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877" r:id="rId4"/>
    <p:sldId id="2876" r:id="rId5"/>
    <p:sldId id="261" r:id="rId6"/>
    <p:sldId id="2878" r:id="rId7"/>
    <p:sldId id="264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/>
    <p:restoredTop sz="94703"/>
  </p:normalViewPr>
  <p:slideViewPr>
    <p:cSldViewPr snapToGrid="0">
      <p:cViewPr varScale="1">
        <p:scale>
          <a:sx n="95" d="100"/>
          <a:sy n="95" d="100"/>
        </p:scale>
        <p:origin x="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B74C-AD3F-44C0-BADD-98365659C57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E1A6C-F059-4694-96DB-05612B478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ICMA Constitution tasks the ICMA Board with creating U.S. regions that are proportionally drawn in terms of voting members. </a:t>
            </a:r>
          </a:p>
          <a:p>
            <a:r>
              <a:rPr lang="en-US" dirty="0"/>
              <a:t>Member growth strategies have led to imbalanced regions </a:t>
            </a:r>
          </a:p>
          <a:p>
            <a:r>
              <a:rPr lang="en-US" dirty="0"/>
              <a:t>Have not made changes to the regions in decades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E1A6C-F059-4694-96DB-05612B478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Waiting until our newly enfranchised affiliate members (early career thru Department Director) reach the voting qualifications of 5 years of local government experience and 5 years of ICMA membership, doesn’t solve the problem.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E1A6C-F059-4694-96DB-05612B478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membership vs global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6D210-40AA-4516-AB67-9AD2E5C84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gradFill>
          <a:gsLst>
            <a:gs pos="100000">
              <a:srgbClr val="00B28A"/>
            </a:gs>
            <a:gs pos="0">
              <a:srgbClr val="1C82B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FE731-4168-6A5A-52AB-BAFCC47C0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" y="583538"/>
            <a:ext cx="7772400" cy="202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D567F-3DC2-B203-8134-E6E56BE51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671847"/>
            <a:ext cx="2895123" cy="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2EEC6-5EBB-A0EE-C2E3-E44DE4BCB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E93C-AD29-36A7-B98B-110E5B45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92287-4D8E-1BD8-0DAB-1CF1B033F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A675E-DA35-7914-40F1-DACE31F57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9E380-3E89-1863-3A82-E5D3AAE41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3B1B4-C418-0EC0-8891-A3C78E316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AEDA1-617D-ECCA-BAE2-E20FE000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6387F-0E05-A389-F00D-7A4C4D66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80FD8-0ACE-B56C-A40B-C2E76E024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1880E-ACBE-EDF2-7F9A-6361CCF03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1B86D-741C-16EF-B411-A44A34DC9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17D1A-11C9-638A-95DD-9B283B7AF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FA38D-9623-5B3F-C555-ADF97B933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792-A528-30F6-4E2C-8E93713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55958-6A7A-8D2F-92AE-C3916476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5D6A2-EC8A-7C54-E687-1DA784344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6" r:id="rId3"/>
    <p:sldLayoutId id="2147483650" r:id="rId4"/>
    <p:sldLayoutId id="2147483657" r:id="rId5"/>
    <p:sldLayoutId id="2147483652" r:id="rId6"/>
    <p:sldLayoutId id="2147483659" r:id="rId7"/>
    <p:sldLayoutId id="2147483654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1C82B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 dirty="0"/>
              <a:t>Exploring New Ideas for ICMA 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dirty="0"/>
              <a:t>ICMA Regional Vice-Presidents 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" y="241214"/>
            <a:ext cx="3267975" cy="7680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5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Why now?</a:t>
            </a:r>
            <a:endParaRPr lang="en-US" sz="54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C5DFC-695B-40F5-544B-1A61E4493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44" y="856066"/>
            <a:ext cx="850291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" y="241214"/>
            <a:ext cx="3267975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Why now?</a:t>
            </a:r>
            <a:endParaRPr lang="en-US" sz="54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C17DF950-82B0-0E16-FAC6-8D7500B46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205" y="1371600"/>
            <a:ext cx="112015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7E711-4149-A3BD-E439-8A40B084B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" y="496888"/>
            <a:ext cx="11989912" cy="60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CFE4B-D846-A8D2-FE0B-8D790EB97825}"/>
              </a:ext>
            </a:extLst>
          </p:cNvPr>
          <p:cNvSpPr txBox="1"/>
          <p:nvPr/>
        </p:nvSpPr>
        <p:spPr>
          <a:xfrm>
            <a:off x="419272" y="5703224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Membership (Voting)</a:t>
            </a:r>
          </a:p>
        </p:txBody>
      </p:sp>
    </p:spTree>
    <p:extLst>
      <p:ext uri="{BB962C8B-B14F-4D97-AF65-F5344CB8AC3E}">
        <p14:creationId xmlns:p14="http://schemas.microsoft.com/office/powerpoint/2010/main" val="39588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1" y="598394"/>
            <a:ext cx="10200132" cy="732865"/>
          </a:xfrm>
        </p:spPr>
        <p:txBody>
          <a:bodyPr/>
          <a:lstStyle/>
          <a:p>
            <a:r>
              <a:rPr lang="en-US" b="1" dirty="0"/>
              <a:t>ICMA’S Current Governance Structure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80882"/>
            <a:ext cx="10204704" cy="4061012"/>
          </a:xfrm>
        </p:spPr>
        <p:txBody>
          <a:bodyPr/>
          <a:lstStyle/>
          <a:p>
            <a:r>
              <a:rPr lang="en-US" dirty="0"/>
              <a:t>Vice-Presidents </a:t>
            </a:r>
          </a:p>
          <a:p>
            <a:pPr lvl="1"/>
            <a:r>
              <a:rPr lang="en-US" dirty="0"/>
              <a:t>6 regions: Northeast, Southeast, Midwest, Mountain Plains, West Coast and International </a:t>
            </a:r>
          </a:p>
          <a:p>
            <a:pPr lvl="1"/>
            <a:r>
              <a:rPr lang="en-US" dirty="0"/>
              <a:t>3 vice-presidents per region (selected by the members)</a:t>
            </a:r>
          </a:p>
          <a:p>
            <a:pPr lvl="1"/>
            <a:r>
              <a:rPr lang="en-US" dirty="0"/>
              <a:t>Serve 3-year terms </a:t>
            </a:r>
          </a:p>
          <a:p>
            <a:r>
              <a:rPr lang="en-US" dirty="0"/>
              <a:t>President, President-elect, Past President</a:t>
            </a:r>
          </a:p>
          <a:p>
            <a:pPr lvl="1"/>
            <a:r>
              <a:rPr lang="en-US" dirty="0"/>
              <a:t>Selected by the ICMA Executive Board from a pool of prior vice-presidents</a:t>
            </a:r>
          </a:p>
          <a:p>
            <a:pPr lvl="1"/>
            <a:r>
              <a:rPr lang="en-US" dirty="0"/>
              <a:t>Serve 1 year term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1" y="598394"/>
            <a:ext cx="10200132" cy="732865"/>
          </a:xfrm>
        </p:spPr>
        <p:txBody>
          <a:bodyPr/>
          <a:lstStyle/>
          <a:p>
            <a:r>
              <a:rPr lang="en-US" b="1" dirty="0"/>
              <a:t>Looking for your feedback on….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80882"/>
            <a:ext cx="10204704" cy="4061012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regional representation the right model for ICMA board representation? If not, what are your thoughts?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Given the emphasis ICMA has placed on global engagement and growing international membership, what are your thoughts on international representation on the board?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 regions matter to you as a member?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region matter to your state association?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the region your state is currently in still make sense?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could join an adjoining region, why should or shouldn’t you?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410136"/>
            <a:ext cx="7297947" cy="753035"/>
          </a:xfrm>
        </p:spPr>
        <p:txBody>
          <a:bodyPr/>
          <a:lstStyle/>
          <a:p>
            <a:r>
              <a:rPr lang="en-US" b="1" dirty="0"/>
              <a:t>ICMA Governance Task Force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E8D8-3347-842C-F529-74B51132E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59" y="1512794"/>
            <a:ext cx="10875981" cy="4377018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70706F"/>
                </a:solidFill>
                <a:effectLst/>
                <a:latin typeface="Lato" panose="020F0502020204030203" pitchFamily="34" charset="0"/>
              </a:rPr>
              <a:t>Does the current structure meet ICMA’s goal of being a diverse, inclusive, and global organization? </a:t>
            </a:r>
          </a:p>
          <a:p>
            <a:pPr algn="l"/>
            <a:r>
              <a:rPr lang="en-US" b="0" i="0" dirty="0">
                <a:solidFill>
                  <a:srgbClr val="70706F"/>
                </a:solidFill>
                <a:effectLst/>
                <a:latin typeface="Lato" panose="020F0502020204030203" pitchFamily="34" charset="0"/>
              </a:rPr>
              <a:t>Offer recommendations on reconfiguring ICMA’s regional structure to address the issues of global and U.S. regional representation, makeup, diversity, procedures, and future realignment of the board</a:t>
            </a:r>
          </a:p>
          <a:p>
            <a:pPr algn="l"/>
            <a:r>
              <a:rPr lang="en-US" b="0" i="0" dirty="0">
                <a:solidFill>
                  <a:srgbClr val="70706F"/>
                </a:solidFill>
                <a:effectLst/>
                <a:latin typeface="Lato" panose="020F0502020204030203" pitchFamily="34" charset="0"/>
              </a:rPr>
              <a:t>Address issues raised in the framework and scope approved by the board plus any other relevant issues raised during this process</a:t>
            </a:r>
          </a:p>
          <a:p>
            <a:pPr algn="l"/>
            <a:r>
              <a:rPr lang="en-US" b="0" i="0" dirty="0">
                <a:solidFill>
                  <a:srgbClr val="70706F"/>
                </a:solidFill>
                <a:effectLst/>
                <a:latin typeface="Lato" panose="020F0502020204030203" pitchFamily="34" charset="0"/>
              </a:rPr>
              <a:t>18 Members (3 from each region) will begin work at Austin Conference. Work virtually to deliver recommendations to the ICMA Board by December 2024 </a:t>
            </a:r>
          </a:p>
          <a:p>
            <a:pPr algn="l"/>
            <a:r>
              <a:rPr lang="en-US" dirty="0">
                <a:solidFill>
                  <a:srgbClr val="70706F"/>
                </a:solidFill>
              </a:rPr>
              <a:t>Interested?  Apply by March 1</a:t>
            </a:r>
            <a:r>
              <a:rPr lang="en-US" baseline="30000" dirty="0">
                <a:solidFill>
                  <a:srgbClr val="70706F"/>
                </a:solidFill>
              </a:rPr>
              <a:t>st</a:t>
            </a:r>
            <a:r>
              <a:rPr lang="en-US" dirty="0">
                <a:solidFill>
                  <a:srgbClr val="70706F"/>
                </a:solidFill>
              </a:rPr>
              <a:t>!  Visit ICMA’s website for instructions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BE491-ADAE-1347-EAAB-8AC3FDF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0" algn="ctr">
              <a:buNone/>
            </a:pPr>
            <a:endParaRPr lang="en-US" sz="3200" b="1" dirty="0"/>
          </a:p>
          <a:p>
            <a:pPr marL="548640" lvl="1" indent="0" algn="ctr">
              <a:buNone/>
            </a:pPr>
            <a:endParaRPr lang="en-US" sz="3200" b="1" dirty="0"/>
          </a:p>
          <a:p>
            <a:pPr marL="548640" lvl="1" indent="0" algn="ctr">
              <a:buNone/>
            </a:pPr>
            <a:r>
              <a:rPr lang="en-US" sz="3200" b="1" dirty="0"/>
              <a:t>QUESTIONS &amp; FEEDBACK  </a:t>
            </a:r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374</Words>
  <Application>Microsoft Office PowerPoint</Application>
  <PresentationFormat>Widescreen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Lato Black</vt:lpstr>
      <vt:lpstr>Symbol</vt:lpstr>
      <vt:lpstr>Wingdings</vt:lpstr>
      <vt:lpstr>Office Theme</vt:lpstr>
      <vt:lpstr>Exploring New Ideas for ICMA Governance</vt:lpstr>
      <vt:lpstr>Why now?</vt:lpstr>
      <vt:lpstr>Why now?</vt:lpstr>
      <vt:lpstr>PowerPoint Presentation</vt:lpstr>
      <vt:lpstr>ICMA’S Current Governance Structure </vt:lpstr>
      <vt:lpstr>Looking for your feedback on….</vt:lpstr>
      <vt:lpstr>ICMA Governance Task Force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Martha Perego</cp:lastModifiedBy>
  <cp:revision>13</cp:revision>
  <dcterms:created xsi:type="dcterms:W3CDTF">2022-10-21T14:04:38Z</dcterms:created>
  <dcterms:modified xsi:type="dcterms:W3CDTF">2023-02-23T19:25:44Z</dcterms:modified>
</cp:coreProperties>
</file>