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5143500" cx="9144000"/>
  <p:notesSz cx="6858000" cy="9144000"/>
  <p:embeddedFontLst>
    <p:embeddedFont>
      <p:font typeface="Lato"/>
      <p:regular r:id="rId30"/>
      <p:bold r:id="rId31"/>
      <p:italic r:id="rId32"/>
      <p:boldItalic r:id="rId33"/>
    </p:embeddedFont>
    <p:embeddedFont>
      <p:font typeface="Lato Black"/>
      <p:bold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Dana Shacha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4.xml"/><Relationship Id="rId33" Type="http://schemas.openxmlformats.org/officeDocument/2006/relationships/font" Target="fonts/Lato-boldItalic.fntdata"/><Relationship Id="rId10" Type="http://schemas.openxmlformats.org/officeDocument/2006/relationships/slide" Target="slides/slide3.xml"/><Relationship Id="rId32" Type="http://schemas.openxmlformats.org/officeDocument/2006/relationships/font" Target="fonts/Lato-italic.fntdata"/><Relationship Id="rId13" Type="http://schemas.openxmlformats.org/officeDocument/2006/relationships/slide" Target="slides/slide6.xml"/><Relationship Id="rId35" Type="http://schemas.openxmlformats.org/officeDocument/2006/relationships/font" Target="fonts/LatoBlack-boldItalic.fntdata"/><Relationship Id="rId12" Type="http://schemas.openxmlformats.org/officeDocument/2006/relationships/slide" Target="slides/slide5.xml"/><Relationship Id="rId34" Type="http://schemas.openxmlformats.org/officeDocument/2006/relationships/font" Target="fonts/LatoBlack-bold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2-20T14:47:45.458">
    <p:pos x="3632" y="0"/>
    <p:text>for the record- despite trying very hard, I can't change this @frances@zencity.io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dce6394333_2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1dce6394333_2_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dd12c8ef62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1dd12c8ef62_1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dd4309f917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dd4309f917_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dd12c8ef62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1dd12c8ef62_1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dd12c8ef62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dd12c8ef62_1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dd12c8ef62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1dd12c8ef62_1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dd12c8ef62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1dd12c8ef62_1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dce639433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1dce6394333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dce639433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1dce6394333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dd12c8ef62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1dd12c8ef62_1_1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dce639433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1dce6394333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dd4309f917_6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1dd4309f917_6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dceee0c191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1dceee0c191_1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dcfd6806e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1dcfd6806e7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dd499e9b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1dd499e9b6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dd12c8ef62_1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1dd12c8ef62_1_1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dd4309f917_7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1dd4309f917_7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dce6394333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dce6394333_2_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dd4309f917_6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1dd4309f917_6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dce6394333_2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1dce6394333_2_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dd12c8ef62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1dd12c8ef62_1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dd12c8ef62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dd12c8ef62_1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secHead">
  <p:cSld name="SECTION_HEADER">
    <p:bg>
      <p:bgPr>
        <a:gradFill>
          <a:gsLst>
            <a:gs pos="0">
              <a:srgbClr val="1C82B8"/>
            </a:gs>
            <a:gs pos="100000">
              <a:srgbClr val="00B28A"/>
            </a:gs>
          </a:gsLst>
          <a:lin ang="2700000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685800" y="1783080"/>
            <a:ext cx="7653528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Lato Black"/>
              <a:buNone/>
              <a:defRPr sz="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685800" y="3223260"/>
            <a:ext cx="7653528" cy="784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2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4340" y="437653"/>
            <a:ext cx="5829300" cy="15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4253885"/>
            <a:ext cx="2171342" cy="43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teal">
  <p:cSld name="section divider teal">
    <p:bg>
      <p:bgPr>
        <a:solidFill>
          <a:srgbClr val="1C82B8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685800" y="1783080"/>
            <a:ext cx="7653528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Lato Black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685800" y="3223260"/>
            <a:ext cx="7653528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2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61" name="Google Shape;6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800" y="4457700"/>
            <a:ext cx="1437845" cy="289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7450" y="4320540"/>
            <a:ext cx="219075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on gradient" type="obj">
  <p:cSld name="OBJECT">
    <p:bg>
      <p:bgPr>
        <a:gradFill>
          <a:gsLst>
            <a:gs pos="0">
              <a:srgbClr val="1C82B8"/>
            </a:gs>
            <a:gs pos="100000">
              <a:srgbClr val="00B28A"/>
            </a:gs>
          </a:gsLst>
          <a:lin ang="2700000" scaled="0"/>
        </a:gra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685800" y="685800"/>
            <a:ext cx="7650099" cy="8915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Lato Black"/>
              <a:buNone/>
              <a:defRPr b="0" i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685800" y="1783080"/>
            <a:ext cx="7653528" cy="2228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Char char="▪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▪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▪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▪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▪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66" name="Google Shape;6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800" y="4457700"/>
            <a:ext cx="1437845" cy="289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7450" y="4320540"/>
            <a:ext cx="219075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on white">
  <p:cSld name="title and content on whit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685800" y="685800"/>
            <a:ext cx="7650099" cy="8915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C82B8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685800" y="1783080"/>
            <a:ext cx="7653528" cy="2228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1pPr>
            <a:lvl2pPr indent="-28575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Char char="▪"/>
              <a:defRPr/>
            </a:lvl2pPr>
            <a:lvl3pPr indent="-28575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Char char="▪"/>
              <a:defRPr/>
            </a:lvl3pPr>
            <a:lvl4pPr indent="-28575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Char char="▪"/>
              <a:defRPr/>
            </a:lvl4pPr>
            <a:lvl5pPr indent="-28575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68212" y="4320540"/>
            <a:ext cx="219075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4457700"/>
            <a:ext cx="1440180" cy="289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left">
  <p:cSld name="title content lef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685800" y="685800"/>
            <a:ext cx="3649599" cy="8915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C82B8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685800" y="1783080"/>
            <a:ext cx="3649599" cy="2228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1pPr>
            <a:lvl2pPr indent="-28575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Char char="▪"/>
              <a:defRPr/>
            </a:lvl2pPr>
            <a:lvl3pPr indent="-28575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Char char="▪"/>
              <a:defRPr/>
            </a:lvl3pPr>
            <a:lvl4pPr indent="-28575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Char char="▪"/>
              <a:defRPr/>
            </a:lvl4pPr>
            <a:lvl5pPr indent="-28575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800" y="4457700"/>
            <a:ext cx="1440180" cy="28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8212" y="4320540"/>
            <a:ext cx="219075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blocks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685800" y="685800"/>
            <a:ext cx="7650099" cy="8915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C82B8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685800" y="1783080"/>
            <a:ext cx="3649599" cy="2228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1pPr>
            <a:lvl2pPr indent="-28575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Char char="▪"/>
              <a:defRPr/>
            </a:lvl2pPr>
            <a:lvl3pPr indent="-28575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Char char="▪"/>
              <a:defRPr/>
            </a:lvl3pPr>
            <a:lvl4pPr indent="-28575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Char char="▪"/>
              <a:defRPr/>
            </a:lvl4pPr>
            <a:lvl5pPr indent="-28575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2" type="body"/>
          </p:nvPr>
        </p:nvSpPr>
        <p:spPr>
          <a:xfrm>
            <a:off x="4686300" y="1783080"/>
            <a:ext cx="3649599" cy="2228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900"/>
              <a:buChar char="▪"/>
              <a:defRPr/>
            </a:lvl1pPr>
            <a:lvl2pPr indent="-28575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Char char="▪"/>
              <a:defRPr/>
            </a:lvl2pPr>
            <a:lvl3pPr indent="-28575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Char char="▪"/>
              <a:defRPr/>
            </a:lvl3pPr>
            <a:lvl4pPr indent="-28575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Char char="▪"/>
              <a:defRPr/>
            </a:lvl4pPr>
            <a:lvl5pPr indent="-28575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82" name="Google Shape;8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800" y="4457700"/>
            <a:ext cx="1440180" cy="28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8212" y="4320540"/>
            <a:ext cx="219075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on teal">
  <p:cSld name="title and content on teal">
    <p:bg>
      <p:bgPr>
        <a:solidFill>
          <a:srgbClr val="1C82B8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685800" y="685800"/>
            <a:ext cx="7650099" cy="8915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Lato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685800" y="1783080"/>
            <a:ext cx="7653528" cy="2228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Char char="▪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▪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▪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▪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▪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87" name="Google Shape;8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800" y="4457700"/>
            <a:ext cx="1437845" cy="289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7450" y="4320540"/>
            <a:ext cx="219075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white" type="titleOnly">
  <p:cSld name="TITLE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685800" y="685800"/>
            <a:ext cx="7650099" cy="8915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C82B8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91" name="Google Shape;9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800" y="4457700"/>
            <a:ext cx="1440180" cy="289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8212" y="4320540"/>
            <a:ext cx="219075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title on gradient">
  <p:cSld name="white title on gradient">
    <p:bg>
      <p:bgPr>
        <a:gradFill>
          <a:gsLst>
            <a:gs pos="0">
              <a:srgbClr val="1C82B8"/>
            </a:gs>
            <a:gs pos="100000">
              <a:srgbClr val="00B28A"/>
            </a:gs>
          </a:gsLst>
          <a:lin ang="2700000" scaled="0"/>
        </a:gra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type="title"/>
          </p:nvPr>
        </p:nvSpPr>
        <p:spPr>
          <a:xfrm>
            <a:off x="685800" y="685800"/>
            <a:ext cx="7650099" cy="8915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Lato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95" name="Google Shape;9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800" y="4457700"/>
            <a:ext cx="1437845" cy="289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7450" y="4320540"/>
            <a:ext cx="219075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gradient" type="blank">
  <p:cSld name="BLANK">
    <p:bg>
      <p:bgPr>
        <a:gradFill>
          <a:gsLst>
            <a:gs pos="0">
              <a:srgbClr val="1C82B8"/>
            </a:gs>
            <a:gs pos="100000">
              <a:srgbClr val="00B28A"/>
            </a:gs>
          </a:gsLst>
          <a:lin ang="27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800" y="4457700"/>
            <a:ext cx="1437845" cy="289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7450" y="4320540"/>
            <a:ext cx="219075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on gradient 1">
  <p:cSld name="title and content on gradient">
    <p:bg>
      <p:bgPr>
        <a:gradFill>
          <a:gsLst>
            <a:gs pos="0">
              <a:srgbClr val="1C82B8"/>
            </a:gs>
            <a:gs pos="100000">
              <a:srgbClr val="00B28A"/>
            </a:gs>
          </a:gsLst>
          <a:lin ang="2700006" scaled="0"/>
        </a:gra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type="title"/>
          </p:nvPr>
        </p:nvSpPr>
        <p:spPr>
          <a:xfrm>
            <a:off x="685800" y="685800"/>
            <a:ext cx="76500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Lato Black"/>
              <a:buNone/>
              <a:defRPr b="0" i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1" type="body"/>
          </p:nvPr>
        </p:nvSpPr>
        <p:spPr>
          <a:xfrm>
            <a:off x="685800" y="1783080"/>
            <a:ext cx="76536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Char char="▪"/>
              <a:defRPr>
                <a:solidFill>
                  <a:schemeClr val="lt1"/>
                </a:solidFill>
              </a:defRPr>
            </a:lvl1pPr>
            <a:lvl2pPr indent="-29845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▪"/>
              <a:defRPr>
                <a:solidFill>
                  <a:schemeClr val="lt1"/>
                </a:solidFill>
              </a:defRPr>
            </a:lvl2pPr>
            <a:lvl3pPr indent="-29845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▪"/>
              <a:defRPr>
                <a:solidFill>
                  <a:schemeClr val="lt1"/>
                </a:solidFill>
              </a:defRPr>
            </a:lvl3pPr>
            <a:lvl4pPr indent="-29845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▪"/>
              <a:defRPr>
                <a:solidFill>
                  <a:schemeClr val="lt1"/>
                </a:solidFill>
              </a:defRPr>
            </a:lvl4pPr>
            <a:lvl5pPr indent="-298450" lvl="4" marL="22860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▪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800" y="4457700"/>
            <a:ext cx="1437850" cy="289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7450" y="4320540"/>
            <a:ext cx="2190751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85800" y="685800"/>
            <a:ext cx="7650099" cy="8915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C82B8"/>
              </a:buClr>
              <a:buSzPts val="2700"/>
              <a:buFont typeface="Lato Black"/>
              <a:buNone/>
              <a:defRPr b="1" i="0" sz="2700" u="none" cap="none" strike="noStrike">
                <a:solidFill>
                  <a:srgbClr val="1C82B8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85800" y="1783080"/>
            <a:ext cx="7653528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C82B8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1C82B8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1C82B8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1C82B8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1C82B8"/>
              </a:buClr>
              <a:buSzPts val="1100"/>
              <a:buFont typeface="Noto Sans Symbols"/>
              <a:buChar char="▪"/>
              <a:defRPr b="0" i="0" sz="1500" u="none" cap="none" strike="noStrike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1.xml"/><Relationship Id="rId4" Type="http://schemas.openxmlformats.org/officeDocument/2006/relationships/image" Target="../media/image9.jpg"/><Relationship Id="rId5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zencity.io/case_studies/the-spread-of-coronavirus-and-confusion-the-city-of-oak-ridges-method-for-strengthening-messaging-around-testing/" TargetMode="External"/><Relationship Id="rId4" Type="http://schemas.openxmlformats.org/officeDocument/2006/relationships/hyperlink" Target="https://zencity.io/case_studies/how-oak-ridge-tn-mitigated-a-crisis-using-zencity/" TargetMode="External"/><Relationship Id="rId5" Type="http://schemas.openxmlformats.org/officeDocument/2006/relationships/hyperlink" Target="mailto:lgray@oakridgetn.gov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5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/>
          <p:nvPr>
            <p:ph type="title"/>
          </p:nvPr>
        </p:nvSpPr>
        <p:spPr>
          <a:xfrm>
            <a:off x="685800" y="1920240"/>
            <a:ext cx="7653528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/>
              <a:t>Residents as Consumers</a:t>
            </a:r>
            <a:endParaRPr sz="320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1600">
                <a:latin typeface="Lato"/>
                <a:ea typeface="Lato"/>
                <a:cs typeface="Lato"/>
                <a:sym typeface="Lato"/>
              </a:rPr>
              <a:t>Why local governments must measure resident satisfaction and how to do so</a:t>
            </a:r>
            <a:endParaRPr b="0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25"/>
          <p:cNvSpPr txBox="1"/>
          <p:nvPr>
            <p:ph idx="1" type="body"/>
          </p:nvPr>
        </p:nvSpPr>
        <p:spPr>
          <a:xfrm>
            <a:off x="685800" y="3223260"/>
            <a:ext cx="7653528" cy="757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200"/>
              <a:t>Lee R. Feldman, ICMA-CM </a:t>
            </a:r>
            <a:r>
              <a:rPr lang="en" sz="600"/>
              <a:t>RETIRED</a:t>
            </a:r>
            <a:r>
              <a:rPr lang="en" sz="1200"/>
              <a:t> | Senior Advisor, Zencity</a:t>
            </a:r>
            <a:endParaRPr sz="120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200"/>
              <a:t>Dr. Mark Watson | City Manager, Oak Ridge, TN</a:t>
            </a:r>
            <a:endParaRPr sz="120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200"/>
              <a:t>Jamie Stewart | Communications and Project Manager, Garden City, KS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4"/>
          <p:cNvPicPr preferRelativeResize="0"/>
          <p:nvPr/>
        </p:nvPicPr>
        <p:blipFill rotWithShape="1">
          <a:blip r:embed="rId3">
            <a:alphaModFix/>
          </a:blip>
          <a:srcRect b="0" l="3100" r="0" t="9379"/>
          <a:stretch/>
        </p:blipFill>
        <p:spPr>
          <a:xfrm>
            <a:off x="2177938" y="2435100"/>
            <a:ext cx="4788127" cy="234397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4"/>
          <p:cNvSpPr txBox="1"/>
          <p:nvPr>
            <p:ph type="title"/>
          </p:nvPr>
        </p:nvSpPr>
        <p:spPr>
          <a:xfrm>
            <a:off x="685800" y="182223"/>
            <a:ext cx="76500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C82B8"/>
              </a:buClr>
              <a:buSzPts val="2700"/>
              <a:buFont typeface="Lato Black"/>
              <a:buNone/>
            </a:pPr>
            <a:r>
              <a:rPr b="1" lang="en" sz="2400">
                <a:solidFill>
                  <a:srgbClr val="1C82B8"/>
                </a:solidFill>
              </a:rPr>
              <a:t>Zencity – Case Studies</a:t>
            </a:r>
            <a:endParaRPr sz="2400">
              <a:solidFill>
                <a:srgbClr val="1C82B8"/>
              </a:solidFill>
            </a:endParaRPr>
          </a:p>
        </p:txBody>
      </p:sp>
      <p:sp>
        <p:nvSpPr>
          <p:cNvPr id="171" name="Google Shape;171;p34"/>
          <p:cNvSpPr txBox="1"/>
          <p:nvPr>
            <p:ph idx="1" type="body"/>
          </p:nvPr>
        </p:nvSpPr>
        <p:spPr>
          <a:xfrm>
            <a:off x="685800" y="1523850"/>
            <a:ext cx="3645900" cy="10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65100" lvl="1" marL="2286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05050"/>
              </a:buClr>
              <a:buSzPts val="800"/>
              <a:buChar char="▪"/>
            </a:pPr>
            <a:r>
              <a:rPr lang="en" sz="1200">
                <a:solidFill>
                  <a:srgbClr val="505050"/>
                </a:solidFill>
              </a:rPr>
              <a:t>Testing information sent to 12,000 social media friends explaining state testing policies</a:t>
            </a:r>
            <a:endParaRPr sz="1200">
              <a:solidFill>
                <a:srgbClr val="505050"/>
              </a:solidFill>
            </a:endParaRPr>
          </a:p>
          <a:p>
            <a:pPr indent="-165100" lvl="1" marL="2286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05050"/>
              </a:buClr>
              <a:buSzPts val="800"/>
              <a:buChar char="▪"/>
            </a:pPr>
            <a:r>
              <a:rPr lang="en" sz="1200">
                <a:solidFill>
                  <a:srgbClr val="505050"/>
                </a:solidFill>
              </a:rPr>
              <a:t>Found citizens genuinely valued City as a source</a:t>
            </a:r>
            <a:endParaRPr sz="1200">
              <a:solidFill>
                <a:srgbClr val="505050"/>
              </a:solidFill>
            </a:endParaRPr>
          </a:p>
        </p:txBody>
      </p:sp>
      <p:sp>
        <p:nvSpPr>
          <p:cNvPr id="172" name="Google Shape;172;p34"/>
          <p:cNvSpPr txBox="1"/>
          <p:nvPr/>
        </p:nvSpPr>
        <p:spPr>
          <a:xfrm>
            <a:off x="685800" y="1075075"/>
            <a:ext cx="4126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05050"/>
                </a:solidFill>
                <a:latin typeface="Lato Black"/>
                <a:ea typeface="Lato Black"/>
                <a:cs typeface="Lato Black"/>
                <a:sym typeface="Lato Black"/>
              </a:rPr>
              <a:t>Clarification of COVID-19 testing policies</a:t>
            </a:r>
            <a:endParaRPr sz="1600">
              <a:solidFill>
                <a:srgbClr val="50505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73" name="Google Shape;173;p34"/>
          <p:cNvPicPr preferRelativeResize="0"/>
          <p:nvPr/>
        </p:nvPicPr>
        <p:blipFill rotWithShape="1">
          <a:blip r:embed="rId3">
            <a:alphaModFix/>
          </a:blip>
          <a:srcRect b="89113" l="3100" r="0" t="0"/>
          <a:stretch/>
        </p:blipFill>
        <p:spPr>
          <a:xfrm>
            <a:off x="2177938" y="4696275"/>
            <a:ext cx="4788127" cy="28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/>
          <p:nvPr>
            <p:ph type="title"/>
          </p:nvPr>
        </p:nvSpPr>
        <p:spPr>
          <a:xfrm>
            <a:off x="685800" y="198773"/>
            <a:ext cx="76500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C82B8"/>
              </a:buClr>
              <a:buSzPts val="2700"/>
              <a:buFont typeface="Lato Black"/>
              <a:buNone/>
            </a:pPr>
            <a:r>
              <a:rPr b="1" lang="en">
                <a:solidFill>
                  <a:srgbClr val="1C82B8"/>
                </a:solidFill>
              </a:rPr>
              <a:t>Zencity – Case Studies</a:t>
            </a:r>
            <a:endParaRPr>
              <a:solidFill>
                <a:srgbClr val="1C82B8"/>
              </a:solidFill>
            </a:endParaRPr>
          </a:p>
        </p:txBody>
      </p:sp>
      <p:sp>
        <p:nvSpPr>
          <p:cNvPr id="179" name="Google Shape;179;p35"/>
          <p:cNvSpPr txBox="1"/>
          <p:nvPr/>
        </p:nvSpPr>
        <p:spPr>
          <a:xfrm>
            <a:off x="685800" y="1743850"/>
            <a:ext cx="42330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90500" lvl="1" marL="558800" marR="0" rtl="0" algn="l">
              <a:spcBef>
                <a:spcPts val="50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Noto Sans Symbols"/>
              <a:buChar char="▪"/>
            </a:pPr>
            <a:r>
              <a:rPr b="0" i="0" lang="en" sz="1200" u="none" cap="none" strike="noStrike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rPr>
              <a:t>Schools were on lockdown and not releasing much information</a:t>
            </a:r>
            <a:endParaRPr sz="1200">
              <a:solidFill>
                <a:srgbClr val="505050"/>
              </a:solidFill>
            </a:endParaRPr>
          </a:p>
          <a:p>
            <a:pPr indent="-190500" lvl="1" marL="558800" marR="0" rtl="0" algn="l">
              <a:spcBef>
                <a:spcPts val="50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Noto Sans Symbols"/>
              <a:buChar char="▪"/>
            </a:pPr>
            <a:r>
              <a:rPr b="0" i="0" lang="en" sz="1200" u="none" cap="none" strike="noStrike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rPr>
              <a:t>Parents were panicking and rumors flying!</a:t>
            </a:r>
            <a:endParaRPr sz="1200">
              <a:solidFill>
                <a:srgbClr val="505050"/>
              </a:solidFill>
            </a:endParaRPr>
          </a:p>
          <a:p>
            <a:pPr indent="-190500" lvl="1" marL="558800" marR="0" rtl="0" algn="l">
              <a:spcBef>
                <a:spcPts val="50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Noto Sans Symbols"/>
              <a:buChar char="▪"/>
            </a:pPr>
            <a:r>
              <a:rPr b="0" i="0" lang="en" sz="1200" u="none" cap="none" strike="noStrike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rPr>
              <a:t>The City identified information gaps and filtered factual data to the community </a:t>
            </a:r>
            <a:endParaRPr sz="1200">
              <a:solidFill>
                <a:srgbClr val="505050"/>
              </a:solidFill>
            </a:endParaRPr>
          </a:p>
          <a:p>
            <a:pPr indent="-190500" lvl="1" marL="558800" marR="0" rtl="0" algn="l">
              <a:spcBef>
                <a:spcPts val="50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Noto Sans Symbols"/>
              <a:buChar char="▪"/>
            </a:pPr>
            <a:r>
              <a:rPr b="0" i="0" lang="en" sz="1200" u="none" cap="none" strike="noStrike">
                <a:solidFill>
                  <a:srgbClr val="505050"/>
                </a:solidFill>
                <a:latin typeface="Lato"/>
                <a:ea typeface="Lato"/>
                <a:cs typeface="Lato"/>
                <a:sym typeface="Lato"/>
              </a:rPr>
              <a:t>5,700 interactions through platform</a:t>
            </a:r>
            <a:endParaRPr sz="1200">
              <a:solidFill>
                <a:srgbClr val="505050"/>
              </a:solidFill>
            </a:endParaRPr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0505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35"/>
          <p:cNvSpPr txBox="1"/>
          <p:nvPr/>
        </p:nvSpPr>
        <p:spPr>
          <a:xfrm>
            <a:off x="652650" y="1227475"/>
            <a:ext cx="4126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05050"/>
                </a:solidFill>
                <a:latin typeface="Lato Black"/>
                <a:ea typeface="Lato Black"/>
                <a:cs typeface="Lato Black"/>
                <a:sym typeface="Lato Black"/>
              </a:rPr>
              <a:t>Threat of Violence in Schools (Dec. 2021)</a:t>
            </a:r>
            <a:endParaRPr sz="1600">
              <a:solidFill>
                <a:srgbClr val="50505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82B8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/>
          <p:nvPr>
            <p:ph type="title"/>
          </p:nvPr>
        </p:nvSpPr>
        <p:spPr>
          <a:xfrm>
            <a:off x="678942" y="58448"/>
            <a:ext cx="31359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Lato Black"/>
              <a:buNone/>
            </a:pPr>
            <a:r>
              <a:rPr b="1" lang="en"/>
              <a:t>Survey Platforms</a:t>
            </a:r>
            <a:endParaRPr/>
          </a:p>
        </p:txBody>
      </p:sp>
      <p:sp>
        <p:nvSpPr>
          <p:cNvPr id="186" name="Google Shape;186;p36"/>
          <p:cNvSpPr txBox="1"/>
          <p:nvPr>
            <p:ph idx="1" type="body"/>
          </p:nvPr>
        </p:nvSpPr>
        <p:spPr>
          <a:xfrm>
            <a:off x="678950" y="1108375"/>
            <a:ext cx="7173000" cy="30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400"/>
              <a:t>Goal: </a:t>
            </a:r>
            <a:endParaRPr b="1" sz="1400"/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/>
              <a:t>City Council and Boards deserved accurate statistically valid demographic opinions on road safety/maintenance</a:t>
            </a:r>
            <a:endParaRPr sz="1200"/>
          </a:p>
          <a:p>
            <a:pPr indent="0" lvl="0" marL="635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rPr b="1" lang="en" sz="1400"/>
              <a:t>Result: </a:t>
            </a:r>
            <a:endParaRPr b="1" sz="1400"/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/>
              <a:t>Prioritization of roads was identified through responses</a:t>
            </a:r>
            <a:endParaRPr sz="1200"/>
          </a:p>
          <a:p>
            <a:pPr indent="0" lvl="0" marL="635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</a:pPr>
            <a:r>
              <a:rPr lang="en" sz="1200"/>
              <a:t>1) Road repair</a:t>
            </a:r>
            <a:endParaRPr sz="1200"/>
          </a:p>
          <a:p>
            <a:pPr indent="0" lvl="0" marL="635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</a:pPr>
            <a:r>
              <a:rPr lang="en" sz="1200"/>
              <a:t>2) Road signs</a:t>
            </a:r>
            <a:endParaRPr sz="1200"/>
          </a:p>
          <a:p>
            <a:pPr indent="0" lvl="0" marL="635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</a:pPr>
            <a:r>
              <a:rPr lang="en" sz="1200"/>
              <a:t>3) Pavement markings (Dec. 2021)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1400"/>
              <a:t>Goal:</a:t>
            </a:r>
            <a:r>
              <a:rPr lang="en" sz="1200"/>
              <a:t> </a:t>
            </a:r>
            <a:endParaRPr sz="1200"/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/>
              <a:t>Citizens to help prioritize building a new pool in a different configuration or keep the same</a:t>
            </a:r>
            <a:endParaRPr sz="1200"/>
          </a:p>
          <a:p>
            <a:pPr indent="0" lvl="0" marL="635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r>
              <a:rPr b="1" lang="en" sz="1400"/>
              <a:t>Result</a:t>
            </a:r>
            <a:r>
              <a:rPr lang="en" sz="1200"/>
              <a:t>: </a:t>
            </a:r>
            <a:endParaRPr sz="1200"/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/>
              <a:t>The history of the pool as a 2.2 million gallon spring fed facility was prioritized first  before considering varying amenities such as slides or “lazy rivers”</a:t>
            </a:r>
            <a:endParaRPr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/>
          <p:nvPr>
            <p:ph type="title"/>
          </p:nvPr>
        </p:nvSpPr>
        <p:spPr>
          <a:xfrm>
            <a:off x="685800" y="175953"/>
            <a:ext cx="7653600" cy="8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Lato Black"/>
              <a:buNone/>
            </a:pPr>
            <a:r>
              <a:rPr lang="en" sz="2400"/>
              <a:t>Oak Ridge is a City Without a Newspaper</a:t>
            </a:r>
            <a:endParaRPr sz="2400"/>
          </a:p>
        </p:txBody>
      </p:sp>
      <p:sp>
        <p:nvSpPr>
          <p:cNvPr id="192" name="Google Shape;192;p37"/>
          <p:cNvSpPr txBox="1"/>
          <p:nvPr>
            <p:ph idx="1" type="body"/>
          </p:nvPr>
        </p:nvSpPr>
        <p:spPr>
          <a:xfrm>
            <a:off x="685800" y="1415250"/>
            <a:ext cx="4764300" cy="26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en" sz="1400"/>
              <a:t>Goal: </a:t>
            </a:r>
            <a:endParaRPr b="1" sz="140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200"/>
              <a:t>Using the platforms, our goal is to establish the City’s social media sources as “best in class” information</a:t>
            </a:r>
            <a:endParaRPr sz="1200"/>
          </a:p>
          <a:p>
            <a:pPr indent="-330200" lvl="0" marL="342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" sz="1200"/>
              <a:t>Newsletters for various City topics will be able to be selected by specific citizen interest</a:t>
            </a:r>
            <a:endParaRPr sz="1200"/>
          </a:p>
          <a:p>
            <a:pPr indent="-330200" lvl="0" marL="3429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" sz="1200"/>
              <a:t>Services offered by the City can be easily identified and connected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82B8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/>
          <p:nvPr>
            <p:ph type="title"/>
          </p:nvPr>
        </p:nvSpPr>
        <p:spPr>
          <a:xfrm>
            <a:off x="600823" y="558101"/>
            <a:ext cx="4790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Other Topics of Interest on our Dashboards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38"/>
          <p:cNvSpPr txBox="1"/>
          <p:nvPr>
            <p:ph idx="1" type="body"/>
          </p:nvPr>
        </p:nvSpPr>
        <p:spPr>
          <a:xfrm>
            <a:off x="604156" y="1685925"/>
            <a:ext cx="4787100" cy="28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 outages</a:t>
            </a:r>
            <a:endParaRPr sz="1200"/>
          </a:p>
          <a:p>
            <a:pPr indent="-177800" lvl="0" marL="177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 airport project</a:t>
            </a:r>
            <a:endParaRPr sz="1200"/>
          </a:p>
          <a:p>
            <a:pPr indent="-177800" lvl="0" marL="177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Spring cleanup coordination</a:t>
            </a:r>
            <a:endParaRPr sz="1200"/>
          </a:p>
          <a:p>
            <a:pPr indent="-177800" lvl="0" marL="177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Motorsports park project</a:t>
            </a:r>
            <a:endParaRPr sz="1200"/>
          </a:p>
          <a:p>
            <a:pPr indent="-177800" lvl="0" marL="177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Changeout in waste collection contractor</a:t>
            </a:r>
            <a:endParaRPr sz="1200"/>
          </a:p>
          <a:p>
            <a:pPr indent="-177800" lvl="0" marL="177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Winter weather</a:t>
            </a:r>
            <a:endParaRPr sz="1200"/>
          </a:p>
        </p:txBody>
      </p:sp>
      <p:pic>
        <p:nvPicPr>
          <p:cNvPr descr="A road with snow on the side&#10;&#10;Description automatically generated with low confidence" id="199" name="Google Shape;199;p38"/>
          <p:cNvPicPr preferRelativeResize="0"/>
          <p:nvPr/>
        </p:nvPicPr>
        <p:blipFill rotWithShape="1">
          <a:blip r:embed="rId4">
            <a:alphaModFix/>
          </a:blip>
          <a:srcRect b="0" l="2518" r="6876" t="0"/>
          <a:stretch/>
        </p:blipFill>
        <p:spPr>
          <a:xfrm>
            <a:off x="5767372" y="9"/>
            <a:ext cx="3376630" cy="2487693"/>
          </a:xfrm>
          <a:custGeom>
            <a:rect b="b" l="l" r="r" t="t"/>
            <a:pathLst>
              <a:path extrusionOk="0" h="3316924" w="4502173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Logo, company name&#10;&#10;Description automatically generated" id="200" name="Google Shape;200;p38"/>
          <p:cNvPicPr preferRelativeResize="0"/>
          <p:nvPr/>
        </p:nvPicPr>
        <p:blipFill rotWithShape="1">
          <a:blip r:embed="rId5">
            <a:alphaModFix/>
          </a:blip>
          <a:srcRect b="0" l="4544" r="3272" t="0"/>
          <a:stretch/>
        </p:blipFill>
        <p:spPr>
          <a:xfrm>
            <a:off x="6576626" y="3061611"/>
            <a:ext cx="2567381" cy="2081894"/>
          </a:xfrm>
          <a:custGeom>
            <a:rect b="b" l="l" r="r" t="t"/>
            <a:pathLst>
              <a:path extrusionOk="0" h="2775859" w="3423175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01" name="Google Shape;201;p38"/>
          <p:cNvSpPr txBox="1"/>
          <p:nvPr/>
        </p:nvSpPr>
        <p:spPr>
          <a:xfrm>
            <a:off x="-1668780" y="-2571750"/>
            <a:ext cx="138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/>
          <p:nvPr>
            <p:ph type="title"/>
          </p:nvPr>
        </p:nvSpPr>
        <p:spPr>
          <a:xfrm>
            <a:off x="685800" y="235744"/>
            <a:ext cx="76536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Lato Black"/>
              <a:buNone/>
            </a:pPr>
            <a:r>
              <a:rPr lang="en">
                <a:solidFill>
                  <a:srgbClr val="1C82B8"/>
                </a:solidFill>
              </a:rPr>
              <a:t>For More Information</a:t>
            </a:r>
            <a:endParaRPr>
              <a:solidFill>
                <a:srgbClr val="1C82B8"/>
              </a:solidFill>
            </a:endParaRPr>
          </a:p>
        </p:txBody>
      </p:sp>
      <p:sp>
        <p:nvSpPr>
          <p:cNvPr id="207" name="Google Shape;207;p39"/>
          <p:cNvSpPr txBox="1"/>
          <p:nvPr>
            <p:ph idx="1" type="body"/>
          </p:nvPr>
        </p:nvSpPr>
        <p:spPr>
          <a:xfrm>
            <a:off x="685800" y="1293025"/>
            <a:ext cx="46263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The Spread of COVID-19 and Confusion: The City of Oak Ridge’s Method for Strengthening Messaging Around Testing</a:t>
            </a:r>
            <a:endParaRPr b="1" sz="1400" u="sng">
              <a:solidFill>
                <a:srgbClr val="505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b="1" sz="1400" u="sng">
              <a:solidFill>
                <a:srgbClr val="505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</a:pPr>
            <a:r>
              <a:rPr b="1"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How Oak Ridge, TN, Mitigated a Crisis Situation and Kept the Public Informed Using Zencity</a:t>
            </a:r>
            <a:endParaRPr b="1" sz="1400" u="sng">
              <a:solidFill>
                <a:srgbClr val="505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sz="1400" u="sng">
              <a:solidFill>
                <a:srgbClr val="505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900"/>
              <a:buNone/>
            </a:pPr>
            <a:r>
              <a:rPr lang="en" sz="140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Contact: Lauren Gray, Senior Communications Specialist</a:t>
            </a:r>
            <a:endParaRPr>
              <a:solidFill>
                <a:srgbClr val="505050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</a:pPr>
            <a:r>
              <a:rPr b="1" lang="en" sz="140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" sz="1400" u="sng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lgray@oakridgetn.gov</a:t>
            </a:r>
            <a:endParaRPr b="1" sz="1400">
              <a:solidFill>
                <a:srgbClr val="505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</a:pPr>
            <a:r>
              <a:rPr lang="en" sz="1400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	(865) 425-3576</a:t>
            </a:r>
            <a:endParaRPr>
              <a:solidFill>
                <a:srgbClr val="50505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/>
          <p:nvPr>
            <p:ph type="title"/>
          </p:nvPr>
        </p:nvSpPr>
        <p:spPr>
          <a:xfrm>
            <a:off x="685800" y="1783080"/>
            <a:ext cx="76536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Lato Black"/>
              <a:buNone/>
            </a:pPr>
            <a:r>
              <a:rPr lang="en"/>
              <a:t>Garden City, KS</a:t>
            </a:r>
            <a:endParaRPr/>
          </a:p>
        </p:txBody>
      </p:sp>
      <p:sp>
        <p:nvSpPr>
          <p:cNvPr id="213" name="Google Shape;213;p40"/>
          <p:cNvSpPr txBox="1"/>
          <p:nvPr>
            <p:ph idx="1" type="body"/>
          </p:nvPr>
        </p:nvSpPr>
        <p:spPr>
          <a:xfrm>
            <a:off x="1510100" y="3341000"/>
            <a:ext cx="7362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en"/>
              <a:t>Jamie Stewart</a:t>
            </a:r>
            <a:endParaRPr b="1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Communications &amp; Project Manager, Garden City, KS</a:t>
            </a:r>
            <a:endParaRPr/>
          </a:p>
        </p:txBody>
      </p:sp>
      <p:pic>
        <p:nvPicPr>
          <p:cNvPr id="214" name="Google Shape;214;p40"/>
          <p:cNvPicPr preferRelativeResize="0"/>
          <p:nvPr/>
        </p:nvPicPr>
        <p:blipFill rotWithShape="1">
          <a:blip r:embed="rId3">
            <a:alphaModFix/>
          </a:blip>
          <a:srcRect b="0" l="641" r="641" t="0"/>
          <a:stretch/>
        </p:blipFill>
        <p:spPr>
          <a:xfrm>
            <a:off x="685791" y="3273939"/>
            <a:ext cx="694500" cy="703500"/>
          </a:xfrm>
          <a:prstGeom prst="ellipse">
            <a:avLst/>
          </a:prstGeom>
          <a:noFill/>
          <a:ln>
            <a:noFill/>
          </a:ln>
          <a:effectLst>
            <a:outerShdw blurRad="285750" rotWithShape="0" algn="bl" dir="2700000" dist="762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"/>
          <p:cNvSpPr txBox="1"/>
          <p:nvPr>
            <p:ph type="title"/>
          </p:nvPr>
        </p:nvSpPr>
        <p:spPr>
          <a:xfrm>
            <a:off x="685800" y="152400"/>
            <a:ext cx="76500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C82B8"/>
              </a:buClr>
              <a:buSzPts val="2700"/>
              <a:buFont typeface="Lato Black"/>
              <a:buNone/>
            </a:pPr>
            <a:r>
              <a:rPr lang="en" sz="2400"/>
              <a:t>About Garden City, KS</a:t>
            </a:r>
            <a:endParaRPr sz="2400"/>
          </a:p>
        </p:txBody>
      </p:sp>
      <p:sp>
        <p:nvSpPr>
          <p:cNvPr id="220" name="Google Shape;220;p41"/>
          <p:cNvSpPr txBox="1"/>
          <p:nvPr>
            <p:ph idx="1" type="body"/>
          </p:nvPr>
        </p:nvSpPr>
        <p:spPr>
          <a:xfrm>
            <a:off x="577450" y="1317680"/>
            <a:ext cx="36495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8890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Lato"/>
              <a:buChar char="●"/>
            </a:pPr>
            <a:r>
              <a:rPr lang="en" sz="1200"/>
              <a:t>The County seat of Finney County, Kansas</a:t>
            </a:r>
            <a:endParaRPr sz="1200"/>
          </a:p>
          <a:p>
            <a:pPr indent="-88900" lvl="0" marL="177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Lato"/>
              <a:buChar char="●"/>
            </a:pPr>
            <a:r>
              <a:rPr lang="en" sz="1200"/>
              <a:t>Incorporated in 1883</a:t>
            </a:r>
            <a:endParaRPr sz="1200"/>
          </a:p>
          <a:p>
            <a:pPr indent="-88900" lvl="0" marL="177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Lato"/>
              <a:buChar char="●"/>
            </a:pPr>
            <a:r>
              <a:rPr lang="en" sz="1200"/>
              <a:t>Approximately 11 sq mi</a:t>
            </a:r>
            <a:endParaRPr sz="1200"/>
          </a:p>
          <a:p>
            <a:pPr indent="-88900" lvl="0" marL="177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Lato"/>
              <a:buChar char="●"/>
            </a:pPr>
            <a:r>
              <a:rPr lang="en" sz="1200"/>
              <a:t>Local </a:t>
            </a:r>
            <a:r>
              <a:rPr lang="en" sz="1200"/>
              <a:t>economy</a:t>
            </a:r>
            <a:r>
              <a:rPr lang="en" sz="1200"/>
              <a:t> is</a:t>
            </a:r>
            <a:r>
              <a:rPr lang="en" sz="1200"/>
              <a:t> driven largely by agriculture. </a:t>
            </a:r>
            <a:endParaRPr sz="1200"/>
          </a:p>
        </p:txBody>
      </p:sp>
      <p:sp>
        <p:nvSpPr>
          <p:cNvPr id="221" name="Google Shape;221;p41"/>
          <p:cNvSpPr txBox="1"/>
          <p:nvPr>
            <p:ph idx="2" type="body"/>
          </p:nvPr>
        </p:nvSpPr>
        <p:spPr>
          <a:xfrm>
            <a:off x="4686300" y="1262605"/>
            <a:ext cx="36495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/>
              <a:t>Population estimates (2020 Census):</a:t>
            </a:r>
            <a:endParaRPr b="1" sz="1200"/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Total population is 27,856</a:t>
            </a:r>
            <a:endParaRPr sz="1200"/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Race/Ethnicity</a:t>
            </a:r>
            <a:endParaRPr sz="1200"/>
          </a:p>
          <a:p>
            <a:pPr indent="-88900" lvl="0" marL="1778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Lato"/>
              <a:buChar char="●"/>
            </a:pPr>
            <a:r>
              <a:rPr lang="en" sz="1200"/>
              <a:t>Hispanic or Latino-53.1%</a:t>
            </a:r>
            <a:endParaRPr sz="1200"/>
          </a:p>
          <a:p>
            <a:pPr indent="-88900" lvl="0" marL="1778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Lato"/>
              <a:buChar char="●"/>
            </a:pPr>
            <a:r>
              <a:rPr lang="en" sz="1200"/>
              <a:t>White (Non-Hispanic or Latino)-35.2%</a:t>
            </a:r>
            <a:endParaRPr sz="1200"/>
          </a:p>
          <a:p>
            <a:pPr indent="-88900" lvl="0" marL="1778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Lato"/>
              <a:buChar char="●"/>
            </a:pPr>
            <a:r>
              <a:rPr lang="en" sz="1200"/>
              <a:t>Two or More Races-10.6%</a:t>
            </a:r>
            <a:endParaRPr sz="1200"/>
          </a:p>
          <a:p>
            <a:pPr indent="-88900" lvl="0" marL="1778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800"/>
              <a:buFont typeface="Lato"/>
              <a:buChar char="●"/>
            </a:pPr>
            <a:r>
              <a:rPr lang="en" sz="1200"/>
              <a:t>Asian-5.2%</a:t>
            </a:r>
            <a:endParaRPr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82B8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2"/>
          <p:cNvSpPr txBox="1"/>
          <p:nvPr>
            <p:ph type="title"/>
          </p:nvPr>
        </p:nvSpPr>
        <p:spPr>
          <a:xfrm>
            <a:off x="685800" y="154625"/>
            <a:ext cx="7650000" cy="89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Garden City, KS &amp; Zencity</a:t>
            </a:r>
            <a:endParaRPr sz="2400"/>
          </a:p>
        </p:txBody>
      </p:sp>
      <p:sp>
        <p:nvSpPr>
          <p:cNvPr id="227" name="Google Shape;227;p42"/>
          <p:cNvSpPr txBox="1"/>
          <p:nvPr>
            <p:ph idx="1" type="body"/>
          </p:nvPr>
        </p:nvSpPr>
        <p:spPr>
          <a:xfrm>
            <a:off x="685800" y="1368455"/>
            <a:ext cx="3649500" cy="22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/>
              <a:t>Background</a:t>
            </a:r>
            <a:endParaRPr b="1" sz="16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In 2020, Garden City outlined strategic priorities for staff. One of these included improving the reach of information to residents.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700"/>
              <a:t>FOCUS: Internal + External + Product</a:t>
            </a:r>
            <a:br>
              <a:rPr lang="en"/>
            </a:br>
            <a:r>
              <a:rPr lang="en" sz="1200"/>
              <a:t>The first step: evaluate and measure external communications.</a:t>
            </a:r>
            <a:endParaRPr i="1" sz="1200"/>
          </a:p>
          <a:p>
            <a:pPr indent="0" lvl="0" marL="0" rtl="0" algn="l">
              <a:spcBef>
                <a:spcPts val="800"/>
              </a:spcBef>
              <a:spcAft>
                <a:spcPts val="500"/>
              </a:spcAft>
              <a:buNone/>
            </a:pPr>
            <a:r>
              <a:t/>
            </a:r>
            <a:endParaRPr i="1"/>
          </a:p>
        </p:txBody>
      </p:sp>
      <p:sp>
        <p:nvSpPr>
          <p:cNvPr id="228" name="Google Shape;228;p42"/>
          <p:cNvSpPr txBox="1"/>
          <p:nvPr>
            <p:ph idx="4294967295" type="body"/>
          </p:nvPr>
        </p:nvSpPr>
        <p:spPr>
          <a:xfrm>
            <a:off x="4686300" y="1368455"/>
            <a:ext cx="3649500" cy="22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Tools: 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The first step the City wanted to take was to assess the residents’ preferences on how they would consume information and gauge their feedback on the City’s current communications strategy. 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Garden City, KS, partnered with Zencity to launch a </a:t>
            </a:r>
            <a:r>
              <a:rPr b="1" lang="en" sz="1200">
                <a:solidFill>
                  <a:schemeClr val="lt1"/>
                </a:solidFill>
              </a:rPr>
              <a:t>City Communications Survey </a:t>
            </a:r>
            <a:r>
              <a:rPr lang="en" sz="1200">
                <a:solidFill>
                  <a:schemeClr val="lt1"/>
                </a:solidFill>
              </a:rPr>
              <a:t>to get this initial assessment/feedback.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50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3"/>
          <p:cNvPicPr preferRelativeResize="0"/>
          <p:nvPr/>
        </p:nvPicPr>
        <p:blipFill rotWithShape="1">
          <a:blip r:embed="rId3">
            <a:alphaModFix/>
          </a:blip>
          <a:srcRect b="0" l="18382" r="18426" t="1874"/>
          <a:stretch/>
        </p:blipFill>
        <p:spPr>
          <a:xfrm>
            <a:off x="5731425" y="242551"/>
            <a:ext cx="3087300" cy="25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3"/>
          <p:cNvSpPr txBox="1"/>
          <p:nvPr>
            <p:ph type="title"/>
          </p:nvPr>
        </p:nvSpPr>
        <p:spPr>
          <a:xfrm>
            <a:off x="757525" y="228600"/>
            <a:ext cx="36495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C82B8"/>
              </a:buClr>
              <a:buSzPts val="2700"/>
              <a:buFont typeface="Lato Black"/>
              <a:buNone/>
            </a:pPr>
            <a:r>
              <a:rPr lang="en" sz="2400"/>
              <a:t>Key takeaways</a:t>
            </a:r>
            <a:endParaRPr sz="240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C82B8"/>
              </a:buClr>
              <a:buSzPts val="2700"/>
              <a:buFont typeface="Lato Black"/>
              <a:buNone/>
            </a:pPr>
            <a:r>
              <a:t/>
            </a:r>
            <a:endParaRPr sz="1200"/>
          </a:p>
        </p:txBody>
      </p:sp>
      <p:sp>
        <p:nvSpPr>
          <p:cNvPr id="235" name="Google Shape;235;p43"/>
          <p:cNvSpPr txBox="1"/>
          <p:nvPr>
            <p:ph idx="1" type="body"/>
          </p:nvPr>
        </p:nvSpPr>
        <p:spPr>
          <a:xfrm>
            <a:off x="567025" y="1884425"/>
            <a:ext cx="3798000" cy="24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43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▪"/>
            </a:pPr>
            <a:r>
              <a:rPr lang="en" sz="1200"/>
              <a:t>Response sentiment showed that residents are overall slightly more satisfied than dissatisfied with the City’s online communication efforts.</a:t>
            </a:r>
            <a:endParaRPr sz="1200"/>
          </a:p>
          <a:p>
            <a:pPr indent="-1143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▪"/>
            </a:pPr>
            <a:r>
              <a:rPr lang="en" sz="1200"/>
              <a:t>Social Media was identified as the primary source of information, with the Website being second.</a:t>
            </a:r>
            <a:endParaRPr sz="1200"/>
          </a:p>
          <a:p>
            <a:pPr indent="-1143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▪"/>
            </a:pPr>
            <a:r>
              <a:rPr lang="en" sz="1200"/>
              <a:t>The survey highlighted the desire for residents to get information via SMS/Text.</a:t>
            </a:r>
            <a:endParaRPr sz="1200"/>
          </a:p>
          <a:p>
            <a:pPr indent="-1143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200"/>
              <a:buChar char="▪"/>
            </a:pPr>
            <a:r>
              <a:rPr lang="en" sz="1200"/>
              <a:t>Identified a need to offer information in multiple languages.</a:t>
            </a:r>
            <a:endParaRPr sz="1200"/>
          </a:p>
        </p:txBody>
      </p:sp>
      <p:pic>
        <p:nvPicPr>
          <p:cNvPr id="236" name="Google Shape;23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6075" y="3279743"/>
            <a:ext cx="1572925" cy="1099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6925" y="2794450"/>
            <a:ext cx="4142074" cy="217507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3"/>
          <p:cNvSpPr txBox="1"/>
          <p:nvPr/>
        </p:nvSpPr>
        <p:spPr>
          <a:xfrm>
            <a:off x="609600" y="1143000"/>
            <a:ext cx="447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05050"/>
                </a:solidFill>
                <a:latin typeface="Lato Black"/>
                <a:ea typeface="Lato Black"/>
                <a:cs typeface="Lato Black"/>
                <a:sym typeface="Lato Black"/>
              </a:rPr>
              <a:t>2021 Garden City, KS, Communications Survey</a:t>
            </a:r>
            <a:endParaRPr b="1">
              <a:solidFill>
                <a:srgbClr val="50505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type="title"/>
          </p:nvPr>
        </p:nvSpPr>
        <p:spPr>
          <a:xfrm>
            <a:off x="685800" y="1783080"/>
            <a:ext cx="76536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Lato Black"/>
              <a:buNone/>
            </a:pPr>
            <a:r>
              <a:rPr lang="en" sz="3600"/>
              <a:t>Residents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Lato Black"/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From neighbors to consumers: A mindset shift</a:t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26"/>
          <p:cNvSpPr txBox="1"/>
          <p:nvPr>
            <p:ph idx="1" type="body"/>
          </p:nvPr>
        </p:nvSpPr>
        <p:spPr>
          <a:xfrm>
            <a:off x="1548575" y="3450475"/>
            <a:ext cx="30234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" sz="1400"/>
              <a:t>Lee R. Feldman, ICMA-CM </a:t>
            </a:r>
            <a:r>
              <a:rPr b="1" lang="en" sz="800"/>
              <a:t>RETIRED</a:t>
            </a:r>
            <a:endParaRPr b="1"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" sz="1400"/>
              <a:t>Senior Advisor, Zencity</a:t>
            </a:r>
            <a:endParaRPr sz="1400"/>
          </a:p>
        </p:txBody>
      </p:sp>
      <p:pic>
        <p:nvPicPr>
          <p:cNvPr id="117" name="Google Shape;117;p26"/>
          <p:cNvPicPr preferRelativeResize="0"/>
          <p:nvPr/>
        </p:nvPicPr>
        <p:blipFill rotWithShape="1">
          <a:blip r:embed="rId3">
            <a:alphaModFix/>
          </a:blip>
          <a:srcRect b="0" l="13455" r="13455" t="0"/>
          <a:stretch/>
        </p:blipFill>
        <p:spPr>
          <a:xfrm>
            <a:off x="685791" y="3273939"/>
            <a:ext cx="694500" cy="703500"/>
          </a:xfrm>
          <a:prstGeom prst="ellipse">
            <a:avLst/>
          </a:prstGeom>
          <a:noFill/>
          <a:ln>
            <a:noFill/>
          </a:ln>
          <a:effectLst>
            <a:outerShdw blurRad="285750" rotWithShape="0" algn="bl" dir="2700000" dist="762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"/>
          <p:cNvSpPr txBox="1"/>
          <p:nvPr>
            <p:ph type="title"/>
          </p:nvPr>
        </p:nvSpPr>
        <p:spPr>
          <a:xfrm>
            <a:off x="685800" y="236650"/>
            <a:ext cx="76500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C82B8"/>
              </a:buClr>
              <a:buSzPts val="2700"/>
              <a:buFont typeface="Lato Black"/>
              <a:buNone/>
            </a:pPr>
            <a:r>
              <a:rPr lang="en" sz="2400"/>
              <a:t>Operationalizing the Data</a:t>
            </a:r>
            <a:endParaRPr i="1" sz="2400">
              <a:highlight>
                <a:srgbClr val="FFFF00"/>
              </a:highlight>
            </a:endParaRPr>
          </a:p>
        </p:txBody>
      </p:sp>
      <p:sp>
        <p:nvSpPr>
          <p:cNvPr id="244" name="Google Shape;244;p44"/>
          <p:cNvSpPr txBox="1"/>
          <p:nvPr>
            <p:ph idx="1" type="body"/>
          </p:nvPr>
        </p:nvSpPr>
        <p:spPr>
          <a:xfrm>
            <a:off x="685800" y="1783080"/>
            <a:ext cx="36495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889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800"/>
              <a:buChar char="▪"/>
            </a:pPr>
            <a:r>
              <a:rPr lang="en" sz="1200"/>
              <a:t>Hired bi-lingual staff to offer communications in English &amp; Espanol</a:t>
            </a:r>
            <a:endParaRPr sz="1200"/>
          </a:p>
          <a:p>
            <a:pPr indent="-889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800"/>
              <a:buChar char="▪"/>
            </a:pPr>
            <a:r>
              <a:rPr lang="en" sz="1200"/>
              <a:t>Explored ways to provide communications via text message</a:t>
            </a:r>
            <a:endParaRPr sz="1200"/>
          </a:p>
          <a:p>
            <a:pPr indent="-889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800"/>
              <a:buChar char="▪"/>
            </a:pPr>
            <a:r>
              <a:rPr lang="en" sz="1200"/>
              <a:t>Begin the process of upgrading the City website.</a:t>
            </a:r>
            <a:endParaRPr sz="1200"/>
          </a:p>
        </p:txBody>
      </p:sp>
      <p:sp>
        <p:nvSpPr>
          <p:cNvPr id="245" name="Google Shape;245;p44"/>
          <p:cNvSpPr txBox="1"/>
          <p:nvPr>
            <p:ph idx="2" type="body"/>
          </p:nvPr>
        </p:nvSpPr>
        <p:spPr>
          <a:xfrm>
            <a:off x="4686300" y="1706880"/>
            <a:ext cx="36495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Next Steps:</a:t>
            </a:r>
            <a:endParaRPr b="1" sz="1200"/>
          </a:p>
          <a:p>
            <a:pPr indent="-889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800"/>
              <a:buChar char="▪"/>
            </a:pPr>
            <a:r>
              <a:rPr lang="en" sz="1200"/>
              <a:t>Assess changes with </a:t>
            </a:r>
            <a:r>
              <a:rPr b="1" lang="en" sz="1200"/>
              <a:t>Zencity Benchmarking Report</a:t>
            </a:r>
            <a:endParaRPr b="1" sz="1200"/>
          </a:p>
          <a:p>
            <a:pPr indent="-889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800"/>
              <a:buChar char="▪"/>
            </a:pPr>
            <a:r>
              <a:rPr lang="en" sz="1200"/>
              <a:t>2022/23 focus is improving internal communications to staff</a:t>
            </a:r>
            <a:endParaRPr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3400" y="4066700"/>
            <a:ext cx="1462259" cy="80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5"/>
          <p:cNvSpPr txBox="1"/>
          <p:nvPr>
            <p:ph type="title"/>
          </p:nvPr>
        </p:nvSpPr>
        <p:spPr>
          <a:xfrm>
            <a:off x="605125" y="5125"/>
            <a:ext cx="72177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C82B8"/>
              </a:buClr>
              <a:buSzPts val="2700"/>
              <a:buFont typeface="Lato Black"/>
              <a:buNone/>
            </a:pPr>
            <a:r>
              <a:rPr lang="en" sz="2400"/>
              <a:t>KEY TAKEAWAYS FROM INITIAL ASSESSMENTS</a:t>
            </a:r>
            <a:endParaRPr i="1" sz="2400"/>
          </a:p>
        </p:txBody>
      </p:sp>
      <p:sp>
        <p:nvSpPr>
          <p:cNvPr id="252" name="Google Shape;252;p45"/>
          <p:cNvSpPr txBox="1"/>
          <p:nvPr>
            <p:ph idx="1" type="body"/>
          </p:nvPr>
        </p:nvSpPr>
        <p:spPr>
          <a:xfrm>
            <a:off x="528925" y="1190500"/>
            <a:ext cx="5151600" cy="17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14300" lvl="0" marL="177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b="1" lang="en" sz="1200"/>
              <a:t>Zencity </a:t>
            </a:r>
            <a:r>
              <a:rPr b="1" lang="en" sz="1200"/>
              <a:t>Benchmarking</a:t>
            </a:r>
            <a:r>
              <a:rPr b="1" lang="en" sz="1200"/>
              <a:t> Report o</a:t>
            </a:r>
            <a:r>
              <a:rPr lang="en" sz="1200"/>
              <a:t>ffered an analysis of data collected from public sources and compared it  with ten similar partner cities.</a:t>
            </a:r>
            <a:endParaRPr sz="1200"/>
          </a:p>
          <a:p>
            <a:pPr indent="-127000" lvl="1" marL="5207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b="1" lang="en" sz="1200"/>
              <a:t>Positive sentiment</a:t>
            </a:r>
            <a:r>
              <a:rPr lang="en" sz="1200"/>
              <a:t> on official pages was more than 15x higher than </a:t>
            </a:r>
            <a:r>
              <a:rPr b="1" lang="en" sz="1200"/>
              <a:t>negative sentiment.</a:t>
            </a:r>
            <a:endParaRPr b="1" sz="1200"/>
          </a:p>
          <a:p>
            <a:pPr indent="-127000" lvl="0" marL="177800" rtl="0" algn="l"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b="1" lang="en" sz="1200"/>
              <a:t>Interaction + Followers</a:t>
            </a:r>
            <a:r>
              <a:rPr lang="en" sz="1200"/>
              <a:t> have grown since offering posts in multiple languages</a:t>
            </a:r>
            <a:endParaRPr sz="1200"/>
          </a:p>
          <a:p>
            <a:pPr indent="-127000" lvl="0" marL="177800" rtl="0" algn="l">
              <a:spcBef>
                <a:spcPts val="0"/>
              </a:spcBef>
              <a:spcAft>
                <a:spcPts val="0"/>
              </a:spcAft>
              <a:buSzPts val="1200"/>
              <a:buChar char="▪"/>
            </a:pPr>
            <a:r>
              <a:rPr lang="en" sz="1200"/>
              <a:t>Successful launch of </a:t>
            </a:r>
            <a:r>
              <a:rPr b="1" lang="en" sz="1200"/>
              <a:t>My GCKS </a:t>
            </a:r>
            <a:r>
              <a:rPr lang="en" sz="1200"/>
              <a:t>(SMS/TEXT Messaging customer service tool)</a:t>
            </a:r>
            <a:endParaRPr sz="120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253" name="Google Shape;25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6373" y="1190500"/>
            <a:ext cx="2357776" cy="314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5"/>
          <p:cNvPicPr preferRelativeResize="0"/>
          <p:nvPr/>
        </p:nvPicPr>
        <p:blipFill rotWithShape="1">
          <a:blip r:embed="rId5">
            <a:alphaModFix/>
          </a:blip>
          <a:srcRect b="0" l="4886" r="5290" t="0"/>
          <a:stretch/>
        </p:blipFill>
        <p:spPr>
          <a:xfrm>
            <a:off x="366963" y="2902596"/>
            <a:ext cx="4405425" cy="19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6"/>
          <p:cNvSpPr txBox="1"/>
          <p:nvPr>
            <p:ph type="title"/>
          </p:nvPr>
        </p:nvSpPr>
        <p:spPr>
          <a:xfrm>
            <a:off x="685800" y="1920240"/>
            <a:ext cx="7653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/>
              <a:t>Residents as Consumers</a:t>
            </a:r>
            <a:endParaRPr sz="320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1600">
                <a:latin typeface="Lato"/>
                <a:ea typeface="Lato"/>
                <a:cs typeface="Lato"/>
                <a:sym typeface="Lato"/>
              </a:rPr>
              <a:t>Why local governments must measure resident satisfaction and how to do so</a:t>
            </a:r>
            <a:endParaRPr b="0"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p46"/>
          <p:cNvSpPr txBox="1"/>
          <p:nvPr>
            <p:ph idx="1" type="body"/>
          </p:nvPr>
        </p:nvSpPr>
        <p:spPr>
          <a:xfrm>
            <a:off x="685800" y="3223260"/>
            <a:ext cx="76536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200"/>
              <a:t>Lee R. Feldman, ICMA-CM </a:t>
            </a:r>
            <a:r>
              <a:rPr lang="en" sz="600"/>
              <a:t>RETIRED</a:t>
            </a:r>
            <a:r>
              <a:rPr lang="en" sz="1200"/>
              <a:t> | Senior Advisor, Zencity</a:t>
            </a:r>
            <a:endParaRPr sz="120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200"/>
              <a:t>Dr. Mark Watson | City Manager, Oak Ridge, TN</a:t>
            </a:r>
            <a:endParaRPr sz="1200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 sz="1200"/>
              <a:t>Jamie Stewart | Communications and Project Manager, Garden City, KS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7"/>
          <p:cNvPicPr preferRelativeResize="0"/>
          <p:nvPr/>
        </p:nvPicPr>
        <p:blipFill rotWithShape="1">
          <a:blip r:embed="rId3">
            <a:alphaModFix amt="82000"/>
          </a:blip>
          <a:srcRect b="13156" l="0" r="0" t="0"/>
          <a:stretch/>
        </p:blipFill>
        <p:spPr>
          <a:xfrm>
            <a:off x="1576950" y="1383100"/>
            <a:ext cx="5990102" cy="29260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7"/>
          <p:cNvSpPr txBox="1"/>
          <p:nvPr/>
        </p:nvSpPr>
        <p:spPr>
          <a:xfrm>
            <a:off x="638075" y="397725"/>
            <a:ext cx="5837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How do we measure the satisfaction of the 80% in the middle?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b="1" lang="en" sz="1200">
                <a:latin typeface="Lato"/>
                <a:ea typeface="Lato"/>
                <a:cs typeface="Lato"/>
                <a:sym typeface="Lato"/>
              </a:rPr>
              <a:t>And why is it important?</a:t>
            </a:r>
            <a:endParaRPr b="1"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8"/>
          <p:cNvPicPr preferRelativeResize="0"/>
          <p:nvPr/>
        </p:nvPicPr>
        <p:blipFill rotWithShape="1">
          <a:blip r:embed="rId3">
            <a:alphaModFix/>
          </a:blip>
          <a:srcRect b="3873" l="0" r="1970" t="0"/>
          <a:stretch/>
        </p:blipFill>
        <p:spPr>
          <a:xfrm>
            <a:off x="3125275" y="2631100"/>
            <a:ext cx="2893450" cy="14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8"/>
          <p:cNvSpPr txBox="1"/>
          <p:nvPr/>
        </p:nvSpPr>
        <p:spPr>
          <a:xfrm>
            <a:off x="1571250" y="961175"/>
            <a:ext cx="60015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latin typeface="Lato"/>
                <a:ea typeface="Lato"/>
                <a:cs typeface="Lato"/>
                <a:sym typeface="Lato"/>
              </a:rPr>
              <a:t>“While you are looking, you might as well also listen, linger and think about what you see.”</a:t>
            </a:r>
            <a:endParaRPr i="1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Jane Jacobs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type="title"/>
          </p:nvPr>
        </p:nvSpPr>
        <p:spPr>
          <a:xfrm>
            <a:off x="697025" y="712700"/>
            <a:ext cx="9390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C82B8"/>
              </a:buClr>
              <a:buSzPts val="2700"/>
              <a:buFont typeface="Lato Black"/>
              <a:buNone/>
            </a:pPr>
            <a:r>
              <a:rPr lang="en" sz="2400">
                <a:solidFill>
                  <a:srgbClr val="505050"/>
                </a:solidFill>
              </a:rPr>
              <a:t>Look</a:t>
            </a:r>
            <a:endParaRPr sz="2400">
              <a:solidFill>
                <a:srgbClr val="505050"/>
              </a:solidFill>
            </a:endParaRPr>
          </a:p>
        </p:txBody>
      </p:sp>
      <p:sp>
        <p:nvSpPr>
          <p:cNvPr id="135" name="Google Shape;135;p29"/>
          <p:cNvSpPr txBox="1"/>
          <p:nvPr>
            <p:ph type="title"/>
          </p:nvPr>
        </p:nvSpPr>
        <p:spPr>
          <a:xfrm>
            <a:off x="4102500" y="2103600"/>
            <a:ext cx="11529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C82B8"/>
              </a:buClr>
              <a:buSzPts val="2700"/>
              <a:buFont typeface="Lato Black"/>
              <a:buNone/>
            </a:pPr>
            <a:r>
              <a:rPr lang="en" sz="2400">
                <a:solidFill>
                  <a:srgbClr val="505050"/>
                </a:solidFill>
              </a:rPr>
              <a:t>Listen</a:t>
            </a:r>
            <a:endParaRPr sz="2400">
              <a:solidFill>
                <a:srgbClr val="505050"/>
              </a:solidFill>
            </a:endParaRPr>
          </a:p>
        </p:txBody>
      </p:sp>
      <p:sp>
        <p:nvSpPr>
          <p:cNvPr id="136" name="Google Shape;136;p29"/>
          <p:cNvSpPr txBox="1"/>
          <p:nvPr>
            <p:ph type="title"/>
          </p:nvPr>
        </p:nvSpPr>
        <p:spPr>
          <a:xfrm>
            <a:off x="7269275" y="3511075"/>
            <a:ext cx="1152900" cy="4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C82B8"/>
              </a:buClr>
              <a:buSzPts val="2700"/>
              <a:buFont typeface="Lato Black"/>
              <a:buNone/>
            </a:pPr>
            <a:r>
              <a:rPr lang="en" sz="2400">
                <a:solidFill>
                  <a:srgbClr val="505050"/>
                </a:solidFill>
              </a:rPr>
              <a:t>Linger</a:t>
            </a:r>
            <a:endParaRPr sz="2400">
              <a:solidFill>
                <a:srgbClr val="50505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>
            <p:ph type="title"/>
          </p:nvPr>
        </p:nvSpPr>
        <p:spPr>
          <a:xfrm>
            <a:off x="697025" y="1550900"/>
            <a:ext cx="43803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C82B8"/>
              </a:buClr>
              <a:buSzPts val="2700"/>
              <a:buFont typeface="Lato Black"/>
              <a:buNone/>
            </a:pPr>
            <a:r>
              <a:rPr b="0"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Resident satisfaction should not be taken for granted, and </a:t>
            </a:r>
            <a:r>
              <a:rPr b="0" lang="en" sz="1500">
                <a:solidFill>
                  <a:schemeClr val="dk1"/>
                </a:solidFill>
              </a:rPr>
              <a:t>improvement and self-reflection are crucial.</a:t>
            </a:r>
            <a:endParaRPr b="0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C82B8"/>
              </a:buClr>
              <a:buSzPts val="2700"/>
              <a:buFont typeface="Lato Black"/>
              <a:buNone/>
            </a:pPr>
            <a:r>
              <a:t/>
            </a:r>
            <a:endParaRPr b="0"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C82B8"/>
              </a:buClr>
              <a:buSzPts val="2700"/>
              <a:buFont typeface="Lato Black"/>
              <a:buNone/>
            </a:pPr>
            <a:r>
              <a:rPr b="0"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 should begin to think of neighbors as consumers of our local government services and their </a:t>
            </a:r>
            <a:r>
              <a:rPr b="0" lang="en" sz="1500">
                <a:solidFill>
                  <a:schemeClr val="dk1"/>
                </a:solidFill>
              </a:rPr>
              <a:t>satisfaction is key for the success and longevity of the city/county - promoting trust</a:t>
            </a:r>
            <a:r>
              <a:rPr b="0" lang="en"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b="0" sz="1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30"/>
          <p:cNvSpPr txBox="1"/>
          <p:nvPr>
            <p:ph type="title"/>
          </p:nvPr>
        </p:nvSpPr>
        <p:spPr>
          <a:xfrm>
            <a:off x="685800" y="154478"/>
            <a:ext cx="76500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82B8"/>
              </a:buClr>
              <a:buSzPts val="3000"/>
              <a:buFont typeface="Lato Black"/>
              <a:buNone/>
            </a:pPr>
            <a:r>
              <a:rPr lang="en" sz="2400"/>
              <a:t>The Bottom Line</a:t>
            </a:r>
            <a:endParaRPr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type="title"/>
          </p:nvPr>
        </p:nvSpPr>
        <p:spPr>
          <a:xfrm>
            <a:off x="685800" y="1783080"/>
            <a:ext cx="7653528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Lato Black"/>
              <a:buNone/>
            </a:pPr>
            <a:r>
              <a:rPr lang="en"/>
              <a:t>Oak Ridge, TN</a:t>
            </a:r>
            <a:endParaRPr/>
          </a:p>
        </p:txBody>
      </p:sp>
      <p:sp>
        <p:nvSpPr>
          <p:cNvPr id="148" name="Google Shape;148;p31"/>
          <p:cNvSpPr txBox="1"/>
          <p:nvPr>
            <p:ph idx="1" type="body"/>
          </p:nvPr>
        </p:nvSpPr>
        <p:spPr>
          <a:xfrm>
            <a:off x="1510100" y="3341000"/>
            <a:ext cx="7362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b="1" lang="en"/>
              <a:t>Dr. Mark Watson</a:t>
            </a:r>
            <a:endParaRPr b="1"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City Manager, Oak Ridge, TN</a:t>
            </a:r>
            <a:endParaRPr/>
          </a:p>
        </p:txBody>
      </p:sp>
      <p:pic>
        <p:nvPicPr>
          <p:cNvPr id="149" name="Google Shape;149;p31"/>
          <p:cNvPicPr preferRelativeResize="0"/>
          <p:nvPr/>
        </p:nvPicPr>
        <p:blipFill rotWithShape="1">
          <a:blip r:embed="rId3">
            <a:alphaModFix/>
          </a:blip>
          <a:srcRect b="35104" l="0" r="0" t="9128"/>
          <a:stretch/>
        </p:blipFill>
        <p:spPr>
          <a:xfrm>
            <a:off x="685791" y="3273939"/>
            <a:ext cx="694500" cy="703500"/>
          </a:xfrm>
          <a:prstGeom prst="ellipse">
            <a:avLst/>
          </a:prstGeom>
          <a:noFill/>
          <a:ln>
            <a:noFill/>
          </a:ln>
          <a:effectLst>
            <a:outerShdw blurRad="285750" rotWithShape="0" algn="bl" dir="2700000" dist="762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/>
          <p:nvPr>
            <p:ph type="title"/>
          </p:nvPr>
        </p:nvSpPr>
        <p:spPr>
          <a:xfrm>
            <a:off x="1681375" y="154475"/>
            <a:ext cx="66543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C82B8"/>
              </a:buClr>
              <a:buSzPts val="3000"/>
              <a:buFont typeface="Lato Black"/>
              <a:buNone/>
            </a:pPr>
            <a:r>
              <a:rPr lang="en" sz="2400"/>
              <a:t>Oak Ridge</a:t>
            </a:r>
            <a:endParaRPr sz="2400"/>
          </a:p>
        </p:txBody>
      </p:sp>
      <p:sp>
        <p:nvSpPr>
          <p:cNvPr id="155" name="Google Shape;155;p32"/>
          <p:cNvSpPr txBox="1"/>
          <p:nvPr>
            <p:ph idx="1" type="body"/>
          </p:nvPr>
        </p:nvSpPr>
        <p:spPr>
          <a:xfrm>
            <a:off x="685800" y="1478280"/>
            <a:ext cx="3649500" cy="25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88900" lvl="0" marL="177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Char char="▪"/>
            </a:pPr>
            <a:r>
              <a:rPr lang="en" sz="1200"/>
              <a:t>Located in East Tennessee at the edge of the Great Smoky Mountains</a:t>
            </a:r>
            <a:endParaRPr sz="1200"/>
          </a:p>
          <a:p>
            <a:pPr indent="-889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800"/>
              <a:buChar char="▪"/>
            </a:pPr>
            <a:r>
              <a:rPr lang="en" sz="1200"/>
              <a:t>Population 31,500</a:t>
            </a:r>
            <a:endParaRPr sz="1200"/>
          </a:p>
          <a:p>
            <a:pPr indent="-889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800"/>
              <a:buChar char="▪"/>
            </a:pPr>
            <a:r>
              <a:rPr lang="en" sz="1200"/>
              <a:t>Diverse population representing over 50 nationalities</a:t>
            </a:r>
            <a:endParaRPr sz="1200"/>
          </a:p>
          <a:p>
            <a:pPr indent="-889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800"/>
              <a:buChar char="▪"/>
            </a:pPr>
            <a:r>
              <a:rPr lang="en" sz="1200"/>
              <a:t>Full-service city including education, library, electrical and other utilities</a:t>
            </a:r>
            <a:endParaRPr sz="1200"/>
          </a:p>
          <a:p>
            <a:pPr indent="-381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</p:txBody>
      </p:sp>
      <p:sp>
        <p:nvSpPr>
          <p:cNvPr id="156" name="Google Shape;156;p32"/>
          <p:cNvSpPr txBox="1"/>
          <p:nvPr>
            <p:ph idx="2" type="body"/>
          </p:nvPr>
        </p:nvSpPr>
        <p:spPr>
          <a:xfrm>
            <a:off x="4686300" y="1466850"/>
            <a:ext cx="3649500" cy="23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889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800"/>
              <a:buChar char="▪"/>
            </a:pPr>
            <a:r>
              <a:rPr lang="en" sz="1200"/>
              <a:t>Founded in 1959 after being a “Secret City” as part of the Manhattan Project during WWII</a:t>
            </a:r>
            <a:endParaRPr sz="1200"/>
          </a:p>
          <a:p>
            <a:pPr indent="-889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800"/>
              <a:buChar char="▪"/>
            </a:pPr>
            <a:r>
              <a:rPr lang="en" sz="1200"/>
              <a:t>Home to Oak Ridge National Laboratory, Department of Energy facilities and National Nuclear Security Administration </a:t>
            </a:r>
            <a:endParaRPr sz="1200"/>
          </a:p>
        </p:txBody>
      </p:sp>
      <p:pic>
        <p:nvPicPr>
          <p:cNvPr descr="A picture containing logo&#10;&#10;Description automatically generated" id="157" name="Google Shape;15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125" y="443025"/>
            <a:ext cx="704026" cy="68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/>
          <p:nvPr>
            <p:ph type="title"/>
          </p:nvPr>
        </p:nvSpPr>
        <p:spPr>
          <a:xfrm>
            <a:off x="685799" y="166688"/>
            <a:ext cx="55695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C82B8"/>
              </a:buClr>
              <a:buSzPts val="2700"/>
              <a:buFont typeface="Lato Black"/>
              <a:buNone/>
            </a:pPr>
            <a:r>
              <a:rPr lang="en" sz="2400"/>
              <a:t>Working with</a:t>
            </a:r>
            <a:r>
              <a:rPr b="1" lang="en" sz="2400"/>
              <a:t> Zencity since 2020</a:t>
            </a:r>
            <a:endParaRPr sz="2400"/>
          </a:p>
        </p:txBody>
      </p:sp>
      <p:sp>
        <p:nvSpPr>
          <p:cNvPr id="163" name="Google Shape;163;p33"/>
          <p:cNvSpPr txBox="1"/>
          <p:nvPr>
            <p:ph idx="1" type="body"/>
          </p:nvPr>
        </p:nvSpPr>
        <p:spPr>
          <a:xfrm>
            <a:off x="685799" y="1783080"/>
            <a:ext cx="48219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88900" lvl="0" marL="1778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800"/>
              <a:buChar char="▪"/>
            </a:pPr>
            <a:r>
              <a:rPr lang="en" sz="1200"/>
              <a:t>To regain contact with citizens and their concerns</a:t>
            </a:r>
            <a:endParaRPr sz="1200"/>
          </a:p>
          <a:p>
            <a:pPr indent="-889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800"/>
              <a:buChar char="▪"/>
            </a:pPr>
            <a:r>
              <a:rPr lang="en" sz="1200"/>
              <a:t>Developing modern ways to communicate and survey</a:t>
            </a:r>
            <a:endParaRPr sz="1200"/>
          </a:p>
          <a:p>
            <a:pPr indent="-889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800"/>
              <a:buChar char="▪"/>
            </a:pPr>
            <a:r>
              <a:rPr lang="en" sz="1200"/>
              <a:t>Provide facts to our citizens</a:t>
            </a:r>
            <a:endParaRPr sz="1200"/>
          </a:p>
          <a:p>
            <a:pPr indent="-88900" lvl="0" marL="1778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800"/>
              <a:buChar char="▪"/>
            </a:pPr>
            <a:r>
              <a:rPr lang="en" sz="1200"/>
              <a:t>Increase awareness of City projects and their impacts</a:t>
            </a:r>
            <a:endParaRPr sz="1200"/>
          </a:p>
        </p:txBody>
      </p:sp>
      <p:sp>
        <p:nvSpPr>
          <p:cNvPr id="164" name="Google Shape;164;p33"/>
          <p:cNvSpPr txBox="1"/>
          <p:nvPr/>
        </p:nvSpPr>
        <p:spPr>
          <a:xfrm>
            <a:off x="685800" y="1303675"/>
            <a:ext cx="3258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05050"/>
                </a:solidFill>
                <a:latin typeface="Lato Black"/>
                <a:ea typeface="Lato Black"/>
                <a:cs typeface="Lato Black"/>
                <a:sym typeface="Lato Black"/>
              </a:rPr>
              <a:t>Our Goals for Using the Platform</a:t>
            </a:r>
            <a:endParaRPr sz="1600">
              <a:solidFill>
                <a:srgbClr val="50505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