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92" r:id="rId3"/>
    <p:sldId id="261" r:id="rId4"/>
    <p:sldId id="291" r:id="rId5"/>
    <p:sldId id="268" r:id="rId6"/>
    <p:sldId id="267" r:id="rId7"/>
    <p:sldId id="312" r:id="rId8"/>
    <p:sldId id="271" r:id="rId9"/>
    <p:sldId id="289" r:id="rId10"/>
    <p:sldId id="272" r:id="rId11"/>
    <p:sldId id="290" r:id="rId12"/>
    <p:sldId id="274" r:id="rId13"/>
    <p:sldId id="302" r:id="rId14"/>
    <p:sldId id="266" r:id="rId15"/>
    <p:sldId id="276" r:id="rId16"/>
    <p:sldId id="270" r:id="rId17"/>
    <p:sldId id="278" r:id="rId18"/>
    <p:sldId id="269" r:id="rId19"/>
    <p:sldId id="284" r:id="rId20"/>
    <p:sldId id="305" r:id="rId21"/>
    <p:sldId id="313" r:id="rId22"/>
    <p:sldId id="285" r:id="rId23"/>
    <p:sldId id="306" r:id="rId24"/>
    <p:sldId id="314" r:id="rId25"/>
    <p:sldId id="286" r:id="rId26"/>
    <p:sldId id="310" r:id="rId27"/>
    <p:sldId id="315" r:id="rId28"/>
    <p:sldId id="293" r:id="rId29"/>
    <p:sldId id="309" r:id="rId30"/>
    <p:sldId id="316" r:id="rId31"/>
    <p:sldId id="288" r:id="rId32"/>
    <p:sldId id="308" r:id="rId33"/>
    <p:sldId id="287" r:id="rId34"/>
    <p:sldId id="280" r:id="rId35"/>
    <p:sldId id="281" r:id="rId36"/>
    <p:sldId id="311" r:id="rId37"/>
    <p:sldId id="29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82B8"/>
    <a:srgbClr val="505050"/>
    <a:srgbClr val="00B2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89"/>
    <p:restoredTop sz="94703"/>
  </p:normalViewPr>
  <p:slideViewPr>
    <p:cSldViewPr snapToGrid="0">
      <p:cViewPr varScale="1">
        <p:scale>
          <a:sx n="60" d="100"/>
          <a:sy n="60" d="100"/>
        </p:scale>
        <p:origin x="8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p:bg>
      <p:bgPr>
        <a:gradFill>
          <a:gsLst>
            <a:gs pos="100000">
              <a:srgbClr val="00B28A"/>
            </a:gs>
            <a:gs pos="0">
              <a:srgbClr val="1C82B8"/>
            </a:gs>
          </a:gsLst>
          <a:lin ang="27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377440"/>
            <a:ext cx="10204704" cy="1645920"/>
          </a:xfrm>
        </p:spPr>
        <p:txBody>
          <a:bodyPr anchor="b"/>
          <a:lstStyle>
            <a:lvl1pPr>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04621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34DFE731-4168-6A5A-52AB-BAFCC47C0568}"/>
              </a:ext>
            </a:extLst>
          </p:cNvPr>
          <p:cNvPicPr>
            <a:picLocks noChangeAspect="1"/>
          </p:cNvPicPr>
          <p:nvPr userDrawn="1"/>
        </p:nvPicPr>
        <p:blipFill>
          <a:blip r:embed="rId2"/>
          <a:stretch>
            <a:fillRect/>
          </a:stretch>
        </p:blipFill>
        <p:spPr>
          <a:xfrm>
            <a:off x="579120" y="583538"/>
            <a:ext cx="7772400" cy="2027582"/>
          </a:xfrm>
          <a:prstGeom prst="rect">
            <a:avLst/>
          </a:prstGeom>
        </p:spPr>
      </p:pic>
      <p:pic>
        <p:nvPicPr>
          <p:cNvPr id="6" name="Picture 5">
            <a:extLst>
              <a:ext uri="{FF2B5EF4-FFF2-40B4-BE49-F238E27FC236}">
                <a16:creationId xmlns:a16="http://schemas.microsoft.com/office/drawing/2014/main" id="{DE4D567F-3DC2-B203-8134-E6E56BE519E4}"/>
              </a:ext>
            </a:extLst>
          </p:cNvPr>
          <p:cNvPicPr>
            <a:picLocks noChangeAspect="1"/>
          </p:cNvPicPr>
          <p:nvPr userDrawn="1"/>
        </p:nvPicPr>
        <p:blipFill>
          <a:blip r:embed="rId3"/>
          <a:stretch>
            <a:fillRect/>
          </a:stretch>
        </p:blipFill>
        <p:spPr>
          <a:xfrm>
            <a:off x="914400" y="5671847"/>
            <a:ext cx="2895123" cy="582834"/>
          </a:xfrm>
          <a:prstGeom prst="rect">
            <a:avLst/>
          </a:prstGeom>
        </p:spPr>
      </p:pic>
    </p:spTree>
    <p:extLst>
      <p:ext uri="{BB962C8B-B14F-4D97-AF65-F5344CB8AC3E}">
        <p14:creationId xmlns:p14="http://schemas.microsoft.com/office/powerpoint/2010/main" val="1430135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with gradient">
    <p:bg>
      <p:bgPr>
        <a:gradFill>
          <a:gsLst>
            <a:gs pos="0">
              <a:srgbClr val="1C82B8"/>
            </a:gs>
            <a:gs pos="100000">
              <a:srgbClr val="00B28A"/>
            </a:gs>
          </a:gsLst>
          <a:lin ang="27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A0DF7F-1CA5-FD66-F5B8-B12CBC9DF3EB}"/>
              </a:ext>
            </a:extLst>
          </p:cNvPr>
          <p:cNvPicPr>
            <a:picLocks noChangeAspect="1"/>
          </p:cNvPicPr>
          <p:nvPr userDrawn="1"/>
        </p:nvPicPr>
        <p:blipFill>
          <a:blip r:embed="rId2"/>
          <a:stretch>
            <a:fillRect/>
          </a:stretch>
        </p:blipFill>
        <p:spPr>
          <a:xfrm>
            <a:off x="914400" y="5943600"/>
            <a:ext cx="1917127" cy="385948"/>
          </a:xfrm>
          <a:prstGeom prst="rect">
            <a:avLst/>
          </a:prstGeom>
        </p:spPr>
      </p:pic>
      <p:pic>
        <p:nvPicPr>
          <p:cNvPr id="4" name="Picture 3">
            <a:extLst>
              <a:ext uri="{FF2B5EF4-FFF2-40B4-BE49-F238E27FC236}">
                <a16:creationId xmlns:a16="http://schemas.microsoft.com/office/drawing/2014/main" id="{FB72EEC6-5EBB-A0EE-C2E3-E44DE4BCB2A2}"/>
              </a:ext>
            </a:extLst>
          </p:cNvPr>
          <p:cNvPicPr>
            <a:picLocks noChangeAspect="1"/>
          </p:cNvPicPr>
          <p:nvPr userDrawn="1"/>
        </p:nvPicPr>
        <p:blipFill>
          <a:blip r:embed="rId3"/>
          <a:stretch>
            <a:fillRect/>
          </a:stretch>
        </p:blipFill>
        <p:spPr>
          <a:xfrm>
            <a:off x="8356600" y="5760720"/>
            <a:ext cx="2921000" cy="762000"/>
          </a:xfrm>
          <a:prstGeom prst="rect">
            <a:avLst/>
          </a:prstGeom>
        </p:spPr>
      </p:pic>
    </p:spTree>
    <p:extLst>
      <p:ext uri="{BB962C8B-B14F-4D97-AF65-F5344CB8AC3E}">
        <p14:creationId xmlns:p14="http://schemas.microsoft.com/office/powerpoint/2010/main" val="2341309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divider teal">
    <p:bg>
      <p:bgPr>
        <a:solidFill>
          <a:srgbClr val="1C82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7247A065-CAEA-DB78-386A-57A765AAD95D}"/>
              </a:ext>
            </a:extLst>
          </p:cNvPr>
          <p:cNvPicPr>
            <a:picLocks noChangeAspect="1"/>
          </p:cNvPicPr>
          <p:nvPr userDrawn="1"/>
        </p:nvPicPr>
        <p:blipFill>
          <a:blip r:embed="rId2"/>
          <a:stretch>
            <a:fillRect/>
          </a:stretch>
        </p:blipFill>
        <p:spPr>
          <a:xfrm>
            <a:off x="914400" y="5943600"/>
            <a:ext cx="1917127" cy="385948"/>
          </a:xfrm>
          <a:prstGeom prst="rect">
            <a:avLst/>
          </a:prstGeom>
        </p:spPr>
      </p:pic>
      <p:pic>
        <p:nvPicPr>
          <p:cNvPr id="7" name="Picture 6">
            <a:extLst>
              <a:ext uri="{FF2B5EF4-FFF2-40B4-BE49-F238E27FC236}">
                <a16:creationId xmlns:a16="http://schemas.microsoft.com/office/drawing/2014/main" id="{6633E93C-AD29-36A7-B98B-110E5B453774}"/>
              </a:ext>
            </a:extLst>
          </p:cNvPr>
          <p:cNvPicPr>
            <a:picLocks noChangeAspect="1"/>
          </p:cNvPicPr>
          <p:nvPr userDrawn="1"/>
        </p:nvPicPr>
        <p:blipFill>
          <a:blip r:embed="rId3"/>
          <a:stretch>
            <a:fillRect/>
          </a:stretch>
        </p:blipFill>
        <p:spPr>
          <a:xfrm>
            <a:off x="8356600" y="5760720"/>
            <a:ext cx="2921000" cy="762000"/>
          </a:xfrm>
          <a:prstGeom prst="rect">
            <a:avLst/>
          </a:prstGeom>
        </p:spPr>
      </p:pic>
    </p:spTree>
    <p:extLst>
      <p:ext uri="{BB962C8B-B14F-4D97-AF65-F5344CB8AC3E}">
        <p14:creationId xmlns:p14="http://schemas.microsoft.com/office/powerpoint/2010/main" val="164309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o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9A792287-4D8E-1BD8-0DAB-1CF1B033F610}"/>
              </a:ext>
            </a:extLst>
          </p:cNvPr>
          <p:cNvPicPr>
            <a:picLocks noChangeAspect="1"/>
          </p:cNvPicPr>
          <p:nvPr userDrawn="1"/>
        </p:nvPicPr>
        <p:blipFill>
          <a:blip r:embed="rId2"/>
          <a:stretch>
            <a:fillRect/>
          </a:stretch>
        </p:blipFill>
        <p:spPr>
          <a:xfrm>
            <a:off x="8357616" y="5760720"/>
            <a:ext cx="2921000" cy="762000"/>
          </a:xfrm>
          <a:prstGeom prst="rect">
            <a:avLst/>
          </a:prstGeom>
        </p:spPr>
      </p:pic>
      <p:pic>
        <p:nvPicPr>
          <p:cNvPr id="8" name="Picture 7">
            <a:extLst>
              <a:ext uri="{FF2B5EF4-FFF2-40B4-BE49-F238E27FC236}">
                <a16:creationId xmlns:a16="http://schemas.microsoft.com/office/drawing/2014/main" id="{A44A675E-DA35-7914-40F1-DACE31F57819}"/>
              </a:ext>
            </a:extLst>
          </p:cNvPr>
          <p:cNvPicPr>
            <a:picLocks noChangeAspect="1"/>
          </p:cNvPicPr>
          <p:nvPr userDrawn="1"/>
        </p:nvPicPr>
        <p:blipFill>
          <a:blip r:embed="rId3"/>
          <a:stretch>
            <a:fillRect/>
          </a:stretch>
        </p:blipFill>
        <p:spPr>
          <a:xfrm>
            <a:off x="914400" y="5943600"/>
            <a:ext cx="1920240" cy="386575"/>
          </a:xfrm>
          <a:prstGeom prst="rect">
            <a:avLst/>
          </a:prstGeom>
        </p:spPr>
      </p:pic>
    </p:spTree>
    <p:extLst>
      <p:ext uri="{BB962C8B-B14F-4D97-AF65-F5344CB8AC3E}">
        <p14:creationId xmlns:p14="http://schemas.microsoft.com/office/powerpoint/2010/main" val="2259970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on gradient">
    <p:bg>
      <p:bgPr>
        <a:gradFill>
          <a:gsLst>
            <a:gs pos="0">
              <a:srgbClr val="1C82B8"/>
            </a:gs>
            <a:gs pos="100000">
              <a:srgbClr val="00B28A"/>
            </a:gs>
          </a:gsLst>
          <a:lin ang="27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lvl1pPr>
              <a:defRPr b="0" i="0" baseline="0">
                <a:solidFill>
                  <a:schemeClr val="bg1"/>
                </a:solidFill>
                <a:latin typeface="Lato Black"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289AE22-784A-F130-D222-256E5305E9C1}"/>
              </a:ext>
            </a:extLst>
          </p:cNvPr>
          <p:cNvPicPr>
            <a:picLocks noChangeAspect="1"/>
          </p:cNvPicPr>
          <p:nvPr userDrawn="1"/>
        </p:nvPicPr>
        <p:blipFill>
          <a:blip r:embed="rId2"/>
          <a:stretch>
            <a:fillRect/>
          </a:stretch>
        </p:blipFill>
        <p:spPr>
          <a:xfrm>
            <a:off x="914400" y="5943600"/>
            <a:ext cx="1917127" cy="385948"/>
          </a:xfrm>
          <a:prstGeom prst="rect">
            <a:avLst/>
          </a:prstGeom>
        </p:spPr>
      </p:pic>
      <p:pic>
        <p:nvPicPr>
          <p:cNvPr id="10" name="Picture 9">
            <a:extLst>
              <a:ext uri="{FF2B5EF4-FFF2-40B4-BE49-F238E27FC236}">
                <a16:creationId xmlns:a16="http://schemas.microsoft.com/office/drawing/2014/main" id="{EDC9E380-3E89-1863-3A82-E5D3AAE41883}"/>
              </a:ext>
            </a:extLst>
          </p:cNvPr>
          <p:cNvPicPr>
            <a:picLocks noChangeAspect="1"/>
          </p:cNvPicPr>
          <p:nvPr userDrawn="1"/>
        </p:nvPicPr>
        <p:blipFill>
          <a:blip r:embed="rId3"/>
          <a:stretch>
            <a:fillRect/>
          </a:stretch>
        </p:blipFill>
        <p:spPr>
          <a:xfrm>
            <a:off x="8356600" y="5760720"/>
            <a:ext cx="2921000" cy="762000"/>
          </a:xfrm>
          <a:prstGeom prst="rect">
            <a:avLst/>
          </a:prstGeom>
        </p:spPr>
      </p:pic>
    </p:spTree>
    <p:extLst>
      <p:ext uri="{BB962C8B-B14F-4D97-AF65-F5344CB8AC3E}">
        <p14:creationId xmlns:p14="http://schemas.microsoft.com/office/powerpoint/2010/main" val="184876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on teal">
    <p:bg>
      <p:bgPr>
        <a:solidFill>
          <a:srgbClr val="1C82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4D93B1B4-C418-0EC0-8891-A3C78E316640}"/>
              </a:ext>
            </a:extLst>
          </p:cNvPr>
          <p:cNvPicPr>
            <a:picLocks noChangeAspect="1"/>
          </p:cNvPicPr>
          <p:nvPr userDrawn="1"/>
        </p:nvPicPr>
        <p:blipFill>
          <a:blip r:embed="rId2"/>
          <a:stretch>
            <a:fillRect/>
          </a:stretch>
        </p:blipFill>
        <p:spPr>
          <a:xfrm>
            <a:off x="914400" y="5943600"/>
            <a:ext cx="1917127" cy="385948"/>
          </a:xfrm>
          <a:prstGeom prst="rect">
            <a:avLst/>
          </a:prstGeom>
        </p:spPr>
      </p:pic>
      <p:pic>
        <p:nvPicPr>
          <p:cNvPr id="7" name="Picture 6">
            <a:extLst>
              <a:ext uri="{FF2B5EF4-FFF2-40B4-BE49-F238E27FC236}">
                <a16:creationId xmlns:a16="http://schemas.microsoft.com/office/drawing/2014/main" id="{7D4AEDA1-617D-ECCA-BAE2-E20FE00004EC}"/>
              </a:ext>
            </a:extLst>
          </p:cNvPr>
          <p:cNvPicPr>
            <a:picLocks noChangeAspect="1"/>
          </p:cNvPicPr>
          <p:nvPr userDrawn="1"/>
        </p:nvPicPr>
        <p:blipFill>
          <a:blip r:embed="rId3"/>
          <a:stretch>
            <a:fillRect/>
          </a:stretch>
        </p:blipFill>
        <p:spPr>
          <a:xfrm>
            <a:off x="8356600" y="5760720"/>
            <a:ext cx="2921000" cy="762000"/>
          </a:xfrm>
          <a:prstGeom prst="rect">
            <a:avLst/>
          </a:prstGeom>
        </p:spPr>
      </p:pic>
    </p:spTree>
    <p:extLst>
      <p:ext uri="{BB962C8B-B14F-4D97-AF65-F5344CB8AC3E}">
        <p14:creationId xmlns:p14="http://schemas.microsoft.com/office/powerpoint/2010/main" val="2836576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two block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61839-701E-49D1-765D-9055617C8968}"/>
              </a:ext>
            </a:extLst>
          </p:cNvPr>
          <p:cNvSpPr>
            <a:spLocks noGrp="1"/>
          </p:cNvSpPr>
          <p:nvPr>
            <p:ph sz="half" idx="2"/>
          </p:nvPr>
        </p:nvSpPr>
        <p:spPr>
          <a:xfrm>
            <a:off x="6248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56387F-0E05-A389-F00D-7A4C4D66F62A}"/>
              </a:ext>
            </a:extLst>
          </p:cNvPr>
          <p:cNvPicPr>
            <a:picLocks noChangeAspect="1"/>
          </p:cNvPicPr>
          <p:nvPr userDrawn="1"/>
        </p:nvPicPr>
        <p:blipFill>
          <a:blip r:embed="rId2"/>
          <a:stretch>
            <a:fillRect/>
          </a:stretch>
        </p:blipFill>
        <p:spPr>
          <a:xfrm>
            <a:off x="914400" y="5943600"/>
            <a:ext cx="1920240" cy="386575"/>
          </a:xfrm>
          <a:prstGeom prst="rect">
            <a:avLst/>
          </a:prstGeom>
        </p:spPr>
      </p:pic>
      <p:pic>
        <p:nvPicPr>
          <p:cNvPr id="9" name="Picture 8">
            <a:extLst>
              <a:ext uri="{FF2B5EF4-FFF2-40B4-BE49-F238E27FC236}">
                <a16:creationId xmlns:a16="http://schemas.microsoft.com/office/drawing/2014/main" id="{13180FD8-0ACE-B56C-A40B-C2E76E02428B}"/>
              </a:ext>
            </a:extLst>
          </p:cNvPr>
          <p:cNvPicPr>
            <a:picLocks noChangeAspect="1"/>
          </p:cNvPicPr>
          <p:nvPr userDrawn="1"/>
        </p:nvPicPr>
        <p:blipFill>
          <a:blip r:embed="rId3"/>
          <a:stretch>
            <a:fillRect/>
          </a:stretch>
        </p:blipFill>
        <p:spPr>
          <a:xfrm>
            <a:off x="8357616" y="5760720"/>
            <a:ext cx="2921000" cy="762000"/>
          </a:xfrm>
          <a:prstGeom prst="rect">
            <a:avLst/>
          </a:prstGeom>
        </p:spPr>
      </p:pic>
    </p:spTree>
    <p:extLst>
      <p:ext uri="{BB962C8B-B14F-4D97-AF65-F5344CB8AC3E}">
        <p14:creationId xmlns:p14="http://schemas.microsoft.com/office/powerpoint/2010/main" val="207890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a:xfrm>
            <a:off x="914400" y="914400"/>
            <a:ext cx="4866132" cy="118872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54F1880E-ACBE-EDF2-7F9A-6361CCF03C52}"/>
              </a:ext>
            </a:extLst>
          </p:cNvPr>
          <p:cNvPicPr>
            <a:picLocks noChangeAspect="1"/>
          </p:cNvPicPr>
          <p:nvPr userDrawn="1"/>
        </p:nvPicPr>
        <p:blipFill>
          <a:blip r:embed="rId2"/>
          <a:stretch>
            <a:fillRect/>
          </a:stretch>
        </p:blipFill>
        <p:spPr>
          <a:xfrm>
            <a:off x="914400" y="5943600"/>
            <a:ext cx="1920240" cy="386575"/>
          </a:xfrm>
          <a:prstGeom prst="rect">
            <a:avLst/>
          </a:prstGeom>
        </p:spPr>
      </p:pic>
      <p:pic>
        <p:nvPicPr>
          <p:cNvPr id="7" name="Picture 6">
            <a:extLst>
              <a:ext uri="{FF2B5EF4-FFF2-40B4-BE49-F238E27FC236}">
                <a16:creationId xmlns:a16="http://schemas.microsoft.com/office/drawing/2014/main" id="{27C1B86D-741C-16EF-B411-A44A34DC901C}"/>
              </a:ext>
            </a:extLst>
          </p:cNvPr>
          <p:cNvPicPr>
            <a:picLocks noChangeAspect="1"/>
          </p:cNvPicPr>
          <p:nvPr userDrawn="1"/>
        </p:nvPicPr>
        <p:blipFill>
          <a:blip r:embed="rId3"/>
          <a:stretch>
            <a:fillRect/>
          </a:stretch>
        </p:blipFill>
        <p:spPr>
          <a:xfrm>
            <a:off x="8357616" y="5760720"/>
            <a:ext cx="2921000" cy="762000"/>
          </a:xfrm>
          <a:prstGeom prst="rect">
            <a:avLst/>
          </a:prstGeom>
        </p:spPr>
      </p:pic>
    </p:spTree>
    <p:extLst>
      <p:ext uri="{BB962C8B-B14F-4D97-AF65-F5344CB8AC3E}">
        <p14:creationId xmlns:p14="http://schemas.microsoft.com/office/powerpoint/2010/main" val="428148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A8CFF-6142-FCF5-594F-85F8C6FC1CC9}"/>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EA217D1A-11C9-638A-95DD-9B283B7AF81A}"/>
              </a:ext>
            </a:extLst>
          </p:cNvPr>
          <p:cNvPicPr>
            <a:picLocks noChangeAspect="1"/>
          </p:cNvPicPr>
          <p:nvPr userDrawn="1"/>
        </p:nvPicPr>
        <p:blipFill>
          <a:blip r:embed="rId2"/>
          <a:stretch>
            <a:fillRect/>
          </a:stretch>
        </p:blipFill>
        <p:spPr>
          <a:xfrm>
            <a:off x="914400" y="5943600"/>
            <a:ext cx="1920240" cy="386575"/>
          </a:xfrm>
          <a:prstGeom prst="rect">
            <a:avLst/>
          </a:prstGeom>
        </p:spPr>
      </p:pic>
      <p:pic>
        <p:nvPicPr>
          <p:cNvPr id="6" name="Picture 5">
            <a:extLst>
              <a:ext uri="{FF2B5EF4-FFF2-40B4-BE49-F238E27FC236}">
                <a16:creationId xmlns:a16="http://schemas.microsoft.com/office/drawing/2014/main" id="{F33FA38D-9623-5B3F-C555-ADF97B933B32}"/>
              </a:ext>
            </a:extLst>
          </p:cNvPr>
          <p:cNvPicPr>
            <a:picLocks noChangeAspect="1"/>
          </p:cNvPicPr>
          <p:nvPr userDrawn="1"/>
        </p:nvPicPr>
        <p:blipFill>
          <a:blip r:embed="rId3"/>
          <a:stretch>
            <a:fillRect/>
          </a:stretch>
        </p:blipFill>
        <p:spPr>
          <a:xfrm>
            <a:off x="8357616" y="5760720"/>
            <a:ext cx="2921000" cy="762000"/>
          </a:xfrm>
          <a:prstGeom prst="rect">
            <a:avLst/>
          </a:prstGeom>
        </p:spPr>
      </p:pic>
    </p:spTree>
    <p:extLst>
      <p:ext uri="{BB962C8B-B14F-4D97-AF65-F5344CB8AC3E}">
        <p14:creationId xmlns:p14="http://schemas.microsoft.com/office/powerpoint/2010/main" val="274551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title on gradient">
    <p:bg>
      <p:bgPr>
        <a:gradFill>
          <a:gsLst>
            <a:gs pos="0">
              <a:srgbClr val="1C82B8"/>
            </a:gs>
            <a:gs pos="100000">
              <a:srgbClr val="00B28A"/>
            </a:gs>
          </a:gsLst>
          <a:lin ang="27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2792-A528-30F6-4E2C-8E937130B54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0C055958-6A7A-8D2F-92AE-C39164768F4D}"/>
              </a:ext>
            </a:extLst>
          </p:cNvPr>
          <p:cNvPicPr>
            <a:picLocks noChangeAspect="1"/>
          </p:cNvPicPr>
          <p:nvPr userDrawn="1"/>
        </p:nvPicPr>
        <p:blipFill>
          <a:blip r:embed="rId2"/>
          <a:stretch>
            <a:fillRect/>
          </a:stretch>
        </p:blipFill>
        <p:spPr>
          <a:xfrm>
            <a:off x="914400" y="5943600"/>
            <a:ext cx="1917127" cy="385948"/>
          </a:xfrm>
          <a:prstGeom prst="rect">
            <a:avLst/>
          </a:prstGeom>
        </p:spPr>
      </p:pic>
      <p:pic>
        <p:nvPicPr>
          <p:cNvPr id="5" name="Picture 4">
            <a:extLst>
              <a:ext uri="{FF2B5EF4-FFF2-40B4-BE49-F238E27FC236}">
                <a16:creationId xmlns:a16="http://schemas.microsoft.com/office/drawing/2014/main" id="{F465D6A2-EC8A-7C54-E687-1DA784344395}"/>
              </a:ext>
            </a:extLst>
          </p:cNvPr>
          <p:cNvPicPr>
            <a:picLocks noChangeAspect="1"/>
          </p:cNvPicPr>
          <p:nvPr userDrawn="1"/>
        </p:nvPicPr>
        <p:blipFill>
          <a:blip r:embed="rId3"/>
          <a:stretch>
            <a:fillRect/>
          </a:stretch>
        </p:blipFill>
        <p:spPr>
          <a:xfrm>
            <a:off x="8356600" y="5760720"/>
            <a:ext cx="2921000" cy="762000"/>
          </a:xfrm>
          <a:prstGeom prst="rect">
            <a:avLst/>
          </a:prstGeom>
        </p:spPr>
      </p:pic>
    </p:spTree>
    <p:extLst>
      <p:ext uri="{BB962C8B-B14F-4D97-AF65-F5344CB8AC3E}">
        <p14:creationId xmlns:p14="http://schemas.microsoft.com/office/powerpoint/2010/main" val="3770783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72AB5-2D61-E791-3C5A-2889D3855DD7}"/>
              </a:ext>
            </a:extLst>
          </p:cNvPr>
          <p:cNvSpPr>
            <a:spLocks noGrp="1"/>
          </p:cNvSpPr>
          <p:nvPr>
            <p:ph type="title"/>
          </p:nvPr>
        </p:nvSpPr>
        <p:spPr>
          <a:xfrm>
            <a:off x="914400" y="914400"/>
            <a:ext cx="10200132" cy="1188720"/>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B622004-5CF5-C111-0323-2D4DC3F09205}"/>
              </a:ext>
            </a:extLst>
          </p:cNvPr>
          <p:cNvSpPr>
            <a:spLocks noGrp="1"/>
          </p:cNvSpPr>
          <p:nvPr>
            <p:ph type="body" idx="1"/>
          </p:nvPr>
        </p:nvSpPr>
        <p:spPr>
          <a:xfrm>
            <a:off x="914400" y="2377440"/>
            <a:ext cx="10204704" cy="32004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389375"/>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56" r:id="rId3"/>
    <p:sldLayoutId id="2147483650" r:id="rId4"/>
    <p:sldLayoutId id="2147483657" r:id="rId5"/>
    <p:sldLayoutId id="2147483652" r:id="rId6"/>
    <p:sldLayoutId id="2147483659" r:id="rId7"/>
    <p:sldLayoutId id="2147483654" r:id="rId8"/>
    <p:sldLayoutId id="2147483662" r:id="rId9"/>
    <p:sldLayoutId id="2147483655" r:id="rId10"/>
  </p:sldLayoutIdLst>
  <p:txStyles>
    <p:titleStyle>
      <a:lvl1pPr algn="l" defTabSz="914400" rtl="0" eaLnBrk="1" latinLnBrk="0" hangingPunct="1">
        <a:lnSpc>
          <a:spcPct val="110000"/>
        </a:lnSpc>
        <a:spcBef>
          <a:spcPct val="0"/>
        </a:spcBef>
        <a:buNone/>
        <a:defRPr sz="3600" b="1" i="0" kern="1200">
          <a:solidFill>
            <a:srgbClr val="1C82B8"/>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600" indent="-137160" algn="l" defTabSz="914400" rtl="0" eaLnBrk="1" latinLnBrk="0" hangingPunct="1">
        <a:lnSpc>
          <a:spcPct val="110000"/>
        </a:lnSpc>
        <a:spcBef>
          <a:spcPts val="10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3.jpg"/><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87A8-7650-D4F0-9EDB-4B95E777F372}"/>
              </a:ext>
            </a:extLst>
          </p:cNvPr>
          <p:cNvSpPr>
            <a:spLocks noGrp="1"/>
          </p:cNvSpPr>
          <p:nvPr>
            <p:ph type="title"/>
          </p:nvPr>
        </p:nvSpPr>
        <p:spPr>
          <a:xfrm>
            <a:off x="914400" y="2983230"/>
            <a:ext cx="10204704" cy="1371600"/>
          </a:xfrm>
        </p:spPr>
        <p:txBody>
          <a:bodyPr/>
          <a:lstStyle/>
          <a:p>
            <a:r>
              <a:rPr lang="en-US" dirty="0"/>
              <a:t>LEADING CHANGE:  </a:t>
            </a:r>
            <a:br>
              <a:rPr lang="en-US" dirty="0"/>
            </a:br>
            <a:r>
              <a:rPr lang="en-US" dirty="0"/>
              <a:t>Moving from What IS to What CAN BE </a:t>
            </a:r>
          </a:p>
        </p:txBody>
      </p:sp>
      <p:sp>
        <p:nvSpPr>
          <p:cNvPr id="3" name="Text Placeholder 2">
            <a:extLst>
              <a:ext uri="{FF2B5EF4-FFF2-40B4-BE49-F238E27FC236}">
                <a16:creationId xmlns:a16="http://schemas.microsoft.com/office/drawing/2014/main" id="{22B506AA-AA05-1CC8-9D9A-F47235C90F53}"/>
              </a:ext>
            </a:extLst>
          </p:cNvPr>
          <p:cNvSpPr>
            <a:spLocks noGrp="1"/>
          </p:cNvSpPr>
          <p:nvPr>
            <p:ph type="body" idx="1"/>
          </p:nvPr>
        </p:nvSpPr>
        <p:spPr>
          <a:xfrm>
            <a:off x="914400" y="4514850"/>
            <a:ext cx="10204704" cy="1010590"/>
          </a:xfrm>
        </p:spPr>
        <p:txBody>
          <a:bodyPr/>
          <a:lstStyle/>
          <a:p>
            <a:r>
              <a:rPr lang="en-US" dirty="0"/>
              <a:t>By Heather Hansen O’Neill</a:t>
            </a:r>
          </a:p>
        </p:txBody>
      </p:sp>
    </p:spTree>
    <p:extLst>
      <p:ext uri="{BB962C8B-B14F-4D97-AF65-F5344CB8AC3E}">
        <p14:creationId xmlns:p14="http://schemas.microsoft.com/office/powerpoint/2010/main" val="387537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Freeform: Shape 12">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1144CCB7-D072-44AF-809C-DE4F7DDD3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783911"/>
            <a:ext cx="7047923" cy="5285942"/>
          </a:xfrm>
          <a:prstGeom prst="rect">
            <a:avLst/>
          </a:prstGeom>
        </p:spPr>
      </p:pic>
      <p:grpSp>
        <p:nvGrpSpPr>
          <p:cNvPr id="15" name="Group 14">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6"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7"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6647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p:blipFill>
        <p:spPr>
          <a:xfrm>
            <a:off x="3100544" y="1495091"/>
            <a:ext cx="5990913" cy="3993942"/>
          </a:xfrm>
          <a:prstGeom prst="rect">
            <a:avLst/>
          </a:prstGeom>
        </p:spPr>
      </p:pic>
      <p:sp>
        <p:nvSpPr>
          <p:cNvPr id="7" name="Title 1">
            <a:extLst>
              <a:ext uri="{FF2B5EF4-FFF2-40B4-BE49-F238E27FC236}">
                <a16:creationId xmlns:a16="http://schemas.microsoft.com/office/drawing/2014/main" id="{7107AA39-9877-62FC-95B2-6C445A958120}"/>
              </a:ext>
            </a:extLst>
          </p:cNvPr>
          <p:cNvSpPr>
            <a:spLocks noGrp="1"/>
          </p:cNvSpPr>
          <p:nvPr>
            <p:ph type="title"/>
          </p:nvPr>
        </p:nvSpPr>
        <p:spPr>
          <a:xfrm>
            <a:off x="0" y="599089"/>
            <a:ext cx="12192000" cy="660575"/>
          </a:xfrm>
        </p:spPr>
        <p:txBody>
          <a:bodyPr/>
          <a:lstStyle/>
          <a:p>
            <a:pPr algn="ctr"/>
            <a:r>
              <a:rPr lang="en-US" b="1" dirty="0"/>
              <a:t>PARTNER EXERCISE</a:t>
            </a:r>
            <a:endParaRPr lang="en-US" dirty="0"/>
          </a:p>
        </p:txBody>
      </p:sp>
    </p:spTree>
    <p:extLst>
      <p:ext uri="{BB962C8B-B14F-4D97-AF65-F5344CB8AC3E}">
        <p14:creationId xmlns:p14="http://schemas.microsoft.com/office/powerpoint/2010/main" val="3940431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1828" y="2377439"/>
            <a:ext cx="4855779" cy="1645920"/>
          </a:xfrm>
        </p:spPr>
        <p:txBody>
          <a:bodyPr/>
          <a:lstStyle/>
          <a:p>
            <a:r>
              <a:rPr lang="en-US" dirty="0"/>
              <a:t>You can create any what…if you have a strong enough why.</a:t>
            </a:r>
          </a:p>
        </p:txBody>
      </p:sp>
      <p:pic>
        <p:nvPicPr>
          <p:cNvPr id="5" name="Picture 4" descr="A person standing on a mountain&#10;&#10;Description automatically generated with low confidence">
            <a:extLst>
              <a:ext uri="{FF2B5EF4-FFF2-40B4-BE49-F238E27FC236}">
                <a16:creationId xmlns:a16="http://schemas.microsoft.com/office/drawing/2014/main" id="{E4C599D4-4DF0-4C9D-BFAD-5DB5C3D120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4679" y="1332390"/>
            <a:ext cx="3736019" cy="3736019"/>
          </a:xfrm>
          <a:prstGeom prst="rect">
            <a:avLst/>
          </a:prstGeom>
        </p:spPr>
      </p:pic>
    </p:spTree>
    <p:extLst>
      <p:ext uri="{BB962C8B-B14F-4D97-AF65-F5344CB8AC3E}">
        <p14:creationId xmlns:p14="http://schemas.microsoft.com/office/powerpoint/2010/main" val="24274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471160-B627-48DC-88D2-04512B446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592" y="830268"/>
            <a:ext cx="7642504" cy="4298909"/>
          </a:xfrm>
          <a:prstGeom prst="rect">
            <a:avLst/>
          </a:prstGeom>
        </p:spPr>
      </p:pic>
    </p:spTree>
    <p:extLst>
      <p:ext uri="{BB962C8B-B14F-4D97-AF65-F5344CB8AC3E}">
        <p14:creationId xmlns:p14="http://schemas.microsoft.com/office/powerpoint/2010/main" val="420110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7DF775-20E2-4CEB-80DB-4AACF83605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902" y="-12050"/>
            <a:ext cx="12222902" cy="6875383"/>
          </a:xfrm>
          <a:prstGeom prst="rect">
            <a:avLst/>
          </a:prstGeom>
        </p:spPr>
      </p:pic>
    </p:spTree>
    <p:extLst>
      <p:ext uri="{BB962C8B-B14F-4D97-AF65-F5344CB8AC3E}">
        <p14:creationId xmlns:p14="http://schemas.microsoft.com/office/powerpoint/2010/main" val="2555604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387734" y="1615398"/>
            <a:ext cx="3174357" cy="3171567"/>
            <a:chOff x="7503418" y="1853514"/>
            <a:chExt cx="3174357" cy="3171567"/>
          </a:xfrm>
        </p:grpSpPr>
        <p:sp>
          <p:nvSpPr>
            <p:cNvPr id="5" name="Oval 4"/>
            <p:cNvSpPr/>
            <p:nvPr/>
          </p:nvSpPr>
          <p:spPr>
            <a:xfrm>
              <a:off x="7677665" y="2026510"/>
              <a:ext cx="2800865" cy="28173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Donut 5"/>
            <p:cNvSpPr/>
            <p:nvPr/>
          </p:nvSpPr>
          <p:spPr>
            <a:xfrm>
              <a:off x="7503418" y="1853514"/>
              <a:ext cx="3174357" cy="3171567"/>
            </a:xfrm>
            <a:prstGeom prst="donut">
              <a:avLst>
                <a:gd name="adj" fmla="val 5952"/>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8161574" y="2654467"/>
              <a:ext cx="1833045" cy="1569660"/>
            </a:xfrm>
            <a:prstGeom prst="rect">
              <a:avLst/>
            </a:prstGeom>
            <a:noFill/>
            <a:ln>
              <a:solidFill>
                <a:schemeClr val="bg1"/>
              </a:solidFill>
            </a:ln>
          </p:spPr>
          <p:txBody>
            <a:bodyPr wrap="square" rtlCol="0" anchor="ctr">
              <a:spAutoFit/>
            </a:bodyPr>
            <a:lstStyle/>
            <a:p>
              <a:pPr algn="ctr"/>
              <a:r>
                <a:rPr lang="en-US" sz="3200" b="1" dirty="0"/>
                <a:t>Create</a:t>
              </a:r>
            </a:p>
            <a:p>
              <a:pPr algn="ctr"/>
              <a:r>
                <a:rPr lang="en-US" sz="3200" b="1" dirty="0"/>
                <a:t>What CAN BE</a:t>
              </a:r>
            </a:p>
          </p:txBody>
        </p:sp>
      </p:grpSp>
      <p:grpSp>
        <p:nvGrpSpPr>
          <p:cNvPr id="8" name="Group 7"/>
          <p:cNvGrpSpPr/>
          <p:nvPr/>
        </p:nvGrpSpPr>
        <p:grpSpPr>
          <a:xfrm>
            <a:off x="4453248" y="1679542"/>
            <a:ext cx="3054140" cy="3022682"/>
            <a:chOff x="2113478" y="1884878"/>
            <a:chExt cx="3088244" cy="3088244"/>
          </a:xfrm>
        </p:grpSpPr>
        <p:sp>
          <p:nvSpPr>
            <p:cNvPr id="9" name="Teardrop 8"/>
            <p:cNvSpPr/>
            <p:nvPr/>
          </p:nvSpPr>
          <p:spPr>
            <a:xfrm rot="2700000">
              <a:off x="2113478" y="1884878"/>
              <a:ext cx="3088244" cy="3088244"/>
            </a:xfrm>
            <a:prstGeom prst="teardrop">
              <a:avLst>
                <a:gd name="adj" fmla="val 100000"/>
              </a:avLst>
            </a:pr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Oval 9"/>
            <p:cNvSpPr/>
            <p:nvPr/>
          </p:nvSpPr>
          <p:spPr>
            <a:xfrm>
              <a:off x="2286000" y="2057400"/>
              <a:ext cx="2743200" cy="2743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730843" y="2815816"/>
              <a:ext cx="1853514" cy="1226364"/>
            </a:xfrm>
            <a:prstGeom prst="rect">
              <a:avLst/>
            </a:prstGeom>
            <a:noFill/>
          </p:spPr>
          <p:txBody>
            <a:bodyPr wrap="square" rtlCol="0" anchor="ctr">
              <a:spAutoFit/>
            </a:bodyPr>
            <a:lstStyle/>
            <a:p>
              <a:pPr algn="ctr"/>
              <a:r>
                <a:rPr lang="en-US" sz="2400" b="1" dirty="0"/>
                <a:t>Awareness of Beliefs</a:t>
              </a:r>
            </a:p>
            <a:p>
              <a:pPr algn="ctr"/>
              <a:r>
                <a:rPr lang="en-US" sz="2400" b="1" dirty="0"/>
                <a:t>About It</a:t>
              </a:r>
            </a:p>
          </p:txBody>
        </p:sp>
      </p:grpSp>
      <p:grpSp>
        <p:nvGrpSpPr>
          <p:cNvPr id="12" name="Group 11"/>
          <p:cNvGrpSpPr/>
          <p:nvPr/>
        </p:nvGrpSpPr>
        <p:grpSpPr>
          <a:xfrm>
            <a:off x="1351842" y="1679543"/>
            <a:ext cx="3054140" cy="3022682"/>
            <a:chOff x="2113478" y="1884878"/>
            <a:chExt cx="3088244" cy="3088244"/>
          </a:xfrm>
        </p:grpSpPr>
        <p:sp>
          <p:nvSpPr>
            <p:cNvPr id="13" name="Teardrop 12"/>
            <p:cNvSpPr/>
            <p:nvPr/>
          </p:nvSpPr>
          <p:spPr>
            <a:xfrm rot="2700000">
              <a:off x="2113478" y="1884878"/>
              <a:ext cx="3088244" cy="3088244"/>
            </a:xfrm>
            <a:prstGeom prst="teardrop">
              <a:avLst>
                <a:gd name="adj" fmla="val 100000"/>
              </a:avLst>
            </a:pr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13"/>
            <p:cNvSpPr/>
            <p:nvPr/>
          </p:nvSpPr>
          <p:spPr>
            <a:xfrm>
              <a:off x="2286000" y="2057400"/>
              <a:ext cx="2743200" cy="2743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730843" y="2878709"/>
              <a:ext cx="1853514" cy="1100583"/>
            </a:xfrm>
            <a:prstGeom prst="rect">
              <a:avLst/>
            </a:prstGeom>
            <a:noFill/>
          </p:spPr>
          <p:txBody>
            <a:bodyPr wrap="square" rtlCol="0" anchor="ctr">
              <a:spAutoFit/>
            </a:bodyPr>
            <a:lstStyle/>
            <a:p>
              <a:pPr algn="ctr"/>
              <a:r>
                <a:rPr lang="en-US" sz="3200" b="1" dirty="0"/>
                <a:t>Accept</a:t>
              </a:r>
            </a:p>
            <a:p>
              <a:pPr algn="ctr"/>
              <a:r>
                <a:rPr lang="en-US" sz="3200" b="1" dirty="0"/>
                <a:t>What IS</a:t>
              </a:r>
            </a:p>
          </p:txBody>
        </p:sp>
      </p:grpSp>
    </p:spTree>
    <p:extLst>
      <p:ext uri="{BB962C8B-B14F-4D97-AF65-F5344CB8AC3E}">
        <p14:creationId xmlns:p14="http://schemas.microsoft.com/office/powerpoint/2010/main" val="57050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CCC58D-2F43-424B-8E56-8F2784CAF1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75273" y="1686375"/>
            <a:ext cx="4286744" cy="3215058"/>
          </a:xfrm>
          <a:prstGeom prst="rect">
            <a:avLst/>
          </a:prstGeom>
        </p:spPr>
      </p:pic>
      <p:pic>
        <p:nvPicPr>
          <p:cNvPr id="5" name="Picture 4" descr="Text&#10;&#10;Description automatically generated">
            <a:extLst>
              <a:ext uri="{FF2B5EF4-FFF2-40B4-BE49-F238E27FC236}">
                <a16:creationId xmlns:a16="http://schemas.microsoft.com/office/drawing/2014/main" id="{5D73DCAB-DF0E-42A2-A148-104E1AE01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3636" y="1121052"/>
            <a:ext cx="3153708" cy="4345703"/>
          </a:xfrm>
          <a:prstGeom prst="rect">
            <a:avLst/>
          </a:prstGeom>
        </p:spPr>
      </p:pic>
    </p:spTree>
    <p:extLst>
      <p:ext uri="{BB962C8B-B14F-4D97-AF65-F5344CB8AC3E}">
        <p14:creationId xmlns:p14="http://schemas.microsoft.com/office/powerpoint/2010/main" val="70573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2758" y="1421192"/>
            <a:ext cx="6517401" cy="2971800"/>
          </a:xfrm>
        </p:spPr>
        <p:txBody>
          <a:bodyPr/>
          <a:lstStyle/>
          <a:p>
            <a:pPr marL="91440" indent="0">
              <a:buNone/>
            </a:pPr>
            <a:r>
              <a:rPr lang="en-US" sz="4800" b="1" dirty="0" err="1">
                <a:solidFill>
                  <a:srgbClr val="1C82B8"/>
                </a:solidFill>
              </a:rPr>
              <a:t>MindSPACE</a:t>
            </a:r>
            <a:r>
              <a:rPr lang="en-US" sz="4800" dirty="0"/>
              <a:t> </a:t>
            </a:r>
            <a:r>
              <a:rPr lang="en-US" sz="4600" dirty="0">
                <a:latin typeface="Lato Black" panose="020F0502020204030203" pitchFamily="34" charset="0"/>
                <a:ea typeface="Lato Black" panose="020F0502020204030203" pitchFamily="34" charset="0"/>
                <a:cs typeface="Lato Black" panose="020F0502020204030203" pitchFamily="34" charset="0"/>
              </a:rPr>
              <a:t>to</a:t>
            </a:r>
            <a:br>
              <a:rPr lang="en-US" sz="4600" dirty="0">
                <a:latin typeface="Lato Black" panose="020F0502020204030203" pitchFamily="34" charset="0"/>
                <a:ea typeface="Lato Black" panose="020F0502020204030203" pitchFamily="34" charset="0"/>
                <a:cs typeface="Lato Black" panose="020F0502020204030203" pitchFamily="34" charset="0"/>
              </a:rPr>
            </a:br>
            <a:r>
              <a:rPr lang="en-US" sz="4600" dirty="0">
                <a:latin typeface="Lato Black" panose="020F0502020204030203" pitchFamily="34" charset="0"/>
                <a:ea typeface="Lato Black" panose="020F0502020204030203" pitchFamily="34" charset="0"/>
                <a:cs typeface="Lato Black" panose="020F0502020204030203" pitchFamily="34" charset="0"/>
              </a:rPr>
              <a:t>Promote Positive Culture in Your Work Environment!</a:t>
            </a:r>
          </a:p>
        </p:txBody>
      </p:sp>
      <p:pic>
        <p:nvPicPr>
          <p:cNvPr id="6" name="Picture 5" descr="Icon&#10;&#10;Description automatically generated">
            <a:extLst>
              <a:ext uri="{FF2B5EF4-FFF2-40B4-BE49-F238E27FC236}">
                <a16:creationId xmlns:a16="http://schemas.microsoft.com/office/drawing/2014/main" id="{80825F5F-75C8-4609-B73F-805B80CE8F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3359" y="924523"/>
            <a:ext cx="3570889" cy="4873232"/>
          </a:xfrm>
          <a:prstGeom prst="rect">
            <a:avLst/>
          </a:prstGeom>
        </p:spPr>
      </p:pic>
    </p:spTree>
    <p:extLst>
      <p:ext uri="{BB962C8B-B14F-4D97-AF65-F5344CB8AC3E}">
        <p14:creationId xmlns:p14="http://schemas.microsoft.com/office/powerpoint/2010/main" val="249168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a:xfrm>
            <a:off x="1086234" y="575283"/>
            <a:ext cx="10028298" cy="1188720"/>
          </a:xfrm>
        </p:spPr>
        <p:txBody>
          <a:bodyPr/>
          <a:lstStyle/>
          <a:p>
            <a:r>
              <a:rPr lang="en-US" sz="4600" b="1" dirty="0" err="1"/>
              <a:t>MindSPACE</a:t>
            </a:r>
            <a:endParaRPr lang="en-US" sz="4600" dirty="0"/>
          </a:p>
        </p:txBody>
      </p:sp>
      <p:sp>
        <p:nvSpPr>
          <p:cNvPr id="3" name="Content Placeholder 2">
            <a:extLst>
              <a:ext uri="{FF2B5EF4-FFF2-40B4-BE49-F238E27FC236}">
                <a16:creationId xmlns:a16="http://schemas.microsoft.com/office/drawing/2014/main" id="{51F17B89-EFD5-29E0-5364-60C8A27A8837}"/>
              </a:ext>
            </a:extLst>
          </p:cNvPr>
          <p:cNvSpPr>
            <a:spLocks noGrp="1"/>
          </p:cNvSpPr>
          <p:nvPr>
            <p:ph idx="1"/>
          </p:nvPr>
        </p:nvSpPr>
        <p:spPr>
          <a:xfrm>
            <a:off x="1742011" y="2306496"/>
            <a:ext cx="8544910" cy="499766"/>
          </a:xfrm>
        </p:spPr>
        <p:txBody>
          <a:bodyPr/>
          <a:lstStyle/>
          <a:p>
            <a:r>
              <a:rPr lang="en-US" sz="3400" b="1" dirty="0">
                <a:solidFill>
                  <a:srgbClr val="FF0000"/>
                </a:solidFill>
                <a:latin typeface="Lato Black" panose="020F0502020204030203" pitchFamily="34" charset="0"/>
                <a:ea typeface="Lato Black" panose="020F0502020204030203" pitchFamily="34" charset="0"/>
                <a:cs typeface="Lato Black" panose="020F0502020204030203" pitchFamily="34" charset="0"/>
              </a:rPr>
              <a:t>S</a:t>
            </a:r>
            <a:r>
              <a:rPr lang="en-US" sz="3400" b="1" dirty="0">
                <a:latin typeface="Lato Black" panose="020F0502020204030203" pitchFamily="34" charset="0"/>
                <a:ea typeface="Lato Black" panose="020F0502020204030203" pitchFamily="34" charset="0"/>
                <a:cs typeface="Lato Black" panose="020F0502020204030203" pitchFamily="34" charset="0"/>
              </a:rPr>
              <a:t>HARED VISION</a:t>
            </a:r>
          </a:p>
        </p:txBody>
      </p:sp>
      <p:sp>
        <p:nvSpPr>
          <p:cNvPr id="4" name="Content Placeholder 2">
            <a:extLst>
              <a:ext uri="{FF2B5EF4-FFF2-40B4-BE49-F238E27FC236}">
                <a16:creationId xmlns:a16="http://schemas.microsoft.com/office/drawing/2014/main" id="{51F17B89-EFD5-29E0-5364-60C8A27A8837}"/>
              </a:ext>
            </a:extLst>
          </p:cNvPr>
          <p:cNvSpPr txBox="1">
            <a:spLocks/>
          </p:cNvSpPr>
          <p:nvPr/>
        </p:nvSpPr>
        <p:spPr>
          <a:xfrm>
            <a:off x="1742011" y="2902530"/>
            <a:ext cx="8544910" cy="499766"/>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b="1" dirty="0">
                <a:solidFill>
                  <a:srgbClr val="FF0000"/>
                </a:solidFill>
                <a:latin typeface="Lato Black" panose="020F0502020204030203" pitchFamily="34" charset="0"/>
                <a:ea typeface="Lato Black" panose="020F0502020204030203" pitchFamily="34" charset="0"/>
                <a:cs typeface="Lato Black" panose="020F0502020204030203" pitchFamily="34" charset="0"/>
              </a:rPr>
              <a:t>P</a:t>
            </a:r>
            <a:r>
              <a:rPr lang="en-US" sz="3400" b="1" dirty="0">
                <a:latin typeface="Lato Black" panose="020F0502020204030203" pitchFamily="34" charset="0"/>
                <a:ea typeface="Lato Black" panose="020F0502020204030203" pitchFamily="34" charset="0"/>
                <a:cs typeface="Lato Black" panose="020F0502020204030203" pitchFamily="34" charset="0"/>
              </a:rPr>
              <a:t>ERSONALITY</a:t>
            </a:r>
          </a:p>
        </p:txBody>
      </p:sp>
      <p:sp>
        <p:nvSpPr>
          <p:cNvPr id="6" name="Content Placeholder 2">
            <a:extLst>
              <a:ext uri="{FF2B5EF4-FFF2-40B4-BE49-F238E27FC236}">
                <a16:creationId xmlns:a16="http://schemas.microsoft.com/office/drawing/2014/main" id="{51F17B89-EFD5-29E0-5364-60C8A27A8837}"/>
              </a:ext>
            </a:extLst>
          </p:cNvPr>
          <p:cNvSpPr txBox="1">
            <a:spLocks/>
          </p:cNvSpPr>
          <p:nvPr/>
        </p:nvSpPr>
        <p:spPr>
          <a:xfrm>
            <a:off x="1742011" y="3498564"/>
            <a:ext cx="8544910" cy="499766"/>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b="1" dirty="0">
                <a:solidFill>
                  <a:srgbClr val="FF0000"/>
                </a:solidFill>
                <a:latin typeface="Lato Black" panose="020F0502020204030203" pitchFamily="34" charset="0"/>
                <a:ea typeface="Lato Black" panose="020F0502020204030203" pitchFamily="34" charset="0"/>
                <a:cs typeface="Lato Black" panose="020F0502020204030203" pitchFamily="34" charset="0"/>
              </a:rPr>
              <a:t>A</a:t>
            </a:r>
            <a:r>
              <a:rPr lang="en-US" sz="3400" b="1" dirty="0">
                <a:latin typeface="Lato Black" panose="020F0502020204030203" pitchFamily="34" charset="0"/>
                <a:ea typeface="Lato Black" panose="020F0502020204030203" pitchFamily="34" charset="0"/>
                <a:cs typeface="Lato Black" panose="020F0502020204030203" pitchFamily="34" charset="0"/>
              </a:rPr>
              <a:t>CCESS</a:t>
            </a:r>
          </a:p>
        </p:txBody>
      </p:sp>
      <p:sp>
        <p:nvSpPr>
          <p:cNvPr id="7" name="Content Placeholder 2">
            <a:extLst>
              <a:ext uri="{FF2B5EF4-FFF2-40B4-BE49-F238E27FC236}">
                <a16:creationId xmlns:a16="http://schemas.microsoft.com/office/drawing/2014/main" id="{51F17B89-EFD5-29E0-5364-60C8A27A8837}"/>
              </a:ext>
            </a:extLst>
          </p:cNvPr>
          <p:cNvSpPr txBox="1">
            <a:spLocks/>
          </p:cNvSpPr>
          <p:nvPr/>
        </p:nvSpPr>
        <p:spPr>
          <a:xfrm>
            <a:off x="1742011" y="4094598"/>
            <a:ext cx="8544910" cy="499766"/>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b="1" dirty="0">
                <a:solidFill>
                  <a:srgbClr val="FF0000"/>
                </a:solidFill>
                <a:latin typeface="Lato Black" panose="020F0502020204030203" pitchFamily="34" charset="0"/>
                <a:ea typeface="Lato Black" panose="020F0502020204030203" pitchFamily="34" charset="0"/>
                <a:cs typeface="Lato Black" panose="020F0502020204030203" pitchFamily="34" charset="0"/>
              </a:rPr>
              <a:t>C</a:t>
            </a:r>
            <a:r>
              <a:rPr lang="en-US" sz="3400" b="1" dirty="0">
                <a:latin typeface="Lato Black" panose="020F0502020204030203" pitchFamily="34" charset="0"/>
                <a:ea typeface="Lato Black" panose="020F0502020204030203" pitchFamily="34" charset="0"/>
                <a:cs typeface="Lato Black" panose="020F0502020204030203" pitchFamily="34" charset="0"/>
              </a:rPr>
              <a:t>ONNECTION</a:t>
            </a:r>
          </a:p>
        </p:txBody>
      </p:sp>
      <p:sp>
        <p:nvSpPr>
          <p:cNvPr id="8" name="Content Placeholder 2">
            <a:extLst>
              <a:ext uri="{FF2B5EF4-FFF2-40B4-BE49-F238E27FC236}">
                <a16:creationId xmlns:a16="http://schemas.microsoft.com/office/drawing/2014/main" id="{51F17B89-EFD5-29E0-5364-60C8A27A8837}"/>
              </a:ext>
            </a:extLst>
          </p:cNvPr>
          <p:cNvSpPr txBox="1">
            <a:spLocks/>
          </p:cNvSpPr>
          <p:nvPr/>
        </p:nvSpPr>
        <p:spPr>
          <a:xfrm>
            <a:off x="1742011" y="4690632"/>
            <a:ext cx="8544910" cy="499766"/>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b="1" dirty="0">
                <a:solidFill>
                  <a:srgbClr val="FF0000"/>
                </a:solidFill>
                <a:latin typeface="Lato Black" panose="020F0502020204030203" pitchFamily="34" charset="0"/>
                <a:ea typeface="Lato Black" panose="020F0502020204030203" pitchFamily="34" charset="0"/>
                <a:cs typeface="Lato Black" panose="020F0502020204030203" pitchFamily="34" charset="0"/>
              </a:rPr>
              <a:t>E</a:t>
            </a:r>
            <a:r>
              <a:rPr lang="en-US" sz="3400" b="1" dirty="0">
                <a:latin typeface="Lato Black" panose="020F0502020204030203" pitchFamily="34" charset="0"/>
                <a:ea typeface="Lato Black" panose="020F0502020204030203" pitchFamily="34" charset="0"/>
                <a:cs typeface="Lato Black" panose="020F0502020204030203" pitchFamily="34" charset="0"/>
              </a:rPr>
              <a:t>MOTION</a:t>
            </a:r>
          </a:p>
        </p:txBody>
      </p:sp>
    </p:spTree>
    <p:extLst>
      <p:ext uri="{BB962C8B-B14F-4D97-AF65-F5344CB8AC3E}">
        <p14:creationId xmlns:p14="http://schemas.microsoft.com/office/powerpoint/2010/main" val="415161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1000"/>
                                        <p:tgtEl>
                                          <p:spTgt spid="8">
                                            <p:txEl>
                                              <p:pRg st="0" end="0"/>
                                            </p:txEl>
                                          </p:spTgt>
                                        </p:tgtEl>
                                      </p:cBhvr>
                                    </p:animEffect>
                                    <p:anim calcmode="lin" valueType="num">
                                      <p:cBhvr>
                                        <p:cTn id="3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765" y="2112579"/>
            <a:ext cx="9112469" cy="554944"/>
          </a:xfrm>
        </p:spPr>
        <p:txBody>
          <a:bodyPr/>
          <a:lstStyle/>
          <a:p>
            <a:pPr marL="342900" lvl="0" indent="-342900">
              <a:buFont typeface="Arial" panose="020B0604020202020204" pitchFamily="34" charset="0"/>
              <a:buChar char="•"/>
            </a:pPr>
            <a:r>
              <a:rPr lang="en-US" sz="3200" dirty="0"/>
              <a:t>Do I have a big vision that contributes to our local mission?</a:t>
            </a:r>
          </a:p>
        </p:txBody>
      </p:sp>
      <p:sp>
        <p:nvSpPr>
          <p:cNvPr id="4" name="Title 1">
            <a:extLst>
              <a:ext uri="{FF2B5EF4-FFF2-40B4-BE49-F238E27FC236}">
                <a16:creationId xmlns:a16="http://schemas.microsoft.com/office/drawing/2014/main" id="{7107AA39-9877-62FC-95B2-6C445A958120}"/>
              </a:ext>
            </a:extLst>
          </p:cNvPr>
          <p:cNvSpPr txBox="1">
            <a:spLocks/>
          </p:cNvSpPr>
          <p:nvPr/>
        </p:nvSpPr>
        <p:spPr>
          <a:xfrm>
            <a:off x="0" y="586815"/>
            <a:ext cx="12192000" cy="660575"/>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4000" dirty="0"/>
              <a:t>SHARED VISION</a:t>
            </a:r>
          </a:p>
        </p:txBody>
      </p:sp>
      <p:sp>
        <p:nvSpPr>
          <p:cNvPr id="6" name="Title 1"/>
          <p:cNvSpPr txBox="1">
            <a:spLocks/>
          </p:cNvSpPr>
          <p:nvPr/>
        </p:nvSpPr>
        <p:spPr>
          <a:xfrm>
            <a:off x="1539764" y="3242966"/>
            <a:ext cx="9112469" cy="554944"/>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marL="342900" indent="-342900">
              <a:buFont typeface="Arial" panose="020B0604020202020204" pitchFamily="34" charset="0"/>
              <a:buChar char="•"/>
            </a:pPr>
            <a:r>
              <a:rPr lang="en-US" sz="3200" dirty="0"/>
              <a:t>Have I asked any other key players about their vision- is it aligned?</a:t>
            </a:r>
          </a:p>
        </p:txBody>
      </p:sp>
      <p:sp>
        <p:nvSpPr>
          <p:cNvPr id="7" name="Title 1"/>
          <p:cNvSpPr txBox="1">
            <a:spLocks/>
          </p:cNvSpPr>
          <p:nvPr/>
        </p:nvSpPr>
        <p:spPr>
          <a:xfrm>
            <a:off x="1539763" y="4373353"/>
            <a:ext cx="9112469" cy="554944"/>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marL="342900" lvl="0" indent="-342900">
              <a:buFont typeface="Arial" panose="020B0604020202020204" pitchFamily="34" charset="0"/>
              <a:buChar char="•"/>
            </a:pPr>
            <a:r>
              <a:rPr lang="en-US" sz="3200" dirty="0"/>
              <a:t>How can we create a space for inclusivity, wellbeing, and productivity?</a:t>
            </a:r>
          </a:p>
        </p:txBody>
      </p:sp>
    </p:spTree>
    <p:extLst>
      <p:ext uri="{BB962C8B-B14F-4D97-AF65-F5344CB8AC3E}">
        <p14:creationId xmlns:p14="http://schemas.microsoft.com/office/powerpoint/2010/main" val="303799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D74E7E-7BD4-41A1-A650-5F223D68C0C4}"/>
              </a:ext>
            </a:extLst>
          </p:cNvPr>
          <p:cNvPicPr>
            <a:picLocks noChangeAspect="1"/>
          </p:cNvPicPr>
          <p:nvPr/>
        </p:nvPicPr>
        <p:blipFill>
          <a:blip r:embed="rId2"/>
          <a:srcRect/>
          <a:stretch/>
        </p:blipFill>
        <p:spPr>
          <a:xfrm>
            <a:off x="1174882" y="1917014"/>
            <a:ext cx="4607849" cy="3455887"/>
          </a:xfrm>
          <a:prstGeom prst="rect">
            <a:avLst/>
          </a:prstGeom>
        </p:spPr>
      </p:pic>
      <p:pic>
        <p:nvPicPr>
          <p:cNvPr id="9" name="Picture 8">
            <a:extLst>
              <a:ext uri="{FF2B5EF4-FFF2-40B4-BE49-F238E27FC236}">
                <a16:creationId xmlns:a16="http://schemas.microsoft.com/office/drawing/2014/main" id="{59FEDEAB-CD51-40F2-96CF-89E935E6B834}"/>
              </a:ext>
            </a:extLst>
          </p:cNvPr>
          <p:cNvPicPr>
            <a:picLocks noChangeAspect="1"/>
          </p:cNvPicPr>
          <p:nvPr/>
        </p:nvPicPr>
        <p:blipFill rotWithShape="1">
          <a:blip r:embed="rId3"/>
          <a:srcRect t="5174"/>
          <a:stretch/>
        </p:blipFill>
        <p:spPr>
          <a:xfrm>
            <a:off x="6157881" y="1917014"/>
            <a:ext cx="4859235" cy="3455888"/>
          </a:xfrm>
          <a:prstGeom prst="rect">
            <a:avLst/>
          </a:prstGeom>
        </p:spPr>
      </p:pic>
      <p:sp>
        <p:nvSpPr>
          <p:cNvPr id="4" name="Title 3">
            <a:extLst>
              <a:ext uri="{FF2B5EF4-FFF2-40B4-BE49-F238E27FC236}">
                <a16:creationId xmlns:a16="http://schemas.microsoft.com/office/drawing/2014/main" id="{9E87473B-1383-55C4-77CC-CA8EA242D122}"/>
              </a:ext>
            </a:extLst>
          </p:cNvPr>
          <p:cNvSpPr>
            <a:spLocks noGrp="1"/>
          </p:cNvSpPr>
          <p:nvPr>
            <p:ph type="title"/>
          </p:nvPr>
        </p:nvSpPr>
        <p:spPr>
          <a:xfrm>
            <a:off x="914400" y="184108"/>
            <a:ext cx="10200132" cy="1188720"/>
          </a:xfrm>
        </p:spPr>
        <p:txBody>
          <a:bodyPr/>
          <a:lstStyle/>
          <a:p>
            <a:pPr algn="ctr"/>
            <a:r>
              <a:rPr lang="en-US" dirty="0"/>
              <a:t>ALL SMILES?  OR….</a:t>
            </a:r>
          </a:p>
        </p:txBody>
      </p:sp>
    </p:spTree>
    <p:extLst>
      <p:ext uri="{BB962C8B-B14F-4D97-AF65-F5344CB8AC3E}">
        <p14:creationId xmlns:p14="http://schemas.microsoft.com/office/powerpoint/2010/main" val="421423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People hiking">
            <a:extLst>
              <a:ext uri="{FF2B5EF4-FFF2-40B4-BE49-F238E27FC236}">
                <a16:creationId xmlns:a16="http://schemas.microsoft.com/office/drawing/2014/main" id="{2C25F4AA-6B49-4A51-24D6-354E17551573}"/>
              </a:ext>
            </a:extLst>
          </p:cNvPr>
          <p:cNvPicPr>
            <a:picLocks noChangeAspect="1"/>
          </p:cNvPicPr>
          <p:nvPr/>
        </p:nvPicPr>
        <p:blipFill rotWithShape="1">
          <a:blip r:embed="rId2"/>
          <a:srcRect t="15730"/>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4" name="Title 1">
            <a:extLst>
              <a:ext uri="{FF2B5EF4-FFF2-40B4-BE49-F238E27FC236}">
                <a16:creationId xmlns:a16="http://schemas.microsoft.com/office/drawing/2014/main" id="{7107AA39-9877-62FC-95B2-6C445A958120}"/>
              </a:ext>
            </a:extLst>
          </p:cNvPr>
          <p:cNvSpPr txBox="1">
            <a:spLocks/>
          </p:cNvSpPr>
          <p:nvPr/>
        </p:nvSpPr>
        <p:spPr>
          <a:xfrm>
            <a:off x="599818" y="5234320"/>
            <a:ext cx="6931319" cy="752217"/>
          </a:xfrm>
          <a:prstGeom prst="rect">
            <a:avLst/>
          </a:prstGeom>
        </p:spPr>
        <p:txBody>
          <a:bodyPr vert="horz" lIns="91440" tIns="45720" rIns="91440" bIns="45720" rtlCol="0" anchor="b" anchorCtr="0">
            <a:normAutofit/>
          </a:bodyPr>
          <a:lstStyle>
            <a:lvl1pPr algn="l" defTabSz="914400" rtl="0" eaLnBrk="1" latinLnBrk="0" hangingPunct="1">
              <a:lnSpc>
                <a:spcPct val="110000"/>
              </a:lnSpc>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a:lnSpc>
                <a:spcPct val="90000"/>
              </a:lnSpc>
              <a:spcAft>
                <a:spcPts val="600"/>
              </a:spcAft>
            </a:pPr>
            <a:r>
              <a:rPr lang="en-US">
                <a:solidFill>
                  <a:schemeClr val="tx1">
                    <a:lumMod val="85000"/>
                    <a:lumOff val="15000"/>
                  </a:schemeClr>
                </a:solidFill>
                <a:latin typeface="+mj-lt"/>
                <a:ea typeface="+mj-ea"/>
                <a:cs typeface="+mj-cs"/>
              </a:rPr>
              <a:t>SHARED VISION</a:t>
            </a:r>
          </a:p>
        </p:txBody>
      </p:sp>
    </p:spTree>
    <p:extLst>
      <p:ext uri="{BB962C8B-B14F-4D97-AF65-F5344CB8AC3E}">
        <p14:creationId xmlns:p14="http://schemas.microsoft.com/office/powerpoint/2010/main" val="1064095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185" y="925386"/>
            <a:ext cx="3570889" cy="4872369"/>
          </a:xfrm>
          <a:prstGeom prst="rect">
            <a:avLst/>
          </a:prstGeom>
        </p:spPr>
      </p:pic>
      <p:sp>
        <p:nvSpPr>
          <p:cNvPr id="10" name="Content Placeholder 2"/>
          <p:cNvSpPr>
            <a:spLocks noGrp="1"/>
          </p:cNvSpPr>
          <p:nvPr>
            <p:ph idx="1"/>
          </p:nvPr>
        </p:nvSpPr>
        <p:spPr>
          <a:xfrm>
            <a:off x="5975130" y="2133074"/>
            <a:ext cx="5060732" cy="2971800"/>
          </a:xfrm>
        </p:spPr>
        <p:txBody>
          <a:bodyPr/>
          <a:lstStyle/>
          <a:p>
            <a:pPr marL="91440" indent="0">
              <a:buNone/>
            </a:pPr>
            <a:r>
              <a:rPr lang="en-US" sz="4800" dirty="0">
                <a:latin typeface="Lato Black" panose="020F0502020204030203" pitchFamily="34" charset="0"/>
                <a:ea typeface="Lato Black" panose="020F0502020204030203" pitchFamily="34" charset="0"/>
                <a:cs typeface="Lato Black" panose="020F0502020204030203" pitchFamily="34" charset="0"/>
              </a:rPr>
              <a:t>We’re GOOD!</a:t>
            </a:r>
          </a:p>
        </p:txBody>
      </p:sp>
    </p:spTree>
    <p:extLst>
      <p:ext uri="{BB962C8B-B14F-4D97-AF65-F5344CB8AC3E}">
        <p14:creationId xmlns:p14="http://schemas.microsoft.com/office/powerpoint/2010/main" val="201826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107AA39-9877-62FC-95B2-6C445A958120}"/>
              </a:ext>
            </a:extLst>
          </p:cNvPr>
          <p:cNvSpPr txBox="1">
            <a:spLocks/>
          </p:cNvSpPr>
          <p:nvPr/>
        </p:nvSpPr>
        <p:spPr>
          <a:xfrm>
            <a:off x="0" y="599089"/>
            <a:ext cx="12192000" cy="660575"/>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4000" dirty="0">
                <a:solidFill>
                  <a:srgbClr val="1C82B8"/>
                </a:solidFill>
              </a:rPr>
              <a:t>PERSONALITY</a:t>
            </a:r>
          </a:p>
        </p:txBody>
      </p:sp>
      <p:sp>
        <p:nvSpPr>
          <p:cNvPr id="11" name="Title 1"/>
          <p:cNvSpPr>
            <a:spLocks noGrp="1"/>
          </p:cNvSpPr>
          <p:nvPr>
            <p:ph type="title"/>
          </p:nvPr>
        </p:nvSpPr>
        <p:spPr>
          <a:xfrm>
            <a:off x="1260534" y="2112579"/>
            <a:ext cx="9893303" cy="554944"/>
          </a:xfrm>
        </p:spPr>
        <p:txBody>
          <a:bodyPr/>
          <a:lstStyle/>
          <a:p>
            <a:pPr marL="342900" indent="-342900">
              <a:buFont typeface="Arial" panose="020B0604020202020204" pitchFamily="34" charset="0"/>
              <a:buChar char="•"/>
            </a:pPr>
            <a:r>
              <a:rPr lang="en-US" sz="3200" dirty="0"/>
              <a:t>Who is on our team (including managers, employees, voters, commissions, vendors, business, etc.)</a:t>
            </a:r>
          </a:p>
        </p:txBody>
      </p:sp>
      <p:sp>
        <p:nvSpPr>
          <p:cNvPr id="12" name="Title 1"/>
          <p:cNvSpPr txBox="1">
            <a:spLocks/>
          </p:cNvSpPr>
          <p:nvPr/>
        </p:nvSpPr>
        <p:spPr>
          <a:xfrm>
            <a:off x="1260534" y="3778993"/>
            <a:ext cx="9334845" cy="554944"/>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rgbClr val="1C82B8"/>
                </a:solidFill>
                <a:latin typeface="Lato Black" panose="020F0502020204030203" pitchFamily="34" charset="0"/>
                <a:ea typeface="Lato Black" panose="020F0502020204030203" pitchFamily="34" charset="0"/>
                <a:cs typeface="Lato Black" panose="020F0502020204030203" pitchFamily="34" charset="0"/>
              </a:defRPr>
            </a:lvl1pPr>
          </a:lstStyle>
          <a:p>
            <a:pPr marL="342900" lvl="0" indent="-342900">
              <a:buFont typeface="Arial" panose="020B0604020202020204" pitchFamily="34" charset="0"/>
              <a:buChar char="•"/>
            </a:pPr>
            <a:r>
              <a:rPr lang="en-US" sz="3200" dirty="0"/>
              <a:t>Am I cultivating and managing an award-winning team by using my strengths and the strengths of these team members best?</a:t>
            </a:r>
          </a:p>
        </p:txBody>
      </p:sp>
      <p:sp>
        <p:nvSpPr>
          <p:cNvPr id="13" name="Title 1"/>
          <p:cNvSpPr txBox="1">
            <a:spLocks/>
          </p:cNvSpPr>
          <p:nvPr/>
        </p:nvSpPr>
        <p:spPr>
          <a:xfrm>
            <a:off x="1260534" y="4890463"/>
            <a:ext cx="9112469" cy="554944"/>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rgbClr val="1C82B8"/>
                </a:solidFill>
                <a:latin typeface="Lato Black" panose="020F0502020204030203" pitchFamily="34" charset="0"/>
                <a:ea typeface="Lato Black" panose="020F0502020204030203" pitchFamily="34" charset="0"/>
                <a:cs typeface="Lato Black" panose="020F0502020204030203" pitchFamily="34" charset="0"/>
              </a:defRPr>
            </a:lvl1pPr>
          </a:lstStyle>
          <a:p>
            <a:pPr marL="342900" indent="-342900">
              <a:buFont typeface="Arial" panose="020B0604020202020204" pitchFamily="34" charset="0"/>
              <a:buChar char="•"/>
            </a:pPr>
            <a:r>
              <a:rPr lang="en-US" sz="3200" dirty="0"/>
              <a:t>Do we create opportunities for others to demonstrate their abilities and potential?</a:t>
            </a:r>
          </a:p>
        </p:txBody>
      </p:sp>
    </p:spTree>
    <p:extLst>
      <p:ext uri="{BB962C8B-B14F-4D97-AF65-F5344CB8AC3E}">
        <p14:creationId xmlns:p14="http://schemas.microsoft.com/office/powerpoint/2010/main" val="37074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107AA39-9877-62FC-95B2-6C445A958120}"/>
              </a:ext>
            </a:extLst>
          </p:cNvPr>
          <p:cNvSpPr txBox="1">
            <a:spLocks/>
          </p:cNvSpPr>
          <p:nvPr/>
        </p:nvSpPr>
        <p:spPr>
          <a:xfrm>
            <a:off x="0" y="599089"/>
            <a:ext cx="12192000" cy="660575"/>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4000" dirty="0">
                <a:solidFill>
                  <a:srgbClr val="1C82B8"/>
                </a:solidFill>
              </a:rPr>
              <a:t>PERSONALITY</a:t>
            </a:r>
          </a:p>
        </p:txBody>
      </p:sp>
      <p:sp>
        <p:nvSpPr>
          <p:cNvPr id="11" name="Title 1"/>
          <p:cNvSpPr>
            <a:spLocks noGrp="1"/>
          </p:cNvSpPr>
          <p:nvPr>
            <p:ph type="title"/>
          </p:nvPr>
        </p:nvSpPr>
        <p:spPr>
          <a:xfrm>
            <a:off x="1260534" y="2112579"/>
            <a:ext cx="9893303" cy="554944"/>
          </a:xfrm>
        </p:spPr>
        <p:txBody>
          <a:bodyPr/>
          <a:lstStyle/>
          <a:p>
            <a:pPr marL="342900" indent="-342900">
              <a:buFont typeface="Arial" panose="020B0604020202020204" pitchFamily="34" charset="0"/>
              <a:buChar char="•"/>
            </a:pPr>
            <a:r>
              <a:rPr lang="en-US" sz="3200" dirty="0"/>
              <a:t>Who is on our team (including managers, employees, voters, commissions, vendors, business, etc.)</a:t>
            </a:r>
          </a:p>
        </p:txBody>
      </p:sp>
      <p:sp>
        <p:nvSpPr>
          <p:cNvPr id="12" name="Title 1"/>
          <p:cNvSpPr txBox="1">
            <a:spLocks/>
          </p:cNvSpPr>
          <p:nvPr/>
        </p:nvSpPr>
        <p:spPr>
          <a:xfrm>
            <a:off x="1260534" y="3778993"/>
            <a:ext cx="9334845" cy="554944"/>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rgbClr val="1C82B8"/>
                </a:solidFill>
                <a:latin typeface="Lato Black" panose="020F0502020204030203" pitchFamily="34" charset="0"/>
                <a:ea typeface="Lato Black" panose="020F0502020204030203" pitchFamily="34" charset="0"/>
                <a:cs typeface="Lato Black" panose="020F0502020204030203" pitchFamily="34" charset="0"/>
              </a:defRPr>
            </a:lvl1pPr>
          </a:lstStyle>
          <a:p>
            <a:pPr marL="342900" lvl="0" indent="-342900">
              <a:buFont typeface="Arial" panose="020B0604020202020204" pitchFamily="34" charset="0"/>
              <a:buChar char="•"/>
            </a:pPr>
            <a:r>
              <a:rPr lang="en-US" sz="3200" dirty="0"/>
              <a:t>Am I cultivating and managing an award-winning team by using my strengths and the strengths of these team members best?</a:t>
            </a:r>
          </a:p>
        </p:txBody>
      </p:sp>
      <p:sp>
        <p:nvSpPr>
          <p:cNvPr id="13" name="Title 1"/>
          <p:cNvSpPr txBox="1">
            <a:spLocks/>
          </p:cNvSpPr>
          <p:nvPr/>
        </p:nvSpPr>
        <p:spPr>
          <a:xfrm>
            <a:off x="1260534" y="4890463"/>
            <a:ext cx="9112469" cy="554944"/>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rgbClr val="1C82B8"/>
                </a:solidFill>
                <a:latin typeface="Lato Black" panose="020F0502020204030203" pitchFamily="34" charset="0"/>
                <a:ea typeface="Lato Black" panose="020F0502020204030203" pitchFamily="34" charset="0"/>
                <a:cs typeface="Lato Black" panose="020F0502020204030203" pitchFamily="34" charset="0"/>
              </a:defRPr>
            </a:lvl1pPr>
          </a:lstStyle>
          <a:p>
            <a:pPr marL="342900" indent="-342900">
              <a:buFont typeface="Arial" panose="020B0604020202020204" pitchFamily="34" charset="0"/>
              <a:buChar char="•"/>
            </a:pPr>
            <a:r>
              <a:rPr lang="en-US" sz="3200" dirty="0"/>
              <a:t>Do we create opportunities for others to demonstrate their abilities and potential?</a:t>
            </a:r>
          </a:p>
        </p:txBody>
      </p:sp>
      <p:pic>
        <p:nvPicPr>
          <p:cNvPr id="3" name="Picture 2" descr="Shape, arrow&#10;&#10;Description automatically generated">
            <a:extLst>
              <a:ext uri="{FF2B5EF4-FFF2-40B4-BE49-F238E27FC236}">
                <a16:creationId xmlns:a16="http://schemas.microsoft.com/office/drawing/2014/main" id="{00317B25-0B0C-9CD0-7FDD-EA53D18A4F2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7497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185" y="925386"/>
            <a:ext cx="3570891" cy="4872369"/>
          </a:xfrm>
          <a:prstGeom prst="rect">
            <a:avLst/>
          </a:prstGeom>
        </p:spPr>
      </p:pic>
      <p:sp>
        <p:nvSpPr>
          <p:cNvPr id="4" name="Content Placeholder 2"/>
          <p:cNvSpPr>
            <a:spLocks noGrp="1"/>
          </p:cNvSpPr>
          <p:nvPr>
            <p:ph idx="1"/>
          </p:nvPr>
        </p:nvSpPr>
        <p:spPr>
          <a:xfrm>
            <a:off x="5975130" y="2133074"/>
            <a:ext cx="5060732" cy="2971800"/>
          </a:xfrm>
        </p:spPr>
        <p:txBody>
          <a:bodyPr/>
          <a:lstStyle/>
          <a:p>
            <a:pPr marL="91440" indent="0">
              <a:buNone/>
            </a:pPr>
            <a:r>
              <a:rPr lang="en-US" sz="4800" dirty="0">
                <a:latin typeface="Lato Black" panose="020F0502020204030203" pitchFamily="34" charset="0"/>
                <a:ea typeface="Lato Black" panose="020F0502020204030203" pitchFamily="34" charset="0"/>
                <a:cs typeface="Lato Black" panose="020F0502020204030203" pitchFamily="34" charset="0"/>
              </a:rPr>
              <a:t>Let’s keep an eye on this…</a:t>
            </a:r>
          </a:p>
        </p:txBody>
      </p:sp>
    </p:spTree>
    <p:extLst>
      <p:ext uri="{BB962C8B-B14F-4D97-AF65-F5344CB8AC3E}">
        <p14:creationId xmlns:p14="http://schemas.microsoft.com/office/powerpoint/2010/main" val="93282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765" y="2112579"/>
            <a:ext cx="9112469" cy="554944"/>
          </a:xfrm>
        </p:spPr>
        <p:txBody>
          <a:bodyPr/>
          <a:lstStyle/>
          <a:p>
            <a:pPr marL="342900" lvl="0" indent="-342900">
              <a:buFont typeface="Arial" panose="020B0604020202020204" pitchFamily="34" charset="0"/>
              <a:buChar char="•"/>
            </a:pPr>
            <a:r>
              <a:rPr lang="en-US" sz="3200" dirty="0"/>
              <a:t>Does everyone have access and instruction in the tools they need to succeed?</a:t>
            </a:r>
          </a:p>
        </p:txBody>
      </p:sp>
      <p:sp>
        <p:nvSpPr>
          <p:cNvPr id="4" name="Title 1">
            <a:extLst>
              <a:ext uri="{FF2B5EF4-FFF2-40B4-BE49-F238E27FC236}">
                <a16:creationId xmlns:a16="http://schemas.microsoft.com/office/drawing/2014/main" id="{7107AA39-9877-62FC-95B2-6C445A958120}"/>
              </a:ext>
            </a:extLst>
          </p:cNvPr>
          <p:cNvSpPr txBox="1">
            <a:spLocks/>
          </p:cNvSpPr>
          <p:nvPr/>
        </p:nvSpPr>
        <p:spPr>
          <a:xfrm>
            <a:off x="0" y="599089"/>
            <a:ext cx="12192000" cy="660575"/>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4000" dirty="0"/>
              <a:t>ACCESS</a:t>
            </a:r>
          </a:p>
        </p:txBody>
      </p:sp>
      <p:sp>
        <p:nvSpPr>
          <p:cNvPr id="6" name="Title 1"/>
          <p:cNvSpPr txBox="1">
            <a:spLocks/>
          </p:cNvSpPr>
          <p:nvPr/>
        </p:nvSpPr>
        <p:spPr>
          <a:xfrm>
            <a:off x="1539764" y="3242966"/>
            <a:ext cx="9112469" cy="554944"/>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marL="342900" indent="-342900">
              <a:buFont typeface="Arial" panose="020B0604020202020204" pitchFamily="34" charset="0"/>
              <a:buChar char="•"/>
            </a:pPr>
            <a:r>
              <a:rPr lang="en-US" sz="3200" dirty="0"/>
              <a:t>Do we have an internal process that supports the standards we wish to uphold?</a:t>
            </a:r>
          </a:p>
        </p:txBody>
      </p:sp>
      <p:sp>
        <p:nvSpPr>
          <p:cNvPr id="7" name="Title 1"/>
          <p:cNvSpPr txBox="1">
            <a:spLocks/>
          </p:cNvSpPr>
          <p:nvPr/>
        </p:nvSpPr>
        <p:spPr>
          <a:xfrm>
            <a:off x="1539763" y="4909380"/>
            <a:ext cx="9112469" cy="554944"/>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marL="342900" indent="-342900">
              <a:buFont typeface="Arial" panose="020B0604020202020204" pitchFamily="34" charset="0"/>
              <a:buChar char="•"/>
            </a:pPr>
            <a:r>
              <a:rPr lang="en-US" sz="3200" dirty="0"/>
              <a:t>Have we created a process that enables us to optimize our people from any environment (remote, in-person, hybrid)?</a:t>
            </a:r>
          </a:p>
        </p:txBody>
      </p:sp>
    </p:spTree>
    <p:extLst>
      <p:ext uri="{BB962C8B-B14F-4D97-AF65-F5344CB8AC3E}">
        <p14:creationId xmlns:p14="http://schemas.microsoft.com/office/powerpoint/2010/main" val="208471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7AEB30-BAE2-5879-EAB0-249C6A4A28C1}"/>
              </a:ext>
            </a:extLst>
          </p:cNvPr>
          <p:cNvSpPr>
            <a:spLocks noGrp="1"/>
          </p:cNvSpPr>
          <p:nvPr>
            <p:ph type="title"/>
          </p:nvPr>
        </p:nvSpPr>
        <p:spPr>
          <a:xfrm>
            <a:off x="7464614" y="1783959"/>
            <a:ext cx="4087306" cy="2889114"/>
          </a:xfrm>
        </p:spPr>
        <p:txBody>
          <a:bodyPr vert="horz" lIns="91440" tIns="45720" rIns="91440" bIns="45720" rtlCol="0" anchor="b">
            <a:normAutofit/>
          </a:bodyPr>
          <a:lstStyle/>
          <a:p>
            <a:pPr>
              <a:lnSpc>
                <a:spcPct val="90000"/>
              </a:lnSpc>
            </a:pPr>
            <a:r>
              <a:rPr lang="en-US" sz="5400">
                <a:solidFill>
                  <a:schemeClr val="tx1"/>
                </a:solidFill>
                <a:latin typeface="+mj-lt"/>
                <a:ea typeface="+mj-ea"/>
                <a:cs typeface="+mj-cs"/>
              </a:rPr>
              <a:t>ACCESS</a:t>
            </a:r>
          </a:p>
        </p:txBody>
      </p:sp>
      <p:sp>
        <p:nvSpPr>
          <p:cNvPr id="16" name="Freeform: Shape 15">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descr="A person sitting at a table with the hands on the face&#10;&#10;Description automatically generated with medium confidence">
            <a:extLst>
              <a:ext uri="{FF2B5EF4-FFF2-40B4-BE49-F238E27FC236}">
                <a16:creationId xmlns:a16="http://schemas.microsoft.com/office/drawing/2014/main" id="{6F2FAFDA-0ECF-0997-41DA-6F1D22F43111}"/>
              </a:ext>
            </a:extLst>
          </p:cNvPr>
          <p:cNvPicPr>
            <a:picLocks noChangeAspect="1"/>
          </p:cNvPicPr>
          <p:nvPr/>
        </p:nvPicPr>
        <p:blipFill rotWithShape="1">
          <a:blip r:embed="rId2"/>
          <a:srcRect l="29801" r="1255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675491967"/>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185" y="925386"/>
            <a:ext cx="3570891" cy="4872369"/>
          </a:xfrm>
          <a:prstGeom prst="rect">
            <a:avLst/>
          </a:prstGeom>
        </p:spPr>
      </p:pic>
      <p:sp>
        <p:nvSpPr>
          <p:cNvPr id="4" name="Content Placeholder 2"/>
          <p:cNvSpPr>
            <a:spLocks noGrp="1"/>
          </p:cNvSpPr>
          <p:nvPr>
            <p:ph idx="1"/>
          </p:nvPr>
        </p:nvSpPr>
        <p:spPr>
          <a:xfrm>
            <a:off x="5975130" y="2133074"/>
            <a:ext cx="5060732" cy="2971800"/>
          </a:xfrm>
        </p:spPr>
        <p:txBody>
          <a:bodyPr/>
          <a:lstStyle/>
          <a:p>
            <a:pPr marL="91440" indent="0">
              <a:buNone/>
            </a:pPr>
            <a:r>
              <a:rPr lang="en-US" sz="4800" dirty="0">
                <a:latin typeface="Lato Black" panose="020F0502020204030203" pitchFamily="34" charset="0"/>
                <a:ea typeface="Lato Black" panose="020F0502020204030203" pitchFamily="34" charset="0"/>
                <a:cs typeface="Lato Black" panose="020F0502020204030203" pitchFamily="34" charset="0"/>
              </a:rPr>
              <a:t>We need to fix this!</a:t>
            </a:r>
          </a:p>
          <a:p>
            <a:pPr marL="91440" indent="0">
              <a:buNone/>
            </a:pPr>
            <a:endParaRPr lang="en-US" sz="4800" dirty="0"/>
          </a:p>
        </p:txBody>
      </p:sp>
      <p:pic>
        <p:nvPicPr>
          <p:cNvPr id="5" name="Picture 4"/>
          <p:cNvPicPr>
            <a:picLocks noChangeAspect="1"/>
          </p:cNvPicPr>
          <p:nvPr/>
        </p:nvPicPr>
        <p:blipFill>
          <a:blip r:embed="rId3"/>
          <a:srcRect/>
          <a:stretch/>
        </p:blipFill>
        <p:spPr>
          <a:xfrm>
            <a:off x="1395248" y="925386"/>
            <a:ext cx="3444764" cy="4872369"/>
          </a:xfrm>
          <a:prstGeom prst="rect">
            <a:avLst/>
          </a:prstGeom>
        </p:spPr>
      </p:pic>
    </p:spTree>
    <p:extLst>
      <p:ext uri="{BB962C8B-B14F-4D97-AF65-F5344CB8AC3E}">
        <p14:creationId xmlns:p14="http://schemas.microsoft.com/office/powerpoint/2010/main" val="249712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107AA39-9877-62FC-95B2-6C445A958120}"/>
              </a:ext>
            </a:extLst>
          </p:cNvPr>
          <p:cNvSpPr txBox="1">
            <a:spLocks/>
          </p:cNvSpPr>
          <p:nvPr/>
        </p:nvSpPr>
        <p:spPr>
          <a:xfrm>
            <a:off x="0" y="599089"/>
            <a:ext cx="12192000" cy="660575"/>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4000" dirty="0">
                <a:solidFill>
                  <a:srgbClr val="1C82B8"/>
                </a:solidFill>
              </a:rPr>
              <a:t>CONNECTION</a:t>
            </a:r>
          </a:p>
        </p:txBody>
      </p:sp>
      <p:sp>
        <p:nvSpPr>
          <p:cNvPr id="11" name="Title 1"/>
          <p:cNvSpPr>
            <a:spLocks noGrp="1"/>
          </p:cNvSpPr>
          <p:nvPr>
            <p:ph type="title"/>
          </p:nvPr>
        </p:nvSpPr>
        <p:spPr>
          <a:xfrm>
            <a:off x="1539765" y="2112579"/>
            <a:ext cx="9112469" cy="554944"/>
          </a:xfrm>
        </p:spPr>
        <p:txBody>
          <a:bodyPr/>
          <a:lstStyle/>
          <a:p>
            <a:pPr marL="342900" indent="-342900">
              <a:buFont typeface="Arial" panose="020B0604020202020204" pitchFamily="34" charset="0"/>
              <a:buChar char="•"/>
            </a:pPr>
            <a:r>
              <a:rPr lang="en-US" sz="3200" dirty="0"/>
              <a:t>Have we cultivated an atmosphere of trust and appreciation?</a:t>
            </a:r>
          </a:p>
        </p:txBody>
      </p:sp>
      <p:sp>
        <p:nvSpPr>
          <p:cNvPr id="12" name="Title 1"/>
          <p:cNvSpPr txBox="1">
            <a:spLocks/>
          </p:cNvSpPr>
          <p:nvPr/>
        </p:nvSpPr>
        <p:spPr>
          <a:xfrm>
            <a:off x="1539017" y="2825152"/>
            <a:ext cx="9112469" cy="1666414"/>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rgbClr val="1C82B8"/>
                </a:solidFill>
                <a:latin typeface="Lato Black" panose="020F0502020204030203" pitchFamily="34" charset="0"/>
                <a:ea typeface="Lato Black" panose="020F0502020204030203" pitchFamily="34" charset="0"/>
                <a:cs typeface="Lato Black" panose="020F0502020204030203" pitchFamily="34" charset="0"/>
              </a:defRPr>
            </a:lvl1pPr>
          </a:lstStyle>
          <a:p>
            <a:pPr marL="342900" lvl="0" indent="-342900">
              <a:buFont typeface="Arial" panose="020B0604020202020204" pitchFamily="34" charset="0"/>
              <a:buChar char="•"/>
            </a:pPr>
            <a:r>
              <a:rPr lang="en-US" sz="3200" dirty="0"/>
              <a:t>Does everyone have open lines of communication to the people they need to be efficient, and service focused?</a:t>
            </a:r>
          </a:p>
        </p:txBody>
      </p:sp>
      <p:sp>
        <p:nvSpPr>
          <p:cNvPr id="13" name="Title 1"/>
          <p:cNvSpPr txBox="1">
            <a:spLocks/>
          </p:cNvSpPr>
          <p:nvPr/>
        </p:nvSpPr>
        <p:spPr>
          <a:xfrm>
            <a:off x="1539017" y="5262531"/>
            <a:ext cx="9112469" cy="554944"/>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rgbClr val="1C82B8"/>
                </a:solidFill>
                <a:latin typeface="Lato Black" panose="020F0502020204030203" pitchFamily="34" charset="0"/>
                <a:ea typeface="Lato Black" panose="020F0502020204030203" pitchFamily="34" charset="0"/>
                <a:cs typeface="Lato Black" panose="020F0502020204030203" pitchFamily="34" charset="0"/>
              </a:defRPr>
            </a:lvl1pPr>
          </a:lstStyle>
          <a:p>
            <a:pPr marL="342900" indent="-342900">
              <a:buFont typeface="Arial" panose="020B0604020202020204" pitchFamily="34" charset="0"/>
              <a:buChar char="•"/>
            </a:pPr>
            <a:r>
              <a:rPr lang="en-US" sz="3200" dirty="0">
                <a:latin typeface="Lato Black"/>
                <a:ea typeface="Lato Black"/>
                <a:cs typeface="Lato Black"/>
              </a:rPr>
              <a:t>Are we encouraging the sharing of best practices? </a:t>
            </a:r>
            <a:endParaRPr lang="en-US" dirty="0"/>
          </a:p>
        </p:txBody>
      </p:sp>
    </p:spTree>
    <p:extLst>
      <p:ext uri="{BB962C8B-B14F-4D97-AF65-F5344CB8AC3E}">
        <p14:creationId xmlns:p14="http://schemas.microsoft.com/office/powerpoint/2010/main" val="31599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8079C9-D645-590A-F22C-48860CE00762}"/>
              </a:ext>
            </a:extLst>
          </p:cNvPr>
          <p:cNvPicPr>
            <a:picLocks noChangeAspect="1"/>
          </p:cNvPicPr>
          <p:nvPr/>
        </p:nvPicPr>
        <p:blipFill>
          <a:blip r:embed="rId2"/>
          <a:srcRect/>
          <a:stretch/>
        </p:blipFill>
        <p:spPr>
          <a:xfrm>
            <a:off x="0" y="0"/>
            <a:ext cx="12192000" cy="6858000"/>
          </a:xfrm>
          <a:prstGeom prst="rect">
            <a:avLst/>
          </a:prstGeom>
        </p:spPr>
      </p:pic>
      <p:sp>
        <p:nvSpPr>
          <p:cNvPr id="20"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E74D07F-F1D2-7D75-346D-281964D1FBE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lnSpc>
                <a:spcPct val="90000"/>
              </a:lnSpc>
            </a:pPr>
            <a:r>
              <a:rPr lang="en-US">
                <a:solidFill>
                  <a:schemeClr val="tx1">
                    <a:lumMod val="85000"/>
                    <a:lumOff val="15000"/>
                  </a:schemeClr>
                </a:solidFill>
                <a:latin typeface="+mj-lt"/>
                <a:ea typeface="+mj-ea"/>
                <a:cs typeface="+mj-cs"/>
              </a:rPr>
              <a:t>CONNECTION</a:t>
            </a:r>
          </a:p>
        </p:txBody>
      </p:sp>
      <p:cxnSp>
        <p:nvCxnSpPr>
          <p:cNvPr id="21"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146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a:xfrm>
            <a:off x="969632" y="1672725"/>
            <a:ext cx="10310014" cy="666659"/>
          </a:xfrm>
        </p:spPr>
        <p:txBody>
          <a:bodyPr/>
          <a:lstStyle/>
          <a:p>
            <a:pPr algn="ctr"/>
            <a:r>
              <a:rPr lang="en-US" dirty="0"/>
              <a:t>What You Do Matters.</a:t>
            </a:r>
            <a:br>
              <a:rPr lang="en-US" dirty="0"/>
            </a:br>
            <a:br>
              <a:rPr lang="en-US" dirty="0"/>
            </a:br>
            <a:endParaRPr lang="en-US" dirty="0"/>
          </a:p>
        </p:txBody>
      </p:sp>
      <p:pic>
        <p:nvPicPr>
          <p:cNvPr id="5" name="Picture 4">
            <a:extLst>
              <a:ext uri="{FF2B5EF4-FFF2-40B4-BE49-F238E27FC236}">
                <a16:creationId xmlns:a16="http://schemas.microsoft.com/office/drawing/2014/main" id="{28D74E7E-7BD4-41A1-A650-5F223D68C0C4}"/>
              </a:ext>
            </a:extLst>
          </p:cNvPr>
          <p:cNvPicPr>
            <a:picLocks noChangeAspect="1"/>
          </p:cNvPicPr>
          <p:nvPr/>
        </p:nvPicPr>
        <p:blipFill>
          <a:blip r:embed="rId2"/>
          <a:srcRect/>
          <a:stretch/>
        </p:blipFill>
        <p:spPr>
          <a:xfrm>
            <a:off x="1174883" y="2097291"/>
            <a:ext cx="4734964" cy="2663417"/>
          </a:xfrm>
          <a:prstGeom prst="rect">
            <a:avLst/>
          </a:prstGeom>
        </p:spPr>
      </p:pic>
      <p:sp>
        <p:nvSpPr>
          <p:cNvPr id="3" name="TextBox 2">
            <a:extLst>
              <a:ext uri="{FF2B5EF4-FFF2-40B4-BE49-F238E27FC236}">
                <a16:creationId xmlns:a16="http://schemas.microsoft.com/office/drawing/2014/main" id="{2C703804-04C6-763A-4C0C-9B0BF893D10B}"/>
              </a:ext>
            </a:extLst>
          </p:cNvPr>
          <p:cNvSpPr txBox="1"/>
          <p:nvPr/>
        </p:nvSpPr>
        <p:spPr>
          <a:xfrm>
            <a:off x="6096000" y="2460901"/>
            <a:ext cx="6042813"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1C82B8"/>
                </a:solidFill>
                <a:latin typeface="Lato Black" panose="020F0502020204030203" pitchFamily="34" charset="0"/>
                <a:ea typeface="Lato Black" panose="020F0502020204030203" pitchFamily="34" charset="0"/>
                <a:cs typeface="Lato Black" panose="020F0502020204030203" pitchFamily="34" charset="0"/>
              </a:rPr>
              <a:t>Commitment</a:t>
            </a:r>
          </a:p>
          <a:p>
            <a:pPr marL="457200" indent="-457200">
              <a:buFont typeface="Arial" panose="020B0604020202020204" pitchFamily="34" charset="0"/>
              <a:buChar char="•"/>
            </a:pPr>
            <a:r>
              <a:rPr lang="en-US" sz="2800" dirty="0">
                <a:solidFill>
                  <a:srgbClr val="1C82B8"/>
                </a:solidFill>
                <a:latin typeface="Lato Black" panose="020F0502020204030203" pitchFamily="34" charset="0"/>
                <a:ea typeface="Lato Black" panose="020F0502020204030203" pitchFamily="34" charset="0"/>
                <a:cs typeface="Lato Black" panose="020F0502020204030203" pitchFamily="34" charset="0"/>
              </a:rPr>
              <a:t>Perseverance</a:t>
            </a:r>
          </a:p>
          <a:p>
            <a:pPr marL="457200" indent="-457200">
              <a:buFont typeface="Arial" panose="020B0604020202020204" pitchFamily="34" charset="0"/>
              <a:buChar char="•"/>
            </a:pPr>
            <a:r>
              <a:rPr lang="en-US" sz="2800" dirty="0">
                <a:solidFill>
                  <a:srgbClr val="1C82B8"/>
                </a:solidFill>
                <a:latin typeface="Lato Black" panose="020F0502020204030203" pitchFamily="34" charset="0"/>
                <a:ea typeface="Lato Black" panose="020F0502020204030203" pitchFamily="34" charset="0"/>
                <a:cs typeface="Lato Black" panose="020F0502020204030203" pitchFamily="34" charset="0"/>
              </a:rPr>
              <a:t>Passion to Serve a Greater Good</a:t>
            </a:r>
          </a:p>
        </p:txBody>
      </p:sp>
    </p:spTree>
    <p:extLst>
      <p:ext uri="{BB962C8B-B14F-4D97-AF65-F5344CB8AC3E}">
        <p14:creationId xmlns:p14="http://schemas.microsoft.com/office/powerpoint/2010/main" val="227239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185" y="925386"/>
            <a:ext cx="3570891" cy="4872369"/>
          </a:xfrm>
          <a:prstGeom prst="rect">
            <a:avLst/>
          </a:prstGeom>
        </p:spPr>
      </p:pic>
      <p:sp>
        <p:nvSpPr>
          <p:cNvPr id="4" name="Content Placeholder 2"/>
          <p:cNvSpPr>
            <a:spLocks noGrp="1"/>
          </p:cNvSpPr>
          <p:nvPr>
            <p:ph idx="1"/>
          </p:nvPr>
        </p:nvSpPr>
        <p:spPr>
          <a:xfrm>
            <a:off x="5975130" y="2133074"/>
            <a:ext cx="5060732" cy="2971800"/>
          </a:xfrm>
        </p:spPr>
        <p:txBody>
          <a:bodyPr/>
          <a:lstStyle/>
          <a:p>
            <a:pPr marL="91440" indent="0">
              <a:buNone/>
            </a:pPr>
            <a:r>
              <a:rPr lang="en-US" sz="4800" dirty="0">
                <a:latin typeface="Lato Black" panose="020F0502020204030203" pitchFamily="34" charset="0"/>
                <a:ea typeface="Lato Black" panose="020F0502020204030203" pitchFamily="34" charset="0"/>
                <a:cs typeface="Lato Black" panose="020F0502020204030203" pitchFamily="34" charset="0"/>
              </a:rPr>
              <a:t>Let’s keep an eye on this…</a:t>
            </a:r>
          </a:p>
          <a:p>
            <a:pPr marL="91440" indent="0">
              <a:buNone/>
            </a:pPr>
            <a:endParaRPr lang="en-US" sz="4800" dirty="0"/>
          </a:p>
        </p:txBody>
      </p:sp>
      <p:pic>
        <p:nvPicPr>
          <p:cNvPr id="6" name="Picture 5"/>
          <p:cNvPicPr>
            <a:picLocks noChangeAspect="1"/>
          </p:cNvPicPr>
          <p:nvPr/>
        </p:nvPicPr>
        <p:blipFill>
          <a:blip r:embed="rId3"/>
          <a:srcRect/>
          <a:stretch/>
        </p:blipFill>
        <p:spPr>
          <a:xfrm>
            <a:off x="1399189" y="925386"/>
            <a:ext cx="3436883" cy="4861222"/>
          </a:xfrm>
          <a:prstGeom prst="rect">
            <a:avLst/>
          </a:prstGeom>
        </p:spPr>
      </p:pic>
    </p:spTree>
    <p:extLst>
      <p:ext uri="{BB962C8B-B14F-4D97-AF65-F5344CB8AC3E}">
        <p14:creationId xmlns:p14="http://schemas.microsoft.com/office/powerpoint/2010/main" val="385398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765" y="2112579"/>
            <a:ext cx="9112469" cy="554944"/>
          </a:xfrm>
        </p:spPr>
        <p:txBody>
          <a:bodyPr/>
          <a:lstStyle/>
          <a:p>
            <a:pPr marL="342900" lvl="0" indent="-342900">
              <a:buFont typeface="Arial" panose="020B0604020202020204" pitchFamily="34" charset="0"/>
              <a:buChar char="•"/>
            </a:pPr>
            <a:r>
              <a:rPr lang="en-US" sz="3200" dirty="0"/>
              <a:t>Are we aware of the energy and emotional quality we have generated with our team?</a:t>
            </a:r>
          </a:p>
        </p:txBody>
      </p:sp>
      <p:sp>
        <p:nvSpPr>
          <p:cNvPr id="4" name="Title 1">
            <a:extLst>
              <a:ext uri="{FF2B5EF4-FFF2-40B4-BE49-F238E27FC236}">
                <a16:creationId xmlns:a16="http://schemas.microsoft.com/office/drawing/2014/main" id="{7107AA39-9877-62FC-95B2-6C445A958120}"/>
              </a:ext>
            </a:extLst>
          </p:cNvPr>
          <p:cNvSpPr txBox="1">
            <a:spLocks/>
          </p:cNvSpPr>
          <p:nvPr/>
        </p:nvSpPr>
        <p:spPr>
          <a:xfrm>
            <a:off x="0" y="599089"/>
            <a:ext cx="12192000" cy="660575"/>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4000" dirty="0"/>
              <a:t>EMOTION</a:t>
            </a:r>
          </a:p>
        </p:txBody>
      </p:sp>
      <p:sp>
        <p:nvSpPr>
          <p:cNvPr id="6" name="Title 1"/>
          <p:cNvSpPr txBox="1">
            <a:spLocks/>
          </p:cNvSpPr>
          <p:nvPr/>
        </p:nvSpPr>
        <p:spPr>
          <a:xfrm>
            <a:off x="1539764" y="3242966"/>
            <a:ext cx="9112469" cy="554944"/>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marL="342900" indent="-342900">
              <a:buFont typeface="Arial" panose="020B0604020202020204" pitchFamily="34" charset="0"/>
              <a:buChar char="•"/>
            </a:pPr>
            <a:r>
              <a:rPr lang="en-US" sz="3200" dirty="0"/>
              <a:t>Am I aware of patterns and beliefs that may include unconscious bias?</a:t>
            </a:r>
          </a:p>
        </p:txBody>
      </p:sp>
      <p:sp>
        <p:nvSpPr>
          <p:cNvPr id="7" name="Title 1"/>
          <p:cNvSpPr txBox="1">
            <a:spLocks/>
          </p:cNvSpPr>
          <p:nvPr/>
        </p:nvSpPr>
        <p:spPr>
          <a:xfrm>
            <a:off x="1539764" y="4373353"/>
            <a:ext cx="9112469" cy="554944"/>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marL="342900" indent="-342900">
              <a:buFont typeface="Arial" panose="020B0604020202020204" pitchFamily="34" charset="0"/>
              <a:buChar char="•"/>
            </a:pPr>
            <a:r>
              <a:rPr lang="en-US" sz="3200" dirty="0"/>
              <a:t>Do we have opportunities for people to express themselves and offer feedback?</a:t>
            </a:r>
          </a:p>
        </p:txBody>
      </p:sp>
    </p:spTree>
    <p:extLst>
      <p:ext uri="{BB962C8B-B14F-4D97-AF65-F5344CB8AC3E}">
        <p14:creationId xmlns:p14="http://schemas.microsoft.com/office/powerpoint/2010/main" val="137562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1EBFEB-5722-53D0-02C5-0BE287DE2502}"/>
              </a:ext>
            </a:extLst>
          </p:cNvPr>
          <p:cNvPicPr>
            <a:picLocks noChangeAspect="1"/>
          </p:cNvPicPr>
          <p:nvPr/>
        </p:nvPicPr>
        <p:blipFill rotWithShape="1">
          <a:blip r:embed="rId2">
            <a:alphaModFix/>
          </a:blip>
          <a:srcRect/>
          <a:stretch/>
        </p:blipFill>
        <p:spPr>
          <a:xfrm>
            <a:off x="0" y="0"/>
            <a:ext cx="12192000" cy="6858000"/>
          </a:xfrm>
          <a:prstGeom prst="rect">
            <a:avLst/>
          </a:prstGeom>
        </p:spPr>
      </p:pic>
      <p:sp>
        <p:nvSpPr>
          <p:cNvPr id="32" name="Rectangle 31">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D2C5CF6-B0CD-8165-0E10-309EBAEE5503}"/>
              </a:ext>
            </a:extLst>
          </p:cNvPr>
          <p:cNvSpPr>
            <a:spLocks noGrp="1"/>
          </p:cNvSpPr>
          <p:nvPr>
            <p:ph type="title"/>
          </p:nvPr>
        </p:nvSpPr>
        <p:spPr>
          <a:xfrm>
            <a:off x="969264" y="5154168"/>
            <a:ext cx="6973204" cy="1261872"/>
          </a:xfrm>
        </p:spPr>
        <p:txBody>
          <a:bodyPr vert="horz" lIns="91440" tIns="45720" rIns="91440" bIns="45720" rtlCol="0" anchor="ctr">
            <a:normAutofit/>
          </a:bodyPr>
          <a:lstStyle/>
          <a:p>
            <a:pPr>
              <a:lnSpc>
                <a:spcPct val="90000"/>
              </a:lnSpc>
            </a:pPr>
            <a:r>
              <a:rPr lang="en-US" sz="4800">
                <a:solidFill>
                  <a:schemeClr val="tx1">
                    <a:lumMod val="85000"/>
                    <a:lumOff val="15000"/>
                  </a:schemeClr>
                </a:solidFill>
                <a:latin typeface="+mj-lt"/>
                <a:ea typeface="+mj-ea"/>
                <a:cs typeface="+mj-cs"/>
              </a:rPr>
              <a:t>EMOTION</a:t>
            </a:r>
          </a:p>
        </p:txBody>
      </p:sp>
      <p:cxnSp>
        <p:nvCxnSpPr>
          <p:cNvPr id="34" name="Straight Connector 33">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089138"/>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185" y="925386"/>
            <a:ext cx="3570891" cy="4872369"/>
          </a:xfrm>
          <a:prstGeom prst="rect">
            <a:avLst/>
          </a:prstGeom>
        </p:spPr>
      </p:pic>
      <p:sp>
        <p:nvSpPr>
          <p:cNvPr id="4" name="Content Placeholder 2"/>
          <p:cNvSpPr>
            <a:spLocks noGrp="1"/>
          </p:cNvSpPr>
          <p:nvPr>
            <p:ph idx="1"/>
          </p:nvPr>
        </p:nvSpPr>
        <p:spPr>
          <a:xfrm>
            <a:off x="5975130" y="2133074"/>
            <a:ext cx="5060732" cy="2971800"/>
          </a:xfrm>
        </p:spPr>
        <p:txBody>
          <a:bodyPr/>
          <a:lstStyle/>
          <a:p>
            <a:pPr marL="91440" indent="0">
              <a:buNone/>
            </a:pPr>
            <a:r>
              <a:rPr lang="en-US" sz="4800" dirty="0">
                <a:latin typeface="Lato Black" panose="020F0502020204030203" pitchFamily="34" charset="0"/>
                <a:ea typeface="Lato Black" panose="020F0502020204030203" pitchFamily="34" charset="0"/>
                <a:cs typeface="Lato Black" panose="020F0502020204030203" pitchFamily="34" charset="0"/>
              </a:rPr>
              <a:t>We have our priorities…let’s get working on these now!</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185" y="925386"/>
            <a:ext cx="3570891" cy="4861222"/>
          </a:xfrm>
          <a:prstGeom prst="rect">
            <a:avLst/>
          </a:prstGeom>
        </p:spPr>
      </p:pic>
      <p:pic>
        <p:nvPicPr>
          <p:cNvPr id="5" name="Picture 4"/>
          <p:cNvPicPr>
            <a:picLocks noChangeAspect="1"/>
          </p:cNvPicPr>
          <p:nvPr/>
        </p:nvPicPr>
        <p:blipFill>
          <a:blip r:embed="rId4"/>
          <a:srcRect/>
          <a:stretch/>
        </p:blipFill>
        <p:spPr>
          <a:xfrm>
            <a:off x="1399189" y="925386"/>
            <a:ext cx="3436883" cy="4861222"/>
          </a:xfrm>
          <a:prstGeom prst="rect">
            <a:avLst/>
          </a:prstGeom>
        </p:spPr>
      </p:pic>
    </p:spTree>
    <p:extLst>
      <p:ext uri="{BB962C8B-B14F-4D97-AF65-F5344CB8AC3E}">
        <p14:creationId xmlns:p14="http://schemas.microsoft.com/office/powerpoint/2010/main" val="48569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379" y="2377439"/>
            <a:ext cx="4855779" cy="1645920"/>
          </a:xfrm>
        </p:spPr>
        <p:txBody>
          <a:bodyPr/>
          <a:lstStyle/>
          <a:p>
            <a:r>
              <a:rPr lang="en-US" sz="6000" dirty="0"/>
              <a:t>LET GO…</a:t>
            </a:r>
          </a:p>
        </p:txBody>
      </p:sp>
      <p:pic>
        <p:nvPicPr>
          <p:cNvPr id="4" name="Picture 3">
            <a:extLst>
              <a:ext uri="{FF2B5EF4-FFF2-40B4-BE49-F238E27FC236}">
                <a16:creationId xmlns:a16="http://schemas.microsoft.com/office/drawing/2014/main" id="{466AC532-EB49-4552-9EF7-FC0BD12BB8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5912" y="1135126"/>
            <a:ext cx="3272129" cy="4362839"/>
          </a:xfrm>
          <a:prstGeom prst="rect">
            <a:avLst/>
          </a:prstGeom>
        </p:spPr>
      </p:pic>
    </p:spTree>
    <p:extLst>
      <p:ext uri="{BB962C8B-B14F-4D97-AF65-F5344CB8AC3E}">
        <p14:creationId xmlns:p14="http://schemas.microsoft.com/office/powerpoint/2010/main" val="43247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028" y="2393205"/>
            <a:ext cx="4855779" cy="1645920"/>
          </a:xfrm>
        </p:spPr>
        <p:txBody>
          <a:bodyPr/>
          <a:lstStyle/>
          <a:p>
            <a:r>
              <a:rPr lang="en-US" sz="6000" dirty="0"/>
              <a:t>…AND FLY!</a:t>
            </a:r>
          </a:p>
        </p:txBody>
      </p:sp>
      <p:pic>
        <p:nvPicPr>
          <p:cNvPr id="6" name="Picture 5">
            <a:extLst>
              <a:ext uri="{FF2B5EF4-FFF2-40B4-BE49-F238E27FC236}">
                <a16:creationId xmlns:a16="http://schemas.microsoft.com/office/drawing/2014/main" id="{ED274ECB-09B5-459B-841A-2BB5DA1C35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2849" y="1190306"/>
            <a:ext cx="3280012" cy="4373349"/>
          </a:xfrm>
          <a:prstGeom prst="rect">
            <a:avLst/>
          </a:prstGeom>
        </p:spPr>
      </p:pic>
    </p:spTree>
    <p:extLst>
      <p:ext uri="{BB962C8B-B14F-4D97-AF65-F5344CB8AC3E}">
        <p14:creationId xmlns:p14="http://schemas.microsoft.com/office/powerpoint/2010/main" val="4636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07AA39-9877-62FC-95B2-6C445A958120}"/>
              </a:ext>
            </a:extLst>
          </p:cNvPr>
          <p:cNvSpPr>
            <a:spLocks noGrp="1"/>
          </p:cNvSpPr>
          <p:nvPr>
            <p:ph type="title"/>
          </p:nvPr>
        </p:nvSpPr>
        <p:spPr>
          <a:xfrm>
            <a:off x="0" y="811964"/>
            <a:ext cx="12192000" cy="715754"/>
          </a:xfrm>
        </p:spPr>
        <p:txBody>
          <a:bodyPr/>
          <a:lstStyle/>
          <a:p>
            <a:pPr algn="ctr"/>
            <a:r>
              <a:rPr lang="en-US" sz="4400" b="1" dirty="0"/>
              <a:t>THANK YOU!</a:t>
            </a:r>
            <a:endParaRPr lang="en-US" sz="4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385" y="2732004"/>
            <a:ext cx="2525586" cy="2525586"/>
          </a:xfrm>
          <a:prstGeom prst="rect">
            <a:avLst/>
          </a:prstGeom>
        </p:spPr>
      </p:pic>
      <p:sp>
        <p:nvSpPr>
          <p:cNvPr id="9" name="Title 1">
            <a:extLst>
              <a:ext uri="{FF2B5EF4-FFF2-40B4-BE49-F238E27FC236}">
                <a16:creationId xmlns:a16="http://schemas.microsoft.com/office/drawing/2014/main" id="{7107AA39-9877-62FC-95B2-6C445A958120}"/>
              </a:ext>
            </a:extLst>
          </p:cNvPr>
          <p:cNvSpPr txBox="1">
            <a:spLocks/>
          </p:cNvSpPr>
          <p:nvPr/>
        </p:nvSpPr>
        <p:spPr>
          <a:xfrm>
            <a:off x="1420988" y="5106706"/>
            <a:ext cx="4080933" cy="715754"/>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0" i="0" kern="1200" baseline="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3200" b="1" i="1" dirty="0"/>
              <a:t>LINKEDIN PROFILE</a:t>
            </a:r>
            <a:endParaRPr lang="en-US" sz="3200" i="1" dirty="0"/>
          </a:p>
        </p:txBody>
      </p:sp>
      <p:sp>
        <p:nvSpPr>
          <p:cNvPr id="2" name="Title 1">
            <a:extLst>
              <a:ext uri="{FF2B5EF4-FFF2-40B4-BE49-F238E27FC236}">
                <a16:creationId xmlns:a16="http://schemas.microsoft.com/office/drawing/2014/main" id="{0F4A95F8-EE7B-DF89-8355-28C4F1A4FBA3}"/>
              </a:ext>
            </a:extLst>
          </p:cNvPr>
          <p:cNvSpPr txBox="1">
            <a:spLocks/>
          </p:cNvSpPr>
          <p:nvPr/>
        </p:nvSpPr>
        <p:spPr>
          <a:xfrm>
            <a:off x="5501921" y="3228223"/>
            <a:ext cx="6943357" cy="660575"/>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4000" dirty="0"/>
              <a:t>Q&amp;A TIME</a:t>
            </a:r>
          </a:p>
          <a:p>
            <a:r>
              <a:rPr lang="en-US" sz="4000" dirty="0"/>
              <a:t>…Or Connect on LinkedIn </a:t>
            </a:r>
          </a:p>
        </p:txBody>
      </p:sp>
    </p:spTree>
    <p:extLst>
      <p:ext uri="{BB962C8B-B14F-4D97-AF65-F5344CB8AC3E}">
        <p14:creationId xmlns:p14="http://schemas.microsoft.com/office/powerpoint/2010/main" val="2457164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87A8-7650-D4F0-9EDB-4B95E777F372}"/>
              </a:ext>
            </a:extLst>
          </p:cNvPr>
          <p:cNvSpPr>
            <a:spLocks noGrp="1"/>
          </p:cNvSpPr>
          <p:nvPr>
            <p:ph type="title"/>
          </p:nvPr>
        </p:nvSpPr>
        <p:spPr>
          <a:xfrm>
            <a:off x="914400" y="2983230"/>
            <a:ext cx="10204704" cy="1371600"/>
          </a:xfrm>
        </p:spPr>
        <p:txBody>
          <a:bodyPr/>
          <a:lstStyle/>
          <a:p>
            <a:r>
              <a:rPr lang="en-US" dirty="0"/>
              <a:t>LEADING CHANGE:  </a:t>
            </a:r>
            <a:br>
              <a:rPr lang="en-US" dirty="0"/>
            </a:br>
            <a:r>
              <a:rPr lang="en-US" dirty="0"/>
              <a:t>Moving from What IS to What CAN BE </a:t>
            </a:r>
          </a:p>
        </p:txBody>
      </p:sp>
      <p:sp>
        <p:nvSpPr>
          <p:cNvPr id="3" name="Text Placeholder 2">
            <a:extLst>
              <a:ext uri="{FF2B5EF4-FFF2-40B4-BE49-F238E27FC236}">
                <a16:creationId xmlns:a16="http://schemas.microsoft.com/office/drawing/2014/main" id="{22B506AA-AA05-1CC8-9D9A-F47235C90F53}"/>
              </a:ext>
            </a:extLst>
          </p:cNvPr>
          <p:cNvSpPr>
            <a:spLocks noGrp="1"/>
          </p:cNvSpPr>
          <p:nvPr>
            <p:ph type="body" idx="1"/>
          </p:nvPr>
        </p:nvSpPr>
        <p:spPr>
          <a:xfrm>
            <a:off x="914400" y="4514850"/>
            <a:ext cx="10204704" cy="1010590"/>
          </a:xfrm>
        </p:spPr>
        <p:txBody>
          <a:bodyPr/>
          <a:lstStyle/>
          <a:p>
            <a:r>
              <a:rPr lang="en-US" dirty="0"/>
              <a:t>By Heather Hansen O’Neill</a:t>
            </a:r>
          </a:p>
        </p:txBody>
      </p:sp>
    </p:spTree>
    <p:extLst>
      <p:ext uri="{BB962C8B-B14F-4D97-AF65-F5344CB8AC3E}">
        <p14:creationId xmlns:p14="http://schemas.microsoft.com/office/powerpoint/2010/main" val="255665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a:xfrm>
            <a:off x="8059126" y="1006454"/>
            <a:ext cx="2957991" cy="666659"/>
          </a:xfrm>
        </p:spPr>
        <p:txBody>
          <a:bodyPr/>
          <a:lstStyle/>
          <a:p>
            <a:r>
              <a:rPr lang="en-US" b="1" dirty="0"/>
              <a:t>WHO AM I?</a:t>
            </a:r>
            <a:endParaRPr lang="en-US" dirty="0"/>
          </a:p>
        </p:txBody>
      </p:sp>
      <p:pic>
        <p:nvPicPr>
          <p:cNvPr id="5" name="Picture 4" descr="A picture containing wall, indoor&#10;&#10;Description automatically generated">
            <a:extLst>
              <a:ext uri="{FF2B5EF4-FFF2-40B4-BE49-F238E27FC236}">
                <a16:creationId xmlns:a16="http://schemas.microsoft.com/office/drawing/2014/main" id="{28D74E7E-7BD4-41A1-A650-5F223D68C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883" y="1006454"/>
            <a:ext cx="3393768" cy="4366448"/>
          </a:xfrm>
          <a:prstGeom prst="rect">
            <a:avLst/>
          </a:prstGeom>
        </p:spPr>
      </p:pic>
      <p:pic>
        <p:nvPicPr>
          <p:cNvPr id="9" name="Picture 8" descr="A person standing in front of a starry sky&#10;&#10;Description automatically generated with low confidence">
            <a:extLst>
              <a:ext uri="{FF2B5EF4-FFF2-40B4-BE49-F238E27FC236}">
                <a16:creationId xmlns:a16="http://schemas.microsoft.com/office/drawing/2014/main" id="{59FEDEAB-CD51-40F2-96CF-89E935E6B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394" y="2926592"/>
            <a:ext cx="6456723" cy="2446310"/>
          </a:xfrm>
          <a:prstGeom prst="rect">
            <a:avLst/>
          </a:prstGeom>
        </p:spPr>
      </p:pic>
    </p:spTree>
    <p:extLst>
      <p:ext uri="{BB962C8B-B14F-4D97-AF65-F5344CB8AC3E}">
        <p14:creationId xmlns:p14="http://schemas.microsoft.com/office/powerpoint/2010/main" val="264879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034" y="1781504"/>
            <a:ext cx="10200132" cy="1188720"/>
          </a:xfrm>
        </p:spPr>
        <p:txBody>
          <a:bodyPr/>
          <a:lstStyle/>
          <a:p>
            <a:r>
              <a:rPr lang="en-US" b="1" dirty="0"/>
              <a:t>Disclaimer</a:t>
            </a:r>
          </a:p>
        </p:txBody>
      </p:sp>
      <p:sp>
        <p:nvSpPr>
          <p:cNvPr id="3" name="Content Placeholder 2"/>
          <p:cNvSpPr>
            <a:spLocks noGrp="1"/>
          </p:cNvSpPr>
          <p:nvPr>
            <p:ph idx="1"/>
          </p:nvPr>
        </p:nvSpPr>
        <p:spPr>
          <a:xfrm>
            <a:off x="914400" y="3063240"/>
            <a:ext cx="10204704" cy="2273388"/>
          </a:xfrm>
        </p:spPr>
        <p:txBody>
          <a:bodyPr/>
          <a:lstStyle/>
          <a:p>
            <a:pPr marL="91440" indent="0">
              <a:buNone/>
            </a:pPr>
            <a:r>
              <a:rPr lang="en-US" sz="1600" dirty="0"/>
              <a:t>Some of the stories and examples you will hear today involve high risk adventures.  The adventures that precipitated the stories were dangerous.  Heather Hansen O’Neill, From Fear to Fire LLC, and any associated companies are not in any way recommending you partake in said adventures. You are responsible for your actions and decisions.  </a:t>
            </a:r>
            <a:br>
              <a:rPr lang="en-US" sz="1600" dirty="0"/>
            </a:br>
            <a:r>
              <a:rPr lang="en-US" sz="1600" dirty="0"/>
              <a:t>Should you choose to take the lessons and strategies provided in today’s keynote, the extreme benefit of increased productivity, reduced stress, and joy are potential risks.  In agreeing to listen to this program you consent to these risks should they occur.  </a:t>
            </a:r>
            <a:br>
              <a:rPr lang="en-US" sz="1600" dirty="0"/>
            </a:br>
            <a:br>
              <a:rPr lang="en-US" sz="1600" dirty="0"/>
            </a:br>
            <a:r>
              <a:rPr lang="en-US" sz="1600" dirty="0"/>
              <a:t>Attendees take full responsibility for their choices and their happiness today and in perpetuity</a:t>
            </a:r>
          </a:p>
        </p:txBody>
      </p:sp>
    </p:spTree>
    <p:extLst>
      <p:ext uri="{BB962C8B-B14F-4D97-AF65-F5344CB8AC3E}">
        <p14:creationId xmlns:p14="http://schemas.microsoft.com/office/powerpoint/2010/main" val="220010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962" y="1561231"/>
            <a:ext cx="4855779" cy="1645920"/>
          </a:xfrm>
        </p:spPr>
        <p:txBody>
          <a:bodyPr/>
          <a:lstStyle/>
          <a:p>
            <a:r>
              <a:rPr lang="en-US" dirty="0"/>
              <a:t>What happens along the climb?</a:t>
            </a:r>
          </a:p>
        </p:txBody>
      </p:sp>
      <p:pic>
        <p:nvPicPr>
          <p:cNvPr id="4" name="Picture 3">
            <a:extLst>
              <a:ext uri="{FF2B5EF4-FFF2-40B4-BE49-F238E27FC236}">
                <a16:creationId xmlns:a16="http://schemas.microsoft.com/office/drawing/2014/main" id="{A986973D-A887-4D87-934C-1A2BF34D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6260" y="335888"/>
            <a:ext cx="3918395" cy="5224527"/>
          </a:xfrm>
          <a:prstGeom prst="rect">
            <a:avLst/>
          </a:prstGeom>
          <a:ln>
            <a:solidFill>
              <a:schemeClr val="tx1">
                <a:alpha val="90000"/>
              </a:schemeClr>
            </a:solidFill>
          </a:ln>
        </p:spPr>
      </p:pic>
    </p:spTree>
    <p:extLst>
      <p:ext uri="{BB962C8B-B14F-4D97-AF65-F5344CB8AC3E}">
        <p14:creationId xmlns:p14="http://schemas.microsoft.com/office/powerpoint/2010/main" val="1558875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9E69B-B357-7E8D-AFC4-65E7742E9D46}"/>
              </a:ext>
            </a:extLst>
          </p:cNvPr>
          <p:cNvSpPr>
            <a:spLocks noGrp="1"/>
          </p:cNvSpPr>
          <p:nvPr>
            <p:ph type="title"/>
          </p:nvPr>
        </p:nvSpPr>
        <p:spPr>
          <a:xfrm>
            <a:off x="914400" y="1174531"/>
            <a:ext cx="10200132" cy="1188720"/>
          </a:xfrm>
        </p:spPr>
        <p:txBody>
          <a:bodyPr/>
          <a:lstStyle/>
          <a:p>
            <a:r>
              <a:rPr lang="en-US" b="1" dirty="0"/>
              <a:t>Seek those who lift you higher, who help your light shine brighter!</a:t>
            </a:r>
          </a:p>
        </p:txBody>
      </p:sp>
      <p:sp>
        <p:nvSpPr>
          <p:cNvPr id="5" name="Content Placeholder 4">
            <a:extLst>
              <a:ext uri="{FF2B5EF4-FFF2-40B4-BE49-F238E27FC236}">
                <a16:creationId xmlns:a16="http://schemas.microsoft.com/office/drawing/2014/main" id="{B21BE491-ADAE-1347-EAAB-8AC3FDF36535}"/>
              </a:ext>
            </a:extLst>
          </p:cNvPr>
          <p:cNvSpPr>
            <a:spLocks noGrp="1"/>
          </p:cNvSpPr>
          <p:nvPr>
            <p:ph idx="1"/>
          </p:nvPr>
        </p:nvSpPr>
        <p:spPr>
          <a:xfrm>
            <a:off x="909827" y="3228614"/>
            <a:ext cx="3797639" cy="428821"/>
          </a:xfrm>
        </p:spPr>
        <p:txBody>
          <a:bodyPr/>
          <a:lstStyle/>
          <a:p>
            <a:r>
              <a:rPr lang="en-US" dirty="0"/>
              <a:t>Dave </a:t>
            </a:r>
            <a:r>
              <a:rPr lang="en-US" dirty="0" err="1"/>
              <a:t>Slezickey</a:t>
            </a:r>
            <a:endParaRPr lang="en-US" dirty="0"/>
          </a:p>
        </p:txBody>
      </p:sp>
      <p:sp>
        <p:nvSpPr>
          <p:cNvPr id="8" name="Content Placeholder 4">
            <a:extLst>
              <a:ext uri="{FF2B5EF4-FFF2-40B4-BE49-F238E27FC236}">
                <a16:creationId xmlns:a16="http://schemas.microsoft.com/office/drawing/2014/main" id="{B21BE491-ADAE-1347-EAAB-8AC3FDF36535}"/>
              </a:ext>
            </a:extLst>
          </p:cNvPr>
          <p:cNvSpPr txBox="1">
            <a:spLocks/>
          </p:cNvSpPr>
          <p:nvPr/>
        </p:nvSpPr>
        <p:spPr>
          <a:xfrm>
            <a:off x="909828" y="3690937"/>
            <a:ext cx="3797638" cy="428821"/>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Diane Stoddard</a:t>
            </a:r>
          </a:p>
        </p:txBody>
      </p:sp>
      <p:sp>
        <p:nvSpPr>
          <p:cNvPr id="9" name="Content Placeholder 4">
            <a:extLst>
              <a:ext uri="{FF2B5EF4-FFF2-40B4-BE49-F238E27FC236}">
                <a16:creationId xmlns:a16="http://schemas.microsoft.com/office/drawing/2014/main" id="{B21BE491-ADAE-1347-EAAB-8AC3FDF36535}"/>
              </a:ext>
            </a:extLst>
          </p:cNvPr>
          <p:cNvSpPr txBox="1">
            <a:spLocks/>
          </p:cNvSpPr>
          <p:nvPr/>
        </p:nvSpPr>
        <p:spPr>
          <a:xfrm>
            <a:off x="909827" y="4153260"/>
            <a:ext cx="3797639" cy="428821"/>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Kenneth Williams</a:t>
            </a:r>
          </a:p>
        </p:txBody>
      </p:sp>
      <p:sp>
        <p:nvSpPr>
          <p:cNvPr id="6" name="Content Placeholder 4">
            <a:extLst>
              <a:ext uri="{FF2B5EF4-FFF2-40B4-BE49-F238E27FC236}">
                <a16:creationId xmlns:a16="http://schemas.microsoft.com/office/drawing/2014/main" id="{B21BE491-ADAE-1347-EAAB-8AC3FDF36535}"/>
              </a:ext>
            </a:extLst>
          </p:cNvPr>
          <p:cNvSpPr txBox="1">
            <a:spLocks/>
          </p:cNvSpPr>
          <p:nvPr/>
        </p:nvSpPr>
        <p:spPr>
          <a:xfrm>
            <a:off x="909828" y="2766291"/>
            <a:ext cx="3797639" cy="428821"/>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None/>
            </a:pPr>
            <a:r>
              <a:rPr lang="en-US" b="1" dirty="0"/>
              <a:t>Regional Vice Presidents:</a:t>
            </a:r>
          </a:p>
        </p:txBody>
      </p:sp>
      <p:sp>
        <p:nvSpPr>
          <p:cNvPr id="11" name="Content Placeholder 4">
            <a:extLst>
              <a:ext uri="{FF2B5EF4-FFF2-40B4-BE49-F238E27FC236}">
                <a16:creationId xmlns:a16="http://schemas.microsoft.com/office/drawing/2014/main" id="{B21BE491-ADAE-1347-EAAB-8AC3FDF36535}"/>
              </a:ext>
            </a:extLst>
          </p:cNvPr>
          <p:cNvSpPr txBox="1">
            <a:spLocks/>
          </p:cNvSpPr>
          <p:nvPr/>
        </p:nvSpPr>
        <p:spPr>
          <a:xfrm>
            <a:off x="5555206" y="2766290"/>
            <a:ext cx="3797639" cy="428821"/>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None/>
            </a:pPr>
            <a:r>
              <a:rPr lang="en-US" b="1" dirty="0"/>
              <a:t>Board President:</a:t>
            </a:r>
          </a:p>
        </p:txBody>
      </p:sp>
      <p:sp>
        <p:nvSpPr>
          <p:cNvPr id="12" name="Content Placeholder 4">
            <a:extLst>
              <a:ext uri="{FF2B5EF4-FFF2-40B4-BE49-F238E27FC236}">
                <a16:creationId xmlns:a16="http://schemas.microsoft.com/office/drawing/2014/main" id="{B21BE491-ADAE-1347-EAAB-8AC3FDF36535}"/>
              </a:ext>
            </a:extLst>
          </p:cNvPr>
          <p:cNvSpPr txBox="1">
            <a:spLocks/>
          </p:cNvSpPr>
          <p:nvPr/>
        </p:nvSpPr>
        <p:spPr>
          <a:xfrm>
            <a:off x="5555206" y="3282494"/>
            <a:ext cx="3797638" cy="428821"/>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Jeff </a:t>
            </a:r>
            <a:r>
              <a:rPr lang="en-US" dirty="0" err="1"/>
              <a:t>Towery</a:t>
            </a:r>
            <a:endParaRPr lang="en-US" dirty="0"/>
          </a:p>
        </p:txBody>
      </p:sp>
      <p:sp>
        <p:nvSpPr>
          <p:cNvPr id="13" name="Content Placeholder 4">
            <a:extLst>
              <a:ext uri="{FF2B5EF4-FFF2-40B4-BE49-F238E27FC236}">
                <a16:creationId xmlns:a16="http://schemas.microsoft.com/office/drawing/2014/main" id="{B21BE491-ADAE-1347-EAAB-8AC3FDF36535}"/>
              </a:ext>
            </a:extLst>
          </p:cNvPr>
          <p:cNvSpPr txBox="1">
            <a:spLocks/>
          </p:cNvSpPr>
          <p:nvPr/>
        </p:nvSpPr>
        <p:spPr>
          <a:xfrm>
            <a:off x="5555205" y="3860301"/>
            <a:ext cx="3797639" cy="428821"/>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None/>
            </a:pPr>
            <a:r>
              <a:rPr lang="en-US" b="1" dirty="0"/>
              <a:t>Regional Directors:</a:t>
            </a:r>
          </a:p>
        </p:txBody>
      </p:sp>
      <p:sp>
        <p:nvSpPr>
          <p:cNvPr id="14" name="Content Placeholder 4">
            <a:extLst>
              <a:ext uri="{FF2B5EF4-FFF2-40B4-BE49-F238E27FC236}">
                <a16:creationId xmlns:a16="http://schemas.microsoft.com/office/drawing/2014/main" id="{B21BE491-ADAE-1347-EAAB-8AC3FDF36535}"/>
              </a:ext>
            </a:extLst>
          </p:cNvPr>
          <p:cNvSpPr txBox="1">
            <a:spLocks/>
          </p:cNvSpPr>
          <p:nvPr/>
        </p:nvSpPr>
        <p:spPr>
          <a:xfrm>
            <a:off x="5555205" y="4289122"/>
            <a:ext cx="3797638" cy="428821"/>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Karen Daly</a:t>
            </a:r>
          </a:p>
        </p:txBody>
      </p:sp>
      <p:sp>
        <p:nvSpPr>
          <p:cNvPr id="15" name="Content Placeholder 4">
            <a:extLst>
              <a:ext uri="{FF2B5EF4-FFF2-40B4-BE49-F238E27FC236}">
                <a16:creationId xmlns:a16="http://schemas.microsoft.com/office/drawing/2014/main" id="{B21BE491-ADAE-1347-EAAB-8AC3FDF36535}"/>
              </a:ext>
            </a:extLst>
          </p:cNvPr>
          <p:cNvSpPr txBox="1">
            <a:spLocks/>
          </p:cNvSpPr>
          <p:nvPr/>
        </p:nvSpPr>
        <p:spPr>
          <a:xfrm>
            <a:off x="5555205" y="4692161"/>
            <a:ext cx="3797638" cy="428821"/>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chemeClr val="bg1"/>
              </a:buClr>
              <a:buSzPct val="70000"/>
              <a:buFont typeface="Wingdings" pitchFamily="2" charset="2"/>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Trish </a:t>
            </a:r>
            <a:r>
              <a:rPr lang="en-US" dirty="0" err="1"/>
              <a:t>Vinchesi</a:t>
            </a:r>
            <a:endParaRPr lang="en-US" dirty="0"/>
          </a:p>
        </p:txBody>
      </p:sp>
    </p:spTree>
    <p:extLst>
      <p:ext uri="{BB962C8B-B14F-4D97-AF65-F5344CB8AC3E}">
        <p14:creationId xmlns:p14="http://schemas.microsoft.com/office/powerpoint/2010/main" val="47369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 calcmode="lin" valueType="num">
                                      <p:cBhvr additive="base">
                                        <p:cTn id="5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ppt_x"/>
                                          </p:val>
                                        </p:tav>
                                        <p:tav tm="100000">
                                          <p:val>
                                            <p:strVal val="#ppt_x"/>
                                          </p:val>
                                        </p:tav>
                                      </p:tavLst>
                                    </p:anim>
                                    <p:anim calcmode="lin" valueType="num">
                                      <p:cBhvr additive="base">
                                        <p:cTn id="5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P spid="9" grpId="0"/>
      <p:bldP spid="6" grpId="0"/>
      <p:bldP spid="11" grpId="0"/>
      <p:bldP spid="12" grpId="0"/>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107AA39-9877-62FC-95B2-6C445A958120}"/>
              </a:ext>
            </a:extLst>
          </p:cNvPr>
          <p:cNvSpPr>
            <a:spLocks noGrp="1"/>
          </p:cNvSpPr>
          <p:nvPr>
            <p:ph type="title"/>
          </p:nvPr>
        </p:nvSpPr>
        <p:spPr>
          <a:xfrm>
            <a:off x="0" y="599089"/>
            <a:ext cx="12192000" cy="660575"/>
          </a:xfrm>
        </p:spPr>
        <p:txBody>
          <a:bodyPr/>
          <a:lstStyle/>
          <a:p>
            <a:pPr algn="ctr"/>
            <a:r>
              <a:rPr lang="en-US" dirty="0"/>
              <a:t>OWN CHANGE</a:t>
            </a:r>
          </a:p>
        </p:txBody>
      </p:sp>
      <p:pic>
        <p:nvPicPr>
          <p:cNvPr id="2" name="Picture 1">
            <a:extLst>
              <a:ext uri="{FF2B5EF4-FFF2-40B4-BE49-F238E27FC236}">
                <a16:creationId xmlns:a16="http://schemas.microsoft.com/office/drawing/2014/main" id="{E03DC08C-8772-2678-248A-EDC427CE7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531" y="1795669"/>
            <a:ext cx="6184358" cy="3478701"/>
          </a:xfrm>
          <a:prstGeom prst="rect">
            <a:avLst/>
          </a:prstGeom>
        </p:spPr>
      </p:pic>
    </p:spTree>
    <p:extLst>
      <p:ext uri="{BB962C8B-B14F-4D97-AF65-F5344CB8AC3E}">
        <p14:creationId xmlns:p14="http://schemas.microsoft.com/office/powerpoint/2010/main" val="1051287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p:blipFill>
        <p:spPr>
          <a:xfrm>
            <a:off x="3100544" y="1495091"/>
            <a:ext cx="5990913" cy="3993942"/>
          </a:xfrm>
          <a:prstGeom prst="rect">
            <a:avLst/>
          </a:prstGeom>
        </p:spPr>
      </p:pic>
      <p:sp>
        <p:nvSpPr>
          <p:cNvPr id="7" name="Title 1">
            <a:extLst>
              <a:ext uri="{FF2B5EF4-FFF2-40B4-BE49-F238E27FC236}">
                <a16:creationId xmlns:a16="http://schemas.microsoft.com/office/drawing/2014/main" id="{7107AA39-9877-62FC-95B2-6C445A958120}"/>
              </a:ext>
            </a:extLst>
          </p:cNvPr>
          <p:cNvSpPr>
            <a:spLocks noGrp="1"/>
          </p:cNvSpPr>
          <p:nvPr>
            <p:ph type="title"/>
          </p:nvPr>
        </p:nvSpPr>
        <p:spPr>
          <a:xfrm>
            <a:off x="0" y="599089"/>
            <a:ext cx="12192000" cy="660575"/>
          </a:xfrm>
        </p:spPr>
        <p:txBody>
          <a:bodyPr/>
          <a:lstStyle/>
          <a:p>
            <a:pPr algn="ctr"/>
            <a:r>
              <a:rPr lang="en-US" b="1" dirty="0"/>
              <a:t>PARTNER EXERCISE</a:t>
            </a:r>
            <a:endParaRPr lang="en-US" dirty="0"/>
          </a:p>
        </p:txBody>
      </p:sp>
    </p:spTree>
    <p:extLst>
      <p:ext uri="{BB962C8B-B14F-4D97-AF65-F5344CB8AC3E}">
        <p14:creationId xmlns:p14="http://schemas.microsoft.com/office/powerpoint/2010/main" val="1768180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5927</TotalTime>
  <Words>622</Words>
  <Application>Microsoft Office PowerPoint</Application>
  <PresentationFormat>Widescreen</PresentationFormat>
  <Paragraphs>79</Paragraphs>
  <Slides>37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Lato</vt:lpstr>
      <vt:lpstr>Lato Black</vt:lpstr>
      <vt:lpstr>Wingdings</vt:lpstr>
      <vt:lpstr>Office Theme</vt:lpstr>
      <vt:lpstr>LEADING CHANGE:   Moving from What IS to What CAN BE </vt:lpstr>
      <vt:lpstr>ALL SMILES?  OR….</vt:lpstr>
      <vt:lpstr>What You Do Matters.  </vt:lpstr>
      <vt:lpstr>WHO AM I?</vt:lpstr>
      <vt:lpstr>Disclaimer</vt:lpstr>
      <vt:lpstr>What happens along the climb?</vt:lpstr>
      <vt:lpstr>Seek those who lift you higher, who help your light shine brighter!</vt:lpstr>
      <vt:lpstr>OWN CHANGE</vt:lpstr>
      <vt:lpstr>PARTNER EXERCISE</vt:lpstr>
      <vt:lpstr>PowerPoint Presentation</vt:lpstr>
      <vt:lpstr>PARTNER EXERCISE</vt:lpstr>
      <vt:lpstr>You can create any what…if you have a strong enough why.</vt:lpstr>
      <vt:lpstr>PowerPoint Presentation</vt:lpstr>
      <vt:lpstr>PowerPoint Presentation</vt:lpstr>
      <vt:lpstr>PowerPoint Presentation</vt:lpstr>
      <vt:lpstr>PowerPoint Presentation</vt:lpstr>
      <vt:lpstr>PowerPoint Presentation</vt:lpstr>
      <vt:lpstr>MindSPACE</vt:lpstr>
      <vt:lpstr>Do I have a big vision that contributes to our local mission?</vt:lpstr>
      <vt:lpstr>PowerPoint Presentation</vt:lpstr>
      <vt:lpstr>PowerPoint Presentation</vt:lpstr>
      <vt:lpstr>Who is on our team (including managers, employees, voters, commissions, vendors, business, etc.)</vt:lpstr>
      <vt:lpstr>Who is on our team (including managers, employees, voters, commissions, vendors, business, etc.)</vt:lpstr>
      <vt:lpstr>PowerPoint Presentation</vt:lpstr>
      <vt:lpstr>Does everyone have access and instruction in the tools they need to succeed?</vt:lpstr>
      <vt:lpstr>ACCESS</vt:lpstr>
      <vt:lpstr>PowerPoint Presentation</vt:lpstr>
      <vt:lpstr>Have we cultivated an atmosphere of trust and appreciation?</vt:lpstr>
      <vt:lpstr>CONNECTION</vt:lpstr>
      <vt:lpstr>PowerPoint Presentation</vt:lpstr>
      <vt:lpstr>Are we aware of the energy and emotional quality we have generated with our team?</vt:lpstr>
      <vt:lpstr>EMOTION</vt:lpstr>
      <vt:lpstr>PowerPoint Presentation</vt:lpstr>
      <vt:lpstr>LET GO…</vt:lpstr>
      <vt:lpstr>…AND FLY!</vt:lpstr>
      <vt:lpstr>THANK YOU!</vt:lpstr>
      <vt:lpstr>LEADING CHANGE:   Moving from What IS to What CAN BE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Delia Jones</dc:creator>
  <cp:lastModifiedBy>Felicia Littky</cp:lastModifiedBy>
  <cp:revision>78</cp:revision>
  <dcterms:created xsi:type="dcterms:W3CDTF">2022-10-21T14:04:38Z</dcterms:created>
  <dcterms:modified xsi:type="dcterms:W3CDTF">2023-02-22T12:12:32Z</dcterms:modified>
</cp:coreProperties>
</file>