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7" r:id="rId5"/>
    <p:sldId id="261" r:id="rId6"/>
    <p:sldId id="265" r:id="rId7"/>
    <p:sldId id="266" r:id="rId8"/>
    <p:sldId id="267" r:id="rId9"/>
    <p:sldId id="263" r:id="rId10"/>
    <p:sldId id="256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D8C3"/>
    <a:srgbClr val="1C82B8"/>
    <a:srgbClr val="505050"/>
    <a:srgbClr val="00B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B5BCCD-F263-427A-AFCD-A3D7C07BC02E}" v="8" dt="2023-02-16T19:05:50.2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89"/>
    <p:restoredTop sz="94703"/>
  </p:normalViewPr>
  <p:slideViewPr>
    <p:cSldViewPr snapToGrid="0">
      <p:cViewPr varScale="1">
        <p:scale>
          <a:sx n="105" d="100"/>
          <a:sy n="105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">
    <p:bg>
      <p:bgPr>
        <a:gradFill>
          <a:gsLst>
            <a:gs pos="100000">
              <a:srgbClr val="00B28A"/>
            </a:gs>
            <a:gs pos="0">
              <a:srgbClr val="1C82B8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2AB0A-ABEA-3973-1A86-A3AA2E9F3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377440"/>
            <a:ext cx="10204704" cy="1645920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D066A-62BE-F642-164A-7DBDE8329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4297680"/>
            <a:ext cx="10204704" cy="1046216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DFE731-4168-6A5A-52AB-BAFCC47C05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9120" y="583538"/>
            <a:ext cx="7772400" cy="20275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4D567F-3DC2-B203-8134-E6E56BE519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400" y="5671847"/>
            <a:ext cx="2895123" cy="58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35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gradient">
    <p:bg>
      <p:bgPr>
        <a:gradFill>
          <a:gsLst>
            <a:gs pos="0">
              <a:srgbClr val="1C82B8"/>
            </a:gs>
            <a:gs pos="100000">
              <a:srgbClr val="00B28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A0DF7F-1CA5-FD66-F5B8-B12CBC9DF3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0" y="5943600"/>
            <a:ext cx="1917127" cy="3859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72EEC6-5EBB-A0EE-C2E3-E44DE4BCB2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6600" y="5760720"/>
            <a:ext cx="2921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09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 teal">
    <p:bg>
      <p:bgPr>
        <a:solidFill>
          <a:srgbClr val="1C82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2AB0A-ABEA-3973-1A86-A3AA2E9F3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377440"/>
            <a:ext cx="10204704" cy="164592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D066A-62BE-F642-164A-7DBDE8329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4297680"/>
            <a:ext cx="10204704" cy="1371600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47A065-CAEA-DB78-386A-57A765AAD9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0" y="5943600"/>
            <a:ext cx="1917127" cy="3859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33E93C-AD29-36A7-B98B-110E5B4537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6600" y="5760720"/>
            <a:ext cx="2921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9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0EE76-E34B-0A7F-FE8B-892C636DC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8176E-821F-3D15-EFAB-D8397D2A5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377440"/>
            <a:ext cx="10204704" cy="2971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792287-4D8E-1BD8-0DAB-1CF1B033F6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57616" y="5760720"/>
            <a:ext cx="2921000" cy="76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4A675E-DA35-7914-40F1-DACE31F578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400" y="5943600"/>
            <a:ext cx="1920240" cy="3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70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n gradient">
    <p:bg>
      <p:bgPr>
        <a:gradFill>
          <a:gsLst>
            <a:gs pos="0">
              <a:srgbClr val="1C82B8"/>
            </a:gs>
            <a:gs pos="100000">
              <a:srgbClr val="00B28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0EE76-E34B-0A7F-FE8B-892C636DC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 baseline="0">
                <a:solidFill>
                  <a:schemeClr val="bg1"/>
                </a:solidFill>
                <a:latin typeface="Lato Black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8176E-821F-3D15-EFAB-D8397D2A5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377440"/>
            <a:ext cx="10204704" cy="29718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89AE22-784A-F130-D222-256E5305E9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0" y="5943600"/>
            <a:ext cx="1917127" cy="3859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C9E380-3E89-1863-3A82-E5D3AAE418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6600" y="5760720"/>
            <a:ext cx="2921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6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n teal">
    <p:bg>
      <p:bgPr>
        <a:solidFill>
          <a:srgbClr val="1C82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0EE76-E34B-0A7F-FE8B-892C636DC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8176E-821F-3D15-EFAB-D8397D2A5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377440"/>
            <a:ext cx="10204704" cy="29718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93B1B4-C418-0EC0-8891-A3C78E3166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0" y="5943600"/>
            <a:ext cx="1917127" cy="3859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4AEDA1-617D-ECCA-BAE2-E20FE00004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6600" y="5760720"/>
            <a:ext cx="2921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76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block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3A6CB-1115-E3F6-9A68-2E81A61D9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A43F7-FDBC-39D1-C8DA-A8E027F9AC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377440"/>
            <a:ext cx="4866132" cy="2971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061839-701E-49D1-765D-9055617C8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2377440"/>
            <a:ext cx="4866132" cy="2971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56387F-0E05-A389-F00D-7A4C4D66F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0" y="5943600"/>
            <a:ext cx="1920240" cy="3865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180FD8-0ACE-B56C-A40B-C2E76E0242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7616" y="5760720"/>
            <a:ext cx="2921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00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3A6CB-1115-E3F6-9A68-2E81A61D9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4866132" cy="11887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A43F7-FDBC-39D1-C8DA-A8E027F9AC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377440"/>
            <a:ext cx="4866132" cy="2971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F1880E-ACBE-EDF2-7F9A-6361CCF03C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0" y="5943600"/>
            <a:ext cx="1920240" cy="3865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C1B86D-741C-16EF-B411-A44A34DC90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7616" y="5760720"/>
            <a:ext cx="2921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483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A8CFF-6142-FCF5-594F-85F8C6FC1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217D1A-11C9-638A-95DD-9B283B7AF8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0" y="5943600"/>
            <a:ext cx="1920240" cy="3865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3FA38D-9623-5B3F-C555-ADF97B933B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7616" y="5760720"/>
            <a:ext cx="2921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17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on gradient">
    <p:bg>
      <p:bgPr>
        <a:gradFill>
          <a:gsLst>
            <a:gs pos="0">
              <a:srgbClr val="1C82B8"/>
            </a:gs>
            <a:gs pos="100000">
              <a:srgbClr val="00B28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E2792-A528-30F6-4E2C-8E937130B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055958-6A7A-8D2F-92AE-C39164768F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0" y="5943600"/>
            <a:ext cx="1917127" cy="3859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65D6A2-EC8A-7C54-E687-1DA7843443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6600" y="5760720"/>
            <a:ext cx="2921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83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A72AB5-2D61-E791-3C5A-2889D3855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200132" cy="11887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22004-5CF5-C111-0323-2D4DC3F09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377440"/>
            <a:ext cx="10204704" cy="320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538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1" r:id="rId2"/>
    <p:sldLayoutId id="2147483656" r:id="rId3"/>
    <p:sldLayoutId id="2147483650" r:id="rId4"/>
    <p:sldLayoutId id="2147483657" r:id="rId5"/>
    <p:sldLayoutId id="2147483652" r:id="rId6"/>
    <p:sldLayoutId id="2147483659" r:id="rId7"/>
    <p:sldLayoutId id="2147483654" r:id="rId8"/>
    <p:sldLayoutId id="2147483662" r:id="rId9"/>
    <p:sldLayoutId id="2147483655" r:id="rId10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600" b="1" i="0" kern="1200">
          <a:solidFill>
            <a:srgbClr val="1C82B8"/>
          </a:solidFill>
          <a:latin typeface="Lato Black" panose="020F0502020204030203" pitchFamily="34" charset="0"/>
          <a:ea typeface="Lato Black" panose="020F0502020204030203" pitchFamily="34" charset="0"/>
          <a:cs typeface="Lato Black" panose="020F0502020204030203" pitchFamily="34" charset="0"/>
        </a:defRPr>
      </a:lvl1pPr>
    </p:titleStyle>
    <p:bodyStyle>
      <a:lvl1pPr marL="228600" indent="-137160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Clr>
          <a:srgbClr val="1C82B8"/>
        </a:buClr>
        <a:buSzPct val="70000"/>
        <a:buFont typeface="Wingdings" pitchFamily="2" charset="2"/>
        <a:buChar char="§"/>
        <a:defRPr sz="2000" b="0" i="0" kern="1200">
          <a:solidFill>
            <a:srgbClr val="50505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13716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rgbClr val="1C82B8"/>
        </a:buClr>
        <a:buSzPct val="70000"/>
        <a:buFont typeface="Wingdings" pitchFamily="2" charset="2"/>
        <a:buChar char="§"/>
        <a:defRPr sz="2000" b="0" i="0" kern="1200">
          <a:solidFill>
            <a:srgbClr val="50505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13716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rgbClr val="1C82B8"/>
        </a:buClr>
        <a:buSzPct val="70000"/>
        <a:buFont typeface="Wingdings" pitchFamily="2" charset="2"/>
        <a:buChar char="§"/>
        <a:defRPr sz="2000" b="0" i="0" kern="1200">
          <a:solidFill>
            <a:srgbClr val="50505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13716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rgbClr val="1C82B8"/>
        </a:buClr>
        <a:buSzPct val="70000"/>
        <a:buFont typeface="Wingdings" pitchFamily="2" charset="2"/>
        <a:buChar char="§"/>
        <a:defRPr sz="2000" b="0" i="0" kern="1200">
          <a:solidFill>
            <a:srgbClr val="50505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13716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rgbClr val="1C82B8"/>
        </a:buClr>
        <a:buSzPct val="70000"/>
        <a:buFont typeface="Wingdings" pitchFamily="2" charset="2"/>
        <a:buChar char="§"/>
        <a:defRPr sz="2000" b="0" i="0" kern="1200">
          <a:solidFill>
            <a:srgbClr val="50505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research@icma.org" TargetMode="External"/><Relationship Id="rId2" Type="http://schemas.openxmlformats.org/officeDocument/2006/relationships/hyperlink" Target="https://icma.org/emo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research@ICMA.org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087A8-7650-D4F0-9EDB-4B95E777F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560320"/>
            <a:ext cx="10204704" cy="1371600"/>
          </a:xfrm>
        </p:spPr>
        <p:txBody>
          <a:bodyPr/>
          <a:lstStyle/>
          <a:p>
            <a:r>
              <a:rPr lang="en-US" dirty="0"/>
              <a:t>Local Government Leadership for Economic Mobility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506AA-AA05-1CC8-9D9A-F47235C90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4297680"/>
            <a:ext cx="10204704" cy="1010590"/>
          </a:xfrm>
        </p:spPr>
        <p:txBody>
          <a:bodyPr/>
          <a:lstStyle/>
          <a:p>
            <a:r>
              <a:rPr lang="en-US" dirty="0"/>
              <a:t>Laura Goddeeris, AICP, ICMA Director of Research</a:t>
            </a:r>
            <a:br>
              <a:rPr lang="en-US" dirty="0"/>
            </a:br>
            <a:r>
              <a:rPr lang="en-US" dirty="0"/>
              <a:t>Anna Mitchell, MPA, ICMA Senior Program Manager</a:t>
            </a:r>
          </a:p>
        </p:txBody>
      </p:sp>
    </p:spTree>
    <p:extLst>
      <p:ext uri="{BB962C8B-B14F-4D97-AF65-F5344CB8AC3E}">
        <p14:creationId xmlns:p14="http://schemas.microsoft.com/office/powerpoint/2010/main" val="3875376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7AA39-9877-62FC-95B2-6C445A958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828" y="702129"/>
            <a:ext cx="10200132" cy="594360"/>
          </a:xfrm>
        </p:spPr>
        <p:txBody>
          <a:bodyPr/>
          <a:lstStyle/>
          <a:p>
            <a:r>
              <a:rPr lang="en-US" dirty="0"/>
              <a:t>ICMA’s EMO Initiative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17B89-EFD5-29E0-5364-60C8A27A8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828" y="1544683"/>
            <a:ext cx="10204704" cy="2971800"/>
          </a:xfrm>
        </p:spPr>
        <p:txBody>
          <a:bodyPr/>
          <a:lstStyle/>
          <a:p>
            <a:pPr marL="0" indent="0" algn="l" rtl="0" fontAlgn="base">
              <a:buNone/>
            </a:pPr>
            <a:r>
              <a:rPr lang="en-US" sz="2000" b="0" i="0" dirty="0">
                <a:solidFill>
                  <a:srgbClr val="000000"/>
                </a:solidFill>
                <a:effectLst/>
              </a:rPr>
              <a:t>Supported by the Bill &amp; Melinda Gates Foundation to:</a:t>
            </a:r>
          </a:p>
          <a:p>
            <a:pPr marL="571500" indent="-457200" algn="l" rtl="0" fontAlgn="base">
              <a:buFont typeface="+mj-lt"/>
              <a:buAutoNum type="arabicPeriod"/>
            </a:pPr>
            <a:r>
              <a:rPr lang="en-US" sz="2000" b="0" i="0" dirty="0">
                <a:solidFill>
                  <a:srgbClr val="000000"/>
                </a:solidFill>
                <a:effectLst/>
              </a:rPr>
              <a:t>Increase local decision-makers’ understanding of drivers of and barriers to mobility and opportunity </a:t>
            </a:r>
          </a:p>
          <a:p>
            <a:pPr marL="571500" indent="-457200" algn="l" rtl="0" fontAlgn="base">
              <a:buFont typeface="+mj-lt"/>
              <a:buAutoNum type="arabicPeriod" startAt="2"/>
            </a:pPr>
            <a:r>
              <a:rPr lang="en-US" sz="2000" b="0" i="0" dirty="0">
                <a:solidFill>
                  <a:srgbClr val="000000"/>
                </a:solidFill>
                <a:effectLst/>
              </a:rPr>
              <a:t>Support local leaders in identifying and implementing actions to advance upward mobility for residents of their communities. </a:t>
            </a:r>
            <a:endParaRPr lang="en-US" sz="1800" dirty="0">
              <a:solidFill>
                <a:srgbClr val="000000"/>
              </a:solidFill>
            </a:endParaRPr>
          </a:p>
          <a:p>
            <a:pPr marL="0" indent="0" algn="l" rtl="0" fontAlgn="base">
              <a:buNone/>
            </a:pPr>
            <a:r>
              <a:rPr lang="en-US" sz="2000" b="0" i="0" dirty="0">
                <a:solidFill>
                  <a:srgbClr val="000000"/>
                </a:solidFill>
                <a:effectLst/>
              </a:rPr>
              <a:t>Through:</a:t>
            </a:r>
          </a:p>
          <a:p>
            <a:pPr fontAlgn="base">
              <a:spcBef>
                <a:spcPts val="20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</a:rPr>
              <a:t>Research &amp; resources </a:t>
            </a:r>
          </a:p>
          <a:p>
            <a:pPr fontAlgn="base">
              <a:spcBef>
                <a:spcPts val="200"/>
              </a:spcBef>
              <a:spcAft>
                <a:spcPts val="0"/>
              </a:spcAft>
            </a:pPr>
            <a:r>
              <a:rPr lang="en-US" sz="2000" b="0" i="0" dirty="0">
                <a:solidFill>
                  <a:srgbClr val="000000"/>
                </a:solidFill>
                <a:effectLst/>
              </a:rPr>
              <a:t>In-person and virtual learning opportunities</a:t>
            </a:r>
          </a:p>
          <a:p>
            <a:pPr fontAlgn="base">
              <a:spcBef>
                <a:spcPts val="200"/>
              </a:spcBef>
              <a:spcAft>
                <a:spcPts val="0"/>
              </a:spcAft>
            </a:pPr>
            <a:r>
              <a:rPr lang="en-US" sz="2000" b="0" i="0" dirty="0">
                <a:solidFill>
                  <a:srgbClr val="000000"/>
                </a:solidFill>
                <a:effectLst/>
              </a:rPr>
              <a:t>Peer learning cohort + grants to local governments </a:t>
            </a:r>
          </a:p>
        </p:txBody>
      </p:sp>
    </p:spTree>
    <p:extLst>
      <p:ext uri="{BB962C8B-B14F-4D97-AF65-F5344CB8AC3E}">
        <p14:creationId xmlns:p14="http://schemas.microsoft.com/office/powerpoint/2010/main" val="2272397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7AA39-9877-62FC-95B2-6C445A958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828" y="702129"/>
            <a:ext cx="10200132" cy="594360"/>
          </a:xfrm>
        </p:spPr>
        <p:txBody>
          <a:bodyPr/>
          <a:lstStyle/>
          <a:p>
            <a:r>
              <a:rPr lang="en-US" dirty="0"/>
              <a:t>What is Economic Mobility and Opportunity?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17B89-EFD5-29E0-5364-60C8A27A8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828" y="1544683"/>
            <a:ext cx="10204704" cy="2971800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000000"/>
                </a:solidFill>
                <a:effectLst/>
              </a:rPr>
              <a:t>Economic success.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When a person has adequate income and assets to support their and their family’s material well-being.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000000"/>
                </a:solidFill>
                <a:effectLst/>
              </a:rPr>
              <a:t>Being valued in community.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When a person feels the respect, dignity, and sense of belonging that comes from contributing to and being appreciated by people in their community.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000000"/>
                </a:solidFill>
                <a:effectLst/>
              </a:rPr>
              <a:t>Power and autonomy. 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When a person has the ability to have control over their life, to make choices, and to influence larger policies and actions that affect their future. </a:t>
            </a:r>
          </a:p>
          <a:p>
            <a:pPr marL="91440" indent="0" algn="l" rtl="0" fontAlgn="base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 algn="r">
              <a:lnSpc>
                <a:spcPct val="100000"/>
              </a:lnSpc>
              <a:spcAft>
                <a:spcPts val="0"/>
              </a:spcAft>
              <a:buNone/>
            </a:pPr>
            <a:r>
              <a:rPr lang="en-US" b="1" dirty="0"/>
              <a:t>Urban Institute</a:t>
            </a:r>
            <a:r>
              <a:rPr lang="en-US" dirty="0"/>
              <a:t>, Mobility Metrics Framework</a:t>
            </a:r>
            <a:br>
              <a:rPr lang="en-US" dirty="0"/>
            </a:br>
            <a:r>
              <a:rPr lang="en-US" dirty="0"/>
              <a:t>https://upward-mobility.urban.org/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2000" b="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22797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7AA39-9877-62FC-95B2-6C445A958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828" y="702129"/>
            <a:ext cx="10200132" cy="594360"/>
          </a:xfrm>
        </p:spPr>
        <p:txBody>
          <a:bodyPr/>
          <a:lstStyle/>
          <a:p>
            <a:r>
              <a:rPr lang="en-US" dirty="0"/>
              <a:t>Key Focus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17B89-EFD5-29E0-5364-60C8A27A8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828" y="1544683"/>
            <a:ext cx="10204704" cy="2971800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</a:rPr>
              <a:t>Education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</a:rPr>
              <a:t>Workforce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</a:rPr>
              <a:t>Health and well-being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</a:rPr>
              <a:t>Justice and public safety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</a:rPr>
              <a:t>Housing and community development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</a:rPr>
              <a:t>Financial security </a:t>
            </a:r>
            <a:endParaRPr lang="en-US" dirty="0">
              <a:solidFill>
                <a:srgbClr val="000000"/>
              </a:solidFill>
            </a:endParaRPr>
          </a:p>
          <a:p>
            <a:pPr marL="0" indent="0" algn="r">
              <a:buNone/>
            </a:pPr>
            <a:r>
              <a:rPr lang="en-US" b="1" dirty="0"/>
              <a:t>Results for America</a:t>
            </a:r>
            <a:r>
              <a:rPr lang="en-US" dirty="0"/>
              <a:t>, Economic Mobility Catalog</a:t>
            </a:r>
            <a:br>
              <a:rPr lang="en-US" dirty="0"/>
            </a:br>
            <a:r>
              <a:rPr lang="en-US" dirty="0"/>
              <a:t>https://catalog.results4america.org/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2000" b="0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32521F-F76E-15AB-A024-8D11FBB9C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9683" y="1505527"/>
            <a:ext cx="4714117" cy="2651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34306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7AA39-9877-62FC-95B2-6C445A958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828" y="702129"/>
            <a:ext cx="10200132" cy="594360"/>
          </a:xfrm>
        </p:spPr>
        <p:txBody>
          <a:bodyPr/>
          <a:lstStyle/>
          <a:p>
            <a:r>
              <a:rPr lang="en-US" dirty="0"/>
              <a:t>Examples of Local Government Influence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3CF3CF2-2AE1-E3D6-0BBF-F61B958DF1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1159337"/>
              </p:ext>
            </p:extLst>
          </p:nvPr>
        </p:nvGraphicFramePr>
        <p:xfrm>
          <a:off x="838200" y="1825625"/>
          <a:ext cx="10515600" cy="3780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66092654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20041937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63696135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950583429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Housing and Community Development</a:t>
                      </a: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82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Economic and Workforce Development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82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Representative and Responsive Governance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82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Public Health and Safety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82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963449"/>
                  </a:ext>
                </a:extLst>
              </a:tr>
              <a:tr h="2865863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Vacant/abandoned property issues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Housing security/stability/ affordability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Public transportation access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Broadband access and digital skills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D8C3">
                        <a:alpha val="5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Inclusive procurement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Sector-specific job training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Financial education and counseling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Transitional employment and re-entry support</a:t>
                      </a:r>
                    </a:p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CD8C3">
                        <a:alpha val="5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Fees and fine reform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Reducing obstacles to public benefits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Prioritizing equity in local decision making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Increasing political participation and representation</a:t>
                      </a:r>
                    </a:p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CD8C3">
                        <a:alpha val="5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Traffic and safety improvements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Parks and public space improvements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Mental health services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Diversion program and incarceration alternatives</a:t>
                      </a:r>
                    </a:p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CD8C3">
                        <a:alpha val="5411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807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1052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9EFC1-A744-3A61-6292-313050781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334" y="501637"/>
            <a:ext cx="10200132" cy="594360"/>
          </a:xfrm>
        </p:spPr>
        <p:txBody>
          <a:bodyPr/>
          <a:lstStyle/>
          <a:p>
            <a:r>
              <a:rPr lang="en-US" b="1" dirty="0"/>
              <a:t>Peer Learning Cohort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C5CF9-2700-70EA-1F74-1D925A3CAE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026" y="1203779"/>
            <a:ext cx="5211210" cy="4539342"/>
          </a:xfrm>
        </p:spPr>
        <p:txBody>
          <a:bodyPr/>
          <a:lstStyle/>
          <a:p>
            <a:r>
              <a:rPr lang="en-US" sz="2000" b="0" i="0" dirty="0">
                <a:solidFill>
                  <a:srgbClr val="000000"/>
                </a:solidFill>
                <a:effectLst/>
              </a:rPr>
              <a:t>Apply online at </a:t>
            </a:r>
            <a:r>
              <a:rPr lang="en-US" dirty="0">
                <a:solidFill>
                  <a:srgbClr val="000000"/>
                </a:solidFill>
                <a:hlinkClick r:id="rId2"/>
              </a:rPr>
              <a:t>icma.org/emo</a:t>
            </a:r>
            <a:endParaRPr lang="en-US" sz="2000" b="0" i="0" dirty="0">
              <a:solidFill>
                <a:srgbClr val="000000"/>
              </a:solidFill>
              <a:effectLst/>
            </a:endParaRPr>
          </a:p>
          <a:p>
            <a:r>
              <a:rPr lang="en-US" dirty="0">
                <a:solidFill>
                  <a:srgbClr val="000000"/>
                </a:solidFill>
              </a:rPr>
              <a:t>Application deadline: Wednesday, March 1, 2023 (5:00 pm EST)</a:t>
            </a:r>
          </a:p>
          <a:p>
            <a:r>
              <a:rPr lang="en-US" sz="2000" b="0" i="0" dirty="0">
                <a:solidFill>
                  <a:srgbClr val="000000"/>
                </a:solidFill>
                <a:effectLst/>
              </a:rPr>
              <a:t>10 local governments; 3 participants per local government</a:t>
            </a:r>
          </a:p>
          <a:p>
            <a:r>
              <a:rPr lang="en-US" sz="2000" b="0" i="0" dirty="0">
                <a:solidFill>
                  <a:srgbClr val="000000"/>
                </a:solidFill>
                <a:effectLst/>
              </a:rPr>
              <a:t>Two in-person convenings, travel expenses paid, monthly virtual meetings</a:t>
            </a:r>
          </a:p>
          <a:p>
            <a:r>
              <a:rPr lang="en-US" sz="2000" b="0" i="0" dirty="0">
                <a:solidFill>
                  <a:srgbClr val="000000"/>
                </a:solidFill>
                <a:effectLst/>
              </a:rPr>
              <a:t>$30,000 grant for an EMO centered project</a:t>
            </a:r>
          </a:p>
          <a:p>
            <a:r>
              <a:rPr lang="en-US" sz="2000" b="0" i="0" dirty="0">
                <a:solidFill>
                  <a:srgbClr val="000000"/>
                </a:solidFill>
                <a:effectLst/>
              </a:rPr>
              <a:t>Email </a:t>
            </a:r>
            <a:r>
              <a:rPr lang="en-US" sz="2000" b="0" i="0" u="sng" strike="noStrike" dirty="0">
                <a:solidFill>
                  <a:srgbClr val="0563C1"/>
                </a:solidFill>
                <a:effectLst/>
                <a:hlinkClick r:id="rId3"/>
              </a:rPr>
              <a:t>research@icma.org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with any problems or questions  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021CE9-A982-BC0B-42AC-0CE2CC3CD3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1651" y="177800"/>
            <a:ext cx="5459299" cy="3295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53036B-8063-2A94-E088-F51BB306D6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1661" y="3271124"/>
            <a:ext cx="5040313" cy="2378485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F0D47D1E-5641-89B3-D72C-AF29A6AD2670}"/>
              </a:ext>
            </a:extLst>
          </p:cNvPr>
          <p:cNvSpPr/>
          <p:nvPr/>
        </p:nvSpPr>
        <p:spPr>
          <a:xfrm rot="19727533">
            <a:off x="8132123" y="2594127"/>
            <a:ext cx="641040" cy="301689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55A54D1-A4EE-74FC-3E9D-D300AB3917B9}"/>
              </a:ext>
            </a:extLst>
          </p:cNvPr>
          <p:cNvSpPr/>
          <p:nvPr/>
        </p:nvSpPr>
        <p:spPr>
          <a:xfrm rot="8613900">
            <a:off x="10497946" y="4939924"/>
            <a:ext cx="641040" cy="301689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4D4E9D-7340-4DAC-5C09-74193D12DC6E}"/>
              </a:ext>
            </a:extLst>
          </p:cNvPr>
          <p:cNvSpPr/>
          <p:nvPr/>
        </p:nvSpPr>
        <p:spPr>
          <a:xfrm>
            <a:off x="6391277" y="3175589"/>
            <a:ext cx="5279673" cy="84847"/>
          </a:xfrm>
          <a:custGeom>
            <a:avLst/>
            <a:gdLst>
              <a:gd name="connsiteX0" fmla="*/ 0 w 5279673"/>
              <a:gd name="connsiteY0" fmla="*/ 0 h 84847"/>
              <a:gd name="connsiteX1" fmla="*/ 481037 w 5279673"/>
              <a:gd name="connsiteY1" fmla="*/ 0 h 84847"/>
              <a:gd name="connsiteX2" fmla="*/ 1014870 w 5279673"/>
              <a:gd name="connsiteY2" fmla="*/ 0 h 84847"/>
              <a:gd name="connsiteX3" fmla="*/ 1495907 w 5279673"/>
              <a:gd name="connsiteY3" fmla="*/ 0 h 84847"/>
              <a:gd name="connsiteX4" fmla="*/ 2135334 w 5279673"/>
              <a:gd name="connsiteY4" fmla="*/ 0 h 84847"/>
              <a:gd name="connsiteX5" fmla="*/ 2721965 w 5279673"/>
              <a:gd name="connsiteY5" fmla="*/ 0 h 84847"/>
              <a:gd name="connsiteX6" fmla="*/ 3308595 w 5279673"/>
              <a:gd name="connsiteY6" fmla="*/ 0 h 84847"/>
              <a:gd name="connsiteX7" fmla="*/ 4000819 w 5279673"/>
              <a:gd name="connsiteY7" fmla="*/ 0 h 84847"/>
              <a:gd name="connsiteX8" fmla="*/ 4640246 w 5279673"/>
              <a:gd name="connsiteY8" fmla="*/ 0 h 84847"/>
              <a:gd name="connsiteX9" fmla="*/ 5279673 w 5279673"/>
              <a:gd name="connsiteY9" fmla="*/ 0 h 84847"/>
              <a:gd name="connsiteX10" fmla="*/ 5279673 w 5279673"/>
              <a:gd name="connsiteY10" fmla="*/ 84847 h 84847"/>
              <a:gd name="connsiteX11" fmla="*/ 4851433 w 5279673"/>
              <a:gd name="connsiteY11" fmla="*/ 84847 h 84847"/>
              <a:gd name="connsiteX12" fmla="*/ 4370396 w 5279673"/>
              <a:gd name="connsiteY12" fmla="*/ 84847 h 84847"/>
              <a:gd name="connsiteX13" fmla="*/ 3730969 w 5279673"/>
              <a:gd name="connsiteY13" fmla="*/ 84847 h 84847"/>
              <a:gd name="connsiteX14" fmla="*/ 3038745 w 5279673"/>
              <a:gd name="connsiteY14" fmla="*/ 84847 h 84847"/>
              <a:gd name="connsiteX15" fmla="*/ 2504912 w 5279673"/>
              <a:gd name="connsiteY15" fmla="*/ 84847 h 84847"/>
              <a:gd name="connsiteX16" fmla="*/ 1812688 w 5279673"/>
              <a:gd name="connsiteY16" fmla="*/ 84847 h 84847"/>
              <a:gd name="connsiteX17" fmla="*/ 1331651 w 5279673"/>
              <a:gd name="connsiteY17" fmla="*/ 84847 h 84847"/>
              <a:gd name="connsiteX18" fmla="*/ 903411 w 5279673"/>
              <a:gd name="connsiteY18" fmla="*/ 84847 h 84847"/>
              <a:gd name="connsiteX19" fmla="*/ 0 w 5279673"/>
              <a:gd name="connsiteY19" fmla="*/ 84847 h 84847"/>
              <a:gd name="connsiteX20" fmla="*/ 0 w 5279673"/>
              <a:gd name="connsiteY20" fmla="*/ 0 h 8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79673" h="84847" fill="none" extrusionOk="0">
                <a:moveTo>
                  <a:pt x="0" y="0"/>
                </a:moveTo>
                <a:cubicBezTo>
                  <a:pt x="116685" y="-47629"/>
                  <a:pt x="275855" y="6246"/>
                  <a:pt x="481037" y="0"/>
                </a:cubicBezTo>
                <a:cubicBezTo>
                  <a:pt x="686219" y="-6246"/>
                  <a:pt x="855691" y="39715"/>
                  <a:pt x="1014870" y="0"/>
                </a:cubicBezTo>
                <a:cubicBezTo>
                  <a:pt x="1174049" y="-39715"/>
                  <a:pt x="1378913" y="32147"/>
                  <a:pt x="1495907" y="0"/>
                </a:cubicBezTo>
                <a:cubicBezTo>
                  <a:pt x="1612901" y="-32147"/>
                  <a:pt x="1980826" y="2000"/>
                  <a:pt x="2135334" y="0"/>
                </a:cubicBezTo>
                <a:cubicBezTo>
                  <a:pt x="2289842" y="-2000"/>
                  <a:pt x="2437735" y="20450"/>
                  <a:pt x="2721965" y="0"/>
                </a:cubicBezTo>
                <a:cubicBezTo>
                  <a:pt x="3006195" y="-20450"/>
                  <a:pt x="3184360" y="31657"/>
                  <a:pt x="3308595" y="0"/>
                </a:cubicBezTo>
                <a:cubicBezTo>
                  <a:pt x="3432830" y="-31657"/>
                  <a:pt x="3845632" y="16607"/>
                  <a:pt x="4000819" y="0"/>
                </a:cubicBezTo>
                <a:cubicBezTo>
                  <a:pt x="4156006" y="-16607"/>
                  <a:pt x="4495428" y="13468"/>
                  <a:pt x="4640246" y="0"/>
                </a:cubicBezTo>
                <a:cubicBezTo>
                  <a:pt x="4785064" y="-13468"/>
                  <a:pt x="5000838" y="27653"/>
                  <a:pt x="5279673" y="0"/>
                </a:cubicBezTo>
                <a:cubicBezTo>
                  <a:pt x="5281661" y="23034"/>
                  <a:pt x="5271330" y="44315"/>
                  <a:pt x="5279673" y="84847"/>
                </a:cubicBezTo>
                <a:cubicBezTo>
                  <a:pt x="5088796" y="89085"/>
                  <a:pt x="4999081" y="61997"/>
                  <a:pt x="4851433" y="84847"/>
                </a:cubicBezTo>
                <a:cubicBezTo>
                  <a:pt x="4703785" y="107697"/>
                  <a:pt x="4549981" y="45812"/>
                  <a:pt x="4370396" y="84847"/>
                </a:cubicBezTo>
                <a:cubicBezTo>
                  <a:pt x="4190811" y="123882"/>
                  <a:pt x="3988216" y="71892"/>
                  <a:pt x="3730969" y="84847"/>
                </a:cubicBezTo>
                <a:cubicBezTo>
                  <a:pt x="3473722" y="97802"/>
                  <a:pt x="3324325" y="46031"/>
                  <a:pt x="3038745" y="84847"/>
                </a:cubicBezTo>
                <a:cubicBezTo>
                  <a:pt x="2753165" y="123663"/>
                  <a:pt x="2681555" y="81800"/>
                  <a:pt x="2504912" y="84847"/>
                </a:cubicBezTo>
                <a:cubicBezTo>
                  <a:pt x="2328269" y="87894"/>
                  <a:pt x="2044853" y="75500"/>
                  <a:pt x="1812688" y="84847"/>
                </a:cubicBezTo>
                <a:cubicBezTo>
                  <a:pt x="1580523" y="94194"/>
                  <a:pt x="1525101" y="56947"/>
                  <a:pt x="1331651" y="84847"/>
                </a:cubicBezTo>
                <a:cubicBezTo>
                  <a:pt x="1138201" y="112747"/>
                  <a:pt x="1003726" y="66012"/>
                  <a:pt x="903411" y="84847"/>
                </a:cubicBezTo>
                <a:cubicBezTo>
                  <a:pt x="803096" y="103682"/>
                  <a:pt x="219047" y="22747"/>
                  <a:pt x="0" y="84847"/>
                </a:cubicBezTo>
                <a:cubicBezTo>
                  <a:pt x="-6347" y="53513"/>
                  <a:pt x="383" y="34440"/>
                  <a:pt x="0" y="0"/>
                </a:cubicBezTo>
                <a:close/>
              </a:path>
              <a:path w="5279673" h="84847" stroke="0" extrusionOk="0">
                <a:moveTo>
                  <a:pt x="0" y="0"/>
                </a:moveTo>
                <a:cubicBezTo>
                  <a:pt x="117413" y="-21820"/>
                  <a:pt x="285053" y="52377"/>
                  <a:pt x="533834" y="0"/>
                </a:cubicBezTo>
                <a:cubicBezTo>
                  <a:pt x="782615" y="-52377"/>
                  <a:pt x="835175" y="28409"/>
                  <a:pt x="962074" y="0"/>
                </a:cubicBezTo>
                <a:cubicBezTo>
                  <a:pt x="1088973" y="-28409"/>
                  <a:pt x="1508952" y="17035"/>
                  <a:pt x="1654298" y="0"/>
                </a:cubicBezTo>
                <a:cubicBezTo>
                  <a:pt x="1799644" y="-17035"/>
                  <a:pt x="2011548" y="55860"/>
                  <a:pt x="2188131" y="0"/>
                </a:cubicBezTo>
                <a:cubicBezTo>
                  <a:pt x="2364714" y="-55860"/>
                  <a:pt x="2548366" y="51483"/>
                  <a:pt x="2721965" y="0"/>
                </a:cubicBezTo>
                <a:cubicBezTo>
                  <a:pt x="2895564" y="-51483"/>
                  <a:pt x="3261721" y="29139"/>
                  <a:pt x="3414189" y="0"/>
                </a:cubicBezTo>
                <a:cubicBezTo>
                  <a:pt x="3566657" y="-29139"/>
                  <a:pt x="3735526" y="55489"/>
                  <a:pt x="3895225" y="0"/>
                </a:cubicBezTo>
                <a:cubicBezTo>
                  <a:pt x="4054924" y="-55489"/>
                  <a:pt x="4361312" y="64269"/>
                  <a:pt x="4587449" y="0"/>
                </a:cubicBezTo>
                <a:cubicBezTo>
                  <a:pt x="4813586" y="-64269"/>
                  <a:pt x="5108727" y="42365"/>
                  <a:pt x="5279673" y="0"/>
                </a:cubicBezTo>
                <a:cubicBezTo>
                  <a:pt x="5287631" y="19752"/>
                  <a:pt x="5271287" y="55834"/>
                  <a:pt x="5279673" y="84847"/>
                </a:cubicBezTo>
                <a:cubicBezTo>
                  <a:pt x="5140369" y="115960"/>
                  <a:pt x="4825384" y="64914"/>
                  <a:pt x="4693043" y="84847"/>
                </a:cubicBezTo>
                <a:cubicBezTo>
                  <a:pt x="4560702" y="104780"/>
                  <a:pt x="4400604" y="21555"/>
                  <a:pt x="4159209" y="84847"/>
                </a:cubicBezTo>
                <a:cubicBezTo>
                  <a:pt x="3917814" y="148139"/>
                  <a:pt x="3695331" y="62079"/>
                  <a:pt x="3466985" y="84847"/>
                </a:cubicBezTo>
                <a:cubicBezTo>
                  <a:pt x="3238639" y="107615"/>
                  <a:pt x="3037663" y="24482"/>
                  <a:pt x="2774761" y="84847"/>
                </a:cubicBezTo>
                <a:cubicBezTo>
                  <a:pt x="2511859" y="145212"/>
                  <a:pt x="2457140" y="59916"/>
                  <a:pt x="2293725" y="84847"/>
                </a:cubicBezTo>
                <a:cubicBezTo>
                  <a:pt x="2130310" y="109778"/>
                  <a:pt x="1948045" y="25232"/>
                  <a:pt x="1707094" y="84847"/>
                </a:cubicBezTo>
                <a:cubicBezTo>
                  <a:pt x="1466143" y="144462"/>
                  <a:pt x="1280364" y="72030"/>
                  <a:pt x="1014870" y="84847"/>
                </a:cubicBezTo>
                <a:cubicBezTo>
                  <a:pt x="749376" y="97664"/>
                  <a:pt x="307655" y="44639"/>
                  <a:pt x="0" y="84847"/>
                </a:cubicBezTo>
                <a:cubicBezTo>
                  <a:pt x="-9194" y="52667"/>
                  <a:pt x="9978" y="31982"/>
                  <a:pt x="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032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29E69B-B357-7E8D-AFC4-65E7742E9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Discussion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058BE-8328-717F-6AD7-3E8F7C701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80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29E69B-B357-7E8D-AFC4-65E7742E9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71500"/>
            <a:ext cx="10200132" cy="1188720"/>
          </a:xfrm>
        </p:spPr>
        <p:txBody>
          <a:bodyPr/>
          <a:lstStyle/>
          <a:p>
            <a:r>
              <a:rPr lang="en-US" b="1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058BE-8328-717F-6AD7-3E8F7C701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" indent="0">
              <a:spcAft>
                <a:spcPts val="0"/>
              </a:spcAft>
              <a:buNone/>
            </a:pPr>
            <a:r>
              <a:rPr lang="en-US" sz="2400" b="1" dirty="0"/>
              <a:t>Laura Goddeeris, AICP</a:t>
            </a:r>
            <a:br>
              <a:rPr lang="en-US" sz="2400" dirty="0"/>
            </a:br>
            <a:r>
              <a:rPr lang="en-US" sz="2400" dirty="0"/>
              <a:t>Director of Research, ICMA</a:t>
            </a:r>
          </a:p>
          <a:p>
            <a:pPr marL="91440" indent="0">
              <a:buNone/>
            </a:pPr>
            <a:r>
              <a:rPr lang="en-US" sz="2400" b="1" dirty="0"/>
              <a:t>Anna Mitchell, MPA</a:t>
            </a:r>
            <a:br>
              <a:rPr lang="en-US" sz="2400" dirty="0"/>
            </a:br>
            <a:r>
              <a:rPr lang="en-US" sz="2400" dirty="0"/>
              <a:t>Senior Program Manager, ICMA</a:t>
            </a:r>
          </a:p>
          <a:p>
            <a:pPr marL="91440" indent="0">
              <a:buNone/>
            </a:pPr>
            <a:r>
              <a:rPr lang="en-US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research@icma.org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5400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0887470-e0e3-48b4-91c6-73b75cf0db5e">
      <Terms xmlns="http://schemas.microsoft.com/office/infopath/2007/PartnerControls"/>
    </lcf76f155ced4ddcb4097134ff3c332f>
    <TaxCatchAll xmlns="cbfa411a-0798-4bdb-b182-8501dc287f7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74260D938C0C41B4EA4B9B43EE35A9" ma:contentTypeVersion="12" ma:contentTypeDescription="Create a new document." ma:contentTypeScope="" ma:versionID="afacbc0e3de249731b930f6e9355a389">
  <xsd:schema xmlns:xsd="http://www.w3.org/2001/XMLSchema" xmlns:xs="http://www.w3.org/2001/XMLSchema" xmlns:p="http://schemas.microsoft.com/office/2006/metadata/properties" xmlns:ns2="60887470-e0e3-48b4-91c6-73b75cf0db5e" xmlns:ns3="cbfa411a-0798-4bdb-b182-8501dc287f78" targetNamespace="http://schemas.microsoft.com/office/2006/metadata/properties" ma:root="true" ma:fieldsID="781a34afeaf123c2ffd752e6777aa656" ns2:_="" ns3:_="">
    <xsd:import namespace="60887470-e0e3-48b4-91c6-73b75cf0db5e"/>
    <xsd:import namespace="cbfa411a-0798-4bdb-b182-8501dc287f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887470-e0e3-48b4-91c6-73b75cf0db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d2d73b94-0eba-4d43-b2d8-ac573da019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fa411a-0798-4bdb-b182-8501dc287f7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54c96b61-810c-4452-beb3-68c3a3a6506a}" ma:internalName="TaxCatchAll" ma:showField="CatchAllData" ma:web="cbfa411a-0798-4bdb-b182-8501dc287f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6BA41F-C428-4250-92A1-AC830D20DF56}">
  <ds:schemaRefs>
    <ds:schemaRef ds:uri="http://purl.org/dc/dcmitype/"/>
    <ds:schemaRef ds:uri="cbfa411a-0798-4bdb-b182-8501dc287f78"/>
    <ds:schemaRef ds:uri="60887470-e0e3-48b4-91c6-73b75cf0db5e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9AA8B64-4040-4F50-859E-4B31CFF5BA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887470-e0e3-48b4-91c6-73b75cf0db5e"/>
    <ds:schemaRef ds:uri="cbfa411a-0798-4bdb-b182-8501dc287f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91A28E5-6411-4828-B311-9B5600BFAF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414</Words>
  <Application>Microsoft Office PowerPoint</Application>
  <PresentationFormat>Widescreen</PresentationFormat>
  <Paragraphs>57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Lato</vt:lpstr>
      <vt:lpstr>Lato Black</vt:lpstr>
      <vt:lpstr>Wingdings</vt:lpstr>
      <vt:lpstr>Office Theme</vt:lpstr>
      <vt:lpstr>Local Government Leadership for Economic Mobility</vt:lpstr>
      <vt:lpstr>ICMA’s EMO Initiative</vt:lpstr>
      <vt:lpstr>What is Economic Mobility and Opportunity?</vt:lpstr>
      <vt:lpstr>Key Focus Areas</vt:lpstr>
      <vt:lpstr>Examples of Local Government Influence</vt:lpstr>
      <vt:lpstr>Peer Learning Cohort</vt:lpstr>
      <vt:lpstr>Discussion Questions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Delia Jones</dc:creator>
  <cp:lastModifiedBy>Anna Mitchell</cp:lastModifiedBy>
  <cp:revision>12</cp:revision>
  <dcterms:created xsi:type="dcterms:W3CDTF">2022-10-21T14:04:38Z</dcterms:created>
  <dcterms:modified xsi:type="dcterms:W3CDTF">2023-02-17T16:12:13Z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0x0101004974260D938C0C41B4EA4B9B43EE35A9</vt:lpwstr>
  </property>
</Properties>
</file>