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96" r:id="rId3"/>
    <p:sldId id="274" r:id="rId4"/>
    <p:sldId id="300" r:id="rId5"/>
    <p:sldId id="261" r:id="rId6"/>
    <p:sldId id="262" r:id="rId7"/>
    <p:sldId id="264" r:id="rId8"/>
    <p:sldId id="297" r:id="rId9"/>
    <p:sldId id="263" r:id="rId10"/>
    <p:sldId id="301" r:id="rId11"/>
    <p:sldId id="298"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2B8"/>
    <a:srgbClr val="505050"/>
    <a:srgbClr val="00B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9"/>
    <p:restoredTop sz="67249" autoAdjust="0"/>
  </p:normalViewPr>
  <p:slideViewPr>
    <p:cSldViewPr snapToGrid="0">
      <p:cViewPr varScale="1">
        <p:scale>
          <a:sx n="74" d="100"/>
          <a:sy n="74" d="100"/>
        </p:scale>
        <p:origin x="7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B9C35-D345-48BC-B3CB-C3FA90840C8F}"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5374D-7F73-43EB-9882-B6FA76244875}" type="slidenum">
              <a:rPr lang="en-US" smtClean="0"/>
              <a:t>‹#›</a:t>
            </a:fld>
            <a:endParaRPr lang="en-US"/>
          </a:p>
        </p:txBody>
      </p:sp>
    </p:spTree>
    <p:extLst>
      <p:ext uri="{BB962C8B-B14F-4D97-AF65-F5344CB8AC3E}">
        <p14:creationId xmlns:p14="http://schemas.microsoft.com/office/powerpoint/2010/main" val="168354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Learning to manage is hard. You are one  part of a three-legged stool – you, the council/board, and staff, all serving the community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It can be overwhelming even in the best of circumstances, especially if its your first time and never more so during the probationary period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How do you use the skill set you have gained thus far to maximize your success and keep the stool legs stable, so they don’t break?</a:t>
            </a:r>
          </a:p>
          <a:p>
            <a:r>
              <a:rPr lang="en-US" sz="1200" dirty="0">
                <a:latin typeface="Arial" panose="020B0604020202020204" pitchFamily="34" charset="0"/>
                <a:cs typeface="Arial" panose="020B0604020202020204" pitchFamily="34" charset="0"/>
              </a:rPr>
              <a:t>What do you need to know most the first 30, 60, 90 days?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Two parts – theory and practical/real world examples  and when the shine comes off</a:t>
            </a:r>
          </a:p>
          <a:p>
            <a:endParaRPr lang="en-US" dirty="0"/>
          </a:p>
        </p:txBody>
      </p:sp>
      <p:sp>
        <p:nvSpPr>
          <p:cNvPr id="4" name="Slide Number Placeholder 3"/>
          <p:cNvSpPr>
            <a:spLocks noGrp="1"/>
          </p:cNvSpPr>
          <p:nvPr>
            <p:ph type="sldNum" sz="quarter" idx="5"/>
          </p:nvPr>
        </p:nvSpPr>
        <p:spPr/>
        <p:txBody>
          <a:bodyPr/>
          <a:lstStyle/>
          <a:p>
            <a:fld id="{CCF5374D-7F73-43EB-9882-B6FA76244875}" type="slidenum">
              <a:rPr lang="en-US" smtClean="0"/>
              <a:t>1</a:t>
            </a:fld>
            <a:endParaRPr lang="en-US"/>
          </a:p>
        </p:txBody>
      </p:sp>
    </p:spTree>
    <p:extLst>
      <p:ext uri="{BB962C8B-B14F-4D97-AF65-F5344CB8AC3E}">
        <p14:creationId xmlns:p14="http://schemas.microsoft.com/office/powerpoint/2010/main" val="284380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179148-7E22-1B4D-85D6-8D0A246C0654}" type="slidenum">
              <a:rPr lang="en-US" smtClean="0"/>
              <a:t>2</a:t>
            </a:fld>
            <a:endParaRPr lang="en-US" dirty="0"/>
          </a:p>
        </p:txBody>
      </p:sp>
    </p:spTree>
    <p:extLst>
      <p:ext uri="{BB962C8B-B14F-4D97-AF65-F5344CB8AC3E}">
        <p14:creationId xmlns:p14="http://schemas.microsoft.com/office/powerpoint/2010/main" val="348763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LISTENING TOUR </a:t>
            </a:r>
            <a:r>
              <a:rPr lang="en-US" dirty="0"/>
              <a:t>Council hired you\; they can fire you. Meet one on one, find out what makes them tick listen to their passion. How do they want to communicate? Email/phone? HOW DO THEY VIEW YOUR ROLE? . STAFF: Your staff is your greatest resource and you are their biggest ally Show appreciation, find out about them on a personal level COMMISSIONS: elected and non-elected Community includes Rotary, Chamber of Commerce, Business Association, Non-Profits</a:t>
            </a:r>
          </a:p>
          <a:p>
            <a:pPr marL="384048" indent="-384048">
              <a:lnSpc>
                <a:spcPct val="94000"/>
              </a:lnSpc>
              <a:spcAft>
                <a:spcPts val="200"/>
              </a:spcAft>
              <a:buFont typeface="Franklin Gothic Book" panose="020B0503020102020204" pitchFamily="34" charset="0"/>
            </a:pPr>
            <a:r>
              <a:rPr lang="en-US" sz="1200" u="sng" dirty="0">
                <a:solidFill>
                  <a:schemeClr val="tx2"/>
                </a:solidFill>
                <a:latin typeface="+mn-lt"/>
              </a:rPr>
              <a:t>Mayor/Council/Board</a:t>
            </a:r>
            <a:r>
              <a:rPr lang="en-US" sz="1200" dirty="0">
                <a:solidFill>
                  <a:schemeClr val="tx2"/>
                </a:solidFill>
                <a:latin typeface="+mn-lt"/>
              </a:rPr>
              <a:t>: </a:t>
            </a:r>
            <a:r>
              <a:rPr lang="en-US" sz="1200" b="1" dirty="0">
                <a:solidFill>
                  <a:schemeClr val="tx2"/>
                </a:solidFill>
                <a:latin typeface="+mn-lt"/>
              </a:rPr>
              <a:t>most important</a:t>
            </a:r>
            <a:r>
              <a:rPr lang="en-US" sz="1200" dirty="0">
                <a:solidFill>
                  <a:schemeClr val="tx2"/>
                </a:solidFill>
                <a:latin typeface="+mn-lt"/>
              </a:rPr>
              <a:t>; clarify roles, responsibilities, find out their concerns, goals, expectations.</a:t>
            </a:r>
          </a:p>
          <a:p>
            <a:pPr marL="384048" indent="-384048">
              <a:lnSpc>
                <a:spcPct val="94000"/>
              </a:lnSpc>
              <a:spcAft>
                <a:spcPts val="200"/>
              </a:spcAft>
              <a:buFont typeface="Franklin Gothic Book" panose="020B0503020102020204" pitchFamily="34" charset="0"/>
            </a:pPr>
            <a:endParaRPr lang="en-US" sz="1200" u="sng"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1200" u="sng" dirty="0">
                <a:solidFill>
                  <a:schemeClr val="tx2"/>
                </a:solidFill>
                <a:latin typeface="+mn-lt"/>
              </a:rPr>
              <a:t>Staff/Unions:</a:t>
            </a:r>
            <a:r>
              <a:rPr lang="en-US" sz="1200" dirty="0">
                <a:solidFill>
                  <a:schemeClr val="tx2"/>
                </a:solidFill>
                <a:latin typeface="+mn-lt"/>
              </a:rPr>
              <a:t>  greatest resource. You are their ally. Learn details of issues, projects, challenges, training and personnel needs, career goals, organizational history. </a:t>
            </a:r>
          </a:p>
          <a:p>
            <a:pPr marL="384048" indent="-384048">
              <a:lnSpc>
                <a:spcPct val="94000"/>
              </a:lnSpc>
              <a:spcAft>
                <a:spcPts val="200"/>
              </a:spcAft>
              <a:buFont typeface="Franklin Gothic Book" panose="020B0503020102020204" pitchFamily="34" charset="0"/>
            </a:pPr>
            <a:endParaRPr lang="en-US" sz="1200" u="sng"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1200" u="sng" dirty="0">
                <a:solidFill>
                  <a:schemeClr val="tx2"/>
                </a:solidFill>
                <a:latin typeface="+mn-lt"/>
              </a:rPr>
              <a:t>Boards/Commissions: </a:t>
            </a:r>
            <a:r>
              <a:rPr lang="en-US" sz="1200" dirty="0">
                <a:solidFill>
                  <a:schemeClr val="tx2"/>
                </a:solidFill>
                <a:latin typeface="+mn-lt"/>
              </a:rPr>
              <a:t> recognize value of volunteerism</a:t>
            </a:r>
          </a:p>
          <a:p>
            <a:pPr marL="384048" indent="-384048">
              <a:lnSpc>
                <a:spcPct val="94000"/>
              </a:lnSpc>
              <a:spcAft>
                <a:spcPts val="200"/>
              </a:spcAft>
              <a:buFont typeface="Franklin Gothic Book" panose="020B0503020102020204" pitchFamily="34" charset="0"/>
            </a:pPr>
            <a:endParaRPr lang="en-US" sz="1200" u="sng"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1200" u="sng" dirty="0">
                <a:solidFill>
                  <a:schemeClr val="tx2"/>
                </a:solidFill>
                <a:latin typeface="+mn-lt"/>
              </a:rPr>
              <a:t>Community:</a:t>
            </a:r>
            <a:r>
              <a:rPr lang="en-US" sz="1200" dirty="0">
                <a:solidFill>
                  <a:schemeClr val="tx2"/>
                </a:solidFill>
                <a:latin typeface="+mn-lt"/>
              </a:rPr>
              <a:t> know the locality you serve; listen to what citizens are saying to help improve services</a:t>
            </a:r>
          </a:p>
          <a:p>
            <a:pPr marL="384048" indent="-384048">
              <a:lnSpc>
                <a:spcPct val="94000"/>
              </a:lnSpc>
              <a:spcAft>
                <a:spcPts val="200"/>
              </a:spcAft>
              <a:buFont typeface="Franklin Gothic Book" panose="020B0503020102020204" pitchFamily="34" charset="0"/>
            </a:pPr>
            <a:endParaRPr lang="en-US" sz="1200" u="sng"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1200" u="sng" dirty="0">
                <a:solidFill>
                  <a:schemeClr val="tx2"/>
                </a:solidFill>
                <a:latin typeface="+mn-lt"/>
              </a:rPr>
              <a:t>Media:</a:t>
            </a:r>
            <a:r>
              <a:rPr lang="en-US" sz="1200" dirty="0">
                <a:solidFill>
                  <a:schemeClr val="tx2"/>
                </a:solidFill>
                <a:latin typeface="+mn-lt"/>
              </a:rPr>
              <a:t> hold accountable but do your part as well to help provide factual reporting</a:t>
            </a:r>
          </a:p>
          <a:p>
            <a:pPr marL="384048" indent="-384048">
              <a:lnSpc>
                <a:spcPct val="94000"/>
              </a:lnSpc>
              <a:spcAft>
                <a:spcPts val="200"/>
              </a:spcAft>
              <a:buFont typeface="Franklin Gothic Book" panose="020B0503020102020204" pitchFamily="34" charset="0"/>
            </a:pPr>
            <a:r>
              <a:rPr lang="en-US" dirty="0">
                <a:solidFill>
                  <a:schemeClr val="tx2"/>
                </a:solidFill>
                <a:latin typeface="+mn-lt"/>
              </a:rPr>
              <a:t> </a:t>
            </a:r>
          </a:p>
          <a:p>
            <a:r>
              <a:rPr lang="en-US" b="1" dirty="0"/>
              <a:t>Ashley: </a:t>
            </a:r>
          </a:p>
          <a:p>
            <a:r>
              <a:rPr lang="en-US" dirty="0"/>
              <a:t>The way your elected officials view your role is, in my experience, one of the most important things to understand right away. Particularly in a small community, you need to know what they expect from you because it is their city- you are just running it!</a:t>
            </a:r>
          </a:p>
          <a:p>
            <a:pPr marL="171450" indent="-171450">
              <a:buFont typeface="Arial" panose="020B0604020202020204" pitchFamily="34" charset="0"/>
              <a:buChar char="•"/>
            </a:pPr>
            <a:r>
              <a:rPr lang="en-US" dirty="0"/>
              <a:t>How much to stay status quo</a:t>
            </a:r>
          </a:p>
          <a:p>
            <a:pPr marL="171450" indent="-171450">
              <a:buFont typeface="Arial" panose="020B0604020202020204" pitchFamily="34" charset="0"/>
              <a:buChar char="•"/>
            </a:pPr>
            <a:r>
              <a:rPr lang="en-US" dirty="0"/>
              <a:t>How much new to bring</a:t>
            </a:r>
          </a:p>
          <a:p>
            <a:pPr marL="171450" indent="-171450">
              <a:buFont typeface="Arial" panose="020B0604020202020204" pitchFamily="34" charset="0"/>
              <a:buChar char="•"/>
            </a:pPr>
            <a:r>
              <a:rPr lang="en-US" dirty="0"/>
              <a:t>Changes over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There is also a difference in building those relationships if you are new to the organization or have promoted up. They may have had a previous role expectation for you that now needs to shift.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179148-7E22-1B4D-85D6-8D0A246C0654}" type="slidenum">
              <a:rPr lang="en-US" smtClean="0"/>
              <a:t>3</a:t>
            </a:fld>
            <a:endParaRPr lang="en-US" dirty="0"/>
          </a:p>
        </p:txBody>
      </p:sp>
    </p:spTree>
    <p:extLst>
      <p:ext uri="{BB962C8B-B14F-4D97-AF65-F5344CB8AC3E}">
        <p14:creationId xmlns:p14="http://schemas.microsoft.com/office/powerpoint/2010/main" val="1734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r>
              <a:rPr lang="en-US" dirty="0"/>
              <a:t>Listening was one of the hardest things for me when I was new to my role. I was inundated with new work and responsibilities and could find myself neglecting my relationships with staff members. Setting up time to sit with them and have them tell me about their jobs was key. That time needs to be given to others if you want to be seen as a good leader. </a:t>
            </a:r>
          </a:p>
          <a:p>
            <a:endParaRPr lang="en-US" dirty="0"/>
          </a:p>
          <a:p>
            <a:r>
              <a:rPr lang="en-US" b="1" dirty="0"/>
              <a:t>Ashley:</a:t>
            </a:r>
          </a:p>
          <a:p>
            <a:endParaRPr lang="en-US" dirty="0"/>
          </a:p>
          <a:p>
            <a:r>
              <a:rPr lang="en-US" dirty="0"/>
              <a:t>Learning about what makes your organization unique is important early on and continuing throughout your time in the organization.</a:t>
            </a:r>
          </a:p>
          <a:p>
            <a:endParaRPr lang="en-US" dirty="0"/>
          </a:p>
          <a:p>
            <a:r>
              <a:rPr lang="en-US" dirty="0"/>
              <a:t>Budget, Budget, Budget. My “sentence” in the finance department early in my career is something that I am grateful for every day in my role as City Administrator.</a:t>
            </a:r>
          </a:p>
          <a:p>
            <a:endParaRPr lang="en-US" dirty="0"/>
          </a:p>
        </p:txBody>
      </p:sp>
      <p:sp>
        <p:nvSpPr>
          <p:cNvPr id="4" name="Slide Number Placeholder 3"/>
          <p:cNvSpPr>
            <a:spLocks noGrp="1"/>
          </p:cNvSpPr>
          <p:nvPr>
            <p:ph type="sldNum" sz="quarter" idx="5"/>
          </p:nvPr>
        </p:nvSpPr>
        <p:spPr/>
        <p:txBody>
          <a:bodyPr/>
          <a:lstStyle/>
          <a:p>
            <a:fld id="{CCF5374D-7F73-43EB-9882-B6FA76244875}" type="slidenum">
              <a:rPr lang="en-US" smtClean="0"/>
              <a:t>5</a:t>
            </a:fld>
            <a:endParaRPr lang="en-US"/>
          </a:p>
        </p:txBody>
      </p:sp>
    </p:spTree>
    <p:extLst>
      <p:ext uri="{BB962C8B-B14F-4D97-AF65-F5344CB8AC3E}">
        <p14:creationId xmlns:p14="http://schemas.microsoft.com/office/powerpoint/2010/main" val="29201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r>
              <a:rPr lang="en-US" dirty="0"/>
              <a:t>30-60 day planning might seem crazy- feels like you are trading water. But prioritize anyway. And keep track of what you are accomplishing so you don’t get caught only seeing what you need to do, but also get to see what you have done. Small wins!</a:t>
            </a:r>
          </a:p>
          <a:p>
            <a:endParaRPr lang="en-US" dirty="0"/>
          </a:p>
        </p:txBody>
      </p:sp>
      <p:sp>
        <p:nvSpPr>
          <p:cNvPr id="4" name="Slide Number Placeholder 3"/>
          <p:cNvSpPr>
            <a:spLocks noGrp="1"/>
          </p:cNvSpPr>
          <p:nvPr>
            <p:ph type="sldNum" sz="quarter" idx="5"/>
          </p:nvPr>
        </p:nvSpPr>
        <p:spPr/>
        <p:txBody>
          <a:bodyPr/>
          <a:lstStyle/>
          <a:p>
            <a:fld id="{CCF5374D-7F73-43EB-9882-B6FA76244875}" type="slidenum">
              <a:rPr lang="en-US" smtClean="0"/>
              <a:t>7</a:t>
            </a:fld>
            <a:endParaRPr lang="en-US"/>
          </a:p>
        </p:txBody>
      </p:sp>
    </p:spTree>
    <p:extLst>
      <p:ext uri="{BB962C8B-B14F-4D97-AF65-F5344CB8AC3E}">
        <p14:creationId xmlns:p14="http://schemas.microsoft.com/office/powerpoint/2010/main" val="80472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endParaRPr lang="en-US" b="1" dirty="0"/>
          </a:p>
          <a:p>
            <a:r>
              <a:rPr lang="en-US" b="0" dirty="0"/>
              <a:t>Let people get to know you.</a:t>
            </a:r>
          </a:p>
          <a:p>
            <a:r>
              <a:rPr lang="en-US" b="0" dirty="0"/>
              <a:t>Let your employees in on what is going on in your work world.</a:t>
            </a:r>
          </a:p>
          <a:p>
            <a:r>
              <a:rPr lang="en-US" b="0" dirty="0"/>
              <a:t>Communicate your goals.</a:t>
            </a:r>
          </a:p>
          <a:p>
            <a:endParaRPr lang="en-US" dirty="0"/>
          </a:p>
          <a:p>
            <a:r>
              <a:rPr lang="en-US" b="1" dirty="0"/>
              <a:t>Ashley:</a:t>
            </a:r>
          </a:p>
          <a:p>
            <a:r>
              <a:rPr lang="en-US" dirty="0"/>
              <a:t>First thing you need to do!</a:t>
            </a:r>
          </a:p>
          <a:p>
            <a:endParaRPr lang="en-US" dirty="0"/>
          </a:p>
          <a:p>
            <a:r>
              <a:rPr lang="en-US" dirty="0"/>
              <a:t>Accomplished by:</a:t>
            </a:r>
          </a:p>
          <a:p>
            <a:pPr marL="171450" indent="-171450">
              <a:buFont typeface="Arial" panose="020B0604020202020204" pitchFamily="34" charset="0"/>
              <a:buChar char="•"/>
            </a:pPr>
            <a:r>
              <a:rPr lang="en-US" dirty="0"/>
              <a:t>Authenticity and Honesty</a:t>
            </a:r>
          </a:p>
          <a:p>
            <a:pPr marL="171450" indent="-171450">
              <a:buFont typeface="Arial" panose="020B0604020202020204" pitchFamily="34" charset="0"/>
              <a:buChar char="•"/>
            </a:pPr>
            <a:r>
              <a:rPr lang="en-US" dirty="0"/>
              <a:t>Fairness and Respect</a:t>
            </a:r>
          </a:p>
          <a:p>
            <a:pPr marL="171450" indent="-171450">
              <a:buFont typeface="Arial" panose="020B0604020202020204" pitchFamily="34" charset="0"/>
              <a:buChar char="•"/>
            </a:pPr>
            <a:r>
              <a:rPr lang="en-US" dirty="0"/>
              <a:t>Communication</a:t>
            </a:r>
          </a:p>
          <a:p>
            <a:endParaRPr lang="en-US" dirty="0"/>
          </a:p>
        </p:txBody>
      </p:sp>
      <p:sp>
        <p:nvSpPr>
          <p:cNvPr id="4" name="Slide Number Placeholder 3"/>
          <p:cNvSpPr>
            <a:spLocks noGrp="1"/>
          </p:cNvSpPr>
          <p:nvPr>
            <p:ph type="sldNum" sz="quarter" idx="5"/>
          </p:nvPr>
        </p:nvSpPr>
        <p:spPr/>
        <p:txBody>
          <a:bodyPr/>
          <a:lstStyle/>
          <a:p>
            <a:fld id="{CCF5374D-7F73-43EB-9882-B6FA76244875}" type="slidenum">
              <a:rPr lang="en-US" smtClean="0"/>
              <a:t>9</a:t>
            </a:fld>
            <a:endParaRPr lang="en-US"/>
          </a:p>
        </p:txBody>
      </p:sp>
    </p:spTree>
    <p:extLst>
      <p:ext uri="{BB962C8B-B14F-4D97-AF65-F5344CB8AC3E}">
        <p14:creationId xmlns:p14="http://schemas.microsoft.com/office/powerpoint/2010/main" val="238424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endParaRPr lang="en-US" dirty="0"/>
          </a:p>
          <a:p>
            <a:r>
              <a:rPr lang="en-US" dirty="0"/>
              <a:t>Document goals for yourself and key staff – hold yourself accountable!</a:t>
            </a:r>
          </a:p>
          <a:p>
            <a:endParaRPr lang="en-US" dirty="0"/>
          </a:p>
          <a:p>
            <a:r>
              <a:rPr lang="en-US" dirty="0"/>
              <a:t>Know your accomplishments – you will forget them so document!</a:t>
            </a:r>
          </a:p>
          <a:p>
            <a:endParaRPr lang="en-US" dirty="0"/>
          </a:p>
          <a:p>
            <a:r>
              <a:rPr lang="en-US" dirty="0"/>
              <a:t>Surround yourself with experts</a:t>
            </a:r>
          </a:p>
          <a:p>
            <a:endParaRPr lang="en-US" dirty="0"/>
          </a:p>
          <a:p>
            <a:r>
              <a:rPr lang="en-US" dirty="0"/>
              <a:t>Don’t neglect your professional and personal development</a:t>
            </a:r>
          </a:p>
          <a:p>
            <a:endParaRPr lang="en-US" dirty="0"/>
          </a:p>
        </p:txBody>
      </p:sp>
      <p:sp>
        <p:nvSpPr>
          <p:cNvPr id="4" name="Slide Number Placeholder 3"/>
          <p:cNvSpPr>
            <a:spLocks noGrp="1"/>
          </p:cNvSpPr>
          <p:nvPr>
            <p:ph type="sldNum" sz="quarter" idx="5"/>
          </p:nvPr>
        </p:nvSpPr>
        <p:spPr/>
        <p:txBody>
          <a:bodyPr/>
          <a:lstStyle/>
          <a:p>
            <a:fld id="{CCF5374D-7F73-43EB-9882-B6FA76244875}" type="slidenum">
              <a:rPr lang="en-US" smtClean="0"/>
              <a:t>11</a:t>
            </a:fld>
            <a:endParaRPr lang="en-US"/>
          </a:p>
        </p:txBody>
      </p:sp>
    </p:spTree>
    <p:extLst>
      <p:ext uri="{BB962C8B-B14F-4D97-AF65-F5344CB8AC3E}">
        <p14:creationId xmlns:p14="http://schemas.microsoft.com/office/powerpoint/2010/main" val="406856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endParaRPr lang="en-US" dirty="0"/>
          </a:p>
          <a:p>
            <a:r>
              <a:rPr lang="en-US" dirty="0"/>
              <a:t>I have found that the “tell me about it” approach works well.</a:t>
            </a:r>
          </a:p>
          <a:p>
            <a:endParaRPr lang="en-US" dirty="0"/>
          </a:p>
          <a:p>
            <a:r>
              <a:rPr lang="en-US" dirty="0"/>
              <a:t>We like to call the “bus test” the “If I win the lottery” test. Either way you’re not coming in tomorrow- but the organization shouldn’t come to a stop because you aren’t!</a:t>
            </a:r>
          </a:p>
          <a:p>
            <a:endParaRPr lang="en-US" dirty="0"/>
          </a:p>
          <a:p>
            <a:r>
              <a:rPr lang="en-US" dirty="0"/>
              <a:t>Question the “because we have always done it that way” approach. But remember that there are people that have been doing it that way for a long time and find security in that mindset that you might threaten/disrupt. So do so cautiously and open-mindedly.</a:t>
            </a:r>
          </a:p>
          <a:p>
            <a:endParaRPr lang="en-US" dirty="0"/>
          </a:p>
        </p:txBody>
      </p:sp>
      <p:sp>
        <p:nvSpPr>
          <p:cNvPr id="4" name="Slide Number Placeholder 3"/>
          <p:cNvSpPr>
            <a:spLocks noGrp="1"/>
          </p:cNvSpPr>
          <p:nvPr>
            <p:ph type="sldNum" sz="quarter" idx="5"/>
          </p:nvPr>
        </p:nvSpPr>
        <p:spPr/>
        <p:txBody>
          <a:bodyPr/>
          <a:lstStyle/>
          <a:p>
            <a:fld id="{CCF5374D-7F73-43EB-9882-B6FA76244875}" type="slidenum">
              <a:rPr lang="en-US" smtClean="0"/>
              <a:t>12</a:t>
            </a:fld>
            <a:endParaRPr lang="en-US"/>
          </a:p>
        </p:txBody>
      </p:sp>
    </p:spTree>
    <p:extLst>
      <p:ext uri="{BB962C8B-B14F-4D97-AF65-F5344CB8AC3E}">
        <p14:creationId xmlns:p14="http://schemas.microsoft.com/office/powerpoint/2010/main" val="1082088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gradFill>
          <a:gsLst>
            <a:gs pos="100000">
              <a:srgbClr val="00B28A"/>
            </a:gs>
            <a:gs pos="0">
              <a:srgbClr val="1C82B8"/>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34DFE731-4168-6A5A-52AB-BAFCC47C0568}"/>
              </a:ext>
            </a:extLst>
          </p:cNvPr>
          <p:cNvPicPr>
            <a:picLocks noChangeAspect="1"/>
          </p:cNvPicPr>
          <p:nvPr userDrawn="1"/>
        </p:nvPicPr>
        <p:blipFill>
          <a:blip r:embed="rId2"/>
          <a:stretch>
            <a:fillRect/>
          </a:stretch>
        </p:blipFill>
        <p:spPr>
          <a:xfrm>
            <a:off x="579120" y="583538"/>
            <a:ext cx="7772400" cy="2027582"/>
          </a:xfrm>
          <a:prstGeom prst="rect">
            <a:avLst/>
          </a:prstGeom>
        </p:spPr>
      </p:pic>
      <p:pic>
        <p:nvPicPr>
          <p:cNvPr id="6" name="Picture 5">
            <a:extLst>
              <a:ext uri="{FF2B5EF4-FFF2-40B4-BE49-F238E27FC236}">
                <a16:creationId xmlns:a16="http://schemas.microsoft.com/office/drawing/2014/main" id="{DE4D567F-3DC2-B203-8134-E6E56BE519E4}"/>
              </a:ext>
            </a:extLst>
          </p:cNvPr>
          <p:cNvPicPr>
            <a:picLocks noChangeAspect="1"/>
          </p:cNvPicPr>
          <p:nvPr userDrawn="1"/>
        </p:nvPicPr>
        <p:blipFill>
          <a:blip r:embed="rId3"/>
          <a:stretch>
            <a:fillRect/>
          </a:stretch>
        </p:blipFill>
        <p:spPr>
          <a:xfrm>
            <a:off x="914400" y="5671847"/>
            <a:ext cx="2895123" cy="582834"/>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FB72EEC6-5EBB-A0EE-C2E3-E44DE4BCB2A2}"/>
              </a:ext>
            </a:extLst>
          </p:cNvPr>
          <p:cNvPicPr>
            <a:picLocks noChangeAspect="1"/>
          </p:cNvPicPr>
          <p:nvPr userDrawn="1"/>
        </p:nvPicPr>
        <p:blipFill>
          <a:blip r:embed="rId3"/>
          <a:stretch>
            <a:fillRect/>
          </a:stretch>
        </p:blipFill>
        <p:spPr>
          <a:xfrm>
            <a:off x="8356600" y="5760720"/>
            <a:ext cx="2921000" cy="762000"/>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14399"/>
            <a:ext cx="10317018" cy="1062183"/>
          </a:xfrm>
        </p:spPr>
        <p:txBody>
          <a:bodyPr anchor="t" anchorCtr="0">
            <a:noAutofit/>
          </a:bodyPr>
          <a:lstStyle>
            <a:lvl1pPr>
              <a:defRPr sz="4000" cap="none" baseline="0">
                <a:solidFill>
                  <a:srgbClr val="1C82B8"/>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2610E114-2A73-8345-A1A9-430F200DB0C2}"/>
              </a:ext>
            </a:extLst>
          </p:cNvPr>
          <p:cNvSpPr>
            <a:spLocks noGrp="1"/>
          </p:cNvSpPr>
          <p:nvPr>
            <p:ph idx="1" hasCustomPrompt="1"/>
          </p:nvPr>
        </p:nvSpPr>
        <p:spPr>
          <a:xfrm>
            <a:off x="919018" y="2247900"/>
            <a:ext cx="10303164" cy="3213330"/>
          </a:xfrm>
        </p:spPr>
        <p:txBody>
          <a:bodyPr lIns="0" tIns="0" rIns="0" bIns="0">
            <a:noAutofit/>
          </a:bodyPr>
          <a:lstStyle>
            <a:lvl1pPr marL="342900" indent="-342900">
              <a:spcBef>
                <a:spcPts val="0"/>
              </a:spcBef>
              <a:spcAft>
                <a:spcPts val="1400"/>
              </a:spcAft>
              <a:buClr>
                <a:srgbClr val="D4461D"/>
              </a:buClr>
              <a:buSzPct val="100000"/>
              <a:buFontTx/>
              <a:buBlip>
                <a:blip r:embed="rId2"/>
              </a:buBlip>
              <a:defRPr sz="2000">
                <a:solidFill>
                  <a:srgbClr val="505050"/>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95966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hite backgroun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light&#10;&#10;Description automatically generated">
            <a:extLst>
              <a:ext uri="{FF2B5EF4-FFF2-40B4-BE49-F238E27FC236}">
                <a16:creationId xmlns:a16="http://schemas.microsoft.com/office/drawing/2014/main" id="{3685FDAD-772D-9548-86E8-9E933A22513F}"/>
              </a:ext>
            </a:extLst>
          </p:cNvPr>
          <p:cNvPicPr>
            <a:picLocks noChangeAspect="1"/>
          </p:cNvPicPr>
          <p:nvPr userDrawn="1"/>
        </p:nvPicPr>
        <p:blipFill>
          <a:blip r:embed="rId2">
            <a:alphaModFix amt="0"/>
          </a:blip>
          <a:stretch>
            <a:fillRect/>
          </a:stretch>
        </p:blipFill>
        <p:spPr>
          <a:xfrm>
            <a:off x="274419" y="4733636"/>
            <a:ext cx="3014001" cy="2276764"/>
          </a:xfrm>
          <a:prstGeom prst="rect">
            <a:avLst/>
          </a:prstGeom>
        </p:spPr>
      </p:pic>
      <p:sp>
        <p:nvSpPr>
          <p:cNvPr id="2" name="Title 1"/>
          <p:cNvSpPr>
            <a:spLocks noGrp="1"/>
          </p:cNvSpPr>
          <p:nvPr>
            <p:ph type="title"/>
          </p:nvPr>
        </p:nvSpPr>
        <p:spPr>
          <a:xfrm>
            <a:off x="914400" y="914399"/>
            <a:ext cx="10283688" cy="903891"/>
          </a:xfrm>
        </p:spPr>
        <p:txBody>
          <a:bodyPr anchor="t" anchorCtr="0">
            <a:noAutofit/>
          </a:bodyPr>
          <a:lstStyle>
            <a:lvl1pPr>
              <a:defRPr sz="4000" cap="all" baseline="0">
                <a:solidFill>
                  <a:srgbClr val="28427C"/>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14FBBC56-3F78-7D4D-8372-BB6C76DD2196}"/>
              </a:ext>
            </a:extLst>
          </p:cNvPr>
          <p:cNvSpPr>
            <a:spLocks noGrp="1"/>
          </p:cNvSpPr>
          <p:nvPr>
            <p:ph type="body" sz="quarter" idx="11"/>
          </p:nvPr>
        </p:nvSpPr>
        <p:spPr>
          <a:xfrm>
            <a:off x="903999" y="1910289"/>
            <a:ext cx="5160470" cy="3814650"/>
          </a:xfrm>
        </p:spPr>
        <p:txBody>
          <a:bodyPr lIns="0" tIns="0" rIns="0" bIns="0"/>
          <a:lstStyle>
            <a:lvl1pPr marL="0" indent="0">
              <a:lnSpc>
                <a:spcPct val="100000"/>
              </a:lnSpc>
              <a:spcBef>
                <a:spcPts val="0"/>
              </a:spcBef>
              <a:spcAft>
                <a:spcPts val="1200"/>
              </a:spcAft>
              <a:buNone/>
              <a:defRPr>
                <a:solidFill>
                  <a:srgbClr val="28427C"/>
                </a:solidFill>
              </a:defRPr>
            </a:lvl1pPr>
            <a:lvl2pPr marL="0" indent="0">
              <a:buNone/>
              <a:defRPr>
                <a:solidFill>
                  <a:srgbClr val="28427C"/>
                </a:solidFill>
              </a:defRPr>
            </a:lvl2pPr>
            <a:lvl3pPr marL="0" indent="0">
              <a:buNone/>
              <a:defRPr>
                <a:solidFill>
                  <a:srgbClr val="28427C"/>
                </a:solidFill>
              </a:defRPr>
            </a:lvl3pPr>
            <a:lvl4pPr marL="0" indent="0">
              <a:buNone/>
              <a:defRPr>
                <a:solidFill>
                  <a:srgbClr val="28427C"/>
                </a:solidFill>
              </a:defRPr>
            </a:lvl4pPr>
            <a:lvl5pPr marL="0" indent="0">
              <a:buNone/>
              <a:defRPr>
                <a:solidFill>
                  <a:srgbClr val="28427C"/>
                </a:solidFill>
              </a:defRPr>
            </a:lvl5pPr>
          </a:lstStyle>
          <a:p>
            <a:pPr lvl="0"/>
            <a:r>
              <a:rPr lang="en-US" dirty="0"/>
              <a:t>Click to edit Master text styles</a:t>
            </a:r>
          </a:p>
        </p:txBody>
      </p:sp>
      <p:sp>
        <p:nvSpPr>
          <p:cNvPr id="8" name="Content Placeholder 7">
            <a:extLst>
              <a:ext uri="{FF2B5EF4-FFF2-40B4-BE49-F238E27FC236}">
                <a16:creationId xmlns:a16="http://schemas.microsoft.com/office/drawing/2014/main" id="{573C7349-A8E5-2C45-B2EE-85689E95ABBA}"/>
              </a:ext>
            </a:extLst>
          </p:cNvPr>
          <p:cNvSpPr>
            <a:spLocks noGrp="1"/>
          </p:cNvSpPr>
          <p:nvPr>
            <p:ph sz="quarter" idx="12"/>
          </p:nvPr>
        </p:nvSpPr>
        <p:spPr>
          <a:xfrm>
            <a:off x="6440488" y="1910289"/>
            <a:ext cx="4784103" cy="3827902"/>
          </a:xfrm>
        </p:spPr>
        <p:txBody>
          <a:bodyPr lIns="0" tIns="0" rIns="0" bIns="0"/>
          <a:lstStyle>
            <a:lvl1pPr marL="0" indent="0">
              <a:lnSpc>
                <a:spcPct val="100000"/>
              </a:lnSpc>
              <a:spcBef>
                <a:spcPts val="0"/>
              </a:spcBef>
              <a:spcAft>
                <a:spcPts val="1200"/>
              </a:spcAft>
              <a:buNone/>
              <a:defRPr/>
            </a:lvl1pPr>
            <a:lvl2pPr marL="530352" indent="0">
              <a:buNone/>
              <a:defRPr/>
            </a:lvl2pPr>
            <a:lvl3pPr marL="987552" indent="0">
              <a:buNone/>
              <a:defRPr/>
            </a:lvl3pPr>
            <a:lvl4pPr marL="1444752" indent="0">
              <a:buNone/>
              <a:defRPr/>
            </a:lvl4pPr>
            <a:lvl5pPr marL="1901952" indent="0">
              <a:buNone/>
              <a:defRPr/>
            </a:lvl5pPr>
          </a:lstStyle>
          <a:p>
            <a:pPr lvl="0"/>
            <a:r>
              <a:rPr lang="en-US" dirty="0"/>
              <a:t>Click to edit Master text styles</a:t>
            </a:r>
          </a:p>
        </p:txBody>
      </p:sp>
    </p:spTree>
    <p:extLst>
      <p:ext uri="{BB962C8B-B14F-4D97-AF65-F5344CB8AC3E}">
        <p14:creationId xmlns:p14="http://schemas.microsoft.com/office/powerpoint/2010/main" val="163432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7" name="Picture 6">
            <a:extLst>
              <a:ext uri="{FF2B5EF4-FFF2-40B4-BE49-F238E27FC236}">
                <a16:creationId xmlns:a16="http://schemas.microsoft.com/office/drawing/2014/main" id="{6633E93C-AD29-36A7-B98B-110E5B453774}"/>
              </a:ext>
            </a:extLst>
          </p:cNvPr>
          <p:cNvPicPr>
            <a:picLocks noChangeAspect="1"/>
          </p:cNvPicPr>
          <p:nvPr userDrawn="1"/>
        </p:nvPicPr>
        <p:blipFill>
          <a:blip r:embed="rId3"/>
          <a:stretch>
            <a:fillRect/>
          </a:stretch>
        </p:blipFill>
        <p:spPr>
          <a:xfrm>
            <a:off x="8356600" y="5760720"/>
            <a:ext cx="2921000" cy="762000"/>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A792287-4D8E-1BD8-0DAB-1CF1B033F610}"/>
              </a:ext>
            </a:extLst>
          </p:cNvPr>
          <p:cNvPicPr>
            <a:picLocks noChangeAspect="1"/>
          </p:cNvPicPr>
          <p:nvPr userDrawn="1"/>
        </p:nvPicPr>
        <p:blipFill>
          <a:blip r:embed="rId2"/>
          <a:stretch>
            <a:fillRect/>
          </a:stretch>
        </p:blipFill>
        <p:spPr>
          <a:xfrm>
            <a:off x="8357616" y="5760720"/>
            <a:ext cx="2921000" cy="762000"/>
          </a:xfrm>
          <a:prstGeom prst="rect">
            <a:avLst/>
          </a:prstGeom>
        </p:spPr>
      </p:pic>
      <p:pic>
        <p:nvPicPr>
          <p:cNvPr id="8" name="Picture 7">
            <a:extLst>
              <a:ext uri="{FF2B5EF4-FFF2-40B4-BE49-F238E27FC236}">
                <a16:creationId xmlns:a16="http://schemas.microsoft.com/office/drawing/2014/main" id="{A44A675E-DA35-7914-40F1-DACE31F57819}"/>
              </a:ext>
            </a:extLst>
          </p:cNvPr>
          <p:cNvPicPr>
            <a:picLocks noChangeAspect="1"/>
          </p:cNvPicPr>
          <p:nvPr userDrawn="1"/>
        </p:nvPicPr>
        <p:blipFill>
          <a:blip r:embed="rId3"/>
          <a:stretch>
            <a:fillRect/>
          </a:stretch>
        </p:blipFill>
        <p:spPr>
          <a:xfrm>
            <a:off x="914400" y="5943600"/>
            <a:ext cx="1920240" cy="386575"/>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10" name="Picture 9">
            <a:extLst>
              <a:ext uri="{FF2B5EF4-FFF2-40B4-BE49-F238E27FC236}">
                <a16:creationId xmlns:a16="http://schemas.microsoft.com/office/drawing/2014/main" id="{EDC9E380-3E89-1863-3A82-E5D3AAE41883}"/>
              </a:ext>
            </a:extLst>
          </p:cNvPr>
          <p:cNvPicPr>
            <a:picLocks noChangeAspect="1"/>
          </p:cNvPicPr>
          <p:nvPr userDrawn="1"/>
        </p:nvPicPr>
        <p:blipFill>
          <a:blip r:embed="rId3"/>
          <a:stretch>
            <a:fillRect/>
          </a:stretch>
        </p:blipFill>
        <p:spPr>
          <a:xfrm>
            <a:off x="8356600" y="5760720"/>
            <a:ext cx="2921000" cy="76200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D93B1B4-C418-0EC0-8891-A3C78E316640}"/>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7" name="Picture 6">
            <a:extLst>
              <a:ext uri="{FF2B5EF4-FFF2-40B4-BE49-F238E27FC236}">
                <a16:creationId xmlns:a16="http://schemas.microsoft.com/office/drawing/2014/main" id="{7D4AEDA1-617D-ECCA-BAE2-E20FE00004EC}"/>
              </a:ext>
            </a:extLst>
          </p:cNvPr>
          <p:cNvPicPr>
            <a:picLocks noChangeAspect="1"/>
          </p:cNvPicPr>
          <p:nvPr userDrawn="1"/>
        </p:nvPicPr>
        <p:blipFill>
          <a:blip r:embed="rId3"/>
          <a:stretch>
            <a:fillRect/>
          </a:stretch>
        </p:blipFill>
        <p:spPr>
          <a:xfrm>
            <a:off x="8356600" y="5760720"/>
            <a:ext cx="2921000" cy="762000"/>
          </a:xfrm>
          <a:prstGeom prst="rect">
            <a:avLst/>
          </a:prstGeom>
        </p:spPr>
      </p:pic>
    </p:spTree>
    <p:extLst>
      <p:ext uri="{BB962C8B-B14F-4D97-AF65-F5344CB8AC3E}">
        <p14:creationId xmlns:p14="http://schemas.microsoft.com/office/powerpoint/2010/main" val="283657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56387F-0E05-A389-F00D-7A4C4D66F62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9" name="Picture 8">
            <a:extLst>
              <a:ext uri="{FF2B5EF4-FFF2-40B4-BE49-F238E27FC236}">
                <a16:creationId xmlns:a16="http://schemas.microsoft.com/office/drawing/2014/main" id="{13180FD8-0ACE-B56C-A40B-C2E76E02428B}"/>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4F1880E-ACBE-EDF2-7F9A-6361CCF03C52}"/>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7" name="Picture 6">
            <a:extLst>
              <a:ext uri="{FF2B5EF4-FFF2-40B4-BE49-F238E27FC236}">
                <a16:creationId xmlns:a16="http://schemas.microsoft.com/office/drawing/2014/main" id="{27C1B86D-741C-16EF-B411-A44A34DC901C}"/>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EA217D1A-11C9-638A-95DD-9B283B7AF81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6" name="Picture 5">
            <a:extLst>
              <a:ext uri="{FF2B5EF4-FFF2-40B4-BE49-F238E27FC236}">
                <a16:creationId xmlns:a16="http://schemas.microsoft.com/office/drawing/2014/main" id="{F33FA38D-9623-5B3F-C555-ADF97B933B32}"/>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2792-A528-30F6-4E2C-8E937130B54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0C055958-6A7A-8D2F-92AE-C39164768F4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F465D6A2-EC8A-7C54-E687-1DA784344395}"/>
              </a:ext>
            </a:extLst>
          </p:cNvPr>
          <p:cNvPicPr>
            <a:picLocks noChangeAspect="1"/>
          </p:cNvPicPr>
          <p:nvPr userDrawn="1"/>
        </p:nvPicPr>
        <p:blipFill>
          <a:blip r:embed="rId3"/>
          <a:stretch>
            <a:fillRect/>
          </a:stretch>
        </p:blipFill>
        <p:spPr>
          <a:xfrm>
            <a:off x="8356600" y="5760720"/>
            <a:ext cx="2921000" cy="762000"/>
          </a:xfrm>
          <a:prstGeom prst="rect">
            <a:avLst/>
          </a:prstGeom>
        </p:spPr>
      </p:pic>
    </p:spTree>
    <p:extLst>
      <p:ext uri="{BB962C8B-B14F-4D97-AF65-F5344CB8AC3E}">
        <p14:creationId xmlns:p14="http://schemas.microsoft.com/office/powerpoint/2010/main" val="377078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6" r:id="rId3"/>
    <p:sldLayoutId id="2147483650" r:id="rId4"/>
    <p:sldLayoutId id="2147483657" r:id="rId5"/>
    <p:sldLayoutId id="2147483652" r:id="rId6"/>
    <p:sldLayoutId id="2147483659" r:id="rId7"/>
    <p:sldLayoutId id="2147483654" r:id="rId8"/>
    <p:sldLayoutId id="2147483662" r:id="rId9"/>
    <p:sldLayoutId id="2147483655" r:id="rId10"/>
    <p:sldLayoutId id="2147483663" r:id="rId11"/>
    <p:sldLayoutId id="2147483664" r:id="rId12"/>
  </p:sldLayoutIdLst>
  <p:txStyles>
    <p:titleStyle>
      <a:lvl1pPr algn="l" defTabSz="914400" rtl="0" eaLnBrk="1" latinLnBrk="0" hangingPunct="1">
        <a:lnSpc>
          <a:spcPct val="110000"/>
        </a:lnSpc>
        <a:spcBef>
          <a:spcPct val="0"/>
        </a:spcBef>
        <a:buNone/>
        <a:defRPr sz="3600" b="1" i="0" kern="1200">
          <a:solidFill>
            <a:srgbClr val="1C82B8"/>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www.jskogerboe.com/2009/10/30/5-keys-to-a-sufficiently-christian-halloween-wiener-is-a-funny-wor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an_Salvador_Build_Site-1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hyperlink" Target="https://www.flickr.com/photos/senatedfl/101751787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2164080"/>
          </a:xfrm>
        </p:spPr>
        <p:txBody>
          <a:bodyPr/>
          <a:lstStyle/>
          <a:p>
            <a:r>
              <a:rPr lang="en-US" sz="4400" dirty="0"/>
              <a:t>Being Successful As A First-Time Administrator</a:t>
            </a:r>
            <a:br>
              <a:rPr lang="en-US" sz="4400" dirty="0"/>
            </a:br>
            <a:endParaRPr lang="en-US" dirty="0"/>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sz="2400" dirty="0">
                <a:latin typeface="Trebuchet MS" panose="020B0603020202020204" pitchFamily="34" charset="0"/>
              </a:rPr>
              <a:t>Tricia Vinchesi, ICMA Northeast Regional Director</a:t>
            </a:r>
            <a:br>
              <a:rPr lang="en-US" sz="2400" dirty="0">
                <a:latin typeface="Trebuchet MS" panose="020B0603020202020204" pitchFamily="34" charset="0"/>
              </a:rPr>
            </a:br>
            <a:r>
              <a:rPr lang="en-US" sz="2400" dirty="0">
                <a:latin typeface="Trebuchet MS" panose="020B0603020202020204" pitchFamily="34" charset="0"/>
              </a:rPr>
              <a:t>Karen Daly, ICMA Mountain Plains Regional Director</a:t>
            </a:r>
            <a:br>
              <a:rPr lang="en-US" sz="2400" dirty="0">
                <a:latin typeface="Trebuchet MS" panose="020B0603020202020204" pitchFamily="34" charset="0"/>
              </a:rPr>
            </a:br>
            <a:r>
              <a:rPr lang="en-US" sz="2400" dirty="0">
                <a:latin typeface="Trebuchet MS" panose="020B0603020202020204" pitchFamily="34" charset="0"/>
              </a:rPr>
              <a:t>Ashley Wayman, Rollingwood City Administrator</a:t>
            </a:r>
            <a:br>
              <a:rPr lang="en-US" sz="2400" dirty="0">
                <a:latin typeface="Trebuchet MS" panose="020B0603020202020204" pitchFamily="34" charset="0"/>
              </a:rPr>
            </a:br>
            <a:endParaRPr lang="en-US" sz="2400" dirty="0">
              <a:latin typeface="Trebuchet MS" panose="020B0603020202020204" pitchFamily="34" charset="0"/>
            </a:endParaRP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04942F-3540-26C2-2FE8-1DD9E08B46CF}"/>
              </a:ext>
            </a:extLst>
          </p:cNvPr>
          <p:cNvSpPr>
            <a:spLocks noGrp="1"/>
          </p:cNvSpPr>
          <p:nvPr>
            <p:ph type="body" idx="1"/>
          </p:nvPr>
        </p:nvSpPr>
        <p:spPr>
          <a:xfrm>
            <a:off x="906562" y="816429"/>
            <a:ext cx="10378875" cy="4210594"/>
          </a:xfrm>
        </p:spPr>
        <p:txBody>
          <a:bodyPr/>
          <a:lstStyle/>
          <a:p>
            <a:r>
              <a:rPr lang="en-US" sz="2800" b="0" dirty="0">
                <a:latin typeface="+mj-lt"/>
              </a:rPr>
              <a:t>One of your board members has asked you to address an issue involving two neighbors.  They are arguing over whether a tree that straddles their shared property line should be removed or trimmed or left alone.  </a:t>
            </a:r>
            <a:br>
              <a:rPr lang="en-US" sz="2800" b="0" dirty="0">
                <a:latin typeface="+mj-lt"/>
              </a:rPr>
            </a:br>
            <a:br>
              <a:rPr lang="en-US" sz="2800" b="0" dirty="0">
                <a:latin typeface="+mj-lt"/>
              </a:rPr>
            </a:br>
            <a:r>
              <a:rPr lang="en-US" sz="2800" b="0" dirty="0">
                <a:latin typeface="+mj-lt"/>
              </a:rPr>
              <a:t>The board member wants you to get involved because one of the neighbors called them demanding a resolution.  The board member thinks the only way to de-escalate the situation is for the community to trim the tree.  The tree does not appear to be on public property.</a:t>
            </a:r>
            <a:br>
              <a:rPr lang="en-US" sz="2800" b="0" dirty="0">
                <a:latin typeface="+mj-lt"/>
              </a:rPr>
            </a:br>
            <a:br>
              <a:rPr lang="en-US" sz="2800" b="0" dirty="0">
                <a:latin typeface="+mj-lt"/>
              </a:rPr>
            </a:br>
            <a:r>
              <a:rPr lang="en-US" sz="2800" dirty="0">
                <a:latin typeface="+mj-lt"/>
              </a:rPr>
              <a:t>What do you do?</a:t>
            </a:r>
            <a:br>
              <a:rPr lang="en-US" sz="2400" cap="all" dirty="0">
                <a:solidFill>
                  <a:schemeClr val="tx2"/>
                </a:solidFill>
                <a:latin typeface="+mj-lt"/>
              </a:rPr>
            </a:br>
            <a:endParaRPr lang="en-US" b="1" dirty="0"/>
          </a:p>
        </p:txBody>
      </p:sp>
    </p:spTree>
    <p:extLst>
      <p:ext uri="{BB962C8B-B14F-4D97-AF65-F5344CB8AC3E}">
        <p14:creationId xmlns:p14="http://schemas.microsoft.com/office/powerpoint/2010/main" val="382581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p:txBody>
          <a:bodyPr/>
          <a:lstStyle/>
          <a:p>
            <a:r>
              <a:rPr lang="en-US" dirty="0"/>
              <a:t>Build Yourself</a:t>
            </a:r>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914400" y="2377440"/>
            <a:ext cx="7151914" cy="2971800"/>
          </a:xfrm>
        </p:spPr>
        <p:txBody>
          <a:bodyPr/>
          <a:lstStyle/>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Have an employment agreement</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Have documented goals; avoids surprises</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Keep copies of your major accomplishments</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Have an approved performance evaluation </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Take care of yourself; establish good work habits and set boundaries now</a:t>
            </a:r>
          </a:p>
        </p:txBody>
      </p:sp>
      <p:pic>
        <p:nvPicPr>
          <p:cNvPr id="4" name="Picture 3" descr="A person wearing a costume&#10;&#10;Description automatically generated">
            <a:extLst>
              <a:ext uri="{FF2B5EF4-FFF2-40B4-BE49-F238E27FC236}">
                <a16:creationId xmlns:a16="http://schemas.microsoft.com/office/drawing/2014/main" id="{4EE2BCBF-2B5B-99C1-B5E1-25582CFDD19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565" r="17680" b="2"/>
          <a:stretch/>
        </p:blipFill>
        <p:spPr>
          <a:xfrm>
            <a:off x="8897966" y="757276"/>
            <a:ext cx="2798733" cy="4191000"/>
          </a:xfrm>
          <a:prstGeom prst="rect">
            <a:avLst/>
          </a:prstGeom>
        </p:spPr>
      </p:pic>
      <p:sp>
        <p:nvSpPr>
          <p:cNvPr id="5" name="TextBox 4">
            <a:extLst>
              <a:ext uri="{FF2B5EF4-FFF2-40B4-BE49-F238E27FC236}">
                <a16:creationId xmlns:a16="http://schemas.microsoft.com/office/drawing/2014/main" id="{4DB00284-FA40-83F7-50A4-D692B311C8D1}"/>
              </a:ext>
            </a:extLst>
          </p:cNvPr>
          <p:cNvSpPr txBox="1"/>
          <p:nvPr/>
        </p:nvSpPr>
        <p:spPr>
          <a:xfrm>
            <a:off x="10734031" y="4826020"/>
            <a:ext cx="962667" cy="523220"/>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www.jskogerboe.com/2009/10/30/5-keys-to-a-sufficiently-christian-halloween-wiener-is-a-funny-wor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3724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b="1" dirty="0"/>
              <a:t>Build Your Network</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p:txBody>
          <a:bodyPr/>
          <a:lstStyle/>
          <a:p>
            <a:pPr marL="384048" indent="-384048" defTabSz="914400">
              <a:lnSpc>
                <a:spcPct val="94000"/>
              </a:lnSpc>
              <a:spcAft>
                <a:spcPts val="200"/>
              </a:spcAft>
              <a:buFont typeface="Franklin Gothic Book" panose="020B0503020102020204" pitchFamily="34" charset="0"/>
            </a:pPr>
            <a:r>
              <a:rPr lang="en-US" sz="2400" dirty="0">
                <a:solidFill>
                  <a:schemeClr val="tx2"/>
                </a:solidFill>
              </a:rPr>
              <a:t>Develop a professional development plan</a:t>
            </a:r>
            <a:br>
              <a:rPr lang="en-US" sz="2400" dirty="0">
                <a:solidFill>
                  <a:schemeClr val="tx2"/>
                </a:solidFill>
              </a:rPr>
            </a:br>
            <a:br>
              <a:rPr lang="en-US" sz="2400" dirty="0">
                <a:solidFill>
                  <a:schemeClr val="tx2"/>
                </a:solidFill>
              </a:rPr>
            </a:br>
            <a:r>
              <a:rPr lang="en-US" sz="2400" dirty="0">
                <a:solidFill>
                  <a:schemeClr val="tx2"/>
                </a:solidFill>
              </a:rPr>
              <a:t>Take advantage of training opportunities outside your comfort level</a:t>
            </a:r>
            <a:br>
              <a:rPr lang="en-US" sz="2400" dirty="0">
                <a:solidFill>
                  <a:schemeClr val="tx2"/>
                </a:solidFill>
              </a:rPr>
            </a:br>
            <a:br>
              <a:rPr lang="en-US" sz="2400" dirty="0">
                <a:solidFill>
                  <a:schemeClr val="tx2"/>
                </a:solidFill>
              </a:rPr>
            </a:br>
            <a:r>
              <a:rPr lang="en-US" sz="2400" dirty="0">
                <a:solidFill>
                  <a:schemeClr val="tx2"/>
                </a:solidFill>
              </a:rPr>
              <a:t>Join professional membership organizations, attend meetings and cultivate relationships</a:t>
            </a:r>
            <a:br>
              <a:rPr lang="en-US" sz="2400" dirty="0">
                <a:solidFill>
                  <a:schemeClr val="tx2"/>
                </a:solidFill>
              </a:rPr>
            </a:br>
            <a:br>
              <a:rPr lang="en-US" sz="2400" dirty="0">
                <a:solidFill>
                  <a:schemeClr val="tx2"/>
                </a:solidFill>
              </a:rPr>
            </a:br>
            <a:r>
              <a:rPr lang="en-US" sz="2400" dirty="0">
                <a:solidFill>
                  <a:schemeClr val="tx2"/>
                </a:solidFill>
              </a:rPr>
              <a:t>Don’t go it alone when things get tough</a:t>
            </a:r>
            <a:br>
              <a:rPr lang="en-US" sz="1400" dirty="0">
                <a:solidFill>
                  <a:schemeClr val="tx2"/>
                </a:solidFill>
                <a:latin typeface="+mj-lt"/>
              </a:rPr>
            </a:br>
            <a:endParaRPr lang="en-US" sz="2000" dirty="0">
              <a:solidFill>
                <a:schemeClr val="tx2"/>
              </a:solidFill>
            </a:endParaRPr>
          </a:p>
        </p:txBody>
      </p:sp>
    </p:spTree>
    <p:extLst>
      <p:ext uri="{BB962C8B-B14F-4D97-AF65-F5344CB8AC3E}">
        <p14:creationId xmlns:p14="http://schemas.microsoft.com/office/powerpoint/2010/main" val="301845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8F02-6DC4-413E-86B4-96EEED233398}"/>
              </a:ext>
            </a:extLst>
          </p:cNvPr>
          <p:cNvSpPr>
            <a:spLocks noGrp="1"/>
          </p:cNvSpPr>
          <p:nvPr>
            <p:ph type="title"/>
          </p:nvPr>
        </p:nvSpPr>
        <p:spPr>
          <a:xfrm>
            <a:off x="1478521" y="2106639"/>
            <a:ext cx="6881223" cy="4479217"/>
          </a:xfrm>
        </p:spPr>
        <p:txBody>
          <a:bodyPr vert="horz" lIns="91440" tIns="45720" rIns="91440" bIns="45720" rtlCol="0" anchor="b">
            <a:normAutofit fontScale="90000"/>
          </a:bodyPr>
          <a:lstStyle/>
          <a:p>
            <a:r>
              <a:rPr lang="en-US" dirty="0"/>
              <a:t>Focus on Building</a:t>
            </a:r>
            <a:br>
              <a:rPr lang="en-US" sz="1700" cap="all" dirty="0">
                <a:solidFill>
                  <a:schemeClr val="tx2"/>
                </a:solidFill>
                <a:latin typeface="+mj-lt"/>
              </a:rPr>
            </a:br>
            <a:br>
              <a:rPr lang="en-US" sz="1700" cap="all" dirty="0">
                <a:solidFill>
                  <a:schemeClr val="tx2"/>
                </a:solidFill>
                <a:latin typeface="+mj-lt"/>
              </a:rPr>
            </a:br>
            <a:r>
              <a:rPr lang="en-US" sz="1700" cap="all" dirty="0">
                <a:solidFill>
                  <a:schemeClr val="tx2"/>
                </a:solidFill>
                <a:latin typeface="+mj-lt"/>
              </a:rPr>
              <a:t>	</a:t>
            </a:r>
            <a: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t>relationships</a:t>
            </a: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t>	knowledge</a:t>
            </a: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t>	for the present and the future</a:t>
            </a: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t>	trust and credibility</a:t>
            </a: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t>	yourself</a:t>
            </a: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700" b="0" dirty="0">
                <a:solidFill>
                  <a:schemeClr val="tx2"/>
                </a:solidFill>
                <a:latin typeface="Lato" panose="020F0502020204030203" pitchFamily="34" charset="0"/>
                <a:ea typeface="Lato" panose="020F0502020204030203" pitchFamily="34" charset="0"/>
                <a:cs typeface="Lato" panose="020F0502020204030203" pitchFamily="34" charset="0"/>
              </a:rPr>
              <a:t>	network of training and support </a:t>
            </a:r>
            <a:br>
              <a:rPr lang="en-US" sz="2200" b="0"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sz="2200" b="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4" name="Content Placeholder 5" descr="A picture containing outdoor, fence, building, chair&#10;&#10;Description automatically generated">
            <a:extLst>
              <a:ext uri="{FF2B5EF4-FFF2-40B4-BE49-F238E27FC236}">
                <a16:creationId xmlns:a16="http://schemas.microsoft.com/office/drawing/2014/main" id="{BF274DFF-0653-2B89-1F15-35CF8520B3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05675" y="1906585"/>
            <a:ext cx="3415614" cy="2279922"/>
          </a:xfrm>
          <a:prstGeom prst="rect">
            <a:avLst/>
          </a:prstGeom>
        </p:spPr>
      </p:pic>
      <p:sp>
        <p:nvSpPr>
          <p:cNvPr id="5" name="TextBox 4">
            <a:extLst>
              <a:ext uri="{FF2B5EF4-FFF2-40B4-BE49-F238E27FC236}">
                <a16:creationId xmlns:a16="http://schemas.microsoft.com/office/drawing/2014/main" id="{1ACF2915-41BE-C0E8-3CCB-72E512E518BA}"/>
              </a:ext>
            </a:extLst>
          </p:cNvPr>
          <p:cNvSpPr txBox="1"/>
          <p:nvPr/>
        </p:nvSpPr>
        <p:spPr>
          <a:xfrm>
            <a:off x="8359745" y="3986452"/>
            <a:ext cx="23615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San_Salvador_Build_Site-11.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99708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suit and tie walking on a sidewalk&#10;&#10;Description automatically generated">
            <a:extLst>
              <a:ext uri="{FF2B5EF4-FFF2-40B4-BE49-F238E27FC236}">
                <a16:creationId xmlns:a16="http://schemas.microsoft.com/office/drawing/2014/main" id="{696B2E68-9F31-4898-A420-5605172F0B68}"/>
              </a:ext>
            </a:extLst>
          </p:cNvPr>
          <p:cNvPicPr>
            <a:picLocks noChangeAspect="1"/>
          </p:cNvPicPr>
          <p:nvPr/>
        </p:nvPicPr>
        <p:blipFill rotWithShape="1">
          <a:blip r:embed="rId3">
            <a:alphaModFix amt="12000"/>
            <a:extLst>
              <a:ext uri="{837473B0-CC2E-450A-ABE3-18F120FF3D39}">
                <a1611:picAttrSrcUrl xmlns:a1611="http://schemas.microsoft.com/office/drawing/2016/11/main" r:id="rId4"/>
              </a:ext>
            </a:extLst>
          </a:blip>
          <a:srcRect t="1268" r="1" b="14124"/>
          <a:stretch/>
        </p:blipFill>
        <p:spPr>
          <a:xfrm>
            <a:off x="-1" y="10"/>
            <a:ext cx="12188652" cy="6857990"/>
          </a:xfrm>
          <a:prstGeom prst="rect">
            <a:avLst/>
          </a:prstGeom>
          <a:blipFill dpi="0" rotWithShape="1">
            <a:blip r:embed="rId5">
              <a:alphaModFix amt="12000"/>
            </a:blip>
            <a:srcRect/>
            <a:tile tx="0" ty="0" sx="100000" sy="100000" flip="none" algn="tl"/>
          </a:blipFill>
          <a:effectLst>
            <a:outerShdw blurRad="50800" dir="5400000" algn="ctr" rotWithShape="0">
              <a:srgbClr val="000000">
                <a:alpha val="0"/>
              </a:srgbClr>
            </a:outerShdw>
            <a:reflection endPos="0" dist="50800" dir="5400000" sy="-100000" algn="bl" rotWithShape="0"/>
          </a:effectLst>
        </p:spPr>
      </p:pic>
      <p:sp>
        <p:nvSpPr>
          <p:cNvPr id="2" name="Title 1">
            <a:extLst>
              <a:ext uri="{FF2B5EF4-FFF2-40B4-BE49-F238E27FC236}">
                <a16:creationId xmlns:a16="http://schemas.microsoft.com/office/drawing/2014/main" id="{95EA05B4-C4CF-4BFE-A150-C1329366C1B7}"/>
              </a:ext>
            </a:extLst>
          </p:cNvPr>
          <p:cNvSpPr>
            <a:spLocks noGrp="1"/>
          </p:cNvSpPr>
          <p:nvPr>
            <p:ph type="title"/>
          </p:nvPr>
        </p:nvSpPr>
        <p:spPr>
          <a:xfrm>
            <a:off x="1371600" y="685800"/>
            <a:ext cx="9601200" cy="1485900"/>
          </a:xfrm>
        </p:spPr>
        <p:txBody>
          <a:bodyPr vert="horz" lIns="91440" tIns="45720" rIns="91440" bIns="45720" rtlCol="0" anchor="t">
            <a:normAutofit fontScale="90000"/>
          </a:bodyPr>
          <a:lstStyle/>
          <a:p>
            <a:r>
              <a:rPr lang="en-US" sz="4400">
                <a:solidFill>
                  <a:schemeClr val="tx2"/>
                </a:solidFill>
                <a:latin typeface="+mj-lt"/>
              </a:rPr>
              <a:t>  </a:t>
            </a:r>
            <a:br>
              <a:rPr lang="en-US" sz="4400">
                <a:solidFill>
                  <a:schemeClr val="tx2"/>
                </a:solidFill>
                <a:latin typeface="+mj-lt"/>
              </a:rPr>
            </a:br>
            <a:r>
              <a:rPr lang="en-US" sz="4400">
                <a:solidFill>
                  <a:schemeClr val="tx2"/>
                </a:solidFill>
                <a:latin typeface="+mj-lt"/>
              </a:rPr>
              <a:t> </a:t>
            </a:r>
          </a:p>
        </p:txBody>
      </p:sp>
      <p:sp>
        <p:nvSpPr>
          <p:cNvPr id="3" name="Text Placeholder 2">
            <a:extLst>
              <a:ext uri="{FF2B5EF4-FFF2-40B4-BE49-F238E27FC236}">
                <a16:creationId xmlns:a16="http://schemas.microsoft.com/office/drawing/2014/main" id="{F5E58E74-E4CE-49B3-AE33-0DD040955060}"/>
              </a:ext>
            </a:extLst>
          </p:cNvPr>
          <p:cNvSpPr>
            <a:spLocks noGrp="1"/>
          </p:cNvSpPr>
          <p:nvPr>
            <p:ph type="body" sz="quarter" idx="11"/>
          </p:nvPr>
        </p:nvSpPr>
        <p:spPr>
          <a:xfrm>
            <a:off x="1371600" y="908050"/>
            <a:ext cx="9601200" cy="5626100"/>
          </a:xfrm>
        </p:spPr>
        <p:txBody>
          <a:bodyPr vert="horz" lIns="91440" tIns="45720" rIns="91440" bIns="45720" rtlCol="0">
            <a:normAutofit/>
          </a:bodyPr>
          <a:lstStyle/>
          <a:p>
            <a:pPr marL="384048" indent="-384048">
              <a:lnSpc>
                <a:spcPct val="94000"/>
              </a:lnSpc>
              <a:spcAft>
                <a:spcPts val="200"/>
              </a:spcAft>
              <a:buFont typeface="Franklin Gothic Book" panose="020B0503020102020204" pitchFamily="34" charset="0"/>
            </a:pPr>
            <a:r>
              <a:rPr lang="en-US" sz="5400" b="1" dirty="0">
                <a:solidFill>
                  <a:schemeClr val="tx2"/>
                </a:solidFill>
                <a:latin typeface="+mn-lt"/>
              </a:rPr>
              <a:t>Build Relationships</a:t>
            </a:r>
          </a:p>
          <a:p>
            <a:pPr marL="384048" indent="-384048">
              <a:lnSpc>
                <a:spcPct val="94000"/>
              </a:lnSpc>
              <a:spcAft>
                <a:spcPts val="200"/>
              </a:spcAft>
              <a:buFont typeface="Franklin Gothic Book" panose="020B0503020102020204" pitchFamily="34" charset="0"/>
            </a:pPr>
            <a:endParaRPr lang="en-US" sz="3200" b="1"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2800" dirty="0">
                <a:solidFill>
                  <a:schemeClr val="tx2"/>
                </a:solidFill>
                <a:latin typeface="+mn-lt"/>
              </a:rPr>
              <a:t>Mayor/Council/Board</a:t>
            </a:r>
          </a:p>
          <a:p>
            <a:pPr marL="384048" indent="-384048">
              <a:lnSpc>
                <a:spcPct val="94000"/>
              </a:lnSpc>
              <a:spcAft>
                <a:spcPts val="200"/>
              </a:spcAft>
              <a:buFont typeface="Franklin Gothic Book" panose="020B0503020102020204" pitchFamily="34" charset="0"/>
            </a:pPr>
            <a:endParaRPr lang="en-US" sz="2800"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2800" dirty="0">
                <a:solidFill>
                  <a:schemeClr val="tx2"/>
                </a:solidFill>
                <a:latin typeface="+mn-lt"/>
              </a:rPr>
              <a:t>Staff/Unions</a:t>
            </a:r>
          </a:p>
          <a:p>
            <a:pPr marL="384048" indent="-384048">
              <a:lnSpc>
                <a:spcPct val="94000"/>
              </a:lnSpc>
              <a:spcAft>
                <a:spcPts val="200"/>
              </a:spcAft>
              <a:buFont typeface="Franklin Gothic Book" panose="020B0503020102020204" pitchFamily="34" charset="0"/>
            </a:pPr>
            <a:endParaRPr lang="en-US" sz="2800"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2800" dirty="0">
                <a:solidFill>
                  <a:schemeClr val="tx2"/>
                </a:solidFill>
                <a:latin typeface="+mn-lt"/>
              </a:rPr>
              <a:t>Boards/Commissions</a:t>
            </a:r>
          </a:p>
          <a:p>
            <a:pPr marL="384048" indent="-384048">
              <a:lnSpc>
                <a:spcPct val="94000"/>
              </a:lnSpc>
              <a:spcAft>
                <a:spcPts val="200"/>
              </a:spcAft>
              <a:buFont typeface="Franklin Gothic Book" panose="020B0503020102020204" pitchFamily="34" charset="0"/>
            </a:pPr>
            <a:endParaRPr lang="en-US" sz="2800"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2800" dirty="0">
                <a:solidFill>
                  <a:schemeClr val="tx2"/>
                </a:solidFill>
                <a:latin typeface="+mn-lt"/>
              </a:rPr>
              <a:t>Community</a:t>
            </a:r>
          </a:p>
          <a:p>
            <a:pPr marL="384048" indent="-384048">
              <a:lnSpc>
                <a:spcPct val="94000"/>
              </a:lnSpc>
              <a:spcAft>
                <a:spcPts val="200"/>
              </a:spcAft>
              <a:buFont typeface="Franklin Gothic Book" panose="020B0503020102020204" pitchFamily="34" charset="0"/>
            </a:pPr>
            <a:endParaRPr lang="en-US" sz="2800" dirty="0">
              <a:solidFill>
                <a:schemeClr val="tx2"/>
              </a:solidFill>
              <a:latin typeface="+mn-lt"/>
            </a:endParaRPr>
          </a:p>
          <a:p>
            <a:pPr marL="384048" indent="-384048">
              <a:lnSpc>
                <a:spcPct val="94000"/>
              </a:lnSpc>
              <a:spcAft>
                <a:spcPts val="200"/>
              </a:spcAft>
              <a:buFont typeface="Franklin Gothic Book" panose="020B0503020102020204" pitchFamily="34" charset="0"/>
            </a:pPr>
            <a:r>
              <a:rPr lang="en-US" sz="2800" dirty="0">
                <a:solidFill>
                  <a:schemeClr val="tx2"/>
                </a:solidFill>
                <a:latin typeface="+mn-lt"/>
              </a:rPr>
              <a:t>Media</a:t>
            </a:r>
          </a:p>
          <a:p>
            <a:pPr marL="384048" indent="-384048">
              <a:lnSpc>
                <a:spcPct val="94000"/>
              </a:lnSpc>
              <a:spcAft>
                <a:spcPts val="200"/>
              </a:spcAft>
              <a:buFont typeface="Franklin Gothic Book" panose="020B0503020102020204" pitchFamily="34" charset="0"/>
            </a:pPr>
            <a:r>
              <a:rPr lang="en-US" dirty="0">
                <a:solidFill>
                  <a:schemeClr val="tx2"/>
                </a:solidFill>
                <a:latin typeface="+mn-lt"/>
              </a:rPr>
              <a:t> </a:t>
            </a:r>
          </a:p>
        </p:txBody>
      </p:sp>
    </p:spTree>
    <p:extLst>
      <p:ext uri="{BB962C8B-B14F-4D97-AF65-F5344CB8AC3E}">
        <p14:creationId xmlns:p14="http://schemas.microsoft.com/office/powerpoint/2010/main" val="263063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04942F-3540-26C2-2FE8-1DD9E08B46CF}"/>
              </a:ext>
            </a:extLst>
          </p:cNvPr>
          <p:cNvSpPr>
            <a:spLocks noGrp="1"/>
          </p:cNvSpPr>
          <p:nvPr>
            <p:ph type="body" idx="1"/>
          </p:nvPr>
        </p:nvSpPr>
        <p:spPr>
          <a:xfrm>
            <a:off x="906562" y="816429"/>
            <a:ext cx="10378875" cy="4210594"/>
          </a:xfrm>
        </p:spPr>
        <p:txBody>
          <a:bodyPr/>
          <a:lstStyle/>
          <a:p>
            <a:r>
              <a:rPr lang="en-US" sz="2800" b="0" cap="all" dirty="0">
                <a:latin typeface="+mj-lt"/>
              </a:rPr>
              <a:t>A l</a:t>
            </a:r>
            <a:r>
              <a:rPr lang="en-US" sz="2800" b="0" dirty="0">
                <a:latin typeface="+mj-lt"/>
              </a:rPr>
              <a:t>ocal reporter is planning to run a story about one of your police officers who may have been involved in a large, rowdy super bowl party in a nearby city.  Eventually, law enforcement was called in to disperse the party-goers.  No arrests were made but it was common knowledge that one of your police officers was present.</a:t>
            </a:r>
            <a:br>
              <a:rPr lang="en-US" sz="2800" b="0" dirty="0">
                <a:latin typeface="+mj-lt"/>
              </a:rPr>
            </a:br>
            <a:br>
              <a:rPr lang="en-US" sz="2800" b="0" dirty="0">
                <a:latin typeface="+mj-lt"/>
              </a:rPr>
            </a:br>
            <a:r>
              <a:rPr lang="en-US" sz="2800" b="0" dirty="0">
                <a:latin typeface="+mj-lt"/>
              </a:rPr>
              <a:t> </a:t>
            </a:r>
            <a:br>
              <a:rPr lang="en-US" sz="2800" dirty="0">
                <a:latin typeface="+mj-lt"/>
              </a:rPr>
            </a:br>
            <a:r>
              <a:rPr lang="en-US" sz="2800" dirty="0">
                <a:latin typeface="+mj-lt"/>
              </a:rPr>
              <a:t>What do you tell the reporter?</a:t>
            </a:r>
            <a:br>
              <a:rPr lang="en-US" sz="2400" cap="all" dirty="0">
                <a:solidFill>
                  <a:schemeClr val="tx2"/>
                </a:solidFill>
                <a:latin typeface="+mj-lt"/>
              </a:rPr>
            </a:br>
            <a:endParaRPr lang="en-US" b="1" dirty="0"/>
          </a:p>
        </p:txBody>
      </p:sp>
    </p:spTree>
    <p:extLst>
      <p:ext uri="{BB962C8B-B14F-4D97-AF65-F5344CB8AC3E}">
        <p14:creationId xmlns:p14="http://schemas.microsoft.com/office/powerpoint/2010/main" val="10522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b="1" dirty="0"/>
              <a:t>Build Knowledge</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p:txBody>
          <a:bodyPr/>
          <a:lstStyle/>
          <a:p>
            <a:pPr marL="384048" indent="-384048" defTabSz="914400">
              <a:lnSpc>
                <a:spcPct val="94000"/>
              </a:lnSpc>
              <a:spcAft>
                <a:spcPts val="200"/>
              </a:spcAft>
              <a:buFont typeface="Franklin Gothic Book" panose="020B0503020102020204" pitchFamily="34" charset="0"/>
            </a:pPr>
            <a:r>
              <a:rPr lang="en-US" dirty="0">
                <a:solidFill>
                  <a:schemeClr val="tx2"/>
                </a:solidFill>
              </a:rPr>
              <a:t>J</a:t>
            </a:r>
            <a:r>
              <a:rPr lang="en-US" sz="2000" dirty="0">
                <a:solidFill>
                  <a:schemeClr val="tx2"/>
                </a:solidFill>
              </a:rPr>
              <a:t>ob description, charter/bylaw or special act powers, duties and authority</a:t>
            </a:r>
          </a:p>
          <a:p>
            <a:pPr marL="384048" indent="-384048" defTabSz="914400">
              <a:lnSpc>
                <a:spcPct val="94000"/>
              </a:lnSpc>
              <a:spcAft>
                <a:spcPts val="200"/>
              </a:spcAft>
              <a:buFont typeface="Franklin Gothic Book" panose="020B0503020102020204" pitchFamily="34" charset="0"/>
            </a:pPr>
            <a:r>
              <a:rPr lang="en-US" sz="2000" dirty="0">
                <a:solidFill>
                  <a:schemeClr val="tx2"/>
                </a:solidFill>
              </a:rPr>
              <a:t>Become a budget expert</a:t>
            </a:r>
          </a:p>
          <a:p>
            <a:pPr marL="384048" indent="-384048" defTabSz="914400">
              <a:lnSpc>
                <a:spcPct val="94000"/>
              </a:lnSpc>
              <a:spcAft>
                <a:spcPts val="200"/>
              </a:spcAft>
              <a:buFont typeface="Franklin Gothic Book" panose="020B0503020102020204" pitchFamily="34" charset="0"/>
            </a:pPr>
            <a:r>
              <a:rPr lang="en-US" sz="2000" dirty="0">
                <a:solidFill>
                  <a:schemeClr val="tx2"/>
                </a:solidFill>
              </a:rPr>
              <a:t>Tour municipal facilities</a:t>
            </a:r>
          </a:p>
          <a:p>
            <a:pPr marL="384048" indent="-384048" defTabSz="914400">
              <a:lnSpc>
                <a:spcPct val="94000"/>
              </a:lnSpc>
              <a:spcAft>
                <a:spcPts val="200"/>
              </a:spcAft>
              <a:buFont typeface="Franklin Gothic Book" panose="020B0503020102020204" pitchFamily="34" charset="0"/>
            </a:pPr>
            <a:r>
              <a:rPr lang="en-US" sz="2000" dirty="0">
                <a:solidFill>
                  <a:schemeClr val="tx2"/>
                </a:solidFill>
              </a:rPr>
              <a:t>Know your staff’s competencies and where there are shortages</a:t>
            </a:r>
          </a:p>
          <a:p>
            <a:pPr marL="384048" indent="-384048" defTabSz="914400">
              <a:lnSpc>
                <a:spcPct val="94000"/>
              </a:lnSpc>
              <a:spcAft>
                <a:spcPts val="200"/>
              </a:spcAft>
              <a:buFont typeface="Franklin Gothic Book" panose="020B0503020102020204" pitchFamily="34" charset="0"/>
            </a:pPr>
            <a:r>
              <a:rPr lang="en-US" dirty="0">
                <a:solidFill>
                  <a:schemeClr val="tx2"/>
                </a:solidFill>
              </a:rPr>
              <a:t>R</a:t>
            </a:r>
            <a:r>
              <a:rPr lang="en-US" sz="2000" dirty="0">
                <a:solidFill>
                  <a:schemeClr val="tx2"/>
                </a:solidFill>
              </a:rPr>
              <a:t>ead strategic and master plans, zoning and consultant reports, annual audits</a:t>
            </a:r>
          </a:p>
          <a:p>
            <a:pPr marL="384048" indent="-384048" defTabSz="914400">
              <a:lnSpc>
                <a:spcPct val="94000"/>
              </a:lnSpc>
              <a:spcAft>
                <a:spcPts val="200"/>
              </a:spcAft>
              <a:buFont typeface="Franklin Gothic Book" panose="020B0503020102020204" pitchFamily="34" charset="0"/>
            </a:pPr>
            <a:r>
              <a:rPr lang="en-US" sz="2000" dirty="0">
                <a:solidFill>
                  <a:schemeClr val="tx2"/>
                </a:solidFill>
              </a:rPr>
              <a:t>Go to community events and learn town traditions</a:t>
            </a:r>
          </a:p>
        </p:txBody>
      </p:sp>
    </p:spTree>
    <p:extLst>
      <p:ext uri="{BB962C8B-B14F-4D97-AF65-F5344CB8AC3E}">
        <p14:creationId xmlns:p14="http://schemas.microsoft.com/office/powerpoint/2010/main" val="227239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04942F-3540-26C2-2FE8-1DD9E08B46CF}"/>
              </a:ext>
            </a:extLst>
          </p:cNvPr>
          <p:cNvSpPr>
            <a:spLocks noGrp="1"/>
          </p:cNvSpPr>
          <p:nvPr>
            <p:ph type="body" idx="1"/>
          </p:nvPr>
        </p:nvSpPr>
        <p:spPr>
          <a:xfrm>
            <a:off x="906562" y="816429"/>
            <a:ext cx="10378875" cy="4210594"/>
          </a:xfrm>
        </p:spPr>
        <p:txBody>
          <a:bodyPr/>
          <a:lstStyle/>
          <a:p>
            <a:r>
              <a:rPr lang="en-US" sz="2800" b="0" dirty="0">
                <a:latin typeface="+mj-lt"/>
              </a:rPr>
              <a:t>You just got hired to be the new manager of north county and are excited to hit the ground running.  </a:t>
            </a:r>
            <a:br>
              <a:rPr lang="en-US" sz="2800" b="0" dirty="0">
                <a:latin typeface="+mj-lt"/>
              </a:rPr>
            </a:br>
            <a:br>
              <a:rPr lang="en-US" sz="2800" b="0" dirty="0">
                <a:latin typeface="+mj-lt"/>
              </a:rPr>
            </a:br>
            <a:r>
              <a:rPr lang="en-US" sz="2800" b="0" dirty="0">
                <a:latin typeface="+mj-lt"/>
              </a:rPr>
              <a:t>One of the county commissioners, who was an enthusiastic supporter of your appointment, invites you to an event to meet important people in the county and be introduced as the new manager.  </a:t>
            </a:r>
            <a:br>
              <a:rPr lang="en-US" sz="2800" b="0" dirty="0">
                <a:latin typeface="+mj-lt"/>
              </a:rPr>
            </a:br>
            <a:br>
              <a:rPr lang="en-US" sz="2800" b="0" dirty="0">
                <a:latin typeface="+mj-lt"/>
              </a:rPr>
            </a:br>
            <a:r>
              <a:rPr lang="en-US" sz="2800" b="0" dirty="0">
                <a:latin typeface="+mj-lt"/>
              </a:rPr>
              <a:t>The event, just by chance, happens to be associated with their reelection campaign.  </a:t>
            </a:r>
            <a:r>
              <a:rPr lang="en-US" sz="2800" dirty="0">
                <a:latin typeface="+mj-lt"/>
              </a:rPr>
              <a:t> </a:t>
            </a:r>
            <a:r>
              <a:rPr lang="en-US" sz="2800" b="1" dirty="0">
                <a:latin typeface="+mj-lt"/>
              </a:rPr>
              <a:t>What do you do?</a:t>
            </a:r>
            <a:endParaRPr lang="en-US" b="1" dirty="0"/>
          </a:p>
        </p:txBody>
      </p:sp>
    </p:spTree>
    <p:extLst>
      <p:ext uri="{BB962C8B-B14F-4D97-AF65-F5344CB8AC3E}">
        <p14:creationId xmlns:p14="http://schemas.microsoft.com/office/powerpoint/2010/main" val="52895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1333500" y="914400"/>
            <a:ext cx="4447032" cy="1188720"/>
          </a:xfrm>
        </p:spPr>
        <p:txBody>
          <a:bodyPr/>
          <a:lstStyle/>
          <a:p>
            <a:r>
              <a:rPr lang="en-US" dirty="0"/>
              <a:t>Make a Plan</a:t>
            </a:r>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1695450" y="2377440"/>
            <a:ext cx="4085082" cy="2971800"/>
          </a:xfrm>
        </p:spPr>
        <p:txBody>
          <a:bodyPr/>
          <a:lstStyle/>
          <a:p>
            <a:pPr lvl="0"/>
            <a:r>
              <a:rPr lang="en-US" dirty="0"/>
              <a:t>30 days</a:t>
            </a:r>
          </a:p>
          <a:p>
            <a:pPr lvl="0"/>
            <a:r>
              <a:rPr lang="en-US" dirty="0"/>
              <a:t>Six months</a:t>
            </a:r>
          </a:p>
          <a:p>
            <a:pPr lvl="0"/>
            <a:r>
              <a:rPr lang="en-US" dirty="0"/>
              <a:t>One year</a:t>
            </a:r>
          </a:p>
          <a:p>
            <a:pPr lvl="0"/>
            <a:r>
              <a:rPr lang="en-US" dirty="0"/>
              <a:t>Two-three years</a:t>
            </a:r>
          </a:p>
          <a:p>
            <a:pPr lvl="0"/>
            <a:r>
              <a:rPr lang="en-US" dirty="0"/>
              <a:t>Five-ten years</a:t>
            </a:r>
          </a:p>
        </p:txBody>
      </p:sp>
      <p:pic>
        <p:nvPicPr>
          <p:cNvPr id="4" name="Picture 3">
            <a:extLst>
              <a:ext uri="{FF2B5EF4-FFF2-40B4-BE49-F238E27FC236}">
                <a16:creationId xmlns:a16="http://schemas.microsoft.com/office/drawing/2014/main" id="{A5BEFCEC-50F0-C674-F077-7A729B67D354}"/>
              </a:ext>
            </a:extLst>
          </p:cNvPr>
          <p:cNvPicPr>
            <a:picLocks noChangeAspect="1"/>
          </p:cNvPicPr>
          <p:nvPr/>
        </p:nvPicPr>
        <p:blipFill>
          <a:blip r:embed="rId3"/>
          <a:stretch>
            <a:fillRect/>
          </a:stretch>
        </p:blipFill>
        <p:spPr>
          <a:xfrm>
            <a:off x="6686753" y="868680"/>
            <a:ext cx="3245917" cy="4480560"/>
          </a:xfrm>
          <a:prstGeom prst="rect">
            <a:avLst/>
          </a:prstGeom>
        </p:spPr>
      </p:pic>
    </p:spTree>
    <p:extLst>
      <p:ext uri="{BB962C8B-B14F-4D97-AF65-F5344CB8AC3E}">
        <p14:creationId xmlns:p14="http://schemas.microsoft.com/office/powerpoint/2010/main" val="233035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b="1" dirty="0"/>
              <a:t>Build for Today and Tomorrow</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p:txBody>
          <a:bodyPr/>
          <a:lstStyle/>
          <a:p>
            <a:pPr indent="-384048" defTabSz="914400">
              <a:lnSpc>
                <a:spcPct val="94000"/>
              </a:lnSpc>
              <a:spcAft>
                <a:spcPts val="200"/>
              </a:spcAft>
              <a:buFont typeface="Franklin Gothic Book" panose="020B0503020102020204" pitchFamily="34" charset="0"/>
            </a:pPr>
            <a:r>
              <a:rPr lang="en-US" sz="2000" dirty="0">
                <a:solidFill>
                  <a:schemeClr val="tx2"/>
                </a:solidFill>
              </a:rPr>
              <a:t>Establish the process of </a:t>
            </a:r>
            <a:r>
              <a:rPr lang="en-US" sz="2000">
                <a:solidFill>
                  <a:schemeClr val="tx2"/>
                </a:solidFill>
              </a:rPr>
              <a:t>strategic planning; </a:t>
            </a:r>
            <a:r>
              <a:rPr lang="en-US" sz="2000" dirty="0">
                <a:solidFill>
                  <a:schemeClr val="tx2"/>
                </a:solidFill>
              </a:rPr>
              <a:t>short-term and long-term planning is the most important focus of a community</a:t>
            </a:r>
          </a:p>
          <a:p>
            <a:pPr indent="-384048" defTabSz="914400">
              <a:lnSpc>
                <a:spcPct val="94000"/>
              </a:lnSpc>
              <a:spcAft>
                <a:spcPts val="200"/>
              </a:spcAft>
              <a:buFont typeface="Franklin Gothic Book" panose="020B0503020102020204" pitchFamily="34" charset="0"/>
            </a:pPr>
            <a:endParaRPr lang="en-US" sz="2000" dirty="0">
              <a:solidFill>
                <a:schemeClr val="tx2"/>
              </a:solidFill>
            </a:endParaRPr>
          </a:p>
          <a:p>
            <a:pPr indent="-384048" defTabSz="914400">
              <a:lnSpc>
                <a:spcPct val="94000"/>
              </a:lnSpc>
              <a:spcAft>
                <a:spcPts val="200"/>
              </a:spcAft>
              <a:buFont typeface="Franklin Gothic Book" panose="020B0503020102020204" pitchFamily="34" charset="0"/>
            </a:pPr>
            <a:r>
              <a:rPr lang="en-US" sz="2000" dirty="0">
                <a:solidFill>
                  <a:schemeClr val="tx2"/>
                </a:solidFill>
              </a:rPr>
              <a:t>Is there an existing strategic plan? </a:t>
            </a:r>
          </a:p>
          <a:p>
            <a:pPr indent="-384048" defTabSz="914400">
              <a:lnSpc>
                <a:spcPct val="94000"/>
              </a:lnSpc>
              <a:spcAft>
                <a:spcPts val="200"/>
              </a:spcAft>
              <a:buFont typeface="Franklin Gothic Book" panose="020B0503020102020204" pitchFamily="34" charset="0"/>
            </a:pPr>
            <a:endParaRPr lang="en-US" sz="2000" dirty="0">
              <a:solidFill>
                <a:schemeClr val="tx2"/>
              </a:solidFill>
            </a:endParaRPr>
          </a:p>
          <a:p>
            <a:pPr indent="-384048" defTabSz="914400">
              <a:lnSpc>
                <a:spcPct val="94000"/>
              </a:lnSpc>
              <a:spcAft>
                <a:spcPts val="200"/>
              </a:spcAft>
              <a:buFont typeface="Franklin Gothic Book" panose="020B0503020102020204" pitchFamily="34" charset="0"/>
            </a:pPr>
            <a:r>
              <a:rPr lang="en-US" sz="2000" dirty="0">
                <a:solidFill>
                  <a:schemeClr val="tx2"/>
                </a:solidFill>
              </a:rPr>
              <a:t>Can’t do a strategic plan? What are five things you would like to accomplish?</a:t>
            </a:r>
          </a:p>
        </p:txBody>
      </p:sp>
    </p:spTree>
    <p:extLst>
      <p:ext uri="{BB962C8B-B14F-4D97-AF65-F5344CB8AC3E}">
        <p14:creationId xmlns:p14="http://schemas.microsoft.com/office/powerpoint/2010/main" val="42567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FC1-A744-3A61-6292-313050781A45}"/>
              </a:ext>
            </a:extLst>
          </p:cNvPr>
          <p:cNvSpPr>
            <a:spLocks noGrp="1"/>
          </p:cNvSpPr>
          <p:nvPr>
            <p:ph type="title"/>
          </p:nvPr>
        </p:nvSpPr>
        <p:spPr/>
        <p:txBody>
          <a:bodyPr/>
          <a:lstStyle/>
          <a:p>
            <a:r>
              <a:rPr lang="en-US" dirty="0"/>
              <a:t>Build Trust and Credibility</a:t>
            </a:r>
          </a:p>
        </p:txBody>
      </p:sp>
      <p:sp>
        <p:nvSpPr>
          <p:cNvPr id="3" name="Content Placeholder 2">
            <a:extLst>
              <a:ext uri="{FF2B5EF4-FFF2-40B4-BE49-F238E27FC236}">
                <a16:creationId xmlns:a16="http://schemas.microsoft.com/office/drawing/2014/main" id="{D92C5CF9-2700-70EA-1F74-1D925A3CAEAE}"/>
              </a:ext>
            </a:extLst>
          </p:cNvPr>
          <p:cNvSpPr>
            <a:spLocks noGrp="1"/>
          </p:cNvSpPr>
          <p:nvPr>
            <p:ph sz="half" idx="1"/>
          </p:nvPr>
        </p:nvSpPr>
        <p:spPr/>
        <p:txBody>
          <a:bodyPr/>
          <a:lstStyle/>
          <a:p>
            <a:pPr marL="0" indent="0">
              <a:lnSpc>
                <a:spcPct val="94000"/>
              </a:lnSpc>
              <a:spcAft>
                <a:spcPts val="200"/>
              </a:spcAft>
              <a:buNone/>
            </a:pPr>
            <a:r>
              <a:rPr lang="en-US" sz="2400" dirty="0">
                <a:solidFill>
                  <a:schemeClr val="tx2"/>
                </a:solidFill>
              </a:rPr>
              <a:t>Treat elected officials the same, share information equally</a:t>
            </a:r>
            <a:br>
              <a:rPr lang="en-US" sz="2400" dirty="0">
                <a:solidFill>
                  <a:schemeClr val="tx2"/>
                </a:solidFill>
              </a:rPr>
            </a:br>
            <a:br>
              <a:rPr lang="en-US" sz="2400" dirty="0">
                <a:solidFill>
                  <a:schemeClr val="tx2"/>
                </a:solidFill>
              </a:rPr>
            </a:br>
            <a:r>
              <a:rPr lang="en-US" sz="2400" dirty="0">
                <a:solidFill>
                  <a:schemeClr val="tx2"/>
                </a:solidFill>
              </a:rPr>
              <a:t>Support their decisions once made regardless of your personal opinion</a:t>
            </a:r>
            <a:br>
              <a:rPr lang="en-US" sz="2400" dirty="0">
                <a:solidFill>
                  <a:schemeClr val="tx2"/>
                </a:solidFill>
              </a:rPr>
            </a:br>
            <a:br>
              <a:rPr lang="en-US" sz="2400" dirty="0">
                <a:solidFill>
                  <a:schemeClr val="tx2"/>
                </a:solidFill>
              </a:rPr>
            </a:br>
            <a:r>
              <a:rPr lang="en-US" sz="2400" dirty="0">
                <a:solidFill>
                  <a:schemeClr val="tx2"/>
                </a:solidFill>
              </a:rPr>
              <a:t>Be who you are, not who you think they want</a:t>
            </a:r>
          </a:p>
        </p:txBody>
      </p:sp>
      <p:sp>
        <p:nvSpPr>
          <p:cNvPr id="5" name="Content Placeholder 4">
            <a:extLst>
              <a:ext uri="{FF2B5EF4-FFF2-40B4-BE49-F238E27FC236}">
                <a16:creationId xmlns:a16="http://schemas.microsoft.com/office/drawing/2014/main" id="{BEB5DC0F-79D9-E055-7EA0-8F966AEA01CF}"/>
              </a:ext>
            </a:extLst>
          </p:cNvPr>
          <p:cNvSpPr>
            <a:spLocks noGrp="1"/>
          </p:cNvSpPr>
          <p:nvPr>
            <p:ph sz="half" idx="2"/>
          </p:nvPr>
        </p:nvSpPr>
        <p:spPr/>
        <p:txBody>
          <a:bodyPr/>
          <a:lstStyle/>
          <a:p>
            <a:pPr marL="91440" indent="0">
              <a:buNone/>
            </a:pPr>
            <a:r>
              <a:rPr lang="en-US" sz="2400" dirty="0">
                <a:solidFill>
                  <a:schemeClr val="tx2"/>
                </a:solidFill>
              </a:rPr>
              <a:t>Lead by example. </a:t>
            </a:r>
            <a:br>
              <a:rPr lang="en-US" sz="2400" dirty="0">
                <a:solidFill>
                  <a:schemeClr val="tx2"/>
                </a:solidFill>
              </a:rPr>
            </a:br>
            <a:br>
              <a:rPr lang="en-US" sz="2400" dirty="0">
                <a:solidFill>
                  <a:schemeClr val="tx2"/>
                </a:solidFill>
              </a:rPr>
            </a:br>
            <a:r>
              <a:rPr lang="en-US" sz="2400" dirty="0">
                <a:solidFill>
                  <a:schemeClr val="tx2"/>
                </a:solidFill>
              </a:rPr>
              <a:t>Allow for all opinions but insist upon respect, civility, and fairness </a:t>
            </a:r>
            <a:br>
              <a:rPr lang="en-US" sz="2400" dirty="0">
                <a:solidFill>
                  <a:schemeClr val="tx2"/>
                </a:solidFill>
              </a:rPr>
            </a:br>
            <a:br>
              <a:rPr lang="en-US" sz="2400" dirty="0">
                <a:solidFill>
                  <a:schemeClr val="tx2"/>
                </a:solidFill>
              </a:rPr>
            </a:br>
            <a:r>
              <a:rPr lang="en-US" sz="2400" dirty="0">
                <a:solidFill>
                  <a:schemeClr val="tx2"/>
                </a:solidFill>
              </a:rPr>
              <a:t>Follow the ICMA Code of Ethics </a:t>
            </a:r>
            <a:br>
              <a:rPr lang="en-US" sz="2000" b="0" cap="all" dirty="0">
                <a:solidFill>
                  <a:schemeClr val="tx2"/>
                </a:solidFill>
                <a:latin typeface="+mj-lt"/>
              </a:rPr>
            </a:br>
            <a:r>
              <a:rPr lang="en-US" dirty="0"/>
              <a:t>.</a:t>
            </a:r>
          </a:p>
        </p:txBody>
      </p:sp>
    </p:spTree>
    <p:extLst>
      <p:ext uri="{BB962C8B-B14F-4D97-AF65-F5344CB8AC3E}">
        <p14:creationId xmlns:p14="http://schemas.microsoft.com/office/powerpoint/2010/main" val="3426032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6047</TotalTime>
  <Words>1404</Words>
  <Application>Microsoft Office PowerPoint</Application>
  <PresentationFormat>Widescreen</PresentationFormat>
  <Paragraphs>124</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Franklin Gothic Book</vt:lpstr>
      <vt:lpstr>Lato</vt:lpstr>
      <vt:lpstr>Lato Black</vt:lpstr>
      <vt:lpstr>Trebuchet MS</vt:lpstr>
      <vt:lpstr>Wingdings</vt:lpstr>
      <vt:lpstr>Office Theme</vt:lpstr>
      <vt:lpstr>Being Successful As A First-Time Administrator </vt:lpstr>
      <vt:lpstr>Focus on Building   relationships   knowledge   for the present and the future   trust and credibility   yourself   network of training and support  </vt:lpstr>
      <vt:lpstr>    </vt:lpstr>
      <vt:lpstr>PowerPoint Presentation</vt:lpstr>
      <vt:lpstr>Build Knowledge</vt:lpstr>
      <vt:lpstr>PowerPoint Presentation</vt:lpstr>
      <vt:lpstr>Make a Plan</vt:lpstr>
      <vt:lpstr>Build for Today and Tomorrow</vt:lpstr>
      <vt:lpstr>Build Trust and Credibility</vt:lpstr>
      <vt:lpstr>PowerPoint Presentation</vt:lpstr>
      <vt:lpstr>Build Yourself</vt:lpstr>
      <vt:lpstr>Build Your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Karen Daly</cp:lastModifiedBy>
  <cp:revision>21</cp:revision>
  <dcterms:created xsi:type="dcterms:W3CDTF">2022-10-21T14:04:38Z</dcterms:created>
  <dcterms:modified xsi:type="dcterms:W3CDTF">2023-01-23T19:19:09Z</dcterms:modified>
</cp:coreProperties>
</file>