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320" r:id="rId3"/>
    <p:sldId id="267" r:id="rId4"/>
    <p:sldId id="261" r:id="rId5"/>
    <p:sldId id="266" r:id="rId6"/>
    <p:sldId id="260" r:id="rId7"/>
    <p:sldId id="268" r:id="rId8"/>
    <p:sldId id="263" r:id="rId9"/>
    <p:sldId id="262" r:id="rId10"/>
    <p:sldId id="280" r:id="rId11"/>
    <p:sldId id="284" r:id="rId12"/>
    <p:sldId id="285" r:id="rId13"/>
    <p:sldId id="283" r:id="rId14"/>
    <p:sldId id="281" r:id="rId15"/>
    <p:sldId id="286" r:id="rId16"/>
    <p:sldId id="313" r:id="rId17"/>
    <p:sldId id="282" r:id="rId18"/>
    <p:sldId id="287" r:id="rId19"/>
    <p:sldId id="314" r:id="rId20"/>
    <p:sldId id="315" r:id="rId21"/>
    <p:sldId id="316" r:id="rId22"/>
    <p:sldId id="302" r:id="rId23"/>
    <p:sldId id="319" r:id="rId24"/>
    <p:sldId id="31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82B8"/>
    <a:srgbClr val="505050"/>
    <a:srgbClr val="00B2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D5ECBE-24E5-FBB7-39BE-B4606B09D05D}" v="72" dt="2023-03-13T15:06:56.929"/>
    <p1510:client id="{CED739B3-B18C-4A10-9569-D8BF6E78304A}" v="484" dt="2023-03-13T15:19:17.4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p:bg>
      <p:bgPr>
        <a:gradFill>
          <a:gsLst>
            <a:gs pos="100000">
              <a:srgbClr val="00B28A"/>
            </a:gs>
            <a:gs pos="0">
              <a:srgbClr val="1C82B8"/>
            </a:gs>
          </a:gsLst>
          <a:lin ang="27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377440"/>
            <a:ext cx="10204704" cy="1645920"/>
          </a:xfrm>
        </p:spPr>
        <p:txBody>
          <a:bodyPr anchor="b"/>
          <a:lstStyle>
            <a:lvl1pPr>
              <a:defRPr sz="4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046216"/>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a:extLst>
              <a:ext uri="{FF2B5EF4-FFF2-40B4-BE49-F238E27FC236}">
                <a16:creationId xmlns:a16="http://schemas.microsoft.com/office/drawing/2014/main" id="{DE4D567F-3DC2-B203-8134-E6E56BE519E4}"/>
              </a:ext>
            </a:extLst>
          </p:cNvPr>
          <p:cNvPicPr>
            <a:picLocks noChangeAspect="1"/>
          </p:cNvPicPr>
          <p:nvPr userDrawn="1"/>
        </p:nvPicPr>
        <p:blipFill>
          <a:blip r:embed="rId2"/>
          <a:stretch>
            <a:fillRect/>
          </a:stretch>
        </p:blipFill>
        <p:spPr>
          <a:xfrm>
            <a:off x="914400" y="5671847"/>
            <a:ext cx="2895123" cy="582834"/>
          </a:xfrm>
          <a:prstGeom prst="rect">
            <a:avLst/>
          </a:prstGeom>
        </p:spPr>
      </p:pic>
      <p:pic>
        <p:nvPicPr>
          <p:cNvPr id="8" name="Picture 7">
            <a:extLst>
              <a:ext uri="{FF2B5EF4-FFF2-40B4-BE49-F238E27FC236}">
                <a16:creationId xmlns:a16="http://schemas.microsoft.com/office/drawing/2014/main" id="{3F3E678D-334A-70B6-D460-1EF181DBC22D}"/>
              </a:ext>
            </a:extLst>
          </p:cNvPr>
          <p:cNvPicPr>
            <a:picLocks noChangeAspect="1"/>
          </p:cNvPicPr>
          <p:nvPr userDrawn="1"/>
        </p:nvPicPr>
        <p:blipFill>
          <a:blip r:embed="rId3"/>
          <a:stretch>
            <a:fillRect/>
          </a:stretch>
        </p:blipFill>
        <p:spPr>
          <a:xfrm>
            <a:off x="576072" y="603504"/>
            <a:ext cx="7740650" cy="2019300"/>
          </a:xfrm>
          <a:prstGeom prst="rect">
            <a:avLst/>
          </a:prstGeom>
        </p:spPr>
      </p:pic>
    </p:spTree>
    <p:extLst>
      <p:ext uri="{BB962C8B-B14F-4D97-AF65-F5344CB8AC3E}">
        <p14:creationId xmlns:p14="http://schemas.microsoft.com/office/powerpoint/2010/main" val="1430135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with gradient">
    <p:bg>
      <p:bgPr>
        <a:gradFill>
          <a:gsLst>
            <a:gs pos="0">
              <a:srgbClr val="1C82B8"/>
            </a:gs>
            <a:gs pos="100000">
              <a:srgbClr val="00B28A"/>
            </a:gs>
          </a:gsLst>
          <a:lin ang="2700000" scaled="0"/>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A0DF7F-1CA5-FD66-F5B8-B12CBC9DF3EB}"/>
              </a:ext>
            </a:extLst>
          </p:cNvPr>
          <p:cNvPicPr>
            <a:picLocks noChangeAspect="1"/>
          </p:cNvPicPr>
          <p:nvPr userDrawn="1"/>
        </p:nvPicPr>
        <p:blipFill>
          <a:blip r:embed="rId2"/>
          <a:stretch>
            <a:fillRect/>
          </a:stretch>
        </p:blipFill>
        <p:spPr>
          <a:xfrm>
            <a:off x="914400" y="5943600"/>
            <a:ext cx="1917127" cy="385948"/>
          </a:xfrm>
          <a:prstGeom prst="rect">
            <a:avLst/>
          </a:prstGeom>
        </p:spPr>
      </p:pic>
      <p:pic>
        <p:nvPicPr>
          <p:cNvPr id="5" name="Picture 4">
            <a:extLst>
              <a:ext uri="{FF2B5EF4-FFF2-40B4-BE49-F238E27FC236}">
                <a16:creationId xmlns:a16="http://schemas.microsoft.com/office/drawing/2014/main" id="{253EC718-5A6C-EE0A-1DCD-DEFBC186EB22}"/>
              </a:ext>
            </a:extLst>
          </p:cNvPr>
          <p:cNvPicPr>
            <a:picLocks noChangeAspect="1"/>
          </p:cNvPicPr>
          <p:nvPr userDrawn="1"/>
        </p:nvPicPr>
        <p:blipFill>
          <a:blip r:embed="rId3"/>
          <a:stretch>
            <a:fillRect/>
          </a:stretch>
        </p:blipFill>
        <p:spPr>
          <a:xfrm>
            <a:off x="8357616" y="5760720"/>
            <a:ext cx="2921000" cy="762000"/>
          </a:xfrm>
          <a:prstGeom prst="rect">
            <a:avLst/>
          </a:prstGeom>
        </p:spPr>
      </p:pic>
    </p:spTree>
    <p:extLst>
      <p:ext uri="{BB962C8B-B14F-4D97-AF65-F5344CB8AC3E}">
        <p14:creationId xmlns:p14="http://schemas.microsoft.com/office/powerpoint/2010/main" val="2341309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divider teal">
    <p:bg>
      <p:bgPr>
        <a:solidFill>
          <a:srgbClr val="1C82B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377440"/>
            <a:ext cx="10204704" cy="1645920"/>
          </a:xfrm>
        </p:spPr>
        <p:txBody>
          <a:bodyPr anchor="b"/>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371600"/>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7247A065-CAEA-DB78-386A-57A765AAD95D}"/>
              </a:ext>
            </a:extLst>
          </p:cNvPr>
          <p:cNvPicPr>
            <a:picLocks noChangeAspect="1"/>
          </p:cNvPicPr>
          <p:nvPr userDrawn="1"/>
        </p:nvPicPr>
        <p:blipFill>
          <a:blip r:embed="rId2"/>
          <a:stretch>
            <a:fillRect/>
          </a:stretch>
        </p:blipFill>
        <p:spPr>
          <a:xfrm>
            <a:off x="914400" y="5943600"/>
            <a:ext cx="1917127" cy="385948"/>
          </a:xfrm>
          <a:prstGeom prst="rect">
            <a:avLst/>
          </a:prstGeom>
        </p:spPr>
      </p:pic>
      <p:pic>
        <p:nvPicPr>
          <p:cNvPr id="6" name="Picture 5">
            <a:extLst>
              <a:ext uri="{FF2B5EF4-FFF2-40B4-BE49-F238E27FC236}">
                <a16:creationId xmlns:a16="http://schemas.microsoft.com/office/drawing/2014/main" id="{D9410412-594C-D0DE-89A0-000E408D4ACD}"/>
              </a:ext>
            </a:extLst>
          </p:cNvPr>
          <p:cNvPicPr>
            <a:picLocks noChangeAspect="1"/>
          </p:cNvPicPr>
          <p:nvPr userDrawn="1"/>
        </p:nvPicPr>
        <p:blipFill>
          <a:blip r:embed="rId3"/>
          <a:stretch>
            <a:fillRect/>
          </a:stretch>
        </p:blipFill>
        <p:spPr>
          <a:xfrm>
            <a:off x="8357616" y="5760720"/>
            <a:ext cx="2921000" cy="762000"/>
          </a:xfrm>
          <a:prstGeom prst="rect">
            <a:avLst/>
          </a:prstGeom>
        </p:spPr>
      </p:pic>
    </p:spTree>
    <p:extLst>
      <p:ext uri="{BB962C8B-B14F-4D97-AF65-F5344CB8AC3E}">
        <p14:creationId xmlns:p14="http://schemas.microsoft.com/office/powerpoint/2010/main" val="164309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on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44A675E-DA35-7914-40F1-DACE31F57819}"/>
              </a:ext>
            </a:extLst>
          </p:cNvPr>
          <p:cNvPicPr>
            <a:picLocks noChangeAspect="1"/>
          </p:cNvPicPr>
          <p:nvPr userDrawn="1"/>
        </p:nvPicPr>
        <p:blipFill>
          <a:blip r:embed="rId2"/>
          <a:stretch>
            <a:fillRect/>
          </a:stretch>
        </p:blipFill>
        <p:spPr>
          <a:xfrm>
            <a:off x="914400" y="5943600"/>
            <a:ext cx="1920240" cy="386575"/>
          </a:xfrm>
          <a:prstGeom prst="rect">
            <a:avLst/>
          </a:prstGeom>
        </p:spPr>
      </p:pic>
      <p:pic>
        <p:nvPicPr>
          <p:cNvPr id="5" name="Picture 4">
            <a:extLst>
              <a:ext uri="{FF2B5EF4-FFF2-40B4-BE49-F238E27FC236}">
                <a16:creationId xmlns:a16="http://schemas.microsoft.com/office/drawing/2014/main" id="{38554085-17DD-6F8D-D49E-D120FE3E4A14}"/>
              </a:ext>
            </a:extLst>
          </p:cNvPr>
          <p:cNvPicPr>
            <a:picLocks noChangeAspect="1"/>
          </p:cNvPicPr>
          <p:nvPr userDrawn="1"/>
        </p:nvPicPr>
        <p:blipFill>
          <a:blip r:embed="rId3"/>
          <a:stretch>
            <a:fillRect/>
          </a:stretch>
        </p:blipFill>
        <p:spPr>
          <a:xfrm>
            <a:off x="8357616" y="5760720"/>
            <a:ext cx="2921000" cy="762000"/>
          </a:xfrm>
          <a:prstGeom prst="rect">
            <a:avLst/>
          </a:prstGeom>
        </p:spPr>
      </p:pic>
    </p:spTree>
    <p:extLst>
      <p:ext uri="{BB962C8B-B14F-4D97-AF65-F5344CB8AC3E}">
        <p14:creationId xmlns:p14="http://schemas.microsoft.com/office/powerpoint/2010/main" val="2259970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on gradient">
    <p:bg>
      <p:bgPr>
        <a:gradFill>
          <a:gsLst>
            <a:gs pos="0">
              <a:srgbClr val="1C82B8"/>
            </a:gs>
            <a:gs pos="100000">
              <a:srgbClr val="00B28A"/>
            </a:gs>
          </a:gsLst>
          <a:lin ang="27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lvl1pPr>
              <a:defRPr b="0" i="0" baseline="0">
                <a:solidFill>
                  <a:schemeClr val="bg1"/>
                </a:solidFill>
                <a:latin typeface="Lato Black" panose="020F050202020403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6289AE22-784A-F130-D222-256E5305E9C1}"/>
              </a:ext>
            </a:extLst>
          </p:cNvPr>
          <p:cNvPicPr>
            <a:picLocks noChangeAspect="1"/>
          </p:cNvPicPr>
          <p:nvPr userDrawn="1"/>
        </p:nvPicPr>
        <p:blipFill>
          <a:blip r:embed="rId2"/>
          <a:stretch>
            <a:fillRect/>
          </a:stretch>
        </p:blipFill>
        <p:spPr>
          <a:xfrm>
            <a:off x="914400" y="5943600"/>
            <a:ext cx="1917127" cy="385948"/>
          </a:xfrm>
          <a:prstGeom prst="rect">
            <a:avLst/>
          </a:prstGeom>
        </p:spPr>
      </p:pic>
      <p:pic>
        <p:nvPicPr>
          <p:cNvPr id="9" name="Picture 8">
            <a:extLst>
              <a:ext uri="{FF2B5EF4-FFF2-40B4-BE49-F238E27FC236}">
                <a16:creationId xmlns:a16="http://schemas.microsoft.com/office/drawing/2014/main" id="{99D7C87F-F6AA-C56D-B900-2E376CD0124C}"/>
              </a:ext>
            </a:extLst>
          </p:cNvPr>
          <p:cNvPicPr>
            <a:picLocks noChangeAspect="1"/>
          </p:cNvPicPr>
          <p:nvPr userDrawn="1"/>
        </p:nvPicPr>
        <p:blipFill>
          <a:blip r:embed="rId3"/>
          <a:stretch>
            <a:fillRect/>
          </a:stretch>
        </p:blipFill>
        <p:spPr>
          <a:xfrm>
            <a:off x="8357616" y="5760720"/>
            <a:ext cx="2921000" cy="762000"/>
          </a:xfrm>
          <a:prstGeom prst="rect">
            <a:avLst/>
          </a:prstGeom>
        </p:spPr>
      </p:pic>
    </p:spTree>
    <p:extLst>
      <p:ext uri="{BB962C8B-B14F-4D97-AF65-F5344CB8AC3E}">
        <p14:creationId xmlns:p14="http://schemas.microsoft.com/office/powerpoint/2010/main" val="184876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on teal">
    <p:bg>
      <p:bgPr>
        <a:solidFill>
          <a:srgbClr val="1C82B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4D93B1B4-C418-0EC0-8891-A3C78E316640}"/>
              </a:ext>
            </a:extLst>
          </p:cNvPr>
          <p:cNvPicPr>
            <a:picLocks noChangeAspect="1"/>
          </p:cNvPicPr>
          <p:nvPr userDrawn="1"/>
        </p:nvPicPr>
        <p:blipFill>
          <a:blip r:embed="rId2"/>
          <a:stretch>
            <a:fillRect/>
          </a:stretch>
        </p:blipFill>
        <p:spPr>
          <a:xfrm>
            <a:off x="914400" y="5943600"/>
            <a:ext cx="1917127" cy="385948"/>
          </a:xfrm>
          <a:prstGeom prst="rect">
            <a:avLst/>
          </a:prstGeom>
        </p:spPr>
      </p:pic>
      <p:pic>
        <p:nvPicPr>
          <p:cNvPr id="9" name="Picture 8">
            <a:extLst>
              <a:ext uri="{FF2B5EF4-FFF2-40B4-BE49-F238E27FC236}">
                <a16:creationId xmlns:a16="http://schemas.microsoft.com/office/drawing/2014/main" id="{206C4AFC-5A9B-01CF-558A-F03E99019FAD}"/>
              </a:ext>
            </a:extLst>
          </p:cNvPr>
          <p:cNvPicPr>
            <a:picLocks noChangeAspect="1"/>
          </p:cNvPicPr>
          <p:nvPr userDrawn="1"/>
        </p:nvPicPr>
        <p:blipFill>
          <a:blip r:embed="rId3"/>
          <a:stretch>
            <a:fillRect/>
          </a:stretch>
        </p:blipFill>
        <p:spPr>
          <a:xfrm>
            <a:off x="8357616" y="5760720"/>
            <a:ext cx="2921000" cy="762000"/>
          </a:xfrm>
          <a:prstGeom prst="rect">
            <a:avLst/>
          </a:prstGeom>
        </p:spPr>
      </p:pic>
    </p:spTree>
    <p:extLst>
      <p:ext uri="{BB962C8B-B14F-4D97-AF65-F5344CB8AC3E}">
        <p14:creationId xmlns:p14="http://schemas.microsoft.com/office/powerpoint/2010/main" val="283657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two blocks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061839-701E-49D1-765D-9055617C8968}"/>
              </a:ext>
            </a:extLst>
          </p:cNvPr>
          <p:cNvSpPr>
            <a:spLocks noGrp="1"/>
          </p:cNvSpPr>
          <p:nvPr>
            <p:ph sz="half" idx="2"/>
          </p:nvPr>
        </p:nvSpPr>
        <p:spPr>
          <a:xfrm>
            <a:off x="6248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6656387F-0E05-A389-F00D-7A4C4D66F62A}"/>
              </a:ext>
            </a:extLst>
          </p:cNvPr>
          <p:cNvPicPr>
            <a:picLocks noChangeAspect="1"/>
          </p:cNvPicPr>
          <p:nvPr userDrawn="1"/>
        </p:nvPicPr>
        <p:blipFill>
          <a:blip r:embed="rId2"/>
          <a:stretch>
            <a:fillRect/>
          </a:stretch>
        </p:blipFill>
        <p:spPr>
          <a:xfrm>
            <a:off x="914400" y="5943600"/>
            <a:ext cx="1920240" cy="386575"/>
          </a:xfrm>
          <a:prstGeom prst="rect">
            <a:avLst/>
          </a:prstGeom>
        </p:spPr>
      </p:pic>
      <p:pic>
        <p:nvPicPr>
          <p:cNvPr id="8" name="Picture 7">
            <a:extLst>
              <a:ext uri="{FF2B5EF4-FFF2-40B4-BE49-F238E27FC236}">
                <a16:creationId xmlns:a16="http://schemas.microsoft.com/office/drawing/2014/main" id="{84964347-8448-FEFE-68F0-4C43B8A6311E}"/>
              </a:ext>
            </a:extLst>
          </p:cNvPr>
          <p:cNvPicPr>
            <a:picLocks noChangeAspect="1"/>
          </p:cNvPicPr>
          <p:nvPr userDrawn="1"/>
        </p:nvPicPr>
        <p:blipFill>
          <a:blip r:embed="rId3"/>
          <a:stretch>
            <a:fillRect/>
          </a:stretch>
        </p:blipFill>
        <p:spPr>
          <a:xfrm>
            <a:off x="8357616" y="5760720"/>
            <a:ext cx="2921000" cy="762000"/>
          </a:xfrm>
          <a:prstGeom prst="rect">
            <a:avLst/>
          </a:prstGeom>
        </p:spPr>
      </p:pic>
    </p:spTree>
    <p:extLst>
      <p:ext uri="{BB962C8B-B14F-4D97-AF65-F5344CB8AC3E}">
        <p14:creationId xmlns:p14="http://schemas.microsoft.com/office/powerpoint/2010/main" val="207890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a:xfrm>
            <a:off x="914400" y="914400"/>
            <a:ext cx="4866132" cy="118872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54F1880E-ACBE-EDF2-7F9A-6361CCF03C52}"/>
              </a:ext>
            </a:extLst>
          </p:cNvPr>
          <p:cNvPicPr>
            <a:picLocks noChangeAspect="1"/>
          </p:cNvPicPr>
          <p:nvPr userDrawn="1"/>
        </p:nvPicPr>
        <p:blipFill>
          <a:blip r:embed="rId2"/>
          <a:stretch>
            <a:fillRect/>
          </a:stretch>
        </p:blipFill>
        <p:spPr>
          <a:xfrm>
            <a:off x="914400" y="5943600"/>
            <a:ext cx="1920240" cy="386575"/>
          </a:xfrm>
          <a:prstGeom prst="rect">
            <a:avLst/>
          </a:prstGeom>
        </p:spPr>
      </p:pic>
      <p:pic>
        <p:nvPicPr>
          <p:cNvPr id="4" name="Picture 3">
            <a:extLst>
              <a:ext uri="{FF2B5EF4-FFF2-40B4-BE49-F238E27FC236}">
                <a16:creationId xmlns:a16="http://schemas.microsoft.com/office/drawing/2014/main" id="{D500B58A-0620-2D64-40E3-FFAD4BCDA4FD}"/>
              </a:ext>
            </a:extLst>
          </p:cNvPr>
          <p:cNvPicPr>
            <a:picLocks noChangeAspect="1"/>
          </p:cNvPicPr>
          <p:nvPr userDrawn="1"/>
        </p:nvPicPr>
        <p:blipFill>
          <a:blip r:embed="rId3"/>
          <a:stretch>
            <a:fillRect/>
          </a:stretch>
        </p:blipFill>
        <p:spPr>
          <a:xfrm>
            <a:off x="8357616" y="5760720"/>
            <a:ext cx="2921000" cy="762000"/>
          </a:xfrm>
          <a:prstGeom prst="rect">
            <a:avLst/>
          </a:prstGeom>
        </p:spPr>
      </p:pic>
    </p:spTree>
    <p:extLst>
      <p:ext uri="{BB962C8B-B14F-4D97-AF65-F5344CB8AC3E}">
        <p14:creationId xmlns:p14="http://schemas.microsoft.com/office/powerpoint/2010/main" val="428148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8CFF-6142-FCF5-594F-85F8C6FC1CC9}"/>
              </a:ext>
            </a:extLst>
          </p:cNvPr>
          <p:cNvSpPr>
            <a:spLocks noGrp="1"/>
          </p:cNvSpPr>
          <p:nvPr>
            <p:ph type="title"/>
          </p:nvPr>
        </p:nvSpPr>
        <p:spPr/>
        <p:txBody>
          <a:bodyPr/>
          <a:lstStyle/>
          <a:p>
            <a:r>
              <a:rPr lang="en-US"/>
              <a:t>Click to edit Master title style</a:t>
            </a:r>
          </a:p>
        </p:txBody>
      </p:sp>
      <p:pic>
        <p:nvPicPr>
          <p:cNvPr id="5" name="Picture 4">
            <a:extLst>
              <a:ext uri="{FF2B5EF4-FFF2-40B4-BE49-F238E27FC236}">
                <a16:creationId xmlns:a16="http://schemas.microsoft.com/office/drawing/2014/main" id="{EA217D1A-11C9-638A-95DD-9B283B7AF81A}"/>
              </a:ext>
            </a:extLst>
          </p:cNvPr>
          <p:cNvPicPr>
            <a:picLocks noChangeAspect="1"/>
          </p:cNvPicPr>
          <p:nvPr userDrawn="1"/>
        </p:nvPicPr>
        <p:blipFill>
          <a:blip r:embed="rId2"/>
          <a:stretch>
            <a:fillRect/>
          </a:stretch>
        </p:blipFill>
        <p:spPr>
          <a:xfrm>
            <a:off x="914400" y="5943600"/>
            <a:ext cx="1920240" cy="386575"/>
          </a:xfrm>
          <a:prstGeom prst="rect">
            <a:avLst/>
          </a:prstGeom>
        </p:spPr>
      </p:pic>
      <p:pic>
        <p:nvPicPr>
          <p:cNvPr id="3" name="Picture 2">
            <a:extLst>
              <a:ext uri="{FF2B5EF4-FFF2-40B4-BE49-F238E27FC236}">
                <a16:creationId xmlns:a16="http://schemas.microsoft.com/office/drawing/2014/main" id="{0E642563-0E5B-9417-999B-CF9BA8C43A28}"/>
              </a:ext>
            </a:extLst>
          </p:cNvPr>
          <p:cNvPicPr>
            <a:picLocks noChangeAspect="1"/>
          </p:cNvPicPr>
          <p:nvPr userDrawn="1"/>
        </p:nvPicPr>
        <p:blipFill>
          <a:blip r:embed="rId3"/>
          <a:stretch>
            <a:fillRect/>
          </a:stretch>
        </p:blipFill>
        <p:spPr>
          <a:xfrm>
            <a:off x="8357616" y="5760720"/>
            <a:ext cx="2921000" cy="762000"/>
          </a:xfrm>
          <a:prstGeom prst="rect">
            <a:avLst/>
          </a:prstGeom>
        </p:spPr>
      </p:pic>
    </p:spTree>
    <p:extLst>
      <p:ext uri="{BB962C8B-B14F-4D97-AF65-F5344CB8AC3E}">
        <p14:creationId xmlns:p14="http://schemas.microsoft.com/office/powerpoint/2010/main" val="2745517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title on gradient">
    <p:bg>
      <p:bgPr>
        <a:gradFill>
          <a:gsLst>
            <a:gs pos="0">
              <a:srgbClr val="1C82B8"/>
            </a:gs>
            <a:gs pos="100000">
              <a:srgbClr val="00B28A"/>
            </a:gs>
          </a:gsLst>
          <a:lin ang="27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E2792-A528-30F6-4E2C-8E937130B544}"/>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pic>
        <p:nvPicPr>
          <p:cNvPr id="3" name="Picture 2">
            <a:extLst>
              <a:ext uri="{FF2B5EF4-FFF2-40B4-BE49-F238E27FC236}">
                <a16:creationId xmlns:a16="http://schemas.microsoft.com/office/drawing/2014/main" id="{0C055958-6A7A-8D2F-92AE-C39164768F4D}"/>
              </a:ext>
            </a:extLst>
          </p:cNvPr>
          <p:cNvPicPr>
            <a:picLocks noChangeAspect="1"/>
          </p:cNvPicPr>
          <p:nvPr userDrawn="1"/>
        </p:nvPicPr>
        <p:blipFill>
          <a:blip r:embed="rId2"/>
          <a:stretch>
            <a:fillRect/>
          </a:stretch>
        </p:blipFill>
        <p:spPr>
          <a:xfrm>
            <a:off x="914400" y="5943600"/>
            <a:ext cx="1917127" cy="385948"/>
          </a:xfrm>
          <a:prstGeom prst="rect">
            <a:avLst/>
          </a:prstGeom>
        </p:spPr>
      </p:pic>
      <p:pic>
        <p:nvPicPr>
          <p:cNvPr id="6" name="Picture 5">
            <a:extLst>
              <a:ext uri="{FF2B5EF4-FFF2-40B4-BE49-F238E27FC236}">
                <a16:creationId xmlns:a16="http://schemas.microsoft.com/office/drawing/2014/main" id="{D50E75DE-5BDE-1704-E787-6847B6D71798}"/>
              </a:ext>
            </a:extLst>
          </p:cNvPr>
          <p:cNvPicPr>
            <a:picLocks noChangeAspect="1"/>
          </p:cNvPicPr>
          <p:nvPr userDrawn="1"/>
        </p:nvPicPr>
        <p:blipFill>
          <a:blip r:embed="rId3"/>
          <a:stretch>
            <a:fillRect/>
          </a:stretch>
        </p:blipFill>
        <p:spPr>
          <a:xfrm>
            <a:off x="8357616" y="5760720"/>
            <a:ext cx="2921000" cy="762000"/>
          </a:xfrm>
          <a:prstGeom prst="rect">
            <a:avLst/>
          </a:prstGeom>
        </p:spPr>
      </p:pic>
    </p:spTree>
    <p:extLst>
      <p:ext uri="{BB962C8B-B14F-4D97-AF65-F5344CB8AC3E}">
        <p14:creationId xmlns:p14="http://schemas.microsoft.com/office/powerpoint/2010/main" val="3770783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A72AB5-2D61-E791-3C5A-2889D3855DD7}"/>
              </a:ext>
            </a:extLst>
          </p:cNvPr>
          <p:cNvSpPr>
            <a:spLocks noGrp="1"/>
          </p:cNvSpPr>
          <p:nvPr>
            <p:ph type="title"/>
          </p:nvPr>
        </p:nvSpPr>
        <p:spPr>
          <a:xfrm>
            <a:off x="914400" y="914400"/>
            <a:ext cx="10200132" cy="1188720"/>
          </a:xfrm>
          <a:prstGeom prst="rect">
            <a:avLst/>
          </a:prstGeom>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4B622004-5CF5-C111-0323-2D4DC3F09205}"/>
              </a:ext>
            </a:extLst>
          </p:cNvPr>
          <p:cNvSpPr>
            <a:spLocks noGrp="1"/>
          </p:cNvSpPr>
          <p:nvPr>
            <p:ph type="body" idx="1"/>
          </p:nvPr>
        </p:nvSpPr>
        <p:spPr>
          <a:xfrm>
            <a:off x="914400" y="2377440"/>
            <a:ext cx="10204704" cy="32004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5389375"/>
      </p:ext>
    </p:extLst>
  </p:cSld>
  <p:clrMap bg1="lt1" tx1="dk1" bg2="lt2" tx2="dk2" accent1="accent1" accent2="accent2" accent3="accent3" accent4="accent4" accent5="accent5" accent6="accent6" hlink="hlink" folHlink="folHlink"/>
  <p:sldLayoutIdLst>
    <p:sldLayoutId id="2147483651" r:id="rId1"/>
    <p:sldLayoutId id="2147483661" r:id="rId2"/>
    <p:sldLayoutId id="2147483656" r:id="rId3"/>
    <p:sldLayoutId id="2147483650" r:id="rId4"/>
    <p:sldLayoutId id="2147483657" r:id="rId5"/>
    <p:sldLayoutId id="2147483652" r:id="rId6"/>
    <p:sldLayoutId id="2147483659" r:id="rId7"/>
    <p:sldLayoutId id="2147483654" r:id="rId8"/>
    <p:sldLayoutId id="2147483662" r:id="rId9"/>
    <p:sldLayoutId id="2147483655" r:id="rId10"/>
  </p:sldLayoutIdLst>
  <p:txStyles>
    <p:titleStyle>
      <a:lvl1pPr algn="l" defTabSz="914400" rtl="0" eaLnBrk="1" latinLnBrk="0" hangingPunct="1">
        <a:lnSpc>
          <a:spcPct val="110000"/>
        </a:lnSpc>
        <a:spcBef>
          <a:spcPct val="0"/>
        </a:spcBef>
        <a:buNone/>
        <a:defRPr sz="3600" b="1" i="0" kern="1200">
          <a:solidFill>
            <a:srgbClr val="1C82B8"/>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228600" indent="-137160" algn="l" defTabSz="914400" rtl="0" eaLnBrk="1" latinLnBrk="0" hangingPunct="1">
        <a:lnSpc>
          <a:spcPct val="110000"/>
        </a:lnSpc>
        <a:spcBef>
          <a:spcPts val="10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1C82B8"/>
        </a:buClr>
        <a:buSzPct val="70000"/>
        <a:buFont typeface="Wingdings" pitchFamily="2" charset="2"/>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naemt.org/docs/default-source/2017-publication-docs/mih-cp-survey-2018-04-12-2018-web-links-1.pdf?Status=Temp&amp;sfvrsn=a741cb92_2"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87A8-7650-D4F0-9EDB-4B95E777F372}"/>
              </a:ext>
            </a:extLst>
          </p:cNvPr>
          <p:cNvSpPr>
            <a:spLocks noGrp="1"/>
          </p:cNvSpPr>
          <p:nvPr>
            <p:ph type="title"/>
          </p:nvPr>
        </p:nvSpPr>
        <p:spPr>
          <a:xfrm>
            <a:off x="914400" y="2560320"/>
            <a:ext cx="10410092" cy="1371600"/>
          </a:xfrm>
        </p:spPr>
        <p:txBody>
          <a:bodyPr/>
          <a:lstStyle/>
          <a:p>
            <a:r>
              <a:rPr lang="en-US"/>
              <a:t>21</a:t>
            </a:r>
            <a:r>
              <a:rPr lang="en-US" baseline="30000"/>
              <a:t>st</a:t>
            </a:r>
            <a:r>
              <a:rPr lang="en-US"/>
              <a:t> Century Fire and Emergency Services</a:t>
            </a:r>
          </a:p>
        </p:txBody>
      </p:sp>
      <p:sp>
        <p:nvSpPr>
          <p:cNvPr id="3" name="Text Placeholder 2">
            <a:extLst>
              <a:ext uri="{FF2B5EF4-FFF2-40B4-BE49-F238E27FC236}">
                <a16:creationId xmlns:a16="http://schemas.microsoft.com/office/drawing/2014/main" id="{22B506AA-AA05-1CC8-9D9A-F47235C90F53}"/>
              </a:ext>
            </a:extLst>
          </p:cNvPr>
          <p:cNvSpPr>
            <a:spLocks noGrp="1"/>
          </p:cNvSpPr>
          <p:nvPr>
            <p:ph type="body" idx="1"/>
          </p:nvPr>
        </p:nvSpPr>
        <p:spPr>
          <a:xfrm>
            <a:off x="914400" y="4297680"/>
            <a:ext cx="10204704" cy="1010590"/>
          </a:xfrm>
        </p:spPr>
        <p:txBody>
          <a:bodyPr/>
          <a:lstStyle/>
          <a:p>
            <a:endParaRPr lang="en-US" dirty="0"/>
          </a:p>
        </p:txBody>
      </p:sp>
    </p:spTree>
    <p:extLst>
      <p:ext uri="{BB962C8B-B14F-4D97-AF65-F5344CB8AC3E}">
        <p14:creationId xmlns:p14="http://schemas.microsoft.com/office/powerpoint/2010/main" val="3875376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CD88F-9305-0612-D21A-C7AE694AC1C6}"/>
              </a:ext>
            </a:extLst>
          </p:cNvPr>
          <p:cNvSpPr>
            <a:spLocks noGrp="1"/>
          </p:cNvSpPr>
          <p:nvPr>
            <p:ph type="title"/>
          </p:nvPr>
        </p:nvSpPr>
        <p:spPr>
          <a:xfrm>
            <a:off x="914400" y="677594"/>
            <a:ext cx="10609385" cy="2006992"/>
          </a:xfrm>
        </p:spPr>
        <p:txBody>
          <a:bodyPr/>
          <a:lstStyle/>
          <a:p>
            <a:r>
              <a:rPr lang="en-US" sz="2800" b="1" dirty="0">
                <a:latin typeface="Lato Black"/>
                <a:ea typeface="Lato Black"/>
                <a:cs typeface="Lato Black"/>
              </a:rPr>
              <a:t>Initiative </a:t>
            </a:r>
            <a:r>
              <a:rPr lang="en-US" sz="2800" dirty="0">
                <a:latin typeface="Lato Black"/>
                <a:ea typeface="Lato Black"/>
                <a:cs typeface="Lato Black"/>
              </a:rPr>
              <a:t>1</a:t>
            </a:r>
            <a:r>
              <a:rPr lang="en-US" sz="2800" b="1" dirty="0">
                <a:latin typeface="Lato Black"/>
                <a:ea typeface="Lato Black"/>
                <a:cs typeface="Lato Black"/>
              </a:rPr>
              <a:t>:</a:t>
            </a:r>
            <a:r>
              <a:rPr lang="en-US" sz="2800" dirty="0">
                <a:latin typeface="Lato Black"/>
                <a:ea typeface="Lato Black"/>
                <a:cs typeface="Lato Black"/>
              </a:rPr>
              <a:t> Acknowledge the need to work with a wide range of partners to serve the community and develop local strategies to create new approaches to providing services more effectively.</a:t>
            </a:r>
          </a:p>
        </p:txBody>
      </p:sp>
      <p:sp>
        <p:nvSpPr>
          <p:cNvPr id="3" name="Content Placeholder 2">
            <a:extLst>
              <a:ext uri="{FF2B5EF4-FFF2-40B4-BE49-F238E27FC236}">
                <a16:creationId xmlns:a16="http://schemas.microsoft.com/office/drawing/2014/main" id="{4B91E8D8-3347-842C-F529-74B51132E5E8}"/>
              </a:ext>
            </a:extLst>
          </p:cNvPr>
          <p:cNvSpPr>
            <a:spLocks noGrp="1"/>
          </p:cNvSpPr>
          <p:nvPr>
            <p:ph sz="half" idx="1"/>
          </p:nvPr>
        </p:nvSpPr>
        <p:spPr>
          <a:xfrm>
            <a:off x="914400" y="3022210"/>
            <a:ext cx="10609384" cy="2640036"/>
          </a:xfrm>
        </p:spPr>
        <p:txBody>
          <a:bodyPr/>
          <a:lstStyle/>
          <a:p>
            <a:r>
              <a:rPr lang="en-US" dirty="0"/>
              <a:t>Inventory and leverage the allied services (law enforcement, health, social services, non-governmental agencies) in the community to provide more effective and efficient services.</a:t>
            </a:r>
          </a:p>
          <a:p>
            <a:r>
              <a:rPr lang="en-US" dirty="0"/>
              <a:t>Partner with insurers and health providers to provide innovative response strategies, improve patient outcomes, and reduce system costs.</a:t>
            </a:r>
          </a:p>
        </p:txBody>
      </p:sp>
    </p:spTree>
    <p:extLst>
      <p:ext uri="{BB962C8B-B14F-4D97-AF65-F5344CB8AC3E}">
        <p14:creationId xmlns:p14="http://schemas.microsoft.com/office/powerpoint/2010/main" val="360022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CD88F-9305-0612-D21A-C7AE694AC1C6}"/>
              </a:ext>
            </a:extLst>
          </p:cNvPr>
          <p:cNvSpPr>
            <a:spLocks noGrp="1"/>
          </p:cNvSpPr>
          <p:nvPr>
            <p:ph type="title"/>
          </p:nvPr>
        </p:nvSpPr>
        <p:spPr>
          <a:xfrm>
            <a:off x="914400" y="677594"/>
            <a:ext cx="10609385" cy="2006992"/>
          </a:xfrm>
        </p:spPr>
        <p:txBody>
          <a:bodyPr/>
          <a:lstStyle/>
          <a:p>
            <a:r>
              <a:rPr lang="en-US" sz="2800" b="1">
                <a:latin typeface="Lato Black"/>
                <a:ea typeface="Lato Black"/>
                <a:cs typeface="Lato Black"/>
              </a:rPr>
              <a:t>Initiative </a:t>
            </a:r>
            <a:r>
              <a:rPr lang="en-US" sz="2800">
                <a:latin typeface="Lato Black"/>
                <a:ea typeface="Lato Black"/>
                <a:cs typeface="Lato Black"/>
              </a:rPr>
              <a:t>2</a:t>
            </a:r>
            <a:r>
              <a:rPr lang="en-US" sz="2800" b="1">
                <a:latin typeface="Lato Black"/>
                <a:ea typeface="Lato Black"/>
                <a:cs typeface="Lato Black"/>
              </a:rPr>
              <a:t>:</a:t>
            </a:r>
            <a:r>
              <a:rPr lang="en-US" sz="2800">
                <a:latin typeface="Lato Black"/>
                <a:ea typeface="Lato Black"/>
                <a:cs typeface="Lato Black"/>
              </a:rPr>
              <a:t> Promote a symbiotic relationship with other internal departments and outside agencies that are routinely allied responders to an incident.</a:t>
            </a:r>
          </a:p>
        </p:txBody>
      </p:sp>
      <p:sp>
        <p:nvSpPr>
          <p:cNvPr id="3" name="Content Placeholder 2">
            <a:extLst>
              <a:ext uri="{FF2B5EF4-FFF2-40B4-BE49-F238E27FC236}">
                <a16:creationId xmlns:a16="http://schemas.microsoft.com/office/drawing/2014/main" id="{4B91E8D8-3347-842C-F529-74B51132E5E8}"/>
              </a:ext>
            </a:extLst>
          </p:cNvPr>
          <p:cNvSpPr>
            <a:spLocks noGrp="1"/>
          </p:cNvSpPr>
          <p:nvPr>
            <p:ph sz="half" idx="1"/>
          </p:nvPr>
        </p:nvSpPr>
        <p:spPr>
          <a:xfrm>
            <a:off x="914400" y="3022210"/>
            <a:ext cx="10440140" cy="2640036"/>
          </a:xfrm>
        </p:spPr>
        <p:txBody>
          <a:bodyPr/>
          <a:lstStyle/>
          <a:p>
            <a:r>
              <a:rPr lang="en-US" dirty="0"/>
              <a:t>Routinely meet, train, develop standardized operational response plans, and share real-time intelligence.</a:t>
            </a:r>
          </a:p>
          <a:p>
            <a:r>
              <a:rPr lang="en-US" dirty="0"/>
              <a:t>Develop goals and outcomes.</a:t>
            </a:r>
          </a:p>
          <a:p>
            <a:r>
              <a:rPr lang="en-US" dirty="0"/>
              <a:t>Promote regular communications.</a:t>
            </a:r>
          </a:p>
          <a:p>
            <a:r>
              <a:rPr lang="en-US" dirty="0"/>
              <a:t>Develop opportunities for stakeholders to appreciate the roles and responsibilities of all other stakeholders.</a:t>
            </a:r>
          </a:p>
          <a:p>
            <a:endParaRPr lang="en-US" dirty="0"/>
          </a:p>
        </p:txBody>
      </p:sp>
    </p:spTree>
    <p:extLst>
      <p:ext uri="{BB962C8B-B14F-4D97-AF65-F5344CB8AC3E}">
        <p14:creationId xmlns:p14="http://schemas.microsoft.com/office/powerpoint/2010/main" val="3887427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CD88F-9305-0612-D21A-C7AE694AC1C6}"/>
              </a:ext>
            </a:extLst>
          </p:cNvPr>
          <p:cNvSpPr>
            <a:spLocks noGrp="1"/>
          </p:cNvSpPr>
          <p:nvPr>
            <p:ph type="title"/>
          </p:nvPr>
        </p:nvSpPr>
        <p:spPr>
          <a:xfrm>
            <a:off x="914400" y="677594"/>
            <a:ext cx="10609385" cy="2006992"/>
          </a:xfrm>
        </p:spPr>
        <p:txBody>
          <a:bodyPr/>
          <a:lstStyle/>
          <a:p>
            <a:r>
              <a:rPr lang="en-US" sz="2800" b="1">
                <a:latin typeface="Lato Black"/>
                <a:ea typeface="Lato Black"/>
                <a:cs typeface="Lato Black"/>
              </a:rPr>
              <a:t>Initiative </a:t>
            </a:r>
            <a:r>
              <a:rPr lang="en-US" sz="2800">
                <a:latin typeface="Lato Black"/>
                <a:ea typeface="Lato Black"/>
                <a:cs typeface="Lato Black"/>
              </a:rPr>
              <a:t>3</a:t>
            </a:r>
            <a:r>
              <a:rPr lang="en-US" sz="2800" b="1">
                <a:latin typeface="Lato Black"/>
                <a:ea typeface="Lato Black"/>
                <a:cs typeface="Lato Black"/>
              </a:rPr>
              <a:t>:</a:t>
            </a:r>
            <a:r>
              <a:rPr lang="en-US" sz="2800">
                <a:latin typeface="Lato Black"/>
                <a:ea typeface="Lato Black"/>
                <a:cs typeface="Lato Black"/>
              </a:rPr>
              <a:t> Continue to expand community emergency response capabilities.</a:t>
            </a:r>
          </a:p>
        </p:txBody>
      </p:sp>
      <p:sp>
        <p:nvSpPr>
          <p:cNvPr id="3" name="Content Placeholder 2">
            <a:extLst>
              <a:ext uri="{FF2B5EF4-FFF2-40B4-BE49-F238E27FC236}">
                <a16:creationId xmlns:a16="http://schemas.microsoft.com/office/drawing/2014/main" id="{4B91E8D8-3347-842C-F529-74B51132E5E8}"/>
              </a:ext>
            </a:extLst>
          </p:cNvPr>
          <p:cNvSpPr>
            <a:spLocks noGrp="1"/>
          </p:cNvSpPr>
          <p:nvPr>
            <p:ph sz="half" idx="1"/>
          </p:nvPr>
        </p:nvSpPr>
        <p:spPr>
          <a:xfrm>
            <a:off x="914400" y="3022210"/>
            <a:ext cx="8389398" cy="2640036"/>
          </a:xfrm>
        </p:spPr>
        <p:txBody>
          <a:bodyPr/>
          <a:lstStyle/>
          <a:p>
            <a:r>
              <a:rPr lang="en-US" dirty="0"/>
              <a:t>Promote individual and neighborhood self-sufficiency.</a:t>
            </a:r>
          </a:p>
          <a:p>
            <a:r>
              <a:rPr lang="en-US" dirty="0"/>
              <a:t>Focus on creating personal accountability.</a:t>
            </a:r>
          </a:p>
          <a:p>
            <a:r>
              <a:rPr lang="en-US" dirty="0"/>
              <a:t>Identify and support community functions.</a:t>
            </a:r>
          </a:p>
        </p:txBody>
      </p:sp>
    </p:spTree>
    <p:extLst>
      <p:ext uri="{BB962C8B-B14F-4D97-AF65-F5344CB8AC3E}">
        <p14:creationId xmlns:p14="http://schemas.microsoft.com/office/powerpoint/2010/main" val="3310629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9DE68E7-3BFC-B5CD-8762-451CFACEA18B}"/>
              </a:ext>
            </a:extLst>
          </p:cNvPr>
          <p:cNvPicPr>
            <a:picLocks noGrp="1" noChangeAspect="1"/>
          </p:cNvPicPr>
          <p:nvPr>
            <p:ph sz="half" idx="1"/>
          </p:nvPr>
        </p:nvPicPr>
        <p:blipFill>
          <a:blip r:embed="rId2"/>
          <a:stretch>
            <a:fillRect/>
          </a:stretch>
        </p:blipFill>
        <p:spPr>
          <a:xfrm>
            <a:off x="1846971" y="623124"/>
            <a:ext cx="8498058" cy="5324843"/>
          </a:xfrm>
        </p:spPr>
      </p:pic>
    </p:spTree>
    <p:extLst>
      <p:ext uri="{BB962C8B-B14F-4D97-AF65-F5344CB8AC3E}">
        <p14:creationId xmlns:p14="http://schemas.microsoft.com/office/powerpoint/2010/main" val="2575967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5CDCA69-AEEE-6AB9-5BD2-6D08ADA34726}"/>
              </a:ext>
            </a:extLst>
          </p:cNvPr>
          <p:cNvPicPr>
            <a:picLocks noGrp="1" noChangeAspect="1"/>
          </p:cNvPicPr>
          <p:nvPr>
            <p:ph sz="half" idx="1"/>
          </p:nvPr>
        </p:nvPicPr>
        <p:blipFill rotWithShape="1">
          <a:blip r:embed="rId2"/>
          <a:srcRect l="14122" r="13550" b="10169"/>
          <a:stretch/>
        </p:blipFill>
        <p:spPr>
          <a:xfrm>
            <a:off x="2596376" y="599033"/>
            <a:ext cx="6995069" cy="4893512"/>
          </a:xfrm>
        </p:spPr>
      </p:pic>
    </p:spTree>
    <p:extLst>
      <p:ext uri="{BB962C8B-B14F-4D97-AF65-F5344CB8AC3E}">
        <p14:creationId xmlns:p14="http://schemas.microsoft.com/office/powerpoint/2010/main" val="579405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1E4FB-3AFD-473D-B756-7E83EFC27219}"/>
              </a:ext>
            </a:extLst>
          </p:cNvPr>
          <p:cNvSpPr>
            <a:spLocks noGrp="1"/>
          </p:cNvSpPr>
          <p:nvPr>
            <p:ph type="title"/>
          </p:nvPr>
        </p:nvSpPr>
        <p:spPr>
          <a:xfrm>
            <a:off x="914398" y="914400"/>
            <a:ext cx="10582183" cy="772357"/>
          </a:xfrm>
        </p:spPr>
        <p:txBody>
          <a:bodyPr/>
          <a:lstStyle/>
          <a:p>
            <a:pPr algn="ctr"/>
            <a:r>
              <a:rPr lang="en-US"/>
              <a:t>What is Mobile Integrated Health?</a:t>
            </a:r>
          </a:p>
        </p:txBody>
      </p:sp>
      <p:sp>
        <p:nvSpPr>
          <p:cNvPr id="3" name="Content Placeholder 2">
            <a:extLst>
              <a:ext uri="{FF2B5EF4-FFF2-40B4-BE49-F238E27FC236}">
                <a16:creationId xmlns:a16="http://schemas.microsoft.com/office/drawing/2014/main" id="{72226AA0-4231-DCE7-B6FC-FC7BDED54A54}"/>
              </a:ext>
            </a:extLst>
          </p:cNvPr>
          <p:cNvSpPr>
            <a:spLocks noGrp="1"/>
          </p:cNvSpPr>
          <p:nvPr>
            <p:ph sz="half" idx="1"/>
          </p:nvPr>
        </p:nvSpPr>
        <p:spPr>
          <a:xfrm>
            <a:off x="914399" y="1979720"/>
            <a:ext cx="10582183" cy="3369520"/>
          </a:xfrm>
        </p:spPr>
        <p:txBody>
          <a:bodyPr/>
          <a:lstStyle/>
          <a:p>
            <a:pPr marL="0" indent="0" algn="ctr">
              <a:buNone/>
            </a:pPr>
            <a:r>
              <a:rPr lang="en-US" b="1"/>
              <a:t>According to the Illinois Department of Public Health</a:t>
            </a:r>
          </a:p>
          <a:p>
            <a:pPr marL="0" indent="0" algn="ctr">
              <a:buNone/>
            </a:pPr>
            <a:endParaRPr lang="en-US" b="1"/>
          </a:p>
          <a:p>
            <a:pPr marL="0" indent="0" algn="ctr">
              <a:buNone/>
            </a:pPr>
            <a:r>
              <a:rPr lang="en-US"/>
              <a:t>Mobile Integrated Healthcare (MIH) is the provision of healthcare using patient-centered, mobile resources in the out-of-hospital environment.  It may include, but is not limited to, services such as providing telephone advice to 9-1-1 callers instead of resource dispatch; providing community paramedicine care, chronic disease management, preventive care or post-discharge follow-up visits; or transport or referral to a broad spectrum of appropriate care, not limited to hospital emergency departments.</a:t>
            </a:r>
          </a:p>
          <a:p>
            <a:pPr marL="91440" indent="0">
              <a:buNone/>
            </a:pPr>
            <a:endParaRPr lang="en-US"/>
          </a:p>
        </p:txBody>
      </p:sp>
    </p:spTree>
    <p:extLst>
      <p:ext uri="{BB962C8B-B14F-4D97-AF65-F5344CB8AC3E}">
        <p14:creationId xmlns:p14="http://schemas.microsoft.com/office/powerpoint/2010/main" val="3605165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F4CF238-37F5-4B42-A082-FC5EABCD7A44}"/>
              </a:ext>
            </a:extLst>
          </p:cNvPr>
          <p:cNvSpPr>
            <a:spLocks noGrp="1"/>
          </p:cNvSpPr>
          <p:nvPr>
            <p:ph sz="half" idx="2"/>
          </p:nvPr>
        </p:nvSpPr>
        <p:spPr>
          <a:xfrm>
            <a:off x="6170906" y="707039"/>
            <a:ext cx="5401541" cy="4351338"/>
          </a:xfrm>
        </p:spPr>
        <p:txBody>
          <a:bodyPr>
            <a:normAutofit/>
          </a:bodyPr>
          <a:lstStyle/>
          <a:p>
            <a:r>
              <a:rPr lang="en-US" sz="3600"/>
              <a:t>2009 – 4 programs</a:t>
            </a:r>
          </a:p>
          <a:p>
            <a:r>
              <a:rPr lang="en-US" sz="3600"/>
              <a:t>2014 – 160 programs</a:t>
            </a:r>
          </a:p>
          <a:p>
            <a:r>
              <a:rPr lang="en-US" sz="3600"/>
              <a:t>2017 – 280 programs</a:t>
            </a:r>
          </a:p>
          <a:p>
            <a:r>
              <a:rPr lang="en-US" sz="3600"/>
              <a:t>Now – 1,000’s of programs</a:t>
            </a:r>
          </a:p>
        </p:txBody>
      </p:sp>
      <p:pic>
        <p:nvPicPr>
          <p:cNvPr id="3" name="Picture 2"/>
          <p:cNvPicPr>
            <a:picLocks noChangeAspect="1"/>
          </p:cNvPicPr>
          <p:nvPr/>
        </p:nvPicPr>
        <p:blipFill>
          <a:blip r:embed="rId2"/>
          <a:stretch>
            <a:fillRect/>
          </a:stretch>
        </p:blipFill>
        <p:spPr>
          <a:xfrm>
            <a:off x="796055" y="615634"/>
            <a:ext cx="4033868" cy="5191681"/>
          </a:xfrm>
          <a:prstGeom prst="rect">
            <a:avLst/>
          </a:prstGeom>
        </p:spPr>
      </p:pic>
      <p:sp>
        <p:nvSpPr>
          <p:cNvPr id="5" name="TextBox 4"/>
          <p:cNvSpPr txBox="1"/>
          <p:nvPr/>
        </p:nvSpPr>
        <p:spPr>
          <a:xfrm>
            <a:off x="6170906" y="4959446"/>
            <a:ext cx="4569081" cy="369332"/>
          </a:xfrm>
          <a:prstGeom prst="rect">
            <a:avLst/>
          </a:prstGeom>
          <a:noFill/>
        </p:spPr>
        <p:txBody>
          <a:bodyPr wrap="square" rtlCol="0">
            <a:spAutoFit/>
          </a:bodyPr>
          <a:lstStyle/>
          <a:p>
            <a:r>
              <a:rPr lang="en-US" sz="900"/>
              <a:t>Source - </a:t>
            </a:r>
            <a:r>
              <a:rPr lang="en-US" sz="900">
                <a:hlinkClick r:id="rId3"/>
              </a:rPr>
              <a:t>http://www.naemt.org/docs/default-source/2017-publication-docs/mih-cp-survey-2018-04-12-2018-web-links-1.pdf?Status=Temp&amp;sfvrsn=a741cb92_2</a:t>
            </a:r>
            <a:r>
              <a:rPr lang="en-US" sz="900"/>
              <a:t> </a:t>
            </a:r>
          </a:p>
        </p:txBody>
      </p:sp>
    </p:spTree>
    <p:extLst>
      <p:ext uri="{BB962C8B-B14F-4D97-AF65-F5344CB8AC3E}">
        <p14:creationId xmlns:p14="http://schemas.microsoft.com/office/powerpoint/2010/main" val="1513232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553E1A3-5AB7-5E4C-35F9-57E19D96FCC2}"/>
              </a:ext>
            </a:extLst>
          </p:cNvPr>
          <p:cNvPicPr>
            <a:picLocks noChangeAspect="1"/>
          </p:cNvPicPr>
          <p:nvPr/>
        </p:nvPicPr>
        <p:blipFill rotWithShape="1">
          <a:blip r:embed="rId2"/>
          <a:srcRect l="1651" r="4232" b="-1"/>
          <a:stretch/>
        </p:blipFill>
        <p:spPr>
          <a:xfrm>
            <a:off x="2522356" y="10"/>
            <a:ext cx="9669642" cy="6857990"/>
          </a:xfrm>
          <a:prstGeom prst="rect">
            <a:avLst/>
          </a:prstGeom>
        </p:spPr>
      </p:pic>
      <p:sp>
        <p:nvSpPr>
          <p:cNvPr id="26" name="Rectangle 2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9A9A31-1223-B65C-8118-A49C09BFBE14}"/>
              </a:ext>
            </a:extLst>
          </p:cNvPr>
          <p:cNvSpPr>
            <a:spLocks noGrp="1"/>
          </p:cNvSpPr>
          <p:nvPr>
            <p:ph type="title"/>
          </p:nvPr>
        </p:nvSpPr>
        <p:spPr>
          <a:xfrm>
            <a:off x="838200" y="365125"/>
            <a:ext cx="3822189" cy="1899912"/>
          </a:xfrm>
        </p:spPr>
        <p:txBody>
          <a:bodyPr vert="horz" lIns="91440" tIns="45720" rIns="91440" bIns="45720" rtlCol="0" anchor="ctr">
            <a:normAutofit/>
          </a:bodyPr>
          <a:lstStyle/>
          <a:p>
            <a:pPr>
              <a:lnSpc>
                <a:spcPct val="90000"/>
              </a:lnSpc>
            </a:pPr>
            <a:r>
              <a:rPr lang="en-US" sz="4000" b="0">
                <a:solidFill>
                  <a:schemeClr val="tx1"/>
                </a:solidFill>
                <a:latin typeface="+mj-lt"/>
                <a:ea typeface="+mj-ea"/>
                <a:cs typeface="+mj-cs"/>
              </a:rPr>
              <a:t>MIH Program Objectives</a:t>
            </a:r>
            <a:endParaRPr lang="en-US" sz="400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A13A2A0C-7189-7160-41F9-7FFB3C681555}"/>
              </a:ext>
            </a:extLst>
          </p:cNvPr>
          <p:cNvSpPr>
            <a:spLocks noGrp="1"/>
          </p:cNvSpPr>
          <p:nvPr>
            <p:ph sz="half" idx="1"/>
          </p:nvPr>
        </p:nvSpPr>
        <p:spPr>
          <a:xfrm>
            <a:off x="838200" y="2434201"/>
            <a:ext cx="3822189" cy="3742762"/>
          </a:xfrm>
        </p:spPr>
        <p:txBody>
          <a:bodyPr vert="horz" lIns="91440" tIns="45720" rIns="91440" bIns="45720" rtlCol="0">
            <a:normAutofit fontScale="92500" lnSpcReduction="10000"/>
          </a:bodyPr>
          <a:lstStyle/>
          <a:p>
            <a:pPr marL="285750" indent="-228600">
              <a:lnSpc>
                <a:spcPct val="90000"/>
              </a:lnSpc>
              <a:buFont typeface="Arial" panose="020B0604020202020204" pitchFamily="34" charset="0"/>
              <a:buChar char="•"/>
            </a:pPr>
            <a:r>
              <a:rPr lang="en-US" sz="1600" dirty="0">
                <a:solidFill>
                  <a:schemeClr val="tx1"/>
                </a:solidFill>
                <a:latin typeface="+mn-lt"/>
                <a:ea typeface="+mn-ea"/>
                <a:cs typeface="+mn-cs"/>
              </a:rPr>
              <a:t>Preventing hospital re-admissions</a:t>
            </a:r>
          </a:p>
          <a:p>
            <a:pPr marL="285750" indent="-228600">
              <a:lnSpc>
                <a:spcPct val="90000"/>
              </a:lnSpc>
              <a:buFont typeface="Arial" panose="020B0604020202020204" pitchFamily="34" charset="0"/>
              <a:buChar char="•"/>
            </a:pPr>
            <a:r>
              <a:rPr lang="en-US" sz="1600" dirty="0">
                <a:solidFill>
                  <a:schemeClr val="tx1"/>
                </a:solidFill>
                <a:latin typeface="+mn-lt"/>
                <a:ea typeface="+mn-ea"/>
                <a:cs typeface="+mn-cs"/>
              </a:rPr>
              <a:t>Frequent emergency medical services (EMS) and emergency department (ED) users</a:t>
            </a:r>
          </a:p>
          <a:p>
            <a:pPr marL="285750" indent="-228600">
              <a:lnSpc>
                <a:spcPct val="90000"/>
              </a:lnSpc>
              <a:buFont typeface="Arial" panose="020B0604020202020204" pitchFamily="34" charset="0"/>
              <a:buChar char="•"/>
            </a:pPr>
            <a:r>
              <a:rPr lang="en-US" sz="1600" dirty="0">
                <a:solidFill>
                  <a:schemeClr val="tx1"/>
                </a:solidFill>
                <a:latin typeface="+mn-lt"/>
                <a:ea typeface="+mn-ea"/>
                <a:cs typeface="+mn-cs"/>
              </a:rPr>
              <a:t>Chronic disease management</a:t>
            </a:r>
          </a:p>
          <a:p>
            <a:pPr marL="285750" indent="-228600">
              <a:lnSpc>
                <a:spcPct val="90000"/>
              </a:lnSpc>
              <a:buFont typeface="Arial" panose="020B0604020202020204" pitchFamily="34" charset="0"/>
              <a:buChar char="•"/>
            </a:pPr>
            <a:r>
              <a:rPr lang="en-US" sz="1600" dirty="0">
                <a:solidFill>
                  <a:schemeClr val="tx1"/>
                </a:solidFill>
                <a:latin typeface="+mn-lt"/>
                <a:ea typeface="+mn-ea"/>
                <a:cs typeface="+mn-cs"/>
              </a:rPr>
              <a:t>Alternative destinations</a:t>
            </a:r>
          </a:p>
          <a:p>
            <a:pPr marL="285750" indent="-228600">
              <a:lnSpc>
                <a:spcPct val="90000"/>
              </a:lnSpc>
              <a:buFont typeface="Arial" panose="020B0604020202020204" pitchFamily="34" charset="0"/>
              <a:buChar char="•"/>
            </a:pPr>
            <a:r>
              <a:rPr lang="en-US" sz="1600" dirty="0">
                <a:solidFill>
                  <a:schemeClr val="tx1"/>
                </a:solidFill>
                <a:latin typeface="+mn-lt"/>
                <a:ea typeface="+mn-ea"/>
                <a:cs typeface="+mn-cs"/>
              </a:rPr>
              <a:t>Other programs</a:t>
            </a:r>
          </a:p>
          <a:p>
            <a:pPr marL="285750" indent="-228600">
              <a:lnSpc>
                <a:spcPct val="90000"/>
              </a:lnSpc>
              <a:buFont typeface="Arial" panose="020B0604020202020204" pitchFamily="34" charset="0"/>
              <a:buChar char="•"/>
            </a:pPr>
            <a:r>
              <a:rPr lang="en-US" sz="1600" dirty="0">
                <a:solidFill>
                  <a:schemeClr val="tx1"/>
                </a:solidFill>
                <a:latin typeface="+mn-lt"/>
                <a:ea typeface="+mn-ea"/>
                <a:cs typeface="+mn-cs"/>
              </a:rPr>
              <a:t>Home health support</a:t>
            </a:r>
          </a:p>
          <a:p>
            <a:pPr marL="285750" indent="-228600">
              <a:lnSpc>
                <a:spcPct val="90000"/>
              </a:lnSpc>
              <a:buFont typeface="Arial" panose="020B0604020202020204" pitchFamily="34" charset="0"/>
              <a:buChar char="•"/>
            </a:pPr>
            <a:r>
              <a:rPr lang="en-US" sz="1600" dirty="0">
                <a:solidFill>
                  <a:schemeClr val="tx1"/>
                </a:solidFill>
                <a:latin typeface="+mn-lt"/>
                <a:ea typeface="+mn-ea"/>
                <a:cs typeface="+mn-cs"/>
              </a:rPr>
              <a:t>Primary care/physician extender model</a:t>
            </a:r>
          </a:p>
          <a:p>
            <a:pPr marL="285750" indent="-228600">
              <a:lnSpc>
                <a:spcPct val="90000"/>
              </a:lnSpc>
              <a:buFont typeface="Arial" panose="020B0604020202020204" pitchFamily="34" charset="0"/>
              <a:buChar char="•"/>
            </a:pPr>
            <a:r>
              <a:rPr lang="en-US" sz="1600" dirty="0">
                <a:solidFill>
                  <a:schemeClr val="tx1"/>
                </a:solidFill>
                <a:latin typeface="+mn-lt"/>
                <a:ea typeface="+mn-ea"/>
                <a:cs typeface="+mn-cs"/>
              </a:rPr>
              <a:t>Hospice support</a:t>
            </a:r>
          </a:p>
          <a:p>
            <a:pPr marL="285750" indent="-228600">
              <a:lnSpc>
                <a:spcPct val="90000"/>
              </a:lnSpc>
              <a:buFont typeface="Arial" panose="020B0604020202020204" pitchFamily="34" charset="0"/>
              <a:buChar char="•"/>
            </a:pPr>
            <a:r>
              <a:rPr lang="en-US" sz="1600" dirty="0">
                <a:solidFill>
                  <a:schemeClr val="tx1"/>
                </a:solidFill>
                <a:latin typeface="+mn-lt"/>
                <a:ea typeface="+mn-ea"/>
                <a:cs typeface="+mn-cs"/>
              </a:rPr>
              <a:t>Nurse triage</a:t>
            </a:r>
          </a:p>
        </p:txBody>
      </p:sp>
    </p:spTree>
    <p:extLst>
      <p:ext uri="{BB962C8B-B14F-4D97-AF65-F5344CB8AC3E}">
        <p14:creationId xmlns:p14="http://schemas.microsoft.com/office/powerpoint/2010/main" val="2720793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7B64B4A-5933-35B4-709E-DD86C9647BDF}"/>
              </a:ext>
            </a:extLst>
          </p:cNvPr>
          <p:cNvPicPr>
            <a:picLocks noGrp="1" noChangeAspect="1"/>
          </p:cNvPicPr>
          <p:nvPr>
            <p:ph sz="half" idx="1"/>
          </p:nvPr>
        </p:nvPicPr>
        <p:blipFill>
          <a:blip r:embed="rId2"/>
          <a:stretch>
            <a:fillRect/>
          </a:stretch>
        </p:blipFill>
        <p:spPr>
          <a:xfrm>
            <a:off x="3410692" y="525843"/>
            <a:ext cx="5370616" cy="4991983"/>
          </a:xfrm>
          <a:prstGeom prst="rect">
            <a:avLst/>
          </a:prstGeom>
        </p:spPr>
      </p:pic>
    </p:spTree>
    <p:extLst>
      <p:ext uri="{BB962C8B-B14F-4D97-AF65-F5344CB8AC3E}">
        <p14:creationId xmlns:p14="http://schemas.microsoft.com/office/powerpoint/2010/main" val="821293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388E4EF-4F03-06CF-5110-625BD7A14383}"/>
              </a:ext>
            </a:extLst>
          </p:cNvPr>
          <p:cNvPicPr>
            <a:picLocks noGrp="1" noChangeAspect="1"/>
          </p:cNvPicPr>
          <p:nvPr>
            <p:ph sz="half" idx="1"/>
          </p:nvPr>
        </p:nvPicPr>
        <p:blipFill>
          <a:blip r:embed="rId2"/>
          <a:stretch>
            <a:fillRect/>
          </a:stretch>
        </p:blipFill>
        <p:spPr>
          <a:xfrm>
            <a:off x="472228" y="955567"/>
            <a:ext cx="11247544" cy="4297568"/>
          </a:xfrm>
          <a:prstGeom prst="rect">
            <a:avLst/>
          </a:prstGeom>
        </p:spPr>
      </p:pic>
    </p:spTree>
    <p:extLst>
      <p:ext uri="{BB962C8B-B14F-4D97-AF65-F5344CB8AC3E}">
        <p14:creationId xmlns:p14="http://schemas.microsoft.com/office/powerpoint/2010/main" val="3637594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03EC6-100C-FFE0-B653-CAB6BE1167BF}"/>
              </a:ext>
            </a:extLst>
          </p:cNvPr>
          <p:cNvSpPr>
            <a:spLocks noGrp="1"/>
          </p:cNvSpPr>
          <p:nvPr>
            <p:ph type="title"/>
          </p:nvPr>
        </p:nvSpPr>
        <p:spPr>
          <a:xfrm>
            <a:off x="914400" y="225084"/>
            <a:ext cx="10200132" cy="647114"/>
          </a:xfrm>
        </p:spPr>
        <p:txBody>
          <a:bodyPr/>
          <a:lstStyle/>
          <a:p>
            <a:pPr algn="ctr"/>
            <a:r>
              <a:rPr lang="en-US"/>
              <a:t>Introduction</a:t>
            </a:r>
          </a:p>
        </p:txBody>
      </p:sp>
      <p:sp>
        <p:nvSpPr>
          <p:cNvPr id="8" name="Title 1">
            <a:extLst>
              <a:ext uri="{FF2B5EF4-FFF2-40B4-BE49-F238E27FC236}">
                <a16:creationId xmlns:a16="http://schemas.microsoft.com/office/drawing/2014/main" id="{897D6371-38E2-BBFF-A84B-27C75D3F7141}"/>
              </a:ext>
            </a:extLst>
          </p:cNvPr>
          <p:cNvSpPr>
            <a:spLocks noGrp="1"/>
          </p:cNvSpPr>
          <p:nvPr/>
        </p:nvSpPr>
        <p:spPr>
          <a:xfrm>
            <a:off x="1547473" y="962993"/>
            <a:ext cx="8933985" cy="1012806"/>
          </a:xfrm>
          <a:prstGeom prst="rect">
            <a:avLst/>
          </a:prstGeom>
          <a:solidFill>
            <a:srgbClr val="FFFFFF">
              <a:alpha val="10000"/>
            </a:srgbClr>
          </a:solidFill>
          <a:ln w="25400" cap="sq">
            <a:solidFill>
              <a:srgbClr val="0070C0"/>
            </a:solidFill>
            <a:miter lim="800000"/>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kern="1200" cap="small">
                <a:solidFill>
                  <a:schemeClr val="tx1"/>
                </a:solidFill>
                <a:latin typeface="Myriad Pro" panose="020B0503030403020204" pitchFamily="34" charset="0"/>
              </a:rPr>
              <a:t>Derek Bergsten, MPA, CFO, PIO</a:t>
            </a:r>
          </a:p>
        </p:txBody>
      </p:sp>
      <p:sp>
        <p:nvSpPr>
          <p:cNvPr id="4" name="Content Placeholder 3">
            <a:extLst>
              <a:ext uri="{FF2B5EF4-FFF2-40B4-BE49-F238E27FC236}">
                <a16:creationId xmlns:a16="http://schemas.microsoft.com/office/drawing/2014/main" id="{A07D750E-0AAF-1AAB-C52F-5D6ABA165B61}"/>
              </a:ext>
            </a:extLst>
          </p:cNvPr>
          <p:cNvSpPr>
            <a:spLocks noGrp="1"/>
          </p:cNvSpPr>
          <p:nvPr>
            <p:ph idx="1"/>
          </p:nvPr>
        </p:nvSpPr>
        <p:spPr>
          <a:xfrm>
            <a:off x="909827" y="2122279"/>
            <a:ext cx="6409945" cy="3754737"/>
          </a:xfrm>
        </p:spPr>
        <p:txBody>
          <a:bodyPr/>
          <a:lstStyle/>
          <a:p>
            <a:r>
              <a:rPr lang="en-US" sz="2400" b="1"/>
              <a:t>Fire Chief </a:t>
            </a:r>
            <a:r>
              <a:rPr lang="en-US" sz="2400"/>
              <a:t>– Poudre Fire Authority, Fort Collins, Colorado</a:t>
            </a:r>
          </a:p>
          <a:p>
            <a:endParaRPr lang="en-US" sz="2400"/>
          </a:p>
          <a:p>
            <a:r>
              <a:rPr lang="en-US" sz="2400" b="1"/>
              <a:t>Previous Fire Chief </a:t>
            </a:r>
            <a:r>
              <a:rPr lang="en-US" sz="2400"/>
              <a:t>– Rockford Fire Department, Rockford, Illinois</a:t>
            </a:r>
          </a:p>
          <a:p>
            <a:endParaRPr lang="en-US" sz="2400"/>
          </a:p>
          <a:p>
            <a:r>
              <a:rPr lang="en-US" sz="2400"/>
              <a:t>Masters of Public Administration</a:t>
            </a:r>
          </a:p>
          <a:p>
            <a:pPr marL="91440" indent="0">
              <a:buNone/>
            </a:pPr>
            <a:endParaRPr lang="en-US"/>
          </a:p>
        </p:txBody>
      </p:sp>
      <p:pic>
        <p:nvPicPr>
          <p:cNvPr id="5" name="Picture 4">
            <a:extLst>
              <a:ext uri="{FF2B5EF4-FFF2-40B4-BE49-F238E27FC236}">
                <a16:creationId xmlns:a16="http://schemas.microsoft.com/office/drawing/2014/main" id="{08F2D91E-AD2E-BA0C-BDD5-D7D5DF3B1B84}"/>
              </a:ext>
            </a:extLst>
          </p:cNvPr>
          <p:cNvPicPr>
            <a:picLocks noChangeAspect="1"/>
          </p:cNvPicPr>
          <p:nvPr/>
        </p:nvPicPr>
        <p:blipFill>
          <a:blip r:embed="rId2"/>
          <a:stretch>
            <a:fillRect/>
          </a:stretch>
        </p:blipFill>
        <p:spPr>
          <a:xfrm>
            <a:off x="7220453" y="2288533"/>
            <a:ext cx="4283662" cy="338897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95843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0BCB4-CD8F-9202-193E-FA95A0D3A5A7}"/>
              </a:ext>
            </a:extLst>
          </p:cNvPr>
          <p:cNvSpPr>
            <a:spLocks noGrp="1"/>
          </p:cNvSpPr>
          <p:nvPr>
            <p:ph type="title"/>
          </p:nvPr>
        </p:nvSpPr>
        <p:spPr>
          <a:xfrm>
            <a:off x="914400" y="914400"/>
            <a:ext cx="9960746" cy="665825"/>
          </a:xfrm>
        </p:spPr>
        <p:txBody>
          <a:bodyPr/>
          <a:lstStyle/>
          <a:p>
            <a:pPr algn="ctr"/>
            <a:r>
              <a:rPr lang="en-US"/>
              <a:t>Key Components of MIH</a:t>
            </a:r>
          </a:p>
        </p:txBody>
      </p:sp>
      <p:sp>
        <p:nvSpPr>
          <p:cNvPr id="3" name="Content Placeholder 2">
            <a:extLst>
              <a:ext uri="{FF2B5EF4-FFF2-40B4-BE49-F238E27FC236}">
                <a16:creationId xmlns:a16="http://schemas.microsoft.com/office/drawing/2014/main" id="{3E544631-1A9A-B395-DC90-F53102501618}"/>
              </a:ext>
            </a:extLst>
          </p:cNvPr>
          <p:cNvSpPr>
            <a:spLocks noGrp="1"/>
          </p:cNvSpPr>
          <p:nvPr>
            <p:ph sz="half" idx="1"/>
          </p:nvPr>
        </p:nvSpPr>
        <p:spPr>
          <a:xfrm>
            <a:off x="914399" y="1908699"/>
            <a:ext cx="5894773" cy="3835153"/>
          </a:xfrm>
        </p:spPr>
        <p:txBody>
          <a:bodyPr/>
          <a:lstStyle/>
          <a:p>
            <a:pPr marL="285750" indent="-285750"/>
            <a:r>
              <a:rPr lang="en-US"/>
              <a:t>Recognized as the multidisciplinary practice of medicine</a:t>
            </a:r>
          </a:p>
          <a:p>
            <a:pPr marL="285750" indent="-285750"/>
            <a:r>
              <a:rPr lang="en-US"/>
              <a:t>Team based </a:t>
            </a:r>
          </a:p>
          <a:p>
            <a:pPr marL="285750" indent="-285750"/>
            <a:r>
              <a:rPr lang="en-US"/>
              <a:t>Educationally appropriate </a:t>
            </a:r>
          </a:p>
          <a:p>
            <a:pPr marL="285750" indent="-285750"/>
            <a:r>
              <a:rPr lang="en-US"/>
              <a:t>Consistent with the Institute for Healthcare Improvement’s IHI Triple Aim philosophy </a:t>
            </a:r>
          </a:p>
          <a:p>
            <a:pPr marL="285750" indent="-285750"/>
            <a:r>
              <a:rPr lang="en-US"/>
              <a:t>Financially sustainable</a:t>
            </a:r>
          </a:p>
          <a:p>
            <a:endParaRPr lang="en-US"/>
          </a:p>
        </p:txBody>
      </p:sp>
      <p:pic>
        <p:nvPicPr>
          <p:cNvPr id="4" name="Picture 3">
            <a:extLst>
              <a:ext uri="{FF2B5EF4-FFF2-40B4-BE49-F238E27FC236}">
                <a16:creationId xmlns:a16="http://schemas.microsoft.com/office/drawing/2014/main" id="{6C8D10C0-C4DE-3244-BFC8-BA29163AAC6E}"/>
              </a:ext>
            </a:extLst>
          </p:cNvPr>
          <p:cNvPicPr>
            <a:picLocks noChangeAspect="1"/>
          </p:cNvPicPr>
          <p:nvPr/>
        </p:nvPicPr>
        <p:blipFill>
          <a:blip r:embed="rId2"/>
          <a:stretch>
            <a:fillRect/>
          </a:stretch>
        </p:blipFill>
        <p:spPr>
          <a:xfrm>
            <a:off x="7487123" y="2163606"/>
            <a:ext cx="3790478" cy="2783383"/>
          </a:xfrm>
          <a:prstGeom prst="rect">
            <a:avLst/>
          </a:prstGeom>
        </p:spPr>
      </p:pic>
    </p:spTree>
    <p:extLst>
      <p:ext uri="{BB962C8B-B14F-4D97-AF65-F5344CB8AC3E}">
        <p14:creationId xmlns:p14="http://schemas.microsoft.com/office/powerpoint/2010/main" val="74346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F08B35A-4492-4382-64C1-91C46AB99ABB}"/>
              </a:ext>
            </a:extLst>
          </p:cNvPr>
          <p:cNvPicPr>
            <a:picLocks noGrp="1" noChangeAspect="1"/>
          </p:cNvPicPr>
          <p:nvPr>
            <p:ph sz="half" idx="1"/>
          </p:nvPr>
        </p:nvPicPr>
        <p:blipFill>
          <a:blip r:embed="rId2"/>
          <a:stretch>
            <a:fillRect/>
          </a:stretch>
        </p:blipFill>
        <p:spPr>
          <a:xfrm>
            <a:off x="2839585" y="355454"/>
            <a:ext cx="6513781" cy="5474698"/>
          </a:xfrm>
          <a:prstGeom prst="rect">
            <a:avLst/>
          </a:prstGeom>
        </p:spPr>
      </p:pic>
    </p:spTree>
    <p:extLst>
      <p:ext uri="{BB962C8B-B14F-4D97-AF65-F5344CB8AC3E}">
        <p14:creationId xmlns:p14="http://schemas.microsoft.com/office/powerpoint/2010/main" val="1125233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6A8EE-7E03-407F-8DEF-57FA2477136A}"/>
              </a:ext>
            </a:extLst>
          </p:cNvPr>
          <p:cNvSpPr>
            <a:spLocks noGrp="1"/>
          </p:cNvSpPr>
          <p:nvPr>
            <p:ph type="title"/>
          </p:nvPr>
        </p:nvSpPr>
        <p:spPr>
          <a:xfrm>
            <a:off x="2152650" y="340413"/>
            <a:ext cx="7886700" cy="1325563"/>
          </a:xfrm>
        </p:spPr>
        <p:txBody>
          <a:bodyPr/>
          <a:lstStyle/>
          <a:p>
            <a:pPr algn="ctr"/>
            <a:r>
              <a:rPr lang="en-US"/>
              <a:t>Measuring Success</a:t>
            </a:r>
          </a:p>
        </p:txBody>
      </p:sp>
      <p:pic>
        <p:nvPicPr>
          <p:cNvPr id="4" name="Picture 3"/>
          <p:cNvPicPr>
            <a:picLocks noChangeAspect="1"/>
          </p:cNvPicPr>
          <p:nvPr/>
        </p:nvPicPr>
        <p:blipFill rotWithShape="1">
          <a:blip r:embed="rId2"/>
          <a:srcRect r="4053"/>
          <a:stretch/>
        </p:blipFill>
        <p:spPr>
          <a:xfrm>
            <a:off x="1847625" y="1687448"/>
            <a:ext cx="8496750" cy="3483103"/>
          </a:xfrm>
          <a:prstGeom prst="rect">
            <a:avLst/>
          </a:prstGeom>
        </p:spPr>
      </p:pic>
    </p:spTree>
    <p:extLst>
      <p:ext uri="{BB962C8B-B14F-4D97-AF65-F5344CB8AC3E}">
        <p14:creationId xmlns:p14="http://schemas.microsoft.com/office/powerpoint/2010/main" val="3526465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EBC18B6-E5C3-4AD1-97A4-E6A3477A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8F5155-3438-5556-93DE-BD349BF86549}"/>
              </a:ext>
            </a:extLst>
          </p:cNvPr>
          <p:cNvSpPr>
            <a:spLocks noGrp="1"/>
          </p:cNvSpPr>
          <p:nvPr>
            <p:ph type="title"/>
          </p:nvPr>
        </p:nvSpPr>
        <p:spPr>
          <a:xfrm>
            <a:off x="612648" y="1078992"/>
            <a:ext cx="6272784" cy="1545336"/>
          </a:xfrm>
        </p:spPr>
        <p:txBody>
          <a:bodyPr anchor="b">
            <a:normAutofit/>
          </a:bodyPr>
          <a:lstStyle/>
          <a:p>
            <a:r>
              <a:rPr lang="en-US" sz="4800">
                <a:latin typeface="Lato Black"/>
                <a:ea typeface="Lato Black"/>
                <a:cs typeface="Lato Black"/>
              </a:rPr>
              <a:t>Poudre Fire Authority Programs</a:t>
            </a:r>
            <a:endParaRPr lang="en-US" sz="4800"/>
          </a:p>
        </p:txBody>
      </p:sp>
      <p:sp>
        <p:nvSpPr>
          <p:cNvPr id="13" name="Rectangle 12">
            <a:extLst>
              <a:ext uri="{FF2B5EF4-FFF2-40B4-BE49-F238E27FC236}">
                <a16:creationId xmlns:a16="http://schemas.microsoft.com/office/drawing/2014/main" id="{136A4AB6-B72B-4CC6-ADCF-BE807B6C3D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F5CC2A3C-BD70-718C-3B80-439B7E30C696}"/>
              </a:ext>
            </a:extLst>
          </p:cNvPr>
          <p:cNvPicPr>
            <a:picLocks noChangeAspect="1"/>
          </p:cNvPicPr>
          <p:nvPr/>
        </p:nvPicPr>
        <p:blipFill rotWithShape="1">
          <a:blip r:embed="rId2"/>
          <a:srcRect l="17417" r="2598" b="1"/>
          <a:stretch/>
        </p:blipFill>
        <p:spPr>
          <a:xfrm>
            <a:off x="7572496" y="2722757"/>
            <a:ext cx="4507992" cy="2240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ectangle 14">
            <a:extLst>
              <a:ext uri="{FF2B5EF4-FFF2-40B4-BE49-F238E27FC236}">
                <a16:creationId xmlns:a16="http://schemas.microsoft.com/office/drawing/2014/main" id="{B35D540D-9486-4236-952A-F72DC52D7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C193E81-1A2E-177E-54EB-A0C8F6000611}"/>
              </a:ext>
            </a:extLst>
          </p:cNvPr>
          <p:cNvSpPr>
            <a:spLocks noGrp="1"/>
          </p:cNvSpPr>
          <p:nvPr>
            <p:ph idx="1"/>
          </p:nvPr>
        </p:nvSpPr>
        <p:spPr>
          <a:xfrm>
            <a:off x="612648" y="3355848"/>
            <a:ext cx="6272784" cy="2825496"/>
          </a:xfrm>
        </p:spPr>
        <p:txBody>
          <a:bodyPr>
            <a:normAutofit/>
          </a:bodyPr>
          <a:lstStyle/>
          <a:p>
            <a:r>
              <a:rPr lang="en-US" sz="2200" dirty="0">
                <a:latin typeface="Lato"/>
                <a:ea typeface="Lato"/>
                <a:cs typeface="Lato"/>
              </a:rPr>
              <a:t>Partnerships with Police </a:t>
            </a:r>
            <a:r>
              <a:rPr lang="en-US" sz="2200">
                <a:latin typeface="Lato"/>
                <a:ea typeface="Lato"/>
                <a:cs typeface="Lato"/>
              </a:rPr>
              <a:t>Department                Co-Responders</a:t>
            </a:r>
            <a:endParaRPr lang="en-US" sz="2200" dirty="0">
              <a:latin typeface="Lato"/>
              <a:ea typeface="Lato"/>
              <a:cs typeface="Lato"/>
            </a:endParaRPr>
          </a:p>
          <a:p>
            <a:r>
              <a:rPr lang="en-US" sz="2200" dirty="0">
                <a:latin typeface="Lato"/>
                <a:ea typeface="Lato"/>
                <a:cs typeface="Lato"/>
              </a:rPr>
              <a:t>Licensed Clinical Social worker for Fire Authority</a:t>
            </a:r>
          </a:p>
          <a:p>
            <a:r>
              <a:rPr lang="en-US" sz="2200" dirty="0">
                <a:latin typeface="Lato"/>
                <a:ea typeface="Lato"/>
                <a:cs typeface="Lato"/>
              </a:rPr>
              <a:t>Sharing of patient outcomes to address high utilizers</a:t>
            </a:r>
            <a:endParaRPr lang="en-US" sz="2200" dirty="0"/>
          </a:p>
          <a:p>
            <a:endParaRPr lang="en-US" sz="2200" dirty="0"/>
          </a:p>
          <a:p>
            <a:endParaRPr lang="en-US" sz="2200" dirty="0"/>
          </a:p>
        </p:txBody>
      </p:sp>
      <p:pic>
        <p:nvPicPr>
          <p:cNvPr id="4" name="Picture 4">
            <a:extLst>
              <a:ext uri="{FF2B5EF4-FFF2-40B4-BE49-F238E27FC236}">
                <a16:creationId xmlns:a16="http://schemas.microsoft.com/office/drawing/2014/main" id="{49EDE6D2-3754-B051-C97E-269F19589FEB}"/>
              </a:ext>
            </a:extLst>
          </p:cNvPr>
          <p:cNvPicPr>
            <a:picLocks noChangeAspect="1"/>
          </p:cNvPicPr>
          <p:nvPr/>
        </p:nvPicPr>
        <p:blipFill rotWithShape="1">
          <a:blip r:embed="rId3"/>
          <a:srcRect t="2541" r="4" b="4"/>
          <a:stretch/>
        </p:blipFill>
        <p:spPr>
          <a:xfrm>
            <a:off x="7488862" y="236592"/>
            <a:ext cx="4507992" cy="2240280"/>
          </a:xfrm>
          <a:prstGeom prst="rect">
            <a:avLst/>
          </a:prstGeom>
        </p:spPr>
      </p:pic>
      <p:pic>
        <p:nvPicPr>
          <p:cNvPr id="6" name="Picture 6">
            <a:extLst>
              <a:ext uri="{FF2B5EF4-FFF2-40B4-BE49-F238E27FC236}">
                <a16:creationId xmlns:a16="http://schemas.microsoft.com/office/drawing/2014/main" id="{7A2CB4D4-E1A1-0131-E34B-3A6F853E702A}"/>
              </a:ext>
            </a:extLst>
          </p:cNvPr>
          <p:cNvPicPr>
            <a:picLocks noChangeAspect="1"/>
          </p:cNvPicPr>
          <p:nvPr/>
        </p:nvPicPr>
        <p:blipFill rotWithShape="1">
          <a:blip r:embed="rId4"/>
          <a:srcRect t="21961" r="206" b="22745"/>
          <a:stretch/>
        </p:blipFill>
        <p:spPr>
          <a:xfrm>
            <a:off x="7581789" y="5249622"/>
            <a:ext cx="4498778" cy="1310693"/>
          </a:xfrm>
          <a:prstGeom prst="rect">
            <a:avLst/>
          </a:prstGeom>
        </p:spPr>
      </p:pic>
    </p:spTree>
    <p:extLst>
      <p:ext uri="{BB962C8B-B14F-4D97-AF65-F5344CB8AC3E}">
        <p14:creationId xmlns:p14="http://schemas.microsoft.com/office/powerpoint/2010/main" val="3941348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5BDFB-62ED-8E7C-2BC1-5E77EFA9BB27}"/>
              </a:ext>
            </a:extLst>
          </p:cNvPr>
          <p:cNvSpPr>
            <a:spLocks noGrp="1"/>
          </p:cNvSpPr>
          <p:nvPr>
            <p:ph type="title"/>
          </p:nvPr>
        </p:nvSpPr>
        <p:spPr>
          <a:xfrm>
            <a:off x="995934" y="2240280"/>
            <a:ext cx="10200132" cy="1188720"/>
          </a:xfrm>
        </p:spPr>
        <p:txBody>
          <a:bodyPr/>
          <a:lstStyle/>
          <a:p>
            <a:pPr algn="ctr"/>
            <a:r>
              <a:rPr lang="en-US" sz="6600"/>
              <a:t>Thank you!</a:t>
            </a:r>
          </a:p>
        </p:txBody>
      </p:sp>
    </p:spTree>
    <p:extLst>
      <p:ext uri="{BB962C8B-B14F-4D97-AF65-F5344CB8AC3E}">
        <p14:creationId xmlns:p14="http://schemas.microsoft.com/office/powerpoint/2010/main" val="3442775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2A5C4D-D5A4-012B-6060-C762C33F7D5D}"/>
              </a:ext>
            </a:extLst>
          </p:cNvPr>
          <p:cNvSpPr>
            <a:spLocks noGrp="1"/>
          </p:cNvSpPr>
          <p:nvPr>
            <p:ph type="body" idx="1"/>
          </p:nvPr>
        </p:nvSpPr>
        <p:spPr>
          <a:xfrm>
            <a:off x="323556" y="534572"/>
            <a:ext cx="11563643" cy="5134708"/>
          </a:xfrm>
        </p:spPr>
        <p:txBody>
          <a:bodyPr/>
          <a:lstStyle/>
          <a:p>
            <a:pPr algn="ctr"/>
            <a:r>
              <a:rPr lang="en-US" b="1" dirty="0">
                <a:latin typeface="Lato"/>
                <a:ea typeface="Lato"/>
                <a:cs typeface="Lato"/>
              </a:rPr>
              <a:t>While there will be challenges, the next 30 years hold great potential to refine and improve how services are provided at the local level. It is our hope that this white paper will help achieve that result.</a:t>
            </a:r>
          </a:p>
          <a:p>
            <a:endParaRPr lang="en-US" dirty="0"/>
          </a:p>
          <a:p>
            <a:endParaRPr lang="en-US" dirty="0">
              <a:latin typeface="Lato"/>
              <a:ea typeface="Lato"/>
              <a:cs typeface="Lato"/>
            </a:endParaRPr>
          </a:p>
          <a:p>
            <a:pPr marL="457200" indent="-457200">
              <a:buFont typeface="Arial" panose="020B0604020202020204" pitchFamily="34" charset="0"/>
              <a:buChar char="•"/>
            </a:pPr>
            <a:r>
              <a:rPr lang="en-US" sz="1600" dirty="0">
                <a:latin typeface="Lato"/>
                <a:ea typeface="Lato"/>
                <a:cs typeface="Lato"/>
              </a:rPr>
              <a:t>Representing the Center for Public Safety Excellence - Chief Randy R. </a:t>
            </a:r>
            <a:r>
              <a:rPr lang="en-US" sz="1600" dirty="0" err="1">
                <a:latin typeface="Lato"/>
                <a:ea typeface="Lato"/>
                <a:cs typeface="Lato"/>
              </a:rPr>
              <a:t>Bruegman</a:t>
            </a:r>
            <a:r>
              <a:rPr lang="en-US" sz="1600" dirty="0">
                <a:latin typeface="Lato"/>
                <a:ea typeface="Lato"/>
                <a:cs typeface="Lato"/>
              </a:rPr>
              <a:t> (Retired), CFO, </a:t>
            </a:r>
            <a:r>
              <a:rPr lang="en-US" sz="1600" dirty="0" err="1">
                <a:latin typeface="Lato"/>
                <a:ea typeface="Lato"/>
                <a:cs typeface="Lato"/>
              </a:rPr>
              <a:t>FIFIReE</a:t>
            </a:r>
            <a:endParaRPr lang="en-US" sz="1600" dirty="0">
              <a:latin typeface="Lato"/>
              <a:ea typeface="Lato"/>
              <a:cs typeface="Lato"/>
            </a:endParaRPr>
          </a:p>
          <a:p>
            <a:pPr marL="457200" indent="-457200">
              <a:buFont typeface="Arial" panose="020B0604020202020204" pitchFamily="34" charset="0"/>
              <a:buChar char="•"/>
            </a:pPr>
            <a:r>
              <a:rPr lang="en-US" sz="1600" dirty="0">
                <a:latin typeface="Lato"/>
                <a:ea typeface="Lato"/>
                <a:cs typeface="Lato"/>
              </a:rPr>
              <a:t>Representing the International City/County Management Association - City Manager Pat Martel (Retired), ICMA-CM</a:t>
            </a:r>
          </a:p>
        </p:txBody>
      </p:sp>
      <p:pic>
        <p:nvPicPr>
          <p:cNvPr id="2" name="Picture 3" descr="ICMA Brand Logos and Assets​​​​​ | icma.org">
            <a:extLst>
              <a:ext uri="{FF2B5EF4-FFF2-40B4-BE49-F238E27FC236}">
                <a16:creationId xmlns:a16="http://schemas.microsoft.com/office/drawing/2014/main" id="{74783ACE-C118-768F-4BCB-D5F2D0DD4C5E}"/>
              </a:ext>
            </a:extLst>
          </p:cNvPr>
          <p:cNvPicPr>
            <a:picLocks noChangeAspect="1"/>
          </p:cNvPicPr>
          <p:nvPr/>
        </p:nvPicPr>
        <p:blipFill>
          <a:blip r:embed="rId2"/>
          <a:stretch>
            <a:fillRect/>
          </a:stretch>
        </p:blipFill>
        <p:spPr>
          <a:xfrm>
            <a:off x="1843668" y="4615338"/>
            <a:ext cx="2743200" cy="879764"/>
          </a:xfrm>
          <a:prstGeom prst="rect">
            <a:avLst/>
          </a:prstGeom>
        </p:spPr>
      </p:pic>
      <p:pic>
        <p:nvPicPr>
          <p:cNvPr id="5" name="Picture 5">
            <a:extLst>
              <a:ext uri="{FF2B5EF4-FFF2-40B4-BE49-F238E27FC236}">
                <a16:creationId xmlns:a16="http://schemas.microsoft.com/office/drawing/2014/main" id="{4734871B-C396-1DBF-41DA-BB9330996151}"/>
              </a:ext>
            </a:extLst>
          </p:cNvPr>
          <p:cNvPicPr>
            <a:picLocks noChangeAspect="1"/>
          </p:cNvPicPr>
          <p:nvPr/>
        </p:nvPicPr>
        <p:blipFill>
          <a:blip r:embed="rId3"/>
          <a:stretch>
            <a:fillRect/>
          </a:stretch>
        </p:blipFill>
        <p:spPr>
          <a:xfrm>
            <a:off x="7939668" y="4474774"/>
            <a:ext cx="2743200" cy="1160890"/>
          </a:xfrm>
          <a:prstGeom prst="rect">
            <a:avLst/>
          </a:prstGeom>
        </p:spPr>
      </p:pic>
    </p:spTree>
    <p:extLst>
      <p:ext uri="{BB962C8B-B14F-4D97-AF65-F5344CB8AC3E}">
        <p14:creationId xmlns:p14="http://schemas.microsoft.com/office/powerpoint/2010/main" val="3659354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a:xfrm>
            <a:off x="1136397" y="502020"/>
            <a:ext cx="5323715" cy="1642970"/>
          </a:xfrm>
        </p:spPr>
        <p:txBody>
          <a:bodyPr anchor="b">
            <a:normAutofit/>
          </a:bodyPr>
          <a:lstStyle/>
          <a:p>
            <a:pPr algn="ctr"/>
            <a:r>
              <a:rPr lang="en-US" sz="4000"/>
              <a:t>Collaboration and Perspective</a:t>
            </a:r>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876493" y="2821530"/>
            <a:ext cx="3616486" cy="3753229"/>
          </a:xfrm>
        </p:spPr>
        <p:txBody>
          <a:bodyPr anchor="t">
            <a:normAutofit/>
          </a:bodyPr>
          <a:lstStyle/>
          <a:p>
            <a:r>
              <a:rPr lang="en-US" dirty="0">
                <a:latin typeface="Lato"/>
                <a:ea typeface="Lato"/>
                <a:cs typeface="Lato"/>
              </a:rPr>
              <a:t>International City/County Management Association (ICMA)</a:t>
            </a:r>
            <a:endParaRPr lang="en-US" dirty="0"/>
          </a:p>
          <a:p>
            <a:r>
              <a:rPr lang="en-US" dirty="0">
                <a:latin typeface="Lato"/>
                <a:ea typeface="Lato"/>
                <a:cs typeface="Lato"/>
              </a:rPr>
              <a:t>Center for Public Safety Excellence (CPSE)</a:t>
            </a:r>
            <a:endParaRPr lang="en-US" dirty="0"/>
          </a:p>
          <a:p>
            <a:r>
              <a:rPr lang="en-US" dirty="0">
                <a:latin typeface="Lato"/>
                <a:ea typeface="Lato"/>
                <a:cs typeface="Lato"/>
              </a:rPr>
              <a:t>International Association of Fire Fighters (IAFF)</a:t>
            </a:r>
            <a:endParaRPr lang="en-US" dirty="0"/>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Qr code&#10;&#10;Description automatically generated">
            <a:extLst>
              <a:ext uri="{FF2B5EF4-FFF2-40B4-BE49-F238E27FC236}">
                <a16:creationId xmlns:a16="http://schemas.microsoft.com/office/drawing/2014/main" id="{15DD0EF4-2F9D-46DB-1E3E-A8D81F70FF5C}"/>
              </a:ext>
            </a:extLst>
          </p:cNvPr>
          <p:cNvPicPr>
            <a:picLocks noChangeAspect="1"/>
          </p:cNvPicPr>
          <p:nvPr/>
        </p:nvPicPr>
        <p:blipFill>
          <a:blip r:embed="rId2"/>
          <a:stretch>
            <a:fillRect/>
          </a:stretch>
        </p:blipFill>
        <p:spPr>
          <a:xfrm>
            <a:off x="4574763" y="3765236"/>
            <a:ext cx="2939961" cy="2939961"/>
          </a:xfrm>
          <a:prstGeom prst="rect">
            <a:avLst/>
          </a:prstGeom>
        </p:spPr>
      </p:pic>
      <p:pic>
        <p:nvPicPr>
          <p:cNvPr id="5" name="Picture 4">
            <a:extLst>
              <a:ext uri="{FF2B5EF4-FFF2-40B4-BE49-F238E27FC236}">
                <a16:creationId xmlns:a16="http://schemas.microsoft.com/office/drawing/2014/main" id="{3B54F213-FA4A-E171-83D4-597731FD40B7}"/>
              </a:ext>
            </a:extLst>
          </p:cNvPr>
          <p:cNvPicPr>
            <a:picLocks noChangeAspect="1"/>
          </p:cNvPicPr>
          <p:nvPr/>
        </p:nvPicPr>
        <p:blipFill>
          <a:blip r:embed="rId3"/>
          <a:stretch>
            <a:fillRect/>
          </a:stretch>
        </p:blipFill>
        <p:spPr>
          <a:xfrm>
            <a:off x="7596509" y="149296"/>
            <a:ext cx="3686078" cy="4740937"/>
          </a:xfrm>
          <a:prstGeom prst="rect">
            <a:avLst/>
          </a:prstGeom>
        </p:spPr>
      </p:pic>
    </p:spTree>
    <p:extLst>
      <p:ext uri="{BB962C8B-B14F-4D97-AF65-F5344CB8AC3E}">
        <p14:creationId xmlns:p14="http://schemas.microsoft.com/office/powerpoint/2010/main" val="2272397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03EC6-100C-FFE0-B653-CAB6BE1167BF}"/>
              </a:ext>
            </a:extLst>
          </p:cNvPr>
          <p:cNvSpPr>
            <a:spLocks noGrp="1"/>
          </p:cNvSpPr>
          <p:nvPr>
            <p:ph type="title"/>
          </p:nvPr>
        </p:nvSpPr>
        <p:spPr>
          <a:xfrm>
            <a:off x="914400" y="225084"/>
            <a:ext cx="10200132" cy="647114"/>
          </a:xfrm>
        </p:spPr>
        <p:txBody>
          <a:bodyPr/>
          <a:lstStyle/>
          <a:p>
            <a:pPr algn="ctr"/>
            <a:r>
              <a:rPr lang="en-US"/>
              <a:t>Development Process</a:t>
            </a:r>
          </a:p>
        </p:txBody>
      </p:sp>
      <p:pic>
        <p:nvPicPr>
          <p:cNvPr id="6" name="Picture 6">
            <a:extLst>
              <a:ext uri="{FF2B5EF4-FFF2-40B4-BE49-F238E27FC236}">
                <a16:creationId xmlns:a16="http://schemas.microsoft.com/office/drawing/2014/main" id="{FC0A6232-C4E8-58E4-3090-A1DE43C22884}"/>
              </a:ext>
            </a:extLst>
          </p:cNvPr>
          <p:cNvPicPr>
            <a:picLocks noGrp="1" noChangeAspect="1"/>
          </p:cNvPicPr>
          <p:nvPr>
            <p:ph idx="1"/>
          </p:nvPr>
        </p:nvPicPr>
        <p:blipFill>
          <a:blip r:embed="rId2"/>
          <a:stretch>
            <a:fillRect/>
          </a:stretch>
        </p:blipFill>
        <p:spPr>
          <a:xfrm>
            <a:off x="774428" y="2476281"/>
            <a:ext cx="5317494" cy="2971800"/>
          </a:xfrm>
        </p:spPr>
      </p:pic>
      <p:pic>
        <p:nvPicPr>
          <p:cNvPr id="7" name="Picture 7">
            <a:extLst>
              <a:ext uri="{FF2B5EF4-FFF2-40B4-BE49-F238E27FC236}">
                <a16:creationId xmlns:a16="http://schemas.microsoft.com/office/drawing/2014/main" id="{245BE944-DAD8-69C5-265B-8E2A60768D9D}"/>
              </a:ext>
            </a:extLst>
          </p:cNvPr>
          <p:cNvPicPr>
            <a:picLocks noChangeAspect="1"/>
          </p:cNvPicPr>
          <p:nvPr/>
        </p:nvPicPr>
        <p:blipFill>
          <a:blip r:embed="rId3"/>
          <a:stretch>
            <a:fillRect/>
          </a:stretch>
        </p:blipFill>
        <p:spPr>
          <a:xfrm>
            <a:off x="8004717" y="2479145"/>
            <a:ext cx="2743200" cy="2364344"/>
          </a:xfrm>
          <a:prstGeom prst="rect">
            <a:avLst/>
          </a:prstGeom>
        </p:spPr>
      </p:pic>
      <p:sp>
        <p:nvSpPr>
          <p:cNvPr id="8" name="Title 1">
            <a:extLst>
              <a:ext uri="{FF2B5EF4-FFF2-40B4-BE49-F238E27FC236}">
                <a16:creationId xmlns:a16="http://schemas.microsoft.com/office/drawing/2014/main" id="{897D6371-38E2-BBFF-A84B-27C75D3F7141}"/>
              </a:ext>
            </a:extLst>
          </p:cNvPr>
          <p:cNvSpPr>
            <a:spLocks noGrp="1"/>
          </p:cNvSpPr>
          <p:nvPr/>
        </p:nvSpPr>
        <p:spPr>
          <a:xfrm>
            <a:off x="1550020" y="1109473"/>
            <a:ext cx="8933985" cy="1012806"/>
          </a:xfrm>
          <a:prstGeom prst="rect">
            <a:avLst/>
          </a:prstGeom>
          <a:solidFill>
            <a:srgbClr val="FFFFFF">
              <a:alpha val="10000"/>
            </a:srgbClr>
          </a:solidFill>
          <a:ln w="25400" cap="sq">
            <a:solidFill>
              <a:srgbClr val="0070C0"/>
            </a:solidFill>
            <a:miter lim="800000"/>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kern="1200" cap="small">
                <a:solidFill>
                  <a:schemeClr val="tx1"/>
                </a:solidFill>
                <a:latin typeface="Myriad Pro" panose="020B0503030403020204" pitchFamily="34" charset="0"/>
              </a:rPr>
              <a:t>Stakeholder Feedback was Key</a:t>
            </a:r>
          </a:p>
        </p:txBody>
      </p:sp>
    </p:spTree>
    <p:extLst>
      <p:ext uri="{BB962C8B-B14F-4D97-AF65-F5344CB8AC3E}">
        <p14:creationId xmlns:p14="http://schemas.microsoft.com/office/powerpoint/2010/main" val="154827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790BE9C-EFD2-B6C8-0597-FD1CF6189027}"/>
              </a:ext>
            </a:extLst>
          </p:cNvPr>
          <p:cNvPicPr>
            <a:picLocks noChangeAspect="1"/>
          </p:cNvPicPr>
          <p:nvPr/>
        </p:nvPicPr>
        <p:blipFill>
          <a:blip r:embed="rId2"/>
          <a:stretch>
            <a:fillRect/>
          </a:stretch>
        </p:blipFill>
        <p:spPr>
          <a:xfrm>
            <a:off x="974647" y="351133"/>
            <a:ext cx="9917943" cy="5428769"/>
          </a:xfrm>
          <a:prstGeom prst="rect">
            <a:avLst/>
          </a:prstGeom>
        </p:spPr>
      </p:pic>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extBox 5">
            <a:extLst>
              <a:ext uri="{FF2B5EF4-FFF2-40B4-BE49-F238E27FC236}">
                <a16:creationId xmlns:a16="http://schemas.microsoft.com/office/drawing/2014/main" id="{92BB4313-050C-F701-2EE8-D94DF81655CD}"/>
              </a:ext>
            </a:extLst>
          </p:cNvPr>
          <p:cNvSpPr txBox="1"/>
          <p:nvPr/>
        </p:nvSpPr>
        <p:spPr>
          <a:xfrm>
            <a:off x="-2225040" y="-34290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873964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0EBBD9-83A1-FDBE-3C10-6D2B7536176A}"/>
              </a:ext>
            </a:extLst>
          </p:cNvPr>
          <p:cNvPicPr>
            <a:picLocks noChangeAspect="1"/>
          </p:cNvPicPr>
          <p:nvPr/>
        </p:nvPicPr>
        <p:blipFill rotWithShape="1">
          <a:blip r:embed="rId2"/>
          <a:srcRect t="43509"/>
          <a:stretch/>
        </p:blipFill>
        <p:spPr>
          <a:xfrm>
            <a:off x="2041121" y="1925053"/>
            <a:ext cx="7853083" cy="3874168"/>
          </a:xfrm>
          <a:prstGeom prst="rect">
            <a:avLst/>
          </a:prstGeom>
        </p:spPr>
      </p:pic>
      <p:pic>
        <p:nvPicPr>
          <p:cNvPr id="7" name="Picture 6">
            <a:extLst>
              <a:ext uri="{FF2B5EF4-FFF2-40B4-BE49-F238E27FC236}">
                <a16:creationId xmlns:a16="http://schemas.microsoft.com/office/drawing/2014/main" id="{4B3F4ADD-5568-A29B-B05F-54E48EE2CE87}"/>
              </a:ext>
            </a:extLst>
          </p:cNvPr>
          <p:cNvPicPr>
            <a:picLocks noChangeAspect="1"/>
          </p:cNvPicPr>
          <p:nvPr/>
        </p:nvPicPr>
        <p:blipFill rotWithShape="1">
          <a:blip r:embed="rId2"/>
          <a:srcRect l="9144" r="16907" b="75906"/>
          <a:stretch/>
        </p:blipFill>
        <p:spPr>
          <a:xfrm>
            <a:off x="3320716" y="417095"/>
            <a:ext cx="5807242" cy="1652337"/>
          </a:xfrm>
          <a:prstGeom prst="rect">
            <a:avLst/>
          </a:prstGeom>
        </p:spPr>
      </p:pic>
    </p:spTree>
    <p:extLst>
      <p:ext uri="{BB962C8B-B14F-4D97-AF65-F5344CB8AC3E}">
        <p14:creationId xmlns:p14="http://schemas.microsoft.com/office/powerpoint/2010/main" val="2360266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653A9F-402B-5149-B04E-00F8832A758A}"/>
              </a:ext>
            </a:extLst>
          </p:cNvPr>
          <p:cNvPicPr>
            <a:picLocks noChangeAspect="1"/>
          </p:cNvPicPr>
          <p:nvPr/>
        </p:nvPicPr>
        <p:blipFill>
          <a:blip r:embed="rId2"/>
          <a:stretch>
            <a:fillRect/>
          </a:stretch>
        </p:blipFill>
        <p:spPr>
          <a:xfrm>
            <a:off x="5721918" y="211015"/>
            <a:ext cx="6269737" cy="5263662"/>
          </a:xfrm>
          <a:prstGeom prst="rect">
            <a:avLst/>
          </a:prstGeom>
        </p:spPr>
      </p:pic>
      <p:sp>
        <p:nvSpPr>
          <p:cNvPr id="2" name="Title 1">
            <a:extLst>
              <a:ext uri="{FF2B5EF4-FFF2-40B4-BE49-F238E27FC236}">
                <a16:creationId xmlns:a16="http://schemas.microsoft.com/office/drawing/2014/main" id="{2A19EFC1-A744-3A61-6292-313050781A45}"/>
              </a:ext>
            </a:extLst>
          </p:cNvPr>
          <p:cNvSpPr>
            <a:spLocks noGrp="1"/>
          </p:cNvSpPr>
          <p:nvPr>
            <p:ph type="title"/>
          </p:nvPr>
        </p:nvSpPr>
        <p:spPr>
          <a:xfrm>
            <a:off x="498765" y="1910196"/>
            <a:ext cx="6043768" cy="1864129"/>
          </a:xfrm>
        </p:spPr>
        <p:txBody>
          <a:bodyPr/>
          <a:lstStyle/>
          <a:p>
            <a:pPr algn="ctr"/>
            <a:r>
              <a:rPr lang="en-US">
                <a:latin typeface="Lato Black"/>
                <a:ea typeface="Lato Black"/>
                <a:cs typeface="Lato Black"/>
              </a:rPr>
              <a:t>Forces impacting the 21st Century Fire and Emergency Services</a:t>
            </a:r>
            <a:endParaRPr lang="en-US" err="1"/>
          </a:p>
        </p:txBody>
      </p:sp>
    </p:spTree>
    <p:extLst>
      <p:ext uri="{BB962C8B-B14F-4D97-AF65-F5344CB8AC3E}">
        <p14:creationId xmlns:p14="http://schemas.microsoft.com/office/powerpoint/2010/main" val="3426032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04BC-441F-A764-BAA6-78AD3F3A862A}"/>
              </a:ext>
            </a:extLst>
          </p:cNvPr>
          <p:cNvSpPr>
            <a:spLocks noGrp="1"/>
          </p:cNvSpPr>
          <p:nvPr>
            <p:ph type="title"/>
          </p:nvPr>
        </p:nvSpPr>
        <p:spPr/>
        <p:txBody>
          <a:bodyPr/>
          <a:lstStyle/>
          <a:p>
            <a:r>
              <a:rPr lang="en-US"/>
              <a:t>Critical Issues</a:t>
            </a:r>
          </a:p>
        </p:txBody>
      </p:sp>
      <p:sp>
        <p:nvSpPr>
          <p:cNvPr id="4" name="Text Placeholder 3">
            <a:extLst>
              <a:ext uri="{FF2B5EF4-FFF2-40B4-BE49-F238E27FC236}">
                <a16:creationId xmlns:a16="http://schemas.microsoft.com/office/drawing/2014/main" id="{6004942F-3540-26C2-2FE8-1DD9E08B46CF}"/>
              </a:ext>
            </a:extLst>
          </p:cNvPr>
          <p:cNvSpPr>
            <a:spLocks noGrp="1"/>
          </p:cNvSpPr>
          <p:nvPr>
            <p:ph type="body" idx="1"/>
          </p:nvPr>
        </p:nvSpPr>
        <p:spPr/>
        <p:txBody>
          <a:bodyPr/>
          <a:lstStyle/>
          <a:p>
            <a:r>
              <a:rPr lang="en-US">
                <a:latin typeface="Lato"/>
                <a:ea typeface="Lato"/>
                <a:cs typeface="Lato"/>
              </a:rPr>
              <a:t>E: Partnerships</a:t>
            </a:r>
          </a:p>
        </p:txBody>
      </p:sp>
      <p:pic>
        <p:nvPicPr>
          <p:cNvPr id="3" name="Picture 4">
            <a:extLst>
              <a:ext uri="{FF2B5EF4-FFF2-40B4-BE49-F238E27FC236}">
                <a16:creationId xmlns:a16="http://schemas.microsoft.com/office/drawing/2014/main" id="{D89B7EE2-8803-74EB-B78E-898EAFF8B3A1}"/>
              </a:ext>
            </a:extLst>
          </p:cNvPr>
          <p:cNvPicPr>
            <a:picLocks noChangeAspect="1"/>
          </p:cNvPicPr>
          <p:nvPr/>
        </p:nvPicPr>
        <p:blipFill rotWithShape="1">
          <a:blip r:embed="rId2"/>
          <a:srcRect l="8828" r="13137"/>
          <a:stretch/>
        </p:blipFill>
        <p:spPr>
          <a:xfrm>
            <a:off x="6631620" y="720785"/>
            <a:ext cx="4412201" cy="4425430"/>
          </a:xfrm>
          <a:prstGeom prst="ellipse">
            <a:avLst/>
          </a:prstGeom>
          <a:ln>
            <a:noFill/>
          </a:ln>
          <a:effectLst>
            <a:softEdge rad="112500"/>
          </a:effectLst>
        </p:spPr>
      </p:pic>
    </p:spTree>
    <p:extLst>
      <p:ext uri="{BB962C8B-B14F-4D97-AF65-F5344CB8AC3E}">
        <p14:creationId xmlns:p14="http://schemas.microsoft.com/office/powerpoint/2010/main" val="528958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1611</TotalTime>
  <Words>574</Words>
  <Application>Microsoft Office PowerPoint</Application>
  <PresentationFormat>Widescreen</PresentationFormat>
  <Paragraphs>65</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Lato</vt:lpstr>
      <vt:lpstr>Lato Black</vt:lpstr>
      <vt:lpstr>Myriad Pro</vt:lpstr>
      <vt:lpstr>Wingdings</vt:lpstr>
      <vt:lpstr>Office Theme</vt:lpstr>
      <vt:lpstr>21st Century Fire and Emergency Services</vt:lpstr>
      <vt:lpstr>Introduction</vt:lpstr>
      <vt:lpstr>PowerPoint Presentation</vt:lpstr>
      <vt:lpstr>Collaboration and Perspective</vt:lpstr>
      <vt:lpstr>Development Process</vt:lpstr>
      <vt:lpstr>PowerPoint Presentation</vt:lpstr>
      <vt:lpstr>PowerPoint Presentation</vt:lpstr>
      <vt:lpstr>Forces impacting the 21st Century Fire and Emergency Services</vt:lpstr>
      <vt:lpstr>Critical Issues</vt:lpstr>
      <vt:lpstr>Initiative 1: Acknowledge the need to work with a wide range of partners to serve the community and develop local strategies to create new approaches to providing services more effectively.</vt:lpstr>
      <vt:lpstr>Initiative 2: Promote a symbiotic relationship with other internal departments and outside agencies that are routinely allied responders to an incident.</vt:lpstr>
      <vt:lpstr>Initiative 3: Continue to expand community emergency response capabilities.</vt:lpstr>
      <vt:lpstr>PowerPoint Presentation</vt:lpstr>
      <vt:lpstr>PowerPoint Presentation</vt:lpstr>
      <vt:lpstr>What is Mobile Integrated Health?</vt:lpstr>
      <vt:lpstr>PowerPoint Presentation</vt:lpstr>
      <vt:lpstr>MIH Program Objectives</vt:lpstr>
      <vt:lpstr>PowerPoint Presentation</vt:lpstr>
      <vt:lpstr>PowerPoint Presentation</vt:lpstr>
      <vt:lpstr>Key Components of MIH</vt:lpstr>
      <vt:lpstr>PowerPoint Presentation</vt:lpstr>
      <vt:lpstr>Measuring Success</vt:lpstr>
      <vt:lpstr>Poudre Fire Authority Programs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Delia Jones</dc:creator>
  <cp:lastModifiedBy>Liz Culkin</cp:lastModifiedBy>
  <cp:revision>35</cp:revision>
  <dcterms:created xsi:type="dcterms:W3CDTF">2022-10-21T14:04:38Z</dcterms:created>
  <dcterms:modified xsi:type="dcterms:W3CDTF">2023-04-17T19:28:51Z</dcterms:modified>
</cp:coreProperties>
</file>