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3" r:id="rId17"/>
    <p:sldId id="275"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Lato Black" panose="020F0502020204030203" pitchFamily="34" charset="0"/>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qvY0ssf/9ByVXMtIy8OGQVPDZ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Arial"/>
                <a:ea typeface="Arial"/>
                <a:cs typeface="Arial"/>
                <a:sym typeface="Arial"/>
              </a:rPr>
              <a:t>Surveys are essential to local governance and have been done for centuries</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Arial"/>
                <a:ea typeface="Arial"/>
                <a:cs typeface="Arial"/>
                <a:sym typeface="Arial"/>
              </a:rPr>
              <a:t>But because they have been done for so long, doesn’t mean we can’t envision them anew</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Arial"/>
                <a:ea typeface="Arial"/>
                <a:cs typeface="Arial"/>
                <a:sym typeface="Arial"/>
              </a:rPr>
              <a:t>Surveys have been done one way; how do we re-envision surveys for our current reality?</a:t>
            </a:r>
            <a:endParaRPr/>
          </a:p>
          <a:p>
            <a:pPr marL="0" lvl="0" indent="0" algn="l" rtl="0">
              <a:spcBef>
                <a:spcPts val="0"/>
              </a:spcBef>
              <a:spcAft>
                <a:spcPts val="0"/>
              </a:spcAft>
              <a:buNone/>
            </a:pPr>
            <a:endParaRPr/>
          </a:p>
        </p:txBody>
      </p:sp>
      <p:sp>
        <p:nvSpPr>
          <p:cNvPr id="114" name="Google Shape;1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c61870f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22c61870f2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Arial"/>
                <a:ea typeface="Arial"/>
                <a:cs typeface="Arial"/>
                <a:sym typeface="Arial"/>
              </a:rPr>
              <a:t>Surveys are essential to local governance and have been done for centuries</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Arial"/>
                <a:ea typeface="Arial"/>
                <a:cs typeface="Arial"/>
                <a:sym typeface="Arial"/>
              </a:rPr>
              <a:t>But because they have been done for so long, doesn’t mean we can’t envision them anew</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Arial"/>
                <a:ea typeface="Arial"/>
                <a:cs typeface="Arial"/>
                <a:sym typeface="Arial"/>
              </a:rPr>
              <a:t>Surveys have been done one way; how do we re-envision surveys for our current reality?</a:t>
            </a:r>
            <a:endParaRPr/>
          </a:p>
          <a:p>
            <a:pPr marL="0" lvl="0" indent="0" algn="l" rtl="0">
              <a:spcBef>
                <a:spcPts val="0"/>
              </a:spcBef>
              <a:spcAft>
                <a:spcPts val="0"/>
              </a:spcAft>
              <a:buNone/>
            </a:pPr>
            <a:endParaRPr/>
          </a:p>
        </p:txBody>
      </p:sp>
      <p:sp>
        <p:nvSpPr>
          <p:cNvPr id="123" name="Google Shape;123;g22c61870f2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Surveys have been used to measure public sentiment for nearly a century. These more traditional surveys would identify a list of people or houses, draw a random sample from that list, and contact those individuals or households. This worked well for much of the 20th century, whether by mail, telephone, or in person. </a:t>
            </a:r>
            <a:endParaRPr/>
          </a:p>
          <a:p>
            <a:pPr marL="0" lvl="0" indent="0" algn="l" rtl="0">
              <a:spcBef>
                <a:spcPts val="0"/>
              </a:spcBef>
              <a:spcAft>
                <a:spcPts val="0"/>
              </a:spcAft>
              <a:buNone/>
            </a:pPr>
            <a:br>
              <a:rPr lang="en-US"/>
            </a:br>
            <a:r>
              <a:rPr lang="en-US" sz="1800" b="0" i="0" u="none" strike="noStrike">
                <a:solidFill>
                  <a:srgbClr val="000000"/>
                </a:solidFill>
                <a:latin typeface="Arial"/>
                <a:ea typeface="Arial"/>
                <a:cs typeface="Arial"/>
                <a:sym typeface="Arial"/>
              </a:rPr>
              <a:t>But times have changed. For decades now, response rates have declined. So even if you're contacting 1000 people from your list, maybe 100-200 will respond. </a:t>
            </a:r>
            <a:endParaRPr/>
          </a:p>
          <a:p>
            <a:pPr marL="0" lvl="0" indent="0" algn="l" rtl="0">
              <a:spcBef>
                <a:spcPts val="0"/>
              </a:spcBef>
              <a:spcAft>
                <a:spcPts val="0"/>
              </a:spcAft>
              <a:buNone/>
            </a:pPr>
            <a:br>
              <a:rPr lang="en-US"/>
            </a:br>
            <a:r>
              <a:rPr lang="en-US" sz="1800" b="0" i="0" u="none" strike="noStrike">
                <a:solidFill>
                  <a:srgbClr val="000000"/>
                </a:solidFill>
                <a:latin typeface="Arial"/>
                <a:ea typeface="Arial"/>
                <a:cs typeface="Arial"/>
                <a:sym typeface="Arial"/>
              </a:rPr>
              <a:t>And even further, the people who appear on the list that's used might be different from people who aren't on those lists. If you have a list of households, you could be more likely to miss people in multi-unit apartment buildings or other renters--people who tend to be younger and are more likely to be people of color.</a:t>
            </a:r>
            <a:endParaRPr/>
          </a:p>
          <a:p>
            <a:pPr marL="0" lvl="0" indent="0" algn="l" rtl="0">
              <a:spcBef>
                <a:spcPts val="0"/>
              </a:spcBef>
              <a:spcAft>
                <a:spcPts val="0"/>
              </a:spcAft>
              <a:buNone/>
            </a:pPr>
            <a:br>
              <a:rPr lang="en-US"/>
            </a:br>
            <a:r>
              <a:rPr lang="en-US" sz="1800" b="0" i="0" u="none" strike="noStrike">
                <a:solidFill>
                  <a:srgbClr val="000000"/>
                </a:solidFill>
                <a:latin typeface="Arial"/>
                <a:ea typeface="Arial"/>
                <a:cs typeface="Arial"/>
                <a:sym typeface="Arial"/>
              </a:rPr>
              <a:t>Nonprobability samples can address these limitations and provide a sample that is representative of the population of a city. We reach people where they are--on their devices.</a:t>
            </a:r>
            <a:endParaRPr/>
          </a:p>
          <a:p>
            <a:pPr marL="0" lvl="0" indent="0" algn="l" rtl="0">
              <a:spcBef>
                <a:spcPts val="0"/>
              </a:spcBef>
              <a:spcAft>
                <a:spcPts val="0"/>
              </a:spcAft>
              <a:buNone/>
            </a:pPr>
            <a:endParaRPr/>
          </a:p>
        </p:txBody>
      </p:sp>
      <p:sp>
        <p:nvSpPr>
          <p:cNvPr id="130" name="Google Shape;1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c61870f2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2c61870f26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800">
                <a:latin typeface="Arial"/>
                <a:ea typeface="Arial"/>
                <a:cs typeface="Arial"/>
                <a:sym typeface="Arial"/>
              </a:rPr>
              <a:t>Use the same distribution strategy and reach the same people - Diversify our survey distribution and collect more inclusive and diverse feedback by finding people where they already are and through the websites/devices they use most often</a:t>
            </a:r>
            <a:endParaRPr/>
          </a:p>
          <a:p>
            <a:pPr marL="0" lvl="0" indent="0" algn="l" rtl="0">
              <a:spcBef>
                <a:spcPts val="0"/>
              </a:spcBef>
              <a:spcAft>
                <a:spcPts val="0"/>
              </a:spcAft>
              <a:buNone/>
            </a:pPr>
            <a:endParaRPr/>
          </a:p>
        </p:txBody>
      </p:sp>
      <p:sp>
        <p:nvSpPr>
          <p:cNvPr id="142" name="Google Shape;142;g22c61870f26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c61870f26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2c61870f26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800">
                <a:latin typeface="Arial"/>
                <a:ea typeface="Arial"/>
                <a:cs typeface="Arial"/>
                <a:sym typeface="Arial"/>
              </a:rPr>
              <a:t>We spend so much time and effort on designing the survey, distribution and collection, and analysis, that by the time we get around to make decisions and implement them, the data is already stale. Solution: Technology and AI can help us better utilize our resources so we can spend our time focusing on the survey’s takeaways rather than the survey itself (making the survey the means, not the ends).</a:t>
            </a:r>
            <a:endParaRPr/>
          </a:p>
          <a:p>
            <a:pPr marL="0" lvl="0" indent="0" algn="l" rtl="0">
              <a:spcBef>
                <a:spcPts val="0"/>
              </a:spcBef>
              <a:spcAft>
                <a:spcPts val="0"/>
              </a:spcAft>
              <a:buNone/>
            </a:pPr>
            <a:endParaRPr/>
          </a:p>
        </p:txBody>
      </p:sp>
      <p:sp>
        <p:nvSpPr>
          <p:cNvPr id="162" name="Google Shape;162;g22c61870f26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2c61870f2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2c61870f2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a:latin typeface="Arial"/>
                <a:ea typeface="Arial"/>
                <a:cs typeface="Arial"/>
                <a:sym typeface="Arial"/>
              </a:rPr>
              <a:t>Because of the resource-intensive aspect, we run surveys on a cadence that prevents us from being responsive and limber. Solution: With a higher cadence, an always running survey and a IRL dashboard, we can identify trends before they become problems, and have fresh data all the time.</a:t>
            </a:r>
            <a:endParaRPr sz="2800"/>
          </a:p>
          <a:p>
            <a:pPr marL="0" lvl="0" indent="0" algn="l" rtl="0">
              <a:spcBef>
                <a:spcPts val="0"/>
              </a:spcBef>
              <a:spcAft>
                <a:spcPts val="0"/>
              </a:spcAft>
              <a:buSzPts val="1800"/>
              <a:buNone/>
            </a:pPr>
            <a:endParaRPr sz="1800">
              <a:latin typeface="Arial"/>
              <a:ea typeface="Arial"/>
              <a:cs typeface="Arial"/>
              <a:sym typeface="Arial"/>
            </a:endParaRPr>
          </a:p>
          <a:p>
            <a:pPr marL="0" lvl="0" indent="0" algn="l" rtl="0">
              <a:spcBef>
                <a:spcPts val="0"/>
              </a:spcBef>
              <a:spcAft>
                <a:spcPts val="0"/>
              </a:spcAft>
              <a:buNone/>
            </a:pPr>
            <a:endParaRPr/>
          </a:p>
        </p:txBody>
      </p:sp>
      <p:sp>
        <p:nvSpPr>
          <p:cNvPr id="181" name="Google Shape;181;g22c61870f26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c61870f26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c61870f26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sz="1800">
              <a:latin typeface="Arial"/>
              <a:ea typeface="Arial"/>
              <a:cs typeface="Arial"/>
              <a:sym typeface="Arial"/>
            </a:endParaRPr>
          </a:p>
          <a:p>
            <a:pPr marL="0" lvl="0" indent="0" algn="l" rtl="0">
              <a:spcBef>
                <a:spcPts val="0"/>
              </a:spcBef>
              <a:spcAft>
                <a:spcPts val="0"/>
              </a:spcAft>
              <a:buNone/>
            </a:pPr>
            <a:endParaRPr/>
          </a:p>
        </p:txBody>
      </p:sp>
      <p:sp>
        <p:nvSpPr>
          <p:cNvPr id="193" name="Google Shape;193;g22c61870f26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gradFill>
          <a:gsLst>
            <a:gs pos="0">
              <a:srgbClr val="1C82B8"/>
            </a:gs>
            <a:gs pos="100000">
              <a:srgbClr val="00B28A"/>
            </a:gs>
          </a:gsLst>
          <a:lin ang="2700000" scaled="0"/>
        </a:gradFill>
        <a:effectLst/>
      </p:bgPr>
    </p:bg>
    <p:spTree>
      <p:nvGrpSpPr>
        <p:cNvPr id="1" name="Shape 12"/>
        <p:cNvGrpSpPr/>
        <p:nvPr/>
      </p:nvGrpSpPr>
      <p:grpSpPr>
        <a:xfrm>
          <a:off x="0" y="0"/>
          <a:ext cx="0" cy="0"/>
          <a:chOff x="0" y="0"/>
          <a:chExt cx="0" cy="0"/>
        </a:xfrm>
      </p:grpSpPr>
      <p:sp>
        <p:nvSpPr>
          <p:cNvPr id="13" name="Google Shape;13;p17"/>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4400"/>
              <a:buFont typeface="Lato Black"/>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7"/>
          <p:cNvSpPr txBox="1">
            <a:spLocks noGrp="1"/>
          </p:cNvSpPr>
          <p:nvPr>
            <p:ph type="body" idx="1"/>
          </p:nvPr>
        </p:nvSpPr>
        <p:spPr>
          <a:xfrm>
            <a:off x="914400" y="4297680"/>
            <a:ext cx="10204704" cy="104621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SzPts val="1960"/>
              <a:buNone/>
              <a:defRPr sz="2800">
                <a:solidFill>
                  <a:schemeClr val="lt1"/>
                </a:solidFill>
              </a:defRPr>
            </a:lvl1pPr>
            <a:lvl2pPr marL="914400" lvl="1" indent="-228600" algn="l">
              <a:lnSpc>
                <a:spcPct val="110000"/>
              </a:lnSpc>
              <a:spcBef>
                <a:spcPts val="600"/>
              </a:spcBef>
              <a:spcAft>
                <a:spcPts val="0"/>
              </a:spcAft>
              <a:buSzPts val="1400"/>
              <a:buNone/>
              <a:defRPr sz="2000">
                <a:solidFill>
                  <a:srgbClr val="888888"/>
                </a:solidFill>
              </a:defRPr>
            </a:lvl2pPr>
            <a:lvl3pPr marL="1371600" lvl="2" indent="-228600" algn="l">
              <a:lnSpc>
                <a:spcPct val="110000"/>
              </a:lnSpc>
              <a:spcBef>
                <a:spcPts val="600"/>
              </a:spcBef>
              <a:spcAft>
                <a:spcPts val="0"/>
              </a:spcAft>
              <a:buSzPts val="1260"/>
              <a:buNone/>
              <a:defRPr sz="1800">
                <a:solidFill>
                  <a:srgbClr val="888888"/>
                </a:solidFill>
              </a:defRPr>
            </a:lvl3pPr>
            <a:lvl4pPr marL="1828800" lvl="3" indent="-228600" algn="l">
              <a:lnSpc>
                <a:spcPct val="110000"/>
              </a:lnSpc>
              <a:spcBef>
                <a:spcPts val="600"/>
              </a:spcBef>
              <a:spcAft>
                <a:spcPts val="0"/>
              </a:spcAft>
              <a:buSzPts val="1120"/>
              <a:buNone/>
              <a:defRPr sz="1600">
                <a:solidFill>
                  <a:srgbClr val="888888"/>
                </a:solidFill>
              </a:defRPr>
            </a:lvl4pPr>
            <a:lvl5pPr marL="2286000" lvl="4" indent="-228600" algn="l">
              <a:lnSpc>
                <a:spcPct val="110000"/>
              </a:lnSpc>
              <a:spcBef>
                <a:spcPts val="600"/>
              </a:spcBef>
              <a:spcAft>
                <a:spcPts val="0"/>
              </a:spcAft>
              <a:buSzPts val="112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5" name="Google Shape;15;p17"/>
          <p:cNvPicPr preferRelativeResize="0"/>
          <p:nvPr/>
        </p:nvPicPr>
        <p:blipFill rotWithShape="1">
          <a:blip r:embed="rId2">
            <a:alphaModFix/>
          </a:blip>
          <a:srcRect/>
          <a:stretch/>
        </p:blipFill>
        <p:spPr>
          <a:xfrm>
            <a:off x="914400" y="5671847"/>
            <a:ext cx="2895123" cy="582834"/>
          </a:xfrm>
          <a:prstGeom prst="rect">
            <a:avLst/>
          </a:prstGeom>
          <a:noFill/>
          <a:ln>
            <a:noFill/>
          </a:ln>
        </p:spPr>
      </p:pic>
      <p:pic>
        <p:nvPicPr>
          <p:cNvPr id="16" name="Google Shape;16;p17"/>
          <p:cNvPicPr preferRelativeResize="0"/>
          <p:nvPr/>
        </p:nvPicPr>
        <p:blipFill rotWithShape="1">
          <a:blip r:embed="rId3">
            <a:alphaModFix/>
          </a:blip>
          <a:srcRect/>
          <a:stretch/>
        </p:blipFill>
        <p:spPr>
          <a:xfrm>
            <a:off x="576072" y="603504"/>
            <a:ext cx="7740650" cy="2019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gradient" type="blank">
  <p:cSld name="BLANK">
    <p:bg>
      <p:bgPr>
        <a:gradFill>
          <a:gsLst>
            <a:gs pos="0">
              <a:srgbClr val="1C82B8"/>
            </a:gs>
            <a:gs pos="100000">
              <a:srgbClr val="00B28A"/>
            </a:gs>
          </a:gsLst>
          <a:lin ang="2700000" scaled="0"/>
        </a:gradFill>
        <a:effectLst/>
      </p:bgPr>
    </p:bg>
    <p:spTree>
      <p:nvGrpSpPr>
        <p:cNvPr id="1" name="Shape 56"/>
        <p:cNvGrpSpPr/>
        <p:nvPr/>
      </p:nvGrpSpPr>
      <p:grpSpPr>
        <a:xfrm>
          <a:off x="0" y="0"/>
          <a:ext cx="0" cy="0"/>
          <a:chOff x="0" y="0"/>
          <a:chExt cx="0" cy="0"/>
        </a:xfrm>
      </p:grpSpPr>
      <p:pic>
        <p:nvPicPr>
          <p:cNvPr id="57" name="Google Shape;57;p26"/>
          <p:cNvPicPr preferRelativeResize="0"/>
          <p:nvPr/>
        </p:nvPicPr>
        <p:blipFill rotWithShape="1">
          <a:blip r:embed="rId2">
            <a:alphaModFix/>
          </a:blip>
          <a:srcRect/>
          <a:stretch/>
        </p:blipFill>
        <p:spPr>
          <a:xfrm>
            <a:off x="914400" y="5943600"/>
            <a:ext cx="1917127" cy="385948"/>
          </a:xfrm>
          <a:prstGeom prst="rect">
            <a:avLst/>
          </a:prstGeom>
          <a:noFill/>
          <a:ln>
            <a:noFill/>
          </a:ln>
        </p:spPr>
      </p:pic>
      <p:pic>
        <p:nvPicPr>
          <p:cNvPr id="58" name="Google Shape;58;p26"/>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eal">
  <p:cSld name="section divider teal">
    <p:bg>
      <p:bgPr>
        <a:solidFill>
          <a:srgbClr val="1C82B8"/>
        </a:solid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3600"/>
              <a:buFont typeface="Lato Black"/>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914400" y="4297680"/>
            <a:ext cx="10204704" cy="13716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SzPts val="1960"/>
              <a:buNone/>
              <a:defRPr sz="2800">
                <a:solidFill>
                  <a:schemeClr val="lt1"/>
                </a:solidFill>
              </a:defRPr>
            </a:lvl1pPr>
            <a:lvl2pPr marL="914400" lvl="1" indent="-228600" algn="l">
              <a:lnSpc>
                <a:spcPct val="110000"/>
              </a:lnSpc>
              <a:spcBef>
                <a:spcPts val="600"/>
              </a:spcBef>
              <a:spcAft>
                <a:spcPts val="0"/>
              </a:spcAft>
              <a:buSzPts val="1400"/>
              <a:buNone/>
              <a:defRPr sz="2000">
                <a:solidFill>
                  <a:srgbClr val="888888"/>
                </a:solidFill>
              </a:defRPr>
            </a:lvl2pPr>
            <a:lvl3pPr marL="1371600" lvl="2" indent="-228600" algn="l">
              <a:lnSpc>
                <a:spcPct val="110000"/>
              </a:lnSpc>
              <a:spcBef>
                <a:spcPts val="600"/>
              </a:spcBef>
              <a:spcAft>
                <a:spcPts val="0"/>
              </a:spcAft>
              <a:buSzPts val="1260"/>
              <a:buNone/>
              <a:defRPr sz="1800">
                <a:solidFill>
                  <a:srgbClr val="888888"/>
                </a:solidFill>
              </a:defRPr>
            </a:lvl3pPr>
            <a:lvl4pPr marL="1828800" lvl="3" indent="-228600" algn="l">
              <a:lnSpc>
                <a:spcPct val="110000"/>
              </a:lnSpc>
              <a:spcBef>
                <a:spcPts val="600"/>
              </a:spcBef>
              <a:spcAft>
                <a:spcPts val="0"/>
              </a:spcAft>
              <a:buSzPts val="1120"/>
              <a:buNone/>
              <a:defRPr sz="1600">
                <a:solidFill>
                  <a:srgbClr val="888888"/>
                </a:solidFill>
              </a:defRPr>
            </a:lvl4pPr>
            <a:lvl5pPr marL="2286000" lvl="4" indent="-228600" algn="l">
              <a:lnSpc>
                <a:spcPct val="110000"/>
              </a:lnSpc>
              <a:spcBef>
                <a:spcPts val="600"/>
              </a:spcBef>
              <a:spcAft>
                <a:spcPts val="0"/>
              </a:spcAft>
              <a:buSzPts val="112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0" name="Google Shape;20;p18"/>
          <p:cNvPicPr preferRelativeResize="0"/>
          <p:nvPr/>
        </p:nvPicPr>
        <p:blipFill rotWithShape="1">
          <a:blip r:embed="rId2">
            <a:alphaModFix/>
          </a:blip>
          <a:srcRect/>
          <a:stretch/>
        </p:blipFill>
        <p:spPr>
          <a:xfrm>
            <a:off x="914400" y="5943600"/>
            <a:ext cx="1917127" cy="385948"/>
          </a:xfrm>
          <a:prstGeom prst="rect">
            <a:avLst/>
          </a:prstGeom>
          <a:noFill/>
          <a:ln>
            <a:noFill/>
          </a:ln>
        </p:spPr>
      </p:pic>
      <p:pic>
        <p:nvPicPr>
          <p:cNvPr id="21" name="Google Shape;21;p18"/>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on gradient" type="obj">
  <p:cSld name="OBJECT">
    <p:bg>
      <p:bgPr>
        <a:gradFill>
          <a:gsLst>
            <a:gs pos="0">
              <a:srgbClr val="1C82B8"/>
            </a:gs>
            <a:gs pos="100000">
              <a:srgbClr val="00B28A"/>
            </a:gs>
          </a:gsLst>
          <a:lin ang="2700000" scaled="0"/>
        </a:gradFill>
        <a:effectLst/>
      </p:bgPr>
    </p:bg>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3600"/>
              <a:buFont typeface="Lato Black"/>
              <a:buNone/>
              <a:defRPr b="0" i="0">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914400" y="2377440"/>
            <a:ext cx="10204704" cy="2971800"/>
          </a:xfrm>
          <a:prstGeom prst="rect">
            <a:avLst/>
          </a:prstGeom>
          <a:noFill/>
          <a:ln>
            <a:noFill/>
          </a:ln>
        </p:spPr>
        <p:txBody>
          <a:bodyPr spcFirstLastPara="1" wrap="square" lIns="0" tIns="0" rIns="0" bIns="0" anchor="t" anchorCtr="0">
            <a:noAutofit/>
          </a:bodyPr>
          <a:lstStyle>
            <a:lvl1pPr marL="457200" lvl="0" indent="-317500" algn="l">
              <a:lnSpc>
                <a:spcPct val="110000"/>
              </a:lnSpc>
              <a:spcBef>
                <a:spcPts val="1000"/>
              </a:spcBef>
              <a:spcAft>
                <a:spcPts val="0"/>
              </a:spcAft>
              <a:buClr>
                <a:schemeClr val="lt1"/>
              </a:buClr>
              <a:buSzPts val="1400"/>
              <a:buChar char="▪"/>
              <a:defRPr>
                <a:solidFill>
                  <a:schemeClr val="lt1"/>
                </a:solidFill>
              </a:defRPr>
            </a:lvl1pPr>
            <a:lvl2pPr marL="914400" lvl="1" indent="-317500" algn="l">
              <a:lnSpc>
                <a:spcPct val="110000"/>
              </a:lnSpc>
              <a:spcBef>
                <a:spcPts val="600"/>
              </a:spcBef>
              <a:spcAft>
                <a:spcPts val="0"/>
              </a:spcAft>
              <a:buClr>
                <a:schemeClr val="lt1"/>
              </a:buClr>
              <a:buSzPts val="1400"/>
              <a:buChar char="▪"/>
              <a:defRPr>
                <a:solidFill>
                  <a:schemeClr val="lt1"/>
                </a:solidFill>
              </a:defRPr>
            </a:lvl2pPr>
            <a:lvl3pPr marL="1371600" lvl="2" indent="-317500" algn="l">
              <a:lnSpc>
                <a:spcPct val="110000"/>
              </a:lnSpc>
              <a:spcBef>
                <a:spcPts val="600"/>
              </a:spcBef>
              <a:spcAft>
                <a:spcPts val="0"/>
              </a:spcAft>
              <a:buClr>
                <a:schemeClr val="lt1"/>
              </a:buClr>
              <a:buSzPts val="1400"/>
              <a:buChar char="▪"/>
              <a:defRPr>
                <a:solidFill>
                  <a:schemeClr val="lt1"/>
                </a:solidFill>
              </a:defRPr>
            </a:lvl3pPr>
            <a:lvl4pPr marL="1828800" lvl="3" indent="-317500" algn="l">
              <a:lnSpc>
                <a:spcPct val="110000"/>
              </a:lnSpc>
              <a:spcBef>
                <a:spcPts val="600"/>
              </a:spcBef>
              <a:spcAft>
                <a:spcPts val="0"/>
              </a:spcAft>
              <a:buClr>
                <a:schemeClr val="lt1"/>
              </a:buClr>
              <a:buSzPts val="1400"/>
              <a:buChar char="▪"/>
              <a:defRPr>
                <a:solidFill>
                  <a:schemeClr val="lt1"/>
                </a:solidFill>
              </a:defRPr>
            </a:lvl4pPr>
            <a:lvl5pPr marL="2286000" lvl="4" indent="-317500" algn="l">
              <a:lnSpc>
                <a:spcPct val="11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914400" y="5943600"/>
            <a:ext cx="1917127" cy="385948"/>
          </a:xfrm>
          <a:prstGeom prst="rect">
            <a:avLst/>
          </a:prstGeom>
          <a:noFill/>
          <a:ln>
            <a:noFill/>
          </a:ln>
        </p:spPr>
      </p:pic>
      <p:pic>
        <p:nvPicPr>
          <p:cNvPr id="26" name="Google Shape;26;p19"/>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on white">
  <p:cSld name="title and content on white">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rgbClr val="1C82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914400" y="2377440"/>
            <a:ext cx="10204704" cy="2971800"/>
          </a:xfrm>
          <a:prstGeom prst="rect">
            <a:avLst/>
          </a:prstGeom>
          <a:noFill/>
          <a:ln>
            <a:noFill/>
          </a:ln>
        </p:spPr>
        <p:txBody>
          <a:bodyPr spcFirstLastPara="1" wrap="square" lIns="0" tIns="0" rIns="0" bIns="0" anchor="t" anchorCtr="0">
            <a:noAutofit/>
          </a:bodyPr>
          <a:lstStyle>
            <a:lvl1pPr marL="457200" lvl="0" indent="-308610" algn="l">
              <a:lnSpc>
                <a:spcPct val="110000"/>
              </a:lnSpc>
              <a:spcBef>
                <a:spcPts val="1000"/>
              </a:spcBef>
              <a:spcAft>
                <a:spcPts val="0"/>
              </a:spcAft>
              <a:buSzPts val="1260"/>
              <a:buChar char="▪"/>
              <a:defRPr/>
            </a:lvl1pPr>
            <a:lvl2pPr marL="914400" lvl="1" indent="-308610" algn="l">
              <a:lnSpc>
                <a:spcPct val="110000"/>
              </a:lnSpc>
              <a:spcBef>
                <a:spcPts val="600"/>
              </a:spcBef>
              <a:spcAft>
                <a:spcPts val="0"/>
              </a:spcAft>
              <a:buSzPts val="1260"/>
              <a:buChar char="▪"/>
              <a:defRPr/>
            </a:lvl2pPr>
            <a:lvl3pPr marL="1371600" lvl="2" indent="-308610" algn="l">
              <a:lnSpc>
                <a:spcPct val="110000"/>
              </a:lnSpc>
              <a:spcBef>
                <a:spcPts val="600"/>
              </a:spcBef>
              <a:spcAft>
                <a:spcPts val="0"/>
              </a:spcAft>
              <a:buSzPts val="1260"/>
              <a:buChar char="▪"/>
              <a:defRPr/>
            </a:lvl3pPr>
            <a:lvl4pPr marL="1828800" lvl="3" indent="-308610" algn="l">
              <a:lnSpc>
                <a:spcPct val="110000"/>
              </a:lnSpc>
              <a:spcBef>
                <a:spcPts val="600"/>
              </a:spcBef>
              <a:spcAft>
                <a:spcPts val="0"/>
              </a:spcAft>
              <a:buSzPts val="1260"/>
              <a:buChar char="▪"/>
              <a:defRPr/>
            </a:lvl4pPr>
            <a:lvl5pPr marL="2286000" lvl="4" indent="-308610" algn="l">
              <a:lnSpc>
                <a:spcPct val="110000"/>
              </a:lnSpc>
              <a:spcBef>
                <a:spcPts val="600"/>
              </a:spcBef>
              <a:spcAft>
                <a:spcPts val="0"/>
              </a:spcAft>
              <a:buSzPts val="126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20"/>
          <p:cNvPicPr preferRelativeResize="0"/>
          <p:nvPr/>
        </p:nvPicPr>
        <p:blipFill rotWithShape="1">
          <a:blip r:embed="rId2">
            <a:alphaModFix/>
          </a:blip>
          <a:srcRect/>
          <a:stretch/>
        </p:blipFill>
        <p:spPr>
          <a:xfrm>
            <a:off x="914400" y="5943600"/>
            <a:ext cx="1920240" cy="386575"/>
          </a:xfrm>
          <a:prstGeom prst="rect">
            <a:avLst/>
          </a:prstGeom>
          <a:noFill/>
          <a:ln>
            <a:noFill/>
          </a:ln>
        </p:spPr>
      </p:pic>
      <p:pic>
        <p:nvPicPr>
          <p:cNvPr id="31" name="Google Shape;31;p20"/>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left">
  <p:cSld name="title content lef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914400" y="914400"/>
            <a:ext cx="4866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rgbClr val="1C82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914400" y="2377440"/>
            <a:ext cx="4866132" cy="2971800"/>
          </a:xfrm>
          <a:prstGeom prst="rect">
            <a:avLst/>
          </a:prstGeom>
          <a:noFill/>
          <a:ln>
            <a:noFill/>
          </a:ln>
        </p:spPr>
        <p:txBody>
          <a:bodyPr spcFirstLastPara="1" wrap="square" lIns="0" tIns="0" rIns="0" bIns="0" anchor="t" anchorCtr="0">
            <a:noAutofit/>
          </a:bodyPr>
          <a:lstStyle>
            <a:lvl1pPr marL="457200" lvl="0" indent="-308610" algn="l">
              <a:lnSpc>
                <a:spcPct val="110000"/>
              </a:lnSpc>
              <a:spcBef>
                <a:spcPts val="1000"/>
              </a:spcBef>
              <a:spcAft>
                <a:spcPts val="0"/>
              </a:spcAft>
              <a:buSzPts val="1260"/>
              <a:buChar char="▪"/>
              <a:defRPr/>
            </a:lvl1pPr>
            <a:lvl2pPr marL="914400" lvl="1" indent="-308610" algn="l">
              <a:lnSpc>
                <a:spcPct val="110000"/>
              </a:lnSpc>
              <a:spcBef>
                <a:spcPts val="600"/>
              </a:spcBef>
              <a:spcAft>
                <a:spcPts val="0"/>
              </a:spcAft>
              <a:buSzPts val="1260"/>
              <a:buChar char="▪"/>
              <a:defRPr/>
            </a:lvl2pPr>
            <a:lvl3pPr marL="1371600" lvl="2" indent="-308610" algn="l">
              <a:lnSpc>
                <a:spcPct val="110000"/>
              </a:lnSpc>
              <a:spcBef>
                <a:spcPts val="600"/>
              </a:spcBef>
              <a:spcAft>
                <a:spcPts val="0"/>
              </a:spcAft>
              <a:buSzPts val="1260"/>
              <a:buChar char="▪"/>
              <a:defRPr/>
            </a:lvl3pPr>
            <a:lvl4pPr marL="1828800" lvl="3" indent="-308610" algn="l">
              <a:lnSpc>
                <a:spcPct val="110000"/>
              </a:lnSpc>
              <a:spcBef>
                <a:spcPts val="600"/>
              </a:spcBef>
              <a:spcAft>
                <a:spcPts val="0"/>
              </a:spcAft>
              <a:buSzPts val="1260"/>
              <a:buChar char="▪"/>
              <a:defRPr/>
            </a:lvl4pPr>
            <a:lvl5pPr marL="2286000" lvl="4" indent="-308610" algn="l">
              <a:lnSpc>
                <a:spcPct val="110000"/>
              </a:lnSpc>
              <a:spcBef>
                <a:spcPts val="600"/>
              </a:spcBef>
              <a:spcAft>
                <a:spcPts val="0"/>
              </a:spcAft>
              <a:buSzPts val="126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21"/>
          <p:cNvPicPr preferRelativeResize="0"/>
          <p:nvPr/>
        </p:nvPicPr>
        <p:blipFill rotWithShape="1">
          <a:blip r:embed="rId2">
            <a:alphaModFix/>
          </a:blip>
          <a:srcRect/>
          <a:stretch/>
        </p:blipFill>
        <p:spPr>
          <a:xfrm>
            <a:off x="914400" y="5943600"/>
            <a:ext cx="1920240" cy="386575"/>
          </a:xfrm>
          <a:prstGeom prst="rect">
            <a:avLst/>
          </a:prstGeom>
          <a:noFill/>
          <a:ln>
            <a:noFill/>
          </a:ln>
        </p:spPr>
      </p:pic>
      <p:pic>
        <p:nvPicPr>
          <p:cNvPr id="36" name="Google Shape;36;p21"/>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blocks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rgbClr val="1C82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914400" y="2377440"/>
            <a:ext cx="4866132" cy="2971800"/>
          </a:xfrm>
          <a:prstGeom prst="rect">
            <a:avLst/>
          </a:prstGeom>
          <a:noFill/>
          <a:ln>
            <a:noFill/>
          </a:ln>
        </p:spPr>
        <p:txBody>
          <a:bodyPr spcFirstLastPara="1" wrap="square" lIns="0" tIns="0" rIns="0" bIns="0" anchor="t" anchorCtr="0">
            <a:noAutofit/>
          </a:bodyPr>
          <a:lstStyle>
            <a:lvl1pPr marL="457200" lvl="0" indent="-308610" algn="l">
              <a:lnSpc>
                <a:spcPct val="110000"/>
              </a:lnSpc>
              <a:spcBef>
                <a:spcPts val="1000"/>
              </a:spcBef>
              <a:spcAft>
                <a:spcPts val="0"/>
              </a:spcAft>
              <a:buSzPts val="1260"/>
              <a:buChar char="▪"/>
              <a:defRPr/>
            </a:lvl1pPr>
            <a:lvl2pPr marL="914400" lvl="1" indent="-308610" algn="l">
              <a:lnSpc>
                <a:spcPct val="110000"/>
              </a:lnSpc>
              <a:spcBef>
                <a:spcPts val="600"/>
              </a:spcBef>
              <a:spcAft>
                <a:spcPts val="0"/>
              </a:spcAft>
              <a:buSzPts val="1260"/>
              <a:buChar char="▪"/>
              <a:defRPr/>
            </a:lvl2pPr>
            <a:lvl3pPr marL="1371600" lvl="2" indent="-308610" algn="l">
              <a:lnSpc>
                <a:spcPct val="110000"/>
              </a:lnSpc>
              <a:spcBef>
                <a:spcPts val="600"/>
              </a:spcBef>
              <a:spcAft>
                <a:spcPts val="0"/>
              </a:spcAft>
              <a:buSzPts val="1260"/>
              <a:buChar char="▪"/>
              <a:defRPr/>
            </a:lvl3pPr>
            <a:lvl4pPr marL="1828800" lvl="3" indent="-308610" algn="l">
              <a:lnSpc>
                <a:spcPct val="110000"/>
              </a:lnSpc>
              <a:spcBef>
                <a:spcPts val="600"/>
              </a:spcBef>
              <a:spcAft>
                <a:spcPts val="0"/>
              </a:spcAft>
              <a:buSzPts val="1260"/>
              <a:buChar char="▪"/>
              <a:defRPr/>
            </a:lvl4pPr>
            <a:lvl5pPr marL="2286000" lvl="4" indent="-308610" algn="l">
              <a:lnSpc>
                <a:spcPct val="110000"/>
              </a:lnSpc>
              <a:spcBef>
                <a:spcPts val="600"/>
              </a:spcBef>
              <a:spcAft>
                <a:spcPts val="0"/>
              </a:spcAft>
              <a:buSzPts val="126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248400" y="2377440"/>
            <a:ext cx="4866132" cy="2971800"/>
          </a:xfrm>
          <a:prstGeom prst="rect">
            <a:avLst/>
          </a:prstGeom>
          <a:noFill/>
          <a:ln>
            <a:noFill/>
          </a:ln>
        </p:spPr>
        <p:txBody>
          <a:bodyPr spcFirstLastPara="1" wrap="square" lIns="0" tIns="0" rIns="0" bIns="0" anchor="t" anchorCtr="0">
            <a:noAutofit/>
          </a:bodyPr>
          <a:lstStyle>
            <a:lvl1pPr marL="457200" lvl="0" indent="-308610" algn="l">
              <a:lnSpc>
                <a:spcPct val="110000"/>
              </a:lnSpc>
              <a:spcBef>
                <a:spcPts val="1000"/>
              </a:spcBef>
              <a:spcAft>
                <a:spcPts val="0"/>
              </a:spcAft>
              <a:buSzPts val="1260"/>
              <a:buChar char="▪"/>
              <a:defRPr/>
            </a:lvl1pPr>
            <a:lvl2pPr marL="914400" lvl="1" indent="-308610" algn="l">
              <a:lnSpc>
                <a:spcPct val="110000"/>
              </a:lnSpc>
              <a:spcBef>
                <a:spcPts val="600"/>
              </a:spcBef>
              <a:spcAft>
                <a:spcPts val="0"/>
              </a:spcAft>
              <a:buSzPts val="1260"/>
              <a:buChar char="▪"/>
              <a:defRPr/>
            </a:lvl2pPr>
            <a:lvl3pPr marL="1371600" lvl="2" indent="-308610" algn="l">
              <a:lnSpc>
                <a:spcPct val="110000"/>
              </a:lnSpc>
              <a:spcBef>
                <a:spcPts val="600"/>
              </a:spcBef>
              <a:spcAft>
                <a:spcPts val="0"/>
              </a:spcAft>
              <a:buSzPts val="1260"/>
              <a:buChar char="▪"/>
              <a:defRPr/>
            </a:lvl3pPr>
            <a:lvl4pPr marL="1828800" lvl="3" indent="-308610" algn="l">
              <a:lnSpc>
                <a:spcPct val="110000"/>
              </a:lnSpc>
              <a:spcBef>
                <a:spcPts val="600"/>
              </a:spcBef>
              <a:spcAft>
                <a:spcPts val="0"/>
              </a:spcAft>
              <a:buSzPts val="1260"/>
              <a:buChar char="▪"/>
              <a:defRPr/>
            </a:lvl4pPr>
            <a:lvl5pPr marL="2286000" lvl="4" indent="-308610" algn="l">
              <a:lnSpc>
                <a:spcPct val="110000"/>
              </a:lnSpc>
              <a:spcBef>
                <a:spcPts val="600"/>
              </a:spcBef>
              <a:spcAft>
                <a:spcPts val="0"/>
              </a:spcAft>
              <a:buSzPts val="126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22"/>
          <p:cNvPicPr preferRelativeResize="0"/>
          <p:nvPr/>
        </p:nvPicPr>
        <p:blipFill rotWithShape="1">
          <a:blip r:embed="rId2">
            <a:alphaModFix/>
          </a:blip>
          <a:srcRect/>
          <a:stretch/>
        </p:blipFill>
        <p:spPr>
          <a:xfrm>
            <a:off x="914400" y="5943600"/>
            <a:ext cx="1920240" cy="386575"/>
          </a:xfrm>
          <a:prstGeom prst="rect">
            <a:avLst/>
          </a:prstGeom>
          <a:noFill/>
          <a:ln>
            <a:noFill/>
          </a:ln>
        </p:spPr>
      </p:pic>
      <p:pic>
        <p:nvPicPr>
          <p:cNvPr id="42" name="Google Shape;42;p22"/>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n teal">
  <p:cSld name="title and content on teal">
    <p:bg>
      <p:bgPr>
        <a:solidFill>
          <a:srgbClr val="1C82B8"/>
        </a:solidFill>
        <a:effectLst/>
      </p:bgPr>
    </p:bg>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3600"/>
              <a:buFont typeface="Lato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914400" y="2377440"/>
            <a:ext cx="10204704" cy="2971800"/>
          </a:xfrm>
          <a:prstGeom prst="rect">
            <a:avLst/>
          </a:prstGeom>
          <a:noFill/>
          <a:ln>
            <a:noFill/>
          </a:ln>
        </p:spPr>
        <p:txBody>
          <a:bodyPr spcFirstLastPara="1" wrap="square" lIns="0" tIns="0" rIns="0" bIns="0" anchor="t" anchorCtr="0">
            <a:noAutofit/>
          </a:bodyPr>
          <a:lstStyle>
            <a:lvl1pPr marL="457200" lvl="0" indent="-317500" algn="l">
              <a:lnSpc>
                <a:spcPct val="110000"/>
              </a:lnSpc>
              <a:spcBef>
                <a:spcPts val="1000"/>
              </a:spcBef>
              <a:spcAft>
                <a:spcPts val="0"/>
              </a:spcAft>
              <a:buClr>
                <a:schemeClr val="lt1"/>
              </a:buClr>
              <a:buSzPts val="1400"/>
              <a:buChar char="▪"/>
              <a:defRPr>
                <a:solidFill>
                  <a:schemeClr val="lt1"/>
                </a:solidFill>
              </a:defRPr>
            </a:lvl1pPr>
            <a:lvl2pPr marL="914400" lvl="1" indent="-317500" algn="l">
              <a:lnSpc>
                <a:spcPct val="110000"/>
              </a:lnSpc>
              <a:spcBef>
                <a:spcPts val="600"/>
              </a:spcBef>
              <a:spcAft>
                <a:spcPts val="0"/>
              </a:spcAft>
              <a:buClr>
                <a:schemeClr val="lt1"/>
              </a:buClr>
              <a:buSzPts val="1400"/>
              <a:buChar char="▪"/>
              <a:defRPr>
                <a:solidFill>
                  <a:schemeClr val="lt1"/>
                </a:solidFill>
              </a:defRPr>
            </a:lvl2pPr>
            <a:lvl3pPr marL="1371600" lvl="2" indent="-317500" algn="l">
              <a:lnSpc>
                <a:spcPct val="110000"/>
              </a:lnSpc>
              <a:spcBef>
                <a:spcPts val="600"/>
              </a:spcBef>
              <a:spcAft>
                <a:spcPts val="0"/>
              </a:spcAft>
              <a:buClr>
                <a:schemeClr val="lt1"/>
              </a:buClr>
              <a:buSzPts val="1400"/>
              <a:buChar char="▪"/>
              <a:defRPr>
                <a:solidFill>
                  <a:schemeClr val="lt1"/>
                </a:solidFill>
              </a:defRPr>
            </a:lvl3pPr>
            <a:lvl4pPr marL="1828800" lvl="3" indent="-317500" algn="l">
              <a:lnSpc>
                <a:spcPct val="110000"/>
              </a:lnSpc>
              <a:spcBef>
                <a:spcPts val="600"/>
              </a:spcBef>
              <a:spcAft>
                <a:spcPts val="0"/>
              </a:spcAft>
              <a:buClr>
                <a:schemeClr val="lt1"/>
              </a:buClr>
              <a:buSzPts val="1400"/>
              <a:buChar char="▪"/>
              <a:defRPr>
                <a:solidFill>
                  <a:schemeClr val="lt1"/>
                </a:solidFill>
              </a:defRPr>
            </a:lvl4pPr>
            <a:lvl5pPr marL="2286000" lvl="4" indent="-317500" algn="l">
              <a:lnSpc>
                <a:spcPct val="11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914400" y="5943600"/>
            <a:ext cx="1917127" cy="385948"/>
          </a:xfrm>
          <a:prstGeom prst="rect">
            <a:avLst/>
          </a:prstGeom>
          <a:noFill/>
          <a:ln>
            <a:noFill/>
          </a:ln>
        </p:spPr>
      </p:pic>
      <p:pic>
        <p:nvPicPr>
          <p:cNvPr id="47" name="Google Shape;47;p23"/>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 white" type="titleOnly">
  <p:cSld name="TITLE_ONLY">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rgbClr val="1C82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24"/>
          <p:cNvPicPr preferRelativeResize="0"/>
          <p:nvPr/>
        </p:nvPicPr>
        <p:blipFill rotWithShape="1">
          <a:blip r:embed="rId2">
            <a:alphaModFix/>
          </a:blip>
          <a:srcRect/>
          <a:stretch/>
        </p:blipFill>
        <p:spPr>
          <a:xfrm>
            <a:off x="914400" y="5943600"/>
            <a:ext cx="1920240" cy="386575"/>
          </a:xfrm>
          <a:prstGeom prst="rect">
            <a:avLst/>
          </a:prstGeom>
          <a:noFill/>
          <a:ln>
            <a:noFill/>
          </a:ln>
        </p:spPr>
      </p:pic>
      <p:pic>
        <p:nvPicPr>
          <p:cNvPr id="51" name="Google Shape;51;p24"/>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 title on gradient">
  <p:cSld name="white title on gradient">
    <p:bg>
      <p:bgPr>
        <a:gradFill>
          <a:gsLst>
            <a:gs pos="0">
              <a:srgbClr val="1C82B8"/>
            </a:gs>
            <a:gs pos="100000">
              <a:srgbClr val="00B28A"/>
            </a:gs>
          </a:gsLst>
          <a:lin ang="2700000" scaled="0"/>
        </a:gradFill>
        <a:effectLst/>
      </p:bgPr>
    </p:bg>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3600"/>
              <a:buFont typeface="Lato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25"/>
          <p:cNvPicPr preferRelativeResize="0"/>
          <p:nvPr/>
        </p:nvPicPr>
        <p:blipFill rotWithShape="1">
          <a:blip r:embed="rId2">
            <a:alphaModFix/>
          </a:blip>
          <a:srcRect/>
          <a:stretch/>
        </p:blipFill>
        <p:spPr>
          <a:xfrm>
            <a:off x="914400" y="5943600"/>
            <a:ext cx="1917127" cy="385948"/>
          </a:xfrm>
          <a:prstGeom prst="rect">
            <a:avLst/>
          </a:prstGeom>
          <a:noFill/>
          <a:ln>
            <a:noFill/>
          </a:ln>
        </p:spPr>
      </p:pic>
      <p:pic>
        <p:nvPicPr>
          <p:cNvPr id="55" name="Google Shape;55;p25"/>
          <p:cNvPicPr preferRelativeResize="0"/>
          <p:nvPr/>
        </p:nvPicPr>
        <p:blipFill rotWithShape="1">
          <a:blip r:embed="rId3">
            <a:alphaModFix/>
          </a:blip>
          <a:srcRect/>
          <a:stretch/>
        </p:blipFill>
        <p:spPr>
          <a:xfrm>
            <a:off x="8357616" y="5760720"/>
            <a:ext cx="2921000" cy="76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marR="0" lvl="0" algn="l" rtl="0">
              <a:lnSpc>
                <a:spcPct val="110000"/>
              </a:lnSpc>
              <a:spcBef>
                <a:spcPts val="0"/>
              </a:spcBef>
              <a:spcAft>
                <a:spcPts val="0"/>
              </a:spcAft>
              <a:buClr>
                <a:srgbClr val="1C82B8"/>
              </a:buClr>
              <a:buSzPts val="3600"/>
              <a:buFont typeface="Lato Black"/>
              <a:buNone/>
              <a:defRPr sz="3600" b="1" i="0" u="none" strike="noStrike" cap="none">
                <a:solidFill>
                  <a:srgbClr val="1C82B8"/>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914400" y="2377440"/>
            <a:ext cx="10204704" cy="3200400"/>
          </a:xfrm>
          <a:prstGeom prst="rect">
            <a:avLst/>
          </a:prstGeom>
          <a:noFill/>
          <a:ln>
            <a:noFill/>
          </a:ln>
        </p:spPr>
        <p:txBody>
          <a:bodyPr spcFirstLastPara="1" wrap="square" lIns="0" tIns="0" rIns="0" bIns="0" anchor="t" anchorCtr="0">
            <a:noAutofit/>
          </a:bodyPr>
          <a:lstStyle>
            <a:lvl1pPr marL="457200" marR="0" lvl="0" indent="-317500" algn="l" rtl="0">
              <a:lnSpc>
                <a:spcPct val="110000"/>
              </a:lnSpc>
              <a:spcBef>
                <a:spcPts val="1000"/>
              </a:spcBef>
              <a:spcAft>
                <a:spcPts val="0"/>
              </a:spcAft>
              <a:buClr>
                <a:srgbClr val="1C82B8"/>
              </a:buClr>
              <a:buSzPts val="1400"/>
              <a:buFont typeface="Noto Sans Symbols"/>
              <a:buChar char="▪"/>
              <a:defRPr sz="2000" b="0" i="0" u="none" strike="noStrike" cap="none">
                <a:solidFill>
                  <a:srgbClr val="505050"/>
                </a:solidFill>
                <a:latin typeface="Lato"/>
                <a:ea typeface="Lato"/>
                <a:cs typeface="Lato"/>
                <a:sym typeface="Lato"/>
              </a:defRPr>
            </a:lvl1pPr>
            <a:lvl2pPr marL="914400" marR="0" lvl="1" indent="-317500" algn="l" rtl="0">
              <a:lnSpc>
                <a:spcPct val="110000"/>
              </a:lnSpc>
              <a:spcBef>
                <a:spcPts val="600"/>
              </a:spcBef>
              <a:spcAft>
                <a:spcPts val="0"/>
              </a:spcAft>
              <a:buClr>
                <a:srgbClr val="1C82B8"/>
              </a:buClr>
              <a:buSzPts val="1400"/>
              <a:buFont typeface="Noto Sans Symbols"/>
              <a:buChar char="▪"/>
              <a:defRPr sz="2000" b="0" i="0" u="none" strike="noStrike" cap="none">
                <a:solidFill>
                  <a:srgbClr val="505050"/>
                </a:solidFill>
                <a:latin typeface="Lato"/>
                <a:ea typeface="Lato"/>
                <a:cs typeface="Lato"/>
                <a:sym typeface="Lato"/>
              </a:defRPr>
            </a:lvl2pPr>
            <a:lvl3pPr marL="1371600" marR="0" lvl="2" indent="-317500" algn="l" rtl="0">
              <a:lnSpc>
                <a:spcPct val="110000"/>
              </a:lnSpc>
              <a:spcBef>
                <a:spcPts val="600"/>
              </a:spcBef>
              <a:spcAft>
                <a:spcPts val="0"/>
              </a:spcAft>
              <a:buClr>
                <a:srgbClr val="1C82B8"/>
              </a:buClr>
              <a:buSzPts val="1400"/>
              <a:buFont typeface="Noto Sans Symbols"/>
              <a:buChar char="▪"/>
              <a:defRPr sz="2000" b="0" i="0" u="none" strike="noStrike" cap="none">
                <a:solidFill>
                  <a:srgbClr val="505050"/>
                </a:solidFill>
                <a:latin typeface="Lato"/>
                <a:ea typeface="Lato"/>
                <a:cs typeface="Lato"/>
                <a:sym typeface="Lato"/>
              </a:defRPr>
            </a:lvl3pPr>
            <a:lvl4pPr marL="1828800" marR="0" lvl="3" indent="-317500" algn="l" rtl="0">
              <a:lnSpc>
                <a:spcPct val="110000"/>
              </a:lnSpc>
              <a:spcBef>
                <a:spcPts val="600"/>
              </a:spcBef>
              <a:spcAft>
                <a:spcPts val="0"/>
              </a:spcAft>
              <a:buClr>
                <a:srgbClr val="1C82B8"/>
              </a:buClr>
              <a:buSzPts val="1400"/>
              <a:buFont typeface="Noto Sans Symbols"/>
              <a:buChar char="▪"/>
              <a:defRPr sz="2000" b="0" i="0" u="none" strike="noStrike" cap="none">
                <a:solidFill>
                  <a:srgbClr val="505050"/>
                </a:solidFill>
                <a:latin typeface="Lato"/>
                <a:ea typeface="Lato"/>
                <a:cs typeface="Lato"/>
                <a:sym typeface="Lato"/>
              </a:defRPr>
            </a:lvl4pPr>
            <a:lvl5pPr marL="2286000" marR="0" lvl="4" indent="-317500" algn="l" rtl="0">
              <a:lnSpc>
                <a:spcPct val="110000"/>
              </a:lnSpc>
              <a:spcBef>
                <a:spcPts val="600"/>
              </a:spcBef>
              <a:spcAft>
                <a:spcPts val="0"/>
              </a:spcAft>
              <a:buClr>
                <a:srgbClr val="1C82B8"/>
              </a:buClr>
              <a:buSzPts val="1400"/>
              <a:buFont typeface="Noto Sans Symbols"/>
              <a:buChar char="▪"/>
              <a:defRPr sz="2000" b="0" i="0" u="none" strike="noStrike" cap="none">
                <a:solidFill>
                  <a:srgbClr val="505050"/>
                </a:solidFill>
                <a:latin typeface="Lato"/>
                <a:ea typeface="Lato"/>
                <a:cs typeface="Lato"/>
                <a:sym typeface="Lato"/>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title"/>
          </p:nvPr>
        </p:nvSpPr>
        <p:spPr>
          <a:xfrm>
            <a:off x="914400" y="2743200"/>
            <a:ext cx="10204704" cy="1371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sz="3600" b="1"/>
              <a:t>The Evolving Community Survey - Common Problems with Traditional Surveys and How They Can Be Avoided?</a:t>
            </a:r>
            <a:endParaRPr/>
          </a:p>
        </p:txBody>
      </p:sp>
      <p:sp>
        <p:nvSpPr>
          <p:cNvPr id="64" name="Google Shape;64;p1"/>
          <p:cNvSpPr txBox="1">
            <a:spLocks noGrp="1"/>
          </p:cNvSpPr>
          <p:nvPr>
            <p:ph type="body" idx="1"/>
          </p:nvPr>
        </p:nvSpPr>
        <p:spPr>
          <a:xfrm>
            <a:off x="914400" y="4549929"/>
            <a:ext cx="10204704" cy="101059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US" sz="2000"/>
              <a:t>Jonathan R. Lewis, ICMA-CM, County Administrator, Sarasota County, FL</a:t>
            </a:r>
            <a:endParaRPr/>
          </a:p>
          <a:p>
            <a:pPr marL="0" lvl="0" indent="0" algn="l" rtl="0">
              <a:lnSpc>
                <a:spcPct val="110000"/>
              </a:lnSpc>
              <a:spcBef>
                <a:spcPts val="1600"/>
              </a:spcBef>
              <a:spcAft>
                <a:spcPts val="0"/>
              </a:spcAft>
              <a:buSzPts val="1400"/>
              <a:buNone/>
            </a:pPr>
            <a:r>
              <a:rPr lang="en-US" sz="2000"/>
              <a:t>Lee R. Feldman, ICMA-CM </a:t>
            </a:r>
            <a:r>
              <a:rPr lang="en-US" sz="1600" cap="small"/>
              <a:t>retired</a:t>
            </a:r>
            <a:r>
              <a:rPr lang="en-US" sz="2000"/>
              <a:t>, Senior Advisor, Zencity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914400" y="76200"/>
            <a:ext cx="10200000" cy="1188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rgbClr val="1C82B8"/>
              </a:buClr>
              <a:buSzPts val="3600"/>
              <a:buFont typeface="Lato Black"/>
              <a:buNone/>
            </a:pPr>
            <a:r>
              <a:rPr lang="en-US"/>
              <a:t>We know that</a:t>
            </a:r>
            <a:endParaRPr/>
          </a:p>
        </p:txBody>
      </p:sp>
      <p:sp>
        <p:nvSpPr>
          <p:cNvPr id="117" name="Google Shape;117;p10"/>
          <p:cNvSpPr txBox="1">
            <a:spLocks noGrp="1"/>
          </p:cNvSpPr>
          <p:nvPr>
            <p:ph type="body" idx="1"/>
          </p:nvPr>
        </p:nvSpPr>
        <p:spPr>
          <a:xfrm>
            <a:off x="914400" y="1539250"/>
            <a:ext cx="8857800" cy="1188600"/>
          </a:xfrm>
          <a:prstGeom prst="rect">
            <a:avLst/>
          </a:prstGeom>
          <a:noFill/>
          <a:ln>
            <a:noFill/>
          </a:ln>
        </p:spPr>
        <p:txBody>
          <a:bodyPr spcFirstLastPara="1" wrap="square" lIns="0" tIns="0" rIns="0" bIns="0" anchor="t" anchorCtr="0">
            <a:noAutofit/>
          </a:bodyPr>
          <a:lstStyle/>
          <a:p>
            <a:pPr marL="228600" lvl="0" indent="-137160" algn="l" rtl="0">
              <a:lnSpc>
                <a:spcPct val="110000"/>
              </a:lnSpc>
              <a:spcBef>
                <a:spcPts val="0"/>
              </a:spcBef>
              <a:spcAft>
                <a:spcPts val="0"/>
              </a:spcAft>
              <a:buSzPts val="1400"/>
              <a:buChar char="▪"/>
            </a:pPr>
            <a:r>
              <a:rPr lang="en-US"/>
              <a:t>Surveys are an </a:t>
            </a:r>
            <a:r>
              <a:rPr lang="en-US" b="1"/>
              <a:t>essential</a:t>
            </a:r>
            <a:r>
              <a:rPr lang="en-US"/>
              <a:t> tool </a:t>
            </a:r>
            <a:endParaRPr/>
          </a:p>
          <a:p>
            <a:pPr marL="228600" lvl="0" indent="-137160" algn="l" rtl="0">
              <a:lnSpc>
                <a:spcPct val="110000"/>
              </a:lnSpc>
              <a:spcBef>
                <a:spcPts val="0"/>
              </a:spcBef>
              <a:spcAft>
                <a:spcPts val="0"/>
              </a:spcAft>
              <a:buSzPts val="1400"/>
              <a:buChar char="▪"/>
            </a:pPr>
            <a:r>
              <a:rPr lang="en-US"/>
              <a:t>Surveys have been carried out for </a:t>
            </a:r>
            <a:r>
              <a:rPr lang="en-US" b="1"/>
              <a:t>centuries</a:t>
            </a:r>
            <a:endParaRPr b="1"/>
          </a:p>
          <a:p>
            <a:pPr marL="228600" lvl="0" indent="-128270" algn="l" rtl="0">
              <a:lnSpc>
                <a:spcPct val="110000"/>
              </a:lnSpc>
              <a:spcBef>
                <a:spcPts val="0"/>
              </a:spcBef>
              <a:spcAft>
                <a:spcPts val="0"/>
              </a:spcAft>
              <a:buSzPts val="1260"/>
              <a:buChar char="▪"/>
            </a:pPr>
            <a:r>
              <a:rPr lang="en-US"/>
              <a:t>Surveys continue to have an </a:t>
            </a:r>
            <a:r>
              <a:rPr lang="en-US" b="1"/>
              <a:t>important role</a:t>
            </a:r>
            <a:r>
              <a:rPr lang="en-US"/>
              <a:t> to play in local governance</a:t>
            </a:r>
            <a:endParaRPr/>
          </a:p>
        </p:txBody>
      </p:sp>
      <p:sp>
        <p:nvSpPr>
          <p:cNvPr id="118" name="Google Shape;118;p10"/>
          <p:cNvSpPr txBox="1">
            <a:spLocks noGrp="1"/>
          </p:cNvSpPr>
          <p:nvPr>
            <p:ph type="title"/>
          </p:nvPr>
        </p:nvSpPr>
        <p:spPr>
          <a:xfrm>
            <a:off x="914400" y="2438400"/>
            <a:ext cx="10200000" cy="1188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rgbClr val="1C82B8"/>
              </a:buClr>
              <a:buSzPts val="3600"/>
              <a:buFont typeface="Lato Black"/>
              <a:buNone/>
            </a:pPr>
            <a:r>
              <a:rPr lang="en-US"/>
              <a:t>But</a:t>
            </a:r>
            <a:endParaRPr/>
          </a:p>
        </p:txBody>
      </p:sp>
      <p:sp>
        <p:nvSpPr>
          <p:cNvPr id="119" name="Google Shape;119;p10"/>
          <p:cNvSpPr txBox="1">
            <a:spLocks noGrp="1"/>
          </p:cNvSpPr>
          <p:nvPr>
            <p:ph type="body" idx="1"/>
          </p:nvPr>
        </p:nvSpPr>
        <p:spPr>
          <a:xfrm>
            <a:off x="914400" y="3901450"/>
            <a:ext cx="8857800" cy="1188600"/>
          </a:xfrm>
          <a:prstGeom prst="rect">
            <a:avLst/>
          </a:prstGeom>
          <a:noFill/>
          <a:ln>
            <a:noFill/>
          </a:ln>
        </p:spPr>
        <p:txBody>
          <a:bodyPr spcFirstLastPara="1" wrap="square" lIns="0" tIns="0" rIns="0" bIns="0" anchor="t" anchorCtr="0">
            <a:noAutofit/>
          </a:bodyPr>
          <a:lstStyle/>
          <a:p>
            <a:pPr marL="228600" lvl="0" indent="-128270" algn="l" rtl="0">
              <a:lnSpc>
                <a:spcPct val="110000"/>
              </a:lnSpc>
              <a:spcBef>
                <a:spcPts val="0"/>
              </a:spcBef>
              <a:spcAft>
                <a:spcPts val="0"/>
              </a:spcAft>
              <a:buSzPts val="1260"/>
              <a:buChar char="▪"/>
            </a:pPr>
            <a:r>
              <a:rPr lang="en-US"/>
              <a:t>Surveys have been done </a:t>
            </a:r>
            <a:r>
              <a:rPr lang="en-US" b="1"/>
              <a:t>one way </a:t>
            </a:r>
            <a:r>
              <a:rPr lang="en-US"/>
              <a:t>for too long</a:t>
            </a:r>
            <a:endParaRPr/>
          </a:p>
          <a:p>
            <a:pPr marL="228600" lvl="0" indent="-128270" algn="l" rtl="0">
              <a:lnSpc>
                <a:spcPct val="110000"/>
              </a:lnSpc>
              <a:spcBef>
                <a:spcPts val="0"/>
              </a:spcBef>
              <a:spcAft>
                <a:spcPts val="0"/>
              </a:spcAft>
              <a:buSzPts val="1260"/>
              <a:buChar char="▪"/>
            </a:pPr>
            <a:r>
              <a:rPr lang="en-US"/>
              <a:t>Surveys can and need to be updated to fit the </a:t>
            </a:r>
            <a:r>
              <a:rPr lang="en-US" b="1"/>
              <a:t>here and now</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2c61870f26_0_0"/>
          <p:cNvSpPr txBox="1">
            <a:spLocks noGrp="1"/>
          </p:cNvSpPr>
          <p:nvPr>
            <p:ph type="title"/>
          </p:nvPr>
        </p:nvSpPr>
        <p:spPr>
          <a:xfrm>
            <a:off x="914400" y="914400"/>
            <a:ext cx="10200000" cy="1188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rgbClr val="1C82B8"/>
              </a:buClr>
              <a:buSzPts val="3600"/>
              <a:buFont typeface="Lato Black"/>
              <a:buNone/>
            </a:pPr>
            <a:r>
              <a:rPr lang="en-US"/>
              <a:t>So, how do we re-envision surveys?</a:t>
            </a:r>
            <a:endParaRPr/>
          </a:p>
        </p:txBody>
      </p:sp>
      <p:sp>
        <p:nvSpPr>
          <p:cNvPr id="126" name="Google Shape;126;g22c61870f26_0_0"/>
          <p:cNvSpPr txBox="1">
            <a:spLocks noGrp="1"/>
          </p:cNvSpPr>
          <p:nvPr>
            <p:ph type="body" idx="1"/>
          </p:nvPr>
        </p:nvSpPr>
        <p:spPr>
          <a:xfrm>
            <a:off x="914400" y="2377450"/>
            <a:ext cx="10052700" cy="2971800"/>
          </a:xfrm>
          <a:prstGeom prst="rect">
            <a:avLst/>
          </a:prstGeom>
          <a:noFill/>
          <a:ln>
            <a:noFill/>
          </a:ln>
        </p:spPr>
        <p:txBody>
          <a:bodyPr spcFirstLastPara="1" wrap="square" lIns="0" tIns="0" rIns="0" bIns="0" anchor="t" anchorCtr="0">
            <a:noAutofit/>
          </a:bodyPr>
          <a:lstStyle/>
          <a:p>
            <a:pPr marL="228600" lvl="0" indent="-137160" algn="l" rtl="0">
              <a:lnSpc>
                <a:spcPct val="110000"/>
              </a:lnSpc>
              <a:spcBef>
                <a:spcPts val="0"/>
              </a:spcBef>
              <a:spcAft>
                <a:spcPts val="0"/>
              </a:spcAft>
              <a:buSzPts val="1400"/>
              <a:buChar char="▪"/>
            </a:pPr>
            <a:r>
              <a:rPr lang="en-US"/>
              <a:t>What are the common mistakes we </a:t>
            </a:r>
            <a:r>
              <a:rPr lang="en-US" b="1"/>
              <a:t>still</a:t>
            </a:r>
            <a:r>
              <a:rPr lang="en-US"/>
              <a:t> make when surveying our communities?</a:t>
            </a:r>
            <a:endParaRPr/>
          </a:p>
          <a:p>
            <a:pPr marL="228600" lvl="0" indent="0" algn="l" rtl="0">
              <a:lnSpc>
                <a:spcPct val="110000"/>
              </a:lnSpc>
              <a:spcBef>
                <a:spcPts val="0"/>
              </a:spcBef>
              <a:spcAft>
                <a:spcPts val="0"/>
              </a:spcAft>
              <a:buNone/>
            </a:pPr>
            <a:endParaRPr/>
          </a:p>
          <a:p>
            <a:pPr marL="228600" lvl="0" indent="-128270" algn="l" rtl="0">
              <a:lnSpc>
                <a:spcPct val="110000"/>
              </a:lnSpc>
              <a:spcBef>
                <a:spcPts val="0"/>
              </a:spcBef>
              <a:spcAft>
                <a:spcPts val="0"/>
              </a:spcAft>
              <a:buSzPts val="1260"/>
              <a:buChar char="▪"/>
            </a:pPr>
            <a:r>
              <a:rPr lang="en-US"/>
              <a:t>How do we create more efficient, effective, and adaptable surveys?</a:t>
            </a:r>
            <a:endParaRPr/>
          </a:p>
          <a:p>
            <a:pPr marL="0" lvl="0" indent="0" algn="l" rtl="0">
              <a:lnSpc>
                <a:spcPct val="110000"/>
              </a:lnSpc>
              <a:spcBef>
                <a:spcPts val="0"/>
              </a:spcBef>
              <a:spcAft>
                <a:spcPts val="0"/>
              </a:spcAft>
              <a:buNone/>
            </a:pPr>
            <a:endParaRPr/>
          </a:p>
          <a:p>
            <a:pPr marL="0" lvl="0" indent="0" algn="l" rtl="0">
              <a:lnSpc>
                <a:spcPct val="110000"/>
              </a:lnSpc>
              <a:spcBef>
                <a:spcPts val="0"/>
              </a:spcBef>
              <a:spcAft>
                <a:spcPts val="0"/>
              </a:spcAft>
              <a:buNone/>
            </a:pPr>
            <a:endParaRPr/>
          </a:p>
          <a:p>
            <a:pPr marL="0" lvl="0" indent="0" algn="l" rtl="0">
              <a:lnSpc>
                <a:spcPct val="110000"/>
              </a:lnSpc>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1"/>
          <p:cNvSpPr txBox="1">
            <a:spLocks noGrp="1"/>
          </p:cNvSpPr>
          <p:nvPr>
            <p:ph type="title"/>
          </p:nvPr>
        </p:nvSpPr>
        <p:spPr>
          <a:xfrm>
            <a:off x="266574" y="367100"/>
            <a:ext cx="89586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a:t>1    Sampling</a:t>
            </a:r>
            <a:endParaRPr/>
          </a:p>
        </p:txBody>
      </p:sp>
      <p:pic>
        <p:nvPicPr>
          <p:cNvPr id="133" name="Google Shape;133;p11"/>
          <p:cNvPicPr preferRelativeResize="0"/>
          <p:nvPr/>
        </p:nvPicPr>
        <p:blipFill rotWithShape="1">
          <a:blip r:embed="rId3">
            <a:alphaModFix/>
          </a:blip>
          <a:srcRect l="2888" t="10692" r="2094" b="9231"/>
          <a:stretch/>
        </p:blipFill>
        <p:spPr>
          <a:xfrm>
            <a:off x="5881250" y="2474900"/>
            <a:ext cx="6233777" cy="2857875"/>
          </a:xfrm>
          <a:prstGeom prst="rect">
            <a:avLst/>
          </a:prstGeom>
          <a:noFill/>
          <a:ln>
            <a:noFill/>
          </a:ln>
        </p:spPr>
      </p:pic>
      <p:cxnSp>
        <p:nvCxnSpPr>
          <p:cNvPr id="134" name="Google Shape;134;p11"/>
          <p:cNvCxnSpPr/>
          <p:nvPr/>
        </p:nvCxnSpPr>
        <p:spPr>
          <a:xfrm>
            <a:off x="700525" y="241100"/>
            <a:ext cx="0" cy="770700"/>
          </a:xfrm>
          <a:prstGeom prst="straightConnector1">
            <a:avLst/>
          </a:prstGeom>
          <a:noFill/>
          <a:ln w="28575" cap="flat" cmpd="sng">
            <a:solidFill>
              <a:srgbClr val="1C82B8"/>
            </a:solidFill>
            <a:prstDash val="solid"/>
            <a:round/>
            <a:headEnd type="none" w="med" len="med"/>
            <a:tailEnd type="none" w="med" len="med"/>
          </a:ln>
        </p:spPr>
      </p:cxnSp>
      <p:sp>
        <p:nvSpPr>
          <p:cNvPr id="135" name="Google Shape;135;p11"/>
          <p:cNvSpPr txBox="1">
            <a:spLocks noGrp="1"/>
          </p:cNvSpPr>
          <p:nvPr>
            <p:ph type="title"/>
          </p:nvPr>
        </p:nvSpPr>
        <p:spPr>
          <a:xfrm>
            <a:off x="571375" y="1524000"/>
            <a:ext cx="4587600" cy="641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sz="2800"/>
              <a:t>Your Bubbie’s survey</a:t>
            </a:r>
            <a:endParaRPr sz="2800"/>
          </a:p>
        </p:txBody>
      </p:sp>
      <p:sp>
        <p:nvSpPr>
          <p:cNvPr id="136" name="Google Shape;136;p11"/>
          <p:cNvSpPr txBox="1">
            <a:spLocks noGrp="1"/>
          </p:cNvSpPr>
          <p:nvPr>
            <p:ph type="body" idx="1"/>
          </p:nvPr>
        </p:nvSpPr>
        <p:spPr>
          <a:xfrm>
            <a:off x="571375" y="21488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dirty="0"/>
              <a:t>Traditional surveys use </a:t>
            </a:r>
            <a:r>
              <a:rPr lang="en-US" b="1" dirty="0"/>
              <a:t>probability</a:t>
            </a:r>
            <a:r>
              <a:rPr lang="en-US" dirty="0"/>
              <a:t> samples, which may miss people who aren't on some list (people who move often or tend to be younger) and could miss people who choose to not respond.</a:t>
            </a:r>
            <a:endParaRPr dirty="0"/>
          </a:p>
        </p:txBody>
      </p:sp>
      <p:sp>
        <p:nvSpPr>
          <p:cNvPr id="137" name="Google Shape;137;p11"/>
          <p:cNvSpPr txBox="1">
            <a:spLocks noGrp="1"/>
          </p:cNvSpPr>
          <p:nvPr>
            <p:ph type="title"/>
          </p:nvPr>
        </p:nvSpPr>
        <p:spPr>
          <a:xfrm>
            <a:off x="571375" y="3810000"/>
            <a:ext cx="4006800" cy="64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1C82B8"/>
              </a:buClr>
              <a:buSzPts val="3600"/>
              <a:buFont typeface="Lato Black"/>
              <a:buNone/>
            </a:pPr>
            <a:r>
              <a:rPr lang="en-US" sz="2800"/>
              <a:t>Surveys of the future</a:t>
            </a:r>
            <a:endParaRPr sz="2800"/>
          </a:p>
          <a:p>
            <a:pPr marL="0" lvl="0" indent="0" algn="l" rtl="0">
              <a:lnSpc>
                <a:spcPct val="110000"/>
              </a:lnSpc>
              <a:spcBef>
                <a:spcPts val="0"/>
              </a:spcBef>
              <a:spcAft>
                <a:spcPts val="0"/>
              </a:spcAft>
              <a:buClr>
                <a:srgbClr val="1C82B8"/>
              </a:buClr>
              <a:buSzPts val="3600"/>
              <a:buFont typeface="Lato Black"/>
              <a:buNone/>
            </a:pPr>
            <a:endParaRPr sz="2800"/>
          </a:p>
          <a:p>
            <a:pPr marL="0" lvl="0" indent="0" algn="l" rtl="0">
              <a:lnSpc>
                <a:spcPct val="110000"/>
              </a:lnSpc>
              <a:spcBef>
                <a:spcPts val="0"/>
              </a:spcBef>
              <a:spcAft>
                <a:spcPts val="0"/>
              </a:spcAft>
              <a:buClr>
                <a:srgbClr val="1C82B8"/>
              </a:buClr>
              <a:buSzPts val="3600"/>
              <a:buFont typeface="Lato Black"/>
              <a:buNone/>
            </a:pPr>
            <a:endParaRPr sz="2800"/>
          </a:p>
        </p:txBody>
      </p:sp>
      <p:sp>
        <p:nvSpPr>
          <p:cNvPr id="138" name="Google Shape;138;p11"/>
          <p:cNvSpPr txBox="1">
            <a:spLocks noGrp="1"/>
          </p:cNvSpPr>
          <p:nvPr>
            <p:ph type="body" idx="1"/>
          </p:nvPr>
        </p:nvSpPr>
        <p:spPr>
          <a:xfrm>
            <a:off x="571375" y="44348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b="1"/>
              <a:t>Non-probability</a:t>
            </a:r>
            <a:r>
              <a:rPr lang="en-US"/>
              <a:t> surveys can help fill this gap by reaching more people, especially those hardest to reach.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2c61870f26_0_14"/>
          <p:cNvSpPr txBox="1">
            <a:spLocks noGrp="1"/>
          </p:cNvSpPr>
          <p:nvPr>
            <p:ph type="title"/>
          </p:nvPr>
        </p:nvSpPr>
        <p:spPr>
          <a:xfrm>
            <a:off x="266574" y="367100"/>
            <a:ext cx="89586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a:t>2    Inclusivity</a:t>
            </a:r>
            <a:endParaRPr/>
          </a:p>
        </p:txBody>
      </p:sp>
      <p:pic>
        <p:nvPicPr>
          <p:cNvPr id="145" name="Google Shape;145;g22c61870f26_0_14"/>
          <p:cNvPicPr preferRelativeResize="0"/>
          <p:nvPr/>
        </p:nvPicPr>
        <p:blipFill rotWithShape="1">
          <a:blip r:embed="rId3">
            <a:alphaModFix/>
          </a:blip>
          <a:srcRect t="18289" b="18295"/>
          <a:stretch/>
        </p:blipFill>
        <p:spPr>
          <a:xfrm>
            <a:off x="6062475" y="2855425"/>
            <a:ext cx="6066474" cy="2781176"/>
          </a:xfrm>
          <a:prstGeom prst="rect">
            <a:avLst/>
          </a:prstGeom>
          <a:noFill/>
          <a:ln>
            <a:noFill/>
          </a:ln>
        </p:spPr>
      </p:pic>
      <p:cxnSp>
        <p:nvCxnSpPr>
          <p:cNvPr id="146" name="Google Shape;146;g22c61870f26_0_14"/>
          <p:cNvCxnSpPr/>
          <p:nvPr/>
        </p:nvCxnSpPr>
        <p:spPr>
          <a:xfrm>
            <a:off x="700525" y="241100"/>
            <a:ext cx="0" cy="770700"/>
          </a:xfrm>
          <a:prstGeom prst="straightConnector1">
            <a:avLst/>
          </a:prstGeom>
          <a:noFill/>
          <a:ln w="28575" cap="flat" cmpd="sng">
            <a:solidFill>
              <a:srgbClr val="1C82B8"/>
            </a:solidFill>
            <a:prstDash val="solid"/>
            <a:round/>
            <a:headEnd type="none" w="med" len="med"/>
            <a:tailEnd type="none" w="med" len="med"/>
          </a:ln>
        </p:spPr>
      </p:cxnSp>
      <p:sp>
        <p:nvSpPr>
          <p:cNvPr id="147" name="Google Shape;147;g22c61870f26_0_14"/>
          <p:cNvSpPr txBox="1">
            <a:spLocks noGrp="1"/>
          </p:cNvSpPr>
          <p:nvPr>
            <p:ph type="title"/>
          </p:nvPr>
        </p:nvSpPr>
        <p:spPr>
          <a:xfrm>
            <a:off x="571375" y="1524000"/>
            <a:ext cx="4587600" cy="641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sz="2800"/>
              <a:t>Your Bubbie’s survey</a:t>
            </a:r>
            <a:endParaRPr sz="2800"/>
          </a:p>
        </p:txBody>
      </p:sp>
      <p:sp>
        <p:nvSpPr>
          <p:cNvPr id="148" name="Google Shape;148;g22c61870f26_0_14"/>
          <p:cNvSpPr txBox="1">
            <a:spLocks noGrp="1"/>
          </p:cNvSpPr>
          <p:nvPr>
            <p:ph type="body" idx="1"/>
          </p:nvPr>
        </p:nvSpPr>
        <p:spPr>
          <a:xfrm>
            <a:off x="571375" y="21488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dirty="0"/>
              <a:t>Traditional surveys rely on distribution methods that leave out many people who don’t have a permanent address or a landline and are not likely to post their response back.</a:t>
            </a:r>
            <a:endParaRPr dirty="0"/>
          </a:p>
        </p:txBody>
      </p:sp>
      <p:sp>
        <p:nvSpPr>
          <p:cNvPr id="149" name="Google Shape;149;g22c61870f26_0_14"/>
          <p:cNvSpPr txBox="1">
            <a:spLocks noGrp="1"/>
          </p:cNvSpPr>
          <p:nvPr>
            <p:ph type="title"/>
          </p:nvPr>
        </p:nvSpPr>
        <p:spPr>
          <a:xfrm>
            <a:off x="571375" y="3733800"/>
            <a:ext cx="4587600" cy="64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1C82B8"/>
              </a:buClr>
              <a:buSzPts val="3600"/>
              <a:buFont typeface="Lato Black"/>
              <a:buNone/>
            </a:pPr>
            <a:r>
              <a:rPr lang="en-US" sz="2800"/>
              <a:t>Surveys of the future</a:t>
            </a:r>
            <a:endParaRPr sz="2800"/>
          </a:p>
          <a:p>
            <a:pPr marL="0" lvl="0" indent="0" algn="l" rtl="0">
              <a:lnSpc>
                <a:spcPct val="110000"/>
              </a:lnSpc>
              <a:spcBef>
                <a:spcPts val="0"/>
              </a:spcBef>
              <a:spcAft>
                <a:spcPts val="0"/>
              </a:spcAft>
              <a:buClr>
                <a:srgbClr val="1C82B8"/>
              </a:buClr>
              <a:buSzPts val="3600"/>
              <a:buFont typeface="Lato Black"/>
              <a:buNone/>
            </a:pPr>
            <a:endParaRPr sz="2800"/>
          </a:p>
        </p:txBody>
      </p:sp>
      <p:sp>
        <p:nvSpPr>
          <p:cNvPr id="150" name="Google Shape;150;g22c61870f26_0_14"/>
          <p:cNvSpPr txBox="1">
            <a:spLocks noGrp="1"/>
          </p:cNvSpPr>
          <p:nvPr>
            <p:ph type="body" idx="1"/>
          </p:nvPr>
        </p:nvSpPr>
        <p:spPr>
          <a:xfrm>
            <a:off x="571375" y="43586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a:t>Surveys that find people where they are (most often, on their phones and tablets) and on the apps and websites they frequent, will enjoy a more diverse set of responses.</a:t>
            </a:r>
            <a:endParaRPr/>
          </a:p>
        </p:txBody>
      </p:sp>
      <p:pic>
        <p:nvPicPr>
          <p:cNvPr id="151" name="Google Shape;151;g22c61870f26_0_14"/>
          <p:cNvPicPr preferRelativeResize="0"/>
          <p:nvPr/>
        </p:nvPicPr>
        <p:blipFill>
          <a:blip r:embed="rId4">
            <a:alphaModFix/>
          </a:blip>
          <a:stretch>
            <a:fillRect/>
          </a:stretch>
        </p:blipFill>
        <p:spPr>
          <a:xfrm>
            <a:off x="6684000" y="0"/>
            <a:ext cx="5333249" cy="2999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2c61870f26_0_25"/>
          <p:cNvSpPr txBox="1">
            <a:spLocks noGrp="1"/>
          </p:cNvSpPr>
          <p:nvPr>
            <p:ph type="title"/>
          </p:nvPr>
        </p:nvSpPr>
        <p:spPr>
          <a:xfrm>
            <a:off x="266574" y="367100"/>
            <a:ext cx="89586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a:t>3    Effort and Resources</a:t>
            </a:r>
            <a:endParaRPr/>
          </a:p>
        </p:txBody>
      </p:sp>
      <p:cxnSp>
        <p:nvCxnSpPr>
          <p:cNvPr id="165" name="Google Shape;165;g22c61870f26_0_25"/>
          <p:cNvCxnSpPr/>
          <p:nvPr/>
        </p:nvCxnSpPr>
        <p:spPr>
          <a:xfrm>
            <a:off x="700525" y="241100"/>
            <a:ext cx="0" cy="770700"/>
          </a:xfrm>
          <a:prstGeom prst="straightConnector1">
            <a:avLst/>
          </a:prstGeom>
          <a:noFill/>
          <a:ln w="28575" cap="flat" cmpd="sng">
            <a:solidFill>
              <a:srgbClr val="1C82B8"/>
            </a:solidFill>
            <a:prstDash val="solid"/>
            <a:round/>
            <a:headEnd type="none" w="med" len="med"/>
            <a:tailEnd type="none" w="med" len="med"/>
          </a:ln>
        </p:spPr>
      </p:cxnSp>
      <p:sp>
        <p:nvSpPr>
          <p:cNvPr id="166" name="Google Shape;166;g22c61870f26_0_25"/>
          <p:cNvSpPr txBox="1">
            <a:spLocks noGrp="1"/>
          </p:cNvSpPr>
          <p:nvPr>
            <p:ph type="title"/>
          </p:nvPr>
        </p:nvSpPr>
        <p:spPr>
          <a:xfrm>
            <a:off x="571375" y="1524000"/>
            <a:ext cx="4587600" cy="641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sz="2800"/>
              <a:t>Your Bubbie’s survey</a:t>
            </a:r>
            <a:endParaRPr sz="2800"/>
          </a:p>
        </p:txBody>
      </p:sp>
      <p:sp>
        <p:nvSpPr>
          <p:cNvPr id="167" name="Google Shape;167;g22c61870f26_0_25"/>
          <p:cNvSpPr txBox="1">
            <a:spLocks noGrp="1"/>
          </p:cNvSpPr>
          <p:nvPr>
            <p:ph type="body" idx="1"/>
          </p:nvPr>
        </p:nvSpPr>
        <p:spPr>
          <a:xfrm>
            <a:off x="571375" y="21488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a:t>Traditional surveys are a </a:t>
            </a:r>
            <a:r>
              <a:rPr lang="en-US" b="1"/>
              <a:t>heavy lift and resource-intensive</a:t>
            </a:r>
            <a:r>
              <a:rPr lang="en-US"/>
              <a:t>; between survey design, distribution, collection, and analysis, by the time we get to making decisions, the data has gone stale.</a:t>
            </a:r>
            <a:endParaRPr/>
          </a:p>
        </p:txBody>
      </p:sp>
      <p:sp>
        <p:nvSpPr>
          <p:cNvPr id="168" name="Google Shape;168;g22c61870f26_0_25"/>
          <p:cNvSpPr txBox="1">
            <a:spLocks noGrp="1"/>
          </p:cNvSpPr>
          <p:nvPr>
            <p:ph type="title"/>
          </p:nvPr>
        </p:nvSpPr>
        <p:spPr>
          <a:xfrm>
            <a:off x="571375" y="3733800"/>
            <a:ext cx="4118700" cy="64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1C82B8"/>
              </a:buClr>
              <a:buSzPts val="3600"/>
              <a:buFont typeface="Lato Black"/>
              <a:buNone/>
            </a:pPr>
            <a:r>
              <a:rPr lang="en-US" sz="2800"/>
              <a:t>Surveys of the future</a:t>
            </a:r>
            <a:endParaRPr sz="2800"/>
          </a:p>
          <a:p>
            <a:pPr marL="0" lvl="0" indent="0" algn="l" rtl="0">
              <a:lnSpc>
                <a:spcPct val="110000"/>
              </a:lnSpc>
              <a:spcBef>
                <a:spcPts val="0"/>
              </a:spcBef>
              <a:spcAft>
                <a:spcPts val="0"/>
              </a:spcAft>
              <a:buClr>
                <a:srgbClr val="1C82B8"/>
              </a:buClr>
              <a:buSzPts val="3600"/>
              <a:buFont typeface="Lato Black"/>
              <a:buNone/>
            </a:pPr>
            <a:endParaRPr sz="2800"/>
          </a:p>
          <a:p>
            <a:pPr marL="0" lvl="0" indent="0" algn="l" rtl="0">
              <a:lnSpc>
                <a:spcPct val="110000"/>
              </a:lnSpc>
              <a:spcBef>
                <a:spcPts val="0"/>
              </a:spcBef>
              <a:spcAft>
                <a:spcPts val="0"/>
              </a:spcAft>
              <a:buClr>
                <a:srgbClr val="1C82B8"/>
              </a:buClr>
              <a:buSzPts val="3600"/>
              <a:buFont typeface="Lato Black"/>
              <a:buNone/>
            </a:pPr>
            <a:endParaRPr sz="2800"/>
          </a:p>
        </p:txBody>
      </p:sp>
      <p:sp>
        <p:nvSpPr>
          <p:cNvPr id="169" name="Google Shape;169;g22c61870f26_0_25"/>
          <p:cNvSpPr txBox="1">
            <a:spLocks noGrp="1"/>
          </p:cNvSpPr>
          <p:nvPr>
            <p:ph type="body" idx="1"/>
          </p:nvPr>
        </p:nvSpPr>
        <p:spPr>
          <a:xfrm>
            <a:off x="571375" y="43586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a:t>Technology (digital distribution, automatic response collection, and AI-based data analysis) saves time that can be used to focus on the survey’s </a:t>
            </a:r>
            <a:r>
              <a:rPr lang="en-US" b="1"/>
              <a:t>takeaways</a:t>
            </a:r>
            <a:r>
              <a:rPr lang="en-US"/>
              <a:t> rather than the survey itself.</a:t>
            </a:r>
            <a:endParaRPr/>
          </a:p>
        </p:txBody>
      </p:sp>
      <p:pic>
        <p:nvPicPr>
          <p:cNvPr id="170" name="Google Shape;170;g22c61870f26_0_25"/>
          <p:cNvPicPr preferRelativeResize="0"/>
          <p:nvPr/>
        </p:nvPicPr>
        <p:blipFill>
          <a:blip r:embed="rId3">
            <a:alphaModFix/>
          </a:blip>
          <a:stretch>
            <a:fillRect/>
          </a:stretch>
        </p:blipFill>
        <p:spPr>
          <a:xfrm>
            <a:off x="6350275" y="1708100"/>
            <a:ext cx="5689325" cy="32002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2c61870f26_0_39"/>
          <p:cNvSpPr txBox="1">
            <a:spLocks noGrp="1"/>
          </p:cNvSpPr>
          <p:nvPr>
            <p:ph type="title"/>
          </p:nvPr>
        </p:nvSpPr>
        <p:spPr>
          <a:xfrm>
            <a:off x="266574" y="367100"/>
            <a:ext cx="89586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a:t>4    Cadence</a:t>
            </a:r>
            <a:endParaRPr/>
          </a:p>
        </p:txBody>
      </p:sp>
      <p:cxnSp>
        <p:nvCxnSpPr>
          <p:cNvPr id="184" name="Google Shape;184;g22c61870f26_0_39"/>
          <p:cNvCxnSpPr/>
          <p:nvPr/>
        </p:nvCxnSpPr>
        <p:spPr>
          <a:xfrm>
            <a:off x="700525" y="241100"/>
            <a:ext cx="0" cy="770700"/>
          </a:xfrm>
          <a:prstGeom prst="straightConnector1">
            <a:avLst/>
          </a:prstGeom>
          <a:noFill/>
          <a:ln w="28575" cap="flat" cmpd="sng">
            <a:solidFill>
              <a:srgbClr val="1C82B8"/>
            </a:solidFill>
            <a:prstDash val="solid"/>
            <a:round/>
            <a:headEnd type="none" w="med" len="med"/>
            <a:tailEnd type="none" w="med" len="med"/>
          </a:ln>
        </p:spPr>
      </p:cxnSp>
      <p:sp>
        <p:nvSpPr>
          <p:cNvPr id="185" name="Google Shape;185;g22c61870f26_0_39"/>
          <p:cNvSpPr txBox="1">
            <a:spLocks noGrp="1"/>
          </p:cNvSpPr>
          <p:nvPr>
            <p:ph type="title"/>
          </p:nvPr>
        </p:nvSpPr>
        <p:spPr>
          <a:xfrm>
            <a:off x="571375" y="1524000"/>
            <a:ext cx="4587600" cy="641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sz="2800"/>
              <a:t>Your Bubbie’s survey</a:t>
            </a:r>
            <a:endParaRPr sz="2800"/>
          </a:p>
        </p:txBody>
      </p:sp>
      <p:sp>
        <p:nvSpPr>
          <p:cNvPr id="186" name="Google Shape;186;g22c61870f26_0_39"/>
          <p:cNvSpPr txBox="1">
            <a:spLocks noGrp="1"/>
          </p:cNvSpPr>
          <p:nvPr>
            <p:ph type="body" idx="1"/>
          </p:nvPr>
        </p:nvSpPr>
        <p:spPr>
          <a:xfrm>
            <a:off x="571375" y="21488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a:t>Traditional surveys are usually run </a:t>
            </a:r>
            <a:r>
              <a:rPr lang="en-US" b="1"/>
              <a:t>bi-annually, annually, or less </a:t>
            </a:r>
            <a:r>
              <a:rPr lang="en-US"/>
              <a:t>- making it harder to be limber and responsive to the survey’s findings, which take “forever.”</a:t>
            </a:r>
            <a:endParaRPr/>
          </a:p>
        </p:txBody>
      </p:sp>
      <p:sp>
        <p:nvSpPr>
          <p:cNvPr id="187" name="Google Shape;187;g22c61870f26_0_39"/>
          <p:cNvSpPr txBox="1">
            <a:spLocks noGrp="1"/>
          </p:cNvSpPr>
          <p:nvPr>
            <p:ph type="title"/>
          </p:nvPr>
        </p:nvSpPr>
        <p:spPr>
          <a:xfrm>
            <a:off x="571375" y="3733800"/>
            <a:ext cx="4375500" cy="641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sz="2800"/>
              <a:t>Surveys of the future</a:t>
            </a:r>
            <a:endParaRPr sz="2800"/>
          </a:p>
        </p:txBody>
      </p:sp>
      <p:sp>
        <p:nvSpPr>
          <p:cNvPr id="188" name="Google Shape;188;g22c61870f26_0_39"/>
          <p:cNvSpPr txBox="1">
            <a:spLocks noGrp="1"/>
          </p:cNvSpPr>
          <p:nvPr>
            <p:ph type="body" idx="1"/>
          </p:nvPr>
        </p:nvSpPr>
        <p:spPr>
          <a:xfrm>
            <a:off x="571375" y="4358650"/>
            <a:ext cx="56265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a:t>A higher cadence, always-on surveys, and real time dashboard showing results as they come in, provide insight into public sentiment throughout the survey’s progress - not just when it concludes.</a:t>
            </a:r>
            <a:endParaRPr/>
          </a:p>
        </p:txBody>
      </p:sp>
      <p:pic>
        <p:nvPicPr>
          <p:cNvPr id="189" name="Google Shape;189;g22c61870f26_0_39"/>
          <p:cNvPicPr preferRelativeResize="0"/>
          <p:nvPr/>
        </p:nvPicPr>
        <p:blipFill>
          <a:blip r:embed="rId3">
            <a:alphaModFix/>
          </a:blip>
          <a:stretch>
            <a:fillRect/>
          </a:stretch>
        </p:blipFill>
        <p:spPr>
          <a:xfrm>
            <a:off x="6838151" y="2262775"/>
            <a:ext cx="4686174" cy="2635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2c61870f26_0_52"/>
          <p:cNvSpPr txBox="1">
            <a:spLocks noGrp="1"/>
          </p:cNvSpPr>
          <p:nvPr>
            <p:ph type="title"/>
          </p:nvPr>
        </p:nvSpPr>
        <p:spPr>
          <a:xfrm>
            <a:off x="266575" y="367100"/>
            <a:ext cx="10455000" cy="1188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a:t>5    The future of surveys</a:t>
            </a:r>
            <a:endParaRPr/>
          </a:p>
        </p:txBody>
      </p:sp>
      <p:cxnSp>
        <p:nvCxnSpPr>
          <p:cNvPr id="196" name="Google Shape;196;g22c61870f26_0_52"/>
          <p:cNvCxnSpPr/>
          <p:nvPr/>
        </p:nvCxnSpPr>
        <p:spPr>
          <a:xfrm>
            <a:off x="700525" y="241100"/>
            <a:ext cx="0" cy="770700"/>
          </a:xfrm>
          <a:prstGeom prst="straightConnector1">
            <a:avLst/>
          </a:prstGeom>
          <a:noFill/>
          <a:ln w="28575" cap="flat" cmpd="sng">
            <a:solidFill>
              <a:srgbClr val="1C82B8"/>
            </a:solidFill>
            <a:prstDash val="solid"/>
            <a:round/>
            <a:headEnd type="none" w="med" len="med"/>
            <a:tailEnd type="none" w="med" len="med"/>
          </a:ln>
        </p:spPr>
      </p:cxnSp>
      <p:sp>
        <p:nvSpPr>
          <p:cNvPr id="197" name="Google Shape;197;g22c61870f26_0_52"/>
          <p:cNvSpPr txBox="1">
            <a:spLocks noGrp="1"/>
          </p:cNvSpPr>
          <p:nvPr>
            <p:ph type="title"/>
          </p:nvPr>
        </p:nvSpPr>
        <p:spPr>
          <a:xfrm>
            <a:off x="571375" y="4001875"/>
            <a:ext cx="5514900" cy="641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C82B8"/>
              </a:buClr>
              <a:buSzPts val="3600"/>
              <a:buFont typeface="Lato Black"/>
              <a:buNone/>
            </a:pPr>
            <a:r>
              <a:rPr lang="en-US" sz="2800" b="0">
                <a:latin typeface="Lato"/>
                <a:ea typeface="Lato"/>
                <a:cs typeface="Lato"/>
                <a:sym typeface="Lato"/>
              </a:rPr>
              <a:t>The future of surveys is </a:t>
            </a:r>
            <a:r>
              <a:rPr lang="en-US" sz="2800" b="0"/>
              <a:t>not</a:t>
            </a:r>
            <a:r>
              <a:rPr lang="en-US" sz="2800" b="0">
                <a:latin typeface="Lato"/>
                <a:ea typeface="Lato"/>
                <a:cs typeface="Lato"/>
                <a:sym typeface="Lato"/>
              </a:rPr>
              <a:t> </a:t>
            </a:r>
            <a:r>
              <a:rPr lang="en-US" sz="2800" b="0"/>
              <a:t>less </a:t>
            </a:r>
            <a:r>
              <a:rPr lang="en-US" sz="2800" b="0">
                <a:latin typeface="Lato"/>
                <a:ea typeface="Lato"/>
                <a:cs typeface="Lato"/>
                <a:sym typeface="Lato"/>
              </a:rPr>
              <a:t>surveys, but </a:t>
            </a:r>
            <a:r>
              <a:rPr lang="en-US" sz="2800" b="0"/>
              <a:t>better</a:t>
            </a:r>
            <a:r>
              <a:rPr lang="en-US" sz="2800" b="0">
                <a:latin typeface="Lato"/>
                <a:ea typeface="Lato"/>
                <a:cs typeface="Lato"/>
                <a:sym typeface="Lato"/>
              </a:rPr>
              <a:t> surveys.</a:t>
            </a:r>
            <a:endParaRPr sz="2800" b="0">
              <a:latin typeface="Lato"/>
              <a:ea typeface="Lato"/>
              <a:cs typeface="Lato"/>
              <a:sym typeface="Lato"/>
            </a:endParaRPr>
          </a:p>
        </p:txBody>
      </p:sp>
      <p:pic>
        <p:nvPicPr>
          <p:cNvPr id="198" name="Google Shape;198;g22c61870f26_0_52"/>
          <p:cNvPicPr preferRelativeResize="0"/>
          <p:nvPr/>
        </p:nvPicPr>
        <p:blipFill>
          <a:blip r:embed="rId3">
            <a:alphaModFix/>
          </a:blip>
          <a:stretch>
            <a:fillRect/>
          </a:stretch>
        </p:blipFill>
        <p:spPr>
          <a:xfrm>
            <a:off x="7362499" y="1889918"/>
            <a:ext cx="4057907" cy="3222451"/>
          </a:xfrm>
          <a:prstGeom prst="rect">
            <a:avLst/>
          </a:prstGeom>
          <a:noFill/>
          <a:ln>
            <a:noFill/>
          </a:ln>
        </p:spPr>
      </p:pic>
      <p:sp>
        <p:nvSpPr>
          <p:cNvPr id="199" name="Google Shape;199;g22c61870f26_0_52"/>
          <p:cNvSpPr txBox="1">
            <a:spLocks noGrp="1"/>
          </p:cNvSpPr>
          <p:nvPr>
            <p:ph type="body" idx="1"/>
          </p:nvPr>
        </p:nvSpPr>
        <p:spPr>
          <a:xfrm>
            <a:off x="700525" y="1372200"/>
            <a:ext cx="6232800" cy="2141700"/>
          </a:xfrm>
          <a:prstGeom prst="rect">
            <a:avLst/>
          </a:prstGeom>
          <a:noFill/>
          <a:ln>
            <a:noFill/>
          </a:ln>
        </p:spPr>
        <p:txBody>
          <a:bodyPr spcFirstLastPara="1" wrap="square" lIns="0" tIns="0" rIns="0" bIns="0" anchor="t" anchorCtr="0">
            <a:noAutofit/>
          </a:bodyPr>
          <a:lstStyle/>
          <a:p>
            <a:pPr marL="228600" lvl="0" indent="-137160" algn="l" rtl="0">
              <a:lnSpc>
                <a:spcPct val="110000"/>
              </a:lnSpc>
              <a:spcBef>
                <a:spcPts val="0"/>
              </a:spcBef>
              <a:spcAft>
                <a:spcPts val="0"/>
              </a:spcAft>
              <a:buSzPts val="1400"/>
              <a:buChar char="▪"/>
            </a:pPr>
            <a:r>
              <a:rPr lang="en-US"/>
              <a:t>More technology-based</a:t>
            </a:r>
            <a:endParaRPr/>
          </a:p>
          <a:p>
            <a:pPr marL="228600" lvl="0" indent="-128270" algn="l" rtl="0">
              <a:lnSpc>
                <a:spcPct val="110000"/>
              </a:lnSpc>
              <a:spcBef>
                <a:spcPts val="0"/>
              </a:spcBef>
              <a:spcAft>
                <a:spcPts val="0"/>
              </a:spcAft>
              <a:buSzPts val="1260"/>
              <a:buChar char="▪"/>
            </a:pPr>
            <a:r>
              <a:rPr lang="en-US"/>
              <a:t>More efficient and light on their feet</a:t>
            </a:r>
            <a:endParaRPr/>
          </a:p>
          <a:p>
            <a:pPr marL="228600" lvl="0" indent="-128270" algn="l" rtl="0">
              <a:lnSpc>
                <a:spcPct val="110000"/>
              </a:lnSpc>
              <a:spcBef>
                <a:spcPts val="0"/>
              </a:spcBef>
              <a:spcAft>
                <a:spcPts val="0"/>
              </a:spcAft>
              <a:buSzPts val="1260"/>
              <a:buChar char="▪"/>
            </a:pPr>
            <a:r>
              <a:rPr lang="en-US"/>
              <a:t>More inclusive and accessible</a:t>
            </a:r>
            <a:endParaRPr/>
          </a:p>
          <a:p>
            <a:pPr marL="228600" lvl="0" indent="-128270" algn="l" rtl="0">
              <a:lnSpc>
                <a:spcPct val="110000"/>
              </a:lnSpc>
              <a:spcBef>
                <a:spcPts val="0"/>
              </a:spcBef>
              <a:spcAft>
                <a:spcPts val="0"/>
              </a:spcAft>
              <a:buSzPts val="1260"/>
              <a:buChar char="▪"/>
            </a:pPr>
            <a:r>
              <a:rPr lang="en-US"/>
              <a:t>More representative </a:t>
            </a:r>
            <a:endParaRPr/>
          </a:p>
          <a:p>
            <a:pPr marL="228600" lvl="0" indent="-128270" algn="l" rtl="0">
              <a:lnSpc>
                <a:spcPct val="110000"/>
              </a:lnSpc>
              <a:spcBef>
                <a:spcPts val="0"/>
              </a:spcBef>
              <a:spcAft>
                <a:spcPts val="0"/>
              </a:spcAft>
              <a:buSzPts val="1260"/>
              <a:buChar char="▪"/>
            </a:pPr>
            <a:r>
              <a:rPr lang="en-US"/>
              <a:t>More frequent</a:t>
            </a:r>
            <a:endParaRPr/>
          </a:p>
          <a:p>
            <a:pPr marL="228600" lvl="0" indent="-128270" algn="l" rtl="0">
              <a:lnSpc>
                <a:spcPct val="110000"/>
              </a:lnSpc>
              <a:spcBef>
                <a:spcPts val="0"/>
              </a:spcBef>
              <a:spcAft>
                <a:spcPts val="0"/>
              </a:spcAft>
              <a:buSzPts val="1260"/>
              <a:buChar char="▪"/>
            </a:pPr>
            <a:r>
              <a:rPr lang="en-US"/>
              <a:t>More actionable</a:t>
            </a:r>
            <a:endParaRPr/>
          </a:p>
          <a:p>
            <a:pPr marL="0" lvl="0" indent="0" algn="l" rtl="0">
              <a:lnSpc>
                <a:spcPct val="110000"/>
              </a:lnSpc>
              <a:spcBef>
                <a:spcPts val="0"/>
              </a:spcBef>
              <a:spcAft>
                <a:spcPts val="0"/>
              </a:spcAft>
              <a:buNone/>
            </a:pPr>
            <a:endParaRPr/>
          </a:p>
          <a:p>
            <a:pPr marL="0" lvl="0" indent="0" algn="l" rtl="0">
              <a:lnSpc>
                <a:spcPct val="110000"/>
              </a:lnSpc>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a:t>Discussion and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a:t>The Importance of Surveys</a:t>
            </a:r>
            <a:endParaRPr/>
          </a:p>
        </p:txBody>
      </p:sp>
      <p:sp>
        <p:nvSpPr>
          <p:cNvPr id="70" name="Google Shape;70;p2"/>
          <p:cNvSpPr txBox="1">
            <a:spLocks noGrp="1"/>
          </p:cNvSpPr>
          <p:nvPr>
            <p:ph type="body" idx="1"/>
          </p:nvPr>
        </p:nvSpPr>
        <p:spPr>
          <a:xfrm>
            <a:off x="914400" y="4297680"/>
            <a:ext cx="10204704" cy="1371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960"/>
              <a:buNone/>
            </a:pPr>
            <a:r>
              <a:rPr lang="en-US" sz="2800"/>
              <a:t>Jonathan R. Lewis, ICMA-CM, County Administrator, Sarasota County, FL</a:t>
            </a:r>
            <a:endParaRPr/>
          </a:p>
          <a:p>
            <a:pPr marL="0" lvl="0" indent="0" algn="l" rtl="0">
              <a:lnSpc>
                <a:spcPct val="110000"/>
              </a:lnSpc>
              <a:spcBef>
                <a:spcPts val="1600"/>
              </a:spcBef>
              <a:spcAft>
                <a:spcPts val="0"/>
              </a:spcAft>
              <a:buSzPts val="1960"/>
              <a:buNone/>
            </a:pPr>
            <a:endParaRPr/>
          </a:p>
        </p:txBody>
      </p:sp>
      <p:pic>
        <p:nvPicPr>
          <p:cNvPr id="71" name="Google Shape;71;p2" descr="Image not found"/>
          <p:cNvPicPr preferRelativeResize="0"/>
          <p:nvPr/>
        </p:nvPicPr>
        <p:blipFill rotWithShape="1">
          <a:blip r:embed="rId3">
            <a:alphaModFix/>
          </a:blip>
          <a:srcRect/>
          <a:stretch/>
        </p:blipFill>
        <p:spPr>
          <a:xfrm>
            <a:off x="9237362" y="1620520"/>
            <a:ext cx="2540000" cy="254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3" descr="Sarasota Bay at sunset"/>
          <p:cNvPicPr preferRelativeResize="0">
            <a:picLocks noGrp="1"/>
          </p:cNvPicPr>
          <p:nvPr>
            <p:ph type="body" idx="1"/>
          </p:nvPr>
        </p:nvPicPr>
        <p:blipFill rotWithShape="1">
          <a:blip r:embed="rId3">
            <a:alphaModFix/>
          </a:blip>
          <a:srcRect/>
          <a:stretch/>
        </p:blipFill>
        <p:spPr>
          <a:xfrm>
            <a:off x="2029412" y="466034"/>
            <a:ext cx="7970107" cy="53078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Vintage, Illustration, Surrealism, two anthropomorphic people playing chess in Central Park, centered , Minimal and clean, Dark pastels, Maria Sibylla Merian, Rob Gonsalves, René Magritte, Flat color background, Silk screen, Vintage wallpaper"/>
          <p:cNvPicPr preferRelativeResize="0">
            <a:picLocks noGrp="1"/>
          </p:cNvPicPr>
          <p:nvPr>
            <p:ph type="body" idx="1"/>
          </p:nvPr>
        </p:nvPicPr>
        <p:blipFill rotWithShape="1">
          <a:blip r:embed="rId3">
            <a:alphaModFix/>
          </a:blip>
          <a:srcRect/>
          <a:stretch/>
        </p:blipFill>
        <p:spPr>
          <a:xfrm>
            <a:off x="3166790" y="654908"/>
            <a:ext cx="5161666" cy="52263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p:nvPr/>
        </p:nvSpPr>
        <p:spPr>
          <a:xfrm>
            <a:off x="-2225040" y="-34290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7" name="Google Shape;87;p5" descr="Englewood Sports Complex outdoor Pickleball"/>
          <p:cNvPicPr preferRelativeResize="0">
            <a:picLocks noGrp="1"/>
          </p:cNvPicPr>
          <p:nvPr>
            <p:ph type="body" idx="1"/>
          </p:nvPr>
        </p:nvPicPr>
        <p:blipFill rotWithShape="1">
          <a:blip r:embed="rId3">
            <a:alphaModFix/>
          </a:blip>
          <a:srcRect/>
          <a:stretch/>
        </p:blipFill>
        <p:spPr>
          <a:xfrm>
            <a:off x="1977081" y="871042"/>
            <a:ext cx="7648950" cy="48124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6" descr="How to Improve Customer Satisfaction - Qualtrics"/>
          <p:cNvPicPr preferRelativeResize="0">
            <a:picLocks noGrp="1"/>
          </p:cNvPicPr>
          <p:nvPr>
            <p:ph type="body" idx="1"/>
          </p:nvPr>
        </p:nvPicPr>
        <p:blipFill rotWithShape="1">
          <a:blip r:embed="rId3">
            <a:alphaModFix/>
          </a:blip>
          <a:srcRect l="5568" r="15846"/>
          <a:stretch/>
        </p:blipFill>
        <p:spPr>
          <a:xfrm>
            <a:off x="3175687" y="387437"/>
            <a:ext cx="7846539" cy="52517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7" descr="Clock face model"/>
          <p:cNvPicPr preferRelativeResize="0">
            <a:picLocks noGrp="1"/>
          </p:cNvPicPr>
          <p:nvPr>
            <p:ph type="body" idx="1"/>
          </p:nvPr>
        </p:nvPicPr>
        <p:blipFill rotWithShape="1">
          <a:blip r:embed="rId3">
            <a:alphaModFix/>
          </a:blip>
          <a:srcRect l="835" r="7798" b="1"/>
          <a:stretch/>
        </p:blipFill>
        <p:spPr>
          <a:xfrm>
            <a:off x="353156" y="345990"/>
            <a:ext cx="11485687" cy="5090982"/>
          </a:xfrm>
          <a:prstGeom prst="rect">
            <a:avLst/>
          </a:prstGeom>
          <a:noFill/>
          <a:ln w="19050" cap="flat" cmpd="sng">
            <a:solidFill>
              <a:schemeClr val="dk1"/>
            </a:solid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8"/>
          <p:cNvPicPr preferRelativeResize="0">
            <a:picLocks noGrp="1"/>
          </p:cNvPicPr>
          <p:nvPr>
            <p:ph type="body" idx="1"/>
          </p:nvPr>
        </p:nvPicPr>
        <p:blipFill rotWithShape="1">
          <a:blip r:embed="rId3">
            <a:alphaModFix/>
          </a:blip>
          <a:srcRect/>
          <a:stretch/>
        </p:blipFill>
        <p:spPr>
          <a:xfrm>
            <a:off x="1581664" y="336818"/>
            <a:ext cx="8649729" cy="54060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a:t>Not Your Bubbie’s Survey</a:t>
            </a:r>
            <a:endParaRPr/>
          </a:p>
          <a:p>
            <a:pPr marL="0" lvl="0" indent="0" algn="l" rtl="0">
              <a:lnSpc>
                <a:spcPct val="110000"/>
              </a:lnSpc>
              <a:spcBef>
                <a:spcPts val="0"/>
              </a:spcBef>
              <a:spcAft>
                <a:spcPts val="0"/>
              </a:spcAft>
              <a:buClr>
                <a:schemeClr val="lt1"/>
              </a:buClr>
              <a:buSzPts val="3600"/>
              <a:buFont typeface="Lato Black"/>
              <a:buNone/>
            </a:pPr>
            <a:r>
              <a:rPr lang="en-US" sz="3400" b="0">
                <a:latin typeface="Lato"/>
                <a:ea typeface="Lato"/>
                <a:cs typeface="Lato"/>
                <a:sym typeface="Lato"/>
              </a:rPr>
              <a:t>The Future of Surveys</a:t>
            </a:r>
            <a:endParaRPr sz="3400" b="0">
              <a:latin typeface="Lato"/>
              <a:ea typeface="Lato"/>
              <a:cs typeface="Lato"/>
              <a:sym typeface="Lato"/>
            </a:endParaRPr>
          </a:p>
        </p:txBody>
      </p:sp>
      <p:sp>
        <p:nvSpPr>
          <p:cNvPr id="109" name="Google Shape;109;p9"/>
          <p:cNvSpPr txBox="1">
            <a:spLocks noGrp="1"/>
          </p:cNvSpPr>
          <p:nvPr>
            <p:ph type="body" idx="1"/>
          </p:nvPr>
        </p:nvSpPr>
        <p:spPr>
          <a:xfrm>
            <a:off x="914400" y="4297680"/>
            <a:ext cx="10204704" cy="1371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960"/>
              <a:buNone/>
            </a:pPr>
            <a:r>
              <a:rPr lang="en-US" sz="2300"/>
              <a:t>Lee R. Feldman, ICMA-CM </a:t>
            </a:r>
            <a:r>
              <a:rPr lang="en-US" sz="1500" cap="small"/>
              <a:t>retired</a:t>
            </a:r>
            <a:r>
              <a:rPr lang="en-US" sz="2300"/>
              <a:t>, Senior Advisor, Zencity</a:t>
            </a:r>
            <a:endParaRPr sz="2300"/>
          </a:p>
          <a:p>
            <a:pPr marL="0" lvl="0" indent="0" algn="l" rtl="0">
              <a:lnSpc>
                <a:spcPct val="110000"/>
              </a:lnSpc>
              <a:spcBef>
                <a:spcPts val="1600"/>
              </a:spcBef>
              <a:spcAft>
                <a:spcPts val="0"/>
              </a:spcAft>
              <a:buSzPts val="1960"/>
              <a:buNone/>
            </a:pPr>
            <a:endParaRPr/>
          </a:p>
        </p:txBody>
      </p:sp>
      <p:pic>
        <p:nvPicPr>
          <p:cNvPr id="110" name="Google Shape;110;p9" descr="A person with his arms crossed&#10;&#10;Description automatically generated with medium confidence"/>
          <p:cNvPicPr preferRelativeResize="0"/>
          <p:nvPr/>
        </p:nvPicPr>
        <p:blipFill rotWithShape="1">
          <a:blip r:embed="rId3">
            <a:alphaModFix/>
          </a:blip>
          <a:srcRect r="3786" b="5340"/>
          <a:stretch/>
        </p:blipFill>
        <p:spPr>
          <a:xfrm>
            <a:off x="9835979" y="1940706"/>
            <a:ext cx="1581665" cy="221981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953</Words>
  <Application>Microsoft Office PowerPoint</Application>
  <PresentationFormat>Widescreen</PresentationFormat>
  <Paragraphs>70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Noto Sans Symbols</vt:lpstr>
      <vt:lpstr>Arial</vt:lpstr>
      <vt:lpstr>Lato Black</vt:lpstr>
      <vt:lpstr>Lato</vt:lpstr>
      <vt:lpstr>Office Theme</vt:lpstr>
      <vt:lpstr>The Evolving Community Survey - Common Problems with Traditional Surveys and How They Can Be Avoided?</vt:lpstr>
      <vt:lpstr>The Importance of Surveys</vt:lpstr>
      <vt:lpstr>PowerPoint Presentation</vt:lpstr>
      <vt:lpstr>PowerPoint Presentation</vt:lpstr>
      <vt:lpstr>PowerPoint Presentation</vt:lpstr>
      <vt:lpstr>PowerPoint Presentation</vt:lpstr>
      <vt:lpstr>PowerPoint Presentation</vt:lpstr>
      <vt:lpstr>PowerPoint Presentation</vt:lpstr>
      <vt:lpstr>Not Your Bubbie’s Survey The Future of Surveys</vt:lpstr>
      <vt:lpstr>We know that</vt:lpstr>
      <vt:lpstr>So, how do we re-envision surveys?</vt:lpstr>
      <vt:lpstr>1    Sampling</vt:lpstr>
      <vt:lpstr>2    Inclusivity</vt:lpstr>
      <vt:lpstr>3    Effort and Resources</vt:lpstr>
      <vt:lpstr>4    Cadence</vt:lpstr>
      <vt:lpstr>5    The future of surveys</vt:lpstr>
      <vt:lpstr>Discussion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Evolving Community Survey - Common Problems with Traditional Surveys and How They Can Be Avoided?</dc:title>
  <dc:creator>Delia Jones</dc:creator>
  <cp:lastModifiedBy>Liz Culkin</cp:lastModifiedBy>
  <cp:revision>1</cp:revision>
  <dcterms:created xsi:type="dcterms:W3CDTF">2022-10-21T14:04:38Z</dcterms:created>
  <dcterms:modified xsi:type="dcterms:W3CDTF">2023-04-12T14:47:37Z</dcterms:modified>
</cp:coreProperties>
</file>