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65" r:id="rId3"/>
    <p:sldId id="306" r:id="rId4"/>
    <p:sldId id="307" r:id="rId5"/>
    <p:sldId id="297" r:id="rId6"/>
    <p:sldId id="298" r:id="rId7"/>
    <p:sldId id="268" r:id="rId8"/>
    <p:sldId id="267" r:id="rId9"/>
    <p:sldId id="269" r:id="rId10"/>
    <p:sldId id="270" r:id="rId11"/>
    <p:sldId id="263" r:id="rId12"/>
    <p:sldId id="271" r:id="rId13"/>
    <p:sldId id="273" r:id="rId14"/>
    <p:sldId id="274" r:id="rId15"/>
    <p:sldId id="275" r:id="rId16"/>
    <p:sldId id="276" r:id="rId17"/>
    <p:sldId id="305" r:id="rId18"/>
    <p:sldId id="299" r:id="rId19"/>
    <p:sldId id="258" r:id="rId20"/>
    <p:sldId id="259" r:id="rId21"/>
    <p:sldId id="300" r:id="rId22"/>
    <p:sldId id="301" r:id="rId23"/>
    <p:sldId id="309" r:id="rId24"/>
    <p:sldId id="302" r:id="rId25"/>
    <p:sldId id="303" r:id="rId26"/>
    <p:sldId id="278" r:id="rId27"/>
    <p:sldId id="279" r:id="rId28"/>
    <p:sldId id="266" r:id="rId29"/>
    <p:sldId id="311" r:id="rId30"/>
    <p:sldId id="280" r:id="rId31"/>
    <p:sldId id="260" r:id="rId32"/>
    <p:sldId id="264" r:id="rId33"/>
    <p:sldId id="262" r:id="rId34"/>
    <p:sldId id="310" r:id="rId35"/>
    <p:sldId id="312" r:id="rId36"/>
    <p:sldId id="3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4CE"/>
    <a:srgbClr val="39CFCB"/>
    <a:srgbClr val="2BB2AF"/>
    <a:srgbClr val="2A7086"/>
    <a:srgbClr val="3388A3"/>
    <a:srgbClr val="0B1025"/>
    <a:srgbClr val="05252B"/>
    <a:srgbClr val="208994"/>
    <a:srgbClr val="3792AF"/>
    <a:srgbClr val="417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C5816-012D-4DA8-9E46-1C6FDF62FF58}" v="159" dt="2023-05-03T18:42:36.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7"/>
    <p:restoredTop sz="88959" autoAdjust="0"/>
  </p:normalViewPr>
  <p:slideViewPr>
    <p:cSldViewPr snapToGrid="0">
      <p:cViewPr varScale="1">
        <p:scale>
          <a:sx n="98" d="100"/>
          <a:sy n="98" d="100"/>
        </p:scale>
        <p:origin x="11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ting, Megan U." userId="76dc9b02-5ff9-4b22-a621-7d44b9959b83" providerId="ADAL" clId="{AF6C5816-012D-4DA8-9E46-1C6FDF62FF58}"/>
    <pc:docChg chg="undo custSel addSld delSld modSld sldOrd">
      <pc:chgData name="Hasting, Megan U." userId="76dc9b02-5ff9-4b22-a621-7d44b9959b83" providerId="ADAL" clId="{AF6C5816-012D-4DA8-9E46-1C6FDF62FF58}" dt="2023-05-03T18:43:07.698" v="602" actId="20577"/>
      <pc:docMkLst>
        <pc:docMk/>
      </pc:docMkLst>
      <pc:sldChg chg="modAnim">
        <pc:chgData name="Hasting, Megan U." userId="76dc9b02-5ff9-4b22-a621-7d44b9959b83" providerId="ADAL" clId="{AF6C5816-012D-4DA8-9E46-1C6FDF62FF58}" dt="2023-05-01T17:12:54.736" v="46"/>
        <pc:sldMkLst>
          <pc:docMk/>
          <pc:sldMk cId="2097474315" sldId="258"/>
        </pc:sldMkLst>
      </pc:sldChg>
      <pc:sldChg chg="modAnim">
        <pc:chgData name="Hasting, Megan U." userId="76dc9b02-5ff9-4b22-a621-7d44b9959b83" providerId="ADAL" clId="{AF6C5816-012D-4DA8-9E46-1C6FDF62FF58}" dt="2023-05-01T17:13:08.578" v="50"/>
        <pc:sldMkLst>
          <pc:docMk/>
          <pc:sldMk cId="1812961381" sldId="259"/>
        </pc:sldMkLst>
      </pc:sldChg>
      <pc:sldChg chg="modSp mod modAnim">
        <pc:chgData name="Hasting, Megan U." userId="76dc9b02-5ff9-4b22-a621-7d44b9959b83" providerId="ADAL" clId="{AF6C5816-012D-4DA8-9E46-1C6FDF62FF58}" dt="2023-05-01T17:24:40.034" v="490" actId="572"/>
        <pc:sldMkLst>
          <pc:docMk/>
          <pc:sldMk cId="2571411849" sldId="260"/>
        </pc:sldMkLst>
        <pc:graphicFrameChg chg="mod modGraphic">
          <ac:chgData name="Hasting, Megan U." userId="76dc9b02-5ff9-4b22-a621-7d44b9959b83" providerId="ADAL" clId="{AF6C5816-012D-4DA8-9E46-1C6FDF62FF58}" dt="2023-05-01T17:24:40.034" v="490" actId="572"/>
          <ac:graphicFrameMkLst>
            <pc:docMk/>
            <pc:sldMk cId="2571411849" sldId="260"/>
            <ac:graphicFrameMk id="7" creationId="{34839D49-CF27-26EC-8C03-4A85F8437AE4}"/>
          </ac:graphicFrameMkLst>
        </pc:graphicFrameChg>
      </pc:sldChg>
      <pc:sldChg chg="delSp modSp mod">
        <pc:chgData name="Hasting, Megan U." userId="76dc9b02-5ff9-4b22-a621-7d44b9959b83" providerId="ADAL" clId="{AF6C5816-012D-4DA8-9E46-1C6FDF62FF58}" dt="2023-05-01T17:25:08.124" v="497" actId="478"/>
        <pc:sldMkLst>
          <pc:docMk/>
          <pc:sldMk cId="528958361" sldId="262"/>
        </pc:sldMkLst>
        <pc:spChg chg="mod">
          <ac:chgData name="Hasting, Megan U." userId="76dc9b02-5ff9-4b22-a621-7d44b9959b83" providerId="ADAL" clId="{AF6C5816-012D-4DA8-9E46-1C6FDF62FF58}" dt="2023-05-01T17:25:00.872" v="495" actId="1076"/>
          <ac:spMkLst>
            <pc:docMk/>
            <pc:sldMk cId="528958361" sldId="262"/>
            <ac:spMk id="2" creationId="{BBA704BC-441F-A764-BAA6-78AD3F3A862A}"/>
          </ac:spMkLst>
        </pc:spChg>
        <pc:spChg chg="del mod">
          <ac:chgData name="Hasting, Megan U." userId="76dc9b02-5ff9-4b22-a621-7d44b9959b83" providerId="ADAL" clId="{AF6C5816-012D-4DA8-9E46-1C6FDF62FF58}" dt="2023-05-01T17:25:08.124" v="497" actId="478"/>
          <ac:spMkLst>
            <pc:docMk/>
            <pc:sldMk cId="528958361" sldId="262"/>
            <ac:spMk id="4" creationId="{6004942F-3540-26C2-2FE8-1DD9E08B46CF}"/>
          </ac:spMkLst>
        </pc:spChg>
      </pc:sldChg>
      <pc:sldChg chg="modAnim">
        <pc:chgData name="Hasting, Megan U." userId="76dc9b02-5ff9-4b22-a621-7d44b9959b83" providerId="ADAL" clId="{AF6C5816-012D-4DA8-9E46-1C6FDF62FF58}" dt="2023-05-01T17:10:32.934" v="15"/>
        <pc:sldMkLst>
          <pc:docMk/>
          <pc:sldMk cId="3426032110" sldId="263"/>
        </pc:sldMkLst>
      </pc:sldChg>
      <pc:sldChg chg="modAnim">
        <pc:chgData name="Hasting, Megan U." userId="76dc9b02-5ff9-4b22-a621-7d44b9959b83" providerId="ADAL" clId="{AF6C5816-012D-4DA8-9E46-1C6FDF62FF58}" dt="2023-05-01T17:24:56.766" v="494"/>
        <pc:sldMkLst>
          <pc:docMk/>
          <pc:sldMk cId="1165406132" sldId="264"/>
        </pc:sldMkLst>
      </pc:sldChg>
      <pc:sldChg chg="modAnim">
        <pc:chgData name="Hasting, Megan U." userId="76dc9b02-5ff9-4b22-a621-7d44b9959b83" providerId="ADAL" clId="{AF6C5816-012D-4DA8-9E46-1C6FDF62FF58}" dt="2023-05-01T17:17:59.142" v="108"/>
        <pc:sldMkLst>
          <pc:docMk/>
          <pc:sldMk cId="3460395734" sldId="267"/>
        </pc:sldMkLst>
      </pc:sldChg>
      <pc:sldChg chg="modSp mod">
        <pc:chgData name="Hasting, Megan U." userId="76dc9b02-5ff9-4b22-a621-7d44b9959b83" providerId="ADAL" clId="{AF6C5816-012D-4DA8-9E46-1C6FDF62FF58}" dt="2023-05-01T17:17:50.563" v="106" actId="1076"/>
        <pc:sldMkLst>
          <pc:docMk/>
          <pc:sldMk cId="2349995030" sldId="268"/>
        </pc:sldMkLst>
        <pc:spChg chg="mod">
          <ac:chgData name="Hasting, Megan U." userId="76dc9b02-5ff9-4b22-a621-7d44b9959b83" providerId="ADAL" clId="{AF6C5816-012D-4DA8-9E46-1C6FDF62FF58}" dt="2023-05-01T17:17:50.563" v="106" actId="1076"/>
          <ac:spMkLst>
            <pc:docMk/>
            <pc:sldMk cId="2349995030" sldId="268"/>
            <ac:spMk id="2" creationId="{96F64DBB-F41B-D81F-D8B8-9CD48621EBDB}"/>
          </ac:spMkLst>
        </pc:spChg>
      </pc:sldChg>
      <pc:sldChg chg="modSp mod modAnim">
        <pc:chgData name="Hasting, Megan U." userId="76dc9b02-5ff9-4b22-a621-7d44b9959b83" providerId="ADAL" clId="{AF6C5816-012D-4DA8-9E46-1C6FDF62FF58}" dt="2023-05-01T17:18:19.672" v="116"/>
        <pc:sldMkLst>
          <pc:docMk/>
          <pc:sldMk cId="3142665916" sldId="269"/>
        </pc:sldMkLst>
        <pc:spChg chg="mod">
          <ac:chgData name="Hasting, Megan U." userId="76dc9b02-5ff9-4b22-a621-7d44b9959b83" providerId="ADAL" clId="{AF6C5816-012D-4DA8-9E46-1C6FDF62FF58}" dt="2023-05-01T17:08:02.348" v="1" actId="33524"/>
          <ac:spMkLst>
            <pc:docMk/>
            <pc:sldMk cId="3142665916" sldId="269"/>
            <ac:spMk id="3" creationId="{51F17B89-EFD5-29E0-5364-60C8A27A8837}"/>
          </ac:spMkLst>
        </pc:spChg>
      </pc:sldChg>
      <pc:sldChg chg="modAnim">
        <pc:chgData name="Hasting, Megan U." userId="76dc9b02-5ff9-4b22-a621-7d44b9959b83" providerId="ADAL" clId="{AF6C5816-012D-4DA8-9E46-1C6FDF62FF58}" dt="2023-05-01T17:18:47.783" v="126"/>
        <pc:sldMkLst>
          <pc:docMk/>
          <pc:sldMk cId="3107560421" sldId="271"/>
        </pc:sldMkLst>
      </pc:sldChg>
      <pc:sldChg chg="del">
        <pc:chgData name="Hasting, Megan U." userId="76dc9b02-5ff9-4b22-a621-7d44b9959b83" providerId="ADAL" clId="{AF6C5816-012D-4DA8-9E46-1C6FDF62FF58}" dt="2023-05-01T17:08:21.519" v="2" actId="2696"/>
        <pc:sldMkLst>
          <pc:docMk/>
          <pc:sldMk cId="1997137633" sldId="272"/>
        </pc:sldMkLst>
      </pc:sldChg>
      <pc:sldChg chg="modAnim">
        <pc:chgData name="Hasting, Megan U." userId="76dc9b02-5ff9-4b22-a621-7d44b9959b83" providerId="ADAL" clId="{AF6C5816-012D-4DA8-9E46-1C6FDF62FF58}" dt="2023-05-01T17:19:16.867" v="140"/>
        <pc:sldMkLst>
          <pc:docMk/>
          <pc:sldMk cId="374636620" sldId="273"/>
        </pc:sldMkLst>
      </pc:sldChg>
      <pc:sldChg chg="modAnim">
        <pc:chgData name="Hasting, Megan U." userId="76dc9b02-5ff9-4b22-a621-7d44b9959b83" providerId="ADAL" clId="{AF6C5816-012D-4DA8-9E46-1C6FDF62FF58}" dt="2023-05-01T17:11:28.802" v="30"/>
        <pc:sldMkLst>
          <pc:docMk/>
          <pc:sldMk cId="3096627903" sldId="275"/>
        </pc:sldMkLst>
      </pc:sldChg>
      <pc:sldChg chg="modAnim">
        <pc:chgData name="Hasting, Megan U." userId="76dc9b02-5ff9-4b22-a621-7d44b9959b83" providerId="ADAL" clId="{AF6C5816-012D-4DA8-9E46-1C6FDF62FF58}" dt="2023-05-01T17:11:45.779" v="34"/>
        <pc:sldMkLst>
          <pc:docMk/>
          <pc:sldMk cId="187550126" sldId="276"/>
        </pc:sldMkLst>
      </pc:sldChg>
      <pc:sldChg chg="del">
        <pc:chgData name="Hasting, Megan U." userId="76dc9b02-5ff9-4b22-a621-7d44b9959b83" providerId="ADAL" clId="{AF6C5816-012D-4DA8-9E46-1C6FDF62FF58}" dt="2023-04-28T21:58:16.527" v="0" actId="2696"/>
        <pc:sldMkLst>
          <pc:docMk/>
          <pc:sldMk cId="3052149172" sldId="277"/>
        </pc:sldMkLst>
      </pc:sldChg>
      <pc:sldChg chg="modSp mod">
        <pc:chgData name="Hasting, Megan U." userId="76dc9b02-5ff9-4b22-a621-7d44b9959b83" providerId="ADAL" clId="{AF6C5816-012D-4DA8-9E46-1C6FDF62FF58}" dt="2023-05-01T17:16:43.088" v="92" actId="1076"/>
        <pc:sldMkLst>
          <pc:docMk/>
          <pc:sldMk cId="2423616127" sldId="278"/>
        </pc:sldMkLst>
        <pc:spChg chg="mod">
          <ac:chgData name="Hasting, Megan U." userId="76dc9b02-5ff9-4b22-a621-7d44b9959b83" providerId="ADAL" clId="{AF6C5816-012D-4DA8-9E46-1C6FDF62FF58}" dt="2023-05-01T17:16:43.088" v="92" actId="1076"/>
          <ac:spMkLst>
            <pc:docMk/>
            <pc:sldMk cId="2423616127" sldId="278"/>
            <ac:spMk id="4" creationId="{B929E69B-B357-7E8D-AFC4-65E7742E9D46}"/>
          </ac:spMkLst>
        </pc:spChg>
        <pc:spChg chg="mod">
          <ac:chgData name="Hasting, Megan U." userId="76dc9b02-5ff9-4b22-a621-7d44b9959b83" providerId="ADAL" clId="{AF6C5816-012D-4DA8-9E46-1C6FDF62FF58}" dt="2023-05-01T17:16:43.088" v="92" actId="1076"/>
          <ac:spMkLst>
            <pc:docMk/>
            <pc:sldMk cId="2423616127" sldId="278"/>
            <ac:spMk id="5" creationId="{B21BE491-ADAE-1347-EAAB-8AC3FDF36535}"/>
          </ac:spMkLst>
        </pc:spChg>
      </pc:sldChg>
      <pc:sldChg chg="modAnim">
        <pc:chgData name="Hasting, Megan U." userId="76dc9b02-5ff9-4b22-a621-7d44b9959b83" providerId="ADAL" clId="{AF6C5816-012D-4DA8-9E46-1C6FDF62FF58}" dt="2023-05-01T17:16:49.608" v="93"/>
        <pc:sldMkLst>
          <pc:docMk/>
          <pc:sldMk cId="2829203611" sldId="279"/>
        </pc:sldMkLst>
      </pc:sldChg>
      <pc:sldChg chg="modNotesTx">
        <pc:chgData name="Hasting, Megan U." userId="76dc9b02-5ff9-4b22-a621-7d44b9959b83" providerId="ADAL" clId="{AF6C5816-012D-4DA8-9E46-1C6FDF62FF58}" dt="2023-05-01T17:21:04.347" v="427" actId="20577"/>
        <pc:sldMkLst>
          <pc:docMk/>
          <pc:sldMk cId="2355179685" sldId="280"/>
        </pc:sldMkLst>
      </pc:sldChg>
      <pc:sldChg chg="modSp mod modAnim">
        <pc:chgData name="Hasting, Megan U." userId="76dc9b02-5ff9-4b22-a621-7d44b9959b83" providerId="ADAL" clId="{AF6C5816-012D-4DA8-9E46-1C6FDF62FF58}" dt="2023-05-01T17:17:39.187" v="105"/>
        <pc:sldMkLst>
          <pc:docMk/>
          <pc:sldMk cId="1408690885" sldId="297"/>
        </pc:sldMkLst>
        <pc:spChg chg="mod">
          <ac:chgData name="Hasting, Megan U." userId="76dc9b02-5ff9-4b22-a621-7d44b9959b83" providerId="ADAL" clId="{AF6C5816-012D-4DA8-9E46-1C6FDF62FF58}" dt="2023-05-01T17:17:24.265" v="101" actId="1076"/>
          <ac:spMkLst>
            <pc:docMk/>
            <pc:sldMk cId="1408690885" sldId="297"/>
            <ac:spMk id="8" creationId="{D1A44E15-5CCE-4B62-8C7C-51065CE166DE}"/>
          </ac:spMkLst>
        </pc:spChg>
      </pc:sldChg>
      <pc:sldChg chg="modAnim">
        <pc:chgData name="Hasting, Megan U." userId="76dc9b02-5ff9-4b22-a621-7d44b9959b83" providerId="ADAL" clId="{AF6C5816-012D-4DA8-9E46-1C6FDF62FF58}" dt="2023-05-01T17:12:27.452" v="38"/>
        <pc:sldMkLst>
          <pc:docMk/>
          <pc:sldMk cId="2048664175" sldId="299"/>
        </pc:sldMkLst>
      </pc:sldChg>
      <pc:sldChg chg="modAnim">
        <pc:chgData name="Hasting, Megan U." userId="76dc9b02-5ff9-4b22-a621-7d44b9959b83" providerId="ADAL" clId="{AF6C5816-012D-4DA8-9E46-1C6FDF62FF58}" dt="2023-05-01T17:13:24.815" v="54"/>
        <pc:sldMkLst>
          <pc:docMk/>
          <pc:sldMk cId="3576589114" sldId="301"/>
        </pc:sldMkLst>
      </pc:sldChg>
      <pc:sldChg chg="modAnim">
        <pc:chgData name="Hasting, Megan U." userId="76dc9b02-5ff9-4b22-a621-7d44b9959b83" providerId="ADAL" clId="{AF6C5816-012D-4DA8-9E46-1C6FDF62FF58}" dt="2023-05-01T17:12:37.306" v="41"/>
        <pc:sldMkLst>
          <pc:docMk/>
          <pc:sldMk cId="3225551175" sldId="305"/>
        </pc:sldMkLst>
      </pc:sldChg>
      <pc:sldChg chg="modAnim">
        <pc:chgData name="Hasting, Megan U." userId="76dc9b02-5ff9-4b22-a621-7d44b9959b83" providerId="ADAL" clId="{AF6C5816-012D-4DA8-9E46-1C6FDF62FF58}" dt="2023-05-01T17:17:06.992" v="96"/>
        <pc:sldMkLst>
          <pc:docMk/>
          <pc:sldMk cId="2714649589" sldId="306"/>
        </pc:sldMkLst>
      </pc:sldChg>
      <pc:sldChg chg="modAnim">
        <pc:chgData name="Hasting, Megan U." userId="76dc9b02-5ff9-4b22-a621-7d44b9959b83" providerId="ADAL" clId="{AF6C5816-012D-4DA8-9E46-1C6FDF62FF58}" dt="2023-05-01T17:17:20.739" v="99"/>
        <pc:sldMkLst>
          <pc:docMk/>
          <pc:sldMk cId="3350261819" sldId="307"/>
        </pc:sldMkLst>
      </pc:sldChg>
      <pc:sldChg chg="delSp modSp mod">
        <pc:chgData name="Hasting, Megan U." userId="76dc9b02-5ff9-4b22-a621-7d44b9959b83" providerId="ADAL" clId="{AF6C5816-012D-4DA8-9E46-1C6FDF62FF58}" dt="2023-05-01T17:25:48.688" v="551" actId="1076"/>
        <pc:sldMkLst>
          <pc:docMk/>
          <pc:sldMk cId="3744795382" sldId="308"/>
        </pc:sldMkLst>
        <pc:spChg chg="mod">
          <ac:chgData name="Hasting, Megan U." userId="76dc9b02-5ff9-4b22-a621-7d44b9959b83" providerId="ADAL" clId="{AF6C5816-012D-4DA8-9E46-1C6FDF62FF58}" dt="2023-05-01T17:25:48.688" v="551" actId="1076"/>
          <ac:spMkLst>
            <pc:docMk/>
            <pc:sldMk cId="3744795382" sldId="308"/>
            <ac:spMk id="2" creationId="{BBA704BC-441F-A764-BAA6-78AD3F3A862A}"/>
          </ac:spMkLst>
        </pc:spChg>
        <pc:spChg chg="del mod">
          <ac:chgData name="Hasting, Megan U." userId="76dc9b02-5ff9-4b22-a621-7d44b9959b83" providerId="ADAL" clId="{AF6C5816-012D-4DA8-9E46-1C6FDF62FF58}" dt="2023-05-01T17:25:46.862" v="550" actId="478"/>
          <ac:spMkLst>
            <pc:docMk/>
            <pc:sldMk cId="3744795382" sldId="308"/>
            <ac:spMk id="4" creationId="{6004942F-3540-26C2-2FE8-1DD9E08B46CF}"/>
          </ac:spMkLst>
        </pc:spChg>
      </pc:sldChg>
      <pc:sldChg chg="addSp delSp modSp add mod ord modAnim">
        <pc:chgData name="Hasting, Megan U." userId="76dc9b02-5ff9-4b22-a621-7d44b9959b83" providerId="ADAL" clId="{AF6C5816-012D-4DA8-9E46-1C6FDF62FF58}" dt="2023-05-01T17:16:03.697" v="91" actId="1440"/>
        <pc:sldMkLst>
          <pc:docMk/>
          <pc:sldMk cId="2106082879" sldId="309"/>
        </pc:sldMkLst>
        <pc:spChg chg="mod">
          <ac:chgData name="Hasting, Megan U." userId="76dc9b02-5ff9-4b22-a621-7d44b9959b83" providerId="ADAL" clId="{AF6C5816-012D-4DA8-9E46-1C6FDF62FF58}" dt="2023-05-01T17:15:51.338" v="90" actId="1076"/>
          <ac:spMkLst>
            <pc:docMk/>
            <pc:sldMk cId="2106082879" sldId="309"/>
            <ac:spMk id="2" creationId="{45A120A1-4289-EF4D-A6D6-6C05152B6FC1}"/>
          </ac:spMkLst>
        </pc:spChg>
        <pc:spChg chg="del">
          <ac:chgData name="Hasting, Megan U." userId="76dc9b02-5ff9-4b22-a621-7d44b9959b83" providerId="ADAL" clId="{AF6C5816-012D-4DA8-9E46-1C6FDF62FF58}" dt="2023-05-01T17:13:35.245" v="56" actId="478"/>
          <ac:spMkLst>
            <pc:docMk/>
            <pc:sldMk cId="2106082879" sldId="309"/>
            <ac:spMk id="3" creationId="{51670AFB-8E05-BD45-B14F-734429FB3906}"/>
          </ac:spMkLst>
        </pc:spChg>
        <pc:spChg chg="add del mod">
          <ac:chgData name="Hasting, Megan U." userId="76dc9b02-5ff9-4b22-a621-7d44b9959b83" providerId="ADAL" clId="{AF6C5816-012D-4DA8-9E46-1C6FDF62FF58}" dt="2023-05-01T17:13:37.291" v="57" actId="478"/>
          <ac:spMkLst>
            <pc:docMk/>
            <pc:sldMk cId="2106082879" sldId="309"/>
            <ac:spMk id="6" creationId="{3D0D0583-052D-945E-DCCE-827846A3EA86}"/>
          </ac:spMkLst>
        </pc:spChg>
        <pc:spChg chg="add del mod">
          <ac:chgData name="Hasting, Megan U." userId="76dc9b02-5ff9-4b22-a621-7d44b9959b83" providerId="ADAL" clId="{AF6C5816-012D-4DA8-9E46-1C6FDF62FF58}" dt="2023-05-01T17:14:55.306" v="78"/>
          <ac:spMkLst>
            <pc:docMk/>
            <pc:sldMk cId="2106082879" sldId="309"/>
            <ac:spMk id="10" creationId="{57DE1664-261F-07A4-5E44-3E2973AEF643}"/>
          </ac:spMkLst>
        </pc:spChg>
        <pc:picChg chg="del">
          <ac:chgData name="Hasting, Megan U." userId="76dc9b02-5ff9-4b22-a621-7d44b9959b83" providerId="ADAL" clId="{AF6C5816-012D-4DA8-9E46-1C6FDF62FF58}" dt="2023-05-01T17:13:42.357" v="61" actId="478"/>
          <ac:picMkLst>
            <pc:docMk/>
            <pc:sldMk cId="2106082879" sldId="309"/>
            <ac:picMk id="5" creationId="{61AD8245-2FF0-4946-9E5C-8A3ED26BF051}"/>
          </ac:picMkLst>
        </pc:picChg>
        <pc:picChg chg="del">
          <ac:chgData name="Hasting, Megan U." userId="76dc9b02-5ff9-4b22-a621-7d44b9959b83" providerId="ADAL" clId="{AF6C5816-012D-4DA8-9E46-1C6FDF62FF58}" dt="2023-05-01T17:13:38.758" v="58" actId="478"/>
          <ac:picMkLst>
            <pc:docMk/>
            <pc:sldMk cId="2106082879" sldId="309"/>
            <ac:picMk id="7" creationId="{00EE53E8-7A06-1C4E-8FEB-CE1ABB5F0BD1}"/>
          </ac:picMkLst>
        </pc:picChg>
        <pc:picChg chg="del">
          <ac:chgData name="Hasting, Megan U." userId="76dc9b02-5ff9-4b22-a621-7d44b9959b83" providerId="ADAL" clId="{AF6C5816-012D-4DA8-9E46-1C6FDF62FF58}" dt="2023-05-01T17:13:38.758" v="58" actId="478"/>
          <ac:picMkLst>
            <pc:docMk/>
            <pc:sldMk cId="2106082879" sldId="309"/>
            <ac:picMk id="9" creationId="{1A460FA9-5A8A-CD44-9799-1B138B079DBD}"/>
          </ac:picMkLst>
        </pc:picChg>
        <pc:picChg chg="del">
          <ac:chgData name="Hasting, Megan U." userId="76dc9b02-5ff9-4b22-a621-7d44b9959b83" providerId="ADAL" clId="{AF6C5816-012D-4DA8-9E46-1C6FDF62FF58}" dt="2023-05-01T17:13:38.758" v="58" actId="478"/>
          <ac:picMkLst>
            <pc:docMk/>
            <pc:sldMk cId="2106082879" sldId="309"/>
            <ac:picMk id="11" creationId="{A3AEEA7E-2331-974E-ABA4-235D201ADC26}"/>
          </ac:picMkLst>
        </pc:picChg>
        <pc:picChg chg="add mod">
          <ac:chgData name="Hasting, Megan U." userId="76dc9b02-5ff9-4b22-a621-7d44b9959b83" providerId="ADAL" clId="{AF6C5816-012D-4DA8-9E46-1C6FDF62FF58}" dt="2023-05-01T17:16:03.697" v="91" actId="1440"/>
          <ac:picMkLst>
            <pc:docMk/>
            <pc:sldMk cId="2106082879" sldId="309"/>
            <ac:picMk id="12" creationId="{B1DDD54A-EE97-9BD8-FFE5-B4320A605D83}"/>
          </ac:picMkLst>
        </pc:picChg>
        <pc:picChg chg="del">
          <ac:chgData name="Hasting, Megan U." userId="76dc9b02-5ff9-4b22-a621-7d44b9959b83" providerId="ADAL" clId="{AF6C5816-012D-4DA8-9E46-1C6FDF62FF58}" dt="2023-05-01T17:13:38.758" v="58" actId="478"/>
          <ac:picMkLst>
            <pc:docMk/>
            <pc:sldMk cId="2106082879" sldId="309"/>
            <ac:picMk id="13" creationId="{EB24A276-9BB0-EB4C-B443-1FC264E22115}"/>
          </ac:picMkLst>
        </pc:picChg>
        <pc:picChg chg="del mod">
          <ac:chgData name="Hasting, Megan U." userId="76dc9b02-5ff9-4b22-a621-7d44b9959b83" providerId="ADAL" clId="{AF6C5816-012D-4DA8-9E46-1C6FDF62FF58}" dt="2023-05-01T17:13:41.557" v="60" actId="478"/>
          <ac:picMkLst>
            <pc:docMk/>
            <pc:sldMk cId="2106082879" sldId="309"/>
            <ac:picMk id="15" creationId="{5B59B2C2-F986-0641-AAAD-933D26EC4420}"/>
          </ac:picMkLst>
        </pc:picChg>
        <pc:picChg chg="del">
          <ac:chgData name="Hasting, Megan U." userId="76dc9b02-5ff9-4b22-a621-7d44b9959b83" providerId="ADAL" clId="{AF6C5816-012D-4DA8-9E46-1C6FDF62FF58}" dt="2023-05-01T17:13:38.758" v="58" actId="478"/>
          <ac:picMkLst>
            <pc:docMk/>
            <pc:sldMk cId="2106082879" sldId="309"/>
            <ac:picMk id="17" creationId="{9300716C-AADA-C249-908E-F5CD5DD7FDDD}"/>
          </ac:picMkLst>
        </pc:picChg>
      </pc:sldChg>
      <pc:sldChg chg="addSp delSp modSp add mod ord delAnim">
        <pc:chgData name="Hasting, Megan U." userId="76dc9b02-5ff9-4b22-a621-7d44b9959b83" providerId="ADAL" clId="{AF6C5816-012D-4DA8-9E46-1C6FDF62FF58}" dt="2023-05-03T18:43:07.698" v="602" actId="20577"/>
        <pc:sldMkLst>
          <pc:docMk/>
          <pc:sldMk cId="1982311710" sldId="310"/>
        </pc:sldMkLst>
        <pc:spChg chg="mod">
          <ac:chgData name="Hasting, Megan U." userId="76dc9b02-5ff9-4b22-a621-7d44b9959b83" providerId="ADAL" clId="{AF6C5816-012D-4DA8-9E46-1C6FDF62FF58}" dt="2023-05-03T18:43:07.698" v="602" actId="20577"/>
          <ac:spMkLst>
            <pc:docMk/>
            <pc:sldMk cId="1982311710" sldId="310"/>
            <ac:spMk id="2" creationId="{89BCD88F-9305-0612-D21A-C7AE694AC1C6}"/>
          </ac:spMkLst>
        </pc:spChg>
        <pc:spChg chg="del">
          <ac:chgData name="Hasting, Megan U." userId="76dc9b02-5ff9-4b22-a621-7d44b9959b83" providerId="ADAL" clId="{AF6C5816-012D-4DA8-9E46-1C6FDF62FF58}" dt="2023-05-01T17:25:17.530" v="501" actId="478"/>
          <ac:spMkLst>
            <pc:docMk/>
            <pc:sldMk cId="1982311710" sldId="310"/>
            <ac:spMk id="3" creationId="{4B91E8D8-3347-842C-F529-74B51132E5E8}"/>
          </ac:spMkLst>
        </pc:spChg>
        <pc:spChg chg="add del mod">
          <ac:chgData name="Hasting, Megan U." userId="76dc9b02-5ff9-4b22-a621-7d44b9959b83" providerId="ADAL" clId="{AF6C5816-012D-4DA8-9E46-1C6FDF62FF58}" dt="2023-05-01T17:25:19.886" v="503" actId="478"/>
          <ac:spMkLst>
            <pc:docMk/>
            <pc:sldMk cId="1982311710" sldId="310"/>
            <ac:spMk id="6" creationId="{BCDCC1FB-314C-4A5A-166A-8D8BC82AE769}"/>
          </ac:spMkLst>
        </pc:spChg>
        <pc:picChg chg="add mod">
          <ac:chgData name="Hasting, Megan U." userId="76dc9b02-5ff9-4b22-a621-7d44b9959b83" providerId="ADAL" clId="{AF6C5816-012D-4DA8-9E46-1C6FDF62FF58}" dt="2023-05-03T18:42:38.341" v="583" actId="27614"/>
          <ac:picMkLst>
            <pc:docMk/>
            <pc:sldMk cId="1982311710" sldId="310"/>
            <ac:picMk id="4" creationId="{3EE24166-FCBA-AC69-61FC-C6155C16A89F}"/>
          </ac:picMkLst>
        </pc:picChg>
        <pc:picChg chg="del">
          <ac:chgData name="Hasting, Megan U." userId="76dc9b02-5ff9-4b22-a621-7d44b9959b83" providerId="ADAL" clId="{AF6C5816-012D-4DA8-9E46-1C6FDF62FF58}" dt="2023-05-01T17:25:18.748" v="502" actId="478"/>
          <ac:picMkLst>
            <pc:docMk/>
            <pc:sldMk cId="1982311710" sldId="310"/>
            <ac:picMk id="4" creationId="{EDE7C0B3-7BF0-BD35-D2C1-C9ADBFEA587F}"/>
          </ac:picMkLst>
        </pc:picChg>
      </pc:sldChg>
      <pc:sldChg chg="add">
        <pc:chgData name="Hasting, Megan U." userId="76dc9b02-5ff9-4b22-a621-7d44b9959b83" providerId="ADAL" clId="{AF6C5816-012D-4DA8-9E46-1C6FDF62FF58}" dt="2023-05-02T15:49:43.197" v="552" actId="2890"/>
        <pc:sldMkLst>
          <pc:docMk/>
          <pc:sldMk cId="2420778555" sldId="311"/>
        </pc:sldMkLst>
      </pc:sldChg>
      <pc:sldChg chg="add">
        <pc:chgData name="Hasting, Megan U." userId="76dc9b02-5ff9-4b22-a621-7d44b9959b83" providerId="ADAL" clId="{AF6C5816-012D-4DA8-9E46-1C6FDF62FF58}" dt="2023-05-03T18:42:14.215" v="553" actId="2890"/>
        <pc:sldMkLst>
          <pc:docMk/>
          <pc:sldMk cId="2067201485" sldId="3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24E1A-BCDF-4E03-8291-15305C12744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6DE4656-5B44-468F-B473-2C1CDB086B93}">
      <dgm:prSet phldrT="[Text]"/>
      <dgm:spPr>
        <a:solidFill>
          <a:srgbClr val="50D4CE"/>
        </a:solidFill>
      </dgm:spPr>
      <dgm:t>
        <a:bodyPr/>
        <a:lstStyle/>
        <a:p>
          <a:r>
            <a:rPr lang="en-US" dirty="0"/>
            <a:t>1. Awareness</a:t>
          </a:r>
        </a:p>
      </dgm:t>
    </dgm:pt>
    <dgm:pt modelId="{C6651F7F-2E8E-4DEE-9E5C-46A1B9B60EAF}" type="parTrans" cxnId="{FC33868A-BA54-4431-ABBD-51F49223AA6E}">
      <dgm:prSet/>
      <dgm:spPr/>
      <dgm:t>
        <a:bodyPr/>
        <a:lstStyle/>
        <a:p>
          <a:endParaRPr lang="en-US"/>
        </a:p>
      </dgm:t>
    </dgm:pt>
    <dgm:pt modelId="{DA9C3774-75E7-47B1-B838-BEB4185F43FA}" type="sibTrans" cxnId="{FC33868A-BA54-4431-ABBD-51F49223AA6E}">
      <dgm:prSet/>
      <dgm:spPr>
        <a:solidFill>
          <a:srgbClr val="C00000"/>
        </a:solidFill>
      </dgm:spPr>
      <dgm:t>
        <a:bodyPr/>
        <a:lstStyle/>
        <a:p>
          <a:endParaRPr lang="en-US"/>
        </a:p>
      </dgm:t>
    </dgm:pt>
    <dgm:pt modelId="{71B42926-9C5A-41FE-8CAD-E78221132CA8}">
      <dgm:prSet phldrT="[Text]"/>
      <dgm:spPr>
        <a:solidFill>
          <a:srgbClr val="2BB2AF"/>
        </a:solidFill>
      </dgm:spPr>
      <dgm:t>
        <a:bodyPr/>
        <a:lstStyle/>
        <a:p>
          <a:r>
            <a:rPr lang="en-US" dirty="0"/>
            <a:t>2. Growth</a:t>
          </a:r>
        </a:p>
      </dgm:t>
    </dgm:pt>
    <dgm:pt modelId="{D7A9DDE6-D230-40BC-8628-6BF4118512BD}" type="parTrans" cxnId="{B6468C00-1C7E-4ABD-916A-433DDB426B3D}">
      <dgm:prSet/>
      <dgm:spPr/>
      <dgm:t>
        <a:bodyPr/>
        <a:lstStyle/>
        <a:p>
          <a:endParaRPr lang="en-US"/>
        </a:p>
      </dgm:t>
    </dgm:pt>
    <dgm:pt modelId="{45E756EE-DFB4-4718-B48E-16C0F460865E}" type="sibTrans" cxnId="{B6468C00-1C7E-4ABD-916A-433DDB426B3D}">
      <dgm:prSet/>
      <dgm:spPr/>
      <dgm:t>
        <a:bodyPr/>
        <a:lstStyle/>
        <a:p>
          <a:endParaRPr lang="en-US"/>
        </a:p>
      </dgm:t>
    </dgm:pt>
    <dgm:pt modelId="{4FA55442-E3AB-455F-85F4-D50965BF0890}">
      <dgm:prSet phldrT="[Text]"/>
      <dgm:spPr>
        <a:solidFill>
          <a:srgbClr val="208994"/>
        </a:solidFill>
      </dgm:spPr>
      <dgm:t>
        <a:bodyPr/>
        <a:lstStyle/>
        <a:p>
          <a:r>
            <a:rPr lang="en-US" dirty="0"/>
            <a:t>3. Maturity</a:t>
          </a:r>
        </a:p>
      </dgm:t>
    </dgm:pt>
    <dgm:pt modelId="{A33EDBDF-AF19-4D4B-8367-F66FF4CFFD1B}" type="parTrans" cxnId="{6BE6075F-181E-4CD2-87CD-B42E555C043D}">
      <dgm:prSet/>
      <dgm:spPr/>
      <dgm:t>
        <a:bodyPr/>
        <a:lstStyle/>
        <a:p>
          <a:endParaRPr lang="en-US"/>
        </a:p>
      </dgm:t>
    </dgm:pt>
    <dgm:pt modelId="{0781563C-1C10-4923-887E-5E12BC0CD4B1}" type="sibTrans" cxnId="{6BE6075F-181E-4CD2-87CD-B42E555C043D}">
      <dgm:prSet/>
      <dgm:spPr/>
      <dgm:t>
        <a:bodyPr/>
        <a:lstStyle/>
        <a:p>
          <a:endParaRPr lang="en-US"/>
        </a:p>
      </dgm:t>
    </dgm:pt>
    <dgm:pt modelId="{9607E860-4691-406E-B454-635E21391D11}">
      <dgm:prSet phldrT="[Text]"/>
      <dgm:spPr>
        <a:solidFill>
          <a:srgbClr val="3388A3"/>
        </a:solidFill>
      </dgm:spPr>
      <dgm:t>
        <a:bodyPr/>
        <a:lstStyle/>
        <a:p>
          <a:r>
            <a:rPr lang="en-US" dirty="0"/>
            <a:t>4. Legacy</a:t>
          </a:r>
        </a:p>
      </dgm:t>
    </dgm:pt>
    <dgm:pt modelId="{5901D75A-7933-49FC-AAC9-A755E7AD8A1F}" type="parTrans" cxnId="{C9E690D8-4A85-4994-A79F-928D9DF8C811}">
      <dgm:prSet/>
      <dgm:spPr/>
      <dgm:t>
        <a:bodyPr/>
        <a:lstStyle/>
        <a:p>
          <a:endParaRPr lang="en-US"/>
        </a:p>
      </dgm:t>
    </dgm:pt>
    <dgm:pt modelId="{E6F7E115-A9CF-46C2-AAE4-CAC1351382F3}" type="sibTrans" cxnId="{C9E690D8-4A85-4994-A79F-928D9DF8C811}">
      <dgm:prSet/>
      <dgm:spPr/>
      <dgm:t>
        <a:bodyPr/>
        <a:lstStyle/>
        <a:p>
          <a:endParaRPr lang="en-US"/>
        </a:p>
      </dgm:t>
    </dgm:pt>
    <dgm:pt modelId="{DD8E88BC-00E1-450B-8DD6-FF7CC9D9F985}">
      <dgm:prSet phldrT="[Text]"/>
      <dgm:spPr>
        <a:solidFill>
          <a:srgbClr val="2A7086"/>
        </a:solidFill>
      </dgm:spPr>
      <dgm:t>
        <a:bodyPr/>
        <a:lstStyle/>
        <a:p>
          <a:r>
            <a:rPr lang="en-US" dirty="0"/>
            <a:t>5. Transition</a:t>
          </a:r>
        </a:p>
      </dgm:t>
    </dgm:pt>
    <dgm:pt modelId="{9E0AA4C4-2F41-4FC6-B338-A3F652F4A689}" type="parTrans" cxnId="{8EEE2E31-79BE-4CBE-8CA1-875D4D251A23}">
      <dgm:prSet/>
      <dgm:spPr/>
      <dgm:t>
        <a:bodyPr/>
        <a:lstStyle/>
        <a:p>
          <a:endParaRPr lang="en-US"/>
        </a:p>
      </dgm:t>
    </dgm:pt>
    <dgm:pt modelId="{4C7AB631-9A0E-4B0F-906D-7CED027A5E6E}" type="sibTrans" cxnId="{8EEE2E31-79BE-4CBE-8CA1-875D4D251A23}">
      <dgm:prSet/>
      <dgm:spPr/>
      <dgm:t>
        <a:bodyPr/>
        <a:lstStyle/>
        <a:p>
          <a:endParaRPr lang="en-US"/>
        </a:p>
      </dgm:t>
    </dgm:pt>
    <dgm:pt modelId="{11038CF7-0619-4537-B235-3BBE80FDCBF4}" type="pres">
      <dgm:prSet presAssocID="{FBB24E1A-BCDF-4E03-8291-15305C127446}" presName="Name0" presStyleCnt="0">
        <dgm:presLayoutVars>
          <dgm:dir/>
          <dgm:resizeHandles val="exact"/>
        </dgm:presLayoutVars>
      </dgm:prSet>
      <dgm:spPr/>
    </dgm:pt>
    <dgm:pt modelId="{8E0F9C0C-826B-4F90-BEDF-4A2E01C28BA2}" type="pres">
      <dgm:prSet presAssocID="{FBB24E1A-BCDF-4E03-8291-15305C127446}" presName="cycle" presStyleCnt="0"/>
      <dgm:spPr/>
    </dgm:pt>
    <dgm:pt modelId="{A02EEDFD-BA80-41B6-80B9-F8307D52B27C}" type="pres">
      <dgm:prSet presAssocID="{36DE4656-5B44-468F-B473-2C1CDB086B93}" presName="nodeFirstNode" presStyleLbl="node1" presStyleIdx="0" presStyleCnt="5" custRadScaleRad="106177" custRadScaleInc="0">
        <dgm:presLayoutVars>
          <dgm:bulletEnabled val="1"/>
        </dgm:presLayoutVars>
      </dgm:prSet>
      <dgm:spPr/>
    </dgm:pt>
    <dgm:pt modelId="{AC9ED684-411F-43D5-B59B-A482C2BFB8E8}" type="pres">
      <dgm:prSet presAssocID="{DA9C3774-75E7-47B1-B838-BEB4185F43FA}" presName="sibTransFirstNode" presStyleLbl="bgShp" presStyleIdx="0" presStyleCnt="1"/>
      <dgm:spPr/>
    </dgm:pt>
    <dgm:pt modelId="{AAC6E0F5-9EE9-420F-9918-00C3BA2A856C}" type="pres">
      <dgm:prSet presAssocID="{71B42926-9C5A-41FE-8CAD-E78221132CA8}" presName="nodeFollowingNodes" presStyleLbl="node1" presStyleIdx="1" presStyleCnt="5" custRadScaleRad="128370" custRadScaleInc="9427">
        <dgm:presLayoutVars>
          <dgm:bulletEnabled val="1"/>
        </dgm:presLayoutVars>
      </dgm:prSet>
      <dgm:spPr/>
    </dgm:pt>
    <dgm:pt modelId="{71A8CB48-75B9-4106-ABE3-6976EE4787D8}" type="pres">
      <dgm:prSet presAssocID="{4FA55442-E3AB-455F-85F4-D50965BF0890}" presName="nodeFollowingNodes" presStyleLbl="node1" presStyleIdx="2" presStyleCnt="5" custRadScaleRad="109429" custRadScaleInc="-19719">
        <dgm:presLayoutVars>
          <dgm:bulletEnabled val="1"/>
        </dgm:presLayoutVars>
      </dgm:prSet>
      <dgm:spPr/>
    </dgm:pt>
    <dgm:pt modelId="{B72C8E6C-4D00-49F8-9AA8-9249C453E708}" type="pres">
      <dgm:prSet presAssocID="{9607E860-4691-406E-B454-635E21391D11}" presName="nodeFollowingNodes" presStyleLbl="node1" presStyleIdx="3" presStyleCnt="5" custRadScaleRad="113564" custRadScaleInc="25612">
        <dgm:presLayoutVars>
          <dgm:bulletEnabled val="1"/>
        </dgm:presLayoutVars>
      </dgm:prSet>
      <dgm:spPr/>
    </dgm:pt>
    <dgm:pt modelId="{BFDC8E87-E00D-46BA-8912-87C09A9D6E30}" type="pres">
      <dgm:prSet presAssocID="{DD8E88BC-00E1-450B-8DD6-FF7CC9D9F985}" presName="nodeFollowingNodes" presStyleLbl="node1" presStyleIdx="4" presStyleCnt="5" custRadScaleRad="130237" custRadScaleInc="-9404">
        <dgm:presLayoutVars>
          <dgm:bulletEnabled val="1"/>
        </dgm:presLayoutVars>
      </dgm:prSet>
      <dgm:spPr/>
    </dgm:pt>
  </dgm:ptLst>
  <dgm:cxnLst>
    <dgm:cxn modelId="{84FF2200-FC01-41C7-8E18-CCAF28304901}" type="presOf" srcId="{71B42926-9C5A-41FE-8CAD-E78221132CA8}" destId="{AAC6E0F5-9EE9-420F-9918-00C3BA2A856C}" srcOrd="0" destOrd="0" presId="urn:microsoft.com/office/officeart/2005/8/layout/cycle3"/>
    <dgm:cxn modelId="{B6468C00-1C7E-4ABD-916A-433DDB426B3D}" srcId="{FBB24E1A-BCDF-4E03-8291-15305C127446}" destId="{71B42926-9C5A-41FE-8CAD-E78221132CA8}" srcOrd="1" destOrd="0" parTransId="{D7A9DDE6-D230-40BC-8628-6BF4118512BD}" sibTransId="{45E756EE-DFB4-4718-B48E-16C0F460865E}"/>
    <dgm:cxn modelId="{7C620603-A8F0-44B2-9C66-A94C6EFD5A8E}" type="presOf" srcId="{9607E860-4691-406E-B454-635E21391D11}" destId="{B72C8E6C-4D00-49F8-9AA8-9249C453E708}" srcOrd="0" destOrd="0" presId="urn:microsoft.com/office/officeart/2005/8/layout/cycle3"/>
    <dgm:cxn modelId="{8EEE2E31-79BE-4CBE-8CA1-875D4D251A23}" srcId="{FBB24E1A-BCDF-4E03-8291-15305C127446}" destId="{DD8E88BC-00E1-450B-8DD6-FF7CC9D9F985}" srcOrd="4" destOrd="0" parTransId="{9E0AA4C4-2F41-4FC6-B338-A3F652F4A689}" sibTransId="{4C7AB631-9A0E-4B0F-906D-7CED027A5E6E}"/>
    <dgm:cxn modelId="{D553AB3C-46FC-4D0C-AE42-2C872B7BB2D7}" type="presOf" srcId="{DD8E88BC-00E1-450B-8DD6-FF7CC9D9F985}" destId="{BFDC8E87-E00D-46BA-8912-87C09A9D6E30}" srcOrd="0" destOrd="0" presId="urn:microsoft.com/office/officeart/2005/8/layout/cycle3"/>
    <dgm:cxn modelId="{6BE6075F-181E-4CD2-87CD-B42E555C043D}" srcId="{FBB24E1A-BCDF-4E03-8291-15305C127446}" destId="{4FA55442-E3AB-455F-85F4-D50965BF0890}" srcOrd="2" destOrd="0" parTransId="{A33EDBDF-AF19-4D4B-8367-F66FF4CFFD1B}" sibTransId="{0781563C-1C10-4923-887E-5E12BC0CD4B1}"/>
    <dgm:cxn modelId="{4070ED73-895F-4CE9-BFB3-CDB8B03958EB}" type="presOf" srcId="{36DE4656-5B44-468F-B473-2C1CDB086B93}" destId="{A02EEDFD-BA80-41B6-80B9-F8307D52B27C}" srcOrd="0" destOrd="0" presId="urn:microsoft.com/office/officeart/2005/8/layout/cycle3"/>
    <dgm:cxn modelId="{FC33868A-BA54-4431-ABBD-51F49223AA6E}" srcId="{FBB24E1A-BCDF-4E03-8291-15305C127446}" destId="{36DE4656-5B44-468F-B473-2C1CDB086B93}" srcOrd="0" destOrd="0" parTransId="{C6651F7F-2E8E-4DEE-9E5C-46A1B9B60EAF}" sibTransId="{DA9C3774-75E7-47B1-B838-BEB4185F43FA}"/>
    <dgm:cxn modelId="{27EFF3C5-BE57-43A0-A910-C1B504115087}" type="presOf" srcId="{4FA55442-E3AB-455F-85F4-D50965BF0890}" destId="{71A8CB48-75B9-4106-ABE3-6976EE4787D8}" srcOrd="0" destOrd="0" presId="urn:microsoft.com/office/officeart/2005/8/layout/cycle3"/>
    <dgm:cxn modelId="{C9E690D8-4A85-4994-A79F-928D9DF8C811}" srcId="{FBB24E1A-BCDF-4E03-8291-15305C127446}" destId="{9607E860-4691-406E-B454-635E21391D11}" srcOrd="3" destOrd="0" parTransId="{5901D75A-7933-49FC-AAC9-A755E7AD8A1F}" sibTransId="{E6F7E115-A9CF-46C2-AAE4-CAC1351382F3}"/>
    <dgm:cxn modelId="{9B15F5EC-50CF-487E-A17E-A88511B5C488}" type="presOf" srcId="{DA9C3774-75E7-47B1-B838-BEB4185F43FA}" destId="{AC9ED684-411F-43D5-B59B-A482C2BFB8E8}" srcOrd="0" destOrd="0" presId="urn:microsoft.com/office/officeart/2005/8/layout/cycle3"/>
    <dgm:cxn modelId="{649BD7F4-6DF2-49DE-BCA4-3474DDA6A7B0}" type="presOf" srcId="{FBB24E1A-BCDF-4E03-8291-15305C127446}" destId="{11038CF7-0619-4537-B235-3BBE80FDCBF4}" srcOrd="0" destOrd="0" presId="urn:microsoft.com/office/officeart/2005/8/layout/cycle3"/>
    <dgm:cxn modelId="{A88495A4-F7A9-477E-BB64-AA9AAE62B9AA}" type="presParOf" srcId="{11038CF7-0619-4537-B235-3BBE80FDCBF4}" destId="{8E0F9C0C-826B-4F90-BEDF-4A2E01C28BA2}" srcOrd="0" destOrd="0" presId="urn:microsoft.com/office/officeart/2005/8/layout/cycle3"/>
    <dgm:cxn modelId="{41DAC6A7-8222-4CCE-9E2A-8DF6641519B2}" type="presParOf" srcId="{8E0F9C0C-826B-4F90-BEDF-4A2E01C28BA2}" destId="{A02EEDFD-BA80-41B6-80B9-F8307D52B27C}" srcOrd="0" destOrd="0" presId="urn:microsoft.com/office/officeart/2005/8/layout/cycle3"/>
    <dgm:cxn modelId="{0808B88D-2F33-4C1F-A41D-21D956F2B86B}" type="presParOf" srcId="{8E0F9C0C-826B-4F90-BEDF-4A2E01C28BA2}" destId="{AC9ED684-411F-43D5-B59B-A482C2BFB8E8}" srcOrd="1" destOrd="0" presId="urn:microsoft.com/office/officeart/2005/8/layout/cycle3"/>
    <dgm:cxn modelId="{65AEC34B-2220-4CA5-9AB5-296E7BFC3374}" type="presParOf" srcId="{8E0F9C0C-826B-4F90-BEDF-4A2E01C28BA2}" destId="{AAC6E0F5-9EE9-420F-9918-00C3BA2A856C}" srcOrd="2" destOrd="0" presId="urn:microsoft.com/office/officeart/2005/8/layout/cycle3"/>
    <dgm:cxn modelId="{F51453CD-A44A-44B3-8ABD-D833972F3963}" type="presParOf" srcId="{8E0F9C0C-826B-4F90-BEDF-4A2E01C28BA2}" destId="{71A8CB48-75B9-4106-ABE3-6976EE4787D8}" srcOrd="3" destOrd="0" presId="urn:microsoft.com/office/officeart/2005/8/layout/cycle3"/>
    <dgm:cxn modelId="{F70083DA-77C9-4D9D-9998-F9C641F4666F}" type="presParOf" srcId="{8E0F9C0C-826B-4F90-BEDF-4A2E01C28BA2}" destId="{B72C8E6C-4D00-49F8-9AA8-9249C453E708}" srcOrd="4" destOrd="0" presId="urn:microsoft.com/office/officeart/2005/8/layout/cycle3"/>
    <dgm:cxn modelId="{680439B8-CD76-4E0A-883E-B254872E6C8D}" type="presParOf" srcId="{8E0F9C0C-826B-4F90-BEDF-4A2E01C28BA2}" destId="{BFDC8E87-E00D-46BA-8912-87C09A9D6E3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24E1A-BCDF-4E03-8291-15305C12744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6DE4656-5B44-468F-B473-2C1CDB086B93}">
      <dgm:prSet phldrT="[Text]"/>
      <dgm:spPr>
        <a:solidFill>
          <a:srgbClr val="50D4CE"/>
        </a:solidFill>
      </dgm:spPr>
      <dgm:t>
        <a:bodyPr/>
        <a:lstStyle/>
        <a:p>
          <a:r>
            <a:rPr lang="en-US" dirty="0"/>
            <a:t>1. Awareness</a:t>
          </a:r>
        </a:p>
      </dgm:t>
    </dgm:pt>
    <dgm:pt modelId="{C6651F7F-2E8E-4DEE-9E5C-46A1B9B60EAF}" type="parTrans" cxnId="{FC33868A-BA54-4431-ABBD-51F49223AA6E}">
      <dgm:prSet/>
      <dgm:spPr/>
      <dgm:t>
        <a:bodyPr/>
        <a:lstStyle/>
        <a:p>
          <a:endParaRPr lang="en-US"/>
        </a:p>
      </dgm:t>
    </dgm:pt>
    <dgm:pt modelId="{DA9C3774-75E7-47B1-B838-BEB4185F43FA}" type="sibTrans" cxnId="{FC33868A-BA54-4431-ABBD-51F49223AA6E}">
      <dgm:prSet/>
      <dgm:spPr>
        <a:solidFill>
          <a:srgbClr val="C00000"/>
        </a:solidFill>
      </dgm:spPr>
      <dgm:t>
        <a:bodyPr/>
        <a:lstStyle/>
        <a:p>
          <a:endParaRPr lang="en-US"/>
        </a:p>
      </dgm:t>
    </dgm:pt>
    <dgm:pt modelId="{71B42926-9C5A-41FE-8CAD-E78221132CA8}">
      <dgm:prSet phldrT="[Text]"/>
      <dgm:spPr>
        <a:solidFill>
          <a:srgbClr val="2BB2AF"/>
        </a:solidFill>
      </dgm:spPr>
      <dgm:t>
        <a:bodyPr/>
        <a:lstStyle/>
        <a:p>
          <a:r>
            <a:rPr lang="en-US" dirty="0"/>
            <a:t>2. Growth</a:t>
          </a:r>
        </a:p>
      </dgm:t>
    </dgm:pt>
    <dgm:pt modelId="{D7A9DDE6-D230-40BC-8628-6BF4118512BD}" type="parTrans" cxnId="{B6468C00-1C7E-4ABD-916A-433DDB426B3D}">
      <dgm:prSet/>
      <dgm:spPr/>
      <dgm:t>
        <a:bodyPr/>
        <a:lstStyle/>
        <a:p>
          <a:endParaRPr lang="en-US"/>
        </a:p>
      </dgm:t>
    </dgm:pt>
    <dgm:pt modelId="{45E756EE-DFB4-4718-B48E-16C0F460865E}" type="sibTrans" cxnId="{B6468C00-1C7E-4ABD-916A-433DDB426B3D}">
      <dgm:prSet/>
      <dgm:spPr/>
      <dgm:t>
        <a:bodyPr/>
        <a:lstStyle/>
        <a:p>
          <a:endParaRPr lang="en-US"/>
        </a:p>
      </dgm:t>
    </dgm:pt>
    <dgm:pt modelId="{4FA55442-E3AB-455F-85F4-D50965BF0890}">
      <dgm:prSet phldrT="[Text]"/>
      <dgm:spPr>
        <a:solidFill>
          <a:srgbClr val="208994"/>
        </a:solidFill>
      </dgm:spPr>
      <dgm:t>
        <a:bodyPr/>
        <a:lstStyle/>
        <a:p>
          <a:r>
            <a:rPr lang="en-US" dirty="0"/>
            <a:t>3. Maturity</a:t>
          </a:r>
        </a:p>
      </dgm:t>
    </dgm:pt>
    <dgm:pt modelId="{A33EDBDF-AF19-4D4B-8367-F66FF4CFFD1B}" type="parTrans" cxnId="{6BE6075F-181E-4CD2-87CD-B42E555C043D}">
      <dgm:prSet/>
      <dgm:spPr/>
      <dgm:t>
        <a:bodyPr/>
        <a:lstStyle/>
        <a:p>
          <a:endParaRPr lang="en-US"/>
        </a:p>
      </dgm:t>
    </dgm:pt>
    <dgm:pt modelId="{0781563C-1C10-4923-887E-5E12BC0CD4B1}" type="sibTrans" cxnId="{6BE6075F-181E-4CD2-87CD-B42E555C043D}">
      <dgm:prSet/>
      <dgm:spPr/>
      <dgm:t>
        <a:bodyPr/>
        <a:lstStyle/>
        <a:p>
          <a:endParaRPr lang="en-US"/>
        </a:p>
      </dgm:t>
    </dgm:pt>
    <dgm:pt modelId="{9607E860-4691-406E-B454-635E21391D11}">
      <dgm:prSet phldrT="[Text]"/>
      <dgm:spPr>
        <a:solidFill>
          <a:srgbClr val="3388A3"/>
        </a:solidFill>
      </dgm:spPr>
      <dgm:t>
        <a:bodyPr/>
        <a:lstStyle/>
        <a:p>
          <a:r>
            <a:rPr lang="en-US" dirty="0"/>
            <a:t>4. Legacy</a:t>
          </a:r>
        </a:p>
      </dgm:t>
    </dgm:pt>
    <dgm:pt modelId="{5901D75A-7933-49FC-AAC9-A755E7AD8A1F}" type="parTrans" cxnId="{C9E690D8-4A85-4994-A79F-928D9DF8C811}">
      <dgm:prSet/>
      <dgm:spPr/>
      <dgm:t>
        <a:bodyPr/>
        <a:lstStyle/>
        <a:p>
          <a:endParaRPr lang="en-US"/>
        </a:p>
      </dgm:t>
    </dgm:pt>
    <dgm:pt modelId="{E6F7E115-A9CF-46C2-AAE4-CAC1351382F3}" type="sibTrans" cxnId="{C9E690D8-4A85-4994-A79F-928D9DF8C811}">
      <dgm:prSet/>
      <dgm:spPr/>
      <dgm:t>
        <a:bodyPr/>
        <a:lstStyle/>
        <a:p>
          <a:endParaRPr lang="en-US"/>
        </a:p>
      </dgm:t>
    </dgm:pt>
    <dgm:pt modelId="{DD8E88BC-00E1-450B-8DD6-FF7CC9D9F985}">
      <dgm:prSet phldrT="[Text]"/>
      <dgm:spPr>
        <a:solidFill>
          <a:srgbClr val="2A7086"/>
        </a:solidFill>
      </dgm:spPr>
      <dgm:t>
        <a:bodyPr/>
        <a:lstStyle/>
        <a:p>
          <a:r>
            <a:rPr lang="en-US" dirty="0"/>
            <a:t>5. Transition</a:t>
          </a:r>
        </a:p>
      </dgm:t>
    </dgm:pt>
    <dgm:pt modelId="{9E0AA4C4-2F41-4FC6-B338-A3F652F4A689}" type="parTrans" cxnId="{8EEE2E31-79BE-4CBE-8CA1-875D4D251A23}">
      <dgm:prSet/>
      <dgm:spPr/>
      <dgm:t>
        <a:bodyPr/>
        <a:lstStyle/>
        <a:p>
          <a:endParaRPr lang="en-US"/>
        </a:p>
      </dgm:t>
    </dgm:pt>
    <dgm:pt modelId="{4C7AB631-9A0E-4B0F-906D-7CED027A5E6E}" type="sibTrans" cxnId="{8EEE2E31-79BE-4CBE-8CA1-875D4D251A23}">
      <dgm:prSet/>
      <dgm:spPr/>
      <dgm:t>
        <a:bodyPr/>
        <a:lstStyle/>
        <a:p>
          <a:endParaRPr lang="en-US"/>
        </a:p>
      </dgm:t>
    </dgm:pt>
    <dgm:pt modelId="{11038CF7-0619-4537-B235-3BBE80FDCBF4}" type="pres">
      <dgm:prSet presAssocID="{FBB24E1A-BCDF-4E03-8291-15305C127446}" presName="Name0" presStyleCnt="0">
        <dgm:presLayoutVars>
          <dgm:dir/>
          <dgm:resizeHandles val="exact"/>
        </dgm:presLayoutVars>
      </dgm:prSet>
      <dgm:spPr/>
    </dgm:pt>
    <dgm:pt modelId="{8E0F9C0C-826B-4F90-BEDF-4A2E01C28BA2}" type="pres">
      <dgm:prSet presAssocID="{FBB24E1A-BCDF-4E03-8291-15305C127446}" presName="cycle" presStyleCnt="0"/>
      <dgm:spPr/>
    </dgm:pt>
    <dgm:pt modelId="{A02EEDFD-BA80-41B6-80B9-F8307D52B27C}" type="pres">
      <dgm:prSet presAssocID="{36DE4656-5B44-468F-B473-2C1CDB086B93}" presName="nodeFirstNode" presStyleLbl="node1" presStyleIdx="0" presStyleCnt="5" custRadScaleRad="106177" custRadScaleInc="0">
        <dgm:presLayoutVars>
          <dgm:bulletEnabled val="1"/>
        </dgm:presLayoutVars>
      </dgm:prSet>
      <dgm:spPr/>
    </dgm:pt>
    <dgm:pt modelId="{AC9ED684-411F-43D5-B59B-A482C2BFB8E8}" type="pres">
      <dgm:prSet presAssocID="{DA9C3774-75E7-47B1-B838-BEB4185F43FA}" presName="sibTransFirstNode" presStyleLbl="bgShp" presStyleIdx="0" presStyleCnt="1"/>
      <dgm:spPr/>
    </dgm:pt>
    <dgm:pt modelId="{AAC6E0F5-9EE9-420F-9918-00C3BA2A856C}" type="pres">
      <dgm:prSet presAssocID="{71B42926-9C5A-41FE-8CAD-E78221132CA8}" presName="nodeFollowingNodes" presStyleLbl="node1" presStyleIdx="1" presStyleCnt="5" custRadScaleRad="128370" custRadScaleInc="9427">
        <dgm:presLayoutVars>
          <dgm:bulletEnabled val="1"/>
        </dgm:presLayoutVars>
      </dgm:prSet>
      <dgm:spPr/>
    </dgm:pt>
    <dgm:pt modelId="{71A8CB48-75B9-4106-ABE3-6976EE4787D8}" type="pres">
      <dgm:prSet presAssocID="{4FA55442-E3AB-455F-85F4-D50965BF0890}" presName="nodeFollowingNodes" presStyleLbl="node1" presStyleIdx="2" presStyleCnt="5" custRadScaleRad="109429" custRadScaleInc="-19719">
        <dgm:presLayoutVars>
          <dgm:bulletEnabled val="1"/>
        </dgm:presLayoutVars>
      </dgm:prSet>
      <dgm:spPr/>
    </dgm:pt>
    <dgm:pt modelId="{B72C8E6C-4D00-49F8-9AA8-9249C453E708}" type="pres">
      <dgm:prSet presAssocID="{9607E860-4691-406E-B454-635E21391D11}" presName="nodeFollowingNodes" presStyleLbl="node1" presStyleIdx="3" presStyleCnt="5" custRadScaleRad="113564" custRadScaleInc="25612">
        <dgm:presLayoutVars>
          <dgm:bulletEnabled val="1"/>
        </dgm:presLayoutVars>
      </dgm:prSet>
      <dgm:spPr/>
    </dgm:pt>
    <dgm:pt modelId="{BFDC8E87-E00D-46BA-8912-87C09A9D6E30}" type="pres">
      <dgm:prSet presAssocID="{DD8E88BC-00E1-450B-8DD6-FF7CC9D9F985}" presName="nodeFollowingNodes" presStyleLbl="node1" presStyleIdx="4" presStyleCnt="5" custRadScaleRad="130237" custRadScaleInc="-9404">
        <dgm:presLayoutVars>
          <dgm:bulletEnabled val="1"/>
        </dgm:presLayoutVars>
      </dgm:prSet>
      <dgm:spPr/>
    </dgm:pt>
  </dgm:ptLst>
  <dgm:cxnLst>
    <dgm:cxn modelId="{84FF2200-FC01-41C7-8E18-CCAF28304901}" type="presOf" srcId="{71B42926-9C5A-41FE-8CAD-E78221132CA8}" destId="{AAC6E0F5-9EE9-420F-9918-00C3BA2A856C}" srcOrd="0" destOrd="0" presId="urn:microsoft.com/office/officeart/2005/8/layout/cycle3"/>
    <dgm:cxn modelId="{B6468C00-1C7E-4ABD-916A-433DDB426B3D}" srcId="{FBB24E1A-BCDF-4E03-8291-15305C127446}" destId="{71B42926-9C5A-41FE-8CAD-E78221132CA8}" srcOrd="1" destOrd="0" parTransId="{D7A9DDE6-D230-40BC-8628-6BF4118512BD}" sibTransId="{45E756EE-DFB4-4718-B48E-16C0F460865E}"/>
    <dgm:cxn modelId="{7C620603-A8F0-44B2-9C66-A94C6EFD5A8E}" type="presOf" srcId="{9607E860-4691-406E-B454-635E21391D11}" destId="{B72C8E6C-4D00-49F8-9AA8-9249C453E708}" srcOrd="0" destOrd="0" presId="urn:microsoft.com/office/officeart/2005/8/layout/cycle3"/>
    <dgm:cxn modelId="{8EEE2E31-79BE-4CBE-8CA1-875D4D251A23}" srcId="{FBB24E1A-BCDF-4E03-8291-15305C127446}" destId="{DD8E88BC-00E1-450B-8DD6-FF7CC9D9F985}" srcOrd="4" destOrd="0" parTransId="{9E0AA4C4-2F41-4FC6-B338-A3F652F4A689}" sibTransId="{4C7AB631-9A0E-4B0F-906D-7CED027A5E6E}"/>
    <dgm:cxn modelId="{D553AB3C-46FC-4D0C-AE42-2C872B7BB2D7}" type="presOf" srcId="{DD8E88BC-00E1-450B-8DD6-FF7CC9D9F985}" destId="{BFDC8E87-E00D-46BA-8912-87C09A9D6E30}" srcOrd="0" destOrd="0" presId="urn:microsoft.com/office/officeart/2005/8/layout/cycle3"/>
    <dgm:cxn modelId="{6BE6075F-181E-4CD2-87CD-B42E555C043D}" srcId="{FBB24E1A-BCDF-4E03-8291-15305C127446}" destId="{4FA55442-E3AB-455F-85F4-D50965BF0890}" srcOrd="2" destOrd="0" parTransId="{A33EDBDF-AF19-4D4B-8367-F66FF4CFFD1B}" sibTransId="{0781563C-1C10-4923-887E-5E12BC0CD4B1}"/>
    <dgm:cxn modelId="{4070ED73-895F-4CE9-BFB3-CDB8B03958EB}" type="presOf" srcId="{36DE4656-5B44-468F-B473-2C1CDB086B93}" destId="{A02EEDFD-BA80-41B6-80B9-F8307D52B27C}" srcOrd="0" destOrd="0" presId="urn:microsoft.com/office/officeart/2005/8/layout/cycle3"/>
    <dgm:cxn modelId="{FC33868A-BA54-4431-ABBD-51F49223AA6E}" srcId="{FBB24E1A-BCDF-4E03-8291-15305C127446}" destId="{36DE4656-5B44-468F-B473-2C1CDB086B93}" srcOrd="0" destOrd="0" parTransId="{C6651F7F-2E8E-4DEE-9E5C-46A1B9B60EAF}" sibTransId="{DA9C3774-75E7-47B1-B838-BEB4185F43FA}"/>
    <dgm:cxn modelId="{27EFF3C5-BE57-43A0-A910-C1B504115087}" type="presOf" srcId="{4FA55442-E3AB-455F-85F4-D50965BF0890}" destId="{71A8CB48-75B9-4106-ABE3-6976EE4787D8}" srcOrd="0" destOrd="0" presId="urn:microsoft.com/office/officeart/2005/8/layout/cycle3"/>
    <dgm:cxn modelId="{C9E690D8-4A85-4994-A79F-928D9DF8C811}" srcId="{FBB24E1A-BCDF-4E03-8291-15305C127446}" destId="{9607E860-4691-406E-B454-635E21391D11}" srcOrd="3" destOrd="0" parTransId="{5901D75A-7933-49FC-AAC9-A755E7AD8A1F}" sibTransId="{E6F7E115-A9CF-46C2-AAE4-CAC1351382F3}"/>
    <dgm:cxn modelId="{9B15F5EC-50CF-487E-A17E-A88511B5C488}" type="presOf" srcId="{DA9C3774-75E7-47B1-B838-BEB4185F43FA}" destId="{AC9ED684-411F-43D5-B59B-A482C2BFB8E8}" srcOrd="0" destOrd="0" presId="urn:microsoft.com/office/officeart/2005/8/layout/cycle3"/>
    <dgm:cxn modelId="{649BD7F4-6DF2-49DE-BCA4-3474DDA6A7B0}" type="presOf" srcId="{FBB24E1A-BCDF-4E03-8291-15305C127446}" destId="{11038CF7-0619-4537-B235-3BBE80FDCBF4}" srcOrd="0" destOrd="0" presId="urn:microsoft.com/office/officeart/2005/8/layout/cycle3"/>
    <dgm:cxn modelId="{A88495A4-F7A9-477E-BB64-AA9AAE62B9AA}" type="presParOf" srcId="{11038CF7-0619-4537-B235-3BBE80FDCBF4}" destId="{8E0F9C0C-826B-4F90-BEDF-4A2E01C28BA2}" srcOrd="0" destOrd="0" presId="urn:microsoft.com/office/officeart/2005/8/layout/cycle3"/>
    <dgm:cxn modelId="{41DAC6A7-8222-4CCE-9E2A-8DF6641519B2}" type="presParOf" srcId="{8E0F9C0C-826B-4F90-BEDF-4A2E01C28BA2}" destId="{A02EEDFD-BA80-41B6-80B9-F8307D52B27C}" srcOrd="0" destOrd="0" presId="urn:microsoft.com/office/officeart/2005/8/layout/cycle3"/>
    <dgm:cxn modelId="{0808B88D-2F33-4C1F-A41D-21D956F2B86B}" type="presParOf" srcId="{8E0F9C0C-826B-4F90-BEDF-4A2E01C28BA2}" destId="{AC9ED684-411F-43D5-B59B-A482C2BFB8E8}" srcOrd="1" destOrd="0" presId="urn:microsoft.com/office/officeart/2005/8/layout/cycle3"/>
    <dgm:cxn modelId="{65AEC34B-2220-4CA5-9AB5-296E7BFC3374}" type="presParOf" srcId="{8E0F9C0C-826B-4F90-BEDF-4A2E01C28BA2}" destId="{AAC6E0F5-9EE9-420F-9918-00C3BA2A856C}" srcOrd="2" destOrd="0" presId="urn:microsoft.com/office/officeart/2005/8/layout/cycle3"/>
    <dgm:cxn modelId="{F51453CD-A44A-44B3-8ABD-D833972F3963}" type="presParOf" srcId="{8E0F9C0C-826B-4F90-BEDF-4A2E01C28BA2}" destId="{71A8CB48-75B9-4106-ABE3-6976EE4787D8}" srcOrd="3" destOrd="0" presId="urn:microsoft.com/office/officeart/2005/8/layout/cycle3"/>
    <dgm:cxn modelId="{F70083DA-77C9-4D9D-9998-F9C641F4666F}" type="presParOf" srcId="{8E0F9C0C-826B-4F90-BEDF-4A2E01C28BA2}" destId="{B72C8E6C-4D00-49F8-9AA8-9249C453E708}" srcOrd="4" destOrd="0" presId="urn:microsoft.com/office/officeart/2005/8/layout/cycle3"/>
    <dgm:cxn modelId="{680439B8-CD76-4E0A-883E-B254872E6C8D}" type="presParOf" srcId="{8E0F9C0C-826B-4F90-BEDF-4A2E01C28BA2}" destId="{BFDC8E87-E00D-46BA-8912-87C09A9D6E3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ED684-411F-43D5-B59B-A482C2BFB8E8}">
      <dsp:nvSpPr>
        <dsp:cNvPr id="0" name=""/>
        <dsp:cNvSpPr/>
      </dsp:nvSpPr>
      <dsp:spPr>
        <a:xfrm>
          <a:off x="1393972" y="-21842"/>
          <a:ext cx="3686277" cy="3686277"/>
        </a:xfrm>
        <a:prstGeom prst="circularArrow">
          <a:avLst>
            <a:gd name="adj1" fmla="val 5544"/>
            <a:gd name="adj2" fmla="val 330680"/>
            <a:gd name="adj3" fmla="val 13805727"/>
            <a:gd name="adj4" fmla="val 17367853"/>
            <a:gd name="adj5" fmla="val 5757"/>
          </a:avLst>
        </a:prstGeom>
        <a:solidFill>
          <a:srgbClr val="C00000"/>
        </a:solidFill>
        <a:ln>
          <a:noFill/>
        </a:ln>
        <a:effectLst/>
      </dsp:spPr>
      <dsp:style>
        <a:lnRef idx="0">
          <a:scrgbClr r="0" g="0" b="0"/>
        </a:lnRef>
        <a:fillRef idx="1">
          <a:scrgbClr r="0" g="0" b="0"/>
        </a:fillRef>
        <a:effectRef idx="0">
          <a:scrgbClr r="0" g="0" b="0"/>
        </a:effectRef>
        <a:fontRef idx="minor"/>
      </dsp:style>
    </dsp:sp>
    <dsp:sp modelId="{A02EEDFD-BA80-41B6-80B9-F8307D52B27C}">
      <dsp:nvSpPr>
        <dsp:cNvPr id="0" name=""/>
        <dsp:cNvSpPr/>
      </dsp:nvSpPr>
      <dsp:spPr>
        <a:xfrm>
          <a:off x="2385156" y="0"/>
          <a:ext cx="1703909" cy="851954"/>
        </a:xfrm>
        <a:prstGeom prst="roundRect">
          <a:avLst/>
        </a:prstGeom>
        <a:solidFill>
          <a:srgbClr val="50D4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 Awareness</a:t>
          </a:r>
        </a:p>
      </dsp:txBody>
      <dsp:txXfrm>
        <a:off x="2426745" y="41589"/>
        <a:ext cx="1620731" cy="768776"/>
      </dsp:txXfrm>
    </dsp:sp>
    <dsp:sp modelId="{AAC6E0F5-9EE9-420F-9918-00C3BA2A856C}">
      <dsp:nvSpPr>
        <dsp:cNvPr id="0" name=""/>
        <dsp:cNvSpPr/>
      </dsp:nvSpPr>
      <dsp:spPr>
        <a:xfrm>
          <a:off x="4356449" y="1142437"/>
          <a:ext cx="1703909" cy="851954"/>
        </a:xfrm>
        <a:prstGeom prst="roundRect">
          <a:avLst/>
        </a:prstGeom>
        <a:solidFill>
          <a:srgbClr val="2BB2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 Growth</a:t>
          </a:r>
        </a:p>
      </dsp:txBody>
      <dsp:txXfrm>
        <a:off x="4398038" y="1184026"/>
        <a:ext cx="1620731" cy="768776"/>
      </dsp:txXfrm>
    </dsp:sp>
    <dsp:sp modelId="{71A8CB48-75B9-4106-ABE3-6976EE4787D8}">
      <dsp:nvSpPr>
        <dsp:cNvPr id="0" name=""/>
        <dsp:cNvSpPr/>
      </dsp:nvSpPr>
      <dsp:spPr>
        <a:xfrm>
          <a:off x="3660117" y="2728619"/>
          <a:ext cx="1703909" cy="851954"/>
        </a:xfrm>
        <a:prstGeom prst="roundRect">
          <a:avLst/>
        </a:prstGeom>
        <a:solidFill>
          <a:srgbClr val="208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3. Maturity</a:t>
          </a:r>
        </a:p>
      </dsp:txBody>
      <dsp:txXfrm>
        <a:off x="3701706" y="2770208"/>
        <a:ext cx="1620731" cy="768776"/>
      </dsp:txXfrm>
    </dsp:sp>
    <dsp:sp modelId="{B72C8E6C-4D00-49F8-9AA8-9249C453E708}">
      <dsp:nvSpPr>
        <dsp:cNvPr id="0" name=""/>
        <dsp:cNvSpPr/>
      </dsp:nvSpPr>
      <dsp:spPr>
        <a:xfrm>
          <a:off x="990627" y="2688373"/>
          <a:ext cx="1703909" cy="851954"/>
        </a:xfrm>
        <a:prstGeom prst="roundRect">
          <a:avLst/>
        </a:prstGeom>
        <a:solidFill>
          <a:srgbClr val="3388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4. Legacy</a:t>
          </a:r>
        </a:p>
      </dsp:txBody>
      <dsp:txXfrm>
        <a:off x="1032216" y="2729962"/>
        <a:ext cx="1620731" cy="768776"/>
      </dsp:txXfrm>
    </dsp:sp>
    <dsp:sp modelId="{BFDC8E87-E00D-46BA-8912-87C09A9D6E30}">
      <dsp:nvSpPr>
        <dsp:cNvPr id="0" name=""/>
        <dsp:cNvSpPr/>
      </dsp:nvSpPr>
      <dsp:spPr>
        <a:xfrm>
          <a:off x="385299" y="1135681"/>
          <a:ext cx="1703909" cy="851954"/>
        </a:xfrm>
        <a:prstGeom prst="roundRect">
          <a:avLst/>
        </a:prstGeom>
        <a:solidFill>
          <a:srgbClr val="2A70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5. Transition</a:t>
          </a:r>
        </a:p>
      </dsp:txBody>
      <dsp:txXfrm>
        <a:off x="426888" y="1177270"/>
        <a:ext cx="1620731" cy="76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ED684-411F-43D5-B59B-A482C2BFB8E8}">
      <dsp:nvSpPr>
        <dsp:cNvPr id="0" name=""/>
        <dsp:cNvSpPr/>
      </dsp:nvSpPr>
      <dsp:spPr>
        <a:xfrm>
          <a:off x="1393972" y="-21842"/>
          <a:ext cx="3686277" cy="3686277"/>
        </a:xfrm>
        <a:prstGeom prst="circularArrow">
          <a:avLst>
            <a:gd name="adj1" fmla="val 5544"/>
            <a:gd name="adj2" fmla="val 330680"/>
            <a:gd name="adj3" fmla="val 13805727"/>
            <a:gd name="adj4" fmla="val 17367853"/>
            <a:gd name="adj5" fmla="val 5757"/>
          </a:avLst>
        </a:prstGeom>
        <a:solidFill>
          <a:srgbClr val="C00000"/>
        </a:solidFill>
        <a:ln>
          <a:noFill/>
        </a:ln>
        <a:effectLst/>
      </dsp:spPr>
      <dsp:style>
        <a:lnRef idx="0">
          <a:scrgbClr r="0" g="0" b="0"/>
        </a:lnRef>
        <a:fillRef idx="1">
          <a:scrgbClr r="0" g="0" b="0"/>
        </a:fillRef>
        <a:effectRef idx="0">
          <a:scrgbClr r="0" g="0" b="0"/>
        </a:effectRef>
        <a:fontRef idx="minor"/>
      </dsp:style>
    </dsp:sp>
    <dsp:sp modelId="{A02EEDFD-BA80-41B6-80B9-F8307D52B27C}">
      <dsp:nvSpPr>
        <dsp:cNvPr id="0" name=""/>
        <dsp:cNvSpPr/>
      </dsp:nvSpPr>
      <dsp:spPr>
        <a:xfrm>
          <a:off x="2385156" y="0"/>
          <a:ext cx="1703909" cy="851954"/>
        </a:xfrm>
        <a:prstGeom prst="roundRect">
          <a:avLst/>
        </a:prstGeom>
        <a:solidFill>
          <a:srgbClr val="50D4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 Awareness</a:t>
          </a:r>
        </a:p>
      </dsp:txBody>
      <dsp:txXfrm>
        <a:off x="2426745" y="41589"/>
        <a:ext cx="1620731" cy="768776"/>
      </dsp:txXfrm>
    </dsp:sp>
    <dsp:sp modelId="{AAC6E0F5-9EE9-420F-9918-00C3BA2A856C}">
      <dsp:nvSpPr>
        <dsp:cNvPr id="0" name=""/>
        <dsp:cNvSpPr/>
      </dsp:nvSpPr>
      <dsp:spPr>
        <a:xfrm>
          <a:off x="4356449" y="1142437"/>
          <a:ext cx="1703909" cy="851954"/>
        </a:xfrm>
        <a:prstGeom prst="roundRect">
          <a:avLst/>
        </a:prstGeom>
        <a:solidFill>
          <a:srgbClr val="2BB2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 Growth</a:t>
          </a:r>
        </a:p>
      </dsp:txBody>
      <dsp:txXfrm>
        <a:off x="4398038" y="1184026"/>
        <a:ext cx="1620731" cy="768776"/>
      </dsp:txXfrm>
    </dsp:sp>
    <dsp:sp modelId="{71A8CB48-75B9-4106-ABE3-6976EE4787D8}">
      <dsp:nvSpPr>
        <dsp:cNvPr id="0" name=""/>
        <dsp:cNvSpPr/>
      </dsp:nvSpPr>
      <dsp:spPr>
        <a:xfrm>
          <a:off x="3660117" y="2728619"/>
          <a:ext cx="1703909" cy="851954"/>
        </a:xfrm>
        <a:prstGeom prst="roundRect">
          <a:avLst/>
        </a:prstGeom>
        <a:solidFill>
          <a:srgbClr val="208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3. Maturity</a:t>
          </a:r>
        </a:p>
      </dsp:txBody>
      <dsp:txXfrm>
        <a:off x="3701706" y="2770208"/>
        <a:ext cx="1620731" cy="768776"/>
      </dsp:txXfrm>
    </dsp:sp>
    <dsp:sp modelId="{B72C8E6C-4D00-49F8-9AA8-9249C453E708}">
      <dsp:nvSpPr>
        <dsp:cNvPr id="0" name=""/>
        <dsp:cNvSpPr/>
      </dsp:nvSpPr>
      <dsp:spPr>
        <a:xfrm>
          <a:off x="990627" y="2688373"/>
          <a:ext cx="1703909" cy="851954"/>
        </a:xfrm>
        <a:prstGeom prst="roundRect">
          <a:avLst/>
        </a:prstGeom>
        <a:solidFill>
          <a:srgbClr val="3388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4. Legacy</a:t>
          </a:r>
        </a:p>
      </dsp:txBody>
      <dsp:txXfrm>
        <a:off x="1032216" y="2729962"/>
        <a:ext cx="1620731" cy="768776"/>
      </dsp:txXfrm>
    </dsp:sp>
    <dsp:sp modelId="{BFDC8E87-E00D-46BA-8912-87C09A9D6E30}">
      <dsp:nvSpPr>
        <dsp:cNvPr id="0" name=""/>
        <dsp:cNvSpPr/>
      </dsp:nvSpPr>
      <dsp:spPr>
        <a:xfrm>
          <a:off x="385299" y="1135681"/>
          <a:ext cx="1703909" cy="851954"/>
        </a:xfrm>
        <a:prstGeom prst="roundRect">
          <a:avLst/>
        </a:prstGeom>
        <a:solidFill>
          <a:srgbClr val="2A70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5. Transition</a:t>
          </a:r>
        </a:p>
      </dsp:txBody>
      <dsp:txXfrm>
        <a:off x="426888" y="1177270"/>
        <a:ext cx="1620731" cy="76877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DD0F3-F1C4-4C07-B1D9-E290D0A247B9}"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A500B-E064-4E87-8BEC-C03E670F5CD5}" type="slidenum">
              <a:rPr lang="en-US" smtClean="0"/>
              <a:t>‹#›</a:t>
            </a:fld>
            <a:endParaRPr lang="en-US"/>
          </a:p>
        </p:txBody>
      </p:sp>
    </p:spTree>
    <p:extLst>
      <p:ext uri="{BB962C8B-B14F-4D97-AF65-F5344CB8AC3E}">
        <p14:creationId xmlns:p14="http://schemas.microsoft.com/office/powerpoint/2010/main" val="1083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Upskill – employers see MAPS as an investment in developing their leadership pipeline</a:t>
            </a:r>
          </a:p>
          <a:p>
            <a:pPr marL="228600" indent="-228600">
              <a:buAutoNum type="arabicPeriod" startAt="2"/>
            </a:pPr>
            <a:r>
              <a:rPr lang="en-US" dirty="0"/>
              <a:t>Employee wellness – renewed emphasis on employee wellbeing, personal development courses</a:t>
            </a:r>
          </a:p>
          <a:p>
            <a:pPr marL="228600" indent="-228600">
              <a:buAutoNum type="arabicPeriod" startAt="2"/>
            </a:pPr>
            <a:r>
              <a:rPr lang="en-US" dirty="0"/>
              <a:t>Fill gaps in employer-training</a:t>
            </a:r>
          </a:p>
          <a:p>
            <a:pPr marL="228600" indent="-228600">
              <a:buAutoNum type="arabicPeriod" startAt="2"/>
            </a:pPr>
            <a:r>
              <a:rPr lang="en-US" dirty="0"/>
              <a:t>Support performance objectives (Peer to Supervisor)</a:t>
            </a:r>
          </a:p>
          <a:p>
            <a:pPr marL="228600" indent="-228600">
              <a:buAutoNum type="arabicPeriod" startAt="2"/>
            </a:pPr>
            <a:r>
              <a:rPr lang="en-US" dirty="0"/>
              <a:t>Reinforce lifecycle of leadership (leaders keep learning)</a:t>
            </a:r>
          </a:p>
        </p:txBody>
      </p:sp>
      <p:sp>
        <p:nvSpPr>
          <p:cNvPr id="4" name="Slide Number Placeholder 3"/>
          <p:cNvSpPr>
            <a:spLocks noGrp="1"/>
          </p:cNvSpPr>
          <p:nvPr>
            <p:ph type="sldNum" sz="quarter" idx="5"/>
          </p:nvPr>
        </p:nvSpPr>
        <p:spPr/>
        <p:txBody>
          <a:bodyPr/>
          <a:lstStyle/>
          <a:p>
            <a:fld id="{22B58C05-38F5-46EB-BECD-5394A7777BCD}" type="slidenum">
              <a:rPr lang="en-US" smtClean="0"/>
              <a:t>5</a:t>
            </a:fld>
            <a:endParaRPr lang="en-US" dirty="0"/>
          </a:p>
        </p:txBody>
      </p:sp>
    </p:spTree>
    <p:extLst>
      <p:ext uri="{BB962C8B-B14F-4D97-AF65-F5344CB8AC3E}">
        <p14:creationId xmlns:p14="http://schemas.microsoft.com/office/powerpoint/2010/main" val="308020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to go through the programs one-by-one, but to share a few characteristics of CUPSO programs more widely:</a:t>
            </a:r>
          </a:p>
          <a:p>
            <a:pPr marL="628650" lvl="1" indent="-171450">
              <a:buFont typeface="Arial" panose="020B0604020202020204" pitchFamily="34" charset="0"/>
              <a:buChar char="•"/>
            </a:pPr>
            <a:r>
              <a:rPr lang="en-US" dirty="0"/>
              <a:t>Breadth and depth to program offerings</a:t>
            </a:r>
          </a:p>
          <a:p>
            <a:pPr marL="628650" lvl="1" indent="-171450">
              <a:buFont typeface="Arial" panose="020B0604020202020204" pitchFamily="34" charset="0"/>
              <a:buChar char="•"/>
            </a:pPr>
            <a:r>
              <a:rPr lang="en-US" dirty="0"/>
              <a:t>Designed with specific stakeholders and audiences in mind</a:t>
            </a:r>
          </a:p>
          <a:p>
            <a:pPr marL="628650" lvl="1" indent="-171450">
              <a:buFont typeface="Arial" panose="020B0604020202020204" pitchFamily="34" charset="0"/>
              <a:buChar char="•"/>
            </a:pPr>
            <a:r>
              <a:rPr lang="en-US" dirty="0"/>
              <a:t>Skill-specific</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0A500B-E064-4E87-8BEC-C03E670F5CD5}" type="slidenum">
              <a:rPr lang="en-US" smtClean="0"/>
              <a:t>30</a:t>
            </a:fld>
            <a:endParaRPr lang="en-US"/>
          </a:p>
        </p:txBody>
      </p:sp>
    </p:spTree>
    <p:extLst>
      <p:ext uri="{BB962C8B-B14F-4D97-AF65-F5344CB8AC3E}">
        <p14:creationId xmlns:p14="http://schemas.microsoft.com/office/powerpoint/2010/main" val="267439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Leverage the power of college towns – The connection between universities that create knowledge and communities that develop leaders create incubators for a creative synergy; not pursuing this places you at a competitive disadvantage</a:t>
            </a:r>
          </a:p>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Having a university located in the community is a draw for diversity and talent, with young professionals drawn towards the opportunities and offerings unique to college towns</a:t>
            </a:r>
          </a:p>
          <a:p>
            <a:pPr marL="171450" indent="-171450">
              <a:buFont typeface="Arial" panose="020B0604020202020204" pitchFamily="34" charset="0"/>
              <a:buChar char="•"/>
            </a:pPr>
            <a:endParaRPr lang="en-US" b="0" i="0" dirty="0">
              <a:solidFill>
                <a:srgbClr val="1E1E1E"/>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FE0A500B-E064-4E87-8BEC-C03E670F5CD5}" type="slidenum">
              <a:rPr lang="en-US" smtClean="0"/>
              <a:t>32</a:t>
            </a:fld>
            <a:endParaRPr lang="en-US"/>
          </a:p>
        </p:txBody>
      </p:sp>
    </p:spTree>
    <p:extLst>
      <p:ext uri="{BB962C8B-B14F-4D97-AF65-F5344CB8AC3E}">
        <p14:creationId xmlns:p14="http://schemas.microsoft.com/office/powerpoint/2010/main" val="339565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Leverage the power of college towns – The connection between universities that create knowledge and communities that develop leaders create incubators for a creative synergy; not pursuing this places you at a competitive disadvantage</a:t>
            </a:r>
          </a:p>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Having a university located in the community is a draw for diversity and talent, with young professionals drawn towards the opportunities and offerings unique to college towns</a:t>
            </a:r>
          </a:p>
          <a:p>
            <a:pPr marL="171450" indent="-171450">
              <a:buFont typeface="Arial" panose="020B0604020202020204" pitchFamily="34" charset="0"/>
              <a:buChar char="•"/>
            </a:pPr>
            <a:endParaRPr lang="en-US" b="0" i="0" dirty="0">
              <a:solidFill>
                <a:srgbClr val="1E1E1E"/>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FE0A500B-E064-4E87-8BEC-C03E670F5CD5}" type="slidenum">
              <a:rPr lang="en-US" smtClean="0"/>
              <a:t>34</a:t>
            </a:fld>
            <a:endParaRPr lang="en-US"/>
          </a:p>
        </p:txBody>
      </p:sp>
    </p:spTree>
    <p:extLst>
      <p:ext uri="{BB962C8B-B14F-4D97-AF65-F5344CB8AC3E}">
        <p14:creationId xmlns:p14="http://schemas.microsoft.com/office/powerpoint/2010/main" val="332497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Leverage the power of college towns – The connection between universities that create knowledge and communities that develop leaders create incubators for a creative synergy; not pursuing this places you at a competitive disadvantage</a:t>
            </a:r>
          </a:p>
          <a:p>
            <a:pPr marL="171450" indent="-171450">
              <a:buFont typeface="Arial" panose="020B0604020202020204" pitchFamily="34" charset="0"/>
              <a:buChar char="•"/>
            </a:pPr>
            <a:r>
              <a:rPr lang="en-US" b="0" i="0" dirty="0">
                <a:solidFill>
                  <a:srgbClr val="1E1E1E"/>
                </a:solidFill>
                <a:effectLst/>
                <a:latin typeface="Georgia" panose="02040502050405020303" pitchFamily="18" charset="0"/>
              </a:rPr>
              <a:t>Having a university located in the community is a draw for diversity and talent, with young professionals drawn towards the opportunities and offerings unique to college towns</a:t>
            </a:r>
          </a:p>
          <a:p>
            <a:pPr marL="171450" indent="-171450">
              <a:buFont typeface="Arial" panose="020B0604020202020204" pitchFamily="34" charset="0"/>
              <a:buChar char="•"/>
            </a:pPr>
            <a:endParaRPr lang="en-US" b="0" i="0" dirty="0">
              <a:solidFill>
                <a:srgbClr val="1E1E1E"/>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FE0A500B-E064-4E87-8BEC-C03E670F5CD5}" type="slidenum">
              <a:rPr lang="en-US" smtClean="0"/>
              <a:t>35</a:t>
            </a:fld>
            <a:endParaRPr lang="en-US"/>
          </a:p>
        </p:txBody>
      </p:sp>
    </p:spTree>
    <p:extLst>
      <p:ext uri="{BB962C8B-B14F-4D97-AF65-F5344CB8AC3E}">
        <p14:creationId xmlns:p14="http://schemas.microsoft.com/office/powerpoint/2010/main" val="2268984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gradFill>
          <a:gsLst>
            <a:gs pos="100000">
              <a:srgbClr val="00B28A"/>
            </a:gs>
            <a:gs pos="0">
              <a:srgbClr val="1C82B8"/>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1EF5AE-7972-090B-A3DD-55D3E45E1983}"/>
              </a:ext>
            </a:extLst>
          </p:cNvPr>
          <p:cNvPicPr>
            <a:picLocks noChangeAspect="1"/>
          </p:cNvPicPr>
          <p:nvPr userDrawn="1"/>
        </p:nvPicPr>
        <p:blipFill>
          <a:blip r:embed="rId2"/>
          <a:stretch>
            <a:fillRect/>
          </a:stretch>
        </p:blipFill>
        <p:spPr>
          <a:xfrm>
            <a:off x="579120" y="583538"/>
            <a:ext cx="7772400" cy="2027582"/>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DE4D567F-3DC2-B203-8134-E6E56BE519E4}"/>
              </a:ext>
            </a:extLst>
          </p:cNvPr>
          <p:cNvPicPr>
            <a:picLocks noChangeAspect="1"/>
          </p:cNvPicPr>
          <p:nvPr userDrawn="1"/>
        </p:nvPicPr>
        <p:blipFill>
          <a:blip r:embed="rId3"/>
          <a:stretch>
            <a:fillRect/>
          </a:stretch>
        </p:blipFill>
        <p:spPr>
          <a:xfrm>
            <a:off x="914400" y="5671847"/>
            <a:ext cx="2895123" cy="582834"/>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9B676866-34E1-8230-1208-1A0A77D7A8B6}"/>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Content 4 - icons with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676505" y="1556657"/>
            <a:ext cx="3637944" cy="2024979"/>
          </a:xfrm>
        </p:spPr>
        <p:txBody>
          <a:bodyPr anchor="b"/>
          <a:lstStyle/>
          <a:p>
            <a:r>
              <a:rPr lang="en-US" dirty="0"/>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665619" y="3619779"/>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copy</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cxnSp>
        <p:nvCxnSpPr>
          <p:cNvPr id="12" name="Straight Connector 11">
            <a:extLst>
              <a:ext uri="{FF2B5EF4-FFF2-40B4-BE49-F238E27FC236}">
                <a16:creationId xmlns:a16="http://schemas.microsoft.com/office/drawing/2014/main" id="{57233CD8-5E31-4581-814D-DA09D49C1F86}"/>
              </a:ext>
            </a:extLst>
          </p:cNvPr>
          <p:cNvCxnSpPr>
            <a:cxnSpLocks/>
          </p:cNvCxnSpPr>
          <p:nvPr userDrawn="1"/>
        </p:nvCxnSpPr>
        <p:spPr>
          <a:xfrm flipV="1">
            <a:off x="4862312" y="963765"/>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201915" y="1186651"/>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267909" y="1197473"/>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267902" y="1494459"/>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dirty="0"/>
              <a:t>Click to edit supplemental copy</a:t>
            </a:r>
          </a:p>
          <a:p>
            <a:pPr lvl="4"/>
            <a:endParaRPr lang="en-US" dirty="0"/>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201908" y="2625206"/>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267902" y="2636028"/>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267895" y="2933014"/>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dirty="0"/>
              <a:t>Click to edit supplement copy</a:t>
            </a:r>
          </a:p>
          <a:p>
            <a:pPr lvl="4"/>
            <a:endParaRPr lang="en-US" dirty="0"/>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201908" y="3984098"/>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267902" y="3994920"/>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267895" y="4291906"/>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dirty="0"/>
              <a:t>Click to edit supplemental copy</a:t>
            </a:r>
          </a:p>
          <a:p>
            <a:pPr lvl="4"/>
            <a:endParaRPr lang="en-US" dirty="0"/>
          </a:p>
        </p:txBody>
      </p:sp>
    </p:spTree>
    <p:extLst>
      <p:ext uri="{BB962C8B-B14F-4D97-AF65-F5344CB8AC3E}">
        <p14:creationId xmlns:p14="http://schemas.microsoft.com/office/powerpoint/2010/main" val="106985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7CB3-A5E1-2E4B-B1DC-C85A88BBD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A5069-8E8D-C74C-ABC5-B331AB065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91656-6CD0-DF4A-8204-11DDDC01C464}"/>
              </a:ext>
            </a:extLst>
          </p:cNvPr>
          <p:cNvSpPr>
            <a:spLocks noGrp="1"/>
          </p:cNvSpPr>
          <p:nvPr>
            <p:ph type="dt" sz="half" idx="10"/>
          </p:nvPr>
        </p:nvSpPr>
        <p:spPr/>
        <p:txBody>
          <a:bodyPr/>
          <a:lstStyle/>
          <a:p>
            <a:fld id="{5AE00256-D8A5-8A40-AFF3-2B894FFA7F93}" type="datetimeFigureOut">
              <a:rPr lang="en-US" smtClean="0"/>
              <a:t>5/3/2023</a:t>
            </a:fld>
            <a:endParaRPr lang="en-US"/>
          </a:p>
        </p:txBody>
      </p:sp>
      <p:sp>
        <p:nvSpPr>
          <p:cNvPr id="5" name="Footer Placeholder 4">
            <a:extLst>
              <a:ext uri="{FF2B5EF4-FFF2-40B4-BE49-F238E27FC236}">
                <a16:creationId xmlns:a16="http://schemas.microsoft.com/office/drawing/2014/main" id="{2D7EF8D3-5B1C-0F41-BFFA-0DF4FFAAF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C5912-ADC5-1841-AF52-742FFE4D2467}"/>
              </a:ext>
            </a:extLst>
          </p:cNvPr>
          <p:cNvSpPr>
            <a:spLocks noGrp="1"/>
          </p:cNvSpPr>
          <p:nvPr>
            <p:ph type="sldNum" sz="quarter" idx="12"/>
          </p:nvPr>
        </p:nvSpPr>
        <p:spPr/>
        <p:txBody>
          <a:bodyPr/>
          <a:lstStyle/>
          <a:p>
            <a:fld id="{4252A463-FD98-1A45-A994-15576166EC18}" type="slidenum">
              <a:rPr lang="en-US" smtClean="0"/>
              <a:t>‹#›</a:t>
            </a:fld>
            <a:endParaRPr lang="en-US"/>
          </a:p>
        </p:txBody>
      </p:sp>
    </p:spTree>
    <p:extLst>
      <p:ext uri="{BB962C8B-B14F-4D97-AF65-F5344CB8AC3E}">
        <p14:creationId xmlns:p14="http://schemas.microsoft.com/office/powerpoint/2010/main" val="231801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74EEC957-ACD4-7358-11F4-F02B595C359F}"/>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44A675E-DA35-7914-40F1-DACE31F57819}"/>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6" name="Picture 5">
            <a:extLst>
              <a:ext uri="{FF2B5EF4-FFF2-40B4-BE49-F238E27FC236}">
                <a16:creationId xmlns:a16="http://schemas.microsoft.com/office/drawing/2014/main" id="{6D253AB3-198C-661D-00B8-B5AC8DDBC513}"/>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1D06000B-37F9-4DF5-5830-4BF92FA4106A}"/>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D93B1B4-C418-0EC0-8891-A3C78E316640}"/>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4587B281-44DF-CC16-627C-E41F35FBEFE0}"/>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8365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56387F-0E05-A389-F00D-7A4C4D66F62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5" name="Picture 4">
            <a:extLst>
              <a:ext uri="{FF2B5EF4-FFF2-40B4-BE49-F238E27FC236}">
                <a16:creationId xmlns:a16="http://schemas.microsoft.com/office/drawing/2014/main" id="{58EAF1DD-5872-FFBB-6074-311D79C455C3}"/>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4F1880E-ACBE-EDF2-7F9A-6361CCF03C52}"/>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4" name="Picture 3">
            <a:extLst>
              <a:ext uri="{FF2B5EF4-FFF2-40B4-BE49-F238E27FC236}">
                <a16:creationId xmlns:a16="http://schemas.microsoft.com/office/drawing/2014/main" id="{405E40ED-D59B-AC71-C2B3-022E86A71BC2}"/>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EA217D1A-11C9-638A-95DD-9B283B7AF81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4" name="Picture 3">
            <a:extLst>
              <a:ext uri="{FF2B5EF4-FFF2-40B4-BE49-F238E27FC236}">
                <a16:creationId xmlns:a16="http://schemas.microsoft.com/office/drawing/2014/main" id="{A38C508C-1FEE-6153-D330-3BD0791C41DB}"/>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2792-A528-30F6-4E2C-8E937130B54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0C055958-6A7A-8D2F-92AE-C39164768F4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06D0C741-C145-5179-F244-5C073806698A}"/>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377078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6" r:id="rId3"/>
    <p:sldLayoutId id="2147483650" r:id="rId4"/>
    <p:sldLayoutId id="2147483657" r:id="rId5"/>
    <p:sldLayoutId id="2147483652" r:id="rId6"/>
    <p:sldLayoutId id="2147483659" r:id="rId7"/>
    <p:sldLayoutId id="2147483654" r:id="rId8"/>
    <p:sldLayoutId id="2147483662" r:id="rId9"/>
    <p:sldLayoutId id="2147483655" r:id="rId10"/>
    <p:sldLayoutId id="2147483664" r:id="rId11"/>
    <p:sldLayoutId id="2147483665" r:id="rId12"/>
  </p:sldLayoutIdLst>
  <p:txStyles>
    <p:titleStyle>
      <a:lvl1pPr algn="l" defTabSz="914400" rtl="0" eaLnBrk="1" latinLnBrk="0" hangingPunct="1">
        <a:lnSpc>
          <a:spcPct val="110000"/>
        </a:lnSpc>
        <a:spcBef>
          <a:spcPct val="0"/>
        </a:spcBef>
        <a:buNone/>
        <a:defRPr sz="3600" b="1" i="0" kern="1200">
          <a:solidFill>
            <a:srgbClr val="1C82B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vig.coopercenter.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UN7pjBCtHUM?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glenn.osu.edu/programs/ogip/" TargetMode="External"/><Relationship Id="rId13" Type="http://schemas.openxmlformats.org/officeDocument/2006/relationships/hyperlink" Target="http://glenn.osu.edu/training/leadership-certificate/" TargetMode="External"/><Relationship Id="rId3" Type="http://schemas.openxmlformats.org/officeDocument/2006/relationships/hyperlink" Target="http://glenn.osu.edu/training/maps/" TargetMode="External"/><Relationship Id="rId7" Type="http://schemas.openxmlformats.org/officeDocument/2006/relationships/hyperlink" Target="http://glenn.osu.edu/democracy-camp/" TargetMode="External"/><Relationship Id="rId12" Type="http://schemas.openxmlformats.org/officeDocument/2006/relationships/hyperlink" Target="http://glenn.osu.edu/power/" TargetMode="External"/><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hyperlink" Target="http://glenn.osu.edu/training/opsla/" TargetMode="External"/><Relationship Id="rId1" Type="http://schemas.openxmlformats.org/officeDocument/2006/relationships/slideLayout" Target="../slideLayouts/slideLayout7.xml"/><Relationship Id="rId6" Type="http://schemas.openxmlformats.org/officeDocument/2006/relationships/hyperlink" Target="https://glenn.osu.edu/custom-training" TargetMode="External"/><Relationship Id="rId11" Type="http://schemas.openxmlformats.org/officeDocument/2006/relationships/hyperlink" Target="http://glenn.osu.edu/women-of-power/" TargetMode="External"/><Relationship Id="rId5" Type="http://schemas.openxmlformats.org/officeDocument/2006/relationships/hyperlink" Target="https://glenn.osu.edu/professional-development/professional-fundraising-certificate" TargetMode="External"/><Relationship Id="rId15" Type="http://schemas.openxmlformats.org/officeDocument/2006/relationships/hyperlink" Target="http://glenn.osu.edu/academy/" TargetMode="External"/><Relationship Id="rId10" Type="http://schemas.openxmlformats.org/officeDocument/2006/relationships/hyperlink" Target="http://glenn.osu.edu/ready-to-run/" TargetMode="External"/><Relationship Id="rId4" Type="http://schemas.openxmlformats.org/officeDocument/2006/relationships/hyperlink" Target="http://glenn.osu.edu/training/oreo/" TargetMode="External"/><Relationship Id="rId9" Type="http://schemas.openxmlformats.org/officeDocument/2006/relationships/hyperlink" Target="http://glenn.osu.edu/programs/new-leadership/" TargetMode="External"/><Relationship Id="rId14" Type="http://schemas.openxmlformats.org/officeDocument/2006/relationships/hyperlink" Target="http://glenn.osu.edu/vetera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app/presentation/alncsmbfwgypbrt65c6gb4sdqaeihkzw" TargetMode="External"/><Relationship Id="rId2" Type="http://schemas.openxmlformats.org/officeDocument/2006/relationships/hyperlink" Target="http://www.menti.com/"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796495" y="3215228"/>
            <a:ext cx="9694391" cy="1371600"/>
          </a:xfrm>
        </p:spPr>
        <p:txBody>
          <a:bodyPr/>
          <a:lstStyle/>
          <a:p>
            <a:r>
              <a:rPr lang="en-US" dirty="0"/>
              <a:t>Help for Local Democracy May Be As Close As Your Nearest University</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2596515"/>
            <a:ext cx="2917278" cy="1188720"/>
          </a:xfrm>
        </p:spPr>
        <p:txBody>
          <a:bodyPr/>
          <a:lstStyle/>
          <a:p>
            <a:pPr algn="ctr"/>
            <a:r>
              <a:rPr lang="en-US" b="1" dirty="0"/>
              <a:t>Voinovich </a:t>
            </a:r>
            <a:br>
              <a:rPr lang="en-US" b="1" dirty="0"/>
            </a:br>
            <a:r>
              <a:rPr lang="en-US" b="1" dirty="0"/>
              <a:t>Academy </a:t>
            </a:r>
            <a:br>
              <a:rPr lang="en-US" b="1" dirty="0"/>
            </a:br>
            <a:r>
              <a:rPr lang="en-US" b="1" dirty="0"/>
              <a:t>Vision</a:t>
            </a:r>
            <a:endParaRPr lang="en-US" dirty="0"/>
          </a:p>
        </p:txBody>
      </p:sp>
      <p:pic>
        <p:nvPicPr>
          <p:cNvPr id="6" name="Content Placeholder 4">
            <a:extLst>
              <a:ext uri="{FF2B5EF4-FFF2-40B4-BE49-F238E27FC236}">
                <a16:creationId xmlns:a16="http://schemas.microsoft.com/office/drawing/2014/main" id="{E9422163-4512-20A4-9D0A-42A6BBCA0F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31678" y="308038"/>
            <a:ext cx="7282854" cy="5462141"/>
          </a:xfrm>
          <a:prstGeom prst="rect">
            <a:avLst/>
          </a:prstGeom>
        </p:spPr>
      </p:pic>
    </p:spTree>
    <p:extLst>
      <p:ext uri="{BB962C8B-B14F-4D97-AF65-F5344CB8AC3E}">
        <p14:creationId xmlns:p14="http://schemas.microsoft.com/office/powerpoint/2010/main" val="148604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FC1-A744-3A61-6292-313050781A45}"/>
              </a:ext>
            </a:extLst>
          </p:cNvPr>
          <p:cNvSpPr>
            <a:spLocks noGrp="1"/>
          </p:cNvSpPr>
          <p:nvPr>
            <p:ph type="title"/>
          </p:nvPr>
        </p:nvSpPr>
        <p:spPr/>
        <p:txBody>
          <a:bodyPr/>
          <a:lstStyle/>
          <a:p>
            <a:r>
              <a:rPr lang="en-US" b="1" dirty="0"/>
              <a:t>Voinovich Academy Mission &amp; Strategy</a:t>
            </a:r>
            <a:endParaRPr lang="en-US" dirty="0"/>
          </a:p>
        </p:txBody>
      </p:sp>
      <p:sp>
        <p:nvSpPr>
          <p:cNvPr id="3" name="Content Placeholder 2">
            <a:extLst>
              <a:ext uri="{FF2B5EF4-FFF2-40B4-BE49-F238E27FC236}">
                <a16:creationId xmlns:a16="http://schemas.microsoft.com/office/drawing/2014/main" id="{D92C5CF9-2700-70EA-1F74-1D925A3CAEAE}"/>
              </a:ext>
            </a:extLst>
          </p:cNvPr>
          <p:cNvSpPr>
            <a:spLocks noGrp="1"/>
          </p:cNvSpPr>
          <p:nvPr>
            <p:ph sz="half" idx="1"/>
          </p:nvPr>
        </p:nvSpPr>
        <p:spPr/>
        <p:txBody>
          <a:bodyPr/>
          <a:lstStyle/>
          <a:p>
            <a:pPr marL="91440" indent="0">
              <a:buNone/>
            </a:pPr>
            <a:r>
              <a:rPr lang="en-US" dirty="0"/>
              <a:t>The Voinovich Academy builds public service leadership capacity in our region and state so that those in public service have the tools to make a difference.</a:t>
            </a:r>
          </a:p>
        </p:txBody>
      </p:sp>
      <p:sp>
        <p:nvSpPr>
          <p:cNvPr id="5" name="Content Placeholder 4">
            <a:extLst>
              <a:ext uri="{FF2B5EF4-FFF2-40B4-BE49-F238E27FC236}">
                <a16:creationId xmlns:a16="http://schemas.microsoft.com/office/drawing/2014/main" id="{BEB5DC0F-79D9-E055-7EA0-8F966AEA01CF}"/>
              </a:ext>
            </a:extLst>
          </p:cNvPr>
          <p:cNvSpPr>
            <a:spLocks noGrp="1"/>
          </p:cNvSpPr>
          <p:nvPr>
            <p:ph sz="half" idx="2"/>
          </p:nvPr>
        </p:nvSpPr>
        <p:spPr/>
        <p:txBody>
          <a:bodyPr/>
          <a:lstStyle/>
          <a:p>
            <a:r>
              <a:rPr lang="en-US" dirty="0"/>
              <a:t>Build and develop partnerships</a:t>
            </a:r>
          </a:p>
          <a:p>
            <a:r>
              <a:rPr lang="en-US" dirty="0"/>
              <a:t>Develop tailored leadership programs</a:t>
            </a:r>
          </a:p>
          <a:p>
            <a:r>
              <a:rPr lang="en-US" dirty="0"/>
              <a:t>Respond to emerging needs </a:t>
            </a:r>
          </a:p>
        </p:txBody>
      </p:sp>
    </p:spTree>
    <p:extLst>
      <p:ext uri="{BB962C8B-B14F-4D97-AF65-F5344CB8AC3E}">
        <p14:creationId xmlns:p14="http://schemas.microsoft.com/office/powerpoint/2010/main" val="34260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139065"/>
            <a:ext cx="10200132" cy="1188720"/>
          </a:xfrm>
        </p:spPr>
        <p:txBody>
          <a:bodyPr/>
          <a:lstStyle/>
          <a:p>
            <a:r>
              <a:rPr lang="en-US" dirty="0"/>
              <a:t>Build &amp; Develop Partnerships: </a:t>
            </a:r>
            <a:r>
              <a:rPr lang="en-US" b="0" dirty="0">
                <a:latin typeface="Lato" panose="020F0502020204030203" pitchFamily="34" charset="0"/>
                <a:ea typeface="Lato" panose="020F0502020204030203" pitchFamily="34" charset="0"/>
                <a:cs typeface="Lato" panose="020F0502020204030203" pitchFamily="34" charset="0"/>
              </a:rPr>
              <a:t>Rise &amp; Thrive</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1071753" y="1501140"/>
            <a:ext cx="10204704" cy="2971800"/>
          </a:xfrm>
        </p:spPr>
        <p:txBody>
          <a:bodyPr/>
          <a:lstStyle/>
          <a:p>
            <a:r>
              <a:rPr lang="en-US" sz="2400" dirty="0"/>
              <a:t>Voinovich Academy (VA) engaged with other University partners on state funded grant concerning community mental health and wellness</a:t>
            </a:r>
          </a:p>
          <a:p>
            <a:r>
              <a:rPr lang="en-US" sz="2400" dirty="0"/>
              <a:t>Focus on Town-Gown Initiatives </a:t>
            </a:r>
          </a:p>
          <a:p>
            <a:r>
              <a:rPr lang="en-US" sz="2400" dirty="0"/>
              <a:t>Identified successful models for collaboration to improve mental health outcomes</a:t>
            </a:r>
          </a:p>
          <a:p>
            <a:pPr lvl="1"/>
            <a:r>
              <a:rPr lang="en-US" dirty="0"/>
              <a:t>Steering Committee</a:t>
            </a:r>
          </a:p>
          <a:p>
            <a:pPr lvl="1"/>
            <a:r>
              <a:rPr lang="en-US" dirty="0"/>
              <a:t>Survey of Colleges/Universities &amp; hosting jurisdiction (cities/towns)</a:t>
            </a:r>
          </a:p>
          <a:p>
            <a:pPr lvl="1"/>
            <a:r>
              <a:rPr lang="en-US" dirty="0"/>
              <a:t>Analysis and identification of successful cooperative models </a:t>
            </a:r>
          </a:p>
          <a:p>
            <a:pPr lvl="1"/>
            <a:r>
              <a:rPr lang="en-US" dirty="0"/>
              <a:t>Town-Gown Workshop to highlight models &amp; promote collaboration</a:t>
            </a:r>
          </a:p>
        </p:txBody>
      </p:sp>
    </p:spTree>
    <p:extLst>
      <p:ext uri="{BB962C8B-B14F-4D97-AF65-F5344CB8AC3E}">
        <p14:creationId xmlns:p14="http://schemas.microsoft.com/office/powerpoint/2010/main" val="31075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139065"/>
            <a:ext cx="10200132" cy="1188720"/>
          </a:xfrm>
        </p:spPr>
        <p:txBody>
          <a:bodyPr/>
          <a:lstStyle/>
          <a:p>
            <a:r>
              <a:rPr lang="en-US" sz="3200" dirty="0"/>
              <a:t>Develop Tailored Leadership Programs:  </a:t>
            </a:r>
            <a:r>
              <a:rPr lang="en-US" sz="3200" b="0" dirty="0">
                <a:latin typeface="Lato" panose="020F0502020204030203" pitchFamily="34" charset="0"/>
                <a:ea typeface="Lato" panose="020F0502020204030203" pitchFamily="34" charset="0"/>
                <a:cs typeface="Lato" panose="020F0502020204030203" pitchFamily="34" charset="0"/>
              </a:rPr>
              <a:t>Governing Essentials for Local Elected Officials</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1024127" y="1327785"/>
            <a:ext cx="10777347" cy="2971800"/>
          </a:xfrm>
        </p:spPr>
        <p:txBody>
          <a:bodyPr/>
          <a:lstStyle/>
          <a:p>
            <a:pPr>
              <a:lnSpc>
                <a:spcPct val="100000"/>
              </a:lnSpc>
              <a:buFont typeface="Wingdings" panose="05000000000000000000" pitchFamily="2" charset="2"/>
              <a:buChar char="Ø"/>
            </a:pPr>
            <a:r>
              <a:rPr lang="en-US" dirty="0"/>
              <a:t>Inquiry to VA to create program for newly elected officials</a:t>
            </a:r>
          </a:p>
          <a:p>
            <a:pPr>
              <a:lnSpc>
                <a:spcPct val="100000"/>
              </a:lnSpc>
              <a:buFont typeface="Wingdings" panose="05000000000000000000" pitchFamily="2" charset="2"/>
              <a:buChar char="Ø"/>
            </a:pPr>
            <a:r>
              <a:rPr lang="en-US" dirty="0"/>
              <a:t>Created advisory group to design curriculum </a:t>
            </a:r>
          </a:p>
          <a:p>
            <a:pPr>
              <a:lnSpc>
                <a:spcPct val="100000"/>
              </a:lnSpc>
              <a:buFont typeface="Wingdings" panose="05000000000000000000" pitchFamily="2" charset="2"/>
              <a:buChar char="Ø"/>
            </a:pPr>
            <a:r>
              <a:rPr lang="en-US" dirty="0"/>
              <a:t>Launched </a:t>
            </a:r>
            <a:r>
              <a:rPr lang="en-US" i="1" dirty="0"/>
              <a:t>Governing Essentials </a:t>
            </a:r>
            <a:r>
              <a:rPr lang="en-US" dirty="0"/>
              <a:t>in Feb. 2021</a:t>
            </a:r>
          </a:p>
          <a:p>
            <a:pPr>
              <a:lnSpc>
                <a:spcPct val="100000"/>
              </a:lnSpc>
              <a:buFont typeface="Wingdings" panose="05000000000000000000" pitchFamily="2" charset="2"/>
              <a:buChar char="Ø"/>
            </a:pPr>
            <a:r>
              <a:rPr lang="en-US" dirty="0"/>
              <a:t>Program Design</a:t>
            </a:r>
          </a:p>
          <a:p>
            <a:pPr lvl="1">
              <a:lnSpc>
                <a:spcPct val="100000"/>
              </a:lnSpc>
            </a:pPr>
            <a:r>
              <a:rPr lang="en-US" dirty="0"/>
              <a:t>Six “Modules” – 2 full day &amp; 4 half-day; 3 in person &amp; 3 “virtual”</a:t>
            </a:r>
          </a:p>
          <a:p>
            <a:pPr lvl="1">
              <a:lnSpc>
                <a:spcPct val="100000"/>
              </a:lnSpc>
            </a:pPr>
            <a:r>
              <a:rPr lang="en-US" dirty="0"/>
              <a:t>Key Concepts:  Governance, E.D., Finance, Communications, Safety, Public Works, Ethics</a:t>
            </a:r>
          </a:p>
          <a:p>
            <a:pPr lvl="1">
              <a:lnSpc>
                <a:spcPct val="100000"/>
              </a:lnSpc>
            </a:pPr>
            <a:r>
              <a:rPr lang="en-US" dirty="0"/>
              <a:t>Instructor base – experienced practitioners in fields </a:t>
            </a:r>
          </a:p>
          <a:p>
            <a:pPr lvl="1">
              <a:lnSpc>
                <a:spcPct val="100000"/>
              </a:lnSpc>
            </a:pPr>
            <a:r>
              <a:rPr lang="en-US" dirty="0"/>
              <a:t>Target – new or relatively new elected officials (cities, townships, counties)</a:t>
            </a:r>
          </a:p>
          <a:p>
            <a:pPr lvl="1">
              <a:lnSpc>
                <a:spcPct val="100000"/>
              </a:lnSpc>
            </a:pPr>
            <a:r>
              <a:rPr lang="en-US" dirty="0"/>
              <a:t>56 participants to date over three cohorts </a:t>
            </a:r>
          </a:p>
          <a:p>
            <a:pPr lvl="1">
              <a:lnSpc>
                <a:spcPct val="100000"/>
              </a:lnSpc>
            </a:pPr>
            <a:r>
              <a:rPr lang="en-US" dirty="0"/>
              <a:t>Over 90% of participants “highly recommend” program to colleagues</a:t>
            </a:r>
          </a:p>
        </p:txBody>
      </p:sp>
    </p:spTree>
    <p:extLst>
      <p:ext uri="{BB962C8B-B14F-4D97-AF65-F5344CB8AC3E}">
        <p14:creationId xmlns:p14="http://schemas.microsoft.com/office/powerpoint/2010/main" val="3746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4695825" y="-194310"/>
            <a:ext cx="2800350" cy="1188720"/>
          </a:xfrm>
        </p:spPr>
        <p:txBody>
          <a:bodyPr/>
          <a:lstStyle/>
          <a:p>
            <a:r>
              <a:rPr lang="en-US" sz="3200" dirty="0"/>
              <a:t>2023 Cohort</a:t>
            </a:r>
            <a:endParaRPr lang="en-US" sz="3200" b="0" dirty="0">
              <a:latin typeface="Lato" panose="020F0502020204030203" pitchFamily="34" charset="0"/>
              <a:ea typeface="Lato" panose="020F0502020204030203" pitchFamily="34" charset="0"/>
              <a:cs typeface="Lato" panose="020F0502020204030203" pitchFamily="34" charset="0"/>
            </a:endParaRPr>
          </a:p>
        </p:txBody>
      </p:sp>
      <p:pic>
        <p:nvPicPr>
          <p:cNvPr id="6" name="Content Placeholder 4">
            <a:extLst>
              <a:ext uri="{FF2B5EF4-FFF2-40B4-BE49-F238E27FC236}">
                <a16:creationId xmlns:a16="http://schemas.microsoft.com/office/drawing/2014/main" id="{77E77FAC-C01F-CAA0-0292-8C25B59A97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456" y="1144065"/>
            <a:ext cx="7953088" cy="4569870"/>
          </a:xfrm>
        </p:spPr>
      </p:pic>
    </p:spTree>
    <p:extLst>
      <p:ext uri="{BB962C8B-B14F-4D97-AF65-F5344CB8AC3E}">
        <p14:creationId xmlns:p14="http://schemas.microsoft.com/office/powerpoint/2010/main" val="212733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139065"/>
            <a:ext cx="10200132" cy="1188720"/>
          </a:xfrm>
        </p:spPr>
        <p:txBody>
          <a:bodyPr/>
          <a:lstStyle/>
          <a:p>
            <a:r>
              <a:rPr lang="en-US" b="1" dirty="0">
                <a:solidFill>
                  <a:srgbClr val="0070C0"/>
                </a:solidFill>
              </a:rPr>
              <a:t>Respond to Emerging Needs:  </a:t>
            </a:r>
            <a:r>
              <a:rPr lang="en-US" b="0" dirty="0">
                <a:solidFill>
                  <a:srgbClr val="0070C0"/>
                </a:solidFill>
                <a:latin typeface="Lato" panose="020F0502020204030203" pitchFamily="34" charset="0"/>
                <a:ea typeface="Lato" panose="020F0502020204030203" pitchFamily="34" charset="0"/>
                <a:cs typeface="Lato" panose="020F0502020204030203" pitchFamily="34" charset="0"/>
              </a:rPr>
              <a:t>Juvenile Crime</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1071753" y="1501140"/>
            <a:ext cx="10204704" cy="2971800"/>
          </a:xfrm>
        </p:spPr>
        <p:txBody>
          <a:bodyPr/>
          <a:lstStyle/>
          <a:p>
            <a:r>
              <a:rPr lang="en-US" sz="2400" dirty="0"/>
              <a:t>KIA Boys</a:t>
            </a:r>
          </a:p>
          <a:p>
            <a:r>
              <a:rPr lang="en-US" sz="2400" dirty="0"/>
              <a:t>Frustrated Law Enforcement </a:t>
            </a:r>
          </a:p>
          <a:p>
            <a:r>
              <a:rPr lang="en-US" sz="2400" dirty="0"/>
              <a:t>Engagement by Regional Chiefs and Central Oho Mayors &amp; Managers</a:t>
            </a:r>
          </a:p>
          <a:p>
            <a:r>
              <a:rPr lang="en-US" sz="2400" dirty="0"/>
              <a:t>Invitation to County leadership and Juvenile Court to Discussion</a:t>
            </a:r>
          </a:p>
          <a:p>
            <a:r>
              <a:rPr lang="en-US" sz="2400" dirty="0"/>
              <a:t>VA serving as convener and facilitator </a:t>
            </a:r>
          </a:p>
          <a:p>
            <a:r>
              <a:rPr lang="en-US" sz="2400" dirty="0"/>
              <a:t>First Session held end of April</a:t>
            </a:r>
          </a:p>
        </p:txBody>
      </p:sp>
    </p:spTree>
    <p:extLst>
      <p:ext uri="{BB962C8B-B14F-4D97-AF65-F5344CB8AC3E}">
        <p14:creationId xmlns:p14="http://schemas.microsoft.com/office/powerpoint/2010/main" val="30966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FC1-A744-3A61-6292-313050781A45}"/>
              </a:ext>
            </a:extLst>
          </p:cNvPr>
          <p:cNvSpPr>
            <a:spLocks noGrp="1"/>
          </p:cNvSpPr>
          <p:nvPr>
            <p:ph type="title"/>
          </p:nvPr>
        </p:nvSpPr>
        <p:spPr>
          <a:xfrm>
            <a:off x="1295400" y="2495550"/>
            <a:ext cx="3419475" cy="1188720"/>
          </a:xfrm>
        </p:spPr>
        <p:txBody>
          <a:bodyPr/>
          <a:lstStyle/>
          <a:p>
            <a:pPr algn="ctr"/>
            <a:r>
              <a:rPr lang="en-US" b="1" dirty="0"/>
              <a:t>University Partnerships Key Takeaways</a:t>
            </a:r>
            <a:endParaRPr lang="en-US" dirty="0"/>
          </a:p>
        </p:txBody>
      </p:sp>
      <p:sp>
        <p:nvSpPr>
          <p:cNvPr id="5" name="Content Placeholder 4">
            <a:extLst>
              <a:ext uri="{FF2B5EF4-FFF2-40B4-BE49-F238E27FC236}">
                <a16:creationId xmlns:a16="http://schemas.microsoft.com/office/drawing/2014/main" id="{BEB5DC0F-79D9-E055-7EA0-8F966AEA01CF}"/>
              </a:ext>
            </a:extLst>
          </p:cNvPr>
          <p:cNvSpPr>
            <a:spLocks noGrp="1"/>
          </p:cNvSpPr>
          <p:nvPr>
            <p:ph sz="half" idx="2"/>
          </p:nvPr>
        </p:nvSpPr>
        <p:spPr>
          <a:xfrm>
            <a:off x="5714999" y="845819"/>
            <a:ext cx="5838825" cy="5012055"/>
          </a:xfrm>
        </p:spPr>
        <p:txBody>
          <a:bodyPr/>
          <a:lstStyle/>
          <a:p>
            <a:pPr>
              <a:buFont typeface="Wingdings" panose="05000000000000000000" pitchFamily="2" charset="2"/>
              <a:buChar char="Ø"/>
            </a:pPr>
            <a:r>
              <a:rPr lang="en-US" sz="2400" dirty="0"/>
              <a:t>Many large state universities have “centers for local government” to assist communities</a:t>
            </a:r>
          </a:p>
          <a:p>
            <a:pPr>
              <a:buFont typeface="Wingdings" panose="05000000000000000000" pitchFamily="2" charset="2"/>
              <a:buChar char="Ø"/>
            </a:pPr>
            <a:r>
              <a:rPr lang="en-US" sz="2400" dirty="0"/>
              <a:t>These resources can often be less expensive than traditional consultants</a:t>
            </a:r>
          </a:p>
          <a:p>
            <a:pPr>
              <a:buFont typeface="Wingdings" panose="05000000000000000000" pitchFamily="2" charset="2"/>
              <a:buChar char="Ø"/>
            </a:pPr>
            <a:r>
              <a:rPr lang="en-US" sz="2400" dirty="0"/>
              <a:t>At community level, collaboration begins with intention; requires care &amp; feeding</a:t>
            </a:r>
          </a:p>
          <a:p>
            <a:pPr>
              <a:buFont typeface="Wingdings" panose="05000000000000000000" pitchFamily="2" charset="2"/>
              <a:buChar char="Ø"/>
            </a:pPr>
            <a:r>
              <a:rPr lang="en-US" sz="2400" dirty="0"/>
              <a:t>The time to get to know your college/university leadership is not during a crisis</a:t>
            </a:r>
          </a:p>
        </p:txBody>
      </p:sp>
    </p:spTree>
    <p:extLst>
      <p:ext uri="{BB962C8B-B14F-4D97-AF65-F5344CB8AC3E}">
        <p14:creationId xmlns:p14="http://schemas.microsoft.com/office/powerpoint/2010/main" val="1875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38022" y="904875"/>
            <a:ext cx="10200132" cy="1188720"/>
          </a:xfrm>
        </p:spPr>
        <p:txBody>
          <a:bodyPr/>
          <a:lstStyle/>
          <a:p>
            <a:r>
              <a:rPr lang="en-US" b="1" dirty="0"/>
              <a:t>Charles </a:t>
            </a:r>
            <a:r>
              <a:rPr lang="en-US" b="1" dirty="0" err="1"/>
              <a:t>Hartgrove</a:t>
            </a:r>
            <a:r>
              <a:rPr lang="en-US" b="1" dirty="0"/>
              <a:t>, ICMA-CM</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399" y="2377440"/>
            <a:ext cx="10824519" cy="1051560"/>
          </a:xfrm>
        </p:spPr>
        <p:txBody>
          <a:bodyPr/>
          <a:lstStyle/>
          <a:p>
            <a:pPr marL="285750" indent="-285750" algn="l">
              <a:buFont typeface="Arial" panose="020B0604020202020204" pitchFamily="34" charset="0"/>
              <a:buChar char="•"/>
            </a:pPr>
            <a:r>
              <a:rPr lang="en-US" sz="2400" dirty="0"/>
              <a:t>Director – Virginia Institute of Government (VIG) </a:t>
            </a:r>
          </a:p>
          <a:p>
            <a:pPr marL="285750" indent="-285750" algn="l">
              <a:buFont typeface="Arial" panose="020B0604020202020204" pitchFamily="34" charset="0"/>
              <a:buChar char="•"/>
            </a:pPr>
            <a:r>
              <a:rPr lang="en-US" sz="2400" dirty="0">
                <a:hlinkClick r:id="rId2"/>
              </a:rPr>
              <a:t>www.vig.coopercenter.org</a:t>
            </a:r>
            <a:endParaRPr lang="en-US" sz="2400" dirty="0"/>
          </a:p>
          <a:p>
            <a:pPr marL="285750" indent="-285750" algn="l">
              <a:buFont typeface="Arial" panose="020B0604020202020204" pitchFamily="34" charset="0"/>
              <a:buChar char="•"/>
            </a:pPr>
            <a:r>
              <a:rPr lang="en-US" sz="2400" dirty="0"/>
              <a:t>Previously served as Chief Deputy Commissioner – Virginia Department of Taxation</a:t>
            </a:r>
          </a:p>
          <a:p>
            <a:pPr marL="285750" indent="-285750" algn="l">
              <a:buFont typeface="Arial" panose="020B0604020202020204" pitchFamily="34" charset="0"/>
              <a:buChar char="•"/>
            </a:pPr>
            <a:r>
              <a:rPr lang="en-US" sz="2400" dirty="0"/>
              <a:t>Former town manager and deputy city manager leading Virginia communities for over 20 years: Lynchburg, Ashland, Middleburg, and Gate City</a:t>
            </a:r>
          </a:p>
        </p:txBody>
      </p:sp>
    </p:spTree>
    <p:extLst>
      <p:ext uri="{BB962C8B-B14F-4D97-AF65-F5344CB8AC3E}">
        <p14:creationId xmlns:p14="http://schemas.microsoft.com/office/powerpoint/2010/main" val="32255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568411" y="1389888"/>
            <a:ext cx="11405286" cy="890016"/>
          </a:xfrm>
        </p:spPr>
        <p:txBody>
          <a:bodyPr>
            <a:noAutofit/>
          </a:bodyPr>
          <a:lstStyle/>
          <a:p>
            <a:pPr algn="l">
              <a:lnSpc>
                <a:spcPct val="100000"/>
              </a:lnSpc>
            </a:pPr>
            <a:r>
              <a:rPr lang="en-US" sz="3600" dirty="0"/>
              <a:t>Weldon Cooper Center for Public Service (WCCPS) </a:t>
            </a:r>
            <a:br>
              <a:rPr lang="en-US" sz="3600" dirty="0"/>
            </a:br>
            <a:br>
              <a:rPr lang="en-US" sz="3600" dirty="0"/>
            </a:br>
            <a:r>
              <a:rPr lang="en-US" sz="3600" dirty="0"/>
              <a:t>Reimagining Public Service</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a:bodyPr>
          <a:lstStyle/>
          <a:p>
            <a:pPr marL="285750" indent="-285750" algn="l">
              <a:buFont typeface="Arial" panose="020B0604020202020204" pitchFamily="34" charset="0"/>
              <a:buChar char="•"/>
            </a:pPr>
            <a:r>
              <a:rPr lang="en-US" u="sng" dirty="0"/>
              <a:t>Vision</a:t>
            </a:r>
            <a:r>
              <a:rPr lang="en-US" dirty="0"/>
              <a:t>:  Resilient Virginia communities shaped by the people who live there.</a:t>
            </a:r>
          </a:p>
          <a:p>
            <a:pPr marL="285750" indent="-285750" algn="l">
              <a:buFont typeface="Arial" panose="020B0604020202020204" pitchFamily="34" charset="0"/>
              <a:buChar char="•"/>
            </a:pPr>
            <a:r>
              <a:rPr lang="en-US" u="sng" dirty="0"/>
              <a:t>Mission</a:t>
            </a:r>
            <a:r>
              <a:rPr lang="en-US" dirty="0"/>
              <a:t>:  To empower Virginians to promote the well-being of their communities through practical,  policy relevant research, and training for effective and inclusive leadership.</a:t>
            </a:r>
          </a:p>
          <a:p>
            <a:pPr algn="l"/>
            <a:endParaRPr lang="en-US" dirty="0"/>
          </a:p>
        </p:txBody>
      </p:sp>
    </p:spTree>
    <p:extLst>
      <p:ext uri="{BB962C8B-B14F-4D97-AF65-F5344CB8AC3E}">
        <p14:creationId xmlns:p14="http://schemas.microsoft.com/office/powerpoint/2010/main" val="20486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1524000" y="1389888"/>
            <a:ext cx="9144000" cy="890016"/>
          </a:xfrm>
        </p:spPr>
        <p:txBody>
          <a:bodyPr>
            <a:noAutofit/>
          </a:bodyPr>
          <a:lstStyle/>
          <a:p>
            <a:pPr algn="l"/>
            <a:r>
              <a:rPr lang="en-US" sz="3600" dirty="0"/>
              <a:t>Business Units - WCCPS</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fontScale="92500" lnSpcReduction="20000"/>
          </a:bodyPr>
          <a:lstStyle/>
          <a:p>
            <a:pPr marL="285750" indent="-285750" algn="l">
              <a:buFont typeface="Arial" panose="020B0604020202020204" pitchFamily="34" charset="0"/>
              <a:buChar char="•"/>
            </a:pPr>
            <a:r>
              <a:rPr lang="en-US" dirty="0"/>
              <a:t>Center for Economic and Policy Studies</a:t>
            </a:r>
          </a:p>
          <a:p>
            <a:pPr marL="285750" indent="-285750" algn="l">
              <a:buFont typeface="Arial" panose="020B0604020202020204" pitchFamily="34" charset="0"/>
              <a:buChar char="•"/>
            </a:pPr>
            <a:r>
              <a:rPr lang="en-US" dirty="0"/>
              <a:t>Center for Survey Research</a:t>
            </a:r>
          </a:p>
          <a:p>
            <a:pPr marL="285750" indent="-285750" algn="l">
              <a:buFont typeface="Arial" panose="020B0604020202020204" pitchFamily="34" charset="0"/>
              <a:buChar char="•"/>
            </a:pPr>
            <a:r>
              <a:rPr lang="en-US" dirty="0"/>
              <a:t>Demographics Research Group</a:t>
            </a:r>
          </a:p>
          <a:p>
            <a:pPr marL="285750" indent="-285750" algn="l">
              <a:buFont typeface="Arial" panose="020B0604020202020204" pitchFamily="34" charset="0"/>
              <a:buChar char="•"/>
            </a:pPr>
            <a:r>
              <a:rPr lang="en-US" dirty="0"/>
              <a:t>Sorensen Institute for Political Leadership </a:t>
            </a:r>
          </a:p>
          <a:p>
            <a:pPr marL="285750" indent="-285750" algn="l">
              <a:buFont typeface="Arial" panose="020B0604020202020204" pitchFamily="34" charset="0"/>
              <a:buChar char="•"/>
            </a:pPr>
            <a:r>
              <a:rPr lang="en-US" b="1" i="1" dirty="0"/>
              <a:t>Virginia Institute of Government </a:t>
            </a:r>
          </a:p>
          <a:p>
            <a:pPr algn="l"/>
            <a:endParaRPr lang="en-US" dirty="0"/>
          </a:p>
        </p:txBody>
      </p:sp>
    </p:spTree>
    <p:extLst>
      <p:ext uri="{BB962C8B-B14F-4D97-AF65-F5344CB8AC3E}">
        <p14:creationId xmlns:p14="http://schemas.microsoft.com/office/powerpoint/2010/main" val="20974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Part 1: General Introductions &amp; Today’s Roadmap</a:t>
            </a:r>
          </a:p>
        </p:txBody>
      </p:sp>
    </p:spTree>
    <p:extLst>
      <p:ext uri="{BB962C8B-B14F-4D97-AF65-F5344CB8AC3E}">
        <p14:creationId xmlns:p14="http://schemas.microsoft.com/office/powerpoint/2010/main" val="21487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790833" y="1389888"/>
            <a:ext cx="11207578" cy="890016"/>
          </a:xfrm>
        </p:spPr>
        <p:txBody>
          <a:bodyPr>
            <a:noAutofit/>
          </a:bodyPr>
          <a:lstStyle/>
          <a:p>
            <a:pPr algn="l"/>
            <a:r>
              <a:rPr lang="en-US" sz="3600" dirty="0"/>
              <a:t>What is the Virginia Institute of Government (VIG)?</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lnSpcReduction="10000"/>
          </a:bodyPr>
          <a:lstStyle/>
          <a:p>
            <a:pPr marL="285750" indent="-285750" algn="l">
              <a:buFont typeface="Arial" panose="020B0604020202020204" pitchFamily="34" charset="0"/>
              <a:buChar char="•"/>
            </a:pPr>
            <a:r>
              <a:rPr lang="en-US" dirty="0"/>
              <a:t>VIG was created in 1994 by the General Assembly</a:t>
            </a:r>
          </a:p>
          <a:p>
            <a:pPr marL="285750" indent="-285750" algn="l">
              <a:buFont typeface="Arial" panose="020B0604020202020204" pitchFamily="34" charset="0"/>
              <a:buChar char="•"/>
            </a:pPr>
            <a:r>
              <a:rPr lang="en-US" dirty="0"/>
              <a:t>Director manages the daily operations of VIG</a:t>
            </a:r>
          </a:p>
          <a:p>
            <a:pPr marL="285750" indent="-285750" algn="l">
              <a:buFont typeface="Arial" panose="020B0604020202020204" pitchFamily="34" charset="0"/>
              <a:buChar char="•"/>
            </a:pPr>
            <a:r>
              <a:rPr lang="en-US" dirty="0"/>
              <a:t>Approximately 235 Virginia cities, towns, and counties are active members</a:t>
            </a:r>
          </a:p>
          <a:p>
            <a:pPr marL="285750" indent="-285750" algn="l">
              <a:buFont typeface="Arial" panose="020B0604020202020204" pitchFamily="34" charset="0"/>
              <a:buChar char="•"/>
            </a:pPr>
            <a:r>
              <a:rPr lang="en-US" dirty="0"/>
              <a:t>Membership dues to VIG are based on population of locality</a:t>
            </a:r>
          </a:p>
          <a:p>
            <a:pPr algn="l"/>
            <a:endParaRPr lang="en-US" dirty="0"/>
          </a:p>
        </p:txBody>
      </p:sp>
    </p:spTree>
    <p:extLst>
      <p:ext uri="{BB962C8B-B14F-4D97-AF65-F5344CB8AC3E}">
        <p14:creationId xmlns:p14="http://schemas.microsoft.com/office/powerpoint/2010/main" val="18129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1524000" y="1389888"/>
            <a:ext cx="9144000" cy="890016"/>
          </a:xfrm>
        </p:spPr>
        <p:txBody>
          <a:bodyPr>
            <a:noAutofit/>
          </a:bodyPr>
          <a:lstStyle/>
          <a:p>
            <a:pPr algn="l"/>
            <a:r>
              <a:rPr lang="en-US" sz="3600" dirty="0"/>
              <a:t>VIG’s Mission </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a:bodyPr>
          <a:lstStyle/>
          <a:p>
            <a:pPr algn="l"/>
            <a:r>
              <a:rPr lang="en-US" dirty="0"/>
              <a:t>VIG strives to serve as the central navigator for Virginia communities to assist in building governance capacity and developing dynamic leaders at all levels of local government across the country.  This will be achieved by curating a portfolio of services, partnerships, and best practices that provide value to our members.</a:t>
            </a:r>
          </a:p>
          <a:p>
            <a:pPr algn="l"/>
            <a:endParaRPr lang="en-US" dirty="0"/>
          </a:p>
        </p:txBody>
      </p:sp>
    </p:spTree>
    <p:extLst>
      <p:ext uri="{BB962C8B-B14F-4D97-AF65-F5344CB8AC3E}">
        <p14:creationId xmlns:p14="http://schemas.microsoft.com/office/powerpoint/2010/main" val="265138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819665" y="401347"/>
            <a:ext cx="9144000" cy="890016"/>
          </a:xfrm>
        </p:spPr>
        <p:txBody>
          <a:bodyPr>
            <a:noAutofit/>
          </a:bodyPr>
          <a:lstStyle/>
          <a:p>
            <a:pPr algn="l"/>
            <a:r>
              <a:rPr lang="en-US" sz="3600" dirty="0"/>
              <a:t>VIG’s Services  </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346886" y="1853515"/>
            <a:ext cx="10280822" cy="4473144"/>
          </a:xfrm>
        </p:spPr>
        <p:txBody>
          <a:bodyPr>
            <a:normAutofit fontScale="77500" lnSpcReduction="20000"/>
          </a:bodyPr>
          <a:lstStyle/>
          <a:p>
            <a:pPr marL="342900" indent="-342900" algn="l">
              <a:buFont typeface="Arial" panose="020B0604020202020204" pitchFamily="34" charset="0"/>
              <a:buChar char="•"/>
            </a:pPr>
            <a:r>
              <a:rPr lang="en-US" sz="3200" dirty="0"/>
              <a:t>Virginia local government professional/technical support</a:t>
            </a:r>
          </a:p>
          <a:p>
            <a:pPr marL="342900" indent="-342900" algn="l">
              <a:buFont typeface="Arial" panose="020B0604020202020204" pitchFamily="34" charset="0"/>
              <a:buChar char="•"/>
            </a:pPr>
            <a:r>
              <a:rPr lang="en-US" sz="3200" dirty="0"/>
              <a:t>Houses the Senior Executive Institute (SEI) and Leading, Educating, and Developing (LEAD) professional development programs for local governments throughout the United States and beyond; specifically designed for chief administrative officers, deputies/assistants, and department heads/senior managers </a:t>
            </a:r>
          </a:p>
          <a:p>
            <a:pPr marL="342900" indent="-342900" algn="l">
              <a:buFont typeface="Arial" panose="020B0604020202020204" pitchFamily="34" charset="0"/>
              <a:buChar char="•"/>
            </a:pPr>
            <a:r>
              <a:rPr lang="en-US" sz="3200" dirty="0"/>
              <a:t>Provides the Constitutional Officer Education Program for treasurers, commissioners of the revenue, and their staffs</a:t>
            </a:r>
          </a:p>
          <a:p>
            <a:pPr marL="342900" indent="-342900" algn="l">
              <a:buFont typeface="Arial" panose="020B0604020202020204" pitchFamily="34" charset="0"/>
              <a:buChar char="•"/>
            </a:pPr>
            <a:r>
              <a:rPr lang="en-US" sz="3200" dirty="0"/>
              <a:t>Consulting Services - board/council retreats, leadership team development, strategic planning, diversity, equity, and inclusion, etc.</a:t>
            </a:r>
          </a:p>
          <a:p>
            <a:pPr algn="l"/>
            <a:endParaRPr lang="en-US" dirty="0"/>
          </a:p>
        </p:txBody>
      </p:sp>
    </p:spTree>
    <p:extLst>
      <p:ext uri="{BB962C8B-B14F-4D97-AF65-F5344CB8AC3E}">
        <p14:creationId xmlns:p14="http://schemas.microsoft.com/office/powerpoint/2010/main" val="35765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672435" y="2538984"/>
            <a:ext cx="1535743" cy="890016"/>
          </a:xfrm>
        </p:spPr>
        <p:txBody>
          <a:bodyPr>
            <a:noAutofit/>
          </a:bodyPr>
          <a:lstStyle/>
          <a:p>
            <a:pPr algn="l"/>
            <a:r>
              <a:rPr lang="en-US" sz="3600" dirty="0"/>
              <a:t>Video:</a:t>
            </a:r>
          </a:p>
        </p:txBody>
      </p:sp>
      <p:pic>
        <p:nvPicPr>
          <p:cNvPr id="12" name="Online Media 11" title="What can LEAD do for you?">
            <a:hlinkClick r:id="" action="ppaction://media"/>
            <a:extLst>
              <a:ext uri="{FF2B5EF4-FFF2-40B4-BE49-F238E27FC236}">
                <a16:creationId xmlns:a16="http://schemas.microsoft.com/office/drawing/2014/main" id="{B1DDD54A-EE97-9BD8-FFE5-B4320A605D83}"/>
              </a:ext>
            </a:extLst>
          </p:cNvPr>
          <p:cNvPicPr>
            <a:picLocks noRot="1" noChangeAspect="1"/>
          </p:cNvPicPr>
          <p:nvPr>
            <a:videoFile r:link="rId1"/>
          </p:nvPr>
        </p:nvPicPr>
        <p:blipFill>
          <a:blip r:embed="rId3"/>
          <a:stretch>
            <a:fillRect/>
          </a:stretch>
        </p:blipFill>
        <p:spPr>
          <a:xfrm>
            <a:off x="2733472" y="958347"/>
            <a:ext cx="9144000" cy="49413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060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1524000" y="1389888"/>
            <a:ext cx="9144000" cy="890016"/>
          </a:xfrm>
        </p:spPr>
        <p:txBody>
          <a:bodyPr>
            <a:noAutofit/>
          </a:bodyPr>
          <a:lstStyle/>
          <a:p>
            <a:pPr algn="l"/>
            <a:r>
              <a:rPr lang="en-US" sz="3600" dirty="0"/>
              <a:t>VIG’s Partners  </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a:bodyPr>
          <a:lstStyle/>
          <a:p>
            <a:pPr algn="l"/>
            <a:r>
              <a:rPr lang="en-US" dirty="0"/>
              <a:t>Partner with the Virginia Municipal League (VML), Virginia Association of Counties (VACO), Virginia Local Government Management Association (VLGMA), Virginia First Cities, and the International City/County Management Association (ICMA) to serve the needs of both elected and appointed local government leaders</a:t>
            </a:r>
          </a:p>
          <a:p>
            <a:pPr algn="l"/>
            <a:endParaRPr lang="en-US" dirty="0"/>
          </a:p>
        </p:txBody>
      </p:sp>
    </p:spTree>
    <p:extLst>
      <p:ext uri="{BB962C8B-B14F-4D97-AF65-F5344CB8AC3E}">
        <p14:creationId xmlns:p14="http://schemas.microsoft.com/office/powerpoint/2010/main" val="187469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0A1-4289-EF4D-A6D6-6C05152B6FC1}"/>
              </a:ext>
            </a:extLst>
          </p:cNvPr>
          <p:cNvSpPr>
            <a:spLocks noGrp="1"/>
          </p:cNvSpPr>
          <p:nvPr>
            <p:ph type="ctrTitle"/>
          </p:nvPr>
        </p:nvSpPr>
        <p:spPr>
          <a:xfrm>
            <a:off x="1042087" y="1151382"/>
            <a:ext cx="9144000" cy="890016"/>
          </a:xfrm>
        </p:spPr>
        <p:txBody>
          <a:bodyPr>
            <a:noAutofit/>
          </a:bodyPr>
          <a:lstStyle/>
          <a:p>
            <a:pPr algn="l"/>
            <a:r>
              <a:rPr lang="en-US" sz="3600" dirty="0"/>
              <a:t>VIG’s Clients  </a:t>
            </a:r>
          </a:p>
        </p:txBody>
      </p:sp>
      <p:sp>
        <p:nvSpPr>
          <p:cNvPr id="3" name="Subtitle 2">
            <a:extLst>
              <a:ext uri="{FF2B5EF4-FFF2-40B4-BE49-F238E27FC236}">
                <a16:creationId xmlns:a16="http://schemas.microsoft.com/office/drawing/2014/main" id="{51670AFB-8E05-BD45-B14F-734429FB3906}"/>
              </a:ext>
            </a:extLst>
          </p:cNvPr>
          <p:cNvSpPr>
            <a:spLocks noGrp="1"/>
          </p:cNvSpPr>
          <p:nvPr>
            <p:ph type="subTitle" idx="1"/>
          </p:nvPr>
        </p:nvSpPr>
        <p:spPr>
          <a:xfrm>
            <a:off x="1524000" y="2743200"/>
            <a:ext cx="9144000" cy="2514600"/>
          </a:xfrm>
        </p:spPr>
        <p:txBody>
          <a:bodyPr>
            <a:normAutofit/>
          </a:bodyPr>
          <a:lstStyle/>
          <a:p>
            <a:pPr algn="l"/>
            <a:r>
              <a:rPr lang="en-US" sz="2000" dirty="0"/>
              <a:t>Virginia local govs consulting</a:t>
            </a:r>
          </a:p>
        </p:txBody>
      </p:sp>
      <p:pic>
        <p:nvPicPr>
          <p:cNvPr id="5" name="Picture 4">
            <a:extLst>
              <a:ext uri="{FF2B5EF4-FFF2-40B4-BE49-F238E27FC236}">
                <a16:creationId xmlns:a16="http://schemas.microsoft.com/office/drawing/2014/main" id="{61AD8245-2FF0-4946-9E5C-8A3ED26BF051}"/>
              </a:ext>
            </a:extLst>
          </p:cNvPr>
          <p:cNvPicPr>
            <a:picLocks noChangeAspect="1"/>
          </p:cNvPicPr>
          <p:nvPr/>
        </p:nvPicPr>
        <p:blipFill>
          <a:blip r:embed="rId2"/>
          <a:stretch>
            <a:fillRect/>
          </a:stretch>
        </p:blipFill>
        <p:spPr>
          <a:xfrm>
            <a:off x="1780032" y="4146804"/>
            <a:ext cx="914400" cy="914400"/>
          </a:xfrm>
          <a:prstGeom prst="rect">
            <a:avLst/>
          </a:prstGeom>
        </p:spPr>
      </p:pic>
      <p:pic>
        <p:nvPicPr>
          <p:cNvPr id="7" name="Picture 6">
            <a:extLst>
              <a:ext uri="{FF2B5EF4-FFF2-40B4-BE49-F238E27FC236}">
                <a16:creationId xmlns:a16="http://schemas.microsoft.com/office/drawing/2014/main" id="{00EE53E8-7A06-1C4E-8FEB-CE1ABB5F0BD1}"/>
              </a:ext>
            </a:extLst>
          </p:cNvPr>
          <p:cNvPicPr>
            <a:picLocks noChangeAspect="1"/>
          </p:cNvPicPr>
          <p:nvPr/>
        </p:nvPicPr>
        <p:blipFill>
          <a:blip r:embed="rId3"/>
          <a:stretch>
            <a:fillRect/>
          </a:stretch>
        </p:blipFill>
        <p:spPr>
          <a:xfrm>
            <a:off x="2674366" y="3205226"/>
            <a:ext cx="1130300" cy="1130300"/>
          </a:xfrm>
          <a:prstGeom prst="rect">
            <a:avLst/>
          </a:prstGeom>
        </p:spPr>
      </p:pic>
      <p:pic>
        <p:nvPicPr>
          <p:cNvPr id="9" name="Picture 8">
            <a:extLst>
              <a:ext uri="{FF2B5EF4-FFF2-40B4-BE49-F238E27FC236}">
                <a16:creationId xmlns:a16="http://schemas.microsoft.com/office/drawing/2014/main" id="{1A460FA9-5A8A-CD44-9799-1B138B079DBD}"/>
              </a:ext>
            </a:extLst>
          </p:cNvPr>
          <p:cNvPicPr>
            <a:picLocks noChangeAspect="1"/>
          </p:cNvPicPr>
          <p:nvPr/>
        </p:nvPicPr>
        <p:blipFill>
          <a:blip r:embed="rId4"/>
          <a:stretch>
            <a:fillRect/>
          </a:stretch>
        </p:blipFill>
        <p:spPr>
          <a:xfrm>
            <a:off x="3804666" y="3950208"/>
            <a:ext cx="1110996" cy="1110996"/>
          </a:xfrm>
          <a:prstGeom prst="rect">
            <a:avLst/>
          </a:prstGeom>
        </p:spPr>
      </p:pic>
      <p:pic>
        <p:nvPicPr>
          <p:cNvPr id="11" name="Picture 10">
            <a:extLst>
              <a:ext uri="{FF2B5EF4-FFF2-40B4-BE49-F238E27FC236}">
                <a16:creationId xmlns:a16="http://schemas.microsoft.com/office/drawing/2014/main" id="{A3AEEA7E-2331-974E-ABA4-235D201ADC26}"/>
              </a:ext>
            </a:extLst>
          </p:cNvPr>
          <p:cNvPicPr>
            <a:picLocks noChangeAspect="1"/>
          </p:cNvPicPr>
          <p:nvPr/>
        </p:nvPicPr>
        <p:blipFill>
          <a:blip r:embed="rId5"/>
          <a:stretch>
            <a:fillRect/>
          </a:stretch>
        </p:blipFill>
        <p:spPr>
          <a:xfrm>
            <a:off x="4883464" y="3138590"/>
            <a:ext cx="1214119" cy="878254"/>
          </a:xfrm>
          <a:prstGeom prst="rect">
            <a:avLst/>
          </a:prstGeom>
        </p:spPr>
      </p:pic>
      <p:pic>
        <p:nvPicPr>
          <p:cNvPr id="13" name="Picture 12">
            <a:extLst>
              <a:ext uri="{FF2B5EF4-FFF2-40B4-BE49-F238E27FC236}">
                <a16:creationId xmlns:a16="http://schemas.microsoft.com/office/drawing/2014/main" id="{EB24A276-9BB0-EB4C-B443-1FC264E22115}"/>
              </a:ext>
            </a:extLst>
          </p:cNvPr>
          <p:cNvPicPr>
            <a:picLocks noChangeAspect="1"/>
          </p:cNvPicPr>
          <p:nvPr/>
        </p:nvPicPr>
        <p:blipFill>
          <a:blip r:embed="rId6"/>
          <a:stretch>
            <a:fillRect/>
          </a:stretch>
        </p:blipFill>
        <p:spPr>
          <a:xfrm>
            <a:off x="6096000" y="3865694"/>
            <a:ext cx="1343406" cy="1182197"/>
          </a:xfrm>
          <a:prstGeom prst="rect">
            <a:avLst/>
          </a:prstGeom>
        </p:spPr>
      </p:pic>
      <p:pic>
        <p:nvPicPr>
          <p:cNvPr id="15" name="Picture 14">
            <a:extLst>
              <a:ext uri="{FF2B5EF4-FFF2-40B4-BE49-F238E27FC236}">
                <a16:creationId xmlns:a16="http://schemas.microsoft.com/office/drawing/2014/main" id="{5B59B2C2-F986-0641-AAAD-933D26EC4420}"/>
              </a:ext>
            </a:extLst>
          </p:cNvPr>
          <p:cNvPicPr>
            <a:picLocks noChangeAspect="1"/>
          </p:cNvPicPr>
          <p:nvPr/>
        </p:nvPicPr>
        <p:blipFill>
          <a:blip r:embed="rId7"/>
          <a:stretch>
            <a:fillRect/>
          </a:stretch>
        </p:blipFill>
        <p:spPr>
          <a:xfrm>
            <a:off x="7352538" y="2771437"/>
            <a:ext cx="1371767" cy="1375367"/>
          </a:xfrm>
          <a:prstGeom prst="rect">
            <a:avLst/>
          </a:prstGeom>
        </p:spPr>
      </p:pic>
      <p:pic>
        <p:nvPicPr>
          <p:cNvPr id="17" name="Picture 16">
            <a:extLst>
              <a:ext uri="{FF2B5EF4-FFF2-40B4-BE49-F238E27FC236}">
                <a16:creationId xmlns:a16="http://schemas.microsoft.com/office/drawing/2014/main" id="{9300716C-AADA-C249-908E-F5CD5DD7FDDD}"/>
              </a:ext>
            </a:extLst>
          </p:cNvPr>
          <p:cNvPicPr>
            <a:picLocks noChangeAspect="1"/>
          </p:cNvPicPr>
          <p:nvPr/>
        </p:nvPicPr>
        <p:blipFill>
          <a:blip r:embed="rId8"/>
          <a:stretch>
            <a:fillRect/>
          </a:stretch>
        </p:blipFill>
        <p:spPr>
          <a:xfrm>
            <a:off x="8928221" y="3710222"/>
            <a:ext cx="1995811" cy="1328122"/>
          </a:xfrm>
          <a:prstGeom prst="rect">
            <a:avLst/>
          </a:prstGeom>
        </p:spPr>
      </p:pic>
    </p:spTree>
    <p:extLst>
      <p:ext uri="{BB962C8B-B14F-4D97-AF65-F5344CB8AC3E}">
        <p14:creationId xmlns:p14="http://schemas.microsoft.com/office/powerpoint/2010/main" val="344251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1017270" y="1692816"/>
            <a:ext cx="10200132" cy="1188720"/>
          </a:xfrm>
        </p:spPr>
        <p:txBody>
          <a:bodyPr/>
          <a:lstStyle/>
          <a:p>
            <a:r>
              <a:rPr lang="en-US" b="1" dirty="0"/>
              <a:t>Megan Hasting</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93648" y="3165381"/>
            <a:ext cx="10204704" cy="1051560"/>
          </a:xfrm>
        </p:spPr>
        <p:txBody>
          <a:bodyPr/>
          <a:lstStyle/>
          <a:p>
            <a:pPr>
              <a:lnSpc>
                <a:spcPct val="100000"/>
              </a:lnSpc>
            </a:pPr>
            <a:r>
              <a:rPr lang="en-US" sz="2000" dirty="0"/>
              <a:t>Continuing Education Specialist, OSU Glenn College of Public Affairs</a:t>
            </a:r>
          </a:p>
        </p:txBody>
      </p:sp>
    </p:spTree>
    <p:extLst>
      <p:ext uri="{BB962C8B-B14F-4D97-AF65-F5344CB8AC3E}">
        <p14:creationId xmlns:p14="http://schemas.microsoft.com/office/powerpoint/2010/main" val="242361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5266051" y="1569243"/>
            <a:ext cx="5953125" cy="3133725"/>
          </a:xfrm>
        </p:spPr>
        <p:txBody>
          <a:bodyPr/>
          <a:lstStyle/>
          <a:p>
            <a:pPr marL="91440" indent="0" algn="ctr">
              <a:lnSpc>
                <a:spcPct val="120000"/>
              </a:lnSpc>
              <a:buNone/>
            </a:pPr>
            <a:endParaRPr lang="en-US" sz="2800" dirty="0"/>
          </a:p>
          <a:p>
            <a:pPr marL="91440" indent="0" algn="ctr">
              <a:lnSpc>
                <a:spcPct val="120000"/>
              </a:lnSpc>
              <a:buNone/>
            </a:pPr>
            <a:r>
              <a:rPr lang="en-US" sz="2800" dirty="0"/>
              <a:t>Committed to delivering continuing education for public and nonprofit professionals across a lifetime of leadership in public service</a:t>
            </a:r>
          </a:p>
        </p:txBody>
      </p:sp>
      <p:cxnSp>
        <p:nvCxnSpPr>
          <p:cNvPr id="5" name="Straight Connector 4">
            <a:extLst>
              <a:ext uri="{FF2B5EF4-FFF2-40B4-BE49-F238E27FC236}">
                <a16:creationId xmlns:a16="http://schemas.microsoft.com/office/drawing/2014/main" id="{8C979C80-0AF8-4EE5-5540-4D3706281A4A}"/>
              </a:ext>
            </a:extLst>
          </p:cNvPr>
          <p:cNvCxnSpPr/>
          <p:nvPr/>
        </p:nvCxnSpPr>
        <p:spPr>
          <a:xfrm>
            <a:off x="5000625" y="1050131"/>
            <a:ext cx="0" cy="417195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with medium confidence">
            <a:extLst>
              <a:ext uri="{FF2B5EF4-FFF2-40B4-BE49-F238E27FC236}">
                <a16:creationId xmlns:a16="http://schemas.microsoft.com/office/drawing/2014/main" id="{3E55F5BD-F664-6A4E-82FF-D626E0752D80}"/>
              </a:ext>
            </a:extLst>
          </p:cNvPr>
          <p:cNvPicPr>
            <a:picLocks noChangeAspect="1"/>
          </p:cNvPicPr>
          <p:nvPr/>
        </p:nvPicPr>
        <p:blipFill>
          <a:blip r:embed="rId2"/>
          <a:stretch>
            <a:fillRect/>
          </a:stretch>
        </p:blipFill>
        <p:spPr>
          <a:xfrm>
            <a:off x="972824" y="1323975"/>
            <a:ext cx="3255546" cy="2901948"/>
          </a:xfrm>
          <a:prstGeom prst="rect">
            <a:avLst/>
          </a:prstGeom>
        </p:spPr>
      </p:pic>
    </p:spTree>
    <p:extLst>
      <p:ext uri="{BB962C8B-B14F-4D97-AF65-F5344CB8AC3E}">
        <p14:creationId xmlns:p14="http://schemas.microsoft.com/office/powerpoint/2010/main" val="28292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038F-42D3-8382-4301-99896CAE697B}"/>
              </a:ext>
            </a:extLst>
          </p:cNvPr>
          <p:cNvSpPr>
            <a:spLocks noGrp="1"/>
          </p:cNvSpPr>
          <p:nvPr>
            <p:ph type="title"/>
          </p:nvPr>
        </p:nvSpPr>
        <p:spPr>
          <a:xfrm>
            <a:off x="676274" y="200025"/>
            <a:ext cx="11134726" cy="960120"/>
          </a:xfrm>
        </p:spPr>
        <p:txBody>
          <a:bodyPr/>
          <a:lstStyle/>
          <a:p>
            <a:r>
              <a:rPr lang="en-US" dirty="0"/>
              <a:t>Supporting a Lifetime of </a:t>
            </a:r>
            <a:r>
              <a:rPr lang="en-US" dirty="0">
                <a:solidFill>
                  <a:srgbClr val="C00000"/>
                </a:solidFill>
              </a:rPr>
              <a:t>Leadership </a:t>
            </a:r>
            <a:r>
              <a:rPr lang="en-US" dirty="0"/>
              <a:t>in Public Service</a:t>
            </a:r>
          </a:p>
        </p:txBody>
      </p:sp>
      <p:graphicFrame>
        <p:nvGraphicFramePr>
          <p:cNvPr id="7" name="Content Placeholder 6">
            <a:extLst>
              <a:ext uri="{FF2B5EF4-FFF2-40B4-BE49-F238E27FC236}">
                <a16:creationId xmlns:a16="http://schemas.microsoft.com/office/drawing/2014/main" id="{17C54BB3-C715-606A-C8E1-FF07FF520113}"/>
              </a:ext>
            </a:extLst>
          </p:cNvPr>
          <p:cNvGraphicFramePr>
            <a:graphicFrameLocks noGrp="1"/>
          </p:cNvGraphicFramePr>
          <p:nvPr>
            <p:ph sz="half" idx="1"/>
          </p:nvPr>
        </p:nvGraphicFramePr>
        <p:xfrm>
          <a:off x="3126978" y="1682236"/>
          <a:ext cx="6474222" cy="3699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775FC9A-276A-E5FD-280B-59FEAB5A6FCE}"/>
              </a:ext>
            </a:extLst>
          </p:cNvPr>
          <p:cNvSpPr txBox="1"/>
          <p:nvPr/>
        </p:nvSpPr>
        <p:spPr>
          <a:xfrm>
            <a:off x="7639050" y="1819275"/>
            <a:ext cx="3152775" cy="369332"/>
          </a:xfrm>
          <a:prstGeom prst="rect">
            <a:avLst/>
          </a:prstGeom>
          <a:noFill/>
        </p:spPr>
        <p:txBody>
          <a:bodyPr wrap="square" rtlCol="0">
            <a:spAutoFit/>
          </a:bodyPr>
          <a:lstStyle/>
          <a:p>
            <a:r>
              <a:rPr lang="en-US" dirty="0">
                <a:solidFill>
                  <a:schemeClr val="bg2">
                    <a:lumMod val="25000"/>
                  </a:schemeClr>
                </a:solidFill>
              </a:rPr>
              <a:t>Emerging Leaders (Internships)</a:t>
            </a:r>
          </a:p>
        </p:txBody>
      </p:sp>
      <p:sp>
        <p:nvSpPr>
          <p:cNvPr id="9" name="TextBox 8">
            <a:extLst>
              <a:ext uri="{FF2B5EF4-FFF2-40B4-BE49-F238E27FC236}">
                <a16:creationId xmlns:a16="http://schemas.microsoft.com/office/drawing/2014/main" id="{213CC18E-729E-BFB7-92DD-7D5A4CFAF4C8}"/>
              </a:ext>
            </a:extLst>
          </p:cNvPr>
          <p:cNvSpPr txBox="1"/>
          <p:nvPr/>
        </p:nvSpPr>
        <p:spPr>
          <a:xfrm>
            <a:off x="8553450" y="3724275"/>
            <a:ext cx="3286125" cy="646331"/>
          </a:xfrm>
          <a:prstGeom prst="rect">
            <a:avLst/>
          </a:prstGeom>
          <a:noFill/>
        </p:spPr>
        <p:txBody>
          <a:bodyPr wrap="square" rtlCol="0">
            <a:spAutoFit/>
          </a:bodyPr>
          <a:lstStyle/>
          <a:p>
            <a:r>
              <a:rPr lang="en-US" dirty="0">
                <a:solidFill>
                  <a:schemeClr val="bg2">
                    <a:lumMod val="25000"/>
                  </a:schemeClr>
                </a:solidFill>
              </a:rPr>
              <a:t>Direct Contributors (upskill high potential employees)</a:t>
            </a:r>
          </a:p>
        </p:txBody>
      </p:sp>
      <p:sp>
        <p:nvSpPr>
          <p:cNvPr id="10" name="TextBox 9">
            <a:extLst>
              <a:ext uri="{FF2B5EF4-FFF2-40B4-BE49-F238E27FC236}">
                <a16:creationId xmlns:a16="http://schemas.microsoft.com/office/drawing/2014/main" id="{43B1CAB5-6E61-6B18-68A3-2EE20B728717}"/>
              </a:ext>
            </a:extLst>
          </p:cNvPr>
          <p:cNvSpPr txBox="1"/>
          <p:nvPr/>
        </p:nvSpPr>
        <p:spPr>
          <a:xfrm>
            <a:off x="5649714" y="5381625"/>
            <a:ext cx="5269707" cy="646331"/>
          </a:xfrm>
          <a:prstGeom prst="rect">
            <a:avLst/>
          </a:prstGeom>
          <a:noFill/>
        </p:spPr>
        <p:txBody>
          <a:bodyPr wrap="square" rtlCol="0">
            <a:spAutoFit/>
          </a:bodyPr>
          <a:lstStyle/>
          <a:p>
            <a:r>
              <a:rPr lang="en-US" dirty="0">
                <a:solidFill>
                  <a:schemeClr val="bg2">
                    <a:lumMod val="25000"/>
                  </a:schemeClr>
                </a:solidFill>
              </a:rPr>
              <a:t>Mid-Career Leaders (management &amp; teambuilding training)</a:t>
            </a:r>
          </a:p>
        </p:txBody>
      </p:sp>
      <p:sp>
        <p:nvSpPr>
          <p:cNvPr id="11" name="TextBox 10">
            <a:extLst>
              <a:ext uri="{FF2B5EF4-FFF2-40B4-BE49-F238E27FC236}">
                <a16:creationId xmlns:a16="http://schemas.microsoft.com/office/drawing/2014/main" id="{BD8AB41C-C270-5089-C73F-AFB2FA475973}"/>
              </a:ext>
            </a:extLst>
          </p:cNvPr>
          <p:cNvSpPr txBox="1"/>
          <p:nvPr/>
        </p:nvSpPr>
        <p:spPr>
          <a:xfrm>
            <a:off x="492124" y="4647515"/>
            <a:ext cx="5269707" cy="369332"/>
          </a:xfrm>
          <a:prstGeom prst="rect">
            <a:avLst/>
          </a:prstGeom>
          <a:noFill/>
        </p:spPr>
        <p:txBody>
          <a:bodyPr wrap="square" rtlCol="0">
            <a:spAutoFit/>
          </a:bodyPr>
          <a:lstStyle/>
          <a:p>
            <a:r>
              <a:rPr lang="en-US" dirty="0">
                <a:solidFill>
                  <a:schemeClr val="bg2">
                    <a:lumMod val="25000"/>
                  </a:schemeClr>
                </a:solidFill>
              </a:rPr>
              <a:t>Senior Leaders (executive academies)</a:t>
            </a:r>
          </a:p>
        </p:txBody>
      </p:sp>
      <p:sp>
        <p:nvSpPr>
          <p:cNvPr id="12" name="TextBox 11">
            <a:extLst>
              <a:ext uri="{FF2B5EF4-FFF2-40B4-BE49-F238E27FC236}">
                <a16:creationId xmlns:a16="http://schemas.microsoft.com/office/drawing/2014/main" id="{7C39A826-B2A9-633E-4E29-01BFDFD3640C}"/>
              </a:ext>
            </a:extLst>
          </p:cNvPr>
          <p:cNvSpPr txBox="1"/>
          <p:nvPr/>
        </p:nvSpPr>
        <p:spPr>
          <a:xfrm>
            <a:off x="380007" y="2359357"/>
            <a:ext cx="5269707" cy="646331"/>
          </a:xfrm>
          <a:prstGeom prst="rect">
            <a:avLst/>
          </a:prstGeom>
          <a:noFill/>
        </p:spPr>
        <p:txBody>
          <a:bodyPr wrap="square" rtlCol="0">
            <a:spAutoFit/>
          </a:bodyPr>
          <a:lstStyle/>
          <a:p>
            <a:r>
              <a:rPr lang="en-US" dirty="0">
                <a:solidFill>
                  <a:schemeClr val="bg2">
                    <a:lumMod val="25000"/>
                  </a:schemeClr>
                </a:solidFill>
              </a:rPr>
              <a:t>Retiring Leaders (succession planning, change management)</a:t>
            </a:r>
          </a:p>
        </p:txBody>
      </p:sp>
    </p:spTree>
    <p:extLst>
      <p:ext uri="{BB962C8B-B14F-4D97-AF65-F5344CB8AC3E}">
        <p14:creationId xmlns:p14="http://schemas.microsoft.com/office/powerpoint/2010/main" val="253569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038F-42D3-8382-4301-99896CAE697B}"/>
              </a:ext>
            </a:extLst>
          </p:cNvPr>
          <p:cNvSpPr>
            <a:spLocks noGrp="1"/>
          </p:cNvSpPr>
          <p:nvPr>
            <p:ph type="title"/>
          </p:nvPr>
        </p:nvSpPr>
        <p:spPr>
          <a:xfrm>
            <a:off x="676274" y="200025"/>
            <a:ext cx="11134726" cy="960120"/>
          </a:xfrm>
        </p:spPr>
        <p:txBody>
          <a:bodyPr/>
          <a:lstStyle/>
          <a:p>
            <a:r>
              <a:rPr lang="en-US" dirty="0"/>
              <a:t>Supporting a Lifetime of </a:t>
            </a:r>
            <a:r>
              <a:rPr lang="en-US" dirty="0">
                <a:solidFill>
                  <a:srgbClr val="C00000"/>
                </a:solidFill>
              </a:rPr>
              <a:t>Leadership </a:t>
            </a:r>
            <a:r>
              <a:rPr lang="en-US" dirty="0"/>
              <a:t>in Public Service</a:t>
            </a:r>
          </a:p>
        </p:txBody>
      </p:sp>
      <p:graphicFrame>
        <p:nvGraphicFramePr>
          <p:cNvPr id="7" name="Content Placeholder 6">
            <a:extLst>
              <a:ext uri="{FF2B5EF4-FFF2-40B4-BE49-F238E27FC236}">
                <a16:creationId xmlns:a16="http://schemas.microsoft.com/office/drawing/2014/main" id="{17C54BB3-C715-606A-C8E1-FF07FF520113}"/>
              </a:ext>
            </a:extLst>
          </p:cNvPr>
          <p:cNvGraphicFramePr>
            <a:graphicFrameLocks noGrp="1"/>
          </p:cNvGraphicFramePr>
          <p:nvPr>
            <p:ph sz="half" idx="1"/>
          </p:nvPr>
        </p:nvGraphicFramePr>
        <p:xfrm>
          <a:off x="3126978" y="1682236"/>
          <a:ext cx="6474222" cy="3699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775FC9A-276A-E5FD-280B-59FEAB5A6FCE}"/>
              </a:ext>
            </a:extLst>
          </p:cNvPr>
          <p:cNvSpPr txBox="1"/>
          <p:nvPr/>
        </p:nvSpPr>
        <p:spPr>
          <a:xfrm>
            <a:off x="7639050" y="1819275"/>
            <a:ext cx="3152775" cy="369332"/>
          </a:xfrm>
          <a:prstGeom prst="rect">
            <a:avLst/>
          </a:prstGeom>
          <a:noFill/>
        </p:spPr>
        <p:txBody>
          <a:bodyPr wrap="square" rtlCol="0">
            <a:spAutoFit/>
          </a:bodyPr>
          <a:lstStyle/>
          <a:p>
            <a:r>
              <a:rPr lang="en-US" dirty="0">
                <a:solidFill>
                  <a:schemeClr val="bg2">
                    <a:lumMod val="25000"/>
                  </a:schemeClr>
                </a:solidFill>
              </a:rPr>
              <a:t>Emerging Leaders (Internships)</a:t>
            </a:r>
          </a:p>
        </p:txBody>
      </p:sp>
      <p:sp>
        <p:nvSpPr>
          <p:cNvPr id="9" name="TextBox 8">
            <a:extLst>
              <a:ext uri="{FF2B5EF4-FFF2-40B4-BE49-F238E27FC236}">
                <a16:creationId xmlns:a16="http://schemas.microsoft.com/office/drawing/2014/main" id="{213CC18E-729E-BFB7-92DD-7D5A4CFAF4C8}"/>
              </a:ext>
            </a:extLst>
          </p:cNvPr>
          <p:cNvSpPr txBox="1"/>
          <p:nvPr/>
        </p:nvSpPr>
        <p:spPr>
          <a:xfrm>
            <a:off x="8553450" y="3724275"/>
            <a:ext cx="3286125" cy="646331"/>
          </a:xfrm>
          <a:prstGeom prst="rect">
            <a:avLst/>
          </a:prstGeom>
          <a:noFill/>
        </p:spPr>
        <p:txBody>
          <a:bodyPr wrap="square" rtlCol="0">
            <a:spAutoFit/>
          </a:bodyPr>
          <a:lstStyle/>
          <a:p>
            <a:r>
              <a:rPr lang="en-US" dirty="0">
                <a:solidFill>
                  <a:schemeClr val="bg2">
                    <a:lumMod val="25000"/>
                  </a:schemeClr>
                </a:solidFill>
              </a:rPr>
              <a:t>Direct Contributors (upskill high potential employees)</a:t>
            </a:r>
          </a:p>
        </p:txBody>
      </p:sp>
      <p:sp>
        <p:nvSpPr>
          <p:cNvPr id="10" name="TextBox 9">
            <a:extLst>
              <a:ext uri="{FF2B5EF4-FFF2-40B4-BE49-F238E27FC236}">
                <a16:creationId xmlns:a16="http://schemas.microsoft.com/office/drawing/2014/main" id="{43B1CAB5-6E61-6B18-68A3-2EE20B728717}"/>
              </a:ext>
            </a:extLst>
          </p:cNvPr>
          <p:cNvSpPr txBox="1"/>
          <p:nvPr/>
        </p:nvSpPr>
        <p:spPr>
          <a:xfrm>
            <a:off x="5649714" y="5381625"/>
            <a:ext cx="5269707" cy="646331"/>
          </a:xfrm>
          <a:prstGeom prst="rect">
            <a:avLst/>
          </a:prstGeom>
          <a:noFill/>
        </p:spPr>
        <p:txBody>
          <a:bodyPr wrap="square" rtlCol="0">
            <a:spAutoFit/>
          </a:bodyPr>
          <a:lstStyle/>
          <a:p>
            <a:r>
              <a:rPr lang="en-US" dirty="0">
                <a:solidFill>
                  <a:schemeClr val="bg2">
                    <a:lumMod val="25000"/>
                  </a:schemeClr>
                </a:solidFill>
              </a:rPr>
              <a:t>Mid-Career Leaders (management &amp; teambuilding training)</a:t>
            </a:r>
          </a:p>
        </p:txBody>
      </p:sp>
      <p:sp>
        <p:nvSpPr>
          <p:cNvPr id="11" name="TextBox 10">
            <a:extLst>
              <a:ext uri="{FF2B5EF4-FFF2-40B4-BE49-F238E27FC236}">
                <a16:creationId xmlns:a16="http://schemas.microsoft.com/office/drawing/2014/main" id="{BD8AB41C-C270-5089-C73F-AFB2FA475973}"/>
              </a:ext>
            </a:extLst>
          </p:cNvPr>
          <p:cNvSpPr txBox="1"/>
          <p:nvPr/>
        </p:nvSpPr>
        <p:spPr>
          <a:xfrm>
            <a:off x="492124" y="4647515"/>
            <a:ext cx="5269707" cy="369332"/>
          </a:xfrm>
          <a:prstGeom prst="rect">
            <a:avLst/>
          </a:prstGeom>
          <a:noFill/>
        </p:spPr>
        <p:txBody>
          <a:bodyPr wrap="square" rtlCol="0">
            <a:spAutoFit/>
          </a:bodyPr>
          <a:lstStyle/>
          <a:p>
            <a:r>
              <a:rPr lang="en-US" dirty="0">
                <a:solidFill>
                  <a:schemeClr val="bg2">
                    <a:lumMod val="25000"/>
                  </a:schemeClr>
                </a:solidFill>
              </a:rPr>
              <a:t>Senior Leaders (executive academies)</a:t>
            </a:r>
          </a:p>
        </p:txBody>
      </p:sp>
      <p:sp>
        <p:nvSpPr>
          <p:cNvPr id="12" name="TextBox 11">
            <a:extLst>
              <a:ext uri="{FF2B5EF4-FFF2-40B4-BE49-F238E27FC236}">
                <a16:creationId xmlns:a16="http://schemas.microsoft.com/office/drawing/2014/main" id="{7C39A826-B2A9-633E-4E29-01BFDFD3640C}"/>
              </a:ext>
            </a:extLst>
          </p:cNvPr>
          <p:cNvSpPr txBox="1"/>
          <p:nvPr/>
        </p:nvSpPr>
        <p:spPr>
          <a:xfrm>
            <a:off x="380007" y="2359357"/>
            <a:ext cx="5269707" cy="646331"/>
          </a:xfrm>
          <a:prstGeom prst="rect">
            <a:avLst/>
          </a:prstGeom>
          <a:noFill/>
        </p:spPr>
        <p:txBody>
          <a:bodyPr wrap="square" rtlCol="0">
            <a:spAutoFit/>
          </a:bodyPr>
          <a:lstStyle/>
          <a:p>
            <a:r>
              <a:rPr lang="en-US" dirty="0">
                <a:solidFill>
                  <a:schemeClr val="bg2">
                    <a:lumMod val="25000"/>
                  </a:schemeClr>
                </a:solidFill>
              </a:rPr>
              <a:t>Retiring Leaders (succession planning, change management)</a:t>
            </a:r>
          </a:p>
        </p:txBody>
      </p:sp>
    </p:spTree>
    <p:extLst>
      <p:ext uri="{BB962C8B-B14F-4D97-AF65-F5344CB8AC3E}">
        <p14:creationId xmlns:p14="http://schemas.microsoft.com/office/powerpoint/2010/main" val="24207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628650" y="1952625"/>
            <a:ext cx="3143250" cy="1476375"/>
          </a:xfrm>
        </p:spPr>
        <p:txBody>
          <a:bodyPr/>
          <a:lstStyle/>
          <a:p>
            <a:pPr algn="ctr"/>
            <a:r>
              <a:rPr lang="en-US" b="1" dirty="0"/>
              <a:t>Today’s Presenters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4819651" y="891488"/>
            <a:ext cx="5953125" cy="3425190"/>
          </a:xfrm>
        </p:spPr>
        <p:txBody>
          <a:bodyPr/>
          <a:lstStyle/>
          <a:p>
            <a:r>
              <a:rPr lang="en-US" sz="2800" dirty="0"/>
              <a:t>David Collinsworth</a:t>
            </a:r>
          </a:p>
          <a:p>
            <a:pPr marL="91440" indent="0">
              <a:buNone/>
            </a:pPr>
            <a:r>
              <a:rPr lang="en-US" dirty="0"/>
              <a:t>Adjunct Instructor/Executive-in-Residence, Ohio University Voinovich School of Leadership and Public Service</a:t>
            </a:r>
            <a:endParaRPr lang="en-US" sz="2800" dirty="0"/>
          </a:p>
          <a:p>
            <a:r>
              <a:rPr lang="en-US" sz="2800" dirty="0"/>
              <a:t>Charles </a:t>
            </a:r>
            <a:r>
              <a:rPr lang="en-US" sz="2800" dirty="0" err="1"/>
              <a:t>Hartgrove</a:t>
            </a:r>
            <a:endParaRPr lang="en-US" sz="2800" dirty="0"/>
          </a:p>
          <a:p>
            <a:pPr marL="91440" indent="0">
              <a:buNone/>
            </a:pPr>
            <a:r>
              <a:rPr lang="en-US" dirty="0"/>
              <a:t>Director – Virginia Institute of Government (VIG) </a:t>
            </a:r>
            <a:endParaRPr lang="en-US" sz="2800" dirty="0"/>
          </a:p>
          <a:p>
            <a:r>
              <a:rPr lang="en-US" sz="2800" dirty="0"/>
              <a:t>Megan Hasting</a:t>
            </a:r>
          </a:p>
          <a:p>
            <a:pPr marL="91440" indent="0">
              <a:buNone/>
            </a:pPr>
            <a:r>
              <a:rPr lang="en-US" dirty="0"/>
              <a:t>Continuing Education Specialist, Glenn College of Public Affairs, The Ohio State University</a:t>
            </a:r>
          </a:p>
        </p:txBody>
      </p:sp>
      <p:cxnSp>
        <p:nvCxnSpPr>
          <p:cNvPr id="5" name="Straight Connector 4">
            <a:extLst>
              <a:ext uri="{FF2B5EF4-FFF2-40B4-BE49-F238E27FC236}">
                <a16:creationId xmlns:a16="http://schemas.microsoft.com/office/drawing/2014/main" id="{8C979C80-0AF8-4EE5-5540-4D3706281A4A}"/>
              </a:ext>
            </a:extLst>
          </p:cNvPr>
          <p:cNvCxnSpPr/>
          <p:nvPr/>
        </p:nvCxnSpPr>
        <p:spPr>
          <a:xfrm>
            <a:off x="4295775" y="1066800"/>
            <a:ext cx="0" cy="41719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038F-42D3-8382-4301-99896CAE697B}"/>
              </a:ext>
            </a:extLst>
          </p:cNvPr>
          <p:cNvSpPr>
            <a:spLocks noGrp="1"/>
          </p:cNvSpPr>
          <p:nvPr>
            <p:ph type="title"/>
          </p:nvPr>
        </p:nvSpPr>
        <p:spPr>
          <a:xfrm>
            <a:off x="604837" y="-90170"/>
            <a:ext cx="10982326" cy="1188720"/>
          </a:xfrm>
        </p:spPr>
        <p:txBody>
          <a:bodyPr/>
          <a:lstStyle/>
          <a:p>
            <a:pPr algn="ctr"/>
            <a:r>
              <a:rPr lang="en-US" dirty="0"/>
              <a:t>Our Programs</a:t>
            </a:r>
          </a:p>
        </p:txBody>
      </p:sp>
      <p:sp>
        <p:nvSpPr>
          <p:cNvPr id="5" name="Rectangle 4">
            <a:extLst>
              <a:ext uri="{FF2B5EF4-FFF2-40B4-BE49-F238E27FC236}">
                <a16:creationId xmlns:a16="http://schemas.microsoft.com/office/drawing/2014/main" id="{3784D52E-8FF2-26C4-EB9E-90DD59680A26}"/>
              </a:ext>
            </a:extLst>
          </p:cNvPr>
          <p:cNvSpPr/>
          <p:nvPr/>
        </p:nvSpPr>
        <p:spPr>
          <a:xfrm>
            <a:off x="1017549" y="1574800"/>
            <a:ext cx="4802225" cy="452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a:solidFill>
                  <a:schemeClr val="tx1"/>
                </a:solidFill>
              </a:rPr>
              <a:t>TRAINING WORKSHOPS</a:t>
            </a:r>
            <a:endParaRPr lang="en-US" sz="1400" dirty="0">
              <a:solidFill>
                <a:schemeClr val="tx1"/>
              </a:solidFill>
            </a:endParaRPr>
          </a:p>
          <a:p>
            <a:r>
              <a:rPr lang="en-US" sz="1400" u="sng" dirty="0">
                <a:hlinkClick r:id="rId3"/>
              </a:rPr>
              <a:t>Management Advancement for the Public Service (MAPS)</a:t>
            </a:r>
            <a:endParaRPr lang="en-US" sz="1400" dirty="0"/>
          </a:p>
          <a:p>
            <a:r>
              <a:rPr lang="en-US" sz="1400" u="sng" dirty="0">
                <a:hlinkClick r:id="rId4"/>
              </a:rPr>
              <a:t>Ohio Registered Election Official Certification</a:t>
            </a:r>
            <a:endParaRPr lang="en-US" sz="1400" u="sng" dirty="0"/>
          </a:p>
          <a:p>
            <a:r>
              <a:rPr lang="en-US" sz="1400" u="sng" dirty="0">
                <a:hlinkClick r:id="rId5"/>
              </a:rPr>
              <a:t>Professional Fundraising Certificate</a:t>
            </a:r>
            <a:endParaRPr lang="en-US" sz="1400" u="sng" dirty="0"/>
          </a:p>
          <a:p>
            <a:r>
              <a:rPr lang="en-US" sz="1400" u="sng" dirty="0">
                <a:hlinkClick r:id="rId6"/>
              </a:rPr>
              <a:t>Custom Training</a:t>
            </a:r>
            <a:endParaRPr lang="en-US" sz="1400" u="sng" dirty="0"/>
          </a:p>
          <a:p>
            <a:endParaRPr lang="en-US" sz="1400" u="sng"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STATE OF OHIO LEADERSHIP INSTITUTE</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7"/>
              </a:rPr>
              <a:t>Democracy Camp</a:t>
            </a: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8"/>
              </a:rPr>
              <a:t>Ohio Government Internship Program</a:t>
            </a:r>
            <a:endParaRPr lang="en-US" sz="1400" kern="0" dirty="0">
              <a:solidFill>
                <a:prstClr val="white"/>
              </a:solidFill>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PROGRAMS FOR OHIO WOMEN EMPOWERED TO REPRESENT</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9"/>
              </a:rPr>
              <a:t>NEW Leadership</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10"/>
              </a:rPr>
              <a:t>Ready to Run Campaign Training</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11"/>
              </a:rPr>
              <a:t>Women of POWER</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white"/>
                </a:solidFill>
                <a:effectLst/>
                <a:uLnTx/>
                <a:uFillTx/>
                <a:latin typeface="Calibri" panose="020F0502020204030204"/>
                <a:ea typeface="+mn-ea"/>
                <a:cs typeface="+mn-cs"/>
                <a:hlinkClick r:id="rId12"/>
              </a:rPr>
              <a:t>POWER Commission</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9E400D7-368F-1BB0-A7BA-F8B2E61FD87D}"/>
              </a:ext>
            </a:extLst>
          </p:cNvPr>
          <p:cNvSpPr/>
          <p:nvPr/>
        </p:nvSpPr>
        <p:spPr>
          <a:xfrm>
            <a:off x="6652089" y="1574800"/>
            <a:ext cx="4711148" cy="3530378"/>
          </a:xfrm>
          <a:prstGeom prst="rect">
            <a:avLst/>
          </a:prstGeom>
          <a:noFill/>
          <a:ln w="12700" cap="flat" cmpd="sng" algn="ctr">
            <a:noFill/>
            <a:prstDash val="solid"/>
            <a:miter lim="800000"/>
          </a:ln>
          <a:effectLst/>
        </p:spPr>
        <p:txBody>
          <a:bodyPr rtlCol="0" anchor="t" anchorCtr="0"/>
          <a:lstStyle/>
          <a:p>
            <a:r>
              <a:rPr lang="en-US" sz="1400" b="1" dirty="0">
                <a:solidFill>
                  <a:schemeClr val="tx1"/>
                </a:solidFill>
              </a:rPr>
              <a:t>CERTIFICATE PROGRAMS</a:t>
            </a:r>
            <a:endParaRPr lang="en-US" sz="1400" dirty="0">
              <a:solidFill>
                <a:schemeClr val="tx1"/>
              </a:solidFill>
            </a:endParaRPr>
          </a:p>
          <a:p>
            <a:r>
              <a:rPr lang="en-US" sz="1400" u="sng" dirty="0">
                <a:hlinkClick r:id="rId13"/>
              </a:rPr>
              <a:t>Public and Nonprofit Leadership</a:t>
            </a:r>
            <a:endParaRPr lang="en-US" sz="1400" dirty="0"/>
          </a:p>
          <a:p>
            <a:r>
              <a:rPr lang="en-US" sz="1400" u="sng" dirty="0">
                <a:hlinkClick r:id="rId14"/>
              </a:rPr>
              <a:t>Public and Nonprofit Leadership - Veterans</a:t>
            </a:r>
            <a:endParaRPr lang="en-US" sz="1400" dirty="0"/>
          </a:p>
          <a:p>
            <a:r>
              <a:rPr lang="en-US" sz="1400" dirty="0"/>
              <a:t>  </a:t>
            </a:r>
            <a:endParaRPr lang="en-US" sz="1400" b="1" dirty="0">
              <a:solidFill>
                <a:schemeClr val="tx1"/>
              </a:solidFill>
            </a:endParaRPr>
          </a:p>
          <a:p>
            <a:r>
              <a:rPr lang="en-US" sz="1400" b="1" dirty="0">
                <a:solidFill>
                  <a:schemeClr val="tx1"/>
                </a:solidFill>
              </a:rPr>
              <a:t>EXECUTIVE EDUCATION</a:t>
            </a:r>
            <a:endParaRPr lang="en-US" sz="1400" dirty="0">
              <a:solidFill>
                <a:schemeClr val="tx1"/>
              </a:solidFill>
            </a:endParaRPr>
          </a:p>
          <a:p>
            <a:r>
              <a:rPr lang="en-US" sz="1400" u="sng" dirty="0">
                <a:hlinkClick r:id="rId15"/>
              </a:rPr>
              <a:t>Public Leadership Academy for Elected Officials</a:t>
            </a:r>
            <a:endParaRPr lang="en-US" sz="1400" dirty="0"/>
          </a:p>
          <a:p>
            <a:r>
              <a:rPr lang="en-US" sz="1400" u="sng" dirty="0">
                <a:hlinkClick r:id="rId16"/>
              </a:rPr>
              <a:t>Public Safety Leadership Academy for Law Enforcement</a:t>
            </a:r>
            <a:endPar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kern="0" dirty="0">
              <a:solidFill>
                <a:prstClr val="black"/>
              </a:solidFill>
              <a:latin typeface="Calibri" panose="020F0502020204030204"/>
            </a:endParaRPr>
          </a:p>
        </p:txBody>
      </p:sp>
      <p:pic>
        <p:nvPicPr>
          <p:cNvPr id="1026" name="Picture 2">
            <a:extLst>
              <a:ext uri="{FF2B5EF4-FFF2-40B4-BE49-F238E27FC236}">
                <a16:creationId xmlns:a16="http://schemas.microsoft.com/office/drawing/2014/main" id="{60A14847-7FD4-6685-7BD2-9C9EA2CA22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2089" y="3429000"/>
            <a:ext cx="2152428" cy="215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7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839D49-CF27-26EC-8C03-4A85F8437AE4}"/>
              </a:ext>
            </a:extLst>
          </p:cNvPr>
          <p:cNvGraphicFramePr>
            <a:graphicFrameLocks noGrp="1"/>
          </p:cNvGraphicFramePr>
          <p:nvPr>
            <p:extLst>
              <p:ext uri="{D42A27DB-BD31-4B8C-83A1-F6EECF244321}">
                <p14:modId xmlns:p14="http://schemas.microsoft.com/office/powerpoint/2010/main" val="996416586"/>
              </p:ext>
            </p:extLst>
          </p:nvPr>
        </p:nvGraphicFramePr>
        <p:xfrm>
          <a:off x="328613" y="1106412"/>
          <a:ext cx="11315396" cy="4360532"/>
        </p:xfrm>
        <a:graphic>
          <a:graphicData uri="http://schemas.openxmlformats.org/drawingml/2006/table">
            <a:tbl>
              <a:tblPr firstRow="1" bandRow="1">
                <a:tableStyleId>{5C22544A-7EE6-4342-B048-85BDC9FD1C3A}</a:tableStyleId>
              </a:tblPr>
              <a:tblGrid>
                <a:gridCol w="1942126">
                  <a:extLst>
                    <a:ext uri="{9D8B030D-6E8A-4147-A177-3AD203B41FA5}">
                      <a16:colId xmlns:a16="http://schemas.microsoft.com/office/drawing/2014/main" val="2521135805"/>
                    </a:ext>
                  </a:extLst>
                </a:gridCol>
                <a:gridCol w="3585312">
                  <a:extLst>
                    <a:ext uri="{9D8B030D-6E8A-4147-A177-3AD203B41FA5}">
                      <a16:colId xmlns:a16="http://schemas.microsoft.com/office/drawing/2014/main" val="1988734642"/>
                    </a:ext>
                  </a:extLst>
                </a:gridCol>
                <a:gridCol w="3200400">
                  <a:extLst>
                    <a:ext uri="{9D8B030D-6E8A-4147-A177-3AD203B41FA5}">
                      <a16:colId xmlns:a16="http://schemas.microsoft.com/office/drawing/2014/main" val="1611951274"/>
                    </a:ext>
                  </a:extLst>
                </a:gridCol>
                <a:gridCol w="2587558">
                  <a:extLst>
                    <a:ext uri="{9D8B030D-6E8A-4147-A177-3AD203B41FA5}">
                      <a16:colId xmlns:a16="http://schemas.microsoft.com/office/drawing/2014/main" val="3666710428"/>
                    </a:ext>
                  </a:extLst>
                </a:gridCol>
              </a:tblGrid>
              <a:tr h="622526">
                <a:tc gridSpan="2">
                  <a:txBody>
                    <a:bodyPr/>
                    <a:lstStyle/>
                    <a:p>
                      <a:endParaRPr lang="en-US" sz="2400" dirty="0">
                        <a:solidFill>
                          <a:srgbClr val="1C82B8"/>
                        </a:solidFill>
                      </a:endParaRPr>
                    </a:p>
                  </a:txBody>
                  <a:tcPr>
                    <a:solidFill>
                      <a:schemeClr val="bg1"/>
                    </a:solidFill>
                  </a:tcPr>
                </a:tc>
                <a:tc hMerge="1">
                  <a:txBody>
                    <a:bodyPr/>
                    <a:lstStyle/>
                    <a:p>
                      <a:endParaRPr lang="en-US"/>
                    </a:p>
                  </a:txBody>
                  <a:tcPr>
                    <a:solidFill>
                      <a:srgbClr val="1C82B8"/>
                    </a:solidFill>
                  </a:tcPr>
                </a:tc>
                <a:tc>
                  <a:txBody>
                    <a:bodyPr/>
                    <a:lstStyle/>
                    <a:p>
                      <a:endParaRPr lang="en-US" sz="2400" dirty="0">
                        <a:solidFill>
                          <a:srgbClr val="1C82B8"/>
                        </a:solidFill>
                      </a:endParaRPr>
                    </a:p>
                  </a:txBody>
                  <a:tcPr>
                    <a:solidFill>
                      <a:schemeClr val="bg1"/>
                    </a:solidFill>
                  </a:tcPr>
                </a:tc>
                <a:tc>
                  <a:txBody>
                    <a:bodyPr/>
                    <a:lstStyle/>
                    <a:p>
                      <a:endParaRPr lang="en-US" sz="2400" dirty="0">
                        <a:solidFill>
                          <a:srgbClr val="1C82B8"/>
                        </a:solidFill>
                      </a:endParaRPr>
                    </a:p>
                  </a:txBody>
                  <a:tcPr>
                    <a:solidFill>
                      <a:schemeClr val="bg1"/>
                    </a:solidFill>
                  </a:tcPr>
                </a:tc>
                <a:extLst>
                  <a:ext uri="{0D108BD9-81ED-4DB2-BD59-A6C34878D82A}">
                    <a16:rowId xmlns:a16="http://schemas.microsoft.com/office/drawing/2014/main" val="1772828294"/>
                  </a:ext>
                </a:extLst>
              </a:tr>
              <a:tr h="672402">
                <a:tc>
                  <a:txBody>
                    <a:bodyPr/>
                    <a:lstStyle/>
                    <a:p>
                      <a:pPr algn="ctr"/>
                      <a:r>
                        <a:rPr lang="en-US" b="1" dirty="0">
                          <a:solidFill>
                            <a:schemeClr val="bg1"/>
                          </a:solidFill>
                        </a:rPr>
                        <a:t>Audience</a:t>
                      </a:r>
                    </a:p>
                  </a:txBody>
                  <a:tcPr anchor="ctr">
                    <a:solidFill>
                      <a:srgbClr val="1C82B8"/>
                    </a:solidFill>
                  </a:tcPr>
                </a:tc>
                <a:tc>
                  <a:txBody>
                    <a:bodyPr/>
                    <a:lstStyle/>
                    <a:p>
                      <a:pPr algn="ctr"/>
                      <a:r>
                        <a:rPr lang="en-US" b="1" dirty="0">
                          <a:solidFill>
                            <a:schemeClr val="bg1"/>
                          </a:solidFill>
                        </a:rPr>
                        <a:t>Core Objectives</a:t>
                      </a:r>
                    </a:p>
                  </a:txBody>
                  <a:tcPr anchor="ctr">
                    <a:solidFill>
                      <a:srgbClr val="1C82B8"/>
                    </a:solidFill>
                  </a:tcPr>
                </a:tc>
                <a:tc>
                  <a:txBody>
                    <a:bodyPr/>
                    <a:lstStyle/>
                    <a:p>
                      <a:pPr algn="ctr"/>
                      <a:r>
                        <a:rPr lang="en-US" b="1" dirty="0">
                          <a:solidFill>
                            <a:schemeClr val="bg1"/>
                          </a:solidFill>
                        </a:rPr>
                        <a:t>Partners</a:t>
                      </a:r>
                    </a:p>
                  </a:txBody>
                  <a:tcPr anchor="ctr">
                    <a:solidFill>
                      <a:srgbClr val="1C82B8"/>
                    </a:solidFill>
                  </a:tcPr>
                </a:tc>
                <a:tc>
                  <a:txBody>
                    <a:bodyPr/>
                    <a:lstStyle/>
                    <a:p>
                      <a:pPr algn="ctr"/>
                      <a:r>
                        <a:rPr lang="en-US" b="1" dirty="0">
                          <a:solidFill>
                            <a:schemeClr val="bg1"/>
                          </a:solidFill>
                        </a:rPr>
                        <a:t>Program(s)</a:t>
                      </a:r>
                    </a:p>
                  </a:txBody>
                  <a:tcPr anchor="ctr">
                    <a:solidFill>
                      <a:srgbClr val="1C82B8"/>
                    </a:solidFill>
                  </a:tcPr>
                </a:tc>
                <a:extLst>
                  <a:ext uri="{0D108BD9-81ED-4DB2-BD59-A6C34878D82A}">
                    <a16:rowId xmlns:a16="http://schemas.microsoft.com/office/drawing/2014/main" val="2006696107"/>
                  </a:ext>
                </a:extLst>
              </a:tr>
              <a:tr h="672402">
                <a:tc>
                  <a:txBody>
                    <a:bodyPr/>
                    <a:lstStyle/>
                    <a:p>
                      <a:r>
                        <a:rPr lang="en-US" sz="1400" dirty="0"/>
                        <a:t>County elections officials</a:t>
                      </a:r>
                    </a:p>
                  </a:txBody>
                  <a:tcPr anchor="ctr">
                    <a:lnR w="6350" cap="flat" cmpd="sng" algn="ctr">
                      <a:solidFill>
                        <a:srgbClr val="1C82B8"/>
                      </a:solidFill>
                      <a:prstDash val="solid"/>
                      <a:round/>
                      <a:headEnd type="none" w="med" len="med"/>
                      <a:tailEnd type="none" w="med" len="med"/>
                    </a:lnR>
                    <a:lnB w="6350" cap="flat" cmpd="sng" algn="ctr">
                      <a:solidFill>
                        <a:srgbClr val="1C82B8"/>
                      </a:solidFill>
                      <a:prstDash val="solid"/>
                      <a:round/>
                      <a:headEnd type="none" w="med" len="med"/>
                      <a:tailEnd type="none" w="med" len="med"/>
                    </a:lnB>
                    <a:solidFill>
                      <a:srgbClr val="1C82B8">
                        <a:alpha val="20226"/>
                      </a:srgbClr>
                    </a:solidFill>
                  </a:tcPr>
                </a:tc>
                <a:tc>
                  <a:txBody>
                    <a:bodyPr/>
                    <a:lstStyle/>
                    <a:p>
                      <a:r>
                        <a:rPr lang="en-US" sz="1400" dirty="0"/>
                        <a:t>Provide workforce training to ensure fair and accurate elections for all Ohioans</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B w="6350" cap="flat" cmpd="sng" algn="ctr">
                      <a:solidFill>
                        <a:srgbClr val="1C82B8"/>
                      </a:solidFill>
                      <a:prstDash val="solid"/>
                      <a:round/>
                      <a:headEnd type="none" w="med" len="med"/>
                      <a:tailEnd type="none" w="med" len="med"/>
                    </a:lnB>
                    <a:solidFill>
                      <a:srgbClr val="1C82B8">
                        <a:alpha val="20226"/>
                      </a:srgbClr>
                    </a:solidFill>
                  </a:tcPr>
                </a:tc>
                <a:tc>
                  <a:txBody>
                    <a:bodyPr/>
                    <a:lstStyle/>
                    <a:p>
                      <a:pPr marL="285750" indent="-285750">
                        <a:buFont typeface="Arial" panose="020B0604020202020204" pitchFamily="34" charset="0"/>
                        <a:buChar char="•"/>
                      </a:pPr>
                      <a:r>
                        <a:rPr lang="en-US" sz="1400" dirty="0"/>
                        <a:t>County Boards of Elections</a:t>
                      </a:r>
                    </a:p>
                    <a:p>
                      <a:pPr marL="285750" indent="-285750">
                        <a:buFont typeface="Arial" panose="020B0604020202020204" pitchFamily="34" charset="0"/>
                        <a:buChar char="•"/>
                      </a:pPr>
                      <a:r>
                        <a:rPr lang="en-US" sz="1400" dirty="0"/>
                        <a:t>Ohio Association of Election Officials</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B w="6350" cap="flat" cmpd="sng" algn="ctr">
                      <a:solidFill>
                        <a:srgbClr val="1C82B8"/>
                      </a:solidFill>
                      <a:prstDash val="solid"/>
                      <a:round/>
                      <a:headEnd type="none" w="med" len="med"/>
                      <a:tailEnd type="none" w="med" len="med"/>
                    </a:lnB>
                    <a:solidFill>
                      <a:srgbClr val="1C82B8">
                        <a:alpha val="20226"/>
                      </a:srgbClr>
                    </a:solidFill>
                  </a:tcPr>
                </a:tc>
                <a:tc>
                  <a:txBody>
                    <a:bodyPr/>
                    <a:lstStyle/>
                    <a:p>
                      <a:pPr algn="ctr"/>
                      <a:r>
                        <a:rPr lang="en-US" sz="1400" b="1" dirty="0"/>
                        <a:t>Ohio Registered Elections Officials Program</a:t>
                      </a:r>
                    </a:p>
                  </a:txBody>
                  <a:tcPr anchor="ctr">
                    <a:lnL w="6350" cap="flat" cmpd="sng" algn="ctr">
                      <a:solidFill>
                        <a:srgbClr val="1C82B8"/>
                      </a:solidFill>
                      <a:prstDash val="solid"/>
                      <a:round/>
                      <a:headEnd type="none" w="med" len="med"/>
                      <a:tailEnd type="none" w="med" len="med"/>
                    </a:lnL>
                    <a:lnB w="6350" cap="flat" cmpd="sng" algn="ctr">
                      <a:solidFill>
                        <a:srgbClr val="1C82B8"/>
                      </a:solidFill>
                      <a:prstDash val="solid"/>
                      <a:round/>
                      <a:headEnd type="none" w="med" len="med"/>
                      <a:tailEnd type="none" w="med" len="med"/>
                    </a:lnB>
                    <a:solidFill>
                      <a:srgbClr val="1C82B8">
                        <a:alpha val="20226"/>
                      </a:srgbClr>
                    </a:solidFill>
                  </a:tcPr>
                </a:tc>
                <a:extLst>
                  <a:ext uri="{0D108BD9-81ED-4DB2-BD59-A6C34878D82A}">
                    <a16:rowId xmlns:a16="http://schemas.microsoft.com/office/drawing/2014/main" val="3404123969"/>
                  </a:ext>
                </a:extLst>
              </a:tr>
              <a:tr h="860400">
                <a:tc>
                  <a:txBody>
                    <a:bodyPr/>
                    <a:lstStyle/>
                    <a:p>
                      <a:r>
                        <a:rPr lang="en-US" sz="1400" dirty="0"/>
                        <a:t>Local and state level elected leaders</a:t>
                      </a:r>
                    </a:p>
                  </a:txBody>
                  <a:tcPr anchor="ctr">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9814"/>
                      </a:srgbClr>
                    </a:solidFill>
                  </a:tcPr>
                </a:tc>
                <a:tc>
                  <a:txBody>
                    <a:bodyPr/>
                    <a:lstStyle/>
                    <a:p>
                      <a:r>
                        <a:rPr lang="en-US" sz="1400" b="0" i="0" kern="1200" dirty="0">
                          <a:solidFill>
                            <a:schemeClr val="dk1"/>
                          </a:solidFill>
                          <a:effectLst/>
                          <a:latin typeface="+mn-lt"/>
                          <a:ea typeface="+mn-ea"/>
                          <a:cs typeface="+mn-cs"/>
                        </a:rPr>
                        <a:t>Build deeper understanding of policy issues and lasting relationships across political boundaries.</a:t>
                      </a:r>
                      <a:endParaRPr lang="en-US" sz="1400" dirty="0"/>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9814"/>
                      </a:srgbClr>
                    </a:solidFill>
                  </a:tcPr>
                </a:tc>
                <a:tc>
                  <a:txBody>
                    <a:bodyPr/>
                    <a:lstStyle/>
                    <a:p>
                      <a:pPr marL="285750" indent="-285750">
                        <a:buFont typeface="Arial" panose="020B0604020202020204" pitchFamily="34" charset="0"/>
                        <a:buChar char="•"/>
                      </a:pPr>
                      <a:r>
                        <a:rPr lang="en-US" sz="1400" dirty="0"/>
                        <a:t>OSU Government Affairs</a:t>
                      </a:r>
                    </a:p>
                    <a:p>
                      <a:pPr marL="285750" indent="-285750">
                        <a:buFont typeface="Arial" panose="020B0604020202020204" pitchFamily="34" charset="0"/>
                        <a:buChar char="•"/>
                      </a:pPr>
                      <a:r>
                        <a:rPr lang="en-US" sz="1400" dirty="0"/>
                        <a:t>Party Chairs in Ohio</a:t>
                      </a:r>
                    </a:p>
                    <a:p>
                      <a:pPr marL="0" indent="0">
                        <a:buFont typeface="Arial" panose="020B0604020202020204" pitchFamily="34" charset="0"/>
                        <a:buNone/>
                      </a:pPr>
                      <a:endParaRPr lang="en-US" sz="1400" dirty="0"/>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9814"/>
                      </a:srgbClr>
                    </a:solidFill>
                  </a:tcPr>
                </a:tc>
                <a:tc>
                  <a:txBody>
                    <a:bodyPr/>
                    <a:lstStyle/>
                    <a:p>
                      <a:pPr algn="ctr"/>
                      <a:r>
                        <a:rPr lang="en-US" sz="1400" b="1" dirty="0"/>
                        <a:t>Public Leadership Academy</a:t>
                      </a:r>
                    </a:p>
                  </a:txBody>
                  <a:tcPr anchor="ctr">
                    <a:lnL w="6350" cap="flat" cmpd="sng" algn="ctr">
                      <a:solidFill>
                        <a:srgbClr val="1C82B8"/>
                      </a:solidFill>
                      <a:prstDash val="solid"/>
                      <a:round/>
                      <a:headEnd type="none" w="med" len="med"/>
                      <a:tailEnd type="none" w="med" len="med"/>
                    </a:lnL>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9814"/>
                      </a:srgbClr>
                    </a:solidFill>
                  </a:tcPr>
                </a:tc>
                <a:extLst>
                  <a:ext uri="{0D108BD9-81ED-4DB2-BD59-A6C34878D82A}">
                    <a16:rowId xmlns:a16="http://schemas.microsoft.com/office/drawing/2014/main" val="2990179908"/>
                  </a:ext>
                </a:extLst>
              </a:tr>
              <a:tr h="672402">
                <a:tc>
                  <a:txBody>
                    <a:bodyPr/>
                    <a:lstStyle/>
                    <a:p>
                      <a:r>
                        <a:rPr lang="en-US" sz="1400" dirty="0"/>
                        <a:t>Law enforcement officers</a:t>
                      </a:r>
                    </a:p>
                  </a:txBody>
                  <a:tcPr anchor="ctr">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20000"/>
                      </a:srgbClr>
                    </a:solidFill>
                  </a:tcPr>
                </a:tc>
                <a:tc>
                  <a:txBody>
                    <a:bodyPr/>
                    <a:lstStyle/>
                    <a:p>
                      <a:r>
                        <a:rPr lang="en-US" sz="1400" dirty="0"/>
                        <a:t>Offer leadership training to senior law enforcement officers from across Ohio</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20000"/>
                      </a:srgbClr>
                    </a:solidFill>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Ohio Department of Public Safety</a:t>
                      </a:r>
                    </a:p>
                    <a:p>
                      <a:pPr marL="285750" indent="-285750">
                        <a:buFont typeface="Arial" panose="020B0604020202020204" pitchFamily="34" charset="0"/>
                        <a:buChar char="•"/>
                      </a:pPr>
                      <a:r>
                        <a:rPr lang="en-US" sz="1400" kern="1200" dirty="0">
                          <a:solidFill>
                            <a:schemeClr val="dk1"/>
                          </a:solidFill>
                          <a:latin typeface="+mn-lt"/>
                          <a:ea typeface="+mn-ea"/>
                          <a:cs typeface="+mn-cs"/>
                        </a:rPr>
                        <a:t>Ohio State Highway Patrol</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1C82B8">
                        <a:alpha val="20000"/>
                      </a:srgbClr>
                    </a:solidFill>
                  </a:tcPr>
                </a:tc>
                <a:tc>
                  <a:txBody>
                    <a:bodyPr/>
                    <a:lstStyle/>
                    <a:p>
                      <a:pPr algn="ctr"/>
                      <a:r>
                        <a:rPr lang="en-US" sz="1400" b="1" kern="1200" dirty="0">
                          <a:solidFill>
                            <a:schemeClr val="dk1"/>
                          </a:solidFill>
                          <a:latin typeface="+mn-lt"/>
                          <a:ea typeface="+mn-ea"/>
                          <a:cs typeface="+mn-cs"/>
                        </a:rPr>
                        <a:t>Public Safety Leadership Academy</a:t>
                      </a:r>
                    </a:p>
                  </a:txBody>
                  <a:tcPr anchor="ctr">
                    <a:lnL w="6350" cap="flat" cmpd="sng" algn="ctr">
                      <a:solidFill>
                        <a:srgbClr val="1C82B8"/>
                      </a:solidFill>
                      <a:prstDash val="solid"/>
                      <a:round/>
                      <a:headEnd type="none" w="med" len="med"/>
                      <a:tailEnd type="none" w="med" len="med"/>
                    </a:lnL>
                    <a:lnT w="6350" cap="flat" cmpd="sng" algn="ctr">
                      <a:solidFill>
                        <a:srgbClr val="1C82B8"/>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1C82B8">
                        <a:alpha val="20000"/>
                      </a:srgbClr>
                    </a:solidFill>
                  </a:tcPr>
                </a:tc>
                <a:extLst>
                  <a:ext uri="{0D108BD9-81ED-4DB2-BD59-A6C34878D82A}">
                    <a16:rowId xmlns:a16="http://schemas.microsoft.com/office/drawing/2014/main" val="3586609497"/>
                  </a:ext>
                </a:extLst>
              </a:tr>
              <a:tr h="860400">
                <a:tc>
                  <a:txBody>
                    <a:bodyPr/>
                    <a:lstStyle/>
                    <a:p>
                      <a:r>
                        <a:rPr lang="en-US" sz="1400" dirty="0"/>
                        <a:t>Public service professionals</a:t>
                      </a:r>
                    </a:p>
                  </a:txBody>
                  <a:tcPr anchor="ctr">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10000"/>
                      </a:srgbClr>
                    </a:solidFill>
                  </a:tcPr>
                </a:tc>
                <a:tc>
                  <a:txBody>
                    <a:bodyPr/>
                    <a:lstStyle/>
                    <a:p>
                      <a:r>
                        <a:rPr lang="en-US" sz="1400" dirty="0"/>
                        <a:t>Provide practical management and leadership skills to build a leadership pipeline</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6350" cap="flat" cmpd="sng" algn="ctr">
                      <a:solidFill>
                        <a:srgbClr val="1C82B8"/>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10000"/>
                      </a:srgbClr>
                    </a:solidFill>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Local and State Government</a:t>
                      </a:r>
                    </a:p>
                    <a:p>
                      <a:pPr marL="285750" indent="-285750">
                        <a:buFont typeface="Arial" panose="020B0604020202020204" pitchFamily="34" charset="0"/>
                        <a:buChar char="•"/>
                      </a:pPr>
                      <a:r>
                        <a:rPr lang="en-US" sz="1400" kern="1200" dirty="0">
                          <a:solidFill>
                            <a:schemeClr val="dk1"/>
                          </a:solidFill>
                          <a:latin typeface="+mn-lt"/>
                          <a:ea typeface="+mn-ea"/>
                          <a:cs typeface="+mn-cs"/>
                        </a:rPr>
                        <a:t>Nonprofits</a:t>
                      </a:r>
                    </a:p>
                    <a:p>
                      <a:pPr marL="285750" indent="-285750">
                        <a:buFont typeface="Arial" panose="020B0604020202020204" pitchFamily="34" charset="0"/>
                        <a:buChar char="•"/>
                      </a:pPr>
                      <a:r>
                        <a:rPr lang="en-US" sz="1400" kern="1200" dirty="0">
                          <a:solidFill>
                            <a:schemeClr val="dk1"/>
                          </a:solidFill>
                          <a:latin typeface="+mn-lt"/>
                          <a:ea typeface="+mn-ea"/>
                          <a:cs typeface="+mn-cs"/>
                        </a:rPr>
                        <a:t>Public Agencies</a:t>
                      </a:r>
                    </a:p>
                  </a:txBody>
                  <a:tcPr anchor="ctr">
                    <a:lnL w="6350" cap="flat" cmpd="sng" algn="ctr">
                      <a:solidFill>
                        <a:srgbClr val="1C82B8"/>
                      </a:solidFill>
                      <a:prstDash val="solid"/>
                      <a:round/>
                      <a:headEnd type="none" w="med" len="med"/>
                      <a:tailEnd type="none" w="med" len="med"/>
                    </a:lnL>
                    <a:lnR w="6350" cap="flat" cmpd="sng" algn="ctr">
                      <a:solidFill>
                        <a:srgbClr val="1C82B8"/>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10000"/>
                      </a:srgbClr>
                    </a:solidFill>
                  </a:tcPr>
                </a:tc>
                <a:tc>
                  <a:txBody>
                    <a:bodyPr/>
                    <a:lstStyle/>
                    <a:p>
                      <a:pPr algn="ctr"/>
                      <a:r>
                        <a:rPr lang="en-US" sz="1400" b="1" kern="1200" dirty="0">
                          <a:solidFill>
                            <a:schemeClr val="dk1"/>
                          </a:solidFill>
                          <a:latin typeface="+mn-lt"/>
                          <a:ea typeface="+mn-ea"/>
                          <a:cs typeface="+mn-cs"/>
                        </a:rPr>
                        <a:t>Certificate in Public and Nonprofit Leadership; </a:t>
                      </a:r>
                    </a:p>
                    <a:p>
                      <a:pPr algn="ctr"/>
                      <a:r>
                        <a:rPr lang="en-US" sz="1400" b="1" kern="1200" dirty="0">
                          <a:solidFill>
                            <a:schemeClr val="dk1"/>
                          </a:solidFill>
                          <a:latin typeface="+mn-lt"/>
                          <a:ea typeface="+mn-ea"/>
                          <a:cs typeface="+mn-cs"/>
                        </a:rPr>
                        <a:t>MAPS Skills-Based Training</a:t>
                      </a:r>
                    </a:p>
                  </a:txBody>
                  <a:tcPr anchor="ctr">
                    <a:lnL w="6350" cap="flat" cmpd="sng" algn="ctr">
                      <a:solidFill>
                        <a:srgbClr val="1C82B8"/>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6350" cap="flat" cmpd="sng" algn="ctr">
                      <a:solidFill>
                        <a:srgbClr val="1C82B8"/>
                      </a:solidFill>
                      <a:prstDash val="solid"/>
                      <a:round/>
                      <a:headEnd type="none" w="med" len="med"/>
                      <a:tailEnd type="none" w="med" len="med"/>
                    </a:lnB>
                    <a:solidFill>
                      <a:srgbClr val="1C82B8">
                        <a:alpha val="10000"/>
                      </a:srgbClr>
                    </a:solidFill>
                  </a:tcPr>
                </a:tc>
                <a:extLst>
                  <a:ext uri="{0D108BD9-81ED-4DB2-BD59-A6C34878D82A}">
                    <a16:rowId xmlns:a16="http://schemas.microsoft.com/office/drawing/2014/main" val="3810527988"/>
                  </a:ext>
                </a:extLst>
              </a:tr>
            </a:tbl>
          </a:graphicData>
        </a:graphic>
      </p:graphicFrame>
      <p:sp>
        <p:nvSpPr>
          <p:cNvPr id="2" name="Title 1">
            <a:extLst>
              <a:ext uri="{FF2B5EF4-FFF2-40B4-BE49-F238E27FC236}">
                <a16:creationId xmlns:a16="http://schemas.microsoft.com/office/drawing/2014/main" id="{A30654D0-3771-3122-4A7A-0E9E79170105}"/>
              </a:ext>
            </a:extLst>
          </p:cNvPr>
          <p:cNvSpPr>
            <a:spLocks noGrp="1"/>
          </p:cNvSpPr>
          <p:nvPr>
            <p:ph type="title"/>
          </p:nvPr>
        </p:nvSpPr>
        <p:spPr>
          <a:xfrm>
            <a:off x="161925" y="-82307"/>
            <a:ext cx="11868150" cy="1188720"/>
          </a:xfrm>
        </p:spPr>
        <p:txBody>
          <a:bodyPr/>
          <a:lstStyle/>
          <a:p>
            <a:pPr algn="ctr"/>
            <a:r>
              <a:rPr lang="en-US" sz="2900" b="1" dirty="0"/>
              <a:t>Aligning Local Government </a:t>
            </a:r>
            <a:r>
              <a:rPr lang="en-US" sz="2900" b="0" dirty="0">
                <a:solidFill>
                  <a:srgbClr val="C00000"/>
                </a:solidFill>
              </a:rPr>
              <a:t>Challenges</a:t>
            </a:r>
            <a:r>
              <a:rPr lang="en-US" sz="2900" b="1" dirty="0"/>
              <a:t> with </a:t>
            </a:r>
            <a:r>
              <a:rPr lang="en-US" sz="2900" dirty="0"/>
              <a:t>Program-Specific</a:t>
            </a:r>
            <a:r>
              <a:rPr lang="en-US" sz="2900" b="1" dirty="0"/>
              <a:t> </a:t>
            </a:r>
            <a:r>
              <a:rPr lang="en-US" sz="2900" b="1" dirty="0">
                <a:solidFill>
                  <a:srgbClr val="C00000"/>
                </a:solidFill>
              </a:rPr>
              <a:t>Solutions</a:t>
            </a:r>
            <a:endParaRPr lang="en-US" sz="2900" dirty="0">
              <a:solidFill>
                <a:srgbClr val="C00000"/>
              </a:solidFill>
            </a:endParaRPr>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7141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914400" y="390525"/>
            <a:ext cx="5743575" cy="1188720"/>
          </a:xfrm>
        </p:spPr>
        <p:txBody>
          <a:bodyPr/>
          <a:lstStyle/>
          <a:p>
            <a:r>
              <a:rPr lang="en-US" b="1" dirty="0"/>
              <a:t>Benefits of partnering with your local university:</a:t>
            </a:r>
            <a:endParaRPr lang="en-US" dirty="0"/>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1060743" y="2035969"/>
            <a:ext cx="4866132" cy="2971800"/>
          </a:xfrm>
        </p:spPr>
        <p:txBody>
          <a:bodyPr/>
          <a:lstStyle/>
          <a:p>
            <a:r>
              <a:rPr lang="en-US" dirty="0"/>
              <a:t>Maximizes expertise &amp; retains talent</a:t>
            </a:r>
          </a:p>
          <a:p>
            <a:r>
              <a:rPr lang="en-US" dirty="0"/>
              <a:t>Drives economic development </a:t>
            </a:r>
          </a:p>
          <a:p>
            <a:r>
              <a:rPr lang="en-US" dirty="0"/>
              <a:t>Creates pathways for consistent collaboration</a:t>
            </a:r>
          </a:p>
          <a:p>
            <a:r>
              <a:rPr lang="en-US" dirty="0"/>
              <a:t>Deepens learning opportunities for all stakeholders</a:t>
            </a:r>
          </a:p>
          <a:p>
            <a:endParaRPr lang="en-US" dirty="0"/>
          </a:p>
          <a:p>
            <a:endParaRPr lang="en-US" dirty="0"/>
          </a:p>
        </p:txBody>
      </p:sp>
      <p:pic>
        <p:nvPicPr>
          <p:cNvPr id="4" name="Picture 2">
            <a:extLst>
              <a:ext uri="{FF2B5EF4-FFF2-40B4-BE49-F238E27FC236}">
                <a16:creationId xmlns:a16="http://schemas.microsoft.com/office/drawing/2014/main" id="{EDE7C0B3-7BF0-BD35-D2C1-C9ADBFEA58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82" r="20010"/>
          <a:stretch/>
        </p:blipFill>
        <p:spPr bwMode="auto">
          <a:xfrm>
            <a:off x="7134224" y="1908810"/>
            <a:ext cx="3997033" cy="322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0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4BC-441F-A764-BAA6-78AD3F3A862A}"/>
              </a:ext>
            </a:extLst>
          </p:cNvPr>
          <p:cNvSpPr>
            <a:spLocks noGrp="1"/>
          </p:cNvSpPr>
          <p:nvPr>
            <p:ph type="title"/>
          </p:nvPr>
        </p:nvSpPr>
        <p:spPr>
          <a:xfrm>
            <a:off x="993648" y="1540861"/>
            <a:ext cx="10204704" cy="1645920"/>
          </a:xfrm>
        </p:spPr>
        <p:txBody>
          <a:bodyPr/>
          <a:lstStyle/>
          <a:p>
            <a:r>
              <a:rPr lang="en-US" dirty="0"/>
              <a:t>Part 3: Discussion &amp; Takeaways</a:t>
            </a:r>
          </a:p>
        </p:txBody>
      </p:sp>
    </p:spTree>
    <p:extLst>
      <p:ext uri="{BB962C8B-B14F-4D97-AF65-F5344CB8AC3E}">
        <p14:creationId xmlns:p14="http://schemas.microsoft.com/office/powerpoint/2010/main" val="52895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1556425" y="176517"/>
            <a:ext cx="9358009" cy="1188720"/>
          </a:xfrm>
        </p:spPr>
        <p:txBody>
          <a:bodyPr/>
          <a:lstStyle/>
          <a:p>
            <a:pPr algn="ctr"/>
            <a:r>
              <a:rPr lang="en-US" b="1" dirty="0"/>
              <a:t>CUPSO Resource List &amp; Member Directory</a:t>
            </a:r>
            <a:endParaRPr lang="en-US" dirty="0"/>
          </a:p>
        </p:txBody>
      </p:sp>
      <p:pic>
        <p:nvPicPr>
          <p:cNvPr id="4" name="Picture 3" descr="Qr code&#10;&#10;Description automatically generated">
            <a:extLst>
              <a:ext uri="{FF2B5EF4-FFF2-40B4-BE49-F238E27FC236}">
                <a16:creationId xmlns:a16="http://schemas.microsoft.com/office/drawing/2014/main" id="{3EE24166-FCBA-AC69-61FC-C6155C16A89F}"/>
              </a:ext>
            </a:extLst>
          </p:cNvPr>
          <p:cNvPicPr>
            <a:picLocks noChangeAspect="1"/>
          </p:cNvPicPr>
          <p:nvPr/>
        </p:nvPicPr>
        <p:blipFill>
          <a:blip r:embed="rId3"/>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1982311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1614791" y="2063683"/>
            <a:ext cx="9358009" cy="1188720"/>
          </a:xfrm>
        </p:spPr>
        <p:txBody>
          <a:bodyPr/>
          <a:lstStyle/>
          <a:p>
            <a:pPr algn="ctr"/>
            <a:r>
              <a:rPr lang="en-US" b="1" dirty="0"/>
              <a:t>Audience Questions</a:t>
            </a:r>
            <a:endParaRPr lang="en-US" dirty="0"/>
          </a:p>
        </p:txBody>
      </p:sp>
    </p:spTree>
    <p:extLst>
      <p:ext uri="{BB962C8B-B14F-4D97-AF65-F5344CB8AC3E}">
        <p14:creationId xmlns:p14="http://schemas.microsoft.com/office/powerpoint/2010/main" val="2067201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4BC-441F-A764-BAA6-78AD3F3A862A}"/>
              </a:ext>
            </a:extLst>
          </p:cNvPr>
          <p:cNvSpPr>
            <a:spLocks noGrp="1"/>
          </p:cNvSpPr>
          <p:nvPr>
            <p:ph type="title"/>
          </p:nvPr>
        </p:nvSpPr>
        <p:spPr>
          <a:xfrm>
            <a:off x="993648" y="1686776"/>
            <a:ext cx="10204704" cy="1645920"/>
          </a:xfrm>
        </p:spPr>
        <p:txBody>
          <a:bodyPr/>
          <a:lstStyle/>
          <a:p>
            <a:pPr algn="ctr"/>
            <a:r>
              <a:rPr lang="en-US" dirty="0"/>
              <a:t>Thank you!</a:t>
            </a:r>
          </a:p>
        </p:txBody>
      </p:sp>
    </p:spTree>
    <p:extLst>
      <p:ext uri="{BB962C8B-B14F-4D97-AF65-F5344CB8AC3E}">
        <p14:creationId xmlns:p14="http://schemas.microsoft.com/office/powerpoint/2010/main" val="374479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628650" y="1952625"/>
            <a:ext cx="3143250" cy="1476375"/>
          </a:xfrm>
        </p:spPr>
        <p:txBody>
          <a:bodyPr/>
          <a:lstStyle/>
          <a:p>
            <a:pPr algn="ctr"/>
            <a:r>
              <a:rPr lang="en-US" b="1" dirty="0"/>
              <a:t>Today’s Roadmap</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5143500" y="1323975"/>
            <a:ext cx="5953125" cy="3425190"/>
          </a:xfrm>
        </p:spPr>
        <p:txBody>
          <a:bodyPr/>
          <a:lstStyle/>
          <a:p>
            <a:r>
              <a:rPr lang="en-US" sz="2800" dirty="0"/>
              <a:t>Panelist Presentations </a:t>
            </a:r>
          </a:p>
          <a:p>
            <a:pPr marL="91440" indent="0">
              <a:buNone/>
            </a:pPr>
            <a:endParaRPr lang="en-US" sz="2800" dirty="0"/>
          </a:p>
          <a:p>
            <a:r>
              <a:rPr lang="en-US" sz="2800" dirty="0"/>
              <a:t>Dialogue: Challenges &amp; Solutions</a:t>
            </a:r>
          </a:p>
          <a:p>
            <a:pPr marL="91440" indent="0">
              <a:buNone/>
            </a:pPr>
            <a:endParaRPr lang="en-US" sz="2800" dirty="0"/>
          </a:p>
          <a:p>
            <a:r>
              <a:rPr lang="en-US" sz="2800" dirty="0"/>
              <a:t>Wrap-Up &amp; Takeaways</a:t>
            </a:r>
          </a:p>
        </p:txBody>
      </p:sp>
      <p:cxnSp>
        <p:nvCxnSpPr>
          <p:cNvPr id="5" name="Straight Connector 4">
            <a:extLst>
              <a:ext uri="{FF2B5EF4-FFF2-40B4-BE49-F238E27FC236}">
                <a16:creationId xmlns:a16="http://schemas.microsoft.com/office/drawing/2014/main" id="{8C979C80-0AF8-4EE5-5540-4D3706281A4A}"/>
              </a:ext>
            </a:extLst>
          </p:cNvPr>
          <p:cNvCxnSpPr/>
          <p:nvPr/>
        </p:nvCxnSpPr>
        <p:spPr>
          <a:xfrm>
            <a:off x="4295775" y="1066800"/>
            <a:ext cx="0" cy="41719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2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59EA-2F72-4753-8456-53BA872B1D18}"/>
              </a:ext>
            </a:extLst>
          </p:cNvPr>
          <p:cNvSpPr>
            <a:spLocks noGrp="1"/>
          </p:cNvSpPr>
          <p:nvPr>
            <p:ph type="title"/>
          </p:nvPr>
        </p:nvSpPr>
        <p:spPr>
          <a:xfrm>
            <a:off x="362140" y="1556657"/>
            <a:ext cx="4273234" cy="2024979"/>
          </a:xfrm>
        </p:spPr>
        <p:txBody>
          <a:bodyPr>
            <a:normAutofit/>
          </a:bodyPr>
          <a:lstStyle/>
          <a:p>
            <a:pPr algn="ctr"/>
            <a:r>
              <a:rPr lang="en-US" dirty="0"/>
              <a:t>5 ways that CUPSO organizations provide value</a:t>
            </a:r>
          </a:p>
        </p:txBody>
      </p:sp>
      <p:sp>
        <p:nvSpPr>
          <p:cNvPr id="5" name="Text Placeholder 4">
            <a:extLst>
              <a:ext uri="{FF2B5EF4-FFF2-40B4-BE49-F238E27FC236}">
                <a16:creationId xmlns:a16="http://schemas.microsoft.com/office/drawing/2014/main" id="{56DB6368-C6CF-468C-9661-BACCCD9E6105}"/>
              </a:ext>
            </a:extLst>
          </p:cNvPr>
          <p:cNvSpPr>
            <a:spLocks noGrp="1"/>
          </p:cNvSpPr>
          <p:nvPr>
            <p:ph type="body" sz="quarter" idx="16"/>
          </p:nvPr>
        </p:nvSpPr>
        <p:spPr>
          <a:xfrm>
            <a:off x="6307619" y="2539840"/>
            <a:ext cx="5383901" cy="296986"/>
          </a:xfrm>
        </p:spPr>
        <p:txBody>
          <a:bodyPr>
            <a:noAutofit/>
          </a:bodyPr>
          <a:lstStyle/>
          <a:p>
            <a:r>
              <a:rPr lang="en-US" sz="1500" dirty="0"/>
              <a:t>Improve policy making by providing credible research and evaluation information</a:t>
            </a:r>
          </a:p>
        </p:txBody>
      </p:sp>
      <p:sp>
        <p:nvSpPr>
          <p:cNvPr id="8" name="Text Placeholder 7">
            <a:extLst>
              <a:ext uri="{FF2B5EF4-FFF2-40B4-BE49-F238E27FC236}">
                <a16:creationId xmlns:a16="http://schemas.microsoft.com/office/drawing/2014/main" id="{D1A44E15-5CCE-4B62-8C7C-51065CE166DE}"/>
              </a:ext>
            </a:extLst>
          </p:cNvPr>
          <p:cNvSpPr>
            <a:spLocks noGrp="1"/>
          </p:cNvSpPr>
          <p:nvPr>
            <p:ph type="body" sz="quarter" idx="21"/>
          </p:nvPr>
        </p:nvSpPr>
        <p:spPr>
          <a:xfrm>
            <a:off x="6267889" y="1646397"/>
            <a:ext cx="4524097" cy="296986"/>
          </a:xfrm>
        </p:spPr>
        <p:txBody>
          <a:bodyPr>
            <a:noAutofit/>
          </a:bodyPr>
          <a:lstStyle/>
          <a:p>
            <a:r>
              <a:rPr lang="en-US" sz="1500" dirty="0"/>
              <a:t>Provide students with opportunities to learn about and participate in the public policy process</a:t>
            </a:r>
          </a:p>
        </p:txBody>
      </p:sp>
      <p:sp>
        <p:nvSpPr>
          <p:cNvPr id="13" name="Footer Placeholder 12">
            <a:extLst>
              <a:ext uri="{FF2B5EF4-FFF2-40B4-BE49-F238E27FC236}">
                <a16:creationId xmlns:a16="http://schemas.microsoft.com/office/drawing/2014/main" id="{5B954AA1-3FB4-4B71-B6FC-E7EA30ECD417}"/>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07F35699-9635-435B-B5AE-07DB4844D24D}"/>
              </a:ext>
            </a:extLst>
          </p:cNvPr>
          <p:cNvSpPr>
            <a:spLocks noGrp="1"/>
          </p:cNvSpPr>
          <p:nvPr>
            <p:ph type="sldNum" sz="quarter" idx="12"/>
          </p:nvPr>
        </p:nvSpPr>
        <p:spPr/>
        <p:txBody>
          <a:bodyPr/>
          <a:lstStyle/>
          <a:p>
            <a:fld id="{DFA4CD3D-26C8-47FF-8D13-9B32BAAB4735}" type="slidenum">
              <a:rPr lang="en-US" smtClean="0"/>
              <a:t>5</a:t>
            </a:fld>
            <a:endParaRPr lang="en-US" dirty="0"/>
          </a:p>
        </p:txBody>
      </p:sp>
      <p:pic>
        <p:nvPicPr>
          <p:cNvPr id="10" name="Graphic 9" descr="Aspiration with solid fill">
            <a:extLst>
              <a:ext uri="{FF2B5EF4-FFF2-40B4-BE49-F238E27FC236}">
                <a16:creationId xmlns:a16="http://schemas.microsoft.com/office/drawing/2014/main" id="{813DA01E-68FA-5D41-DAD4-9E1F059D0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5816" y="1051618"/>
            <a:ext cx="858291" cy="858291"/>
          </a:xfrm>
          <a:prstGeom prst="rect">
            <a:avLst/>
          </a:prstGeom>
        </p:spPr>
      </p:pic>
      <p:pic>
        <p:nvPicPr>
          <p:cNvPr id="17" name="Graphic 16" descr="Scientific Thought with solid fill">
            <a:extLst>
              <a:ext uri="{FF2B5EF4-FFF2-40B4-BE49-F238E27FC236}">
                <a16:creationId xmlns:a16="http://schemas.microsoft.com/office/drawing/2014/main" id="{9B2B71FA-0F90-692D-09B1-C08D86A4A4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4314" y="2298917"/>
            <a:ext cx="778832" cy="778832"/>
          </a:xfrm>
          <a:prstGeom prst="rect">
            <a:avLst/>
          </a:prstGeom>
        </p:spPr>
      </p:pic>
      <p:pic>
        <p:nvPicPr>
          <p:cNvPr id="20" name="Graphic 19" descr="Customer review with solid fill">
            <a:extLst>
              <a:ext uri="{FF2B5EF4-FFF2-40B4-BE49-F238E27FC236}">
                <a16:creationId xmlns:a16="http://schemas.microsoft.com/office/drawing/2014/main" id="{747B7E63-3307-B620-0563-1B0BF5682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2114" y="3346142"/>
            <a:ext cx="844662" cy="844662"/>
          </a:xfrm>
          <a:prstGeom prst="rect">
            <a:avLst/>
          </a:prstGeom>
        </p:spPr>
      </p:pic>
      <p:sp>
        <p:nvSpPr>
          <p:cNvPr id="25" name="Text Placeholder 4">
            <a:extLst>
              <a:ext uri="{FF2B5EF4-FFF2-40B4-BE49-F238E27FC236}">
                <a16:creationId xmlns:a16="http://schemas.microsoft.com/office/drawing/2014/main" id="{969FE8C1-96A0-ED09-6FE3-B0B85CA79DCA}"/>
              </a:ext>
            </a:extLst>
          </p:cNvPr>
          <p:cNvSpPr txBox="1">
            <a:spLocks/>
          </p:cNvSpPr>
          <p:nvPr/>
        </p:nvSpPr>
        <p:spPr>
          <a:xfrm>
            <a:off x="6249391" y="3665655"/>
            <a:ext cx="5383901" cy="2969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Buckeye Sans 2" pitchFamily="2" charset="77"/>
                <a:ea typeface="+mn-ea"/>
                <a:cs typeface="+mn-cs"/>
              </a:defRPr>
            </a:lvl1pPr>
            <a:lvl2pPr marL="457200" indent="0" algn="l" defTabSz="914400" rtl="0" eaLnBrk="1" latinLnBrk="0" hangingPunct="1">
              <a:lnSpc>
                <a:spcPct val="90000"/>
              </a:lnSpc>
              <a:spcBef>
                <a:spcPts val="500"/>
              </a:spcBef>
              <a:buClr>
                <a:srgbClr val="C00000"/>
              </a:buClr>
              <a:buSzPct val="110000"/>
              <a:buFont typeface="Arial" panose="020B0604020202020204" pitchFamily="34" charset="0"/>
              <a:buNone/>
              <a:defRPr sz="2000" b="1" i="0" kern="1200">
                <a:solidFill>
                  <a:schemeClr val="tx1"/>
                </a:solidFill>
                <a:latin typeface="Buckeye Sans 2" pitchFamily="2" charset="77"/>
                <a:ea typeface="+mn-ea"/>
                <a:cs typeface="+mn-cs"/>
              </a:defRPr>
            </a:lvl2pPr>
            <a:lvl3pPr marL="914400" indent="0" algn="l" defTabSz="914400" rtl="0" eaLnBrk="1" latinLnBrk="0" hangingPunct="1">
              <a:lnSpc>
                <a:spcPct val="90000"/>
              </a:lnSpc>
              <a:spcBef>
                <a:spcPts val="500"/>
              </a:spcBef>
              <a:buClr>
                <a:srgbClr val="C00000"/>
              </a:buClr>
              <a:buSzPct val="90000"/>
              <a:buFont typeface="Courier New" panose="02070309020205020404" pitchFamily="49" charset="0"/>
              <a:buNone/>
              <a:defRPr sz="1800" b="1" i="0" kern="1200">
                <a:solidFill>
                  <a:schemeClr val="tx1"/>
                </a:solidFill>
                <a:latin typeface="Buckeye Sans 2"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dirty="0">
                <a:solidFill>
                  <a:schemeClr val="tx1">
                    <a:lumMod val="65000"/>
                    <a:lumOff val="35000"/>
                  </a:schemeClr>
                </a:solidFill>
              </a:rPr>
              <a:t>Improve government management practices through training and technical assistance</a:t>
            </a:r>
          </a:p>
        </p:txBody>
      </p:sp>
      <p:pic>
        <p:nvPicPr>
          <p:cNvPr id="26" name="Graphic 25" descr="Business Growth with solid fill">
            <a:extLst>
              <a:ext uri="{FF2B5EF4-FFF2-40B4-BE49-F238E27FC236}">
                <a16:creationId xmlns:a16="http://schemas.microsoft.com/office/drawing/2014/main" id="{AA6E9230-C8AD-78BD-9CFC-774D5D963A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65816" y="4479382"/>
            <a:ext cx="921163" cy="921163"/>
          </a:xfrm>
          <a:prstGeom prst="rect">
            <a:avLst/>
          </a:prstGeom>
        </p:spPr>
      </p:pic>
      <p:sp>
        <p:nvSpPr>
          <p:cNvPr id="27" name="Text Placeholder 4">
            <a:extLst>
              <a:ext uri="{FF2B5EF4-FFF2-40B4-BE49-F238E27FC236}">
                <a16:creationId xmlns:a16="http://schemas.microsoft.com/office/drawing/2014/main" id="{CD8C8B75-C547-D2FC-6129-ED24FC5114EE}"/>
              </a:ext>
            </a:extLst>
          </p:cNvPr>
          <p:cNvSpPr txBox="1">
            <a:spLocks/>
          </p:cNvSpPr>
          <p:nvPr/>
        </p:nvSpPr>
        <p:spPr>
          <a:xfrm>
            <a:off x="6249391" y="4791470"/>
            <a:ext cx="5383901" cy="2969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Buckeye Sans 2" pitchFamily="2" charset="77"/>
                <a:ea typeface="+mn-ea"/>
                <a:cs typeface="+mn-cs"/>
              </a:defRPr>
            </a:lvl1pPr>
            <a:lvl2pPr marL="457200" indent="0" algn="l" defTabSz="914400" rtl="0" eaLnBrk="1" latinLnBrk="0" hangingPunct="1">
              <a:lnSpc>
                <a:spcPct val="90000"/>
              </a:lnSpc>
              <a:spcBef>
                <a:spcPts val="500"/>
              </a:spcBef>
              <a:buClr>
                <a:srgbClr val="C00000"/>
              </a:buClr>
              <a:buSzPct val="110000"/>
              <a:buFont typeface="Arial" panose="020B0604020202020204" pitchFamily="34" charset="0"/>
              <a:buNone/>
              <a:defRPr sz="2000" b="1" i="0" kern="1200">
                <a:solidFill>
                  <a:schemeClr val="tx1"/>
                </a:solidFill>
                <a:latin typeface="Buckeye Sans 2" pitchFamily="2" charset="77"/>
                <a:ea typeface="+mn-ea"/>
                <a:cs typeface="+mn-cs"/>
              </a:defRPr>
            </a:lvl2pPr>
            <a:lvl3pPr marL="914400" indent="0" algn="l" defTabSz="914400" rtl="0" eaLnBrk="1" latinLnBrk="0" hangingPunct="1">
              <a:lnSpc>
                <a:spcPct val="90000"/>
              </a:lnSpc>
              <a:spcBef>
                <a:spcPts val="500"/>
              </a:spcBef>
              <a:buClr>
                <a:srgbClr val="C00000"/>
              </a:buClr>
              <a:buSzPct val="90000"/>
              <a:buFont typeface="Courier New" panose="02070309020205020404" pitchFamily="49" charset="0"/>
              <a:buNone/>
              <a:defRPr sz="1800" b="1" i="0" kern="1200">
                <a:solidFill>
                  <a:schemeClr val="tx1"/>
                </a:solidFill>
                <a:latin typeface="Buckeye Sans 2"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dirty="0">
                <a:solidFill>
                  <a:schemeClr val="tx1">
                    <a:lumMod val="65000"/>
                    <a:lumOff val="35000"/>
                  </a:schemeClr>
                </a:solidFill>
              </a:rPr>
              <a:t>Develop leadership skills among city, county, state, and regional government and nonprofit leaders</a:t>
            </a:r>
          </a:p>
        </p:txBody>
      </p:sp>
    </p:spTree>
    <p:extLst>
      <p:ext uri="{BB962C8B-B14F-4D97-AF65-F5344CB8AC3E}">
        <p14:creationId xmlns:p14="http://schemas.microsoft.com/office/powerpoint/2010/main" val="14086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44D-D826-B8A9-026B-77DFD20B6C32}"/>
              </a:ext>
            </a:extLst>
          </p:cNvPr>
          <p:cNvSpPr>
            <a:spLocks noGrp="1"/>
          </p:cNvSpPr>
          <p:nvPr>
            <p:ph type="title"/>
          </p:nvPr>
        </p:nvSpPr>
        <p:spPr>
          <a:xfrm>
            <a:off x="914399" y="999210"/>
            <a:ext cx="10601325" cy="915314"/>
          </a:xfrm>
        </p:spPr>
        <p:txBody>
          <a:bodyPr/>
          <a:lstStyle/>
          <a:p>
            <a:r>
              <a:rPr lang="en-US" dirty="0"/>
              <a:t>What is one thing you want to learn from today’s session?</a:t>
            </a:r>
          </a:p>
        </p:txBody>
      </p:sp>
      <p:sp>
        <p:nvSpPr>
          <p:cNvPr id="3" name="Content Placeholder 2">
            <a:extLst>
              <a:ext uri="{FF2B5EF4-FFF2-40B4-BE49-F238E27FC236}">
                <a16:creationId xmlns:a16="http://schemas.microsoft.com/office/drawing/2014/main" id="{387C344F-E383-1063-B28D-FDB03ADA853F}"/>
              </a:ext>
            </a:extLst>
          </p:cNvPr>
          <p:cNvSpPr>
            <a:spLocks noGrp="1"/>
          </p:cNvSpPr>
          <p:nvPr>
            <p:ph idx="1"/>
          </p:nvPr>
        </p:nvSpPr>
        <p:spPr>
          <a:xfrm>
            <a:off x="914400" y="2377440"/>
            <a:ext cx="4800600" cy="2971800"/>
          </a:xfrm>
        </p:spPr>
        <p:txBody>
          <a:bodyPr/>
          <a:lstStyle/>
          <a:p>
            <a:r>
              <a:rPr lang="en-US" dirty="0"/>
              <a:t>Go to: </a:t>
            </a:r>
            <a:r>
              <a:rPr lang="en-US" dirty="0">
                <a:hlinkClick r:id="rId2"/>
              </a:rPr>
              <a:t>www.menti.com</a:t>
            </a:r>
            <a:r>
              <a:rPr lang="en-US" dirty="0"/>
              <a:t> </a:t>
            </a:r>
          </a:p>
          <a:p>
            <a:r>
              <a:rPr lang="en-US" dirty="0"/>
              <a:t>Enter Code:</a:t>
            </a:r>
          </a:p>
          <a:p>
            <a:endParaRPr lang="en-US" dirty="0"/>
          </a:p>
          <a:p>
            <a:pPr marL="91440" indent="0">
              <a:buNone/>
            </a:pPr>
            <a:endParaRPr lang="en-US" dirty="0"/>
          </a:p>
          <a:p>
            <a:r>
              <a:rPr lang="en-US" dirty="0">
                <a:hlinkClick r:id="rId3"/>
              </a:rPr>
              <a:t>View results </a:t>
            </a:r>
            <a:endParaRPr lang="en-US" dirty="0">
              <a:highlight>
                <a:srgbClr val="FFFF00"/>
              </a:highlight>
            </a:endParaRPr>
          </a:p>
          <a:p>
            <a:endParaRPr lang="en-US" dirty="0"/>
          </a:p>
          <a:p>
            <a:endParaRPr lang="en-US" dirty="0"/>
          </a:p>
        </p:txBody>
      </p:sp>
      <p:pic>
        <p:nvPicPr>
          <p:cNvPr id="3074" name="Picture 2">
            <a:extLst>
              <a:ext uri="{FF2B5EF4-FFF2-40B4-BE49-F238E27FC236}">
                <a16:creationId xmlns:a16="http://schemas.microsoft.com/office/drawing/2014/main" id="{C55280A0-7F69-6002-6B56-DEE3B0CBE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352" y="1914524"/>
            <a:ext cx="366712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9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a:xfrm>
            <a:off x="1128408" y="1783080"/>
            <a:ext cx="10204704" cy="1645920"/>
          </a:xfrm>
        </p:spPr>
        <p:txBody>
          <a:bodyPr/>
          <a:lstStyle/>
          <a:p>
            <a:r>
              <a:rPr lang="en-US" dirty="0"/>
              <a:t>Part 2: Panelist Presentations</a:t>
            </a:r>
          </a:p>
        </p:txBody>
      </p:sp>
    </p:spTree>
    <p:extLst>
      <p:ext uri="{BB962C8B-B14F-4D97-AF65-F5344CB8AC3E}">
        <p14:creationId xmlns:p14="http://schemas.microsoft.com/office/powerpoint/2010/main" val="234999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a:t>Dave Collinsworth</a:t>
            </a:r>
            <a:endParaRPr lang="en-US" b="1" dirty="0"/>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2377440"/>
            <a:ext cx="10204704" cy="1051560"/>
          </a:xfrm>
        </p:spPr>
        <p:txBody>
          <a:bodyPr/>
          <a:lstStyle/>
          <a:p>
            <a:r>
              <a:rPr lang="en-US" sz="2000" dirty="0"/>
              <a:t>Adjunct Instructor/Executive-in-Residence</a:t>
            </a:r>
          </a:p>
          <a:p>
            <a:r>
              <a:rPr lang="en-US" sz="2000" dirty="0"/>
              <a:t>Ohio University Voinovich School of Leadership and Public Service</a:t>
            </a:r>
          </a:p>
        </p:txBody>
      </p:sp>
      <p:pic>
        <p:nvPicPr>
          <p:cNvPr id="2" name="Picture 2" descr="Image result for Ohio University Logo Clip Art">
            <a:extLst>
              <a:ext uri="{FF2B5EF4-FFF2-40B4-BE49-F238E27FC236}">
                <a16:creationId xmlns:a16="http://schemas.microsoft.com/office/drawing/2014/main" id="{00724250-16AE-6254-E109-E99783EF06F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1863" y1="25589" x2="51863" y2="25589"/>
                        <a14:foregroundMark x1="50932" y1="18519" x2="50000" y2="25253"/>
                        <a14:foregroundMark x1="26087" y1="20202" x2="25466" y2="33670"/>
                        <a14:foregroundMark x1="14907" y1="31987" x2="14596" y2="56902"/>
                        <a14:foregroundMark x1="38199" y1="15488" x2="38509" y2="31987"/>
                        <a14:foregroundMark x1="63665" y1="16498" x2="63043" y2="34680"/>
                        <a14:foregroundMark x1="75155" y1="19192" x2="73602" y2="34680"/>
                        <a14:foregroundMark x1="81677" y1="22896" x2="84161" y2="33333"/>
                        <a14:foregroundMark x1="85404" y1="43434" x2="84472" y2="58249"/>
                        <a14:backgroundMark x1="8385" y1="9428" x2="8385" y2="9428"/>
                      </a14:backgroundRemoval>
                    </a14:imgEffect>
                  </a14:imgLayer>
                </a14:imgProps>
              </a:ext>
              <a:ext uri="{28A0092B-C50C-407E-A947-70E740481C1C}">
                <a14:useLocalDpi xmlns:a14="http://schemas.microsoft.com/office/drawing/2010/main" val="0"/>
              </a:ext>
            </a:extLst>
          </a:blip>
          <a:srcRect/>
          <a:stretch>
            <a:fillRect/>
          </a:stretch>
        </p:blipFill>
        <p:spPr bwMode="auto">
          <a:xfrm>
            <a:off x="4257675" y="3595688"/>
            <a:ext cx="30670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139065"/>
            <a:ext cx="10200132" cy="1188720"/>
          </a:xfrm>
        </p:spPr>
        <p:txBody>
          <a:bodyPr/>
          <a:lstStyle/>
          <a:p>
            <a:r>
              <a:rPr lang="en-US" b="1" dirty="0"/>
              <a:t>Background</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1071753" y="1501140"/>
            <a:ext cx="10204704" cy="2971800"/>
          </a:xfrm>
        </p:spPr>
        <p:txBody>
          <a:bodyPr/>
          <a:lstStyle/>
          <a:p>
            <a:r>
              <a:rPr lang="en-US" sz="2400" dirty="0"/>
              <a:t>32-year career in city management in Ohio</a:t>
            </a:r>
          </a:p>
          <a:p>
            <a:r>
              <a:rPr lang="en-US" sz="2400" dirty="0"/>
              <a:t>Retired 2021 after 13 years as city manager of Westerville, Ohio (home to Otterbein University)</a:t>
            </a:r>
          </a:p>
          <a:p>
            <a:r>
              <a:rPr lang="en-US" sz="2400" dirty="0"/>
              <a:t>Post-public service career options</a:t>
            </a:r>
          </a:p>
          <a:p>
            <a:r>
              <a:rPr lang="en-US" sz="2400" dirty="0"/>
              <a:t>Ohio University’s Voinovich School of Leadership &amp; Public Service/Voinovich Academy</a:t>
            </a:r>
          </a:p>
          <a:p>
            <a:pPr lvl="1"/>
            <a:r>
              <a:rPr lang="en-US" dirty="0"/>
              <a:t>Elected Official Training</a:t>
            </a:r>
          </a:p>
          <a:p>
            <a:pPr lvl="1"/>
            <a:r>
              <a:rPr lang="en-US" dirty="0"/>
              <a:t>Community Mental Health Initiative</a:t>
            </a:r>
          </a:p>
          <a:p>
            <a:pPr lvl="1"/>
            <a:r>
              <a:rPr lang="en-US" dirty="0"/>
              <a:t>Juvenile Crime Collaboration</a:t>
            </a:r>
          </a:p>
        </p:txBody>
      </p:sp>
    </p:spTree>
    <p:extLst>
      <p:ext uri="{BB962C8B-B14F-4D97-AF65-F5344CB8AC3E}">
        <p14:creationId xmlns:p14="http://schemas.microsoft.com/office/powerpoint/2010/main" val="31426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5344</TotalTime>
  <Words>1647</Words>
  <Application>Microsoft Office PowerPoint</Application>
  <PresentationFormat>Widescreen</PresentationFormat>
  <Paragraphs>213</Paragraphs>
  <Slides>36</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Buckeye Sans 2</vt:lpstr>
      <vt:lpstr>Calibri</vt:lpstr>
      <vt:lpstr>Georgia</vt:lpstr>
      <vt:lpstr>Lato</vt:lpstr>
      <vt:lpstr>Lato Black</vt:lpstr>
      <vt:lpstr>Wingdings</vt:lpstr>
      <vt:lpstr>Office Theme</vt:lpstr>
      <vt:lpstr>Help for Local Democracy May Be As Close As Your Nearest University</vt:lpstr>
      <vt:lpstr>Part 1: General Introductions &amp; Today’s Roadmap</vt:lpstr>
      <vt:lpstr>Today’s Presenters</vt:lpstr>
      <vt:lpstr>Today’s Roadmap</vt:lpstr>
      <vt:lpstr>5 ways that CUPSO organizations provide value</vt:lpstr>
      <vt:lpstr>What is one thing you want to learn from today’s session?</vt:lpstr>
      <vt:lpstr>Part 2: Panelist Presentations</vt:lpstr>
      <vt:lpstr>Dave Collinsworth</vt:lpstr>
      <vt:lpstr>Background</vt:lpstr>
      <vt:lpstr>Voinovich  Academy  Vision</vt:lpstr>
      <vt:lpstr>Voinovich Academy Mission &amp; Strategy</vt:lpstr>
      <vt:lpstr>Build &amp; Develop Partnerships: Rise &amp; Thrive</vt:lpstr>
      <vt:lpstr>Develop Tailored Leadership Programs:  Governing Essentials for Local Elected Officials</vt:lpstr>
      <vt:lpstr>2023 Cohort</vt:lpstr>
      <vt:lpstr>Respond to Emerging Needs:  Juvenile Crime</vt:lpstr>
      <vt:lpstr>University Partnerships Key Takeaways</vt:lpstr>
      <vt:lpstr>Charles Hartgrove, ICMA-CM</vt:lpstr>
      <vt:lpstr>Weldon Cooper Center for Public Service (WCCPS)   Reimagining Public Service</vt:lpstr>
      <vt:lpstr>Business Units - WCCPS</vt:lpstr>
      <vt:lpstr>What is the Virginia Institute of Government (VIG)?</vt:lpstr>
      <vt:lpstr>VIG’s Mission </vt:lpstr>
      <vt:lpstr>VIG’s Services  </vt:lpstr>
      <vt:lpstr>Video:</vt:lpstr>
      <vt:lpstr>VIG’s Partners  </vt:lpstr>
      <vt:lpstr>VIG’s Clients  </vt:lpstr>
      <vt:lpstr>Megan Hasting</vt:lpstr>
      <vt:lpstr>PowerPoint Presentation</vt:lpstr>
      <vt:lpstr>Supporting a Lifetime of Leadership in Public Service</vt:lpstr>
      <vt:lpstr>Supporting a Lifetime of Leadership in Public Service</vt:lpstr>
      <vt:lpstr>Our Programs</vt:lpstr>
      <vt:lpstr>Aligning Local Government Challenges with Program-Specific Solutions</vt:lpstr>
      <vt:lpstr>Benefits of partnering with your local university:</vt:lpstr>
      <vt:lpstr>Part 3: Discussion &amp; Takeaways</vt:lpstr>
      <vt:lpstr>CUPSO Resource List &amp; Member Directory</vt:lpstr>
      <vt:lpstr>Audience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Hasting, Megan U.</cp:lastModifiedBy>
  <cp:revision>15</cp:revision>
  <dcterms:created xsi:type="dcterms:W3CDTF">2022-10-21T14:04:38Z</dcterms:created>
  <dcterms:modified xsi:type="dcterms:W3CDTF">2023-05-03T18:43:10Z</dcterms:modified>
</cp:coreProperties>
</file>