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sldIdLst>
    <p:sldId id="257" r:id="rId2"/>
    <p:sldId id="9774" r:id="rId3"/>
    <p:sldId id="9773" r:id="rId4"/>
    <p:sldId id="617" r:id="rId5"/>
    <p:sldId id="9768" r:id="rId6"/>
    <p:sldId id="9769" r:id="rId7"/>
    <p:sldId id="9770" r:id="rId8"/>
    <p:sldId id="9772" r:id="rId9"/>
    <p:sldId id="266" r:id="rId10"/>
    <p:sldId id="618" r:id="rId11"/>
    <p:sldId id="619" r:id="rId12"/>
    <p:sldId id="9762" r:id="rId13"/>
    <p:sldId id="9771" r:id="rId14"/>
    <p:sldId id="9721" r:id="rId15"/>
    <p:sldId id="9757" r:id="rId16"/>
    <p:sldId id="9759" r:id="rId17"/>
    <p:sldId id="499" r:id="rId18"/>
    <p:sldId id="4676" r:id="rId19"/>
    <p:sldId id="4684" r:id="rId20"/>
    <p:sldId id="4686" r:id="rId21"/>
    <p:sldId id="4687" r:id="rId22"/>
    <p:sldId id="4685" r:id="rId23"/>
    <p:sldId id="4737" r:id="rId24"/>
    <p:sldId id="4759" r:id="rId25"/>
    <p:sldId id="9761" r:id="rId26"/>
    <p:sldId id="9622" r:id="rId27"/>
    <p:sldId id="4732" r:id="rId28"/>
    <p:sldId id="4740" r:id="rId29"/>
    <p:sldId id="4744" r:id="rId30"/>
    <p:sldId id="4745" r:id="rId31"/>
    <p:sldId id="1273" r:id="rId32"/>
    <p:sldId id="1274" r:id="rId33"/>
    <p:sldId id="1275" r:id="rId34"/>
    <p:sldId id="9765" r:id="rId35"/>
    <p:sldId id="4760" r:id="rId36"/>
    <p:sldId id="9626" r:id="rId37"/>
    <p:sldId id="4761" r:id="rId38"/>
    <p:sldId id="9629" r:id="rId39"/>
    <p:sldId id="9628" r:id="rId40"/>
    <p:sldId id="4762" r:id="rId41"/>
    <p:sldId id="4738" r:id="rId42"/>
    <p:sldId id="316" r:id="rId43"/>
    <p:sldId id="4763" r:id="rId44"/>
    <p:sldId id="313" r:id="rId45"/>
    <p:sldId id="401" r:id="rId46"/>
    <p:sldId id="4765" r:id="rId47"/>
    <p:sldId id="1115" r:id="rId48"/>
    <p:sldId id="1116" r:id="rId49"/>
    <p:sldId id="1117" r:id="rId50"/>
    <p:sldId id="358" r:id="rId51"/>
    <p:sldId id="359" r:id="rId52"/>
    <p:sldId id="9653" r:id="rId53"/>
    <p:sldId id="1150" r:id="rId54"/>
    <p:sldId id="1132" r:id="rId55"/>
    <p:sldId id="4689" r:id="rId56"/>
    <p:sldId id="4690" r:id="rId57"/>
    <p:sldId id="9760" r:id="rId58"/>
    <p:sldId id="9756" r:id="rId59"/>
    <p:sldId id="4665" r:id="rId60"/>
    <p:sldId id="4666" r:id="rId61"/>
    <p:sldId id="4667" r:id="rId62"/>
    <p:sldId id="4679" r:id="rId63"/>
    <p:sldId id="4696" r:id="rId64"/>
    <p:sldId id="4697" r:id="rId65"/>
    <p:sldId id="4698" r:id="rId66"/>
    <p:sldId id="4699" r:id="rId67"/>
    <p:sldId id="4700" r:id="rId68"/>
    <p:sldId id="4701" r:id="rId69"/>
    <p:sldId id="4702" r:id="rId70"/>
    <p:sldId id="4703" r:id="rId71"/>
    <p:sldId id="9766" r:id="rId72"/>
    <p:sldId id="4683" r:id="rId73"/>
    <p:sldId id="4692" r:id="rId74"/>
    <p:sldId id="9764" r:id="rId75"/>
    <p:sldId id="9767" r:id="rId76"/>
    <p:sldId id="4693" r:id="rId77"/>
    <p:sldId id="4719" r:id="rId78"/>
    <p:sldId id="4704" r:id="rId79"/>
    <p:sldId id="4706" r:id="rId80"/>
    <p:sldId id="4716" r:id="rId81"/>
    <p:sldId id="4721" r:id="rId82"/>
    <p:sldId id="4709" r:id="rId83"/>
    <p:sldId id="4712" r:id="rId84"/>
    <p:sldId id="4735" r:id="rId85"/>
    <p:sldId id="4710" r:id="rId86"/>
    <p:sldId id="447" r:id="rId87"/>
    <p:sldId id="4724" r:id="rId88"/>
    <p:sldId id="4720" r:id="rId89"/>
    <p:sldId id="4718" r:id="rId90"/>
    <p:sldId id="465" r:id="rId91"/>
    <p:sldId id="505" r:id="rId92"/>
    <p:sldId id="506" r:id="rId93"/>
    <p:sldId id="509" r:id="rId94"/>
    <p:sldId id="510" r:id="rId95"/>
    <p:sldId id="519" r:id="rId96"/>
    <p:sldId id="520" r:id="rId97"/>
    <p:sldId id="537" r:id="rId98"/>
    <p:sldId id="538" r:id="rId99"/>
    <p:sldId id="526" r:id="rId100"/>
    <p:sldId id="555" r:id="rId101"/>
    <p:sldId id="558" r:id="rId102"/>
    <p:sldId id="9625" r:id="rId103"/>
    <p:sldId id="9630" r:id="rId104"/>
    <p:sldId id="9631" r:id="rId105"/>
    <p:sldId id="571" r:id="rId106"/>
    <p:sldId id="9633"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82B8"/>
    <a:srgbClr val="505050"/>
    <a:srgbClr val="00B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7"/>
    <p:restoredTop sz="94694"/>
  </p:normalViewPr>
  <p:slideViewPr>
    <p:cSldViewPr snapToGrid="0">
      <p:cViewPr varScale="1">
        <p:scale>
          <a:sx n="59" d="100"/>
          <a:sy n="59" d="100"/>
        </p:scale>
        <p:origin x="960" y="60"/>
      </p:cViewPr>
      <p:guideLst/>
    </p:cSldViewPr>
  </p:slideViewPr>
  <p:notesTextViewPr>
    <p:cViewPr>
      <p:scale>
        <a:sx n="1" d="1"/>
        <a:sy n="1" d="1"/>
      </p:scale>
      <p:origin x="0" y="0"/>
    </p:cViewPr>
  </p:notesTextViewPr>
  <p:sorterViewPr>
    <p:cViewPr>
      <p:scale>
        <a:sx n="60" d="100"/>
        <a:sy n="60" d="100"/>
      </p:scale>
      <p:origin x="0" y="-19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752D3F-17A8-4B16-AE89-DD811B1E235D}" type="doc">
      <dgm:prSet loTypeId="urn:microsoft.com/office/officeart/2005/8/layout/process1" loCatId="process" qsTypeId="urn:microsoft.com/office/officeart/2005/8/quickstyle/simple1" qsCatId="simple" csTypeId="urn:microsoft.com/office/officeart/2005/8/colors/accent1_2" csCatId="accent1" phldr="1"/>
      <dgm:spPr/>
    </dgm:pt>
    <dgm:pt modelId="{25790EDC-1BB7-4C30-BE49-D7E1CE3A9AFD}">
      <dgm:prSet phldrT="[Text]"/>
      <dgm:spPr>
        <a:solidFill>
          <a:srgbClr val="00B0F0"/>
        </a:solidFill>
      </dgm:spPr>
      <dgm:t>
        <a:bodyPr/>
        <a:lstStyle/>
        <a:p>
          <a:r>
            <a:rPr lang="en-US" dirty="0"/>
            <a:t>Pre-Employment</a:t>
          </a:r>
        </a:p>
      </dgm:t>
    </dgm:pt>
    <dgm:pt modelId="{3B503E12-E796-48E0-AA63-3D53715E543B}" type="parTrans" cxnId="{382DF84A-6F5F-4EF8-A136-CE101F4AC8A8}">
      <dgm:prSet/>
      <dgm:spPr/>
      <dgm:t>
        <a:bodyPr/>
        <a:lstStyle/>
        <a:p>
          <a:endParaRPr lang="en-US"/>
        </a:p>
      </dgm:t>
    </dgm:pt>
    <dgm:pt modelId="{93392B87-264D-4632-A3E2-AB0C16AECE77}" type="sibTrans" cxnId="{382DF84A-6F5F-4EF8-A136-CE101F4AC8A8}">
      <dgm:prSet/>
      <dgm:spPr>
        <a:solidFill>
          <a:schemeClr val="accent5">
            <a:lumMod val="40000"/>
            <a:lumOff val="60000"/>
          </a:schemeClr>
        </a:solidFill>
      </dgm:spPr>
      <dgm:t>
        <a:bodyPr/>
        <a:lstStyle/>
        <a:p>
          <a:endParaRPr lang="en-US" dirty="0"/>
        </a:p>
      </dgm:t>
    </dgm:pt>
    <dgm:pt modelId="{D6872D90-6927-4052-9CB1-503A920763FA}">
      <dgm:prSet phldrT="[Text]"/>
      <dgm:spPr>
        <a:solidFill>
          <a:srgbClr val="00B0F0"/>
        </a:solidFill>
      </dgm:spPr>
      <dgm:t>
        <a:bodyPr/>
        <a:lstStyle/>
        <a:p>
          <a:r>
            <a:rPr lang="en-US" dirty="0"/>
            <a:t>Employment</a:t>
          </a:r>
        </a:p>
      </dgm:t>
    </dgm:pt>
    <dgm:pt modelId="{3990EF68-44A7-4B9F-A8E6-9414D7CD5BF9}" type="parTrans" cxnId="{BB62FC3F-A927-4642-8F3B-CE0CB7F9D56E}">
      <dgm:prSet/>
      <dgm:spPr/>
      <dgm:t>
        <a:bodyPr/>
        <a:lstStyle/>
        <a:p>
          <a:endParaRPr lang="en-US"/>
        </a:p>
      </dgm:t>
    </dgm:pt>
    <dgm:pt modelId="{1558DEF4-799B-4871-9E4B-1F0C6C9C97CD}" type="sibTrans" cxnId="{BB62FC3F-A927-4642-8F3B-CE0CB7F9D56E}">
      <dgm:prSet/>
      <dgm:spPr>
        <a:solidFill>
          <a:schemeClr val="accent5">
            <a:lumMod val="40000"/>
            <a:lumOff val="60000"/>
          </a:schemeClr>
        </a:solidFill>
      </dgm:spPr>
      <dgm:t>
        <a:bodyPr/>
        <a:lstStyle/>
        <a:p>
          <a:endParaRPr lang="en-US" dirty="0"/>
        </a:p>
      </dgm:t>
    </dgm:pt>
    <dgm:pt modelId="{13DFEB67-E8B8-4E05-82BD-79A450D6D3D2}">
      <dgm:prSet phldrT="[Text]"/>
      <dgm:spPr>
        <a:solidFill>
          <a:srgbClr val="00B0F0"/>
        </a:solidFill>
      </dgm:spPr>
      <dgm:t>
        <a:bodyPr/>
        <a:lstStyle/>
        <a:p>
          <a:r>
            <a:rPr lang="en-US" dirty="0"/>
            <a:t>Post-Employment</a:t>
          </a:r>
        </a:p>
      </dgm:t>
    </dgm:pt>
    <dgm:pt modelId="{D1777B0B-E203-4F64-A742-879A8EC7EAE9}" type="parTrans" cxnId="{EEED9B79-023B-4559-B0A7-E82D5B09B117}">
      <dgm:prSet/>
      <dgm:spPr/>
      <dgm:t>
        <a:bodyPr/>
        <a:lstStyle/>
        <a:p>
          <a:endParaRPr lang="en-US"/>
        </a:p>
      </dgm:t>
    </dgm:pt>
    <dgm:pt modelId="{7B1A3AB3-D329-40E4-ACF1-525E8FBE937C}" type="sibTrans" cxnId="{EEED9B79-023B-4559-B0A7-E82D5B09B117}">
      <dgm:prSet/>
      <dgm:spPr/>
      <dgm:t>
        <a:bodyPr/>
        <a:lstStyle/>
        <a:p>
          <a:endParaRPr lang="en-US"/>
        </a:p>
      </dgm:t>
    </dgm:pt>
    <dgm:pt modelId="{29191384-F35C-41F0-84D7-DE7B63E830F5}" type="pres">
      <dgm:prSet presAssocID="{22752D3F-17A8-4B16-AE89-DD811B1E235D}" presName="Name0" presStyleCnt="0">
        <dgm:presLayoutVars>
          <dgm:dir/>
          <dgm:resizeHandles val="exact"/>
        </dgm:presLayoutVars>
      </dgm:prSet>
      <dgm:spPr/>
    </dgm:pt>
    <dgm:pt modelId="{47629875-2508-4C9D-B7D3-818E1923344F}" type="pres">
      <dgm:prSet presAssocID="{25790EDC-1BB7-4C30-BE49-D7E1CE3A9AFD}" presName="node" presStyleLbl="node1" presStyleIdx="0" presStyleCnt="3">
        <dgm:presLayoutVars>
          <dgm:bulletEnabled val="1"/>
        </dgm:presLayoutVars>
      </dgm:prSet>
      <dgm:spPr/>
    </dgm:pt>
    <dgm:pt modelId="{0D61ECDD-5AA4-45FD-B86A-691586F278D5}" type="pres">
      <dgm:prSet presAssocID="{93392B87-264D-4632-A3E2-AB0C16AECE77}" presName="sibTrans" presStyleLbl="sibTrans2D1" presStyleIdx="0" presStyleCnt="2"/>
      <dgm:spPr/>
    </dgm:pt>
    <dgm:pt modelId="{FCA79632-78C3-4D2A-924B-6387FDF50B11}" type="pres">
      <dgm:prSet presAssocID="{93392B87-264D-4632-A3E2-AB0C16AECE77}" presName="connectorText" presStyleLbl="sibTrans2D1" presStyleIdx="0" presStyleCnt="2"/>
      <dgm:spPr/>
    </dgm:pt>
    <dgm:pt modelId="{96AFAE21-8CA3-48CC-A025-55E26AB31281}" type="pres">
      <dgm:prSet presAssocID="{D6872D90-6927-4052-9CB1-503A920763FA}" presName="node" presStyleLbl="node1" presStyleIdx="1" presStyleCnt="3">
        <dgm:presLayoutVars>
          <dgm:bulletEnabled val="1"/>
        </dgm:presLayoutVars>
      </dgm:prSet>
      <dgm:spPr/>
    </dgm:pt>
    <dgm:pt modelId="{1F8893E4-5128-43A1-93C3-45267116456C}" type="pres">
      <dgm:prSet presAssocID="{1558DEF4-799B-4871-9E4B-1F0C6C9C97CD}" presName="sibTrans" presStyleLbl="sibTrans2D1" presStyleIdx="1" presStyleCnt="2"/>
      <dgm:spPr/>
    </dgm:pt>
    <dgm:pt modelId="{35064817-5984-4C69-BAAC-39BD4B40EF5C}" type="pres">
      <dgm:prSet presAssocID="{1558DEF4-799B-4871-9E4B-1F0C6C9C97CD}" presName="connectorText" presStyleLbl="sibTrans2D1" presStyleIdx="1" presStyleCnt="2"/>
      <dgm:spPr/>
    </dgm:pt>
    <dgm:pt modelId="{4644DCB2-E83D-4665-B6E9-F58DB65427E5}" type="pres">
      <dgm:prSet presAssocID="{13DFEB67-E8B8-4E05-82BD-79A450D6D3D2}" presName="node" presStyleLbl="node1" presStyleIdx="2" presStyleCnt="3">
        <dgm:presLayoutVars>
          <dgm:bulletEnabled val="1"/>
        </dgm:presLayoutVars>
      </dgm:prSet>
      <dgm:spPr/>
    </dgm:pt>
  </dgm:ptLst>
  <dgm:cxnLst>
    <dgm:cxn modelId="{9837770C-FE8D-4A93-8063-A409E6B922F1}" type="presOf" srcId="{93392B87-264D-4632-A3E2-AB0C16AECE77}" destId="{FCA79632-78C3-4D2A-924B-6387FDF50B11}" srcOrd="1" destOrd="0" presId="urn:microsoft.com/office/officeart/2005/8/layout/process1"/>
    <dgm:cxn modelId="{ACAEDD39-811C-49BA-BE11-C8670BB177EB}" type="presOf" srcId="{D6872D90-6927-4052-9CB1-503A920763FA}" destId="{96AFAE21-8CA3-48CC-A025-55E26AB31281}" srcOrd="0" destOrd="0" presId="urn:microsoft.com/office/officeart/2005/8/layout/process1"/>
    <dgm:cxn modelId="{BB62FC3F-A927-4642-8F3B-CE0CB7F9D56E}" srcId="{22752D3F-17A8-4B16-AE89-DD811B1E235D}" destId="{D6872D90-6927-4052-9CB1-503A920763FA}" srcOrd="1" destOrd="0" parTransId="{3990EF68-44A7-4B9F-A8E6-9414D7CD5BF9}" sibTransId="{1558DEF4-799B-4871-9E4B-1F0C6C9C97CD}"/>
    <dgm:cxn modelId="{382DF84A-6F5F-4EF8-A136-CE101F4AC8A8}" srcId="{22752D3F-17A8-4B16-AE89-DD811B1E235D}" destId="{25790EDC-1BB7-4C30-BE49-D7E1CE3A9AFD}" srcOrd="0" destOrd="0" parTransId="{3B503E12-E796-48E0-AA63-3D53715E543B}" sibTransId="{93392B87-264D-4632-A3E2-AB0C16AECE77}"/>
    <dgm:cxn modelId="{EEED9B79-023B-4559-B0A7-E82D5B09B117}" srcId="{22752D3F-17A8-4B16-AE89-DD811B1E235D}" destId="{13DFEB67-E8B8-4E05-82BD-79A450D6D3D2}" srcOrd="2" destOrd="0" parTransId="{D1777B0B-E203-4F64-A742-879A8EC7EAE9}" sibTransId="{7B1A3AB3-D329-40E4-ACF1-525E8FBE937C}"/>
    <dgm:cxn modelId="{A1DD43A6-429D-4632-AA77-E9DEA783E85C}" type="presOf" srcId="{25790EDC-1BB7-4C30-BE49-D7E1CE3A9AFD}" destId="{47629875-2508-4C9D-B7D3-818E1923344F}" srcOrd="0" destOrd="0" presId="urn:microsoft.com/office/officeart/2005/8/layout/process1"/>
    <dgm:cxn modelId="{5E0E55BE-F996-4A0B-ACEC-897BBB39F892}" type="presOf" srcId="{1558DEF4-799B-4871-9E4B-1F0C6C9C97CD}" destId="{35064817-5984-4C69-BAAC-39BD4B40EF5C}" srcOrd="1" destOrd="0" presId="urn:microsoft.com/office/officeart/2005/8/layout/process1"/>
    <dgm:cxn modelId="{22803CC6-06CA-4A65-9111-EA52294E69C2}" type="presOf" srcId="{22752D3F-17A8-4B16-AE89-DD811B1E235D}" destId="{29191384-F35C-41F0-84D7-DE7B63E830F5}" srcOrd="0" destOrd="0" presId="urn:microsoft.com/office/officeart/2005/8/layout/process1"/>
    <dgm:cxn modelId="{3B26DFE5-1FF7-430F-BE9D-691C95B06E24}" type="presOf" srcId="{1558DEF4-799B-4871-9E4B-1F0C6C9C97CD}" destId="{1F8893E4-5128-43A1-93C3-45267116456C}" srcOrd="0" destOrd="0" presId="urn:microsoft.com/office/officeart/2005/8/layout/process1"/>
    <dgm:cxn modelId="{9E606DEA-05E5-464A-AFF2-2CBF82F69A41}" type="presOf" srcId="{13DFEB67-E8B8-4E05-82BD-79A450D6D3D2}" destId="{4644DCB2-E83D-4665-B6E9-F58DB65427E5}" srcOrd="0" destOrd="0" presId="urn:microsoft.com/office/officeart/2005/8/layout/process1"/>
    <dgm:cxn modelId="{6B6A79FB-B289-4C2D-AA22-38A99C8C3A44}" type="presOf" srcId="{93392B87-264D-4632-A3E2-AB0C16AECE77}" destId="{0D61ECDD-5AA4-45FD-B86A-691586F278D5}" srcOrd="0" destOrd="0" presId="urn:microsoft.com/office/officeart/2005/8/layout/process1"/>
    <dgm:cxn modelId="{CAD1168C-1234-4A9F-891C-F2E78995642E}" type="presParOf" srcId="{29191384-F35C-41F0-84D7-DE7B63E830F5}" destId="{47629875-2508-4C9D-B7D3-818E1923344F}" srcOrd="0" destOrd="0" presId="urn:microsoft.com/office/officeart/2005/8/layout/process1"/>
    <dgm:cxn modelId="{8380A007-F704-4B9E-BB2F-308B257F3403}" type="presParOf" srcId="{29191384-F35C-41F0-84D7-DE7B63E830F5}" destId="{0D61ECDD-5AA4-45FD-B86A-691586F278D5}" srcOrd="1" destOrd="0" presId="urn:microsoft.com/office/officeart/2005/8/layout/process1"/>
    <dgm:cxn modelId="{BC6ED5FD-EABC-4A0F-9CC4-CD2173AAADFA}" type="presParOf" srcId="{0D61ECDD-5AA4-45FD-B86A-691586F278D5}" destId="{FCA79632-78C3-4D2A-924B-6387FDF50B11}" srcOrd="0" destOrd="0" presId="urn:microsoft.com/office/officeart/2005/8/layout/process1"/>
    <dgm:cxn modelId="{5D25CED6-A397-4EBB-9D31-60F5AE81D8F9}" type="presParOf" srcId="{29191384-F35C-41F0-84D7-DE7B63E830F5}" destId="{96AFAE21-8CA3-48CC-A025-55E26AB31281}" srcOrd="2" destOrd="0" presId="urn:microsoft.com/office/officeart/2005/8/layout/process1"/>
    <dgm:cxn modelId="{65DF31AE-CC6F-469C-A06F-185D17E58E38}" type="presParOf" srcId="{29191384-F35C-41F0-84D7-DE7B63E830F5}" destId="{1F8893E4-5128-43A1-93C3-45267116456C}" srcOrd="3" destOrd="0" presId="urn:microsoft.com/office/officeart/2005/8/layout/process1"/>
    <dgm:cxn modelId="{8D9918A6-CE5B-4FCD-A69A-E39E7D162B63}" type="presParOf" srcId="{1F8893E4-5128-43A1-93C3-45267116456C}" destId="{35064817-5984-4C69-BAAC-39BD4B40EF5C}" srcOrd="0" destOrd="0" presId="urn:microsoft.com/office/officeart/2005/8/layout/process1"/>
    <dgm:cxn modelId="{C4822B98-D8E5-4061-9377-BEC209D622E2}" type="presParOf" srcId="{29191384-F35C-41F0-84D7-DE7B63E830F5}" destId="{4644DCB2-E83D-4665-B6E9-F58DB65427E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752D3F-17A8-4B16-AE89-DD811B1E235D}" type="doc">
      <dgm:prSet loTypeId="urn:microsoft.com/office/officeart/2005/8/layout/process1" loCatId="process" qsTypeId="urn:microsoft.com/office/officeart/2005/8/quickstyle/simple1" qsCatId="simple" csTypeId="urn:microsoft.com/office/officeart/2005/8/colors/accent1_2" csCatId="accent1" phldr="1"/>
      <dgm:spPr/>
    </dgm:pt>
    <dgm:pt modelId="{25790EDC-1BB7-4C30-BE49-D7E1CE3A9AFD}">
      <dgm:prSet phldrT="[Text]"/>
      <dgm:spPr>
        <a:solidFill>
          <a:srgbClr val="00B0F0"/>
        </a:solidFill>
      </dgm:spPr>
      <dgm:t>
        <a:bodyPr/>
        <a:lstStyle/>
        <a:p>
          <a:r>
            <a:rPr lang="en-US" dirty="0"/>
            <a:t>Pre-Employment</a:t>
          </a:r>
        </a:p>
      </dgm:t>
    </dgm:pt>
    <dgm:pt modelId="{3B503E12-E796-48E0-AA63-3D53715E543B}" type="parTrans" cxnId="{382DF84A-6F5F-4EF8-A136-CE101F4AC8A8}">
      <dgm:prSet/>
      <dgm:spPr/>
      <dgm:t>
        <a:bodyPr/>
        <a:lstStyle/>
        <a:p>
          <a:endParaRPr lang="en-US"/>
        </a:p>
      </dgm:t>
    </dgm:pt>
    <dgm:pt modelId="{93392B87-264D-4632-A3E2-AB0C16AECE77}" type="sibTrans" cxnId="{382DF84A-6F5F-4EF8-A136-CE101F4AC8A8}">
      <dgm:prSet/>
      <dgm:spPr>
        <a:solidFill>
          <a:schemeClr val="accent5">
            <a:lumMod val="40000"/>
            <a:lumOff val="60000"/>
          </a:schemeClr>
        </a:solidFill>
      </dgm:spPr>
      <dgm:t>
        <a:bodyPr/>
        <a:lstStyle/>
        <a:p>
          <a:endParaRPr lang="en-US" dirty="0"/>
        </a:p>
      </dgm:t>
    </dgm:pt>
    <dgm:pt modelId="{D6872D90-6927-4052-9CB1-503A920763FA}">
      <dgm:prSet phldrT="[Text]"/>
      <dgm:spPr>
        <a:solidFill>
          <a:srgbClr val="00B0F0"/>
        </a:solidFill>
      </dgm:spPr>
      <dgm:t>
        <a:bodyPr/>
        <a:lstStyle/>
        <a:p>
          <a:r>
            <a:rPr lang="en-US" dirty="0"/>
            <a:t>Employment</a:t>
          </a:r>
        </a:p>
      </dgm:t>
    </dgm:pt>
    <dgm:pt modelId="{3990EF68-44A7-4B9F-A8E6-9414D7CD5BF9}" type="parTrans" cxnId="{BB62FC3F-A927-4642-8F3B-CE0CB7F9D56E}">
      <dgm:prSet/>
      <dgm:spPr/>
      <dgm:t>
        <a:bodyPr/>
        <a:lstStyle/>
        <a:p>
          <a:endParaRPr lang="en-US"/>
        </a:p>
      </dgm:t>
    </dgm:pt>
    <dgm:pt modelId="{1558DEF4-799B-4871-9E4B-1F0C6C9C97CD}" type="sibTrans" cxnId="{BB62FC3F-A927-4642-8F3B-CE0CB7F9D56E}">
      <dgm:prSet/>
      <dgm:spPr>
        <a:solidFill>
          <a:schemeClr val="accent5">
            <a:lumMod val="40000"/>
            <a:lumOff val="60000"/>
          </a:schemeClr>
        </a:solidFill>
      </dgm:spPr>
      <dgm:t>
        <a:bodyPr/>
        <a:lstStyle/>
        <a:p>
          <a:endParaRPr lang="en-US" dirty="0"/>
        </a:p>
      </dgm:t>
    </dgm:pt>
    <dgm:pt modelId="{13DFEB67-E8B8-4E05-82BD-79A450D6D3D2}">
      <dgm:prSet phldrT="[Text]"/>
      <dgm:spPr>
        <a:solidFill>
          <a:srgbClr val="00B0F0"/>
        </a:solidFill>
      </dgm:spPr>
      <dgm:t>
        <a:bodyPr/>
        <a:lstStyle/>
        <a:p>
          <a:r>
            <a:rPr lang="en-US" dirty="0"/>
            <a:t>Post-Employment</a:t>
          </a:r>
        </a:p>
      </dgm:t>
    </dgm:pt>
    <dgm:pt modelId="{D1777B0B-E203-4F64-A742-879A8EC7EAE9}" type="parTrans" cxnId="{EEED9B79-023B-4559-B0A7-E82D5B09B117}">
      <dgm:prSet/>
      <dgm:spPr/>
      <dgm:t>
        <a:bodyPr/>
        <a:lstStyle/>
        <a:p>
          <a:endParaRPr lang="en-US"/>
        </a:p>
      </dgm:t>
    </dgm:pt>
    <dgm:pt modelId="{7B1A3AB3-D329-40E4-ACF1-525E8FBE937C}" type="sibTrans" cxnId="{EEED9B79-023B-4559-B0A7-E82D5B09B117}">
      <dgm:prSet/>
      <dgm:spPr/>
      <dgm:t>
        <a:bodyPr/>
        <a:lstStyle/>
        <a:p>
          <a:endParaRPr lang="en-US"/>
        </a:p>
      </dgm:t>
    </dgm:pt>
    <dgm:pt modelId="{29191384-F35C-41F0-84D7-DE7B63E830F5}" type="pres">
      <dgm:prSet presAssocID="{22752D3F-17A8-4B16-AE89-DD811B1E235D}" presName="Name0" presStyleCnt="0">
        <dgm:presLayoutVars>
          <dgm:dir/>
          <dgm:resizeHandles val="exact"/>
        </dgm:presLayoutVars>
      </dgm:prSet>
      <dgm:spPr/>
    </dgm:pt>
    <dgm:pt modelId="{47629875-2508-4C9D-B7D3-818E1923344F}" type="pres">
      <dgm:prSet presAssocID="{25790EDC-1BB7-4C30-BE49-D7E1CE3A9AFD}" presName="node" presStyleLbl="node1" presStyleIdx="0" presStyleCnt="3">
        <dgm:presLayoutVars>
          <dgm:bulletEnabled val="1"/>
        </dgm:presLayoutVars>
      </dgm:prSet>
      <dgm:spPr/>
    </dgm:pt>
    <dgm:pt modelId="{0D61ECDD-5AA4-45FD-B86A-691586F278D5}" type="pres">
      <dgm:prSet presAssocID="{93392B87-264D-4632-A3E2-AB0C16AECE77}" presName="sibTrans" presStyleLbl="sibTrans2D1" presStyleIdx="0" presStyleCnt="2"/>
      <dgm:spPr/>
    </dgm:pt>
    <dgm:pt modelId="{FCA79632-78C3-4D2A-924B-6387FDF50B11}" type="pres">
      <dgm:prSet presAssocID="{93392B87-264D-4632-A3E2-AB0C16AECE77}" presName="connectorText" presStyleLbl="sibTrans2D1" presStyleIdx="0" presStyleCnt="2"/>
      <dgm:spPr/>
    </dgm:pt>
    <dgm:pt modelId="{96AFAE21-8CA3-48CC-A025-55E26AB31281}" type="pres">
      <dgm:prSet presAssocID="{D6872D90-6927-4052-9CB1-503A920763FA}" presName="node" presStyleLbl="node1" presStyleIdx="1" presStyleCnt="3">
        <dgm:presLayoutVars>
          <dgm:bulletEnabled val="1"/>
        </dgm:presLayoutVars>
      </dgm:prSet>
      <dgm:spPr/>
    </dgm:pt>
    <dgm:pt modelId="{1F8893E4-5128-43A1-93C3-45267116456C}" type="pres">
      <dgm:prSet presAssocID="{1558DEF4-799B-4871-9E4B-1F0C6C9C97CD}" presName="sibTrans" presStyleLbl="sibTrans2D1" presStyleIdx="1" presStyleCnt="2"/>
      <dgm:spPr/>
    </dgm:pt>
    <dgm:pt modelId="{35064817-5984-4C69-BAAC-39BD4B40EF5C}" type="pres">
      <dgm:prSet presAssocID="{1558DEF4-799B-4871-9E4B-1F0C6C9C97CD}" presName="connectorText" presStyleLbl="sibTrans2D1" presStyleIdx="1" presStyleCnt="2"/>
      <dgm:spPr/>
    </dgm:pt>
    <dgm:pt modelId="{4644DCB2-E83D-4665-B6E9-F58DB65427E5}" type="pres">
      <dgm:prSet presAssocID="{13DFEB67-E8B8-4E05-82BD-79A450D6D3D2}" presName="node" presStyleLbl="node1" presStyleIdx="2" presStyleCnt="3">
        <dgm:presLayoutVars>
          <dgm:bulletEnabled val="1"/>
        </dgm:presLayoutVars>
      </dgm:prSet>
      <dgm:spPr/>
    </dgm:pt>
  </dgm:ptLst>
  <dgm:cxnLst>
    <dgm:cxn modelId="{9837770C-FE8D-4A93-8063-A409E6B922F1}" type="presOf" srcId="{93392B87-264D-4632-A3E2-AB0C16AECE77}" destId="{FCA79632-78C3-4D2A-924B-6387FDF50B11}" srcOrd="1" destOrd="0" presId="urn:microsoft.com/office/officeart/2005/8/layout/process1"/>
    <dgm:cxn modelId="{ACAEDD39-811C-49BA-BE11-C8670BB177EB}" type="presOf" srcId="{D6872D90-6927-4052-9CB1-503A920763FA}" destId="{96AFAE21-8CA3-48CC-A025-55E26AB31281}" srcOrd="0" destOrd="0" presId="urn:microsoft.com/office/officeart/2005/8/layout/process1"/>
    <dgm:cxn modelId="{BB62FC3F-A927-4642-8F3B-CE0CB7F9D56E}" srcId="{22752D3F-17A8-4B16-AE89-DD811B1E235D}" destId="{D6872D90-6927-4052-9CB1-503A920763FA}" srcOrd="1" destOrd="0" parTransId="{3990EF68-44A7-4B9F-A8E6-9414D7CD5BF9}" sibTransId="{1558DEF4-799B-4871-9E4B-1F0C6C9C97CD}"/>
    <dgm:cxn modelId="{382DF84A-6F5F-4EF8-A136-CE101F4AC8A8}" srcId="{22752D3F-17A8-4B16-AE89-DD811B1E235D}" destId="{25790EDC-1BB7-4C30-BE49-D7E1CE3A9AFD}" srcOrd="0" destOrd="0" parTransId="{3B503E12-E796-48E0-AA63-3D53715E543B}" sibTransId="{93392B87-264D-4632-A3E2-AB0C16AECE77}"/>
    <dgm:cxn modelId="{EEED9B79-023B-4559-B0A7-E82D5B09B117}" srcId="{22752D3F-17A8-4B16-AE89-DD811B1E235D}" destId="{13DFEB67-E8B8-4E05-82BD-79A450D6D3D2}" srcOrd="2" destOrd="0" parTransId="{D1777B0B-E203-4F64-A742-879A8EC7EAE9}" sibTransId="{7B1A3AB3-D329-40E4-ACF1-525E8FBE937C}"/>
    <dgm:cxn modelId="{A1DD43A6-429D-4632-AA77-E9DEA783E85C}" type="presOf" srcId="{25790EDC-1BB7-4C30-BE49-D7E1CE3A9AFD}" destId="{47629875-2508-4C9D-B7D3-818E1923344F}" srcOrd="0" destOrd="0" presId="urn:microsoft.com/office/officeart/2005/8/layout/process1"/>
    <dgm:cxn modelId="{5E0E55BE-F996-4A0B-ACEC-897BBB39F892}" type="presOf" srcId="{1558DEF4-799B-4871-9E4B-1F0C6C9C97CD}" destId="{35064817-5984-4C69-BAAC-39BD4B40EF5C}" srcOrd="1" destOrd="0" presId="urn:microsoft.com/office/officeart/2005/8/layout/process1"/>
    <dgm:cxn modelId="{22803CC6-06CA-4A65-9111-EA52294E69C2}" type="presOf" srcId="{22752D3F-17A8-4B16-AE89-DD811B1E235D}" destId="{29191384-F35C-41F0-84D7-DE7B63E830F5}" srcOrd="0" destOrd="0" presId="urn:microsoft.com/office/officeart/2005/8/layout/process1"/>
    <dgm:cxn modelId="{3B26DFE5-1FF7-430F-BE9D-691C95B06E24}" type="presOf" srcId="{1558DEF4-799B-4871-9E4B-1F0C6C9C97CD}" destId="{1F8893E4-5128-43A1-93C3-45267116456C}" srcOrd="0" destOrd="0" presId="urn:microsoft.com/office/officeart/2005/8/layout/process1"/>
    <dgm:cxn modelId="{9E606DEA-05E5-464A-AFF2-2CBF82F69A41}" type="presOf" srcId="{13DFEB67-E8B8-4E05-82BD-79A450D6D3D2}" destId="{4644DCB2-E83D-4665-B6E9-F58DB65427E5}" srcOrd="0" destOrd="0" presId="urn:microsoft.com/office/officeart/2005/8/layout/process1"/>
    <dgm:cxn modelId="{6B6A79FB-B289-4C2D-AA22-38A99C8C3A44}" type="presOf" srcId="{93392B87-264D-4632-A3E2-AB0C16AECE77}" destId="{0D61ECDD-5AA4-45FD-B86A-691586F278D5}" srcOrd="0" destOrd="0" presId="urn:microsoft.com/office/officeart/2005/8/layout/process1"/>
    <dgm:cxn modelId="{CAD1168C-1234-4A9F-891C-F2E78995642E}" type="presParOf" srcId="{29191384-F35C-41F0-84D7-DE7B63E830F5}" destId="{47629875-2508-4C9D-B7D3-818E1923344F}" srcOrd="0" destOrd="0" presId="urn:microsoft.com/office/officeart/2005/8/layout/process1"/>
    <dgm:cxn modelId="{8380A007-F704-4B9E-BB2F-308B257F3403}" type="presParOf" srcId="{29191384-F35C-41F0-84D7-DE7B63E830F5}" destId="{0D61ECDD-5AA4-45FD-B86A-691586F278D5}" srcOrd="1" destOrd="0" presId="urn:microsoft.com/office/officeart/2005/8/layout/process1"/>
    <dgm:cxn modelId="{BC6ED5FD-EABC-4A0F-9CC4-CD2173AAADFA}" type="presParOf" srcId="{0D61ECDD-5AA4-45FD-B86A-691586F278D5}" destId="{FCA79632-78C3-4D2A-924B-6387FDF50B11}" srcOrd="0" destOrd="0" presId="urn:microsoft.com/office/officeart/2005/8/layout/process1"/>
    <dgm:cxn modelId="{5D25CED6-A397-4EBB-9D31-60F5AE81D8F9}" type="presParOf" srcId="{29191384-F35C-41F0-84D7-DE7B63E830F5}" destId="{96AFAE21-8CA3-48CC-A025-55E26AB31281}" srcOrd="2" destOrd="0" presId="urn:microsoft.com/office/officeart/2005/8/layout/process1"/>
    <dgm:cxn modelId="{65DF31AE-CC6F-469C-A06F-185D17E58E38}" type="presParOf" srcId="{29191384-F35C-41F0-84D7-DE7B63E830F5}" destId="{1F8893E4-5128-43A1-93C3-45267116456C}" srcOrd="3" destOrd="0" presId="urn:microsoft.com/office/officeart/2005/8/layout/process1"/>
    <dgm:cxn modelId="{8D9918A6-CE5B-4FCD-A69A-E39E7D162B63}" type="presParOf" srcId="{1F8893E4-5128-43A1-93C3-45267116456C}" destId="{35064817-5984-4C69-BAAC-39BD4B40EF5C}" srcOrd="0" destOrd="0" presId="urn:microsoft.com/office/officeart/2005/8/layout/process1"/>
    <dgm:cxn modelId="{C4822B98-D8E5-4061-9377-BEC209D622E2}" type="presParOf" srcId="{29191384-F35C-41F0-84D7-DE7B63E830F5}" destId="{4644DCB2-E83D-4665-B6E9-F58DB65427E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752D3F-17A8-4B16-AE89-DD811B1E235D}" type="doc">
      <dgm:prSet loTypeId="urn:microsoft.com/office/officeart/2005/8/layout/process1" loCatId="process" qsTypeId="urn:microsoft.com/office/officeart/2005/8/quickstyle/simple1" qsCatId="simple" csTypeId="urn:microsoft.com/office/officeart/2005/8/colors/accent1_2" csCatId="accent1" phldr="1"/>
      <dgm:spPr/>
    </dgm:pt>
    <dgm:pt modelId="{25790EDC-1BB7-4C30-BE49-D7E1CE3A9AFD}">
      <dgm:prSet phldrT="[Text]"/>
      <dgm:spPr>
        <a:solidFill>
          <a:srgbClr val="00B0F0"/>
        </a:solidFill>
      </dgm:spPr>
      <dgm:t>
        <a:bodyPr/>
        <a:lstStyle/>
        <a:p>
          <a:r>
            <a:rPr lang="en-US" dirty="0"/>
            <a:t>Pre-Employment</a:t>
          </a:r>
        </a:p>
      </dgm:t>
    </dgm:pt>
    <dgm:pt modelId="{3B503E12-E796-48E0-AA63-3D53715E543B}" type="parTrans" cxnId="{382DF84A-6F5F-4EF8-A136-CE101F4AC8A8}">
      <dgm:prSet/>
      <dgm:spPr/>
      <dgm:t>
        <a:bodyPr/>
        <a:lstStyle/>
        <a:p>
          <a:endParaRPr lang="en-US"/>
        </a:p>
      </dgm:t>
    </dgm:pt>
    <dgm:pt modelId="{93392B87-264D-4632-A3E2-AB0C16AECE77}" type="sibTrans" cxnId="{382DF84A-6F5F-4EF8-A136-CE101F4AC8A8}">
      <dgm:prSet/>
      <dgm:spPr>
        <a:solidFill>
          <a:schemeClr val="accent5">
            <a:lumMod val="40000"/>
            <a:lumOff val="60000"/>
          </a:schemeClr>
        </a:solidFill>
      </dgm:spPr>
      <dgm:t>
        <a:bodyPr/>
        <a:lstStyle/>
        <a:p>
          <a:endParaRPr lang="en-US" dirty="0"/>
        </a:p>
      </dgm:t>
    </dgm:pt>
    <dgm:pt modelId="{D6872D90-6927-4052-9CB1-503A920763FA}">
      <dgm:prSet phldrT="[Text]"/>
      <dgm:spPr>
        <a:solidFill>
          <a:srgbClr val="00B0F0"/>
        </a:solidFill>
      </dgm:spPr>
      <dgm:t>
        <a:bodyPr/>
        <a:lstStyle/>
        <a:p>
          <a:r>
            <a:rPr lang="en-US" dirty="0"/>
            <a:t>Employment</a:t>
          </a:r>
        </a:p>
      </dgm:t>
    </dgm:pt>
    <dgm:pt modelId="{3990EF68-44A7-4B9F-A8E6-9414D7CD5BF9}" type="parTrans" cxnId="{BB62FC3F-A927-4642-8F3B-CE0CB7F9D56E}">
      <dgm:prSet/>
      <dgm:spPr/>
      <dgm:t>
        <a:bodyPr/>
        <a:lstStyle/>
        <a:p>
          <a:endParaRPr lang="en-US"/>
        </a:p>
      </dgm:t>
    </dgm:pt>
    <dgm:pt modelId="{1558DEF4-799B-4871-9E4B-1F0C6C9C97CD}" type="sibTrans" cxnId="{BB62FC3F-A927-4642-8F3B-CE0CB7F9D56E}">
      <dgm:prSet/>
      <dgm:spPr>
        <a:solidFill>
          <a:schemeClr val="accent5">
            <a:lumMod val="40000"/>
            <a:lumOff val="60000"/>
          </a:schemeClr>
        </a:solidFill>
      </dgm:spPr>
      <dgm:t>
        <a:bodyPr/>
        <a:lstStyle/>
        <a:p>
          <a:endParaRPr lang="en-US" dirty="0"/>
        </a:p>
      </dgm:t>
    </dgm:pt>
    <dgm:pt modelId="{13DFEB67-E8B8-4E05-82BD-79A450D6D3D2}">
      <dgm:prSet phldrT="[Text]"/>
      <dgm:spPr>
        <a:solidFill>
          <a:srgbClr val="00B0F0"/>
        </a:solidFill>
      </dgm:spPr>
      <dgm:t>
        <a:bodyPr/>
        <a:lstStyle/>
        <a:p>
          <a:r>
            <a:rPr lang="en-US" dirty="0"/>
            <a:t>Post-Employment</a:t>
          </a:r>
        </a:p>
      </dgm:t>
    </dgm:pt>
    <dgm:pt modelId="{D1777B0B-E203-4F64-A742-879A8EC7EAE9}" type="parTrans" cxnId="{EEED9B79-023B-4559-B0A7-E82D5B09B117}">
      <dgm:prSet/>
      <dgm:spPr/>
      <dgm:t>
        <a:bodyPr/>
        <a:lstStyle/>
        <a:p>
          <a:endParaRPr lang="en-US"/>
        </a:p>
      </dgm:t>
    </dgm:pt>
    <dgm:pt modelId="{7B1A3AB3-D329-40E4-ACF1-525E8FBE937C}" type="sibTrans" cxnId="{EEED9B79-023B-4559-B0A7-E82D5B09B117}">
      <dgm:prSet/>
      <dgm:spPr/>
      <dgm:t>
        <a:bodyPr/>
        <a:lstStyle/>
        <a:p>
          <a:endParaRPr lang="en-US"/>
        </a:p>
      </dgm:t>
    </dgm:pt>
    <dgm:pt modelId="{29191384-F35C-41F0-84D7-DE7B63E830F5}" type="pres">
      <dgm:prSet presAssocID="{22752D3F-17A8-4B16-AE89-DD811B1E235D}" presName="Name0" presStyleCnt="0">
        <dgm:presLayoutVars>
          <dgm:dir/>
          <dgm:resizeHandles val="exact"/>
        </dgm:presLayoutVars>
      </dgm:prSet>
      <dgm:spPr/>
    </dgm:pt>
    <dgm:pt modelId="{47629875-2508-4C9D-B7D3-818E1923344F}" type="pres">
      <dgm:prSet presAssocID="{25790EDC-1BB7-4C30-BE49-D7E1CE3A9AFD}" presName="node" presStyleLbl="node1" presStyleIdx="0" presStyleCnt="3">
        <dgm:presLayoutVars>
          <dgm:bulletEnabled val="1"/>
        </dgm:presLayoutVars>
      </dgm:prSet>
      <dgm:spPr/>
    </dgm:pt>
    <dgm:pt modelId="{0D61ECDD-5AA4-45FD-B86A-691586F278D5}" type="pres">
      <dgm:prSet presAssocID="{93392B87-264D-4632-A3E2-AB0C16AECE77}" presName="sibTrans" presStyleLbl="sibTrans2D1" presStyleIdx="0" presStyleCnt="2"/>
      <dgm:spPr/>
    </dgm:pt>
    <dgm:pt modelId="{FCA79632-78C3-4D2A-924B-6387FDF50B11}" type="pres">
      <dgm:prSet presAssocID="{93392B87-264D-4632-A3E2-AB0C16AECE77}" presName="connectorText" presStyleLbl="sibTrans2D1" presStyleIdx="0" presStyleCnt="2"/>
      <dgm:spPr/>
    </dgm:pt>
    <dgm:pt modelId="{96AFAE21-8CA3-48CC-A025-55E26AB31281}" type="pres">
      <dgm:prSet presAssocID="{D6872D90-6927-4052-9CB1-503A920763FA}" presName="node" presStyleLbl="node1" presStyleIdx="1" presStyleCnt="3">
        <dgm:presLayoutVars>
          <dgm:bulletEnabled val="1"/>
        </dgm:presLayoutVars>
      </dgm:prSet>
      <dgm:spPr/>
    </dgm:pt>
    <dgm:pt modelId="{1F8893E4-5128-43A1-93C3-45267116456C}" type="pres">
      <dgm:prSet presAssocID="{1558DEF4-799B-4871-9E4B-1F0C6C9C97CD}" presName="sibTrans" presStyleLbl="sibTrans2D1" presStyleIdx="1" presStyleCnt="2"/>
      <dgm:spPr/>
    </dgm:pt>
    <dgm:pt modelId="{35064817-5984-4C69-BAAC-39BD4B40EF5C}" type="pres">
      <dgm:prSet presAssocID="{1558DEF4-799B-4871-9E4B-1F0C6C9C97CD}" presName="connectorText" presStyleLbl="sibTrans2D1" presStyleIdx="1" presStyleCnt="2"/>
      <dgm:spPr/>
    </dgm:pt>
    <dgm:pt modelId="{4644DCB2-E83D-4665-B6E9-F58DB65427E5}" type="pres">
      <dgm:prSet presAssocID="{13DFEB67-E8B8-4E05-82BD-79A450D6D3D2}" presName="node" presStyleLbl="node1" presStyleIdx="2" presStyleCnt="3">
        <dgm:presLayoutVars>
          <dgm:bulletEnabled val="1"/>
        </dgm:presLayoutVars>
      </dgm:prSet>
      <dgm:spPr/>
    </dgm:pt>
  </dgm:ptLst>
  <dgm:cxnLst>
    <dgm:cxn modelId="{9837770C-FE8D-4A93-8063-A409E6B922F1}" type="presOf" srcId="{93392B87-264D-4632-A3E2-AB0C16AECE77}" destId="{FCA79632-78C3-4D2A-924B-6387FDF50B11}" srcOrd="1" destOrd="0" presId="urn:microsoft.com/office/officeart/2005/8/layout/process1"/>
    <dgm:cxn modelId="{ACAEDD39-811C-49BA-BE11-C8670BB177EB}" type="presOf" srcId="{D6872D90-6927-4052-9CB1-503A920763FA}" destId="{96AFAE21-8CA3-48CC-A025-55E26AB31281}" srcOrd="0" destOrd="0" presId="urn:microsoft.com/office/officeart/2005/8/layout/process1"/>
    <dgm:cxn modelId="{BB62FC3F-A927-4642-8F3B-CE0CB7F9D56E}" srcId="{22752D3F-17A8-4B16-AE89-DD811B1E235D}" destId="{D6872D90-6927-4052-9CB1-503A920763FA}" srcOrd="1" destOrd="0" parTransId="{3990EF68-44A7-4B9F-A8E6-9414D7CD5BF9}" sibTransId="{1558DEF4-799B-4871-9E4B-1F0C6C9C97CD}"/>
    <dgm:cxn modelId="{382DF84A-6F5F-4EF8-A136-CE101F4AC8A8}" srcId="{22752D3F-17A8-4B16-AE89-DD811B1E235D}" destId="{25790EDC-1BB7-4C30-BE49-D7E1CE3A9AFD}" srcOrd="0" destOrd="0" parTransId="{3B503E12-E796-48E0-AA63-3D53715E543B}" sibTransId="{93392B87-264D-4632-A3E2-AB0C16AECE77}"/>
    <dgm:cxn modelId="{EEED9B79-023B-4559-B0A7-E82D5B09B117}" srcId="{22752D3F-17A8-4B16-AE89-DD811B1E235D}" destId="{13DFEB67-E8B8-4E05-82BD-79A450D6D3D2}" srcOrd="2" destOrd="0" parTransId="{D1777B0B-E203-4F64-A742-879A8EC7EAE9}" sibTransId="{7B1A3AB3-D329-40E4-ACF1-525E8FBE937C}"/>
    <dgm:cxn modelId="{A1DD43A6-429D-4632-AA77-E9DEA783E85C}" type="presOf" srcId="{25790EDC-1BB7-4C30-BE49-D7E1CE3A9AFD}" destId="{47629875-2508-4C9D-B7D3-818E1923344F}" srcOrd="0" destOrd="0" presId="urn:microsoft.com/office/officeart/2005/8/layout/process1"/>
    <dgm:cxn modelId="{5E0E55BE-F996-4A0B-ACEC-897BBB39F892}" type="presOf" srcId="{1558DEF4-799B-4871-9E4B-1F0C6C9C97CD}" destId="{35064817-5984-4C69-BAAC-39BD4B40EF5C}" srcOrd="1" destOrd="0" presId="urn:microsoft.com/office/officeart/2005/8/layout/process1"/>
    <dgm:cxn modelId="{22803CC6-06CA-4A65-9111-EA52294E69C2}" type="presOf" srcId="{22752D3F-17A8-4B16-AE89-DD811B1E235D}" destId="{29191384-F35C-41F0-84D7-DE7B63E830F5}" srcOrd="0" destOrd="0" presId="urn:microsoft.com/office/officeart/2005/8/layout/process1"/>
    <dgm:cxn modelId="{3B26DFE5-1FF7-430F-BE9D-691C95B06E24}" type="presOf" srcId="{1558DEF4-799B-4871-9E4B-1F0C6C9C97CD}" destId="{1F8893E4-5128-43A1-93C3-45267116456C}" srcOrd="0" destOrd="0" presId="urn:microsoft.com/office/officeart/2005/8/layout/process1"/>
    <dgm:cxn modelId="{9E606DEA-05E5-464A-AFF2-2CBF82F69A41}" type="presOf" srcId="{13DFEB67-E8B8-4E05-82BD-79A450D6D3D2}" destId="{4644DCB2-E83D-4665-B6E9-F58DB65427E5}" srcOrd="0" destOrd="0" presId="urn:microsoft.com/office/officeart/2005/8/layout/process1"/>
    <dgm:cxn modelId="{6B6A79FB-B289-4C2D-AA22-38A99C8C3A44}" type="presOf" srcId="{93392B87-264D-4632-A3E2-AB0C16AECE77}" destId="{0D61ECDD-5AA4-45FD-B86A-691586F278D5}" srcOrd="0" destOrd="0" presId="urn:microsoft.com/office/officeart/2005/8/layout/process1"/>
    <dgm:cxn modelId="{CAD1168C-1234-4A9F-891C-F2E78995642E}" type="presParOf" srcId="{29191384-F35C-41F0-84D7-DE7B63E830F5}" destId="{47629875-2508-4C9D-B7D3-818E1923344F}" srcOrd="0" destOrd="0" presId="urn:microsoft.com/office/officeart/2005/8/layout/process1"/>
    <dgm:cxn modelId="{8380A007-F704-4B9E-BB2F-308B257F3403}" type="presParOf" srcId="{29191384-F35C-41F0-84D7-DE7B63E830F5}" destId="{0D61ECDD-5AA4-45FD-B86A-691586F278D5}" srcOrd="1" destOrd="0" presId="urn:microsoft.com/office/officeart/2005/8/layout/process1"/>
    <dgm:cxn modelId="{BC6ED5FD-EABC-4A0F-9CC4-CD2173AAADFA}" type="presParOf" srcId="{0D61ECDD-5AA4-45FD-B86A-691586F278D5}" destId="{FCA79632-78C3-4D2A-924B-6387FDF50B11}" srcOrd="0" destOrd="0" presId="urn:microsoft.com/office/officeart/2005/8/layout/process1"/>
    <dgm:cxn modelId="{5D25CED6-A397-4EBB-9D31-60F5AE81D8F9}" type="presParOf" srcId="{29191384-F35C-41F0-84D7-DE7B63E830F5}" destId="{96AFAE21-8CA3-48CC-A025-55E26AB31281}" srcOrd="2" destOrd="0" presId="urn:microsoft.com/office/officeart/2005/8/layout/process1"/>
    <dgm:cxn modelId="{65DF31AE-CC6F-469C-A06F-185D17E58E38}" type="presParOf" srcId="{29191384-F35C-41F0-84D7-DE7B63E830F5}" destId="{1F8893E4-5128-43A1-93C3-45267116456C}" srcOrd="3" destOrd="0" presId="urn:microsoft.com/office/officeart/2005/8/layout/process1"/>
    <dgm:cxn modelId="{8D9918A6-CE5B-4FCD-A69A-E39E7D162B63}" type="presParOf" srcId="{1F8893E4-5128-43A1-93C3-45267116456C}" destId="{35064817-5984-4C69-BAAC-39BD4B40EF5C}" srcOrd="0" destOrd="0" presId="urn:microsoft.com/office/officeart/2005/8/layout/process1"/>
    <dgm:cxn modelId="{C4822B98-D8E5-4061-9377-BEC209D622E2}" type="presParOf" srcId="{29191384-F35C-41F0-84D7-DE7B63E830F5}" destId="{4644DCB2-E83D-4665-B6E9-F58DB65427E5}"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29875-2508-4C9D-B7D3-818E1923344F}">
      <dsp:nvSpPr>
        <dsp:cNvPr id="0" name=""/>
        <dsp:cNvSpPr/>
      </dsp:nvSpPr>
      <dsp:spPr>
        <a:xfrm>
          <a:off x="7143" y="515727"/>
          <a:ext cx="2135187" cy="1281112"/>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Pre-Employment</a:t>
          </a:r>
        </a:p>
      </dsp:txBody>
      <dsp:txXfrm>
        <a:off x="44665" y="553249"/>
        <a:ext cx="2060143" cy="1206068"/>
      </dsp:txXfrm>
    </dsp:sp>
    <dsp:sp modelId="{0D61ECDD-5AA4-45FD-B86A-691586F278D5}">
      <dsp:nvSpPr>
        <dsp:cNvPr id="0" name=""/>
        <dsp:cNvSpPr/>
      </dsp:nvSpPr>
      <dsp:spPr>
        <a:xfrm>
          <a:off x="2355850" y="891520"/>
          <a:ext cx="452659" cy="529526"/>
        </a:xfrm>
        <a:prstGeom prst="rightArrow">
          <a:avLst>
            <a:gd name="adj1" fmla="val 60000"/>
            <a:gd name="adj2" fmla="val 5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2355850" y="997425"/>
        <a:ext cx="316861" cy="317716"/>
      </dsp:txXfrm>
    </dsp:sp>
    <dsp:sp modelId="{96AFAE21-8CA3-48CC-A025-55E26AB31281}">
      <dsp:nvSpPr>
        <dsp:cNvPr id="0" name=""/>
        <dsp:cNvSpPr/>
      </dsp:nvSpPr>
      <dsp:spPr>
        <a:xfrm>
          <a:off x="2996406" y="515727"/>
          <a:ext cx="2135187" cy="1281112"/>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Employment</a:t>
          </a:r>
        </a:p>
      </dsp:txBody>
      <dsp:txXfrm>
        <a:off x="3033928" y="553249"/>
        <a:ext cx="2060143" cy="1206068"/>
      </dsp:txXfrm>
    </dsp:sp>
    <dsp:sp modelId="{1F8893E4-5128-43A1-93C3-45267116456C}">
      <dsp:nvSpPr>
        <dsp:cNvPr id="0" name=""/>
        <dsp:cNvSpPr/>
      </dsp:nvSpPr>
      <dsp:spPr>
        <a:xfrm>
          <a:off x="5345112" y="891520"/>
          <a:ext cx="452659" cy="529526"/>
        </a:xfrm>
        <a:prstGeom prst="rightArrow">
          <a:avLst>
            <a:gd name="adj1" fmla="val 60000"/>
            <a:gd name="adj2" fmla="val 5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5345112" y="997425"/>
        <a:ext cx="316861" cy="317716"/>
      </dsp:txXfrm>
    </dsp:sp>
    <dsp:sp modelId="{4644DCB2-E83D-4665-B6E9-F58DB65427E5}">
      <dsp:nvSpPr>
        <dsp:cNvPr id="0" name=""/>
        <dsp:cNvSpPr/>
      </dsp:nvSpPr>
      <dsp:spPr>
        <a:xfrm>
          <a:off x="5985668" y="515727"/>
          <a:ext cx="2135187" cy="1281112"/>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Post-Employment</a:t>
          </a:r>
        </a:p>
      </dsp:txBody>
      <dsp:txXfrm>
        <a:off x="6023190" y="553249"/>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29875-2508-4C9D-B7D3-818E1923344F}">
      <dsp:nvSpPr>
        <dsp:cNvPr id="0" name=""/>
        <dsp:cNvSpPr/>
      </dsp:nvSpPr>
      <dsp:spPr>
        <a:xfrm>
          <a:off x="7143" y="515727"/>
          <a:ext cx="2135187" cy="1281112"/>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Pre-Employment</a:t>
          </a:r>
        </a:p>
      </dsp:txBody>
      <dsp:txXfrm>
        <a:off x="44665" y="553249"/>
        <a:ext cx="2060143" cy="1206068"/>
      </dsp:txXfrm>
    </dsp:sp>
    <dsp:sp modelId="{0D61ECDD-5AA4-45FD-B86A-691586F278D5}">
      <dsp:nvSpPr>
        <dsp:cNvPr id="0" name=""/>
        <dsp:cNvSpPr/>
      </dsp:nvSpPr>
      <dsp:spPr>
        <a:xfrm>
          <a:off x="2355850" y="891520"/>
          <a:ext cx="452659" cy="529526"/>
        </a:xfrm>
        <a:prstGeom prst="rightArrow">
          <a:avLst>
            <a:gd name="adj1" fmla="val 60000"/>
            <a:gd name="adj2" fmla="val 5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2355850" y="997425"/>
        <a:ext cx="316861" cy="317716"/>
      </dsp:txXfrm>
    </dsp:sp>
    <dsp:sp modelId="{96AFAE21-8CA3-48CC-A025-55E26AB31281}">
      <dsp:nvSpPr>
        <dsp:cNvPr id="0" name=""/>
        <dsp:cNvSpPr/>
      </dsp:nvSpPr>
      <dsp:spPr>
        <a:xfrm>
          <a:off x="2996406" y="515727"/>
          <a:ext cx="2135187" cy="1281112"/>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Employment</a:t>
          </a:r>
        </a:p>
      </dsp:txBody>
      <dsp:txXfrm>
        <a:off x="3033928" y="553249"/>
        <a:ext cx="2060143" cy="1206068"/>
      </dsp:txXfrm>
    </dsp:sp>
    <dsp:sp modelId="{1F8893E4-5128-43A1-93C3-45267116456C}">
      <dsp:nvSpPr>
        <dsp:cNvPr id="0" name=""/>
        <dsp:cNvSpPr/>
      </dsp:nvSpPr>
      <dsp:spPr>
        <a:xfrm>
          <a:off x="5345112" y="891520"/>
          <a:ext cx="452659" cy="529526"/>
        </a:xfrm>
        <a:prstGeom prst="rightArrow">
          <a:avLst>
            <a:gd name="adj1" fmla="val 60000"/>
            <a:gd name="adj2" fmla="val 5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5345112" y="997425"/>
        <a:ext cx="316861" cy="317716"/>
      </dsp:txXfrm>
    </dsp:sp>
    <dsp:sp modelId="{4644DCB2-E83D-4665-B6E9-F58DB65427E5}">
      <dsp:nvSpPr>
        <dsp:cNvPr id="0" name=""/>
        <dsp:cNvSpPr/>
      </dsp:nvSpPr>
      <dsp:spPr>
        <a:xfrm>
          <a:off x="5985668" y="515727"/>
          <a:ext cx="2135187" cy="1281112"/>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Post-Employment</a:t>
          </a:r>
        </a:p>
      </dsp:txBody>
      <dsp:txXfrm>
        <a:off x="6023190" y="553249"/>
        <a:ext cx="2060143" cy="1206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29875-2508-4C9D-B7D3-818E1923344F}">
      <dsp:nvSpPr>
        <dsp:cNvPr id="0" name=""/>
        <dsp:cNvSpPr/>
      </dsp:nvSpPr>
      <dsp:spPr>
        <a:xfrm>
          <a:off x="7143" y="515727"/>
          <a:ext cx="2135187" cy="1281112"/>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Pre-Employment</a:t>
          </a:r>
        </a:p>
      </dsp:txBody>
      <dsp:txXfrm>
        <a:off x="44665" y="553249"/>
        <a:ext cx="2060143" cy="1206068"/>
      </dsp:txXfrm>
    </dsp:sp>
    <dsp:sp modelId="{0D61ECDD-5AA4-45FD-B86A-691586F278D5}">
      <dsp:nvSpPr>
        <dsp:cNvPr id="0" name=""/>
        <dsp:cNvSpPr/>
      </dsp:nvSpPr>
      <dsp:spPr>
        <a:xfrm>
          <a:off x="2355850" y="891520"/>
          <a:ext cx="452659" cy="529526"/>
        </a:xfrm>
        <a:prstGeom prst="rightArrow">
          <a:avLst>
            <a:gd name="adj1" fmla="val 60000"/>
            <a:gd name="adj2" fmla="val 5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2355850" y="997425"/>
        <a:ext cx="316861" cy="317716"/>
      </dsp:txXfrm>
    </dsp:sp>
    <dsp:sp modelId="{96AFAE21-8CA3-48CC-A025-55E26AB31281}">
      <dsp:nvSpPr>
        <dsp:cNvPr id="0" name=""/>
        <dsp:cNvSpPr/>
      </dsp:nvSpPr>
      <dsp:spPr>
        <a:xfrm>
          <a:off x="2996406" y="515727"/>
          <a:ext cx="2135187" cy="1281112"/>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Employment</a:t>
          </a:r>
        </a:p>
      </dsp:txBody>
      <dsp:txXfrm>
        <a:off x="3033928" y="553249"/>
        <a:ext cx="2060143" cy="1206068"/>
      </dsp:txXfrm>
    </dsp:sp>
    <dsp:sp modelId="{1F8893E4-5128-43A1-93C3-45267116456C}">
      <dsp:nvSpPr>
        <dsp:cNvPr id="0" name=""/>
        <dsp:cNvSpPr/>
      </dsp:nvSpPr>
      <dsp:spPr>
        <a:xfrm>
          <a:off x="5345112" y="891520"/>
          <a:ext cx="452659" cy="529526"/>
        </a:xfrm>
        <a:prstGeom prst="rightArrow">
          <a:avLst>
            <a:gd name="adj1" fmla="val 60000"/>
            <a:gd name="adj2" fmla="val 5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5345112" y="997425"/>
        <a:ext cx="316861" cy="317716"/>
      </dsp:txXfrm>
    </dsp:sp>
    <dsp:sp modelId="{4644DCB2-E83D-4665-B6E9-F58DB65427E5}">
      <dsp:nvSpPr>
        <dsp:cNvPr id="0" name=""/>
        <dsp:cNvSpPr/>
      </dsp:nvSpPr>
      <dsp:spPr>
        <a:xfrm>
          <a:off x="5985668" y="515727"/>
          <a:ext cx="2135187" cy="1281112"/>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Post-Employment</a:t>
          </a:r>
        </a:p>
      </dsp:txBody>
      <dsp:txXfrm>
        <a:off x="6023190" y="55324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301C4-9BC8-4E92-9C75-273D1F7E878A}"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8F0D2-B829-441A-AE4E-E1467F6B33EB}" type="slidenum">
              <a:rPr lang="en-US" smtClean="0"/>
              <a:t>‹#›</a:t>
            </a:fld>
            <a:endParaRPr lang="en-US"/>
          </a:p>
        </p:txBody>
      </p:sp>
    </p:spTree>
    <p:extLst>
      <p:ext uri="{BB962C8B-B14F-4D97-AF65-F5344CB8AC3E}">
        <p14:creationId xmlns:p14="http://schemas.microsoft.com/office/powerpoint/2010/main" val="73532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0D0D0D"/>
                </a:solidFill>
                <a:latin typeface="Corbel" charset="0"/>
                <a:ea typeface="Calibri" charset="0"/>
                <a:cs typeface="Times New Roman" charset="0"/>
              </a:rPr>
              <a:t>Nothing happens without communication. More specifically, no results will occur without proper messaging aligned to strategy, objectives, and capacity of resources. Regardless of the brilliance of any idea, it must be shared with others to generate value and this requires messaging. The best messaging generates clarity, confidence, and community. The best leaders consider messaging a process of ongoing dialogue.</a:t>
            </a:r>
          </a:p>
          <a:p>
            <a:endParaRPr lang="en-US" b="0" dirty="0">
              <a:solidFill>
                <a:srgbClr val="0D0D0D"/>
              </a:solidFill>
              <a:latin typeface="Corbel" charset="0"/>
              <a:ea typeface="Calibri"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D0D0D"/>
                </a:solidFill>
                <a:latin typeface="Corbel" charset="0"/>
                <a:ea typeface="Calibri" charset="0"/>
                <a:cs typeface="Times New Roman" charset="0"/>
              </a:rPr>
              <a:t>Lee Iacocca once said, “You can have brilliant ideas, but if you can't get them across, your ideas won't get you anywhere.” </a:t>
            </a:r>
            <a:endParaRPr lang="en-US" b="0" dirty="0"/>
          </a:p>
          <a:p>
            <a:endParaRPr lang="en-US" b="0" dirty="0"/>
          </a:p>
        </p:txBody>
      </p:sp>
      <p:sp>
        <p:nvSpPr>
          <p:cNvPr id="4" name="Slide Number Placeholder 3"/>
          <p:cNvSpPr>
            <a:spLocks noGrp="1"/>
          </p:cNvSpPr>
          <p:nvPr>
            <p:ph type="sldNum" sz="quarter" idx="10"/>
          </p:nvPr>
        </p:nvSpPr>
        <p:spPr/>
        <p:txBody>
          <a:bodyPr/>
          <a:lstStyle/>
          <a:p>
            <a:fld id="{B0B79DB4-D6A7-4B44-B7FD-BF9F7AB357A9}" type="slidenum">
              <a:rPr lang="en-US" smtClean="0"/>
              <a:t>25</a:t>
            </a:fld>
            <a:endParaRPr lang="en-US"/>
          </a:p>
        </p:txBody>
      </p:sp>
    </p:spTree>
    <p:extLst>
      <p:ext uri="{BB962C8B-B14F-4D97-AF65-F5344CB8AC3E}">
        <p14:creationId xmlns:p14="http://schemas.microsoft.com/office/powerpoint/2010/main" val="262747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You’ll find leadership to be a process, and you’ll realize it’s a learning journey as much as anything else. You’ll never really “arrive” when it comes to leadership, but when in Chicago, if you’ve embraced the rules in this workbook and committed to continuous improvement toward being a truly exceptional leader, we suspect that you’ll leave the train, walk out of the station, pause, reflect, and say, “Wow! What a ride.” </a:t>
            </a:r>
            <a:endParaRPr lang="en-US" dirty="0"/>
          </a:p>
          <a:p>
            <a:endParaRPr lang="en-US" dirty="0"/>
          </a:p>
        </p:txBody>
      </p:sp>
      <p:sp>
        <p:nvSpPr>
          <p:cNvPr id="4" name="Slide Number Placeholder 3"/>
          <p:cNvSpPr>
            <a:spLocks noGrp="1"/>
          </p:cNvSpPr>
          <p:nvPr>
            <p:ph type="sldNum" sz="quarter" idx="10"/>
          </p:nvPr>
        </p:nvSpPr>
        <p:spPr/>
        <p:txBody>
          <a:bodyPr/>
          <a:lstStyle/>
          <a:p>
            <a:fld id="{AB050133-8238-E140-A0BA-F5C2D95A0B09}" type="slidenum">
              <a:rPr lang="en-US" smtClean="0"/>
              <a:t>106</a:t>
            </a:fld>
            <a:endParaRPr lang="en-US" dirty="0"/>
          </a:p>
        </p:txBody>
      </p:sp>
    </p:spTree>
    <p:extLst>
      <p:ext uri="{BB962C8B-B14F-4D97-AF65-F5344CB8AC3E}">
        <p14:creationId xmlns:p14="http://schemas.microsoft.com/office/powerpoint/2010/main" val="77794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gradFill>
          <a:gsLst>
            <a:gs pos="100000">
              <a:srgbClr val="00B28A"/>
            </a:gs>
            <a:gs pos="0">
              <a:srgbClr val="1C82B8"/>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1EF5AE-7972-090B-A3DD-55D3E45E1983}"/>
              </a:ext>
            </a:extLst>
          </p:cNvPr>
          <p:cNvPicPr>
            <a:picLocks noChangeAspect="1"/>
          </p:cNvPicPr>
          <p:nvPr userDrawn="1"/>
        </p:nvPicPr>
        <p:blipFill>
          <a:blip r:embed="rId2"/>
          <a:stretch>
            <a:fillRect/>
          </a:stretch>
        </p:blipFill>
        <p:spPr>
          <a:xfrm>
            <a:off x="579120" y="583538"/>
            <a:ext cx="7772400" cy="2027582"/>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DE4D567F-3DC2-B203-8134-E6E56BE519E4}"/>
              </a:ext>
            </a:extLst>
          </p:cNvPr>
          <p:cNvPicPr>
            <a:picLocks noChangeAspect="1"/>
          </p:cNvPicPr>
          <p:nvPr userDrawn="1"/>
        </p:nvPicPr>
        <p:blipFill>
          <a:blip r:embed="rId3"/>
          <a:stretch>
            <a:fillRect/>
          </a:stretch>
        </p:blipFill>
        <p:spPr>
          <a:xfrm>
            <a:off x="914400" y="5671847"/>
            <a:ext cx="2895123" cy="582834"/>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ith gradient">
    <p:bg>
      <p:bgPr>
        <a:gradFill>
          <a:gsLst>
            <a:gs pos="0">
              <a:srgbClr val="1C82B8"/>
            </a:gs>
            <a:gs pos="100000">
              <a:srgbClr val="00B28A"/>
            </a:gs>
          </a:gsLst>
          <a:lin ang="27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4" name="Picture 3">
            <a:extLst>
              <a:ext uri="{FF2B5EF4-FFF2-40B4-BE49-F238E27FC236}">
                <a16:creationId xmlns:a16="http://schemas.microsoft.com/office/drawing/2014/main" id="{9B676866-34E1-8230-1208-1A0A77D7A8B6}"/>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0C5268-F87A-0646-ABDE-54D89E71DB61}" type="datetimeFigureOut">
              <a:rPr lang="en-US" smtClean="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AE169-D16F-D243-80CC-3F43E4C7B3C8}" type="slidenum">
              <a:rPr lang="en-US" smtClean="0"/>
              <a:t>‹#›</a:t>
            </a:fld>
            <a:endParaRPr lang="en-US"/>
          </a:p>
        </p:txBody>
      </p:sp>
    </p:spTree>
    <p:extLst>
      <p:ext uri="{BB962C8B-B14F-4D97-AF65-F5344CB8AC3E}">
        <p14:creationId xmlns:p14="http://schemas.microsoft.com/office/powerpoint/2010/main" val="410994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teal">
    <p:bg>
      <p:bgPr>
        <a:solidFill>
          <a:srgbClr val="1C82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74EEC957-ACD4-7358-11F4-F02B595C359F}"/>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44A675E-DA35-7914-40F1-DACE31F57819}"/>
              </a:ext>
            </a:extLst>
          </p:cNvPr>
          <p:cNvPicPr>
            <a:picLocks noChangeAspect="1"/>
          </p:cNvPicPr>
          <p:nvPr userDrawn="1"/>
        </p:nvPicPr>
        <p:blipFill>
          <a:blip r:embed="rId2"/>
          <a:stretch>
            <a:fillRect/>
          </a:stretch>
        </p:blipFill>
        <p:spPr>
          <a:xfrm>
            <a:off x="914400" y="5943600"/>
            <a:ext cx="1920240" cy="386575"/>
          </a:xfrm>
          <a:prstGeom prst="rect">
            <a:avLst/>
          </a:prstGeom>
        </p:spPr>
      </p:pic>
      <p:pic>
        <p:nvPicPr>
          <p:cNvPr id="6" name="Picture 5">
            <a:extLst>
              <a:ext uri="{FF2B5EF4-FFF2-40B4-BE49-F238E27FC236}">
                <a16:creationId xmlns:a16="http://schemas.microsoft.com/office/drawing/2014/main" id="{6D253AB3-198C-661D-00B8-B5AC8DDBC513}"/>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on gradient">
    <p:bg>
      <p:bgPr>
        <a:gradFill>
          <a:gsLst>
            <a:gs pos="0">
              <a:srgbClr val="1C82B8"/>
            </a:gs>
            <a:gs pos="100000">
              <a:srgbClr val="00B28A"/>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7" name="Picture 6">
            <a:extLst>
              <a:ext uri="{FF2B5EF4-FFF2-40B4-BE49-F238E27FC236}">
                <a16:creationId xmlns:a16="http://schemas.microsoft.com/office/drawing/2014/main" id="{1D06000B-37F9-4DF5-5830-4BF92FA4106A}"/>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teal">
    <p:bg>
      <p:bgPr>
        <a:solidFill>
          <a:srgbClr val="1C82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4D93B1B4-C418-0EC0-8891-A3C78E316640}"/>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6" name="Picture 5">
            <a:extLst>
              <a:ext uri="{FF2B5EF4-FFF2-40B4-BE49-F238E27FC236}">
                <a16:creationId xmlns:a16="http://schemas.microsoft.com/office/drawing/2014/main" id="{4587B281-44DF-CC16-627C-E41F35FBEFE0}"/>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2836576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56387F-0E05-A389-F00D-7A4C4D66F62A}"/>
              </a:ext>
            </a:extLst>
          </p:cNvPr>
          <p:cNvPicPr>
            <a:picLocks noChangeAspect="1"/>
          </p:cNvPicPr>
          <p:nvPr userDrawn="1"/>
        </p:nvPicPr>
        <p:blipFill>
          <a:blip r:embed="rId2"/>
          <a:stretch>
            <a:fillRect/>
          </a:stretch>
        </p:blipFill>
        <p:spPr>
          <a:xfrm>
            <a:off x="914400" y="5943600"/>
            <a:ext cx="1920240" cy="386575"/>
          </a:xfrm>
          <a:prstGeom prst="rect">
            <a:avLst/>
          </a:prstGeom>
        </p:spPr>
      </p:pic>
      <p:pic>
        <p:nvPicPr>
          <p:cNvPr id="5" name="Picture 4">
            <a:extLst>
              <a:ext uri="{FF2B5EF4-FFF2-40B4-BE49-F238E27FC236}">
                <a16:creationId xmlns:a16="http://schemas.microsoft.com/office/drawing/2014/main" id="{58EAF1DD-5872-FFBB-6074-311D79C455C3}"/>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54F1880E-ACBE-EDF2-7F9A-6361CCF03C52}"/>
              </a:ext>
            </a:extLst>
          </p:cNvPr>
          <p:cNvPicPr>
            <a:picLocks noChangeAspect="1"/>
          </p:cNvPicPr>
          <p:nvPr userDrawn="1"/>
        </p:nvPicPr>
        <p:blipFill>
          <a:blip r:embed="rId2"/>
          <a:stretch>
            <a:fillRect/>
          </a:stretch>
        </p:blipFill>
        <p:spPr>
          <a:xfrm>
            <a:off x="914400" y="5943600"/>
            <a:ext cx="1920240" cy="386575"/>
          </a:xfrm>
          <a:prstGeom prst="rect">
            <a:avLst/>
          </a:prstGeom>
        </p:spPr>
      </p:pic>
      <p:pic>
        <p:nvPicPr>
          <p:cNvPr id="4" name="Picture 3">
            <a:extLst>
              <a:ext uri="{FF2B5EF4-FFF2-40B4-BE49-F238E27FC236}">
                <a16:creationId xmlns:a16="http://schemas.microsoft.com/office/drawing/2014/main" id="{405E40ED-D59B-AC71-C2B3-022E86A71BC2}"/>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EA217D1A-11C9-638A-95DD-9B283B7AF81A}"/>
              </a:ext>
            </a:extLst>
          </p:cNvPr>
          <p:cNvPicPr>
            <a:picLocks noChangeAspect="1"/>
          </p:cNvPicPr>
          <p:nvPr userDrawn="1"/>
        </p:nvPicPr>
        <p:blipFill>
          <a:blip r:embed="rId2"/>
          <a:stretch>
            <a:fillRect/>
          </a:stretch>
        </p:blipFill>
        <p:spPr>
          <a:xfrm>
            <a:off x="914400" y="5943600"/>
            <a:ext cx="1920240" cy="386575"/>
          </a:xfrm>
          <a:prstGeom prst="rect">
            <a:avLst/>
          </a:prstGeom>
        </p:spPr>
      </p:pic>
      <p:pic>
        <p:nvPicPr>
          <p:cNvPr id="4" name="Picture 3">
            <a:extLst>
              <a:ext uri="{FF2B5EF4-FFF2-40B4-BE49-F238E27FC236}">
                <a16:creationId xmlns:a16="http://schemas.microsoft.com/office/drawing/2014/main" id="{A38C508C-1FEE-6153-D330-3BD0791C41DB}"/>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title on gradient">
    <p:bg>
      <p:bgPr>
        <a:gradFill>
          <a:gsLst>
            <a:gs pos="0">
              <a:srgbClr val="1C82B8"/>
            </a:gs>
            <a:gs pos="100000">
              <a:srgbClr val="00B28A"/>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2792-A528-30F6-4E2C-8E937130B544}"/>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0C055958-6A7A-8D2F-92AE-C39164768F4D}"/>
              </a:ext>
            </a:extLst>
          </p:cNvPr>
          <p:cNvPicPr>
            <a:picLocks noChangeAspect="1"/>
          </p:cNvPicPr>
          <p:nvPr userDrawn="1"/>
        </p:nvPicPr>
        <p:blipFill>
          <a:blip r:embed="rId2"/>
          <a:stretch>
            <a:fillRect/>
          </a:stretch>
        </p:blipFill>
        <p:spPr>
          <a:xfrm>
            <a:off x="914400" y="5943600"/>
            <a:ext cx="1917127" cy="385948"/>
          </a:xfrm>
          <a:prstGeom prst="rect">
            <a:avLst/>
          </a:prstGeom>
        </p:spPr>
      </p:pic>
      <p:pic>
        <p:nvPicPr>
          <p:cNvPr id="5" name="Picture 4">
            <a:extLst>
              <a:ext uri="{FF2B5EF4-FFF2-40B4-BE49-F238E27FC236}">
                <a16:creationId xmlns:a16="http://schemas.microsoft.com/office/drawing/2014/main" id="{06D0C741-C145-5179-F244-5C073806698A}"/>
              </a:ext>
            </a:extLst>
          </p:cNvPr>
          <p:cNvPicPr>
            <a:picLocks noChangeAspect="1"/>
          </p:cNvPicPr>
          <p:nvPr userDrawn="1"/>
        </p:nvPicPr>
        <p:blipFill>
          <a:blip r:embed="rId3"/>
          <a:stretch>
            <a:fillRect/>
          </a:stretch>
        </p:blipFill>
        <p:spPr>
          <a:xfrm>
            <a:off x="8357616" y="5760720"/>
            <a:ext cx="2921000" cy="762000"/>
          </a:xfrm>
          <a:prstGeom prst="rect">
            <a:avLst/>
          </a:prstGeom>
        </p:spPr>
      </p:pic>
    </p:spTree>
    <p:extLst>
      <p:ext uri="{BB962C8B-B14F-4D97-AF65-F5344CB8AC3E}">
        <p14:creationId xmlns:p14="http://schemas.microsoft.com/office/powerpoint/2010/main" val="377078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6" r:id="rId3"/>
    <p:sldLayoutId id="2147483650" r:id="rId4"/>
    <p:sldLayoutId id="2147483657" r:id="rId5"/>
    <p:sldLayoutId id="2147483652" r:id="rId6"/>
    <p:sldLayoutId id="2147483659" r:id="rId7"/>
    <p:sldLayoutId id="2147483654" r:id="rId8"/>
    <p:sldLayoutId id="2147483662" r:id="rId9"/>
    <p:sldLayoutId id="2147483655" r:id="rId10"/>
    <p:sldLayoutId id="2147483663" r:id="rId11"/>
  </p:sldLayoutIdLst>
  <p:txStyles>
    <p:titleStyle>
      <a:lvl1pPr algn="l" defTabSz="914400" rtl="0" eaLnBrk="1" latinLnBrk="0" hangingPunct="1">
        <a:lnSpc>
          <a:spcPct val="110000"/>
        </a:lnSpc>
        <a:spcBef>
          <a:spcPct val="0"/>
        </a:spcBef>
        <a:buNone/>
        <a:defRPr sz="3600" b="1" i="0" kern="1200">
          <a:solidFill>
            <a:srgbClr val="1C82B8"/>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1C82B8"/>
        </a:buClr>
        <a:buSzPct val="70000"/>
        <a:buFont typeface="Wingdings" pitchFamily="2" charset="2"/>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68.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3.jpe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3.jpeg"/></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3.jpe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4.jpeg"/><Relationship Id="rId7" Type="http://schemas.openxmlformats.org/officeDocument/2006/relationships/image" Target="../media/image45.png"/><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3.jpe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9.jpeg"/><Relationship Id="rId9" Type="http://schemas.openxmlformats.org/officeDocument/2006/relationships/image" Target="../media/image4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46.jpeg"/></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tiff"/><Relationship Id="rId4" Type="http://schemas.openxmlformats.org/officeDocument/2006/relationships/image" Target="../media/image57.jpeg"/></Relationships>
</file>

<file path=ppt/slides/_rels/slide93.xml.rels><?xml version="1.0" encoding="UTF-8" standalone="yes"?>
<Relationships xmlns="http://schemas.openxmlformats.org/package/2006/relationships"><Relationship Id="rId3" Type="http://schemas.openxmlformats.org/officeDocument/2006/relationships/hyperlink" Target="http://rds.yahoo.com/_ylt=A0WTb_peDFBI_q8ATKWJzbkF;_ylu=X3oDMTBzaWYwazJkBHBvcwMyNTMEc2VjA3NyBHZ0aWQDSTA4NV8xMDc-/SIG=1it39nnk4/EXP=1213291998/**http:/images.search.yahoo.com/images/view?back=http://images.search.yahoo.com/search/images?p=optical+illusions&amp;ni=21&amp;ei=utf-8&amp;fr=sfp&amp;xargs=0&amp;pstart=1&amp;b=253&amp;w=400&amp;h=566&amp;imgurl=funmansion.com/cool_pictures/art_illusions_6.jpg&amp;rurl=http://funmansion.com/templates/view.php?go=item&amp;amp;n=3642&amp;size=46kB&amp;name=art_illusions_6.jpg&amp;p=optical+illusions&amp;type=JPG&amp;oid=bef771d444207716&amp;no=253&amp;sigr=11rcvbl37&amp;sigi=11gvfm2pd&amp;sigb=13dl6e9t5&amp;tt=39852" TargetMode="External"/><Relationship Id="rId7" Type="http://schemas.openxmlformats.org/officeDocument/2006/relationships/image" Target="../media/image62.jpeg"/><Relationship Id="rId2" Type="http://schemas.openxmlformats.org/officeDocument/2006/relationships/image" Target="../media/image59.jpeg"/><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hyperlink" Target="http://rds.yahoo.com/_ylt=A0WTb_t1EFBIJAUAwSKJzbkF;_ylu=X3oDMTBzbmRxbmtrBHBvcwMxMzYEc2VjA3NyBHZ0aWQDSTA4NV8xMDc-/SIG=1n7a3km93/EXP=1213293045/**http:/images.search.yahoo.com/images/view?back=http://images.search.yahoo.com/search/images?p=optical+illusions&amp;ni=21&amp;ei=utf-8&amp;fr=sfp&amp;xargs=0&amp;pstart=1&amp;b=127&amp;w=415&amp;h=500&amp;imgurl=static.flickr.com/56/142806814_9dddf9d6ae.jpg&amp;rurl=http://www.flickr.com/photos/51035824665@N01/142806814/&amp;size=55.1kB&amp;name=Real%20life%20Optical%20Illusions&amp;p=optical+illusions&amp;type=JPG&amp;oid=d159ac08cddc7b76&amp;fusr=Part%20Time%20Mom&amp;tit=Real%20life%20Optical%20Illusions&amp;hurl=http:/www.flickr.com/photos/51035824665@N01/&amp;no=136&amp;sigr=11nrsi4l7&amp;sigi=11dlsh9nt&amp;sigb=13d4lu4tu&amp;sigh=11dv4tukb&amp;tt=39852" TargetMode="External"/><Relationship Id="rId4" Type="http://schemas.openxmlformats.org/officeDocument/2006/relationships/image" Target="../media/image6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7772400" cy="1371600"/>
          </a:xfrm>
        </p:spPr>
        <p:txBody>
          <a:bodyPr/>
          <a:lstStyle/>
          <a:p>
            <a:r>
              <a:rPr lang="en-US" sz="3400" dirty="0"/>
              <a:t>Navigating Polarization:</a:t>
            </a:r>
            <a:br>
              <a:rPr lang="en-US" sz="3400" dirty="0"/>
            </a:br>
            <a:r>
              <a:rPr lang="en-US" sz="3400" dirty="0"/>
              <a:t>How To Win Friends &amp; Influence People</a:t>
            </a:r>
            <a:endParaRPr lang="en-US" sz="3000" b="0" dirty="0">
              <a:solidFill>
                <a:schemeClr val="accent6">
                  <a:lumMod val="20000"/>
                  <a:lumOff val="80000"/>
                </a:schemeClr>
              </a:solidFill>
              <a:latin typeface="Lato" panose="020F0502020204030203" pitchFamily="34" charset="0"/>
              <a:ea typeface="Lato" panose="020F0502020204030203" pitchFamily="34" charset="0"/>
              <a:cs typeface="Lato" panose="020F0502020204030203" pitchFamily="34" charset="0"/>
            </a:endParaRP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297680"/>
            <a:ext cx="10204704" cy="1010590"/>
          </a:xfrm>
        </p:spPr>
        <p:txBody>
          <a:bodyPr/>
          <a:lstStyle/>
          <a:p>
            <a:r>
              <a:rPr lang="en-US" sz="2400" dirty="0"/>
              <a:t>Tim Rahschulte, CEO</a:t>
            </a:r>
          </a:p>
          <a:p>
            <a:r>
              <a:rPr lang="en-US" sz="2400" dirty="0"/>
              <a:t>timr@pdaleadership.com</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3356E9-1BB4-91F8-F548-879580A23D81}"/>
              </a:ext>
            </a:extLst>
          </p:cNvPr>
          <p:cNvSpPr/>
          <p:nvPr/>
        </p:nvSpPr>
        <p:spPr>
          <a:xfrm>
            <a:off x="1132114" y="3701141"/>
            <a:ext cx="9906000" cy="111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611EFF8-CC92-1154-E147-9694B03F707A}"/>
              </a:ext>
            </a:extLst>
          </p:cNvPr>
          <p:cNvSpPr>
            <a:spLocks noGrp="1"/>
          </p:cNvSpPr>
          <p:nvPr>
            <p:ph type="title"/>
          </p:nvPr>
        </p:nvSpPr>
        <p:spPr/>
        <p:txBody>
          <a:bodyPr/>
          <a:lstStyle/>
          <a:p>
            <a:r>
              <a:rPr lang="en-US" dirty="0"/>
              <a:t>Best speeches (period) include . . . </a:t>
            </a:r>
          </a:p>
        </p:txBody>
      </p:sp>
      <p:sp>
        <p:nvSpPr>
          <p:cNvPr id="2" name="Title 3">
            <a:extLst>
              <a:ext uri="{FF2B5EF4-FFF2-40B4-BE49-F238E27FC236}">
                <a16:creationId xmlns:a16="http://schemas.microsoft.com/office/drawing/2014/main" id="{2D858B92-0199-0470-5087-03E50E337B85}"/>
              </a:ext>
            </a:extLst>
          </p:cNvPr>
          <p:cNvSpPr txBox="1">
            <a:spLocks/>
          </p:cNvSpPr>
          <p:nvPr/>
        </p:nvSpPr>
        <p:spPr>
          <a:xfrm>
            <a:off x="0" y="2525481"/>
            <a:ext cx="12192000" cy="1188720"/>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800" cap="small" dirty="0"/>
              <a:t>Clarity	Confidence	Community</a:t>
            </a:r>
          </a:p>
        </p:txBody>
      </p:sp>
    </p:spTree>
    <p:extLst>
      <p:ext uri="{BB962C8B-B14F-4D97-AF65-F5344CB8AC3E}">
        <p14:creationId xmlns:p14="http://schemas.microsoft.com/office/powerpoint/2010/main" val="20718471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838200" y="365125"/>
            <a:ext cx="10515600" cy="1325563"/>
          </a:xfrm>
        </p:spPr>
        <p:txBody>
          <a:bodyPr/>
          <a:lstStyle/>
          <a:p>
            <a:r>
              <a:rPr lang="en-US" b="1" dirty="0">
                <a:solidFill>
                  <a:srgbClr val="00B0F0"/>
                </a:solidFill>
              </a:rPr>
              <a:t>Negotiation . . . </a:t>
            </a:r>
          </a:p>
        </p:txBody>
      </p:sp>
      <p:sp>
        <p:nvSpPr>
          <p:cNvPr id="6" name="Rectangle 5"/>
          <p:cNvSpPr/>
          <p:nvPr/>
        </p:nvSpPr>
        <p:spPr>
          <a:xfrm>
            <a:off x="838200" y="2100943"/>
            <a:ext cx="3511062" cy="47570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 process by which two or more parties with both conflicting and compatible goals or preferences voluntarily seek to reach agreement on a decision or transaction. </a:t>
            </a:r>
          </a:p>
          <a:p>
            <a:pPr algn="ctr"/>
            <a:endParaRPr lang="en-US" sz="2400" dirty="0"/>
          </a:p>
          <a:p>
            <a:pPr algn="ctr"/>
            <a:endParaRPr lang="en-US" sz="2400" dirty="0"/>
          </a:p>
          <a:p>
            <a:pPr algn="ctr"/>
            <a:endParaRPr lang="en-US" sz="2400" dirty="0"/>
          </a:p>
        </p:txBody>
      </p:sp>
      <p:pic>
        <p:nvPicPr>
          <p:cNvPr id="7" name="Picture 6"/>
          <p:cNvPicPr>
            <a:picLocks noChangeAspect="1"/>
          </p:cNvPicPr>
          <p:nvPr/>
        </p:nvPicPr>
        <p:blipFill>
          <a:blip r:embed="rId2"/>
          <a:stretch>
            <a:fillRect/>
          </a:stretch>
        </p:blipFill>
        <p:spPr>
          <a:xfrm>
            <a:off x="5378060" y="365429"/>
            <a:ext cx="5497557" cy="3645119"/>
          </a:xfrm>
          <a:prstGeom prst="rect">
            <a:avLst/>
          </a:prstGeom>
        </p:spPr>
      </p:pic>
      <p:sp>
        <p:nvSpPr>
          <p:cNvPr id="8" name="Rectangle 7"/>
          <p:cNvSpPr/>
          <p:nvPr/>
        </p:nvSpPr>
        <p:spPr>
          <a:xfrm>
            <a:off x="6327018" y="3779715"/>
            <a:ext cx="3599640" cy="461665"/>
          </a:xfrm>
          <a:prstGeom prst="rect">
            <a:avLst/>
          </a:prstGeom>
        </p:spPr>
        <p:txBody>
          <a:bodyPr wrap="none">
            <a:spAutoFit/>
          </a:bodyPr>
          <a:lstStyle/>
          <a:p>
            <a:r>
              <a:rPr lang="en-US" sz="2400" b="1" dirty="0">
                <a:solidFill>
                  <a:schemeClr val="accent2"/>
                </a:solidFill>
                <a:ea typeface="Raleway" charset="0"/>
                <a:cs typeface="Raleway" charset="0"/>
              </a:rPr>
              <a:t>The Parable Of The Orange</a:t>
            </a:r>
          </a:p>
        </p:txBody>
      </p:sp>
      <p:sp>
        <p:nvSpPr>
          <p:cNvPr id="9" name="Rectangle 8"/>
          <p:cNvSpPr/>
          <p:nvPr/>
        </p:nvSpPr>
        <p:spPr>
          <a:xfrm>
            <a:off x="4892279" y="4515355"/>
            <a:ext cx="6469117" cy="1077218"/>
          </a:xfrm>
          <a:prstGeom prst="rect">
            <a:avLst/>
          </a:prstGeom>
        </p:spPr>
        <p:txBody>
          <a:bodyPr wrap="square">
            <a:spAutoFit/>
          </a:bodyPr>
          <a:lstStyle/>
          <a:p>
            <a:pPr algn="ctr"/>
            <a:r>
              <a:rPr lang="en-US" sz="3200" b="1" dirty="0">
                <a:solidFill>
                  <a:schemeClr val="accent2"/>
                </a:solidFill>
                <a:ea typeface="Raleway" charset="0"/>
                <a:cs typeface="Raleway" charset="0"/>
              </a:rPr>
              <a:t>What if one of us had simply asked: </a:t>
            </a:r>
          </a:p>
          <a:p>
            <a:pPr algn="ctr"/>
            <a:r>
              <a:rPr lang="en-US" sz="3200" b="1" dirty="0">
                <a:solidFill>
                  <a:schemeClr val="accent2"/>
                </a:solidFill>
                <a:ea typeface="Raleway" charset="0"/>
                <a:cs typeface="Raleway" charset="0"/>
              </a:rPr>
              <a:t>Why do you want the orange? </a:t>
            </a:r>
          </a:p>
        </p:txBody>
      </p:sp>
    </p:spTree>
    <p:extLst>
      <p:ext uri="{BB962C8B-B14F-4D97-AF65-F5344CB8AC3E}">
        <p14:creationId xmlns:p14="http://schemas.microsoft.com/office/powerpoint/2010/main" val="10690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838200" y="365125"/>
            <a:ext cx="10515600" cy="1325563"/>
          </a:xfrm>
        </p:spPr>
        <p:txBody>
          <a:bodyPr/>
          <a:lstStyle/>
          <a:p>
            <a:r>
              <a:rPr lang="en-US" b="1" dirty="0">
                <a:solidFill>
                  <a:srgbClr val="00B0F0"/>
                </a:solidFill>
              </a:rPr>
              <a:t>Negotiation . . . </a:t>
            </a:r>
          </a:p>
        </p:txBody>
      </p:sp>
      <p:pic>
        <p:nvPicPr>
          <p:cNvPr id="7" name="Picture 6"/>
          <p:cNvPicPr>
            <a:picLocks noChangeAspect="1"/>
          </p:cNvPicPr>
          <p:nvPr/>
        </p:nvPicPr>
        <p:blipFill>
          <a:blip r:embed="rId2"/>
          <a:stretch>
            <a:fillRect/>
          </a:stretch>
        </p:blipFill>
        <p:spPr>
          <a:xfrm>
            <a:off x="5378060" y="365429"/>
            <a:ext cx="5497557" cy="3645119"/>
          </a:xfrm>
          <a:prstGeom prst="rect">
            <a:avLst/>
          </a:prstGeom>
        </p:spPr>
      </p:pic>
      <p:sp>
        <p:nvSpPr>
          <p:cNvPr id="8" name="Rectangle 7"/>
          <p:cNvSpPr/>
          <p:nvPr/>
        </p:nvSpPr>
        <p:spPr>
          <a:xfrm>
            <a:off x="6327018" y="3779715"/>
            <a:ext cx="3599640" cy="461665"/>
          </a:xfrm>
          <a:prstGeom prst="rect">
            <a:avLst/>
          </a:prstGeom>
        </p:spPr>
        <p:txBody>
          <a:bodyPr wrap="none">
            <a:spAutoFit/>
          </a:bodyPr>
          <a:lstStyle/>
          <a:p>
            <a:r>
              <a:rPr lang="en-US" sz="2400" b="1" dirty="0">
                <a:solidFill>
                  <a:schemeClr val="accent2"/>
                </a:solidFill>
                <a:ea typeface="Raleway" charset="0"/>
                <a:cs typeface="Raleway" charset="0"/>
              </a:rPr>
              <a:t>The Parable Of The Orange</a:t>
            </a:r>
          </a:p>
        </p:txBody>
      </p:sp>
      <p:sp>
        <p:nvSpPr>
          <p:cNvPr id="2" name="Rectangle 1"/>
          <p:cNvSpPr/>
          <p:nvPr/>
        </p:nvSpPr>
        <p:spPr>
          <a:xfrm>
            <a:off x="4624547" y="4462328"/>
            <a:ext cx="3668110" cy="1384995"/>
          </a:xfrm>
          <a:prstGeom prst="rect">
            <a:avLst/>
          </a:prstGeom>
        </p:spPr>
        <p:txBody>
          <a:bodyPr wrap="square">
            <a:spAutoFit/>
          </a:bodyPr>
          <a:lstStyle/>
          <a:p>
            <a:r>
              <a:rPr lang="en-US" sz="2400" b="1" u="sng" dirty="0">
                <a:solidFill>
                  <a:srgbClr val="00B0F0"/>
                </a:solidFill>
              </a:rPr>
              <a:t>Position</a:t>
            </a:r>
            <a:r>
              <a:rPr lang="en-US" sz="2400" dirty="0">
                <a:solidFill>
                  <a:srgbClr val="00B0F0"/>
                </a:solidFill>
              </a:rPr>
              <a:t>: I want the orange </a:t>
            </a:r>
          </a:p>
          <a:p>
            <a:pPr marL="344488" indent="-173038">
              <a:buFont typeface="Arial" charset="0"/>
              <a:buChar char="•"/>
            </a:pPr>
            <a:r>
              <a:rPr lang="en-US" sz="2000" dirty="0">
                <a:solidFill>
                  <a:srgbClr val="00B0F0"/>
                </a:solidFill>
              </a:rPr>
              <a:t>The thing I say I want </a:t>
            </a:r>
          </a:p>
          <a:p>
            <a:pPr marL="344488" indent="-173038">
              <a:buFont typeface="Arial" charset="0"/>
              <a:buChar char="•"/>
            </a:pPr>
            <a:r>
              <a:rPr lang="en-US" sz="2000" dirty="0">
                <a:solidFill>
                  <a:srgbClr val="00B0F0"/>
                </a:solidFill>
              </a:rPr>
              <a:t>My demand </a:t>
            </a:r>
          </a:p>
          <a:p>
            <a:pPr marL="344488" indent="-173038">
              <a:buFont typeface="Arial" charset="0"/>
              <a:buChar char="•"/>
            </a:pPr>
            <a:r>
              <a:rPr lang="en-US" sz="2000" dirty="0">
                <a:solidFill>
                  <a:srgbClr val="00B0F0"/>
                </a:solidFill>
              </a:rPr>
              <a:t>What would make me happy </a:t>
            </a:r>
          </a:p>
        </p:txBody>
      </p:sp>
      <p:sp>
        <p:nvSpPr>
          <p:cNvPr id="10" name="Rectangle 9"/>
          <p:cNvSpPr/>
          <p:nvPr/>
        </p:nvSpPr>
        <p:spPr>
          <a:xfrm>
            <a:off x="8350464" y="4462328"/>
            <a:ext cx="3668110" cy="1384995"/>
          </a:xfrm>
          <a:prstGeom prst="rect">
            <a:avLst/>
          </a:prstGeom>
        </p:spPr>
        <p:txBody>
          <a:bodyPr wrap="square">
            <a:spAutoFit/>
          </a:bodyPr>
          <a:lstStyle/>
          <a:p>
            <a:r>
              <a:rPr lang="en-US" sz="2400" b="1" u="sng" dirty="0">
                <a:solidFill>
                  <a:srgbClr val="00B0F0"/>
                </a:solidFill>
              </a:rPr>
              <a:t>Interest</a:t>
            </a:r>
            <a:r>
              <a:rPr lang="en-US" sz="2400" dirty="0">
                <a:solidFill>
                  <a:srgbClr val="00B0F0"/>
                </a:solidFill>
              </a:rPr>
              <a:t>: Something to eat</a:t>
            </a:r>
          </a:p>
          <a:p>
            <a:pPr marL="344488" indent="-173038">
              <a:buFont typeface="Arial" charset="0"/>
              <a:buChar char="•"/>
            </a:pPr>
            <a:r>
              <a:rPr lang="en-US" sz="2000" dirty="0">
                <a:solidFill>
                  <a:srgbClr val="00B0F0"/>
                </a:solidFill>
              </a:rPr>
              <a:t>The reason why I want it</a:t>
            </a:r>
          </a:p>
          <a:p>
            <a:pPr marL="344488" indent="-173038">
              <a:buFont typeface="Arial" charset="0"/>
              <a:buChar char="•"/>
            </a:pPr>
            <a:r>
              <a:rPr lang="en-US" sz="2000" dirty="0">
                <a:solidFill>
                  <a:srgbClr val="00B0F0"/>
                </a:solidFill>
              </a:rPr>
              <a:t>My underlying concern </a:t>
            </a:r>
          </a:p>
          <a:p>
            <a:pPr marL="344488" indent="-173038">
              <a:buFont typeface="Arial" charset="0"/>
              <a:buChar char="•"/>
            </a:pPr>
            <a:r>
              <a:rPr lang="en-US" sz="2000" dirty="0">
                <a:solidFill>
                  <a:srgbClr val="00B0F0"/>
                </a:solidFill>
              </a:rPr>
              <a:t>My deeper need or drive </a:t>
            </a:r>
          </a:p>
        </p:txBody>
      </p:sp>
      <p:sp>
        <p:nvSpPr>
          <p:cNvPr id="3" name="Rectangle 2">
            <a:extLst>
              <a:ext uri="{FF2B5EF4-FFF2-40B4-BE49-F238E27FC236}">
                <a16:creationId xmlns:a16="http://schemas.microsoft.com/office/drawing/2014/main" id="{4D4A41BC-7A6F-AF37-D30C-3A173949446D}"/>
              </a:ext>
            </a:extLst>
          </p:cNvPr>
          <p:cNvSpPr/>
          <p:nvPr/>
        </p:nvSpPr>
        <p:spPr>
          <a:xfrm>
            <a:off x="838200" y="2100943"/>
            <a:ext cx="3511062" cy="47570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 process by which two or more parties with both conflicting and compatible goals or preferences voluntarily seek to reach agreement on a decision or transaction. </a:t>
            </a:r>
          </a:p>
          <a:p>
            <a:pPr algn="ctr"/>
            <a:endParaRPr lang="en-US" sz="2400" dirty="0"/>
          </a:p>
          <a:p>
            <a:pPr algn="ctr"/>
            <a:endParaRPr lang="en-US" sz="2400" dirty="0"/>
          </a:p>
          <a:p>
            <a:pPr algn="ctr"/>
            <a:endParaRPr lang="en-US" sz="2400" dirty="0"/>
          </a:p>
        </p:txBody>
      </p:sp>
    </p:spTree>
    <p:extLst>
      <p:ext uri="{BB962C8B-B14F-4D97-AF65-F5344CB8AC3E}">
        <p14:creationId xmlns:p14="http://schemas.microsoft.com/office/powerpoint/2010/main" val="150384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11F677-80B8-36B5-B9EB-6A94AF8D9AE0}"/>
              </a:ext>
            </a:extLst>
          </p:cNvPr>
          <p:cNvSpPr txBox="1"/>
          <p:nvPr/>
        </p:nvSpPr>
        <p:spPr>
          <a:xfrm>
            <a:off x="1450340" y="874436"/>
            <a:ext cx="9291320" cy="4247317"/>
          </a:xfrm>
          <a:prstGeom prst="rect">
            <a:avLst/>
          </a:prstGeom>
          <a:noFill/>
        </p:spPr>
        <p:txBody>
          <a:bodyPr wrap="square">
            <a:spAutoFit/>
          </a:bodyPr>
          <a:lstStyle/>
          <a:p>
            <a:pPr algn="ctr"/>
            <a:r>
              <a:rPr lang="en-US" sz="5400" b="0" i="0" dirty="0">
                <a:solidFill>
                  <a:srgbClr val="3D487D"/>
                </a:solidFill>
                <a:effectLst/>
                <a:latin typeface="Arial Black" panose="020B0A04020102020204" pitchFamily="34" charset="0"/>
              </a:rPr>
              <a:t>What will you do with the world as you find it?</a:t>
            </a:r>
          </a:p>
          <a:p>
            <a:pPr algn="ctr"/>
            <a:endParaRPr lang="en-US" sz="5400" dirty="0">
              <a:solidFill>
                <a:srgbClr val="3D487D"/>
              </a:solidFill>
              <a:latin typeface="Arial Black" panose="020B0A04020102020204" pitchFamily="34" charset="0"/>
            </a:endParaRPr>
          </a:p>
          <a:p>
            <a:pPr algn="ctr"/>
            <a:r>
              <a:rPr lang="en-US" sz="5400" dirty="0">
                <a:solidFill>
                  <a:srgbClr val="3D487D"/>
                </a:solidFill>
                <a:latin typeface="Arial Black" panose="020B0A04020102020204" pitchFamily="34" charset="0"/>
              </a:rPr>
              <a:t>What shows up when you do?</a:t>
            </a:r>
            <a:endParaRPr lang="en-US" sz="5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8460461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9CA655-A58A-002D-3BE0-EA961E966C9F}"/>
              </a:ext>
            </a:extLst>
          </p:cNvPr>
          <p:cNvSpPr/>
          <p:nvPr/>
        </p:nvSpPr>
        <p:spPr>
          <a:xfrm>
            <a:off x="1" y="2328203"/>
            <a:ext cx="12192000" cy="4529797"/>
          </a:xfrm>
          <a:prstGeom prst="rect">
            <a:avLst/>
          </a:prstGeom>
          <a:solidFill>
            <a:srgbClr val="EBEBEB"/>
          </a:solidFill>
          <a:ln>
            <a:solidFill>
              <a:srgbClr val="EBE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038" name="Picture 6" descr="Who Do You Think You Are? - MARSHALL GOLDSMITH">
            <a:extLst>
              <a:ext uri="{FF2B5EF4-FFF2-40B4-BE49-F238E27FC236}">
                <a16:creationId xmlns:a16="http://schemas.microsoft.com/office/drawing/2014/main" id="{1FC8C142-F0AC-73B2-C1BB-764DF3C789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667"/>
          <a:stretch/>
        </p:blipFill>
        <p:spPr bwMode="auto">
          <a:xfrm>
            <a:off x="0" y="2328203"/>
            <a:ext cx="3738880" cy="452979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3244EBC3-785A-54E4-3161-DC005927C815}"/>
              </a:ext>
            </a:extLst>
          </p:cNvPr>
          <p:cNvSpPr txBox="1">
            <a:spLocks/>
          </p:cNvSpPr>
          <p:nvPr/>
        </p:nvSpPr>
        <p:spPr>
          <a:xfrm>
            <a:off x="838200" y="324485"/>
            <a:ext cx="48920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cap="small" dirty="0">
                <a:solidFill>
                  <a:srgbClr val="3D487D"/>
                </a:solidFill>
                <a:latin typeface="Arial Black" panose="020B0A04020102020204" pitchFamily="34" charset="0"/>
              </a:rPr>
              <a:t>Leadership is a Contact Sport</a:t>
            </a:r>
          </a:p>
        </p:txBody>
      </p:sp>
      <p:sp>
        <p:nvSpPr>
          <p:cNvPr id="14" name="Rectangle 13">
            <a:extLst>
              <a:ext uri="{FF2B5EF4-FFF2-40B4-BE49-F238E27FC236}">
                <a16:creationId xmlns:a16="http://schemas.microsoft.com/office/drawing/2014/main" id="{D344C74D-6F11-232F-2ED1-024793D5B30A}"/>
              </a:ext>
            </a:extLst>
          </p:cNvPr>
          <p:cNvSpPr/>
          <p:nvPr/>
        </p:nvSpPr>
        <p:spPr>
          <a:xfrm>
            <a:off x="624840" y="1556545"/>
            <a:ext cx="3561080" cy="935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62908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9CA655-A58A-002D-3BE0-EA961E966C9F}"/>
              </a:ext>
            </a:extLst>
          </p:cNvPr>
          <p:cNvSpPr/>
          <p:nvPr/>
        </p:nvSpPr>
        <p:spPr>
          <a:xfrm>
            <a:off x="1" y="2328203"/>
            <a:ext cx="12192000" cy="4529797"/>
          </a:xfrm>
          <a:prstGeom prst="rect">
            <a:avLst/>
          </a:prstGeom>
          <a:solidFill>
            <a:srgbClr val="EBEBEB"/>
          </a:solidFill>
          <a:ln>
            <a:solidFill>
              <a:srgbClr val="EBE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038" name="Picture 6" descr="Who Do You Think You Are? - MARSHALL GOLDSMITH">
            <a:extLst>
              <a:ext uri="{FF2B5EF4-FFF2-40B4-BE49-F238E27FC236}">
                <a16:creationId xmlns:a16="http://schemas.microsoft.com/office/drawing/2014/main" id="{1FC8C142-F0AC-73B2-C1BB-764DF3C789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667"/>
          <a:stretch/>
        </p:blipFill>
        <p:spPr bwMode="auto">
          <a:xfrm>
            <a:off x="0" y="2328203"/>
            <a:ext cx="3738880" cy="45297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8F7782-F63A-DB95-8380-4C9F4A63B913}"/>
              </a:ext>
            </a:extLst>
          </p:cNvPr>
          <p:cNvSpPr txBox="1"/>
          <p:nvPr/>
        </p:nvSpPr>
        <p:spPr>
          <a:xfrm>
            <a:off x="6047044" y="324197"/>
            <a:ext cx="6097712" cy="6494085"/>
          </a:xfrm>
          <a:prstGeom prst="rect">
            <a:avLst/>
          </a:prstGeom>
          <a:noFill/>
        </p:spPr>
        <p:txBody>
          <a:bodyPr wrap="square">
            <a:spAutoFit/>
          </a:bodyPr>
          <a:lstStyle/>
          <a:p>
            <a:pPr marL="517525" indent="-517525">
              <a:buFont typeface="+mj-lt"/>
              <a:buAutoNum type="arabicPeriod"/>
            </a:pPr>
            <a:r>
              <a:rPr lang="en-US" sz="3200" b="0" i="0" dirty="0">
                <a:solidFill>
                  <a:srgbClr val="3D487D"/>
                </a:solidFill>
                <a:effectLst/>
                <a:latin typeface="Arial Black" panose="020B0A04020102020204" pitchFamily="34" charset="0"/>
              </a:rPr>
              <a:t>Did I do my best to increase my happiness?</a:t>
            </a:r>
          </a:p>
          <a:p>
            <a:pPr marL="517525" indent="-517525">
              <a:buFont typeface="+mj-lt"/>
              <a:buAutoNum type="arabicPeriod"/>
            </a:pPr>
            <a:r>
              <a:rPr lang="en-US" sz="3200" b="0" i="0" dirty="0">
                <a:solidFill>
                  <a:srgbClr val="3D487D"/>
                </a:solidFill>
                <a:effectLst/>
                <a:latin typeface="Arial Black" panose="020B0A04020102020204" pitchFamily="34" charset="0"/>
              </a:rPr>
              <a:t>Did I do my best to find meaning?</a:t>
            </a:r>
          </a:p>
          <a:p>
            <a:pPr marL="517525" indent="-517525">
              <a:buFont typeface="+mj-lt"/>
              <a:buAutoNum type="arabicPeriod"/>
            </a:pPr>
            <a:r>
              <a:rPr lang="en-US" sz="3200" b="0" i="0" dirty="0">
                <a:solidFill>
                  <a:srgbClr val="3D487D"/>
                </a:solidFill>
                <a:effectLst/>
                <a:latin typeface="Arial Black" panose="020B0A04020102020204" pitchFamily="34" charset="0"/>
              </a:rPr>
              <a:t>Did I do my best to be engaged?</a:t>
            </a:r>
            <a:endParaRPr lang="en-US" sz="3200" dirty="0">
              <a:solidFill>
                <a:srgbClr val="3D487D"/>
              </a:solidFill>
              <a:latin typeface="Arial Black" panose="020B0A04020102020204" pitchFamily="34" charset="0"/>
            </a:endParaRPr>
          </a:p>
          <a:p>
            <a:pPr marL="517525" indent="-517525">
              <a:buFont typeface="+mj-lt"/>
              <a:buAutoNum type="arabicPeriod"/>
            </a:pPr>
            <a:r>
              <a:rPr lang="en-US" sz="3200" b="0" i="0" dirty="0">
                <a:solidFill>
                  <a:srgbClr val="3D487D"/>
                </a:solidFill>
                <a:effectLst/>
                <a:latin typeface="Arial Black" panose="020B0A04020102020204" pitchFamily="34" charset="0"/>
              </a:rPr>
              <a:t>Did I do my best to build positive relationships?</a:t>
            </a:r>
          </a:p>
          <a:p>
            <a:pPr marL="517525" indent="-517525">
              <a:buFont typeface="+mj-lt"/>
              <a:buAutoNum type="arabicPeriod"/>
            </a:pPr>
            <a:r>
              <a:rPr lang="en-US" sz="3200" b="0" i="0" dirty="0">
                <a:solidFill>
                  <a:srgbClr val="3D487D"/>
                </a:solidFill>
                <a:effectLst/>
                <a:latin typeface="Arial Black" panose="020B0A04020102020204" pitchFamily="34" charset="0"/>
              </a:rPr>
              <a:t>Did I do my best to set clear goals?</a:t>
            </a:r>
          </a:p>
          <a:p>
            <a:pPr marL="517525" indent="-517525">
              <a:buFont typeface="+mj-lt"/>
              <a:buAutoNum type="arabicPeriod"/>
            </a:pPr>
            <a:r>
              <a:rPr lang="en-US" sz="3200" b="0" i="0" dirty="0">
                <a:solidFill>
                  <a:srgbClr val="3D487D"/>
                </a:solidFill>
                <a:effectLst/>
                <a:latin typeface="Arial Black" panose="020B0A04020102020204" pitchFamily="34" charset="0"/>
              </a:rPr>
              <a:t>Did I do my best to make progress toward goal achievement?</a:t>
            </a:r>
            <a:endParaRPr lang="en-US" sz="3200" dirty="0">
              <a:solidFill>
                <a:srgbClr val="3D487D"/>
              </a:solidFill>
              <a:latin typeface="Arial Black" panose="020B0A04020102020204" pitchFamily="34" charset="0"/>
            </a:endParaRPr>
          </a:p>
        </p:txBody>
      </p:sp>
      <p:sp>
        <p:nvSpPr>
          <p:cNvPr id="13" name="Title 1">
            <a:extLst>
              <a:ext uri="{FF2B5EF4-FFF2-40B4-BE49-F238E27FC236}">
                <a16:creationId xmlns:a16="http://schemas.microsoft.com/office/drawing/2014/main" id="{3244EBC3-785A-54E4-3161-DC005927C815}"/>
              </a:ext>
            </a:extLst>
          </p:cNvPr>
          <p:cNvSpPr txBox="1">
            <a:spLocks/>
          </p:cNvSpPr>
          <p:nvPr/>
        </p:nvSpPr>
        <p:spPr>
          <a:xfrm>
            <a:off x="838200" y="324485"/>
            <a:ext cx="48920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cap="small" dirty="0">
                <a:solidFill>
                  <a:srgbClr val="3D487D"/>
                </a:solidFill>
                <a:latin typeface="Arial Black" panose="020B0A04020102020204" pitchFamily="34" charset="0"/>
              </a:rPr>
              <a:t>Leadership is a Contact Sport</a:t>
            </a:r>
          </a:p>
        </p:txBody>
      </p:sp>
      <p:sp>
        <p:nvSpPr>
          <p:cNvPr id="14" name="Rectangle 13">
            <a:extLst>
              <a:ext uri="{FF2B5EF4-FFF2-40B4-BE49-F238E27FC236}">
                <a16:creationId xmlns:a16="http://schemas.microsoft.com/office/drawing/2014/main" id="{D344C74D-6F11-232F-2ED1-024793D5B30A}"/>
              </a:ext>
            </a:extLst>
          </p:cNvPr>
          <p:cNvSpPr/>
          <p:nvPr/>
        </p:nvSpPr>
        <p:spPr>
          <a:xfrm>
            <a:off x="624840" y="1556545"/>
            <a:ext cx="3561080" cy="935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45537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791" y="3559126"/>
            <a:ext cx="12191999" cy="2966916"/>
          </a:xfrm>
          <a:prstGeom prst="rect">
            <a:avLst/>
          </a:prstGeom>
          <a:solidFill>
            <a:srgbClr val="ECE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7"/>
          <p:cNvSpPr txBox="1">
            <a:spLocks/>
          </p:cNvSpPr>
          <p:nvPr/>
        </p:nvSpPr>
        <p:spPr>
          <a:xfrm>
            <a:off x="396238" y="406222"/>
            <a:ext cx="11668568" cy="2454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B0F0"/>
                </a:solidFill>
              </a:rPr>
              <a:t>You have 240 days (opportunities) every year to have lunch with someone. Use those opportunities to build a relationship. You’re going to need it!</a:t>
            </a:r>
          </a:p>
        </p:txBody>
      </p:sp>
      <p:sp>
        <p:nvSpPr>
          <p:cNvPr id="4" name="Title 7"/>
          <p:cNvSpPr>
            <a:spLocks noGrp="1"/>
          </p:cNvSpPr>
          <p:nvPr>
            <p:ph type="title"/>
          </p:nvPr>
        </p:nvSpPr>
        <p:spPr>
          <a:xfrm>
            <a:off x="2083524" y="4325374"/>
            <a:ext cx="7409748" cy="1325563"/>
          </a:xfrm>
        </p:spPr>
        <p:txBody>
          <a:bodyPr>
            <a:noAutofit/>
          </a:bodyPr>
          <a:lstStyle/>
          <a:p>
            <a:r>
              <a:rPr lang="en-US" sz="8800" b="1" dirty="0">
                <a:solidFill>
                  <a:srgbClr val="00B0F0"/>
                </a:solidFill>
              </a:rPr>
              <a:t>5 x 4 x 12 =</a:t>
            </a:r>
          </a:p>
        </p:txBody>
      </p:sp>
      <p:sp>
        <p:nvSpPr>
          <p:cNvPr id="2" name="Rectangle 1"/>
          <p:cNvSpPr/>
          <p:nvPr/>
        </p:nvSpPr>
        <p:spPr>
          <a:xfrm>
            <a:off x="7851561" y="4203325"/>
            <a:ext cx="2055371" cy="1569660"/>
          </a:xfrm>
          <a:prstGeom prst="rect">
            <a:avLst/>
          </a:prstGeom>
        </p:spPr>
        <p:txBody>
          <a:bodyPr wrap="none">
            <a:spAutoFit/>
          </a:bodyPr>
          <a:lstStyle/>
          <a:p>
            <a:r>
              <a:rPr lang="en-US" sz="9600" b="1" u="sng" dirty="0">
                <a:solidFill>
                  <a:srgbClr val="00B0F0"/>
                </a:solidFill>
              </a:rPr>
              <a:t>240</a:t>
            </a:r>
            <a:endParaRPr lang="en-US" sz="9600" u="sng" dirty="0"/>
          </a:p>
        </p:txBody>
      </p:sp>
    </p:spTree>
    <p:extLst>
      <p:ext uri="{BB962C8B-B14F-4D97-AF65-F5344CB8AC3E}">
        <p14:creationId xmlns:p14="http://schemas.microsoft.com/office/powerpoint/2010/main" val="178571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210" y="171726"/>
            <a:ext cx="12192000" cy="6553509"/>
          </a:xfrm>
          <a:prstGeom prst="rect">
            <a:avLst/>
          </a:prstGeom>
        </p:spPr>
      </p:pic>
      <p:sp>
        <p:nvSpPr>
          <p:cNvPr id="8" name="Rectangle 7"/>
          <p:cNvSpPr/>
          <p:nvPr/>
        </p:nvSpPr>
        <p:spPr>
          <a:xfrm>
            <a:off x="1232973" y="1225227"/>
            <a:ext cx="7574142" cy="5109091"/>
          </a:xfrm>
          <a:prstGeom prst="rect">
            <a:avLst/>
          </a:prstGeom>
          <a:solidFill>
            <a:schemeClr val="bg1"/>
          </a:solidFill>
        </p:spPr>
        <p:txBody>
          <a:bodyPr wrap="square">
            <a:spAutoFit/>
          </a:bodyPr>
          <a:lstStyle/>
          <a:p>
            <a:r>
              <a:rPr lang="en-US" sz="3200" dirty="0">
                <a:latin typeface="Tw Cen MT" charset="0"/>
                <a:ea typeface="Tw Cen MT" charset="0"/>
                <a:cs typeface="Tw Cen MT" charset="0"/>
              </a:rPr>
              <a:t>“</a:t>
            </a:r>
            <a:r>
              <a:rPr lang="en-US" sz="3200" dirty="0"/>
              <a:t>I’ve come to the frightening conclusion that </a:t>
            </a:r>
          </a:p>
          <a:p>
            <a:r>
              <a:rPr lang="en-US" sz="5400" b="1" dirty="0">
                <a:solidFill>
                  <a:srgbClr val="AB212F"/>
                </a:solidFill>
              </a:rPr>
              <a:t>I am the decisive element</a:t>
            </a:r>
            <a:r>
              <a:rPr lang="en-US" sz="2400" dirty="0"/>
              <a:t>.</a:t>
            </a:r>
            <a:r>
              <a:rPr lang="en-US" sz="4800" dirty="0"/>
              <a:t> </a:t>
            </a:r>
          </a:p>
          <a:p>
            <a:r>
              <a:rPr lang="en-US" sz="2400" dirty="0"/>
              <a:t>It is my personal approach that creates the climate. It is my daily mood that makes the weather. I possess tremendous power to make life miserable or joyous. I can be a tool of torture or an instrument of inspiration, I can humiliate or humor, hurt or heal. In all situations, it is my response that decides whether a crisis is escalated or de-escalated, and a person is humanized or de-humanized. If we treat people as they are, we make them worse. If we treat people as they ought to be, we help them become what they are capable of becoming.</a:t>
            </a:r>
            <a:r>
              <a:rPr lang="en-US" sz="2400" dirty="0">
                <a:latin typeface="Tw Cen MT" charset="0"/>
                <a:ea typeface="Tw Cen MT" charset="0"/>
                <a:cs typeface="Tw Cen MT" charset="0"/>
              </a:rPr>
              <a:t>”</a:t>
            </a:r>
          </a:p>
        </p:txBody>
      </p:sp>
      <p:pic>
        <p:nvPicPr>
          <p:cNvPr id="12" name="Picture 11"/>
          <p:cNvPicPr>
            <a:picLocks noChangeAspect="1"/>
          </p:cNvPicPr>
          <p:nvPr/>
        </p:nvPicPr>
        <p:blipFill>
          <a:blip r:embed="rId4"/>
          <a:stretch>
            <a:fillRect/>
          </a:stretch>
        </p:blipFill>
        <p:spPr>
          <a:xfrm>
            <a:off x="8807115" y="1647527"/>
            <a:ext cx="3177210" cy="3842792"/>
          </a:xfrm>
          <a:prstGeom prst="rect">
            <a:avLst/>
          </a:prstGeom>
        </p:spPr>
      </p:pic>
      <p:sp>
        <p:nvSpPr>
          <p:cNvPr id="13" name="Rectangle 12"/>
          <p:cNvSpPr/>
          <p:nvPr/>
        </p:nvSpPr>
        <p:spPr>
          <a:xfrm>
            <a:off x="9001008" y="5174560"/>
            <a:ext cx="2983317" cy="369332"/>
          </a:xfrm>
          <a:prstGeom prst="rect">
            <a:avLst/>
          </a:prstGeom>
        </p:spPr>
        <p:txBody>
          <a:bodyPr wrap="none">
            <a:spAutoFit/>
          </a:bodyPr>
          <a:lstStyle/>
          <a:p>
            <a:r>
              <a:rPr lang="en-US" dirty="0">
                <a:latin typeface="NewBaskerville" charset="0"/>
              </a:rPr>
              <a:t>Johann Wolfgang von Goethe </a:t>
            </a:r>
            <a:endParaRPr lang="en-US" dirty="0"/>
          </a:p>
        </p:txBody>
      </p:sp>
      <p:sp>
        <p:nvSpPr>
          <p:cNvPr id="5" name="Rectangle 4"/>
          <p:cNvSpPr/>
          <p:nvPr/>
        </p:nvSpPr>
        <p:spPr>
          <a:xfrm>
            <a:off x="255575" y="187979"/>
            <a:ext cx="4299284" cy="646331"/>
          </a:xfrm>
          <a:prstGeom prst="rect">
            <a:avLst/>
          </a:prstGeom>
        </p:spPr>
        <p:txBody>
          <a:bodyPr wrap="square">
            <a:spAutoFit/>
          </a:bodyPr>
          <a:lstStyle/>
          <a:p>
            <a:r>
              <a:rPr lang="en-US" sz="3600" b="1" dirty="0">
                <a:solidFill>
                  <a:srgbClr val="12456D"/>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Enjoy the journey!</a:t>
            </a:r>
          </a:p>
        </p:txBody>
      </p:sp>
    </p:spTree>
    <p:extLst>
      <p:ext uri="{BB962C8B-B14F-4D97-AF65-F5344CB8AC3E}">
        <p14:creationId xmlns:p14="http://schemas.microsoft.com/office/powerpoint/2010/main" val="2296071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3356E9-1BB4-91F8-F548-879580A23D81}"/>
              </a:ext>
            </a:extLst>
          </p:cNvPr>
          <p:cNvSpPr/>
          <p:nvPr/>
        </p:nvSpPr>
        <p:spPr>
          <a:xfrm>
            <a:off x="1132114" y="3701141"/>
            <a:ext cx="9906000" cy="111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611EFF8-CC92-1154-E147-9694B03F707A}"/>
              </a:ext>
            </a:extLst>
          </p:cNvPr>
          <p:cNvSpPr>
            <a:spLocks noGrp="1"/>
          </p:cNvSpPr>
          <p:nvPr>
            <p:ph type="title"/>
          </p:nvPr>
        </p:nvSpPr>
        <p:spPr/>
        <p:txBody>
          <a:bodyPr/>
          <a:lstStyle/>
          <a:p>
            <a:r>
              <a:rPr lang="en-US" dirty="0"/>
              <a:t>Communication . . . </a:t>
            </a:r>
          </a:p>
        </p:txBody>
      </p:sp>
      <p:sp>
        <p:nvSpPr>
          <p:cNvPr id="2" name="Title 3">
            <a:extLst>
              <a:ext uri="{FF2B5EF4-FFF2-40B4-BE49-F238E27FC236}">
                <a16:creationId xmlns:a16="http://schemas.microsoft.com/office/drawing/2014/main" id="{2D858B92-0199-0470-5087-03E50E337B85}"/>
              </a:ext>
            </a:extLst>
          </p:cNvPr>
          <p:cNvSpPr txBox="1">
            <a:spLocks/>
          </p:cNvSpPr>
          <p:nvPr/>
        </p:nvSpPr>
        <p:spPr>
          <a:xfrm>
            <a:off x="0" y="3309256"/>
            <a:ext cx="12192000" cy="1188720"/>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800" cap="small" dirty="0"/>
              <a:t>It’s not just what we say. </a:t>
            </a:r>
          </a:p>
          <a:p>
            <a:pPr algn="ctr"/>
            <a:r>
              <a:rPr lang="en-US" sz="4800" cap="small" dirty="0"/>
              <a:t>It’s also what we do and how we do it.  </a:t>
            </a:r>
          </a:p>
        </p:txBody>
      </p:sp>
    </p:spTree>
    <p:extLst>
      <p:ext uri="{BB962C8B-B14F-4D97-AF65-F5344CB8AC3E}">
        <p14:creationId xmlns:p14="http://schemas.microsoft.com/office/powerpoint/2010/main" val="2221473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94094" y="1045174"/>
            <a:ext cx="5025286" cy="523220"/>
          </a:xfrm>
          <a:prstGeom prst="rect">
            <a:avLst/>
          </a:prstGeom>
        </p:spPr>
        <p:txBody>
          <a:bodyPr wrap="none">
            <a:spAutoFit/>
          </a:bodyPr>
          <a:lstStyle/>
          <a:p>
            <a:r>
              <a:rPr lang="en-US" sz="2800" b="1" dirty="0">
                <a:solidFill>
                  <a:srgbClr val="00B0F0"/>
                </a:solidFill>
              </a:rPr>
              <a:t>COMMUNICATION FOR LEADERS</a:t>
            </a:r>
          </a:p>
        </p:txBody>
      </p:sp>
      <p:sp>
        <p:nvSpPr>
          <p:cNvPr id="3" name="Rounded Rectangle 2"/>
          <p:cNvSpPr/>
          <p:nvPr/>
        </p:nvSpPr>
        <p:spPr>
          <a:xfrm>
            <a:off x="322373" y="5294170"/>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Deciding</a:t>
            </a:r>
          </a:p>
        </p:txBody>
      </p:sp>
      <p:sp>
        <p:nvSpPr>
          <p:cNvPr id="4" name="Rounded Rectangle 3"/>
          <p:cNvSpPr/>
          <p:nvPr/>
        </p:nvSpPr>
        <p:spPr>
          <a:xfrm>
            <a:off x="322374" y="2093773"/>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Reporting</a:t>
            </a:r>
          </a:p>
        </p:txBody>
      </p:sp>
      <p:sp>
        <p:nvSpPr>
          <p:cNvPr id="5" name="Rounded Rectangle 4"/>
          <p:cNvSpPr/>
          <p:nvPr/>
        </p:nvSpPr>
        <p:spPr>
          <a:xfrm>
            <a:off x="322374" y="3160572"/>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Recommending</a:t>
            </a:r>
          </a:p>
        </p:txBody>
      </p:sp>
      <p:sp>
        <p:nvSpPr>
          <p:cNvPr id="6" name="Rounded Rectangle 5"/>
          <p:cNvSpPr/>
          <p:nvPr/>
        </p:nvSpPr>
        <p:spPr>
          <a:xfrm>
            <a:off x="322374" y="4227371"/>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Influencing</a:t>
            </a:r>
          </a:p>
        </p:txBody>
      </p:sp>
      <p:sp>
        <p:nvSpPr>
          <p:cNvPr id="8" name="Rounded Rectangle 7"/>
          <p:cNvSpPr/>
          <p:nvPr/>
        </p:nvSpPr>
        <p:spPr>
          <a:xfrm>
            <a:off x="2652489" y="5294170"/>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Directing</a:t>
            </a:r>
          </a:p>
        </p:txBody>
      </p:sp>
      <p:sp>
        <p:nvSpPr>
          <p:cNvPr id="9" name="Rounded Rectangle 8"/>
          <p:cNvSpPr/>
          <p:nvPr/>
        </p:nvSpPr>
        <p:spPr>
          <a:xfrm>
            <a:off x="2652490" y="2093773"/>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Negotiating</a:t>
            </a:r>
          </a:p>
        </p:txBody>
      </p:sp>
      <p:sp>
        <p:nvSpPr>
          <p:cNvPr id="10" name="Rounded Rectangle 9"/>
          <p:cNvSpPr/>
          <p:nvPr/>
        </p:nvSpPr>
        <p:spPr>
          <a:xfrm>
            <a:off x="2652490" y="3160572"/>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Collaborating</a:t>
            </a:r>
          </a:p>
        </p:txBody>
      </p:sp>
      <p:sp>
        <p:nvSpPr>
          <p:cNvPr id="11" name="Rounded Rectangle 10"/>
          <p:cNvSpPr/>
          <p:nvPr/>
        </p:nvSpPr>
        <p:spPr>
          <a:xfrm>
            <a:off x="2652490" y="4227371"/>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Coaching</a:t>
            </a:r>
          </a:p>
        </p:txBody>
      </p:sp>
      <p:sp>
        <p:nvSpPr>
          <p:cNvPr id="12" name="Rounded Rectangle 11"/>
          <p:cNvSpPr/>
          <p:nvPr/>
        </p:nvSpPr>
        <p:spPr>
          <a:xfrm>
            <a:off x="4988524" y="5294170"/>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Engaging</a:t>
            </a:r>
          </a:p>
        </p:txBody>
      </p:sp>
      <p:sp>
        <p:nvSpPr>
          <p:cNvPr id="13" name="Rounded Rectangle 12"/>
          <p:cNvSpPr/>
          <p:nvPr/>
        </p:nvSpPr>
        <p:spPr>
          <a:xfrm>
            <a:off x="4988525" y="2093773"/>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Writing</a:t>
            </a:r>
          </a:p>
        </p:txBody>
      </p:sp>
      <p:sp>
        <p:nvSpPr>
          <p:cNvPr id="14" name="Rounded Rectangle 13"/>
          <p:cNvSpPr/>
          <p:nvPr/>
        </p:nvSpPr>
        <p:spPr>
          <a:xfrm>
            <a:off x="4988525" y="3160572"/>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Telling</a:t>
            </a:r>
          </a:p>
        </p:txBody>
      </p:sp>
      <p:sp>
        <p:nvSpPr>
          <p:cNvPr id="15" name="Rounded Rectangle 14"/>
          <p:cNvSpPr/>
          <p:nvPr/>
        </p:nvSpPr>
        <p:spPr>
          <a:xfrm>
            <a:off x="4988525" y="4227371"/>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Showing</a:t>
            </a:r>
          </a:p>
        </p:txBody>
      </p:sp>
      <p:sp>
        <p:nvSpPr>
          <p:cNvPr id="16" name="Rounded Rectangle 15"/>
          <p:cNvSpPr/>
          <p:nvPr/>
        </p:nvSpPr>
        <p:spPr>
          <a:xfrm>
            <a:off x="7324559" y="5294170"/>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Asynchronous</a:t>
            </a:r>
          </a:p>
        </p:txBody>
      </p:sp>
      <p:sp>
        <p:nvSpPr>
          <p:cNvPr id="17" name="Rounded Rectangle 16"/>
          <p:cNvSpPr/>
          <p:nvPr/>
        </p:nvSpPr>
        <p:spPr>
          <a:xfrm>
            <a:off x="7324560" y="2093773"/>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Face-to-Face</a:t>
            </a:r>
          </a:p>
        </p:txBody>
      </p:sp>
      <p:sp>
        <p:nvSpPr>
          <p:cNvPr id="18" name="Rounded Rectangle 17"/>
          <p:cNvSpPr/>
          <p:nvPr/>
        </p:nvSpPr>
        <p:spPr>
          <a:xfrm>
            <a:off x="7324560" y="3160572"/>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Telephone</a:t>
            </a:r>
          </a:p>
        </p:txBody>
      </p:sp>
      <p:sp>
        <p:nvSpPr>
          <p:cNvPr id="19" name="Rounded Rectangle 18"/>
          <p:cNvSpPr/>
          <p:nvPr/>
        </p:nvSpPr>
        <p:spPr>
          <a:xfrm>
            <a:off x="7324560" y="4227371"/>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Video</a:t>
            </a:r>
          </a:p>
        </p:txBody>
      </p:sp>
      <p:sp>
        <p:nvSpPr>
          <p:cNvPr id="20" name="Rounded Rectangle 19"/>
          <p:cNvSpPr/>
          <p:nvPr/>
        </p:nvSpPr>
        <p:spPr>
          <a:xfrm>
            <a:off x="9660593" y="5294170"/>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Community</a:t>
            </a:r>
          </a:p>
        </p:txBody>
      </p:sp>
      <p:sp>
        <p:nvSpPr>
          <p:cNvPr id="21" name="Rounded Rectangle 20"/>
          <p:cNvSpPr/>
          <p:nvPr/>
        </p:nvSpPr>
        <p:spPr>
          <a:xfrm>
            <a:off x="9660594" y="2093773"/>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One-on-One</a:t>
            </a:r>
          </a:p>
        </p:txBody>
      </p:sp>
      <p:sp>
        <p:nvSpPr>
          <p:cNvPr id="22" name="Rounded Rectangle 21"/>
          <p:cNvSpPr/>
          <p:nvPr/>
        </p:nvSpPr>
        <p:spPr>
          <a:xfrm>
            <a:off x="9660594" y="3160572"/>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Team</a:t>
            </a:r>
          </a:p>
        </p:txBody>
      </p:sp>
      <p:sp>
        <p:nvSpPr>
          <p:cNvPr id="23" name="Rounded Rectangle 22"/>
          <p:cNvSpPr/>
          <p:nvPr/>
        </p:nvSpPr>
        <p:spPr>
          <a:xfrm>
            <a:off x="9660594" y="4227371"/>
            <a:ext cx="2220685" cy="9144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Organization</a:t>
            </a:r>
          </a:p>
        </p:txBody>
      </p:sp>
      <p:sp>
        <p:nvSpPr>
          <p:cNvPr id="24" name="TextBox 23"/>
          <p:cNvSpPr txBox="1"/>
          <p:nvPr/>
        </p:nvSpPr>
        <p:spPr>
          <a:xfrm>
            <a:off x="1146899" y="1552083"/>
            <a:ext cx="584455" cy="369332"/>
          </a:xfrm>
          <a:prstGeom prst="rect">
            <a:avLst/>
          </a:prstGeom>
          <a:noFill/>
        </p:spPr>
        <p:txBody>
          <a:bodyPr wrap="none" rtlCol="0">
            <a:spAutoFit/>
          </a:bodyPr>
          <a:lstStyle/>
          <a:p>
            <a:r>
              <a:rPr lang="en-US" b="1" dirty="0">
                <a:solidFill>
                  <a:srgbClr val="00B0F0"/>
                </a:solidFill>
              </a:rPr>
              <a:t>why</a:t>
            </a:r>
          </a:p>
        </p:txBody>
      </p:sp>
      <p:sp>
        <p:nvSpPr>
          <p:cNvPr id="25" name="TextBox 24"/>
          <p:cNvSpPr txBox="1"/>
          <p:nvPr/>
        </p:nvSpPr>
        <p:spPr>
          <a:xfrm>
            <a:off x="6965487" y="1552083"/>
            <a:ext cx="602794" cy="369332"/>
          </a:xfrm>
          <a:prstGeom prst="rect">
            <a:avLst/>
          </a:prstGeom>
          <a:noFill/>
        </p:spPr>
        <p:txBody>
          <a:bodyPr wrap="none" rtlCol="0">
            <a:spAutoFit/>
          </a:bodyPr>
          <a:lstStyle/>
          <a:p>
            <a:r>
              <a:rPr lang="en-US" b="1" dirty="0">
                <a:solidFill>
                  <a:srgbClr val="00B0F0"/>
                </a:solidFill>
              </a:rPr>
              <a:t>how</a:t>
            </a:r>
          </a:p>
        </p:txBody>
      </p:sp>
      <p:sp>
        <p:nvSpPr>
          <p:cNvPr id="26" name="Left Brace 25"/>
          <p:cNvSpPr/>
          <p:nvPr/>
        </p:nvSpPr>
        <p:spPr>
          <a:xfrm rot="5400000">
            <a:off x="1377020" y="849715"/>
            <a:ext cx="162889" cy="2169186"/>
          </a:xfrm>
          <a:prstGeom prst="leftBrace">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5400000">
            <a:off x="7185440" y="-2673021"/>
            <a:ext cx="162889" cy="9228790"/>
          </a:xfrm>
          <a:prstGeom prst="leftBrace">
            <a:avLst/>
          </a:prstGeom>
          <a:ln>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936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dissolve">
                                      <p:cBhvr>
                                        <p:cTn id="12" dur="500"/>
                                        <p:tgtEl>
                                          <p:spTgt spid="2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dissolv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dissolve">
                                      <p:cBhvr>
                                        <p:cTn id="49" dur="500"/>
                                        <p:tgtEl>
                                          <p:spTgt spid="13"/>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ssolve">
                                      <p:cBhvr>
                                        <p:cTn id="55" dur="500"/>
                                        <p:tgtEl>
                                          <p:spTgt spid="15"/>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dissolve">
                                      <p:cBhvr>
                                        <p:cTn id="61" dur="500"/>
                                        <p:tgtEl>
                                          <p:spTgt spid="17"/>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dissolve">
                                      <p:cBhvr>
                                        <p:cTn id="64" dur="500"/>
                                        <p:tgtEl>
                                          <p:spTgt spid="18"/>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dissolve">
                                      <p:cBhvr>
                                        <p:cTn id="67" dur="500"/>
                                        <p:tgtEl>
                                          <p:spTgt spid="19"/>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dissolve">
                                      <p:cBhvr>
                                        <p:cTn id="70" dur="500"/>
                                        <p:tgtEl>
                                          <p:spTgt spid="16"/>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dissolve">
                                      <p:cBhvr>
                                        <p:cTn id="73" dur="500"/>
                                        <p:tgtEl>
                                          <p:spTgt spid="21"/>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dissolve">
                                      <p:cBhvr>
                                        <p:cTn id="76" dur="500"/>
                                        <p:tgtEl>
                                          <p:spTgt spid="22"/>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dissolve">
                                      <p:cBhvr>
                                        <p:cTn id="79" dur="500"/>
                                        <p:tgtEl>
                                          <p:spTgt spid="23"/>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3356E9-1BB4-91F8-F548-879580A23D81}"/>
              </a:ext>
            </a:extLst>
          </p:cNvPr>
          <p:cNvSpPr/>
          <p:nvPr/>
        </p:nvSpPr>
        <p:spPr>
          <a:xfrm>
            <a:off x="1132114" y="3701141"/>
            <a:ext cx="9906000" cy="1110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611EFF8-CC92-1154-E147-9694B03F707A}"/>
              </a:ext>
            </a:extLst>
          </p:cNvPr>
          <p:cNvSpPr>
            <a:spLocks noGrp="1"/>
          </p:cNvSpPr>
          <p:nvPr>
            <p:ph type="title"/>
          </p:nvPr>
        </p:nvSpPr>
        <p:spPr/>
        <p:txBody>
          <a:bodyPr/>
          <a:lstStyle/>
          <a:p>
            <a:r>
              <a:rPr lang="en-US" dirty="0"/>
              <a:t>Communication . . . </a:t>
            </a:r>
          </a:p>
        </p:txBody>
      </p:sp>
      <p:sp>
        <p:nvSpPr>
          <p:cNvPr id="2" name="Title 3">
            <a:extLst>
              <a:ext uri="{FF2B5EF4-FFF2-40B4-BE49-F238E27FC236}">
                <a16:creationId xmlns:a16="http://schemas.microsoft.com/office/drawing/2014/main" id="{2D858B92-0199-0470-5087-03E50E337B85}"/>
              </a:ext>
            </a:extLst>
          </p:cNvPr>
          <p:cNvSpPr txBox="1">
            <a:spLocks/>
          </p:cNvSpPr>
          <p:nvPr/>
        </p:nvSpPr>
        <p:spPr>
          <a:xfrm>
            <a:off x="0" y="3309256"/>
            <a:ext cx="12192000" cy="1188720"/>
          </a:xfrm>
          <a:prstGeom prst="rect">
            <a:avLst/>
          </a:prstGeom>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4800" cap="small" dirty="0"/>
              <a:t>It’s not just what we say. </a:t>
            </a:r>
          </a:p>
          <a:p>
            <a:pPr algn="ctr"/>
            <a:r>
              <a:rPr lang="en-US" sz="4800" cap="small" dirty="0"/>
              <a:t>It’s also what we do and how we do it.  </a:t>
            </a:r>
          </a:p>
        </p:txBody>
      </p:sp>
    </p:spTree>
    <p:extLst>
      <p:ext uri="{BB962C8B-B14F-4D97-AF65-F5344CB8AC3E}">
        <p14:creationId xmlns:p14="http://schemas.microsoft.com/office/powerpoint/2010/main" val="821821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A88E0B7-2B6B-C74C-B9B6-923E672ECD72}"/>
              </a:ext>
            </a:extLst>
          </p:cNvPr>
          <p:cNvSpPr/>
          <p:nvPr/>
        </p:nvSpPr>
        <p:spPr>
          <a:xfrm>
            <a:off x="6623840" y="2127453"/>
            <a:ext cx="4705531" cy="6913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EEFEC9A-05CD-EF4B-B7C1-1D2EBD2E158B}"/>
              </a:ext>
            </a:extLst>
          </p:cNvPr>
          <p:cNvSpPr txBox="1"/>
          <p:nvPr/>
        </p:nvSpPr>
        <p:spPr>
          <a:xfrm>
            <a:off x="339454" y="268620"/>
            <a:ext cx="11570048" cy="3323987"/>
          </a:xfrm>
          <a:prstGeom prst="rect">
            <a:avLst/>
          </a:prstGeom>
          <a:noFill/>
        </p:spPr>
        <p:txBody>
          <a:bodyPr wrap="square" rtlCol="0">
            <a:spAutoFit/>
          </a:bodyPr>
          <a:lstStyle/>
          <a:p>
            <a:r>
              <a:rPr lang="en-US" sz="5400" b="1" dirty="0">
                <a:solidFill>
                  <a:schemeClr val="accent1">
                    <a:lumMod val="50000"/>
                  </a:schemeClr>
                </a:solidFill>
                <a:latin typeface="Helvetica Neue Condensed" charset="0"/>
                <a:ea typeface="Helvetica Neue Condensed" charset="0"/>
                <a:cs typeface="Helvetica Neue Condensed" charset="0"/>
              </a:rPr>
              <a:t>The most reputable, supporting, best-place-to-work organization in the world today is: ____________</a:t>
            </a:r>
          </a:p>
          <a:p>
            <a:r>
              <a:rPr lang="en-US" sz="4800" b="1" dirty="0">
                <a:solidFill>
                  <a:schemeClr val="accent1">
                    <a:lumMod val="50000"/>
                  </a:schemeClr>
                </a:solidFill>
                <a:latin typeface="Helvetica Neue Condensed" charset="0"/>
                <a:ea typeface="Helvetica Neue Condensed" charset="0"/>
                <a:cs typeface="Helvetica Neue Condensed" charset="0"/>
              </a:rPr>
              <a:t>	     </a:t>
            </a:r>
          </a:p>
        </p:txBody>
      </p:sp>
      <p:sp>
        <p:nvSpPr>
          <p:cNvPr id="2" name="Rectangle 1">
            <a:extLst>
              <a:ext uri="{FF2B5EF4-FFF2-40B4-BE49-F238E27FC236}">
                <a16:creationId xmlns:a16="http://schemas.microsoft.com/office/drawing/2014/main" id="{4545639F-FB12-4880-8F44-4198EE24F5D8}"/>
              </a:ext>
            </a:extLst>
          </p:cNvPr>
          <p:cNvSpPr/>
          <p:nvPr/>
        </p:nvSpPr>
        <p:spPr>
          <a:xfrm>
            <a:off x="7843316" y="1787330"/>
            <a:ext cx="2895600" cy="200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850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00BDDC-F38B-C94B-88B9-946248D1CEFF}"/>
              </a:ext>
            </a:extLst>
          </p:cNvPr>
          <p:cNvPicPr>
            <a:picLocks noChangeAspect="1"/>
          </p:cNvPicPr>
          <p:nvPr/>
        </p:nvPicPr>
        <p:blipFill rotWithShape="1">
          <a:blip r:embed="rId2"/>
          <a:srcRect t="32118" b="24260"/>
          <a:stretch/>
        </p:blipFill>
        <p:spPr>
          <a:xfrm>
            <a:off x="6683199" y="1949231"/>
            <a:ext cx="5567887" cy="1821613"/>
          </a:xfrm>
          <a:prstGeom prst="rect">
            <a:avLst/>
          </a:prstGeom>
        </p:spPr>
      </p:pic>
      <p:sp>
        <p:nvSpPr>
          <p:cNvPr id="4" name="TextBox 3">
            <a:extLst>
              <a:ext uri="{FF2B5EF4-FFF2-40B4-BE49-F238E27FC236}">
                <a16:creationId xmlns:a16="http://schemas.microsoft.com/office/drawing/2014/main" id="{9EEFEC9A-05CD-EF4B-B7C1-1D2EBD2E158B}"/>
              </a:ext>
            </a:extLst>
          </p:cNvPr>
          <p:cNvSpPr txBox="1"/>
          <p:nvPr/>
        </p:nvSpPr>
        <p:spPr>
          <a:xfrm>
            <a:off x="339454" y="268620"/>
            <a:ext cx="11570048" cy="3323987"/>
          </a:xfrm>
          <a:prstGeom prst="rect">
            <a:avLst/>
          </a:prstGeom>
          <a:noFill/>
        </p:spPr>
        <p:txBody>
          <a:bodyPr wrap="square" rtlCol="0">
            <a:spAutoFit/>
          </a:bodyPr>
          <a:lstStyle/>
          <a:p>
            <a:r>
              <a:rPr lang="en-US" sz="5400" b="1" dirty="0">
                <a:solidFill>
                  <a:schemeClr val="accent1">
                    <a:lumMod val="50000"/>
                  </a:schemeClr>
                </a:solidFill>
                <a:latin typeface="Helvetica Neue Condensed" charset="0"/>
                <a:ea typeface="Helvetica Neue Condensed" charset="0"/>
                <a:cs typeface="Helvetica Neue Condensed" charset="0"/>
              </a:rPr>
              <a:t>The most reputable, supporting, best-place-to-work organization in the world today is:</a:t>
            </a:r>
          </a:p>
          <a:p>
            <a:r>
              <a:rPr lang="en-US" sz="4800" b="1" dirty="0">
                <a:solidFill>
                  <a:schemeClr val="accent1">
                    <a:lumMod val="50000"/>
                  </a:schemeClr>
                </a:solidFill>
                <a:latin typeface="Helvetica Neue Condensed" charset="0"/>
                <a:ea typeface="Helvetica Neue Condensed" charset="0"/>
                <a:cs typeface="Helvetica Neue Condensed" charset="0"/>
              </a:rPr>
              <a:t>	     </a:t>
            </a:r>
          </a:p>
        </p:txBody>
      </p:sp>
    </p:spTree>
    <p:extLst>
      <p:ext uri="{BB962C8B-B14F-4D97-AF65-F5344CB8AC3E}">
        <p14:creationId xmlns:p14="http://schemas.microsoft.com/office/powerpoint/2010/main" val="1740705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00BDDC-F38B-C94B-88B9-946248D1CEFF}"/>
              </a:ext>
            </a:extLst>
          </p:cNvPr>
          <p:cNvPicPr>
            <a:picLocks noChangeAspect="1"/>
          </p:cNvPicPr>
          <p:nvPr/>
        </p:nvPicPr>
        <p:blipFill rotWithShape="1">
          <a:blip r:embed="rId2"/>
          <a:srcRect t="32118" b="24260"/>
          <a:stretch/>
        </p:blipFill>
        <p:spPr>
          <a:xfrm>
            <a:off x="6683199" y="1949231"/>
            <a:ext cx="5567887" cy="1821613"/>
          </a:xfrm>
          <a:prstGeom prst="rect">
            <a:avLst/>
          </a:prstGeom>
        </p:spPr>
      </p:pic>
      <p:sp>
        <p:nvSpPr>
          <p:cNvPr id="4" name="TextBox 3">
            <a:extLst>
              <a:ext uri="{FF2B5EF4-FFF2-40B4-BE49-F238E27FC236}">
                <a16:creationId xmlns:a16="http://schemas.microsoft.com/office/drawing/2014/main" id="{9EEFEC9A-05CD-EF4B-B7C1-1D2EBD2E158B}"/>
              </a:ext>
            </a:extLst>
          </p:cNvPr>
          <p:cNvSpPr txBox="1"/>
          <p:nvPr/>
        </p:nvSpPr>
        <p:spPr>
          <a:xfrm>
            <a:off x="339454" y="268620"/>
            <a:ext cx="11570048" cy="3323987"/>
          </a:xfrm>
          <a:prstGeom prst="rect">
            <a:avLst/>
          </a:prstGeom>
          <a:noFill/>
        </p:spPr>
        <p:txBody>
          <a:bodyPr wrap="square" rtlCol="0">
            <a:spAutoFit/>
          </a:bodyPr>
          <a:lstStyle/>
          <a:p>
            <a:r>
              <a:rPr lang="en-US" sz="5400" b="1" dirty="0">
                <a:solidFill>
                  <a:schemeClr val="accent1">
                    <a:lumMod val="50000"/>
                  </a:schemeClr>
                </a:solidFill>
                <a:latin typeface="Helvetica Neue Condensed" charset="0"/>
                <a:ea typeface="Helvetica Neue Condensed" charset="0"/>
                <a:cs typeface="Helvetica Neue Condensed" charset="0"/>
              </a:rPr>
              <a:t>The most reputable, supporting, best-place-to-work organization in the world today is:</a:t>
            </a:r>
          </a:p>
          <a:p>
            <a:r>
              <a:rPr lang="en-US" sz="4800" b="1" dirty="0">
                <a:solidFill>
                  <a:schemeClr val="accent1">
                    <a:lumMod val="50000"/>
                  </a:schemeClr>
                </a:solidFill>
                <a:latin typeface="Helvetica Neue Condensed" charset="0"/>
                <a:ea typeface="Helvetica Neue Condensed" charset="0"/>
                <a:cs typeface="Helvetica Neue Condensed" charset="0"/>
              </a:rPr>
              <a:t>	     </a:t>
            </a:r>
          </a:p>
        </p:txBody>
      </p:sp>
      <p:pic>
        <p:nvPicPr>
          <p:cNvPr id="2" name="Picture 1">
            <a:extLst>
              <a:ext uri="{FF2B5EF4-FFF2-40B4-BE49-F238E27FC236}">
                <a16:creationId xmlns:a16="http://schemas.microsoft.com/office/drawing/2014/main" id="{A73F52EA-DC7D-DB5D-F841-81223EA4AAC3}"/>
              </a:ext>
            </a:extLst>
          </p:cNvPr>
          <p:cNvPicPr>
            <a:picLocks noChangeAspect="1"/>
          </p:cNvPicPr>
          <p:nvPr/>
        </p:nvPicPr>
        <p:blipFill>
          <a:blip r:embed="rId3"/>
          <a:stretch>
            <a:fillRect/>
          </a:stretch>
        </p:blipFill>
        <p:spPr>
          <a:xfrm>
            <a:off x="712964" y="3206190"/>
            <a:ext cx="5628651" cy="3073540"/>
          </a:xfrm>
          <a:prstGeom prst="rect">
            <a:avLst/>
          </a:prstGeom>
        </p:spPr>
      </p:pic>
      <p:pic>
        <p:nvPicPr>
          <p:cNvPr id="3" name="Picture 2">
            <a:extLst>
              <a:ext uri="{FF2B5EF4-FFF2-40B4-BE49-F238E27FC236}">
                <a16:creationId xmlns:a16="http://schemas.microsoft.com/office/drawing/2014/main" id="{34F98B5D-02A5-B5C2-5FE7-C591E576A1E3}"/>
              </a:ext>
            </a:extLst>
          </p:cNvPr>
          <p:cNvPicPr>
            <a:picLocks noChangeAspect="1"/>
          </p:cNvPicPr>
          <p:nvPr/>
        </p:nvPicPr>
        <p:blipFill>
          <a:blip r:embed="rId4"/>
          <a:stretch>
            <a:fillRect/>
          </a:stretch>
        </p:blipFill>
        <p:spPr>
          <a:xfrm>
            <a:off x="6484893" y="4108650"/>
            <a:ext cx="5320774" cy="2678123"/>
          </a:xfrm>
          <a:prstGeom prst="rect">
            <a:avLst/>
          </a:prstGeom>
        </p:spPr>
      </p:pic>
    </p:spTree>
    <p:extLst>
      <p:ext uri="{BB962C8B-B14F-4D97-AF65-F5344CB8AC3E}">
        <p14:creationId xmlns:p14="http://schemas.microsoft.com/office/powerpoint/2010/main" val="232093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E9FCB1-B643-784D-FD6C-9C7B9B72F35F}"/>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773147"/>
            <a:ext cx="4281493" cy="5387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491509" y="5980113"/>
            <a:ext cx="2610010" cy="369332"/>
          </a:xfrm>
          <a:prstGeom prst="rect">
            <a:avLst/>
          </a:prstGeom>
        </p:spPr>
        <p:txBody>
          <a:bodyPr wrap="none">
            <a:spAutoFit/>
          </a:bodyPr>
          <a:lstStyle/>
          <a:p>
            <a:r>
              <a:rPr lang="en-US" dirty="0">
                <a:latin typeface="Yu Gothic Light" panose="020B0300000000000000" pitchFamily="34" charset="-128"/>
                <a:ea typeface="Yu Gothic Light" panose="020B0300000000000000" pitchFamily="34" charset="-128"/>
              </a:rPr>
              <a:t> Thornton May, Futurist</a:t>
            </a:r>
            <a:endParaRPr lang="en-US" sz="2800" dirty="0">
              <a:latin typeface="Yu Gothic Light" panose="020B0300000000000000" pitchFamily="34" charset="-128"/>
              <a:ea typeface="Yu Gothic Light" panose="020B0300000000000000" pitchFamily="34" charset="-128"/>
            </a:endParaRPr>
          </a:p>
        </p:txBody>
      </p:sp>
      <p:sp>
        <p:nvSpPr>
          <p:cNvPr id="6" name="TextBox 5"/>
          <p:cNvSpPr txBox="1"/>
          <p:nvPr/>
        </p:nvSpPr>
        <p:spPr>
          <a:xfrm>
            <a:off x="-98654" y="1528083"/>
            <a:ext cx="4463822" cy="3416320"/>
          </a:xfrm>
          <a:prstGeom prst="rect">
            <a:avLst/>
          </a:prstGeom>
          <a:noFill/>
        </p:spPr>
        <p:txBody>
          <a:bodyPr wrap="square" rtlCol="0">
            <a:spAutoFit/>
          </a:bodyPr>
          <a:lstStyle/>
          <a:p>
            <a:pPr algn="ctr"/>
            <a:r>
              <a:rPr lang="en-US" sz="3600" b="1" dirty="0">
                <a:solidFill>
                  <a:schemeClr val="accent1">
                    <a:lumMod val="50000"/>
                  </a:schemeClr>
                </a:solidFill>
                <a:latin typeface="Helvetica Neue Condensed" charset="0"/>
                <a:ea typeface="Helvetica Neue Condensed" charset="0"/>
                <a:cs typeface="Helvetica Neue Condensed" charset="0"/>
              </a:rPr>
              <a:t>“We live in a highly specialized world where it’s easy to overlook the FUNDAMENTALS.”</a:t>
            </a:r>
          </a:p>
          <a:p>
            <a:r>
              <a:rPr lang="en-US" sz="3200" b="1" dirty="0">
                <a:solidFill>
                  <a:schemeClr val="accent1">
                    <a:lumMod val="50000"/>
                  </a:schemeClr>
                </a:solidFill>
                <a:latin typeface="Helvetica Neue Condensed" charset="0"/>
                <a:ea typeface="Helvetica Neue Condensed" charset="0"/>
                <a:cs typeface="Helvetica Neue Condensed" charset="0"/>
              </a:rPr>
              <a:t>	     </a:t>
            </a:r>
          </a:p>
        </p:txBody>
      </p:sp>
      <p:pic>
        <p:nvPicPr>
          <p:cNvPr id="2" name="Picture 1"/>
          <p:cNvPicPr>
            <a:picLocks noChangeAspect="1"/>
          </p:cNvPicPr>
          <p:nvPr/>
        </p:nvPicPr>
        <p:blipFill>
          <a:blip r:embed="rId2"/>
          <a:stretch>
            <a:fillRect/>
          </a:stretch>
        </p:blipFill>
        <p:spPr>
          <a:xfrm>
            <a:off x="4281494" y="766763"/>
            <a:ext cx="7820025" cy="5213350"/>
          </a:xfrm>
          <a:prstGeom prst="rect">
            <a:avLst/>
          </a:prstGeom>
        </p:spPr>
      </p:pic>
    </p:spTree>
    <p:extLst>
      <p:ext uri="{BB962C8B-B14F-4D97-AF65-F5344CB8AC3E}">
        <p14:creationId xmlns:p14="http://schemas.microsoft.com/office/powerpoint/2010/main" val="39367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8F83DF-FCA1-7EEB-3D09-317C5802A9E0}"/>
              </a:ext>
            </a:extLst>
          </p:cNvPr>
          <p:cNvSpPr txBox="1"/>
          <p:nvPr/>
        </p:nvSpPr>
        <p:spPr>
          <a:xfrm>
            <a:off x="1499485" y="663553"/>
            <a:ext cx="4931158" cy="1015663"/>
          </a:xfrm>
          <a:prstGeom prst="rect">
            <a:avLst/>
          </a:prstGeom>
          <a:noFill/>
        </p:spPr>
        <p:txBody>
          <a:bodyPr wrap="none" rtlCol="0">
            <a:spAutoFit/>
          </a:bodyPr>
          <a:lstStyle/>
          <a:p>
            <a:r>
              <a:rPr lang="en-US" sz="6000" b="1" dirty="0">
                <a:solidFill>
                  <a:srgbClr val="3D487D"/>
                </a:solidFill>
                <a:latin typeface="Arial Black" panose="020B0A04020102020204" pitchFamily="34" charset="0"/>
              </a:rPr>
              <a:t>ENGINEER </a:t>
            </a:r>
          </a:p>
        </p:txBody>
      </p:sp>
      <p:sp>
        <p:nvSpPr>
          <p:cNvPr id="2" name="Rectangle 1">
            <a:extLst>
              <a:ext uri="{FF2B5EF4-FFF2-40B4-BE49-F238E27FC236}">
                <a16:creationId xmlns:a16="http://schemas.microsoft.com/office/drawing/2014/main" id="{53A9CC58-780D-6098-55FD-41FEDA121353}"/>
              </a:ext>
            </a:extLst>
          </p:cNvPr>
          <p:cNvSpPr/>
          <p:nvPr/>
        </p:nvSpPr>
        <p:spPr>
          <a:xfrm>
            <a:off x="0" y="3950028"/>
            <a:ext cx="12191999" cy="24818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83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304475-3A97-FA05-BC10-12197CF4E9AB}"/>
              </a:ext>
            </a:extLst>
          </p:cNvPr>
          <p:cNvSpPr/>
          <p:nvPr/>
        </p:nvSpPr>
        <p:spPr>
          <a:xfrm>
            <a:off x="0" y="3950028"/>
            <a:ext cx="12191999" cy="24818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0A6B353-0A00-E5B5-3FEC-353609EFF60F}"/>
              </a:ext>
            </a:extLst>
          </p:cNvPr>
          <p:cNvSpPr txBox="1"/>
          <p:nvPr/>
        </p:nvSpPr>
        <p:spPr>
          <a:xfrm>
            <a:off x="827504" y="6350685"/>
            <a:ext cx="1577676" cy="369332"/>
          </a:xfrm>
          <a:prstGeom prst="rect">
            <a:avLst/>
          </a:prstGeom>
          <a:noFill/>
        </p:spPr>
        <p:txBody>
          <a:bodyPr wrap="none" rtlCol="0">
            <a:spAutoFit/>
          </a:bodyPr>
          <a:lstStyle/>
          <a:p>
            <a:r>
              <a:rPr lang="en-US" dirty="0">
                <a:solidFill>
                  <a:schemeClr val="bg1">
                    <a:lumMod val="75000"/>
                  </a:schemeClr>
                </a:solidFill>
              </a:rPr>
              <a:t>Russ Martinelli</a:t>
            </a:r>
          </a:p>
        </p:txBody>
      </p:sp>
      <p:pic>
        <p:nvPicPr>
          <p:cNvPr id="12290" name="Picture 2" descr="Russ Martinelli - Driving Innovation Through Vison, Strategy, and Business  Practices - United States | LinkedIn">
            <a:extLst>
              <a:ext uri="{FF2B5EF4-FFF2-40B4-BE49-F238E27FC236}">
                <a16:creationId xmlns:a16="http://schemas.microsoft.com/office/drawing/2014/main" id="{032A4623-896C-C114-6BFC-FAEA1D996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924" y="2385517"/>
            <a:ext cx="3952875" cy="3952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7BE1EF-A1AB-FCB4-B296-80D42E1022EC}"/>
              </a:ext>
            </a:extLst>
          </p:cNvPr>
          <p:cNvSpPr txBox="1"/>
          <p:nvPr/>
        </p:nvSpPr>
        <p:spPr>
          <a:xfrm>
            <a:off x="1499485" y="663553"/>
            <a:ext cx="4931158" cy="1015663"/>
          </a:xfrm>
          <a:prstGeom prst="rect">
            <a:avLst/>
          </a:prstGeom>
          <a:noFill/>
        </p:spPr>
        <p:txBody>
          <a:bodyPr wrap="none" rtlCol="0">
            <a:spAutoFit/>
          </a:bodyPr>
          <a:lstStyle/>
          <a:p>
            <a:r>
              <a:rPr lang="en-US" sz="6000" b="1" dirty="0">
                <a:solidFill>
                  <a:srgbClr val="3D487D"/>
                </a:solidFill>
                <a:latin typeface="Arial Black" panose="020B0A04020102020204" pitchFamily="34" charset="0"/>
              </a:rPr>
              <a:t>ENGINEER </a:t>
            </a:r>
          </a:p>
        </p:txBody>
      </p:sp>
    </p:spTree>
    <p:extLst>
      <p:ext uri="{BB962C8B-B14F-4D97-AF65-F5344CB8AC3E}">
        <p14:creationId xmlns:p14="http://schemas.microsoft.com/office/powerpoint/2010/main" val="3263936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097B-8D1C-02E7-36A1-6700F6361DAA}"/>
              </a:ext>
            </a:extLst>
          </p:cNvPr>
          <p:cNvSpPr>
            <a:spLocks noGrp="1"/>
          </p:cNvSpPr>
          <p:nvPr>
            <p:ph type="title"/>
          </p:nvPr>
        </p:nvSpPr>
        <p:spPr>
          <a:xfrm>
            <a:off x="381000" y="3977640"/>
            <a:ext cx="11811000" cy="1645920"/>
          </a:xfrm>
        </p:spPr>
        <p:txBody>
          <a:bodyPr/>
          <a:lstStyle/>
          <a:p>
            <a:r>
              <a:rPr lang="en-US" b="0" i="0" dirty="0">
                <a:solidFill>
                  <a:schemeClr val="bg1">
                    <a:lumMod val="95000"/>
                  </a:schemeClr>
                </a:solidFill>
                <a:effectLst/>
                <a:latin typeface="Lato" panose="020F0502020204030203" pitchFamily="34" charset="0"/>
              </a:rPr>
              <a:t>Our work is increasingly challenged due to polarization. Join your peers in this interactive session focused on the best practices emerging to address this challenge. Facilitated by Dr. Tim Rahschulte, CEO of the Professional Development Academy and chief architect of the ICMA High Performance Leadership Academy, this session will detail the cause and effect of polarization and share insights on solutions and ways forward.</a:t>
            </a:r>
            <a:endParaRPr lang="en-US" dirty="0">
              <a:solidFill>
                <a:schemeClr val="bg1">
                  <a:lumMod val="95000"/>
                </a:schemeClr>
              </a:solidFill>
            </a:endParaRPr>
          </a:p>
        </p:txBody>
      </p:sp>
    </p:spTree>
    <p:extLst>
      <p:ext uri="{BB962C8B-B14F-4D97-AF65-F5344CB8AC3E}">
        <p14:creationId xmlns:p14="http://schemas.microsoft.com/office/powerpoint/2010/main" val="1994013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69369D-8210-99EE-A2C8-4655C7CBF3FF}"/>
              </a:ext>
            </a:extLst>
          </p:cNvPr>
          <p:cNvSpPr/>
          <p:nvPr/>
        </p:nvSpPr>
        <p:spPr>
          <a:xfrm>
            <a:off x="0" y="3950028"/>
            <a:ext cx="12191999" cy="24818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0A6B353-0A00-E5B5-3FEC-353609EFF60F}"/>
              </a:ext>
            </a:extLst>
          </p:cNvPr>
          <p:cNvSpPr txBox="1"/>
          <p:nvPr/>
        </p:nvSpPr>
        <p:spPr>
          <a:xfrm>
            <a:off x="827504" y="6350685"/>
            <a:ext cx="1577676" cy="369332"/>
          </a:xfrm>
          <a:prstGeom prst="rect">
            <a:avLst/>
          </a:prstGeom>
          <a:noFill/>
        </p:spPr>
        <p:txBody>
          <a:bodyPr wrap="none" rtlCol="0">
            <a:spAutoFit/>
          </a:bodyPr>
          <a:lstStyle/>
          <a:p>
            <a:r>
              <a:rPr lang="en-US" dirty="0">
                <a:solidFill>
                  <a:schemeClr val="bg1">
                    <a:lumMod val="75000"/>
                  </a:schemeClr>
                </a:solidFill>
              </a:rPr>
              <a:t>Russ Martinelli</a:t>
            </a:r>
          </a:p>
        </p:txBody>
      </p:sp>
      <p:pic>
        <p:nvPicPr>
          <p:cNvPr id="12290" name="Picture 2" descr="Russ Martinelli - Driving Innovation Through Vison, Strategy, and Business  Practices - United States | LinkedIn">
            <a:extLst>
              <a:ext uri="{FF2B5EF4-FFF2-40B4-BE49-F238E27FC236}">
                <a16:creationId xmlns:a16="http://schemas.microsoft.com/office/drawing/2014/main" id="{032A4623-896C-C114-6BFC-FAEA1D996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924" y="2385517"/>
            <a:ext cx="3952875" cy="39528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Lockheed Martin Logo and symbol, meaning, history, PNG, brand">
            <a:extLst>
              <a:ext uri="{FF2B5EF4-FFF2-40B4-BE49-F238E27FC236}">
                <a16:creationId xmlns:a16="http://schemas.microsoft.com/office/drawing/2014/main" id="{C6117193-4D3A-2E24-EF12-50BE896CE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213" y="-73191"/>
            <a:ext cx="4388644" cy="24680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38A6DF7-9C5E-5B2D-241E-2E032CE11B67}"/>
              </a:ext>
            </a:extLst>
          </p:cNvPr>
          <p:cNvSpPr txBox="1"/>
          <p:nvPr/>
        </p:nvSpPr>
        <p:spPr>
          <a:xfrm>
            <a:off x="1499485" y="663553"/>
            <a:ext cx="4931158" cy="1015663"/>
          </a:xfrm>
          <a:prstGeom prst="rect">
            <a:avLst/>
          </a:prstGeom>
          <a:noFill/>
        </p:spPr>
        <p:txBody>
          <a:bodyPr wrap="none" rtlCol="0">
            <a:spAutoFit/>
          </a:bodyPr>
          <a:lstStyle/>
          <a:p>
            <a:r>
              <a:rPr lang="en-US" sz="6000" b="1" dirty="0">
                <a:solidFill>
                  <a:srgbClr val="3D487D"/>
                </a:solidFill>
                <a:latin typeface="Arial Black" panose="020B0A04020102020204" pitchFamily="34" charset="0"/>
              </a:rPr>
              <a:t>ENGINEER </a:t>
            </a:r>
          </a:p>
        </p:txBody>
      </p:sp>
    </p:spTree>
    <p:extLst>
      <p:ext uri="{BB962C8B-B14F-4D97-AF65-F5344CB8AC3E}">
        <p14:creationId xmlns:p14="http://schemas.microsoft.com/office/powerpoint/2010/main" val="3820148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93C28-6570-5F4F-D2CB-BFA80D2EA336}"/>
              </a:ext>
            </a:extLst>
          </p:cNvPr>
          <p:cNvSpPr/>
          <p:nvPr/>
        </p:nvSpPr>
        <p:spPr>
          <a:xfrm>
            <a:off x="0" y="3950028"/>
            <a:ext cx="12191999" cy="24818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0A6B353-0A00-E5B5-3FEC-353609EFF60F}"/>
              </a:ext>
            </a:extLst>
          </p:cNvPr>
          <p:cNvSpPr txBox="1"/>
          <p:nvPr/>
        </p:nvSpPr>
        <p:spPr>
          <a:xfrm>
            <a:off x="827504" y="6350685"/>
            <a:ext cx="1577676" cy="369332"/>
          </a:xfrm>
          <a:prstGeom prst="rect">
            <a:avLst/>
          </a:prstGeom>
          <a:noFill/>
        </p:spPr>
        <p:txBody>
          <a:bodyPr wrap="none" rtlCol="0">
            <a:spAutoFit/>
          </a:bodyPr>
          <a:lstStyle/>
          <a:p>
            <a:r>
              <a:rPr lang="en-US" dirty="0">
                <a:solidFill>
                  <a:schemeClr val="bg1">
                    <a:lumMod val="75000"/>
                  </a:schemeClr>
                </a:solidFill>
              </a:rPr>
              <a:t>Russ Martinelli</a:t>
            </a:r>
          </a:p>
        </p:txBody>
      </p:sp>
      <p:pic>
        <p:nvPicPr>
          <p:cNvPr id="12290" name="Picture 2" descr="Russ Martinelli - Driving Innovation Through Vison, Strategy, and Business  Practices - United States | LinkedIn">
            <a:extLst>
              <a:ext uri="{FF2B5EF4-FFF2-40B4-BE49-F238E27FC236}">
                <a16:creationId xmlns:a16="http://schemas.microsoft.com/office/drawing/2014/main" id="{032A4623-896C-C114-6BFC-FAEA1D996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924" y="2385517"/>
            <a:ext cx="3952875" cy="39528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Lockheed Martin Logo and symbol, meaning, history, PNG, brand">
            <a:extLst>
              <a:ext uri="{FF2B5EF4-FFF2-40B4-BE49-F238E27FC236}">
                <a16:creationId xmlns:a16="http://schemas.microsoft.com/office/drawing/2014/main" id="{77478B28-7DA4-85B9-DAAF-425B018AD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213" y="-73191"/>
            <a:ext cx="4388644" cy="24680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1849E2-CB16-4FB2-742E-F8FE6D655AB1}"/>
              </a:ext>
            </a:extLst>
          </p:cNvPr>
          <p:cNvSpPr txBox="1"/>
          <p:nvPr/>
        </p:nvSpPr>
        <p:spPr>
          <a:xfrm>
            <a:off x="1499485" y="663553"/>
            <a:ext cx="4931158" cy="1015663"/>
          </a:xfrm>
          <a:prstGeom prst="rect">
            <a:avLst/>
          </a:prstGeom>
          <a:noFill/>
        </p:spPr>
        <p:txBody>
          <a:bodyPr wrap="none" rtlCol="0">
            <a:spAutoFit/>
          </a:bodyPr>
          <a:lstStyle/>
          <a:p>
            <a:r>
              <a:rPr lang="en-US" sz="6000" b="1" dirty="0">
                <a:solidFill>
                  <a:srgbClr val="3D487D"/>
                </a:solidFill>
                <a:latin typeface="Arial Black" panose="020B0A04020102020204" pitchFamily="34" charset="0"/>
              </a:rPr>
              <a:t>ENGINEER </a:t>
            </a:r>
          </a:p>
        </p:txBody>
      </p:sp>
      <p:pic>
        <p:nvPicPr>
          <p:cNvPr id="12294" name="Picture 6">
            <a:extLst>
              <a:ext uri="{FF2B5EF4-FFF2-40B4-BE49-F238E27FC236}">
                <a16:creationId xmlns:a16="http://schemas.microsoft.com/office/drawing/2014/main" id="{1DAEE91C-FC88-D538-EF39-9650DDD1C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941" y="1998626"/>
            <a:ext cx="2477190" cy="163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771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07708F-4E99-898F-4435-8D2FA6FDC069}"/>
              </a:ext>
            </a:extLst>
          </p:cNvPr>
          <p:cNvSpPr/>
          <p:nvPr/>
        </p:nvSpPr>
        <p:spPr>
          <a:xfrm>
            <a:off x="0" y="3950028"/>
            <a:ext cx="12191999" cy="24818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80A6B353-0A00-E5B5-3FEC-353609EFF60F}"/>
              </a:ext>
            </a:extLst>
          </p:cNvPr>
          <p:cNvSpPr txBox="1"/>
          <p:nvPr/>
        </p:nvSpPr>
        <p:spPr>
          <a:xfrm>
            <a:off x="827504" y="6350685"/>
            <a:ext cx="1577676" cy="369332"/>
          </a:xfrm>
          <a:prstGeom prst="rect">
            <a:avLst/>
          </a:prstGeom>
          <a:noFill/>
        </p:spPr>
        <p:txBody>
          <a:bodyPr wrap="none" rtlCol="0">
            <a:spAutoFit/>
          </a:bodyPr>
          <a:lstStyle/>
          <a:p>
            <a:r>
              <a:rPr lang="en-US" dirty="0">
                <a:solidFill>
                  <a:schemeClr val="bg1">
                    <a:lumMod val="75000"/>
                  </a:schemeClr>
                </a:solidFill>
              </a:rPr>
              <a:t>Russ Martinelli</a:t>
            </a:r>
          </a:p>
        </p:txBody>
      </p:sp>
      <p:pic>
        <p:nvPicPr>
          <p:cNvPr id="12290" name="Picture 2" descr="Russ Martinelli - Driving Innovation Through Vison, Strategy, and Business  Practices - United States | LinkedIn">
            <a:extLst>
              <a:ext uri="{FF2B5EF4-FFF2-40B4-BE49-F238E27FC236}">
                <a16:creationId xmlns:a16="http://schemas.microsoft.com/office/drawing/2014/main" id="{032A4623-896C-C114-6BFC-FAEA1D996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924" y="2385517"/>
            <a:ext cx="3952875" cy="3952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7ADE75-9F29-30D4-C84A-C9AF6D050061}"/>
              </a:ext>
            </a:extLst>
          </p:cNvPr>
          <p:cNvSpPr txBox="1"/>
          <p:nvPr/>
        </p:nvSpPr>
        <p:spPr>
          <a:xfrm>
            <a:off x="5661446" y="3950028"/>
            <a:ext cx="5770179" cy="2585323"/>
          </a:xfrm>
          <a:prstGeom prst="rect">
            <a:avLst/>
          </a:prstGeom>
          <a:noFill/>
        </p:spPr>
        <p:txBody>
          <a:bodyPr wrap="square" rtlCol="0">
            <a:spAutoFit/>
          </a:bodyPr>
          <a:lstStyle/>
          <a:p>
            <a:pPr algn="ctr"/>
            <a:r>
              <a:rPr lang="en-US" sz="5400" b="1" dirty="0">
                <a:solidFill>
                  <a:srgbClr val="3D487D"/>
                </a:solidFill>
                <a:latin typeface="Arial Black" panose="020B0A04020102020204" pitchFamily="34" charset="0"/>
              </a:rPr>
              <a:t>Who’s going to take care of the PEOPLE?</a:t>
            </a:r>
          </a:p>
        </p:txBody>
      </p:sp>
      <p:pic>
        <p:nvPicPr>
          <p:cNvPr id="2" name="Picture 4" descr="Lockheed Martin Logo and symbol, meaning, history, PNG, brand">
            <a:extLst>
              <a:ext uri="{FF2B5EF4-FFF2-40B4-BE49-F238E27FC236}">
                <a16:creationId xmlns:a16="http://schemas.microsoft.com/office/drawing/2014/main" id="{3ED47BF0-4813-AD9E-9C3F-C6FA066E5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2213" y="-73191"/>
            <a:ext cx="4388644" cy="24680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0A2CF9-435D-D1D7-C1E4-654F17443B3A}"/>
              </a:ext>
            </a:extLst>
          </p:cNvPr>
          <p:cNvSpPr txBox="1"/>
          <p:nvPr/>
        </p:nvSpPr>
        <p:spPr>
          <a:xfrm>
            <a:off x="1499485" y="663553"/>
            <a:ext cx="4931158" cy="1015663"/>
          </a:xfrm>
          <a:prstGeom prst="rect">
            <a:avLst/>
          </a:prstGeom>
          <a:noFill/>
        </p:spPr>
        <p:txBody>
          <a:bodyPr wrap="none" rtlCol="0">
            <a:spAutoFit/>
          </a:bodyPr>
          <a:lstStyle/>
          <a:p>
            <a:r>
              <a:rPr lang="en-US" sz="6000" b="1" dirty="0">
                <a:solidFill>
                  <a:srgbClr val="3D487D"/>
                </a:solidFill>
                <a:latin typeface="Arial Black" panose="020B0A04020102020204" pitchFamily="34" charset="0"/>
              </a:rPr>
              <a:t>ENGINEER </a:t>
            </a:r>
          </a:p>
        </p:txBody>
      </p:sp>
      <p:pic>
        <p:nvPicPr>
          <p:cNvPr id="12294" name="Picture 6">
            <a:extLst>
              <a:ext uri="{FF2B5EF4-FFF2-40B4-BE49-F238E27FC236}">
                <a16:creationId xmlns:a16="http://schemas.microsoft.com/office/drawing/2014/main" id="{1DAEE91C-FC88-D538-EF39-9650DDD1C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7941" y="1998626"/>
            <a:ext cx="2477190" cy="163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156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36823" y="2951511"/>
            <a:ext cx="5515295" cy="6658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59428" y="891606"/>
            <a:ext cx="8028634" cy="3416320"/>
          </a:xfrm>
          <a:prstGeom prst="rect">
            <a:avLst/>
          </a:prstGeom>
          <a:noFill/>
        </p:spPr>
        <p:txBody>
          <a:bodyPr wrap="square" rtlCol="0">
            <a:spAutoFit/>
          </a:bodyPr>
          <a:lstStyle/>
          <a:p>
            <a:pPr algn="ctr"/>
            <a:r>
              <a:rPr lang="en-US" sz="4400" b="1" dirty="0">
                <a:solidFill>
                  <a:srgbClr val="3D487D"/>
                </a:solidFill>
                <a:latin typeface="Helvetica Neue Condensed" charset="0"/>
                <a:ea typeface="Helvetica Neue Condensed" charset="0"/>
                <a:cs typeface="Helvetica Neue Condensed" charset="0"/>
              </a:rPr>
              <a:t>We live in a highly specialized world where it’s easy to overlook the FUNDAMENTALS.</a:t>
            </a:r>
          </a:p>
          <a:p>
            <a:r>
              <a:rPr lang="en-US" sz="4000" b="1" dirty="0">
                <a:solidFill>
                  <a:srgbClr val="3D487D"/>
                </a:solidFill>
                <a:latin typeface="Helvetica Neue Condensed" charset="0"/>
                <a:ea typeface="Helvetica Neue Condensed" charset="0"/>
                <a:cs typeface="Helvetica Neue Condensed" charset="0"/>
              </a:rPr>
              <a:t>	     </a:t>
            </a:r>
          </a:p>
        </p:txBody>
      </p:sp>
    </p:spTree>
    <p:extLst>
      <p:ext uri="{BB962C8B-B14F-4D97-AF65-F5344CB8AC3E}">
        <p14:creationId xmlns:p14="http://schemas.microsoft.com/office/powerpoint/2010/main" val="3071593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3BB5C8-8EEF-FD05-7FAF-BAD93461D2C4}"/>
              </a:ext>
            </a:extLst>
          </p:cNvPr>
          <p:cNvSpPr/>
          <p:nvPr/>
        </p:nvSpPr>
        <p:spPr>
          <a:xfrm>
            <a:off x="694374" y="2306320"/>
            <a:ext cx="3571810" cy="147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E11A5D6-B7CC-7C94-1BE1-196C0108DA27}"/>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3D487D"/>
                </a:solidFill>
                <a:effectLst/>
                <a:latin typeface="Arial Black" panose="020B0A04020102020204" pitchFamily="34" charset="0"/>
              </a:rPr>
              <a:t>The Fundamentals</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pic>
        <p:nvPicPr>
          <p:cNvPr id="2" name="Picture 4" descr="Harvard Advanced Leadership Initiative | Harvard Magazine">
            <a:extLst>
              <a:ext uri="{FF2B5EF4-FFF2-40B4-BE49-F238E27FC236}">
                <a16:creationId xmlns:a16="http://schemas.microsoft.com/office/drawing/2014/main" id="{96B6A7E2-C64F-B502-7F06-AEFCABDE8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422" y="0"/>
            <a:ext cx="4343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Tom Peters's Excellent Way to Survive the AI-pocalypse - Roger Dooley">
            <a:extLst>
              <a:ext uri="{FF2B5EF4-FFF2-40B4-BE49-F238E27FC236}">
                <a16:creationId xmlns:a16="http://schemas.microsoft.com/office/drawing/2014/main" id="{2423E8DC-FAC8-217F-62CB-0F0ACA028C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532"/>
          <a:stretch/>
        </p:blipFill>
        <p:spPr bwMode="auto">
          <a:xfrm>
            <a:off x="346365" y="2888483"/>
            <a:ext cx="4511218" cy="3969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43302C4-C336-D09A-BC25-09ED1F858AA6}"/>
              </a:ext>
            </a:extLst>
          </p:cNvPr>
          <p:cNvSpPr txBox="1"/>
          <p:nvPr/>
        </p:nvSpPr>
        <p:spPr>
          <a:xfrm>
            <a:off x="2883462" y="2657925"/>
            <a:ext cx="4980377" cy="3477875"/>
          </a:xfrm>
          <a:prstGeom prst="rect">
            <a:avLst/>
          </a:prstGeom>
          <a:noFill/>
        </p:spPr>
        <p:txBody>
          <a:bodyPr wrap="square" rtlCol="0">
            <a:spAutoFit/>
          </a:bodyPr>
          <a:lstStyle/>
          <a:p>
            <a:pPr algn="ctr"/>
            <a:r>
              <a:rPr lang="en-US" sz="4400" b="1" dirty="0">
                <a:solidFill>
                  <a:srgbClr val="3D487D"/>
                </a:solidFill>
                <a:latin typeface="Arial Black" panose="020B0A04020102020204" pitchFamily="34" charset="0"/>
              </a:rPr>
              <a:t>The theory of work is simple: PEOPLE SERVING PEOPLE. </a:t>
            </a:r>
          </a:p>
        </p:txBody>
      </p:sp>
      <p:sp>
        <p:nvSpPr>
          <p:cNvPr id="6" name="TextBox 5">
            <a:extLst>
              <a:ext uri="{FF2B5EF4-FFF2-40B4-BE49-F238E27FC236}">
                <a16:creationId xmlns:a16="http://schemas.microsoft.com/office/drawing/2014/main" id="{99FD36EA-A16C-1FAB-FF15-76F3E0A1428B}"/>
              </a:ext>
            </a:extLst>
          </p:cNvPr>
          <p:cNvSpPr txBox="1"/>
          <p:nvPr/>
        </p:nvSpPr>
        <p:spPr>
          <a:xfrm>
            <a:off x="4710095" y="6504993"/>
            <a:ext cx="3846759" cy="369332"/>
          </a:xfrm>
          <a:prstGeom prst="rect">
            <a:avLst/>
          </a:prstGeom>
          <a:noFill/>
        </p:spPr>
        <p:txBody>
          <a:bodyPr wrap="none" rtlCol="0">
            <a:spAutoFit/>
          </a:bodyPr>
          <a:lstStyle/>
          <a:p>
            <a:r>
              <a:rPr lang="en-US" dirty="0">
                <a:solidFill>
                  <a:schemeClr val="bg1">
                    <a:lumMod val="75000"/>
                  </a:schemeClr>
                </a:solidFill>
              </a:rPr>
              <a:t>Tom Peters          Rosabeth Moss Kanter</a:t>
            </a:r>
          </a:p>
        </p:txBody>
      </p:sp>
    </p:spTree>
    <p:extLst>
      <p:ext uri="{BB962C8B-B14F-4D97-AF65-F5344CB8AC3E}">
        <p14:creationId xmlns:p14="http://schemas.microsoft.com/office/powerpoint/2010/main" val="1711099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41143" y="1188092"/>
            <a:ext cx="5435560" cy="3046988"/>
          </a:xfrm>
          <a:prstGeom prst="rect">
            <a:avLst/>
          </a:prstGeom>
        </p:spPr>
        <p:txBody>
          <a:bodyPr wrap="square">
            <a:spAutoFit/>
          </a:bodyPr>
          <a:lstStyle/>
          <a:p>
            <a:r>
              <a:rPr lang="en-US" sz="3200" dirty="0">
                <a:solidFill>
                  <a:srgbClr val="00B0F0"/>
                </a:solidFill>
                <a:ea typeface="Raleway" charset="0"/>
                <a:cs typeface="Raleway" charset="0"/>
              </a:rPr>
              <a:t>Effective communication is the lifeblood of every organization, team, and personal relationship you have, and is the foundation that will determine the success you have in each of them.</a:t>
            </a:r>
          </a:p>
        </p:txBody>
      </p:sp>
      <p:sp>
        <p:nvSpPr>
          <p:cNvPr id="3" name="Rectangle 2"/>
          <p:cNvSpPr/>
          <p:nvPr/>
        </p:nvSpPr>
        <p:spPr>
          <a:xfrm>
            <a:off x="0" y="0"/>
            <a:ext cx="6125029" cy="6858000"/>
          </a:xfrm>
          <a:prstGeom prst="rect">
            <a:avLst/>
          </a:prstGeom>
          <a:solidFill>
            <a:srgbClr val="EE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48343" y="1188092"/>
            <a:ext cx="5435560" cy="1077218"/>
          </a:xfrm>
          <a:prstGeom prst="rect">
            <a:avLst/>
          </a:prstGeom>
        </p:spPr>
        <p:txBody>
          <a:bodyPr wrap="square">
            <a:spAutoFit/>
          </a:bodyPr>
          <a:lstStyle/>
          <a:p>
            <a:r>
              <a:rPr lang="en-US" sz="3200" dirty="0">
                <a:solidFill>
                  <a:srgbClr val="00B0F0"/>
                </a:solidFill>
                <a:ea typeface="Raleway" charset="0"/>
                <a:cs typeface="Raleway" charset="0"/>
              </a:rPr>
              <a:t>It takes __________ to form an impression about someone.</a:t>
            </a:r>
          </a:p>
        </p:txBody>
      </p:sp>
      <p:sp>
        <p:nvSpPr>
          <p:cNvPr id="6" name="Rectangle 5"/>
          <p:cNvSpPr/>
          <p:nvPr/>
        </p:nvSpPr>
        <p:spPr>
          <a:xfrm>
            <a:off x="1741714" y="1188092"/>
            <a:ext cx="1988457" cy="461665"/>
          </a:xfrm>
          <a:prstGeom prst="rect">
            <a:avLst/>
          </a:prstGeom>
          <a:solidFill>
            <a:schemeClr val="accent4">
              <a:lumMod val="60000"/>
              <a:lumOff val="40000"/>
            </a:schemeClr>
          </a:solidFill>
        </p:spPr>
        <p:txBody>
          <a:bodyPr wrap="square">
            <a:spAutoFit/>
          </a:bodyPr>
          <a:lstStyle/>
          <a:p>
            <a:pPr algn="ctr"/>
            <a:r>
              <a:rPr lang="en-US" sz="2400" dirty="0">
                <a:solidFill>
                  <a:schemeClr val="accent1">
                    <a:lumMod val="50000"/>
                  </a:schemeClr>
                </a:solidFill>
                <a:ea typeface="Raleway" charset="0"/>
                <a:cs typeface="Raleway" charset="0"/>
              </a:rPr>
              <a:t>&lt;</a:t>
            </a:r>
            <a:r>
              <a:rPr lang="en-US" sz="2400">
                <a:solidFill>
                  <a:schemeClr val="accent1">
                    <a:lumMod val="50000"/>
                  </a:schemeClr>
                </a:solidFill>
                <a:ea typeface="Raleway" charset="0"/>
                <a:cs typeface="Raleway" charset="0"/>
              </a:rPr>
              <a:t>how long?&gt;</a:t>
            </a:r>
            <a:endParaRPr lang="en-US" sz="2400" dirty="0">
              <a:solidFill>
                <a:schemeClr val="accent1">
                  <a:lumMod val="50000"/>
                </a:schemeClr>
              </a:solidFill>
              <a:ea typeface="Raleway" charset="0"/>
              <a:cs typeface="Raleway" charset="0"/>
            </a:endParaRPr>
          </a:p>
        </p:txBody>
      </p:sp>
      <p:sp>
        <p:nvSpPr>
          <p:cNvPr id="7" name="Rectangle 6"/>
          <p:cNvSpPr/>
          <p:nvPr/>
        </p:nvSpPr>
        <p:spPr>
          <a:xfrm>
            <a:off x="1625577" y="1231634"/>
            <a:ext cx="2271485" cy="461665"/>
          </a:xfrm>
          <a:prstGeom prst="rect">
            <a:avLst/>
          </a:prstGeom>
        </p:spPr>
        <p:txBody>
          <a:bodyPr wrap="square">
            <a:spAutoFit/>
          </a:bodyPr>
          <a:lstStyle/>
          <a:p>
            <a:r>
              <a:rPr lang="en-US" sz="2400" dirty="0">
                <a:solidFill>
                  <a:schemeClr val="accent1">
                    <a:lumMod val="50000"/>
                  </a:schemeClr>
                </a:solidFill>
                <a:ea typeface="Raleway" charset="0"/>
                <a:cs typeface="Raleway" charset="0"/>
              </a:rPr>
              <a:t>1/10 of </a:t>
            </a:r>
            <a:r>
              <a:rPr lang="en-US" sz="2400">
                <a:solidFill>
                  <a:schemeClr val="accent1">
                    <a:lumMod val="50000"/>
                  </a:schemeClr>
                </a:solidFill>
                <a:ea typeface="Raleway" charset="0"/>
                <a:cs typeface="Raleway" charset="0"/>
              </a:rPr>
              <a:t>a second</a:t>
            </a:r>
            <a:endParaRPr lang="en-US" sz="2400" dirty="0">
              <a:solidFill>
                <a:schemeClr val="accent1">
                  <a:lumMod val="50000"/>
                </a:schemeClr>
              </a:solidFill>
              <a:ea typeface="Raleway" charset="0"/>
              <a:cs typeface="Raleway" charset="0"/>
            </a:endParaRPr>
          </a:p>
        </p:txBody>
      </p:sp>
      <p:pic>
        <p:nvPicPr>
          <p:cNvPr id="8" name="Picture 7"/>
          <p:cNvPicPr>
            <a:picLocks noChangeAspect="1"/>
          </p:cNvPicPr>
          <p:nvPr/>
        </p:nvPicPr>
        <p:blipFill>
          <a:blip r:embed="rId3"/>
          <a:stretch>
            <a:fillRect/>
          </a:stretch>
        </p:blipFill>
        <p:spPr>
          <a:xfrm>
            <a:off x="772761" y="2534194"/>
            <a:ext cx="2466109" cy="3697804"/>
          </a:xfrm>
          <a:prstGeom prst="rect">
            <a:avLst/>
          </a:prstGeom>
        </p:spPr>
      </p:pic>
    </p:spTree>
    <p:extLst>
      <p:ext uri="{BB962C8B-B14F-4D97-AF65-F5344CB8AC3E}">
        <p14:creationId xmlns:p14="http://schemas.microsoft.com/office/powerpoint/2010/main" val="205389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3BB5C8-8EEF-FD05-7FAF-BAD93461D2C4}"/>
              </a:ext>
            </a:extLst>
          </p:cNvPr>
          <p:cNvSpPr/>
          <p:nvPr/>
        </p:nvSpPr>
        <p:spPr>
          <a:xfrm>
            <a:off x="694374" y="2306320"/>
            <a:ext cx="3571810" cy="147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E11A5D6-B7CC-7C94-1BE1-196C0108DA27}"/>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3D487D"/>
                </a:solidFill>
                <a:effectLst/>
                <a:latin typeface="Arial Black" panose="020B0A04020102020204" pitchFamily="34" charset="0"/>
              </a:rPr>
              <a:t>The Fundamentals</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4" name="TextBox 3">
            <a:extLst>
              <a:ext uri="{FF2B5EF4-FFF2-40B4-BE49-F238E27FC236}">
                <a16:creationId xmlns:a16="http://schemas.microsoft.com/office/drawing/2014/main" id="{D43302C4-C336-D09A-BC25-09ED1F858AA6}"/>
              </a:ext>
            </a:extLst>
          </p:cNvPr>
          <p:cNvSpPr txBox="1"/>
          <p:nvPr/>
        </p:nvSpPr>
        <p:spPr>
          <a:xfrm>
            <a:off x="2807888" y="3257309"/>
            <a:ext cx="6576224" cy="2123658"/>
          </a:xfrm>
          <a:prstGeom prst="rect">
            <a:avLst/>
          </a:prstGeom>
          <a:noFill/>
        </p:spPr>
        <p:txBody>
          <a:bodyPr wrap="square" rtlCol="0">
            <a:spAutoFit/>
          </a:bodyPr>
          <a:lstStyle/>
          <a:p>
            <a:pPr algn="ctr"/>
            <a:r>
              <a:rPr lang="en-US" sz="4400" b="1" dirty="0">
                <a:solidFill>
                  <a:srgbClr val="3D487D"/>
                </a:solidFill>
                <a:latin typeface="Arial Black" panose="020B0A04020102020204" pitchFamily="34" charset="0"/>
              </a:rPr>
              <a:t>What is the most pressing issue you face today?</a:t>
            </a:r>
          </a:p>
        </p:txBody>
      </p:sp>
    </p:spTree>
    <p:extLst>
      <p:ext uri="{BB962C8B-B14F-4D97-AF65-F5344CB8AC3E}">
        <p14:creationId xmlns:p14="http://schemas.microsoft.com/office/powerpoint/2010/main" val="3462250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1192A-3AFB-12DC-EF39-658B6F952CC4}"/>
              </a:ext>
            </a:extLst>
          </p:cNvPr>
          <p:cNvSpPr>
            <a:spLocks noGrp="1"/>
          </p:cNvSpPr>
          <p:nvPr>
            <p:ph type="title"/>
          </p:nvPr>
        </p:nvSpPr>
        <p:spPr>
          <a:xfrm>
            <a:off x="838200" y="365125"/>
            <a:ext cx="4892040" cy="1325563"/>
          </a:xfrm>
        </p:spPr>
        <p:txBody>
          <a:bodyPr>
            <a:normAutofit/>
          </a:bodyPr>
          <a:lstStyle/>
          <a:p>
            <a:r>
              <a:rPr lang="en-US" cap="small" dirty="0">
                <a:solidFill>
                  <a:srgbClr val="3D487D"/>
                </a:solidFill>
                <a:latin typeface="Arial Black" panose="020B0A04020102020204" pitchFamily="34" charset="0"/>
              </a:rPr>
              <a:t>Leading in Times of Great Change</a:t>
            </a:r>
          </a:p>
        </p:txBody>
      </p:sp>
      <p:sp>
        <p:nvSpPr>
          <p:cNvPr id="8" name="Rectangle 7">
            <a:extLst>
              <a:ext uri="{FF2B5EF4-FFF2-40B4-BE49-F238E27FC236}">
                <a16:creationId xmlns:a16="http://schemas.microsoft.com/office/drawing/2014/main" id="{19F04823-EBC3-6756-9BF5-FE3EBA979A4E}"/>
              </a:ext>
            </a:extLst>
          </p:cNvPr>
          <p:cNvSpPr/>
          <p:nvPr/>
        </p:nvSpPr>
        <p:spPr>
          <a:xfrm>
            <a:off x="624840" y="1597184"/>
            <a:ext cx="3561080" cy="9350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Up Arrow 7">
            <a:extLst>
              <a:ext uri="{FF2B5EF4-FFF2-40B4-BE49-F238E27FC236}">
                <a16:creationId xmlns:a16="http://schemas.microsoft.com/office/drawing/2014/main" id="{2E60F6B0-2203-9101-A7D2-81EDE233DFD6}"/>
              </a:ext>
            </a:extLst>
          </p:cNvPr>
          <p:cNvSpPr/>
          <p:nvPr/>
        </p:nvSpPr>
        <p:spPr>
          <a:xfrm>
            <a:off x="3050929" y="2160312"/>
            <a:ext cx="674370" cy="2051603"/>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0A6BEDB-2D19-DD8B-CF5C-EA2C8E7A5D4D}"/>
              </a:ext>
            </a:extLst>
          </p:cNvPr>
          <p:cNvSpPr txBox="1">
            <a:spLocks/>
          </p:cNvSpPr>
          <p:nvPr/>
        </p:nvSpPr>
        <p:spPr>
          <a:xfrm>
            <a:off x="1685515" y="4799811"/>
            <a:ext cx="2708756" cy="9467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t>Plan</a:t>
            </a:r>
          </a:p>
        </p:txBody>
      </p:sp>
      <p:cxnSp>
        <p:nvCxnSpPr>
          <p:cNvPr id="9" name="Straight Arrow Connector 8">
            <a:extLst>
              <a:ext uri="{FF2B5EF4-FFF2-40B4-BE49-F238E27FC236}">
                <a16:creationId xmlns:a16="http://schemas.microsoft.com/office/drawing/2014/main" id="{4C80FFF4-7AFA-DA93-AF32-B76F69017473}"/>
              </a:ext>
            </a:extLst>
          </p:cNvPr>
          <p:cNvCxnSpPr/>
          <p:nvPr/>
        </p:nvCxnSpPr>
        <p:spPr>
          <a:xfrm>
            <a:off x="2419504" y="5034875"/>
            <a:ext cx="297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F521CE4-31BE-A559-3B3B-657CDFC05A11}"/>
              </a:ext>
            </a:extLst>
          </p:cNvPr>
          <p:cNvCxnSpPr/>
          <p:nvPr/>
        </p:nvCxnSpPr>
        <p:spPr>
          <a:xfrm flipV="1">
            <a:off x="2430934" y="2243203"/>
            <a:ext cx="0" cy="28031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B07492F-BCC0-738B-32FB-2FB834866686}"/>
              </a:ext>
            </a:extLst>
          </p:cNvPr>
          <p:cNvSpPr txBox="1"/>
          <p:nvPr/>
        </p:nvSpPr>
        <p:spPr>
          <a:xfrm>
            <a:off x="4595818" y="5034875"/>
            <a:ext cx="663964" cy="369332"/>
          </a:xfrm>
          <a:prstGeom prst="rect">
            <a:avLst/>
          </a:prstGeom>
          <a:noFill/>
        </p:spPr>
        <p:txBody>
          <a:bodyPr wrap="none" rtlCol="0">
            <a:spAutoFit/>
          </a:bodyPr>
          <a:lstStyle/>
          <a:p>
            <a:r>
              <a:rPr lang="en-US" dirty="0"/>
              <a:t>TIME</a:t>
            </a:r>
          </a:p>
        </p:txBody>
      </p:sp>
      <p:sp>
        <p:nvSpPr>
          <p:cNvPr id="12" name="TextBox 11">
            <a:extLst>
              <a:ext uri="{FF2B5EF4-FFF2-40B4-BE49-F238E27FC236}">
                <a16:creationId xmlns:a16="http://schemas.microsoft.com/office/drawing/2014/main" id="{FECD5960-6F56-824D-67BA-13738085CF55}"/>
              </a:ext>
            </a:extLst>
          </p:cNvPr>
          <p:cNvSpPr txBox="1"/>
          <p:nvPr/>
        </p:nvSpPr>
        <p:spPr>
          <a:xfrm>
            <a:off x="1430168" y="2329775"/>
            <a:ext cx="1006558" cy="369332"/>
          </a:xfrm>
          <a:prstGeom prst="rect">
            <a:avLst/>
          </a:prstGeom>
          <a:noFill/>
        </p:spPr>
        <p:txBody>
          <a:bodyPr wrap="none" rtlCol="0">
            <a:spAutoFit/>
          </a:bodyPr>
          <a:lstStyle/>
          <a:p>
            <a:r>
              <a:rPr lang="en-US" dirty="0"/>
              <a:t>SUCCESS</a:t>
            </a:r>
          </a:p>
        </p:txBody>
      </p:sp>
      <p:sp>
        <p:nvSpPr>
          <p:cNvPr id="13" name="Up Arrow 13">
            <a:extLst>
              <a:ext uri="{FF2B5EF4-FFF2-40B4-BE49-F238E27FC236}">
                <a16:creationId xmlns:a16="http://schemas.microsoft.com/office/drawing/2014/main" id="{35AF0CF0-5092-85DF-1B82-99E0D1D2F5B8}"/>
              </a:ext>
            </a:extLst>
          </p:cNvPr>
          <p:cNvSpPr/>
          <p:nvPr/>
        </p:nvSpPr>
        <p:spPr>
          <a:xfrm rot="1754666">
            <a:off x="3409131" y="2183173"/>
            <a:ext cx="674370" cy="2279088"/>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4">
            <a:extLst>
              <a:ext uri="{FF2B5EF4-FFF2-40B4-BE49-F238E27FC236}">
                <a16:creationId xmlns:a16="http://schemas.microsoft.com/office/drawing/2014/main" id="{01899C2E-2673-0740-2A7E-6413F10CDE8D}"/>
              </a:ext>
            </a:extLst>
          </p:cNvPr>
          <p:cNvSpPr/>
          <p:nvPr/>
        </p:nvSpPr>
        <p:spPr>
          <a:xfrm rot="3029407">
            <a:off x="3565278" y="2095046"/>
            <a:ext cx="674370" cy="3303421"/>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8F20C7E-9C50-5ECE-7099-88CFD567FAB1}"/>
              </a:ext>
            </a:extLst>
          </p:cNvPr>
          <p:cNvSpPr/>
          <p:nvPr/>
        </p:nvSpPr>
        <p:spPr>
          <a:xfrm>
            <a:off x="5728171" y="5672731"/>
            <a:ext cx="4075113" cy="49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4C2DF36B-4E2F-6994-9E5C-D1D5A38671AD}"/>
              </a:ext>
            </a:extLst>
          </p:cNvPr>
          <p:cNvSpPr txBox="1">
            <a:spLocks/>
          </p:cNvSpPr>
          <p:nvPr/>
        </p:nvSpPr>
        <p:spPr>
          <a:xfrm>
            <a:off x="6213447" y="4952388"/>
            <a:ext cx="2708756" cy="9467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t>Reality</a:t>
            </a:r>
          </a:p>
        </p:txBody>
      </p:sp>
      <p:cxnSp>
        <p:nvCxnSpPr>
          <p:cNvPr id="17" name="Straight Arrow Connector 16">
            <a:extLst>
              <a:ext uri="{FF2B5EF4-FFF2-40B4-BE49-F238E27FC236}">
                <a16:creationId xmlns:a16="http://schemas.microsoft.com/office/drawing/2014/main" id="{07F6C8DB-E3B0-5AE1-3BDB-35480657F296}"/>
              </a:ext>
            </a:extLst>
          </p:cNvPr>
          <p:cNvCxnSpPr/>
          <p:nvPr/>
        </p:nvCxnSpPr>
        <p:spPr>
          <a:xfrm>
            <a:off x="6877411" y="5158426"/>
            <a:ext cx="2971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9757FC5-BB23-5E98-7255-BD682CE668F2}"/>
              </a:ext>
            </a:extLst>
          </p:cNvPr>
          <p:cNvCxnSpPr/>
          <p:nvPr/>
        </p:nvCxnSpPr>
        <p:spPr>
          <a:xfrm flipV="1">
            <a:off x="6888841" y="2366754"/>
            <a:ext cx="0" cy="28031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4D67671-38DB-EC75-BC28-FED93A04E23A}"/>
              </a:ext>
            </a:extLst>
          </p:cNvPr>
          <p:cNvSpPr txBox="1"/>
          <p:nvPr/>
        </p:nvSpPr>
        <p:spPr>
          <a:xfrm>
            <a:off x="9053725" y="5158426"/>
            <a:ext cx="663964" cy="369332"/>
          </a:xfrm>
          <a:prstGeom prst="rect">
            <a:avLst/>
          </a:prstGeom>
          <a:noFill/>
        </p:spPr>
        <p:txBody>
          <a:bodyPr wrap="none" rtlCol="0">
            <a:spAutoFit/>
          </a:bodyPr>
          <a:lstStyle/>
          <a:p>
            <a:r>
              <a:rPr lang="en-US" dirty="0"/>
              <a:t>TIME</a:t>
            </a:r>
          </a:p>
        </p:txBody>
      </p:sp>
      <p:sp>
        <p:nvSpPr>
          <p:cNvPr id="20" name="TextBox 19">
            <a:extLst>
              <a:ext uri="{FF2B5EF4-FFF2-40B4-BE49-F238E27FC236}">
                <a16:creationId xmlns:a16="http://schemas.microsoft.com/office/drawing/2014/main" id="{54F95898-B221-BF7D-1E5C-17083B3FB153}"/>
              </a:ext>
            </a:extLst>
          </p:cNvPr>
          <p:cNvSpPr txBox="1"/>
          <p:nvPr/>
        </p:nvSpPr>
        <p:spPr>
          <a:xfrm>
            <a:off x="5888075" y="2453326"/>
            <a:ext cx="1006558" cy="369332"/>
          </a:xfrm>
          <a:prstGeom prst="rect">
            <a:avLst/>
          </a:prstGeom>
          <a:noFill/>
        </p:spPr>
        <p:txBody>
          <a:bodyPr wrap="none" rtlCol="0">
            <a:spAutoFit/>
          </a:bodyPr>
          <a:lstStyle/>
          <a:p>
            <a:r>
              <a:rPr lang="en-US" dirty="0"/>
              <a:t>SUCCESS</a:t>
            </a:r>
          </a:p>
        </p:txBody>
      </p:sp>
      <p:sp>
        <p:nvSpPr>
          <p:cNvPr id="21" name="Freeform 21">
            <a:extLst>
              <a:ext uri="{FF2B5EF4-FFF2-40B4-BE49-F238E27FC236}">
                <a16:creationId xmlns:a16="http://schemas.microsoft.com/office/drawing/2014/main" id="{0E77E395-9D88-98AB-FBD8-E93F9A12286C}"/>
              </a:ext>
            </a:extLst>
          </p:cNvPr>
          <p:cNvSpPr/>
          <p:nvPr/>
        </p:nvSpPr>
        <p:spPr>
          <a:xfrm>
            <a:off x="7052464" y="2261195"/>
            <a:ext cx="2926080" cy="2731770"/>
          </a:xfrm>
          <a:custGeom>
            <a:avLst/>
            <a:gdLst>
              <a:gd name="connsiteX0" fmla="*/ 0 w 2926080"/>
              <a:gd name="connsiteY0" fmla="*/ 2720340 h 2731770"/>
              <a:gd name="connsiteX1" fmla="*/ 45720 w 2926080"/>
              <a:gd name="connsiteY1" fmla="*/ 2731770 h 2731770"/>
              <a:gd name="connsiteX2" fmla="*/ 125730 w 2926080"/>
              <a:gd name="connsiteY2" fmla="*/ 2708910 h 2731770"/>
              <a:gd name="connsiteX3" fmla="*/ 240030 w 2926080"/>
              <a:gd name="connsiteY3" fmla="*/ 2686050 h 2731770"/>
              <a:gd name="connsiteX4" fmla="*/ 377190 w 2926080"/>
              <a:gd name="connsiteY4" fmla="*/ 2663190 h 2731770"/>
              <a:gd name="connsiteX5" fmla="*/ 434340 w 2926080"/>
              <a:gd name="connsiteY5" fmla="*/ 2651760 h 2731770"/>
              <a:gd name="connsiteX6" fmla="*/ 525780 w 2926080"/>
              <a:gd name="connsiteY6" fmla="*/ 2640330 h 2731770"/>
              <a:gd name="connsiteX7" fmla="*/ 560070 w 2926080"/>
              <a:gd name="connsiteY7" fmla="*/ 2628900 h 2731770"/>
              <a:gd name="connsiteX8" fmla="*/ 582930 w 2926080"/>
              <a:gd name="connsiteY8" fmla="*/ 2560320 h 2731770"/>
              <a:gd name="connsiteX9" fmla="*/ 628650 w 2926080"/>
              <a:gd name="connsiteY9" fmla="*/ 2491740 h 2731770"/>
              <a:gd name="connsiteX10" fmla="*/ 651510 w 2926080"/>
              <a:gd name="connsiteY10" fmla="*/ 2457450 h 2731770"/>
              <a:gd name="connsiteX11" fmla="*/ 708660 w 2926080"/>
              <a:gd name="connsiteY11" fmla="*/ 2388870 h 2731770"/>
              <a:gd name="connsiteX12" fmla="*/ 754380 w 2926080"/>
              <a:gd name="connsiteY12" fmla="*/ 2308860 h 2731770"/>
              <a:gd name="connsiteX13" fmla="*/ 822960 w 2926080"/>
              <a:gd name="connsiteY13" fmla="*/ 2263140 h 2731770"/>
              <a:gd name="connsiteX14" fmla="*/ 857250 w 2926080"/>
              <a:gd name="connsiteY14" fmla="*/ 2228850 h 2731770"/>
              <a:gd name="connsiteX15" fmla="*/ 925830 w 2926080"/>
              <a:gd name="connsiteY15" fmla="*/ 2171700 h 2731770"/>
              <a:gd name="connsiteX16" fmla="*/ 960120 w 2926080"/>
              <a:gd name="connsiteY16" fmla="*/ 2103120 h 2731770"/>
              <a:gd name="connsiteX17" fmla="*/ 948690 w 2926080"/>
              <a:gd name="connsiteY17" fmla="*/ 2045970 h 2731770"/>
              <a:gd name="connsiteX18" fmla="*/ 925830 w 2926080"/>
              <a:gd name="connsiteY18" fmla="*/ 2011680 h 2731770"/>
              <a:gd name="connsiteX19" fmla="*/ 914400 w 2926080"/>
              <a:gd name="connsiteY19" fmla="*/ 1977390 h 2731770"/>
              <a:gd name="connsiteX20" fmla="*/ 925830 w 2926080"/>
              <a:gd name="connsiteY20" fmla="*/ 1931670 h 2731770"/>
              <a:gd name="connsiteX21" fmla="*/ 994410 w 2926080"/>
              <a:gd name="connsiteY21" fmla="*/ 1885950 h 2731770"/>
              <a:gd name="connsiteX22" fmla="*/ 1028700 w 2926080"/>
              <a:gd name="connsiteY22" fmla="*/ 1863090 h 2731770"/>
              <a:gd name="connsiteX23" fmla="*/ 1062990 w 2926080"/>
              <a:gd name="connsiteY23" fmla="*/ 1840230 h 2731770"/>
              <a:gd name="connsiteX24" fmla="*/ 1108710 w 2926080"/>
              <a:gd name="connsiteY24" fmla="*/ 1828800 h 2731770"/>
              <a:gd name="connsiteX25" fmla="*/ 1211580 w 2926080"/>
              <a:gd name="connsiteY25" fmla="*/ 1783080 h 2731770"/>
              <a:gd name="connsiteX26" fmla="*/ 1257300 w 2926080"/>
              <a:gd name="connsiteY26" fmla="*/ 1771650 h 2731770"/>
              <a:gd name="connsiteX27" fmla="*/ 1348740 w 2926080"/>
              <a:gd name="connsiteY27" fmla="*/ 1725930 h 2731770"/>
              <a:gd name="connsiteX28" fmla="*/ 1428750 w 2926080"/>
              <a:gd name="connsiteY28" fmla="*/ 1703070 h 2731770"/>
              <a:gd name="connsiteX29" fmla="*/ 1474470 w 2926080"/>
              <a:gd name="connsiteY29" fmla="*/ 1680210 h 2731770"/>
              <a:gd name="connsiteX30" fmla="*/ 1543050 w 2926080"/>
              <a:gd name="connsiteY30" fmla="*/ 1657350 h 2731770"/>
              <a:gd name="connsiteX31" fmla="*/ 1577340 w 2926080"/>
              <a:gd name="connsiteY31" fmla="*/ 1634490 h 2731770"/>
              <a:gd name="connsiteX32" fmla="*/ 1645920 w 2926080"/>
              <a:gd name="connsiteY32" fmla="*/ 1611630 h 2731770"/>
              <a:gd name="connsiteX33" fmla="*/ 1691640 w 2926080"/>
              <a:gd name="connsiteY33" fmla="*/ 1588770 h 2731770"/>
              <a:gd name="connsiteX34" fmla="*/ 1771650 w 2926080"/>
              <a:gd name="connsiteY34" fmla="*/ 1554480 h 2731770"/>
              <a:gd name="connsiteX35" fmla="*/ 1828800 w 2926080"/>
              <a:gd name="connsiteY35" fmla="*/ 1485900 h 2731770"/>
              <a:gd name="connsiteX36" fmla="*/ 1840230 w 2926080"/>
              <a:gd name="connsiteY36" fmla="*/ 1451610 h 2731770"/>
              <a:gd name="connsiteX37" fmla="*/ 1725930 w 2926080"/>
              <a:gd name="connsiteY37" fmla="*/ 1417320 h 2731770"/>
              <a:gd name="connsiteX38" fmla="*/ 1657350 w 2926080"/>
              <a:gd name="connsiteY38" fmla="*/ 1463040 h 2731770"/>
              <a:gd name="connsiteX39" fmla="*/ 1645920 w 2926080"/>
              <a:gd name="connsiteY39" fmla="*/ 1497330 h 2731770"/>
              <a:gd name="connsiteX40" fmla="*/ 1451610 w 2926080"/>
              <a:gd name="connsiteY40" fmla="*/ 1783080 h 2731770"/>
              <a:gd name="connsiteX41" fmla="*/ 1360170 w 2926080"/>
              <a:gd name="connsiteY41" fmla="*/ 1714500 h 2731770"/>
              <a:gd name="connsiteX42" fmla="*/ 1348740 w 2926080"/>
              <a:gd name="connsiteY42" fmla="*/ 1680210 h 2731770"/>
              <a:gd name="connsiteX43" fmla="*/ 1360170 w 2926080"/>
              <a:gd name="connsiteY43" fmla="*/ 1623060 h 2731770"/>
              <a:gd name="connsiteX44" fmla="*/ 1440180 w 2926080"/>
              <a:gd name="connsiteY44" fmla="*/ 1577340 h 2731770"/>
              <a:gd name="connsiteX45" fmla="*/ 1531620 w 2926080"/>
              <a:gd name="connsiteY45" fmla="*/ 1520190 h 2731770"/>
              <a:gd name="connsiteX46" fmla="*/ 1623060 w 2926080"/>
              <a:gd name="connsiteY46" fmla="*/ 1451610 h 2731770"/>
              <a:gd name="connsiteX47" fmla="*/ 1725930 w 2926080"/>
              <a:gd name="connsiteY47" fmla="*/ 1360170 h 2731770"/>
              <a:gd name="connsiteX48" fmla="*/ 1771650 w 2926080"/>
              <a:gd name="connsiteY48" fmla="*/ 1291590 h 2731770"/>
              <a:gd name="connsiteX49" fmla="*/ 1794510 w 2926080"/>
              <a:gd name="connsiteY49" fmla="*/ 1257300 h 2731770"/>
              <a:gd name="connsiteX50" fmla="*/ 1828800 w 2926080"/>
              <a:gd name="connsiteY50" fmla="*/ 1223010 h 2731770"/>
              <a:gd name="connsiteX51" fmla="*/ 1840230 w 2926080"/>
              <a:gd name="connsiteY51" fmla="*/ 1188720 h 2731770"/>
              <a:gd name="connsiteX52" fmla="*/ 1817370 w 2926080"/>
              <a:gd name="connsiteY52" fmla="*/ 1131570 h 2731770"/>
              <a:gd name="connsiteX53" fmla="*/ 1725930 w 2926080"/>
              <a:gd name="connsiteY53" fmla="*/ 1097280 h 2731770"/>
              <a:gd name="connsiteX54" fmla="*/ 1668780 w 2926080"/>
              <a:gd name="connsiteY54" fmla="*/ 1074420 h 2731770"/>
              <a:gd name="connsiteX55" fmla="*/ 1623060 w 2926080"/>
              <a:gd name="connsiteY55" fmla="*/ 1051560 h 2731770"/>
              <a:gd name="connsiteX56" fmla="*/ 1565910 w 2926080"/>
              <a:gd name="connsiteY56" fmla="*/ 1040130 h 2731770"/>
              <a:gd name="connsiteX57" fmla="*/ 1451610 w 2926080"/>
              <a:gd name="connsiteY57" fmla="*/ 1062990 h 2731770"/>
              <a:gd name="connsiteX58" fmla="*/ 1360170 w 2926080"/>
              <a:gd name="connsiteY58" fmla="*/ 1085850 h 2731770"/>
              <a:gd name="connsiteX59" fmla="*/ 1200150 w 2926080"/>
              <a:gd name="connsiteY59" fmla="*/ 1074420 h 2731770"/>
              <a:gd name="connsiteX60" fmla="*/ 1565910 w 2926080"/>
              <a:gd name="connsiteY60" fmla="*/ 1085850 h 2731770"/>
              <a:gd name="connsiteX61" fmla="*/ 1657350 w 2926080"/>
              <a:gd name="connsiteY61" fmla="*/ 1120140 h 2731770"/>
              <a:gd name="connsiteX62" fmla="*/ 1691640 w 2926080"/>
              <a:gd name="connsiteY62" fmla="*/ 1131570 h 2731770"/>
              <a:gd name="connsiteX63" fmla="*/ 1737360 w 2926080"/>
              <a:gd name="connsiteY63" fmla="*/ 1154430 h 2731770"/>
              <a:gd name="connsiteX64" fmla="*/ 1771650 w 2926080"/>
              <a:gd name="connsiteY64" fmla="*/ 1165860 h 2731770"/>
              <a:gd name="connsiteX65" fmla="*/ 1851660 w 2926080"/>
              <a:gd name="connsiteY65" fmla="*/ 1200150 h 2731770"/>
              <a:gd name="connsiteX66" fmla="*/ 2194560 w 2926080"/>
              <a:gd name="connsiteY66" fmla="*/ 1143000 h 2731770"/>
              <a:gd name="connsiteX67" fmla="*/ 2251710 w 2926080"/>
              <a:gd name="connsiteY67" fmla="*/ 1051560 h 2731770"/>
              <a:gd name="connsiteX68" fmla="*/ 2274570 w 2926080"/>
              <a:gd name="connsiteY68" fmla="*/ 982980 h 2731770"/>
              <a:gd name="connsiteX69" fmla="*/ 2263140 w 2926080"/>
              <a:gd name="connsiteY69" fmla="*/ 800100 h 2731770"/>
              <a:gd name="connsiteX70" fmla="*/ 2251710 w 2926080"/>
              <a:gd name="connsiteY70" fmla="*/ 765810 h 2731770"/>
              <a:gd name="connsiteX71" fmla="*/ 2183130 w 2926080"/>
              <a:gd name="connsiteY71" fmla="*/ 708660 h 2731770"/>
              <a:gd name="connsiteX72" fmla="*/ 2148840 w 2926080"/>
              <a:gd name="connsiteY72" fmla="*/ 674370 h 2731770"/>
              <a:gd name="connsiteX73" fmla="*/ 2080260 w 2926080"/>
              <a:gd name="connsiteY73" fmla="*/ 628650 h 2731770"/>
              <a:gd name="connsiteX74" fmla="*/ 2091690 w 2926080"/>
              <a:gd name="connsiteY74" fmla="*/ 537210 h 2731770"/>
              <a:gd name="connsiteX75" fmla="*/ 2103120 w 2926080"/>
              <a:gd name="connsiteY75" fmla="*/ 502920 h 2731770"/>
              <a:gd name="connsiteX76" fmla="*/ 2194560 w 2926080"/>
              <a:gd name="connsiteY76" fmla="*/ 434340 h 2731770"/>
              <a:gd name="connsiteX77" fmla="*/ 2240280 w 2926080"/>
              <a:gd name="connsiteY77" fmla="*/ 411480 h 2731770"/>
              <a:gd name="connsiteX78" fmla="*/ 2274570 w 2926080"/>
              <a:gd name="connsiteY78" fmla="*/ 388620 h 2731770"/>
              <a:gd name="connsiteX79" fmla="*/ 2308860 w 2926080"/>
              <a:gd name="connsiteY79" fmla="*/ 377190 h 2731770"/>
              <a:gd name="connsiteX80" fmla="*/ 2400300 w 2926080"/>
              <a:gd name="connsiteY80" fmla="*/ 342900 h 2731770"/>
              <a:gd name="connsiteX81" fmla="*/ 2480310 w 2926080"/>
              <a:gd name="connsiteY81" fmla="*/ 331470 h 2731770"/>
              <a:gd name="connsiteX82" fmla="*/ 2491740 w 2926080"/>
              <a:gd name="connsiteY82" fmla="*/ 297180 h 2731770"/>
              <a:gd name="connsiteX83" fmla="*/ 2560320 w 2926080"/>
              <a:gd name="connsiteY83" fmla="*/ 194310 h 2731770"/>
              <a:gd name="connsiteX84" fmla="*/ 2583180 w 2926080"/>
              <a:gd name="connsiteY84" fmla="*/ 160020 h 2731770"/>
              <a:gd name="connsiteX85" fmla="*/ 2606040 w 2926080"/>
              <a:gd name="connsiteY85" fmla="*/ 91440 h 2731770"/>
              <a:gd name="connsiteX86" fmla="*/ 2594610 w 2926080"/>
              <a:gd name="connsiteY86" fmla="*/ 34290 h 2731770"/>
              <a:gd name="connsiteX87" fmla="*/ 2594610 w 2926080"/>
              <a:gd name="connsiteY87" fmla="*/ 0 h 2731770"/>
              <a:gd name="connsiteX88" fmla="*/ 2834640 w 2926080"/>
              <a:gd name="connsiteY88" fmla="*/ 11430 h 2731770"/>
              <a:gd name="connsiteX89" fmla="*/ 2891790 w 2926080"/>
              <a:gd name="connsiteY89" fmla="*/ 22860 h 2731770"/>
              <a:gd name="connsiteX90" fmla="*/ 2926080 w 2926080"/>
              <a:gd name="connsiteY90" fmla="*/ 34290 h 2731770"/>
              <a:gd name="connsiteX91" fmla="*/ 2914650 w 2926080"/>
              <a:gd name="connsiteY91" fmla="*/ 45720 h 273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926080" h="2731770">
                <a:moveTo>
                  <a:pt x="0" y="2720340"/>
                </a:moveTo>
                <a:cubicBezTo>
                  <a:pt x="15240" y="2724150"/>
                  <a:pt x="30011" y="2731770"/>
                  <a:pt x="45720" y="2731770"/>
                </a:cubicBezTo>
                <a:cubicBezTo>
                  <a:pt x="69442" y="2731770"/>
                  <a:pt x="102373" y="2714300"/>
                  <a:pt x="125730" y="2708910"/>
                </a:cubicBezTo>
                <a:cubicBezTo>
                  <a:pt x="163590" y="2700173"/>
                  <a:pt x="201704" y="2692438"/>
                  <a:pt x="240030" y="2686050"/>
                </a:cubicBezTo>
                <a:cubicBezTo>
                  <a:pt x="285750" y="2678430"/>
                  <a:pt x="331739" y="2672280"/>
                  <a:pt x="377190" y="2663190"/>
                </a:cubicBezTo>
                <a:cubicBezTo>
                  <a:pt x="396240" y="2659380"/>
                  <a:pt x="415139" y="2654714"/>
                  <a:pt x="434340" y="2651760"/>
                </a:cubicBezTo>
                <a:cubicBezTo>
                  <a:pt x="464700" y="2647089"/>
                  <a:pt x="495300" y="2644140"/>
                  <a:pt x="525780" y="2640330"/>
                </a:cubicBezTo>
                <a:cubicBezTo>
                  <a:pt x="537210" y="2636520"/>
                  <a:pt x="553067" y="2638704"/>
                  <a:pt x="560070" y="2628900"/>
                </a:cubicBezTo>
                <a:cubicBezTo>
                  <a:pt x="574076" y="2609292"/>
                  <a:pt x="569564" y="2580370"/>
                  <a:pt x="582930" y="2560320"/>
                </a:cubicBezTo>
                <a:lnTo>
                  <a:pt x="628650" y="2491740"/>
                </a:lnTo>
                <a:cubicBezTo>
                  <a:pt x="636270" y="2480310"/>
                  <a:pt x="641796" y="2467164"/>
                  <a:pt x="651510" y="2457450"/>
                </a:cubicBezTo>
                <a:cubicBezTo>
                  <a:pt x="676789" y="2432171"/>
                  <a:pt x="692747" y="2420696"/>
                  <a:pt x="708660" y="2388870"/>
                </a:cubicBezTo>
                <a:cubicBezTo>
                  <a:pt x="731319" y="2343551"/>
                  <a:pt x="704631" y="2353081"/>
                  <a:pt x="754380" y="2308860"/>
                </a:cubicBezTo>
                <a:cubicBezTo>
                  <a:pt x="774915" y="2290607"/>
                  <a:pt x="803533" y="2282567"/>
                  <a:pt x="822960" y="2263140"/>
                </a:cubicBezTo>
                <a:cubicBezTo>
                  <a:pt x="834390" y="2251710"/>
                  <a:pt x="844832" y="2239198"/>
                  <a:pt x="857250" y="2228850"/>
                </a:cubicBezTo>
                <a:cubicBezTo>
                  <a:pt x="906292" y="2187982"/>
                  <a:pt x="880294" y="2226343"/>
                  <a:pt x="925830" y="2171700"/>
                </a:cubicBezTo>
                <a:cubicBezTo>
                  <a:pt x="950449" y="2142157"/>
                  <a:pt x="948664" y="2137487"/>
                  <a:pt x="960120" y="2103120"/>
                </a:cubicBezTo>
                <a:cubicBezTo>
                  <a:pt x="956310" y="2084070"/>
                  <a:pt x="955511" y="2064160"/>
                  <a:pt x="948690" y="2045970"/>
                </a:cubicBezTo>
                <a:cubicBezTo>
                  <a:pt x="943867" y="2033108"/>
                  <a:pt x="931973" y="2023967"/>
                  <a:pt x="925830" y="2011680"/>
                </a:cubicBezTo>
                <a:cubicBezTo>
                  <a:pt x="920442" y="2000904"/>
                  <a:pt x="918210" y="1988820"/>
                  <a:pt x="914400" y="1977390"/>
                </a:cubicBezTo>
                <a:cubicBezTo>
                  <a:pt x="918210" y="1962150"/>
                  <a:pt x="915486" y="1943492"/>
                  <a:pt x="925830" y="1931670"/>
                </a:cubicBezTo>
                <a:cubicBezTo>
                  <a:pt x="943922" y="1910993"/>
                  <a:pt x="971550" y="1901190"/>
                  <a:pt x="994410" y="1885950"/>
                </a:cubicBezTo>
                <a:lnTo>
                  <a:pt x="1028700" y="1863090"/>
                </a:lnTo>
                <a:cubicBezTo>
                  <a:pt x="1040130" y="1855470"/>
                  <a:pt x="1049663" y="1843562"/>
                  <a:pt x="1062990" y="1840230"/>
                </a:cubicBezTo>
                <a:cubicBezTo>
                  <a:pt x="1078230" y="1836420"/>
                  <a:pt x="1094001" y="1834316"/>
                  <a:pt x="1108710" y="1828800"/>
                </a:cubicBezTo>
                <a:cubicBezTo>
                  <a:pt x="1268038" y="1769052"/>
                  <a:pt x="1023906" y="1845638"/>
                  <a:pt x="1211580" y="1783080"/>
                </a:cubicBezTo>
                <a:cubicBezTo>
                  <a:pt x="1226483" y="1778112"/>
                  <a:pt x="1242799" y="1777692"/>
                  <a:pt x="1257300" y="1771650"/>
                </a:cubicBezTo>
                <a:cubicBezTo>
                  <a:pt x="1288756" y="1758543"/>
                  <a:pt x="1315680" y="1734195"/>
                  <a:pt x="1348740" y="1725930"/>
                </a:cubicBezTo>
                <a:cubicBezTo>
                  <a:pt x="1371941" y="1720130"/>
                  <a:pt x="1405793" y="1712909"/>
                  <a:pt x="1428750" y="1703070"/>
                </a:cubicBezTo>
                <a:cubicBezTo>
                  <a:pt x="1444411" y="1696358"/>
                  <a:pt x="1458650" y="1686538"/>
                  <a:pt x="1474470" y="1680210"/>
                </a:cubicBezTo>
                <a:cubicBezTo>
                  <a:pt x="1496843" y="1671261"/>
                  <a:pt x="1523000" y="1670716"/>
                  <a:pt x="1543050" y="1657350"/>
                </a:cubicBezTo>
                <a:cubicBezTo>
                  <a:pt x="1554480" y="1649730"/>
                  <a:pt x="1564787" y="1640069"/>
                  <a:pt x="1577340" y="1634490"/>
                </a:cubicBezTo>
                <a:cubicBezTo>
                  <a:pt x="1599360" y="1624703"/>
                  <a:pt x="1624367" y="1622406"/>
                  <a:pt x="1645920" y="1611630"/>
                </a:cubicBezTo>
                <a:cubicBezTo>
                  <a:pt x="1661160" y="1604010"/>
                  <a:pt x="1675979" y="1595482"/>
                  <a:pt x="1691640" y="1588770"/>
                </a:cubicBezTo>
                <a:cubicBezTo>
                  <a:pt x="1728951" y="1572780"/>
                  <a:pt x="1733741" y="1581558"/>
                  <a:pt x="1771650" y="1554480"/>
                </a:cubicBezTo>
                <a:cubicBezTo>
                  <a:pt x="1791311" y="1540436"/>
                  <a:pt x="1817661" y="1508179"/>
                  <a:pt x="1828800" y="1485900"/>
                </a:cubicBezTo>
                <a:cubicBezTo>
                  <a:pt x="1834188" y="1475124"/>
                  <a:pt x="1836420" y="1463040"/>
                  <a:pt x="1840230" y="1451610"/>
                </a:cubicBezTo>
                <a:cubicBezTo>
                  <a:pt x="1823199" y="1383485"/>
                  <a:pt x="1838337" y="1379851"/>
                  <a:pt x="1725930" y="1417320"/>
                </a:cubicBezTo>
                <a:cubicBezTo>
                  <a:pt x="1699866" y="1426008"/>
                  <a:pt x="1657350" y="1463040"/>
                  <a:pt x="1657350" y="1463040"/>
                </a:cubicBezTo>
                <a:cubicBezTo>
                  <a:pt x="1653540" y="1474470"/>
                  <a:pt x="1646749" y="1485310"/>
                  <a:pt x="1645920" y="1497330"/>
                </a:cubicBezTo>
                <a:cubicBezTo>
                  <a:pt x="1621262" y="1854864"/>
                  <a:pt x="1740134" y="1801113"/>
                  <a:pt x="1451610" y="1783080"/>
                </a:cubicBezTo>
                <a:cubicBezTo>
                  <a:pt x="1406910" y="1760730"/>
                  <a:pt x="1392263" y="1759431"/>
                  <a:pt x="1360170" y="1714500"/>
                </a:cubicBezTo>
                <a:cubicBezTo>
                  <a:pt x="1353167" y="1704696"/>
                  <a:pt x="1352550" y="1691640"/>
                  <a:pt x="1348740" y="1680210"/>
                </a:cubicBezTo>
                <a:cubicBezTo>
                  <a:pt x="1352550" y="1661160"/>
                  <a:pt x="1350531" y="1639928"/>
                  <a:pt x="1360170" y="1623060"/>
                </a:cubicBezTo>
                <a:cubicBezTo>
                  <a:pt x="1366854" y="1611363"/>
                  <a:pt x="1433999" y="1580774"/>
                  <a:pt x="1440180" y="1577340"/>
                </a:cubicBezTo>
                <a:cubicBezTo>
                  <a:pt x="1461146" y="1565692"/>
                  <a:pt x="1508503" y="1537002"/>
                  <a:pt x="1531620" y="1520190"/>
                </a:cubicBezTo>
                <a:cubicBezTo>
                  <a:pt x="1562433" y="1497781"/>
                  <a:pt x="1596119" y="1478551"/>
                  <a:pt x="1623060" y="1451610"/>
                </a:cubicBezTo>
                <a:cubicBezTo>
                  <a:pt x="1701354" y="1373316"/>
                  <a:pt x="1664741" y="1400963"/>
                  <a:pt x="1725930" y="1360170"/>
                </a:cubicBezTo>
                <a:lnTo>
                  <a:pt x="1771650" y="1291590"/>
                </a:lnTo>
                <a:cubicBezTo>
                  <a:pt x="1779270" y="1280160"/>
                  <a:pt x="1784796" y="1267014"/>
                  <a:pt x="1794510" y="1257300"/>
                </a:cubicBezTo>
                <a:lnTo>
                  <a:pt x="1828800" y="1223010"/>
                </a:lnTo>
                <a:cubicBezTo>
                  <a:pt x="1832610" y="1211580"/>
                  <a:pt x="1841724" y="1200675"/>
                  <a:pt x="1840230" y="1188720"/>
                </a:cubicBezTo>
                <a:cubicBezTo>
                  <a:pt x="1837685" y="1168361"/>
                  <a:pt x="1830723" y="1147148"/>
                  <a:pt x="1817370" y="1131570"/>
                </a:cubicBezTo>
                <a:cubicBezTo>
                  <a:pt x="1798664" y="1109746"/>
                  <a:pt x="1750321" y="1105410"/>
                  <a:pt x="1725930" y="1097280"/>
                </a:cubicBezTo>
                <a:cubicBezTo>
                  <a:pt x="1706465" y="1090792"/>
                  <a:pt x="1687529" y="1082753"/>
                  <a:pt x="1668780" y="1074420"/>
                </a:cubicBezTo>
                <a:cubicBezTo>
                  <a:pt x="1653210" y="1067500"/>
                  <a:pt x="1639224" y="1056948"/>
                  <a:pt x="1623060" y="1051560"/>
                </a:cubicBezTo>
                <a:cubicBezTo>
                  <a:pt x="1604630" y="1045417"/>
                  <a:pt x="1584960" y="1043940"/>
                  <a:pt x="1565910" y="1040130"/>
                </a:cubicBezTo>
                <a:cubicBezTo>
                  <a:pt x="1411521" y="1062186"/>
                  <a:pt x="1539387" y="1039051"/>
                  <a:pt x="1451610" y="1062990"/>
                </a:cubicBezTo>
                <a:cubicBezTo>
                  <a:pt x="1421299" y="1071257"/>
                  <a:pt x="1360170" y="1085850"/>
                  <a:pt x="1360170" y="1085850"/>
                </a:cubicBezTo>
                <a:cubicBezTo>
                  <a:pt x="1306830" y="1082040"/>
                  <a:pt x="1146674" y="1074420"/>
                  <a:pt x="1200150" y="1074420"/>
                </a:cubicBezTo>
                <a:cubicBezTo>
                  <a:pt x="1322130" y="1074420"/>
                  <a:pt x="1444118" y="1079084"/>
                  <a:pt x="1565910" y="1085850"/>
                </a:cubicBezTo>
                <a:cubicBezTo>
                  <a:pt x="1606263" y="1088092"/>
                  <a:pt x="1621330" y="1104703"/>
                  <a:pt x="1657350" y="1120140"/>
                </a:cubicBezTo>
                <a:cubicBezTo>
                  <a:pt x="1668424" y="1124886"/>
                  <a:pt x="1680566" y="1126824"/>
                  <a:pt x="1691640" y="1131570"/>
                </a:cubicBezTo>
                <a:cubicBezTo>
                  <a:pt x="1707301" y="1138282"/>
                  <a:pt x="1721699" y="1147718"/>
                  <a:pt x="1737360" y="1154430"/>
                </a:cubicBezTo>
                <a:cubicBezTo>
                  <a:pt x="1748434" y="1159176"/>
                  <a:pt x="1760874" y="1160472"/>
                  <a:pt x="1771650" y="1165860"/>
                </a:cubicBezTo>
                <a:cubicBezTo>
                  <a:pt x="1850585" y="1205327"/>
                  <a:pt x="1756507" y="1176362"/>
                  <a:pt x="1851660" y="1200150"/>
                </a:cubicBezTo>
                <a:cubicBezTo>
                  <a:pt x="1904603" y="1197944"/>
                  <a:pt x="2124530" y="1236373"/>
                  <a:pt x="2194560" y="1143000"/>
                </a:cubicBezTo>
                <a:cubicBezTo>
                  <a:pt x="2224038" y="1103697"/>
                  <a:pt x="2233779" y="1096388"/>
                  <a:pt x="2251710" y="1051560"/>
                </a:cubicBezTo>
                <a:cubicBezTo>
                  <a:pt x="2260659" y="1029187"/>
                  <a:pt x="2274570" y="982980"/>
                  <a:pt x="2274570" y="982980"/>
                </a:cubicBezTo>
                <a:cubicBezTo>
                  <a:pt x="2270760" y="922020"/>
                  <a:pt x="2269534" y="860843"/>
                  <a:pt x="2263140" y="800100"/>
                </a:cubicBezTo>
                <a:cubicBezTo>
                  <a:pt x="2261879" y="788118"/>
                  <a:pt x="2258393" y="775835"/>
                  <a:pt x="2251710" y="765810"/>
                </a:cubicBezTo>
                <a:cubicBezTo>
                  <a:pt x="2226665" y="728243"/>
                  <a:pt x="2214758" y="735016"/>
                  <a:pt x="2183130" y="708660"/>
                </a:cubicBezTo>
                <a:cubicBezTo>
                  <a:pt x="2170712" y="698312"/>
                  <a:pt x="2161599" y="684294"/>
                  <a:pt x="2148840" y="674370"/>
                </a:cubicBezTo>
                <a:cubicBezTo>
                  <a:pt x="2127153" y="657502"/>
                  <a:pt x="2080260" y="628650"/>
                  <a:pt x="2080260" y="628650"/>
                </a:cubicBezTo>
                <a:cubicBezTo>
                  <a:pt x="2084070" y="598170"/>
                  <a:pt x="2086195" y="567432"/>
                  <a:pt x="2091690" y="537210"/>
                </a:cubicBezTo>
                <a:cubicBezTo>
                  <a:pt x="2093845" y="525356"/>
                  <a:pt x="2095279" y="512068"/>
                  <a:pt x="2103120" y="502920"/>
                </a:cubicBezTo>
                <a:cubicBezTo>
                  <a:pt x="2113674" y="490607"/>
                  <a:pt x="2172250" y="447089"/>
                  <a:pt x="2194560" y="434340"/>
                </a:cubicBezTo>
                <a:cubicBezTo>
                  <a:pt x="2209354" y="425886"/>
                  <a:pt x="2225486" y="419934"/>
                  <a:pt x="2240280" y="411480"/>
                </a:cubicBezTo>
                <a:cubicBezTo>
                  <a:pt x="2252207" y="404664"/>
                  <a:pt x="2262283" y="394763"/>
                  <a:pt x="2274570" y="388620"/>
                </a:cubicBezTo>
                <a:cubicBezTo>
                  <a:pt x="2285346" y="383232"/>
                  <a:pt x="2297579" y="381420"/>
                  <a:pt x="2308860" y="377190"/>
                </a:cubicBezTo>
                <a:cubicBezTo>
                  <a:pt x="2317214" y="374057"/>
                  <a:pt x="2381769" y="346606"/>
                  <a:pt x="2400300" y="342900"/>
                </a:cubicBezTo>
                <a:cubicBezTo>
                  <a:pt x="2426718" y="337616"/>
                  <a:pt x="2453640" y="335280"/>
                  <a:pt x="2480310" y="331470"/>
                </a:cubicBezTo>
                <a:cubicBezTo>
                  <a:pt x="2484120" y="320040"/>
                  <a:pt x="2485889" y="307712"/>
                  <a:pt x="2491740" y="297180"/>
                </a:cubicBezTo>
                <a:lnTo>
                  <a:pt x="2560320" y="194310"/>
                </a:lnTo>
                <a:cubicBezTo>
                  <a:pt x="2567940" y="182880"/>
                  <a:pt x="2578836" y="173052"/>
                  <a:pt x="2583180" y="160020"/>
                </a:cubicBezTo>
                <a:lnTo>
                  <a:pt x="2606040" y="91440"/>
                </a:lnTo>
                <a:cubicBezTo>
                  <a:pt x="2602230" y="72390"/>
                  <a:pt x="2604249" y="51158"/>
                  <a:pt x="2594610" y="34290"/>
                </a:cubicBezTo>
                <a:cubicBezTo>
                  <a:pt x="2573339" y="-2934"/>
                  <a:pt x="2527077" y="22511"/>
                  <a:pt x="2594610" y="0"/>
                </a:cubicBezTo>
                <a:cubicBezTo>
                  <a:pt x="2674620" y="3810"/>
                  <a:pt x="2754775" y="5287"/>
                  <a:pt x="2834640" y="11430"/>
                </a:cubicBezTo>
                <a:cubicBezTo>
                  <a:pt x="2854010" y="12920"/>
                  <a:pt x="2872943" y="18148"/>
                  <a:pt x="2891790" y="22860"/>
                </a:cubicBezTo>
                <a:cubicBezTo>
                  <a:pt x="2903479" y="25782"/>
                  <a:pt x="2917561" y="25771"/>
                  <a:pt x="2926080" y="34290"/>
                </a:cubicBezTo>
                <a:lnTo>
                  <a:pt x="2914650" y="45720"/>
                </a:lnTo>
              </a:path>
            </a:pathLst>
          </a:custGeom>
          <a:noFill/>
          <a:ln w="38100">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7C75239A-E407-8C12-127D-B1069B006256}"/>
              </a:ext>
            </a:extLst>
          </p:cNvPr>
          <p:cNvPicPr>
            <a:picLocks noChangeAspect="1"/>
          </p:cNvPicPr>
          <p:nvPr/>
        </p:nvPicPr>
        <p:blipFill>
          <a:blip r:embed="rId2"/>
          <a:stretch>
            <a:fillRect/>
          </a:stretch>
        </p:blipFill>
        <p:spPr>
          <a:xfrm>
            <a:off x="7052464" y="2624094"/>
            <a:ext cx="3263575" cy="2175717"/>
          </a:xfrm>
          <a:prstGeom prst="rect">
            <a:avLst/>
          </a:prstGeom>
        </p:spPr>
      </p:pic>
      <p:sp>
        <p:nvSpPr>
          <p:cNvPr id="23" name="Rectangle 22">
            <a:extLst>
              <a:ext uri="{FF2B5EF4-FFF2-40B4-BE49-F238E27FC236}">
                <a16:creationId xmlns:a16="http://schemas.microsoft.com/office/drawing/2014/main" id="{D2A491F0-8F8B-56A9-1984-BC2C0956FEEF}"/>
              </a:ext>
            </a:extLst>
          </p:cNvPr>
          <p:cNvSpPr/>
          <p:nvPr/>
        </p:nvSpPr>
        <p:spPr>
          <a:xfrm>
            <a:off x="5880571" y="5825131"/>
            <a:ext cx="4075113" cy="49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265147AD-1885-5521-8A29-9476CF87340F}"/>
              </a:ext>
            </a:extLst>
          </p:cNvPr>
          <p:cNvSpPr txBox="1">
            <a:spLocks/>
          </p:cNvSpPr>
          <p:nvPr/>
        </p:nvSpPr>
        <p:spPr>
          <a:xfrm>
            <a:off x="2529576" y="3218212"/>
            <a:ext cx="2944997" cy="795386"/>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Yu Gothic" charset="-128"/>
                <a:ea typeface="Yu Gothic" charset="-128"/>
                <a:cs typeface="Yu Gothic" charset="-128"/>
              </a:rPr>
              <a:t>Expect the world push back against your plans.</a:t>
            </a:r>
          </a:p>
        </p:txBody>
      </p:sp>
    </p:spTree>
    <p:extLst>
      <p:ext uri="{BB962C8B-B14F-4D97-AF65-F5344CB8AC3E}">
        <p14:creationId xmlns:p14="http://schemas.microsoft.com/office/powerpoint/2010/main" val="387197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par>
                                <p:cTn id="43" presetID="9"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cTn>
                              </p:par>
                              <p:par>
                                <p:cTn id="46" presetID="9"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dissolve">
                                      <p:cBhvr>
                                        <p:cTn id="48" dur="500"/>
                                        <p:tgtEl>
                                          <p:spTgt spid="17"/>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dissolve">
                                      <p:cBhvr>
                                        <p:cTn id="51" dur="500"/>
                                        <p:tgtEl>
                                          <p:spTgt spid="19"/>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dissolv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dissolv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xit" presetSubtype="0" fill="hold" nodeType="clickEffect">
                                  <p:stCondLst>
                                    <p:cond delay="0"/>
                                  </p:stCondLst>
                                  <p:childTnLst>
                                    <p:animEffect transition="out" filter="dissolv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childTnLst>
                          </p:cTn>
                        </p:par>
                        <p:par>
                          <p:cTn id="65" fill="hold">
                            <p:stCondLst>
                              <p:cond delay="500"/>
                            </p:stCondLst>
                            <p:childTnLst>
                              <p:par>
                                <p:cTn id="66" presetID="9" presetClass="entr" presetSubtype="0"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dissolve">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p:bldP spid="12" grpId="0"/>
      <p:bldP spid="13" grpId="0" animBg="1"/>
      <p:bldP spid="14" grpId="0" animBg="1"/>
      <p:bldP spid="16" grpId="0"/>
      <p:bldP spid="19" grpId="0"/>
      <p:bldP spid="20" grpId="0"/>
      <p:bldP spid="21"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2C31FC-DDBA-F764-B246-AEDB54C536DC}"/>
              </a:ext>
            </a:extLst>
          </p:cNvPr>
          <p:cNvSpPr txBox="1"/>
          <p:nvPr/>
        </p:nvSpPr>
        <p:spPr>
          <a:xfrm>
            <a:off x="1847102" y="211237"/>
            <a:ext cx="8497794" cy="5324535"/>
          </a:xfrm>
          <a:prstGeom prst="rect">
            <a:avLst/>
          </a:prstGeom>
          <a:noFill/>
        </p:spPr>
        <p:txBody>
          <a:bodyPr wrap="square">
            <a:spAutoFit/>
          </a:bodyPr>
          <a:lstStyle/>
          <a:p>
            <a:pPr marL="0" marR="0" algn="ctr">
              <a:spcBef>
                <a:spcPts val="0"/>
              </a:spcBef>
              <a:spcAft>
                <a:spcPts val="0"/>
              </a:spcAft>
            </a:pPr>
            <a:r>
              <a:rPr lang="en-US" sz="6000" b="1" cap="small" dirty="0">
                <a:solidFill>
                  <a:srgbClr val="3D487D"/>
                </a:solidFill>
                <a:effectLst/>
                <a:latin typeface="Arial Black" panose="020B0A04020102020204" pitchFamily="34" charset="0"/>
                <a:ea typeface="Calibri" panose="020F0502020204030204" pitchFamily="34" charset="0"/>
              </a:rPr>
              <a:t>What will you do with the world as you find it?</a:t>
            </a:r>
          </a:p>
          <a:p>
            <a:pPr marL="0" marR="0" algn="ctr">
              <a:spcBef>
                <a:spcPts val="0"/>
              </a:spcBef>
              <a:spcAft>
                <a:spcPts val="0"/>
              </a:spcAft>
            </a:pPr>
            <a:endParaRPr lang="en-US" sz="2000" b="1" cap="small" dirty="0">
              <a:solidFill>
                <a:srgbClr val="3D487D"/>
              </a:solidFill>
              <a:latin typeface="Arial Black" panose="020B0A04020102020204" pitchFamily="34" charset="0"/>
              <a:ea typeface="Calibri" panose="020F0502020204030204" pitchFamily="34" charset="0"/>
            </a:endParaRPr>
          </a:p>
          <a:p>
            <a:pPr marL="0" marR="0" algn="ctr">
              <a:spcBef>
                <a:spcPts val="0"/>
              </a:spcBef>
              <a:spcAft>
                <a:spcPts val="0"/>
              </a:spcAft>
            </a:pPr>
            <a:endParaRPr lang="en-US" sz="2000" b="1" cap="small" dirty="0">
              <a:solidFill>
                <a:srgbClr val="3D487D"/>
              </a:solidFill>
              <a:latin typeface="Arial Black" panose="020B0A04020102020204" pitchFamily="34" charset="0"/>
              <a:ea typeface="Calibri" panose="020F0502020204030204" pitchFamily="34" charset="0"/>
            </a:endParaRPr>
          </a:p>
          <a:p>
            <a:pPr marL="0" marR="0" algn="ctr">
              <a:spcBef>
                <a:spcPts val="0"/>
              </a:spcBef>
              <a:spcAft>
                <a:spcPts val="0"/>
              </a:spcAft>
            </a:pPr>
            <a:r>
              <a:rPr lang="en-US" sz="6000" b="1" cap="small" dirty="0">
                <a:solidFill>
                  <a:srgbClr val="3D487D"/>
                </a:solidFill>
                <a:effectLst/>
                <a:latin typeface="Arial Black" panose="020B0A04020102020204" pitchFamily="34" charset="0"/>
                <a:ea typeface="Calibri" panose="020F0502020204030204" pitchFamily="34" charset="0"/>
              </a:rPr>
              <a:t>What shows up when you do?</a:t>
            </a:r>
          </a:p>
        </p:txBody>
      </p:sp>
      <p:sp>
        <p:nvSpPr>
          <p:cNvPr id="6" name="Rectangle 5">
            <a:extLst>
              <a:ext uri="{FF2B5EF4-FFF2-40B4-BE49-F238E27FC236}">
                <a16:creationId xmlns:a16="http://schemas.microsoft.com/office/drawing/2014/main" id="{DDD79221-206E-54C9-AD06-2214E133D858}"/>
              </a:ext>
            </a:extLst>
          </p:cNvPr>
          <p:cNvSpPr/>
          <p:nvPr/>
        </p:nvSpPr>
        <p:spPr>
          <a:xfrm>
            <a:off x="3338352" y="3177611"/>
            <a:ext cx="5515295" cy="1777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729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21154B-CC8F-AA4B-ADFA-1FFCD91FC0D8}"/>
              </a:ext>
            </a:extLst>
          </p:cNvPr>
          <p:cNvPicPr>
            <a:picLocks noChangeAspect="1"/>
          </p:cNvPicPr>
          <p:nvPr/>
        </p:nvPicPr>
        <p:blipFill>
          <a:blip r:embed="rId2"/>
          <a:stretch>
            <a:fillRect/>
          </a:stretch>
        </p:blipFill>
        <p:spPr>
          <a:xfrm>
            <a:off x="0" y="-262411"/>
            <a:ext cx="5728920" cy="5501281"/>
          </a:xfrm>
          <a:prstGeom prst="rect">
            <a:avLst/>
          </a:prstGeom>
        </p:spPr>
      </p:pic>
      <p:pic>
        <p:nvPicPr>
          <p:cNvPr id="8" name="Picture 7">
            <a:extLst>
              <a:ext uri="{FF2B5EF4-FFF2-40B4-BE49-F238E27FC236}">
                <a16:creationId xmlns:a16="http://schemas.microsoft.com/office/drawing/2014/main" id="{F094827A-5CD1-3257-4C88-7B812F5E6950}"/>
              </a:ext>
            </a:extLst>
          </p:cNvPr>
          <p:cNvPicPr>
            <a:picLocks noChangeAspect="1"/>
          </p:cNvPicPr>
          <p:nvPr/>
        </p:nvPicPr>
        <p:blipFill>
          <a:blip r:embed="rId3"/>
          <a:stretch>
            <a:fillRect/>
          </a:stretch>
        </p:blipFill>
        <p:spPr>
          <a:xfrm>
            <a:off x="5601009" y="3119121"/>
            <a:ext cx="6438380" cy="3738880"/>
          </a:xfrm>
          <a:prstGeom prst="rect">
            <a:avLst/>
          </a:prstGeom>
        </p:spPr>
      </p:pic>
    </p:spTree>
    <p:extLst>
      <p:ext uri="{BB962C8B-B14F-4D97-AF65-F5344CB8AC3E}">
        <p14:creationId xmlns:p14="http://schemas.microsoft.com/office/powerpoint/2010/main" val="3129830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097B-8D1C-02E7-36A1-6700F6361DAA}"/>
              </a:ext>
            </a:extLst>
          </p:cNvPr>
          <p:cNvSpPr>
            <a:spLocks noGrp="1"/>
          </p:cNvSpPr>
          <p:nvPr>
            <p:ph type="title"/>
          </p:nvPr>
        </p:nvSpPr>
        <p:spPr>
          <a:xfrm>
            <a:off x="381000" y="3977640"/>
            <a:ext cx="11811000" cy="1645920"/>
          </a:xfrm>
        </p:spPr>
        <p:txBody>
          <a:bodyPr/>
          <a:lstStyle/>
          <a:p>
            <a:r>
              <a:rPr lang="en-US" b="0" i="0" dirty="0">
                <a:solidFill>
                  <a:schemeClr val="accent5"/>
                </a:solidFill>
                <a:effectLst/>
                <a:latin typeface="Lato" panose="020F0502020204030203" pitchFamily="34" charset="0"/>
              </a:rPr>
              <a:t>Our work is increasingly challenged due to polarization. Join your peers in this interactive session focused on the best practices emerging to address this challenge. Facilitated by Dr. Tim Rahschulte, CEO of the Professional Development Academy and chief architect of the ICMA High Performance Leadership Academy, </a:t>
            </a:r>
            <a:r>
              <a:rPr lang="en-US" i="0" dirty="0">
                <a:solidFill>
                  <a:schemeClr val="bg1">
                    <a:lumMod val="95000"/>
                  </a:schemeClr>
                </a:solidFill>
                <a:effectLst/>
                <a:latin typeface="Lato" panose="020F0502020204030203" pitchFamily="34" charset="0"/>
              </a:rPr>
              <a:t>this session will detail the cause and effect of polarization and share insights on solutions and ways forward.</a:t>
            </a:r>
            <a:endParaRPr lang="en-US" dirty="0">
              <a:solidFill>
                <a:schemeClr val="bg1">
                  <a:lumMod val="95000"/>
                </a:schemeClr>
              </a:solidFill>
            </a:endParaRPr>
          </a:p>
        </p:txBody>
      </p:sp>
    </p:spTree>
    <p:extLst>
      <p:ext uri="{BB962C8B-B14F-4D97-AF65-F5344CB8AC3E}">
        <p14:creationId xmlns:p14="http://schemas.microsoft.com/office/powerpoint/2010/main" val="2884158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78A8FE8-8793-BBE3-BE6E-E3A4C842A626}"/>
              </a:ext>
            </a:extLst>
          </p:cNvPr>
          <p:cNvSpPr txBox="1"/>
          <p:nvPr/>
        </p:nvSpPr>
        <p:spPr>
          <a:xfrm>
            <a:off x="2502964" y="572746"/>
            <a:ext cx="7186072" cy="4154984"/>
          </a:xfrm>
          <a:prstGeom prst="rect">
            <a:avLst/>
          </a:prstGeom>
          <a:noFill/>
        </p:spPr>
        <p:txBody>
          <a:bodyPr wrap="square" rtlCol="0">
            <a:spAutoFit/>
          </a:bodyPr>
          <a:lstStyle/>
          <a:p>
            <a:pPr algn="ctr"/>
            <a:r>
              <a:rPr lang="en-US" sz="4800" dirty="0">
                <a:solidFill>
                  <a:srgbClr val="3D487D"/>
                </a:solidFill>
                <a:latin typeface="+mj-lt"/>
                <a:ea typeface="Tw Cen MT" charset="0"/>
                <a:cs typeface="Tw Cen MT" charset="0"/>
              </a:rPr>
              <a:t>Key Take Away </a:t>
            </a:r>
          </a:p>
          <a:p>
            <a:pPr algn="ctr"/>
            <a:endParaRPr lang="en-US" sz="5400" b="1" dirty="0">
              <a:solidFill>
                <a:srgbClr val="3D487D"/>
              </a:solidFill>
              <a:latin typeface="Arial Black" panose="020B0A04020102020204" pitchFamily="34" charset="0"/>
              <a:ea typeface="Tw Cen MT" charset="0"/>
              <a:cs typeface="Tw Cen MT" charset="0"/>
            </a:endParaRPr>
          </a:p>
          <a:p>
            <a:pPr algn="ctr"/>
            <a:r>
              <a:rPr lang="en-US" sz="5400" b="1" dirty="0">
                <a:solidFill>
                  <a:srgbClr val="3D487D"/>
                </a:solidFill>
                <a:latin typeface="Arial Black" panose="020B0A04020102020204" pitchFamily="34" charset="0"/>
                <a:ea typeface="Tw Cen MT" charset="0"/>
                <a:cs typeface="Tw Cen MT" charset="0"/>
              </a:rPr>
              <a:t>Focus on getting it right, not on being right</a:t>
            </a:r>
            <a:endParaRPr lang="en-US" sz="4000" b="1" dirty="0">
              <a:solidFill>
                <a:srgbClr val="3D487D"/>
              </a:solidFill>
              <a:latin typeface="Arial Black" panose="020B0A04020102020204" pitchFamily="34" charset="0"/>
              <a:ea typeface="Tw Cen MT" charset="0"/>
              <a:cs typeface="Tw Cen MT" charset="0"/>
            </a:endParaRPr>
          </a:p>
        </p:txBody>
      </p:sp>
      <p:sp>
        <p:nvSpPr>
          <p:cNvPr id="12" name="Rectangle 11">
            <a:extLst>
              <a:ext uri="{FF2B5EF4-FFF2-40B4-BE49-F238E27FC236}">
                <a16:creationId xmlns:a16="http://schemas.microsoft.com/office/drawing/2014/main" id="{3A6CE33D-89A4-964F-CC69-90E010CBA980}"/>
              </a:ext>
            </a:extLst>
          </p:cNvPr>
          <p:cNvSpPr/>
          <p:nvPr/>
        </p:nvSpPr>
        <p:spPr>
          <a:xfrm>
            <a:off x="3338352" y="1643451"/>
            <a:ext cx="5515295" cy="1777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2474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ook Review: “Delivering Happiness” by Tony Hsieh, CEO of Zappos. | by  Gabriel OMIN | Medium">
            <a:extLst>
              <a:ext uri="{FF2B5EF4-FFF2-40B4-BE49-F238E27FC236}">
                <a16:creationId xmlns:a16="http://schemas.microsoft.com/office/drawing/2014/main" id="{397CEC9B-33C3-4E0E-A45E-BF3329CA7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42900"/>
            <a:ext cx="408622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94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C3DA09-16F5-1B2C-4465-BECFFE28554F}"/>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2" name="Picture 4" descr="Delivering Happiness by Tony Hsieh">
            <a:extLst>
              <a:ext uri="{FF2B5EF4-FFF2-40B4-BE49-F238E27FC236}">
                <a16:creationId xmlns:a16="http://schemas.microsoft.com/office/drawing/2014/main" id="{8617EBF7-B197-414A-83AD-D9AD350E7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85800"/>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992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CF1301-0094-916F-8491-DCA573F12AD5}"/>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ความสุข 3 ชนิด เรียงไม่ผิด ชีวิตเปลี่ยน – Metapon's">
            <a:extLst>
              <a:ext uri="{FF2B5EF4-FFF2-40B4-BE49-F238E27FC236}">
                <a16:creationId xmlns:a16="http://schemas.microsoft.com/office/drawing/2014/main" id="{2049AA93-0FE7-4260-96BE-2BD9DDD2F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429" y="6712"/>
            <a:ext cx="9808028" cy="685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311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3BB5C8-8EEF-FD05-7FAF-BAD93461D2C4}"/>
              </a:ext>
            </a:extLst>
          </p:cNvPr>
          <p:cNvSpPr/>
          <p:nvPr/>
        </p:nvSpPr>
        <p:spPr>
          <a:xfrm>
            <a:off x="694374" y="2306320"/>
            <a:ext cx="3571810" cy="147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E11A5D6-B7CC-7C94-1BE1-196C0108DA27}"/>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3D487D"/>
                </a:solidFill>
                <a:effectLst/>
                <a:latin typeface="Arial Black" panose="020B0A04020102020204" pitchFamily="34" charset="0"/>
              </a:rPr>
              <a:t>The Fundamentals</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4" name="TextBox 3">
            <a:extLst>
              <a:ext uri="{FF2B5EF4-FFF2-40B4-BE49-F238E27FC236}">
                <a16:creationId xmlns:a16="http://schemas.microsoft.com/office/drawing/2014/main" id="{D43302C4-C336-D09A-BC25-09ED1F858AA6}"/>
              </a:ext>
            </a:extLst>
          </p:cNvPr>
          <p:cNvSpPr txBox="1"/>
          <p:nvPr/>
        </p:nvSpPr>
        <p:spPr>
          <a:xfrm>
            <a:off x="2807888" y="3257309"/>
            <a:ext cx="6576224" cy="2123658"/>
          </a:xfrm>
          <a:prstGeom prst="rect">
            <a:avLst/>
          </a:prstGeom>
          <a:noFill/>
        </p:spPr>
        <p:txBody>
          <a:bodyPr wrap="square" rtlCol="0">
            <a:spAutoFit/>
          </a:bodyPr>
          <a:lstStyle/>
          <a:p>
            <a:pPr algn="ctr"/>
            <a:r>
              <a:rPr lang="en-US" sz="4400" b="1" dirty="0">
                <a:solidFill>
                  <a:srgbClr val="3D487D"/>
                </a:solidFill>
                <a:latin typeface="Arial Black" panose="020B0A04020102020204" pitchFamily="34" charset="0"/>
              </a:rPr>
              <a:t>What is the most pressing issue you face today?</a:t>
            </a:r>
          </a:p>
        </p:txBody>
      </p:sp>
    </p:spTree>
    <p:extLst>
      <p:ext uri="{BB962C8B-B14F-4D97-AF65-F5344CB8AC3E}">
        <p14:creationId xmlns:p14="http://schemas.microsoft.com/office/powerpoint/2010/main" val="99427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lisabeth Kubler-Ross | Biography, Books, &amp; Facts | Britannica">
            <a:extLst>
              <a:ext uri="{FF2B5EF4-FFF2-40B4-BE49-F238E27FC236}">
                <a16:creationId xmlns:a16="http://schemas.microsoft.com/office/drawing/2014/main" id="{EDFCC1AB-9D83-FD12-3269-DC224D47C3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07" b="4270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EB1590-2C43-9CF4-A24A-CC8D9A3B3231}"/>
              </a:ext>
            </a:extLst>
          </p:cNvPr>
          <p:cNvSpPr txBox="1"/>
          <p:nvPr/>
        </p:nvSpPr>
        <p:spPr>
          <a:xfrm>
            <a:off x="9245600" y="6487386"/>
            <a:ext cx="2189446" cy="369332"/>
          </a:xfrm>
          <a:prstGeom prst="rect">
            <a:avLst/>
          </a:prstGeom>
          <a:noFill/>
        </p:spPr>
        <p:txBody>
          <a:bodyPr wrap="none" rtlCol="0">
            <a:spAutoFit/>
          </a:bodyPr>
          <a:lstStyle/>
          <a:p>
            <a:r>
              <a:rPr lang="en-US" dirty="0"/>
              <a:t>Elizabeth Kubler-Ross</a:t>
            </a:r>
          </a:p>
        </p:txBody>
      </p:sp>
    </p:spTree>
    <p:extLst>
      <p:ext uri="{BB962C8B-B14F-4D97-AF65-F5344CB8AC3E}">
        <p14:creationId xmlns:p14="http://schemas.microsoft.com/office/powerpoint/2010/main" val="2304181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icture of On Death and Dying">
            <a:extLst>
              <a:ext uri="{FF2B5EF4-FFF2-40B4-BE49-F238E27FC236}">
                <a16:creationId xmlns:a16="http://schemas.microsoft.com/office/drawing/2014/main" id="{DAA88DAB-869D-E912-CA8D-CCA1E275F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763" y="502404"/>
            <a:ext cx="3848474" cy="585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159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e Stages of Grief – Some misconceptions about Kübler-Ross's work">
            <a:extLst>
              <a:ext uri="{FF2B5EF4-FFF2-40B4-BE49-F238E27FC236}">
                <a16:creationId xmlns:a16="http://schemas.microsoft.com/office/drawing/2014/main" id="{32D82A75-7797-50BA-4DF8-E90701DCC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439420"/>
            <a:ext cx="9429750" cy="6286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8CC0DF-DA9E-82C1-74F0-BCCCFE8EF0E7}"/>
              </a:ext>
            </a:extLst>
          </p:cNvPr>
          <p:cNvSpPr/>
          <p:nvPr/>
        </p:nvSpPr>
        <p:spPr>
          <a:xfrm>
            <a:off x="0" y="5923280"/>
            <a:ext cx="1219200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3D487D"/>
              </a:solidFill>
              <a:latin typeface="Arial Black" panose="020B0A04020102020204" pitchFamily="34" charset="0"/>
            </a:endParaRPr>
          </a:p>
        </p:txBody>
      </p:sp>
    </p:spTree>
    <p:extLst>
      <p:ext uri="{BB962C8B-B14F-4D97-AF65-F5344CB8AC3E}">
        <p14:creationId xmlns:p14="http://schemas.microsoft.com/office/powerpoint/2010/main" val="4258741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e Stages of Grief – Some misconceptions about Kübler-Ross's work">
            <a:extLst>
              <a:ext uri="{FF2B5EF4-FFF2-40B4-BE49-F238E27FC236}">
                <a16:creationId xmlns:a16="http://schemas.microsoft.com/office/drawing/2014/main" id="{32D82A75-7797-50BA-4DF8-E90701DCC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439420"/>
            <a:ext cx="9429750" cy="6286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8CC0DF-DA9E-82C1-74F0-BCCCFE8EF0E7}"/>
              </a:ext>
            </a:extLst>
          </p:cNvPr>
          <p:cNvSpPr/>
          <p:nvPr/>
        </p:nvSpPr>
        <p:spPr>
          <a:xfrm>
            <a:off x="0" y="5923280"/>
            <a:ext cx="12192000" cy="802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3D487D"/>
                </a:solidFill>
                <a:latin typeface="Arial Black" panose="020B0A04020102020204" pitchFamily="34" charset="0"/>
              </a:rPr>
              <a:t>What do great leaders do?</a:t>
            </a:r>
          </a:p>
        </p:txBody>
      </p:sp>
    </p:spTree>
    <p:extLst>
      <p:ext uri="{BB962C8B-B14F-4D97-AF65-F5344CB8AC3E}">
        <p14:creationId xmlns:p14="http://schemas.microsoft.com/office/powerpoint/2010/main" val="3956296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e Stages of Grief – Some misconceptions about Kübler-Ross's work">
            <a:extLst>
              <a:ext uri="{FF2B5EF4-FFF2-40B4-BE49-F238E27FC236}">
                <a16:creationId xmlns:a16="http://schemas.microsoft.com/office/drawing/2014/main" id="{32D82A75-7797-50BA-4DF8-E90701DCC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439420"/>
            <a:ext cx="942975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5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11EFF8-CC92-1154-E147-9694B03F707A}"/>
              </a:ext>
            </a:extLst>
          </p:cNvPr>
          <p:cNvSpPr>
            <a:spLocks noGrp="1"/>
          </p:cNvSpPr>
          <p:nvPr>
            <p:ph type="title"/>
          </p:nvPr>
        </p:nvSpPr>
        <p:spPr/>
        <p:txBody>
          <a:bodyPr/>
          <a:lstStyle/>
          <a:p>
            <a:r>
              <a:rPr lang="en-US" dirty="0"/>
              <a:t>Best speeches in history include . . . </a:t>
            </a:r>
          </a:p>
        </p:txBody>
      </p:sp>
      <p:sp>
        <p:nvSpPr>
          <p:cNvPr id="5" name="Content Placeholder 4">
            <a:extLst>
              <a:ext uri="{FF2B5EF4-FFF2-40B4-BE49-F238E27FC236}">
                <a16:creationId xmlns:a16="http://schemas.microsoft.com/office/drawing/2014/main" id="{56F2FD42-6598-7550-0A0C-C467E868AB9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99358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Kübler-Ross Change Curve | Download Scientific Diagram">
            <a:extLst>
              <a:ext uri="{FF2B5EF4-FFF2-40B4-BE49-F238E27FC236}">
                <a16:creationId xmlns:a16="http://schemas.microsoft.com/office/drawing/2014/main" id="{2927BD5F-9094-A8F8-8FEA-0ADB2464B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640" y="-2341"/>
            <a:ext cx="10583105" cy="6860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8E1DB9-59BD-DAEA-3618-E3D08EAF2EE0}"/>
              </a:ext>
            </a:extLst>
          </p:cNvPr>
          <p:cNvSpPr/>
          <p:nvPr/>
        </p:nvSpPr>
        <p:spPr>
          <a:xfrm>
            <a:off x="0" y="5923280"/>
            <a:ext cx="12192000" cy="802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3D487D"/>
                </a:solidFill>
                <a:latin typeface="Arial Black" panose="020B0A04020102020204" pitchFamily="34" charset="0"/>
              </a:rPr>
              <a:t>Applied over the years to organizational change</a:t>
            </a:r>
          </a:p>
        </p:txBody>
      </p:sp>
    </p:spTree>
    <p:extLst>
      <p:ext uri="{BB962C8B-B14F-4D97-AF65-F5344CB8AC3E}">
        <p14:creationId xmlns:p14="http://schemas.microsoft.com/office/powerpoint/2010/main" val="1215650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A25E75-EE77-9D60-1A57-A65EA32ABFF2}"/>
              </a:ext>
            </a:extLst>
          </p:cNvPr>
          <p:cNvSpPr/>
          <p:nvPr/>
        </p:nvSpPr>
        <p:spPr>
          <a:xfrm>
            <a:off x="9432102" y="4965458"/>
            <a:ext cx="1221564" cy="24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029E619-2F07-B685-DA23-0BA7236ACAAF}"/>
              </a:ext>
            </a:extLst>
          </p:cNvPr>
          <p:cNvSpPr/>
          <p:nvPr/>
        </p:nvSpPr>
        <p:spPr>
          <a:xfrm>
            <a:off x="5924813" y="5208788"/>
            <a:ext cx="5937337" cy="26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ABF61DC3-258D-A192-0B93-1AD16865B790}"/>
              </a:ext>
            </a:extLst>
          </p:cNvPr>
          <p:cNvPicPr>
            <a:picLocks noChangeAspect="1"/>
          </p:cNvPicPr>
          <p:nvPr/>
        </p:nvPicPr>
        <p:blipFill>
          <a:blip r:embed="rId2"/>
          <a:stretch>
            <a:fillRect/>
          </a:stretch>
        </p:blipFill>
        <p:spPr>
          <a:xfrm>
            <a:off x="4842678" y="587277"/>
            <a:ext cx="7349322" cy="4901998"/>
          </a:xfrm>
          <a:prstGeom prst="rect">
            <a:avLst/>
          </a:prstGeom>
        </p:spPr>
      </p:pic>
      <p:sp>
        <p:nvSpPr>
          <p:cNvPr id="10" name="TextBox 9">
            <a:extLst>
              <a:ext uri="{FF2B5EF4-FFF2-40B4-BE49-F238E27FC236}">
                <a16:creationId xmlns:a16="http://schemas.microsoft.com/office/drawing/2014/main" id="{5FC20DD4-7EFD-E0EF-555F-0A2D1ADF540C}"/>
              </a:ext>
            </a:extLst>
          </p:cNvPr>
          <p:cNvSpPr txBox="1"/>
          <p:nvPr/>
        </p:nvSpPr>
        <p:spPr>
          <a:xfrm>
            <a:off x="317286" y="1074836"/>
            <a:ext cx="6835353" cy="3785652"/>
          </a:xfrm>
          <a:prstGeom prst="rect">
            <a:avLst/>
          </a:prstGeom>
          <a:noFill/>
        </p:spPr>
        <p:txBody>
          <a:bodyPr wrap="square" rtlCol="0">
            <a:spAutoFit/>
          </a:bodyPr>
          <a:lstStyle/>
          <a:p>
            <a:r>
              <a:rPr lang="en-US" sz="4800" dirty="0">
                <a:solidFill>
                  <a:srgbClr val="3D487D"/>
                </a:solidFill>
                <a:latin typeface="Arial Black" panose="020B0A04020102020204" pitchFamily="34" charset="0"/>
                <a:ea typeface="Tw Cen MT" charset="0"/>
                <a:cs typeface="Tw Cen MT" charset="0"/>
              </a:rPr>
              <a:t>Meet people where they are, not where you think they should be or may want them to be.</a:t>
            </a:r>
            <a:endParaRPr lang="en-US" sz="3600" dirty="0">
              <a:solidFill>
                <a:srgbClr val="3D487D"/>
              </a:solidFill>
              <a:latin typeface="Arial Black" panose="020B0A04020102020204" pitchFamily="34" charset="0"/>
              <a:ea typeface="Tw Cen MT" charset="0"/>
              <a:cs typeface="Tw Cen MT" charset="0"/>
            </a:endParaRPr>
          </a:p>
        </p:txBody>
      </p:sp>
      <p:sp>
        <p:nvSpPr>
          <p:cNvPr id="11" name="TextBox 10">
            <a:extLst>
              <a:ext uri="{FF2B5EF4-FFF2-40B4-BE49-F238E27FC236}">
                <a16:creationId xmlns:a16="http://schemas.microsoft.com/office/drawing/2014/main" id="{677E3E76-8448-33F6-0B8F-85CF0C61AE68}"/>
              </a:ext>
            </a:extLst>
          </p:cNvPr>
          <p:cNvSpPr txBox="1"/>
          <p:nvPr/>
        </p:nvSpPr>
        <p:spPr>
          <a:xfrm>
            <a:off x="10811373" y="5119943"/>
            <a:ext cx="1319592" cy="369332"/>
          </a:xfrm>
          <a:prstGeom prst="rect">
            <a:avLst/>
          </a:prstGeom>
          <a:noFill/>
        </p:spPr>
        <p:txBody>
          <a:bodyPr wrap="none" rtlCol="0">
            <a:spAutoFit/>
          </a:bodyPr>
          <a:lstStyle/>
          <a:p>
            <a:r>
              <a:rPr lang="en-US" dirty="0">
                <a:solidFill>
                  <a:schemeClr val="bg1">
                    <a:lumMod val="95000"/>
                  </a:schemeClr>
                </a:solidFill>
                <a:latin typeface="Tw Cen MT" charset="0"/>
                <a:ea typeface="Tw Cen MT" charset="0"/>
                <a:cs typeface="Tw Cen MT" charset="0"/>
              </a:rPr>
              <a:t>Amber Case</a:t>
            </a:r>
          </a:p>
        </p:txBody>
      </p:sp>
    </p:spTree>
    <p:extLst>
      <p:ext uri="{BB962C8B-B14F-4D97-AF65-F5344CB8AC3E}">
        <p14:creationId xmlns:p14="http://schemas.microsoft.com/office/powerpoint/2010/main" val="10114497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e Kubler Ross Change Curve: Understanding The 5 Stages Of Change">
            <a:extLst>
              <a:ext uri="{FF2B5EF4-FFF2-40B4-BE49-F238E27FC236}">
                <a16:creationId xmlns:a16="http://schemas.microsoft.com/office/drawing/2014/main" id="{C7ED5863-CE4E-2F38-CDCF-53777FD3A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7" y="272649"/>
            <a:ext cx="9763125" cy="66524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7446412-5D03-D269-577C-3265C56E623D}"/>
              </a:ext>
            </a:extLst>
          </p:cNvPr>
          <p:cNvSpPr/>
          <p:nvPr/>
        </p:nvSpPr>
        <p:spPr>
          <a:xfrm>
            <a:off x="3286124" y="1590675"/>
            <a:ext cx="1495425" cy="10191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BFF0105-3F93-B7EA-1BE2-6C2112B4892F}"/>
              </a:ext>
            </a:extLst>
          </p:cNvPr>
          <p:cNvSpPr/>
          <p:nvPr/>
        </p:nvSpPr>
        <p:spPr>
          <a:xfrm>
            <a:off x="2057399" y="3819525"/>
            <a:ext cx="1495425" cy="10191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9EE5B3B-B70C-F6D3-CD18-7F1E4F60E316}"/>
              </a:ext>
            </a:extLst>
          </p:cNvPr>
          <p:cNvSpPr/>
          <p:nvPr/>
        </p:nvSpPr>
        <p:spPr>
          <a:xfrm>
            <a:off x="4405311" y="3228976"/>
            <a:ext cx="2138364" cy="8572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DB89C4E-CB31-F378-31E4-8907C79E3360}"/>
              </a:ext>
            </a:extLst>
          </p:cNvPr>
          <p:cNvSpPr/>
          <p:nvPr/>
        </p:nvSpPr>
        <p:spPr>
          <a:xfrm>
            <a:off x="8653460" y="2228850"/>
            <a:ext cx="2324101" cy="4857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A5DD030-8344-5676-4550-2FCA55C81AC6}"/>
              </a:ext>
            </a:extLst>
          </p:cNvPr>
          <p:cNvSpPr/>
          <p:nvPr/>
        </p:nvSpPr>
        <p:spPr>
          <a:xfrm>
            <a:off x="7598568" y="3228976"/>
            <a:ext cx="2324101" cy="11048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ADE87A3-A3E1-088C-15AD-DAF9814F7FB4}"/>
              </a:ext>
            </a:extLst>
          </p:cNvPr>
          <p:cNvSpPr/>
          <p:nvPr/>
        </p:nvSpPr>
        <p:spPr>
          <a:xfrm>
            <a:off x="6674643" y="4670826"/>
            <a:ext cx="2324101" cy="11048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D78FC42-9C1E-78E7-421E-1B088CF3E266}"/>
              </a:ext>
            </a:extLst>
          </p:cNvPr>
          <p:cNvSpPr/>
          <p:nvPr/>
        </p:nvSpPr>
        <p:spPr>
          <a:xfrm>
            <a:off x="4695825" y="5638800"/>
            <a:ext cx="2324101" cy="527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769B64E-F719-E847-B9F3-5CC28CEE2CF8}"/>
              </a:ext>
            </a:extLst>
          </p:cNvPr>
          <p:cNvSpPr txBox="1"/>
          <p:nvPr/>
        </p:nvSpPr>
        <p:spPr>
          <a:xfrm>
            <a:off x="2269331" y="4200793"/>
            <a:ext cx="2513124" cy="1631216"/>
          </a:xfrm>
          <a:prstGeom prst="rect">
            <a:avLst/>
          </a:prstGeom>
          <a:noFill/>
        </p:spPr>
        <p:txBody>
          <a:bodyPr wrap="none" rtlCol="0">
            <a:spAutoFit/>
          </a:bodyPr>
          <a:lstStyle/>
          <a:p>
            <a:r>
              <a:rPr lang="en-US" sz="2000" b="1" dirty="0">
                <a:solidFill>
                  <a:schemeClr val="accent1"/>
                </a:solidFill>
              </a:rPr>
              <a:t>Give time to adjust.</a:t>
            </a:r>
          </a:p>
          <a:p>
            <a:r>
              <a:rPr lang="en-US" sz="2000" b="1" dirty="0">
                <a:solidFill>
                  <a:schemeClr val="accent1"/>
                </a:solidFill>
              </a:rPr>
              <a:t>Listen to concerns.</a:t>
            </a:r>
          </a:p>
          <a:p>
            <a:r>
              <a:rPr lang="en-US" sz="2000" b="1" dirty="0">
                <a:solidFill>
                  <a:schemeClr val="accent1"/>
                </a:solidFill>
              </a:rPr>
              <a:t>Provide empathy.</a:t>
            </a:r>
          </a:p>
          <a:p>
            <a:r>
              <a:rPr lang="en-US" sz="2000" b="1" dirty="0">
                <a:solidFill>
                  <a:schemeClr val="accent1"/>
                </a:solidFill>
              </a:rPr>
              <a:t>Create rationale. </a:t>
            </a:r>
          </a:p>
          <a:p>
            <a:r>
              <a:rPr lang="en-US" sz="2000" b="1" dirty="0">
                <a:solidFill>
                  <a:schemeClr val="accent1"/>
                </a:solidFill>
              </a:rPr>
              <a:t>Provide care/support.</a:t>
            </a:r>
          </a:p>
        </p:txBody>
      </p:sp>
      <p:sp>
        <p:nvSpPr>
          <p:cNvPr id="10" name="TextBox 9">
            <a:extLst>
              <a:ext uri="{FF2B5EF4-FFF2-40B4-BE49-F238E27FC236}">
                <a16:creationId xmlns:a16="http://schemas.microsoft.com/office/drawing/2014/main" id="{29217CF3-BEF2-98AA-0009-571EBF9A7228}"/>
              </a:ext>
            </a:extLst>
          </p:cNvPr>
          <p:cNvSpPr txBox="1"/>
          <p:nvPr/>
        </p:nvSpPr>
        <p:spPr>
          <a:xfrm>
            <a:off x="3601320" y="1870576"/>
            <a:ext cx="3251916" cy="1631216"/>
          </a:xfrm>
          <a:prstGeom prst="rect">
            <a:avLst/>
          </a:prstGeom>
          <a:noFill/>
        </p:spPr>
        <p:txBody>
          <a:bodyPr wrap="none" rtlCol="0">
            <a:spAutoFit/>
          </a:bodyPr>
          <a:lstStyle/>
          <a:p>
            <a:r>
              <a:rPr lang="en-US" sz="2000" b="1" dirty="0">
                <a:solidFill>
                  <a:schemeClr val="accent1"/>
                </a:solidFill>
              </a:rPr>
              <a:t>Respond to objections. </a:t>
            </a:r>
          </a:p>
          <a:p>
            <a:r>
              <a:rPr lang="en-US" sz="2000" b="1" dirty="0">
                <a:solidFill>
                  <a:schemeClr val="accent1"/>
                </a:solidFill>
              </a:rPr>
              <a:t>Plan for the dip. </a:t>
            </a:r>
          </a:p>
          <a:p>
            <a:r>
              <a:rPr lang="en-US" sz="2000" b="1" dirty="0">
                <a:solidFill>
                  <a:schemeClr val="accent1"/>
                </a:solidFill>
              </a:rPr>
              <a:t>Watch and address behavior.</a:t>
            </a:r>
          </a:p>
          <a:p>
            <a:endParaRPr lang="en-US" sz="2000" b="1" dirty="0">
              <a:solidFill>
                <a:schemeClr val="accent1"/>
              </a:solidFill>
            </a:endParaRPr>
          </a:p>
          <a:p>
            <a:endParaRPr lang="en-US" sz="2000" b="1" dirty="0">
              <a:solidFill>
                <a:schemeClr val="accent1"/>
              </a:solidFill>
            </a:endParaRPr>
          </a:p>
        </p:txBody>
      </p:sp>
      <p:sp>
        <p:nvSpPr>
          <p:cNvPr id="11" name="TextBox 10">
            <a:extLst>
              <a:ext uri="{FF2B5EF4-FFF2-40B4-BE49-F238E27FC236}">
                <a16:creationId xmlns:a16="http://schemas.microsoft.com/office/drawing/2014/main" id="{9F001E51-7804-B321-858D-D50D8017A1F8}"/>
              </a:ext>
            </a:extLst>
          </p:cNvPr>
          <p:cNvSpPr txBox="1"/>
          <p:nvPr/>
        </p:nvSpPr>
        <p:spPr>
          <a:xfrm>
            <a:off x="4622044" y="3290689"/>
            <a:ext cx="2636363" cy="1631216"/>
          </a:xfrm>
          <a:prstGeom prst="rect">
            <a:avLst/>
          </a:prstGeom>
          <a:noFill/>
        </p:spPr>
        <p:txBody>
          <a:bodyPr wrap="none" rtlCol="0">
            <a:spAutoFit/>
          </a:bodyPr>
          <a:lstStyle/>
          <a:p>
            <a:r>
              <a:rPr lang="en-US" sz="2000" b="1" dirty="0">
                <a:solidFill>
                  <a:schemeClr val="accent1"/>
                </a:solidFill>
              </a:rPr>
              <a:t>Encourage exploration.</a:t>
            </a:r>
          </a:p>
          <a:p>
            <a:r>
              <a:rPr lang="en-US" sz="2000" b="1" dirty="0">
                <a:solidFill>
                  <a:schemeClr val="accent1"/>
                </a:solidFill>
              </a:rPr>
              <a:t>Provide time to test.</a:t>
            </a:r>
          </a:p>
          <a:p>
            <a:r>
              <a:rPr lang="en-US" sz="2000" b="1" dirty="0">
                <a:solidFill>
                  <a:schemeClr val="accent1"/>
                </a:solidFill>
              </a:rPr>
              <a:t>Lots of training. </a:t>
            </a:r>
          </a:p>
          <a:p>
            <a:r>
              <a:rPr lang="en-US" sz="2000" b="1" dirty="0">
                <a:solidFill>
                  <a:schemeClr val="accent1"/>
                </a:solidFill>
              </a:rPr>
              <a:t>Reinforcement. </a:t>
            </a:r>
          </a:p>
          <a:p>
            <a:endParaRPr lang="en-US" sz="2000" b="1" dirty="0">
              <a:solidFill>
                <a:schemeClr val="accent1"/>
              </a:solidFill>
            </a:endParaRPr>
          </a:p>
        </p:txBody>
      </p:sp>
      <p:sp>
        <p:nvSpPr>
          <p:cNvPr id="12" name="TextBox 11">
            <a:extLst>
              <a:ext uri="{FF2B5EF4-FFF2-40B4-BE49-F238E27FC236}">
                <a16:creationId xmlns:a16="http://schemas.microsoft.com/office/drawing/2014/main" id="{4432FB75-BD22-2561-2E6E-596783ABDF34}"/>
              </a:ext>
            </a:extLst>
          </p:cNvPr>
          <p:cNvSpPr txBox="1"/>
          <p:nvPr/>
        </p:nvSpPr>
        <p:spPr>
          <a:xfrm>
            <a:off x="6452745" y="1208856"/>
            <a:ext cx="2120196" cy="1323439"/>
          </a:xfrm>
          <a:prstGeom prst="rect">
            <a:avLst/>
          </a:prstGeom>
          <a:noFill/>
        </p:spPr>
        <p:txBody>
          <a:bodyPr wrap="none" rtlCol="0">
            <a:spAutoFit/>
          </a:bodyPr>
          <a:lstStyle/>
          <a:p>
            <a:r>
              <a:rPr lang="en-US" sz="2000" b="1" dirty="0">
                <a:solidFill>
                  <a:schemeClr val="accent1"/>
                </a:solidFill>
              </a:rPr>
              <a:t>Lead by example. </a:t>
            </a:r>
          </a:p>
          <a:p>
            <a:r>
              <a:rPr lang="en-US" sz="2000" b="1" dirty="0">
                <a:solidFill>
                  <a:schemeClr val="accent1"/>
                </a:solidFill>
              </a:rPr>
              <a:t>Encourage praise. </a:t>
            </a:r>
          </a:p>
          <a:p>
            <a:r>
              <a:rPr lang="en-US" sz="2000" b="1" dirty="0">
                <a:solidFill>
                  <a:schemeClr val="accent1"/>
                </a:solidFill>
              </a:rPr>
              <a:t>Celebrate wins. </a:t>
            </a:r>
          </a:p>
          <a:p>
            <a:endParaRPr lang="en-US" sz="2000" b="1" dirty="0">
              <a:solidFill>
                <a:schemeClr val="accent1"/>
              </a:solidFill>
            </a:endParaRPr>
          </a:p>
        </p:txBody>
      </p:sp>
    </p:spTree>
    <p:extLst>
      <p:ext uri="{BB962C8B-B14F-4D97-AF65-F5344CB8AC3E}">
        <p14:creationId xmlns:p14="http://schemas.microsoft.com/office/powerpoint/2010/main" val="397243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230A56-D3F9-E239-17CA-2902AA52C6DA}"/>
              </a:ext>
            </a:extLst>
          </p:cNvPr>
          <p:cNvPicPr>
            <a:picLocks noChangeAspect="1"/>
          </p:cNvPicPr>
          <p:nvPr/>
        </p:nvPicPr>
        <p:blipFill>
          <a:blip r:embed="rId2"/>
          <a:stretch>
            <a:fillRect/>
          </a:stretch>
        </p:blipFill>
        <p:spPr>
          <a:xfrm>
            <a:off x="0" y="825137"/>
            <a:ext cx="12198350" cy="5740400"/>
          </a:xfrm>
          <a:prstGeom prst="rect">
            <a:avLst/>
          </a:prstGeom>
        </p:spPr>
      </p:pic>
      <p:sp>
        <p:nvSpPr>
          <p:cNvPr id="6" name="Rectangle 5">
            <a:extLst>
              <a:ext uri="{FF2B5EF4-FFF2-40B4-BE49-F238E27FC236}">
                <a16:creationId xmlns:a16="http://schemas.microsoft.com/office/drawing/2014/main" id="{63A7B3AA-566A-1DFA-0D61-158DB1923020}"/>
              </a:ext>
            </a:extLst>
          </p:cNvPr>
          <p:cNvSpPr/>
          <p:nvPr/>
        </p:nvSpPr>
        <p:spPr>
          <a:xfrm>
            <a:off x="7020560" y="5374640"/>
            <a:ext cx="2194560" cy="406400"/>
          </a:xfrm>
          <a:prstGeom prst="rect">
            <a:avLst/>
          </a:prstGeom>
          <a:solidFill>
            <a:srgbClr val="0C0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1619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idges Transition Model - A Change Management Tool">
            <a:extLst>
              <a:ext uri="{FF2B5EF4-FFF2-40B4-BE49-F238E27FC236}">
                <a16:creationId xmlns:a16="http://schemas.microsoft.com/office/drawing/2014/main" id="{9E84974C-4550-E113-13C3-B6D924E4F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2" y="86022"/>
            <a:ext cx="8753475" cy="683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453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959A2-11AB-5386-EB2C-715D52DCC340}"/>
              </a:ext>
            </a:extLst>
          </p:cNvPr>
          <p:cNvSpPr txBox="1"/>
          <p:nvPr/>
        </p:nvSpPr>
        <p:spPr>
          <a:xfrm>
            <a:off x="0" y="123825"/>
            <a:ext cx="64733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Light" panose="020F0302020204030204"/>
              </a:rPr>
              <a:t>Leading Change By Meeting People Where They Are</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Rectangle 2">
            <a:extLst>
              <a:ext uri="{FF2B5EF4-FFF2-40B4-BE49-F238E27FC236}">
                <a16:creationId xmlns:a16="http://schemas.microsoft.com/office/drawing/2014/main" id="{E94A48A9-409D-B41F-9A03-768F991B45BD}"/>
              </a:ext>
            </a:extLst>
          </p:cNvPr>
          <p:cNvSpPr/>
          <p:nvPr/>
        </p:nvSpPr>
        <p:spPr>
          <a:xfrm>
            <a:off x="590550" y="695325"/>
            <a:ext cx="2743200" cy="5876925"/>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List all people who will be impacted by the change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List all the people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Place each person </a:t>
            </a:r>
            <a:r>
              <a:rPr lang="en-US" sz="1600" dirty="0">
                <a:solidFill>
                  <a:prstClr val="black">
                    <a:lumMod val="50000"/>
                    <a:lumOff val="50000"/>
                  </a:prstClr>
                </a:solidFill>
                <a:latin typeface="Calibri" panose="020F0502020204030204"/>
              </a:rPr>
              <a:t>on the list in the corresponding area of the Bridges Transition model on the right. </a:t>
            </a:r>
            <a:r>
              <a:rPr kumimoji="0" lang="en-U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a:t>
            </a:r>
          </a:p>
        </p:txBody>
      </p:sp>
      <p:sp>
        <p:nvSpPr>
          <p:cNvPr id="7" name="Rectangle 6">
            <a:extLst>
              <a:ext uri="{FF2B5EF4-FFF2-40B4-BE49-F238E27FC236}">
                <a16:creationId xmlns:a16="http://schemas.microsoft.com/office/drawing/2014/main" id="{DC859B3E-5327-C787-4CAA-E185D720E21A}"/>
              </a:ext>
            </a:extLst>
          </p:cNvPr>
          <p:cNvSpPr/>
          <p:nvPr/>
        </p:nvSpPr>
        <p:spPr>
          <a:xfrm>
            <a:off x="3486150" y="695325"/>
            <a:ext cx="8115300" cy="5876925"/>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pic>
        <p:nvPicPr>
          <p:cNvPr id="4" name="Picture 2" descr="Bridges Transition Model - A Change Management Tool">
            <a:extLst>
              <a:ext uri="{FF2B5EF4-FFF2-40B4-BE49-F238E27FC236}">
                <a16:creationId xmlns:a16="http://schemas.microsoft.com/office/drawing/2014/main" id="{387523E3-0907-C643-347D-8845A125CB4B}"/>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4080" t="14063" r="9957" b="2786"/>
          <a:stretch/>
        </p:blipFill>
        <p:spPr bwMode="auto">
          <a:xfrm>
            <a:off x="3629025" y="1724025"/>
            <a:ext cx="6276926" cy="4743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2DF3CB-CB5F-1209-D4B1-E25A2B316D6E}"/>
              </a:ext>
            </a:extLst>
          </p:cNvPr>
          <p:cNvSpPr txBox="1"/>
          <p:nvPr/>
        </p:nvSpPr>
        <p:spPr>
          <a:xfrm>
            <a:off x="3629025" y="997893"/>
            <a:ext cx="52902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Light" panose="020F0302020204030204"/>
              </a:rPr>
              <a:t>[Insert name of the change initiative here]</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TextBox 7">
            <a:extLst>
              <a:ext uri="{FF2B5EF4-FFF2-40B4-BE49-F238E27FC236}">
                <a16:creationId xmlns:a16="http://schemas.microsoft.com/office/drawing/2014/main" id="{6439A1B0-4705-D8F4-3675-AF50712807FA}"/>
              </a:ext>
            </a:extLst>
          </p:cNvPr>
          <p:cNvSpPr txBox="1"/>
          <p:nvPr/>
        </p:nvSpPr>
        <p:spPr>
          <a:xfrm>
            <a:off x="9839276" y="1951672"/>
            <a:ext cx="1695499" cy="29546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Change Plan</a:t>
            </a:r>
            <a:endParaRPr lang="en-US" sz="1600" u="sng" dirty="0">
              <a:solidFill>
                <a:prstClr val="black">
                  <a:lumMod val="50000"/>
                  <a:lumOff val="50000"/>
                </a:prstClr>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Detail all the possible ways to meet each person where they are and help navigate each person to the future state change – the new beginning as Bridges defines it. </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Training</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prstClr val="black">
                    <a:lumMod val="50000"/>
                    <a:lumOff val="50000"/>
                  </a:prstClr>
                </a:solidFill>
                <a:latin typeface="Calibri" panose="020F0502020204030204"/>
              </a:rPr>
              <a:t>Mentoring</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Listening</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Clarity of situation</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Celebrating wins</a:t>
            </a:r>
          </a:p>
          <a:p>
            <a:pPr marL="171450" marR="0" lvl="0" indent="-17145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prstClr val="black">
                    <a:lumMod val="50000"/>
                    <a:lumOff val="50000"/>
                  </a:prstClr>
                </a:solidFill>
                <a:latin typeface="Calibri" panose="020F0502020204030204"/>
              </a:rPr>
              <a:t>. . . </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454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a:extLst>
              <a:ext uri="{FF2B5EF4-FFF2-40B4-BE49-F238E27FC236}">
                <a16:creationId xmlns:a16="http://schemas.microsoft.com/office/drawing/2014/main" id="{34AE7798-3620-B6AD-FE81-7A0E4B322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270" y="70794"/>
            <a:ext cx="9589459" cy="678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805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8E095-F449-448B-84D1-5FAFE531CF35}"/>
              </a:ext>
            </a:extLst>
          </p:cNvPr>
          <p:cNvPicPr>
            <a:picLocks noChangeAspect="1"/>
          </p:cNvPicPr>
          <p:nvPr/>
        </p:nvPicPr>
        <p:blipFill>
          <a:blip r:embed="rId2"/>
          <a:stretch>
            <a:fillRect/>
          </a:stretch>
        </p:blipFill>
        <p:spPr>
          <a:xfrm>
            <a:off x="2558815" y="643467"/>
            <a:ext cx="7074369" cy="5571066"/>
          </a:xfrm>
          <a:prstGeom prst="rect">
            <a:avLst/>
          </a:prstGeom>
        </p:spPr>
      </p:pic>
      <p:sp>
        <p:nvSpPr>
          <p:cNvPr id="5" name="Rectangle 4">
            <a:extLst>
              <a:ext uri="{FF2B5EF4-FFF2-40B4-BE49-F238E27FC236}">
                <a16:creationId xmlns:a16="http://schemas.microsoft.com/office/drawing/2014/main" id="{D278F454-2A64-41DC-8797-4D9B78F44F9D}"/>
              </a:ext>
            </a:extLst>
          </p:cNvPr>
          <p:cNvSpPr/>
          <p:nvPr/>
        </p:nvSpPr>
        <p:spPr>
          <a:xfrm>
            <a:off x="2432115" y="1800520"/>
            <a:ext cx="7569724" cy="4414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F381CFE-2C50-7218-CD3D-2FEA5F6943F6}"/>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119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498A9-4F48-D0DD-3377-08290DBAB3EF}"/>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A8E095-F449-448B-84D1-5FAFE531CF35}"/>
              </a:ext>
            </a:extLst>
          </p:cNvPr>
          <p:cNvPicPr>
            <a:picLocks noChangeAspect="1"/>
          </p:cNvPicPr>
          <p:nvPr/>
        </p:nvPicPr>
        <p:blipFill>
          <a:blip r:embed="rId2"/>
          <a:stretch>
            <a:fillRect/>
          </a:stretch>
        </p:blipFill>
        <p:spPr>
          <a:xfrm>
            <a:off x="2558815" y="643467"/>
            <a:ext cx="7074369" cy="5571066"/>
          </a:xfrm>
          <a:prstGeom prst="rect">
            <a:avLst/>
          </a:prstGeom>
        </p:spPr>
      </p:pic>
      <p:sp>
        <p:nvSpPr>
          <p:cNvPr id="5" name="Rectangle 4">
            <a:extLst>
              <a:ext uri="{FF2B5EF4-FFF2-40B4-BE49-F238E27FC236}">
                <a16:creationId xmlns:a16="http://schemas.microsoft.com/office/drawing/2014/main" id="{D278F454-2A64-41DC-8797-4D9B78F44F9D}"/>
              </a:ext>
            </a:extLst>
          </p:cNvPr>
          <p:cNvSpPr/>
          <p:nvPr/>
        </p:nvSpPr>
        <p:spPr>
          <a:xfrm>
            <a:off x="2432115" y="1800520"/>
            <a:ext cx="7569724" cy="3582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0956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4A6B34-AF9A-2EC6-A2F4-31E04DB4D490}"/>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A8E095-F449-448B-84D1-5FAFE531CF35}"/>
              </a:ext>
            </a:extLst>
          </p:cNvPr>
          <p:cNvPicPr>
            <a:picLocks noChangeAspect="1"/>
          </p:cNvPicPr>
          <p:nvPr/>
        </p:nvPicPr>
        <p:blipFill>
          <a:blip r:embed="rId2"/>
          <a:stretch>
            <a:fillRect/>
          </a:stretch>
        </p:blipFill>
        <p:spPr>
          <a:xfrm>
            <a:off x="2558815" y="643467"/>
            <a:ext cx="7074369" cy="5571066"/>
          </a:xfrm>
          <a:prstGeom prst="rect">
            <a:avLst/>
          </a:prstGeom>
        </p:spPr>
      </p:pic>
      <p:sp>
        <p:nvSpPr>
          <p:cNvPr id="5" name="Rectangle 4">
            <a:extLst>
              <a:ext uri="{FF2B5EF4-FFF2-40B4-BE49-F238E27FC236}">
                <a16:creationId xmlns:a16="http://schemas.microsoft.com/office/drawing/2014/main" id="{0A8EE83B-4026-4040-8B4B-47DFFE1BFFEC}"/>
              </a:ext>
            </a:extLst>
          </p:cNvPr>
          <p:cNvSpPr/>
          <p:nvPr/>
        </p:nvSpPr>
        <p:spPr>
          <a:xfrm>
            <a:off x="2432115" y="1774394"/>
            <a:ext cx="7569724" cy="1761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BAF62B6-87AE-4A93-A540-6F3700326669}"/>
              </a:ext>
            </a:extLst>
          </p:cNvPr>
          <p:cNvSpPr/>
          <p:nvPr/>
        </p:nvSpPr>
        <p:spPr>
          <a:xfrm>
            <a:off x="2706435" y="3814354"/>
            <a:ext cx="7569724" cy="1580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DD3E828-5A80-4042-848B-D1585397B830}"/>
              </a:ext>
            </a:extLst>
          </p:cNvPr>
          <p:cNvSpPr/>
          <p:nvPr/>
        </p:nvSpPr>
        <p:spPr>
          <a:xfrm>
            <a:off x="3529395" y="3146453"/>
            <a:ext cx="7569724" cy="1598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682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F2FD42-6598-7550-0A0C-C467E868AB9C}"/>
              </a:ext>
            </a:extLst>
          </p:cNvPr>
          <p:cNvSpPr>
            <a:spLocks noGrp="1"/>
          </p:cNvSpPr>
          <p:nvPr>
            <p:ph idx="1"/>
          </p:nvPr>
        </p:nvSpPr>
        <p:spPr>
          <a:xfrm>
            <a:off x="993648" y="211179"/>
            <a:ext cx="10204704" cy="5634446"/>
          </a:xfrm>
        </p:spPr>
        <p:txBody>
          <a:bodyPr/>
          <a:lstStyle/>
          <a:p>
            <a:r>
              <a:rPr lang="en-US" dirty="0"/>
              <a:t>Martin Luther King, Jr.: I Have A Dream, 1963</a:t>
            </a:r>
          </a:p>
          <a:p>
            <a:r>
              <a:rPr lang="en-US" dirty="0"/>
              <a:t>Benjamin Franklin: Address to Federal Convention, 1787</a:t>
            </a:r>
          </a:p>
          <a:p>
            <a:r>
              <a:rPr lang="en-US" dirty="0"/>
              <a:t>George Washington: Inaugural Address, 1789</a:t>
            </a:r>
          </a:p>
          <a:p>
            <a:r>
              <a:rPr lang="en-US" dirty="0"/>
              <a:t>Thomas Jefferson: Inaugural Address, 1801</a:t>
            </a:r>
          </a:p>
          <a:p>
            <a:r>
              <a:rPr lang="en-US" dirty="0"/>
              <a:t>Sojourner Truth: </a:t>
            </a:r>
            <a:r>
              <a:rPr lang="en-US" dirty="0" err="1"/>
              <a:t>Ain’t</a:t>
            </a:r>
            <a:r>
              <a:rPr lang="en-US" dirty="0"/>
              <a:t> I a Woman, 1851</a:t>
            </a:r>
          </a:p>
          <a:p>
            <a:r>
              <a:rPr lang="en-US" dirty="0"/>
              <a:t>Frederick Douglass: The Meaning Of The Fourth Of July To  A Negro, 1852</a:t>
            </a:r>
          </a:p>
          <a:p>
            <a:r>
              <a:rPr lang="en-US" dirty="0"/>
              <a:t>Abraham Lincoln: The Gettysburg Address, 1863</a:t>
            </a:r>
          </a:p>
          <a:p>
            <a:r>
              <a:rPr lang="en-US" dirty="0"/>
              <a:t>Rudyard Kipling: If, 1895</a:t>
            </a:r>
          </a:p>
          <a:p>
            <a:r>
              <a:rPr lang="en-US" dirty="0"/>
              <a:t>Franklin D. Roosevelt: The Only Thing We Have To Fear Is Fear Itself, 1933</a:t>
            </a:r>
          </a:p>
          <a:p>
            <a:r>
              <a:rPr lang="en-US" dirty="0"/>
              <a:t>Lou Gehrig: Farewell To Baseball, 1939</a:t>
            </a:r>
          </a:p>
          <a:p>
            <a:r>
              <a:rPr lang="en-US" dirty="0"/>
              <a:t>Winston Churchill: We Shall Fight On The Beaches, 1940</a:t>
            </a:r>
          </a:p>
        </p:txBody>
      </p:sp>
    </p:spTree>
    <p:extLst>
      <p:ext uri="{BB962C8B-B14F-4D97-AF65-F5344CB8AC3E}">
        <p14:creationId xmlns:p14="http://schemas.microsoft.com/office/powerpoint/2010/main" val="2059199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743504-4CC6-D2FD-D819-D29866180F23}"/>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A8E095-F449-448B-84D1-5FAFE531CF35}"/>
              </a:ext>
            </a:extLst>
          </p:cNvPr>
          <p:cNvPicPr>
            <a:picLocks noChangeAspect="1"/>
          </p:cNvPicPr>
          <p:nvPr/>
        </p:nvPicPr>
        <p:blipFill>
          <a:blip r:embed="rId2"/>
          <a:stretch>
            <a:fillRect/>
          </a:stretch>
        </p:blipFill>
        <p:spPr>
          <a:xfrm>
            <a:off x="2558815" y="643467"/>
            <a:ext cx="7074369" cy="5571066"/>
          </a:xfrm>
          <a:prstGeom prst="rect">
            <a:avLst/>
          </a:prstGeom>
        </p:spPr>
      </p:pic>
      <p:sp>
        <p:nvSpPr>
          <p:cNvPr id="5" name="Rectangle 4">
            <a:extLst>
              <a:ext uri="{FF2B5EF4-FFF2-40B4-BE49-F238E27FC236}">
                <a16:creationId xmlns:a16="http://schemas.microsoft.com/office/drawing/2014/main" id="{3BF8CA62-887D-4921-A03C-42AB9B7781E7}"/>
              </a:ext>
            </a:extLst>
          </p:cNvPr>
          <p:cNvSpPr/>
          <p:nvPr/>
        </p:nvSpPr>
        <p:spPr>
          <a:xfrm>
            <a:off x="3529395" y="1774394"/>
            <a:ext cx="6472444" cy="1761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FF5118A-5E4D-47E8-B94D-5306D381C36A}"/>
              </a:ext>
            </a:extLst>
          </p:cNvPr>
          <p:cNvSpPr/>
          <p:nvPr/>
        </p:nvSpPr>
        <p:spPr>
          <a:xfrm>
            <a:off x="3378925" y="3814354"/>
            <a:ext cx="6897233" cy="1580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2B6A543-303B-4332-9B1A-0E6A7268AF9E}"/>
              </a:ext>
            </a:extLst>
          </p:cNvPr>
          <p:cNvSpPr/>
          <p:nvPr/>
        </p:nvSpPr>
        <p:spPr>
          <a:xfrm>
            <a:off x="3529395" y="3146453"/>
            <a:ext cx="7569724" cy="1598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4846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D11F3-9691-3D3C-B53B-363F42E2C1D7}"/>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A8E095-F449-448B-84D1-5FAFE531CF35}"/>
              </a:ext>
            </a:extLst>
          </p:cNvPr>
          <p:cNvPicPr>
            <a:picLocks noChangeAspect="1"/>
          </p:cNvPicPr>
          <p:nvPr/>
        </p:nvPicPr>
        <p:blipFill>
          <a:blip r:embed="rId2"/>
          <a:stretch>
            <a:fillRect/>
          </a:stretch>
        </p:blipFill>
        <p:spPr>
          <a:xfrm>
            <a:off x="2558815" y="643467"/>
            <a:ext cx="7074369" cy="5571066"/>
          </a:xfrm>
          <a:prstGeom prst="rect">
            <a:avLst/>
          </a:prstGeom>
        </p:spPr>
      </p:pic>
    </p:spTree>
    <p:extLst>
      <p:ext uri="{BB962C8B-B14F-4D97-AF65-F5344CB8AC3E}">
        <p14:creationId xmlns:p14="http://schemas.microsoft.com/office/powerpoint/2010/main" val="3946485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ags to riches story of Starbucks' Howard Schultz">
            <a:extLst>
              <a:ext uri="{FF2B5EF4-FFF2-40B4-BE49-F238E27FC236}">
                <a16:creationId xmlns:a16="http://schemas.microsoft.com/office/drawing/2014/main" id="{9454576C-D0E7-4562-AEE3-D6E407483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0D3D004-EDD1-4303-A3E3-C503760666A2}"/>
              </a:ext>
            </a:extLst>
          </p:cNvPr>
          <p:cNvSpPr>
            <a:spLocks noGrp="1" noChangeArrowheads="1"/>
          </p:cNvSpPr>
          <p:nvPr>
            <p:ph type="title"/>
          </p:nvPr>
        </p:nvSpPr>
        <p:spPr>
          <a:xfrm>
            <a:off x="0" y="6324600"/>
            <a:ext cx="12192000" cy="533400"/>
          </a:xfrm>
          <a:solidFill>
            <a:schemeClr val="bg2">
              <a:lumMod val="25000"/>
            </a:schemeClr>
          </a:solidFill>
        </p:spPr>
        <p:txBody>
          <a:bodyPr>
            <a:normAutofit/>
          </a:bodyPr>
          <a:lstStyle/>
          <a:p>
            <a:pPr algn="ctr">
              <a:defRPr/>
            </a:pPr>
            <a:r>
              <a:rPr lang="en-US" sz="2000" b="1" dirty="0">
                <a:solidFill>
                  <a:schemeClr val="bg1"/>
                </a:solidFill>
                <a:effectLst>
                  <a:outerShdw blurRad="38100" dist="38100" dir="2700000" algn="tl">
                    <a:srgbClr val="000000"/>
                  </a:outerShdw>
                </a:effectLst>
                <a:latin typeface="Verdana" pitchFamily="-108" charset="0"/>
                <a:ea typeface="+mj-ea"/>
                <a:cs typeface="+mj-cs"/>
              </a:rPr>
              <a:t>Starbucks boss Howard Schultz visits 25 shops a week.</a:t>
            </a:r>
          </a:p>
        </p:txBody>
      </p:sp>
    </p:spTree>
    <p:extLst>
      <p:ext uri="{BB962C8B-B14F-4D97-AF65-F5344CB8AC3E}">
        <p14:creationId xmlns:p14="http://schemas.microsoft.com/office/powerpoint/2010/main" val="3804449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68F549-3A76-E062-1D5D-E0C0E3BB9755}"/>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A8E095-F449-448B-84D1-5FAFE531CF35}"/>
              </a:ext>
            </a:extLst>
          </p:cNvPr>
          <p:cNvPicPr>
            <a:picLocks noChangeAspect="1"/>
          </p:cNvPicPr>
          <p:nvPr/>
        </p:nvPicPr>
        <p:blipFill>
          <a:blip r:embed="rId2"/>
          <a:stretch>
            <a:fillRect/>
          </a:stretch>
        </p:blipFill>
        <p:spPr>
          <a:xfrm>
            <a:off x="2558815" y="643467"/>
            <a:ext cx="7074369" cy="5571066"/>
          </a:xfrm>
          <a:prstGeom prst="rect">
            <a:avLst/>
          </a:prstGeom>
        </p:spPr>
      </p:pic>
      <p:sp>
        <p:nvSpPr>
          <p:cNvPr id="5" name="Rectangle 4">
            <a:extLst>
              <a:ext uri="{FF2B5EF4-FFF2-40B4-BE49-F238E27FC236}">
                <a16:creationId xmlns:a16="http://schemas.microsoft.com/office/drawing/2014/main" id="{3BF8CA62-887D-4921-A03C-42AB9B7781E7}"/>
              </a:ext>
            </a:extLst>
          </p:cNvPr>
          <p:cNvSpPr/>
          <p:nvPr/>
        </p:nvSpPr>
        <p:spPr>
          <a:xfrm>
            <a:off x="3529395" y="1774394"/>
            <a:ext cx="6472444" cy="1761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FF5118A-5E4D-47E8-B94D-5306D381C36A}"/>
              </a:ext>
            </a:extLst>
          </p:cNvPr>
          <p:cNvSpPr/>
          <p:nvPr/>
        </p:nvSpPr>
        <p:spPr>
          <a:xfrm>
            <a:off x="3378925" y="3814354"/>
            <a:ext cx="6897233" cy="1580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2B6A543-303B-4332-9B1A-0E6A7268AF9E}"/>
              </a:ext>
            </a:extLst>
          </p:cNvPr>
          <p:cNvSpPr/>
          <p:nvPr/>
        </p:nvSpPr>
        <p:spPr>
          <a:xfrm>
            <a:off x="3529395" y="3146453"/>
            <a:ext cx="7569724" cy="1598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395EFD9-9D1E-4AD1-8E67-BA21B7527FF3}"/>
              </a:ext>
            </a:extLst>
          </p:cNvPr>
          <p:cNvSpPr txBox="1"/>
          <p:nvPr/>
        </p:nvSpPr>
        <p:spPr>
          <a:xfrm>
            <a:off x="6518046" y="2221327"/>
            <a:ext cx="4306752" cy="2308324"/>
          </a:xfrm>
          <a:prstGeom prst="rect">
            <a:avLst/>
          </a:prstGeom>
          <a:solidFill>
            <a:schemeClr val="accent4"/>
          </a:solidFill>
        </p:spPr>
        <p:txBody>
          <a:bodyPr wrap="square" rtlCol="0">
            <a:spAutoFit/>
          </a:bodyPr>
          <a:lstStyle/>
          <a:p>
            <a:r>
              <a:rPr lang="en-US" sz="2400" b="1" dirty="0"/>
              <a:t>EXERCISE</a:t>
            </a:r>
          </a:p>
          <a:p>
            <a:endParaRPr lang="en-US" sz="2400" dirty="0"/>
          </a:p>
          <a:p>
            <a:r>
              <a:rPr lang="en-US" sz="2400" dirty="0"/>
              <a:t>You detail a customer journey and express how the experience can be “pouched” or “enriched.”</a:t>
            </a:r>
          </a:p>
          <a:p>
            <a:endParaRPr lang="en-US" sz="2400" dirty="0"/>
          </a:p>
        </p:txBody>
      </p:sp>
      <p:sp>
        <p:nvSpPr>
          <p:cNvPr id="2" name="Rectangle 1">
            <a:extLst>
              <a:ext uri="{FF2B5EF4-FFF2-40B4-BE49-F238E27FC236}">
                <a16:creationId xmlns:a16="http://schemas.microsoft.com/office/drawing/2014/main" id="{45ACBBED-5BEB-452A-BD45-61B6EFB87232}"/>
              </a:ext>
            </a:extLst>
          </p:cNvPr>
          <p:cNvSpPr/>
          <p:nvPr/>
        </p:nvSpPr>
        <p:spPr>
          <a:xfrm>
            <a:off x="3744685" y="5778505"/>
            <a:ext cx="6640286" cy="4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557687-169D-4B00-A1F6-6DFC679BB859}"/>
              </a:ext>
            </a:extLst>
          </p:cNvPr>
          <p:cNvSpPr/>
          <p:nvPr/>
        </p:nvSpPr>
        <p:spPr>
          <a:xfrm>
            <a:off x="3813008" y="5153092"/>
            <a:ext cx="6640286" cy="4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7546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F92EE1-AC44-73EC-C2EB-F77F2D80A686}"/>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descr="http://www.richardsnotes.org/pictures/singer_ikea.gif">
            <a:extLst>
              <a:ext uri="{FF2B5EF4-FFF2-40B4-BE49-F238E27FC236}">
                <a16:creationId xmlns:a16="http://schemas.microsoft.com/office/drawing/2014/main" id="{AE9E379B-6F8B-4FA2-A21F-37DDD6E608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53"/>
          <a:stretch/>
        </p:blipFill>
        <p:spPr bwMode="auto">
          <a:xfrm>
            <a:off x="3314700" y="241753"/>
            <a:ext cx="5562600" cy="637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3505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0A41AB-4A64-2E00-5D4D-B69C642135D9}"/>
              </a:ext>
            </a:extLst>
          </p:cNvPr>
          <p:cNvSpPr/>
          <p:nvPr/>
        </p:nvSpPr>
        <p:spPr>
          <a:xfrm>
            <a:off x="0" y="3347019"/>
            <a:ext cx="12192000" cy="3124200"/>
          </a:xfrm>
          <a:prstGeom prst="rect">
            <a:avLst/>
          </a:prstGeom>
          <a:solidFill>
            <a:srgbClr val="0A0E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93BB5C8-8EEF-FD05-7FAF-BAD93461D2C4}"/>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descr="Putting People First: Tips and Advice from UX Pioneer Don Norman">
            <a:extLst>
              <a:ext uri="{FF2B5EF4-FFF2-40B4-BE49-F238E27FC236}">
                <a16:creationId xmlns:a16="http://schemas.microsoft.com/office/drawing/2014/main" id="{E9B26864-D054-C08F-AA81-611E1C052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3347019"/>
            <a:ext cx="7143750"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11A5D6-B7CC-7C94-1BE1-196C0108DA27}"/>
              </a:ext>
            </a:extLst>
          </p:cNvPr>
          <p:cNvSpPr txBox="1"/>
          <p:nvPr/>
        </p:nvSpPr>
        <p:spPr>
          <a:xfrm>
            <a:off x="694374" y="509402"/>
            <a:ext cx="498506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 Thinking For All Things</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Tree>
    <p:extLst>
      <p:ext uri="{BB962C8B-B14F-4D97-AF65-F5344CB8AC3E}">
        <p14:creationId xmlns:p14="http://schemas.microsoft.com/office/powerpoint/2010/main" val="3454391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0A41AB-4A64-2E00-5D4D-B69C642135D9}"/>
              </a:ext>
            </a:extLst>
          </p:cNvPr>
          <p:cNvSpPr/>
          <p:nvPr/>
        </p:nvSpPr>
        <p:spPr>
          <a:xfrm>
            <a:off x="0" y="3347019"/>
            <a:ext cx="12192000" cy="3124200"/>
          </a:xfrm>
          <a:prstGeom prst="rect">
            <a:avLst/>
          </a:prstGeom>
          <a:solidFill>
            <a:srgbClr val="0A0E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93BB5C8-8EEF-FD05-7FAF-BAD93461D2C4}"/>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descr="Putting People First: Tips and Advice from UX Pioneer Don Norman">
            <a:extLst>
              <a:ext uri="{FF2B5EF4-FFF2-40B4-BE49-F238E27FC236}">
                <a16:creationId xmlns:a16="http://schemas.microsoft.com/office/drawing/2014/main" id="{E9B26864-D054-C08F-AA81-611E1C052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3347019"/>
            <a:ext cx="714375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jnd.org">
            <a:extLst>
              <a:ext uri="{FF2B5EF4-FFF2-40B4-BE49-F238E27FC236}">
                <a16:creationId xmlns:a16="http://schemas.microsoft.com/office/drawing/2014/main" id="{9584B6AE-15C7-1CB5-09DA-E08DDFFB3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5401" y="214438"/>
            <a:ext cx="2804948" cy="42787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11A5D6-B7CC-7C94-1BE1-196C0108DA27}"/>
              </a:ext>
            </a:extLst>
          </p:cNvPr>
          <p:cNvSpPr txBox="1"/>
          <p:nvPr/>
        </p:nvSpPr>
        <p:spPr>
          <a:xfrm>
            <a:off x="694374" y="509402"/>
            <a:ext cx="498506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 Thinking For All Things</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Tree>
    <p:extLst>
      <p:ext uri="{BB962C8B-B14F-4D97-AF65-F5344CB8AC3E}">
        <p14:creationId xmlns:p14="http://schemas.microsoft.com/office/powerpoint/2010/main" val="2187018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0A41AB-4A64-2E00-5D4D-B69C642135D9}"/>
              </a:ext>
            </a:extLst>
          </p:cNvPr>
          <p:cNvSpPr/>
          <p:nvPr/>
        </p:nvSpPr>
        <p:spPr>
          <a:xfrm>
            <a:off x="0" y="3347019"/>
            <a:ext cx="12192000" cy="3124200"/>
          </a:xfrm>
          <a:prstGeom prst="rect">
            <a:avLst/>
          </a:prstGeom>
          <a:solidFill>
            <a:srgbClr val="0A0E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93BB5C8-8EEF-FD05-7FAF-BAD93461D2C4}"/>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descr="Putting People First: Tips and Advice from UX Pioneer Don Norman">
            <a:extLst>
              <a:ext uri="{FF2B5EF4-FFF2-40B4-BE49-F238E27FC236}">
                <a16:creationId xmlns:a16="http://schemas.microsoft.com/office/drawing/2014/main" id="{E9B26864-D054-C08F-AA81-611E1C052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3347019"/>
            <a:ext cx="7143750"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E11A5D6-B7CC-7C94-1BE1-196C0108DA27}"/>
              </a:ext>
            </a:extLst>
          </p:cNvPr>
          <p:cNvSpPr txBox="1"/>
          <p:nvPr/>
        </p:nvSpPr>
        <p:spPr>
          <a:xfrm>
            <a:off x="694374" y="509402"/>
            <a:ext cx="498506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 Thinking For All Things</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3" name="TextBox 2">
            <a:extLst>
              <a:ext uri="{FF2B5EF4-FFF2-40B4-BE49-F238E27FC236}">
                <a16:creationId xmlns:a16="http://schemas.microsoft.com/office/drawing/2014/main" id="{081D374A-DD06-F9CB-F367-1756A788DF79}"/>
              </a:ext>
            </a:extLst>
          </p:cNvPr>
          <p:cNvSpPr txBox="1"/>
          <p:nvPr/>
        </p:nvSpPr>
        <p:spPr>
          <a:xfrm>
            <a:off x="7641770" y="968943"/>
            <a:ext cx="4306752" cy="4524315"/>
          </a:xfrm>
          <a:prstGeom prst="rect">
            <a:avLst/>
          </a:prstGeom>
          <a:solidFill>
            <a:schemeClr val="accent4"/>
          </a:solidFill>
        </p:spPr>
        <p:txBody>
          <a:bodyPr wrap="square" rtlCol="0">
            <a:spAutoFit/>
          </a:bodyPr>
          <a:lstStyle/>
          <a:p>
            <a:r>
              <a:rPr lang="en-US" sz="2400" b="1" dirty="0"/>
              <a:t>EXERCISE</a:t>
            </a:r>
          </a:p>
          <a:p>
            <a:endParaRPr lang="en-US" sz="2400" dirty="0"/>
          </a:p>
          <a:p>
            <a:r>
              <a:rPr lang="en-US" sz="2400" dirty="0"/>
              <a:t>What is an everyday thing (in your organization) that is a point of frustration for customers, users, employees, or other stakeholders? [NOTE: this thing, if fixed, would increase the user or employee experience with your company and the overall value of your company.]</a:t>
            </a:r>
          </a:p>
          <a:p>
            <a:endParaRPr lang="en-US" sz="2400" dirty="0"/>
          </a:p>
        </p:txBody>
      </p:sp>
    </p:spTree>
    <p:extLst>
      <p:ext uri="{BB962C8B-B14F-4D97-AF65-F5344CB8AC3E}">
        <p14:creationId xmlns:p14="http://schemas.microsoft.com/office/powerpoint/2010/main" val="29378874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5463-CBBD-4961-B99B-A2DE1E963AEB}"/>
              </a:ext>
            </a:extLst>
          </p:cNvPr>
          <p:cNvSpPr>
            <a:spLocks noGrp="1"/>
          </p:cNvSpPr>
          <p:nvPr>
            <p:ph type="title"/>
          </p:nvPr>
        </p:nvSpPr>
        <p:spPr/>
        <p:txBody>
          <a:bodyPr/>
          <a:lstStyle/>
          <a:p>
            <a:r>
              <a:rPr lang="en-US" dirty="0"/>
              <a:t>Design Methodology Models </a:t>
            </a:r>
          </a:p>
        </p:txBody>
      </p:sp>
      <p:sp>
        <p:nvSpPr>
          <p:cNvPr id="3" name="Content Placeholder 2">
            <a:extLst>
              <a:ext uri="{FF2B5EF4-FFF2-40B4-BE49-F238E27FC236}">
                <a16:creationId xmlns:a16="http://schemas.microsoft.com/office/drawing/2014/main" id="{F0032AF9-AD8A-435A-B67A-3FDD9E3CE646}"/>
              </a:ext>
            </a:extLst>
          </p:cNvPr>
          <p:cNvSpPr>
            <a:spLocks noGrp="1"/>
          </p:cNvSpPr>
          <p:nvPr>
            <p:ph idx="1"/>
          </p:nvPr>
        </p:nvSpPr>
        <p:spPr/>
        <p:txBody>
          <a:bodyPr/>
          <a:lstStyle/>
          <a:p>
            <a:r>
              <a:rPr lang="en-US" dirty="0"/>
              <a:t>IDEO</a:t>
            </a:r>
          </a:p>
          <a:p>
            <a:r>
              <a:rPr lang="en-US" dirty="0"/>
              <a:t>BCG</a:t>
            </a:r>
          </a:p>
          <a:p>
            <a:r>
              <a:rPr lang="en-US" dirty="0"/>
              <a:t>Stanford </a:t>
            </a:r>
            <a:r>
              <a:rPr lang="en-US" dirty="0" err="1"/>
              <a:t>DSchool</a:t>
            </a:r>
            <a:endParaRPr lang="en-US" dirty="0"/>
          </a:p>
          <a:p>
            <a:endParaRPr lang="en-US" dirty="0"/>
          </a:p>
        </p:txBody>
      </p:sp>
    </p:spTree>
    <p:extLst>
      <p:ext uri="{BB962C8B-B14F-4D97-AF65-F5344CB8AC3E}">
        <p14:creationId xmlns:p14="http://schemas.microsoft.com/office/powerpoint/2010/main" val="2269289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7F1B07-D510-2CD6-8325-51A39A026ACA}"/>
              </a:ext>
            </a:extLst>
          </p:cNvPr>
          <p:cNvSpPr txBox="1"/>
          <p:nvPr/>
        </p:nvSpPr>
        <p:spPr>
          <a:xfrm>
            <a:off x="694374" y="509402"/>
            <a:ext cx="498506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 Thinking For All Things</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7" name="Rectangle 6">
            <a:extLst>
              <a:ext uri="{FF2B5EF4-FFF2-40B4-BE49-F238E27FC236}">
                <a16:creationId xmlns:a16="http://schemas.microsoft.com/office/drawing/2014/main" id="{593BB5C8-8EEF-FD05-7FAF-BAD93461D2C4}"/>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ow Can Design Thinking Help Organizations Become More Innovative? -  Business. Ministry. Life. - Biola University">
            <a:extLst>
              <a:ext uri="{FF2B5EF4-FFF2-40B4-BE49-F238E27FC236}">
                <a16:creationId xmlns:a16="http://schemas.microsoft.com/office/drawing/2014/main" id="{A67E7470-DC7F-D114-0330-4818BFF1C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7610" y="3026366"/>
            <a:ext cx="7600074" cy="3354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1C2BBE-8447-7F14-DC97-7DAD1BB05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470" y="3422580"/>
            <a:ext cx="2620010" cy="1455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323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F2FD42-6598-7550-0A0C-C467E868AB9C}"/>
              </a:ext>
            </a:extLst>
          </p:cNvPr>
          <p:cNvSpPr>
            <a:spLocks noGrp="1"/>
          </p:cNvSpPr>
          <p:nvPr>
            <p:ph idx="1"/>
          </p:nvPr>
        </p:nvSpPr>
        <p:spPr>
          <a:xfrm>
            <a:off x="993648" y="211179"/>
            <a:ext cx="10204704" cy="5634446"/>
          </a:xfrm>
        </p:spPr>
        <p:txBody>
          <a:bodyPr/>
          <a:lstStyle/>
          <a:p>
            <a:r>
              <a:rPr lang="en-US" dirty="0"/>
              <a:t>Mahatma Gandhi: Quit India, 1942</a:t>
            </a:r>
          </a:p>
          <a:p>
            <a:r>
              <a:rPr lang="en-US" dirty="0"/>
              <a:t>Eleanor Roosevelt: United Nations Focus On Human Rights, 1948</a:t>
            </a:r>
          </a:p>
          <a:p>
            <a:r>
              <a:rPr lang="en-US" dirty="0"/>
              <a:t>John F. Kennedy: Ask Not What Your County Can Do For You, 1961</a:t>
            </a:r>
          </a:p>
          <a:p>
            <a:r>
              <a:rPr lang="en-US" dirty="0"/>
              <a:t>Douglas MacArthur: Duty, Honor, County, 1962</a:t>
            </a:r>
          </a:p>
          <a:p>
            <a:r>
              <a:rPr lang="en-US" dirty="0"/>
              <a:t>John F. Kennedy: We Choose To Go To The Moon, 1962</a:t>
            </a:r>
          </a:p>
          <a:p>
            <a:r>
              <a:rPr lang="en-US" dirty="0"/>
              <a:t>Nelson Mandela: An Idea For Which I Am Prepared To Die, 1964</a:t>
            </a:r>
          </a:p>
          <a:p>
            <a:r>
              <a:rPr lang="en-US" dirty="0"/>
              <a:t>Lyndon B. Johnson: The Great Society, 1964</a:t>
            </a:r>
          </a:p>
          <a:p>
            <a:r>
              <a:rPr lang="en-US" dirty="0"/>
              <a:t>Robert F. Kennedy: On The Death Of Martin Luther King, 1968</a:t>
            </a:r>
          </a:p>
          <a:p>
            <a:r>
              <a:rPr lang="en-US" dirty="0"/>
              <a:t>Mother Teresa: Love Begins At Home, 1979</a:t>
            </a:r>
          </a:p>
          <a:p>
            <a:r>
              <a:rPr lang="en-US" dirty="0"/>
              <a:t>Herb Brooks: Miracle On Ice, 1980</a:t>
            </a:r>
          </a:p>
          <a:p>
            <a:r>
              <a:rPr lang="en-US" dirty="0"/>
              <a:t>Ronald Reagan: Challenger Disaster, 1986</a:t>
            </a:r>
          </a:p>
        </p:txBody>
      </p:sp>
    </p:spTree>
    <p:extLst>
      <p:ext uri="{BB962C8B-B14F-4D97-AF65-F5344CB8AC3E}">
        <p14:creationId xmlns:p14="http://schemas.microsoft.com/office/powerpoint/2010/main" val="2858476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3BB5C8-8EEF-FD05-7FAF-BAD93461D2C4}"/>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Boston Consulting Group Logo">
            <a:extLst>
              <a:ext uri="{FF2B5EF4-FFF2-40B4-BE49-F238E27FC236}">
                <a16:creationId xmlns:a16="http://schemas.microsoft.com/office/drawing/2014/main" id="{9AE13591-822C-C217-7485-4AD9A03F1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06" y="2993708"/>
            <a:ext cx="3696546" cy="24825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nSync Learning: Design Thinking by Prof Jeanne Liedtka">
            <a:extLst>
              <a:ext uri="{FF2B5EF4-FFF2-40B4-BE49-F238E27FC236}">
                <a16:creationId xmlns:a16="http://schemas.microsoft.com/office/drawing/2014/main" id="{35A28B08-96F6-CEA8-EDDD-110738EE6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842" y="2267776"/>
            <a:ext cx="7528937" cy="4391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10BB37-518D-C03A-0720-5E895BA82EA9}"/>
              </a:ext>
            </a:extLst>
          </p:cNvPr>
          <p:cNvSpPr txBox="1"/>
          <p:nvPr/>
        </p:nvSpPr>
        <p:spPr>
          <a:xfrm>
            <a:off x="1694230" y="6143004"/>
            <a:ext cx="1572097" cy="369332"/>
          </a:xfrm>
          <a:prstGeom prst="rect">
            <a:avLst/>
          </a:prstGeom>
          <a:noFill/>
        </p:spPr>
        <p:txBody>
          <a:bodyPr wrap="none" rtlCol="0">
            <a:spAutoFit/>
          </a:bodyPr>
          <a:lstStyle/>
          <a:p>
            <a:r>
              <a:rPr lang="en-US" dirty="0">
                <a:solidFill>
                  <a:schemeClr val="bg1">
                    <a:lumMod val="75000"/>
                  </a:schemeClr>
                </a:solidFill>
              </a:rPr>
              <a:t>Jeanne Liedtka</a:t>
            </a:r>
          </a:p>
        </p:txBody>
      </p:sp>
      <p:sp>
        <p:nvSpPr>
          <p:cNvPr id="3" name="TextBox 2">
            <a:extLst>
              <a:ext uri="{FF2B5EF4-FFF2-40B4-BE49-F238E27FC236}">
                <a16:creationId xmlns:a16="http://schemas.microsoft.com/office/drawing/2014/main" id="{CC113B3A-8B37-7A9E-5933-A83695C9A961}"/>
              </a:ext>
            </a:extLst>
          </p:cNvPr>
          <p:cNvSpPr txBox="1"/>
          <p:nvPr/>
        </p:nvSpPr>
        <p:spPr>
          <a:xfrm>
            <a:off x="694374" y="509402"/>
            <a:ext cx="498506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 Thinking For All Things</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Tree>
    <p:extLst>
      <p:ext uri="{BB962C8B-B14F-4D97-AF65-F5344CB8AC3E}">
        <p14:creationId xmlns:p14="http://schemas.microsoft.com/office/powerpoint/2010/main" val="611811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3BB5C8-8EEF-FD05-7FAF-BAD93461D2C4}"/>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E214C1BD-BE64-950C-8325-FDF9FCA9A433}"/>
              </a:ext>
            </a:extLst>
          </p:cNvPr>
          <p:cNvGrpSpPr/>
          <p:nvPr/>
        </p:nvGrpSpPr>
        <p:grpSpPr>
          <a:xfrm>
            <a:off x="4552021" y="2707640"/>
            <a:ext cx="7419234" cy="3767798"/>
            <a:chOff x="5628640" y="2985638"/>
            <a:chExt cx="6299200" cy="3198998"/>
          </a:xfrm>
        </p:grpSpPr>
        <p:pic>
          <p:nvPicPr>
            <p:cNvPr id="3076" name="Picture 4" descr="What is Design Thinking? – Agile Elephant making sense of digital  transformation">
              <a:extLst>
                <a:ext uri="{FF2B5EF4-FFF2-40B4-BE49-F238E27FC236}">
                  <a16:creationId xmlns:a16="http://schemas.microsoft.com/office/drawing/2014/main" id="{4E327C92-F494-05DF-1F84-DA2D71133F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24" t="13636" r="2000" b="1766"/>
            <a:stretch/>
          </p:blipFill>
          <p:spPr bwMode="auto">
            <a:xfrm>
              <a:off x="5628640" y="2985638"/>
              <a:ext cx="6299200" cy="31989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8110C53-FF75-2DF8-56DF-20C6A79D9BC6}"/>
                </a:ext>
              </a:extLst>
            </p:cNvPr>
            <p:cNvSpPr/>
            <p:nvPr/>
          </p:nvSpPr>
          <p:spPr>
            <a:xfrm>
              <a:off x="5628640" y="5971276"/>
              <a:ext cx="2062480" cy="163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78" name="Picture 6" descr="Stanford d.school Project — Design &amp; Innovation">
            <a:extLst>
              <a:ext uri="{FF2B5EF4-FFF2-40B4-BE49-F238E27FC236}">
                <a16:creationId xmlns:a16="http://schemas.microsoft.com/office/drawing/2014/main" id="{64C5359A-3323-6620-1520-55E29A709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420" y="3784225"/>
            <a:ext cx="3065780" cy="11925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91FDF1-63AC-BCA4-AF35-BFD35CC067A2}"/>
              </a:ext>
            </a:extLst>
          </p:cNvPr>
          <p:cNvSpPr txBox="1"/>
          <p:nvPr/>
        </p:nvSpPr>
        <p:spPr>
          <a:xfrm>
            <a:off x="694374" y="509402"/>
            <a:ext cx="498506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 Thinking For All Things</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Tree>
    <p:extLst>
      <p:ext uri="{BB962C8B-B14F-4D97-AF65-F5344CB8AC3E}">
        <p14:creationId xmlns:p14="http://schemas.microsoft.com/office/powerpoint/2010/main" val="2172506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ook of the Month: Delivering Happiness, Tony Hsieh - STATIONERS">
            <a:extLst>
              <a:ext uri="{FF2B5EF4-FFF2-40B4-BE49-F238E27FC236}">
                <a16:creationId xmlns:a16="http://schemas.microsoft.com/office/drawing/2014/main" id="{18CFEC38-765F-A01C-8CC0-D438794B92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3714"/>
          <a:stretch/>
        </p:blipFill>
        <p:spPr bwMode="auto">
          <a:xfrm>
            <a:off x="0" y="1"/>
            <a:ext cx="452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C83CA0-DAA3-9888-27B0-8D52043D17FC}"/>
              </a:ext>
            </a:extLst>
          </p:cNvPr>
          <p:cNvSpPr/>
          <p:nvPr/>
        </p:nvSpPr>
        <p:spPr>
          <a:xfrm>
            <a:off x="2829909" y="298794"/>
            <a:ext cx="1416269" cy="1719191"/>
          </a:xfrm>
          <a:prstGeom prst="rect">
            <a:avLst/>
          </a:prstGeom>
          <a:solidFill>
            <a:srgbClr val="DCD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88391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3B7F3E-E155-9D3B-85BC-F788273CAF6B}"/>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4" name="Picture 2" descr="Book of the Month: Delivering Happiness, Tony Hsieh - STATIONERS">
            <a:extLst>
              <a:ext uri="{FF2B5EF4-FFF2-40B4-BE49-F238E27FC236}">
                <a16:creationId xmlns:a16="http://schemas.microsoft.com/office/drawing/2014/main" id="{18CFEC38-765F-A01C-8CC0-D438794B92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3714"/>
          <a:stretch/>
        </p:blipFill>
        <p:spPr bwMode="auto">
          <a:xfrm>
            <a:off x="0" y="1"/>
            <a:ext cx="452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C83CA0-DAA3-9888-27B0-8D52043D17FC}"/>
              </a:ext>
            </a:extLst>
          </p:cNvPr>
          <p:cNvSpPr/>
          <p:nvPr/>
        </p:nvSpPr>
        <p:spPr>
          <a:xfrm>
            <a:off x="2829909" y="298794"/>
            <a:ext cx="1416269" cy="1719191"/>
          </a:xfrm>
          <a:prstGeom prst="rect">
            <a:avLst/>
          </a:prstGeom>
          <a:solidFill>
            <a:srgbClr val="DCD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6" name="Picture 4" descr="Apple computer 3D model - TurboSquid 1347078">
            <a:extLst>
              <a:ext uri="{FF2B5EF4-FFF2-40B4-BE49-F238E27FC236}">
                <a16:creationId xmlns:a16="http://schemas.microsoft.com/office/drawing/2014/main" id="{9A2C8586-C6D0-7D28-904F-27BEE8EDA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2580"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180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947D22-73D8-4215-37DA-5FE43079C065}"/>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8" name="Picture 6" descr="Dyson Ball Multi Floor 2 vacuum cleaner | Dyson">
            <a:extLst>
              <a:ext uri="{FF2B5EF4-FFF2-40B4-BE49-F238E27FC236}">
                <a16:creationId xmlns:a16="http://schemas.microsoft.com/office/drawing/2014/main" id="{C07387ED-675D-1D20-6DB5-1A5F3C3E5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087" y="1453125"/>
            <a:ext cx="2857501" cy="375895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Book of the Month: Delivering Happiness, Tony Hsieh - STATIONERS">
            <a:extLst>
              <a:ext uri="{FF2B5EF4-FFF2-40B4-BE49-F238E27FC236}">
                <a16:creationId xmlns:a16="http://schemas.microsoft.com/office/drawing/2014/main" id="{18CFEC38-765F-A01C-8CC0-D438794B92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714"/>
          <a:stretch/>
        </p:blipFill>
        <p:spPr bwMode="auto">
          <a:xfrm>
            <a:off x="0" y="1"/>
            <a:ext cx="452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C83CA0-DAA3-9888-27B0-8D52043D17FC}"/>
              </a:ext>
            </a:extLst>
          </p:cNvPr>
          <p:cNvSpPr/>
          <p:nvPr/>
        </p:nvSpPr>
        <p:spPr>
          <a:xfrm>
            <a:off x="2829909" y="298794"/>
            <a:ext cx="1416269" cy="1719191"/>
          </a:xfrm>
          <a:prstGeom prst="rect">
            <a:avLst/>
          </a:prstGeom>
          <a:solidFill>
            <a:srgbClr val="DCD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6" name="Picture 4" descr="Apple computer 3D model - TurboSquid 1347078">
            <a:extLst>
              <a:ext uri="{FF2B5EF4-FFF2-40B4-BE49-F238E27FC236}">
                <a16:creationId xmlns:a16="http://schemas.microsoft.com/office/drawing/2014/main" id="{9A2C8586-C6D0-7D28-904F-27BEE8EDA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580"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9820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24A6F-B45E-BDB1-778F-48E42A615AE0}"/>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8" name="Picture 6" descr="Dyson Ball Multi Floor 2 vacuum cleaner | Dyson">
            <a:extLst>
              <a:ext uri="{FF2B5EF4-FFF2-40B4-BE49-F238E27FC236}">
                <a16:creationId xmlns:a16="http://schemas.microsoft.com/office/drawing/2014/main" id="{C07387ED-675D-1D20-6DB5-1A5F3C3E5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087" y="1453125"/>
            <a:ext cx="2857501" cy="375895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Book of the Month: Delivering Happiness, Tony Hsieh - STATIONERS">
            <a:extLst>
              <a:ext uri="{FF2B5EF4-FFF2-40B4-BE49-F238E27FC236}">
                <a16:creationId xmlns:a16="http://schemas.microsoft.com/office/drawing/2014/main" id="{18CFEC38-765F-A01C-8CC0-D438794B92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714"/>
          <a:stretch/>
        </p:blipFill>
        <p:spPr bwMode="auto">
          <a:xfrm>
            <a:off x="0" y="1"/>
            <a:ext cx="452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C83CA0-DAA3-9888-27B0-8D52043D17FC}"/>
              </a:ext>
            </a:extLst>
          </p:cNvPr>
          <p:cNvSpPr/>
          <p:nvPr/>
        </p:nvSpPr>
        <p:spPr>
          <a:xfrm>
            <a:off x="2829909" y="298794"/>
            <a:ext cx="1416269" cy="1719191"/>
          </a:xfrm>
          <a:prstGeom prst="rect">
            <a:avLst/>
          </a:prstGeom>
          <a:solidFill>
            <a:srgbClr val="DCD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6" name="Picture 4" descr="Apple computer 3D model - TurboSquid 1347078">
            <a:extLst>
              <a:ext uri="{FF2B5EF4-FFF2-40B4-BE49-F238E27FC236}">
                <a16:creationId xmlns:a16="http://schemas.microsoft.com/office/drawing/2014/main" id="{9A2C8586-C6D0-7D28-904F-27BEE8EDA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580"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Google Search - Wikipedia">
            <a:extLst>
              <a:ext uri="{FF2B5EF4-FFF2-40B4-BE49-F238E27FC236}">
                <a16:creationId xmlns:a16="http://schemas.microsoft.com/office/drawing/2014/main" id="{6B3B414B-7225-E4AC-B1D5-2E8F75A231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80" t="6691" r="19013" b="19013"/>
          <a:stretch/>
        </p:blipFill>
        <p:spPr bwMode="auto">
          <a:xfrm>
            <a:off x="4939595" y="2865297"/>
            <a:ext cx="2857501" cy="185127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7464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24527-E643-9895-61B3-73E6E966E623}"/>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8" name="Picture 6" descr="Dyson Ball Multi Floor 2 vacuum cleaner | Dyson">
            <a:extLst>
              <a:ext uri="{FF2B5EF4-FFF2-40B4-BE49-F238E27FC236}">
                <a16:creationId xmlns:a16="http://schemas.microsoft.com/office/drawing/2014/main" id="{C07387ED-675D-1D20-6DB5-1A5F3C3E5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6087" y="1453125"/>
            <a:ext cx="2857501" cy="375895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Book of the Month: Delivering Happiness, Tony Hsieh - STATIONERS">
            <a:extLst>
              <a:ext uri="{FF2B5EF4-FFF2-40B4-BE49-F238E27FC236}">
                <a16:creationId xmlns:a16="http://schemas.microsoft.com/office/drawing/2014/main" id="{18CFEC38-765F-A01C-8CC0-D438794B92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714"/>
          <a:stretch/>
        </p:blipFill>
        <p:spPr bwMode="auto">
          <a:xfrm>
            <a:off x="0" y="1"/>
            <a:ext cx="452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C83CA0-DAA3-9888-27B0-8D52043D17FC}"/>
              </a:ext>
            </a:extLst>
          </p:cNvPr>
          <p:cNvSpPr/>
          <p:nvPr/>
        </p:nvSpPr>
        <p:spPr>
          <a:xfrm>
            <a:off x="2829909" y="298794"/>
            <a:ext cx="1416269" cy="1719191"/>
          </a:xfrm>
          <a:prstGeom prst="rect">
            <a:avLst/>
          </a:prstGeom>
          <a:solidFill>
            <a:srgbClr val="DCD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6" name="Picture 4" descr="Apple computer 3D model - TurboSquid 1347078">
            <a:extLst>
              <a:ext uri="{FF2B5EF4-FFF2-40B4-BE49-F238E27FC236}">
                <a16:creationId xmlns:a16="http://schemas.microsoft.com/office/drawing/2014/main" id="{9A2C8586-C6D0-7D28-904F-27BEE8EDA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580"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Google Search - Wikipedia">
            <a:extLst>
              <a:ext uri="{FF2B5EF4-FFF2-40B4-BE49-F238E27FC236}">
                <a16:creationId xmlns:a16="http://schemas.microsoft.com/office/drawing/2014/main" id="{6B3B414B-7225-E4AC-B1D5-2E8F75A231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80" t="6691" r="19013" b="19013"/>
          <a:stretch/>
        </p:blipFill>
        <p:spPr bwMode="auto">
          <a:xfrm>
            <a:off x="4939595" y="2865297"/>
            <a:ext cx="2857501" cy="185127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3566" name="Picture 14" descr="Turton left-handed kitchen scissors | Ernest Wright">
            <a:extLst>
              <a:ext uri="{FF2B5EF4-FFF2-40B4-BE49-F238E27FC236}">
                <a16:creationId xmlns:a16="http://schemas.microsoft.com/office/drawing/2014/main" id="{85DEE6EF-85F5-C9C6-5311-5B049FA4C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50272">
            <a:off x="6368345" y="283403"/>
            <a:ext cx="3506878" cy="171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9663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235060-A579-F1B1-1D76-AA5518581CF5}"/>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68" name="Picture 16" descr="I want to make a 36&quot; screen door swing both ways : r/HomeRepair">
            <a:extLst>
              <a:ext uri="{FF2B5EF4-FFF2-40B4-BE49-F238E27FC236}">
                <a16:creationId xmlns:a16="http://schemas.microsoft.com/office/drawing/2014/main" id="{E7B11985-1093-BFD4-CCA6-5B272C1F1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667" y="274054"/>
            <a:ext cx="2467794" cy="246779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yson Ball Multi Floor 2 vacuum cleaner | Dyson">
            <a:extLst>
              <a:ext uri="{FF2B5EF4-FFF2-40B4-BE49-F238E27FC236}">
                <a16:creationId xmlns:a16="http://schemas.microsoft.com/office/drawing/2014/main" id="{C07387ED-675D-1D20-6DB5-1A5F3C3E5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087" y="1453125"/>
            <a:ext cx="2857501" cy="375895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Book of the Month: Delivering Happiness, Tony Hsieh - STATIONERS">
            <a:extLst>
              <a:ext uri="{FF2B5EF4-FFF2-40B4-BE49-F238E27FC236}">
                <a16:creationId xmlns:a16="http://schemas.microsoft.com/office/drawing/2014/main" id="{18CFEC38-765F-A01C-8CC0-D438794B92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714"/>
          <a:stretch/>
        </p:blipFill>
        <p:spPr bwMode="auto">
          <a:xfrm>
            <a:off x="0" y="1"/>
            <a:ext cx="452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C83CA0-DAA3-9888-27B0-8D52043D17FC}"/>
              </a:ext>
            </a:extLst>
          </p:cNvPr>
          <p:cNvSpPr/>
          <p:nvPr/>
        </p:nvSpPr>
        <p:spPr>
          <a:xfrm>
            <a:off x="2829909" y="298794"/>
            <a:ext cx="1416269" cy="1719191"/>
          </a:xfrm>
          <a:prstGeom prst="rect">
            <a:avLst/>
          </a:prstGeom>
          <a:solidFill>
            <a:srgbClr val="DCD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6" name="Picture 4" descr="Apple computer 3D model - TurboSquid 1347078">
            <a:extLst>
              <a:ext uri="{FF2B5EF4-FFF2-40B4-BE49-F238E27FC236}">
                <a16:creationId xmlns:a16="http://schemas.microsoft.com/office/drawing/2014/main" id="{9A2C8586-C6D0-7D28-904F-27BEE8EDA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2580"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Google Search - Wikipedia">
            <a:extLst>
              <a:ext uri="{FF2B5EF4-FFF2-40B4-BE49-F238E27FC236}">
                <a16:creationId xmlns:a16="http://schemas.microsoft.com/office/drawing/2014/main" id="{6B3B414B-7225-E4AC-B1D5-2E8F75A231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480" t="6691" r="19013" b="19013"/>
          <a:stretch/>
        </p:blipFill>
        <p:spPr bwMode="auto">
          <a:xfrm>
            <a:off x="4939595" y="2865297"/>
            <a:ext cx="2857501" cy="185127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3566" name="Picture 14" descr="Turton left-handed kitchen scissors | Ernest Wright">
            <a:extLst>
              <a:ext uri="{FF2B5EF4-FFF2-40B4-BE49-F238E27FC236}">
                <a16:creationId xmlns:a16="http://schemas.microsoft.com/office/drawing/2014/main" id="{85DEE6EF-85F5-C9C6-5311-5B049FA4C9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050272">
            <a:off x="6368345" y="283403"/>
            <a:ext cx="3506878" cy="171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2271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2B9757-7B13-EE95-6F8C-C67CE2B71F44}"/>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68" name="Picture 16" descr="I want to make a 36&quot; screen door swing both ways : r/HomeRepair">
            <a:extLst>
              <a:ext uri="{FF2B5EF4-FFF2-40B4-BE49-F238E27FC236}">
                <a16:creationId xmlns:a16="http://schemas.microsoft.com/office/drawing/2014/main" id="{E7B11985-1093-BFD4-CCA6-5B272C1F1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667" y="274054"/>
            <a:ext cx="2467794" cy="246779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yson Ball Multi Floor 2 vacuum cleaner | Dyson">
            <a:extLst>
              <a:ext uri="{FF2B5EF4-FFF2-40B4-BE49-F238E27FC236}">
                <a16:creationId xmlns:a16="http://schemas.microsoft.com/office/drawing/2014/main" id="{C07387ED-675D-1D20-6DB5-1A5F3C3E5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087" y="1453125"/>
            <a:ext cx="2857501" cy="375895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Book of the Month: Delivering Happiness, Tony Hsieh - STATIONERS">
            <a:extLst>
              <a:ext uri="{FF2B5EF4-FFF2-40B4-BE49-F238E27FC236}">
                <a16:creationId xmlns:a16="http://schemas.microsoft.com/office/drawing/2014/main" id="{18CFEC38-765F-A01C-8CC0-D438794B92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714"/>
          <a:stretch/>
        </p:blipFill>
        <p:spPr bwMode="auto">
          <a:xfrm>
            <a:off x="0" y="1"/>
            <a:ext cx="452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C83CA0-DAA3-9888-27B0-8D52043D17FC}"/>
              </a:ext>
            </a:extLst>
          </p:cNvPr>
          <p:cNvSpPr/>
          <p:nvPr/>
        </p:nvSpPr>
        <p:spPr>
          <a:xfrm>
            <a:off x="2829909" y="298794"/>
            <a:ext cx="1416269" cy="1719191"/>
          </a:xfrm>
          <a:prstGeom prst="rect">
            <a:avLst/>
          </a:prstGeom>
          <a:solidFill>
            <a:srgbClr val="DCD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6" name="Picture 4" descr="Apple computer 3D model - TurboSquid 1347078">
            <a:extLst>
              <a:ext uri="{FF2B5EF4-FFF2-40B4-BE49-F238E27FC236}">
                <a16:creationId xmlns:a16="http://schemas.microsoft.com/office/drawing/2014/main" id="{9A2C8586-C6D0-7D28-904F-27BEE8EDAA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2580"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Porsche 911 Carrera 4 GTS - Porsche USA">
            <a:extLst>
              <a:ext uri="{FF2B5EF4-FFF2-40B4-BE49-F238E27FC236}">
                <a16:creationId xmlns:a16="http://schemas.microsoft.com/office/drawing/2014/main" id="{693542D7-E814-8A2D-2DE0-7407E5B2D7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5914" y="4840016"/>
            <a:ext cx="3587527" cy="2017984"/>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Google Search - Wikipedia">
            <a:extLst>
              <a:ext uri="{FF2B5EF4-FFF2-40B4-BE49-F238E27FC236}">
                <a16:creationId xmlns:a16="http://schemas.microsoft.com/office/drawing/2014/main" id="{6B3B414B-7225-E4AC-B1D5-2E8F75A231A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480" t="6691" r="19013" b="19013"/>
          <a:stretch/>
        </p:blipFill>
        <p:spPr bwMode="auto">
          <a:xfrm>
            <a:off x="4939595" y="2865297"/>
            <a:ext cx="2857501" cy="185127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3566" name="Picture 14" descr="Turton left-handed kitchen scissors | Ernest Wright">
            <a:extLst>
              <a:ext uri="{FF2B5EF4-FFF2-40B4-BE49-F238E27FC236}">
                <a16:creationId xmlns:a16="http://schemas.microsoft.com/office/drawing/2014/main" id="{85DEE6EF-85F5-C9C6-5311-5B049FA4C9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50272">
            <a:off x="6368345" y="283403"/>
            <a:ext cx="3506878" cy="171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737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B11857-58E5-DC67-21E8-7E172EEBFA42}"/>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68" name="Picture 16" descr="I want to make a 36&quot; screen door swing both ways : r/HomeRepair">
            <a:extLst>
              <a:ext uri="{FF2B5EF4-FFF2-40B4-BE49-F238E27FC236}">
                <a16:creationId xmlns:a16="http://schemas.microsoft.com/office/drawing/2014/main" id="{E7B11985-1093-BFD4-CCA6-5B272C1F1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667" y="274054"/>
            <a:ext cx="2467794" cy="246779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yson Ball Multi Floor 2 vacuum cleaner | Dyson">
            <a:extLst>
              <a:ext uri="{FF2B5EF4-FFF2-40B4-BE49-F238E27FC236}">
                <a16:creationId xmlns:a16="http://schemas.microsoft.com/office/drawing/2014/main" id="{C07387ED-675D-1D20-6DB5-1A5F3C3E5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087" y="1453125"/>
            <a:ext cx="2857501" cy="3758954"/>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Amazon.com: Google Nest Learning Thermostat - Programmable Smart Thermostat  for Home - 3rd Generation Nest Thermostat - Works with Alexa - Stainless  Steel">
            <a:extLst>
              <a:ext uri="{FF2B5EF4-FFF2-40B4-BE49-F238E27FC236}">
                <a16:creationId xmlns:a16="http://schemas.microsoft.com/office/drawing/2014/main" id="{1BC922FC-8BC5-E9B5-9720-76F97AFCE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499" y="1521996"/>
            <a:ext cx="2857501" cy="2857501"/>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Book of the Month: Delivering Happiness, Tony Hsieh - STATIONERS">
            <a:extLst>
              <a:ext uri="{FF2B5EF4-FFF2-40B4-BE49-F238E27FC236}">
                <a16:creationId xmlns:a16="http://schemas.microsoft.com/office/drawing/2014/main" id="{18CFEC38-765F-A01C-8CC0-D438794B92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714"/>
          <a:stretch/>
        </p:blipFill>
        <p:spPr bwMode="auto">
          <a:xfrm>
            <a:off x="0" y="1"/>
            <a:ext cx="452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C83CA0-DAA3-9888-27B0-8D52043D17FC}"/>
              </a:ext>
            </a:extLst>
          </p:cNvPr>
          <p:cNvSpPr/>
          <p:nvPr/>
        </p:nvSpPr>
        <p:spPr>
          <a:xfrm>
            <a:off x="2829909" y="298794"/>
            <a:ext cx="1416269" cy="1719191"/>
          </a:xfrm>
          <a:prstGeom prst="rect">
            <a:avLst/>
          </a:prstGeom>
          <a:solidFill>
            <a:srgbClr val="DCD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6" name="Picture 4" descr="Apple computer 3D model - TurboSquid 1347078">
            <a:extLst>
              <a:ext uri="{FF2B5EF4-FFF2-40B4-BE49-F238E27FC236}">
                <a16:creationId xmlns:a16="http://schemas.microsoft.com/office/drawing/2014/main" id="{9A2C8586-C6D0-7D28-904F-27BEE8EDA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2580"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Porsche 911 Carrera 4 GTS - Porsche USA">
            <a:extLst>
              <a:ext uri="{FF2B5EF4-FFF2-40B4-BE49-F238E27FC236}">
                <a16:creationId xmlns:a16="http://schemas.microsoft.com/office/drawing/2014/main" id="{693542D7-E814-8A2D-2DE0-7407E5B2D7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5914" y="4840016"/>
            <a:ext cx="3587527" cy="2017984"/>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Google Search - Wikipedia">
            <a:extLst>
              <a:ext uri="{FF2B5EF4-FFF2-40B4-BE49-F238E27FC236}">
                <a16:creationId xmlns:a16="http://schemas.microsoft.com/office/drawing/2014/main" id="{6B3B414B-7225-E4AC-B1D5-2E8F75A231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480" t="6691" r="19013" b="19013"/>
          <a:stretch/>
        </p:blipFill>
        <p:spPr bwMode="auto">
          <a:xfrm>
            <a:off x="4939595" y="2865297"/>
            <a:ext cx="2857501" cy="185127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3566" name="Picture 14" descr="Turton left-handed kitchen scissors | Ernest Wright">
            <a:extLst>
              <a:ext uri="{FF2B5EF4-FFF2-40B4-BE49-F238E27FC236}">
                <a16:creationId xmlns:a16="http://schemas.microsoft.com/office/drawing/2014/main" id="{85DEE6EF-85F5-C9C6-5311-5B049FA4C9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50272">
            <a:off x="6368345" y="283403"/>
            <a:ext cx="3506878" cy="171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552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F2FD42-6598-7550-0A0C-C467E868AB9C}"/>
              </a:ext>
            </a:extLst>
          </p:cNvPr>
          <p:cNvSpPr>
            <a:spLocks noGrp="1"/>
          </p:cNvSpPr>
          <p:nvPr>
            <p:ph idx="1"/>
          </p:nvPr>
        </p:nvSpPr>
        <p:spPr>
          <a:xfrm>
            <a:off x="993648" y="211179"/>
            <a:ext cx="10204704" cy="5634446"/>
          </a:xfrm>
        </p:spPr>
        <p:txBody>
          <a:bodyPr/>
          <a:lstStyle/>
          <a:p>
            <a:r>
              <a:rPr lang="en-US" dirty="0"/>
              <a:t>Barbara Bush: Choices And Change, 1990</a:t>
            </a:r>
          </a:p>
          <a:p>
            <a:r>
              <a:rPr lang="en-US" dirty="0"/>
              <a:t>Maya Angelou: On The Pulse Of Morning, 1993</a:t>
            </a:r>
          </a:p>
          <a:p>
            <a:r>
              <a:rPr lang="en-US" dirty="0"/>
              <a:t>Nelson Mandela: Free At Last, 1994</a:t>
            </a:r>
          </a:p>
          <a:p>
            <a:r>
              <a:rPr lang="en-US" dirty="0"/>
              <a:t>Elie Wiesel: The Perils Of Indifference, 1999</a:t>
            </a:r>
          </a:p>
          <a:p>
            <a:r>
              <a:rPr lang="en-US" dirty="0"/>
              <a:t>Steve Jobs: You Got To Find What You Love, 2005</a:t>
            </a:r>
          </a:p>
          <a:p>
            <a:r>
              <a:rPr lang="en-US" dirty="0"/>
              <a:t>General Mark Welch: Are You Ready To Lead, 2011</a:t>
            </a:r>
          </a:p>
          <a:p>
            <a:r>
              <a:rPr lang="en-US" dirty="0"/>
              <a:t>Stanley McChrystal Leadership Is A Choice, 2012</a:t>
            </a:r>
          </a:p>
          <a:p>
            <a:r>
              <a:rPr lang="en-US" dirty="0"/>
              <a:t>Clayton Christensen: How Will You Measure Your Life, 2012</a:t>
            </a:r>
          </a:p>
          <a:p>
            <a:r>
              <a:rPr lang="en-US" dirty="0"/>
              <a:t>Malala Yousafzai: UN Speech, 2013</a:t>
            </a:r>
          </a:p>
          <a:p>
            <a:r>
              <a:rPr lang="en-US" dirty="0"/>
              <a:t>Matthew McConaughey: 5 Rules For The Rest Of Your Life, 2018</a:t>
            </a:r>
          </a:p>
          <a:p>
            <a:r>
              <a:rPr lang="en-US" dirty="0"/>
              <a:t>Amanda Gorman: The Hill We Climb, 2021</a:t>
            </a:r>
          </a:p>
          <a:p>
            <a:endParaRPr lang="en-US" dirty="0"/>
          </a:p>
        </p:txBody>
      </p:sp>
    </p:spTree>
    <p:extLst>
      <p:ext uri="{BB962C8B-B14F-4D97-AF65-F5344CB8AC3E}">
        <p14:creationId xmlns:p14="http://schemas.microsoft.com/office/powerpoint/2010/main" val="884230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5F390E-A0FF-980C-9F36-1E7A90D34E89}"/>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68" name="Picture 16" descr="I want to make a 36&quot; screen door swing both ways : r/HomeRepair">
            <a:extLst>
              <a:ext uri="{FF2B5EF4-FFF2-40B4-BE49-F238E27FC236}">
                <a16:creationId xmlns:a16="http://schemas.microsoft.com/office/drawing/2014/main" id="{E7B11985-1093-BFD4-CCA6-5B272C1F1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667" y="274054"/>
            <a:ext cx="2467794" cy="2467794"/>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yson Ball Multi Floor 2 vacuum cleaner | Dyson">
            <a:extLst>
              <a:ext uri="{FF2B5EF4-FFF2-40B4-BE49-F238E27FC236}">
                <a16:creationId xmlns:a16="http://schemas.microsoft.com/office/drawing/2014/main" id="{C07387ED-675D-1D20-6DB5-1A5F3C3E5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6087" y="1453125"/>
            <a:ext cx="2857501" cy="3758954"/>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Amazon.com: Google Nest Learning Thermostat - Programmable Smart Thermostat  for Home - 3rd Generation Nest Thermostat - Works with Alexa - Stainless  Steel">
            <a:extLst>
              <a:ext uri="{FF2B5EF4-FFF2-40B4-BE49-F238E27FC236}">
                <a16:creationId xmlns:a16="http://schemas.microsoft.com/office/drawing/2014/main" id="{1BC922FC-8BC5-E9B5-9720-76F97AFCE1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499" y="1521996"/>
            <a:ext cx="2857501" cy="2857501"/>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Book of the Month: Delivering Happiness, Tony Hsieh - STATIONERS">
            <a:extLst>
              <a:ext uri="{FF2B5EF4-FFF2-40B4-BE49-F238E27FC236}">
                <a16:creationId xmlns:a16="http://schemas.microsoft.com/office/drawing/2014/main" id="{18CFEC38-765F-A01C-8CC0-D438794B92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714"/>
          <a:stretch/>
        </p:blipFill>
        <p:spPr bwMode="auto">
          <a:xfrm>
            <a:off x="0" y="1"/>
            <a:ext cx="4529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C83CA0-DAA3-9888-27B0-8D52043D17FC}"/>
              </a:ext>
            </a:extLst>
          </p:cNvPr>
          <p:cNvSpPr/>
          <p:nvPr/>
        </p:nvSpPr>
        <p:spPr>
          <a:xfrm>
            <a:off x="2829909" y="298794"/>
            <a:ext cx="1416269" cy="1719191"/>
          </a:xfrm>
          <a:prstGeom prst="rect">
            <a:avLst/>
          </a:prstGeom>
          <a:solidFill>
            <a:srgbClr val="DCD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556" name="Picture 4" descr="Apple computer 3D model - TurboSquid 1347078">
            <a:extLst>
              <a:ext uri="{FF2B5EF4-FFF2-40B4-BE49-F238E27FC236}">
                <a16:creationId xmlns:a16="http://schemas.microsoft.com/office/drawing/2014/main" id="{9A2C8586-C6D0-7D28-904F-27BEE8EDAA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2580"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Porsche 911 Carrera 4 GTS - Porsche USA">
            <a:extLst>
              <a:ext uri="{FF2B5EF4-FFF2-40B4-BE49-F238E27FC236}">
                <a16:creationId xmlns:a16="http://schemas.microsoft.com/office/drawing/2014/main" id="{693542D7-E814-8A2D-2DE0-7407E5B2D7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5914" y="4840016"/>
            <a:ext cx="3587527" cy="2017984"/>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Google Search - Wikipedia">
            <a:extLst>
              <a:ext uri="{FF2B5EF4-FFF2-40B4-BE49-F238E27FC236}">
                <a16:creationId xmlns:a16="http://schemas.microsoft.com/office/drawing/2014/main" id="{6B3B414B-7225-E4AC-B1D5-2E8F75A231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480" t="6691" r="19013" b="19013"/>
          <a:stretch/>
        </p:blipFill>
        <p:spPr bwMode="auto">
          <a:xfrm>
            <a:off x="4939595" y="2865297"/>
            <a:ext cx="2857501" cy="185127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3566" name="Picture 14" descr="Turton left-handed kitchen scissors | Ernest Wright">
            <a:extLst>
              <a:ext uri="{FF2B5EF4-FFF2-40B4-BE49-F238E27FC236}">
                <a16:creationId xmlns:a16="http://schemas.microsoft.com/office/drawing/2014/main" id="{85DEE6EF-85F5-C9C6-5311-5B049FA4C9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50272">
            <a:off x="6368345" y="283403"/>
            <a:ext cx="3506878" cy="1719192"/>
          </a:xfrm>
          <a:prstGeom prst="rect">
            <a:avLst/>
          </a:prstGeom>
          <a:noFill/>
          <a:extLst>
            <a:ext uri="{909E8E84-426E-40DD-AFC4-6F175D3DCCD1}">
              <a14:hiddenFill xmlns:a14="http://schemas.microsoft.com/office/drawing/2010/main">
                <a:solidFill>
                  <a:srgbClr val="FFFFFF"/>
                </a:solidFill>
              </a14:hiddenFill>
            </a:ext>
          </a:extLst>
        </p:spPr>
      </p:pic>
      <p:pic>
        <p:nvPicPr>
          <p:cNvPr id="23570" name="Picture 18" descr="HandSteady mug – Parkinson's shop">
            <a:extLst>
              <a:ext uri="{FF2B5EF4-FFF2-40B4-BE49-F238E27FC236}">
                <a16:creationId xmlns:a16="http://schemas.microsoft.com/office/drawing/2014/main" id="{04C0CDCF-6BB7-5947-B6CD-09D539B9C1E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644" t="18030" b="17202"/>
          <a:stretch/>
        </p:blipFill>
        <p:spPr bwMode="auto">
          <a:xfrm>
            <a:off x="9953299" y="77412"/>
            <a:ext cx="2238701" cy="187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796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D11F3-9691-3D3C-B53B-363F42E2C1D7}"/>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A8E095-F449-448B-84D1-5FAFE531CF35}"/>
              </a:ext>
            </a:extLst>
          </p:cNvPr>
          <p:cNvPicPr>
            <a:picLocks noChangeAspect="1"/>
          </p:cNvPicPr>
          <p:nvPr/>
        </p:nvPicPr>
        <p:blipFill>
          <a:blip r:embed="rId2"/>
          <a:stretch>
            <a:fillRect/>
          </a:stretch>
        </p:blipFill>
        <p:spPr>
          <a:xfrm>
            <a:off x="2558815" y="643467"/>
            <a:ext cx="7074369" cy="5571066"/>
          </a:xfrm>
          <a:prstGeom prst="rect">
            <a:avLst/>
          </a:prstGeom>
        </p:spPr>
      </p:pic>
    </p:spTree>
    <p:extLst>
      <p:ext uri="{BB962C8B-B14F-4D97-AF65-F5344CB8AC3E}">
        <p14:creationId xmlns:p14="http://schemas.microsoft.com/office/powerpoint/2010/main" val="13729611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D9B06-990F-20EA-6D4C-A0BF53C239A3}"/>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31723F5-3950-7288-84DB-2BE7B4C57743}"/>
              </a:ext>
            </a:extLst>
          </p:cNvPr>
          <p:cNvPicPr>
            <a:picLocks noChangeAspect="1"/>
          </p:cNvPicPr>
          <p:nvPr/>
        </p:nvPicPr>
        <p:blipFill>
          <a:blip r:embed="rId2"/>
          <a:stretch>
            <a:fillRect/>
          </a:stretch>
        </p:blipFill>
        <p:spPr>
          <a:xfrm>
            <a:off x="2448560" y="2994716"/>
            <a:ext cx="9676041" cy="3253684"/>
          </a:xfrm>
          <a:prstGeom prst="rect">
            <a:avLst/>
          </a:prstGeom>
        </p:spPr>
      </p:pic>
      <p:sp>
        <p:nvSpPr>
          <p:cNvPr id="6" name="Rectangle 5">
            <a:extLst>
              <a:ext uri="{FF2B5EF4-FFF2-40B4-BE49-F238E27FC236}">
                <a16:creationId xmlns:a16="http://schemas.microsoft.com/office/drawing/2014/main" id="{AAF49501-E3B3-F9C1-334D-D5C8912446D8}"/>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8763AD5-73D1-F124-DB82-657431649E55}"/>
              </a:ext>
            </a:extLst>
          </p:cNvPr>
          <p:cNvSpPr txBox="1"/>
          <p:nvPr/>
        </p:nvSpPr>
        <p:spPr>
          <a:xfrm>
            <a:off x="10396765" y="6172690"/>
            <a:ext cx="1795235" cy="369332"/>
          </a:xfrm>
          <a:prstGeom prst="rect">
            <a:avLst/>
          </a:prstGeom>
          <a:noFill/>
        </p:spPr>
        <p:txBody>
          <a:bodyPr wrap="none" rtlCol="0">
            <a:spAutoFit/>
          </a:bodyPr>
          <a:lstStyle/>
          <a:p>
            <a:r>
              <a:rPr lang="en-US" dirty="0">
                <a:solidFill>
                  <a:schemeClr val="bg1">
                    <a:lumMod val="85000"/>
                  </a:schemeClr>
                </a:solidFill>
              </a:rPr>
              <a:t>SOURCE: Gartner</a:t>
            </a:r>
          </a:p>
        </p:txBody>
      </p:sp>
      <p:sp>
        <p:nvSpPr>
          <p:cNvPr id="9" name="TextBox 8">
            <a:extLst>
              <a:ext uri="{FF2B5EF4-FFF2-40B4-BE49-F238E27FC236}">
                <a16:creationId xmlns:a16="http://schemas.microsoft.com/office/drawing/2014/main" id="{EF179656-B9EB-C1C5-58E0-C7DF1451B956}"/>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gn="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10" name="TextBox 9">
            <a:extLst>
              <a:ext uri="{FF2B5EF4-FFF2-40B4-BE49-F238E27FC236}">
                <a16:creationId xmlns:a16="http://schemas.microsoft.com/office/drawing/2014/main" id="{E8529197-A0BD-356C-F574-5CFF5BE55D2E}"/>
              </a:ext>
            </a:extLst>
          </p:cNvPr>
          <p:cNvSpPr txBox="1"/>
          <p:nvPr/>
        </p:nvSpPr>
        <p:spPr>
          <a:xfrm>
            <a:off x="694374" y="2994716"/>
            <a:ext cx="1692817" cy="1323439"/>
          </a:xfrm>
          <a:prstGeom prst="rect">
            <a:avLst/>
          </a:prstGeom>
          <a:noFill/>
        </p:spPr>
        <p:txBody>
          <a:bodyPr wrap="square" rtlCol="0">
            <a:spAutoFit/>
          </a:bodyPr>
          <a:lstStyle/>
          <a:p>
            <a:r>
              <a:rPr lang="en-US" sz="2000" b="1" dirty="0">
                <a:solidFill>
                  <a:schemeClr val="accent1">
                    <a:lumMod val="50000"/>
                  </a:schemeClr>
                </a:solidFill>
              </a:rPr>
              <a:t>TOP FIVE PRIORITIES FOR 2023 AND BEYOND</a:t>
            </a:r>
          </a:p>
        </p:txBody>
      </p:sp>
    </p:spTree>
    <p:extLst>
      <p:ext uri="{BB962C8B-B14F-4D97-AF65-F5344CB8AC3E}">
        <p14:creationId xmlns:p14="http://schemas.microsoft.com/office/powerpoint/2010/main" val="11665140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888CB0-371B-99E6-623F-3F901F8EB910}"/>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31723F5-3950-7288-84DB-2BE7B4C57743}"/>
              </a:ext>
            </a:extLst>
          </p:cNvPr>
          <p:cNvPicPr>
            <a:picLocks noChangeAspect="1"/>
          </p:cNvPicPr>
          <p:nvPr/>
        </p:nvPicPr>
        <p:blipFill>
          <a:blip r:embed="rId2"/>
          <a:stretch>
            <a:fillRect/>
          </a:stretch>
        </p:blipFill>
        <p:spPr>
          <a:xfrm>
            <a:off x="2448560" y="2994716"/>
            <a:ext cx="9676041" cy="3253684"/>
          </a:xfrm>
          <a:prstGeom prst="rect">
            <a:avLst/>
          </a:prstGeom>
        </p:spPr>
      </p:pic>
      <p:sp>
        <p:nvSpPr>
          <p:cNvPr id="6" name="Rectangle 5">
            <a:extLst>
              <a:ext uri="{FF2B5EF4-FFF2-40B4-BE49-F238E27FC236}">
                <a16:creationId xmlns:a16="http://schemas.microsoft.com/office/drawing/2014/main" id="{AAF49501-E3B3-F9C1-334D-D5C8912446D8}"/>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8763AD5-73D1-F124-DB82-657431649E55}"/>
              </a:ext>
            </a:extLst>
          </p:cNvPr>
          <p:cNvSpPr txBox="1"/>
          <p:nvPr/>
        </p:nvSpPr>
        <p:spPr>
          <a:xfrm>
            <a:off x="10396765" y="6172690"/>
            <a:ext cx="1795235" cy="369332"/>
          </a:xfrm>
          <a:prstGeom prst="rect">
            <a:avLst/>
          </a:prstGeom>
          <a:noFill/>
        </p:spPr>
        <p:txBody>
          <a:bodyPr wrap="none" rtlCol="0">
            <a:spAutoFit/>
          </a:bodyPr>
          <a:lstStyle/>
          <a:p>
            <a:r>
              <a:rPr lang="en-US" dirty="0">
                <a:solidFill>
                  <a:schemeClr val="bg1">
                    <a:lumMod val="85000"/>
                  </a:schemeClr>
                </a:solidFill>
              </a:rPr>
              <a:t>SOURCE: Gartner</a:t>
            </a:r>
          </a:p>
        </p:txBody>
      </p:sp>
      <p:sp>
        <p:nvSpPr>
          <p:cNvPr id="9" name="TextBox 8">
            <a:extLst>
              <a:ext uri="{FF2B5EF4-FFF2-40B4-BE49-F238E27FC236}">
                <a16:creationId xmlns:a16="http://schemas.microsoft.com/office/drawing/2014/main" id="{EF179656-B9EB-C1C5-58E0-C7DF1451B956}"/>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gn="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10" name="TextBox 9">
            <a:extLst>
              <a:ext uri="{FF2B5EF4-FFF2-40B4-BE49-F238E27FC236}">
                <a16:creationId xmlns:a16="http://schemas.microsoft.com/office/drawing/2014/main" id="{E8529197-A0BD-356C-F574-5CFF5BE55D2E}"/>
              </a:ext>
            </a:extLst>
          </p:cNvPr>
          <p:cNvSpPr txBox="1"/>
          <p:nvPr/>
        </p:nvSpPr>
        <p:spPr>
          <a:xfrm>
            <a:off x="694374" y="2994716"/>
            <a:ext cx="1692817" cy="1323439"/>
          </a:xfrm>
          <a:prstGeom prst="rect">
            <a:avLst/>
          </a:prstGeom>
          <a:noFill/>
        </p:spPr>
        <p:txBody>
          <a:bodyPr wrap="square" rtlCol="0">
            <a:spAutoFit/>
          </a:bodyPr>
          <a:lstStyle/>
          <a:p>
            <a:r>
              <a:rPr lang="en-US" sz="2000" b="1" dirty="0">
                <a:solidFill>
                  <a:schemeClr val="accent1">
                    <a:lumMod val="50000"/>
                  </a:schemeClr>
                </a:solidFill>
              </a:rPr>
              <a:t>TOP FIVE PRIORITIES FOR 2023 AND BEYOND</a:t>
            </a:r>
          </a:p>
        </p:txBody>
      </p:sp>
      <p:sp>
        <p:nvSpPr>
          <p:cNvPr id="2" name="Rectangle 1">
            <a:extLst>
              <a:ext uri="{FF2B5EF4-FFF2-40B4-BE49-F238E27FC236}">
                <a16:creationId xmlns:a16="http://schemas.microsoft.com/office/drawing/2014/main" id="{B7AE2F55-CF11-CDF4-D600-A9481404E4A8}"/>
              </a:ext>
            </a:extLst>
          </p:cNvPr>
          <p:cNvSpPr/>
          <p:nvPr/>
        </p:nvSpPr>
        <p:spPr>
          <a:xfrm>
            <a:off x="8282469" y="2560320"/>
            <a:ext cx="3842132" cy="361237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4D2CF5C-9C0E-657C-EA50-3F81462A4DD3}"/>
              </a:ext>
            </a:extLst>
          </p:cNvPr>
          <p:cNvSpPr/>
          <p:nvPr/>
        </p:nvSpPr>
        <p:spPr>
          <a:xfrm>
            <a:off x="2448560" y="2770527"/>
            <a:ext cx="3842132" cy="361237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34A209D-B05A-350C-A3CE-25DCD9C882A0}"/>
              </a:ext>
            </a:extLst>
          </p:cNvPr>
          <p:cNvSpPr/>
          <p:nvPr/>
        </p:nvSpPr>
        <p:spPr>
          <a:xfrm>
            <a:off x="6364605" y="3678620"/>
            <a:ext cx="1795235" cy="2506015"/>
          </a:xfrm>
          <a:prstGeom prst="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20245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41384E-D580-F528-B6AB-D53EF35DF07C}"/>
              </a:ext>
            </a:extLst>
          </p:cNvPr>
          <p:cNvPicPr>
            <a:picLocks noChangeAspect="1"/>
          </p:cNvPicPr>
          <p:nvPr/>
        </p:nvPicPr>
        <p:blipFill>
          <a:blip r:embed="rId2"/>
          <a:stretch>
            <a:fillRect/>
          </a:stretch>
        </p:blipFill>
        <p:spPr>
          <a:xfrm>
            <a:off x="3613933" y="197873"/>
            <a:ext cx="3973410" cy="5957925"/>
          </a:xfrm>
          <a:prstGeom prst="rect">
            <a:avLst/>
          </a:prstGeom>
        </p:spPr>
      </p:pic>
    </p:spTree>
    <p:extLst>
      <p:ext uri="{BB962C8B-B14F-4D97-AF65-F5344CB8AC3E}">
        <p14:creationId xmlns:p14="http://schemas.microsoft.com/office/powerpoint/2010/main" val="365634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D11F3-9691-3D3C-B53B-363F42E2C1D7}"/>
              </a:ext>
            </a:extLst>
          </p:cNvPr>
          <p:cNvSpPr/>
          <p:nvPr/>
        </p:nvSpPr>
        <p:spPr>
          <a:xfrm>
            <a:off x="0" y="5653668"/>
            <a:ext cx="12192000" cy="1204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A8E095-F449-448B-84D1-5FAFE531CF35}"/>
              </a:ext>
            </a:extLst>
          </p:cNvPr>
          <p:cNvPicPr>
            <a:picLocks noChangeAspect="1"/>
          </p:cNvPicPr>
          <p:nvPr/>
        </p:nvPicPr>
        <p:blipFill>
          <a:blip r:embed="rId2"/>
          <a:stretch>
            <a:fillRect/>
          </a:stretch>
        </p:blipFill>
        <p:spPr>
          <a:xfrm>
            <a:off x="2558815" y="643467"/>
            <a:ext cx="7074369" cy="5571066"/>
          </a:xfrm>
          <a:prstGeom prst="rect">
            <a:avLst/>
          </a:prstGeom>
        </p:spPr>
      </p:pic>
    </p:spTree>
    <p:extLst>
      <p:ext uri="{BB962C8B-B14F-4D97-AF65-F5344CB8AC3E}">
        <p14:creationId xmlns:p14="http://schemas.microsoft.com/office/powerpoint/2010/main" val="3598660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3895F3-3DF6-6B87-D91D-FAD1E86725C9}"/>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AF49501-E3B3-F9C1-334D-D5C8912446D8}"/>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F179656-B9EB-C1C5-58E0-C7DF1451B956}"/>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gn="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2" name="Rectangle 1">
            <a:extLst>
              <a:ext uri="{FF2B5EF4-FFF2-40B4-BE49-F238E27FC236}">
                <a16:creationId xmlns:a16="http://schemas.microsoft.com/office/drawing/2014/main" id="{B7AE2F55-CF11-CDF4-D600-A9481404E4A8}"/>
              </a:ext>
            </a:extLst>
          </p:cNvPr>
          <p:cNvSpPr/>
          <p:nvPr/>
        </p:nvSpPr>
        <p:spPr>
          <a:xfrm>
            <a:off x="8282469" y="2560320"/>
            <a:ext cx="3842132" cy="361237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Diagram 6">
            <a:extLst>
              <a:ext uri="{FF2B5EF4-FFF2-40B4-BE49-F238E27FC236}">
                <a16:creationId xmlns:a16="http://schemas.microsoft.com/office/drawing/2014/main" id="{9FFAC45F-4C51-6E6B-FD82-4A0F7590FCAD}"/>
              </a:ext>
            </a:extLst>
          </p:cNvPr>
          <p:cNvGraphicFramePr/>
          <p:nvPr/>
        </p:nvGraphicFramePr>
        <p:xfrm>
          <a:off x="2316480" y="2821339"/>
          <a:ext cx="8128000" cy="2312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6895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4B3FFF-C824-D000-789E-FD0BE16319A3}"/>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AF49501-E3B3-F9C1-334D-D5C8912446D8}"/>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F179656-B9EB-C1C5-58E0-C7DF1451B956}"/>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gn="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2" name="Rectangle 1">
            <a:extLst>
              <a:ext uri="{FF2B5EF4-FFF2-40B4-BE49-F238E27FC236}">
                <a16:creationId xmlns:a16="http://schemas.microsoft.com/office/drawing/2014/main" id="{B7AE2F55-CF11-CDF4-D600-A9481404E4A8}"/>
              </a:ext>
            </a:extLst>
          </p:cNvPr>
          <p:cNvSpPr/>
          <p:nvPr/>
        </p:nvSpPr>
        <p:spPr>
          <a:xfrm>
            <a:off x="8282469" y="2560320"/>
            <a:ext cx="3842132" cy="361237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Diagram 6">
            <a:extLst>
              <a:ext uri="{FF2B5EF4-FFF2-40B4-BE49-F238E27FC236}">
                <a16:creationId xmlns:a16="http://schemas.microsoft.com/office/drawing/2014/main" id="{9FFAC45F-4C51-6E6B-FD82-4A0F7590FCAD}"/>
              </a:ext>
            </a:extLst>
          </p:cNvPr>
          <p:cNvGraphicFramePr/>
          <p:nvPr/>
        </p:nvGraphicFramePr>
        <p:xfrm>
          <a:off x="2316480" y="2821339"/>
          <a:ext cx="8128000" cy="2312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EC64E46D-73E5-EEEE-65E7-485443EAF1FF}"/>
              </a:ext>
            </a:extLst>
          </p:cNvPr>
          <p:cNvSpPr txBox="1"/>
          <p:nvPr/>
        </p:nvSpPr>
        <p:spPr>
          <a:xfrm>
            <a:off x="2480279" y="4735710"/>
            <a:ext cx="1868717" cy="1384995"/>
          </a:xfrm>
          <a:prstGeom prst="rect">
            <a:avLst/>
          </a:prstGeom>
          <a:noFill/>
        </p:spPr>
        <p:txBody>
          <a:bodyPr wrap="none" rtlCol="0">
            <a:spAutoFit/>
          </a:bodyPr>
          <a:lstStyle/>
          <a:p>
            <a:pPr marL="285750" indent="-285750">
              <a:buFont typeface="Arial" panose="020B0604020202020204" pitchFamily="34" charset="0"/>
              <a:buChar char="•"/>
            </a:pPr>
            <a:r>
              <a:rPr lang="en-US" sz="1400" dirty="0">
                <a:latin typeface="+mj-lt"/>
              </a:rPr>
              <a:t>Job Search</a:t>
            </a:r>
          </a:p>
          <a:p>
            <a:pPr marL="285750" indent="-285750">
              <a:buFont typeface="Arial" panose="020B0604020202020204" pitchFamily="34" charset="0"/>
              <a:buChar char="•"/>
            </a:pPr>
            <a:r>
              <a:rPr lang="en-US" sz="1400" dirty="0">
                <a:latin typeface="+mj-lt"/>
              </a:rPr>
              <a:t>Application Process</a:t>
            </a:r>
          </a:p>
          <a:p>
            <a:pPr marL="285750" indent="-285750">
              <a:buFont typeface="Arial" panose="020B0604020202020204" pitchFamily="34" charset="0"/>
              <a:buChar char="•"/>
            </a:pPr>
            <a:r>
              <a:rPr lang="en-US" sz="1400" dirty="0">
                <a:latin typeface="+mj-lt"/>
              </a:rPr>
              <a:t>Interviewing</a:t>
            </a:r>
          </a:p>
          <a:p>
            <a:pPr marL="285750" indent="-285750">
              <a:buFont typeface="Arial" panose="020B0604020202020204" pitchFamily="34" charset="0"/>
              <a:buChar char="•"/>
            </a:pPr>
            <a:r>
              <a:rPr lang="en-US" sz="1400" dirty="0">
                <a:latin typeface="+mj-lt"/>
              </a:rPr>
              <a:t>Offer (negotiation)</a:t>
            </a:r>
          </a:p>
          <a:p>
            <a:pPr marL="285750" indent="-285750">
              <a:buFont typeface="Arial" panose="020B0604020202020204" pitchFamily="34" charset="0"/>
              <a:buChar char="•"/>
            </a:pPr>
            <a:r>
              <a:rPr lang="en-US" sz="1400" dirty="0">
                <a:latin typeface="+mj-lt"/>
              </a:rPr>
              <a:t>Background Checks</a:t>
            </a:r>
          </a:p>
          <a:p>
            <a:pPr marL="285750" indent="-285750">
              <a:buFont typeface="Arial" panose="020B0604020202020204" pitchFamily="34" charset="0"/>
              <a:buChar char="•"/>
            </a:pPr>
            <a:r>
              <a:rPr lang="en-US" sz="1400" dirty="0">
                <a:latin typeface="+mj-lt"/>
              </a:rPr>
              <a:t>Acceptance</a:t>
            </a:r>
          </a:p>
        </p:txBody>
      </p:sp>
      <p:sp>
        <p:nvSpPr>
          <p:cNvPr id="12" name="TextBox 11">
            <a:extLst>
              <a:ext uri="{FF2B5EF4-FFF2-40B4-BE49-F238E27FC236}">
                <a16:creationId xmlns:a16="http://schemas.microsoft.com/office/drawing/2014/main" id="{F6BB517A-DB3A-2EFB-533B-A3CEE79A5EA3}"/>
              </a:ext>
            </a:extLst>
          </p:cNvPr>
          <p:cNvSpPr txBox="1"/>
          <p:nvPr/>
        </p:nvSpPr>
        <p:spPr>
          <a:xfrm>
            <a:off x="5351823" y="4735710"/>
            <a:ext cx="2409442" cy="1384995"/>
          </a:xfrm>
          <a:prstGeom prst="rect">
            <a:avLst/>
          </a:prstGeom>
          <a:noFill/>
        </p:spPr>
        <p:txBody>
          <a:bodyPr wrap="none" rtlCol="0">
            <a:spAutoFit/>
          </a:bodyPr>
          <a:lstStyle/>
          <a:p>
            <a:pPr marL="285750" indent="-285750">
              <a:buFont typeface="Arial" panose="020B0604020202020204" pitchFamily="34" charset="0"/>
              <a:buChar char="•"/>
            </a:pPr>
            <a:r>
              <a:rPr lang="en-US" sz="1400" dirty="0">
                <a:latin typeface="+mj-lt"/>
              </a:rPr>
              <a:t>Start Date Set</a:t>
            </a:r>
          </a:p>
          <a:p>
            <a:pPr marL="285750" indent="-285750">
              <a:buFont typeface="Arial" panose="020B0604020202020204" pitchFamily="34" charset="0"/>
              <a:buChar char="•"/>
            </a:pPr>
            <a:r>
              <a:rPr lang="en-US" sz="1400" dirty="0">
                <a:latin typeface="+mj-lt"/>
              </a:rPr>
              <a:t>Onboarding Activities</a:t>
            </a:r>
          </a:p>
          <a:p>
            <a:pPr marL="285750" indent="-285750">
              <a:buFont typeface="Arial" panose="020B0604020202020204" pitchFamily="34" charset="0"/>
              <a:buChar char="•"/>
            </a:pPr>
            <a:r>
              <a:rPr lang="en-US" sz="1400" dirty="0">
                <a:latin typeface="+mj-lt"/>
              </a:rPr>
              <a:t>Career Planning</a:t>
            </a:r>
          </a:p>
          <a:p>
            <a:pPr marL="285750" indent="-285750">
              <a:buFont typeface="Arial" panose="020B0604020202020204" pitchFamily="34" charset="0"/>
              <a:buChar char="•"/>
            </a:pPr>
            <a:r>
              <a:rPr lang="en-US" sz="1400" dirty="0">
                <a:latin typeface="+mj-lt"/>
              </a:rPr>
              <a:t>Professional Development</a:t>
            </a:r>
          </a:p>
          <a:p>
            <a:pPr marL="285750" indent="-285750">
              <a:buFont typeface="Arial" panose="020B0604020202020204" pitchFamily="34" charset="0"/>
              <a:buChar char="•"/>
            </a:pPr>
            <a:r>
              <a:rPr lang="en-US" sz="1400" dirty="0">
                <a:latin typeface="+mj-lt"/>
              </a:rPr>
              <a:t>Performance Management</a:t>
            </a:r>
          </a:p>
          <a:p>
            <a:pPr marL="285750" indent="-285750">
              <a:buFont typeface="Arial" panose="020B0604020202020204" pitchFamily="34" charset="0"/>
              <a:buChar char="•"/>
            </a:pPr>
            <a:r>
              <a:rPr lang="en-US" sz="1400" dirty="0">
                <a:latin typeface="+mj-lt"/>
              </a:rPr>
              <a:t>Growth Opportunities</a:t>
            </a:r>
          </a:p>
        </p:txBody>
      </p:sp>
      <p:sp>
        <p:nvSpPr>
          <p:cNvPr id="13" name="TextBox 12">
            <a:extLst>
              <a:ext uri="{FF2B5EF4-FFF2-40B4-BE49-F238E27FC236}">
                <a16:creationId xmlns:a16="http://schemas.microsoft.com/office/drawing/2014/main" id="{450FC9EA-5011-AB9D-725C-00400E24F608}"/>
              </a:ext>
            </a:extLst>
          </p:cNvPr>
          <p:cNvSpPr txBox="1"/>
          <p:nvPr/>
        </p:nvSpPr>
        <p:spPr>
          <a:xfrm>
            <a:off x="8373547" y="4735710"/>
            <a:ext cx="2645211" cy="1384995"/>
          </a:xfrm>
          <a:prstGeom prst="rect">
            <a:avLst/>
          </a:prstGeom>
          <a:noFill/>
        </p:spPr>
        <p:txBody>
          <a:bodyPr wrap="none" rtlCol="0">
            <a:spAutoFit/>
          </a:bodyPr>
          <a:lstStyle/>
          <a:p>
            <a:pPr marL="285750" indent="-285750">
              <a:buFont typeface="Arial" panose="020B0604020202020204" pitchFamily="34" charset="0"/>
              <a:buChar char="•"/>
            </a:pPr>
            <a:r>
              <a:rPr lang="en-US" sz="1400" dirty="0">
                <a:latin typeface="+mj-lt"/>
              </a:rPr>
              <a:t>Departure Announcement</a:t>
            </a:r>
          </a:p>
          <a:p>
            <a:pPr marL="285750" indent="-285750">
              <a:buFont typeface="Arial" panose="020B0604020202020204" pitchFamily="34" charset="0"/>
              <a:buChar char="•"/>
            </a:pPr>
            <a:r>
              <a:rPr lang="en-US" sz="1400" dirty="0">
                <a:latin typeface="+mj-lt"/>
              </a:rPr>
              <a:t>Transition Planning</a:t>
            </a:r>
          </a:p>
          <a:p>
            <a:pPr marL="285750" indent="-285750">
              <a:buFont typeface="Arial" panose="020B0604020202020204" pitchFamily="34" charset="0"/>
              <a:buChar char="•"/>
            </a:pPr>
            <a:r>
              <a:rPr lang="en-US" sz="1400" dirty="0">
                <a:latin typeface="+mj-lt"/>
              </a:rPr>
              <a:t>Exit Interviews</a:t>
            </a:r>
          </a:p>
          <a:p>
            <a:pPr marL="285750" indent="-285750">
              <a:buFont typeface="Arial" panose="020B0604020202020204" pitchFamily="34" charset="0"/>
              <a:buChar char="•"/>
            </a:pPr>
            <a:r>
              <a:rPr lang="en-US" sz="1400" dirty="0">
                <a:latin typeface="+mj-lt"/>
              </a:rPr>
              <a:t>Separation</a:t>
            </a:r>
          </a:p>
          <a:p>
            <a:pPr marL="285750" indent="-285750">
              <a:buFont typeface="Arial" panose="020B0604020202020204" pitchFamily="34" charset="0"/>
              <a:buChar char="•"/>
            </a:pPr>
            <a:r>
              <a:rPr lang="en-US" sz="1400" dirty="0">
                <a:latin typeface="+mj-lt"/>
              </a:rPr>
              <a:t>Possible Connections</a:t>
            </a:r>
          </a:p>
          <a:p>
            <a:pPr marL="285750" indent="-285750">
              <a:buFont typeface="Arial" panose="020B0604020202020204" pitchFamily="34" charset="0"/>
              <a:buChar char="•"/>
            </a:pPr>
            <a:r>
              <a:rPr lang="en-US" sz="1400" dirty="0">
                <a:latin typeface="+mj-lt"/>
              </a:rPr>
              <a:t>Re-Employment (Boomerang) </a:t>
            </a:r>
          </a:p>
        </p:txBody>
      </p:sp>
    </p:spTree>
    <p:extLst>
      <p:ext uri="{BB962C8B-B14F-4D97-AF65-F5344CB8AC3E}">
        <p14:creationId xmlns:p14="http://schemas.microsoft.com/office/powerpoint/2010/main" val="36854652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CF8DD0-A5F3-B0C8-222E-97BA2224D290}"/>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AF49501-E3B3-F9C1-334D-D5C8912446D8}"/>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F179656-B9EB-C1C5-58E0-C7DF1451B956}"/>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gn="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2" name="Rectangle 1">
            <a:extLst>
              <a:ext uri="{FF2B5EF4-FFF2-40B4-BE49-F238E27FC236}">
                <a16:creationId xmlns:a16="http://schemas.microsoft.com/office/drawing/2014/main" id="{B7AE2F55-CF11-CDF4-D600-A9481404E4A8}"/>
              </a:ext>
            </a:extLst>
          </p:cNvPr>
          <p:cNvSpPr/>
          <p:nvPr/>
        </p:nvSpPr>
        <p:spPr>
          <a:xfrm>
            <a:off x="8282469" y="2560320"/>
            <a:ext cx="3842132" cy="361237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Diagram 6">
            <a:extLst>
              <a:ext uri="{FF2B5EF4-FFF2-40B4-BE49-F238E27FC236}">
                <a16:creationId xmlns:a16="http://schemas.microsoft.com/office/drawing/2014/main" id="{9FFAC45F-4C51-6E6B-FD82-4A0F7590FCAD}"/>
              </a:ext>
            </a:extLst>
          </p:cNvPr>
          <p:cNvGraphicFramePr/>
          <p:nvPr/>
        </p:nvGraphicFramePr>
        <p:xfrm>
          <a:off x="2316480" y="2821339"/>
          <a:ext cx="8128000" cy="2312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2199117-AC44-0E97-8FF3-E955D460B9B3}"/>
              </a:ext>
            </a:extLst>
          </p:cNvPr>
          <p:cNvSpPr txBox="1"/>
          <p:nvPr/>
        </p:nvSpPr>
        <p:spPr>
          <a:xfrm>
            <a:off x="2068690" y="2914007"/>
            <a:ext cx="8768234" cy="430887"/>
          </a:xfrm>
          <a:prstGeom prst="rect">
            <a:avLst/>
          </a:prstGeom>
          <a:noFill/>
        </p:spPr>
        <p:txBody>
          <a:bodyPr wrap="none" rtlCol="0">
            <a:spAutoFit/>
          </a:bodyPr>
          <a:lstStyle/>
          <a:p>
            <a:r>
              <a:rPr lang="en-US" sz="2200" b="1" dirty="0"/>
              <a:t>ATTRACT – RECRUIT – ONBOARD – ENGAGE – DEVELOP – PERFORM - EXIT</a:t>
            </a:r>
          </a:p>
        </p:txBody>
      </p:sp>
      <p:sp>
        <p:nvSpPr>
          <p:cNvPr id="4" name="TextBox 3">
            <a:extLst>
              <a:ext uri="{FF2B5EF4-FFF2-40B4-BE49-F238E27FC236}">
                <a16:creationId xmlns:a16="http://schemas.microsoft.com/office/drawing/2014/main" id="{8CC93834-D235-EA45-C0F9-C49DFDF134C4}"/>
              </a:ext>
            </a:extLst>
          </p:cNvPr>
          <p:cNvSpPr txBox="1"/>
          <p:nvPr/>
        </p:nvSpPr>
        <p:spPr>
          <a:xfrm>
            <a:off x="2480279" y="4735710"/>
            <a:ext cx="1868717" cy="1384995"/>
          </a:xfrm>
          <a:prstGeom prst="rect">
            <a:avLst/>
          </a:prstGeom>
          <a:noFill/>
        </p:spPr>
        <p:txBody>
          <a:bodyPr wrap="none" rtlCol="0">
            <a:spAutoFit/>
          </a:bodyPr>
          <a:lstStyle/>
          <a:p>
            <a:pPr marL="285750" indent="-285750">
              <a:buFont typeface="Arial" panose="020B0604020202020204" pitchFamily="34" charset="0"/>
              <a:buChar char="•"/>
            </a:pPr>
            <a:r>
              <a:rPr lang="en-US" sz="1400" dirty="0">
                <a:latin typeface="+mj-lt"/>
              </a:rPr>
              <a:t>Job Search</a:t>
            </a:r>
          </a:p>
          <a:p>
            <a:pPr marL="285750" indent="-285750">
              <a:buFont typeface="Arial" panose="020B0604020202020204" pitchFamily="34" charset="0"/>
              <a:buChar char="•"/>
            </a:pPr>
            <a:r>
              <a:rPr lang="en-US" sz="1400" dirty="0">
                <a:latin typeface="+mj-lt"/>
              </a:rPr>
              <a:t>Application Process</a:t>
            </a:r>
          </a:p>
          <a:p>
            <a:pPr marL="285750" indent="-285750">
              <a:buFont typeface="Arial" panose="020B0604020202020204" pitchFamily="34" charset="0"/>
              <a:buChar char="•"/>
            </a:pPr>
            <a:r>
              <a:rPr lang="en-US" sz="1400" dirty="0">
                <a:latin typeface="+mj-lt"/>
              </a:rPr>
              <a:t>Interviewing</a:t>
            </a:r>
          </a:p>
          <a:p>
            <a:pPr marL="285750" indent="-285750">
              <a:buFont typeface="Arial" panose="020B0604020202020204" pitchFamily="34" charset="0"/>
              <a:buChar char="•"/>
            </a:pPr>
            <a:r>
              <a:rPr lang="en-US" sz="1400" dirty="0">
                <a:latin typeface="+mj-lt"/>
              </a:rPr>
              <a:t>Offer (negotiation)</a:t>
            </a:r>
          </a:p>
          <a:p>
            <a:pPr marL="285750" indent="-285750">
              <a:buFont typeface="Arial" panose="020B0604020202020204" pitchFamily="34" charset="0"/>
              <a:buChar char="•"/>
            </a:pPr>
            <a:r>
              <a:rPr lang="en-US" sz="1400" dirty="0">
                <a:latin typeface="+mj-lt"/>
              </a:rPr>
              <a:t>Background Checks</a:t>
            </a:r>
          </a:p>
          <a:p>
            <a:pPr marL="285750" indent="-285750">
              <a:buFont typeface="Arial" panose="020B0604020202020204" pitchFamily="34" charset="0"/>
              <a:buChar char="•"/>
            </a:pPr>
            <a:r>
              <a:rPr lang="en-US" sz="1400" dirty="0">
                <a:latin typeface="+mj-lt"/>
              </a:rPr>
              <a:t>Acceptance</a:t>
            </a:r>
          </a:p>
        </p:txBody>
      </p:sp>
      <p:sp>
        <p:nvSpPr>
          <p:cNvPr id="5" name="TextBox 4">
            <a:extLst>
              <a:ext uri="{FF2B5EF4-FFF2-40B4-BE49-F238E27FC236}">
                <a16:creationId xmlns:a16="http://schemas.microsoft.com/office/drawing/2014/main" id="{39ED2FA5-5A6F-0513-8C79-ED970A1552D2}"/>
              </a:ext>
            </a:extLst>
          </p:cNvPr>
          <p:cNvSpPr txBox="1"/>
          <p:nvPr/>
        </p:nvSpPr>
        <p:spPr>
          <a:xfrm>
            <a:off x="5351823" y="4735710"/>
            <a:ext cx="2409442" cy="1384995"/>
          </a:xfrm>
          <a:prstGeom prst="rect">
            <a:avLst/>
          </a:prstGeom>
          <a:noFill/>
        </p:spPr>
        <p:txBody>
          <a:bodyPr wrap="none" rtlCol="0">
            <a:spAutoFit/>
          </a:bodyPr>
          <a:lstStyle/>
          <a:p>
            <a:pPr marL="285750" indent="-285750">
              <a:buFont typeface="Arial" panose="020B0604020202020204" pitchFamily="34" charset="0"/>
              <a:buChar char="•"/>
            </a:pPr>
            <a:r>
              <a:rPr lang="en-US" sz="1400" dirty="0">
                <a:latin typeface="+mj-lt"/>
              </a:rPr>
              <a:t>Start Date Set</a:t>
            </a:r>
          </a:p>
          <a:p>
            <a:pPr marL="285750" indent="-285750">
              <a:buFont typeface="Arial" panose="020B0604020202020204" pitchFamily="34" charset="0"/>
              <a:buChar char="•"/>
            </a:pPr>
            <a:r>
              <a:rPr lang="en-US" sz="1400" dirty="0">
                <a:latin typeface="+mj-lt"/>
              </a:rPr>
              <a:t>Onboarding Activities</a:t>
            </a:r>
          </a:p>
          <a:p>
            <a:pPr marL="285750" indent="-285750">
              <a:buFont typeface="Arial" panose="020B0604020202020204" pitchFamily="34" charset="0"/>
              <a:buChar char="•"/>
            </a:pPr>
            <a:r>
              <a:rPr lang="en-US" sz="1400" dirty="0">
                <a:latin typeface="+mj-lt"/>
              </a:rPr>
              <a:t>Career Planning</a:t>
            </a:r>
          </a:p>
          <a:p>
            <a:pPr marL="285750" indent="-285750">
              <a:buFont typeface="Arial" panose="020B0604020202020204" pitchFamily="34" charset="0"/>
              <a:buChar char="•"/>
            </a:pPr>
            <a:r>
              <a:rPr lang="en-US" sz="1400" dirty="0">
                <a:latin typeface="+mj-lt"/>
              </a:rPr>
              <a:t>Professional Development</a:t>
            </a:r>
          </a:p>
          <a:p>
            <a:pPr marL="285750" indent="-285750">
              <a:buFont typeface="Arial" panose="020B0604020202020204" pitchFamily="34" charset="0"/>
              <a:buChar char="•"/>
            </a:pPr>
            <a:r>
              <a:rPr lang="en-US" sz="1400" dirty="0">
                <a:latin typeface="+mj-lt"/>
              </a:rPr>
              <a:t>Performance Management</a:t>
            </a:r>
          </a:p>
          <a:p>
            <a:pPr marL="285750" indent="-285750">
              <a:buFont typeface="Arial" panose="020B0604020202020204" pitchFamily="34" charset="0"/>
              <a:buChar char="•"/>
            </a:pPr>
            <a:r>
              <a:rPr lang="en-US" sz="1400" dirty="0">
                <a:latin typeface="+mj-lt"/>
              </a:rPr>
              <a:t>Growth Opportunities</a:t>
            </a:r>
          </a:p>
        </p:txBody>
      </p:sp>
      <p:sp>
        <p:nvSpPr>
          <p:cNvPr id="8" name="TextBox 7">
            <a:extLst>
              <a:ext uri="{FF2B5EF4-FFF2-40B4-BE49-F238E27FC236}">
                <a16:creationId xmlns:a16="http://schemas.microsoft.com/office/drawing/2014/main" id="{F22FAC77-92C3-9459-A697-C2F91E8F3009}"/>
              </a:ext>
            </a:extLst>
          </p:cNvPr>
          <p:cNvSpPr txBox="1"/>
          <p:nvPr/>
        </p:nvSpPr>
        <p:spPr>
          <a:xfrm>
            <a:off x="8373547" y="4735710"/>
            <a:ext cx="2645211" cy="1384995"/>
          </a:xfrm>
          <a:prstGeom prst="rect">
            <a:avLst/>
          </a:prstGeom>
          <a:noFill/>
        </p:spPr>
        <p:txBody>
          <a:bodyPr wrap="none" rtlCol="0">
            <a:spAutoFit/>
          </a:bodyPr>
          <a:lstStyle/>
          <a:p>
            <a:pPr marL="285750" indent="-285750">
              <a:buFont typeface="Arial" panose="020B0604020202020204" pitchFamily="34" charset="0"/>
              <a:buChar char="•"/>
            </a:pPr>
            <a:r>
              <a:rPr lang="en-US" sz="1400" dirty="0">
                <a:latin typeface="+mj-lt"/>
              </a:rPr>
              <a:t>Departure Announcement</a:t>
            </a:r>
          </a:p>
          <a:p>
            <a:pPr marL="285750" indent="-285750">
              <a:buFont typeface="Arial" panose="020B0604020202020204" pitchFamily="34" charset="0"/>
              <a:buChar char="•"/>
            </a:pPr>
            <a:r>
              <a:rPr lang="en-US" sz="1400" dirty="0">
                <a:latin typeface="+mj-lt"/>
              </a:rPr>
              <a:t>Transition Planning</a:t>
            </a:r>
          </a:p>
          <a:p>
            <a:pPr marL="285750" indent="-285750">
              <a:buFont typeface="Arial" panose="020B0604020202020204" pitchFamily="34" charset="0"/>
              <a:buChar char="•"/>
            </a:pPr>
            <a:r>
              <a:rPr lang="en-US" sz="1400" dirty="0">
                <a:latin typeface="+mj-lt"/>
              </a:rPr>
              <a:t>Exit Interviews</a:t>
            </a:r>
          </a:p>
          <a:p>
            <a:pPr marL="285750" indent="-285750">
              <a:buFont typeface="Arial" panose="020B0604020202020204" pitchFamily="34" charset="0"/>
              <a:buChar char="•"/>
            </a:pPr>
            <a:r>
              <a:rPr lang="en-US" sz="1400" dirty="0">
                <a:latin typeface="+mj-lt"/>
              </a:rPr>
              <a:t>Separation</a:t>
            </a:r>
          </a:p>
          <a:p>
            <a:pPr marL="285750" indent="-285750">
              <a:buFont typeface="Arial" panose="020B0604020202020204" pitchFamily="34" charset="0"/>
              <a:buChar char="•"/>
            </a:pPr>
            <a:r>
              <a:rPr lang="en-US" sz="1400" dirty="0">
                <a:latin typeface="+mj-lt"/>
              </a:rPr>
              <a:t>Possible Connections</a:t>
            </a:r>
          </a:p>
          <a:p>
            <a:pPr marL="285750" indent="-285750">
              <a:buFont typeface="Arial" panose="020B0604020202020204" pitchFamily="34" charset="0"/>
              <a:buChar char="•"/>
            </a:pPr>
            <a:r>
              <a:rPr lang="en-US" sz="1400" dirty="0">
                <a:latin typeface="+mj-lt"/>
              </a:rPr>
              <a:t>Re-Employment (Boomerang) </a:t>
            </a:r>
          </a:p>
        </p:txBody>
      </p:sp>
    </p:spTree>
    <p:extLst>
      <p:ext uri="{BB962C8B-B14F-4D97-AF65-F5344CB8AC3E}">
        <p14:creationId xmlns:p14="http://schemas.microsoft.com/office/powerpoint/2010/main" val="2606116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C1E2D8-248B-DD46-8932-A59A3FD0CF1B}"/>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E4C746-258D-8A75-2BB6-C3B216D99903}"/>
              </a:ext>
            </a:extLst>
          </p:cNvPr>
          <p:cNvSpPr txBox="1"/>
          <p:nvPr/>
        </p:nvSpPr>
        <p:spPr>
          <a:xfrm>
            <a:off x="331330" y="6287127"/>
            <a:ext cx="10826746" cy="430887"/>
          </a:xfrm>
          <a:prstGeom prst="rect">
            <a:avLst/>
          </a:prstGeom>
          <a:noFill/>
        </p:spPr>
        <p:txBody>
          <a:bodyPr wrap="none" rtlCol="0">
            <a:spAutoFit/>
          </a:bodyPr>
          <a:lstStyle/>
          <a:p>
            <a:r>
              <a:rPr lang="en-US" sz="2200" b="1" dirty="0"/>
              <a:t>Touchpoints          ATTRACT – RECRUIT – ONBOARD – ENGAGE – DEVELOP – PERFORM - EXIT</a:t>
            </a:r>
          </a:p>
        </p:txBody>
      </p:sp>
      <p:cxnSp>
        <p:nvCxnSpPr>
          <p:cNvPr id="7" name="Straight Connector 6">
            <a:extLst>
              <a:ext uri="{FF2B5EF4-FFF2-40B4-BE49-F238E27FC236}">
                <a16:creationId xmlns:a16="http://schemas.microsoft.com/office/drawing/2014/main" id="{3A2616D6-A7C2-3488-9802-7701E2149FDF}"/>
              </a:ext>
            </a:extLst>
          </p:cNvPr>
          <p:cNvCxnSpPr>
            <a:cxnSpLocks/>
          </p:cNvCxnSpPr>
          <p:nvPr/>
        </p:nvCxnSpPr>
        <p:spPr>
          <a:xfrm>
            <a:off x="2377440" y="6289040"/>
            <a:ext cx="90424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3190C66-77B5-E4B4-9781-4BF3576A676B}"/>
              </a:ext>
            </a:extLst>
          </p:cNvPr>
          <p:cNvCxnSpPr/>
          <p:nvPr/>
        </p:nvCxnSpPr>
        <p:spPr>
          <a:xfrm>
            <a:off x="2377440" y="611632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A518F52-E9F9-EB7C-6FCD-3F9F58B171BD}"/>
              </a:ext>
            </a:extLst>
          </p:cNvPr>
          <p:cNvCxnSpPr/>
          <p:nvPr/>
        </p:nvCxnSpPr>
        <p:spPr>
          <a:xfrm>
            <a:off x="11419840" y="611632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E780E1B-A1A4-99B5-C77D-D064B67C3A4C}"/>
              </a:ext>
            </a:extLst>
          </p:cNvPr>
          <p:cNvCxnSpPr/>
          <p:nvPr/>
        </p:nvCxnSpPr>
        <p:spPr>
          <a:xfrm>
            <a:off x="4856480" y="6126480"/>
            <a:ext cx="0" cy="252087"/>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CF4ABD1-693E-09ED-E889-75065FB6452A}"/>
              </a:ext>
            </a:extLst>
          </p:cNvPr>
          <p:cNvSpPr txBox="1"/>
          <p:nvPr/>
        </p:nvSpPr>
        <p:spPr>
          <a:xfrm>
            <a:off x="3017520" y="6099740"/>
            <a:ext cx="1233543" cy="276999"/>
          </a:xfrm>
          <a:prstGeom prst="rect">
            <a:avLst/>
          </a:prstGeom>
          <a:noFill/>
        </p:spPr>
        <p:txBody>
          <a:bodyPr wrap="none" rtlCol="0">
            <a:spAutoFit/>
          </a:bodyPr>
          <a:lstStyle/>
          <a:p>
            <a:r>
              <a:rPr lang="en-US" sz="1200" dirty="0"/>
              <a:t>Pre-Employment</a:t>
            </a:r>
          </a:p>
        </p:txBody>
      </p:sp>
      <p:sp>
        <p:nvSpPr>
          <p:cNvPr id="13" name="TextBox 12">
            <a:extLst>
              <a:ext uri="{FF2B5EF4-FFF2-40B4-BE49-F238E27FC236}">
                <a16:creationId xmlns:a16="http://schemas.microsoft.com/office/drawing/2014/main" id="{E73132B6-C104-CAE8-A838-8F6FBA953EE6}"/>
              </a:ext>
            </a:extLst>
          </p:cNvPr>
          <p:cNvSpPr txBox="1"/>
          <p:nvPr/>
        </p:nvSpPr>
        <p:spPr>
          <a:xfrm>
            <a:off x="6979920" y="6099740"/>
            <a:ext cx="979114" cy="276999"/>
          </a:xfrm>
          <a:prstGeom prst="rect">
            <a:avLst/>
          </a:prstGeom>
          <a:noFill/>
        </p:spPr>
        <p:txBody>
          <a:bodyPr wrap="none" rtlCol="0">
            <a:spAutoFit/>
          </a:bodyPr>
          <a:lstStyle/>
          <a:p>
            <a:r>
              <a:rPr lang="en-US" sz="1200" dirty="0"/>
              <a:t>Employment</a:t>
            </a:r>
          </a:p>
        </p:txBody>
      </p:sp>
      <p:sp>
        <p:nvSpPr>
          <p:cNvPr id="14" name="TextBox 13">
            <a:extLst>
              <a:ext uri="{FF2B5EF4-FFF2-40B4-BE49-F238E27FC236}">
                <a16:creationId xmlns:a16="http://schemas.microsoft.com/office/drawing/2014/main" id="{207D50D4-6ACF-3CA2-C672-E978E64FDE4F}"/>
              </a:ext>
            </a:extLst>
          </p:cNvPr>
          <p:cNvSpPr txBox="1"/>
          <p:nvPr/>
        </p:nvSpPr>
        <p:spPr>
          <a:xfrm>
            <a:off x="10140109" y="6099740"/>
            <a:ext cx="1294906" cy="276999"/>
          </a:xfrm>
          <a:prstGeom prst="rect">
            <a:avLst/>
          </a:prstGeom>
          <a:noFill/>
        </p:spPr>
        <p:txBody>
          <a:bodyPr wrap="none" rtlCol="0">
            <a:spAutoFit/>
          </a:bodyPr>
          <a:lstStyle/>
          <a:p>
            <a:r>
              <a:rPr lang="en-US" sz="1200" dirty="0"/>
              <a:t>Post-Employment</a:t>
            </a:r>
          </a:p>
        </p:txBody>
      </p:sp>
      <p:cxnSp>
        <p:nvCxnSpPr>
          <p:cNvPr id="15" name="Straight Connector 14">
            <a:extLst>
              <a:ext uri="{FF2B5EF4-FFF2-40B4-BE49-F238E27FC236}">
                <a16:creationId xmlns:a16="http://schemas.microsoft.com/office/drawing/2014/main" id="{21A270CE-B228-05E6-9B48-4DA7ED49089E}"/>
              </a:ext>
            </a:extLst>
          </p:cNvPr>
          <p:cNvCxnSpPr/>
          <p:nvPr/>
        </p:nvCxnSpPr>
        <p:spPr>
          <a:xfrm>
            <a:off x="10139680" y="612648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4AE8DF3-F238-BD26-85E7-9299D47E3291}"/>
              </a:ext>
            </a:extLst>
          </p:cNvPr>
          <p:cNvCxnSpPr>
            <a:cxnSpLocks/>
          </p:cNvCxnSpPr>
          <p:nvPr/>
        </p:nvCxnSpPr>
        <p:spPr>
          <a:xfrm>
            <a:off x="2377440" y="3478460"/>
            <a:ext cx="90424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BED4B0D-BD25-5C26-717A-CCC5EE6AD11F}"/>
              </a:ext>
            </a:extLst>
          </p:cNvPr>
          <p:cNvSpPr txBox="1"/>
          <p:nvPr/>
        </p:nvSpPr>
        <p:spPr>
          <a:xfrm>
            <a:off x="524370" y="3263016"/>
            <a:ext cx="1168910" cy="430887"/>
          </a:xfrm>
          <a:prstGeom prst="rect">
            <a:avLst/>
          </a:prstGeom>
          <a:noFill/>
        </p:spPr>
        <p:txBody>
          <a:bodyPr wrap="none" rtlCol="0">
            <a:spAutoFit/>
          </a:bodyPr>
          <a:lstStyle/>
          <a:p>
            <a:r>
              <a:rPr lang="en-US" sz="2200" b="1" dirty="0"/>
              <a:t>Baseline</a:t>
            </a:r>
          </a:p>
        </p:txBody>
      </p:sp>
      <p:sp>
        <p:nvSpPr>
          <p:cNvPr id="19" name="TextBox 18">
            <a:extLst>
              <a:ext uri="{FF2B5EF4-FFF2-40B4-BE49-F238E27FC236}">
                <a16:creationId xmlns:a16="http://schemas.microsoft.com/office/drawing/2014/main" id="{072C0FB0-0AC9-0EF9-27BE-FD561A19A813}"/>
              </a:ext>
            </a:extLst>
          </p:cNvPr>
          <p:cNvSpPr txBox="1"/>
          <p:nvPr/>
        </p:nvSpPr>
        <p:spPr>
          <a:xfrm rot="16200000">
            <a:off x="35454" y="1847778"/>
            <a:ext cx="2146742" cy="369332"/>
          </a:xfrm>
          <a:prstGeom prst="rect">
            <a:avLst/>
          </a:prstGeom>
          <a:noFill/>
        </p:spPr>
        <p:txBody>
          <a:bodyPr wrap="none" rtlCol="0">
            <a:spAutoFit/>
          </a:bodyPr>
          <a:lstStyle/>
          <a:p>
            <a:r>
              <a:rPr lang="en-US" dirty="0"/>
              <a:t>Enriched Experience </a:t>
            </a:r>
          </a:p>
        </p:txBody>
      </p:sp>
      <p:sp>
        <p:nvSpPr>
          <p:cNvPr id="20" name="TextBox 19">
            <a:extLst>
              <a:ext uri="{FF2B5EF4-FFF2-40B4-BE49-F238E27FC236}">
                <a16:creationId xmlns:a16="http://schemas.microsoft.com/office/drawing/2014/main" id="{D61473EA-D7E6-5E08-9075-865920206846}"/>
              </a:ext>
            </a:extLst>
          </p:cNvPr>
          <p:cNvSpPr txBox="1"/>
          <p:nvPr/>
        </p:nvSpPr>
        <p:spPr>
          <a:xfrm rot="16200000">
            <a:off x="228521" y="4609384"/>
            <a:ext cx="1760610" cy="369332"/>
          </a:xfrm>
          <a:prstGeom prst="rect">
            <a:avLst/>
          </a:prstGeom>
          <a:noFill/>
        </p:spPr>
        <p:txBody>
          <a:bodyPr wrap="none" rtlCol="0">
            <a:spAutoFit/>
          </a:bodyPr>
          <a:lstStyle/>
          <a:p>
            <a:r>
              <a:rPr lang="en-US" dirty="0"/>
              <a:t>Poor Experience </a:t>
            </a:r>
          </a:p>
        </p:txBody>
      </p:sp>
      <p:sp>
        <p:nvSpPr>
          <p:cNvPr id="53" name="Rectangle 52">
            <a:extLst>
              <a:ext uri="{FF2B5EF4-FFF2-40B4-BE49-F238E27FC236}">
                <a16:creationId xmlns:a16="http://schemas.microsoft.com/office/drawing/2014/main" id="{593EC503-0486-BB85-AAA9-0E65DCCB15A1}"/>
              </a:ext>
            </a:extLst>
          </p:cNvPr>
          <p:cNvSpPr/>
          <p:nvPr/>
        </p:nvSpPr>
        <p:spPr>
          <a:xfrm>
            <a:off x="0" y="469865"/>
            <a:ext cx="12192000" cy="1359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EF236-4A9E-6644-1A9D-7FC31B45148F}"/>
              </a:ext>
            </a:extLst>
          </p:cNvPr>
          <p:cNvSpPr txBox="1"/>
          <p:nvPr/>
        </p:nvSpPr>
        <p:spPr>
          <a:xfrm>
            <a:off x="1365254" y="156644"/>
            <a:ext cx="10826746" cy="3029206"/>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Tree>
    <p:extLst>
      <p:ext uri="{BB962C8B-B14F-4D97-AF65-F5344CB8AC3E}">
        <p14:creationId xmlns:p14="http://schemas.microsoft.com/office/powerpoint/2010/main" val="2920802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11EFF8-CC92-1154-E147-9694B03F707A}"/>
              </a:ext>
            </a:extLst>
          </p:cNvPr>
          <p:cNvSpPr>
            <a:spLocks noGrp="1"/>
          </p:cNvSpPr>
          <p:nvPr>
            <p:ph type="title"/>
          </p:nvPr>
        </p:nvSpPr>
        <p:spPr>
          <a:xfrm>
            <a:off x="914400" y="914400"/>
            <a:ext cx="10602686" cy="1188720"/>
          </a:xfrm>
        </p:spPr>
        <p:txBody>
          <a:bodyPr/>
          <a:lstStyle/>
          <a:p>
            <a:r>
              <a:rPr lang="en-US" dirty="0"/>
              <a:t>Best speeches in history are the BEST because  . . . </a:t>
            </a:r>
          </a:p>
        </p:txBody>
      </p:sp>
      <p:sp>
        <p:nvSpPr>
          <p:cNvPr id="5" name="Content Placeholder 4">
            <a:extLst>
              <a:ext uri="{FF2B5EF4-FFF2-40B4-BE49-F238E27FC236}">
                <a16:creationId xmlns:a16="http://schemas.microsoft.com/office/drawing/2014/main" id="{56F2FD42-6598-7550-0A0C-C467E868AB9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635905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2F1A77-0391-91D7-3B47-2EFDE84A37CC}"/>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E4C746-258D-8A75-2BB6-C3B216D99903}"/>
              </a:ext>
            </a:extLst>
          </p:cNvPr>
          <p:cNvSpPr txBox="1"/>
          <p:nvPr/>
        </p:nvSpPr>
        <p:spPr>
          <a:xfrm>
            <a:off x="331330" y="6287127"/>
            <a:ext cx="10826746" cy="430887"/>
          </a:xfrm>
          <a:prstGeom prst="rect">
            <a:avLst/>
          </a:prstGeom>
          <a:noFill/>
        </p:spPr>
        <p:txBody>
          <a:bodyPr wrap="none" rtlCol="0">
            <a:spAutoFit/>
          </a:bodyPr>
          <a:lstStyle/>
          <a:p>
            <a:r>
              <a:rPr lang="en-US" sz="2200" b="1" dirty="0"/>
              <a:t>Touchpoints          ATTRACT – RECRUIT – ONBOARD – ENGAGE – DEVELOP – PERFORM - EXIT</a:t>
            </a:r>
          </a:p>
        </p:txBody>
      </p:sp>
      <p:cxnSp>
        <p:nvCxnSpPr>
          <p:cNvPr id="7" name="Straight Connector 6">
            <a:extLst>
              <a:ext uri="{FF2B5EF4-FFF2-40B4-BE49-F238E27FC236}">
                <a16:creationId xmlns:a16="http://schemas.microsoft.com/office/drawing/2014/main" id="{3A2616D6-A7C2-3488-9802-7701E2149FDF}"/>
              </a:ext>
            </a:extLst>
          </p:cNvPr>
          <p:cNvCxnSpPr>
            <a:cxnSpLocks/>
          </p:cNvCxnSpPr>
          <p:nvPr/>
        </p:nvCxnSpPr>
        <p:spPr>
          <a:xfrm>
            <a:off x="2377440" y="6289040"/>
            <a:ext cx="90424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3190C66-77B5-E4B4-9781-4BF3576A676B}"/>
              </a:ext>
            </a:extLst>
          </p:cNvPr>
          <p:cNvCxnSpPr/>
          <p:nvPr/>
        </p:nvCxnSpPr>
        <p:spPr>
          <a:xfrm>
            <a:off x="2377440" y="611632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A518F52-E9F9-EB7C-6FCD-3F9F58B171BD}"/>
              </a:ext>
            </a:extLst>
          </p:cNvPr>
          <p:cNvCxnSpPr/>
          <p:nvPr/>
        </p:nvCxnSpPr>
        <p:spPr>
          <a:xfrm>
            <a:off x="11419840" y="611632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E780E1B-A1A4-99B5-C77D-D064B67C3A4C}"/>
              </a:ext>
            </a:extLst>
          </p:cNvPr>
          <p:cNvCxnSpPr/>
          <p:nvPr/>
        </p:nvCxnSpPr>
        <p:spPr>
          <a:xfrm>
            <a:off x="4856480" y="6126480"/>
            <a:ext cx="0" cy="252087"/>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CF4ABD1-693E-09ED-E889-75065FB6452A}"/>
              </a:ext>
            </a:extLst>
          </p:cNvPr>
          <p:cNvSpPr txBox="1"/>
          <p:nvPr/>
        </p:nvSpPr>
        <p:spPr>
          <a:xfrm>
            <a:off x="3017520" y="6099740"/>
            <a:ext cx="1233543" cy="276999"/>
          </a:xfrm>
          <a:prstGeom prst="rect">
            <a:avLst/>
          </a:prstGeom>
          <a:noFill/>
        </p:spPr>
        <p:txBody>
          <a:bodyPr wrap="none" rtlCol="0">
            <a:spAutoFit/>
          </a:bodyPr>
          <a:lstStyle/>
          <a:p>
            <a:r>
              <a:rPr lang="en-US" sz="1200" dirty="0"/>
              <a:t>Pre-Employment</a:t>
            </a:r>
          </a:p>
        </p:txBody>
      </p:sp>
      <p:sp>
        <p:nvSpPr>
          <p:cNvPr id="13" name="TextBox 12">
            <a:extLst>
              <a:ext uri="{FF2B5EF4-FFF2-40B4-BE49-F238E27FC236}">
                <a16:creationId xmlns:a16="http://schemas.microsoft.com/office/drawing/2014/main" id="{E73132B6-C104-CAE8-A838-8F6FBA953EE6}"/>
              </a:ext>
            </a:extLst>
          </p:cNvPr>
          <p:cNvSpPr txBox="1"/>
          <p:nvPr/>
        </p:nvSpPr>
        <p:spPr>
          <a:xfrm>
            <a:off x="6979920" y="6099740"/>
            <a:ext cx="979114" cy="276999"/>
          </a:xfrm>
          <a:prstGeom prst="rect">
            <a:avLst/>
          </a:prstGeom>
          <a:noFill/>
        </p:spPr>
        <p:txBody>
          <a:bodyPr wrap="none" rtlCol="0">
            <a:spAutoFit/>
          </a:bodyPr>
          <a:lstStyle/>
          <a:p>
            <a:r>
              <a:rPr lang="en-US" sz="1200" dirty="0"/>
              <a:t>Employment</a:t>
            </a:r>
          </a:p>
        </p:txBody>
      </p:sp>
      <p:sp>
        <p:nvSpPr>
          <p:cNvPr id="14" name="TextBox 13">
            <a:extLst>
              <a:ext uri="{FF2B5EF4-FFF2-40B4-BE49-F238E27FC236}">
                <a16:creationId xmlns:a16="http://schemas.microsoft.com/office/drawing/2014/main" id="{207D50D4-6ACF-3CA2-C672-E978E64FDE4F}"/>
              </a:ext>
            </a:extLst>
          </p:cNvPr>
          <p:cNvSpPr txBox="1"/>
          <p:nvPr/>
        </p:nvSpPr>
        <p:spPr>
          <a:xfrm>
            <a:off x="10140109" y="6099740"/>
            <a:ext cx="1294906" cy="276999"/>
          </a:xfrm>
          <a:prstGeom prst="rect">
            <a:avLst/>
          </a:prstGeom>
          <a:noFill/>
        </p:spPr>
        <p:txBody>
          <a:bodyPr wrap="none" rtlCol="0">
            <a:spAutoFit/>
          </a:bodyPr>
          <a:lstStyle/>
          <a:p>
            <a:r>
              <a:rPr lang="en-US" sz="1200" dirty="0"/>
              <a:t>Post-Employment</a:t>
            </a:r>
          </a:p>
        </p:txBody>
      </p:sp>
      <p:cxnSp>
        <p:nvCxnSpPr>
          <p:cNvPr id="15" name="Straight Connector 14">
            <a:extLst>
              <a:ext uri="{FF2B5EF4-FFF2-40B4-BE49-F238E27FC236}">
                <a16:creationId xmlns:a16="http://schemas.microsoft.com/office/drawing/2014/main" id="{21A270CE-B228-05E6-9B48-4DA7ED49089E}"/>
              </a:ext>
            </a:extLst>
          </p:cNvPr>
          <p:cNvCxnSpPr/>
          <p:nvPr/>
        </p:nvCxnSpPr>
        <p:spPr>
          <a:xfrm>
            <a:off x="10139680" y="612648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4AE8DF3-F238-BD26-85E7-9299D47E3291}"/>
              </a:ext>
            </a:extLst>
          </p:cNvPr>
          <p:cNvCxnSpPr>
            <a:cxnSpLocks/>
          </p:cNvCxnSpPr>
          <p:nvPr/>
        </p:nvCxnSpPr>
        <p:spPr>
          <a:xfrm>
            <a:off x="2377440" y="3478460"/>
            <a:ext cx="90424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BED4B0D-BD25-5C26-717A-CCC5EE6AD11F}"/>
              </a:ext>
            </a:extLst>
          </p:cNvPr>
          <p:cNvSpPr txBox="1"/>
          <p:nvPr/>
        </p:nvSpPr>
        <p:spPr>
          <a:xfrm>
            <a:off x="524370" y="3263016"/>
            <a:ext cx="1168910" cy="430887"/>
          </a:xfrm>
          <a:prstGeom prst="rect">
            <a:avLst/>
          </a:prstGeom>
          <a:noFill/>
        </p:spPr>
        <p:txBody>
          <a:bodyPr wrap="none" rtlCol="0">
            <a:spAutoFit/>
          </a:bodyPr>
          <a:lstStyle/>
          <a:p>
            <a:r>
              <a:rPr lang="en-US" sz="2200" b="1" dirty="0"/>
              <a:t>Baseline</a:t>
            </a:r>
          </a:p>
        </p:txBody>
      </p:sp>
      <p:sp>
        <p:nvSpPr>
          <p:cNvPr id="19" name="TextBox 18">
            <a:extLst>
              <a:ext uri="{FF2B5EF4-FFF2-40B4-BE49-F238E27FC236}">
                <a16:creationId xmlns:a16="http://schemas.microsoft.com/office/drawing/2014/main" id="{072C0FB0-0AC9-0EF9-27BE-FD561A19A813}"/>
              </a:ext>
            </a:extLst>
          </p:cNvPr>
          <p:cNvSpPr txBox="1"/>
          <p:nvPr/>
        </p:nvSpPr>
        <p:spPr>
          <a:xfrm rot="16200000">
            <a:off x="35454" y="1847778"/>
            <a:ext cx="2146742" cy="369332"/>
          </a:xfrm>
          <a:prstGeom prst="rect">
            <a:avLst/>
          </a:prstGeom>
          <a:noFill/>
        </p:spPr>
        <p:txBody>
          <a:bodyPr wrap="none" rtlCol="0">
            <a:spAutoFit/>
          </a:bodyPr>
          <a:lstStyle/>
          <a:p>
            <a:r>
              <a:rPr lang="en-US" dirty="0"/>
              <a:t>Enriched Experience </a:t>
            </a:r>
          </a:p>
        </p:txBody>
      </p:sp>
      <p:sp>
        <p:nvSpPr>
          <p:cNvPr id="20" name="TextBox 19">
            <a:extLst>
              <a:ext uri="{FF2B5EF4-FFF2-40B4-BE49-F238E27FC236}">
                <a16:creationId xmlns:a16="http://schemas.microsoft.com/office/drawing/2014/main" id="{D61473EA-D7E6-5E08-9075-865920206846}"/>
              </a:ext>
            </a:extLst>
          </p:cNvPr>
          <p:cNvSpPr txBox="1"/>
          <p:nvPr/>
        </p:nvSpPr>
        <p:spPr>
          <a:xfrm rot="16200000">
            <a:off x="228521" y="4609384"/>
            <a:ext cx="1760610" cy="369332"/>
          </a:xfrm>
          <a:prstGeom prst="rect">
            <a:avLst/>
          </a:prstGeom>
          <a:noFill/>
        </p:spPr>
        <p:txBody>
          <a:bodyPr wrap="none" rtlCol="0">
            <a:spAutoFit/>
          </a:bodyPr>
          <a:lstStyle/>
          <a:p>
            <a:r>
              <a:rPr lang="en-US" dirty="0"/>
              <a:t>Poor Experience </a:t>
            </a:r>
          </a:p>
        </p:txBody>
      </p:sp>
      <p:sp>
        <p:nvSpPr>
          <p:cNvPr id="21" name="TextBox 20">
            <a:extLst>
              <a:ext uri="{FF2B5EF4-FFF2-40B4-BE49-F238E27FC236}">
                <a16:creationId xmlns:a16="http://schemas.microsoft.com/office/drawing/2014/main" id="{9FDA2538-8A3D-DE90-D9D9-0C31C2076ABD}"/>
              </a:ext>
            </a:extLst>
          </p:cNvPr>
          <p:cNvSpPr txBox="1"/>
          <p:nvPr/>
        </p:nvSpPr>
        <p:spPr>
          <a:xfrm>
            <a:off x="3202491" y="2729170"/>
            <a:ext cx="863600" cy="523220"/>
          </a:xfrm>
          <a:prstGeom prst="rect">
            <a:avLst/>
          </a:prstGeom>
          <a:noFill/>
        </p:spPr>
        <p:txBody>
          <a:bodyPr wrap="square" rtlCol="0">
            <a:spAutoFit/>
          </a:bodyPr>
          <a:lstStyle/>
          <a:p>
            <a:pPr algn="ctr"/>
            <a:r>
              <a:rPr lang="en-US" sz="1400" dirty="0"/>
              <a:t>Diversity Index</a:t>
            </a:r>
          </a:p>
        </p:txBody>
      </p:sp>
      <p:sp>
        <p:nvSpPr>
          <p:cNvPr id="24" name="TextBox 23">
            <a:extLst>
              <a:ext uri="{FF2B5EF4-FFF2-40B4-BE49-F238E27FC236}">
                <a16:creationId xmlns:a16="http://schemas.microsoft.com/office/drawing/2014/main" id="{1F364515-69AD-7F9F-4FA8-7BA5E6B75C1F}"/>
              </a:ext>
            </a:extLst>
          </p:cNvPr>
          <p:cNvSpPr txBox="1"/>
          <p:nvPr/>
        </p:nvSpPr>
        <p:spPr>
          <a:xfrm>
            <a:off x="2399972" y="1563321"/>
            <a:ext cx="863600" cy="954107"/>
          </a:xfrm>
          <a:prstGeom prst="rect">
            <a:avLst/>
          </a:prstGeom>
          <a:noFill/>
        </p:spPr>
        <p:txBody>
          <a:bodyPr wrap="square" rtlCol="0">
            <a:spAutoFit/>
          </a:bodyPr>
          <a:lstStyle/>
          <a:p>
            <a:pPr algn="ctr"/>
            <a:r>
              <a:rPr lang="en-US" sz="1400" dirty="0"/>
              <a:t>Positive Social Media Presence  </a:t>
            </a:r>
          </a:p>
        </p:txBody>
      </p:sp>
      <p:sp>
        <p:nvSpPr>
          <p:cNvPr id="25" name="TextBox 24">
            <a:extLst>
              <a:ext uri="{FF2B5EF4-FFF2-40B4-BE49-F238E27FC236}">
                <a16:creationId xmlns:a16="http://schemas.microsoft.com/office/drawing/2014/main" id="{0C63E73F-07F0-E553-7929-EBD5D331D50C}"/>
              </a:ext>
            </a:extLst>
          </p:cNvPr>
          <p:cNvSpPr txBox="1"/>
          <p:nvPr/>
        </p:nvSpPr>
        <p:spPr>
          <a:xfrm>
            <a:off x="3122524" y="3762054"/>
            <a:ext cx="942789" cy="523220"/>
          </a:xfrm>
          <a:prstGeom prst="rect">
            <a:avLst/>
          </a:prstGeom>
          <a:noFill/>
        </p:spPr>
        <p:txBody>
          <a:bodyPr wrap="square" rtlCol="0">
            <a:spAutoFit/>
          </a:bodyPr>
          <a:lstStyle/>
          <a:p>
            <a:pPr algn="ctr"/>
            <a:r>
              <a:rPr lang="en-US" sz="1400" dirty="0"/>
              <a:t>Difficult Job Portal</a:t>
            </a:r>
          </a:p>
        </p:txBody>
      </p:sp>
      <p:sp>
        <p:nvSpPr>
          <p:cNvPr id="26" name="TextBox 25">
            <a:extLst>
              <a:ext uri="{FF2B5EF4-FFF2-40B4-BE49-F238E27FC236}">
                <a16:creationId xmlns:a16="http://schemas.microsoft.com/office/drawing/2014/main" id="{3C05FAD8-E8E3-A51B-1EB2-5EF8B55C2658}"/>
              </a:ext>
            </a:extLst>
          </p:cNvPr>
          <p:cNvSpPr txBox="1"/>
          <p:nvPr/>
        </p:nvSpPr>
        <p:spPr>
          <a:xfrm>
            <a:off x="2325777" y="4441810"/>
            <a:ext cx="1077823" cy="523220"/>
          </a:xfrm>
          <a:prstGeom prst="rect">
            <a:avLst/>
          </a:prstGeom>
          <a:noFill/>
        </p:spPr>
        <p:txBody>
          <a:bodyPr wrap="square" rtlCol="0">
            <a:spAutoFit/>
          </a:bodyPr>
          <a:lstStyle/>
          <a:p>
            <a:pPr algn="ctr"/>
            <a:r>
              <a:rPr lang="en-US" sz="1400" dirty="0"/>
              <a:t>Unclear Job Description</a:t>
            </a:r>
          </a:p>
        </p:txBody>
      </p:sp>
      <p:sp>
        <p:nvSpPr>
          <p:cNvPr id="27" name="TextBox 26">
            <a:extLst>
              <a:ext uri="{FF2B5EF4-FFF2-40B4-BE49-F238E27FC236}">
                <a16:creationId xmlns:a16="http://schemas.microsoft.com/office/drawing/2014/main" id="{7A2DA5BF-41FE-C600-61D4-11045BB29A57}"/>
              </a:ext>
            </a:extLst>
          </p:cNvPr>
          <p:cNvSpPr txBox="1"/>
          <p:nvPr/>
        </p:nvSpPr>
        <p:spPr>
          <a:xfrm>
            <a:off x="3816515" y="4965030"/>
            <a:ext cx="942789" cy="738664"/>
          </a:xfrm>
          <a:prstGeom prst="rect">
            <a:avLst/>
          </a:prstGeom>
          <a:noFill/>
        </p:spPr>
        <p:txBody>
          <a:bodyPr wrap="square" rtlCol="0">
            <a:spAutoFit/>
          </a:bodyPr>
          <a:lstStyle/>
          <a:p>
            <a:pPr algn="ctr"/>
            <a:r>
              <a:rPr lang="en-US" sz="1400" dirty="0"/>
              <a:t>Poor Interview Feedback</a:t>
            </a:r>
          </a:p>
        </p:txBody>
      </p:sp>
      <p:sp>
        <p:nvSpPr>
          <p:cNvPr id="28" name="TextBox 27">
            <a:extLst>
              <a:ext uri="{FF2B5EF4-FFF2-40B4-BE49-F238E27FC236}">
                <a16:creationId xmlns:a16="http://schemas.microsoft.com/office/drawing/2014/main" id="{C8896556-3539-80F8-02DD-9BCB2A881399}"/>
              </a:ext>
            </a:extLst>
          </p:cNvPr>
          <p:cNvSpPr txBox="1"/>
          <p:nvPr/>
        </p:nvSpPr>
        <p:spPr>
          <a:xfrm>
            <a:off x="2731096" y="5149184"/>
            <a:ext cx="942789" cy="523220"/>
          </a:xfrm>
          <a:prstGeom prst="rect">
            <a:avLst/>
          </a:prstGeom>
          <a:noFill/>
        </p:spPr>
        <p:txBody>
          <a:bodyPr wrap="square" rtlCol="0">
            <a:spAutoFit/>
          </a:bodyPr>
          <a:lstStyle/>
          <a:p>
            <a:pPr algn="ctr"/>
            <a:r>
              <a:rPr lang="en-US" sz="1400" dirty="0"/>
              <a:t>Manual Forms</a:t>
            </a:r>
          </a:p>
        </p:txBody>
      </p:sp>
      <p:sp>
        <p:nvSpPr>
          <p:cNvPr id="29" name="TextBox 28">
            <a:extLst>
              <a:ext uri="{FF2B5EF4-FFF2-40B4-BE49-F238E27FC236}">
                <a16:creationId xmlns:a16="http://schemas.microsoft.com/office/drawing/2014/main" id="{200DEB75-F0A2-0E32-1520-31152739C6D5}"/>
              </a:ext>
            </a:extLst>
          </p:cNvPr>
          <p:cNvSpPr txBox="1"/>
          <p:nvPr/>
        </p:nvSpPr>
        <p:spPr>
          <a:xfrm>
            <a:off x="4983834" y="4595698"/>
            <a:ext cx="942789" cy="523220"/>
          </a:xfrm>
          <a:prstGeom prst="rect">
            <a:avLst/>
          </a:prstGeom>
          <a:noFill/>
        </p:spPr>
        <p:txBody>
          <a:bodyPr wrap="square" rtlCol="0">
            <a:spAutoFit/>
          </a:bodyPr>
          <a:lstStyle/>
          <a:p>
            <a:pPr algn="ctr"/>
            <a:r>
              <a:rPr lang="en-US" sz="1400" dirty="0"/>
              <a:t>Resources Not Ready</a:t>
            </a:r>
          </a:p>
        </p:txBody>
      </p:sp>
      <p:sp>
        <p:nvSpPr>
          <p:cNvPr id="30" name="TextBox 29">
            <a:extLst>
              <a:ext uri="{FF2B5EF4-FFF2-40B4-BE49-F238E27FC236}">
                <a16:creationId xmlns:a16="http://schemas.microsoft.com/office/drawing/2014/main" id="{00FA083E-1230-E558-61E7-DB7E320BF7B0}"/>
              </a:ext>
            </a:extLst>
          </p:cNvPr>
          <p:cNvSpPr txBox="1"/>
          <p:nvPr/>
        </p:nvSpPr>
        <p:spPr>
          <a:xfrm>
            <a:off x="5455228" y="5194648"/>
            <a:ext cx="942789" cy="738664"/>
          </a:xfrm>
          <a:prstGeom prst="rect">
            <a:avLst/>
          </a:prstGeom>
          <a:noFill/>
        </p:spPr>
        <p:txBody>
          <a:bodyPr wrap="square" rtlCol="0">
            <a:spAutoFit/>
          </a:bodyPr>
          <a:lstStyle/>
          <a:p>
            <a:pPr algn="ctr"/>
            <a:r>
              <a:rPr lang="en-US" sz="1400" dirty="0"/>
              <a:t>Lag Time For/No Training</a:t>
            </a:r>
          </a:p>
        </p:txBody>
      </p:sp>
      <p:sp>
        <p:nvSpPr>
          <p:cNvPr id="31" name="TextBox 30">
            <a:extLst>
              <a:ext uri="{FF2B5EF4-FFF2-40B4-BE49-F238E27FC236}">
                <a16:creationId xmlns:a16="http://schemas.microsoft.com/office/drawing/2014/main" id="{9CA7CAF9-6EE2-8C6E-CD51-A1041CBA757F}"/>
              </a:ext>
            </a:extLst>
          </p:cNvPr>
          <p:cNvSpPr txBox="1"/>
          <p:nvPr/>
        </p:nvSpPr>
        <p:spPr>
          <a:xfrm>
            <a:off x="5360897" y="3704531"/>
            <a:ext cx="839938" cy="738664"/>
          </a:xfrm>
          <a:prstGeom prst="rect">
            <a:avLst/>
          </a:prstGeom>
          <a:noFill/>
        </p:spPr>
        <p:txBody>
          <a:bodyPr wrap="square" rtlCol="0">
            <a:spAutoFit/>
          </a:bodyPr>
          <a:lstStyle/>
          <a:p>
            <a:pPr algn="ctr"/>
            <a:r>
              <a:rPr lang="en-US" sz="1400" dirty="0"/>
              <a:t>No Mentor/Buddy</a:t>
            </a:r>
          </a:p>
        </p:txBody>
      </p:sp>
      <p:sp>
        <p:nvSpPr>
          <p:cNvPr id="32" name="TextBox 31">
            <a:extLst>
              <a:ext uri="{FF2B5EF4-FFF2-40B4-BE49-F238E27FC236}">
                <a16:creationId xmlns:a16="http://schemas.microsoft.com/office/drawing/2014/main" id="{CC2A6BEC-2F7D-28A0-E868-C18363674CFE}"/>
              </a:ext>
            </a:extLst>
          </p:cNvPr>
          <p:cNvSpPr txBox="1"/>
          <p:nvPr/>
        </p:nvSpPr>
        <p:spPr>
          <a:xfrm>
            <a:off x="3645046" y="1934151"/>
            <a:ext cx="1025686" cy="738664"/>
          </a:xfrm>
          <a:prstGeom prst="rect">
            <a:avLst/>
          </a:prstGeom>
          <a:noFill/>
        </p:spPr>
        <p:txBody>
          <a:bodyPr wrap="square" rtlCol="0">
            <a:spAutoFit/>
          </a:bodyPr>
          <a:lstStyle/>
          <a:p>
            <a:pPr algn="ctr"/>
            <a:r>
              <a:rPr lang="en-US" sz="1400" dirty="0"/>
              <a:t>Welcome Letter (and SWAG)</a:t>
            </a:r>
          </a:p>
        </p:txBody>
      </p:sp>
      <p:sp>
        <p:nvSpPr>
          <p:cNvPr id="33" name="TextBox 32">
            <a:extLst>
              <a:ext uri="{FF2B5EF4-FFF2-40B4-BE49-F238E27FC236}">
                <a16:creationId xmlns:a16="http://schemas.microsoft.com/office/drawing/2014/main" id="{68CEE670-7032-9283-5602-AED3BCEE7029}"/>
              </a:ext>
            </a:extLst>
          </p:cNvPr>
          <p:cNvSpPr txBox="1"/>
          <p:nvPr/>
        </p:nvSpPr>
        <p:spPr>
          <a:xfrm>
            <a:off x="4287878" y="1120825"/>
            <a:ext cx="1025686" cy="738664"/>
          </a:xfrm>
          <a:prstGeom prst="rect">
            <a:avLst/>
          </a:prstGeom>
          <a:noFill/>
        </p:spPr>
        <p:txBody>
          <a:bodyPr wrap="square" rtlCol="0">
            <a:spAutoFit/>
          </a:bodyPr>
          <a:lstStyle/>
          <a:p>
            <a:pPr algn="ctr"/>
            <a:r>
              <a:rPr lang="en-US" sz="1400" dirty="0"/>
              <a:t>Immediate Sense of Belonging</a:t>
            </a:r>
          </a:p>
        </p:txBody>
      </p:sp>
      <p:sp>
        <p:nvSpPr>
          <p:cNvPr id="34" name="TextBox 33">
            <a:extLst>
              <a:ext uri="{FF2B5EF4-FFF2-40B4-BE49-F238E27FC236}">
                <a16:creationId xmlns:a16="http://schemas.microsoft.com/office/drawing/2014/main" id="{49D7D9D7-2382-F8FF-09B3-739D06C7B914}"/>
              </a:ext>
            </a:extLst>
          </p:cNvPr>
          <p:cNvSpPr txBox="1"/>
          <p:nvPr/>
        </p:nvSpPr>
        <p:spPr>
          <a:xfrm>
            <a:off x="4670732" y="2364070"/>
            <a:ext cx="839938" cy="738664"/>
          </a:xfrm>
          <a:prstGeom prst="rect">
            <a:avLst/>
          </a:prstGeom>
          <a:noFill/>
        </p:spPr>
        <p:txBody>
          <a:bodyPr wrap="square" rtlCol="0">
            <a:spAutoFit/>
          </a:bodyPr>
          <a:lstStyle/>
          <a:p>
            <a:pPr algn="ctr"/>
            <a:r>
              <a:rPr lang="en-US" sz="1400" dirty="0"/>
              <a:t>A 90d Detailed Schedule</a:t>
            </a:r>
          </a:p>
        </p:txBody>
      </p:sp>
      <p:sp>
        <p:nvSpPr>
          <p:cNvPr id="35" name="TextBox 34">
            <a:extLst>
              <a:ext uri="{FF2B5EF4-FFF2-40B4-BE49-F238E27FC236}">
                <a16:creationId xmlns:a16="http://schemas.microsoft.com/office/drawing/2014/main" id="{57FE5781-0BC0-56E2-F841-09DFA323F614}"/>
              </a:ext>
            </a:extLst>
          </p:cNvPr>
          <p:cNvSpPr txBox="1"/>
          <p:nvPr/>
        </p:nvSpPr>
        <p:spPr>
          <a:xfrm>
            <a:off x="6153552" y="4222819"/>
            <a:ext cx="979114" cy="523220"/>
          </a:xfrm>
          <a:prstGeom prst="rect">
            <a:avLst/>
          </a:prstGeom>
          <a:noFill/>
        </p:spPr>
        <p:txBody>
          <a:bodyPr wrap="square" rtlCol="0">
            <a:spAutoFit/>
          </a:bodyPr>
          <a:lstStyle/>
          <a:p>
            <a:pPr algn="ctr"/>
            <a:r>
              <a:rPr lang="en-US" sz="1400" dirty="0"/>
              <a:t>Too Much Autonomy</a:t>
            </a:r>
          </a:p>
        </p:txBody>
      </p:sp>
      <p:sp>
        <p:nvSpPr>
          <p:cNvPr id="36" name="TextBox 35">
            <a:extLst>
              <a:ext uri="{FF2B5EF4-FFF2-40B4-BE49-F238E27FC236}">
                <a16:creationId xmlns:a16="http://schemas.microsoft.com/office/drawing/2014/main" id="{EE80BAD5-2366-81A1-8746-CACE8C560595}"/>
              </a:ext>
            </a:extLst>
          </p:cNvPr>
          <p:cNvSpPr txBox="1"/>
          <p:nvPr/>
        </p:nvSpPr>
        <p:spPr>
          <a:xfrm>
            <a:off x="5780414" y="2473565"/>
            <a:ext cx="979114" cy="523220"/>
          </a:xfrm>
          <a:prstGeom prst="rect">
            <a:avLst/>
          </a:prstGeom>
          <a:noFill/>
        </p:spPr>
        <p:txBody>
          <a:bodyPr wrap="square" rtlCol="0">
            <a:spAutoFit/>
          </a:bodyPr>
          <a:lstStyle/>
          <a:p>
            <a:pPr algn="ctr"/>
            <a:r>
              <a:rPr lang="en-US" sz="1400" dirty="0"/>
              <a:t>30d Review</a:t>
            </a:r>
          </a:p>
        </p:txBody>
      </p:sp>
      <p:sp>
        <p:nvSpPr>
          <p:cNvPr id="37" name="TextBox 36">
            <a:extLst>
              <a:ext uri="{FF2B5EF4-FFF2-40B4-BE49-F238E27FC236}">
                <a16:creationId xmlns:a16="http://schemas.microsoft.com/office/drawing/2014/main" id="{3B9A0AB3-80AB-B350-E32A-54996F6822ED}"/>
              </a:ext>
            </a:extLst>
          </p:cNvPr>
          <p:cNvSpPr txBox="1"/>
          <p:nvPr/>
        </p:nvSpPr>
        <p:spPr>
          <a:xfrm>
            <a:off x="6507998" y="2474724"/>
            <a:ext cx="979114" cy="523220"/>
          </a:xfrm>
          <a:prstGeom prst="rect">
            <a:avLst/>
          </a:prstGeom>
          <a:noFill/>
        </p:spPr>
        <p:txBody>
          <a:bodyPr wrap="square" rtlCol="0">
            <a:spAutoFit/>
          </a:bodyPr>
          <a:lstStyle/>
          <a:p>
            <a:pPr algn="ctr"/>
            <a:r>
              <a:rPr lang="en-US" sz="1400" dirty="0"/>
              <a:t>60d Review</a:t>
            </a:r>
          </a:p>
        </p:txBody>
      </p:sp>
      <p:sp>
        <p:nvSpPr>
          <p:cNvPr id="38" name="TextBox 37">
            <a:extLst>
              <a:ext uri="{FF2B5EF4-FFF2-40B4-BE49-F238E27FC236}">
                <a16:creationId xmlns:a16="http://schemas.microsoft.com/office/drawing/2014/main" id="{A37648C8-6152-8CBD-25A9-5174E5A4D3FC}"/>
              </a:ext>
            </a:extLst>
          </p:cNvPr>
          <p:cNvSpPr txBox="1"/>
          <p:nvPr/>
        </p:nvSpPr>
        <p:spPr>
          <a:xfrm>
            <a:off x="7205209" y="2474724"/>
            <a:ext cx="979114" cy="523220"/>
          </a:xfrm>
          <a:prstGeom prst="rect">
            <a:avLst/>
          </a:prstGeom>
          <a:noFill/>
        </p:spPr>
        <p:txBody>
          <a:bodyPr wrap="square" rtlCol="0">
            <a:spAutoFit/>
          </a:bodyPr>
          <a:lstStyle/>
          <a:p>
            <a:pPr algn="ctr"/>
            <a:r>
              <a:rPr lang="en-US" sz="1400" dirty="0"/>
              <a:t>90d Review</a:t>
            </a:r>
          </a:p>
        </p:txBody>
      </p:sp>
      <p:sp>
        <p:nvSpPr>
          <p:cNvPr id="39" name="TextBox 38">
            <a:extLst>
              <a:ext uri="{FF2B5EF4-FFF2-40B4-BE49-F238E27FC236}">
                <a16:creationId xmlns:a16="http://schemas.microsoft.com/office/drawing/2014/main" id="{A0A5C4E0-7891-A319-37FA-36B1D0E1FDD9}"/>
              </a:ext>
            </a:extLst>
          </p:cNvPr>
          <p:cNvSpPr txBox="1"/>
          <p:nvPr/>
        </p:nvSpPr>
        <p:spPr>
          <a:xfrm>
            <a:off x="7906229" y="2474724"/>
            <a:ext cx="1564651" cy="523220"/>
          </a:xfrm>
          <a:prstGeom prst="rect">
            <a:avLst/>
          </a:prstGeom>
          <a:noFill/>
        </p:spPr>
        <p:txBody>
          <a:bodyPr wrap="square" rtlCol="0">
            <a:spAutoFit/>
          </a:bodyPr>
          <a:lstStyle/>
          <a:p>
            <a:pPr algn="ctr"/>
            <a:r>
              <a:rPr lang="en-US" sz="1400" dirty="0"/>
              <a:t>High Performance Growth Plan</a:t>
            </a:r>
          </a:p>
        </p:txBody>
      </p:sp>
      <p:sp>
        <p:nvSpPr>
          <p:cNvPr id="40" name="TextBox 39">
            <a:extLst>
              <a:ext uri="{FF2B5EF4-FFF2-40B4-BE49-F238E27FC236}">
                <a16:creationId xmlns:a16="http://schemas.microsoft.com/office/drawing/2014/main" id="{34245CD2-EE9E-0752-0130-4BCD310EF725}"/>
              </a:ext>
            </a:extLst>
          </p:cNvPr>
          <p:cNvSpPr txBox="1"/>
          <p:nvPr/>
        </p:nvSpPr>
        <p:spPr>
          <a:xfrm>
            <a:off x="4065313" y="3531149"/>
            <a:ext cx="979114" cy="738664"/>
          </a:xfrm>
          <a:prstGeom prst="rect">
            <a:avLst/>
          </a:prstGeom>
          <a:noFill/>
        </p:spPr>
        <p:txBody>
          <a:bodyPr wrap="square" rtlCol="0">
            <a:spAutoFit/>
          </a:bodyPr>
          <a:lstStyle/>
          <a:p>
            <a:pPr algn="ctr"/>
            <a:r>
              <a:rPr lang="en-US" sz="1400" dirty="0"/>
              <a:t>Poor Total Comp Package</a:t>
            </a:r>
          </a:p>
        </p:txBody>
      </p:sp>
      <p:sp>
        <p:nvSpPr>
          <p:cNvPr id="41" name="TextBox 40">
            <a:extLst>
              <a:ext uri="{FF2B5EF4-FFF2-40B4-BE49-F238E27FC236}">
                <a16:creationId xmlns:a16="http://schemas.microsoft.com/office/drawing/2014/main" id="{368F294A-0677-752E-32D9-625DCFB184FF}"/>
              </a:ext>
            </a:extLst>
          </p:cNvPr>
          <p:cNvSpPr txBox="1"/>
          <p:nvPr/>
        </p:nvSpPr>
        <p:spPr>
          <a:xfrm>
            <a:off x="5063216" y="3015107"/>
            <a:ext cx="1227699" cy="738664"/>
          </a:xfrm>
          <a:prstGeom prst="rect">
            <a:avLst/>
          </a:prstGeom>
          <a:noFill/>
        </p:spPr>
        <p:txBody>
          <a:bodyPr wrap="square" rtlCol="0">
            <a:spAutoFit/>
          </a:bodyPr>
          <a:lstStyle/>
          <a:p>
            <a:pPr algn="ctr"/>
            <a:r>
              <a:rPr lang="en-US" sz="1400" dirty="0"/>
              <a:t>Clear Expectations (Handbook)</a:t>
            </a:r>
          </a:p>
        </p:txBody>
      </p:sp>
      <p:sp>
        <p:nvSpPr>
          <p:cNvPr id="42" name="TextBox 41">
            <a:extLst>
              <a:ext uri="{FF2B5EF4-FFF2-40B4-BE49-F238E27FC236}">
                <a16:creationId xmlns:a16="http://schemas.microsoft.com/office/drawing/2014/main" id="{B7BE6AD3-B905-CAB6-936A-F60ED89DB870}"/>
              </a:ext>
            </a:extLst>
          </p:cNvPr>
          <p:cNvSpPr txBox="1"/>
          <p:nvPr/>
        </p:nvSpPr>
        <p:spPr>
          <a:xfrm>
            <a:off x="5910734" y="1453008"/>
            <a:ext cx="1221932" cy="738664"/>
          </a:xfrm>
          <a:prstGeom prst="rect">
            <a:avLst/>
          </a:prstGeom>
          <a:noFill/>
        </p:spPr>
        <p:txBody>
          <a:bodyPr wrap="square" rtlCol="0">
            <a:spAutoFit/>
          </a:bodyPr>
          <a:lstStyle/>
          <a:p>
            <a:pPr algn="ctr"/>
            <a:r>
              <a:rPr lang="en-US" sz="1400" dirty="0"/>
              <a:t>Team Integration Activities</a:t>
            </a:r>
          </a:p>
        </p:txBody>
      </p:sp>
      <p:sp>
        <p:nvSpPr>
          <p:cNvPr id="43" name="TextBox 42">
            <a:extLst>
              <a:ext uri="{FF2B5EF4-FFF2-40B4-BE49-F238E27FC236}">
                <a16:creationId xmlns:a16="http://schemas.microsoft.com/office/drawing/2014/main" id="{D466BB4D-BBC4-C872-DBA3-22D9A6E1A5B0}"/>
              </a:ext>
            </a:extLst>
          </p:cNvPr>
          <p:cNvSpPr txBox="1"/>
          <p:nvPr/>
        </p:nvSpPr>
        <p:spPr>
          <a:xfrm>
            <a:off x="6593747" y="5000429"/>
            <a:ext cx="1221932" cy="523220"/>
          </a:xfrm>
          <a:prstGeom prst="rect">
            <a:avLst/>
          </a:prstGeom>
          <a:noFill/>
        </p:spPr>
        <p:txBody>
          <a:bodyPr wrap="square" rtlCol="0">
            <a:spAutoFit/>
          </a:bodyPr>
          <a:lstStyle/>
          <a:p>
            <a:pPr algn="ctr"/>
            <a:r>
              <a:rPr lang="en-US" sz="1400" dirty="0"/>
              <a:t>Not Knowing Who’s Who</a:t>
            </a:r>
          </a:p>
        </p:txBody>
      </p:sp>
      <p:sp>
        <p:nvSpPr>
          <p:cNvPr id="44" name="TextBox 43">
            <a:extLst>
              <a:ext uri="{FF2B5EF4-FFF2-40B4-BE49-F238E27FC236}">
                <a16:creationId xmlns:a16="http://schemas.microsoft.com/office/drawing/2014/main" id="{B61A2EC8-1359-1F88-C575-54AC5BA17A10}"/>
              </a:ext>
            </a:extLst>
          </p:cNvPr>
          <p:cNvSpPr txBox="1"/>
          <p:nvPr/>
        </p:nvSpPr>
        <p:spPr>
          <a:xfrm>
            <a:off x="7075960" y="1089653"/>
            <a:ext cx="1120467" cy="738664"/>
          </a:xfrm>
          <a:prstGeom prst="rect">
            <a:avLst/>
          </a:prstGeom>
          <a:noFill/>
        </p:spPr>
        <p:txBody>
          <a:bodyPr wrap="square" rtlCol="0">
            <a:spAutoFit/>
          </a:bodyPr>
          <a:lstStyle/>
          <a:p>
            <a:pPr algn="ctr"/>
            <a:r>
              <a:rPr lang="en-US" sz="1400" dirty="0"/>
              <a:t>Alignment Of Work To Mission</a:t>
            </a:r>
          </a:p>
        </p:txBody>
      </p:sp>
      <p:sp>
        <p:nvSpPr>
          <p:cNvPr id="45" name="TextBox 44">
            <a:extLst>
              <a:ext uri="{FF2B5EF4-FFF2-40B4-BE49-F238E27FC236}">
                <a16:creationId xmlns:a16="http://schemas.microsoft.com/office/drawing/2014/main" id="{685C09A7-F539-F908-918C-2C31AD35DB3C}"/>
              </a:ext>
            </a:extLst>
          </p:cNvPr>
          <p:cNvSpPr txBox="1"/>
          <p:nvPr/>
        </p:nvSpPr>
        <p:spPr>
          <a:xfrm>
            <a:off x="9396345" y="2491887"/>
            <a:ext cx="1564651" cy="523220"/>
          </a:xfrm>
          <a:prstGeom prst="rect">
            <a:avLst/>
          </a:prstGeom>
          <a:noFill/>
        </p:spPr>
        <p:txBody>
          <a:bodyPr wrap="square" rtlCol="0">
            <a:spAutoFit/>
          </a:bodyPr>
          <a:lstStyle/>
          <a:p>
            <a:pPr algn="ctr"/>
            <a:r>
              <a:rPr lang="en-US" sz="1400" dirty="0"/>
              <a:t>Quarterly Conversations</a:t>
            </a:r>
          </a:p>
        </p:txBody>
      </p:sp>
      <p:sp>
        <p:nvSpPr>
          <p:cNvPr id="46" name="TextBox 45">
            <a:extLst>
              <a:ext uri="{FF2B5EF4-FFF2-40B4-BE49-F238E27FC236}">
                <a16:creationId xmlns:a16="http://schemas.microsoft.com/office/drawing/2014/main" id="{FE1920BE-E80D-3A81-7473-DC9A3E9DCA56}"/>
              </a:ext>
            </a:extLst>
          </p:cNvPr>
          <p:cNvSpPr txBox="1"/>
          <p:nvPr/>
        </p:nvSpPr>
        <p:spPr>
          <a:xfrm>
            <a:off x="7436027" y="3048517"/>
            <a:ext cx="979114" cy="523220"/>
          </a:xfrm>
          <a:prstGeom prst="rect">
            <a:avLst/>
          </a:prstGeom>
          <a:noFill/>
        </p:spPr>
        <p:txBody>
          <a:bodyPr wrap="square" rtlCol="0">
            <a:spAutoFit/>
          </a:bodyPr>
          <a:lstStyle/>
          <a:p>
            <a:pPr algn="ctr"/>
            <a:r>
              <a:rPr lang="en-US" sz="1400" dirty="0"/>
              <a:t>Career Path</a:t>
            </a:r>
          </a:p>
        </p:txBody>
      </p:sp>
      <p:sp>
        <p:nvSpPr>
          <p:cNvPr id="47" name="TextBox 46">
            <a:extLst>
              <a:ext uri="{FF2B5EF4-FFF2-40B4-BE49-F238E27FC236}">
                <a16:creationId xmlns:a16="http://schemas.microsoft.com/office/drawing/2014/main" id="{A0D5D4EF-966B-A980-1D87-19EAEB0769D9}"/>
              </a:ext>
            </a:extLst>
          </p:cNvPr>
          <p:cNvSpPr txBox="1"/>
          <p:nvPr/>
        </p:nvSpPr>
        <p:spPr>
          <a:xfrm>
            <a:off x="9181125" y="5498182"/>
            <a:ext cx="979114" cy="523220"/>
          </a:xfrm>
          <a:prstGeom prst="rect">
            <a:avLst/>
          </a:prstGeom>
          <a:noFill/>
        </p:spPr>
        <p:txBody>
          <a:bodyPr wrap="square" rtlCol="0">
            <a:spAutoFit/>
          </a:bodyPr>
          <a:lstStyle/>
          <a:p>
            <a:pPr algn="ctr"/>
            <a:r>
              <a:rPr lang="en-US" sz="1400" dirty="0"/>
              <a:t>Sense of Dead End</a:t>
            </a:r>
          </a:p>
        </p:txBody>
      </p:sp>
      <p:sp>
        <p:nvSpPr>
          <p:cNvPr id="48" name="TextBox 47">
            <a:extLst>
              <a:ext uri="{FF2B5EF4-FFF2-40B4-BE49-F238E27FC236}">
                <a16:creationId xmlns:a16="http://schemas.microsoft.com/office/drawing/2014/main" id="{07170CC9-FA14-CBEA-0B65-0804FE6A9EE7}"/>
              </a:ext>
            </a:extLst>
          </p:cNvPr>
          <p:cNvSpPr txBox="1"/>
          <p:nvPr/>
        </p:nvSpPr>
        <p:spPr>
          <a:xfrm>
            <a:off x="7590342" y="1856021"/>
            <a:ext cx="1564651" cy="307777"/>
          </a:xfrm>
          <a:prstGeom prst="rect">
            <a:avLst/>
          </a:prstGeom>
          <a:noFill/>
        </p:spPr>
        <p:txBody>
          <a:bodyPr wrap="square" rtlCol="0">
            <a:spAutoFit/>
          </a:bodyPr>
          <a:lstStyle/>
          <a:p>
            <a:pPr algn="ctr"/>
            <a:r>
              <a:rPr lang="en-US" sz="1400" dirty="0"/>
              <a:t>MBOs</a:t>
            </a:r>
          </a:p>
        </p:txBody>
      </p:sp>
      <p:sp>
        <p:nvSpPr>
          <p:cNvPr id="49" name="TextBox 48">
            <a:extLst>
              <a:ext uri="{FF2B5EF4-FFF2-40B4-BE49-F238E27FC236}">
                <a16:creationId xmlns:a16="http://schemas.microsoft.com/office/drawing/2014/main" id="{D087ECB6-833B-7840-FDC3-596C7A178DD6}"/>
              </a:ext>
            </a:extLst>
          </p:cNvPr>
          <p:cNvSpPr txBox="1"/>
          <p:nvPr/>
        </p:nvSpPr>
        <p:spPr>
          <a:xfrm>
            <a:off x="8749110" y="3230551"/>
            <a:ext cx="1564651" cy="523220"/>
          </a:xfrm>
          <a:prstGeom prst="rect">
            <a:avLst/>
          </a:prstGeom>
          <a:noFill/>
        </p:spPr>
        <p:txBody>
          <a:bodyPr wrap="square" rtlCol="0">
            <a:spAutoFit/>
          </a:bodyPr>
          <a:lstStyle/>
          <a:p>
            <a:pPr algn="ctr"/>
            <a:r>
              <a:rPr lang="en-US" sz="1400" dirty="0"/>
              <a:t>Self-Directed Training</a:t>
            </a:r>
          </a:p>
        </p:txBody>
      </p:sp>
      <p:sp>
        <p:nvSpPr>
          <p:cNvPr id="50" name="TextBox 49">
            <a:extLst>
              <a:ext uri="{FF2B5EF4-FFF2-40B4-BE49-F238E27FC236}">
                <a16:creationId xmlns:a16="http://schemas.microsoft.com/office/drawing/2014/main" id="{C4471CCA-55D1-2B42-A8F4-B4D7A8BCDF04}"/>
              </a:ext>
            </a:extLst>
          </p:cNvPr>
          <p:cNvSpPr txBox="1"/>
          <p:nvPr/>
        </p:nvSpPr>
        <p:spPr>
          <a:xfrm>
            <a:off x="7214185" y="3978529"/>
            <a:ext cx="1462390" cy="738664"/>
          </a:xfrm>
          <a:prstGeom prst="rect">
            <a:avLst/>
          </a:prstGeom>
          <a:noFill/>
        </p:spPr>
        <p:txBody>
          <a:bodyPr wrap="square" rtlCol="0">
            <a:spAutoFit/>
          </a:bodyPr>
          <a:lstStyle/>
          <a:p>
            <a:pPr algn="ctr"/>
            <a:r>
              <a:rPr lang="en-US" sz="1400" dirty="0"/>
              <a:t>Little / No Communication With Manager</a:t>
            </a:r>
          </a:p>
        </p:txBody>
      </p:sp>
      <p:sp>
        <p:nvSpPr>
          <p:cNvPr id="51" name="TextBox 50">
            <a:extLst>
              <a:ext uri="{FF2B5EF4-FFF2-40B4-BE49-F238E27FC236}">
                <a16:creationId xmlns:a16="http://schemas.microsoft.com/office/drawing/2014/main" id="{23FD2F09-8DC6-943A-F263-7F7F4F1E6917}"/>
              </a:ext>
            </a:extLst>
          </p:cNvPr>
          <p:cNvSpPr txBox="1"/>
          <p:nvPr/>
        </p:nvSpPr>
        <p:spPr>
          <a:xfrm>
            <a:off x="7902986" y="5127057"/>
            <a:ext cx="1252007" cy="738664"/>
          </a:xfrm>
          <a:prstGeom prst="rect">
            <a:avLst/>
          </a:prstGeom>
          <a:noFill/>
        </p:spPr>
        <p:txBody>
          <a:bodyPr wrap="square" rtlCol="0">
            <a:spAutoFit/>
          </a:bodyPr>
          <a:lstStyle/>
          <a:p>
            <a:pPr algn="ctr"/>
            <a:r>
              <a:rPr lang="en-US" sz="1400" dirty="0"/>
              <a:t>Lack Of Input To Make Improvements</a:t>
            </a:r>
          </a:p>
        </p:txBody>
      </p:sp>
      <p:sp>
        <p:nvSpPr>
          <p:cNvPr id="52" name="TextBox 51">
            <a:extLst>
              <a:ext uri="{FF2B5EF4-FFF2-40B4-BE49-F238E27FC236}">
                <a16:creationId xmlns:a16="http://schemas.microsoft.com/office/drawing/2014/main" id="{0458E30A-EAC0-7ABF-5AC7-364FFD317095}"/>
              </a:ext>
            </a:extLst>
          </p:cNvPr>
          <p:cNvSpPr txBox="1"/>
          <p:nvPr/>
        </p:nvSpPr>
        <p:spPr>
          <a:xfrm>
            <a:off x="8800240" y="4441810"/>
            <a:ext cx="1462390" cy="523220"/>
          </a:xfrm>
          <a:prstGeom prst="rect">
            <a:avLst/>
          </a:prstGeom>
          <a:noFill/>
        </p:spPr>
        <p:txBody>
          <a:bodyPr wrap="square" rtlCol="0">
            <a:spAutoFit/>
          </a:bodyPr>
          <a:lstStyle/>
          <a:p>
            <a:pPr algn="ctr"/>
            <a:r>
              <a:rPr lang="en-US" sz="1400" dirty="0"/>
              <a:t>Lack Of Trust And Transparency</a:t>
            </a:r>
          </a:p>
        </p:txBody>
      </p:sp>
      <p:sp>
        <p:nvSpPr>
          <p:cNvPr id="53" name="Rectangle 52">
            <a:extLst>
              <a:ext uri="{FF2B5EF4-FFF2-40B4-BE49-F238E27FC236}">
                <a16:creationId xmlns:a16="http://schemas.microsoft.com/office/drawing/2014/main" id="{593EC503-0486-BB85-AAA9-0E65DCCB15A1}"/>
              </a:ext>
            </a:extLst>
          </p:cNvPr>
          <p:cNvSpPr/>
          <p:nvPr/>
        </p:nvSpPr>
        <p:spPr>
          <a:xfrm>
            <a:off x="0" y="469865"/>
            <a:ext cx="12192000" cy="1359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EF236-4A9E-6644-1A9D-7FC31B45148F}"/>
              </a:ext>
            </a:extLst>
          </p:cNvPr>
          <p:cNvSpPr txBox="1"/>
          <p:nvPr/>
        </p:nvSpPr>
        <p:spPr>
          <a:xfrm>
            <a:off x="1365254" y="156644"/>
            <a:ext cx="10826746" cy="3029206"/>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56" name="TextBox 55">
            <a:extLst>
              <a:ext uri="{FF2B5EF4-FFF2-40B4-BE49-F238E27FC236}">
                <a16:creationId xmlns:a16="http://schemas.microsoft.com/office/drawing/2014/main" id="{D6F0AF14-1618-CBC0-FD3B-616CDDE6876B}"/>
              </a:ext>
            </a:extLst>
          </p:cNvPr>
          <p:cNvSpPr txBox="1"/>
          <p:nvPr/>
        </p:nvSpPr>
        <p:spPr>
          <a:xfrm>
            <a:off x="8906788" y="1382533"/>
            <a:ext cx="979114" cy="738664"/>
          </a:xfrm>
          <a:prstGeom prst="rect">
            <a:avLst/>
          </a:prstGeom>
          <a:noFill/>
        </p:spPr>
        <p:txBody>
          <a:bodyPr wrap="square" rtlCol="0">
            <a:spAutoFit/>
          </a:bodyPr>
          <a:lstStyle/>
          <a:p>
            <a:pPr algn="ctr"/>
            <a:r>
              <a:rPr lang="en-US" sz="1400" dirty="0"/>
              <a:t>Shows Concern For People</a:t>
            </a:r>
          </a:p>
        </p:txBody>
      </p:sp>
      <p:sp>
        <p:nvSpPr>
          <p:cNvPr id="2" name="TextBox 1">
            <a:extLst>
              <a:ext uri="{FF2B5EF4-FFF2-40B4-BE49-F238E27FC236}">
                <a16:creationId xmlns:a16="http://schemas.microsoft.com/office/drawing/2014/main" id="{8A034C04-B763-65B8-7313-921BEE14C7E8}"/>
              </a:ext>
            </a:extLst>
          </p:cNvPr>
          <p:cNvSpPr txBox="1"/>
          <p:nvPr/>
        </p:nvSpPr>
        <p:spPr>
          <a:xfrm>
            <a:off x="6362677" y="2997081"/>
            <a:ext cx="1094062" cy="523220"/>
          </a:xfrm>
          <a:prstGeom prst="rect">
            <a:avLst/>
          </a:prstGeom>
          <a:noFill/>
        </p:spPr>
        <p:txBody>
          <a:bodyPr wrap="square" rtlCol="0">
            <a:spAutoFit/>
          </a:bodyPr>
          <a:lstStyle/>
          <a:p>
            <a:pPr algn="ctr"/>
            <a:r>
              <a:rPr lang="en-US" sz="1400" dirty="0"/>
              <a:t>Flexible Work Space</a:t>
            </a:r>
          </a:p>
        </p:txBody>
      </p:sp>
      <p:sp>
        <p:nvSpPr>
          <p:cNvPr id="3" name="TextBox 2">
            <a:extLst>
              <a:ext uri="{FF2B5EF4-FFF2-40B4-BE49-F238E27FC236}">
                <a16:creationId xmlns:a16="http://schemas.microsoft.com/office/drawing/2014/main" id="{D2AF5784-C6B6-0255-3AF5-D343A5A6ACBA}"/>
              </a:ext>
            </a:extLst>
          </p:cNvPr>
          <p:cNvSpPr txBox="1"/>
          <p:nvPr/>
        </p:nvSpPr>
        <p:spPr>
          <a:xfrm>
            <a:off x="8528989" y="3832276"/>
            <a:ext cx="1462390" cy="523220"/>
          </a:xfrm>
          <a:prstGeom prst="rect">
            <a:avLst/>
          </a:prstGeom>
          <a:noFill/>
        </p:spPr>
        <p:txBody>
          <a:bodyPr wrap="square" rtlCol="0">
            <a:spAutoFit/>
          </a:bodyPr>
          <a:lstStyle/>
          <a:p>
            <a:pPr algn="ctr"/>
            <a:r>
              <a:rPr lang="en-US" sz="1400" dirty="0"/>
              <a:t>Lack Of Well Being</a:t>
            </a:r>
          </a:p>
        </p:txBody>
      </p:sp>
      <p:sp>
        <p:nvSpPr>
          <p:cNvPr id="4" name="TextBox 3">
            <a:extLst>
              <a:ext uri="{FF2B5EF4-FFF2-40B4-BE49-F238E27FC236}">
                <a16:creationId xmlns:a16="http://schemas.microsoft.com/office/drawing/2014/main" id="{34E10D9B-E103-A9FE-F1FB-C51F24E06810}"/>
              </a:ext>
            </a:extLst>
          </p:cNvPr>
          <p:cNvSpPr txBox="1"/>
          <p:nvPr/>
        </p:nvSpPr>
        <p:spPr>
          <a:xfrm>
            <a:off x="10139680" y="1241060"/>
            <a:ext cx="1564651" cy="307777"/>
          </a:xfrm>
          <a:prstGeom prst="rect">
            <a:avLst/>
          </a:prstGeom>
          <a:noFill/>
        </p:spPr>
        <p:txBody>
          <a:bodyPr wrap="square" rtlCol="0">
            <a:spAutoFit/>
          </a:bodyPr>
          <a:lstStyle/>
          <a:p>
            <a:pPr algn="ctr"/>
            <a:r>
              <a:rPr lang="en-US" sz="1400" dirty="0"/>
              <a:t>Good Experience</a:t>
            </a:r>
          </a:p>
        </p:txBody>
      </p:sp>
      <p:sp>
        <p:nvSpPr>
          <p:cNvPr id="6" name="TextBox 5">
            <a:extLst>
              <a:ext uri="{FF2B5EF4-FFF2-40B4-BE49-F238E27FC236}">
                <a16:creationId xmlns:a16="http://schemas.microsoft.com/office/drawing/2014/main" id="{255EE8AC-86F4-6326-4A51-C0588A865AED}"/>
              </a:ext>
            </a:extLst>
          </p:cNvPr>
          <p:cNvSpPr txBox="1"/>
          <p:nvPr/>
        </p:nvSpPr>
        <p:spPr>
          <a:xfrm>
            <a:off x="10114364" y="3030942"/>
            <a:ext cx="1564651" cy="307777"/>
          </a:xfrm>
          <a:prstGeom prst="rect">
            <a:avLst/>
          </a:prstGeom>
          <a:noFill/>
        </p:spPr>
        <p:txBody>
          <a:bodyPr wrap="square" rtlCol="0">
            <a:spAutoFit/>
          </a:bodyPr>
          <a:lstStyle/>
          <a:p>
            <a:pPr algn="ctr"/>
            <a:r>
              <a:rPr lang="en-US" sz="1400" dirty="0"/>
              <a:t>Goodbye</a:t>
            </a:r>
          </a:p>
        </p:txBody>
      </p:sp>
      <p:sp>
        <p:nvSpPr>
          <p:cNvPr id="8" name="TextBox 7">
            <a:extLst>
              <a:ext uri="{FF2B5EF4-FFF2-40B4-BE49-F238E27FC236}">
                <a16:creationId xmlns:a16="http://schemas.microsoft.com/office/drawing/2014/main" id="{23C1AD99-790C-0B9C-3EF7-D5419C4BDA4A}"/>
              </a:ext>
            </a:extLst>
          </p:cNvPr>
          <p:cNvSpPr txBox="1"/>
          <p:nvPr/>
        </p:nvSpPr>
        <p:spPr>
          <a:xfrm>
            <a:off x="2095991" y="2604203"/>
            <a:ext cx="1034738" cy="954107"/>
          </a:xfrm>
          <a:prstGeom prst="rect">
            <a:avLst/>
          </a:prstGeom>
          <a:noFill/>
        </p:spPr>
        <p:txBody>
          <a:bodyPr wrap="square" rtlCol="0">
            <a:spAutoFit/>
          </a:bodyPr>
          <a:lstStyle/>
          <a:p>
            <a:pPr algn="ctr"/>
            <a:r>
              <a:rPr lang="en-US" sz="1400" dirty="0"/>
              <a:t>Great Employee Value Proposition</a:t>
            </a:r>
          </a:p>
        </p:txBody>
      </p:sp>
    </p:spTree>
    <p:extLst>
      <p:ext uri="{BB962C8B-B14F-4D97-AF65-F5344CB8AC3E}">
        <p14:creationId xmlns:p14="http://schemas.microsoft.com/office/powerpoint/2010/main" val="27700235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4A3851-E89D-191D-91B8-D66100762B41}"/>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91F8578-71B8-1B91-6C1B-E3DC36A1338C}"/>
              </a:ext>
            </a:extLst>
          </p:cNvPr>
          <p:cNvSpPr txBox="1"/>
          <p:nvPr/>
        </p:nvSpPr>
        <p:spPr>
          <a:xfrm>
            <a:off x="6445350" y="2976880"/>
            <a:ext cx="5103814" cy="3693319"/>
          </a:xfrm>
          <a:prstGeom prst="rect">
            <a:avLst/>
          </a:prstGeom>
          <a:noFill/>
        </p:spPr>
        <p:txBody>
          <a:bodyPr wrap="square">
            <a:spAutoFit/>
          </a:bodyPr>
          <a:lstStyle/>
          <a:p>
            <a:pPr marL="342900" indent="-342900" algn="l">
              <a:buFont typeface="+mj-lt"/>
              <a:buAutoNum type="arabicPeriod"/>
            </a:pPr>
            <a:r>
              <a:rPr lang="en-US" b="0" i="0" dirty="0">
                <a:solidFill>
                  <a:srgbClr val="363A41"/>
                </a:solidFill>
                <a:effectLst/>
                <a:latin typeface="system-ui"/>
              </a:rPr>
              <a:t>How do they view their work? (e.g., “work to live" versus “live to work")</a:t>
            </a:r>
          </a:p>
          <a:p>
            <a:pPr marL="342900" indent="-342900" algn="l">
              <a:buFont typeface="+mj-lt"/>
              <a:buAutoNum type="arabicPeriod"/>
            </a:pPr>
            <a:r>
              <a:rPr lang="en-US" b="0" i="0" dirty="0">
                <a:solidFill>
                  <a:srgbClr val="363A41"/>
                </a:solidFill>
                <a:effectLst/>
                <a:latin typeface="system-ui"/>
              </a:rPr>
              <a:t>What's the nature of their specific work environment? (e.g., front-line workers versus those that work from home)</a:t>
            </a:r>
          </a:p>
          <a:p>
            <a:pPr marL="342900" indent="-342900" algn="l">
              <a:buFont typeface="+mj-lt"/>
              <a:buAutoNum type="arabicPeriod"/>
            </a:pPr>
            <a:r>
              <a:rPr lang="en-US" b="0" i="0" dirty="0">
                <a:solidFill>
                  <a:srgbClr val="363A41"/>
                </a:solidFill>
                <a:effectLst/>
                <a:latin typeface="system-ui"/>
              </a:rPr>
              <a:t>What type of work do they do? (e.g., routine versus varied, collaborative versus working solo)</a:t>
            </a:r>
          </a:p>
          <a:p>
            <a:pPr marL="342900" indent="-342900" algn="l">
              <a:buFont typeface="+mj-lt"/>
              <a:buAutoNum type="arabicPeriod"/>
            </a:pPr>
            <a:r>
              <a:rPr lang="en-US" b="0" i="0" dirty="0">
                <a:solidFill>
                  <a:srgbClr val="363A41"/>
                </a:solidFill>
                <a:effectLst/>
                <a:latin typeface="system-ui"/>
              </a:rPr>
              <a:t>What's their attitude toward technology and their level of digital dexterity?</a:t>
            </a:r>
          </a:p>
          <a:p>
            <a:pPr marL="342900" indent="-342900" algn="l">
              <a:buFont typeface="+mj-lt"/>
              <a:buAutoNum type="arabicPeriod"/>
            </a:pPr>
            <a:r>
              <a:rPr lang="en-US" b="0" i="0" dirty="0">
                <a:solidFill>
                  <a:srgbClr val="363A41"/>
                </a:solidFill>
                <a:effectLst/>
                <a:latin typeface="system-ui"/>
              </a:rPr>
              <a:t>What's their attitude toward organizational change?</a:t>
            </a:r>
          </a:p>
          <a:p>
            <a:pPr marL="342900" indent="-342900" algn="l">
              <a:buFont typeface="+mj-lt"/>
              <a:buAutoNum type="arabicPeriod"/>
            </a:pPr>
            <a:r>
              <a:rPr lang="en-US" b="0" i="0" dirty="0">
                <a:solidFill>
                  <a:srgbClr val="363A41"/>
                </a:solidFill>
                <a:effectLst/>
                <a:latin typeface="system-ui"/>
              </a:rPr>
              <a:t>What are their motivations for action, outreach, and personal growth?</a:t>
            </a:r>
          </a:p>
        </p:txBody>
      </p:sp>
      <p:sp>
        <p:nvSpPr>
          <p:cNvPr id="6" name="Rectangle 5">
            <a:extLst>
              <a:ext uri="{FF2B5EF4-FFF2-40B4-BE49-F238E27FC236}">
                <a16:creationId xmlns:a16="http://schemas.microsoft.com/office/drawing/2014/main" id="{E52C015B-B19E-F633-C7FA-9C5E0A4CE9C0}"/>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097E4AD-9375-848F-1B8D-F7150BDDC1F6}"/>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gn="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grpSp>
        <p:nvGrpSpPr>
          <p:cNvPr id="8" name="Group 7">
            <a:extLst>
              <a:ext uri="{FF2B5EF4-FFF2-40B4-BE49-F238E27FC236}">
                <a16:creationId xmlns:a16="http://schemas.microsoft.com/office/drawing/2014/main" id="{CD3D9A01-6689-8C3B-02F2-4D878D7316EB}"/>
              </a:ext>
            </a:extLst>
          </p:cNvPr>
          <p:cNvGrpSpPr/>
          <p:nvPr/>
        </p:nvGrpSpPr>
        <p:grpSpPr>
          <a:xfrm>
            <a:off x="3751742" y="3805582"/>
            <a:ext cx="2135187" cy="1281112"/>
            <a:chOff x="5985668" y="515727"/>
            <a:chExt cx="2135187" cy="1281112"/>
          </a:xfrm>
        </p:grpSpPr>
        <p:sp>
          <p:nvSpPr>
            <p:cNvPr id="9" name="Rectangle: Rounded Corners 8">
              <a:extLst>
                <a:ext uri="{FF2B5EF4-FFF2-40B4-BE49-F238E27FC236}">
                  <a16:creationId xmlns:a16="http://schemas.microsoft.com/office/drawing/2014/main" id="{9A822B52-3735-364A-5A26-B44675DBE4CD}"/>
                </a:ext>
              </a:extLst>
            </p:cNvPr>
            <p:cNvSpPr/>
            <p:nvPr/>
          </p:nvSpPr>
          <p:spPr>
            <a:xfrm>
              <a:off x="5985668" y="515727"/>
              <a:ext cx="2135187" cy="1281112"/>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7D3477E1-7EB4-66F7-DD52-A0DCD6AD07BD}"/>
                </a:ext>
              </a:extLst>
            </p:cNvPr>
            <p:cNvSpPr txBox="1"/>
            <p:nvPr/>
          </p:nvSpPr>
          <p:spPr>
            <a:xfrm>
              <a:off x="6023190" y="55324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SOME ASSEMBLE REQUIRED</a:t>
              </a:r>
            </a:p>
          </p:txBody>
        </p:sp>
      </p:grpSp>
      <p:grpSp>
        <p:nvGrpSpPr>
          <p:cNvPr id="11" name="Group 10">
            <a:extLst>
              <a:ext uri="{FF2B5EF4-FFF2-40B4-BE49-F238E27FC236}">
                <a16:creationId xmlns:a16="http://schemas.microsoft.com/office/drawing/2014/main" id="{9F6BDDB9-FA7D-6DA9-945D-9EE3E614C59D}"/>
              </a:ext>
            </a:extLst>
          </p:cNvPr>
          <p:cNvGrpSpPr/>
          <p:nvPr/>
        </p:nvGrpSpPr>
        <p:grpSpPr>
          <a:xfrm>
            <a:off x="591982" y="3805582"/>
            <a:ext cx="2135187" cy="1281112"/>
            <a:chOff x="5985668" y="515727"/>
            <a:chExt cx="2135187" cy="1281112"/>
          </a:xfrm>
        </p:grpSpPr>
        <p:sp>
          <p:nvSpPr>
            <p:cNvPr id="12" name="Rectangle: Rounded Corners 11">
              <a:extLst>
                <a:ext uri="{FF2B5EF4-FFF2-40B4-BE49-F238E27FC236}">
                  <a16:creationId xmlns:a16="http://schemas.microsoft.com/office/drawing/2014/main" id="{2A0A5AFE-F2B5-F599-0EEA-D3BEAED2C06E}"/>
                </a:ext>
              </a:extLst>
            </p:cNvPr>
            <p:cNvSpPr/>
            <p:nvPr/>
          </p:nvSpPr>
          <p:spPr>
            <a:xfrm>
              <a:off x="5985668" y="515727"/>
              <a:ext cx="2135187" cy="1281112"/>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96C2E153-E38B-132C-121F-945AFC857012}"/>
                </a:ext>
              </a:extLst>
            </p:cNvPr>
            <p:cNvSpPr txBox="1"/>
            <p:nvPr/>
          </p:nvSpPr>
          <p:spPr>
            <a:xfrm>
              <a:off x="6023190" y="553249"/>
              <a:ext cx="2060143" cy="1206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ONE SIZE DOES NOT FIT ALL</a:t>
              </a:r>
            </a:p>
          </p:txBody>
        </p:sp>
      </p:grpSp>
      <p:sp>
        <p:nvSpPr>
          <p:cNvPr id="14" name="Equals 13">
            <a:extLst>
              <a:ext uri="{FF2B5EF4-FFF2-40B4-BE49-F238E27FC236}">
                <a16:creationId xmlns:a16="http://schemas.microsoft.com/office/drawing/2014/main" id="{59DA0EFE-C70A-3A97-86D9-BA35C0C6EE6A}"/>
              </a:ext>
            </a:extLst>
          </p:cNvPr>
          <p:cNvSpPr/>
          <p:nvPr/>
        </p:nvSpPr>
        <p:spPr>
          <a:xfrm>
            <a:off x="2796702" y="3988938"/>
            <a:ext cx="914400" cy="914400"/>
          </a:xfrm>
          <a:prstGeom prst="mathEqua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extLst>
              <a:ext uri="{FF2B5EF4-FFF2-40B4-BE49-F238E27FC236}">
                <a16:creationId xmlns:a16="http://schemas.microsoft.com/office/drawing/2014/main" id="{0119355C-CF7F-1FAD-2A9E-990104710CFF}"/>
              </a:ext>
            </a:extLst>
          </p:cNvPr>
          <p:cNvSpPr txBox="1"/>
          <p:nvPr/>
        </p:nvSpPr>
        <p:spPr>
          <a:xfrm>
            <a:off x="979882" y="5282377"/>
            <a:ext cx="4548040" cy="523220"/>
          </a:xfrm>
          <a:prstGeom prst="rect">
            <a:avLst/>
          </a:prstGeom>
          <a:noFill/>
        </p:spPr>
        <p:txBody>
          <a:bodyPr wrap="none" rtlCol="0">
            <a:spAutoFit/>
          </a:bodyPr>
          <a:lstStyle/>
          <a:p>
            <a:r>
              <a:rPr lang="en-US" sz="2800" b="1" dirty="0">
                <a:solidFill>
                  <a:srgbClr val="00B0F0"/>
                </a:solidFill>
              </a:rPr>
              <a:t>Leadership Is A Contact Sport</a:t>
            </a:r>
          </a:p>
        </p:txBody>
      </p:sp>
    </p:spTree>
    <p:extLst>
      <p:ext uri="{BB962C8B-B14F-4D97-AF65-F5344CB8AC3E}">
        <p14:creationId xmlns:p14="http://schemas.microsoft.com/office/powerpoint/2010/main" val="39324100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CAD97F-7112-7984-AC16-7B8C1640E848}"/>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E4C746-258D-8A75-2BB6-C3B216D99903}"/>
              </a:ext>
            </a:extLst>
          </p:cNvPr>
          <p:cNvSpPr txBox="1"/>
          <p:nvPr/>
        </p:nvSpPr>
        <p:spPr>
          <a:xfrm>
            <a:off x="331330" y="6287127"/>
            <a:ext cx="10826746" cy="430887"/>
          </a:xfrm>
          <a:prstGeom prst="rect">
            <a:avLst/>
          </a:prstGeom>
          <a:noFill/>
        </p:spPr>
        <p:txBody>
          <a:bodyPr wrap="none" rtlCol="0">
            <a:spAutoFit/>
          </a:bodyPr>
          <a:lstStyle/>
          <a:p>
            <a:r>
              <a:rPr lang="en-US" sz="2200" b="1" dirty="0"/>
              <a:t>Touchpoints          ATTRACT – RECRUIT – ONBOARD – ENGAGE – DEVELOP – PERFORM - EXIT</a:t>
            </a:r>
          </a:p>
        </p:txBody>
      </p:sp>
      <p:cxnSp>
        <p:nvCxnSpPr>
          <p:cNvPr id="7" name="Straight Connector 6">
            <a:extLst>
              <a:ext uri="{FF2B5EF4-FFF2-40B4-BE49-F238E27FC236}">
                <a16:creationId xmlns:a16="http://schemas.microsoft.com/office/drawing/2014/main" id="{3A2616D6-A7C2-3488-9802-7701E2149FDF}"/>
              </a:ext>
            </a:extLst>
          </p:cNvPr>
          <p:cNvCxnSpPr>
            <a:cxnSpLocks/>
          </p:cNvCxnSpPr>
          <p:nvPr/>
        </p:nvCxnSpPr>
        <p:spPr>
          <a:xfrm>
            <a:off x="2377440" y="6289040"/>
            <a:ext cx="90424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3190C66-77B5-E4B4-9781-4BF3576A676B}"/>
              </a:ext>
            </a:extLst>
          </p:cNvPr>
          <p:cNvCxnSpPr/>
          <p:nvPr/>
        </p:nvCxnSpPr>
        <p:spPr>
          <a:xfrm>
            <a:off x="2377440" y="611632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A518F52-E9F9-EB7C-6FCD-3F9F58B171BD}"/>
              </a:ext>
            </a:extLst>
          </p:cNvPr>
          <p:cNvCxnSpPr/>
          <p:nvPr/>
        </p:nvCxnSpPr>
        <p:spPr>
          <a:xfrm>
            <a:off x="11419840" y="611632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E780E1B-A1A4-99B5-C77D-D064B67C3A4C}"/>
              </a:ext>
            </a:extLst>
          </p:cNvPr>
          <p:cNvCxnSpPr/>
          <p:nvPr/>
        </p:nvCxnSpPr>
        <p:spPr>
          <a:xfrm>
            <a:off x="4856480" y="6126480"/>
            <a:ext cx="0" cy="252087"/>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CF4ABD1-693E-09ED-E889-75065FB6452A}"/>
              </a:ext>
            </a:extLst>
          </p:cNvPr>
          <p:cNvSpPr txBox="1"/>
          <p:nvPr/>
        </p:nvSpPr>
        <p:spPr>
          <a:xfrm>
            <a:off x="3017520" y="6099740"/>
            <a:ext cx="1233543" cy="276999"/>
          </a:xfrm>
          <a:prstGeom prst="rect">
            <a:avLst/>
          </a:prstGeom>
          <a:noFill/>
        </p:spPr>
        <p:txBody>
          <a:bodyPr wrap="none" rtlCol="0">
            <a:spAutoFit/>
          </a:bodyPr>
          <a:lstStyle/>
          <a:p>
            <a:r>
              <a:rPr lang="en-US" sz="1200" dirty="0"/>
              <a:t>Pre-Employment</a:t>
            </a:r>
          </a:p>
        </p:txBody>
      </p:sp>
      <p:sp>
        <p:nvSpPr>
          <p:cNvPr id="13" name="TextBox 12">
            <a:extLst>
              <a:ext uri="{FF2B5EF4-FFF2-40B4-BE49-F238E27FC236}">
                <a16:creationId xmlns:a16="http://schemas.microsoft.com/office/drawing/2014/main" id="{E73132B6-C104-CAE8-A838-8F6FBA953EE6}"/>
              </a:ext>
            </a:extLst>
          </p:cNvPr>
          <p:cNvSpPr txBox="1"/>
          <p:nvPr/>
        </p:nvSpPr>
        <p:spPr>
          <a:xfrm>
            <a:off x="6979920" y="6099740"/>
            <a:ext cx="979114" cy="276999"/>
          </a:xfrm>
          <a:prstGeom prst="rect">
            <a:avLst/>
          </a:prstGeom>
          <a:noFill/>
        </p:spPr>
        <p:txBody>
          <a:bodyPr wrap="none" rtlCol="0">
            <a:spAutoFit/>
          </a:bodyPr>
          <a:lstStyle/>
          <a:p>
            <a:r>
              <a:rPr lang="en-US" sz="1200" dirty="0"/>
              <a:t>Employment</a:t>
            </a:r>
          </a:p>
        </p:txBody>
      </p:sp>
      <p:sp>
        <p:nvSpPr>
          <p:cNvPr id="14" name="TextBox 13">
            <a:extLst>
              <a:ext uri="{FF2B5EF4-FFF2-40B4-BE49-F238E27FC236}">
                <a16:creationId xmlns:a16="http://schemas.microsoft.com/office/drawing/2014/main" id="{207D50D4-6ACF-3CA2-C672-E978E64FDE4F}"/>
              </a:ext>
            </a:extLst>
          </p:cNvPr>
          <p:cNvSpPr txBox="1"/>
          <p:nvPr/>
        </p:nvSpPr>
        <p:spPr>
          <a:xfrm>
            <a:off x="10140109" y="6099740"/>
            <a:ext cx="1294906" cy="276999"/>
          </a:xfrm>
          <a:prstGeom prst="rect">
            <a:avLst/>
          </a:prstGeom>
          <a:noFill/>
        </p:spPr>
        <p:txBody>
          <a:bodyPr wrap="none" rtlCol="0">
            <a:spAutoFit/>
          </a:bodyPr>
          <a:lstStyle/>
          <a:p>
            <a:r>
              <a:rPr lang="en-US" sz="1200" dirty="0"/>
              <a:t>Post-Employment</a:t>
            </a:r>
          </a:p>
        </p:txBody>
      </p:sp>
      <p:cxnSp>
        <p:nvCxnSpPr>
          <p:cNvPr id="15" name="Straight Connector 14">
            <a:extLst>
              <a:ext uri="{FF2B5EF4-FFF2-40B4-BE49-F238E27FC236}">
                <a16:creationId xmlns:a16="http://schemas.microsoft.com/office/drawing/2014/main" id="{21A270CE-B228-05E6-9B48-4DA7ED49089E}"/>
              </a:ext>
            </a:extLst>
          </p:cNvPr>
          <p:cNvCxnSpPr/>
          <p:nvPr/>
        </p:nvCxnSpPr>
        <p:spPr>
          <a:xfrm>
            <a:off x="10139680" y="612648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4AE8DF3-F238-BD26-85E7-9299D47E3291}"/>
              </a:ext>
            </a:extLst>
          </p:cNvPr>
          <p:cNvCxnSpPr>
            <a:cxnSpLocks/>
          </p:cNvCxnSpPr>
          <p:nvPr/>
        </p:nvCxnSpPr>
        <p:spPr>
          <a:xfrm>
            <a:off x="2377440" y="3478460"/>
            <a:ext cx="90424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BED4B0D-BD25-5C26-717A-CCC5EE6AD11F}"/>
              </a:ext>
            </a:extLst>
          </p:cNvPr>
          <p:cNvSpPr txBox="1"/>
          <p:nvPr/>
        </p:nvSpPr>
        <p:spPr>
          <a:xfrm>
            <a:off x="524370" y="3263016"/>
            <a:ext cx="1168910" cy="430887"/>
          </a:xfrm>
          <a:prstGeom prst="rect">
            <a:avLst/>
          </a:prstGeom>
          <a:noFill/>
        </p:spPr>
        <p:txBody>
          <a:bodyPr wrap="none" rtlCol="0">
            <a:spAutoFit/>
          </a:bodyPr>
          <a:lstStyle/>
          <a:p>
            <a:r>
              <a:rPr lang="en-US" sz="2200" b="1" dirty="0"/>
              <a:t>Baseline</a:t>
            </a:r>
          </a:p>
        </p:txBody>
      </p:sp>
      <p:sp>
        <p:nvSpPr>
          <p:cNvPr id="19" name="TextBox 18">
            <a:extLst>
              <a:ext uri="{FF2B5EF4-FFF2-40B4-BE49-F238E27FC236}">
                <a16:creationId xmlns:a16="http://schemas.microsoft.com/office/drawing/2014/main" id="{072C0FB0-0AC9-0EF9-27BE-FD561A19A813}"/>
              </a:ext>
            </a:extLst>
          </p:cNvPr>
          <p:cNvSpPr txBox="1"/>
          <p:nvPr/>
        </p:nvSpPr>
        <p:spPr>
          <a:xfrm rot="16200000">
            <a:off x="35454" y="1847778"/>
            <a:ext cx="2146742" cy="369332"/>
          </a:xfrm>
          <a:prstGeom prst="rect">
            <a:avLst/>
          </a:prstGeom>
          <a:noFill/>
        </p:spPr>
        <p:txBody>
          <a:bodyPr wrap="none" rtlCol="0">
            <a:spAutoFit/>
          </a:bodyPr>
          <a:lstStyle/>
          <a:p>
            <a:r>
              <a:rPr lang="en-US" dirty="0"/>
              <a:t>Enriched Experience </a:t>
            </a:r>
          </a:p>
        </p:txBody>
      </p:sp>
      <p:sp>
        <p:nvSpPr>
          <p:cNvPr id="20" name="TextBox 19">
            <a:extLst>
              <a:ext uri="{FF2B5EF4-FFF2-40B4-BE49-F238E27FC236}">
                <a16:creationId xmlns:a16="http://schemas.microsoft.com/office/drawing/2014/main" id="{D61473EA-D7E6-5E08-9075-865920206846}"/>
              </a:ext>
            </a:extLst>
          </p:cNvPr>
          <p:cNvSpPr txBox="1"/>
          <p:nvPr/>
        </p:nvSpPr>
        <p:spPr>
          <a:xfrm rot="16200000">
            <a:off x="228521" y="4609384"/>
            <a:ext cx="1760610" cy="369332"/>
          </a:xfrm>
          <a:prstGeom prst="rect">
            <a:avLst/>
          </a:prstGeom>
          <a:noFill/>
        </p:spPr>
        <p:txBody>
          <a:bodyPr wrap="none" rtlCol="0">
            <a:spAutoFit/>
          </a:bodyPr>
          <a:lstStyle/>
          <a:p>
            <a:r>
              <a:rPr lang="en-US" dirty="0"/>
              <a:t>Poor Experience </a:t>
            </a:r>
          </a:p>
        </p:txBody>
      </p:sp>
      <p:sp>
        <p:nvSpPr>
          <p:cNvPr id="21" name="TextBox 20">
            <a:extLst>
              <a:ext uri="{FF2B5EF4-FFF2-40B4-BE49-F238E27FC236}">
                <a16:creationId xmlns:a16="http://schemas.microsoft.com/office/drawing/2014/main" id="{9FDA2538-8A3D-DE90-D9D9-0C31C2076ABD}"/>
              </a:ext>
            </a:extLst>
          </p:cNvPr>
          <p:cNvSpPr txBox="1"/>
          <p:nvPr/>
        </p:nvSpPr>
        <p:spPr>
          <a:xfrm>
            <a:off x="3202491" y="2729170"/>
            <a:ext cx="863600" cy="523220"/>
          </a:xfrm>
          <a:prstGeom prst="rect">
            <a:avLst/>
          </a:prstGeom>
          <a:noFill/>
        </p:spPr>
        <p:txBody>
          <a:bodyPr wrap="square" rtlCol="0">
            <a:spAutoFit/>
          </a:bodyPr>
          <a:lstStyle/>
          <a:p>
            <a:pPr algn="ctr"/>
            <a:r>
              <a:rPr lang="en-US" sz="1400" dirty="0"/>
              <a:t>Diversity Index</a:t>
            </a:r>
          </a:p>
        </p:txBody>
      </p:sp>
      <p:sp>
        <p:nvSpPr>
          <p:cNvPr id="24" name="TextBox 23">
            <a:extLst>
              <a:ext uri="{FF2B5EF4-FFF2-40B4-BE49-F238E27FC236}">
                <a16:creationId xmlns:a16="http://schemas.microsoft.com/office/drawing/2014/main" id="{1F364515-69AD-7F9F-4FA8-7BA5E6B75C1F}"/>
              </a:ext>
            </a:extLst>
          </p:cNvPr>
          <p:cNvSpPr txBox="1"/>
          <p:nvPr/>
        </p:nvSpPr>
        <p:spPr>
          <a:xfrm>
            <a:off x="2399972" y="1563321"/>
            <a:ext cx="863600" cy="954107"/>
          </a:xfrm>
          <a:prstGeom prst="rect">
            <a:avLst/>
          </a:prstGeom>
          <a:noFill/>
        </p:spPr>
        <p:txBody>
          <a:bodyPr wrap="square" rtlCol="0">
            <a:spAutoFit/>
          </a:bodyPr>
          <a:lstStyle/>
          <a:p>
            <a:pPr algn="ctr"/>
            <a:r>
              <a:rPr lang="en-US" sz="1400" dirty="0"/>
              <a:t>Positive Social Media Presence  </a:t>
            </a:r>
          </a:p>
        </p:txBody>
      </p:sp>
      <p:sp>
        <p:nvSpPr>
          <p:cNvPr id="25" name="TextBox 24">
            <a:extLst>
              <a:ext uri="{FF2B5EF4-FFF2-40B4-BE49-F238E27FC236}">
                <a16:creationId xmlns:a16="http://schemas.microsoft.com/office/drawing/2014/main" id="{0C63E73F-07F0-E553-7929-EBD5D331D50C}"/>
              </a:ext>
            </a:extLst>
          </p:cNvPr>
          <p:cNvSpPr txBox="1"/>
          <p:nvPr/>
        </p:nvSpPr>
        <p:spPr>
          <a:xfrm>
            <a:off x="3122524" y="3762054"/>
            <a:ext cx="942789" cy="523220"/>
          </a:xfrm>
          <a:prstGeom prst="rect">
            <a:avLst/>
          </a:prstGeom>
          <a:noFill/>
        </p:spPr>
        <p:txBody>
          <a:bodyPr wrap="square" rtlCol="0">
            <a:spAutoFit/>
          </a:bodyPr>
          <a:lstStyle/>
          <a:p>
            <a:pPr algn="ctr"/>
            <a:r>
              <a:rPr lang="en-US" sz="1400" dirty="0"/>
              <a:t>Difficult Job Portal</a:t>
            </a:r>
          </a:p>
        </p:txBody>
      </p:sp>
      <p:sp>
        <p:nvSpPr>
          <p:cNvPr id="26" name="TextBox 25">
            <a:extLst>
              <a:ext uri="{FF2B5EF4-FFF2-40B4-BE49-F238E27FC236}">
                <a16:creationId xmlns:a16="http://schemas.microsoft.com/office/drawing/2014/main" id="{3C05FAD8-E8E3-A51B-1EB2-5EF8B55C2658}"/>
              </a:ext>
            </a:extLst>
          </p:cNvPr>
          <p:cNvSpPr txBox="1"/>
          <p:nvPr/>
        </p:nvSpPr>
        <p:spPr>
          <a:xfrm>
            <a:off x="2325777" y="4441810"/>
            <a:ext cx="1077823" cy="523220"/>
          </a:xfrm>
          <a:prstGeom prst="rect">
            <a:avLst/>
          </a:prstGeom>
          <a:noFill/>
        </p:spPr>
        <p:txBody>
          <a:bodyPr wrap="square" rtlCol="0">
            <a:spAutoFit/>
          </a:bodyPr>
          <a:lstStyle/>
          <a:p>
            <a:pPr algn="ctr"/>
            <a:r>
              <a:rPr lang="en-US" sz="1400" dirty="0"/>
              <a:t>Unclear Job Description</a:t>
            </a:r>
          </a:p>
        </p:txBody>
      </p:sp>
      <p:sp>
        <p:nvSpPr>
          <p:cNvPr id="27" name="TextBox 26">
            <a:extLst>
              <a:ext uri="{FF2B5EF4-FFF2-40B4-BE49-F238E27FC236}">
                <a16:creationId xmlns:a16="http://schemas.microsoft.com/office/drawing/2014/main" id="{7A2DA5BF-41FE-C600-61D4-11045BB29A57}"/>
              </a:ext>
            </a:extLst>
          </p:cNvPr>
          <p:cNvSpPr txBox="1"/>
          <p:nvPr/>
        </p:nvSpPr>
        <p:spPr>
          <a:xfrm>
            <a:off x="3816515" y="4965030"/>
            <a:ext cx="942789" cy="738664"/>
          </a:xfrm>
          <a:prstGeom prst="rect">
            <a:avLst/>
          </a:prstGeom>
          <a:noFill/>
        </p:spPr>
        <p:txBody>
          <a:bodyPr wrap="square" rtlCol="0">
            <a:spAutoFit/>
          </a:bodyPr>
          <a:lstStyle/>
          <a:p>
            <a:pPr algn="ctr"/>
            <a:r>
              <a:rPr lang="en-US" sz="1400" dirty="0"/>
              <a:t>Poor Interview Feedback</a:t>
            </a:r>
          </a:p>
        </p:txBody>
      </p:sp>
      <p:sp>
        <p:nvSpPr>
          <p:cNvPr id="28" name="TextBox 27">
            <a:extLst>
              <a:ext uri="{FF2B5EF4-FFF2-40B4-BE49-F238E27FC236}">
                <a16:creationId xmlns:a16="http://schemas.microsoft.com/office/drawing/2014/main" id="{C8896556-3539-80F8-02DD-9BCB2A881399}"/>
              </a:ext>
            </a:extLst>
          </p:cNvPr>
          <p:cNvSpPr txBox="1"/>
          <p:nvPr/>
        </p:nvSpPr>
        <p:spPr>
          <a:xfrm>
            <a:off x="2731096" y="5149184"/>
            <a:ext cx="942789" cy="523220"/>
          </a:xfrm>
          <a:prstGeom prst="rect">
            <a:avLst/>
          </a:prstGeom>
          <a:noFill/>
        </p:spPr>
        <p:txBody>
          <a:bodyPr wrap="square" rtlCol="0">
            <a:spAutoFit/>
          </a:bodyPr>
          <a:lstStyle/>
          <a:p>
            <a:pPr algn="ctr"/>
            <a:r>
              <a:rPr lang="en-US" sz="1400" dirty="0"/>
              <a:t>Manual Forms</a:t>
            </a:r>
          </a:p>
        </p:txBody>
      </p:sp>
      <p:sp>
        <p:nvSpPr>
          <p:cNvPr id="29" name="TextBox 28">
            <a:extLst>
              <a:ext uri="{FF2B5EF4-FFF2-40B4-BE49-F238E27FC236}">
                <a16:creationId xmlns:a16="http://schemas.microsoft.com/office/drawing/2014/main" id="{200DEB75-F0A2-0E32-1520-31152739C6D5}"/>
              </a:ext>
            </a:extLst>
          </p:cNvPr>
          <p:cNvSpPr txBox="1"/>
          <p:nvPr/>
        </p:nvSpPr>
        <p:spPr>
          <a:xfrm>
            <a:off x="4983834" y="4595698"/>
            <a:ext cx="942789" cy="523220"/>
          </a:xfrm>
          <a:prstGeom prst="rect">
            <a:avLst/>
          </a:prstGeom>
          <a:noFill/>
        </p:spPr>
        <p:txBody>
          <a:bodyPr wrap="square" rtlCol="0">
            <a:spAutoFit/>
          </a:bodyPr>
          <a:lstStyle/>
          <a:p>
            <a:pPr algn="ctr"/>
            <a:r>
              <a:rPr lang="en-US" sz="1400" dirty="0"/>
              <a:t>Resources Not Ready</a:t>
            </a:r>
          </a:p>
        </p:txBody>
      </p:sp>
      <p:sp>
        <p:nvSpPr>
          <p:cNvPr id="30" name="TextBox 29">
            <a:extLst>
              <a:ext uri="{FF2B5EF4-FFF2-40B4-BE49-F238E27FC236}">
                <a16:creationId xmlns:a16="http://schemas.microsoft.com/office/drawing/2014/main" id="{00FA083E-1230-E558-61E7-DB7E320BF7B0}"/>
              </a:ext>
            </a:extLst>
          </p:cNvPr>
          <p:cNvSpPr txBox="1"/>
          <p:nvPr/>
        </p:nvSpPr>
        <p:spPr>
          <a:xfrm>
            <a:off x="5455228" y="5194648"/>
            <a:ext cx="942789" cy="738664"/>
          </a:xfrm>
          <a:prstGeom prst="rect">
            <a:avLst/>
          </a:prstGeom>
          <a:noFill/>
        </p:spPr>
        <p:txBody>
          <a:bodyPr wrap="square" rtlCol="0">
            <a:spAutoFit/>
          </a:bodyPr>
          <a:lstStyle/>
          <a:p>
            <a:pPr algn="ctr"/>
            <a:r>
              <a:rPr lang="en-US" sz="1400" dirty="0"/>
              <a:t>Lag Time For/No Training</a:t>
            </a:r>
          </a:p>
        </p:txBody>
      </p:sp>
      <p:sp>
        <p:nvSpPr>
          <p:cNvPr id="31" name="TextBox 30">
            <a:extLst>
              <a:ext uri="{FF2B5EF4-FFF2-40B4-BE49-F238E27FC236}">
                <a16:creationId xmlns:a16="http://schemas.microsoft.com/office/drawing/2014/main" id="{9CA7CAF9-6EE2-8C6E-CD51-A1041CBA757F}"/>
              </a:ext>
            </a:extLst>
          </p:cNvPr>
          <p:cNvSpPr txBox="1"/>
          <p:nvPr/>
        </p:nvSpPr>
        <p:spPr>
          <a:xfrm>
            <a:off x="5360897" y="3704531"/>
            <a:ext cx="839938" cy="738664"/>
          </a:xfrm>
          <a:prstGeom prst="rect">
            <a:avLst/>
          </a:prstGeom>
          <a:noFill/>
        </p:spPr>
        <p:txBody>
          <a:bodyPr wrap="square" rtlCol="0">
            <a:spAutoFit/>
          </a:bodyPr>
          <a:lstStyle/>
          <a:p>
            <a:pPr algn="ctr"/>
            <a:r>
              <a:rPr lang="en-US" sz="1400" dirty="0"/>
              <a:t>No Mentor/Buddy</a:t>
            </a:r>
          </a:p>
        </p:txBody>
      </p:sp>
      <p:sp>
        <p:nvSpPr>
          <p:cNvPr id="32" name="TextBox 31">
            <a:extLst>
              <a:ext uri="{FF2B5EF4-FFF2-40B4-BE49-F238E27FC236}">
                <a16:creationId xmlns:a16="http://schemas.microsoft.com/office/drawing/2014/main" id="{CC2A6BEC-2F7D-28A0-E868-C18363674CFE}"/>
              </a:ext>
            </a:extLst>
          </p:cNvPr>
          <p:cNvSpPr txBox="1"/>
          <p:nvPr/>
        </p:nvSpPr>
        <p:spPr>
          <a:xfrm>
            <a:off x="3645046" y="1934151"/>
            <a:ext cx="1025686" cy="738664"/>
          </a:xfrm>
          <a:prstGeom prst="rect">
            <a:avLst/>
          </a:prstGeom>
          <a:noFill/>
        </p:spPr>
        <p:txBody>
          <a:bodyPr wrap="square" rtlCol="0">
            <a:spAutoFit/>
          </a:bodyPr>
          <a:lstStyle/>
          <a:p>
            <a:pPr algn="ctr"/>
            <a:r>
              <a:rPr lang="en-US" sz="1400" dirty="0"/>
              <a:t>Welcome Letter (and SWAG)</a:t>
            </a:r>
          </a:p>
        </p:txBody>
      </p:sp>
      <p:sp>
        <p:nvSpPr>
          <p:cNvPr id="33" name="TextBox 32">
            <a:extLst>
              <a:ext uri="{FF2B5EF4-FFF2-40B4-BE49-F238E27FC236}">
                <a16:creationId xmlns:a16="http://schemas.microsoft.com/office/drawing/2014/main" id="{68CEE670-7032-9283-5602-AED3BCEE7029}"/>
              </a:ext>
            </a:extLst>
          </p:cNvPr>
          <p:cNvSpPr txBox="1"/>
          <p:nvPr/>
        </p:nvSpPr>
        <p:spPr>
          <a:xfrm>
            <a:off x="4287878" y="1120825"/>
            <a:ext cx="1025686" cy="738664"/>
          </a:xfrm>
          <a:prstGeom prst="rect">
            <a:avLst/>
          </a:prstGeom>
          <a:noFill/>
        </p:spPr>
        <p:txBody>
          <a:bodyPr wrap="square" rtlCol="0">
            <a:spAutoFit/>
          </a:bodyPr>
          <a:lstStyle/>
          <a:p>
            <a:pPr algn="ctr"/>
            <a:r>
              <a:rPr lang="en-US" sz="1400" dirty="0"/>
              <a:t>Immediate Sense of Belonging</a:t>
            </a:r>
          </a:p>
        </p:txBody>
      </p:sp>
      <p:sp>
        <p:nvSpPr>
          <p:cNvPr id="34" name="TextBox 33">
            <a:extLst>
              <a:ext uri="{FF2B5EF4-FFF2-40B4-BE49-F238E27FC236}">
                <a16:creationId xmlns:a16="http://schemas.microsoft.com/office/drawing/2014/main" id="{49D7D9D7-2382-F8FF-09B3-739D06C7B914}"/>
              </a:ext>
            </a:extLst>
          </p:cNvPr>
          <p:cNvSpPr txBox="1"/>
          <p:nvPr/>
        </p:nvSpPr>
        <p:spPr>
          <a:xfrm>
            <a:off x="4670732" y="2364070"/>
            <a:ext cx="839938" cy="738664"/>
          </a:xfrm>
          <a:prstGeom prst="rect">
            <a:avLst/>
          </a:prstGeom>
          <a:noFill/>
        </p:spPr>
        <p:txBody>
          <a:bodyPr wrap="square" rtlCol="0">
            <a:spAutoFit/>
          </a:bodyPr>
          <a:lstStyle/>
          <a:p>
            <a:pPr algn="ctr"/>
            <a:r>
              <a:rPr lang="en-US" sz="1400" dirty="0"/>
              <a:t>A 90d Detailed Schedule</a:t>
            </a:r>
          </a:p>
        </p:txBody>
      </p:sp>
      <p:sp>
        <p:nvSpPr>
          <p:cNvPr id="35" name="TextBox 34">
            <a:extLst>
              <a:ext uri="{FF2B5EF4-FFF2-40B4-BE49-F238E27FC236}">
                <a16:creationId xmlns:a16="http://schemas.microsoft.com/office/drawing/2014/main" id="{57FE5781-0BC0-56E2-F841-09DFA323F614}"/>
              </a:ext>
            </a:extLst>
          </p:cNvPr>
          <p:cNvSpPr txBox="1"/>
          <p:nvPr/>
        </p:nvSpPr>
        <p:spPr>
          <a:xfrm>
            <a:off x="6153552" y="4222819"/>
            <a:ext cx="979114" cy="523220"/>
          </a:xfrm>
          <a:prstGeom prst="rect">
            <a:avLst/>
          </a:prstGeom>
          <a:noFill/>
        </p:spPr>
        <p:txBody>
          <a:bodyPr wrap="square" rtlCol="0">
            <a:spAutoFit/>
          </a:bodyPr>
          <a:lstStyle/>
          <a:p>
            <a:pPr algn="ctr"/>
            <a:r>
              <a:rPr lang="en-US" sz="1400" dirty="0"/>
              <a:t>Too Much Autonomy</a:t>
            </a:r>
          </a:p>
        </p:txBody>
      </p:sp>
      <p:sp>
        <p:nvSpPr>
          <p:cNvPr id="36" name="TextBox 35">
            <a:extLst>
              <a:ext uri="{FF2B5EF4-FFF2-40B4-BE49-F238E27FC236}">
                <a16:creationId xmlns:a16="http://schemas.microsoft.com/office/drawing/2014/main" id="{EE80BAD5-2366-81A1-8746-CACE8C560595}"/>
              </a:ext>
            </a:extLst>
          </p:cNvPr>
          <p:cNvSpPr txBox="1"/>
          <p:nvPr/>
        </p:nvSpPr>
        <p:spPr>
          <a:xfrm>
            <a:off x="5780414" y="2473565"/>
            <a:ext cx="979114" cy="523220"/>
          </a:xfrm>
          <a:prstGeom prst="rect">
            <a:avLst/>
          </a:prstGeom>
          <a:noFill/>
        </p:spPr>
        <p:txBody>
          <a:bodyPr wrap="square" rtlCol="0">
            <a:spAutoFit/>
          </a:bodyPr>
          <a:lstStyle/>
          <a:p>
            <a:pPr algn="ctr"/>
            <a:r>
              <a:rPr lang="en-US" sz="1400" dirty="0"/>
              <a:t>30d Review</a:t>
            </a:r>
          </a:p>
        </p:txBody>
      </p:sp>
      <p:sp>
        <p:nvSpPr>
          <p:cNvPr id="37" name="TextBox 36">
            <a:extLst>
              <a:ext uri="{FF2B5EF4-FFF2-40B4-BE49-F238E27FC236}">
                <a16:creationId xmlns:a16="http://schemas.microsoft.com/office/drawing/2014/main" id="{3B9A0AB3-80AB-B350-E32A-54996F6822ED}"/>
              </a:ext>
            </a:extLst>
          </p:cNvPr>
          <p:cNvSpPr txBox="1"/>
          <p:nvPr/>
        </p:nvSpPr>
        <p:spPr>
          <a:xfrm>
            <a:off x="6507998" y="2474724"/>
            <a:ext cx="979114" cy="523220"/>
          </a:xfrm>
          <a:prstGeom prst="rect">
            <a:avLst/>
          </a:prstGeom>
          <a:noFill/>
        </p:spPr>
        <p:txBody>
          <a:bodyPr wrap="square" rtlCol="0">
            <a:spAutoFit/>
          </a:bodyPr>
          <a:lstStyle/>
          <a:p>
            <a:pPr algn="ctr"/>
            <a:r>
              <a:rPr lang="en-US" sz="1400" dirty="0"/>
              <a:t>60d Review</a:t>
            </a:r>
          </a:p>
        </p:txBody>
      </p:sp>
      <p:sp>
        <p:nvSpPr>
          <p:cNvPr id="38" name="TextBox 37">
            <a:extLst>
              <a:ext uri="{FF2B5EF4-FFF2-40B4-BE49-F238E27FC236}">
                <a16:creationId xmlns:a16="http://schemas.microsoft.com/office/drawing/2014/main" id="{A37648C8-6152-8CBD-25A9-5174E5A4D3FC}"/>
              </a:ext>
            </a:extLst>
          </p:cNvPr>
          <p:cNvSpPr txBox="1"/>
          <p:nvPr/>
        </p:nvSpPr>
        <p:spPr>
          <a:xfrm>
            <a:off x="7205209" y="2474724"/>
            <a:ext cx="979114" cy="523220"/>
          </a:xfrm>
          <a:prstGeom prst="rect">
            <a:avLst/>
          </a:prstGeom>
          <a:noFill/>
        </p:spPr>
        <p:txBody>
          <a:bodyPr wrap="square" rtlCol="0">
            <a:spAutoFit/>
          </a:bodyPr>
          <a:lstStyle/>
          <a:p>
            <a:pPr algn="ctr"/>
            <a:r>
              <a:rPr lang="en-US" sz="1400" dirty="0"/>
              <a:t>90d Review</a:t>
            </a:r>
          </a:p>
        </p:txBody>
      </p:sp>
      <p:sp>
        <p:nvSpPr>
          <p:cNvPr id="39" name="TextBox 38">
            <a:extLst>
              <a:ext uri="{FF2B5EF4-FFF2-40B4-BE49-F238E27FC236}">
                <a16:creationId xmlns:a16="http://schemas.microsoft.com/office/drawing/2014/main" id="{A0A5C4E0-7891-A319-37FA-36B1D0E1FDD9}"/>
              </a:ext>
            </a:extLst>
          </p:cNvPr>
          <p:cNvSpPr txBox="1"/>
          <p:nvPr/>
        </p:nvSpPr>
        <p:spPr>
          <a:xfrm>
            <a:off x="7906229" y="2474724"/>
            <a:ext cx="1564651" cy="523220"/>
          </a:xfrm>
          <a:prstGeom prst="rect">
            <a:avLst/>
          </a:prstGeom>
          <a:noFill/>
        </p:spPr>
        <p:txBody>
          <a:bodyPr wrap="square" rtlCol="0">
            <a:spAutoFit/>
          </a:bodyPr>
          <a:lstStyle/>
          <a:p>
            <a:pPr algn="ctr"/>
            <a:r>
              <a:rPr lang="en-US" sz="1400" dirty="0"/>
              <a:t>High Performance Growth Plan</a:t>
            </a:r>
          </a:p>
        </p:txBody>
      </p:sp>
      <p:sp>
        <p:nvSpPr>
          <p:cNvPr id="40" name="TextBox 39">
            <a:extLst>
              <a:ext uri="{FF2B5EF4-FFF2-40B4-BE49-F238E27FC236}">
                <a16:creationId xmlns:a16="http://schemas.microsoft.com/office/drawing/2014/main" id="{34245CD2-EE9E-0752-0130-4BCD310EF725}"/>
              </a:ext>
            </a:extLst>
          </p:cNvPr>
          <p:cNvSpPr txBox="1"/>
          <p:nvPr/>
        </p:nvSpPr>
        <p:spPr>
          <a:xfrm>
            <a:off x="4065313" y="3531149"/>
            <a:ext cx="979114" cy="738664"/>
          </a:xfrm>
          <a:prstGeom prst="rect">
            <a:avLst/>
          </a:prstGeom>
          <a:noFill/>
        </p:spPr>
        <p:txBody>
          <a:bodyPr wrap="square" rtlCol="0">
            <a:spAutoFit/>
          </a:bodyPr>
          <a:lstStyle/>
          <a:p>
            <a:pPr algn="ctr"/>
            <a:r>
              <a:rPr lang="en-US" sz="1400" dirty="0"/>
              <a:t>Poor Total Comp Package</a:t>
            </a:r>
          </a:p>
        </p:txBody>
      </p:sp>
      <p:sp>
        <p:nvSpPr>
          <p:cNvPr id="41" name="TextBox 40">
            <a:extLst>
              <a:ext uri="{FF2B5EF4-FFF2-40B4-BE49-F238E27FC236}">
                <a16:creationId xmlns:a16="http://schemas.microsoft.com/office/drawing/2014/main" id="{368F294A-0677-752E-32D9-625DCFB184FF}"/>
              </a:ext>
            </a:extLst>
          </p:cNvPr>
          <p:cNvSpPr txBox="1"/>
          <p:nvPr/>
        </p:nvSpPr>
        <p:spPr>
          <a:xfrm>
            <a:off x="5063216" y="3015107"/>
            <a:ext cx="1227699" cy="738664"/>
          </a:xfrm>
          <a:prstGeom prst="rect">
            <a:avLst/>
          </a:prstGeom>
          <a:noFill/>
        </p:spPr>
        <p:txBody>
          <a:bodyPr wrap="square" rtlCol="0">
            <a:spAutoFit/>
          </a:bodyPr>
          <a:lstStyle/>
          <a:p>
            <a:pPr algn="ctr"/>
            <a:r>
              <a:rPr lang="en-US" sz="1400" dirty="0"/>
              <a:t>Clear Expectations (Handbook)</a:t>
            </a:r>
          </a:p>
        </p:txBody>
      </p:sp>
      <p:sp>
        <p:nvSpPr>
          <p:cNvPr id="42" name="TextBox 41">
            <a:extLst>
              <a:ext uri="{FF2B5EF4-FFF2-40B4-BE49-F238E27FC236}">
                <a16:creationId xmlns:a16="http://schemas.microsoft.com/office/drawing/2014/main" id="{B7BE6AD3-B905-CAB6-936A-F60ED89DB870}"/>
              </a:ext>
            </a:extLst>
          </p:cNvPr>
          <p:cNvSpPr txBox="1"/>
          <p:nvPr/>
        </p:nvSpPr>
        <p:spPr>
          <a:xfrm>
            <a:off x="5910734" y="1453008"/>
            <a:ext cx="1221932" cy="738664"/>
          </a:xfrm>
          <a:prstGeom prst="rect">
            <a:avLst/>
          </a:prstGeom>
          <a:noFill/>
        </p:spPr>
        <p:txBody>
          <a:bodyPr wrap="square" rtlCol="0">
            <a:spAutoFit/>
          </a:bodyPr>
          <a:lstStyle/>
          <a:p>
            <a:pPr algn="ctr"/>
            <a:r>
              <a:rPr lang="en-US" sz="1400" dirty="0"/>
              <a:t>Team Integration Activities</a:t>
            </a:r>
          </a:p>
        </p:txBody>
      </p:sp>
      <p:sp>
        <p:nvSpPr>
          <p:cNvPr id="43" name="TextBox 42">
            <a:extLst>
              <a:ext uri="{FF2B5EF4-FFF2-40B4-BE49-F238E27FC236}">
                <a16:creationId xmlns:a16="http://schemas.microsoft.com/office/drawing/2014/main" id="{D466BB4D-BBC4-C872-DBA3-22D9A6E1A5B0}"/>
              </a:ext>
            </a:extLst>
          </p:cNvPr>
          <p:cNvSpPr txBox="1"/>
          <p:nvPr/>
        </p:nvSpPr>
        <p:spPr>
          <a:xfrm>
            <a:off x="6593747" y="5000429"/>
            <a:ext cx="1221932" cy="523220"/>
          </a:xfrm>
          <a:prstGeom prst="rect">
            <a:avLst/>
          </a:prstGeom>
          <a:noFill/>
        </p:spPr>
        <p:txBody>
          <a:bodyPr wrap="square" rtlCol="0">
            <a:spAutoFit/>
          </a:bodyPr>
          <a:lstStyle/>
          <a:p>
            <a:pPr algn="ctr"/>
            <a:r>
              <a:rPr lang="en-US" sz="1400" dirty="0"/>
              <a:t>Not Knowing Who’s Who</a:t>
            </a:r>
          </a:p>
        </p:txBody>
      </p:sp>
      <p:sp>
        <p:nvSpPr>
          <p:cNvPr id="44" name="TextBox 43">
            <a:extLst>
              <a:ext uri="{FF2B5EF4-FFF2-40B4-BE49-F238E27FC236}">
                <a16:creationId xmlns:a16="http://schemas.microsoft.com/office/drawing/2014/main" id="{B61A2EC8-1359-1F88-C575-54AC5BA17A10}"/>
              </a:ext>
            </a:extLst>
          </p:cNvPr>
          <p:cNvSpPr txBox="1"/>
          <p:nvPr/>
        </p:nvSpPr>
        <p:spPr>
          <a:xfrm>
            <a:off x="7075960" y="1089653"/>
            <a:ext cx="1120467" cy="738664"/>
          </a:xfrm>
          <a:prstGeom prst="rect">
            <a:avLst/>
          </a:prstGeom>
          <a:noFill/>
        </p:spPr>
        <p:txBody>
          <a:bodyPr wrap="square" rtlCol="0">
            <a:spAutoFit/>
          </a:bodyPr>
          <a:lstStyle/>
          <a:p>
            <a:pPr algn="ctr"/>
            <a:r>
              <a:rPr lang="en-US" sz="1400" dirty="0"/>
              <a:t>Alignment Of Work To Mission</a:t>
            </a:r>
          </a:p>
        </p:txBody>
      </p:sp>
      <p:sp>
        <p:nvSpPr>
          <p:cNvPr id="45" name="TextBox 44">
            <a:extLst>
              <a:ext uri="{FF2B5EF4-FFF2-40B4-BE49-F238E27FC236}">
                <a16:creationId xmlns:a16="http://schemas.microsoft.com/office/drawing/2014/main" id="{685C09A7-F539-F908-918C-2C31AD35DB3C}"/>
              </a:ext>
            </a:extLst>
          </p:cNvPr>
          <p:cNvSpPr txBox="1"/>
          <p:nvPr/>
        </p:nvSpPr>
        <p:spPr>
          <a:xfrm>
            <a:off x="9396345" y="2491887"/>
            <a:ext cx="1564651" cy="523220"/>
          </a:xfrm>
          <a:prstGeom prst="rect">
            <a:avLst/>
          </a:prstGeom>
          <a:noFill/>
        </p:spPr>
        <p:txBody>
          <a:bodyPr wrap="square" rtlCol="0">
            <a:spAutoFit/>
          </a:bodyPr>
          <a:lstStyle/>
          <a:p>
            <a:pPr algn="ctr"/>
            <a:r>
              <a:rPr lang="en-US" sz="1400" dirty="0"/>
              <a:t>Quarterly Conversations</a:t>
            </a:r>
          </a:p>
        </p:txBody>
      </p:sp>
      <p:sp>
        <p:nvSpPr>
          <p:cNvPr id="46" name="TextBox 45">
            <a:extLst>
              <a:ext uri="{FF2B5EF4-FFF2-40B4-BE49-F238E27FC236}">
                <a16:creationId xmlns:a16="http://schemas.microsoft.com/office/drawing/2014/main" id="{FE1920BE-E80D-3A81-7473-DC9A3E9DCA56}"/>
              </a:ext>
            </a:extLst>
          </p:cNvPr>
          <p:cNvSpPr txBox="1"/>
          <p:nvPr/>
        </p:nvSpPr>
        <p:spPr>
          <a:xfrm>
            <a:off x="7436027" y="3048517"/>
            <a:ext cx="979114" cy="523220"/>
          </a:xfrm>
          <a:prstGeom prst="rect">
            <a:avLst/>
          </a:prstGeom>
          <a:noFill/>
        </p:spPr>
        <p:txBody>
          <a:bodyPr wrap="square" rtlCol="0">
            <a:spAutoFit/>
          </a:bodyPr>
          <a:lstStyle/>
          <a:p>
            <a:pPr algn="ctr"/>
            <a:r>
              <a:rPr lang="en-US" sz="1400" dirty="0"/>
              <a:t>Career Path</a:t>
            </a:r>
          </a:p>
        </p:txBody>
      </p:sp>
      <p:sp>
        <p:nvSpPr>
          <p:cNvPr id="47" name="TextBox 46">
            <a:extLst>
              <a:ext uri="{FF2B5EF4-FFF2-40B4-BE49-F238E27FC236}">
                <a16:creationId xmlns:a16="http://schemas.microsoft.com/office/drawing/2014/main" id="{A0D5D4EF-966B-A980-1D87-19EAEB0769D9}"/>
              </a:ext>
            </a:extLst>
          </p:cNvPr>
          <p:cNvSpPr txBox="1"/>
          <p:nvPr/>
        </p:nvSpPr>
        <p:spPr>
          <a:xfrm>
            <a:off x="9181125" y="5498182"/>
            <a:ext cx="979114" cy="523220"/>
          </a:xfrm>
          <a:prstGeom prst="rect">
            <a:avLst/>
          </a:prstGeom>
          <a:noFill/>
        </p:spPr>
        <p:txBody>
          <a:bodyPr wrap="square" rtlCol="0">
            <a:spAutoFit/>
          </a:bodyPr>
          <a:lstStyle/>
          <a:p>
            <a:pPr algn="ctr"/>
            <a:r>
              <a:rPr lang="en-US" sz="1400" dirty="0"/>
              <a:t>Sense of Dead End</a:t>
            </a:r>
          </a:p>
        </p:txBody>
      </p:sp>
      <p:sp>
        <p:nvSpPr>
          <p:cNvPr id="48" name="TextBox 47">
            <a:extLst>
              <a:ext uri="{FF2B5EF4-FFF2-40B4-BE49-F238E27FC236}">
                <a16:creationId xmlns:a16="http://schemas.microsoft.com/office/drawing/2014/main" id="{07170CC9-FA14-CBEA-0B65-0804FE6A9EE7}"/>
              </a:ext>
            </a:extLst>
          </p:cNvPr>
          <p:cNvSpPr txBox="1"/>
          <p:nvPr/>
        </p:nvSpPr>
        <p:spPr>
          <a:xfrm>
            <a:off x="7590342" y="1856021"/>
            <a:ext cx="1564651" cy="307777"/>
          </a:xfrm>
          <a:prstGeom prst="rect">
            <a:avLst/>
          </a:prstGeom>
          <a:noFill/>
        </p:spPr>
        <p:txBody>
          <a:bodyPr wrap="square" rtlCol="0">
            <a:spAutoFit/>
          </a:bodyPr>
          <a:lstStyle/>
          <a:p>
            <a:pPr algn="ctr"/>
            <a:r>
              <a:rPr lang="en-US" sz="1400" dirty="0"/>
              <a:t>MBOs</a:t>
            </a:r>
          </a:p>
        </p:txBody>
      </p:sp>
      <p:sp>
        <p:nvSpPr>
          <p:cNvPr id="49" name="TextBox 48">
            <a:extLst>
              <a:ext uri="{FF2B5EF4-FFF2-40B4-BE49-F238E27FC236}">
                <a16:creationId xmlns:a16="http://schemas.microsoft.com/office/drawing/2014/main" id="{D087ECB6-833B-7840-FDC3-596C7A178DD6}"/>
              </a:ext>
            </a:extLst>
          </p:cNvPr>
          <p:cNvSpPr txBox="1"/>
          <p:nvPr/>
        </p:nvSpPr>
        <p:spPr>
          <a:xfrm>
            <a:off x="8749110" y="3230551"/>
            <a:ext cx="1564651" cy="523220"/>
          </a:xfrm>
          <a:prstGeom prst="rect">
            <a:avLst/>
          </a:prstGeom>
          <a:noFill/>
        </p:spPr>
        <p:txBody>
          <a:bodyPr wrap="square" rtlCol="0">
            <a:spAutoFit/>
          </a:bodyPr>
          <a:lstStyle/>
          <a:p>
            <a:pPr algn="ctr"/>
            <a:r>
              <a:rPr lang="en-US" sz="1400" dirty="0"/>
              <a:t>Self-Directed Training</a:t>
            </a:r>
          </a:p>
        </p:txBody>
      </p:sp>
      <p:sp>
        <p:nvSpPr>
          <p:cNvPr id="50" name="TextBox 49">
            <a:extLst>
              <a:ext uri="{FF2B5EF4-FFF2-40B4-BE49-F238E27FC236}">
                <a16:creationId xmlns:a16="http://schemas.microsoft.com/office/drawing/2014/main" id="{C4471CCA-55D1-2B42-A8F4-B4D7A8BCDF04}"/>
              </a:ext>
            </a:extLst>
          </p:cNvPr>
          <p:cNvSpPr txBox="1"/>
          <p:nvPr/>
        </p:nvSpPr>
        <p:spPr>
          <a:xfrm>
            <a:off x="7214185" y="3978529"/>
            <a:ext cx="1462390" cy="738664"/>
          </a:xfrm>
          <a:prstGeom prst="rect">
            <a:avLst/>
          </a:prstGeom>
          <a:noFill/>
        </p:spPr>
        <p:txBody>
          <a:bodyPr wrap="square" rtlCol="0">
            <a:spAutoFit/>
          </a:bodyPr>
          <a:lstStyle/>
          <a:p>
            <a:pPr algn="ctr"/>
            <a:r>
              <a:rPr lang="en-US" sz="1400" dirty="0"/>
              <a:t>Little / No Communication With Manager</a:t>
            </a:r>
          </a:p>
        </p:txBody>
      </p:sp>
      <p:sp>
        <p:nvSpPr>
          <p:cNvPr id="51" name="TextBox 50">
            <a:extLst>
              <a:ext uri="{FF2B5EF4-FFF2-40B4-BE49-F238E27FC236}">
                <a16:creationId xmlns:a16="http://schemas.microsoft.com/office/drawing/2014/main" id="{23FD2F09-8DC6-943A-F263-7F7F4F1E6917}"/>
              </a:ext>
            </a:extLst>
          </p:cNvPr>
          <p:cNvSpPr txBox="1"/>
          <p:nvPr/>
        </p:nvSpPr>
        <p:spPr>
          <a:xfrm>
            <a:off x="7902986" y="5127057"/>
            <a:ext cx="1252007" cy="738664"/>
          </a:xfrm>
          <a:prstGeom prst="rect">
            <a:avLst/>
          </a:prstGeom>
          <a:noFill/>
        </p:spPr>
        <p:txBody>
          <a:bodyPr wrap="square" rtlCol="0">
            <a:spAutoFit/>
          </a:bodyPr>
          <a:lstStyle/>
          <a:p>
            <a:pPr algn="ctr"/>
            <a:r>
              <a:rPr lang="en-US" sz="1400" dirty="0"/>
              <a:t>Lack Of Input To Make Improvements</a:t>
            </a:r>
          </a:p>
        </p:txBody>
      </p:sp>
      <p:sp>
        <p:nvSpPr>
          <p:cNvPr id="52" name="TextBox 51">
            <a:extLst>
              <a:ext uri="{FF2B5EF4-FFF2-40B4-BE49-F238E27FC236}">
                <a16:creationId xmlns:a16="http://schemas.microsoft.com/office/drawing/2014/main" id="{0458E30A-EAC0-7ABF-5AC7-364FFD317095}"/>
              </a:ext>
            </a:extLst>
          </p:cNvPr>
          <p:cNvSpPr txBox="1"/>
          <p:nvPr/>
        </p:nvSpPr>
        <p:spPr>
          <a:xfrm>
            <a:off x="8800240" y="4441810"/>
            <a:ext cx="1462390" cy="523220"/>
          </a:xfrm>
          <a:prstGeom prst="rect">
            <a:avLst/>
          </a:prstGeom>
          <a:noFill/>
        </p:spPr>
        <p:txBody>
          <a:bodyPr wrap="square" rtlCol="0">
            <a:spAutoFit/>
          </a:bodyPr>
          <a:lstStyle/>
          <a:p>
            <a:pPr algn="ctr"/>
            <a:r>
              <a:rPr lang="en-US" sz="1400" dirty="0"/>
              <a:t>Lack Of Trust And Transparency</a:t>
            </a:r>
          </a:p>
        </p:txBody>
      </p:sp>
      <p:sp>
        <p:nvSpPr>
          <p:cNvPr id="53" name="Rectangle 52">
            <a:extLst>
              <a:ext uri="{FF2B5EF4-FFF2-40B4-BE49-F238E27FC236}">
                <a16:creationId xmlns:a16="http://schemas.microsoft.com/office/drawing/2014/main" id="{593EC503-0486-BB85-AAA9-0E65DCCB15A1}"/>
              </a:ext>
            </a:extLst>
          </p:cNvPr>
          <p:cNvSpPr/>
          <p:nvPr/>
        </p:nvSpPr>
        <p:spPr>
          <a:xfrm>
            <a:off x="0" y="469865"/>
            <a:ext cx="12192000" cy="1359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EF236-4A9E-6644-1A9D-7FC31B45148F}"/>
              </a:ext>
            </a:extLst>
          </p:cNvPr>
          <p:cNvSpPr txBox="1"/>
          <p:nvPr/>
        </p:nvSpPr>
        <p:spPr>
          <a:xfrm>
            <a:off x="1365254" y="156644"/>
            <a:ext cx="10826746" cy="3029206"/>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6" name="TextBox 5">
            <a:extLst>
              <a:ext uri="{FF2B5EF4-FFF2-40B4-BE49-F238E27FC236}">
                <a16:creationId xmlns:a16="http://schemas.microsoft.com/office/drawing/2014/main" id="{FB8E978F-D052-19C5-6080-215B7C21178D}"/>
              </a:ext>
            </a:extLst>
          </p:cNvPr>
          <p:cNvSpPr txBox="1"/>
          <p:nvPr/>
        </p:nvSpPr>
        <p:spPr>
          <a:xfrm>
            <a:off x="8906788" y="1382533"/>
            <a:ext cx="979114" cy="738664"/>
          </a:xfrm>
          <a:prstGeom prst="rect">
            <a:avLst/>
          </a:prstGeom>
          <a:noFill/>
        </p:spPr>
        <p:txBody>
          <a:bodyPr wrap="square" rtlCol="0">
            <a:spAutoFit/>
          </a:bodyPr>
          <a:lstStyle/>
          <a:p>
            <a:pPr algn="ctr"/>
            <a:r>
              <a:rPr lang="en-US" sz="1400" dirty="0"/>
              <a:t>Shows Concern For People</a:t>
            </a:r>
          </a:p>
        </p:txBody>
      </p:sp>
      <p:sp>
        <p:nvSpPr>
          <p:cNvPr id="8" name="TextBox 7">
            <a:extLst>
              <a:ext uri="{FF2B5EF4-FFF2-40B4-BE49-F238E27FC236}">
                <a16:creationId xmlns:a16="http://schemas.microsoft.com/office/drawing/2014/main" id="{B9104F7D-E12A-B3B6-5373-437AAAD47C37}"/>
              </a:ext>
            </a:extLst>
          </p:cNvPr>
          <p:cNvSpPr txBox="1"/>
          <p:nvPr/>
        </p:nvSpPr>
        <p:spPr>
          <a:xfrm>
            <a:off x="6362677" y="2997081"/>
            <a:ext cx="1094062" cy="523220"/>
          </a:xfrm>
          <a:prstGeom prst="rect">
            <a:avLst/>
          </a:prstGeom>
          <a:noFill/>
        </p:spPr>
        <p:txBody>
          <a:bodyPr wrap="square" rtlCol="0">
            <a:spAutoFit/>
          </a:bodyPr>
          <a:lstStyle/>
          <a:p>
            <a:pPr algn="ctr"/>
            <a:r>
              <a:rPr lang="en-US" sz="1400" dirty="0"/>
              <a:t>Flexible Work Space</a:t>
            </a:r>
          </a:p>
        </p:txBody>
      </p:sp>
      <p:sp>
        <p:nvSpPr>
          <p:cNvPr id="16" name="TextBox 15">
            <a:extLst>
              <a:ext uri="{FF2B5EF4-FFF2-40B4-BE49-F238E27FC236}">
                <a16:creationId xmlns:a16="http://schemas.microsoft.com/office/drawing/2014/main" id="{A6D77233-55C1-90FE-6C84-AED822D7F6C6}"/>
              </a:ext>
            </a:extLst>
          </p:cNvPr>
          <p:cNvSpPr txBox="1"/>
          <p:nvPr/>
        </p:nvSpPr>
        <p:spPr>
          <a:xfrm>
            <a:off x="8528989" y="3832276"/>
            <a:ext cx="1462390" cy="523220"/>
          </a:xfrm>
          <a:prstGeom prst="rect">
            <a:avLst/>
          </a:prstGeom>
          <a:noFill/>
        </p:spPr>
        <p:txBody>
          <a:bodyPr wrap="square" rtlCol="0">
            <a:spAutoFit/>
          </a:bodyPr>
          <a:lstStyle/>
          <a:p>
            <a:pPr algn="ctr"/>
            <a:r>
              <a:rPr lang="en-US" sz="1400" dirty="0"/>
              <a:t>Lack Of Well Being</a:t>
            </a:r>
          </a:p>
        </p:txBody>
      </p:sp>
      <p:sp>
        <p:nvSpPr>
          <p:cNvPr id="22" name="TextBox 21">
            <a:extLst>
              <a:ext uri="{FF2B5EF4-FFF2-40B4-BE49-F238E27FC236}">
                <a16:creationId xmlns:a16="http://schemas.microsoft.com/office/drawing/2014/main" id="{9C65C81F-A332-3753-3414-4E3BF9A7D314}"/>
              </a:ext>
            </a:extLst>
          </p:cNvPr>
          <p:cNvSpPr txBox="1"/>
          <p:nvPr/>
        </p:nvSpPr>
        <p:spPr>
          <a:xfrm>
            <a:off x="10139680" y="1241060"/>
            <a:ext cx="1564651" cy="307777"/>
          </a:xfrm>
          <a:prstGeom prst="rect">
            <a:avLst/>
          </a:prstGeom>
          <a:noFill/>
        </p:spPr>
        <p:txBody>
          <a:bodyPr wrap="square" rtlCol="0">
            <a:spAutoFit/>
          </a:bodyPr>
          <a:lstStyle/>
          <a:p>
            <a:pPr algn="ctr"/>
            <a:r>
              <a:rPr lang="en-US" sz="1400" dirty="0"/>
              <a:t>Good Experience</a:t>
            </a:r>
          </a:p>
        </p:txBody>
      </p:sp>
      <p:sp>
        <p:nvSpPr>
          <p:cNvPr id="23" name="TextBox 22">
            <a:extLst>
              <a:ext uri="{FF2B5EF4-FFF2-40B4-BE49-F238E27FC236}">
                <a16:creationId xmlns:a16="http://schemas.microsoft.com/office/drawing/2014/main" id="{60B5E8D5-9A37-48B7-446F-62CE7F328391}"/>
              </a:ext>
            </a:extLst>
          </p:cNvPr>
          <p:cNvSpPr txBox="1"/>
          <p:nvPr/>
        </p:nvSpPr>
        <p:spPr>
          <a:xfrm>
            <a:off x="10114364" y="3030942"/>
            <a:ext cx="1564651" cy="307777"/>
          </a:xfrm>
          <a:prstGeom prst="rect">
            <a:avLst/>
          </a:prstGeom>
          <a:noFill/>
        </p:spPr>
        <p:txBody>
          <a:bodyPr wrap="square" rtlCol="0">
            <a:spAutoFit/>
          </a:bodyPr>
          <a:lstStyle/>
          <a:p>
            <a:pPr algn="ctr"/>
            <a:r>
              <a:rPr lang="en-US" sz="1400" dirty="0"/>
              <a:t>Goodbye</a:t>
            </a:r>
          </a:p>
        </p:txBody>
      </p:sp>
      <p:sp>
        <p:nvSpPr>
          <p:cNvPr id="55" name="TextBox 54">
            <a:extLst>
              <a:ext uri="{FF2B5EF4-FFF2-40B4-BE49-F238E27FC236}">
                <a16:creationId xmlns:a16="http://schemas.microsoft.com/office/drawing/2014/main" id="{95023B04-130F-6DE5-FCE6-9D1B37F8422C}"/>
              </a:ext>
            </a:extLst>
          </p:cNvPr>
          <p:cNvSpPr txBox="1"/>
          <p:nvPr/>
        </p:nvSpPr>
        <p:spPr>
          <a:xfrm>
            <a:off x="2095991" y="2604203"/>
            <a:ext cx="1034738" cy="954107"/>
          </a:xfrm>
          <a:prstGeom prst="rect">
            <a:avLst/>
          </a:prstGeom>
          <a:noFill/>
        </p:spPr>
        <p:txBody>
          <a:bodyPr wrap="square" rtlCol="0">
            <a:spAutoFit/>
          </a:bodyPr>
          <a:lstStyle/>
          <a:p>
            <a:pPr algn="ctr"/>
            <a:r>
              <a:rPr lang="en-US" sz="1400" dirty="0"/>
              <a:t>Great Employee Value Proposition</a:t>
            </a:r>
          </a:p>
        </p:txBody>
      </p:sp>
    </p:spTree>
    <p:extLst>
      <p:ext uri="{BB962C8B-B14F-4D97-AF65-F5344CB8AC3E}">
        <p14:creationId xmlns:p14="http://schemas.microsoft.com/office/powerpoint/2010/main" val="17181994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D6260712-CB90-F20C-3B88-DD2ACA169E77}"/>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E4C746-258D-8A75-2BB6-C3B216D99903}"/>
              </a:ext>
            </a:extLst>
          </p:cNvPr>
          <p:cNvSpPr txBox="1"/>
          <p:nvPr/>
        </p:nvSpPr>
        <p:spPr>
          <a:xfrm>
            <a:off x="331330" y="6287127"/>
            <a:ext cx="10826746" cy="430887"/>
          </a:xfrm>
          <a:prstGeom prst="rect">
            <a:avLst/>
          </a:prstGeom>
          <a:noFill/>
        </p:spPr>
        <p:txBody>
          <a:bodyPr wrap="none" rtlCol="0">
            <a:spAutoFit/>
          </a:bodyPr>
          <a:lstStyle/>
          <a:p>
            <a:r>
              <a:rPr lang="en-US" sz="2200" b="1" dirty="0"/>
              <a:t>Touchpoints          ATTRACT – RECRUIT – ONBOARD – ENGAGE – DEVELOP – PERFORM - EXIT</a:t>
            </a:r>
          </a:p>
        </p:txBody>
      </p:sp>
      <p:cxnSp>
        <p:nvCxnSpPr>
          <p:cNvPr id="7" name="Straight Connector 6">
            <a:extLst>
              <a:ext uri="{FF2B5EF4-FFF2-40B4-BE49-F238E27FC236}">
                <a16:creationId xmlns:a16="http://schemas.microsoft.com/office/drawing/2014/main" id="{3A2616D6-A7C2-3488-9802-7701E2149FDF}"/>
              </a:ext>
            </a:extLst>
          </p:cNvPr>
          <p:cNvCxnSpPr>
            <a:cxnSpLocks/>
          </p:cNvCxnSpPr>
          <p:nvPr/>
        </p:nvCxnSpPr>
        <p:spPr>
          <a:xfrm>
            <a:off x="2377440" y="6289040"/>
            <a:ext cx="90424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3190C66-77B5-E4B4-9781-4BF3576A676B}"/>
              </a:ext>
            </a:extLst>
          </p:cNvPr>
          <p:cNvCxnSpPr/>
          <p:nvPr/>
        </p:nvCxnSpPr>
        <p:spPr>
          <a:xfrm>
            <a:off x="2377440" y="611632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A518F52-E9F9-EB7C-6FCD-3F9F58B171BD}"/>
              </a:ext>
            </a:extLst>
          </p:cNvPr>
          <p:cNvCxnSpPr/>
          <p:nvPr/>
        </p:nvCxnSpPr>
        <p:spPr>
          <a:xfrm>
            <a:off x="11419840" y="611632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E780E1B-A1A4-99B5-C77D-D064B67C3A4C}"/>
              </a:ext>
            </a:extLst>
          </p:cNvPr>
          <p:cNvCxnSpPr/>
          <p:nvPr/>
        </p:nvCxnSpPr>
        <p:spPr>
          <a:xfrm>
            <a:off x="4856480" y="6126480"/>
            <a:ext cx="0" cy="252087"/>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CF4ABD1-693E-09ED-E889-75065FB6452A}"/>
              </a:ext>
            </a:extLst>
          </p:cNvPr>
          <p:cNvSpPr txBox="1"/>
          <p:nvPr/>
        </p:nvSpPr>
        <p:spPr>
          <a:xfrm>
            <a:off x="3017520" y="6099740"/>
            <a:ext cx="1233543" cy="276999"/>
          </a:xfrm>
          <a:prstGeom prst="rect">
            <a:avLst/>
          </a:prstGeom>
          <a:noFill/>
        </p:spPr>
        <p:txBody>
          <a:bodyPr wrap="none" rtlCol="0">
            <a:spAutoFit/>
          </a:bodyPr>
          <a:lstStyle/>
          <a:p>
            <a:r>
              <a:rPr lang="en-US" sz="1200" dirty="0"/>
              <a:t>Pre-Employment</a:t>
            </a:r>
          </a:p>
        </p:txBody>
      </p:sp>
      <p:sp>
        <p:nvSpPr>
          <p:cNvPr id="13" name="TextBox 12">
            <a:extLst>
              <a:ext uri="{FF2B5EF4-FFF2-40B4-BE49-F238E27FC236}">
                <a16:creationId xmlns:a16="http://schemas.microsoft.com/office/drawing/2014/main" id="{E73132B6-C104-CAE8-A838-8F6FBA953EE6}"/>
              </a:ext>
            </a:extLst>
          </p:cNvPr>
          <p:cNvSpPr txBox="1"/>
          <p:nvPr/>
        </p:nvSpPr>
        <p:spPr>
          <a:xfrm>
            <a:off x="6979920" y="6099740"/>
            <a:ext cx="979114" cy="276999"/>
          </a:xfrm>
          <a:prstGeom prst="rect">
            <a:avLst/>
          </a:prstGeom>
          <a:noFill/>
        </p:spPr>
        <p:txBody>
          <a:bodyPr wrap="none" rtlCol="0">
            <a:spAutoFit/>
          </a:bodyPr>
          <a:lstStyle/>
          <a:p>
            <a:r>
              <a:rPr lang="en-US" sz="1200" dirty="0"/>
              <a:t>Employment</a:t>
            </a:r>
          </a:p>
        </p:txBody>
      </p:sp>
      <p:sp>
        <p:nvSpPr>
          <p:cNvPr id="14" name="TextBox 13">
            <a:extLst>
              <a:ext uri="{FF2B5EF4-FFF2-40B4-BE49-F238E27FC236}">
                <a16:creationId xmlns:a16="http://schemas.microsoft.com/office/drawing/2014/main" id="{207D50D4-6ACF-3CA2-C672-E978E64FDE4F}"/>
              </a:ext>
            </a:extLst>
          </p:cNvPr>
          <p:cNvSpPr txBox="1"/>
          <p:nvPr/>
        </p:nvSpPr>
        <p:spPr>
          <a:xfrm>
            <a:off x="10140109" y="6099740"/>
            <a:ext cx="1294906" cy="276999"/>
          </a:xfrm>
          <a:prstGeom prst="rect">
            <a:avLst/>
          </a:prstGeom>
          <a:noFill/>
        </p:spPr>
        <p:txBody>
          <a:bodyPr wrap="none" rtlCol="0">
            <a:spAutoFit/>
          </a:bodyPr>
          <a:lstStyle/>
          <a:p>
            <a:r>
              <a:rPr lang="en-US" sz="1200" dirty="0"/>
              <a:t>Post-Employment</a:t>
            </a:r>
          </a:p>
        </p:txBody>
      </p:sp>
      <p:cxnSp>
        <p:nvCxnSpPr>
          <p:cNvPr id="15" name="Straight Connector 14">
            <a:extLst>
              <a:ext uri="{FF2B5EF4-FFF2-40B4-BE49-F238E27FC236}">
                <a16:creationId xmlns:a16="http://schemas.microsoft.com/office/drawing/2014/main" id="{21A270CE-B228-05E6-9B48-4DA7ED49089E}"/>
              </a:ext>
            </a:extLst>
          </p:cNvPr>
          <p:cNvCxnSpPr/>
          <p:nvPr/>
        </p:nvCxnSpPr>
        <p:spPr>
          <a:xfrm>
            <a:off x="10139680" y="612648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4AE8DF3-F238-BD26-85E7-9299D47E3291}"/>
              </a:ext>
            </a:extLst>
          </p:cNvPr>
          <p:cNvCxnSpPr>
            <a:cxnSpLocks/>
          </p:cNvCxnSpPr>
          <p:nvPr/>
        </p:nvCxnSpPr>
        <p:spPr>
          <a:xfrm>
            <a:off x="2377440" y="3478460"/>
            <a:ext cx="90424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BED4B0D-BD25-5C26-717A-CCC5EE6AD11F}"/>
              </a:ext>
            </a:extLst>
          </p:cNvPr>
          <p:cNvSpPr txBox="1"/>
          <p:nvPr/>
        </p:nvSpPr>
        <p:spPr>
          <a:xfrm>
            <a:off x="524370" y="3263016"/>
            <a:ext cx="1168910" cy="430887"/>
          </a:xfrm>
          <a:prstGeom prst="rect">
            <a:avLst/>
          </a:prstGeom>
          <a:noFill/>
        </p:spPr>
        <p:txBody>
          <a:bodyPr wrap="none" rtlCol="0">
            <a:spAutoFit/>
          </a:bodyPr>
          <a:lstStyle/>
          <a:p>
            <a:r>
              <a:rPr lang="en-US" sz="2200" b="1" dirty="0"/>
              <a:t>Baseline</a:t>
            </a:r>
          </a:p>
        </p:txBody>
      </p:sp>
      <p:sp>
        <p:nvSpPr>
          <p:cNvPr id="19" name="TextBox 18">
            <a:extLst>
              <a:ext uri="{FF2B5EF4-FFF2-40B4-BE49-F238E27FC236}">
                <a16:creationId xmlns:a16="http://schemas.microsoft.com/office/drawing/2014/main" id="{072C0FB0-0AC9-0EF9-27BE-FD561A19A813}"/>
              </a:ext>
            </a:extLst>
          </p:cNvPr>
          <p:cNvSpPr txBox="1"/>
          <p:nvPr/>
        </p:nvSpPr>
        <p:spPr>
          <a:xfrm rot="16200000">
            <a:off x="35454" y="1847778"/>
            <a:ext cx="2146742" cy="369332"/>
          </a:xfrm>
          <a:prstGeom prst="rect">
            <a:avLst/>
          </a:prstGeom>
          <a:noFill/>
        </p:spPr>
        <p:txBody>
          <a:bodyPr wrap="none" rtlCol="0">
            <a:spAutoFit/>
          </a:bodyPr>
          <a:lstStyle/>
          <a:p>
            <a:r>
              <a:rPr lang="en-US" dirty="0"/>
              <a:t>Enriched Experience </a:t>
            </a:r>
          </a:p>
        </p:txBody>
      </p:sp>
      <p:sp>
        <p:nvSpPr>
          <p:cNvPr id="20" name="TextBox 19">
            <a:extLst>
              <a:ext uri="{FF2B5EF4-FFF2-40B4-BE49-F238E27FC236}">
                <a16:creationId xmlns:a16="http://schemas.microsoft.com/office/drawing/2014/main" id="{D61473EA-D7E6-5E08-9075-865920206846}"/>
              </a:ext>
            </a:extLst>
          </p:cNvPr>
          <p:cNvSpPr txBox="1"/>
          <p:nvPr/>
        </p:nvSpPr>
        <p:spPr>
          <a:xfrm rot="16200000">
            <a:off x="228521" y="4609384"/>
            <a:ext cx="1760610" cy="369332"/>
          </a:xfrm>
          <a:prstGeom prst="rect">
            <a:avLst/>
          </a:prstGeom>
          <a:noFill/>
        </p:spPr>
        <p:txBody>
          <a:bodyPr wrap="none" rtlCol="0">
            <a:spAutoFit/>
          </a:bodyPr>
          <a:lstStyle/>
          <a:p>
            <a:r>
              <a:rPr lang="en-US" dirty="0"/>
              <a:t>Poor Experience </a:t>
            </a:r>
          </a:p>
        </p:txBody>
      </p:sp>
      <p:sp>
        <p:nvSpPr>
          <p:cNvPr id="21" name="TextBox 20">
            <a:extLst>
              <a:ext uri="{FF2B5EF4-FFF2-40B4-BE49-F238E27FC236}">
                <a16:creationId xmlns:a16="http://schemas.microsoft.com/office/drawing/2014/main" id="{9FDA2538-8A3D-DE90-D9D9-0C31C2076ABD}"/>
              </a:ext>
            </a:extLst>
          </p:cNvPr>
          <p:cNvSpPr txBox="1"/>
          <p:nvPr/>
        </p:nvSpPr>
        <p:spPr>
          <a:xfrm>
            <a:off x="3202491" y="2729170"/>
            <a:ext cx="863600" cy="523220"/>
          </a:xfrm>
          <a:prstGeom prst="rect">
            <a:avLst/>
          </a:prstGeom>
          <a:noFill/>
        </p:spPr>
        <p:txBody>
          <a:bodyPr wrap="square" rtlCol="0">
            <a:spAutoFit/>
          </a:bodyPr>
          <a:lstStyle/>
          <a:p>
            <a:pPr algn="ctr"/>
            <a:r>
              <a:rPr lang="en-US" sz="1400" dirty="0"/>
              <a:t>Diversity Index</a:t>
            </a:r>
          </a:p>
        </p:txBody>
      </p:sp>
      <p:sp>
        <p:nvSpPr>
          <p:cNvPr id="24" name="TextBox 23">
            <a:extLst>
              <a:ext uri="{FF2B5EF4-FFF2-40B4-BE49-F238E27FC236}">
                <a16:creationId xmlns:a16="http://schemas.microsoft.com/office/drawing/2014/main" id="{1F364515-69AD-7F9F-4FA8-7BA5E6B75C1F}"/>
              </a:ext>
            </a:extLst>
          </p:cNvPr>
          <p:cNvSpPr txBox="1"/>
          <p:nvPr/>
        </p:nvSpPr>
        <p:spPr>
          <a:xfrm>
            <a:off x="2399972" y="1563321"/>
            <a:ext cx="863600" cy="954107"/>
          </a:xfrm>
          <a:prstGeom prst="rect">
            <a:avLst/>
          </a:prstGeom>
          <a:noFill/>
        </p:spPr>
        <p:txBody>
          <a:bodyPr wrap="square" rtlCol="0">
            <a:spAutoFit/>
          </a:bodyPr>
          <a:lstStyle/>
          <a:p>
            <a:pPr algn="ctr"/>
            <a:r>
              <a:rPr lang="en-US" sz="1400" dirty="0"/>
              <a:t>Positive Social Media Presence  </a:t>
            </a:r>
          </a:p>
        </p:txBody>
      </p:sp>
      <p:sp>
        <p:nvSpPr>
          <p:cNvPr id="25" name="TextBox 24">
            <a:extLst>
              <a:ext uri="{FF2B5EF4-FFF2-40B4-BE49-F238E27FC236}">
                <a16:creationId xmlns:a16="http://schemas.microsoft.com/office/drawing/2014/main" id="{0C63E73F-07F0-E553-7929-EBD5D331D50C}"/>
              </a:ext>
            </a:extLst>
          </p:cNvPr>
          <p:cNvSpPr txBox="1"/>
          <p:nvPr/>
        </p:nvSpPr>
        <p:spPr>
          <a:xfrm>
            <a:off x="3122524" y="3762054"/>
            <a:ext cx="942789" cy="523220"/>
          </a:xfrm>
          <a:prstGeom prst="rect">
            <a:avLst/>
          </a:prstGeom>
          <a:noFill/>
        </p:spPr>
        <p:txBody>
          <a:bodyPr wrap="square" rtlCol="0">
            <a:spAutoFit/>
          </a:bodyPr>
          <a:lstStyle/>
          <a:p>
            <a:pPr algn="ctr"/>
            <a:r>
              <a:rPr lang="en-US" sz="1400" dirty="0"/>
              <a:t>Difficult Job Portal</a:t>
            </a:r>
          </a:p>
        </p:txBody>
      </p:sp>
      <p:sp>
        <p:nvSpPr>
          <p:cNvPr id="26" name="TextBox 25">
            <a:extLst>
              <a:ext uri="{FF2B5EF4-FFF2-40B4-BE49-F238E27FC236}">
                <a16:creationId xmlns:a16="http://schemas.microsoft.com/office/drawing/2014/main" id="{3C05FAD8-E8E3-A51B-1EB2-5EF8B55C2658}"/>
              </a:ext>
            </a:extLst>
          </p:cNvPr>
          <p:cNvSpPr txBox="1"/>
          <p:nvPr/>
        </p:nvSpPr>
        <p:spPr>
          <a:xfrm>
            <a:off x="2325777" y="4441810"/>
            <a:ext cx="1077823" cy="523220"/>
          </a:xfrm>
          <a:prstGeom prst="rect">
            <a:avLst/>
          </a:prstGeom>
          <a:noFill/>
        </p:spPr>
        <p:txBody>
          <a:bodyPr wrap="square" rtlCol="0">
            <a:spAutoFit/>
          </a:bodyPr>
          <a:lstStyle/>
          <a:p>
            <a:pPr algn="ctr"/>
            <a:r>
              <a:rPr lang="en-US" sz="1400" dirty="0"/>
              <a:t>Unclear Job Description</a:t>
            </a:r>
          </a:p>
        </p:txBody>
      </p:sp>
      <p:sp>
        <p:nvSpPr>
          <p:cNvPr id="27" name="TextBox 26">
            <a:extLst>
              <a:ext uri="{FF2B5EF4-FFF2-40B4-BE49-F238E27FC236}">
                <a16:creationId xmlns:a16="http://schemas.microsoft.com/office/drawing/2014/main" id="{7A2DA5BF-41FE-C600-61D4-11045BB29A57}"/>
              </a:ext>
            </a:extLst>
          </p:cNvPr>
          <p:cNvSpPr txBox="1"/>
          <p:nvPr/>
        </p:nvSpPr>
        <p:spPr>
          <a:xfrm>
            <a:off x="3816515" y="4965030"/>
            <a:ext cx="942789" cy="738664"/>
          </a:xfrm>
          <a:prstGeom prst="rect">
            <a:avLst/>
          </a:prstGeom>
          <a:noFill/>
        </p:spPr>
        <p:txBody>
          <a:bodyPr wrap="square" rtlCol="0">
            <a:spAutoFit/>
          </a:bodyPr>
          <a:lstStyle/>
          <a:p>
            <a:pPr algn="ctr"/>
            <a:r>
              <a:rPr lang="en-US" sz="1400" dirty="0"/>
              <a:t>Poor Interview Feedback</a:t>
            </a:r>
          </a:p>
        </p:txBody>
      </p:sp>
      <p:sp>
        <p:nvSpPr>
          <p:cNvPr id="28" name="TextBox 27">
            <a:extLst>
              <a:ext uri="{FF2B5EF4-FFF2-40B4-BE49-F238E27FC236}">
                <a16:creationId xmlns:a16="http://schemas.microsoft.com/office/drawing/2014/main" id="{C8896556-3539-80F8-02DD-9BCB2A881399}"/>
              </a:ext>
            </a:extLst>
          </p:cNvPr>
          <p:cNvSpPr txBox="1"/>
          <p:nvPr/>
        </p:nvSpPr>
        <p:spPr>
          <a:xfrm>
            <a:off x="2731096" y="5149184"/>
            <a:ext cx="942789" cy="523220"/>
          </a:xfrm>
          <a:prstGeom prst="rect">
            <a:avLst/>
          </a:prstGeom>
          <a:noFill/>
        </p:spPr>
        <p:txBody>
          <a:bodyPr wrap="square" rtlCol="0">
            <a:spAutoFit/>
          </a:bodyPr>
          <a:lstStyle/>
          <a:p>
            <a:pPr algn="ctr"/>
            <a:r>
              <a:rPr lang="en-US" sz="1400" dirty="0"/>
              <a:t>Manual Forms</a:t>
            </a:r>
          </a:p>
        </p:txBody>
      </p:sp>
      <p:sp>
        <p:nvSpPr>
          <p:cNvPr id="29" name="TextBox 28">
            <a:extLst>
              <a:ext uri="{FF2B5EF4-FFF2-40B4-BE49-F238E27FC236}">
                <a16:creationId xmlns:a16="http://schemas.microsoft.com/office/drawing/2014/main" id="{200DEB75-F0A2-0E32-1520-31152739C6D5}"/>
              </a:ext>
            </a:extLst>
          </p:cNvPr>
          <p:cNvSpPr txBox="1"/>
          <p:nvPr/>
        </p:nvSpPr>
        <p:spPr>
          <a:xfrm>
            <a:off x="4983834" y="4595698"/>
            <a:ext cx="942789" cy="523220"/>
          </a:xfrm>
          <a:prstGeom prst="rect">
            <a:avLst/>
          </a:prstGeom>
          <a:noFill/>
        </p:spPr>
        <p:txBody>
          <a:bodyPr wrap="square" rtlCol="0">
            <a:spAutoFit/>
          </a:bodyPr>
          <a:lstStyle/>
          <a:p>
            <a:pPr algn="ctr"/>
            <a:r>
              <a:rPr lang="en-US" sz="1400" dirty="0"/>
              <a:t>Resources Not Ready</a:t>
            </a:r>
          </a:p>
        </p:txBody>
      </p:sp>
      <p:sp>
        <p:nvSpPr>
          <p:cNvPr id="30" name="TextBox 29">
            <a:extLst>
              <a:ext uri="{FF2B5EF4-FFF2-40B4-BE49-F238E27FC236}">
                <a16:creationId xmlns:a16="http://schemas.microsoft.com/office/drawing/2014/main" id="{00FA083E-1230-E558-61E7-DB7E320BF7B0}"/>
              </a:ext>
            </a:extLst>
          </p:cNvPr>
          <p:cNvSpPr txBox="1"/>
          <p:nvPr/>
        </p:nvSpPr>
        <p:spPr>
          <a:xfrm>
            <a:off x="5455228" y="5194648"/>
            <a:ext cx="942789" cy="738664"/>
          </a:xfrm>
          <a:prstGeom prst="rect">
            <a:avLst/>
          </a:prstGeom>
          <a:noFill/>
        </p:spPr>
        <p:txBody>
          <a:bodyPr wrap="square" rtlCol="0">
            <a:spAutoFit/>
          </a:bodyPr>
          <a:lstStyle/>
          <a:p>
            <a:pPr algn="ctr"/>
            <a:r>
              <a:rPr lang="en-US" sz="1400" dirty="0"/>
              <a:t>Lag Time For/No Training</a:t>
            </a:r>
          </a:p>
        </p:txBody>
      </p:sp>
      <p:sp>
        <p:nvSpPr>
          <p:cNvPr id="31" name="TextBox 30">
            <a:extLst>
              <a:ext uri="{FF2B5EF4-FFF2-40B4-BE49-F238E27FC236}">
                <a16:creationId xmlns:a16="http://schemas.microsoft.com/office/drawing/2014/main" id="{9CA7CAF9-6EE2-8C6E-CD51-A1041CBA757F}"/>
              </a:ext>
            </a:extLst>
          </p:cNvPr>
          <p:cNvSpPr txBox="1"/>
          <p:nvPr/>
        </p:nvSpPr>
        <p:spPr>
          <a:xfrm>
            <a:off x="5360897" y="3704531"/>
            <a:ext cx="839938" cy="738664"/>
          </a:xfrm>
          <a:prstGeom prst="rect">
            <a:avLst/>
          </a:prstGeom>
          <a:noFill/>
        </p:spPr>
        <p:txBody>
          <a:bodyPr wrap="square" rtlCol="0">
            <a:spAutoFit/>
          </a:bodyPr>
          <a:lstStyle/>
          <a:p>
            <a:pPr algn="ctr"/>
            <a:r>
              <a:rPr lang="en-US" sz="1400" dirty="0"/>
              <a:t>No Mentor/Buddy</a:t>
            </a:r>
          </a:p>
        </p:txBody>
      </p:sp>
      <p:sp>
        <p:nvSpPr>
          <p:cNvPr id="32" name="TextBox 31">
            <a:extLst>
              <a:ext uri="{FF2B5EF4-FFF2-40B4-BE49-F238E27FC236}">
                <a16:creationId xmlns:a16="http://schemas.microsoft.com/office/drawing/2014/main" id="{CC2A6BEC-2F7D-28A0-E868-C18363674CFE}"/>
              </a:ext>
            </a:extLst>
          </p:cNvPr>
          <p:cNvSpPr txBox="1"/>
          <p:nvPr/>
        </p:nvSpPr>
        <p:spPr>
          <a:xfrm>
            <a:off x="3645046" y="1934151"/>
            <a:ext cx="1025686" cy="738664"/>
          </a:xfrm>
          <a:prstGeom prst="rect">
            <a:avLst/>
          </a:prstGeom>
          <a:noFill/>
        </p:spPr>
        <p:txBody>
          <a:bodyPr wrap="square" rtlCol="0">
            <a:spAutoFit/>
          </a:bodyPr>
          <a:lstStyle/>
          <a:p>
            <a:pPr algn="ctr"/>
            <a:r>
              <a:rPr lang="en-US" sz="1400" dirty="0"/>
              <a:t>Welcome Letter (and SWAG)</a:t>
            </a:r>
          </a:p>
        </p:txBody>
      </p:sp>
      <p:sp>
        <p:nvSpPr>
          <p:cNvPr id="33" name="TextBox 32">
            <a:extLst>
              <a:ext uri="{FF2B5EF4-FFF2-40B4-BE49-F238E27FC236}">
                <a16:creationId xmlns:a16="http://schemas.microsoft.com/office/drawing/2014/main" id="{68CEE670-7032-9283-5602-AED3BCEE7029}"/>
              </a:ext>
            </a:extLst>
          </p:cNvPr>
          <p:cNvSpPr txBox="1"/>
          <p:nvPr/>
        </p:nvSpPr>
        <p:spPr>
          <a:xfrm>
            <a:off x="4287878" y="1120825"/>
            <a:ext cx="1025686" cy="738664"/>
          </a:xfrm>
          <a:prstGeom prst="rect">
            <a:avLst/>
          </a:prstGeom>
          <a:noFill/>
        </p:spPr>
        <p:txBody>
          <a:bodyPr wrap="square" rtlCol="0">
            <a:spAutoFit/>
          </a:bodyPr>
          <a:lstStyle/>
          <a:p>
            <a:pPr algn="ctr"/>
            <a:r>
              <a:rPr lang="en-US" sz="1400" dirty="0"/>
              <a:t>Immediate Sense of Belonging</a:t>
            </a:r>
          </a:p>
        </p:txBody>
      </p:sp>
      <p:sp>
        <p:nvSpPr>
          <p:cNvPr id="34" name="TextBox 33">
            <a:extLst>
              <a:ext uri="{FF2B5EF4-FFF2-40B4-BE49-F238E27FC236}">
                <a16:creationId xmlns:a16="http://schemas.microsoft.com/office/drawing/2014/main" id="{49D7D9D7-2382-F8FF-09B3-739D06C7B914}"/>
              </a:ext>
            </a:extLst>
          </p:cNvPr>
          <p:cNvSpPr txBox="1"/>
          <p:nvPr/>
        </p:nvSpPr>
        <p:spPr>
          <a:xfrm>
            <a:off x="4670732" y="2364070"/>
            <a:ext cx="839938" cy="738664"/>
          </a:xfrm>
          <a:prstGeom prst="rect">
            <a:avLst/>
          </a:prstGeom>
          <a:noFill/>
        </p:spPr>
        <p:txBody>
          <a:bodyPr wrap="square" rtlCol="0">
            <a:spAutoFit/>
          </a:bodyPr>
          <a:lstStyle/>
          <a:p>
            <a:pPr algn="ctr"/>
            <a:r>
              <a:rPr lang="en-US" sz="1400" dirty="0"/>
              <a:t>A 90d Detailed Schedule</a:t>
            </a:r>
          </a:p>
        </p:txBody>
      </p:sp>
      <p:sp>
        <p:nvSpPr>
          <p:cNvPr id="35" name="TextBox 34">
            <a:extLst>
              <a:ext uri="{FF2B5EF4-FFF2-40B4-BE49-F238E27FC236}">
                <a16:creationId xmlns:a16="http://schemas.microsoft.com/office/drawing/2014/main" id="{57FE5781-0BC0-56E2-F841-09DFA323F614}"/>
              </a:ext>
            </a:extLst>
          </p:cNvPr>
          <p:cNvSpPr txBox="1"/>
          <p:nvPr/>
        </p:nvSpPr>
        <p:spPr>
          <a:xfrm>
            <a:off x="6153552" y="4222819"/>
            <a:ext cx="979114" cy="523220"/>
          </a:xfrm>
          <a:prstGeom prst="rect">
            <a:avLst/>
          </a:prstGeom>
          <a:noFill/>
        </p:spPr>
        <p:txBody>
          <a:bodyPr wrap="square" rtlCol="0">
            <a:spAutoFit/>
          </a:bodyPr>
          <a:lstStyle/>
          <a:p>
            <a:pPr algn="ctr"/>
            <a:r>
              <a:rPr lang="en-US" sz="1400" dirty="0"/>
              <a:t>Too Much Autonomy</a:t>
            </a:r>
          </a:p>
        </p:txBody>
      </p:sp>
      <p:sp>
        <p:nvSpPr>
          <p:cNvPr id="36" name="TextBox 35">
            <a:extLst>
              <a:ext uri="{FF2B5EF4-FFF2-40B4-BE49-F238E27FC236}">
                <a16:creationId xmlns:a16="http://schemas.microsoft.com/office/drawing/2014/main" id="{EE80BAD5-2366-81A1-8746-CACE8C560595}"/>
              </a:ext>
            </a:extLst>
          </p:cNvPr>
          <p:cNvSpPr txBox="1"/>
          <p:nvPr/>
        </p:nvSpPr>
        <p:spPr>
          <a:xfrm>
            <a:off x="5780414" y="2473565"/>
            <a:ext cx="979114" cy="523220"/>
          </a:xfrm>
          <a:prstGeom prst="rect">
            <a:avLst/>
          </a:prstGeom>
          <a:noFill/>
        </p:spPr>
        <p:txBody>
          <a:bodyPr wrap="square" rtlCol="0">
            <a:spAutoFit/>
          </a:bodyPr>
          <a:lstStyle/>
          <a:p>
            <a:pPr algn="ctr"/>
            <a:r>
              <a:rPr lang="en-US" sz="1400" dirty="0"/>
              <a:t>30d Review</a:t>
            </a:r>
          </a:p>
        </p:txBody>
      </p:sp>
      <p:sp>
        <p:nvSpPr>
          <p:cNvPr id="37" name="TextBox 36">
            <a:extLst>
              <a:ext uri="{FF2B5EF4-FFF2-40B4-BE49-F238E27FC236}">
                <a16:creationId xmlns:a16="http://schemas.microsoft.com/office/drawing/2014/main" id="{3B9A0AB3-80AB-B350-E32A-54996F6822ED}"/>
              </a:ext>
            </a:extLst>
          </p:cNvPr>
          <p:cNvSpPr txBox="1"/>
          <p:nvPr/>
        </p:nvSpPr>
        <p:spPr>
          <a:xfrm>
            <a:off x="6507998" y="2474724"/>
            <a:ext cx="979114" cy="523220"/>
          </a:xfrm>
          <a:prstGeom prst="rect">
            <a:avLst/>
          </a:prstGeom>
          <a:noFill/>
        </p:spPr>
        <p:txBody>
          <a:bodyPr wrap="square" rtlCol="0">
            <a:spAutoFit/>
          </a:bodyPr>
          <a:lstStyle/>
          <a:p>
            <a:pPr algn="ctr"/>
            <a:r>
              <a:rPr lang="en-US" sz="1400" dirty="0"/>
              <a:t>60d Review</a:t>
            </a:r>
          </a:p>
        </p:txBody>
      </p:sp>
      <p:sp>
        <p:nvSpPr>
          <p:cNvPr id="38" name="TextBox 37">
            <a:extLst>
              <a:ext uri="{FF2B5EF4-FFF2-40B4-BE49-F238E27FC236}">
                <a16:creationId xmlns:a16="http://schemas.microsoft.com/office/drawing/2014/main" id="{A37648C8-6152-8CBD-25A9-5174E5A4D3FC}"/>
              </a:ext>
            </a:extLst>
          </p:cNvPr>
          <p:cNvSpPr txBox="1"/>
          <p:nvPr/>
        </p:nvSpPr>
        <p:spPr>
          <a:xfrm>
            <a:off x="7205209" y="2474724"/>
            <a:ext cx="979114" cy="523220"/>
          </a:xfrm>
          <a:prstGeom prst="rect">
            <a:avLst/>
          </a:prstGeom>
          <a:noFill/>
        </p:spPr>
        <p:txBody>
          <a:bodyPr wrap="square" rtlCol="0">
            <a:spAutoFit/>
          </a:bodyPr>
          <a:lstStyle/>
          <a:p>
            <a:pPr algn="ctr"/>
            <a:r>
              <a:rPr lang="en-US" sz="1400" dirty="0"/>
              <a:t>90d Review</a:t>
            </a:r>
          </a:p>
        </p:txBody>
      </p:sp>
      <p:sp>
        <p:nvSpPr>
          <p:cNvPr id="39" name="TextBox 38">
            <a:extLst>
              <a:ext uri="{FF2B5EF4-FFF2-40B4-BE49-F238E27FC236}">
                <a16:creationId xmlns:a16="http://schemas.microsoft.com/office/drawing/2014/main" id="{A0A5C4E0-7891-A319-37FA-36B1D0E1FDD9}"/>
              </a:ext>
            </a:extLst>
          </p:cNvPr>
          <p:cNvSpPr txBox="1"/>
          <p:nvPr/>
        </p:nvSpPr>
        <p:spPr>
          <a:xfrm>
            <a:off x="7906229" y="2474724"/>
            <a:ext cx="1564651" cy="523220"/>
          </a:xfrm>
          <a:prstGeom prst="rect">
            <a:avLst/>
          </a:prstGeom>
          <a:noFill/>
        </p:spPr>
        <p:txBody>
          <a:bodyPr wrap="square" rtlCol="0">
            <a:spAutoFit/>
          </a:bodyPr>
          <a:lstStyle/>
          <a:p>
            <a:pPr algn="ctr"/>
            <a:r>
              <a:rPr lang="en-US" sz="1400" dirty="0"/>
              <a:t>High Performance Growth Plan</a:t>
            </a:r>
          </a:p>
        </p:txBody>
      </p:sp>
      <p:sp>
        <p:nvSpPr>
          <p:cNvPr id="40" name="TextBox 39">
            <a:extLst>
              <a:ext uri="{FF2B5EF4-FFF2-40B4-BE49-F238E27FC236}">
                <a16:creationId xmlns:a16="http://schemas.microsoft.com/office/drawing/2014/main" id="{34245CD2-EE9E-0752-0130-4BCD310EF725}"/>
              </a:ext>
            </a:extLst>
          </p:cNvPr>
          <p:cNvSpPr txBox="1"/>
          <p:nvPr/>
        </p:nvSpPr>
        <p:spPr>
          <a:xfrm>
            <a:off x="4065313" y="3531149"/>
            <a:ext cx="979114" cy="738664"/>
          </a:xfrm>
          <a:prstGeom prst="rect">
            <a:avLst/>
          </a:prstGeom>
          <a:noFill/>
        </p:spPr>
        <p:txBody>
          <a:bodyPr wrap="square" rtlCol="0">
            <a:spAutoFit/>
          </a:bodyPr>
          <a:lstStyle/>
          <a:p>
            <a:pPr algn="ctr"/>
            <a:r>
              <a:rPr lang="en-US" sz="1400" dirty="0"/>
              <a:t>Poor Total Comp Package</a:t>
            </a:r>
          </a:p>
        </p:txBody>
      </p:sp>
      <p:sp>
        <p:nvSpPr>
          <p:cNvPr id="41" name="TextBox 40">
            <a:extLst>
              <a:ext uri="{FF2B5EF4-FFF2-40B4-BE49-F238E27FC236}">
                <a16:creationId xmlns:a16="http://schemas.microsoft.com/office/drawing/2014/main" id="{368F294A-0677-752E-32D9-625DCFB184FF}"/>
              </a:ext>
            </a:extLst>
          </p:cNvPr>
          <p:cNvSpPr txBox="1"/>
          <p:nvPr/>
        </p:nvSpPr>
        <p:spPr>
          <a:xfrm>
            <a:off x="5063216" y="3015107"/>
            <a:ext cx="1227699" cy="738664"/>
          </a:xfrm>
          <a:prstGeom prst="rect">
            <a:avLst/>
          </a:prstGeom>
          <a:noFill/>
        </p:spPr>
        <p:txBody>
          <a:bodyPr wrap="square" rtlCol="0">
            <a:spAutoFit/>
          </a:bodyPr>
          <a:lstStyle/>
          <a:p>
            <a:pPr algn="ctr"/>
            <a:r>
              <a:rPr lang="en-US" sz="1400" dirty="0"/>
              <a:t>Clear Expectations (Handbook)</a:t>
            </a:r>
          </a:p>
        </p:txBody>
      </p:sp>
      <p:sp>
        <p:nvSpPr>
          <p:cNvPr id="42" name="TextBox 41">
            <a:extLst>
              <a:ext uri="{FF2B5EF4-FFF2-40B4-BE49-F238E27FC236}">
                <a16:creationId xmlns:a16="http://schemas.microsoft.com/office/drawing/2014/main" id="{B7BE6AD3-B905-CAB6-936A-F60ED89DB870}"/>
              </a:ext>
            </a:extLst>
          </p:cNvPr>
          <p:cNvSpPr txBox="1"/>
          <p:nvPr/>
        </p:nvSpPr>
        <p:spPr>
          <a:xfrm>
            <a:off x="5910734" y="1453008"/>
            <a:ext cx="1221932" cy="738664"/>
          </a:xfrm>
          <a:prstGeom prst="rect">
            <a:avLst/>
          </a:prstGeom>
          <a:noFill/>
        </p:spPr>
        <p:txBody>
          <a:bodyPr wrap="square" rtlCol="0">
            <a:spAutoFit/>
          </a:bodyPr>
          <a:lstStyle/>
          <a:p>
            <a:pPr algn="ctr"/>
            <a:r>
              <a:rPr lang="en-US" sz="1400" dirty="0"/>
              <a:t>Team Integration Activities</a:t>
            </a:r>
          </a:p>
        </p:txBody>
      </p:sp>
      <p:sp>
        <p:nvSpPr>
          <p:cNvPr id="43" name="TextBox 42">
            <a:extLst>
              <a:ext uri="{FF2B5EF4-FFF2-40B4-BE49-F238E27FC236}">
                <a16:creationId xmlns:a16="http://schemas.microsoft.com/office/drawing/2014/main" id="{D466BB4D-BBC4-C872-DBA3-22D9A6E1A5B0}"/>
              </a:ext>
            </a:extLst>
          </p:cNvPr>
          <p:cNvSpPr txBox="1"/>
          <p:nvPr/>
        </p:nvSpPr>
        <p:spPr>
          <a:xfrm>
            <a:off x="6593747" y="5000429"/>
            <a:ext cx="1221932" cy="523220"/>
          </a:xfrm>
          <a:prstGeom prst="rect">
            <a:avLst/>
          </a:prstGeom>
          <a:noFill/>
        </p:spPr>
        <p:txBody>
          <a:bodyPr wrap="square" rtlCol="0">
            <a:spAutoFit/>
          </a:bodyPr>
          <a:lstStyle/>
          <a:p>
            <a:pPr algn="ctr"/>
            <a:r>
              <a:rPr lang="en-US" sz="1400" dirty="0"/>
              <a:t>Not Knowing Who’s Who</a:t>
            </a:r>
          </a:p>
        </p:txBody>
      </p:sp>
      <p:sp>
        <p:nvSpPr>
          <p:cNvPr id="44" name="TextBox 43">
            <a:extLst>
              <a:ext uri="{FF2B5EF4-FFF2-40B4-BE49-F238E27FC236}">
                <a16:creationId xmlns:a16="http://schemas.microsoft.com/office/drawing/2014/main" id="{B61A2EC8-1359-1F88-C575-54AC5BA17A10}"/>
              </a:ext>
            </a:extLst>
          </p:cNvPr>
          <p:cNvSpPr txBox="1"/>
          <p:nvPr/>
        </p:nvSpPr>
        <p:spPr>
          <a:xfrm>
            <a:off x="7075960" y="1089653"/>
            <a:ext cx="1120467" cy="738664"/>
          </a:xfrm>
          <a:prstGeom prst="rect">
            <a:avLst/>
          </a:prstGeom>
          <a:noFill/>
        </p:spPr>
        <p:txBody>
          <a:bodyPr wrap="square" rtlCol="0">
            <a:spAutoFit/>
          </a:bodyPr>
          <a:lstStyle/>
          <a:p>
            <a:pPr algn="ctr"/>
            <a:r>
              <a:rPr lang="en-US" sz="1400" dirty="0"/>
              <a:t>Alignment Of Work To Mission</a:t>
            </a:r>
          </a:p>
        </p:txBody>
      </p:sp>
      <p:sp>
        <p:nvSpPr>
          <p:cNvPr id="45" name="TextBox 44">
            <a:extLst>
              <a:ext uri="{FF2B5EF4-FFF2-40B4-BE49-F238E27FC236}">
                <a16:creationId xmlns:a16="http://schemas.microsoft.com/office/drawing/2014/main" id="{685C09A7-F539-F908-918C-2C31AD35DB3C}"/>
              </a:ext>
            </a:extLst>
          </p:cNvPr>
          <p:cNvSpPr txBox="1"/>
          <p:nvPr/>
        </p:nvSpPr>
        <p:spPr>
          <a:xfrm>
            <a:off x="9396345" y="2491887"/>
            <a:ext cx="1564651" cy="523220"/>
          </a:xfrm>
          <a:prstGeom prst="rect">
            <a:avLst/>
          </a:prstGeom>
          <a:noFill/>
        </p:spPr>
        <p:txBody>
          <a:bodyPr wrap="square" rtlCol="0">
            <a:spAutoFit/>
          </a:bodyPr>
          <a:lstStyle/>
          <a:p>
            <a:pPr algn="ctr"/>
            <a:r>
              <a:rPr lang="en-US" sz="1400" dirty="0"/>
              <a:t>Quarterly Conversations</a:t>
            </a:r>
          </a:p>
        </p:txBody>
      </p:sp>
      <p:sp>
        <p:nvSpPr>
          <p:cNvPr id="46" name="TextBox 45">
            <a:extLst>
              <a:ext uri="{FF2B5EF4-FFF2-40B4-BE49-F238E27FC236}">
                <a16:creationId xmlns:a16="http://schemas.microsoft.com/office/drawing/2014/main" id="{FE1920BE-E80D-3A81-7473-DC9A3E9DCA56}"/>
              </a:ext>
            </a:extLst>
          </p:cNvPr>
          <p:cNvSpPr txBox="1"/>
          <p:nvPr/>
        </p:nvSpPr>
        <p:spPr>
          <a:xfrm>
            <a:off x="7436027" y="3048517"/>
            <a:ext cx="979114" cy="523220"/>
          </a:xfrm>
          <a:prstGeom prst="rect">
            <a:avLst/>
          </a:prstGeom>
          <a:noFill/>
        </p:spPr>
        <p:txBody>
          <a:bodyPr wrap="square" rtlCol="0">
            <a:spAutoFit/>
          </a:bodyPr>
          <a:lstStyle/>
          <a:p>
            <a:pPr algn="ctr"/>
            <a:r>
              <a:rPr lang="en-US" sz="1400" dirty="0"/>
              <a:t>Career Path</a:t>
            </a:r>
          </a:p>
        </p:txBody>
      </p:sp>
      <p:sp>
        <p:nvSpPr>
          <p:cNvPr id="47" name="TextBox 46">
            <a:extLst>
              <a:ext uri="{FF2B5EF4-FFF2-40B4-BE49-F238E27FC236}">
                <a16:creationId xmlns:a16="http://schemas.microsoft.com/office/drawing/2014/main" id="{A0D5D4EF-966B-A980-1D87-19EAEB0769D9}"/>
              </a:ext>
            </a:extLst>
          </p:cNvPr>
          <p:cNvSpPr txBox="1"/>
          <p:nvPr/>
        </p:nvSpPr>
        <p:spPr>
          <a:xfrm>
            <a:off x="9181125" y="5498182"/>
            <a:ext cx="979114" cy="523220"/>
          </a:xfrm>
          <a:prstGeom prst="rect">
            <a:avLst/>
          </a:prstGeom>
          <a:noFill/>
        </p:spPr>
        <p:txBody>
          <a:bodyPr wrap="square" rtlCol="0">
            <a:spAutoFit/>
          </a:bodyPr>
          <a:lstStyle/>
          <a:p>
            <a:pPr algn="ctr"/>
            <a:r>
              <a:rPr lang="en-US" sz="1400" dirty="0"/>
              <a:t>Sense of Dead End</a:t>
            </a:r>
          </a:p>
        </p:txBody>
      </p:sp>
      <p:sp>
        <p:nvSpPr>
          <p:cNvPr id="48" name="TextBox 47">
            <a:extLst>
              <a:ext uri="{FF2B5EF4-FFF2-40B4-BE49-F238E27FC236}">
                <a16:creationId xmlns:a16="http://schemas.microsoft.com/office/drawing/2014/main" id="{07170CC9-FA14-CBEA-0B65-0804FE6A9EE7}"/>
              </a:ext>
            </a:extLst>
          </p:cNvPr>
          <p:cNvSpPr txBox="1"/>
          <p:nvPr/>
        </p:nvSpPr>
        <p:spPr>
          <a:xfrm>
            <a:off x="7590342" y="1856021"/>
            <a:ext cx="1564651" cy="307777"/>
          </a:xfrm>
          <a:prstGeom prst="rect">
            <a:avLst/>
          </a:prstGeom>
          <a:noFill/>
        </p:spPr>
        <p:txBody>
          <a:bodyPr wrap="square" rtlCol="0">
            <a:spAutoFit/>
          </a:bodyPr>
          <a:lstStyle/>
          <a:p>
            <a:pPr algn="ctr"/>
            <a:r>
              <a:rPr lang="en-US" sz="1400" dirty="0"/>
              <a:t>MBOs</a:t>
            </a:r>
          </a:p>
        </p:txBody>
      </p:sp>
      <p:sp>
        <p:nvSpPr>
          <p:cNvPr id="49" name="TextBox 48">
            <a:extLst>
              <a:ext uri="{FF2B5EF4-FFF2-40B4-BE49-F238E27FC236}">
                <a16:creationId xmlns:a16="http://schemas.microsoft.com/office/drawing/2014/main" id="{D087ECB6-833B-7840-FDC3-596C7A178DD6}"/>
              </a:ext>
            </a:extLst>
          </p:cNvPr>
          <p:cNvSpPr txBox="1"/>
          <p:nvPr/>
        </p:nvSpPr>
        <p:spPr>
          <a:xfrm>
            <a:off x="8749110" y="3230551"/>
            <a:ext cx="1564651" cy="523220"/>
          </a:xfrm>
          <a:prstGeom prst="rect">
            <a:avLst/>
          </a:prstGeom>
          <a:noFill/>
        </p:spPr>
        <p:txBody>
          <a:bodyPr wrap="square" rtlCol="0">
            <a:spAutoFit/>
          </a:bodyPr>
          <a:lstStyle/>
          <a:p>
            <a:pPr algn="ctr"/>
            <a:r>
              <a:rPr lang="en-US" sz="1400" dirty="0"/>
              <a:t>Self-Directed Training</a:t>
            </a:r>
          </a:p>
        </p:txBody>
      </p:sp>
      <p:sp>
        <p:nvSpPr>
          <p:cNvPr id="50" name="TextBox 49">
            <a:extLst>
              <a:ext uri="{FF2B5EF4-FFF2-40B4-BE49-F238E27FC236}">
                <a16:creationId xmlns:a16="http://schemas.microsoft.com/office/drawing/2014/main" id="{C4471CCA-55D1-2B42-A8F4-B4D7A8BCDF04}"/>
              </a:ext>
            </a:extLst>
          </p:cNvPr>
          <p:cNvSpPr txBox="1"/>
          <p:nvPr/>
        </p:nvSpPr>
        <p:spPr>
          <a:xfrm>
            <a:off x="7214185" y="3978529"/>
            <a:ext cx="1462390" cy="738664"/>
          </a:xfrm>
          <a:prstGeom prst="rect">
            <a:avLst/>
          </a:prstGeom>
          <a:noFill/>
        </p:spPr>
        <p:txBody>
          <a:bodyPr wrap="square" rtlCol="0">
            <a:spAutoFit/>
          </a:bodyPr>
          <a:lstStyle/>
          <a:p>
            <a:pPr algn="ctr"/>
            <a:r>
              <a:rPr lang="en-US" sz="1400" dirty="0"/>
              <a:t>Little / No Communication With Manager</a:t>
            </a:r>
          </a:p>
        </p:txBody>
      </p:sp>
      <p:sp>
        <p:nvSpPr>
          <p:cNvPr id="51" name="TextBox 50">
            <a:extLst>
              <a:ext uri="{FF2B5EF4-FFF2-40B4-BE49-F238E27FC236}">
                <a16:creationId xmlns:a16="http://schemas.microsoft.com/office/drawing/2014/main" id="{23FD2F09-8DC6-943A-F263-7F7F4F1E6917}"/>
              </a:ext>
            </a:extLst>
          </p:cNvPr>
          <p:cNvSpPr txBox="1"/>
          <p:nvPr/>
        </p:nvSpPr>
        <p:spPr>
          <a:xfrm>
            <a:off x="7902986" y="5127057"/>
            <a:ext cx="1252007" cy="738664"/>
          </a:xfrm>
          <a:prstGeom prst="rect">
            <a:avLst/>
          </a:prstGeom>
          <a:noFill/>
        </p:spPr>
        <p:txBody>
          <a:bodyPr wrap="square" rtlCol="0">
            <a:spAutoFit/>
          </a:bodyPr>
          <a:lstStyle/>
          <a:p>
            <a:pPr algn="ctr"/>
            <a:r>
              <a:rPr lang="en-US" sz="1400" dirty="0"/>
              <a:t>Lack Of Input To Make Improvements</a:t>
            </a:r>
          </a:p>
        </p:txBody>
      </p:sp>
      <p:sp>
        <p:nvSpPr>
          <p:cNvPr id="52" name="TextBox 51">
            <a:extLst>
              <a:ext uri="{FF2B5EF4-FFF2-40B4-BE49-F238E27FC236}">
                <a16:creationId xmlns:a16="http://schemas.microsoft.com/office/drawing/2014/main" id="{0458E30A-EAC0-7ABF-5AC7-364FFD317095}"/>
              </a:ext>
            </a:extLst>
          </p:cNvPr>
          <p:cNvSpPr txBox="1"/>
          <p:nvPr/>
        </p:nvSpPr>
        <p:spPr>
          <a:xfrm>
            <a:off x="8800240" y="4441810"/>
            <a:ext cx="1462390" cy="523220"/>
          </a:xfrm>
          <a:prstGeom prst="rect">
            <a:avLst/>
          </a:prstGeom>
          <a:noFill/>
        </p:spPr>
        <p:txBody>
          <a:bodyPr wrap="square" rtlCol="0">
            <a:spAutoFit/>
          </a:bodyPr>
          <a:lstStyle/>
          <a:p>
            <a:pPr algn="ctr"/>
            <a:r>
              <a:rPr lang="en-US" sz="1400" dirty="0"/>
              <a:t>Lack Of Trust And Transparency</a:t>
            </a:r>
          </a:p>
        </p:txBody>
      </p:sp>
      <p:sp>
        <p:nvSpPr>
          <p:cNvPr id="53" name="Rectangle 52">
            <a:extLst>
              <a:ext uri="{FF2B5EF4-FFF2-40B4-BE49-F238E27FC236}">
                <a16:creationId xmlns:a16="http://schemas.microsoft.com/office/drawing/2014/main" id="{593EC503-0486-BB85-AAA9-0E65DCCB15A1}"/>
              </a:ext>
            </a:extLst>
          </p:cNvPr>
          <p:cNvSpPr/>
          <p:nvPr/>
        </p:nvSpPr>
        <p:spPr>
          <a:xfrm>
            <a:off x="0" y="469865"/>
            <a:ext cx="12192000" cy="1359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EF236-4A9E-6644-1A9D-7FC31B45148F}"/>
              </a:ext>
            </a:extLst>
          </p:cNvPr>
          <p:cNvSpPr txBox="1"/>
          <p:nvPr/>
        </p:nvSpPr>
        <p:spPr>
          <a:xfrm>
            <a:off x="1365254" y="156644"/>
            <a:ext cx="10826746" cy="3029206"/>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2" name="Oval 1">
            <a:extLst>
              <a:ext uri="{FF2B5EF4-FFF2-40B4-BE49-F238E27FC236}">
                <a16:creationId xmlns:a16="http://schemas.microsoft.com/office/drawing/2014/main" id="{FA9A83EB-A678-96D1-035E-A9F1FC6F278E}"/>
              </a:ext>
            </a:extLst>
          </p:cNvPr>
          <p:cNvSpPr/>
          <p:nvPr/>
        </p:nvSpPr>
        <p:spPr>
          <a:xfrm>
            <a:off x="7920749" y="2215296"/>
            <a:ext cx="1564651" cy="914400"/>
          </a:xfrm>
          <a:prstGeom prst="ellipse">
            <a:avLst/>
          </a:prstGeom>
          <a:noFill/>
          <a:ln w="1047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E4CE6D7-30E0-410D-2510-AFDEC3366C7A}"/>
              </a:ext>
            </a:extLst>
          </p:cNvPr>
          <p:cNvSpPr txBox="1"/>
          <p:nvPr/>
        </p:nvSpPr>
        <p:spPr>
          <a:xfrm>
            <a:off x="10449720" y="1601367"/>
            <a:ext cx="1564651" cy="646331"/>
          </a:xfrm>
          <a:prstGeom prst="rect">
            <a:avLst/>
          </a:prstGeom>
          <a:noFill/>
        </p:spPr>
        <p:txBody>
          <a:bodyPr wrap="square" rtlCol="0">
            <a:spAutoFit/>
          </a:bodyPr>
          <a:lstStyle/>
          <a:p>
            <a:pPr algn="ctr"/>
            <a:r>
              <a:rPr lang="en-US" b="1" dirty="0">
                <a:solidFill>
                  <a:schemeClr val="accent6">
                    <a:lumMod val="75000"/>
                  </a:schemeClr>
                </a:solidFill>
              </a:rPr>
              <a:t>Conduct Stay Interviews</a:t>
            </a:r>
          </a:p>
        </p:txBody>
      </p:sp>
      <p:sp>
        <p:nvSpPr>
          <p:cNvPr id="4" name="Arrow: Left-Right 3">
            <a:extLst>
              <a:ext uri="{FF2B5EF4-FFF2-40B4-BE49-F238E27FC236}">
                <a16:creationId xmlns:a16="http://schemas.microsoft.com/office/drawing/2014/main" id="{DF551EEC-61A5-5983-6633-FB0C0CE362DC}"/>
              </a:ext>
            </a:extLst>
          </p:cNvPr>
          <p:cNvSpPr/>
          <p:nvPr/>
        </p:nvSpPr>
        <p:spPr>
          <a:xfrm rot="20125138">
            <a:off x="9437055" y="1962212"/>
            <a:ext cx="1359613" cy="509986"/>
          </a:xfrm>
          <a:prstGeom prst="lef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EC34BF9-E5D6-E121-559E-DA93B71F77EC}"/>
              </a:ext>
            </a:extLst>
          </p:cNvPr>
          <p:cNvSpPr txBox="1"/>
          <p:nvPr/>
        </p:nvSpPr>
        <p:spPr>
          <a:xfrm>
            <a:off x="8906788" y="1382533"/>
            <a:ext cx="979114" cy="738664"/>
          </a:xfrm>
          <a:prstGeom prst="rect">
            <a:avLst/>
          </a:prstGeom>
          <a:noFill/>
        </p:spPr>
        <p:txBody>
          <a:bodyPr wrap="square" rtlCol="0">
            <a:spAutoFit/>
          </a:bodyPr>
          <a:lstStyle/>
          <a:p>
            <a:pPr algn="ctr"/>
            <a:r>
              <a:rPr lang="en-US" sz="1400" dirty="0"/>
              <a:t>Shows Concern For People</a:t>
            </a:r>
          </a:p>
        </p:txBody>
      </p:sp>
      <p:sp>
        <p:nvSpPr>
          <p:cNvPr id="8" name="TextBox 7">
            <a:extLst>
              <a:ext uri="{FF2B5EF4-FFF2-40B4-BE49-F238E27FC236}">
                <a16:creationId xmlns:a16="http://schemas.microsoft.com/office/drawing/2014/main" id="{A48F084F-BE73-7C16-2D05-2F3C9E834F2D}"/>
              </a:ext>
            </a:extLst>
          </p:cNvPr>
          <p:cNvSpPr txBox="1"/>
          <p:nvPr/>
        </p:nvSpPr>
        <p:spPr>
          <a:xfrm>
            <a:off x="6362677" y="2997081"/>
            <a:ext cx="1094062" cy="523220"/>
          </a:xfrm>
          <a:prstGeom prst="rect">
            <a:avLst/>
          </a:prstGeom>
          <a:noFill/>
        </p:spPr>
        <p:txBody>
          <a:bodyPr wrap="square" rtlCol="0">
            <a:spAutoFit/>
          </a:bodyPr>
          <a:lstStyle/>
          <a:p>
            <a:pPr algn="ctr"/>
            <a:r>
              <a:rPr lang="en-US" sz="1400" dirty="0"/>
              <a:t>Flexible Work Space</a:t>
            </a:r>
          </a:p>
        </p:txBody>
      </p:sp>
      <p:sp>
        <p:nvSpPr>
          <p:cNvPr id="16" name="TextBox 15">
            <a:extLst>
              <a:ext uri="{FF2B5EF4-FFF2-40B4-BE49-F238E27FC236}">
                <a16:creationId xmlns:a16="http://schemas.microsoft.com/office/drawing/2014/main" id="{7F935429-F9B3-8CFE-23D8-5A13C157A833}"/>
              </a:ext>
            </a:extLst>
          </p:cNvPr>
          <p:cNvSpPr txBox="1"/>
          <p:nvPr/>
        </p:nvSpPr>
        <p:spPr>
          <a:xfrm>
            <a:off x="8528989" y="3832276"/>
            <a:ext cx="1462390" cy="523220"/>
          </a:xfrm>
          <a:prstGeom prst="rect">
            <a:avLst/>
          </a:prstGeom>
          <a:noFill/>
        </p:spPr>
        <p:txBody>
          <a:bodyPr wrap="square" rtlCol="0">
            <a:spAutoFit/>
          </a:bodyPr>
          <a:lstStyle/>
          <a:p>
            <a:pPr algn="ctr"/>
            <a:r>
              <a:rPr lang="en-US" sz="1400" dirty="0"/>
              <a:t>Lack Of Well Being</a:t>
            </a:r>
          </a:p>
        </p:txBody>
      </p:sp>
      <p:sp>
        <p:nvSpPr>
          <p:cNvPr id="22" name="TextBox 21">
            <a:extLst>
              <a:ext uri="{FF2B5EF4-FFF2-40B4-BE49-F238E27FC236}">
                <a16:creationId xmlns:a16="http://schemas.microsoft.com/office/drawing/2014/main" id="{70F7AA4E-D901-4F8D-3270-60A1BB51DC24}"/>
              </a:ext>
            </a:extLst>
          </p:cNvPr>
          <p:cNvSpPr txBox="1"/>
          <p:nvPr/>
        </p:nvSpPr>
        <p:spPr>
          <a:xfrm>
            <a:off x="10139680" y="1241060"/>
            <a:ext cx="1564651" cy="307777"/>
          </a:xfrm>
          <a:prstGeom prst="rect">
            <a:avLst/>
          </a:prstGeom>
          <a:noFill/>
        </p:spPr>
        <p:txBody>
          <a:bodyPr wrap="square" rtlCol="0">
            <a:spAutoFit/>
          </a:bodyPr>
          <a:lstStyle/>
          <a:p>
            <a:pPr algn="ctr"/>
            <a:r>
              <a:rPr lang="en-US" sz="1400" dirty="0"/>
              <a:t>Good Experience</a:t>
            </a:r>
          </a:p>
        </p:txBody>
      </p:sp>
      <p:sp>
        <p:nvSpPr>
          <p:cNvPr id="23" name="TextBox 22">
            <a:extLst>
              <a:ext uri="{FF2B5EF4-FFF2-40B4-BE49-F238E27FC236}">
                <a16:creationId xmlns:a16="http://schemas.microsoft.com/office/drawing/2014/main" id="{224658BB-E10E-AA2C-1541-00C801E90A8A}"/>
              </a:ext>
            </a:extLst>
          </p:cNvPr>
          <p:cNvSpPr txBox="1"/>
          <p:nvPr/>
        </p:nvSpPr>
        <p:spPr>
          <a:xfrm>
            <a:off x="10114364" y="3030942"/>
            <a:ext cx="1564651" cy="307777"/>
          </a:xfrm>
          <a:prstGeom prst="rect">
            <a:avLst/>
          </a:prstGeom>
          <a:noFill/>
        </p:spPr>
        <p:txBody>
          <a:bodyPr wrap="square" rtlCol="0">
            <a:spAutoFit/>
          </a:bodyPr>
          <a:lstStyle/>
          <a:p>
            <a:pPr algn="ctr"/>
            <a:r>
              <a:rPr lang="en-US" sz="1400" dirty="0"/>
              <a:t>Goodbye</a:t>
            </a:r>
          </a:p>
        </p:txBody>
      </p:sp>
      <p:sp>
        <p:nvSpPr>
          <p:cNvPr id="55" name="TextBox 54">
            <a:extLst>
              <a:ext uri="{FF2B5EF4-FFF2-40B4-BE49-F238E27FC236}">
                <a16:creationId xmlns:a16="http://schemas.microsoft.com/office/drawing/2014/main" id="{4B3B3B41-9BA6-856B-4717-C156378BDFC5}"/>
              </a:ext>
            </a:extLst>
          </p:cNvPr>
          <p:cNvSpPr txBox="1"/>
          <p:nvPr/>
        </p:nvSpPr>
        <p:spPr>
          <a:xfrm>
            <a:off x="2095991" y="2604203"/>
            <a:ext cx="1034738" cy="954107"/>
          </a:xfrm>
          <a:prstGeom prst="rect">
            <a:avLst/>
          </a:prstGeom>
          <a:noFill/>
        </p:spPr>
        <p:txBody>
          <a:bodyPr wrap="square" rtlCol="0">
            <a:spAutoFit/>
          </a:bodyPr>
          <a:lstStyle/>
          <a:p>
            <a:pPr algn="ctr"/>
            <a:r>
              <a:rPr lang="en-US" sz="1400" dirty="0"/>
              <a:t>Great Employee Value Proposition</a:t>
            </a:r>
          </a:p>
        </p:txBody>
      </p:sp>
    </p:spTree>
    <p:extLst>
      <p:ext uri="{BB962C8B-B14F-4D97-AF65-F5344CB8AC3E}">
        <p14:creationId xmlns:p14="http://schemas.microsoft.com/office/powerpoint/2010/main" val="33858564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162577-9294-089E-6580-55067F4DDE97}"/>
              </a:ext>
            </a:extLst>
          </p:cNvPr>
          <p:cNvSpPr txBox="1"/>
          <p:nvPr/>
        </p:nvSpPr>
        <p:spPr>
          <a:xfrm>
            <a:off x="101600" y="203200"/>
            <a:ext cx="1231392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Tools to identify and address employee risk</a:t>
            </a:r>
          </a:p>
        </p:txBody>
      </p:sp>
      <p:sp>
        <p:nvSpPr>
          <p:cNvPr id="7" name="Rectangle 6">
            <a:extLst>
              <a:ext uri="{FF2B5EF4-FFF2-40B4-BE49-F238E27FC236}">
                <a16:creationId xmlns:a16="http://schemas.microsoft.com/office/drawing/2014/main" id="{F4D6B686-C6FC-694E-C95B-19303A1B1C9D}"/>
              </a:ext>
            </a:extLst>
          </p:cNvPr>
          <p:cNvSpPr/>
          <p:nvPr/>
        </p:nvSpPr>
        <p:spPr>
          <a:xfrm>
            <a:off x="101600" y="1046698"/>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167A7B4-AE4C-97CB-938E-52120FE040C6}"/>
              </a:ext>
            </a:extLst>
          </p:cNvPr>
          <p:cNvPicPr>
            <a:picLocks noChangeAspect="1"/>
          </p:cNvPicPr>
          <p:nvPr/>
        </p:nvPicPr>
        <p:blipFill>
          <a:blip r:embed="rId2"/>
          <a:stretch>
            <a:fillRect/>
          </a:stretch>
        </p:blipFill>
        <p:spPr>
          <a:xfrm>
            <a:off x="-19545" y="1236867"/>
            <a:ext cx="12157116" cy="5567958"/>
          </a:xfrm>
          <a:prstGeom prst="rect">
            <a:avLst/>
          </a:prstGeom>
        </p:spPr>
      </p:pic>
    </p:spTree>
    <p:extLst>
      <p:ext uri="{BB962C8B-B14F-4D97-AF65-F5344CB8AC3E}">
        <p14:creationId xmlns:p14="http://schemas.microsoft.com/office/powerpoint/2010/main" val="7472714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31E6E6-2606-E684-2096-370FA9FE0852}"/>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8E9FFC3-BBBD-A558-13B2-E26CC7D387BC}"/>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gn="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2" name="TextBox 1">
            <a:extLst>
              <a:ext uri="{FF2B5EF4-FFF2-40B4-BE49-F238E27FC236}">
                <a16:creationId xmlns:a16="http://schemas.microsoft.com/office/drawing/2014/main" id="{E0961D28-A320-0A9D-86CA-0BB714F59B83}"/>
              </a:ext>
            </a:extLst>
          </p:cNvPr>
          <p:cNvSpPr txBox="1"/>
          <p:nvPr/>
        </p:nvSpPr>
        <p:spPr>
          <a:xfrm>
            <a:off x="7365248" y="2759371"/>
            <a:ext cx="3935414" cy="2862322"/>
          </a:xfrm>
          <a:prstGeom prst="rect">
            <a:avLst/>
          </a:prstGeom>
          <a:noFill/>
        </p:spPr>
        <p:txBody>
          <a:bodyPr wrap="square">
            <a:spAutoFit/>
          </a:bodyPr>
          <a:lstStyle/>
          <a:p>
            <a:pPr marL="342900" indent="-342900">
              <a:buFont typeface="+mj-lt"/>
              <a:buAutoNum type="arabicPeriod"/>
            </a:pPr>
            <a:r>
              <a:rPr lang="en-US" dirty="0">
                <a:solidFill>
                  <a:srgbClr val="363A41"/>
                </a:solidFill>
                <a:latin typeface="system-ui"/>
              </a:rPr>
              <a:t>What do you look forward to each day when you commute to work?</a:t>
            </a:r>
          </a:p>
          <a:p>
            <a:pPr marL="342900" indent="-342900">
              <a:buFont typeface="+mj-lt"/>
              <a:buAutoNum type="arabicPeriod"/>
            </a:pPr>
            <a:r>
              <a:rPr lang="en-US" dirty="0">
                <a:solidFill>
                  <a:srgbClr val="363A41"/>
                </a:solidFill>
                <a:latin typeface="system-ui"/>
              </a:rPr>
              <a:t>What are you learning here, and what do you want to learn?</a:t>
            </a:r>
          </a:p>
          <a:p>
            <a:pPr marL="342900" indent="-342900">
              <a:buFont typeface="+mj-lt"/>
              <a:buAutoNum type="arabicPeriod"/>
            </a:pPr>
            <a:r>
              <a:rPr lang="en-US" dirty="0">
                <a:solidFill>
                  <a:srgbClr val="363A41"/>
                </a:solidFill>
                <a:latin typeface="system-ui"/>
              </a:rPr>
              <a:t>Why do you stay here?</a:t>
            </a:r>
          </a:p>
          <a:p>
            <a:pPr marL="342900" indent="-342900">
              <a:buFont typeface="+mj-lt"/>
              <a:buAutoNum type="arabicPeriod"/>
            </a:pPr>
            <a:r>
              <a:rPr lang="en-US" dirty="0">
                <a:solidFill>
                  <a:srgbClr val="363A41"/>
                </a:solidFill>
                <a:latin typeface="system-ui"/>
              </a:rPr>
              <a:t>When is the last time you thought about leaving us, and what prompted it?</a:t>
            </a:r>
          </a:p>
          <a:p>
            <a:pPr marL="342900" indent="-342900">
              <a:buFont typeface="+mj-lt"/>
              <a:buAutoNum type="arabicPeriod"/>
            </a:pPr>
            <a:r>
              <a:rPr lang="en-US" dirty="0">
                <a:solidFill>
                  <a:srgbClr val="363A41"/>
                </a:solidFill>
                <a:latin typeface="system-ui"/>
              </a:rPr>
              <a:t>What can I do to make your job better for you?</a:t>
            </a:r>
          </a:p>
        </p:txBody>
      </p:sp>
      <p:pic>
        <p:nvPicPr>
          <p:cNvPr id="3" name="Picture 2" descr="shrm-logo | Stronghold Cyber Security | NIST 800, CMMC, IT RISK ASSESMENTS  | 1-888-277-8320">
            <a:extLst>
              <a:ext uri="{FF2B5EF4-FFF2-40B4-BE49-F238E27FC236}">
                <a16:creationId xmlns:a16="http://schemas.microsoft.com/office/drawing/2014/main" id="{FA1850FF-A3CF-0D5A-7061-6A617CEC0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666" y="3273358"/>
            <a:ext cx="2158940" cy="12569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7BD97EF-AFC7-3822-A351-11A436A3795E}"/>
              </a:ext>
            </a:extLst>
          </p:cNvPr>
          <p:cNvSpPr txBox="1"/>
          <p:nvPr/>
        </p:nvSpPr>
        <p:spPr>
          <a:xfrm>
            <a:off x="4266184" y="3273358"/>
            <a:ext cx="2522486" cy="917174"/>
          </a:xfrm>
          <a:prstGeom prst="rect">
            <a:avLst/>
          </a:prstGeom>
          <a:noFill/>
        </p:spPr>
        <p:txBody>
          <a:bodyPr wrap="square" rtlCol="0">
            <a:spAutoFit/>
          </a:bodyPr>
          <a:lstStyle/>
          <a:p>
            <a:pPr>
              <a:lnSpc>
                <a:spcPct val="90000"/>
              </a:lnSpc>
              <a:spcBef>
                <a:spcPct val="0"/>
              </a:spcBef>
              <a:spcAft>
                <a:spcPts val="600"/>
              </a:spcAft>
            </a:pPr>
            <a:r>
              <a:rPr lang="en-US" sz="1800" b="1" i="0" dirty="0">
                <a:solidFill>
                  <a:srgbClr val="005595"/>
                </a:solidFill>
                <a:effectLst/>
                <a:latin typeface="Arial" panose="020B0604020202020204" pitchFamily="34" charset="0"/>
              </a:rPr>
              <a:t>How to conduct a stay interview: </a:t>
            </a:r>
          </a:p>
          <a:p>
            <a:pPr>
              <a:lnSpc>
                <a:spcPct val="90000"/>
              </a:lnSpc>
              <a:spcBef>
                <a:spcPct val="0"/>
              </a:spcBef>
              <a:spcAft>
                <a:spcPts val="600"/>
              </a:spcAft>
            </a:pPr>
            <a:r>
              <a:rPr lang="en-US" sz="1800" b="1" i="0" dirty="0">
                <a:solidFill>
                  <a:srgbClr val="005595"/>
                </a:solidFill>
                <a:effectLst/>
                <a:latin typeface="Arial" panose="020B0604020202020204" pitchFamily="34" charset="0"/>
              </a:rPr>
              <a:t>The 5 Questions</a:t>
            </a:r>
          </a:p>
        </p:txBody>
      </p:sp>
      <p:sp>
        <p:nvSpPr>
          <p:cNvPr id="4" name="Rectangle 3">
            <a:extLst>
              <a:ext uri="{FF2B5EF4-FFF2-40B4-BE49-F238E27FC236}">
                <a16:creationId xmlns:a16="http://schemas.microsoft.com/office/drawing/2014/main" id="{993A6E01-8FE2-AECD-9AFD-C5BE0D90687B}"/>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749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FF86E9-93FE-FBAF-9A95-13A9F88A1F72}"/>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1">
            <a:extLst>
              <a:ext uri="{FF2B5EF4-FFF2-40B4-BE49-F238E27FC236}">
                <a16:creationId xmlns:a16="http://schemas.microsoft.com/office/drawing/2014/main" id="{BEAE1D23-FD83-8807-5EA1-3A6ECE194276}"/>
              </a:ext>
            </a:extLst>
          </p:cNvPr>
          <p:cNvSpPr>
            <a:spLocks noChangeArrowheads="1"/>
          </p:cNvSpPr>
          <p:nvPr/>
        </p:nvSpPr>
        <p:spPr bwMode="auto">
          <a:xfrm>
            <a:off x="6927452" y="976530"/>
            <a:ext cx="482766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1" i="0" dirty="0">
                <a:solidFill>
                  <a:srgbClr val="00B0F0"/>
                </a:solidFill>
                <a:effectLst/>
                <a:latin typeface="Arial" panose="020B0604020202020204" pitchFamily="34" charset="0"/>
                <a:cs typeface="Arial" panose="020B0604020202020204" pitchFamily="34" charset="0"/>
              </a:rPr>
              <a:t>Marc Esteve’s research into why some public employees are more motivated at work than others discovered six factors that are crucial for motivating public employees.</a:t>
            </a:r>
            <a:br>
              <a:rPr kumimoji="0" lang="en-US" altLang="en-US" sz="2000" b="1" i="0" u="none" strike="noStrike" cap="none" normalizeH="0" baseline="0" dirty="0">
                <a:ln>
                  <a:noFill/>
                </a:ln>
                <a:solidFill>
                  <a:srgbClr val="00B0F0"/>
                </a:solidFill>
                <a:effectLst/>
                <a:latin typeface="Arial" panose="020B0604020202020204" pitchFamily="34" charset="0"/>
                <a:cs typeface="Arial" panose="020B0604020202020204" pitchFamily="34" charset="0"/>
              </a:rPr>
            </a:br>
            <a:endParaRPr kumimoji="0" lang="en-US" altLang="en-US" sz="2000" b="1" i="0" u="none" strike="noStrike" cap="none" normalizeH="0" baseline="0" dirty="0">
              <a:ln>
                <a:noFill/>
              </a:ln>
              <a:solidFill>
                <a:srgbClr val="00B0F0"/>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68DC62C-F4A5-8B94-B682-9FE6B4F94217}"/>
              </a:ext>
            </a:extLst>
          </p:cNvPr>
          <p:cNvSpPr txBox="1"/>
          <p:nvPr/>
        </p:nvSpPr>
        <p:spPr>
          <a:xfrm>
            <a:off x="111760" y="3080703"/>
            <a:ext cx="1920240" cy="3170099"/>
          </a:xfrm>
          <a:prstGeom prst="rect">
            <a:avLst/>
          </a:prstGeom>
          <a:noFill/>
        </p:spPr>
        <p:txBody>
          <a:bodyPr wrap="square">
            <a:spAutoFit/>
          </a:bodyPr>
          <a:lstStyle/>
          <a:p>
            <a:pPr algn="l" fontAlgn="base"/>
            <a:r>
              <a:rPr lang="en-US" sz="2000" b="1" i="0" dirty="0">
                <a:solidFill>
                  <a:srgbClr val="00B0F0"/>
                </a:solidFill>
                <a:effectLst/>
                <a:latin typeface="Arial" panose="020B0604020202020204" pitchFamily="34" charset="0"/>
                <a:cs typeface="Arial" panose="020B0604020202020204" pitchFamily="34" charset="0"/>
              </a:rPr>
              <a:t>INCENTIVES</a:t>
            </a:r>
            <a:endParaRPr lang="en-US" sz="1600" b="1" i="0" dirty="0">
              <a:solidFill>
                <a:srgbClr val="00B0F0"/>
              </a:solidFill>
              <a:effectLst/>
              <a:latin typeface="Arial" panose="020B0604020202020204" pitchFamily="34" charset="0"/>
              <a:cs typeface="Arial" panose="020B0604020202020204" pitchFamily="34" charset="0"/>
            </a:endParaRPr>
          </a:p>
          <a:p>
            <a:pPr algn="l" fontAlgn="base"/>
            <a:r>
              <a:rPr lang="en-US" sz="1200" b="0" i="0" dirty="0">
                <a:solidFill>
                  <a:srgbClr val="000B3D"/>
                </a:solidFill>
                <a:effectLst/>
                <a:latin typeface="Arial" panose="020B0604020202020204" pitchFamily="34" charset="0"/>
                <a:cs typeface="Arial" panose="020B0604020202020204" pitchFamily="34" charset="0"/>
              </a:rPr>
              <a:t>Employees work hard when they believe doing so results in a desired outcome. The tangible rewards include pay, promotion opportunities, maintaining employment, fringe benefits, gifts and physical conditions at work. The intangible incentives include status and prestige, skills development, power and self-esteem </a:t>
            </a:r>
            <a:r>
              <a:rPr lang="en-US" sz="1200" dirty="0">
                <a:solidFill>
                  <a:srgbClr val="000B3D"/>
                </a:solidFill>
                <a:latin typeface="Arial" panose="020B0604020202020204" pitchFamily="34" charset="0"/>
                <a:cs typeface="Arial" panose="020B0604020202020204" pitchFamily="34" charset="0"/>
              </a:rPr>
              <a:t>from</a:t>
            </a:r>
            <a:r>
              <a:rPr lang="en-US" sz="1200" b="0" i="0" dirty="0">
                <a:solidFill>
                  <a:srgbClr val="000B3D"/>
                </a:solidFill>
                <a:effectLst/>
                <a:latin typeface="Arial" panose="020B0604020202020204" pitchFamily="34" charset="0"/>
                <a:cs typeface="Arial" panose="020B0604020202020204" pitchFamily="34" charset="0"/>
              </a:rPr>
              <a:t> praise and recognition.</a:t>
            </a:r>
          </a:p>
        </p:txBody>
      </p:sp>
      <p:sp>
        <p:nvSpPr>
          <p:cNvPr id="6" name="TextBox 5">
            <a:extLst>
              <a:ext uri="{FF2B5EF4-FFF2-40B4-BE49-F238E27FC236}">
                <a16:creationId xmlns:a16="http://schemas.microsoft.com/office/drawing/2014/main" id="{217105E3-FCDA-201E-5F84-13A44EE550B1}"/>
              </a:ext>
            </a:extLst>
          </p:cNvPr>
          <p:cNvSpPr txBox="1"/>
          <p:nvPr/>
        </p:nvSpPr>
        <p:spPr>
          <a:xfrm>
            <a:off x="1967546" y="3080703"/>
            <a:ext cx="2076134" cy="3170099"/>
          </a:xfrm>
          <a:prstGeom prst="rect">
            <a:avLst/>
          </a:prstGeom>
          <a:noFill/>
        </p:spPr>
        <p:txBody>
          <a:bodyPr wrap="square">
            <a:spAutoFit/>
          </a:bodyPr>
          <a:lstStyle/>
          <a:p>
            <a:pPr algn="l" fontAlgn="base"/>
            <a:r>
              <a:rPr lang="en-US" sz="2000" b="1" i="0" dirty="0">
                <a:solidFill>
                  <a:srgbClr val="00B0F0"/>
                </a:solidFill>
                <a:effectLst/>
                <a:latin typeface="Arial" panose="020B0604020202020204" pitchFamily="34" charset="0"/>
                <a:cs typeface="Arial" panose="020B0604020202020204" pitchFamily="34" charset="0"/>
              </a:rPr>
              <a:t>ENJOYMENT</a:t>
            </a:r>
            <a:endParaRPr lang="en-US" sz="1600" b="1" i="0" dirty="0">
              <a:solidFill>
                <a:srgbClr val="00B0F0"/>
              </a:solidFill>
              <a:effectLst/>
              <a:latin typeface="Arial" panose="020B0604020202020204" pitchFamily="34" charset="0"/>
              <a:cs typeface="Arial" panose="020B0604020202020204" pitchFamily="34" charset="0"/>
            </a:endParaRPr>
          </a:p>
          <a:p>
            <a:pPr algn="l" fontAlgn="base"/>
            <a:r>
              <a:rPr lang="en-US" sz="1200" b="0" i="0" dirty="0">
                <a:solidFill>
                  <a:srgbClr val="000B3D"/>
                </a:solidFill>
                <a:effectLst/>
                <a:latin typeface="Arial" panose="020B0604020202020204" pitchFamily="34" charset="0"/>
                <a:cs typeface="Arial" panose="020B0604020202020204" pitchFamily="34" charset="0"/>
              </a:rPr>
              <a:t>Peopl</a:t>
            </a:r>
            <a:r>
              <a:rPr lang="en-US" sz="1200" dirty="0">
                <a:solidFill>
                  <a:srgbClr val="000B3D"/>
                </a:solidFill>
                <a:latin typeface="Arial" panose="020B0604020202020204" pitchFamily="34" charset="0"/>
                <a:cs typeface="Arial" panose="020B0604020202020204" pitchFamily="34" charset="0"/>
              </a:rPr>
              <a:t>e are problem solvers. They work hard to perform well because the joy of the task is rewarding. </a:t>
            </a:r>
            <a:r>
              <a:rPr lang="en-US" sz="1200" b="0" i="0" dirty="0">
                <a:solidFill>
                  <a:srgbClr val="000B3D"/>
                </a:solidFill>
                <a:effectLst/>
                <a:latin typeface="Arial" panose="020B0604020202020204" pitchFamily="34" charset="0"/>
                <a:cs typeface="Arial" panose="020B0604020202020204" pitchFamily="34" charset="0"/>
              </a:rPr>
              <a:t>Employees in the public sector find their jobs more enjoyable if they can use a greater variety of skills, see the end result of their work, see that their work is important, (3) have autonomy, control, and independence needed to complete tasks, and (4) get feedback.</a:t>
            </a:r>
          </a:p>
        </p:txBody>
      </p:sp>
      <p:sp>
        <p:nvSpPr>
          <p:cNvPr id="7" name="TextBox 6">
            <a:extLst>
              <a:ext uri="{FF2B5EF4-FFF2-40B4-BE49-F238E27FC236}">
                <a16:creationId xmlns:a16="http://schemas.microsoft.com/office/drawing/2014/main" id="{BA78A8E6-409E-E315-75A6-F7BC627AEAB8}"/>
              </a:ext>
            </a:extLst>
          </p:cNvPr>
          <p:cNvSpPr txBox="1"/>
          <p:nvPr/>
        </p:nvSpPr>
        <p:spPr>
          <a:xfrm>
            <a:off x="4043680" y="3080703"/>
            <a:ext cx="2076134" cy="3354765"/>
          </a:xfrm>
          <a:prstGeom prst="rect">
            <a:avLst/>
          </a:prstGeom>
          <a:noFill/>
        </p:spPr>
        <p:txBody>
          <a:bodyPr wrap="square">
            <a:spAutoFit/>
          </a:bodyPr>
          <a:lstStyle/>
          <a:p>
            <a:pPr algn="l" fontAlgn="base"/>
            <a:r>
              <a:rPr lang="en-US" sz="2000" b="1" i="0" dirty="0">
                <a:solidFill>
                  <a:srgbClr val="00B0F0"/>
                </a:solidFill>
                <a:effectLst/>
                <a:latin typeface="Arial" panose="020B0604020202020204" pitchFamily="34" charset="0"/>
                <a:cs typeface="Arial" panose="020B0604020202020204" pitchFamily="34" charset="0"/>
              </a:rPr>
              <a:t>RELATEDNESS</a:t>
            </a:r>
            <a:endParaRPr lang="en-US" sz="1600" b="1" i="0" dirty="0">
              <a:solidFill>
                <a:srgbClr val="00B0F0"/>
              </a:solidFill>
              <a:effectLst/>
              <a:latin typeface="Arial" panose="020B0604020202020204" pitchFamily="34" charset="0"/>
              <a:cs typeface="Arial" panose="020B0604020202020204" pitchFamily="34" charset="0"/>
            </a:endParaRPr>
          </a:p>
          <a:p>
            <a:pPr algn="l" fontAlgn="base"/>
            <a:r>
              <a:rPr lang="en-US" sz="1200" b="0" i="0" dirty="0">
                <a:solidFill>
                  <a:srgbClr val="000B3D"/>
                </a:solidFill>
                <a:effectLst/>
                <a:latin typeface="Arial" panose="020B0604020202020204" pitchFamily="34" charset="0"/>
                <a:cs typeface="Arial" panose="020B0604020202020204" pitchFamily="34" charset="0"/>
              </a:rPr>
              <a:t>Intrinsic motivation depends on a sense of relatedness to others at work. This is a desire to feel emotionally connected with others and care for them. High-quality relationships and the interactions with others at work can create this sense of relatedness and thus intrinsically motivate staff in the public sector. </a:t>
            </a:r>
            <a:r>
              <a:rPr lang="en-US" sz="1200" dirty="0">
                <a:solidFill>
                  <a:srgbClr val="000B3D"/>
                </a:solidFill>
                <a:latin typeface="Arial" panose="020B0604020202020204" pitchFamily="34" charset="0"/>
                <a:cs typeface="Arial" panose="020B0604020202020204" pitchFamily="34" charset="0"/>
              </a:rPr>
              <a:t>Hence why Gallup asks “do you have a best friend at work” to measure one’s engagement.</a:t>
            </a:r>
            <a:endParaRPr lang="en-US" sz="1200" b="0" i="0" dirty="0">
              <a:solidFill>
                <a:srgbClr val="000B3D"/>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E0945ED-7BCF-DF44-DE36-786BAD6733C7}"/>
              </a:ext>
            </a:extLst>
          </p:cNvPr>
          <p:cNvSpPr txBox="1"/>
          <p:nvPr/>
        </p:nvSpPr>
        <p:spPr>
          <a:xfrm>
            <a:off x="6167121" y="3080703"/>
            <a:ext cx="1964374" cy="2985433"/>
          </a:xfrm>
          <a:prstGeom prst="rect">
            <a:avLst/>
          </a:prstGeom>
          <a:noFill/>
        </p:spPr>
        <p:txBody>
          <a:bodyPr wrap="square">
            <a:spAutoFit/>
          </a:bodyPr>
          <a:lstStyle/>
          <a:p>
            <a:pPr algn="l" fontAlgn="base"/>
            <a:r>
              <a:rPr lang="en-US" sz="2000" b="1" i="0" dirty="0">
                <a:solidFill>
                  <a:srgbClr val="00B0F0"/>
                </a:solidFill>
                <a:effectLst/>
                <a:latin typeface="Arial" panose="020B0604020202020204" pitchFamily="34" charset="0"/>
                <a:cs typeface="Arial" panose="020B0604020202020204" pitchFamily="34" charset="0"/>
              </a:rPr>
              <a:t>WARM GLOW</a:t>
            </a:r>
            <a:endParaRPr lang="en-US" sz="1600" b="1" i="0" dirty="0">
              <a:solidFill>
                <a:srgbClr val="00B0F0"/>
              </a:solidFill>
              <a:effectLst/>
              <a:latin typeface="Arial" panose="020B0604020202020204" pitchFamily="34" charset="0"/>
              <a:cs typeface="Arial" panose="020B0604020202020204" pitchFamily="34" charset="0"/>
            </a:endParaRPr>
          </a:p>
          <a:p>
            <a:pPr algn="l" fontAlgn="base"/>
            <a:r>
              <a:rPr lang="en-US" sz="1200" b="0" i="0" dirty="0">
                <a:solidFill>
                  <a:srgbClr val="000B3D"/>
                </a:solidFill>
                <a:effectLst/>
                <a:latin typeface="Arial" panose="020B0604020202020204" pitchFamily="34" charset="0"/>
                <a:cs typeface="Arial" panose="020B0604020202020204" pitchFamily="34" charset="0"/>
              </a:rPr>
              <a:t>Employees may also feel good about and therefore be motivated by helping their organization and society with their work. In other words, their intrinsic motivation grows from a sense of helping others over and above the social outcomes they attain with their work. This pleasure of making a difference for others is often termed warm glow.</a:t>
            </a:r>
          </a:p>
        </p:txBody>
      </p:sp>
      <p:sp>
        <p:nvSpPr>
          <p:cNvPr id="9" name="TextBox 8">
            <a:extLst>
              <a:ext uri="{FF2B5EF4-FFF2-40B4-BE49-F238E27FC236}">
                <a16:creationId xmlns:a16="http://schemas.microsoft.com/office/drawing/2014/main" id="{5487A186-5B2A-29D4-C46F-FFDDAC508516}"/>
              </a:ext>
            </a:extLst>
          </p:cNvPr>
          <p:cNvSpPr txBox="1"/>
          <p:nvPr/>
        </p:nvSpPr>
        <p:spPr>
          <a:xfrm>
            <a:off x="8131494" y="3080703"/>
            <a:ext cx="2304573" cy="3724096"/>
          </a:xfrm>
          <a:prstGeom prst="rect">
            <a:avLst/>
          </a:prstGeom>
          <a:noFill/>
        </p:spPr>
        <p:txBody>
          <a:bodyPr wrap="square">
            <a:spAutoFit/>
          </a:bodyPr>
          <a:lstStyle/>
          <a:p>
            <a:pPr algn="l" fontAlgn="base"/>
            <a:r>
              <a:rPr lang="en-US" sz="2000" b="1" dirty="0">
                <a:solidFill>
                  <a:srgbClr val="00B0F0"/>
                </a:solidFill>
                <a:latin typeface="Arial" panose="020B0604020202020204" pitchFamily="34" charset="0"/>
                <a:cs typeface="Arial" panose="020B0604020202020204" pitchFamily="34" charset="0"/>
              </a:rPr>
              <a:t>COMMUNITY</a:t>
            </a:r>
            <a:endParaRPr lang="en-US" sz="1600" b="1" i="0" dirty="0">
              <a:solidFill>
                <a:srgbClr val="00B0F0"/>
              </a:solidFill>
              <a:effectLst/>
              <a:latin typeface="Arial" panose="020B0604020202020204" pitchFamily="34" charset="0"/>
              <a:cs typeface="Arial" panose="020B0604020202020204" pitchFamily="34" charset="0"/>
            </a:endParaRPr>
          </a:p>
          <a:p>
            <a:pPr algn="l" fontAlgn="base"/>
            <a:r>
              <a:rPr lang="en-US" sz="1200" b="0" i="0" dirty="0">
                <a:solidFill>
                  <a:srgbClr val="000B3D"/>
                </a:solidFill>
                <a:effectLst/>
                <a:latin typeface="Arial" panose="020B0604020202020204" pitchFamily="34" charset="0"/>
                <a:cs typeface="Arial" panose="020B0604020202020204" pitchFamily="34" charset="0"/>
              </a:rPr>
              <a:t>Employees driven by pro-social motivation are driven to work hard because of the positive outcomes their work produces for society. Public employees may be pro-socially motivated due to affection, compassion, and care and concern for others. They may also be motivated by their association with public values, such as fairness, social equity, social justice and social responsibility. As a result of this, work that is socially driven becomes a calling and gives them purpose in life and career. </a:t>
            </a:r>
            <a:br>
              <a:rPr lang="en-US" sz="1200" dirty="0">
                <a:latin typeface="Arial" panose="020B0604020202020204" pitchFamily="34" charset="0"/>
                <a:cs typeface="Arial" panose="020B0604020202020204" pitchFamily="34" charset="0"/>
              </a:rPr>
            </a:br>
            <a:endParaRPr lang="en-US" sz="1200" b="0" i="0" dirty="0">
              <a:solidFill>
                <a:srgbClr val="000B3D"/>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222AE51-962D-E2D0-735F-4F0EF9CC9BD6}"/>
              </a:ext>
            </a:extLst>
          </p:cNvPr>
          <p:cNvSpPr txBox="1"/>
          <p:nvPr/>
        </p:nvSpPr>
        <p:spPr>
          <a:xfrm>
            <a:off x="10436067" y="3080703"/>
            <a:ext cx="1703545" cy="2677656"/>
          </a:xfrm>
          <a:prstGeom prst="rect">
            <a:avLst/>
          </a:prstGeom>
          <a:noFill/>
        </p:spPr>
        <p:txBody>
          <a:bodyPr wrap="square">
            <a:spAutoFit/>
          </a:bodyPr>
          <a:lstStyle/>
          <a:p>
            <a:pPr algn="l" fontAlgn="base"/>
            <a:r>
              <a:rPr lang="en-US" sz="2000" b="1" dirty="0">
                <a:solidFill>
                  <a:srgbClr val="00B0F0"/>
                </a:solidFill>
                <a:latin typeface="Arial" panose="020B0604020202020204" pitchFamily="34" charset="0"/>
                <a:cs typeface="Arial" panose="020B0604020202020204" pitchFamily="34" charset="0"/>
              </a:rPr>
              <a:t>THE</a:t>
            </a:r>
            <a:r>
              <a:rPr lang="en-US" sz="2000" b="1" i="0" dirty="0">
                <a:solidFill>
                  <a:srgbClr val="00B0F0"/>
                </a:solidFill>
                <a:effectLst/>
                <a:latin typeface="Arial" panose="020B0604020202020204" pitchFamily="34" charset="0"/>
                <a:cs typeface="Arial" panose="020B0604020202020204" pitchFamily="34" charset="0"/>
              </a:rPr>
              <a:t> TEAM</a:t>
            </a:r>
            <a:endParaRPr lang="en-US" sz="1600" b="1" i="0" dirty="0">
              <a:solidFill>
                <a:srgbClr val="00B0F0"/>
              </a:solidFill>
              <a:effectLst/>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Employees are </a:t>
            </a:r>
            <a:r>
              <a:rPr lang="en-US" sz="1200" b="0" i="0" dirty="0">
                <a:solidFill>
                  <a:srgbClr val="000B3D"/>
                </a:solidFill>
                <a:effectLst/>
                <a:latin typeface="Arial" panose="020B0604020202020204" pitchFamily="34" charset="0"/>
                <a:cs typeface="Arial" panose="020B0604020202020204" pitchFamily="34" charset="0"/>
              </a:rPr>
              <a:t>motivated to work hard for organizations, groups, and teams they identify with and feel a commitment towards.</a:t>
            </a:r>
          </a:p>
          <a:p>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br>
              <a:rPr lang="en-US" sz="1600" dirty="0">
                <a:latin typeface="Arial" panose="020B0604020202020204" pitchFamily="34" charset="0"/>
                <a:cs typeface="Arial" panose="020B0604020202020204" pitchFamily="34" charset="0"/>
              </a:rPr>
            </a:br>
            <a:endParaRPr lang="en-US" sz="1600" b="0" i="0" dirty="0">
              <a:solidFill>
                <a:srgbClr val="000B3D"/>
              </a:solidFill>
              <a:effectLst/>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4A0EA68-3AB4-7CD6-7E64-6B41EC71E62A}"/>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A1C865E-EB04-1C96-61B9-9744CE9EB6AB}"/>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gn="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Tree>
    <p:extLst>
      <p:ext uri="{BB962C8B-B14F-4D97-AF65-F5344CB8AC3E}">
        <p14:creationId xmlns:p14="http://schemas.microsoft.com/office/powerpoint/2010/main" val="42265492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7D0690-61F1-5283-B6B9-DEB02B87C733}"/>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1E4C746-258D-8A75-2BB6-C3B216D99903}"/>
              </a:ext>
            </a:extLst>
          </p:cNvPr>
          <p:cNvSpPr txBox="1"/>
          <p:nvPr/>
        </p:nvSpPr>
        <p:spPr>
          <a:xfrm>
            <a:off x="331330" y="6287127"/>
            <a:ext cx="10826746" cy="430887"/>
          </a:xfrm>
          <a:prstGeom prst="rect">
            <a:avLst/>
          </a:prstGeom>
          <a:noFill/>
        </p:spPr>
        <p:txBody>
          <a:bodyPr wrap="none" rtlCol="0">
            <a:spAutoFit/>
          </a:bodyPr>
          <a:lstStyle/>
          <a:p>
            <a:r>
              <a:rPr lang="en-US" sz="2200" b="1" dirty="0"/>
              <a:t>Touchpoints          ATTRACT – RECRUIT – ONBOARD – ENGAGE – DEVELOP – PERFORM - EXIT</a:t>
            </a:r>
          </a:p>
        </p:txBody>
      </p:sp>
      <p:cxnSp>
        <p:nvCxnSpPr>
          <p:cNvPr id="7" name="Straight Connector 6">
            <a:extLst>
              <a:ext uri="{FF2B5EF4-FFF2-40B4-BE49-F238E27FC236}">
                <a16:creationId xmlns:a16="http://schemas.microsoft.com/office/drawing/2014/main" id="{3A2616D6-A7C2-3488-9802-7701E2149FDF}"/>
              </a:ext>
            </a:extLst>
          </p:cNvPr>
          <p:cNvCxnSpPr>
            <a:cxnSpLocks/>
          </p:cNvCxnSpPr>
          <p:nvPr/>
        </p:nvCxnSpPr>
        <p:spPr>
          <a:xfrm>
            <a:off x="2377440" y="6289040"/>
            <a:ext cx="90424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3190C66-77B5-E4B4-9781-4BF3576A676B}"/>
              </a:ext>
            </a:extLst>
          </p:cNvPr>
          <p:cNvCxnSpPr/>
          <p:nvPr/>
        </p:nvCxnSpPr>
        <p:spPr>
          <a:xfrm>
            <a:off x="2377440" y="611632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A518F52-E9F9-EB7C-6FCD-3F9F58B171BD}"/>
              </a:ext>
            </a:extLst>
          </p:cNvPr>
          <p:cNvCxnSpPr/>
          <p:nvPr/>
        </p:nvCxnSpPr>
        <p:spPr>
          <a:xfrm>
            <a:off x="11419840" y="611632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E780E1B-A1A4-99B5-C77D-D064B67C3A4C}"/>
              </a:ext>
            </a:extLst>
          </p:cNvPr>
          <p:cNvCxnSpPr/>
          <p:nvPr/>
        </p:nvCxnSpPr>
        <p:spPr>
          <a:xfrm>
            <a:off x="4856480" y="6126480"/>
            <a:ext cx="0" cy="252087"/>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CF4ABD1-693E-09ED-E889-75065FB6452A}"/>
              </a:ext>
            </a:extLst>
          </p:cNvPr>
          <p:cNvSpPr txBox="1"/>
          <p:nvPr/>
        </p:nvSpPr>
        <p:spPr>
          <a:xfrm>
            <a:off x="3017520" y="6099740"/>
            <a:ext cx="1233543" cy="276999"/>
          </a:xfrm>
          <a:prstGeom prst="rect">
            <a:avLst/>
          </a:prstGeom>
          <a:noFill/>
        </p:spPr>
        <p:txBody>
          <a:bodyPr wrap="none" rtlCol="0">
            <a:spAutoFit/>
          </a:bodyPr>
          <a:lstStyle/>
          <a:p>
            <a:r>
              <a:rPr lang="en-US" sz="1200" dirty="0"/>
              <a:t>Pre-Employment</a:t>
            </a:r>
          </a:p>
        </p:txBody>
      </p:sp>
      <p:sp>
        <p:nvSpPr>
          <p:cNvPr id="13" name="TextBox 12">
            <a:extLst>
              <a:ext uri="{FF2B5EF4-FFF2-40B4-BE49-F238E27FC236}">
                <a16:creationId xmlns:a16="http://schemas.microsoft.com/office/drawing/2014/main" id="{E73132B6-C104-CAE8-A838-8F6FBA953EE6}"/>
              </a:ext>
            </a:extLst>
          </p:cNvPr>
          <p:cNvSpPr txBox="1"/>
          <p:nvPr/>
        </p:nvSpPr>
        <p:spPr>
          <a:xfrm>
            <a:off x="6979920" y="6099740"/>
            <a:ext cx="979114" cy="276999"/>
          </a:xfrm>
          <a:prstGeom prst="rect">
            <a:avLst/>
          </a:prstGeom>
          <a:noFill/>
        </p:spPr>
        <p:txBody>
          <a:bodyPr wrap="none" rtlCol="0">
            <a:spAutoFit/>
          </a:bodyPr>
          <a:lstStyle/>
          <a:p>
            <a:r>
              <a:rPr lang="en-US" sz="1200" dirty="0"/>
              <a:t>Employment</a:t>
            </a:r>
          </a:p>
        </p:txBody>
      </p:sp>
      <p:sp>
        <p:nvSpPr>
          <p:cNvPr id="14" name="TextBox 13">
            <a:extLst>
              <a:ext uri="{FF2B5EF4-FFF2-40B4-BE49-F238E27FC236}">
                <a16:creationId xmlns:a16="http://schemas.microsoft.com/office/drawing/2014/main" id="{207D50D4-6ACF-3CA2-C672-E978E64FDE4F}"/>
              </a:ext>
            </a:extLst>
          </p:cNvPr>
          <p:cNvSpPr txBox="1"/>
          <p:nvPr/>
        </p:nvSpPr>
        <p:spPr>
          <a:xfrm>
            <a:off x="10140109" y="6099740"/>
            <a:ext cx="1294906" cy="276999"/>
          </a:xfrm>
          <a:prstGeom prst="rect">
            <a:avLst/>
          </a:prstGeom>
          <a:noFill/>
        </p:spPr>
        <p:txBody>
          <a:bodyPr wrap="none" rtlCol="0">
            <a:spAutoFit/>
          </a:bodyPr>
          <a:lstStyle/>
          <a:p>
            <a:r>
              <a:rPr lang="en-US" sz="1200" dirty="0"/>
              <a:t>Post-Employment</a:t>
            </a:r>
          </a:p>
        </p:txBody>
      </p:sp>
      <p:cxnSp>
        <p:nvCxnSpPr>
          <p:cNvPr id="15" name="Straight Connector 14">
            <a:extLst>
              <a:ext uri="{FF2B5EF4-FFF2-40B4-BE49-F238E27FC236}">
                <a16:creationId xmlns:a16="http://schemas.microsoft.com/office/drawing/2014/main" id="{21A270CE-B228-05E6-9B48-4DA7ED49089E}"/>
              </a:ext>
            </a:extLst>
          </p:cNvPr>
          <p:cNvCxnSpPr/>
          <p:nvPr/>
        </p:nvCxnSpPr>
        <p:spPr>
          <a:xfrm>
            <a:off x="10139680" y="6126480"/>
            <a:ext cx="0" cy="25208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4AE8DF3-F238-BD26-85E7-9299D47E3291}"/>
              </a:ext>
            </a:extLst>
          </p:cNvPr>
          <p:cNvCxnSpPr>
            <a:cxnSpLocks/>
          </p:cNvCxnSpPr>
          <p:nvPr/>
        </p:nvCxnSpPr>
        <p:spPr>
          <a:xfrm>
            <a:off x="2377440" y="3478460"/>
            <a:ext cx="90424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BED4B0D-BD25-5C26-717A-CCC5EE6AD11F}"/>
              </a:ext>
            </a:extLst>
          </p:cNvPr>
          <p:cNvSpPr txBox="1"/>
          <p:nvPr/>
        </p:nvSpPr>
        <p:spPr>
          <a:xfrm>
            <a:off x="524370" y="3263016"/>
            <a:ext cx="1168910" cy="430887"/>
          </a:xfrm>
          <a:prstGeom prst="rect">
            <a:avLst/>
          </a:prstGeom>
          <a:noFill/>
        </p:spPr>
        <p:txBody>
          <a:bodyPr wrap="none" rtlCol="0">
            <a:spAutoFit/>
          </a:bodyPr>
          <a:lstStyle/>
          <a:p>
            <a:r>
              <a:rPr lang="en-US" sz="2200" b="1" dirty="0"/>
              <a:t>Baseline</a:t>
            </a:r>
          </a:p>
        </p:txBody>
      </p:sp>
      <p:sp>
        <p:nvSpPr>
          <p:cNvPr id="19" name="TextBox 18">
            <a:extLst>
              <a:ext uri="{FF2B5EF4-FFF2-40B4-BE49-F238E27FC236}">
                <a16:creationId xmlns:a16="http://schemas.microsoft.com/office/drawing/2014/main" id="{072C0FB0-0AC9-0EF9-27BE-FD561A19A813}"/>
              </a:ext>
            </a:extLst>
          </p:cNvPr>
          <p:cNvSpPr txBox="1"/>
          <p:nvPr/>
        </p:nvSpPr>
        <p:spPr>
          <a:xfrm rot="16200000">
            <a:off x="35454" y="1847778"/>
            <a:ext cx="2146742" cy="369332"/>
          </a:xfrm>
          <a:prstGeom prst="rect">
            <a:avLst/>
          </a:prstGeom>
          <a:noFill/>
        </p:spPr>
        <p:txBody>
          <a:bodyPr wrap="none" rtlCol="0">
            <a:spAutoFit/>
          </a:bodyPr>
          <a:lstStyle/>
          <a:p>
            <a:r>
              <a:rPr lang="en-US" dirty="0"/>
              <a:t>Enriched Experience </a:t>
            </a:r>
          </a:p>
        </p:txBody>
      </p:sp>
      <p:sp>
        <p:nvSpPr>
          <p:cNvPr id="20" name="TextBox 19">
            <a:extLst>
              <a:ext uri="{FF2B5EF4-FFF2-40B4-BE49-F238E27FC236}">
                <a16:creationId xmlns:a16="http://schemas.microsoft.com/office/drawing/2014/main" id="{D61473EA-D7E6-5E08-9075-865920206846}"/>
              </a:ext>
            </a:extLst>
          </p:cNvPr>
          <p:cNvSpPr txBox="1"/>
          <p:nvPr/>
        </p:nvSpPr>
        <p:spPr>
          <a:xfrm rot="16200000">
            <a:off x="228521" y="4609384"/>
            <a:ext cx="1760610" cy="369332"/>
          </a:xfrm>
          <a:prstGeom prst="rect">
            <a:avLst/>
          </a:prstGeom>
          <a:noFill/>
        </p:spPr>
        <p:txBody>
          <a:bodyPr wrap="none" rtlCol="0">
            <a:spAutoFit/>
          </a:bodyPr>
          <a:lstStyle/>
          <a:p>
            <a:r>
              <a:rPr lang="en-US" dirty="0"/>
              <a:t>Poor Experience </a:t>
            </a:r>
          </a:p>
        </p:txBody>
      </p:sp>
      <p:sp>
        <p:nvSpPr>
          <p:cNvPr id="21" name="TextBox 20">
            <a:extLst>
              <a:ext uri="{FF2B5EF4-FFF2-40B4-BE49-F238E27FC236}">
                <a16:creationId xmlns:a16="http://schemas.microsoft.com/office/drawing/2014/main" id="{9FDA2538-8A3D-DE90-D9D9-0C31C2076ABD}"/>
              </a:ext>
            </a:extLst>
          </p:cNvPr>
          <p:cNvSpPr txBox="1"/>
          <p:nvPr/>
        </p:nvSpPr>
        <p:spPr>
          <a:xfrm>
            <a:off x="3202491" y="2729170"/>
            <a:ext cx="863600" cy="523220"/>
          </a:xfrm>
          <a:prstGeom prst="rect">
            <a:avLst/>
          </a:prstGeom>
          <a:noFill/>
        </p:spPr>
        <p:txBody>
          <a:bodyPr wrap="square" rtlCol="0">
            <a:spAutoFit/>
          </a:bodyPr>
          <a:lstStyle/>
          <a:p>
            <a:pPr algn="ctr"/>
            <a:r>
              <a:rPr lang="en-US" sz="1400" dirty="0"/>
              <a:t>Diversity Index</a:t>
            </a:r>
          </a:p>
        </p:txBody>
      </p:sp>
      <p:sp>
        <p:nvSpPr>
          <p:cNvPr id="24" name="TextBox 23">
            <a:extLst>
              <a:ext uri="{FF2B5EF4-FFF2-40B4-BE49-F238E27FC236}">
                <a16:creationId xmlns:a16="http://schemas.microsoft.com/office/drawing/2014/main" id="{1F364515-69AD-7F9F-4FA8-7BA5E6B75C1F}"/>
              </a:ext>
            </a:extLst>
          </p:cNvPr>
          <p:cNvSpPr txBox="1"/>
          <p:nvPr/>
        </p:nvSpPr>
        <p:spPr>
          <a:xfrm>
            <a:off x="2399972" y="1563321"/>
            <a:ext cx="863600" cy="954107"/>
          </a:xfrm>
          <a:prstGeom prst="rect">
            <a:avLst/>
          </a:prstGeom>
          <a:noFill/>
        </p:spPr>
        <p:txBody>
          <a:bodyPr wrap="square" rtlCol="0">
            <a:spAutoFit/>
          </a:bodyPr>
          <a:lstStyle/>
          <a:p>
            <a:pPr algn="ctr"/>
            <a:r>
              <a:rPr lang="en-US" sz="1400" dirty="0"/>
              <a:t>Positive Social Media Presence  </a:t>
            </a:r>
          </a:p>
        </p:txBody>
      </p:sp>
      <p:sp>
        <p:nvSpPr>
          <p:cNvPr id="25" name="TextBox 24">
            <a:extLst>
              <a:ext uri="{FF2B5EF4-FFF2-40B4-BE49-F238E27FC236}">
                <a16:creationId xmlns:a16="http://schemas.microsoft.com/office/drawing/2014/main" id="{0C63E73F-07F0-E553-7929-EBD5D331D50C}"/>
              </a:ext>
            </a:extLst>
          </p:cNvPr>
          <p:cNvSpPr txBox="1"/>
          <p:nvPr/>
        </p:nvSpPr>
        <p:spPr>
          <a:xfrm>
            <a:off x="3122524" y="3762054"/>
            <a:ext cx="942789" cy="523220"/>
          </a:xfrm>
          <a:prstGeom prst="rect">
            <a:avLst/>
          </a:prstGeom>
          <a:noFill/>
        </p:spPr>
        <p:txBody>
          <a:bodyPr wrap="square" rtlCol="0">
            <a:spAutoFit/>
          </a:bodyPr>
          <a:lstStyle/>
          <a:p>
            <a:pPr algn="ctr"/>
            <a:r>
              <a:rPr lang="en-US" sz="1400" dirty="0"/>
              <a:t>Difficult Job Portal</a:t>
            </a:r>
          </a:p>
        </p:txBody>
      </p:sp>
      <p:sp>
        <p:nvSpPr>
          <p:cNvPr id="26" name="TextBox 25">
            <a:extLst>
              <a:ext uri="{FF2B5EF4-FFF2-40B4-BE49-F238E27FC236}">
                <a16:creationId xmlns:a16="http://schemas.microsoft.com/office/drawing/2014/main" id="{3C05FAD8-E8E3-A51B-1EB2-5EF8B55C2658}"/>
              </a:ext>
            </a:extLst>
          </p:cNvPr>
          <p:cNvSpPr txBox="1"/>
          <p:nvPr/>
        </p:nvSpPr>
        <p:spPr>
          <a:xfrm>
            <a:off x="2325777" y="4441810"/>
            <a:ext cx="1077823" cy="523220"/>
          </a:xfrm>
          <a:prstGeom prst="rect">
            <a:avLst/>
          </a:prstGeom>
          <a:noFill/>
        </p:spPr>
        <p:txBody>
          <a:bodyPr wrap="square" rtlCol="0">
            <a:spAutoFit/>
          </a:bodyPr>
          <a:lstStyle/>
          <a:p>
            <a:pPr algn="ctr"/>
            <a:r>
              <a:rPr lang="en-US" sz="1400" dirty="0"/>
              <a:t>Unclear Job Description</a:t>
            </a:r>
          </a:p>
        </p:txBody>
      </p:sp>
      <p:sp>
        <p:nvSpPr>
          <p:cNvPr id="27" name="TextBox 26">
            <a:extLst>
              <a:ext uri="{FF2B5EF4-FFF2-40B4-BE49-F238E27FC236}">
                <a16:creationId xmlns:a16="http://schemas.microsoft.com/office/drawing/2014/main" id="{7A2DA5BF-41FE-C600-61D4-11045BB29A57}"/>
              </a:ext>
            </a:extLst>
          </p:cNvPr>
          <p:cNvSpPr txBox="1"/>
          <p:nvPr/>
        </p:nvSpPr>
        <p:spPr>
          <a:xfrm>
            <a:off x="3816515" y="4965030"/>
            <a:ext cx="942789" cy="738664"/>
          </a:xfrm>
          <a:prstGeom prst="rect">
            <a:avLst/>
          </a:prstGeom>
          <a:noFill/>
        </p:spPr>
        <p:txBody>
          <a:bodyPr wrap="square" rtlCol="0">
            <a:spAutoFit/>
          </a:bodyPr>
          <a:lstStyle/>
          <a:p>
            <a:pPr algn="ctr"/>
            <a:r>
              <a:rPr lang="en-US" sz="1400" dirty="0"/>
              <a:t>Poor Interview Feedback</a:t>
            </a:r>
          </a:p>
        </p:txBody>
      </p:sp>
      <p:sp>
        <p:nvSpPr>
          <p:cNvPr id="28" name="TextBox 27">
            <a:extLst>
              <a:ext uri="{FF2B5EF4-FFF2-40B4-BE49-F238E27FC236}">
                <a16:creationId xmlns:a16="http://schemas.microsoft.com/office/drawing/2014/main" id="{C8896556-3539-80F8-02DD-9BCB2A881399}"/>
              </a:ext>
            </a:extLst>
          </p:cNvPr>
          <p:cNvSpPr txBox="1"/>
          <p:nvPr/>
        </p:nvSpPr>
        <p:spPr>
          <a:xfrm>
            <a:off x="2731096" y="5149184"/>
            <a:ext cx="942789" cy="523220"/>
          </a:xfrm>
          <a:prstGeom prst="rect">
            <a:avLst/>
          </a:prstGeom>
          <a:noFill/>
        </p:spPr>
        <p:txBody>
          <a:bodyPr wrap="square" rtlCol="0">
            <a:spAutoFit/>
          </a:bodyPr>
          <a:lstStyle/>
          <a:p>
            <a:pPr algn="ctr"/>
            <a:r>
              <a:rPr lang="en-US" sz="1400" dirty="0"/>
              <a:t>Manual Forms</a:t>
            </a:r>
          </a:p>
        </p:txBody>
      </p:sp>
      <p:sp>
        <p:nvSpPr>
          <p:cNvPr id="29" name="TextBox 28">
            <a:extLst>
              <a:ext uri="{FF2B5EF4-FFF2-40B4-BE49-F238E27FC236}">
                <a16:creationId xmlns:a16="http://schemas.microsoft.com/office/drawing/2014/main" id="{200DEB75-F0A2-0E32-1520-31152739C6D5}"/>
              </a:ext>
            </a:extLst>
          </p:cNvPr>
          <p:cNvSpPr txBox="1"/>
          <p:nvPr/>
        </p:nvSpPr>
        <p:spPr>
          <a:xfrm>
            <a:off x="4983834" y="4595698"/>
            <a:ext cx="942789" cy="523220"/>
          </a:xfrm>
          <a:prstGeom prst="rect">
            <a:avLst/>
          </a:prstGeom>
          <a:noFill/>
        </p:spPr>
        <p:txBody>
          <a:bodyPr wrap="square" rtlCol="0">
            <a:spAutoFit/>
          </a:bodyPr>
          <a:lstStyle/>
          <a:p>
            <a:pPr algn="ctr"/>
            <a:r>
              <a:rPr lang="en-US" sz="1400" dirty="0"/>
              <a:t>Resources Not Ready</a:t>
            </a:r>
          </a:p>
        </p:txBody>
      </p:sp>
      <p:sp>
        <p:nvSpPr>
          <p:cNvPr id="30" name="TextBox 29">
            <a:extLst>
              <a:ext uri="{FF2B5EF4-FFF2-40B4-BE49-F238E27FC236}">
                <a16:creationId xmlns:a16="http://schemas.microsoft.com/office/drawing/2014/main" id="{00FA083E-1230-E558-61E7-DB7E320BF7B0}"/>
              </a:ext>
            </a:extLst>
          </p:cNvPr>
          <p:cNvSpPr txBox="1"/>
          <p:nvPr/>
        </p:nvSpPr>
        <p:spPr>
          <a:xfrm>
            <a:off x="5455228" y="5194648"/>
            <a:ext cx="942789" cy="738664"/>
          </a:xfrm>
          <a:prstGeom prst="rect">
            <a:avLst/>
          </a:prstGeom>
          <a:noFill/>
        </p:spPr>
        <p:txBody>
          <a:bodyPr wrap="square" rtlCol="0">
            <a:spAutoFit/>
          </a:bodyPr>
          <a:lstStyle/>
          <a:p>
            <a:pPr algn="ctr"/>
            <a:r>
              <a:rPr lang="en-US" sz="1400" dirty="0"/>
              <a:t>Lag Time For/No Training</a:t>
            </a:r>
          </a:p>
        </p:txBody>
      </p:sp>
      <p:sp>
        <p:nvSpPr>
          <p:cNvPr id="31" name="TextBox 30">
            <a:extLst>
              <a:ext uri="{FF2B5EF4-FFF2-40B4-BE49-F238E27FC236}">
                <a16:creationId xmlns:a16="http://schemas.microsoft.com/office/drawing/2014/main" id="{9CA7CAF9-6EE2-8C6E-CD51-A1041CBA757F}"/>
              </a:ext>
            </a:extLst>
          </p:cNvPr>
          <p:cNvSpPr txBox="1"/>
          <p:nvPr/>
        </p:nvSpPr>
        <p:spPr>
          <a:xfrm>
            <a:off x="5360897" y="3704531"/>
            <a:ext cx="839938" cy="738664"/>
          </a:xfrm>
          <a:prstGeom prst="rect">
            <a:avLst/>
          </a:prstGeom>
          <a:noFill/>
        </p:spPr>
        <p:txBody>
          <a:bodyPr wrap="square" rtlCol="0">
            <a:spAutoFit/>
          </a:bodyPr>
          <a:lstStyle/>
          <a:p>
            <a:pPr algn="ctr"/>
            <a:r>
              <a:rPr lang="en-US" sz="1400" dirty="0"/>
              <a:t>No Mentor/Buddy</a:t>
            </a:r>
          </a:p>
        </p:txBody>
      </p:sp>
      <p:sp>
        <p:nvSpPr>
          <p:cNvPr id="32" name="TextBox 31">
            <a:extLst>
              <a:ext uri="{FF2B5EF4-FFF2-40B4-BE49-F238E27FC236}">
                <a16:creationId xmlns:a16="http://schemas.microsoft.com/office/drawing/2014/main" id="{CC2A6BEC-2F7D-28A0-E868-C18363674CFE}"/>
              </a:ext>
            </a:extLst>
          </p:cNvPr>
          <p:cNvSpPr txBox="1"/>
          <p:nvPr/>
        </p:nvSpPr>
        <p:spPr>
          <a:xfrm>
            <a:off x="3645046" y="1934151"/>
            <a:ext cx="1025686" cy="738664"/>
          </a:xfrm>
          <a:prstGeom prst="rect">
            <a:avLst/>
          </a:prstGeom>
          <a:noFill/>
        </p:spPr>
        <p:txBody>
          <a:bodyPr wrap="square" rtlCol="0">
            <a:spAutoFit/>
          </a:bodyPr>
          <a:lstStyle/>
          <a:p>
            <a:pPr algn="ctr"/>
            <a:r>
              <a:rPr lang="en-US" sz="1400" dirty="0"/>
              <a:t>Welcome Letter (and SWAG)</a:t>
            </a:r>
          </a:p>
        </p:txBody>
      </p:sp>
      <p:sp>
        <p:nvSpPr>
          <p:cNvPr id="33" name="TextBox 32">
            <a:extLst>
              <a:ext uri="{FF2B5EF4-FFF2-40B4-BE49-F238E27FC236}">
                <a16:creationId xmlns:a16="http://schemas.microsoft.com/office/drawing/2014/main" id="{68CEE670-7032-9283-5602-AED3BCEE7029}"/>
              </a:ext>
            </a:extLst>
          </p:cNvPr>
          <p:cNvSpPr txBox="1"/>
          <p:nvPr/>
        </p:nvSpPr>
        <p:spPr>
          <a:xfrm>
            <a:off x="4287878" y="1120825"/>
            <a:ext cx="1025686" cy="738664"/>
          </a:xfrm>
          <a:prstGeom prst="rect">
            <a:avLst/>
          </a:prstGeom>
          <a:noFill/>
        </p:spPr>
        <p:txBody>
          <a:bodyPr wrap="square" rtlCol="0">
            <a:spAutoFit/>
          </a:bodyPr>
          <a:lstStyle/>
          <a:p>
            <a:pPr algn="ctr"/>
            <a:r>
              <a:rPr lang="en-US" sz="1400" dirty="0"/>
              <a:t>Immediate Sense of Belonging</a:t>
            </a:r>
          </a:p>
        </p:txBody>
      </p:sp>
      <p:sp>
        <p:nvSpPr>
          <p:cNvPr id="34" name="TextBox 33">
            <a:extLst>
              <a:ext uri="{FF2B5EF4-FFF2-40B4-BE49-F238E27FC236}">
                <a16:creationId xmlns:a16="http://schemas.microsoft.com/office/drawing/2014/main" id="{49D7D9D7-2382-F8FF-09B3-739D06C7B914}"/>
              </a:ext>
            </a:extLst>
          </p:cNvPr>
          <p:cNvSpPr txBox="1"/>
          <p:nvPr/>
        </p:nvSpPr>
        <p:spPr>
          <a:xfrm>
            <a:off x="4670732" y="2364070"/>
            <a:ext cx="839938" cy="738664"/>
          </a:xfrm>
          <a:prstGeom prst="rect">
            <a:avLst/>
          </a:prstGeom>
          <a:noFill/>
        </p:spPr>
        <p:txBody>
          <a:bodyPr wrap="square" rtlCol="0">
            <a:spAutoFit/>
          </a:bodyPr>
          <a:lstStyle/>
          <a:p>
            <a:pPr algn="ctr"/>
            <a:r>
              <a:rPr lang="en-US" sz="1400" dirty="0"/>
              <a:t>A 90d Detailed Schedule</a:t>
            </a:r>
          </a:p>
        </p:txBody>
      </p:sp>
      <p:sp>
        <p:nvSpPr>
          <p:cNvPr id="35" name="TextBox 34">
            <a:extLst>
              <a:ext uri="{FF2B5EF4-FFF2-40B4-BE49-F238E27FC236}">
                <a16:creationId xmlns:a16="http://schemas.microsoft.com/office/drawing/2014/main" id="{57FE5781-0BC0-56E2-F841-09DFA323F614}"/>
              </a:ext>
            </a:extLst>
          </p:cNvPr>
          <p:cNvSpPr txBox="1"/>
          <p:nvPr/>
        </p:nvSpPr>
        <p:spPr>
          <a:xfrm>
            <a:off x="6153552" y="4222819"/>
            <a:ext cx="979114" cy="523220"/>
          </a:xfrm>
          <a:prstGeom prst="rect">
            <a:avLst/>
          </a:prstGeom>
          <a:noFill/>
        </p:spPr>
        <p:txBody>
          <a:bodyPr wrap="square" rtlCol="0">
            <a:spAutoFit/>
          </a:bodyPr>
          <a:lstStyle/>
          <a:p>
            <a:pPr algn="ctr"/>
            <a:r>
              <a:rPr lang="en-US" sz="1400" dirty="0"/>
              <a:t>Too Much Autonomy</a:t>
            </a:r>
          </a:p>
        </p:txBody>
      </p:sp>
      <p:sp>
        <p:nvSpPr>
          <p:cNvPr id="36" name="TextBox 35">
            <a:extLst>
              <a:ext uri="{FF2B5EF4-FFF2-40B4-BE49-F238E27FC236}">
                <a16:creationId xmlns:a16="http://schemas.microsoft.com/office/drawing/2014/main" id="{EE80BAD5-2366-81A1-8746-CACE8C560595}"/>
              </a:ext>
            </a:extLst>
          </p:cNvPr>
          <p:cNvSpPr txBox="1"/>
          <p:nvPr/>
        </p:nvSpPr>
        <p:spPr>
          <a:xfrm>
            <a:off x="5780414" y="2473565"/>
            <a:ext cx="979114" cy="523220"/>
          </a:xfrm>
          <a:prstGeom prst="rect">
            <a:avLst/>
          </a:prstGeom>
          <a:noFill/>
        </p:spPr>
        <p:txBody>
          <a:bodyPr wrap="square" rtlCol="0">
            <a:spAutoFit/>
          </a:bodyPr>
          <a:lstStyle/>
          <a:p>
            <a:pPr algn="ctr"/>
            <a:r>
              <a:rPr lang="en-US" sz="1400" dirty="0"/>
              <a:t>30d Review</a:t>
            </a:r>
          </a:p>
        </p:txBody>
      </p:sp>
      <p:sp>
        <p:nvSpPr>
          <p:cNvPr id="37" name="TextBox 36">
            <a:extLst>
              <a:ext uri="{FF2B5EF4-FFF2-40B4-BE49-F238E27FC236}">
                <a16:creationId xmlns:a16="http://schemas.microsoft.com/office/drawing/2014/main" id="{3B9A0AB3-80AB-B350-E32A-54996F6822ED}"/>
              </a:ext>
            </a:extLst>
          </p:cNvPr>
          <p:cNvSpPr txBox="1"/>
          <p:nvPr/>
        </p:nvSpPr>
        <p:spPr>
          <a:xfrm>
            <a:off x="6507998" y="2474724"/>
            <a:ext cx="979114" cy="523220"/>
          </a:xfrm>
          <a:prstGeom prst="rect">
            <a:avLst/>
          </a:prstGeom>
          <a:noFill/>
        </p:spPr>
        <p:txBody>
          <a:bodyPr wrap="square" rtlCol="0">
            <a:spAutoFit/>
          </a:bodyPr>
          <a:lstStyle/>
          <a:p>
            <a:pPr algn="ctr"/>
            <a:r>
              <a:rPr lang="en-US" sz="1400" dirty="0"/>
              <a:t>60d Review</a:t>
            </a:r>
          </a:p>
        </p:txBody>
      </p:sp>
      <p:sp>
        <p:nvSpPr>
          <p:cNvPr id="38" name="TextBox 37">
            <a:extLst>
              <a:ext uri="{FF2B5EF4-FFF2-40B4-BE49-F238E27FC236}">
                <a16:creationId xmlns:a16="http://schemas.microsoft.com/office/drawing/2014/main" id="{A37648C8-6152-8CBD-25A9-5174E5A4D3FC}"/>
              </a:ext>
            </a:extLst>
          </p:cNvPr>
          <p:cNvSpPr txBox="1"/>
          <p:nvPr/>
        </p:nvSpPr>
        <p:spPr>
          <a:xfrm>
            <a:off x="7205209" y="2474724"/>
            <a:ext cx="979114" cy="523220"/>
          </a:xfrm>
          <a:prstGeom prst="rect">
            <a:avLst/>
          </a:prstGeom>
          <a:noFill/>
        </p:spPr>
        <p:txBody>
          <a:bodyPr wrap="square" rtlCol="0">
            <a:spAutoFit/>
          </a:bodyPr>
          <a:lstStyle/>
          <a:p>
            <a:pPr algn="ctr"/>
            <a:r>
              <a:rPr lang="en-US" sz="1400" dirty="0"/>
              <a:t>90d Review</a:t>
            </a:r>
          </a:p>
        </p:txBody>
      </p:sp>
      <p:sp>
        <p:nvSpPr>
          <p:cNvPr id="39" name="TextBox 38">
            <a:extLst>
              <a:ext uri="{FF2B5EF4-FFF2-40B4-BE49-F238E27FC236}">
                <a16:creationId xmlns:a16="http://schemas.microsoft.com/office/drawing/2014/main" id="{A0A5C4E0-7891-A319-37FA-36B1D0E1FDD9}"/>
              </a:ext>
            </a:extLst>
          </p:cNvPr>
          <p:cNvSpPr txBox="1"/>
          <p:nvPr/>
        </p:nvSpPr>
        <p:spPr>
          <a:xfrm>
            <a:off x="7906229" y="2474724"/>
            <a:ext cx="1564651" cy="523220"/>
          </a:xfrm>
          <a:prstGeom prst="rect">
            <a:avLst/>
          </a:prstGeom>
          <a:noFill/>
        </p:spPr>
        <p:txBody>
          <a:bodyPr wrap="square" rtlCol="0">
            <a:spAutoFit/>
          </a:bodyPr>
          <a:lstStyle/>
          <a:p>
            <a:pPr algn="ctr"/>
            <a:r>
              <a:rPr lang="en-US" sz="1400" dirty="0"/>
              <a:t>High Performance Growth Plan</a:t>
            </a:r>
          </a:p>
        </p:txBody>
      </p:sp>
      <p:sp>
        <p:nvSpPr>
          <p:cNvPr id="40" name="TextBox 39">
            <a:extLst>
              <a:ext uri="{FF2B5EF4-FFF2-40B4-BE49-F238E27FC236}">
                <a16:creationId xmlns:a16="http://schemas.microsoft.com/office/drawing/2014/main" id="{34245CD2-EE9E-0752-0130-4BCD310EF725}"/>
              </a:ext>
            </a:extLst>
          </p:cNvPr>
          <p:cNvSpPr txBox="1"/>
          <p:nvPr/>
        </p:nvSpPr>
        <p:spPr>
          <a:xfrm>
            <a:off x="4065313" y="3531149"/>
            <a:ext cx="979114" cy="738664"/>
          </a:xfrm>
          <a:prstGeom prst="rect">
            <a:avLst/>
          </a:prstGeom>
          <a:noFill/>
        </p:spPr>
        <p:txBody>
          <a:bodyPr wrap="square" rtlCol="0">
            <a:spAutoFit/>
          </a:bodyPr>
          <a:lstStyle/>
          <a:p>
            <a:pPr algn="ctr"/>
            <a:r>
              <a:rPr lang="en-US" sz="1400" dirty="0"/>
              <a:t>Poor Total Comp Package</a:t>
            </a:r>
          </a:p>
        </p:txBody>
      </p:sp>
      <p:sp>
        <p:nvSpPr>
          <p:cNvPr id="41" name="TextBox 40">
            <a:extLst>
              <a:ext uri="{FF2B5EF4-FFF2-40B4-BE49-F238E27FC236}">
                <a16:creationId xmlns:a16="http://schemas.microsoft.com/office/drawing/2014/main" id="{368F294A-0677-752E-32D9-625DCFB184FF}"/>
              </a:ext>
            </a:extLst>
          </p:cNvPr>
          <p:cNvSpPr txBox="1"/>
          <p:nvPr/>
        </p:nvSpPr>
        <p:spPr>
          <a:xfrm>
            <a:off x="5063216" y="3015107"/>
            <a:ext cx="1227699" cy="738664"/>
          </a:xfrm>
          <a:prstGeom prst="rect">
            <a:avLst/>
          </a:prstGeom>
          <a:noFill/>
        </p:spPr>
        <p:txBody>
          <a:bodyPr wrap="square" rtlCol="0">
            <a:spAutoFit/>
          </a:bodyPr>
          <a:lstStyle/>
          <a:p>
            <a:pPr algn="ctr"/>
            <a:r>
              <a:rPr lang="en-US" sz="1400" dirty="0"/>
              <a:t>Clear Expectations (Handbook)</a:t>
            </a:r>
          </a:p>
        </p:txBody>
      </p:sp>
      <p:sp>
        <p:nvSpPr>
          <p:cNvPr id="42" name="TextBox 41">
            <a:extLst>
              <a:ext uri="{FF2B5EF4-FFF2-40B4-BE49-F238E27FC236}">
                <a16:creationId xmlns:a16="http://schemas.microsoft.com/office/drawing/2014/main" id="{B7BE6AD3-B905-CAB6-936A-F60ED89DB870}"/>
              </a:ext>
            </a:extLst>
          </p:cNvPr>
          <p:cNvSpPr txBox="1"/>
          <p:nvPr/>
        </p:nvSpPr>
        <p:spPr>
          <a:xfrm>
            <a:off x="5910734" y="1453008"/>
            <a:ext cx="1221932" cy="738664"/>
          </a:xfrm>
          <a:prstGeom prst="rect">
            <a:avLst/>
          </a:prstGeom>
          <a:noFill/>
        </p:spPr>
        <p:txBody>
          <a:bodyPr wrap="square" rtlCol="0">
            <a:spAutoFit/>
          </a:bodyPr>
          <a:lstStyle/>
          <a:p>
            <a:pPr algn="ctr"/>
            <a:r>
              <a:rPr lang="en-US" sz="1400" dirty="0"/>
              <a:t>Team Integration Activities</a:t>
            </a:r>
          </a:p>
        </p:txBody>
      </p:sp>
      <p:sp>
        <p:nvSpPr>
          <p:cNvPr id="43" name="TextBox 42">
            <a:extLst>
              <a:ext uri="{FF2B5EF4-FFF2-40B4-BE49-F238E27FC236}">
                <a16:creationId xmlns:a16="http://schemas.microsoft.com/office/drawing/2014/main" id="{D466BB4D-BBC4-C872-DBA3-22D9A6E1A5B0}"/>
              </a:ext>
            </a:extLst>
          </p:cNvPr>
          <p:cNvSpPr txBox="1"/>
          <p:nvPr/>
        </p:nvSpPr>
        <p:spPr>
          <a:xfrm>
            <a:off x="6593747" y="5000429"/>
            <a:ext cx="1221932" cy="523220"/>
          </a:xfrm>
          <a:prstGeom prst="rect">
            <a:avLst/>
          </a:prstGeom>
          <a:noFill/>
        </p:spPr>
        <p:txBody>
          <a:bodyPr wrap="square" rtlCol="0">
            <a:spAutoFit/>
          </a:bodyPr>
          <a:lstStyle/>
          <a:p>
            <a:pPr algn="ctr"/>
            <a:r>
              <a:rPr lang="en-US" sz="1400" dirty="0"/>
              <a:t>Not Knowing Who’s Who</a:t>
            </a:r>
          </a:p>
        </p:txBody>
      </p:sp>
      <p:sp>
        <p:nvSpPr>
          <p:cNvPr id="44" name="TextBox 43">
            <a:extLst>
              <a:ext uri="{FF2B5EF4-FFF2-40B4-BE49-F238E27FC236}">
                <a16:creationId xmlns:a16="http://schemas.microsoft.com/office/drawing/2014/main" id="{B61A2EC8-1359-1F88-C575-54AC5BA17A10}"/>
              </a:ext>
            </a:extLst>
          </p:cNvPr>
          <p:cNvSpPr txBox="1"/>
          <p:nvPr/>
        </p:nvSpPr>
        <p:spPr>
          <a:xfrm>
            <a:off x="7075960" y="1089653"/>
            <a:ext cx="1120467" cy="738664"/>
          </a:xfrm>
          <a:prstGeom prst="rect">
            <a:avLst/>
          </a:prstGeom>
          <a:noFill/>
        </p:spPr>
        <p:txBody>
          <a:bodyPr wrap="square" rtlCol="0">
            <a:spAutoFit/>
          </a:bodyPr>
          <a:lstStyle/>
          <a:p>
            <a:pPr algn="ctr"/>
            <a:r>
              <a:rPr lang="en-US" sz="1400" dirty="0"/>
              <a:t>Alignment Of Work To Mission</a:t>
            </a:r>
          </a:p>
        </p:txBody>
      </p:sp>
      <p:sp>
        <p:nvSpPr>
          <p:cNvPr id="45" name="TextBox 44">
            <a:extLst>
              <a:ext uri="{FF2B5EF4-FFF2-40B4-BE49-F238E27FC236}">
                <a16:creationId xmlns:a16="http://schemas.microsoft.com/office/drawing/2014/main" id="{685C09A7-F539-F908-918C-2C31AD35DB3C}"/>
              </a:ext>
            </a:extLst>
          </p:cNvPr>
          <p:cNvSpPr txBox="1"/>
          <p:nvPr/>
        </p:nvSpPr>
        <p:spPr>
          <a:xfrm>
            <a:off x="9396345" y="2491887"/>
            <a:ext cx="1564651" cy="523220"/>
          </a:xfrm>
          <a:prstGeom prst="rect">
            <a:avLst/>
          </a:prstGeom>
          <a:noFill/>
        </p:spPr>
        <p:txBody>
          <a:bodyPr wrap="square" rtlCol="0">
            <a:spAutoFit/>
          </a:bodyPr>
          <a:lstStyle/>
          <a:p>
            <a:pPr algn="ctr"/>
            <a:r>
              <a:rPr lang="en-US" sz="1400" dirty="0"/>
              <a:t>Quarterly Conversations</a:t>
            </a:r>
          </a:p>
        </p:txBody>
      </p:sp>
      <p:sp>
        <p:nvSpPr>
          <p:cNvPr id="46" name="TextBox 45">
            <a:extLst>
              <a:ext uri="{FF2B5EF4-FFF2-40B4-BE49-F238E27FC236}">
                <a16:creationId xmlns:a16="http://schemas.microsoft.com/office/drawing/2014/main" id="{FE1920BE-E80D-3A81-7473-DC9A3E9DCA56}"/>
              </a:ext>
            </a:extLst>
          </p:cNvPr>
          <p:cNvSpPr txBox="1"/>
          <p:nvPr/>
        </p:nvSpPr>
        <p:spPr>
          <a:xfrm>
            <a:off x="7436027" y="3048517"/>
            <a:ext cx="979114" cy="523220"/>
          </a:xfrm>
          <a:prstGeom prst="rect">
            <a:avLst/>
          </a:prstGeom>
          <a:noFill/>
        </p:spPr>
        <p:txBody>
          <a:bodyPr wrap="square" rtlCol="0">
            <a:spAutoFit/>
          </a:bodyPr>
          <a:lstStyle/>
          <a:p>
            <a:pPr algn="ctr"/>
            <a:r>
              <a:rPr lang="en-US" sz="1400" dirty="0"/>
              <a:t>Career Path</a:t>
            </a:r>
          </a:p>
        </p:txBody>
      </p:sp>
      <p:sp>
        <p:nvSpPr>
          <p:cNvPr id="47" name="TextBox 46">
            <a:extLst>
              <a:ext uri="{FF2B5EF4-FFF2-40B4-BE49-F238E27FC236}">
                <a16:creationId xmlns:a16="http://schemas.microsoft.com/office/drawing/2014/main" id="{A0D5D4EF-966B-A980-1D87-19EAEB0769D9}"/>
              </a:ext>
            </a:extLst>
          </p:cNvPr>
          <p:cNvSpPr txBox="1"/>
          <p:nvPr/>
        </p:nvSpPr>
        <p:spPr>
          <a:xfrm>
            <a:off x="9181125" y="5498182"/>
            <a:ext cx="979114" cy="523220"/>
          </a:xfrm>
          <a:prstGeom prst="rect">
            <a:avLst/>
          </a:prstGeom>
          <a:noFill/>
        </p:spPr>
        <p:txBody>
          <a:bodyPr wrap="square" rtlCol="0">
            <a:spAutoFit/>
          </a:bodyPr>
          <a:lstStyle/>
          <a:p>
            <a:pPr algn="ctr"/>
            <a:r>
              <a:rPr lang="en-US" sz="1400" dirty="0"/>
              <a:t>Sense of Dead End</a:t>
            </a:r>
          </a:p>
        </p:txBody>
      </p:sp>
      <p:sp>
        <p:nvSpPr>
          <p:cNvPr id="48" name="TextBox 47">
            <a:extLst>
              <a:ext uri="{FF2B5EF4-FFF2-40B4-BE49-F238E27FC236}">
                <a16:creationId xmlns:a16="http://schemas.microsoft.com/office/drawing/2014/main" id="{07170CC9-FA14-CBEA-0B65-0804FE6A9EE7}"/>
              </a:ext>
            </a:extLst>
          </p:cNvPr>
          <p:cNvSpPr txBox="1"/>
          <p:nvPr/>
        </p:nvSpPr>
        <p:spPr>
          <a:xfrm>
            <a:off x="7590342" y="1856021"/>
            <a:ext cx="1564651" cy="307777"/>
          </a:xfrm>
          <a:prstGeom prst="rect">
            <a:avLst/>
          </a:prstGeom>
          <a:noFill/>
        </p:spPr>
        <p:txBody>
          <a:bodyPr wrap="square" rtlCol="0">
            <a:spAutoFit/>
          </a:bodyPr>
          <a:lstStyle/>
          <a:p>
            <a:pPr algn="ctr"/>
            <a:r>
              <a:rPr lang="en-US" sz="1400" dirty="0"/>
              <a:t>MBOs</a:t>
            </a:r>
          </a:p>
        </p:txBody>
      </p:sp>
      <p:sp>
        <p:nvSpPr>
          <p:cNvPr id="49" name="TextBox 48">
            <a:extLst>
              <a:ext uri="{FF2B5EF4-FFF2-40B4-BE49-F238E27FC236}">
                <a16:creationId xmlns:a16="http://schemas.microsoft.com/office/drawing/2014/main" id="{D087ECB6-833B-7840-FDC3-596C7A178DD6}"/>
              </a:ext>
            </a:extLst>
          </p:cNvPr>
          <p:cNvSpPr txBox="1"/>
          <p:nvPr/>
        </p:nvSpPr>
        <p:spPr>
          <a:xfrm>
            <a:off x="8749110" y="3230551"/>
            <a:ext cx="1564651" cy="523220"/>
          </a:xfrm>
          <a:prstGeom prst="rect">
            <a:avLst/>
          </a:prstGeom>
          <a:noFill/>
        </p:spPr>
        <p:txBody>
          <a:bodyPr wrap="square" rtlCol="0">
            <a:spAutoFit/>
          </a:bodyPr>
          <a:lstStyle/>
          <a:p>
            <a:pPr algn="ctr"/>
            <a:r>
              <a:rPr lang="en-US" sz="1400" dirty="0"/>
              <a:t>Self-Directed Training</a:t>
            </a:r>
          </a:p>
        </p:txBody>
      </p:sp>
      <p:sp>
        <p:nvSpPr>
          <p:cNvPr id="50" name="TextBox 49">
            <a:extLst>
              <a:ext uri="{FF2B5EF4-FFF2-40B4-BE49-F238E27FC236}">
                <a16:creationId xmlns:a16="http://schemas.microsoft.com/office/drawing/2014/main" id="{C4471CCA-55D1-2B42-A8F4-B4D7A8BCDF04}"/>
              </a:ext>
            </a:extLst>
          </p:cNvPr>
          <p:cNvSpPr txBox="1"/>
          <p:nvPr/>
        </p:nvSpPr>
        <p:spPr>
          <a:xfrm>
            <a:off x="7214185" y="3978529"/>
            <a:ext cx="1462390" cy="738664"/>
          </a:xfrm>
          <a:prstGeom prst="rect">
            <a:avLst/>
          </a:prstGeom>
          <a:noFill/>
        </p:spPr>
        <p:txBody>
          <a:bodyPr wrap="square" rtlCol="0">
            <a:spAutoFit/>
          </a:bodyPr>
          <a:lstStyle/>
          <a:p>
            <a:pPr algn="ctr"/>
            <a:r>
              <a:rPr lang="en-US" sz="1400" dirty="0"/>
              <a:t>Little / No Communication With Manager</a:t>
            </a:r>
          </a:p>
        </p:txBody>
      </p:sp>
      <p:sp>
        <p:nvSpPr>
          <p:cNvPr id="51" name="TextBox 50">
            <a:extLst>
              <a:ext uri="{FF2B5EF4-FFF2-40B4-BE49-F238E27FC236}">
                <a16:creationId xmlns:a16="http://schemas.microsoft.com/office/drawing/2014/main" id="{23FD2F09-8DC6-943A-F263-7F7F4F1E6917}"/>
              </a:ext>
            </a:extLst>
          </p:cNvPr>
          <p:cNvSpPr txBox="1"/>
          <p:nvPr/>
        </p:nvSpPr>
        <p:spPr>
          <a:xfrm>
            <a:off x="7902986" y="5127057"/>
            <a:ext cx="1252007" cy="738664"/>
          </a:xfrm>
          <a:prstGeom prst="rect">
            <a:avLst/>
          </a:prstGeom>
          <a:noFill/>
        </p:spPr>
        <p:txBody>
          <a:bodyPr wrap="square" rtlCol="0">
            <a:spAutoFit/>
          </a:bodyPr>
          <a:lstStyle/>
          <a:p>
            <a:pPr algn="ctr"/>
            <a:r>
              <a:rPr lang="en-US" sz="1400" dirty="0"/>
              <a:t>Lack Of Input To Make Improvements</a:t>
            </a:r>
          </a:p>
        </p:txBody>
      </p:sp>
      <p:sp>
        <p:nvSpPr>
          <p:cNvPr id="52" name="TextBox 51">
            <a:extLst>
              <a:ext uri="{FF2B5EF4-FFF2-40B4-BE49-F238E27FC236}">
                <a16:creationId xmlns:a16="http://schemas.microsoft.com/office/drawing/2014/main" id="{0458E30A-EAC0-7ABF-5AC7-364FFD317095}"/>
              </a:ext>
            </a:extLst>
          </p:cNvPr>
          <p:cNvSpPr txBox="1"/>
          <p:nvPr/>
        </p:nvSpPr>
        <p:spPr>
          <a:xfrm>
            <a:off x="8800240" y="4441810"/>
            <a:ext cx="1462390" cy="523220"/>
          </a:xfrm>
          <a:prstGeom prst="rect">
            <a:avLst/>
          </a:prstGeom>
          <a:noFill/>
        </p:spPr>
        <p:txBody>
          <a:bodyPr wrap="square" rtlCol="0">
            <a:spAutoFit/>
          </a:bodyPr>
          <a:lstStyle/>
          <a:p>
            <a:pPr algn="ctr"/>
            <a:r>
              <a:rPr lang="en-US" sz="1400" dirty="0"/>
              <a:t>Lack Of Trust And Transparency</a:t>
            </a:r>
          </a:p>
        </p:txBody>
      </p:sp>
      <p:sp>
        <p:nvSpPr>
          <p:cNvPr id="53" name="Rectangle 52">
            <a:extLst>
              <a:ext uri="{FF2B5EF4-FFF2-40B4-BE49-F238E27FC236}">
                <a16:creationId xmlns:a16="http://schemas.microsoft.com/office/drawing/2014/main" id="{593EC503-0486-BB85-AAA9-0E65DCCB15A1}"/>
              </a:ext>
            </a:extLst>
          </p:cNvPr>
          <p:cNvSpPr/>
          <p:nvPr/>
        </p:nvSpPr>
        <p:spPr>
          <a:xfrm>
            <a:off x="0" y="469865"/>
            <a:ext cx="12192000" cy="13592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03CEF236-4A9E-6644-1A9D-7FC31B45148F}"/>
              </a:ext>
            </a:extLst>
          </p:cNvPr>
          <p:cNvSpPr txBox="1"/>
          <p:nvPr/>
        </p:nvSpPr>
        <p:spPr>
          <a:xfrm>
            <a:off x="1365254" y="156644"/>
            <a:ext cx="10826746" cy="3029206"/>
          </a:xfrm>
          <a:prstGeom prst="rect">
            <a:avLst/>
          </a:prstGeom>
        </p:spPr>
        <p:txBody>
          <a:bodyPr vert="horz" lIns="91440" tIns="45720" rIns="91440" bIns="45720" rtlCol="0" anchor="b">
            <a:normAutofit fontScale="77500" lnSpcReduction="20000"/>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2" name="Oval 1">
            <a:extLst>
              <a:ext uri="{FF2B5EF4-FFF2-40B4-BE49-F238E27FC236}">
                <a16:creationId xmlns:a16="http://schemas.microsoft.com/office/drawing/2014/main" id="{FA9A83EB-A678-96D1-035E-A9F1FC6F278E}"/>
              </a:ext>
            </a:extLst>
          </p:cNvPr>
          <p:cNvSpPr/>
          <p:nvPr/>
        </p:nvSpPr>
        <p:spPr>
          <a:xfrm>
            <a:off x="1815107" y="2509202"/>
            <a:ext cx="1564651" cy="1202052"/>
          </a:xfrm>
          <a:prstGeom prst="ellipse">
            <a:avLst/>
          </a:prstGeom>
          <a:noFill/>
          <a:ln w="1047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EC34BF9-E5D6-E121-559E-DA93B71F77EC}"/>
              </a:ext>
            </a:extLst>
          </p:cNvPr>
          <p:cNvSpPr txBox="1"/>
          <p:nvPr/>
        </p:nvSpPr>
        <p:spPr>
          <a:xfrm>
            <a:off x="8906788" y="1382533"/>
            <a:ext cx="979114" cy="738664"/>
          </a:xfrm>
          <a:prstGeom prst="rect">
            <a:avLst/>
          </a:prstGeom>
          <a:noFill/>
        </p:spPr>
        <p:txBody>
          <a:bodyPr wrap="square" rtlCol="0">
            <a:spAutoFit/>
          </a:bodyPr>
          <a:lstStyle/>
          <a:p>
            <a:pPr algn="ctr"/>
            <a:r>
              <a:rPr lang="en-US" sz="1400" dirty="0"/>
              <a:t>Shows Concern For People</a:t>
            </a:r>
          </a:p>
        </p:txBody>
      </p:sp>
      <p:sp>
        <p:nvSpPr>
          <p:cNvPr id="8" name="TextBox 7">
            <a:extLst>
              <a:ext uri="{FF2B5EF4-FFF2-40B4-BE49-F238E27FC236}">
                <a16:creationId xmlns:a16="http://schemas.microsoft.com/office/drawing/2014/main" id="{A48F084F-BE73-7C16-2D05-2F3C9E834F2D}"/>
              </a:ext>
            </a:extLst>
          </p:cNvPr>
          <p:cNvSpPr txBox="1"/>
          <p:nvPr/>
        </p:nvSpPr>
        <p:spPr>
          <a:xfrm>
            <a:off x="6362677" y="2997081"/>
            <a:ext cx="1094062" cy="523220"/>
          </a:xfrm>
          <a:prstGeom prst="rect">
            <a:avLst/>
          </a:prstGeom>
          <a:noFill/>
        </p:spPr>
        <p:txBody>
          <a:bodyPr wrap="square" rtlCol="0">
            <a:spAutoFit/>
          </a:bodyPr>
          <a:lstStyle/>
          <a:p>
            <a:pPr algn="ctr"/>
            <a:r>
              <a:rPr lang="en-US" sz="1400" dirty="0"/>
              <a:t>Flexible Work Space</a:t>
            </a:r>
          </a:p>
        </p:txBody>
      </p:sp>
      <p:sp>
        <p:nvSpPr>
          <p:cNvPr id="16" name="TextBox 15">
            <a:extLst>
              <a:ext uri="{FF2B5EF4-FFF2-40B4-BE49-F238E27FC236}">
                <a16:creationId xmlns:a16="http://schemas.microsoft.com/office/drawing/2014/main" id="{7F935429-F9B3-8CFE-23D8-5A13C157A833}"/>
              </a:ext>
            </a:extLst>
          </p:cNvPr>
          <p:cNvSpPr txBox="1"/>
          <p:nvPr/>
        </p:nvSpPr>
        <p:spPr>
          <a:xfrm>
            <a:off x="8528989" y="3832276"/>
            <a:ext cx="1462390" cy="523220"/>
          </a:xfrm>
          <a:prstGeom prst="rect">
            <a:avLst/>
          </a:prstGeom>
          <a:noFill/>
        </p:spPr>
        <p:txBody>
          <a:bodyPr wrap="square" rtlCol="0">
            <a:spAutoFit/>
          </a:bodyPr>
          <a:lstStyle/>
          <a:p>
            <a:pPr algn="ctr"/>
            <a:r>
              <a:rPr lang="en-US" sz="1400" dirty="0"/>
              <a:t>Lack Of Well Being</a:t>
            </a:r>
          </a:p>
        </p:txBody>
      </p:sp>
      <p:sp>
        <p:nvSpPr>
          <p:cNvPr id="22" name="TextBox 21">
            <a:extLst>
              <a:ext uri="{FF2B5EF4-FFF2-40B4-BE49-F238E27FC236}">
                <a16:creationId xmlns:a16="http://schemas.microsoft.com/office/drawing/2014/main" id="{70F7AA4E-D901-4F8D-3270-60A1BB51DC24}"/>
              </a:ext>
            </a:extLst>
          </p:cNvPr>
          <p:cNvSpPr txBox="1"/>
          <p:nvPr/>
        </p:nvSpPr>
        <p:spPr>
          <a:xfrm>
            <a:off x="10139680" y="1241060"/>
            <a:ext cx="1564651" cy="307777"/>
          </a:xfrm>
          <a:prstGeom prst="rect">
            <a:avLst/>
          </a:prstGeom>
          <a:noFill/>
        </p:spPr>
        <p:txBody>
          <a:bodyPr wrap="square" rtlCol="0">
            <a:spAutoFit/>
          </a:bodyPr>
          <a:lstStyle/>
          <a:p>
            <a:pPr algn="ctr"/>
            <a:r>
              <a:rPr lang="en-US" sz="1400" dirty="0"/>
              <a:t>Good Experience</a:t>
            </a:r>
          </a:p>
        </p:txBody>
      </p:sp>
      <p:sp>
        <p:nvSpPr>
          <p:cNvPr id="23" name="TextBox 22">
            <a:extLst>
              <a:ext uri="{FF2B5EF4-FFF2-40B4-BE49-F238E27FC236}">
                <a16:creationId xmlns:a16="http://schemas.microsoft.com/office/drawing/2014/main" id="{224658BB-E10E-AA2C-1541-00C801E90A8A}"/>
              </a:ext>
            </a:extLst>
          </p:cNvPr>
          <p:cNvSpPr txBox="1"/>
          <p:nvPr/>
        </p:nvSpPr>
        <p:spPr>
          <a:xfrm>
            <a:off x="10114364" y="3030942"/>
            <a:ext cx="1564651" cy="307777"/>
          </a:xfrm>
          <a:prstGeom prst="rect">
            <a:avLst/>
          </a:prstGeom>
          <a:noFill/>
        </p:spPr>
        <p:txBody>
          <a:bodyPr wrap="square" rtlCol="0">
            <a:spAutoFit/>
          </a:bodyPr>
          <a:lstStyle/>
          <a:p>
            <a:pPr algn="ctr"/>
            <a:r>
              <a:rPr lang="en-US" sz="1400" dirty="0"/>
              <a:t>Goodbye</a:t>
            </a:r>
          </a:p>
        </p:txBody>
      </p:sp>
      <p:sp>
        <p:nvSpPr>
          <p:cNvPr id="55" name="TextBox 54">
            <a:extLst>
              <a:ext uri="{FF2B5EF4-FFF2-40B4-BE49-F238E27FC236}">
                <a16:creationId xmlns:a16="http://schemas.microsoft.com/office/drawing/2014/main" id="{4B3B3B41-9BA6-856B-4717-C156378BDFC5}"/>
              </a:ext>
            </a:extLst>
          </p:cNvPr>
          <p:cNvSpPr txBox="1"/>
          <p:nvPr/>
        </p:nvSpPr>
        <p:spPr>
          <a:xfrm>
            <a:off x="2095991" y="2604203"/>
            <a:ext cx="1034738" cy="954107"/>
          </a:xfrm>
          <a:prstGeom prst="rect">
            <a:avLst/>
          </a:prstGeom>
          <a:noFill/>
        </p:spPr>
        <p:txBody>
          <a:bodyPr wrap="square" rtlCol="0">
            <a:spAutoFit/>
          </a:bodyPr>
          <a:lstStyle/>
          <a:p>
            <a:pPr algn="ctr"/>
            <a:r>
              <a:rPr lang="en-US" sz="1400" dirty="0"/>
              <a:t>Great Employee Value Proposition</a:t>
            </a:r>
          </a:p>
        </p:txBody>
      </p:sp>
    </p:spTree>
    <p:extLst>
      <p:ext uri="{BB962C8B-B14F-4D97-AF65-F5344CB8AC3E}">
        <p14:creationId xmlns:p14="http://schemas.microsoft.com/office/powerpoint/2010/main" val="23344351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5AA73-019C-9869-292B-C1F89137E439}"/>
              </a:ext>
            </a:extLst>
          </p:cNvPr>
          <p:cNvSpPr/>
          <p:nvPr/>
        </p:nvSpPr>
        <p:spPr>
          <a:xfrm>
            <a:off x="0" y="5695720"/>
            <a:ext cx="12192000" cy="1162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17105E3-FCDA-201E-5F84-13A44EE550B1}"/>
              </a:ext>
            </a:extLst>
          </p:cNvPr>
          <p:cNvSpPr txBox="1"/>
          <p:nvPr/>
        </p:nvSpPr>
        <p:spPr>
          <a:xfrm>
            <a:off x="4139672" y="3914537"/>
            <a:ext cx="3141187" cy="1261884"/>
          </a:xfrm>
          <a:prstGeom prst="rect">
            <a:avLst/>
          </a:prstGeom>
          <a:noFill/>
        </p:spPr>
        <p:txBody>
          <a:bodyPr wrap="square">
            <a:spAutoFit/>
          </a:bodyPr>
          <a:lstStyle/>
          <a:p>
            <a:pPr algn="l" fontAlgn="base"/>
            <a:r>
              <a:rPr lang="en-US" sz="2400" b="1" i="0" dirty="0">
                <a:effectLst/>
                <a:latin typeface="Arial" panose="020B0604020202020204" pitchFamily="34" charset="0"/>
                <a:cs typeface="Arial" panose="020B0604020202020204" pitchFamily="34" charset="0"/>
              </a:rPr>
              <a:t>Your Employee Value Proposition</a:t>
            </a:r>
            <a:endParaRPr lang="en-US" b="1" i="0" dirty="0">
              <a:effectLst/>
              <a:latin typeface="Arial" panose="020B0604020202020204" pitchFamily="34" charset="0"/>
              <a:cs typeface="Arial" panose="020B0604020202020204" pitchFamily="34" charset="0"/>
            </a:endParaRPr>
          </a:p>
          <a:p>
            <a:pPr algn="l" fontAlgn="base"/>
            <a:r>
              <a:rPr lang="en-US" sz="1400" b="0" i="0" dirty="0">
                <a:effectLst/>
                <a:latin typeface="Arial" panose="020B0604020202020204" pitchFamily="34" charset="0"/>
                <a:cs typeface="Arial" panose="020B0604020202020204" pitchFamily="34" charset="0"/>
              </a:rPr>
              <a:t>There are five things to consider when building your EVP</a:t>
            </a:r>
          </a:p>
        </p:txBody>
      </p:sp>
      <p:sp>
        <p:nvSpPr>
          <p:cNvPr id="13" name="Rectangle 12">
            <a:extLst>
              <a:ext uri="{FF2B5EF4-FFF2-40B4-BE49-F238E27FC236}">
                <a16:creationId xmlns:a16="http://schemas.microsoft.com/office/drawing/2014/main" id="{44A0EA68-3AB4-7CD6-7E64-6B41EC71E62A}"/>
              </a:ext>
            </a:extLst>
          </p:cNvPr>
          <p:cNvSpPr/>
          <p:nvPr/>
        </p:nvSpPr>
        <p:spPr>
          <a:xfrm>
            <a:off x="694374" y="256032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A1C865E-EB04-1C96-61B9-9744CE9EB6AB}"/>
              </a:ext>
            </a:extLst>
          </p:cNvPr>
          <p:cNvSpPr txBox="1"/>
          <p:nvPr/>
        </p:nvSpPr>
        <p:spPr>
          <a:xfrm>
            <a:off x="694374" y="509402"/>
            <a:ext cx="5686106" cy="56752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Designing The Employee Experience</a:t>
            </a: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nSpc>
                <a:spcPct val="90000"/>
              </a:lnSpc>
              <a:spcBef>
                <a:spcPct val="0"/>
              </a:spcBef>
              <a:spcAft>
                <a:spcPts val="600"/>
              </a:spcAft>
            </a:pPr>
            <a:endParaRPr lang="en-US" sz="4400" b="1" dirty="0">
              <a:latin typeface="+mj-lt"/>
              <a:ea typeface="+mj-ea"/>
              <a:cs typeface="+mj-cs"/>
            </a:endParaRPr>
          </a:p>
          <a:p>
            <a:pPr algn="r">
              <a:lnSpc>
                <a:spcPct val="90000"/>
              </a:lnSpc>
              <a:spcBef>
                <a:spcPct val="0"/>
              </a:spcBef>
              <a:spcAft>
                <a:spcPts val="600"/>
              </a:spcAft>
            </a:pPr>
            <a:r>
              <a:rPr lang="en-US" sz="2000" i="0" kern="1200" dirty="0">
                <a:solidFill>
                  <a:schemeClr val="tx1"/>
                </a:solidFill>
                <a:effectLst/>
                <a:latin typeface="+mj-lt"/>
                <a:ea typeface="+mj-ea"/>
                <a:cs typeface="+mj-cs"/>
              </a:rPr>
              <a:t> </a:t>
            </a:r>
          </a:p>
          <a:p>
            <a:pPr>
              <a:lnSpc>
                <a:spcPct val="90000"/>
              </a:lnSpc>
              <a:spcBef>
                <a:spcPct val="0"/>
              </a:spcBef>
              <a:spcAft>
                <a:spcPts val="600"/>
              </a:spcAft>
            </a:pPr>
            <a:r>
              <a:rPr lang="en-US" sz="2000" dirty="0">
                <a:latin typeface="+mj-lt"/>
                <a:ea typeface="+mj-ea"/>
                <a:cs typeface="+mj-cs"/>
              </a:rPr>
              <a:t> </a:t>
            </a:r>
          </a:p>
          <a:p>
            <a:pPr>
              <a:lnSpc>
                <a:spcPct val="90000"/>
              </a:lnSpc>
              <a:spcBef>
                <a:spcPct val="0"/>
              </a:spcBef>
              <a:spcAft>
                <a:spcPts val="600"/>
              </a:spcAft>
            </a:pPr>
            <a:r>
              <a:rPr lang="en-US" sz="2000" kern="1200" dirty="0">
                <a:solidFill>
                  <a:schemeClr val="tx1"/>
                </a:solidFill>
                <a:latin typeface="+mj-lt"/>
                <a:ea typeface="+mj-ea"/>
                <a:cs typeface="+mj-cs"/>
              </a:rPr>
              <a:t> </a:t>
            </a:r>
          </a:p>
        </p:txBody>
      </p:sp>
      <p:sp>
        <p:nvSpPr>
          <p:cNvPr id="2" name="TextBox 1">
            <a:extLst>
              <a:ext uri="{FF2B5EF4-FFF2-40B4-BE49-F238E27FC236}">
                <a16:creationId xmlns:a16="http://schemas.microsoft.com/office/drawing/2014/main" id="{42E7D6E6-6707-87B0-291E-B6E1653662CB}"/>
              </a:ext>
            </a:extLst>
          </p:cNvPr>
          <p:cNvSpPr txBox="1"/>
          <p:nvPr/>
        </p:nvSpPr>
        <p:spPr>
          <a:xfrm>
            <a:off x="7617562" y="2560320"/>
            <a:ext cx="2847238" cy="3970318"/>
          </a:xfrm>
          <a:prstGeom prst="rect">
            <a:avLst/>
          </a:prstGeom>
          <a:noFill/>
        </p:spPr>
        <p:txBody>
          <a:bodyPr wrap="square">
            <a:spAutoFit/>
          </a:bodyPr>
          <a:lstStyle/>
          <a:p>
            <a:r>
              <a:rPr lang="en-US" sz="2800" b="1" dirty="0">
                <a:solidFill>
                  <a:srgbClr val="00B0F0"/>
                </a:solidFill>
              </a:rPr>
              <a:t>PURPOSE</a:t>
            </a:r>
          </a:p>
          <a:p>
            <a:endParaRPr lang="en-US" sz="2800" b="1" i="0" dirty="0">
              <a:solidFill>
                <a:srgbClr val="00B0F0"/>
              </a:solidFill>
              <a:effectLst/>
              <a:latin typeface="GT America"/>
            </a:endParaRPr>
          </a:p>
          <a:p>
            <a:r>
              <a:rPr lang="en-US" sz="2800" b="1" dirty="0">
                <a:solidFill>
                  <a:srgbClr val="00B0F0"/>
                </a:solidFill>
                <a:latin typeface="GT America"/>
              </a:rPr>
              <a:t>FLEXIBILITY</a:t>
            </a:r>
          </a:p>
          <a:p>
            <a:endParaRPr lang="en-US" sz="2800" b="1" i="0" dirty="0">
              <a:solidFill>
                <a:srgbClr val="00B0F0"/>
              </a:solidFill>
              <a:effectLst/>
              <a:latin typeface="GT America"/>
            </a:endParaRPr>
          </a:p>
          <a:p>
            <a:r>
              <a:rPr lang="en-US" sz="2800" b="1" dirty="0">
                <a:solidFill>
                  <a:srgbClr val="00B0F0"/>
                </a:solidFill>
                <a:latin typeface="GT America"/>
              </a:rPr>
              <a:t>DEVELOPMENT</a:t>
            </a:r>
          </a:p>
          <a:p>
            <a:endParaRPr lang="en-US" sz="2800" b="1" i="0" dirty="0">
              <a:solidFill>
                <a:srgbClr val="00B0F0"/>
              </a:solidFill>
              <a:effectLst/>
              <a:latin typeface="GT America"/>
            </a:endParaRPr>
          </a:p>
          <a:p>
            <a:r>
              <a:rPr lang="en-US" sz="2800" b="1" dirty="0">
                <a:solidFill>
                  <a:srgbClr val="00B0F0"/>
                </a:solidFill>
                <a:latin typeface="GT America"/>
              </a:rPr>
              <a:t>INFRASTRUCTURE</a:t>
            </a:r>
          </a:p>
          <a:p>
            <a:endParaRPr lang="en-US" sz="2800" b="1" i="0" dirty="0">
              <a:solidFill>
                <a:srgbClr val="00B0F0"/>
              </a:solidFill>
              <a:effectLst/>
              <a:latin typeface="GT America"/>
            </a:endParaRPr>
          </a:p>
          <a:p>
            <a:r>
              <a:rPr lang="en-US" sz="2800" b="1" dirty="0">
                <a:solidFill>
                  <a:srgbClr val="00B0F0"/>
                </a:solidFill>
                <a:latin typeface="GT America"/>
              </a:rPr>
              <a:t>LEADERSHIP</a:t>
            </a:r>
            <a:endParaRPr lang="en-US" sz="3200" b="1" i="0" dirty="0">
              <a:solidFill>
                <a:srgbClr val="00B0F0"/>
              </a:solidFill>
              <a:effectLst/>
              <a:latin typeface="GT America"/>
            </a:endParaRPr>
          </a:p>
        </p:txBody>
      </p:sp>
      <p:sp>
        <p:nvSpPr>
          <p:cNvPr id="3" name="Left Brace 2">
            <a:extLst>
              <a:ext uri="{FF2B5EF4-FFF2-40B4-BE49-F238E27FC236}">
                <a16:creationId xmlns:a16="http://schemas.microsoft.com/office/drawing/2014/main" id="{6E0CFE0E-124B-EC50-C507-52A41898BFC5}"/>
              </a:ext>
            </a:extLst>
          </p:cNvPr>
          <p:cNvSpPr/>
          <p:nvPr/>
        </p:nvSpPr>
        <p:spPr>
          <a:xfrm>
            <a:off x="7355840" y="2600960"/>
            <a:ext cx="111760" cy="384048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197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3FEE0-711F-BBEF-A2C8-E591B02780DC}"/>
              </a:ext>
            </a:extLst>
          </p:cNvPr>
          <p:cNvSpPr>
            <a:spLocks noGrp="1"/>
          </p:cNvSpPr>
          <p:nvPr>
            <p:ph idx="1"/>
          </p:nvPr>
        </p:nvSpPr>
        <p:spPr>
          <a:xfrm>
            <a:off x="838200" y="2854959"/>
            <a:ext cx="10515600" cy="3322003"/>
          </a:xfrm>
        </p:spPr>
        <p:txBody>
          <a:bodyPr/>
          <a:lstStyle/>
          <a:p>
            <a:pPr marL="0" indent="0">
              <a:buNone/>
            </a:pPr>
            <a:r>
              <a:rPr lang="en-US" b="0" i="0" dirty="0">
                <a:solidFill>
                  <a:srgbClr val="333333"/>
                </a:solidFill>
                <a:effectLst/>
                <a:latin typeface="McKinsey Sans"/>
              </a:rPr>
              <a:t>It’s all about people. Period. </a:t>
            </a:r>
          </a:p>
          <a:p>
            <a:pPr marL="0" indent="0">
              <a:buNone/>
            </a:pPr>
            <a:r>
              <a:rPr lang="en-US" b="0" i="0" dirty="0">
                <a:solidFill>
                  <a:srgbClr val="333333"/>
                </a:solidFill>
                <a:effectLst/>
                <a:latin typeface="McKinsey Sans"/>
              </a:rPr>
              <a:t>People are the lifeblood of any team, organization, community. </a:t>
            </a:r>
          </a:p>
          <a:p>
            <a:pPr marL="0" indent="0">
              <a:buNone/>
            </a:pPr>
            <a:r>
              <a:rPr lang="en-US" dirty="0">
                <a:solidFill>
                  <a:srgbClr val="333333"/>
                </a:solidFill>
                <a:latin typeface="McKinsey Sans"/>
              </a:rPr>
              <a:t>Effectiveness is grounded in our connections with one another – the touchpoints we have with one another – in our work throughout our workplace, and for the customers we serve. </a:t>
            </a:r>
            <a:r>
              <a:rPr lang="en-US" b="0" i="0" dirty="0">
                <a:solidFill>
                  <a:srgbClr val="333333"/>
                </a:solidFill>
                <a:effectLst/>
                <a:latin typeface="McKinsey Sans"/>
              </a:rPr>
              <a:t> </a:t>
            </a:r>
          </a:p>
        </p:txBody>
      </p:sp>
      <p:sp>
        <p:nvSpPr>
          <p:cNvPr id="4" name="TextBox 3">
            <a:extLst>
              <a:ext uri="{FF2B5EF4-FFF2-40B4-BE49-F238E27FC236}">
                <a16:creationId xmlns:a16="http://schemas.microsoft.com/office/drawing/2014/main" id="{E42EE8E5-2697-104B-8FE2-A3E2596AC6AA}"/>
              </a:ext>
            </a:extLst>
          </p:cNvPr>
          <p:cNvSpPr txBox="1"/>
          <p:nvPr/>
        </p:nvSpPr>
        <p:spPr>
          <a:xfrm>
            <a:off x="694374" y="509402"/>
            <a:ext cx="5655626" cy="13498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0" i="0" dirty="0">
                <a:solidFill>
                  <a:srgbClr val="222222"/>
                </a:solidFill>
                <a:effectLst/>
                <a:latin typeface="Arial" panose="020B0604020202020204" pitchFamily="34" charset="0"/>
              </a:rPr>
              <a:t>Some things will never, ever change</a:t>
            </a:r>
          </a:p>
        </p:txBody>
      </p:sp>
      <p:sp>
        <p:nvSpPr>
          <p:cNvPr id="5" name="Rectangle 4">
            <a:extLst>
              <a:ext uri="{FF2B5EF4-FFF2-40B4-BE49-F238E27FC236}">
                <a16:creationId xmlns:a16="http://schemas.microsoft.com/office/drawing/2014/main" id="{E6907130-A174-B411-8C7B-DEFCCDA86511}"/>
              </a:ext>
            </a:extLst>
          </p:cNvPr>
          <p:cNvSpPr/>
          <p:nvPr/>
        </p:nvSpPr>
        <p:spPr>
          <a:xfrm>
            <a:off x="694374" y="1981200"/>
            <a:ext cx="3571810" cy="147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5828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A302BD-ACCA-D403-6F6E-24CF8942A335}"/>
              </a:ext>
            </a:extLst>
          </p:cNvPr>
          <p:cNvSpPr/>
          <p:nvPr/>
        </p:nvSpPr>
        <p:spPr>
          <a:xfrm>
            <a:off x="6241143" y="5834743"/>
            <a:ext cx="5950857" cy="1023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E173F9-AF62-E4C3-2BA3-10D0085B02AE}"/>
              </a:ext>
            </a:extLst>
          </p:cNvPr>
          <p:cNvSpPr/>
          <p:nvPr/>
        </p:nvSpPr>
        <p:spPr>
          <a:xfrm>
            <a:off x="0" y="0"/>
            <a:ext cx="6125029" cy="6858000"/>
          </a:xfrm>
          <a:prstGeom prst="rect">
            <a:avLst/>
          </a:prstGeom>
          <a:solidFill>
            <a:srgbClr val="EE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585C58-F7BF-15A2-9F59-E18E63D0695E}"/>
              </a:ext>
            </a:extLst>
          </p:cNvPr>
          <p:cNvSpPr/>
          <p:nvPr/>
        </p:nvSpPr>
        <p:spPr>
          <a:xfrm>
            <a:off x="6241143" y="1188092"/>
            <a:ext cx="5435560" cy="2062103"/>
          </a:xfrm>
          <a:prstGeom prst="rect">
            <a:avLst/>
          </a:prstGeom>
        </p:spPr>
        <p:txBody>
          <a:bodyPr wrap="square">
            <a:spAutoFit/>
          </a:bodyPr>
          <a:lstStyle/>
          <a:p>
            <a:r>
              <a:rPr lang="en-US" sz="3200" dirty="0">
                <a:solidFill>
                  <a:srgbClr val="00B0F0"/>
                </a:solidFill>
                <a:ea typeface="Raleway" charset="0"/>
                <a:cs typeface="Raleway" charset="0"/>
              </a:rPr>
              <a:t>“It is simply impossible to become a great leader without being a great communicator.”</a:t>
            </a:r>
          </a:p>
          <a:p>
            <a:r>
              <a:rPr lang="en-US" sz="3200" dirty="0">
                <a:solidFill>
                  <a:srgbClr val="00B0F0"/>
                </a:solidFill>
                <a:ea typeface="Raleway" charset="0"/>
                <a:cs typeface="Raleway" charset="0"/>
              </a:rPr>
              <a:t>				</a:t>
            </a:r>
            <a:r>
              <a:rPr lang="en-US" sz="1400" dirty="0">
                <a:solidFill>
                  <a:schemeClr val="tx1">
                    <a:lumMod val="50000"/>
                    <a:lumOff val="50000"/>
                  </a:schemeClr>
                </a:solidFill>
                <a:ea typeface="Raleway" charset="0"/>
                <a:cs typeface="Raleway" charset="0"/>
              </a:rPr>
              <a:t>- Matt Myatt, Forbes</a:t>
            </a:r>
            <a:endParaRPr lang="en-US" sz="3200" dirty="0">
              <a:solidFill>
                <a:schemeClr val="tx1">
                  <a:lumMod val="50000"/>
                  <a:lumOff val="50000"/>
                </a:schemeClr>
              </a:solidFill>
              <a:ea typeface="Raleway" charset="0"/>
              <a:cs typeface="Raleway" charset="0"/>
            </a:endParaRPr>
          </a:p>
        </p:txBody>
      </p:sp>
      <p:sp>
        <p:nvSpPr>
          <p:cNvPr id="8" name="Rectangle 7">
            <a:extLst>
              <a:ext uri="{FF2B5EF4-FFF2-40B4-BE49-F238E27FC236}">
                <a16:creationId xmlns:a16="http://schemas.microsoft.com/office/drawing/2014/main" id="{6EDEAEC5-C067-4832-21BB-9D798F492BCF}"/>
              </a:ext>
            </a:extLst>
          </p:cNvPr>
          <p:cNvSpPr/>
          <p:nvPr/>
        </p:nvSpPr>
        <p:spPr>
          <a:xfrm>
            <a:off x="6595085" y="3351925"/>
            <a:ext cx="5596915" cy="3139321"/>
          </a:xfrm>
          <a:prstGeom prst="rect">
            <a:avLst/>
          </a:prstGeom>
        </p:spPr>
        <p:txBody>
          <a:bodyPr wrap="square">
            <a:spAutoFit/>
          </a:bodyPr>
          <a:lstStyle/>
          <a:p>
            <a:pPr marL="342900" indent="-342900">
              <a:buAutoNum type="arabicPeriod"/>
            </a:pPr>
            <a:r>
              <a:rPr lang="en-US" b="1" i="0" dirty="0">
                <a:solidFill>
                  <a:srgbClr val="000000"/>
                </a:solidFill>
                <a:effectLst/>
                <a:latin typeface="+mj-lt"/>
              </a:rPr>
              <a:t>Speak not with a forked tongue</a:t>
            </a:r>
          </a:p>
          <a:p>
            <a:pPr marL="342900" indent="-342900">
              <a:buAutoNum type="arabicPeriod"/>
            </a:pPr>
            <a:r>
              <a:rPr lang="en-US" b="1" dirty="0">
                <a:solidFill>
                  <a:srgbClr val="000000"/>
                </a:solidFill>
                <a:latin typeface="+mj-lt"/>
              </a:rPr>
              <a:t>Get personal</a:t>
            </a:r>
          </a:p>
          <a:p>
            <a:pPr marL="342900" indent="-342900">
              <a:buAutoNum type="arabicPeriod"/>
            </a:pPr>
            <a:r>
              <a:rPr lang="en-US" b="1" dirty="0">
                <a:solidFill>
                  <a:srgbClr val="000000"/>
                </a:solidFill>
                <a:latin typeface="+mj-lt"/>
              </a:rPr>
              <a:t>Get specific</a:t>
            </a:r>
          </a:p>
          <a:p>
            <a:pPr marL="342900" indent="-342900">
              <a:buAutoNum type="arabicPeriod"/>
            </a:pPr>
            <a:r>
              <a:rPr lang="en-US" b="1" dirty="0">
                <a:latin typeface="+mj-lt"/>
              </a:rPr>
              <a:t>Focus on the leave-behinds not the take-</a:t>
            </a:r>
            <a:r>
              <a:rPr lang="en-US" b="1" dirty="0" err="1">
                <a:latin typeface="+mj-lt"/>
              </a:rPr>
              <a:t>aways</a:t>
            </a:r>
            <a:endParaRPr lang="en-US" b="1" dirty="0">
              <a:latin typeface="+mj-lt"/>
            </a:endParaRPr>
          </a:p>
          <a:p>
            <a:pPr marL="342900" indent="-342900">
              <a:buAutoNum type="arabicPeriod"/>
            </a:pPr>
            <a:r>
              <a:rPr lang="en-US" b="1" dirty="0">
                <a:latin typeface="+mj-lt"/>
              </a:rPr>
              <a:t>Have an open mind</a:t>
            </a:r>
          </a:p>
          <a:p>
            <a:pPr marL="342900" indent="-342900">
              <a:buAutoNum type="arabicPeriod"/>
            </a:pPr>
            <a:r>
              <a:rPr lang="en-US" b="1" dirty="0">
                <a:latin typeface="+mj-lt"/>
              </a:rPr>
              <a:t>Shut up and listen</a:t>
            </a:r>
          </a:p>
          <a:p>
            <a:pPr marL="342900" indent="-342900">
              <a:buAutoNum type="arabicPeriod"/>
            </a:pPr>
            <a:r>
              <a:rPr lang="en-US" b="1" dirty="0">
                <a:latin typeface="+mj-lt"/>
              </a:rPr>
              <a:t>Replace ego with empathy</a:t>
            </a:r>
          </a:p>
          <a:p>
            <a:pPr marL="342900" indent="-342900">
              <a:buAutoNum type="arabicPeriod"/>
            </a:pPr>
            <a:r>
              <a:rPr lang="en-US" b="1" dirty="0">
                <a:latin typeface="+mj-lt"/>
              </a:rPr>
              <a:t>Read between the lines</a:t>
            </a:r>
          </a:p>
          <a:p>
            <a:pPr marL="342900" indent="-342900">
              <a:buAutoNum type="arabicPeriod"/>
            </a:pPr>
            <a:r>
              <a:rPr lang="en-US" b="1" dirty="0">
                <a:latin typeface="+mj-lt"/>
              </a:rPr>
              <a:t>When you speak, know what you're talking about</a:t>
            </a:r>
          </a:p>
          <a:p>
            <a:pPr marL="342900" indent="-342900">
              <a:buAutoNum type="arabicPeriod"/>
            </a:pPr>
            <a:r>
              <a:rPr lang="en-US" b="1" dirty="0">
                <a:latin typeface="+mj-lt"/>
              </a:rPr>
              <a:t>Speak to groups as individuals</a:t>
            </a:r>
          </a:p>
          <a:p>
            <a:pPr marL="342900" indent="-342900">
              <a:buAutoNum type="arabicPeriod"/>
            </a:pPr>
            <a:r>
              <a:rPr lang="en-US" b="1" dirty="0">
                <a:latin typeface="+mj-lt"/>
              </a:rPr>
              <a:t>Bonus - Be prepared to change the message if needed</a:t>
            </a:r>
          </a:p>
        </p:txBody>
      </p:sp>
      <p:sp>
        <p:nvSpPr>
          <p:cNvPr id="9" name="TextBox 8">
            <a:extLst>
              <a:ext uri="{FF2B5EF4-FFF2-40B4-BE49-F238E27FC236}">
                <a16:creationId xmlns:a16="http://schemas.microsoft.com/office/drawing/2014/main" id="{1E75BAF5-3CFB-381F-8C5E-EC340EEA2A30}"/>
              </a:ext>
            </a:extLst>
          </p:cNvPr>
          <p:cNvSpPr txBox="1"/>
          <p:nvPr/>
        </p:nvSpPr>
        <p:spPr>
          <a:xfrm>
            <a:off x="-1" y="6534789"/>
            <a:ext cx="3599062" cy="261610"/>
          </a:xfrm>
          <a:prstGeom prst="rect">
            <a:avLst/>
          </a:prstGeom>
          <a:noFill/>
        </p:spPr>
        <p:txBody>
          <a:bodyPr wrap="none" rtlCol="0">
            <a:spAutoFit/>
          </a:bodyPr>
          <a:lstStyle/>
          <a:p>
            <a:r>
              <a:rPr lang="en-US" sz="1050">
                <a:solidFill>
                  <a:schemeClr val="tx1">
                    <a:lumMod val="50000"/>
                    <a:lumOff val="50000"/>
                  </a:schemeClr>
                </a:solidFill>
                <a:latin typeface="+mj-lt"/>
              </a:rPr>
              <a:t>Source: 10 Communication Secrets Of Great Leaders, Forbes</a:t>
            </a:r>
          </a:p>
        </p:txBody>
      </p:sp>
      <p:pic>
        <p:nvPicPr>
          <p:cNvPr id="10" name="Picture 9">
            <a:extLst>
              <a:ext uri="{FF2B5EF4-FFF2-40B4-BE49-F238E27FC236}">
                <a16:creationId xmlns:a16="http://schemas.microsoft.com/office/drawing/2014/main" id="{39E62997-7695-809D-65E0-CFEC95D6880A}"/>
              </a:ext>
            </a:extLst>
          </p:cNvPr>
          <p:cNvPicPr>
            <a:picLocks noChangeAspect="1"/>
          </p:cNvPicPr>
          <p:nvPr/>
        </p:nvPicPr>
        <p:blipFill>
          <a:blip r:embed="rId2"/>
          <a:stretch>
            <a:fillRect/>
          </a:stretch>
        </p:blipFill>
        <p:spPr>
          <a:xfrm>
            <a:off x="58059" y="246221"/>
            <a:ext cx="5965371" cy="3945844"/>
          </a:xfrm>
          <a:prstGeom prst="rect">
            <a:avLst/>
          </a:prstGeom>
        </p:spPr>
      </p:pic>
    </p:spTree>
    <p:extLst>
      <p:ext uri="{BB962C8B-B14F-4D97-AF65-F5344CB8AC3E}">
        <p14:creationId xmlns:p14="http://schemas.microsoft.com/office/powerpoint/2010/main" val="93514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8EF614-E024-C9D1-0801-029973836F3E}"/>
              </a:ext>
            </a:extLst>
          </p:cNvPr>
          <p:cNvSpPr/>
          <p:nvPr/>
        </p:nvSpPr>
        <p:spPr>
          <a:xfrm>
            <a:off x="1" y="5834743"/>
            <a:ext cx="12192000" cy="1023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7769" y="846090"/>
            <a:ext cx="3743603" cy="5909310"/>
          </a:xfrm>
          <a:prstGeom prst="rect">
            <a:avLst/>
          </a:prstGeom>
        </p:spPr>
        <p:txBody>
          <a:bodyPr wrap="square">
            <a:spAutoFit/>
          </a:bodyPr>
          <a:lstStyle/>
          <a:p>
            <a:r>
              <a:rPr lang="en-US" b="1" u="sng" dirty="0"/>
              <a:t>BECOME A FRIENDLIER PERSON </a:t>
            </a:r>
          </a:p>
          <a:p>
            <a:endParaRPr lang="en-US" dirty="0"/>
          </a:p>
          <a:p>
            <a:pPr marL="342900" indent="-342900">
              <a:buFont typeface="+mj-lt"/>
              <a:buAutoNum type="arabicPeriod"/>
            </a:pPr>
            <a:r>
              <a:rPr lang="en-US" dirty="0"/>
              <a:t>Don't criticize, condemn or complain. </a:t>
            </a:r>
          </a:p>
          <a:p>
            <a:pPr marL="342900" indent="-342900">
              <a:buFont typeface="+mj-lt"/>
              <a:buAutoNum type="arabicPeriod"/>
            </a:pPr>
            <a:r>
              <a:rPr lang="en-US" dirty="0"/>
              <a:t>Give honest, sincere appreciation. </a:t>
            </a:r>
          </a:p>
          <a:p>
            <a:pPr marL="342900" indent="-342900">
              <a:buFont typeface="+mj-lt"/>
              <a:buAutoNum type="arabicPeriod"/>
            </a:pPr>
            <a:r>
              <a:rPr lang="en-US" dirty="0"/>
              <a:t>Arouse in the other person an eager want. </a:t>
            </a:r>
          </a:p>
          <a:p>
            <a:pPr marL="342900" indent="-342900">
              <a:buFont typeface="+mj-lt"/>
              <a:buAutoNum type="arabicPeriod"/>
            </a:pPr>
            <a:r>
              <a:rPr lang="en-US" dirty="0"/>
              <a:t>Become genuinely interested in other people. </a:t>
            </a:r>
          </a:p>
          <a:p>
            <a:pPr marL="342900" indent="-342900">
              <a:buFont typeface="+mj-lt"/>
              <a:buAutoNum type="arabicPeriod"/>
            </a:pPr>
            <a:r>
              <a:rPr lang="en-US" dirty="0"/>
              <a:t>Smile. </a:t>
            </a:r>
          </a:p>
          <a:p>
            <a:pPr marL="342900" indent="-342900">
              <a:buFont typeface="+mj-lt"/>
              <a:buAutoNum type="arabicPeriod"/>
            </a:pPr>
            <a:r>
              <a:rPr lang="en-US" dirty="0"/>
              <a:t>Remember that a person's name is to that person the most important sound in any language. </a:t>
            </a:r>
          </a:p>
          <a:p>
            <a:pPr marL="342900" indent="-342900">
              <a:buFont typeface="+mj-lt"/>
              <a:buAutoNum type="arabicPeriod"/>
            </a:pPr>
            <a:r>
              <a:rPr lang="en-US" dirty="0"/>
              <a:t>Be a good listener. Encourage others to talk about themselves. </a:t>
            </a:r>
          </a:p>
          <a:p>
            <a:pPr marL="342900" indent="-342900">
              <a:buFont typeface="+mj-lt"/>
              <a:buAutoNum type="arabicPeriod"/>
            </a:pPr>
            <a:r>
              <a:rPr lang="en-US" dirty="0"/>
              <a:t>Talk in terms of the other person's interest. </a:t>
            </a:r>
          </a:p>
          <a:p>
            <a:pPr marL="342900" indent="-342900">
              <a:buFont typeface="+mj-lt"/>
              <a:buAutoNum type="arabicPeriod"/>
            </a:pPr>
            <a:r>
              <a:rPr lang="en-US" dirty="0"/>
              <a:t>Make the other person feel important - and do so sincerely. </a:t>
            </a:r>
          </a:p>
          <a:p>
            <a:pPr marL="342900" indent="-342900">
              <a:buFont typeface="+mj-lt"/>
              <a:buAutoNum type="arabicPeriod"/>
            </a:pPr>
            <a:r>
              <a:rPr lang="en-US" dirty="0"/>
              <a:t>The only way to get the best of an argument is to avoid it. </a:t>
            </a:r>
          </a:p>
        </p:txBody>
      </p:sp>
      <p:sp>
        <p:nvSpPr>
          <p:cNvPr id="5" name="Rectangle 4"/>
          <p:cNvSpPr/>
          <p:nvPr/>
        </p:nvSpPr>
        <p:spPr>
          <a:xfrm>
            <a:off x="3835996" y="846090"/>
            <a:ext cx="4094329" cy="5355312"/>
          </a:xfrm>
          <a:prstGeom prst="rect">
            <a:avLst/>
          </a:prstGeom>
        </p:spPr>
        <p:txBody>
          <a:bodyPr wrap="square">
            <a:spAutoFit/>
          </a:bodyPr>
          <a:lstStyle/>
          <a:p>
            <a:r>
              <a:rPr lang="en-US" b="1" u="sng" dirty="0"/>
              <a:t>WIN PEOPLE TO YOUR WAY OF THINKING</a:t>
            </a:r>
          </a:p>
          <a:p>
            <a:r>
              <a:rPr lang="en-US" dirty="0"/>
              <a:t> </a:t>
            </a:r>
          </a:p>
          <a:p>
            <a:pPr marL="342900" indent="-342900">
              <a:buFont typeface="+mj-lt"/>
              <a:buAutoNum type="arabicPeriod" startAt="11"/>
            </a:pPr>
            <a:r>
              <a:rPr lang="en-US" dirty="0"/>
              <a:t>Show respect for the other person's opinions. Never say, "You're wrong." </a:t>
            </a:r>
          </a:p>
          <a:p>
            <a:pPr marL="342900" indent="-342900">
              <a:buFont typeface="+mj-lt"/>
              <a:buAutoNum type="arabicPeriod" startAt="11"/>
            </a:pPr>
            <a:r>
              <a:rPr lang="en-US" dirty="0"/>
              <a:t>If you are wrong, admit it quickly and emphatically. </a:t>
            </a:r>
          </a:p>
          <a:p>
            <a:pPr marL="342900" indent="-342900">
              <a:buFont typeface="+mj-lt"/>
              <a:buAutoNum type="arabicPeriod" startAt="11"/>
            </a:pPr>
            <a:r>
              <a:rPr lang="en-US" dirty="0"/>
              <a:t>Begin in a friendly way. </a:t>
            </a:r>
          </a:p>
          <a:p>
            <a:pPr marL="342900" indent="-342900">
              <a:buFont typeface="+mj-lt"/>
              <a:buAutoNum type="arabicPeriod" startAt="11"/>
            </a:pPr>
            <a:r>
              <a:rPr lang="en-US" dirty="0"/>
              <a:t>Get the other person saying, "Yes, yes" immediately. </a:t>
            </a:r>
          </a:p>
          <a:p>
            <a:pPr marL="342900" indent="-342900">
              <a:buFont typeface="+mj-lt"/>
              <a:buAutoNum type="arabicPeriod" startAt="11"/>
            </a:pPr>
            <a:r>
              <a:rPr lang="en-US" dirty="0"/>
              <a:t>Let the other person do a great deal of the talking. </a:t>
            </a:r>
          </a:p>
          <a:p>
            <a:pPr marL="342900" indent="-342900">
              <a:buFont typeface="+mj-lt"/>
              <a:buAutoNum type="arabicPeriod" startAt="11"/>
            </a:pPr>
            <a:r>
              <a:rPr lang="en-US" dirty="0"/>
              <a:t>Let the other person feel that the idea is his or hers. </a:t>
            </a:r>
          </a:p>
          <a:p>
            <a:pPr marL="342900" indent="-342900">
              <a:buFont typeface="+mj-lt"/>
              <a:buAutoNum type="arabicPeriod" startAt="11"/>
            </a:pPr>
            <a:r>
              <a:rPr lang="en-US" dirty="0"/>
              <a:t>Try honestly to see things from the other person's point of view. </a:t>
            </a:r>
          </a:p>
          <a:p>
            <a:pPr marL="342900" indent="-342900">
              <a:buFont typeface="+mj-lt"/>
              <a:buAutoNum type="arabicPeriod" startAt="11"/>
            </a:pPr>
            <a:r>
              <a:rPr lang="en-US" dirty="0"/>
              <a:t>Be sympathetic with the other person's ideas and desires. </a:t>
            </a:r>
          </a:p>
          <a:p>
            <a:pPr marL="342900" indent="-342900">
              <a:buFont typeface="+mj-lt"/>
              <a:buAutoNum type="arabicPeriod" startAt="11"/>
            </a:pPr>
            <a:r>
              <a:rPr lang="en-US" dirty="0"/>
              <a:t>Appeal to the nobler motives. </a:t>
            </a:r>
          </a:p>
          <a:p>
            <a:pPr marL="342900" indent="-342900">
              <a:buFont typeface="+mj-lt"/>
              <a:buAutoNum type="arabicPeriod" startAt="11"/>
            </a:pPr>
            <a:r>
              <a:rPr lang="en-US" dirty="0"/>
              <a:t>Dramatize your ideas. </a:t>
            </a:r>
          </a:p>
        </p:txBody>
      </p:sp>
      <p:sp>
        <p:nvSpPr>
          <p:cNvPr id="6" name="Rectangle 5"/>
          <p:cNvSpPr/>
          <p:nvPr/>
        </p:nvSpPr>
        <p:spPr>
          <a:xfrm>
            <a:off x="8017410" y="846090"/>
            <a:ext cx="4144759" cy="5909310"/>
          </a:xfrm>
          <a:prstGeom prst="rect">
            <a:avLst/>
          </a:prstGeom>
        </p:spPr>
        <p:txBody>
          <a:bodyPr wrap="square">
            <a:spAutoFit/>
          </a:bodyPr>
          <a:lstStyle/>
          <a:p>
            <a:r>
              <a:rPr lang="en-US" b="1" u="sng" dirty="0"/>
              <a:t>CHANGE </a:t>
            </a:r>
            <a:r>
              <a:rPr lang="en-US" b="1" u="sng"/>
              <a:t>PEOPLE WITHOUT RESENTMENT</a:t>
            </a:r>
            <a:endParaRPr lang="en-US" b="1" u="sng" dirty="0"/>
          </a:p>
          <a:p>
            <a:r>
              <a:rPr lang="en-US" dirty="0"/>
              <a:t> </a:t>
            </a:r>
          </a:p>
          <a:p>
            <a:pPr marL="342900" indent="-342900">
              <a:buFont typeface="+mj-lt"/>
              <a:buAutoNum type="arabicPeriod" startAt="21"/>
            </a:pPr>
            <a:r>
              <a:rPr lang="en-US" dirty="0"/>
              <a:t>Throw down a challenge. </a:t>
            </a:r>
          </a:p>
          <a:p>
            <a:pPr marL="342900" indent="-342900">
              <a:buFont typeface="+mj-lt"/>
              <a:buAutoNum type="arabicPeriod" startAt="21"/>
            </a:pPr>
            <a:r>
              <a:rPr lang="en-US" dirty="0"/>
              <a:t>Begin with praise and honest appreciation. </a:t>
            </a:r>
          </a:p>
          <a:p>
            <a:pPr marL="342900" indent="-342900">
              <a:buFont typeface="+mj-lt"/>
              <a:buAutoNum type="arabicPeriod" startAt="21"/>
            </a:pPr>
            <a:r>
              <a:rPr lang="en-US" dirty="0"/>
              <a:t>Call attention to people's mistakes indirectly. </a:t>
            </a:r>
          </a:p>
          <a:p>
            <a:pPr marL="342900" indent="-342900">
              <a:buFont typeface="+mj-lt"/>
              <a:buAutoNum type="arabicPeriod" startAt="21"/>
            </a:pPr>
            <a:r>
              <a:rPr lang="en-US" dirty="0"/>
              <a:t>Talk about your own mistakes before criticizing the other person. </a:t>
            </a:r>
          </a:p>
          <a:p>
            <a:pPr marL="342900" indent="-342900">
              <a:buFont typeface="+mj-lt"/>
              <a:buAutoNum type="arabicPeriod" startAt="21"/>
            </a:pPr>
            <a:r>
              <a:rPr lang="en-US" dirty="0"/>
              <a:t>Ask questions instead of giving direct orders. </a:t>
            </a:r>
          </a:p>
          <a:p>
            <a:pPr marL="342900" indent="-342900">
              <a:buFont typeface="+mj-lt"/>
              <a:buAutoNum type="arabicPeriod" startAt="21"/>
            </a:pPr>
            <a:r>
              <a:rPr lang="en-US" dirty="0"/>
              <a:t>Let the other person save face. </a:t>
            </a:r>
          </a:p>
          <a:p>
            <a:pPr marL="342900" indent="-342900">
              <a:buFont typeface="+mj-lt"/>
              <a:buAutoNum type="arabicPeriod" startAt="21"/>
            </a:pPr>
            <a:r>
              <a:rPr lang="en-US" dirty="0"/>
              <a:t>Praise the slightest and every improvement. Be "lavish in your praise." </a:t>
            </a:r>
          </a:p>
          <a:p>
            <a:pPr marL="342900" indent="-342900">
              <a:buFont typeface="+mj-lt"/>
              <a:buAutoNum type="arabicPeriod" startAt="21"/>
            </a:pPr>
            <a:r>
              <a:rPr lang="en-US" dirty="0"/>
              <a:t>Give the other person a fine reputation to live up to. </a:t>
            </a:r>
          </a:p>
          <a:p>
            <a:pPr marL="342900" indent="-342900">
              <a:buFont typeface="+mj-lt"/>
              <a:buAutoNum type="arabicPeriod" startAt="21"/>
            </a:pPr>
            <a:r>
              <a:rPr lang="en-US" dirty="0"/>
              <a:t>Use encouragement. Make the fault seem easy to correct. </a:t>
            </a:r>
          </a:p>
          <a:p>
            <a:pPr marL="342900" indent="-342900">
              <a:buFont typeface="+mj-lt"/>
              <a:buAutoNum type="arabicPeriod" startAt="21"/>
            </a:pPr>
            <a:r>
              <a:rPr lang="en-US" dirty="0"/>
              <a:t>Make the other person happy about doing the thing you suggest. </a:t>
            </a:r>
          </a:p>
        </p:txBody>
      </p:sp>
      <p:cxnSp>
        <p:nvCxnSpPr>
          <p:cNvPr id="8" name="Straight Connector 7"/>
          <p:cNvCxnSpPr/>
          <p:nvPr/>
        </p:nvCxnSpPr>
        <p:spPr>
          <a:xfrm>
            <a:off x="3821372" y="709610"/>
            <a:ext cx="0" cy="6046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931622" y="709610"/>
            <a:ext cx="0" cy="6046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7769" y="186390"/>
            <a:ext cx="7259231" cy="523220"/>
          </a:xfrm>
          <a:prstGeom prst="rect">
            <a:avLst/>
          </a:prstGeom>
        </p:spPr>
        <p:txBody>
          <a:bodyPr wrap="none">
            <a:spAutoFit/>
          </a:bodyPr>
          <a:lstStyle/>
          <a:p>
            <a:r>
              <a:rPr lang="en-US" sz="2800" b="1" dirty="0">
                <a:solidFill>
                  <a:srgbClr val="00B0F0"/>
                </a:solidFill>
              </a:rPr>
              <a:t>HOW TO WIN FRIENDS AND INFLUENCE PEOPLE</a:t>
            </a:r>
          </a:p>
        </p:txBody>
      </p:sp>
      <p:pic>
        <p:nvPicPr>
          <p:cNvPr id="3" name="Picture 2"/>
          <p:cNvPicPr>
            <a:picLocks noChangeAspect="1"/>
          </p:cNvPicPr>
          <p:nvPr/>
        </p:nvPicPr>
        <p:blipFill>
          <a:blip r:embed="rId2"/>
          <a:stretch>
            <a:fillRect/>
          </a:stretch>
        </p:blipFill>
        <p:spPr>
          <a:xfrm>
            <a:off x="7133804" y="0"/>
            <a:ext cx="5028365" cy="1297318"/>
          </a:xfrm>
          <a:prstGeom prst="rect">
            <a:avLst/>
          </a:prstGeom>
        </p:spPr>
      </p:pic>
    </p:spTree>
    <p:extLst>
      <p:ext uri="{BB962C8B-B14F-4D97-AF65-F5344CB8AC3E}">
        <p14:creationId xmlns:p14="http://schemas.microsoft.com/office/powerpoint/2010/main" val="48196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943600" y="2406650"/>
            <a:ext cx="1905000" cy="1828800"/>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eaLnBrk="1" hangingPunct="1">
              <a:defRPr/>
            </a:pPr>
            <a:r>
              <a:rPr lang="en-US" altLang="en-US" sz="11500">
                <a:latin typeface="Baskerville Old Face" pitchFamily="18" charset="0"/>
              </a:rPr>
              <a:t>8</a:t>
            </a:r>
            <a:endParaRPr lang="en-US" altLang="en-US">
              <a:latin typeface="Baskerville Old Face" pitchFamily="18" charset="0"/>
            </a:endParaRPr>
          </a:p>
        </p:txBody>
      </p:sp>
      <p:sp>
        <p:nvSpPr>
          <p:cNvPr id="5" name="Oval 4"/>
          <p:cNvSpPr/>
          <p:nvPr/>
        </p:nvSpPr>
        <p:spPr>
          <a:xfrm>
            <a:off x="3748088" y="2371725"/>
            <a:ext cx="1905000" cy="1828800"/>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eaLnBrk="1" hangingPunct="1">
              <a:defRPr/>
            </a:pPr>
            <a:r>
              <a:rPr lang="en-US" altLang="en-US" sz="8800">
                <a:latin typeface="Baskerville Old Face" pitchFamily="18" charset="0"/>
              </a:rPr>
              <a:t>45</a:t>
            </a:r>
            <a:endParaRPr lang="en-US" altLang="en-US">
              <a:latin typeface="Baskerville Old Face" pitchFamily="18" charset="0"/>
            </a:endParaRPr>
          </a:p>
        </p:txBody>
      </p:sp>
      <p:sp>
        <p:nvSpPr>
          <p:cNvPr id="6" name="Oval 5"/>
          <p:cNvSpPr/>
          <p:nvPr/>
        </p:nvSpPr>
        <p:spPr>
          <a:xfrm>
            <a:off x="1606550" y="2406650"/>
            <a:ext cx="1905000" cy="1828800"/>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eaLnBrk="1" hangingPunct="1">
              <a:defRPr/>
            </a:pPr>
            <a:r>
              <a:rPr lang="en-US" altLang="en-US" sz="8800" dirty="0">
                <a:latin typeface="Arial Narrow" pitchFamily="34" charset="0"/>
              </a:rPr>
              <a:t>25</a:t>
            </a:r>
            <a:endParaRPr lang="en-US" altLang="en-US" dirty="0">
              <a:latin typeface="Arial Narrow" pitchFamily="34" charset="0"/>
            </a:endParaRPr>
          </a:p>
        </p:txBody>
      </p:sp>
      <p:sp>
        <p:nvSpPr>
          <p:cNvPr id="8" name="Title 7"/>
          <p:cNvSpPr>
            <a:spLocks noGrp="1"/>
          </p:cNvSpPr>
          <p:nvPr>
            <p:ph type="title"/>
          </p:nvPr>
        </p:nvSpPr>
        <p:spPr/>
        <p:txBody>
          <a:bodyPr/>
          <a:lstStyle/>
          <a:p>
            <a:r>
              <a:rPr lang="en-US" b="1">
                <a:solidFill>
                  <a:srgbClr val="00B0F0"/>
                </a:solidFill>
              </a:rPr>
              <a:t>What numbers do you see?</a:t>
            </a:r>
          </a:p>
        </p:txBody>
      </p:sp>
    </p:spTree>
    <p:extLst>
      <p:ext uri="{BB962C8B-B14F-4D97-AF65-F5344CB8AC3E}">
        <p14:creationId xmlns:p14="http://schemas.microsoft.com/office/powerpoint/2010/main" val="142915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362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425" y="2362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362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7"/>
          <p:cNvSpPr>
            <a:spLocks noGrp="1"/>
          </p:cNvSpPr>
          <p:nvPr>
            <p:ph type="title"/>
          </p:nvPr>
        </p:nvSpPr>
        <p:spPr>
          <a:xfrm>
            <a:off x="838200" y="365125"/>
            <a:ext cx="10515600" cy="1325563"/>
          </a:xfrm>
        </p:spPr>
        <p:txBody>
          <a:bodyPr/>
          <a:lstStyle/>
          <a:p>
            <a:r>
              <a:rPr lang="en-US" b="1">
                <a:solidFill>
                  <a:srgbClr val="00B0F0"/>
                </a:solidFill>
              </a:rPr>
              <a:t>What numbers do you see?</a:t>
            </a:r>
          </a:p>
        </p:txBody>
      </p:sp>
      <p:pic>
        <p:nvPicPr>
          <p:cNvPr id="8" name="Picture 7"/>
          <p:cNvPicPr>
            <a:picLocks noChangeAspect="1"/>
          </p:cNvPicPr>
          <p:nvPr/>
        </p:nvPicPr>
        <p:blipFill>
          <a:blip r:embed="rId5"/>
          <a:stretch>
            <a:fillRect/>
          </a:stretch>
        </p:blipFill>
        <p:spPr>
          <a:xfrm>
            <a:off x="9038772" y="1282700"/>
            <a:ext cx="2794000" cy="4064000"/>
          </a:xfrm>
          <a:prstGeom prst="rect">
            <a:avLst/>
          </a:prstGeom>
        </p:spPr>
      </p:pic>
      <p:sp>
        <p:nvSpPr>
          <p:cNvPr id="9" name="Rectangle 8"/>
          <p:cNvSpPr/>
          <p:nvPr/>
        </p:nvSpPr>
        <p:spPr>
          <a:xfrm>
            <a:off x="9038772" y="5346700"/>
            <a:ext cx="1755609" cy="369332"/>
          </a:xfrm>
          <a:prstGeom prst="rect">
            <a:avLst/>
          </a:prstGeom>
        </p:spPr>
        <p:txBody>
          <a:bodyPr wrap="none">
            <a:spAutoFit/>
          </a:bodyPr>
          <a:lstStyle/>
          <a:p>
            <a:r>
              <a:rPr lang="en-US">
                <a:latin typeface="+mj-lt"/>
              </a:rPr>
              <a:t>Shinobu</a:t>
            </a:r>
            <a:r>
              <a:rPr lang="en-US" dirty="0">
                <a:latin typeface="+mj-lt"/>
              </a:rPr>
              <a:t> Ishihara</a:t>
            </a:r>
          </a:p>
        </p:txBody>
      </p:sp>
    </p:spTree>
    <p:extLst>
      <p:ext uri="{BB962C8B-B14F-4D97-AF65-F5344CB8AC3E}">
        <p14:creationId xmlns:p14="http://schemas.microsoft.com/office/powerpoint/2010/main" val="175278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734684" cy="6858000"/>
          </a:xfrm>
          <a:prstGeom prst="rect">
            <a:avLst/>
          </a:prstGeom>
          <a:solidFill>
            <a:schemeClr val="tx1"/>
          </a:solidFill>
          <a:ln w="9525">
            <a:solidFill>
              <a:schemeClr val="tx1"/>
            </a:solidFill>
            <a:round/>
            <a:headEnd/>
            <a:tailEnd/>
          </a:ln>
        </p:spPr>
        <p:txBody>
          <a:bodyPr/>
          <a:lstStyle>
            <a:lvl1pPr>
              <a:spcBef>
                <a:spcPct val="20000"/>
              </a:spcBef>
              <a:buClr>
                <a:srgbClr val="ACC2C9"/>
              </a:buClr>
              <a:buFont typeface="Arial" charset="0"/>
              <a:buChar char="•"/>
              <a:defRPr sz="2400">
                <a:solidFill>
                  <a:schemeClr val="tx2"/>
                </a:solidFill>
                <a:latin typeface="Tw Cen MT" charset="0"/>
              </a:defRPr>
            </a:lvl1pPr>
            <a:lvl2pPr marL="742950" indent="-285750">
              <a:spcBef>
                <a:spcPct val="20000"/>
              </a:spcBef>
              <a:buClr>
                <a:srgbClr val="ACC2C9"/>
              </a:buClr>
              <a:buFont typeface="Arial" charset="0"/>
              <a:buChar char="•"/>
              <a:defRPr sz="2000">
                <a:solidFill>
                  <a:schemeClr val="tx1"/>
                </a:solidFill>
                <a:latin typeface="Tw Cen MT" charset="0"/>
              </a:defRPr>
            </a:lvl2pPr>
            <a:lvl3pPr marL="1143000" indent="-228600">
              <a:spcBef>
                <a:spcPct val="20000"/>
              </a:spcBef>
              <a:buClr>
                <a:schemeClr val="accent2"/>
              </a:buClr>
              <a:buFont typeface="Arial" charset="0"/>
              <a:buChar char="•"/>
              <a:defRPr sz="2000">
                <a:solidFill>
                  <a:schemeClr val="tx2"/>
                </a:solidFill>
                <a:latin typeface="Tw Cen MT" charset="0"/>
              </a:defRPr>
            </a:lvl3pPr>
            <a:lvl4pPr marL="1600200" indent="-228600">
              <a:spcBef>
                <a:spcPct val="20000"/>
              </a:spcBef>
              <a:buClr>
                <a:srgbClr val="99987F"/>
              </a:buClr>
              <a:buFont typeface="Arial" charset="0"/>
              <a:buChar char="•"/>
              <a:defRPr>
                <a:solidFill>
                  <a:schemeClr val="tx1"/>
                </a:solidFill>
                <a:latin typeface="Tw Cen MT" charset="0"/>
              </a:defRPr>
            </a:lvl4pPr>
            <a:lvl5pPr marL="2057400" indent="-228600">
              <a:spcBef>
                <a:spcPct val="20000"/>
              </a:spcBef>
              <a:buClr>
                <a:srgbClr val="90AC97"/>
              </a:buClr>
              <a:buFont typeface="Arial" charset="0"/>
              <a:buChar char="•"/>
              <a:defRPr sz="1600">
                <a:solidFill>
                  <a:schemeClr val="tx2"/>
                </a:solidFill>
                <a:latin typeface="Tw Cen MT" charset="0"/>
              </a:defRPr>
            </a:lvl5pPr>
            <a:lvl6pPr marL="25146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6pPr>
            <a:lvl7pPr marL="29718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7pPr>
            <a:lvl8pPr marL="34290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8pPr>
            <a:lvl9pPr marL="38862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9pPr>
          </a:lstStyle>
          <a:p>
            <a:pPr eaLnBrk="1" hangingPunct="1">
              <a:spcBef>
                <a:spcPct val="0"/>
              </a:spcBef>
              <a:buClrTx/>
              <a:buFontTx/>
              <a:buNone/>
            </a:pPr>
            <a:endParaRPr lang="en-US" altLang="en-US">
              <a:solidFill>
                <a:srgbClr val="000000"/>
              </a:solidFill>
              <a:latin typeface="Arial" charset="0"/>
            </a:endParaRPr>
          </a:p>
        </p:txBody>
      </p:sp>
      <p:pic>
        <p:nvPicPr>
          <p:cNvPr id="7" name="Picture 2" descr="German post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7247" y="-43367"/>
            <a:ext cx="2614496" cy="375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o to fullsize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3798" y="3706774"/>
            <a:ext cx="2499770" cy="319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368143" y="1291773"/>
            <a:ext cx="3366540" cy="4416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b="1">
                <a:solidFill>
                  <a:schemeClr val="tx1"/>
                </a:solidFill>
                <a:latin typeface="Arial" pitchFamily="34" charset="0"/>
                <a:cs typeface="Arial" pitchFamily="34" charset="0"/>
              </a:defRPr>
            </a:lvl1pPr>
            <a:lvl2pPr marL="742950" indent="-285750" eaLnBrk="0" hangingPunct="0">
              <a:defRPr sz="2400" b="1">
                <a:solidFill>
                  <a:schemeClr val="tx1"/>
                </a:solidFill>
                <a:latin typeface="Arial" pitchFamily="34" charset="0"/>
                <a:cs typeface="Arial" pitchFamily="34" charset="0"/>
              </a:defRPr>
            </a:lvl2pPr>
            <a:lvl3pPr marL="1143000" indent="-228600" eaLnBrk="0" hangingPunct="0">
              <a:defRPr sz="2400" b="1">
                <a:solidFill>
                  <a:schemeClr val="tx1"/>
                </a:solidFill>
                <a:latin typeface="Arial" pitchFamily="34" charset="0"/>
                <a:cs typeface="Arial" pitchFamily="34" charset="0"/>
              </a:defRPr>
            </a:lvl3pPr>
            <a:lvl4pPr marL="1600200" indent="-228600" eaLnBrk="0" hangingPunct="0">
              <a:defRPr sz="2400" b="1">
                <a:solidFill>
                  <a:schemeClr val="tx1"/>
                </a:solidFill>
                <a:latin typeface="Arial" pitchFamily="34" charset="0"/>
                <a:cs typeface="Arial" pitchFamily="34" charset="0"/>
              </a:defRPr>
            </a:lvl4pPr>
            <a:lvl5pPr marL="2057400" indent="-228600" eaLnBrk="0" hangingPunct="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algn="ctr">
              <a:defRPr/>
            </a:pPr>
            <a:endParaRPr lang="en-US" altLang="en-US">
              <a:solidFill>
                <a:srgbClr val="FFFFFF"/>
              </a:solidFill>
              <a:latin typeface="Tw Cen MT" pitchFamily="34" charset="0"/>
            </a:endParaRPr>
          </a:p>
        </p:txBody>
      </p:sp>
      <p:pic>
        <p:nvPicPr>
          <p:cNvPr id="8" name="Picture 16" descr="Go to fullsize image">
            <a:hlinkClick r:id="rId5" invalidUrl="http://rds.yahoo.com/_ylt=A0WTb_t1EFBIJAUAwSKJzbkF;_ylu=X3oDMTBzbmRxbmtrBHBvcwMxMzYEc2VjA3NyBHZ0aWQDSTA4NV8xMDc-/SIG=1n7a3km93/EXP=1213293045/**http:/images.search.yahoo.com/images/view?back=http://images.search.yahoo.com/search/images?p=optical+illusions&amp;ni=21&amp;ei=utf-8&amp;fr=sfp&amp;xargs=0&amp;pstart=1&amp;b=127&amp;w=415&amp;h=500&amp;imgurl=static.flickr.com/56/142806814_9dddf9d6ae.jpg&amp;rurl=http://www.flickr.com/photos/51035824665@N01/142806814/&amp;size=55.1kB&amp;name=Real life Optical Illusions&amp;p=optical+illusions&amp;type=JPG&amp;oid=d159ac08cddc7b76&amp;fusr=Part Time Mom&amp;tit=Real life Optical Illusions&amp;hurl=http:/www.flickr.com/photos/51035824665@N01/&amp;no=136&amp;sigr=11nrsi4l7&amp;sigi=11dlsh9nt&amp;sigb=13d4lu4tu&amp;sigh=11dv4tukb&amp;tt=39852"/>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0233" y="2456706"/>
            <a:ext cx="1882061" cy="208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farm2.static.flickr.com/1043/1142592036_e8a1e7b30b.jpg?v=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77" y="0"/>
            <a:ext cx="5265056" cy="6843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2533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15"/>
          <p:cNvSpPr>
            <a:spLocks noChangeArrowheads="1"/>
          </p:cNvSpPr>
          <p:nvPr/>
        </p:nvSpPr>
        <p:spPr bwMode="auto">
          <a:xfrm>
            <a:off x="2724150" y="2895600"/>
            <a:ext cx="304800" cy="304800"/>
          </a:xfrm>
          <a:prstGeom prst="ellipse">
            <a:avLst/>
          </a:prstGeom>
          <a:solidFill>
            <a:schemeClr val="tx1"/>
          </a:solidFill>
          <a:ln w="9525">
            <a:solidFill>
              <a:schemeClr val="tx1"/>
            </a:solidFill>
            <a:round/>
            <a:headEnd/>
            <a:tailEnd/>
          </a:ln>
        </p:spPr>
        <p:txBody>
          <a:bodyPr wrap="none" anchor="ctr"/>
          <a:lstStyle>
            <a:lvl1pPr>
              <a:spcBef>
                <a:spcPct val="20000"/>
              </a:spcBef>
              <a:buClr>
                <a:srgbClr val="ACC2C9"/>
              </a:buClr>
              <a:buFont typeface="Arial" charset="0"/>
              <a:buChar char="•"/>
              <a:defRPr sz="2400">
                <a:solidFill>
                  <a:schemeClr val="tx2"/>
                </a:solidFill>
                <a:latin typeface="Tw Cen MT" charset="0"/>
              </a:defRPr>
            </a:lvl1pPr>
            <a:lvl2pPr marL="742950" indent="-285750">
              <a:spcBef>
                <a:spcPct val="20000"/>
              </a:spcBef>
              <a:buClr>
                <a:srgbClr val="ACC2C9"/>
              </a:buClr>
              <a:buFont typeface="Arial" charset="0"/>
              <a:buChar char="•"/>
              <a:defRPr sz="2000">
                <a:solidFill>
                  <a:schemeClr val="tx1"/>
                </a:solidFill>
                <a:latin typeface="Tw Cen MT" charset="0"/>
              </a:defRPr>
            </a:lvl2pPr>
            <a:lvl3pPr marL="1143000" indent="-228600">
              <a:spcBef>
                <a:spcPct val="20000"/>
              </a:spcBef>
              <a:buClr>
                <a:schemeClr val="accent2"/>
              </a:buClr>
              <a:buFont typeface="Arial" charset="0"/>
              <a:buChar char="•"/>
              <a:defRPr sz="2000">
                <a:solidFill>
                  <a:schemeClr val="tx2"/>
                </a:solidFill>
                <a:latin typeface="Tw Cen MT" charset="0"/>
              </a:defRPr>
            </a:lvl3pPr>
            <a:lvl4pPr marL="1600200" indent="-228600">
              <a:spcBef>
                <a:spcPct val="20000"/>
              </a:spcBef>
              <a:buClr>
                <a:srgbClr val="99987F"/>
              </a:buClr>
              <a:buFont typeface="Arial" charset="0"/>
              <a:buChar char="•"/>
              <a:defRPr>
                <a:solidFill>
                  <a:schemeClr val="tx1"/>
                </a:solidFill>
                <a:latin typeface="Tw Cen MT" charset="0"/>
              </a:defRPr>
            </a:lvl4pPr>
            <a:lvl5pPr marL="2057400" indent="-228600">
              <a:spcBef>
                <a:spcPct val="20000"/>
              </a:spcBef>
              <a:buClr>
                <a:srgbClr val="90AC97"/>
              </a:buClr>
              <a:buFont typeface="Arial" charset="0"/>
              <a:buChar char="•"/>
              <a:defRPr sz="1600">
                <a:solidFill>
                  <a:schemeClr val="tx2"/>
                </a:solidFill>
                <a:latin typeface="Tw Cen MT" charset="0"/>
              </a:defRPr>
            </a:lvl5pPr>
            <a:lvl6pPr marL="25146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6pPr>
            <a:lvl7pPr marL="29718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7pPr>
            <a:lvl8pPr marL="34290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8pPr>
            <a:lvl9pPr marL="38862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9pPr>
          </a:lstStyle>
          <a:p>
            <a:pPr eaLnBrk="1" hangingPunct="1">
              <a:spcBef>
                <a:spcPct val="0"/>
              </a:spcBef>
              <a:buClrTx/>
              <a:buFontTx/>
              <a:buNone/>
            </a:pPr>
            <a:endParaRPr lang="en-US" altLang="en-US">
              <a:solidFill>
                <a:schemeClr val="tx1"/>
              </a:solidFill>
              <a:latin typeface="Arial" charset="0"/>
            </a:endParaRPr>
          </a:p>
        </p:txBody>
      </p:sp>
      <p:sp>
        <p:nvSpPr>
          <p:cNvPr id="5" name="Oval 16"/>
          <p:cNvSpPr>
            <a:spLocks noChangeArrowheads="1"/>
          </p:cNvSpPr>
          <p:nvPr/>
        </p:nvSpPr>
        <p:spPr bwMode="auto">
          <a:xfrm>
            <a:off x="3943350" y="2895600"/>
            <a:ext cx="304800" cy="304800"/>
          </a:xfrm>
          <a:prstGeom prst="ellipse">
            <a:avLst/>
          </a:prstGeom>
          <a:solidFill>
            <a:schemeClr val="tx1"/>
          </a:solidFill>
          <a:ln w="9525">
            <a:solidFill>
              <a:schemeClr val="tx1"/>
            </a:solidFill>
            <a:round/>
            <a:headEnd/>
            <a:tailEnd/>
          </a:ln>
        </p:spPr>
        <p:txBody>
          <a:bodyPr wrap="none" anchor="ctr"/>
          <a:lstStyle>
            <a:lvl1pPr>
              <a:spcBef>
                <a:spcPct val="20000"/>
              </a:spcBef>
              <a:buClr>
                <a:srgbClr val="ACC2C9"/>
              </a:buClr>
              <a:buFont typeface="Arial" charset="0"/>
              <a:buChar char="•"/>
              <a:defRPr sz="2400">
                <a:solidFill>
                  <a:schemeClr val="tx2"/>
                </a:solidFill>
                <a:latin typeface="Tw Cen MT" charset="0"/>
              </a:defRPr>
            </a:lvl1pPr>
            <a:lvl2pPr marL="742950" indent="-285750">
              <a:spcBef>
                <a:spcPct val="20000"/>
              </a:spcBef>
              <a:buClr>
                <a:srgbClr val="ACC2C9"/>
              </a:buClr>
              <a:buFont typeface="Arial" charset="0"/>
              <a:buChar char="•"/>
              <a:defRPr sz="2000">
                <a:solidFill>
                  <a:schemeClr val="tx1"/>
                </a:solidFill>
                <a:latin typeface="Tw Cen MT" charset="0"/>
              </a:defRPr>
            </a:lvl2pPr>
            <a:lvl3pPr marL="1143000" indent="-228600">
              <a:spcBef>
                <a:spcPct val="20000"/>
              </a:spcBef>
              <a:buClr>
                <a:schemeClr val="accent2"/>
              </a:buClr>
              <a:buFont typeface="Arial" charset="0"/>
              <a:buChar char="•"/>
              <a:defRPr sz="2000">
                <a:solidFill>
                  <a:schemeClr val="tx2"/>
                </a:solidFill>
                <a:latin typeface="Tw Cen MT" charset="0"/>
              </a:defRPr>
            </a:lvl3pPr>
            <a:lvl4pPr marL="1600200" indent="-228600">
              <a:spcBef>
                <a:spcPct val="20000"/>
              </a:spcBef>
              <a:buClr>
                <a:srgbClr val="99987F"/>
              </a:buClr>
              <a:buFont typeface="Arial" charset="0"/>
              <a:buChar char="•"/>
              <a:defRPr>
                <a:solidFill>
                  <a:schemeClr val="tx1"/>
                </a:solidFill>
                <a:latin typeface="Tw Cen MT" charset="0"/>
              </a:defRPr>
            </a:lvl4pPr>
            <a:lvl5pPr marL="2057400" indent="-228600">
              <a:spcBef>
                <a:spcPct val="20000"/>
              </a:spcBef>
              <a:buClr>
                <a:srgbClr val="90AC97"/>
              </a:buClr>
              <a:buFont typeface="Arial" charset="0"/>
              <a:buChar char="•"/>
              <a:defRPr sz="1600">
                <a:solidFill>
                  <a:schemeClr val="tx2"/>
                </a:solidFill>
                <a:latin typeface="Tw Cen MT" charset="0"/>
              </a:defRPr>
            </a:lvl5pPr>
            <a:lvl6pPr marL="25146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6pPr>
            <a:lvl7pPr marL="29718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7pPr>
            <a:lvl8pPr marL="34290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8pPr>
            <a:lvl9pPr marL="38862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9pPr>
          </a:lstStyle>
          <a:p>
            <a:pPr eaLnBrk="1" hangingPunct="1">
              <a:spcBef>
                <a:spcPct val="0"/>
              </a:spcBef>
              <a:buClrTx/>
              <a:buFontTx/>
              <a:buNone/>
            </a:pPr>
            <a:endParaRPr lang="en-US" altLang="en-US">
              <a:solidFill>
                <a:schemeClr val="tx1"/>
              </a:solidFill>
              <a:latin typeface="Arial" charset="0"/>
            </a:endParaRPr>
          </a:p>
        </p:txBody>
      </p:sp>
      <p:sp>
        <p:nvSpPr>
          <p:cNvPr id="6" name="Oval 17"/>
          <p:cNvSpPr>
            <a:spLocks noChangeArrowheads="1"/>
          </p:cNvSpPr>
          <p:nvPr/>
        </p:nvSpPr>
        <p:spPr bwMode="auto">
          <a:xfrm>
            <a:off x="5181600" y="2895600"/>
            <a:ext cx="304800" cy="304800"/>
          </a:xfrm>
          <a:prstGeom prst="ellipse">
            <a:avLst/>
          </a:prstGeom>
          <a:solidFill>
            <a:schemeClr val="tx1"/>
          </a:solidFill>
          <a:ln w="9525">
            <a:solidFill>
              <a:schemeClr val="tx1"/>
            </a:solidFill>
            <a:round/>
            <a:headEnd/>
            <a:tailEnd/>
          </a:ln>
        </p:spPr>
        <p:txBody>
          <a:bodyPr wrap="none" anchor="ctr"/>
          <a:lstStyle>
            <a:lvl1pPr>
              <a:spcBef>
                <a:spcPct val="20000"/>
              </a:spcBef>
              <a:buClr>
                <a:srgbClr val="ACC2C9"/>
              </a:buClr>
              <a:buFont typeface="Arial" charset="0"/>
              <a:buChar char="•"/>
              <a:defRPr sz="2400">
                <a:solidFill>
                  <a:schemeClr val="tx2"/>
                </a:solidFill>
                <a:latin typeface="Tw Cen MT" charset="0"/>
              </a:defRPr>
            </a:lvl1pPr>
            <a:lvl2pPr marL="742950" indent="-285750">
              <a:spcBef>
                <a:spcPct val="20000"/>
              </a:spcBef>
              <a:buClr>
                <a:srgbClr val="ACC2C9"/>
              </a:buClr>
              <a:buFont typeface="Arial" charset="0"/>
              <a:buChar char="•"/>
              <a:defRPr sz="2000">
                <a:solidFill>
                  <a:schemeClr val="tx1"/>
                </a:solidFill>
                <a:latin typeface="Tw Cen MT" charset="0"/>
              </a:defRPr>
            </a:lvl2pPr>
            <a:lvl3pPr marL="1143000" indent="-228600">
              <a:spcBef>
                <a:spcPct val="20000"/>
              </a:spcBef>
              <a:buClr>
                <a:schemeClr val="accent2"/>
              </a:buClr>
              <a:buFont typeface="Arial" charset="0"/>
              <a:buChar char="•"/>
              <a:defRPr sz="2000">
                <a:solidFill>
                  <a:schemeClr val="tx2"/>
                </a:solidFill>
                <a:latin typeface="Tw Cen MT" charset="0"/>
              </a:defRPr>
            </a:lvl3pPr>
            <a:lvl4pPr marL="1600200" indent="-228600">
              <a:spcBef>
                <a:spcPct val="20000"/>
              </a:spcBef>
              <a:buClr>
                <a:srgbClr val="99987F"/>
              </a:buClr>
              <a:buFont typeface="Arial" charset="0"/>
              <a:buChar char="•"/>
              <a:defRPr>
                <a:solidFill>
                  <a:schemeClr val="tx1"/>
                </a:solidFill>
                <a:latin typeface="Tw Cen MT" charset="0"/>
              </a:defRPr>
            </a:lvl4pPr>
            <a:lvl5pPr marL="2057400" indent="-228600">
              <a:spcBef>
                <a:spcPct val="20000"/>
              </a:spcBef>
              <a:buClr>
                <a:srgbClr val="90AC97"/>
              </a:buClr>
              <a:buFont typeface="Arial" charset="0"/>
              <a:buChar char="•"/>
              <a:defRPr sz="1600">
                <a:solidFill>
                  <a:schemeClr val="tx2"/>
                </a:solidFill>
                <a:latin typeface="Tw Cen MT" charset="0"/>
              </a:defRPr>
            </a:lvl5pPr>
            <a:lvl6pPr marL="25146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6pPr>
            <a:lvl7pPr marL="29718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7pPr>
            <a:lvl8pPr marL="34290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8pPr>
            <a:lvl9pPr marL="38862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9pPr>
          </a:lstStyle>
          <a:p>
            <a:pPr eaLnBrk="1" hangingPunct="1">
              <a:spcBef>
                <a:spcPct val="0"/>
              </a:spcBef>
              <a:buClrTx/>
              <a:buFontTx/>
              <a:buNone/>
            </a:pPr>
            <a:endParaRPr lang="en-US" altLang="en-US">
              <a:solidFill>
                <a:schemeClr val="tx1"/>
              </a:solidFill>
              <a:latin typeface="Arial" charset="0"/>
            </a:endParaRPr>
          </a:p>
        </p:txBody>
      </p:sp>
      <p:sp>
        <p:nvSpPr>
          <p:cNvPr id="7" name="Oval 18"/>
          <p:cNvSpPr>
            <a:spLocks noChangeArrowheads="1"/>
          </p:cNvSpPr>
          <p:nvPr/>
        </p:nvSpPr>
        <p:spPr bwMode="auto">
          <a:xfrm>
            <a:off x="2724150" y="3810000"/>
            <a:ext cx="304800" cy="304800"/>
          </a:xfrm>
          <a:prstGeom prst="ellipse">
            <a:avLst/>
          </a:prstGeom>
          <a:solidFill>
            <a:schemeClr val="tx1"/>
          </a:solidFill>
          <a:ln w="9525">
            <a:solidFill>
              <a:schemeClr val="tx1"/>
            </a:solidFill>
            <a:round/>
            <a:headEnd/>
            <a:tailEnd/>
          </a:ln>
        </p:spPr>
        <p:txBody>
          <a:bodyPr wrap="none" anchor="ctr"/>
          <a:lstStyle>
            <a:lvl1pPr>
              <a:spcBef>
                <a:spcPct val="20000"/>
              </a:spcBef>
              <a:buClr>
                <a:srgbClr val="ACC2C9"/>
              </a:buClr>
              <a:buFont typeface="Arial" charset="0"/>
              <a:buChar char="•"/>
              <a:defRPr sz="2400">
                <a:solidFill>
                  <a:schemeClr val="tx2"/>
                </a:solidFill>
                <a:latin typeface="Tw Cen MT" charset="0"/>
              </a:defRPr>
            </a:lvl1pPr>
            <a:lvl2pPr marL="742950" indent="-285750">
              <a:spcBef>
                <a:spcPct val="20000"/>
              </a:spcBef>
              <a:buClr>
                <a:srgbClr val="ACC2C9"/>
              </a:buClr>
              <a:buFont typeface="Arial" charset="0"/>
              <a:buChar char="•"/>
              <a:defRPr sz="2000">
                <a:solidFill>
                  <a:schemeClr val="tx1"/>
                </a:solidFill>
                <a:latin typeface="Tw Cen MT" charset="0"/>
              </a:defRPr>
            </a:lvl2pPr>
            <a:lvl3pPr marL="1143000" indent="-228600">
              <a:spcBef>
                <a:spcPct val="20000"/>
              </a:spcBef>
              <a:buClr>
                <a:schemeClr val="accent2"/>
              </a:buClr>
              <a:buFont typeface="Arial" charset="0"/>
              <a:buChar char="•"/>
              <a:defRPr sz="2000">
                <a:solidFill>
                  <a:schemeClr val="tx2"/>
                </a:solidFill>
                <a:latin typeface="Tw Cen MT" charset="0"/>
              </a:defRPr>
            </a:lvl3pPr>
            <a:lvl4pPr marL="1600200" indent="-228600">
              <a:spcBef>
                <a:spcPct val="20000"/>
              </a:spcBef>
              <a:buClr>
                <a:srgbClr val="99987F"/>
              </a:buClr>
              <a:buFont typeface="Arial" charset="0"/>
              <a:buChar char="•"/>
              <a:defRPr>
                <a:solidFill>
                  <a:schemeClr val="tx1"/>
                </a:solidFill>
                <a:latin typeface="Tw Cen MT" charset="0"/>
              </a:defRPr>
            </a:lvl4pPr>
            <a:lvl5pPr marL="2057400" indent="-228600">
              <a:spcBef>
                <a:spcPct val="20000"/>
              </a:spcBef>
              <a:buClr>
                <a:srgbClr val="90AC97"/>
              </a:buClr>
              <a:buFont typeface="Arial" charset="0"/>
              <a:buChar char="•"/>
              <a:defRPr sz="1600">
                <a:solidFill>
                  <a:schemeClr val="tx2"/>
                </a:solidFill>
                <a:latin typeface="Tw Cen MT" charset="0"/>
              </a:defRPr>
            </a:lvl5pPr>
            <a:lvl6pPr marL="25146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6pPr>
            <a:lvl7pPr marL="29718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7pPr>
            <a:lvl8pPr marL="34290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8pPr>
            <a:lvl9pPr marL="38862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9pPr>
          </a:lstStyle>
          <a:p>
            <a:pPr eaLnBrk="1" hangingPunct="1">
              <a:spcBef>
                <a:spcPct val="0"/>
              </a:spcBef>
              <a:buClrTx/>
              <a:buFontTx/>
              <a:buNone/>
            </a:pPr>
            <a:endParaRPr lang="en-US" altLang="en-US">
              <a:solidFill>
                <a:schemeClr val="tx1"/>
              </a:solidFill>
              <a:latin typeface="Arial" charset="0"/>
            </a:endParaRPr>
          </a:p>
        </p:txBody>
      </p:sp>
      <p:sp>
        <p:nvSpPr>
          <p:cNvPr id="8" name="Oval 19"/>
          <p:cNvSpPr>
            <a:spLocks noChangeArrowheads="1"/>
          </p:cNvSpPr>
          <p:nvPr/>
        </p:nvSpPr>
        <p:spPr bwMode="auto">
          <a:xfrm>
            <a:off x="3943350" y="3810000"/>
            <a:ext cx="304800" cy="304800"/>
          </a:xfrm>
          <a:prstGeom prst="ellipse">
            <a:avLst/>
          </a:prstGeom>
          <a:solidFill>
            <a:schemeClr val="tx1"/>
          </a:solidFill>
          <a:ln w="9525">
            <a:solidFill>
              <a:schemeClr val="tx1"/>
            </a:solidFill>
            <a:round/>
            <a:headEnd/>
            <a:tailEnd/>
          </a:ln>
        </p:spPr>
        <p:txBody>
          <a:bodyPr wrap="none" anchor="ctr"/>
          <a:lstStyle>
            <a:lvl1pPr>
              <a:spcBef>
                <a:spcPct val="20000"/>
              </a:spcBef>
              <a:buClr>
                <a:srgbClr val="ACC2C9"/>
              </a:buClr>
              <a:buFont typeface="Arial" charset="0"/>
              <a:buChar char="•"/>
              <a:defRPr sz="2400">
                <a:solidFill>
                  <a:schemeClr val="tx2"/>
                </a:solidFill>
                <a:latin typeface="Tw Cen MT" charset="0"/>
              </a:defRPr>
            </a:lvl1pPr>
            <a:lvl2pPr marL="742950" indent="-285750">
              <a:spcBef>
                <a:spcPct val="20000"/>
              </a:spcBef>
              <a:buClr>
                <a:srgbClr val="ACC2C9"/>
              </a:buClr>
              <a:buFont typeface="Arial" charset="0"/>
              <a:buChar char="•"/>
              <a:defRPr sz="2000">
                <a:solidFill>
                  <a:schemeClr val="tx1"/>
                </a:solidFill>
                <a:latin typeface="Tw Cen MT" charset="0"/>
              </a:defRPr>
            </a:lvl2pPr>
            <a:lvl3pPr marL="1143000" indent="-228600">
              <a:spcBef>
                <a:spcPct val="20000"/>
              </a:spcBef>
              <a:buClr>
                <a:schemeClr val="accent2"/>
              </a:buClr>
              <a:buFont typeface="Arial" charset="0"/>
              <a:buChar char="•"/>
              <a:defRPr sz="2000">
                <a:solidFill>
                  <a:schemeClr val="tx2"/>
                </a:solidFill>
                <a:latin typeface="Tw Cen MT" charset="0"/>
              </a:defRPr>
            </a:lvl3pPr>
            <a:lvl4pPr marL="1600200" indent="-228600">
              <a:spcBef>
                <a:spcPct val="20000"/>
              </a:spcBef>
              <a:buClr>
                <a:srgbClr val="99987F"/>
              </a:buClr>
              <a:buFont typeface="Arial" charset="0"/>
              <a:buChar char="•"/>
              <a:defRPr>
                <a:solidFill>
                  <a:schemeClr val="tx1"/>
                </a:solidFill>
                <a:latin typeface="Tw Cen MT" charset="0"/>
              </a:defRPr>
            </a:lvl4pPr>
            <a:lvl5pPr marL="2057400" indent="-228600">
              <a:spcBef>
                <a:spcPct val="20000"/>
              </a:spcBef>
              <a:buClr>
                <a:srgbClr val="90AC97"/>
              </a:buClr>
              <a:buFont typeface="Arial" charset="0"/>
              <a:buChar char="•"/>
              <a:defRPr sz="1600">
                <a:solidFill>
                  <a:schemeClr val="tx2"/>
                </a:solidFill>
                <a:latin typeface="Tw Cen MT" charset="0"/>
              </a:defRPr>
            </a:lvl5pPr>
            <a:lvl6pPr marL="25146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6pPr>
            <a:lvl7pPr marL="29718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7pPr>
            <a:lvl8pPr marL="34290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8pPr>
            <a:lvl9pPr marL="38862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9pPr>
          </a:lstStyle>
          <a:p>
            <a:pPr eaLnBrk="1" hangingPunct="1">
              <a:spcBef>
                <a:spcPct val="0"/>
              </a:spcBef>
              <a:buClrTx/>
              <a:buFontTx/>
              <a:buNone/>
            </a:pPr>
            <a:endParaRPr lang="en-US" altLang="en-US">
              <a:solidFill>
                <a:schemeClr val="tx1"/>
              </a:solidFill>
              <a:latin typeface="Arial" charset="0"/>
            </a:endParaRPr>
          </a:p>
        </p:txBody>
      </p:sp>
      <p:sp>
        <p:nvSpPr>
          <p:cNvPr id="9" name="Oval 20"/>
          <p:cNvSpPr>
            <a:spLocks noChangeArrowheads="1"/>
          </p:cNvSpPr>
          <p:nvPr/>
        </p:nvSpPr>
        <p:spPr bwMode="auto">
          <a:xfrm>
            <a:off x="5181600" y="3810000"/>
            <a:ext cx="304800" cy="304800"/>
          </a:xfrm>
          <a:prstGeom prst="ellipse">
            <a:avLst/>
          </a:prstGeom>
          <a:solidFill>
            <a:schemeClr val="tx1"/>
          </a:solidFill>
          <a:ln w="9525">
            <a:solidFill>
              <a:schemeClr val="tx1"/>
            </a:solidFill>
            <a:round/>
            <a:headEnd/>
            <a:tailEnd/>
          </a:ln>
        </p:spPr>
        <p:txBody>
          <a:bodyPr wrap="none" anchor="ctr"/>
          <a:lstStyle>
            <a:lvl1pPr>
              <a:spcBef>
                <a:spcPct val="20000"/>
              </a:spcBef>
              <a:buClr>
                <a:srgbClr val="ACC2C9"/>
              </a:buClr>
              <a:buFont typeface="Arial" charset="0"/>
              <a:buChar char="•"/>
              <a:defRPr sz="2400">
                <a:solidFill>
                  <a:schemeClr val="tx2"/>
                </a:solidFill>
                <a:latin typeface="Tw Cen MT" charset="0"/>
              </a:defRPr>
            </a:lvl1pPr>
            <a:lvl2pPr marL="742950" indent="-285750">
              <a:spcBef>
                <a:spcPct val="20000"/>
              </a:spcBef>
              <a:buClr>
                <a:srgbClr val="ACC2C9"/>
              </a:buClr>
              <a:buFont typeface="Arial" charset="0"/>
              <a:buChar char="•"/>
              <a:defRPr sz="2000">
                <a:solidFill>
                  <a:schemeClr val="tx1"/>
                </a:solidFill>
                <a:latin typeface="Tw Cen MT" charset="0"/>
              </a:defRPr>
            </a:lvl2pPr>
            <a:lvl3pPr marL="1143000" indent="-228600">
              <a:spcBef>
                <a:spcPct val="20000"/>
              </a:spcBef>
              <a:buClr>
                <a:schemeClr val="accent2"/>
              </a:buClr>
              <a:buFont typeface="Arial" charset="0"/>
              <a:buChar char="•"/>
              <a:defRPr sz="2000">
                <a:solidFill>
                  <a:schemeClr val="tx2"/>
                </a:solidFill>
                <a:latin typeface="Tw Cen MT" charset="0"/>
              </a:defRPr>
            </a:lvl3pPr>
            <a:lvl4pPr marL="1600200" indent="-228600">
              <a:spcBef>
                <a:spcPct val="20000"/>
              </a:spcBef>
              <a:buClr>
                <a:srgbClr val="99987F"/>
              </a:buClr>
              <a:buFont typeface="Arial" charset="0"/>
              <a:buChar char="•"/>
              <a:defRPr>
                <a:solidFill>
                  <a:schemeClr val="tx1"/>
                </a:solidFill>
                <a:latin typeface="Tw Cen MT" charset="0"/>
              </a:defRPr>
            </a:lvl4pPr>
            <a:lvl5pPr marL="2057400" indent="-228600">
              <a:spcBef>
                <a:spcPct val="20000"/>
              </a:spcBef>
              <a:buClr>
                <a:srgbClr val="90AC97"/>
              </a:buClr>
              <a:buFont typeface="Arial" charset="0"/>
              <a:buChar char="•"/>
              <a:defRPr sz="1600">
                <a:solidFill>
                  <a:schemeClr val="tx2"/>
                </a:solidFill>
                <a:latin typeface="Tw Cen MT" charset="0"/>
              </a:defRPr>
            </a:lvl5pPr>
            <a:lvl6pPr marL="25146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6pPr>
            <a:lvl7pPr marL="29718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7pPr>
            <a:lvl8pPr marL="34290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8pPr>
            <a:lvl9pPr marL="38862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9pPr>
          </a:lstStyle>
          <a:p>
            <a:pPr eaLnBrk="1" hangingPunct="1">
              <a:spcBef>
                <a:spcPct val="0"/>
              </a:spcBef>
              <a:buClrTx/>
              <a:buFontTx/>
              <a:buNone/>
            </a:pPr>
            <a:endParaRPr lang="en-US" altLang="en-US">
              <a:solidFill>
                <a:schemeClr val="tx1"/>
              </a:solidFill>
              <a:latin typeface="Arial" charset="0"/>
            </a:endParaRPr>
          </a:p>
        </p:txBody>
      </p:sp>
      <p:sp>
        <p:nvSpPr>
          <p:cNvPr id="10" name="Oval 21"/>
          <p:cNvSpPr>
            <a:spLocks noChangeArrowheads="1"/>
          </p:cNvSpPr>
          <p:nvPr/>
        </p:nvSpPr>
        <p:spPr bwMode="auto">
          <a:xfrm>
            <a:off x="2724150" y="4724400"/>
            <a:ext cx="304800" cy="304800"/>
          </a:xfrm>
          <a:prstGeom prst="ellipse">
            <a:avLst/>
          </a:prstGeom>
          <a:solidFill>
            <a:schemeClr val="tx1"/>
          </a:solidFill>
          <a:ln w="9525">
            <a:solidFill>
              <a:schemeClr val="tx1"/>
            </a:solidFill>
            <a:round/>
            <a:headEnd/>
            <a:tailEnd/>
          </a:ln>
        </p:spPr>
        <p:txBody>
          <a:bodyPr wrap="none" anchor="ctr"/>
          <a:lstStyle>
            <a:lvl1pPr>
              <a:spcBef>
                <a:spcPct val="20000"/>
              </a:spcBef>
              <a:buClr>
                <a:srgbClr val="ACC2C9"/>
              </a:buClr>
              <a:buFont typeface="Arial" charset="0"/>
              <a:buChar char="•"/>
              <a:defRPr sz="2400">
                <a:solidFill>
                  <a:schemeClr val="tx2"/>
                </a:solidFill>
                <a:latin typeface="Tw Cen MT" charset="0"/>
              </a:defRPr>
            </a:lvl1pPr>
            <a:lvl2pPr marL="742950" indent="-285750">
              <a:spcBef>
                <a:spcPct val="20000"/>
              </a:spcBef>
              <a:buClr>
                <a:srgbClr val="ACC2C9"/>
              </a:buClr>
              <a:buFont typeface="Arial" charset="0"/>
              <a:buChar char="•"/>
              <a:defRPr sz="2000">
                <a:solidFill>
                  <a:schemeClr val="tx1"/>
                </a:solidFill>
                <a:latin typeface="Tw Cen MT" charset="0"/>
              </a:defRPr>
            </a:lvl2pPr>
            <a:lvl3pPr marL="1143000" indent="-228600">
              <a:spcBef>
                <a:spcPct val="20000"/>
              </a:spcBef>
              <a:buClr>
                <a:schemeClr val="accent2"/>
              </a:buClr>
              <a:buFont typeface="Arial" charset="0"/>
              <a:buChar char="•"/>
              <a:defRPr sz="2000">
                <a:solidFill>
                  <a:schemeClr val="tx2"/>
                </a:solidFill>
                <a:latin typeface="Tw Cen MT" charset="0"/>
              </a:defRPr>
            </a:lvl3pPr>
            <a:lvl4pPr marL="1600200" indent="-228600">
              <a:spcBef>
                <a:spcPct val="20000"/>
              </a:spcBef>
              <a:buClr>
                <a:srgbClr val="99987F"/>
              </a:buClr>
              <a:buFont typeface="Arial" charset="0"/>
              <a:buChar char="•"/>
              <a:defRPr>
                <a:solidFill>
                  <a:schemeClr val="tx1"/>
                </a:solidFill>
                <a:latin typeface="Tw Cen MT" charset="0"/>
              </a:defRPr>
            </a:lvl4pPr>
            <a:lvl5pPr marL="2057400" indent="-228600">
              <a:spcBef>
                <a:spcPct val="20000"/>
              </a:spcBef>
              <a:buClr>
                <a:srgbClr val="90AC97"/>
              </a:buClr>
              <a:buFont typeface="Arial" charset="0"/>
              <a:buChar char="•"/>
              <a:defRPr sz="1600">
                <a:solidFill>
                  <a:schemeClr val="tx2"/>
                </a:solidFill>
                <a:latin typeface="Tw Cen MT" charset="0"/>
              </a:defRPr>
            </a:lvl5pPr>
            <a:lvl6pPr marL="25146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6pPr>
            <a:lvl7pPr marL="29718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7pPr>
            <a:lvl8pPr marL="34290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8pPr>
            <a:lvl9pPr marL="38862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9pPr>
          </a:lstStyle>
          <a:p>
            <a:pPr eaLnBrk="1" hangingPunct="1">
              <a:spcBef>
                <a:spcPct val="0"/>
              </a:spcBef>
              <a:buClrTx/>
              <a:buFontTx/>
              <a:buNone/>
            </a:pPr>
            <a:endParaRPr lang="en-US" altLang="en-US">
              <a:solidFill>
                <a:schemeClr val="tx1"/>
              </a:solidFill>
              <a:latin typeface="Arial" charset="0"/>
            </a:endParaRPr>
          </a:p>
        </p:txBody>
      </p:sp>
      <p:sp>
        <p:nvSpPr>
          <p:cNvPr id="11" name="Oval 22"/>
          <p:cNvSpPr>
            <a:spLocks noChangeArrowheads="1"/>
          </p:cNvSpPr>
          <p:nvPr/>
        </p:nvSpPr>
        <p:spPr bwMode="auto">
          <a:xfrm>
            <a:off x="3948113" y="4724400"/>
            <a:ext cx="304800" cy="304800"/>
          </a:xfrm>
          <a:prstGeom prst="ellipse">
            <a:avLst/>
          </a:prstGeom>
          <a:solidFill>
            <a:schemeClr val="tx1"/>
          </a:solidFill>
          <a:ln w="9525">
            <a:solidFill>
              <a:schemeClr val="tx1"/>
            </a:solidFill>
            <a:round/>
            <a:headEnd/>
            <a:tailEnd/>
          </a:ln>
        </p:spPr>
        <p:txBody>
          <a:bodyPr wrap="none" anchor="ctr"/>
          <a:lstStyle>
            <a:lvl1pPr>
              <a:spcBef>
                <a:spcPct val="20000"/>
              </a:spcBef>
              <a:buClr>
                <a:srgbClr val="ACC2C9"/>
              </a:buClr>
              <a:buFont typeface="Arial" charset="0"/>
              <a:buChar char="•"/>
              <a:defRPr sz="2400">
                <a:solidFill>
                  <a:schemeClr val="tx2"/>
                </a:solidFill>
                <a:latin typeface="Tw Cen MT" charset="0"/>
              </a:defRPr>
            </a:lvl1pPr>
            <a:lvl2pPr marL="742950" indent="-285750">
              <a:spcBef>
                <a:spcPct val="20000"/>
              </a:spcBef>
              <a:buClr>
                <a:srgbClr val="ACC2C9"/>
              </a:buClr>
              <a:buFont typeface="Arial" charset="0"/>
              <a:buChar char="•"/>
              <a:defRPr sz="2000">
                <a:solidFill>
                  <a:schemeClr val="tx1"/>
                </a:solidFill>
                <a:latin typeface="Tw Cen MT" charset="0"/>
              </a:defRPr>
            </a:lvl2pPr>
            <a:lvl3pPr marL="1143000" indent="-228600">
              <a:spcBef>
                <a:spcPct val="20000"/>
              </a:spcBef>
              <a:buClr>
                <a:schemeClr val="accent2"/>
              </a:buClr>
              <a:buFont typeface="Arial" charset="0"/>
              <a:buChar char="•"/>
              <a:defRPr sz="2000">
                <a:solidFill>
                  <a:schemeClr val="tx2"/>
                </a:solidFill>
                <a:latin typeface="Tw Cen MT" charset="0"/>
              </a:defRPr>
            </a:lvl3pPr>
            <a:lvl4pPr marL="1600200" indent="-228600">
              <a:spcBef>
                <a:spcPct val="20000"/>
              </a:spcBef>
              <a:buClr>
                <a:srgbClr val="99987F"/>
              </a:buClr>
              <a:buFont typeface="Arial" charset="0"/>
              <a:buChar char="•"/>
              <a:defRPr>
                <a:solidFill>
                  <a:schemeClr val="tx1"/>
                </a:solidFill>
                <a:latin typeface="Tw Cen MT" charset="0"/>
              </a:defRPr>
            </a:lvl4pPr>
            <a:lvl5pPr marL="2057400" indent="-228600">
              <a:spcBef>
                <a:spcPct val="20000"/>
              </a:spcBef>
              <a:buClr>
                <a:srgbClr val="90AC97"/>
              </a:buClr>
              <a:buFont typeface="Arial" charset="0"/>
              <a:buChar char="•"/>
              <a:defRPr sz="1600">
                <a:solidFill>
                  <a:schemeClr val="tx2"/>
                </a:solidFill>
                <a:latin typeface="Tw Cen MT" charset="0"/>
              </a:defRPr>
            </a:lvl5pPr>
            <a:lvl6pPr marL="25146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6pPr>
            <a:lvl7pPr marL="29718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7pPr>
            <a:lvl8pPr marL="34290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8pPr>
            <a:lvl9pPr marL="38862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9pPr>
          </a:lstStyle>
          <a:p>
            <a:pPr eaLnBrk="1" hangingPunct="1">
              <a:spcBef>
                <a:spcPct val="0"/>
              </a:spcBef>
              <a:buClrTx/>
              <a:buFontTx/>
              <a:buNone/>
            </a:pPr>
            <a:endParaRPr lang="en-US" altLang="en-US">
              <a:solidFill>
                <a:schemeClr val="tx1"/>
              </a:solidFill>
              <a:latin typeface="Arial" charset="0"/>
            </a:endParaRPr>
          </a:p>
        </p:txBody>
      </p:sp>
      <p:sp>
        <p:nvSpPr>
          <p:cNvPr id="12" name="Oval 23"/>
          <p:cNvSpPr>
            <a:spLocks noChangeArrowheads="1"/>
          </p:cNvSpPr>
          <p:nvPr/>
        </p:nvSpPr>
        <p:spPr bwMode="auto">
          <a:xfrm>
            <a:off x="5181600" y="4724400"/>
            <a:ext cx="304800" cy="304800"/>
          </a:xfrm>
          <a:prstGeom prst="ellipse">
            <a:avLst/>
          </a:prstGeom>
          <a:solidFill>
            <a:schemeClr val="tx1"/>
          </a:solidFill>
          <a:ln w="9525">
            <a:solidFill>
              <a:schemeClr val="tx1"/>
            </a:solidFill>
            <a:round/>
            <a:headEnd/>
            <a:tailEnd/>
          </a:ln>
        </p:spPr>
        <p:txBody>
          <a:bodyPr wrap="none" anchor="ctr"/>
          <a:lstStyle>
            <a:lvl1pPr>
              <a:spcBef>
                <a:spcPct val="20000"/>
              </a:spcBef>
              <a:buClr>
                <a:srgbClr val="ACC2C9"/>
              </a:buClr>
              <a:buFont typeface="Arial" charset="0"/>
              <a:buChar char="•"/>
              <a:defRPr sz="2400">
                <a:solidFill>
                  <a:schemeClr val="tx2"/>
                </a:solidFill>
                <a:latin typeface="Tw Cen MT" charset="0"/>
              </a:defRPr>
            </a:lvl1pPr>
            <a:lvl2pPr marL="742950" indent="-285750">
              <a:spcBef>
                <a:spcPct val="20000"/>
              </a:spcBef>
              <a:buClr>
                <a:srgbClr val="ACC2C9"/>
              </a:buClr>
              <a:buFont typeface="Arial" charset="0"/>
              <a:buChar char="•"/>
              <a:defRPr sz="2000">
                <a:solidFill>
                  <a:schemeClr val="tx1"/>
                </a:solidFill>
                <a:latin typeface="Tw Cen MT" charset="0"/>
              </a:defRPr>
            </a:lvl2pPr>
            <a:lvl3pPr marL="1143000" indent="-228600">
              <a:spcBef>
                <a:spcPct val="20000"/>
              </a:spcBef>
              <a:buClr>
                <a:schemeClr val="accent2"/>
              </a:buClr>
              <a:buFont typeface="Arial" charset="0"/>
              <a:buChar char="•"/>
              <a:defRPr sz="2000">
                <a:solidFill>
                  <a:schemeClr val="tx2"/>
                </a:solidFill>
                <a:latin typeface="Tw Cen MT" charset="0"/>
              </a:defRPr>
            </a:lvl3pPr>
            <a:lvl4pPr marL="1600200" indent="-228600">
              <a:spcBef>
                <a:spcPct val="20000"/>
              </a:spcBef>
              <a:buClr>
                <a:srgbClr val="99987F"/>
              </a:buClr>
              <a:buFont typeface="Arial" charset="0"/>
              <a:buChar char="•"/>
              <a:defRPr>
                <a:solidFill>
                  <a:schemeClr val="tx1"/>
                </a:solidFill>
                <a:latin typeface="Tw Cen MT" charset="0"/>
              </a:defRPr>
            </a:lvl4pPr>
            <a:lvl5pPr marL="2057400" indent="-228600">
              <a:spcBef>
                <a:spcPct val="20000"/>
              </a:spcBef>
              <a:buClr>
                <a:srgbClr val="90AC97"/>
              </a:buClr>
              <a:buFont typeface="Arial" charset="0"/>
              <a:buChar char="•"/>
              <a:defRPr sz="1600">
                <a:solidFill>
                  <a:schemeClr val="tx2"/>
                </a:solidFill>
                <a:latin typeface="Tw Cen MT" charset="0"/>
              </a:defRPr>
            </a:lvl5pPr>
            <a:lvl6pPr marL="25146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6pPr>
            <a:lvl7pPr marL="29718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7pPr>
            <a:lvl8pPr marL="34290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8pPr>
            <a:lvl9pPr marL="3886200" indent="-228600" eaLnBrk="0" fontAlgn="base" hangingPunct="0">
              <a:spcBef>
                <a:spcPct val="20000"/>
              </a:spcBef>
              <a:spcAft>
                <a:spcPct val="0"/>
              </a:spcAft>
              <a:buClr>
                <a:srgbClr val="90AC97"/>
              </a:buClr>
              <a:buFont typeface="Arial" charset="0"/>
              <a:buChar char="•"/>
              <a:defRPr sz="1600">
                <a:solidFill>
                  <a:schemeClr val="tx2"/>
                </a:solidFill>
                <a:latin typeface="Tw Cen MT" charset="0"/>
              </a:defRPr>
            </a:lvl9pPr>
          </a:lstStyle>
          <a:p>
            <a:pPr eaLnBrk="1" hangingPunct="1">
              <a:spcBef>
                <a:spcPct val="0"/>
              </a:spcBef>
              <a:buClrTx/>
              <a:buFontTx/>
              <a:buNone/>
            </a:pPr>
            <a:endParaRPr lang="en-US" altLang="en-US">
              <a:solidFill>
                <a:schemeClr val="tx1"/>
              </a:solidFill>
              <a:latin typeface="Arial" charset="0"/>
            </a:endParaRPr>
          </a:p>
        </p:txBody>
      </p:sp>
      <p:cxnSp>
        <p:nvCxnSpPr>
          <p:cNvPr id="13" name="Straight Arrow Connector 12"/>
          <p:cNvCxnSpPr/>
          <p:nvPr/>
        </p:nvCxnSpPr>
        <p:spPr>
          <a:xfrm>
            <a:off x="2895600" y="3048000"/>
            <a:ext cx="3581400" cy="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H="1">
            <a:off x="2819400" y="3048000"/>
            <a:ext cx="3657600" cy="28194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2895600" y="3048000"/>
            <a:ext cx="2438400" cy="18288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V="1">
            <a:off x="2819400" y="3048000"/>
            <a:ext cx="76200" cy="28194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7" name="Title 7"/>
          <p:cNvSpPr>
            <a:spLocks noGrp="1"/>
          </p:cNvSpPr>
          <p:nvPr>
            <p:ph type="title"/>
          </p:nvPr>
        </p:nvSpPr>
        <p:spPr>
          <a:xfrm>
            <a:off x="838200" y="365125"/>
            <a:ext cx="10515600" cy="1325563"/>
          </a:xfrm>
        </p:spPr>
        <p:txBody>
          <a:bodyPr/>
          <a:lstStyle/>
          <a:p>
            <a:r>
              <a:rPr lang="en-US" b="1" dirty="0">
                <a:solidFill>
                  <a:srgbClr val="00B0F0"/>
                </a:solidFill>
              </a:rPr>
              <a:t>Test your perception</a:t>
            </a:r>
          </a:p>
        </p:txBody>
      </p:sp>
      <p:sp>
        <p:nvSpPr>
          <p:cNvPr id="18" name="TextBox 17"/>
          <p:cNvSpPr txBox="1"/>
          <p:nvPr/>
        </p:nvSpPr>
        <p:spPr>
          <a:xfrm>
            <a:off x="3352800" y="638629"/>
            <a:ext cx="184731" cy="369332"/>
          </a:xfrm>
          <a:prstGeom prst="rect">
            <a:avLst/>
          </a:prstGeom>
          <a:noFill/>
        </p:spPr>
        <p:txBody>
          <a:bodyPr wrap="none" rtlCol="0">
            <a:spAutoFit/>
          </a:bodyPr>
          <a:lstStyle/>
          <a:p>
            <a:endParaRPr lang="en-US"/>
          </a:p>
        </p:txBody>
      </p:sp>
      <p:sp>
        <p:nvSpPr>
          <p:cNvPr id="19" name="TextBox 18"/>
          <p:cNvSpPr txBox="1"/>
          <p:nvPr/>
        </p:nvSpPr>
        <p:spPr>
          <a:xfrm>
            <a:off x="595086" y="2336800"/>
            <a:ext cx="184731" cy="369332"/>
          </a:xfrm>
          <a:prstGeom prst="rect">
            <a:avLst/>
          </a:prstGeom>
          <a:noFill/>
        </p:spPr>
        <p:txBody>
          <a:bodyPr wrap="none" rtlCol="0">
            <a:spAutoFit/>
          </a:bodyPr>
          <a:lstStyle/>
          <a:p>
            <a:endParaRPr lang="en-US" dirty="0"/>
          </a:p>
        </p:txBody>
      </p:sp>
      <p:sp>
        <p:nvSpPr>
          <p:cNvPr id="20" name="Rectangle 19"/>
          <p:cNvSpPr/>
          <p:nvPr/>
        </p:nvSpPr>
        <p:spPr>
          <a:xfrm>
            <a:off x="6952343" y="0"/>
            <a:ext cx="5297388" cy="6858000"/>
          </a:xfrm>
          <a:prstGeom prst="rect">
            <a:avLst/>
          </a:prstGeom>
          <a:solidFill>
            <a:srgbClr val="EE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358743" y="522515"/>
            <a:ext cx="4630057" cy="5909310"/>
          </a:xfrm>
          <a:prstGeom prst="rect">
            <a:avLst/>
          </a:prstGeom>
        </p:spPr>
        <p:txBody>
          <a:bodyPr wrap="square">
            <a:spAutoFit/>
          </a:bodyPr>
          <a:lstStyle/>
          <a:p>
            <a:r>
              <a:rPr lang="en-US" altLang="en-US" b="1" dirty="0">
                <a:latin typeface="+mj-lt"/>
              </a:rPr>
              <a:t>Here are the basics of perception theory:</a:t>
            </a:r>
          </a:p>
          <a:p>
            <a:endParaRPr lang="en-US" altLang="en-US" dirty="0">
              <a:latin typeface="+mj-lt"/>
            </a:endParaRPr>
          </a:p>
          <a:p>
            <a:pPr marL="285750" indent="-285750">
              <a:buFont typeface="Arial" charset="0"/>
              <a:buChar char="•"/>
            </a:pPr>
            <a:r>
              <a:rPr lang="en-US" altLang="en-US" dirty="0">
                <a:latin typeface="+mj-lt"/>
              </a:rPr>
              <a:t>We are constantly being bombarded with countless stimuli of which we are only able to pay attention to a few pieces of data at any one moment.</a:t>
            </a:r>
          </a:p>
          <a:p>
            <a:pPr marL="285750" indent="-285750">
              <a:buFont typeface="Arial" charset="0"/>
              <a:buChar char="•"/>
            </a:pPr>
            <a:endParaRPr lang="en-US" altLang="en-US" dirty="0">
              <a:latin typeface="+mj-lt"/>
            </a:endParaRPr>
          </a:p>
          <a:p>
            <a:pPr marL="285750" indent="-285750">
              <a:buFont typeface="Arial" charset="0"/>
              <a:buChar char="•"/>
            </a:pPr>
            <a:r>
              <a:rPr lang="en-US" altLang="en-US" dirty="0">
                <a:latin typeface="+mj-lt"/>
              </a:rPr>
              <a:t>Perception is what we pay attention to.</a:t>
            </a:r>
          </a:p>
          <a:p>
            <a:pPr marL="285750" indent="-285750">
              <a:buFont typeface="Arial" charset="0"/>
              <a:buChar char="•"/>
            </a:pPr>
            <a:endParaRPr lang="en-US" altLang="en-US" dirty="0">
              <a:latin typeface="+mj-lt"/>
            </a:endParaRPr>
          </a:p>
          <a:p>
            <a:pPr marL="285750" indent="-285750">
              <a:buFont typeface="Arial" charset="0"/>
              <a:buChar char="•"/>
            </a:pPr>
            <a:r>
              <a:rPr lang="en-US" altLang="en-US" dirty="0">
                <a:latin typeface="+mj-lt"/>
              </a:rPr>
              <a:t>Three basic elements of perception process:</a:t>
            </a:r>
          </a:p>
          <a:p>
            <a:pPr marL="742950" lvl="1" indent="-285750">
              <a:buFont typeface="Arial" charset="0"/>
              <a:buChar char="•"/>
            </a:pPr>
            <a:r>
              <a:rPr lang="en-US" altLang="en-US" b="1" u="sng" dirty="0">
                <a:latin typeface="+mj-lt"/>
              </a:rPr>
              <a:t>Selectivity</a:t>
            </a:r>
            <a:r>
              <a:rPr lang="en-US" altLang="en-US" dirty="0">
                <a:latin typeface="+mj-lt"/>
              </a:rPr>
              <a:t>—we make choices about what to pay attention to</a:t>
            </a:r>
          </a:p>
          <a:p>
            <a:pPr marL="742950" lvl="1" indent="-285750">
              <a:buFont typeface="Arial" charset="0"/>
              <a:buChar char="•"/>
            </a:pPr>
            <a:r>
              <a:rPr lang="en-US" altLang="en-US" b="1" u="sng" dirty="0">
                <a:latin typeface="+mj-lt"/>
              </a:rPr>
              <a:t>Subjectivity</a:t>
            </a:r>
            <a:r>
              <a:rPr lang="en-US" altLang="en-US" dirty="0">
                <a:latin typeface="+mj-lt"/>
              </a:rPr>
              <a:t>—we relate what we perceive to similar experiences and prior knowledge, which implies a process of recognition/interpretation based upon previous experiences and understandings (fields of experience)</a:t>
            </a:r>
          </a:p>
          <a:p>
            <a:pPr marL="742950" lvl="1" indent="-285750">
              <a:buFont typeface="Arial" charset="0"/>
              <a:buChar char="•"/>
            </a:pPr>
            <a:r>
              <a:rPr lang="en-US" altLang="en-US" b="1" u="sng" dirty="0">
                <a:latin typeface="+mj-lt"/>
              </a:rPr>
              <a:t>Structure</a:t>
            </a:r>
            <a:r>
              <a:rPr lang="en-US" altLang="en-US" dirty="0">
                <a:latin typeface="+mj-lt"/>
              </a:rPr>
              <a:t>—we impose patterns, meanings, and causality on the data (the principle of wholeness)</a:t>
            </a:r>
          </a:p>
        </p:txBody>
      </p:sp>
    </p:spTree>
    <p:extLst>
      <p:ext uri="{BB962C8B-B14F-4D97-AF65-F5344CB8AC3E}">
        <p14:creationId xmlns:p14="http://schemas.microsoft.com/office/powerpoint/2010/main" val="172774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E885BB-B9FA-6ABE-EF8A-8B6CE48F221E}"/>
              </a:ext>
            </a:extLst>
          </p:cNvPr>
          <p:cNvSpPr/>
          <p:nvPr/>
        </p:nvSpPr>
        <p:spPr>
          <a:xfrm>
            <a:off x="0" y="5729120"/>
            <a:ext cx="12192000" cy="85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12686" y="1690688"/>
            <a:ext cx="3947886" cy="646331"/>
          </a:xfrm>
          <a:prstGeom prst="rect">
            <a:avLst/>
          </a:prstGeom>
        </p:spPr>
        <p:txBody>
          <a:bodyPr wrap="square">
            <a:spAutoFit/>
          </a:bodyPr>
          <a:lstStyle/>
          <a:p>
            <a:r>
              <a:rPr lang="en-US" dirty="0"/>
              <a:t>Imagine you receive this letter from Lucy. What does she want to tell you?</a:t>
            </a:r>
          </a:p>
        </p:txBody>
      </p:sp>
      <p:sp>
        <p:nvSpPr>
          <p:cNvPr id="5" name="Title 7"/>
          <p:cNvSpPr>
            <a:spLocks noGrp="1"/>
          </p:cNvSpPr>
          <p:nvPr>
            <p:ph type="title"/>
          </p:nvPr>
        </p:nvSpPr>
        <p:spPr>
          <a:xfrm>
            <a:off x="838200" y="365125"/>
            <a:ext cx="10515600" cy="1325563"/>
          </a:xfrm>
        </p:spPr>
        <p:txBody>
          <a:bodyPr/>
          <a:lstStyle/>
          <a:p>
            <a:r>
              <a:rPr lang="en-US" b="1" dirty="0">
                <a:solidFill>
                  <a:srgbClr val="00B0F0"/>
                </a:solidFill>
              </a:rPr>
              <a:t>The Minto Pyramid Principle</a:t>
            </a:r>
          </a:p>
        </p:txBody>
      </p:sp>
      <p:sp>
        <p:nvSpPr>
          <p:cNvPr id="6" name="Rectangle 5"/>
          <p:cNvSpPr/>
          <p:nvPr/>
        </p:nvSpPr>
        <p:spPr>
          <a:xfrm>
            <a:off x="6149767" y="1690688"/>
            <a:ext cx="5857176" cy="5078313"/>
          </a:xfrm>
          <a:prstGeom prst="rect">
            <a:avLst/>
          </a:prstGeom>
          <a:solidFill>
            <a:srgbClr val="00B0F0"/>
          </a:solidFill>
        </p:spPr>
        <p:txBody>
          <a:bodyPr wrap="square">
            <a:spAutoFit/>
          </a:bodyPr>
          <a:lstStyle/>
          <a:p>
            <a:endParaRPr lang="en-US" dirty="0">
              <a:solidFill>
                <a:schemeClr val="bg1"/>
              </a:solidFill>
            </a:endParaRPr>
          </a:p>
          <a:p>
            <a:r>
              <a:rPr lang="en-US" dirty="0">
                <a:solidFill>
                  <a:schemeClr val="bg1"/>
                </a:solidFill>
              </a:rPr>
              <a:t>Dear Shirley, </a:t>
            </a:r>
          </a:p>
          <a:p>
            <a:endParaRPr lang="en-US" dirty="0">
              <a:solidFill>
                <a:schemeClr val="bg1"/>
              </a:solidFill>
            </a:endParaRPr>
          </a:p>
          <a:p>
            <a:r>
              <a:rPr lang="en-US" dirty="0">
                <a:solidFill>
                  <a:schemeClr val="bg1"/>
                </a:solidFill>
              </a:rPr>
              <a:t>Remember last Saturday afternoon when I was playing in the park with my boyfriend and you came over, and he told me that when my back was turned, you kissed him? </a:t>
            </a:r>
          </a:p>
          <a:p>
            <a:endParaRPr lang="en-US" dirty="0">
              <a:solidFill>
                <a:schemeClr val="bg1"/>
              </a:solidFill>
            </a:endParaRPr>
          </a:p>
          <a:p>
            <a:r>
              <a:rPr lang="en-US" dirty="0">
                <a:solidFill>
                  <a:schemeClr val="bg1"/>
                </a:solidFill>
              </a:rPr>
              <a:t>And also, on Sunday when you came to my house and my Mom made you a tuna fish salad for lunch and you said: “</a:t>
            </a:r>
            <a:r>
              <a:rPr lang="en-US" dirty="0" err="1">
                <a:solidFill>
                  <a:schemeClr val="bg1"/>
                </a:solidFill>
              </a:rPr>
              <a:t>Yech</a:t>
            </a:r>
            <a:r>
              <a:rPr lang="en-US" dirty="0">
                <a:solidFill>
                  <a:schemeClr val="bg1"/>
                </a:solidFill>
              </a:rPr>
              <a:t>! That’s the worst salad I ever ate!”? </a:t>
            </a:r>
          </a:p>
          <a:p>
            <a:endParaRPr lang="en-US" dirty="0">
              <a:solidFill>
                <a:schemeClr val="bg1"/>
              </a:solidFill>
            </a:endParaRPr>
          </a:p>
          <a:p>
            <a:r>
              <a:rPr lang="en-US" dirty="0">
                <a:solidFill>
                  <a:schemeClr val="bg1"/>
                </a:solidFill>
              </a:rPr>
              <a:t>And yesterday, when my cat brushed against your leg, you kicked her and threatened to sic your dog “Monster” on her? </a:t>
            </a:r>
          </a:p>
          <a:p>
            <a:endParaRPr lang="en-US" dirty="0">
              <a:solidFill>
                <a:schemeClr val="bg1"/>
              </a:solidFill>
            </a:endParaRPr>
          </a:p>
          <a:p>
            <a:r>
              <a:rPr lang="en-US" dirty="0">
                <a:solidFill>
                  <a:schemeClr val="bg1"/>
                </a:solidFill>
              </a:rPr>
              <a:t>Well, for all of these reasons, I hate you, and I no longer want to be your friend. </a:t>
            </a:r>
          </a:p>
          <a:p>
            <a:endParaRPr lang="en-US" dirty="0">
              <a:solidFill>
                <a:schemeClr val="bg1"/>
              </a:solidFill>
            </a:endParaRPr>
          </a:p>
          <a:p>
            <a:r>
              <a:rPr lang="en-US" dirty="0">
                <a:solidFill>
                  <a:schemeClr val="bg1"/>
                </a:solidFill>
              </a:rPr>
              <a:t>Lucy</a:t>
            </a:r>
          </a:p>
        </p:txBody>
      </p:sp>
      <p:sp>
        <p:nvSpPr>
          <p:cNvPr id="7" name="Rectangle 6"/>
          <p:cNvSpPr/>
          <p:nvPr/>
        </p:nvSpPr>
        <p:spPr>
          <a:xfrm>
            <a:off x="0" y="6581001"/>
            <a:ext cx="4114140" cy="276999"/>
          </a:xfrm>
          <a:prstGeom prst="rect">
            <a:avLst/>
          </a:prstGeom>
        </p:spPr>
        <p:txBody>
          <a:bodyPr wrap="none">
            <a:spAutoFit/>
          </a:bodyPr>
          <a:lstStyle/>
          <a:p>
            <a:r>
              <a:rPr lang="en-US" sz="1200" dirty="0">
                <a:solidFill>
                  <a:schemeClr val="bg1">
                    <a:lumMod val="75000"/>
                  </a:schemeClr>
                </a:solidFill>
              </a:rPr>
              <a:t>Source: [Zel99], http://</a:t>
            </a:r>
            <a:r>
              <a:rPr lang="en-US" sz="1200" dirty="0" err="1">
                <a:solidFill>
                  <a:schemeClr val="bg1">
                    <a:lumMod val="75000"/>
                  </a:schemeClr>
                </a:solidFill>
              </a:rPr>
              <a:t>education.dbai.tuwien.ac.at</a:t>
            </a:r>
            <a:r>
              <a:rPr lang="en-US" sz="1200" dirty="0">
                <a:solidFill>
                  <a:schemeClr val="bg1">
                    <a:lumMod val="75000"/>
                  </a:schemeClr>
                </a:solidFill>
              </a:rPr>
              <a:t>/</a:t>
            </a:r>
            <a:r>
              <a:rPr lang="en-US" sz="1200" dirty="0" err="1">
                <a:solidFill>
                  <a:schemeClr val="bg1">
                    <a:lumMod val="75000"/>
                  </a:schemeClr>
                </a:solidFill>
              </a:rPr>
              <a:t>wie</a:t>
            </a:r>
            <a:r>
              <a:rPr lang="en-US" sz="1200" dirty="0">
                <a:solidFill>
                  <a:schemeClr val="bg1">
                    <a:lumMod val="75000"/>
                  </a:schemeClr>
                </a:solidFill>
              </a:rPr>
              <a:t>/WS05/</a:t>
            </a:r>
          </a:p>
        </p:txBody>
      </p:sp>
      <p:sp>
        <p:nvSpPr>
          <p:cNvPr id="8" name="Rectangle 7"/>
          <p:cNvSpPr/>
          <p:nvPr/>
        </p:nvSpPr>
        <p:spPr>
          <a:xfrm>
            <a:off x="1712686" y="2554288"/>
            <a:ext cx="3947886" cy="369332"/>
          </a:xfrm>
          <a:prstGeom prst="rect">
            <a:avLst/>
          </a:prstGeom>
        </p:spPr>
        <p:txBody>
          <a:bodyPr wrap="square">
            <a:spAutoFit/>
          </a:bodyPr>
          <a:lstStyle/>
          <a:p>
            <a:r>
              <a:rPr lang="en-US" dirty="0"/>
              <a:t>Could this be written </a:t>
            </a:r>
            <a:r>
              <a:rPr lang="en-US"/>
              <a:t>more clearly?</a:t>
            </a:r>
            <a:endParaRPr lang="en-US" dirty="0"/>
          </a:p>
        </p:txBody>
      </p:sp>
      <p:sp>
        <p:nvSpPr>
          <p:cNvPr id="2" name="Rectangle 1"/>
          <p:cNvSpPr/>
          <p:nvPr/>
        </p:nvSpPr>
        <p:spPr>
          <a:xfrm>
            <a:off x="1712686" y="3304847"/>
            <a:ext cx="3947886" cy="3139321"/>
          </a:xfrm>
          <a:prstGeom prst="rect">
            <a:avLst/>
          </a:prstGeom>
          <a:ln w="31750">
            <a:solidFill>
              <a:srgbClr val="00B0F0"/>
            </a:solidFill>
          </a:ln>
        </p:spPr>
        <p:txBody>
          <a:bodyPr wrap="square">
            <a:spAutoFit/>
          </a:bodyPr>
          <a:lstStyle/>
          <a:p>
            <a:endParaRPr lang="en-US" dirty="0"/>
          </a:p>
          <a:p>
            <a:r>
              <a:rPr lang="en-US" dirty="0"/>
              <a:t>Dear Shirley, </a:t>
            </a:r>
          </a:p>
          <a:p>
            <a:endParaRPr lang="en-US" dirty="0"/>
          </a:p>
          <a:p>
            <a:r>
              <a:rPr lang="en-US" dirty="0"/>
              <a:t>I HATE you. </a:t>
            </a:r>
          </a:p>
          <a:p>
            <a:endParaRPr lang="en-US" dirty="0"/>
          </a:p>
          <a:p>
            <a:r>
              <a:rPr lang="en-US" dirty="0"/>
              <a:t>Here are my reasons: </a:t>
            </a:r>
          </a:p>
          <a:p>
            <a:endParaRPr lang="en-US" dirty="0"/>
          </a:p>
          <a:p>
            <a:pPr marL="342900" indent="-342900">
              <a:buAutoNum type="arabicPeriod"/>
            </a:pPr>
            <a:r>
              <a:rPr lang="en-US" dirty="0"/>
              <a:t>You stole my boyfriend. </a:t>
            </a:r>
          </a:p>
          <a:p>
            <a:pPr marL="342900" indent="-342900">
              <a:buAutoNum type="arabicPeriod"/>
            </a:pPr>
            <a:r>
              <a:rPr lang="en-US" dirty="0"/>
              <a:t>You insulted my mother. </a:t>
            </a:r>
          </a:p>
          <a:p>
            <a:pPr marL="342900" indent="-342900">
              <a:buAutoNum type="arabicPeriod"/>
            </a:pPr>
            <a:r>
              <a:rPr lang="en-US" dirty="0"/>
              <a:t>You scared my cat.</a:t>
            </a:r>
          </a:p>
          <a:p>
            <a:pPr marL="342900" indent="-342900">
              <a:buAutoNum type="arabicPeriod"/>
            </a:pPr>
            <a:endParaRPr lang="en-US" dirty="0"/>
          </a:p>
        </p:txBody>
      </p:sp>
      <p:grpSp>
        <p:nvGrpSpPr>
          <p:cNvPr id="10" name="Group 9"/>
          <p:cNvGrpSpPr/>
          <p:nvPr/>
        </p:nvGrpSpPr>
        <p:grpSpPr>
          <a:xfrm>
            <a:off x="2931887" y="3812679"/>
            <a:ext cx="2888342" cy="830997"/>
            <a:chOff x="2931887" y="3812679"/>
            <a:chExt cx="2888342" cy="830997"/>
          </a:xfrm>
        </p:grpSpPr>
        <p:sp>
          <p:nvSpPr>
            <p:cNvPr id="3" name="Rectangle 2"/>
            <p:cNvSpPr/>
            <p:nvPr/>
          </p:nvSpPr>
          <p:spPr>
            <a:xfrm>
              <a:off x="4244154" y="3812679"/>
              <a:ext cx="1576075" cy="830997"/>
            </a:xfrm>
            <a:prstGeom prst="rect">
              <a:avLst/>
            </a:prstGeom>
            <a:solidFill>
              <a:srgbClr val="00B0F0"/>
            </a:solidFill>
          </p:spPr>
          <p:txBody>
            <a:bodyPr wrap="square">
              <a:spAutoFit/>
            </a:bodyPr>
            <a:lstStyle/>
            <a:p>
              <a:r>
                <a:rPr lang="en-US" sz="1600">
                  <a:solidFill>
                    <a:schemeClr val="bg1"/>
                  </a:solidFill>
                </a:rPr>
                <a:t>Main statement or “governing thought”</a:t>
              </a:r>
            </a:p>
          </p:txBody>
        </p:sp>
        <p:sp>
          <p:nvSpPr>
            <p:cNvPr id="9" name="Left Arrow 8"/>
            <p:cNvSpPr/>
            <p:nvPr/>
          </p:nvSpPr>
          <p:spPr>
            <a:xfrm>
              <a:off x="2931887" y="4034076"/>
              <a:ext cx="1254826" cy="60960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3933370" y="5507723"/>
            <a:ext cx="2119089" cy="1077218"/>
            <a:chOff x="3348197" y="3812679"/>
            <a:chExt cx="2472032" cy="1077218"/>
          </a:xfrm>
        </p:grpSpPr>
        <p:sp>
          <p:nvSpPr>
            <p:cNvPr id="12" name="Rectangle 11"/>
            <p:cNvSpPr/>
            <p:nvPr/>
          </p:nvSpPr>
          <p:spPr>
            <a:xfrm>
              <a:off x="4244154" y="3812679"/>
              <a:ext cx="1576075" cy="1077218"/>
            </a:xfrm>
            <a:prstGeom prst="rect">
              <a:avLst/>
            </a:prstGeom>
            <a:solidFill>
              <a:srgbClr val="00B0F0"/>
            </a:solidFill>
          </p:spPr>
          <p:txBody>
            <a:bodyPr wrap="square">
              <a:spAutoFit/>
            </a:bodyPr>
            <a:lstStyle/>
            <a:p>
              <a:r>
                <a:rPr lang="en-US" sz="1600" dirty="0">
                  <a:solidFill>
                    <a:schemeClr val="bg1"/>
                  </a:solidFill>
                </a:rPr>
                <a:t>Reasons supporting the governing thought</a:t>
              </a:r>
            </a:p>
          </p:txBody>
        </p:sp>
        <p:sp>
          <p:nvSpPr>
            <p:cNvPr id="13" name="Left Arrow 12"/>
            <p:cNvSpPr/>
            <p:nvPr/>
          </p:nvSpPr>
          <p:spPr>
            <a:xfrm>
              <a:off x="3348197" y="4034076"/>
              <a:ext cx="838515" cy="60960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65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8796E1-BC0F-88FF-F51C-CB0950896327}"/>
              </a:ext>
            </a:extLst>
          </p:cNvPr>
          <p:cNvSpPr/>
          <p:nvPr/>
        </p:nvSpPr>
        <p:spPr>
          <a:xfrm>
            <a:off x="0" y="5729120"/>
            <a:ext cx="12192000" cy="85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6252029" y="2040788"/>
            <a:ext cx="5939971" cy="3089103"/>
          </a:xfrm>
          <a:prstGeom prst="rect">
            <a:avLst/>
          </a:prstGeom>
        </p:spPr>
      </p:pic>
      <p:sp>
        <p:nvSpPr>
          <p:cNvPr id="5" name="Rectangle 4"/>
          <p:cNvSpPr/>
          <p:nvPr/>
        </p:nvSpPr>
        <p:spPr>
          <a:xfrm>
            <a:off x="1712686" y="1690688"/>
            <a:ext cx="3947886" cy="646331"/>
          </a:xfrm>
          <a:prstGeom prst="rect">
            <a:avLst/>
          </a:prstGeom>
        </p:spPr>
        <p:txBody>
          <a:bodyPr wrap="square">
            <a:spAutoFit/>
          </a:bodyPr>
          <a:lstStyle/>
          <a:p>
            <a:r>
              <a:rPr lang="en-US" dirty="0"/>
              <a:t>Imagine you receive this letter from Lucy. What does she want to tell you?</a:t>
            </a:r>
          </a:p>
        </p:txBody>
      </p:sp>
      <p:sp>
        <p:nvSpPr>
          <p:cNvPr id="6" name="Title 7"/>
          <p:cNvSpPr>
            <a:spLocks noGrp="1"/>
          </p:cNvSpPr>
          <p:nvPr>
            <p:ph type="title"/>
          </p:nvPr>
        </p:nvSpPr>
        <p:spPr>
          <a:xfrm>
            <a:off x="838200" y="365125"/>
            <a:ext cx="10515600" cy="1325563"/>
          </a:xfrm>
        </p:spPr>
        <p:txBody>
          <a:bodyPr/>
          <a:lstStyle/>
          <a:p>
            <a:r>
              <a:rPr lang="en-US" b="1" dirty="0">
                <a:solidFill>
                  <a:srgbClr val="00B0F0"/>
                </a:solidFill>
              </a:rPr>
              <a:t>The Minto Pyramid Principle</a:t>
            </a:r>
          </a:p>
        </p:txBody>
      </p:sp>
      <p:sp>
        <p:nvSpPr>
          <p:cNvPr id="7" name="Rectangle 6"/>
          <p:cNvSpPr/>
          <p:nvPr/>
        </p:nvSpPr>
        <p:spPr>
          <a:xfrm>
            <a:off x="0" y="6581001"/>
            <a:ext cx="4114140" cy="276999"/>
          </a:xfrm>
          <a:prstGeom prst="rect">
            <a:avLst/>
          </a:prstGeom>
        </p:spPr>
        <p:txBody>
          <a:bodyPr wrap="none">
            <a:spAutoFit/>
          </a:bodyPr>
          <a:lstStyle/>
          <a:p>
            <a:r>
              <a:rPr lang="en-US" sz="1200" dirty="0">
                <a:solidFill>
                  <a:schemeClr val="bg1">
                    <a:lumMod val="75000"/>
                  </a:schemeClr>
                </a:solidFill>
              </a:rPr>
              <a:t>Source: [Zel99], http://</a:t>
            </a:r>
            <a:r>
              <a:rPr lang="en-US" sz="1200" dirty="0" err="1">
                <a:solidFill>
                  <a:schemeClr val="bg1">
                    <a:lumMod val="75000"/>
                  </a:schemeClr>
                </a:solidFill>
              </a:rPr>
              <a:t>education.dbai.tuwien.ac.at</a:t>
            </a:r>
            <a:r>
              <a:rPr lang="en-US" sz="1200" dirty="0">
                <a:solidFill>
                  <a:schemeClr val="bg1">
                    <a:lumMod val="75000"/>
                  </a:schemeClr>
                </a:solidFill>
              </a:rPr>
              <a:t>/</a:t>
            </a:r>
            <a:r>
              <a:rPr lang="en-US" sz="1200" dirty="0" err="1">
                <a:solidFill>
                  <a:schemeClr val="bg1">
                    <a:lumMod val="75000"/>
                  </a:schemeClr>
                </a:solidFill>
              </a:rPr>
              <a:t>wie</a:t>
            </a:r>
            <a:r>
              <a:rPr lang="en-US" sz="1200" dirty="0">
                <a:solidFill>
                  <a:schemeClr val="bg1">
                    <a:lumMod val="75000"/>
                  </a:schemeClr>
                </a:solidFill>
              </a:rPr>
              <a:t>/WS05/</a:t>
            </a:r>
          </a:p>
        </p:txBody>
      </p:sp>
      <p:sp>
        <p:nvSpPr>
          <p:cNvPr id="8" name="Rectangle 7"/>
          <p:cNvSpPr/>
          <p:nvPr/>
        </p:nvSpPr>
        <p:spPr>
          <a:xfrm>
            <a:off x="1712686" y="2554288"/>
            <a:ext cx="3947886" cy="369332"/>
          </a:xfrm>
          <a:prstGeom prst="rect">
            <a:avLst/>
          </a:prstGeom>
        </p:spPr>
        <p:txBody>
          <a:bodyPr wrap="square">
            <a:spAutoFit/>
          </a:bodyPr>
          <a:lstStyle/>
          <a:p>
            <a:r>
              <a:rPr lang="en-US" dirty="0"/>
              <a:t>Could this be written </a:t>
            </a:r>
            <a:r>
              <a:rPr lang="en-US"/>
              <a:t>more clearly?</a:t>
            </a:r>
            <a:endParaRPr lang="en-US" dirty="0"/>
          </a:p>
        </p:txBody>
      </p:sp>
      <p:sp>
        <p:nvSpPr>
          <p:cNvPr id="9" name="Rectangle 8"/>
          <p:cNvSpPr/>
          <p:nvPr/>
        </p:nvSpPr>
        <p:spPr>
          <a:xfrm>
            <a:off x="1712686" y="3304847"/>
            <a:ext cx="3947886" cy="3139321"/>
          </a:xfrm>
          <a:prstGeom prst="rect">
            <a:avLst/>
          </a:prstGeom>
          <a:ln w="31750">
            <a:solidFill>
              <a:srgbClr val="00B0F0"/>
            </a:solidFill>
          </a:ln>
        </p:spPr>
        <p:txBody>
          <a:bodyPr wrap="square">
            <a:spAutoFit/>
          </a:bodyPr>
          <a:lstStyle/>
          <a:p>
            <a:endParaRPr lang="en-US" dirty="0"/>
          </a:p>
          <a:p>
            <a:r>
              <a:rPr lang="en-US" dirty="0"/>
              <a:t>Dear Shirley, </a:t>
            </a:r>
          </a:p>
          <a:p>
            <a:endParaRPr lang="en-US" dirty="0"/>
          </a:p>
          <a:p>
            <a:r>
              <a:rPr lang="en-US" dirty="0"/>
              <a:t>I HATE you. </a:t>
            </a:r>
          </a:p>
          <a:p>
            <a:endParaRPr lang="en-US" dirty="0"/>
          </a:p>
          <a:p>
            <a:r>
              <a:rPr lang="en-US" dirty="0"/>
              <a:t>Here are my reasons: </a:t>
            </a:r>
          </a:p>
          <a:p>
            <a:endParaRPr lang="en-US" dirty="0"/>
          </a:p>
          <a:p>
            <a:pPr marL="342900" indent="-342900">
              <a:buAutoNum type="arabicPeriod"/>
            </a:pPr>
            <a:r>
              <a:rPr lang="en-US" dirty="0"/>
              <a:t>You stole my boyfriend. </a:t>
            </a:r>
          </a:p>
          <a:p>
            <a:pPr marL="342900" indent="-342900">
              <a:buAutoNum type="arabicPeriod"/>
            </a:pPr>
            <a:r>
              <a:rPr lang="en-US" dirty="0"/>
              <a:t>You insulted my mother. </a:t>
            </a:r>
          </a:p>
          <a:p>
            <a:pPr marL="342900" indent="-342900">
              <a:buAutoNum type="arabicPeriod"/>
            </a:pPr>
            <a:r>
              <a:rPr lang="en-US" dirty="0"/>
              <a:t>You scared my cat.</a:t>
            </a:r>
          </a:p>
          <a:p>
            <a:pPr marL="342900" indent="-342900">
              <a:buAutoNum type="arabicPeriod"/>
            </a:pPr>
            <a:endParaRPr lang="en-US" dirty="0"/>
          </a:p>
        </p:txBody>
      </p:sp>
      <p:grpSp>
        <p:nvGrpSpPr>
          <p:cNvPr id="10" name="Group 9"/>
          <p:cNvGrpSpPr/>
          <p:nvPr/>
        </p:nvGrpSpPr>
        <p:grpSpPr>
          <a:xfrm>
            <a:off x="2931887" y="3812679"/>
            <a:ext cx="2888342" cy="830997"/>
            <a:chOff x="2931887" y="3812679"/>
            <a:chExt cx="2888342" cy="830997"/>
          </a:xfrm>
        </p:grpSpPr>
        <p:sp>
          <p:nvSpPr>
            <p:cNvPr id="11" name="Rectangle 10"/>
            <p:cNvSpPr/>
            <p:nvPr/>
          </p:nvSpPr>
          <p:spPr>
            <a:xfrm>
              <a:off x="4244154" y="3812679"/>
              <a:ext cx="1576075" cy="830997"/>
            </a:xfrm>
            <a:prstGeom prst="rect">
              <a:avLst/>
            </a:prstGeom>
            <a:solidFill>
              <a:srgbClr val="00B0F0"/>
            </a:solidFill>
          </p:spPr>
          <p:txBody>
            <a:bodyPr wrap="square">
              <a:spAutoFit/>
            </a:bodyPr>
            <a:lstStyle/>
            <a:p>
              <a:r>
                <a:rPr lang="en-US" sz="1600">
                  <a:solidFill>
                    <a:schemeClr val="bg1"/>
                  </a:solidFill>
                </a:rPr>
                <a:t>Main statement or “governing thought”</a:t>
              </a:r>
            </a:p>
          </p:txBody>
        </p:sp>
        <p:sp>
          <p:nvSpPr>
            <p:cNvPr id="12" name="Left Arrow 11"/>
            <p:cNvSpPr/>
            <p:nvPr/>
          </p:nvSpPr>
          <p:spPr>
            <a:xfrm>
              <a:off x="2931887" y="4034076"/>
              <a:ext cx="1254826" cy="60960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933370" y="5507723"/>
            <a:ext cx="2119089" cy="1077218"/>
            <a:chOff x="3348197" y="3812679"/>
            <a:chExt cx="2472032" cy="1077218"/>
          </a:xfrm>
        </p:grpSpPr>
        <p:sp>
          <p:nvSpPr>
            <p:cNvPr id="14" name="Rectangle 13"/>
            <p:cNvSpPr/>
            <p:nvPr/>
          </p:nvSpPr>
          <p:spPr>
            <a:xfrm>
              <a:off x="4244154" y="3812679"/>
              <a:ext cx="1576075" cy="1077218"/>
            </a:xfrm>
            <a:prstGeom prst="rect">
              <a:avLst/>
            </a:prstGeom>
            <a:solidFill>
              <a:srgbClr val="00B0F0"/>
            </a:solidFill>
          </p:spPr>
          <p:txBody>
            <a:bodyPr wrap="square">
              <a:spAutoFit/>
            </a:bodyPr>
            <a:lstStyle/>
            <a:p>
              <a:r>
                <a:rPr lang="en-US" sz="1600" dirty="0">
                  <a:solidFill>
                    <a:schemeClr val="bg1"/>
                  </a:solidFill>
                </a:rPr>
                <a:t>Reasons supporting the governing thought</a:t>
              </a:r>
            </a:p>
          </p:txBody>
        </p:sp>
        <p:sp>
          <p:nvSpPr>
            <p:cNvPr id="15" name="Left Arrow 14"/>
            <p:cNvSpPr/>
            <p:nvPr/>
          </p:nvSpPr>
          <p:spPr>
            <a:xfrm>
              <a:off x="3348197" y="4034076"/>
              <a:ext cx="838515" cy="60960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94859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F26B8B-0E51-C204-659C-26A300933BA9}"/>
              </a:ext>
            </a:extLst>
          </p:cNvPr>
          <p:cNvSpPr/>
          <p:nvPr/>
        </p:nvSpPr>
        <p:spPr>
          <a:xfrm>
            <a:off x="0" y="5729120"/>
            <a:ext cx="12192000" cy="85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12686" y="1690688"/>
            <a:ext cx="3947886" cy="646331"/>
          </a:xfrm>
          <a:prstGeom prst="rect">
            <a:avLst/>
          </a:prstGeom>
        </p:spPr>
        <p:txBody>
          <a:bodyPr wrap="square">
            <a:spAutoFit/>
          </a:bodyPr>
          <a:lstStyle/>
          <a:p>
            <a:r>
              <a:rPr lang="en-US" dirty="0"/>
              <a:t>Imagine you receive this letter from Lucy. What does she want to tell you?</a:t>
            </a:r>
          </a:p>
        </p:txBody>
      </p:sp>
      <p:sp>
        <p:nvSpPr>
          <p:cNvPr id="6" name="Title 7"/>
          <p:cNvSpPr>
            <a:spLocks noGrp="1"/>
          </p:cNvSpPr>
          <p:nvPr>
            <p:ph type="title"/>
          </p:nvPr>
        </p:nvSpPr>
        <p:spPr>
          <a:xfrm>
            <a:off x="838200" y="365125"/>
            <a:ext cx="10515600" cy="1325563"/>
          </a:xfrm>
        </p:spPr>
        <p:txBody>
          <a:bodyPr/>
          <a:lstStyle/>
          <a:p>
            <a:r>
              <a:rPr lang="en-US" b="1" dirty="0">
                <a:solidFill>
                  <a:srgbClr val="00B0F0"/>
                </a:solidFill>
              </a:rPr>
              <a:t>The Minto Pyramid Principle</a:t>
            </a:r>
          </a:p>
        </p:txBody>
      </p:sp>
      <p:sp>
        <p:nvSpPr>
          <p:cNvPr id="7" name="Rectangle 6"/>
          <p:cNvSpPr/>
          <p:nvPr/>
        </p:nvSpPr>
        <p:spPr>
          <a:xfrm>
            <a:off x="0" y="6581001"/>
            <a:ext cx="4114140" cy="276999"/>
          </a:xfrm>
          <a:prstGeom prst="rect">
            <a:avLst/>
          </a:prstGeom>
        </p:spPr>
        <p:txBody>
          <a:bodyPr wrap="none">
            <a:spAutoFit/>
          </a:bodyPr>
          <a:lstStyle/>
          <a:p>
            <a:r>
              <a:rPr lang="en-US" sz="1200" dirty="0">
                <a:solidFill>
                  <a:schemeClr val="bg1">
                    <a:lumMod val="75000"/>
                  </a:schemeClr>
                </a:solidFill>
              </a:rPr>
              <a:t>Source: [Zel99], http://</a:t>
            </a:r>
            <a:r>
              <a:rPr lang="en-US" sz="1200" dirty="0" err="1">
                <a:solidFill>
                  <a:schemeClr val="bg1">
                    <a:lumMod val="75000"/>
                  </a:schemeClr>
                </a:solidFill>
              </a:rPr>
              <a:t>education.dbai.tuwien.ac.at</a:t>
            </a:r>
            <a:r>
              <a:rPr lang="en-US" sz="1200" dirty="0">
                <a:solidFill>
                  <a:schemeClr val="bg1">
                    <a:lumMod val="75000"/>
                  </a:schemeClr>
                </a:solidFill>
              </a:rPr>
              <a:t>/</a:t>
            </a:r>
            <a:r>
              <a:rPr lang="en-US" sz="1200" dirty="0" err="1">
                <a:solidFill>
                  <a:schemeClr val="bg1">
                    <a:lumMod val="75000"/>
                  </a:schemeClr>
                </a:solidFill>
              </a:rPr>
              <a:t>wie</a:t>
            </a:r>
            <a:r>
              <a:rPr lang="en-US" sz="1200" dirty="0">
                <a:solidFill>
                  <a:schemeClr val="bg1">
                    <a:lumMod val="75000"/>
                  </a:schemeClr>
                </a:solidFill>
              </a:rPr>
              <a:t>/WS05/</a:t>
            </a:r>
          </a:p>
        </p:txBody>
      </p:sp>
      <p:sp>
        <p:nvSpPr>
          <p:cNvPr id="8" name="Rectangle 7"/>
          <p:cNvSpPr/>
          <p:nvPr/>
        </p:nvSpPr>
        <p:spPr>
          <a:xfrm>
            <a:off x="1712686" y="2554288"/>
            <a:ext cx="3947886" cy="369332"/>
          </a:xfrm>
          <a:prstGeom prst="rect">
            <a:avLst/>
          </a:prstGeom>
        </p:spPr>
        <p:txBody>
          <a:bodyPr wrap="square">
            <a:spAutoFit/>
          </a:bodyPr>
          <a:lstStyle/>
          <a:p>
            <a:r>
              <a:rPr lang="en-US" dirty="0"/>
              <a:t>Could this be written </a:t>
            </a:r>
            <a:r>
              <a:rPr lang="en-US"/>
              <a:t>more clearly?</a:t>
            </a:r>
            <a:endParaRPr lang="en-US" dirty="0"/>
          </a:p>
        </p:txBody>
      </p:sp>
      <p:sp>
        <p:nvSpPr>
          <p:cNvPr id="9" name="Rectangle 8"/>
          <p:cNvSpPr/>
          <p:nvPr/>
        </p:nvSpPr>
        <p:spPr>
          <a:xfrm>
            <a:off x="1712686" y="3304847"/>
            <a:ext cx="3947886" cy="3139321"/>
          </a:xfrm>
          <a:prstGeom prst="rect">
            <a:avLst/>
          </a:prstGeom>
          <a:ln w="31750">
            <a:solidFill>
              <a:srgbClr val="00B0F0"/>
            </a:solidFill>
          </a:ln>
        </p:spPr>
        <p:txBody>
          <a:bodyPr wrap="square">
            <a:spAutoFit/>
          </a:bodyPr>
          <a:lstStyle/>
          <a:p>
            <a:endParaRPr lang="en-US" dirty="0"/>
          </a:p>
          <a:p>
            <a:r>
              <a:rPr lang="en-US" dirty="0"/>
              <a:t>Dear Shirley, </a:t>
            </a:r>
          </a:p>
          <a:p>
            <a:endParaRPr lang="en-US" dirty="0"/>
          </a:p>
          <a:p>
            <a:r>
              <a:rPr lang="en-US" dirty="0"/>
              <a:t>I HATE you. </a:t>
            </a:r>
          </a:p>
          <a:p>
            <a:endParaRPr lang="en-US" dirty="0"/>
          </a:p>
          <a:p>
            <a:r>
              <a:rPr lang="en-US" dirty="0"/>
              <a:t>Here are my reasons: </a:t>
            </a:r>
          </a:p>
          <a:p>
            <a:endParaRPr lang="en-US" dirty="0"/>
          </a:p>
          <a:p>
            <a:pPr marL="342900" indent="-342900">
              <a:buAutoNum type="arabicPeriod"/>
            </a:pPr>
            <a:r>
              <a:rPr lang="en-US" dirty="0"/>
              <a:t>You stole my boyfriend. </a:t>
            </a:r>
          </a:p>
          <a:p>
            <a:pPr marL="342900" indent="-342900">
              <a:buAutoNum type="arabicPeriod"/>
            </a:pPr>
            <a:r>
              <a:rPr lang="en-US" dirty="0"/>
              <a:t>You insulted my mother. </a:t>
            </a:r>
          </a:p>
          <a:p>
            <a:pPr marL="342900" indent="-342900">
              <a:buAutoNum type="arabicPeriod"/>
            </a:pPr>
            <a:r>
              <a:rPr lang="en-US" dirty="0"/>
              <a:t>You scared my cat.</a:t>
            </a:r>
          </a:p>
          <a:p>
            <a:pPr marL="342900" indent="-342900">
              <a:buAutoNum type="arabicPeriod"/>
            </a:pPr>
            <a:endParaRPr lang="en-US" dirty="0"/>
          </a:p>
        </p:txBody>
      </p:sp>
      <p:grpSp>
        <p:nvGrpSpPr>
          <p:cNvPr id="10" name="Group 9"/>
          <p:cNvGrpSpPr/>
          <p:nvPr/>
        </p:nvGrpSpPr>
        <p:grpSpPr>
          <a:xfrm>
            <a:off x="2931887" y="3812679"/>
            <a:ext cx="2888342" cy="830997"/>
            <a:chOff x="2931887" y="3812679"/>
            <a:chExt cx="2888342" cy="830997"/>
          </a:xfrm>
        </p:grpSpPr>
        <p:sp>
          <p:nvSpPr>
            <p:cNvPr id="11" name="Rectangle 10"/>
            <p:cNvSpPr/>
            <p:nvPr/>
          </p:nvSpPr>
          <p:spPr>
            <a:xfrm>
              <a:off x="4244154" y="3812679"/>
              <a:ext cx="1576075" cy="830997"/>
            </a:xfrm>
            <a:prstGeom prst="rect">
              <a:avLst/>
            </a:prstGeom>
            <a:solidFill>
              <a:srgbClr val="00B0F0"/>
            </a:solidFill>
          </p:spPr>
          <p:txBody>
            <a:bodyPr wrap="square">
              <a:spAutoFit/>
            </a:bodyPr>
            <a:lstStyle/>
            <a:p>
              <a:r>
                <a:rPr lang="en-US" sz="1600">
                  <a:solidFill>
                    <a:schemeClr val="bg1"/>
                  </a:solidFill>
                </a:rPr>
                <a:t>Main statement or “governing thought”</a:t>
              </a:r>
            </a:p>
          </p:txBody>
        </p:sp>
        <p:sp>
          <p:nvSpPr>
            <p:cNvPr id="12" name="Left Arrow 11"/>
            <p:cNvSpPr/>
            <p:nvPr/>
          </p:nvSpPr>
          <p:spPr>
            <a:xfrm>
              <a:off x="2931887" y="4034076"/>
              <a:ext cx="1254826" cy="60960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933370" y="5507723"/>
            <a:ext cx="2119089" cy="1077218"/>
            <a:chOff x="3348197" y="3812679"/>
            <a:chExt cx="2472032" cy="1077218"/>
          </a:xfrm>
        </p:grpSpPr>
        <p:sp>
          <p:nvSpPr>
            <p:cNvPr id="14" name="Rectangle 13"/>
            <p:cNvSpPr/>
            <p:nvPr/>
          </p:nvSpPr>
          <p:spPr>
            <a:xfrm>
              <a:off x="4244154" y="3812679"/>
              <a:ext cx="1576075" cy="1077218"/>
            </a:xfrm>
            <a:prstGeom prst="rect">
              <a:avLst/>
            </a:prstGeom>
            <a:solidFill>
              <a:srgbClr val="00B0F0"/>
            </a:solidFill>
          </p:spPr>
          <p:txBody>
            <a:bodyPr wrap="square">
              <a:spAutoFit/>
            </a:bodyPr>
            <a:lstStyle/>
            <a:p>
              <a:r>
                <a:rPr lang="en-US" sz="1600" dirty="0">
                  <a:solidFill>
                    <a:schemeClr val="bg1"/>
                  </a:solidFill>
                </a:rPr>
                <a:t>Reasons supporting the governing thought</a:t>
              </a:r>
            </a:p>
          </p:txBody>
        </p:sp>
        <p:sp>
          <p:nvSpPr>
            <p:cNvPr id="15" name="Left Arrow 14"/>
            <p:cNvSpPr/>
            <p:nvPr/>
          </p:nvSpPr>
          <p:spPr>
            <a:xfrm>
              <a:off x="3348197" y="4034076"/>
              <a:ext cx="838515" cy="60960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6085114" y="1718101"/>
            <a:ext cx="6096000" cy="4893647"/>
          </a:xfrm>
          <a:prstGeom prst="rect">
            <a:avLst/>
          </a:prstGeom>
          <a:solidFill>
            <a:srgbClr val="00B0F0"/>
          </a:solidFill>
        </p:spPr>
        <p:txBody>
          <a:bodyPr>
            <a:spAutoFit/>
          </a:bodyPr>
          <a:lstStyle/>
          <a:p>
            <a:endParaRPr lang="en-US" dirty="0">
              <a:solidFill>
                <a:schemeClr val="bg1"/>
              </a:solidFill>
            </a:endParaRPr>
          </a:p>
          <a:p>
            <a:r>
              <a:rPr lang="en-US" dirty="0">
                <a:solidFill>
                  <a:schemeClr val="bg1"/>
                </a:solidFill>
              </a:rPr>
              <a:t>Whenever you read or a write, first “distill” the key message, and then analyze or support it along a logical question-answer pyramid.</a:t>
            </a:r>
          </a:p>
          <a:p>
            <a:endParaRPr lang="en-US" dirty="0">
              <a:solidFill>
                <a:schemeClr val="bg1"/>
              </a:solidFill>
            </a:endParaRPr>
          </a:p>
          <a:p>
            <a:pPr marL="519113" indent="-201613">
              <a:buFont typeface="Arial" charset="0"/>
              <a:buChar char="•"/>
            </a:pPr>
            <a:r>
              <a:rPr lang="en-US" sz="2000" b="1" dirty="0">
                <a:solidFill>
                  <a:schemeClr val="bg1"/>
                </a:solidFill>
              </a:rPr>
              <a:t>Key Message:</a:t>
            </a:r>
            <a:r>
              <a:rPr lang="en-US" sz="2000" dirty="0">
                <a:solidFill>
                  <a:schemeClr val="bg1"/>
                </a:solidFill>
              </a:rPr>
              <a:t> </a:t>
            </a:r>
            <a:r>
              <a:rPr lang="en-US" dirty="0">
                <a:solidFill>
                  <a:schemeClr val="bg1"/>
                </a:solidFill>
              </a:rPr>
              <a:t>First find or state the key message before you plunge into details.</a:t>
            </a:r>
          </a:p>
          <a:p>
            <a:pPr marL="519113" indent="-201613">
              <a:buFont typeface="Arial" charset="0"/>
              <a:buChar char="•"/>
            </a:pPr>
            <a:endParaRPr lang="en-US" dirty="0">
              <a:solidFill>
                <a:schemeClr val="bg1"/>
              </a:solidFill>
            </a:endParaRPr>
          </a:p>
          <a:p>
            <a:pPr marL="519113" indent="-201613">
              <a:buFont typeface="Arial" charset="0"/>
              <a:buChar char="•"/>
            </a:pPr>
            <a:r>
              <a:rPr lang="en-US" sz="2000" b="1" dirty="0">
                <a:solidFill>
                  <a:schemeClr val="bg1"/>
                </a:solidFill>
              </a:rPr>
              <a:t>Questions:</a:t>
            </a:r>
            <a:r>
              <a:rPr lang="en-US" dirty="0">
                <a:solidFill>
                  <a:schemeClr val="bg1"/>
                </a:solidFill>
              </a:rPr>
              <a:t> Ask questions before you give answers (even if it’s only in your mind).</a:t>
            </a:r>
          </a:p>
          <a:p>
            <a:pPr marL="519113" indent="-201613">
              <a:buFont typeface="Arial" charset="0"/>
              <a:buChar char="•"/>
            </a:pPr>
            <a:endParaRPr lang="en-US" dirty="0">
              <a:solidFill>
                <a:schemeClr val="bg1"/>
              </a:solidFill>
            </a:endParaRPr>
          </a:p>
          <a:p>
            <a:pPr marL="519113" indent="-201613">
              <a:buFont typeface="Arial" charset="0"/>
              <a:buChar char="•"/>
            </a:pPr>
            <a:r>
              <a:rPr lang="en-US" sz="2000" b="1" dirty="0">
                <a:solidFill>
                  <a:schemeClr val="bg1"/>
                </a:solidFill>
              </a:rPr>
              <a:t>Pyramid: </a:t>
            </a:r>
            <a:r>
              <a:rPr lang="en-US" dirty="0">
                <a:solidFill>
                  <a:schemeClr val="bg1"/>
                </a:solidFill>
              </a:rPr>
              <a:t> Envision the question-answering process to follow top-down a fictitious logical pyramid structure.</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4617212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6B58BB-1BD7-9E42-89E7-C5CA5B408162}"/>
              </a:ext>
            </a:extLst>
          </p:cNvPr>
          <p:cNvSpPr/>
          <p:nvPr/>
        </p:nvSpPr>
        <p:spPr>
          <a:xfrm>
            <a:off x="0" y="5729120"/>
            <a:ext cx="12192000" cy="851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6252029" y="2040788"/>
            <a:ext cx="5939971" cy="3089103"/>
          </a:xfrm>
          <a:prstGeom prst="rect">
            <a:avLst/>
          </a:prstGeom>
        </p:spPr>
      </p:pic>
      <p:sp>
        <p:nvSpPr>
          <p:cNvPr id="5" name="Rectangle 4"/>
          <p:cNvSpPr/>
          <p:nvPr/>
        </p:nvSpPr>
        <p:spPr>
          <a:xfrm>
            <a:off x="1712686" y="1690688"/>
            <a:ext cx="3947886" cy="646331"/>
          </a:xfrm>
          <a:prstGeom prst="rect">
            <a:avLst/>
          </a:prstGeom>
        </p:spPr>
        <p:txBody>
          <a:bodyPr wrap="square">
            <a:spAutoFit/>
          </a:bodyPr>
          <a:lstStyle/>
          <a:p>
            <a:r>
              <a:rPr lang="en-US" dirty="0"/>
              <a:t>Imagine you receive this letter from Lucy. What does she want to tell you?</a:t>
            </a:r>
          </a:p>
        </p:txBody>
      </p:sp>
      <p:sp>
        <p:nvSpPr>
          <p:cNvPr id="6" name="Title 7"/>
          <p:cNvSpPr>
            <a:spLocks noGrp="1"/>
          </p:cNvSpPr>
          <p:nvPr>
            <p:ph type="title"/>
          </p:nvPr>
        </p:nvSpPr>
        <p:spPr>
          <a:xfrm>
            <a:off x="838200" y="365125"/>
            <a:ext cx="10515600" cy="1325563"/>
          </a:xfrm>
        </p:spPr>
        <p:txBody>
          <a:bodyPr/>
          <a:lstStyle/>
          <a:p>
            <a:r>
              <a:rPr lang="en-US" b="1" dirty="0">
                <a:solidFill>
                  <a:srgbClr val="00B0F0"/>
                </a:solidFill>
              </a:rPr>
              <a:t>The Minto Pyramid Principle</a:t>
            </a:r>
          </a:p>
        </p:txBody>
      </p:sp>
      <p:sp>
        <p:nvSpPr>
          <p:cNvPr id="7" name="Rectangle 6"/>
          <p:cNvSpPr/>
          <p:nvPr/>
        </p:nvSpPr>
        <p:spPr>
          <a:xfrm>
            <a:off x="0" y="6581001"/>
            <a:ext cx="4114140" cy="276999"/>
          </a:xfrm>
          <a:prstGeom prst="rect">
            <a:avLst/>
          </a:prstGeom>
        </p:spPr>
        <p:txBody>
          <a:bodyPr wrap="none">
            <a:spAutoFit/>
          </a:bodyPr>
          <a:lstStyle/>
          <a:p>
            <a:r>
              <a:rPr lang="en-US" sz="1200" dirty="0">
                <a:solidFill>
                  <a:schemeClr val="bg1">
                    <a:lumMod val="75000"/>
                  </a:schemeClr>
                </a:solidFill>
              </a:rPr>
              <a:t>Source: [Zel99], http://</a:t>
            </a:r>
            <a:r>
              <a:rPr lang="en-US" sz="1200" dirty="0" err="1">
                <a:solidFill>
                  <a:schemeClr val="bg1">
                    <a:lumMod val="75000"/>
                  </a:schemeClr>
                </a:solidFill>
              </a:rPr>
              <a:t>education.dbai.tuwien.ac.at</a:t>
            </a:r>
            <a:r>
              <a:rPr lang="en-US" sz="1200" dirty="0">
                <a:solidFill>
                  <a:schemeClr val="bg1">
                    <a:lumMod val="75000"/>
                  </a:schemeClr>
                </a:solidFill>
              </a:rPr>
              <a:t>/</a:t>
            </a:r>
            <a:r>
              <a:rPr lang="en-US" sz="1200" dirty="0" err="1">
                <a:solidFill>
                  <a:schemeClr val="bg1">
                    <a:lumMod val="75000"/>
                  </a:schemeClr>
                </a:solidFill>
              </a:rPr>
              <a:t>wie</a:t>
            </a:r>
            <a:r>
              <a:rPr lang="en-US" sz="1200" dirty="0">
                <a:solidFill>
                  <a:schemeClr val="bg1">
                    <a:lumMod val="75000"/>
                  </a:schemeClr>
                </a:solidFill>
              </a:rPr>
              <a:t>/WS05/</a:t>
            </a:r>
          </a:p>
        </p:txBody>
      </p:sp>
      <p:sp>
        <p:nvSpPr>
          <p:cNvPr id="8" name="Rectangle 7"/>
          <p:cNvSpPr/>
          <p:nvPr/>
        </p:nvSpPr>
        <p:spPr>
          <a:xfrm>
            <a:off x="1712686" y="2554288"/>
            <a:ext cx="3947886" cy="369332"/>
          </a:xfrm>
          <a:prstGeom prst="rect">
            <a:avLst/>
          </a:prstGeom>
        </p:spPr>
        <p:txBody>
          <a:bodyPr wrap="square">
            <a:spAutoFit/>
          </a:bodyPr>
          <a:lstStyle/>
          <a:p>
            <a:r>
              <a:rPr lang="en-US" dirty="0"/>
              <a:t>Could this be written </a:t>
            </a:r>
            <a:r>
              <a:rPr lang="en-US"/>
              <a:t>more clearly?</a:t>
            </a:r>
            <a:endParaRPr lang="en-US" dirty="0"/>
          </a:p>
        </p:txBody>
      </p:sp>
      <p:sp>
        <p:nvSpPr>
          <p:cNvPr id="9" name="Rectangle 8"/>
          <p:cNvSpPr/>
          <p:nvPr/>
        </p:nvSpPr>
        <p:spPr>
          <a:xfrm>
            <a:off x="1712686" y="3304847"/>
            <a:ext cx="3947886" cy="3139321"/>
          </a:xfrm>
          <a:prstGeom prst="rect">
            <a:avLst/>
          </a:prstGeom>
          <a:ln w="31750">
            <a:solidFill>
              <a:srgbClr val="00B0F0"/>
            </a:solidFill>
          </a:ln>
        </p:spPr>
        <p:txBody>
          <a:bodyPr wrap="square">
            <a:spAutoFit/>
          </a:bodyPr>
          <a:lstStyle/>
          <a:p>
            <a:endParaRPr lang="en-US" dirty="0"/>
          </a:p>
          <a:p>
            <a:r>
              <a:rPr lang="en-US" dirty="0"/>
              <a:t>Dear Shirley, </a:t>
            </a:r>
          </a:p>
          <a:p>
            <a:endParaRPr lang="en-US" dirty="0"/>
          </a:p>
          <a:p>
            <a:r>
              <a:rPr lang="en-US" dirty="0"/>
              <a:t>I HATE you. </a:t>
            </a:r>
          </a:p>
          <a:p>
            <a:endParaRPr lang="en-US" dirty="0"/>
          </a:p>
          <a:p>
            <a:r>
              <a:rPr lang="en-US" dirty="0"/>
              <a:t>Here are my reasons: </a:t>
            </a:r>
          </a:p>
          <a:p>
            <a:endParaRPr lang="en-US" dirty="0"/>
          </a:p>
          <a:p>
            <a:pPr marL="342900" indent="-342900">
              <a:buAutoNum type="arabicPeriod"/>
            </a:pPr>
            <a:r>
              <a:rPr lang="en-US" dirty="0"/>
              <a:t>You stole my boyfriend. </a:t>
            </a:r>
          </a:p>
          <a:p>
            <a:pPr marL="342900" indent="-342900">
              <a:buAutoNum type="arabicPeriod"/>
            </a:pPr>
            <a:r>
              <a:rPr lang="en-US" dirty="0"/>
              <a:t>You insulted my mother. </a:t>
            </a:r>
          </a:p>
          <a:p>
            <a:pPr marL="342900" indent="-342900">
              <a:buAutoNum type="arabicPeriod"/>
            </a:pPr>
            <a:r>
              <a:rPr lang="en-US" dirty="0"/>
              <a:t>You scared my cat.</a:t>
            </a:r>
          </a:p>
          <a:p>
            <a:pPr marL="342900" indent="-342900">
              <a:buAutoNum type="arabicPeriod"/>
            </a:pPr>
            <a:endParaRPr lang="en-US" dirty="0"/>
          </a:p>
        </p:txBody>
      </p:sp>
      <p:grpSp>
        <p:nvGrpSpPr>
          <p:cNvPr id="10" name="Group 9"/>
          <p:cNvGrpSpPr/>
          <p:nvPr/>
        </p:nvGrpSpPr>
        <p:grpSpPr>
          <a:xfrm>
            <a:off x="2931887" y="3812679"/>
            <a:ext cx="2888342" cy="830997"/>
            <a:chOff x="2931887" y="3812679"/>
            <a:chExt cx="2888342" cy="830997"/>
          </a:xfrm>
        </p:grpSpPr>
        <p:sp>
          <p:nvSpPr>
            <p:cNvPr id="11" name="Rectangle 10"/>
            <p:cNvSpPr/>
            <p:nvPr/>
          </p:nvSpPr>
          <p:spPr>
            <a:xfrm>
              <a:off x="4244154" y="3812679"/>
              <a:ext cx="1576075" cy="830997"/>
            </a:xfrm>
            <a:prstGeom prst="rect">
              <a:avLst/>
            </a:prstGeom>
            <a:solidFill>
              <a:srgbClr val="00B0F0"/>
            </a:solidFill>
          </p:spPr>
          <p:txBody>
            <a:bodyPr wrap="square">
              <a:spAutoFit/>
            </a:bodyPr>
            <a:lstStyle/>
            <a:p>
              <a:r>
                <a:rPr lang="en-US" sz="1600">
                  <a:solidFill>
                    <a:schemeClr val="bg1"/>
                  </a:solidFill>
                </a:rPr>
                <a:t>Main statement or “governing thought”</a:t>
              </a:r>
            </a:p>
          </p:txBody>
        </p:sp>
        <p:sp>
          <p:nvSpPr>
            <p:cNvPr id="12" name="Left Arrow 11"/>
            <p:cNvSpPr/>
            <p:nvPr/>
          </p:nvSpPr>
          <p:spPr>
            <a:xfrm>
              <a:off x="2931887" y="4034076"/>
              <a:ext cx="1254826" cy="60960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3933370" y="5507723"/>
            <a:ext cx="2119089" cy="1077218"/>
            <a:chOff x="3348197" y="3812679"/>
            <a:chExt cx="2472032" cy="1077218"/>
          </a:xfrm>
        </p:grpSpPr>
        <p:sp>
          <p:nvSpPr>
            <p:cNvPr id="14" name="Rectangle 13"/>
            <p:cNvSpPr/>
            <p:nvPr/>
          </p:nvSpPr>
          <p:spPr>
            <a:xfrm>
              <a:off x="4244154" y="3812679"/>
              <a:ext cx="1576075" cy="1077218"/>
            </a:xfrm>
            <a:prstGeom prst="rect">
              <a:avLst/>
            </a:prstGeom>
            <a:solidFill>
              <a:srgbClr val="00B0F0"/>
            </a:solidFill>
          </p:spPr>
          <p:txBody>
            <a:bodyPr wrap="square">
              <a:spAutoFit/>
            </a:bodyPr>
            <a:lstStyle/>
            <a:p>
              <a:r>
                <a:rPr lang="en-US" sz="1600" dirty="0">
                  <a:solidFill>
                    <a:schemeClr val="bg1"/>
                  </a:solidFill>
                </a:rPr>
                <a:t>Reasons supporting the governing thought</a:t>
              </a:r>
            </a:p>
          </p:txBody>
        </p:sp>
        <p:sp>
          <p:nvSpPr>
            <p:cNvPr id="15" name="Left Arrow 14"/>
            <p:cNvSpPr/>
            <p:nvPr/>
          </p:nvSpPr>
          <p:spPr>
            <a:xfrm>
              <a:off x="3348197" y="4034076"/>
              <a:ext cx="838515" cy="60960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54598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a:xfrm>
            <a:off x="838200" y="365125"/>
            <a:ext cx="10515600" cy="1325563"/>
          </a:xfrm>
        </p:spPr>
        <p:txBody>
          <a:bodyPr/>
          <a:lstStyle/>
          <a:p>
            <a:r>
              <a:rPr lang="en-US" b="1" dirty="0">
                <a:solidFill>
                  <a:srgbClr val="00B0F0"/>
                </a:solidFill>
              </a:rPr>
              <a:t>The Abilene Paradox</a:t>
            </a:r>
          </a:p>
        </p:txBody>
      </p:sp>
      <p:pic>
        <p:nvPicPr>
          <p:cNvPr id="3" name="Picture 2"/>
          <p:cNvPicPr>
            <a:picLocks noChangeAspect="1"/>
          </p:cNvPicPr>
          <p:nvPr/>
        </p:nvPicPr>
        <p:blipFill>
          <a:blip r:embed="rId2"/>
          <a:stretch>
            <a:fillRect/>
          </a:stretch>
        </p:blipFill>
        <p:spPr>
          <a:xfrm>
            <a:off x="5889128" y="494506"/>
            <a:ext cx="4645173" cy="4908400"/>
          </a:xfrm>
          <a:prstGeom prst="rect">
            <a:avLst/>
          </a:prstGeom>
        </p:spPr>
      </p:pic>
      <p:sp>
        <p:nvSpPr>
          <p:cNvPr id="2" name="Rectangle 1"/>
          <p:cNvSpPr/>
          <p:nvPr/>
        </p:nvSpPr>
        <p:spPr>
          <a:xfrm>
            <a:off x="1088571" y="2729808"/>
            <a:ext cx="3686629" cy="1477328"/>
          </a:xfrm>
          <a:prstGeom prst="rect">
            <a:avLst/>
          </a:prstGeom>
        </p:spPr>
        <p:txBody>
          <a:bodyPr wrap="square">
            <a:spAutoFit/>
          </a:bodyPr>
          <a:lstStyle/>
          <a:p>
            <a:r>
              <a:rPr lang="en-US" dirty="0"/>
              <a:t>The false consensus effect occurs when we overestimate the number of other people (or extent to which other people) who share our opinions, beliefs, and behaviors.</a:t>
            </a:r>
          </a:p>
        </p:txBody>
      </p:sp>
    </p:spTree>
    <p:extLst>
      <p:ext uri="{BB962C8B-B14F-4D97-AF65-F5344CB8AC3E}">
        <p14:creationId xmlns:p14="http://schemas.microsoft.com/office/powerpoint/2010/main" val="6514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16303</TotalTime>
  <Words>4397</Words>
  <Application>Microsoft Office PowerPoint</Application>
  <PresentationFormat>Widescreen</PresentationFormat>
  <Paragraphs>819</Paragraphs>
  <Slides>106</Slides>
  <Notes>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106</vt:i4>
      </vt:variant>
    </vt:vector>
  </HeadingPairs>
  <TitlesOfParts>
    <vt:vector size="126" baseType="lpstr">
      <vt:lpstr>Yu Gothic</vt:lpstr>
      <vt:lpstr>Yu Gothic Light</vt:lpstr>
      <vt:lpstr>Arial</vt:lpstr>
      <vt:lpstr>Arial Black</vt:lpstr>
      <vt:lpstr>Arial Narrow</vt:lpstr>
      <vt:lpstr>Baskerville Old Face</vt:lpstr>
      <vt:lpstr>Calibri</vt:lpstr>
      <vt:lpstr>Calibri Light</vt:lpstr>
      <vt:lpstr>Corbel</vt:lpstr>
      <vt:lpstr>GT America</vt:lpstr>
      <vt:lpstr>Helvetica Neue Condensed</vt:lpstr>
      <vt:lpstr>Lato</vt:lpstr>
      <vt:lpstr>Lato Black</vt:lpstr>
      <vt:lpstr>McKinsey Sans</vt:lpstr>
      <vt:lpstr>NewBaskerville</vt:lpstr>
      <vt:lpstr>system-ui</vt:lpstr>
      <vt:lpstr>Tw Cen MT</vt:lpstr>
      <vt:lpstr>Verdana</vt:lpstr>
      <vt:lpstr>Wingdings</vt:lpstr>
      <vt:lpstr>Office Theme</vt:lpstr>
      <vt:lpstr>Navigating Polarization: How To Win Friends &amp; Influence People</vt:lpstr>
      <vt:lpstr>Our work is increasingly challenged due to polarization. Join your peers in this interactive session focused on the best practices emerging to address this challenge. Facilitated by Dr. Tim Rahschulte, CEO of the Professional Development Academy and chief architect of the ICMA High Performance Leadership Academy, this session will detail the cause and effect of polarization and share insights on solutions and ways forward.</vt:lpstr>
      <vt:lpstr>Our work is increasingly challenged due to polarization. Join your peers in this interactive session focused on the best practices emerging to address this challenge. Facilitated by Dr. Tim Rahschulte, CEO of the Professional Development Academy and chief architect of the ICMA High Performance Leadership Academy, this session will detail the cause and effect of polarization and share insights on solutions and ways forward.</vt:lpstr>
      <vt:lpstr>Best speeches in history include . . . </vt:lpstr>
      <vt:lpstr>PowerPoint Presentation</vt:lpstr>
      <vt:lpstr>PowerPoint Presentation</vt:lpstr>
      <vt:lpstr>PowerPoint Presentation</vt:lpstr>
      <vt:lpstr>Best speeches in history are the BEST because  . . . </vt:lpstr>
      <vt:lpstr>PowerPoint Presentation</vt:lpstr>
      <vt:lpstr>Best speeches (period) include . . . </vt:lpstr>
      <vt:lpstr>Communication . . . </vt:lpstr>
      <vt:lpstr>PowerPoint Presentation</vt:lpstr>
      <vt:lpstr>Communication .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Leading in Times of Great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Starbucks boss Howard Schultz visits 25 shops a week.</vt:lpstr>
      <vt:lpstr>PowerPoint Presentation</vt:lpstr>
      <vt:lpstr>PowerPoint Presentation</vt:lpstr>
      <vt:lpstr>PowerPoint Presentation</vt:lpstr>
      <vt:lpstr>PowerPoint Presentation</vt:lpstr>
      <vt:lpstr>PowerPoint Presentation</vt:lpstr>
      <vt:lpstr>Design Methodology Models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numbers do you see?</vt:lpstr>
      <vt:lpstr>What numbers do you see?</vt:lpstr>
      <vt:lpstr>PowerPoint Presentation</vt:lpstr>
      <vt:lpstr>Test your perception</vt:lpstr>
      <vt:lpstr>The Minto Pyramid Principle</vt:lpstr>
      <vt:lpstr>The Minto Pyramid Principle</vt:lpstr>
      <vt:lpstr>The Minto Pyramid Principle</vt:lpstr>
      <vt:lpstr>The Minto Pyramid Principle</vt:lpstr>
      <vt:lpstr>The Abilene Paradox</vt:lpstr>
      <vt:lpstr>Negotiation . . . </vt:lpstr>
      <vt:lpstr>Negotiation . . . </vt:lpstr>
      <vt:lpstr>PowerPoint Presentation</vt:lpstr>
      <vt:lpstr>PowerPoint Presentation</vt:lpstr>
      <vt:lpstr>PowerPoint Presentation</vt:lpstr>
      <vt:lpstr>5 x 4 x 12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lastModifiedBy>Tim Rahschulte</cp:lastModifiedBy>
  <cp:revision>30</cp:revision>
  <dcterms:created xsi:type="dcterms:W3CDTF">2022-10-21T14:04:38Z</dcterms:created>
  <dcterms:modified xsi:type="dcterms:W3CDTF">2023-04-30T23:28:02Z</dcterms:modified>
</cp:coreProperties>
</file>