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7" r:id="rId2"/>
    <p:sldId id="266" r:id="rId3"/>
    <p:sldId id="267" r:id="rId4"/>
    <p:sldId id="268" r:id="rId5"/>
    <p:sldId id="3278" r:id="rId6"/>
    <p:sldId id="3288" r:id="rId7"/>
    <p:sldId id="3277" r:id="rId8"/>
    <p:sldId id="3280" r:id="rId9"/>
    <p:sldId id="3279" r:id="rId10"/>
    <p:sldId id="3282" r:id="rId11"/>
    <p:sldId id="3283" r:id="rId12"/>
    <p:sldId id="3284" r:id="rId13"/>
    <p:sldId id="3285" r:id="rId14"/>
    <p:sldId id="3289" r:id="rId15"/>
    <p:sldId id="3281" r:id="rId16"/>
    <p:sldId id="328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82B8"/>
    <a:srgbClr val="505050"/>
    <a:srgbClr val="00B2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3D3781-E25B-4083-8EF6-C0217DE95F19}" v="1" dt="2023-05-03T20:19:56.4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37"/>
    <p:restoredTop sz="39541" autoAdjust="0"/>
  </p:normalViewPr>
  <p:slideViewPr>
    <p:cSldViewPr snapToGrid="0">
      <p:cViewPr varScale="1">
        <p:scale>
          <a:sx n="26" d="100"/>
          <a:sy n="26" d="100"/>
        </p:scale>
        <p:origin x="228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ung, Gerald" userId="62915a99-95b2-4275-9900-294af6edb837" providerId="ADAL" clId="{3A85C981-4E1F-4548-B2BF-EF8F3B686596}"/>
    <pc:docChg chg="modSld">
      <pc:chgData name="Young, Gerald" userId="62915a99-95b2-4275-9900-294af6edb837" providerId="ADAL" clId="{3A85C981-4E1F-4548-B2BF-EF8F3B686596}" dt="2023-05-01T21:14:37.379" v="39" actId="2711"/>
      <pc:docMkLst>
        <pc:docMk/>
      </pc:docMkLst>
      <pc:sldChg chg="modSp mod">
        <pc:chgData name="Young, Gerald" userId="62915a99-95b2-4275-9900-294af6edb837" providerId="ADAL" clId="{3A85C981-4E1F-4548-B2BF-EF8F3B686596}" dt="2023-05-01T21:14:37.379" v="39" actId="2711"/>
        <pc:sldMkLst>
          <pc:docMk/>
          <pc:sldMk cId="3875376384" sldId="257"/>
        </pc:sldMkLst>
        <pc:spChg chg="mod">
          <ac:chgData name="Young, Gerald" userId="62915a99-95b2-4275-9900-294af6edb837" providerId="ADAL" clId="{3A85C981-4E1F-4548-B2BF-EF8F3B686596}" dt="2023-05-01T21:14:37.379" v="39" actId="2711"/>
          <ac:spMkLst>
            <pc:docMk/>
            <pc:sldMk cId="3875376384" sldId="257"/>
            <ac:spMk id="2" creationId="{A5A087A8-7650-D4F0-9EDB-4B95E777F372}"/>
          </ac:spMkLst>
        </pc:spChg>
        <pc:spChg chg="mod">
          <ac:chgData name="Young, Gerald" userId="62915a99-95b2-4275-9900-294af6edb837" providerId="ADAL" clId="{3A85C981-4E1F-4548-B2BF-EF8F3B686596}" dt="2023-05-01T21:14:28.024" v="38" actId="2711"/>
          <ac:spMkLst>
            <pc:docMk/>
            <pc:sldMk cId="3875376384" sldId="257"/>
            <ac:spMk id="3" creationId="{22B506AA-AA05-1CC8-9D9A-F47235C90F53}"/>
          </ac:spMkLst>
        </pc:spChg>
      </pc:sldChg>
      <pc:sldChg chg="modSp mod">
        <pc:chgData name="Young, Gerald" userId="62915a99-95b2-4275-9900-294af6edb837" providerId="ADAL" clId="{3A85C981-4E1F-4548-B2BF-EF8F3B686596}" dt="2023-05-01T21:14:15.160" v="37" actId="2711"/>
        <pc:sldMkLst>
          <pc:docMk/>
          <pc:sldMk cId="1481245809" sldId="266"/>
        </pc:sldMkLst>
        <pc:spChg chg="mod">
          <ac:chgData name="Young, Gerald" userId="62915a99-95b2-4275-9900-294af6edb837" providerId="ADAL" clId="{3A85C981-4E1F-4548-B2BF-EF8F3B686596}" dt="2023-05-01T21:14:05.197" v="36" actId="255"/>
          <ac:spMkLst>
            <pc:docMk/>
            <pc:sldMk cId="1481245809" sldId="266"/>
            <ac:spMk id="5" creationId="{89389772-FDF7-7CC2-C55C-DB9FA1B8D657}"/>
          </ac:spMkLst>
        </pc:spChg>
        <pc:spChg chg="mod">
          <ac:chgData name="Young, Gerald" userId="62915a99-95b2-4275-9900-294af6edb837" providerId="ADAL" clId="{3A85C981-4E1F-4548-B2BF-EF8F3B686596}" dt="2023-05-01T21:14:15.160" v="37" actId="2711"/>
          <ac:spMkLst>
            <pc:docMk/>
            <pc:sldMk cId="1481245809" sldId="266"/>
            <ac:spMk id="6" creationId="{86C5A4EE-BB20-EAC4-BE3B-7F0CE59015ED}"/>
          </ac:spMkLst>
        </pc:spChg>
        <pc:spChg chg="mod">
          <ac:chgData name="Young, Gerald" userId="62915a99-95b2-4275-9900-294af6edb837" providerId="ADAL" clId="{3A85C981-4E1F-4548-B2BF-EF8F3B686596}" dt="2023-05-01T21:13:48.956" v="34" actId="2711"/>
          <ac:spMkLst>
            <pc:docMk/>
            <pc:sldMk cId="1481245809" sldId="266"/>
            <ac:spMk id="8" creationId="{1BEA4DE4-3818-343B-230F-570378BFAC1D}"/>
          </ac:spMkLst>
        </pc:spChg>
      </pc:sldChg>
      <pc:sldChg chg="modSp mod">
        <pc:chgData name="Young, Gerald" userId="62915a99-95b2-4275-9900-294af6edb837" providerId="ADAL" clId="{3A85C981-4E1F-4548-B2BF-EF8F3B686596}" dt="2023-05-01T21:13:37.299" v="33" actId="2711"/>
        <pc:sldMkLst>
          <pc:docMk/>
          <pc:sldMk cId="2459979261" sldId="267"/>
        </pc:sldMkLst>
        <pc:spChg chg="mod">
          <ac:chgData name="Young, Gerald" userId="62915a99-95b2-4275-9900-294af6edb837" providerId="ADAL" clId="{3A85C981-4E1F-4548-B2BF-EF8F3B686596}" dt="2023-05-01T21:13:37.299" v="33" actId="2711"/>
          <ac:spMkLst>
            <pc:docMk/>
            <pc:sldMk cId="2459979261" sldId="267"/>
            <ac:spMk id="2" creationId="{96F64DBB-F41B-D81F-D8B8-9CD48621EBDB}"/>
          </ac:spMkLst>
        </pc:spChg>
        <pc:spChg chg="mod">
          <ac:chgData name="Young, Gerald" userId="62915a99-95b2-4275-9900-294af6edb837" providerId="ADAL" clId="{3A85C981-4E1F-4548-B2BF-EF8F3B686596}" dt="2023-05-01T21:13:26.489" v="32" actId="2711"/>
          <ac:spMkLst>
            <pc:docMk/>
            <pc:sldMk cId="2459979261" sldId="267"/>
            <ac:spMk id="3" creationId="{A476BAC0-BAB6-71F7-CE37-361BBD10548E}"/>
          </ac:spMkLst>
        </pc:spChg>
      </pc:sldChg>
      <pc:sldChg chg="modSp mod">
        <pc:chgData name="Young, Gerald" userId="62915a99-95b2-4275-9900-294af6edb837" providerId="ADAL" clId="{3A85C981-4E1F-4548-B2BF-EF8F3B686596}" dt="2023-05-01T21:13:15.132" v="31" actId="2711"/>
        <pc:sldMkLst>
          <pc:docMk/>
          <pc:sldMk cId="64732331" sldId="268"/>
        </pc:sldMkLst>
        <pc:spChg chg="mod">
          <ac:chgData name="Young, Gerald" userId="62915a99-95b2-4275-9900-294af6edb837" providerId="ADAL" clId="{3A85C981-4E1F-4548-B2BF-EF8F3B686596}" dt="2023-05-01T21:13:15.132" v="31" actId="2711"/>
          <ac:spMkLst>
            <pc:docMk/>
            <pc:sldMk cId="64732331" sldId="268"/>
            <ac:spMk id="2" creationId="{74F6C231-770E-5DE1-732A-9782375EE61E}"/>
          </ac:spMkLst>
        </pc:spChg>
      </pc:sldChg>
      <pc:sldChg chg="modSp mod">
        <pc:chgData name="Young, Gerald" userId="62915a99-95b2-4275-9900-294af6edb837" providerId="ADAL" clId="{3A85C981-4E1F-4548-B2BF-EF8F3B686596}" dt="2023-05-01T21:12:08.879" v="26" actId="2711"/>
        <pc:sldMkLst>
          <pc:docMk/>
          <pc:sldMk cId="3496985531" sldId="3277"/>
        </pc:sldMkLst>
        <pc:spChg chg="mod">
          <ac:chgData name="Young, Gerald" userId="62915a99-95b2-4275-9900-294af6edb837" providerId="ADAL" clId="{3A85C981-4E1F-4548-B2BF-EF8F3B686596}" dt="2023-05-01T21:11:06.671" v="19" actId="2711"/>
          <ac:spMkLst>
            <pc:docMk/>
            <pc:sldMk cId="3496985531" sldId="3277"/>
            <ac:spMk id="2" creationId="{B4FD1170-BAF0-2D5C-C014-784A36279CA3}"/>
          </ac:spMkLst>
        </pc:spChg>
        <pc:spChg chg="mod">
          <ac:chgData name="Young, Gerald" userId="62915a99-95b2-4275-9900-294af6edb837" providerId="ADAL" clId="{3A85C981-4E1F-4548-B2BF-EF8F3B686596}" dt="2023-05-01T21:11:29.132" v="22" actId="2711"/>
          <ac:spMkLst>
            <pc:docMk/>
            <pc:sldMk cId="3496985531" sldId="3277"/>
            <ac:spMk id="4" creationId="{8F02558E-39D1-741D-AE15-9B79DB280271}"/>
          </ac:spMkLst>
        </pc:spChg>
        <pc:spChg chg="mod">
          <ac:chgData name="Young, Gerald" userId="62915a99-95b2-4275-9900-294af6edb837" providerId="ADAL" clId="{3A85C981-4E1F-4548-B2BF-EF8F3B686596}" dt="2023-05-01T21:11:14.006" v="20" actId="2711"/>
          <ac:spMkLst>
            <pc:docMk/>
            <pc:sldMk cId="3496985531" sldId="3277"/>
            <ac:spMk id="7" creationId="{3036F647-76DF-931B-0FE0-78D02A4DC71F}"/>
          </ac:spMkLst>
        </pc:spChg>
        <pc:spChg chg="mod">
          <ac:chgData name="Young, Gerald" userId="62915a99-95b2-4275-9900-294af6edb837" providerId="ADAL" clId="{3A85C981-4E1F-4548-B2BF-EF8F3B686596}" dt="2023-05-01T21:11:40.428" v="23" actId="2711"/>
          <ac:spMkLst>
            <pc:docMk/>
            <pc:sldMk cId="3496985531" sldId="3277"/>
            <ac:spMk id="8" creationId="{4BA2B8A8-D0A2-D2FB-1049-4F9281DFFBDC}"/>
          </ac:spMkLst>
        </pc:spChg>
        <pc:spChg chg="mod">
          <ac:chgData name="Young, Gerald" userId="62915a99-95b2-4275-9900-294af6edb837" providerId="ADAL" clId="{3A85C981-4E1F-4548-B2BF-EF8F3B686596}" dt="2023-05-01T21:11:20.645" v="21" actId="2711"/>
          <ac:spMkLst>
            <pc:docMk/>
            <pc:sldMk cId="3496985531" sldId="3277"/>
            <ac:spMk id="9" creationId="{412C7055-DD4F-D28B-C7FA-7D8826AF35FD}"/>
          </ac:spMkLst>
        </pc:spChg>
        <pc:spChg chg="mod">
          <ac:chgData name="Young, Gerald" userId="62915a99-95b2-4275-9900-294af6edb837" providerId="ADAL" clId="{3A85C981-4E1F-4548-B2BF-EF8F3B686596}" dt="2023-05-01T21:11:46.871" v="24" actId="2711"/>
          <ac:spMkLst>
            <pc:docMk/>
            <pc:sldMk cId="3496985531" sldId="3277"/>
            <ac:spMk id="10" creationId="{61B67406-C2C5-5DD7-C7D3-61C49764BCDD}"/>
          </ac:spMkLst>
        </pc:spChg>
        <pc:spChg chg="mod">
          <ac:chgData name="Young, Gerald" userId="62915a99-95b2-4275-9900-294af6edb837" providerId="ADAL" clId="{3A85C981-4E1F-4548-B2BF-EF8F3B686596}" dt="2023-05-01T21:11:54.094" v="25" actId="2711"/>
          <ac:spMkLst>
            <pc:docMk/>
            <pc:sldMk cId="3496985531" sldId="3277"/>
            <ac:spMk id="12" creationId="{9D8A528F-17E3-B4EF-0524-5992C196690E}"/>
          </ac:spMkLst>
        </pc:spChg>
        <pc:spChg chg="mod">
          <ac:chgData name="Young, Gerald" userId="62915a99-95b2-4275-9900-294af6edb837" providerId="ADAL" clId="{3A85C981-4E1F-4548-B2BF-EF8F3B686596}" dt="2023-05-01T21:12:08.879" v="26" actId="2711"/>
          <ac:spMkLst>
            <pc:docMk/>
            <pc:sldMk cId="3496985531" sldId="3277"/>
            <ac:spMk id="13" creationId="{BBE7911E-FC2C-A2F6-B90D-EF44409FD33B}"/>
          </ac:spMkLst>
        </pc:spChg>
      </pc:sldChg>
      <pc:sldChg chg="modSp mod">
        <pc:chgData name="Young, Gerald" userId="62915a99-95b2-4275-9900-294af6edb837" providerId="ADAL" clId="{3A85C981-4E1F-4548-B2BF-EF8F3B686596}" dt="2023-05-01T21:13:02.298" v="30" actId="2711"/>
        <pc:sldMkLst>
          <pc:docMk/>
          <pc:sldMk cId="1121902067" sldId="3278"/>
        </pc:sldMkLst>
        <pc:spChg chg="mod">
          <ac:chgData name="Young, Gerald" userId="62915a99-95b2-4275-9900-294af6edb837" providerId="ADAL" clId="{3A85C981-4E1F-4548-B2BF-EF8F3B686596}" dt="2023-05-01T21:13:02.298" v="30" actId="2711"/>
          <ac:spMkLst>
            <pc:docMk/>
            <pc:sldMk cId="1121902067" sldId="3278"/>
            <ac:spMk id="3" creationId="{F13AB132-08E7-49B2-F18B-FF4481CD6B16}"/>
          </ac:spMkLst>
        </pc:spChg>
        <pc:spChg chg="mod">
          <ac:chgData name="Young, Gerald" userId="62915a99-95b2-4275-9900-294af6edb837" providerId="ADAL" clId="{3A85C981-4E1F-4548-B2BF-EF8F3B686596}" dt="2023-05-01T21:12:50.290" v="29" actId="2711"/>
          <ac:spMkLst>
            <pc:docMk/>
            <pc:sldMk cId="1121902067" sldId="3278"/>
            <ac:spMk id="4" creationId="{94ED09E3-B25F-40CD-8F6D-B13D3FE7B520}"/>
          </ac:spMkLst>
        </pc:spChg>
      </pc:sldChg>
      <pc:sldChg chg="modSp mod">
        <pc:chgData name="Young, Gerald" userId="62915a99-95b2-4275-9900-294af6edb837" providerId="ADAL" clId="{3A85C981-4E1F-4548-B2BF-EF8F3B686596}" dt="2023-05-01T21:10:52.641" v="18" actId="20577"/>
        <pc:sldMkLst>
          <pc:docMk/>
          <pc:sldMk cId="929308114" sldId="3280"/>
        </pc:sldMkLst>
        <pc:spChg chg="mod">
          <ac:chgData name="Young, Gerald" userId="62915a99-95b2-4275-9900-294af6edb837" providerId="ADAL" clId="{3A85C981-4E1F-4548-B2BF-EF8F3B686596}" dt="2023-05-01T21:10:52.641" v="18" actId="20577"/>
          <ac:spMkLst>
            <pc:docMk/>
            <pc:sldMk cId="929308114" sldId="3280"/>
            <ac:spMk id="6" creationId="{5F2C11CE-AEDC-9F0F-C6AC-904EAB798F58}"/>
          </ac:spMkLst>
        </pc:spChg>
        <pc:graphicFrameChg chg="modGraphic">
          <ac:chgData name="Young, Gerald" userId="62915a99-95b2-4275-9900-294af6edb837" providerId="ADAL" clId="{3A85C981-4E1F-4548-B2BF-EF8F3B686596}" dt="2023-05-01T21:10:28.978" v="13" actId="2711"/>
          <ac:graphicFrameMkLst>
            <pc:docMk/>
            <pc:sldMk cId="929308114" sldId="3280"/>
            <ac:graphicFrameMk id="2" creationId="{804F25EC-76BF-9863-810B-F9D742844A28}"/>
          </ac:graphicFrameMkLst>
        </pc:graphicFrameChg>
      </pc:sldChg>
      <pc:sldChg chg="modSp mod">
        <pc:chgData name="Young, Gerald" userId="62915a99-95b2-4275-9900-294af6edb837" providerId="ADAL" clId="{3A85C981-4E1F-4548-B2BF-EF8F3B686596}" dt="2023-05-01T21:10:15.844" v="12" actId="2711"/>
        <pc:sldMkLst>
          <pc:docMk/>
          <pc:sldMk cId="1560401961" sldId="3282"/>
        </pc:sldMkLst>
        <pc:spChg chg="mod">
          <ac:chgData name="Young, Gerald" userId="62915a99-95b2-4275-9900-294af6edb837" providerId="ADAL" clId="{3A85C981-4E1F-4548-B2BF-EF8F3B686596}" dt="2023-05-01T21:10:15.844" v="12" actId="2711"/>
          <ac:spMkLst>
            <pc:docMk/>
            <pc:sldMk cId="1560401961" sldId="3282"/>
            <ac:spMk id="3" creationId="{FB80B6E0-3269-093E-E6D9-15BD75DB88C3}"/>
          </ac:spMkLst>
        </pc:spChg>
        <pc:spChg chg="mod">
          <ac:chgData name="Young, Gerald" userId="62915a99-95b2-4275-9900-294af6edb837" providerId="ADAL" clId="{3A85C981-4E1F-4548-B2BF-EF8F3B686596}" dt="2023-05-01T21:10:03.653" v="11" actId="2711"/>
          <ac:spMkLst>
            <pc:docMk/>
            <pc:sldMk cId="1560401961" sldId="3282"/>
            <ac:spMk id="4" creationId="{66CF2FFF-D8E0-6BBA-5408-E38BDA0DE9FC}"/>
          </ac:spMkLst>
        </pc:spChg>
      </pc:sldChg>
      <pc:sldChg chg="modSp mod">
        <pc:chgData name="Young, Gerald" userId="62915a99-95b2-4275-9900-294af6edb837" providerId="ADAL" clId="{3A85C981-4E1F-4548-B2BF-EF8F3B686596}" dt="2023-05-01T21:09:43.163" v="10" actId="2711"/>
        <pc:sldMkLst>
          <pc:docMk/>
          <pc:sldMk cId="2038331599" sldId="3283"/>
        </pc:sldMkLst>
        <pc:spChg chg="mod">
          <ac:chgData name="Young, Gerald" userId="62915a99-95b2-4275-9900-294af6edb837" providerId="ADAL" clId="{3A85C981-4E1F-4548-B2BF-EF8F3B686596}" dt="2023-05-01T21:09:43.163" v="10" actId="2711"/>
          <ac:spMkLst>
            <pc:docMk/>
            <pc:sldMk cId="2038331599" sldId="3283"/>
            <ac:spMk id="3" creationId="{FB80B6E0-3269-093E-E6D9-15BD75DB88C3}"/>
          </ac:spMkLst>
        </pc:spChg>
      </pc:sldChg>
      <pc:sldChg chg="modSp mod">
        <pc:chgData name="Young, Gerald" userId="62915a99-95b2-4275-9900-294af6edb837" providerId="ADAL" clId="{3A85C981-4E1F-4548-B2BF-EF8F3B686596}" dt="2023-05-01T21:09:26.768" v="9" actId="2711"/>
        <pc:sldMkLst>
          <pc:docMk/>
          <pc:sldMk cId="1493676487" sldId="3284"/>
        </pc:sldMkLst>
        <pc:spChg chg="mod">
          <ac:chgData name="Young, Gerald" userId="62915a99-95b2-4275-9900-294af6edb837" providerId="ADAL" clId="{3A85C981-4E1F-4548-B2BF-EF8F3B686596}" dt="2023-05-01T21:09:26.768" v="9" actId="2711"/>
          <ac:spMkLst>
            <pc:docMk/>
            <pc:sldMk cId="1493676487" sldId="3284"/>
            <ac:spMk id="2" creationId="{CD39B994-B6DA-94D0-71BF-2C5F804680D3}"/>
          </ac:spMkLst>
        </pc:spChg>
        <pc:spChg chg="mod">
          <ac:chgData name="Young, Gerald" userId="62915a99-95b2-4275-9900-294af6edb837" providerId="ADAL" clId="{3A85C981-4E1F-4548-B2BF-EF8F3B686596}" dt="2023-05-01T21:09:15.365" v="8" actId="948"/>
          <ac:spMkLst>
            <pc:docMk/>
            <pc:sldMk cId="1493676487" sldId="3284"/>
            <ac:spMk id="3" creationId="{596D3C54-1F0A-4EFE-1398-4448E203DBD4}"/>
          </ac:spMkLst>
        </pc:spChg>
      </pc:sldChg>
      <pc:sldChg chg="modSp mod">
        <pc:chgData name="Young, Gerald" userId="62915a99-95b2-4275-9900-294af6edb837" providerId="ADAL" clId="{3A85C981-4E1F-4548-B2BF-EF8F3B686596}" dt="2023-05-01T21:08:56.647" v="6" actId="948"/>
        <pc:sldMkLst>
          <pc:docMk/>
          <pc:sldMk cId="895673183" sldId="3285"/>
        </pc:sldMkLst>
        <pc:spChg chg="mod">
          <ac:chgData name="Young, Gerald" userId="62915a99-95b2-4275-9900-294af6edb837" providerId="ADAL" clId="{3A85C981-4E1F-4548-B2BF-EF8F3B686596}" dt="2023-05-01T21:08:40.203" v="5" actId="2711"/>
          <ac:spMkLst>
            <pc:docMk/>
            <pc:sldMk cId="895673183" sldId="3285"/>
            <ac:spMk id="2" creationId="{CBE60383-1F94-B2FF-0FDB-3337D1EAB285}"/>
          </ac:spMkLst>
        </pc:spChg>
        <pc:spChg chg="mod">
          <ac:chgData name="Young, Gerald" userId="62915a99-95b2-4275-9900-294af6edb837" providerId="ADAL" clId="{3A85C981-4E1F-4548-B2BF-EF8F3B686596}" dt="2023-05-01T21:08:56.647" v="6" actId="948"/>
          <ac:spMkLst>
            <pc:docMk/>
            <pc:sldMk cId="895673183" sldId="3285"/>
            <ac:spMk id="3" creationId="{FED558E1-56DE-9FFF-4612-76D5C5343557}"/>
          </ac:spMkLst>
        </pc:spChg>
      </pc:sldChg>
      <pc:sldChg chg="modSp mod">
        <pc:chgData name="Young, Gerald" userId="62915a99-95b2-4275-9900-294af6edb837" providerId="ADAL" clId="{3A85C981-4E1F-4548-B2BF-EF8F3B686596}" dt="2023-05-01T21:12:34.882" v="28" actId="2711"/>
        <pc:sldMkLst>
          <pc:docMk/>
          <pc:sldMk cId="927897591" sldId="3288"/>
        </pc:sldMkLst>
        <pc:spChg chg="mod">
          <ac:chgData name="Young, Gerald" userId="62915a99-95b2-4275-9900-294af6edb837" providerId="ADAL" clId="{3A85C981-4E1F-4548-B2BF-EF8F3B686596}" dt="2023-05-01T21:12:34.882" v="28" actId="2711"/>
          <ac:spMkLst>
            <pc:docMk/>
            <pc:sldMk cId="927897591" sldId="3288"/>
            <ac:spMk id="4" creationId="{41157105-D426-390C-2588-FEC7107EA673}"/>
          </ac:spMkLst>
        </pc:spChg>
        <pc:spChg chg="mod">
          <ac:chgData name="Young, Gerald" userId="62915a99-95b2-4275-9900-294af6edb837" providerId="ADAL" clId="{3A85C981-4E1F-4548-B2BF-EF8F3B686596}" dt="2023-05-01T21:12:24.602" v="27" actId="2711"/>
          <ac:spMkLst>
            <pc:docMk/>
            <pc:sldMk cId="927897591" sldId="3288"/>
            <ac:spMk id="5" creationId="{1C0F0BDB-7361-4A83-D954-05A53214B97C}"/>
          </ac:spMkLst>
        </pc:spChg>
      </pc:sldChg>
      <pc:sldChg chg="modSp mod">
        <pc:chgData name="Young, Gerald" userId="62915a99-95b2-4275-9900-294af6edb837" providerId="ADAL" clId="{3A85C981-4E1F-4548-B2BF-EF8F3B686596}" dt="2023-05-01T21:08:20.400" v="3" actId="5793"/>
        <pc:sldMkLst>
          <pc:docMk/>
          <pc:sldMk cId="646351126" sldId="3289"/>
        </pc:sldMkLst>
        <pc:spChg chg="mod">
          <ac:chgData name="Young, Gerald" userId="62915a99-95b2-4275-9900-294af6edb837" providerId="ADAL" clId="{3A85C981-4E1F-4548-B2BF-EF8F3B686596}" dt="2023-05-01T21:08:20.400" v="3" actId="5793"/>
          <ac:spMkLst>
            <pc:docMk/>
            <pc:sldMk cId="646351126" sldId="3289"/>
            <ac:spMk id="3" creationId="{25AC9E31-A2A9-FCC0-D541-96433ECFEFE5}"/>
          </ac:spMkLst>
        </pc:spChg>
      </pc:sldChg>
    </pc:docChg>
  </pc:docChgLst>
  <pc:docChgLst>
    <pc:chgData name="Young, Gerald" userId="62915a99-95b2-4275-9900-294af6edb837" providerId="ADAL" clId="{0A3D3781-E25B-4083-8EF6-C0217DE95F19}"/>
    <pc:docChg chg="undo custSel modSld">
      <pc:chgData name="Young, Gerald" userId="62915a99-95b2-4275-9900-294af6edb837" providerId="ADAL" clId="{0A3D3781-E25B-4083-8EF6-C0217DE95F19}" dt="2023-05-03T20:54:25.783" v="389" actId="14100"/>
      <pc:docMkLst>
        <pc:docMk/>
      </pc:docMkLst>
      <pc:sldChg chg="addSp modSp mod modNotesTx">
        <pc:chgData name="Young, Gerald" userId="62915a99-95b2-4275-9900-294af6edb837" providerId="ADAL" clId="{0A3D3781-E25B-4083-8EF6-C0217DE95F19}" dt="2023-05-03T20:34:38.991" v="374"/>
        <pc:sldMkLst>
          <pc:docMk/>
          <pc:sldMk cId="64732331" sldId="268"/>
        </pc:sldMkLst>
        <pc:picChg chg="add mod">
          <ac:chgData name="Young, Gerald" userId="62915a99-95b2-4275-9900-294af6edb837" providerId="ADAL" clId="{0A3D3781-E25B-4083-8EF6-C0217DE95F19}" dt="2023-05-03T20:15:06.371" v="30" actId="1076"/>
          <ac:picMkLst>
            <pc:docMk/>
            <pc:sldMk cId="64732331" sldId="268"/>
            <ac:picMk id="5" creationId="{E245F4D5-D903-1713-91B5-311DE672F773}"/>
          </ac:picMkLst>
        </pc:picChg>
      </pc:sldChg>
      <pc:sldChg chg="modNotesTx">
        <pc:chgData name="Young, Gerald" userId="62915a99-95b2-4275-9900-294af6edb837" providerId="ADAL" clId="{0A3D3781-E25B-4083-8EF6-C0217DE95F19}" dt="2023-05-03T20:35:14.331" v="377"/>
        <pc:sldMkLst>
          <pc:docMk/>
          <pc:sldMk cId="3496985531" sldId="3277"/>
        </pc:sldMkLst>
      </pc:sldChg>
      <pc:sldChg chg="modNotesTx">
        <pc:chgData name="Young, Gerald" userId="62915a99-95b2-4275-9900-294af6edb837" providerId="ADAL" clId="{0A3D3781-E25B-4083-8EF6-C0217DE95F19}" dt="2023-05-03T20:34:50.148" v="375"/>
        <pc:sldMkLst>
          <pc:docMk/>
          <pc:sldMk cId="1121902067" sldId="3278"/>
        </pc:sldMkLst>
      </pc:sldChg>
      <pc:sldChg chg="modNotesTx">
        <pc:chgData name="Young, Gerald" userId="62915a99-95b2-4275-9900-294af6edb837" providerId="ADAL" clId="{0A3D3781-E25B-4083-8EF6-C0217DE95F19}" dt="2023-05-03T20:35:37.913" v="379"/>
        <pc:sldMkLst>
          <pc:docMk/>
          <pc:sldMk cId="3515124144" sldId="3279"/>
        </pc:sldMkLst>
      </pc:sldChg>
      <pc:sldChg chg="modNotesTx">
        <pc:chgData name="Young, Gerald" userId="62915a99-95b2-4275-9900-294af6edb837" providerId="ADAL" clId="{0A3D3781-E25B-4083-8EF6-C0217DE95F19}" dt="2023-05-03T20:35:26.103" v="378"/>
        <pc:sldMkLst>
          <pc:docMk/>
          <pc:sldMk cId="929308114" sldId="3280"/>
        </pc:sldMkLst>
      </pc:sldChg>
      <pc:sldChg chg="modSp mod modNotesTx">
        <pc:chgData name="Young, Gerald" userId="62915a99-95b2-4275-9900-294af6edb837" providerId="ADAL" clId="{0A3D3781-E25B-4083-8EF6-C0217DE95F19}" dt="2023-05-03T20:39:13.867" v="385"/>
        <pc:sldMkLst>
          <pc:docMk/>
          <pc:sldMk cId="606512885" sldId="3281"/>
        </pc:sldMkLst>
        <pc:spChg chg="mod">
          <ac:chgData name="Young, Gerald" userId="62915a99-95b2-4275-9900-294af6edb837" providerId="ADAL" clId="{0A3D3781-E25B-4083-8EF6-C0217DE95F19}" dt="2023-05-03T20:31:23.658" v="315" actId="2711"/>
          <ac:spMkLst>
            <pc:docMk/>
            <pc:sldMk cId="606512885" sldId="3281"/>
            <ac:spMk id="4" creationId="{41157105-D426-390C-2588-FEC7107EA673}"/>
          </ac:spMkLst>
        </pc:spChg>
        <pc:spChg chg="mod">
          <ac:chgData name="Young, Gerald" userId="62915a99-95b2-4275-9900-294af6edb837" providerId="ADAL" clId="{0A3D3781-E25B-4083-8EF6-C0217DE95F19}" dt="2023-05-03T20:31:07.528" v="314" actId="2711"/>
          <ac:spMkLst>
            <pc:docMk/>
            <pc:sldMk cId="606512885" sldId="3281"/>
            <ac:spMk id="5" creationId="{1C0F0BDB-7361-4A83-D954-05A53214B97C}"/>
          </ac:spMkLst>
        </pc:spChg>
      </pc:sldChg>
      <pc:sldChg chg="modSp mod modNotesTx">
        <pc:chgData name="Young, Gerald" userId="62915a99-95b2-4275-9900-294af6edb837" providerId="ADAL" clId="{0A3D3781-E25B-4083-8EF6-C0217DE95F19}" dt="2023-05-03T20:35:50.914" v="380"/>
        <pc:sldMkLst>
          <pc:docMk/>
          <pc:sldMk cId="1560401961" sldId="3282"/>
        </pc:sldMkLst>
        <pc:spChg chg="mod">
          <ac:chgData name="Young, Gerald" userId="62915a99-95b2-4275-9900-294af6edb837" providerId="ADAL" clId="{0A3D3781-E25B-4083-8EF6-C0217DE95F19}" dt="2023-05-03T20:25:38.793" v="207" actId="255"/>
          <ac:spMkLst>
            <pc:docMk/>
            <pc:sldMk cId="1560401961" sldId="3282"/>
            <ac:spMk id="4" creationId="{66CF2FFF-D8E0-6BBA-5408-E38BDA0DE9FC}"/>
          </ac:spMkLst>
        </pc:spChg>
      </pc:sldChg>
      <pc:sldChg chg="modNotesTx">
        <pc:chgData name="Young, Gerald" userId="62915a99-95b2-4275-9900-294af6edb837" providerId="ADAL" clId="{0A3D3781-E25B-4083-8EF6-C0217DE95F19}" dt="2023-05-03T20:36:03.628" v="381"/>
        <pc:sldMkLst>
          <pc:docMk/>
          <pc:sldMk cId="2038331599" sldId="3283"/>
        </pc:sldMkLst>
      </pc:sldChg>
      <pc:sldChg chg="modSp mod modNotesTx">
        <pc:chgData name="Young, Gerald" userId="62915a99-95b2-4275-9900-294af6edb837" providerId="ADAL" clId="{0A3D3781-E25B-4083-8EF6-C0217DE95F19}" dt="2023-05-03T20:36:16.067" v="382"/>
        <pc:sldMkLst>
          <pc:docMk/>
          <pc:sldMk cId="1493676487" sldId="3284"/>
        </pc:sldMkLst>
        <pc:spChg chg="mod">
          <ac:chgData name="Young, Gerald" userId="62915a99-95b2-4275-9900-294af6edb837" providerId="ADAL" clId="{0A3D3781-E25B-4083-8EF6-C0217DE95F19}" dt="2023-05-03T20:24:25.169" v="203" actId="255"/>
          <ac:spMkLst>
            <pc:docMk/>
            <pc:sldMk cId="1493676487" sldId="3284"/>
            <ac:spMk id="3" creationId="{596D3C54-1F0A-4EFE-1398-4448E203DBD4}"/>
          </ac:spMkLst>
        </pc:spChg>
        <pc:picChg chg="mod">
          <ac:chgData name="Young, Gerald" userId="62915a99-95b2-4275-9900-294af6edb837" providerId="ADAL" clId="{0A3D3781-E25B-4083-8EF6-C0217DE95F19}" dt="2023-05-03T20:24:33.632" v="204" actId="1076"/>
          <ac:picMkLst>
            <pc:docMk/>
            <pc:sldMk cId="1493676487" sldId="3284"/>
            <ac:picMk id="4" creationId="{CA690F4C-0E08-14E6-3D11-E664552D46AE}"/>
          </ac:picMkLst>
        </pc:picChg>
      </pc:sldChg>
      <pc:sldChg chg="modSp mod modNotesTx">
        <pc:chgData name="Young, Gerald" userId="62915a99-95b2-4275-9900-294af6edb837" providerId="ADAL" clId="{0A3D3781-E25B-4083-8EF6-C0217DE95F19}" dt="2023-05-03T20:36:31.839" v="383"/>
        <pc:sldMkLst>
          <pc:docMk/>
          <pc:sldMk cId="895673183" sldId="3285"/>
        </pc:sldMkLst>
        <pc:spChg chg="mod">
          <ac:chgData name="Young, Gerald" userId="62915a99-95b2-4275-9900-294af6edb837" providerId="ADAL" clId="{0A3D3781-E25B-4083-8EF6-C0217DE95F19}" dt="2023-05-03T20:09:21.711" v="19" actId="1076"/>
          <ac:spMkLst>
            <pc:docMk/>
            <pc:sldMk cId="895673183" sldId="3285"/>
            <ac:spMk id="2" creationId="{CBE60383-1F94-B2FF-0FDB-3337D1EAB285}"/>
          </ac:spMkLst>
        </pc:spChg>
        <pc:spChg chg="mod">
          <ac:chgData name="Young, Gerald" userId="62915a99-95b2-4275-9900-294af6edb837" providerId="ADAL" clId="{0A3D3781-E25B-4083-8EF6-C0217DE95F19}" dt="2023-05-03T20:12:02.801" v="25" actId="20577"/>
          <ac:spMkLst>
            <pc:docMk/>
            <pc:sldMk cId="895673183" sldId="3285"/>
            <ac:spMk id="3" creationId="{FED558E1-56DE-9FFF-4612-76D5C5343557}"/>
          </ac:spMkLst>
        </pc:spChg>
      </pc:sldChg>
      <pc:sldChg chg="modSp mod">
        <pc:chgData name="Young, Gerald" userId="62915a99-95b2-4275-9900-294af6edb837" providerId="ADAL" clId="{0A3D3781-E25B-4083-8EF6-C0217DE95F19}" dt="2023-05-03T20:54:25.783" v="389" actId="14100"/>
        <pc:sldMkLst>
          <pc:docMk/>
          <pc:sldMk cId="906783890" sldId="3287"/>
        </pc:sldMkLst>
        <pc:spChg chg="mod">
          <ac:chgData name="Young, Gerald" userId="62915a99-95b2-4275-9900-294af6edb837" providerId="ADAL" clId="{0A3D3781-E25B-4083-8EF6-C0217DE95F19}" dt="2023-05-03T20:54:25.783" v="389" actId="14100"/>
          <ac:spMkLst>
            <pc:docMk/>
            <pc:sldMk cId="906783890" sldId="3287"/>
            <ac:spMk id="7" creationId="{04C8B2CE-77A8-54D0-F416-E9AE7BEEDA84}"/>
          </ac:spMkLst>
        </pc:spChg>
      </pc:sldChg>
      <pc:sldChg chg="modNotesTx">
        <pc:chgData name="Young, Gerald" userId="62915a99-95b2-4275-9900-294af6edb837" providerId="ADAL" clId="{0A3D3781-E25B-4083-8EF6-C0217DE95F19}" dt="2023-05-03T20:35:03.008" v="376"/>
        <pc:sldMkLst>
          <pc:docMk/>
          <pc:sldMk cId="927897591" sldId="3288"/>
        </pc:sldMkLst>
      </pc:sldChg>
      <pc:sldChg chg="addSp delSp modSp mod modNotesTx">
        <pc:chgData name="Young, Gerald" userId="62915a99-95b2-4275-9900-294af6edb837" providerId="ADAL" clId="{0A3D3781-E25B-4083-8EF6-C0217DE95F19}" dt="2023-05-03T20:36:44.352" v="384"/>
        <pc:sldMkLst>
          <pc:docMk/>
          <pc:sldMk cId="646351126" sldId="3289"/>
        </pc:sldMkLst>
        <pc:spChg chg="mod">
          <ac:chgData name="Young, Gerald" userId="62915a99-95b2-4275-9900-294af6edb837" providerId="ADAL" clId="{0A3D3781-E25B-4083-8EF6-C0217DE95F19}" dt="2023-05-03T20:28:23.829" v="208" actId="2711"/>
          <ac:spMkLst>
            <pc:docMk/>
            <pc:sldMk cId="646351126" sldId="3289"/>
            <ac:spMk id="2" creationId="{A8C44575-320D-987A-7EAB-54F5C064FE9F}"/>
          </ac:spMkLst>
        </pc:spChg>
        <pc:spChg chg="mod">
          <ac:chgData name="Young, Gerald" userId="62915a99-95b2-4275-9900-294af6edb837" providerId="ADAL" clId="{0A3D3781-E25B-4083-8EF6-C0217DE95F19}" dt="2023-05-03T20:32:08.702" v="373" actId="20577"/>
          <ac:spMkLst>
            <pc:docMk/>
            <pc:sldMk cId="646351126" sldId="3289"/>
            <ac:spMk id="3" creationId="{25AC9E31-A2A9-FCC0-D541-96433ECFEFE5}"/>
          </ac:spMkLst>
        </pc:spChg>
        <pc:spChg chg="add mod">
          <ac:chgData name="Young, Gerald" userId="62915a99-95b2-4275-9900-294af6edb837" providerId="ADAL" clId="{0A3D3781-E25B-4083-8EF6-C0217DE95F19}" dt="2023-05-03T20:19:57.537" v="149"/>
          <ac:spMkLst>
            <pc:docMk/>
            <pc:sldMk cId="646351126" sldId="3289"/>
            <ac:spMk id="6" creationId="{1C2E1A1F-CD8D-EF8D-BC65-9213FC8BAB86}"/>
          </ac:spMkLst>
        </pc:spChg>
        <pc:picChg chg="add del">
          <ac:chgData name="Young, Gerald" userId="62915a99-95b2-4275-9900-294af6edb837" providerId="ADAL" clId="{0A3D3781-E25B-4083-8EF6-C0217DE95F19}" dt="2023-05-03T20:18:21.993" v="85" actId="22"/>
          <ac:picMkLst>
            <pc:docMk/>
            <pc:sldMk cId="646351126" sldId="3289"/>
            <ac:picMk id="5" creationId="{71204B76-D200-37EA-9ED5-8AF7D23C3612}"/>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'BLS Data Series'!$A$8</c:f>
              <c:strCache>
                <c:ptCount val="1"/>
                <c:pt idx="0">
                  <c:v>Local Government</c:v>
                </c:pt>
              </c:strCache>
            </c:strRef>
          </c:tx>
          <c:spPr>
            <a:ln w="44450"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9CFE-4829-9BAA-8BA2FFF882B4}"/>
                </c:ext>
              </c:extLst>
            </c:dLbl>
            <c:dLbl>
              <c:idx val="1"/>
              <c:delete val="1"/>
              <c:extLst>
                <c:ext xmlns:c15="http://schemas.microsoft.com/office/drawing/2012/chart" uri="{CE6537A1-D6FC-4f65-9D91-7224C49458BB}"/>
                <c:ext xmlns:c16="http://schemas.microsoft.com/office/drawing/2014/chart" uri="{C3380CC4-5D6E-409C-BE32-E72D297353CC}">
                  <c16:uniqueId val="{00000001-9CFE-4829-9BAA-8BA2FFF882B4}"/>
                </c:ext>
              </c:extLst>
            </c:dLbl>
            <c:dLbl>
              <c:idx val="2"/>
              <c:delete val="1"/>
              <c:extLst>
                <c:ext xmlns:c15="http://schemas.microsoft.com/office/drawing/2012/chart" uri="{CE6537A1-D6FC-4f65-9D91-7224C49458BB}"/>
                <c:ext xmlns:c16="http://schemas.microsoft.com/office/drawing/2014/chart" uri="{C3380CC4-5D6E-409C-BE32-E72D297353CC}">
                  <c16:uniqueId val="{00000002-9CFE-4829-9BAA-8BA2FFF882B4}"/>
                </c:ext>
              </c:extLst>
            </c:dLbl>
            <c:dLbl>
              <c:idx val="3"/>
              <c:delete val="1"/>
              <c:extLst>
                <c:ext xmlns:c15="http://schemas.microsoft.com/office/drawing/2012/chart" uri="{CE6537A1-D6FC-4f65-9D91-7224C49458BB}"/>
                <c:ext xmlns:c16="http://schemas.microsoft.com/office/drawing/2014/chart" uri="{C3380CC4-5D6E-409C-BE32-E72D297353CC}">
                  <c16:uniqueId val="{00000003-9CFE-4829-9BAA-8BA2FFF882B4}"/>
                </c:ext>
              </c:extLst>
            </c:dLbl>
            <c:dLbl>
              <c:idx val="4"/>
              <c:delete val="1"/>
              <c:extLst>
                <c:ext xmlns:c15="http://schemas.microsoft.com/office/drawing/2012/chart" uri="{CE6537A1-D6FC-4f65-9D91-7224C49458BB}"/>
                <c:ext xmlns:c16="http://schemas.microsoft.com/office/drawing/2014/chart" uri="{C3380CC4-5D6E-409C-BE32-E72D297353CC}">
                  <c16:uniqueId val="{00000004-9CFE-4829-9BAA-8BA2FFF882B4}"/>
                </c:ext>
              </c:extLst>
            </c:dLbl>
            <c:dLbl>
              <c:idx val="5"/>
              <c:delete val="1"/>
              <c:extLst>
                <c:ext xmlns:c15="http://schemas.microsoft.com/office/drawing/2012/chart" uri="{CE6537A1-D6FC-4f65-9D91-7224C49458BB}"/>
                <c:ext xmlns:c16="http://schemas.microsoft.com/office/drawing/2014/chart" uri="{C3380CC4-5D6E-409C-BE32-E72D297353CC}">
                  <c16:uniqueId val="{00000005-9CFE-4829-9BAA-8BA2FFF882B4}"/>
                </c:ext>
              </c:extLst>
            </c:dLbl>
            <c:dLbl>
              <c:idx val="6"/>
              <c:layout>
                <c:manualLayout>
                  <c:x val="-9.2909238126349363E-17"/>
                  <c:y val="-7.8703703703703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FE-4829-9BAA-8BA2FFF882B4}"/>
                </c:ext>
              </c:extLst>
            </c:dLbl>
            <c:dLbl>
              <c:idx val="7"/>
              <c:delete val="1"/>
              <c:extLst>
                <c:ext xmlns:c15="http://schemas.microsoft.com/office/drawing/2012/chart" uri="{CE6537A1-D6FC-4f65-9D91-7224C49458BB}"/>
                <c:ext xmlns:c16="http://schemas.microsoft.com/office/drawing/2014/chart" uri="{C3380CC4-5D6E-409C-BE32-E72D297353CC}">
                  <c16:uniqueId val="{00000007-9CFE-4829-9BAA-8BA2FFF882B4}"/>
                </c:ext>
              </c:extLst>
            </c:dLbl>
            <c:dLbl>
              <c:idx val="8"/>
              <c:delete val="1"/>
              <c:extLst>
                <c:ext xmlns:c15="http://schemas.microsoft.com/office/drawing/2012/chart" uri="{CE6537A1-D6FC-4f65-9D91-7224C49458BB}"/>
                <c:ext xmlns:c16="http://schemas.microsoft.com/office/drawing/2014/chart" uri="{C3380CC4-5D6E-409C-BE32-E72D297353CC}">
                  <c16:uniqueId val="{00000008-9CFE-4829-9BAA-8BA2FFF882B4}"/>
                </c:ext>
              </c:extLst>
            </c:dLbl>
            <c:dLbl>
              <c:idx val="9"/>
              <c:layout>
                <c:manualLayout>
                  <c:x val="-3.8008763763462184E-3"/>
                  <c:y val="-0.111111111111111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CFE-4829-9BAA-8BA2FFF882B4}"/>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'BLS Data Series'!$B$4:$K$4</c:f>
              <c:strCache>
                <c:ptCount val="10"/>
                <c:pt idx="0">
                  <c:v>Annual
2013</c:v>
                </c:pt>
                <c:pt idx="1">
                  <c:v>Annual
2014</c:v>
                </c:pt>
                <c:pt idx="2">
                  <c:v>Annual
2015</c:v>
                </c:pt>
                <c:pt idx="3">
                  <c:v>Annual
2016</c:v>
                </c:pt>
                <c:pt idx="4">
                  <c:v>Annual
2017</c:v>
                </c:pt>
                <c:pt idx="5">
                  <c:v>Annual
2018</c:v>
                </c:pt>
                <c:pt idx="6">
                  <c:v>Annual
2019</c:v>
                </c:pt>
                <c:pt idx="7">
                  <c:v>Annual
2020</c:v>
                </c:pt>
                <c:pt idx="8">
                  <c:v>Annual
2021</c:v>
                </c:pt>
                <c:pt idx="9">
                  <c:v>Annual
2022</c:v>
                </c:pt>
              </c:strCache>
            </c:strRef>
          </c:cat>
          <c:val>
            <c:numRef>
              <c:f>'BLS Data Series'!$B$8:$K$8</c:f>
              <c:numCache>
                <c:formatCode>#,##0</c:formatCode>
                <c:ptCount val="10"/>
                <c:pt idx="0">
                  <c:v>14037000</c:v>
                </c:pt>
                <c:pt idx="1">
                  <c:v>14098000</c:v>
                </c:pt>
                <c:pt idx="2">
                  <c:v>14195000</c:v>
                </c:pt>
                <c:pt idx="3">
                  <c:v>14319000</c:v>
                </c:pt>
                <c:pt idx="4">
                  <c:v>14379000</c:v>
                </c:pt>
                <c:pt idx="5">
                  <c:v>14481000</c:v>
                </c:pt>
                <c:pt idx="6">
                  <c:v>14576000</c:v>
                </c:pt>
                <c:pt idx="7">
                  <c:v>13921000</c:v>
                </c:pt>
                <c:pt idx="8">
                  <c:v>13931000</c:v>
                </c:pt>
                <c:pt idx="9">
                  <c:v>14210000</c:v>
                </c:pt>
              </c:numCache>
            </c:numRef>
          </c:val>
          <c:smooth val="1"/>
          <c:extLst>
            <c:ext xmlns:c16="http://schemas.microsoft.com/office/drawing/2014/chart" uri="{C3380CC4-5D6E-409C-BE32-E72D297353CC}">
              <c16:uniqueId val="{0000000A-9CFE-4829-9BAA-8BA2FFF882B4}"/>
            </c:ext>
          </c:extLst>
        </c:ser>
        <c:dLbls>
          <c:showLegendKey val="0"/>
          <c:showVal val="0"/>
          <c:showCatName val="0"/>
          <c:showSerName val="0"/>
          <c:showPercent val="0"/>
          <c:showBubbleSize val="0"/>
        </c:dLbls>
        <c:smooth val="0"/>
        <c:axId val="534499936"/>
        <c:axId val="534500264"/>
      </c:lineChart>
      <c:catAx>
        <c:axId val="53449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34500264"/>
        <c:crosses val="autoZero"/>
        <c:auto val="1"/>
        <c:lblAlgn val="ctr"/>
        <c:lblOffset val="100"/>
        <c:noMultiLvlLbl val="0"/>
      </c:catAx>
      <c:valAx>
        <c:axId val="534500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34499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735487637590056"/>
          <c:y val="3.7037037037037035E-2"/>
          <c:w val="0.37430547493423044"/>
          <c:h val="0.69433495055542305"/>
        </c:manualLayout>
      </c:layout>
      <c:barChart>
        <c:barDir val="bar"/>
        <c:grouping val="stacked"/>
        <c:varyColors val="0"/>
        <c:ser>
          <c:idx val="0"/>
          <c:order val="0"/>
          <c:tx>
            <c:strRef>
              <c:f>Sheet1!$B$1</c:f>
              <c:strCache>
                <c:ptCount val="1"/>
                <c:pt idx="0">
                  <c:v>Major Factor</c:v>
                </c:pt>
              </c:strCache>
            </c:strRef>
          </c:tx>
          <c:spPr>
            <a:solidFill>
              <a:srgbClr val="8BC6E0"/>
            </a:solidFill>
            <a:ln>
              <a:noFill/>
            </a:ln>
            <a:effectLst/>
          </c:spPr>
          <c:invertIfNegative val="0"/>
          <c:cat>
            <c:strRef>
              <c:f>Sheet1!$A$2:$A$6</c:f>
              <c:strCache>
                <c:ptCount val="5"/>
                <c:pt idx="0">
                  <c:v>Work/Life Balance</c:v>
                </c:pt>
                <c:pt idx="1">
                  <c:v>Salary</c:v>
                </c:pt>
                <c:pt idx="2">
                  <c:v>Retirement Benefits</c:v>
                </c:pt>
                <c:pt idx="3">
                  <c:v>Personal Satisfaction the Job Gives Me</c:v>
                </c:pt>
                <c:pt idx="4">
                  <c:v>Job Security</c:v>
                </c:pt>
              </c:strCache>
            </c:strRef>
          </c:cat>
          <c:val>
            <c:numRef>
              <c:f>Sheet1!$B$2:$B$6</c:f>
              <c:numCache>
                <c:formatCode>0%</c:formatCode>
                <c:ptCount val="5"/>
                <c:pt idx="0">
                  <c:v>0.5</c:v>
                </c:pt>
                <c:pt idx="1">
                  <c:v>0.57999999999999996</c:v>
                </c:pt>
                <c:pt idx="2">
                  <c:v>0.57999999999999996</c:v>
                </c:pt>
                <c:pt idx="3">
                  <c:v>0.56000000000000005</c:v>
                </c:pt>
                <c:pt idx="4">
                  <c:v>0.67</c:v>
                </c:pt>
              </c:numCache>
            </c:numRef>
          </c:val>
          <c:extLst>
            <c:ext xmlns:c16="http://schemas.microsoft.com/office/drawing/2014/chart" uri="{C3380CC4-5D6E-409C-BE32-E72D297353CC}">
              <c16:uniqueId val="{00000000-C079-4C33-9B89-7971FA2A1E8B}"/>
            </c:ext>
          </c:extLst>
        </c:ser>
        <c:ser>
          <c:idx val="1"/>
          <c:order val="1"/>
          <c:tx>
            <c:strRef>
              <c:f>Sheet1!$C$1</c:f>
              <c:strCache>
                <c:ptCount val="1"/>
                <c:pt idx="0">
                  <c:v>Minor Factor</c:v>
                </c:pt>
              </c:strCache>
            </c:strRef>
          </c:tx>
          <c:spPr>
            <a:solidFill>
              <a:srgbClr val="0E8AC0"/>
            </a:solidFill>
            <a:ln>
              <a:noFill/>
            </a:ln>
            <a:effectLst/>
          </c:spPr>
          <c:invertIfNegative val="0"/>
          <c:cat>
            <c:strRef>
              <c:f>Sheet1!$A$2:$A$6</c:f>
              <c:strCache>
                <c:ptCount val="5"/>
                <c:pt idx="0">
                  <c:v>Work/Life Balance</c:v>
                </c:pt>
                <c:pt idx="1">
                  <c:v>Salary</c:v>
                </c:pt>
                <c:pt idx="2">
                  <c:v>Retirement Benefits</c:v>
                </c:pt>
                <c:pt idx="3">
                  <c:v>Personal Satisfaction the Job Gives Me</c:v>
                </c:pt>
                <c:pt idx="4">
                  <c:v>Job Security</c:v>
                </c:pt>
              </c:strCache>
            </c:strRef>
          </c:cat>
          <c:val>
            <c:numRef>
              <c:f>Sheet1!$C$2:$C$6</c:f>
              <c:numCache>
                <c:formatCode>0%</c:formatCode>
                <c:ptCount val="5"/>
                <c:pt idx="0">
                  <c:v>0.34</c:v>
                </c:pt>
                <c:pt idx="1">
                  <c:v>0.26</c:v>
                </c:pt>
                <c:pt idx="2">
                  <c:v>0.28000000000000003</c:v>
                </c:pt>
                <c:pt idx="3">
                  <c:v>0.32</c:v>
                </c:pt>
                <c:pt idx="4">
                  <c:v>0.25</c:v>
                </c:pt>
              </c:numCache>
            </c:numRef>
          </c:val>
          <c:extLst>
            <c:ext xmlns:c16="http://schemas.microsoft.com/office/drawing/2014/chart" uri="{C3380CC4-5D6E-409C-BE32-E72D297353CC}">
              <c16:uniqueId val="{00000001-C079-4C33-9B89-7971FA2A1E8B}"/>
            </c:ext>
          </c:extLst>
        </c:ser>
        <c:dLbls>
          <c:showLegendKey val="0"/>
          <c:showVal val="0"/>
          <c:showCatName val="0"/>
          <c:showSerName val="0"/>
          <c:showPercent val="0"/>
          <c:showBubbleSize val="0"/>
        </c:dLbls>
        <c:gapWidth val="150"/>
        <c:overlap val="100"/>
        <c:axId val="945800264"/>
        <c:axId val="945801248"/>
      </c:barChart>
      <c:catAx>
        <c:axId val="945800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945801248"/>
        <c:crosses val="autoZero"/>
        <c:auto val="1"/>
        <c:lblAlgn val="ctr"/>
        <c:lblOffset val="100"/>
        <c:noMultiLvlLbl val="0"/>
      </c:catAx>
      <c:valAx>
        <c:axId val="9458012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945800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aseline="0">
          <a:latin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682B3-8FA6-4678-B2E0-3C6249848005}" type="datetimeFigureOut">
              <a:rPr lang="en-US" smtClean="0"/>
              <a:t>5/3/2023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A6832D-3C60-4A02-91F2-D5BF540AA16A}" type="slidenum">
              <a:rPr lang="en-US" smtClean="0"/>
              <a:t>‹#›</a:t>
            </a:fld>
            <a:endParaRPr lang="en-US"/>
          </a:p>
        </p:txBody>
      </p:sp>
    </p:spTree>
    <p:extLst>
      <p:ext uri="{BB962C8B-B14F-4D97-AF65-F5344CB8AC3E}">
        <p14:creationId xmlns:p14="http://schemas.microsoft.com/office/powerpoint/2010/main" val="1941101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A6832D-3C60-4A02-91F2-D5BF540AA16A}" type="slidenum">
              <a:rPr lang="en-US" smtClean="0"/>
              <a:t>1</a:t>
            </a:fld>
            <a:endParaRPr lang="en-US"/>
          </a:p>
        </p:txBody>
      </p:sp>
    </p:spTree>
    <p:extLst>
      <p:ext uri="{BB962C8B-B14F-4D97-AF65-F5344CB8AC3E}">
        <p14:creationId xmlns:p14="http://schemas.microsoft.com/office/powerpoint/2010/main" val="2778987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same sentiment is evident among new job prospects, with a survey of government fellowship applicants ranking meaningful work as their top priority.</a:t>
            </a:r>
          </a:p>
          <a:p>
            <a:endParaRPr lang="en-US" dirty="0"/>
          </a:p>
        </p:txBody>
      </p:sp>
      <p:sp>
        <p:nvSpPr>
          <p:cNvPr id="4" name="Slide Number Placeholder 3"/>
          <p:cNvSpPr>
            <a:spLocks noGrp="1"/>
          </p:cNvSpPr>
          <p:nvPr>
            <p:ph type="sldNum" sz="quarter" idx="5"/>
          </p:nvPr>
        </p:nvSpPr>
        <p:spPr/>
        <p:txBody>
          <a:bodyPr/>
          <a:lstStyle/>
          <a:p>
            <a:fld id="{BCA6832D-3C60-4A02-91F2-D5BF540AA16A}" type="slidenum">
              <a:rPr lang="en-US" smtClean="0"/>
              <a:t>12</a:t>
            </a:fld>
            <a:endParaRPr lang="en-US"/>
          </a:p>
        </p:txBody>
      </p:sp>
    </p:spTree>
    <p:extLst>
      <p:ext uri="{BB962C8B-B14F-4D97-AF65-F5344CB8AC3E}">
        <p14:creationId xmlns:p14="http://schemas.microsoft.com/office/powerpoint/2010/main" val="56529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 of that is to exclude compensation as a concern.  That’s the top concern raised in exit interview and public sector wages are consistently rated as less competitive with the overall labor market, although that tends to be balanced by more competitive public sector benefits.</a:t>
            </a:r>
          </a:p>
          <a:p>
            <a:endParaRPr lang="en-US" dirty="0"/>
          </a:p>
          <a:p>
            <a:r>
              <a:rPr lang="en-US" dirty="0"/>
              <a:t>For employers dealing with high retirements among long-time employees, however, they may find that the younger employees taking their place are less motivated by retirement benefits and may likewise be less likely to stay for a full career.  We’re just concluding a new survey that will shed more light on that, focusing on employees 35 and under.  But beyond that, there are a number of non-traditional benefits that are highly valued:</a:t>
            </a:r>
          </a:p>
          <a:p>
            <a:pPr marL="171450" indent="-171450">
              <a:buFont typeface="Arial" panose="020B0604020202020204" pitchFamily="34" charset="0"/>
              <a:buChar char="•"/>
            </a:pPr>
            <a:r>
              <a:rPr lang="en-US" dirty="0"/>
              <a:t>Asked what employers can do beyond compensation to improve the employee experience, the top response was improved recognition for the employees’ contributions to the organization</a:t>
            </a:r>
          </a:p>
          <a:p>
            <a:pPr marL="171450" indent="-171450">
              <a:buFont typeface="Arial" panose="020B0604020202020204" pitchFamily="34" charset="0"/>
              <a:buChar char="•"/>
            </a:pPr>
            <a:r>
              <a:rPr lang="en-US" dirty="0"/>
              <a:t>Among both the fellowship applicants and the 35 and under employees, there was strong interest in a diverse and inclusive workplace culture</a:t>
            </a:r>
          </a:p>
          <a:p>
            <a:pPr marL="171450" indent="-171450">
              <a:buFont typeface="Arial" panose="020B0604020202020204" pitchFamily="34" charset="0"/>
              <a:buChar char="•"/>
            </a:pPr>
            <a:r>
              <a:rPr lang="en-US" dirty="0"/>
              <a:t>While there’s been growing interest among employers in offering financial wellness programs, 2/3 of employees not currently participating in one express interest in doing so.</a:t>
            </a:r>
          </a:p>
          <a:p>
            <a:pPr marL="171450" indent="-171450">
              <a:buFont typeface="Arial" panose="020B0604020202020204" pitchFamily="34" charset="0"/>
              <a:buChar char="•"/>
            </a:pPr>
            <a:r>
              <a:rPr lang="en-US" dirty="0"/>
              <a:t>And from hybrid work, flexible work schedules, and paid family leave, to career ladders, EAPs, and voluntary benefits, there are a lot of programs employers can put I place to support employees and help them realize their growth potential within the organization.</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Our latest research on the overall financial wellbeing of public sector workers also includes the impact of health coverage, sick leave, life insurance, and the greater stability to be found in the public sector.</a:t>
            </a:r>
          </a:p>
          <a:p>
            <a:endParaRPr lang="en-US" dirty="0"/>
          </a:p>
        </p:txBody>
      </p:sp>
      <p:sp>
        <p:nvSpPr>
          <p:cNvPr id="4" name="Slide Number Placeholder 3"/>
          <p:cNvSpPr>
            <a:spLocks noGrp="1"/>
          </p:cNvSpPr>
          <p:nvPr>
            <p:ph type="sldNum" sz="quarter" idx="5"/>
          </p:nvPr>
        </p:nvSpPr>
        <p:spPr/>
        <p:txBody>
          <a:bodyPr/>
          <a:lstStyle/>
          <a:p>
            <a:fld id="{BCA6832D-3C60-4A02-91F2-D5BF540AA16A}" type="slidenum">
              <a:rPr lang="en-US" smtClean="0"/>
              <a:t>13</a:t>
            </a:fld>
            <a:endParaRPr lang="en-US"/>
          </a:p>
        </p:txBody>
      </p:sp>
    </p:spTree>
    <p:extLst>
      <p:ext uri="{BB962C8B-B14F-4D97-AF65-F5344CB8AC3E}">
        <p14:creationId xmlns:p14="http://schemas.microsoft.com/office/powerpoint/2010/main" val="190812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Aside from the 35 and under survey, we also have new data that will be released in the next few weeks that will show how governments are changing job descriptions and degree requirements, and finding new ways to connect with candidates, such as through mobile apps to submit and track applications.</a:t>
            </a:r>
          </a:p>
          <a:p>
            <a:endParaRPr lang="en-US" dirty="0"/>
          </a:p>
          <a:p>
            <a:r>
              <a:rPr lang="en-US" dirty="0"/>
              <a:t>Hiring bonuses have become a go-to strategy lately, either </a:t>
            </a:r>
            <a:r>
              <a:rPr lang="en-US" sz="1800" dirty="0">
                <a:effectLst/>
                <a:latin typeface="Calibri" panose="020F0502020204030204" pitchFamily="34" charset="0"/>
                <a:ea typeface="Calibri" panose="020F0502020204030204" pitchFamily="34" charset="0"/>
                <a:cs typeface="Times New Roman" panose="02020603050405020304" pitchFamily="18" charset="0"/>
              </a:rPr>
              <a:t>broadly (5%) or in a targeted manner (29%), but only 16% are analyzing data on their total cost and effectiveness as a recruiting tool.  Regardless, as those bonuses are being offered, or as salary increases have been granted to certain positions, more employers are also prioritizing the analysis of how that’s impacting pay equity and salary compression.</a:t>
            </a:r>
          </a:p>
          <a:p>
            <a:endParaRPr lang="en-US" sz="1800" dirty="0">
              <a:effectLst/>
              <a:latin typeface="Calibri" panose="020F0502020204030204" pitchFamily="34" charset="0"/>
              <a:cs typeface="Times New Roman" panose="02020603050405020304" pitchFamily="18" charset="0"/>
            </a:endParaRPr>
          </a:p>
          <a:p>
            <a:r>
              <a:rPr lang="en-US" dirty="0"/>
              <a:t>Finally, as key positions in public safety, health, and skilled positions from engineering to finance to technical trades remain hard to fill, often with fewer qualified applicant than there are vacant positions, time to hire is growing, jurisdictions are adjusting services to meet their limited staffing, and they’re also looking at gig hiring, shared services, apprenticeships, post-hiring upskilling, </a:t>
            </a:r>
            <a:r>
              <a:rPr lang="en-US" dirty="0" err="1"/>
              <a:t>overhiring</a:t>
            </a:r>
            <a:r>
              <a:rPr lang="en-US" dirty="0"/>
              <a:t>, and even on-the-spot conditional job offers.</a:t>
            </a:r>
          </a:p>
          <a:p>
            <a:endParaRPr lang="en-US" dirty="0"/>
          </a:p>
        </p:txBody>
      </p:sp>
      <p:sp>
        <p:nvSpPr>
          <p:cNvPr id="4" name="Slide Number Placeholder 3"/>
          <p:cNvSpPr>
            <a:spLocks noGrp="1"/>
          </p:cNvSpPr>
          <p:nvPr>
            <p:ph type="sldNum" sz="quarter" idx="5"/>
          </p:nvPr>
        </p:nvSpPr>
        <p:spPr/>
        <p:txBody>
          <a:bodyPr/>
          <a:lstStyle/>
          <a:p>
            <a:fld id="{BCA6832D-3C60-4A02-91F2-D5BF540AA16A}" type="slidenum">
              <a:rPr lang="en-US" smtClean="0"/>
              <a:t>14</a:t>
            </a:fld>
            <a:endParaRPr lang="en-US"/>
          </a:p>
        </p:txBody>
      </p:sp>
    </p:spTree>
    <p:extLst>
      <p:ext uri="{BB962C8B-B14F-4D97-AF65-F5344CB8AC3E}">
        <p14:creationId xmlns:p14="http://schemas.microsoft.com/office/powerpoint/2010/main" val="2020359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rather than focus on the data behind each of these issues, I’d like to have a discussion with you:</a:t>
            </a:r>
          </a:p>
          <a:p>
            <a:pPr marL="171450" indent="-171450">
              <a:buFont typeface="Arial" panose="020B0604020202020204" pitchFamily="34" charset="0"/>
              <a:buChar char="•"/>
            </a:pPr>
            <a:r>
              <a:rPr lang="en-US" dirty="0"/>
              <a:t>To start with, what recruitment barriers are you dealing with?  Are some of those internal or process related, or are they more a factor of the job market as a whole?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What recruitment strategies </a:t>
            </a:r>
            <a:r>
              <a:rPr lang="en-US" u="sng" dirty="0"/>
              <a:t>are</a:t>
            </a:r>
            <a:r>
              <a:rPr lang="en-US" dirty="0"/>
              <a:t> working? Have you applied ideas from the private sector?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Restructuring can take many forms – cutting services, shifting them to virtual only, changing positions based on available staffing (including both part-time and gig options), or even sharing staff among departments or agencies.  How have you restructured staffing so far?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And who has started having discussions with staff about how technology may change the work, and whether that has implications either for staffing or for re-training?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On our DEI survey, respondents indicate that they weren’t as successful as they wanted to be at diverse recruiting because any recruiting was so difficult.  In some ways, that difficulty recruiting can also be freeing in that it makes it that much easier to experiment and try new strategies.</a:t>
            </a:r>
          </a:p>
          <a:p>
            <a:endParaRPr lang="en-US" dirty="0"/>
          </a:p>
        </p:txBody>
      </p:sp>
      <p:sp>
        <p:nvSpPr>
          <p:cNvPr id="4" name="Slide Number Placeholder 3"/>
          <p:cNvSpPr>
            <a:spLocks noGrp="1"/>
          </p:cNvSpPr>
          <p:nvPr>
            <p:ph type="sldNum" sz="quarter" idx="5"/>
          </p:nvPr>
        </p:nvSpPr>
        <p:spPr/>
        <p:txBody>
          <a:bodyPr/>
          <a:lstStyle/>
          <a:p>
            <a:fld id="{BCA6832D-3C60-4A02-91F2-D5BF540AA16A}" type="slidenum">
              <a:rPr lang="en-US" smtClean="0"/>
              <a:t>15</a:t>
            </a:fld>
            <a:endParaRPr lang="en-US"/>
          </a:p>
        </p:txBody>
      </p:sp>
    </p:spTree>
    <p:extLst>
      <p:ext uri="{BB962C8B-B14F-4D97-AF65-F5344CB8AC3E}">
        <p14:creationId xmlns:p14="http://schemas.microsoft.com/office/powerpoint/2010/main" val="3985158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private sector has largely recovered from the pandemic, but local government employment is still 1.7% below it’s peak in February 2020.</a:t>
            </a:r>
          </a:p>
          <a:p>
            <a:endParaRPr lang="en-US" dirty="0"/>
          </a:p>
        </p:txBody>
      </p:sp>
      <p:sp>
        <p:nvSpPr>
          <p:cNvPr id="4" name="Slide Number Placeholder 3"/>
          <p:cNvSpPr>
            <a:spLocks noGrp="1"/>
          </p:cNvSpPr>
          <p:nvPr>
            <p:ph type="sldNum" sz="quarter" idx="5"/>
          </p:nvPr>
        </p:nvSpPr>
        <p:spPr/>
        <p:txBody>
          <a:bodyPr/>
          <a:lstStyle/>
          <a:p>
            <a:fld id="{BCA6832D-3C60-4A02-91F2-D5BF540AA16A}" type="slidenum">
              <a:rPr lang="en-US" smtClean="0"/>
              <a:t>4</a:t>
            </a:fld>
            <a:endParaRPr lang="en-US"/>
          </a:p>
        </p:txBody>
      </p:sp>
    </p:spTree>
    <p:extLst>
      <p:ext uri="{BB962C8B-B14F-4D97-AF65-F5344CB8AC3E}">
        <p14:creationId xmlns:p14="http://schemas.microsoft.com/office/powerpoint/2010/main" val="1338347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been a multi-pronged problem, fueled by:</a:t>
            </a:r>
          </a:p>
          <a:p>
            <a:pPr marL="171450" indent="-171450">
              <a:buFont typeface="Arial" panose="020B0604020202020204" pitchFamily="34" charset="0"/>
              <a:buChar char="•"/>
            </a:pPr>
            <a:r>
              <a:rPr lang="en-US" dirty="0"/>
              <a:t>Initial layoffs when the pandemic struck, particularly in fields with high public contact like libraries, recreation, convention centers, and education</a:t>
            </a:r>
          </a:p>
          <a:p>
            <a:pPr marL="171450" indent="-171450">
              <a:buFont typeface="Arial" panose="020B0604020202020204" pitchFamily="34" charset="0"/>
              <a:buChar char="•"/>
            </a:pPr>
            <a:r>
              <a:rPr lang="en-US" dirty="0"/>
              <a:t>Increased resignations, both as a result of health concerns and as a reaction to a job market that increased options for those looking for work</a:t>
            </a:r>
          </a:p>
          <a:p>
            <a:pPr marL="171450" indent="-171450">
              <a:buFont typeface="Arial" panose="020B0604020202020204" pitchFamily="34" charset="0"/>
              <a:buChar char="•"/>
            </a:pPr>
            <a:r>
              <a:rPr lang="en-US" dirty="0"/>
              <a:t>Increased retirements, tied to an aging public sector workforce, which combined with the high level of resignations has placed job openings at a 20-year high</a:t>
            </a:r>
          </a:p>
          <a:p>
            <a:endParaRPr lang="en-US" dirty="0"/>
          </a:p>
        </p:txBody>
      </p:sp>
      <p:sp>
        <p:nvSpPr>
          <p:cNvPr id="4" name="Slide Number Placeholder 3"/>
          <p:cNvSpPr>
            <a:spLocks noGrp="1"/>
          </p:cNvSpPr>
          <p:nvPr>
            <p:ph type="sldNum" sz="quarter" idx="5"/>
          </p:nvPr>
        </p:nvSpPr>
        <p:spPr/>
        <p:txBody>
          <a:bodyPr/>
          <a:lstStyle/>
          <a:p>
            <a:fld id="{BCA6832D-3C60-4A02-91F2-D5BF540AA16A}" type="slidenum">
              <a:rPr lang="en-US" smtClean="0"/>
              <a:t>5</a:t>
            </a:fld>
            <a:endParaRPr lang="en-US"/>
          </a:p>
        </p:txBody>
      </p:sp>
    </p:spTree>
    <p:extLst>
      <p:ext uri="{BB962C8B-B14F-4D97-AF65-F5344CB8AC3E}">
        <p14:creationId xmlns:p14="http://schemas.microsoft.com/office/powerpoint/2010/main" val="637633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I get into what the research shows, I’d like to start by asking you whether this is what your government is experiencing or whether your turnover experience is more limited, or perhaps just focused on a few key occupations.</a:t>
            </a:r>
          </a:p>
          <a:p>
            <a:endParaRPr lang="en-US" dirty="0"/>
          </a:p>
        </p:txBody>
      </p:sp>
      <p:sp>
        <p:nvSpPr>
          <p:cNvPr id="4" name="Slide Number Placeholder 3"/>
          <p:cNvSpPr>
            <a:spLocks noGrp="1"/>
          </p:cNvSpPr>
          <p:nvPr>
            <p:ph type="sldNum" sz="quarter" idx="5"/>
          </p:nvPr>
        </p:nvSpPr>
        <p:spPr/>
        <p:txBody>
          <a:bodyPr/>
          <a:lstStyle/>
          <a:p>
            <a:fld id="{BCA6832D-3C60-4A02-91F2-D5BF540AA16A}" type="slidenum">
              <a:rPr lang="en-US" smtClean="0"/>
              <a:t>6</a:t>
            </a:fld>
            <a:endParaRPr lang="en-US"/>
          </a:p>
        </p:txBody>
      </p:sp>
    </p:spTree>
    <p:extLst>
      <p:ext uri="{BB962C8B-B14F-4D97-AF65-F5344CB8AC3E}">
        <p14:creationId xmlns:p14="http://schemas.microsoft.com/office/powerpoint/2010/main" val="2754539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knowing that turnover is an issue, let’s start with the bad news.  With the Great Recession, it took 11 years until local government employment returned to its former level.  Based on current trends, it looks like we’ll get back to the February 2020 levels either late this year or early next year.  Just a four-year slump.  And, on the horizon, there’s a projected ten-year increase of 1.4% in local government staffing from 2021-2031.</a:t>
            </a:r>
          </a:p>
          <a:p>
            <a:endParaRPr lang="en-US" dirty="0"/>
          </a:p>
          <a:p>
            <a:r>
              <a:rPr lang="en-US" dirty="0"/>
              <a:t>Of course, that’s assuming there are no further disruptions like a collapse of debt ceiling negotiations, or perhaps something closer to home… a change in the nature of work.</a:t>
            </a:r>
          </a:p>
          <a:p>
            <a:endParaRPr lang="en-US" dirty="0"/>
          </a:p>
        </p:txBody>
      </p:sp>
      <p:sp>
        <p:nvSpPr>
          <p:cNvPr id="4" name="Slide Number Placeholder 3"/>
          <p:cNvSpPr>
            <a:spLocks noGrp="1"/>
          </p:cNvSpPr>
          <p:nvPr>
            <p:ph type="sldNum" sz="quarter" idx="5"/>
          </p:nvPr>
        </p:nvSpPr>
        <p:spPr/>
        <p:txBody>
          <a:bodyPr/>
          <a:lstStyle/>
          <a:p>
            <a:fld id="{031B62BE-86F1-4A89-8D09-8364E4E3488F}" type="slidenum">
              <a:rPr lang="en-US" smtClean="0"/>
              <a:t>7</a:t>
            </a:fld>
            <a:endParaRPr lang="en-US"/>
          </a:p>
        </p:txBody>
      </p:sp>
    </p:spTree>
    <p:extLst>
      <p:ext uri="{BB962C8B-B14F-4D97-AF65-F5344CB8AC3E}">
        <p14:creationId xmlns:p14="http://schemas.microsoft.com/office/powerpoint/2010/main" val="320491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the pandemic, we saw that immediately in a rise in remote work, but we can also expect the need for staffing in certain occupations to continue to evolve, with more computer system managers, for example.  But as CRM, parking apps, or office productivity tools continue to proliferate, we’ll see staffing declines in customer service, parking enforcement, and clerical work, as well as in some finance and supervisory positions.  And that’s before the impacts of new developments in artificial intelligence have been factored in.</a:t>
            </a:r>
          </a:p>
          <a:p>
            <a:endParaRPr lang="en-US" dirty="0"/>
          </a:p>
        </p:txBody>
      </p:sp>
      <p:sp>
        <p:nvSpPr>
          <p:cNvPr id="4" name="Slide Number Placeholder 3"/>
          <p:cNvSpPr>
            <a:spLocks noGrp="1"/>
          </p:cNvSpPr>
          <p:nvPr>
            <p:ph type="sldNum" sz="quarter" idx="5"/>
          </p:nvPr>
        </p:nvSpPr>
        <p:spPr/>
        <p:txBody>
          <a:bodyPr/>
          <a:lstStyle/>
          <a:p>
            <a:fld id="{BCA6832D-3C60-4A02-91F2-D5BF540AA16A}" type="slidenum">
              <a:rPr lang="en-US" smtClean="0"/>
              <a:t>8</a:t>
            </a:fld>
            <a:endParaRPr lang="en-US"/>
          </a:p>
        </p:txBody>
      </p:sp>
    </p:spTree>
    <p:extLst>
      <p:ext uri="{BB962C8B-B14F-4D97-AF65-F5344CB8AC3E}">
        <p14:creationId xmlns:p14="http://schemas.microsoft.com/office/powerpoint/2010/main" val="257249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MissionSquare Research Institute has been studying the impacts on the public workforce from a variety of angles – including in surveys of human resource managers, state and local government employees, and prospective new entrants to the public sector.</a:t>
            </a:r>
          </a:p>
          <a:p>
            <a:endParaRPr lang="en-US" dirty="0"/>
          </a:p>
        </p:txBody>
      </p:sp>
      <p:sp>
        <p:nvSpPr>
          <p:cNvPr id="4" name="Slide Number Placeholder 3"/>
          <p:cNvSpPr>
            <a:spLocks noGrp="1"/>
          </p:cNvSpPr>
          <p:nvPr>
            <p:ph type="sldNum" sz="quarter" idx="5"/>
          </p:nvPr>
        </p:nvSpPr>
        <p:spPr/>
        <p:txBody>
          <a:bodyPr/>
          <a:lstStyle/>
          <a:p>
            <a:fld id="{BCA6832D-3C60-4A02-91F2-D5BF540AA16A}" type="slidenum">
              <a:rPr lang="en-US" smtClean="0"/>
              <a:t>9</a:t>
            </a:fld>
            <a:endParaRPr lang="en-US"/>
          </a:p>
        </p:txBody>
      </p:sp>
    </p:spTree>
    <p:extLst>
      <p:ext uri="{BB962C8B-B14F-4D97-AF65-F5344CB8AC3E}">
        <p14:creationId xmlns:p14="http://schemas.microsoft.com/office/powerpoint/2010/main" val="3342720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of those efforts has been in place since 2009, looking at how local and state governments are working to improve their recruitment and retention. We’d already seen strategies like social media outreach and employee referrals growing in importance, but there have also been a range of other strategies joining them, including:</a:t>
            </a:r>
          </a:p>
          <a:p>
            <a:pPr marL="171450" indent="-171450">
              <a:buFont typeface="Arial" panose="020B0604020202020204" pitchFamily="34" charset="0"/>
              <a:buChar char="•"/>
            </a:pPr>
            <a:r>
              <a:rPr lang="en-US" dirty="0"/>
              <a:t>College partnerships</a:t>
            </a:r>
          </a:p>
          <a:p>
            <a:pPr marL="171450" indent="-171450">
              <a:buFont typeface="Arial" panose="020B0604020202020204" pitchFamily="34" charset="0"/>
              <a:buChar char="•"/>
            </a:pPr>
            <a:r>
              <a:rPr lang="en-US" dirty="0"/>
              <a:t>Outreach to veterans and their family members</a:t>
            </a:r>
          </a:p>
          <a:p>
            <a:pPr marL="171450" indent="-171450">
              <a:buFont typeface="Arial" panose="020B0604020202020204" pitchFamily="34" charset="0"/>
              <a:buChar char="•"/>
            </a:pPr>
            <a:r>
              <a:rPr lang="en-US" dirty="0"/>
              <a:t>Outreach to specific neighborhoods or demographics</a:t>
            </a:r>
          </a:p>
          <a:p>
            <a:pPr marL="171450" indent="-171450">
              <a:buFont typeface="Arial" panose="020B0604020202020204" pitchFamily="34" charset="0"/>
              <a:buChar char="•"/>
            </a:pPr>
            <a:r>
              <a:rPr lang="en-US" dirty="0"/>
              <a:t>And outreach in languages other than English</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The point being that there’s no single best way to engage with the community and that goes for how you engage with them around employment as well.</a:t>
            </a:r>
          </a:p>
          <a:p>
            <a:endParaRPr lang="en-US" dirty="0"/>
          </a:p>
        </p:txBody>
      </p:sp>
      <p:sp>
        <p:nvSpPr>
          <p:cNvPr id="4" name="Slide Number Placeholder 3"/>
          <p:cNvSpPr>
            <a:spLocks noGrp="1"/>
          </p:cNvSpPr>
          <p:nvPr>
            <p:ph type="sldNum" sz="quarter" idx="5"/>
          </p:nvPr>
        </p:nvSpPr>
        <p:spPr/>
        <p:txBody>
          <a:bodyPr/>
          <a:lstStyle/>
          <a:p>
            <a:fld id="{BCA6832D-3C60-4A02-91F2-D5BF540AA16A}" type="slidenum">
              <a:rPr lang="en-US" smtClean="0"/>
              <a:t>10</a:t>
            </a:fld>
            <a:endParaRPr lang="en-US"/>
          </a:p>
        </p:txBody>
      </p:sp>
    </p:spTree>
    <p:extLst>
      <p:ext uri="{BB962C8B-B14F-4D97-AF65-F5344CB8AC3E}">
        <p14:creationId xmlns:p14="http://schemas.microsoft.com/office/powerpoint/2010/main" val="875019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of those other methods of outreach governments are using is building a campaign around the value of a career in public service.  That’s not simply a feel-good concept – it respond to what employees themselves are saying.  Since the pandemic started, we’ve been surveying employees roughly every 6 months to assess their attitudes toward their employment, morale, and retention outlook.  While they’ve expressed growing likelihood to quit – with 59% considering retiring, resigning, or otherwise leaving the workforce - they also place a high value on the personal satisfaction they draw from their jobs and the ability to serve their community.</a:t>
            </a:r>
          </a:p>
          <a:p>
            <a:endParaRPr lang="en-US" dirty="0"/>
          </a:p>
        </p:txBody>
      </p:sp>
      <p:sp>
        <p:nvSpPr>
          <p:cNvPr id="4" name="Slide Number Placeholder 3"/>
          <p:cNvSpPr>
            <a:spLocks noGrp="1"/>
          </p:cNvSpPr>
          <p:nvPr>
            <p:ph type="sldNum" sz="quarter" idx="5"/>
          </p:nvPr>
        </p:nvSpPr>
        <p:spPr/>
        <p:txBody>
          <a:bodyPr/>
          <a:lstStyle/>
          <a:p>
            <a:fld id="{BCA6832D-3C60-4A02-91F2-D5BF540AA16A}" type="slidenum">
              <a:rPr lang="en-US" smtClean="0"/>
              <a:t>11</a:t>
            </a:fld>
            <a:endParaRPr lang="en-US"/>
          </a:p>
        </p:txBody>
      </p:sp>
    </p:spTree>
    <p:extLst>
      <p:ext uri="{BB962C8B-B14F-4D97-AF65-F5344CB8AC3E}">
        <p14:creationId xmlns:p14="http://schemas.microsoft.com/office/powerpoint/2010/main" val="13400684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p:bg>
      <p:bgPr>
        <a:gradFill>
          <a:gsLst>
            <a:gs pos="100000">
              <a:srgbClr val="00B28A"/>
            </a:gs>
            <a:gs pos="0">
              <a:srgbClr val="1C82B8"/>
            </a:gs>
          </a:gsLst>
          <a:lin ang="270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21EF5AE-7972-090B-A3DD-55D3E45E1983}"/>
              </a:ext>
            </a:extLst>
          </p:cNvPr>
          <p:cNvPicPr>
            <a:picLocks noChangeAspect="1"/>
          </p:cNvPicPr>
          <p:nvPr userDrawn="1"/>
        </p:nvPicPr>
        <p:blipFill>
          <a:blip r:embed="rId2"/>
          <a:stretch>
            <a:fillRect/>
          </a:stretch>
        </p:blipFill>
        <p:spPr>
          <a:xfrm>
            <a:off x="579120" y="583538"/>
            <a:ext cx="7772400" cy="2027582"/>
          </a:xfrm>
          <a:prstGeom prst="rect">
            <a:avLst/>
          </a:prstGeom>
        </p:spPr>
      </p:pic>
      <p:sp>
        <p:nvSpPr>
          <p:cNvPr id="2" name="Title 1">
            <a:extLst>
              <a:ext uri="{FF2B5EF4-FFF2-40B4-BE49-F238E27FC236}">
                <a16:creationId xmlns:a16="http://schemas.microsoft.com/office/drawing/2014/main" id="{0692AB0A-ABEA-3973-1A86-A3AA2E9F3DFB}"/>
              </a:ext>
            </a:extLst>
          </p:cNvPr>
          <p:cNvSpPr>
            <a:spLocks noGrp="1"/>
          </p:cNvSpPr>
          <p:nvPr>
            <p:ph type="title"/>
          </p:nvPr>
        </p:nvSpPr>
        <p:spPr>
          <a:xfrm>
            <a:off x="914400" y="2377440"/>
            <a:ext cx="10204704" cy="1645920"/>
          </a:xfrm>
        </p:spPr>
        <p:txBody>
          <a:bodyPr anchor="b"/>
          <a:lstStyle>
            <a:lvl1pPr>
              <a:defRPr sz="4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F3D066A-62BE-F642-164A-7DBDE8329B59}"/>
              </a:ext>
            </a:extLst>
          </p:cNvPr>
          <p:cNvSpPr>
            <a:spLocks noGrp="1"/>
          </p:cNvSpPr>
          <p:nvPr>
            <p:ph type="body" idx="1"/>
          </p:nvPr>
        </p:nvSpPr>
        <p:spPr>
          <a:xfrm>
            <a:off x="914400" y="4297680"/>
            <a:ext cx="10204704" cy="1046216"/>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Picture 5">
            <a:extLst>
              <a:ext uri="{FF2B5EF4-FFF2-40B4-BE49-F238E27FC236}">
                <a16:creationId xmlns:a16="http://schemas.microsoft.com/office/drawing/2014/main" id="{DE4D567F-3DC2-B203-8134-E6E56BE519E4}"/>
              </a:ext>
            </a:extLst>
          </p:cNvPr>
          <p:cNvPicPr>
            <a:picLocks noChangeAspect="1"/>
          </p:cNvPicPr>
          <p:nvPr userDrawn="1"/>
        </p:nvPicPr>
        <p:blipFill>
          <a:blip r:embed="rId3"/>
          <a:stretch>
            <a:fillRect/>
          </a:stretch>
        </p:blipFill>
        <p:spPr>
          <a:xfrm>
            <a:off x="914400" y="5671847"/>
            <a:ext cx="2895123" cy="582834"/>
          </a:xfrm>
          <a:prstGeom prst="rect">
            <a:avLst/>
          </a:prstGeom>
        </p:spPr>
      </p:pic>
    </p:spTree>
    <p:extLst>
      <p:ext uri="{BB962C8B-B14F-4D97-AF65-F5344CB8AC3E}">
        <p14:creationId xmlns:p14="http://schemas.microsoft.com/office/powerpoint/2010/main" val="1430135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with gradient">
    <p:bg>
      <p:bgPr>
        <a:gradFill>
          <a:gsLst>
            <a:gs pos="0">
              <a:srgbClr val="1C82B8"/>
            </a:gs>
            <a:gs pos="100000">
              <a:srgbClr val="00B28A"/>
            </a:gs>
          </a:gsLst>
          <a:lin ang="2700000" scaled="0"/>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A0DF7F-1CA5-FD66-F5B8-B12CBC9DF3EB}"/>
              </a:ext>
            </a:extLst>
          </p:cNvPr>
          <p:cNvPicPr>
            <a:picLocks noChangeAspect="1"/>
          </p:cNvPicPr>
          <p:nvPr userDrawn="1"/>
        </p:nvPicPr>
        <p:blipFill>
          <a:blip r:embed="rId2"/>
          <a:stretch>
            <a:fillRect/>
          </a:stretch>
        </p:blipFill>
        <p:spPr>
          <a:xfrm>
            <a:off x="914400" y="5943600"/>
            <a:ext cx="1917127" cy="385948"/>
          </a:xfrm>
          <a:prstGeom prst="rect">
            <a:avLst/>
          </a:prstGeom>
        </p:spPr>
      </p:pic>
      <p:pic>
        <p:nvPicPr>
          <p:cNvPr id="4" name="Picture 3">
            <a:extLst>
              <a:ext uri="{FF2B5EF4-FFF2-40B4-BE49-F238E27FC236}">
                <a16:creationId xmlns:a16="http://schemas.microsoft.com/office/drawing/2014/main" id="{9B676866-34E1-8230-1208-1A0A77D7A8B6}"/>
              </a:ext>
            </a:extLst>
          </p:cNvPr>
          <p:cNvPicPr>
            <a:picLocks noChangeAspect="1"/>
          </p:cNvPicPr>
          <p:nvPr userDrawn="1"/>
        </p:nvPicPr>
        <p:blipFill>
          <a:blip r:embed="rId3"/>
          <a:stretch>
            <a:fillRect/>
          </a:stretch>
        </p:blipFill>
        <p:spPr>
          <a:xfrm>
            <a:off x="8357616" y="5760720"/>
            <a:ext cx="2921000" cy="762000"/>
          </a:xfrm>
          <a:prstGeom prst="rect">
            <a:avLst/>
          </a:prstGeom>
        </p:spPr>
      </p:pic>
    </p:spTree>
    <p:extLst>
      <p:ext uri="{BB962C8B-B14F-4D97-AF65-F5344CB8AC3E}">
        <p14:creationId xmlns:p14="http://schemas.microsoft.com/office/powerpoint/2010/main" val="2341309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divider teal">
    <p:bg>
      <p:bgPr>
        <a:solidFill>
          <a:srgbClr val="1C82B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2AB0A-ABEA-3973-1A86-A3AA2E9F3DFB}"/>
              </a:ext>
            </a:extLst>
          </p:cNvPr>
          <p:cNvSpPr>
            <a:spLocks noGrp="1"/>
          </p:cNvSpPr>
          <p:nvPr>
            <p:ph type="title"/>
          </p:nvPr>
        </p:nvSpPr>
        <p:spPr>
          <a:xfrm>
            <a:off x="914400" y="2377440"/>
            <a:ext cx="10204704" cy="1645920"/>
          </a:xfrm>
        </p:spPr>
        <p:txBody>
          <a:bodyPr anchor="b"/>
          <a:lstStyle>
            <a:lvl1pP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F3D066A-62BE-F642-164A-7DBDE8329B59}"/>
              </a:ext>
            </a:extLst>
          </p:cNvPr>
          <p:cNvSpPr>
            <a:spLocks noGrp="1"/>
          </p:cNvSpPr>
          <p:nvPr>
            <p:ph type="body" idx="1"/>
          </p:nvPr>
        </p:nvSpPr>
        <p:spPr>
          <a:xfrm>
            <a:off x="914400" y="4297680"/>
            <a:ext cx="10204704" cy="1371600"/>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7247A065-CAEA-DB78-386A-57A765AAD95D}"/>
              </a:ext>
            </a:extLst>
          </p:cNvPr>
          <p:cNvPicPr>
            <a:picLocks noChangeAspect="1"/>
          </p:cNvPicPr>
          <p:nvPr userDrawn="1"/>
        </p:nvPicPr>
        <p:blipFill>
          <a:blip r:embed="rId2"/>
          <a:stretch>
            <a:fillRect/>
          </a:stretch>
        </p:blipFill>
        <p:spPr>
          <a:xfrm>
            <a:off x="914400" y="5943600"/>
            <a:ext cx="1917127" cy="385948"/>
          </a:xfrm>
          <a:prstGeom prst="rect">
            <a:avLst/>
          </a:prstGeom>
        </p:spPr>
      </p:pic>
      <p:pic>
        <p:nvPicPr>
          <p:cNvPr id="5" name="Picture 4">
            <a:extLst>
              <a:ext uri="{FF2B5EF4-FFF2-40B4-BE49-F238E27FC236}">
                <a16:creationId xmlns:a16="http://schemas.microsoft.com/office/drawing/2014/main" id="{74EEC957-ACD4-7358-11F4-F02B595C359F}"/>
              </a:ext>
            </a:extLst>
          </p:cNvPr>
          <p:cNvPicPr>
            <a:picLocks noChangeAspect="1"/>
          </p:cNvPicPr>
          <p:nvPr userDrawn="1"/>
        </p:nvPicPr>
        <p:blipFill>
          <a:blip r:embed="rId3"/>
          <a:stretch>
            <a:fillRect/>
          </a:stretch>
        </p:blipFill>
        <p:spPr>
          <a:xfrm>
            <a:off x="8357616" y="5760720"/>
            <a:ext cx="2921000" cy="762000"/>
          </a:xfrm>
          <a:prstGeom prst="rect">
            <a:avLst/>
          </a:prstGeom>
        </p:spPr>
      </p:pic>
    </p:spTree>
    <p:extLst>
      <p:ext uri="{BB962C8B-B14F-4D97-AF65-F5344CB8AC3E}">
        <p14:creationId xmlns:p14="http://schemas.microsoft.com/office/powerpoint/2010/main" val="164309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on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EE76-E34B-0A7F-FE8B-892C636DCF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C8176E-821F-3D15-EFAB-D8397D2A59D0}"/>
              </a:ext>
            </a:extLst>
          </p:cNvPr>
          <p:cNvSpPr>
            <a:spLocks noGrp="1"/>
          </p:cNvSpPr>
          <p:nvPr>
            <p:ph idx="1"/>
          </p:nvPr>
        </p:nvSpPr>
        <p:spPr>
          <a:xfrm>
            <a:off x="914400" y="2377440"/>
            <a:ext cx="10204704"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44A675E-DA35-7914-40F1-DACE31F57819}"/>
              </a:ext>
            </a:extLst>
          </p:cNvPr>
          <p:cNvPicPr>
            <a:picLocks noChangeAspect="1"/>
          </p:cNvPicPr>
          <p:nvPr userDrawn="1"/>
        </p:nvPicPr>
        <p:blipFill>
          <a:blip r:embed="rId2"/>
          <a:stretch>
            <a:fillRect/>
          </a:stretch>
        </p:blipFill>
        <p:spPr>
          <a:xfrm>
            <a:off x="914400" y="5943600"/>
            <a:ext cx="1920240" cy="386575"/>
          </a:xfrm>
          <a:prstGeom prst="rect">
            <a:avLst/>
          </a:prstGeom>
        </p:spPr>
      </p:pic>
      <p:pic>
        <p:nvPicPr>
          <p:cNvPr id="6" name="Picture 5">
            <a:extLst>
              <a:ext uri="{FF2B5EF4-FFF2-40B4-BE49-F238E27FC236}">
                <a16:creationId xmlns:a16="http://schemas.microsoft.com/office/drawing/2014/main" id="{6D253AB3-198C-661D-00B8-B5AC8DDBC513}"/>
              </a:ext>
            </a:extLst>
          </p:cNvPr>
          <p:cNvPicPr>
            <a:picLocks noChangeAspect="1"/>
          </p:cNvPicPr>
          <p:nvPr userDrawn="1"/>
        </p:nvPicPr>
        <p:blipFill>
          <a:blip r:embed="rId3"/>
          <a:stretch>
            <a:fillRect/>
          </a:stretch>
        </p:blipFill>
        <p:spPr>
          <a:xfrm>
            <a:off x="8357616" y="5760720"/>
            <a:ext cx="2921000" cy="762000"/>
          </a:xfrm>
          <a:prstGeom prst="rect">
            <a:avLst/>
          </a:prstGeom>
        </p:spPr>
      </p:pic>
    </p:spTree>
    <p:extLst>
      <p:ext uri="{BB962C8B-B14F-4D97-AF65-F5344CB8AC3E}">
        <p14:creationId xmlns:p14="http://schemas.microsoft.com/office/powerpoint/2010/main" val="2259970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on gradient">
    <p:bg>
      <p:bgPr>
        <a:gradFill>
          <a:gsLst>
            <a:gs pos="0">
              <a:srgbClr val="1C82B8"/>
            </a:gs>
            <a:gs pos="100000">
              <a:srgbClr val="00B28A"/>
            </a:gs>
          </a:gsLst>
          <a:lin ang="27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EE76-E34B-0A7F-FE8B-892C636DCF90}"/>
              </a:ext>
            </a:extLst>
          </p:cNvPr>
          <p:cNvSpPr>
            <a:spLocks noGrp="1"/>
          </p:cNvSpPr>
          <p:nvPr>
            <p:ph type="title"/>
          </p:nvPr>
        </p:nvSpPr>
        <p:spPr/>
        <p:txBody>
          <a:bodyPr/>
          <a:lstStyle>
            <a:lvl1pPr>
              <a:defRPr b="0" i="0" baseline="0">
                <a:solidFill>
                  <a:schemeClr val="bg1"/>
                </a:solidFill>
                <a:latin typeface="Lato Black" panose="020F050202020403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8C8176E-821F-3D15-EFAB-D8397D2A59D0}"/>
              </a:ext>
            </a:extLst>
          </p:cNvPr>
          <p:cNvSpPr>
            <a:spLocks noGrp="1"/>
          </p:cNvSpPr>
          <p:nvPr>
            <p:ph idx="1"/>
          </p:nvPr>
        </p:nvSpPr>
        <p:spPr>
          <a:xfrm>
            <a:off x="914400" y="2377440"/>
            <a:ext cx="10204704" cy="29718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6289AE22-784A-F130-D222-256E5305E9C1}"/>
              </a:ext>
            </a:extLst>
          </p:cNvPr>
          <p:cNvPicPr>
            <a:picLocks noChangeAspect="1"/>
          </p:cNvPicPr>
          <p:nvPr userDrawn="1"/>
        </p:nvPicPr>
        <p:blipFill>
          <a:blip r:embed="rId2"/>
          <a:stretch>
            <a:fillRect/>
          </a:stretch>
        </p:blipFill>
        <p:spPr>
          <a:xfrm>
            <a:off x="914400" y="5943600"/>
            <a:ext cx="1917127" cy="385948"/>
          </a:xfrm>
          <a:prstGeom prst="rect">
            <a:avLst/>
          </a:prstGeom>
        </p:spPr>
      </p:pic>
      <p:pic>
        <p:nvPicPr>
          <p:cNvPr id="7" name="Picture 6">
            <a:extLst>
              <a:ext uri="{FF2B5EF4-FFF2-40B4-BE49-F238E27FC236}">
                <a16:creationId xmlns:a16="http://schemas.microsoft.com/office/drawing/2014/main" id="{1D06000B-37F9-4DF5-5830-4BF92FA4106A}"/>
              </a:ext>
            </a:extLst>
          </p:cNvPr>
          <p:cNvPicPr>
            <a:picLocks noChangeAspect="1"/>
          </p:cNvPicPr>
          <p:nvPr userDrawn="1"/>
        </p:nvPicPr>
        <p:blipFill>
          <a:blip r:embed="rId3"/>
          <a:stretch>
            <a:fillRect/>
          </a:stretch>
        </p:blipFill>
        <p:spPr>
          <a:xfrm>
            <a:off x="8357616" y="5760720"/>
            <a:ext cx="2921000" cy="762000"/>
          </a:xfrm>
          <a:prstGeom prst="rect">
            <a:avLst/>
          </a:prstGeom>
        </p:spPr>
      </p:pic>
    </p:spTree>
    <p:extLst>
      <p:ext uri="{BB962C8B-B14F-4D97-AF65-F5344CB8AC3E}">
        <p14:creationId xmlns:p14="http://schemas.microsoft.com/office/powerpoint/2010/main" val="184876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on teal">
    <p:bg>
      <p:bgPr>
        <a:solidFill>
          <a:srgbClr val="1C82B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EE76-E34B-0A7F-FE8B-892C636DCF90}"/>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8C8176E-821F-3D15-EFAB-D8397D2A59D0}"/>
              </a:ext>
            </a:extLst>
          </p:cNvPr>
          <p:cNvSpPr>
            <a:spLocks noGrp="1"/>
          </p:cNvSpPr>
          <p:nvPr>
            <p:ph idx="1"/>
          </p:nvPr>
        </p:nvSpPr>
        <p:spPr>
          <a:xfrm>
            <a:off x="914400" y="2377440"/>
            <a:ext cx="10204704" cy="29718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4D93B1B4-C418-0EC0-8891-A3C78E316640}"/>
              </a:ext>
            </a:extLst>
          </p:cNvPr>
          <p:cNvPicPr>
            <a:picLocks noChangeAspect="1"/>
          </p:cNvPicPr>
          <p:nvPr userDrawn="1"/>
        </p:nvPicPr>
        <p:blipFill>
          <a:blip r:embed="rId2"/>
          <a:stretch>
            <a:fillRect/>
          </a:stretch>
        </p:blipFill>
        <p:spPr>
          <a:xfrm>
            <a:off x="914400" y="5943600"/>
            <a:ext cx="1917127" cy="385948"/>
          </a:xfrm>
          <a:prstGeom prst="rect">
            <a:avLst/>
          </a:prstGeom>
        </p:spPr>
      </p:pic>
      <p:pic>
        <p:nvPicPr>
          <p:cNvPr id="6" name="Picture 5">
            <a:extLst>
              <a:ext uri="{FF2B5EF4-FFF2-40B4-BE49-F238E27FC236}">
                <a16:creationId xmlns:a16="http://schemas.microsoft.com/office/drawing/2014/main" id="{4587B281-44DF-CC16-627C-E41F35FBEFE0}"/>
              </a:ext>
            </a:extLst>
          </p:cNvPr>
          <p:cNvPicPr>
            <a:picLocks noChangeAspect="1"/>
          </p:cNvPicPr>
          <p:nvPr userDrawn="1"/>
        </p:nvPicPr>
        <p:blipFill>
          <a:blip r:embed="rId3"/>
          <a:stretch>
            <a:fillRect/>
          </a:stretch>
        </p:blipFill>
        <p:spPr>
          <a:xfrm>
            <a:off x="8357616" y="5760720"/>
            <a:ext cx="2921000" cy="762000"/>
          </a:xfrm>
          <a:prstGeom prst="rect">
            <a:avLst/>
          </a:prstGeom>
        </p:spPr>
      </p:pic>
    </p:spTree>
    <p:extLst>
      <p:ext uri="{BB962C8B-B14F-4D97-AF65-F5344CB8AC3E}">
        <p14:creationId xmlns:p14="http://schemas.microsoft.com/office/powerpoint/2010/main" val="2836576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and two blocks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A6CB-1115-E3F6-9A68-2E81A61D93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5A43F7-FDBC-39D1-C8DA-A8E027F9ACD2}"/>
              </a:ext>
            </a:extLst>
          </p:cNvPr>
          <p:cNvSpPr>
            <a:spLocks noGrp="1"/>
          </p:cNvSpPr>
          <p:nvPr>
            <p:ph sz="half" idx="1"/>
          </p:nvPr>
        </p:nvSpPr>
        <p:spPr>
          <a:xfrm>
            <a:off x="914400" y="2377440"/>
            <a:ext cx="486613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061839-701E-49D1-765D-9055617C8968}"/>
              </a:ext>
            </a:extLst>
          </p:cNvPr>
          <p:cNvSpPr>
            <a:spLocks noGrp="1"/>
          </p:cNvSpPr>
          <p:nvPr>
            <p:ph sz="half" idx="2"/>
          </p:nvPr>
        </p:nvSpPr>
        <p:spPr>
          <a:xfrm>
            <a:off x="6248400" y="2377440"/>
            <a:ext cx="486613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6656387F-0E05-A389-F00D-7A4C4D66F62A}"/>
              </a:ext>
            </a:extLst>
          </p:cNvPr>
          <p:cNvPicPr>
            <a:picLocks noChangeAspect="1"/>
          </p:cNvPicPr>
          <p:nvPr userDrawn="1"/>
        </p:nvPicPr>
        <p:blipFill>
          <a:blip r:embed="rId2"/>
          <a:stretch>
            <a:fillRect/>
          </a:stretch>
        </p:blipFill>
        <p:spPr>
          <a:xfrm>
            <a:off x="914400" y="5943600"/>
            <a:ext cx="1920240" cy="386575"/>
          </a:xfrm>
          <a:prstGeom prst="rect">
            <a:avLst/>
          </a:prstGeom>
        </p:spPr>
      </p:pic>
      <p:pic>
        <p:nvPicPr>
          <p:cNvPr id="5" name="Picture 4">
            <a:extLst>
              <a:ext uri="{FF2B5EF4-FFF2-40B4-BE49-F238E27FC236}">
                <a16:creationId xmlns:a16="http://schemas.microsoft.com/office/drawing/2014/main" id="{58EAF1DD-5872-FFBB-6074-311D79C455C3}"/>
              </a:ext>
            </a:extLst>
          </p:cNvPr>
          <p:cNvPicPr>
            <a:picLocks noChangeAspect="1"/>
          </p:cNvPicPr>
          <p:nvPr userDrawn="1"/>
        </p:nvPicPr>
        <p:blipFill>
          <a:blip r:embed="rId3"/>
          <a:stretch>
            <a:fillRect/>
          </a:stretch>
        </p:blipFill>
        <p:spPr>
          <a:xfrm>
            <a:off x="8357616" y="5760720"/>
            <a:ext cx="2921000" cy="762000"/>
          </a:xfrm>
          <a:prstGeom prst="rect">
            <a:avLst/>
          </a:prstGeom>
        </p:spPr>
      </p:pic>
    </p:spTree>
    <p:extLst>
      <p:ext uri="{BB962C8B-B14F-4D97-AF65-F5344CB8AC3E}">
        <p14:creationId xmlns:p14="http://schemas.microsoft.com/office/powerpoint/2010/main" val="207890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A6CB-1115-E3F6-9A68-2E81A61D9315}"/>
              </a:ext>
            </a:extLst>
          </p:cNvPr>
          <p:cNvSpPr>
            <a:spLocks noGrp="1"/>
          </p:cNvSpPr>
          <p:nvPr>
            <p:ph type="title"/>
          </p:nvPr>
        </p:nvSpPr>
        <p:spPr>
          <a:xfrm>
            <a:off x="914400" y="914400"/>
            <a:ext cx="4866132" cy="118872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15A43F7-FDBC-39D1-C8DA-A8E027F9ACD2}"/>
              </a:ext>
            </a:extLst>
          </p:cNvPr>
          <p:cNvSpPr>
            <a:spLocks noGrp="1"/>
          </p:cNvSpPr>
          <p:nvPr>
            <p:ph sz="half" idx="1"/>
          </p:nvPr>
        </p:nvSpPr>
        <p:spPr>
          <a:xfrm>
            <a:off x="914400" y="2377440"/>
            <a:ext cx="486613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54F1880E-ACBE-EDF2-7F9A-6361CCF03C52}"/>
              </a:ext>
            </a:extLst>
          </p:cNvPr>
          <p:cNvPicPr>
            <a:picLocks noChangeAspect="1"/>
          </p:cNvPicPr>
          <p:nvPr userDrawn="1"/>
        </p:nvPicPr>
        <p:blipFill>
          <a:blip r:embed="rId2"/>
          <a:stretch>
            <a:fillRect/>
          </a:stretch>
        </p:blipFill>
        <p:spPr>
          <a:xfrm>
            <a:off x="914400" y="5943600"/>
            <a:ext cx="1920240" cy="386575"/>
          </a:xfrm>
          <a:prstGeom prst="rect">
            <a:avLst/>
          </a:prstGeom>
        </p:spPr>
      </p:pic>
      <p:pic>
        <p:nvPicPr>
          <p:cNvPr id="4" name="Picture 3">
            <a:extLst>
              <a:ext uri="{FF2B5EF4-FFF2-40B4-BE49-F238E27FC236}">
                <a16:creationId xmlns:a16="http://schemas.microsoft.com/office/drawing/2014/main" id="{405E40ED-D59B-AC71-C2B3-022E86A71BC2}"/>
              </a:ext>
            </a:extLst>
          </p:cNvPr>
          <p:cNvPicPr>
            <a:picLocks noChangeAspect="1"/>
          </p:cNvPicPr>
          <p:nvPr userDrawn="1"/>
        </p:nvPicPr>
        <p:blipFill>
          <a:blip r:embed="rId3"/>
          <a:stretch>
            <a:fillRect/>
          </a:stretch>
        </p:blipFill>
        <p:spPr>
          <a:xfrm>
            <a:off x="8357616" y="5760720"/>
            <a:ext cx="2921000" cy="762000"/>
          </a:xfrm>
          <a:prstGeom prst="rect">
            <a:avLst/>
          </a:prstGeom>
        </p:spPr>
      </p:pic>
    </p:spTree>
    <p:extLst>
      <p:ext uri="{BB962C8B-B14F-4D97-AF65-F5344CB8AC3E}">
        <p14:creationId xmlns:p14="http://schemas.microsoft.com/office/powerpoint/2010/main" val="4281483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8CFF-6142-FCF5-594F-85F8C6FC1CC9}"/>
              </a:ext>
            </a:extLst>
          </p:cNvPr>
          <p:cNvSpPr>
            <a:spLocks noGrp="1"/>
          </p:cNvSpPr>
          <p:nvPr>
            <p:ph type="title"/>
          </p:nvPr>
        </p:nvSpPr>
        <p:spPr/>
        <p:txBody>
          <a:bodyPr/>
          <a:lstStyle/>
          <a:p>
            <a:r>
              <a:rPr lang="en-US"/>
              <a:t>Click to edit Master title style</a:t>
            </a:r>
          </a:p>
        </p:txBody>
      </p:sp>
      <p:pic>
        <p:nvPicPr>
          <p:cNvPr id="5" name="Picture 4">
            <a:extLst>
              <a:ext uri="{FF2B5EF4-FFF2-40B4-BE49-F238E27FC236}">
                <a16:creationId xmlns:a16="http://schemas.microsoft.com/office/drawing/2014/main" id="{EA217D1A-11C9-638A-95DD-9B283B7AF81A}"/>
              </a:ext>
            </a:extLst>
          </p:cNvPr>
          <p:cNvPicPr>
            <a:picLocks noChangeAspect="1"/>
          </p:cNvPicPr>
          <p:nvPr userDrawn="1"/>
        </p:nvPicPr>
        <p:blipFill>
          <a:blip r:embed="rId2"/>
          <a:stretch>
            <a:fillRect/>
          </a:stretch>
        </p:blipFill>
        <p:spPr>
          <a:xfrm>
            <a:off x="914400" y="5943600"/>
            <a:ext cx="1920240" cy="386575"/>
          </a:xfrm>
          <a:prstGeom prst="rect">
            <a:avLst/>
          </a:prstGeom>
        </p:spPr>
      </p:pic>
      <p:pic>
        <p:nvPicPr>
          <p:cNvPr id="4" name="Picture 3">
            <a:extLst>
              <a:ext uri="{FF2B5EF4-FFF2-40B4-BE49-F238E27FC236}">
                <a16:creationId xmlns:a16="http://schemas.microsoft.com/office/drawing/2014/main" id="{A38C508C-1FEE-6153-D330-3BD0791C41DB}"/>
              </a:ext>
            </a:extLst>
          </p:cNvPr>
          <p:cNvPicPr>
            <a:picLocks noChangeAspect="1"/>
          </p:cNvPicPr>
          <p:nvPr userDrawn="1"/>
        </p:nvPicPr>
        <p:blipFill>
          <a:blip r:embed="rId3"/>
          <a:stretch>
            <a:fillRect/>
          </a:stretch>
        </p:blipFill>
        <p:spPr>
          <a:xfrm>
            <a:off x="8357616" y="5760720"/>
            <a:ext cx="2921000" cy="762000"/>
          </a:xfrm>
          <a:prstGeom prst="rect">
            <a:avLst/>
          </a:prstGeom>
        </p:spPr>
      </p:pic>
    </p:spTree>
    <p:extLst>
      <p:ext uri="{BB962C8B-B14F-4D97-AF65-F5344CB8AC3E}">
        <p14:creationId xmlns:p14="http://schemas.microsoft.com/office/powerpoint/2010/main" val="2745517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title on gradient">
    <p:bg>
      <p:bgPr>
        <a:gradFill>
          <a:gsLst>
            <a:gs pos="0">
              <a:srgbClr val="1C82B8"/>
            </a:gs>
            <a:gs pos="100000">
              <a:srgbClr val="00B28A"/>
            </a:gs>
          </a:gsLst>
          <a:lin ang="27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E2792-A528-30F6-4E2C-8E937130B544}"/>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0C055958-6A7A-8D2F-92AE-C39164768F4D}"/>
              </a:ext>
            </a:extLst>
          </p:cNvPr>
          <p:cNvPicPr>
            <a:picLocks noChangeAspect="1"/>
          </p:cNvPicPr>
          <p:nvPr userDrawn="1"/>
        </p:nvPicPr>
        <p:blipFill>
          <a:blip r:embed="rId2"/>
          <a:stretch>
            <a:fillRect/>
          </a:stretch>
        </p:blipFill>
        <p:spPr>
          <a:xfrm>
            <a:off x="914400" y="5943600"/>
            <a:ext cx="1917127" cy="385948"/>
          </a:xfrm>
          <a:prstGeom prst="rect">
            <a:avLst/>
          </a:prstGeom>
        </p:spPr>
      </p:pic>
      <p:pic>
        <p:nvPicPr>
          <p:cNvPr id="5" name="Picture 4">
            <a:extLst>
              <a:ext uri="{FF2B5EF4-FFF2-40B4-BE49-F238E27FC236}">
                <a16:creationId xmlns:a16="http://schemas.microsoft.com/office/drawing/2014/main" id="{06D0C741-C145-5179-F244-5C073806698A}"/>
              </a:ext>
            </a:extLst>
          </p:cNvPr>
          <p:cNvPicPr>
            <a:picLocks noChangeAspect="1"/>
          </p:cNvPicPr>
          <p:nvPr userDrawn="1"/>
        </p:nvPicPr>
        <p:blipFill>
          <a:blip r:embed="rId3"/>
          <a:stretch>
            <a:fillRect/>
          </a:stretch>
        </p:blipFill>
        <p:spPr>
          <a:xfrm>
            <a:off x="8357616" y="5760720"/>
            <a:ext cx="2921000" cy="762000"/>
          </a:xfrm>
          <a:prstGeom prst="rect">
            <a:avLst/>
          </a:prstGeom>
        </p:spPr>
      </p:pic>
    </p:spTree>
    <p:extLst>
      <p:ext uri="{BB962C8B-B14F-4D97-AF65-F5344CB8AC3E}">
        <p14:creationId xmlns:p14="http://schemas.microsoft.com/office/powerpoint/2010/main" val="3770783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A72AB5-2D61-E791-3C5A-2889D3855DD7}"/>
              </a:ext>
            </a:extLst>
          </p:cNvPr>
          <p:cNvSpPr>
            <a:spLocks noGrp="1"/>
          </p:cNvSpPr>
          <p:nvPr>
            <p:ph type="title"/>
          </p:nvPr>
        </p:nvSpPr>
        <p:spPr>
          <a:xfrm>
            <a:off x="914400" y="914400"/>
            <a:ext cx="10200132" cy="1188720"/>
          </a:xfrm>
          <a:prstGeom prst="rect">
            <a:avLst/>
          </a:prstGeom>
        </p:spPr>
        <p:txBody>
          <a:bodyPr vert="horz" lIns="0" tIns="0" rIns="0" bIns="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4B622004-5CF5-C111-0323-2D4DC3F09205}"/>
              </a:ext>
            </a:extLst>
          </p:cNvPr>
          <p:cNvSpPr>
            <a:spLocks noGrp="1"/>
          </p:cNvSpPr>
          <p:nvPr>
            <p:ph type="body" idx="1"/>
          </p:nvPr>
        </p:nvSpPr>
        <p:spPr>
          <a:xfrm>
            <a:off x="914400" y="2377440"/>
            <a:ext cx="10204704" cy="32004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5389375"/>
      </p:ext>
    </p:extLst>
  </p:cSld>
  <p:clrMap bg1="lt1" tx1="dk1" bg2="lt2" tx2="dk2" accent1="accent1" accent2="accent2" accent3="accent3" accent4="accent4" accent5="accent5" accent6="accent6" hlink="hlink" folHlink="folHlink"/>
  <p:sldLayoutIdLst>
    <p:sldLayoutId id="2147483651" r:id="rId1"/>
    <p:sldLayoutId id="2147483661" r:id="rId2"/>
    <p:sldLayoutId id="2147483656" r:id="rId3"/>
    <p:sldLayoutId id="2147483650" r:id="rId4"/>
    <p:sldLayoutId id="2147483657" r:id="rId5"/>
    <p:sldLayoutId id="2147483652" r:id="rId6"/>
    <p:sldLayoutId id="2147483659" r:id="rId7"/>
    <p:sldLayoutId id="2147483654" r:id="rId8"/>
    <p:sldLayoutId id="2147483662" r:id="rId9"/>
    <p:sldLayoutId id="2147483655" r:id="rId10"/>
  </p:sldLayoutIdLst>
  <p:txStyles>
    <p:titleStyle>
      <a:lvl1pPr algn="l" defTabSz="914400" rtl="0" eaLnBrk="1" latinLnBrk="0" hangingPunct="1">
        <a:lnSpc>
          <a:spcPct val="110000"/>
        </a:lnSpc>
        <a:spcBef>
          <a:spcPct val="0"/>
        </a:spcBef>
        <a:buNone/>
        <a:defRPr sz="3600" b="1" i="0" kern="1200">
          <a:solidFill>
            <a:srgbClr val="1C82B8"/>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228600" indent="-137160" algn="l" defTabSz="914400" rtl="0" eaLnBrk="1" latinLnBrk="0" hangingPunct="1">
        <a:lnSpc>
          <a:spcPct val="110000"/>
        </a:lnSpc>
        <a:spcBef>
          <a:spcPts val="1000"/>
        </a:spcBef>
        <a:spcAft>
          <a:spcPts val="600"/>
        </a:spcAft>
        <a:buClr>
          <a:srgbClr val="1C82B8"/>
        </a:buClr>
        <a:buSzPct val="70000"/>
        <a:buFont typeface="Wingdings" pitchFamily="2" charset="2"/>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1pPr>
      <a:lvl2pPr marL="685800" indent="-137160" algn="l" defTabSz="914400" rtl="0" eaLnBrk="1" latinLnBrk="0" hangingPunct="1">
        <a:lnSpc>
          <a:spcPct val="110000"/>
        </a:lnSpc>
        <a:spcBef>
          <a:spcPts val="500"/>
        </a:spcBef>
        <a:spcAft>
          <a:spcPts val="600"/>
        </a:spcAft>
        <a:buClr>
          <a:srgbClr val="1C82B8"/>
        </a:buClr>
        <a:buSzPct val="70000"/>
        <a:buFont typeface="Wingdings" pitchFamily="2" charset="2"/>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2pPr>
      <a:lvl3pPr marL="1143000" indent="-137160" algn="l" defTabSz="914400" rtl="0" eaLnBrk="1" latinLnBrk="0" hangingPunct="1">
        <a:lnSpc>
          <a:spcPct val="110000"/>
        </a:lnSpc>
        <a:spcBef>
          <a:spcPts val="500"/>
        </a:spcBef>
        <a:spcAft>
          <a:spcPts val="600"/>
        </a:spcAft>
        <a:buClr>
          <a:srgbClr val="1C82B8"/>
        </a:buClr>
        <a:buSzPct val="70000"/>
        <a:buFont typeface="Wingdings" pitchFamily="2" charset="2"/>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3pPr>
      <a:lvl4pPr marL="1600200" indent="-137160" algn="l" defTabSz="914400" rtl="0" eaLnBrk="1" latinLnBrk="0" hangingPunct="1">
        <a:lnSpc>
          <a:spcPct val="110000"/>
        </a:lnSpc>
        <a:spcBef>
          <a:spcPts val="500"/>
        </a:spcBef>
        <a:spcAft>
          <a:spcPts val="600"/>
        </a:spcAft>
        <a:buClr>
          <a:srgbClr val="1C82B8"/>
        </a:buClr>
        <a:buSzPct val="70000"/>
        <a:buFont typeface="Wingdings" pitchFamily="2" charset="2"/>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4pPr>
      <a:lvl5pPr marL="2057400" indent="-137160" algn="l" defTabSz="914400" rtl="0" eaLnBrk="1" latinLnBrk="0" hangingPunct="1">
        <a:lnSpc>
          <a:spcPct val="110000"/>
        </a:lnSpc>
        <a:spcBef>
          <a:spcPts val="500"/>
        </a:spcBef>
        <a:spcAft>
          <a:spcPts val="600"/>
        </a:spcAft>
        <a:buClr>
          <a:srgbClr val="1C82B8"/>
        </a:buClr>
        <a:buSzPct val="70000"/>
        <a:buFont typeface="Wingdings" pitchFamily="2" charset="2"/>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087A8-7650-D4F0-9EDB-4B95E777F372}"/>
              </a:ext>
            </a:extLst>
          </p:cNvPr>
          <p:cNvSpPr>
            <a:spLocks noGrp="1"/>
          </p:cNvSpPr>
          <p:nvPr>
            <p:ph type="title"/>
          </p:nvPr>
        </p:nvSpPr>
        <p:spPr>
          <a:xfrm>
            <a:off x="914400" y="2560320"/>
            <a:ext cx="10204704" cy="1371600"/>
          </a:xfrm>
        </p:spPr>
        <p:txBody>
          <a:bodyPr/>
          <a:lstStyle/>
          <a:p>
            <a:r>
              <a:rPr lang="en-US" dirty="0">
                <a:latin typeface="Avenir Next LT Pro" panose="020B0504020202020204" pitchFamily="34" charset="0"/>
              </a:rPr>
              <a:t>Reimagining Recruitment</a:t>
            </a:r>
          </a:p>
        </p:txBody>
      </p:sp>
      <p:sp>
        <p:nvSpPr>
          <p:cNvPr id="3" name="Text Placeholder 2">
            <a:extLst>
              <a:ext uri="{FF2B5EF4-FFF2-40B4-BE49-F238E27FC236}">
                <a16:creationId xmlns:a16="http://schemas.microsoft.com/office/drawing/2014/main" id="{22B506AA-AA05-1CC8-9D9A-F47235C90F53}"/>
              </a:ext>
            </a:extLst>
          </p:cNvPr>
          <p:cNvSpPr>
            <a:spLocks noGrp="1"/>
          </p:cNvSpPr>
          <p:nvPr>
            <p:ph type="body" idx="1"/>
          </p:nvPr>
        </p:nvSpPr>
        <p:spPr>
          <a:xfrm>
            <a:off x="914400" y="4297680"/>
            <a:ext cx="10204704" cy="1010590"/>
          </a:xfrm>
        </p:spPr>
        <p:txBody>
          <a:bodyPr/>
          <a:lstStyle/>
          <a:p>
            <a:pPr>
              <a:lnSpc>
                <a:spcPct val="100000"/>
              </a:lnSpc>
              <a:spcBef>
                <a:spcPts val="0"/>
              </a:spcBef>
              <a:spcAft>
                <a:spcPts val="0"/>
              </a:spcAft>
            </a:pPr>
            <a:r>
              <a:rPr lang="en-US" dirty="0">
                <a:latin typeface="Avenir Next LT Pro" panose="020B0504020202020204" pitchFamily="34" charset="0"/>
              </a:rPr>
              <a:t>Gerald Young</a:t>
            </a:r>
          </a:p>
          <a:p>
            <a:pPr>
              <a:lnSpc>
                <a:spcPct val="100000"/>
              </a:lnSpc>
              <a:spcBef>
                <a:spcPts val="0"/>
              </a:spcBef>
              <a:spcAft>
                <a:spcPts val="0"/>
              </a:spcAft>
            </a:pPr>
            <a:r>
              <a:rPr lang="en-US" dirty="0">
                <a:latin typeface="Avenir Next LT Pro" panose="020B0504020202020204" pitchFamily="34" charset="0"/>
              </a:rPr>
              <a:t>MissionSquare Research Institute</a:t>
            </a:r>
          </a:p>
        </p:txBody>
      </p:sp>
    </p:spTree>
    <p:extLst>
      <p:ext uri="{BB962C8B-B14F-4D97-AF65-F5344CB8AC3E}">
        <p14:creationId xmlns:p14="http://schemas.microsoft.com/office/powerpoint/2010/main" val="3875376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80B6E0-3269-093E-E6D9-15BD75DB88C3}"/>
              </a:ext>
            </a:extLst>
          </p:cNvPr>
          <p:cNvSpPr>
            <a:spLocks noGrp="1"/>
          </p:cNvSpPr>
          <p:nvPr>
            <p:ph type="title"/>
          </p:nvPr>
        </p:nvSpPr>
        <p:spPr>
          <a:xfrm>
            <a:off x="914400" y="331076"/>
            <a:ext cx="10200132" cy="1188720"/>
          </a:xfrm>
        </p:spPr>
        <p:txBody>
          <a:bodyPr/>
          <a:lstStyle/>
          <a:p>
            <a:r>
              <a:rPr lang="en-US" dirty="0">
                <a:latin typeface="Avenir Next LT Pro" panose="020B0504020202020204" pitchFamily="34" charset="0"/>
              </a:rPr>
              <a:t>Most Successful Recruitment Practices, According to Public Sector HR Professionals</a:t>
            </a:r>
          </a:p>
        </p:txBody>
      </p:sp>
      <p:sp>
        <p:nvSpPr>
          <p:cNvPr id="4" name="Content Placeholder 3">
            <a:extLst>
              <a:ext uri="{FF2B5EF4-FFF2-40B4-BE49-F238E27FC236}">
                <a16:creationId xmlns:a16="http://schemas.microsoft.com/office/drawing/2014/main" id="{66CF2FFF-D8E0-6BBA-5408-E38BDA0DE9FC}"/>
              </a:ext>
            </a:extLst>
          </p:cNvPr>
          <p:cNvSpPr>
            <a:spLocks noGrp="1"/>
          </p:cNvSpPr>
          <p:nvPr>
            <p:ph sz="half" idx="1"/>
          </p:nvPr>
        </p:nvSpPr>
        <p:spPr>
          <a:xfrm>
            <a:off x="914400" y="1767383"/>
            <a:ext cx="7027524" cy="2971800"/>
          </a:xfrm>
        </p:spPr>
        <p:txBody>
          <a:bodyPr/>
          <a:lstStyle/>
          <a:p>
            <a:pPr>
              <a:lnSpc>
                <a:spcPct val="100000"/>
              </a:lnSpc>
            </a:pPr>
            <a:r>
              <a:rPr lang="en-US" sz="2800" b="1" dirty="0">
                <a:latin typeface="Avenir Next LT Pro" panose="020B0504020202020204" pitchFamily="34" charset="0"/>
              </a:rPr>
              <a:t>Social Media</a:t>
            </a:r>
            <a:r>
              <a:rPr lang="en-US" sz="2800" dirty="0">
                <a:latin typeface="Avenir Next LT Pro" panose="020B0504020202020204" pitchFamily="34" charset="0"/>
              </a:rPr>
              <a:t> (59%)</a:t>
            </a:r>
          </a:p>
          <a:p>
            <a:pPr>
              <a:lnSpc>
                <a:spcPct val="100000"/>
              </a:lnSpc>
            </a:pPr>
            <a:r>
              <a:rPr lang="en-US" sz="2800" b="1" dirty="0">
                <a:latin typeface="Avenir Next LT Pro" panose="020B0504020202020204" pitchFamily="34" charset="0"/>
              </a:rPr>
              <a:t>Employee Referrals</a:t>
            </a:r>
            <a:r>
              <a:rPr lang="en-US" sz="2800" dirty="0">
                <a:latin typeface="Avenir Next LT Pro" panose="020B0504020202020204" pitchFamily="34" charset="0"/>
              </a:rPr>
              <a:t> (55%)</a:t>
            </a:r>
          </a:p>
          <a:p>
            <a:pPr>
              <a:lnSpc>
                <a:spcPct val="100000"/>
              </a:lnSpc>
            </a:pPr>
            <a:r>
              <a:rPr lang="en-US" sz="2800" b="1" dirty="0">
                <a:latin typeface="Avenir Next LT Pro" panose="020B0504020202020204" pitchFamily="34" charset="0"/>
              </a:rPr>
              <a:t>College Outreach/Partnerships </a:t>
            </a:r>
            <a:r>
              <a:rPr lang="en-US" sz="2800" dirty="0">
                <a:latin typeface="Avenir Next LT Pro" panose="020B0504020202020204" pitchFamily="34" charset="0"/>
              </a:rPr>
              <a:t>(37%)</a:t>
            </a:r>
          </a:p>
          <a:p>
            <a:pPr>
              <a:lnSpc>
                <a:spcPct val="100000"/>
              </a:lnSpc>
            </a:pPr>
            <a:r>
              <a:rPr lang="en-US" sz="2800" b="1" dirty="0">
                <a:latin typeface="Avenir Next LT Pro" panose="020B0504020202020204" pitchFamily="34" charset="0"/>
              </a:rPr>
              <a:t>Job Fairs </a:t>
            </a:r>
            <a:r>
              <a:rPr lang="en-US" sz="2800" dirty="0">
                <a:latin typeface="Avenir Next LT Pro" panose="020B0504020202020204" pitchFamily="34" charset="0"/>
              </a:rPr>
              <a:t>(30%)</a:t>
            </a:r>
          </a:p>
          <a:p>
            <a:pPr>
              <a:lnSpc>
                <a:spcPct val="100000"/>
              </a:lnSpc>
            </a:pPr>
            <a:r>
              <a:rPr lang="en-US" sz="2800" b="1" dirty="0">
                <a:latin typeface="Avenir Next LT Pro" panose="020B0504020202020204" pitchFamily="34" charset="0"/>
              </a:rPr>
              <a:t>Internships/Apprenticeships </a:t>
            </a:r>
            <a:r>
              <a:rPr lang="en-US" sz="2800" dirty="0">
                <a:latin typeface="Avenir Next LT Pro" panose="020B0504020202020204" pitchFamily="34" charset="0"/>
              </a:rPr>
              <a:t>(23%) </a:t>
            </a:r>
          </a:p>
          <a:p>
            <a:endParaRPr lang="en-US" dirty="0"/>
          </a:p>
          <a:p>
            <a:endParaRPr lang="en-US" dirty="0"/>
          </a:p>
          <a:p>
            <a:endParaRPr lang="en-US" b="1" dirty="0"/>
          </a:p>
        </p:txBody>
      </p:sp>
      <p:pic>
        <p:nvPicPr>
          <p:cNvPr id="7" name="Picture 6">
            <a:extLst>
              <a:ext uri="{FF2B5EF4-FFF2-40B4-BE49-F238E27FC236}">
                <a16:creationId xmlns:a16="http://schemas.microsoft.com/office/drawing/2014/main" id="{8FFEF1E2-89AE-9D3C-66F5-1F0B2D9ECB20}"/>
              </a:ext>
            </a:extLst>
          </p:cNvPr>
          <p:cNvPicPr>
            <a:picLocks noChangeAspect="1"/>
          </p:cNvPicPr>
          <p:nvPr/>
        </p:nvPicPr>
        <p:blipFill>
          <a:blip r:embed="rId3"/>
          <a:stretch>
            <a:fillRect/>
          </a:stretch>
        </p:blipFill>
        <p:spPr>
          <a:xfrm>
            <a:off x="8507128" y="1767383"/>
            <a:ext cx="3061760" cy="3886969"/>
          </a:xfrm>
          <a:prstGeom prst="rect">
            <a:avLst/>
          </a:prstGeom>
          <a:ln>
            <a:solidFill>
              <a:schemeClr val="tx1"/>
            </a:solidFill>
          </a:ln>
        </p:spPr>
      </p:pic>
    </p:spTree>
    <p:extLst>
      <p:ext uri="{BB962C8B-B14F-4D97-AF65-F5344CB8AC3E}">
        <p14:creationId xmlns:p14="http://schemas.microsoft.com/office/powerpoint/2010/main" val="1560401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80B6E0-3269-093E-E6D9-15BD75DB88C3}"/>
              </a:ext>
            </a:extLst>
          </p:cNvPr>
          <p:cNvSpPr>
            <a:spLocks noGrp="1"/>
          </p:cNvSpPr>
          <p:nvPr>
            <p:ph type="title"/>
          </p:nvPr>
        </p:nvSpPr>
        <p:spPr>
          <a:xfrm>
            <a:off x="914400" y="564969"/>
            <a:ext cx="11136086" cy="1188720"/>
          </a:xfrm>
        </p:spPr>
        <p:txBody>
          <a:bodyPr/>
          <a:lstStyle/>
          <a:p>
            <a:r>
              <a:rPr lang="en-US" sz="2800" dirty="0">
                <a:latin typeface="Avenir Next LT Pro" panose="020B0504020202020204" pitchFamily="34" charset="0"/>
              </a:rPr>
              <a:t>Top Factors Attracting Current State and Local Employees to Current Public Sector Job</a:t>
            </a:r>
          </a:p>
        </p:txBody>
      </p:sp>
      <p:graphicFrame>
        <p:nvGraphicFramePr>
          <p:cNvPr id="9" name="Content Placeholder 8">
            <a:extLst>
              <a:ext uri="{FF2B5EF4-FFF2-40B4-BE49-F238E27FC236}">
                <a16:creationId xmlns:a16="http://schemas.microsoft.com/office/drawing/2014/main" id="{6059FE0A-2139-2B54-C028-4C04DCCB3D69}"/>
              </a:ext>
            </a:extLst>
          </p:cNvPr>
          <p:cNvGraphicFramePr>
            <a:graphicFrameLocks noGrp="1"/>
          </p:cNvGraphicFramePr>
          <p:nvPr>
            <p:ph idx="1"/>
          </p:nvPr>
        </p:nvGraphicFramePr>
        <p:xfrm>
          <a:off x="2506554" y="1753689"/>
          <a:ext cx="9543932" cy="3771900"/>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a:extLst>
              <a:ext uri="{FF2B5EF4-FFF2-40B4-BE49-F238E27FC236}">
                <a16:creationId xmlns:a16="http://schemas.microsoft.com/office/drawing/2014/main" id="{ADC81888-4D2E-3CEF-D7CB-F621DF318A06}"/>
              </a:ext>
            </a:extLst>
          </p:cNvPr>
          <p:cNvPicPr>
            <a:picLocks noChangeAspect="1"/>
          </p:cNvPicPr>
          <p:nvPr/>
        </p:nvPicPr>
        <p:blipFill>
          <a:blip r:embed="rId4"/>
          <a:stretch>
            <a:fillRect/>
          </a:stretch>
        </p:blipFill>
        <p:spPr>
          <a:xfrm>
            <a:off x="459947" y="1976085"/>
            <a:ext cx="2805767" cy="3598623"/>
          </a:xfrm>
          <a:prstGeom prst="rect">
            <a:avLst/>
          </a:prstGeom>
          <a:ln>
            <a:solidFill>
              <a:schemeClr val="tx1"/>
            </a:solidFill>
          </a:ln>
        </p:spPr>
      </p:pic>
    </p:spTree>
    <p:extLst>
      <p:ext uri="{BB962C8B-B14F-4D97-AF65-F5344CB8AC3E}">
        <p14:creationId xmlns:p14="http://schemas.microsoft.com/office/powerpoint/2010/main" val="2038331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9B994-B6DA-94D0-71BF-2C5F804680D3}"/>
              </a:ext>
            </a:extLst>
          </p:cNvPr>
          <p:cNvSpPr>
            <a:spLocks noGrp="1"/>
          </p:cNvSpPr>
          <p:nvPr>
            <p:ph type="title"/>
          </p:nvPr>
        </p:nvSpPr>
        <p:spPr>
          <a:xfrm>
            <a:off x="914400" y="375558"/>
            <a:ext cx="10858500" cy="914399"/>
          </a:xfrm>
        </p:spPr>
        <p:txBody>
          <a:bodyPr/>
          <a:lstStyle/>
          <a:p>
            <a:r>
              <a:rPr lang="en-US" sz="2800" dirty="0">
                <a:latin typeface="Avenir Next LT Pro" panose="020B0504020202020204" pitchFamily="34" charset="0"/>
              </a:rPr>
              <a:t>How Early Career Entrants Rank Various Workplace Aspects</a:t>
            </a:r>
            <a:r>
              <a:rPr lang="en-US" dirty="0"/>
              <a:t>	</a:t>
            </a:r>
          </a:p>
        </p:txBody>
      </p:sp>
      <p:sp>
        <p:nvSpPr>
          <p:cNvPr id="3" name="Content Placeholder 2">
            <a:extLst>
              <a:ext uri="{FF2B5EF4-FFF2-40B4-BE49-F238E27FC236}">
                <a16:creationId xmlns:a16="http://schemas.microsoft.com/office/drawing/2014/main" id="{596D3C54-1F0A-4EFE-1398-4448E203DBD4}"/>
              </a:ext>
            </a:extLst>
          </p:cNvPr>
          <p:cNvSpPr>
            <a:spLocks noGrp="1"/>
          </p:cNvSpPr>
          <p:nvPr>
            <p:ph idx="1"/>
          </p:nvPr>
        </p:nvSpPr>
        <p:spPr>
          <a:xfrm>
            <a:off x="916672" y="1018993"/>
            <a:ext cx="7062407" cy="2971800"/>
          </a:xfrm>
        </p:spPr>
        <p:txBody>
          <a:bodyPr/>
          <a:lstStyle/>
          <a:p>
            <a:pPr marL="91440" indent="0">
              <a:lnSpc>
                <a:spcPct val="100000"/>
              </a:lnSpc>
              <a:buNone/>
            </a:pPr>
            <a:r>
              <a:rPr lang="en-US" sz="2800" b="1" dirty="0">
                <a:latin typeface="Avenir Next LT Pro" panose="020B0504020202020204" pitchFamily="34" charset="0"/>
              </a:rPr>
              <a:t>#1  </a:t>
            </a:r>
            <a:r>
              <a:rPr lang="en-US" sz="2800" dirty="0">
                <a:latin typeface="Avenir Next LT Pro" panose="020B0504020202020204" pitchFamily="34" charset="0"/>
              </a:rPr>
              <a:t>- Meaningful Work / Mission</a:t>
            </a:r>
          </a:p>
          <a:p>
            <a:pPr marL="91440" indent="0">
              <a:lnSpc>
                <a:spcPct val="100000"/>
              </a:lnSpc>
              <a:buNone/>
            </a:pPr>
            <a:r>
              <a:rPr lang="en-US" sz="2800" b="1" dirty="0">
                <a:latin typeface="Avenir Next LT Pro" panose="020B0504020202020204" pitchFamily="34" charset="0"/>
              </a:rPr>
              <a:t>#2  </a:t>
            </a:r>
            <a:r>
              <a:rPr lang="en-US" sz="2800" dirty="0">
                <a:latin typeface="Avenir Next LT Pro" panose="020B0504020202020204" pitchFamily="34" charset="0"/>
              </a:rPr>
              <a:t>- Workplace Culture</a:t>
            </a:r>
          </a:p>
          <a:p>
            <a:pPr marL="91440" indent="0">
              <a:lnSpc>
                <a:spcPct val="100000"/>
              </a:lnSpc>
              <a:buNone/>
            </a:pPr>
            <a:r>
              <a:rPr lang="en-US" sz="2800" b="1" dirty="0">
                <a:latin typeface="Avenir Next LT Pro" panose="020B0504020202020204" pitchFamily="34" charset="0"/>
              </a:rPr>
              <a:t>#3  </a:t>
            </a:r>
            <a:r>
              <a:rPr lang="en-US" sz="2800" dirty="0">
                <a:latin typeface="Avenir Next LT Pro" panose="020B0504020202020204" pitchFamily="34" charset="0"/>
              </a:rPr>
              <a:t>- Compensation and Benefits</a:t>
            </a:r>
          </a:p>
          <a:p>
            <a:pPr marL="91440" indent="0">
              <a:lnSpc>
                <a:spcPct val="100000"/>
              </a:lnSpc>
              <a:buNone/>
            </a:pPr>
            <a:r>
              <a:rPr lang="en-US" sz="2800" b="1" dirty="0">
                <a:latin typeface="Avenir Next LT Pro" panose="020B0504020202020204" pitchFamily="34" charset="0"/>
              </a:rPr>
              <a:t>#4  </a:t>
            </a:r>
            <a:r>
              <a:rPr lang="en-US" sz="2800" dirty="0">
                <a:latin typeface="Avenir Next LT Pro" panose="020B0504020202020204" pitchFamily="34" charset="0"/>
              </a:rPr>
              <a:t>- Professional Development</a:t>
            </a:r>
          </a:p>
          <a:p>
            <a:pPr marL="91440" indent="0">
              <a:lnSpc>
                <a:spcPct val="100000"/>
              </a:lnSpc>
              <a:buNone/>
            </a:pPr>
            <a:r>
              <a:rPr lang="en-US" sz="2800" b="1" dirty="0">
                <a:latin typeface="Avenir Next LT Pro" panose="020B0504020202020204" pitchFamily="34" charset="0"/>
              </a:rPr>
              <a:t>#5  </a:t>
            </a:r>
            <a:r>
              <a:rPr lang="en-US" sz="2800" dirty="0">
                <a:latin typeface="Avenir Next LT Pro" panose="020B0504020202020204" pitchFamily="34" charset="0"/>
              </a:rPr>
              <a:t>- Location</a:t>
            </a:r>
          </a:p>
          <a:p>
            <a:pPr marL="91440" indent="0">
              <a:lnSpc>
                <a:spcPct val="100000"/>
              </a:lnSpc>
              <a:buNone/>
            </a:pPr>
            <a:r>
              <a:rPr lang="en-US" sz="2800" b="1" dirty="0">
                <a:latin typeface="Avenir Next LT Pro" panose="020B0504020202020204" pitchFamily="34" charset="0"/>
              </a:rPr>
              <a:t>#6  </a:t>
            </a:r>
            <a:r>
              <a:rPr lang="en-US" sz="2800" dirty="0">
                <a:latin typeface="Avenir Next LT Pro" panose="020B0504020202020204" pitchFamily="34" charset="0"/>
              </a:rPr>
              <a:t>- Organizational Reputation</a:t>
            </a:r>
          </a:p>
          <a:p>
            <a:pPr marL="91440" indent="0">
              <a:lnSpc>
                <a:spcPct val="100000"/>
              </a:lnSpc>
              <a:buNone/>
            </a:pPr>
            <a:r>
              <a:rPr lang="en-US" sz="2800" b="1" dirty="0">
                <a:latin typeface="Avenir Next LT Pro" panose="020B0504020202020204" pitchFamily="34" charset="0"/>
              </a:rPr>
              <a:t>#7</a:t>
            </a:r>
            <a:r>
              <a:rPr lang="en-US" sz="2800" dirty="0">
                <a:latin typeface="Avenir Next LT Pro" panose="020B0504020202020204" pitchFamily="34" charset="0"/>
              </a:rPr>
              <a:t>  - Hiring Process and Timeline</a:t>
            </a:r>
          </a:p>
          <a:p>
            <a:pPr marL="91440" indent="0">
              <a:buNone/>
            </a:pPr>
            <a:endParaRPr lang="en-US" dirty="0"/>
          </a:p>
        </p:txBody>
      </p:sp>
      <p:pic>
        <p:nvPicPr>
          <p:cNvPr id="4" name="Picture 3">
            <a:extLst>
              <a:ext uri="{FF2B5EF4-FFF2-40B4-BE49-F238E27FC236}">
                <a16:creationId xmlns:a16="http://schemas.microsoft.com/office/drawing/2014/main" id="{CA690F4C-0E08-14E6-3D11-E664552D46AE}"/>
              </a:ext>
            </a:extLst>
          </p:cNvPr>
          <p:cNvPicPr>
            <a:picLocks noChangeAspect="1"/>
          </p:cNvPicPr>
          <p:nvPr/>
        </p:nvPicPr>
        <p:blipFill>
          <a:blip r:embed="rId3"/>
          <a:stretch>
            <a:fillRect/>
          </a:stretch>
        </p:blipFill>
        <p:spPr>
          <a:xfrm>
            <a:off x="8489695" y="1018993"/>
            <a:ext cx="2785633" cy="3632200"/>
          </a:xfrm>
          <a:prstGeom prst="rect">
            <a:avLst/>
          </a:prstGeom>
          <a:ln>
            <a:solidFill>
              <a:schemeClr val="tx1"/>
            </a:solidFill>
          </a:ln>
        </p:spPr>
      </p:pic>
    </p:spTree>
    <p:extLst>
      <p:ext uri="{BB962C8B-B14F-4D97-AF65-F5344CB8AC3E}">
        <p14:creationId xmlns:p14="http://schemas.microsoft.com/office/powerpoint/2010/main" val="1493676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60383-1F94-B2FF-0FDB-3337D1EAB285}"/>
              </a:ext>
            </a:extLst>
          </p:cNvPr>
          <p:cNvSpPr>
            <a:spLocks noGrp="1"/>
          </p:cNvSpPr>
          <p:nvPr>
            <p:ph type="title"/>
          </p:nvPr>
        </p:nvSpPr>
        <p:spPr>
          <a:xfrm>
            <a:off x="909828" y="320980"/>
            <a:ext cx="10784910" cy="1188720"/>
          </a:xfrm>
        </p:spPr>
        <p:txBody>
          <a:bodyPr/>
          <a:lstStyle/>
          <a:p>
            <a:r>
              <a:rPr lang="en-US" dirty="0">
                <a:latin typeface="Avenir Next LT Pro" panose="020B0504020202020204" pitchFamily="34" charset="0"/>
              </a:rPr>
              <a:t>Practitioner Workforce Priorities:</a:t>
            </a:r>
            <a:br>
              <a:rPr lang="en-US" dirty="0">
                <a:latin typeface="Avenir Next LT Pro" panose="020B0504020202020204" pitchFamily="34" charset="0"/>
              </a:rPr>
            </a:br>
            <a:r>
              <a:rPr lang="en-US" dirty="0">
                <a:latin typeface="Avenir Next LT Pro" panose="020B0504020202020204" pitchFamily="34" charset="0"/>
              </a:rPr>
              <a:t>Identified in Institute Surveys and Focus Groups</a:t>
            </a:r>
          </a:p>
        </p:txBody>
      </p:sp>
      <p:sp>
        <p:nvSpPr>
          <p:cNvPr id="3" name="Content Placeholder 2">
            <a:extLst>
              <a:ext uri="{FF2B5EF4-FFF2-40B4-BE49-F238E27FC236}">
                <a16:creationId xmlns:a16="http://schemas.microsoft.com/office/drawing/2014/main" id="{FED558E1-56DE-9FFF-4612-76D5C5343557}"/>
              </a:ext>
            </a:extLst>
          </p:cNvPr>
          <p:cNvSpPr>
            <a:spLocks noGrp="1"/>
          </p:cNvSpPr>
          <p:nvPr>
            <p:ph idx="1"/>
          </p:nvPr>
        </p:nvSpPr>
        <p:spPr>
          <a:xfrm>
            <a:off x="909828" y="1705106"/>
            <a:ext cx="10204704" cy="2971800"/>
          </a:xfrm>
        </p:spPr>
        <p:txBody>
          <a:bodyPr/>
          <a:lstStyle/>
          <a:p>
            <a:pPr marL="171450" indent="-171450">
              <a:lnSpc>
                <a:spcPct val="100000"/>
              </a:lnSpc>
              <a:buFont typeface="Arial" panose="020B0604020202020204" pitchFamily="34" charset="0"/>
              <a:buChar char="•"/>
            </a:pPr>
            <a:r>
              <a:rPr lang="en-US" sz="2400" dirty="0">
                <a:latin typeface="Avenir Next LT Pro" panose="020B0504020202020204" pitchFamily="34" charset="0"/>
              </a:rPr>
              <a:t>Reassess </a:t>
            </a:r>
            <a:r>
              <a:rPr lang="en-US" sz="2400" b="1" dirty="0">
                <a:latin typeface="Avenir Next LT Pro" panose="020B0504020202020204" pitchFamily="34" charset="0"/>
              </a:rPr>
              <a:t>compensation and benefits packages</a:t>
            </a:r>
          </a:p>
          <a:p>
            <a:pPr marL="171450" indent="-171450">
              <a:lnSpc>
                <a:spcPct val="100000"/>
              </a:lnSpc>
              <a:buFont typeface="Arial" panose="020B0604020202020204" pitchFamily="34" charset="0"/>
              <a:buChar char="•"/>
            </a:pPr>
            <a:r>
              <a:rPr lang="en-US" sz="2400" dirty="0">
                <a:latin typeface="Avenir Next LT Pro" panose="020B0504020202020204" pitchFamily="34" charset="0"/>
              </a:rPr>
              <a:t>Enhance </a:t>
            </a:r>
            <a:r>
              <a:rPr lang="en-US" sz="2400" b="1" dirty="0">
                <a:latin typeface="Avenir Next LT Pro" panose="020B0504020202020204" pitchFamily="34" charset="0"/>
              </a:rPr>
              <a:t>employee recognition;</a:t>
            </a:r>
            <a:r>
              <a:rPr lang="en-US" sz="2400" dirty="0">
                <a:latin typeface="Avenir Next LT Pro" panose="020B0504020202020204" pitchFamily="34" charset="0"/>
              </a:rPr>
              <a:t> emphasize employee </a:t>
            </a:r>
            <a:r>
              <a:rPr lang="en-US" sz="2400" b="1" dirty="0">
                <a:latin typeface="Avenir Next LT Pro" panose="020B0504020202020204" pitchFamily="34" charset="0"/>
              </a:rPr>
              <a:t>impact on the community</a:t>
            </a:r>
          </a:p>
          <a:p>
            <a:pPr marL="171450" indent="-171450">
              <a:lnSpc>
                <a:spcPct val="100000"/>
              </a:lnSpc>
              <a:buFont typeface="Arial" panose="020B0604020202020204" pitchFamily="34" charset="0"/>
              <a:buChar char="•"/>
            </a:pPr>
            <a:r>
              <a:rPr lang="en-US" sz="2400" dirty="0">
                <a:latin typeface="Avenir Next LT Pro" panose="020B0504020202020204" pitchFamily="34" charset="0"/>
              </a:rPr>
              <a:t>Provide and expand </a:t>
            </a:r>
            <a:r>
              <a:rPr lang="en-US" sz="2400" b="1" dirty="0">
                <a:latin typeface="Avenir Next LT Pro" panose="020B0504020202020204" pitchFamily="34" charset="0"/>
              </a:rPr>
              <a:t>financial wellness programs</a:t>
            </a:r>
          </a:p>
          <a:p>
            <a:pPr marL="171450" indent="-171450">
              <a:lnSpc>
                <a:spcPct val="100000"/>
              </a:lnSpc>
              <a:buFont typeface="Arial" panose="020B0604020202020204" pitchFamily="34" charset="0"/>
              <a:buChar char="•"/>
            </a:pPr>
            <a:r>
              <a:rPr lang="en-US" sz="2400" dirty="0">
                <a:latin typeface="Avenir Next LT Pro" panose="020B0504020202020204" pitchFamily="34" charset="0"/>
              </a:rPr>
              <a:t>Prioritize </a:t>
            </a:r>
            <a:r>
              <a:rPr lang="en-US" sz="2400" b="1" dirty="0">
                <a:latin typeface="Avenir Next LT Pro" panose="020B0504020202020204" pitchFamily="34" charset="0"/>
              </a:rPr>
              <a:t>employee safety and mental health</a:t>
            </a:r>
          </a:p>
          <a:p>
            <a:pPr marL="171450" indent="-171450">
              <a:lnSpc>
                <a:spcPct val="100000"/>
              </a:lnSpc>
              <a:buFont typeface="Arial" panose="020B0604020202020204" pitchFamily="34" charset="0"/>
              <a:buChar char="•"/>
            </a:pPr>
            <a:r>
              <a:rPr lang="en-US" sz="2400" dirty="0">
                <a:latin typeface="Avenir Next LT Pro" panose="020B0504020202020204" pitchFamily="34" charset="0"/>
              </a:rPr>
              <a:t>Reevaluate </a:t>
            </a:r>
            <a:r>
              <a:rPr lang="en-US" sz="2400" b="1" dirty="0">
                <a:latin typeface="Avenir Next LT Pro" panose="020B0504020202020204" pitchFamily="34" charset="0"/>
              </a:rPr>
              <a:t>how and where work is conducted</a:t>
            </a:r>
          </a:p>
          <a:p>
            <a:pPr marL="171450" indent="-171450">
              <a:lnSpc>
                <a:spcPct val="100000"/>
              </a:lnSpc>
              <a:buFont typeface="Arial" panose="020B0604020202020204" pitchFamily="34" charset="0"/>
              <a:buChar char="•"/>
            </a:pPr>
            <a:r>
              <a:rPr lang="en-US" sz="2400" dirty="0">
                <a:latin typeface="Avenir Next LT Pro" panose="020B0504020202020204" pitchFamily="34" charset="0"/>
              </a:rPr>
              <a:t>Align to </a:t>
            </a:r>
            <a:r>
              <a:rPr lang="en-US" sz="2400" b="1" dirty="0">
                <a:latin typeface="Avenir Next LT Pro" panose="020B0504020202020204" pitchFamily="34" charset="0"/>
              </a:rPr>
              <a:t>current job requirements</a:t>
            </a:r>
            <a:r>
              <a:rPr lang="en-US" sz="2400" dirty="0">
                <a:latin typeface="Avenir Next LT Pro" panose="020B0504020202020204" pitchFamily="34" charset="0"/>
              </a:rPr>
              <a:t>, strategically plan for staff transitions, and focus on </a:t>
            </a:r>
            <a:r>
              <a:rPr lang="en-US" sz="2400" b="1" dirty="0">
                <a:latin typeface="Avenir Next LT Pro" panose="020B0504020202020204" pitchFamily="34" charset="0"/>
              </a:rPr>
              <a:t>diversity, equity, and inclusion</a:t>
            </a:r>
            <a:endParaRPr lang="en-US" sz="2400" dirty="0">
              <a:latin typeface="Avenir Next LT Pro" panose="020B0504020202020204" pitchFamily="34" charset="0"/>
            </a:endParaRPr>
          </a:p>
          <a:p>
            <a:endParaRPr lang="en-US" dirty="0"/>
          </a:p>
        </p:txBody>
      </p:sp>
    </p:spTree>
    <p:extLst>
      <p:ext uri="{BB962C8B-B14F-4D97-AF65-F5344CB8AC3E}">
        <p14:creationId xmlns:p14="http://schemas.microsoft.com/office/powerpoint/2010/main" val="895673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44575-320D-987A-7EAB-54F5C064FE9F}"/>
              </a:ext>
            </a:extLst>
          </p:cNvPr>
          <p:cNvSpPr>
            <a:spLocks noGrp="1"/>
          </p:cNvSpPr>
          <p:nvPr>
            <p:ph type="title"/>
          </p:nvPr>
        </p:nvSpPr>
        <p:spPr>
          <a:xfrm>
            <a:off x="918972" y="320040"/>
            <a:ext cx="10200132" cy="1188720"/>
          </a:xfrm>
        </p:spPr>
        <p:txBody>
          <a:bodyPr/>
          <a:lstStyle/>
          <a:p>
            <a:r>
              <a:rPr lang="en-US" dirty="0">
                <a:latin typeface="Avenir Next LT Pro" panose="020B0504020202020204" pitchFamily="34" charset="0"/>
              </a:rPr>
              <a:t>Additional 2023 Findings on:</a:t>
            </a:r>
          </a:p>
        </p:txBody>
      </p:sp>
      <p:sp>
        <p:nvSpPr>
          <p:cNvPr id="3" name="Content Placeholder 2">
            <a:extLst>
              <a:ext uri="{FF2B5EF4-FFF2-40B4-BE49-F238E27FC236}">
                <a16:creationId xmlns:a16="http://schemas.microsoft.com/office/drawing/2014/main" id="{25AC9E31-A2A9-FCC0-D541-96433ECFEFE5}"/>
              </a:ext>
            </a:extLst>
          </p:cNvPr>
          <p:cNvSpPr>
            <a:spLocks noGrp="1"/>
          </p:cNvSpPr>
          <p:nvPr>
            <p:ph idx="1"/>
          </p:nvPr>
        </p:nvSpPr>
        <p:spPr>
          <a:xfrm>
            <a:off x="918972" y="1851347"/>
            <a:ext cx="11907680" cy="2971800"/>
          </a:xfrm>
        </p:spPr>
        <p:txBody>
          <a:bodyPr numCol="2"/>
          <a:lstStyle/>
          <a:p>
            <a:pPr>
              <a:lnSpc>
                <a:spcPct val="100000"/>
              </a:lnSpc>
              <a:spcBef>
                <a:spcPts val="0"/>
              </a:spcBef>
              <a:spcAft>
                <a:spcPts val="0"/>
              </a:spcAft>
            </a:pPr>
            <a:r>
              <a:rPr lang="en-US" sz="2800" dirty="0">
                <a:latin typeface="Avenir Next LT Pro" panose="020B0504020202020204" pitchFamily="34" charset="0"/>
              </a:rPr>
              <a:t>29% </a:t>
            </a:r>
            <a:r>
              <a:rPr lang="en-US" sz="2800" b="1" dirty="0">
                <a:latin typeface="Avenir Next LT Pro" panose="020B0504020202020204" pitchFamily="34" charset="0"/>
              </a:rPr>
              <a:t>Dropped degree requirements</a:t>
            </a:r>
          </a:p>
          <a:p>
            <a:pPr>
              <a:lnSpc>
                <a:spcPct val="100000"/>
              </a:lnSpc>
              <a:spcBef>
                <a:spcPts val="0"/>
              </a:spcBef>
              <a:spcAft>
                <a:spcPts val="0"/>
              </a:spcAft>
            </a:pPr>
            <a:r>
              <a:rPr lang="en-US" sz="2800" dirty="0">
                <a:latin typeface="Avenir Next LT Pro" panose="020B0504020202020204" pitchFamily="34" charset="0"/>
              </a:rPr>
              <a:t>19% Offer hiring </a:t>
            </a:r>
            <a:r>
              <a:rPr lang="en-US" sz="2800" b="1" dirty="0">
                <a:latin typeface="Avenir Next LT Pro" panose="020B0504020202020204" pitchFamily="34" charset="0"/>
              </a:rPr>
              <a:t>bonuses</a:t>
            </a:r>
          </a:p>
          <a:p>
            <a:pPr>
              <a:lnSpc>
                <a:spcPct val="100000"/>
              </a:lnSpc>
              <a:spcBef>
                <a:spcPts val="0"/>
              </a:spcBef>
              <a:spcAft>
                <a:spcPts val="0"/>
              </a:spcAft>
            </a:pPr>
            <a:r>
              <a:rPr lang="en-US" sz="2800" dirty="0">
                <a:latin typeface="Avenir Next LT Pro" panose="020B0504020202020204" pitchFamily="34" charset="0"/>
              </a:rPr>
              <a:t>9%   Use mobile apps</a:t>
            </a:r>
          </a:p>
          <a:p>
            <a:pPr marL="91440" indent="0">
              <a:lnSpc>
                <a:spcPct val="100000"/>
              </a:lnSpc>
              <a:spcBef>
                <a:spcPts val="0"/>
              </a:spcBef>
              <a:spcAft>
                <a:spcPts val="0"/>
              </a:spcAft>
              <a:buNone/>
            </a:pPr>
            <a:endParaRPr lang="en-US" sz="2800" dirty="0">
              <a:latin typeface="Avenir Next LT Pro" panose="020B0504020202020204" pitchFamily="34" charset="0"/>
            </a:endParaRPr>
          </a:p>
          <a:p>
            <a:pPr>
              <a:lnSpc>
                <a:spcPct val="100000"/>
              </a:lnSpc>
              <a:spcBef>
                <a:spcPts val="0"/>
              </a:spcBef>
              <a:spcAft>
                <a:spcPts val="0"/>
              </a:spcAft>
            </a:pPr>
            <a:endParaRPr lang="en-US" sz="2800" dirty="0">
              <a:latin typeface="Avenir Next LT Pro" panose="020B0504020202020204" pitchFamily="34" charset="0"/>
            </a:endParaRPr>
          </a:p>
          <a:p>
            <a:pPr>
              <a:lnSpc>
                <a:spcPct val="100000"/>
              </a:lnSpc>
              <a:spcBef>
                <a:spcPts val="0"/>
              </a:spcBef>
              <a:spcAft>
                <a:spcPts val="0"/>
              </a:spcAft>
            </a:pPr>
            <a:r>
              <a:rPr lang="en-US" sz="2800" dirty="0">
                <a:latin typeface="Avenir Next LT Pro" panose="020B0504020202020204" pitchFamily="34" charset="0"/>
              </a:rPr>
              <a:t>Full-time &gt; part-time</a:t>
            </a:r>
          </a:p>
          <a:p>
            <a:pPr>
              <a:lnSpc>
                <a:spcPct val="100000"/>
              </a:lnSpc>
              <a:spcBef>
                <a:spcPts val="0"/>
              </a:spcBef>
              <a:spcAft>
                <a:spcPts val="0"/>
              </a:spcAft>
            </a:pPr>
            <a:r>
              <a:rPr lang="en-US" sz="2800" dirty="0">
                <a:latin typeface="Avenir Next LT Pro" panose="020B0504020202020204" pitchFamily="34" charset="0"/>
              </a:rPr>
              <a:t>Salary compression</a:t>
            </a:r>
          </a:p>
          <a:p>
            <a:pPr>
              <a:lnSpc>
                <a:spcPct val="100000"/>
              </a:lnSpc>
              <a:spcBef>
                <a:spcPts val="0"/>
              </a:spcBef>
              <a:spcAft>
                <a:spcPts val="0"/>
              </a:spcAft>
            </a:pPr>
            <a:r>
              <a:rPr lang="en-US" sz="2800" dirty="0">
                <a:latin typeface="Avenir Next LT Pro" panose="020B0504020202020204" pitchFamily="34" charset="0"/>
              </a:rPr>
              <a:t>Time to hire</a:t>
            </a:r>
          </a:p>
          <a:p>
            <a:pPr>
              <a:lnSpc>
                <a:spcPct val="100000"/>
              </a:lnSpc>
              <a:spcBef>
                <a:spcPts val="0"/>
              </a:spcBef>
              <a:spcAft>
                <a:spcPts val="0"/>
              </a:spcAft>
            </a:pPr>
            <a:r>
              <a:rPr lang="en-US" sz="2800" dirty="0">
                <a:latin typeface="Avenir Next LT Pro" panose="020B0504020202020204" pitchFamily="34" charset="0"/>
              </a:rPr>
              <a:t>On-the-spot job offers</a:t>
            </a:r>
          </a:p>
          <a:p>
            <a:pPr>
              <a:lnSpc>
                <a:spcPct val="100000"/>
              </a:lnSpc>
              <a:spcBef>
                <a:spcPts val="0"/>
              </a:spcBef>
              <a:spcAft>
                <a:spcPts val="0"/>
              </a:spcAft>
            </a:pPr>
            <a:r>
              <a:rPr lang="en-US" sz="2800" dirty="0">
                <a:latin typeface="Avenir Next LT Pro" panose="020B0504020202020204" pitchFamily="34" charset="0"/>
              </a:rPr>
              <a:t>Post-hiring upskilling</a:t>
            </a:r>
          </a:p>
          <a:p>
            <a:pPr marL="91440" indent="0">
              <a:lnSpc>
                <a:spcPct val="100000"/>
              </a:lnSpc>
              <a:spcBef>
                <a:spcPts val="0"/>
              </a:spcBef>
              <a:spcAft>
                <a:spcPts val="0"/>
              </a:spcAft>
              <a:buNone/>
            </a:pPr>
            <a:endParaRPr lang="en-US" sz="2400" dirty="0">
              <a:latin typeface="Avenir Next LT Pro" panose="020B0504020202020204" pitchFamily="34" charset="0"/>
            </a:endParaRPr>
          </a:p>
        </p:txBody>
      </p:sp>
      <p:sp>
        <p:nvSpPr>
          <p:cNvPr id="6" name="TextBox 5">
            <a:extLst>
              <a:ext uri="{FF2B5EF4-FFF2-40B4-BE49-F238E27FC236}">
                <a16:creationId xmlns:a16="http://schemas.microsoft.com/office/drawing/2014/main" id="{1C2E1A1F-CD8D-EF8D-BC65-9213FC8BAB86}"/>
              </a:ext>
            </a:extLst>
          </p:cNvPr>
          <p:cNvSpPr txBox="1"/>
          <p:nvPr/>
        </p:nvSpPr>
        <p:spPr>
          <a:xfrm>
            <a:off x="918972" y="4935255"/>
            <a:ext cx="9991198" cy="646331"/>
          </a:xfrm>
          <a:prstGeom prst="rect">
            <a:avLst/>
          </a:prstGeom>
          <a:noFill/>
        </p:spPr>
        <p:txBody>
          <a:bodyPr wrap="square" rtlCol="0">
            <a:spAutoFit/>
          </a:bodyPr>
          <a:lstStyle/>
          <a:p>
            <a:r>
              <a:rPr lang="en-US" sz="1800" dirty="0">
                <a:latin typeface="Avenir Next LT Pro" panose="020B0504020202020204" pitchFamily="34" charset="0"/>
              </a:rPr>
              <a:t>(New reports pending later this spring)</a:t>
            </a:r>
          </a:p>
          <a:p>
            <a:endParaRPr lang="en-US" dirty="0"/>
          </a:p>
        </p:txBody>
      </p:sp>
    </p:spTree>
    <p:extLst>
      <p:ext uri="{BB962C8B-B14F-4D97-AF65-F5344CB8AC3E}">
        <p14:creationId xmlns:p14="http://schemas.microsoft.com/office/powerpoint/2010/main" val="646351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157105-D426-390C-2588-FEC7107EA673}"/>
              </a:ext>
            </a:extLst>
          </p:cNvPr>
          <p:cNvSpPr>
            <a:spLocks noGrp="1"/>
          </p:cNvSpPr>
          <p:nvPr>
            <p:ph type="title"/>
          </p:nvPr>
        </p:nvSpPr>
        <p:spPr>
          <a:xfrm>
            <a:off x="914400" y="914400"/>
            <a:ext cx="10200132" cy="594360"/>
          </a:xfrm>
        </p:spPr>
        <p:txBody>
          <a:bodyPr/>
          <a:lstStyle/>
          <a:p>
            <a:r>
              <a:rPr lang="en-US" dirty="0">
                <a:latin typeface="Avenir Next LT Pro" panose="020B0504020202020204" pitchFamily="34" charset="0"/>
              </a:rPr>
              <a:t>Discussion</a:t>
            </a:r>
          </a:p>
        </p:txBody>
      </p:sp>
      <p:sp>
        <p:nvSpPr>
          <p:cNvPr id="5" name="Content Placeholder 4">
            <a:extLst>
              <a:ext uri="{FF2B5EF4-FFF2-40B4-BE49-F238E27FC236}">
                <a16:creationId xmlns:a16="http://schemas.microsoft.com/office/drawing/2014/main" id="{1C0F0BDB-7361-4A83-D954-05A53214B97C}"/>
              </a:ext>
            </a:extLst>
          </p:cNvPr>
          <p:cNvSpPr>
            <a:spLocks noGrp="1"/>
          </p:cNvSpPr>
          <p:nvPr>
            <p:ph idx="1"/>
          </p:nvPr>
        </p:nvSpPr>
        <p:spPr>
          <a:xfrm>
            <a:off x="914400" y="1943100"/>
            <a:ext cx="10204704" cy="2971800"/>
          </a:xfrm>
        </p:spPr>
        <p:txBody>
          <a:bodyPr/>
          <a:lstStyle/>
          <a:p>
            <a:r>
              <a:rPr lang="en-US" sz="2800" dirty="0">
                <a:latin typeface="Avenir Next LT Pro" panose="020B0504020202020204" pitchFamily="34" charset="0"/>
              </a:rPr>
              <a:t>What workforce recruitment barriers is your local government dealing with in 2023?</a:t>
            </a:r>
          </a:p>
          <a:p>
            <a:r>
              <a:rPr lang="en-US" sz="2800" dirty="0">
                <a:latin typeface="Avenir Next LT Pro" panose="020B0504020202020204" pitchFamily="34" charset="0"/>
              </a:rPr>
              <a:t>What recruitment strategies are working best?</a:t>
            </a:r>
          </a:p>
          <a:p>
            <a:r>
              <a:rPr lang="en-US" sz="2800" dirty="0">
                <a:latin typeface="Avenir Next LT Pro" panose="020B0504020202020204" pitchFamily="34" charset="0"/>
              </a:rPr>
              <a:t>Is restructuring necessary?</a:t>
            </a:r>
          </a:p>
          <a:p>
            <a:r>
              <a:rPr lang="en-US" sz="2800" dirty="0">
                <a:latin typeface="Avenir Next LT Pro" panose="020B0504020202020204" pitchFamily="34" charset="0"/>
              </a:rPr>
              <a:t>What is being overlooked? What approaches are working outside of local government? </a:t>
            </a:r>
          </a:p>
        </p:txBody>
      </p:sp>
    </p:spTree>
    <p:extLst>
      <p:ext uri="{BB962C8B-B14F-4D97-AF65-F5344CB8AC3E}">
        <p14:creationId xmlns:p14="http://schemas.microsoft.com/office/powerpoint/2010/main" val="606512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4C8B2CE-77A8-54D0-F416-E9AE7BEEDA84}"/>
              </a:ext>
            </a:extLst>
          </p:cNvPr>
          <p:cNvSpPr txBox="1"/>
          <p:nvPr/>
        </p:nvSpPr>
        <p:spPr>
          <a:xfrm>
            <a:off x="975490" y="811924"/>
            <a:ext cx="9404185" cy="1754326"/>
          </a:xfrm>
          <a:prstGeom prst="rect">
            <a:avLst/>
          </a:prstGeom>
          <a:noFill/>
        </p:spPr>
        <p:txBody>
          <a:bodyPr wrap="square">
            <a:spAutoFit/>
          </a:bodyPr>
          <a:lstStyle/>
          <a:p>
            <a:pPr marL="0" indent="0">
              <a:buNone/>
            </a:pPr>
            <a:r>
              <a:rPr lang="en-US" sz="3600" dirty="0">
                <a:solidFill>
                  <a:schemeClr val="bg1"/>
                </a:solidFill>
                <a:latin typeface="Avenir Next LT Pro" panose="020B0504020202020204" pitchFamily="34" charset="0"/>
              </a:rPr>
              <a:t>Twitter: </a:t>
            </a:r>
            <a:r>
              <a:rPr lang="en-US" sz="3600" b="1" dirty="0">
                <a:solidFill>
                  <a:schemeClr val="bg1"/>
                </a:solidFill>
                <a:latin typeface="Avenir Next LT Pro" panose="020B0504020202020204" pitchFamily="34" charset="0"/>
              </a:rPr>
              <a:t>@MSQInstitute 		</a:t>
            </a:r>
          </a:p>
          <a:p>
            <a:pPr marL="0" indent="0">
              <a:buNone/>
            </a:pPr>
            <a:r>
              <a:rPr lang="en-US" sz="3600" dirty="0">
                <a:solidFill>
                  <a:schemeClr val="bg1"/>
                </a:solidFill>
                <a:latin typeface="Avenir Next LT Pro" panose="020B0504020202020204" pitchFamily="34" charset="0"/>
              </a:rPr>
              <a:t>Web: </a:t>
            </a:r>
            <a:r>
              <a:rPr lang="en-US" sz="3600" b="1" dirty="0">
                <a:solidFill>
                  <a:schemeClr val="bg1"/>
                </a:solidFill>
                <a:latin typeface="Avenir Next LT Pro" panose="020B0504020202020204" pitchFamily="34" charset="0"/>
              </a:rPr>
              <a:t>missionsq.org/researchinstitute</a:t>
            </a:r>
          </a:p>
          <a:p>
            <a:pPr marL="0" indent="0">
              <a:buNone/>
            </a:pPr>
            <a:r>
              <a:rPr lang="en-US" sz="3600" dirty="0">
                <a:solidFill>
                  <a:schemeClr val="bg1"/>
                </a:solidFill>
                <a:latin typeface="Avenir Next LT Pro" panose="020B0504020202020204" pitchFamily="34" charset="0"/>
              </a:rPr>
              <a:t>Email:</a:t>
            </a:r>
            <a:r>
              <a:rPr lang="en-US" sz="3600" b="1" dirty="0">
                <a:solidFill>
                  <a:schemeClr val="bg1"/>
                </a:solidFill>
                <a:latin typeface="Avenir Next LT Pro" panose="020B0504020202020204" pitchFamily="34" charset="0"/>
              </a:rPr>
              <a:t> research@missionsq.org</a:t>
            </a:r>
          </a:p>
        </p:txBody>
      </p:sp>
    </p:spTree>
    <p:extLst>
      <p:ext uri="{BB962C8B-B14F-4D97-AF65-F5344CB8AC3E}">
        <p14:creationId xmlns:p14="http://schemas.microsoft.com/office/powerpoint/2010/main" val="906783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9389772-FDF7-7CC2-C55C-DB9FA1B8D657}"/>
              </a:ext>
            </a:extLst>
          </p:cNvPr>
          <p:cNvSpPr>
            <a:spLocks noGrp="1"/>
          </p:cNvSpPr>
          <p:nvPr>
            <p:ph idx="1"/>
          </p:nvPr>
        </p:nvSpPr>
        <p:spPr>
          <a:xfrm>
            <a:off x="914400" y="2377440"/>
            <a:ext cx="10204704" cy="1398401"/>
          </a:xfrm>
        </p:spPr>
        <p:txBody>
          <a:bodyPr/>
          <a:lstStyle/>
          <a:p>
            <a:pPr marL="91440" indent="0">
              <a:buNone/>
            </a:pPr>
            <a:r>
              <a:rPr lang="en-US" sz="2400" i="1" dirty="0">
                <a:latin typeface="Avenir Next LT Pro" panose="020B0504020202020204" pitchFamily="34" charset="0"/>
              </a:rPr>
              <a:t>MissionSquare Research Institute (formerly SLGE) promotes excellence in state and local government and other public service organizations so they can attract and retain talented public servants</a:t>
            </a:r>
          </a:p>
        </p:txBody>
      </p:sp>
      <p:sp>
        <p:nvSpPr>
          <p:cNvPr id="6" name="Title 3">
            <a:extLst>
              <a:ext uri="{FF2B5EF4-FFF2-40B4-BE49-F238E27FC236}">
                <a16:creationId xmlns:a16="http://schemas.microsoft.com/office/drawing/2014/main" id="{86C5A4EE-BB20-EAC4-BE3B-7F0CE59015ED}"/>
              </a:ext>
            </a:extLst>
          </p:cNvPr>
          <p:cNvSpPr>
            <a:spLocks noGrp="1"/>
          </p:cNvSpPr>
          <p:nvPr>
            <p:ph type="title"/>
          </p:nvPr>
        </p:nvSpPr>
        <p:spPr>
          <a:xfrm>
            <a:off x="914400" y="914400"/>
            <a:ext cx="10199688" cy="1189038"/>
          </a:xfrm>
        </p:spPr>
        <p:txBody>
          <a:bodyPr/>
          <a:lstStyle/>
          <a:p>
            <a:r>
              <a:rPr lang="en-US" dirty="0">
                <a:latin typeface="Avenir Next LT Pro" panose="020B0504020202020204" pitchFamily="34" charset="0"/>
              </a:rPr>
              <a:t>MissionSquare Research Institute</a:t>
            </a:r>
          </a:p>
        </p:txBody>
      </p:sp>
      <p:pic>
        <p:nvPicPr>
          <p:cNvPr id="7" name="Picture 6">
            <a:extLst>
              <a:ext uri="{FF2B5EF4-FFF2-40B4-BE49-F238E27FC236}">
                <a16:creationId xmlns:a16="http://schemas.microsoft.com/office/drawing/2014/main" id="{5D8DD8FC-6A9A-B8B1-50C9-F0082EE767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91097" y="3881825"/>
            <a:ext cx="2447925" cy="885825"/>
          </a:xfrm>
          <a:prstGeom prst="rect">
            <a:avLst/>
          </a:prstGeom>
          <a:noFill/>
          <a:ln>
            <a:noFill/>
          </a:ln>
        </p:spPr>
      </p:pic>
      <p:sp>
        <p:nvSpPr>
          <p:cNvPr id="8" name="TextBox 7">
            <a:extLst>
              <a:ext uri="{FF2B5EF4-FFF2-40B4-BE49-F238E27FC236}">
                <a16:creationId xmlns:a16="http://schemas.microsoft.com/office/drawing/2014/main" id="{1BEA4DE4-3818-343B-230F-570378BFAC1D}"/>
              </a:ext>
            </a:extLst>
          </p:cNvPr>
          <p:cNvSpPr txBox="1"/>
          <p:nvPr/>
        </p:nvSpPr>
        <p:spPr>
          <a:xfrm>
            <a:off x="5209055" y="4049843"/>
            <a:ext cx="4901406" cy="738664"/>
          </a:xfrm>
          <a:prstGeom prst="rect">
            <a:avLst/>
          </a:prstGeom>
          <a:noFill/>
        </p:spPr>
        <p:txBody>
          <a:bodyPr wrap="none" rtlCol="0">
            <a:spAutoFit/>
          </a:bodyPr>
          <a:lstStyle/>
          <a:p>
            <a:r>
              <a:rPr lang="en-US" sz="2400" b="1" dirty="0">
                <a:solidFill>
                  <a:srgbClr val="1C5286"/>
                </a:solidFill>
                <a:latin typeface="Avenir Next LT Pro" panose="020B0504020202020204" pitchFamily="34" charset="0"/>
              </a:rPr>
              <a:t>missionsq.org/researchinstitute</a:t>
            </a:r>
          </a:p>
          <a:p>
            <a:endParaRPr lang="en-US" dirty="0"/>
          </a:p>
        </p:txBody>
      </p:sp>
    </p:spTree>
    <p:extLst>
      <p:ext uri="{BB962C8B-B14F-4D97-AF65-F5344CB8AC3E}">
        <p14:creationId xmlns:p14="http://schemas.microsoft.com/office/powerpoint/2010/main" val="1481245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64DBB-F41B-D81F-D8B8-9CD48621EBDB}"/>
              </a:ext>
            </a:extLst>
          </p:cNvPr>
          <p:cNvSpPr>
            <a:spLocks noGrp="1"/>
          </p:cNvSpPr>
          <p:nvPr>
            <p:ph type="title"/>
          </p:nvPr>
        </p:nvSpPr>
        <p:spPr/>
        <p:txBody>
          <a:bodyPr/>
          <a:lstStyle/>
          <a:p>
            <a:r>
              <a:rPr lang="en-US" dirty="0">
                <a:latin typeface="Avenir Next LT Pro" panose="020B0504020202020204" pitchFamily="34" charset="0"/>
              </a:rPr>
              <a:t>A Sector in Flux </a:t>
            </a:r>
          </a:p>
        </p:txBody>
      </p:sp>
      <p:sp>
        <p:nvSpPr>
          <p:cNvPr id="3" name="Text Placeholder 2">
            <a:extLst>
              <a:ext uri="{FF2B5EF4-FFF2-40B4-BE49-F238E27FC236}">
                <a16:creationId xmlns:a16="http://schemas.microsoft.com/office/drawing/2014/main" id="{A476BAC0-BAB6-71F7-CE37-361BBD10548E}"/>
              </a:ext>
            </a:extLst>
          </p:cNvPr>
          <p:cNvSpPr>
            <a:spLocks noGrp="1"/>
          </p:cNvSpPr>
          <p:nvPr>
            <p:ph type="body" idx="1"/>
          </p:nvPr>
        </p:nvSpPr>
        <p:spPr>
          <a:xfrm>
            <a:off x="4367048" y="4297680"/>
            <a:ext cx="6752056" cy="1371600"/>
          </a:xfrm>
        </p:spPr>
        <p:txBody>
          <a:bodyPr/>
          <a:lstStyle/>
          <a:p>
            <a:r>
              <a:rPr lang="en-US" dirty="0">
                <a:latin typeface="Avenir Next LT Pro" panose="020B0504020202020204" pitchFamily="34" charset="0"/>
              </a:rPr>
              <a:t>…the past 10 years</a:t>
            </a:r>
          </a:p>
        </p:txBody>
      </p:sp>
    </p:spTree>
    <p:extLst>
      <p:ext uri="{BB962C8B-B14F-4D97-AF65-F5344CB8AC3E}">
        <p14:creationId xmlns:p14="http://schemas.microsoft.com/office/powerpoint/2010/main" val="2459979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9B7F76BE-0965-D7A8-13F4-AC5F724B5F74}"/>
              </a:ext>
            </a:extLst>
          </p:cNvPr>
          <p:cNvGraphicFramePr>
            <a:graphicFrameLocks/>
          </p:cNvGraphicFramePr>
          <p:nvPr/>
        </p:nvGraphicFramePr>
        <p:xfrm>
          <a:off x="662152" y="1915510"/>
          <a:ext cx="10445850" cy="308215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74F6C231-770E-5DE1-732A-9782375EE61E}"/>
              </a:ext>
            </a:extLst>
          </p:cNvPr>
          <p:cNvSpPr>
            <a:spLocks noGrp="1"/>
          </p:cNvSpPr>
          <p:nvPr>
            <p:ph type="title"/>
          </p:nvPr>
        </p:nvSpPr>
        <p:spPr/>
        <p:txBody>
          <a:bodyPr/>
          <a:lstStyle/>
          <a:p>
            <a:r>
              <a:rPr lang="en-US" b="1" dirty="0">
                <a:latin typeface="Avenir Next LT Pro" panose="020B0504020202020204" pitchFamily="34" charset="0"/>
              </a:rPr>
              <a:t>Local Government - Employment</a:t>
            </a:r>
            <a:r>
              <a:rPr lang="en-US" b="1" baseline="0" dirty="0">
                <a:latin typeface="Avenir Next LT Pro" panose="020B0504020202020204" pitchFamily="34" charset="0"/>
              </a:rPr>
              <a:t> Levels</a:t>
            </a:r>
            <a:br>
              <a:rPr lang="en-US" b="1" dirty="0"/>
            </a:br>
            <a:endParaRPr lang="en-US" dirty="0"/>
          </a:p>
        </p:txBody>
      </p:sp>
      <p:sp>
        <p:nvSpPr>
          <p:cNvPr id="4" name="Text Placeholder 5">
            <a:extLst>
              <a:ext uri="{FF2B5EF4-FFF2-40B4-BE49-F238E27FC236}">
                <a16:creationId xmlns:a16="http://schemas.microsoft.com/office/drawing/2014/main" id="{A65360EF-3C9E-95F2-5E9C-1E4FD97456C4}"/>
              </a:ext>
            </a:extLst>
          </p:cNvPr>
          <p:cNvSpPr txBox="1">
            <a:spLocks/>
          </p:cNvSpPr>
          <p:nvPr/>
        </p:nvSpPr>
        <p:spPr>
          <a:xfrm>
            <a:off x="1083998" y="5507397"/>
            <a:ext cx="2739140" cy="232326"/>
          </a:xfrm>
          <a:prstGeom prst="rect">
            <a:avLst/>
          </a:prstGeom>
        </p:spPr>
        <p:txBody>
          <a:bodyPr vert="horz" lIns="0" tIns="0" rIns="0" bIns="0" rtlCol="0" anchor="t" anchorCtr="0">
            <a:noAutofit/>
          </a:bodyPr>
          <a:lstStyle>
            <a:lvl1pPr marL="228600" indent="-137160" algn="l" defTabSz="914400" rtl="0" eaLnBrk="1" latinLnBrk="0" hangingPunct="1">
              <a:lnSpc>
                <a:spcPct val="110000"/>
              </a:lnSpc>
              <a:spcBef>
                <a:spcPts val="1000"/>
              </a:spcBef>
              <a:spcAft>
                <a:spcPts val="600"/>
              </a:spcAft>
              <a:buClr>
                <a:srgbClr val="1C82B8"/>
              </a:buClr>
              <a:buSzPct val="70000"/>
              <a:buFont typeface="Wingdings" pitchFamily="2" charset="2"/>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1pPr>
            <a:lvl2pPr marL="685800" indent="-137160" algn="l" defTabSz="914400" rtl="0" eaLnBrk="1" latinLnBrk="0" hangingPunct="1">
              <a:lnSpc>
                <a:spcPct val="110000"/>
              </a:lnSpc>
              <a:spcBef>
                <a:spcPts val="500"/>
              </a:spcBef>
              <a:spcAft>
                <a:spcPts val="600"/>
              </a:spcAft>
              <a:buClr>
                <a:srgbClr val="1C82B8"/>
              </a:buClr>
              <a:buSzPct val="70000"/>
              <a:buFont typeface="Wingdings" pitchFamily="2" charset="2"/>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2pPr>
            <a:lvl3pPr marL="1143000" indent="-137160" algn="l" defTabSz="914400" rtl="0" eaLnBrk="1" latinLnBrk="0" hangingPunct="1">
              <a:lnSpc>
                <a:spcPct val="110000"/>
              </a:lnSpc>
              <a:spcBef>
                <a:spcPts val="500"/>
              </a:spcBef>
              <a:spcAft>
                <a:spcPts val="600"/>
              </a:spcAft>
              <a:buClr>
                <a:srgbClr val="1C82B8"/>
              </a:buClr>
              <a:buSzPct val="70000"/>
              <a:buFont typeface="Wingdings" pitchFamily="2" charset="2"/>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3pPr>
            <a:lvl4pPr marL="1600200" indent="-137160" algn="l" defTabSz="914400" rtl="0" eaLnBrk="1" latinLnBrk="0" hangingPunct="1">
              <a:lnSpc>
                <a:spcPct val="110000"/>
              </a:lnSpc>
              <a:spcBef>
                <a:spcPts val="500"/>
              </a:spcBef>
              <a:spcAft>
                <a:spcPts val="600"/>
              </a:spcAft>
              <a:buClr>
                <a:srgbClr val="1C82B8"/>
              </a:buClr>
              <a:buSzPct val="70000"/>
              <a:buFont typeface="Wingdings" pitchFamily="2" charset="2"/>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4pPr>
            <a:lvl5pPr marL="2057400" indent="-137160" algn="l" defTabSz="914400" rtl="0" eaLnBrk="1" latinLnBrk="0" hangingPunct="1">
              <a:lnSpc>
                <a:spcPct val="110000"/>
              </a:lnSpc>
              <a:spcBef>
                <a:spcPts val="500"/>
              </a:spcBef>
              <a:spcAft>
                <a:spcPts val="600"/>
              </a:spcAft>
              <a:buClr>
                <a:srgbClr val="1C82B8"/>
              </a:buClr>
              <a:buSzPct val="70000"/>
              <a:buFont typeface="Wingdings" pitchFamily="2" charset="2"/>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indent="0">
              <a:buFont typeface="Wingdings" pitchFamily="2" charset="2"/>
              <a:buNone/>
            </a:pPr>
            <a:r>
              <a:rPr lang="en-US" sz="1000" dirty="0"/>
              <a:t>Source: BLS Current Employment Statistics</a:t>
            </a:r>
          </a:p>
        </p:txBody>
      </p:sp>
      <p:pic>
        <p:nvPicPr>
          <p:cNvPr id="5" name="Picture 4">
            <a:extLst>
              <a:ext uri="{FF2B5EF4-FFF2-40B4-BE49-F238E27FC236}">
                <a16:creationId xmlns:a16="http://schemas.microsoft.com/office/drawing/2014/main" id="{E245F4D5-D903-1713-91B5-311DE672F773}"/>
              </a:ext>
            </a:extLst>
          </p:cNvPr>
          <p:cNvPicPr>
            <a:picLocks noChangeAspect="1"/>
          </p:cNvPicPr>
          <p:nvPr/>
        </p:nvPicPr>
        <p:blipFill>
          <a:blip r:embed="rId4"/>
          <a:stretch>
            <a:fillRect/>
          </a:stretch>
        </p:blipFill>
        <p:spPr>
          <a:xfrm>
            <a:off x="3081403" y="3745282"/>
            <a:ext cx="4341385" cy="1665962"/>
          </a:xfrm>
          <a:prstGeom prst="rect">
            <a:avLst/>
          </a:prstGeom>
        </p:spPr>
      </p:pic>
    </p:spTree>
    <p:extLst>
      <p:ext uri="{BB962C8B-B14F-4D97-AF65-F5344CB8AC3E}">
        <p14:creationId xmlns:p14="http://schemas.microsoft.com/office/powerpoint/2010/main" val="64732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3AB132-08E7-49B2-F18B-FF4481CD6B16}"/>
              </a:ext>
            </a:extLst>
          </p:cNvPr>
          <p:cNvSpPr>
            <a:spLocks noGrp="1"/>
          </p:cNvSpPr>
          <p:nvPr>
            <p:ph type="title"/>
          </p:nvPr>
        </p:nvSpPr>
        <p:spPr>
          <a:xfrm>
            <a:off x="914400" y="914400"/>
            <a:ext cx="10200132" cy="646386"/>
          </a:xfrm>
        </p:spPr>
        <p:txBody>
          <a:bodyPr/>
          <a:lstStyle/>
          <a:p>
            <a:r>
              <a:rPr lang="en-US" dirty="0">
                <a:latin typeface="Avenir Next LT Pro" panose="020B0504020202020204" pitchFamily="34" charset="0"/>
              </a:rPr>
              <a:t>Labor Turnover</a:t>
            </a:r>
          </a:p>
        </p:txBody>
      </p:sp>
      <p:sp>
        <p:nvSpPr>
          <p:cNvPr id="4" name="Content Placeholder 10">
            <a:extLst>
              <a:ext uri="{FF2B5EF4-FFF2-40B4-BE49-F238E27FC236}">
                <a16:creationId xmlns:a16="http://schemas.microsoft.com/office/drawing/2014/main" id="{94ED09E3-B25F-40CD-8F6D-B13D3FE7B520}"/>
              </a:ext>
            </a:extLst>
          </p:cNvPr>
          <p:cNvSpPr txBox="1">
            <a:spLocks/>
          </p:cNvSpPr>
          <p:nvPr/>
        </p:nvSpPr>
        <p:spPr>
          <a:xfrm>
            <a:off x="550544" y="1970690"/>
            <a:ext cx="11090912" cy="4428278"/>
          </a:xfrm>
          <a:prstGeom prst="rect">
            <a:avLst/>
          </a:prstGeom>
        </p:spPr>
        <p:txBody>
          <a:bodyPr/>
          <a:lstStyle>
            <a:lvl1pPr marL="228600" indent="-137160" algn="l" defTabSz="914400" rtl="0" eaLnBrk="1" latinLnBrk="0" hangingPunct="1">
              <a:lnSpc>
                <a:spcPct val="110000"/>
              </a:lnSpc>
              <a:spcBef>
                <a:spcPts val="1000"/>
              </a:spcBef>
              <a:spcAft>
                <a:spcPts val="600"/>
              </a:spcAft>
              <a:buClr>
                <a:srgbClr val="1C82B8"/>
              </a:buClr>
              <a:buSzPct val="70000"/>
              <a:buFont typeface="Wingdings" pitchFamily="2" charset="2"/>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1pPr>
            <a:lvl2pPr marL="685800" indent="-137160" algn="l" defTabSz="914400" rtl="0" eaLnBrk="1" latinLnBrk="0" hangingPunct="1">
              <a:lnSpc>
                <a:spcPct val="110000"/>
              </a:lnSpc>
              <a:spcBef>
                <a:spcPts val="500"/>
              </a:spcBef>
              <a:spcAft>
                <a:spcPts val="600"/>
              </a:spcAft>
              <a:buClr>
                <a:srgbClr val="1C82B8"/>
              </a:buClr>
              <a:buSzPct val="70000"/>
              <a:buFont typeface="Wingdings" pitchFamily="2" charset="2"/>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2pPr>
            <a:lvl3pPr marL="1143000" indent="-137160" algn="l" defTabSz="914400" rtl="0" eaLnBrk="1" latinLnBrk="0" hangingPunct="1">
              <a:lnSpc>
                <a:spcPct val="110000"/>
              </a:lnSpc>
              <a:spcBef>
                <a:spcPts val="500"/>
              </a:spcBef>
              <a:spcAft>
                <a:spcPts val="600"/>
              </a:spcAft>
              <a:buClr>
                <a:srgbClr val="1C82B8"/>
              </a:buClr>
              <a:buSzPct val="70000"/>
              <a:buFont typeface="Wingdings" pitchFamily="2" charset="2"/>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3pPr>
            <a:lvl4pPr marL="1600200" indent="-137160" algn="l" defTabSz="914400" rtl="0" eaLnBrk="1" latinLnBrk="0" hangingPunct="1">
              <a:lnSpc>
                <a:spcPct val="110000"/>
              </a:lnSpc>
              <a:spcBef>
                <a:spcPts val="500"/>
              </a:spcBef>
              <a:spcAft>
                <a:spcPts val="600"/>
              </a:spcAft>
              <a:buClr>
                <a:srgbClr val="1C82B8"/>
              </a:buClr>
              <a:buSzPct val="70000"/>
              <a:buFont typeface="Wingdings" pitchFamily="2" charset="2"/>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4pPr>
            <a:lvl5pPr marL="2057400" indent="-137160" algn="l" defTabSz="914400" rtl="0" eaLnBrk="1" latinLnBrk="0" hangingPunct="1">
              <a:lnSpc>
                <a:spcPct val="110000"/>
              </a:lnSpc>
              <a:spcBef>
                <a:spcPts val="500"/>
              </a:spcBef>
              <a:spcAft>
                <a:spcPts val="600"/>
              </a:spcAft>
              <a:buClr>
                <a:srgbClr val="1C82B8"/>
              </a:buClr>
              <a:buSzPct val="70000"/>
              <a:buFont typeface="Wingdings" pitchFamily="2" charset="2"/>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venir Next LT Pro" panose="020B0504020202020204" pitchFamily="34" charset="0"/>
              </a:rPr>
              <a:t>In the first four months following the declaration of the public health emergency (February 2020), </a:t>
            </a:r>
            <a:r>
              <a:rPr lang="en-US" b="1" dirty="0">
                <a:latin typeface="Avenir Next LT Pro" panose="020B0504020202020204" pitchFamily="34" charset="0"/>
              </a:rPr>
              <a:t>layoffs</a:t>
            </a:r>
            <a:r>
              <a:rPr lang="en-US" dirty="0">
                <a:latin typeface="Avenir Next LT Pro" panose="020B0504020202020204" pitchFamily="34" charset="0"/>
              </a:rPr>
              <a:t> spiked by approximately 160% from 20-year averages.</a:t>
            </a:r>
          </a:p>
          <a:p>
            <a:r>
              <a:rPr lang="en-US" dirty="0">
                <a:latin typeface="Avenir Next LT Pro" panose="020B0504020202020204" pitchFamily="34" charset="0"/>
              </a:rPr>
              <a:t>For 2022, </a:t>
            </a:r>
            <a:r>
              <a:rPr lang="en-US" b="1" dirty="0">
                <a:latin typeface="Avenir Next LT Pro" panose="020B0504020202020204" pitchFamily="34" charset="0"/>
              </a:rPr>
              <a:t>quit</a:t>
            </a:r>
            <a:r>
              <a:rPr lang="en-US" dirty="0">
                <a:latin typeface="Avenir Next LT Pro" panose="020B0504020202020204" pitchFamily="34" charset="0"/>
              </a:rPr>
              <a:t> rates were 57% higher than 20-year averages and separations such as </a:t>
            </a:r>
            <a:r>
              <a:rPr lang="en-US" b="1" dirty="0">
                <a:latin typeface="Avenir Next LT Pro" panose="020B0504020202020204" pitchFamily="34" charset="0"/>
              </a:rPr>
              <a:t>retirements</a:t>
            </a:r>
            <a:r>
              <a:rPr lang="en-US" dirty="0">
                <a:latin typeface="Avenir Next LT Pro" panose="020B0504020202020204" pitchFamily="34" charset="0"/>
              </a:rPr>
              <a:t> have spiked almost twice their typical rate in the Summer of 2020 and again in late 2021. </a:t>
            </a:r>
          </a:p>
          <a:p>
            <a:r>
              <a:rPr lang="en-US" dirty="0">
                <a:latin typeface="Avenir Next LT Pro" panose="020B0504020202020204" pitchFamily="34" charset="0"/>
              </a:rPr>
              <a:t>At the same time, </a:t>
            </a:r>
            <a:r>
              <a:rPr lang="en-US" b="1" dirty="0">
                <a:latin typeface="Avenir Next LT Pro" panose="020B0504020202020204" pitchFamily="34" charset="0"/>
              </a:rPr>
              <a:t>job openings</a:t>
            </a:r>
            <a:r>
              <a:rPr lang="en-US" dirty="0">
                <a:latin typeface="Avenir Next LT Pro" panose="020B0504020202020204" pitchFamily="34" charset="0"/>
              </a:rPr>
              <a:t> have continued to consistently increase and were over double their 20-year averages in 2022.</a:t>
            </a:r>
          </a:p>
          <a:p>
            <a:pPr marL="0" indent="0">
              <a:buFont typeface="Wingdings" pitchFamily="2" charset="2"/>
              <a:buNone/>
            </a:pPr>
            <a:endParaRPr lang="en-US" dirty="0"/>
          </a:p>
        </p:txBody>
      </p:sp>
      <p:sp>
        <p:nvSpPr>
          <p:cNvPr id="5" name="Text Placeholder 5">
            <a:extLst>
              <a:ext uri="{FF2B5EF4-FFF2-40B4-BE49-F238E27FC236}">
                <a16:creationId xmlns:a16="http://schemas.microsoft.com/office/drawing/2014/main" id="{350EEB0B-4A66-9CEC-873B-C437C99AB7A1}"/>
              </a:ext>
            </a:extLst>
          </p:cNvPr>
          <p:cNvSpPr txBox="1">
            <a:spLocks/>
          </p:cNvSpPr>
          <p:nvPr/>
        </p:nvSpPr>
        <p:spPr>
          <a:xfrm>
            <a:off x="1083998" y="5507397"/>
            <a:ext cx="3346112" cy="232326"/>
          </a:xfrm>
          <a:prstGeom prst="rect">
            <a:avLst/>
          </a:prstGeom>
        </p:spPr>
        <p:txBody>
          <a:bodyPr vert="horz" lIns="0" tIns="0" rIns="0" bIns="0" rtlCol="0" anchor="t" anchorCtr="0">
            <a:noAutofit/>
          </a:bodyPr>
          <a:lstStyle>
            <a:lvl1pPr marL="228600" indent="-137160" algn="l" defTabSz="914400" rtl="0" eaLnBrk="1" latinLnBrk="0" hangingPunct="1">
              <a:lnSpc>
                <a:spcPct val="110000"/>
              </a:lnSpc>
              <a:spcBef>
                <a:spcPts val="1000"/>
              </a:spcBef>
              <a:spcAft>
                <a:spcPts val="600"/>
              </a:spcAft>
              <a:buClr>
                <a:srgbClr val="1C82B8"/>
              </a:buClr>
              <a:buSzPct val="70000"/>
              <a:buFont typeface="Wingdings" pitchFamily="2" charset="2"/>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1pPr>
            <a:lvl2pPr marL="685800" indent="-137160" algn="l" defTabSz="914400" rtl="0" eaLnBrk="1" latinLnBrk="0" hangingPunct="1">
              <a:lnSpc>
                <a:spcPct val="110000"/>
              </a:lnSpc>
              <a:spcBef>
                <a:spcPts val="500"/>
              </a:spcBef>
              <a:spcAft>
                <a:spcPts val="600"/>
              </a:spcAft>
              <a:buClr>
                <a:srgbClr val="1C82B8"/>
              </a:buClr>
              <a:buSzPct val="70000"/>
              <a:buFont typeface="Wingdings" pitchFamily="2" charset="2"/>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2pPr>
            <a:lvl3pPr marL="1143000" indent="-137160" algn="l" defTabSz="914400" rtl="0" eaLnBrk="1" latinLnBrk="0" hangingPunct="1">
              <a:lnSpc>
                <a:spcPct val="110000"/>
              </a:lnSpc>
              <a:spcBef>
                <a:spcPts val="500"/>
              </a:spcBef>
              <a:spcAft>
                <a:spcPts val="600"/>
              </a:spcAft>
              <a:buClr>
                <a:srgbClr val="1C82B8"/>
              </a:buClr>
              <a:buSzPct val="70000"/>
              <a:buFont typeface="Wingdings" pitchFamily="2" charset="2"/>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3pPr>
            <a:lvl4pPr marL="1600200" indent="-137160" algn="l" defTabSz="914400" rtl="0" eaLnBrk="1" latinLnBrk="0" hangingPunct="1">
              <a:lnSpc>
                <a:spcPct val="110000"/>
              </a:lnSpc>
              <a:spcBef>
                <a:spcPts val="500"/>
              </a:spcBef>
              <a:spcAft>
                <a:spcPts val="600"/>
              </a:spcAft>
              <a:buClr>
                <a:srgbClr val="1C82B8"/>
              </a:buClr>
              <a:buSzPct val="70000"/>
              <a:buFont typeface="Wingdings" pitchFamily="2" charset="2"/>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4pPr>
            <a:lvl5pPr marL="2057400" indent="-137160" algn="l" defTabSz="914400" rtl="0" eaLnBrk="1" latinLnBrk="0" hangingPunct="1">
              <a:lnSpc>
                <a:spcPct val="110000"/>
              </a:lnSpc>
              <a:spcBef>
                <a:spcPts val="500"/>
              </a:spcBef>
              <a:spcAft>
                <a:spcPts val="600"/>
              </a:spcAft>
              <a:buClr>
                <a:srgbClr val="1C82B8"/>
              </a:buClr>
              <a:buSzPct val="70000"/>
              <a:buFont typeface="Wingdings" pitchFamily="2" charset="2"/>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indent="0">
              <a:buFont typeface="Wingdings" pitchFamily="2" charset="2"/>
              <a:buNone/>
            </a:pPr>
            <a:r>
              <a:rPr lang="en-US" sz="1000" dirty="0"/>
              <a:t>Source: BLS Job Openings and Labor Turnover Survey</a:t>
            </a:r>
          </a:p>
        </p:txBody>
      </p:sp>
    </p:spTree>
    <p:extLst>
      <p:ext uri="{BB962C8B-B14F-4D97-AF65-F5344CB8AC3E}">
        <p14:creationId xmlns:p14="http://schemas.microsoft.com/office/powerpoint/2010/main" val="1121902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157105-D426-390C-2588-FEC7107EA673}"/>
              </a:ext>
            </a:extLst>
          </p:cNvPr>
          <p:cNvSpPr>
            <a:spLocks noGrp="1"/>
          </p:cNvSpPr>
          <p:nvPr>
            <p:ph type="title"/>
          </p:nvPr>
        </p:nvSpPr>
        <p:spPr>
          <a:xfrm>
            <a:off x="914400" y="914400"/>
            <a:ext cx="10200132" cy="594360"/>
          </a:xfrm>
        </p:spPr>
        <p:txBody>
          <a:bodyPr/>
          <a:lstStyle/>
          <a:p>
            <a:r>
              <a:rPr lang="en-US" dirty="0">
                <a:latin typeface="Avenir Next LT Pro" panose="020B0504020202020204" pitchFamily="34" charset="0"/>
              </a:rPr>
              <a:t>Question</a:t>
            </a:r>
          </a:p>
        </p:txBody>
      </p:sp>
      <p:sp>
        <p:nvSpPr>
          <p:cNvPr id="5" name="Content Placeholder 4">
            <a:extLst>
              <a:ext uri="{FF2B5EF4-FFF2-40B4-BE49-F238E27FC236}">
                <a16:creationId xmlns:a16="http://schemas.microsoft.com/office/drawing/2014/main" id="{1C0F0BDB-7361-4A83-D954-05A53214B97C}"/>
              </a:ext>
            </a:extLst>
          </p:cNvPr>
          <p:cNvSpPr>
            <a:spLocks noGrp="1"/>
          </p:cNvSpPr>
          <p:nvPr>
            <p:ph idx="1"/>
          </p:nvPr>
        </p:nvSpPr>
        <p:spPr>
          <a:xfrm>
            <a:off x="993648" y="2144110"/>
            <a:ext cx="10204704" cy="1229711"/>
          </a:xfrm>
        </p:spPr>
        <p:txBody>
          <a:bodyPr/>
          <a:lstStyle/>
          <a:p>
            <a:r>
              <a:rPr lang="en-US" sz="2800" dirty="0">
                <a:latin typeface="Avenir Next LT Pro" panose="020B0504020202020204" pitchFamily="34" charset="0"/>
              </a:rPr>
              <a:t>Is this turnover reflective of your government’s experience?</a:t>
            </a:r>
          </a:p>
        </p:txBody>
      </p:sp>
    </p:spTree>
    <p:extLst>
      <p:ext uri="{BB962C8B-B14F-4D97-AF65-F5344CB8AC3E}">
        <p14:creationId xmlns:p14="http://schemas.microsoft.com/office/powerpoint/2010/main" val="927897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D1170-BAF0-2D5C-C014-784A36279CA3}"/>
              </a:ext>
            </a:extLst>
          </p:cNvPr>
          <p:cNvSpPr>
            <a:spLocks noGrp="1"/>
          </p:cNvSpPr>
          <p:nvPr>
            <p:ph type="title"/>
          </p:nvPr>
        </p:nvSpPr>
        <p:spPr>
          <a:xfrm>
            <a:off x="690824" y="531515"/>
            <a:ext cx="10200132" cy="1188720"/>
          </a:xfrm>
        </p:spPr>
        <p:txBody>
          <a:bodyPr/>
          <a:lstStyle/>
          <a:p>
            <a:r>
              <a:rPr lang="en-US" dirty="0">
                <a:latin typeface="Avenir Next LT Pro" panose="020B0504020202020204" pitchFamily="34" charset="0"/>
              </a:rPr>
              <a:t>Key Employment Notes</a:t>
            </a:r>
          </a:p>
        </p:txBody>
      </p:sp>
      <p:sp>
        <p:nvSpPr>
          <p:cNvPr id="13" name="Text Placeholder 5">
            <a:extLst>
              <a:ext uri="{FF2B5EF4-FFF2-40B4-BE49-F238E27FC236}">
                <a16:creationId xmlns:a16="http://schemas.microsoft.com/office/drawing/2014/main" id="{BBE7911E-FC2C-A2F6-B90D-EF44409FD33B}"/>
              </a:ext>
            </a:extLst>
          </p:cNvPr>
          <p:cNvSpPr>
            <a:spLocks noGrp="1"/>
          </p:cNvSpPr>
          <p:nvPr>
            <p:ph idx="1"/>
          </p:nvPr>
        </p:nvSpPr>
        <p:spPr>
          <a:xfrm>
            <a:off x="2209911" y="5315142"/>
            <a:ext cx="10204704" cy="232326"/>
          </a:xfrm>
        </p:spPr>
        <p:txBody>
          <a:bodyPr/>
          <a:lstStyle/>
          <a:p>
            <a:pPr marL="91440" indent="0">
              <a:buNone/>
            </a:pPr>
            <a:r>
              <a:rPr lang="en-US" sz="1000" dirty="0">
                <a:latin typeface="Avenir Next LT Pro" panose="020B0504020202020204" pitchFamily="34" charset="0"/>
              </a:rPr>
              <a:t>Sources: BLS Employment Projections Program (local government, excluding education and hospitals) and </a:t>
            </a:r>
            <a:br>
              <a:rPr lang="en-US" sz="1000" dirty="0">
                <a:latin typeface="Avenir Next LT Pro" panose="020B0504020202020204" pitchFamily="34" charset="0"/>
              </a:rPr>
            </a:br>
            <a:r>
              <a:rPr lang="en-US" sz="1000" dirty="0">
                <a:latin typeface="Avenir Next LT Pro" panose="020B0504020202020204" pitchFamily="34" charset="0"/>
              </a:rPr>
              <a:t>MissionSquare Research Institute analysis of BLS Current Employment Statistics</a:t>
            </a:r>
          </a:p>
        </p:txBody>
      </p:sp>
      <p:sp>
        <p:nvSpPr>
          <p:cNvPr id="5" name="Rectangle 4">
            <a:extLst>
              <a:ext uri="{FF2B5EF4-FFF2-40B4-BE49-F238E27FC236}">
                <a16:creationId xmlns:a16="http://schemas.microsoft.com/office/drawing/2014/main" id="{91B86294-C29C-62BA-D34D-425C19EB4F38}"/>
              </a:ext>
            </a:extLst>
          </p:cNvPr>
          <p:cNvSpPr/>
          <p:nvPr/>
        </p:nvSpPr>
        <p:spPr>
          <a:xfrm>
            <a:off x="548640" y="2012635"/>
            <a:ext cx="3089363" cy="29254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6" name="Rectangle 5">
            <a:extLst>
              <a:ext uri="{FF2B5EF4-FFF2-40B4-BE49-F238E27FC236}">
                <a16:creationId xmlns:a16="http://schemas.microsoft.com/office/drawing/2014/main" id="{FAE05F26-85D3-EAD8-D4A2-E90F0B152B5D}"/>
              </a:ext>
            </a:extLst>
          </p:cNvPr>
          <p:cNvSpPr/>
          <p:nvPr/>
        </p:nvSpPr>
        <p:spPr>
          <a:xfrm>
            <a:off x="4488375" y="2031368"/>
            <a:ext cx="3089363" cy="29254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 name="Rectangle 6">
            <a:extLst>
              <a:ext uri="{FF2B5EF4-FFF2-40B4-BE49-F238E27FC236}">
                <a16:creationId xmlns:a16="http://schemas.microsoft.com/office/drawing/2014/main" id="{3036F647-76DF-931B-0FE0-78D02A4DC71F}"/>
              </a:ext>
            </a:extLst>
          </p:cNvPr>
          <p:cNvSpPr/>
          <p:nvPr/>
        </p:nvSpPr>
        <p:spPr>
          <a:xfrm>
            <a:off x="408350" y="2505863"/>
            <a:ext cx="2812156" cy="1107996"/>
          </a:xfrm>
          <a:prstGeom prst="rect">
            <a:avLst/>
          </a:prstGeom>
        </p:spPr>
        <p:txBody>
          <a:bodyPr wrap="square" lIns="0" tIns="0" rIns="0" bIns="0">
            <a:spAutoFit/>
          </a:bodyPr>
          <a:lstStyle/>
          <a:p>
            <a:pPr algn="ctr"/>
            <a:r>
              <a:rPr lang="en-US" sz="5400" b="1" dirty="0">
                <a:solidFill>
                  <a:schemeClr val="bg1"/>
                </a:solidFill>
                <a:latin typeface="Avenir Next LT Pro" panose="020B0504020202020204" pitchFamily="34" charset="0"/>
                <a:cs typeface="Arial" panose="020B0604020202020204" pitchFamily="34" charset="0"/>
              </a:rPr>
              <a:t>11</a:t>
            </a:r>
            <a:r>
              <a:rPr lang="en-US" sz="3600" b="1" dirty="0">
                <a:solidFill>
                  <a:schemeClr val="bg1"/>
                </a:solidFill>
                <a:latin typeface="Avenir Next LT Pro" panose="020B0504020202020204" pitchFamily="34" charset="0"/>
                <a:cs typeface="Arial" panose="020B0604020202020204" pitchFamily="34" charset="0"/>
              </a:rPr>
              <a:t>years</a:t>
            </a:r>
            <a:r>
              <a:rPr lang="en-US" sz="7200" b="1" dirty="0">
                <a:solidFill>
                  <a:schemeClr val="bg1"/>
                </a:solidFill>
                <a:latin typeface="Avenir Next LT Pro" panose="020B0504020202020204" pitchFamily="34" charset="0"/>
                <a:cs typeface="Arial" panose="020B0604020202020204" pitchFamily="34" charset="0"/>
              </a:rPr>
              <a:t> </a:t>
            </a:r>
          </a:p>
        </p:txBody>
      </p:sp>
      <p:sp>
        <p:nvSpPr>
          <p:cNvPr id="8" name="Rectangle 7">
            <a:extLst>
              <a:ext uri="{FF2B5EF4-FFF2-40B4-BE49-F238E27FC236}">
                <a16:creationId xmlns:a16="http://schemas.microsoft.com/office/drawing/2014/main" id="{4BA2B8A8-D0A2-D2FB-1049-4F9281DFFBDC}"/>
              </a:ext>
            </a:extLst>
          </p:cNvPr>
          <p:cNvSpPr/>
          <p:nvPr/>
        </p:nvSpPr>
        <p:spPr>
          <a:xfrm>
            <a:off x="856526" y="3721970"/>
            <a:ext cx="2649453" cy="1107996"/>
          </a:xfrm>
          <a:prstGeom prst="rect">
            <a:avLst/>
          </a:prstGeom>
        </p:spPr>
        <p:txBody>
          <a:bodyPr wrap="square" lIns="0" tIns="0" rIns="0" bIns="0">
            <a:spAutoFit/>
          </a:bodyPr>
          <a:lstStyle/>
          <a:p>
            <a:r>
              <a:rPr lang="en-US" b="1" dirty="0">
                <a:solidFill>
                  <a:schemeClr val="bg1"/>
                </a:solidFill>
                <a:latin typeface="Avenir Next LT Pro" panose="020B0504020202020204" pitchFamily="34" charset="0"/>
              </a:rPr>
              <a:t>For government employment to recover from the Great Recession</a:t>
            </a:r>
          </a:p>
        </p:txBody>
      </p:sp>
      <p:sp>
        <p:nvSpPr>
          <p:cNvPr id="9" name="Rectangle 8">
            <a:extLst>
              <a:ext uri="{FF2B5EF4-FFF2-40B4-BE49-F238E27FC236}">
                <a16:creationId xmlns:a16="http://schemas.microsoft.com/office/drawing/2014/main" id="{412C7055-DD4F-D28B-C7FA-7D8826AF35FD}"/>
              </a:ext>
            </a:extLst>
          </p:cNvPr>
          <p:cNvSpPr/>
          <p:nvPr/>
        </p:nvSpPr>
        <p:spPr>
          <a:xfrm>
            <a:off x="4302565" y="2505863"/>
            <a:ext cx="3369944" cy="1107996"/>
          </a:xfrm>
          <a:prstGeom prst="rect">
            <a:avLst/>
          </a:prstGeom>
        </p:spPr>
        <p:txBody>
          <a:bodyPr wrap="square" lIns="0" tIns="0" rIns="0" bIns="0">
            <a:spAutoFit/>
          </a:bodyPr>
          <a:lstStyle/>
          <a:p>
            <a:pPr algn="ctr"/>
            <a:r>
              <a:rPr lang="en-US" sz="3600" b="1" dirty="0">
                <a:solidFill>
                  <a:schemeClr val="bg1"/>
                </a:solidFill>
                <a:latin typeface="Avenir Next LT Pro" panose="020B0504020202020204" pitchFamily="34" charset="0"/>
                <a:cs typeface="Arial" panose="020B0604020202020204" pitchFamily="34" charset="0"/>
              </a:rPr>
              <a:t>Mid-</a:t>
            </a:r>
            <a:r>
              <a:rPr lang="en-US" sz="5400" b="1" dirty="0">
                <a:solidFill>
                  <a:schemeClr val="bg1"/>
                </a:solidFill>
                <a:latin typeface="Avenir Next LT Pro" panose="020B0504020202020204" pitchFamily="34" charset="0"/>
                <a:cs typeface="Arial" panose="020B0604020202020204" pitchFamily="34" charset="0"/>
              </a:rPr>
              <a:t>2024</a:t>
            </a:r>
            <a:r>
              <a:rPr lang="en-US" sz="7200" b="1" dirty="0">
                <a:solidFill>
                  <a:schemeClr val="bg1"/>
                </a:solidFill>
                <a:cs typeface="Arial" panose="020B0604020202020204" pitchFamily="34" charset="0"/>
              </a:rPr>
              <a:t> </a:t>
            </a:r>
          </a:p>
        </p:txBody>
      </p:sp>
      <p:sp>
        <p:nvSpPr>
          <p:cNvPr id="10" name="Rectangle 9">
            <a:extLst>
              <a:ext uri="{FF2B5EF4-FFF2-40B4-BE49-F238E27FC236}">
                <a16:creationId xmlns:a16="http://schemas.microsoft.com/office/drawing/2014/main" id="{61B67406-C2C5-5DD7-C7D3-61C49764BCDD}"/>
              </a:ext>
            </a:extLst>
          </p:cNvPr>
          <p:cNvSpPr/>
          <p:nvPr/>
        </p:nvSpPr>
        <p:spPr>
          <a:xfrm>
            <a:off x="4662810" y="3718998"/>
            <a:ext cx="2649453" cy="1107996"/>
          </a:xfrm>
          <a:prstGeom prst="rect">
            <a:avLst/>
          </a:prstGeom>
        </p:spPr>
        <p:txBody>
          <a:bodyPr wrap="square" lIns="0" tIns="0" rIns="0" bIns="0">
            <a:spAutoFit/>
          </a:bodyPr>
          <a:lstStyle/>
          <a:p>
            <a:r>
              <a:rPr lang="en-US" b="1" dirty="0">
                <a:solidFill>
                  <a:schemeClr val="bg1"/>
                </a:solidFill>
                <a:latin typeface="Avenir Next LT Pro" panose="020B0504020202020204" pitchFamily="34" charset="0"/>
              </a:rPr>
              <a:t>Projected return to pre-pandemic levels, assuming current growth rates</a:t>
            </a:r>
          </a:p>
        </p:txBody>
      </p:sp>
      <p:sp>
        <p:nvSpPr>
          <p:cNvPr id="3" name="Rectangle 2">
            <a:extLst>
              <a:ext uri="{FF2B5EF4-FFF2-40B4-BE49-F238E27FC236}">
                <a16:creationId xmlns:a16="http://schemas.microsoft.com/office/drawing/2014/main" id="{5E9C3695-AE07-892B-459F-98162F230502}"/>
              </a:ext>
            </a:extLst>
          </p:cNvPr>
          <p:cNvSpPr/>
          <p:nvPr/>
        </p:nvSpPr>
        <p:spPr>
          <a:xfrm>
            <a:off x="8420734" y="2012634"/>
            <a:ext cx="3089363" cy="29254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4" name="Rectangle 3">
            <a:extLst>
              <a:ext uri="{FF2B5EF4-FFF2-40B4-BE49-F238E27FC236}">
                <a16:creationId xmlns:a16="http://schemas.microsoft.com/office/drawing/2014/main" id="{8F02558E-39D1-741D-AE15-9B79DB280271}"/>
              </a:ext>
            </a:extLst>
          </p:cNvPr>
          <p:cNvSpPr/>
          <p:nvPr/>
        </p:nvSpPr>
        <p:spPr>
          <a:xfrm>
            <a:off x="8428110" y="2859031"/>
            <a:ext cx="3081987" cy="830997"/>
          </a:xfrm>
          <a:prstGeom prst="rect">
            <a:avLst/>
          </a:prstGeom>
        </p:spPr>
        <p:txBody>
          <a:bodyPr wrap="square" lIns="0" tIns="0" rIns="0" bIns="0">
            <a:spAutoFit/>
          </a:bodyPr>
          <a:lstStyle/>
          <a:p>
            <a:pPr algn="ctr"/>
            <a:r>
              <a:rPr lang="en-US" sz="5400" b="1" dirty="0">
                <a:solidFill>
                  <a:schemeClr val="bg1"/>
                </a:solidFill>
                <a:latin typeface="Avenir Next LT Pro" panose="020B0504020202020204" pitchFamily="34" charset="0"/>
                <a:cs typeface="Arial" panose="020B0604020202020204" pitchFamily="34" charset="0"/>
              </a:rPr>
              <a:t>1.4%</a:t>
            </a:r>
          </a:p>
        </p:txBody>
      </p:sp>
      <p:sp>
        <p:nvSpPr>
          <p:cNvPr id="12" name="Rectangle 11">
            <a:extLst>
              <a:ext uri="{FF2B5EF4-FFF2-40B4-BE49-F238E27FC236}">
                <a16:creationId xmlns:a16="http://schemas.microsoft.com/office/drawing/2014/main" id="{9D8A528F-17E3-B4EF-0524-5992C196690E}"/>
              </a:ext>
            </a:extLst>
          </p:cNvPr>
          <p:cNvSpPr/>
          <p:nvPr/>
        </p:nvSpPr>
        <p:spPr>
          <a:xfrm>
            <a:off x="8509239" y="3705428"/>
            <a:ext cx="2890678" cy="830997"/>
          </a:xfrm>
          <a:prstGeom prst="rect">
            <a:avLst/>
          </a:prstGeom>
        </p:spPr>
        <p:txBody>
          <a:bodyPr wrap="square" lIns="0" tIns="0" rIns="0" bIns="0">
            <a:spAutoFit/>
          </a:bodyPr>
          <a:lstStyle/>
          <a:p>
            <a:r>
              <a:rPr lang="en-US" b="1" dirty="0">
                <a:solidFill>
                  <a:schemeClr val="bg1"/>
                </a:solidFill>
                <a:latin typeface="Avenir Next LT Pro" panose="020B0504020202020204" pitchFamily="34" charset="0"/>
              </a:rPr>
              <a:t>Projected Employment Change, Local Government, 2021-2031</a:t>
            </a:r>
          </a:p>
        </p:txBody>
      </p:sp>
    </p:spTree>
    <p:extLst>
      <p:ext uri="{BB962C8B-B14F-4D97-AF65-F5344CB8AC3E}">
        <p14:creationId xmlns:p14="http://schemas.microsoft.com/office/powerpoint/2010/main" val="34969855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2C11CE-AEDC-9F0F-C6AC-904EAB798F58}"/>
              </a:ext>
            </a:extLst>
          </p:cNvPr>
          <p:cNvSpPr>
            <a:spLocks noGrp="1"/>
          </p:cNvSpPr>
          <p:nvPr>
            <p:ph type="title"/>
          </p:nvPr>
        </p:nvSpPr>
        <p:spPr>
          <a:xfrm>
            <a:off x="503434" y="353565"/>
            <a:ext cx="10975552" cy="1188720"/>
          </a:xfrm>
        </p:spPr>
        <p:txBody>
          <a:bodyPr/>
          <a:lstStyle/>
          <a:p>
            <a:r>
              <a:rPr lang="en-US" dirty="0">
                <a:latin typeface="Avenir Next LT Pro" panose="020B0504020202020204" pitchFamily="34" charset="0"/>
              </a:rPr>
              <a:t>Examples of local government occupations with notable changes projected over next 10 years…</a:t>
            </a:r>
          </a:p>
        </p:txBody>
      </p:sp>
      <p:sp>
        <p:nvSpPr>
          <p:cNvPr id="7" name="Text Placeholder 5">
            <a:extLst>
              <a:ext uri="{FF2B5EF4-FFF2-40B4-BE49-F238E27FC236}">
                <a16:creationId xmlns:a16="http://schemas.microsoft.com/office/drawing/2014/main" id="{34C2182A-E271-76D9-0043-0CD097A4A1B0}"/>
              </a:ext>
            </a:extLst>
          </p:cNvPr>
          <p:cNvSpPr txBox="1">
            <a:spLocks/>
          </p:cNvSpPr>
          <p:nvPr/>
        </p:nvSpPr>
        <p:spPr>
          <a:xfrm>
            <a:off x="993648" y="5677749"/>
            <a:ext cx="10204704" cy="232326"/>
          </a:xfrm>
          <a:prstGeom prst="rect">
            <a:avLst/>
          </a:prstGeom>
        </p:spPr>
        <p:txBody>
          <a:bodyPr vert="horz" lIns="0" tIns="0" rIns="0" bIns="0" rtlCol="0" anchor="t" anchorCtr="0">
            <a:noAutofit/>
          </a:bodyPr>
          <a:lstStyle>
            <a:lvl1pPr marL="228600" indent="-137160" algn="l" defTabSz="914400" rtl="0" eaLnBrk="1" latinLnBrk="0" hangingPunct="1">
              <a:lnSpc>
                <a:spcPct val="110000"/>
              </a:lnSpc>
              <a:spcBef>
                <a:spcPts val="1000"/>
              </a:spcBef>
              <a:spcAft>
                <a:spcPts val="600"/>
              </a:spcAft>
              <a:buClr>
                <a:schemeClr val="bg1"/>
              </a:buClr>
              <a:buSzPct val="70000"/>
              <a:buFont typeface="Wingdings" pitchFamily="2" charset="2"/>
              <a:buChar char="§"/>
              <a:defRPr sz="2000" b="0" i="0" kern="1200">
                <a:solidFill>
                  <a:schemeClr val="bg1"/>
                </a:solidFill>
                <a:latin typeface="Lato" panose="020F0502020204030203" pitchFamily="34" charset="0"/>
                <a:ea typeface="Lato" panose="020F0502020204030203" pitchFamily="34" charset="0"/>
                <a:cs typeface="Lato" panose="020F0502020204030203" pitchFamily="34" charset="0"/>
              </a:defRPr>
            </a:lvl1pPr>
            <a:lvl2pPr marL="685800" indent="-137160" algn="l" defTabSz="914400" rtl="0" eaLnBrk="1" latinLnBrk="0" hangingPunct="1">
              <a:lnSpc>
                <a:spcPct val="110000"/>
              </a:lnSpc>
              <a:spcBef>
                <a:spcPts val="500"/>
              </a:spcBef>
              <a:spcAft>
                <a:spcPts val="600"/>
              </a:spcAft>
              <a:buClr>
                <a:schemeClr val="bg1"/>
              </a:buClr>
              <a:buSzPct val="70000"/>
              <a:buFont typeface="Wingdings" pitchFamily="2" charset="2"/>
              <a:buChar char="§"/>
              <a:defRPr sz="2000" b="0" i="0" kern="1200">
                <a:solidFill>
                  <a:schemeClr val="bg1"/>
                </a:solidFill>
                <a:latin typeface="Lato" panose="020F0502020204030203" pitchFamily="34" charset="0"/>
                <a:ea typeface="Lato" panose="020F0502020204030203" pitchFamily="34" charset="0"/>
                <a:cs typeface="Lato" panose="020F0502020204030203" pitchFamily="34" charset="0"/>
              </a:defRPr>
            </a:lvl2pPr>
            <a:lvl3pPr marL="1143000" indent="-137160" algn="l" defTabSz="914400" rtl="0" eaLnBrk="1" latinLnBrk="0" hangingPunct="1">
              <a:lnSpc>
                <a:spcPct val="110000"/>
              </a:lnSpc>
              <a:spcBef>
                <a:spcPts val="500"/>
              </a:spcBef>
              <a:spcAft>
                <a:spcPts val="600"/>
              </a:spcAft>
              <a:buClr>
                <a:schemeClr val="bg1"/>
              </a:buClr>
              <a:buSzPct val="70000"/>
              <a:buFont typeface="Wingdings" pitchFamily="2" charset="2"/>
              <a:buChar char="§"/>
              <a:defRPr sz="2000" b="0" i="0" kern="1200">
                <a:solidFill>
                  <a:schemeClr val="bg1"/>
                </a:solidFill>
                <a:latin typeface="Lato" panose="020F0502020204030203" pitchFamily="34" charset="0"/>
                <a:ea typeface="Lato" panose="020F0502020204030203" pitchFamily="34" charset="0"/>
                <a:cs typeface="Lato" panose="020F0502020204030203" pitchFamily="34" charset="0"/>
              </a:defRPr>
            </a:lvl3pPr>
            <a:lvl4pPr marL="1600200" indent="-137160" algn="l" defTabSz="914400" rtl="0" eaLnBrk="1" latinLnBrk="0" hangingPunct="1">
              <a:lnSpc>
                <a:spcPct val="110000"/>
              </a:lnSpc>
              <a:spcBef>
                <a:spcPts val="500"/>
              </a:spcBef>
              <a:spcAft>
                <a:spcPts val="600"/>
              </a:spcAft>
              <a:buClr>
                <a:schemeClr val="bg1"/>
              </a:buClr>
              <a:buSzPct val="70000"/>
              <a:buFont typeface="Wingdings" pitchFamily="2" charset="2"/>
              <a:buChar char="§"/>
              <a:defRPr sz="2000" b="0" i="0" kern="1200">
                <a:solidFill>
                  <a:schemeClr val="bg1"/>
                </a:solidFill>
                <a:latin typeface="Lato" panose="020F0502020204030203" pitchFamily="34" charset="0"/>
                <a:ea typeface="Lato" panose="020F0502020204030203" pitchFamily="34" charset="0"/>
                <a:cs typeface="Lato" panose="020F0502020204030203" pitchFamily="34" charset="0"/>
              </a:defRPr>
            </a:lvl4pPr>
            <a:lvl5pPr marL="2057400" indent="-137160" algn="l" defTabSz="914400" rtl="0" eaLnBrk="1" latinLnBrk="0" hangingPunct="1">
              <a:lnSpc>
                <a:spcPct val="110000"/>
              </a:lnSpc>
              <a:spcBef>
                <a:spcPts val="500"/>
              </a:spcBef>
              <a:spcAft>
                <a:spcPts val="600"/>
              </a:spcAft>
              <a:buClr>
                <a:schemeClr val="bg1"/>
              </a:buClr>
              <a:buSzPct val="70000"/>
              <a:buFont typeface="Wingdings" pitchFamily="2" charset="2"/>
              <a:buChar char="§"/>
              <a:defRPr sz="2000" b="0" i="0" kern="1200">
                <a:solidFill>
                  <a:schemeClr val="bg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indent="0">
              <a:buFont typeface="Wingdings" pitchFamily="2" charset="2"/>
              <a:buNone/>
            </a:pPr>
            <a:r>
              <a:rPr lang="en-US" sz="1000" dirty="0"/>
              <a:t>Source: BLS Employment Projections Program (local government, excluding education and hospitals)</a:t>
            </a:r>
          </a:p>
        </p:txBody>
      </p:sp>
      <p:graphicFrame>
        <p:nvGraphicFramePr>
          <p:cNvPr id="2" name="Table 2">
            <a:extLst>
              <a:ext uri="{FF2B5EF4-FFF2-40B4-BE49-F238E27FC236}">
                <a16:creationId xmlns:a16="http://schemas.microsoft.com/office/drawing/2014/main" id="{804F25EC-76BF-9863-810B-F9D742844A28}"/>
              </a:ext>
            </a:extLst>
          </p:cNvPr>
          <p:cNvGraphicFramePr>
            <a:graphicFrameLocks noGrp="1"/>
          </p:cNvGraphicFramePr>
          <p:nvPr>
            <p:extLst>
              <p:ext uri="{D42A27DB-BD31-4B8C-83A1-F6EECF244321}">
                <p14:modId xmlns:p14="http://schemas.microsoft.com/office/powerpoint/2010/main" val="3550366088"/>
              </p:ext>
            </p:extLst>
          </p:nvPr>
        </p:nvGraphicFramePr>
        <p:xfrm>
          <a:off x="503435" y="1869440"/>
          <a:ext cx="11168008" cy="3108960"/>
        </p:xfrm>
        <a:graphic>
          <a:graphicData uri="http://schemas.openxmlformats.org/drawingml/2006/table">
            <a:tbl>
              <a:tblPr firstRow="1" bandRow="1">
                <a:tableStyleId>{5C22544A-7EE6-4342-B048-85BDC9FD1C3A}</a:tableStyleId>
              </a:tblPr>
              <a:tblGrid>
                <a:gridCol w="5386747">
                  <a:extLst>
                    <a:ext uri="{9D8B030D-6E8A-4147-A177-3AD203B41FA5}">
                      <a16:colId xmlns:a16="http://schemas.microsoft.com/office/drawing/2014/main" val="2548891307"/>
                    </a:ext>
                  </a:extLst>
                </a:gridCol>
                <a:gridCol w="5781261">
                  <a:extLst>
                    <a:ext uri="{9D8B030D-6E8A-4147-A177-3AD203B41FA5}">
                      <a16:colId xmlns:a16="http://schemas.microsoft.com/office/drawing/2014/main" val="3751689479"/>
                    </a:ext>
                  </a:extLst>
                </a:gridCol>
              </a:tblGrid>
              <a:tr h="370840">
                <a:tc>
                  <a:txBody>
                    <a:bodyPr/>
                    <a:lstStyle/>
                    <a:p>
                      <a:r>
                        <a:rPr lang="en-US" sz="3200" dirty="0">
                          <a:latin typeface="Avenir Next LT Pro" panose="020B0504020202020204" pitchFamily="34" charset="0"/>
                        </a:rPr>
                        <a:t> +10% or more</a:t>
                      </a:r>
                    </a:p>
                  </a:txBody>
                  <a:tcPr/>
                </a:tc>
                <a:tc>
                  <a:txBody>
                    <a:bodyPr/>
                    <a:lstStyle/>
                    <a:p>
                      <a:r>
                        <a:rPr lang="en-US" sz="3200" dirty="0">
                          <a:latin typeface="Avenir Next LT Pro" panose="020B0504020202020204" pitchFamily="34" charset="0"/>
                        </a:rPr>
                        <a:t>-15% or more</a:t>
                      </a:r>
                    </a:p>
                  </a:txBody>
                  <a:tcPr/>
                </a:tc>
                <a:extLst>
                  <a:ext uri="{0D108BD9-81ED-4DB2-BD59-A6C34878D82A}">
                    <a16:rowId xmlns:a16="http://schemas.microsoft.com/office/drawing/2014/main" val="2048450597"/>
                  </a:ext>
                </a:extLst>
              </a:tr>
              <a:tr h="370840">
                <a:tc>
                  <a:txBody>
                    <a:bodyPr/>
                    <a:lstStyle/>
                    <a:p>
                      <a:r>
                        <a:rPr lang="en-US" sz="3200" dirty="0">
                          <a:latin typeface="Avenir Next LT Pro" panose="020B0504020202020204" pitchFamily="34" charset="0"/>
                        </a:rPr>
                        <a:t>Data Scientists</a:t>
                      </a:r>
                    </a:p>
                    <a:p>
                      <a:r>
                        <a:rPr lang="en-US" sz="3200" dirty="0">
                          <a:latin typeface="Avenir Next LT Pro" panose="020B0504020202020204" pitchFamily="34" charset="0"/>
                        </a:rPr>
                        <a:t>Landscape Maintenance</a:t>
                      </a:r>
                    </a:p>
                    <a:p>
                      <a:r>
                        <a:rPr lang="en-US" sz="3200" dirty="0">
                          <a:latin typeface="Avenir Next LT Pro" panose="020B0504020202020204" pitchFamily="34" charset="0"/>
                        </a:rPr>
                        <a:t>Construction Managers</a:t>
                      </a:r>
                    </a:p>
                    <a:p>
                      <a:r>
                        <a:rPr lang="en-US" sz="3200" dirty="0">
                          <a:latin typeface="Avenir Next LT Pro" panose="020B0504020202020204" pitchFamily="34" charset="0"/>
                        </a:rPr>
                        <a:t>Computer System Managers</a:t>
                      </a:r>
                    </a:p>
                  </a:txBody>
                  <a:tcPr/>
                </a:tc>
                <a:tc>
                  <a:txBody>
                    <a:bodyPr/>
                    <a:lstStyle/>
                    <a:p>
                      <a:r>
                        <a:rPr lang="en-US" sz="3200" dirty="0">
                          <a:latin typeface="Avenir Next LT Pro" panose="020B0504020202020204" pitchFamily="34" charset="0"/>
                        </a:rPr>
                        <a:t>Parking Enforcement</a:t>
                      </a:r>
                    </a:p>
                    <a:p>
                      <a:r>
                        <a:rPr lang="en-US" sz="3200" dirty="0">
                          <a:latin typeface="Avenir Next LT Pro" panose="020B0504020202020204" pitchFamily="34" charset="0"/>
                        </a:rPr>
                        <a:t>Data Entry</a:t>
                      </a:r>
                    </a:p>
                    <a:p>
                      <a:r>
                        <a:rPr lang="en-US" sz="3200" dirty="0">
                          <a:latin typeface="Avenir Next LT Pro" panose="020B0504020202020204" pitchFamily="34" charset="0"/>
                        </a:rPr>
                        <a:t>Executive Secretaries/Assistants</a:t>
                      </a:r>
                    </a:p>
                    <a:p>
                      <a:r>
                        <a:rPr lang="en-US" sz="3200" dirty="0">
                          <a:latin typeface="Avenir Next LT Pro" panose="020B0504020202020204" pitchFamily="34" charset="0"/>
                        </a:rPr>
                        <a:t>Payroll Clerks</a:t>
                      </a:r>
                    </a:p>
                  </a:txBody>
                  <a:tcPr/>
                </a:tc>
                <a:extLst>
                  <a:ext uri="{0D108BD9-81ED-4DB2-BD59-A6C34878D82A}">
                    <a16:rowId xmlns:a16="http://schemas.microsoft.com/office/drawing/2014/main" val="2329147590"/>
                  </a:ext>
                </a:extLst>
              </a:tr>
            </a:tbl>
          </a:graphicData>
        </a:graphic>
      </p:graphicFrame>
    </p:spTree>
    <p:extLst>
      <p:ext uri="{BB962C8B-B14F-4D97-AF65-F5344CB8AC3E}">
        <p14:creationId xmlns:p14="http://schemas.microsoft.com/office/powerpoint/2010/main" val="929308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893F95-8BCF-EA98-27BC-656A77866A7F}"/>
              </a:ext>
            </a:extLst>
          </p:cNvPr>
          <p:cNvPicPr>
            <a:picLocks noChangeAspect="1"/>
          </p:cNvPicPr>
          <p:nvPr/>
        </p:nvPicPr>
        <p:blipFill>
          <a:blip r:embed="rId3"/>
          <a:stretch>
            <a:fillRect/>
          </a:stretch>
        </p:blipFill>
        <p:spPr>
          <a:xfrm>
            <a:off x="7111666" y="177800"/>
            <a:ext cx="4003129" cy="5219700"/>
          </a:xfrm>
          <a:prstGeom prst="rect">
            <a:avLst/>
          </a:prstGeom>
          <a:ln>
            <a:solidFill>
              <a:schemeClr val="tx1"/>
            </a:solidFill>
          </a:ln>
        </p:spPr>
      </p:pic>
      <p:pic>
        <p:nvPicPr>
          <p:cNvPr id="9" name="Picture 8">
            <a:extLst>
              <a:ext uri="{FF2B5EF4-FFF2-40B4-BE49-F238E27FC236}">
                <a16:creationId xmlns:a16="http://schemas.microsoft.com/office/drawing/2014/main" id="{A24E949D-46E5-BB0D-3C25-D4D5BF40E9BB}"/>
              </a:ext>
            </a:extLst>
          </p:cNvPr>
          <p:cNvPicPr>
            <a:picLocks noChangeAspect="1"/>
          </p:cNvPicPr>
          <p:nvPr/>
        </p:nvPicPr>
        <p:blipFill>
          <a:blip r:embed="rId4"/>
          <a:stretch>
            <a:fillRect/>
          </a:stretch>
        </p:blipFill>
        <p:spPr>
          <a:xfrm>
            <a:off x="903785" y="177800"/>
            <a:ext cx="4111550" cy="5219700"/>
          </a:xfrm>
          <a:prstGeom prst="rect">
            <a:avLst/>
          </a:prstGeom>
          <a:ln>
            <a:solidFill>
              <a:schemeClr val="tx1"/>
            </a:solidFill>
          </a:ln>
        </p:spPr>
      </p:pic>
      <p:pic>
        <p:nvPicPr>
          <p:cNvPr id="10" name="Picture 9">
            <a:extLst>
              <a:ext uri="{FF2B5EF4-FFF2-40B4-BE49-F238E27FC236}">
                <a16:creationId xmlns:a16="http://schemas.microsoft.com/office/drawing/2014/main" id="{457E3B3A-3288-932E-6606-D1E45D78582A}"/>
              </a:ext>
            </a:extLst>
          </p:cNvPr>
          <p:cNvPicPr>
            <a:picLocks noChangeAspect="1"/>
          </p:cNvPicPr>
          <p:nvPr/>
        </p:nvPicPr>
        <p:blipFill>
          <a:blip r:embed="rId5"/>
          <a:stretch>
            <a:fillRect/>
          </a:stretch>
        </p:blipFill>
        <p:spPr>
          <a:xfrm>
            <a:off x="3784292" y="1318610"/>
            <a:ext cx="4069685" cy="5219700"/>
          </a:xfrm>
          <a:prstGeom prst="rect">
            <a:avLst/>
          </a:prstGeom>
          <a:ln>
            <a:solidFill>
              <a:schemeClr val="tx1"/>
            </a:solidFill>
          </a:ln>
        </p:spPr>
      </p:pic>
    </p:spTree>
    <p:extLst>
      <p:ext uri="{BB962C8B-B14F-4D97-AF65-F5344CB8AC3E}">
        <p14:creationId xmlns:p14="http://schemas.microsoft.com/office/powerpoint/2010/main" val="3515124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TotalTime>
  <Words>1924</Words>
  <Application>Microsoft Office PowerPoint</Application>
  <PresentationFormat>Widescreen</PresentationFormat>
  <Paragraphs>139</Paragraphs>
  <Slides>16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Avenir Next LT Pro</vt:lpstr>
      <vt:lpstr>Calibri</vt:lpstr>
      <vt:lpstr>Lato</vt:lpstr>
      <vt:lpstr>Lato Black</vt:lpstr>
      <vt:lpstr>Wingdings</vt:lpstr>
      <vt:lpstr>Office Theme</vt:lpstr>
      <vt:lpstr>Reimagining Recruitment</vt:lpstr>
      <vt:lpstr>MissionSquare Research Institute</vt:lpstr>
      <vt:lpstr>A Sector in Flux </vt:lpstr>
      <vt:lpstr>Local Government - Employment Levels </vt:lpstr>
      <vt:lpstr>Labor Turnover</vt:lpstr>
      <vt:lpstr>Question</vt:lpstr>
      <vt:lpstr>Key Employment Notes</vt:lpstr>
      <vt:lpstr>Examples of local government occupations with notable changes projected over next 10 years…</vt:lpstr>
      <vt:lpstr>PowerPoint Presentation</vt:lpstr>
      <vt:lpstr>Most Successful Recruitment Practices, According to Public Sector HR Professionals</vt:lpstr>
      <vt:lpstr>Top Factors Attracting Current State and Local Employees to Current Public Sector Job</vt:lpstr>
      <vt:lpstr>How Early Career Entrants Rank Various Workplace Aspects </vt:lpstr>
      <vt:lpstr>Practitioner Workforce Priorities: Identified in Institute Surveys and Focus Groups</vt:lpstr>
      <vt:lpstr>Additional 2023 Findings on:</vt:lpstr>
      <vt:lpstr>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Delia Jones</dc:creator>
  <cp:lastModifiedBy>Young, Gerald</cp:lastModifiedBy>
  <cp:revision>14</cp:revision>
  <dcterms:created xsi:type="dcterms:W3CDTF">2022-10-21T14:04:38Z</dcterms:created>
  <dcterms:modified xsi:type="dcterms:W3CDTF">2023-05-03T20:54:28Z</dcterms:modified>
</cp:coreProperties>
</file>