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66" r:id="rId4"/>
    <p:sldId id="315" r:id="rId5"/>
    <p:sldId id="263" r:id="rId6"/>
    <p:sldId id="275" r:id="rId7"/>
    <p:sldId id="276" r:id="rId8"/>
    <p:sldId id="277" r:id="rId9"/>
    <p:sldId id="307" r:id="rId10"/>
    <p:sldId id="267" r:id="rId11"/>
    <p:sldId id="271" r:id="rId12"/>
    <p:sldId id="273" r:id="rId13"/>
    <p:sldId id="272" r:id="rId14"/>
    <p:sldId id="274" r:id="rId15"/>
    <p:sldId id="308" r:id="rId16"/>
    <p:sldId id="283" r:id="rId17"/>
    <p:sldId id="314" r:id="rId18"/>
    <p:sldId id="297" r:id="rId19"/>
    <p:sldId id="298" r:id="rId20"/>
    <p:sldId id="299" r:id="rId21"/>
    <p:sldId id="300" r:id="rId22"/>
    <p:sldId id="301" r:id="rId23"/>
    <p:sldId id="302" r:id="rId24"/>
    <p:sldId id="303" r:id="rId25"/>
    <p:sldId id="304" r:id="rId26"/>
    <p:sldId id="305" r:id="rId27"/>
    <p:sldId id="306" r:id="rId28"/>
    <p:sldId id="284" r:id="rId29"/>
    <p:sldId id="285" r:id="rId30"/>
    <p:sldId id="286" r:id="rId31"/>
    <p:sldId id="289" r:id="rId32"/>
    <p:sldId id="287" r:id="rId33"/>
    <p:sldId id="265" r:id="rId34"/>
    <p:sldId id="268" r:id="rId35"/>
    <p:sldId id="269" r:id="rId36"/>
    <p:sldId id="270" r:id="rId37"/>
    <p:sldId id="309" r:id="rId38"/>
    <p:sldId id="310" r:id="rId39"/>
    <p:sldId id="311" r:id="rId40"/>
    <p:sldId id="313" r:id="rId41"/>
    <p:sldId id="31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82B8"/>
    <a:srgbClr val="505050"/>
    <a:srgbClr val="00B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6"/>
    <p:restoredTop sz="94665"/>
  </p:normalViewPr>
  <p:slideViewPr>
    <p:cSldViewPr snapToGrid="0">
      <p:cViewPr varScale="1">
        <p:scale>
          <a:sx n="89" d="100"/>
          <a:sy n="89" d="100"/>
        </p:scale>
        <p:origin x="1016"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_rels/data11.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ata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9.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1.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rawing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9.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6D80C-0A96-CA46-88A7-79D475CF5B9A}"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48A18404-2D54-DA4A-9C7D-6C1EF849753F}">
      <dgm:prSet phldrT="[Text]"/>
      <dgm:spPr/>
      <dgm:t>
        <a:bodyPr/>
        <a:lstStyle/>
        <a:p>
          <a:r>
            <a:rPr lang="en-US"/>
            <a:t>Financial Capacity	</a:t>
          </a:r>
        </a:p>
      </dgm:t>
    </dgm:pt>
    <dgm:pt modelId="{EB55B380-DACC-E84D-9E2F-DEE9EA2FA88D}" type="parTrans" cxnId="{D4EFEFED-55CA-5645-BFA1-1B808E2C17CC}">
      <dgm:prSet/>
      <dgm:spPr/>
      <dgm:t>
        <a:bodyPr/>
        <a:lstStyle/>
        <a:p>
          <a:endParaRPr lang="en-US"/>
        </a:p>
      </dgm:t>
    </dgm:pt>
    <dgm:pt modelId="{7ACF0056-E985-0C4B-9056-2B97C0D2DD20}" type="sibTrans" cxnId="{D4EFEFED-55CA-5645-BFA1-1B808E2C17CC}">
      <dgm:prSet/>
      <dgm:spPr/>
      <dgm:t>
        <a:bodyPr/>
        <a:lstStyle/>
        <a:p>
          <a:endParaRPr lang="en-US"/>
        </a:p>
      </dgm:t>
    </dgm:pt>
    <dgm:pt modelId="{A0208C1D-249E-1346-9E13-4D004EFF3E2E}">
      <dgm:prSet phldrT="[Text]"/>
      <dgm:spPr/>
      <dgm:t>
        <a:bodyPr/>
        <a:lstStyle/>
        <a:p>
          <a:r>
            <a:rPr lang="en-US"/>
            <a:t>Administrative Capacity</a:t>
          </a:r>
        </a:p>
      </dgm:t>
    </dgm:pt>
    <dgm:pt modelId="{FE2FB869-E916-9B46-BA31-6B6BF7EC4D0B}" type="parTrans" cxnId="{91365497-4665-4A4E-97A6-754722B6EA85}">
      <dgm:prSet/>
      <dgm:spPr/>
      <dgm:t>
        <a:bodyPr/>
        <a:lstStyle/>
        <a:p>
          <a:endParaRPr lang="en-US"/>
        </a:p>
      </dgm:t>
    </dgm:pt>
    <dgm:pt modelId="{5105D840-54E7-5C4F-9262-7CAD7D8D9AD3}" type="sibTrans" cxnId="{91365497-4665-4A4E-97A6-754722B6EA85}">
      <dgm:prSet/>
      <dgm:spPr/>
      <dgm:t>
        <a:bodyPr/>
        <a:lstStyle/>
        <a:p>
          <a:endParaRPr lang="en-US"/>
        </a:p>
      </dgm:t>
    </dgm:pt>
    <dgm:pt modelId="{B46B698D-2104-1B49-B1F5-CFBE3C5D6E95}">
      <dgm:prSet phldrT="[Text]"/>
      <dgm:spPr/>
      <dgm:t>
        <a:bodyPr/>
        <a:lstStyle/>
        <a:p>
          <a:r>
            <a:rPr lang="en-US"/>
            <a:t>Leadership Capacity</a:t>
          </a:r>
        </a:p>
      </dgm:t>
    </dgm:pt>
    <dgm:pt modelId="{C42CE4F9-BE95-494B-932B-F02DBD069134}" type="parTrans" cxnId="{DA4EC234-278D-104F-BEFC-86E0AFB7A9A2}">
      <dgm:prSet/>
      <dgm:spPr/>
      <dgm:t>
        <a:bodyPr/>
        <a:lstStyle/>
        <a:p>
          <a:endParaRPr lang="en-US"/>
        </a:p>
      </dgm:t>
    </dgm:pt>
    <dgm:pt modelId="{2AEAF0AE-C54B-B447-8BB5-0D5BD1AC4985}" type="sibTrans" cxnId="{DA4EC234-278D-104F-BEFC-86E0AFB7A9A2}">
      <dgm:prSet/>
      <dgm:spPr/>
      <dgm:t>
        <a:bodyPr/>
        <a:lstStyle/>
        <a:p>
          <a:endParaRPr lang="en-US"/>
        </a:p>
      </dgm:t>
    </dgm:pt>
    <dgm:pt modelId="{09895DFB-9D11-584E-AA00-208859A88D7F}" type="pres">
      <dgm:prSet presAssocID="{9396D80C-0A96-CA46-88A7-79D475CF5B9A}" presName="Name0" presStyleCnt="0">
        <dgm:presLayoutVars>
          <dgm:dir/>
          <dgm:resizeHandles val="exact"/>
        </dgm:presLayoutVars>
      </dgm:prSet>
      <dgm:spPr/>
    </dgm:pt>
    <dgm:pt modelId="{89AC5FBB-5F7C-3748-A620-63A52C07DFDF}" type="pres">
      <dgm:prSet presAssocID="{48A18404-2D54-DA4A-9C7D-6C1EF849753F}" presName="Name5" presStyleLbl="vennNode1" presStyleIdx="0" presStyleCnt="3">
        <dgm:presLayoutVars>
          <dgm:bulletEnabled val="1"/>
        </dgm:presLayoutVars>
      </dgm:prSet>
      <dgm:spPr/>
    </dgm:pt>
    <dgm:pt modelId="{97C86E52-E560-A641-B664-4051CD85DEC0}" type="pres">
      <dgm:prSet presAssocID="{7ACF0056-E985-0C4B-9056-2B97C0D2DD20}" presName="space" presStyleCnt="0"/>
      <dgm:spPr/>
    </dgm:pt>
    <dgm:pt modelId="{2F85F6CC-0F80-1145-AB87-B4B5DF041240}" type="pres">
      <dgm:prSet presAssocID="{A0208C1D-249E-1346-9E13-4D004EFF3E2E}" presName="Name5" presStyleLbl="vennNode1" presStyleIdx="1" presStyleCnt="3">
        <dgm:presLayoutVars>
          <dgm:bulletEnabled val="1"/>
        </dgm:presLayoutVars>
      </dgm:prSet>
      <dgm:spPr/>
    </dgm:pt>
    <dgm:pt modelId="{8B74ED05-3659-0948-AEE9-0DF2D5AAD388}" type="pres">
      <dgm:prSet presAssocID="{5105D840-54E7-5C4F-9262-7CAD7D8D9AD3}" presName="space" presStyleCnt="0"/>
      <dgm:spPr/>
    </dgm:pt>
    <dgm:pt modelId="{6BDA2CAD-7C38-024B-805F-FAD39E2FC5F0}" type="pres">
      <dgm:prSet presAssocID="{B46B698D-2104-1B49-B1F5-CFBE3C5D6E95}" presName="Name5" presStyleLbl="vennNode1" presStyleIdx="2" presStyleCnt="3">
        <dgm:presLayoutVars>
          <dgm:bulletEnabled val="1"/>
        </dgm:presLayoutVars>
      </dgm:prSet>
      <dgm:spPr/>
    </dgm:pt>
  </dgm:ptLst>
  <dgm:cxnLst>
    <dgm:cxn modelId="{BA17A409-316B-FC4C-B687-8C3FC7CB666F}" type="presOf" srcId="{48A18404-2D54-DA4A-9C7D-6C1EF849753F}" destId="{89AC5FBB-5F7C-3748-A620-63A52C07DFDF}" srcOrd="0" destOrd="0" presId="urn:microsoft.com/office/officeart/2005/8/layout/venn3"/>
    <dgm:cxn modelId="{99BF5D11-0E47-1E48-BD66-841B54E89E3D}" type="presOf" srcId="{B46B698D-2104-1B49-B1F5-CFBE3C5D6E95}" destId="{6BDA2CAD-7C38-024B-805F-FAD39E2FC5F0}" srcOrd="0" destOrd="0" presId="urn:microsoft.com/office/officeart/2005/8/layout/venn3"/>
    <dgm:cxn modelId="{DA4EC234-278D-104F-BEFC-86E0AFB7A9A2}" srcId="{9396D80C-0A96-CA46-88A7-79D475CF5B9A}" destId="{B46B698D-2104-1B49-B1F5-CFBE3C5D6E95}" srcOrd="2" destOrd="0" parTransId="{C42CE4F9-BE95-494B-932B-F02DBD069134}" sibTransId="{2AEAF0AE-C54B-B447-8BB5-0D5BD1AC4985}"/>
    <dgm:cxn modelId="{7AE59475-AB44-E043-BF09-0142A05E112B}" type="presOf" srcId="{9396D80C-0A96-CA46-88A7-79D475CF5B9A}" destId="{09895DFB-9D11-584E-AA00-208859A88D7F}" srcOrd="0" destOrd="0" presId="urn:microsoft.com/office/officeart/2005/8/layout/venn3"/>
    <dgm:cxn modelId="{91365497-4665-4A4E-97A6-754722B6EA85}" srcId="{9396D80C-0A96-CA46-88A7-79D475CF5B9A}" destId="{A0208C1D-249E-1346-9E13-4D004EFF3E2E}" srcOrd="1" destOrd="0" parTransId="{FE2FB869-E916-9B46-BA31-6B6BF7EC4D0B}" sibTransId="{5105D840-54E7-5C4F-9262-7CAD7D8D9AD3}"/>
    <dgm:cxn modelId="{D4EFEFED-55CA-5645-BFA1-1B808E2C17CC}" srcId="{9396D80C-0A96-CA46-88A7-79D475CF5B9A}" destId="{48A18404-2D54-DA4A-9C7D-6C1EF849753F}" srcOrd="0" destOrd="0" parTransId="{EB55B380-DACC-E84D-9E2F-DEE9EA2FA88D}" sibTransId="{7ACF0056-E985-0C4B-9056-2B97C0D2DD20}"/>
    <dgm:cxn modelId="{46DDCFF1-E1EA-5C45-92A3-D212E980A85A}" type="presOf" srcId="{A0208C1D-249E-1346-9E13-4D004EFF3E2E}" destId="{2F85F6CC-0F80-1145-AB87-B4B5DF041240}" srcOrd="0" destOrd="0" presId="urn:microsoft.com/office/officeart/2005/8/layout/venn3"/>
    <dgm:cxn modelId="{B43D8BC5-2078-3F48-BE6D-FD97027429A1}" type="presParOf" srcId="{09895DFB-9D11-584E-AA00-208859A88D7F}" destId="{89AC5FBB-5F7C-3748-A620-63A52C07DFDF}" srcOrd="0" destOrd="0" presId="urn:microsoft.com/office/officeart/2005/8/layout/venn3"/>
    <dgm:cxn modelId="{E963CB44-66FF-2946-B305-C49FCB996AE2}" type="presParOf" srcId="{09895DFB-9D11-584E-AA00-208859A88D7F}" destId="{97C86E52-E560-A641-B664-4051CD85DEC0}" srcOrd="1" destOrd="0" presId="urn:microsoft.com/office/officeart/2005/8/layout/venn3"/>
    <dgm:cxn modelId="{5969762D-EFDF-2D4D-9CD5-48A0FF6B0BA3}" type="presParOf" srcId="{09895DFB-9D11-584E-AA00-208859A88D7F}" destId="{2F85F6CC-0F80-1145-AB87-B4B5DF041240}" srcOrd="2" destOrd="0" presId="urn:microsoft.com/office/officeart/2005/8/layout/venn3"/>
    <dgm:cxn modelId="{6C66E868-0842-6543-9EA9-7BB6693B5C97}" type="presParOf" srcId="{09895DFB-9D11-584E-AA00-208859A88D7F}" destId="{8B74ED05-3659-0948-AEE9-0DF2D5AAD388}" srcOrd="3" destOrd="0" presId="urn:microsoft.com/office/officeart/2005/8/layout/venn3"/>
    <dgm:cxn modelId="{02243508-1F86-5945-BF75-71A2FE26E5BC}" type="presParOf" srcId="{09895DFB-9D11-584E-AA00-208859A88D7F}" destId="{6BDA2CAD-7C38-024B-805F-FAD39E2FC5F0}"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AB3CDD-5807-5F40-8852-5B471E73EDC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BB3D2E5-6CDD-1D43-BF59-B7C4B37F59E6}">
      <dgm:prSet phldrT="[Text]"/>
      <dgm:spPr/>
      <dgm:t>
        <a:bodyPr/>
        <a:lstStyle/>
        <a:p>
          <a:r>
            <a:rPr lang="en-US"/>
            <a:t>Consensus on Strategic Plan Development</a:t>
          </a:r>
        </a:p>
      </dgm:t>
    </dgm:pt>
    <dgm:pt modelId="{ADAECE39-96CE-8744-B101-1B97FD5C9AE2}" type="parTrans" cxnId="{8B0990C9-6C35-CB4B-8FA7-36A9735F8056}">
      <dgm:prSet/>
      <dgm:spPr/>
      <dgm:t>
        <a:bodyPr/>
        <a:lstStyle/>
        <a:p>
          <a:endParaRPr lang="en-US"/>
        </a:p>
      </dgm:t>
    </dgm:pt>
    <dgm:pt modelId="{4C2E1C1F-5CBC-6B49-9BB7-0173D70705FA}" type="sibTrans" cxnId="{8B0990C9-6C35-CB4B-8FA7-36A9735F8056}">
      <dgm:prSet/>
      <dgm:spPr/>
      <dgm:t>
        <a:bodyPr/>
        <a:lstStyle/>
        <a:p>
          <a:endParaRPr lang="en-US"/>
        </a:p>
      </dgm:t>
    </dgm:pt>
    <dgm:pt modelId="{0AB7154A-29D2-4848-832C-62F35744F1E8}">
      <dgm:prSet phldrT="[Text]"/>
      <dgm:spPr/>
      <dgm:t>
        <a:bodyPr/>
        <a:lstStyle/>
        <a:p>
          <a:r>
            <a:rPr lang="en-US" dirty="0"/>
            <a:t>Governing Body approval and support for the Strategic Plan</a:t>
          </a:r>
        </a:p>
      </dgm:t>
    </dgm:pt>
    <dgm:pt modelId="{D3B357EE-4E0C-AA43-B7EB-42C9385FBE31}" type="parTrans" cxnId="{0B3EABE6-2D19-FA47-B0F2-375BE9637773}">
      <dgm:prSet/>
      <dgm:spPr/>
      <dgm:t>
        <a:bodyPr/>
        <a:lstStyle/>
        <a:p>
          <a:endParaRPr lang="en-US"/>
        </a:p>
      </dgm:t>
    </dgm:pt>
    <dgm:pt modelId="{3E9D558A-6944-C44F-A855-1FA1FB7D5649}" type="sibTrans" cxnId="{0B3EABE6-2D19-FA47-B0F2-375BE9637773}">
      <dgm:prSet/>
      <dgm:spPr/>
      <dgm:t>
        <a:bodyPr/>
        <a:lstStyle/>
        <a:p>
          <a:endParaRPr lang="en-US"/>
        </a:p>
      </dgm:t>
    </dgm:pt>
    <dgm:pt modelId="{1A01B6F5-EB78-5F4F-8C35-92EFE715EA39}">
      <dgm:prSet phldrT="[Text]"/>
      <dgm:spPr/>
      <dgm:t>
        <a:bodyPr/>
        <a:lstStyle/>
        <a:p>
          <a:r>
            <a:rPr lang="en-US"/>
            <a:t>Establish a Committee</a:t>
          </a:r>
        </a:p>
      </dgm:t>
    </dgm:pt>
    <dgm:pt modelId="{F20F35B8-274A-1548-BE67-7C5EEE9E12AF}" type="parTrans" cxnId="{90B64EF4-40A4-7F44-9D44-6CF3CDB9A95F}">
      <dgm:prSet/>
      <dgm:spPr/>
      <dgm:t>
        <a:bodyPr/>
        <a:lstStyle/>
        <a:p>
          <a:endParaRPr lang="en-US"/>
        </a:p>
      </dgm:t>
    </dgm:pt>
    <dgm:pt modelId="{B124C7DC-BBBF-4A44-AA14-6629CF90A5FB}" type="sibTrans" cxnId="{90B64EF4-40A4-7F44-9D44-6CF3CDB9A95F}">
      <dgm:prSet/>
      <dgm:spPr/>
      <dgm:t>
        <a:bodyPr/>
        <a:lstStyle/>
        <a:p>
          <a:endParaRPr lang="en-US"/>
        </a:p>
      </dgm:t>
    </dgm:pt>
    <dgm:pt modelId="{302BE9F7-FB23-EF4A-9148-0C270FF9AD42}">
      <dgm:prSet phldrT="[Text]"/>
      <dgm:spPr/>
      <dgm:t>
        <a:bodyPr/>
        <a:lstStyle/>
        <a:p>
          <a:r>
            <a:rPr lang="en-US"/>
            <a:t>Elected Officials</a:t>
          </a:r>
        </a:p>
      </dgm:t>
    </dgm:pt>
    <dgm:pt modelId="{37F167AE-CB27-464B-9E18-397C110A85C3}" type="parTrans" cxnId="{33B3CC24-B86E-3146-BAA6-CC0B67A21B21}">
      <dgm:prSet/>
      <dgm:spPr/>
      <dgm:t>
        <a:bodyPr/>
        <a:lstStyle/>
        <a:p>
          <a:endParaRPr lang="en-US"/>
        </a:p>
      </dgm:t>
    </dgm:pt>
    <dgm:pt modelId="{7F2FC3A9-D35E-5743-BB46-32E54EF2DF81}" type="sibTrans" cxnId="{33B3CC24-B86E-3146-BAA6-CC0B67A21B21}">
      <dgm:prSet/>
      <dgm:spPr/>
      <dgm:t>
        <a:bodyPr/>
        <a:lstStyle/>
        <a:p>
          <a:endParaRPr lang="en-US"/>
        </a:p>
      </dgm:t>
    </dgm:pt>
    <dgm:pt modelId="{78483910-EC7B-FA40-B897-77B4426B4D11}">
      <dgm:prSet phldrT="[Text]"/>
      <dgm:spPr/>
      <dgm:t>
        <a:bodyPr/>
        <a:lstStyle/>
        <a:p>
          <a:r>
            <a:rPr lang="en-US"/>
            <a:t>Pre-Retreat Work</a:t>
          </a:r>
        </a:p>
      </dgm:t>
    </dgm:pt>
    <dgm:pt modelId="{7430AF9E-7B4F-3A47-B3FF-9AF5BD747565}" type="parTrans" cxnId="{6ACAC3B5-B968-0C4C-BBE3-A8A2ACA6B48A}">
      <dgm:prSet/>
      <dgm:spPr/>
      <dgm:t>
        <a:bodyPr/>
        <a:lstStyle/>
        <a:p>
          <a:endParaRPr lang="en-US"/>
        </a:p>
      </dgm:t>
    </dgm:pt>
    <dgm:pt modelId="{AB8E5DA3-75F4-8142-8713-517E4D9BCFB6}" type="sibTrans" cxnId="{6ACAC3B5-B968-0C4C-BBE3-A8A2ACA6B48A}">
      <dgm:prSet/>
      <dgm:spPr/>
      <dgm:t>
        <a:bodyPr/>
        <a:lstStyle/>
        <a:p>
          <a:endParaRPr lang="en-US"/>
        </a:p>
      </dgm:t>
    </dgm:pt>
    <dgm:pt modelId="{89DD44DE-59D2-BB47-B7F2-77336A1C9643}">
      <dgm:prSet phldrT="[Text]"/>
      <dgm:spPr/>
      <dgm:t>
        <a:bodyPr/>
        <a:lstStyle/>
        <a:p>
          <a:r>
            <a:rPr lang="en-US"/>
            <a:t>Community Input?</a:t>
          </a:r>
        </a:p>
      </dgm:t>
    </dgm:pt>
    <dgm:pt modelId="{8863DF9F-3EB1-D942-9EDE-2F0961352CAF}" type="parTrans" cxnId="{B29FAA48-B20E-9648-A264-C9DA74B3E55A}">
      <dgm:prSet/>
      <dgm:spPr/>
      <dgm:t>
        <a:bodyPr/>
        <a:lstStyle/>
        <a:p>
          <a:endParaRPr lang="en-US"/>
        </a:p>
      </dgm:t>
    </dgm:pt>
    <dgm:pt modelId="{46E2CE6A-192C-B34F-A8EC-5707693FB2A1}" type="sibTrans" cxnId="{B29FAA48-B20E-9648-A264-C9DA74B3E55A}">
      <dgm:prSet/>
      <dgm:spPr/>
      <dgm:t>
        <a:bodyPr/>
        <a:lstStyle/>
        <a:p>
          <a:endParaRPr lang="en-US"/>
        </a:p>
      </dgm:t>
    </dgm:pt>
    <dgm:pt modelId="{14A5D189-F2B5-0B48-BFD3-0F185962F717}">
      <dgm:prSet/>
      <dgm:spPr/>
      <dgm:t>
        <a:bodyPr/>
        <a:lstStyle/>
        <a:p>
          <a:r>
            <a:rPr lang="en-US"/>
            <a:t>Strategic Planning Retreat</a:t>
          </a:r>
        </a:p>
      </dgm:t>
    </dgm:pt>
    <dgm:pt modelId="{2857CE16-DFF1-F14A-B963-3116AA509793}" type="parTrans" cxnId="{F508B7CD-1E6D-EA47-BA4D-E734F1354FD0}">
      <dgm:prSet/>
      <dgm:spPr/>
      <dgm:t>
        <a:bodyPr/>
        <a:lstStyle/>
        <a:p>
          <a:endParaRPr lang="en-US"/>
        </a:p>
      </dgm:t>
    </dgm:pt>
    <dgm:pt modelId="{6F38E217-C656-414F-83A9-58147BB0A884}" type="sibTrans" cxnId="{F508B7CD-1E6D-EA47-BA4D-E734F1354FD0}">
      <dgm:prSet/>
      <dgm:spPr/>
      <dgm:t>
        <a:bodyPr/>
        <a:lstStyle/>
        <a:p>
          <a:endParaRPr lang="en-US"/>
        </a:p>
      </dgm:t>
    </dgm:pt>
    <dgm:pt modelId="{57CEBD50-CA21-1C44-A61E-60398C613B8E}">
      <dgm:prSet/>
      <dgm:spPr/>
      <dgm:t>
        <a:bodyPr/>
        <a:lstStyle/>
        <a:p>
          <a:r>
            <a:rPr lang="en-US"/>
            <a:t>Draft Report</a:t>
          </a:r>
        </a:p>
      </dgm:t>
    </dgm:pt>
    <dgm:pt modelId="{82743AC0-8B38-1045-8D72-CBBB4CA52697}" type="parTrans" cxnId="{6DBC2173-A044-7E4F-8BA8-E266D248EA3C}">
      <dgm:prSet/>
      <dgm:spPr/>
      <dgm:t>
        <a:bodyPr/>
        <a:lstStyle/>
        <a:p>
          <a:endParaRPr lang="en-US"/>
        </a:p>
      </dgm:t>
    </dgm:pt>
    <dgm:pt modelId="{C5C1365B-7D69-8B45-A4CE-EB37819917FB}" type="sibTrans" cxnId="{6DBC2173-A044-7E4F-8BA8-E266D248EA3C}">
      <dgm:prSet/>
      <dgm:spPr/>
      <dgm:t>
        <a:bodyPr/>
        <a:lstStyle/>
        <a:p>
          <a:endParaRPr lang="en-US"/>
        </a:p>
      </dgm:t>
    </dgm:pt>
    <dgm:pt modelId="{95F0ECBC-5FFA-C644-8E99-40C400BF1DC1}">
      <dgm:prSet phldrT="[Text]"/>
      <dgm:spPr/>
      <dgm:t>
        <a:bodyPr/>
        <a:lstStyle/>
        <a:p>
          <a:r>
            <a:rPr lang="en-US"/>
            <a:t>Local Government Manager</a:t>
          </a:r>
        </a:p>
      </dgm:t>
    </dgm:pt>
    <dgm:pt modelId="{43714BC7-CC81-C045-8864-E9E67D872C6C}" type="parTrans" cxnId="{A82B227A-5976-DF4D-921F-805F7B1E2080}">
      <dgm:prSet/>
      <dgm:spPr/>
      <dgm:t>
        <a:bodyPr/>
        <a:lstStyle/>
        <a:p>
          <a:endParaRPr lang="en-US"/>
        </a:p>
      </dgm:t>
    </dgm:pt>
    <dgm:pt modelId="{FD449E26-070B-2C47-95A2-6659AE35D2C9}" type="sibTrans" cxnId="{A82B227A-5976-DF4D-921F-805F7B1E2080}">
      <dgm:prSet/>
      <dgm:spPr/>
      <dgm:t>
        <a:bodyPr/>
        <a:lstStyle/>
        <a:p>
          <a:endParaRPr lang="en-US"/>
        </a:p>
      </dgm:t>
    </dgm:pt>
    <dgm:pt modelId="{73CFDD8C-8676-F948-880A-6F2EE7A94D33}">
      <dgm:prSet phldrT="[Text]"/>
      <dgm:spPr/>
      <dgm:t>
        <a:bodyPr/>
        <a:lstStyle/>
        <a:p>
          <a:r>
            <a:rPr lang="en-US"/>
            <a:t>Staff</a:t>
          </a:r>
        </a:p>
      </dgm:t>
    </dgm:pt>
    <dgm:pt modelId="{EA6C525C-67A1-0245-9FA1-42D8BB2ACADE}" type="parTrans" cxnId="{0481E935-7AB8-2D4B-9750-7E613EF37C18}">
      <dgm:prSet/>
      <dgm:spPr/>
      <dgm:t>
        <a:bodyPr/>
        <a:lstStyle/>
        <a:p>
          <a:endParaRPr lang="en-US"/>
        </a:p>
      </dgm:t>
    </dgm:pt>
    <dgm:pt modelId="{05525096-DFEE-CB4F-B43E-C7C90031924A}" type="sibTrans" cxnId="{0481E935-7AB8-2D4B-9750-7E613EF37C18}">
      <dgm:prSet/>
      <dgm:spPr/>
      <dgm:t>
        <a:bodyPr/>
        <a:lstStyle/>
        <a:p>
          <a:endParaRPr lang="en-US"/>
        </a:p>
      </dgm:t>
    </dgm:pt>
    <dgm:pt modelId="{2146D4D5-158C-2448-960D-BEDD25360A50}">
      <dgm:prSet phldrT="[Text]"/>
      <dgm:spPr/>
      <dgm:t>
        <a:bodyPr/>
        <a:lstStyle/>
        <a:p>
          <a:r>
            <a:rPr lang="en-US"/>
            <a:t>Facilitator?</a:t>
          </a:r>
        </a:p>
      </dgm:t>
    </dgm:pt>
    <dgm:pt modelId="{7352BA1E-6C8B-1843-86DF-3BB699343F62}" type="parTrans" cxnId="{3C53A131-6DF1-1145-9DB7-4125BF1954F3}">
      <dgm:prSet/>
      <dgm:spPr/>
      <dgm:t>
        <a:bodyPr/>
        <a:lstStyle/>
        <a:p>
          <a:endParaRPr lang="en-US"/>
        </a:p>
      </dgm:t>
    </dgm:pt>
    <dgm:pt modelId="{7AC6EEDF-5C68-8940-AE08-1772EB2D7177}" type="sibTrans" cxnId="{3C53A131-6DF1-1145-9DB7-4125BF1954F3}">
      <dgm:prSet/>
      <dgm:spPr/>
      <dgm:t>
        <a:bodyPr/>
        <a:lstStyle/>
        <a:p>
          <a:endParaRPr lang="en-US"/>
        </a:p>
      </dgm:t>
    </dgm:pt>
    <dgm:pt modelId="{903C6E0D-33CA-9848-83C6-7400F3D13E8C}">
      <dgm:prSet phldrT="[Text]"/>
      <dgm:spPr/>
      <dgm:t>
        <a:bodyPr/>
        <a:lstStyle/>
        <a:p>
          <a:r>
            <a:rPr lang="en-US"/>
            <a:t>Elected Officials' SWOC Analysis</a:t>
          </a:r>
        </a:p>
      </dgm:t>
    </dgm:pt>
    <dgm:pt modelId="{1BF4093A-71C3-6846-AA0B-73308223D4AB}" type="parTrans" cxnId="{B7D6C1CC-0895-4F4E-979B-965AC41D090D}">
      <dgm:prSet/>
      <dgm:spPr/>
      <dgm:t>
        <a:bodyPr/>
        <a:lstStyle/>
        <a:p>
          <a:endParaRPr lang="en-US"/>
        </a:p>
      </dgm:t>
    </dgm:pt>
    <dgm:pt modelId="{AEC4F0DC-1912-C749-A647-C720EDF0D95E}" type="sibTrans" cxnId="{B7D6C1CC-0895-4F4E-979B-965AC41D090D}">
      <dgm:prSet/>
      <dgm:spPr/>
      <dgm:t>
        <a:bodyPr/>
        <a:lstStyle/>
        <a:p>
          <a:endParaRPr lang="en-US"/>
        </a:p>
      </dgm:t>
    </dgm:pt>
    <dgm:pt modelId="{71CEC518-1C1A-BA47-BA54-DACEA719BA51}">
      <dgm:prSet phldrT="[Text]"/>
      <dgm:spPr/>
      <dgm:t>
        <a:bodyPr/>
        <a:lstStyle/>
        <a:p>
          <a:r>
            <a:rPr lang="en-US"/>
            <a:t>Scheduling and Logistics</a:t>
          </a:r>
        </a:p>
      </dgm:t>
    </dgm:pt>
    <dgm:pt modelId="{6023FB9D-9CA9-5445-B9B8-E053103324FD}" type="parTrans" cxnId="{35EFAF6D-C75E-5E4D-87FA-9CDE8B210AA4}">
      <dgm:prSet/>
      <dgm:spPr/>
      <dgm:t>
        <a:bodyPr/>
        <a:lstStyle/>
        <a:p>
          <a:endParaRPr lang="en-US"/>
        </a:p>
      </dgm:t>
    </dgm:pt>
    <dgm:pt modelId="{974E705B-5991-C948-97D8-7AD1CBD02C10}" type="sibTrans" cxnId="{35EFAF6D-C75E-5E4D-87FA-9CDE8B210AA4}">
      <dgm:prSet/>
      <dgm:spPr/>
      <dgm:t>
        <a:bodyPr/>
        <a:lstStyle/>
        <a:p>
          <a:endParaRPr lang="en-US"/>
        </a:p>
      </dgm:t>
    </dgm:pt>
    <dgm:pt modelId="{6A11483A-B8FF-5941-913D-53BB1AE2F981}">
      <dgm:prSet/>
      <dgm:spPr/>
      <dgm:t>
        <a:bodyPr/>
        <a:lstStyle/>
        <a:p>
          <a:r>
            <a:rPr lang="en-US"/>
            <a:t>Review data collected from residents and elected officials</a:t>
          </a:r>
        </a:p>
      </dgm:t>
    </dgm:pt>
    <dgm:pt modelId="{70CDFD55-3B34-A244-8AE3-8D78B7BB7876}" type="parTrans" cxnId="{DE7AB0F2-516B-DC48-92AC-85561BF2CC8E}">
      <dgm:prSet/>
      <dgm:spPr/>
      <dgm:t>
        <a:bodyPr/>
        <a:lstStyle/>
        <a:p>
          <a:endParaRPr lang="en-US"/>
        </a:p>
      </dgm:t>
    </dgm:pt>
    <dgm:pt modelId="{EAA2B751-C409-A247-B58F-68E71A85B5D9}" type="sibTrans" cxnId="{DE7AB0F2-516B-DC48-92AC-85561BF2CC8E}">
      <dgm:prSet/>
      <dgm:spPr/>
      <dgm:t>
        <a:bodyPr/>
        <a:lstStyle/>
        <a:p>
          <a:endParaRPr lang="en-US"/>
        </a:p>
      </dgm:t>
    </dgm:pt>
    <dgm:pt modelId="{79D8E5A9-FEA0-674F-9E31-82878A079E50}">
      <dgm:prSet/>
      <dgm:spPr/>
      <dgm:t>
        <a:bodyPr/>
        <a:lstStyle/>
        <a:p>
          <a:r>
            <a:rPr lang="en-US"/>
            <a:t>Develop mission, vision, values, goals, strategies</a:t>
          </a:r>
        </a:p>
      </dgm:t>
    </dgm:pt>
    <dgm:pt modelId="{FEB223B4-0E77-AE47-A321-1E4F201CC421}" type="parTrans" cxnId="{744B4D09-4586-2245-950F-5A7AC6A3EBA0}">
      <dgm:prSet/>
      <dgm:spPr/>
      <dgm:t>
        <a:bodyPr/>
        <a:lstStyle/>
        <a:p>
          <a:endParaRPr lang="en-US"/>
        </a:p>
      </dgm:t>
    </dgm:pt>
    <dgm:pt modelId="{51D43416-279A-3B4D-980D-513C6E457618}" type="sibTrans" cxnId="{744B4D09-4586-2245-950F-5A7AC6A3EBA0}">
      <dgm:prSet/>
      <dgm:spPr/>
      <dgm:t>
        <a:bodyPr/>
        <a:lstStyle/>
        <a:p>
          <a:endParaRPr lang="en-US"/>
        </a:p>
      </dgm:t>
    </dgm:pt>
    <dgm:pt modelId="{73ECCAB8-F91E-4F41-9ED5-170291E5CC28}">
      <dgm:prSet/>
      <dgm:spPr/>
      <dgm:t>
        <a:bodyPr/>
        <a:lstStyle/>
        <a:p>
          <a:r>
            <a:rPr lang="en-US"/>
            <a:t>Community Input?</a:t>
          </a:r>
        </a:p>
      </dgm:t>
    </dgm:pt>
    <dgm:pt modelId="{949838C7-7967-1840-A978-5CD388B9D9AB}" type="parTrans" cxnId="{414CEF37-8978-8F4C-912C-0852D7753A67}">
      <dgm:prSet/>
      <dgm:spPr/>
      <dgm:t>
        <a:bodyPr/>
        <a:lstStyle/>
        <a:p>
          <a:endParaRPr lang="en-US"/>
        </a:p>
      </dgm:t>
    </dgm:pt>
    <dgm:pt modelId="{66403628-D9CE-514F-922B-B6E7FA0C17B6}" type="sibTrans" cxnId="{414CEF37-8978-8F4C-912C-0852D7753A67}">
      <dgm:prSet/>
      <dgm:spPr/>
      <dgm:t>
        <a:bodyPr/>
        <a:lstStyle/>
        <a:p>
          <a:endParaRPr lang="en-US"/>
        </a:p>
      </dgm:t>
    </dgm:pt>
    <dgm:pt modelId="{F48ECC12-D9C9-E44B-B183-DC9B87C1E7FF}">
      <dgm:prSet/>
      <dgm:spPr/>
      <dgm:t>
        <a:bodyPr/>
        <a:lstStyle/>
        <a:p>
          <a:r>
            <a:rPr lang="en-US"/>
            <a:t>Elected Officials' Review</a:t>
          </a:r>
        </a:p>
      </dgm:t>
    </dgm:pt>
    <dgm:pt modelId="{9D54995D-42C0-024B-98B0-062D98C21D09}" type="parTrans" cxnId="{2E33032C-450E-914F-9C40-6F2969DFCE65}">
      <dgm:prSet/>
      <dgm:spPr/>
      <dgm:t>
        <a:bodyPr/>
        <a:lstStyle/>
        <a:p>
          <a:endParaRPr lang="en-US"/>
        </a:p>
      </dgm:t>
    </dgm:pt>
    <dgm:pt modelId="{9F444A41-0A10-194F-A138-5995F95CBDE5}" type="sibTrans" cxnId="{2E33032C-450E-914F-9C40-6F2969DFCE65}">
      <dgm:prSet/>
      <dgm:spPr/>
      <dgm:t>
        <a:bodyPr/>
        <a:lstStyle/>
        <a:p>
          <a:endParaRPr lang="en-US"/>
        </a:p>
      </dgm:t>
    </dgm:pt>
    <dgm:pt modelId="{06D4BAAC-BC7C-9844-913B-191A7C9D4245}">
      <dgm:prSet/>
      <dgm:spPr/>
      <dgm:t>
        <a:bodyPr/>
        <a:lstStyle/>
        <a:p>
          <a:r>
            <a:rPr lang="en-US"/>
            <a:t>Distribute on website, social media and print materials</a:t>
          </a:r>
        </a:p>
      </dgm:t>
    </dgm:pt>
    <dgm:pt modelId="{C63F3C2A-1CD6-F346-A1C4-9E58D8CCB2EE}" type="parTrans" cxnId="{F53AC6AE-4B6F-2D48-ABB3-8CCF73353A74}">
      <dgm:prSet/>
      <dgm:spPr/>
      <dgm:t>
        <a:bodyPr/>
        <a:lstStyle/>
        <a:p>
          <a:endParaRPr lang="en-US"/>
        </a:p>
      </dgm:t>
    </dgm:pt>
    <dgm:pt modelId="{032955F5-1481-194F-8463-EB5F576D8CCF}" type="sibTrans" cxnId="{F53AC6AE-4B6F-2D48-ABB3-8CCF73353A74}">
      <dgm:prSet/>
      <dgm:spPr/>
      <dgm:t>
        <a:bodyPr/>
        <a:lstStyle/>
        <a:p>
          <a:endParaRPr lang="en-US"/>
        </a:p>
      </dgm:t>
    </dgm:pt>
    <dgm:pt modelId="{1B7CA75D-931A-FA47-9171-23C09B52B0AB}" type="pres">
      <dgm:prSet presAssocID="{98AB3CDD-5807-5F40-8852-5B471E73EDC1}" presName="diagram" presStyleCnt="0">
        <dgm:presLayoutVars>
          <dgm:dir/>
          <dgm:resizeHandles val="exact"/>
        </dgm:presLayoutVars>
      </dgm:prSet>
      <dgm:spPr/>
    </dgm:pt>
    <dgm:pt modelId="{883C8033-C2FB-654E-B2B3-3CBFB571E99F}" type="pres">
      <dgm:prSet presAssocID="{5BB3D2E5-6CDD-1D43-BF59-B7C4B37F59E6}" presName="node" presStyleLbl="node1" presStyleIdx="0" presStyleCnt="5" custLinFactNeighborX="4982" custLinFactNeighborY="956">
        <dgm:presLayoutVars>
          <dgm:bulletEnabled val="1"/>
        </dgm:presLayoutVars>
      </dgm:prSet>
      <dgm:spPr/>
    </dgm:pt>
    <dgm:pt modelId="{185DA1B1-E57D-5948-B6AE-6A63CC8FBFC1}" type="pres">
      <dgm:prSet presAssocID="{4C2E1C1F-5CBC-6B49-9BB7-0173D70705FA}" presName="sibTrans" presStyleCnt="0"/>
      <dgm:spPr/>
    </dgm:pt>
    <dgm:pt modelId="{1BA01F5F-360D-8E4C-9A45-35824279ED22}" type="pres">
      <dgm:prSet presAssocID="{1A01B6F5-EB78-5F4F-8C35-92EFE715EA39}" presName="node" presStyleLbl="node1" presStyleIdx="1" presStyleCnt="5">
        <dgm:presLayoutVars>
          <dgm:bulletEnabled val="1"/>
        </dgm:presLayoutVars>
      </dgm:prSet>
      <dgm:spPr/>
    </dgm:pt>
    <dgm:pt modelId="{91B0CA59-968D-2C42-9E6B-D0BECF9F636E}" type="pres">
      <dgm:prSet presAssocID="{B124C7DC-BBBF-4A44-AA14-6629CF90A5FB}" presName="sibTrans" presStyleCnt="0"/>
      <dgm:spPr/>
    </dgm:pt>
    <dgm:pt modelId="{4E3A9B6B-C7B2-8D47-8A74-8204863D5987}" type="pres">
      <dgm:prSet presAssocID="{78483910-EC7B-FA40-B897-77B4426B4D11}" presName="node" presStyleLbl="node1" presStyleIdx="2" presStyleCnt="5" custLinFactNeighborX="-4108" custLinFactNeighborY="33">
        <dgm:presLayoutVars>
          <dgm:bulletEnabled val="1"/>
        </dgm:presLayoutVars>
      </dgm:prSet>
      <dgm:spPr/>
    </dgm:pt>
    <dgm:pt modelId="{19697BD6-5AE4-2147-82BD-A0A38BDB0A99}" type="pres">
      <dgm:prSet presAssocID="{AB8E5DA3-75F4-8142-8713-517E4D9BCFB6}" presName="sibTrans" presStyleCnt="0"/>
      <dgm:spPr/>
    </dgm:pt>
    <dgm:pt modelId="{61C1D683-8322-B140-84A8-4D3C5D177A51}" type="pres">
      <dgm:prSet presAssocID="{14A5D189-F2B5-0B48-BFD3-0F185962F717}" presName="node" presStyleLbl="node1" presStyleIdx="3" presStyleCnt="5" custLinFactNeighborX="2232" custLinFactNeighborY="-4235">
        <dgm:presLayoutVars>
          <dgm:bulletEnabled val="1"/>
        </dgm:presLayoutVars>
      </dgm:prSet>
      <dgm:spPr/>
    </dgm:pt>
    <dgm:pt modelId="{7EB7D662-3B02-4B46-BB39-99FBCDCE22D1}" type="pres">
      <dgm:prSet presAssocID="{6F38E217-C656-414F-83A9-58147BB0A884}" presName="sibTrans" presStyleCnt="0"/>
      <dgm:spPr/>
    </dgm:pt>
    <dgm:pt modelId="{B9C86B91-2BB9-814F-A3A4-839980AA4E9C}" type="pres">
      <dgm:prSet presAssocID="{57CEBD50-CA21-1C44-A61E-60398C613B8E}" presName="node" presStyleLbl="node1" presStyleIdx="4" presStyleCnt="5" custLinFactNeighborX="6090" custLinFactNeighborY="-4235">
        <dgm:presLayoutVars>
          <dgm:bulletEnabled val="1"/>
        </dgm:presLayoutVars>
      </dgm:prSet>
      <dgm:spPr/>
    </dgm:pt>
  </dgm:ptLst>
  <dgm:cxnLst>
    <dgm:cxn modelId="{744B4D09-4586-2245-950F-5A7AC6A3EBA0}" srcId="{14A5D189-F2B5-0B48-BFD3-0F185962F717}" destId="{79D8E5A9-FEA0-674F-9E31-82878A079E50}" srcOrd="1" destOrd="0" parTransId="{FEB223B4-0E77-AE47-A321-1E4F201CC421}" sibTransId="{51D43416-279A-3B4D-980D-513C6E457618}"/>
    <dgm:cxn modelId="{33B3CC24-B86E-3146-BAA6-CC0B67A21B21}" srcId="{1A01B6F5-EB78-5F4F-8C35-92EFE715EA39}" destId="{302BE9F7-FB23-EF4A-9148-0C270FF9AD42}" srcOrd="0" destOrd="0" parTransId="{37F167AE-CB27-464B-9E18-397C110A85C3}" sibTransId="{7F2FC3A9-D35E-5743-BB46-32E54EF2DF81}"/>
    <dgm:cxn modelId="{C6CFBC28-E23C-8347-86AC-D17D03B1BB4B}" type="presOf" srcId="{0AB7154A-29D2-4848-832C-62F35744F1E8}" destId="{883C8033-C2FB-654E-B2B3-3CBFB571E99F}" srcOrd="0" destOrd="1" presId="urn:microsoft.com/office/officeart/2005/8/layout/default"/>
    <dgm:cxn modelId="{2E33032C-450E-914F-9C40-6F2969DFCE65}" srcId="{57CEBD50-CA21-1C44-A61E-60398C613B8E}" destId="{F48ECC12-D9C9-E44B-B183-DC9B87C1E7FF}" srcOrd="1" destOrd="0" parTransId="{9D54995D-42C0-024B-98B0-062D98C21D09}" sibTransId="{9F444A41-0A10-194F-A138-5995F95CBDE5}"/>
    <dgm:cxn modelId="{3C53A131-6DF1-1145-9DB7-4125BF1954F3}" srcId="{1A01B6F5-EB78-5F4F-8C35-92EFE715EA39}" destId="{2146D4D5-158C-2448-960D-BEDD25360A50}" srcOrd="3" destOrd="0" parTransId="{7352BA1E-6C8B-1843-86DF-3BB699343F62}" sibTransId="{7AC6EEDF-5C68-8940-AE08-1772EB2D7177}"/>
    <dgm:cxn modelId="{0481E935-7AB8-2D4B-9750-7E613EF37C18}" srcId="{1A01B6F5-EB78-5F4F-8C35-92EFE715EA39}" destId="{73CFDD8C-8676-F948-880A-6F2EE7A94D33}" srcOrd="2" destOrd="0" parTransId="{EA6C525C-67A1-0245-9FA1-42D8BB2ACADE}" sibTransId="{05525096-DFEE-CB4F-B43E-C7C90031924A}"/>
    <dgm:cxn modelId="{414CEF37-8978-8F4C-912C-0852D7753A67}" srcId="{57CEBD50-CA21-1C44-A61E-60398C613B8E}" destId="{73ECCAB8-F91E-4F41-9ED5-170291E5CC28}" srcOrd="0" destOrd="0" parTransId="{949838C7-7967-1840-A978-5CD388B9D9AB}" sibTransId="{66403628-D9CE-514F-922B-B6E7FA0C17B6}"/>
    <dgm:cxn modelId="{4209403F-E876-0749-90EE-B2E0487E42AA}" type="presOf" srcId="{73CFDD8C-8676-F948-880A-6F2EE7A94D33}" destId="{1BA01F5F-360D-8E4C-9A45-35824279ED22}" srcOrd="0" destOrd="3" presId="urn:microsoft.com/office/officeart/2005/8/layout/default"/>
    <dgm:cxn modelId="{C50E3E40-2ACD-884C-9498-6A551536A528}" type="presOf" srcId="{89DD44DE-59D2-BB47-B7F2-77336A1C9643}" destId="{4E3A9B6B-C7B2-8D47-8A74-8204863D5987}" srcOrd="0" destOrd="1" presId="urn:microsoft.com/office/officeart/2005/8/layout/default"/>
    <dgm:cxn modelId="{72D9E442-CC18-BA46-8305-0C949D230BDD}" type="presOf" srcId="{98AB3CDD-5807-5F40-8852-5B471E73EDC1}" destId="{1B7CA75D-931A-FA47-9171-23C09B52B0AB}" srcOrd="0" destOrd="0" presId="urn:microsoft.com/office/officeart/2005/8/layout/default"/>
    <dgm:cxn modelId="{F9B68B47-F223-4F41-9EEF-4A8AC8BD6429}" type="presOf" srcId="{73ECCAB8-F91E-4F41-9ED5-170291E5CC28}" destId="{B9C86B91-2BB9-814F-A3A4-839980AA4E9C}" srcOrd="0" destOrd="1" presId="urn:microsoft.com/office/officeart/2005/8/layout/default"/>
    <dgm:cxn modelId="{B29FAA48-B20E-9648-A264-C9DA74B3E55A}" srcId="{78483910-EC7B-FA40-B897-77B4426B4D11}" destId="{89DD44DE-59D2-BB47-B7F2-77336A1C9643}" srcOrd="0" destOrd="0" parTransId="{8863DF9F-3EB1-D942-9EDE-2F0961352CAF}" sibTransId="{46E2CE6A-192C-B34F-A8EC-5707693FB2A1}"/>
    <dgm:cxn modelId="{0A776A55-7B05-8140-935A-BB0182CA4F58}" type="presOf" srcId="{1A01B6F5-EB78-5F4F-8C35-92EFE715EA39}" destId="{1BA01F5F-360D-8E4C-9A45-35824279ED22}" srcOrd="0" destOrd="0" presId="urn:microsoft.com/office/officeart/2005/8/layout/default"/>
    <dgm:cxn modelId="{05EBE45A-7AA5-3B4E-9E48-C77EE60137CC}" type="presOf" srcId="{95F0ECBC-5FFA-C644-8E99-40C400BF1DC1}" destId="{1BA01F5F-360D-8E4C-9A45-35824279ED22}" srcOrd="0" destOrd="2" presId="urn:microsoft.com/office/officeart/2005/8/layout/default"/>
    <dgm:cxn modelId="{25B14A5C-257E-6C49-A80C-011CE6CFCEA9}" type="presOf" srcId="{302BE9F7-FB23-EF4A-9148-0C270FF9AD42}" destId="{1BA01F5F-360D-8E4C-9A45-35824279ED22}" srcOrd="0" destOrd="1" presId="urn:microsoft.com/office/officeart/2005/8/layout/default"/>
    <dgm:cxn modelId="{35EFAF6D-C75E-5E4D-87FA-9CDE8B210AA4}" srcId="{78483910-EC7B-FA40-B897-77B4426B4D11}" destId="{71CEC518-1C1A-BA47-BA54-DACEA719BA51}" srcOrd="2" destOrd="0" parTransId="{6023FB9D-9CA9-5445-B9B8-E053103324FD}" sibTransId="{974E705B-5991-C948-97D8-7AD1CBD02C10}"/>
    <dgm:cxn modelId="{0C0B286E-D9E0-DD4F-8FCB-CC7AF1BCC645}" type="presOf" srcId="{78483910-EC7B-FA40-B897-77B4426B4D11}" destId="{4E3A9B6B-C7B2-8D47-8A74-8204863D5987}" srcOrd="0" destOrd="0" presId="urn:microsoft.com/office/officeart/2005/8/layout/default"/>
    <dgm:cxn modelId="{6DBC2173-A044-7E4F-8BA8-E266D248EA3C}" srcId="{98AB3CDD-5807-5F40-8852-5B471E73EDC1}" destId="{57CEBD50-CA21-1C44-A61E-60398C613B8E}" srcOrd="4" destOrd="0" parTransId="{82743AC0-8B38-1045-8D72-CBBB4CA52697}" sibTransId="{C5C1365B-7D69-8B45-A4CE-EB37819917FB}"/>
    <dgm:cxn modelId="{C8364975-A26A-434B-A610-E08500CEE407}" type="presOf" srcId="{71CEC518-1C1A-BA47-BA54-DACEA719BA51}" destId="{4E3A9B6B-C7B2-8D47-8A74-8204863D5987}" srcOrd="0" destOrd="3" presId="urn:microsoft.com/office/officeart/2005/8/layout/default"/>
    <dgm:cxn modelId="{A82B227A-5976-DF4D-921F-805F7B1E2080}" srcId="{1A01B6F5-EB78-5F4F-8C35-92EFE715EA39}" destId="{95F0ECBC-5FFA-C644-8E99-40C400BF1DC1}" srcOrd="1" destOrd="0" parTransId="{43714BC7-CC81-C045-8864-E9E67D872C6C}" sibTransId="{FD449E26-070B-2C47-95A2-6659AE35D2C9}"/>
    <dgm:cxn modelId="{80EC8E81-3007-5B41-AB84-3A6A6947EB40}" type="presOf" srcId="{57CEBD50-CA21-1C44-A61E-60398C613B8E}" destId="{B9C86B91-2BB9-814F-A3A4-839980AA4E9C}" srcOrd="0" destOrd="0" presId="urn:microsoft.com/office/officeart/2005/8/layout/default"/>
    <dgm:cxn modelId="{A3E6E88F-3F56-9F4F-8074-55D4AA1AAB99}" type="presOf" srcId="{06D4BAAC-BC7C-9844-913B-191A7C9D4245}" destId="{B9C86B91-2BB9-814F-A3A4-839980AA4E9C}" srcOrd="0" destOrd="3" presId="urn:microsoft.com/office/officeart/2005/8/layout/default"/>
    <dgm:cxn modelId="{BE6EA79B-7E6C-FC41-B5A7-9799E1D6EFCF}" type="presOf" srcId="{79D8E5A9-FEA0-674F-9E31-82878A079E50}" destId="{61C1D683-8322-B140-84A8-4D3C5D177A51}" srcOrd="0" destOrd="2" presId="urn:microsoft.com/office/officeart/2005/8/layout/default"/>
    <dgm:cxn modelId="{E94888A0-DC53-074D-B434-BDB662C7467E}" type="presOf" srcId="{6A11483A-B8FF-5941-913D-53BB1AE2F981}" destId="{61C1D683-8322-B140-84A8-4D3C5D177A51}" srcOrd="0" destOrd="1" presId="urn:microsoft.com/office/officeart/2005/8/layout/default"/>
    <dgm:cxn modelId="{26E449AA-422F-6241-8B4F-F385FEA71904}" type="presOf" srcId="{F48ECC12-D9C9-E44B-B183-DC9B87C1E7FF}" destId="{B9C86B91-2BB9-814F-A3A4-839980AA4E9C}" srcOrd="0" destOrd="2" presId="urn:microsoft.com/office/officeart/2005/8/layout/default"/>
    <dgm:cxn modelId="{F53AC6AE-4B6F-2D48-ABB3-8CCF73353A74}" srcId="{57CEBD50-CA21-1C44-A61E-60398C613B8E}" destId="{06D4BAAC-BC7C-9844-913B-191A7C9D4245}" srcOrd="2" destOrd="0" parTransId="{C63F3C2A-1CD6-F346-A1C4-9E58D8CCB2EE}" sibTransId="{032955F5-1481-194F-8463-EB5F576D8CCF}"/>
    <dgm:cxn modelId="{6ACAC3B5-B968-0C4C-BBE3-A8A2ACA6B48A}" srcId="{98AB3CDD-5807-5F40-8852-5B471E73EDC1}" destId="{78483910-EC7B-FA40-B897-77B4426B4D11}" srcOrd="2" destOrd="0" parTransId="{7430AF9E-7B4F-3A47-B3FF-9AF5BD747565}" sibTransId="{AB8E5DA3-75F4-8142-8713-517E4D9BCFB6}"/>
    <dgm:cxn modelId="{FF7C2FBA-B696-3F45-B10B-19F59D2F44EF}" type="presOf" srcId="{2146D4D5-158C-2448-960D-BEDD25360A50}" destId="{1BA01F5F-360D-8E4C-9A45-35824279ED22}" srcOrd="0" destOrd="4" presId="urn:microsoft.com/office/officeart/2005/8/layout/default"/>
    <dgm:cxn modelId="{8B0990C9-6C35-CB4B-8FA7-36A9735F8056}" srcId="{98AB3CDD-5807-5F40-8852-5B471E73EDC1}" destId="{5BB3D2E5-6CDD-1D43-BF59-B7C4B37F59E6}" srcOrd="0" destOrd="0" parTransId="{ADAECE39-96CE-8744-B101-1B97FD5C9AE2}" sibTransId="{4C2E1C1F-5CBC-6B49-9BB7-0173D70705FA}"/>
    <dgm:cxn modelId="{B7D6C1CC-0895-4F4E-979B-965AC41D090D}" srcId="{78483910-EC7B-FA40-B897-77B4426B4D11}" destId="{903C6E0D-33CA-9848-83C6-7400F3D13E8C}" srcOrd="1" destOrd="0" parTransId="{1BF4093A-71C3-6846-AA0B-73308223D4AB}" sibTransId="{AEC4F0DC-1912-C749-A647-C720EDF0D95E}"/>
    <dgm:cxn modelId="{F508B7CD-1E6D-EA47-BA4D-E734F1354FD0}" srcId="{98AB3CDD-5807-5F40-8852-5B471E73EDC1}" destId="{14A5D189-F2B5-0B48-BFD3-0F185962F717}" srcOrd="3" destOrd="0" parTransId="{2857CE16-DFF1-F14A-B963-3116AA509793}" sibTransId="{6F38E217-C656-414F-83A9-58147BB0A884}"/>
    <dgm:cxn modelId="{0B3EABE6-2D19-FA47-B0F2-375BE9637773}" srcId="{5BB3D2E5-6CDD-1D43-BF59-B7C4B37F59E6}" destId="{0AB7154A-29D2-4848-832C-62F35744F1E8}" srcOrd="0" destOrd="0" parTransId="{D3B357EE-4E0C-AA43-B7EB-42C9385FBE31}" sibTransId="{3E9D558A-6944-C44F-A855-1FA1FB7D5649}"/>
    <dgm:cxn modelId="{B58065EE-BB3F-334F-A450-9F6852C4F866}" type="presOf" srcId="{903C6E0D-33CA-9848-83C6-7400F3D13E8C}" destId="{4E3A9B6B-C7B2-8D47-8A74-8204863D5987}" srcOrd="0" destOrd="2" presId="urn:microsoft.com/office/officeart/2005/8/layout/default"/>
    <dgm:cxn modelId="{AE2015F2-79E2-C645-BC97-33BB54ABFD48}" type="presOf" srcId="{5BB3D2E5-6CDD-1D43-BF59-B7C4B37F59E6}" destId="{883C8033-C2FB-654E-B2B3-3CBFB571E99F}" srcOrd="0" destOrd="0" presId="urn:microsoft.com/office/officeart/2005/8/layout/default"/>
    <dgm:cxn modelId="{DE7AB0F2-516B-DC48-92AC-85561BF2CC8E}" srcId="{14A5D189-F2B5-0B48-BFD3-0F185962F717}" destId="{6A11483A-B8FF-5941-913D-53BB1AE2F981}" srcOrd="0" destOrd="0" parTransId="{70CDFD55-3B34-A244-8AE3-8D78B7BB7876}" sibTransId="{EAA2B751-C409-A247-B58F-68E71A85B5D9}"/>
    <dgm:cxn modelId="{90B64EF4-40A4-7F44-9D44-6CF3CDB9A95F}" srcId="{98AB3CDD-5807-5F40-8852-5B471E73EDC1}" destId="{1A01B6F5-EB78-5F4F-8C35-92EFE715EA39}" srcOrd="1" destOrd="0" parTransId="{F20F35B8-274A-1548-BE67-7C5EEE9E12AF}" sibTransId="{B124C7DC-BBBF-4A44-AA14-6629CF90A5FB}"/>
    <dgm:cxn modelId="{1CF082FF-265B-5542-A7CE-42EA3493E641}" type="presOf" srcId="{14A5D189-F2B5-0B48-BFD3-0F185962F717}" destId="{61C1D683-8322-B140-84A8-4D3C5D177A51}" srcOrd="0" destOrd="0" presId="urn:microsoft.com/office/officeart/2005/8/layout/default"/>
    <dgm:cxn modelId="{AECE0DF4-4704-3A42-B036-B31B4F3B3ED3}" type="presParOf" srcId="{1B7CA75D-931A-FA47-9171-23C09B52B0AB}" destId="{883C8033-C2FB-654E-B2B3-3CBFB571E99F}" srcOrd="0" destOrd="0" presId="urn:microsoft.com/office/officeart/2005/8/layout/default"/>
    <dgm:cxn modelId="{49A032B6-99AB-A84A-B308-3FE0A7846DEC}" type="presParOf" srcId="{1B7CA75D-931A-FA47-9171-23C09B52B0AB}" destId="{185DA1B1-E57D-5948-B6AE-6A63CC8FBFC1}" srcOrd="1" destOrd="0" presId="urn:microsoft.com/office/officeart/2005/8/layout/default"/>
    <dgm:cxn modelId="{37CB3DEC-5ACC-A54F-8190-DAA84F38A9E0}" type="presParOf" srcId="{1B7CA75D-931A-FA47-9171-23C09B52B0AB}" destId="{1BA01F5F-360D-8E4C-9A45-35824279ED22}" srcOrd="2" destOrd="0" presId="urn:microsoft.com/office/officeart/2005/8/layout/default"/>
    <dgm:cxn modelId="{66221B24-17FC-CD4D-8BB1-6122B6B2AD17}" type="presParOf" srcId="{1B7CA75D-931A-FA47-9171-23C09B52B0AB}" destId="{91B0CA59-968D-2C42-9E6B-D0BECF9F636E}" srcOrd="3" destOrd="0" presId="urn:microsoft.com/office/officeart/2005/8/layout/default"/>
    <dgm:cxn modelId="{6B8FDB79-6821-C748-823D-8D331EAF270E}" type="presParOf" srcId="{1B7CA75D-931A-FA47-9171-23C09B52B0AB}" destId="{4E3A9B6B-C7B2-8D47-8A74-8204863D5987}" srcOrd="4" destOrd="0" presId="urn:microsoft.com/office/officeart/2005/8/layout/default"/>
    <dgm:cxn modelId="{CD0646CF-E82A-1B48-B65C-2103A17080EC}" type="presParOf" srcId="{1B7CA75D-931A-FA47-9171-23C09B52B0AB}" destId="{19697BD6-5AE4-2147-82BD-A0A38BDB0A99}" srcOrd="5" destOrd="0" presId="urn:microsoft.com/office/officeart/2005/8/layout/default"/>
    <dgm:cxn modelId="{7D6D9958-7469-4C47-9957-0C4A862BA17B}" type="presParOf" srcId="{1B7CA75D-931A-FA47-9171-23C09B52B0AB}" destId="{61C1D683-8322-B140-84A8-4D3C5D177A51}" srcOrd="6" destOrd="0" presId="urn:microsoft.com/office/officeart/2005/8/layout/default"/>
    <dgm:cxn modelId="{7D31C8CA-515F-6344-A64A-25650F977828}" type="presParOf" srcId="{1B7CA75D-931A-FA47-9171-23C09B52B0AB}" destId="{7EB7D662-3B02-4B46-BB39-99FBCDCE22D1}" srcOrd="7" destOrd="0" presId="urn:microsoft.com/office/officeart/2005/8/layout/default"/>
    <dgm:cxn modelId="{0298EBAB-C1D0-B14B-8FBF-CB92AE8FC812}" type="presParOf" srcId="{1B7CA75D-931A-FA47-9171-23C09B52B0AB}" destId="{B9C86B91-2BB9-814F-A3A4-839980AA4E9C}" srcOrd="8" destOrd="0" presId="urn:microsoft.com/office/officeart/2005/8/layout/default"/>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F646C4-BE41-4236-84E6-D3EEDB58868F}" type="doc">
      <dgm:prSet loTypeId="urn:microsoft.com/office/officeart/2018/2/layout/IconVerticalSolidList" loCatId="icon" qsTypeId="urn:microsoft.com/office/officeart/2005/8/quickstyle/simple1" qsCatId="simple" csTypeId="urn:microsoft.com/office/officeart/2005/8/colors/accent1_3" csCatId="accent1" phldr="1"/>
      <dgm:spPr/>
      <dgm:t>
        <a:bodyPr/>
        <a:lstStyle/>
        <a:p>
          <a:endParaRPr lang="en-US"/>
        </a:p>
      </dgm:t>
    </dgm:pt>
    <dgm:pt modelId="{90FDBD7B-4E61-4717-B4C0-162056C7DDF2}">
      <dgm:prSet/>
      <dgm:spPr/>
      <dgm:t>
        <a:bodyPr/>
        <a:lstStyle/>
        <a:p>
          <a:pPr>
            <a:lnSpc>
              <a:spcPct val="100000"/>
            </a:lnSpc>
          </a:pPr>
          <a:r>
            <a:rPr lang="en-US"/>
            <a:t>Adopting the Strategic Plan</a:t>
          </a:r>
        </a:p>
      </dgm:t>
    </dgm:pt>
    <dgm:pt modelId="{B1B6C07A-919A-488F-8ACA-A2138D3AAEC3}" type="parTrans" cxnId="{AB922D87-EB7A-43EF-BF1A-9A30D42D5684}">
      <dgm:prSet/>
      <dgm:spPr/>
      <dgm:t>
        <a:bodyPr/>
        <a:lstStyle/>
        <a:p>
          <a:endParaRPr lang="en-US"/>
        </a:p>
      </dgm:t>
    </dgm:pt>
    <dgm:pt modelId="{F3650329-CBDB-4088-8E5C-3C909EDE5D3C}" type="sibTrans" cxnId="{AB922D87-EB7A-43EF-BF1A-9A30D42D5684}">
      <dgm:prSet/>
      <dgm:spPr/>
      <dgm:t>
        <a:bodyPr/>
        <a:lstStyle/>
        <a:p>
          <a:endParaRPr lang="en-US"/>
        </a:p>
      </dgm:t>
    </dgm:pt>
    <dgm:pt modelId="{C884DD66-B06E-42F1-B21F-BC1A94059474}">
      <dgm:prSet/>
      <dgm:spPr/>
      <dgm:t>
        <a:bodyPr/>
        <a:lstStyle/>
        <a:p>
          <a:pPr>
            <a:lnSpc>
              <a:spcPct val="100000"/>
            </a:lnSpc>
          </a:pPr>
          <a:r>
            <a:rPr lang="en-US"/>
            <a:t>Reporting on Progress</a:t>
          </a:r>
        </a:p>
      </dgm:t>
    </dgm:pt>
    <dgm:pt modelId="{2156CE4D-AF2F-4024-807B-D005EC2884CF}" type="parTrans" cxnId="{A79E3102-7E67-422D-94D4-070994DF4337}">
      <dgm:prSet/>
      <dgm:spPr/>
      <dgm:t>
        <a:bodyPr/>
        <a:lstStyle/>
        <a:p>
          <a:endParaRPr lang="en-US"/>
        </a:p>
      </dgm:t>
    </dgm:pt>
    <dgm:pt modelId="{863660CB-2ACE-4C72-B73F-75D527F45AFF}" type="sibTrans" cxnId="{A79E3102-7E67-422D-94D4-070994DF4337}">
      <dgm:prSet/>
      <dgm:spPr/>
      <dgm:t>
        <a:bodyPr/>
        <a:lstStyle/>
        <a:p>
          <a:endParaRPr lang="en-US"/>
        </a:p>
      </dgm:t>
    </dgm:pt>
    <dgm:pt modelId="{3E1F0A5F-9745-48B9-B4F6-EDE756F28138}">
      <dgm:prSet/>
      <dgm:spPr/>
      <dgm:t>
        <a:bodyPr/>
        <a:lstStyle/>
        <a:p>
          <a:pPr>
            <a:lnSpc>
              <a:spcPct val="100000"/>
            </a:lnSpc>
          </a:pPr>
          <a:r>
            <a:rPr lang="en-US"/>
            <a:t>Linking to the Budget</a:t>
          </a:r>
        </a:p>
      </dgm:t>
    </dgm:pt>
    <dgm:pt modelId="{260F8A92-FE5F-42DB-9DCF-8D72729C46D4}" type="parTrans" cxnId="{C4037770-7092-4A2C-8447-C22C1AB2DC6C}">
      <dgm:prSet/>
      <dgm:spPr/>
      <dgm:t>
        <a:bodyPr/>
        <a:lstStyle/>
        <a:p>
          <a:endParaRPr lang="en-US"/>
        </a:p>
      </dgm:t>
    </dgm:pt>
    <dgm:pt modelId="{C2E5DD40-30C2-487E-A067-DEF059D8F78F}" type="sibTrans" cxnId="{C4037770-7092-4A2C-8447-C22C1AB2DC6C}">
      <dgm:prSet/>
      <dgm:spPr/>
      <dgm:t>
        <a:bodyPr/>
        <a:lstStyle/>
        <a:p>
          <a:endParaRPr lang="en-US"/>
        </a:p>
      </dgm:t>
    </dgm:pt>
    <dgm:pt modelId="{0AF58879-2423-4ADA-AD4C-035C4742ADF1}">
      <dgm:prSet/>
      <dgm:spPr/>
      <dgm:t>
        <a:bodyPr/>
        <a:lstStyle/>
        <a:p>
          <a:pPr>
            <a:lnSpc>
              <a:spcPct val="100000"/>
            </a:lnSpc>
          </a:pPr>
          <a:r>
            <a:rPr lang="en-US"/>
            <a:t>Updating the Strategic Plan</a:t>
          </a:r>
        </a:p>
      </dgm:t>
    </dgm:pt>
    <dgm:pt modelId="{F1F9E1AA-C6F2-4D1A-847D-30EB595AC22F}" type="parTrans" cxnId="{0FED098D-03CA-44E0-899F-A421D19DE33E}">
      <dgm:prSet/>
      <dgm:spPr/>
      <dgm:t>
        <a:bodyPr/>
        <a:lstStyle/>
        <a:p>
          <a:endParaRPr lang="en-US"/>
        </a:p>
      </dgm:t>
    </dgm:pt>
    <dgm:pt modelId="{2C42258F-0A55-4A0B-9534-D1AA3640D55D}" type="sibTrans" cxnId="{0FED098D-03CA-44E0-899F-A421D19DE33E}">
      <dgm:prSet/>
      <dgm:spPr/>
      <dgm:t>
        <a:bodyPr/>
        <a:lstStyle/>
        <a:p>
          <a:endParaRPr lang="en-US"/>
        </a:p>
      </dgm:t>
    </dgm:pt>
    <dgm:pt modelId="{D7289976-ADB6-43CB-B051-C4FDC533E1AB}">
      <dgm:prSet/>
      <dgm:spPr/>
      <dgm:t>
        <a:bodyPr/>
        <a:lstStyle/>
        <a:p>
          <a:pPr>
            <a:lnSpc>
              <a:spcPct val="100000"/>
            </a:lnSpc>
          </a:pPr>
          <a:r>
            <a:rPr lang="en-US"/>
            <a:t>Conducting Performance Measurement</a:t>
          </a:r>
        </a:p>
      </dgm:t>
    </dgm:pt>
    <dgm:pt modelId="{A1263F36-577D-4946-BBCF-B4D1117A6497}" type="parTrans" cxnId="{FFC36646-D8D2-47C9-8739-E0165C09155D}">
      <dgm:prSet/>
      <dgm:spPr/>
      <dgm:t>
        <a:bodyPr/>
        <a:lstStyle/>
        <a:p>
          <a:endParaRPr lang="en-US"/>
        </a:p>
      </dgm:t>
    </dgm:pt>
    <dgm:pt modelId="{2A671728-B142-42E9-82D6-4D9E52CA5F5C}" type="sibTrans" cxnId="{FFC36646-D8D2-47C9-8739-E0165C09155D}">
      <dgm:prSet/>
      <dgm:spPr/>
      <dgm:t>
        <a:bodyPr/>
        <a:lstStyle/>
        <a:p>
          <a:endParaRPr lang="en-US"/>
        </a:p>
      </dgm:t>
    </dgm:pt>
    <dgm:pt modelId="{E09254CE-D0B7-48F6-859F-3E018CE55C00}" type="pres">
      <dgm:prSet presAssocID="{2CF646C4-BE41-4236-84E6-D3EEDB58868F}" presName="root" presStyleCnt="0">
        <dgm:presLayoutVars>
          <dgm:dir/>
          <dgm:resizeHandles val="exact"/>
        </dgm:presLayoutVars>
      </dgm:prSet>
      <dgm:spPr/>
    </dgm:pt>
    <dgm:pt modelId="{8E3C853F-9B58-4DA5-92F9-836F60F67130}" type="pres">
      <dgm:prSet presAssocID="{90FDBD7B-4E61-4717-B4C0-162056C7DDF2}" presName="compNode" presStyleCnt="0"/>
      <dgm:spPr/>
    </dgm:pt>
    <dgm:pt modelId="{050F40F5-9AA9-4027-BC5A-903F08E431F0}" type="pres">
      <dgm:prSet presAssocID="{90FDBD7B-4E61-4717-B4C0-162056C7DDF2}" presName="bgRect" presStyleLbl="bgShp" presStyleIdx="0" presStyleCnt="5"/>
      <dgm:spPr/>
    </dgm:pt>
    <dgm:pt modelId="{D2C2A04E-1858-4965-AA6E-87E06AE6F423}" type="pres">
      <dgm:prSet presAssocID="{90FDBD7B-4E61-4717-B4C0-162056C7DDF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llseye"/>
        </a:ext>
      </dgm:extLst>
    </dgm:pt>
    <dgm:pt modelId="{A3E53214-B2BD-441E-A02C-95E53FC178A8}" type="pres">
      <dgm:prSet presAssocID="{90FDBD7B-4E61-4717-B4C0-162056C7DDF2}" presName="spaceRect" presStyleCnt="0"/>
      <dgm:spPr/>
    </dgm:pt>
    <dgm:pt modelId="{B7FDFED6-33B0-492D-B230-FAA98432CF7F}" type="pres">
      <dgm:prSet presAssocID="{90FDBD7B-4E61-4717-B4C0-162056C7DDF2}" presName="parTx" presStyleLbl="revTx" presStyleIdx="0" presStyleCnt="5">
        <dgm:presLayoutVars>
          <dgm:chMax val="0"/>
          <dgm:chPref val="0"/>
        </dgm:presLayoutVars>
      </dgm:prSet>
      <dgm:spPr/>
    </dgm:pt>
    <dgm:pt modelId="{B65781EA-B9B0-48B4-831B-461E38BF7713}" type="pres">
      <dgm:prSet presAssocID="{F3650329-CBDB-4088-8E5C-3C909EDE5D3C}" presName="sibTrans" presStyleCnt="0"/>
      <dgm:spPr/>
    </dgm:pt>
    <dgm:pt modelId="{387D0CA1-569B-428B-B59B-F4E21FA439FF}" type="pres">
      <dgm:prSet presAssocID="{C884DD66-B06E-42F1-B21F-BC1A94059474}" presName="compNode" presStyleCnt="0"/>
      <dgm:spPr/>
    </dgm:pt>
    <dgm:pt modelId="{4D877464-8341-4B87-B57E-A77BA2729170}" type="pres">
      <dgm:prSet presAssocID="{C884DD66-B06E-42F1-B21F-BC1A94059474}" presName="bgRect" presStyleLbl="bgShp" presStyleIdx="1" presStyleCnt="5"/>
      <dgm:spPr/>
    </dgm:pt>
    <dgm:pt modelId="{04FEB392-628A-4432-8543-D59C3101BAF8}" type="pres">
      <dgm:prSet presAssocID="{C884DD66-B06E-42F1-B21F-BC1A9405947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r chart"/>
        </a:ext>
      </dgm:extLst>
    </dgm:pt>
    <dgm:pt modelId="{0E6F0F4D-BAF9-487E-9E06-55605FB71A03}" type="pres">
      <dgm:prSet presAssocID="{C884DD66-B06E-42F1-B21F-BC1A94059474}" presName="spaceRect" presStyleCnt="0"/>
      <dgm:spPr/>
    </dgm:pt>
    <dgm:pt modelId="{D920D1B6-9666-42E8-A8A0-EE5FF282B559}" type="pres">
      <dgm:prSet presAssocID="{C884DD66-B06E-42F1-B21F-BC1A94059474}" presName="parTx" presStyleLbl="revTx" presStyleIdx="1" presStyleCnt="5">
        <dgm:presLayoutVars>
          <dgm:chMax val="0"/>
          <dgm:chPref val="0"/>
        </dgm:presLayoutVars>
      </dgm:prSet>
      <dgm:spPr/>
    </dgm:pt>
    <dgm:pt modelId="{12FEEC52-19C9-4F0C-B35A-6887A9A55C3A}" type="pres">
      <dgm:prSet presAssocID="{863660CB-2ACE-4C72-B73F-75D527F45AFF}" presName="sibTrans" presStyleCnt="0"/>
      <dgm:spPr/>
    </dgm:pt>
    <dgm:pt modelId="{93561A00-716E-4B6F-B181-0669370F835D}" type="pres">
      <dgm:prSet presAssocID="{3E1F0A5F-9745-48B9-B4F6-EDE756F28138}" presName="compNode" presStyleCnt="0"/>
      <dgm:spPr/>
    </dgm:pt>
    <dgm:pt modelId="{2AC01A76-D348-4427-8D16-9229F98B26EE}" type="pres">
      <dgm:prSet presAssocID="{3E1F0A5F-9745-48B9-B4F6-EDE756F28138}" presName="bgRect" presStyleLbl="bgShp" presStyleIdx="2" presStyleCnt="5"/>
      <dgm:spPr/>
    </dgm:pt>
    <dgm:pt modelId="{60C2DD06-55E1-4A23-BC2A-F51B3E672375}" type="pres">
      <dgm:prSet presAssocID="{3E1F0A5F-9745-48B9-B4F6-EDE756F2813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nk"/>
        </a:ext>
      </dgm:extLst>
    </dgm:pt>
    <dgm:pt modelId="{0100D0D6-B026-486E-AB35-B2DB8345B973}" type="pres">
      <dgm:prSet presAssocID="{3E1F0A5F-9745-48B9-B4F6-EDE756F28138}" presName="spaceRect" presStyleCnt="0"/>
      <dgm:spPr/>
    </dgm:pt>
    <dgm:pt modelId="{B147C628-CB86-4375-87E7-7E46E85EF88F}" type="pres">
      <dgm:prSet presAssocID="{3E1F0A5F-9745-48B9-B4F6-EDE756F28138}" presName="parTx" presStyleLbl="revTx" presStyleIdx="2" presStyleCnt="5">
        <dgm:presLayoutVars>
          <dgm:chMax val="0"/>
          <dgm:chPref val="0"/>
        </dgm:presLayoutVars>
      </dgm:prSet>
      <dgm:spPr/>
    </dgm:pt>
    <dgm:pt modelId="{CF0824FE-B611-4919-9D92-092B4AACEDFF}" type="pres">
      <dgm:prSet presAssocID="{C2E5DD40-30C2-487E-A067-DEF059D8F78F}" presName="sibTrans" presStyleCnt="0"/>
      <dgm:spPr/>
    </dgm:pt>
    <dgm:pt modelId="{536C3845-8ECC-4EF8-BB18-916B015F2921}" type="pres">
      <dgm:prSet presAssocID="{0AF58879-2423-4ADA-AD4C-035C4742ADF1}" presName="compNode" presStyleCnt="0"/>
      <dgm:spPr/>
    </dgm:pt>
    <dgm:pt modelId="{99302A8B-D6D3-4F5A-8985-E22181ED6F2E}" type="pres">
      <dgm:prSet presAssocID="{0AF58879-2423-4ADA-AD4C-035C4742ADF1}" presName="bgRect" presStyleLbl="bgShp" presStyleIdx="3" presStyleCnt="5"/>
      <dgm:spPr/>
    </dgm:pt>
    <dgm:pt modelId="{358F3F47-5424-4513-8ACE-FF5529A9D0E5}" type="pres">
      <dgm:prSet presAssocID="{0AF58879-2423-4ADA-AD4C-035C4742ADF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456026B5-85DC-4023-AB20-D6E02FDE0999}" type="pres">
      <dgm:prSet presAssocID="{0AF58879-2423-4ADA-AD4C-035C4742ADF1}" presName="spaceRect" presStyleCnt="0"/>
      <dgm:spPr/>
    </dgm:pt>
    <dgm:pt modelId="{18B62753-CD52-4549-BE4F-40574E376690}" type="pres">
      <dgm:prSet presAssocID="{0AF58879-2423-4ADA-AD4C-035C4742ADF1}" presName="parTx" presStyleLbl="revTx" presStyleIdx="3" presStyleCnt="5">
        <dgm:presLayoutVars>
          <dgm:chMax val="0"/>
          <dgm:chPref val="0"/>
        </dgm:presLayoutVars>
      </dgm:prSet>
      <dgm:spPr/>
    </dgm:pt>
    <dgm:pt modelId="{43F61957-47D0-408D-AC7F-400A369407A9}" type="pres">
      <dgm:prSet presAssocID="{2C42258F-0A55-4A0B-9534-D1AA3640D55D}" presName="sibTrans" presStyleCnt="0"/>
      <dgm:spPr/>
    </dgm:pt>
    <dgm:pt modelId="{E8D9338B-11B2-4961-ABCA-4B6AE55BB39F}" type="pres">
      <dgm:prSet presAssocID="{D7289976-ADB6-43CB-B051-C4FDC533E1AB}" presName="compNode" presStyleCnt="0"/>
      <dgm:spPr/>
    </dgm:pt>
    <dgm:pt modelId="{CAE771E3-E9C3-4275-9CBB-F18C7F12CC5F}" type="pres">
      <dgm:prSet presAssocID="{D7289976-ADB6-43CB-B051-C4FDC533E1AB}" presName="bgRect" presStyleLbl="bgShp" presStyleIdx="4" presStyleCnt="5"/>
      <dgm:spPr/>
    </dgm:pt>
    <dgm:pt modelId="{FA3C851B-079E-4E57-99B7-DA98484A2A6E}" type="pres">
      <dgm:prSet presAssocID="{D7289976-ADB6-43CB-B051-C4FDC533E1A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Gauge"/>
        </a:ext>
      </dgm:extLst>
    </dgm:pt>
    <dgm:pt modelId="{5EF95694-0B60-4B7C-BF88-DFEF8001E6FC}" type="pres">
      <dgm:prSet presAssocID="{D7289976-ADB6-43CB-B051-C4FDC533E1AB}" presName="spaceRect" presStyleCnt="0"/>
      <dgm:spPr/>
    </dgm:pt>
    <dgm:pt modelId="{11EB3D8F-962D-4BA0-9544-CB96536465E8}" type="pres">
      <dgm:prSet presAssocID="{D7289976-ADB6-43CB-B051-C4FDC533E1AB}" presName="parTx" presStyleLbl="revTx" presStyleIdx="4" presStyleCnt="5">
        <dgm:presLayoutVars>
          <dgm:chMax val="0"/>
          <dgm:chPref val="0"/>
        </dgm:presLayoutVars>
      </dgm:prSet>
      <dgm:spPr/>
    </dgm:pt>
  </dgm:ptLst>
  <dgm:cxnLst>
    <dgm:cxn modelId="{185EF300-A97A-42B7-83E1-358AB6995CBE}" type="presOf" srcId="{C884DD66-B06E-42F1-B21F-BC1A94059474}" destId="{D920D1B6-9666-42E8-A8A0-EE5FF282B559}" srcOrd="0" destOrd="0" presId="urn:microsoft.com/office/officeart/2018/2/layout/IconVerticalSolidList"/>
    <dgm:cxn modelId="{A79E3102-7E67-422D-94D4-070994DF4337}" srcId="{2CF646C4-BE41-4236-84E6-D3EEDB58868F}" destId="{C884DD66-B06E-42F1-B21F-BC1A94059474}" srcOrd="1" destOrd="0" parTransId="{2156CE4D-AF2F-4024-807B-D005EC2884CF}" sibTransId="{863660CB-2ACE-4C72-B73F-75D527F45AFF}"/>
    <dgm:cxn modelId="{8941CA14-F737-4264-B690-47614986BB7D}" type="presOf" srcId="{3E1F0A5F-9745-48B9-B4F6-EDE756F28138}" destId="{B147C628-CB86-4375-87E7-7E46E85EF88F}" srcOrd="0" destOrd="0" presId="urn:microsoft.com/office/officeart/2018/2/layout/IconVerticalSolidList"/>
    <dgm:cxn modelId="{E0B29A28-36C3-40DE-B882-5E54C4137E4B}" type="presOf" srcId="{0AF58879-2423-4ADA-AD4C-035C4742ADF1}" destId="{18B62753-CD52-4549-BE4F-40574E376690}" srcOrd="0" destOrd="0" presId="urn:microsoft.com/office/officeart/2018/2/layout/IconVerticalSolidList"/>
    <dgm:cxn modelId="{FFC36646-D8D2-47C9-8739-E0165C09155D}" srcId="{2CF646C4-BE41-4236-84E6-D3EEDB58868F}" destId="{D7289976-ADB6-43CB-B051-C4FDC533E1AB}" srcOrd="4" destOrd="0" parTransId="{A1263F36-577D-4946-BBCF-B4D1117A6497}" sibTransId="{2A671728-B142-42E9-82D6-4D9E52CA5F5C}"/>
    <dgm:cxn modelId="{16440251-F7F1-4DCB-BF91-6F58E938DF8F}" type="presOf" srcId="{D7289976-ADB6-43CB-B051-C4FDC533E1AB}" destId="{11EB3D8F-962D-4BA0-9544-CB96536465E8}" srcOrd="0" destOrd="0" presId="urn:microsoft.com/office/officeart/2018/2/layout/IconVerticalSolidList"/>
    <dgm:cxn modelId="{C4037770-7092-4A2C-8447-C22C1AB2DC6C}" srcId="{2CF646C4-BE41-4236-84E6-D3EEDB58868F}" destId="{3E1F0A5F-9745-48B9-B4F6-EDE756F28138}" srcOrd="2" destOrd="0" parTransId="{260F8A92-FE5F-42DB-9DCF-8D72729C46D4}" sibTransId="{C2E5DD40-30C2-487E-A067-DEF059D8F78F}"/>
    <dgm:cxn modelId="{AB922D87-EB7A-43EF-BF1A-9A30D42D5684}" srcId="{2CF646C4-BE41-4236-84E6-D3EEDB58868F}" destId="{90FDBD7B-4E61-4717-B4C0-162056C7DDF2}" srcOrd="0" destOrd="0" parTransId="{B1B6C07A-919A-488F-8ACA-A2138D3AAEC3}" sibTransId="{F3650329-CBDB-4088-8E5C-3C909EDE5D3C}"/>
    <dgm:cxn modelId="{0FED098D-03CA-44E0-899F-A421D19DE33E}" srcId="{2CF646C4-BE41-4236-84E6-D3EEDB58868F}" destId="{0AF58879-2423-4ADA-AD4C-035C4742ADF1}" srcOrd="3" destOrd="0" parTransId="{F1F9E1AA-C6F2-4D1A-847D-30EB595AC22F}" sibTransId="{2C42258F-0A55-4A0B-9534-D1AA3640D55D}"/>
    <dgm:cxn modelId="{12D14798-0C6C-407E-AB5B-1AB64BB4C813}" type="presOf" srcId="{2CF646C4-BE41-4236-84E6-D3EEDB58868F}" destId="{E09254CE-D0B7-48F6-859F-3E018CE55C00}" srcOrd="0" destOrd="0" presId="urn:microsoft.com/office/officeart/2018/2/layout/IconVerticalSolidList"/>
    <dgm:cxn modelId="{374FF1F7-6357-4AD0-AF7C-DD333B18B228}" type="presOf" srcId="{90FDBD7B-4E61-4717-B4C0-162056C7DDF2}" destId="{B7FDFED6-33B0-492D-B230-FAA98432CF7F}" srcOrd="0" destOrd="0" presId="urn:microsoft.com/office/officeart/2018/2/layout/IconVerticalSolidList"/>
    <dgm:cxn modelId="{C1E75FEF-FDF0-4FA7-B48C-BDC225347596}" type="presParOf" srcId="{E09254CE-D0B7-48F6-859F-3E018CE55C00}" destId="{8E3C853F-9B58-4DA5-92F9-836F60F67130}" srcOrd="0" destOrd="0" presId="urn:microsoft.com/office/officeart/2018/2/layout/IconVerticalSolidList"/>
    <dgm:cxn modelId="{413B4497-99BD-4803-B768-EBF30DFA13C4}" type="presParOf" srcId="{8E3C853F-9B58-4DA5-92F9-836F60F67130}" destId="{050F40F5-9AA9-4027-BC5A-903F08E431F0}" srcOrd="0" destOrd="0" presId="urn:microsoft.com/office/officeart/2018/2/layout/IconVerticalSolidList"/>
    <dgm:cxn modelId="{22580E0F-FBE6-492D-B64D-642D357B3D55}" type="presParOf" srcId="{8E3C853F-9B58-4DA5-92F9-836F60F67130}" destId="{D2C2A04E-1858-4965-AA6E-87E06AE6F423}" srcOrd="1" destOrd="0" presId="urn:microsoft.com/office/officeart/2018/2/layout/IconVerticalSolidList"/>
    <dgm:cxn modelId="{8AC5EB54-DDAA-4F49-8654-DFEF8B9B19D3}" type="presParOf" srcId="{8E3C853F-9B58-4DA5-92F9-836F60F67130}" destId="{A3E53214-B2BD-441E-A02C-95E53FC178A8}" srcOrd="2" destOrd="0" presId="urn:microsoft.com/office/officeart/2018/2/layout/IconVerticalSolidList"/>
    <dgm:cxn modelId="{51D1B9E9-7203-4E45-B9DC-8D762B9F75B6}" type="presParOf" srcId="{8E3C853F-9B58-4DA5-92F9-836F60F67130}" destId="{B7FDFED6-33B0-492D-B230-FAA98432CF7F}" srcOrd="3" destOrd="0" presId="urn:microsoft.com/office/officeart/2018/2/layout/IconVerticalSolidList"/>
    <dgm:cxn modelId="{DF5DAC19-E7F3-4A51-9B67-414E454FA2CD}" type="presParOf" srcId="{E09254CE-D0B7-48F6-859F-3E018CE55C00}" destId="{B65781EA-B9B0-48B4-831B-461E38BF7713}" srcOrd="1" destOrd="0" presId="urn:microsoft.com/office/officeart/2018/2/layout/IconVerticalSolidList"/>
    <dgm:cxn modelId="{A887C494-2020-4C17-8FD3-6C38B45D6B48}" type="presParOf" srcId="{E09254CE-D0B7-48F6-859F-3E018CE55C00}" destId="{387D0CA1-569B-428B-B59B-F4E21FA439FF}" srcOrd="2" destOrd="0" presId="urn:microsoft.com/office/officeart/2018/2/layout/IconVerticalSolidList"/>
    <dgm:cxn modelId="{504138D1-9074-43BE-8DA9-155491F79AA3}" type="presParOf" srcId="{387D0CA1-569B-428B-B59B-F4E21FA439FF}" destId="{4D877464-8341-4B87-B57E-A77BA2729170}" srcOrd="0" destOrd="0" presId="urn:microsoft.com/office/officeart/2018/2/layout/IconVerticalSolidList"/>
    <dgm:cxn modelId="{AD21ECD7-1178-4A41-9072-C1381A80A988}" type="presParOf" srcId="{387D0CA1-569B-428B-B59B-F4E21FA439FF}" destId="{04FEB392-628A-4432-8543-D59C3101BAF8}" srcOrd="1" destOrd="0" presId="urn:microsoft.com/office/officeart/2018/2/layout/IconVerticalSolidList"/>
    <dgm:cxn modelId="{67A78F32-4B87-459E-A93F-BA28C48D1452}" type="presParOf" srcId="{387D0CA1-569B-428B-B59B-F4E21FA439FF}" destId="{0E6F0F4D-BAF9-487E-9E06-55605FB71A03}" srcOrd="2" destOrd="0" presId="urn:microsoft.com/office/officeart/2018/2/layout/IconVerticalSolidList"/>
    <dgm:cxn modelId="{5D85F8F3-F358-47D4-97D7-A3C5FE7BED8B}" type="presParOf" srcId="{387D0CA1-569B-428B-B59B-F4E21FA439FF}" destId="{D920D1B6-9666-42E8-A8A0-EE5FF282B559}" srcOrd="3" destOrd="0" presId="urn:microsoft.com/office/officeart/2018/2/layout/IconVerticalSolidList"/>
    <dgm:cxn modelId="{BAC302ED-9D11-4D74-A279-5B6D353AF1FA}" type="presParOf" srcId="{E09254CE-D0B7-48F6-859F-3E018CE55C00}" destId="{12FEEC52-19C9-4F0C-B35A-6887A9A55C3A}" srcOrd="3" destOrd="0" presId="urn:microsoft.com/office/officeart/2018/2/layout/IconVerticalSolidList"/>
    <dgm:cxn modelId="{F3F712CA-0CCE-4020-8531-859AFCBA7423}" type="presParOf" srcId="{E09254CE-D0B7-48F6-859F-3E018CE55C00}" destId="{93561A00-716E-4B6F-B181-0669370F835D}" srcOrd="4" destOrd="0" presId="urn:microsoft.com/office/officeart/2018/2/layout/IconVerticalSolidList"/>
    <dgm:cxn modelId="{0A041542-FAED-45D7-8E18-21A7446D1737}" type="presParOf" srcId="{93561A00-716E-4B6F-B181-0669370F835D}" destId="{2AC01A76-D348-4427-8D16-9229F98B26EE}" srcOrd="0" destOrd="0" presId="urn:microsoft.com/office/officeart/2018/2/layout/IconVerticalSolidList"/>
    <dgm:cxn modelId="{8508C61C-4C24-4FFA-A51C-C9DDE57E7F6D}" type="presParOf" srcId="{93561A00-716E-4B6F-B181-0669370F835D}" destId="{60C2DD06-55E1-4A23-BC2A-F51B3E672375}" srcOrd="1" destOrd="0" presId="urn:microsoft.com/office/officeart/2018/2/layout/IconVerticalSolidList"/>
    <dgm:cxn modelId="{8CBDB2BF-99FA-4A8A-9460-A525A7739021}" type="presParOf" srcId="{93561A00-716E-4B6F-B181-0669370F835D}" destId="{0100D0D6-B026-486E-AB35-B2DB8345B973}" srcOrd="2" destOrd="0" presId="urn:microsoft.com/office/officeart/2018/2/layout/IconVerticalSolidList"/>
    <dgm:cxn modelId="{1FEFFC07-020F-406C-AD13-8CB9CE54DAE1}" type="presParOf" srcId="{93561A00-716E-4B6F-B181-0669370F835D}" destId="{B147C628-CB86-4375-87E7-7E46E85EF88F}" srcOrd="3" destOrd="0" presId="urn:microsoft.com/office/officeart/2018/2/layout/IconVerticalSolidList"/>
    <dgm:cxn modelId="{1684FEDF-BB6E-46E8-B1FE-E4180632D067}" type="presParOf" srcId="{E09254CE-D0B7-48F6-859F-3E018CE55C00}" destId="{CF0824FE-B611-4919-9D92-092B4AACEDFF}" srcOrd="5" destOrd="0" presId="urn:microsoft.com/office/officeart/2018/2/layout/IconVerticalSolidList"/>
    <dgm:cxn modelId="{F49F3D99-9721-44B4-A091-2D2E371E1DCB}" type="presParOf" srcId="{E09254CE-D0B7-48F6-859F-3E018CE55C00}" destId="{536C3845-8ECC-4EF8-BB18-916B015F2921}" srcOrd="6" destOrd="0" presId="urn:microsoft.com/office/officeart/2018/2/layout/IconVerticalSolidList"/>
    <dgm:cxn modelId="{BB239E59-A6C9-4CCE-BB78-C841E42F8788}" type="presParOf" srcId="{536C3845-8ECC-4EF8-BB18-916B015F2921}" destId="{99302A8B-D6D3-4F5A-8985-E22181ED6F2E}" srcOrd="0" destOrd="0" presId="urn:microsoft.com/office/officeart/2018/2/layout/IconVerticalSolidList"/>
    <dgm:cxn modelId="{0528BFE5-2C47-4BBB-B668-49D827E6EB13}" type="presParOf" srcId="{536C3845-8ECC-4EF8-BB18-916B015F2921}" destId="{358F3F47-5424-4513-8ACE-FF5529A9D0E5}" srcOrd="1" destOrd="0" presId="urn:microsoft.com/office/officeart/2018/2/layout/IconVerticalSolidList"/>
    <dgm:cxn modelId="{74BFC4CF-C964-4884-9ADF-B42AE3D4BA94}" type="presParOf" srcId="{536C3845-8ECC-4EF8-BB18-916B015F2921}" destId="{456026B5-85DC-4023-AB20-D6E02FDE0999}" srcOrd="2" destOrd="0" presId="urn:microsoft.com/office/officeart/2018/2/layout/IconVerticalSolidList"/>
    <dgm:cxn modelId="{0D6626E2-E913-4932-B686-885BA3F88BFC}" type="presParOf" srcId="{536C3845-8ECC-4EF8-BB18-916B015F2921}" destId="{18B62753-CD52-4549-BE4F-40574E376690}" srcOrd="3" destOrd="0" presId="urn:microsoft.com/office/officeart/2018/2/layout/IconVerticalSolidList"/>
    <dgm:cxn modelId="{5D71A0DD-3D68-40E2-8532-428B499AB272}" type="presParOf" srcId="{E09254CE-D0B7-48F6-859F-3E018CE55C00}" destId="{43F61957-47D0-408D-AC7F-400A369407A9}" srcOrd="7" destOrd="0" presId="urn:microsoft.com/office/officeart/2018/2/layout/IconVerticalSolidList"/>
    <dgm:cxn modelId="{D6FDC174-CFCB-4F8E-8AAC-029A972D7967}" type="presParOf" srcId="{E09254CE-D0B7-48F6-859F-3E018CE55C00}" destId="{E8D9338B-11B2-4961-ABCA-4B6AE55BB39F}" srcOrd="8" destOrd="0" presId="urn:microsoft.com/office/officeart/2018/2/layout/IconVerticalSolidList"/>
    <dgm:cxn modelId="{3CFAE1DB-E767-4A0F-AFDF-D17E59B7E14D}" type="presParOf" srcId="{E8D9338B-11B2-4961-ABCA-4B6AE55BB39F}" destId="{CAE771E3-E9C3-4275-9CBB-F18C7F12CC5F}" srcOrd="0" destOrd="0" presId="urn:microsoft.com/office/officeart/2018/2/layout/IconVerticalSolidList"/>
    <dgm:cxn modelId="{23297BE9-45E2-4D26-9C4B-D79FFFF633C7}" type="presParOf" srcId="{E8D9338B-11B2-4961-ABCA-4B6AE55BB39F}" destId="{FA3C851B-079E-4E57-99B7-DA98484A2A6E}" srcOrd="1" destOrd="0" presId="urn:microsoft.com/office/officeart/2018/2/layout/IconVerticalSolidList"/>
    <dgm:cxn modelId="{6E8F2673-41DF-469E-A9B0-4AFA07FF3894}" type="presParOf" srcId="{E8D9338B-11B2-4961-ABCA-4B6AE55BB39F}" destId="{5EF95694-0B60-4B7C-BF88-DFEF8001E6FC}" srcOrd="2" destOrd="0" presId="urn:microsoft.com/office/officeart/2018/2/layout/IconVerticalSolidList"/>
    <dgm:cxn modelId="{650C87F8-2106-4C31-88FE-C7BDA52E8C6C}" type="presParOf" srcId="{E8D9338B-11B2-4961-ABCA-4B6AE55BB39F}" destId="{11EB3D8F-962D-4BA0-9544-CB96536465E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AB5CB-4179-4D75-9ED7-FFB87986B391}" type="doc">
      <dgm:prSet loTypeId="urn:microsoft.com/office/officeart/2005/8/layout/vList2" loCatId="list" qsTypeId="urn:microsoft.com/office/officeart/2005/8/quickstyle/simple4" qsCatId="simple" csTypeId="urn:microsoft.com/office/officeart/2005/8/colors/accent1_3" csCatId="accent1"/>
      <dgm:spPr/>
      <dgm:t>
        <a:bodyPr/>
        <a:lstStyle/>
        <a:p>
          <a:endParaRPr lang="en-US"/>
        </a:p>
      </dgm:t>
    </dgm:pt>
    <dgm:pt modelId="{84060969-5C50-4C60-8305-BD8E4A02D0B0}">
      <dgm:prSet/>
      <dgm:spPr/>
      <dgm:t>
        <a:bodyPr/>
        <a:lstStyle/>
        <a:p>
          <a:r>
            <a:rPr lang="en-US" i="1" dirty="0"/>
            <a:t>“In a small town, where we live hand to mouth, we can’t help but operate day-to-day.  Strategic planning is a luxury we just can’t afford” Survey respondent </a:t>
          </a:r>
          <a:endParaRPr lang="en-US" dirty="0"/>
        </a:p>
      </dgm:t>
    </dgm:pt>
    <dgm:pt modelId="{13648C63-CE61-4203-87C3-C4C473306A6E}" type="parTrans" cxnId="{87D7AC2C-2020-435D-A932-2367D1715CA3}">
      <dgm:prSet/>
      <dgm:spPr/>
      <dgm:t>
        <a:bodyPr/>
        <a:lstStyle/>
        <a:p>
          <a:endParaRPr lang="en-US"/>
        </a:p>
      </dgm:t>
    </dgm:pt>
    <dgm:pt modelId="{2726FC1F-4D5E-4CE1-B517-37041597F41F}" type="sibTrans" cxnId="{87D7AC2C-2020-435D-A932-2367D1715CA3}">
      <dgm:prSet/>
      <dgm:spPr/>
      <dgm:t>
        <a:bodyPr/>
        <a:lstStyle/>
        <a:p>
          <a:endParaRPr lang="en-US"/>
        </a:p>
      </dgm:t>
    </dgm:pt>
    <dgm:pt modelId="{49D6384C-E26D-409F-904D-9681F433CBCB}">
      <dgm:prSet/>
      <dgm:spPr/>
      <dgm:t>
        <a:bodyPr/>
        <a:lstStyle/>
        <a:p>
          <a:r>
            <a:rPr lang="en-US"/>
            <a:t>64% of local governments agreed they do not have the funding available for a strategic planning process.</a:t>
          </a:r>
        </a:p>
      </dgm:t>
    </dgm:pt>
    <dgm:pt modelId="{C244E041-78B4-4007-A4D7-524505748A95}" type="parTrans" cxnId="{47B14950-DCC6-4F47-B538-5D3E77CFB20D}">
      <dgm:prSet/>
      <dgm:spPr/>
      <dgm:t>
        <a:bodyPr/>
        <a:lstStyle/>
        <a:p>
          <a:endParaRPr lang="en-US"/>
        </a:p>
      </dgm:t>
    </dgm:pt>
    <dgm:pt modelId="{455D2AEB-68C6-4915-AF9D-2A777B7335B8}" type="sibTrans" cxnId="{47B14950-DCC6-4F47-B538-5D3E77CFB20D}">
      <dgm:prSet/>
      <dgm:spPr/>
      <dgm:t>
        <a:bodyPr/>
        <a:lstStyle/>
        <a:p>
          <a:endParaRPr lang="en-US"/>
        </a:p>
      </dgm:t>
    </dgm:pt>
    <dgm:pt modelId="{6DE5CA62-F89F-AB42-A4B8-44BC519C6DA3}" type="pres">
      <dgm:prSet presAssocID="{A86AB5CB-4179-4D75-9ED7-FFB87986B391}" presName="linear" presStyleCnt="0">
        <dgm:presLayoutVars>
          <dgm:animLvl val="lvl"/>
          <dgm:resizeHandles val="exact"/>
        </dgm:presLayoutVars>
      </dgm:prSet>
      <dgm:spPr/>
    </dgm:pt>
    <dgm:pt modelId="{5990D70D-BC39-744A-B621-D87F041338BB}" type="pres">
      <dgm:prSet presAssocID="{84060969-5C50-4C60-8305-BD8E4A02D0B0}" presName="parentText" presStyleLbl="node1" presStyleIdx="0" presStyleCnt="2">
        <dgm:presLayoutVars>
          <dgm:chMax val="0"/>
          <dgm:bulletEnabled val="1"/>
        </dgm:presLayoutVars>
      </dgm:prSet>
      <dgm:spPr/>
    </dgm:pt>
    <dgm:pt modelId="{27E28431-772C-C647-87A4-34329E06A8E8}" type="pres">
      <dgm:prSet presAssocID="{2726FC1F-4D5E-4CE1-B517-37041597F41F}" presName="spacer" presStyleCnt="0"/>
      <dgm:spPr/>
    </dgm:pt>
    <dgm:pt modelId="{1E51C9A5-6870-5841-8AE6-136268BFC873}" type="pres">
      <dgm:prSet presAssocID="{49D6384C-E26D-409F-904D-9681F433CBCB}" presName="parentText" presStyleLbl="node1" presStyleIdx="1" presStyleCnt="2">
        <dgm:presLayoutVars>
          <dgm:chMax val="0"/>
          <dgm:bulletEnabled val="1"/>
        </dgm:presLayoutVars>
      </dgm:prSet>
      <dgm:spPr/>
    </dgm:pt>
  </dgm:ptLst>
  <dgm:cxnLst>
    <dgm:cxn modelId="{87D7AC2C-2020-435D-A932-2367D1715CA3}" srcId="{A86AB5CB-4179-4D75-9ED7-FFB87986B391}" destId="{84060969-5C50-4C60-8305-BD8E4A02D0B0}" srcOrd="0" destOrd="0" parTransId="{13648C63-CE61-4203-87C3-C4C473306A6E}" sibTransId="{2726FC1F-4D5E-4CE1-B517-37041597F41F}"/>
    <dgm:cxn modelId="{47B14950-DCC6-4F47-B538-5D3E77CFB20D}" srcId="{A86AB5CB-4179-4D75-9ED7-FFB87986B391}" destId="{49D6384C-E26D-409F-904D-9681F433CBCB}" srcOrd="1" destOrd="0" parTransId="{C244E041-78B4-4007-A4D7-524505748A95}" sibTransId="{455D2AEB-68C6-4915-AF9D-2A777B7335B8}"/>
    <dgm:cxn modelId="{7C9BEA59-BAB9-E540-8CF2-23DEABE3E634}" type="presOf" srcId="{A86AB5CB-4179-4D75-9ED7-FFB87986B391}" destId="{6DE5CA62-F89F-AB42-A4B8-44BC519C6DA3}" srcOrd="0" destOrd="0" presId="urn:microsoft.com/office/officeart/2005/8/layout/vList2"/>
    <dgm:cxn modelId="{5F3CF683-CA9D-FB46-A78B-6E6384B2F92E}" type="presOf" srcId="{49D6384C-E26D-409F-904D-9681F433CBCB}" destId="{1E51C9A5-6870-5841-8AE6-136268BFC873}" srcOrd="0" destOrd="0" presId="urn:microsoft.com/office/officeart/2005/8/layout/vList2"/>
    <dgm:cxn modelId="{EACE25FD-B050-6342-82EB-1E5EA777B0B5}" type="presOf" srcId="{84060969-5C50-4C60-8305-BD8E4A02D0B0}" destId="{5990D70D-BC39-744A-B621-D87F041338BB}" srcOrd="0" destOrd="0" presId="urn:microsoft.com/office/officeart/2005/8/layout/vList2"/>
    <dgm:cxn modelId="{B26E7E23-A836-FC40-9102-7A64353EE680}" type="presParOf" srcId="{6DE5CA62-F89F-AB42-A4B8-44BC519C6DA3}" destId="{5990D70D-BC39-744A-B621-D87F041338BB}" srcOrd="0" destOrd="0" presId="urn:microsoft.com/office/officeart/2005/8/layout/vList2"/>
    <dgm:cxn modelId="{C7E45A96-6886-9F4A-95CA-0DC1B18AAE5F}" type="presParOf" srcId="{6DE5CA62-F89F-AB42-A4B8-44BC519C6DA3}" destId="{27E28431-772C-C647-87A4-34329E06A8E8}" srcOrd="1" destOrd="0" presId="urn:microsoft.com/office/officeart/2005/8/layout/vList2"/>
    <dgm:cxn modelId="{7C362116-14D0-B844-80B2-07E4A6F22B85}" type="presParOf" srcId="{6DE5CA62-F89F-AB42-A4B8-44BC519C6DA3}" destId="{1E51C9A5-6870-5841-8AE6-136268BFC87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990D58-D9B0-4F4B-93A9-AC5981A090DA}" type="doc">
      <dgm:prSet loTypeId="urn:microsoft.com/office/officeart/2005/8/layout/vList2" loCatId="list" qsTypeId="urn:microsoft.com/office/officeart/2005/8/quickstyle/simple4" qsCatId="simple" csTypeId="urn:microsoft.com/office/officeart/2005/8/colors/accent1_3" csCatId="accent1"/>
      <dgm:spPr/>
      <dgm:t>
        <a:bodyPr/>
        <a:lstStyle/>
        <a:p>
          <a:endParaRPr lang="en-US"/>
        </a:p>
      </dgm:t>
    </dgm:pt>
    <dgm:pt modelId="{CBC3BEC7-C032-45DD-9C30-0572EC176488}">
      <dgm:prSet/>
      <dgm:spPr/>
      <dgm:t>
        <a:bodyPr/>
        <a:lstStyle/>
        <a:p>
          <a:r>
            <a:rPr lang="en-US" i="1" dirty="0"/>
            <a:t>“…lots of things we could do, and we are trying to do…we just don’t have the staff time to do everything…” Survey respondent</a:t>
          </a:r>
          <a:endParaRPr lang="en-US" dirty="0"/>
        </a:p>
      </dgm:t>
    </dgm:pt>
    <dgm:pt modelId="{DD3B34A7-1CD5-4841-982E-A3A4C517DD9F}" type="parTrans" cxnId="{BC644350-408A-4124-9EA7-A39D6B5D085E}">
      <dgm:prSet/>
      <dgm:spPr/>
      <dgm:t>
        <a:bodyPr/>
        <a:lstStyle/>
        <a:p>
          <a:endParaRPr lang="en-US"/>
        </a:p>
      </dgm:t>
    </dgm:pt>
    <dgm:pt modelId="{BFAA4941-9630-4A56-AB02-0F0C61F23CF3}" type="sibTrans" cxnId="{BC644350-408A-4124-9EA7-A39D6B5D085E}">
      <dgm:prSet/>
      <dgm:spPr/>
      <dgm:t>
        <a:bodyPr/>
        <a:lstStyle/>
        <a:p>
          <a:endParaRPr lang="en-US"/>
        </a:p>
      </dgm:t>
    </dgm:pt>
    <dgm:pt modelId="{7AAE21BD-46E5-4B0B-A0DC-5046C85C40AB}">
      <dgm:prSet/>
      <dgm:spPr/>
      <dgm:t>
        <a:bodyPr/>
        <a:lstStyle/>
        <a:p>
          <a:r>
            <a:rPr lang="en-US"/>
            <a:t>44% of local governments agreed they do not have the time to do a strategic plan and 41% agreed they do not have the staff expertise to do a strategic plan.</a:t>
          </a:r>
        </a:p>
      </dgm:t>
    </dgm:pt>
    <dgm:pt modelId="{93F59DDB-BB20-4AE8-8EC9-5C86436425AD}" type="parTrans" cxnId="{ED6CEDE0-B059-4A9F-9079-68695BE9654E}">
      <dgm:prSet/>
      <dgm:spPr/>
      <dgm:t>
        <a:bodyPr/>
        <a:lstStyle/>
        <a:p>
          <a:endParaRPr lang="en-US"/>
        </a:p>
      </dgm:t>
    </dgm:pt>
    <dgm:pt modelId="{AD9A07C7-9907-478B-AF34-9F1823295AF7}" type="sibTrans" cxnId="{ED6CEDE0-B059-4A9F-9079-68695BE9654E}">
      <dgm:prSet/>
      <dgm:spPr/>
      <dgm:t>
        <a:bodyPr/>
        <a:lstStyle/>
        <a:p>
          <a:endParaRPr lang="en-US"/>
        </a:p>
      </dgm:t>
    </dgm:pt>
    <dgm:pt modelId="{D03E5D98-E49A-7D4D-91B4-EA232C955711}" type="pres">
      <dgm:prSet presAssocID="{67990D58-D9B0-4F4B-93A9-AC5981A090DA}" presName="linear" presStyleCnt="0">
        <dgm:presLayoutVars>
          <dgm:animLvl val="lvl"/>
          <dgm:resizeHandles val="exact"/>
        </dgm:presLayoutVars>
      </dgm:prSet>
      <dgm:spPr/>
    </dgm:pt>
    <dgm:pt modelId="{B1F71550-E23E-6D4D-BD08-32B796F2A0CE}" type="pres">
      <dgm:prSet presAssocID="{CBC3BEC7-C032-45DD-9C30-0572EC176488}" presName="parentText" presStyleLbl="node1" presStyleIdx="0" presStyleCnt="2">
        <dgm:presLayoutVars>
          <dgm:chMax val="0"/>
          <dgm:bulletEnabled val="1"/>
        </dgm:presLayoutVars>
      </dgm:prSet>
      <dgm:spPr/>
    </dgm:pt>
    <dgm:pt modelId="{53C38883-A3B8-EF4E-A261-75C4E6785EF2}" type="pres">
      <dgm:prSet presAssocID="{BFAA4941-9630-4A56-AB02-0F0C61F23CF3}" presName="spacer" presStyleCnt="0"/>
      <dgm:spPr/>
    </dgm:pt>
    <dgm:pt modelId="{EDD3886A-5F1A-444C-9937-FCCF789D5007}" type="pres">
      <dgm:prSet presAssocID="{7AAE21BD-46E5-4B0B-A0DC-5046C85C40AB}" presName="parentText" presStyleLbl="node1" presStyleIdx="1" presStyleCnt="2">
        <dgm:presLayoutVars>
          <dgm:chMax val="0"/>
          <dgm:bulletEnabled val="1"/>
        </dgm:presLayoutVars>
      </dgm:prSet>
      <dgm:spPr/>
    </dgm:pt>
  </dgm:ptLst>
  <dgm:cxnLst>
    <dgm:cxn modelId="{7B255733-5AD2-C74C-8A22-3F05A5A984C3}" type="presOf" srcId="{7AAE21BD-46E5-4B0B-A0DC-5046C85C40AB}" destId="{EDD3886A-5F1A-444C-9937-FCCF789D5007}" srcOrd="0" destOrd="0" presId="urn:microsoft.com/office/officeart/2005/8/layout/vList2"/>
    <dgm:cxn modelId="{BC644350-408A-4124-9EA7-A39D6B5D085E}" srcId="{67990D58-D9B0-4F4B-93A9-AC5981A090DA}" destId="{CBC3BEC7-C032-45DD-9C30-0572EC176488}" srcOrd="0" destOrd="0" parTransId="{DD3B34A7-1CD5-4841-982E-A3A4C517DD9F}" sibTransId="{BFAA4941-9630-4A56-AB02-0F0C61F23CF3}"/>
    <dgm:cxn modelId="{0F695F71-A976-DA49-B8CE-5A0401AC0D84}" type="presOf" srcId="{CBC3BEC7-C032-45DD-9C30-0572EC176488}" destId="{B1F71550-E23E-6D4D-BD08-32B796F2A0CE}" srcOrd="0" destOrd="0" presId="urn:microsoft.com/office/officeart/2005/8/layout/vList2"/>
    <dgm:cxn modelId="{95BC62AE-39EF-2143-B887-5AACFD43BA4E}" type="presOf" srcId="{67990D58-D9B0-4F4B-93A9-AC5981A090DA}" destId="{D03E5D98-E49A-7D4D-91B4-EA232C955711}" srcOrd="0" destOrd="0" presId="urn:microsoft.com/office/officeart/2005/8/layout/vList2"/>
    <dgm:cxn modelId="{ED6CEDE0-B059-4A9F-9079-68695BE9654E}" srcId="{67990D58-D9B0-4F4B-93A9-AC5981A090DA}" destId="{7AAE21BD-46E5-4B0B-A0DC-5046C85C40AB}" srcOrd="1" destOrd="0" parTransId="{93F59DDB-BB20-4AE8-8EC9-5C86436425AD}" sibTransId="{AD9A07C7-9907-478B-AF34-9F1823295AF7}"/>
    <dgm:cxn modelId="{46E6526F-2BC3-2A46-8032-AB8F63B5D09A}" type="presParOf" srcId="{D03E5D98-E49A-7D4D-91B4-EA232C955711}" destId="{B1F71550-E23E-6D4D-BD08-32B796F2A0CE}" srcOrd="0" destOrd="0" presId="urn:microsoft.com/office/officeart/2005/8/layout/vList2"/>
    <dgm:cxn modelId="{D137E02A-CFAD-3747-9863-F3D47E193C39}" type="presParOf" srcId="{D03E5D98-E49A-7D4D-91B4-EA232C955711}" destId="{53C38883-A3B8-EF4E-A261-75C4E6785EF2}" srcOrd="1" destOrd="0" presId="urn:microsoft.com/office/officeart/2005/8/layout/vList2"/>
    <dgm:cxn modelId="{6B35E540-7256-7342-B17C-499BCA5E1B41}" type="presParOf" srcId="{D03E5D98-E49A-7D4D-91B4-EA232C955711}" destId="{EDD3886A-5F1A-444C-9937-FCCF789D500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0E580F-2156-47BD-A5E2-C90DE38AF0C4}" type="doc">
      <dgm:prSet loTypeId="urn:microsoft.com/office/officeart/2005/8/layout/vList2" loCatId="list" qsTypeId="urn:microsoft.com/office/officeart/2005/8/quickstyle/simple4" qsCatId="simple" csTypeId="urn:microsoft.com/office/officeart/2005/8/colors/accent1_3" csCatId="accent1"/>
      <dgm:spPr/>
      <dgm:t>
        <a:bodyPr/>
        <a:lstStyle/>
        <a:p>
          <a:endParaRPr lang="en-US"/>
        </a:p>
      </dgm:t>
    </dgm:pt>
    <dgm:pt modelId="{8B606490-8140-427B-91DD-4EE2B444BFA8}">
      <dgm:prSet/>
      <dgm:spPr/>
      <dgm:t>
        <a:bodyPr/>
        <a:lstStyle/>
        <a:p>
          <a:r>
            <a:rPr lang="en-US" i="1" dirty="0"/>
            <a:t>“If they (elected officials) are not ready to put the work in that is needed for strategic planning, it is a waste of time.” Survey respondent</a:t>
          </a:r>
          <a:endParaRPr lang="en-US" dirty="0"/>
        </a:p>
      </dgm:t>
    </dgm:pt>
    <dgm:pt modelId="{BC0E14E7-AF36-4672-9D65-B73D2A411BCB}" type="parTrans" cxnId="{85B4B6EF-CD21-4502-AA7D-6B69E1D70657}">
      <dgm:prSet/>
      <dgm:spPr/>
      <dgm:t>
        <a:bodyPr/>
        <a:lstStyle/>
        <a:p>
          <a:endParaRPr lang="en-US"/>
        </a:p>
      </dgm:t>
    </dgm:pt>
    <dgm:pt modelId="{349BAE38-D821-4205-A433-6C6144AEE58F}" type="sibTrans" cxnId="{85B4B6EF-CD21-4502-AA7D-6B69E1D70657}">
      <dgm:prSet/>
      <dgm:spPr/>
      <dgm:t>
        <a:bodyPr/>
        <a:lstStyle/>
        <a:p>
          <a:endParaRPr lang="en-US"/>
        </a:p>
      </dgm:t>
    </dgm:pt>
    <dgm:pt modelId="{6FF63956-513B-44DE-8400-B4644B15708C}">
      <dgm:prSet/>
      <dgm:spPr/>
      <dgm:t>
        <a:bodyPr/>
        <a:lstStyle/>
        <a:p>
          <a:r>
            <a:rPr lang="en-US"/>
            <a:t>38% of local governments agreed that elected officials are not interested in developing a strategic plan.</a:t>
          </a:r>
        </a:p>
      </dgm:t>
    </dgm:pt>
    <dgm:pt modelId="{83659B8F-0238-4757-9FB4-82C26ACB5884}" type="parTrans" cxnId="{1F447CF1-25A7-4FDD-AABF-E54E12B01330}">
      <dgm:prSet/>
      <dgm:spPr/>
      <dgm:t>
        <a:bodyPr/>
        <a:lstStyle/>
        <a:p>
          <a:endParaRPr lang="en-US"/>
        </a:p>
      </dgm:t>
    </dgm:pt>
    <dgm:pt modelId="{74E9F8C5-35A4-4C99-AE33-051B9082B4FB}" type="sibTrans" cxnId="{1F447CF1-25A7-4FDD-AABF-E54E12B01330}">
      <dgm:prSet/>
      <dgm:spPr/>
      <dgm:t>
        <a:bodyPr/>
        <a:lstStyle/>
        <a:p>
          <a:endParaRPr lang="en-US"/>
        </a:p>
      </dgm:t>
    </dgm:pt>
    <dgm:pt modelId="{A61A1EF0-69FA-584C-A4C8-85779574DD6C}" type="pres">
      <dgm:prSet presAssocID="{510E580F-2156-47BD-A5E2-C90DE38AF0C4}" presName="linear" presStyleCnt="0">
        <dgm:presLayoutVars>
          <dgm:animLvl val="lvl"/>
          <dgm:resizeHandles val="exact"/>
        </dgm:presLayoutVars>
      </dgm:prSet>
      <dgm:spPr/>
    </dgm:pt>
    <dgm:pt modelId="{ED556901-CAE8-B54E-BFEE-81B47F535753}" type="pres">
      <dgm:prSet presAssocID="{8B606490-8140-427B-91DD-4EE2B444BFA8}" presName="parentText" presStyleLbl="node1" presStyleIdx="0" presStyleCnt="2">
        <dgm:presLayoutVars>
          <dgm:chMax val="0"/>
          <dgm:bulletEnabled val="1"/>
        </dgm:presLayoutVars>
      </dgm:prSet>
      <dgm:spPr/>
    </dgm:pt>
    <dgm:pt modelId="{CD0D1A4F-718C-994E-9BAC-B98E32520396}" type="pres">
      <dgm:prSet presAssocID="{349BAE38-D821-4205-A433-6C6144AEE58F}" presName="spacer" presStyleCnt="0"/>
      <dgm:spPr/>
    </dgm:pt>
    <dgm:pt modelId="{79E0803A-43CA-CB46-9AF5-D4C07F25CCC2}" type="pres">
      <dgm:prSet presAssocID="{6FF63956-513B-44DE-8400-B4644B15708C}" presName="parentText" presStyleLbl="node1" presStyleIdx="1" presStyleCnt="2">
        <dgm:presLayoutVars>
          <dgm:chMax val="0"/>
          <dgm:bulletEnabled val="1"/>
        </dgm:presLayoutVars>
      </dgm:prSet>
      <dgm:spPr/>
    </dgm:pt>
  </dgm:ptLst>
  <dgm:cxnLst>
    <dgm:cxn modelId="{E6432B21-D932-A64C-9F17-1473C2CD4E2A}" type="presOf" srcId="{6FF63956-513B-44DE-8400-B4644B15708C}" destId="{79E0803A-43CA-CB46-9AF5-D4C07F25CCC2}" srcOrd="0" destOrd="0" presId="urn:microsoft.com/office/officeart/2005/8/layout/vList2"/>
    <dgm:cxn modelId="{D371643D-5CCB-1445-B9EF-1FE8E60308EA}" type="presOf" srcId="{8B606490-8140-427B-91DD-4EE2B444BFA8}" destId="{ED556901-CAE8-B54E-BFEE-81B47F535753}" srcOrd="0" destOrd="0" presId="urn:microsoft.com/office/officeart/2005/8/layout/vList2"/>
    <dgm:cxn modelId="{21815048-AF3E-3B44-8A4A-0B7523F722E5}" type="presOf" srcId="{510E580F-2156-47BD-A5E2-C90DE38AF0C4}" destId="{A61A1EF0-69FA-584C-A4C8-85779574DD6C}" srcOrd="0" destOrd="0" presId="urn:microsoft.com/office/officeart/2005/8/layout/vList2"/>
    <dgm:cxn modelId="{85B4B6EF-CD21-4502-AA7D-6B69E1D70657}" srcId="{510E580F-2156-47BD-A5E2-C90DE38AF0C4}" destId="{8B606490-8140-427B-91DD-4EE2B444BFA8}" srcOrd="0" destOrd="0" parTransId="{BC0E14E7-AF36-4672-9D65-B73D2A411BCB}" sibTransId="{349BAE38-D821-4205-A433-6C6144AEE58F}"/>
    <dgm:cxn modelId="{1F447CF1-25A7-4FDD-AABF-E54E12B01330}" srcId="{510E580F-2156-47BD-A5E2-C90DE38AF0C4}" destId="{6FF63956-513B-44DE-8400-B4644B15708C}" srcOrd="1" destOrd="0" parTransId="{83659B8F-0238-4757-9FB4-82C26ACB5884}" sibTransId="{74E9F8C5-35A4-4C99-AE33-051B9082B4FB}"/>
    <dgm:cxn modelId="{94ED6183-D84A-D34F-8E9F-BD84930FFFE4}" type="presParOf" srcId="{A61A1EF0-69FA-584C-A4C8-85779574DD6C}" destId="{ED556901-CAE8-B54E-BFEE-81B47F535753}" srcOrd="0" destOrd="0" presId="urn:microsoft.com/office/officeart/2005/8/layout/vList2"/>
    <dgm:cxn modelId="{A20FE904-07CE-6B40-A4B3-D65B614ECC79}" type="presParOf" srcId="{A61A1EF0-69FA-584C-A4C8-85779574DD6C}" destId="{CD0D1A4F-718C-994E-9BAC-B98E32520396}" srcOrd="1" destOrd="0" presId="urn:microsoft.com/office/officeart/2005/8/layout/vList2"/>
    <dgm:cxn modelId="{0FFEB35A-F01E-8F46-8A68-48BEF2661C4D}" type="presParOf" srcId="{A61A1EF0-69FA-584C-A4C8-85779574DD6C}" destId="{79E0803A-43CA-CB46-9AF5-D4C07F25CCC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F4D5C5-4CB4-7F48-9DAE-9DABD2C29F1C}" type="doc">
      <dgm:prSet loTypeId="urn:microsoft.com/office/officeart/2005/8/layout/venn3" loCatId="relationship" qsTypeId="urn:microsoft.com/office/officeart/2005/8/quickstyle/simple1" qsCatId="simple" csTypeId="urn:microsoft.com/office/officeart/2005/8/colors/accent1_3" csCatId="accent1" phldr="1"/>
      <dgm:spPr/>
      <dgm:t>
        <a:bodyPr/>
        <a:lstStyle/>
        <a:p>
          <a:endParaRPr lang="en-US"/>
        </a:p>
      </dgm:t>
    </dgm:pt>
    <dgm:pt modelId="{C17D1DB1-8C16-D148-9B78-8560975429D7}">
      <dgm:prSet phldrT="[Text]"/>
      <dgm:spPr/>
      <dgm:t>
        <a:bodyPr/>
        <a:lstStyle/>
        <a:p>
          <a:r>
            <a:rPr lang="en-US"/>
            <a:t>Accountability Tool</a:t>
          </a:r>
        </a:p>
      </dgm:t>
    </dgm:pt>
    <dgm:pt modelId="{C31DEE8A-CED7-8041-B01D-7FFEDA2BF43B}" type="parTrans" cxnId="{B1697A36-E17D-DC4B-BE60-49581DD3A51F}">
      <dgm:prSet/>
      <dgm:spPr/>
      <dgm:t>
        <a:bodyPr/>
        <a:lstStyle/>
        <a:p>
          <a:endParaRPr lang="en-US"/>
        </a:p>
      </dgm:t>
    </dgm:pt>
    <dgm:pt modelId="{EC8B316B-4036-624F-80DE-DF8DBE2366B4}" type="sibTrans" cxnId="{B1697A36-E17D-DC4B-BE60-49581DD3A51F}">
      <dgm:prSet/>
      <dgm:spPr/>
      <dgm:t>
        <a:bodyPr/>
        <a:lstStyle/>
        <a:p>
          <a:endParaRPr lang="en-US"/>
        </a:p>
      </dgm:t>
    </dgm:pt>
    <dgm:pt modelId="{E4C6843A-CC87-8343-9A95-0DDF86FF65B8}">
      <dgm:prSet phldrT="[Text]"/>
      <dgm:spPr/>
      <dgm:t>
        <a:bodyPr/>
        <a:lstStyle/>
        <a:p>
          <a:r>
            <a:rPr lang="en-US"/>
            <a:t>Communication Tool</a:t>
          </a:r>
        </a:p>
      </dgm:t>
    </dgm:pt>
    <dgm:pt modelId="{D19E8A9D-6C7E-4D4C-BB73-13B376030AC3}" type="parTrans" cxnId="{F7DCAFEC-1425-D545-811D-968DC67BF0C8}">
      <dgm:prSet/>
      <dgm:spPr/>
      <dgm:t>
        <a:bodyPr/>
        <a:lstStyle/>
        <a:p>
          <a:endParaRPr lang="en-US"/>
        </a:p>
      </dgm:t>
    </dgm:pt>
    <dgm:pt modelId="{762D78D4-B2D1-0F43-B173-41B4A7015C31}" type="sibTrans" cxnId="{F7DCAFEC-1425-D545-811D-968DC67BF0C8}">
      <dgm:prSet/>
      <dgm:spPr/>
      <dgm:t>
        <a:bodyPr/>
        <a:lstStyle/>
        <a:p>
          <a:endParaRPr lang="en-US"/>
        </a:p>
      </dgm:t>
    </dgm:pt>
    <dgm:pt modelId="{835E676A-B111-6C42-9FFB-3D79FBD10992}">
      <dgm:prSet phldrT="[Text]"/>
      <dgm:spPr/>
      <dgm:t>
        <a:bodyPr/>
        <a:lstStyle/>
        <a:p>
          <a:r>
            <a:rPr lang="en-US"/>
            <a:t>Prioritization Tool</a:t>
          </a:r>
        </a:p>
      </dgm:t>
    </dgm:pt>
    <dgm:pt modelId="{21B45959-EAC9-5C40-AF02-EACFCCE65BCE}" type="parTrans" cxnId="{6AB61F45-5D5B-5C4D-989B-7DFC07EAAB57}">
      <dgm:prSet/>
      <dgm:spPr/>
      <dgm:t>
        <a:bodyPr/>
        <a:lstStyle/>
        <a:p>
          <a:endParaRPr lang="en-US"/>
        </a:p>
      </dgm:t>
    </dgm:pt>
    <dgm:pt modelId="{7DA10555-379C-A842-AFAA-FFB93903BA66}" type="sibTrans" cxnId="{6AB61F45-5D5B-5C4D-989B-7DFC07EAAB57}">
      <dgm:prSet/>
      <dgm:spPr/>
      <dgm:t>
        <a:bodyPr/>
        <a:lstStyle/>
        <a:p>
          <a:endParaRPr lang="en-US"/>
        </a:p>
      </dgm:t>
    </dgm:pt>
    <dgm:pt modelId="{BBAC0A4F-8152-7B47-965D-8AA07F38EAAA}" type="pres">
      <dgm:prSet presAssocID="{E1F4D5C5-4CB4-7F48-9DAE-9DABD2C29F1C}" presName="Name0" presStyleCnt="0">
        <dgm:presLayoutVars>
          <dgm:dir/>
          <dgm:resizeHandles val="exact"/>
        </dgm:presLayoutVars>
      </dgm:prSet>
      <dgm:spPr/>
    </dgm:pt>
    <dgm:pt modelId="{B0B7A3E7-F9CB-EE4C-A84F-D0B138E247DB}" type="pres">
      <dgm:prSet presAssocID="{C17D1DB1-8C16-D148-9B78-8560975429D7}" presName="Name5" presStyleLbl="vennNode1" presStyleIdx="0" presStyleCnt="3">
        <dgm:presLayoutVars>
          <dgm:bulletEnabled val="1"/>
        </dgm:presLayoutVars>
      </dgm:prSet>
      <dgm:spPr/>
    </dgm:pt>
    <dgm:pt modelId="{A2E00A0C-FD77-9A4B-8228-E6DB3656F705}" type="pres">
      <dgm:prSet presAssocID="{EC8B316B-4036-624F-80DE-DF8DBE2366B4}" presName="space" presStyleCnt="0"/>
      <dgm:spPr/>
    </dgm:pt>
    <dgm:pt modelId="{48AFF126-5803-C14C-A9BD-8049E89AC815}" type="pres">
      <dgm:prSet presAssocID="{E4C6843A-CC87-8343-9A95-0DDF86FF65B8}" presName="Name5" presStyleLbl="vennNode1" presStyleIdx="1" presStyleCnt="3">
        <dgm:presLayoutVars>
          <dgm:bulletEnabled val="1"/>
        </dgm:presLayoutVars>
      </dgm:prSet>
      <dgm:spPr/>
    </dgm:pt>
    <dgm:pt modelId="{B752561C-E022-CA4E-8A93-7E9067B33967}" type="pres">
      <dgm:prSet presAssocID="{762D78D4-B2D1-0F43-B173-41B4A7015C31}" presName="space" presStyleCnt="0"/>
      <dgm:spPr/>
    </dgm:pt>
    <dgm:pt modelId="{2E5B7B8B-0928-BD49-A171-F5A5E42B05E7}" type="pres">
      <dgm:prSet presAssocID="{835E676A-B111-6C42-9FFB-3D79FBD10992}" presName="Name5" presStyleLbl="vennNode1" presStyleIdx="2" presStyleCnt="3">
        <dgm:presLayoutVars>
          <dgm:bulletEnabled val="1"/>
        </dgm:presLayoutVars>
      </dgm:prSet>
      <dgm:spPr/>
    </dgm:pt>
  </dgm:ptLst>
  <dgm:cxnLst>
    <dgm:cxn modelId="{71123732-529B-2C47-8CF9-1D6DB7E5EED3}" type="presOf" srcId="{E1F4D5C5-4CB4-7F48-9DAE-9DABD2C29F1C}" destId="{BBAC0A4F-8152-7B47-965D-8AA07F38EAAA}" srcOrd="0" destOrd="0" presId="urn:microsoft.com/office/officeart/2005/8/layout/venn3"/>
    <dgm:cxn modelId="{B1697A36-E17D-DC4B-BE60-49581DD3A51F}" srcId="{E1F4D5C5-4CB4-7F48-9DAE-9DABD2C29F1C}" destId="{C17D1DB1-8C16-D148-9B78-8560975429D7}" srcOrd="0" destOrd="0" parTransId="{C31DEE8A-CED7-8041-B01D-7FFEDA2BF43B}" sibTransId="{EC8B316B-4036-624F-80DE-DF8DBE2366B4}"/>
    <dgm:cxn modelId="{72874D37-8412-B94C-986D-C89F7BF40EB2}" type="presOf" srcId="{C17D1DB1-8C16-D148-9B78-8560975429D7}" destId="{B0B7A3E7-F9CB-EE4C-A84F-D0B138E247DB}" srcOrd="0" destOrd="0" presId="urn:microsoft.com/office/officeart/2005/8/layout/venn3"/>
    <dgm:cxn modelId="{6AB61F45-5D5B-5C4D-989B-7DFC07EAAB57}" srcId="{E1F4D5C5-4CB4-7F48-9DAE-9DABD2C29F1C}" destId="{835E676A-B111-6C42-9FFB-3D79FBD10992}" srcOrd="2" destOrd="0" parTransId="{21B45959-EAC9-5C40-AF02-EACFCCE65BCE}" sibTransId="{7DA10555-379C-A842-AFAA-FFB93903BA66}"/>
    <dgm:cxn modelId="{F77A3D63-A476-7E4B-AE3E-D0F258BDE800}" type="presOf" srcId="{E4C6843A-CC87-8343-9A95-0DDF86FF65B8}" destId="{48AFF126-5803-C14C-A9BD-8049E89AC815}" srcOrd="0" destOrd="0" presId="urn:microsoft.com/office/officeart/2005/8/layout/venn3"/>
    <dgm:cxn modelId="{34CE296A-9D01-D347-AA23-78ABF1F83A90}" type="presOf" srcId="{835E676A-B111-6C42-9FFB-3D79FBD10992}" destId="{2E5B7B8B-0928-BD49-A171-F5A5E42B05E7}" srcOrd="0" destOrd="0" presId="urn:microsoft.com/office/officeart/2005/8/layout/venn3"/>
    <dgm:cxn modelId="{F7DCAFEC-1425-D545-811D-968DC67BF0C8}" srcId="{E1F4D5C5-4CB4-7F48-9DAE-9DABD2C29F1C}" destId="{E4C6843A-CC87-8343-9A95-0DDF86FF65B8}" srcOrd="1" destOrd="0" parTransId="{D19E8A9D-6C7E-4D4C-BB73-13B376030AC3}" sibTransId="{762D78D4-B2D1-0F43-B173-41B4A7015C31}"/>
    <dgm:cxn modelId="{B18835E7-4DEA-9444-B770-F60332429DED}" type="presParOf" srcId="{BBAC0A4F-8152-7B47-965D-8AA07F38EAAA}" destId="{B0B7A3E7-F9CB-EE4C-A84F-D0B138E247DB}" srcOrd="0" destOrd="0" presId="urn:microsoft.com/office/officeart/2005/8/layout/venn3"/>
    <dgm:cxn modelId="{6013D9C9-A406-C54D-9D00-CD0C81C5818E}" type="presParOf" srcId="{BBAC0A4F-8152-7B47-965D-8AA07F38EAAA}" destId="{A2E00A0C-FD77-9A4B-8228-E6DB3656F705}" srcOrd="1" destOrd="0" presId="urn:microsoft.com/office/officeart/2005/8/layout/venn3"/>
    <dgm:cxn modelId="{1FC55118-4BEB-C340-AFF1-1803AADE2DD7}" type="presParOf" srcId="{BBAC0A4F-8152-7B47-965D-8AA07F38EAAA}" destId="{48AFF126-5803-C14C-A9BD-8049E89AC815}" srcOrd="2" destOrd="0" presId="urn:microsoft.com/office/officeart/2005/8/layout/venn3"/>
    <dgm:cxn modelId="{DD7F568B-E38D-C44B-9A85-319570EE842B}" type="presParOf" srcId="{BBAC0A4F-8152-7B47-965D-8AA07F38EAAA}" destId="{B752561C-E022-CA4E-8A93-7E9067B33967}" srcOrd="3" destOrd="0" presId="urn:microsoft.com/office/officeart/2005/8/layout/venn3"/>
    <dgm:cxn modelId="{F1041415-2DA2-4640-AB37-D44859086E9F}" type="presParOf" srcId="{BBAC0A4F-8152-7B47-965D-8AA07F38EAAA}" destId="{2E5B7B8B-0928-BD49-A171-F5A5E42B05E7}"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6B3CEC-4AAC-4C0B-90C6-616E49107AB4}"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EB9ECC7A-F77E-4AED-8736-884DFD4D2D57}">
      <dgm:prSet/>
      <dgm:spPr/>
      <dgm:t>
        <a:bodyPr/>
        <a:lstStyle/>
        <a:p>
          <a:r>
            <a:rPr lang="en-US" i="1" dirty="0"/>
            <a:t>“We use the strategic plan as an accountability tool in the manager’s and deputy’s annual evaluation” City of Falls Church, VA, Deputy City Manager</a:t>
          </a:r>
          <a:endParaRPr lang="en-US" dirty="0"/>
        </a:p>
      </dgm:t>
    </dgm:pt>
    <dgm:pt modelId="{01D98F06-9464-48C6-9831-29613F52728D}" type="parTrans" cxnId="{2D9246DC-27E4-46C7-9B14-BA8B9455F1A8}">
      <dgm:prSet/>
      <dgm:spPr/>
      <dgm:t>
        <a:bodyPr/>
        <a:lstStyle/>
        <a:p>
          <a:endParaRPr lang="en-US"/>
        </a:p>
      </dgm:t>
    </dgm:pt>
    <dgm:pt modelId="{039F2B16-6F34-4F40-941F-4977F6F900F9}" type="sibTrans" cxnId="{2D9246DC-27E4-46C7-9B14-BA8B9455F1A8}">
      <dgm:prSet/>
      <dgm:spPr/>
      <dgm:t>
        <a:bodyPr/>
        <a:lstStyle/>
        <a:p>
          <a:endParaRPr lang="en-US"/>
        </a:p>
      </dgm:t>
    </dgm:pt>
    <dgm:pt modelId="{7769AEC0-2C21-494F-8B13-EFD520F07090}">
      <dgm:prSet/>
      <dgm:spPr/>
      <dgm:t>
        <a:bodyPr/>
        <a:lstStyle/>
        <a:p>
          <a:r>
            <a:rPr lang="en-US" dirty="0"/>
            <a:t>Results from the survey indicate that 94% of local governments agreed that the strategic plan provides clear guidance on the goals of the governing body to the manager. </a:t>
          </a:r>
        </a:p>
      </dgm:t>
    </dgm:pt>
    <dgm:pt modelId="{8007DC7C-342E-404E-AF43-07AA26AADD21}" type="parTrans" cxnId="{567ECD2A-6AFC-41F8-B5C4-607CED33EC9D}">
      <dgm:prSet/>
      <dgm:spPr/>
      <dgm:t>
        <a:bodyPr/>
        <a:lstStyle/>
        <a:p>
          <a:endParaRPr lang="en-US"/>
        </a:p>
      </dgm:t>
    </dgm:pt>
    <dgm:pt modelId="{BD9F6B5B-8622-4846-B5B2-3827DD780C85}" type="sibTrans" cxnId="{567ECD2A-6AFC-41F8-B5C4-607CED33EC9D}">
      <dgm:prSet/>
      <dgm:spPr/>
      <dgm:t>
        <a:bodyPr/>
        <a:lstStyle/>
        <a:p>
          <a:endParaRPr lang="en-US"/>
        </a:p>
      </dgm:t>
    </dgm:pt>
    <dgm:pt modelId="{88D1E31E-C112-7E49-AFD7-66857D78FFE4}" type="pres">
      <dgm:prSet presAssocID="{F96B3CEC-4AAC-4C0B-90C6-616E49107AB4}" presName="linear" presStyleCnt="0">
        <dgm:presLayoutVars>
          <dgm:animLvl val="lvl"/>
          <dgm:resizeHandles val="exact"/>
        </dgm:presLayoutVars>
      </dgm:prSet>
      <dgm:spPr/>
    </dgm:pt>
    <dgm:pt modelId="{FD8E831D-5892-FB4B-BCCE-D85ECCB02C18}" type="pres">
      <dgm:prSet presAssocID="{EB9ECC7A-F77E-4AED-8736-884DFD4D2D57}" presName="parentText" presStyleLbl="node1" presStyleIdx="0" presStyleCnt="2" custAng="0" custLinFactY="-34668" custLinFactNeighborY="-100000">
        <dgm:presLayoutVars>
          <dgm:chMax val="0"/>
          <dgm:bulletEnabled val="1"/>
        </dgm:presLayoutVars>
      </dgm:prSet>
      <dgm:spPr/>
    </dgm:pt>
    <dgm:pt modelId="{3344DB65-AF6B-E44A-BE07-1A6BA95E57BA}" type="pres">
      <dgm:prSet presAssocID="{039F2B16-6F34-4F40-941F-4977F6F900F9}" presName="spacer" presStyleCnt="0"/>
      <dgm:spPr/>
    </dgm:pt>
    <dgm:pt modelId="{4036875D-E994-CF46-8137-15D39C3862B8}" type="pres">
      <dgm:prSet presAssocID="{7769AEC0-2C21-494F-8B13-EFD520F07090}" presName="parentText" presStyleLbl="node1" presStyleIdx="1" presStyleCnt="2" custLinFactY="17991" custLinFactNeighborY="100000">
        <dgm:presLayoutVars>
          <dgm:chMax val="0"/>
          <dgm:bulletEnabled val="1"/>
        </dgm:presLayoutVars>
      </dgm:prSet>
      <dgm:spPr/>
    </dgm:pt>
  </dgm:ptLst>
  <dgm:cxnLst>
    <dgm:cxn modelId="{10DE0323-F3FC-0D4D-867E-07036634049D}" type="presOf" srcId="{EB9ECC7A-F77E-4AED-8736-884DFD4D2D57}" destId="{FD8E831D-5892-FB4B-BCCE-D85ECCB02C18}" srcOrd="0" destOrd="0" presId="urn:microsoft.com/office/officeart/2005/8/layout/vList2"/>
    <dgm:cxn modelId="{567ECD2A-6AFC-41F8-B5C4-607CED33EC9D}" srcId="{F96B3CEC-4AAC-4C0B-90C6-616E49107AB4}" destId="{7769AEC0-2C21-494F-8B13-EFD520F07090}" srcOrd="1" destOrd="0" parTransId="{8007DC7C-342E-404E-AF43-07AA26AADD21}" sibTransId="{BD9F6B5B-8622-4846-B5B2-3827DD780C85}"/>
    <dgm:cxn modelId="{6AADAC36-4112-1C41-B424-5E295AB93EB5}" type="presOf" srcId="{7769AEC0-2C21-494F-8B13-EFD520F07090}" destId="{4036875D-E994-CF46-8137-15D39C3862B8}" srcOrd="0" destOrd="0" presId="urn:microsoft.com/office/officeart/2005/8/layout/vList2"/>
    <dgm:cxn modelId="{9A7FBF58-3F38-8C48-B9C2-A3AB7B9698C4}" type="presOf" srcId="{F96B3CEC-4AAC-4C0B-90C6-616E49107AB4}" destId="{88D1E31E-C112-7E49-AFD7-66857D78FFE4}" srcOrd="0" destOrd="0" presId="urn:microsoft.com/office/officeart/2005/8/layout/vList2"/>
    <dgm:cxn modelId="{2D9246DC-27E4-46C7-9B14-BA8B9455F1A8}" srcId="{F96B3CEC-4AAC-4C0B-90C6-616E49107AB4}" destId="{EB9ECC7A-F77E-4AED-8736-884DFD4D2D57}" srcOrd="0" destOrd="0" parTransId="{01D98F06-9464-48C6-9831-29613F52728D}" sibTransId="{039F2B16-6F34-4F40-941F-4977F6F900F9}"/>
    <dgm:cxn modelId="{4D6EF09C-29D0-6048-B8E9-B65440AFF4A1}" type="presParOf" srcId="{88D1E31E-C112-7E49-AFD7-66857D78FFE4}" destId="{FD8E831D-5892-FB4B-BCCE-D85ECCB02C18}" srcOrd="0" destOrd="0" presId="urn:microsoft.com/office/officeart/2005/8/layout/vList2"/>
    <dgm:cxn modelId="{E8190082-95AA-1546-A608-EA49ADD3791A}" type="presParOf" srcId="{88D1E31E-C112-7E49-AFD7-66857D78FFE4}" destId="{3344DB65-AF6B-E44A-BE07-1A6BA95E57BA}" srcOrd="1" destOrd="0" presId="urn:microsoft.com/office/officeart/2005/8/layout/vList2"/>
    <dgm:cxn modelId="{92AF9309-A61D-844C-B4A6-D5854A284339}" type="presParOf" srcId="{88D1E31E-C112-7E49-AFD7-66857D78FFE4}" destId="{4036875D-E994-CF46-8137-15D39C3862B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BE5294-3B4F-4EBA-9F43-C3F45B1F63EC}" type="doc">
      <dgm:prSet loTypeId="urn:microsoft.com/office/officeart/2018/2/layout/IconVerticalSolidList" loCatId="icon" qsTypeId="urn:microsoft.com/office/officeart/2005/8/quickstyle/simple1" qsCatId="simple" csTypeId="urn:microsoft.com/office/officeart/2005/8/colors/accent1_3" csCatId="accent1" phldr="1"/>
      <dgm:spPr/>
      <dgm:t>
        <a:bodyPr/>
        <a:lstStyle/>
        <a:p>
          <a:endParaRPr lang="en-US"/>
        </a:p>
      </dgm:t>
    </dgm:pt>
    <dgm:pt modelId="{CEF487B4-3A0E-44A9-86AF-CBD65173229B}">
      <dgm:prSet/>
      <dgm:spPr/>
      <dgm:t>
        <a:bodyPr/>
        <a:lstStyle/>
        <a:p>
          <a:pPr>
            <a:lnSpc>
              <a:spcPct val="100000"/>
            </a:lnSpc>
          </a:pPr>
          <a:r>
            <a:rPr lang="en-US" i="1" dirty="0"/>
            <a:t>“For new council members, the strategic plan is really helpful”, Town of Ashland, VA Town Manager</a:t>
          </a:r>
          <a:endParaRPr lang="en-US" dirty="0"/>
        </a:p>
      </dgm:t>
    </dgm:pt>
    <dgm:pt modelId="{22D0A526-9CAE-49B8-BB7E-0120577AA264}" type="parTrans" cxnId="{799D7CBA-F246-4ABA-BD41-78FA3381B399}">
      <dgm:prSet/>
      <dgm:spPr/>
      <dgm:t>
        <a:bodyPr/>
        <a:lstStyle/>
        <a:p>
          <a:endParaRPr lang="en-US"/>
        </a:p>
      </dgm:t>
    </dgm:pt>
    <dgm:pt modelId="{F64F5C4F-B948-4966-B204-1DF74378DE46}" type="sibTrans" cxnId="{799D7CBA-F246-4ABA-BD41-78FA3381B399}">
      <dgm:prSet/>
      <dgm:spPr/>
      <dgm:t>
        <a:bodyPr/>
        <a:lstStyle/>
        <a:p>
          <a:endParaRPr lang="en-US"/>
        </a:p>
      </dgm:t>
    </dgm:pt>
    <dgm:pt modelId="{283507A6-0A74-42EB-88E5-4FCAC413E651}">
      <dgm:prSet/>
      <dgm:spPr/>
      <dgm:t>
        <a:bodyPr/>
        <a:lstStyle/>
        <a:p>
          <a:pPr>
            <a:lnSpc>
              <a:spcPct val="100000"/>
            </a:lnSpc>
          </a:pPr>
          <a:r>
            <a:rPr lang="en-US" dirty="0"/>
            <a:t>91% of the respondents to the survey agreed that the strategic plan is used as a communication device for staff; 81% agreed that the strategic plan is used as a communication device for residents. </a:t>
          </a:r>
        </a:p>
      </dgm:t>
    </dgm:pt>
    <dgm:pt modelId="{BCE66655-FC6A-4126-B6B1-83215F0CCED8}" type="parTrans" cxnId="{91347261-878F-433F-A99A-7E90F5A68372}">
      <dgm:prSet/>
      <dgm:spPr/>
      <dgm:t>
        <a:bodyPr/>
        <a:lstStyle/>
        <a:p>
          <a:endParaRPr lang="en-US"/>
        </a:p>
      </dgm:t>
    </dgm:pt>
    <dgm:pt modelId="{A35DB5B7-B444-4F6C-BB3A-87F17D42535F}" type="sibTrans" cxnId="{91347261-878F-433F-A99A-7E90F5A68372}">
      <dgm:prSet/>
      <dgm:spPr/>
      <dgm:t>
        <a:bodyPr/>
        <a:lstStyle/>
        <a:p>
          <a:endParaRPr lang="en-US"/>
        </a:p>
      </dgm:t>
    </dgm:pt>
    <dgm:pt modelId="{522AC5D6-E429-463F-B945-4EA8E5941107}" type="pres">
      <dgm:prSet presAssocID="{8CBE5294-3B4F-4EBA-9F43-C3F45B1F63EC}" presName="root" presStyleCnt="0">
        <dgm:presLayoutVars>
          <dgm:dir/>
          <dgm:resizeHandles val="exact"/>
        </dgm:presLayoutVars>
      </dgm:prSet>
      <dgm:spPr/>
    </dgm:pt>
    <dgm:pt modelId="{2A900508-A102-43C7-99CA-BEFD67678A0E}" type="pres">
      <dgm:prSet presAssocID="{CEF487B4-3A0E-44A9-86AF-CBD65173229B}" presName="compNode" presStyleCnt="0"/>
      <dgm:spPr/>
    </dgm:pt>
    <dgm:pt modelId="{22688F31-CF63-4CBD-A8D7-3732658C959C}" type="pres">
      <dgm:prSet presAssocID="{CEF487B4-3A0E-44A9-86AF-CBD65173229B}" presName="bgRect" presStyleLbl="bgShp" presStyleIdx="0" presStyleCnt="2"/>
      <dgm:spPr/>
    </dgm:pt>
    <dgm:pt modelId="{C9682E1E-7F16-4BEC-96B5-EAE62691DCC1}" type="pres">
      <dgm:prSet presAssocID="{CEF487B4-3A0E-44A9-86AF-CBD65173229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ospital"/>
        </a:ext>
      </dgm:extLst>
    </dgm:pt>
    <dgm:pt modelId="{9A75A487-422C-43F5-8A92-3C2416BDFC91}" type="pres">
      <dgm:prSet presAssocID="{CEF487B4-3A0E-44A9-86AF-CBD65173229B}" presName="spaceRect" presStyleCnt="0"/>
      <dgm:spPr/>
    </dgm:pt>
    <dgm:pt modelId="{C7A8FF28-2815-4CF5-8AF0-5E8C3D0B13B0}" type="pres">
      <dgm:prSet presAssocID="{CEF487B4-3A0E-44A9-86AF-CBD65173229B}" presName="parTx" presStyleLbl="revTx" presStyleIdx="0" presStyleCnt="2">
        <dgm:presLayoutVars>
          <dgm:chMax val="0"/>
          <dgm:chPref val="0"/>
        </dgm:presLayoutVars>
      </dgm:prSet>
      <dgm:spPr/>
    </dgm:pt>
    <dgm:pt modelId="{26C55BEF-AA40-4B0E-AD25-A996ACA95FED}" type="pres">
      <dgm:prSet presAssocID="{F64F5C4F-B948-4966-B204-1DF74378DE46}" presName="sibTrans" presStyleCnt="0"/>
      <dgm:spPr/>
    </dgm:pt>
    <dgm:pt modelId="{642AE975-82A5-4506-BE53-BD483218B396}" type="pres">
      <dgm:prSet presAssocID="{283507A6-0A74-42EB-88E5-4FCAC413E651}" presName="compNode" presStyleCnt="0"/>
      <dgm:spPr/>
    </dgm:pt>
    <dgm:pt modelId="{C301994E-FF38-4AE6-8F25-3B93F1B7D078}" type="pres">
      <dgm:prSet presAssocID="{283507A6-0A74-42EB-88E5-4FCAC413E651}" presName="bgRect" presStyleLbl="bgShp" presStyleIdx="1" presStyleCnt="2"/>
      <dgm:spPr/>
    </dgm:pt>
    <dgm:pt modelId="{0B7175AC-0F3D-43BF-BF6A-8D132000445B}" type="pres">
      <dgm:prSet presAssocID="{283507A6-0A74-42EB-88E5-4FCAC413E65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at"/>
        </a:ext>
      </dgm:extLst>
    </dgm:pt>
    <dgm:pt modelId="{8F460825-3AB1-4A44-83F8-70A29C2C44D1}" type="pres">
      <dgm:prSet presAssocID="{283507A6-0A74-42EB-88E5-4FCAC413E651}" presName="spaceRect" presStyleCnt="0"/>
      <dgm:spPr/>
    </dgm:pt>
    <dgm:pt modelId="{161B0AFF-4B49-4A71-90DA-84748DE89A51}" type="pres">
      <dgm:prSet presAssocID="{283507A6-0A74-42EB-88E5-4FCAC413E651}" presName="parTx" presStyleLbl="revTx" presStyleIdx="1" presStyleCnt="2">
        <dgm:presLayoutVars>
          <dgm:chMax val="0"/>
          <dgm:chPref val="0"/>
        </dgm:presLayoutVars>
      </dgm:prSet>
      <dgm:spPr/>
    </dgm:pt>
  </dgm:ptLst>
  <dgm:cxnLst>
    <dgm:cxn modelId="{91347261-878F-433F-A99A-7E90F5A68372}" srcId="{8CBE5294-3B4F-4EBA-9F43-C3F45B1F63EC}" destId="{283507A6-0A74-42EB-88E5-4FCAC413E651}" srcOrd="1" destOrd="0" parTransId="{BCE66655-FC6A-4126-B6B1-83215F0CCED8}" sibTransId="{A35DB5B7-B444-4F6C-BB3A-87F17D42535F}"/>
    <dgm:cxn modelId="{FF34DF70-3B1E-40B0-AD7A-28D9A08389C2}" type="presOf" srcId="{8CBE5294-3B4F-4EBA-9F43-C3F45B1F63EC}" destId="{522AC5D6-E429-463F-B945-4EA8E5941107}" srcOrd="0" destOrd="0" presId="urn:microsoft.com/office/officeart/2018/2/layout/IconVerticalSolidList"/>
    <dgm:cxn modelId="{3D645BA5-A13E-431D-AB5A-28A85875B376}" type="presOf" srcId="{CEF487B4-3A0E-44A9-86AF-CBD65173229B}" destId="{C7A8FF28-2815-4CF5-8AF0-5E8C3D0B13B0}" srcOrd="0" destOrd="0" presId="urn:microsoft.com/office/officeart/2018/2/layout/IconVerticalSolidList"/>
    <dgm:cxn modelId="{799D7CBA-F246-4ABA-BD41-78FA3381B399}" srcId="{8CBE5294-3B4F-4EBA-9F43-C3F45B1F63EC}" destId="{CEF487B4-3A0E-44A9-86AF-CBD65173229B}" srcOrd="0" destOrd="0" parTransId="{22D0A526-9CAE-49B8-BB7E-0120577AA264}" sibTransId="{F64F5C4F-B948-4966-B204-1DF74378DE46}"/>
    <dgm:cxn modelId="{140E34CD-E468-43CC-AE19-6C76B0EE342F}" type="presOf" srcId="{283507A6-0A74-42EB-88E5-4FCAC413E651}" destId="{161B0AFF-4B49-4A71-90DA-84748DE89A51}" srcOrd="0" destOrd="0" presId="urn:microsoft.com/office/officeart/2018/2/layout/IconVerticalSolidList"/>
    <dgm:cxn modelId="{73FFA723-75CA-4BBD-9A35-5282DA8F7C70}" type="presParOf" srcId="{522AC5D6-E429-463F-B945-4EA8E5941107}" destId="{2A900508-A102-43C7-99CA-BEFD67678A0E}" srcOrd="0" destOrd="0" presId="urn:microsoft.com/office/officeart/2018/2/layout/IconVerticalSolidList"/>
    <dgm:cxn modelId="{729E0923-4776-4578-AB7B-30BECEC760E1}" type="presParOf" srcId="{2A900508-A102-43C7-99CA-BEFD67678A0E}" destId="{22688F31-CF63-4CBD-A8D7-3732658C959C}" srcOrd="0" destOrd="0" presId="urn:microsoft.com/office/officeart/2018/2/layout/IconVerticalSolidList"/>
    <dgm:cxn modelId="{5B1EA9A5-EAEE-4D4D-B493-9E3E94652564}" type="presParOf" srcId="{2A900508-A102-43C7-99CA-BEFD67678A0E}" destId="{C9682E1E-7F16-4BEC-96B5-EAE62691DCC1}" srcOrd="1" destOrd="0" presId="urn:microsoft.com/office/officeart/2018/2/layout/IconVerticalSolidList"/>
    <dgm:cxn modelId="{B439E966-D007-4826-81A1-724365260DB5}" type="presParOf" srcId="{2A900508-A102-43C7-99CA-BEFD67678A0E}" destId="{9A75A487-422C-43F5-8A92-3C2416BDFC91}" srcOrd="2" destOrd="0" presId="urn:microsoft.com/office/officeart/2018/2/layout/IconVerticalSolidList"/>
    <dgm:cxn modelId="{F18237A7-A1D7-4D2E-A01F-47B928165AF4}" type="presParOf" srcId="{2A900508-A102-43C7-99CA-BEFD67678A0E}" destId="{C7A8FF28-2815-4CF5-8AF0-5E8C3D0B13B0}" srcOrd="3" destOrd="0" presId="urn:microsoft.com/office/officeart/2018/2/layout/IconVerticalSolidList"/>
    <dgm:cxn modelId="{2FDBF2BB-4951-437A-9385-B205852B0F6C}" type="presParOf" srcId="{522AC5D6-E429-463F-B945-4EA8E5941107}" destId="{26C55BEF-AA40-4B0E-AD25-A996ACA95FED}" srcOrd="1" destOrd="0" presId="urn:microsoft.com/office/officeart/2018/2/layout/IconVerticalSolidList"/>
    <dgm:cxn modelId="{215AFBC2-5D19-4D50-9965-DED9A52ED3AB}" type="presParOf" srcId="{522AC5D6-E429-463F-B945-4EA8E5941107}" destId="{642AE975-82A5-4506-BE53-BD483218B396}" srcOrd="2" destOrd="0" presId="urn:microsoft.com/office/officeart/2018/2/layout/IconVerticalSolidList"/>
    <dgm:cxn modelId="{12A3074B-C736-461A-8455-60D5E618D25E}" type="presParOf" srcId="{642AE975-82A5-4506-BE53-BD483218B396}" destId="{C301994E-FF38-4AE6-8F25-3B93F1B7D078}" srcOrd="0" destOrd="0" presId="urn:microsoft.com/office/officeart/2018/2/layout/IconVerticalSolidList"/>
    <dgm:cxn modelId="{A1287AF0-144A-483C-B6BB-F712F782E8BF}" type="presParOf" srcId="{642AE975-82A5-4506-BE53-BD483218B396}" destId="{0B7175AC-0F3D-43BF-BF6A-8D132000445B}" srcOrd="1" destOrd="0" presId="urn:microsoft.com/office/officeart/2018/2/layout/IconVerticalSolidList"/>
    <dgm:cxn modelId="{85BA46E1-725D-4DAA-BB8E-F7205CADBFB3}" type="presParOf" srcId="{642AE975-82A5-4506-BE53-BD483218B396}" destId="{8F460825-3AB1-4A44-83F8-70A29C2C44D1}" srcOrd="2" destOrd="0" presId="urn:microsoft.com/office/officeart/2018/2/layout/IconVerticalSolidList"/>
    <dgm:cxn modelId="{D005C79B-62CC-4473-A0C9-ED8E9F1BD87B}" type="presParOf" srcId="{642AE975-82A5-4506-BE53-BD483218B396}" destId="{161B0AFF-4B49-4A71-90DA-84748DE89A5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F57B82-76D2-436F-9B02-83CC59034A7D}" type="doc">
      <dgm:prSet loTypeId="urn:microsoft.com/office/officeart/2018/2/layout/IconVerticalSolidList" loCatId="icon" qsTypeId="urn:microsoft.com/office/officeart/2005/8/quickstyle/simple1" qsCatId="simple" csTypeId="urn:microsoft.com/office/officeart/2005/8/colors/accent1_3" csCatId="accent1" phldr="1"/>
      <dgm:spPr/>
      <dgm:t>
        <a:bodyPr/>
        <a:lstStyle/>
        <a:p>
          <a:endParaRPr lang="en-US"/>
        </a:p>
      </dgm:t>
    </dgm:pt>
    <dgm:pt modelId="{5B0EABA2-8029-4CA4-A27D-DA8F178F9B95}">
      <dgm:prSet/>
      <dgm:spPr/>
      <dgm:t>
        <a:bodyPr/>
        <a:lstStyle/>
        <a:p>
          <a:pPr>
            <a:lnSpc>
              <a:spcPct val="100000"/>
            </a:lnSpc>
          </a:pPr>
          <a:r>
            <a:rPr lang="en-US" i="1" dirty="0"/>
            <a:t>“If you don’t prioritize, council may prioritize everything and that can’t be done” Town of Ashland, VA Town Manager</a:t>
          </a:r>
          <a:endParaRPr lang="en-US" dirty="0"/>
        </a:p>
      </dgm:t>
    </dgm:pt>
    <dgm:pt modelId="{2AD6D044-9DC2-4EAF-A5BD-4B03840860FE}" type="parTrans" cxnId="{17AE45EE-603A-48FD-8D4E-C51C0B07855A}">
      <dgm:prSet/>
      <dgm:spPr/>
      <dgm:t>
        <a:bodyPr/>
        <a:lstStyle/>
        <a:p>
          <a:endParaRPr lang="en-US"/>
        </a:p>
      </dgm:t>
    </dgm:pt>
    <dgm:pt modelId="{48270A47-4F18-4AF7-9764-0C318FE3A1CF}" type="sibTrans" cxnId="{17AE45EE-603A-48FD-8D4E-C51C0B07855A}">
      <dgm:prSet/>
      <dgm:spPr/>
      <dgm:t>
        <a:bodyPr/>
        <a:lstStyle/>
        <a:p>
          <a:endParaRPr lang="en-US"/>
        </a:p>
      </dgm:t>
    </dgm:pt>
    <dgm:pt modelId="{2B31AC70-0BBD-4034-A0DC-E7DC7C90BF33}">
      <dgm:prSet/>
      <dgm:spPr/>
      <dgm:t>
        <a:bodyPr/>
        <a:lstStyle/>
        <a:p>
          <a:pPr>
            <a:lnSpc>
              <a:spcPct val="100000"/>
            </a:lnSpc>
          </a:pPr>
          <a:r>
            <a:rPr lang="en-US"/>
            <a:t>81% of the respondents to the survey agreed the strategic plan is used as a prioritization tool for the budget process, staff, and financial resources from an organizational-wide perspective. </a:t>
          </a:r>
        </a:p>
      </dgm:t>
    </dgm:pt>
    <dgm:pt modelId="{1B41263D-C55C-487C-B200-66FBD5484E68}" type="parTrans" cxnId="{2B431CC0-E081-4D02-B43E-CDD56F832DC4}">
      <dgm:prSet/>
      <dgm:spPr/>
      <dgm:t>
        <a:bodyPr/>
        <a:lstStyle/>
        <a:p>
          <a:endParaRPr lang="en-US"/>
        </a:p>
      </dgm:t>
    </dgm:pt>
    <dgm:pt modelId="{450C507F-FE7C-4D43-ACB2-D9D3F786FA63}" type="sibTrans" cxnId="{2B431CC0-E081-4D02-B43E-CDD56F832DC4}">
      <dgm:prSet/>
      <dgm:spPr/>
      <dgm:t>
        <a:bodyPr/>
        <a:lstStyle/>
        <a:p>
          <a:endParaRPr lang="en-US"/>
        </a:p>
      </dgm:t>
    </dgm:pt>
    <dgm:pt modelId="{6C6B34B8-8B54-436B-AF73-E83C36EA0702}" type="pres">
      <dgm:prSet presAssocID="{0EF57B82-76D2-436F-9B02-83CC59034A7D}" presName="root" presStyleCnt="0">
        <dgm:presLayoutVars>
          <dgm:dir/>
          <dgm:resizeHandles val="exact"/>
        </dgm:presLayoutVars>
      </dgm:prSet>
      <dgm:spPr/>
    </dgm:pt>
    <dgm:pt modelId="{9022EDA7-EA6E-44A0-991A-86E594E6D8C9}" type="pres">
      <dgm:prSet presAssocID="{5B0EABA2-8029-4CA4-A27D-DA8F178F9B95}" presName="compNode" presStyleCnt="0"/>
      <dgm:spPr/>
    </dgm:pt>
    <dgm:pt modelId="{9A209C11-A0ED-4A98-8BF8-0E303D69A92B}" type="pres">
      <dgm:prSet presAssocID="{5B0EABA2-8029-4CA4-A27D-DA8F178F9B95}" presName="bgRect" presStyleLbl="bgShp" presStyleIdx="0" presStyleCnt="2"/>
      <dgm:spPr/>
    </dgm:pt>
    <dgm:pt modelId="{2D39D823-0BBB-4446-9FB4-537FB27CBBBE}" type="pres">
      <dgm:prSet presAssocID="{5B0EABA2-8029-4CA4-A27D-DA8F178F9B9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eting"/>
        </a:ext>
      </dgm:extLst>
    </dgm:pt>
    <dgm:pt modelId="{7DC572B8-A239-4CB6-9BF5-A2D3DE307776}" type="pres">
      <dgm:prSet presAssocID="{5B0EABA2-8029-4CA4-A27D-DA8F178F9B95}" presName="spaceRect" presStyleCnt="0"/>
      <dgm:spPr/>
    </dgm:pt>
    <dgm:pt modelId="{DBBDDC2F-7A01-44F1-8D87-D16F60818145}" type="pres">
      <dgm:prSet presAssocID="{5B0EABA2-8029-4CA4-A27D-DA8F178F9B95}" presName="parTx" presStyleLbl="revTx" presStyleIdx="0" presStyleCnt="2">
        <dgm:presLayoutVars>
          <dgm:chMax val="0"/>
          <dgm:chPref val="0"/>
        </dgm:presLayoutVars>
      </dgm:prSet>
      <dgm:spPr/>
    </dgm:pt>
    <dgm:pt modelId="{065AE5EE-86BB-41DA-83D7-9F7656A7B0AC}" type="pres">
      <dgm:prSet presAssocID="{48270A47-4F18-4AF7-9764-0C318FE3A1CF}" presName="sibTrans" presStyleCnt="0"/>
      <dgm:spPr/>
    </dgm:pt>
    <dgm:pt modelId="{D95B8D0E-DF40-4149-A709-3E996B2AF96A}" type="pres">
      <dgm:prSet presAssocID="{2B31AC70-0BBD-4034-A0DC-E7DC7C90BF33}" presName="compNode" presStyleCnt="0"/>
      <dgm:spPr/>
    </dgm:pt>
    <dgm:pt modelId="{2FBF8C27-F6B5-44BF-AA73-D9299CEAF9AF}" type="pres">
      <dgm:prSet presAssocID="{2B31AC70-0BBD-4034-A0DC-E7DC7C90BF33}" presName="bgRect" presStyleLbl="bgShp" presStyleIdx="1" presStyleCnt="2"/>
      <dgm:spPr/>
    </dgm:pt>
    <dgm:pt modelId="{7C0127E3-6FEA-4488-9DEF-7AE33F47D81C}" type="pres">
      <dgm:prSet presAssocID="{2B31AC70-0BBD-4034-A0DC-E7DC7C90BF3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8B84F952-E5DF-4A3F-A1F5-23D19CD80936}" type="pres">
      <dgm:prSet presAssocID="{2B31AC70-0BBD-4034-A0DC-E7DC7C90BF33}" presName="spaceRect" presStyleCnt="0"/>
      <dgm:spPr/>
    </dgm:pt>
    <dgm:pt modelId="{542A48C4-6F1E-46C4-BD39-4746EEFE2FCC}" type="pres">
      <dgm:prSet presAssocID="{2B31AC70-0BBD-4034-A0DC-E7DC7C90BF33}" presName="parTx" presStyleLbl="revTx" presStyleIdx="1" presStyleCnt="2">
        <dgm:presLayoutVars>
          <dgm:chMax val="0"/>
          <dgm:chPref val="0"/>
        </dgm:presLayoutVars>
      </dgm:prSet>
      <dgm:spPr/>
    </dgm:pt>
  </dgm:ptLst>
  <dgm:cxnLst>
    <dgm:cxn modelId="{1989F03C-3035-45DF-A388-14CB2F835D25}" type="presOf" srcId="{2B31AC70-0BBD-4034-A0DC-E7DC7C90BF33}" destId="{542A48C4-6F1E-46C4-BD39-4746EEFE2FCC}" srcOrd="0" destOrd="0" presId="urn:microsoft.com/office/officeart/2018/2/layout/IconVerticalSolidList"/>
    <dgm:cxn modelId="{CA809C40-26CE-488A-AD90-1416A63588F2}" type="presOf" srcId="{5B0EABA2-8029-4CA4-A27D-DA8F178F9B95}" destId="{DBBDDC2F-7A01-44F1-8D87-D16F60818145}" srcOrd="0" destOrd="0" presId="urn:microsoft.com/office/officeart/2018/2/layout/IconVerticalSolidList"/>
    <dgm:cxn modelId="{2B431CC0-E081-4D02-B43E-CDD56F832DC4}" srcId="{0EF57B82-76D2-436F-9B02-83CC59034A7D}" destId="{2B31AC70-0BBD-4034-A0DC-E7DC7C90BF33}" srcOrd="1" destOrd="0" parTransId="{1B41263D-C55C-487C-B200-66FBD5484E68}" sibTransId="{450C507F-FE7C-4D43-ACB2-D9D3F786FA63}"/>
    <dgm:cxn modelId="{93C372D5-D32E-4C62-8437-0D2AF0C82DCB}" type="presOf" srcId="{0EF57B82-76D2-436F-9B02-83CC59034A7D}" destId="{6C6B34B8-8B54-436B-AF73-E83C36EA0702}" srcOrd="0" destOrd="0" presId="urn:microsoft.com/office/officeart/2018/2/layout/IconVerticalSolidList"/>
    <dgm:cxn modelId="{17AE45EE-603A-48FD-8D4E-C51C0B07855A}" srcId="{0EF57B82-76D2-436F-9B02-83CC59034A7D}" destId="{5B0EABA2-8029-4CA4-A27D-DA8F178F9B95}" srcOrd="0" destOrd="0" parTransId="{2AD6D044-9DC2-4EAF-A5BD-4B03840860FE}" sibTransId="{48270A47-4F18-4AF7-9764-0C318FE3A1CF}"/>
    <dgm:cxn modelId="{A02BC8FD-BC00-4D9F-8282-BC9D7BE5DEB6}" type="presParOf" srcId="{6C6B34B8-8B54-436B-AF73-E83C36EA0702}" destId="{9022EDA7-EA6E-44A0-991A-86E594E6D8C9}" srcOrd="0" destOrd="0" presId="urn:microsoft.com/office/officeart/2018/2/layout/IconVerticalSolidList"/>
    <dgm:cxn modelId="{A3BCE1B6-12CB-4915-88FC-FD03D0F48EC3}" type="presParOf" srcId="{9022EDA7-EA6E-44A0-991A-86E594E6D8C9}" destId="{9A209C11-A0ED-4A98-8BF8-0E303D69A92B}" srcOrd="0" destOrd="0" presId="urn:microsoft.com/office/officeart/2018/2/layout/IconVerticalSolidList"/>
    <dgm:cxn modelId="{B904D449-3F4B-453D-975F-6D61DFE7CF1E}" type="presParOf" srcId="{9022EDA7-EA6E-44A0-991A-86E594E6D8C9}" destId="{2D39D823-0BBB-4446-9FB4-537FB27CBBBE}" srcOrd="1" destOrd="0" presId="urn:microsoft.com/office/officeart/2018/2/layout/IconVerticalSolidList"/>
    <dgm:cxn modelId="{BBCCC825-7D3E-45D6-BE93-A7097A76C90C}" type="presParOf" srcId="{9022EDA7-EA6E-44A0-991A-86E594E6D8C9}" destId="{7DC572B8-A239-4CB6-9BF5-A2D3DE307776}" srcOrd="2" destOrd="0" presId="urn:microsoft.com/office/officeart/2018/2/layout/IconVerticalSolidList"/>
    <dgm:cxn modelId="{24265BFD-A92D-4F8B-B4C8-9A4A4DED7952}" type="presParOf" srcId="{9022EDA7-EA6E-44A0-991A-86E594E6D8C9}" destId="{DBBDDC2F-7A01-44F1-8D87-D16F60818145}" srcOrd="3" destOrd="0" presId="urn:microsoft.com/office/officeart/2018/2/layout/IconVerticalSolidList"/>
    <dgm:cxn modelId="{1A4EDE67-1EE8-4FB0-B8A9-FA31286EF3D4}" type="presParOf" srcId="{6C6B34B8-8B54-436B-AF73-E83C36EA0702}" destId="{065AE5EE-86BB-41DA-83D7-9F7656A7B0AC}" srcOrd="1" destOrd="0" presId="urn:microsoft.com/office/officeart/2018/2/layout/IconVerticalSolidList"/>
    <dgm:cxn modelId="{516F5773-0C5D-4AE6-A0A3-3AA5DCA82BDA}" type="presParOf" srcId="{6C6B34B8-8B54-436B-AF73-E83C36EA0702}" destId="{D95B8D0E-DF40-4149-A709-3E996B2AF96A}" srcOrd="2" destOrd="0" presId="urn:microsoft.com/office/officeart/2018/2/layout/IconVerticalSolidList"/>
    <dgm:cxn modelId="{C4A90713-A4BD-4287-9D45-43CE15F7EEF2}" type="presParOf" srcId="{D95B8D0E-DF40-4149-A709-3E996B2AF96A}" destId="{2FBF8C27-F6B5-44BF-AA73-D9299CEAF9AF}" srcOrd="0" destOrd="0" presId="urn:microsoft.com/office/officeart/2018/2/layout/IconVerticalSolidList"/>
    <dgm:cxn modelId="{0BB33198-4D8D-4E69-BD6F-26E36504F402}" type="presParOf" srcId="{D95B8D0E-DF40-4149-A709-3E996B2AF96A}" destId="{7C0127E3-6FEA-4488-9DEF-7AE33F47D81C}" srcOrd="1" destOrd="0" presId="urn:microsoft.com/office/officeart/2018/2/layout/IconVerticalSolidList"/>
    <dgm:cxn modelId="{178BEC3D-38F0-42A6-90DA-20639782C918}" type="presParOf" srcId="{D95B8D0E-DF40-4149-A709-3E996B2AF96A}" destId="{8B84F952-E5DF-4A3F-A1F5-23D19CD80936}" srcOrd="2" destOrd="0" presId="urn:microsoft.com/office/officeart/2018/2/layout/IconVerticalSolidList"/>
    <dgm:cxn modelId="{ECBB0E48-1A21-41A5-A56E-338F58BDDE8B}" type="presParOf" srcId="{D95B8D0E-DF40-4149-A709-3E996B2AF96A}" destId="{542A48C4-6F1E-46C4-BD39-4746EEFE2F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C9C110-101E-4042-B0D4-B65A0710F3B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871A880-B3A7-4C72-BD45-C2F69852D63E}">
      <dgm:prSet/>
      <dgm:spPr/>
      <dgm:t>
        <a:bodyPr/>
        <a:lstStyle/>
        <a:p>
          <a:pPr>
            <a:defRPr cap="all"/>
          </a:pPr>
          <a:r>
            <a:rPr lang="en-US" dirty="0"/>
            <a:t>Mission</a:t>
          </a:r>
        </a:p>
      </dgm:t>
    </dgm:pt>
    <dgm:pt modelId="{AFF72505-40C8-4F4D-837B-658162F51293}" type="parTrans" cxnId="{28A6AC92-DD2D-4831-B50A-4348B292ED4E}">
      <dgm:prSet/>
      <dgm:spPr/>
      <dgm:t>
        <a:bodyPr/>
        <a:lstStyle/>
        <a:p>
          <a:endParaRPr lang="en-US"/>
        </a:p>
      </dgm:t>
    </dgm:pt>
    <dgm:pt modelId="{BC297FFC-8E16-4578-A5BD-2BE30372AEAE}" type="sibTrans" cxnId="{28A6AC92-DD2D-4831-B50A-4348B292ED4E}">
      <dgm:prSet/>
      <dgm:spPr/>
      <dgm:t>
        <a:bodyPr/>
        <a:lstStyle/>
        <a:p>
          <a:endParaRPr lang="en-US"/>
        </a:p>
      </dgm:t>
    </dgm:pt>
    <dgm:pt modelId="{FD6C1E0A-8CF1-4F15-B015-431C6CE28CF4}">
      <dgm:prSet/>
      <dgm:spPr/>
      <dgm:t>
        <a:bodyPr/>
        <a:lstStyle/>
        <a:p>
          <a:pPr>
            <a:defRPr cap="all"/>
          </a:pPr>
          <a:r>
            <a:rPr lang="en-US" dirty="0"/>
            <a:t>Vision</a:t>
          </a:r>
        </a:p>
      </dgm:t>
    </dgm:pt>
    <dgm:pt modelId="{26A560BC-7930-4DEF-9EA6-7DD122F232FC}" type="parTrans" cxnId="{5D688D62-0267-46F3-9296-72BC10021205}">
      <dgm:prSet/>
      <dgm:spPr/>
      <dgm:t>
        <a:bodyPr/>
        <a:lstStyle/>
        <a:p>
          <a:endParaRPr lang="en-US"/>
        </a:p>
      </dgm:t>
    </dgm:pt>
    <dgm:pt modelId="{D256AC10-86EF-474A-9078-AE94F7CE1770}" type="sibTrans" cxnId="{5D688D62-0267-46F3-9296-72BC10021205}">
      <dgm:prSet/>
      <dgm:spPr/>
      <dgm:t>
        <a:bodyPr/>
        <a:lstStyle/>
        <a:p>
          <a:endParaRPr lang="en-US"/>
        </a:p>
      </dgm:t>
    </dgm:pt>
    <dgm:pt modelId="{649FED32-3220-435A-96F1-8DBAC27981F6}">
      <dgm:prSet/>
      <dgm:spPr/>
      <dgm:t>
        <a:bodyPr/>
        <a:lstStyle/>
        <a:p>
          <a:pPr>
            <a:defRPr cap="all"/>
          </a:pPr>
          <a:r>
            <a:rPr lang="en-US" dirty="0"/>
            <a:t>Values</a:t>
          </a:r>
        </a:p>
      </dgm:t>
    </dgm:pt>
    <dgm:pt modelId="{5F298C5C-4705-44BB-9EE2-0E1319A984F0}" type="parTrans" cxnId="{04B7B31F-4453-4F5E-A82C-3770B03E1DD0}">
      <dgm:prSet/>
      <dgm:spPr/>
      <dgm:t>
        <a:bodyPr/>
        <a:lstStyle/>
        <a:p>
          <a:endParaRPr lang="en-US"/>
        </a:p>
      </dgm:t>
    </dgm:pt>
    <dgm:pt modelId="{4BD29405-C196-4DA5-9CEE-78B24F8CB4D0}" type="sibTrans" cxnId="{04B7B31F-4453-4F5E-A82C-3770B03E1DD0}">
      <dgm:prSet/>
      <dgm:spPr/>
      <dgm:t>
        <a:bodyPr/>
        <a:lstStyle/>
        <a:p>
          <a:endParaRPr lang="en-US"/>
        </a:p>
      </dgm:t>
    </dgm:pt>
    <dgm:pt modelId="{5FD574B2-B7E6-44D5-BDC0-95278791CE0E}">
      <dgm:prSet/>
      <dgm:spPr/>
      <dgm:t>
        <a:bodyPr/>
        <a:lstStyle/>
        <a:p>
          <a:pPr>
            <a:defRPr cap="all"/>
          </a:pPr>
          <a:r>
            <a:rPr lang="en-US" dirty="0"/>
            <a:t>Goals</a:t>
          </a:r>
        </a:p>
      </dgm:t>
    </dgm:pt>
    <dgm:pt modelId="{CE82C208-59B0-4740-A77D-156DA4278FAB}" type="parTrans" cxnId="{26A1F646-ADF9-40EB-BBF4-A7E69D6629FF}">
      <dgm:prSet/>
      <dgm:spPr/>
      <dgm:t>
        <a:bodyPr/>
        <a:lstStyle/>
        <a:p>
          <a:endParaRPr lang="en-US"/>
        </a:p>
      </dgm:t>
    </dgm:pt>
    <dgm:pt modelId="{DB77E0FD-5172-47CB-86E7-130E9819847A}" type="sibTrans" cxnId="{26A1F646-ADF9-40EB-BBF4-A7E69D6629FF}">
      <dgm:prSet/>
      <dgm:spPr/>
      <dgm:t>
        <a:bodyPr/>
        <a:lstStyle/>
        <a:p>
          <a:endParaRPr lang="en-US"/>
        </a:p>
      </dgm:t>
    </dgm:pt>
    <dgm:pt modelId="{EF92FF7A-5234-40C7-BE47-242E424DEF8C}">
      <dgm:prSet/>
      <dgm:spPr/>
      <dgm:t>
        <a:bodyPr/>
        <a:lstStyle/>
        <a:p>
          <a:pPr>
            <a:defRPr cap="all"/>
          </a:pPr>
          <a:r>
            <a:rPr lang="en-US" dirty="0"/>
            <a:t>Strategies</a:t>
          </a:r>
        </a:p>
      </dgm:t>
    </dgm:pt>
    <dgm:pt modelId="{6A61E651-5117-45C6-9BA2-5AD7A6CB617D}" type="parTrans" cxnId="{D2D1983E-424E-4BED-9B7E-072D8C8A1192}">
      <dgm:prSet/>
      <dgm:spPr/>
      <dgm:t>
        <a:bodyPr/>
        <a:lstStyle/>
        <a:p>
          <a:endParaRPr lang="en-US"/>
        </a:p>
      </dgm:t>
    </dgm:pt>
    <dgm:pt modelId="{8F97026B-486F-4629-A14F-1554DDA7E1BE}" type="sibTrans" cxnId="{D2D1983E-424E-4BED-9B7E-072D8C8A1192}">
      <dgm:prSet/>
      <dgm:spPr/>
      <dgm:t>
        <a:bodyPr/>
        <a:lstStyle/>
        <a:p>
          <a:endParaRPr lang="en-US"/>
        </a:p>
      </dgm:t>
    </dgm:pt>
    <dgm:pt modelId="{275560BE-BE9F-4AE2-B79F-CD637148CB91}" type="pres">
      <dgm:prSet presAssocID="{16C9C110-101E-4042-B0D4-B65A0710F3BF}" presName="root" presStyleCnt="0">
        <dgm:presLayoutVars>
          <dgm:dir/>
          <dgm:resizeHandles val="exact"/>
        </dgm:presLayoutVars>
      </dgm:prSet>
      <dgm:spPr/>
    </dgm:pt>
    <dgm:pt modelId="{EF449452-3C9A-4B6B-BA61-C890C685C490}" type="pres">
      <dgm:prSet presAssocID="{7871A880-B3A7-4C72-BD45-C2F69852D63E}" presName="compNode" presStyleCnt="0"/>
      <dgm:spPr/>
    </dgm:pt>
    <dgm:pt modelId="{BB575471-CAAB-440A-A327-8A0FD62F60F4}" type="pres">
      <dgm:prSet presAssocID="{7871A880-B3A7-4C72-BD45-C2F69852D63E}" presName="iconBgRect" presStyleLbl="bgShp" presStyleIdx="0" presStyleCnt="5"/>
      <dgm:spPr/>
    </dgm:pt>
    <dgm:pt modelId="{87F77453-C794-4E65-A16A-9AB65DDE4EC8}" type="pres">
      <dgm:prSet presAssocID="{7871A880-B3A7-4C72-BD45-C2F69852D63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84D16C02-F54D-4F59-8F13-AF82B7536B25}" type="pres">
      <dgm:prSet presAssocID="{7871A880-B3A7-4C72-BD45-C2F69852D63E}" presName="spaceRect" presStyleCnt="0"/>
      <dgm:spPr/>
    </dgm:pt>
    <dgm:pt modelId="{C8B63BA9-37F4-4C6A-8A5C-73E599075B29}" type="pres">
      <dgm:prSet presAssocID="{7871A880-B3A7-4C72-BD45-C2F69852D63E}" presName="textRect" presStyleLbl="revTx" presStyleIdx="0" presStyleCnt="5">
        <dgm:presLayoutVars>
          <dgm:chMax val="1"/>
          <dgm:chPref val="1"/>
        </dgm:presLayoutVars>
      </dgm:prSet>
      <dgm:spPr/>
    </dgm:pt>
    <dgm:pt modelId="{EBFCA0BF-7B2E-4867-8247-6760F061FD49}" type="pres">
      <dgm:prSet presAssocID="{BC297FFC-8E16-4578-A5BD-2BE30372AEAE}" presName="sibTrans" presStyleCnt="0"/>
      <dgm:spPr/>
    </dgm:pt>
    <dgm:pt modelId="{949929D7-E982-40C9-B9EE-7F5B364392CA}" type="pres">
      <dgm:prSet presAssocID="{FD6C1E0A-8CF1-4F15-B015-431C6CE28CF4}" presName="compNode" presStyleCnt="0"/>
      <dgm:spPr/>
    </dgm:pt>
    <dgm:pt modelId="{C33F7D7C-4B34-4849-A688-7A58F9569754}" type="pres">
      <dgm:prSet presAssocID="{FD6C1E0A-8CF1-4F15-B015-431C6CE28CF4}" presName="iconBgRect" presStyleLbl="bgShp" presStyleIdx="1" presStyleCnt="5"/>
      <dgm:spPr/>
    </dgm:pt>
    <dgm:pt modelId="{7A53C6B8-BB7F-4C0D-B5C8-883A2C818BE2}" type="pres">
      <dgm:prSet presAssocID="{FD6C1E0A-8CF1-4F15-B015-431C6CE28CF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
        </a:ext>
      </dgm:extLst>
    </dgm:pt>
    <dgm:pt modelId="{EAB305FF-31A8-4E2A-9E88-615EA84D0031}" type="pres">
      <dgm:prSet presAssocID="{FD6C1E0A-8CF1-4F15-B015-431C6CE28CF4}" presName="spaceRect" presStyleCnt="0"/>
      <dgm:spPr/>
    </dgm:pt>
    <dgm:pt modelId="{C23A6E15-5159-4A6C-8F06-A10AF6446787}" type="pres">
      <dgm:prSet presAssocID="{FD6C1E0A-8CF1-4F15-B015-431C6CE28CF4}" presName="textRect" presStyleLbl="revTx" presStyleIdx="1" presStyleCnt="5">
        <dgm:presLayoutVars>
          <dgm:chMax val="1"/>
          <dgm:chPref val="1"/>
        </dgm:presLayoutVars>
      </dgm:prSet>
      <dgm:spPr/>
    </dgm:pt>
    <dgm:pt modelId="{77A3553F-3D07-41FF-8A4E-66780A0E89FB}" type="pres">
      <dgm:prSet presAssocID="{D256AC10-86EF-474A-9078-AE94F7CE1770}" presName="sibTrans" presStyleCnt="0"/>
      <dgm:spPr/>
    </dgm:pt>
    <dgm:pt modelId="{E5058CA6-E481-4859-9C7A-08C5716A0EDE}" type="pres">
      <dgm:prSet presAssocID="{649FED32-3220-435A-96F1-8DBAC27981F6}" presName="compNode" presStyleCnt="0"/>
      <dgm:spPr/>
    </dgm:pt>
    <dgm:pt modelId="{47FDF020-655F-4D39-9414-E1D2F8DB60B4}" type="pres">
      <dgm:prSet presAssocID="{649FED32-3220-435A-96F1-8DBAC27981F6}" presName="iconBgRect" presStyleLbl="bgShp" presStyleIdx="2" presStyleCnt="5"/>
      <dgm:spPr/>
    </dgm:pt>
    <dgm:pt modelId="{B1AABE40-0D1D-4F0A-923F-8E25B0C8885B}" type="pres">
      <dgm:prSet presAssocID="{649FED32-3220-435A-96F1-8DBAC27981F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E7D65B4B-99B5-4F37-9F52-558C8AB8412C}" type="pres">
      <dgm:prSet presAssocID="{649FED32-3220-435A-96F1-8DBAC27981F6}" presName="spaceRect" presStyleCnt="0"/>
      <dgm:spPr/>
    </dgm:pt>
    <dgm:pt modelId="{9C30DBA7-B35B-40ED-961D-9DF17B4D5C2C}" type="pres">
      <dgm:prSet presAssocID="{649FED32-3220-435A-96F1-8DBAC27981F6}" presName="textRect" presStyleLbl="revTx" presStyleIdx="2" presStyleCnt="5">
        <dgm:presLayoutVars>
          <dgm:chMax val="1"/>
          <dgm:chPref val="1"/>
        </dgm:presLayoutVars>
      </dgm:prSet>
      <dgm:spPr/>
    </dgm:pt>
    <dgm:pt modelId="{DFB5E056-C99F-4777-97D0-E4A86A9D0E02}" type="pres">
      <dgm:prSet presAssocID="{4BD29405-C196-4DA5-9CEE-78B24F8CB4D0}" presName="sibTrans" presStyleCnt="0"/>
      <dgm:spPr/>
    </dgm:pt>
    <dgm:pt modelId="{896AF318-2790-4301-834D-E9AF2A44BD13}" type="pres">
      <dgm:prSet presAssocID="{5FD574B2-B7E6-44D5-BDC0-95278791CE0E}" presName="compNode" presStyleCnt="0"/>
      <dgm:spPr/>
    </dgm:pt>
    <dgm:pt modelId="{41D83A73-EC1C-4F8D-98E9-61C6F49A9D9A}" type="pres">
      <dgm:prSet presAssocID="{5FD574B2-B7E6-44D5-BDC0-95278791CE0E}" presName="iconBgRect" presStyleLbl="bgShp" presStyleIdx="3" presStyleCnt="5"/>
      <dgm:spPr/>
    </dgm:pt>
    <dgm:pt modelId="{095014B9-1159-4ACD-9885-06CA6A2623E0}" type="pres">
      <dgm:prSet presAssocID="{5FD574B2-B7E6-44D5-BDC0-95278791CE0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260972B6-66D8-4336-AF0D-DA4562DCBA10}" type="pres">
      <dgm:prSet presAssocID="{5FD574B2-B7E6-44D5-BDC0-95278791CE0E}" presName="spaceRect" presStyleCnt="0"/>
      <dgm:spPr/>
    </dgm:pt>
    <dgm:pt modelId="{609D5116-8B1C-48B9-BE87-65C742A3894A}" type="pres">
      <dgm:prSet presAssocID="{5FD574B2-B7E6-44D5-BDC0-95278791CE0E}" presName="textRect" presStyleLbl="revTx" presStyleIdx="3" presStyleCnt="5">
        <dgm:presLayoutVars>
          <dgm:chMax val="1"/>
          <dgm:chPref val="1"/>
        </dgm:presLayoutVars>
      </dgm:prSet>
      <dgm:spPr/>
    </dgm:pt>
    <dgm:pt modelId="{4DE59834-6C50-46CD-BF28-6DED0396CCBC}" type="pres">
      <dgm:prSet presAssocID="{DB77E0FD-5172-47CB-86E7-130E9819847A}" presName="sibTrans" presStyleCnt="0"/>
      <dgm:spPr/>
    </dgm:pt>
    <dgm:pt modelId="{73FAF757-C20D-4BF3-8557-56DF7BEC316E}" type="pres">
      <dgm:prSet presAssocID="{EF92FF7A-5234-40C7-BE47-242E424DEF8C}" presName="compNode" presStyleCnt="0"/>
      <dgm:spPr/>
    </dgm:pt>
    <dgm:pt modelId="{F5D7CD28-6496-4B0C-B50B-1F14CD2457CD}" type="pres">
      <dgm:prSet presAssocID="{EF92FF7A-5234-40C7-BE47-242E424DEF8C}" presName="iconBgRect" presStyleLbl="bgShp" presStyleIdx="4" presStyleCnt="5"/>
      <dgm:spPr/>
    </dgm:pt>
    <dgm:pt modelId="{3FD8956D-568E-4A35-A00B-EC74872B127A}" type="pres">
      <dgm:prSet presAssocID="{EF92FF7A-5234-40C7-BE47-242E424DEF8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laybook"/>
        </a:ext>
      </dgm:extLst>
    </dgm:pt>
    <dgm:pt modelId="{CF5671F4-6D9E-434D-85EB-C96C3A863F08}" type="pres">
      <dgm:prSet presAssocID="{EF92FF7A-5234-40C7-BE47-242E424DEF8C}" presName="spaceRect" presStyleCnt="0"/>
      <dgm:spPr/>
    </dgm:pt>
    <dgm:pt modelId="{590447B1-2F2E-44E5-8CA5-999F5857DCC7}" type="pres">
      <dgm:prSet presAssocID="{EF92FF7A-5234-40C7-BE47-242E424DEF8C}" presName="textRect" presStyleLbl="revTx" presStyleIdx="4" presStyleCnt="5">
        <dgm:presLayoutVars>
          <dgm:chMax val="1"/>
          <dgm:chPref val="1"/>
        </dgm:presLayoutVars>
      </dgm:prSet>
      <dgm:spPr/>
    </dgm:pt>
  </dgm:ptLst>
  <dgm:cxnLst>
    <dgm:cxn modelId="{34154D01-E16C-4092-A154-8D35BB61D511}" type="presOf" srcId="{7871A880-B3A7-4C72-BD45-C2F69852D63E}" destId="{C8B63BA9-37F4-4C6A-8A5C-73E599075B29}" srcOrd="0" destOrd="0" presId="urn:microsoft.com/office/officeart/2018/5/layout/IconCircleLabelList"/>
    <dgm:cxn modelId="{04B7B31F-4453-4F5E-A82C-3770B03E1DD0}" srcId="{16C9C110-101E-4042-B0D4-B65A0710F3BF}" destId="{649FED32-3220-435A-96F1-8DBAC27981F6}" srcOrd="2" destOrd="0" parTransId="{5F298C5C-4705-44BB-9EE2-0E1319A984F0}" sibTransId="{4BD29405-C196-4DA5-9CEE-78B24F8CB4D0}"/>
    <dgm:cxn modelId="{D2D1983E-424E-4BED-9B7E-072D8C8A1192}" srcId="{16C9C110-101E-4042-B0D4-B65A0710F3BF}" destId="{EF92FF7A-5234-40C7-BE47-242E424DEF8C}" srcOrd="4" destOrd="0" parTransId="{6A61E651-5117-45C6-9BA2-5AD7A6CB617D}" sibTransId="{8F97026B-486F-4629-A14F-1554DDA7E1BE}"/>
    <dgm:cxn modelId="{6D6DCE41-3E51-44EA-9177-46420B623BF9}" type="presOf" srcId="{EF92FF7A-5234-40C7-BE47-242E424DEF8C}" destId="{590447B1-2F2E-44E5-8CA5-999F5857DCC7}" srcOrd="0" destOrd="0" presId="urn:microsoft.com/office/officeart/2018/5/layout/IconCircleLabelList"/>
    <dgm:cxn modelId="{26A1F646-ADF9-40EB-BBF4-A7E69D6629FF}" srcId="{16C9C110-101E-4042-B0D4-B65A0710F3BF}" destId="{5FD574B2-B7E6-44D5-BDC0-95278791CE0E}" srcOrd="3" destOrd="0" parTransId="{CE82C208-59B0-4740-A77D-156DA4278FAB}" sibTransId="{DB77E0FD-5172-47CB-86E7-130E9819847A}"/>
    <dgm:cxn modelId="{5D688D62-0267-46F3-9296-72BC10021205}" srcId="{16C9C110-101E-4042-B0D4-B65A0710F3BF}" destId="{FD6C1E0A-8CF1-4F15-B015-431C6CE28CF4}" srcOrd="1" destOrd="0" parTransId="{26A560BC-7930-4DEF-9EA6-7DD122F232FC}" sibTransId="{D256AC10-86EF-474A-9078-AE94F7CE1770}"/>
    <dgm:cxn modelId="{2384C471-452E-4680-AE03-63BFF14A1CEC}" type="presOf" srcId="{16C9C110-101E-4042-B0D4-B65A0710F3BF}" destId="{275560BE-BE9F-4AE2-B79F-CD637148CB91}" srcOrd="0" destOrd="0" presId="urn:microsoft.com/office/officeart/2018/5/layout/IconCircleLabelList"/>
    <dgm:cxn modelId="{10D18F8B-D75E-4478-9C43-BC7DAAC13FD2}" type="presOf" srcId="{5FD574B2-B7E6-44D5-BDC0-95278791CE0E}" destId="{609D5116-8B1C-48B9-BE87-65C742A3894A}" srcOrd="0" destOrd="0" presId="urn:microsoft.com/office/officeart/2018/5/layout/IconCircleLabelList"/>
    <dgm:cxn modelId="{28A6AC92-DD2D-4831-B50A-4348B292ED4E}" srcId="{16C9C110-101E-4042-B0D4-B65A0710F3BF}" destId="{7871A880-B3A7-4C72-BD45-C2F69852D63E}" srcOrd="0" destOrd="0" parTransId="{AFF72505-40C8-4F4D-837B-658162F51293}" sibTransId="{BC297FFC-8E16-4578-A5BD-2BE30372AEAE}"/>
    <dgm:cxn modelId="{B4B0D0C9-7B2B-4C75-A1B3-26F43A358DFF}" type="presOf" srcId="{FD6C1E0A-8CF1-4F15-B015-431C6CE28CF4}" destId="{C23A6E15-5159-4A6C-8F06-A10AF6446787}" srcOrd="0" destOrd="0" presId="urn:microsoft.com/office/officeart/2018/5/layout/IconCircleLabelList"/>
    <dgm:cxn modelId="{624774EE-189C-46B8-A81F-64688849F569}" type="presOf" srcId="{649FED32-3220-435A-96F1-8DBAC27981F6}" destId="{9C30DBA7-B35B-40ED-961D-9DF17B4D5C2C}" srcOrd="0" destOrd="0" presId="urn:microsoft.com/office/officeart/2018/5/layout/IconCircleLabelList"/>
    <dgm:cxn modelId="{21493202-893E-41CF-AC04-56A70327B328}" type="presParOf" srcId="{275560BE-BE9F-4AE2-B79F-CD637148CB91}" destId="{EF449452-3C9A-4B6B-BA61-C890C685C490}" srcOrd="0" destOrd="0" presId="urn:microsoft.com/office/officeart/2018/5/layout/IconCircleLabelList"/>
    <dgm:cxn modelId="{E9A15603-66FB-4DDC-B8B3-4C216BE6F9B2}" type="presParOf" srcId="{EF449452-3C9A-4B6B-BA61-C890C685C490}" destId="{BB575471-CAAB-440A-A327-8A0FD62F60F4}" srcOrd="0" destOrd="0" presId="urn:microsoft.com/office/officeart/2018/5/layout/IconCircleLabelList"/>
    <dgm:cxn modelId="{4BF4A17E-1DDB-47B8-9D4B-6EEB0AD2497E}" type="presParOf" srcId="{EF449452-3C9A-4B6B-BA61-C890C685C490}" destId="{87F77453-C794-4E65-A16A-9AB65DDE4EC8}" srcOrd="1" destOrd="0" presId="urn:microsoft.com/office/officeart/2018/5/layout/IconCircleLabelList"/>
    <dgm:cxn modelId="{16870A5D-07AA-46CA-BB8B-105B6BA3DACD}" type="presParOf" srcId="{EF449452-3C9A-4B6B-BA61-C890C685C490}" destId="{84D16C02-F54D-4F59-8F13-AF82B7536B25}" srcOrd="2" destOrd="0" presId="urn:microsoft.com/office/officeart/2018/5/layout/IconCircleLabelList"/>
    <dgm:cxn modelId="{22EABA3E-4242-4873-B778-1B8F5F384F51}" type="presParOf" srcId="{EF449452-3C9A-4B6B-BA61-C890C685C490}" destId="{C8B63BA9-37F4-4C6A-8A5C-73E599075B29}" srcOrd="3" destOrd="0" presId="urn:microsoft.com/office/officeart/2018/5/layout/IconCircleLabelList"/>
    <dgm:cxn modelId="{8EDC99D1-6CD3-4B8B-8947-DF47F26CABC3}" type="presParOf" srcId="{275560BE-BE9F-4AE2-B79F-CD637148CB91}" destId="{EBFCA0BF-7B2E-4867-8247-6760F061FD49}" srcOrd="1" destOrd="0" presId="urn:microsoft.com/office/officeart/2018/5/layout/IconCircleLabelList"/>
    <dgm:cxn modelId="{D72A2625-52D9-4EA2-936E-1489DF6C1990}" type="presParOf" srcId="{275560BE-BE9F-4AE2-B79F-CD637148CB91}" destId="{949929D7-E982-40C9-B9EE-7F5B364392CA}" srcOrd="2" destOrd="0" presId="urn:microsoft.com/office/officeart/2018/5/layout/IconCircleLabelList"/>
    <dgm:cxn modelId="{54F04746-CC4A-4784-A69E-76325AD531D0}" type="presParOf" srcId="{949929D7-E982-40C9-B9EE-7F5B364392CA}" destId="{C33F7D7C-4B34-4849-A688-7A58F9569754}" srcOrd="0" destOrd="0" presId="urn:microsoft.com/office/officeart/2018/5/layout/IconCircleLabelList"/>
    <dgm:cxn modelId="{9650CA28-538D-4196-AFE7-5A9D9A71DD35}" type="presParOf" srcId="{949929D7-E982-40C9-B9EE-7F5B364392CA}" destId="{7A53C6B8-BB7F-4C0D-B5C8-883A2C818BE2}" srcOrd="1" destOrd="0" presId="urn:microsoft.com/office/officeart/2018/5/layout/IconCircleLabelList"/>
    <dgm:cxn modelId="{B661B224-BFCC-4717-94AD-7A4359F1B580}" type="presParOf" srcId="{949929D7-E982-40C9-B9EE-7F5B364392CA}" destId="{EAB305FF-31A8-4E2A-9E88-615EA84D0031}" srcOrd="2" destOrd="0" presId="urn:microsoft.com/office/officeart/2018/5/layout/IconCircleLabelList"/>
    <dgm:cxn modelId="{BF9441B9-8D0D-45DA-BF9B-E679F77E7D14}" type="presParOf" srcId="{949929D7-E982-40C9-B9EE-7F5B364392CA}" destId="{C23A6E15-5159-4A6C-8F06-A10AF6446787}" srcOrd="3" destOrd="0" presId="urn:microsoft.com/office/officeart/2018/5/layout/IconCircleLabelList"/>
    <dgm:cxn modelId="{6BDCF5E4-EE57-4297-8BCE-3C04699A1743}" type="presParOf" srcId="{275560BE-BE9F-4AE2-B79F-CD637148CB91}" destId="{77A3553F-3D07-41FF-8A4E-66780A0E89FB}" srcOrd="3" destOrd="0" presId="urn:microsoft.com/office/officeart/2018/5/layout/IconCircleLabelList"/>
    <dgm:cxn modelId="{9111E028-33AE-460A-B017-59E11829B798}" type="presParOf" srcId="{275560BE-BE9F-4AE2-B79F-CD637148CB91}" destId="{E5058CA6-E481-4859-9C7A-08C5716A0EDE}" srcOrd="4" destOrd="0" presId="urn:microsoft.com/office/officeart/2018/5/layout/IconCircleLabelList"/>
    <dgm:cxn modelId="{4D0FAEC9-D9D2-42AA-833B-05BF669A05BE}" type="presParOf" srcId="{E5058CA6-E481-4859-9C7A-08C5716A0EDE}" destId="{47FDF020-655F-4D39-9414-E1D2F8DB60B4}" srcOrd="0" destOrd="0" presId="urn:microsoft.com/office/officeart/2018/5/layout/IconCircleLabelList"/>
    <dgm:cxn modelId="{5D41FB14-3B21-4919-B48C-364A57F6162C}" type="presParOf" srcId="{E5058CA6-E481-4859-9C7A-08C5716A0EDE}" destId="{B1AABE40-0D1D-4F0A-923F-8E25B0C8885B}" srcOrd="1" destOrd="0" presId="urn:microsoft.com/office/officeart/2018/5/layout/IconCircleLabelList"/>
    <dgm:cxn modelId="{EA5D28A7-671A-444D-B170-1C8C2B747CD4}" type="presParOf" srcId="{E5058CA6-E481-4859-9C7A-08C5716A0EDE}" destId="{E7D65B4B-99B5-4F37-9F52-558C8AB8412C}" srcOrd="2" destOrd="0" presId="urn:microsoft.com/office/officeart/2018/5/layout/IconCircleLabelList"/>
    <dgm:cxn modelId="{EB964F5A-4DCD-42AD-BAE4-900C5D91EFBD}" type="presParOf" srcId="{E5058CA6-E481-4859-9C7A-08C5716A0EDE}" destId="{9C30DBA7-B35B-40ED-961D-9DF17B4D5C2C}" srcOrd="3" destOrd="0" presId="urn:microsoft.com/office/officeart/2018/5/layout/IconCircleLabelList"/>
    <dgm:cxn modelId="{5FE16C2A-0537-453A-84B7-16DD657A6CED}" type="presParOf" srcId="{275560BE-BE9F-4AE2-B79F-CD637148CB91}" destId="{DFB5E056-C99F-4777-97D0-E4A86A9D0E02}" srcOrd="5" destOrd="0" presId="urn:microsoft.com/office/officeart/2018/5/layout/IconCircleLabelList"/>
    <dgm:cxn modelId="{B06ECB0A-7C58-49E8-B119-3514EF572FF3}" type="presParOf" srcId="{275560BE-BE9F-4AE2-B79F-CD637148CB91}" destId="{896AF318-2790-4301-834D-E9AF2A44BD13}" srcOrd="6" destOrd="0" presId="urn:microsoft.com/office/officeart/2018/5/layout/IconCircleLabelList"/>
    <dgm:cxn modelId="{93181745-28E0-4A62-AFED-046DDECA4F57}" type="presParOf" srcId="{896AF318-2790-4301-834D-E9AF2A44BD13}" destId="{41D83A73-EC1C-4F8D-98E9-61C6F49A9D9A}" srcOrd="0" destOrd="0" presId="urn:microsoft.com/office/officeart/2018/5/layout/IconCircleLabelList"/>
    <dgm:cxn modelId="{33CCF9AD-530C-478F-9969-D924C41970C4}" type="presParOf" srcId="{896AF318-2790-4301-834D-E9AF2A44BD13}" destId="{095014B9-1159-4ACD-9885-06CA6A2623E0}" srcOrd="1" destOrd="0" presId="urn:microsoft.com/office/officeart/2018/5/layout/IconCircleLabelList"/>
    <dgm:cxn modelId="{77244A79-04A2-4FDA-9D14-1FF8A5264FF2}" type="presParOf" srcId="{896AF318-2790-4301-834D-E9AF2A44BD13}" destId="{260972B6-66D8-4336-AF0D-DA4562DCBA10}" srcOrd="2" destOrd="0" presId="urn:microsoft.com/office/officeart/2018/5/layout/IconCircleLabelList"/>
    <dgm:cxn modelId="{9539A826-F710-4BBF-8C52-F120E3A7783A}" type="presParOf" srcId="{896AF318-2790-4301-834D-E9AF2A44BD13}" destId="{609D5116-8B1C-48B9-BE87-65C742A3894A}" srcOrd="3" destOrd="0" presId="urn:microsoft.com/office/officeart/2018/5/layout/IconCircleLabelList"/>
    <dgm:cxn modelId="{90C40854-DC0E-4663-8237-A2DC9F639E26}" type="presParOf" srcId="{275560BE-BE9F-4AE2-B79F-CD637148CB91}" destId="{4DE59834-6C50-46CD-BF28-6DED0396CCBC}" srcOrd="7" destOrd="0" presId="urn:microsoft.com/office/officeart/2018/5/layout/IconCircleLabelList"/>
    <dgm:cxn modelId="{B89A8CF2-8A4A-4A74-A52A-037A0B67A324}" type="presParOf" srcId="{275560BE-BE9F-4AE2-B79F-CD637148CB91}" destId="{73FAF757-C20D-4BF3-8557-56DF7BEC316E}" srcOrd="8" destOrd="0" presId="urn:microsoft.com/office/officeart/2018/5/layout/IconCircleLabelList"/>
    <dgm:cxn modelId="{E31BB56E-F786-4FB3-957F-7A0F9849E450}" type="presParOf" srcId="{73FAF757-C20D-4BF3-8557-56DF7BEC316E}" destId="{F5D7CD28-6496-4B0C-B50B-1F14CD2457CD}" srcOrd="0" destOrd="0" presId="urn:microsoft.com/office/officeart/2018/5/layout/IconCircleLabelList"/>
    <dgm:cxn modelId="{903A18CA-5BE4-4304-BFCE-8D4E2011B46C}" type="presParOf" srcId="{73FAF757-C20D-4BF3-8557-56DF7BEC316E}" destId="{3FD8956D-568E-4A35-A00B-EC74872B127A}" srcOrd="1" destOrd="0" presId="urn:microsoft.com/office/officeart/2018/5/layout/IconCircleLabelList"/>
    <dgm:cxn modelId="{09DE55F3-FC72-45C4-AF86-5875BDC2F297}" type="presParOf" srcId="{73FAF757-C20D-4BF3-8557-56DF7BEC316E}" destId="{CF5671F4-6D9E-434D-85EB-C96C3A863F08}" srcOrd="2" destOrd="0" presId="urn:microsoft.com/office/officeart/2018/5/layout/IconCircleLabelList"/>
    <dgm:cxn modelId="{AF6B07D4-E87E-4E17-9844-DD4E945211C4}" type="presParOf" srcId="{73FAF757-C20D-4BF3-8557-56DF7BEC316E}" destId="{590447B1-2F2E-44E5-8CA5-999F5857DCC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C5FBB-5F7C-3748-A620-63A52C07DFDF}">
      <dsp:nvSpPr>
        <dsp:cNvPr id="0" name=""/>
        <dsp:cNvSpPr/>
      </dsp:nvSpPr>
      <dsp:spPr>
        <a:xfrm>
          <a:off x="4226" y="198725"/>
          <a:ext cx="3696030" cy="3696030"/>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405" tIns="36830" rIns="203405" bIns="36830" numCol="1" spcCol="1270" anchor="ctr" anchorCtr="0">
          <a:noAutofit/>
        </a:bodyPr>
        <a:lstStyle/>
        <a:p>
          <a:pPr marL="0" lvl="0" indent="0" algn="ctr" defTabSz="1289050">
            <a:lnSpc>
              <a:spcPct val="90000"/>
            </a:lnSpc>
            <a:spcBef>
              <a:spcPct val="0"/>
            </a:spcBef>
            <a:spcAft>
              <a:spcPct val="35000"/>
            </a:spcAft>
            <a:buNone/>
          </a:pPr>
          <a:r>
            <a:rPr lang="en-US" sz="2900" kern="1200"/>
            <a:t>Financial Capacity	</a:t>
          </a:r>
        </a:p>
      </dsp:txBody>
      <dsp:txXfrm>
        <a:off x="545497" y="739996"/>
        <a:ext cx="2613488" cy="2613488"/>
      </dsp:txXfrm>
    </dsp:sp>
    <dsp:sp modelId="{2F85F6CC-0F80-1145-AB87-B4B5DF041240}">
      <dsp:nvSpPr>
        <dsp:cNvPr id="0" name=""/>
        <dsp:cNvSpPr/>
      </dsp:nvSpPr>
      <dsp:spPr>
        <a:xfrm>
          <a:off x="2961051" y="198725"/>
          <a:ext cx="3696030" cy="3696030"/>
        </a:xfrm>
        <a:prstGeom prst="ellipse">
          <a:avLst/>
        </a:prstGeom>
        <a:solidFill>
          <a:schemeClr val="accent5">
            <a:alpha val="50000"/>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405" tIns="36830" rIns="203405" bIns="36830" numCol="1" spcCol="1270" anchor="ctr" anchorCtr="0">
          <a:noAutofit/>
        </a:bodyPr>
        <a:lstStyle/>
        <a:p>
          <a:pPr marL="0" lvl="0" indent="0" algn="ctr" defTabSz="1289050">
            <a:lnSpc>
              <a:spcPct val="90000"/>
            </a:lnSpc>
            <a:spcBef>
              <a:spcPct val="0"/>
            </a:spcBef>
            <a:spcAft>
              <a:spcPct val="35000"/>
            </a:spcAft>
            <a:buNone/>
          </a:pPr>
          <a:r>
            <a:rPr lang="en-US" sz="2900" kern="1200"/>
            <a:t>Administrative Capacity</a:t>
          </a:r>
        </a:p>
      </dsp:txBody>
      <dsp:txXfrm>
        <a:off x="3502322" y="739996"/>
        <a:ext cx="2613488" cy="2613488"/>
      </dsp:txXfrm>
    </dsp:sp>
    <dsp:sp modelId="{6BDA2CAD-7C38-024B-805F-FAD39E2FC5F0}">
      <dsp:nvSpPr>
        <dsp:cNvPr id="0" name=""/>
        <dsp:cNvSpPr/>
      </dsp:nvSpPr>
      <dsp:spPr>
        <a:xfrm>
          <a:off x="5917875" y="198725"/>
          <a:ext cx="3696030" cy="3696030"/>
        </a:xfrm>
        <a:prstGeom prst="ellipse">
          <a:avLst/>
        </a:prstGeom>
        <a:solidFill>
          <a:schemeClr val="accent5">
            <a:alpha val="50000"/>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405" tIns="36830" rIns="203405" bIns="36830" numCol="1" spcCol="1270" anchor="ctr" anchorCtr="0">
          <a:noAutofit/>
        </a:bodyPr>
        <a:lstStyle/>
        <a:p>
          <a:pPr marL="0" lvl="0" indent="0" algn="ctr" defTabSz="1289050">
            <a:lnSpc>
              <a:spcPct val="90000"/>
            </a:lnSpc>
            <a:spcBef>
              <a:spcPct val="0"/>
            </a:spcBef>
            <a:spcAft>
              <a:spcPct val="35000"/>
            </a:spcAft>
            <a:buNone/>
          </a:pPr>
          <a:r>
            <a:rPr lang="en-US" sz="2900" kern="1200"/>
            <a:t>Leadership Capacity</a:t>
          </a:r>
        </a:p>
      </dsp:txBody>
      <dsp:txXfrm>
        <a:off x="6459146" y="739996"/>
        <a:ext cx="2613488" cy="2613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C8033-C2FB-654E-B2B3-3CBFB571E99F}">
      <dsp:nvSpPr>
        <dsp:cNvPr id="0" name=""/>
        <dsp:cNvSpPr/>
      </dsp:nvSpPr>
      <dsp:spPr>
        <a:xfrm>
          <a:off x="152378" y="76206"/>
          <a:ext cx="3058583" cy="18351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Consensus on Strategic Plan Development</a:t>
          </a:r>
        </a:p>
        <a:p>
          <a:pPr marL="171450" lvl="1" indent="-171450" algn="l" defTabSz="711200">
            <a:lnSpc>
              <a:spcPct val="90000"/>
            </a:lnSpc>
            <a:spcBef>
              <a:spcPct val="0"/>
            </a:spcBef>
            <a:spcAft>
              <a:spcPct val="15000"/>
            </a:spcAft>
            <a:buChar char="•"/>
          </a:pPr>
          <a:r>
            <a:rPr lang="en-US" sz="1600" kern="1200" dirty="0"/>
            <a:t>Governing Body approval and support for the Strategic Plan</a:t>
          </a:r>
        </a:p>
      </dsp:txBody>
      <dsp:txXfrm>
        <a:off x="152378" y="76206"/>
        <a:ext cx="3058583" cy="1835149"/>
      </dsp:txXfrm>
    </dsp:sp>
    <dsp:sp modelId="{1BA01F5F-360D-8E4C-9A45-35824279ED22}">
      <dsp:nvSpPr>
        <dsp:cNvPr id="0" name=""/>
        <dsp:cNvSpPr/>
      </dsp:nvSpPr>
      <dsp:spPr>
        <a:xfrm>
          <a:off x="3364441" y="58661"/>
          <a:ext cx="3058583" cy="1835149"/>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Establish a Committee</a:t>
          </a:r>
        </a:p>
        <a:p>
          <a:pPr marL="171450" lvl="1" indent="-171450" algn="l" defTabSz="711200">
            <a:lnSpc>
              <a:spcPct val="90000"/>
            </a:lnSpc>
            <a:spcBef>
              <a:spcPct val="0"/>
            </a:spcBef>
            <a:spcAft>
              <a:spcPct val="15000"/>
            </a:spcAft>
            <a:buChar char="•"/>
          </a:pPr>
          <a:r>
            <a:rPr lang="en-US" sz="1600" kern="1200"/>
            <a:t>Elected Officials</a:t>
          </a:r>
        </a:p>
        <a:p>
          <a:pPr marL="171450" lvl="1" indent="-171450" algn="l" defTabSz="711200">
            <a:lnSpc>
              <a:spcPct val="90000"/>
            </a:lnSpc>
            <a:spcBef>
              <a:spcPct val="0"/>
            </a:spcBef>
            <a:spcAft>
              <a:spcPct val="15000"/>
            </a:spcAft>
            <a:buChar char="•"/>
          </a:pPr>
          <a:r>
            <a:rPr lang="en-US" sz="1600" kern="1200"/>
            <a:t>Local Government Manager</a:t>
          </a:r>
        </a:p>
        <a:p>
          <a:pPr marL="171450" lvl="1" indent="-171450" algn="l" defTabSz="711200">
            <a:lnSpc>
              <a:spcPct val="90000"/>
            </a:lnSpc>
            <a:spcBef>
              <a:spcPct val="0"/>
            </a:spcBef>
            <a:spcAft>
              <a:spcPct val="15000"/>
            </a:spcAft>
            <a:buChar char="•"/>
          </a:pPr>
          <a:r>
            <a:rPr lang="en-US" sz="1600" kern="1200"/>
            <a:t>Staff</a:t>
          </a:r>
        </a:p>
        <a:p>
          <a:pPr marL="171450" lvl="1" indent="-171450" algn="l" defTabSz="711200">
            <a:lnSpc>
              <a:spcPct val="90000"/>
            </a:lnSpc>
            <a:spcBef>
              <a:spcPct val="0"/>
            </a:spcBef>
            <a:spcAft>
              <a:spcPct val="15000"/>
            </a:spcAft>
            <a:buChar char="•"/>
          </a:pPr>
          <a:r>
            <a:rPr lang="en-US" sz="1600" kern="1200"/>
            <a:t>Facilitator?</a:t>
          </a:r>
        </a:p>
      </dsp:txBody>
      <dsp:txXfrm>
        <a:off x="3364441" y="58661"/>
        <a:ext cx="3058583" cy="1835149"/>
      </dsp:txXfrm>
    </dsp:sp>
    <dsp:sp modelId="{4E3A9B6B-C7B2-8D47-8A74-8204863D5987}">
      <dsp:nvSpPr>
        <dsp:cNvPr id="0" name=""/>
        <dsp:cNvSpPr/>
      </dsp:nvSpPr>
      <dsp:spPr>
        <a:xfrm>
          <a:off x="6603236" y="59267"/>
          <a:ext cx="3058583" cy="183514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Pre-Retreat Work</a:t>
          </a:r>
        </a:p>
        <a:p>
          <a:pPr marL="171450" lvl="1" indent="-171450" algn="l" defTabSz="711200">
            <a:lnSpc>
              <a:spcPct val="90000"/>
            </a:lnSpc>
            <a:spcBef>
              <a:spcPct val="0"/>
            </a:spcBef>
            <a:spcAft>
              <a:spcPct val="15000"/>
            </a:spcAft>
            <a:buChar char="•"/>
          </a:pPr>
          <a:r>
            <a:rPr lang="en-US" sz="1600" kern="1200"/>
            <a:t>Community Input?</a:t>
          </a:r>
        </a:p>
        <a:p>
          <a:pPr marL="171450" lvl="1" indent="-171450" algn="l" defTabSz="711200">
            <a:lnSpc>
              <a:spcPct val="90000"/>
            </a:lnSpc>
            <a:spcBef>
              <a:spcPct val="0"/>
            </a:spcBef>
            <a:spcAft>
              <a:spcPct val="15000"/>
            </a:spcAft>
            <a:buChar char="•"/>
          </a:pPr>
          <a:r>
            <a:rPr lang="en-US" sz="1600" kern="1200"/>
            <a:t>Elected Officials' SWOC Analysis</a:t>
          </a:r>
        </a:p>
        <a:p>
          <a:pPr marL="171450" lvl="1" indent="-171450" algn="l" defTabSz="711200">
            <a:lnSpc>
              <a:spcPct val="90000"/>
            </a:lnSpc>
            <a:spcBef>
              <a:spcPct val="0"/>
            </a:spcBef>
            <a:spcAft>
              <a:spcPct val="15000"/>
            </a:spcAft>
            <a:buChar char="•"/>
          </a:pPr>
          <a:r>
            <a:rPr lang="en-US" sz="1600" kern="1200"/>
            <a:t>Scheduling and Logistics</a:t>
          </a:r>
        </a:p>
      </dsp:txBody>
      <dsp:txXfrm>
        <a:off x="6603236" y="59267"/>
        <a:ext cx="3058583" cy="1835149"/>
      </dsp:txXfrm>
    </dsp:sp>
    <dsp:sp modelId="{61C1D683-8322-B140-84A8-4D3C5D177A51}">
      <dsp:nvSpPr>
        <dsp:cNvPr id="0" name=""/>
        <dsp:cNvSpPr/>
      </dsp:nvSpPr>
      <dsp:spPr>
        <a:xfrm>
          <a:off x="1750488" y="2121951"/>
          <a:ext cx="3058583" cy="1835149"/>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Strategic Planning Retreat</a:t>
          </a:r>
        </a:p>
        <a:p>
          <a:pPr marL="171450" lvl="1" indent="-171450" algn="l" defTabSz="711200">
            <a:lnSpc>
              <a:spcPct val="90000"/>
            </a:lnSpc>
            <a:spcBef>
              <a:spcPct val="0"/>
            </a:spcBef>
            <a:spcAft>
              <a:spcPct val="15000"/>
            </a:spcAft>
            <a:buChar char="•"/>
          </a:pPr>
          <a:r>
            <a:rPr lang="en-US" sz="1600" kern="1200"/>
            <a:t>Review data collected from residents and elected officials</a:t>
          </a:r>
        </a:p>
        <a:p>
          <a:pPr marL="171450" lvl="1" indent="-171450" algn="l" defTabSz="711200">
            <a:lnSpc>
              <a:spcPct val="90000"/>
            </a:lnSpc>
            <a:spcBef>
              <a:spcPct val="0"/>
            </a:spcBef>
            <a:spcAft>
              <a:spcPct val="15000"/>
            </a:spcAft>
            <a:buChar char="•"/>
          </a:pPr>
          <a:r>
            <a:rPr lang="en-US" sz="1600" kern="1200"/>
            <a:t>Develop mission, vision, values, goals, strategies</a:t>
          </a:r>
        </a:p>
      </dsp:txBody>
      <dsp:txXfrm>
        <a:off x="1750488" y="2121951"/>
        <a:ext cx="3058583" cy="1835149"/>
      </dsp:txXfrm>
    </dsp:sp>
    <dsp:sp modelId="{B9C86B91-2BB9-814F-A3A4-839980AA4E9C}">
      <dsp:nvSpPr>
        <dsp:cNvPr id="0" name=""/>
        <dsp:cNvSpPr/>
      </dsp:nvSpPr>
      <dsp:spPr>
        <a:xfrm>
          <a:off x="5232929" y="2121951"/>
          <a:ext cx="3058583" cy="183514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Draft Report</a:t>
          </a:r>
        </a:p>
        <a:p>
          <a:pPr marL="171450" lvl="1" indent="-171450" algn="l" defTabSz="711200">
            <a:lnSpc>
              <a:spcPct val="90000"/>
            </a:lnSpc>
            <a:spcBef>
              <a:spcPct val="0"/>
            </a:spcBef>
            <a:spcAft>
              <a:spcPct val="15000"/>
            </a:spcAft>
            <a:buChar char="•"/>
          </a:pPr>
          <a:r>
            <a:rPr lang="en-US" sz="1600" kern="1200"/>
            <a:t>Community Input?</a:t>
          </a:r>
        </a:p>
        <a:p>
          <a:pPr marL="171450" lvl="1" indent="-171450" algn="l" defTabSz="711200">
            <a:lnSpc>
              <a:spcPct val="90000"/>
            </a:lnSpc>
            <a:spcBef>
              <a:spcPct val="0"/>
            </a:spcBef>
            <a:spcAft>
              <a:spcPct val="15000"/>
            </a:spcAft>
            <a:buChar char="•"/>
          </a:pPr>
          <a:r>
            <a:rPr lang="en-US" sz="1600" kern="1200"/>
            <a:t>Elected Officials' Review</a:t>
          </a:r>
        </a:p>
        <a:p>
          <a:pPr marL="171450" lvl="1" indent="-171450" algn="l" defTabSz="711200">
            <a:lnSpc>
              <a:spcPct val="90000"/>
            </a:lnSpc>
            <a:spcBef>
              <a:spcPct val="0"/>
            </a:spcBef>
            <a:spcAft>
              <a:spcPct val="15000"/>
            </a:spcAft>
            <a:buChar char="•"/>
          </a:pPr>
          <a:r>
            <a:rPr lang="en-US" sz="1600" kern="1200"/>
            <a:t>Distribute on website, social media and print materials</a:t>
          </a:r>
        </a:p>
      </dsp:txBody>
      <dsp:txXfrm>
        <a:off x="5232929" y="2121951"/>
        <a:ext cx="3058583" cy="183514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F40F5-9AA9-4027-BC5A-903F08E431F0}">
      <dsp:nvSpPr>
        <dsp:cNvPr id="0" name=""/>
        <dsp:cNvSpPr/>
      </dsp:nvSpPr>
      <dsp:spPr>
        <a:xfrm>
          <a:off x="0" y="3890"/>
          <a:ext cx="6628804" cy="8286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C2A04E-1858-4965-AA6E-87E06AE6F423}">
      <dsp:nvSpPr>
        <dsp:cNvPr id="0" name=""/>
        <dsp:cNvSpPr/>
      </dsp:nvSpPr>
      <dsp:spPr>
        <a:xfrm>
          <a:off x="250661" y="190332"/>
          <a:ext cx="455748" cy="4557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FDFED6-33B0-492D-B230-FAA98432CF7F}">
      <dsp:nvSpPr>
        <dsp:cNvPr id="0" name=""/>
        <dsp:cNvSpPr/>
      </dsp:nvSpPr>
      <dsp:spPr>
        <a:xfrm>
          <a:off x="957071" y="3890"/>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a:t>Adopting the Strategic Plan</a:t>
          </a:r>
        </a:p>
      </dsp:txBody>
      <dsp:txXfrm>
        <a:off x="957071" y="3890"/>
        <a:ext cx="5671732" cy="828633"/>
      </dsp:txXfrm>
    </dsp:sp>
    <dsp:sp modelId="{4D877464-8341-4B87-B57E-A77BA2729170}">
      <dsp:nvSpPr>
        <dsp:cNvPr id="0" name=""/>
        <dsp:cNvSpPr/>
      </dsp:nvSpPr>
      <dsp:spPr>
        <a:xfrm>
          <a:off x="0" y="1039682"/>
          <a:ext cx="6628804" cy="8286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FEB392-628A-4432-8543-D59C3101BAF8}">
      <dsp:nvSpPr>
        <dsp:cNvPr id="0" name=""/>
        <dsp:cNvSpPr/>
      </dsp:nvSpPr>
      <dsp:spPr>
        <a:xfrm>
          <a:off x="250661" y="1226124"/>
          <a:ext cx="455748" cy="4557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20D1B6-9666-42E8-A8A0-EE5FF282B559}">
      <dsp:nvSpPr>
        <dsp:cNvPr id="0" name=""/>
        <dsp:cNvSpPr/>
      </dsp:nvSpPr>
      <dsp:spPr>
        <a:xfrm>
          <a:off x="957071" y="1039682"/>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a:t>Reporting on Progress</a:t>
          </a:r>
        </a:p>
      </dsp:txBody>
      <dsp:txXfrm>
        <a:off x="957071" y="1039682"/>
        <a:ext cx="5671732" cy="828633"/>
      </dsp:txXfrm>
    </dsp:sp>
    <dsp:sp modelId="{2AC01A76-D348-4427-8D16-9229F98B26EE}">
      <dsp:nvSpPr>
        <dsp:cNvPr id="0" name=""/>
        <dsp:cNvSpPr/>
      </dsp:nvSpPr>
      <dsp:spPr>
        <a:xfrm>
          <a:off x="0" y="2075473"/>
          <a:ext cx="6628804" cy="8286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C2DD06-55E1-4A23-BC2A-F51B3E672375}">
      <dsp:nvSpPr>
        <dsp:cNvPr id="0" name=""/>
        <dsp:cNvSpPr/>
      </dsp:nvSpPr>
      <dsp:spPr>
        <a:xfrm>
          <a:off x="250661"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7C628-CB86-4375-87E7-7E46E85EF88F}">
      <dsp:nvSpPr>
        <dsp:cNvPr id="0" name=""/>
        <dsp:cNvSpPr/>
      </dsp:nvSpPr>
      <dsp:spPr>
        <a:xfrm>
          <a:off x="957071" y="2075473"/>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a:t>Linking to the Budget</a:t>
          </a:r>
        </a:p>
      </dsp:txBody>
      <dsp:txXfrm>
        <a:off x="957071" y="2075473"/>
        <a:ext cx="5671732" cy="828633"/>
      </dsp:txXfrm>
    </dsp:sp>
    <dsp:sp modelId="{99302A8B-D6D3-4F5A-8985-E22181ED6F2E}">
      <dsp:nvSpPr>
        <dsp:cNvPr id="0" name=""/>
        <dsp:cNvSpPr/>
      </dsp:nvSpPr>
      <dsp:spPr>
        <a:xfrm>
          <a:off x="0" y="3111265"/>
          <a:ext cx="6628804" cy="8286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8F3F47-5424-4513-8ACE-FF5529A9D0E5}">
      <dsp:nvSpPr>
        <dsp:cNvPr id="0" name=""/>
        <dsp:cNvSpPr/>
      </dsp:nvSpPr>
      <dsp:spPr>
        <a:xfrm>
          <a:off x="250661" y="3297708"/>
          <a:ext cx="455748" cy="4557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B62753-CD52-4549-BE4F-40574E376690}">
      <dsp:nvSpPr>
        <dsp:cNvPr id="0" name=""/>
        <dsp:cNvSpPr/>
      </dsp:nvSpPr>
      <dsp:spPr>
        <a:xfrm>
          <a:off x="957071" y="3111265"/>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a:t>Updating the Strategic Plan</a:t>
          </a:r>
        </a:p>
      </dsp:txBody>
      <dsp:txXfrm>
        <a:off x="957071" y="3111265"/>
        <a:ext cx="5671732" cy="828633"/>
      </dsp:txXfrm>
    </dsp:sp>
    <dsp:sp modelId="{CAE771E3-E9C3-4275-9CBB-F18C7F12CC5F}">
      <dsp:nvSpPr>
        <dsp:cNvPr id="0" name=""/>
        <dsp:cNvSpPr/>
      </dsp:nvSpPr>
      <dsp:spPr>
        <a:xfrm>
          <a:off x="0" y="4147057"/>
          <a:ext cx="6628804" cy="8286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C851B-079E-4E57-99B7-DA98484A2A6E}">
      <dsp:nvSpPr>
        <dsp:cNvPr id="0" name=""/>
        <dsp:cNvSpPr/>
      </dsp:nvSpPr>
      <dsp:spPr>
        <a:xfrm>
          <a:off x="250661" y="4333499"/>
          <a:ext cx="455748" cy="45574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EB3D8F-962D-4BA0-9544-CB96536465E8}">
      <dsp:nvSpPr>
        <dsp:cNvPr id="0" name=""/>
        <dsp:cNvSpPr/>
      </dsp:nvSpPr>
      <dsp:spPr>
        <a:xfrm>
          <a:off x="957071" y="4147057"/>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a:t>Conducting Performance Measurement</a:t>
          </a:r>
        </a:p>
      </dsp:txBody>
      <dsp:txXfrm>
        <a:off x="957071" y="4147057"/>
        <a:ext cx="5671732" cy="828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0D70D-BC39-744A-B621-D87F041338BB}">
      <dsp:nvSpPr>
        <dsp:cNvPr id="0" name=""/>
        <dsp:cNvSpPr/>
      </dsp:nvSpPr>
      <dsp:spPr>
        <a:xfrm>
          <a:off x="0" y="305490"/>
          <a:ext cx="6628804" cy="2141100"/>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i="1" kern="1200" dirty="0"/>
            <a:t>“In a small town, where we live hand to mouth, we can’t help but operate day-to-day.  Strategic planning is a luxury we just can’t afford” Survey respondent </a:t>
          </a:r>
          <a:endParaRPr lang="en-US" sz="3000" kern="1200" dirty="0"/>
        </a:p>
      </dsp:txBody>
      <dsp:txXfrm>
        <a:off x="104520" y="410010"/>
        <a:ext cx="6419764" cy="1932060"/>
      </dsp:txXfrm>
    </dsp:sp>
    <dsp:sp modelId="{1E51C9A5-6870-5841-8AE6-136268BFC873}">
      <dsp:nvSpPr>
        <dsp:cNvPr id="0" name=""/>
        <dsp:cNvSpPr/>
      </dsp:nvSpPr>
      <dsp:spPr>
        <a:xfrm>
          <a:off x="0" y="2532990"/>
          <a:ext cx="6628804" cy="2141100"/>
        </a:xfrm>
        <a:prstGeom prst="roundRect">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64% of local governments agreed they do not have the funding available for a strategic planning process.</a:t>
          </a:r>
        </a:p>
      </dsp:txBody>
      <dsp:txXfrm>
        <a:off x="104520" y="2637510"/>
        <a:ext cx="6419764" cy="1932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71550-E23E-6D4D-BD08-32B796F2A0CE}">
      <dsp:nvSpPr>
        <dsp:cNvPr id="0" name=""/>
        <dsp:cNvSpPr/>
      </dsp:nvSpPr>
      <dsp:spPr>
        <a:xfrm>
          <a:off x="0" y="378300"/>
          <a:ext cx="6628804" cy="2069730"/>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i="1" kern="1200" dirty="0"/>
            <a:t>“…lots of things we could do, and we are trying to do…we just don’t have the staff time to do everything…” Survey respondent</a:t>
          </a:r>
          <a:endParaRPr lang="en-US" sz="2900" kern="1200" dirty="0"/>
        </a:p>
      </dsp:txBody>
      <dsp:txXfrm>
        <a:off x="101036" y="479336"/>
        <a:ext cx="6426732" cy="1867658"/>
      </dsp:txXfrm>
    </dsp:sp>
    <dsp:sp modelId="{EDD3886A-5F1A-444C-9937-FCCF789D5007}">
      <dsp:nvSpPr>
        <dsp:cNvPr id="0" name=""/>
        <dsp:cNvSpPr/>
      </dsp:nvSpPr>
      <dsp:spPr>
        <a:xfrm>
          <a:off x="0" y="2531550"/>
          <a:ext cx="6628804" cy="2069730"/>
        </a:xfrm>
        <a:prstGeom prst="roundRect">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44% of local governments agreed they do not have the time to do a strategic plan and 41% agreed they do not have the staff expertise to do a strategic plan.</a:t>
          </a:r>
        </a:p>
      </dsp:txBody>
      <dsp:txXfrm>
        <a:off x="101036" y="2632586"/>
        <a:ext cx="6426732" cy="18676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56901-CAE8-B54E-BFEE-81B47F535753}">
      <dsp:nvSpPr>
        <dsp:cNvPr id="0" name=""/>
        <dsp:cNvSpPr/>
      </dsp:nvSpPr>
      <dsp:spPr>
        <a:xfrm>
          <a:off x="0" y="87060"/>
          <a:ext cx="6628804" cy="2355210"/>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i="1" kern="1200" dirty="0"/>
            <a:t>“If they (elected officials) are not ready to put the work in that is needed for strategic planning, it is a waste of time.” Survey respondent</a:t>
          </a:r>
          <a:endParaRPr lang="en-US" sz="3300" kern="1200" dirty="0"/>
        </a:p>
      </dsp:txBody>
      <dsp:txXfrm>
        <a:off x="114972" y="202032"/>
        <a:ext cx="6398860" cy="2125266"/>
      </dsp:txXfrm>
    </dsp:sp>
    <dsp:sp modelId="{79E0803A-43CA-CB46-9AF5-D4C07F25CCC2}">
      <dsp:nvSpPr>
        <dsp:cNvPr id="0" name=""/>
        <dsp:cNvSpPr/>
      </dsp:nvSpPr>
      <dsp:spPr>
        <a:xfrm>
          <a:off x="0" y="2537310"/>
          <a:ext cx="6628804" cy="2355210"/>
        </a:xfrm>
        <a:prstGeom prst="roundRect">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38% of local governments agreed that elected officials are not interested in developing a strategic plan.</a:t>
          </a:r>
        </a:p>
      </dsp:txBody>
      <dsp:txXfrm>
        <a:off x="114972" y="2652282"/>
        <a:ext cx="6398860" cy="21252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7A3E7-F9CB-EE4C-A84F-D0B138E247DB}">
      <dsp:nvSpPr>
        <dsp:cNvPr id="0" name=""/>
        <dsp:cNvSpPr/>
      </dsp:nvSpPr>
      <dsp:spPr>
        <a:xfrm>
          <a:off x="1241674" y="1072"/>
          <a:ext cx="2969654" cy="2969654"/>
        </a:xfrm>
        <a:prstGeom prst="ellipse">
          <a:avLst/>
        </a:prstGeom>
        <a:solidFill>
          <a:schemeClr val="accent1">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3430" tIns="26670" rIns="163430" bIns="26670" numCol="1" spcCol="1270" anchor="ctr" anchorCtr="0">
          <a:noAutofit/>
        </a:bodyPr>
        <a:lstStyle/>
        <a:p>
          <a:pPr marL="0" lvl="0" indent="0" algn="ctr" defTabSz="933450">
            <a:lnSpc>
              <a:spcPct val="90000"/>
            </a:lnSpc>
            <a:spcBef>
              <a:spcPct val="0"/>
            </a:spcBef>
            <a:spcAft>
              <a:spcPct val="35000"/>
            </a:spcAft>
            <a:buNone/>
          </a:pPr>
          <a:r>
            <a:rPr lang="en-US" sz="2100" kern="1200"/>
            <a:t>Accountability Tool</a:t>
          </a:r>
        </a:p>
      </dsp:txBody>
      <dsp:txXfrm>
        <a:off x="1676570" y="435968"/>
        <a:ext cx="2099862" cy="2099862"/>
      </dsp:txXfrm>
    </dsp:sp>
    <dsp:sp modelId="{48AFF126-5803-C14C-A9BD-8049E89AC815}">
      <dsp:nvSpPr>
        <dsp:cNvPr id="0" name=""/>
        <dsp:cNvSpPr/>
      </dsp:nvSpPr>
      <dsp:spPr>
        <a:xfrm>
          <a:off x="3617397" y="1072"/>
          <a:ext cx="2969654" cy="2969654"/>
        </a:xfrm>
        <a:prstGeom prst="ellipse">
          <a:avLst/>
        </a:prstGeom>
        <a:solidFill>
          <a:schemeClr val="accent1">
            <a:shade val="80000"/>
            <a:alpha val="5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3430" tIns="26670" rIns="163430" bIns="26670" numCol="1" spcCol="1270" anchor="ctr" anchorCtr="0">
          <a:noAutofit/>
        </a:bodyPr>
        <a:lstStyle/>
        <a:p>
          <a:pPr marL="0" lvl="0" indent="0" algn="ctr" defTabSz="933450">
            <a:lnSpc>
              <a:spcPct val="90000"/>
            </a:lnSpc>
            <a:spcBef>
              <a:spcPct val="0"/>
            </a:spcBef>
            <a:spcAft>
              <a:spcPct val="35000"/>
            </a:spcAft>
            <a:buNone/>
          </a:pPr>
          <a:r>
            <a:rPr lang="en-US" sz="2100" kern="1200"/>
            <a:t>Communication Tool</a:t>
          </a:r>
        </a:p>
      </dsp:txBody>
      <dsp:txXfrm>
        <a:off x="4052293" y="435968"/>
        <a:ext cx="2099862" cy="2099862"/>
      </dsp:txXfrm>
    </dsp:sp>
    <dsp:sp modelId="{2E5B7B8B-0928-BD49-A171-F5A5E42B05E7}">
      <dsp:nvSpPr>
        <dsp:cNvPr id="0" name=""/>
        <dsp:cNvSpPr/>
      </dsp:nvSpPr>
      <dsp:spPr>
        <a:xfrm>
          <a:off x="5993121" y="1072"/>
          <a:ext cx="2969654" cy="2969654"/>
        </a:xfrm>
        <a:prstGeom prst="ellipse">
          <a:avLst/>
        </a:prstGeom>
        <a:solidFill>
          <a:schemeClr val="accent1">
            <a:shade val="80000"/>
            <a:alpha val="5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3430" tIns="26670" rIns="163430" bIns="26670" numCol="1" spcCol="1270" anchor="ctr" anchorCtr="0">
          <a:noAutofit/>
        </a:bodyPr>
        <a:lstStyle/>
        <a:p>
          <a:pPr marL="0" lvl="0" indent="0" algn="ctr" defTabSz="933450">
            <a:lnSpc>
              <a:spcPct val="90000"/>
            </a:lnSpc>
            <a:spcBef>
              <a:spcPct val="0"/>
            </a:spcBef>
            <a:spcAft>
              <a:spcPct val="35000"/>
            </a:spcAft>
            <a:buNone/>
          </a:pPr>
          <a:r>
            <a:rPr lang="en-US" sz="2100" kern="1200"/>
            <a:t>Prioritization Tool</a:t>
          </a:r>
        </a:p>
      </dsp:txBody>
      <dsp:txXfrm>
        <a:off x="6428017" y="435968"/>
        <a:ext cx="2099862" cy="2099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E831D-5892-FB4B-BCCE-D85ECCB02C18}">
      <dsp:nvSpPr>
        <dsp:cNvPr id="0" name=""/>
        <dsp:cNvSpPr/>
      </dsp:nvSpPr>
      <dsp:spPr>
        <a:xfrm>
          <a:off x="0" y="0"/>
          <a:ext cx="10113270" cy="142974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i="1" kern="1200" dirty="0"/>
            <a:t>“We use the strategic plan as an accountability tool in the manager’s and deputy’s annual evaluation” City of Falls Church, VA, Deputy City Manager</a:t>
          </a:r>
          <a:endParaRPr lang="en-US" sz="2600" kern="1200" dirty="0"/>
        </a:p>
      </dsp:txBody>
      <dsp:txXfrm>
        <a:off x="69794" y="69794"/>
        <a:ext cx="9973682" cy="1290152"/>
      </dsp:txXfrm>
    </dsp:sp>
    <dsp:sp modelId="{4036875D-E994-CF46-8137-15D39C3862B8}">
      <dsp:nvSpPr>
        <dsp:cNvPr id="0" name=""/>
        <dsp:cNvSpPr/>
      </dsp:nvSpPr>
      <dsp:spPr>
        <a:xfrm>
          <a:off x="0" y="1514694"/>
          <a:ext cx="10113270" cy="1429740"/>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Results from the survey indicate that 94% of local governments agreed that the strategic plan provides clear guidance on the goals of the governing body to the manager. </a:t>
          </a:r>
        </a:p>
      </dsp:txBody>
      <dsp:txXfrm>
        <a:off x="69794" y="1584488"/>
        <a:ext cx="9973682" cy="12901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688F31-CF63-4CBD-A8D7-3732658C959C}">
      <dsp:nvSpPr>
        <dsp:cNvPr id="0" name=""/>
        <dsp:cNvSpPr/>
      </dsp:nvSpPr>
      <dsp:spPr>
        <a:xfrm>
          <a:off x="0" y="665190"/>
          <a:ext cx="9618133" cy="12280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682E1E-7F16-4BEC-96B5-EAE62691DCC1}">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A8FF28-2815-4CF5-8AF0-5E8C3D0B13B0}">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89000">
            <a:lnSpc>
              <a:spcPct val="100000"/>
            </a:lnSpc>
            <a:spcBef>
              <a:spcPct val="0"/>
            </a:spcBef>
            <a:spcAft>
              <a:spcPct val="35000"/>
            </a:spcAft>
            <a:buNone/>
          </a:pPr>
          <a:r>
            <a:rPr lang="en-US" sz="2000" i="1" kern="1200" dirty="0"/>
            <a:t>“For new council members, the strategic plan is really helpful”, Town of Ashland, VA Town Manager</a:t>
          </a:r>
          <a:endParaRPr lang="en-US" sz="2000" kern="1200" dirty="0"/>
        </a:p>
      </dsp:txBody>
      <dsp:txXfrm>
        <a:off x="1418391" y="665190"/>
        <a:ext cx="8199741" cy="1228044"/>
      </dsp:txXfrm>
    </dsp:sp>
    <dsp:sp modelId="{C301994E-FF38-4AE6-8F25-3B93F1B7D078}">
      <dsp:nvSpPr>
        <dsp:cNvPr id="0" name=""/>
        <dsp:cNvSpPr/>
      </dsp:nvSpPr>
      <dsp:spPr>
        <a:xfrm>
          <a:off x="0" y="2200246"/>
          <a:ext cx="9618133" cy="12280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7175AC-0F3D-43BF-BF6A-8D132000445B}">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B0AFF-4B49-4A71-90DA-84748DE89A51}">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89000">
            <a:lnSpc>
              <a:spcPct val="100000"/>
            </a:lnSpc>
            <a:spcBef>
              <a:spcPct val="0"/>
            </a:spcBef>
            <a:spcAft>
              <a:spcPct val="35000"/>
            </a:spcAft>
            <a:buNone/>
          </a:pPr>
          <a:r>
            <a:rPr lang="en-US" sz="2000" kern="1200" dirty="0"/>
            <a:t>91% of the respondents to the survey agreed that the strategic plan is used as a communication device for staff; 81% agreed that the strategic plan is used as a communication device for residents. </a:t>
          </a:r>
        </a:p>
      </dsp:txBody>
      <dsp:txXfrm>
        <a:off x="1418391" y="2200246"/>
        <a:ext cx="8199741" cy="12280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09C11-A0ED-4A98-8BF8-0E303D69A92B}">
      <dsp:nvSpPr>
        <dsp:cNvPr id="0" name=""/>
        <dsp:cNvSpPr/>
      </dsp:nvSpPr>
      <dsp:spPr>
        <a:xfrm>
          <a:off x="0" y="665190"/>
          <a:ext cx="9618133" cy="12280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39D823-0BBB-4446-9FB4-537FB27CBBBE}">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BDDC2F-7A01-44F1-8D87-D16F60818145}">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89000">
            <a:lnSpc>
              <a:spcPct val="100000"/>
            </a:lnSpc>
            <a:spcBef>
              <a:spcPct val="0"/>
            </a:spcBef>
            <a:spcAft>
              <a:spcPct val="35000"/>
            </a:spcAft>
            <a:buNone/>
          </a:pPr>
          <a:r>
            <a:rPr lang="en-US" sz="2000" i="1" kern="1200" dirty="0"/>
            <a:t>“If you don’t prioritize, council may prioritize everything and that can’t be done” Town of Ashland, VA Town Manager</a:t>
          </a:r>
          <a:endParaRPr lang="en-US" sz="2000" kern="1200" dirty="0"/>
        </a:p>
      </dsp:txBody>
      <dsp:txXfrm>
        <a:off x="1418391" y="665190"/>
        <a:ext cx="8199741" cy="1228044"/>
      </dsp:txXfrm>
    </dsp:sp>
    <dsp:sp modelId="{2FBF8C27-F6B5-44BF-AA73-D9299CEAF9AF}">
      <dsp:nvSpPr>
        <dsp:cNvPr id="0" name=""/>
        <dsp:cNvSpPr/>
      </dsp:nvSpPr>
      <dsp:spPr>
        <a:xfrm>
          <a:off x="0" y="2200246"/>
          <a:ext cx="9618133" cy="12280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0127E3-6FEA-4488-9DEF-7AE33F47D81C}">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A48C4-6F1E-46C4-BD39-4746EEFE2FCC}">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89000">
            <a:lnSpc>
              <a:spcPct val="100000"/>
            </a:lnSpc>
            <a:spcBef>
              <a:spcPct val="0"/>
            </a:spcBef>
            <a:spcAft>
              <a:spcPct val="35000"/>
            </a:spcAft>
            <a:buNone/>
          </a:pPr>
          <a:r>
            <a:rPr lang="en-US" sz="2000" kern="1200"/>
            <a:t>81% of the respondents to the survey agreed the strategic plan is used as a prioritization tool for the budget process, staff, and financial resources from an organizational-wide perspective. </a:t>
          </a:r>
        </a:p>
      </dsp:txBody>
      <dsp:txXfrm>
        <a:off x="1418391" y="2200246"/>
        <a:ext cx="8199741" cy="12280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75471-CAAB-440A-A327-8A0FD62F60F4}">
      <dsp:nvSpPr>
        <dsp:cNvPr id="0" name=""/>
        <dsp:cNvSpPr/>
      </dsp:nvSpPr>
      <dsp:spPr>
        <a:xfrm>
          <a:off x="333420" y="1035295"/>
          <a:ext cx="1028302" cy="102830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F77453-C794-4E65-A16A-9AB65DDE4EC8}">
      <dsp:nvSpPr>
        <dsp:cNvPr id="0" name=""/>
        <dsp:cNvSpPr/>
      </dsp:nvSpPr>
      <dsp:spPr>
        <a:xfrm>
          <a:off x="552567" y="1254442"/>
          <a:ext cx="590009" cy="5900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B63BA9-37F4-4C6A-8A5C-73E599075B29}">
      <dsp:nvSpPr>
        <dsp:cNvPr id="0" name=""/>
        <dsp:cNvSpPr/>
      </dsp:nvSpPr>
      <dsp:spPr>
        <a:xfrm>
          <a:off x="4701" y="2383889"/>
          <a:ext cx="1685742" cy="6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Mission</a:t>
          </a:r>
        </a:p>
      </dsp:txBody>
      <dsp:txXfrm>
        <a:off x="4701" y="2383889"/>
        <a:ext cx="1685742" cy="674296"/>
      </dsp:txXfrm>
    </dsp:sp>
    <dsp:sp modelId="{C33F7D7C-4B34-4849-A688-7A58F9569754}">
      <dsp:nvSpPr>
        <dsp:cNvPr id="0" name=""/>
        <dsp:cNvSpPr/>
      </dsp:nvSpPr>
      <dsp:spPr>
        <a:xfrm>
          <a:off x="2314168" y="1035295"/>
          <a:ext cx="1028302" cy="102830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53C6B8-BB7F-4C0D-B5C8-883A2C818BE2}">
      <dsp:nvSpPr>
        <dsp:cNvPr id="0" name=""/>
        <dsp:cNvSpPr/>
      </dsp:nvSpPr>
      <dsp:spPr>
        <a:xfrm>
          <a:off x="2533314" y="1254442"/>
          <a:ext cx="590009" cy="5900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3A6E15-5159-4A6C-8F06-A10AF6446787}">
      <dsp:nvSpPr>
        <dsp:cNvPr id="0" name=""/>
        <dsp:cNvSpPr/>
      </dsp:nvSpPr>
      <dsp:spPr>
        <a:xfrm>
          <a:off x="1985448" y="2383889"/>
          <a:ext cx="1685742" cy="6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Vision</a:t>
          </a:r>
        </a:p>
      </dsp:txBody>
      <dsp:txXfrm>
        <a:off x="1985448" y="2383889"/>
        <a:ext cx="1685742" cy="674296"/>
      </dsp:txXfrm>
    </dsp:sp>
    <dsp:sp modelId="{47FDF020-655F-4D39-9414-E1D2F8DB60B4}">
      <dsp:nvSpPr>
        <dsp:cNvPr id="0" name=""/>
        <dsp:cNvSpPr/>
      </dsp:nvSpPr>
      <dsp:spPr>
        <a:xfrm>
          <a:off x="4294915" y="1035295"/>
          <a:ext cx="1028302" cy="102830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AABE40-0D1D-4F0A-923F-8E25B0C8885B}">
      <dsp:nvSpPr>
        <dsp:cNvPr id="0" name=""/>
        <dsp:cNvSpPr/>
      </dsp:nvSpPr>
      <dsp:spPr>
        <a:xfrm>
          <a:off x="4514061" y="1254442"/>
          <a:ext cx="590009" cy="5900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30DBA7-B35B-40ED-961D-9DF17B4D5C2C}">
      <dsp:nvSpPr>
        <dsp:cNvPr id="0" name=""/>
        <dsp:cNvSpPr/>
      </dsp:nvSpPr>
      <dsp:spPr>
        <a:xfrm>
          <a:off x="3966195" y="2383889"/>
          <a:ext cx="1685742" cy="6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Values</a:t>
          </a:r>
        </a:p>
      </dsp:txBody>
      <dsp:txXfrm>
        <a:off x="3966195" y="2383889"/>
        <a:ext cx="1685742" cy="674296"/>
      </dsp:txXfrm>
    </dsp:sp>
    <dsp:sp modelId="{41D83A73-EC1C-4F8D-98E9-61C6F49A9D9A}">
      <dsp:nvSpPr>
        <dsp:cNvPr id="0" name=""/>
        <dsp:cNvSpPr/>
      </dsp:nvSpPr>
      <dsp:spPr>
        <a:xfrm>
          <a:off x="6275662" y="1035295"/>
          <a:ext cx="1028302" cy="102830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5014B9-1159-4ACD-9885-06CA6A2623E0}">
      <dsp:nvSpPr>
        <dsp:cNvPr id="0" name=""/>
        <dsp:cNvSpPr/>
      </dsp:nvSpPr>
      <dsp:spPr>
        <a:xfrm>
          <a:off x="6494808" y="1254442"/>
          <a:ext cx="590009" cy="5900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9D5116-8B1C-48B9-BE87-65C742A3894A}">
      <dsp:nvSpPr>
        <dsp:cNvPr id="0" name=""/>
        <dsp:cNvSpPr/>
      </dsp:nvSpPr>
      <dsp:spPr>
        <a:xfrm>
          <a:off x="5946942" y="2383889"/>
          <a:ext cx="1685742" cy="6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Goals</a:t>
          </a:r>
        </a:p>
      </dsp:txBody>
      <dsp:txXfrm>
        <a:off x="5946942" y="2383889"/>
        <a:ext cx="1685742" cy="674296"/>
      </dsp:txXfrm>
    </dsp:sp>
    <dsp:sp modelId="{F5D7CD28-6496-4B0C-B50B-1F14CD2457CD}">
      <dsp:nvSpPr>
        <dsp:cNvPr id="0" name=""/>
        <dsp:cNvSpPr/>
      </dsp:nvSpPr>
      <dsp:spPr>
        <a:xfrm>
          <a:off x="8256409" y="1035295"/>
          <a:ext cx="1028302" cy="102830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D8956D-568E-4A35-A00B-EC74872B127A}">
      <dsp:nvSpPr>
        <dsp:cNvPr id="0" name=""/>
        <dsp:cNvSpPr/>
      </dsp:nvSpPr>
      <dsp:spPr>
        <a:xfrm>
          <a:off x="8475555" y="1254442"/>
          <a:ext cx="590009" cy="5900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0447B1-2F2E-44E5-8CA5-999F5857DCC7}">
      <dsp:nvSpPr>
        <dsp:cNvPr id="0" name=""/>
        <dsp:cNvSpPr/>
      </dsp:nvSpPr>
      <dsp:spPr>
        <a:xfrm>
          <a:off x="7927689" y="2383889"/>
          <a:ext cx="1685742" cy="6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Strategies</a:t>
          </a:r>
        </a:p>
      </dsp:txBody>
      <dsp:txXfrm>
        <a:off x="7927689" y="2383889"/>
        <a:ext cx="1685742" cy="674296"/>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p:bg>
      <p:bgPr>
        <a:gradFill>
          <a:gsLst>
            <a:gs pos="100000">
              <a:srgbClr val="00B28A"/>
            </a:gs>
            <a:gs pos="0">
              <a:srgbClr val="1C82B8"/>
            </a:gs>
          </a:gsLst>
          <a:lin ang="2700000" scaled="0"/>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21EF5AE-7972-090B-A3DD-55D3E45E1983}"/>
              </a:ext>
            </a:extLst>
          </p:cNvPr>
          <p:cNvPicPr>
            <a:picLocks noChangeAspect="1"/>
          </p:cNvPicPr>
          <p:nvPr userDrawn="1"/>
        </p:nvPicPr>
        <p:blipFill>
          <a:blip r:embed="rId2"/>
          <a:stretch>
            <a:fillRect/>
          </a:stretch>
        </p:blipFill>
        <p:spPr>
          <a:xfrm>
            <a:off x="579120" y="583538"/>
            <a:ext cx="7772400" cy="2027582"/>
          </a:xfrm>
          <a:prstGeom prst="rect">
            <a:avLst/>
          </a:prstGeom>
        </p:spPr>
      </p:pic>
      <p:sp>
        <p:nvSpPr>
          <p:cNvPr id="2" name="Title 1">
            <a:extLst>
              <a:ext uri="{FF2B5EF4-FFF2-40B4-BE49-F238E27FC236}">
                <a16:creationId xmlns:a16="http://schemas.microsoft.com/office/drawing/2014/main" id="{0692AB0A-ABEA-3973-1A86-A3AA2E9F3DFB}"/>
              </a:ext>
            </a:extLst>
          </p:cNvPr>
          <p:cNvSpPr>
            <a:spLocks noGrp="1"/>
          </p:cNvSpPr>
          <p:nvPr>
            <p:ph type="title"/>
          </p:nvPr>
        </p:nvSpPr>
        <p:spPr>
          <a:xfrm>
            <a:off x="914400" y="2377440"/>
            <a:ext cx="10204704" cy="1645920"/>
          </a:xfrm>
        </p:spPr>
        <p:txBody>
          <a:bodyPr anchor="b"/>
          <a:lstStyle>
            <a:lvl1pP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F3D066A-62BE-F642-164A-7DBDE8329B59}"/>
              </a:ext>
            </a:extLst>
          </p:cNvPr>
          <p:cNvSpPr>
            <a:spLocks noGrp="1"/>
          </p:cNvSpPr>
          <p:nvPr>
            <p:ph type="body" idx="1"/>
          </p:nvPr>
        </p:nvSpPr>
        <p:spPr>
          <a:xfrm>
            <a:off x="914400" y="4297680"/>
            <a:ext cx="10204704" cy="1046216"/>
          </a:xfrm>
        </p:spPr>
        <p:txBody>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DE4D567F-3DC2-B203-8134-E6E56BE519E4}"/>
              </a:ext>
            </a:extLst>
          </p:cNvPr>
          <p:cNvPicPr>
            <a:picLocks noChangeAspect="1"/>
          </p:cNvPicPr>
          <p:nvPr userDrawn="1"/>
        </p:nvPicPr>
        <p:blipFill>
          <a:blip r:embed="rId3"/>
          <a:stretch>
            <a:fillRect/>
          </a:stretch>
        </p:blipFill>
        <p:spPr>
          <a:xfrm>
            <a:off x="914400" y="5671847"/>
            <a:ext cx="2895123" cy="582834"/>
          </a:xfrm>
          <a:prstGeom prst="rect">
            <a:avLst/>
          </a:prstGeom>
        </p:spPr>
      </p:pic>
    </p:spTree>
    <p:extLst>
      <p:ext uri="{BB962C8B-B14F-4D97-AF65-F5344CB8AC3E}">
        <p14:creationId xmlns:p14="http://schemas.microsoft.com/office/powerpoint/2010/main" val="143013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with gradient">
    <p:bg>
      <p:bgPr>
        <a:gradFill>
          <a:gsLst>
            <a:gs pos="0">
              <a:srgbClr val="1C82B8"/>
            </a:gs>
            <a:gs pos="100000">
              <a:srgbClr val="00B28A"/>
            </a:gs>
          </a:gsLst>
          <a:lin ang="2700000" scaled="0"/>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A0DF7F-1CA5-FD66-F5B8-B12CBC9DF3EB}"/>
              </a:ext>
            </a:extLst>
          </p:cNvPr>
          <p:cNvPicPr>
            <a:picLocks noChangeAspect="1"/>
          </p:cNvPicPr>
          <p:nvPr userDrawn="1"/>
        </p:nvPicPr>
        <p:blipFill>
          <a:blip r:embed="rId2"/>
          <a:stretch>
            <a:fillRect/>
          </a:stretch>
        </p:blipFill>
        <p:spPr>
          <a:xfrm>
            <a:off x="914400" y="5943600"/>
            <a:ext cx="1917127" cy="385948"/>
          </a:xfrm>
          <a:prstGeom prst="rect">
            <a:avLst/>
          </a:prstGeom>
        </p:spPr>
      </p:pic>
      <p:pic>
        <p:nvPicPr>
          <p:cNvPr id="4" name="Picture 3">
            <a:extLst>
              <a:ext uri="{FF2B5EF4-FFF2-40B4-BE49-F238E27FC236}">
                <a16:creationId xmlns:a16="http://schemas.microsoft.com/office/drawing/2014/main" id="{9B676866-34E1-8230-1208-1A0A77D7A8B6}"/>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234130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divider teal">
    <p:bg>
      <p:bgPr>
        <a:solidFill>
          <a:srgbClr val="1C82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AB0A-ABEA-3973-1A86-A3AA2E9F3DFB}"/>
              </a:ext>
            </a:extLst>
          </p:cNvPr>
          <p:cNvSpPr>
            <a:spLocks noGrp="1"/>
          </p:cNvSpPr>
          <p:nvPr>
            <p:ph type="title"/>
          </p:nvPr>
        </p:nvSpPr>
        <p:spPr>
          <a:xfrm>
            <a:off x="914400" y="2377440"/>
            <a:ext cx="10204704" cy="1645920"/>
          </a:xfrm>
        </p:spPr>
        <p:txBody>
          <a:bodyPr anchor="b"/>
          <a:lstStyle>
            <a:lvl1pPr>
              <a:defRPr sz="36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F3D066A-62BE-F642-164A-7DBDE8329B59}"/>
              </a:ext>
            </a:extLst>
          </p:cNvPr>
          <p:cNvSpPr>
            <a:spLocks noGrp="1"/>
          </p:cNvSpPr>
          <p:nvPr>
            <p:ph type="body" idx="1"/>
          </p:nvPr>
        </p:nvSpPr>
        <p:spPr>
          <a:xfrm>
            <a:off x="914400" y="4297680"/>
            <a:ext cx="10204704" cy="1371600"/>
          </a:xfrm>
        </p:spPr>
        <p:txBody>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247A065-CAEA-DB78-386A-57A765AAD95D}"/>
              </a:ext>
            </a:extLst>
          </p:cNvPr>
          <p:cNvPicPr>
            <a:picLocks noChangeAspect="1"/>
          </p:cNvPicPr>
          <p:nvPr userDrawn="1"/>
        </p:nvPicPr>
        <p:blipFill>
          <a:blip r:embed="rId2"/>
          <a:stretch>
            <a:fillRect/>
          </a:stretch>
        </p:blipFill>
        <p:spPr>
          <a:xfrm>
            <a:off x="914400" y="5943600"/>
            <a:ext cx="1917127" cy="385948"/>
          </a:xfrm>
          <a:prstGeom prst="rect">
            <a:avLst/>
          </a:prstGeom>
        </p:spPr>
      </p:pic>
      <p:pic>
        <p:nvPicPr>
          <p:cNvPr id="5" name="Picture 4">
            <a:extLst>
              <a:ext uri="{FF2B5EF4-FFF2-40B4-BE49-F238E27FC236}">
                <a16:creationId xmlns:a16="http://schemas.microsoft.com/office/drawing/2014/main" id="{74EEC957-ACD4-7358-11F4-F02B595C359F}"/>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164309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on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EE76-E34B-0A7F-FE8B-892C636DCF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76E-821F-3D15-EFAB-D8397D2A59D0}"/>
              </a:ext>
            </a:extLst>
          </p:cNvPr>
          <p:cNvSpPr>
            <a:spLocks noGrp="1"/>
          </p:cNvSpPr>
          <p:nvPr>
            <p:ph idx="1"/>
          </p:nvPr>
        </p:nvSpPr>
        <p:spPr>
          <a:xfrm>
            <a:off x="914400" y="2377440"/>
            <a:ext cx="10204704"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44A675E-DA35-7914-40F1-DACE31F57819}"/>
              </a:ext>
            </a:extLst>
          </p:cNvPr>
          <p:cNvPicPr>
            <a:picLocks noChangeAspect="1"/>
          </p:cNvPicPr>
          <p:nvPr userDrawn="1"/>
        </p:nvPicPr>
        <p:blipFill>
          <a:blip r:embed="rId2"/>
          <a:stretch>
            <a:fillRect/>
          </a:stretch>
        </p:blipFill>
        <p:spPr>
          <a:xfrm>
            <a:off x="914400" y="5943600"/>
            <a:ext cx="1920240" cy="386575"/>
          </a:xfrm>
          <a:prstGeom prst="rect">
            <a:avLst/>
          </a:prstGeom>
        </p:spPr>
      </p:pic>
      <p:pic>
        <p:nvPicPr>
          <p:cNvPr id="6" name="Picture 5">
            <a:extLst>
              <a:ext uri="{FF2B5EF4-FFF2-40B4-BE49-F238E27FC236}">
                <a16:creationId xmlns:a16="http://schemas.microsoft.com/office/drawing/2014/main" id="{6D253AB3-198C-661D-00B8-B5AC8DDBC513}"/>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225997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on gradient">
    <p:bg>
      <p:bgPr>
        <a:gradFill>
          <a:gsLst>
            <a:gs pos="0">
              <a:srgbClr val="1C82B8"/>
            </a:gs>
            <a:gs pos="100000">
              <a:srgbClr val="00B28A"/>
            </a:gs>
          </a:gsLst>
          <a:lin ang="27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EE76-E34B-0A7F-FE8B-892C636DCF90}"/>
              </a:ext>
            </a:extLst>
          </p:cNvPr>
          <p:cNvSpPr>
            <a:spLocks noGrp="1"/>
          </p:cNvSpPr>
          <p:nvPr>
            <p:ph type="title"/>
          </p:nvPr>
        </p:nvSpPr>
        <p:spPr/>
        <p:txBody>
          <a:bodyPr/>
          <a:lstStyle>
            <a:lvl1pPr>
              <a:defRPr b="0" i="0" baseline="0">
                <a:solidFill>
                  <a:schemeClr val="bg1"/>
                </a:solidFill>
                <a:latin typeface="Lato Black" panose="020F050202020403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88C8176E-821F-3D15-EFAB-D8397D2A59D0}"/>
              </a:ext>
            </a:extLst>
          </p:cNvPr>
          <p:cNvSpPr>
            <a:spLocks noGrp="1"/>
          </p:cNvSpPr>
          <p:nvPr>
            <p:ph idx="1"/>
          </p:nvPr>
        </p:nvSpPr>
        <p:spPr>
          <a:xfrm>
            <a:off x="914400" y="2377440"/>
            <a:ext cx="10204704" cy="29718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289AE22-784A-F130-D222-256E5305E9C1}"/>
              </a:ext>
            </a:extLst>
          </p:cNvPr>
          <p:cNvPicPr>
            <a:picLocks noChangeAspect="1"/>
          </p:cNvPicPr>
          <p:nvPr userDrawn="1"/>
        </p:nvPicPr>
        <p:blipFill>
          <a:blip r:embed="rId2"/>
          <a:stretch>
            <a:fillRect/>
          </a:stretch>
        </p:blipFill>
        <p:spPr>
          <a:xfrm>
            <a:off x="914400" y="5943600"/>
            <a:ext cx="1917127" cy="385948"/>
          </a:xfrm>
          <a:prstGeom prst="rect">
            <a:avLst/>
          </a:prstGeom>
        </p:spPr>
      </p:pic>
      <p:pic>
        <p:nvPicPr>
          <p:cNvPr id="7" name="Picture 6">
            <a:extLst>
              <a:ext uri="{FF2B5EF4-FFF2-40B4-BE49-F238E27FC236}">
                <a16:creationId xmlns:a16="http://schemas.microsoft.com/office/drawing/2014/main" id="{1D06000B-37F9-4DF5-5830-4BF92FA4106A}"/>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184876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on teal">
    <p:bg>
      <p:bgPr>
        <a:solidFill>
          <a:srgbClr val="1C82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EE76-E34B-0A7F-FE8B-892C636DCF90}"/>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C8176E-821F-3D15-EFAB-D8397D2A59D0}"/>
              </a:ext>
            </a:extLst>
          </p:cNvPr>
          <p:cNvSpPr>
            <a:spLocks noGrp="1"/>
          </p:cNvSpPr>
          <p:nvPr>
            <p:ph idx="1"/>
          </p:nvPr>
        </p:nvSpPr>
        <p:spPr>
          <a:xfrm>
            <a:off x="914400" y="2377440"/>
            <a:ext cx="10204704" cy="29718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4D93B1B4-C418-0EC0-8891-A3C78E316640}"/>
              </a:ext>
            </a:extLst>
          </p:cNvPr>
          <p:cNvPicPr>
            <a:picLocks noChangeAspect="1"/>
          </p:cNvPicPr>
          <p:nvPr userDrawn="1"/>
        </p:nvPicPr>
        <p:blipFill>
          <a:blip r:embed="rId2"/>
          <a:stretch>
            <a:fillRect/>
          </a:stretch>
        </p:blipFill>
        <p:spPr>
          <a:xfrm>
            <a:off x="914400" y="5943600"/>
            <a:ext cx="1917127" cy="385948"/>
          </a:xfrm>
          <a:prstGeom prst="rect">
            <a:avLst/>
          </a:prstGeom>
        </p:spPr>
      </p:pic>
      <p:pic>
        <p:nvPicPr>
          <p:cNvPr id="6" name="Picture 5">
            <a:extLst>
              <a:ext uri="{FF2B5EF4-FFF2-40B4-BE49-F238E27FC236}">
                <a16:creationId xmlns:a16="http://schemas.microsoft.com/office/drawing/2014/main" id="{4587B281-44DF-CC16-627C-E41F35FBEFE0}"/>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283657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two blocks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A6CB-1115-E3F6-9A68-2E81A61D9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A43F7-FDBC-39D1-C8DA-A8E027F9ACD2}"/>
              </a:ext>
            </a:extLst>
          </p:cNvPr>
          <p:cNvSpPr>
            <a:spLocks noGrp="1"/>
          </p:cNvSpPr>
          <p:nvPr>
            <p:ph sz="half" idx="1"/>
          </p:nvPr>
        </p:nvSpPr>
        <p:spPr>
          <a:xfrm>
            <a:off x="914400" y="2377440"/>
            <a:ext cx="4866132"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061839-701E-49D1-765D-9055617C8968}"/>
              </a:ext>
            </a:extLst>
          </p:cNvPr>
          <p:cNvSpPr>
            <a:spLocks noGrp="1"/>
          </p:cNvSpPr>
          <p:nvPr>
            <p:ph sz="half" idx="2"/>
          </p:nvPr>
        </p:nvSpPr>
        <p:spPr>
          <a:xfrm>
            <a:off x="6248400" y="2377440"/>
            <a:ext cx="4866132"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6656387F-0E05-A389-F00D-7A4C4D66F62A}"/>
              </a:ext>
            </a:extLst>
          </p:cNvPr>
          <p:cNvPicPr>
            <a:picLocks noChangeAspect="1"/>
          </p:cNvPicPr>
          <p:nvPr userDrawn="1"/>
        </p:nvPicPr>
        <p:blipFill>
          <a:blip r:embed="rId2"/>
          <a:stretch>
            <a:fillRect/>
          </a:stretch>
        </p:blipFill>
        <p:spPr>
          <a:xfrm>
            <a:off x="914400" y="5943600"/>
            <a:ext cx="1920240" cy="386575"/>
          </a:xfrm>
          <a:prstGeom prst="rect">
            <a:avLst/>
          </a:prstGeom>
        </p:spPr>
      </p:pic>
      <p:pic>
        <p:nvPicPr>
          <p:cNvPr id="5" name="Picture 4">
            <a:extLst>
              <a:ext uri="{FF2B5EF4-FFF2-40B4-BE49-F238E27FC236}">
                <a16:creationId xmlns:a16="http://schemas.microsoft.com/office/drawing/2014/main" id="{58EAF1DD-5872-FFBB-6074-311D79C455C3}"/>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207890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A6CB-1115-E3F6-9A68-2E81A61D9315}"/>
              </a:ext>
            </a:extLst>
          </p:cNvPr>
          <p:cNvSpPr>
            <a:spLocks noGrp="1"/>
          </p:cNvSpPr>
          <p:nvPr>
            <p:ph type="title"/>
          </p:nvPr>
        </p:nvSpPr>
        <p:spPr>
          <a:xfrm>
            <a:off x="914400" y="914400"/>
            <a:ext cx="4866132" cy="11887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15A43F7-FDBC-39D1-C8DA-A8E027F9ACD2}"/>
              </a:ext>
            </a:extLst>
          </p:cNvPr>
          <p:cNvSpPr>
            <a:spLocks noGrp="1"/>
          </p:cNvSpPr>
          <p:nvPr>
            <p:ph sz="half" idx="1"/>
          </p:nvPr>
        </p:nvSpPr>
        <p:spPr>
          <a:xfrm>
            <a:off x="914400" y="2377440"/>
            <a:ext cx="4866132"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54F1880E-ACBE-EDF2-7F9A-6361CCF03C52}"/>
              </a:ext>
            </a:extLst>
          </p:cNvPr>
          <p:cNvPicPr>
            <a:picLocks noChangeAspect="1"/>
          </p:cNvPicPr>
          <p:nvPr userDrawn="1"/>
        </p:nvPicPr>
        <p:blipFill>
          <a:blip r:embed="rId2"/>
          <a:stretch>
            <a:fillRect/>
          </a:stretch>
        </p:blipFill>
        <p:spPr>
          <a:xfrm>
            <a:off x="914400" y="5943600"/>
            <a:ext cx="1920240" cy="386575"/>
          </a:xfrm>
          <a:prstGeom prst="rect">
            <a:avLst/>
          </a:prstGeom>
        </p:spPr>
      </p:pic>
      <p:pic>
        <p:nvPicPr>
          <p:cNvPr id="4" name="Picture 3">
            <a:extLst>
              <a:ext uri="{FF2B5EF4-FFF2-40B4-BE49-F238E27FC236}">
                <a16:creationId xmlns:a16="http://schemas.microsoft.com/office/drawing/2014/main" id="{405E40ED-D59B-AC71-C2B3-022E86A71BC2}"/>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428148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8CFF-6142-FCF5-594F-85F8C6FC1CC9}"/>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EA217D1A-11C9-638A-95DD-9B283B7AF81A}"/>
              </a:ext>
            </a:extLst>
          </p:cNvPr>
          <p:cNvPicPr>
            <a:picLocks noChangeAspect="1"/>
          </p:cNvPicPr>
          <p:nvPr userDrawn="1"/>
        </p:nvPicPr>
        <p:blipFill>
          <a:blip r:embed="rId2"/>
          <a:stretch>
            <a:fillRect/>
          </a:stretch>
        </p:blipFill>
        <p:spPr>
          <a:xfrm>
            <a:off x="914400" y="5943600"/>
            <a:ext cx="1920240" cy="386575"/>
          </a:xfrm>
          <a:prstGeom prst="rect">
            <a:avLst/>
          </a:prstGeom>
        </p:spPr>
      </p:pic>
      <p:pic>
        <p:nvPicPr>
          <p:cNvPr id="4" name="Picture 3">
            <a:extLst>
              <a:ext uri="{FF2B5EF4-FFF2-40B4-BE49-F238E27FC236}">
                <a16:creationId xmlns:a16="http://schemas.microsoft.com/office/drawing/2014/main" id="{A38C508C-1FEE-6153-D330-3BD0791C41DB}"/>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2745517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 title on gradient">
    <p:bg>
      <p:bgPr>
        <a:gradFill>
          <a:gsLst>
            <a:gs pos="0">
              <a:srgbClr val="1C82B8"/>
            </a:gs>
            <a:gs pos="100000">
              <a:srgbClr val="00B28A"/>
            </a:gs>
          </a:gsLst>
          <a:lin ang="27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2792-A528-30F6-4E2C-8E937130B544}"/>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pic>
        <p:nvPicPr>
          <p:cNvPr id="3" name="Picture 2">
            <a:extLst>
              <a:ext uri="{FF2B5EF4-FFF2-40B4-BE49-F238E27FC236}">
                <a16:creationId xmlns:a16="http://schemas.microsoft.com/office/drawing/2014/main" id="{0C055958-6A7A-8D2F-92AE-C39164768F4D}"/>
              </a:ext>
            </a:extLst>
          </p:cNvPr>
          <p:cNvPicPr>
            <a:picLocks noChangeAspect="1"/>
          </p:cNvPicPr>
          <p:nvPr userDrawn="1"/>
        </p:nvPicPr>
        <p:blipFill>
          <a:blip r:embed="rId2"/>
          <a:stretch>
            <a:fillRect/>
          </a:stretch>
        </p:blipFill>
        <p:spPr>
          <a:xfrm>
            <a:off x="914400" y="5943600"/>
            <a:ext cx="1917127" cy="385948"/>
          </a:xfrm>
          <a:prstGeom prst="rect">
            <a:avLst/>
          </a:prstGeom>
        </p:spPr>
      </p:pic>
      <p:pic>
        <p:nvPicPr>
          <p:cNvPr id="5" name="Picture 4">
            <a:extLst>
              <a:ext uri="{FF2B5EF4-FFF2-40B4-BE49-F238E27FC236}">
                <a16:creationId xmlns:a16="http://schemas.microsoft.com/office/drawing/2014/main" id="{06D0C741-C145-5179-F244-5C073806698A}"/>
              </a:ext>
            </a:extLst>
          </p:cNvPr>
          <p:cNvPicPr>
            <a:picLocks noChangeAspect="1"/>
          </p:cNvPicPr>
          <p:nvPr userDrawn="1"/>
        </p:nvPicPr>
        <p:blipFill>
          <a:blip r:embed="rId3"/>
          <a:stretch>
            <a:fillRect/>
          </a:stretch>
        </p:blipFill>
        <p:spPr>
          <a:xfrm>
            <a:off x="8357616" y="5760720"/>
            <a:ext cx="2921000" cy="762000"/>
          </a:xfrm>
          <a:prstGeom prst="rect">
            <a:avLst/>
          </a:prstGeom>
        </p:spPr>
      </p:pic>
    </p:spTree>
    <p:extLst>
      <p:ext uri="{BB962C8B-B14F-4D97-AF65-F5344CB8AC3E}">
        <p14:creationId xmlns:p14="http://schemas.microsoft.com/office/powerpoint/2010/main" val="377078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A72AB5-2D61-E791-3C5A-2889D3855DD7}"/>
              </a:ext>
            </a:extLst>
          </p:cNvPr>
          <p:cNvSpPr>
            <a:spLocks noGrp="1"/>
          </p:cNvSpPr>
          <p:nvPr>
            <p:ph type="title"/>
          </p:nvPr>
        </p:nvSpPr>
        <p:spPr>
          <a:xfrm>
            <a:off x="914400" y="914400"/>
            <a:ext cx="10200132" cy="1188720"/>
          </a:xfrm>
          <a:prstGeom prst="rect">
            <a:avLst/>
          </a:prstGeom>
        </p:spPr>
        <p:txBody>
          <a:bodyPr vert="horz" lIns="0" tIns="0" rIns="0" bIns="0" rtlCol="0" anchor="b"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4B622004-5CF5-C111-0323-2D4DC3F09205}"/>
              </a:ext>
            </a:extLst>
          </p:cNvPr>
          <p:cNvSpPr>
            <a:spLocks noGrp="1"/>
          </p:cNvSpPr>
          <p:nvPr>
            <p:ph type="body" idx="1"/>
          </p:nvPr>
        </p:nvSpPr>
        <p:spPr>
          <a:xfrm>
            <a:off x="914400" y="2377440"/>
            <a:ext cx="10204704" cy="32004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5389375"/>
      </p:ext>
    </p:extLst>
  </p:cSld>
  <p:clrMap bg1="lt1" tx1="dk1" bg2="lt2" tx2="dk2" accent1="accent1" accent2="accent2" accent3="accent3" accent4="accent4" accent5="accent5" accent6="accent6" hlink="hlink" folHlink="folHlink"/>
  <p:sldLayoutIdLst>
    <p:sldLayoutId id="2147483651" r:id="rId1"/>
    <p:sldLayoutId id="2147483661" r:id="rId2"/>
    <p:sldLayoutId id="2147483656" r:id="rId3"/>
    <p:sldLayoutId id="2147483650" r:id="rId4"/>
    <p:sldLayoutId id="2147483657" r:id="rId5"/>
    <p:sldLayoutId id="2147483652" r:id="rId6"/>
    <p:sldLayoutId id="2147483659" r:id="rId7"/>
    <p:sldLayoutId id="2147483654" r:id="rId8"/>
    <p:sldLayoutId id="2147483662" r:id="rId9"/>
    <p:sldLayoutId id="2147483655" r:id="rId10"/>
  </p:sldLayoutIdLst>
  <p:txStyles>
    <p:titleStyle>
      <a:lvl1pPr algn="l" defTabSz="914400" rtl="0" eaLnBrk="1" latinLnBrk="0" hangingPunct="1">
        <a:lnSpc>
          <a:spcPct val="110000"/>
        </a:lnSpc>
        <a:spcBef>
          <a:spcPct val="0"/>
        </a:spcBef>
        <a:buNone/>
        <a:defRPr sz="3600" b="1" i="0" kern="1200">
          <a:solidFill>
            <a:srgbClr val="1C82B8"/>
          </a:solidFill>
          <a:latin typeface="Lato Black" panose="020F0502020204030203" pitchFamily="34" charset="0"/>
          <a:ea typeface="Lato Black" panose="020F0502020204030203" pitchFamily="34" charset="0"/>
          <a:cs typeface="Lato Black" panose="020F0502020204030203" pitchFamily="34" charset="0"/>
        </a:defRPr>
      </a:lvl1pPr>
    </p:titleStyle>
    <p:bodyStyle>
      <a:lvl1pPr marL="228600" indent="-137160" algn="l" defTabSz="914400" rtl="0" eaLnBrk="1" latinLnBrk="0" hangingPunct="1">
        <a:lnSpc>
          <a:spcPct val="110000"/>
        </a:lnSpc>
        <a:spcBef>
          <a:spcPts val="1000"/>
        </a:spcBef>
        <a:spcAft>
          <a:spcPts val="600"/>
        </a:spcAft>
        <a:buClr>
          <a:srgbClr val="1C82B8"/>
        </a:buClr>
        <a:buSzPct val="70000"/>
        <a:buFont typeface="Wingdings" pitchFamily="2" charset="2"/>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1pPr>
      <a:lvl2pPr marL="685800" indent="-137160" algn="l" defTabSz="914400" rtl="0" eaLnBrk="1" latinLnBrk="0" hangingPunct="1">
        <a:lnSpc>
          <a:spcPct val="110000"/>
        </a:lnSpc>
        <a:spcBef>
          <a:spcPts val="500"/>
        </a:spcBef>
        <a:spcAft>
          <a:spcPts val="600"/>
        </a:spcAft>
        <a:buClr>
          <a:srgbClr val="1C82B8"/>
        </a:buClr>
        <a:buSzPct val="70000"/>
        <a:buFont typeface="Wingdings" pitchFamily="2" charset="2"/>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2pPr>
      <a:lvl3pPr marL="1143000" indent="-137160" algn="l" defTabSz="914400" rtl="0" eaLnBrk="1" latinLnBrk="0" hangingPunct="1">
        <a:lnSpc>
          <a:spcPct val="110000"/>
        </a:lnSpc>
        <a:spcBef>
          <a:spcPts val="500"/>
        </a:spcBef>
        <a:spcAft>
          <a:spcPts val="600"/>
        </a:spcAft>
        <a:buClr>
          <a:srgbClr val="1C82B8"/>
        </a:buClr>
        <a:buSzPct val="70000"/>
        <a:buFont typeface="Wingdings" pitchFamily="2" charset="2"/>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3pPr>
      <a:lvl4pPr marL="1600200" indent="-137160" algn="l" defTabSz="914400" rtl="0" eaLnBrk="1" latinLnBrk="0" hangingPunct="1">
        <a:lnSpc>
          <a:spcPct val="110000"/>
        </a:lnSpc>
        <a:spcBef>
          <a:spcPts val="500"/>
        </a:spcBef>
        <a:spcAft>
          <a:spcPts val="600"/>
        </a:spcAft>
        <a:buClr>
          <a:srgbClr val="1C82B8"/>
        </a:buClr>
        <a:buSzPct val="70000"/>
        <a:buFont typeface="Wingdings" pitchFamily="2" charset="2"/>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4pPr>
      <a:lvl5pPr marL="2057400" indent="-137160" algn="l" defTabSz="914400" rtl="0" eaLnBrk="1" latinLnBrk="0" hangingPunct="1">
        <a:lnSpc>
          <a:spcPct val="110000"/>
        </a:lnSpc>
        <a:spcBef>
          <a:spcPts val="500"/>
        </a:spcBef>
        <a:spcAft>
          <a:spcPts val="600"/>
        </a:spcAft>
        <a:buClr>
          <a:srgbClr val="1C82B8"/>
        </a:buClr>
        <a:buSzPct val="70000"/>
        <a:buFont typeface="Wingdings" pitchFamily="2" charset="2"/>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sddavis@vt.edu"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087A8-7650-D4F0-9EDB-4B95E777F372}"/>
              </a:ext>
            </a:extLst>
          </p:cNvPr>
          <p:cNvSpPr>
            <a:spLocks noGrp="1"/>
          </p:cNvSpPr>
          <p:nvPr>
            <p:ph type="title"/>
          </p:nvPr>
        </p:nvSpPr>
        <p:spPr>
          <a:xfrm>
            <a:off x="914400" y="2560320"/>
            <a:ext cx="10204704" cy="1371600"/>
          </a:xfrm>
        </p:spPr>
        <p:txBody>
          <a:bodyPr/>
          <a:lstStyle/>
          <a:p>
            <a:r>
              <a:rPr lang="en-US" dirty="0"/>
              <a:t>Making it Work for You: Strategic Planning in Small Communities</a:t>
            </a:r>
          </a:p>
        </p:txBody>
      </p:sp>
      <p:sp>
        <p:nvSpPr>
          <p:cNvPr id="3" name="Text Placeholder 2">
            <a:extLst>
              <a:ext uri="{FF2B5EF4-FFF2-40B4-BE49-F238E27FC236}">
                <a16:creationId xmlns:a16="http://schemas.microsoft.com/office/drawing/2014/main" id="{22B506AA-AA05-1CC8-9D9A-F47235C90F53}"/>
              </a:ext>
            </a:extLst>
          </p:cNvPr>
          <p:cNvSpPr>
            <a:spLocks noGrp="1"/>
          </p:cNvSpPr>
          <p:nvPr>
            <p:ph type="body" idx="1"/>
          </p:nvPr>
        </p:nvSpPr>
        <p:spPr>
          <a:xfrm>
            <a:off x="914400" y="4297680"/>
            <a:ext cx="10204704" cy="1010590"/>
          </a:xfrm>
        </p:spPr>
        <p:txBody>
          <a:bodyPr/>
          <a:lstStyle/>
          <a:p>
            <a:r>
              <a:rPr lang="en-US" dirty="0"/>
              <a:t>Dr. Stephanie Davis, Collegiate Assistant Professor, Center for Public Administration and Policy, Virginia Tech</a:t>
            </a:r>
          </a:p>
        </p:txBody>
      </p:sp>
    </p:spTree>
    <p:extLst>
      <p:ext uri="{BB962C8B-B14F-4D97-AF65-F5344CB8AC3E}">
        <p14:creationId xmlns:p14="http://schemas.microsoft.com/office/powerpoint/2010/main" val="3875376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5EC-31DB-B36E-83C2-5CF63C0E2A21}"/>
              </a:ext>
            </a:extLst>
          </p:cNvPr>
          <p:cNvSpPr>
            <a:spLocks noGrp="1"/>
          </p:cNvSpPr>
          <p:nvPr>
            <p:ph type="title"/>
          </p:nvPr>
        </p:nvSpPr>
        <p:spPr/>
        <p:txBody>
          <a:bodyPr/>
          <a:lstStyle/>
          <a:p>
            <a:r>
              <a:rPr lang="en-US" dirty="0"/>
              <a:t>Why Do Strategic Planning?</a:t>
            </a:r>
            <a:br>
              <a:rPr lang="en-US" dirty="0"/>
            </a:br>
            <a:endParaRPr lang="en-US" dirty="0"/>
          </a:p>
        </p:txBody>
      </p:sp>
      <p:graphicFrame>
        <p:nvGraphicFramePr>
          <p:cNvPr id="4" name="Content Placeholder 3">
            <a:extLst>
              <a:ext uri="{FF2B5EF4-FFF2-40B4-BE49-F238E27FC236}">
                <a16:creationId xmlns:a16="http://schemas.microsoft.com/office/drawing/2014/main" id="{5BEE276B-D233-68B3-DB53-27119DA55466}"/>
              </a:ext>
            </a:extLst>
          </p:cNvPr>
          <p:cNvGraphicFramePr>
            <a:graphicFrameLocks noGrp="1"/>
          </p:cNvGraphicFramePr>
          <p:nvPr>
            <p:ph idx="1"/>
            <p:extLst>
              <p:ext uri="{D42A27DB-BD31-4B8C-83A1-F6EECF244321}">
                <p14:modId xmlns:p14="http://schemas.microsoft.com/office/powerpoint/2010/main" val="1248563657"/>
              </p:ext>
            </p:extLst>
          </p:nvPr>
        </p:nvGraphicFramePr>
        <p:xfrm>
          <a:off x="914400" y="2378075"/>
          <a:ext cx="1020445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10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E4F1-5CB1-6B4B-9AF8-76D1799AE7D9}"/>
              </a:ext>
            </a:extLst>
          </p:cNvPr>
          <p:cNvSpPr>
            <a:spLocks noGrp="1"/>
          </p:cNvSpPr>
          <p:nvPr>
            <p:ph type="title"/>
          </p:nvPr>
        </p:nvSpPr>
        <p:spPr>
          <a:xfrm>
            <a:off x="1286933" y="609600"/>
            <a:ext cx="10197494" cy="1099457"/>
          </a:xfrm>
        </p:spPr>
        <p:txBody>
          <a:bodyPr>
            <a:normAutofit/>
          </a:bodyPr>
          <a:lstStyle/>
          <a:p>
            <a:r>
              <a:rPr lang="en-US"/>
              <a:t>As an Accountability Tool</a:t>
            </a:r>
          </a:p>
        </p:txBody>
      </p:sp>
      <p:graphicFrame>
        <p:nvGraphicFramePr>
          <p:cNvPr id="5" name="Content Placeholder 2">
            <a:extLst>
              <a:ext uri="{FF2B5EF4-FFF2-40B4-BE49-F238E27FC236}">
                <a16:creationId xmlns:a16="http://schemas.microsoft.com/office/drawing/2014/main" id="{1E31E1DA-7612-1E63-9D24-9955FC91033F}"/>
              </a:ext>
            </a:extLst>
          </p:cNvPr>
          <p:cNvGraphicFramePr>
            <a:graphicFrameLocks noGrp="1"/>
          </p:cNvGraphicFramePr>
          <p:nvPr>
            <p:ph idx="1"/>
            <p:extLst>
              <p:ext uri="{D42A27DB-BD31-4B8C-83A1-F6EECF244321}">
                <p14:modId xmlns:p14="http://schemas.microsoft.com/office/powerpoint/2010/main" val="4245444405"/>
              </p:ext>
            </p:extLst>
          </p:nvPr>
        </p:nvGraphicFramePr>
        <p:xfrm>
          <a:off x="1039365" y="2193848"/>
          <a:ext cx="10113270" cy="2944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18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4CAF-7D3B-1940-879A-EDA3092E9682}"/>
              </a:ext>
            </a:extLst>
          </p:cNvPr>
          <p:cNvSpPr>
            <a:spLocks noGrp="1"/>
          </p:cNvSpPr>
          <p:nvPr>
            <p:ph type="title"/>
          </p:nvPr>
        </p:nvSpPr>
        <p:spPr>
          <a:xfrm>
            <a:off x="1286933" y="609600"/>
            <a:ext cx="10197494" cy="1099457"/>
          </a:xfrm>
        </p:spPr>
        <p:txBody>
          <a:bodyPr>
            <a:normAutofit/>
          </a:bodyPr>
          <a:lstStyle/>
          <a:p>
            <a:r>
              <a:rPr lang="en-US" dirty="0"/>
              <a:t>As a Communication Tool</a:t>
            </a:r>
          </a:p>
        </p:txBody>
      </p:sp>
      <p:graphicFrame>
        <p:nvGraphicFramePr>
          <p:cNvPr id="5" name="Content Placeholder 2">
            <a:extLst>
              <a:ext uri="{FF2B5EF4-FFF2-40B4-BE49-F238E27FC236}">
                <a16:creationId xmlns:a16="http://schemas.microsoft.com/office/drawing/2014/main" id="{8D99336E-ADD1-DC9B-79E2-22A0761CAC47}"/>
              </a:ext>
            </a:extLst>
          </p:cNvPr>
          <p:cNvGraphicFramePr>
            <a:graphicFrameLocks noGrp="1"/>
          </p:cNvGraphicFramePr>
          <p:nvPr>
            <p:ph idx="1"/>
            <p:extLst>
              <p:ext uri="{D42A27DB-BD31-4B8C-83A1-F6EECF244321}">
                <p14:modId xmlns:p14="http://schemas.microsoft.com/office/powerpoint/2010/main" val="101892266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11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3A618-70D5-2D46-ACA8-D004D460744B}"/>
              </a:ext>
            </a:extLst>
          </p:cNvPr>
          <p:cNvSpPr>
            <a:spLocks noGrp="1"/>
          </p:cNvSpPr>
          <p:nvPr>
            <p:ph type="title"/>
          </p:nvPr>
        </p:nvSpPr>
        <p:spPr>
          <a:xfrm>
            <a:off x="1286933" y="609600"/>
            <a:ext cx="10197494" cy="1099457"/>
          </a:xfrm>
        </p:spPr>
        <p:txBody>
          <a:bodyPr>
            <a:normAutofit/>
          </a:bodyPr>
          <a:lstStyle/>
          <a:p>
            <a:r>
              <a:rPr lang="en-US" dirty="0"/>
              <a:t>As a Prioritization Tool</a:t>
            </a:r>
          </a:p>
        </p:txBody>
      </p:sp>
      <p:graphicFrame>
        <p:nvGraphicFramePr>
          <p:cNvPr id="5" name="Content Placeholder 2">
            <a:extLst>
              <a:ext uri="{FF2B5EF4-FFF2-40B4-BE49-F238E27FC236}">
                <a16:creationId xmlns:a16="http://schemas.microsoft.com/office/drawing/2014/main" id="{36A517D8-2D9F-0823-192F-BC5293C625E0}"/>
              </a:ext>
            </a:extLst>
          </p:cNvPr>
          <p:cNvGraphicFramePr>
            <a:graphicFrameLocks noGrp="1"/>
          </p:cNvGraphicFramePr>
          <p:nvPr>
            <p:ph idx="1"/>
            <p:extLst>
              <p:ext uri="{D42A27DB-BD31-4B8C-83A1-F6EECF244321}">
                <p14:modId xmlns:p14="http://schemas.microsoft.com/office/powerpoint/2010/main" val="93072681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200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8C07-9963-1947-AA89-DBFA3E895980}"/>
              </a:ext>
            </a:extLst>
          </p:cNvPr>
          <p:cNvSpPr>
            <a:spLocks noGrp="1"/>
          </p:cNvSpPr>
          <p:nvPr>
            <p:ph type="title"/>
          </p:nvPr>
        </p:nvSpPr>
        <p:spPr>
          <a:xfrm>
            <a:off x="1043950" y="1179151"/>
            <a:ext cx="3300646" cy="4463889"/>
          </a:xfrm>
        </p:spPr>
        <p:txBody>
          <a:bodyPr anchor="ctr">
            <a:normAutofit/>
          </a:bodyPr>
          <a:lstStyle/>
          <a:p>
            <a:r>
              <a:rPr lang="en-US" dirty="0"/>
              <a:t>Why do strategic planning?</a:t>
            </a:r>
          </a:p>
        </p:txBody>
      </p:sp>
      <p:sp>
        <p:nvSpPr>
          <p:cNvPr id="3" name="Content Placeholder 2">
            <a:extLst>
              <a:ext uri="{FF2B5EF4-FFF2-40B4-BE49-F238E27FC236}">
                <a16:creationId xmlns:a16="http://schemas.microsoft.com/office/drawing/2014/main" id="{CCA39790-200D-7D42-B1E4-48EA4B1F4280}"/>
              </a:ext>
            </a:extLst>
          </p:cNvPr>
          <p:cNvSpPr>
            <a:spLocks noGrp="1"/>
          </p:cNvSpPr>
          <p:nvPr>
            <p:ph idx="1"/>
          </p:nvPr>
        </p:nvSpPr>
        <p:spPr>
          <a:xfrm>
            <a:off x="4978918" y="1109145"/>
            <a:ext cx="6341016" cy="4603900"/>
          </a:xfrm>
        </p:spPr>
        <p:txBody>
          <a:bodyPr anchor="ctr">
            <a:normAutofit fontScale="85000" lnSpcReduction="10000"/>
          </a:bodyPr>
          <a:lstStyle/>
          <a:p>
            <a:r>
              <a:rPr lang="en-US" dirty="0"/>
              <a:t>From the survey, communities with strategic plans identified several benefits to having a strategic plan.  </a:t>
            </a:r>
          </a:p>
          <a:p>
            <a:pPr lvl="1"/>
            <a:r>
              <a:rPr lang="en-US" dirty="0"/>
              <a:t>The strategic plan provides clear guidance on the goals of the governing body to the manager.  </a:t>
            </a:r>
          </a:p>
          <a:p>
            <a:pPr lvl="1"/>
            <a:r>
              <a:rPr lang="en-US" dirty="0"/>
              <a:t>The strategic plan is used as a communication device for staff.  </a:t>
            </a:r>
          </a:p>
          <a:p>
            <a:pPr lvl="1"/>
            <a:r>
              <a:rPr lang="en-US" dirty="0"/>
              <a:t>The strategic plan communicates to employees that what they do is important and for a purpose. </a:t>
            </a:r>
          </a:p>
          <a:p>
            <a:pPr lvl="1"/>
            <a:r>
              <a:rPr lang="en-US" dirty="0"/>
              <a:t>The strategic plan helps local government managers prioritize the work in the organization and the limited financial resources available during the budget process.</a:t>
            </a:r>
          </a:p>
          <a:p>
            <a:pPr lvl="1"/>
            <a:r>
              <a:rPr lang="en-US" dirty="0"/>
              <a:t>Local government managers stated the strategic plan has helped the elected officials make decisions on controversial issues.  </a:t>
            </a:r>
          </a:p>
          <a:p>
            <a:endParaRPr lang="en-US" dirty="0"/>
          </a:p>
        </p:txBody>
      </p:sp>
    </p:spTree>
    <p:extLst>
      <p:ext uri="{BB962C8B-B14F-4D97-AF65-F5344CB8AC3E}">
        <p14:creationId xmlns:p14="http://schemas.microsoft.com/office/powerpoint/2010/main" val="838517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p:txBody>
          <a:bodyPr/>
          <a:lstStyle/>
          <a:p>
            <a:r>
              <a:rPr lang="en-US" dirty="0"/>
              <a:t>Strategic Planning in Action</a:t>
            </a:r>
          </a:p>
        </p:txBody>
      </p:sp>
    </p:spTree>
    <p:extLst>
      <p:ext uri="{BB962C8B-B14F-4D97-AF65-F5344CB8AC3E}">
        <p14:creationId xmlns:p14="http://schemas.microsoft.com/office/powerpoint/2010/main" val="664198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C441-21E4-AE44-9BFD-7408B5D9EB0D}"/>
              </a:ext>
            </a:extLst>
          </p:cNvPr>
          <p:cNvSpPr>
            <a:spLocks noGrp="1"/>
          </p:cNvSpPr>
          <p:nvPr>
            <p:ph type="title"/>
          </p:nvPr>
        </p:nvSpPr>
        <p:spPr>
          <a:xfrm>
            <a:off x="1286933" y="609600"/>
            <a:ext cx="10197494" cy="1099457"/>
          </a:xfrm>
        </p:spPr>
        <p:txBody>
          <a:bodyPr>
            <a:normAutofit/>
          </a:bodyPr>
          <a:lstStyle/>
          <a:p>
            <a:r>
              <a:rPr lang="en-US" dirty="0"/>
              <a:t>Components of a Strategic Plan</a:t>
            </a:r>
          </a:p>
        </p:txBody>
      </p:sp>
      <p:graphicFrame>
        <p:nvGraphicFramePr>
          <p:cNvPr id="5" name="Content Placeholder 2">
            <a:extLst>
              <a:ext uri="{FF2B5EF4-FFF2-40B4-BE49-F238E27FC236}">
                <a16:creationId xmlns:a16="http://schemas.microsoft.com/office/drawing/2014/main" id="{6E9134A1-8F74-856A-C402-C364312E275E}"/>
              </a:ext>
            </a:extLst>
          </p:cNvPr>
          <p:cNvGraphicFramePr>
            <a:graphicFrameLocks noGrp="1"/>
          </p:cNvGraphicFramePr>
          <p:nvPr>
            <p:ph idx="1"/>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C983124B-44AD-D24C-A61C-7DE8D4D88F9F}"/>
              </a:ext>
            </a:extLst>
          </p:cNvPr>
          <p:cNvSpPr>
            <a:spLocks noGrp="1"/>
          </p:cNvSpPr>
          <p:nvPr>
            <p:ph type="sldNum" sz="quarter" idx="12"/>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3255C3-EC6F-3E44-8738-BCB40BBB5A07}" type="slidenum">
              <a:rPr lang="en-US" smtClean="0"/>
              <a:pPr/>
              <a:t>16</a:t>
            </a:fld>
            <a:endParaRPr lang="en-US"/>
          </a:p>
        </p:txBody>
      </p:sp>
    </p:spTree>
    <p:extLst>
      <p:ext uri="{BB962C8B-B14F-4D97-AF65-F5344CB8AC3E}">
        <p14:creationId xmlns:p14="http://schemas.microsoft.com/office/powerpoint/2010/main" val="435418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EDF7-1AE0-5546-A980-357A862BCC24}"/>
              </a:ext>
            </a:extLst>
          </p:cNvPr>
          <p:cNvSpPr>
            <a:spLocks noGrp="1"/>
          </p:cNvSpPr>
          <p:nvPr>
            <p:ph type="title"/>
          </p:nvPr>
        </p:nvSpPr>
        <p:spPr>
          <a:xfrm>
            <a:off x="1286933" y="609600"/>
            <a:ext cx="10197494" cy="1099457"/>
          </a:xfrm>
        </p:spPr>
        <p:txBody>
          <a:bodyPr>
            <a:normAutofit/>
          </a:bodyPr>
          <a:lstStyle/>
          <a:p>
            <a:r>
              <a:rPr lang="en-US" dirty="0"/>
              <a:t>Strategic Plan Components</a:t>
            </a:r>
          </a:p>
        </p:txBody>
      </p:sp>
      <p:graphicFrame>
        <p:nvGraphicFramePr>
          <p:cNvPr id="7" name="Content Placeholder 3">
            <a:extLst>
              <a:ext uri="{FF2B5EF4-FFF2-40B4-BE49-F238E27FC236}">
                <a16:creationId xmlns:a16="http://schemas.microsoft.com/office/drawing/2014/main" id="{CBDD7106-4C88-3A49-BC70-CEFFA37D9158}"/>
              </a:ext>
            </a:extLst>
          </p:cNvPr>
          <p:cNvGraphicFramePr>
            <a:graphicFrameLocks noGrp="1"/>
          </p:cNvGraphicFramePr>
          <p:nvPr>
            <p:ph idx="1"/>
          </p:nvPr>
        </p:nvGraphicFramePr>
        <p:xfrm>
          <a:off x="1286933" y="2399383"/>
          <a:ext cx="9618134" cy="3191804"/>
        </p:xfrm>
        <a:graphic>
          <a:graphicData uri="http://schemas.openxmlformats.org/drawingml/2006/table">
            <a:tbl>
              <a:tblPr firstRow="1" firstCol="1" bandRow="1">
                <a:tableStyleId>{5C22544A-7EE6-4342-B048-85BDC9FD1C3A}</a:tableStyleId>
              </a:tblPr>
              <a:tblGrid>
                <a:gridCol w="2703225">
                  <a:extLst>
                    <a:ext uri="{9D8B030D-6E8A-4147-A177-3AD203B41FA5}">
                      <a16:colId xmlns:a16="http://schemas.microsoft.com/office/drawing/2014/main" val="2170305891"/>
                    </a:ext>
                  </a:extLst>
                </a:gridCol>
                <a:gridCol w="2939437">
                  <a:extLst>
                    <a:ext uri="{9D8B030D-6E8A-4147-A177-3AD203B41FA5}">
                      <a16:colId xmlns:a16="http://schemas.microsoft.com/office/drawing/2014/main" val="1762064322"/>
                    </a:ext>
                  </a:extLst>
                </a:gridCol>
                <a:gridCol w="3975472">
                  <a:extLst>
                    <a:ext uri="{9D8B030D-6E8A-4147-A177-3AD203B41FA5}">
                      <a16:colId xmlns:a16="http://schemas.microsoft.com/office/drawing/2014/main" val="38153872"/>
                    </a:ext>
                  </a:extLst>
                </a:gridCol>
              </a:tblGrid>
              <a:tr h="214663">
                <a:tc>
                  <a:txBody>
                    <a:bodyPr/>
                    <a:lstStyle/>
                    <a:p>
                      <a:pPr marL="0" marR="0" algn="ctr">
                        <a:lnSpc>
                          <a:spcPct val="115000"/>
                        </a:lnSpc>
                        <a:spcBef>
                          <a:spcPts val="0"/>
                        </a:spcBef>
                        <a:spcAft>
                          <a:spcPts val="0"/>
                        </a:spcAft>
                      </a:pPr>
                      <a:r>
                        <a:rPr lang="en-US" sz="1100" dirty="0">
                          <a:effectLst/>
                        </a:rPr>
                        <a:t>Strategic Plan Component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gn="ctr">
                        <a:lnSpc>
                          <a:spcPct val="115000"/>
                        </a:lnSpc>
                        <a:spcBef>
                          <a:spcPts val="0"/>
                        </a:spcBef>
                        <a:spcAft>
                          <a:spcPts val="0"/>
                        </a:spcAft>
                      </a:pPr>
                      <a:r>
                        <a:rPr lang="en-US" sz="1100" dirty="0">
                          <a:effectLst/>
                        </a:rPr>
                        <a:t>Answer the Question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gn="ctr">
                        <a:lnSpc>
                          <a:spcPct val="115000"/>
                        </a:lnSpc>
                        <a:spcBef>
                          <a:spcPts val="0"/>
                        </a:spcBef>
                        <a:spcAft>
                          <a:spcPts val="0"/>
                        </a:spcAft>
                      </a:pPr>
                      <a:r>
                        <a:rPr lang="en-US" sz="1100" dirty="0">
                          <a:effectLst/>
                        </a:rPr>
                        <a:t>Description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2553371792"/>
                  </a:ext>
                </a:extLst>
              </a:tr>
              <a:tr h="595428">
                <a:tc>
                  <a:txBody>
                    <a:bodyPr/>
                    <a:lstStyle/>
                    <a:p>
                      <a:pPr marL="0" marR="0" algn="ctr">
                        <a:lnSpc>
                          <a:spcPct val="115000"/>
                        </a:lnSpc>
                        <a:spcBef>
                          <a:spcPts val="0"/>
                        </a:spcBef>
                        <a:spcAft>
                          <a:spcPts val="0"/>
                        </a:spcAft>
                      </a:pPr>
                      <a:r>
                        <a:rPr lang="en-US" sz="1100" dirty="0">
                          <a:effectLst/>
                        </a:rPr>
                        <a:t>Mission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What do we do today?</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The mission states what the local government does now; it communicates to residents, businesses, nonprofits, and other key interest groups what you do on a day-to-day basis.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2551666958"/>
                  </a:ext>
                </a:extLst>
              </a:tr>
              <a:tr h="976193">
                <a:tc>
                  <a:txBody>
                    <a:bodyPr/>
                    <a:lstStyle/>
                    <a:p>
                      <a:pPr marL="0" marR="0" algn="ctr">
                        <a:lnSpc>
                          <a:spcPct val="115000"/>
                        </a:lnSpc>
                        <a:spcBef>
                          <a:spcPts val="0"/>
                        </a:spcBef>
                        <a:spcAft>
                          <a:spcPts val="0"/>
                        </a:spcAft>
                      </a:pPr>
                      <a:r>
                        <a:rPr lang="en-US" sz="1100" dirty="0">
                          <a:effectLst/>
                        </a:rPr>
                        <a:t>Vision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What do we want our community to look like in 10-15 years?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The vision states what you want your community to look like in 10-15 years; it communicates to the external environment what you want to achieve and how the governing body sees itself in the future.</a:t>
                      </a:r>
                      <a:endParaRPr lang="en-US" sz="1200" dirty="0">
                        <a:effectLst/>
                      </a:endParaRPr>
                    </a:p>
                    <a:p>
                      <a:pPr marL="0" marR="0">
                        <a:lnSpc>
                          <a:spcPct val="115000"/>
                        </a:lnSpc>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4238843064"/>
                  </a:ext>
                </a:extLst>
              </a:tr>
              <a:tr h="595428">
                <a:tc>
                  <a:txBody>
                    <a:bodyPr/>
                    <a:lstStyle/>
                    <a:p>
                      <a:pPr marL="0" marR="0" algn="ctr">
                        <a:lnSpc>
                          <a:spcPct val="115000"/>
                        </a:lnSpc>
                        <a:spcBef>
                          <a:spcPts val="0"/>
                        </a:spcBef>
                        <a:spcAft>
                          <a:spcPts val="0"/>
                        </a:spcAft>
                      </a:pPr>
                      <a:r>
                        <a:rPr lang="en-US" sz="1100" dirty="0">
                          <a:effectLst/>
                        </a:rPr>
                        <a:t>Values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What values are important to the governing body when we make a decision?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The values (typically 4-5 values) communicate guiding principles that the governing body uses to make decisions for the community (ethics, efficiency, equity, etc.)</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3018586441"/>
                  </a:ext>
                </a:extLst>
              </a:tr>
              <a:tr h="405046">
                <a:tc>
                  <a:txBody>
                    <a:bodyPr/>
                    <a:lstStyle/>
                    <a:p>
                      <a:pPr marL="0" marR="0" algn="ctr">
                        <a:lnSpc>
                          <a:spcPct val="115000"/>
                        </a:lnSpc>
                        <a:spcBef>
                          <a:spcPts val="0"/>
                        </a:spcBef>
                        <a:spcAft>
                          <a:spcPts val="0"/>
                        </a:spcAft>
                      </a:pPr>
                      <a:r>
                        <a:rPr lang="en-US" sz="1100" dirty="0">
                          <a:effectLst/>
                        </a:rPr>
                        <a:t>Goals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What are the goals to make progress towards our vision?</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The goals are broad statements or affirmations the governing body agrees on to achieve the vision of the community.</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362474206"/>
                  </a:ext>
                </a:extLst>
              </a:tr>
              <a:tr h="405046">
                <a:tc>
                  <a:txBody>
                    <a:bodyPr/>
                    <a:lstStyle/>
                    <a:p>
                      <a:pPr marL="0" marR="0" algn="ctr">
                        <a:lnSpc>
                          <a:spcPct val="115000"/>
                        </a:lnSpc>
                        <a:spcBef>
                          <a:spcPts val="0"/>
                        </a:spcBef>
                        <a:spcAft>
                          <a:spcPts val="0"/>
                        </a:spcAft>
                      </a:pPr>
                      <a:r>
                        <a:rPr lang="en-US" sz="1100" dirty="0">
                          <a:effectLst/>
                        </a:rPr>
                        <a:t>Strategies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What do we need to do now to achieve those goals?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tc>
                  <a:txBody>
                    <a:bodyPr/>
                    <a:lstStyle/>
                    <a:p>
                      <a:pPr marL="0" marR="0">
                        <a:lnSpc>
                          <a:spcPct val="115000"/>
                        </a:lnSpc>
                        <a:spcBef>
                          <a:spcPts val="0"/>
                        </a:spcBef>
                        <a:spcAft>
                          <a:spcPts val="0"/>
                        </a:spcAft>
                      </a:pPr>
                      <a:r>
                        <a:rPr lang="en-US" sz="1100" dirty="0">
                          <a:effectLst/>
                        </a:rPr>
                        <a:t>Strategies are action items that establish how you will achieve those goals in the next 1-2 years.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521" marR="72521" marT="0" marB="0"/>
                </a:tc>
                <a:extLst>
                  <a:ext uri="{0D108BD9-81ED-4DB2-BD59-A6C34878D82A}">
                    <a16:rowId xmlns:a16="http://schemas.microsoft.com/office/drawing/2014/main" val="477403786"/>
                  </a:ext>
                </a:extLst>
              </a:tr>
            </a:tbl>
          </a:graphicData>
        </a:graphic>
      </p:graphicFrame>
      <p:sp>
        <p:nvSpPr>
          <p:cNvPr id="3" name="Slide Number Placeholder 2">
            <a:extLst>
              <a:ext uri="{FF2B5EF4-FFF2-40B4-BE49-F238E27FC236}">
                <a16:creationId xmlns:a16="http://schemas.microsoft.com/office/drawing/2014/main" id="{ED8E161C-18D0-5346-AFD5-E2DE0D9D951A}"/>
              </a:ext>
            </a:extLst>
          </p:cNvPr>
          <p:cNvSpPr>
            <a:spLocks noGrp="1"/>
          </p:cNvSpPr>
          <p:nvPr>
            <p:ph type="sldNum" sz="quarter" idx="12"/>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3255C3-EC6F-3E44-8738-BCB40BBB5A07}" type="slidenum">
              <a:rPr lang="en-US" smtClean="0"/>
              <a:pPr/>
              <a:t>17</a:t>
            </a:fld>
            <a:endParaRPr lang="en-US"/>
          </a:p>
        </p:txBody>
      </p:sp>
    </p:spTree>
    <p:extLst>
      <p:ext uri="{BB962C8B-B14F-4D97-AF65-F5344CB8AC3E}">
        <p14:creationId xmlns:p14="http://schemas.microsoft.com/office/powerpoint/2010/main" val="237216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1B572-D653-A44C-9E8C-E475F14D7B39}"/>
              </a:ext>
            </a:extLst>
          </p:cNvPr>
          <p:cNvSpPr>
            <a:spLocks noGrp="1"/>
          </p:cNvSpPr>
          <p:nvPr>
            <p:ph type="title"/>
          </p:nvPr>
        </p:nvSpPr>
        <p:spPr>
          <a:xfrm>
            <a:off x="1286933" y="609600"/>
            <a:ext cx="10197494" cy="1099457"/>
          </a:xfrm>
        </p:spPr>
        <p:txBody>
          <a:bodyPr>
            <a:normAutofit/>
          </a:bodyPr>
          <a:lstStyle/>
          <a:p>
            <a:r>
              <a:rPr lang="en-US" dirty="0"/>
              <a:t>Strategic Planning in Action</a:t>
            </a:r>
          </a:p>
        </p:txBody>
      </p:sp>
      <p:graphicFrame>
        <p:nvGraphicFramePr>
          <p:cNvPr id="4" name="Diagram 3">
            <a:extLst>
              <a:ext uri="{FF2B5EF4-FFF2-40B4-BE49-F238E27FC236}">
                <a16:creationId xmlns:a16="http://schemas.microsoft.com/office/drawing/2014/main" id="{40E339E2-9A2B-8945-819B-4C0E97211B7F}"/>
              </a:ext>
            </a:extLst>
          </p:cNvPr>
          <p:cNvGraphicFramePr/>
          <p:nvPr>
            <p:extLst>
              <p:ext uri="{D42A27DB-BD31-4B8C-83A1-F6EECF244321}">
                <p14:modId xmlns:p14="http://schemas.microsoft.com/office/powerpoint/2010/main" val="720367933"/>
              </p:ext>
            </p:extLst>
          </p:nvPr>
        </p:nvGraphicFramePr>
        <p:xfrm>
          <a:off x="1286933" y="1709057"/>
          <a:ext cx="9787466"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084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DAB6-DB62-684C-BA9F-400954EACDE9}"/>
              </a:ext>
            </a:extLst>
          </p:cNvPr>
          <p:cNvSpPr>
            <a:spLocks noGrp="1"/>
          </p:cNvSpPr>
          <p:nvPr>
            <p:ph type="title"/>
          </p:nvPr>
        </p:nvSpPr>
        <p:spPr>
          <a:xfrm>
            <a:off x="1043950" y="1179151"/>
            <a:ext cx="3300646" cy="4463889"/>
          </a:xfrm>
        </p:spPr>
        <p:txBody>
          <a:bodyPr anchor="ctr">
            <a:normAutofit/>
          </a:bodyPr>
          <a:lstStyle/>
          <a:p>
            <a:r>
              <a:rPr lang="en-US" dirty="0"/>
              <a:t>Developing Leadership Support</a:t>
            </a:r>
          </a:p>
        </p:txBody>
      </p:sp>
      <p:sp>
        <p:nvSpPr>
          <p:cNvPr id="3" name="Content Placeholder 2">
            <a:extLst>
              <a:ext uri="{FF2B5EF4-FFF2-40B4-BE49-F238E27FC236}">
                <a16:creationId xmlns:a16="http://schemas.microsoft.com/office/drawing/2014/main" id="{2C198AFB-89DA-8247-8AD2-57BD58F466FA}"/>
              </a:ext>
            </a:extLst>
          </p:cNvPr>
          <p:cNvSpPr>
            <a:spLocks noGrp="1"/>
          </p:cNvSpPr>
          <p:nvPr>
            <p:ph idx="1"/>
          </p:nvPr>
        </p:nvSpPr>
        <p:spPr>
          <a:xfrm>
            <a:off x="4978918" y="1109145"/>
            <a:ext cx="6341016" cy="4603900"/>
          </a:xfrm>
        </p:spPr>
        <p:txBody>
          <a:bodyPr anchor="ctr">
            <a:normAutofit/>
          </a:bodyPr>
          <a:lstStyle/>
          <a:p>
            <a:r>
              <a:rPr lang="en-US" dirty="0"/>
              <a:t>Key Questions: Elected Officials Support</a:t>
            </a:r>
          </a:p>
          <a:p>
            <a:pPr lvl="1"/>
            <a:r>
              <a:rPr lang="en-US" dirty="0"/>
              <a:t>Is there an advocate on the governing body that can help to garner support for the process?</a:t>
            </a:r>
          </a:p>
          <a:p>
            <a:pPr lvl="1"/>
            <a:r>
              <a:rPr lang="en-US" dirty="0"/>
              <a:t>Do neighboring communities have a strategic plan? If so, share the example.</a:t>
            </a:r>
          </a:p>
          <a:p>
            <a:pPr lvl="1"/>
            <a:r>
              <a:rPr lang="en-US" dirty="0"/>
              <a:t>Will the strategic plan only be used as an internal document that is developed by the elected officials or as a document that includes resident input to the vision of the community?</a:t>
            </a:r>
          </a:p>
          <a:p>
            <a:pPr lvl="1"/>
            <a:r>
              <a:rPr lang="en-US" dirty="0"/>
              <a:t>What other existing plans (e.g., budget, comprehensive plan, capital improvement plan)  can inform the strategic plan?</a:t>
            </a:r>
          </a:p>
        </p:txBody>
      </p:sp>
    </p:spTree>
    <p:extLst>
      <p:ext uri="{BB962C8B-B14F-4D97-AF65-F5344CB8AC3E}">
        <p14:creationId xmlns:p14="http://schemas.microsoft.com/office/powerpoint/2010/main" val="104659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AA39-9877-62FC-95B2-6C445A958120}"/>
              </a:ext>
            </a:extLst>
          </p:cNvPr>
          <p:cNvSpPr>
            <a:spLocks noGrp="1"/>
          </p:cNvSpPr>
          <p:nvPr>
            <p:ph type="title"/>
          </p:nvPr>
        </p:nvSpPr>
        <p:spPr/>
        <p:txBody>
          <a:bodyPr/>
          <a:lstStyle/>
          <a:p>
            <a:r>
              <a:rPr lang="en-US" b="1" dirty="0"/>
              <a:t>Overview</a:t>
            </a:r>
            <a:endParaRPr lang="en-US" dirty="0"/>
          </a:p>
        </p:txBody>
      </p:sp>
      <p:sp>
        <p:nvSpPr>
          <p:cNvPr id="3" name="Content Placeholder 2">
            <a:extLst>
              <a:ext uri="{FF2B5EF4-FFF2-40B4-BE49-F238E27FC236}">
                <a16:creationId xmlns:a16="http://schemas.microsoft.com/office/drawing/2014/main" id="{51F17B89-EFD5-29E0-5364-60C8A27A8837}"/>
              </a:ext>
            </a:extLst>
          </p:cNvPr>
          <p:cNvSpPr>
            <a:spLocks noGrp="1"/>
          </p:cNvSpPr>
          <p:nvPr>
            <p:ph idx="1"/>
          </p:nvPr>
        </p:nvSpPr>
        <p:spPr/>
        <p:txBody>
          <a:bodyPr/>
          <a:lstStyle/>
          <a:p>
            <a:r>
              <a:rPr lang="en-US" dirty="0"/>
              <a:t>Introduction and Report</a:t>
            </a:r>
          </a:p>
          <a:p>
            <a:r>
              <a:rPr lang="en-US" dirty="0"/>
              <a:t>Why do Strategic Planning?</a:t>
            </a:r>
          </a:p>
          <a:p>
            <a:r>
              <a:rPr lang="en-US" dirty="0"/>
              <a:t>Strategic Planning in Action</a:t>
            </a:r>
          </a:p>
          <a:p>
            <a:r>
              <a:rPr lang="en-US" dirty="0"/>
              <a:t>Town Example</a:t>
            </a:r>
          </a:p>
          <a:p>
            <a:r>
              <a:rPr lang="en-US" dirty="0"/>
              <a:t>Questions</a:t>
            </a:r>
          </a:p>
        </p:txBody>
      </p:sp>
    </p:spTree>
    <p:extLst>
      <p:ext uri="{BB962C8B-B14F-4D97-AF65-F5344CB8AC3E}">
        <p14:creationId xmlns:p14="http://schemas.microsoft.com/office/powerpoint/2010/main" val="2272397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FE32-2A5D-1F4A-AEF7-1DB701B2A319}"/>
              </a:ext>
            </a:extLst>
          </p:cNvPr>
          <p:cNvSpPr>
            <a:spLocks noGrp="1"/>
          </p:cNvSpPr>
          <p:nvPr>
            <p:ph type="title"/>
          </p:nvPr>
        </p:nvSpPr>
        <p:spPr>
          <a:xfrm>
            <a:off x="643467" y="816638"/>
            <a:ext cx="3367359" cy="5224724"/>
          </a:xfrm>
        </p:spPr>
        <p:txBody>
          <a:bodyPr anchor="ctr">
            <a:normAutofit/>
          </a:bodyPr>
          <a:lstStyle/>
          <a:p>
            <a:r>
              <a:rPr lang="en-US" dirty="0"/>
              <a:t>Establishing a Strategic Planning Committee</a:t>
            </a:r>
          </a:p>
        </p:txBody>
      </p:sp>
      <p:sp>
        <p:nvSpPr>
          <p:cNvPr id="3" name="Content Placeholder 2">
            <a:extLst>
              <a:ext uri="{FF2B5EF4-FFF2-40B4-BE49-F238E27FC236}">
                <a16:creationId xmlns:a16="http://schemas.microsoft.com/office/drawing/2014/main" id="{B666D0C7-0A32-8B46-A630-4D2307FC9EDE}"/>
              </a:ext>
            </a:extLst>
          </p:cNvPr>
          <p:cNvSpPr>
            <a:spLocks noGrp="1"/>
          </p:cNvSpPr>
          <p:nvPr>
            <p:ph idx="1"/>
          </p:nvPr>
        </p:nvSpPr>
        <p:spPr>
          <a:xfrm>
            <a:off x="4654295" y="816638"/>
            <a:ext cx="4619706" cy="5224724"/>
          </a:xfrm>
        </p:spPr>
        <p:txBody>
          <a:bodyPr anchor="ctr">
            <a:normAutofit fontScale="92500" lnSpcReduction="10000"/>
          </a:bodyPr>
          <a:lstStyle/>
          <a:p>
            <a:r>
              <a:rPr lang="en-US" dirty="0"/>
              <a:t>Key Questions: Strategic Planning Committee</a:t>
            </a:r>
          </a:p>
          <a:p>
            <a:pPr lvl="1"/>
            <a:r>
              <a:rPr lang="en-US" dirty="0"/>
              <a:t>Should elected officials be on the planning committee?</a:t>
            </a:r>
          </a:p>
          <a:p>
            <a:pPr lvl="1"/>
            <a:r>
              <a:rPr lang="en-US" dirty="0"/>
              <a:t>Which staff should be a member of the planning committee?</a:t>
            </a:r>
          </a:p>
          <a:p>
            <a:pPr lvl="1"/>
            <a:r>
              <a:rPr lang="en-US" dirty="0"/>
              <a:t>Who will be the coordinator of the planning committee?</a:t>
            </a:r>
          </a:p>
          <a:p>
            <a:pPr lvl="1"/>
            <a:r>
              <a:rPr lang="en-US" dirty="0"/>
              <a:t>How frequently will the committee meet?</a:t>
            </a:r>
          </a:p>
          <a:p>
            <a:pPr lvl="1"/>
            <a:r>
              <a:rPr lang="en-US" dirty="0"/>
              <a:t>Have you clearly defined the roles and responsibilities of the Strategic Planning Committee? What are the expectations of the committee and what are the deliverables?</a:t>
            </a:r>
          </a:p>
          <a:p>
            <a:endParaRPr lang="en-US" dirty="0"/>
          </a:p>
        </p:txBody>
      </p:sp>
    </p:spTree>
    <p:extLst>
      <p:ext uri="{BB962C8B-B14F-4D97-AF65-F5344CB8AC3E}">
        <p14:creationId xmlns:p14="http://schemas.microsoft.com/office/powerpoint/2010/main" val="3089662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6BDC-37E9-5D48-88F3-3444EEC878C7}"/>
              </a:ext>
            </a:extLst>
          </p:cNvPr>
          <p:cNvSpPr>
            <a:spLocks noGrp="1"/>
          </p:cNvSpPr>
          <p:nvPr>
            <p:ph type="title"/>
          </p:nvPr>
        </p:nvSpPr>
        <p:spPr>
          <a:xfrm>
            <a:off x="1043950" y="1179151"/>
            <a:ext cx="3300646" cy="4463889"/>
          </a:xfrm>
        </p:spPr>
        <p:txBody>
          <a:bodyPr anchor="ctr">
            <a:normAutofit/>
          </a:bodyPr>
          <a:lstStyle/>
          <a:p>
            <a:r>
              <a:rPr lang="en-US" dirty="0"/>
              <a:t>Determining the Level of Community Engagement</a:t>
            </a:r>
            <a:br>
              <a:rPr lang="en-US" dirty="0"/>
            </a:br>
            <a:endParaRPr lang="en-US" dirty="0"/>
          </a:p>
        </p:txBody>
      </p:sp>
      <p:sp>
        <p:nvSpPr>
          <p:cNvPr id="3" name="Content Placeholder 2">
            <a:extLst>
              <a:ext uri="{FF2B5EF4-FFF2-40B4-BE49-F238E27FC236}">
                <a16:creationId xmlns:a16="http://schemas.microsoft.com/office/drawing/2014/main" id="{C237196B-4FA2-4846-94BC-A4742A7CF23F}"/>
              </a:ext>
            </a:extLst>
          </p:cNvPr>
          <p:cNvSpPr>
            <a:spLocks noGrp="1"/>
          </p:cNvSpPr>
          <p:nvPr>
            <p:ph idx="1"/>
          </p:nvPr>
        </p:nvSpPr>
        <p:spPr>
          <a:xfrm>
            <a:off x="4978918" y="1109145"/>
            <a:ext cx="6341016" cy="4603900"/>
          </a:xfrm>
        </p:spPr>
        <p:txBody>
          <a:bodyPr anchor="ctr">
            <a:normAutofit fontScale="85000" lnSpcReduction="10000"/>
          </a:bodyPr>
          <a:lstStyle/>
          <a:p>
            <a:r>
              <a:rPr lang="en-US" dirty="0"/>
              <a:t>Key Questions: Level of Community Engagement </a:t>
            </a:r>
          </a:p>
          <a:p>
            <a:pPr lvl="1"/>
            <a:r>
              <a:rPr lang="en-US" dirty="0"/>
              <a:t>Is the strategic plan seen more as internal guidance, or more of a public document? How should our engagement strategy change? </a:t>
            </a:r>
          </a:p>
          <a:p>
            <a:pPr lvl="1"/>
            <a:r>
              <a:rPr lang="en-US" dirty="0"/>
              <a:t>Inform: Does the governing body want to develop the strategic plan and then get community input on the plan?  </a:t>
            </a:r>
          </a:p>
          <a:p>
            <a:pPr lvl="1"/>
            <a:r>
              <a:rPr lang="en-US" dirty="0"/>
              <a:t>Consult: Does the governing body want to obtain community perspectives prior to the strategic planning retreat? Where might the public provide the most useful guidance in this process?</a:t>
            </a:r>
          </a:p>
          <a:p>
            <a:pPr lvl="1"/>
            <a:r>
              <a:rPr lang="en-US" dirty="0"/>
              <a:t>None: Does the governing body feel comfortable moving forward with the process without formal community engagement?  If so, what previous processes, if any, are feeding into the strategic plan, and how was the public involved in those processes?</a:t>
            </a:r>
          </a:p>
          <a:p>
            <a:endParaRPr lang="en-US" dirty="0"/>
          </a:p>
        </p:txBody>
      </p:sp>
    </p:spTree>
    <p:extLst>
      <p:ext uri="{BB962C8B-B14F-4D97-AF65-F5344CB8AC3E}">
        <p14:creationId xmlns:p14="http://schemas.microsoft.com/office/powerpoint/2010/main" val="30878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38FC8-412F-C347-B520-F9D0B3084182}"/>
              </a:ext>
            </a:extLst>
          </p:cNvPr>
          <p:cNvSpPr>
            <a:spLocks noGrp="1"/>
          </p:cNvSpPr>
          <p:nvPr>
            <p:ph type="title"/>
          </p:nvPr>
        </p:nvSpPr>
        <p:spPr>
          <a:xfrm>
            <a:off x="1043950" y="1179151"/>
            <a:ext cx="3300646" cy="4463889"/>
          </a:xfrm>
        </p:spPr>
        <p:txBody>
          <a:bodyPr anchor="ctr">
            <a:normAutofit/>
          </a:bodyPr>
          <a:lstStyle/>
          <a:p>
            <a:r>
              <a:rPr lang="en-US" dirty="0"/>
              <a:t>Determining Preferences for Facilitation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757DD568-3C0C-9C40-9B49-F6A11101CFA8}"/>
              </a:ext>
            </a:extLst>
          </p:cNvPr>
          <p:cNvSpPr>
            <a:spLocks noGrp="1"/>
          </p:cNvSpPr>
          <p:nvPr>
            <p:ph idx="1"/>
          </p:nvPr>
        </p:nvSpPr>
        <p:spPr>
          <a:xfrm>
            <a:off x="4978918" y="1109145"/>
            <a:ext cx="6341016" cy="4603900"/>
          </a:xfrm>
        </p:spPr>
        <p:txBody>
          <a:bodyPr anchor="ctr">
            <a:normAutofit/>
          </a:bodyPr>
          <a:lstStyle/>
          <a:p>
            <a:r>
              <a:rPr lang="en-US" dirty="0"/>
              <a:t>Key Questions: Facilitator or </a:t>
            </a:r>
            <a:r>
              <a:rPr lang="en-US"/>
              <a:t>In-house staff?</a:t>
            </a:r>
            <a:endParaRPr lang="en-US" dirty="0"/>
          </a:p>
          <a:p>
            <a:pPr lvl="1"/>
            <a:r>
              <a:rPr lang="en-US" dirty="0"/>
              <a:t>Should we use a facilitator or in-house staff to facilitate the process? Can we bring in a facilitator at certain points in the process or will they be there from start to finish? </a:t>
            </a:r>
          </a:p>
          <a:p>
            <a:pPr lvl="1"/>
            <a:r>
              <a:rPr lang="en-US" dirty="0"/>
              <a:t>If we use a facilitator, how much would that cost?</a:t>
            </a:r>
          </a:p>
          <a:p>
            <a:pPr lvl="1"/>
            <a:r>
              <a:rPr lang="en-US" dirty="0"/>
              <a:t>If we use a facilitator, how will we procure this?  </a:t>
            </a:r>
          </a:p>
          <a:p>
            <a:pPr lvl="1"/>
            <a:r>
              <a:rPr lang="en-US" dirty="0"/>
              <a:t>Are there other communities that have a sample request for proposal as a guide?</a:t>
            </a:r>
          </a:p>
          <a:p>
            <a:pPr lvl="1"/>
            <a:r>
              <a:rPr lang="en-US" dirty="0"/>
              <a:t>What resources have other local governments used in my region?</a:t>
            </a:r>
          </a:p>
          <a:p>
            <a:endParaRPr lang="en-US" dirty="0"/>
          </a:p>
        </p:txBody>
      </p:sp>
    </p:spTree>
    <p:extLst>
      <p:ext uri="{BB962C8B-B14F-4D97-AF65-F5344CB8AC3E}">
        <p14:creationId xmlns:p14="http://schemas.microsoft.com/office/powerpoint/2010/main" val="2292039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C041B-5E81-584C-AB47-3AC3C284C83D}"/>
              </a:ext>
            </a:extLst>
          </p:cNvPr>
          <p:cNvSpPr>
            <a:spLocks noGrp="1"/>
          </p:cNvSpPr>
          <p:nvPr>
            <p:ph type="title"/>
          </p:nvPr>
        </p:nvSpPr>
        <p:spPr>
          <a:xfrm>
            <a:off x="1043950" y="1179151"/>
            <a:ext cx="3300646" cy="4463889"/>
          </a:xfrm>
        </p:spPr>
        <p:txBody>
          <a:bodyPr anchor="ctr">
            <a:normAutofit/>
          </a:bodyPr>
          <a:lstStyle/>
          <a:p>
            <a:r>
              <a:rPr lang="en-US" dirty="0"/>
              <a:t>Considering the Costs and Funding Available </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195F1223-C27C-5F4A-97C9-0FC54FB6FC6D}"/>
              </a:ext>
            </a:extLst>
          </p:cNvPr>
          <p:cNvSpPr>
            <a:spLocks noGrp="1"/>
          </p:cNvSpPr>
          <p:nvPr>
            <p:ph idx="1"/>
          </p:nvPr>
        </p:nvSpPr>
        <p:spPr>
          <a:xfrm>
            <a:off x="4978918" y="1109145"/>
            <a:ext cx="6341016" cy="4603900"/>
          </a:xfrm>
        </p:spPr>
        <p:txBody>
          <a:bodyPr anchor="ctr">
            <a:normAutofit/>
          </a:bodyPr>
          <a:lstStyle/>
          <a:p>
            <a:r>
              <a:rPr lang="en-US" dirty="0"/>
              <a:t>Key Questions: Funding the Strategic Plan</a:t>
            </a:r>
          </a:p>
          <a:p>
            <a:pPr lvl="1"/>
            <a:r>
              <a:rPr lang="en-US" dirty="0"/>
              <a:t>Are you using a facilitator?</a:t>
            </a:r>
          </a:p>
          <a:p>
            <a:pPr lvl="1"/>
            <a:r>
              <a:rPr lang="en-US" dirty="0"/>
              <a:t>Are you developing a survey for residents?</a:t>
            </a:r>
          </a:p>
          <a:p>
            <a:pPr lvl="1"/>
            <a:r>
              <a:rPr lang="en-US" dirty="0"/>
              <a:t>Is there a cost for the location/facility for the retreat?</a:t>
            </a:r>
          </a:p>
          <a:p>
            <a:pPr lvl="1"/>
            <a:r>
              <a:rPr lang="en-US" dirty="0"/>
              <a:t>Do we have funding available for this process? Do we have surplus funds we could use for the process? Do we request additional funding for the process?</a:t>
            </a:r>
          </a:p>
          <a:p>
            <a:endParaRPr lang="en-US" dirty="0"/>
          </a:p>
        </p:txBody>
      </p:sp>
    </p:spTree>
    <p:extLst>
      <p:ext uri="{BB962C8B-B14F-4D97-AF65-F5344CB8AC3E}">
        <p14:creationId xmlns:p14="http://schemas.microsoft.com/office/powerpoint/2010/main" val="2652454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065D-74DF-F94D-93DD-BE15F6A30B71}"/>
              </a:ext>
            </a:extLst>
          </p:cNvPr>
          <p:cNvSpPr>
            <a:spLocks noGrp="1"/>
          </p:cNvSpPr>
          <p:nvPr>
            <p:ph type="title"/>
          </p:nvPr>
        </p:nvSpPr>
        <p:spPr>
          <a:xfrm>
            <a:off x="1043950" y="1179151"/>
            <a:ext cx="3300646" cy="4463889"/>
          </a:xfrm>
        </p:spPr>
        <p:txBody>
          <a:bodyPr anchor="ctr">
            <a:normAutofit/>
          </a:bodyPr>
          <a:lstStyle/>
          <a:p>
            <a:pPr>
              <a:lnSpc>
                <a:spcPct val="90000"/>
              </a:lnSpc>
            </a:pPr>
            <a:r>
              <a:rPr lang="en-US" sz="3300" dirty="0"/>
              <a:t>Conducting a Strengths, Weaknesses, Opportunities and Challenges (SWOC) Analysis </a:t>
            </a:r>
            <a:br>
              <a:rPr lang="en-US" sz="3300" b="1" dirty="0"/>
            </a:br>
            <a:r>
              <a:rPr lang="en-US" sz="3300" b="1" dirty="0"/>
              <a:t> </a:t>
            </a:r>
            <a:br>
              <a:rPr lang="en-US" sz="3300" b="1" dirty="0"/>
            </a:br>
            <a:endParaRPr lang="en-US" sz="3300" dirty="0"/>
          </a:p>
        </p:txBody>
      </p:sp>
      <p:sp>
        <p:nvSpPr>
          <p:cNvPr id="3" name="Content Placeholder 2">
            <a:extLst>
              <a:ext uri="{FF2B5EF4-FFF2-40B4-BE49-F238E27FC236}">
                <a16:creationId xmlns:a16="http://schemas.microsoft.com/office/drawing/2014/main" id="{8605398C-E6B5-0F40-B2E2-C8455A5B05B4}"/>
              </a:ext>
            </a:extLst>
          </p:cNvPr>
          <p:cNvSpPr>
            <a:spLocks noGrp="1"/>
          </p:cNvSpPr>
          <p:nvPr>
            <p:ph idx="1"/>
          </p:nvPr>
        </p:nvSpPr>
        <p:spPr>
          <a:xfrm>
            <a:off x="4978918" y="1109145"/>
            <a:ext cx="6341016" cy="4603900"/>
          </a:xfrm>
        </p:spPr>
        <p:txBody>
          <a:bodyPr anchor="ctr">
            <a:normAutofit/>
          </a:bodyPr>
          <a:lstStyle/>
          <a:p>
            <a:r>
              <a:rPr lang="en-US" dirty="0"/>
              <a:t>Key Questions: SWOC Analysis</a:t>
            </a:r>
          </a:p>
          <a:p>
            <a:pPr lvl="1"/>
            <a:r>
              <a:rPr lang="en-US" dirty="0"/>
              <a:t>Have you developed a template for the SWOC Analysis?</a:t>
            </a:r>
          </a:p>
          <a:p>
            <a:pPr lvl="1"/>
            <a:r>
              <a:rPr lang="en-US" dirty="0"/>
              <a:t>How will you compile the information from all the elected officials?</a:t>
            </a:r>
          </a:p>
          <a:p>
            <a:pPr lvl="1"/>
            <a:r>
              <a:rPr lang="en-US" dirty="0"/>
              <a:t>Have you allowed for sufficient time for this to be completed and shared prior to the strategic planning retreat?</a:t>
            </a:r>
          </a:p>
          <a:p>
            <a:endParaRPr lang="en-US" dirty="0"/>
          </a:p>
        </p:txBody>
      </p:sp>
    </p:spTree>
    <p:extLst>
      <p:ext uri="{BB962C8B-B14F-4D97-AF65-F5344CB8AC3E}">
        <p14:creationId xmlns:p14="http://schemas.microsoft.com/office/powerpoint/2010/main" val="3070639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C1A3-65C0-A146-BC02-3CB71860F017}"/>
              </a:ext>
            </a:extLst>
          </p:cNvPr>
          <p:cNvSpPr>
            <a:spLocks noGrp="1"/>
          </p:cNvSpPr>
          <p:nvPr>
            <p:ph type="title"/>
          </p:nvPr>
        </p:nvSpPr>
        <p:spPr>
          <a:xfrm>
            <a:off x="1043950" y="1179151"/>
            <a:ext cx="3300646" cy="4463889"/>
          </a:xfrm>
        </p:spPr>
        <p:txBody>
          <a:bodyPr anchor="ctr">
            <a:normAutofit/>
          </a:bodyPr>
          <a:lstStyle/>
          <a:p>
            <a:r>
              <a:rPr lang="en-US" dirty="0"/>
              <a:t>Planning for the Logistics </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B65FF47-8422-D542-853F-6349AA51F2DA}"/>
              </a:ext>
            </a:extLst>
          </p:cNvPr>
          <p:cNvSpPr>
            <a:spLocks noGrp="1"/>
          </p:cNvSpPr>
          <p:nvPr>
            <p:ph idx="1"/>
          </p:nvPr>
        </p:nvSpPr>
        <p:spPr>
          <a:xfrm>
            <a:off x="4978918" y="1109145"/>
            <a:ext cx="6341016" cy="4603900"/>
          </a:xfrm>
        </p:spPr>
        <p:txBody>
          <a:bodyPr anchor="ctr">
            <a:normAutofit/>
          </a:bodyPr>
          <a:lstStyle/>
          <a:p>
            <a:r>
              <a:rPr lang="en-US" dirty="0"/>
              <a:t>Key Questions: Planning for the Logistics</a:t>
            </a:r>
          </a:p>
          <a:p>
            <a:pPr lvl="1"/>
            <a:r>
              <a:rPr lang="en-US" dirty="0"/>
              <a:t>Where will the retreat be held? At an on or off-site location?</a:t>
            </a:r>
          </a:p>
          <a:p>
            <a:pPr lvl="1"/>
            <a:r>
              <a:rPr lang="en-US" dirty="0"/>
              <a:t>What are your open meeting requirements for publicizing and accessibility?</a:t>
            </a:r>
          </a:p>
          <a:p>
            <a:pPr lvl="1"/>
            <a:r>
              <a:rPr lang="en-US" dirty="0"/>
              <a:t>Have you reviewed and summarized community engagement data and SWOC analysis if applicable?</a:t>
            </a:r>
          </a:p>
          <a:p>
            <a:pPr lvl="1"/>
            <a:r>
              <a:rPr lang="en-US" dirty="0"/>
              <a:t>What advance arrangements need to be made for supplies, refreshments, A/V equipment, etc.?</a:t>
            </a:r>
          </a:p>
          <a:p>
            <a:pPr marL="0" indent="0">
              <a:buNone/>
            </a:pPr>
            <a:endParaRPr lang="en-US" dirty="0"/>
          </a:p>
          <a:p>
            <a:endParaRPr lang="en-US" dirty="0"/>
          </a:p>
        </p:txBody>
      </p:sp>
    </p:spTree>
    <p:extLst>
      <p:ext uri="{BB962C8B-B14F-4D97-AF65-F5344CB8AC3E}">
        <p14:creationId xmlns:p14="http://schemas.microsoft.com/office/powerpoint/2010/main" val="1238505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4260B-54B9-3A40-90CE-C9EFB2A7ECE4}"/>
              </a:ext>
            </a:extLst>
          </p:cNvPr>
          <p:cNvSpPr>
            <a:spLocks noGrp="1"/>
          </p:cNvSpPr>
          <p:nvPr>
            <p:ph type="title"/>
          </p:nvPr>
        </p:nvSpPr>
        <p:spPr>
          <a:xfrm>
            <a:off x="1043950" y="1179151"/>
            <a:ext cx="3300646" cy="4463889"/>
          </a:xfrm>
        </p:spPr>
        <p:txBody>
          <a:bodyPr anchor="ctr">
            <a:normAutofit/>
          </a:bodyPr>
          <a:lstStyle/>
          <a:p>
            <a:r>
              <a:rPr lang="en-US" dirty="0"/>
              <a:t>Structuring the Retreat</a:t>
            </a:r>
            <a:br>
              <a:rPr lang="en-US" b="1" dirty="0"/>
            </a:br>
            <a:endParaRPr lang="en-US" dirty="0"/>
          </a:p>
        </p:txBody>
      </p:sp>
      <p:sp>
        <p:nvSpPr>
          <p:cNvPr id="3" name="Content Placeholder 2">
            <a:extLst>
              <a:ext uri="{FF2B5EF4-FFF2-40B4-BE49-F238E27FC236}">
                <a16:creationId xmlns:a16="http://schemas.microsoft.com/office/drawing/2014/main" id="{820DD360-7870-B145-8AF4-ACF8C551130C}"/>
              </a:ext>
            </a:extLst>
          </p:cNvPr>
          <p:cNvSpPr>
            <a:spLocks noGrp="1"/>
          </p:cNvSpPr>
          <p:nvPr>
            <p:ph idx="1"/>
          </p:nvPr>
        </p:nvSpPr>
        <p:spPr>
          <a:xfrm>
            <a:off x="4978918" y="1109145"/>
            <a:ext cx="6341016" cy="4603900"/>
          </a:xfrm>
        </p:spPr>
        <p:txBody>
          <a:bodyPr anchor="ctr">
            <a:normAutofit fontScale="92500" lnSpcReduction="20000"/>
          </a:bodyPr>
          <a:lstStyle/>
          <a:p>
            <a:r>
              <a:rPr lang="en-US" dirty="0"/>
              <a:t>Key Questions: Structuring the Retreat</a:t>
            </a:r>
          </a:p>
          <a:p>
            <a:pPr lvl="1"/>
            <a:r>
              <a:rPr lang="en-US" dirty="0"/>
              <a:t>Have you or the facilitator developed ground rules on the engagement among the elected officials during the retreat (all ideas are judgement free, respect for difference of opinions, etc.)?  </a:t>
            </a:r>
          </a:p>
          <a:p>
            <a:pPr lvl="1"/>
            <a:r>
              <a:rPr lang="en-US" dirty="0"/>
              <a:t>Have you or the facilitator developed an agenda with key components identified?</a:t>
            </a:r>
          </a:p>
          <a:p>
            <a:pPr lvl="1"/>
            <a:r>
              <a:rPr lang="en-US" dirty="0"/>
              <a:t>Have you or the facilitator planned for time allocated to each component?</a:t>
            </a:r>
          </a:p>
          <a:p>
            <a:pPr lvl="1"/>
            <a:r>
              <a:rPr lang="en-US" dirty="0"/>
              <a:t>Who will take notes and compile the information during the retreat?</a:t>
            </a:r>
          </a:p>
          <a:p>
            <a:pPr lvl="1"/>
            <a:r>
              <a:rPr lang="en-US" dirty="0"/>
              <a:t>Who will be responsible for compilation of the strategic plan after the retreat?</a:t>
            </a:r>
          </a:p>
          <a:p>
            <a:pPr lvl="1"/>
            <a:r>
              <a:rPr lang="en-US" dirty="0"/>
              <a:t>What is the timeline for a draft plan to be developed?</a:t>
            </a:r>
          </a:p>
          <a:p>
            <a:endParaRPr lang="en-US" dirty="0"/>
          </a:p>
        </p:txBody>
      </p:sp>
    </p:spTree>
    <p:extLst>
      <p:ext uri="{BB962C8B-B14F-4D97-AF65-F5344CB8AC3E}">
        <p14:creationId xmlns:p14="http://schemas.microsoft.com/office/powerpoint/2010/main" val="544474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7E6C9-C671-314D-BC47-17241824D73A}"/>
              </a:ext>
            </a:extLst>
          </p:cNvPr>
          <p:cNvSpPr>
            <a:spLocks noGrp="1"/>
          </p:cNvSpPr>
          <p:nvPr>
            <p:ph type="title"/>
          </p:nvPr>
        </p:nvSpPr>
        <p:spPr>
          <a:xfrm>
            <a:off x="652481" y="1382486"/>
            <a:ext cx="3547581" cy="4093028"/>
          </a:xfrm>
        </p:spPr>
        <p:txBody>
          <a:bodyPr anchor="ctr">
            <a:normAutofit/>
          </a:bodyPr>
          <a:lstStyle/>
          <a:p>
            <a:r>
              <a:rPr lang="en-US" sz="4400"/>
              <a:t>We have a strategic plan, now what?</a:t>
            </a:r>
          </a:p>
        </p:txBody>
      </p:sp>
      <p:graphicFrame>
        <p:nvGraphicFramePr>
          <p:cNvPr id="5" name="Content Placeholder 2">
            <a:extLst>
              <a:ext uri="{FF2B5EF4-FFF2-40B4-BE49-F238E27FC236}">
                <a16:creationId xmlns:a16="http://schemas.microsoft.com/office/drawing/2014/main" id="{4154ED80-91CD-F281-C4F6-2452541F2EDD}"/>
              </a:ext>
            </a:extLst>
          </p:cNvPr>
          <p:cNvGraphicFramePr>
            <a:graphicFrameLocks noGrp="1"/>
          </p:cNvGraphicFramePr>
          <p:nvPr>
            <p:ph idx="1"/>
            <p:extLst>
              <p:ext uri="{D42A27DB-BD31-4B8C-83A1-F6EECF244321}">
                <p14:modId xmlns:p14="http://schemas.microsoft.com/office/powerpoint/2010/main" val="224991318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05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3694-CECC-0348-93E0-98D26E029C76}"/>
              </a:ext>
            </a:extLst>
          </p:cNvPr>
          <p:cNvSpPr>
            <a:spLocks noGrp="1"/>
          </p:cNvSpPr>
          <p:nvPr>
            <p:ph type="title"/>
          </p:nvPr>
        </p:nvSpPr>
        <p:spPr>
          <a:xfrm>
            <a:off x="1043950" y="1179151"/>
            <a:ext cx="3300646" cy="4463889"/>
          </a:xfrm>
        </p:spPr>
        <p:txBody>
          <a:bodyPr anchor="ctr">
            <a:normAutofit/>
          </a:bodyPr>
          <a:lstStyle/>
          <a:p>
            <a:r>
              <a:rPr lang="en-US" dirty="0"/>
              <a:t>Adopting the Strategic Plan</a:t>
            </a:r>
          </a:p>
        </p:txBody>
      </p:sp>
      <p:sp>
        <p:nvSpPr>
          <p:cNvPr id="3" name="Content Placeholder 2">
            <a:extLst>
              <a:ext uri="{FF2B5EF4-FFF2-40B4-BE49-F238E27FC236}">
                <a16:creationId xmlns:a16="http://schemas.microsoft.com/office/drawing/2014/main" id="{6C33CA75-862E-5D41-8335-B007BAFA7740}"/>
              </a:ext>
            </a:extLst>
          </p:cNvPr>
          <p:cNvSpPr>
            <a:spLocks noGrp="1"/>
          </p:cNvSpPr>
          <p:nvPr>
            <p:ph idx="1"/>
          </p:nvPr>
        </p:nvSpPr>
        <p:spPr>
          <a:xfrm>
            <a:off x="4978918" y="1109145"/>
            <a:ext cx="6341016" cy="4603900"/>
          </a:xfrm>
        </p:spPr>
        <p:txBody>
          <a:bodyPr anchor="ctr">
            <a:normAutofit/>
          </a:bodyPr>
          <a:lstStyle/>
          <a:p>
            <a:r>
              <a:rPr lang="en-US" dirty="0"/>
              <a:t>Key Questions: Adopting the Strategic Plan</a:t>
            </a:r>
          </a:p>
          <a:p>
            <a:pPr lvl="1"/>
            <a:r>
              <a:rPr lang="en-US" dirty="0"/>
              <a:t>Did the governing body adopt the strategic plan through a formal vote?</a:t>
            </a:r>
          </a:p>
          <a:p>
            <a:pPr lvl="1"/>
            <a:r>
              <a:rPr lang="en-US" dirty="0"/>
              <a:t>Have you placed the adopted strategic plan on your website?</a:t>
            </a:r>
          </a:p>
          <a:p>
            <a:pPr lvl="1"/>
            <a:r>
              <a:rPr lang="en-US" dirty="0"/>
              <a:t>Are there copies available in the town hall or administration building?</a:t>
            </a:r>
          </a:p>
          <a:p>
            <a:pPr lvl="1"/>
            <a:r>
              <a:rPr lang="en-US" dirty="0"/>
              <a:t>Have you posted to the local government’s social media pages?</a:t>
            </a:r>
          </a:p>
          <a:p>
            <a:pPr lvl="1"/>
            <a:r>
              <a:rPr lang="en-US" dirty="0"/>
              <a:t>Can you meet with a local newspaper reporter and conduct an interview on the plan?  </a:t>
            </a:r>
          </a:p>
          <a:p>
            <a:endParaRPr lang="en-US" dirty="0"/>
          </a:p>
        </p:txBody>
      </p:sp>
    </p:spTree>
    <p:extLst>
      <p:ext uri="{BB962C8B-B14F-4D97-AF65-F5344CB8AC3E}">
        <p14:creationId xmlns:p14="http://schemas.microsoft.com/office/powerpoint/2010/main" val="1372075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D3041-DA80-5C4C-B984-BE4FADAE3141}"/>
              </a:ext>
            </a:extLst>
          </p:cNvPr>
          <p:cNvSpPr>
            <a:spLocks noGrp="1"/>
          </p:cNvSpPr>
          <p:nvPr>
            <p:ph type="title"/>
          </p:nvPr>
        </p:nvSpPr>
        <p:spPr>
          <a:xfrm>
            <a:off x="1043950" y="1179151"/>
            <a:ext cx="3300646" cy="4463889"/>
          </a:xfrm>
        </p:spPr>
        <p:txBody>
          <a:bodyPr anchor="ctr">
            <a:normAutofit/>
          </a:bodyPr>
          <a:lstStyle/>
          <a:p>
            <a:r>
              <a:rPr lang="en-US" dirty="0"/>
              <a:t>Reporting on Progress</a:t>
            </a:r>
          </a:p>
        </p:txBody>
      </p:sp>
      <p:sp>
        <p:nvSpPr>
          <p:cNvPr id="3" name="Content Placeholder 2">
            <a:extLst>
              <a:ext uri="{FF2B5EF4-FFF2-40B4-BE49-F238E27FC236}">
                <a16:creationId xmlns:a16="http://schemas.microsoft.com/office/drawing/2014/main" id="{3EE780BB-5B47-E845-8633-96B50D77B8B2}"/>
              </a:ext>
            </a:extLst>
          </p:cNvPr>
          <p:cNvSpPr>
            <a:spLocks noGrp="1"/>
          </p:cNvSpPr>
          <p:nvPr>
            <p:ph idx="1"/>
          </p:nvPr>
        </p:nvSpPr>
        <p:spPr>
          <a:xfrm>
            <a:off x="4978918" y="1109145"/>
            <a:ext cx="6341016" cy="4603900"/>
          </a:xfrm>
        </p:spPr>
        <p:txBody>
          <a:bodyPr anchor="ctr">
            <a:normAutofit/>
          </a:bodyPr>
          <a:lstStyle/>
          <a:p>
            <a:r>
              <a:rPr lang="en-US" dirty="0"/>
              <a:t>Key questions: Reporting on Progress</a:t>
            </a:r>
          </a:p>
          <a:p>
            <a:pPr lvl="1"/>
            <a:r>
              <a:rPr lang="en-US" dirty="0"/>
              <a:t>Have your elected officials communicated how they would like progress reported?</a:t>
            </a:r>
          </a:p>
          <a:p>
            <a:pPr lvl="1"/>
            <a:r>
              <a:rPr lang="en-US" dirty="0"/>
              <a:t>Will you report quarterly, monthly, once a year?</a:t>
            </a:r>
          </a:p>
          <a:p>
            <a:pPr lvl="1"/>
            <a:r>
              <a:rPr lang="en-US" dirty="0"/>
              <a:t>What format will you use to report progress on the strategic plan?</a:t>
            </a:r>
          </a:p>
          <a:p>
            <a:pPr lvl="1"/>
            <a:r>
              <a:rPr lang="en-US" dirty="0"/>
              <a:t>Will you use progress updates in your annual evaluation process?</a:t>
            </a:r>
          </a:p>
          <a:p>
            <a:pPr lvl="1"/>
            <a:r>
              <a:rPr lang="en-US" dirty="0"/>
              <a:t>How will residents know about progress on goals and strategies in the community?</a:t>
            </a:r>
          </a:p>
          <a:p>
            <a:endParaRPr lang="en-US" dirty="0"/>
          </a:p>
        </p:txBody>
      </p:sp>
    </p:spTree>
    <p:extLst>
      <p:ext uri="{BB962C8B-B14F-4D97-AF65-F5344CB8AC3E}">
        <p14:creationId xmlns:p14="http://schemas.microsoft.com/office/powerpoint/2010/main" val="1722681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EEB01-C37D-CAA0-AE20-04EC49697172}"/>
              </a:ext>
            </a:extLst>
          </p:cNvPr>
          <p:cNvSpPr>
            <a:spLocks noGrp="1"/>
          </p:cNvSpPr>
          <p:nvPr>
            <p:ph type="title"/>
          </p:nvPr>
        </p:nvSpPr>
        <p:spPr/>
        <p:txBody>
          <a:bodyPr/>
          <a:lstStyle/>
          <a:p>
            <a:r>
              <a:rPr lang="en-US" dirty="0"/>
              <a:t>Introduction and Overview of Report</a:t>
            </a:r>
          </a:p>
        </p:txBody>
      </p:sp>
      <p:sp>
        <p:nvSpPr>
          <p:cNvPr id="3" name="Content Placeholder 2">
            <a:extLst>
              <a:ext uri="{FF2B5EF4-FFF2-40B4-BE49-F238E27FC236}">
                <a16:creationId xmlns:a16="http://schemas.microsoft.com/office/drawing/2014/main" id="{B88BDE99-7672-8960-5BD0-31F4EB766B3E}"/>
              </a:ext>
            </a:extLst>
          </p:cNvPr>
          <p:cNvSpPr>
            <a:spLocks noGrp="1"/>
          </p:cNvSpPr>
          <p:nvPr>
            <p:ph idx="1"/>
          </p:nvPr>
        </p:nvSpPr>
        <p:spPr>
          <a:xfrm>
            <a:off x="914400" y="2377440"/>
            <a:ext cx="10204704" cy="3566160"/>
          </a:xfrm>
        </p:spPr>
        <p:txBody>
          <a:bodyPr/>
          <a:lstStyle/>
          <a:p>
            <a:r>
              <a:rPr lang="en-US" dirty="0"/>
              <a:t>Over 20 years of experience in Virginia local government; over 8 years at Virginia Tech; Program Director for the Graduate Certificate in Local Government Management</a:t>
            </a:r>
          </a:p>
          <a:p>
            <a:r>
              <a:rPr lang="en-US" dirty="0"/>
              <a:t>Research interest and technical assistance projects related to building local government capacity in small communities</a:t>
            </a:r>
          </a:p>
          <a:p>
            <a:r>
              <a:rPr lang="en-US" dirty="0"/>
              <a:t>One of two academics selected for the 2021 ICMA Local Government Research Fellowship</a:t>
            </a:r>
          </a:p>
          <a:p>
            <a:r>
              <a:rPr lang="en-US" dirty="0"/>
              <a:t>Fellowship project included manual for managers found here:</a:t>
            </a:r>
          </a:p>
          <a:p>
            <a:pPr lvl="1"/>
            <a:r>
              <a:rPr lang="en-US" dirty="0"/>
              <a:t>https://</a:t>
            </a:r>
            <a:r>
              <a:rPr lang="en-US" dirty="0" err="1"/>
              <a:t>icma.org</a:t>
            </a:r>
            <a:r>
              <a:rPr lang="en-US" dirty="0"/>
              <a:t>/page/strategic-planning-small-communities-managers-manual</a:t>
            </a:r>
          </a:p>
          <a:p>
            <a:endParaRPr lang="en-US" dirty="0"/>
          </a:p>
        </p:txBody>
      </p:sp>
    </p:spTree>
    <p:extLst>
      <p:ext uri="{BB962C8B-B14F-4D97-AF65-F5344CB8AC3E}">
        <p14:creationId xmlns:p14="http://schemas.microsoft.com/office/powerpoint/2010/main" val="489815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10E6-117E-524C-AE6F-88329542C5EB}"/>
              </a:ext>
            </a:extLst>
          </p:cNvPr>
          <p:cNvSpPr>
            <a:spLocks noGrp="1"/>
          </p:cNvSpPr>
          <p:nvPr>
            <p:ph type="title"/>
          </p:nvPr>
        </p:nvSpPr>
        <p:spPr>
          <a:xfrm>
            <a:off x="1043950" y="1179151"/>
            <a:ext cx="3300646" cy="4463889"/>
          </a:xfrm>
        </p:spPr>
        <p:txBody>
          <a:bodyPr anchor="ctr">
            <a:normAutofit/>
          </a:bodyPr>
          <a:lstStyle/>
          <a:p>
            <a:r>
              <a:rPr lang="en-US" dirty="0"/>
              <a:t>Linking to the Budget</a:t>
            </a:r>
          </a:p>
        </p:txBody>
      </p:sp>
      <p:sp>
        <p:nvSpPr>
          <p:cNvPr id="3" name="Content Placeholder 2">
            <a:extLst>
              <a:ext uri="{FF2B5EF4-FFF2-40B4-BE49-F238E27FC236}">
                <a16:creationId xmlns:a16="http://schemas.microsoft.com/office/drawing/2014/main" id="{0BF97546-3F61-E54A-AA4A-483487962501}"/>
              </a:ext>
            </a:extLst>
          </p:cNvPr>
          <p:cNvSpPr>
            <a:spLocks noGrp="1"/>
          </p:cNvSpPr>
          <p:nvPr>
            <p:ph idx="1"/>
          </p:nvPr>
        </p:nvSpPr>
        <p:spPr>
          <a:xfrm>
            <a:off x="4978918" y="1109145"/>
            <a:ext cx="6341016" cy="4603900"/>
          </a:xfrm>
        </p:spPr>
        <p:txBody>
          <a:bodyPr anchor="ctr">
            <a:normAutofit/>
          </a:bodyPr>
          <a:lstStyle/>
          <a:p>
            <a:r>
              <a:rPr lang="en-US" dirty="0"/>
              <a:t>Key questions: Linking to the Budget</a:t>
            </a:r>
          </a:p>
          <a:p>
            <a:pPr lvl="1"/>
            <a:r>
              <a:rPr lang="en-US" dirty="0"/>
              <a:t>Have you identified funding requests and budget priorities prior to the start of the budget process?</a:t>
            </a:r>
          </a:p>
          <a:p>
            <a:pPr lvl="1"/>
            <a:r>
              <a:rPr lang="en-US" dirty="0"/>
              <a:t>What format will you use to communicate funding allocations that support the goals of the governing body?</a:t>
            </a:r>
          </a:p>
          <a:p>
            <a:pPr lvl="1"/>
            <a:r>
              <a:rPr lang="en-US" dirty="0"/>
              <a:t>Have you worked with department directors; do they understand how to connect their budget and funding requests to the strategic plan?</a:t>
            </a:r>
          </a:p>
          <a:p>
            <a:endParaRPr lang="en-US" dirty="0"/>
          </a:p>
        </p:txBody>
      </p:sp>
    </p:spTree>
    <p:extLst>
      <p:ext uri="{BB962C8B-B14F-4D97-AF65-F5344CB8AC3E}">
        <p14:creationId xmlns:p14="http://schemas.microsoft.com/office/powerpoint/2010/main" val="1517743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9D42-4DA9-BC4D-929F-03C69E92955B}"/>
              </a:ext>
            </a:extLst>
          </p:cNvPr>
          <p:cNvSpPr>
            <a:spLocks noGrp="1"/>
          </p:cNvSpPr>
          <p:nvPr>
            <p:ph type="title"/>
          </p:nvPr>
        </p:nvSpPr>
        <p:spPr>
          <a:xfrm>
            <a:off x="1286933" y="609600"/>
            <a:ext cx="10197494" cy="1099457"/>
          </a:xfrm>
        </p:spPr>
        <p:txBody>
          <a:bodyPr>
            <a:normAutofit/>
          </a:bodyPr>
          <a:lstStyle/>
          <a:p>
            <a:r>
              <a:rPr lang="en-US" dirty="0"/>
              <a:t>Survey Results: Updating the Strategic Plan</a:t>
            </a:r>
          </a:p>
        </p:txBody>
      </p:sp>
      <p:graphicFrame>
        <p:nvGraphicFramePr>
          <p:cNvPr id="4" name="Content Placeholder 3">
            <a:extLst>
              <a:ext uri="{FF2B5EF4-FFF2-40B4-BE49-F238E27FC236}">
                <a16:creationId xmlns:a16="http://schemas.microsoft.com/office/drawing/2014/main" id="{C40FA244-D900-5448-A5DB-2F7C41A7F05C}"/>
              </a:ext>
            </a:extLst>
          </p:cNvPr>
          <p:cNvGraphicFramePr>
            <a:graphicFrameLocks noGrp="1"/>
          </p:cNvGraphicFramePr>
          <p:nvPr>
            <p:ph idx="1"/>
          </p:nvPr>
        </p:nvGraphicFramePr>
        <p:xfrm>
          <a:off x="1286933" y="2559010"/>
          <a:ext cx="9618134" cy="2872548"/>
        </p:xfrm>
        <a:graphic>
          <a:graphicData uri="http://schemas.openxmlformats.org/drawingml/2006/table">
            <a:tbl>
              <a:tblPr firstRow="1" firstCol="1" bandRow="1">
                <a:tableStyleId>{5C22544A-7EE6-4342-B048-85BDC9FD1C3A}</a:tableStyleId>
              </a:tblPr>
              <a:tblGrid>
                <a:gridCol w="6877749">
                  <a:extLst>
                    <a:ext uri="{9D8B030D-6E8A-4147-A177-3AD203B41FA5}">
                      <a16:colId xmlns:a16="http://schemas.microsoft.com/office/drawing/2014/main" val="3258883364"/>
                    </a:ext>
                  </a:extLst>
                </a:gridCol>
                <a:gridCol w="2740385">
                  <a:extLst>
                    <a:ext uri="{9D8B030D-6E8A-4147-A177-3AD203B41FA5}">
                      <a16:colId xmlns:a16="http://schemas.microsoft.com/office/drawing/2014/main" val="1078797915"/>
                    </a:ext>
                  </a:extLst>
                </a:gridCol>
              </a:tblGrid>
              <a:tr h="478758">
                <a:tc>
                  <a:txBody>
                    <a:bodyPr/>
                    <a:lstStyle/>
                    <a:p>
                      <a:pPr marL="0" marR="0">
                        <a:lnSpc>
                          <a:spcPct val="115000"/>
                        </a:lnSpc>
                        <a:spcBef>
                          <a:spcPts val="0"/>
                        </a:spcBef>
                        <a:spcAft>
                          <a:spcPts val="0"/>
                        </a:spcAft>
                      </a:pPr>
                      <a:r>
                        <a:rPr lang="en-US" sz="2500">
                          <a:effectLst/>
                        </a:rPr>
                        <a:t>How often do you update your strategic plan?</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 Respondents</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3123669935"/>
                  </a:ext>
                </a:extLst>
              </a:tr>
              <a:tr h="478758">
                <a:tc>
                  <a:txBody>
                    <a:bodyPr/>
                    <a:lstStyle/>
                    <a:p>
                      <a:pPr marL="0" marR="0">
                        <a:lnSpc>
                          <a:spcPct val="115000"/>
                        </a:lnSpc>
                        <a:spcBef>
                          <a:spcPts val="0"/>
                        </a:spcBef>
                        <a:spcAft>
                          <a:spcPts val="0"/>
                        </a:spcAft>
                      </a:pPr>
                      <a:r>
                        <a:rPr lang="en-US" sz="2500">
                          <a:effectLst/>
                        </a:rPr>
                        <a:t>Annually</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27%</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3535344621"/>
                  </a:ext>
                </a:extLst>
              </a:tr>
              <a:tr h="478758">
                <a:tc>
                  <a:txBody>
                    <a:bodyPr/>
                    <a:lstStyle/>
                    <a:p>
                      <a:pPr marL="0" marR="0">
                        <a:lnSpc>
                          <a:spcPct val="115000"/>
                        </a:lnSpc>
                        <a:spcBef>
                          <a:spcPts val="0"/>
                        </a:spcBef>
                        <a:spcAft>
                          <a:spcPts val="0"/>
                        </a:spcAft>
                      </a:pPr>
                      <a:r>
                        <a:rPr lang="en-US" sz="2500">
                          <a:effectLst/>
                        </a:rPr>
                        <a:t>Every two years</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29%</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534132866"/>
                  </a:ext>
                </a:extLst>
              </a:tr>
              <a:tr h="478758">
                <a:tc>
                  <a:txBody>
                    <a:bodyPr/>
                    <a:lstStyle/>
                    <a:p>
                      <a:pPr marL="0" marR="0">
                        <a:lnSpc>
                          <a:spcPct val="115000"/>
                        </a:lnSpc>
                        <a:spcBef>
                          <a:spcPts val="0"/>
                        </a:spcBef>
                        <a:spcAft>
                          <a:spcPts val="0"/>
                        </a:spcAft>
                      </a:pPr>
                      <a:r>
                        <a:rPr lang="en-US" sz="2500">
                          <a:effectLst/>
                        </a:rPr>
                        <a:t>With each election</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9%</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199017457"/>
                  </a:ext>
                </a:extLst>
              </a:tr>
              <a:tr h="478758">
                <a:tc>
                  <a:txBody>
                    <a:bodyPr/>
                    <a:lstStyle/>
                    <a:p>
                      <a:pPr marL="0" marR="0">
                        <a:lnSpc>
                          <a:spcPct val="115000"/>
                        </a:lnSpc>
                        <a:spcBef>
                          <a:spcPts val="0"/>
                        </a:spcBef>
                        <a:spcAft>
                          <a:spcPts val="0"/>
                        </a:spcAft>
                      </a:pPr>
                      <a:r>
                        <a:rPr lang="en-US" sz="2500">
                          <a:effectLst/>
                        </a:rPr>
                        <a:t>Other (every 3 years, 3-5 years, 5 years)</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35%</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932712234"/>
                  </a:ext>
                </a:extLst>
              </a:tr>
              <a:tr h="478758">
                <a:tc>
                  <a:txBody>
                    <a:bodyPr/>
                    <a:lstStyle/>
                    <a:p>
                      <a:pPr marL="0" marR="0">
                        <a:lnSpc>
                          <a:spcPct val="115000"/>
                        </a:lnSpc>
                        <a:spcBef>
                          <a:spcPts val="0"/>
                        </a:spcBef>
                        <a:spcAft>
                          <a:spcPts val="0"/>
                        </a:spcAft>
                      </a:pPr>
                      <a:r>
                        <a:rPr lang="en-US" sz="2500">
                          <a:effectLst/>
                        </a:rPr>
                        <a:t>Total</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tc>
                  <a:txBody>
                    <a:bodyPr/>
                    <a:lstStyle/>
                    <a:p>
                      <a:pPr marL="0" marR="0">
                        <a:lnSpc>
                          <a:spcPct val="115000"/>
                        </a:lnSpc>
                        <a:spcBef>
                          <a:spcPts val="0"/>
                        </a:spcBef>
                        <a:spcAft>
                          <a:spcPts val="0"/>
                        </a:spcAft>
                      </a:pPr>
                      <a:r>
                        <a:rPr lang="en-US" sz="2500">
                          <a:effectLst/>
                        </a:rPr>
                        <a:t>100%</a:t>
                      </a:r>
                      <a:endParaRPr lang="en-US" sz="2500">
                        <a:effectLst/>
                        <a:latin typeface="Times New Roman" panose="02020603050405020304" pitchFamily="18" charset="0"/>
                        <a:ea typeface="Times New Roman" panose="02020603050405020304" pitchFamily="18" charset="0"/>
                        <a:cs typeface="Arial" panose="020B0604020202020204" pitchFamily="34" charset="0"/>
                      </a:endParaRPr>
                    </a:p>
                  </a:txBody>
                  <a:tcPr marL="142873" marR="142873" marT="0" marB="0"/>
                </a:tc>
                <a:extLst>
                  <a:ext uri="{0D108BD9-81ED-4DB2-BD59-A6C34878D82A}">
                    <a16:rowId xmlns:a16="http://schemas.microsoft.com/office/drawing/2014/main" val="750488509"/>
                  </a:ext>
                </a:extLst>
              </a:tr>
            </a:tbl>
          </a:graphicData>
        </a:graphic>
      </p:graphicFrame>
    </p:spTree>
    <p:extLst>
      <p:ext uri="{BB962C8B-B14F-4D97-AF65-F5344CB8AC3E}">
        <p14:creationId xmlns:p14="http://schemas.microsoft.com/office/powerpoint/2010/main" val="233061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B25-D546-2D40-AFAB-114D43C1D67F}"/>
              </a:ext>
            </a:extLst>
          </p:cNvPr>
          <p:cNvSpPr>
            <a:spLocks noGrp="1"/>
          </p:cNvSpPr>
          <p:nvPr>
            <p:ph type="title"/>
          </p:nvPr>
        </p:nvSpPr>
        <p:spPr>
          <a:xfrm>
            <a:off x="1043950" y="1179151"/>
            <a:ext cx="3300646" cy="4463889"/>
          </a:xfrm>
        </p:spPr>
        <p:txBody>
          <a:bodyPr anchor="ctr">
            <a:normAutofit/>
          </a:bodyPr>
          <a:lstStyle/>
          <a:p>
            <a:r>
              <a:rPr lang="en-US" dirty="0"/>
              <a:t>Updating the Strategic Plan</a:t>
            </a:r>
          </a:p>
        </p:txBody>
      </p:sp>
      <p:sp>
        <p:nvSpPr>
          <p:cNvPr id="3" name="Content Placeholder 2">
            <a:extLst>
              <a:ext uri="{FF2B5EF4-FFF2-40B4-BE49-F238E27FC236}">
                <a16:creationId xmlns:a16="http://schemas.microsoft.com/office/drawing/2014/main" id="{77804A10-7D1E-2E45-8C0F-B8F7B48FAA4E}"/>
              </a:ext>
            </a:extLst>
          </p:cNvPr>
          <p:cNvSpPr>
            <a:spLocks noGrp="1"/>
          </p:cNvSpPr>
          <p:nvPr>
            <p:ph idx="1"/>
          </p:nvPr>
        </p:nvSpPr>
        <p:spPr>
          <a:xfrm>
            <a:off x="4978918" y="1109145"/>
            <a:ext cx="6341016" cy="4603900"/>
          </a:xfrm>
        </p:spPr>
        <p:txBody>
          <a:bodyPr anchor="ctr">
            <a:normAutofit fontScale="92500" lnSpcReduction="10000"/>
          </a:bodyPr>
          <a:lstStyle/>
          <a:p>
            <a:r>
              <a:rPr lang="en-US" dirty="0"/>
              <a:t>Key questions: Updating the Strategic Plan</a:t>
            </a:r>
          </a:p>
          <a:p>
            <a:pPr lvl="1"/>
            <a:r>
              <a:rPr lang="en-US" dirty="0"/>
              <a:t>Has the governing body communicated to you, as the manager, when they want to update the full strategic plan?</a:t>
            </a:r>
          </a:p>
          <a:p>
            <a:pPr lvl="1"/>
            <a:r>
              <a:rPr lang="en-US" dirty="0"/>
              <a:t>How will the update be similar or different from the first strategic planning process?</a:t>
            </a:r>
          </a:p>
          <a:p>
            <a:pPr lvl="1"/>
            <a:r>
              <a:rPr lang="en-US" dirty="0"/>
              <a:t>Do you need to plan for financial resources for the update in the upcoming budget?</a:t>
            </a:r>
          </a:p>
          <a:p>
            <a:pPr lvl="1"/>
            <a:r>
              <a:rPr lang="en-US" dirty="0"/>
              <a:t>Will you need to hire a facilitator for the next update?</a:t>
            </a:r>
          </a:p>
          <a:p>
            <a:pPr lvl="1"/>
            <a:r>
              <a:rPr lang="en-US" dirty="0"/>
              <a:t>What is a realistic timeline for you, as the local government manager, given the organizational capacity challenges in your community?</a:t>
            </a:r>
          </a:p>
          <a:p>
            <a:endParaRPr lang="en-US" dirty="0"/>
          </a:p>
        </p:txBody>
      </p:sp>
    </p:spTree>
    <p:extLst>
      <p:ext uri="{BB962C8B-B14F-4D97-AF65-F5344CB8AC3E}">
        <p14:creationId xmlns:p14="http://schemas.microsoft.com/office/powerpoint/2010/main" val="1977870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p:txBody>
          <a:bodyPr/>
          <a:lstStyle/>
          <a:p>
            <a:r>
              <a:rPr lang="en-US" dirty="0"/>
              <a:t>Local Government Example</a:t>
            </a:r>
          </a:p>
        </p:txBody>
      </p:sp>
    </p:spTree>
    <p:extLst>
      <p:ext uri="{BB962C8B-B14F-4D97-AF65-F5344CB8AC3E}">
        <p14:creationId xmlns:p14="http://schemas.microsoft.com/office/powerpoint/2010/main" val="2148702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5EC-31DB-B36E-83C2-5CF63C0E2A21}"/>
              </a:ext>
            </a:extLst>
          </p:cNvPr>
          <p:cNvSpPr>
            <a:spLocks noGrp="1"/>
          </p:cNvSpPr>
          <p:nvPr>
            <p:ph type="title"/>
          </p:nvPr>
        </p:nvSpPr>
        <p:spPr/>
        <p:txBody>
          <a:bodyPr/>
          <a:lstStyle/>
          <a:p>
            <a:r>
              <a:rPr lang="en-US" dirty="0"/>
              <a:t>Local Government Example</a:t>
            </a:r>
            <a:br>
              <a:rPr lang="en-US" dirty="0"/>
            </a:br>
            <a:endParaRPr lang="en-US" dirty="0"/>
          </a:p>
        </p:txBody>
      </p:sp>
      <p:sp>
        <p:nvSpPr>
          <p:cNvPr id="5" name="Content Placeholder 4">
            <a:extLst>
              <a:ext uri="{FF2B5EF4-FFF2-40B4-BE49-F238E27FC236}">
                <a16:creationId xmlns:a16="http://schemas.microsoft.com/office/drawing/2014/main" id="{606E523B-8607-B57B-30B8-2554A2318041}"/>
              </a:ext>
            </a:extLst>
          </p:cNvPr>
          <p:cNvSpPr>
            <a:spLocks noGrp="1"/>
          </p:cNvSpPr>
          <p:nvPr>
            <p:ph idx="1"/>
          </p:nvPr>
        </p:nvSpPr>
        <p:spPr/>
        <p:txBody>
          <a:bodyPr/>
          <a:lstStyle/>
          <a:p>
            <a:r>
              <a:rPr lang="en-US" dirty="0"/>
              <a:t>Town in Virginia</a:t>
            </a:r>
          </a:p>
          <a:p>
            <a:r>
              <a:rPr lang="en-US" dirty="0"/>
              <a:t>Population 2,152</a:t>
            </a:r>
          </a:p>
          <a:p>
            <a:r>
              <a:rPr lang="en-US" dirty="0"/>
              <a:t>Council-Manager Form of Government</a:t>
            </a:r>
          </a:p>
          <a:p>
            <a:r>
              <a:rPr lang="en-US" dirty="0"/>
              <a:t>Elected Mayor, 5 Councilmembers</a:t>
            </a:r>
          </a:p>
          <a:p>
            <a:pPr marL="91440" indent="0">
              <a:buNone/>
            </a:pPr>
            <a:endParaRPr lang="en-US" dirty="0"/>
          </a:p>
        </p:txBody>
      </p:sp>
    </p:spTree>
    <p:extLst>
      <p:ext uri="{BB962C8B-B14F-4D97-AF65-F5344CB8AC3E}">
        <p14:creationId xmlns:p14="http://schemas.microsoft.com/office/powerpoint/2010/main" val="4265840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5EC-31DB-B36E-83C2-5CF63C0E2A21}"/>
              </a:ext>
            </a:extLst>
          </p:cNvPr>
          <p:cNvSpPr>
            <a:spLocks noGrp="1"/>
          </p:cNvSpPr>
          <p:nvPr>
            <p:ph type="title"/>
          </p:nvPr>
        </p:nvSpPr>
        <p:spPr/>
        <p:txBody>
          <a:bodyPr/>
          <a:lstStyle/>
          <a:p>
            <a:r>
              <a:rPr lang="en-US" dirty="0"/>
              <a:t>Process</a:t>
            </a:r>
            <a:br>
              <a:rPr lang="en-US" dirty="0"/>
            </a:br>
            <a:endParaRPr lang="en-US" dirty="0"/>
          </a:p>
        </p:txBody>
      </p:sp>
      <p:sp>
        <p:nvSpPr>
          <p:cNvPr id="5" name="Content Placeholder 4">
            <a:extLst>
              <a:ext uri="{FF2B5EF4-FFF2-40B4-BE49-F238E27FC236}">
                <a16:creationId xmlns:a16="http://schemas.microsoft.com/office/drawing/2014/main" id="{606E523B-8607-B57B-30B8-2554A2318041}"/>
              </a:ext>
            </a:extLst>
          </p:cNvPr>
          <p:cNvSpPr>
            <a:spLocks noGrp="1"/>
          </p:cNvSpPr>
          <p:nvPr>
            <p:ph idx="1"/>
          </p:nvPr>
        </p:nvSpPr>
        <p:spPr/>
        <p:txBody>
          <a:bodyPr/>
          <a:lstStyle/>
          <a:p>
            <a:r>
              <a:rPr lang="en-US" dirty="0"/>
              <a:t>Prior the Council Retreat in Feb 2023 – strategic plan was a simple spreadsheet that identified two year goals and strategies to achieve those goals.</a:t>
            </a:r>
          </a:p>
          <a:p>
            <a:r>
              <a:rPr lang="en-US" dirty="0"/>
              <a:t>Council wanted a full strategic plan including mission, vision, values, goals and strategies.  </a:t>
            </a:r>
          </a:p>
          <a:p>
            <a:r>
              <a:rPr lang="en-US" dirty="0"/>
              <a:t>Council was sent a document prior to the retreat asking their opinions on these categories and those responses were aggregated and draft statements provided for discussion.</a:t>
            </a:r>
          </a:p>
          <a:p>
            <a:r>
              <a:rPr lang="en-US" dirty="0"/>
              <a:t>At the retreat, Council discussed and finalized all components of the strategic plan.</a:t>
            </a:r>
          </a:p>
        </p:txBody>
      </p:sp>
    </p:spTree>
    <p:extLst>
      <p:ext uri="{BB962C8B-B14F-4D97-AF65-F5344CB8AC3E}">
        <p14:creationId xmlns:p14="http://schemas.microsoft.com/office/powerpoint/2010/main" val="2300221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5EC-31DB-B36E-83C2-5CF63C0E2A21}"/>
              </a:ext>
            </a:extLst>
          </p:cNvPr>
          <p:cNvSpPr>
            <a:spLocks noGrp="1"/>
          </p:cNvSpPr>
          <p:nvPr>
            <p:ph type="title"/>
          </p:nvPr>
        </p:nvSpPr>
        <p:spPr/>
        <p:txBody>
          <a:bodyPr/>
          <a:lstStyle/>
          <a:p>
            <a:r>
              <a:rPr lang="en-US" dirty="0"/>
              <a:t>Activities at Retreat</a:t>
            </a:r>
            <a:br>
              <a:rPr lang="en-US" dirty="0"/>
            </a:br>
            <a:endParaRPr lang="en-US" dirty="0"/>
          </a:p>
        </p:txBody>
      </p:sp>
      <p:sp>
        <p:nvSpPr>
          <p:cNvPr id="5" name="Content Placeholder 4">
            <a:extLst>
              <a:ext uri="{FF2B5EF4-FFF2-40B4-BE49-F238E27FC236}">
                <a16:creationId xmlns:a16="http://schemas.microsoft.com/office/drawing/2014/main" id="{606E523B-8607-B57B-30B8-2554A2318041}"/>
              </a:ext>
            </a:extLst>
          </p:cNvPr>
          <p:cNvSpPr>
            <a:spLocks noGrp="1"/>
          </p:cNvSpPr>
          <p:nvPr>
            <p:ph idx="1"/>
          </p:nvPr>
        </p:nvSpPr>
        <p:spPr/>
        <p:txBody>
          <a:bodyPr/>
          <a:lstStyle/>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Draft Mission Statements: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Town of Amherst provides services that improve the quality of life for our community.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Town of Amherst provides efficient and effective services that promote success for our people and quality of life for our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Town of Amherst delivers efficient and effective services that improve the quality of life for our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Town of Amherst strives to provide efficient and effective services that improve the quality of life for our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71298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904D-5027-7C0E-74B5-124A95C92921}"/>
              </a:ext>
            </a:extLst>
          </p:cNvPr>
          <p:cNvSpPr>
            <a:spLocks noGrp="1"/>
          </p:cNvSpPr>
          <p:nvPr>
            <p:ph type="title"/>
          </p:nvPr>
        </p:nvSpPr>
        <p:spPr/>
        <p:txBody>
          <a:bodyPr/>
          <a:lstStyle/>
          <a:p>
            <a:r>
              <a:rPr lang="en-US" dirty="0"/>
              <a:t>Activities at Retreat</a:t>
            </a:r>
          </a:p>
        </p:txBody>
      </p:sp>
      <p:sp>
        <p:nvSpPr>
          <p:cNvPr id="3" name="Content Placeholder 2">
            <a:extLst>
              <a:ext uri="{FF2B5EF4-FFF2-40B4-BE49-F238E27FC236}">
                <a16:creationId xmlns:a16="http://schemas.microsoft.com/office/drawing/2014/main" id="{8694827E-C7D1-1A9B-CA98-DC1BDB6BACEB}"/>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Vision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Town of Amherst has charming neighborhoods and a vibrant downtown making us the best small town in Virginia to visit and call home.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Values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Integrity, Community, Transparency, Efficacy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Develop Recreational Facilities and Entertainment Venues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Promote Business and Economic Development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Revitalize Downtown Area</a:t>
            </a:r>
          </a:p>
          <a:p>
            <a:pPr marL="457200" lvl="1">
              <a:spcBef>
                <a:spcPts val="0"/>
              </a:spcBef>
              <a:spcAft>
                <a:spcPts val="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Continuously Improve and Enhance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8477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B906C-3022-5FD9-45EF-518D78F66D80}"/>
              </a:ext>
            </a:extLst>
          </p:cNvPr>
          <p:cNvSpPr>
            <a:spLocks noGrp="1"/>
          </p:cNvSpPr>
          <p:nvPr>
            <p:ph type="title"/>
          </p:nvPr>
        </p:nvSpPr>
        <p:spPr/>
        <p:txBody>
          <a:bodyPr/>
          <a:lstStyle/>
          <a:p>
            <a:r>
              <a:rPr lang="en-US" dirty="0"/>
              <a:t>Goals</a:t>
            </a:r>
          </a:p>
        </p:txBody>
      </p:sp>
      <p:graphicFrame>
        <p:nvGraphicFramePr>
          <p:cNvPr id="4" name="Table 4">
            <a:extLst>
              <a:ext uri="{FF2B5EF4-FFF2-40B4-BE49-F238E27FC236}">
                <a16:creationId xmlns:a16="http://schemas.microsoft.com/office/drawing/2014/main" id="{6F2E255A-D5B6-B56D-7FFE-5501413FB7A0}"/>
              </a:ext>
            </a:extLst>
          </p:cNvPr>
          <p:cNvGraphicFramePr>
            <a:graphicFrameLocks noGrp="1"/>
          </p:cNvGraphicFramePr>
          <p:nvPr>
            <p:ph idx="1"/>
            <p:extLst>
              <p:ext uri="{D42A27DB-BD31-4B8C-83A1-F6EECF244321}">
                <p14:modId xmlns:p14="http://schemas.microsoft.com/office/powerpoint/2010/main" val="3299226448"/>
              </p:ext>
            </p:extLst>
          </p:nvPr>
        </p:nvGraphicFramePr>
        <p:xfrm>
          <a:off x="914399" y="2378075"/>
          <a:ext cx="10200132" cy="2392680"/>
        </p:xfrm>
        <a:graphic>
          <a:graphicData uri="http://schemas.openxmlformats.org/drawingml/2006/table">
            <a:tbl>
              <a:tblPr firstRow="1" bandRow="1">
                <a:tableStyleId>{5C22544A-7EE6-4342-B048-85BDC9FD1C3A}</a:tableStyleId>
              </a:tblPr>
              <a:tblGrid>
                <a:gridCol w="1130158">
                  <a:extLst>
                    <a:ext uri="{9D8B030D-6E8A-4147-A177-3AD203B41FA5}">
                      <a16:colId xmlns:a16="http://schemas.microsoft.com/office/drawing/2014/main" val="939179916"/>
                    </a:ext>
                  </a:extLst>
                </a:gridCol>
                <a:gridCol w="1869897">
                  <a:extLst>
                    <a:ext uri="{9D8B030D-6E8A-4147-A177-3AD203B41FA5}">
                      <a16:colId xmlns:a16="http://schemas.microsoft.com/office/drawing/2014/main" val="509378407"/>
                    </a:ext>
                  </a:extLst>
                </a:gridCol>
                <a:gridCol w="1869897">
                  <a:extLst>
                    <a:ext uri="{9D8B030D-6E8A-4147-A177-3AD203B41FA5}">
                      <a16:colId xmlns:a16="http://schemas.microsoft.com/office/drawing/2014/main" val="3513132831"/>
                    </a:ext>
                  </a:extLst>
                </a:gridCol>
                <a:gridCol w="5330180">
                  <a:extLst>
                    <a:ext uri="{9D8B030D-6E8A-4147-A177-3AD203B41FA5}">
                      <a16:colId xmlns:a16="http://schemas.microsoft.com/office/drawing/2014/main" val="2239599424"/>
                    </a:ext>
                  </a:extLst>
                </a:gridCol>
              </a:tblGrid>
              <a:tr h="370840">
                <a:tc>
                  <a:txBody>
                    <a:bodyPr/>
                    <a:lstStyle/>
                    <a:p>
                      <a:pPr marL="0" marR="0" algn="just">
                        <a:spcBef>
                          <a:spcPts val="0"/>
                        </a:spcBef>
                        <a:spcAft>
                          <a:spcPts val="0"/>
                        </a:spcAft>
                      </a:pPr>
                      <a:r>
                        <a:rPr lang="en-US"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b="1"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b="1"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Strategy #</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b="1"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Workshop Council Proposed Strategies - 2-year time frame</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41572535"/>
                  </a:ext>
                </a:extLst>
              </a:tr>
              <a:tr h="370840">
                <a:tc rowSpan="4">
                  <a:txBody>
                    <a:bodyPr/>
                    <a:lstStyle/>
                    <a:p>
                      <a:pPr marL="0" marR="0" algn="just">
                        <a:spcBef>
                          <a:spcPts val="0"/>
                        </a:spcBef>
                        <a:spcAft>
                          <a:spcPts val="0"/>
                        </a:spcAft>
                      </a:pPr>
                      <a:r>
                        <a:rPr lang="en-US"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rowSpan="4">
                  <a:txBody>
                    <a:bodyPr/>
                    <a:lstStyle/>
                    <a:p>
                      <a:pPr marL="0" marR="0" algn="just">
                        <a:spcBef>
                          <a:spcPts val="0"/>
                        </a:spcBef>
                        <a:spcAft>
                          <a:spcPts val="0"/>
                        </a:spcAft>
                      </a:pPr>
                      <a:r>
                        <a:rPr lang="en-US"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Develop Recreational Facilities and Entertainment Venues</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42565971"/>
                  </a:ext>
                </a:extLst>
              </a:tr>
              <a:tr h="370840">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1400"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Define the purpose and events in Downtown, Evaluate Town Square Concept (sites, purpose, etc.), including investigation of purchase of land (10 acres on North Main-Presbyterian Church), car wash property, all options, addresses Parks and 2022 Vision Survey, Town Clock</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10753285"/>
                  </a:ext>
                </a:extLst>
              </a:tr>
              <a:tr h="370840">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1.b</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Relations Committee expand /create a broad group of people; main street businesses, all others</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01584137"/>
                  </a:ext>
                </a:extLst>
              </a:tr>
              <a:tr h="370840">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1400" i="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1.c</a:t>
                      </a:r>
                      <a:endParaRPr lang="en-US" sz="14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Signage/Promotion/for Scotts Mill Park (passive park)</a:t>
                      </a:r>
                      <a:endParaRPr lang="en-US" sz="1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98754726"/>
                  </a:ext>
                </a:extLst>
              </a:tr>
            </a:tbl>
          </a:graphicData>
        </a:graphic>
      </p:graphicFrame>
    </p:spTree>
    <p:extLst>
      <p:ext uri="{BB962C8B-B14F-4D97-AF65-F5344CB8AC3E}">
        <p14:creationId xmlns:p14="http://schemas.microsoft.com/office/powerpoint/2010/main" val="2990368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916D-265C-FF8A-8F8E-1A0F8E06264F}"/>
              </a:ext>
            </a:extLst>
          </p:cNvPr>
          <p:cNvSpPr>
            <a:spLocks noGrp="1"/>
          </p:cNvSpPr>
          <p:nvPr>
            <p:ph type="title"/>
          </p:nvPr>
        </p:nvSpPr>
        <p:spPr/>
        <p:txBody>
          <a:bodyPr/>
          <a:lstStyle/>
          <a:p>
            <a:r>
              <a:rPr lang="en-US" dirty="0"/>
              <a:t>Takeaways from the Strategic Planning Process</a:t>
            </a:r>
          </a:p>
        </p:txBody>
      </p:sp>
      <p:sp>
        <p:nvSpPr>
          <p:cNvPr id="3" name="Content Placeholder 2">
            <a:extLst>
              <a:ext uri="{FF2B5EF4-FFF2-40B4-BE49-F238E27FC236}">
                <a16:creationId xmlns:a16="http://schemas.microsoft.com/office/drawing/2014/main" id="{17E8B7C5-FC7C-9603-CFEC-F2438CCE9E56}"/>
              </a:ext>
            </a:extLst>
          </p:cNvPr>
          <p:cNvSpPr>
            <a:spLocks noGrp="1"/>
          </p:cNvSpPr>
          <p:nvPr>
            <p:ph idx="1"/>
          </p:nvPr>
        </p:nvSpPr>
        <p:spPr/>
        <p:txBody>
          <a:bodyPr/>
          <a:lstStyle/>
          <a:p>
            <a:r>
              <a:rPr lang="en-US" dirty="0"/>
              <a:t>Prior work from the surveys saved time and built consensus at the beginning of the retreat.</a:t>
            </a:r>
          </a:p>
          <a:p>
            <a:r>
              <a:rPr lang="en-US" dirty="0"/>
              <a:t>Council met for four hours and accomplished all of their goals for the strategic planning retreat; all deliverables provided and the plan was adopted at their next Council meeting.</a:t>
            </a:r>
          </a:p>
          <a:p>
            <a:r>
              <a:rPr lang="en-US" dirty="0"/>
              <a:t>Town Manager reports on the goals and strategies at each Council meeting.  </a:t>
            </a:r>
          </a:p>
        </p:txBody>
      </p:sp>
    </p:spTree>
    <p:extLst>
      <p:ext uri="{BB962C8B-B14F-4D97-AF65-F5344CB8AC3E}">
        <p14:creationId xmlns:p14="http://schemas.microsoft.com/office/powerpoint/2010/main" val="240047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p:txBody>
          <a:bodyPr/>
          <a:lstStyle/>
          <a:p>
            <a:r>
              <a:rPr lang="en-US" dirty="0">
                <a:highlight>
                  <a:srgbClr val="1C82B8"/>
                </a:highlight>
              </a:rPr>
              <a:t>Organizational Challenges in Small Communities</a:t>
            </a:r>
          </a:p>
        </p:txBody>
      </p:sp>
    </p:spTree>
    <p:extLst>
      <p:ext uri="{BB962C8B-B14F-4D97-AF65-F5344CB8AC3E}">
        <p14:creationId xmlns:p14="http://schemas.microsoft.com/office/powerpoint/2010/main" val="1257315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606441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A63C-B758-CAFC-7F4D-0FCD2ECE0C44}"/>
              </a:ext>
            </a:extLst>
          </p:cNvPr>
          <p:cNvSpPr>
            <a:spLocks noGrp="1"/>
          </p:cNvSpPr>
          <p:nvPr>
            <p:ph type="title"/>
          </p:nvPr>
        </p:nvSpPr>
        <p:spPr/>
        <p:txBody>
          <a:bodyPr/>
          <a:lstStyle/>
          <a:p>
            <a:r>
              <a:rPr lang="en-US" dirty="0"/>
              <a:t>“If you don’t know where you are going, you’ll end up someplace else.” Yogi Berra</a:t>
            </a:r>
          </a:p>
        </p:txBody>
      </p:sp>
      <p:sp>
        <p:nvSpPr>
          <p:cNvPr id="3" name="Content Placeholder 2">
            <a:extLst>
              <a:ext uri="{FF2B5EF4-FFF2-40B4-BE49-F238E27FC236}">
                <a16:creationId xmlns:a16="http://schemas.microsoft.com/office/drawing/2014/main" id="{FEAE3DD1-3212-963C-C031-AF18D8142F97}"/>
              </a:ext>
            </a:extLst>
          </p:cNvPr>
          <p:cNvSpPr>
            <a:spLocks noGrp="1"/>
          </p:cNvSpPr>
          <p:nvPr>
            <p:ph idx="1"/>
          </p:nvPr>
        </p:nvSpPr>
        <p:spPr/>
        <p:txBody>
          <a:bodyPr/>
          <a:lstStyle/>
          <a:p>
            <a:r>
              <a:rPr lang="en-US" dirty="0"/>
              <a:t>Questions?</a:t>
            </a:r>
          </a:p>
          <a:p>
            <a:r>
              <a:rPr lang="en-US" dirty="0"/>
              <a:t>Thank you!</a:t>
            </a:r>
          </a:p>
          <a:p>
            <a:r>
              <a:rPr lang="en-US" dirty="0"/>
              <a:t>For more information, Stephanie Davis </a:t>
            </a:r>
            <a:r>
              <a:rPr lang="en-US" dirty="0">
                <a:hlinkClick r:id="rId2"/>
              </a:rPr>
              <a:t>sddavis@vt.edu</a:t>
            </a:r>
            <a:r>
              <a:rPr lang="en-US" dirty="0"/>
              <a:t> </a:t>
            </a:r>
          </a:p>
        </p:txBody>
      </p:sp>
    </p:spTree>
    <p:extLst>
      <p:ext uri="{BB962C8B-B14F-4D97-AF65-F5344CB8AC3E}">
        <p14:creationId xmlns:p14="http://schemas.microsoft.com/office/powerpoint/2010/main" val="306733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848C-355B-204A-BB14-BB6A4748E18E}"/>
              </a:ext>
            </a:extLst>
          </p:cNvPr>
          <p:cNvSpPr>
            <a:spLocks noGrp="1"/>
          </p:cNvSpPr>
          <p:nvPr>
            <p:ph type="title"/>
          </p:nvPr>
        </p:nvSpPr>
        <p:spPr>
          <a:xfrm>
            <a:off x="1286933" y="609600"/>
            <a:ext cx="10197494" cy="1099457"/>
          </a:xfrm>
        </p:spPr>
        <p:txBody>
          <a:bodyPr>
            <a:normAutofit/>
          </a:bodyPr>
          <a:lstStyle/>
          <a:p>
            <a:pPr>
              <a:lnSpc>
                <a:spcPct val="90000"/>
              </a:lnSpc>
            </a:pPr>
            <a:r>
              <a:rPr lang="en-US"/>
              <a:t>Organizational Capacity Challenges in Small Communities</a:t>
            </a:r>
          </a:p>
        </p:txBody>
      </p:sp>
      <p:graphicFrame>
        <p:nvGraphicFramePr>
          <p:cNvPr id="4" name="Content Placeholder 3">
            <a:extLst>
              <a:ext uri="{FF2B5EF4-FFF2-40B4-BE49-F238E27FC236}">
                <a16:creationId xmlns:a16="http://schemas.microsoft.com/office/drawing/2014/main" id="{E49D1E1C-87B3-8E4A-A90B-9DE4D2D6E5E7}"/>
              </a:ext>
            </a:extLst>
          </p:cNvPr>
          <p:cNvGraphicFramePr>
            <a:graphicFrameLocks noGrp="1"/>
          </p:cNvGraphicFramePr>
          <p:nvPr>
            <p:ph idx="1"/>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23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6A01-859D-7F4B-A743-D9837C91CC2F}"/>
              </a:ext>
            </a:extLst>
          </p:cNvPr>
          <p:cNvSpPr>
            <a:spLocks noGrp="1"/>
          </p:cNvSpPr>
          <p:nvPr>
            <p:ph type="title"/>
          </p:nvPr>
        </p:nvSpPr>
        <p:spPr>
          <a:xfrm>
            <a:off x="652481" y="1382486"/>
            <a:ext cx="3547581" cy="4093028"/>
          </a:xfrm>
        </p:spPr>
        <p:txBody>
          <a:bodyPr anchor="ctr">
            <a:normAutofit/>
          </a:bodyPr>
          <a:lstStyle/>
          <a:p>
            <a:r>
              <a:rPr lang="en-US" sz="4400"/>
              <a:t>Financial Capacity</a:t>
            </a:r>
          </a:p>
        </p:txBody>
      </p:sp>
      <p:graphicFrame>
        <p:nvGraphicFramePr>
          <p:cNvPr id="5" name="Content Placeholder 2">
            <a:extLst>
              <a:ext uri="{FF2B5EF4-FFF2-40B4-BE49-F238E27FC236}">
                <a16:creationId xmlns:a16="http://schemas.microsoft.com/office/drawing/2014/main" id="{986ED6A2-3467-AA30-6634-09C0D7FB0CB1}"/>
              </a:ext>
            </a:extLst>
          </p:cNvPr>
          <p:cNvGraphicFramePr>
            <a:graphicFrameLocks noGrp="1"/>
          </p:cNvGraphicFramePr>
          <p:nvPr>
            <p:ph idx="1"/>
            <p:extLst>
              <p:ext uri="{D42A27DB-BD31-4B8C-83A1-F6EECF244321}">
                <p14:modId xmlns:p14="http://schemas.microsoft.com/office/powerpoint/2010/main" val="126477576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984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E9975-FEDE-1A4E-BD79-8E75620810CB}"/>
              </a:ext>
            </a:extLst>
          </p:cNvPr>
          <p:cNvSpPr>
            <a:spLocks noGrp="1"/>
          </p:cNvSpPr>
          <p:nvPr>
            <p:ph type="title"/>
          </p:nvPr>
        </p:nvSpPr>
        <p:spPr>
          <a:xfrm>
            <a:off x="652481" y="1382486"/>
            <a:ext cx="3547581" cy="4093028"/>
          </a:xfrm>
        </p:spPr>
        <p:txBody>
          <a:bodyPr anchor="ctr">
            <a:normAutofit/>
          </a:bodyPr>
          <a:lstStyle/>
          <a:p>
            <a:r>
              <a:rPr lang="en-US" sz="3700"/>
              <a:t>Administrative Capacity</a:t>
            </a:r>
          </a:p>
        </p:txBody>
      </p:sp>
      <p:graphicFrame>
        <p:nvGraphicFramePr>
          <p:cNvPr id="5" name="Content Placeholder 2">
            <a:extLst>
              <a:ext uri="{FF2B5EF4-FFF2-40B4-BE49-F238E27FC236}">
                <a16:creationId xmlns:a16="http://schemas.microsoft.com/office/drawing/2014/main" id="{47A2A445-2867-B7E3-7413-0558D145CEFF}"/>
              </a:ext>
            </a:extLst>
          </p:cNvPr>
          <p:cNvGraphicFramePr>
            <a:graphicFrameLocks noGrp="1"/>
          </p:cNvGraphicFramePr>
          <p:nvPr>
            <p:ph idx="1"/>
            <p:extLst>
              <p:ext uri="{D42A27DB-BD31-4B8C-83A1-F6EECF244321}">
                <p14:modId xmlns:p14="http://schemas.microsoft.com/office/powerpoint/2010/main" val="8066522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360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A210C-0BFE-A14A-9F43-151D006C74C2}"/>
              </a:ext>
            </a:extLst>
          </p:cNvPr>
          <p:cNvSpPr>
            <a:spLocks noGrp="1"/>
          </p:cNvSpPr>
          <p:nvPr>
            <p:ph type="title"/>
          </p:nvPr>
        </p:nvSpPr>
        <p:spPr>
          <a:xfrm>
            <a:off x="652481" y="1382486"/>
            <a:ext cx="3547581" cy="4093028"/>
          </a:xfrm>
        </p:spPr>
        <p:txBody>
          <a:bodyPr anchor="ctr">
            <a:normAutofit/>
          </a:bodyPr>
          <a:lstStyle/>
          <a:p>
            <a:r>
              <a:rPr lang="en-US" sz="4400"/>
              <a:t>Leadership Capacity</a:t>
            </a:r>
          </a:p>
        </p:txBody>
      </p:sp>
      <p:graphicFrame>
        <p:nvGraphicFramePr>
          <p:cNvPr id="5" name="Content Placeholder 2">
            <a:extLst>
              <a:ext uri="{FF2B5EF4-FFF2-40B4-BE49-F238E27FC236}">
                <a16:creationId xmlns:a16="http://schemas.microsoft.com/office/drawing/2014/main" id="{F67C86D8-1412-40D2-6B35-6B3F58FF50FF}"/>
              </a:ext>
            </a:extLst>
          </p:cNvPr>
          <p:cNvGraphicFramePr>
            <a:graphicFrameLocks noGrp="1"/>
          </p:cNvGraphicFramePr>
          <p:nvPr>
            <p:ph idx="1"/>
            <p:extLst>
              <p:ext uri="{D42A27DB-BD31-4B8C-83A1-F6EECF244321}">
                <p14:modId xmlns:p14="http://schemas.microsoft.com/office/powerpoint/2010/main" val="374336348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73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p:txBody>
          <a:bodyPr/>
          <a:lstStyle/>
          <a:p>
            <a:r>
              <a:rPr lang="en-US" dirty="0">
                <a:highlight>
                  <a:srgbClr val="1C82B8"/>
                </a:highlight>
              </a:rPr>
              <a:t>Why Do Strategic Planning?</a:t>
            </a:r>
          </a:p>
        </p:txBody>
      </p:sp>
    </p:spTree>
    <p:extLst>
      <p:ext uri="{BB962C8B-B14F-4D97-AF65-F5344CB8AC3E}">
        <p14:creationId xmlns:p14="http://schemas.microsoft.com/office/powerpoint/2010/main" val="4197555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2509</Words>
  <Application>Microsoft Macintosh PowerPoint</Application>
  <PresentationFormat>Widescreen</PresentationFormat>
  <Paragraphs>252</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Lato</vt:lpstr>
      <vt:lpstr>Lato Black</vt:lpstr>
      <vt:lpstr>Times New Roman</vt:lpstr>
      <vt:lpstr>Wingdings</vt:lpstr>
      <vt:lpstr>Office Theme</vt:lpstr>
      <vt:lpstr>Making it Work for You: Strategic Planning in Small Communities</vt:lpstr>
      <vt:lpstr>Overview</vt:lpstr>
      <vt:lpstr>Introduction and Overview of Report</vt:lpstr>
      <vt:lpstr>Organizational Challenges in Small Communities</vt:lpstr>
      <vt:lpstr>Organizational Capacity Challenges in Small Communities</vt:lpstr>
      <vt:lpstr>Financial Capacity</vt:lpstr>
      <vt:lpstr>Administrative Capacity</vt:lpstr>
      <vt:lpstr>Leadership Capacity</vt:lpstr>
      <vt:lpstr>Why Do Strategic Planning?</vt:lpstr>
      <vt:lpstr>Why Do Strategic Planning? </vt:lpstr>
      <vt:lpstr>As an Accountability Tool</vt:lpstr>
      <vt:lpstr>As a Communication Tool</vt:lpstr>
      <vt:lpstr>As a Prioritization Tool</vt:lpstr>
      <vt:lpstr>Why do strategic planning?</vt:lpstr>
      <vt:lpstr>Strategic Planning in Action</vt:lpstr>
      <vt:lpstr>Components of a Strategic Plan</vt:lpstr>
      <vt:lpstr>Strategic Plan Components</vt:lpstr>
      <vt:lpstr>Strategic Planning in Action</vt:lpstr>
      <vt:lpstr>Developing Leadership Support</vt:lpstr>
      <vt:lpstr>Establishing a Strategic Planning Committee</vt:lpstr>
      <vt:lpstr>Determining the Level of Community Engagement </vt:lpstr>
      <vt:lpstr>Determining Preferences for Facilitation   </vt:lpstr>
      <vt:lpstr>Considering the Costs and Funding Available    </vt:lpstr>
      <vt:lpstr>Conducting a Strengths, Weaknesses, Opportunities and Challenges (SWOC) Analysis    </vt:lpstr>
      <vt:lpstr>Planning for the Logistics    </vt:lpstr>
      <vt:lpstr>Structuring the Retreat </vt:lpstr>
      <vt:lpstr>We have a strategic plan, now what?</vt:lpstr>
      <vt:lpstr>Adopting the Strategic Plan</vt:lpstr>
      <vt:lpstr>Reporting on Progress</vt:lpstr>
      <vt:lpstr>Linking to the Budget</vt:lpstr>
      <vt:lpstr>Survey Results: Updating the Strategic Plan</vt:lpstr>
      <vt:lpstr>Updating the Strategic Plan</vt:lpstr>
      <vt:lpstr>Local Government Example</vt:lpstr>
      <vt:lpstr>Local Government Example </vt:lpstr>
      <vt:lpstr>Process </vt:lpstr>
      <vt:lpstr>Activities at Retreat </vt:lpstr>
      <vt:lpstr>Activities at Retreat</vt:lpstr>
      <vt:lpstr>Goals</vt:lpstr>
      <vt:lpstr>Takeaways from the Strategic Planning Process</vt:lpstr>
      <vt:lpstr>Summary</vt:lpstr>
      <vt:lpstr>“If you don’t know where you are going, you’ll end up someplace else.” Yogi Berra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Delia Jones</dc:creator>
  <cp:lastModifiedBy>Microsoft Office User</cp:lastModifiedBy>
  <cp:revision>20</cp:revision>
  <dcterms:created xsi:type="dcterms:W3CDTF">2022-10-21T14:04:38Z</dcterms:created>
  <dcterms:modified xsi:type="dcterms:W3CDTF">2023-05-10T12:57:03Z</dcterms:modified>
</cp:coreProperties>
</file>