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73" r:id="rId3"/>
    <p:sldId id="261" r:id="rId4"/>
    <p:sldId id="267" r:id="rId5"/>
    <p:sldId id="269" r:id="rId6"/>
    <p:sldId id="268" r:id="rId7"/>
    <p:sldId id="274" r:id="rId8"/>
    <p:sldId id="277" r:id="rId9"/>
    <p:sldId id="278" r:id="rId10"/>
    <p:sldId id="284" r:id="rId11"/>
    <p:sldId id="276" r:id="rId12"/>
    <p:sldId id="285" r:id="rId13"/>
    <p:sldId id="8153" r:id="rId14"/>
    <p:sldId id="8156" r:id="rId15"/>
    <p:sldId id="8157" r:id="rId16"/>
    <p:sldId id="8158" r:id="rId17"/>
    <p:sldId id="279" r:id="rId18"/>
    <p:sldId id="270" r:id="rId19"/>
    <p:sldId id="281" r:id="rId20"/>
    <p:sldId id="283" r:id="rId21"/>
    <p:sldId id="282" r:id="rId22"/>
    <p:sldId id="8159" r:id="rId23"/>
    <p:sldId id="81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2068"/>
    <a:srgbClr val="FFFFFF"/>
    <a:srgbClr val="642265"/>
    <a:srgbClr val="663399"/>
    <a:srgbClr val="28427C"/>
    <a:srgbClr val="1C82B8"/>
    <a:srgbClr val="505050"/>
    <a:srgbClr val="00B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AA0C05-06FB-4956-9A0A-5DBD21FE7FED}" v="2971" dt="2024-03-27T01:50:49.555"/>
    <p1510:client id="{4CFDC023-6ED0-E0E0-83D7-9008F8F2E4B3}" v="695" dt="2024-03-26T01:57:07.581"/>
    <p1510:client id="{51D99675-BB9F-B24B-7E50-6A7EB80F8B56}" v="73" vWet="74" dt="2024-03-26T14:52:26.782"/>
    <p1510:client id="{70CFD1B6-FBEF-D846-A280-6B32D09066E6}" v="130" dt="2024-03-26T20:35:00.168"/>
    <p1510:client id="{A3E6BAA4-5E50-2731-923B-62C1710D8A5A}" v="11" dt="2024-03-27T01:41:00.0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94"/>
  </p:normalViewPr>
  <p:slideViewPr>
    <p:cSldViewPr snapToGrid="0">
      <p:cViewPr varScale="1">
        <p:scale>
          <a:sx n="154" d="100"/>
          <a:sy n="154" d="100"/>
        </p:scale>
        <p:origin x="66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6F93F-DF49-4633-931A-47B8EF3B17B6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343D2-E747-4BE9-A8C2-E2A187680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09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72098"/>
            <a:ext cx="10204704" cy="1551262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046216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70180-B32B-C7AF-5EB3-870E4C5DBA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22" y="701007"/>
            <a:ext cx="7567387" cy="1771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3F77DF-D02D-0923-8BCB-39182B9A30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3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7A065-CAEA-DB78-386A-57A765AAD9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BB375-59AE-2331-47CF-E3EBECD966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243" y="5816198"/>
            <a:ext cx="2737757" cy="64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A0DF7F-1CA5-FD66-F5B8-B12CBC9DF3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3EC718-5A6C-EE0A-1DCD-DEFBC186EB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35AC90F-BA2E-C833-4A81-99403BF0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DAFD94-9B6D-982F-022F-1E37D56AF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130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>
                <a:solidFill>
                  <a:schemeClr val="bg1"/>
                </a:solidFill>
                <a:latin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9AE22-784A-F130-D222-256E5305E9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0548C1-256A-5A55-FB28-B27863220C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243" y="5816198"/>
            <a:ext cx="2737757" cy="64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6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 white">
    <p:bg>
      <p:bgPr>
        <a:blipFill dpi="0" rotWithShape="1">
          <a:blip r:embed="rId2">
            <a:alphaModFix amt="25466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D00F2E-DB11-D402-78F3-24380A597D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993237"/>
            <a:ext cx="1789245" cy="298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157B6-D790-C92A-79CF-52733D4FB2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912" y="5816847"/>
            <a:ext cx="273488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blocks conten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98206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61839-701E-49D1-765D-9055617C8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514F7-B3CA-DCBB-347E-A597CECE53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993237"/>
            <a:ext cx="1789245" cy="298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B0A50C-7075-2899-7A3D-468CC009B5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912" y="5816847"/>
            <a:ext cx="273488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ef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66132" cy="118872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98206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>
            <a:lvl1pPr marL="2286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1pPr>
            <a:lvl2pPr marL="6858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2pPr>
            <a:lvl3pPr marL="11430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3pPr>
            <a:lvl4pPr marL="16002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4pPr>
            <a:lvl5pPr marL="20574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393D0-CF80-1B6A-0B3F-DE9EDDDCD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912" y="5816847"/>
            <a:ext cx="2734889" cy="640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77920B-4D30-0368-73E7-EFC1AACB3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993237"/>
            <a:ext cx="1789245" cy="29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8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 white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8CFF-6142-FCF5-594F-85F8C6FC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8206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B7C9F-B8F8-1F30-42FF-BB7DD2FFB1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912" y="5816847"/>
            <a:ext cx="2734889" cy="640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0B5820-BFAA-D4E1-61A3-B348D6C346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993237"/>
            <a:ext cx="1789245" cy="29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1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white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1B7C9F-B8F8-1F30-42FF-BB7DD2FFB1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912" y="5816847"/>
            <a:ext cx="2734889" cy="640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0B5820-BFAA-D4E1-61A3-B348D6C346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993237"/>
            <a:ext cx="1789245" cy="29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5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72AB5-2D61-E791-3C5A-2889D385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200132" cy="11887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22004-5CF5-C111-0323-2D4DC3F0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77440"/>
            <a:ext cx="10204704" cy="320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3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55" r:id="rId3"/>
    <p:sldLayoutId id="2147483650" r:id="rId4"/>
    <p:sldLayoutId id="2147483656" r:id="rId5"/>
    <p:sldLayoutId id="2147483652" r:id="rId6"/>
    <p:sldLayoutId id="2147483659" r:id="rId7"/>
    <p:sldLayoutId id="2147483654" r:id="rId8"/>
    <p:sldLayoutId id="2147483663" r:id="rId9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b="1" i="0" kern="1200">
          <a:solidFill>
            <a:srgbClr val="982068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creativesanantonio.com/Public-Art" TargetMode="External"/><Relationship Id="rId2" Type="http://schemas.openxmlformats.org/officeDocument/2006/relationships/hyperlink" Target="https://www.saspeakup.com/G3402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hyperlink" Target="https://hemingwayapp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z_mFyrL1Pc&amp;t=153s" TargetMode="External"/><Relationship Id="rId2" Type="http://schemas.openxmlformats.org/officeDocument/2006/relationships/hyperlink" Target="https://www.youtube.com/watch?v=XE8hOA64ZrU&amp;t=58s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speakup.com/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youtu.be/hyWPl3dYbNU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KKdibU_WR5Y&amp;list=PLhm1n3_rvpZmy_3d12aY92IOCas3ZBJOb&amp;index=14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sa.gov/Directory/Initiatives/Road-to-Progress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.gov/Directory/Initiatives/Road-to-Progress/About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.gov/Directory/Initiatives/Road-to-Progress/Project-Dashboards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87A8-7650-D4F0-9EDB-4B95E777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28744"/>
            <a:ext cx="10204704" cy="1371600"/>
          </a:xfrm>
        </p:spPr>
        <p:txBody>
          <a:bodyPr/>
          <a:lstStyle/>
          <a:p>
            <a:r>
              <a:rPr lang="en-US" dirty="0"/>
              <a:t>Cutting Through the Noise: Community Engagement in a Hybrid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506AA-AA05-1CC8-9D9A-F47235C9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4297680"/>
            <a:ext cx="11775233" cy="1010590"/>
          </a:xfrm>
        </p:spPr>
        <p:txBody>
          <a:bodyPr/>
          <a:lstStyle/>
          <a:p>
            <a:r>
              <a:rPr lang="en-US" sz="2400" dirty="0">
                <a:latin typeface="Lato"/>
                <a:ea typeface="Lato"/>
                <a:cs typeface="Lato"/>
              </a:rPr>
              <a:t>Brian Chasnoff, Assistant Director of Communications, City of San Antonio</a:t>
            </a:r>
          </a:p>
          <a:p>
            <a:r>
              <a:rPr lang="en-US" sz="2400" dirty="0">
                <a:latin typeface="Lato"/>
                <a:ea typeface="Lato"/>
                <a:cs typeface="Lato"/>
              </a:rPr>
              <a:t>Krystal Jones, Executive Director of Arts &amp; Culture, City of San Antonio</a:t>
            </a:r>
          </a:p>
        </p:txBody>
      </p:sp>
    </p:spTree>
    <p:extLst>
      <p:ext uri="{BB962C8B-B14F-4D97-AF65-F5344CB8AC3E}">
        <p14:creationId xmlns:p14="http://schemas.microsoft.com/office/powerpoint/2010/main" val="387537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-142184"/>
            <a:ext cx="10200132" cy="1188720"/>
          </a:xfrm>
        </p:spPr>
        <p:txBody>
          <a:bodyPr/>
          <a:lstStyle/>
          <a:p>
            <a:r>
              <a:rPr lang="en-US" dirty="0">
                <a:latin typeface="Lato Black"/>
                <a:ea typeface="Lato Black"/>
                <a:cs typeface="Lato Black"/>
              </a:rPr>
              <a:t>Public Art Project Dashboard 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337387"/>
            <a:ext cx="10804849" cy="381902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Info about project – </a:t>
            </a:r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  <a:hlinkClick r:id="rId2"/>
              </a:rPr>
              <a:t>from start to finish </a:t>
            </a:r>
            <a:endParaRPr lang="en-US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Serves as an archive for historical purposes </a:t>
            </a:r>
          </a:p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Home to community engagement survey and results</a:t>
            </a:r>
          </a:p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Links back to Department of Arts &amp; Culture’s </a:t>
            </a:r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  <a:hlinkClick r:id="rId3"/>
              </a:rPr>
              <a:t>Public Art Map</a:t>
            </a:r>
            <a:endParaRPr lang="en-US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Useful tool for readability: </a:t>
            </a:r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  <a:hlinkClick r:id="rId4"/>
              </a:rPr>
              <a:t>Hemingway </a:t>
            </a:r>
            <a:endParaRPr lang="en-US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pPr marL="9144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70368-C4A3-920F-2010-AEB84DAD85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2746" y="1473082"/>
            <a:ext cx="2863414" cy="39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09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FA03DF-916B-FEF9-8BAA-037F3F24A18C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Consider Your Audience: Know Your Stakeholders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BBEF4-1AEE-9DFE-6711-D922CE996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27" y="1455576"/>
            <a:ext cx="5613400" cy="3693544"/>
          </a:xfrm>
          <a:prstGeom prst="rect">
            <a:avLst/>
          </a:prstGeom>
        </p:spPr>
      </p:pic>
      <p:pic>
        <p:nvPicPr>
          <p:cNvPr id="5" name="Picture 4" descr="A picture containing outdoor, ground, tree, person&#10;&#10;Description automatically generated">
            <a:extLst>
              <a:ext uri="{FF2B5EF4-FFF2-40B4-BE49-F238E27FC236}">
                <a16:creationId xmlns:a16="http://schemas.microsoft.com/office/drawing/2014/main" id="{EB54A354-7EA7-6DF8-5C5C-57DCA4158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556" y="1455576"/>
            <a:ext cx="5540317" cy="369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8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18" y="506994"/>
            <a:ext cx="10200132" cy="597781"/>
          </a:xfrm>
        </p:spPr>
        <p:txBody>
          <a:bodyPr/>
          <a:lstStyle/>
          <a:p>
            <a:r>
              <a:rPr lang="en-US" dirty="0">
                <a:latin typeface="Lato Black"/>
                <a:ea typeface="Lato Black"/>
                <a:cs typeface="Lato Black"/>
              </a:rPr>
              <a:t>Putting the Public in Public Art </a:t>
            </a:r>
            <a:endParaRPr lang="en-US" dirty="0"/>
          </a:p>
        </p:txBody>
      </p:sp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44A32DC7-C367-A37C-B23A-3B77893608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7755" y="1346175"/>
            <a:ext cx="8704245" cy="432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playing with a frisbee&#10;&#10;Description automatically generated with medium confidence">
            <a:extLst>
              <a:ext uri="{FF2B5EF4-FFF2-40B4-BE49-F238E27FC236}">
                <a16:creationId xmlns:a16="http://schemas.microsoft.com/office/drawing/2014/main" id="{DD87233A-74B4-0FD5-869A-BB4F149377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7" b="-594"/>
          <a:stretch/>
        </p:blipFill>
        <p:spPr>
          <a:xfrm>
            <a:off x="889518" y="1397329"/>
            <a:ext cx="2681534" cy="42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12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32" y="-420188"/>
            <a:ext cx="10200132" cy="1188720"/>
          </a:xfrm>
        </p:spPr>
        <p:txBody>
          <a:bodyPr/>
          <a:lstStyle/>
          <a:p>
            <a:r>
              <a:rPr lang="en-US" dirty="0">
                <a:latin typeface="Lato Black"/>
                <a:ea typeface="Lato Black"/>
                <a:cs typeface="Lato Black"/>
              </a:rPr>
              <a:t>Artwork Theme and Artist Selection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C3254-7501-0D08-6E30-61B470434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32" y="970933"/>
            <a:ext cx="10804849" cy="381902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SASpeakUp</a:t>
            </a:r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, including surveys (paper and digital)</a:t>
            </a:r>
          </a:p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Public Meetings (in-person, virtual &amp; recorded)</a:t>
            </a:r>
          </a:p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Direct outreach and meetings with stakeholders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Neighborhood associations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Council Office contacts</a:t>
            </a:r>
          </a:p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Tabling at existing events or high traffic areas</a:t>
            </a:r>
          </a:p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Yard signs with QR Codes</a:t>
            </a:r>
          </a:p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All City channels, </a:t>
            </a:r>
            <a:r>
              <a:rPr lang="en-US" dirty="0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eNewsletters</a:t>
            </a:r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, social</a:t>
            </a:r>
          </a:p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Marketing / Public Relations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3AF3A-50D6-8D76-0518-D1FD317262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9817" y="105747"/>
            <a:ext cx="3682183" cy="5026090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F562194D-4782-C465-7148-0404D40B4B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7658" y="4444012"/>
            <a:ext cx="2612192" cy="2239816"/>
          </a:xfrm>
          <a:prstGeom prst="rect">
            <a:avLst/>
          </a:prstGeom>
        </p:spPr>
      </p:pic>
      <p:pic>
        <p:nvPicPr>
          <p:cNvPr id="8" name="Picture 7" descr="A sign on a tree&#10;&#10;Description automatically generated with low confidence">
            <a:extLst>
              <a:ext uri="{FF2B5EF4-FFF2-40B4-BE49-F238E27FC236}">
                <a16:creationId xmlns:a16="http://schemas.microsoft.com/office/drawing/2014/main" id="{9AE98666-7487-D51D-330D-AB1DFA3525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0798" y="1654204"/>
            <a:ext cx="1806468" cy="271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59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11" y="-366022"/>
            <a:ext cx="12093679" cy="1188720"/>
          </a:xfrm>
        </p:spPr>
        <p:txBody>
          <a:bodyPr/>
          <a:lstStyle/>
          <a:p>
            <a:r>
              <a:rPr lang="en-US" dirty="0">
                <a:latin typeface="Lato Black"/>
                <a:ea typeface="Lato Black"/>
                <a:cs typeface="Lato Black"/>
              </a:rPr>
              <a:t>Artwork Designs Shaped by Community Engagement</a:t>
            </a:r>
            <a:endParaRPr lang="en-US" dirty="0"/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C88845B-332A-0291-8447-AB2D9BE8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602" y="1076833"/>
            <a:ext cx="5414859" cy="4481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38E39B6-77A9-89E8-033A-2B3B02A19A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3736" y="1076833"/>
            <a:ext cx="6073617" cy="4481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9830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5748"/>
            <a:ext cx="12192000" cy="1188720"/>
          </a:xfrm>
        </p:spPr>
        <p:txBody>
          <a:bodyPr/>
          <a:lstStyle/>
          <a:p>
            <a:pPr algn="ctr"/>
            <a:r>
              <a:rPr lang="en-US" dirty="0">
                <a:latin typeface="Lato Black"/>
                <a:ea typeface="Lato Black"/>
                <a:cs typeface="Lato Black"/>
              </a:rPr>
              <a:t>Engaging and Informing Community Through Art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5CCE8-3CB3-4A37-617D-4A6F6C449C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52" y="1079377"/>
            <a:ext cx="4200716" cy="4170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EFB99E-76C3-E286-CFD2-D2EB10BB59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9282" y="1079376"/>
            <a:ext cx="7346385" cy="292754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947D0DE-9774-BD78-78DD-CFED17C75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9282" y="4117649"/>
            <a:ext cx="7346386" cy="11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015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5748"/>
            <a:ext cx="12192000" cy="1188720"/>
          </a:xfrm>
        </p:spPr>
        <p:txBody>
          <a:bodyPr/>
          <a:lstStyle/>
          <a:p>
            <a:pPr algn="ctr"/>
            <a:r>
              <a:rPr lang="en-US" dirty="0">
                <a:latin typeface="Lato Black"/>
                <a:ea typeface="Lato Black"/>
                <a:cs typeface="Lato Black"/>
              </a:rPr>
              <a:t>Why Engaging and Informing All Is Important</a:t>
            </a:r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9BDE805-AE61-D82B-01EA-CB497FE020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94660" y="949178"/>
            <a:ext cx="4897340" cy="4630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F21B5F-3813-F9A1-EFB3-D993D37AC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50" y="1278610"/>
            <a:ext cx="10804849" cy="381902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Public Art originally eliminated or reduced in Bond</a:t>
            </a:r>
          </a:p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All relationships engaged with clear message</a:t>
            </a:r>
          </a:p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Advocates can do what you might not be able to</a:t>
            </a:r>
          </a:p>
          <a:p>
            <a:r>
              <a:rPr lang="en-US" b="1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Result: </a:t>
            </a:r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Public</a:t>
            </a:r>
            <a:r>
              <a:rPr lang="en-US" b="1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 </a:t>
            </a:r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art in Bond </a:t>
            </a:r>
            <a:r>
              <a:rPr lang="en-US" b="1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AND </a:t>
            </a:r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increased from 1% to 1.5%</a:t>
            </a:r>
          </a:p>
          <a:p>
            <a:r>
              <a:rPr lang="en-US" b="1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Benefit: </a:t>
            </a:r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36 new public art projects in the next five years</a:t>
            </a:r>
          </a:p>
          <a:p>
            <a:endParaRPr lang="en-US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endParaRPr lang="en-US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endParaRPr lang="en-US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12EF73-5280-BEEC-C171-188D0AF7A6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1758" y="3986558"/>
            <a:ext cx="3345929" cy="1976006"/>
          </a:xfrm>
          <a:prstGeom prst="rect">
            <a:avLst/>
          </a:prstGeom>
        </p:spPr>
      </p:pic>
      <p:pic>
        <p:nvPicPr>
          <p:cNvPr id="12" name="Picture 11" descr="A picture containing outdoor, building, railing, metal&#10;&#10;Description automatically generated">
            <a:extLst>
              <a:ext uri="{FF2B5EF4-FFF2-40B4-BE49-F238E27FC236}">
                <a16:creationId xmlns:a16="http://schemas.microsoft.com/office/drawing/2014/main" id="{22C44A58-F875-21B8-CA3A-4A1FB172C6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75" y="3986558"/>
            <a:ext cx="2890610" cy="192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Talkin' Broadway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30220"/>
            <a:ext cx="10804849" cy="38190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Council District requested an innovative solution to construction comms issue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Hello Lamp Post offered a custom chatbot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Scan a QR code to begin a text message conversation about Broadway and the project 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City gives critical info about construction and businesses, public provides useful feedback 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Two videos to promote the new chatbot: a 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comic skit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 and a 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 story</a:t>
            </a:r>
            <a:endParaRPr lang="en-US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Engagement snapshot: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400 users, 1,800 user messages, 40 visits to Business Directory, 80 to Project Page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Sentiment analysis: 38 percent positive, 32 percent negative = MIXED!</a:t>
            </a:r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324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2B1CF0-E561-AA9A-E0C9-7D7688F795D8}"/>
              </a:ext>
            </a:extLst>
          </p:cNvPr>
          <p:cNvSpPr txBox="1"/>
          <p:nvPr/>
        </p:nvSpPr>
        <p:spPr>
          <a:xfrm>
            <a:off x="1771803" y="1970048"/>
            <a:ext cx="906965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chemeClr val="bg1"/>
                </a:solidFill>
                <a:cs typeface="Calibri"/>
              </a:rPr>
              <a:t>I hath buried the treasure north of the ________ by the beach.</a:t>
            </a:r>
          </a:p>
        </p:txBody>
      </p:sp>
    </p:spTree>
    <p:extLst>
      <p:ext uri="{BB962C8B-B14F-4D97-AF65-F5344CB8AC3E}">
        <p14:creationId xmlns:p14="http://schemas.microsoft.com/office/powerpoint/2010/main" val="534158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The Data Decides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30220"/>
            <a:ext cx="10804849" cy="38190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A great book on AI is "The Alignment Problem: Machine Learning and Human Values" by Brian Christian 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Training data will permanently shape the behavior of a deployed system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Word-embedding models bet that words tend to be found near other similar words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To capture similarities, every word is turned into a set of numbers that represents its coordinates in a space 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Scatter words randomly in that space, pick a phrase, hide a word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When model guesses wrong, adjust coordinates to nudge correct word toward context words 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08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319DA-A78B-F030-9FA5-C6A8C8BE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79" y="236250"/>
            <a:ext cx="10200132" cy="1188720"/>
          </a:xfrm>
        </p:spPr>
        <p:txBody>
          <a:bodyPr/>
          <a:lstStyle/>
          <a:p>
            <a:r>
              <a:rPr lang="en-US" dirty="0">
                <a:latin typeface="Lato Black"/>
                <a:ea typeface="Lato Black"/>
                <a:cs typeface="Lato Black"/>
              </a:rPr>
              <a:t>Today's Facilitators</a:t>
            </a:r>
            <a:endParaRPr lang="en-US" dirty="0"/>
          </a:p>
        </p:txBody>
      </p:sp>
      <p:pic>
        <p:nvPicPr>
          <p:cNvPr id="5" name="Content Placeholder 4" descr="Krystal Jones">
            <a:extLst>
              <a:ext uri="{FF2B5EF4-FFF2-40B4-BE49-F238E27FC236}">
                <a16:creationId xmlns:a16="http://schemas.microsoft.com/office/drawing/2014/main" id="{40090892-2CDF-6E4F-1EE9-7630D5637A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556" y="1821245"/>
            <a:ext cx="2115671" cy="3173505"/>
          </a:xfrm>
          <a:ln>
            <a:solidFill>
              <a:schemeClr val="tx1"/>
            </a:solidFill>
          </a:ln>
        </p:spPr>
      </p:pic>
      <p:pic>
        <p:nvPicPr>
          <p:cNvPr id="6" name="Picture 5" descr="Brian Chasnoff">
            <a:extLst>
              <a:ext uri="{FF2B5EF4-FFF2-40B4-BE49-F238E27FC236}">
                <a16:creationId xmlns:a16="http://schemas.microsoft.com/office/drawing/2014/main" id="{61630DAB-D5A0-EB53-FA18-0DA0FC968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79" y="1821245"/>
            <a:ext cx="2115671" cy="31735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E848AA-349D-F0DC-17E4-3AC9047A882E}"/>
              </a:ext>
            </a:extLst>
          </p:cNvPr>
          <p:cNvSpPr txBox="1"/>
          <p:nvPr/>
        </p:nvSpPr>
        <p:spPr>
          <a:xfrm>
            <a:off x="2624276" y="1566952"/>
            <a:ext cx="3471723" cy="3724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u="sng" dirty="0"/>
              <a:t>Brian </a:t>
            </a:r>
            <a:r>
              <a:rPr lang="en-US" sz="2000" b="1" u="sng" dirty="0" err="1"/>
              <a:t>Chasnoff</a:t>
            </a:r>
            <a:endParaRPr lang="en-US" sz="20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Former Life: </a:t>
            </a:r>
            <a:r>
              <a:rPr lang="en-US" dirty="0"/>
              <a:t>17+ years in journalism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Currently: </a:t>
            </a:r>
            <a:r>
              <a:rPr lang="en-US" dirty="0"/>
              <a:t>Leads strategic communications &amp; engagement for San Antonio’s $1.2B Bond Program &amp; infrastructure investments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Preferred stress relief: </a:t>
            </a:r>
            <a:r>
              <a:rPr lang="en-US" dirty="0"/>
              <a:t>Cycling  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Favorite Quote These Days: </a:t>
            </a:r>
            <a:r>
              <a:rPr lang="en-US" dirty="0"/>
              <a:t>"Once the search is in progress, something will be found." - Brian Eno</a:t>
            </a:r>
            <a:endParaRPr lang="en-US" b="1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99ED08-6C9D-8800-4ADC-D441DC6811B5}"/>
              </a:ext>
            </a:extLst>
          </p:cNvPr>
          <p:cNvSpPr txBox="1"/>
          <p:nvPr/>
        </p:nvSpPr>
        <p:spPr>
          <a:xfrm>
            <a:off x="8360227" y="1684448"/>
            <a:ext cx="3620279" cy="34470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Krystal Jones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Former Life: </a:t>
            </a:r>
            <a:r>
              <a:rPr lang="en-US" dirty="0"/>
              <a:t>17+ years in public relations / marketing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Currently:</a:t>
            </a:r>
            <a:r>
              <a:rPr lang="en-US" dirty="0"/>
              <a:t> Leads $16M+ public art program, $9M+ grant programs, two City owned art galleries &amp; Film Commission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Preferred stress relief: </a:t>
            </a:r>
            <a:r>
              <a:rPr lang="en-US" dirty="0"/>
              <a:t>Biking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Favorite Quote These Days: </a:t>
            </a:r>
            <a:r>
              <a:rPr lang="en-US" dirty="0"/>
              <a:t>“I am here today to cross the swamp, not to fight all the alligators.” – Rosamund Stone Zander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8328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The Alignment Problem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30220"/>
            <a:ext cx="10804849" cy="38190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Systems we attempt to teach sometimes do not do what we want or what we expect 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After soft launch, chatbot giving answers that veered far from pre-written knowledge base.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For example, someone who asked for project contact info directed to Mayor's Office. 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The culprit? AI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Soft launch not supposed to use AI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Corrected quickly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Fallout included news story: "Emails: Faulty Broadway chatbot stirred panic at City Hall." </a:t>
            </a:r>
            <a:endParaRPr lang="en-US" sz="1100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08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Forging Ahead with AI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30220"/>
            <a:ext cx="10804849" cy="38190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Surprises happen when experimenting with a prototype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City is pushing forward with the technology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Incorporating AI – deliberately this time 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Extensive internal and public testing of V2 before launch </a:t>
            </a:r>
          </a:p>
          <a:p>
            <a:r>
              <a:rPr lang="en-US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GovAI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 Coalition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More than 140 government agencies across nation collaborating to ensure effective and responsible use of AI systems in public sector 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AI </a:t>
            </a:r>
            <a:r>
              <a:rPr lang="en-US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FactSheet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 is opportunity for vendors to provide transparency 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3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2B1CF0-E561-AA9A-E0C9-7D7688F795D8}"/>
              </a:ext>
            </a:extLst>
          </p:cNvPr>
          <p:cNvSpPr txBox="1"/>
          <p:nvPr/>
        </p:nvSpPr>
        <p:spPr>
          <a:xfrm>
            <a:off x="1561170" y="2791459"/>
            <a:ext cx="906965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cs typeface="Calibri"/>
              </a:rPr>
              <a:t>Discussion / Questions</a:t>
            </a:r>
          </a:p>
        </p:txBody>
      </p:sp>
    </p:spTree>
    <p:extLst>
      <p:ext uri="{BB962C8B-B14F-4D97-AF65-F5344CB8AC3E}">
        <p14:creationId xmlns:p14="http://schemas.microsoft.com/office/powerpoint/2010/main" val="2982551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87A8-7650-D4F0-9EDB-4B95E777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28744"/>
            <a:ext cx="10204704" cy="1371600"/>
          </a:xfrm>
        </p:spPr>
        <p:txBody>
          <a:bodyPr/>
          <a:lstStyle/>
          <a:p>
            <a:r>
              <a:rPr lang="en-US" dirty="0"/>
              <a:t>Cutting Through the Noise: Community Engagement in a Hybrid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506AA-AA05-1CC8-9D9A-F47235C9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4297680"/>
            <a:ext cx="11775233" cy="1010590"/>
          </a:xfrm>
        </p:spPr>
        <p:txBody>
          <a:bodyPr/>
          <a:lstStyle/>
          <a:p>
            <a:r>
              <a:rPr lang="en-US" sz="2400" dirty="0">
                <a:latin typeface="Lato"/>
                <a:ea typeface="Lato"/>
                <a:cs typeface="Lato"/>
              </a:rPr>
              <a:t>Brian Chasnoff, Assistant Director of Communications, City of San Antonio</a:t>
            </a:r>
          </a:p>
          <a:p>
            <a:r>
              <a:rPr lang="en-US" sz="2400" dirty="0">
                <a:latin typeface="Lato"/>
                <a:ea typeface="Lato"/>
                <a:cs typeface="Lato"/>
              </a:rPr>
              <a:t>Krystal Jones, Executive Director of Arts &amp; Culture, City of San Antonio</a:t>
            </a:r>
          </a:p>
        </p:txBody>
      </p:sp>
    </p:spTree>
    <p:extLst>
      <p:ext uri="{BB962C8B-B14F-4D97-AF65-F5344CB8AC3E}">
        <p14:creationId xmlns:p14="http://schemas.microsoft.com/office/powerpoint/2010/main" val="1871208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 dirty="0"/>
              <a:t>The Before Times (Pre-Pandemic)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30220"/>
            <a:ext cx="10204704" cy="381902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Meetings at a City facility, often during City hours</a:t>
            </a:r>
          </a:p>
          <a:p>
            <a:r>
              <a:rPr lang="en-US" dirty="0">
                <a:solidFill>
                  <a:schemeClr val="tx1"/>
                </a:solidFill>
              </a:rPr>
              <a:t>Paper surveys </a:t>
            </a:r>
          </a:p>
          <a:p>
            <a:r>
              <a:rPr lang="en-US" dirty="0">
                <a:solidFill>
                  <a:schemeClr val="tx1"/>
                </a:solidFill>
              </a:rPr>
              <a:t>Public comment </a:t>
            </a:r>
          </a:p>
          <a:p>
            <a:r>
              <a:rPr lang="en-US" dirty="0">
                <a:solidFill>
                  <a:schemeClr val="tx1"/>
                </a:solidFill>
              </a:rPr>
              <a:t>Disjointed surveys (Survey Monkey, Google Forms, emails, etc.)</a:t>
            </a:r>
          </a:p>
          <a:p>
            <a:r>
              <a:rPr lang="en-US" dirty="0">
                <a:solidFill>
                  <a:schemeClr val="tx1"/>
                </a:solidFill>
              </a:rPr>
              <a:t>Recommitment to transparency / community engagement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SASpeakUp</a:t>
            </a:r>
            <a:r>
              <a:rPr lang="en-US" dirty="0">
                <a:solidFill>
                  <a:schemeClr val="tx1"/>
                </a:solidFill>
              </a:rPr>
              <a:t> engagement campaign started in 2018 </a:t>
            </a:r>
          </a:p>
        </p:txBody>
      </p:sp>
    </p:spTree>
    <p:extLst>
      <p:ext uri="{BB962C8B-B14F-4D97-AF65-F5344CB8AC3E}">
        <p14:creationId xmlns:p14="http://schemas.microsoft.com/office/powerpoint/2010/main" val="2272397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 dirty="0"/>
              <a:t>Digitization Via Disruption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30220"/>
            <a:ext cx="10804849" cy="381902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Pandemic caused all to enter crisis communications business</a:t>
            </a:r>
          </a:p>
          <a:p>
            <a:r>
              <a:rPr lang="en-US" dirty="0">
                <a:solidFill>
                  <a:schemeClr val="tx1"/>
                </a:solidFill>
              </a:rPr>
              <a:t>Launched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www.saspeakup.com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– November 2020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Unified surveys – digital or paper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One-stop shop for project information and all City events / meetings </a:t>
            </a:r>
          </a:p>
          <a:p>
            <a:r>
              <a:rPr lang="en-US" dirty="0">
                <a:solidFill>
                  <a:schemeClr val="tx1"/>
                </a:solidFill>
              </a:rPr>
              <a:t>All virtual meetings, all the time</a:t>
            </a:r>
          </a:p>
          <a:p>
            <a:r>
              <a:rPr lang="en-US" dirty="0">
                <a:solidFill>
                  <a:schemeClr val="tx1"/>
                </a:solidFill>
              </a:rPr>
              <a:t>Placed a large spotlight on digital divide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Stepped back in time to radio and TV placements while repurposing content for social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Timeless innovations: Music, murals and breakfast tacos </a:t>
            </a:r>
          </a:p>
        </p:txBody>
      </p:sp>
    </p:spTree>
    <p:extLst>
      <p:ext uri="{BB962C8B-B14F-4D97-AF65-F5344CB8AC3E}">
        <p14:creationId xmlns:p14="http://schemas.microsoft.com/office/powerpoint/2010/main" val="306358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CED5D03-D33F-CF51-5218-84113EC5D214}"/>
              </a:ext>
            </a:extLst>
          </p:cNvPr>
          <p:cNvGrpSpPr/>
          <p:nvPr/>
        </p:nvGrpSpPr>
        <p:grpSpPr>
          <a:xfrm>
            <a:off x="107102" y="49169"/>
            <a:ext cx="2919228" cy="5697152"/>
            <a:chOff x="242986" y="579155"/>
            <a:chExt cx="2717623" cy="5303699"/>
          </a:xfrm>
        </p:grpSpPr>
        <p:pic>
          <p:nvPicPr>
            <p:cNvPr id="8" name="Picture 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641AF321-68BB-8241-9DB4-7EA6893B0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2987" y="579155"/>
              <a:ext cx="2717622" cy="393974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 descr="A screenshot of a computer&#10;&#10;Description automatically generated with medium confidence">
              <a:hlinkClick r:id="rId3"/>
              <a:extLst>
                <a:ext uri="{FF2B5EF4-FFF2-40B4-BE49-F238E27FC236}">
                  <a16:creationId xmlns:a16="http://schemas.microsoft.com/office/drawing/2014/main" id="{577BE780-B830-0B78-A8D6-A3C3EE500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2986" y="4378248"/>
              <a:ext cx="2717622" cy="150460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26" name="Picture 2" descr="Cyclist in front of a COVID-19 mural of a man with a mask">
            <a:extLst>
              <a:ext uri="{FF2B5EF4-FFF2-40B4-BE49-F238E27FC236}">
                <a16:creationId xmlns:a16="http://schemas.microsoft.com/office/drawing/2014/main" id="{DD619640-74F7-76E1-BBC3-510FCBC16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7587" y="46826"/>
            <a:ext cx="45720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6"/>
            <a:extLst>
              <a:ext uri="{FF2B5EF4-FFF2-40B4-BE49-F238E27FC236}">
                <a16:creationId xmlns:a16="http://schemas.microsoft.com/office/drawing/2014/main" id="{418146E5-048F-AD71-3F47-35F8F3D2F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0864" y="635412"/>
            <a:ext cx="4443974" cy="4253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5CDAAE-7743-388C-A670-2A1CA12947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8865" y="2761976"/>
            <a:ext cx="4571999" cy="2897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4175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 dirty="0"/>
              <a:t>The New World of Engagement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30220"/>
            <a:ext cx="10204704" cy="433632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Digital not just requested, it’s a must</a:t>
            </a:r>
          </a:p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Then again, digital burnout – and just plain burnout – is real</a:t>
            </a:r>
          </a:p>
          <a:p>
            <a:r>
              <a:rPr lang="en-US" dirty="0">
                <a:solidFill>
                  <a:schemeClr val="tx1"/>
                </a:solidFill>
              </a:rPr>
              <a:t>Hybrid engagement = new rule of engagement </a:t>
            </a:r>
          </a:p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The MUSTS: </a:t>
            </a:r>
            <a:endParaRPr lang="en-US" dirty="0">
              <a:solidFill>
                <a:schemeClr val="tx1"/>
              </a:solidFill>
            </a:endParaRPr>
          </a:p>
          <a:p>
            <a:pPr marL="91440" indent="0" algn="ctr">
              <a:buNone/>
            </a:pPr>
            <a:r>
              <a:rPr lang="en-US" b="1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Consider the audience. </a:t>
            </a:r>
            <a:endParaRPr lang="en-US" b="1" dirty="0">
              <a:solidFill>
                <a:schemeClr val="tx1"/>
              </a:solidFill>
            </a:endParaRPr>
          </a:p>
          <a:p>
            <a:pPr marL="91440" indent="0" algn="ctr">
              <a:buNone/>
            </a:pPr>
            <a:r>
              <a:rPr lang="en-US" b="1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Meet them where they’re at.</a:t>
            </a:r>
          </a:p>
          <a:p>
            <a:pPr marL="91440" indent="0" algn="ctr">
              <a:buNone/>
            </a:pPr>
            <a:r>
              <a:rPr lang="en-US" b="1" u="sng" dirty="0">
                <a:solidFill>
                  <a:srgbClr val="982068"/>
                </a:solidFill>
                <a:latin typeface="Lato"/>
                <a:ea typeface="Lato"/>
                <a:cs typeface="Lato"/>
              </a:rPr>
              <a:t>AND </a:t>
            </a:r>
            <a:endParaRPr lang="en-US" b="1" u="sng" dirty="0">
              <a:solidFill>
                <a:srgbClr val="982068"/>
              </a:solidFill>
            </a:endParaRPr>
          </a:p>
          <a:p>
            <a:pPr marL="91440" indent="0" algn="ctr">
              <a:buNone/>
            </a:pPr>
            <a:r>
              <a:rPr lang="en-US" b="1" dirty="0">
                <a:solidFill>
                  <a:srgbClr val="982068"/>
                </a:solidFill>
              </a:rPr>
              <a:t>It doesn’t hurt to make it fun!</a:t>
            </a:r>
          </a:p>
        </p:txBody>
      </p:sp>
    </p:spTree>
    <p:extLst>
      <p:ext uri="{BB962C8B-B14F-4D97-AF65-F5344CB8AC3E}">
        <p14:creationId xmlns:p14="http://schemas.microsoft.com/office/powerpoint/2010/main" val="1409717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FA03DF-916B-FEF9-8BAA-037F3F24A18C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Consider Your Audience: Know &amp; Evaluate Your Content</a:t>
            </a:r>
          </a:p>
        </p:txBody>
      </p:sp>
      <p:pic>
        <p:nvPicPr>
          <p:cNvPr id="3" name="Picture 2" descr="Graphical user interface, application, PowerPoin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875A41A-2B95-AE18-98D5-E3CADECFD8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9345" y="850455"/>
            <a:ext cx="9313310" cy="4943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0508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Road to Progress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30220"/>
            <a:ext cx="10804849" cy="38190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Troubled construction project led to comms crisis 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City already communicating &amp; engaging – but improvements needed 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Gap in digital realm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Fruit of efforts: 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Road to Progress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 web page  </a:t>
            </a:r>
            <a:endParaRPr lang="en-US" sz="1100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One site to show all of City's initiatives 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New dashboards, project pages, signage, chatbot prototype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Created conceptual framework to categorize these initiatives 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Transparency, Support, Accountability, Innovation 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86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Project Dashboards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30220"/>
            <a:ext cx="10804849" cy="381902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Hundreds of projects across San Antonio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Dashboards</a:t>
            </a:r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 need to satisfy multiple audiences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Council members, small business owners, residents, commuters, City staff 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Consider what type of information to present and how to present it</a:t>
            </a:r>
          </a:p>
          <a:p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User experience paramount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Focus group with neighborhood leaders and Council staff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15 usability tests with City staff, small business owners and residents</a:t>
            </a:r>
            <a:endParaRPr lang="en-US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Feedback integrated into design 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209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2501</TotalTime>
  <Words>1044</Words>
  <Application>Microsoft Office PowerPoint</Application>
  <PresentationFormat>Widescreen</PresentationFormat>
  <Paragraphs>130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Lato</vt:lpstr>
      <vt:lpstr>Lato Black</vt:lpstr>
      <vt:lpstr>Office Theme</vt:lpstr>
      <vt:lpstr>Cutting Through the Noise: Community Engagement in a Hybrid World</vt:lpstr>
      <vt:lpstr>Today's Facilitators</vt:lpstr>
      <vt:lpstr>The Before Times (Pre-Pandemic)</vt:lpstr>
      <vt:lpstr>Digitization Via Disruption </vt:lpstr>
      <vt:lpstr>PowerPoint Presentation</vt:lpstr>
      <vt:lpstr>The New World of Engagement </vt:lpstr>
      <vt:lpstr>PowerPoint Presentation</vt:lpstr>
      <vt:lpstr>Road to Progress </vt:lpstr>
      <vt:lpstr>Project Dashboards </vt:lpstr>
      <vt:lpstr>Public Art Project Dashboard Example</vt:lpstr>
      <vt:lpstr>PowerPoint Presentation</vt:lpstr>
      <vt:lpstr>Putting the Public in Public Art </vt:lpstr>
      <vt:lpstr>Artwork Theme and Artist Selection</vt:lpstr>
      <vt:lpstr>Artwork Designs Shaped by Community Engagement</vt:lpstr>
      <vt:lpstr>Engaging and Informing Community Through Art</vt:lpstr>
      <vt:lpstr>Why Engaging and Informing All Is Important</vt:lpstr>
      <vt:lpstr>Talkin' Broadway </vt:lpstr>
      <vt:lpstr>PowerPoint Presentation</vt:lpstr>
      <vt:lpstr>The Data Decides</vt:lpstr>
      <vt:lpstr>The Alignment Problem </vt:lpstr>
      <vt:lpstr>Forging Ahead with AI </vt:lpstr>
      <vt:lpstr>PowerPoint Presentation</vt:lpstr>
      <vt:lpstr>Cutting Through the Noise: Community Engagement in a Hybrid World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Delia Jones</dc:creator>
  <cp:lastModifiedBy>Krystal Jones (Arts)</cp:lastModifiedBy>
  <cp:revision>63</cp:revision>
  <dcterms:created xsi:type="dcterms:W3CDTF">2022-10-21T14:04:38Z</dcterms:created>
  <dcterms:modified xsi:type="dcterms:W3CDTF">2024-03-27T01:53:53Z</dcterms:modified>
</cp:coreProperties>
</file>