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notesMaster" Target="notesMasters/notesMaster1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ustomXml" Target="../customXml/item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914400" y="2472097"/>
            <a:ext cx="10204705" cy="15512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914400" y="4297679"/>
            <a:ext cx="10204705" cy="104621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6321" y="701007"/>
            <a:ext cx="7567388" cy="177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divider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xfrm>
            <a:off x="914400" y="2377439"/>
            <a:ext cx="10204705" cy="16459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914400" y="4297679"/>
            <a:ext cx="10204705" cy="137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8243" y="5816198"/>
            <a:ext cx="2737757" cy="64075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divider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57616" y="5760720"/>
            <a:ext cx="292100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/>
          <p:nvPr>
            <p:ph type="title"/>
          </p:nvPr>
        </p:nvSpPr>
        <p:spPr>
          <a:xfrm>
            <a:off x="914400" y="2377439"/>
            <a:ext cx="10204705" cy="16459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quarter" idx="1"/>
          </p:nvPr>
        </p:nvSpPr>
        <p:spPr>
          <a:xfrm>
            <a:off x="914400" y="4297679"/>
            <a:ext cx="10204705" cy="1371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dark 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half" idx="1"/>
          </p:nvPr>
        </p:nvSpPr>
        <p:spPr>
          <a:xfrm>
            <a:off x="914400" y="2377439"/>
            <a:ext cx="10204705" cy="2971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8243" y="5816198"/>
            <a:ext cx="2737757" cy="6407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5993236"/>
            <a:ext cx="1789246" cy="29883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sz="half" idx="1"/>
          </p:nvPr>
        </p:nvSpPr>
        <p:spPr>
          <a:xfrm>
            <a:off x="914400" y="2377439"/>
            <a:ext cx="10204705" cy="2971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911" y="5816846"/>
            <a:ext cx="2734891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two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quarter" idx="1"/>
          </p:nvPr>
        </p:nvSpPr>
        <p:spPr>
          <a:xfrm>
            <a:off x="914400" y="2377439"/>
            <a:ext cx="4866133" cy="2971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5993236"/>
            <a:ext cx="1789246" cy="298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911" y="5816846"/>
            <a:ext cx="2734891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xfrm>
            <a:off x="914400" y="914400"/>
            <a:ext cx="4866133" cy="11887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quarter" idx="1"/>
          </p:nvPr>
        </p:nvSpPr>
        <p:spPr>
          <a:xfrm>
            <a:off x="914400" y="2377439"/>
            <a:ext cx="4866133" cy="2971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Clr>
                <a:srgbClr val="982068"/>
              </a:buClr>
            </a:lvl1pPr>
            <a:lvl2pPr>
              <a:buClr>
                <a:srgbClr val="982068"/>
              </a:buClr>
            </a:lvl2pPr>
            <a:lvl3pPr>
              <a:buClr>
                <a:srgbClr val="982068"/>
              </a:buClr>
            </a:lvl3pPr>
            <a:lvl4pPr>
              <a:buClr>
                <a:srgbClr val="982068"/>
              </a:buClr>
            </a:lvl4pPr>
            <a:lvl5pPr>
              <a:buClr>
                <a:srgbClr val="982068"/>
              </a:buCl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911" y="5816846"/>
            <a:ext cx="2734891" cy="640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400" y="5993236"/>
            <a:ext cx="1789246" cy="29883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1pPr>
      <a:lvl2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2pPr>
      <a:lvl3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3pPr>
      <a:lvl4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4pPr>
      <a:lvl5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5pPr>
      <a:lvl6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6pPr>
      <a:lvl7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7pPr>
      <a:lvl8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8pPr>
      <a:lvl9pPr marL="0" marR="0" indent="0" algn="l" defTabSz="9144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9pPr>
    </p:titleStyle>
    <p:bodyStyle>
      <a:lvl1pPr marL="228600" marR="0" indent="-13716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8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1pPr>
      <a:lvl2pPr marL="685800" marR="0" indent="-137159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8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2pPr>
      <a:lvl3pPr marL="1143000" marR="0" indent="-13716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8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3pPr>
      <a:lvl4pPr marL="1600200" marR="0" indent="-13716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8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4pPr>
      <a:lvl5pPr marL="2057400" marR="0" indent="-13716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8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5pPr>
      <a:lvl6pPr marL="2540000" marR="0" indent="-2540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6pPr>
      <a:lvl7pPr marL="2997200" marR="0" indent="-2540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7pPr>
      <a:lvl8pPr marL="3454400" marR="0" indent="-2540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8pPr>
      <a:lvl9pPr marL="3911600" marR="0" indent="-254000" algn="l" defTabSz="914400" rtl="0" latinLnBrk="0">
        <a:lnSpc>
          <a:spcPct val="110000"/>
        </a:lnSpc>
        <a:spcBef>
          <a:spcPts val="1000"/>
        </a:spcBef>
        <a:spcAft>
          <a:spcPts val="0"/>
        </a:spcAft>
        <a:buClr>
          <a:srgbClr val="642265"/>
        </a:buClr>
        <a:buSzPct val="100000"/>
        <a:buFont typeface="Arial"/>
        <a:buChar char="•"/>
        <a:tabLst/>
        <a:defRPr b="0" baseline="0" cap="none" i="0" spc="0" strike="noStrike" sz="2000" u="none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david@davidsewellmccann.com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>
            <p:ph type="ctrTitle"/>
          </p:nvPr>
        </p:nvSpPr>
        <p:spPr>
          <a:xfrm>
            <a:off x="914399" y="2743199"/>
            <a:ext cx="10204706" cy="1371601"/>
          </a:xfrm>
          <a:prstGeom prst="rect">
            <a:avLst/>
          </a:prstGeom>
        </p:spPr>
        <p:txBody>
          <a:bodyPr/>
          <a:lstStyle>
            <a:lvl1pPr defTabSz="704087">
              <a:defRPr sz="2772"/>
            </a:lvl1pPr>
          </a:lstStyle>
          <a:p>
            <a:pPr/>
            <a:r>
              <a:t>Generative Artificial Intelligence and Storytelling: How to Effectively Use the Tools for Authentic Human Connection</a:t>
            </a:r>
          </a:p>
        </p:txBody>
      </p:sp>
      <p:sp>
        <p:nvSpPr>
          <p:cNvPr id="106" name="Text Placeholder 2"/>
          <p:cNvSpPr txBox="1"/>
          <p:nvPr>
            <p:ph type="subTitle" sz="quarter" idx="1"/>
          </p:nvPr>
        </p:nvSpPr>
        <p:spPr>
          <a:xfrm>
            <a:off x="914399" y="4297679"/>
            <a:ext cx="10204706" cy="1010590"/>
          </a:xfrm>
          <a:prstGeom prst="rect">
            <a:avLst/>
          </a:prstGeom>
        </p:spPr>
        <p:txBody>
          <a:bodyPr/>
          <a:lstStyle/>
          <a:p>
            <a:pPr/>
            <a:r>
              <a:t>David Sewell McCann, Trainer, Consultant and Storyteller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Use this QR code to tell me your expectations"/>
          <p:cNvSpPr txBox="1"/>
          <p:nvPr>
            <p:ph type="title"/>
          </p:nvPr>
        </p:nvSpPr>
        <p:spPr>
          <a:xfrm>
            <a:off x="1120389" y="1012759"/>
            <a:ext cx="5759638" cy="1645921"/>
          </a:xfrm>
          <a:prstGeom prst="rect">
            <a:avLst/>
          </a:prstGeom>
        </p:spPr>
        <p:txBody>
          <a:bodyPr/>
          <a:lstStyle/>
          <a:p>
            <a:pPr/>
            <a:r>
              <a:t>Use this QR code to tell me your expectations</a:t>
            </a:r>
          </a:p>
        </p:txBody>
      </p:sp>
      <p:sp>
        <p:nvSpPr>
          <p:cNvPr id="127" name="“Give me feedback”…"/>
          <p:cNvSpPr txBox="1"/>
          <p:nvPr>
            <p:ph type="body" sz="quarter" idx="1"/>
          </p:nvPr>
        </p:nvSpPr>
        <p:spPr>
          <a:xfrm>
            <a:off x="1120389" y="3035994"/>
            <a:ext cx="5759638" cy="2033020"/>
          </a:xfrm>
          <a:prstGeom prst="rect">
            <a:avLst/>
          </a:prstGeom>
        </p:spPr>
        <p:txBody>
          <a:bodyPr/>
          <a:lstStyle/>
          <a:p>
            <a:pPr/>
            <a:r>
              <a:t>“Give me feedback”</a:t>
            </a:r>
          </a:p>
          <a:p>
            <a:pPr/>
            <a:r>
              <a:t>Please record a 1 minute video of you telling me what you would like to learn in this skill building session</a:t>
            </a:r>
          </a:p>
        </p:txBody>
      </p:sp>
      <p:pic>
        <p:nvPicPr>
          <p:cNvPr id="128" name="How To Story.png" descr="How To Sto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0250" y="1410695"/>
            <a:ext cx="3777714" cy="3777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/>
          <a:p>
            <a:pPr/>
            <a:r>
              <a:t>What is Storytelling?</a:t>
            </a:r>
          </a:p>
        </p:txBody>
      </p:sp>
      <p:sp>
        <p:nvSpPr>
          <p:cNvPr id="131" name="Content Placeholder 4"/>
          <p:cNvSpPr txBox="1"/>
          <p:nvPr/>
        </p:nvSpPr>
        <p:spPr>
          <a:xfrm>
            <a:off x="1824342" y="2562278"/>
            <a:ext cx="8800803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z="3500"/>
            </a:pPr>
            <a:r>
              <a:t>Storytelling is the </a:t>
            </a:r>
            <a:r>
              <a:rPr b="1"/>
              <a:t>interactive</a:t>
            </a:r>
            <a:r>
              <a:t> art of using </a:t>
            </a:r>
            <a:r>
              <a:rPr b="1"/>
              <a:t>words</a:t>
            </a:r>
            <a:r>
              <a:t> and </a:t>
            </a:r>
            <a:r>
              <a:rPr b="1"/>
              <a:t>actions</a:t>
            </a:r>
            <a:r>
              <a:t> to reveal the elements and images of a story while encouraging the listener's imagination</a:t>
            </a:r>
            <a:r>
              <a:rPr>
                <a:solidFill>
                  <a:srgbClr val="1F1F1F"/>
                </a:solidFill>
              </a:rPr>
              <a:t>.</a:t>
            </a:r>
            <a:endParaRPr>
              <a:solidFill>
                <a:srgbClr val="1F1F1F"/>
              </a:solidFill>
            </a:endParaRPr>
          </a:p>
          <a:p>
            <a:pPr>
              <a:defRPr sz="2300"/>
            </a:pPr>
            <a:r>
              <a:rPr>
                <a:solidFill>
                  <a:srgbClr val="1F1F1F"/>
                </a:solidFill>
              </a:rPr>
              <a:t>- National Storytelling Network Website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/>
          <a:p>
            <a:pPr/>
            <a:r>
              <a:t>What is Storytelling?</a:t>
            </a:r>
          </a:p>
        </p:txBody>
      </p:sp>
      <p:sp>
        <p:nvSpPr>
          <p:cNvPr id="134" name="Content Placeholder 4"/>
          <p:cNvSpPr txBox="1"/>
          <p:nvPr/>
        </p:nvSpPr>
        <p:spPr>
          <a:xfrm>
            <a:off x="2008266" y="2738675"/>
            <a:ext cx="9409719" cy="307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685800">
              <a:defRPr b="1" sz="2925"/>
            </a:pPr>
            <a:r>
              <a:t>Words: </a:t>
            </a:r>
            <a:r>
              <a:rPr b="0"/>
              <a:t>the content of the story. The crafted information. </a:t>
            </a:r>
            <a:endParaRPr b="0"/>
          </a:p>
          <a:p>
            <a:pPr defTabSz="685800">
              <a:defRPr b="1" sz="2925"/>
            </a:pPr>
            <a:r>
              <a:rPr b="0"/>
              <a:t>This is the specialty of Artificial Intelligence.</a:t>
            </a:r>
            <a:endParaRPr b="0"/>
          </a:p>
          <a:p>
            <a:pPr defTabSz="685800">
              <a:defRPr b="1" sz="2925"/>
            </a:pPr>
            <a:r>
              <a:t>Actions: </a:t>
            </a:r>
            <a:r>
              <a:rPr b="0"/>
              <a:t>the telling of the story. Nonverbal communication including presence, facial expression, gesture, and vocality.</a:t>
            </a:r>
            <a:endParaRPr b="0"/>
          </a:p>
          <a:p>
            <a:pPr defTabSz="685800">
              <a:defRPr b="1" sz="2925"/>
            </a:pPr>
            <a:r>
              <a:t>Interactive: </a:t>
            </a:r>
            <a:r>
              <a:rPr b="0"/>
              <a:t>the back and forth between the teller and listener. Also the relationship between a person and AI. 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xfrm>
            <a:off x="1635363" y="1184589"/>
            <a:ext cx="10200132" cy="1188721"/>
          </a:xfrm>
          <a:prstGeom prst="rect">
            <a:avLst/>
          </a:prstGeom>
        </p:spPr>
        <p:txBody>
          <a:bodyPr/>
          <a:lstStyle/>
          <a:p>
            <a:pPr/>
            <a:r>
              <a:t>Containing your Storytelling</a:t>
            </a:r>
          </a:p>
        </p:txBody>
      </p:sp>
      <p:sp>
        <p:nvSpPr>
          <p:cNvPr id="137" name="Content Placeholder 4"/>
          <p:cNvSpPr txBox="1"/>
          <p:nvPr/>
        </p:nvSpPr>
        <p:spPr>
          <a:xfrm>
            <a:off x="2042426" y="2697373"/>
            <a:ext cx="8107148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33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Who is this for?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33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Why are you engaging? To what aim?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33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When is this happening and for how long?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3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Choose Something You Wish to Story</a:t>
            </a:r>
          </a:p>
        </p:txBody>
      </p:sp>
      <p:sp>
        <p:nvSpPr>
          <p:cNvPr id="140" name="Content Placeholder 4"/>
          <p:cNvSpPr txBox="1"/>
          <p:nvPr>
            <p:ph type="body" sz="half" idx="1"/>
          </p:nvPr>
        </p:nvSpPr>
        <p:spPr>
          <a:xfrm>
            <a:off x="912113" y="2473759"/>
            <a:ext cx="10204706" cy="297180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/>
            <a:r>
              <a:t>Please write down a project you know is good, but needs a better story.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3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Choose Something You Wish to Story</a:t>
            </a:r>
          </a:p>
        </p:txBody>
      </p:sp>
      <p:sp>
        <p:nvSpPr>
          <p:cNvPr id="143" name="Content Placeholder 4"/>
          <p:cNvSpPr txBox="1"/>
          <p:nvPr>
            <p:ph type="body" sz="half" idx="1"/>
          </p:nvPr>
        </p:nvSpPr>
        <p:spPr>
          <a:xfrm>
            <a:off x="912113" y="2473759"/>
            <a:ext cx="10204706" cy="297180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Please write down a project you know is good, but needs a better story.</a:t>
            </a:r>
          </a:p>
          <a:p>
            <a:pPr>
              <a:defRPr sz="2200"/>
            </a:pPr>
            <a:r>
              <a:t>Take some time to develop a prompt. How can you get what you want from AI?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3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Choose Something You Wish to Story</a:t>
            </a:r>
          </a:p>
        </p:txBody>
      </p:sp>
      <p:sp>
        <p:nvSpPr>
          <p:cNvPr id="146" name="Content Placeholder 4"/>
          <p:cNvSpPr txBox="1"/>
          <p:nvPr>
            <p:ph type="body" sz="half" idx="1"/>
          </p:nvPr>
        </p:nvSpPr>
        <p:spPr>
          <a:xfrm>
            <a:off x="912113" y="2473759"/>
            <a:ext cx="10204706" cy="297180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Please write down a project you know is good, but needs a better story.</a:t>
            </a:r>
          </a:p>
          <a:p>
            <a:pPr>
              <a:defRPr sz="2200"/>
            </a:pPr>
            <a:r>
              <a:t>Take some time to develop a prompt. How can you get what you want from AI?</a:t>
            </a:r>
          </a:p>
          <a:p>
            <a:pPr>
              <a:defRPr sz="2200"/>
            </a:pPr>
            <a:r>
              <a:t>Now let’s “contain” some interactive storytelling.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3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Choose Something You Wish to Story</a:t>
            </a:r>
          </a:p>
        </p:txBody>
      </p:sp>
      <p:sp>
        <p:nvSpPr>
          <p:cNvPr id="149" name="Content Placeholder 4"/>
          <p:cNvSpPr txBox="1"/>
          <p:nvPr>
            <p:ph type="body" sz="half" idx="1"/>
          </p:nvPr>
        </p:nvSpPr>
        <p:spPr>
          <a:xfrm>
            <a:off x="1478333" y="2386630"/>
            <a:ext cx="9458496" cy="3146058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The Container is the Who, Why, and When.</a:t>
            </a:r>
          </a:p>
          <a:p>
            <a:pPr lvl="1">
              <a:spcBef>
                <a:spcPts val="600"/>
              </a:spcBef>
              <a:defRPr sz="2200"/>
            </a:pPr>
            <a:r>
              <a:t>Who: Partner with someone near you that doesn’t know your project. </a:t>
            </a:r>
          </a:p>
          <a:p>
            <a:pPr lvl="1">
              <a:spcBef>
                <a:spcPts val="600"/>
              </a:spcBef>
              <a:defRPr sz="2200"/>
            </a:pPr>
            <a:r>
              <a:t>Why: Describe your project and the state of your prompt.</a:t>
            </a:r>
          </a:p>
          <a:p>
            <a:pPr lvl="1">
              <a:spcBef>
                <a:spcPts val="600"/>
              </a:spcBef>
              <a:defRPr sz="2200"/>
            </a:pPr>
            <a:r>
              <a:t>How Long: You have one minute to present. Just you.</a:t>
            </a:r>
          </a:p>
          <a:p>
            <a:pPr lvl="1">
              <a:spcBef>
                <a:spcPts val="600"/>
              </a:spcBef>
              <a:defRPr sz="2200"/>
            </a:pPr>
            <a:r>
              <a:t>Switch: Take the same amount of time.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3"/>
          <p:cNvSpPr txBox="1"/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Choose Something You Wish to Story</a:t>
            </a:r>
          </a:p>
        </p:txBody>
      </p:sp>
      <p:sp>
        <p:nvSpPr>
          <p:cNvPr id="152" name="Content Placeholder 4"/>
          <p:cNvSpPr txBox="1"/>
          <p:nvPr>
            <p:ph type="body" sz="half" idx="1"/>
          </p:nvPr>
        </p:nvSpPr>
        <p:spPr>
          <a:xfrm>
            <a:off x="1478333" y="2386630"/>
            <a:ext cx="9458496" cy="3146058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The Container is the Who, Why, and When.</a:t>
            </a:r>
          </a:p>
          <a:p>
            <a:pPr lvl="1">
              <a:spcBef>
                <a:spcPts val="600"/>
              </a:spcBef>
              <a:defRPr sz="2200"/>
            </a:pPr>
            <a:r>
              <a:t>Who: Partner with someone near you that doesn’t know your project. </a:t>
            </a:r>
          </a:p>
          <a:p>
            <a:pPr lvl="1">
              <a:spcBef>
                <a:spcPts val="600"/>
              </a:spcBef>
              <a:defRPr sz="2200"/>
            </a:pPr>
            <a:r>
              <a:t>Why: Describe your project and the state of your prompt.</a:t>
            </a:r>
          </a:p>
          <a:p>
            <a:pPr lvl="1">
              <a:spcBef>
                <a:spcPts val="600"/>
              </a:spcBef>
              <a:defRPr sz="2200"/>
            </a:pPr>
            <a:r>
              <a:t>How Long: You have one minute to present. Just you.</a:t>
            </a:r>
          </a:p>
          <a:p>
            <a:pPr lvl="1">
              <a:spcBef>
                <a:spcPts val="600"/>
              </a:spcBef>
              <a:defRPr sz="2200"/>
            </a:pPr>
            <a:r>
              <a:t>Switch: Take the same amount of time.</a:t>
            </a:r>
          </a:p>
          <a:p>
            <a:pPr>
              <a:defRPr sz="2200"/>
            </a:pPr>
            <a:r>
              <a:t>Both of you take another minute to improve your prompt.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3"/>
          <p:cNvSpPr txBox="1"/>
          <p:nvPr>
            <p:ph type="title"/>
          </p:nvPr>
        </p:nvSpPr>
        <p:spPr>
          <a:xfrm>
            <a:off x="1648237" y="901525"/>
            <a:ext cx="10200132" cy="118872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Discuss and Compare!</a:t>
            </a:r>
          </a:p>
        </p:txBody>
      </p:sp>
      <p:sp>
        <p:nvSpPr>
          <p:cNvPr id="155" name="Content Placeholder 4"/>
          <p:cNvSpPr txBox="1"/>
          <p:nvPr>
            <p:ph type="body" sz="half" idx="1"/>
          </p:nvPr>
        </p:nvSpPr>
        <p:spPr>
          <a:xfrm>
            <a:off x="2085964" y="2467321"/>
            <a:ext cx="10204706" cy="2971801"/>
          </a:xfrm>
          <a:prstGeom prst="rect">
            <a:avLst/>
          </a:prstGeom>
        </p:spPr>
        <p:txBody>
          <a:bodyPr/>
          <a:lstStyle/>
          <a:p>
            <a:pPr/>
            <a:r>
              <a:t>Try to avoid problem solving or giving advice. This is not the exercise.</a:t>
            </a:r>
          </a:p>
          <a:p>
            <a:pPr/>
            <a:r>
              <a:t>Instead, focus on:</a:t>
            </a:r>
          </a:p>
          <a:p>
            <a:pPr lvl="1">
              <a:spcBef>
                <a:spcPts val="600"/>
              </a:spcBef>
            </a:pPr>
            <a:r>
              <a:t>What happened when you described the process to someone?</a:t>
            </a:r>
          </a:p>
          <a:p>
            <a:pPr lvl="1">
              <a:spcBef>
                <a:spcPts val="600"/>
              </a:spcBef>
            </a:pPr>
            <a:r>
              <a:t>What was it like to have that time constraint?</a:t>
            </a:r>
          </a:p>
          <a:p>
            <a:pPr lvl="1">
              <a:spcBef>
                <a:spcPts val="600"/>
              </a:spcBef>
            </a:pPr>
            <a:r>
              <a:t>What did you notice in the way they were listening?</a:t>
            </a:r>
          </a:p>
          <a:p>
            <a:pPr lvl="1">
              <a:spcBef>
                <a:spcPts val="600"/>
              </a:spcBef>
            </a:pPr>
            <a:r>
              <a:t>Did it ultimately help you in revising your prompt?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is Workshop"/>
          <p:cNvSpPr txBox="1"/>
          <p:nvPr>
            <p:ph type="title"/>
          </p:nvPr>
        </p:nvSpPr>
        <p:spPr>
          <a:xfrm>
            <a:off x="1596740" y="-82063"/>
            <a:ext cx="10204705" cy="1645921"/>
          </a:xfrm>
          <a:prstGeom prst="rect">
            <a:avLst/>
          </a:prstGeom>
        </p:spPr>
        <p:txBody>
          <a:bodyPr/>
          <a:lstStyle/>
          <a:p>
            <a:pPr/>
            <a:r>
              <a:t>This Workshop</a:t>
            </a:r>
          </a:p>
        </p:txBody>
      </p:sp>
      <p:sp>
        <p:nvSpPr>
          <p:cNvPr id="109" name="1. Map the Workshop with some AI and Storytelling Quotes.…"/>
          <p:cNvSpPr txBox="1"/>
          <p:nvPr>
            <p:ph type="body" sz="half" idx="1"/>
          </p:nvPr>
        </p:nvSpPr>
        <p:spPr>
          <a:xfrm>
            <a:off x="2008508" y="2043350"/>
            <a:ext cx="8174984" cy="3237878"/>
          </a:xfrm>
          <a:prstGeom prst="rect">
            <a:avLst/>
          </a:prstGeom>
        </p:spPr>
        <p:txBody>
          <a:bodyPr/>
          <a:lstStyle/>
          <a:p>
            <a:pPr defTabSz="621791">
              <a:spcBef>
                <a:spcPts val="600"/>
              </a:spcBef>
              <a:defRPr sz="2380"/>
            </a:pPr>
            <a:r>
              <a:t>1. Map the Workshop with some AI and Storytelling Quotes.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2. Align our Expectations with Deliverables.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3. Common Understanding of Storytelling.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4. Prompting Exercise.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5. Story Listening Skill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6. Open Response and Restorative Dialogue Skills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7. Fulfill the Alignment.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xfrm>
            <a:off x="914400" y="914399"/>
            <a:ext cx="4486541" cy="1188721"/>
          </a:xfrm>
          <a:prstGeom prst="rect">
            <a:avLst/>
          </a:prstGeom>
        </p:spPr>
        <p:txBody>
          <a:bodyPr/>
          <a:lstStyle/>
          <a:p>
            <a:pPr/>
            <a:r>
              <a:t>The value of talking</a:t>
            </a:r>
          </a:p>
        </p:txBody>
      </p:sp>
      <p:sp>
        <p:nvSpPr>
          <p:cNvPr id="158" name="Conten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We hear our ideas out loud.</a:t>
            </a:r>
          </a:p>
          <a:p>
            <a:pPr>
              <a:defRPr sz="2600"/>
            </a:pPr>
            <a:r>
              <a:t>We feel connected to another person.</a:t>
            </a:r>
          </a:p>
          <a:p>
            <a:pPr>
              <a:defRPr sz="2600"/>
            </a:pPr>
            <a:r>
              <a:t>We experience something real.</a:t>
            </a:r>
          </a:p>
        </p:txBody>
      </p:sp>
      <p:sp>
        <p:nvSpPr>
          <p:cNvPr id="159" name="Content Placeholder 2"/>
          <p:cNvSpPr txBox="1"/>
          <p:nvPr/>
        </p:nvSpPr>
        <p:spPr>
          <a:xfrm>
            <a:off x="6525869" y="2377439"/>
            <a:ext cx="4866133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We don’t need to solve it.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We react authentically.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Our nonverbal response to their ideas gives them value.</a:t>
            </a:r>
          </a:p>
        </p:txBody>
      </p:sp>
      <p:sp>
        <p:nvSpPr>
          <p:cNvPr id="160" name="Title 1"/>
          <p:cNvSpPr txBox="1"/>
          <p:nvPr/>
        </p:nvSpPr>
        <p:spPr>
          <a:xfrm>
            <a:off x="6474371" y="914400"/>
            <a:ext cx="4721196" cy="118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110000"/>
              </a:lnSpc>
              <a:defRPr b="1" sz="3600">
                <a:solidFill>
                  <a:srgbClr val="982068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The value of listening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3"/>
          <p:cNvSpPr txBox="1"/>
          <p:nvPr>
            <p:ph type="title"/>
          </p:nvPr>
        </p:nvSpPr>
        <p:spPr>
          <a:xfrm>
            <a:off x="1725483" y="738009"/>
            <a:ext cx="10200133" cy="1188721"/>
          </a:xfrm>
          <a:prstGeom prst="rect">
            <a:avLst/>
          </a:prstGeom>
        </p:spPr>
        <p:txBody>
          <a:bodyPr/>
          <a:lstStyle/>
          <a:p>
            <a:pPr/>
            <a:r>
              <a:t>Story Listening</a:t>
            </a:r>
          </a:p>
        </p:txBody>
      </p:sp>
      <p:sp>
        <p:nvSpPr>
          <p:cNvPr id="163" name="Content Placeholder 4"/>
          <p:cNvSpPr txBox="1"/>
          <p:nvPr>
            <p:ph type="body" sz="half" idx="1"/>
          </p:nvPr>
        </p:nvSpPr>
        <p:spPr>
          <a:xfrm>
            <a:off x="2547732" y="2255219"/>
            <a:ext cx="8555633" cy="2971801"/>
          </a:xfrm>
          <a:prstGeom prst="rect">
            <a:avLst/>
          </a:prstGeom>
        </p:spPr>
        <p:txBody>
          <a:bodyPr/>
          <a:lstStyle/>
          <a:p>
            <a:pPr marL="226313" indent="-135788" defTabSz="905255">
              <a:spcBef>
                <a:spcPts val="900"/>
              </a:spcBef>
              <a:defRPr sz="2772"/>
            </a:pPr>
            <a:r>
              <a:t>There is more than one way to listen.</a:t>
            </a:r>
          </a:p>
          <a:p>
            <a:pPr lvl="1" marL="67894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Narrow</a:t>
            </a:r>
            <a:r>
              <a:t>, when listening for content.</a:t>
            </a:r>
          </a:p>
          <a:p>
            <a:pPr lvl="1" marL="67894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Wide</a:t>
            </a:r>
            <a:r>
              <a:t>, when allowing your attention wander.</a:t>
            </a:r>
          </a:p>
          <a:p>
            <a:pPr lvl="1" marL="67894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Dense</a:t>
            </a:r>
            <a:r>
              <a:t>, when noticing how you feel while listening.</a:t>
            </a:r>
          </a:p>
          <a:p>
            <a:pPr lvl="1" marL="67894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Emergent</a:t>
            </a:r>
            <a:r>
              <a:t>, when you get a signal that something new and potentially important has just occurred.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3"/>
          <p:cNvSpPr txBox="1"/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pPr/>
            <a:r>
              <a:t>Try Narrow Listening</a:t>
            </a:r>
          </a:p>
        </p:txBody>
      </p:sp>
      <p:sp>
        <p:nvSpPr>
          <p:cNvPr id="166" name="Content Placeholder 4"/>
          <p:cNvSpPr txBox="1"/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03454" indent="-122072" defTabSz="813816">
              <a:spcBef>
                <a:spcPts val="800"/>
              </a:spcBef>
              <a:defRPr sz="2492"/>
            </a:pPr>
            <a:r>
              <a:t>You are listening for something specific.</a:t>
            </a:r>
          </a:p>
          <a:p>
            <a:pPr lvl="1" marL="610361" indent="-122072" defTabSz="813816">
              <a:spcBef>
                <a:spcPts val="500"/>
              </a:spcBef>
              <a:defRPr sz="2492"/>
            </a:pPr>
            <a:r>
              <a:t>Write down something you want to know about your partner.</a:t>
            </a:r>
          </a:p>
          <a:p>
            <a:pPr lvl="1" marL="610361" indent="-122072" defTabSz="813816">
              <a:spcBef>
                <a:spcPts val="500"/>
              </a:spcBef>
              <a:defRPr sz="2492"/>
            </a:pPr>
            <a:r>
              <a:t>Your partner will speak for 2 minutes talking about themself.</a:t>
            </a:r>
          </a:p>
          <a:p>
            <a:pPr lvl="1" marL="610361" indent="-122072" defTabSz="813816">
              <a:spcBef>
                <a:spcPts val="500"/>
              </a:spcBef>
              <a:defRPr sz="2492"/>
            </a:pPr>
            <a:r>
              <a:t>Feel successful or unsuccessful when you hear what you want to hear.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3"/>
          <p:cNvSpPr txBox="1"/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pPr/>
            <a:r>
              <a:t>Try Wide Listening</a:t>
            </a:r>
          </a:p>
        </p:txBody>
      </p:sp>
      <p:sp>
        <p:nvSpPr>
          <p:cNvPr id="169" name="Content Placeholder 4"/>
          <p:cNvSpPr txBox="1"/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03454" indent="-122072" defTabSz="813816">
              <a:spcBef>
                <a:spcPts val="800"/>
              </a:spcBef>
              <a:defRPr sz="2492"/>
            </a:pPr>
            <a:r>
              <a:t>Pay attention to everything.</a:t>
            </a:r>
          </a:p>
          <a:p>
            <a:pPr lvl="1" marL="610361" indent="-122072" defTabSz="813816">
              <a:spcBef>
                <a:spcPts val="500"/>
              </a:spcBef>
              <a:defRPr sz="2492"/>
            </a:pPr>
            <a:r>
              <a:t>Intend to be helpful to your partner.</a:t>
            </a:r>
          </a:p>
          <a:p>
            <a:pPr lvl="1" marL="610361" indent="-122072" defTabSz="813816">
              <a:spcBef>
                <a:spcPts val="500"/>
              </a:spcBef>
              <a:defRPr sz="2492"/>
            </a:pPr>
            <a:r>
              <a:t>Allow everything to be interesting. Sights, sounds, thoughts.</a:t>
            </a:r>
          </a:p>
          <a:p>
            <a:pPr lvl="1" marL="610361" indent="-122072" defTabSz="813816">
              <a:spcBef>
                <a:spcPts val="500"/>
              </a:spcBef>
              <a:defRPr sz="2492"/>
            </a:pPr>
            <a:r>
              <a:t>They will talk for 2 minutes about a project they are working on. Allow yourself to be “distracted”.</a:t>
            </a:r>
          </a:p>
          <a:p>
            <a:pPr lvl="1" marL="610361" indent="-122072" defTabSz="813816">
              <a:spcBef>
                <a:spcPts val="500"/>
              </a:spcBef>
              <a:defRPr sz="2492"/>
            </a:pPr>
            <a:r>
              <a:t>Notice where your attention goes.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3"/>
          <p:cNvSpPr txBox="1"/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pPr/>
            <a:r>
              <a:t>Try Dense Listening</a:t>
            </a:r>
          </a:p>
        </p:txBody>
      </p:sp>
      <p:sp>
        <p:nvSpPr>
          <p:cNvPr id="172" name="Content Placeholder 4"/>
          <p:cNvSpPr txBox="1"/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17170" indent="-130302" defTabSz="868680">
              <a:spcBef>
                <a:spcPts val="900"/>
              </a:spcBef>
              <a:defRPr sz="2660"/>
            </a:pPr>
            <a:r>
              <a:t>Focus your attention inwardly. Your body and feelings.</a:t>
            </a:r>
          </a:p>
          <a:p>
            <a:pPr lvl="1" marL="651509" indent="-130301" defTabSz="868680">
              <a:spcBef>
                <a:spcPts val="500"/>
              </a:spcBef>
              <a:defRPr sz="2660"/>
            </a:pPr>
            <a:r>
              <a:t>Intend to learn something about yourself.</a:t>
            </a:r>
          </a:p>
          <a:p>
            <a:pPr lvl="1" marL="651509" indent="-130301" defTabSz="868680">
              <a:spcBef>
                <a:spcPts val="500"/>
              </a:spcBef>
              <a:defRPr sz="2660"/>
            </a:pPr>
            <a:r>
              <a:t>Your body notices more than your conscious mind.</a:t>
            </a:r>
          </a:p>
          <a:p>
            <a:pPr lvl="1" marL="651509" indent="-130301" defTabSz="868680">
              <a:spcBef>
                <a:spcPts val="500"/>
              </a:spcBef>
              <a:defRPr sz="2660"/>
            </a:pPr>
            <a:r>
              <a:t>Be aware of how your body feels while they talk.</a:t>
            </a:r>
          </a:p>
          <a:p>
            <a:pPr lvl="1" marL="651509" indent="-130301" defTabSz="868680">
              <a:spcBef>
                <a:spcPts val="500"/>
              </a:spcBef>
              <a:defRPr sz="2660"/>
            </a:pPr>
            <a:r>
              <a:t>They will talk for 1 minutes about work/life balance.</a:t>
            </a:r>
          </a:p>
          <a:p>
            <a:pPr lvl="1" marL="651509" indent="-130301" defTabSz="868680">
              <a:spcBef>
                <a:spcPts val="500"/>
              </a:spcBef>
              <a:defRPr sz="2660"/>
            </a:pPr>
            <a:r>
              <a:t>Notice how this affects your body and feelings.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3"/>
          <p:cNvSpPr txBox="1"/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pPr/>
            <a:r>
              <a:t>Try Emergent Listening</a:t>
            </a:r>
          </a:p>
        </p:txBody>
      </p:sp>
      <p:sp>
        <p:nvSpPr>
          <p:cNvPr id="175" name="Content Placeholder 4"/>
          <p:cNvSpPr txBox="1"/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01168" indent="-120700" defTabSz="804672">
              <a:spcBef>
                <a:spcPts val="800"/>
              </a:spcBef>
              <a:defRPr sz="2464"/>
            </a:pPr>
            <a:r>
              <a:t>Emergent happens any time - you only need to notice.</a:t>
            </a:r>
          </a:p>
          <a:p>
            <a:pPr lvl="1" marL="603504" indent="-120700" defTabSz="804672">
              <a:spcBef>
                <a:spcPts val="500"/>
              </a:spcBef>
              <a:defRPr sz="2464"/>
            </a:pPr>
            <a:r>
              <a:t>Set the intention to learn something important.</a:t>
            </a:r>
          </a:p>
          <a:p>
            <a:pPr lvl="1" marL="603504" indent="-120700" defTabSz="804672">
              <a:spcBef>
                <a:spcPts val="500"/>
              </a:spcBef>
              <a:defRPr sz="2464"/>
            </a:pPr>
            <a:r>
              <a:t>Listen to them talk about their project - 2 minutes long.</a:t>
            </a:r>
          </a:p>
          <a:p>
            <a:pPr lvl="1" marL="603504" indent="-120700" defTabSz="804672">
              <a:spcBef>
                <a:spcPts val="500"/>
              </a:spcBef>
              <a:defRPr sz="2464"/>
            </a:pPr>
            <a:r>
              <a:t>Wait for a signal: hair stands, temperature or energy change.</a:t>
            </a:r>
          </a:p>
          <a:p>
            <a:pPr lvl="1" marL="603504" indent="-120700" defTabSz="804672">
              <a:spcBef>
                <a:spcPts val="500"/>
              </a:spcBef>
              <a:defRPr sz="2464"/>
            </a:pPr>
            <a:r>
              <a:t>As soon as you get it, interrupt them and say what it was.</a:t>
            </a:r>
          </a:p>
          <a:p>
            <a:pPr lvl="1" marL="603504" indent="-120700" defTabSz="804672">
              <a:spcBef>
                <a:spcPts val="500"/>
              </a:spcBef>
              <a:defRPr sz="2464"/>
            </a:pPr>
            <a:r>
              <a:t>The two of you can explore potential reasons why.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title"/>
          </p:nvPr>
        </p:nvSpPr>
        <p:spPr>
          <a:xfrm>
            <a:off x="1184761" y="914400"/>
            <a:ext cx="4486541" cy="1188720"/>
          </a:xfrm>
          <a:prstGeom prst="rect">
            <a:avLst/>
          </a:prstGeom>
        </p:spPr>
        <p:txBody>
          <a:bodyPr/>
          <a:lstStyle/>
          <a:p>
            <a:pPr/>
            <a:r>
              <a:t>Story Listening</a:t>
            </a:r>
          </a:p>
        </p:txBody>
      </p:sp>
      <p:sp>
        <p:nvSpPr>
          <p:cNvPr id="178" name="Content Placeholder 2"/>
          <p:cNvSpPr txBox="1"/>
          <p:nvPr>
            <p:ph type="body" sz="quarter" idx="1"/>
          </p:nvPr>
        </p:nvSpPr>
        <p:spPr>
          <a:xfrm>
            <a:off x="1146138" y="2377439"/>
            <a:ext cx="4866133" cy="2971801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Consciously choose which of the four and change.</a:t>
            </a:r>
          </a:p>
          <a:p>
            <a:pPr>
              <a:defRPr sz="2600"/>
            </a:pPr>
            <a:r>
              <a:t>Expect a signal.</a:t>
            </a:r>
          </a:p>
          <a:p>
            <a:pPr>
              <a:defRPr sz="2600"/>
            </a:pPr>
            <a:r>
              <a:t>Keep gathering information and interrupt if you get a signal. </a:t>
            </a:r>
          </a:p>
        </p:txBody>
      </p:sp>
      <p:sp>
        <p:nvSpPr>
          <p:cNvPr id="179" name="Content Placeholder 2"/>
          <p:cNvSpPr txBox="1"/>
          <p:nvPr/>
        </p:nvSpPr>
        <p:spPr>
          <a:xfrm>
            <a:off x="6641738" y="2377439"/>
            <a:ext cx="4866133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Respond to more than just the content. Widen and deepen.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Tell them how and where you got distracted or in your head.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Take the signals seriously.</a:t>
            </a:r>
          </a:p>
        </p:txBody>
      </p:sp>
      <p:sp>
        <p:nvSpPr>
          <p:cNvPr id="180" name="Title 1"/>
          <p:cNvSpPr txBox="1"/>
          <p:nvPr/>
        </p:nvSpPr>
        <p:spPr>
          <a:xfrm>
            <a:off x="6714206" y="914400"/>
            <a:ext cx="4721196" cy="118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110000"/>
              </a:lnSpc>
              <a:defRPr b="1" sz="3600">
                <a:solidFill>
                  <a:srgbClr val="982068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/>
            <a:r>
              <a:t>Open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storative Dialogue:"/>
          <p:cNvSpPr txBox="1"/>
          <p:nvPr>
            <p:ph type="title"/>
          </p:nvPr>
        </p:nvSpPr>
        <p:spPr>
          <a:xfrm>
            <a:off x="1223384" y="914400"/>
            <a:ext cx="10200132" cy="1188720"/>
          </a:xfrm>
          <a:prstGeom prst="rect">
            <a:avLst/>
          </a:prstGeom>
        </p:spPr>
        <p:txBody>
          <a:bodyPr/>
          <a:lstStyle/>
          <a:p>
            <a:pPr/>
            <a:r>
              <a:t>Restorative Dialogue:</a:t>
            </a:r>
          </a:p>
        </p:txBody>
      </p:sp>
      <p:sp>
        <p:nvSpPr>
          <p:cNvPr id="183" name="Is to “talk through” something with someone else.…"/>
          <p:cNvSpPr txBox="1"/>
          <p:nvPr>
            <p:ph type="body" sz="half" idx="1"/>
          </p:nvPr>
        </p:nvSpPr>
        <p:spPr>
          <a:xfrm>
            <a:off x="1877336" y="2325942"/>
            <a:ext cx="8892228" cy="2971801"/>
          </a:xfrm>
          <a:prstGeom prst="rect">
            <a:avLst/>
          </a:prstGeom>
        </p:spPr>
        <p:txBody>
          <a:bodyPr/>
          <a:lstStyle/>
          <a:p>
            <a:pPr marL="0" indent="0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Is to “talk through” something with someone else.</a:t>
            </a:r>
          </a:p>
          <a:p>
            <a:pPr marL="0" indent="0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This dialogue uses Story Listening and Open Response with a common aim toward a specific intention.</a:t>
            </a:r>
          </a:p>
          <a:p>
            <a:pPr marL="0" indent="0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Contain, then dialogue, then reflect.</a:t>
            </a:r>
          </a:p>
          <a:p>
            <a:pPr lvl="2" marL="0" indent="338327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 (</a:t>
            </a:r>
            <a:r>
              <a:rPr i="1"/>
              <a:t>works with AI too)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repare for Restorative Dialogue"/>
          <p:cNvSpPr txBox="1"/>
          <p:nvPr>
            <p:ph type="title"/>
          </p:nvPr>
        </p:nvSpPr>
        <p:spPr>
          <a:xfrm>
            <a:off x="1532368" y="356168"/>
            <a:ext cx="10204705" cy="1645921"/>
          </a:xfrm>
          <a:prstGeom prst="rect">
            <a:avLst/>
          </a:prstGeom>
        </p:spPr>
        <p:txBody>
          <a:bodyPr/>
          <a:lstStyle/>
          <a:p>
            <a:pPr/>
            <a:r>
              <a:t>Prepare for Restorative Dialogue</a:t>
            </a:r>
          </a:p>
        </p:txBody>
      </p:sp>
      <p:sp>
        <p:nvSpPr>
          <p:cNvPr id="186" name="Form a partnership or small group.…"/>
          <p:cNvSpPr txBox="1"/>
          <p:nvPr>
            <p:ph type="body" sz="half" idx="1"/>
          </p:nvPr>
        </p:nvSpPr>
        <p:spPr>
          <a:xfrm>
            <a:off x="2229584" y="2351680"/>
            <a:ext cx="7574336" cy="2883188"/>
          </a:xfrm>
          <a:prstGeom prst="rect">
            <a:avLst/>
          </a:prstGeom>
        </p:spPr>
        <p:txBody>
          <a:bodyPr/>
          <a:lstStyle/>
          <a:p>
            <a:pPr marL="217103" indent="-217103" defTabSz="530351">
              <a:spcBef>
                <a:spcPts val="500"/>
              </a:spcBef>
              <a:buSzPct val="100000"/>
              <a:buAutoNum type="arabicPeriod" startAt="1"/>
              <a:defRPr sz="2435"/>
            </a:pPr>
            <a:r>
              <a:t>Form a partnership or small group.</a:t>
            </a:r>
          </a:p>
          <a:p>
            <a:pPr marL="217103" indent="-217103" defTabSz="530351">
              <a:spcBef>
                <a:spcPts val="500"/>
              </a:spcBef>
              <a:buSzPct val="100000"/>
              <a:buAutoNum type="arabicPeriod" startAt="1"/>
              <a:defRPr sz="2435"/>
            </a:pPr>
            <a:r>
              <a:t>Clearly “contain” the dialogue.</a:t>
            </a:r>
          </a:p>
          <a:p>
            <a:pPr lvl="1" marL="511743" indent="-217103" defTabSz="530351">
              <a:spcBef>
                <a:spcPts val="500"/>
              </a:spcBef>
              <a:buSzPct val="100000"/>
              <a:buAutoNum type="arabicPeriod" startAt="1"/>
              <a:defRPr sz="2435"/>
            </a:pPr>
            <a:r>
              <a:t>Who is a part of the dialogue?</a:t>
            </a:r>
          </a:p>
          <a:p>
            <a:pPr lvl="1" marL="511743" indent="-217103" defTabSz="530351">
              <a:spcBef>
                <a:spcPts val="500"/>
              </a:spcBef>
              <a:buSzPct val="100000"/>
              <a:buAutoNum type="arabicPeriod" startAt="1"/>
              <a:defRPr sz="2435"/>
            </a:pPr>
            <a:r>
              <a:t>Why you are having this dialogue—what question you are addressing?</a:t>
            </a:r>
          </a:p>
          <a:p>
            <a:pPr lvl="1" marL="511743" indent="-217103" defTabSz="530351">
              <a:spcBef>
                <a:spcPts val="500"/>
              </a:spcBef>
              <a:buSzPct val="100000"/>
              <a:buAutoNum type="arabicPeriod" startAt="1"/>
              <a:defRPr sz="2435"/>
            </a:pPr>
            <a:r>
              <a:t>How long you will have this dialogue? (5 minutes)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ngage in Restorative Dialogue"/>
          <p:cNvSpPr txBox="1"/>
          <p:nvPr>
            <p:ph type="title"/>
          </p:nvPr>
        </p:nvSpPr>
        <p:spPr>
          <a:xfrm>
            <a:off x="1532368" y="356168"/>
            <a:ext cx="10204705" cy="1645921"/>
          </a:xfrm>
          <a:prstGeom prst="rect">
            <a:avLst/>
          </a:prstGeom>
        </p:spPr>
        <p:txBody>
          <a:bodyPr/>
          <a:lstStyle/>
          <a:p>
            <a:pPr/>
            <a:r>
              <a:t>Engage in Restorative Dialogue</a:t>
            </a:r>
          </a:p>
        </p:txBody>
      </p:sp>
      <p:sp>
        <p:nvSpPr>
          <p:cNvPr id="189" name="One person begin to talk.…"/>
          <p:cNvSpPr txBox="1"/>
          <p:nvPr>
            <p:ph type="body" sz="half" idx="1"/>
          </p:nvPr>
        </p:nvSpPr>
        <p:spPr>
          <a:xfrm>
            <a:off x="2229584" y="2351681"/>
            <a:ext cx="7986718" cy="2883187"/>
          </a:xfrm>
          <a:prstGeom prst="rect">
            <a:avLst/>
          </a:prstGeom>
        </p:spPr>
        <p:txBody>
          <a:bodyPr/>
          <a:lstStyle/>
          <a:p>
            <a:pPr marL="202130" indent="-202130" defTabSz="493776">
              <a:spcBef>
                <a:spcPts val="500"/>
              </a:spcBef>
              <a:buSzPct val="100000"/>
              <a:buAutoNum type="arabicPeriod" startAt="1"/>
              <a:defRPr sz="2268"/>
            </a:pPr>
            <a:r>
              <a:t>One person begin to talk.</a:t>
            </a:r>
          </a:p>
          <a:p>
            <a:pPr marL="202130" indent="-202130" defTabSz="493776">
              <a:spcBef>
                <a:spcPts val="500"/>
              </a:spcBef>
              <a:buSzPct val="100000"/>
              <a:buAutoNum type="arabicPeriod" startAt="1"/>
              <a:defRPr sz="2268"/>
            </a:pPr>
            <a:r>
              <a:t>The other person uses Story Listening and Open Response.</a:t>
            </a:r>
          </a:p>
          <a:p>
            <a:pPr lvl="1" marL="476450" indent="-202130" defTabSz="493776">
              <a:spcBef>
                <a:spcPts val="500"/>
              </a:spcBef>
              <a:buSzPct val="100000"/>
              <a:buAutoNum type="arabicPeriod" startAt="1"/>
              <a:defRPr sz="2268"/>
            </a:pPr>
            <a:r>
              <a:t>Prioritize Wide, Dense and Emergent Listening.</a:t>
            </a:r>
          </a:p>
          <a:p>
            <a:pPr lvl="1" marL="476450" indent="-202130" defTabSz="493776">
              <a:spcBef>
                <a:spcPts val="500"/>
              </a:spcBef>
              <a:buSzPct val="100000"/>
              <a:buAutoNum type="arabicPeriod" startAt="1"/>
              <a:defRPr sz="2268"/>
            </a:pPr>
            <a:r>
              <a:t>Notice where your attention goes.</a:t>
            </a:r>
          </a:p>
          <a:p>
            <a:pPr lvl="1" marL="476450" indent="-202130" defTabSz="493776">
              <a:spcBef>
                <a:spcPts val="500"/>
              </a:spcBef>
              <a:buSzPct val="100000"/>
              <a:buAutoNum type="arabicPeriod" startAt="1"/>
              <a:defRPr sz="2268"/>
            </a:pPr>
            <a:r>
              <a:t>Respond with reflections on your attention, sensations in your body, or interrupt when you get a signal.</a:t>
            </a:r>
          </a:p>
          <a:p>
            <a:pPr marL="202130" indent="-202130" defTabSz="493776">
              <a:spcBef>
                <a:spcPts val="500"/>
              </a:spcBef>
              <a:buSzPct val="100000"/>
              <a:buAutoNum type="arabicPeriod" startAt="1"/>
              <a:defRPr sz="2268"/>
            </a:pPr>
            <a:r>
              <a:t>Keep going back and forth using both tools for 5 minutes.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/>
          <p:cNvSpPr txBox="1"/>
          <p:nvPr>
            <p:ph type="body" idx="1"/>
          </p:nvPr>
        </p:nvSpPr>
        <p:spPr>
          <a:xfrm>
            <a:off x="993647" y="1638616"/>
            <a:ext cx="10063893" cy="3580768"/>
          </a:xfrm>
          <a:prstGeom prst="rect">
            <a:avLst/>
          </a:prstGeom>
        </p:spPr>
        <p:txBody>
          <a:bodyPr/>
          <a:lstStyle/>
          <a:p>
            <a:pPr lvl="1" marL="0" indent="130302" defTabSz="521208">
              <a:spcBef>
                <a:spcPts val="0"/>
              </a:spcBef>
              <a:buClrTx/>
              <a:buSzTx/>
              <a:buFontTx/>
              <a:buNone/>
              <a:defRPr b="1" sz="3248">
                <a:latin typeface="Lato Black"/>
                <a:ea typeface="Lato Black"/>
                <a:cs typeface="Lato Black"/>
                <a:sym typeface="Lato Black"/>
              </a:defRPr>
            </a:pPr>
            <a:r>
              <a:t>"If we do it right, we might be able to evolve a form of work that taps into our uniquely human capabilities and restores our humanity. The ultimate paradox is that this technology may become a powerful catalyst that we need to reclaim our humanity.” </a:t>
            </a:r>
          </a:p>
          <a:p>
            <a:pPr lvl="3" marL="0" indent="390905" defTabSz="521208">
              <a:spcBef>
                <a:spcPts val="500"/>
              </a:spcBef>
              <a:buClrTx/>
              <a:buSzTx/>
              <a:buFontTx/>
              <a:buNone/>
              <a:defRPr sz="1881"/>
            </a:pPr>
            <a:r>
              <a:t>John Hagel of Beyond Our Edge, Management Consultant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xfrm>
            <a:off x="1416499" y="927274"/>
            <a:ext cx="9165685" cy="1188721"/>
          </a:xfrm>
          <a:prstGeom prst="rect">
            <a:avLst/>
          </a:prstGeom>
        </p:spPr>
        <p:txBody>
          <a:bodyPr/>
          <a:lstStyle/>
          <a:p>
            <a:pPr/>
            <a:r>
              <a:t>Using Restorative Dialogue for Alignment</a:t>
            </a:r>
          </a:p>
        </p:txBody>
      </p:sp>
      <p:sp>
        <p:nvSpPr>
          <p:cNvPr id="192" name="Content Placeholder 2"/>
          <p:cNvSpPr txBox="1"/>
          <p:nvPr>
            <p:ph type="body" sz="half" idx="1"/>
          </p:nvPr>
        </p:nvSpPr>
        <p:spPr>
          <a:xfrm>
            <a:off x="2340698" y="2568715"/>
            <a:ext cx="7510604" cy="2971801"/>
          </a:xfrm>
          <a:prstGeom prst="rect">
            <a:avLst/>
          </a:prstGeom>
        </p:spPr>
        <p:txBody>
          <a:bodyPr/>
          <a:lstStyle/>
          <a:p>
            <a:pPr marL="226313" indent="-135788" defTabSz="905255">
              <a:spcBef>
                <a:spcPts val="900"/>
              </a:spcBef>
              <a:defRPr sz="2772"/>
            </a:pPr>
            <a:r>
              <a:t>Some of your expectations have not been met.</a:t>
            </a:r>
          </a:p>
          <a:p>
            <a:pPr marL="226313" indent="-135788" defTabSz="905255">
              <a:spcBef>
                <a:spcPts val="900"/>
              </a:spcBef>
              <a:defRPr sz="2772"/>
            </a:pPr>
            <a:r>
              <a:t>We will use Restorative Dialogue to clarify what those are.</a:t>
            </a:r>
          </a:p>
          <a:p>
            <a:pPr marL="226313" indent="-135788" defTabSz="905255">
              <a:spcBef>
                <a:spcPts val="900"/>
              </a:spcBef>
              <a:defRPr sz="2772"/>
            </a:pPr>
            <a:r>
              <a:t>Then I will respond with appropriate content, practices and tools.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hat we did today"/>
          <p:cNvSpPr txBox="1"/>
          <p:nvPr>
            <p:ph type="title"/>
          </p:nvPr>
        </p:nvSpPr>
        <p:spPr>
          <a:xfrm>
            <a:off x="1339253" y="251832"/>
            <a:ext cx="10204705" cy="1645921"/>
          </a:xfrm>
          <a:prstGeom prst="rect">
            <a:avLst/>
          </a:prstGeom>
        </p:spPr>
        <p:txBody>
          <a:bodyPr/>
          <a:lstStyle/>
          <a:p>
            <a:pPr/>
            <a:r>
              <a:t>What we did today</a:t>
            </a:r>
          </a:p>
        </p:txBody>
      </p:sp>
      <p:sp>
        <p:nvSpPr>
          <p:cNvPr id="195" name="How to contain an interaction (storytelling).…"/>
          <p:cNvSpPr txBox="1"/>
          <p:nvPr>
            <p:ph type="body" sz="half" idx="1"/>
          </p:nvPr>
        </p:nvSpPr>
        <p:spPr>
          <a:xfrm>
            <a:off x="1993923" y="2231348"/>
            <a:ext cx="8204154" cy="3251255"/>
          </a:xfrm>
          <a:prstGeom prst="rect">
            <a:avLst/>
          </a:prstGeom>
        </p:spPr>
        <p:txBody>
          <a:bodyPr/>
          <a:lstStyle/>
          <a:p>
            <a:pPr defTabSz="630936">
              <a:spcBef>
                <a:spcPts val="600"/>
              </a:spcBef>
              <a:defRPr sz="2553"/>
            </a:pPr>
            <a:r>
              <a:t>How to </a:t>
            </a:r>
            <a:r>
              <a:rPr b="1"/>
              <a:t>contain</a:t>
            </a:r>
            <a:r>
              <a:t> an interaction (storytelling).</a:t>
            </a:r>
          </a:p>
          <a:p>
            <a:pPr defTabSz="630936">
              <a:spcBef>
                <a:spcPts val="600"/>
              </a:spcBef>
              <a:defRPr sz="2553"/>
            </a:pPr>
            <a:r>
              <a:t>Introduction to </a:t>
            </a:r>
            <a:r>
              <a:rPr b="1"/>
              <a:t>Story Listening</a:t>
            </a:r>
            <a:r>
              <a:t> </a:t>
            </a:r>
          </a:p>
          <a:p>
            <a:pPr lvl="1" indent="315468" defTabSz="630936">
              <a:spcBef>
                <a:spcPts val="600"/>
              </a:spcBef>
              <a:defRPr sz="2553"/>
            </a:pPr>
            <a:r>
              <a:t>Narrow, Wide, Dense, Emergent</a:t>
            </a:r>
          </a:p>
          <a:p>
            <a:pPr defTabSz="630936">
              <a:spcBef>
                <a:spcPts val="600"/>
              </a:spcBef>
              <a:defRPr sz="2553"/>
            </a:pPr>
            <a:r>
              <a:t>How to use </a:t>
            </a:r>
            <a:r>
              <a:rPr b="1"/>
              <a:t>Open Response</a:t>
            </a:r>
            <a:r>
              <a:t> and </a:t>
            </a:r>
            <a:r>
              <a:rPr b="1"/>
              <a:t>Restorative Dialogue</a:t>
            </a:r>
          </a:p>
          <a:p>
            <a:pPr defTabSz="630936">
              <a:spcBef>
                <a:spcPts val="600"/>
              </a:spcBef>
              <a:defRPr sz="2553"/>
            </a:pPr>
            <a:r>
              <a:t>The connection between these storytelling skills and working with Generative AI tools.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How to Reach Me"/>
          <p:cNvSpPr txBox="1"/>
          <p:nvPr>
            <p:ph type="title"/>
          </p:nvPr>
        </p:nvSpPr>
        <p:spPr>
          <a:xfrm>
            <a:off x="1575279" y="450923"/>
            <a:ext cx="10200133" cy="1188721"/>
          </a:xfrm>
          <a:prstGeom prst="rect">
            <a:avLst/>
          </a:prstGeom>
        </p:spPr>
        <p:txBody>
          <a:bodyPr/>
          <a:lstStyle/>
          <a:p>
            <a:pPr/>
            <a:r>
              <a:t>How to Reach Me</a:t>
            </a:r>
          </a:p>
        </p:txBody>
      </p:sp>
      <p:sp>
        <p:nvSpPr>
          <p:cNvPr id="198" name="(802)355-0958…"/>
          <p:cNvSpPr txBox="1"/>
          <p:nvPr>
            <p:ph type="body" sz="quarter" idx="1"/>
          </p:nvPr>
        </p:nvSpPr>
        <p:spPr>
          <a:xfrm>
            <a:off x="1583865" y="1836119"/>
            <a:ext cx="5044212" cy="297180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(802)355-0958</a:t>
            </a:r>
          </a:p>
          <a:p>
            <a:pPr>
              <a:defRPr sz="24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david@davidsewellmccann.com</a:t>
            </a:r>
          </a:p>
        </p:txBody>
      </p:sp>
      <p:pic>
        <p:nvPicPr>
          <p:cNvPr id="199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5646" y="1052552"/>
            <a:ext cx="4538935" cy="4538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SERS Logo buttons (42).png" descr="SSERS Logo buttons (42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2147" y="2813571"/>
            <a:ext cx="2636098" cy="2636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2"/>
          <p:cNvSpPr txBox="1"/>
          <p:nvPr>
            <p:ph type="body" idx="1"/>
          </p:nvPr>
        </p:nvSpPr>
        <p:spPr>
          <a:xfrm>
            <a:off x="993647" y="1638616"/>
            <a:ext cx="10204706" cy="3580768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ts val="0"/>
              </a:spcBef>
              <a:buClrTx/>
              <a:buSzTx/>
              <a:buFontTx/>
              <a:buNone/>
              <a:defRPr b="1" sz="4446">
                <a:latin typeface="Lato Black"/>
                <a:ea typeface="Lato Black"/>
                <a:cs typeface="Lato Black"/>
                <a:sym typeface="Lato Black"/>
              </a:defRPr>
            </a:lvl1pPr>
            <a:lvl2pPr marL="0" indent="178307" defTabSz="713231">
              <a:spcBef>
                <a:spcPts val="700"/>
              </a:spcBef>
              <a:buClrTx/>
              <a:buSzTx/>
              <a:buFontTx/>
              <a:buNone/>
              <a:defRPr sz="2184"/>
            </a:lvl2pPr>
          </a:lstStyle>
          <a:p>
            <a:pPr/>
            <a:r>
              <a:t>"As more and more artificial intelligence is entering into the world, more and more emotional intelligence must enter into leadership.” </a:t>
            </a:r>
          </a:p>
          <a:p>
            <a:pPr lvl="1"/>
            <a:r>
              <a:t>Amit Ray, AI Scientist, Author of Compassionate Artificial Intelligence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ent Placeholder 2"/>
          <p:cNvSpPr txBox="1"/>
          <p:nvPr>
            <p:ph type="body" idx="1"/>
          </p:nvPr>
        </p:nvSpPr>
        <p:spPr>
          <a:xfrm>
            <a:off x="993647" y="1638616"/>
            <a:ext cx="10204706" cy="3580768"/>
          </a:xfrm>
          <a:prstGeom prst="rect">
            <a:avLst/>
          </a:prstGeom>
        </p:spPr>
        <p:txBody>
          <a:bodyPr/>
          <a:lstStyle/>
          <a:p>
            <a:pPr marL="0" indent="0" defTabSz="585215">
              <a:spcBef>
                <a:spcPts val="0"/>
              </a:spcBef>
              <a:buClrTx/>
              <a:buSzTx/>
              <a:buFontTx/>
              <a:buNone/>
              <a:defRPr b="1" sz="3648">
                <a:latin typeface="Lato Black"/>
                <a:ea typeface="Lato Black"/>
                <a:cs typeface="Lato Black"/>
                <a:sym typeface="Lato Black"/>
              </a:defRPr>
            </a:pPr>
            <a:r>
              <a:t>"Hot take: Many believe prompt engineering is a skill one must learn to be competitive in the future. The reality is that prompting AI systems is no different than being an effective communicator with other humans." </a:t>
            </a:r>
          </a:p>
          <a:p>
            <a:pPr lvl="2" marL="0" indent="292607" defTabSz="585215">
              <a:spcBef>
                <a:spcPts val="600"/>
              </a:spcBef>
              <a:buClrTx/>
              <a:buSzTx/>
              <a:buFontTx/>
              <a:buNone/>
              <a:defRPr sz="2048"/>
            </a:pPr>
            <a:r>
              <a:t>Logan Kilpatrick of OpenAI via a post on X (Twitter)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ntent Placeholder 2"/>
          <p:cNvSpPr txBox="1"/>
          <p:nvPr>
            <p:ph type="body" idx="1"/>
          </p:nvPr>
        </p:nvSpPr>
        <p:spPr>
          <a:xfrm>
            <a:off x="993647" y="2179339"/>
            <a:ext cx="10204706" cy="358076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 sz="4200">
                <a:latin typeface="Lato Black"/>
                <a:ea typeface="Lato Black"/>
                <a:cs typeface="Lato Black"/>
                <a:sym typeface="Lato Black"/>
              </a:defRPr>
            </a:pPr>
            <a:r>
              <a:t>"The human species thinks in metaphors and learns through stories.” </a:t>
            </a:r>
          </a:p>
          <a:p>
            <a:pPr lvl="2" marL="0" indent="457200">
              <a:buClrTx/>
              <a:buSzTx/>
              <a:buFontTx/>
              <a:buNone/>
              <a:defRPr sz="2100"/>
            </a:pPr>
            <a:r>
              <a:t>Mary Catherine Bateson, author and anthropologist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ntent Placeholder 2"/>
          <p:cNvSpPr txBox="1"/>
          <p:nvPr>
            <p:ph type="body" sz="half" idx="1"/>
          </p:nvPr>
        </p:nvSpPr>
        <p:spPr>
          <a:xfrm>
            <a:off x="1624490" y="1831731"/>
            <a:ext cx="8504186" cy="3580768"/>
          </a:xfrm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0"/>
              </a:spcBef>
              <a:buClrTx/>
              <a:buSzTx/>
              <a:buFontTx/>
              <a:buNone/>
              <a:defRPr b="1" sz="4900">
                <a:latin typeface="Lato Black"/>
                <a:ea typeface="Lato Black"/>
                <a:cs typeface="Lato Black"/>
                <a:sym typeface="Lato Black"/>
              </a:defRPr>
            </a:pPr>
            <a:r>
              <a:t>"Those who tell the stories</a:t>
            </a:r>
          </a:p>
          <a:p>
            <a:pPr lvl="3" marL="0" indent="685800">
              <a:spcBef>
                <a:spcPts val="0"/>
              </a:spcBef>
              <a:buClrTx/>
              <a:buSzTx/>
              <a:buFontTx/>
              <a:buNone/>
              <a:defRPr b="1" sz="4900">
                <a:latin typeface="Lato Black"/>
                <a:ea typeface="Lato Black"/>
                <a:cs typeface="Lato Black"/>
                <a:sym typeface="Lato Black"/>
              </a:defRPr>
            </a:pPr>
            <a:r>
              <a:t> rule the world.” </a:t>
            </a:r>
          </a:p>
          <a:p>
            <a:pPr lvl="7" marL="0" indent="1600200">
              <a:buClrTx/>
              <a:buSzTx/>
              <a:buFontTx/>
              <a:buNone/>
              <a:defRPr sz="2100">
                <a:solidFill>
                  <a:srgbClr val="FFFFFF"/>
                </a:solidFill>
              </a:defRPr>
            </a:pPr>
            <a:r>
              <a:t>Hopi American Indian Proverb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ontent Placeholder 2"/>
          <p:cNvSpPr txBox="1"/>
          <p:nvPr>
            <p:ph type="body" idx="1"/>
          </p:nvPr>
        </p:nvSpPr>
        <p:spPr>
          <a:xfrm>
            <a:off x="993647" y="2179339"/>
            <a:ext cx="10204706" cy="358076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b="1" sz="4500">
                <a:latin typeface="Lato Black"/>
                <a:ea typeface="Lato Black"/>
                <a:cs typeface="Lato Black"/>
                <a:sym typeface="Lato Black"/>
              </a:defRPr>
            </a:pPr>
            <a:r>
              <a:t>“If the world is made of stories, then the most powerful people in the world are the storytellers.” </a:t>
            </a:r>
          </a:p>
          <a:p>
            <a:pPr lvl="2" marL="0" indent="457200">
              <a:buClrTx/>
              <a:buSzTx/>
              <a:buFontTx/>
              <a:buNone/>
              <a:defRPr sz="2100"/>
            </a:pPr>
            <a:r>
              <a:t>David Sewell McCann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2111763" y="716650"/>
            <a:ext cx="10204705" cy="1645921"/>
          </a:xfrm>
          <a:prstGeom prst="rect">
            <a:avLst/>
          </a:prstGeom>
        </p:spPr>
        <p:txBody>
          <a:bodyPr/>
          <a:lstStyle/>
          <a:p>
            <a:pPr/>
            <a:r>
              <a:t>Aligning our time together</a:t>
            </a:r>
          </a:p>
        </p:txBody>
      </p:sp>
      <p:sp>
        <p:nvSpPr>
          <p:cNvPr id="124" name="Text Placeholder 3"/>
          <p:cNvSpPr txBox="1"/>
          <p:nvPr>
            <p:ph type="body" sz="half" idx="1"/>
          </p:nvPr>
        </p:nvSpPr>
        <p:spPr>
          <a:xfrm>
            <a:off x="3115912" y="2742261"/>
            <a:ext cx="7205185" cy="2767511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What are your expectations? </a:t>
            </a:r>
          </a:p>
          <a:p>
            <a:pPr>
              <a:defRPr sz="3000"/>
            </a:pPr>
            <a:r>
              <a:t>How do those align with the plan?</a:t>
            </a:r>
          </a:p>
          <a:p>
            <a:pPr>
              <a:defRPr sz="3000"/>
            </a:pPr>
            <a:r>
              <a:t>Lets try something.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8B32FF6251DE449F949A354172CD8D" ma:contentTypeVersion="13" ma:contentTypeDescription="Create a new document." ma:contentTypeScope="" ma:versionID="18f87559261ca6f0a757c3da4a7c311a">
  <xsd:schema xmlns:xsd="http://www.w3.org/2001/XMLSchema" xmlns:xs="http://www.w3.org/2001/XMLSchema" xmlns:p="http://schemas.microsoft.com/office/2006/metadata/properties" xmlns:ns2="64ad4616-97f2-4068-9d2d-32c0785a70bb" xmlns:ns3="8ea85f5f-66b7-4bbb-bb47-fb473c0b4170" targetNamespace="http://schemas.microsoft.com/office/2006/metadata/properties" ma:root="true" ma:fieldsID="53c553a67d94430e12e209ba8b7011bc" ns2:_="" ns3:_="">
    <xsd:import namespace="64ad4616-97f2-4068-9d2d-32c0785a70bb"/>
    <xsd:import namespace="8ea85f5f-66b7-4bbb-bb47-fb473c0b4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d4616-97f2-4068-9d2d-32c0785a7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5f5f-66b7-4bbb-bb47-fb473c0b417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d14a62c-0427-4446-9800-56de90bcfa97}" ma:internalName="TaxCatchAll" ma:showField="CatchAllData" ma:web="8ea85f5f-66b7-4bbb-bb47-fb473c0b4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9357E-1F74-4A58-B0CF-27E22E7D3BB3}"/>
</file>

<file path=customXml/itemProps2.xml><?xml version="1.0" encoding="utf-8"?>
<ds:datastoreItem xmlns:ds="http://schemas.openxmlformats.org/officeDocument/2006/customXml" ds:itemID="{7B5F5135-A891-4E92-A12A-3C8D4F39724C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