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63" r:id="rId6"/>
    <p:sldId id="281" r:id="rId7"/>
    <p:sldId id="264" r:id="rId8"/>
    <p:sldId id="280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0" r:id="rId23"/>
    <p:sldId id="279" r:id="rId24"/>
  </p:sldIdLst>
  <p:sldSz cx="12192000" cy="6858000"/>
  <p:notesSz cx="6858000" cy="9144000"/>
  <p:embeddedFontLst>
    <p:embeddedFont>
      <p:font typeface="DM Serif Display" pitchFamily="2" charset="0"/>
      <p:regular r:id="rId26"/>
      <p: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3" pitchFamily="34" charset="0"/>
      <p:bold r:id="rId32"/>
      <p:boldItalic r:id="rId33"/>
    </p:embeddedFont>
    <p:embeddedFont>
      <p:font typeface="Libre Franklin" pitchFamily="2" charset="0"/>
      <p:regular r:id="rId34"/>
      <p:bold r:id="rId35"/>
      <p:italic r:id="rId36"/>
      <p:boldItalic r:id="rId37"/>
    </p:embeddedFont>
    <p:embeddedFont>
      <p:font typeface="Libre Franklin Medium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EfLD2gWPFmucCoFrDu8n5ExViv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Silverman" initials="" lastIdx="1" clrIdx="0"/>
  <p:cmAuthor id="1" name="Stephanie Cain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d2efe548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d2efe548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d2efe548b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6d2efe548b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d2efe548b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6d2efe548b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d2efe548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6d2efe548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d2efe548b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6d2efe548b_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d2efe548b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6d2efe548b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d2efe548b_3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d2efe548b_3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d2efe548b_3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d2efe548b_3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d2efe548b_3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6d2efe548b_3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6d2efe548b_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6d2efe548b_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d2efe548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d2efe548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d2efe548b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6d2efe548b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d2efe548b_2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d2efe548b_2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Speaker</a:t>
            </a:r>
            <a:r>
              <a:rPr lang="en-US">
                <a:solidFill>
                  <a:schemeClr val="dk1"/>
                </a:solidFill>
              </a:rPr>
              <a:t>: Steph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6d2efe548b_3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26d2efe548b_3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d2efe548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6d2efe548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d2efe548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6d2efe548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8f7e477f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8f7e477f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8f7e477f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8f7e477f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73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6d2efe548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6d2efe548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d2efe548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6d2efe548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322" y="701007"/>
            <a:ext cx="7567387" cy="177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tems">
  <p:cSld name="TITLE_AND_BODY_3_1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d2efe548b_0_33"/>
          <p:cNvSpPr txBox="1">
            <a:spLocks noGrp="1"/>
          </p:cNvSpPr>
          <p:nvPr>
            <p:ph type="title"/>
          </p:nvPr>
        </p:nvSpPr>
        <p:spPr>
          <a:xfrm>
            <a:off x="304800" y="330083"/>
            <a:ext cx="11582400" cy="7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6d2efe548b_0_33"/>
          <p:cNvSpPr txBox="1">
            <a:spLocks noGrp="1"/>
          </p:cNvSpPr>
          <p:nvPr>
            <p:ph type="body" idx="1"/>
          </p:nvPr>
        </p:nvSpPr>
        <p:spPr>
          <a:xfrm>
            <a:off x="304800" y="3429000"/>
            <a:ext cx="3344700" cy="25149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1000"/>
              </a:spcBef>
              <a:spcAft>
                <a:spcPts val="0"/>
              </a:spcAft>
              <a:buClr>
                <a:srgbClr val="596A7B"/>
              </a:buClr>
              <a:buSzPts val="1500"/>
              <a:buChar char="•"/>
              <a:defRPr sz="1500">
                <a:solidFill>
                  <a:srgbClr val="596A7B"/>
                </a:solidFill>
              </a:defRPr>
            </a:lvl1pPr>
            <a:lvl2pPr marL="914400" lvl="1" indent="-2984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1100"/>
              <a:buChar char="•"/>
              <a:defRPr sz="1100">
                <a:solidFill>
                  <a:srgbClr val="596A7B"/>
                </a:solidFill>
              </a:defRPr>
            </a:lvl2pPr>
            <a:lvl3pPr marL="1371600" lvl="2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3pPr>
            <a:lvl4pPr marL="1828800" lvl="3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4pPr>
            <a:lvl5pPr marL="2286000" lvl="4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5pPr>
            <a:lvl6pPr marL="2743200" lvl="5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6pPr>
            <a:lvl7pPr marL="3200400" lvl="6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7pPr>
            <a:lvl8pPr marL="3657600" lvl="7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8pPr>
            <a:lvl9pPr marL="4114800" lvl="8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26d2efe548b_0_33"/>
          <p:cNvSpPr txBox="1">
            <a:spLocks noGrp="1"/>
          </p:cNvSpPr>
          <p:nvPr>
            <p:ph type="subTitle" idx="2"/>
          </p:nvPr>
        </p:nvSpPr>
        <p:spPr>
          <a:xfrm>
            <a:off x="304800" y="1745900"/>
            <a:ext cx="3344700" cy="132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00"/>
              <a:buFont typeface="DM Serif Display"/>
              <a:buNone/>
              <a:defRPr sz="31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g26d2efe548b_0_33"/>
          <p:cNvSpPr txBox="1">
            <a:spLocks noGrp="1"/>
          </p:cNvSpPr>
          <p:nvPr>
            <p:ph type="body" idx="3"/>
          </p:nvPr>
        </p:nvSpPr>
        <p:spPr>
          <a:xfrm>
            <a:off x="4423600" y="3429000"/>
            <a:ext cx="3344700" cy="25149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1000"/>
              </a:spcBef>
              <a:spcAft>
                <a:spcPts val="0"/>
              </a:spcAft>
              <a:buClr>
                <a:srgbClr val="596A7B"/>
              </a:buClr>
              <a:buSzPts val="1500"/>
              <a:buChar char="•"/>
              <a:defRPr sz="1500">
                <a:solidFill>
                  <a:srgbClr val="596A7B"/>
                </a:solidFill>
              </a:defRPr>
            </a:lvl1pPr>
            <a:lvl2pPr marL="914400" lvl="1" indent="-2984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1100"/>
              <a:buChar char="•"/>
              <a:defRPr sz="1100">
                <a:solidFill>
                  <a:srgbClr val="596A7B"/>
                </a:solidFill>
              </a:defRPr>
            </a:lvl2pPr>
            <a:lvl3pPr marL="1371600" lvl="2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3pPr>
            <a:lvl4pPr marL="1828800" lvl="3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4pPr>
            <a:lvl5pPr marL="2286000" lvl="4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5pPr>
            <a:lvl6pPr marL="2743200" lvl="5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6pPr>
            <a:lvl7pPr marL="3200400" lvl="6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7pPr>
            <a:lvl8pPr marL="3657600" lvl="7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8pPr>
            <a:lvl9pPr marL="4114800" lvl="8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g26d2efe548b_0_33"/>
          <p:cNvSpPr txBox="1">
            <a:spLocks noGrp="1"/>
          </p:cNvSpPr>
          <p:nvPr>
            <p:ph type="subTitle" idx="4"/>
          </p:nvPr>
        </p:nvSpPr>
        <p:spPr>
          <a:xfrm>
            <a:off x="4423600" y="1745900"/>
            <a:ext cx="3344700" cy="132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00"/>
              <a:buFont typeface="DM Serif Display"/>
              <a:buNone/>
              <a:defRPr sz="31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g26d2efe548b_0_33"/>
          <p:cNvSpPr txBox="1">
            <a:spLocks noGrp="1"/>
          </p:cNvSpPr>
          <p:nvPr>
            <p:ph type="body" idx="5"/>
          </p:nvPr>
        </p:nvSpPr>
        <p:spPr>
          <a:xfrm>
            <a:off x="8542400" y="3429000"/>
            <a:ext cx="3344700" cy="25149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1000"/>
              </a:spcBef>
              <a:spcAft>
                <a:spcPts val="0"/>
              </a:spcAft>
              <a:buClr>
                <a:srgbClr val="596A7B"/>
              </a:buClr>
              <a:buSzPts val="1500"/>
              <a:buChar char="•"/>
              <a:defRPr sz="1500">
                <a:solidFill>
                  <a:srgbClr val="596A7B"/>
                </a:solidFill>
              </a:defRPr>
            </a:lvl1pPr>
            <a:lvl2pPr marL="914400" lvl="1" indent="-2984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1100"/>
              <a:buChar char="•"/>
              <a:defRPr sz="1100">
                <a:solidFill>
                  <a:srgbClr val="596A7B"/>
                </a:solidFill>
              </a:defRPr>
            </a:lvl2pPr>
            <a:lvl3pPr marL="1371600" lvl="2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3pPr>
            <a:lvl4pPr marL="1828800" lvl="3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4pPr>
            <a:lvl5pPr marL="2286000" lvl="4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5pPr>
            <a:lvl6pPr marL="2743200" lvl="5" indent="-285750" rtl="0">
              <a:spcBef>
                <a:spcPts val="6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6pPr>
            <a:lvl7pPr marL="3200400" lvl="6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7pPr>
            <a:lvl8pPr marL="3657600" lvl="7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8pPr>
            <a:lvl9pPr marL="4114800" lvl="8" indent="-285750" rtl="0">
              <a:spcBef>
                <a:spcPts val="500"/>
              </a:spcBef>
              <a:spcAft>
                <a:spcPts val="0"/>
              </a:spcAft>
              <a:buClr>
                <a:srgbClr val="596A7B"/>
              </a:buClr>
              <a:buSzPts val="900"/>
              <a:buChar char="•"/>
              <a:defRPr sz="900">
                <a:solidFill>
                  <a:srgbClr val="596A7B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g26d2efe548b_0_33"/>
          <p:cNvSpPr txBox="1">
            <a:spLocks noGrp="1"/>
          </p:cNvSpPr>
          <p:nvPr>
            <p:ph type="subTitle" idx="6"/>
          </p:nvPr>
        </p:nvSpPr>
        <p:spPr>
          <a:xfrm>
            <a:off x="8542400" y="1745900"/>
            <a:ext cx="3344700" cy="132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00"/>
              <a:buFont typeface="DM Serif Display"/>
              <a:buNone/>
              <a:defRPr sz="31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" name="Google Shape;91;g26d2efe548b_0_33"/>
          <p:cNvSpPr txBox="1">
            <a:spLocks noGrp="1"/>
          </p:cNvSpPr>
          <p:nvPr>
            <p:ph type="sldNum" idx="12"/>
          </p:nvPr>
        </p:nvSpPr>
        <p:spPr>
          <a:xfrm>
            <a:off x="11258053" y="6352487"/>
            <a:ext cx="73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2" name="Google Shape;92;g26d2efe548b_0_33"/>
          <p:cNvGrpSpPr/>
          <p:nvPr/>
        </p:nvGrpSpPr>
        <p:grpSpPr>
          <a:xfrm>
            <a:off x="304809" y="6478580"/>
            <a:ext cx="1131130" cy="158561"/>
            <a:chOff x="238125" y="2339475"/>
            <a:chExt cx="7003900" cy="981800"/>
          </a:xfrm>
        </p:grpSpPr>
        <p:sp>
          <p:nvSpPr>
            <p:cNvPr id="93" name="Google Shape;93;g26d2efe548b_0_33"/>
            <p:cNvSpPr/>
            <p:nvPr/>
          </p:nvSpPr>
          <p:spPr>
            <a:xfrm>
              <a:off x="238125" y="2339475"/>
              <a:ext cx="482350" cy="767750"/>
            </a:xfrm>
            <a:custGeom>
              <a:avLst/>
              <a:gdLst/>
              <a:ahLst/>
              <a:cxnLst/>
              <a:rect l="l" t="t" r="r" b="b"/>
              <a:pathLst>
                <a:path w="19294" h="30710" extrusionOk="0">
                  <a:moveTo>
                    <a:pt x="9476" y="0"/>
                  </a:moveTo>
                  <a:cubicBezTo>
                    <a:pt x="8562" y="0"/>
                    <a:pt x="7763" y="343"/>
                    <a:pt x="7192" y="913"/>
                  </a:cubicBezTo>
                  <a:cubicBezTo>
                    <a:pt x="6507" y="1598"/>
                    <a:pt x="6279" y="2283"/>
                    <a:pt x="6279" y="3197"/>
                  </a:cubicBezTo>
                  <a:cubicBezTo>
                    <a:pt x="6279" y="4110"/>
                    <a:pt x="6507" y="4795"/>
                    <a:pt x="7192" y="5480"/>
                  </a:cubicBezTo>
                  <a:cubicBezTo>
                    <a:pt x="7763" y="6051"/>
                    <a:pt x="8562" y="6393"/>
                    <a:pt x="9476" y="6393"/>
                  </a:cubicBezTo>
                  <a:cubicBezTo>
                    <a:pt x="10389" y="6393"/>
                    <a:pt x="11074" y="6051"/>
                    <a:pt x="11759" y="5480"/>
                  </a:cubicBezTo>
                  <a:cubicBezTo>
                    <a:pt x="12330" y="4795"/>
                    <a:pt x="12672" y="4110"/>
                    <a:pt x="12672" y="3197"/>
                  </a:cubicBezTo>
                  <a:cubicBezTo>
                    <a:pt x="12672" y="2283"/>
                    <a:pt x="12330" y="1598"/>
                    <a:pt x="11759" y="913"/>
                  </a:cubicBezTo>
                  <a:cubicBezTo>
                    <a:pt x="11074" y="343"/>
                    <a:pt x="10389" y="0"/>
                    <a:pt x="9476" y="0"/>
                  </a:cubicBezTo>
                  <a:close/>
                  <a:moveTo>
                    <a:pt x="0" y="10389"/>
                  </a:moveTo>
                  <a:lnTo>
                    <a:pt x="0" y="13928"/>
                  </a:lnTo>
                  <a:lnTo>
                    <a:pt x="7192" y="13928"/>
                  </a:lnTo>
                  <a:lnTo>
                    <a:pt x="7192" y="23974"/>
                  </a:lnTo>
                  <a:cubicBezTo>
                    <a:pt x="7192" y="26257"/>
                    <a:pt x="7763" y="27856"/>
                    <a:pt x="9019" y="28997"/>
                  </a:cubicBezTo>
                  <a:cubicBezTo>
                    <a:pt x="10275" y="30139"/>
                    <a:pt x="12215" y="30710"/>
                    <a:pt x="14613" y="30710"/>
                  </a:cubicBezTo>
                  <a:cubicBezTo>
                    <a:pt x="15412" y="30710"/>
                    <a:pt x="16211" y="30710"/>
                    <a:pt x="17010" y="30481"/>
                  </a:cubicBezTo>
                  <a:cubicBezTo>
                    <a:pt x="17924" y="30253"/>
                    <a:pt x="18609" y="30025"/>
                    <a:pt x="19294" y="29796"/>
                  </a:cubicBezTo>
                  <a:lnTo>
                    <a:pt x="19294" y="26029"/>
                  </a:lnTo>
                  <a:cubicBezTo>
                    <a:pt x="18494" y="26372"/>
                    <a:pt x="17809" y="26600"/>
                    <a:pt x="17124" y="26714"/>
                  </a:cubicBezTo>
                  <a:cubicBezTo>
                    <a:pt x="16554" y="26828"/>
                    <a:pt x="15869" y="26828"/>
                    <a:pt x="15184" y="26828"/>
                  </a:cubicBezTo>
                  <a:cubicBezTo>
                    <a:pt x="14042" y="26828"/>
                    <a:pt x="13129" y="26600"/>
                    <a:pt x="12558" y="26029"/>
                  </a:cubicBezTo>
                  <a:cubicBezTo>
                    <a:pt x="11987" y="25572"/>
                    <a:pt x="11759" y="24659"/>
                    <a:pt x="11759" y="23517"/>
                  </a:cubicBezTo>
                  <a:lnTo>
                    <a:pt x="11759" y="10389"/>
                  </a:lnTo>
                  <a:close/>
                </a:path>
              </a:pathLst>
            </a:custGeom>
            <a:solidFill>
              <a:srgbClr val="124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26d2efe548b_0_33"/>
            <p:cNvSpPr/>
            <p:nvPr/>
          </p:nvSpPr>
          <p:spPr>
            <a:xfrm>
              <a:off x="857450" y="2590625"/>
              <a:ext cx="442400" cy="508050"/>
            </a:xfrm>
            <a:custGeom>
              <a:avLst/>
              <a:gdLst/>
              <a:ahLst/>
              <a:cxnLst/>
              <a:rect l="l" t="t" r="r" b="b"/>
              <a:pathLst>
                <a:path w="17696" h="20322" extrusionOk="0">
                  <a:moveTo>
                    <a:pt x="10732" y="0"/>
                  </a:moveTo>
                  <a:cubicBezTo>
                    <a:pt x="8106" y="0"/>
                    <a:pt x="6051" y="1028"/>
                    <a:pt x="4567" y="3311"/>
                  </a:cubicBezTo>
                  <a:lnTo>
                    <a:pt x="4567" y="343"/>
                  </a:lnTo>
                  <a:lnTo>
                    <a:pt x="0" y="343"/>
                  </a:lnTo>
                  <a:lnTo>
                    <a:pt x="0" y="20321"/>
                  </a:lnTo>
                  <a:lnTo>
                    <a:pt x="4567" y="20321"/>
                  </a:lnTo>
                  <a:lnTo>
                    <a:pt x="4567" y="5823"/>
                  </a:lnTo>
                  <a:cubicBezTo>
                    <a:pt x="5024" y="5138"/>
                    <a:pt x="5709" y="4567"/>
                    <a:pt x="6394" y="4224"/>
                  </a:cubicBezTo>
                  <a:cubicBezTo>
                    <a:pt x="7078" y="3768"/>
                    <a:pt x="7878" y="3654"/>
                    <a:pt x="8791" y="3654"/>
                  </a:cubicBezTo>
                  <a:cubicBezTo>
                    <a:pt x="10047" y="3654"/>
                    <a:pt x="11188" y="3996"/>
                    <a:pt x="11987" y="4909"/>
                  </a:cubicBezTo>
                  <a:cubicBezTo>
                    <a:pt x="12787" y="5823"/>
                    <a:pt x="13129" y="6964"/>
                    <a:pt x="13129" y="8448"/>
                  </a:cubicBezTo>
                  <a:lnTo>
                    <a:pt x="13129" y="20321"/>
                  </a:lnTo>
                  <a:lnTo>
                    <a:pt x="17696" y="20321"/>
                  </a:lnTo>
                  <a:lnTo>
                    <a:pt x="17696" y="7078"/>
                  </a:lnTo>
                  <a:cubicBezTo>
                    <a:pt x="17696" y="5708"/>
                    <a:pt x="17353" y="4453"/>
                    <a:pt x="16782" y="3425"/>
                  </a:cubicBezTo>
                  <a:cubicBezTo>
                    <a:pt x="16212" y="2284"/>
                    <a:pt x="15412" y="1484"/>
                    <a:pt x="14385" y="914"/>
                  </a:cubicBezTo>
                  <a:cubicBezTo>
                    <a:pt x="13243" y="229"/>
                    <a:pt x="12102" y="0"/>
                    <a:pt x="10732" y="0"/>
                  </a:cubicBezTo>
                  <a:close/>
                </a:path>
              </a:pathLst>
            </a:custGeom>
            <a:solidFill>
              <a:srgbClr val="124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g26d2efe548b_0_33"/>
            <p:cNvSpPr/>
            <p:nvPr/>
          </p:nvSpPr>
          <p:spPr>
            <a:xfrm>
              <a:off x="1456800" y="2590625"/>
              <a:ext cx="442400" cy="508050"/>
            </a:xfrm>
            <a:custGeom>
              <a:avLst/>
              <a:gdLst/>
              <a:ahLst/>
              <a:cxnLst/>
              <a:rect l="l" t="t" r="r" b="b"/>
              <a:pathLst>
                <a:path w="17696" h="20322" extrusionOk="0">
                  <a:moveTo>
                    <a:pt x="10732" y="0"/>
                  </a:moveTo>
                  <a:cubicBezTo>
                    <a:pt x="8106" y="0"/>
                    <a:pt x="6051" y="1028"/>
                    <a:pt x="4567" y="3311"/>
                  </a:cubicBezTo>
                  <a:lnTo>
                    <a:pt x="4567" y="343"/>
                  </a:lnTo>
                  <a:lnTo>
                    <a:pt x="1" y="343"/>
                  </a:lnTo>
                  <a:lnTo>
                    <a:pt x="1" y="20321"/>
                  </a:lnTo>
                  <a:lnTo>
                    <a:pt x="4567" y="20321"/>
                  </a:lnTo>
                  <a:lnTo>
                    <a:pt x="4567" y="5823"/>
                  </a:lnTo>
                  <a:cubicBezTo>
                    <a:pt x="5024" y="5138"/>
                    <a:pt x="5595" y="4567"/>
                    <a:pt x="6394" y="4224"/>
                  </a:cubicBezTo>
                  <a:cubicBezTo>
                    <a:pt x="7079" y="3768"/>
                    <a:pt x="7878" y="3654"/>
                    <a:pt x="8677" y="3654"/>
                  </a:cubicBezTo>
                  <a:cubicBezTo>
                    <a:pt x="10047" y="3654"/>
                    <a:pt x="11074" y="3996"/>
                    <a:pt x="11874" y="4909"/>
                  </a:cubicBezTo>
                  <a:cubicBezTo>
                    <a:pt x="12673" y="5823"/>
                    <a:pt x="13129" y="6964"/>
                    <a:pt x="13129" y="8448"/>
                  </a:cubicBezTo>
                  <a:lnTo>
                    <a:pt x="13129" y="20321"/>
                  </a:lnTo>
                  <a:lnTo>
                    <a:pt x="17696" y="20321"/>
                  </a:lnTo>
                  <a:lnTo>
                    <a:pt x="17696" y="7078"/>
                  </a:lnTo>
                  <a:cubicBezTo>
                    <a:pt x="17696" y="5708"/>
                    <a:pt x="17353" y="4453"/>
                    <a:pt x="16783" y="3425"/>
                  </a:cubicBezTo>
                  <a:cubicBezTo>
                    <a:pt x="16212" y="2284"/>
                    <a:pt x="15298" y="1484"/>
                    <a:pt x="14271" y="914"/>
                  </a:cubicBezTo>
                  <a:cubicBezTo>
                    <a:pt x="13244" y="229"/>
                    <a:pt x="12102" y="0"/>
                    <a:pt x="10732" y="0"/>
                  </a:cubicBezTo>
                  <a:close/>
                </a:path>
              </a:pathLst>
            </a:custGeom>
            <a:solidFill>
              <a:srgbClr val="124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g26d2efe548b_0_33"/>
            <p:cNvSpPr/>
            <p:nvPr/>
          </p:nvSpPr>
          <p:spPr>
            <a:xfrm>
              <a:off x="2024775" y="2590625"/>
              <a:ext cx="499475" cy="516600"/>
            </a:xfrm>
            <a:custGeom>
              <a:avLst/>
              <a:gdLst/>
              <a:ahLst/>
              <a:cxnLst/>
              <a:rect l="l" t="t" r="r" b="b"/>
              <a:pathLst>
                <a:path w="19979" h="20664" extrusionOk="0">
                  <a:moveTo>
                    <a:pt x="10046" y="3882"/>
                  </a:moveTo>
                  <a:cubicBezTo>
                    <a:pt x="11074" y="3882"/>
                    <a:pt x="12101" y="4110"/>
                    <a:pt x="12900" y="4681"/>
                  </a:cubicBezTo>
                  <a:cubicBezTo>
                    <a:pt x="13700" y="5252"/>
                    <a:pt x="14385" y="6051"/>
                    <a:pt x="14841" y="6964"/>
                  </a:cubicBezTo>
                  <a:cubicBezTo>
                    <a:pt x="15412" y="7992"/>
                    <a:pt x="15640" y="9019"/>
                    <a:pt x="15640" y="10275"/>
                  </a:cubicBezTo>
                  <a:cubicBezTo>
                    <a:pt x="15640" y="11531"/>
                    <a:pt x="15412" y="12672"/>
                    <a:pt x="14841" y="13700"/>
                  </a:cubicBezTo>
                  <a:cubicBezTo>
                    <a:pt x="14385" y="14613"/>
                    <a:pt x="13700" y="15412"/>
                    <a:pt x="12900" y="15983"/>
                  </a:cubicBezTo>
                  <a:cubicBezTo>
                    <a:pt x="12101" y="16554"/>
                    <a:pt x="11074" y="16782"/>
                    <a:pt x="10046" y="16782"/>
                  </a:cubicBezTo>
                  <a:cubicBezTo>
                    <a:pt x="8905" y="16782"/>
                    <a:pt x="7991" y="16554"/>
                    <a:pt x="7078" y="15983"/>
                  </a:cubicBezTo>
                  <a:cubicBezTo>
                    <a:pt x="6279" y="15412"/>
                    <a:pt x="5594" y="14613"/>
                    <a:pt x="5137" y="13700"/>
                  </a:cubicBezTo>
                  <a:cubicBezTo>
                    <a:pt x="4567" y="12672"/>
                    <a:pt x="4338" y="11531"/>
                    <a:pt x="4338" y="10275"/>
                  </a:cubicBezTo>
                  <a:cubicBezTo>
                    <a:pt x="4338" y="9133"/>
                    <a:pt x="4567" y="7992"/>
                    <a:pt x="5137" y="7078"/>
                  </a:cubicBezTo>
                  <a:cubicBezTo>
                    <a:pt x="5594" y="6051"/>
                    <a:pt x="6279" y="5252"/>
                    <a:pt x="7078" y="4681"/>
                  </a:cubicBezTo>
                  <a:cubicBezTo>
                    <a:pt x="7991" y="4110"/>
                    <a:pt x="8905" y="3882"/>
                    <a:pt x="10046" y="3882"/>
                  </a:cubicBezTo>
                  <a:close/>
                  <a:moveTo>
                    <a:pt x="10046" y="0"/>
                  </a:moveTo>
                  <a:cubicBezTo>
                    <a:pt x="8106" y="0"/>
                    <a:pt x="6393" y="457"/>
                    <a:pt x="4909" y="1370"/>
                  </a:cubicBezTo>
                  <a:cubicBezTo>
                    <a:pt x="3311" y="2284"/>
                    <a:pt x="2169" y="3539"/>
                    <a:pt x="1256" y="5138"/>
                  </a:cubicBezTo>
                  <a:cubicBezTo>
                    <a:pt x="457" y="6622"/>
                    <a:pt x="0" y="8334"/>
                    <a:pt x="0" y="10275"/>
                  </a:cubicBezTo>
                  <a:cubicBezTo>
                    <a:pt x="0" y="12330"/>
                    <a:pt x="457" y="14042"/>
                    <a:pt x="1256" y="15641"/>
                  </a:cubicBezTo>
                  <a:cubicBezTo>
                    <a:pt x="2169" y="17125"/>
                    <a:pt x="3311" y="18380"/>
                    <a:pt x="4909" y="19408"/>
                  </a:cubicBezTo>
                  <a:cubicBezTo>
                    <a:pt x="6393" y="20207"/>
                    <a:pt x="8106" y="20664"/>
                    <a:pt x="10046" y="20664"/>
                  </a:cubicBezTo>
                  <a:cubicBezTo>
                    <a:pt x="11873" y="20664"/>
                    <a:pt x="13585" y="20207"/>
                    <a:pt x="15070" y="19408"/>
                  </a:cubicBezTo>
                  <a:cubicBezTo>
                    <a:pt x="16668" y="18380"/>
                    <a:pt x="17809" y="17125"/>
                    <a:pt x="18723" y="15641"/>
                  </a:cubicBezTo>
                  <a:cubicBezTo>
                    <a:pt x="19636" y="14042"/>
                    <a:pt x="19979" y="12330"/>
                    <a:pt x="19979" y="10275"/>
                  </a:cubicBezTo>
                  <a:cubicBezTo>
                    <a:pt x="19979" y="8334"/>
                    <a:pt x="19636" y="6622"/>
                    <a:pt x="18723" y="5138"/>
                  </a:cubicBezTo>
                  <a:cubicBezTo>
                    <a:pt x="17809" y="3539"/>
                    <a:pt x="16668" y="2284"/>
                    <a:pt x="15070" y="1370"/>
                  </a:cubicBezTo>
                  <a:cubicBezTo>
                    <a:pt x="13585" y="457"/>
                    <a:pt x="11873" y="0"/>
                    <a:pt x="10046" y="0"/>
                  </a:cubicBezTo>
                  <a:close/>
                </a:path>
              </a:pathLst>
            </a:custGeom>
            <a:solidFill>
              <a:srgbClr val="124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g26d2efe548b_0_33"/>
            <p:cNvSpPr/>
            <p:nvPr/>
          </p:nvSpPr>
          <p:spPr>
            <a:xfrm>
              <a:off x="2609850" y="2599175"/>
              <a:ext cx="528025" cy="499500"/>
            </a:xfrm>
            <a:custGeom>
              <a:avLst/>
              <a:gdLst/>
              <a:ahLst/>
              <a:cxnLst/>
              <a:rect l="l" t="t" r="r" b="b"/>
              <a:pathLst>
                <a:path w="21121" h="19980" extrusionOk="0">
                  <a:moveTo>
                    <a:pt x="0" y="1"/>
                  </a:moveTo>
                  <a:lnTo>
                    <a:pt x="8334" y="19979"/>
                  </a:lnTo>
                  <a:lnTo>
                    <a:pt x="12673" y="19979"/>
                  </a:lnTo>
                  <a:lnTo>
                    <a:pt x="21121" y="1"/>
                  </a:lnTo>
                  <a:lnTo>
                    <a:pt x="16440" y="1"/>
                  </a:lnTo>
                  <a:lnTo>
                    <a:pt x="10732" y="14728"/>
                  </a:lnTo>
                  <a:lnTo>
                    <a:pt x="4909" y="1"/>
                  </a:lnTo>
                  <a:close/>
                </a:path>
              </a:pathLst>
            </a:custGeom>
            <a:solidFill>
              <a:srgbClr val="124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g26d2efe548b_0_33"/>
            <p:cNvSpPr/>
            <p:nvPr/>
          </p:nvSpPr>
          <p:spPr>
            <a:xfrm>
              <a:off x="3234900" y="2590625"/>
              <a:ext cx="442400" cy="516600"/>
            </a:xfrm>
            <a:custGeom>
              <a:avLst/>
              <a:gdLst/>
              <a:ahLst/>
              <a:cxnLst/>
              <a:rect l="l" t="t" r="r" b="b"/>
              <a:pathLst>
                <a:path w="17696" h="20664" extrusionOk="0">
                  <a:moveTo>
                    <a:pt x="8562" y="11645"/>
                  </a:moveTo>
                  <a:cubicBezTo>
                    <a:pt x="9476" y="11645"/>
                    <a:pt x="10275" y="11645"/>
                    <a:pt x="11074" y="11873"/>
                  </a:cubicBezTo>
                  <a:cubicBezTo>
                    <a:pt x="11759" y="11987"/>
                    <a:pt x="12558" y="12216"/>
                    <a:pt x="13243" y="12558"/>
                  </a:cubicBezTo>
                  <a:lnTo>
                    <a:pt x="13243" y="15755"/>
                  </a:lnTo>
                  <a:cubicBezTo>
                    <a:pt x="12558" y="16326"/>
                    <a:pt x="11873" y="16782"/>
                    <a:pt x="11074" y="17125"/>
                  </a:cubicBezTo>
                  <a:cubicBezTo>
                    <a:pt x="10275" y="17353"/>
                    <a:pt x="9362" y="17467"/>
                    <a:pt x="8448" y="17467"/>
                  </a:cubicBezTo>
                  <a:cubicBezTo>
                    <a:pt x="7192" y="17467"/>
                    <a:pt x="6165" y="17239"/>
                    <a:pt x="5366" y="16668"/>
                  </a:cubicBezTo>
                  <a:cubicBezTo>
                    <a:pt x="4567" y="16211"/>
                    <a:pt x="4224" y="15412"/>
                    <a:pt x="4224" y="14499"/>
                  </a:cubicBezTo>
                  <a:cubicBezTo>
                    <a:pt x="4224" y="13586"/>
                    <a:pt x="4681" y="12901"/>
                    <a:pt x="5366" y="12444"/>
                  </a:cubicBezTo>
                  <a:cubicBezTo>
                    <a:pt x="6165" y="11873"/>
                    <a:pt x="7192" y="11645"/>
                    <a:pt x="8562" y="11645"/>
                  </a:cubicBezTo>
                  <a:close/>
                  <a:moveTo>
                    <a:pt x="9476" y="0"/>
                  </a:moveTo>
                  <a:cubicBezTo>
                    <a:pt x="7992" y="0"/>
                    <a:pt x="6622" y="115"/>
                    <a:pt x="5252" y="457"/>
                  </a:cubicBezTo>
                  <a:cubicBezTo>
                    <a:pt x="3882" y="800"/>
                    <a:pt x="2398" y="1370"/>
                    <a:pt x="799" y="2169"/>
                  </a:cubicBezTo>
                  <a:lnTo>
                    <a:pt x="2512" y="5480"/>
                  </a:lnTo>
                  <a:cubicBezTo>
                    <a:pt x="3768" y="4795"/>
                    <a:pt x="4795" y="4339"/>
                    <a:pt x="5708" y="4110"/>
                  </a:cubicBezTo>
                  <a:cubicBezTo>
                    <a:pt x="6736" y="3882"/>
                    <a:pt x="7649" y="3768"/>
                    <a:pt x="8562" y="3768"/>
                  </a:cubicBezTo>
                  <a:cubicBezTo>
                    <a:pt x="10161" y="3768"/>
                    <a:pt x="11302" y="4110"/>
                    <a:pt x="12101" y="4795"/>
                  </a:cubicBezTo>
                  <a:cubicBezTo>
                    <a:pt x="12901" y="5480"/>
                    <a:pt x="13243" y="6508"/>
                    <a:pt x="13243" y="7992"/>
                  </a:cubicBezTo>
                  <a:lnTo>
                    <a:pt x="13243" y="9932"/>
                  </a:lnTo>
                  <a:cubicBezTo>
                    <a:pt x="12330" y="9476"/>
                    <a:pt x="11416" y="9133"/>
                    <a:pt x="10503" y="9019"/>
                  </a:cubicBezTo>
                  <a:cubicBezTo>
                    <a:pt x="9590" y="8791"/>
                    <a:pt x="8677" y="8677"/>
                    <a:pt x="7763" y="8677"/>
                  </a:cubicBezTo>
                  <a:cubicBezTo>
                    <a:pt x="6165" y="8677"/>
                    <a:pt x="4795" y="8905"/>
                    <a:pt x="3653" y="9362"/>
                  </a:cubicBezTo>
                  <a:cubicBezTo>
                    <a:pt x="2398" y="9932"/>
                    <a:pt x="1598" y="10617"/>
                    <a:pt x="913" y="11417"/>
                  </a:cubicBezTo>
                  <a:cubicBezTo>
                    <a:pt x="343" y="12330"/>
                    <a:pt x="0" y="13357"/>
                    <a:pt x="0" y="14613"/>
                  </a:cubicBezTo>
                  <a:cubicBezTo>
                    <a:pt x="0" y="15755"/>
                    <a:pt x="343" y="16896"/>
                    <a:pt x="913" y="17810"/>
                  </a:cubicBezTo>
                  <a:cubicBezTo>
                    <a:pt x="1484" y="18609"/>
                    <a:pt x="2398" y="19408"/>
                    <a:pt x="3425" y="19865"/>
                  </a:cubicBezTo>
                  <a:cubicBezTo>
                    <a:pt x="4567" y="20435"/>
                    <a:pt x="5822" y="20664"/>
                    <a:pt x="7192" y="20664"/>
                  </a:cubicBezTo>
                  <a:cubicBezTo>
                    <a:pt x="8334" y="20664"/>
                    <a:pt x="9476" y="20435"/>
                    <a:pt x="10389" y="20093"/>
                  </a:cubicBezTo>
                  <a:cubicBezTo>
                    <a:pt x="11416" y="19636"/>
                    <a:pt x="12330" y="19065"/>
                    <a:pt x="13243" y="18152"/>
                  </a:cubicBezTo>
                  <a:lnTo>
                    <a:pt x="13243" y="20321"/>
                  </a:lnTo>
                  <a:lnTo>
                    <a:pt x="17695" y="20321"/>
                  </a:lnTo>
                  <a:lnTo>
                    <a:pt x="17695" y="7535"/>
                  </a:lnTo>
                  <a:cubicBezTo>
                    <a:pt x="17695" y="5138"/>
                    <a:pt x="17010" y="3197"/>
                    <a:pt x="15526" y="1941"/>
                  </a:cubicBezTo>
                  <a:cubicBezTo>
                    <a:pt x="14156" y="571"/>
                    <a:pt x="12101" y="0"/>
                    <a:pt x="9476" y="0"/>
                  </a:cubicBezTo>
                  <a:close/>
                </a:path>
              </a:pathLst>
            </a:custGeom>
            <a:solidFill>
              <a:srgbClr val="124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g26d2efe548b_0_33"/>
            <p:cNvSpPr/>
            <p:nvPr/>
          </p:nvSpPr>
          <p:spPr>
            <a:xfrm>
              <a:off x="3808550" y="2436500"/>
              <a:ext cx="485225" cy="670725"/>
            </a:xfrm>
            <a:custGeom>
              <a:avLst/>
              <a:gdLst/>
              <a:ahLst/>
              <a:cxnLst/>
              <a:rect l="l" t="t" r="r" b="b"/>
              <a:pathLst>
                <a:path w="19409" h="26829" extrusionOk="0">
                  <a:moveTo>
                    <a:pt x="10961" y="1"/>
                  </a:moveTo>
                  <a:lnTo>
                    <a:pt x="6394" y="914"/>
                  </a:lnTo>
                  <a:lnTo>
                    <a:pt x="6394" y="6508"/>
                  </a:lnTo>
                  <a:lnTo>
                    <a:pt x="1" y="6508"/>
                  </a:lnTo>
                  <a:lnTo>
                    <a:pt x="1" y="10047"/>
                  </a:lnTo>
                  <a:lnTo>
                    <a:pt x="6394" y="10047"/>
                  </a:lnTo>
                  <a:lnTo>
                    <a:pt x="6394" y="20321"/>
                  </a:lnTo>
                  <a:cubicBezTo>
                    <a:pt x="6394" y="22491"/>
                    <a:pt x="7079" y="24089"/>
                    <a:pt x="8335" y="25230"/>
                  </a:cubicBezTo>
                  <a:cubicBezTo>
                    <a:pt x="9591" y="26372"/>
                    <a:pt x="11531" y="26829"/>
                    <a:pt x="14043" y="26829"/>
                  </a:cubicBezTo>
                  <a:cubicBezTo>
                    <a:pt x="14956" y="26829"/>
                    <a:pt x="15870" y="26829"/>
                    <a:pt x="16783" y="26600"/>
                  </a:cubicBezTo>
                  <a:cubicBezTo>
                    <a:pt x="17696" y="26486"/>
                    <a:pt x="18609" y="26258"/>
                    <a:pt x="19409" y="25915"/>
                  </a:cubicBezTo>
                  <a:lnTo>
                    <a:pt x="19409" y="22148"/>
                  </a:lnTo>
                  <a:cubicBezTo>
                    <a:pt x="18495" y="22491"/>
                    <a:pt x="17582" y="22719"/>
                    <a:pt x="16783" y="22833"/>
                  </a:cubicBezTo>
                  <a:cubicBezTo>
                    <a:pt x="16098" y="22947"/>
                    <a:pt x="15299" y="22947"/>
                    <a:pt x="14614" y="22947"/>
                  </a:cubicBezTo>
                  <a:cubicBezTo>
                    <a:pt x="13358" y="22947"/>
                    <a:pt x="12445" y="22719"/>
                    <a:pt x="11760" y="22148"/>
                  </a:cubicBezTo>
                  <a:cubicBezTo>
                    <a:pt x="11189" y="21691"/>
                    <a:pt x="10961" y="20778"/>
                    <a:pt x="10961" y="19522"/>
                  </a:cubicBezTo>
                  <a:lnTo>
                    <a:pt x="10961" y="10047"/>
                  </a:lnTo>
                  <a:lnTo>
                    <a:pt x="19409" y="10047"/>
                  </a:lnTo>
                  <a:lnTo>
                    <a:pt x="19409" y="6508"/>
                  </a:lnTo>
                  <a:lnTo>
                    <a:pt x="10961" y="6508"/>
                  </a:lnTo>
                  <a:lnTo>
                    <a:pt x="10961" y="1"/>
                  </a:lnTo>
                  <a:close/>
                </a:path>
              </a:pathLst>
            </a:custGeom>
            <a:solidFill>
              <a:srgbClr val="124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g26d2efe548b_0_33"/>
            <p:cNvSpPr/>
            <p:nvPr/>
          </p:nvSpPr>
          <p:spPr>
            <a:xfrm>
              <a:off x="4425050" y="2590625"/>
              <a:ext cx="496625" cy="516600"/>
            </a:xfrm>
            <a:custGeom>
              <a:avLst/>
              <a:gdLst/>
              <a:ahLst/>
              <a:cxnLst/>
              <a:rect l="l" t="t" r="r" b="b"/>
              <a:pathLst>
                <a:path w="19865" h="20664" extrusionOk="0">
                  <a:moveTo>
                    <a:pt x="9932" y="3654"/>
                  </a:moveTo>
                  <a:cubicBezTo>
                    <a:pt x="10960" y="3654"/>
                    <a:pt x="11759" y="3882"/>
                    <a:pt x="12558" y="4339"/>
                  </a:cubicBezTo>
                  <a:cubicBezTo>
                    <a:pt x="13357" y="4681"/>
                    <a:pt x="14042" y="5252"/>
                    <a:pt x="14499" y="6051"/>
                  </a:cubicBezTo>
                  <a:cubicBezTo>
                    <a:pt x="15070" y="6736"/>
                    <a:pt x="15412" y="7535"/>
                    <a:pt x="15526" y="8563"/>
                  </a:cubicBezTo>
                  <a:lnTo>
                    <a:pt x="4452" y="8563"/>
                  </a:lnTo>
                  <a:cubicBezTo>
                    <a:pt x="4681" y="7535"/>
                    <a:pt x="5023" y="6736"/>
                    <a:pt x="5480" y="5937"/>
                  </a:cubicBezTo>
                  <a:cubicBezTo>
                    <a:pt x="6051" y="5252"/>
                    <a:pt x="6622" y="4681"/>
                    <a:pt x="7421" y="4224"/>
                  </a:cubicBezTo>
                  <a:cubicBezTo>
                    <a:pt x="8106" y="3882"/>
                    <a:pt x="9019" y="3654"/>
                    <a:pt x="9932" y="3654"/>
                  </a:cubicBezTo>
                  <a:close/>
                  <a:moveTo>
                    <a:pt x="9818" y="0"/>
                  </a:moveTo>
                  <a:cubicBezTo>
                    <a:pt x="7992" y="0"/>
                    <a:pt x="6279" y="457"/>
                    <a:pt x="4795" y="1370"/>
                  </a:cubicBezTo>
                  <a:cubicBezTo>
                    <a:pt x="3311" y="2284"/>
                    <a:pt x="2055" y="3539"/>
                    <a:pt x="1256" y="5023"/>
                  </a:cubicBezTo>
                  <a:cubicBezTo>
                    <a:pt x="343" y="6622"/>
                    <a:pt x="0" y="8334"/>
                    <a:pt x="0" y="10275"/>
                  </a:cubicBezTo>
                  <a:cubicBezTo>
                    <a:pt x="0" y="12216"/>
                    <a:pt x="457" y="14042"/>
                    <a:pt x="1256" y="15641"/>
                  </a:cubicBezTo>
                  <a:cubicBezTo>
                    <a:pt x="2283" y="17125"/>
                    <a:pt x="3539" y="18380"/>
                    <a:pt x="5023" y="19408"/>
                  </a:cubicBezTo>
                  <a:cubicBezTo>
                    <a:pt x="6622" y="20207"/>
                    <a:pt x="8448" y="20664"/>
                    <a:pt x="10389" y="20664"/>
                  </a:cubicBezTo>
                  <a:cubicBezTo>
                    <a:pt x="11987" y="20664"/>
                    <a:pt x="13471" y="20435"/>
                    <a:pt x="14841" y="19865"/>
                  </a:cubicBezTo>
                  <a:cubicBezTo>
                    <a:pt x="16325" y="19408"/>
                    <a:pt x="17581" y="18495"/>
                    <a:pt x="18723" y="17353"/>
                  </a:cubicBezTo>
                  <a:lnTo>
                    <a:pt x="15640" y="14727"/>
                  </a:lnTo>
                  <a:cubicBezTo>
                    <a:pt x="15070" y="15412"/>
                    <a:pt x="14385" y="15983"/>
                    <a:pt x="13471" y="16440"/>
                  </a:cubicBezTo>
                  <a:cubicBezTo>
                    <a:pt x="12558" y="16782"/>
                    <a:pt x="11645" y="17010"/>
                    <a:pt x="10617" y="17010"/>
                  </a:cubicBezTo>
                  <a:cubicBezTo>
                    <a:pt x="9476" y="17010"/>
                    <a:pt x="8562" y="16782"/>
                    <a:pt x="7649" y="16326"/>
                  </a:cubicBezTo>
                  <a:cubicBezTo>
                    <a:pt x="6736" y="15755"/>
                    <a:pt x="6051" y="15184"/>
                    <a:pt x="5480" y="14271"/>
                  </a:cubicBezTo>
                  <a:cubicBezTo>
                    <a:pt x="4909" y="13471"/>
                    <a:pt x="4567" y="12444"/>
                    <a:pt x="4338" y="11417"/>
                  </a:cubicBezTo>
                  <a:lnTo>
                    <a:pt x="19864" y="11417"/>
                  </a:lnTo>
                  <a:lnTo>
                    <a:pt x="19864" y="10275"/>
                  </a:lnTo>
                  <a:cubicBezTo>
                    <a:pt x="19864" y="8334"/>
                    <a:pt x="19408" y="6508"/>
                    <a:pt x="18609" y="5023"/>
                  </a:cubicBezTo>
                  <a:cubicBezTo>
                    <a:pt x="17695" y="3425"/>
                    <a:pt x="16554" y="2284"/>
                    <a:pt x="15070" y="1370"/>
                  </a:cubicBezTo>
                  <a:cubicBezTo>
                    <a:pt x="13471" y="457"/>
                    <a:pt x="11759" y="0"/>
                    <a:pt x="9818" y="0"/>
                  </a:cubicBezTo>
                  <a:close/>
                </a:path>
              </a:pathLst>
            </a:custGeom>
            <a:solidFill>
              <a:srgbClr val="124D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g26d2efe548b_0_33"/>
            <p:cNvSpPr/>
            <p:nvPr/>
          </p:nvSpPr>
          <p:spPr>
            <a:xfrm>
              <a:off x="5144275" y="2385125"/>
              <a:ext cx="342500" cy="936150"/>
            </a:xfrm>
            <a:custGeom>
              <a:avLst/>
              <a:gdLst/>
              <a:ahLst/>
              <a:cxnLst/>
              <a:rect l="l" t="t" r="r" b="b"/>
              <a:pathLst>
                <a:path w="13700" h="37446" extrusionOk="0">
                  <a:moveTo>
                    <a:pt x="11759" y="1"/>
                  </a:moveTo>
                  <a:cubicBezTo>
                    <a:pt x="9362" y="1142"/>
                    <a:pt x="7307" y="2626"/>
                    <a:pt x="5480" y="4567"/>
                  </a:cubicBezTo>
                  <a:cubicBezTo>
                    <a:pt x="3768" y="6394"/>
                    <a:pt x="2398" y="8449"/>
                    <a:pt x="1370" y="10846"/>
                  </a:cubicBezTo>
                  <a:cubicBezTo>
                    <a:pt x="457" y="13243"/>
                    <a:pt x="0" y="15869"/>
                    <a:pt x="0" y="18723"/>
                  </a:cubicBezTo>
                  <a:cubicBezTo>
                    <a:pt x="0" y="21577"/>
                    <a:pt x="457" y="24203"/>
                    <a:pt x="1370" y="26600"/>
                  </a:cubicBezTo>
                  <a:cubicBezTo>
                    <a:pt x="2398" y="28998"/>
                    <a:pt x="3768" y="31167"/>
                    <a:pt x="5480" y="32993"/>
                  </a:cubicBezTo>
                  <a:cubicBezTo>
                    <a:pt x="7307" y="34820"/>
                    <a:pt x="9362" y="36304"/>
                    <a:pt x="11759" y="37446"/>
                  </a:cubicBezTo>
                  <a:lnTo>
                    <a:pt x="13700" y="34363"/>
                  </a:lnTo>
                  <a:cubicBezTo>
                    <a:pt x="10503" y="32651"/>
                    <a:pt x="8106" y="30596"/>
                    <a:pt x="6508" y="27970"/>
                  </a:cubicBezTo>
                  <a:cubicBezTo>
                    <a:pt x="4795" y="25345"/>
                    <a:pt x="3996" y="22262"/>
                    <a:pt x="3996" y="18723"/>
                  </a:cubicBezTo>
                  <a:cubicBezTo>
                    <a:pt x="3996" y="15298"/>
                    <a:pt x="4795" y="12216"/>
                    <a:pt x="6508" y="9590"/>
                  </a:cubicBezTo>
                  <a:cubicBezTo>
                    <a:pt x="8106" y="6965"/>
                    <a:pt x="10503" y="4796"/>
                    <a:pt x="13700" y="3197"/>
                  </a:cubicBezTo>
                  <a:lnTo>
                    <a:pt x="11759" y="1"/>
                  </a:lnTo>
                  <a:close/>
                </a:path>
              </a:pathLst>
            </a:custGeom>
            <a:solidFill>
              <a:srgbClr val="D09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26d2efe548b_0_33"/>
            <p:cNvSpPr/>
            <p:nvPr/>
          </p:nvSpPr>
          <p:spPr>
            <a:xfrm>
              <a:off x="5669425" y="2599175"/>
              <a:ext cx="442400" cy="508050"/>
            </a:xfrm>
            <a:custGeom>
              <a:avLst/>
              <a:gdLst/>
              <a:ahLst/>
              <a:cxnLst/>
              <a:rect l="l" t="t" r="r" b="b"/>
              <a:pathLst>
                <a:path w="17696" h="20322" extrusionOk="0">
                  <a:moveTo>
                    <a:pt x="0" y="1"/>
                  </a:moveTo>
                  <a:lnTo>
                    <a:pt x="0" y="13129"/>
                  </a:lnTo>
                  <a:cubicBezTo>
                    <a:pt x="0" y="14499"/>
                    <a:pt x="343" y="15755"/>
                    <a:pt x="914" y="16897"/>
                  </a:cubicBezTo>
                  <a:cubicBezTo>
                    <a:pt x="1484" y="17924"/>
                    <a:pt x="2398" y="18723"/>
                    <a:pt x="3425" y="19408"/>
                  </a:cubicBezTo>
                  <a:cubicBezTo>
                    <a:pt x="4453" y="19979"/>
                    <a:pt x="5708" y="20322"/>
                    <a:pt x="7078" y="20322"/>
                  </a:cubicBezTo>
                  <a:cubicBezTo>
                    <a:pt x="9590" y="20322"/>
                    <a:pt x="11645" y="19180"/>
                    <a:pt x="13129" y="17011"/>
                  </a:cubicBezTo>
                  <a:lnTo>
                    <a:pt x="13129" y="19979"/>
                  </a:lnTo>
                  <a:lnTo>
                    <a:pt x="17695" y="19979"/>
                  </a:lnTo>
                  <a:lnTo>
                    <a:pt x="17695" y="1"/>
                  </a:lnTo>
                  <a:lnTo>
                    <a:pt x="13129" y="1"/>
                  </a:lnTo>
                  <a:lnTo>
                    <a:pt x="13129" y="14499"/>
                  </a:lnTo>
                  <a:cubicBezTo>
                    <a:pt x="12672" y="15184"/>
                    <a:pt x="12101" y="15755"/>
                    <a:pt x="11302" y="16098"/>
                  </a:cubicBezTo>
                  <a:cubicBezTo>
                    <a:pt x="10617" y="16440"/>
                    <a:pt x="9818" y="16668"/>
                    <a:pt x="9019" y="16668"/>
                  </a:cubicBezTo>
                  <a:cubicBezTo>
                    <a:pt x="7649" y="16668"/>
                    <a:pt x="6622" y="16212"/>
                    <a:pt x="5823" y="15413"/>
                  </a:cubicBezTo>
                  <a:cubicBezTo>
                    <a:pt x="5023" y="14499"/>
                    <a:pt x="4567" y="13358"/>
                    <a:pt x="4567" y="11874"/>
                  </a:cubicBezTo>
                  <a:lnTo>
                    <a:pt x="4567" y="1"/>
                  </a:lnTo>
                  <a:close/>
                </a:path>
              </a:pathLst>
            </a:custGeom>
            <a:solidFill>
              <a:srgbClr val="D09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g26d2efe548b_0_33"/>
            <p:cNvSpPr/>
            <p:nvPr/>
          </p:nvSpPr>
          <p:spPr>
            <a:xfrm>
              <a:off x="6257350" y="2587775"/>
              <a:ext cx="453825" cy="519450"/>
            </a:xfrm>
            <a:custGeom>
              <a:avLst/>
              <a:gdLst/>
              <a:ahLst/>
              <a:cxnLst/>
              <a:rect l="l" t="t" r="r" b="b"/>
              <a:pathLst>
                <a:path w="18153" h="20778" extrusionOk="0">
                  <a:moveTo>
                    <a:pt x="9020" y="0"/>
                  </a:moveTo>
                  <a:cubicBezTo>
                    <a:pt x="7421" y="0"/>
                    <a:pt x="5937" y="343"/>
                    <a:pt x="4681" y="799"/>
                  </a:cubicBezTo>
                  <a:cubicBezTo>
                    <a:pt x="3426" y="1256"/>
                    <a:pt x="2512" y="2055"/>
                    <a:pt x="1827" y="2968"/>
                  </a:cubicBezTo>
                  <a:cubicBezTo>
                    <a:pt x="1142" y="3882"/>
                    <a:pt x="800" y="4909"/>
                    <a:pt x="800" y="6279"/>
                  </a:cubicBezTo>
                  <a:cubicBezTo>
                    <a:pt x="800" y="7421"/>
                    <a:pt x="1028" y="8334"/>
                    <a:pt x="1485" y="9019"/>
                  </a:cubicBezTo>
                  <a:cubicBezTo>
                    <a:pt x="1942" y="9704"/>
                    <a:pt x="2627" y="10275"/>
                    <a:pt x="3312" y="10731"/>
                  </a:cubicBezTo>
                  <a:cubicBezTo>
                    <a:pt x="4111" y="11074"/>
                    <a:pt x="5024" y="11302"/>
                    <a:pt x="5937" y="11531"/>
                  </a:cubicBezTo>
                  <a:cubicBezTo>
                    <a:pt x="6965" y="11759"/>
                    <a:pt x="7878" y="11987"/>
                    <a:pt x="8791" y="12101"/>
                  </a:cubicBezTo>
                  <a:cubicBezTo>
                    <a:pt x="9705" y="12216"/>
                    <a:pt x="10618" y="12330"/>
                    <a:pt x="11417" y="12558"/>
                  </a:cubicBezTo>
                  <a:cubicBezTo>
                    <a:pt x="12102" y="12672"/>
                    <a:pt x="12787" y="12900"/>
                    <a:pt x="13244" y="13243"/>
                  </a:cubicBezTo>
                  <a:cubicBezTo>
                    <a:pt x="13700" y="13585"/>
                    <a:pt x="13929" y="14042"/>
                    <a:pt x="13929" y="14727"/>
                  </a:cubicBezTo>
                  <a:cubicBezTo>
                    <a:pt x="13929" y="15526"/>
                    <a:pt x="13586" y="16097"/>
                    <a:pt x="12673" y="16554"/>
                  </a:cubicBezTo>
                  <a:cubicBezTo>
                    <a:pt x="11760" y="17124"/>
                    <a:pt x="10618" y="17353"/>
                    <a:pt x="9134" y="17353"/>
                  </a:cubicBezTo>
                  <a:cubicBezTo>
                    <a:pt x="8106" y="17353"/>
                    <a:pt x="6965" y="17124"/>
                    <a:pt x="5937" y="16782"/>
                  </a:cubicBezTo>
                  <a:cubicBezTo>
                    <a:pt x="4796" y="16440"/>
                    <a:pt x="3540" y="15869"/>
                    <a:pt x="2170" y="14955"/>
                  </a:cubicBezTo>
                  <a:lnTo>
                    <a:pt x="1" y="17924"/>
                  </a:lnTo>
                  <a:cubicBezTo>
                    <a:pt x="1142" y="18837"/>
                    <a:pt x="2512" y="19636"/>
                    <a:pt x="3996" y="20093"/>
                  </a:cubicBezTo>
                  <a:cubicBezTo>
                    <a:pt x="5595" y="20549"/>
                    <a:pt x="7307" y="20778"/>
                    <a:pt x="9248" y="20778"/>
                  </a:cubicBezTo>
                  <a:cubicBezTo>
                    <a:pt x="10960" y="20778"/>
                    <a:pt x="12445" y="20549"/>
                    <a:pt x="13815" y="19979"/>
                  </a:cubicBezTo>
                  <a:cubicBezTo>
                    <a:pt x="15184" y="19522"/>
                    <a:pt x="16212" y="18723"/>
                    <a:pt x="17011" y="17695"/>
                  </a:cubicBezTo>
                  <a:cubicBezTo>
                    <a:pt x="17810" y="16782"/>
                    <a:pt x="18153" y="15640"/>
                    <a:pt x="18153" y="14385"/>
                  </a:cubicBezTo>
                  <a:cubicBezTo>
                    <a:pt x="18153" y="13243"/>
                    <a:pt x="17924" y="12330"/>
                    <a:pt x="17468" y="11531"/>
                  </a:cubicBezTo>
                  <a:cubicBezTo>
                    <a:pt x="17011" y="10846"/>
                    <a:pt x="16326" y="10275"/>
                    <a:pt x="15527" y="9932"/>
                  </a:cubicBezTo>
                  <a:cubicBezTo>
                    <a:pt x="14728" y="9476"/>
                    <a:pt x="13815" y="9133"/>
                    <a:pt x="12901" y="8905"/>
                  </a:cubicBezTo>
                  <a:cubicBezTo>
                    <a:pt x="11988" y="8791"/>
                    <a:pt x="11075" y="8562"/>
                    <a:pt x="10047" y="8448"/>
                  </a:cubicBezTo>
                  <a:cubicBezTo>
                    <a:pt x="9134" y="8334"/>
                    <a:pt x="8221" y="8106"/>
                    <a:pt x="7421" y="7992"/>
                  </a:cubicBezTo>
                  <a:cubicBezTo>
                    <a:pt x="6622" y="7877"/>
                    <a:pt x="5937" y="7649"/>
                    <a:pt x="5481" y="7307"/>
                  </a:cubicBezTo>
                  <a:cubicBezTo>
                    <a:pt x="5024" y="6964"/>
                    <a:pt x="4796" y="6507"/>
                    <a:pt x="4796" y="5937"/>
                  </a:cubicBezTo>
                  <a:cubicBezTo>
                    <a:pt x="4796" y="5137"/>
                    <a:pt x="5138" y="4567"/>
                    <a:pt x="5937" y="4224"/>
                  </a:cubicBezTo>
                  <a:cubicBezTo>
                    <a:pt x="6622" y="3768"/>
                    <a:pt x="7650" y="3539"/>
                    <a:pt x="8905" y="3539"/>
                  </a:cubicBezTo>
                  <a:cubicBezTo>
                    <a:pt x="10047" y="3539"/>
                    <a:pt x="11189" y="3768"/>
                    <a:pt x="12216" y="3996"/>
                  </a:cubicBezTo>
                  <a:cubicBezTo>
                    <a:pt x="13358" y="4338"/>
                    <a:pt x="14499" y="4909"/>
                    <a:pt x="15527" y="5594"/>
                  </a:cubicBezTo>
                  <a:lnTo>
                    <a:pt x="17696" y="2626"/>
                  </a:lnTo>
                  <a:cubicBezTo>
                    <a:pt x="16440" y="1713"/>
                    <a:pt x="14956" y="1028"/>
                    <a:pt x="13586" y="685"/>
                  </a:cubicBezTo>
                  <a:cubicBezTo>
                    <a:pt x="12102" y="229"/>
                    <a:pt x="10618" y="0"/>
                    <a:pt x="9020" y="0"/>
                  </a:cubicBezTo>
                  <a:close/>
                </a:path>
              </a:pathLst>
            </a:custGeom>
            <a:solidFill>
              <a:srgbClr val="D09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g26d2efe548b_0_33"/>
            <p:cNvSpPr/>
            <p:nvPr/>
          </p:nvSpPr>
          <p:spPr>
            <a:xfrm>
              <a:off x="6899525" y="2387975"/>
              <a:ext cx="342500" cy="933300"/>
            </a:xfrm>
            <a:custGeom>
              <a:avLst/>
              <a:gdLst/>
              <a:ahLst/>
              <a:cxnLst/>
              <a:rect l="l" t="t" r="r" b="b"/>
              <a:pathLst>
                <a:path w="13700" h="37332" extrusionOk="0">
                  <a:moveTo>
                    <a:pt x="1827" y="1"/>
                  </a:moveTo>
                  <a:lnTo>
                    <a:pt x="0" y="3083"/>
                  </a:lnTo>
                  <a:cubicBezTo>
                    <a:pt x="3197" y="4682"/>
                    <a:pt x="5594" y="6851"/>
                    <a:pt x="7193" y="9476"/>
                  </a:cubicBezTo>
                  <a:cubicBezTo>
                    <a:pt x="8791" y="12102"/>
                    <a:pt x="9590" y="15184"/>
                    <a:pt x="9590" y="18723"/>
                  </a:cubicBezTo>
                  <a:cubicBezTo>
                    <a:pt x="9590" y="22148"/>
                    <a:pt x="8791" y="25231"/>
                    <a:pt x="7193" y="27856"/>
                  </a:cubicBezTo>
                  <a:cubicBezTo>
                    <a:pt x="5594" y="30482"/>
                    <a:pt x="3197" y="32651"/>
                    <a:pt x="0" y="34249"/>
                  </a:cubicBezTo>
                  <a:lnTo>
                    <a:pt x="1827" y="37332"/>
                  </a:lnTo>
                  <a:cubicBezTo>
                    <a:pt x="4224" y="36190"/>
                    <a:pt x="6394" y="34706"/>
                    <a:pt x="8106" y="32879"/>
                  </a:cubicBezTo>
                  <a:cubicBezTo>
                    <a:pt x="9933" y="31053"/>
                    <a:pt x="11303" y="28884"/>
                    <a:pt x="12216" y="26486"/>
                  </a:cubicBezTo>
                  <a:cubicBezTo>
                    <a:pt x="13243" y="24089"/>
                    <a:pt x="13700" y="21463"/>
                    <a:pt x="13700" y="18723"/>
                  </a:cubicBezTo>
                  <a:cubicBezTo>
                    <a:pt x="13700" y="15869"/>
                    <a:pt x="13243" y="13244"/>
                    <a:pt x="12216" y="10846"/>
                  </a:cubicBezTo>
                  <a:cubicBezTo>
                    <a:pt x="11303" y="8335"/>
                    <a:pt x="9933" y="6280"/>
                    <a:pt x="8106" y="4453"/>
                  </a:cubicBezTo>
                  <a:cubicBezTo>
                    <a:pt x="6394" y="2512"/>
                    <a:pt x="4224" y="1143"/>
                    <a:pt x="1827" y="1"/>
                  </a:cubicBezTo>
                  <a:close/>
                </a:path>
              </a:pathLst>
            </a:custGeom>
            <a:solidFill>
              <a:srgbClr val="D090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2">
  <p:cSld name="section divi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7616" y="5760720"/>
            <a:ext cx="2921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dark background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0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914400" y="2377440"/>
            <a:ext cx="10204704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8243" y="5816198"/>
            <a:ext cx="2737757" cy="64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n white">
  <p:cSld name="title and content on white">
    <p:bg>
      <p:bgPr>
        <a:blipFill>
          <a:blip r:embed="rId2">
            <a:alphaModFix amt="25466"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914400" y="2377440"/>
            <a:ext cx="10204704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left">
  <p:cSld name="title content left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  <a:defRPr>
                <a:solidFill>
                  <a:srgbClr val="9820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914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1pPr>
            <a:lvl2pPr marL="914400" lvl="1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982068"/>
              </a:buClr>
              <a:buSzPts val="16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blocks content" type="twoObj">
  <p:cSld name="TWO_OBJECTS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  <a:defRPr>
                <a:solidFill>
                  <a:srgbClr val="9820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914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248400" y="2377440"/>
            <a:ext cx="4866132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 white">
  <p:cSld name="1_title on white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>
  <p:cSld name="section divi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943600"/>
            <a:ext cx="1917127" cy="38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8243" y="5816198"/>
            <a:ext cx="2737757" cy="64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white" type="titleOnly">
  <p:cSld name="TITLE_ONLY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  <a:defRPr>
                <a:solidFill>
                  <a:srgbClr val="9820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9912" y="5816847"/>
            <a:ext cx="2734889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5993237"/>
            <a:ext cx="1789245" cy="2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82068"/>
              </a:buClr>
              <a:buSzPts val="3600"/>
              <a:buFont typeface="Lato Black"/>
              <a:buNone/>
              <a:defRPr sz="3600" b="1" i="0" u="none" strike="noStrike" cap="none">
                <a:solidFill>
                  <a:srgbClr val="982068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42265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e-u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e-us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 Black"/>
              <a:buNone/>
            </a:pPr>
            <a:r>
              <a:rPr lang="en-US"/>
              <a:t>Everything You Need to Know About AI, but were Afraid to Ask </a:t>
            </a:r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body" idx="1"/>
          </p:nvPr>
        </p:nvSpPr>
        <p:spPr>
          <a:xfrm>
            <a:off x="914400" y="4297675"/>
            <a:ext cx="10620300" cy="13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Neil Kleiman, urban policy professor at Northeastern University's School of Public Policy and Urban Affairs and senior fellow at the Burnes Center for Social Change and the GovLab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d2efe548b_0_153"/>
          <p:cNvSpPr txBox="1">
            <a:spLocks noGrp="1"/>
          </p:cNvSpPr>
          <p:nvPr>
            <p:ph type="title"/>
          </p:nvPr>
        </p:nvSpPr>
        <p:spPr>
          <a:xfrm>
            <a:off x="914400" y="2161350"/>
            <a:ext cx="10200000" cy="905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</a:rPr>
              <a:t>Prompt: </a:t>
            </a:r>
            <a:r>
              <a:rPr lang="en-US" sz="28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Suggest ways I can use technology to engage vulnerable populations to boost uptake of a new affordable housing benefit.</a:t>
            </a:r>
            <a:endParaRPr sz="2800" b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26d2efe548b_0_153"/>
          <p:cNvSpPr txBox="1">
            <a:spLocks noGrp="1"/>
          </p:cNvSpPr>
          <p:nvPr>
            <p:ph type="title"/>
          </p:nvPr>
        </p:nvSpPr>
        <p:spPr>
          <a:xfrm>
            <a:off x="914400" y="1066800"/>
            <a:ext cx="4866000" cy="7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Brainstorming</a:t>
            </a:r>
            <a:endParaRPr sz="4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d2efe548b_0_159"/>
          <p:cNvSpPr txBox="1">
            <a:spLocks noGrp="1"/>
          </p:cNvSpPr>
          <p:nvPr>
            <p:ph type="title"/>
          </p:nvPr>
        </p:nvSpPr>
        <p:spPr>
          <a:xfrm>
            <a:off x="914400" y="2161350"/>
            <a:ext cx="10200000" cy="905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88888"/>
                </a:solidFill>
              </a:rPr>
              <a:t>Prompt: </a:t>
            </a:r>
            <a:r>
              <a:rPr lang="en-US" sz="2800" b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Suggest ways I can use technology to engage vulnerable populations to boost uptake of a new affordable housing benefit.</a:t>
            </a:r>
            <a:endParaRPr sz="2800" b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g26d2efe548b_0_159"/>
          <p:cNvSpPr txBox="1">
            <a:spLocks noGrp="1"/>
          </p:cNvSpPr>
          <p:nvPr>
            <p:ph type="title"/>
          </p:nvPr>
        </p:nvSpPr>
        <p:spPr>
          <a:xfrm>
            <a:off x="914400" y="4097175"/>
            <a:ext cx="10200000" cy="1379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88888"/>
                </a:solidFill>
              </a:rPr>
              <a:t>Prompt: </a:t>
            </a:r>
            <a:r>
              <a:rPr lang="en-US" sz="2800" b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Suggest ways I can use technology in </a:t>
            </a:r>
            <a:r>
              <a:rPr lang="en-US" sz="2800" b="0" i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low bandwidth environments</a:t>
            </a:r>
            <a:r>
              <a:rPr lang="en-US" sz="2800" b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 to engage vulnerable populations to boost uptake of a new affordable housing benefit.</a:t>
            </a:r>
            <a:endParaRPr sz="2800" b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26d2efe548b_0_159"/>
          <p:cNvSpPr txBox="1">
            <a:spLocks noGrp="1"/>
          </p:cNvSpPr>
          <p:nvPr>
            <p:ph type="title"/>
          </p:nvPr>
        </p:nvSpPr>
        <p:spPr>
          <a:xfrm>
            <a:off x="914400" y="3366263"/>
            <a:ext cx="10200000" cy="431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…keep promoting to refine results…</a:t>
            </a:r>
            <a:endParaRPr sz="2800" b="0" i="1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g26d2efe548b_0_159"/>
          <p:cNvSpPr/>
          <p:nvPr/>
        </p:nvSpPr>
        <p:spPr>
          <a:xfrm>
            <a:off x="727375" y="2109350"/>
            <a:ext cx="10598700" cy="10731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6d2efe548b_0_159"/>
          <p:cNvSpPr txBox="1">
            <a:spLocks noGrp="1"/>
          </p:cNvSpPr>
          <p:nvPr>
            <p:ph type="title"/>
          </p:nvPr>
        </p:nvSpPr>
        <p:spPr>
          <a:xfrm>
            <a:off x="914400" y="1066800"/>
            <a:ext cx="4866000" cy="7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Brainstorming</a:t>
            </a:r>
            <a:endParaRPr sz="4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d2efe548b_3_5"/>
          <p:cNvSpPr txBox="1">
            <a:spLocks noGrp="1"/>
          </p:cNvSpPr>
          <p:nvPr>
            <p:ph type="title"/>
          </p:nvPr>
        </p:nvSpPr>
        <p:spPr>
          <a:xfrm>
            <a:off x="914400" y="2161350"/>
            <a:ext cx="10200000" cy="905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05050"/>
                </a:solidFill>
              </a:rPr>
              <a:t>Prompt: </a:t>
            </a:r>
            <a:r>
              <a:rPr lang="en-US" sz="2800" b="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Classify these 500 comments into Positive, Negative, or Neutral…now show the results in a table.</a:t>
            </a:r>
            <a:endParaRPr sz="2800" b="0">
              <a:solidFill>
                <a:srgbClr val="505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g26d2efe548b_3_5"/>
          <p:cNvSpPr txBox="1">
            <a:spLocks noGrp="1"/>
          </p:cNvSpPr>
          <p:nvPr>
            <p:ph type="title"/>
          </p:nvPr>
        </p:nvSpPr>
        <p:spPr>
          <a:xfrm>
            <a:off x="914400" y="1066800"/>
            <a:ext cx="8731200" cy="7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Summarizing and labeling</a:t>
            </a:r>
            <a:endParaRPr sz="4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d2efe548b_3_12"/>
          <p:cNvSpPr txBox="1">
            <a:spLocks noGrp="1"/>
          </p:cNvSpPr>
          <p:nvPr>
            <p:ph type="title"/>
          </p:nvPr>
        </p:nvSpPr>
        <p:spPr>
          <a:xfrm>
            <a:off x="914400" y="2161350"/>
            <a:ext cx="10200000" cy="905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</a:rPr>
              <a:t>Prompt: </a:t>
            </a:r>
            <a:r>
              <a:rPr lang="en-US" sz="28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 want you to role play an audience member asking questions about a policy change in an open town meeting. </a:t>
            </a:r>
            <a:endParaRPr sz="2800" b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g26d2efe548b_3_12"/>
          <p:cNvSpPr txBox="1">
            <a:spLocks noGrp="1"/>
          </p:cNvSpPr>
          <p:nvPr>
            <p:ph type="title"/>
          </p:nvPr>
        </p:nvSpPr>
        <p:spPr>
          <a:xfrm>
            <a:off x="914400" y="1066800"/>
            <a:ext cx="6618900" cy="7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Role playing</a:t>
            </a:r>
            <a:endParaRPr sz="4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d2efe548b_0_139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6239700" cy="1416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Near future: </a:t>
            </a:r>
            <a:br>
              <a:rPr lang="en-US" sz="4600"/>
            </a:br>
            <a:r>
              <a:rPr lang="en-US" sz="4600"/>
              <a:t>Service accessibility</a:t>
            </a:r>
            <a:endParaRPr sz="4600"/>
          </a:p>
        </p:txBody>
      </p:sp>
      <p:sp>
        <p:nvSpPr>
          <p:cNvPr id="240" name="Google Shape;240;g26d2efe548b_0_139"/>
          <p:cNvSpPr txBox="1">
            <a:spLocks noGrp="1"/>
          </p:cNvSpPr>
          <p:nvPr>
            <p:ph type="body" idx="1"/>
          </p:nvPr>
        </p:nvSpPr>
        <p:spPr>
          <a:xfrm>
            <a:off x="914400" y="2377450"/>
            <a:ext cx="6350700" cy="306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Ask questions about policies, benefits and services 24/7</a:t>
            </a:r>
            <a:endParaRPr sz="24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400"/>
              <a:t>Have policy translated to plain English and personalized (e.g. in different languages and for diverse needs)</a:t>
            </a:r>
            <a:endParaRPr sz="240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-US" sz="2400"/>
              <a:t>Receive answers from one place and across agencies in ways that are intuitive  </a:t>
            </a:r>
            <a:endParaRPr sz="2400"/>
          </a:p>
        </p:txBody>
      </p:sp>
      <p:pic>
        <p:nvPicPr>
          <p:cNvPr id="241" name="Google Shape;241;g26d2efe548b_0_139"/>
          <p:cNvPicPr preferRelativeResize="0"/>
          <p:nvPr/>
        </p:nvPicPr>
        <p:blipFill rotWithShape="1">
          <a:blip r:embed="rId3">
            <a:alphaModFix/>
          </a:blip>
          <a:srcRect t="16968" b="26051"/>
          <a:stretch/>
        </p:blipFill>
        <p:spPr>
          <a:xfrm>
            <a:off x="7510200" y="2370677"/>
            <a:ext cx="3784075" cy="215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6d2efe548b_0_139"/>
          <p:cNvSpPr/>
          <p:nvPr/>
        </p:nvSpPr>
        <p:spPr>
          <a:xfrm>
            <a:off x="9999160" y="2643044"/>
            <a:ext cx="465300" cy="44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3" name="Google Shape;243;g26d2efe548b_0_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6338" y="1765475"/>
            <a:ext cx="1463591" cy="146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d2efe548b_3_26"/>
          <p:cNvSpPr txBox="1">
            <a:spLocks noGrp="1"/>
          </p:cNvSpPr>
          <p:nvPr>
            <p:ph type="title"/>
          </p:nvPr>
        </p:nvSpPr>
        <p:spPr>
          <a:xfrm>
            <a:off x="5279150" y="1739825"/>
            <a:ext cx="5760300" cy="7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/>
              <a:t>Listening to residents</a:t>
            </a:r>
            <a:endParaRPr sz="4600" dirty="0"/>
          </a:p>
        </p:txBody>
      </p:sp>
      <p:sp>
        <p:nvSpPr>
          <p:cNvPr id="254" name="Google Shape;254;g26d2efe548b_3_26"/>
          <p:cNvSpPr txBox="1">
            <a:spLocks noGrp="1"/>
          </p:cNvSpPr>
          <p:nvPr>
            <p:ph type="body" idx="1"/>
          </p:nvPr>
        </p:nvSpPr>
        <p:spPr>
          <a:xfrm>
            <a:off x="5279150" y="2888700"/>
            <a:ext cx="5760300" cy="203542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400" dirty="0"/>
              <a:t>Tech can serve as a meaningful proxy—residents want to feel ‘heard.’</a:t>
            </a:r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400" dirty="0"/>
              <a:t>AI can be used in ways that are open-ended, transparent and timely—a dialogue. </a:t>
            </a:r>
            <a:endParaRPr sz="2400" dirty="0"/>
          </a:p>
        </p:txBody>
      </p:sp>
      <p:pic>
        <p:nvPicPr>
          <p:cNvPr id="255" name="Google Shape;255;g26d2efe548b_3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175" y="1490288"/>
            <a:ext cx="3572625" cy="35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d2efe548b_3_35"/>
          <p:cNvSpPr txBox="1">
            <a:spLocks noGrp="1"/>
          </p:cNvSpPr>
          <p:nvPr>
            <p:ph type="title"/>
          </p:nvPr>
        </p:nvSpPr>
        <p:spPr>
          <a:xfrm>
            <a:off x="914400" y="1137600"/>
            <a:ext cx="10200000" cy="7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AI Risks</a:t>
            </a:r>
            <a:endParaRPr sz="4600"/>
          </a:p>
        </p:txBody>
      </p:sp>
      <p:sp>
        <p:nvSpPr>
          <p:cNvPr id="261" name="Google Shape;261;g26d2efe548b_3_35"/>
          <p:cNvSpPr txBox="1">
            <a:spLocks noGrp="1"/>
          </p:cNvSpPr>
          <p:nvPr>
            <p:ph type="body" idx="1"/>
          </p:nvPr>
        </p:nvSpPr>
        <p:spPr>
          <a:xfrm>
            <a:off x="914400" y="2377440"/>
            <a:ext cx="4866000" cy="19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Risks</a:t>
            </a:r>
            <a:endParaRPr sz="2400" b="1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Hallucinations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Compromised privacy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-US" sz="2400"/>
              <a:t>Bias </a:t>
            </a:r>
            <a:endParaRPr sz="2400"/>
          </a:p>
        </p:txBody>
      </p:sp>
      <p:sp>
        <p:nvSpPr>
          <p:cNvPr id="262" name="Google Shape;262;g26d2efe548b_3_35"/>
          <p:cNvSpPr txBox="1">
            <a:spLocks noGrp="1"/>
          </p:cNvSpPr>
          <p:nvPr>
            <p:ph type="body" idx="2"/>
          </p:nvPr>
        </p:nvSpPr>
        <p:spPr>
          <a:xfrm>
            <a:off x="6248400" y="2377440"/>
            <a:ext cx="4866000" cy="2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/>
              <a:t>Mitigations</a:t>
            </a:r>
            <a:endParaRPr sz="2400" b="1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Experiment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Fact check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Disclose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-US" sz="2400"/>
              <a:t>Never input sensitive info 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d2efe548b_3_120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102000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an AI Plan</a:t>
            </a:r>
            <a:endParaRPr/>
          </a:p>
        </p:txBody>
      </p:sp>
      <p:sp>
        <p:nvSpPr>
          <p:cNvPr id="268" name="Google Shape;268;g26d2efe548b_3_120"/>
          <p:cNvSpPr txBox="1">
            <a:spLocks noGrp="1"/>
          </p:cNvSpPr>
          <p:nvPr>
            <p:ph type="body" idx="1"/>
          </p:nvPr>
        </p:nvSpPr>
        <p:spPr>
          <a:xfrm>
            <a:off x="914400" y="2072650"/>
            <a:ext cx="3195300" cy="368818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Be expansive and ambitious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Think enterprise-wide; process and culture change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Build external bridges to boost capacity, knowledge and effectiveness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sz="1800" dirty="0"/>
              <a:t>Reframe ALL work around resident engagement and design</a:t>
            </a:r>
            <a:endParaRPr sz="1800" dirty="0"/>
          </a:p>
        </p:txBody>
      </p:sp>
      <p:sp>
        <p:nvSpPr>
          <p:cNvPr id="269" name="Google Shape;269;g26d2efe548b_3_120"/>
          <p:cNvSpPr txBox="1">
            <a:spLocks noGrp="1"/>
          </p:cNvSpPr>
          <p:nvPr>
            <p:ph type="body" idx="1"/>
          </p:nvPr>
        </p:nvSpPr>
        <p:spPr>
          <a:xfrm>
            <a:off x="914400" y="1539250"/>
            <a:ext cx="31953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200" b="1"/>
              <a:t>1/ Be Ambitious</a:t>
            </a:r>
            <a:endParaRPr sz="22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d2efe548b_3_133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102000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an AI Plan</a:t>
            </a:r>
            <a:endParaRPr/>
          </a:p>
        </p:txBody>
      </p:sp>
      <p:sp>
        <p:nvSpPr>
          <p:cNvPr id="275" name="Google Shape;275;g26d2efe548b_3_133"/>
          <p:cNvSpPr txBox="1">
            <a:spLocks noGrp="1"/>
          </p:cNvSpPr>
          <p:nvPr>
            <p:ph type="body" idx="1"/>
          </p:nvPr>
        </p:nvSpPr>
        <p:spPr>
          <a:xfrm>
            <a:off x="914400" y="2072650"/>
            <a:ext cx="3195300" cy="370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Be expansive and ambitious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Think enterprise-wide; aim for institutional, process and culture changes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Build external bridges to boost capacity, knowledge and effectiveness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sz="1800"/>
              <a:t>Reframe ALL work around resident engagement and design</a:t>
            </a:r>
            <a:endParaRPr sz="1800"/>
          </a:p>
        </p:txBody>
      </p:sp>
      <p:sp>
        <p:nvSpPr>
          <p:cNvPr id="276" name="Google Shape;276;g26d2efe548b_3_133"/>
          <p:cNvSpPr txBox="1">
            <a:spLocks noGrp="1"/>
          </p:cNvSpPr>
          <p:nvPr>
            <p:ph type="body" idx="2"/>
          </p:nvPr>
        </p:nvSpPr>
        <p:spPr>
          <a:xfrm>
            <a:off x="4416806" y="2072650"/>
            <a:ext cx="3195300" cy="192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Designate an internal leader who can serve as a champion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sz="1800"/>
              <a:t>Issue guidance to help staff identify use cases and recognize risks</a:t>
            </a:r>
            <a:endParaRPr sz="1800"/>
          </a:p>
        </p:txBody>
      </p:sp>
      <p:sp>
        <p:nvSpPr>
          <p:cNvPr id="277" name="Google Shape;277;g26d2efe548b_3_133"/>
          <p:cNvSpPr txBox="1">
            <a:spLocks noGrp="1"/>
          </p:cNvSpPr>
          <p:nvPr>
            <p:ph type="body" idx="1"/>
          </p:nvPr>
        </p:nvSpPr>
        <p:spPr>
          <a:xfrm>
            <a:off x="914400" y="1539250"/>
            <a:ext cx="31953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200" b="1"/>
              <a:t>1/ Be Ambitious</a:t>
            </a:r>
            <a:endParaRPr sz="2200" b="1"/>
          </a:p>
        </p:txBody>
      </p:sp>
      <p:sp>
        <p:nvSpPr>
          <p:cNvPr id="278" name="Google Shape;278;g26d2efe548b_3_133"/>
          <p:cNvSpPr txBox="1">
            <a:spLocks noGrp="1"/>
          </p:cNvSpPr>
          <p:nvPr>
            <p:ph type="body" idx="2"/>
          </p:nvPr>
        </p:nvSpPr>
        <p:spPr>
          <a:xfrm>
            <a:off x="4416807" y="1539250"/>
            <a:ext cx="31953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200" b="1"/>
              <a:t>2/ Get Started</a:t>
            </a:r>
            <a:endParaRPr sz="22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d2efe548b_3_143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10200000" cy="5541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an AI Plan</a:t>
            </a:r>
            <a:endParaRPr/>
          </a:p>
        </p:txBody>
      </p:sp>
      <p:sp>
        <p:nvSpPr>
          <p:cNvPr id="284" name="Google Shape;284;g26d2efe548b_3_143"/>
          <p:cNvSpPr txBox="1">
            <a:spLocks noGrp="1"/>
          </p:cNvSpPr>
          <p:nvPr>
            <p:ph type="body" idx="1"/>
          </p:nvPr>
        </p:nvSpPr>
        <p:spPr>
          <a:xfrm>
            <a:off x="914400" y="2072650"/>
            <a:ext cx="3195300" cy="370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Be expansive and ambitious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Think enterprise-wide; aim for institutional, process and culture changes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Build external bridges to boost capacity, knowledge and effectiveness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sz="1800"/>
              <a:t>Reframe ALL work around resident engagement and design</a:t>
            </a:r>
            <a:endParaRPr sz="1800"/>
          </a:p>
        </p:txBody>
      </p:sp>
      <p:sp>
        <p:nvSpPr>
          <p:cNvPr id="285" name="Google Shape;285;g26d2efe548b_3_143"/>
          <p:cNvSpPr txBox="1">
            <a:spLocks noGrp="1"/>
          </p:cNvSpPr>
          <p:nvPr>
            <p:ph type="body" idx="2"/>
          </p:nvPr>
        </p:nvSpPr>
        <p:spPr>
          <a:xfrm>
            <a:off x="4416806" y="2072650"/>
            <a:ext cx="3195300" cy="1929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Designate an internal leader who can serve as a champion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sz="1800"/>
              <a:t>Issue guidance to help staff identify use cases and recognize risks</a:t>
            </a:r>
            <a:endParaRPr sz="1800"/>
          </a:p>
        </p:txBody>
      </p:sp>
      <p:sp>
        <p:nvSpPr>
          <p:cNvPr id="286" name="Google Shape;286;g26d2efe548b_3_143"/>
          <p:cNvSpPr txBox="1">
            <a:spLocks noGrp="1"/>
          </p:cNvSpPr>
          <p:nvPr>
            <p:ph type="body" idx="2"/>
          </p:nvPr>
        </p:nvSpPr>
        <p:spPr>
          <a:xfrm>
            <a:off x="7919222" y="2072650"/>
            <a:ext cx="3195300" cy="1576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Human-Centered Design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Security &amp; Safety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Transparency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sz="1800"/>
              <a:t>Equity</a:t>
            </a:r>
            <a:endParaRPr sz="1800"/>
          </a:p>
        </p:txBody>
      </p:sp>
      <p:sp>
        <p:nvSpPr>
          <p:cNvPr id="287" name="Google Shape;287;g26d2efe548b_3_143"/>
          <p:cNvSpPr txBox="1">
            <a:spLocks noGrp="1"/>
          </p:cNvSpPr>
          <p:nvPr>
            <p:ph type="body" idx="1"/>
          </p:nvPr>
        </p:nvSpPr>
        <p:spPr>
          <a:xfrm>
            <a:off x="914400" y="1539250"/>
            <a:ext cx="31953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200" b="1"/>
              <a:t>1/ Be Ambitious</a:t>
            </a:r>
            <a:endParaRPr sz="2200" b="1"/>
          </a:p>
        </p:txBody>
      </p:sp>
      <p:sp>
        <p:nvSpPr>
          <p:cNvPr id="288" name="Google Shape;288;g26d2efe548b_3_143"/>
          <p:cNvSpPr txBox="1">
            <a:spLocks noGrp="1"/>
          </p:cNvSpPr>
          <p:nvPr>
            <p:ph type="body" idx="2"/>
          </p:nvPr>
        </p:nvSpPr>
        <p:spPr>
          <a:xfrm>
            <a:off x="4416807" y="1539250"/>
            <a:ext cx="31953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200" b="1"/>
              <a:t>2/ Get Started</a:t>
            </a:r>
            <a:endParaRPr sz="2200" b="1"/>
          </a:p>
        </p:txBody>
      </p:sp>
      <p:sp>
        <p:nvSpPr>
          <p:cNvPr id="289" name="Google Shape;289;g26d2efe548b_3_143"/>
          <p:cNvSpPr txBox="1">
            <a:spLocks noGrp="1"/>
          </p:cNvSpPr>
          <p:nvPr>
            <p:ph type="body" idx="2"/>
          </p:nvPr>
        </p:nvSpPr>
        <p:spPr>
          <a:xfrm>
            <a:off x="7919224" y="1539250"/>
            <a:ext cx="3195300" cy="57759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200" b="1" dirty="0"/>
              <a:t>3/ Guiding Principles</a:t>
            </a:r>
            <a:endParaRPr sz="2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d2efe548b_0_66"/>
          <p:cNvSpPr txBox="1"/>
          <p:nvPr/>
        </p:nvSpPr>
        <p:spPr>
          <a:xfrm>
            <a:off x="1384100" y="5092825"/>
            <a:ext cx="1594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ato"/>
                <a:ea typeface="Lato"/>
                <a:cs typeface="Lato"/>
                <a:sym typeface="Lato"/>
              </a:rPr>
              <a:t>@</a:t>
            </a:r>
            <a:r>
              <a:rPr lang="en-US" sz="1600"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neilkleiman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g26d2efe548b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5191863"/>
            <a:ext cx="275050" cy="2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6d2efe548b_0_66"/>
          <p:cNvSpPr txBox="1">
            <a:spLocks noGrp="1"/>
          </p:cNvSpPr>
          <p:nvPr>
            <p:ph type="title"/>
          </p:nvPr>
        </p:nvSpPr>
        <p:spPr>
          <a:xfrm>
            <a:off x="1066800" y="893550"/>
            <a:ext cx="591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Neil Kleiman</a:t>
            </a:r>
            <a:endParaRPr/>
          </a:p>
        </p:txBody>
      </p:sp>
      <p:sp>
        <p:nvSpPr>
          <p:cNvPr id="118" name="Google Shape;118;g26d2efe548b_0_66"/>
          <p:cNvSpPr txBox="1">
            <a:spLocks noGrp="1"/>
          </p:cNvSpPr>
          <p:nvPr>
            <p:ph type="body" idx="4294967295"/>
          </p:nvPr>
        </p:nvSpPr>
        <p:spPr>
          <a:xfrm>
            <a:off x="1066800" y="1932091"/>
            <a:ext cx="5917800" cy="238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lvl="0" indent="-13716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scholar + TA provider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37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time relationship with local government professional organizations</a:t>
            </a:r>
          </a:p>
          <a:p>
            <a:pPr marL="228600" lvl="0" indent="-137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Activity: Conducting a state of the field analysis; establishing university-based consultancy called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RethinkAI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providing set of AI and tech online training modules through </a:t>
            </a:r>
            <a:r>
              <a:rPr lang="en-US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InnovateUS</a:t>
            </a:r>
            <a:r>
              <a:rPr lang="en-US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1" dirty="0"/>
          </a:p>
        </p:txBody>
      </p:sp>
      <p:pic>
        <p:nvPicPr>
          <p:cNvPr id="119" name="Google Shape;119;g26d2efe548b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4700" y="972800"/>
            <a:ext cx="4181300" cy="427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6d2efe548b_3_91"/>
          <p:cNvSpPr txBox="1">
            <a:spLocks noGrp="1"/>
          </p:cNvSpPr>
          <p:nvPr>
            <p:ph type="title"/>
          </p:nvPr>
        </p:nvSpPr>
        <p:spPr>
          <a:xfrm>
            <a:off x="1143000" y="955775"/>
            <a:ext cx="6035700" cy="778675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/>
              <a:t>The Plan in Action</a:t>
            </a:r>
            <a:endParaRPr sz="4600" dirty="0"/>
          </a:p>
        </p:txBody>
      </p:sp>
      <p:sp>
        <p:nvSpPr>
          <p:cNvPr id="295" name="Google Shape;295;g26d2efe548b_3_91"/>
          <p:cNvSpPr txBox="1">
            <a:spLocks noGrp="1"/>
          </p:cNvSpPr>
          <p:nvPr>
            <p:ph type="body" idx="1"/>
          </p:nvPr>
        </p:nvSpPr>
        <p:spPr>
          <a:xfrm>
            <a:off x="1143000" y="2054025"/>
            <a:ext cx="6035700" cy="3192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i="1"/>
              <a:t>Lead with practice, not policy</a:t>
            </a:r>
            <a:endParaRPr sz="2400" b="1" i="1"/>
          </a:p>
          <a:p>
            <a:pPr marL="457200" lvl="0" indent="-345440" algn="l" rtl="0">
              <a:spcBef>
                <a:spcPts val="1000"/>
              </a:spcBef>
              <a:spcAft>
                <a:spcPts val="0"/>
              </a:spcAft>
              <a:buSzPts val="1840"/>
              <a:buChar char="•"/>
            </a:pPr>
            <a:r>
              <a:rPr lang="en-US" sz="2400"/>
              <a:t>Conduct inventory of data, talent, and potential use cases</a:t>
            </a:r>
            <a:endParaRPr sz="2400"/>
          </a:p>
          <a:p>
            <a:pPr marL="457200" lvl="0" indent="-345440" algn="l" rtl="0">
              <a:spcBef>
                <a:spcPts val="1000"/>
              </a:spcBef>
              <a:spcAft>
                <a:spcPts val="0"/>
              </a:spcAft>
              <a:buSzPts val="1840"/>
              <a:buChar char="•"/>
            </a:pPr>
            <a:r>
              <a:rPr lang="en-US" sz="2400"/>
              <a:t>Assess possibilities on the spectrum of AI complexity</a:t>
            </a:r>
            <a:endParaRPr sz="2400"/>
          </a:p>
          <a:p>
            <a:pPr marL="457200" lvl="0" indent="-345440" algn="l" rtl="0">
              <a:spcBef>
                <a:spcPts val="1000"/>
              </a:spcBef>
              <a:spcAft>
                <a:spcPts val="1000"/>
              </a:spcAft>
              <a:buSzPts val="1840"/>
              <a:buChar char="•"/>
            </a:pPr>
            <a:r>
              <a:rPr lang="en-US" sz="2400"/>
              <a:t>Establish partners to boost capacity (e.g. higher ed)</a:t>
            </a:r>
            <a:endParaRPr sz="2400"/>
          </a:p>
        </p:txBody>
      </p:sp>
      <p:pic>
        <p:nvPicPr>
          <p:cNvPr id="296" name="Google Shape;296;g26d2efe548b_3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8850" y="1512150"/>
            <a:ext cx="3192300" cy="31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d2efe548b_3_99"/>
          <p:cNvSpPr txBox="1">
            <a:spLocks noGrp="1"/>
          </p:cNvSpPr>
          <p:nvPr>
            <p:ph type="title"/>
          </p:nvPr>
        </p:nvSpPr>
        <p:spPr>
          <a:xfrm>
            <a:off x="5139424" y="1539908"/>
            <a:ext cx="6811571" cy="575542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Training to Support the Plan</a:t>
            </a:r>
            <a:endParaRPr sz="3400" dirty="0"/>
          </a:p>
        </p:txBody>
      </p:sp>
      <p:sp>
        <p:nvSpPr>
          <p:cNvPr id="302" name="Google Shape;302;g26d2efe548b_3_99"/>
          <p:cNvSpPr txBox="1">
            <a:spLocks noGrp="1"/>
          </p:cNvSpPr>
          <p:nvPr>
            <p:ph type="body" idx="1"/>
          </p:nvPr>
        </p:nvSpPr>
        <p:spPr>
          <a:xfrm>
            <a:off x="5139425" y="2435025"/>
            <a:ext cx="5665500" cy="2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i="1"/>
              <a:t>Commit to ongoing training via:</a:t>
            </a:r>
            <a:endParaRPr sz="2400" b="1" i="1"/>
          </a:p>
          <a:p>
            <a:pPr marL="457200" lvl="0" indent="-345440" algn="l" rtl="0">
              <a:spcBef>
                <a:spcPts val="1000"/>
              </a:spcBef>
              <a:spcAft>
                <a:spcPts val="0"/>
              </a:spcAft>
              <a:buSzPts val="1840"/>
              <a:buChar char="•"/>
            </a:pPr>
            <a:r>
              <a:rPr lang="en-US" sz="2400"/>
              <a:t>Internal HR and related offerings</a:t>
            </a:r>
            <a:endParaRPr sz="2400"/>
          </a:p>
          <a:p>
            <a:pPr marL="457200" lvl="0" indent="-345440" algn="l" rtl="0">
              <a:spcBef>
                <a:spcPts val="1000"/>
              </a:spcBef>
              <a:spcAft>
                <a:spcPts val="0"/>
              </a:spcAft>
              <a:buSzPts val="1840"/>
              <a:buChar char="•"/>
            </a:pPr>
            <a:r>
              <a:rPr lang="en-US" sz="2400"/>
              <a:t>Peer learning</a:t>
            </a:r>
            <a:endParaRPr sz="2400"/>
          </a:p>
          <a:p>
            <a:pPr marL="457200" lvl="0" indent="-345440" algn="l" rtl="0">
              <a:spcBef>
                <a:spcPts val="1000"/>
              </a:spcBef>
              <a:spcAft>
                <a:spcPts val="0"/>
              </a:spcAft>
              <a:buSzPts val="1840"/>
              <a:buChar char="•"/>
            </a:pPr>
            <a:r>
              <a:rPr lang="en-US" sz="2400"/>
              <a:t>National networks (e.g. ICMA!)</a:t>
            </a:r>
            <a:endParaRPr sz="2400"/>
          </a:p>
          <a:p>
            <a:pPr marL="457200" lvl="0" indent="-345440" algn="l" rtl="0">
              <a:spcBef>
                <a:spcPts val="1000"/>
              </a:spcBef>
              <a:spcAft>
                <a:spcPts val="1000"/>
              </a:spcAft>
              <a:buSzPts val="1840"/>
              <a:buChar char="•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https://innovate-us.org</a:t>
            </a:r>
            <a:endParaRPr sz="2400"/>
          </a:p>
        </p:txBody>
      </p:sp>
      <p:pic>
        <p:nvPicPr>
          <p:cNvPr id="303" name="Google Shape;303;g26d2efe548b_3_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100" y="1788448"/>
            <a:ext cx="2991600" cy="29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d2efe548b_2_681"/>
          <p:cNvSpPr txBox="1">
            <a:spLocks noGrp="1"/>
          </p:cNvSpPr>
          <p:nvPr>
            <p:ph type="title"/>
          </p:nvPr>
        </p:nvSpPr>
        <p:spPr>
          <a:xfrm>
            <a:off x="304798" y="851824"/>
            <a:ext cx="11175900" cy="778675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dirty="0" err="1"/>
              <a:t>InnovateUS</a:t>
            </a:r>
            <a:r>
              <a:rPr lang="en-US" sz="4600" dirty="0"/>
              <a:t> programming</a:t>
            </a:r>
            <a:endParaRPr sz="4600" dirty="0"/>
          </a:p>
        </p:txBody>
      </p:sp>
      <p:sp>
        <p:nvSpPr>
          <p:cNvPr id="165" name="Google Shape;165;g26d2efe548b_2_681"/>
          <p:cNvSpPr txBox="1">
            <a:spLocks noGrp="1"/>
          </p:cNvSpPr>
          <p:nvPr>
            <p:ph type="body" idx="1"/>
          </p:nvPr>
        </p:nvSpPr>
        <p:spPr>
          <a:xfrm>
            <a:off x="457200" y="3714864"/>
            <a:ext cx="3429900" cy="119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505050"/>
                </a:solidFill>
              </a:rPr>
              <a:t>Short-form (60 - 90 min) sessions on a range of innovation, data, digital, and AI skills taught by leading public service experts. </a:t>
            </a:r>
            <a:endParaRPr sz="1800" dirty="0">
              <a:solidFill>
                <a:srgbClr val="505050"/>
              </a:solidFill>
            </a:endParaRPr>
          </a:p>
        </p:txBody>
      </p:sp>
      <p:sp>
        <p:nvSpPr>
          <p:cNvPr id="166" name="Google Shape;166;g26d2efe548b_2_681"/>
          <p:cNvSpPr txBox="1">
            <a:spLocks noGrp="1"/>
          </p:cNvSpPr>
          <p:nvPr>
            <p:ph type="subTitle" idx="2"/>
          </p:nvPr>
        </p:nvSpPr>
        <p:spPr>
          <a:xfrm>
            <a:off x="457200" y="2939696"/>
            <a:ext cx="3429900" cy="3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400">
                <a:latin typeface="Lato Black"/>
                <a:ea typeface="Lato Black"/>
                <a:cs typeface="Lato Black"/>
                <a:sym typeface="Lato Black"/>
              </a:rPr>
              <a:t>Workshops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7" name="Google Shape;167;g26d2efe548b_2_681"/>
          <p:cNvSpPr txBox="1">
            <a:spLocks noGrp="1"/>
          </p:cNvSpPr>
          <p:nvPr>
            <p:ph type="body" idx="3"/>
          </p:nvPr>
        </p:nvSpPr>
        <p:spPr>
          <a:xfrm>
            <a:off x="4177795" y="3714864"/>
            <a:ext cx="3429900" cy="1800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505050"/>
                </a:solidFill>
              </a:rPr>
              <a:t>Longer form content developed through extensive research and produced by the InnovateUS team and our partner organizations. Learners can engage at their own pace through our LMS, Moodle. </a:t>
            </a:r>
            <a:endParaRPr sz="1800">
              <a:solidFill>
                <a:srgbClr val="505050"/>
              </a:solidFill>
            </a:endParaRPr>
          </a:p>
        </p:txBody>
      </p:sp>
      <p:sp>
        <p:nvSpPr>
          <p:cNvPr id="168" name="Google Shape;168;g26d2efe548b_2_681"/>
          <p:cNvSpPr txBox="1">
            <a:spLocks noGrp="1"/>
          </p:cNvSpPr>
          <p:nvPr>
            <p:ph type="subTitle" idx="4"/>
          </p:nvPr>
        </p:nvSpPr>
        <p:spPr>
          <a:xfrm>
            <a:off x="4177795" y="2939696"/>
            <a:ext cx="3429900" cy="3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400">
                <a:latin typeface="Lato Black"/>
                <a:ea typeface="Lato Black"/>
                <a:cs typeface="Lato Black"/>
                <a:sym typeface="Lato Black"/>
              </a:rPr>
              <a:t>Online Courses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9" name="Google Shape;169;g26d2efe548b_2_681"/>
          <p:cNvSpPr txBox="1">
            <a:spLocks noGrp="1"/>
          </p:cNvSpPr>
          <p:nvPr>
            <p:ph type="body" idx="5"/>
          </p:nvPr>
        </p:nvSpPr>
        <p:spPr>
          <a:xfrm>
            <a:off x="7898389" y="3714864"/>
            <a:ext cx="3429900" cy="24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800">
                <a:solidFill>
                  <a:srgbClr val="505050"/>
                </a:solidFill>
              </a:rPr>
              <a:t>Scholarships to the Grow with Google online course program that take 3 - 6 months to complete. These courses are intended to help individuals with their professional development and to allow them to transition into new roles.</a:t>
            </a:r>
            <a:endParaRPr sz="1800">
              <a:solidFill>
                <a:srgbClr val="505050"/>
              </a:solidFill>
            </a:endParaRPr>
          </a:p>
        </p:txBody>
      </p:sp>
      <p:sp>
        <p:nvSpPr>
          <p:cNvPr id="170" name="Google Shape;170;g26d2efe548b_2_681"/>
          <p:cNvSpPr txBox="1">
            <a:spLocks noGrp="1"/>
          </p:cNvSpPr>
          <p:nvPr>
            <p:ph type="subTitle" idx="6"/>
          </p:nvPr>
        </p:nvSpPr>
        <p:spPr>
          <a:xfrm>
            <a:off x="7898389" y="2939696"/>
            <a:ext cx="3429900" cy="3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400">
                <a:latin typeface="Lato Black"/>
                <a:ea typeface="Lato Black"/>
                <a:cs typeface="Lato Black"/>
                <a:sym typeface="Lato Black"/>
              </a:rPr>
              <a:t>Google Certs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1" name="Google Shape;171;g26d2efe548b_2_681"/>
          <p:cNvSpPr/>
          <p:nvPr/>
        </p:nvSpPr>
        <p:spPr>
          <a:xfrm>
            <a:off x="457200" y="3462500"/>
            <a:ext cx="3429900" cy="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50505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2" name="Google Shape;172;g26d2efe548b_2_681"/>
          <p:cNvSpPr/>
          <p:nvPr/>
        </p:nvSpPr>
        <p:spPr>
          <a:xfrm>
            <a:off x="4177798" y="3462500"/>
            <a:ext cx="3429900" cy="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50505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3" name="Google Shape;173;g26d2efe548b_2_681"/>
          <p:cNvSpPr/>
          <p:nvPr/>
        </p:nvSpPr>
        <p:spPr>
          <a:xfrm>
            <a:off x="7898397" y="3462500"/>
            <a:ext cx="3429900" cy="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50505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4" name="Google Shape;174;g26d2efe548b_2_681"/>
          <p:cNvSpPr txBox="1"/>
          <p:nvPr/>
        </p:nvSpPr>
        <p:spPr>
          <a:xfrm>
            <a:off x="304798" y="1630499"/>
            <a:ext cx="11175900" cy="102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From one-hour introductions to multi-part courses . All content is free and available </a:t>
            </a:r>
            <a:br>
              <a:rPr lang="en-US" sz="2200" dirty="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200" dirty="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now at </a:t>
            </a:r>
            <a:r>
              <a:rPr lang="en-US" sz="2200" u="sng" dirty="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https://innovate-us.org</a:t>
            </a:r>
            <a:r>
              <a:rPr lang="en-US" sz="2200" dirty="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200" dirty="0">
              <a:solidFill>
                <a:srgbClr val="50505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d2efe548b_3_107"/>
          <p:cNvSpPr txBox="1">
            <a:spLocks noGrp="1"/>
          </p:cNvSpPr>
          <p:nvPr>
            <p:ph type="title"/>
          </p:nvPr>
        </p:nvSpPr>
        <p:spPr>
          <a:xfrm>
            <a:off x="882503" y="437048"/>
            <a:ext cx="10200000" cy="490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800" b="1" dirty="0"/>
              <a:t>Perennial Assessment: </a:t>
            </a:r>
            <a:br>
              <a:rPr lang="en-US" sz="5800" b="1" dirty="0"/>
            </a:br>
            <a:r>
              <a:rPr lang="en-US" sz="5800" b="1" dirty="0"/>
              <a:t>We must move past the era of ‘regulate and forget’ and routinely evaluate and improve tech applications</a:t>
            </a:r>
            <a:endParaRPr sz="5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d2efe548b_0_118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6363000" cy="1416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What’s different </a:t>
            </a:r>
            <a:br>
              <a:rPr lang="en-US" sz="4600"/>
            </a:br>
            <a:r>
              <a:rPr lang="en-US" sz="4600"/>
              <a:t>about AI?</a:t>
            </a:r>
            <a:endParaRPr sz="4600"/>
          </a:p>
        </p:txBody>
      </p:sp>
      <p:pic>
        <p:nvPicPr>
          <p:cNvPr id="180" name="Google Shape;180;g26d2efe548b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000" y="1584475"/>
            <a:ext cx="3478450" cy="34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d2efe548b_0_127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6363000" cy="1416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What’s different </a:t>
            </a:r>
            <a:br>
              <a:rPr lang="en-US" sz="4600"/>
            </a:br>
            <a:r>
              <a:rPr lang="en-US" sz="4600"/>
              <a:t>about AI?</a:t>
            </a:r>
            <a:endParaRPr sz="4600"/>
          </a:p>
        </p:txBody>
      </p:sp>
      <p:sp>
        <p:nvSpPr>
          <p:cNvPr id="186" name="Google Shape;186;g26d2efe548b_0_127"/>
          <p:cNvSpPr txBox="1">
            <a:spLocks noGrp="1"/>
          </p:cNvSpPr>
          <p:nvPr>
            <p:ph type="body" idx="1"/>
          </p:nvPr>
        </p:nvSpPr>
        <p:spPr>
          <a:xfrm>
            <a:off x="914400" y="3215650"/>
            <a:ext cx="6363000" cy="309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/>
              <a:t>AI—in many ways just another technology, but….</a:t>
            </a:r>
            <a:endParaRPr sz="2800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/>
              <a:t>….has the potential to change everything……!</a:t>
            </a:r>
            <a:endParaRPr sz="2800" dirty="0"/>
          </a:p>
          <a:p>
            <a:pPr marL="457200" lvl="0" indent="0" algn="l" rtl="0">
              <a:lnSpc>
                <a:spcPct val="110000"/>
              </a:lnSpc>
              <a:spcBef>
                <a:spcPts val="1600"/>
              </a:spcBef>
              <a:spcAft>
                <a:spcPts val="1000"/>
              </a:spcAft>
              <a:buNone/>
            </a:pPr>
            <a:endParaRPr sz="2800" dirty="0"/>
          </a:p>
        </p:txBody>
      </p:sp>
      <p:pic>
        <p:nvPicPr>
          <p:cNvPr id="187" name="Google Shape;187;g26d2efe548b_0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000" y="1584475"/>
            <a:ext cx="3478450" cy="34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8f7e477f7_0_1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6363000" cy="1416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What’s different </a:t>
            </a:r>
            <a:br>
              <a:rPr lang="en-US" sz="4600"/>
            </a:br>
            <a:r>
              <a:rPr lang="en-US" sz="4600"/>
              <a:t>about AI?</a:t>
            </a:r>
            <a:endParaRPr sz="4600"/>
          </a:p>
        </p:txBody>
      </p:sp>
      <p:sp>
        <p:nvSpPr>
          <p:cNvPr id="193" name="Google Shape;193;g2c8f7e477f7_0_1"/>
          <p:cNvSpPr txBox="1">
            <a:spLocks noGrp="1"/>
          </p:cNvSpPr>
          <p:nvPr>
            <p:ph type="body" idx="1"/>
          </p:nvPr>
        </p:nvSpPr>
        <p:spPr>
          <a:xfrm>
            <a:off x="914400" y="3215650"/>
            <a:ext cx="6363000" cy="216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Radical accessibility</a:t>
            </a:r>
            <a:endParaRPr sz="2800" dirty="0"/>
          </a:p>
          <a:p>
            <a:pPr marL="457200" lvl="0" indent="-4064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Level playing field</a:t>
            </a:r>
            <a:endParaRPr sz="2800" dirty="0"/>
          </a:p>
          <a:p>
            <a:pPr marL="457200" lvl="0" indent="-406400" algn="l" rtl="0">
              <a:lnSpc>
                <a:spcPct val="110000"/>
              </a:lnSpc>
              <a:spcBef>
                <a:spcPts val="1600"/>
              </a:spcBef>
              <a:spcAft>
                <a:spcPts val="1000"/>
              </a:spcAft>
              <a:buSzPts val="2800"/>
              <a:buChar char="•"/>
            </a:pPr>
            <a:r>
              <a:rPr lang="en-US" sz="2800" dirty="0"/>
              <a:t>An organizing moment</a:t>
            </a:r>
            <a:endParaRPr sz="2800" dirty="0"/>
          </a:p>
        </p:txBody>
      </p:sp>
      <p:pic>
        <p:nvPicPr>
          <p:cNvPr id="194" name="Google Shape;194;g2c8f7e477f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000" y="1584475"/>
            <a:ext cx="3478450" cy="34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8f7e477f7_0_1"/>
          <p:cNvSpPr txBox="1">
            <a:spLocks noGrp="1"/>
          </p:cNvSpPr>
          <p:nvPr>
            <p:ph type="title"/>
          </p:nvPr>
        </p:nvSpPr>
        <p:spPr>
          <a:xfrm>
            <a:off x="914400" y="1371600"/>
            <a:ext cx="6363000" cy="1416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What’s different </a:t>
            </a:r>
            <a:br>
              <a:rPr lang="en-US" sz="4600"/>
            </a:br>
            <a:r>
              <a:rPr lang="en-US" sz="4600"/>
              <a:t>about AI?</a:t>
            </a:r>
            <a:endParaRPr sz="4600"/>
          </a:p>
        </p:txBody>
      </p:sp>
      <p:sp>
        <p:nvSpPr>
          <p:cNvPr id="193" name="Google Shape;193;g2c8f7e477f7_0_1"/>
          <p:cNvSpPr txBox="1">
            <a:spLocks noGrp="1"/>
          </p:cNvSpPr>
          <p:nvPr>
            <p:ph type="body" idx="1"/>
          </p:nvPr>
        </p:nvSpPr>
        <p:spPr>
          <a:xfrm>
            <a:off x="914400" y="3215650"/>
            <a:ext cx="6363000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Opposite of “search”: Responds, doesn’t answer</a:t>
            </a:r>
          </a:p>
          <a:p>
            <a:pPr marL="457200" lvl="0" indent="-4064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Plays to strengths, not weakness</a:t>
            </a:r>
          </a:p>
          <a:p>
            <a:pPr marL="457200" lvl="0" indent="-4064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Takes time to assess potential </a:t>
            </a:r>
            <a:endParaRPr sz="2800" dirty="0"/>
          </a:p>
        </p:txBody>
      </p:sp>
      <p:pic>
        <p:nvPicPr>
          <p:cNvPr id="194" name="Google Shape;194;g2c8f7e477f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000" y="1584475"/>
            <a:ext cx="3478450" cy="347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18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"/>
          <p:cNvSpPr txBox="1">
            <a:spLocks noGrp="1"/>
          </p:cNvSpPr>
          <p:nvPr>
            <p:ph type="title"/>
          </p:nvPr>
        </p:nvSpPr>
        <p:spPr>
          <a:xfrm>
            <a:off x="1066799" y="996125"/>
            <a:ext cx="8970335" cy="7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sz="4600" dirty="0"/>
              <a:t>Generative AI (</a:t>
            </a:r>
            <a:r>
              <a:rPr lang="en-US" sz="4600" dirty="0" err="1"/>
              <a:t>GenAI</a:t>
            </a:r>
            <a:r>
              <a:rPr lang="en-US" sz="4600" dirty="0"/>
              <a:t>): Definition</a:t>
            </a:r>
            <a:endParaRPr sz="4600" dirty="0"/>
          </a:p>
        </p:txBody>
      </p:sp>
      <p:sp>
        <p:nvSpPr>
          <p:cNvPr id="200" name="Google Shape;200;p2"/>
          <p:cNvSpPr txBox="1">
            <a:spLocks noGrp="1"/>
          </p:cNvSpPr>
          <p:nvPr>
            <p:ph type="body" idx="4294967295"/>
          </p:nvPr>
        </p:nvSpPr>
        <p:spPr>
          <a:xfrm>
            <a:off x="1066800" y="2095499"/>
            <a:ext cx="9849300" cy="376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16256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/>
              <a:t>Simply, a set of data processing tools. Uses large quantities of data to produce written, audio or visual content in response to freeform text requests (</a:t>
            </a:r>
            <a:r>
              <a:rPr lang="en-US" sz="2400" b="1" dirty="0"/>
              <a:t>prompts</a:t>
            </a:r>
            <a:r>
              <a:rPr lang="en-US" sz="2400" dirty="0"/>
              <a:t>).</a:t>
            </a:r>
            <a:endParaRPr sz="2400" dirty="0"/>
          </a:p>
          <a:p>
            <a:pPr marL="228600" lvl="0" indent="-16256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/>
              <a:t>Just as a child learns to speak listening to caregivers, AI learns language patterns from </a:t>
            </a:r>
            <a:r>
              <a:rPr lang="en-US" sz="2400" b="1" dirty="0"/>
              <a:t>training data</a:t>
            </a:r>
            <a:r>
              <a:rPr lang="en-US" sz="2400" dirty="0"/>
              <a:t>.</a:t>
            </a:r>
          </a:p>
          <a:p>
            <a:pPr marL="228600" lvl="0" indent="-16256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r>
              <a:rPr lang="en-US" sz="2400" b="1" dirty="0"/>
              <a:t>Seems human </a:t>
            </a:r>
            <a:r>
              <a:rPr lang="en-US" sz="2400" dirty="0"/>
              <a:t>because it’s trained on large datasets of human language and generates fluent text. But AI is NOT intelligent in any meaningful sense, </a:t>
            </a:r>
            <a:r>
              <a:rPr lang="en-US" sz="2400" b="1" dirty="0"/>
              <a:t>just predicts the mostly likely word </a:t>
            </a:r>
            <a:r>
              <a:rPr lang="en-US" sz="2400" dirty="0"/>
              <a:t>to come next. </a:t>
            </a:r>
          </a:p>
          <a:p>
            <a:pPr marL="228600" lvl="0" indent="-16256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endParaRPr lang="en-US" sz="2400" dirty="0"/>
          </a:p>
          <a:p>
            <a:pPr marL="228600" lvl="0" indent="-16256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Char char="•"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D8FB-EADC-EFE0-C439-FE32940E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3" y="1201480"/>
            <a:ext cx="10200132" cy="1188720"/>
          </a:xfrm>
        </p:spPr>
        <p:txBody>
          <a:bodyPr/>
          <a:lstStyle/>
          <a:p>
            <a:r>
              <a:rPr lang="en-US" sz="4000" b="0" dirty="0"/>
              <a:t>Putting AI to Work in Government</a:t>
            </a:r>
          </a:p>
        </p:txBody>
      </p:sp>
    </p:spTree>
    <p:extLst>
      <p:ext uri="{BB962C8B-B14F-4D97-AF65-F5344CB8AC3E}">
        <p14:creationId xmlns:p14="http://schemas.microsoft.com/office/powerpoint/2010/main" val="70258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d2efe548b_0_146"/>
          <p:cNvSpPr txBox="1">
            <a:spLocks noGrp="1"/>
          </p:cNvSpPr>
          <p:nvPr>
            <p:ph type="title"/>
          </p:nvPr>
        </p:nvSpPr>
        <p:spPr>
          <a:xfrm>
            <a:off x="4609275" y="762000"/>
            <a:ext cx="6319200" cy="7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Boosting productivity</a:t>
            </a:r>
            <a:endParaRPr sz="4600"/>
          </a:p>
        </p:txBody>
      </p:sp>
      <p:sp>
        <p:nvSpPr>
          <p:cNvPr id="206" name="Google Shape;206;g26d2efe548b_0_146"/>
          <p:cNvSpPr txBox="1">
            <a:spLocks noGrp="1"/>
          </p:cNvSpPr>
          <p:nvPr>
            <p:ph type="body" idx="1"/>
          </p:nvPr>
        </p:nvSpPr>
        <p:spPr>
          <a:xfrm>
            <a:off x="4609274" y="1767850"/>
            <a:ext cx="6477025" cy="371178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Access to the ‘best available colleague’ who assists with core admin tasks: 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Drafting job descriptions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Writing memos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Issuing press releases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Conducting preliminary background research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400" dirty="0"/>
              <a:t>Productivity frees up time for complex tasks needing greater human judgement. </a:t>
            </a:r>
            <a:endParaRPr sz="2400" dirty="0"/>
          </a:p>
        </p:txBody>
      </p:sp>
      <p:pic>
        <p:nvPicPr>
          <p:cNvPr id="207" name="Google Shape;207;g26d2efe548b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700" y="1595899"/>
            <a:ext cx="2842375" cy="28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933</Words>
  <Application>Microsoft Office PowerPoint</Application>
  <PresentationFormat>Widescreen</PresentationFormat>
  <Paragraphs>108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Libre Franklin</vt:lpstr>
      <vt:lpstr>Lato Black</vt:lpstr>
      <vt:lpstr>Lato</vt:lpstr>
      <vt:lpstr>Libre Franklin Medium</vt:lpstr>
      <vt:lpstr>DM Serif Display</vt:lpstr>
      <vt:lpstr>Office Theme</vt:lpstr>
      <vt:lpstr>Everything You Need to Know About AI, but were Afraid to Ask </vt:lpstr>
      <vt:lpstr>Neil Kleiman</vt:lpstr>
      <vt:lpstr>What’s different  about AI?</vt:lpstr>
      <vt:lpstr>What’s different  about AI?</vt:lpstr>
      <vt:lpstr>What’s different  about AI?</vt:lpstr>
      <vt:lpstr>What’s different  about AI?</vt:lpstr>
      <vt:lpstr>Generative AI (GenAI): Definition</vt:lpstr>
      <vt:lpstr>Putting AI to Work in Government</vt:lpstr>
      <vt:lpstr>Boosting productivity</vt:lpstr>
      <vt:lpstr>Prompt: Suggest ways I can use technology to engage vulnerable populations to boost uptake of a new affordable housing benefit.</vt:lpstr>
      <vt:lpstr>Prompt: Suggest ways I can use technology to engage vulnerable populations to boost uptake of a new affordable housing benefit.</vt:lpstr>
      <vt:lpstr>Prompt: Classify these 500 comments into Positive, Negative, or Neutral…now show the results in a table.</vt:lpstr>
      <vt:lpstr>Prompt: I want you to role play an audience member asking questions about a policy change in an open town meeting. </vt:lpstr>
      <vt:lpstr>Near future:  Service accessibility</vt:lpstr>
      <vt:lpstr>Listening to residents</vt:lpstr>
      <vt:lpstr>AI Risks</vt:lpstr>
      <vt:lpstr>Building an AI Plan</vt:lpstr>
      <vt:lpstr>Building an AI Plan</vt:lpstr>
      <vt:lpstr>Building an AI Plan</vt:lpstr>
      <vt:lpstr>The Plan in Action</vt:lpstr>
      <vt:lpstr>Training to Support the Plan</vt:lpstr>
      <vt:lpstr>InnovateUS programming</vt:lpstr>
      <vt:lpstr>Perennial Assessment:  We must move past the era of ‘regulate and forget’ and routinely evaluate and improve tech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Need to Know About AI, but were Afraid to Ask </dc:title>
  <dc:creator>Delia Jones</dc:creator>
  <cp:lastModifiedBy>Kleiman, Neil</cp:lastModifiedBy>
  <cp:revision>9</cp:revision>
  <dcterms:created xsi:type="dcterms:W3CDTF">2022-10-21T14:04:38Z</dcterms:created>
  <dcterms:modified xsi:type="dcterms:W3CDTF">2024-04-11T12:42:41Z</dcterms:modified>
</cp:coreProperties>
</file>