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788" r:id="rId3"/>
    <p:sldId id="3585" r:id="rId4"/>
    <p:sldId id="3789" r:id="rId5"/>
    <p:sldId id="3790" r:id="rId6"/>
    <p:sldId id="3791" r:id="rId7"/>
    <p:sldId id="3777" r:id="rId8"/>
    <p:sldId id="3619" r:id="rId9"/>
    <p:sldId id="3618" r:id="rId10"/>
    <p:sldId id="3643" r:id="rId11"/>
    <p:sldId id="3729" r:id="rId12"/>
    <p:sldId id="3644" r:id="rId13"/>
    <p:sldId id="3645" r:id="rId14"/>
    <p:sldId id="3616" r:id="rId15"/>
    <p:sldId id="3617" r:id="rId16"/>
    <p:sldId id="3725" r:id="rId17"/>
    <p:sldId id="3784" r:id="rId18"/>
    <p:sldId id="3785" r:id="rId19"/>
    <p:sldId id="3787" r:id="rId20"/>
    <p:sldId id="3769" r:id="rId21"/>
    <p:sldId id="3609" r:id="rId22"/>
    <p:sldId id="3610" r:id="rId23"/>
    <p:sldId id="3798" r:id="rId24"/>
    <p:sldId id="3799" r:id="rId25"/>
    <p:sldId id="3771" r:id="rId26"/>
    <p:sldId id="3793" r:id="rId27"/>
    <p:sldId id="3794" r:id="rId28"/>
    <p:sldId id="256" r:id="rId29"/>
    <p:sldId id="3792" r:id="rId30"/>
    <p:sldId id="3801" r:id="rId31"/>
    <p:sldId id="3607" r:id="rId32"/>
    <p:sldId id="380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5D9823-B875-49F4-8569-76EC024A02BB}" v="136" dt="2024-04-12T11:37:59.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Shark" userId="08b5884b82aeb3d8" providerId="LiveId" clId="{9C5D9823-B875-49F4-8569-76EC024A02BB}"/>
    <pc:docChg chg="undo custSel addSld delSld modSld sldOrd delMainMaster">
      <pc:chgData name="Alan Shark" userId="08b5884b82aeb3d8" providerId="LiveId" clId="{9C5D9823-B875-49F4-8569-76EC024A02BB}" dt="2024-04-09T19:26:13.391" v="1193"/>
      <pc:docMkLst>
        <pc:docMk/>
      </pc:docMkLst>
      <pc:sldChg chg="addSp delSp modSp mod modClrScheme modAnim chgLayout">
        <pc:chgData name="Alan Shark" userId="08b5884b82aeb3d8" providerId="LiveId" clId="{9C5D9823-B875-49F4-8569-76EC024A02BB}" dt="2024-04-07T14:44:16.703" v="824" actId="14100"/>
        <pc:sldMkLst>
          <pc:docMk/>
          <pc:sldMk cId="1686422029" sldId="256"/>
        </pc:sldMkLst>
        <pc:spChg chg="del mod ord">
          <ac:chgData name="Alan Shark" userId="08b5884b82aeb3d8" providerId="LiveId" clId="{9C5D9823-B875-49F4-8569-76EC024A02BB}" dt="2024-04-07T13:53:51.013" v="495" actId="700"/>
          <ac:spMkLst>
            <pc:docMk/>
            <pc:sldMk cId="1686422029" sldId="256"/>
            <ac:spMk id="2" creationId="{5AD42B1A-D9C6-04AB-D07E-CE3A6A2164AF}"/>
          </ac:spMkLst>
        </pc:spChg>
        <pc:spChg chg="del mod ord">
          <ac:chgData name="Alan Shark" userId="08b5884b82aeb3d8" providerId="LiveId" clId="{9C5D9823-B875-49F4-8569-76EC024A02BB}" dt="2024-04-07T13:53:51.013" v="495" actId="700"/>
          <ac:spMkLst>
            <pc:docMk/>
            <pc:sldMk cId="1686422029" sldId="256"/>
            <ac:spMk id="3" creationId="{094F7EFC-F1AE-F8C7-BDD1-49F433522E42}"/>
          </ac:spMkLst>
        </pc:spChg>
        <pc:spChg chg="add mod ord">
          <ac:chgData name="Alan Shark" userId="08b5884b82aeb3d8" providerId="LiveId" clId="{9C5D9823-B875-49F4-8569-76EC024A02BB}" dt="2024-04-07T14:43:52.840" v="823" actId="255"/>
          <ac:spMkLst>
            <pc:docMk/>
            <pc:sldMk cId="1686422029" sldId="256"/>
            <ac:spMk id="4" creationId="{B73E7459-0904-6BC5-0079-0B95EBC985F3}"/>
          </ac:spMkLst>
        </pc:spChg>
        <pc:spChg chg="add mod ord">
          <ac:chgData name="Alan Shark" userId="08b5884b82aeb3d8" providerId="LiveId" clId="{9C5D9823-B875-49F4-8569-76EC024A02BB}" dt="2024-04-07T14:33:17.086" v="654" actId="1076"/>
          <ac:spMkLst>
            <pc:docMk/>
            <pc:sldMk cId="1686422029" sldId="256"/>
            <ac:spMk id="5" creationId="{CA5D9BAB-8E8C-128C-7B77-622C3150E897}"/>
          </ac:spMkLst>
        </pc:spChg>
        <pc:picChg chg="add mod">
          <ac:chgData name="Alan Shark" userId="08b5884b82aeb3d8" providerId="LiveId" clId="{9C5D9823-B875-49F4-8569-76EC024A02BB}" dt="2024-04-07T14:44:16.703" v="824" actId="14100"/>
          <ac:picMkLst>
            <pc:docMk/>
            <pc:sldMk cId="1686422029" sldId="256"/>
            <ac:picMk id="2" creationId="{E89C40B9-AA8F-9080-B532-4FC4FC0A1944}"/>
          </ac:picMkLst>
        </pc:picChg>
      </pc:sldChg>
      <pc:sldChg chg="del">
        <pc:chgData name="Alan Shark" userId="08b5884b82aeb3d8" providerId="LiveId" clId="{9C5D9823-B875-49F4-8569-76EC024A02BB}" dt="2024-04-04T19:16:23.656" v="2" actId="47"/>
        <pc:sldMkLst>
          <pc:docMk/>
          <pc:sldMk cId="4092818734" sldId="3584"/>
        </pc:sldMkLst>
      </pc:sldChg>
      <pc:sldChg chg="modSp">
        <pc:chgData name="Alan Shark" userId="08b5884b82aeb3d8" providerId="LiveId" clId="{9C5D9823-B875-49F4-8569-76EC024A02BB}" dt="2024-04-04T19:22:23.131" v="289" actId="1076"/>
        <pc:sldMkLst>
          <pc:docMk/>
          <pc:sldMk cId="1903104916" sldId="3585"/>
        </pc:sldMkLst>
        <pc:picChg chg="mod">
          <ac:chgData name="Alan Shark" userId="08b5884b82aeb3d8" providerId="LiveId" clId="{9C5D9823-B875-49F4-8569-76EC024A02BB}" dt="2024-04-04T19:22:23.131" v="289" actId="1076"/>
          <ac:picMkLst>
            <pc:docMk/>
            <pc:sldMk cId="1903104916" sldId="3585"/>
            <ac:picMk id="4" creationId="{7B94B172-69EE-4F82-8914-823CD10B9730}"/>
          </ac:picMkLst>
        </pc:picChg>
      </pc:sldChg>
      <pc:sldChg chg="modSp mod">
        <pc:chgData name="Alan Shark" userId="08b5884b82aeb3d8" providerId="LiveId" clId="{9C5D9823-B875-49F4-8569-76EC024A02BB}" dt="2024-04-05T18:29:57.048" v="493" actId="1076"/>
        <pc:sldMkLst>
          <pc:docMk/>
          <pc:sldMk cId="1686430866" sldId="3616"/>
        </pc:sldMkLst>
        <pc:spChg chg="mod">
          <ac:chgData name="Alan Shark" userId="08b5884b82aeb3d8" providerId="LiveId" clId="{9C5D9823-B875-49F4-8569-76EC024A02BB}" dt="2024-04-05T18:29:57.048" v="493" actId="1076"/>
          <ac:spMkLst>
            <pc:docMk/>
            <pc:sldMk cId="1686430866" sldId="3616"/>
            <ac:spMk id="2" creationId="{00000000-0000-0000-0000-000000000000}"/>
          </ac:spMkLst>
        </pc:spChg>
      </pc:sldChg>
      <pc:sldChg chg="modSp mod">
        <pc:chgData name="Alan Shark" userId="08b5884b82aeb3d8" providerId="LiveId" clId="{9C5D9823-B875-49F4-8569-76EC024A02BB}" dt="2024-04-05T18:29:47.053" v="492" actId="1076"/>
        <pc:sldMkLst>
          <pc:docMk/>
          <pc:sldMk cId="2137514452" sldId="3645"/>
        </pc:sldMkLst>
        <pc:spChg chg="mod">
          <ac:chgData name="Alan Shark" userId="08b5884b82aeb3d8" providerId="LiveId" clId="{9C5D9823-B875-49F4-8569-76EC024A02BB}" dt="2024-04-05T18:29:47.053" v="492" actId="1076"/>
          <ac:spMkLst>
            <pc:docMk/>
            <pc:sldMk cId="2137514452" sldId="3645"/>
            <ac:spMk id="6" creationId="{00000000-0000-0000-0000-000000000000}"/>
          </ac:spMkLst>
        </pc:spChg>
      </pc:sldChg>
      <pc:sldChg chg="modSp mod">
        <pc:chgData name="Alan Shark" userId="08b5884b82aeb3d8" providerId="LiveId" clId="{9C5D9823-B875-49F4-8569-76EC024A02BB}" dt="2024-04-07T13:53:24.578" v="494" actId="1076"/>
        <pc:sldMkLst>
          <pc:docMk/>
          <pc:sldMk cId="2462401394" sldId="3729"/>
        </pc:sldMkLst>
        <pc:picChg chg="mod">
          <ac:chgData name="Alan Shark" userId="08b5884b82aeb3d8" providerId="LiveId" clId="{9C5D9823-B875-49F4-8569-76EC024A02BB}" dt="2024-04-07T13:53:24.578" v="494" actId="1076"/>
          <ac:picMkLst>
            <pc:docMk/>
            <pc:sldMk cId="2462401394" sldId="3729"/>
            <ac:picMk id="4" creationId="{82795510-8308-DF93-7D5E-576F351CCA48}"/>
          </ac:picMkLst>
        </pc:picChg>
      </pc:sldChg>
      <pc:sldChg chg="addSp delSp modSp new mod modClrScheme modAnim chgLayout">
        <pc:chgData name="Alan Shark" userId="08b5884b82aeb3d8" providerId="LiveId" clId="{9C5D9823-B875-49F4-8569-76EC024A02BB}" dt="2024-04-05T18:29:18.146" v="491" actId="20577"/>
        <pc:sldMkLst>
          <pc:docMk/>
          <pc:sldMk cId="3125307754" sldId="3788"/>
        </pc:sldMkLst>
        <pc:spChg chg="del mod ord">
          <ac:chgData name="Alan Shark" userId="08b5884b82aeb3d8" providerId="LiveId" clId="{9C5D9823-B875-49F4-8569-76EC024A02BB}" dt="2024-04-04T19:19:01.304" v="5" actId="700"/>
          <ac:spMkLst>
            <pc:docMk/>
            <pc:sldMk cId="3125307754" sldId="3788"/>
            <ac:spMk id="2" creationId="{E964B8AC-6117-1438-DB17-5AEB8C2E3936}"/>
          </ac:spMkLst>
        </pc:spChg>
        <pc:spChg chg="del mod ord">
          <ac:chgData name="Alan Shark" userId="08b5884b82aeb3d8" providerId="LiveId" clId="{9C5D9823-B875-49F4-8569-76EC024A02BB}" dt="2024-04-04T19:19:01.304" v="5" actId="700"/>
          <ac:spMkLst>
            <pc:docMk/>
            <pc:sldMk cId="3125307754" sldId="3788"/>
            <ac:spMk id="3" creationId="{FF905AA9-1B59-B520-2412-63696C850463}"/>
          </ac:spMkLst>
        </pc:spChg>
        <pc:spChg chg="add mod ord">
          <ac:chgData name="Alan Shark" userId="08b5884b82aeb3d8" providerId="LiveId" clId="{9C5D9823-B875-49F4-8569-76EC024A02BB}" dt="2024-04-04T19:20:59.348" v="222" actId="1076"/>
          <ac:spMkLst>
            <pc:docMk/>
            <pc:sldMk cId="3125307754" sldId="3788"/>
            <ac:spMk id="4" creationId="{17798A5A-D142-4887-8B8E-B023FD9A8AC7}"/>
          </ac:spMkLst>
        </pc:spChg>
        <pc:spChg chg="add mod ord">
          <ac:chgData name="Alan Shark" userId="08b5884b82aeb3d8" providerId="LiveId" clId="{9C5D9823-B875-49F4-8569-76EC024A02BB}" dt="2024-04-05T18:29:18.146" v="491" actId="20577"/>
          <ac:spMkLst>
            <pc:docMk/>
            <pc:sldMk cId="3125307754" sldId="3788"/>
            <ac:spMk id="5" creationId="{A91C12C5-2AE7-300D-C6F6-978486043584}"/>
          </ac:spMkLst>
        </pc:spChg>
      </pc:sldChg>
      <pc:sldChg chg="addSp delSp modSp new mod">
        <pc:chgData name="Alan Shark" userId="08b5884b82aeb3d8" providerId="LiveId" clId="{9C5D9823-B875-49F4-8569-76EC024A02BB}" dt="2024-04-04T19:26:12.395" v="294" actId="1076"/>
        <pc:sldMkLst>
          <pc:docMk/>
          <pc:sldMk cId="2248276768" sldId="3789"/>
        </pc:sldMkLst>
        <pc:picChg chg="add del">
          <ac:chgData name="Alan Shark" userId="08b5884b82aeb3d8" providerId="LiveId" clId="{9C5D9823-B875-49F4-8569-76EC024A02BB}" dt="2024-04-04T19:25:17.356" v="292" actId="478"/>
          <ac:picMkLst>
            <pc:docMk/>
            <pc:sldMk cId="2248276768" sldId="3789"/>
            <ac:picMk id="2" creationId="{71BBCD7E-FB3A-40F7-3FFD-6A2EB676C804}"/>
          </ac:picMkLst>
        </pc:picChg>
        <pc:picChg chg="add mod">
          <ac:chgData name="Alan Shark" userId="08b5884b82aeb3d8" providerId="LiveId" clId="{9C5D9823-B875-49F4-8569-76EC024A02BB}" dt="2024-04-04T19:26:12.395" v="294" actId="1076"/>
          <ac:picMkLst>
            <pc:docMk/>
            <pc:sldMk cId="2248276768" sldId="3789"/>
            <ac:picMk id="4" creationId="{08CEAB16-2541-8435-FB39-A1B47B279D0C}"/>
          </ac:picMkLst>
        </pc:picChg>
      </pc:sldChg>
      <pc:sldChg chg="addSp modSp new mod">
        <pc:chgData name="Alan Shark" userId="08b5884b82aeb3d8" providerId="LiveId" clId="{9C5D9823-B875-49F4-8569-76EC024A02BB}" dt="2024-04-08T21:28:15.487" v="1137" actId="20577"/>
        <pc:sldMkLst>
          <pc:docMk/>
          <pc:sldMk cId="4060280853" sldId="3790"/>
        </pc:sldMkLst>
        <pc:spChg chg="add mod">
          <ac:chgData name="Alan Shark" userId="08b5884b82aeb3d8" providerId="LiveId" clId="{9C5D9823-B875-49F4-8569-76EC024A02BB}" dt="2024-04-08T21:28:15.487" v="1137" actId="20577"/>
          <ac:spMkLst>
            <pc:docMk/>
            <pc:sldMk cId="4060280853" sldId="3790"/>
            <ac:spMk id="3" creationId="{E2A64EF8-9C8F-E1F9-BEC6-9BA4BE550987}"/>
          </ac:spMkLst>
        </pc:spChg>
      </pc:sldChg>
      <pc:sldChg chg="addSp modSp new mod modClrScheme modAnim chgLayout">
        <pc:chgData name="Alan Shark" userId="08b5884b82aeb3d8" providerId="LiveId" clId="{9C5D9823-B875-49F4-8569-76EC024A02BB}" dt="2024-04-08T21:28:41.691" v="1141"/>
        <pc:sldMkLst>
          <pc:docMk/>
          <pc:sldMk cId="3156935124" sldId="3791"/>
        </pc:sldMkLst>
        <pc:spChg chg="add mod">
          <ac:chgData name="Alan Shark" userId="08b5884b82aeb3d8" providerId="LiveId" clId="{9C5D9823-B875-49F4-8569-76EC024A02BB}" dt="2024-04-04T19:38:00.156" v="488" actId="6549"/>
          <ac:spMkLst>
            <pc:docMk/>
            <pc:sldMk cId="3156935124" sldId="3791"/>
            <ac:spMk id="3" creationId="{A820E7F6-82D0-AD0E-374F-28B1618C2830}"/>
          </ac:spMkLst>
        </pc:spChg>
        <pc:spChg chg="add mod ord">
          <ac:chgData name="Alan Shark" userId="08b5884b82aeb3d8" providerId="LiveId" clId="{9C5D9823-B875-49F4-8569-76EC024A02BB}" dt="2024-04-04T19:36:11.130" v="461" actId="1076"/>
          <ac:spMkLst>
            <pc:docMk/>
            <pc:sldMk cId="3156935124" sldId="3791"/>
            <ac:spMk id="4" creationId="{624B710C-B855-8763-36B8-F052809B003E}"/>
          </ac:spMkLst>
        </pc:spChg>
      </pc:sldChg>
      <pc:sldChg chg="addSp modSp new mod modAnim">
        <pc:chgData name="Alan Shark" userId="08b5884b82aeb3d8" providerId="LiveId" clId="{9C5D9823-B875-49F4-8569-76EC024A02BB}" dt="2024-04-09T19:26:13.391" v="1193"/>
        <pc:sldMkLst>
          <pc:docMk/>
          <pc:sldMk cId="779093872" sldId="3792"/>
        </pc:sldMkLst>
        <pc:spChg chg="mod">
          <ac:chgData name="Alan Shark" userId="08b5884b82aeb3d8" providerId="LiveId" clId="{9C5D9823-B875-49F4-8569-76EC024A02BB}" dt="2024-04-09T19:25:59.532" v="1189" actId="1076"/>
          <ac:spMkLst>
            <pc:docMk/>
            <pc:sldMk cId="779093872" sldId="3792"/>
            <ac:spMk id="2" creationId="{89EF7325-D878-9F96-779F-C054C5E1911C}"/>
          </ac:spMkLst>
        </pc:spChg>
        <pc:spChg chg="mod">
          <ac:chgData name="Alan Shark" userId="08b5884b82aeb3d8" providerId="LiveId" clId="{9C5D9823-B875-49F4-8569-76EC024A02BB}" dt="2024-04-09T19:26:06.442" v="1192" actId="20577"/>
          <ac:spMkLst>
            <pc:docMk/>
            <pc:sldMk cId="779093872" sldId="3792"/>
            <ac:spMk id="3" creationId="{0EED05AF-E6D1-1193-0C10-2DFAF8DC593D}"/>
          </ac:spMkLst>
        </pc:spChg>
        <pc:picChg chg="add mod">
          <ac:chgData name="Alan Shark" userId="08b5884b82aeb3d8" providerId="LiveId" clId="{9C5D9823-B875-49F4-8569-76EC024A02BB}" dt="2024-04-07T14:45:01.913" v="828" actId="1076"/>
          <ac:picMkLst>
            <pc:docMk/>
            <pc:sldMk cId="779093872" sldId="3792"/>
            <ac:picMk id="4" creationId="{66A8DBE3-C3AB-D24E-157B-05C9623A00D4}"/>
          </ac:picMkLst>
        </pc:picChg>
      </pc:sldChg>
      <pc:sldChg chg="addSp modSp new mod modClrScheme modAnim chgLayout">
        <pc:chgData name="Alan Shark" userId="08b5884b82aeb3d8" providerId="LiveId" clId="{9C5D9823-B875-49F4-8569-76EC024A02BB}" dt="2024-04-07T14:53:04.809" v="916" actId="1076"/>
        <pc:sldMkLst>
          <pc:docMk/>
          <pc:sldMk cId="2286323141" sldId="3793"/>
        </pc:sldMkLst>
        <pc:spChg chg="add mod">
          <ac:chgData name="Alan Shark" userId="08b5884b82aeb3d8" providerId="LiveId" clId="{9C5D9823-B875-49F4-8569-76EC024A02BB}" dt="2024-04-07T14:50:20.215" v="884" actId="1076"/>
          <ac:spMkLst>
            <pc:docMk/>
            <pc:sldMk cId="2286323141" sldId="3793"/>
            <ac:spMk id="2" creationId="{36E69EA3-798A-59B9-A67A-0F52A5527DCA}"/>
          </ac:spMkLst>
        </pc:spChg>
        <pc:spChg chg="add mod">
          <ac:chgData name="Alan Shark" userId="08b5884b82aeb3d8" providerId="LiveId" clId="{9C5D9823-B875-49F4-8569-76EC024A02BB}" dt="2024-04-07T14:50:14.772" v="883" actId="1076"/>
          <ac:spMkLst>
            <pc:docMk/>
            <pc:sldMk cId="2286323141" sldId="3793"/>
            <ac:spMk id="3" creationId="{D659F136-BDC8-1BD5-7D71-855781525FCE}"/>
          </ac:spMkLst>
        </pc:spChg>
        <pc:picChg chg="add mod">
          <ac:chgData name="Alan Shark" userId="08b5884b82aeb3d8" providerId="LiveId" clId="{9C5D9823-B875-49F4-8569-76EC024A02BB}" dt="2024-04-07T14:53:04.809" v="916" actId="1076"/>
          <ac:picMkLst>
            <pc:docMk/>
            <pc:sldMk cId="2286323141" sldId="3793"/>
            <ac:picMk id="4" creationId="{25BED3EC-00E6-D23C-66EA-B79F7D45FCFA}"/>
          </ac:picMkLst>
        </pc:picChg>
      </pc:sldChg>
      <pc:sldChg chg="addSp modSp mod modAnim">
        <pc:chgData name="Alan Shark" userId="08b5884b82aeb3d8" providerId="LiveId" clId="{9C5D9823-B875-49F4-8569-76EC024A02BB}" dt="2024-04-07T14:52:48.734" v="914" actId="1076"/>
        <pc:sldMkLst>
          <pc:docMk/>
          <pc:sldMk cId="790846584" sldId="3794"/>
        </pc:sldMkLst>
        <pc:spChg chg="mod">
          <ac:chgData name="Alan Shark" userId="08b5884b82aeb3d8" providerId="LiveId" clId="{9C5D9823-B875-49F4-8569-76EC024A02BB}" dt="2024-04-07T14:50:33.722" v="886" actId="1076"/>
          <ac:spMkLst>
            <pc:docMk/>
            <pc:sldMk cId="790846584" sldId="3794"/>
            <ac:spMk id="2" creationId="{36E69EA3-798A-59B9-A67A-0F52A5527DCA}"/>
          </ac:spMkLst>
        </pc:spChg>
        <pc:spChg chg="mod">
          <ac:chgData name="Alan Shark" userId="08b5884b82aeb3d8" providerId="LiveId" clId="{9C5D9823-B875-49F4-8569-76EC024A02BB}" dt="2024-04-07T14:51:43.662" v="910" actId="20577"/>
          <ac:spMkLst>
            <pc:docMk/>
            <pc:sldMk cId="790846584" sldId="3794"/>
            <ac:spMk id="3" creationId="{D659F136-BDC8-1BD5-7D71-855781525FCE}"/>
          </ac:spMkLst>
        </pc:spChg>
        <pc:picChg chg="add mod">
          <ac:chgData name="Alan Shark" userId="08b5884b82aeb3d8" providerId="LiveId" clId="{9C5D9823-B875-49F4-8569-76EC024A02BB}" dt="2024-04-07T14:52:48.734" v="914" actId="1076"/>
          <ac:picMkLst>
            <pc:docMk/>
            <pc:sldMk cId="790846584" sldId="3794"/>
            <ac:picMk id="5" creationId="{428F3484-3D5C-3F7B-8488-D093F4E7BCBA}"/>
          </ac:picMkLst>
        </pc:picChg>
      </pc:sldChg>
      <pc:sldChg chg="modSp new del mod">
        <pc:chgData name="Alan Shark" userId="08b5884b82aeb3d8" providerId="LiveId" clId="{9C5D9823-B875-49F4-8569-76EC024A02BB}" dt="2024-04-07T15:02:15.701" v="1075" actId="47"/>
        <pc:sldMkLst>
          <pc:docMk/>
          <pc:sldMk cId="2615159817" sldId="3795"/>
        </pc:sldMkLst>
        <pc:spChg chg="mod">
          <ac:chgData name="Alan Shark" userId="08b5884b82aeb3d8" providerId="LiveId" clId="{9C5D9823-B875-49F4-8569-76EC024A02BB}" dt="2024-04-07T14:53:34.293" v="940"/>
          <ac:spMkLst>
            <pc:docMk/>
            <pc:sldMk cId="2615159817" sldId="3795"/>
            <ac:spMk id="2" creationId="{5742B4F2-A506-3F28-9CF0-10AEC36E5003}"/>
          </ac:spMkLst>
        </pc:spChg>
        <pc:spChg chg="mod">
          <ac:chgData name="Alan Shark" userId="08b5884b82aeb3d8" providerId="LiveId" clId="{9C5D9823-B875-49F4-8569-76EC024A02BB}" dt="2024-04-07T14:59:09.627" v="952"/>
          <ac:spMkLst>
            <pc:docMk/>
            <pc:sldMk cId="2615159817" sldId="3795"/>
            <ac:spMk id="3" creationId="{A3583C52-BC85-C089-113B-5CF51F60A041}"/>
          </ac:spMkLst>
        </pc:spChg>
      </pc:sldChg>
      <pc:sldChg chg="new del">
        <pc:chgData name="Alan Shark" userId="08b5884b82aeb3d8" providerId="LiveId" clId="{9C5D9823-B875-49F4-8569-76EC024A02BB}" dt="2024-04-07T15:02:17.508" v="1076" actId="47"/>
        <pc:sldMkLst>
          <pc:docMk/>
          <pc:sldMk cId="1434221917" sldId="3796"/>
        </pc:sldMkLst>
      </pc:sldChg>
      <pc:sldChg chg="new del">
        <pc:chgData name="Alan Shark" userId="08b5884b82aeb3d8" providerId="LiveId" clId="{9C5D9823-B875-49F4-8569-76EC024A02BB}" dt="2024-04-07T15:02:10.879" v="1074" actId="47"/>
        <pc:sldMkLst>
          <pc:docMk/>
          <pc:sldMk cId="2923698601" sldId="3797"/>
        </pc:sldMkLst>
      </pc:sldChg>
      <pc:sldChg chg="addSp delSp modSp new mod ord modClrScheme modAnim chgLayout">
        <pc:chgData name="Alan Shark" userId="08b5884b82aeb3d8" providerId="LiveId" clId="{9C5D9823-B875-49F4-8569-76EC024A02BB}" dt="2024-04-07T15:05:32.174" v="1131"/>
        <pc:sldMkLst>
          <pc:docMk/>
          <pc:sldMk cId="4051625187" sldId="3798"/>
        </pc:sldMkLst>
        <pc:spChg chg="del mod ord">
          <ac:chgData name="Alan Shark" userId="08b5884b82aeb3d8" providerId="LiveId" clId="{9C5D9823-B875-49F4-8569-76EC024A02BB}" dt="2024-04-07T14:59:25.433" v="956" actId="700"/>
          <ac:spMkLst>
            <pc:docMk/>
            <pc:sldMk cId="4051625187" sldId="3798"/>
            <ac:spMk id="2" creationId="{C761CFF9-825B-79F8-4878-E57E58648E8F}"/>
          </ac:spMkLst>
        </pc:spChg>
        <pc:spChg chg="del">
          <ac:chgData name="Alan Shark" userId="08b5884b82aeb3d8" providerId="LiveId" clId="{9C5D9823-B875-49F4-8569-76EC024A02BB}" dt="2024-04-07T14:59:25.433" v="956" actId="700"/>
          <ac:spMkLst>
            <pc:docMk/>
            <pc:sldMk cId="4051625187" sldId="3798"/>
            <ac:spMk id="3" creationId="{D3AEF9BF-9831-8191-8605-A2C69E71E32E}"/>
          </ac:spMkLst>
        </pc:spChg>
        <pc:spChg chg="add del mod ord">
          <ac:chgData name="Alan Shark" userId="08b5884b82aeb3d8" providerId="LiveId" clId="{9C5D9823-B875-49F4-8569-76EC024A02BB}" dt="2024-04-07T14:59:32.457" v="957" actId="700"/>
          <ac:spMkLst>
            <pc:docMk/>
            <pc:sldMk cId="4051625187" sldId="3798"/>
            <ac:spMk id="4" creationId="{CBD1D3B2-978F-5BB2-5A62-446C7A82A73A}"/>
          </ac:spMkLst>
        </pc:spChg>
        <pc:spChg chg="add mod ord">
          <ac:chgData name="Alan Shark" userId="08b5884b82aeb3d8" providerId="LiveId" clId="{9C5D9823-B875-49F4-8569-76EC024A02BB}" dt="2024-04-07T15:00:19.202" v="987" actId="1076"/>
          <ac:spMkLst>
            <pc:docMk/>
            <pc:sldMk cId="4051625187" sldId="3798"/>
            <ac:spMk id="5" creationId="{E550E866-CCC8-5AA1-24C6-7F6B1CDA73C4}"/>
          </ac:spMkLst>
        </pc:spChg>
        <pc:spChg chg="add mod ord">
          <ac:chgData name="Alan Shark" userId="08b5884b82aeb3d8" providerId="LiveId" clId="{9C5D9823-B875-49F4-8569-76EC024A02BB}" dt="2024-04-07T15:01:52.881" v="1070" actId="113"/>
          <ac:spMkLst>
            <pc:docMk/>
            <pc:sldMk cId="4051625187" sldId="3798"/>
            <ac:spMk id="6" creationId="{9501EEBC-5783-E395-7BB5-228C20F1D924}"/>
          </ac:spMkLst>
        </pc:spChg>
        <pc:spChg chg="add mod">
          <ac:chgData name="Alan Shark" userId="08b5884b82aeb3d8" providerId="LiveId" clId="{9C5D9823-B875-49F4-8569-76EC024A02BB}" dt="2024-04-07T15:05:22.580" v="1129" actId="1076"/>
          <ac:spMkLst>
            <pc:docMk/>
            <pc:sldMk cId="4051625187" sldId="3798"/>
            <ac:spMk id="7" creationId="{C536794E-0F59-268F-A470-B7AA26C8F16B}"/>
          </ac:spMkLst>
        </pc:spChg>
      </pc:sldChg>
      <pc:sldChg chg="addSp delSp modSp new mod ord modAnim">
        <pc:chgData name="Alan Shark" userId="08b5884b82aeb3d8" providerId="LiveId" clId="{9C5D9823-B875-49F4-8569-76EC024A02BB}" dt="2024-04-07T15:05:34.543" v="1133"/>
        <pc:sldMkLst>
          <pc:docMk/>
          <pc:sldMk cId="3863226076" sldId="3799"/>
        </pc:sldMkLst>
        <pc:spChg chg="mod">
          <ac:chgData name="Alan Shark" userId="08b5884b82aeb3d8" providerId="LiveId" clId="{9C5D9823-B875-49F4-8569-76EC024A02BB}" dt="2024-04-07T15:01:06.831" v="1059" actId="1076"/>
          <ac:spMkLst>
            <pc:docMk/>
            <pc:sldMk cId="3863226076" sldId="3799"/>
            <ac:spMk id="2" creationId="{1B4E7914-DEB9-BCD9-B74E-D74F6ACE0D8C}"/>
          </ac:spMkLst>
        </pc:spChg>
        <pc:spChg chg="mod">
          <ac:chgData name="Alan Shark" userId="08b5884b82aeb3d8" providerId="LiveId" clId="{9C5D9823-B875-49F4-8569-76EC024A02BB}" dt="2024-04-07T15:04:41.014" v="1122" actId="1076"/>
          <ac:spMkLst>
            <pc:docMk/>
            <pc:sldMk cId="3863226076" sldId="3799"/>
            <ac:spMk id="3" creationId="{D7A325C0-B424-6137-CADE-9F5FD06F0AC5}"/>
          </ac:spMkLst>
        </pc:spChg>
        <pc:spChg chg="add del mod">
          <ac:chgData name="Alan Shark" userId="08b5884b82aeb3d8" providerId="LiveId" clId="{9C5D9823-B875-49F4-8569-76EC024A02BB}" dt="2024-04-07T15:04:28.418" v="1121"/>
          <ac:spMkLst>
            <pc:docMk/>
            <pc:sldMk cId="3863226076" sldId="3799"/>
            <ac:spMk id="4" creationId="{D145A485-FC8C-CC12-2FD7-3B1242D0B26B}"/>
          </ac:spMkLst>
        </pc:spChg>
        <pc:spChg chg="add mod">
          <ac:chgData name="Alan Shark" userId="08b5884b82aeb3d8" providerId="LiveId" clId="{9C5D9823-B875-49F4-8569-76EC024A02BB}" dt="2024-04-07T15:04:45.733" v="1123" actId="1076"/>
          <ac:spMkLst>
            <pc:docMk/>
            <pc:sldMk cId="3863226076" sldId="3799"/>
            <ac:spMk id="5" creationId="{B81EB984-592B-912C-F9E6-FEC704497F63}"/>
          </ac:spMkLst>
        </pc:spChg>
      </pc:sldChg>
      <pc:sldMasterChg chg="del delSldLayout">
        <pc:chgData name="Alan Shark" userId="08b5884b82aeb3d8" providerId="LiveId" clId="{9C5D9823-B875-49F4-8569-76EC024A02BB}" dt="2024-04-07T13:53:51.013" v="495" actId="700"/>
        <pc:sldMasterMkLst>
          <pc:docMk/>
          <pc:sldMasterMk cId="2878507347" sldId="2147483648"/>
        </pc:sldMasterMkLst>
        <pc:sldLayoutChg chg="del">
          <pc:chgData name="Alan Shark" userId="08b5884b82aeb3d8" providerId="LiveId" clId="{9C5D9823-B875-49F4-8569-76EC024A02BB}" dt="2024-04-07T13:53:51.013" v="495" actId="700"/>
          <pc:sldLayoutMkLst>
            <pc:docMk/>
            <pc:sldMasterMk cId="2878507347" sldId="2147483648"/>
            <pc:sldLayoutMk cId="2929072849" sldId="2147483649"/>
          </pc:sldLayoutMkLst>
        </pc:sldLayoutChg>
        <pc:sldLayoutChg chg="del">
          <pc:chgData name="Alan Shark" userId="08b5884b82aeb3d8" providerId="LiveId" clId="{9C5D9823-B875-49F4-8569-76EC024A02BB}" dt="2024-04-07T13:53:51.013" v="495" actId="700"/>
          <pc:sldLayoutMkLst>
            <pc:docMk/>
            <pc:sldMasterMk cId="2878507347" sldId="2147483648"/>
            <pc:sldLayoutMk cId="2035597264" sldId="2147483650"/>
          </pc:sldLayoutMkLst>
        </pc:sldLayoutChg>
        <pc:sldLayoutChg chg="del">
          <pc:chgData name="Alan Shark" userId="08b5884b82aeb3d8" providerId="LiveId" clId="{9C5D9823-B875-49F4-8569-76EC024A02BB}" dt="2024-04-07T13:53:51.013" v="495" actId="700"/>
          <pc:sldLayoutMkLst>
            <pc:docMk/>
            <pc:sldMasterMk cId="2878507347" sldId="2147483648"/>
            <pc:sldLayoutMk cId="3347505464" sldId="2147483651"/>
          </pc:sldLayoutMkLst>
        </pc:sldLayoutChg>
        <pc:sldLayoutChg chg="del">
          <pc:chgData name="Alan Shark" userId="08b5884b82aeb3d8" providerId="LiveId" clId="{9C5D9823-B875-49F4-8569-76EC024A02BB}" dt="2024-04-07T13:53:51.013" v="495" actId="700"/>
          <pc:sldLayoutMkLst>
            <pc:docMk/>
            <pc:sldMasterMk cId="2878507347" sldId="2147483648"/>
            <pc:sldLayoutMk cId="3360445255" sldId="2147483652"/>
          </pc:sldLayoutMkLst>
        </pc:sldLayoutChg>
        <pc:sldLayoutChg chg="del">
          <pc:chgData name="Alan Shark" userId="08b5884b82aeb3d8" providerId="LiveId" clId="{9C5D9823-B875-49F4-8569-76EC024A02BB}" dt="2024-04-07T13:53:51.013" v="495" actId="700"/>
          <pc:sldLayoutMkLst>
            <pc:docMk/>
            <pc:sldMasterMk cId="2878507347" sldId="2147483648"/>
            <pc:sldLayoutMk cId="2490838121" sldId="2147483653"/>
          </pc:sldLayoutMkLst>
        </pc:sldLayoutChg>
        <pc:sldLayoutChg chg="del">
          <pc:chgData name="Alan Shark" userId="08b5884b82aeb3d8" providerId="LiveId" clId="{9C5D9823-B875-49F4-8569-76EC024A02BB}" dt="2024-04-07T13:53:51.013" v="495" actId="700"/>
          <pc:sldLayoutMkLst>
            <pc:docMk/>
            <pc:sldMasterMk cId="2878507347" sldId="2147483648"/>
            <pc:sldLayoutMk cId="3572037484" sldId="2147483654"/>
          </pc:sldLayoutMkLst>
        </pc:sldLayoutChg>
        <pc:sldLayoutChg chg="del">
          <pc:chgData name="Alan Shark" userId="08b5884b82aeb3d8" providerId="LiveId" clId="{9C5D9823-B875-49F4-8569-76EC024A02BB}" dt="2024-04-07T13:53:51.013" v="495" actId="700"/>
          <pc:sldLayoutMkLst>
            <pc:docMk/>
            <pc:sldMasterMk cId="2878507347" sldId="2147483648"/>
            <pc:sldLayoutMk cId="4146085062" sldId="2147483655"/>
          </pc:sldLayoutMkLst>
        </pc:sldLayoutChg>
        <pc:sldLayoutChg chg="del">
          <pc:chgData name="Alan Shark" userId="08b5884b82aeb3d8" providerId="LiveId" clId="{9C5D9823-B875-49F4-8569-76EC024A02BB}" dt="2024-04-07T13:53:51.013" v="495" actId="700"/>
          <pc:sldLayoutMkLst>
            <pc:docMk/>
            <pc:sldMasterMk cId="2878507347" sldId="2147483648"/>
            <pc:sldLayoutMk cId="1733741343" sldId="2147483656"/>
          </pc:sldLayoutMkLst>
        </pc:sldLayoutChg>
        <pc:sldLayoutChg chg="del">
          <pc:chgData name="Alan Shark" userId="08b5884b82aeb3d8" providerId="LiveId" clId="{9C5D9823-B875-49F4-8569-76EC024A02BB}" dt="2024-04-07T13:53:51.013" v="495" actId="700"/>
          <pc:sldLayoutMkLst>
            <pc:docMk/>
            <pc:sldMasterMk cId="2878507347" sldId="2147483648"/>
            <pc:sldLayoutMk cId="41286625" sldId="2147483657"/>
          </pc:sldLayoutMkLst>
        </pc:sldLayoutChg>
        <pc:sldLayoutChg chg="del">
          <pc:chgData name="Alan Shark" userId="08b5884b82aeb3d8" providerId="LiveId" clId="{9C5D9823-B875-49F4-8569-76EC024A02BB}" dt="2024-04-07T13:53:51.013" v="495" actId="700"/>
          <pc:sldLayoutMkLst>
            <pc:docMk/>
            <pc:sldMasterMk cId="2878507347" sldId="2147483648"/>
            <pc:sldLayoutMk cId="3677144289" sldId="2147483658"/>
          </pc:sldLayoutMkLst>
        </pc:sldLayoutChg>
        <pc:sldLayoutChg chg="del">
          <pc:chgData name="Alan Shark" userId="08b5884b82aeb3d8" providerId="LiveId" clId="{9C5D9823-B875-49F4-8569-76EC024A02BB}" dt="2024-04-07T13:53:51.013" v="495" actId="700"/>
          <pc:sldLayoutMkLst>
            <pc:docMk/>
            <pc:sldMasterMk cId="2878507347" sldId="2147483648"/>
            <pc:sldLayoutMk cId="1571935373" sldId="2147483659"/>
          </pc:sldLayoutMkLst>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472098"/>
            <a:ext cx="10204704" cy="1551262"/>
          </a:xfrm>
        </p:spPr>
        <p:txBody>
          <a:bodyPr anchor="b"/>
          <a:lstStyle>
            <a:lvl1pP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04621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A2570180-B32B-C7AF-5EB3-870E4C5DBA6B}"/>
              </a:ext>
            </a:extLst>
          </p:cNvPr>
          <p:cNvPicPr>
            <a:picLocks noChangeAspect="1"/>
          </p:cNvPicPr>
          <p:nvPr userDrawn="1"/>
        </p:nvPicPr>
        <p:blipFill>
          <a:blip r:embed="rId3"/>
          <a:stretch>
            <a:fillRect/>
          </a:stretch>
        </p:blipFill>
        <p:spPr>
          <a:xfrm>
            <a:off x="696322" y="701007"/>
            <a:ext cx="7567387" cy="1771091"/>
          </a:xfrm>
          <a:prstGeom prst="rect">
            <a:avLst/>
          </a:prstGeom>
        </p:spPr>
      </p:pic>
      <p:pic>
        <p:nvPicPr>
          <p:cNvPr id="5" name="Picture 4">
            <a:extLst>
              <a:ext uri="{FF2B5EF4-FFF2-40B4-BE49-F238E27FC236}">
                <a16:creationId xmlns:a16="http://schemas.microsoft.com/office/drawing/2014/main" id="{3B3F77DF-D02D-0923-8BCB-39182B9A305C}"/>
              </a:ext>
            </a:extLst>
          </p:cNvPr>
          <p:cNvPicPr>
            <a:picLocks noChangeAspect="1"/>
          </p:cNvPicPr>
          <p:nvPr userDrawn="1"/>
        </p:nvPicPr>
        <p:blipFill>
          <a:blip r:embed="rId4"/>
          <a:stretch>
            <a:fillRect/>
          </a:stretch>
        </p:blipFill>
        <p:spPr>
          <a:xfrm>
            <a:off x="914400" y="5943600"/>
            <a:ext cx="1917127" cy="385948"/>
          </a:xfrm>
          <a:prstGeom prst="rect">
            <a:avLst/>
          </a:prstGeom>
        </p:spPr>
      </p:pic>
    </p:spTree>
    <p:extLst>
      <p:ext uri="{BB962C8B-B14F-4D97-AF65-F5344CB8AC3E}">
        <p14:creationId xmlns:p14="http://schemas.microsoft.com/office/powerpoint/2010/main" val="183290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47A065-CAEA-DB78-386A-57A765AAD95D}"/>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5" name="Picture 4">
            <a:extLst>
              <a:ext uri="{FF2B5EF4-FFF2-40B4-BE49-F238E27FC236}">
                <a16:creationId xmlns:a16="http://schemas.microsoft.com/office/drawing/2014/main" id="{19EBB375-59AE-2331-47CF-E3EBECD96638}"/>
              </a:ext>
            </a:extLst>
          </p:cNvPr>
          <p:cNvPicPr>
            <a:picLocks noChangeAspect="1"/>
          </p:cNvPicPr>
          <p:nvPr userDrawn="1"/>
        </p:nvPicPr>
        <p:blipFill>
          <a:blip r:embed="rId4"/>
          <a:stretch>
            <a:fillRect/>
          </a:stretch>
        </p:blipFill>
        <p:spPr>
          <a:xfrm>
            <a:off x="8438243" y="5816198"/>
            <a:ext cx="2737757" cy="640752"/>
          </a:xfrm>
          <a:prstGeom prst="rect">
            <a:avLst/>
          </a:prstGeom>
        </p:spPr>
      </p:pic>
    </p:spTree>
    <p:extLst>
      <p:ext uri="{BB962C8B-B14F-4D97-AF65-F5344CB8AC3E}">
        <p14:creationId xmlns:p14="http://schemas.microsoft.com/office/powerpoint/2010/main" val="339846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A0DF7F-1CA5-FD66-F5B8-B12CBC9DF3EB}"/>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5" name="Picture 4">
            <a:extLst>
              <a:ext uri="{FF2B5EF4-FFF2-40B4-BE49-F238E27FC236}">
                <a16:creationId xmlns:a16="http://schemas.microsoft.com/office/drawing/2014/main" id="{253EC718-5A6C-EE0A-1DCD-DEFBC186EB22}"/>
              </a:ext>
            </a:extLst>
          </p:cNvPr>
          <p:cNvPicPr>
            <a:picLocks noChangeAspect="1"/>
          </p:cNvPicPr>
          <p:nvPr userDrawn="1"/>
        </p:nvPicPr>
        <p:blipFill>
          <a:blip r:embed="rId4"/>
          <a:stretch>
            <a:fillRect/>
          </a:stretch>
        </p:blipFill>
        <p:spPr>
          <a:xfrm>
            <a:off x="8357616" y="5760720"/>
            <a:ext cx="2921000" cy="762000"/>
          </a:xfrm>
          <a:prstGeom prst="rect">
            <a:avLst/>
          </a:prstGeom>
        </p:spPr>
      </p:pic>
      <p:sp>
        <p:nvSpPr>
          <p:cNvPr id="3" name="Title 1">
            <a:extLst>
              <a:ext uri="{FF2B5EF4-FFF2-40B4-BE49-F238E27FC236}">
                <a16:creationId xmlns:a16="http://schemas.microsoft.com/office/drawing/2014/main" id="{335AC90F-BA2E-C833-4A81-99403BF05688}"/>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4" name="Text Placeholder 2">
            <a:extLst>
              <a:ext uri="{FF2B5EF4-FFF2-40B4-BE49-F238E27FC236}">
                <a16:creationId xmlns:a16="http://schemas.microsoft.com/office/drawing/2014/main" id="{5DDAFD94-9B6D-982F-022F-1E37D56AF4B6}"/>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74692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dark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lvl1pPr>
              <a:defRPr b="0" i="0" baseline="0">
                <a:solidFill>
                  <a:schemeClr val="bg1"/>
                </a:solidFill>
                <a:latin typeface="Lato Black" panose="020F050202020403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289AE22-784A-F130-D222-256E5305E9C1}"/>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4" name="Picture 3">
            <a:extLst>
              <a:ext uri="{FF2B5EF4-FFF2-40B4-BE49-F238E27FC236}">
                <a16:creationId xmlns:a16="http://schemas.microsoft.com/office/drawing/2014/main" id="{600548C1-256A-5A55-FB28-B27863220C12}"/>
              </a:ext>
            </a:extLst>
          </p:cNvPr>
          <p:cNvPicPr>
            <a:picLocks noChangeAspect="1"/>
          </p:cNvPicPr>
          <p:nvPr userDrawn="1"/>
        </p:nvPicPr>
        <p:blipFill>
          <a:blip r:embed="rId4"/>
          <a:stretch>
            <a:fillRect/>
          </a:stretch>
        </p:blipFill>
        <p:spPr>
          <a:xfrm>
            <a:off x="8438243" y="5816198"/>
            <a:ext cx="2737757" cy="640752"/>
          </a:xfrm>
          <a:prstGeom prst="rect">
            <a:avLst/>
          </a:prstGeom>
        </p:spPr>
      </p:pic>
    </p:spTree>
    <p:extLst>
      <p:ext uri="{BB962C8B-B14F-4D97-AF65-F5344CB8AC3E}">
        <p14:creationId xmlns:p14="http://schemas.microsoft.com/office/powerpoint/2010/main" val="632234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on white">
    <p:bg>
      <p:bgPr>
        <a:blipFill dpi="0" rotWithShape="1">
          <a:blip r:embed="rId2">
            <a:alphaModFix amt="25466"/>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D00F2E-DB11-D402-78F3-24380A597D65}"/>
              </a:ext>
            </a:extLst>
          </p:cNvPr>
          <p:cNvPicPr>
            <a:picLocks noChangeAspect="1"/>
          </p:cNvPicPr>
          <p:nvPr userDrawn="1"/>
        </p:nvPicPr>
        <p:blipFill>
          <a:blip r:embed="rId3"/>
          <a:stretch>
            <a:fillRect/>
          </a:stretch>
        </p:blipFill>
        <p:spPr>
          <a:xfrm>
            <a:off x="914400" y="5993237"/>
            <a:ext cx="1789245" cy="298838"/>
          </a:xfrm>
          <a:prstGeom prst="rect">
            <a:avLst/>
          </a:prstGeom>
        </p:spPr>
      </p:pic>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03157B6-D790-C92A-79CF-52733D4FB21C}"/>
              </a:ext>
            </a:extLst>
          </p:cNvPr>
          <p:cNvPicPr>
            <a:picLocks noChangeAspect="1"/>
          </p:cNvPicPr>
          <p:nvPr userDrawn="1"/>
        </p:nvPicPr>
        <p:blipFill>
          <a:blip r:embed="rId4"/>
          <a:stretch>
            <a:fillRect/>
          </a:stretch>
        </p:blipFill>
        <p:spPr>
          <a:xfrm>
            <a:off x="8439912" y="5816847"/>
            <a:ext cx="2734889" cy="640080"/>
          </a:xfrm>
          <a:prstGeom prst="rect">
            <a:avLst/>
          </a:prstGeom>
        </p:spPr>
      </p:pic>
    </p:spTree>
    <p:extLst>
      <p:ext uri="{BB962C8B-B14F-4D97-AF65-F5344CB8AC3E}">
        <p14:creationId xmlns:p14="http://schemas.microsoft.com/office/powerpoint/2010/main" val="158110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blocks content">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p:txBody>
          <a:bodyPr/>
          <a:lstStyle>
            <a:lvl1pPr>
              <a:defRPr baseline="0">
                <a:solidFill>
                  <a:srgbClr val="982068"/>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061839-701E-49D1-765D-9055617C8968}"/>
              </a:ext>
            </a:extLst>
          </p:cNvPr>
          <p:cNvSpPr>
            <a:spLocks noGrp="1"/>
          </p:cNvSpPr>
          <p:nvPr>
            <p:ph sz="half" idx="2"/>
          </p:nvPr>
        </p:nvSpPr>
        <p:spPr>
          <a:xfrm>
            <a:off x="6248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BF2514F7-B3CA-DCBB-347E-A597CECE5320}"/>
              </a:ext>
            </a:extLst>
          </p:cNvPr>
          <p:cNvPicPr>
            <a:picLocks noChangeAspect="1"/>
          </p:cNvPicPr>
          <p:nvPr userDrawn="1"/>
        </p:nvPicPr>
        <p:blipFill>
          <a:blip r:embed="rId3"/>
          <a:stretch>
            <a:fillRect/>
          </a:stretch>
        </p:blipFill>
        <p:spPr>
          <a:xfrm>
            <a:off x="914400" y="5993237"/>
            <a:ext cx="1789245" cy="298838"/>
          </a:xfrm>
          <a:prstGeom prst="rect">
            <a:avLst/>
          </a:prstGeom>
        </p:spPr>
      </p:pic>
      <p:pic>
        <p:nvPicPr>
          <p:cNvPr id="9" name="Picture 8">
            <a:extLst>
              <a:ext uri="{FF2B5EF4-FFF2-40B4-BE49-F238E27FC236}">
                <a16:creationId xmlns:a16="http://schemas.microsoft.com/office/drawing/2014/main" id="{B2B0A50C-7075-2899-7A3D-468CC009B589}"/>
              </a:ext>
            </a:extLst>
          </p:cNvPr>
          <p:cNvPicPr>
            <a:picLocks noChangeAspect="1"/>
          </p:cNvPicPr>
          <p:nvPr userDrawn="1"/>
        </p:nvPicPr>
        <p:blipFill>
          <a:blip r:embed="rId4"/>
          <a:stretch>
            <a:fillRect/>
          </a:stretch>
        </p:blipFill>
        <p:spPr>
          <a:xfrm>
            <a:off x="8439912" y="5816847"/>
            <a:ext cx="2734889" cy="640080"/>
          </a:xfrm>
          <a:prstGeom prst="rect">
            <a:avLst/>
          </a:prstGeom>
        </p:spPr>
      </p:pic>
    </p:spTree>
    <p:extLst>
      <p:ext uri="{BB962C8B-B14F-4D97-AF65-F5344CB8AC3E}">
        <p14:creationId xmlns:p14="http://schemas.microsoft.com/office/powerpoint/2010/main" val="1709846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left">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a:xfrm>
            <a:off x="914400" y="914400"/>
            <a:ext cx="4866132" cy="1188720"/>
          </a:xfrm>
        </p:spPr>
        <p:txBody>
          <a:bodyPr/>
          <a:lstStyle>
            <a:lvl1pPr>
              <a:lnSpc>
                <a:spcPct val="100000"/>
              </a:lnSpc>
              <a:defRPr>
                <a:solidFill>
                  <a:srgbClr val="982068"/>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lvl1pPr marL="228600" indent="-137160">
              <a:buClr>
                <a:srgbClr val="982068"/>
              </a:buClr>
              <a:buFont typeface="Arial" panose="020B0604020202020204" pitchFamily="34" charset="0"/>
              <a:buChar char="•"/>
              <a:defRPr/>
            </a:lvl1pPr>
            <a:lvl2pPr marL="685800" indent="-137160">
              <a:buClr>
                <a:srgbClr val="982068"/>
              </a:buClr>
              <a:buFont typeface="Arial" panose="020B0604020202020204" pitchFamily="34" charset="0"/>
              <a:buChar char="•"/>
              <a:defRPr/>
            </a:lvl2pPr>
            <a:lvl3pPr marL="1143000" indent="-137160">
              <a:buClr>
                <a:srgbClr val="982068"/>
              </a:buClr>
              <a:buFont typeface="Arial" panose="020B0604020202020204" pitchFamily="34" charset="0"/>
              <a:buChar char="•"/>
              <a:defRPr/>
            </a:lvl3pPr>
            <a:lvl4pPr marL="1600200" indent="-137160">
              <a:buClr>
                <a:srgbClr val="982068"/>
              </a:buClr>
              <a:buFont typeface="Arial" panose="020B0604020202020204" pitchFamily="34" charset="0"/>
              <a:buChar char="•"/>
              <a:defRPr/>
            </a:lvl4pPr>
            <a:lvl5pPr marL="2057400" indent="-137160">
              <a:buClr>
                <a:srgbClr val="982068"/>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44393D0-CF80-1B6A-0B3F-DE9EDDDCD3B6}"/>
              </a:ext>
            </a:extLst>
          </p:cNvPr>
          <p:cNvPicPr>
            <a:picLocks noChangeAspect="1"/>
          </p:cNvPicPr>
          <p:nvPr userDrawn="1"/>
        </p:nvPicPr>
        <p:blipFill>
          <a:blip r:embed="rId3"/>
          <a:stretch>
            <a:fillRect/>
          </a:stretch>
        </p:blipFill>
        <p:spPr>
          <a:xfrm>
            <a:off x="8439912" y="5816847"/>
            <a:ext cx="2734889" cy="640080"/>
          </a:xfrm>
          <a:prstGeom prst="rect">
            <a:avLst/>
          </a:prstGeom>
        </p:spPr>
      </p:pic>
      <p:pic>
        <p:nvPicPr>
          <p:cNvPr id="7" name="Picture 6">
            <a:extLst>
              <a:ext uri="{FF2B5EF4-FFF2-40B4-BE49-F238E27FC236}">
                <a16:creationId xmlns:a16="http://schemas.microsoft.com/office/drawing/2014/main" id="{E477920B-4D30-0368-73E7-EFC1AACB3533}"/>
              </a:ext>
            </a:extLst>
          </p:cNvPr>
          <p:cNvPicPr>
            <a:picLocks noChangeAspect="1"/>
          </p:cNvPicPr>
          <p:nvPr userDrawn="1"/>
        </p:nvPicPr>
        <p:blipFill>
          <a:blip r:embed="rId4"/>
          <a:stretch>
            <a:fillRect/>
          </a:stretch>
        </p:blipFill>
        <p:spPr>
          <a:xfrm>
            <a:off x="914400" y="5993237"/>
            <a:ext cx="1789245" cy="298838"/>
          </a:xfrm>
          <a:prstGeom prst="rect">
            <a:avLst/>
          </a:prstGeom>
        </p:spPr>
      </p:pic>
    </p:spTree>
    <p:extLst>
      <p:ext uri="{BB962C8B-B14F-4D97-AF65-F5344CB8AC3E}">
        <p14:creationId xmlns:p14="http://schemas.microsoft.com/office/powerpoint/2010/main" val="1273088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 white">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8CFF-6142-FCF5-594F-85F8C6FC1CC9}"/>
              </a:ext>
            </a:extLst>
          </p:cNvPr>
          <p:cNvSpPr>
            <a:spLocks noGrp="1"/>
          </p:cNvSpPr>
          <p:nvPr>
            <p:ph type="title"/>
          </p:nvPr>
        </p:nvSpPr>
        <p:spPr/>
        <p:txBody>
          <a:bodyPr/>
          <a:lstStyle>
            <a:lvl1pPr>
              <a:defRPr>
                <a:solidFill>
                  <a:srgbClr val="982068"/>
                </a:solidFill>
              </a:defRPr>
            </a:lvl1pPr>
          </a:lstStyle>
          <a:p>
            <a:r>
              <a:rPr lang="en-US"/>
              <a:t>Click to edit Master title style</a:t>
            </a:r>
          </a:p>
        </p:txBody>
      </p:sp>
      <p:pic>
        <p:nvPicPr>
          <p:cNvPr id="4" name="Picture 3">
            <a:extLst>
              <a:ext uri="{FF2B5EF4-FFF2-40B4-BE49-F238E27FC236}">
                <a16:creationId xmlns:a16="http://schemas.microsoft.com/office/drawing/2014/main" id="{261B7C9F-B8F8-1F30-42FF-BB7DD2FFB17E}"/>
              </a:ext>
            </a:extLst>
          </p:cNvPr>
          <p:cNvPicPr>
            <a:picLocks noChangeAspect="1"/>
          </p:cNvPicPr>
          <p:nvPr userDrawn="1"/>
        </p:nvPicPr>
        <p:blipFill>
          <a:blip r:embed="rId3"/>
          <a:stretch>
            <a:fillRect/>
          </a:stretch>
        </p:blipFill>
        <p:spPr>
          <a:xfrm>
            <a:off x="8439912" y="5816847"/>
            <a:ext cx="2734889" cy="640080"/>
          </a:xfrm>
          <a:prstGeom prst="rect">
            <a:avLst/>
          </a:prstGeom>
        </p:spPr>
      </p:pic>
      <p:pic>
        <p:nvPicPr>
          <p:cNvPr id="6" name="Picture 5">
            <a:extLst>
              <a:ext uri="{FF2B5EF4-FFF2-40B4-BE49-F238E27FC236}">
                <a16:creationId xmlns:a16="http://schemas.microsoft.com/office/drawing/2014/main" id="{ED0B5820-BFAA-D4E1-61A3-B348D6C346BD}"/>
              </a:ext>
            </a:extLst>
          </p:cNvPr>
          <p:cNvPicPr>
            <a:picLocks noChangeAspect="1"/>
          </p:cNvPicPr>
          <p:nvPr userDrawn="1"/>
        </p:nvPicPr>
        <p:blipFill>
          <a:blip r:embed="rId4"/>
          <a:stretch>
            <a:fillRect/>
          </a:stretch>
        </p:blipFill>
        <p:spPr>
          <a:xfrm>
            <a:off x="914400" y="5993237"/>
            <a:ext cx="1789245" cy="298838"/>
          </a:xfrm>
          <a:prstGeom prst="rect">
            <a:avLst/>
          </a:prstGeom>
        </p:spPr>
      </p:pic>
    </p:spTree>
    <p:extLst>
      <p:ext uri="{BB962C8B-B14F-4D97-AF65-F5344CB8AC3E}">
        <p14:creationId xmlns:p14="http://schemas.microsoft.com/office/powerpoint/2010/main" val="87573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 white">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1B7C9F-B8F8-1F30-42FF-BB7DD2FFB17E}"/>
              </a:ext>
            </a:extLst>
          </p:cNvPr>
          <p:cNvPicPr>
            <a:picLocks noChangeAspect="1"/>
          </p:cNvPicPr>
          <p:nvPr userDrawn="1"/>
        </p:nvPicPr>
        <p:blipFill>
          <a:blip r:embed="rId3"/>
          <a:stretch>
            <a:fillRect/>
          </a:stretch>
        </p:blipFill>
        <p:spPr>
          <a:xfrm>
            <a:off x="8439912" y="5816847"/>
            <a:ext cx="2734889" cy="640080"/>
          </a:xfrm>
          <a:prstGeom prst="rect">
            <a:avLst/>
          </a:prstGeom>
        </p:spPr>
      </p:pic>
      <p:pic>
        <p:nvPicPr>
          <p:cNvPr id="6" name="Picture 5">
            <a:extLst>
              <a:ext uri="{FF2B5EF4-FFF2-40B4-BE49-F238E27FC236}">
                <a16:creationId xmlns:a16="http://schemas.microsoft.com/office/drawing/2014/main" id="{ED0B5820-BFAA-D4E1-61A3-B348D6C346BD}"/>
              </a:ext>
            </a:extLst>
          </p:cNvPr>
          <p:cNvPicPr>
            <a:picLocks noChangeAspect="1"/>
          </p:cNvPicPr>
          <p:nvPr userDrawn="1"/>
        </p:nvPicPr>
        <p:blipFill>
          <a:blip r:embed="rId4"/>
          <a:stretch>
            <a:fillRect/>
          </a:stretch>
        </p:blipFill>
        <p:spPr>
          <a:xfrm>
            <a:off x="914400" y="5993237"/>
            <a:ext cx="1789245" cy="298838"/>
          </a:xfrm>
          <a:prstGeom prst="rect">
            <a:avLst/>
          </a:prstGeom>
        </p:spPr>
      </p:pic>
    </p:spTree>
    <p:extLst>
      <p:ext uri="{BB962C8B-B14F-4D97-AF65-F5344CB8AC3E}">
        <p14:creationId xmlns:p14="http://schemas.microsoft.com/office/powerpoint/2010/main" val="2155554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72AB5-2D61-E791-3C5A-2889D3855DD7}"/>
              </a:ext>
            </a:extLst>
          </p:cNvPr>
          <p:cNvSpPr>
            <a:spLocks noGrp="1"/>
          </p:cNvSpPr>
          <p:nvPr>
            <p:ph type="title"/>
          </p:nvPr>
        </p:nvSpPr>
        <p:spPr>
          <a:xfrm>
            <a:off x="914400" y="914400"/>
            <a:ext cx="10200132" cy="1188720"/>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B622004-5CF5-C111-0323-2D4DC3F09205}"/>
              </a:ext>
            </a:extLst>
          </p:cNvPr>
          <p:cNvSpPr>
            <a:spLocks noGrp="1"/>
          </p:cNvSpPr>
          <p:nvPr>
            <p:ph type="body" idx="1"/>
          </p:nvPr>
        </p:nvSpPr>
        <p:spPr>
          <a:xfrm>
            <a:off x="914400" y="2377440"/>
            <a:ext cx="10204704" cy="3200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9163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110000"/>
        </a:lnSpc>
        <a:spcBef>
          <a:spcPct val="0"/>
        </a:spcBef>
        <a:buNone/>
        <a:defRPr sz="3600" b="1" i="0" kern="1200">
          <a:solidFill>
            <a:srgbClr val="982068"/>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137160" algn="l" defTabSz="914400" rtl="0" eaLnBrk="1" latinLnBrk="0" hangingPunct="1">
        <a:lnSpc>
          <a:spcPct val="110000"/>
        </a:lnSpc>
        <a:spcBef>
          <a:spcPts val="10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ashark@pti.org" TargetMode="Externa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87A8-7650-D4F0-9EDB-4B95E777F372}"/>
              </a:ext>
            </a:extLst>
          </p:cNvPr>
          <p:cNvSpPr>
            <a:spLocks noGrp="1"/>
          </p:cNvSpPr>
          <p:nvPr>
            <p:ph type="title"/>
          </p:nvPr>
        </p:nvSpPr>
        <p:spPr>
          <a:xfrm>
            <a:off x="993648" y="2743200"/>
            <a:ext cx="10076688" cy="1371600"/>
          </a:xfrm>
        </p:spPr>
        <p:txBody>
          <a:bodyPr/>
          <a:lstStyle/>
          <a:p>
            <a:r>
              <a:rPr lang="en-US" sz="3600" dirty="0">
                <a:effectLst>
                  <a:outerShdw blurRad="38100" dist="38100" dir="2700000" algn="tl">
                    <a:srgbClr val="000000">
                      <a:alpha val="43137"/>
                    </a:srgbClr>
                  </a:outerShdw>
                </a:effectLst>
              </a:rPr>
              <a:t>Navigating the Known and Unknown In AI –Guidelines, Policies - Applications for Public Managers</a:t>
            </a:r>
          </a:p>
        </p:txBody>
      </p:sp>
      <p:sp>
        <p:nvSpPr>
          <p:cNvPr id="3" name="Text Placeholder 2">
            <a:extLst>
              <a:ext uri="{FF2B5EF4-FFF2-40B4-BE49-F238E27FC236}">
                <a16:creationId xmlns:a16="http://schemas.microsoft.com/office/drawing/2014/main" id="{22B506AA-AA05-1CC8-9D9A-F47235C90F53}"/>
              </a:ext>
            </a:extLst>
          </p:cNvPr>
          <p:cNvSpPr>
            <a:spLocks noGrp="1"/>
          </p:cNvSpPr>
          <p:nvPr>
            <p:ph type="body" idx="1"/>
          </p:nvPr>
        </p:nvSpPr>
        <p:spPr>
          <a:xfrm>
            <a:off x="993648" y="3959352"/>
            <a:ext cx="10204704" cy="1010590"/>
          </a:xfrm>
        </p:spPr>
        <p:txBody>
          <a:bodyPr/>
          <a:lstStyle/>
          <a:p>
            <a:pPr algn="l" rtl="0" fontAlgn="base"/>
            <a:endParaRPr lang="en-US" sz="1800" b="1" i="0" u="none" strike="noStrike" dirty="0">
              <a:solidFill>
                <a:srgbClr val="FFFFFF"/>
              </a:solidFill>
              <a:effectLst/>
              <a:latin typeface="Helvetica Neue"/>
            </a:endParaRPr>
          </a:p>
          <a:p>
            <a:pPr algn="l" rtl="0" fontAlgn="base">
              <a:lnSpc>
                <a:spcPct val="100000"/>
              </a:lnSpc>
              <a:spcAft>
                <a:spcPts val="0"/>
              </a:spcAft>
            </a:pPr>
            <a:r>
              <a:rPr lang="en-US" sz="1800" b="1" i="0" u="none" strike="noStrike" dirty="0">
                <a:solidFill>
                  <a:srgbClr val="FFFFFF"/>
                </a:solidFill>
                <a:effectLst/>
                <a:latin typeface="Helvetica Neue"/>
              </a:rPr>
              <a:t>Dr. Alan R. Shark, </a:t>
            </a:r>
            <a:r>
              <a:rPr lang="en-US" sz="1800" b="0" i="0" dirty="0">
                <a:solidFill>
                  <a:srgbClr val="000000"/>
                </a:solidFill>
                <a:effectLst/>
                <a:latin typeface="Helvetica Neue"/>
              </a:rPr>
              <a:t>​</a:t>
            </a:r>
            <a:endParaRPr lang="en-US" b="0" i="0" dirty="0">
              <a:solidFill>
                <a:srgbClr val="000000"/>
              </a:solidFill>
              <a:effectLst/>
              <a:latin typeface="Segoe UI" panose="020B0502040204020203" pitchFamily="34" charset="0"/>
            </a:endParaRPr>
          </a:p>
          <a:p>
            <a:pPr algn="l" rtl="0" fontAlgn="base">
              <a:lnSpc>
                <a:spcPct val="100000"/>
              </a:lnSpc>
              <a:spcAft>
                <a:spcPts val="0"/>
              </a:spcAft>
            </a:pPr>
            <a:r>
              <a:rPr lang="en-US" sz="1800" b="0" i="0" u="none" strike="noStrike" dirty="0">
                <a:solidFill>
                  <a:srgbClr val="FFFFFF"/>
                </a:solidFill>
                <a:effectLst/>
                <a:latin typeface="Helvetica Neue"/>
              </a:rPr>
              <a:t>Executive Director, Public Technology Institute</a:t>
            </a:r>
            <a:r>
              <a:rPr lang="en-US" sz="1800" b="0" i="0" dirty="0">
                <a:solidFill>
                  <a:srgbClr val="000000"/>
                </a:solidFill>
                <a:effectLst/>
                <a:latin typeface="Helvetica Neue"/>
              </a:rPr>
              <a:t>​</a:t>
            </a:r>
            <a:endParaRPr lang="en-US" b="0" i="0" dirty="0">
              <a:solidFill>
                <a:srgbClr val="000000"/>
              </a:solidFill>
              <a:effectLst/>
              <a:latin typeface="Segoe UI" panose="020B0502040204020203" pitchFamily="34" charset="0"/>
            </a:endParaRPr>
          </a:p>
          <a:p>
            <a:pPr algn="l" rtl="0" fontAlgn="base">
              <a:lnSpc>
                <a:spcPct val="100000"/>
              </a:lnSpc>
              <a:spcAft>
                <a:spcPts val="0"/>
              </a:spcAft>
            </a:pPr>
            <a:r>
              <a:rPr lang="en-US" sz="1800" b="0" i="0" u="none" strike="noStrike" dirty="0">
                <a:solidFill>
                  <a:srgbClr val="FFFFFF"/>
                </a:solidFill>
                <a:effectLst/>
                <a:latin typeface="Helvetica Neue"/>
              </a:rPr>
              <a:t>Associate Professor, Schar School of Policy and Government, GMU </a:t>
            </a:r>
            <a:r>
              <a:rPr lang="en-US" sz="1800" b="0" i="0" dirty="0">
                <a:solidFill>
                  <a:srgbClr val="000000"/>
                </a:solidFill>
                <a:effectLst/>
                <a:latin typeface="Helvetica Neue"/>
              </a:rPr>
              <a:t>​</a:t>
            </a: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87537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16360" y="483612"/>
            <a:ext cx="4927294" cy="5687355"/>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427325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suit speaking into microphones&#10;&#10;Description automatically generated">
            <a:extLst>
              <a:ext uri="{FF2B5EF4-FFF2-40B4-BE49-F238E27FC236}">
                <a16:creationId xmlns:a16="http://schemas.microsoft.com/office/drawing/2014/main" id="{82795510-8308-DF93-7D5E-576F351CC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788" y="171820"/>
            <a:ext cx="5303311" cy="6514359"/>
          </a:xfrm>
          <a:prstGeom prst="rect">
            <a:avLst/>
          </a:prstGeom>
          <a:scene3d>
            <a:camera prst="perspectiveRight"/>
            <a:lightRig rig="threePt" dir="t"/>
          </a:scene3d>
        </p:spPr>
      </p:pic>
    </p:spTree>
    <p:extLst>
      <p:ext uri="{BB962C8B-B14F-4D97-AF65-F5344CB8AC3E}">
        <p14:creationId xmlns:p14="http://schemas.microsoft.com/office/powerpoint/2010/main" val="2462401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01042" y="407849"/>
            <a:ext cx="5406328" cy="531713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31511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832" y="1110686"/>
            <a:ext cx="7323783" cy="4178067"/>
          </a:xfrm>
          <a:prstGeom prst="rect">
            <a:avLst/>
          </a:prstGeom>
        </p:spPr>
        <p:txBody>
          <a:bodyPr wrap="square">
            <a:spAutoFit/>
          </a:bodyPr>
          <a:lstStyle/>
          <a:p>
            <a:pPr defTabSz="685800">
              <a:defRPr/>
            </a:pPr>
            <a:r>
              <a:rPr lang="en-US" sz="1350" dirty="0">
                <a:solidFill>
                  <a:prstClr val="black"/>
                </a:solidFill>
                <a:latin typeface="Calibri" panose="020F0502020204030204"/>
              </a:rPr>
              <a:t> </a:t>
            </a:r>
            <a:endParaRPr lang="en-US" sz="1350" b="1" dirty="0">
              <a:solidFill>
                <a:prstClr val="black"/>
              </a:solidFill>
              <a:latin typeface="Calibri" panose="020F0502020204030204"/>
            </a:endParaRPr>
          </a:p>
          <a:p>
            <a:pPr defTabSz="685800">
              <a:defRP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This policy applies to the design, development, and deployment of AI for:</a:t>
            </a:r>
          </a:p>
          <a:p>
            <a:pPr marL="342900" lvl="1" defTabSz="685800">
              <a:defRPr/>
            </a:pPr>
            <a:endParaRPr lang="en-US"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lvl="1" defTabSz="685800">
              <a:defRP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All departments, agencies, employees, contractors, and stakeholders involved in the development, deployment, and utilization of AI within Tempe. </a:t>
            </a:r>
          </a:p>
          <a:p>
            <a:pPr marL="342900" lvl="1" defTabSz="685800">
              <a:defRPr/>
            </a:pPr>
            <a:endParaRPr lang="en-US"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lvl="1" defTabSz="685800">
              <a:defRP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Categories of AI inclusive of predictive analytics, machine learning, deep learning, </a:t>
            </a:r>
          </a:p>
          <a:p>
            <a:pPr marL="342900" lvl="1" defTabSz="685800">
              <a:defRP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generative AI, and automated decision making </a:t>
            </a:r>
          </a:p>
          <a:p>
            <a:pPr marL="342900" lvl="1" defTabSz="685800">
              <a:defRPr/>
            </a:pPr>
            <a:endParaRPr lang="en-US"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lvl="1" defTabSz="685800">
              <a:defRP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All cases where AI functionality is known to be included, such as new tools for existing products, new products being considered for use or where AI technology is developed by Tempe employees, contractors, partner agencies or other stakeholders.</a:t>
            </a:r>
          </a:p>
        </p:txBody>
      </p:sp>
      <p:sp>
        <p:nvSpPr>
          <p:cNvPr id="6" name="Title 5"/>
          <p:cNvSpPr>
            <a:spLocks noGrp="1"/>
          </p:cNvSpPr>
          <p:nvPr>
            <p:ph type="title" idx="4294967295"/>
          </p:nvPr>
        </p:nvSpPr>
        <p:spPr>
          <a:xfrm>
            <a:off x="3481007" y="-289496"/>
            <a:ext cx="7119937" cy="1184275"/>
          </a:xfrm>
        </p:spPr>
        <p:txBody>
          <a:bodyPr>
            <a:normAutofit/>
          </a:bodyPr>
          <a:lstStyle/>
          <a:p>
            <a:r>
              <a:rPr lang="en-US" sz="2400" dirty="0"/>
              <a:t>Scope (City of Tempe)</a:t>
            </a:r>
          </a:p>
        </p:txBody>
      </p:sp>
    </p:spTree>
    <p:extLst>
      <p:ext uri="{BB962C8B-B14F-4D97-AF65-F5344CB8AC3E}">
        <p14:creationId xmlns:p14="http://schemas.microsoft.com/office/powerpoint/2010/main" val="2137514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99616" y="176213"/>
            <a:ext cx="7886700" cy="993775"/>
          </a:xfrm>
        </p:spPr>
        <p:txBody>
          <a:bodyPr/>
          <a:lstStyle/>
          <a:p>
            <a:pPr algn="ctr"/>
            <a:r>
              <a:rPr lang="en-US" dirty="0"/>
              <a:t>Policy Scope </a:t>
            </a:r>
            <a:r>
              <a:rPr lang="en-US" sz="2100" dirty="0"/>
              <a:t>(City of Tempe)</a:t>
            </a:r>
          </a:p>
        </p:txBody>
      </p:sp>
      <p:sp>
        <p:nvSpPr>
          <p:cNvPr id="3" name="Content Placeholder 2"/>
          <p:cNvSpPr>
            <a:spLocks noGrp="1"/>
          </p:cNvSpPr>
          <p:nvPr>
            <p:ph sz="half" idx="4294967295"/>
          </p:nvPr>
        </p:nvSpPr>
        <p:spPr>
          <a:xfrm>
            <a:off x="897147" y="1398589"/>
            <a:ext cx="4369279" cy="4467374"/>
          </a:xfrm>
        </p:spPr>
        <p:txBody>
          <a:bodyPr>
            <a:normAutofit fontScale="77500" lnSpcReduction="20000"/>
          </a:bodyPr>
          <a:lstStyle/>
          <a:p>
            <a:pPr>
              <a:lnSpc>
                <a:spcPct val="150000"/>
              </a:lnSpc>
            </a:pPr>
            <a:r>
              <a:rPr lang="en-US" sz="2600" dirty="0"/>
              <a:t>P</a:t>
            </a:r>
            <a:r>
              <a:rPr lang="en-US" sz="2600" dirty="0">
                <a:latin typeface="Calibri" panose="020F0502020204030204" pitchFamily="34" charset="0"/>
                <a:ea typeface="Calibri" panose="020F0502020204030204" pitchFamily="34" charset="0"/>
                <a:cs typeface="Calibri" panose="020F0502020204030204" pitchFamily="34" charset="0"/>
              </a:rPr>
              <a:t>urpose</a:t>
            </a:r>
            <a:r>
              <a:rPr lang="en-US" sz="2900" dirty="0">
                <a:latin typeface="Calibri" panose="020F0502020204030204" pitchFamily="34" charset="0"/>
                <a:ea typeface="Calibri" panose="020F0502020204030204" pitchFamily="34" charset="0"/>
                <a:cs typeface="Calibri" panose="020F0502020204030204" pitchFamily="34" charset="0"/>
              </a:rPr>
              <a:t> and Scope</a:t>
            </a:r>
          </a:p>
          <a:p>
            <a:pPr>
              <a:lnSpc>
                <a:spcPct val="150000"/>
              </a:lnSpc>
            </a:pPr>
            <a:r>
              <a:rPr lang="en-US" sz="2900" dirty="0">
                <a:latin typeface="Calibri" panose="020F0502020204030204" pitchFamily="34" charset="0"/>
                <a:ea typeface="Calibri" panose="020F0502020204030204" pitchFamily="34" charset="0"/>
                <a:cs typeface="Calibri" panose="020F0502020204030204" pitchFamily="34" charset="0"/>
              </a:rPr>
              <a:t>Human-Centered Approach</a:t>
            </a:r>
          </a:p>
          <a:p>
            <a:pPr>
              <a:lnSpc>
                <a:spcPct val="150000"/>
              </a:lnSpc>
            </a:pPr>
            <a:r>
              <a:rPr lang="en-US" sz="2900" dirty="0">
                <a:latin typeface="Calibri" panose="020F0502020204030204" pitchFamily="34" charset="0"/>
                <a:ea typeface="Calibri" panose="020F0502020204030204" pitchFamily="34" charset="0"/>
                <a:cs typeface="Calibri" panose="020F0502020204030204" pitchFamily="34" charset="0"/>
              </a:rPr>
              <a:t>Human Responsibility</a:t>
            </a:r>
          </a:p>
          <a:p>
            <a:pPr>
              <a:lnSpc>
                <a:spcPct val="150000"/>
              </a:lnSpc>
            </a:pPr>
            <a:r>
              <a:rPr lang="en-US" sz="2900" dirty="0">
                <a:latin typeface="Calibri" panose="020F0502020204030204" pitchFamily="34" charset="0"/>
                <a:ea typeface="Calibri" panose="020F0502020204030204" pitchFamily="34" charset="0"/>
                <a:cs typeface="Calibri" panose="020F0502020204030204" pitchFamily="34" charset="0"/>
              </a:rPr>
              <a:t>Human-AI Collaboration</a:t>
            </a:r>
          </a:p>
          <a:p>
            <a:pPr>
              <a:lnSpc>
                <a:spcPct val="150000"/>
              </a:lnSpc>
            </a:pPr>
            <a:r>
              <a:rPr lang="en-US" sz="2900" dirty="0">
                <a:latin typeface="Calibri" panose="020F0502020204030204" pitchFamily="34" charset="0"/>
                <a:ea typeface="Calibri" panose="020F0502020204030204" pitchFamily="34" charset="0"/>
                <a:cs typeface="Calibri" panose="020F0502020204030204" pitchFamily="34" charset="0"/>
              </a:rPr>
              <a:t>Fairness and Avoidance of Bias</a:t>
            </a:r>
          </a:p>
          <a:p>
            <a:pPr>
              <a:lnSpc>
                <a:spcPct val="150000"/>
              </a:lnSpc>
            </a:pPr>
            <a:r>
              <a:rPr lang="en-US" sz="2900" dirty="0">
                <a:latin typeface="Calibri" panose="020F0502020204030204" pitchFamily="34" charset="0"/>
                <a:ea typeface="Calibri" panose="020F0502020204030204" pitchFamily="34" charset="0"/>
                <a:cs typeface="Calibri" panose="020F0502020204030204" pitchFamily="34" charset="0"/>
              </a:rPr>
              <a:t>Transparency and </a:t>
            </a:r>
            <a:r>
              <a:rPr lang="en-US" sz="2900" dirty="0" err="1">
                <a:latin typeface="Calibri" panose="020F0502020204030204" pitchFamily="34" charset="0"/>
                <a:ea typeface="Calibri" panose="020F0502020204030204" pitchFamily="34" charset="0"/>
                <a:cs typeface="Calibri" panose="020F0502020204030204" pitchFamily="34" charset="0"/>
              </a:rPr>
              <a:t>Explainability</a:t>
            </a:r>
            <a:endParaRPr lang="en-US" sz="29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sz="2900" dirty="0">
                <a:latin typeface="Calibri" panose="020F0502020204030204" pitchFamily="34" charset="0"/>
                <a:ea typeface="Calibri" panose="020F0502020204030204" pitchFamily="34" charset="0"/>
                <a:cs typeface="Calibri" panose="020F0502020204030204" pitchFamily="34" charset="0"/>
              </a:rPr>
              <a:t>Accountability and Oversight</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p:cNvSpPr>
            <a:spLocks noGrp="1"/>
          </p:cNvSpPr>
          <p:nvPr>
            <p:ph sz="half" idx="4294967295"/>
          </p:nvPr>
        </p:nvSpPr>
        <p:spPr>
          <a:xfrm>
            <a:off x="5266426" y="1372229"/>
            <a:ext cx="4369279" cy="5080958"/>
          </a:xfrm>
        </p:spPr>
        <p:txBody>
          <a:bodyPr>
            <a:normAutofit/>
          </a:bodyPr>
          <a:lstStyle/>
          <a:p>
            <a:pPr>
              <a:lnSpc>
                <a:spcPct val="160000"/>
              </a:lnSpc>
            </a:pPr>
            <a:r>
              <a:rPr lang="en-US" dirty="0">
                <a:latin typeface="Calibri" panose="020F0502020204030204" pitchFamily="34" charset="0"/>
                <a:ea typeface="Calibri" panose="020F0502020204030204" pitchFamily="34" charset="0"/>
                <a:cs typeface="Calibri" panose="020F0502020204030204" pitchFamily="34" charset="0"/>
              </a:rPr>
              <a:t>Data Privacy and Security</a:t>
            </a:r>
          </a:p>
          <a:p>
            <a:pPr>
              <a:lnSpc>
                <a:spcPct val="160000"/>
              </a:lnSpc>
            </a:pPr>
            <a:r>
              <a:rPr lang="en-US" dirty="0">
                <a:latin typeface="Calibri" panose="020F0502020204030204" pitchFamily="34" charset="0"/>
                <a:ea typeface="Calibri" panose="020F0502020204030204" pitchFamily="34" charset="0"/>
                <a:cs typeface="Calibri" panose="020F0502020204030204" pitchFamily="34" charset="0"/>
              </a:rPr>
              <a:t>Collaboration and Public Engagement</a:t>
            </a:r>
          </a:p>
          <a:p>
            <a:pPr>
              <a:lnSpc>
                <a:spcPct val="160000"/>
              </a:lnSpc>
            </a:pPr>
            <a:r>
              <a:rPr lang="en-US" dirty="0">
                <a:latin typeface="Calibri" panose="020F0502020204030204" pitchFamily="34" charset="0"/>
                <a:ea typeface="Calibri" panose="020F0502020204030204" pitchFamily="34" charset="0"/>
                <a:cs typeface="Calibri" panose="020F0502020204030204" pitchFamily="34" charset="0"/>
              </a:rPr>
              <a:t>Continuous Monitoring and Ethical Improvement</a:t>
            </a:r>
          </a:p>
          <a:p>
            <a:pPr>
              <a:lnSpc>
                <a:spcPct val="160000"/>
              </a:lnSpc>
            </a:pPr>
            <a:r>
              <a:rPr lang="en-US" dirty="0">
                <a:latin typeface="Calibri" panose="020F0502020204030204" pitchFamily="34" charset="0"/>
                <a:ea typeface="Calibri" panose="020F0502020204030204" pitchFamily="34" charset="0"/>
                <a:cs typeface="Calibri" panose="020F0502020204030204" pitchFamily="34" charset="0"/>
              </a:rPr>
              <a:t>Training Programs</a:t>
            </a:r>
          </a:p>
          <a:p>
            <a:pPr>
              <a:lnSpc>
                <a:spcPct val="160000"/>
              </a:lnSpc>
            </a:pPr>
            <a:r>
              <a:rPr lang="en-US" dirty="0">
                <a:latin typeface="Calibri" panose="020F0502020204030204" pitchFamily="34" charset="0"/>
                <a:ea typeface="Calibri" panose="020F0502020204030204" pitchFamily="34" charset="0"/>
                <a:cs typeface="Calibri" panose="020F0502020204030204" pitchFamily="34" charset="0"/>
              </a:rPr>
              <a:t>Compliance and Legal Frameworks</a:t>
            </a:r>
          </a:p>
        </p:txBody>
      </p:sp>
    </p:spTree>
    <p:extLst>
      <p:ext uri="{BB962C8B-B14F-4D97-AF65-F5344CB8AC3E}">
        <p14:creationId xmlns:p14="http://schemas.microsoft.com/office/powerpoint/2010/main" val="168643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99404" y="669925"/>
            <a:ext cx="7753350" cy="2759075"/>
          </a:xfrm>
        </p:spPr>
        <p:txBody>
          <a:bodyPr>
            <a:normAutofit/>
          </a:bodyPr>
          <a:lstStyle/>
          <a:p>
            <a:pPr>
              <a:lnSpc>
                <a:spcPct val="150000"/>
              </a:lnSpc>
            </a:pPr>
            <a:r>
              <a:rPr lang="en-US" sz="2400" u="sng" dirty="0">
                <a:highlight>
                  <a:srgbClr val="FFFF00"/>
                </a:highlight>
              </a:rPr>
              <a:t>“</a:t>
            </a:r>
            <a:r>
              <a:rPr lang="en-US" sz="2400" i="1" u="sng" dirty="0">
                <a:highlight>
                  <a:srgbClr val="FFFF00"/>
                </a:highlight>
              </a:rPr>
              <a:t>Human-AI Collaboration</a:t>
            </a:r>
            <a:r>
              <a:rPr lang="en-US" sz="2400" i="1" dirty="0">
                <a:highlight>
                  <a:srgbClr val="FFFF00"/>
                </a:highlight>
              </a:rPr>
              <a:t>: We will encourage collaboration between humans and AI systems, leveraging the strengths of both to enhance decision-making processes and </a:t>
            </a:r>
            <a:br>
              <a:rPr lang="en-US" sz="2400" i="1" dirty="0">
                <a:highlight>
                  <a:srgbClr val="FFFF00"/>
                </a:highlight>
              </a:rPr>
            </a:br>
            <a:r>
              <a:rPr lang="en-US" sz="2400" i="1" dirty="0">
                <a:highlight>
                  <a:srgbClr val="FFFF00"/>
                </a:highlight>
              </a:rPr>
              <a:t>ensure that ultimate control remains with humans”</a:t>
            </a:r>
          </a:p>
        </p:txBody>
      </p:sp>
      <p:sp>
        <p:nvSpPr>
          <p:cNvPr id="3" name="Text Placeholder 2"/>
          <p:cNvSpPr>
            <a:spLocks noGrp="1"/>
          </p:cNvSpPr>
          <p:nvPr>
            <p:ph type="body" idx="4294967295"/>
          </p:nvPr>
        </p:nvSpPr>
        <p:spPr>
          <a:xfrm>
            <a:off x="7789863" y="3735388"/>
            <a:ext cx="4402137" cy="639762"/>
          </a:xfrm>
        </p:spPr>
        <p:txBody>
          <a:bodyPr>
            <a:normAutofit/>
          </a:bodyPr>
          <a:lstStyle/>
          <a:p>
            <a:pPr marL="0" indent="0">
              <a:buNone/>
            </a:pPr>
            <a:r>
              <a:rPr lang="en-US" sz="1800" dirty="0"/>
              <a:t>City of Tempe, June 2023</a:t>
            </a:r>
          </a:p>
        </p:txBody>
      </p:sp>
      <p:pic>
        <p:nvPicPr>
          <p:cNvPr id="5" name="Picture 4">
            <a:extLst>
              <a:ext uri="{FF2B5EF4-FFF2-40B4-BE49-F238E27FC236}">
                <a16:creationId xmlns:a16="http://schemas.microsoft.com/office/drawing/2014/main" id="{787FAC8D-C188-425C-507B-708B26A3236E}"/>
              </a:ext>
            </a:extLst>
          </p:cNvPr>
          <p:cNvPicPr>
            <a:picLocks noChangeAspect="1"/>
          </p:cNvPicPr>
          <p:nvPr/>
        </p:nvPicPr>
        <p:blipFill>
          <a:blip r:embed="rId2"/>
          <a:stretch>
            <a:fillRect/>
          </a:stretch>
        </p:blipFill>
        <p:spPr>
          <a:xfrm>
            <a:off x="3666165" y="3735388"/>
            <a:ext cx="3021182" cy="1131886"/>
          </a:xfrm>
          <a:prstGeom prst="rect">
            <a:avLst/>
          </a:prstGeom>
        </p:spPr>
      </p:pic>
    </p:spTree>
    <p:extLst>
      <p:ext uri="{BB962C8B-B14F-4D97-AF65-F5344CB8AC3E}">
        <p14:creationId xmlns:p14="http://schemas.microsoft.com/office/powerpoint/2010/main" val="4073104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B4E20C-788F-8DE8-6BD3-5B7FEA13CD6B}"/>
              </a:ext>
            </a:extLst>
          </p:cNvPr>
          <p:cNvPicPr>
            <a:picLocks noChangeAspect="1"/>
          </p:cNvPicPr>
          <p:nvPr/>
        </p:nvPicPr>
        <p:blipFill>
          <a:blip r:embed="rId2"/>
          <a:stretch>
            <a:fillRect/>
          </a:stretch>
        </p:blipFill>
        <p:spPr>
          <a:xfrm>
            <a:off x="1227851" y="797933"/>
            <a:ext cx="9136753" cy="2834813"/>
          </a:xfrm>
          <a:prstGeom prst="rect">
            <a:avLst/>
          </a:prstGeom>
        </p:spPr>
      </p:pic>
      <p:sp>
        <p:nvSpPr>
          <p:cNvPr id="5" name="TextBox 4">
            <a:extLst>
              <a:ext uri="{FF2B5EF4-FFF2-40B4-BE49-F238E27FC236}">
                <a16:creationId xmlns:a16="http://schemas.microsoft.com/office/drawing/2014/main" id="{355612FB-36BE-C5AA-DE46-3C967507840F}"/>
              </a:ext>
            </a:extLst>
          </p:cNvPr>
          <p:cNvSpPr txBox="1"/>
          <p:nvPr/>
        </p:nvSpPr>
        <p:spPr>
          <a:xfrm>
            <a:off x="1414732" y="2656936"/>
            <a:ext cx="8330402" cy="1015663"/>
          </a:xfrm>
          <a:prstGeom prst="rect">
            <a:avLst/>
          </a:prstGeom>
          <a:noFill/>
        </p:spPr>
        <p:txBody>
          <a:bodyPr wrap="square">
            <a:spAutoFit/>
          </a:bodyPr>
          <a:lstStyle/>
          <a:p>
            <a:pPr marL="257175" indent="-257175" defTabSz="685800">
              <a:buFont typeface="Arial" panose="020B0604020202020204" pitchFamily="34" charset="0"/>
              <a:buChar char="•"/>
              <a:defRPr/>
            </a:pPr>
            <a:r>
              <a:rPr lang="en-US" sz="2000" dirty="0">
                <a:solidFill>
                  <a:prstClr val="black"/>
                </a:solidFill>
                <a:latin typeface="Calibri" panose="020F0502020204030204"/>
              </a:rPr>
              <a:t>Ten states included AI regulations as part of larger consumer privacy laws that were passed or are going into effect in 2023, and even more states have proposed similar bills. </a:t>
            </a:r>
          </a:p>
        </p:txBody>
      </p:sp>
      <p:sp>
        <p:nvSpPr>
          <p:cNvPr id="7" name="TextBox 6">
            <a:extLst>
              <a:ext uri="{FF2B5EF4-FFF2-40B4-BE49-F238E27FC236}">
                <a16:creationId xmlns:a16="http://schemas.microsoft.com/office/drawing/2014/main" id="{E7E72D58-8E19-ACE1-D034-4D2EA0733460}"/>
              </a:ext>
            </a:extLst>
          </p:cNvPr>
          <p:cNvSpPr txBox="1"/>
          <p:nvPr/>
        </p:nvSpPr>
        <p:spPr>
          <a:xfrm>
            <a:off x="1461782" y="3685192"/>
            <a:ext cx="7009358" cy="400110"/>
          </a:xfrm>
          <a:prstGeom prst="rect">
            <a:avLst/>
          </a:prstGeom>
          <a:noFill/>
        </p:spPr>
        <p:txBody>
          <a:bodyPr wrap="square">
            <a:spAutoFit/>
          </a:bodyPr>
          <a:lstStyle/>
          <a:p>
            <a:pPr marL="214313" indent="-214313" defTabSz="685800">
              <a:buFont typeface="Arial" panose="020B0604020202020204" pitchFamily="34" charset="0"/>
              <a:buChar char="•"/>
              <a:defRPr/>
            </a:pPr>
            <a:r>
              <a:rPr lang="en-US" sz="2000" dirty="0">
                <a:solidFill>
                  <a:prstClr val="black"/>
                </a:solidFill>
                <a:latin typeface="Calibri" panose="020F0502020204030204"/>
              </a:rPr>
              <a:t>Several states proposed task forces to investigate AI,</a:t>
            </a:r>
          </a:p>
        </p:txBody>
      </p:sp>
      <p:sp>
        <p:nvSpPr>
          <p:cNvPr id="9" name="TextBox 8">
            <a:extLst>
              <a:ext uri="{FF2B5EF4-FFF2-40B4-BE49-F238E27FC236}">
                <a16:creationId xmlns:a16="http://schemas.microsoft.com/office/drawing/2014/main" id="{7EAD6FFE-F86B-ADC2-40F9-9F86D70CE121}"/>
              </a:ext>
            </a:extLst>
          </p:cNvPr>
          <p:cNvSpPr txBox="1"/>
          <p:nvPr/>
        </p:nvSpPr>
        <p:spPr>
          <a:xfrm>
            <a:off x="1414732" y="4331207"/>
            <a:ext cx="6709833" cy="707886"/>
          </a:xfrm>
          <a:prstGeom prst="rect">
            <a:avLst/>
          </a:prstGeom>
          <a:noFill/>
        </p:spPr>
        <p:txBody>
          <a:bodyPr wrap="square">
            <a:spAutoFit/>
          </a:bodyPr>
          <a:lstStyle/>
          <a:p>
            <a:pPr marL="214313" indent="-214313" defTabSz="685800">
              <a:buFont typeface="Arial" panose="020B0604020202020204" pitchFamily="34" charset="0"/>
              <a:buChar char="•"/>
              <a:defRPr/>
            </a:pPr>
            <a:r>
              <a:rPr lang="en-US" sz="2000" dirty="0">
                <a:solidFill>
                  <a:prstClr val="black"/>
                </a:solidFill>
                <a:latin typeface="Calibri" panose="020F0502020204030204"/>
              </a:rPr>
              <a:t>Other states expressed concern about AI’s impact on services like healthcare, insurance, and employment.</a:t>
            </a:r>
          </a:p>
        </p:txBody>
      </p:sp>
    </p:spTree>
    <p:extLst>
      <p:ext uri="{BB962C8B-B14F-4D97-AF65-F5344CB8AC3E}">
        <p14:creationId xmlns:p14="http://schemas.microsoft.com/office/powerpoint/2010/main" val="3699335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BF47AA-015F-87FF-5F63-2071A63A9421}"/>
              </a:ext>
            </a:extLst>
          </p:cNvPr>
          <p:cNvPicPr>
            <a:picLocks noChangeAspect="1"/>
          </p:cNvPicPr>
          <p:nvPr/>
        </p:nvPicPr>
        <p:blipFill>
          <a:blip r:embed="rId2"/>
          <a:stretch>
            <a:fillRect/>
          </a:stretch>
        </p:blipFill>
        <p:spPr>
          <a:xfrm>
            <a:off x="919223" y="0"/>
            <a:ext cx="8405931" cy="5718644"/>
          </a:xfrm>
          <a:prstGeom prst="rect">
            <a:avLst/>
          </a:prstGeom>
        </p:spPr>
      </p:pic>
    </p:spTree>
    <p:extLst>
      <p:ext uri="{BB962C8B-B14F-4D97-AF65-F5344CB8AC3E}">
        <p14:creationId xmlns:p14="http://schemas.microsoft.com/office/powerpoint/2010/main" val="2710299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A2013C-5F09-A5E5-BBB5-FF848CF8D41C}"/>
              </a:ext>
            </a:extLst>
          </p:cNvPr>
          <p:cNvPicPr>
            <a:picLocks noChangeAspect="1"/>
          </p:cNvPicPr>
          <p:nvPr/>
        </p:nvPicPr>
        <p:blipFill>
          <a:blip r:embed="rId2"/>
          <a:stretch>
            <a:fillRect/>
          </a:stretch>
        </p:blipFill>
        <p:spPr>
          <a:xfrm>
            <a:off x="1572495" y="682238"/>
            <a:ext cx="8443159" cy="5131163"/>
          </a:xfrm>
          <a:prstGeom prst="rect">
            <a:avLst/>
          </a:prstGeom>
        </p:spPr>
      </p:pic>
      <p:pic>
        <p:nvPicPr>
          <p:cNvPr id="5" name="Picture 4">
            <a:extLst>
              <a:ext uri="{FF2B5EF4-FFF2-40B4-BE49-F238E27FC236}">
                <a16:creationId xmlns:a16="http://schemas.microsoft.com/office/drawing/2014/main" id="{09D0F61E-A6A5-4579-AD16-601D7EDE02D4}"/>
              </a:ext>
            </a:extLst>
          </p:cNvPr>
          <p:cNvPicPr>
            <a:picLocks noChangeAspect="1"/>
          </p:cNvPicPr>
          <p:nvPr/>
        </p:nvPicPr>
        <p:blipFill>
          <a:blip r:embed="rId3"/>
          <a:stretch>
            <a:fillRect/>
          </a:stretch>
        </p:blipFill>
        <p:spPr>
          <a:xfrm>
            <a:off x="4734196" y="305294"/>
            <a:ext cx="2723607" cy="507505"/>
          </a:xfrm>
          <a:prstGeom prst="rect">
            <a:avLst/>
          </a:prstGeom>
        </p:spPr>
      </p:pic>
    </p:spTree>
    <p:extLst>
      <p:ext uri="{BB962C8B-B14F-4D97-AF65-F5344CB8AC3E}">
        <p14:creationId xmlns:p14="http://schemas.microsoft.com/office/powerpoint/2010/main" val="2622098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768B39-C7C9-1994-17EA-BFD6E4B16E1A}"/>
              </a:ext>
            </a:extLst>
          </p:cNvPr>
          <p:cNvPicPr>
            <a:picLocks noChangeAspect="1"/>
          </p:cNvPicPr>
          <p:nvPr/>
        </p:nvPicPr>
        <p:blipFill>
          <a:blip r:embed="rId2"/>
          <a:stretch>
            <a:fillRect/>
          </a:stretch>
        </p:blipFill>
        <p:spPr>
          <a:xfrm>
            <a:off x="1385978" y="82777"/>
            <a:ext cx="7732143" cy="5644526"/>
          </a:xfrm>
          <a:prstGeom prst="rect">
            <a:avLst/>
          </a:prstGeom>
        </p:spPr>
      </p:pic>
    </p:spTree>
    <p:extLst>
      <p:ext uri="{BB962C8B-B14F-4D97-AF65-F5344CB8AC3E}">
        <p14:creationId xmlns:p14="http://schemas.microsoft.com/office/powerpoint/2010/main" val="2322995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798A5A-D142-4887-8B8E-B023FD9A8AC7}"/>
              </a:ext>
            </a:extLst>
          </p:cNvPr>
          <p:cNvSpPr>
            <a:spLocks noGrp="1"/>
          </p:cNvSpPr>
          <p:nvPr>
            <p:ph type="title"/>
          </p:nvPr>
        </p:nvSpPr>
        <p:spPr>
          <a:xfrm>
            <a:off x="946404" y="219456"/>
            <a:ext cx="10200132" cy="1188720"/>
          </a:xfrm>
        </p:spPr>
        <p:txBody>
          <a:bodyPr/>
          <a:lstStyle/>
          <a:p>
            <a:r>
              <a:rPr lang="en-US" b="1" dirty="0">
                <a:effectLst>
                  <a:outerShdw blurRad="38100" dist="38100" dir="2700000" algn="tl">
                    <a:srgbClr val="000000">
                      <a:alpha val="43137"/>
                    </a:srgbClr>
                  </a:outerShdw>
                </a:effectLst>
              </a:rPr>
              <a:t>Points To Cover</a:t>
            </a:r>
          </a:p>
        </p:txBody>
      </p:sp>
      <p:sp>
        <p:nvSpPr>
          <p:cNvPr id="5" name="Content Placeholder 4">
            <a:extLst>
              <a:ext uri="{FF2B5EF4-FFF2-40B4-BE49-F238E27FC236}">
                <a16:creationId xmlns:a16="http://schemas.microsoft.com/office/drawing/2014/main" id="{A91C12C5-2AE7-300D-C6F6-978486043584}"/>
              </a:ext>
            </a:extLst>
          </p:cNvPr>
          <p:cNvSpPr>
            <a:spLocks noGrp="1"/>
          </p:cNvSpPr>
          <p:nvPr>
            <p:ph idx="1"/>
          </p:nvPr>
        </p:nvSpPr>
        <p:spPr>
          <a:xfrm>
            <a:off x="768096" y="1801368"/>
            <a:ext cx="10204704" cy="2971800"/>
          </a:xfrm>
        </p:spPr>
        <p:txBody>
          <a:bodyPr/>
          <a:lstStyle/>
          <a:p>
            <a:pPr marL="548640" indent="-457200">
              <a:buFont typeface="+mj-lt"/>
              <a:buAutoNum type="arabicPeriod"/>
            </a:pPr>
            <a:r>
              <a:rPr lang="en-US" sz="2400" dirty="0"/>
              <a:t>Policy or Guidelines?</a:t>
            </a:r>
          </a:p>
          <a:p>
            <a:pPr marL="548640" indent="-457200">
              <a:buFont typeface="+mj-lt"/>
              <a:buAutoNum type="arabicPeriod"/>
            </a:pPr>
            <a:r>
              <a:rPr lang="en-US" sz="2400" dirty="0"/>
              <a:t>What can we learn from the EU’s new Policy?</a:t>
            </a:r>
          </a:p>
          <a:p>
            <a:pPr marL="548640" indent="-457200">
              <a:buFont typeface="+mj-lt"/>
              <a:buAutoNum type="arabicPeriod"/>
            </a:pPr>
            <a:r>
              <a:rPr lang="en-US" sz="2400" dirty="0"/>
              <a:t>Examples of State and Local Government Options</a:t>
            </a:r>
          </a:p>
          <a:p>
            <a:pPr marL="548640" indent="-457200">
              <a:buFont typeface="+mj-lt"/>
              <a:buAutoNum type="arabicPeriod"/>
            </a:pPr>
            <a:r>
              <a:rPr lang="en-US" sz="2400" dirty="0"/>
              <a:t>Open or Closed AI – What’s the Difference?</a:t>
            </a:r>
          </a:p>
          <a:p>
            <a:pPr marL="548640" indent="-457200">
              <a:buFont typeface="+mj-lt"/>
              <a:buAutoNum type="arabicPeriod"/>
            </a:pPr>
            <a:r>
              <a:rPr lang="en-US" sz="2400" dirty="0"/>
              <a:t>Best AI Tools for and applications for public managers.</a:t>
            </a:r>
          </a:p>
          <a:p>
            <a:pPr marL="548640" indent="-457200">
              <a:buFont typeface="+mj-lt"/>
              <a:buAutoNum type="arabicPeriod"/>
            </a:pPr>
            <a:endParaRPr lang="en-US" dirty="0"/>
          </a:p>
        </p:txBody>
      </p:sp>
    </p:spTree>
    <p:extLst>
      <p:ext uri="{BB962C8B-B14F-4D97-AF65-F5344CB8AC3E}">
        <p14:creationId xmlns:p14="http://schemas.microsoft.com/office/powerpoint/2010/main" val="312530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8B6EA555-F901-EF13-19DE-A72F90EE8A23}"/>
              </a:ext>
            </a:extLst>
          </p:cNvPr>
          <p:cNvSpPr>
            <a:spLocks noGrp="1"/>
          </p:cNvSpPr>
          <p:nvPr>
            <p:ph type="pic" sz="half" idx="4294967295"/>
          </p:nvPr>
        </p:nvSpPr>
        <p:spPr>
          <a:xfrm>
            <a:off x="5638619" y="1201467"/>
            <a:ext cx="5000625" cy="4421188"/>
          </a:xfrm>
        </p:spPr>
        <p:txBody>
          <a:bodyPr/>
          <a:lstStyle/>
          <a:p>
            <a:pPr marL="342900" indent="-342900">
              <a:buAutoNum type="arabicPeriod" startAt="7"/>
            </a:pPr>
            <a:r>
              <a:rPr lang="en-US" dirty="0"/>
              <a:t>Infrastructure and technology. </a:t>
            </a:r>
          </a:p>
          <a:p>
            <a:pPr marL="342900" indent="-342900">
              <a:buAutoNum type="arabicPeriod" startAt="8"/>
            </a:pPr>
            <a:r>
              <a:rPr lang="en-US" dirty="0"/>
              <a:t>Create acquisition and development guidelines.</a:t>
            </a:r>
          </a:p>
          <a:p>
            <a:pPr marL="342900" indent="-342900">
              <a:buAutoNum type="arabicPeriod" startAt="8"/>
            </a:pPr>
            <a:r>
              <a:rPr lang="en-US" dirty="0"/>
              <a:t>Identify potential use cases. </a:t>
            </a:r>
          </a:p>
          <a:p>
            <a:pPr marL="342900" indent="-342900">
              <a:buAutoNum type="arabicPeriod" startAt="8"/>
            </a:pPr>
            <a:r>
              <a:rPr lang="en-US" dirty="0"/>
              <a:t>Expand AI workforce expertise and training</a:t>
            </a:r>
          </a:p>
          <a:p>
            <a:pPr marL="342900" indent="-342900">
              <a:buAutoNum type="arabicPeriod" startAt="8"/>
            </a:pPr>
            <a:r>
              <a:rPr lang="en-US" dirty="0"/>
              <a:t>Create guidelines for responsible use, ethics and transparency</a:t>
            </a:r>
          </a:p>
          <a:p>
            <a:pPr marL="342900" indent="-342900">
              <a:buAutoNum type="arabicPeriod" startAt="8"/>
            </a:pPr>
            <a:r>
              <a:rPr lang="en-US" dirty="0"/>
              <a:t>Measure and communicate effectively.</a:t>
            </a:r>
          </a:p>
          <a:p>
            <a:endParaRPr lang="en-US" dirty="0"/>
          </a:p>
        </p:txBody>
      </p:sp>
      <p:sp>
        <p:nvSpPr>
          <p:cNvPr id="14" name="Title 13">
            <a:extLst>
              <a:ext uri="{FF2B5EF4-FFF2-40B4-BE49-F238E27FC236}">
                <a16:creationId xmlns:a16="http://schemas.microsoft.com/office/drawing/2014/main" id="{F837304C-EF76-91E6-F6C7-531B14690558}"/>
              </a:ext>
            </a:extLst>
          </p:cNvPr>
          <p:cNvSpPr>
            <a:spLocks noGrp="1"/>
          </p:cNvSpPr>
          <p:nvPr>
            <p:ph type="title" idx="4294967295"/>
          </p:nvPr>
        </p:nvSpPr>
        <p:spPr>
          <a:xfrm>
            <a:off x="759124" y="218106"/>
            <a:ext cx="11050437" cy="842943"/>
          </a:xfrm>
        </p:spPr>
        <p:txBody>
          <a:bodyPr>
            <a:normAutofit/>
          </a:bodyPr>
          <a:lstStyle/>
          <a:p>
            <a:r>
              <a:rPr lang="en-US" sz="2400" b="1" dirty="0">
                <a:solidFill>
                  <a:schemeClr val="accent1">
                    <a:lumMod val="75000"/>
                  </a:schemeClr>
                </a:solidFill>
              </a:rPr>
              <a:t>NASCIO Blueprint: 12 Considerations As States Develop Their AI Roadmaps </a:t>
            </a:r>
          </a:p>
        </p:txBody>
      </p:sp>
      <p:sp>
        <p:nvSpPr>
          <p:cNvPr id="15" name="Text Placeholder 14">
            <a:extLst>
              <a:ext uri="{FF2B5EF4-FFF2-40B4-BE49-F238E27FC236}">
                <a16:creationId xmlns:a16="http://schemas.microsoft.com/office/drawing/2014/main" id="{56AEB381-77AB-8E18-3EDE-41C755756CE4}"/>
              </a:ext>
            </a:extLst>
          </p:cNvPr>
          <p:cNvSpPr>
            <a:spLocks noGrp="1"/>
          </p:cNvSpPr>
          <p:nvPr>
            <p:ph type="body" sz="half" idx="4294967295"/>
          </p:nvPr>
        </p:nvSpPr>
        <p:spPr>
          <a:xfrm>
            <a:off x="373812" y="1201467"/>
            <a:ext cx="5000625" cy="5061310"/>
          </a:xfrm>
        </p:spPr>
        <p:txBody>
          <a:bodyPr>
            <a:normAutofit lnSpcReduction="10000"/>
          </a:bodyPr>
          <a:lstStyle/>
          <a:p>
            <a:pPr marL="457200" indent="-457200">
              <a:buFont typeface="+mj-lt"/>
              <a:buAutoNum type="arabicPeriod"/>
            </a:pPr>
            <a:r>
              <a:rPr lang="en-US" sz="2200" dirty="0"/>
              <a:t>Align AI initiatives to strategic drivers for the organization. </a:t>
            </a:r>
          </a:p>
          <a:p>
            <a:pPr marL="457200" indent="-457200">
              <a:buFont typeface="+mj-lt"/>
              <a:buAutoNum type="arabicPeriod"/>
            </a:pPr>
            <a:r>
              <a:rPr lang="en-US" sz="2200" dirty="0"/>
              <a:t>Establish governance and oversight processes. </a:t>
            </a:r>
          </a:p>
          <a:p>
            <a:pPr marL="457200" indent="-457200">
              <a:buFont typeface="+mj-lt"/>
              <a:buAutoNum type="arabicPeriod"/>
            </a:pPr>
            <a:r>
              <a:rPr lang="en-US" sz="2200" dirty="0"/>
              <a:t>Inventory and document existing AI applications. </a:t>
            </a:r>
          </a:p>
          <a:p>
            <a:pPr marL="457200" indent="-457200">
              <a:buFont typeface="+mj-lt"/>
              <a:buAutoNum type="arabicPeriod"/>
            </a:pPr>
            <a:r>
              <a:rPr lang="en-US" sz="2200" dirty="0"/>
              <a:t>Address data quality and sourcing. </a:t>
            </a:r>
          </a:p>
          <a:p>
            <a:pPr marL="457200" indent="-457200">
              <a:buFont typeface="+mj-lt"/>
              <a:buAutoNum type="arabicPeriod"/>
            </a:pPr>
            <a:r>
              <a:rPr lang="en-US" sz="2200" dirty="0"/>
              <a:t>Collaborate with stakeholders and industry partners</a:t>
            </a:r>
          </a:p>
          <a:p>
            <a:pPr marL="457200" indent="-457200">
              <a:buFont typeface="+mj-lt"/>
              <a:buAutoNum type="arabicPeriod"/>
            </a:pPr>
            <a:r>
              <a:rPr lang="en-US" sz="2200" dirty="0"/>
              <a:t>Assess privacy and cybersecurity risks of AI adoption. </a:t>
            </a:r>
          </a:p>
          <a:p>
            <a:endParaRPr lang="en-US" dirty="0"/>
          </a:p>
        </p:txBody>
      </p:sp>
      <p:sp>
        <p:nvSpPr>
          <p:cNvPr id="5" name="Slide Number Placeholder 4">
            <a:extLst>
              <a:ext uri="{FF2B5EF4-FFF2-40B4-BE49-F238E27FC236}">
                <a16:creationId xmlns:a16="http://schemas.microsoft.com/office/drawing/2014/main" id="{6AC6D7C6-D992-AFD7-5E63-5315394904B6}"/>
              </a:ext>
            </a:extLst>
          </p:cNvPr>
          <p:cNvSpPr>
            <a:spLocks noGrp="1"/>
          </p:cNvSpPr>
          <p:nvPr>
            <p:ph type="sldNum" sz="quarter" idx="4294967295"/>
          </p:nvPr>
        </p:nvSpPr>
        <p:spPr>
          <a:xfrm>
            <a:off x="0" y="6537325"/>
            <a:ext cx="280988" cy="274638"/>
          </a:xfrm>
          <a:prstGeom prst="rect">
            <a:avLst/>
          </a:prstGeom>
        </p:spPr>
        <p:txBody>
          <a:bodyPr/>
          <a:lstStyle/>
          <a:p>
            <a:fld id="{655162BF-F371-F34B-BF3E-0FB3623B83BC}" type="slidenum">
              <a:rPr lang="en-US" smtClean="0"/>
              <a:t>20</a:t>
            </a:fld>
            <a:endParaRPr lang="en-US" dirty="0"/>
          </a:p>
        </p:txBody>
      </p:sp>
      <p:sp>
        <p:nvSpPr>
          <p:cNvPr id="19" name="TextBox 18">
            <a:extLst>
              <a:ext uri="{FF2B5EF4-FFF2-40B4-BE49-F238E27FC236}">
                <a16:creationId xmlns:a16="http://schemas.microsoft.com/office/drawing/2014/main" id="{AE01D731-D322-9753-55CE-FFBA51250A10}"/>
              </a:ext>
            </a:extLst>
          </p:cNvPr>
          <p:cNvSpPr txBox="1"/>
          <p:nvPr/>
        </p:nvSpPr>
        <p:spPr>
          <a:xfrm>
            <a:off x="7375584" y="5243064"/>
            <a:ext cx="443397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i="0" u="none" strike="noStrike" cap="none" spc="0" normalizeH="0" baseline="0" dirty="0">
                <a:ln>
                  <a:noFill/>
                </a:ln>
                <a:solidFill>
                  <a:srgbClr val="000000"/>
                </a:solidFill>
                <a:effectLst/>
                <a:uFillTx/>
                <a:latin typeface="Helvetica Neue"/>
                <a:ea typeface="Helvetica Neue"/>
                <a:cs typeface="Helvetica Neue"/>
                <a:sym typeface="Helvetica Neue"/>
              </a:rPr>
              <a:t>Source: NASCIO.org, December 2023</a:t>
            </a:r>
          </a:p>
        </p:txBody>
      </p:sp>
      <p:pic>
        <p:nvPicPr>
          <p:cNvPr id="3" name="Picture 2">
            <a:extLst>
              <a:ext uri="{FF2B5EF4-FFF2-40B4-BE49-F238E27FC236}">
                <a16:creationId xmlns:a16="http://schemas.microsoft.com/office/drawing/2014/main" id="{DE1ECD2C-DC0D-E7C7-EB56-768254AB3F92}"/>
              </a:ext>
            </a:extLst>
          </p:cNvPr>
          <p:cNvPicPr>
            <a:picLocks noChangeAspect="1"/>
          </p:cNvPicPr>
          <p:nvPr/>
        </p:nvPicPr>
        <p:blipFill>
          <a:blip r:embed="rId2"/>
          <a:stretch>
            <a:fillRect/>
          </a:stretch>
        </p:blipFill>
        <p:spPr>
          <a:xfrm>
            <a:off x="248586" y="171623"/>
            <a:ext cx="1155155" cy="622007"/>
          </a:xfrm>
          <a:prstGeom prst="rect">
            <a:avLst/>
          </a:prstGeom>
        </p:spPr>
      </p:pic>
    </p:spTree>
    <p:extLst>
      <p:ext uri="{BB962C8B-B14F-4D97-AF65-F5344CB8AC3E}">
        <p14:creationId xmlns:p14="http://schemas.microsoft.com/office/powerpoint/2010/main" val="219660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489D-27AA-C4EF-E7CA-FF8C67596558}"/>
              </a:ext>
            </a:extLst>
          </p:cNvPr>
          <p:cNvSpPr>
            <a:spLocks noGrp="1"/>
          </p:cNvSpPr>
          <p:nvPr>
            <p:ph type="title" idx="4294967295"/>
          </p:nvPr>
        </p:nvSpPr>
        <p:spPr>
          <a:xfrm>
            <a:off x="1858034" y="114899"/>
            <a:ext cx="8712200" cy="1449388"/>
          </a:xfrm>
        </p:spPr>
        <p:txBody>
          <a:bodyPr>
            <a:noAutofit/>
          </a:bodyPr>
          <a:lstStyle/>
          <a:p>
            <a:r>
              <a:rPr lang="en-US" sz="2800" b="1" dirty="0"/>
              <a:t>ChatGPT can be used by local governments in several ways to improve their services and communication with citizens</a:t>
            </a:r>
          </a:p>
        </p:txBody>
      </p:sp>
      <p:sp>
        <p:nvSpPr>
          <p:cNvPr id="6" name="TextBox 5">
            <a:extLst>
              <a:ext uri="{FF2B5EF4-FFF2-40B4-BE49-F238E27FC236}">
                <a16:creationId xmlns:a16="http://schemas.microsoft.com/office/drawing/2014/main" id="{CAF0508C-C4F8-E522-4FA2-E17FBB34D83B}"/>
              </a:ext>
            </a:extLst>
          </p:cNvPr>
          <p:cNvSpPr txBox="1"/>
          <p:nvPr/>
        </p:nvSpPr>
        <p:spPr>
          <a:xfrm>
            <a:off x="1774172" y="1921357"/>
            <a:ext cx="8557403" cy="2862322"/>
          </a:xfrm>
          <a:prstGeom prst="rect">
            <a:avLst/>
          </a:prstGeom>
          <a:noFill/>
        </p:spPr>
        <p:txBody>
          <a:bodyPr wrap="square">
            <a:spAutoFit/>
          </a:bodyPr>
          <a:lstStyle/>
          <a:p>
            <a:pPr marL="285750" indent="-285750">
              <a:buFont typeface="Arial" panose="020B0604020202020204" pitchFamily="34" charset="0"/>
              <a:buChar char="•"/>
            </a:pPr>
            <a:r>
              <a:rPr lang="en-US" sz="2000" b="1" dirty="0">
                <a:solidFill>
                  <a:srgbClr val="C00000"/>
                </a:solidFill>
              </a:rPr>
              <a:t>Virtual Assistance</a:t>
            </a:r>
            <a:r>
              <a:rPr lang="en-US" sz="2000" dirty="0"/>
              <a:t>: ChatGPT can be integrated into local government websites as a virtual assistant to answer frequently asked questions from citizens. This can reduce the workload on customer service staff and provide prompt, 24/7 assistance to citizens.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solidFill>
                  <a:srgbClr val="C00000"/>
                </a:solidFill>
              </a:rPr>
              <a:t>Service Request Management</a:t>
            </a:r>
            <a:r>
              <a:rPr lang="en-US" sz="2000" dirty="0"/>
              <a:t>: ChatGPT can assist in managing service requests from citizens. For example, it can help residents report potholes, broken streetlights, or other issues and route those requests to the appropriate department for resolution.</a:t>
            </a:r>
          </a:p>
        </p:txBody>
      </p:sp>
      <p:sp>
        <p:nvSpPr>
          <p:cNvPr id="10" name="TextBox 9">
            <a:extLst>
              <a:ext uri="{FF2B5EF4-FFF2-40B4-BE49-F238E27FC236}">
                <a16:creationId xmlns:a16="http://schemas.microsoft.com/office/drawing/2014/main" id="{7BD06F63-F29E-5677-523E-2ADD103DB34A}"/>
              </a:ext>
            </a:extLst>
          </p:cNvPr>
          <p:cNvSpPr txBox="1"/>
          <p:nvPr/>
        </p:nvSpPr>
        <p:spPr>
          <a:xfrm>
            <a:off x="1739661" y="4936643"/>
            <a:ext cx="8712678" cy="1015663"/>
          </a:xfrm>
          <a:prstGeom prst="rect">
            <a:avLst/>
          </a:prstGeom>
          <a:noFill/>
        </p:spPr>
        <p:txBody>
          <a:bodyPr wrap="square">
            <a:spAutoFit/>
          </a:bodyPr>
          <a:lstStyle/>
          <a:p>
            <a:pPr marL="285750" indent="-285750">
              <a:buFont typeface="Arial" panose="020B0604020202020204" pitchFamily="34" charset="0"/>
              <a:buChar char="•"/>
            </a:pPr>
            <a:r>
              <a:rPr lang="en-US" sz="2000" b="1" dirty="0">
                <a:solidFill>
                  <a:srgbClr val="C00000"/>
                </a:solidFill>
              </a:rPr>
              <a:t>Event and News Updates</a:t>
            </a:r>
            <a:r>
              <a:rPr lang="en-US" sz="2000" dirty="0"/>
              <a:t>: ChatGPT can provide real-time updates and information on local government events, meetings, and news. This can help keep citizens informed and engaged in their local community.</a:t>
            </a:r>
          </a:p>
        </p:txBody>
      </p:sp>
    </p:spTree>
    <p:extLst>
      <p:ext uri="{BB962C8B-B14F-4D97-AF65-F5344CB8AC3E}">
        <p14:creationId xmlns:p14="http://schemas.microsoft.com/office/powerpoint/2010/main" val="217073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CBAD64-98D6-D1DF-5C18-613A4445725A}"/>
              </a:ext>
            </a:extLst>
          </p:cNvPr>
          <p:cNvSpPr txBox="1"/>
          <p:nvPr/>
        </p:nvSpPr>
        <p:spPr>
          <a:xfrm>
            <a:off x="1696533" y="630028"/>
            <a:ext cx="8798943" cy="4358886"/>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en-US" sz="2000" b="1"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Surveys and Feedback Collection</a:t>
            </a:r>
            <a:r>
              <a:rPr lang="en-US" sz="2000" i="1" dirty="0">
                <a:latin typeface="Calibri" panose="020F0502020204030204" pitchFamily="34" charset="0"/>
                <a:ea typeface="Calibri" panose="020F0502020204030204" pitchFamily="34" charset="0"/>
                <a:cs typeface="Times New Roman" panose="02020603050405020304" pitchFamily="18" charset="0"/>
              </a:rPr>
              <a:t>: ChatGPT can be used to conduct surveys and gather feedback from citizens. This can help local governments understand the needs and opinions of their constituents and make data-driven decisions.</a:t>
            </a:r>
          </a:p>
          <a:p>
            <a:pPr>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Emergency Response</a:t>
            </a:r>
            <a:r>
              <a:rPr lang="en-US" sz="2000" i="1" dirty="0">
                <a:latin typeface="Calibri" panose="020F0502020204030204" pitchFamily="34" charset="0"/>
                <a:ea typeface="Calibri" panose="020F0502020204030204" pitchFamily="34" charset="0"/>
                <a:cs typeface="Times New Roman" panose="02020603050405020304" pitchFamily="18" charset="0"/>
              </a:rPr>
              <a:t>: In times of crisis or emergency, ChatGPT can provide critical information to citizens and help coordinate response efforts.</a:t>
            </a:r>
          </a:p>
          <a:p>
            <a:pPr>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Accessibility</a:t>
            </a:r>
            <a:r>
              <a:rPr lang="en-US" sz="2000" i="1" dirty="0">
                <a:latin typeface="Calibri" panose="020F0502020204030204" pitchFamily="34" charset="0"/>
                <a:ea typeface="Calibri" panose="020F0502020204030204" pitchFamily="34" charset="0"/>
                <a:cs typeface="Times New Roman" panose="02020603050405020304" pitchFamily="18" charset="0"/>
              </a:rPr>
              <a:t>: ChatGPT can provide information and support for people with disabilities, such as those who are visually or hearing impaired.</a:t>
            </a:r>
          </a:p>
          <a:p>
            <a:pPr>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en-U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Language translation: </a:t>
            </a:r>
            <a:r>
              <a:rPr lang="en-US" sz="2000" i="1" dirty="0">
                <a:latin typeface="Calibri" panose="020F0502020204030204" pitchFamily="34" charset="0"/>
                <a:ea typeface="Calibri" panose="020F0502020204030204" pitchFamily="34" charset="0"/>
                <a:cs typeface="Times New Roman" panose="02020603050405020304" pitchFamily="18" charset="0"/>
              </a:rPr>
              <a:t>ChatGPT can be used to translate text and speech into different languages, making it easier for people to communicate with each other regardless of their native language.</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724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50E866-CCC8-5AA1-24C6-7F6B1CDA73C4}"/>
              </a:ext>
            </a:extLst>
          </p:cNvPr>
          <p:cNvSpPr>
            <a:spLocks noGrp="1"/>
          </p:cNvSpPr>
          <p:nvPr>
            <p:ph type="title"/>
          </p:nvPr>
        </p:nvSpPr>
        <p:spPr>
          <a:xfrm>
            <a:off x="914400" y="166255"/>
            <a:ext cx="10200132" cy="1188720"/>
          </a:xfrm>
        </p:spPr>
        <p:txBody>
          <a:bodyPr/>
          <a:lstStyle/>
          <a:p>
            <a:r>
              <a:rPr lang="en-US" dirty="0"/>
              <a:t>The Art of the Prompt</a:t>
            </a:r>
          </a:p>
        </p:txBody>
      </p:sp>
      <p:sp>
        <p:nvSpPr>
          <p:cNvPr id="6" name="Content Placeholder 5">
            <a:extLst>
              <a:ext uri="{FF2B5EF4-FFF2-40B4-BE49-F238E27FC236}">
                <a16:creationId xmlns:a16="http://schemas.microsoft.com/office/drawing/2014/main" id="{9501EEBC-5783-E395-7BB5-228C20F1D924}"/>
              </a:ext>
            </a:extLst>
          </p:cNvPr>
          <p:cNvSpPr>
            <a:spLocks noGrp="1"/>
          </p:cNvSpPr>
          <p:nvPr>
            <p:ph idx="1"/>
          </p:nvPr>
        </p:nvSpPr>
        <p:spPr>
          <a:xfrm>
            <a:off x="840509" y="1527694"/>
            <a:ext cx="10204704" cy="2971800"/>
          </a:xfrm>
        </p:spPr>
        <p:txBody>
          <a:bodyPr/>
          <a:lstStyle/>
          <a:p>
            <a:r>
              <a:rPr lang="en-US" b="1" dirty="0"/>
              <a:t>Clarity is King</a:t>
            </a:r>
            <a:r>
              <a:rPr lang="en-US" dirty="0"/>
              <a:t>: Be clear and specific about what you want the AI to do. Avoid ambiguity by using concise language that precisely conveys your intent.</a:t>
            </a:r>
          </a:p>
          <a:p>
            <a:r>
              <a:rPr lang="en-US" b="1" dirty="0"/>
              <a:t>Context is Key</a:t>
            </a:r>
            <a:r>
              <a:rPr lang="en-US" dirty="0"/>
              <a:t>: Provide enough background information for the AI to understand the scenario you're creating. This helps it make sense of your prompt and tailor the response accordingly. However, avoid information overload. Stick to relevant details.</a:t>
            </a:r>
          </a:p>
          <a:p>
            <a:r>
              <a:rPr lang="en-US" b="1" dirty="0"/>
              <a:t>Specificity is your Friend</a:t>
            </a:r>
            <a:r>
              <a:rPr lang="en-US" dirty="0"/>
              <a:t>:  The more specific you are, the better the AI can understand your desires.  Instead of saying, “Write a story,” try “Write a science fiction story about a team of astronauts who discover a sentient planet.“</a:t>
            </a:r>
          </a:p>
          <a:p>
            <a:r>
              <a:rPr lang="en-US" b="1" dirty="0"/>
              <a:t>Keep it Concise</a:t>
            </a:r>
            <a:r>
              <a:rPr lang="en-US" dirty="0"/>
              <a:t>: While providing context is important, avoid overly lengthy prompts. Strive for clear and concise instructions that effectively communicate your desired outcome.</a:t>
            </a:r>
          </a:p>
          <a:p>
            <a:endParaRPr lang="en-US" dirty="0"/>
          </a:p>
          <a:p>
            <a:endParaRPr lang="en-US" dirty="0"/>
          </a:p>
        </p:txBody>
      </p:sp>
      <p:sp>
        <p:nvSpPr>
          <p:cNvPr id="7" name="TextBox 6">
            <a:extLst>
              <a:ext uri="{FF2B5EF4-FFF2-40B4-BE49-F238E27FC236}">
                <a16:creationId xmlns:a16="http://schemas.microsoft.com/office/drawing/2014/main" id="{C536794E-0F59-268F-A470-B7AA26C8F16B}"/>
              </a:ext>
            </a:extLst>
          </p:cNvPr>
          <p:cNvSpPr txBox="1"/>
          <p:nvPr/>
        </p:nvSpPr>
        <p:spPr>
          <a:xfrm>
            <a:off x="8857671" y="5514232"/>
            <a:ext cx="2493819" cy="369332"/>
          </a:xfrm>
          <a:prstGeom prst="rect">
            <a:avLst/>
          </a:prstGeom>
          <a:noFill/>
        </p:spPr>
        <p:txBody>
          <a:bodyPr wrap="square" rtlCol="0">
            <a:spAutoFit/>
          </a:bodyPr>
          <a:lstStyle/>
          <a:p>
            <a:r>
              <a:rPr lang="en-US" dirty="0"/>
              <a:t>Source: Google Gemini</a:t>
            </a:r>
          </a:p>
        </p:txBody>
      </p:sp>
    </p:spTree>
    <p:extLst>
      <p:ext uri="{BB962C8B-B14F-4D97-AF65-F5344CB8AC3E}">
        <p14:creationId xmlns:p14="http://schemas.microsoft.com/office/powerpoint/2010/main" val="405162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E7914-DEB9-BCD9-B74E-D74F6ACE0D8C}"/>
              </a:ext>
            </a:extLst>
          </p:cNvPr>
          <p:cNvSpPr>
            <a:spLocks noGrp="1"/>
          </p:cNvSpPr>
          <p:nvPr>
            <p:ph type="title"/>
          </p:nvPr>
        </p:nvSpPr>
        <p:spPr>
          <a:xfrm>
            <a:off x="840509" y="147782"/>
            <a:ext cx="10200132" cy="1188720"/>
          </a:xfrm>
        </p:spPr>
        <p:txBody>
          <a:bodyPr/>
          <a:lstStyle/>
          <a:p>
            <a:r>
              <a:rPr lang="en-US" dirty="0"/>
              <a:t>The Art of the Prompt </a:t>
            </a:r>
            <a:r>
              <a:rPr lang="en-US" sz="2400" dirty="0"/>
              <a:t>(Continued)</a:t>
            </a:r>
          </a:p>
        </p:txBody>
      </p:sp>
      <p:sp>
        <p:nvSpPr>
          <p:cNvPr id="3" name="Content Placeholder 2">
            <a:extLst>
              <a:ext uri="{FF2B5EF4-FFF2-40B4-BE49-F238E27FC236}">
                <a16:creationId xmlns:a16="http://schemas.microsoft.com/office/drawing/2014/main" id="{D7A325C0-B424-6137-CADE-9F5FD06F0AC5}"/>
              </a:ext>
            </a:extLst>
          </p:cNvPr>
          <p:cNvSpPr>
            <a:spLocks noGrp="1"/>
          </p:cNvSpPr>
          <p:nvPr>
            <p:ph idx="1"/>
          </p:nvPr>
        </p:nvSpPr>
        <p:spPr>
          <a:xfrm>
            <a:off x="701964" y="1730895"/>
            <a:ext cx="10204704" cy="2971800"/>
          </a:xfrm>
        </p:spPr>
        <p:txBody>
          <a:bodyPr/>
          <a:lstStyle/>
          <a:p>
            <a:r>
              <a:rPr lang="en-US" b="1" dirty="0"/>
              <a:t>Embrace the Power of Questions</a:t>
            </a:r>
            <a:r>
              <a:rPr lang="en-US" dirty="0"/>
              <a:t>: Don't be afraid to use question words like who, what, when, where, and why.  These guide the AI in a specific direction and lead to more detailed and useful responses.</a:t>
            </a:r>
          </a:p>
          <a:p>
            <a:r>
              <a:rPr lang="en-US" b="1" dirty="0"/>
              <a:t>Refine and Iterate</a:t>
            </a:r>
            <a:r>
              <a:rPr lang="en-US" dirty="0"/>
              <a:t>:  The first prompt might not be perfect. Experiment with different phrasings, keywords, and details. Analyze the AI's response and tweak your prompt accordingly. This back-and-forth is how you get the best possible results.</a:t>
            </a:r>
          </a:p>
          <a:p>
            <a:r>
              <a:rPr lang="en-US" b="1" dirty="0"/>
              <a:t>Examples are Golden</a:t>
            </a:r>
            <a:r>
              <a:rPr lang="en-US" dirty="0"/>
              <a:t>: If you have a particular style or format in mind, provide an example for the AI to reference. This can be a previous output, a specific writing style, or even an image for creative tasks.</a:t>
            </a:r>
          </a:p>
          <a:p>
            <a:pPr marL="91440" indent="0">
              <a:buNone/>
            </a:pPr>
            <a:endParaRPr lang="en-US" dirty="0"/>
          </a:p>
          <a:p>
            <a:endParaRPr lang="en-US" dirty="0"/>
          </a:p>
        </p:txBody>
      </p:sp>
      <p:sp>
        <p:nvSpPr>
          <p:cNvPr id="5" name="TextBox 4">
            <a:extLst>
              <a:ext uri="{FF2B5EF4-FFF2-40B4-BE49-F238E27FC236}">
                <a16:creationId xmlns:a16="http://schemas.microsoft.com/office/drawing/2014/main" id="{B81EB984-592B-912C-F9E6-FEC704497F63}"/>
              </a:ext>
            </a:extLst>
          </p:cNvPr>
          <p:cNvSpPr txBox="1"/>
          <p:nvPr/>
        </p:nvSpPr>
        <p:spPr>
          <a:xfrm>
            <a:off x="8659091" y="5219299"/>
            <a:ext cx="3037332" cy="369332"/>
          </a:xfrm>
          <a:prstGeom prst="rect">
            <a:avLst/>
          </a:prstGeom>
          <a:noFill/>
        </p:spPr>
        <p:txBody>
          <a:bodyPr wrap="square" rtlCol="0">
            <a:spAutoFit/>
          </a:bodyPr>
          <a:lstStyle/>
          <a:p>
            <a:r>
              <a:rPr lang="en-US"/>
              <a:t>Source: Google Gemini</a:t>
            </a:r>
            <a:endParaRPr lang="en-US" dirty="0"/>
          </a:p>
        </p:txBody>
      </p:sp>
    </p:spTree>
    <p:extLst>
      <p:ext uri="{BB962C8B-B14F-4D97-AF65-F5344CB8AC3E}">
        <p14:creationId xmlns:p14="http://schemas.microsoft.com/office/powerpoint/2010/main" val="386322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74C354-7CCB-8B38-6986-8068B9F0A200}"/>
              </a:ext>
            </a:extLst>
          </p:cNvPr>
          <p:cNvSpPr txBox="1"/>
          <p:nvPr/>
        </p:nvSpPr>
        <p:spPr>
          <a:xfrm>
            <a:off x="993236" y="230596"/>
            <a:ext cx="10427180" cy="5355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1" dirty="0">
                <a:solidFill>
                  <a:srgbClr val="C00000"/>
                </a:solidFill>
              </a:rPr>
              <a:t>Here are some example roles and prompts to use for role-playing with ChatGPT:</a:t>
            </a:r>
          </a:p>
          <a:p>
            <a:endParaRPr lang="en-US" b="1" dirty="0"/>
          </a:p>
          <a:p>
            <a:r>
              <a:rPr lang="en-US" b="1" dirty="0"/>
              <a:t>Role:</a:t>
            </a:r>
            <a:r>
              <a:rPr lang="en-US" dirty="0"/>
              <a:t> City council member Prompt: As a city council member, ask me relevant questions and critique my responses as I present elements of my proposal for improving public transportation.</a:t>
            </a:r>
          </a:p>
          <a:p>
            <a:endParaRPr lang="en-US" dirty="0"/>
          </a:p>
          <a:p>
            <a:r>
              <a:rPr lang="en-US" b="1" dirty="0"/>
              <a:t>Role:</a:t>
            </a:r>
            <a:r>
              <a:rPr lang="en-US" dirty="0"/>
              <a:t> City manager Prompt: As a city manager, provide feedback on my proposed plan to streamline city services using digital technology and suggest potential improvements or areas of concern.</a:t>
            </a:r>
          </a:p>
          <a:p>
            <a:endParaRPr lang="en-US" dirty="0"/>
          </a:p>
          <a:p>
            <a:r>
              <a:rPr lang="en-US" b="1" dirty="0"/>
              <a:t>Role:</a:t>
            </a:r>
            <a:r>
              <a:rPr lang="en-US" dirty="0"/>
              <a:t> CFO Prompt: As a CFO, evaluate my proposed budget for the upcoming fiscal year, focusing on the allocation of resources to key infrastructure projects.</a:t>
            </a:r>
          </a:p>
          <a:p>
            <a:endParaRPr lang="en-US" dirty="0"/>
          </a:p>
          <a:p>
            <a:r>
              <a:rPr lang="en-US" b="1" dirty="0"/>
              <a:t>Role:</a:t>
            </a:r>
            <a:r>
              <a:rPr lang="en-US" dirty="0"/>
              <a:t> Concerned citizen Prompt: As a concerned citizen, question the impact of the new housing development on our community’s resources and infrastructure, and suggest alternatives.</a:t>
            </a:r>
          </a:p>
          <a:p>
            <a:endParaRPr lang="en-US" dirty="0"/>
          </a:p>
          <a:p>
            <a:r>
              <a:rPr lang="en-US" b="1" dirty="0"/>
              <a:t>Role</a:t>
            </a:r>
            <a:r>
              <a:rPr lang="en-US" dirty="0"/>
              <a:t>: Small business owner Prompt: As a small business owner, provide input on my proposal for a new economic development initiative aimed at supporting local businesses.</a:t>
            </a:r>
          </a:p>
          <a:p>
            <a:endParaRPr lang="en-US" dirty="0"/>
          </a:p>
          <a:p>
            <a:r>
              <a:rPr lang="en-US" b="1" dirty="0"/>
              <a:t>Role</a:t>
            </a:r>
            <a:r>
              <a:rPr lang="en-US" dirty="0"/>
              <a:t>: Parent of a student Prompt: As a parent of a student in the local school district, provide input on a proposed project that the district is considering.</a:t>
            </a:r>
          </a:p>
        </p:txBody>
      </p:sp>
      <p:sp>
        <p:nvSpPr>
          <p:cNvPr id="5" name="TextBox 4">
            <a:extLst>
              <a:ext uri="{FF2B5EF4-FFF2-40B4-BE49-F238E27FC236}">
                <a16:creationId xmlns:a16="http://schemas.microsoft.com/office/drawing/2014/main" id="{C94C7661-1985-5629-90AD-8E914CDB4DBC}"/>
              </a:ext>
            </a:extLst>
          </p:cNvPr>
          <p:cNvSpPr txBox="1"/>
          <p:nvPr/>
        </p:nvSpPr>
        <p:spPr>
          <a:xfrm>
            <a:off x="637924" y="6258072"/>
            <a:ext cx="1113780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https://www.govtech.com/artificial-intelligence/chatgpt-example-prompts-for-state-and-local-government</a:t>
            </a:r>
          </a:p>
        </p:txBody>
      </p:sp>
    </p:spTree>
    <p:extLst>
      <p:ext uri="{BB962C8B-B14F-4D97-AF65-F5344CB8AC3E}">
        <p14:creationId xmlns:p14="http://schemas.microsoft.com/office/powerpoint/2010/main" val="2348930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69EA3-798A-59B9-A67A-0F52A5527DCA}"/>
              </a:ext>
            </a:extLst>
          </p:cNvPr>
          <p:cNvSpPr>
            <a:spLocks noGrp="1"/>
          </p:cNvSpPr>
          <p:nvPr>
            <p:ph type="title"/>
          </p:nvPr>
        </p:nvSpPr>
        <p:spPr>
          <a:xfrm>
            <a:off x="1213104" y="614680"/>
            <a:ext cx="10200132" cy="1188720"/>
          </a:xfrm>
        </p:spPr>
        <p:txBody>
          <a:bodyPr/>
          <a:lstStyle/>
          <a:p>
            <a:r>
              <a:rPr lang="en-US" b="1" dirty="0">
                <a:effectLst>
                  <a:outerShdw blurRad="38100" dist="38100" dir="2700000" algn="tl">
                    <a:srgbClr val="000000">
                      <a:alpha val="43137"/>
                    </a:srgbClr>
                  </a:outerShdw>
                </a:effectLst>
              </a:rPr>
              <a:t>Categories for AI</a:t>
            </a:r>
          </a:p>
        </p:txBody>
      </p:sp>
      <p:sp>
        <p:nvSpPr>
          <p:cNvPr id="3" name="Content Placeholder 2">
            <a:extLst>
              <a:ext uri="{FF2B5EF4-FFF2-40B4-BE49-F238E27FC236}">
                <a16:creationId xmlns:a16="http://schemas.microsoft.com/office/drawing/2014/main" id="{D659F136-BDC8-1BD5-7D71-855781525FCE}"/>
              </a:ext>
            </a:extLst>
          </p:cNvPr>
          <p:cNvSpPr>
            <a:spLocks noGrp="1"/>
          </p:cNvSpPr>
          <p:nvPr>
            <p:ph idx="1"/>
          </p:nvPr>
        </p:nvSpPr>
        <p:spPr>
          <a:xfrm>
            <a:off x="800100" y="2148840"/>
            <a:ext cx="10204704" cy="2971800"/>
          </a:xfrm>
        </p:spPr>
        <p:txBody>
          <a:bodyPr/>
          <a:lstStyle/>
          <a:p>
            <a:pPr marL="548640" indent="-457200">
              <a:buFont typeface="+mj-lt"/>
              <a:buAutoNum type="arabicPeriod"/>
            </a:pPr>
            <a:r>
              <a:rPr lang="en-US" dirty="0"/>
              <a:t>Conversational Interaction			</a:t>
            </a:r>
          </a:p>
          <a:p>
            <a:pPr marL="548640" indent="-457200">
              <a:buFont typeface="+mj-lt"/>
              <a:buAutoNum type="arabicPeriod"/>
            </a:pPr>
            <a:r>
              <a:rPr lang="en-US" dirty="0"/>
              <a:t>Content Summarization</a:t>
            </a:r>
          </a:p>
          <a:p>
            <a:pPr marL="548640" indent="-457200">
              <a:buFont typeface="+mj-lt"/>
              <a:buAutoNum type="arabicPeriod"/>
            </a:pPr>
            <a:r>
              <a:rPr lang="en-US" dirty="0"/>
              <a:t>High-Quality Information</a:t>
            </a:r>
          </a:p>
          <a:p>
            <a:pPr marL="548640" indent="-457200">
              <a:buFont typeface="+mj-lt"/>
              <a:buAutoNum type="arabicPeriod"/>
            </a:pPr>
            <a:r>
              <a:rPr lang="en-US" dirty="0"/>
              <a:t>Natural Language Understanding</a:t>
            </a:r>
          </a:p>
          <a:p>
            <a:pPr marL="548640" indent="-457200">
              <a:buFont typeface="+mj-lt"/>
              <a:buAutoNum type="arabicPeriod"/>
            </a:pPr>
            <a:r>
              <a:rPr lang="en-US" dirty="0"/>
              <a:t>Learning and Research</a:t>
            </a:r>
          </a:p>
          <a:p>
            <a:pPr marL="548640" indent="-457200">
              <a:buFont typeface="+mj-lt"/>
              <a:buAutoNum type="arabicPeriod"/>
            </a:pPr>
            <a:r>
              <a:rPr lang="en-US" dirty="0"/>
              <a:t>Integration with Other Tools</a:t>
            </a:r>
          </a:p>
        </p:txBody>
      </p:sp>
      <p:pic>
        <p:nvPicPr>
          <p:cNvPr id="4" name="Picture 3">
            <a:extLst>
              <a:ext uri="{FF2B5EF4-FFF2-40B4-BE49-F238E27FC236}">
                <a16:creationId xmlns:a16="http://schemas.microsoft.com/office/drawing/2014/main" id="{25BED3EC-00E6-D23C-66EA-B79F7D45FCFA}"/>
              </a:ext>
            </a:extLst>
          </p:cNvPr>
          <p:cNvPicPr>
            <a:picLocks noChangeAspect="1"/>
          </p:cNvPicPr>
          <p:nvPr/>
        </p:nvPicPr>
        <p:blipFill>
          <a:blip r:embed="rId2"/>
          <a:stretch>
            <a:fillRect/>
          </a:stretch>
        </p:blipFill>
        <p:spPr>
          <a:xfrm>
            <a:off x="6492036" y="1803400"/>
            <a:ext cx="4694327" cy="1981372"/>
          </a:xfrm>
          <a:prstGeom prst="rect">
            <a:avLst/>
          </a:prstGeom>
        </p:spPr>
      </p:pic>
    </p:spTree>
    <p:extLst>
      <p:ext uri="{BB962C8B-B14F-4D97-AF65-F5344CB8AC3E}">
        <p14:creationId xmlns:p14="http://schemas.microsoft.com/office/powerpoint/2010/main" val="228632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69EA3-798A-59B9-A67A-0F52A5527DCA}"/>
              </a:ext>
            </a:extLst>
          </p:cNvPr>
          <p:cNvSpPr>
            <a:spLocks noGrp="1"/>
          </p:cNvSpPr>
          <p:nvPr>
            <p:ph type="title"/>
          </p:nvPr>
        </p:nvSpPr>
        <p:spPr>
          <a:xfrm>
            <a:off x="1350264" y="587248"/>
            <a:ext cx="10200132" cy="1188720"/>
          </a:xfrm>
        </p:spPr>
        <p:txBody>
          <a:bodyPr/>
          <a:lstStyle/>
          <a:p>
            <a:r>
              <a:rPr lang="en-US" b="1" dirty="0">
                <a:effectLst>
                  <a:outerShdw blurRad="38100" dist="38100" dir="2700000" algn="tl">
                    <a:srgbClr val="000000">
                      <a:alpha val="43137"/>
                    </a:srgbClr>
                  </a:outerShdw>
                </a:effectLst>
              </a:rPr>
              <a:t>Categories for AI</a:t>
            </a:r>
          </a:p>
        </p:txBody>
      </p:sp>
      <p:sp>
        <p:nvSpPr>
          <p:cNvPr id="3" name="Content Placeholder 2">
            <a:extLst>
              <a:ext uri="{FF2B5EF4-FFF2-40B4-BE49-F238E27FC236}">
                <a16:creationId xmlns:a16="http://schemas.microsoft.com/office/drawing/2014/main" id="{D659F136-BDC8-1BD5-7D71-855781525FCE}"/>
              </a:ext>
            </a:extLst>
          </p:cNvPr>
          <p:cNvSpPr>
            <a:spLocks noGrp="1"/>
          </p:cNvSpPr>
          <p:nvPr>
            <p:ph idx="1"/>
          </p:nvPr>
        </p:nvSpPr>
        <p:spPr>
          <a:xfrm>
            <a:off x="909828" y="2423160"/>
            <a:ext cx="10204704" cy="2971800"/>
          </a:xfrm>
        </p:spPr>
        <p:txBody>
          <a:bodyPr/>
          <a:lstStyle/>
          <a:p>
            <a:pPr marL="548640" indent="-457200">
              <a:buFont typeface="+mj-lt"/>
              <a:buAutoNum type="arabicPeriod" startAt="7"/>
            </a:pPr>
            <a:r>
              <a:rPr lang="en-US" dirty="0"/>
              <a:t>Data Extraction and Conversion</a:t>
            </a:r>
          </a:p>
          <a:p>
            <a:pPr marL="548640" indent="-457200">
              <a:buFont typeface="+mj-lt"/>
              <a:buAutoNum type="arabicPeriod" startAt="7"/>
            </a:pPr>
            <a:r>
              <a:rPr lang="en-US" dirty="0"/>
              <a:t>Scheduling and Coordination</a:t>
            </a:r>
          </a:p>
          <a:p>
            <a:pPr marL="548640" indent="-457200">
              <a:buFont typeface="+mj-lt"/>
              <a:buAutoNum type="arabicPeriod" startAt="7"/>
            </a:pPr>
            <a:r>
              <a:rPr lang="en-US" dirty="0"/>
              <a:t>Content &amp; Art Creation</a:t>
            </a:r>
          </a:p>
          <a:p>
            <a:pPr marL="548640" indent="-457200">
              <a:buFont typeface="+mj-lt"/>
              <a:buAutoNum type="arabicPeriod" startAt="7"/>
            </a:pPr>
            <a:r>
              <a:rPr lang="en-US" dirty="0"/>
              <a:t>Emotional intelligence (measurement/interaction)</a:t>
            </a:r>
          </a:p>
        </p:txBody>
      </p:sp>
      <p:pic>
        <p:nvPicPr>
          <p:cNvPr id="5" name="Picture 4">
            <a:extLst>
              <a:ext uri="{FF2B5EF4-FFF2-40B4-BE49-F238E27FC236}">
                <a16:creationId xmlns:a16="http://schemas.microsoft.com/office/drawing/2014/main" id="{428F3484-3D5C-3F7B-8488-D093F4E7BCBA}"/>
              </a:ext>
            </a:extLst>
          </p:cNvPr>
          <p:cNvPicPr>
            <a:picLocks noChangeAspect="1"/>
          </p:cNvPicPr>
          <p:nvPr/>
        </p:nvPicPr>
        <p:blipFill>
          <a:blip r:embed="rId2"/>
          <a:stretch>
            <a:fillRect/>
          </a:stretch>
        </p:blipFill>
        <p:spPr>
          <a:xfrm>
            <a:off x="6781102" y="1694688"/>
            <a:ext cx="4690500" cy="1983232"/>
          </a:xfrm>
          <a:prstGeom prst="rect">
            <a:avLst/>
          </a:prstGeom>
        </p:spPr>
      </p:pic>
    </p:spTree>
    <p:extLst>
      <p:ext uri="{BB962C8B-B14F-4D97-AF65-F5344CB8AC3E}">
        <p14:creationId xmlns:p14="http://schemas.microsoft.com/office/powerpoint/2010/main" val="79084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3E7459-0904-6BC5-0079-0B95EBC985F3}"/>
              </a:ext>
            </a:extLst>
          </p:cNvPr>
          <p:cNvSpPr>
            <a:spLocks noGrp="1"/>
          </p:cNvSpPr>
          <p:nvPr>
            <p:ph type="title"/>
          </p:nvPr>
        </p:nvSpPr>
        <p:spPr>
          <a:xfrm>
            <a:off x="1471422" y="-303784"/>
            <a:ext cx="10200132" cy="1188720"/>
          </a:xfrm>
        </p:spPr>
        <p:txBody>
          <a:bodyPr/>
          <a:lstStyle/>
          <a:p>
            <a:r>
              <a:rPr lang="en-US" sz="4400" i="1" dirty="0">
                <a:effectLst>
                  <a:outerShdw blurRad="38100" dist="38100" dir="2700000" algn="tl">
                    <a:srgbClr val="000000">
                      <a:alpha val="43137"/>
                    </a:srgbClr>
                  </a:outerShdw>
                </a:effectLst>
              </a:rPr>
              <a:t>Shark’s Top AI Applications……</a:t>
            </a:r>
          </a:p>
        </p:txBody>
      </p:sp>
      <p:sp>
        <p:nvSpPr>
          <p:cNvPr id="5" name="Content Placeholder 4">
            <a:extLst>
              <a:ext uri="{FF2B5EF4-FFF2-40B4-BE49-F238E27FC236}">
                <a16:creationId xmlns:a16="http://schemas.microsoft.com/office/drawing/2014/main" id="{CA5D9BAB-8E8C-128C-7B77-622C3150E897}"/>
              </a:ext>
            </a:extLst>
          </p:cNvPr>
          <p:cNvSpPr>
            <a:spLocks noGrp="1"/>
          </p:cNvSpPr>
          <p:nvPr>
            <p:ph idx="1"/>
          </p:nvPr>
        </p:nvSpPr>
        <p:spPr>
          <a:xfrm>
            <a:off x="991362" y="1316736"/>
            <a:ext cx="10204704" cy="2971800"/>
          </a:xfrm>
        </p:spPr>
        <p:txBody>
          <a:bodyPr/>
          <a:lstStyle/>
          <a:p>
            <a:pPr marL="548640" indent="-457200">
              <a:buFont typeface="+mj-lt"/>
              <a:buAutoNum type="arabicPeriod"/>
            </a:pPr>
            <a:r>
              <a:rPr lang="en-US" dirty="0"/>
              <a:t>ChatGPT</a:t>
            </a:r>
          </a:p>
          <a:p>
            <a:pPr marL="548640" indent="-457200">
              <a:buFont typeface="+mj-lt"/>
              <a:buAutoNum type="arabicPeriod"/>
            </a:pPr>
            <a:r>
              <a:rPr lang="en-US" dirty="0"/>
              <a:t>Google Gemini</a:t>
            </a:r>
          </a:p>
          <a:p>
            <a:pPr marL="548640" indent="-457200">
              <a:buFont typeface="+mj-lt"/>
              <a:buAutoNum type="arabicPeriod"/>
            </a:pPr>
            <a:r>
              <a:rPr lang="en-US" dirty="0"/>
              <a:t>Perplexity AI</a:t>
            </a:r>
          </a:p>
          <a:p>
            <a:pPr marL="548640" indent="-457200">
              <a:buFont typeface="+mj-lt"/>
              <a:buAutoNum type="arabicPeriod"/>
            </a:pPr>
            <a:r>
              <a:rPr lang="en-US" dirty="0"/>
              <a:t>DALLE-E</a:t>
            </a:r>
          </a:p>
          <a:p>
            <a:pPr marL="548640" indent="-457200">
              <a:buFont typeface="+mj-lt"/>
              <a:buAutoNum type="arabicPeriod"/>
            </a:pPr>
            <a:r>
              <a:rPr lang="en-US" dirty="0"/>
              <a:t>Grammarly</a:t>
            </a:r>
          </a:p>
          <a:p>
            <a:pPr marL="548640" indent="-457200">
              <a:buFont typeface="+mj-lt"/>
              <a:buAutoNum type="arabicPeriod"/>
            </a:pPr>
            <a:r>
              <a:rPr lang="en-US" dirty="0"/>
              <a:t>Microsoft CoPilot</a:t>
            </a:r>
          </a:p>
          <a:p>
            <a:pPr marL="548640" indent="-457200">
              <a:buFont typeface="+mj-lt"/>
              <a:buAutoNum type="arabicPeriod"/>
            </a:pPr>
            <a:r>
              <a:rPr lang="en-US" dirty="0" err="1"/>
              <a:t>ChatPDF</a:t>
            </a:r>
            <a:endParaRPr lang="en-US" dirty="0"/>
          </a:p>
          <a:p>
            <a:pPr marL="548640" indent="-457200">
              <a:buFont typeface="+mj-lt"/>
              <a:buAutoNum type="arabicPeriod"/>
            </a:pPr>
            <a:r>
              <a:rPr lang="en-US" dirty="0"/>
              <a:t>Otter AI</a:t>
            </a:r>
          </a:p>
          <a:p>
            <a:pPr marL="548640" indent="-457200">
              <a:buFont typeface="+mj-lt"/>
              <a:buAutoNum type="arabicPeriod"/>
            </a:pPr>
            <a:endParaRPr lang="en-US" dirty="0"/>
          </a:p>
        </p:txBody>
      </p:sp>
      <p:pic>
        <p:nvPicPr>
          <p:cNvPr id="2" name="Picture 1">
            <a:extLst>
              <a:ext uri="{FF2B5EF4-FFF2-40B4-BE49-F238E27FC236}">
                <a16:creationId xmlns:a16="http://schemas.microsoft.com/office/drawing/2014/main" id="{E89C40B9-AA8F-9080-B532-4FC4FC0A1944}"/>
              </a:ext>
            </a:extLst>
          </p:cNvPr>
          <p:cNvPicPr>
            <a:picLocks noChangeAspect="1"/>
          </p:cNvPicPr>
          <p:nvPr/>
        </p:nvPicPr>
        <p:blipFill>
          <a:blip r:embed="rId2"/>
          <a:stretch>
            <a:fillRect/>
          </a:stretch>
        </p:blipFill>
        <p:spPr>
          <a:xfrm>
            <a:off x="5331134" y="1316736"/>
            <a:ext cx="6250123" cy="3639312"/>
          </a:xfrm>
          <a:prstGeom prst="rect">
            <a:avLst/>
          </a:prstGeom>
        </p:spPr>
      </p:pic>
    </p:spTree>
    <p:extLst>
      <p:ext uri="{BB962C8B-B14F-4D97-AF65-F5344CB8AC3E}">
        <p14:creationId xmlns:p14="http://schemas.microsoft.com/office/powerpoint/2010/main" val="168642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7325-D878-9F96-779F-C054C5E1911C}"/>
              </a:ext>
            </a:extLst>
          </p:cNvPr>
          <p:cNvSpPr>
            <a:spLocks noGrp="1"/>
          </p:cNvSpPr>
          <p:nvPr>
            <p:ph type="title"/>
          </p:nvPr>
        </p:nvSpPr>
        <p:spPr>
          <a:xfrm>
            <a:off x="995934" y="-89727"/>
            <a:ext cx="10200132" cy="1188720"/>
          </a:xfrm>
        </p:spPr>
        <p:txBody>
          <a:bodyPr/>
          <a:lstStyle/>
          <a:p>
            <a:r>
              <a:rPr lang="en-US" dirty="0">
                <a:effectLst>
                  <a:outerShdw blurRad="38100" dist="38100" dir="2700000" algn="tl">
                    <a:srgbClr val="000000">
                      <a:alpha val="43137"/>
                    </a:srgbClr>
                  </a:outerShdw>
                </a:effectLst>
              </a:rPr>
              <a:t>On My Radar</a:t>
            </a:r>
          </a:p>
        </p:txBody>
      </p:sp>
      <p:sp>
        <p:nvSpPr>
          <p:cNvPr id="3" name="Content Placeholder 2">
            <a:extLst>
              <a:ext uri="{FF2B5EF4-FFF2-40B4-BE49-F238E27FC236}">
                <a16:creationId xmlns:a16="http://schemas.microsoft.com/office/drawing/2014/main" id="{0EED05AF-E6D1-1193-0C10-2DFAF8DC593D}"/>
              </a:ext>
            </a:extLst>
          </p:cNvPr>
          <p:cNvSpPr>
            <a:spLocks noGrp="1"/>
          </p:cNvSpPr>
          <p:nvPr>
            <p:ph idx="1"/>
          </p:nvPr>
        </p:nvSpPr>
        <p:spPr>
          <a:xfrm>
            <a:off x="1088136" y="1280160"/>
            <a:ext cx="10204704" cy="2971800"/>
          </a:xfrm>
        </p:spPr>
        <p:txBody>
          <a:bodyPr/>
          <a:lstStyle/>
          <a:p>
            <a:r>
              <a:rPr lang="en-US" sz="2400" dirty="0"/>
              <a:t>Hume AI</a:t>
            </a:r>
          </a:p>
          <a:p>
            <a:r>
              <a:rPr lang="en-US" sz="2400" dirty="0" err="1"/>
              <a:t>Replika</a:t>
            </a:r>
            <a:endParaRPr lang="en-US" sz="2400" dirty="0"/>
          </a:p>
          <a:p>
            <a:r>
              <a:rPr lang="en-US" sz="2400" dirty="0" err="1"/>
              <a:t>Todoist</a:t>
            </a:r>
            <a:endParaRPr lang="en-US" sz="2400" dirty="0"/>
          </a:p>
          <a:p>
            <a:r>
              <a:rPr lang="en-US" sz="2400" dirty="0" err="1"/>
              <a:t>Voicea</a:t>
            </a:r>
            <a:endParaRPr lang="en-US" sz="2400" dirty="0"/>
          </a:p>
          <a:p>
            <a:r>
              <a:rPr lang="en-US" sz="2400" dirty="0"/>
              <a:t>Claude AI</a:t>
            </a:r>
          </a:p>
          <a:p>
            <a:r>
              <a:rPr lang="en-US" sz="2400" dirty="0"/>
              <a:t>Adobe Firefly</a:t>
            </a:r>
          </a:p>
          <a:p>
            <a:r>
              <a:rPr lang="en-US" sz="2400" dirty="0"/>
              <a:t>Canva’s Magic Studio </a:t>
            </a:r>
          </a:p>
        </p:txBody>
      </p:sp>
      <p:pic>
        <p:nvPicPr>
          <p:cNvPr id="4" name="Picture 3">
            <a:extLst>
              <a:ext uri="{FF2B5EF4-FFF2-40B4-BE49-F238E27FC236}">
                <a16:creationId xmlns:a16="http://schemas.microsoft.com/office/drawing/2014/main" id="{66A8DBE3-C3AB-D24E-157B-05C9623A00D4}"/>
              </a:ext>
            </a:extLst>
          </p:cNvPr>
          <p:cNvPicPr>
            <a:picLocks noChangeAspect="1"/>
          </p:cNvPicPr>
          <p:nvPr/>
        </p:nvPicPr>
        <p:blipFill>
          <a:blip r:embed="rId2"/>
          <a:stretch>
            <a:fillRect/>
          </a:stretch>
        </p:blipFill>
        <p:spPr>
          <a:xfrm>
            <a:off x="5600734" y="1921382"/>
            <a:ext cx="4973159" cy="3290697"/>
          </a:xfrm>
          <a:prstGeom prst="rect">
            <a:avLst/>
          </a:prstGeom>
        </p:spPr>
      </p:pic>
    </p:spTree>
    <p:extLst>
      <p:ext uri="{BB962C8B-B14F-4D97-AF65-F5344CB8AC3E}">
        <p14:creationId xmlns:p14="http://schemas.microsoft.com/office/powerpoint/2010/main" val="77909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s://i.ytimg.com/vi/oCWr6WF-8Y0/sddefault.jpg#404_is_fine">
            <a:extLst>
              <a:ext uri="{FF2B5EF4-FFF2-40B4-BE49-F238E27FC236}">
                <a16:creationId xmlns:a16="http://schemas.microsoft.com/office/drawing/2014/main" id="{7B94B172-69EE-4F82-8914-823CD10B9730}"/>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2500" b="12500"/>
          <a:stretch/>
        </p:blipFill>
        <p:spPr bwMode="auto">
          <a:xfrm>
            <a:off x="1256525" y="489549"/>
            <a:ext cx="9143985" cy="51434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96B3C5F-A415-4750-A3DB-9677A1F9C3A3}"/>
              </a:ext>
            </a:extLst>
          </p:cNvPr>
          <p:cNvSpPr txBox="1">
            <a:spLocks/>
          </p:cNvSpPr>
          <p:nvPr/>
        </p:nvSpPr>
        <p:spPr>
          <a:xfrm>
            <a:off x="1791490" y="1372566"/>
            <a:ext cx="2484873" cy="3544707"/>
          </a:xfrm>
          <a:prstGeom prst="rect">
            <a:avLst/>
          </a:prstGeom>
        </p:spPr>
        <p:txBody>
          <a:bodyPr vert="horz" lIns="68580" tIns="34290" rIns="68580" bIns="34290" rtlCol="0" anchor="ctr">
            <a:normAutofit/>
          </a:bodyPr>
          <a:lstStyle>
            <a:lvl1pPr algn="ctr" rtl="0" eaLnBrk="0" fontAlgn="base" hangingPunct="0">
              <a:spcBef>
                <a:spcPct val="0"/>
              </a:spcBef>
              <a:spcAft>
                <a:spcPct val="0"/>
              </a:spcAft>
              <a:defRPr sz="4400" kern="1200">
                <a:solidFill>
                  <a:schemeClr val="tx1"/>
                </a:solidFill>
                <a:latin typeface="Trebuchet MS" pitchFamily="34" charset="0"/>
                <a:ea typeface="+mj-ea"/>
                <a:cs typeface="+mj-cs"/>
              </a:defRPr>
            </a:lvl1pPr>
            <a:lvl2pPr algn="ctr" rtl="0" eaLnBrk="0" fontAlgn="base" hangingPunct="0">
              <a:spcBef>
                <a:spcPct val="0"/>
              </a:spcBef>
              <a:spcAft>
                <a:spcPct val="0"/>
              </a:spcAft>
              <a:defRPr sz="4400">
                <a:solidFill>
                  <a:schemeClr val="tx1"/>
                </a:solidFill>
                <a:latin typeface="Trebuchet MS" pitchFamily="34" charset="0"/>
              </a:defRPr>
            </a:lvl2pPr>
            <a:lvl3pPr algn="ctr" rtl="0" eaLnBrk="0" fontAlgn="base" hangingPunct="0">
              <a:spcBef>
                <a:spcPct val="0"/>
              </a:spcBef>
              <a:spcAft>
                <a:spcPct val="0"/>
              </a:spcAft>
              <a:defRPr sz="4400">
                <a:solidFill>
                  <a:schemeClr val="tx1"/>
                </a:solidFill>
                <a:latin typeface="Trebuchet MS" pitchFamily="34" charset="0"/>
              </a:defRPr>
            </a:lvl3pPr>
            <a:lvl4pPr algn="ctr" rtl="0" eaLnBrk="0" fontAlgn="base" hangingPunct="0">
              <a:spcBef>
                <a:spcPct val="0"/>
              </a:spcBef>
              <a:spcAft>
                <a:spcPct val="0"/>
              </a:spcAft>
              <a:defRPr sz="4400">
                <a:solidFill>
                  <a:schemeClr val="tx1"/>
                </a:solidFill>
                <a:latin typeface="Trebuchet MS" pitchFamily="34" charset="0"/>
              </a:defRPr>
            </a:lvl4pPr>
            <a:lvl5pPr algn="ctr" rtl="0" eaLnBrk="0" fontAlgn="base" hangingPunct="0">
              <a:spcBef>
                <a:spcPct val="0"/>
              </a:spcBef>
              <a:spcAft>
                <a:spcPct val="0"/>
              </a:spcAft>
              <a:defRPr sz="4400">
                <a:solidFill>
                  <a:schemeClr val="tx1"/>
                </a:solidFill>
                <a:latin typeface="Trebuchet MS"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pPr marL="0" marR="0" lvl="0" indent="0" algn="r" defTabSz="685800" rtl="0" eaLnBrk="1" fontAlgn="base" latinLnBrk="0" hangingPunct="1">
              <a:lnSpc>
                <a:spcPct val="90000"/>
              </a:lnSpc>
              <a:spcBef>
                <a:spcPct val="0"/>
              </a:spcBef>
              <a:spcAft>
                <a:spcPts val="45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Calibri Light" panose="020F0302020204030204"/>
                <a:ea typeface="+mj-ea"/>
                <a:cs typeface="+mj-cs"/>
              </a:rPr>
              <a:t>Artificial Intelligence: Transforming the Work of Government</a:t>
            </a:r>
          </a:p>
        </p:txBody>
      </p:sp>
      <p:sp>
        <p:nvSpPr>
          <p:cNvPr id="3" name="Rectangle 2">
            <a:extLst>
              <a:ext uri="{FF2B5EF4-FFF2-40B4-BE49-F238E27FC236}">
                <a16:creationId xmlns:a16="http://schemas.microsoft.com/office/drawing/2014/main" id="{CE04A456-A67F-4E16-8A42-F4B05F8C8175}"/>
              </a:ext>
            </a:extLst>
          </p:cNvPr>
          <p:cNvSpPr/>
          <p:nvPr/>
        </p:nvSpPr>
        <p:spPr>
          <a:xfrm>
            <a:off x="4770408" y="1440611"/>
            <a:ext cx="5738200" cy="4192437"/>
          </a:xfrm>
          <a:prstGeom prst="rect">
            <a:avLst/>
          </a:prstGeom>
        </p:spPr>
        <p:txBody>
          <a:bodyPr vert="horz" lIns="68580" tIns="34290" rIns="68580" bIns="34290" rtlCol="0" anchor="ctr">
            <a:normAutofit/>
          </a:bodyPr>
          <a:lstStyle/>
          <a:p>
            <a:pPr marL="0" marR="0" lvl="0" indent="-171450" algn="l" defTabSz="685800" rtl="0" eaLnBrk="1" fontAlgn="base" latinLnBrk="0" hangingPunct="1">
              <a:lnSpc>
                <a:spcPct val="90000"/>
              </a:lnSpc>
              <a:spcBef>
                <a:spcPct val="0"/>
              </a:spcBef>
              <a:spcAft>
                <a:spcPts val="45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Answering questions – intelligent agents, chatbots </a:t>
            </a:r>
          </a:p>
          <a:p>
            <a:pPr marL="0" marR="0" lvl="0" indent="-171450" algn="l" defTabSz="685800" rtl="0" eaLnBrk="1" fontAlgn="base" latinLnBrk="0" hangingPunct="1">
              <a:lnSpc>
                <a:spcPct val="90000"/>
              </a:lnSpc>
              <a:spcBef>
                <a:spcPct val="0"/>
              </a:spcBef>
              <a:spcAft>
                <a:spcPts val="45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Digital assistants </a:t>
            </a:r>
          </a:p>
          <a:p>
            <a:pPr marL="0" marR="0" lvl="0" indent="-171450" algn="l" defTabSz="685800" rtl="0" eaLnBrk="1" fontAlgn="base" latinLnBrk="0" hangingPunct="1">
              <a:lnSpc>
                <a:spcPct val="90000"/>
              </a:lnSpc>
              <a:spcBef>
                <a:spcPct val="0"/>
              </a:spcBef>
              <a:spcAft>
                <a:spcPts val="45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Citizen service requests</a:t>
            </a:r>
          </a:p>
          <a:p>
            <a:pPr marL="0" marR="0" lvl="0" indent="-171450" algn="l" defTabSz="685800" rtl="0" eaLnBrk="1" fontAlgn="base" latinLnBrk="0" hangingPunct="1">
              <a:lnSpc>
                <a:spcPct val="90000"/>
              </a:lnSpc>
              <a:spcBef>
                <a:spcPct val="0"/>
              </a:spcBef>
              <a:spcAft>
                <a:spcPts val="45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Robotic Process Automation </a:t>
            </a:r>
          </a:p>
          <a:p>
            <a:pPr marL="0" marR="0" lvl="0" indent="-171450" algn="l" defTabSz="685800" rtl="0" eaLnBrk="1" fontAlgn="base" latinLnBrk="0" hangingPunct="1">
              <a:lnSpc>
                <a:spcPct val="90000"/>
              </a:lnSpc>
              <a:spcBef>
                <a:spcPct val="0"/>
              </a:spcBef>
              <a:spcAft>
                <a:spcPts val="45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Speech recognition, translation, NLP </a:t>
            </a:r>
          </a:p>
          <a:p>
            <a:pPr marL="0" marR="0" lvl="0" indent="-171450" algn="l" defTabSz="685800" rtl="0" eaLnBrk="1" fontAlgn="base" latinLnBrk="0" hangingPunct="1">
              <a:lnSpc>
                <a:spcPct val="90000"/>
              </a:lnSpc>
              <a:spcBef>
                <a:spcPct val="0"/>
              </a:spcBef>
              <a:spcAft>
                <a:spcPts val="45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Rules-based expert systems</a:t>
            </a:r>
          </a:p>
          <a:p>
            <a:pPr marL="0" marR="0" lvl="0" indent="-171450" algn="l" defTabSz="685800" rtl="0" eaLnBrk="1" fontAlgn="base" latinLnBrk="0" hangingPunct="1">
              <a:lnSpc>
                <a:spcPct val="90000"/>
              </a:lnSpc>
              <a:spcBef>
                <a:spcPct val="0"/>
              </a:spcBef>
              <a:spcAft>
                <a:spcPts val="45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“Listening” to social media</a:t>
            </a:r>
          </a:p>
          <a:p>
            <a:pPr marL="0" marR="0" lvl="0" indent="-171450" algn="l" defTabSz="685800" rtl="0" eaLnBrk="1" fontAlgn="base" latinLnBrk="0" hangingPunct="1">
              <a:lnSpc>
                <a:spcPct val="90000"/>
              </a:lnSpc>
              <a:spcBef>
                <a:spcPct val="0"/>
              </a:spcBef>
              <a:spcAft>
                <a:spcPts val="45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Cybersecurity threat detection; log analysis</a:t>
            </a:r>
          </a:p>
          <a:p>
            <a:pPr marL="0" marR="0" lvl="0" indent="-171450" algn="l" defTabSz="685800" rtl="0" eaLnBrk="1" fontAlgn="base" latinLnBrk="0" hangingPunct="1">
              <a:lnSpc>
                <a:spcPct val="90000"/>
              </a:lnSpc>
              <a:spcBef>
                <a:spcPct val="0"/>
              </a:spcBef>
              <a:spcAft>
                <a:spcPts val="45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Predictive policing; corrections sentencing</a:t>
            </a:r>
          </a:p>
          <a:p>
            <a:pPr marL="0" marR="0" lvl="0" indent="-171450" algn="l" defTabSz="685800" rtl="0" eaLnBrk="1" fontAlgn="base" latinLnBrk="0" hangingPunct="1">
              <a:lnSpc>
                <a:spcPct val="90000"/>
              </a:lnSpc>
              <a:spcBef>
                <a:spcPct val="0"/>
              </a:spcBef>
              <a:spcAft>
                <a:spcPts val="45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Analyzing big data for patterns</a:t>
            </a:r>
          </a:p>
        </p:txBody>
      </p:sp>
    </p:spTree>
    <p:extLst>
      <p:ext uri="{BB962C8B-B14F-4D97-AF65-F5344CB8AC3E}">
        <p14:creationId xmlns:p14="http://schemas.microsoft.com/office/powerpoint/2010/main" val="190310491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9D0878C-6832-827B-792E-B9F513F27712}"/>
              </a:ext>
            </a:extLst>
          </p:cNvPr>
          <p:cNvSpPr txBox="1"/>
          <p:nvPr/>
        </p:nvSpPr>
        <p:spPr>
          <a:xfrm>
            <a:off x="503518" y="826156"/>
            <a:ext cx="1848810" cy="1077218"/>
          </a:xfrm>
          <a:prstGeom prst="rect">
            <a:avLst/>
          </a:prstGeom>
          <a:noFill/>
        </p:spPr>
        <p:txBody>
          <a:bodyPr wrap="square" rtlCol="0">
            <a:spAutoFit/>
          </a:bodyPr>
          <a:lstStyle/>
          <a:p>
            <a:r>
              <a:rPr lang="en-US" sz="3200" b="1" dirty="0">
                <a:solidFill>
                  <a:srgbClr val="FF0000"/>
                </a:solidFill>
              </a:rPr>
              <a:t>Available Now! </a:t>
            </a:r>
          </a:p>
        </p:txBody>
      </p:sp>
      <p:pic>
        <p:nvPicPr>
          <p:cNvPr id="3" name="Picture 2" descr="A large octopus on top of a pile of papers&#10;&#10;Description automatically generated">
            <a:extLst>
              <a:ext uri="{FF2B5EF4-FFF2-40B4-BE49-F238E27FC236}">
                <a16:creationId xmlns:a16="http://schemas.microsoft.com/office/drawing/2014/main" id="{C3799E9B-4ABC-ECBE-242B-D61727F85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741" y="920975"/>
            <a:ext cx="2750924" cy="4520523"/>
          </a:xfrm>
          <a:prstGeom prst="rect">
            <a:avLst/>
          </a:prstGeom>
          <a:ln w="19050">
            <a:solidFill>
              <a:schemeClr val="tx1"/>
            </a:solidFill>
          </a:ln>
          <a:effectLst>
            <a:outerShdw blurRad="76200" dir="13500000" sy="23000" kx="1200000" algn="br" rotWithShape="0">
              <a:prstClr val="black">
                <a:alpha val="20000"/>
              </a:prstClr>
            </a:outerShdw>
          </a:effectLst>
        </p:spPr>
      </p:pic>
      <p:pic>
        <p:nvPicPr>
          <p:cNvPr id="5" name="Picture 4" descr="A book cover with a pile of papers and a octopus&#10;&#10;Description automatically generated">
            <a:extLst>
              <a:ext uri="{FF2B5EF4-FFF2-40B4-BE49-F238E27FC236}">
                <a16:creationId xmlns:a16="http://schemas.microsoft.com/office/drawing/2014/main" id="{74A27AD1-E878-F4A6-9D9A-97AB30424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59" y="687070"/>
            <a:ext cx="3416300" cy="5130800"/>
          </a:xfrm>
          <a:prstGeom prst="rect">
            <a:avLst/>
          </a:prstGeom>
          <a:ln w="19050">
            <a:solidFill>
              <a:schemeClr val="tx1"/>
            </a:solidFill>
          </a:ln>
          <a:effectLst>
            <a:outerShdw blurRad="76200" dir="13500000" sy="23000" kx="1200000" algn="br" rotWithShape="0">
              <a:prstClr val="black">
                <a:alpha val="20000"/>
              </a:prstClr>
            </a:outerShdw>
          </a:effectLst>
        </p:spPr>
      </p:pic>
      <p:sp>
        <p:nvSpPr>
          <p:cNvPr id="6" name="TextBox 5">
            <a:extLst>
              <a:ext uri="{FF2B5EF4-FFF2-40B4-BE49-F238E27FC236}">
                <a16:creationId xmlns:a16="http://schemas.microsoft.com/office/drawing/2014/main" id="{77CCF748-377A-5DBE-1ACF-B452C99C0276}"/>
              </a:ext>
            </a:extLst>
          </p:cNvPr>
          <p:cNvSpPr txBox="1"/>
          <p:nvPr/>
        </p:nvSpPr>
        <p:spPr>
          <a:xfrm>
            <a:off x="2954020" y="182084"/>
            <a:ext cx="3416300" cy="369332"/>
          </a:xfrm>
          <a:prstGeom prst="rect">
            <a:avLst/>
          </a:prstGeom>
          <a:noFill/>
        </p:spPr>
        <p:txBody>
          <a:bodyPr wrap="square" rtlCol="0">
            <a:spAutoFit/>
          </a:bodyPr>
          <a:lstStyle/>
          <a:p>
            <a:r>
              <a:rPr lang="en-US" b="1" dirty="0"/>
              <a:t>Barnes &amp; Noble (Print)</a:t>
            </a:r>
          </a:p>
        </p:txBody>
      </p:sp>
      <p:sp>
        <p:nvSpPr>
          <p:cNvPr id="8" name="TextBox 7">
            <a:extLst>
              <a:ext uri="{FF2B5EF4-FFF2-40B4-BE49-F238E27FC236}">
                <a16:creationId xmlns:a16="http://schemas.microsoft.com/office/drawing/2014/main" id="{1511F85B-31FF-3337-0AAF-AB7BEA25CBE2}"/>
              </a:ext>
            </a:extLst>
          </p:cNvPr>
          <p:cNvSpPr txBox="1"/>
          <p:nvPr/>
        </p:nvSpPr>
        <p:spPr>
          <a:xfrm>
            <a:off x="6903511" y="182084"/>
            <a:ext cx="3029919" cy="369332"/>
          </a:xfrm>
          <a:prstGeom prst="rect">
            <a:avLst/>
          </a:prstGeom>
          <a:noFill/>
        </p:spPr>
        <p:txBody>
          <a:bodyPr wrap="square" rtlCol="0">
            <a:spAutoFit/>
          </a:bodyPr>
          <a:lstStyle/>
          <a:p>
            <a:r>
              <a:rPr lang="en-US" b="1" dirty="0"/>
              <a:t>Amazon Kindle (eBook)</a:t>
            </a:r>
          </a:p>
        </p:txBody>
      </p:sp>
    </p:spTree>
    <p:extLst>
      <p:ext uri="{BB962C8B-B14F-4D97-AF65-F5344CB8AC3E}">
        <p14:creationId xmlns:p14="http://schemas.microsoft.com/office/powerpoint/2010/main" val="3984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61D23C-D1CE-44CD-9F3F-5CBA7DD52F33}"/>
              </a:ext>
            </a:extLst>
          </p:cNvPr>
          <p:cNvPicPr>
            <a:picLocks noChangeAspect="1"/>
          </p:cNvPicPr>
          <p:nvPr/>
        </p:nvPicPr>
        <p:blipFill>
          <a:blip r:embed="rId2"/>
          <a:stretch>
            <a:fillRect/>
          </a:stretch>
        </p:blipFill>
        <p:spPr>
          <a:xfrm>
            <a:off x="3695700" y="0"/>
            <a:ext cx="4800600" cy="6858000"/>
          </a:xfrm>
          <a:prstGeom prst="rect">
            <a:avLst/>
          </a:prstGeom>
        </p:spPr>
      </p:pic>
    </p:spTree>
    <p:extLst>
      <p:ext uri="{BB962C8B-B14F-4D97-AF65-F5344CB8AC3E}">
        <p14:creationId xmlns:p14="http://schemas.microsoft.com/office/powerpoint/2010/main" val="2276243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2F52F3-1F3A-46AF-8F55-49260A240D81}"/>
              </a:ext>
            </a:extLst>
          </p:cNvPr>
          <p:cNvSpPr txBox="1"/>
          <p:nvPr/>
        </p:nvSpPr>
        <p:spPr>
          <a:xfrm>
            <a:off x="376848" y="3100094"/>
            <a:ext cx="6968831" cy="363928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rPr>
              <a:t>Dr. Alan Shark</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Executive Director</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Public Technology Institute, a division of Fusion Learning Partners</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hlinkClick r:id="rId2"/>
              </a:rPr>
              <a:t>ashark@pti.org</a:t>
            </a:r>
            <a:endPar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56F2E41-2BD7-4BA7-8E1E-B4157C10D158}"/>
              </a:ext>
            </a:extLst>
          </p:cNvPr>
          <p:cNvPicPr>
            <a:picLocks noChangeAspect="1"/>
          </p:cNvPicPr>
          <p:nvPr/>
        </p:nvPicPr>
        <p:blipFill>
          <a:blip r:embed="rId3"/>
          <a:stretch>
            <a:fillRect/>
          </a:stretch>
        </p:blipFill>
        <p:spPr>
          <a:xfrm>
            <a:off x="9299285" y="3863170"/>
            <a:ext cx="2665244" cy="1996361"/>
          </a:xfrm>
          <a:prstGeom prst="rect">
            <a:avLst/>
          </a:prstGeom>
        </p:spPr>
      </p:pic>
      <p:pic>
        <p:nvPicPr>
          <p:cNvPr id="7" name="Picture 6" descr="A picture containing person, person, glasses, indoor&#10;&#10;Description automatically generated">
            <a:extLst>
              <a:ext uri="{FF2B5EF4-FFF2-40B4-BE49-F238E27FC236}">
                <a16:creationId xmlns:a16="http://schemas.microsoft.com/office/drawing/2014/main" id="{BBFCE2F7-36C7-4E06-9697-06659130D2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950" y="712493"/>
            <a:ext cx="1843019" cy="2387600"/>
          </a:xfrm>
          <a:prstGeom prst="rect">
            <a:avLst/>
          </a:prstGeom>
        </p:spPr>
      </p:pic>
      <p:pic>
        <p:nvPicPr>
          <p:cNvPr id="8" name="Picture 7">
            <a:extLst>
              <a:ext uri="{FF2B5EF4-FFF2-40B4-BE49-F238E27FC236}">
                <a16:creationId xmlns:a16="http://schemas.microsoft.com/office/drawing/2014/main" id="{8468F793-C09B-1EF6-5A49-58B026DE0DE4}"/>
              </a:ext>
            </a:extLst>
          </p:cNvPr>
          <p:cNvPicPr>
            <a:picLocks noChangeAspect="1"/>
          </p:cNvPicPr>
          <p:nvPr/>
        </p:nvPicPr>
        <p:blipFill>
          <a:blip r:embed="rId5"/>
          <a:stretch>
            <a:fillRect/>
          </a:stretch>
        </p:blipFill>
        <p:spPr>
          <a:xfrm>
            <a:off x="6076934" y="331453"/>
            <a:ext cx="2849745" cy="1223121"/>
          </a:xfrm>
          <a:prstGeom prst="rect">
            <a:avLst/>
          </a:prstGeom>
        </p:spPr>
      </p:pic>
    </p:spTree>
    <p:extLst>
      <p:ext uri="{BB962C8B-B14F-4D97-AF65-F5344CB8AC3E}">
        <p14:creationId xmlns:p14="http://schemas.microsoft.com/office/powerpoint/2010/main" val="74424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CEAB16-2541-8435-FB39-A1B47B279D0C}"/>
              </a:ext>
            </a:extLst>
          </p:cNvPr>
          <p:cNvPicPr>
            <a:picLocks noChangeAspect="1"/>
          </p:cNvPicPr>
          <p:nvPr/>
        </p:nvPicPr>
        <p:blipFill>
          <a:blip r:embed="rId2"/>
          <a:stretch>
            <a:fillRect/>
          </a:stretch>
        </p:blipFill>
        <p:spPr>
          <a:xfrm>
            <a:off x="2580473" y="120495"/>
            <a:ext cx="6502734" cy="6007409"/>
          </a:xfrm>
          <a:prstGeom prst="rect">
            <a:avLst/>
          </a:prstGeom>
        </p:spPr>
      </p:pic>
    </p:spTree>
    <p:extLst>
      <p:ext uri="{BB962C8B-B14F-4D97-AF65-F5344CB8AC3E}">
        <p14:creationId xmlns:p14="http://schemas.microsoft.com/office/powerpoint/2010/main" val="2248276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A64EF8-9C8F-E1F9-BEC6-9BA4BE550987}"/>
              </a:ext>
            </a:extLst>
          </p:cNvPr>
          <p:cNvSpPr txBox="1"/>
          <p:nvPr/>
        </p:nvSpPr>
        <p:spPr>
          <a:xfrm>
            <a:off x="576072" y="231708"/>
            <a:ext cx="10204704" cy="7386638"/>
          </a:xfrm>
          <a:prstGeom prst="rect">
            <a:avLst/>
          </a:prstGeom>
          <a:noFill/>
        </p:spPr>
        <p:txBody>
          <a:bodyPr wrap="square">
            <a:spAutoFit/>
          </a:bodyPr>
          <a:lstStyle/>
          <a:p>
            <a:r>
              <a:rPr lang="en-US" sz="3600" b="1" dirty="0">
                <a:solidFill>
                  <a:srgbClr val="C00000"/>
                </a:solidFill>
              </a:rPr>
              <a:t>What is the EU Act on Artificial Intelligence?</a:t>
            </a:r>
          </a:p>
          <a:p>
            <a:endParaRPr lang="en-US" dirty="0"/>
          </a:p>
          <a:p>
            <a:r>
              <a:rPr lang="en-US" sz="2000" dirty="0"/>
              <a:t>It aims to protect fundamental rights, democracy, the rule of law, and environmental sustainability from high-risk AI while boosting innovation and establishing Europe as a leader in the field. The regulation establishes obligations for AI based on its potential risks and level of impact.</a:t>
            </a:r>
          </a:p>
          <a:p>
            <a:endParaRPr lang="en-US" sz="2000" dirty="0"/>
          </a:p>
          <a:p>
            <a:r>
              <a:rPr lang="en-US" sz="2000" dirty="0"/>
              <a:t>The Act adopts a risk-based approach, categorizing AI systems into four levels:</a:t>
            </a:r>
          </a:p>
          <a:p>
            <a:endParaRPr lang="en-US" sz="2000" dirty="0"/>
          </a:p>
          <a:p>
            <a:pPr marL="457200" indent="-457200">
              <a:buAutoNum type="arabicPeriod"/>
            </a:pPr>
            <a:r>
              <a:rPr lang="en-US" sz="2000" dirty="0"/>
              <a:t>Unacceptable risk</a:t>
            </a:r>
          </a:p>
          <a:p>
            <a:pPr marL="457200" indent="-457200">
              <a:buAutoNum type="arabicPeriod"/>
            </a:pPr>
            <a:r>
              <a:rPr lang="en-US" sz="2000" dirty="0"/>
              <a:t>High risk</a:t>
            </a:r>
          </a:p>
          <a:p>
            <a:pPr marL="457200" indent="-457200">
              <a:buAutoNum type="arabicPeriod"/>
            </a:pPr>
            <a:r>
              <a:rPr lang="en-US" sz="2000" dirty="0"/>
              <a:t>Limited risk,</a:t>
            </a:r>
          </a:p>
          <a:p>
            <a:pPr marL="457200" indent="-457200">
              <a:buAutoNum type="arabicPeriod"/>
            </a:pPr>
            <a:r>
              <a:rPr lang="en-US" sz="2000" dirty="0"/>
              <a:t>Minimal or no risk. </a:t>
            </a:r>
          </a:p>
          <a:p>
            <a:pPr marL="457200" indent="-457200">
              <a:buAutoNum type="arabicPeriod"/>
            </a:pPr>
            <a:endParaRPr lang="en-US" sz="2000" dirty="0"/>
          </a:p>
          <a:p>
            <a:r>
              <a:rPr lang="en-US" sz="2000" dirty="0"/>
              <a:t>Based on the level of risk, each category has corresponding regulatory requirements to ensure that the level of oversight is appropriate to the risk level.</a:t>
            </a:r>
          </a:p>
          <a:p>
            <a:endParaRPr lang="en-US" sz="2000" dirty="0"/>
          </a:p>
          <a:p>
            <a:endParaRPr lang="en-US" sz="2000" dirty="0"/>
          </a:p>
          <a:p>
            <a:endParaRPr lang="en-US" sz="2000" dirty="0"/>
          </a:p>
          <a:p>
            <a:endParaRPr lang="en-US" sz="2000" dirty="0"/>
          </a:p>
          <a:p>
            <a:endParaRPr lang="en-US" sz="2000" dirty="0"/>
          </a:p>
          <a:p>
            <a:r>
              <a:rPr lang="en-US" sz="2000" dirty="0"/>
              <a:t>					https://www.europarl.europa.eu › news › press-room</a:t>
            </a:r>
          </a:p>
        </p:txBody>
      </p:sp>
    </p:spTree>
    <p:extLst>
      <p:ext uri="{BB962C8B-B14F-4D97-AF65-F5344CB8AC3E}">
        <p14:creationId xmlns:p14="http://schemas.microsoft.com/office/powerpoint/2010/main" val="4060280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20E7F6-82D0-AD0E-374F-28B1618C2830}"/>
              </a:ext>
            </a:extLst>
          </p:cNvPr>
          <p:cNvSpPr txBox="1"/>
          <p:nvPr/>
        </p:nvSpPr>
        <p:spPr>
          <a:xfrm>
            <a:off x="649478" y="1563592"/>
            <a:ext cx="10200132" cy="4154984"/>
          </a:xfrm>
          <a:prstGeom prst="rect">
            <a:avLst/>
          </a:prstGeom>
          <a:noFill/>
        </p:spPr>
        <p:txBody>
          <a:bodyPr wrap="square">
            <a:spAutoFit/>
          </a:bodyPr>
          <a:lstStyle/>
          <a:p>
            <a:pPr marL="342900" indent="-342900">
              <a:buFont typeface="Arial" panose="020B0604020202020204" pitchFamily="34" charset="0"/>
              <a:buChar char="•"/>
            </a:pPr>
            <a:r>
              <a:rPr lang="en-US" sz="2400" dirty="0"/>
              <a:t>Developers and operators of these systems must be able to provide clear explanations of how the system works, what data it uses, and how it makes decisions. This is critical to building and maintaining public trust in AI systems and ensuring they are used ethically and responsibly.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EU recognizes the importance of human oversight in maintaining ethical standards and preventing unintended consequences in sensitive areas such as healthcare and law enforcement.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It clearly sets out requirements for a high-risk AI system, including mandatory testing, documentation, and human oversight.</a:t>
            </a:r>
          </a:p>
        </p:txBody>
      </p:sp>
      <p:sp>
        <p:nvSpPr>
          <p:cNvPr id="4" name="Title 3">
            <a:extLst>
              <a:ext uri="{FF2B5EF4-FFF2-40B4-BE49-F238E27FC236}">
                <a16:creationId xmlns:a16="http://schemas.microsoft.com/office/drawing/2014/main" id="{624B710C-B855-8763-36B8-F052809B003E}"/>
              </a:ext>
            </a:extLst>
          </p:cNvPr>
          <p:cNvSpPr>
            <a:spLocks noGrp="1"/>
          </p:cNvSpPr>
          <p:nvPr>
            <p:ph type="title"/>
          </p:nvPr>
        </p:nvSpPr>
        <p:spPr>
          <a:xfrm>
            <a:off x="832358" y="0"/>
            <a:ext cx="10200132" cy="1188720"/>
          </a:xfrm>
        </p:spPr>
        <p:txBody>
          <a:bodyPr/>
          <a:lstStyle/>
          <a:p>
            <a:r>
              <a:rPr lang="en-US" dirty="0"/>
              <a:t>Key Takeaways</a:t>
            </a:r>
          </a:p>
        </p:txBody>
      </p:sp>
    </p:spTree>
    <p:extLst>
      <p:ext uri="{BB962C8B-B14F-4D97-AF65-F5344CB8AC3E}">
        <p14:creationId xmlns:p14="http://schemas.microsoft.com/office/powerpoint/2010/main" val="31569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D5FDB5-3098-EA10-16D4-6420F63EED2C}"/>
              </a:ext>
            </a:extLst>
          </p:cNvPr>
          <p:cNvSpPr txBox="1"/>
          <p:nvPr/>
        </p:nvSpPr>
        <p:spPr>
          <a:xfrm>
            <a:off x="666389" y="944874"/>
            <a:ext cx="10582457" cy="2352952"/>
          </a:xfrm>
          <a:prstGeom prst="rect">
            <a:avLst/>
          </a:prstGeom>
          <a:noFill/>
        </p:spPr>
        <p:txBody>
          <a:bodyPr wrap="square">
            <a:spAutoFit/>
          </a:bodyPr>
          <a:lstStyle/>
          <a:p>
            <a:pPr>
              <a:lnSpc>
                <a:spcPct val="150000"/>
              </a:lnSpc>
            </a:pPr>
            <a:r>
              <a:rPr lang="en-US" sz="2000" b="1" dirty="0"/>
              <a:t>Open AI: </a:t>
            </a:r>
            <a:r>
              <a:rPr lang="en-US" sz="2000" dirty="0"/>
              <a:t>This term is often associated with AI research and development that is transparent, accessible, and collaborative. Open AI initiatives typically involve sharing research findings, datasets, and sometimes even the AI models themselves with the public or the scientific community. This approach aims to democratize AI technology, allowing for widespread use, scrutiny, and contribution from a diverse group of people and organizations. </a:t>
            </a:r>
          </a:p>
        </p:txBody>
      </p:sp>
      <p:sp>
        <p:nvSpPr>
          <p:cNvPr id="5" name="TextBox 4">
            <a:extLst>
              <a:ext uri="{FF2B5EF4-FFF2-40B4-BE49-F238E27FC236}">
                <a16:creationId xmlns:a16="http://schemas.microsoft.com/office/drawing/2014/main" id="{0843FCDB-D6DD-94F9-3FB1-229824E4F802}"/>
              </a:ext>
            </a:extLst>
          </p:cNvPr>
          <p:cNvSpPr txBox="1"/>
          <p:nvPr/>
        </p:nvSpPr>
        <p:spPr>
          <a:xfrm>
            <a:off x="2314034" y="3560175"/>
            <a:ext cx="9624923" cy="2814617"/>
          </a:xfrm>
          <a:prstGeom prst="rect">
            <a:avLst/>
          </a:prstGeom>
          <a:noFill/>
        </p:spPr>
        <p:txBody>
          <a:bodyPr wrap="square">
            <a:spAutoFit/>
          </a:bodyPr>
          <a:lstStyle/>
          <a:p>
            <a:pPr>
              <a:lnSpc>
                <a:spcPct val="150000"/>
              </a:lnSpc>
            </a:pPr>
            <a:r>
              <a:rPr lang="en-US" sz="2000" b="1" dirty="0"/>
              <a:t>Closed AI: </a:t>
            </a:r>
            <a:r>
              <a:rPr lang="en-US" sz="2000" dirty="0"/>
              <a:t>In contrast, Closed AI refers to AI development that is proprietary, with restricted access to its technologies, datasets, and findings. Companies or organizations that adopt this approach often do so to protect their intellectual property, commercial interests, or for security and privacy reasons. In this model, the AI technology is usually only accessible through specific products or services, and the underlying models and datasets are not publicly shared.</a:t>
            </a:r>
          </a:p>
        </p:txBody>
      </p:sp>
      <p:pic>
        <p:nvPicPr>
          <p:cNvPr id="9" name="Picture 8">
            <a:extLst>
              <a:ext uri="{FF2B5EF4-FFF2-40B4-BE49-F238E27FC236}">
                <a16:creationId xmlns:a16="http://schemas.microsoft.com/office/drawing/2014/main" id="{E1162FF6-200D-9B31-7FD2-0BEB1DEC2567}"/>
              </a:ext>
            </a:extLst>
          </p:cNvPr>
          <p:cNvPicPr>
            <a:picLocks noChangeAspect="1"/>
          </p:cNvPicPr>
          <p:nvPr/>
        </p:nvPicPr>
        <p:blipFill>
          <a:blip r:embed="rId2"/>
          <a:stretch>
            <a:fillRect/>
          </a:stretch>
        </p:blipFill>
        <p:spPr>
          <a:xfrm>
            <a:off x="666389" y="111715"/>
            <a:ext cx="2140060" cy="742988"/>
          </a:xfrm>
          <a:prstGeom prst="rect">
            <a:avLst/>
          </a:prstGeom>
        </p:spPr>
      </p:pic>
      <p:pic>
        <p:nvPicPr>
          <p:cNvPr id="11" name="Picture 10">
            <a:extLst>
              <a:ext uri="{FF2B5EF4-FFF2-40B4-BE49-F238E27FC236}">
                <a16:creationId xmlns:a16="http://schemas.microsoft.com/office/drawing/2014/main" id="{E754063F-A84D-242F-4295-DD5D0945E5E0}"/>
              </a:ext>
            </a:extLst>
          </p:cNvPr>
          <p:cNvPicPr>
            <a:picLocks noChangeAspect="1"/>
          </p:cNvPicPr>
          <p:nvPr/>
        </p:nvPicPr>
        <p:blipFill>
          <a:blip r:embed="rId3"/>
          <a:stretch>
            <a:fillRect/>
          </a:stretch>
        </p:blipFill>
        <p:spPr>
          <a:xfrm>
            <a:off x="253043" y="3676331"/>
            <a:ext cx="1857431" cy="628249"/>
          </a:xfrm>
          <a:prstGeom prst="rect">
            <a:avLst/>
          </a:prstGeom>
        </p:spPr>
      </p:pic>
    </p:spTree>
    <p:extLst>
      <p:ext uri="{BB962C8B-B14F-4D97-AF65-F5344CB8AC3E}">
        <p14:creationId xmlns:p14="http://schemas.microsoft.com/office/powerpoint/2010/main" val="181114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62400" y="1183773"/>
            <a:ext cx="3486150" cy="4553069"/>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589777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45771" y="279158"/>
            <a:ext cx="5552549" cy="5489307"/>
          </a:xfrm>
          <a:prstGeom prst="rect">
            <a:avLst/>
          </a:prstGeom>
          <a:scene3d>
            <a:camera prst="perspectiveRight"/>
            <a:lightRig rig="threePt" dir="t"/>
          </a:scene3d>
        </p:spPr>
      </p:pic>
    </p:spTree>
    <p:extLst>
      <p:ext uri="{BB962C8B-B14F-4D97-AF65-F5344CB8AC3E}">
        <p14:creationId xmlns:p14="http://schemas.microsoft.com/office/powerpoint/2010/main" val="20278420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1747</Words>
  <Application>Microsoft Office PowerPoint</Application>
  <PresentationFormat>Widescreen</PresentationFormat>
  <Paragraphs>165</Paragraphs>
  <Slides>32</Slides>
  <Notes>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Helvetica Neue</vt:lpstr>
      <vt:lpstr>Lato</vt:lpstr>
      <vt:lpstr>Lato Black</vt:lpstr>
      <vt:lpstr>Segoe UI</vt:lpstr>
      <vt:lpstr>Symbol</vt:lpstr>
      <vt:lpstr>1_Office Theme</vt:lpstr>
      <vt:lpstr>Navigating the Known and Unknown In AI –Guidelines, Policies - Applications for Public Managers</vt:lpstr>
      <vt:lpstr>Points To Cover</vt:lpstr>
      <vt:lpstr>PowerPoint Presentation</vt:lpstr>
      <vt:lpstr>PowerPoint Presentation</vt:lpstr>
      <vt:lpstr>PowerPoint Presentation</vt:lpstr>
      <vt:lpstr>Key Takeaways</vt:lpstr>
      <vt:lpstr>PowerPoint Presentation</vt:lpstr>
      <vt:lpstr>PowerPoint Presentation</vt:lpstr>
      <vt:lpstr>PowerPoint Presentation</vt:lpstr>
      <vt:lpstr>PowerPoint Presentation</vt:lpstr>
      <vt:lpstr>PowerPoint Presentation</vt:lpstr>
      <vt:lpstr>PowerPoint Presentation</vt:lpstr>
      <vt:lpstr>Scope (City of Tempe)</vt:lpstr>
      <vt:lpstr>Policy Scope (City of Tempe)</vt:lpstr>
      <vt:lpstr>“Human-AI Collaboration: We will encourage collaboration between humans and AI systems, leveraging the strengths of both to enhance decision-making processes and  ensure that ultimate control remains with humans”</vt:lpstr>
      <vt:lpstr>PowerPoint Presentation</vt:lpstr>
      <vt:lpstr>PowerPoint Presentation</vt:lpstr>
      <vt:lpstr>PowerPoint Presentation</vt:lpstr>
      <vt:lpstr>PowerPoint Presentation</vt:lpstr>
      <vt:lpstr>NASCIO Blueprint: 12 Considerations As States Develop Their AI Roadmaps </vt:lpstr>
      <vt:lpstr>ChatGPT can be used by local governments in several ways to improve their services and communication with citizens</vt:lpstr>
      <vt:lpstr>PowerPoint Presentation</vt:lpstr>
      <vt:lpstr>The Art of the Prompt</vt:lpstr>
      <vt:lpstr>The Art of the Prompt (Continued)</vt:lpstr>
      <vt:lpstr>PowerPoint Presentation</vt:lpstr>
      <vt:lpstr>Categories for AI</vt:lpstr>
      <vt:lpstr>Categories for AI</vt:lpstr>
      <vt:lpstr>Shark’s Top AI Applications……</vt:lpstr>
      <vt:lpstr>On My Radar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Known and Unknown In AI –Guidelines, Policies - Applications for Public Managers</dc:title>
  <dc:creator>Alan Shark</dc:creator>
  <cp:lastModifiedBy>Alan Shark</cp:lastModifiedBy>
  <cp:revision>1</cp:revision>
  <dcterms:created xsi:type="dcterms:W3CDTF">2024-04-04T19:06:21Z</dcterms:created>
  <dcterms:modified xsi:type="dcterms:W3CDTF">2024-04-12T11:38:02Z</dcterms:modified>
</cp:coreProperties>
</file>