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49"/>
  </p:notesMasterIdLst>
  <p:sldIdLst>
    <p:sldId id="257" r:id="rId3"/>
    <p:sldId id="2147483536" r:id="rId4"/>
    <p:sldId id="2147483537" r:id="rId5"/>
    <p:sldId id="2147480194" r:id="rId6"/>
    <p:sldId id="2147483538" r:id="rId7"/>
    <p:sldId id="2147483539" r:id="rId8"/>
    <p:sldId id="2147483540" r:id="rId9"/>
    <p:sldId id="2147483541" r:id="rId10"/>
    <p:sldId id="2147483542" r:id="rId11"/>
    <p:sldId id="2147483543" r:id="rId12"/>
    <p:sldId id="2147483580" r:id="rId13"/>
    <p:sldId id="2147483546" r:id="rId14"/>
    <p:sldId id="2146846753" r:id="rId15"/>
    <p:sldId id="2147483578" r:id="rId16"/>
    <p:sldId id="2147483549" r:id="rId17"/>
    <p:sldId id="2147483550" r:id="rId18"/>
    <p:sldId id="2147483552" r:id="rId19"/>
    <p:sldId id="2147480188" r:id="rId20"/>
    <p:sldId id="2147483553" r:id="rId21"/>
    <p:sldId id="2147483554" r:id="rId22"/>
    <p:sldId id="2147483555" r:id="rId23"/>
    <p:sldId id="2147483556" r:id="rId24"/>
    <p:sldId id="2147483557" r:id="rId25"/>
    <p:sldId id="2147483558" r:id="rId26"/>
    <p:sldId id="2147483559" r:id="rId27"/>
    <p:sldId id="2147483551" r:id="rId28"/>
    <p:sldId id="2147483583" r:id="rId29"/>
    <p:sldId id="2147483561" r:id="rId30"/>
    <p:sldId id="2147483562" r:id="rId31"/>
    <p:sldId id="2147483563" r:id="rId32"/>
    <p:sldId id="2147483564" r:id="rId33"/>
    <p:sldId id="2147477454" r:id="rId34"/>
    <p:sldId id="2147483565" r:id="rId35"/>
    <p:sldId id="2147483566" r:id="rId36"/>
    <p:sldId id="2147483567" r:id="rId37"/>
    <p:sldId id="2147483569" r:id="rId38"/>
    <p:sldId id="2147483570" r:id="rId39"/>
    <p:sldId id="2147483571" r:id="rId40"/>
    <p:sldId id="2147483584" r:id="rId41"/>
    <p:sldId id="2147483585" r:id="rId42"/>
    <p:sldId id="2147483572" r:id="rId43"/>
    <p:sldId id="2147483573" r:id="rId44"/>
    <p:sldId id="2147477472" r:id="rId45"/>
    <p:sldId id="2147483586" r:id="rId46"/>
    <p:sldId id="2147483576"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48C3E"/>
    <a:srgbClr val="F5AF3D"/>
    <a:srgbClr val="FF6633"/>
    <a:srgbClr val="556633"/>
    <a:srgbClr val="982068"/>
    <a:srgbClr val="FFFFFF"/>
    <a:srgbClr val="642265"/>
    <a:srgbClr val="663399"/>
    <a:srgbClr val="2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6F1B1-4822-444E-9E19-796EEDD2F842}" v="30" dt="2024-05-30T20:20:55.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6219" autoAdjust="0"/>
  </p:normalViewPr>
  <p:slideViewPr>
    <p:cSldViewPr snapToGrid="0">
      <p:cViewPr>
        <p:scale>
          <a:sx n="50" d="100"/>
          <a:sy n="50" d="100"/>
        </p:scale>
        <p:origin x="1144"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6">
                <a:lumMod val="40000"/>
                <a:lumOff val="60000"/>
              </a:schemeClr>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D032-4C4A-9A05-B06565DD8C05}"/>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2-D032-4C4A-9A05-B06565DD8C05}"/>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D032-4C4A-9A05-B06565DD8C0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6">
                <a:lumMod val="40000"/>
                <a:lumOff val="60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D032-4C4A-9A05-B06565DD8C05}"/>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2-D032-4C4A-9A05-B06565DD8C05}"/>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D032-4C4A-9A05-B06565DD8C0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0E1E2-F9B1-4A2E-AAF9-340B5FDE3824}"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90EFF-0B18-4FB9-9EE4-3EA3E0AD7779}" type="slidenum">
              <a:rPr lang="en-US" smtClean="0"/>
              <a:t>‹#›</a:t>
            </a:fld>
            <a:endParaRPr lang="en-US"/>
          </a:p>
        </p:txBody>
      </p:sp>
    </p:spTree>
    <p:extLst>
      <p:ext uri="{BB962C8B-B14F-4D97-AF65-F5344CB8AC3E}">
        <p14:creationId xmlns:p14="http://schemas.microsoft.com/office/powerpoint/2010/main" val="185566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m02.safelinks.protection.outlook.com/?url=https%3A%2F%2Fsas.highspot.com%2Fitems%2F5efc060f429d7b0c62736f29%3Flfrm%3Drhp.2&amp;data=05%7C02%7CJennifer.Robinson%40sas.com%7C67d9bf48f21b4baa35fd08dc65f7e0a8%7Cb1c14d5c362545b3a4309552373a0c2f%7C0%7C0%7C638497362560201010%7CUnknown%7CTWFpbGZsb3d8eyJWIjoiMC4wLjAwMDAiLCJQIjoiV2luMzIiLCJBTiI6Ik1haWwiLCJXVCI6Mn0%3D%7C0%7C%7C%7C&amp;sdata=q0f81RHsnduJNOsnCf693%2BCQom6%2F4PMkSu%2BXdcB8DmY%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nam02.safelinks.protection.outlook.com/?url=https%3A%2F%2Fsas.highspot.com%2Fitems%2F643583e3a95536a599724d33&amp;data=05%7C02%7CJennifer.Robinson%40sas.com%7C67d9bf48f21b4baa35fd08dc65f7e0a8%7Cb1c14d5c362545b3a4309552373a0c2f%7C0%7C0%7C638497362560224656%7CUnknown%7CTWFpbGZsb3d8eyJWIjoiMC4wLjAwMDAiLCJQIjoiV2luMzIiLCJBTiI6Ik1haWwiLCJXVCI6Mn0%3D%7C0%7C%7C%7C&amp;sdata=SjGXq%2FEULCpWSenUtzML7hqYvk5bDqgum91wDo4epFA%3D&amp;reserved=0" TargetMode="External"/><Relationship Id="rId4" Type="http://schemas.openxmlformats.org/officeDocument/2006/relationships/hyperlink" Target="https://nam02.safelinks.protection.outlook.com/?url=https%3A%2F%2Fsas.highspot.com%2Fitems%2F5efc061e429d7b0c62737219&amp;data=05%7C02%7CJennifer.Robinson%40sas.com%7C67d9bf48f21b4baa35fd08dc65f7e0a8%7Cb1c14d5c362545b3a4309552373a0c2f%7C0%7C0%7C638497362560212733%7CUnknown%7CTWFpbGZsb3d8eyJWIjoiMC4wLjAwMDAiLCJQIjoiV2luMzIiLCJBTiI6Ik1haWwiLCJXVCI6Mn0%3D%7C0%7C%7C%7C&amp;sdata=tGLElt444H%2FcmzkoIjP9fCX0ow%2FYCIqA2%2FVBEFDWi%2Bk%3D&amp;reserved=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as.highspot.com/spots/64f8bee4edbe2f0d91ce2c74?list=6570d56bb3c969ad693f0e77&amp;overview=tru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sasoffice365.sharepoint.com/sites/CivilianSEs/Lists/AI%20in%20Action/AllItems.aspx?viewid=b50d25dc%2D8904%2D40cd%2D838f%2De14172bc1119&amp;playlistLayout=playback&amp;itemId=13"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am02.safelinks.protection.outlook.com/?url=https%3A%2F%2Fwww.sseb.org%2Fprograms%2Fsecarb-usa%2F&amp;data=05%7C02%7CJennifer.Robinson%40sas.com%7Ce08d7d7ace6441dbe03708dc648855b0%7Cb1c14d5c362545b3a4309552373a0c2f%7C0%7C0%7C638495783919845110%7CUnknown%7CTWFpbGZsb3d8eyJWIjoiMC4wLjAwMDAiLCJQIjoiV2luMzIiLCJBTiI6Ik1haWwiLCJXVCI6Mn0%3D%7C0%7C%7C%7C&amp;sdata=fozNx6NLNuHv5qk2NWQ5K9QKrCPxCnUDcDv7wWRlsq4%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as.com/en_us/software/viya.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search?sca_esv=ad14d01b725f1027&amp;sca_upv=1&amp;rlz=1C1UEAD_enUS1098US1098&amp;sxsrf=ACQVn08VRk6NbpvuRObgWfxx9BXqaTO2qg:1714126458985&amp;q=modeled&amp;si=AKbGX_okS0g0kR2PXn0TLBASIc0mCv3TbinyivvVZAVcIWWqSB0y5jO-_Laj4iLEmyWjNuzr-wt-ZWc9x7IVyXG6714KMiUpJmqKnGJGhzNYSjdmKGFRPqg%3D&amp;expnd=1&amp;sa=X&amp;sqi=2&amp;ved=2ahUKEwiQh8DV0t-FAxXXEFkFHb-hBjEQyecJegQIHhA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When we think of AI, we often think of robots.  But, not cute robots like this one…</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a:t>
            </a:fld>
            <a:endParaRPr lang="en-US"/>
          </a:p>
        </p:txBody>
      </p:sp>
    </p:spTree>
    <p:extLst>
      <p:ext uri="{BB962C8B-B14F-4D97-AF65-F5344CB8AC3E}">
        <p14:creationId xmlns:p14="http://schemas.microsoft.com/office/powerpoint/2010/main" val="384399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dirty="0"/>
              <a:t>Three technologies within Generative AI are Large Language Models (referred to as LLMs), Synthetic Data, and Digital Twins.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those of you who have been hearing a lot about ChatGPT, this is a type of Large Language Model.  It is one of technologies that is known to be “Generative AI.” </a:t>
            </a: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Notice that the circles for Synthetic Data and Digital Twins fall outside of Generative AI and even the AI bubble.  This is because there are many ways to create synthetic (or artificial) data and to create digital twins (or simulations).  But today, I’ll be focusing on the aspects of these technologies that are AI.</a:t>
            </a: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Later in this discussion, I will discuss with you how this group of Generative AI – Large Language Models or LLMs, Synthetic Data, and Digital Twins – differ from traditional AI.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52144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But, before we talk about Generative AI, let’s discuss </a:t>
            </a:r>
            <a:r>
              <a:rPr lang="en-US" b="1" i="1" dirty="0"/>
              <a:t>traditional</a:t>
            </a:r>
            <a:r>
              <a:rPr lang="en-US" dirty="0"/>
              <a:t> AI and what Machine Learning, Deep Learning, Natural Language Processing, and Computer Vision are and how these types of AI are being used in the public sector. </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92756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Offering/Use Case/Pilot Name</a:t>
            </a:r>
            <a:r>
              <a:rPr lang="en-US"/>
              <a:t>:  SAS Property Valuation Integrity</a:t>
            </a:r>
          </a:p>
          <a:p>
            <a:pPr marL="0" indent="0">
              <a:buNone/>
            </a:pPr>
            <a:endParaRPr lang="en-US"/>
          </a:p>
          <a:p>
            <a:pPr marL="0" indent="0">
              <a:buNone/>
            </a:pPr>
            <a:r>
              <a:rPr lang="en-US" b="1"/>
              <a:t>What does this solution do?</a:t>
            </a:r>
          </a:p>
          <a:p>
            <a:pPr marL="0" indent="0">
              <a:buNone/>
            </a:pPr>
            <a:r>
              <a:rPr lang="en-US"/>
              <a:t>Helps an assessor’s office quickly and accurately appraise its residential properties.</a:t>
            </a:r>
          </a:p>
          <a:p>
            <a:pPr marL="0" indent="0">
              <a:buNone/>
            </a:pPr>
            <a:endParaRPr lang="en-US"/>
          </a:p>
          <a:p>
            <a:pPr marL="0" indent="0">
              <a:buNone/>
            </a:pPr>
            <a:r>
              <a:rPr lang="en-US"/>
              <a:t>With machine-learning algorithms, the task of appraising properties becomes easier, faster, more accurate and less subjective. An assessor’s office can reappraise every property daily, based on the tremendous amount of data collected for every sold property. Perhaps most importantly, the intelligence of the model enables the assessor’s office to know the true value of every factor considered for a property, in accordance with other factors present in the property.</a:t>
            </a:r>
          </a:p>
          <a:p>
            <a:pPr marL="0" indent="0">
              <a:buNone/>
            </a:pPr>
            <a:endParaRPr lang="en-US"/>
          </a:p>
          <a:p>
            <a:pPr marL="0" indent="0">
              <a:buNone/>
            </a:pPr>
            <a:r>
              <a:rPr lang="en-US"/>
              <a:t>The machine learning models provide:</a:t>
            </a:r>
          </a:p>
          <a:p>
            <a:pPr marL="342900" indent="-342900"/>
            <a:r>
              <a:rPr lang="en-US"/>
              <a:t>Daily reconsideration of every sale. Thousands of decision trees are run daily using data from property sales. From these decision trees, the algorithms extract the value of every factor for every property.</a:t>
            </a:r>
          </a:p>
          <a:p>
            <a:pPr marL="342900" indent="-342900"/>
            <a:r>
              <a:rPr lang="en-US"/>
              <a:t>Factor ranking by importance. The algorithms identify the factors that are most influential in the value of properties. </a:t>
            </a:r>
          </a:p>
          <a:p>
            <a:pPr marL="342900" indent="-342900"/>
            <a:r>
              <a:rPr lang="en-US"/>
              <a:t>Reappraisal of all properties. The machine-learning algorithm calculates the value of every property in the community. This allows the assessor’s office to understand market trends for homes, neighborhoods or the entire community</a:t>
            </a:r>
          </a:p>
          <a:p>
            <a:pPr marL="0" indent="0">
              <a:buNone/>
            </a:pPr>
            <a:endParaRPr lang="en-US"/>
          </a:p>
          <a:p>
            <a:pPr marL="0" indent="0">
              <a:buNone/>
            </a:pPr>
            <a:r>
              <a:rPr lang="en-US" b="1"/>
              <a:t>What about this is AI?</a:t>
            </a:r>
          </a:p>
          <a:p>
            <a:pPr marL="0" indent="0">
              <a:buNone/>
            </a:pPr>
            <a:r>
              <a:rPr lang="en-US"/>
              <a:t>Advanced regression tree analysis by machine learning</a:t>
            </a:r>
            <a:br>
              <a:rPr lang="en-US"/>
            </a:br>
            <a:endParaRPr lang="en-US"/>
          </a:p>
          <a:p>
            <a:pPr marL="0" indent="0">
              <a:buNone/>
            </a:pPr>
            <a:r>
              <a:rPr lang="en-US" b="1"/>
              <a:t>What industry benefits are accomplished with this AI solution?</a:t>
            </a:r>
          </a:p>
          <a:p>
            <a:pPr marL="342900" indent="-342900">
              <a:buFont typeface="Wingdings" panose="05000000000000000000" pitchFamily="2" charset="2"/>
              <a:buChar char="ü"/>
            </a:pPr>
            <a:r>
              <a:rPr lang="en-US"/>
              <a:t>Strengthen government decision making with an integrated, real-time view of data.</a:t>
            </a:r>
          </a:p>
          <a:p>
            <a:pPr marL="342900" indent="-342900">
              <a:buFont typeface="Wingdings" panose="05000000000000000000" pitchFamily="2" charset="2"/>
              <a:buChar char="ü"/>
            </a:pPr>
            <a:r>
              <a:rPr lang="en-GB" sz="2400">
                <a:solidFill>
                  <a:schemeClr val="tx1"/>
                </a:solidFill>
              </a:rPr>
              <a:t>Optimize resources and improve government effectiveness</a:t>
            </a:r>
            <a:endParaRPr lang="en-US"/>
          </a:p>
          <a:p>
            <a:pPr marL="342900" indent="-342900">
              <a:buFont typeface="Wingdings" panose="05000000000000000000" pitchFamily="2" charset="2"/>
              <a:buChar char="ü"/>
            </a:pPr>
            <a:r>
              <a:rPr lang="en-GB" sz="2400">
                <a:solidFill>
                  <a:schemeClr val="tx1"/>
                </a:solidFill>
              </a:rPr>
              <a:t>Increase public trust while maintaining data privacy and ensuring AI transparency</a:t>
            </a:r>
          </a:p>
          <a:p>
            <a:pPr marL="342900" marR="0" lvl="0" indent="-342900" algn="l" defTabSz="1828800" rtl="0" eaLnBrk="1" fontAlgn="auto" latinLnBrk="0" hangingPunct="1">
              <a:lnSpc>
                <a:spcPct val="100000"/>
              </a:lnSpc>
              <a:spcBef>
                <a:spcPts val="0"/>
              </a:spcBef>
              <a:spcAft>
                <a:spcPts val="0"/>
              </a:spcAft>
              <a:buClr>
                <a:schemeClr val="accent5"/>
              </a:buClr>
              <a:buSzTx/>
              <a:buFont typeface="Wingdings" panose="05000000000000000000" pitchFamily="2" charset="2"/>
              <a:buChar char="ü"/>
              <a:tabLst/>
              <a:defRPr/>
            </a:pPr>
            <a:r>
              <a:rPr lang="en-GB" sz="2400">
                <a:solidFill>
                  <a:schemeClr val="tx1"/>
                </a:solidFill>
              </a:rPr>
              <a:t>Be better prepared to quickly respond in times of disruption and uncertainty.</a:t>
            </a:r>
          </a:p>
          <a:p>
            <a:pPr marL="0" indent="0">
              <a:buNone/>
            </a:pPr>
            <a:endParaRPr lang="en-GB" sz="2400">
              <a:solidFill>
                <a:schemeClr val="tx1"/>
              </a:solidFill>
            </a:endParaRPr>
          </a:p>
          <a:p>
            <a:pPr marL="0" indent="0">
              <a:buNone/>
            </a:pPr>
            <a:r>
              <a:rPr lang="en-US" b="1"/>
              <a:t>Customer reference(s):</a:t>
            </a:r>
            <a:endParaRPr lang="en-US"/>
          </a:p>
          <a:p>
            <a:pPr marL="0" indent="0">
              <a:buNone/>
            </a:pPr>
            <a:r>
              <a:rPr lang="en-US"/>
              <a:t>Wake County, NC; Mecklenburg County, NC; Buncombe County, NC</a:t>
            </a:r>
          </a:p>
          <a:p>
            <a:pPr marL="0" indent="0">
              <a:buNone/>
            </a:pPr>
            <a:endParaRPr lang="en-US"/>
          </a:p>
          <a:p>
            <a:pPr marL="0" indent="0">
              <a:buNone/>
            </a:pPr>
            <a:r>
              <a:rPr lang="en-US" b="1"/>
              <a:t>SMEs: </a:t>
            </a:r>
            <a:r>
              <a:rPr lang="en-US"/>
              <a:t>Bobby Gutierrez, Jennifer Robinson, Dan Schaub</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14</a:t>
            </a:fld>
            <a:endParaRPr lang="en-US"/>
          </a:p>
        </p:txBody>
      </p:sp>
    </p:spTree>
    <p:extLst>
      <p:ext uri="{BB962C8B-B14F-4D97-AF65-F5344CB8AC3E}">
        <p14:creationId xmlns:p14="http://schemas.microsoft.com/office/powerpoint/2010/main" val="3650091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Offering/Use Case/Pilot Name</a:t>
            </a:r>
            <a:r>
              <a:rPr lang="en-US" sz="180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What does this solution do?</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Improve investigational outcomes using data-driven insights and decisions.</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With advanced analytics and machine learning agencies can improve performance and reduce risk. Empower investigators to uncover new insights and</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proactively identify patterns of escalating risk. Help managers: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Proactively identify patterns of escalating risk</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Understand how to replicate good performance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Make informed policy and workforce decisions to drive results</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What about this is AI?</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highlight>
                  <a:srgbClr val="FFFF00"/>
                </a:highlight>
                <a:latin typeface="Calibri" panose="020F0502020204030204" pitchFamily="34" charset="0"/>
                <a:ea typeface="Calibri" panose="020F0502020204030204" pitchFamily="34" charset="0"/>
              </a:rPr>
              <a:t>(Steve Serrao will add content here)</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Automating many of the manual aspects of analyzing data and extracting evidence—as well as assessing risk and helping officers prioritize cases more efficiently</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What industry benefits are accomplished with this AI solution?</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highlight>
                  <a:srgbClr val="FFFF00"/>
                </a:highlight>
                <a:latin typeface="Calibri" panose="020F0502020204030204" pitchFamily="34" charset="0"/>
                <a:ea typeface="Times New Roman" panose="02020603050405020304" pitchFamily="18" charset="0"/>
              </a:rPr>
              <a:t>Point 1 - </a:t>
            </a:r>
            <a:r>
              <a:rPr lang="en-US" sz="1800">
                <a:effectLst/>
                <a:latin typeface="Calibri" panose="020F0502020204030204" pitchFamily="34" charset="0"/>
                <a:ea typeface="Times New Roman" panose="02020603050405020304" pitchFamily="18" charset="0"/>
              </a:rPr>
              <a:t>Instant access to comprehensive information</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highlight>
                  <a:srgbClr val="FFFF00"/>
                </a:highlight>
                <a:latin typeface="Calibri" panose="020F0502020204030204" pitchFamily="34" charset="0"/>
                <a:ea typeface="Times New Roman" panose="02020603050405020304" pitchFamily="18" charset="0"/>
              </a:rPr>
              <a:t>Point 2 </a:t>
            </a:r>
            <a:r>
              <a:rPr lang="en-US" sz="1800">
                <a:effectLst/>
                <a:latin typeface="Calibri" panose="020F0502020204030204" pitchFamily="34" charset="0"/>
                <a:ea typeface="Times New Roman" panose="02020603050405020304" pitchFamily="18" charset="0"/>
              </a:rPr>
              <a:t>Investigative decision support capabilities with speed and accuracy</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highlight>
                  <a:srgbClr val="FFFF00"/>
                </a:highlight>
                <a:latin typeface="Calibri" panose="020F0502020204030204" pitchFamily="34" charset="0"/>
                <a:ea typeface="Times New Roman" panose="02020603050405020304" pitchFamily="18" charset="0"/>
              </a:rPr>
              <a:t>Point 3 </a:t>
            </a:r>
            <a:r>
              <a:rPr lang="en-US" sz="1800">
                <a:effectLst/>
                <a:latin typeface="Calibri" panose="020F0502020204030204" pitchFamily="34" charset="0"/>
                <a:ea typeface="Times New Roman" panose="02020603050405020304" pitchFamily="18" charset="0"/>
              </a:rPr>
              <a:t>Powerful data visualization tools</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Customer reference(s):</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Delaware State Police </a:t>
            </a:r>
            <a:r>
              <a:rPr lang="en-US" sz="1800" u="sng">
                <a:solidFill>
                  <a:srgbClr val="0563C1"/>
                </a:solidFill>
                <a:effectLst/>
                <a:latin typeface="Calibri" panose="020F0502020204030204" pitchFamily="34" charset="0"/>
                <a:ea typeface="Times New Roman" panose="02020603050405020304" pitchFamily="18" charset="0"/>
                <a:hlinkClick r:id="rId3"/>
              </a:rPr>
              <a:t>Delaware State Police - Customer Success Slide (highspot.com)</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Victoria Police (NOT EXTERNAL)  </a:t>
            </a:r>
            <a:r>
              <a:rPr lang="en-US" sz="1800" u="sng">
                <a:solidFill>
                  <a:srgbClr val="0563C1"/>
                </a:solidFill>
                <a:effectLst/>
                <a:latin typeface="Calibri" panose="020F0502020204030204" pitchFamily="34" charset="0"/>
                <a:ea typeface="Times New Roman" panose="02020603050405020304" pitchFamily="18" charset="0"/>
                <a:hlinkClick r:id="rId4"/>
              </a:rPr>
              <a:t>Victoria Police - Customer Success Slide (highspot.com)</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Australia Federal Police </a:t>
            </a:r>
            <a:r>
              <a:rPr lang="en-US" sz="1800" u="sng">
                <a:solidFill>
                  <a:srgbClr val="0563C1"/>
                </a:solidFill>
                <a:effectLst/>
                <a:latin typeface="Calibri" panose="020F0502020204030204" pitchFamily="34" charset="0"/>
                <a:ea typeface="Times New Roman" panose="02020603050405020304" pitchFamily="18" charset="0"/>
                <a:hlinkClick r:id="rId5"/>
              </a:rPr>
              <a:t>Australian Federal Police - Customer Success Slide (highspot.com)</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rPr>
              <a:t>SMEs: </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Steve Serrao</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Colin Field</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Gordon MacColl</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Steve Shirley</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15</a:t>
            </a:fld>
            <a:endParaRPr lang="en-US"/>
          </a:p>
        </p:txBody>
      </p:sp>
    </p:spTree>
    <p:extLst>
      <p:ext uri="{BB962C8B-B14F-4D97-AF65-F5344CB8AC3E}">
        <p14:creationId xmlns:p14="http://schemas.microsoft.com/office/powerpoint/2010/main" val="262266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Offering/Use Case/Pilot Name</a:t>
            </a:r>
            <a:r>
              <a:rPr lang="en-US" sz="1800" dirty="0">
                <a:effectLst/>
                <a:latin typeface="Calibri" panose="020F0502020204030204" pitchFamily="34" charset="0"/>
                <a:ea typeface="Calibri" panose="020F0502020204030204" pitchFamily="34" charset="0"/>
              </a:rPr>
              <a:t>:  Transportation Excellence</a:t>
            </a:r>
          </a:p>
          <a:p>
            <a:pPr marL="0" marR="0" indent="0">
              <a:spcBef>
                <a:spcPts val="0"/>
              </a:spcBef>
              <a:spcAft>
                <a:spcPts val="0"/>
              </a:spcAft>
              <a:buNone/>
            </a:pPr>
            <a:endParaRPr lang="en-US" sz="1800" b="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0" kern="0" dirty="0">
                <a:effectLst/>
                <a:latin typeface="Calibri" panose="020F0502020204030204" pitchFamily="34" charset="0"/>
                <a:ea typeface="Calibri" panose="020F0502020204030204" pitchFamily="34" charset="0"/>
              </a:rPr>
              <a:t>Use artificial intelligence, machine learning and data analytics to predict and optimize Istanbul’s transportation data.</a:t>
            </a:r>
          </a:p>
          <a:p>
            <a:pPr marL="0" marR="0" indent="0">
              <a:spcBef>
                <a:spcPts val="0"/>
              </a:spcBef>
              <a:spcAft>
                <a:spcPts val="0"/>
              </a:spcAft>
              <a:buNone/>
            </a:pPr>
            <a:endParaRPr lang="en-US" sz="1800" b="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What does this solution do?</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rPr>
              <a:t>They installed thousands of sensors throughout the city and are using machine learning models to predict traffic and the flow of intersections.  Being able to predict traffic daily within a 2.8% deviance means that they can take informed action to reduce traffic.  And, with machine learning models processing data from thousands of sensors they are able to detect unusual speed drops within 5 minutes. This has resulted in improving traffic flow and reducing carbon dioxide emissions.  They estimate that they have captured over 80 thousand tons of carbon dioxide within the year.</a:t>
            </a:r>
          </a:p>
          <a:p>
            <a:pPr marL="342900" marR="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rPr>
              <a:t>They are performing segmentation of commuter data.  Machine learning empowers them to analyze in real time the use of commuters’ transit passes.  With data from over 20 million passes, they are able to have insights about commuter patterns and trends which is helping them with operations and policy setting.</a:t>
            </a:r>
          </a:p>
          <a:p>
            <a:pPr marL="342900" marR="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rPr>
              <a:t>They are using machine learning in conjunction with blockchain to analyze the aggregated information and send proactive perks to citizens to encourage them to alter their commutes.  With targeted notifications via a Mobile Traffic application, approximately 5 thousand vehicles are parked and withdrawn from traffic in just one month as citizens are incented to use public transportation.</a:t>
            </a: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What about this is AI?</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0" dirty="0">
                <a:effectLst/>
                <a:latin typeface="Calibri" panose="020F0502020204030204" pitchFamily="34" charset="0"/>
                <a:ea typeface="Calibri" panose="020F0502020204030204" pitchFamily="34" charset="0"/>
              </a:rPr>
              <a:t>Machine Learning models in conjunction with advanced analytics</a:t>
            </a: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What industry benefits are accomplished with this AI solution?</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Reduce travel times </a:t>
            </a:r>
          </a:p>
          <a:p>
            <a:pPr marL="342900" marR="0" lvl="0" indent="-34290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Reduce fuel consumption</a:t>
            </a:r>
          </a:p>
          <a:p>
            <a:pPr marL="342900" marR="0" lvl="0" indent="-34290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Reduce pollution, and</a:t>
            </a:r>
          </a:p>
          <a:p>
            <a:pPr marL="342900" marR="0" lvl="0" indent="-34290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Improve Citizens’ quality of life</a:t>
            </a: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Customer reference(s): </a:t>
            </a:r>
            <a:r>
              <a:rPr lang="en-US" sz="1800" kern="0" dirty="0">
                <a:effectLst/>
                <a:latin typeface="Calibri" panose="020F0502020204030204" pitchFamily="34" charset="0"/>
                <a:ea typeface="Calibri" panose="020F0502020204030204" pitchFamily="34" charset="0"/>
              </a:rPr>
              <a:t>Istanbul Metropolitan Mobility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rPr>
              <a:t>SMEs: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Katy Salamati</a:t>
            </a:r>
          </a:p>
          <a:p>
            <a:pPr marL="0" indent="0">
              <a:buNone/>
            </a:pPr>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16</a:t>
            </a:fld>
            <a:endParaRPr lang="en-US"/>
          </a:p>
        </p:txBody>
      </p:sp>
    </p:spTree>
    <p:extLst>
      <p:ext uri="{BB962C8B-B14F-4D97-AF65-F5344CB8AC3E}">
        <p14:creationId xmlns:p14="http://schemas.microsoft.com/office/powerpoint/2010/main" val="310221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1" i="0" dirty="0">
                <a:solidFill>
                  <a:srgbClr val="202124"/>
                </a:solidFill>
                <a:effectLst/>
                <a:latin typeface="Google Sans"/>
              </a:rPr>
              <a:t>Natural Language Processing </a:t>
            </a:r>
            <a:r>
              <a:rPr lang="en-US" sz="2400" b="0" i="0" dirty="0">
                <a:solidFill>
                  <a:schemeClr val="bg1"/>
                </a:solidFill>
                <a:effectLst/>
                <a:latin typeface="Google Sans"/>
              </a:rPr>
              <a:t>e</a:t>
            </a:r>
            <a:r>
              <a:rPr lang="en-US" sz="2400" dirty="0">
                <a:solidFill>
                  <a:schemeClr val="bg1"/>
                </a:solidFill>
              </a:rPr>
              <a:t>nables understanding, interaction and communication between humans and machines.</a:t>
            </a:r>
          </a:p>
          <a:p>
            <a:pPr marL="0" indent="0" algn="l">
              <a:buNone/>
            </a:pPr>
            <a:endParaRPr lang="en-US" b="1" i="0" dirty="0">
              <a:solidFill>
                <a:srgbClr val="202124"/>
              </a:solidFill>
              <a:effectLst/>
              <a:latin typeface="Google Sans"/>
            </a:endParaRPr>
          </a:p>
          <a:p>
            <a:pPr marL="0" indent="0" algn="l">
              <a:buNone/>
            </a:pPr>
            <a:r>
              <a:rPr lang="en-US" b="0" i="0" dirty="0">
                <a:solidFill>
                  <a:srgbClr val="323130"/>
                </a:solidFill>
                <a:effectLst/>
                <a:latin typeface="Segoe UI" panose="020B0502040204020203" pitchFamily="34" charset="0"/>
              </a:rPr>
              <a:t>NLP makes it possible for computers to read text, hear speech, interpret it, measure sentiment and determine which parts are important. The overarching goal is to take raw language input and use linguistics and algorithms to transform or enrich the text in such a way that it delivers greater value. </a:t>
            </a:r>
          </a:p>
          <a:p>
            <a:pPr marL="0" indent="0" algn="l">
              <a:buNone/>
            </a:pPr>
            <a:endParaRPr lang="en-US" b="0" i="0" dirty="0">
              <a:solidFill>
                <a:srgbClr val="323130"/>
              </a:solidFill>
              <a:effectLst/>
              <a:latin typeface="Segoe UI" panose="020B0502040204020203" pitchFamily="34" charset="0"/>
            </a:endParaRPr>
          </a:p>
          <a:p>
            <a:pPr marL="0" indent="0" algn="l">
              <a:buNone/>
            </a:pPr>
            <a:r>
              <a:rPr lang="en-US" b="0" i="0" dirty="0">
                <a:solidFill>
                  <a:srgbClr val="323130"/>
                </a:solidFill>
                <a:effectLst/>
                <a:latin typeface="Segoe UI" panose="020B0502040204020203" pitchFamily="34" charset="0"/>
              </a:rPr>
              <a:t>Natural language processing goes hand in hand with text analytics, which counts, groups, and categorizes words to extract structure and meaning from large volumes of content. </a:t>
            </a:r>
          </a:p>
          <a:p>
            <a:pPr marL="0" indent="0" algn="l">
              <a:buNone/>
            </a:pPr>
            <a:endParaRPr lang="en-US" b="0" i="0" dirty="0">
              <a:solidFill>
                <a:srgbClr val="323130"/>
              </a:solidFill>
              <a:effectLst/>
              <a:latin typeface="Segoe UI" panose="020B0502040204020203" pitchFamily="34" charset="0"/>
            </a:endParaRPr>
          </a:p>
          <a:p>
            <a:pPr marL="0" indent="0" algn="l">
              <a:buNone/>
            </a:pPr>
            <a:r>
              <a:rPr lang="en-US" b="0" i="0" dirty="0">
                <a:solidFill>
                  <a:srgbClr val="323130"/>
                </a:solidFill>
                <a:effectLst/>
                <a:latin typeface="Segoe UI" panose="020B0502040204020203" pitchFamily="34" charset="0"/>
              </a:rPr>
              <a:t>Earlier I told you that the branches of AI contribute to one another. The computer can augment human efforts to analyze unstructured text with AI using a variety of modeling approaches by combining the power of natural language processing, machine learning and linguistic rules. NLP and text analytics are used together for many applications, including investigative discovery, subject-matter expertise, and social media analytics.</a:t>
            </a: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lgn="l">
              <a:buNone/>
            </a:pPr>
            <a:r>
              <a:rPr lang="en-US" b="1" i="0" dirty="0">
                <a:solidFill>
                  <a:srgbClr val="202124"/>
                </a:solidFill>
                <a:effectLst/>
                <a:latin typeface="Google Sans"/>
              </a:rPr>
              <a:t>Note: NLP has five major components:</a:t>
            </a: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Syntax. </a:t>
            </a:r>
            <a:r>
              <a:rPr lang="en-US" b="0" i="0" dirty="0">
                <a:solidFill>
                  <a:srgbClr val="0D0D0D"/>
                </a:solidFill>
                <a:effectLst/>
                <a:latin typeface="Söhne"/>
              </a:rPr>
              <a:t>The study of the structure, arrangement, and order of words and phrases within a language to form grammatically correct sentences.</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Semantics. </a:t>
            </a:r>
            <a:r>
              <a:rPr lang="en-US" b="0" i="0" dirty="0">
                <a:solidFill>
                  <a:srgbClr val="0D0D0D"/>
                </a:solidFill>
                <a:effectLst/>
                <a:latin typeface="Söhne"/>
              </a:rPr>
              <a:t>The study of the meaning of words, phrases, and sentences within a language and how they convey information.</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Discourse. </a:t>
            </a:r>
            <a:r>
              <a:rPr lang="en-US" b="0" i="0" dirty="0">
                <a:solidFill>
                  <a:srgbClr val="0D0D0D"/>
                </a:solidFill>
                <a:effectLst/>
                <a:latin typeface="Söhne"/>
              </a:rPr>
              <a:t>The analysis of language beyond the sentence level, focusing on how language is used in context to convey meaning.</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Speech. </a:t>
            </a:r>
            <a:r>
              <a:rPr lang="en-US" b="0" i="0" dirty="0">
                <a:solidFill>
                  <a:srgbClr val="0D0D0D"/>
                </a:solidFill>
                <a:effectLst/>
                <a:latin typeface="Söhne"/>
              </a:rPr>
              <a:t>The production and expression of spoken language through vocalization, involving the articulation of sounds and words.</a:t>
            </a:r>
          </a:p>
          <a:p>
            <a:pPr marL="0" indent="0" algn="l">
              <a:buFont typeface="Arial" panose="020B0604020202020204" pitchFamily="34" charset="0"/>
              <a:buNone/>
            </a:pPr>
            <a:endParaRPr lang="en-US" b="0" i="0" dirty="0">
              <a:solidFill>
                <a:srgbClr val="202124"/>
              </a:solidFill>
              <a:effectLst/>
              <a:latin typeface="Google Sans"/>
            </a:endParaRPr>
          </a:p>
          <a:p>
            <a:pPr algn="l">
              <a:buFont typeface="Arial" panose="020B0604020202020204" pitchFamily="34" charset="0"/>
              <a:buChar char="•"/>
            </a:pPr>
            <a:r>
              <a:rPr lang="en-US" b="0" i="0" dirty="0">
                <a:solidFill>
                  <a:srgbClr val="202124"/>
                </a:solidFill>
                <a:effectLst/>
                <a:latin typeface="Google Sans"/>
              </a:rPr>
              <a:t>Dialogue. A </a:t>
            </a:r>
            <a:r>
              <a:rPr lang="en-US" b="0" i="0" dirty="0">
                <a:solidFill>
                  <a:srgbClr val="0D0D0D"/>
                </a:solidFill>
                <a:effectLst/>
                <a:latin typeface="Söhne"/>
              </a:rPr>
              <a:t>conversation between two or more individuals or entities, involving an exchange of ideas, information, or opinions.</a:t>
            </a:r>
            <a:endParaRPr lang="en-US" b="0" i="0" dirty="0">
              <a:solidFill>
                <a:srgbClr val="202124"/>
              </a:solidFill>
              <a:effectLst/>
              <a:latin typeface="Google Sans"/>
            </a:endParaRPr>
          </a:p>
          <a:p>
            <a:pPr marL="0" indent="0" algn="l">
              <a:buNone/>
            </a:pPr>
            <a:endParaRPr lang="en-US" b="1" i="0" dirty="0">
              <a:solidFill>
                <a:srgbClr val="202124"/>
              </a:solidFill>
              <a:effectLst/>
              <a:latin typeface="Google San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375475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Here is one common use of NLP: the extraction of information from text, also known as “unstructured data.”  This text could be stored in a number of different applications and online.</a:t>
            </a:r>
          </a:p>
          <a:p>
            <a:pPr marL="0" indent="0">
              <a:buNone/>
            </a:pPr>
            <a:endParaRPr lang="en-US" dirty="0"/>
          </a:p>
          <a:p>
            <a:pPr marL="0" indent="0">
              <a:buNone/>
            </a:pPr>
            <a:r>
              <a:rPr lang="en-US" dirty="0"/>
              <a:t>For example, crime investigations typically involve a massive amount of intelligence reports. Not only are these reports extremely time consuming to read, the process of extracting key people, addresses, phone numbers and relationships that are pertinent evidence to a case can be cumbersome.  New information learned from a crime report demands scouring previously read reports, making the process repetitive and lengthy.</a:t>
            </a:r>
          </a:p>
          <a:p>
            <a:pPr marL="0" indent="0">
              <a:buNone/>
            </a:pPr>
            <a:endParaRPr lang="en-US" dirty="0"/>
          </a:p>
          <a:p>
            <a:pPr marL="0" indent="0">
              <a:buNone/>
            </a:pPr>
            <a:r>
              <a:rPr lang="en-US" dirty="0"/>
              <a:t>With the use of Natural Language Processing, important points of interest.  Taking the people, places, events, objects, phone numbers, and email addresses out of long-form text like crime reports and putting them into tables expedites the discovery of information.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650426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GB" dirty="0"/>
              <a:t>The advancement of NLP continues to mature as components of Natural Language Processing are applied in new ways.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GB" dirty="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GB" dirty="0"/>
              <a:t>By analysing</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GB" dirty="0"/>
              <a:t>“Syntax” - </a:t>
            </a:r>
            <a:r>
              <a:rPr lang="en-US" b="0" i="1" dirty="0">
                <a:solidFill>
                  <a:srgbClr val="0D0D0D"/>
                </a:solidFill>
                <a:effectLst/>
                <a:latin typeface="Söhne"/>
              </a:rPr>
              <a:t>structure, arrangement, and order </a:t>
            </a:r>
            <a:r>
              <a:rPr lang="en-US" b="0" i="0" dirty="0">
                <a:solidFill>
                  <a:srgbClr val="0D0D0D"/>
                </a:solidFill>
                <a:effectLst/>
                <a:latin typeface="Söhne"/>
              </a:rPr>
              <a:t>of words and phrases </a:t>
            </a:r>
            <a:r>
              <a:rPr lang="en-GB" b="0" i="0" dirty="0">
                <a:solidFill>
                  <a:srgbClr val="0D0D0D"/>
                </a:solidFill>
                <a:effectLst/>
                <a:latin typeface="Söhne"/>
              </a:rPr>
              <a:t>,</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GB" b="0" i="0" dirty="0">
                <a:solidFill>
                  <a:srgbClr val="0D0D0D"/>
                </a:solidFill>
                <a:effectLst/>
                <a:latin typeface="Söhne"/>
              </a:rPr>
              <a:t>“Semantics” –the </a:t>
            </a:r>
            <a:r>
              <a:rPr lang="en-GB" b="0" i="1" dirty="0">
                <a:solidFill>
                  <a:srgbClr val="0D0D0D"/>
                </a:solidFill>
                <a:effectLst/>
                <a:latin typeface="Söhne"/>
              </a:rPr>
              <a:t>meaning</a:t>
            </a:r>
            <a:r>
              <a:rPr lang="en-GB" b="0" i="0" dirty="0">
                <a:solidFill>
                  <a:srgbClr val="0D0D0D"/>
                </a:solidFill>
                <a:effectLst/>
                <a:latin typeface="Söhne"/>
              </a:rPr>
              <a:t> of words, phrases, and sentences and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GB" dirty="0"/>
              <a:t>“Discourse” – </a:t>
            </a:r>
            <a:r>
              <a:rPr lang="en-US" b="0" i="0" dirty="0">
                <a:solidFill>
                  <a:srgbClr val="202124"/>
                </a:solidFill>
                <a:effectLst/>
                <a:latin typeface="Google Sans"/>
              </a:rPr>
              <a:t>the </a:t>
            </a:r>
            <a:r>
              <a:rPr lang="en-US" b="0" i="0" dirty="0">
                <a:solidFill>
                  <a:srgbClr val="0D0D0D"/>
                </a:solidFill>
                <a:effectLst/>
                <a:latin typeface="Söhne"/>
              </a:rPr>
              <a:t>analysis of language that focuses on </a:t>
            </a:r>
            <a:r>
              <a:rPr lang="en-US" b="0" i="1" dirty="0">
                <a:solidFill>
                  <a:srgbClr val="0D0D0D"/>
                </a:solidFill>
                <a:effectLst/>
                <a:latin typeface="Söhne"/>
              </a:rPr>
              <a:t>how language is used in context to convey meaning</a:t>
            </a:r>
            <a:r>
              <a:rPr lang="en-US" b="0" i="0" dirty="0">
                <a:solidFill>
                  <a:srgbClr val="0D0D0D"/>
                </a:solidFill>
                <a:effectLst/>
                <a:latin typeface="Söhne"/>
              </a:rPr>
              <a:t>.</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dirty="0">
                <a:solidFill>
                  <a:srgbClr val="0D0D0D"/>
                </a:solidFill>
                <a:effectLst/>
                <a:latin typeface="Söhne"/>
              </a:rPr>
              <a:t>…machines are able to find meaning in unstructured data.</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b="0" i="0" dirty="0">
              <a:solidFill>
                <a:srgbClr val="0D0D0D"/>
              </a:solidFill>
              <a:effectLst/>
              <a:latin typeface="Söhne"/>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dirty="0">
                <a:solidFill>
                  <a:srgbClr val="0D0D0D"/>
                </a:solidFill>
                <a:effectLst/>
                <a:latin typeface="Söhne"/>
              </a:rPr>
              <a:t>In this example, applying linguistics and analytics, an NLP system can extrapolate from sentences the severity of concern.  Here, what people write in fantasy chat logs reveal the probability of risk involved.</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701629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Offering/Use Case/Pilot Name</a:t>
            </a:r>
            <a:r>
              <a:rPr lang="en-US"/>
              <a:t>:  Child Sexual Exploitation</a:t>
            </a:r>
          </a:p>
          <a:p>
            <a:pPr marL="0" indent="0">
              <a:buNone/>
            </a:pPr>
            <a:endParaRPr lang="en-US" b="1"/>
          </a:p>
          <a:p>
            <a:pPr marL="0" indent="0">
              <a:buNone/>
            </a:pPr>
            <a:r>
              <a:rPr lang="en-US" b="1"/>
              <a:t>What does this solution do?</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Using AI and advanced analytics, the tool enables Child Sexual Exploitation (CSE) units to </a:t>
            </a:r>
            <a:r>
              <a:rPr lang="en-US" sz="1800" b="0">
                <a:effectLst/>
                <a:latin typeface="Calibri" panose="020F0502020204030204" pitchFamily="34" charset="0"/>
                <a:ea typeface="Calibri" panose="020F0502020204030204" pitchFamily="34" charset="0"/>
              </a:rPr>
              <a:t> prioritize reporting and assess each case to assign a risk score based on data as the investigation progresses. </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These risk scores help CSE units identify and prioritize cases where children are at </a:t>
            </a:r>
            <a:r>
              <a:rPr lang="en-US" sz="1800" b="0">
                <a:effectLst/>
                <a:latin typeface="Calibri" panose="020F0502020204030204" pitchFamily="34" charset="0"/>
                <a:ea typeface="Calibri" panose="020F0502020204030204" pitchFamily="34" charset="0"/>
              </a:rPr>
              <a:t>immediate risk and respond quickly to protect them.</a:t>
            </a:r>
          </a:p>
          <a:p>
            <a:pPr marL="0" marR="0" indent="0">
              <a:spcBef>
                <a:spcPts val="0"/>
              </a:spcBef>
              <a:spcAft>
                <a:spcPts val="0"/>
              </a:spcAft>
              <a:buNone/>
            </a:pPr>
            <a:endParaRPr lang="en-US" sz="1800" b="0">
              <a:effectLst/>
              <a:latin typeface="Calibri" panose="020F0502020204030204" pitchFamily="34" charset="0"/>
              <a:ea typeface="Calibri" panose="020F0502020204030204" pitchFamily="34" charset="0"/>
            </a:endParaRPr>
          </a:p>
          <a:p>
            <a:pPr marL="0" indent="0">
              <a:buNone/>
            </a:pPr>
            <a:r>
              <a:rPr lang="en-US"/>
              <a:t>The Text Analytics and NLP models provide:</a:t>
            </a:r>
          </a:p>
          <a:p>
            <a:pPr marL="342900" indent="-342900"/>
            <a:r>
              <a:rPr lang="en-US"/>
              <a:t>Extracts intelligence from chat logs to identify information about predators and victims as well as the presence of risk</a:t>
            </a:r>
          </a:p>
          <a:p>
            <a:pPr marL="342900" indent="-342900"/>
            <a:r>
              <a:rPr lang="en-US"/>
              <a:t>A “Fantasy/Factual” model that using linguistics to determine the degree of risk that a writer poses</a:t>
            </a:r>
          </a:p>
          <a:p>
            <a:pPr marL="0" indent="0">
              <a:buNone/>
            </a:pPr>
            <a:endParaRPr lang="en-US"/>
          </a:p>
          <a:p>
            <a:pPr marL="0" indent="0">
              <a:buNone/>
            </a:pPr>
            <a:r>
              <a:rPr lang="en-US" b="1"/>
              <a:t>What about this is AI?</a:t>
            </a:r>
            <a:endParaRPr lang="en-US" b="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400" b="0">
                <a:effectLst/>
                <a:latin typeface="Calibri" panose="020F0502020204030204" pitchFamily="34" charset="0"/>
                <a:ea typeface="Calibri" panose="020F0502020204030204" pitchFamily="34" charset="0"/>
              </a:rPr>
              <a:t>Visual Text Analytics extracts information required for an investigation from a chat log viewer embedded into SAS Visual Investigator and then uses Natural Language Processing to develop law enforcement taxonomy. </a:t>
            </a:r>
            <a:br>
              <a:rPr lang="en-US" b="0"/>
            </a:br>
            <a:endParaRPr lang="en-US" b="0"/>
          </a:p>
          <a:p>
            <a:pPr marL="0" indent="0">
              <a:buNone/>
            </a:pPr>
            <a:r>
              <a:rPr lang="en-US" b="1"/>
              <a:t>What industry benefits are accomplished with this AI solution?</a:t>
            </a:r>
          </a:p>
          <a:p>
            <a:pPr marL="342900" indent="-342900">
              <a:buFont typeface="Wingdings" panose="05000000000000000000" pitchFamily="2" charset="2"/>
              <a:buChar char="ü"/>
            </a:pPr>
            <a:r>
              <a:rPr lang="en-US"/>
              <a:t>Identify and respond to most urgent threats faster</a:t>
            </a:r>
          </a:p>
          <a:p>
            <a:pPr marL="342900" indent="-342900">
              <a:buFont typeface="Wingdings" panose="05000000000000000000" pitchFamily="2" charset="2"/>
              <a:buChar char="ü"/>
            </a:pPr>
            <a:r>
              <a:rPr lang="en-US"/>
              <a:t>Solve more cases with same number of staff</a:t>
            </a:r>
          </a:p>
          <a:p>
            <a:pPr marL="342900" indent="-342900">
              <a:buFont typeface="Wingdings" panose="05000000000000000000" pitchFamily="2" charset="2"/>
              <a:buChar char="ü"/>
            </a:pPr>
            <a:r>
              <a:rPr lang="en-US"/>
              <a:t>Save &amp; protect more children</a:t>
            </a:r>
          </a:p>
          <a:p>
            <a:pPr marL="342900" indent="-342900">
              <a:buFont typeface="Wingdings" panose="05000000000000000000" pitchFamily="2" charset="2"/>
              <a:buChar char="ü"/>
            </a:pPr>
            <a:r>
              <a:rPr lang="en-US"/>
              <a:t>Transparent decision making</a:t>
            </a:r>
          </a:p>
          <a:p>
            <a:pPr marL="342900" indent="-342900">
              <a:buFont typeface="Wingdings" panose="05000000000000000000" pitchFamily="2" charset="2"/>
              <a:buChar char="ü"/>
            </a:pPr>
            <a:r>
              <a:rPr lang="en-US"/>
              <a:t>Officer wellbeing</a:t>
            </a:r>
          </a:p>
          <a:p>
            <a:pPr marL="0" indent="0">
              <a:buNone/>
            </a:pPr>
            <a:endParaRPr lang="en-GB" sz="2400">
              <a:solidFill>
                <a:schemeClr val="tx1"/>
              </a:solidFill>
            </a:endParaRP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Examples of impact reported by SAS customers using SAS’ child sexual exploitation (CSE) investigation tool: </a:t>
            </a:r>
          </a:p>
          <a:p>
            <a:pPr marL="0" marR="0">
              <a:spcBef>
                <a:spcPts val="0"/>
              </a:spcBef>
              <a:spcAft>
                <a:spcPts val="0"/>
              </a:spcAft>
            </a:pPr>
            <a:r>
              <a:rPr lang="en-US" sz="1800">
                <a:effectLst/>
                <a:latin typeface="Calibri" panose="020F0502020204030204" pitchFamily="34" charset="0"/>
                <a:ea typeface="Calibri" panose="020F0502020204030204" pitchFamily="34" charset="0"/>
              </a:rPr>
              <a:t>89% less time spent searching for intelligence.</a:t>
            </a:r>
          </a:p>
          <a:p>
            <a:pPr marL="0" marR="0">
              <a:spcBef>
                <a:spcPts val="0"/>
              </a:spcBef>
              <a:spcAft>
                <a:spcPts val="0"/>
              </a:spcAft>
            </a:pPr>
            <a:r>
              <a:rPr lang="en-US" sz="1800">
                <a:effectLst/>
                <a:latin typeface="Calibri" panose="020F0502020204030204" pitchFamily="34" charset="0"/>
                <a:ea typeface="Calibri" panose="020F0502020204030204" pitchFamily="34" charset="0"/>
              </a:rPr>
              <a:t>73% increase in the amount of intelligence discovered.</a:t>
            </a:r>
          </a:p>
          <a:p>
            <a:pPr marL="342900" marR="0" indent="-342900">
              <a:spcBef>
                <a:spcPts val="0"/>
              </a:spcBef>
              <a:spcAft>
                <a:spcPts val="0"/>
              </a:spcAft>
            </a:pPr>
            <a:r>
              <a:rPr lang="en-US" sz="1800">
                <a:effectLst/>
                <a:latin typeface="Calibri" panose="020F0502020204030204" pitchFamily="34" charset="0"/>
                <a:ea typeface="Calibri" panose="020F0502020204030204" pitchFamily="34" charset="0"/>
              </a:rPr>
              <a:t>100% oversight support and governance over data </a:t>
            </a:r>
          </a:p>
          <a:p>
            <a:pPr marL="342900" marR="0" indent="-342900">
              <a:spcBef>
                <a:spcPts val="0"/>
              </a:spcBef>
              <a:spcAft>
                <a:spcPts val="0"/>
              </a:spcAft>
            </a:pPr>
            <a:r>
              <a:rPr lang="en-US" sz="1800">
                <a:effectLst/>
                <a:latin typeface="Calibri" panose="020F0502020204030204" pitchFamily="34" charset="0"/>
                <a:ea typeface="Calibri" panose="020F0502020204030204" pitchFamily="34" charset="0"/>
              </a:rPr>
              <a:t>Also reduced the amount of potentially distressing material that officers needed to review by more than 99%. </a:t>
            </a:r>
          </a:p>
          <a:p>
            <a:pPr marL="0" indent="0">
              <a:buNone/>
            </a:pPr>
            <a:endParaRPr lang="en-GB" sz="2400">
              <a:solidFill>
                <a:schemeClr val="tx1"/>
              </a:solidFill>
            </a:endParaRPr>
          </a:p>
          <a:p>
            <a:pPr marL="0" indent="0">
              <a:buNone/>
            </a:pPr>
            <a:r>
              <a:rPr lang="en-US" b="1"/>
              <a:t>Customer reference(s):</a:t>
            </a:r>
            <a:endParaRPr lang="en-US"/>
          </a:p>
          <a:p>
            <a:pPr marL="0" indent="0">
              <a:buNone/>
            </a:pPr>
            <a:r>
              <a:rPr lang="en-US"/>
              <a:t>This has been piloted to law enforcement agencies</a:t>
            </a:r>
          </a:p>
          <a:p>
            <a:pPr marL="0" indent="0">
              <a:buNone/>
            </a:pPr>
            <a:endParaRPr lang="en-US"/>
          </a:p>
          <a:p>
            <a:pPr marL="0" indent="0">
              <a:buNone/>
            </a:pPr>
            <a:r>
              <a:rPr lang="en-US" b="1"/>
              <a:t>SMEs: </a:t>
            </a:r>
            <a:endParaRPr lang="en-US"/>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1800">
                <a:effectLst/>
                <a:latin typeface="Calibri" panose="020F0502020204030204" pitchFamily="34" charset="0"/>
                <a:ea typeface="Calibri" panose="020F0502020204030204" pitchFamily="34" charset="0"/>
              </a:rPr>
              <a:t>Ashley Beck and </a:t>
            </a:r>
            <a:r>
              <a:rPr lang="en-US"/>
              <a:t>Teresa Jade</a:t>
            </a:r>
          </a:p>
          <a:p>
            <a:pPr marL="0" indent="0">
              <a:buNone/>
            </a:pPr>
            <a:endParaRPr lang="en-US"/>
          </a:p>
          <a:p>
            <a:pPr marL="0" indent="0">
              <a:buNone/>
            </a:pPr>
            <a:endParaRPr lang="en-US"/>
          </a:p>
          <a:p>
            <a:pPr marL="0" indent="0">
              <a:buNone/>
            </a:pPr>
            <a:endParaRPr lang="en-US"/>
          </a:p>
          <a:p>
            <a:pPr marL="0" indent="0">
              <a:buNone/>
            </a:pPr>
            <a:r>
              <a:rPr lang="en-US"/>
              <a:t>Other info:</a:t>
            </a:r>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Studies have shown that </a:t>
            </a:r>
            <a:r>
              <a:rPr lang="en-US" sz="1800" b="1" i="1">
                <a:effectLst/>
                <a:latin typeface="Calibri" panose="020F0502020204030204" pitchFamily="34" charset="0"/>
                <a:ea typeface="Calibri" panose="020F0502020204030204" pitchFamily="34" charset="0"/>
              </a:rPr>
              <a:t>tens of thousands of children </a:t>
            </a:r>
            <a:r>
              <a:rPr lang="en-US" sz="1800">
                <a:effectLst/>
                <a:latin typeface="Calibri" panose="020F0502020204030204" pitchFamily="34" charset="0"/>
                <a:ea typeface="Calibri" panose="020F0502020204030204" pitchFamily="34" charset="0"/>
              </a:rPr>
              <a:t>are being exploited online on a global scale and these numbers are rising which has serious psychological impact on mental health of young people in our communities across the world. </a:t>
            </a:r>
          </a:p>
          <a:p>
            <a:pPr marL="342900" marR="0" lvl="0" indent="-342900">
              <a:spcBef>
                <a:spcPts val="0"/>
              </a:spcBef>
              <a:spcAft>
                <a:spcPts val="0"/>
              </a:spcAft>
              <a:buFont typeface="Anova Light" panose="020B0604020202020204" charset="0"/>
              <a:buChar char="•"/>
              <a:tabLst>
                <a:tab pos="457200" algn="l"/>
              </a:tabLst>
            </a:pPr>
            <a:r>
              <a:rPr lang="en-US" sz="1800">
                <a:effectLst/>
                <a:latin typeface="Calibri" panose="020F0502020204030204" pitchFamily="34" charset="0"/>
                <a:ea typeface="Times New Roman" panose="02020603050405020304" pitchFamily="18" charset="0"/>
              </a:rPr>
              <a:t>Over </a:t>
            </a:r>
            <a:r>
              <a:rPr lang="en-US" sz="1800" b="1">
                <a:effectLst/>
                <a:latin typeface="Calibri" panose="020F0502020204030204" pitchFamily="34" charset="0"/>
                <a:ea typeface="Times New Roman" panose="02020603050405020304" pitchFamily="18" charset="0"/>
              </a:rPr>
              <a:t>29.3 million </a:t>
            </a:r>
            <a:r>
              <a:rPr lang="en-US" sz="1800">
                <a:effectLst/>
                <a:latin typeface="Calibri" panose="020F0502020204030204" pitchFamily="34" charset="0"/>
                <a:ea typeface="Times New Roman" panose="02020603050405020304" pitchFamily="18" charset="0"/>
              </a:rPr>
              <a:t>intelligence referrals were made to National Centre for Missing and Exploited Children (NCMEC) in 2021 which is a 57% increase in 5 years.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nova Light" panose="020B0604020202020204" charset="0"/>
              <a:buChar char="•"/>
              <a:tabLst>
                <a:tab pos="457200" algn="l"/>
              </a:tabLst>
            </a:pPr>
            <a:r>
              <a:rPr lang="en-US" sz="1800">
                <a:effectLst/>
                <a:latin typeface="Calibri" panose="020F0502020204030204" pitchFamily="34" charset="0"/>
                <a:ea typeface="Times New Roman" panose="02020603050405020304" pitchFamily="18" charset="0"/>
              </a:rPr>
              <a:t>Social Media Companies are legislatively mandated to report any potential online child exploitation to the National Center for Missing and Exploitation Children (NCMEC).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Every police force across the world, receive </a:t>
            </a:r>
            <a:r>
              <a:rPr lang="en-US" sz="1800" err="1">
                <a:effectLst/>
                <a:latin typeface="Calibri" panose="020F0502020204030204" pitchFamily="34" charset="0"/>
                <a:ea typeface="Calibri" panose="020F0502020204030204" pitchFamily="34" charset="0"/>
              </a:rPr>
              <a:t>Cybertipline</a:t>
            </a:r>
            <a:r>
              <a:rPr lang="en-US" sz="1800">
                <a:effectLst/>
                <a:latin typeface="Calibri" panose="020F0502020204030204" pitchFamily="34" charset="0"/>
                <a:ea typeface="Calibri" panose="020F0502020204030204" pitchFamily="34" charset="0"/>
              </a:rPr>
              <a:t> reports from NCMEC.  </a:t>
            </a:r>
          </a:p>
          <a:p>
            <a:pPr marL="0" marR="0">
              <a:spcBef>
                <a:spcPts val="0"/>
              </a:spcBef>
              <a:spcAft>
                <a:spcPts val="0"/>
              </a:spcAft>
            </a:pPr>
            <a:r>
              <a:rPr lang="en-US" sz="1800">
                <a:effectLst/>
                <a:latin typeface="Calibri" panose="020F0502020204030204" pitchFamily="34" charset="0"/>
                <a:ea typeface="Calibri" panose="020F0502020204030204" pitchFamily="34" charset="0"/>
              </a:rPr>
              <a:t>The primary objectives of these investigations are:</a:t>
            </a:r>
          </a:p>
          <a:p>
            <a:pPr marL="1257300" marR="0" lvl="1" indent="-342900">
              <a:spcBef>
                <a:spcPts val="0"/>
              </a:spcBef>
              <a:spcAft>
                <a:spcPts val="0"/>
              </a:spcAft>
              <a:buFont typeface="Anova Light" panose="020B0604020202020204" charset="0"/>
              <a:buChar char="•"/>
              <a:tabLst>
                <a:tab pos="457200" algn="l"/>
              </a:tabLst>
            </a:pPr>
            <a:r>
              <a:rPr lang="en-US" sz="1400">
                <a:effectLst/>
                <a:latin typeface="Calibri" panose="020F0502020204030204" pitchFamily="34" charset="0"/>
                <a:ea typeface="Times New Roman" panose="02020603050405020304" pitchFamily="18" charset="0"/>
              </a:rPr>
              <a:t>Find children at risk</a:t>
            </a:r>
            <a:endParaRPr lang="en-US" sz="1400">
              <a:effectLst/>
              <a:latin typeface="Calibri" panose="020F0502020204030204" pitchFamily="34" charset="0"/>
              <a:ea typeface="Calibri" panose="020F0502020204030204" pitchFamily="34" charset="0"/>
            </a:endParaRPr>
          </a:p>
          <a:p>
            <a:pPr marL="1257300" marR="0" lvl="1" indent="-342900">
              <a:spcBef>
                <a:spcPts val="0"/>
              </a:spcBef>
              <a:spcAft>
                <a:spcPts val="0"/>
              </a:spcAft>
              <a:buFont typeface="Anova Light" panose="020B0604020202020204" charset="0"/>
              <a:buChar char="•"/>
              <a:tabLst>
                <a:tab pos="457200" algn="l"/>
              </a:tabLst>
            </a:pPr>
            <a:r>
              <a:rPr lang="en-US" sz="1400">
                <a:effectLst/>
                <a:latin typeface="Calibri" panose="020F0502020204030204" pitchFamily="34" charset="0"/>
                <a:ea typeface="Times New Roman" panose="02020603050405020304" pitchFamily="18" charset="0"/>
              </a:rPr>
              <a:t>Gather intelligence to take action on suspects who commit a crime against children</a:t>
            </a:r>
            <a:endParaRPr lang="en-US" sz="1400">
              <a:effectLst/>
              <a:latin typeface="Calibri" panose="020F0502020204030204" pitchFamily="34" charset="0"/>
              <a:ea typeface="Calibri" panose="020F0502020204030204" pitchFamily="34" charset="0"/>
            </a:endParaRPr>
          </a:p>
          <a:p>
            <a:pPr marL="0" indent="0">
              <a:buNone/>
            </a:pPr>
            <a:endParaRPr lang="en-US"/>
          </a:p>
          <a:p>
            <a:pPr marL="0" marR="0" indent="0">
              <a:spcBef>
                <a:spcPts val="0"/>
              </a:spcBef>
              <a:spcAft>
                <a:spcPts val="0"/>
              </a:spcAft>
              <a:buNone/>
            </a:pPr>
            <a:r>
              <a:rPr lang="en-US" sz="1800">
                <a:effectLst/>
                <a:latin typeface="Calibri" panose="020F0502020204030204" pitchFamily="34" charset="0"/>
                <a:ea typeface="Calibri" panose="020F0502020204030204" pitchFamily="34" charset="0"/>
              </a:rPr>
              <a:t>Investigative text analytics Text analytics helps CSE units review online interactions between predators and their targets much more quickly. By processing large bodies of text automatically in seconds, this capability can save hours of tedious and often distressing work for investigating officers.  In addition to identifying entities such as names and locations of persons of interest, the tool may help detect and highlight behaviors, or “conduct,” common in CSE cases, such as predators offering gifts to children or asking them to keep their interactions secret. Deep insights text such as “Tonight I am going to …”, “Next month I am going to …” and “I wish I could …” feeds into risk analysis and helps the tool prioritize cases more accurately. It also gives law enforcement insights into the intention behind behaviors. The tool includes detailed definitions of CSE related criminal behaviors that enable officers to understand offenders’ modus operandi and stay one step ahead as their tactics evolve. Profiling suspects can help to drive targeted, proactive investigations into the most dangerous and prolific offenders. At the same time, a better understanding of victim profiles can help officers develop and distribute preventive guidance and messaging to keep children and families safe.</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SAS has a </a:t>
            </a:r>
            <a:r>
              <a:rPr lang="en-US" sz="1800" b="1">
                <a:effectLst/>
                <a:latin typeface="Calibri" panose="020F0502020204030204" pitchFamily="34" charset="0"/>
                <a:ea typeface="Calibri" panose="020F0502020204030204" pitchFamily="34" charset="0"/>
              </a:rPr>
              <a:t>chat log viewer embedded into VI as</a:t>
            </a:r>
            <a:r>
              <a:rPr lang="en-US" sz="1800">
                <a:effectLst/>
                <a:latin typeface="Calibri" panose="020F0502020204030204" pitchFamily="34" charset="0"/>
                <a:ea typeface="Calibri" panose="020F0502020204030204" pitchFamily="34" charset="0"/>
              </a:rPr>
              <a:t> well as the ability to pull from </a:t>
            </a:r>
            <a:r>
              <a:rPr lang="en-US" sz="1800" b="1">
                <a:effectLst/>
                <a:latin typeface="Calibri" panose="020F0502020204030204" pitchFamily="34" charset="0"/>
                <a:ea typeface="Calibri" panose="020F0502020204030204" pitchFamily="34" charset="0"/>
              </a:rPr>
              <a:t>Visual Text Analytics</a:t>
            </a:r>
            <a:r>
              <a:rPr lang="en-US" sz="1800">
                <a:effectLst/>
                <a:latin typeface="Calibri" panose="020F0502020204030204" pitchFamily="34" charset="0"/>
                <a:ea typeface="Calibri" panose="020F0502020204030204" pitchFamily="34" charset="0"/>
              </a:rPr>
              <a:t> to extract information required for the investigation</a:t>
            </a:r>
            <a:r>
              <a:rPr lang="en-US" sz="1800" b="1">
                <a:effectLst/>
                <a:latin typeface="Calibri" panose="020F0502020204030204" pitchFamily="34" charset="0"/>
                <a:ea typeface="Calibri" panose="020F0502020204030204" pitchFamily="34" charset="0"/>
              </a:rPr>
              <a:t>.  SAS uses NLP to</a:t>
            </a:r>
            <a:r>
              <a:rPr lang="en-US" sz="1800">
                <a:effectLst/>
                <a:latin typeface="Calibri" panose="020F0502020204030204" pitchFamily="34" charset="0"/>
                <a:ea typeface="Calibri" panose="020F0502020204030204" pitchFamily="34" charset="0"/>
              </a:rPr>
              <a:t> develop a LE taxonomy.  </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99319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Computer vision is a field of AI that trains computers to interpret and understand the visual world. Machines can use deep learning algorithms to accurately identify and classify objects in images and videos— and then react to what they “see.”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Applications of computer vision include facial recognition and surveillance image analysis.</a:t>
            </a:r>
            <a:br>
              <a:rPr lang="en-US"/>
            </a:b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21</a:t>
            </a:fld>
            <a:endParaRPr lang="en-US"/>
          </a:p>
        </p:txBody>
      </p:sp>
    </p:spTree>
    <p:extLst>
      <p:ext uri="{BB962C8B-B14F-4D97-AF65-F5344CB8AC3E}">
        <p14:creationId xmlns:p14="http://schemas.microsoft.com/office/powerpoint/2010/main" val="93186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Creepy robots like this.  Generally, most of us teeter between excitement and concern about the rise of Artificial Intelligence – or AI, as it is commonly known.  Today, I’m going to provide for you an overview about what AI is and how it is being leveraged by the public sector.</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a:t>
            </a:fld>
            <a:endParaRPr lang="en-US"/>
          </a:p>
        </p:txBody>
      </p:sp>
    </p:spTree>
    <p:extLst>
      <p:ext uri="{BB962C8B-B14F-4D97-AF65-F5344CB8AC3E}">
        <p14:creationId xmlns:p14="http://schemas.microsoft.com/office/powerpoint/2010/main" val="224415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I like this graphic which illustrates how computer vision works.  </a:t>
            </a:r>
          </a:p>
          <a:p>
            <a:pPr marL="0" indent="0" algn="l">
              <a:buNone/>
            </a:pPr>
            <a:br>
              <a:rPr lang="en-US" b="0" i="0">
                <a:solidFill>
                  <a:srgbClr val="323130"/>
                </a:solidFill>
                <a:effectLst/>
                <a:latin typeface="Segoe UI" panose="020B0502040204020203" pitchFamily="34" charset="0"/>
              </a:rPr>
            </a:br>
            <a:r>
              <a:rPr lang="en-US" b="0" i="0">
                <a:solidFill>
                  <a:srgbClr val="323130"/>
                </a:solidFill>
                <a:effectLst/>
                <a:latin typeface="Segoe UI" panose="020B0502040204020203" pitchFamily="34" charset="0"/>
              </a:rPr>
              <a:t>On the left, you see a portrait of a famous American.  The image is pixelized and then a number is assigned to each </a:t>
            </a:r>
            <a:r>
              <a:rPr lang="en-US" b="0" i="0" err="1">
                <a:solidFill>
                  <a:srgbClr val="323130"/>
                </a:solidFill>
                <a:effectLst/>
                <a:latin typeface="Segoe UI" panose="020B0502040204020203" pitchFamily="34" charset="0"/>
              </a:rPr>
              <a:t>pixal</a:t>
            </a:r>
            <a:r>
              <a:rPr lang="en-US" b="0" i="0">
                <a:solidFill>
                  <a:srgbClr val="323130"/>
                </a:solidFill>
                <a:effectLst/>
                <a:latin typeface="Segoe UI" panose="020B0502040204020203" pitchFamily="34" charset="0"/>
              </a:rPr>
              <a:t> shade.  On the right, you see how the computer defines the image.</a:t>
            </a:r>
          </a:p>
          <a:p>
            <a:pPr marL="0" indent="0" algn="l">
              <a:buNone/>
            </a:pPr>
            <a:endParaRPr lang="en-US" b="0" i="0">
              <a:solidFill>
                <a:srgbClr val="323130"/>
              </a:solidFill>
              <a:effectLst/>
              <a:latin typeface="Segoe UI" panose="020B0502040204020203" pitchFamily="34" charset="0"/>
            </a:endParaRPr>
          </a:p>
          <a:p>
            <a:pPr marL="0" indent="0" algn="l">
              <a:buFont typeface="Arial" panose="020B0604020202020204" pitchFamily="34" charset="0"/>
              <a:buNone/>
            </a:pPr>
            <a:endParaRPr lang="en-US" b="0" i="0">
              <a:solidFill>
                <a:srgbClr val="323130"/>
              </a:solidFill>
              <a:effectLst/>
              <a:latin typeface="Segoe UI" panose="020B0502040204020203" pitchFamily="34" charset="0"/>
            </a:endParaRP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22</a:t>
            </a:fld>
            <a:endParaRPr lang="en-US"/>
          </a:p>
        </p:txBody>
      </p:sp>
    </p:spTree>
    <p:extLst>
      <p:ext uri="{BB962C8B-B14F-4D97-AF65-F5344CB8AC3E}">
        <p14:creationId xmlns:p14="http://schemas.microsoft.com/office/powerpoint/2010/main" val="164433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There are many types of computer vision that are used in different ways.  A few of these are:</a:t>
            </a:r>
          </a:p>
          <a:p>
            <a:pPr marL="0" indent="0" algn="l">
              <a:buNone/>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Image segmentation which partitions an image into multiple regions or pieces to be examined separately.</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Object detection which identifies a specific object in an image. Advanced object detection recognizes many objects in a single image: a football field, an offensive player, a defensive player, a ball and so on. These models use an X,Y coordinate to create a bounding box and identify everything inside the box.</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Facial recognition which is an advanced type of object detection that not only recognizes a human face in an image but identifies a specific individual.</a:t>
            </a:r>
          </a:p>
          <a:p>
            <a:pPr marL="0" indent="0" algn="l">
              <a:buFont typeface="Arial" panose="020B0604020202020204" pitchFamily="34" charset="0"/>
              <a:buNone/>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Pattern detection is a process of recognizing repeated shapes, colors and other visual indicators in images.</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rial" panose="020B0604020202020204" pitchFamily="34" charset="0"/>
              <a:buChar char="•"/>
              <a:tabLst/>
              <a:defRPr/>
            </a:pPr>
            <a:r>
              <a:rPr lang="en-US" b="0" i="0">
                <a:solidFill>
                  <a:srgbClr val="323130"/>
                </a:solidFill>
                <a:effectLst/>
                <a:latin typeface="Segoe UI" panose="020B0502040204020203" pitchFamily="34" charset="0"/>
              </a:rPr>
              <a:t>Edge detection is a technique used to identify the outside edge of an object or landscape to better identify what is in the image.</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Image classification which groups images into different categories.</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algn="l">
              <a:buFont typeface="Arial" panose="020B0604020202020204" pitchFamily="34" charset="0"/>
              <a:buChar char="•"/>
            </a:pPr>
            <a:r>
              <a:rPr lang="en-US" b="0" i="0">
                <a:solidFill>
                  <a:srgbClr val="323130"/>
                </a:solidFill>
                <a:effectLst/>
                <a:latin typeface="Segoe UI" panose="020B0502040204020203" pitchFamily="34" charset="0"/>
              </a:rPr>
              <a:t>Feature matching which is a type of pattern detection that matches similarities in images to help classify them.</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23</a:t>
            </a:fld>
            <a:endParaRPr lang="en-US"/>
          </a:p>
        </p:txBody>
      </p:sp>
    </p:spTree>
    <p:extLst>
      <p:ext uri="{BB962C8B-B14F-4D97-AF65-F5344CB8AC3E}">
        <p14:creationId xmlns:p14="http://schemas.microsoft.com/office/powerpoint/2010/main" val="1670592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b="1" dirty="0"/>
              <a:t>Offering/Use Case/Pilot Name</a:t>
            </a:r>
            <a:r>
              <a:rPr lang="en-US" dirty="0"/>
              <a:t>: Document Vision</a:t>
            </a:r>
          </a:p>
          <a:p>
            <a:pPr marL="0" indent="0">
              <a:buNone/>
            </a:pPr>
            <a:endParaRPr lang="en-US" b="1" dirty="0"/>
          </a:p>
          <a:p>
            <a:pPr marL="0" indent="0">
              <a:buNone/>
            </a:pPr>
            <a:r>
              <a:rPr lang="en-US" b="1" dirty="0"/>
              <a:t>What does this solution do?</a:t>
            </a:r>
          </a:p>
          <a:p>
            <a:pPr marL="0" indent="0">
              <a:buNone/>
            </a:pPr>
            <a:r>
              <a:rPr lang="en-US" dirty="0"/>
              <a:t>Uses AI to unlock value from untapped Government Data</a:t>
            </a:r>
          </a:p>
          <a:p>
            <a:pPr marL="0" indent="0">
              <a:buNone/>
            </a:pPr>
            <a:endParaRPr lang="en-US" dirty="0"/>
          </a:p>
          <a:p>
            <a:pPr marL="0" indent="0">
              <a:buNone/>
            </a:pPr>
            <a:r>
              <a:rPr lang="en-US" dirty="0"/>
              <a:t>With Computer Vision, Machine Learning and Text Analytics, </a:t>
            </a:r>
            <a:r>
              <a:rPr lang="en-US" sz="2400" dirty="0">
                <a:latin typeface="+mn-lt"/>
                <a:cs typeface="Anova Bold" panose="020B0703020203020204" pitchFamily="34" charset="0"/>
              </a:rPr>
              <a:t>Intelligent document processing extracts contextual information from scanned document images for downstream decisioning and analytics.</a:t>
            </a:r>
          </a:p>
          <a:p>
            <a:pPr marL="0" indent="0">
              <a:buNone/>
            </a:pPr>
            <a:endParaRPr lang="en-US" dirty="0"/>
          </a:p>
          <a:p>
            <a:pPr marL="0" indent="0">
              <a:buNone/>
            </a:pPr>
            <a:r>
              <a:rPr lang="en-US" dirty="0"/>
              <a:t>The CV, ML models with text analytics provide:</a:t>
            </a:r>
          </a:p>
          <a:p>
            <a:pPr marL="342900" marR="0" lvl="0" indent="-342900">
              <a:spcBef>
                <a:spcPts val="0"/>
              </a:spcBef>
              <a:spcAft>
                <a:spcPts val="0"/>
              </a:spcAft>
              <a:buFont typeface="Anova Light" panose="020B0604020202020204" charset="0"/>
              <a:buChar char="•"/>
              <a:tabLst>
                <a:tab pos="457200" algn="l"/>
              </a:tabLst>
            </a:pPr>
            <a:r>
              <a:rPr lang="en-US" sz="1800" dirty="0">
                <a:effectLst/>
                <a:highlight>
                  <a:srgbClr val="FFFF00"/>
                </a:highlight>
                <a:latin typeface="Calibri" panose="020F0502020204030204" pitchFamily="34" charset="0"/>
                <a:ea typeface="Times New Roman" panose="02020603050405020304" pitchFamily="18" charset="0"/>
              </a:rPr>
              <a:t>Automation of the extraction of key information from images or documents into a structured format, enabling downstream analytics and decisioning</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nova Light" panose="020B0604020202020204" charset="0"/>
              <a:buChar char="•"/>
              <a:tabLst>
                <a:tab pos="457200" algn="l"/>
              </a:tabLst>
            </a:pPr>
            <a:r>
              <a:rPr lang="en-US" sz="1800" dirty="0">
                <a:effectLst/>
                <a:highlight>
                  <a:srgbClr val="FFFF00"/>
                </a:highlight>
                <a:latin typeface="Calibri" panose="020F0502020204030204" pitchFamily="34" charset="0"/>
                <a:ea typeface="Times New Roman" panose="02020603050405020304" pitchFamily="18" charset="0"/>
              </a:rPr>
              <a:t>Supplement any current OCR/RPA processes to significantly improve the accuracy and quality of the information extraction, especially with tougher forms like blurry documents, forms with checkboxes, or handwriting.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nova Light" panose="020B0604020202020204" charset="0"/>
              <a:buChar char="•"/>
              <a:tabLst>
                <a:tab pos="457200" algn="l"/>
              </a:tabLst>
            </a:pPr>
            <a:r>
              <a:rPr lang="en-US" sz="1800" dirty="0">
                <a:effectLst/>
                <a:highlight>
                  <a:srgbClr val="FFFF00"/>
                </a:highlight>
                <a:latin typeface="Calibri" panose="020F0502020204030204" pitchFamily="34" charset="0"/>
                <a:ea typeface="Times New Roman" panose="02020603050405020304" pitchFamily="18" charset="0"/>
              </a:rPr>
              <a:t>At this point: data can be leveraged for investigations, alerts can be generated, extracted entities can be made searchable, or the newly structured data can feed existing processes.</a:t>
            </a:r>
            <a:endParaRPr lang="en-US" sz="1800" dirty="0">
              <a:effectLst/>
              <a:latin typeface="Calibri" panose="020F0502020204030204" pitchFamily="34" charset="0"/>
              <a:ea typeface="Calibri" panose="020F0502020204030204" pitchFamily="34" charset="0"/>
            </a:endParaRPr>
          </a:p>
          <a:p>
            <a:pPr marL="0" indent="0">
              <a:buNone/>
            </a:pPr>
            <a:endParaRPr lang="en-US" dirty="0"/>
          </a:p>
          <a:p>
            <a:pPr marL="0" indent="0">
              <a:buNone/>
            </a:pPr>
            <a:r>
              <a:rPr lang="en-US" b="1" dirty="0"/>
              <a:t>What about this is AI?</a:t>
            </a:r>
          </a:p>
          <a:p>
            <a:pPr marL="0" indent="0">
              <a:buNone/>
            </a:pPr>
            <a:r>
              <a:rPr lang="en-US" dirty="0"/>
              <a:t>Computer Vision models, Machine Learning models</a:t>
            </a:r>
          </a:p>
          <a:p>
            <a:pPr marL="0" indent="0">
              <a:buNone/>
            </a:pPr>
            <a:endParaRPr lang="en-US" dirty="0"/>
          </a:p>
          <a:p>
            <a:pPr marL="0" indent="0">
              <a:buNone/>
            </a:pPr>
            <a:r>
              <a:rPr lang="en-US" b="1" dirty="0"/>
              <a:t>What industry benefits are accomplished with this AI solution?</a:t>
            </a:r>
          </a:p>
          <a:p>
            <a:pPr marL="342900" indent="-342900">
              <a:buFont typeface="Wingdings" panose="05000000000000000000" pitchFamily="2" charset="2"/>
              <a:buChar char="ü"/>
            </a:pPr>
            <a:r>
              <a:rPr lang="en-US" dirty="0"/>
              <a:t>Modernizes government filing and information systems</a:t>
            </a:r>
          </a:p>
          <a:p>
            <a:pPr marL="342900" indent="-342900">
              <a:buFont typeface="Wingdings" panose="05000000000000000000" pitchFamily="2" charset="2"/>
              <a:buChar char="ü"/>
            </a:pPr>
            <a:r>
              <a:rPr lang="en-US" sz="2400" dirty="0">
                <a:solidFill>
                  <a:schemeClr val="tx1"/>
                </a:solidFill>
              </a:rPr>
              <a:t>Significantly reduces man hours required to research and find information</a:t>
            </a:r>
          </a:p>
          <a:p>
            <a:pPr marL="342900" indent="-342900">
              <a:buFont typeface="Wingdings" panose="05000000000000000000" pitchFamily="2" charset="2"/>
              <a:buChar char="ü"/>
            </a:pPr>
            <a:r>
              <a:rPr lang="en-US" sz="2400" dirty="0">
                <a:solidFill>
                  <a:schemeClr val="tx1"/>
                </a:solidFill>
              </a:rPr>
              <a:t>Expands the amount of useful information available for insights</a:t>
            </a:r>
          </a:p>
          <a:p>
            <a:pPr marL="342900" indent="-342900">
              <a:buFont typeface="Wingdings" panose="05000000000000000000" pitchFamily="2" charset="2"/>
              <a:buChar char="ü"/>
            </a:pPr>
            <a:r>
              <a:rPr lang="en-US" sz="2400" dirty="0">
                <a:solidFill>
                  <a:schemeClr val="tx1"/>
                </a:solidFill>
              </a:rPr>
              <a:t>Positions an organization to be proactive in accomplishing their mission whether their mission is citizen services, investigations, operations,….</a:t>
            </a:r>
          </a:p>
          <a:p>
            <a:pPr marL="342900" indent="-342900">
              <a:buFont typeface="Wingdings" panose="05000000000000000000" pitchFamily="2" charset="2"/>
              <a:buChar char="ü"/>
            </a:pPr>
            <a:endParaRPr lang="en-GB" sz="2400" dirty="0">
              <a:solidFill>
                <a:schemeClr val="tx1"/>
              </a:solidFill>
            </a:endParaRPr>
          </a:p>
          <a:p>
            <a:pPr marL="0" indent="0">
              <a:buNone/>
            </a:pPr>
            <a:endParaRPr lang="en-GB" sz="2400" dirty="0">
              <a:solidFill>
                <a:schemeClr val="tx1"/>
              </a:solidFill>
            </a:endParaRPr>
          </a:p>
          <a:p>
            <a:pPr marL="0" indent="0">
              <a:buNone/>
            </a:pPr>
            <a:r>
              <a:rPr lang="en-US" b="1" dirty="0"/>
              <a:t>Customer reference(s):</a:t>
            </a:r>
            <a:endParaRPr lang="en-US" dirty="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1800" dirty="0">
                <a:effectLst/>
                <a:highlight>
                  <a:srgbClr val="FFFF00"/>
                </a:highlight>
                <a:latin typeface="Calibri" panose="020F0502020204030204" pitchFamily="34" charset="0"/>
                <a:ea typeface="Calibri" panose="020F0502020204030204" pitchFamily="34" charset="0"/>
              </a:rPr>
              <a:t>Used for disability benefit claims, this solution is fully operational today and leverages SAS Document Vision to process about 7 million pages per day, saving about 80 FTEs of work, with an estimated ROI of 12M dollars.</a:t>
            </a:r>
            <a:r>
              <a:rPr lang="en-US" sz="1800" dirty="0">
                <a:effectLst/>
                <a:latin typeface="Calibri" panose="020F0502020204030204" pitchFamily="34" charset="0"/>
                <a:ea typeface="Calibri" panose="020F0502020204030204" pitchFamily="34" charset="0"/>
              </a:rPr>
              <a:t>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indent="0">
              <a:buNone/>
            </a:pPr>
            <a:endParaRPr lang="en-US" dirty="0"/>
          </a:p>
          <a:p>
            <a:pPr marL="0" indent="0">
              <a:buNone/>
            </a:pPr>
            <a:r>
              <a:rPr lang="en-US" b="1" dirty="0"/>
              <a:t>SMEs: </a:t>
            </a:r>
            <a:endParaRPr lang="en-US" dirty="0"/>
          </a:p>
          <a:p>
            <a:pPr marL="0" indent="0">
              <a:buNone/>
            </a:pPr>
            <a:r>
              <a:rPr lang="en-US" dirty="0">
                <a:effectLst/>
                <a:latin typeface="-apple-system"/>
              </a:rPr>
              <a:t>Mary Beth Simmons, Stacey Wang, Matthew McTiernan</a:t>
            </a:r>
          </a:p>
          <a:p>
            <a:pPr marL="0" indent="0">
              <a:buNone/>
            </a:pPr>
            <a:endParaRPr lang="en-US" dirty="0">
              <a:effectLst/>
              <a:latin typeface="-apple-system"/>
            </a:endParaRPr>
          </a:p>
          <a:p>
            <a:pPr rtl="0"/>
            <a:r>
              <a:rPr lang="en-US" dirty="0">
                <a:effectLst/>
                <a:latin typeface="-apple-system"/>
                <a:hlinkClick r:id="rId3" tooltip="https://sas.highspot.com/spots/64f8bee4edbe2f0d91ce2c74?list=6570d56bb3c969ad693f0e77&amp;overview=true"/>
              </a:rPr>
              <a:t>https://sas.highspot.com/spots/64f8bee4edbe2f0d91ce2c74?list=6570d56bb3c969ad693f0e77&amp;overview=true</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4"/>
              </a:rPr>
              <a:t>https://sasoffice365.sharepoint.com/sites/CivilianSEs/Lists/AI%20in%20Action/AllItems.aspx?viewid=b50d25dc%2D8904%2D40cd%2D838f%2De14172bc1119&amp;playlistLayout=playback&amp;itemId=13</a:t>
            </a:r>
            <a:endParaRPr lang="en-US" sz="24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24</a:t>
            </a:fld>
            <a:endParaRPr lang="en-US"/>
          </a:p>
        </p:txBody>
      </p:sp>
    </p:spTree>
    <p:extLst>
      <p:ext uri="{BB962C8B-B14F-4D97-AF65-F5344CB8AC3E}">
        <p14:creationId xmlns:p14="http://schemas.microsoft.com/office/powerpoint/2010/main" val="2194664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Offering/Use Case/Pilot Name</a:t>
            </a:r>
            <a:r>
              <a:rPr lang="en-US"/>
              <a:t>:  Utility Solar Inspection</a:t>
            </a:r>
          </a:p>
          <a:p>
            <a:pPr marL="0" indent="0">
              <a:buNone/>
            </a:pPr>
            <a:endParaRPr lang="en-US" b="1"/>
          </a:p>
          <a:p>
            <a:pPr marL="0" indent="0">
              <a:buNone/>
            </a:pPr>
            <a:r>
              <a:rPr lang="en-US" b="1"/>
              <a:t>What does this solution do?</a:t>
            </a:r>
          </a:p>
          <a:p>
            <a:pPr marL="0" indent="0">
              <a:buNone/>
            </a:pPr>
            <a:r>
              <a:rPr lang="en-US"/>
              <a:t>Targeted solar farm inspection with use of drone-collected imagery detects and geolocates panels with contamination build up as well as panels that are not in proper “follow the sun” positioning.</a:t>
            </a:r>
          </a:p>
          <a:p>
            <a:pPr marL="0" indent="0">
              <a:buNone/>
            </a:pPr>
            <a:endParaRPr lang="en-US"/>
          </a:p>
          <a:p>
            <a:pPr marL="0" indent="0">
              <a:buNone/>
            </a:pPr>
            <a:r>
              <a:rPr lang="en-US"/>
              <a:t>Computer Vision provides:</a:t>
            </a:r>
          </a:p>
          <a:p>
            <a:pPr marL="342900" indent="-342900"/>
            <a:r>
              <a:rPr lang="en-US"/>
              <a:t>Point 1</a:t>
            </a:r>
          </a:p>
          <a:p>
            <a:pPr marL="342900" indent="-342900"/>
            <a:r>
              <a:rPr lang="en-US"/>
              <a:t>Point 2</a:t>
            </a:r>
          </a:p>
          <a:p>
            <a:pPr marL="342900" indent="-342900"/>
            <a:r>
              <a:rPr lang="en-US"/>
              <a:t>Point 3</a:t>
            </a:r>
          </a:p>
          <a:p>
            <a:pPr marL="0" indent="0">
              <a:buNone/>
            </a:pPr>
            <a:endParaRPr lang="en-US"/>
          </a:p>
          <a:p>
            <a:pPr marL="0" indent="0">
              <a:buNone/>
            </a:pPr>
            <a:r>
              <a:rPr lang="en-US" b="1"/>
              <a:t>What about this is AI?</a:t>
            </a:r>
          </a:p>
          <a:p>
            <a:pPr marL="0" indent="0">
              <a:buNone/>
            </a:pPr>
            <a:r>
              <a:rPr lang="en-US"/>
              <a:t>Digital twins that use Computer Vision to process imagery data.</a:t>
            </a:r>
            <a:br>
              <a:rPr lang="en-US"/>
            </a:br>
            <a:endParaRPr lang="en-US"/>
          </a:p>
          <a:p>
            <a:pPr marL="0" indent="0">
              <a:buNone/>
            </a:pPr>
            <a:r>
              <a:rPr lang="en-US" b="1"/>
              <a:t>What industry benefits are accomplished with this AI solution?</a:t>
            </a:r>
          </a:p>
          <a:p>
            <a:pPr marL="342900" indent="-342900">
              <a:buFont typeface="Wingdings" panose="05000000000000000000" pitchFamily="2" charset="2"/>
              <a:buChar char="ü"/>
            </a:pPr>
            <a:r>
              <a:rPr lang="en-US"/>
              <a:t>Inspect with greater ease, greater frequency, and less cost than manual inspections</a:t>
            </a:r>
          </a:p>
          <a:p>
            <a:pPr marL="342900" indent="-342900">
              <a:buFont typeface="Wingdings" panose="05000000000000000000" pitchFamily="2" charset="2"/>
              <a:buChar char="ü"/>
            </a:pPr>
            <a:r>
              <a:rPr lang="en-US"/>
              <a:t>Enhance performance with proactive cleaning</a:t>
            </a:r>
          </a:p>
          <a:p>
            <a:pPr marL="342900" indent="-342900">
              <a:buFont typeface="Wingdings" panose="05000000000000000000" pitchFamily="2" charset="2"/>
              <a:buChar char="ü"/>
            </a:pPr>
            <a:r>
              <a:rPr lang="en-US"/>
              <a:t>Extend the performance with proactive maintenance</a:t>
            </a:r>
          </a:p>
          <a:p>
            <a:pPr marL="342900" indent="-342900">
              <a:buFont typeface="Wingdings" panose="05000000000000000000" pitchFamily="2" charset="2"/>
              <a:buChar char="ü"/>
            </a:pPr>
            <a:endParaRPr lang="en-GB" sz="2400">
              <a:solidFill>
                <a:schemeClr val="tx1"/>
              </a:solidFill>
            </a:endParaRPr>
          </a:p>
          <a:p>
            <a:pPr marL="0" indent="0">
              <a:buNone/>
            </a:pPr>
            <a:r>
              <a:rPr lang="en-US" b="1"/>
              <a:t>Customer reference(s):</a:t>
            </a:r>
            <a:endParaRPr lang="en-US"/>
          </a:p>
          <a:p>
            <a:pPr marL="0" indent="0">
              <a:buNone/>
            </a:pPr>
            <a:r>
              <a:rPr lang="en-US"/>
              <a:t>Anonymous </a:t>
            </a:r>
          </a:p>
          <a:p>
            <a:pPr marL="0" indent="0">
              <a:buNone/>
            </a:pPr>
            <a:endParaRPr lang="en-US"/>
          </a:p>
          <a:p>
            <a:pPr marL="0" indent="0">
              <a:buNone/>
            </a:pPr>
            <a:r>
              <a:rPr lang="en-US" b="1"/>
              <a:t>SMEs: </a:t>
            </a:r>
            <a:endParaRPr lang="en-US"/>
          </a:p>
          <a:p>
            <a:pPr marL="0" indent="0">
              <a:buNone/>
            </a:pPr>
            <a:r>
              <a:rPr lang="en-US"/>
              <a:t>Steven Enck, Paul Venditti</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25</a:t>
            </a:fld>
            <a:endParaRPr lang="en-US"/>
          </a:p>
        </p:txBody>
      </p:sp>
    </p:spTree>
    <p:extLst>
      <p:ext uri="{BB962C8B-B14F-4D97-AF65-F5344CB8AC3E}">
        <p14:creationId xmlns:p14="http://schemas.microsoft.com/office/powerpoint/2010/main" val="3201461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02124"/>
                </a:solidFill>
                <a:effectLst/>
                <a:latin typeface="Google Sans"/>
              </a:rPr>
              <a:t>Deep learning is </a:t>
            </a:r>
            <a:r>
              <a:rPr lang="en-US" b="0" i="0">
                <a:solidFill>
                  <a:srgbClr val="040C28"/>
                </a:solidFill>
                <a:effectLst/>
                <a:latin typeface="Google Sans"/>
              </a:rPr>
              <a:t>a method in artificial intelligence (AI) that teaches computers to process data in a way that is inspired by the human brain</a:t>
            </a:r>
            <a:r>
              <a:rPr lang="en-US" b="0" i="0">
                <a:solidFill>
                  <a:srgbClr val="202124"/>
                </a:solidFill>
                <a:effectLst/>
                <a:latin typeface="Google Sans"/>
              </a:rPr>
              <a:t>.</a:t>
            </a:r>
          </a:p>
          <a:p>
            <a:pPr marL="0" indent="0">
              <a:buNone/>
            </a:pPr>
            <a:endParaRPr lang="en-US" b="0" i="0">
              <a:solidFill>
                <a:srgbClr val="202124"/>
              </a:solidFill>
              <a:effectLst/>
              <a:latin typeface="Google Sans"/>
            </a:endParaRPr>
          </a:p>
          <a:p>
            <a:pPr marL="0" indent="0">
              <a:buNone/>
            </a:pPr>
            <a:r>
              <a:rPr lang="en-US" b="0" i="0">
                <a:solidFill>
                  <a:srgbClr val="4D5156"/>
                </a:solidFill>
                <a:effectLst/>
                <a:latin typeface="Google Sans"/>
              </a:rPr>
              <a:t>Deep learning </a:t>
            </a:r>
            <a:r>
              <a:rPr lang="en-US" b="0" i="0">
                <a:solidFill>
                  <a:srgbClr val="040C28"/>
                </a:solidFill>
                <a:effectLst/>
                <a:latin typeface="Google Sans"/>
              </a:rPr>
              <a:t>performs nonlinear transformations to its input and uses what it learns to create a statistical model as output</a:t>
            </a:r>
            <a:r>
              <a:rPr lang="en-US" b="0" i="0">
                <a:solidFill>
                  <a:srgbClr val="4D5156"/>
                </a:solidFill>
                <a:effectLst/>
                <a:latin typeface="Google Sans"/>
              </a:rPr>
              <a:t>. Iterations continue until the output has reached an acceptable level of accuracy. The number of processing layers through which data must pass is what inspired the label deep.</a:t>
            </a:r>
            <a:endParaRPr lang="en-US" b="0" i="0">
              <a:solidFill>
                <a:srgbClr val="202124"/>
              </a:solidFill>
              <a:effectLst/>
              <a:latin typeface="Google Sans"/>
            </a:endParaRP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This is kind of a tough concept to digest.  So, to explain this in overly general terms, imagine if you are blindfolded and asked to identify a piece of fruit.</a:t>
            </a:r>
          </a:p>
          <a:p>
            <a:pPr marL="0" indent="0">
              <a:buNone/>
            </a:pPr>
            <a:r>
              <a:rPr lang="en-US" b="0" i="0">
                <a:solidFill>
                  <a:srgbClr val="202124"/>
                </a:solidFill>
                <a:effectLst/>
                <a:latin typeface="Google Sans"/>
              </a:rPr>
              <a:t>First, a person shakes the fruit next to your ear.  You don’t hear any loose seeds, so you can eliminate a dried squash (yes, that’s a fruit).</a:t>
            </a:r>
          </a:p>
          <a:p>
            <a:pPr marL="0" indent="0">
              <a:buNone/>
            </a:pPr>
            <a:r>
              <a:rPr lang="en-US" b="0" i="0">
                <a:solidFill>
                  <a:srgbClr val="202124"/>
                </a:solidFill>
                <a:effectLst/>
                <a:latin typeface="Google Sans"/>
              </a:rPr>
              <a:t>Then, the person asks you to smell the fruit.  You eliminate banana, pineapple, peach, and most berries.</a:t>
            </a:r>
          </a:p>
          <a:p>
            <a:pPr marL="0" indent="0">
              <a:buNone/>
            </a:pPr>
            <a:r>
              <a:rPr lang="en-US" b="0" i="0">
                <a:solidFill>
                  <a:srgbClr val="202124"/>
                </a:solidFill>
                <a:effectLst/>
                <a:latin typeface="Google Sans"/>
              </a:rPr>
              <a:t>The fruit is put in your hands to hold.  Touching it, you determine that it is either a nectarine or a plum.</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a:solidFill>
                  <a:srgbClr val="202124"/>
                </a:solidFill>
                <a:effectLst/>
                <a:latin typeface="Google Sans"/>
              </a:rPr>
              <a:t>Finally, the person gives you a taste of the fruit and you know: it is a nectarine.</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When your blindfold is removed, your guess is confirmed.</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In this same way, deep learning uses several levels of models to learn, predict, and take actions.</a:t>
            </a:r>
          </a:p>
          <a:p>
            <a:pPr marL="0" indent="0">
              <a:buNone/>
            </a:pPr>
            <a:endParaRPr lang="en-US" b="0" i="0">
              <a:solidFill>
                <a:srgbClr val="202124"/>
              </a:solidFill>
              <a:effectLst/>
              <a:latin typeface="Google Sans"/>
            </a:endParaRPr>
          </a:p>
          <a:p>
            <a:pPr marL="0" indent="0">
              <a:buNone/>
            </a:pPr>
            <a:r>
              <a:rPr lang="en-US" b="0" i="0">
                <a:solidFill>
                  <a:srgbClr val="202124"/>
                </a:solidFill>
                <a:effectLst/>
                <a:latin typeface="Google Sans"/>
              </a:rPr>
              <a:t>Now, if you were asked to be blindfolded and guess fruit again, would you start with listening to the fruit?  No, you’d go right to tasting the fruit.  In the same way, deep learning remembers the best models for a task and builds upon experience. </a:t>
            </a: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96444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dirty="0"/>
              <a:t>Three technologies within Generative AI are Large Language Models (referred to as LLMs), Synthetic Data, and Digital Twins.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those of you who have been hearing a lot about ChatGPT, this is a type of Large Language Model.  It is one of technologies that is known to be “Generative AI.” </a:t>
            </a: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Notice that the circles for Synthetic Data and Digital Twins fall outside of Generative AI and even the AI bubble.  This is because there are many ways to create synthetic (or artificial) data and to create digital twins (or simulations).  But today, I’ll be focusing on the aspects of these technologies that are AI.</a:t>
            </a: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Later in this discussion, I will discuss with you how this group of Generative AI – Large Language Models or LLMs, Synthetic Data, and Digital Twins – differ from traditional AI.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27</a:t>
            </a:fld>
            <a:endParaRPr lang="en-US"/>
          </a:p>
        </p:txBody>
      </p:sp>
    </p:spTree>
    <p:extLst>
      <p:ext uri="{BB962C8B-B14F-4D97-AF65-F5344CB8AC3E}">
        <p14:creationId xmlns:p14="http://schemas.microsoft.com/office/powerpoint/2010/main" val="115570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28</a:t>
            </a:fld>
            <a:endParaRPr lang="en-US"/>
          </a:p>
        </p:txBody>
      </p:sp>
    </p:spTree>
    <p:extLst>
      <p:ext uri="{BB962C8B-B14F-4D97-AF65-F5344CB8AC3E}">
        <p14:creationId xmlns:p14="http://schemas.microsoft.com/office/powerpoint/2010/main" val="290953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707070"/>
                </a:solidFill>
                <a:effectLst/>
                <a:latin typeface="Arial" panose="020B0604020202020204" pitchFamily="34" charset="0"/>
              </a:rPr>
              <a:t>You’ve probably heard about Generative AI over the last year since ChatGPT made the scene. </a:t>
            </a:r>
          </a:p>
          <a:p>
            <a:pPr marL="0" indent="0" algn="l">
              <a:buNone/>
            </a:pPr>
            <a:endParaRPr lang="en-US" b="0" i="0">
              <a:solidFill>
                <a:srgbClr val="707070"/>
              </a:solidFill>
              <a:effectLst/>
              <a:latin typeface="Arial" panose="020B0604020202020204" pitchFamily="34" charset="0"/>
            </a:endParaRPr>
          </a:p>
          <a:p>
            <a:pPr marL="0" indent="0" algn="l">
              <a:buNone/>
            </a:pPr>
            <a:r>
              <a:rPr lang="en-US" b="0" i="0">
                <a:solidFill>
                  <a:srgbClr val="707070"/>
                </a:solidFill>
                <a:effectLst/>
                <a:latin typeface="Arial" panose="020B0604020202020204" pitchFamily="34" charset="0"/>
              </a:rPr>
              <a:t>Generative AI (GenAI) is at the forefront of today’s focus, not merely as an advancement of artificial intelligence but as transformative technology that has the power to reshape how businesses, governments, and humans innovate, operate, create and deliver value.  </a:t>
            </a:r>
          </a:p>
          <a:p>
            <a:pPr algn="l"/>
            <a:endParaRPr lang="en-US" b="0" i="0">
              <a:solidFill>
                <a:srgbClr val="707070"/>
              </a:solidFill>
              <a:effectLst/>
              <a:latin typeface="Arial" panose="020B0604020202020204" pitchFamily="34" charset="0"/>
            </a:endParaRPr>
          </a:p>
          <a:p>
            <a:pPr marL="0" indent="0" algn="l">
              <a:buNone/>
            </a:pPr>
            <a:r>
              <a:rPr lang="en-US" b="0" i="0">
                <a:solidFill>
                  <a:srgbClr val="707070"/>
                </a:solidFill>
                <a:effectLst/>
                <a:latin typeface="Arial" panose="020B0604020202020204" pitchFamily="34" charset="0"/>
              </a:rPr>
              <a:t>GenAI is an AI method that learns from real-world data to generate new content – and this could be text, images, audio, code, video, or tabular data, with similar characteristics of the data it is trained on.</a:t>
            </a: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endParaRPr lang="en-US" sz="2400" spc="300">
              <a:solidFill>
                <a:schemeClr val="bg1"/>
              </a:solidFill>
              <a:latin typeface="+mj-lt"/>
            </a:endParaRP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29</a:t>
            </a:fld>
            <a:endParaRPr lang="en-US"/>
          </a:p>
        </p:txBody>
      </p:sp>
    </p:spTree>
    <p:extLst>
      <p:ext uri="{BB962C8B-B14F-4D97-AF65-F5344CB8AC3E}">
        <p14:creationId xmlns:p14="http://schemas.microsoft.com/office/powerpoint/2010/main" val="315328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Three primary applications of Generative AI include Large Language Models (or LLMs), Synthetic Data, and Digital Twins.</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30</a:t>
            </a:fld>
            <a:endParaRPr lang="en-US"/>
          </a:p>
        </p:txBody>
      </p:sp>
    </p:spTree>
    <p:extLst>
      <p:ext uri="{BB962C8B-B14F-4D97-AF65-F5344CB8AC3E}">
        <p14:creationId xmlns:p14="http://schemas.microsoft.com/office/powerpoint/2010/main" val="101964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Segoe UI" panose="020B0502040204020203" pitchFamily="34" charset="0"/>
              </a:rPr>
              <a:t>An LLM analyzes huge amounts of text - millions or billions of words – to train itself to be able to know the relationships of words AND then produce human-like text.</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For example, how would you finish this sentence, “Boy, after he messed up, he was in the Dog-”  Did you say “Dog Treat” or Dog Days of Summer”? No, of course not.  You said “Doghouse” because that is a common phrase that you have heard over and over again.  “He was in the doghouse” is commonly associated with making a mistake, messing up, acting badly.</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The inventors of Large Language Models took the NLP concept of scanning each word in a sentence and translating it in a sequential process </a:t>
            </a:r>
            <a:r>
              <a:rPr lang="en-US" b="1" i="1">
                <a:solidFill>
                  <a:srgbClr val="323130"/>
                </a:solidFill>
                <a:effectLst/>
                <a:latin typeface="Segoe UI" panose="020B0502040204020203" pitchFamily="34" charset="0"/>
              </a:rPr>
              <a:t>to instead </a:t>
            </a:r>
            <a:r>
              <a:rPr lang="en-US" b="0" i="0">
                <a:solidFill>
                  <a:srgbClr val="323130"/>
                </a:solidFill>
                <a:effectLst/>
                <a:latin typeface="Segoe UI" panose="020B0502040204020203" pitchFamily="34" charset="0"/>
              </a:rPr>
              <a:t>reading an entire sentence at once, analyzing all its parts and not just individual words. This provides better context.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So, LLMs track and learn relationships in sequential text – or text in which the arrangement matters - to respond to prompts using similar text.</a:t>
            </a:r>
          </a:p>
          <a:p>
            <a:pPr marL="0" indent="0" algn="l">
              <a:buNone/>
            </a:pPr>
            <a:br>
              <a:rPr lang="en-US" b="0" i="0">
                <a:solidFill>
                  <a:srgbClr val="323130"/>
                </a:solidFill>
                <a:effectLst/>
                <a:latin typeface="Segoe UI" panose="020B0502040204020203" pitchFamily="34" charset="0"/>
              </a:rPr>
            </a:br>
            <a:r>
              <a:rPr lang="en-US" b="0" i="0">
                <a:solidFill>
                  <a:srgbClr val="323130"/>
                </a:solidFill>
                <a:effectLst/>
                <a:latin typeface="Segoe UI" panose="020B0502040204020203" pitchFamily="34" charset="0"/>
              </a:rPr>
              <a:t>When we ask an LLM like ChatGPT or Copilot to write a sonnet about our favorite dog and his love of slippers, it seems like the system is being creative and generating completely new ideas.  In reality, the system – using millions or billions of data – sequentially lines up the most probable next best word or groups of words.  With unlimited compute power and tremendous speed, tasks that would take humans hours, weeks, or even years to perform can be done in seconds.  </a:t>
            </a:r>
          </a:p>
          <a:p>
            <a:pPr marL="0" indent="0" algn="l">
              <a:buNone/>
            </a:pPr>
            <a:endParaRPr lang="en-US" b="0" i="0">
              <a:solidFill>
                <a:srgbClr val="323130"/>
              </a:solidFill>
              <a:effectLst/>
              <a:latin typeface="Segoe UI" panose="020B0502040204020203" pitchFamily="34" charset="0"/>
            </a:endParaRPr>
          </a:p>
          <a:p>
            <a:pPr marL="0" indent="0" algn="l">
              <a:buNone/>
            </a:pPr>
            <a:r>
              <a:rPr lang="en-US" b="0" i="0">
                <a:solidFill>
                  <a:srgbClr val="323130"/>
                </a:solidFill>
                <a:effectLst/>
                <a:latin typeface="Segoe UI" panose="020B0502040204020203" pitchFamily="34" charset="0"/>
              </a:rPr>
              <a:t>One of the most prevalent uses of LLMs is as an advanced search engine.  Not only does it retrieve information from the far corners of the internet or an internal database, it often assembles the information in a relevant and consumable manner.  BUT, it is important to note that:</a:t>
            </a:r>
          </a:p>
          <a:p>
            <a:pPr marL="0" indent="0" algn="l">
              <a:buNone/>
            </a:pPr>
            <a:endParaRPr lang="en-US" b="0" i="0">
              <a:solidFill>
                <a:srgbClr val="323130"/>
              </a:solidFill>
              <a:effectLst/>
              <a:latin typeface="Segoe UI" panose="020B0502040204020203" pitchFamily="34" charset="0"/>
            </a:endParaRPr>
          </a:p>
          <a:p>
            <a:pPr marL="0" indent="0" algn="l">
              <a:buNone/>
            </a:pPr>
            <a:r>
              <a:rPr lang="en-US" b="1"/>
              <a:t>LLMs alone do not solve business tasks. The key is to integrate it into a decisioning process, layered with orchestration and governance.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00102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Analytics companies like SAS have been working for decades to get to this point in our evolution of AI.  Beginning with a foundation in mathematics and statistics, machine learning and neural networks were developed.  From there, deep learning evolved, and now – Generative AI.  And all of these will be the foundation for the next evolution of data science that will further transform our world.  Because analytics companies like SAS have deep experience with these technologies – in SAS’ case for nearly five decades – we are leaders of AI.</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a:t>
            </a:fld>
            <a:endParaRPr lang="en-US"/>
          </a:p>
        </p:txBody>
      </p:sp>
    </p:spTree>
    <p:extLst>
      <p:ext uri="{BB962C8B-B14F-4D97-AF65-F5344CB8AC3E}">
        <p14:creationId xmlns:p14="http://schemas.microsoft.com/office/powerpoint/2010/main" val="1918152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0">
              <a:buNone/>
            </a:pPr>
            <a:endParaRPr lang="en-US" b="1" dirty="0"/>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1600" b="1" dirty="0"/>
              <a:t>Offering/Use Case/Pilot Name</a:t>
            </a:r>
            <a:r>
              <a:rPr lang="en-US" sz="1600" dirty="0"/>
              <a:t>:  Public Commentary Analysis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sz="1600" dirty="0"/>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What does this solution do?</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Categorize, synthesize, and summarize huge volumes of written feedback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By combining natural language processing, text analytics, and a Large Language Model identifies themes among written commentary, groups feedback into groups, and generates a written summary that highlights the key points. With this approach, the task of receiving written feedback becomes easier, faster, and more accurate.</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The models: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tabLst>
                <a:tab pos="457200" algn="l"/>
              </a:tabLst>
            </a:pPr>
            <a:r>
              <a:rPr lang="en-US" sz="1800" dirty="0">
                <a:solidFill>
                  <a:srgbClr val="000000"/>
                </a:solidFill>
                <a:effectLst/>
                <a:latin typeface="Calibri" panose="020F0502020204030204" pitchFamily="34" charset="0"/>
                <a:ea typeface="Calibri" panose="020F0502020204030204" pitchFamily="34" charset="0"/>
              </a:rPr>
              <a:t>Read tens of thousands of pieces of feedback</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tabLst>
                <a:tab pos="457200" algn="l"/>
              </a:tabLst>
            </a:pPr>
            <a:r>
              <a:rPr lang="en-US" sz="1800" dirty="0">
                <a:solidFill>
                  <a:srgbClr val="000000"/>
                </a:solidFill>
                <a:effectLst/>
                <a:latin typeface="Calibri" panose="020F0502020204030204" pitchFamily="34" charset="0"/>
                <a:ea typeface="Calibri" panose="020F0502020204030204" pitchFamily="34" charset="0"/>
              </a:rPr>
              <a:t>Identifies recurring themes among commentary</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tabLst>
                <a:tab pos="457200" algn="l"/>
              </a:tabLst>
            </a:pPr>
            <a:r>
              <a:rPr lang="en-US" sz="1800" dirty="0">
                <a:solidFill>
                  <a:srgbClr val="000000"/>
                </a:solidFill>
                <a:effectLst/>
                <a:latin typeface="Calibri" panose="020F0502020204030204" pitchFamily="34" charset="0"/>
                <a:ea typeface="Calibri" panose="020F0502020204030204" pitchFamily="34" charset="0"/>
              </a:rPr>
              <a:t>Identifies sentiment such as negative reactions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tabLst>
                <a:tab pos="457200" algn="l"/>
              </a:tabLst>
            </a:pPr>
            <a:r>
              <a:rPr lang="en-US" sz="1800" dirty="0">
                <a:solidFill>
                  <a:srgbClr val="000000"/>
                </a:solidFill>
                <a:effectLst/>
                <a:latin typeface="Calibri" panose="020F0502020204030204" pitchFamily="34" charset="0"/>
                <a:ea typeface="Calibri" panose="020F0502020204030204" pitchFamily="34" charset="0"/>
              </a:rPr>
              <a:t>Compiles recommendations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tabLst>
                <a:tab pos="457200" algn="l"/>
              </a:tabLst>
            </a:pPr>
            <a:r>
              <a:rPr lang="en-US" sz="1800" dirty="0">
                <a:solidFill>
                  <a:srgbClr val="000000"/>
                </a:solidFill>
                <a:effectLst/>
                <a:latin typeface="Calibri" panose="020F0502020204030204" pitchFamily="34" charset="0"/>
                <a:ea typeface="Calibri" panose="020F0502020204030204" pitchFamily="34" charset="0"/>
              </a:rPr>
              <a:t>Summaries the commentary by recurrent</a:t>
            </a:r>
            <a:r>
              <a:rPr lang="en-US" sz="1800" dirty="0">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similar</a:t>
            </a:r>
            <a:r>
              <a:rPr lang="en-US" sz="1800" dirty="0">
                <a:effectLst/>
                <a:latin typeface="Calibri" panose="020F0502020204030204" pitchFamily="34" charset="0"/>
                <a:ea typeface="Calibri" panose="020F0502020204030204" pitchFamily="34" charset="0"/>
              </a:rPr>
              <a:t>, or customer defined</a:t>
            </a:r>
            <a:r>
              <a:rPr lang="en-US" sz="1800" dirty="0">
                <a:solidFill>
                  <a:srgbClr val="000000"/>
                </a:solidFill>
                <a:effectLst/>
                <a:latin typeface="Calibri" panose="020F0502020204030204" pitchFamily="34" charset="0"/>
                <a:ea typeface="Calibri" panose="020F0502020204030204" pitchFamily="34" charset="0"/>
              </a:rPr>
              <a:t> themes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What about this is AI?</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Natural Language Processing and Large Language Model</a:t>
            </a:r>
            <a:r>
              <a:rPr lang="en-US" sz="1800" dirty="0">
                <a:effectLst/>
                <a:latin typeface="Calibri" panose="020F0502020204030204" pitchFamily="34" charset="0"/>
                <a:ea typeface="Calibri" panose="020F0502020204030204" pitchFamily="34" charset="0"/>
              </a:rPr>
              <a:t>s (GenAI)</a:t>
            </a: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What industry benefits are accomplished with this AI solution?</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323130"/>
                </a:solidFill>
                <a:effectLst/>
                <a:latin typeface="Calibri" panose="020F0502020204030204" pitchFamily="34" charset="0"/>
                <a:ea typeface="Calibri" panose="020F0502020204030204" pitchFamily="34" charset="0"/>
              </a:rPr>
              <a:t>By combining NLP and text analytics with a LLM: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solidFill>
                  <a:srgbClr val="323130"/>
                </a:solidFill>
                <a:effectLst/>
                <a:latin typeface="Calibri" panose="020F0502020204030204" pitchFamily="34" charset="0"/>
                <a:ea typeface="Calibri" panose="020F0502020204030204" pitchFamily="34" charset="0"/>
              </a:rPr>
              <a:t>Avoiding Hallucinations: The NLP and text analytics pre-filtering process assimilates the most relevant source data from various documents, ensuring that the generated outputs are more accurate and reliable.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solidFill>
                  <a:srgbClr val="323130"/>
                </a:solidFill>
                <a:effectLst/>
                <a:latin typeface="Calibri" panose="020F0502020204030204" pitchFamily="34" charset="0"/>
                <a:ea typeface="Calibri" panose="020F0502020204030204" pitchFamily="34" charset="0"/>
              </a:rPr>
              <a:t>Enhancing Time to Value: By pre-filtering the commentary, a smaller LLM like Llama2 can be used for generative AI as it is processing much less data.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solidFill>
                  <a:srgbClr val="323130"/>
                </a:solidFill>
                <a:effectLst/>
                <a:latin typeface="Calibri" panose="020F0502020204030204" pitchFamily="34" charset="0"/>
                <a:ea typeface="Calibri" panose="020F0502020204030204" pitchFamily="34" charset="0"/>
              </a:rPr>
              <a:t>Reducing Costs: Leveraging NLP and text analytics significantly reduces the amount of information sent into the LLMs, leveraging in some cases only 1-5% of the overall data for answers. This eliminates the need for excessive external API calls and reduces the computational resources required for localized LLMs.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solidFill>
                  <a:srgbClr val="323130"/>
                </a:solidFill>
                <a:effectLst/>
                <a:latin typeface="Calibri" panose="020F0502020204030204" pitchFamily="34" charset="0"/>
                <a:ea typeface="Calibri" panose="020F0502020204030204" pitchFamily="34" charset="0"/>
              </a:rPr>
              <a:t>Ensuring Privacy and Security: SAS Viya can leverage a local vector database for fine-tuning generative models. This allows SAS to provide only relevant embeddings to the LLMs via APIs or via localized instances of the LLM, ensuring privacy and security of sensitive data.</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1800" dirty="0">
                <a:solidFill>
                  <a:srgbClr val="323130"/>
                </a:solidFill>
                <a:effectLst/>
                <a:latin typeface="Calibri" panose="020F0502020204030204" pitchFamily="34" charset="0"/>
                <a:ea typeface="Calibri" panose="020F0502020204030204" pitchFamily="34" charset="0"/>
              </a:rPr>
              <a:t>Supporting Verification: SAS Viya enables end-to-end verification and traceability of LLM answers, results, and summaries. By using text analytics results side-by-side with LLM summary information, users can verify the authenticity of the information and trace it back to the statements from which the summaries were derived, potentially thousands of statements. This traceability feature enhances transparency and trust in the generated outputs.</a:t>
            </a: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Customer reference(s):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Southern States Energy Board </a:t>
            </a:r>
            <a:r>
              <a:rPr lang="en-US" sz="1800" dirty="0">
                <a:solidFill>
                  <a:srgbClr val="323130"/>
                </a:solidFill>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3"/>
              </a:rPr>
              <a:t>https://www.sseb.org/programs/secarb-usa/#primacy-sentiment</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000000"/>
                </a:solidFill>
                <a:effectLst/>
                <a:latin typeface="Calibri" panose="020F0502020204030204" pitchFamily="34" charset="0"/>
                <a:ea typeface="Calibri" panose="020F0502020204030204" pitchFamily="34" charset="0"/>
              </a:rPr>
              <a:t>SMEs: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rPr>
              <a:t>Tom Sabo</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587179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Offering/Use Case/Pilot Name</a:t>
            </a:r>
            <a:r>
              <a:rPr lang="en-US" dirty="0"/>
              <a:t>: Specialize Copilot for Investigations</a:t>
            </a:r>
          </a:p>
          <a:p>
            <a:pPr marL="0" indent="0">
              <a:buNone/>
            </a:pPr>
            <a:endParaRPr lang="en-US" b="1" dirty="0"/>
          </a:p>
          <a:p>
            <a:pPr marL="0" indent="0">
              <a:buNone/>
            </a:pPr>
            <a:r>
              <a:rPr lang="en-US" b="1" dirty="0"/>
              <a:t>What does this solution do?</a:t>
            </a:r>
          </a:p>
          <a:p>
            <a:pPr marL="0" marR="0" indent="0">
              <a:spcBef>
                <a:spcPts val="0"/>
              </a:spcBef>
              <a:spcAft>
                <a:spcPts val="1500"/>
              </a:spcAft>
              <a:buNone/>
            </a:pPr>
            <a:r>
              <a:rPr lang="en-US" sz="1800" dirty="0">
                <a:solidFill>
                  <a:srgbClr val="3D414E"/>
                </a:solidFill>
                <a:effectLst/>
                <a:latin typeface="Arial" panose="020B0604020202020204" pitchFamily="34" charset="0"/>
                <a:ea typeface="Times New Roman" panose="02020603050405020304" pitchFamily="18" charset="0"/>
              </a:rPr>
              <a:t>A Specialized Copilot digs through the piles of intelligence data that has been pre-filtered with analytics and AI to answer powerful questions and pull out the most relevant information. </a:t>
            </a:r>
          </a:p>
          <a:p>
            <a:pPr marL="0" marR="0" indent="0">
              <a:spcBef>
                <a:spcPts val="0"/>
              </a:spcBef>
              <a:spcAft>
                <a:spcPts val="1500"/>
              </a:spcAft>
              <a:buNone/>
            </a:pPr>
            <a:endParaRPr lang="en-US" sz="1800" dirty="0">
              <a:solidFill>
                <a:srgbClr val="3D414E"/>
              </a:solidFill>
              <a:effectLst/>
              <a:latin typeface="Arial" panose="020B0604020202020204" pitchFamily="34" charset="0"/>
              <a:ea typeface="Times New Roman" panose="02020603050405020304" pitchFamily="18" charset="0"/>
            </a:endParaRPr>
          </a:p>
          <a:p>
            <a:pPr marL="0" indent="0">
              <a:buNone/>
            </a:pPr>
            <a:r>
              <a:rPr lang="en-US" dirty="0"/>
              <a:t>With large language models in conjunction with investigation analytics, the task of identifying valuable information from intelligence becomes more targeted, faster, and easier.</a:t>
            </a:r>
          </a:p>
          <a:p>
            <a:pPr marL="0" indent="0">
              <a:buNone/>
            </a:pPr>
            <a:endParaRPr lang="en-US" dirty="0"/>
          </a:p>
          <a:p>
            <a:pPr marL="0" indent="0">
              <a:buNone/>
            </a:pPr>
            <a:r>
              <a:rPr lang="en-US" dirty="0"/>
              <a:t>The large language model on top of an analytics platform:</a:t>
            </a:r>
          </a:p>
          <a:p>
            <a:pPr marL="342900" indent="-342900"/>
            <a:r>
              <a:rPr lang="en-US" dirty="0"/>
              <a:t>Sits on top of an investigations system to tease out information that has been collected, resolved, mapped, and related</a:t>
            </a:r>
          </a:p>
          <a:p>
            <a:pPr marL="342900" indent="-342900"/>
            <a:r>
              <a:rPr lang="en-US" dirty="0"/>
              <a:t>Coordinates queries and responses </a:t>
            </a:r>
            <a:r>
              <a:rPr lang="en-US" sz="1800" kern="0" dirty="0">
                <a:solidFill>
                  <a:srgbClr val="1F1F1F"/>
                </a:solidFill>
                <a:effectLst/>
                <a:latin typeface="Roboto" panose="02000000000000000000" pitchFamily="2" charset="0"/>
                <a:ea typeface="Times New Roman" panose="02020603050405020304" pitchFamily="18" charset="0"/>
                <a:cs typeface="Times New Roman" panose="02020603050405020304" pitchFamily="18" charset="0"/>
              </a:rPr>
              <a:t>between the search engine and the LLM which then uses the new knowledge and its training data to create better responses. </a:t>
            </a:r>
            <a:endParaRPr lang="en-US" dirty="0"/>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Char char="•"/>
              <a:tabLst/>
              <a:defRPr/>
            </a:pPr>
            <a:r>
              <a:rPr lang="en-US" sz="1800" dirty="0">
                <a:solidFill>
                  <a:srgbClr val="FF0000"/>
                </a:solidFill>
                <a:effectLst/>
                <a:latin typeface="Calibri" panose="020F0502020204030204" pitchFamily="34" charset="0"/>
                <a:ea typeface="Times New Roman" panose="02020603050405020304" pitchFamily="18" charset="0"/>
              </a:rPr>
              <a:t>Provides responses that are explainable, auditable  and accountable which point to the specific citations and documentation that guided it</a:t>
            </a:r>
            <a:endParaRPr lang="en-US" sz="1800" dirty="0">
              <a:effectLst/>
              <a:latin typeface="Calibri" panose="020F0502020204030204" pitchFamily="34" charset="0"/>
              <a:ea typeface="Calibri" panose="020F0502020204030204" pitchFamily="34" charset="0"/>
            </a:endParaRPr>
          </a:p>
          <a:p>
            <a:pPr marL="342900" indent="-342900"/>
            <a:endParaRPr lang="en-US" dirty="0"/>
          </a:p>
          <a:p>
            <a:pPr marL="0" indent="0">
              <a:buNone/>
            </a:pPr>
            <a:endParaRPr lang="en-US" dirty="0"/>
          </a:p>
          <a:p>
            <a:pPr marL="0" indent="0">
              <a:buNone/>
            </a:pPr>
            <a:endParaRPr lang="en-US" dirty="0"/>
          </a:p>
          <a:p>
            <a:pPr marL="0" indent="0">
              <a:buNone/>
            </a:pPr>
            <a:r>
              <a:rPr lang="en-US" b="1" dirty="0"/>
              <a:t>What about this is AI?</a:t>
            </a:r>
          </a:p>
          <a:p>
            <a:pPr marL="0" indent="0">
              <a:buNone/>
            </a:pPr>
            <a:r>
              <a:rPr lang="en-US" dirty="0"/>
              <a:t>A GenAI Copilot consumes information prefiltered through an analytics platform to further pinpoint elements of interest and surface opportunities to collect or consider additional information.</a:t>
            </a:r>
          </a:p>
          <a:p>
            <a:pPr marL="0" indent="0">
              <a:buNone/>
            </a:pPr>
            <a:endParaRPr lang="en-US" dirty="0"/>
          </a:p>
          <a:p>
            <a:pPr marL="0" indent="0">
              <a:buNone/>
            </a:pPr>
            <a:r>
              <a:rPr lang="en-US" b="1" dirty="0"/>
              <a:t>What industry benefits are accomplished with this AI solution?</a:t>
            </a:r>
          </a:p>
          <a:p>
            <a:pPr marL="342900" indent="-342900">
              <a:buFont typeface="Wingdings" panose="05000000000000000000" pitchFamily="2" charset="2"/>
              <a:buChar char="ü"/>
            </a:pPr>
            <a:r>
              <a:rPr lang="en-US" dirty="0"/>
              <a:t>Improves the investigative process, going beyond summarizing information to </a:t>
            </a:r>
            <a:r>
              <a:rPr lang="en-US" sz="1800" dirty="0">
                <a:solidFill>
                  <a:srgbClr val="FF0000"/>
                </a:solidFill>
                <a:effectLst/>
                <a:latin typeface="Calibri" panose="020F0502020204030204" pitchFamily="34" charset="0"/>
                <a:ea typeface="Times New Roman" panose="02020603050405020304" pitchFamily="18" charset="0"/>
              </a:rPr>
              <a:t>highlighting potential information that may be of interest</a:t>
            </a:r>
            <a:r>
              <a:rPr lang="en-US" dirty="0"/>
              <a:t> to investigators seeking to identify missing data or making associations between data</a:t>
            </a:r>
          </a:p>
          <a:p>
            <a:pPr marL="342900" indent="-342900">
              <a:buFont typeface="Wingdings" panose="05000000000000000000" pitchFamily="2" charset="2"/>
              <a:buChar char="ü"/>
            </a:pPr>
            <a:r>
              <a:rPr lang="en-US" dirty="0"/>
              <a:t>Enhances the usage of an analytics platform that reconciles information and maps entities from various records and data sources</a:t>
            </a:r>
          </a:p>
          <a:p>
            <a:pPr marL="342900" indent="-342900">
              <a:buFont typeface="Wingdings" panose="05000000000000000000" pitchFamily="2" charset="2"/>
              <a:buChar char="ü"/>
            </a:pPr>
            <a:r>
              <a:rPr lang="en-US" dirty="0"/>
              <a:t>Identifies the gaps within the investigative process by generating narratives and providing descriptions of key details with the use of</a:t>
            </a:r>
            <a:r>
              <a:rPr lang="en-US" sz="1800" dirty="0">
                <a:solidFill>
                  <a:srgbClr val="FF0000"/>
                </a:solidFill>
                <a:effectLst/>
                <a:latin typeface="Calibri" panose="020F0502020204030204" pitchFamily="34" charset="0"/>
                <a:ea typeface="Times New Roman" panose="02020603050405020304" pitchFamily="18" charset="0"/>
              </a:rPr>
              <a:t> organization best practice in an explainable way</a:t>
            </a:r>
            <a:r>
              <a:rPr lang="en-US" dirty="0"/>
              <a:t>. </a:t>
            </a:r>
          </a:p>
          <a:p>
            <a:pPr marL="342900" indent="-342900">
              <a:buFont typeface="Wingdings" panose="05000000000000000000" pitchFamily="2" charset="2"/>
              <a:buChar char="ü"/>
            </a:pPr>
            <a:r>
              <a:rPr lang="en-US" dirty="0"/>
              <a:t>Surfaces information for an investigator while maintaining his or her role as the interpreter of facts</a:t>
            </a:r>
          </a:p>
          <a:p>
            <a:pPr marL="342900" indent="-342900">
              <a:buFont typeface="Wingdings" panose="05000000000000000000" pitchFamily="2" charset="2"/>
              <a:buChar char="ü"/>
            </a:pPr>
            <a:endParaRPr lang="en-GB" sz="2400" dirty="0">
              <a:solidFill>
                <a:schemeClr val="tx1"/>
              </a:solidFill>
            </a:endParaRPr>
          </a:p>
          <a:p>
            <a:pPr marL="0" indent="0">
              <a:buNone/>
            </a:pPr>
            <a:endParaRPr lang="en-GB" sz="2400" dirty="0">
              <a:solidFill>
                <a:schemeClr val="tx1"/>
              </a:solidFill>
            </a:endParaRPr>
          </a:p>
          <a:p>
            <a:pPr marL="0" indent="0">
              <a:buNone/>
            </a:pPr>
            <a:r>
              <a:rPr lang="en-US" b="1" dirty="0"/>
              <a:t>Customer reference(s):</a:t>
            </a:r>
            <a:endParaRPr lang="en-US" dirty="0"/>
          </a:p>
          <a:p>
            <a:pPr marL="0" indent="0">
              <a:buNone/>
            </a:pPr>
            <a:r>
              <a:rPr lang="en-US" dirty="0"/>
              <a:t>List customer(s) and/or note if the reference is anonymous</a:t>
            </a:r>
          </a:p>
          <a:p>
            <a:pPr marL="0" indent="0">
              <a:buNone/>
            </a:pPr>
            <a:endParaRPr lang="en-US" dirty="0"/>
          </a:p>
          <a:p>
            <a:pPr marL="0" indent="0">
              <a:buNone/>
            </a:pPr>
            <a:r>
              <a:rPr lang="en-US" b="1" dirty="0"/>
              <a:t>SMEs: </a:t>
            </a:r>
            <a:endParaRPr lang="en-US" dirty="0"/>
          </a:p>
          <a:p>
            <a:pPr marL="0" indent="0">
              <a:buNone/>
            </a:pPr>
            <a:r>
              <a:rPr lang="en-US" dirty="0"/>
              <a:t>Gordon Mullins, Michael McCahill</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644851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Synthetic Data </a:t>
            </a:r>
            <a:r>
              <a:rPr lang="en-US" b="0" i="0" dirty="0">
                <a:solidFill>
                  <a:srgbClr val="242424"/>
                </a:solidFill>
                <a:effectLst/>
                <a:latin typeface="Segoe UI" panose="020B0502040204020203" pitchFamily="34" charset="0"/>
              </a:rPr>
              <a:t>is on-demand, self-service, or automated data generated by algorithms or rules, as opposed to traditional data sets gathered from the real world. </a:t>
            </a:r>
          </a:p>
          <a:p>
            <a:pPr marL="0" marR="0" indent="0">
              <a:spcBef>
                <a:spcPts val="0"/>
              </a:spcBef>
              <a:spcAft>
                <a:spcPts val="0"/>
              </a:spcAft>
              <a:buNone/>
            </a:pPr>
            <a:endParaRPr lang="en-US" b="0" i="0" dirty="0">
              <a:solidFill>
                <a:srgbClr val="242424"/>
              </a:solidFill>
              <a:effectLst/>
              <a:latin typeface="Segoe UI" panose="020B0502040204020203" pitchFamily="34" charset="0"/>
            </a:endParaRPr>
          </a:p>
          <a:p>
            <a:pPr marL="0" marR="0" indent="0">
              <a:spcBef>
                <a:spcPts val="0"/>
              </a:spcBef>
              <a:spcAft>
                <a:spcPts val="0"/>
              </a:spcAft>
              <a:buNone/>
            </a:pPr>
            <a:r>
              <a:rPr lang="en-US" b="0" i="0" dirty="0">
                <a:solidFill>
                  <a:srgbClr val="242424"/>
                </a:solidFill>
                <a:effectLst/>
                <a:latin typeface="Segoe UI" panose="020B0502040204020203" pitchFamily="34" charset="0"/>
              </a:rPr>
              <a:t>Synthetic data reproduces the same statistical properties, probabilities, patterns, and characteristics of the real-world data set from which the synthetic data is trained.</a:t>
            </a:r>
          </a:p>
          <a:p>
            <a:pPr marL="0" marR="0" indent="0">
              <a:spcBef>
                <a:spcPts val="0"/>
              </a:spcBef>
              <a:spcAft>
                <a:spcPts val="0"/>
              </a:spcAft>
              <a:buNone/>
            </a:pPr>
            <a:endParaRPr lang="en-US" sz="2400" b="0" i="0" dirty="0">
              <a:solidFill>
                <a:srgbClr val="242424"/>
              </a:solidFill>
              <a:effectLst/>
              <a:latin typeface="Segoe UI" panose="020B0502040204020203"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Governments can use synthetic data for various purposes, including research, testing, and analysis, without violating privacy regulations or exposing sensitive information.</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AutoNum type="arabicPeriod"/>
              <a:tabLst/>
              <a:defRPr/>
            </a:pPr>
            <a:r>
              <a:rPr lang="en-US" b="0" i="0" dirty="0">
                <a:solidFill>
                  <a:srgbClr val="242424"/>
                </a:solidFill>
                <a:effectLst/>
                <a:latin typeface="Segoe UI" panose="020B0502040204020203" pitchFamily="34" charset="0"/>
              </a:rPr>
              <a:t>Synthetic data is often generated when there is </a:t>
            </a:r>
            <a:r>
              <a:rPr lang="en-US" b="1" i="0" dirty="0">
                <a:solidFill>
                  <a:srgbClr val="242424"/>
                </a:solidFill>
                <a:effectLst/>
                <a:latin typeface="Segoe UI" panose="020B0502040204020203" pitchFamily="34" charset="0"/>
              </a:rPr>
              <a:t>not enough data </a:t>
            </a:r>
            <a:r>
              <a:rPr lang="en-US" b="0" i="0" dirty="0">
                <a:solidFill>
                  <a:srgbClr val="242424"/>
                </a:solidFill>
                <a:effectLst/>
                <a:latin typeface="Segoe UI" panose="020B0502040204020203" pitchFamily="34" charset="0"/>
              </a:rPr>
              <a:t>or conditions are lacking in real-world data. For example, you want to test the concept of making a road improvement, but you only have a few months of traffic data.  Creating synthetic data – such as simulated traffic flows – allows you to test possible road improvements.  </a:t>
            </a:r>
            <a:r>
              <a:rPr lang="en-US" sz="2400" dirty="0">
                <a:effectLst/>
                <a:latin typeface="Calibri" panose="020F0502020204030204" pitchFamily="34" charset="0"/>
                <a:ea typeface="Calibri" panose="020F0502020204030204" pitchFamily="34" charset="0"/>
              </a:rPr>
              <a:t>In cases such as this, creating fake data assists in training or testing models, running what-if scenarios, or identifying optimization.</a:t>
            </a:r>
            <a:endParaRPr lang="en-US" b="0" i="0" dirty="0">
              <a:solidFill>
                <a:srgbClr val="242424"/>
              </a:solidFill>
              <a:effectLst/>
              <a:latin typeface="Segoe UI" panose="020B0502040204020203" pitchFamily="34" charset="0"/>
            </a:endParaRPr>
          </a:p>
          <a:p>
            <a:pPr marL="342900" marR="0" lvl="0" indent="-34290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AutoNum type="arabicPeriod"/>
              <a:tabLst/>
              <a:defRPr/>
            </a:pPr>
            <a:r>
              <a:rPr lang="en-US" b="0" i="0" dirty="0">
                <a:solidFill>
                  <a:srgbClr val="242424"/>
                </a:solidFill>
                <a:effectLst/>
                <a:latin typeface="Segoe UI" panose="020B0502040204020203" pitchFamily="34" charset="0"/>
              </a:rPr>
              <a:t>it can also be used to </a:t>
            </a:r>
            <a:r>
              <a:rPr lang="en-US" b="1" i="0" dirty="0">
                <a:solidFill>
                  <a:srgbClr val="242424"/>
                </a:solidFill>
                <a:effectLst/>
                <a:latin typeface="Segoe UI" panose="020B0502040204020203" pitchFamily="34" charset="0"/>
              </a:rPr>
              <a:t>protect sensitive data</a:t>
            </a:r>
            <a:r>
              <a:rPr lang="en-US" b="0" i="0" dirty="0">
                <a:solidFill>
                  <a:srgbClr val="242424"/>
                </a:solidFill>
                <a:effectLst/>
                <a:latin typeface="Segoe UI" panose="020B0502040204020203" pitchFamily="34" charset="0"/>
              </a:rPr>
              <a:t>.  Synthetic data can </a:t>
            </a:r>
            <a:r>
              <a:rPr lang="en-US" sz="2400" dirty="0">
                <a:effectLst/>
                <a:latin typeface="Calibri" panose="020F0502020204030204" pitchFamily="34" charset="0"/>
                <a:ea typeface="Calibri" panose="020F0502020204030204" pitchFamily="34" charset="0"/>
              </a:rPr>
              <a:t>mimic actual data sets without containing any personally identifiable information (PII).  So, you could create synthetic data to train and test a system that processes health records, student records, or tax information.  It allows governments to harness the benefits of data-driven decision-making while </a:t>
            </a:r>
            <a:r>
              <a:rPr lang="en-US" sz="2400" b="0" dirty="0">
                <a:effectLst/>
                <a:latin typeface="Calibri" panose="020F0502020204030204" pitchFamily="34" charset="0"/>
                <a:ea typeface="Calibri" panose="020F0502020204030204" pitchFamily="34" charset="0"/>
              </a:rPr>
              <a:t>respecting individuals' privacy and data protection rights.  </a:t>
            </a:r>
          </a:p>
          <a:p>
            <a:pPr marL="342900" marR="0" indent="-342900">
              <a:spcBef>
                <a:spcPts val="0"/>
              </a:spcBef>
              <a:spcAft>
                <a:spcPts val="0"/>
              </a:spcAft>
              <a:buAutoNum type="arabicPeriod"/>
            </a:pPr>
            <a:r>
              <a:rPr lang="en-US" sz="2400" dirty="0">
                <a:effectLst/>
                <a:latin typeface="Calibri" panose="020F0502020204030204" pitchFamily="34" charset="0"/>
                <a:ea typeface="Calibri" panose="020F0502020204030204" pitchFamily="34" charset="0"/>
              </a:rPr>
              <a:t>When </a:t>
            </a:r>
            <a:r>
              <a:rPr lang="en-US" sz="2400" b="1" dirty="0">
                <a:effectLst/>
                <a:latin typeface="Calibri" panose="020F0502020204030204" pitchFamily="34" charset="0"/>
                <a:ea typeface="Calibri" panose="020F0502020204030204" pitchFamily="34" charset="0"/>
              </a:rPr>
              <a:t>data is dirty or has gaps</a:t>
            </a:r>
            <a:r>
              <a:rPr lang="en-US" sz="2400" dirty="0">
                <a:effectLst/>
                <a:latin typeface="Calibri" panose="020F0502020204030204" pitchFamily="34" charset="0"/>
                <a:ea typeface="Calibri" panose="020F0502020204030204" pitchFamily="34" charset="0"/>
              </a:rPr>
              <a:t>, more complete data can be created synthetically to improve the usefulness of the data set.</a:t>
            </a:r>
          </a:p>
          <a:p>
            <a:pPr marL="342900" marR="0" indent="-342900">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Synthetic data is found to be 99% statistically valid.</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Examples you could pull from:</a:t>
            </a:r>
          </a:p>
          <a:p>
            <a:pPr marL="342900" marR="0" indent="-342900">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endParaRPr>
          </a:p>
          <a:p>
            <a:pPr marL="0" indent="0">
              <a:buNone/>
            </a:pPr>
            <a:r>
              <a:rPr lang="en-US" dirty="0"/>
              <a:t>Potential Uses of Synthetic Data in government include:</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Census and Demographics: Creating synthetic population data for demographic analysis, without exposing individuals' personal information.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Healthcare Research: Generating synthetic patient data for medical research, epidemiological studies, and healthcare policy analysis.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Education Planning: Using synthetic student and school data to improve educational planning and resource allocation.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Crime Analysis: Developing synthetic crime data for law enforcement and criminology research without compromising individual privacy.</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Transportation Planning: Simulating travel patterns and behavior using synthetic travel data for infrastructure planning.</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Economic Analysis: Creating synthetic economic data for economic modeling, forecasting, and policy analysis.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Cybersecurity Testing: Using synthetic network traffic data to test and improve cybersecurity systems and protocols.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Environmental Monitoring: Generating synthetic environmental data for climate and ecosystem research.</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Social Services Allocation: Using synthetic data to optimize the allocation of social services like welfare, food assistance, and housing subsidies.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Election Simulation: Simulating elections and voting behavior using synthetic voter data for testing electoral systems.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Urban Planning: Generating synthetic urban data for city planning, including housing, transportation, and utilities.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Public Health: Creating synthetic disease outbreak data to model and test public health responses.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Taxation Analysis: Using synthetic financial data to analyze tax policies and revenue projections.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Weather Forecasting: Generating synthetic weather data to test and improve meteorological models.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Disaster Preparedness: Simulating disaster scenarios and response efforts using synthetic disaster data.</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National Security: Developing synthetic data for military training and strategic simulations.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Energy Consumption: Creating synthetic data to analyze and optimize energy consumption patterns.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Agricultural Planning: Using synthetic agricultural data for crop yield predictions and resource allocation.</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Immigration and Border Control: Generating synthetic immigration and border-crossing data for testing border security measures.</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rPr>
              <a:t>Historical Analysis: Creating synthetic historical data for historical research and data analysis projects.</a:t>
            </a: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462165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t>Offering/Use Case/Pilot Name</a:t>
            </a:r>
            <a:r>
              <a:rPr lang="en-US" sz="1800" dirty="0"/>
              <a:t>:  Cyber Security</a:t>
            </a:r>
          </a:p>
          <a:p>
            <a:pPr marL="0" indent="0">
              <a:buNone/>
            </a:pPr>
            <a:endParaRPr lang="en-US" sz="1800" b="1" dirty="0"/>
          </a:p>
          <a:p>
            <a:pPr marL="0" indent="0">
              <a:buNone/>
            </a:pPr>
            <a:r>
              <a:rPr lang="en-US" sz="1800" b="1" dirty="0"/>
              <a:t>What does this solution do?</a:t>
            </a:r>
          </a:p>
          <a:p>
            <a:pPr marL="0" indent="0">
              <a:buNone/>
            </a:pPr>
            <a:r>
              <a:rPr lang="en-US" sz="1800" dirty="0"/>
              <a:t>Use synthetic data to create a realistic simulated environment.</a:t>
            </a:r>
          </a:p>
          <a:p>
            <a:pPr marL="0" indent="0">
              <a:buNone/>
            </a:pPr>
            <a:endParaRPr lang="en-US" sz="1800" dirty="0"/>
          </a:p>
          <a:p>
            <a:pPr marL="0" indent="0">
              <a:buNone/>
            </a:pPr>
            <a:r>
              <a:rPr lang="en-US" sz="1800" dirty="0"/>
              <a:t>With synthetic data to produce a digital twin of a real system environment, an organization can test its environment for weaknesses and vulnerabilities. e task of …. becomes easier, faster, more accurate and less subjective. [details here]</a:t>
            </a:r>
          </a:p>
          <a:p>
            <a:pPr marL="0" indent="0">
              <a:buNone/>
            </a:pPr>
            <a:endParaRPr lang="en-US" sz="1800" dirty="0"/>
          </a:p>
          <a:p>
            <a:pPr marL="0" indent="0">
              <a:buNone/>
            </a:pPr>
            <a:r>
              <a:rPr lang="en-US" sz="1800" dirty="0"/>
              <a:t>The digital twin provides a realistic version of the system environment so an organization can:</a:t>
            </a:r>
          </a:p>
          <a:p>
            <a:pPr marL="342900" indent="-342900"/>
            <a:r>
              <a:rPr lang="en-US" sz="1800" dirty="0"/>
              <a:t>Identify points of entry</a:t>
            </a:r>
          </a:p>
          <a:p>
            <a:pPr marL="342900" indent="-342900"/>
            <a:r>
              <a:rPr lang="en-US" sz="1800" dirty="0"/>
              <a:t>Trick hackers into thinking they are in the real environment</a:t>
            </a:r>
          </a:p>
          <a:p>
            <a:pPr marL="342900" indent="-342900"/>
            <a:r>
              <a:rPr lang="en-US" sz="1800" dirty="0"/>
              <a:t>Watch how hackers move through its system</a:t>
            </a:r>
          </a:p>
          <a:p>
            <a:pPr marL="342900" indent="-342900"/>
            <a:endParaRPr lang="en-US" sz="1800" dirty="0"/>
          </a:p>
          <a:p>
            <a:pPr marL="0" indent="0">
              <a:buNone/>
            </a:pPr>
            <a:endParaRPr lang="en-US" sz="1800" dirty="0"/>
          </a:p>
          <a:p>
            <a:pPr marL="0" indent="0">
              <a:buNone/>
            </a:pPr>
            <a:r>
              <a:rPr lang="en-US" sz="1800" b="1" dirty="0"/>
              <a:t>What about this is AI?</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1800" dirty="0"/>
              <a:t>Synthetic Data is created using algorithms which can enable pre- and post- processing data. </a:t>
            </a:r>
            <a:r>
              <a:rPr kumimoji="0" lang="en-US" sz="1800" b="0" i="0" u="none" strike="noStrike" kern="1200" cap="none" spc="0" normalizeH="0" baseline="0" noProof="0" dirty="0">
                <a:ln>
                  <a:noFill/>
                </a:ln>
                <a:solidFill>
                  <a:srgbClr val="0766D1"/>
                </a:solidFill>
                <a:effectLst/>
                <a:uLnTx/>
                <a:uFillTx/>
                <a:latin typeface="Anova Bold"/>
                <a:ea typeface="+mn-ea"/>
                <a:cs typeface="+mn-cs"/>
              </a:rPr>
              <a:t>Data characteristics </a:t>
            </a:r>
            <a:r>
              <a:rPr kumimoji="0" lang="en-US" sz="1800" b="0" i="0" u="none" strike="noStrike" kern="1200" cap="none" spc="0" normalizeH="0" baseline="0" noProof="0" dirty="0">
                <a:ln>
                  <a:noFill/>
                </a:ln>
                <a:solidFill>
                  <a:srgbClr val="0766D1"/>
                </a:solidFill>
                <a:effectLst/>
                <a:uLnTx/>
                <a:uFillTx/>
                <a:latin typeface="Anova Light"/>
                <a:ea typeface="+mn-ea"/>
                <a:cs typeface="+mn-cs"/>
              </a:rPr>
              <a:t>are replicated including statistical properties and distributions.  Additionally, </a:t>
            </a:r>
            <a:r>
              <a:rPr kumimoji="0" lang="en-US" sz="1800" b="0" i="0" u="none" strike="noStrike" kern="1200" cap="none" spc="0" normalizeH="0" baseline="0" noProof="0" dirty="0">
                <a:ln>
                  <a:noFill/>
                </a:ln>
                <a:solidFill>
                  <a:srgbClr val="0766D1"/>
                </a:solidFill>
                <a:effectLst/>
                <a:uLnTx/>
                <a:uFillTx/>
                <a:latin typeface="Anova Bold"/>
                <a:ea typeface="+mn-ea"/>
                <a:cs typeface="+mn-cs"/>
              </a:rPr>
              <a:t>synthetic data quality is assessed </a:t>
            </a:r>
            <a:r>
              <a:rPr kumimoji="0" lang="en-US" sz="1800" b="0" i="0" u="none" strike="noStrike" kern="1200" cap="none" spc="0" normalizeH="0" baseline="0" noProof="0" dirty="0">
                <a:ln>
                  <a:noFill/>
                </a:ln>
                <a:solidFill>
                  <a:srgbClr val="0766D1"/>
                </a:solidFill>
                <a:effectLst/>
                <a:uLnTx/>
                <a:uFillTx/>
                <a:latin typeface="Anova Light"/>
                <a:ea typeface="+mn-ea"/>
                <a:cs typeface="+mn-cs"/>
              </a:rPr>
              <a:t>with visual, evaluation metrics</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kumimoji="0" lang="en-US" sz="1800" b="0" i="0" u="none" strike="noStrike" kern="1200" cap="none" spc="0" normalizeH="0" baseline="0" noProof="0" dirty="0">
              <a:ln>
                <a:noFill/>
              </a:ln>
              <a:solidFill>
                <a:srgbClr val="0766D1"/>
              </a:solidFill>
              <a:effectLst/>
              <a:uLnTx/>
              <a:uFillTx/>
              <a:latin typeface="Anova Light"/>
              <a:ea typeface="+mn-ea"/>
              <a:cs typeface="+mn-cs"/>
            </a:endParaRPr>
          </a:p>
          <a:p>
            <a:pPr marL="0" indent="0">
              <a:buNone/>
            </a:pPr>
            <a:endParaRPr lang="en-US" sz="1800" dirty="0"/>
          </a:p>
          <a:p>
            <a:pPr marL="0" indent="0">
              <a:buNone/>
            </a:pPr>
            <a:r>
              <a:rPr lang="en-US" sz="1800" b="1" dirty="0"/>
              <a:t>What industry benefits are accomplished with this AI solution?</a:t>
            </a:r>
          </a:p>
          <a:p>
            <a:pPr marL="342900" indent="-342900">
              <a:buFont typeface="Wingdings" panose="05000000000000000000" pitchFamily="2" charset="2"/>
              <a:buChar char="ü"/>
            </a:pPr>
            <a:r>
              <a:rPr lang="en-US" sz="1800" dirty="0"/>
              <a:t>Protect the real environment from Hackers by identifying points of vulnerability before an attack occurs</a:t>
            </a:r>
          </a:p>
          <a:p>
            <a:pPr marL="342900" indent="-342900">
              <a:buFont typeface="Wingdings" panose="05000000000000000000" pitchFamily="2" charset="2"/>
              <a:buChar char="ü"/>
            </a:pPr>
            <a:r>
              <a:rPr lang="en-US" sz="1800" dirty="0">
                <a:solidFill>
                  <a:schemeClr val="tx1"/>
                </a:solidFill>
              </a:rPr>
              <a:t>Trick hackers into believing that are penetrating a real environment</a:t>
            </a:r>
          </a:p>
          <a:p>
            <a:pPr marL="342900" indent="-342900">
              <a:buFont typeface="Wingdings" panose="05000000000000000000" pitchFamily="2" charset="2"/>
              <a:buChar char="ü"/>
            </a:pPr>
            <a:r>
              <a:rPr lang="en-US" sz="1800" dirty="0">
                <a:solidFill>
                  <a:schemeClr val="tx1"/>
                </a:solidFill>
              </a:rPr>
              <a:t>Learn the behaviors and actions of hackers without compromising the real environment</a:t>
            </a:r>
            <a:endParaRPr lang="en-GB" sz="1800" dirty="0">
              <a:solidFill>
                <a:schemeClr val="tx1"/>
              </a:solidFill>
            </a:endParaRPr>
          </a:p>
          <a:p>
            <a:pPr marL="0" indent="0">
              <a:buNone/>
            </a:pPr>
            <a:endParaRPr lang="en-GB" sz="1800" dirty="0">
              <a:solidFill>
                <a:schemeClr val="tx1"/>
              </a:solidFill>
            </a:endParaRPr>
          </a:p>
          <a:p>
            <a:pPr marL="0" indent="0">
              <a:buNone/>
            </a:pPr>
            <a:r>
              <a:rPr lang="en-US" sz="1800" b="1" dirty="0"/>
              <a:t>Customer reference(s):</a:t>
            </a:r>
            <a:endParaRPr lang="en-US" sz="1800" dirty="0"/>
          </a:p>
          <a:p>
            <a:pPr marL="0" indent="0">
              <a:buNone/>
            </a:pPr>
            <a:r>
              <a:rPr lang="en-US" sz="1800" dirty="0"/>
              <a:t>This cyber security environment is run by SAS on its own systems.  No government customers use this at this time.</a:t>
            </a:r>
          </a:p>
          <a:p>
            <a:pPr marL="0" indent="0">
              <a:buNone/>
            </a:pPr>
            <a:endParaRPr lang="en-US" sz="1800" dirty="0"/>
          </a:p>
          <a:p>
            <a:pPr marL="0" indent="0">
              <a:buNone/>
            </a:pPr>
            <a:r>
              <a:rPr lang="en-US" sz="1800" b="1" dirty="0"/>
              <a:t>SMEs: </a:t>
            </a:r>
            <a:endParaRPr lang="en-US" sz="1800" dirty="0"/>
          </a:p>
          <a:p>
            <a:pPr marL="0" indent="0">
              <a:buNone/>
            </a:pPr>
            <a:r>
              <a:rPr lang="en-US" sz="1800" dirty="0"/>
              <a:t>List SAS colleagues</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24347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0" i="0">
                <a:solidFill>
                  <a:srgbClr val="323130"/>
                </a:solidFill>
                <a:effectLst/>
                <a:latin typeface="var(--fontFamilyCustomFont900, var(--fontFamilyBase))"/>
              </a:rPr>
              <a:t>A digital twin is a virtual model of a physical object or system from the real world. For example, a government might build a digital twin of a road network, a supply chain, or financial system. </a:t>
            </a:r>
          </a:p>
          <a:p>
            <a:pPr marL="0" indent="0" algn="l">
              <a:buNone/>
            </a:pPr>
            <a:endParaRPr lang="en-US" b="0" i="0">
              <a:solidFill>
                <a:srgbClr val="323130"/>
              </a:solidFill>
              <a:effectLst/>
              <a:latin typeface="var(--fontFamilyCustomFont900, var(--fontFamilyBase))"/>
            </a:endParaRPr>
          </a:p>
          <a:p>
            <a:pPr marL="0" indent="0" algn="l">
              <a:buNone/>
            </a:pPr>
            <a:r>
              <a:rPr lang="en-US" b="0" i="0">
                <a:solidFill>
                  <a:srgbClr val="323130"/>
                </a:solidFill>
                <a:effectLst/>
                <a:latin typeface="var(--fontFamilyCustomFont900, var(--fontFamilyBase))"/>
              </a:rPr>
              <a:t>This digital twin can be used to make predictions about the real-world impacts, such as when an accident occurs on a highway, when a product shortage might occur, or when an economic disaster impacts taxpayers. What-if analysis can be used to virtually test the effects that certain decisions might have in the real world.</a:t>
            </a:r>
          </a:p>
          <a:p>
            <a:pPr marL="0" indent="0" algn="l">
              <a:buNone/>
            </a:pPr>
            <a:endParaRPr lang="en-US" b="0" i="0">
              <a:solidFill>
                <a:srgbClr val="323130"/>
              </a:solidFill>
              <a:effectLst/>
              <a:latin typeface="var(--fontFamilyCustomFont900, var(--fontFamilyBase))"/>
            </a:endParaRPr>
          </a:p>
          <a:p>
            <a:pPr algn="l"/>
            <a:r>
              <a:rPr lang="en-US" b="0" i="0">
                <a:solidFill>
                  <a:srgbClr val="323130"/>
                </a:solidFill>
                <a:effectLst/>
                <a:latin typeface="var(--fontFamilyCustomFont900, var(--fontFamilyBase))"/>
              </a:rPr>
              <a:t>Digital twins can use a combination of historical, real-world data, synthetic data, and system feedback loop data as inputs. These inputs can be processed in batch or in real time. In the supply chain example, real-world data might include IoT data that streams from sensors attached to physical warehouses and machinery.</a:t>
            </a:r>
          </a:p>
          <a:p>
            <a:pPr marL="0" indent="0" algn="l">
              <a:buNone/>
            </a:pPr>
            <a:endParaRPr lang="en-US" b="0" i="0">
              <a:solidFill>
                <a:srgbClr val="323130"/>
              </a:solidFill>
              <a:effectLst/>
              <a:latin typeface="var(--fontFamilyCustomFont900, var(--fontFamilyBase))"/>
            </a:endParaRPr>
          </a:p>
          <a:p>
            <a:pPr marL="0" indent="0">
              <a:buNone/>
            </a:pPr>
            <a:endParaRPr lang="en-US"/>
          </a:p>
          <a:p>
            <a:pPr marL="0" indent="0">
              <a:buNone/>
            </a:pPr>
            <a:r>
              <a:rPr lang="en-US"/>
              <a:t>Examples you could pull from:</a:t>
            </a:r>
          </a:p>
          <a:p>
            <a:pPr marL="0" indent="0">
              <a:buNone/>
            </a:pPr>
            <a:endParaRPr lang="en-US"/>
          </a:p>
          <a:p>
            <a:pPr marL="0" indent="0">
              <a:buNone/>
            </a:pPr>
            <a:r>
              <a:rPr lang="en-US"/>
              <a:t>Potential uses of Digital Twins: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Smart Cities: Creating digital twins of parts of a city or an entire city to optimize urban planning, transportation, and resource management.</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Water Infrastructure: Monitoring and managing water supply and distribution systems, including pipes, reservoirs, and treatment plants.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Traffic Management: Simulating traffic flow and optimizing traffic signal timings to reduce congestion and improve safety.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Safety: Planning emergency response, allowing authorities to simulate and plan for disaster scenarios.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Energy Grids: Optimizing the electrical grid to balance supply and demand, reduce outages, and incorporate renewable energy sources.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Waste Management: Tracking waste collection, optimizing routes for garbage trucks, and monitoring landfill usage.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Transportation: Simulating public transport networks to improve efficiency and user experience.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Healthcare Facilities: Managing and optimizing healthcare infrastructure, including hospitals and clinics, to enhance patient care.</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Agriculture: Monitoring and managing agricultural resources such as soil quality, weather conditions, and crop growth.</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Environmental Conservation: Monitoring wildlife and environmental conditions for natural reserves and protected areas.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Public Housing: Optimizing maintenance and energy use in public housing complexes to improve living conditions.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Education: Managing resources and enhance the learning environment for educational institutions.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Government Buildings: Managing government office spaces for efficiency and sustainability.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Customs and Border Control: Enhancing border security by simulating and monitoring border crossings.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Disaster Preparedness: Simulating natural disasters like hurricanes, floods, or earthquakes to plan and respond effectively.</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Land Use Planning: Assessing land usage, zoning, and urban development.</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Law Enforcement: Monitoring and optimizing police operations.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Election Management: Ensuring secure and efficient elections through simulations of voting processes.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Tourism Management: Enhancing tourism, helping manage crowds and preserve cultural sites of tourist destinations.</a:t>
            </a:r>
          </a:p>
          <a:p>
            <a:pPr marL="342900" marR="0" lvl="0" indent="-342900">
              <a:spcBef>
                <a:spcPts val="0"/>
              </a:spcBef>
              <a:spcAft>
                <a:spcPts val="0"/>
              </a:spcAft>
              <a:buFont typeface="+mj-lt"/>
              <a:buAutoNum type="arabicPeriod"/>
            </a:pPr>
            <a:r>
              <a:rPr lang="en-US" sz="2400">
                <a:effectLst/>
                <a:latin typeface="Calibri" panose="020F0502020204030204" pitchFamily="34" charset="0"/>
                <a:ea typeface="Calibri" panose="020F0502020204030204" pitchFamily="34" charset="0"/>
              </a:rPr>
              <a:t>Government Procurement: Optimizing procurement processes and supply chain management to reduce costs and improve transparency.</a:t>
            </a:r>
          </a:p>
          <a:p>
            <a:pPr marL="0" indent="0">
              <a:buNone/>
            </a:pPr>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36</a:t>
            </a:fld>
            <a:endParaRPr lang="en-US"/>
          </a:p>
        </p:txBody>
      </p:sp>
    </p:spTree>
    <p:extLst>
      <p:ext uri="{BB962C8B-B14F-4D97-AF65-F5344CB8AC3E}">
        <p14:creationId xmlns:p14="http://schemas.microsoft.com/office/powerpoint/2010/main" val="3764824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i="0" dirty="0">
              <a:solidFill>
                <a:srgbClr val="000000"/>
              </a:solidFill>
              <a:effectLst/>
              <a:latin typeface="avenir-light"/>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1" dirty="0"/>
              <a:t>Offering/Use Case/Pilot Name</a:t>
            </a:r>
            <a:r>
              <a:rPr lang="en-US" dirty="0"/>
              <a:t>:  </a:t>
            </a:r>
            <a:r>
              <a:rPr lang="en-US" b="0" i="0" dirty="0">
                <a:solidFill>
                  <a:srgbClr val="000000"/>
                </a:solidFill>
                <a:effectLst/>
                <a:latin typeface="avenir-light"/>
              </a:rPr>
              <a:t>Belgium's Federal Public Service Finance</a:t>
            </a:r>
          </a:p>
          <a:p>
            <a:pPr marL="0" indent="0">
              <a:buNone/>
            </a:pPr>
            <a:endParaRPr lang="en-US" b="1" dirty="0"/>
          </a:p>
          <a:p>
            <a:pPr marL="0" indent="0">
              <a:buNone/>
            </a:pPr>
            <a:r>
              <a:rPr lang="en-US" b="1" dirty="0"/>
              <a:t>What does this solution do?</a:t>
            </a:r>
          </a:p>
          <a:p>
            <a:pPr marL="0" indent="0">
              <a:buNone/>
            </a:pPr>
            <a:r>
              <a:rPr lang="en-US" b="0" i="0" dirty="0">
                <a:solidFill>
                  <a:srgbClr val="000000"/>
                </a:solidFill>
                <a:effectLst/>
                <a:latin typeface="anova-light"/>
              </a:rPr>
              <a:t>Belgium's Federal Public Service Finance uses SAS</a:t>
            </a:r>
            <a:r>
              <a:rPr lang="en-US" b="0" i="0" baseline="30000" dirty="0">
                <a:solidFill>
                  <a:srgbClr val="000000"/>
                </a:solidFill>
                <a:effectLst/>
                <a:latin typeface="anova-light"/>
              </a:rPr>
              <a:t>®</a:t>
            </a:r>
            <a:r>
              <a:rPr lang="en-US" b="0" i="0" dirty="0">
                <a:solidFill>
                  <a:srgbClr val="000000"/>
                </a:solidFill>
                <a:effectLst/>
                <a:latin typeface="anova-light"/>
              </a:rPr>
              <a:t> Viya</a:t>
            </a:r>
            <a:r>
              <a:rPr lang="en-US" b="0" i="0" baseline="30000" dirty="0">
                <a:solidFill>
                  <a:srgbClr val="000000"/>
                </a:solidFill>
                <a:effectLst/>
                <a:latin typeface="anova-light"/>
              </a:rPr>
              <a:t>®</a:t>
            </a:r>
            <a:r>
              <a:rPr lang="en-US" b="0" i="0" dirty="0">
                <a:solidFill>
                  <a:srgbClr val="000000"/>
                </a:solidFill>
                <a:effectLst/>
                <a:latin typeface="anova-light"/>
              </a:rPr>
              <a:t> to better understand the effects of tax reform. Getting a better handle on the potential effects of future tax reforms is a valuable contribution to public policy making. The team profiles the “winners” and “losers” before regulations are implemented.</a:t>
            </a:r>
            <a:endParaRPr lang="en-US" dirty="0"/>
          </a:p>
          <a:p>
            <a:pPr marL="0" indent="0">
              <a:buNone/>
            </a:pPr>
            <a:endParaRPr lang="en-US" dirty="0"/>
          </a:p>
          <a:p>
            <a:pPr marL="0" indent="0">
              <a:buNone/>
            </a:pPr>
            <a:r>
              <a:rPr lang="en-US" dirty="0"/>
              <a:t>The digital twin of the </a:t>
            </a:r>
            <a:r>
              <a:rPr lang="en-US" b="0" i="0" dirty="0">
                <a:solidFill>
                  <a:srgbClr val="000000"/>
                </a:solidFill>
                <a:effectLst/>
                <a:latin typeface="anova-light" panose="020B0403020203020204" charset="0"/>
              </a:rPr>
              <a:t>calculator that processes Belgium’s income taxes, </a:t>
            </a:r>
            <a:r>
              <a:rPr lang="en-US" b="1" i="1" dirty="0">
                <a:solidFill>
                  <a:srgbClr val="000000"/>
                </a:solidFill>
                <a:effectLst/>
                <a:latin typeface="anova-light" panose="020B0403020203020204" charset="0"/>
              </a:rPr>
              <a:t>Aurora</a:t>
            </a:r>
            <a:r>
              <a:rPr lang="en-US" b="0" i="1" dirty="0">
                <a:solidFill>
                  <a:srgbClr val="000000"/>
                </a:solidFill>
                <a:effectLst/>
                <a:latin typeface="anova-light" panose="020B0403020203020204" charset="0"/>
              </a:rPr>
              <a:t>, i</a:t>
            </a:r>
            <a:r>
              <a:rPr lang="en-US" b="0" i="0" dirty="0">
                <a:solidFill>
                  <a:srgbClr val="000000"/>
                </a:solidFill>
                <a:effectLst/>
                <a:latin typeface="anova-light" panose="020B0403020203020204" charset="0"/>
              </a:rPr>
              <a:t>ncludes a copy of Belgium’s personal income tax data, the complex calculations and the multitude of business rules. Regardless of the scope, Aurora, based on </a:t>
            </a:r>
            <a:r>
              <a:rPr lang="en-US" b="0" i="0" u="none" strike="noStrike" dirty="0">
                <a:solidFill>
                  <a:srgbClr val="0766D1"/>
                </a:solidFill>
                <a:effectLst/>
                <a:latin typeface="anova-light" panose="020B0403020203020204" charset="0"/>
                <a:hlinkClick r:id="rId3" tooltip="https://www.sas.com/en_us/software/viya.html"/>
              </a:rPr>
              <a:t>SAS Viya</a:t>
            </a:r>
            <a:r>
              <a:rPr lang="en-US" b="0" i="0" dirty="0">
                <a:solidFill>
                  <a:srgbClr val="000000"/>
                </a:solidFill>
                <a:effectLst/>
                <a:latin typeface="anova-light" panose="020B0403020203020204" charset="0"/>
              </a:rPr>
              <a:t>, delivers fast, accurate answers. When data scientists need to evaluate the effects of a tax change on a microsection of the population, a sample won’t accurately represent the portion of the population they are hoping to study. They need to look at the entire population.</a:t>
            </a:r>
            <a:r>
              <a:rPr lang="en-US" dirty="0"/>
              <a:t>:</a:t>
            </a:r>
          </a:p>
          <a:p>
            <a:pPr marL="0" indent="0">
              <a:buNone/>
            </a:pPr>
            <a:r>
              <a:rPr lang="en-US" b="0" i="0" dirty="0">
                <a:solidFill>
                  <a:srgbClr val="000000"/>
                </a:solidFill>
                <a:effectLst/>
                <a:latin typeface="anova-light" panose="020B0403020203020204" charset="0"/>
              </a:rPr>
              <a:t>The Digital Twin includes a </a:t>
            </a:r>
          </a:p>
          <a:p>
            <a:pPr marL="342900" indent="-342900"/>
            <a:r>
              <a:rPr lang="en-US" b="0" i="0" dirty="0">
                <a:solidFill>
                  <a:srgbClr val="000000"/>
                </a:solidFill>
                <a:effectLst/>
                <a:latin typeface="anova-light" panose="020B0403020203020204" charset="0"/>
              </a:rPr>
              <a:t>copy of Belgium’s personal income tax data, </a:t>
            </a:r>
          </a:p>
          <a:p>
            <a:pPr marL="342900" indent="-342900"/>
            <a:r>
              <a:rPr lang="en-US" b="0" i="0" dirty="0">
                <a:solidFill>
                  <a:srgbClr val="000000"/>
                </a:solidFill>
                <a:effectLst/>
                <a:latin typeface="anova-light" panose="020B0403020203020204" charset="0"/>
              </a:rPr>
              <a:t>the complex calculations and </a:t>
            </a:r>
          </a:p>
          <a:p>
            <a:pPr marL="342900" indent="-342900"/>
            <a:r>
              <a:rPr lang="en-US" b="0" i="0" dirty="0">
                <a:solidFill>
                  <a:srgbClr val="000000"/>
                </a:solidFill>
                <a:effectLst/>
                <a:latin typeface="anova-light" panose="020B0403020203020204" charset="0"/>
              </a:rPr>
              <a:t>the multitude of business rules</a:t>
            </a:r>
            <a:endParaRPr lang="en-US" dirty="0"/>
          </a:p>
          <a:p>
            <a:pPr marL="0" indent="0">
              <a:buNone/>
            </a:pPr>
            <a:endParaRPr lang="en-US" dirty="0"/>
          </a:p>
          <a:p>
            <a:pPr marL="0" indent="0">
              <a:buNone/>
            </a:pPr>
            <a:r>
              <a:rPr lang="en-US" b="1" dirty="0"/>
              <a:t>What about this is AI?</a:t>
            </a:r>
          </a:p>
          <a:p>
            <a:pPr marL="0" indent="0">
              <a:buNone/>
            </a:pPr>
            <a:r>
              <a:rPr lang="en-US" dirty="0"/>
              <a:t>Digital Twin</a:t>
            </a:r>
          </a:p>
          <a:p>
            <a:pPr marL="0" indent="0">
              <a:buNone/>
            </a:pPr>
            <a:endParaRPr lang="en-US" b="1" dirty="0"/>
          </a:p>
          <a:p>
            <a:pPr marL="0" indent="0">
              <a:buNone/>
            </a:pPr>
            <a:r>
              <a:rPr lang="en-US" b="1" dirty="0"/>
              <a:t>What industry benefits are accomplished with this AI solution?</a:t>
            </a:r>
          </a:p>
          <a:p>
            <a:pPr marL="342900" indent="-342900">
              <a:buFont typeface="Wingdings" panose="05000000000000000000" pitchFamily="2" charset="2"/>
              <a:buChar char="ü"/>
            </a:pPr>
            <a:r>
              <a:rPr lang="en-US" b="0" i="0" dirty="0">
                <a:solidFill>
                  <a:srgbClr val="000000"/>
                </a:solidFill>
                <a:effectLst/>
                <a:latin typeface="anova-light" panose="020B0403020203020204" charset="0"/>
              </a:rPr>
              <a:t>Data scientists at FPS Finance use analytics to help Belgium’s government make precise predictions</a:t>
            </a:r>
          </a:p>
          <a:p>
            <a:pPr marL="342900" indent="-342900">
              <a:buFont typeface="Wingdings" panose="05000000000000000000" pitchFamily="2" charset="2"/>
              <a:buChar char="ü"/>
            </a:pPr>
            <a:r>
              <a:rPr lang="en-US" b="0" i="0" dirty="0">
                <a:solidFill>
                  <a:srgbClr val="000000"/>
                </a:solidFill>
                <a:effectLst/>
                <a:latin typeface="anova-light" panose="020B0403020203020204" charset="0"/>
              </a:rPr>
              <a:t>Better decisions that benefit the country – and its residents</a:t>
            </a:r>
          </a:p>
          <a:p>
            <a:pPr marL="342900" indent="-342900">
              <a:buFont typeface="Wingdings" panose="05000000000000000000" pitchFamily="2" charset="2"/>
              <a:buChar char="ü"/>
            </a:pPr>
            <a:r>
              <a:rPr lang="en-US" b="0" i="0" dirty="0">
                <a:solidFill>
                  <a:srgbClr val="000000"/>
                </a:solidFill>
                <a:effectLst/>
                <a:latin typeface="anova-light" panose="020B0403020203020204" charset="0"/>
              </a:rPr>
              <a:t>According to </a:t>
            </a:r>
            <a:r>
              <a:rPr lang="en-US" b="0" i="0" dirty="0" err="1">
                <a:solidFill>
                  <a:srgbClr val="000000"/>
                </a:solidFill>
                <a:effectLst/>
                <a:latin typeface="anova-light" panose="020B0403020203020204" charset="0"/>
              </a:rPr>
              <a:t>Luyten</a:t>
            </a:r>
            <a:r>
              <a:rPr lang="en-US" b="0" i="0" dirty="0">
                <a:solidFill>
                  <a:srgbClr val="000000"/>
                </a:solidFill>
                <a:effectLst/>
                <a:latin typeface="anova-light" panose="020B0403020203020204" charset="0"/>
              </a:rPr>
              <a:t>, “Out of a total of about 67 billion euros, there was a difference of 6.70. But even that depends on rounding margins.”</a:t>
            </a:r>
          </a:p>
          <a:p>
            <a:pPr marL="342900" indent="-342900">
              <a:buFont typeface="Wingdings" panose="05000000000000000000" pitchFamily="2" charset="2"/>
              <a:buChar char="ü"/>
            </a:pPr>
            <a:r>
              <a:rPr lang="en-US" b="0" i="0" dirty="0">
                <a:solidFill>
                  <a:srgbClr val="000000"/>
                </a:solidFill>
                <a:effectLst/>
                <a:latin typeface="anova-light" panose="020B0403020203020204" charset="0"/>
              </a:rPr>
              <a:t>By combining the correct graphs – visually appealing graphs – on modern digital devices like tablets and smartphones, the data is extremely valuable to our information consumers</a:t>
            </a:r>
            <a:endParaRPr lang="en-GB" sz="2400" dirty="0">
              <a:solidFill>
                <a:schemeClr val="tx1"/>
              </a:solidFill>
            </a:endParaRPr>
          </a:p>
          <a:p>
            <a:pPr marL="0" indent="0">
              <a:buNone/>
            </a:pPr>
            <a:endParaRPr lang="en-US" b="1" dirty="0"/>
          </a:p>
          <a:p>
            <a:pPr marL="0" indent="0">
              <a:buNone/>
            </a:pPr>
            <a:r>
              <a:rPr lang="en-US" b="1" dirty="0"/>
              <a:t>Customer reference(s):</a:t>
            </a:r>
            <a:endParaRPr lang="en-US" dirty="0"/>
          </a:p>
          <a:p>
            <a:pPr marL="0" indent="0">
              <a:buNone/>
            </a:pPr>
            <a:r>
              <a:rPr lang="en-US" dirty="0"/>
              <a:t>https://www.sas.com/en_us/customers/fps-finance.html</a:t>
            </a:r>
          </a:p>
          <a:p>
            <a:pPr marL="0" indent="0">
              <a:buNone/>
            </a:pPr>
            <a:endParaRPr lang="en-US" dirty="0"/>
          </a:p>
          <a:p>
            <a:pPr marL="0" indent="0">
              <a:buNone/>
            </a:pPr>
            <a:r>
              <a:rPr lang="en-US" b="1" dirty="0"/>
              <a:t>SMEs: </a:t>
            </a:r>
            <a:endParaRPr lang="en-US" dirty="0"/>
          </a:p>
          <a:p>
            <a:pPr marL="0" indent="0">
              <a:buNone/>
            </a:pPr>
            <a:r>
              <a:rPr lang="en-US" dirty="0"/>
              <a:t>Michel Philippens</a:t>
            </a:r>
          </a:p>
          <a:p>
            <a:pPr marL="0" indent="0">
              <a:buNone/>
            </a:pPr>
            <a:endParaRPr lang="en-US" dirty="0"/>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37</a:t>
            </a:fld>
            <a:endParaRPr lang="en-US"/>
          </a:p>
        </p:txBody>
      </p:sp>
    </p:spTree>
    <p:extLst>
      <p:ext uri="{BB962C8B-B14F-4D97-AF65-F5344CB8AC3E}">
        <p14:creationId xmlns:p14="http://schemas.microsoft.com/office/powerpoint/2010/main" val="949048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1" dirty="0"/>
              <a:t>Offering/Use Case/Pilot Name</a:t>
            </a:r>
            <a:r>
              <a:rPr lang="en-US" dirty="0"/>
              <a:t>:  </a:t>
            </a:r>
            <a:r>
              <a:rPr lang="en-US" b="0" i="0" dirty="0">
                <a:solidFill>
                  <a:srgbClr val="000000"/>
                </a:solidFill>
                <a:effectLst/>
                <a:latin typeface="avenir-light"/>
              </a:rPr>
              <a:t>Flood Prediction and Preparedness</a:t>
            </a:r>
          </a:p>
          <a:p>
            <a:pPr marL="0" indent="0">
              <a:buNone/>
            </a:pPr>
            <a:endParaRPr lang="en-US" b="1" dirty="0"/>
          </a:p>
          <a:p>
            <a:pPr marL="0" indent="0">
              <a:buNone/>
            </a:pPr>
            <a:r>
              <a:rPr lang="en-US" b="1" dirty="0"/>
              <a:t>What does this solution do?</a:t>
            </a:r>
          </a:p>
          <a:p>
            <a:pPr marL="0" indent="0">
              <a:buNone/>
            </a:pPr>
            <a:endParaRPr lang="en-US" dirty="0"/>
          </a:p>
          <a:p>
            <a:pPr marL="0" indent="0">
              <a:buNone/>
            </a:pPr>
            <a:r>
              <a:rPr lang="en-US" dirty="0"/>
              <a:t>With machine-learning algorithms and the use of digital twins, guesswork is taken out of the task of predicting and preparing for floods.</a:t>
            </a:r>
          </a:p>
          <a:p>
            <a:pPr marL="0" indent="0">
              <a:buNone/>
            </a:pPr>
            <a:r>
              <a:rPr lang="en-US" dirty="0"/>
              <a:t>The machine learning models provide:</a:t>
            </a:r>
          </a:p>
          <a:p>
            <a:pPr marL="342900" indent="-342900"/>
            <a:r>
              <a:rPr lang="en-US" dirty="0"/>
              <a:t>Real-time insights and situational awareness: current condition monitoring with automated alerting</a:t>
            </a:r>
          </a:p>
          <a:p>
            <a:pPr marL="342900" indent="-342900"/>
            <a:r>
              <a:rPr lang="en-US" dirty="0"/>
              <a:t>Future flooding predictions with automated altering</a:t>
            </a:r>
          </a:p>
          <a:p>
            <a:pPr marL="342900" indent="-342900"/>
            <a:r>
              <a:rPr lang="en-US" dirty="0"/>
              <a:t>Historical and forensic analysis</a:t>
            </a:r>
          </a:p>
          <a:p>
            <a:pPr marL="342900" indent="-342900"/>
            <a:r>
              <a:rPr lang="en-US" dirty="0"/>
              <a:t>Forecasted flood inundation modeling</a:t>
            </a:r>
          </a:p>
          <a:p>
            <a:pPr marL="342900" indent="-342900"/>
            <a:r>
              <a:rPr lang="en-US" dirty="0"/>
              <a:t>Simulations </a:t>
            </a:r>
            <a:r>
              <a:rPr lang="en-US" dirty="0">
                <a:effectLst/>
              </a:rPr>
              <a:t>for </a:t>
            </a:r>
            <a:r>
              <a:rPr lang="en-US" i="0" dirty="0"/>
              <a:t>emergency</a:t>
            </a:r>
            <a:r>
              <a:rPr lang="en-US" i="0" dirty="0">
                <a:effectLst/>
              </a:rPr>
              <a:t> planners</a:t>
            </a:r>
            <a:r>
              <a:rPr lang="en-US" dirty="0">
                <a:effectLst/>
              </a:rPr>
              <a:t>, improving modeling for various </a:t>
            </a:r>
            <a:r>
              <a:rPr lang="en-US" i="0" dirty="0"/>
              <a:t>disasters</a:t>
            </a:r>
            <a:endParaRPr lang="en-US" dirty="0"/>
          </a:p>
          <a:p>
            <a:pPr marL="0" indent="0">
              <a:buNone/>
            </a:pPr>
            <a:endParaRPr lang="en-US" dirty="0"/>
          </a:p>
          <a:p>
            <a:pPr marL="0" indent="0">
              <a:buNone/>
            </a:pPr>
            <a:r>
              <a:rPr lang="en-US" dirty="0"/>
              <a:t>While the model has been developed using historical data (I.e. past events and where data was prevalent), this model can be deployed where hyper localized data is scarce. The model, powered by AI, fills in these data gaps.</a:t>
            </a:r>
          </a:p>
          <a:p>
            <a:pPr marL="0" indent="0">
              <a:buNone/>
            </a:pPr>
            <a:endParaRPr lang="en-US" dirty="0"/>
          </a:p>
          <a:p>
            <a:pPr marL="0" indent="0">
              <a:buNone/>
            </a:pPr>
            <a:r>
              <a:rPr lang="en-US" b="1" dirty="0"/>
              <a:t>What about this is AI?</a:t>
            </a:r>
          </a:p>
          <a:p>
            <a:pPr marL="0" indent="0">
              <a:buNone/>
            </a:pPr>
            <a:r>
              <a:rPr lang="en-US" dirty="0"/>
              <a:t>ML models create an early warning detection system and Digital Twin technology enables a Forecasted Flood Inundation model.</a:t>
            </a:r>
          </a:p>
          <a:p>
            <a:pPr marL="0" indent="0">
              <a:buNone/>
            </a:pPr>
            <a:endParaRPr lang="en-US" dirty="0"/>
          </a:p>
          <a:p>
            <a:pPr marL="0" indent="0">
              <a:buNone/>
            </a:pPr>
            <a:r>
              <a:rPr lang="en-US" b="1" dirty="0"/>
              <a:t>What industry benefits are accomplished with this AI solution?</a:t>
            </a:r>
          </a:p>
          <a:p>
            <a:pPr marL="342900" indent="-342900">
              <a:buFont typeface="Wingdings" panose="05000000000000000000" pitchFamily="2" charset="2"/>
              <a:buChar char="ü"/>
            </a:pPr>
            <a:r>
              <a:rPr lang="en-US" dirty="0"/>
              <a:t>Protect: Improve citizen safety and emergency response services with real-time visibility and flood predictions</a:t>
            </a:r>
          </a:p>
          <a:p>
            <a:pPr marL="342900" indent="-342900">
              <a:buFont typeface="Wingdings" panose="05000000000000000000" pitchFamily="2" charset="2"/>
              <a:buChar char="ü"/>
            </a:pPr>
            <a:r>
              <a:rPr lang="en-US" sz="2400" dirty="0">
                <a:solidFill>
                  <a:schemeClr val="tx1"/>
                </a:solidFill>
              </a:rPr>
              <a:t>Respond: Reduce the impact of flooding incidents on property and infrastructure by automating and streamlining response </a:t>
            </a:r>
          </a:p>
          <a:p>
            <a:pPr marL="342900" indent="-342900">
              <a:buFont typeface="Wingdings" panose="05000000000000000000" pitchFamily="2" charset="2"/>
              <a:buChar char="ü"/>
            </a:pPr>
            <a:r>
              <a:rPr lang="en-US" sz="2400" dirty="0">
                <a:solidFill>
                  <a:schemeClr val="tx1"/>
                </a:solidFill>
              </a:rPr>
              <a:t>Improve: Enhance emergency planning with improved situational awareness and historical insights</a:t>
            </a:r>
            <a:endParaRPr lang="en-GB" sz="2400" dirty="0">
              <a:solidFill>
                <a:schemeClr val="tx1"/>
              </a:solidFill>
            </a:endParaRPr>
          </a:p>
          <a:p>
            <a:pPr marL="0" indent="0">
              <a:buNone/>
            </a:pPr>
            <a:endParaRPr lang="en-GB" sz="2400" dirty="0">
              <a:solidFill>
                <a:schemeClr val="tx1"/>
              </a:solidFill>
            </a:endParaRPr>
          </a:p>
          <a:p>
            <a:pPr marL="0" indent="0">
              <a:buNone/>
            </a:pPr>
            <a:r>
              <a:rPr lang="en-US" b="1" dirty="0"/>
              <a:t>Customer reference(s):</a:t>
            </a:r>
            <a:endParaRPr lang="en-US" dirty="0"/>
          </a:p>
          <a:p>
            <a:pPr marL="0" indent="0">
              <a:buNone/>
            </a:pPr>
            <a:r>
              <a:rPr lang="en-US" dirty="0"/>
              <a:t>Florida Department of Environmental Protection and the Miami Dade Hispanic Chamber</a:t>
            </a:r>
          </a:p>
          <a:p>
            <a:pPr marL="0" indent="0">
              <a:buNone/>
            </a:pPr>
            <a:endParaRPr lang="en-US" dirty="0"/>
          </a:p>
          <a:p>
            <a:pPr marL="0" indent="0">
              <a:buNone/>
            </a:pPr>
            <a:r>
              <a:rPr lang="en-US" b="1" dirty="0"/>
              <a:t>SMEs: </a:t>
            </a:r>
            <a:endParaRPr lang="en-US" dirty="0"/>
          </a:p>
          <a:p>
            <a:pPr marL="0" indent="0">
              <a:buNone/>
            </a:pPr>
            <a:r>
              <a:rPr lang="en-US" b="0" i="0" dirty="0">
                <a:solidFill>
                  <a:srgbClr val="000000"/>
                </a:solidFill>
                <a:effectLst/>
                <a:latin typeface="avenir-light"/>
              </a:rPr>
              <a:t>SMEs: Tyson Echentile, Brandon Kooman, Kevin Kalish, Dev Kakde</a:t>
            </a:r>
          </a:p>
          <a:p>
            <a:pPr marL="0" indent="0">
              <a:buNone/>
            </a:pPr>
            <a:endParaRPr lang="en-US" b="0" i="0" dirty="0">
              <a:solidFill>
                <a:srgbClr val="000000"/>
              </a:solidFill>
              <a:effectLst/>
              <a:latin typeface="avenir-light"/>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b="0" i="0" dirty="0">
              <a:solidFill>
                <a:srgbClr val="000000"/>
              </a:solidFill>
              <a:effectLst/>
              <a:latin typeface="avenir-light"/>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38</a:t>
            </a:fld>
            <a:endParaRPr lang="en-US"/>
          </a:p>
        </p:txBody>
      </p:sp>
    </p:spTree>
    <p:extLst>
      <p:ext uri="{BB962C8B-B14F-4D97-AF65-F5344CB8AC3E}">
        <p14:creationId xmlns:p14="http://schemas.microsoft.com/office/powerpoint/2010/main" val="2043153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Sources:</a:t>
            </a:r>
          </a:p>
          <a:p>
            <a:pPr marL="0" indent="0">
              <a:buNone/>
            </a:pPr>
            <a:r>
              <a:rPr lang="en-US" dirty="0"/>
              <a:t>https://cdn.fedscoop.com/gauging-impact-of-generative-ai-on-government-report.pdf</a:t>
            </a:r>
          </a:p>
          <a:p>
            <a:pPr marL="0" indent="0">
              <a:buNone/>
            </a:pPr>
            <a:endParaRPr lang="en-US" dirty="0"/>
          </a:p>
          <a:p>
            <a:pPr marL="0" indent="0">
              <a:buNone/>
            </a:pPr>
            <a:r>
              <a:rPr lang="en-US" dirty="0"/>
              <a:t>https://www.rezolve.ai/blog/generative-ai-government</a:t>
            </a:r>
          </a:p>
          <a:p>
            <a:pPr marL="0" indent="0">
              <a:buNone/>
            </a:pPr>
            <a:endParaRPr lang="en-US" dirty="0"/>
          </a:p>
          <a:p>
            <a:pPr marL="0" indent="0">
              <a:buNone/>
            </a:pPr>
            <a:r>
              <a:rPr lang="en-US" dirty="0"/>
              <a:t>A recent </a:t>
            </a:r>
            <a:r>
              <a:rPr lang="en-US" dirty="0" err="1"/>
              <a:t>FedScoop</a:t>
            </a:r>
            <a:r>
              <a:rPr lang="en-US" dirty="0"/>
              <a:t> survey of public sector business and IT executives gauged the Impact of Generative AI on Government:</a:t>
            </a:r>
          </a:p>
          <a:p>
            <a:pPr marL="0" indent="0">
              <a:buNone/>
            </a:pPr>
            <a:endParaRPr lang="en-US" dirty="0"/>
          </a:p>
          <a:p>
            <a:pPr marL="0" indent="0">
              <a:buFont typeface="+mj-lt"/>
              <a:buNone/>
            </a:pPr>
            <a:r>
              <a:rPr lang="en-US" b="0" dirty="0"/>
              <a:t>87% Citizen Services and Accessibility</a:t>
            </a:r>
          </a:p>
          <a:p>
            <a:pPr marL="914400" lvl="1" indent="0">
              <a:buFont typeface="+mj-lt"/>
              <a:buNone/>
            </a:pPr>
            <a:r>
              <a:rPr lang="en-US" b="0" dirty="0"/>
              <a:t>Instant Issue Resolution</a:t>
            </a:r>
          </a:p>
          <a:p>
            <a:pPr marL="914400" lvl="1" indent="0">
              <a:buFont typeface="+mj-lt"/>
              <a:buNone/>
            </a:pPr>
            <a:r>
              <a:rPr lang="en-US" b="0" dirty="0"/>
              <a:t>Personalized User Support</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Accessible Legal Documents</a:t>
            </a:r>
          </a:p>
          <a:p>
            <a:pPr marL="0" indent="0">
              <a:buFont typeface="+mj-lt"/>
              <a:buNone/>
            </a:pPr>
            <a:endParaRPr lang="en-US" b="0" dirty="0"/>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90% Business Operations and Workflows</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Automation of Repetitive Tasks and Processes</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Automated Report Generation</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Automated budgeting and resource allocation</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Easy and Effective Tax Collection – tax scenario testing, prediction and prevention of fraud, waste, abuse</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0" i="0" dirty="0">
              <a:solidFill>
                <a:srgbClr val="293451"/>
              </a:solidFill>
              <a:effectLst/>
              <a:latin typeface="Open Sans" panose="020B0606030504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91% Data Analytics and Insights</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Automated data synthesis to fill in gaps, provide cleaner data sets, or mask PII</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Simulations using Digital Twins – for environment, public safety, policy making, ….</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Interpretations of analytics output – either verbal or visual</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1" i="0" dirty="0">
              <a:solidFill>
                <a:srgbClr val="293451"/>
              </a:solidFill>
              <a:effectLst/>
              <a:latin typeface="Open Sans" panose="020B0606030504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0" i="0" dirty="0">
              <a:solidFill>
                <a:srgbClr val="293451"/>
              </a:solidFill>
              <a:effectLst/>
              <a:latin typeface="Open Sans" panose="020B0606030504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0" i="0" dirty="0">
              <a:solidFill>
                <a:srgbClr val="293451"/>
              </a:solidFill>
              <a:effectLst/>
              <a:latin typeface="Open Sans" panose="020B0606030504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0" i="0" dirty="0">
              <a:solidFill>
                <a:srgbClr val="293451"/>
              </a:solidFill>
              <a:effectLst/>
              <a:latin typeface="Open Sans" panose="020B060603050402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Case Management and Workflow</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Streamlined document processing and knowledge management</a:t>
            </a: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Oversight Planning</a:t>
            </a:r>
          </a:p>
          <a:p>
            <a:pPr marL="914400" marR="0" lvl="1" indent="0" algn="l" defTabSz="1828800" rtl="0" eaLnBrk="1" fontAlgn="auto" latinLnBrk="0" hangingPunct="1">
              <a:lnSpc>
                <a:spcPct val="100000"/>
              </a:lnSpc>
              <a:spcBef>
                <a:spcPts val="0"/>
              </a:spcBef>
              <a:spcAft>
                <a:spcPts val="0"/>
              </a:spcAft>
              <a:buClr>
                <a:schemeClr val="accent5"/>
              </a:buClr>
              <a:buSzTx/>
              <a:buFont typeface="+mj-lt"/>
              <a:buNone/>
              <a:tabLst/>
              <a:defRPr/>
            </a:pPr>
            <a:r>
              <a:rPr lang="en-US" b="0" i="0" dirty="0">
                <a:solidFill>
                  <a:srgbClr val="293451"/>
                </a:solidFill>
                <a:effectLst/>
                <a:latin typeface="Open Sans" panose="020B0606030504020204" pitchFamily="34" charset="0"/>
              </a:rPr>
              <a:t>Emergency Preparedness and Public Safety</a:t>
            </a:r>
          </a:p>
          <a:p>
            <a:pPr marL="0" marR="0" lvl="0" indent="0" algn="l" defTabSz="1828800" rtl="0" eaLnBrk="1" fontAlgn="auto" latinLnBrk="0" hangingPunct="1">
              <a:lnSpc>
                <a:spcPct val="100000"/>
              </a:lnSpc>
              <a:spcBef>
                <a:spcPts val="0"/>
              </a:spcBef>
              <a:spcAft>
                <a:spcPts val="0"/>
              </a:spcAft>
              <a:buClr>
                <a:schemeClr val="accent5"/>
              </a:buClr>
              <a:buSzTx/>
              <a:buFont typeface="+mj-lt"/>
              <a:buNone/>
              <a:tabLst/>
              <a:defRPr/>
            </a:pPr>
            <a:endParaRPr lang="en-US" b="1" i="0" dirty="0">
              <a:solidFill>
                <a:srgbClr val="293451"/>
              </a:solidFill>
              <a:effectLst/>
              <a:latin typeface="Open Sans" panose="020B060603050402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97530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Sources:</a:t>
            </a:r>
          </a:p>
          <a:p>
            <a:pPr marL="0" indent="0">
              <a:buNone/>
            </a:pPr>
            <a:r>
              <a:rPr lang="en-US" dirty="0"/>
              <a:t>https://cdn.fedscoop.com/gauging-impact-of-generative-ai-on-government-report.pdf</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290677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So, many people ask me: why now?  If AI has been in existence since the 1950s, why is it taking off now?  It comes down to the maturity of three elements: compute power, data, and analytic models.  For anyone who ever did programming, you recall how long it took to churn a report that used a lot of data.  In my first programming job, I would run reports before I left work and hoped that they would run without errors over night.  Today, computers’ power to churn data is so great that those same reports run in seconds.  Second, we have lots of data – especially in the public sector.  All of this data is the fuel that AI needs to produce results.  And, finally, we have sophisticated analytic models that take emulate tasks previously performed by humans.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87052-9674-4C63-9312-ACB36A74B4C6}" type="slidenum">
              <a:rPr kumimoji="0" lang="en-US" sz="1200" b="0" i="0" u="none" strike="noStrike" kern="1200" cap="none" spc="0" normalizeH="0" baseline="0" noProof="0" smtClean="0">
                <a:ln>
                  <a:noFill/>
                </a:ln>
                <a:solidFill>
                  <a:prstClr val="black"/>
                </a:solidFill>
                <a:effectLst/>
                <a:uLnTx/>
                <a:uFillTx/>
                <a:latin typeface="Anova Bold"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nova Bold" panose="020F0502020204030204"/>
              <a:ea typeface="+mn-ea"/>
              <a:cs typeface="+mn-cs"/>
            </a:endParaRPr>
          </a:p>
        </p:txBody>
      </p:sp>
    </p:spTree>
    <p:extLst>
      <p:ext uri="{BB962C8B-B14F-4D97-AF65-F5344CB8AC3E}">
        <p14:creationId xmlns:p14="http://schemas.microsoft.com/office/powerpoint/2010/main" val="385042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a:solidFill>
                  <a:srgbClr val="0D0D0D"/>
                </a:solidFill>
                <a:effectLst/>
                <a:latin typeface="Söhne"/>
              </a:rPr>
              <a:t>AI and Generative AI are unleashing amazing opportunities that will enable governments to be much more productive and effective – getting more done – better, faster, and easier.  These technologies will enable us to run virtual simulations before taking real actions, prevent adverse events, prepare for the unknown, detect areas of concern sooner and with greater accuracy, engage in more meaningful ways, and manage our resources better.</a:t>
            </a:r>
          </a:p>
          <a:p>
            <a:pPr marL="0" indent="0" algn="l">
              <a:buFont typeface="+mj-lt"/>
              <a:buNone/>
            </a:pPr>
            <a:endParaRPr lang="en-US" b="0" i="0">
              <a:solidFill>
                <a:srgbClr val="0D0D0D"/>
              </a:solidFill>
              <a:effectLst/>
              <a:latin typeface="Söhne"/>
            </a:endParaRPr>
          </a:p>
          <a:p>
            <a:pPr marL="0" indent="0" algn="l">
              <a:buFont typeface="+mj-lt"/>
              <a:buNone/>
            </a:pPr>
            <a:endParaRPr lang="en-US" b="1" i="0">
              <a:solidFill>
                <a:srgbClr val="0D0D0D"/>
              </a:solidFill>
              <a:effectLst/>
              <a:latin typeface="Söhne"/>
            </a:endParaRPr>
          </a:p>
          <a:p>
            <a:pPr marL="0" indent="0" algn="l">
              <a:buFont typeface="+mj-lt"/>
              <a:buNone/>
            </a:pPr>
            <a:endParaRPr lang="en-US" b="1" i="0">
              <a:solidFill>
                <a:srgbClr val="0D0D0D"/>
              </a:solidFill>
              <a:effectLst/>
              <a:latin typeface="Söhne"/>
            </a:endParaRPr>
          </a:p>
          <a:p>
            <a:pPr marL="0" indent="0" algn="l">
              <a:buFont typeface="+mj-lt"/>
              <a:buNone/>
            </a:pPr>
            <a:endParaRPr lang="en-US" b="1" i="0">
              <a:solidFill>
                <a:srgbClr val="0D0D0D"/>
              </a:solidFill>
              <a:effectLst/>
              <a:latin typeface="Söhne"/>
            </a:endParaRP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Background notes:</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Policy Analysis and Decision Making</a:t>
            </a:r>
            <a:r>
              <a:rPr lang="en-US" b="0" i="0">
                <a:solidFill>
                  <a:srgbClr val="0D0D0D"/>
                </a:solidFill>
                <a:effectLst/>
                <a:latin typeface="Söhne"/>
              </a:rPr>
              <a:t>: Governments will be using AI to simulate various policy scenarios – testing the implications virtually so what they roll out has optimal impact.</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Public Safety and Security</a:t>
            </a:r>
            <a:r>
              <a:rPr lang="en-US" b="0" i="0">
                <a:solidFill>
                  <a:srgbClr val="0D0D0D"/>
                </a:solidFill>
                <a:effectLst/>
                <a:latin typeface="Söhne"/>
              </a:rPr>
              <a:t>: AI-powered systems will be putting the copious amounts of data collected by law enforcement and national security organizations to work improve safety – we’re talking about surveillance footage, social media feeds, and internal documents….  Generative AI can enhance this by generating synthetic data to augment training datasets for improved accuracy in threat detection.</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Disaster Response and Management</a:t>
            </a:r>
            <a:r>
              <a:rPr lang="en-US" b="0" i="0">
                <a:solidFill>
                  <a:srgbClr val="0D0D0D"/>
                </a:solidFill>
                <a:effectLst/>
                <a:latin typeface="Söhne"/>
              </a:rPr>
              <a:t>: AI will analyze satellite imagery, social media posts, and sensor data to detect emerging disasters, coordinate response efforts, and assess the impacts. Our ability to be prepared will be improved by simulating disasters and virtually testing response scenarios. </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Healthcare and Public Health</a:t>
            </a:r>
            <a:r>
              <a:rPr lang="en-US" b="0" i="0">
                <a:solidFill>
                  <a:srgbClr val="0D0D0D"/>
                </a:solidFill>
                <a:effectLst/>
                <a:latin typeface="Söhne"/>
              </a:rPr>
              <a:t>: Public Health organizations will be using AI to identify disease outbreaks, track the spread of infectious diseases, and predict healthcare resource needs. Generative AI will enable organizations to create synthetic patient data to train medical AI models, ensuring privacy while still providing valuable insights.</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Citizen Services and Engagement</a:t>
            </a:r>
            <a:r>
              <a:rPr lang="en-US" b="0" i="0">
                <a:solidFill>
                  <a:srgbClr val="0D0D0D"/>
                </a:solidFill>
                <a:effectLst/>
                <a:latin typeface="Söhne"/>
              </a:rPr>
              <a:t>: Governments will be able to use AI to improve productivity – providing better customer experiences while tackling their workforce challenges. AI-powered chatbots and virtual assistants will pair up with advanced analytics and AI systems to get the right answers and services to citizens faster. </a:t>
            </a:r>
          </a:p>
          <a:p>
            <a:pPr marL="0" indent="0" algn="l">
              <a:buFont typeface="+mj-lt"/>
              <a:buNone/>
            </a:pPr>
            <a:endParaRPr lang="en-US" b="1" i="0">
              <a:solidFill>
                <a:srgbClr val="0D0D0D"/>
              </a:solidFill>
              <a:effectLst/>
              <a:latin typeface="Söhne"/>
            </a:endParaRPr>
          </a:p>
          <a:p>
            <a:pPr marL="0" indent="0" algn="l">
              <a:buFont typeface="+mj-lt"/>
              <a:buNone/>
            </a:pPr>
            <a:r>
              <a:rPr lang="en-US" b="1" i="0">
                <a:solidFill>
                  <a:srgbClr val="0D0D0D"/>
                </a:solidFill>
                <a:effectLst/>
                <a:latin typeface="Söhne"/>
              </a:rPr>
              <a:t>Infrastructure Planning and Maintenance</a:t>
            </a:r>
            <a:r>
              <a:rPr lang="en-US" b="0" i="0">
                <a:solidFill>
                  <a:srgbClr val="0D0D0D"/>
                </a:solidFill>
                <a:effectLst/>
                <a:latin typeface="Söhne"/>
              </a:rPr>
              <a:t>: AI algorithms can analyze infrastructure data, such as transportation networks and utilities, to optimize maintenance schedules, predict failures, and improve efficiency. Using Generative AI to simulate infrastructure demands, governments will be able to study the impact of capital projects on communities and the environment.</a:t>
            </a: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5</a:t>
            </a:fld>
            <a:endParaRPr lang="en-US"/>
          </a:p>
        </p:txBody>
      </p:sp>
    </p:spTree>
    <p:extLst>
      <p:ext uri="{BB962C8B-B14F-4D97-AF65-F5344CB8AC3E}">
        <p14:creationId xmlns:p14="http://schemas.microsoft.com/office/powerpoint/2010/main" val="480447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Even with advancements in machine learning, deep learning, and generative AI, there is still a clear distinction between what humans and machines do well.  Humans use common sense, intuition, creativity, empathy, and versatility.  Machines take on tasks that humans could perform if we had all of the time in the world and didn’t get fatigued: processing large data sets – not only consuming, but learning from massive amount of data, performing complex calculations, and automating tasks which can be performed without human intervention or assistance.</a:t>
            </a:r>
          </a:p>
          <a:p>
            <a:pPr marL="0" indent="0">
              <a:buNone/>
            </a:pPr>
            <a:endParaRPr lang="en-US"/>
          </a:p>
          <a:p>
            <a:pPr marL="0" indent="0">
              <a:buNone/>
            </a:pPr>
            <a:r>
              <a:rPr lang="en-US"/>
              <a:t>While the advancement in generative AI suggests that machines will be able to take over the world, let’s remember how machines generate their output. In large language models, when given a prompt, machines grab the most probable next word, line of code, image, etc..  Some marvel at the LLMs creativity.  But the creativity occurred when humans put information into the dataset.  A machine doesn’t understand what it means to have a broken heart but will finish the sentence “When he left me, he broke my…” with “heart” because millions of people have written that.</a:t>
            </a:r>
          </a:p>
          <a:p>
            <a:pPr marL="0" indent="0">
              <a:buNone/>
            </a:pPr>
            <a:endParaRPr lang="en-US"/>
          </a:p>
          <a:p>
            <a:pPr marL="0" indent="0">
              <a:buNone/>
            </a:pPr>
            <a:r>
              <a:rPr lang="en-US"/>
              <a:t>A Large Language model is operating without common sense and true intuition.  Because this approach is effectively guessing, LLMs only assemble and present what humans have previously rendered.</a:t>
            </a:r>
          </a:p>
          <a:p>
            <a:pPr marL="0" indent="0">
              <a:buNone/>
            </a:pPr>
            <a:endParaRPr lang="en-US"/>
          </a:p>
          <a:p>
            <a:pPr marL="0" indent="0">
              <a:buNone/>
            </a:pPr>
            <a:endParaRPr lang="en-US"/>
          </a:p>
          <a:p>
            <a:pPr marL="0" indent="0">
              <a:buNone/>
            </a:pPr>
            <a:r>
              <a:rPr lang="en-US" i="1"/>
              <a:t>Example from ChatGPT:</a:t>
            </a:r>
          </a:p>
          <a:p>
            <a:endParaRPr lang="en-US">
              <a:effectLst/>
            </a:endParaRPr>
          </a:p>
          <a:p>
            <a:pPr marL="0" indent="0">
              <a:buNone/>
            </a:pPr>
            <a:r>
              <a:rPr lang="en-US" b="1">
                <a:effectLst/>
              </a:rPr>
              <a:t>Me</a:t>
            </a:r>
          </a:p>
          <a:p>
            <a:pPr marL="0" indent="0">
              <a:buNone/>
            </a:pPr>
            <a:r>
              <a:rPr lang="en-US">
                <a:effectLst/>
              </a:rPr>
              <a:t>Finish this sentence: when he left me, he broke my...</a:t>
            </a:r>
          </a:p>
          <a:p>
            <a:pPr marL="0" indent="0">
              <a:buNone/>
            </a:pPr>
            <a:endParaRPr lang="en-US" b="1">
              <a:effectLst/>
            </a:endParaRPr>
          </a:p>
          <a:p>
            <a:pPr marL="0" indent="0">
              <a:buNone/>
            </a:pPr>
            <a:r>
              <a:rPr lang="en-US" b="1">
                <a:effectLst/>
              </a:rPr>
              <a:t>ChatGPT</a:t>
            </a:r>
          </a:p>
          <a:p>
            <a:pPr marL="0" indent="0">
              <a:buNone/>
            </a:pPr>
            <a:r>
              <a:rPr lang="en-US">
                <a:effectLst/>
              </a:rPr>
              <a:t>When he left me, he broke my heart into a million pieces.</a:t>
            </a:r>
          </a:p>
          <a:p>
            <a:pPr marL="0" indent="0">
              <a:buNone/>
            </a:pPr>
            <a:endParaRPr lang="en-US" b="1">
              <a:effectLst/>
            </a:endParaRPr>
          </a:p>
          <a:p>
            <a:pPr marL="0" indent="0">
              <a:buNone/>
            </a:pPr>
            <a:r>
              <a:rPr lang="en-US" b="1">
                <a:effectLst/>
              </a:rPr>
              <a:t>Me</a:t>
            </a:r>
          </a:p>
          <a:p>
            <a:pPr marL="0" indent="0">
              <a:buNone/>
            </a:pPr>
            <a:r>
              <a:rPr lang="en-US">
                <a:effectLst/>
              </a:rPr>
              <a:t>Finish this sentence: when he dropped the tray, he broke my...</a:t>
            </a:r>
          </a:p>
          <a:p>
            <a:pPr marL="0" indent="0">
              <a:buNone/>
            </a:pPr>
            <a:endParaRPr lang="en-US" b="1">
              <a:effectLst/>
            </a:endParaRPr>
          </a:p>
          <a:p>
            <a:pPr marL="0" indent="0">
              <a:buNone/>
            </a:pPr>
            <a:r>
              <a:rPr lang="en-US" b="1">
                <a:effectLst/>
              </a:rPr>
              <a:t>ChatGPT</a:t>
            </a:r>
          </a:p>
          <a:p>
            <a:pPr marL="0" indent="0">
              <a:buNone/>
            </a:pPr>
            <a:r>
              <a:rPr lang="en-US">
                <a:effectLst/>
              </a:rPr>
              <a:t>When he dropped the tray, he broke my favorite mug.</a:t>
            </a:r>
          </a:p>
          <a:p>
            <a:pPr marL="0" indent="0">
              <a:buNone/>
            </a:pPr>
            <a:br>
              <a:rPr lang="en-US" b="0" i="0">
                <a:solidFill>
                  <a:srgbClr val="000000"/>
                </a:solidFill>
                <a:effectLst/>
                <a:latin typeface="Söhne"/>
              </a:rPr>
            </a:br>
            <a:endParaRPr lang="en-US"/>
          </a:p>
        </p:txBody>
      </p:sp>
      <p:sp>
        <p:nvSpPr>
          <p:cNvPr id="4" name="Slide Number Placeholder 3"/>
          <p:cNvSpPr>
            <a:spLocks noGrp="1"/>
          </p:cNvSpPr>
          <p:nvPr>
            <p:ph type="sldNum" sz="quarter" idx="5"/>
          </p:nvPr>
        </p:nvSpPr>
        <p:spPr/>
        <p:txBody>
          <a:bodyPr/>
          <a:lstStyle/>
          <a:p>
            <a:fld id="{B48DD664-341E-46EA-9593-CD586AD64D66}" type="slidenum">
              <a:rPr lang="en-US" smtClean="0"/>
              <a:t>42</a:t>
            </a:fld>
            <a:endParaRPr lang="en-US"/>
          </a:p>
        </p:txBody>
      </p:sp>
    </p:spTree>
    <p:extLst>
      <p:ext uri="{BB962C8B-B14F-4D97-AF65-F5344CB8AC3E}">
        <p14:creationId xmlns:p14="http://schemas.microsoft.com/office/powerpoint/2010/main" val="1300410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Many people have asked me if AI is going to take away their jobs.  Of course, we can’t predict the future, but what we are seeing is that AI is being deployed to </a:t>
            </a:r>
            <a:r>
              <a:rPr lang="en-US" b="1" i="1"/>
              <a:t>complement the work of humans</a:t>
            </a:r>
            <a:r>
              <a:rPr lang="en-US"/>
              <a:t>. </a:t>
            </a:r>
          </a:p>
          <a:p>
            <a:pPr marL="0" indent="0">
              <a:buNone/>
            </a:pPr>
            <a:endParaRPr lang="en-US"/>
          </a:p>
          <a:p>
            <a:pPr marL="685800" indent="-685800">
              <a:lnSpc>
                <a:spcPct val="90000"/>
              </a:lnSpc>
              <a:spcAft>
                <a:spcPts val="1200"/>
              </a:spcAft>
              <a:buFont typeface="Arial" panose="020B0604020202020204" pitchFamily="34" charset="0"/>
              <a:buChar char="•"/>
            </a:pPr>
            <a:r>
              <a:rPr lang="en-US" sz="2400"/>
              <a:t>Making sense of patterns and trends surfaced from </a:t>
            </a:r>
            <a:r>
              <a:rPr lang="en-US" sz="2400">
                <a:latin typeface="+mn-lt"/>
              </a:rPr>
              <a:t>large data sets</a:t>
            </a:r>
            <a:endParaRPr lang="en-US" sz="2400" i="1">
              <a:latin typeface="+mn-lt"/>
            </a:endParaRPr>
          </a:p>
          <a:p>
            <a:pPr marL="685800" indent="-685800">
              <a:lnSpc>
                <a:spcPct val="90000"/>
              </a:lnSpc>
              <a:spcAft>
                <a:spcPts val="1200"/>
              </a:spcAft>
              <a:buFont typeface="Arial" panose="020B0604020202020204" pitchFamily="34" charset="0"/>
              <a:buChar char="•"/>
            </a:pPr>
            <a:r>
              <a:rPr lang="en-US" sz="2400">
                <a:latin typeface="+mn-lt"/>
              </a:rPr>
              <a:t>Interpreting results from complex calculations</a:t>
            </a:r>
            <a:endParaRPr lang="en-US" sz="2400" i="1">
              <a:latin typeface="+mn-lt"/>
            </a:endParaRPr>
          </a:p>
          <a:p>
            <a:pPr marL="685800" indent="-685800">
              <a:lnSpc>
                <a:spcPct val="90000"/>
              </a:lnSpc>
              <a:spcAft>
                <a:spcPts val="1200"/>
              </a:spcAft>
              <a:buFont typeface="Arial" panose="020B0604020202020204" pitchFamily="34" charset="0"/>
              <a:buChar char="•"/>
            </a:pPr>
            <a:r>
              <a:rPr lang="en-US" sz="2400"/>
              <a:t>Assessing impacts of simulated scenarios</a:t>
            </a:r>
            <a:endParaRPr lang="en-US" sz="2400" i="1">
              <a:latin typeface="+mn-lt"/>
            </a:endParaRPr>
          </a:p>
          <a:p>
            <a:pPr marL="685800" indent="-685800">
              <a:lnSpc>
                <a:spcPct val="90000"/>
              </a:lnSpc>
              <a:spcAft>
                <a:spcPts val="1200"/>
              </a:spcAft>
              <a:buFont typeface="Arial" panose="020B0604020202020204" pitchFamily="34" charset="0"/>
              <a:buChar char="•"/>
            </a:pPr>
            <a:r>
              <a:rPr lang="en-US" sz="2400">
                <a:latin typeface="+mn-lt"/>
              </a:rPr>
              <a:t>Handling exceptional cases apart from those that can be automated</a:t>
            </a:r>
            <a:endParaRPr lang="en-US"/>
          </a:p>
          <a:p>
            <a:pPr marL="0" indent="0">
              <a:buNone/>
            </a:pPr>
            <a:endParaRPr lang="en-US"/>
          </a:p>
          <a:p>
            <a:pPr marL="0" indent="0">
              <a:buNone/>
            </a:pPr>
            <a:r>
              <a:rPr lang="en-US"/>
              <a:t>…and so on…</a:t>
            </a:r>
          </a:p>
          <a:p>
            <a:pPr marL="0" indent="0">
              <a:buNone/>
            </a:pPr>
            <a:r>
              <a:rPr lang="en-US"/>
              <a:t>In short – we expect machines to take on the work that is too cumbersome, too time-consuming – TOO BORING- so that humans can optimize their use of time to improve outcomes.</a:t>
            </a:r>
          </a:p>
          <a:p>
            <a:pPr marL="0" indent="0">
              <a:buNone/>
            </a:pPr>
            <a:endParaRPr lang="en-US"/>
          </a:p>
          <a:p>
            <a:pPr marL="0" indent="0">
              <a:buNone/>
            </a:pPr>
            <a:r>
              <a:rPr lang="en-US"/>
              <a:t>When a friend of ours from Microsoft is asked the question about whether AI will take over jobs, he says, “No, AI is not going to take your job.  Someone who knows how to </a:t>
            </a:r>
            <a:r>
              <a:rPr lang="en-US" b="1" i="1"/>
              <a:t>use</a:t>
            </a:r>
            <a:r>
              <a:rPr lang="en-US"/>
              <a:t> AI is going to take your job.”</a:t>
            </a:r>
          </a:p>
          <a:p>
            <a:pPr marL="0" indent="0">
              <a:buNone/>
            </a:pPr>
            <a:endParaRPr lang="en-US"/>
          </a:p>
          <a:p>
            <a:pPr marL="0" indent="0">
              <a:buNone/>
            </a:pPr>
            <a:endParaRPr lang="en-US"/>
          </a:p>
          <a:p>
            <a:pPr marL="0" indent="0">
              <a:buNone/>
            </a:pPr>
            <a:endParaRPr lang="en-US"/>
          </a:p>
          <a:p>
            <a:pPr marL="0" indent="0">
              <a:lnSpc>
                <a:spcPct val="90000"/>
              </a:lnSpc>
              <a:spcAft>
                <a:spcPts val="1200"/>
              </a:spcAft>
              <a:buNone/>
            </a:pPr>
            <a:r>
              <a:rPr lang="en-US" sz="3600">
                <a:latin typeface="+mn-lt"/>
              </a:rPr>
              <a:t>GOOD AT:</a:t>
            </a:r>
          </a:p>
          <a:p>
            <a:pPr marL="685800" indent="-685800">
              <a:lnSpc>
                <a:spcPct val="90000"/>
              </a:lnSpc>
              <a:spcAft>
                <a:spcPts val="1200"/>
              </a:spcAft>
              <a:buFont typeface="Arial" panose="020B0604020202020204" pitchFamily="34" charset="0"/>
              <a:buChar char="•"/>
            </a:pPr>
            <a:r>
              <a:rPr lang="en-US" sz="2400"/>
              <a:t>Consuming </a:t>
            </a:r>
            <a:r>
              <a:rPr lang="en-US" sz="2400">
                <a:latin typeface="+mn-lt"/>
              </a:rPr>
              <a:t>Large Data Sets </a:t>
            </a:r>
            <a:r>
              <a:rPr lang="en-US" sz="2400" i="1">
                <a:latin typeface="+mn-lt"/>
              </a:rPr>
              <a:t>and Applying Common Sense</a:t>
            </a:r>
          </a:p>
          <a:p>
            <a:pPr marL="685800" indent="-685800">
              <a:lnSpc>
                <a:spcPct val="90000"/>
              </a:lnSpc>
              <a:spcAft>
                <a:spcPts val="1200"/>
              </a:spcAft>
              <a:buFont typeface="Arial" panose="020B0604020202020204" pitchFamily="34" charset="0"/>
              <a:buChar char="•"/>
            </a:pPr>
            <a:r>
              <a:rPr lang="en-US" sz="2400">
                <a:latin typeface="+mn-lt"/>
              </a:rPr>
              <a:t>Interpreting Results from Complex Calculations </a:t>
            </a:r>
            <a:r>
              <a:rPr lang="en-US" sz="2400" i="1">
                <a:latin typeface="+mn-lt"/>
              </a:rPr>
              <a:t>Using Intuition</a:t>
            </a:r>
          </a:p>
          <a:p>
            <a:pPr marL="685800" indent="-685800">
              <a:lnSpc>
                <a:spcPct val="90000"/>
              </a:lnSpc>
              <a:spcAft>
                <a:spcPts val="1200"/>
              </a:spcAft>
              <a:buFont typeface="Arial" panose="020B0604020202020204" pitchFamily="34" charset="0"/>
              <a:buChar char="•"/>
            </a:pPr>
            <a:r>
              <a:rPr lang="en-US" sz="2400"/>
              <a:t>Learning from Patterns and </a:t>
            </a:r>
            <a:r>
              <a:rPr lang="en-US" sz="2400" i="1"/>
              <a:t>Creatively Solving a Problem</a:t>
            </a:r>
            <a:endParaRPr lang="en-US" sz="2400" i="1">
              <a:latin typeface="+mn-lt"/>
            </a:endParaRPr>
          </a:p>
          <a:p>
            <a:pPr marL="685800" indent="-685800">
              <a:lnSpc>
                <a:spcPct val="90000"/>
              </a:lnSpc>
              <a:spcAft>
                <a:spcPts val="1200"/>
              </a:spcAft>
              <a:buFont typeface="Arial" panose="020B0604020202020204" pitchFamily="34" charset="0"/>
              <a:buChar char="•"/>
            </a:pPr>
            <a:r>
              <a:rPr lang="en-US" sz="2400">
                <a:latin typeface="+mn-lt"/>
              </a:rPr>
              <a:t>Automating a Process </a:t>
            </a:r>
            <a:r>
              <a:rPr lang="en-US" sz="2400" i="1">
                <a:latin typeface="+mn-lt"/>
              </a:rPr>
              <a:t>and Making Exceptions Based on Circumstances</a:t>
            </a:r>
          </a:p>
          <a:p>
            <a:pPr marL="0" indent="0">
              <a:lnSpc>
                <a:spcPct val="90000"/>
              </a:lnSpc>
              <a:spcAft>
                <a:spcPts val="1200"/>
              </a:spcAft>
              <a:buFont typeface="Arial" panose="020B0604020202020204" pitchFamily="34" charset="0"/>
              <a:buNone/>
            </a:pPr>
            <a:endParaRPr lang="en-US" sz="2400" i="1">
              <a:latin typeface="+mn-lt"/>
            </a:endParaRPr>
          </a:p>
          <a:p>
            <a:pPr marL="0" indent="0">
              <a:buNone/>
            </a:pPr>
            <a:r>
              <a:rPr lang="en-US" sz="2400" i="1">
                <a:latin typeface="+mn-lt"/>
              </a:rPr>
              <a:t>GOOD AT:</a:t>
            </a:r>
            <a:br>
              <a:rPr lang="en-US" sz="2400" i="1">
                <a:latin typeface="+mn-lt"/>
              </a:rPr>
            </a:br>
            <a:r>
              <a:rPr lang="en-US"/>
              <a:t>The machine can quickly analyze vast amounts of data to identify key patterns and trends as well as points of interest, </a:t>
            </a:r>
            <a:r>
              <a:rPr lang="en-US" i="1"/>
              <a:t>freeing up the human to use his time to make sense of these revelations.</a:t>
            </a:r>
          </a:p>
          <a:p>
            <a:pPr marL="0" indent="0">
              <a:buNone/>
            </a:pPr>
            <a:r>
              <a:rPr lang="en-US"/>
              <a:t>The machine can handle routine customer inquiries, </a:t>
            </a:r>
            <a:r>
              <a:rPr lang="en-US" i="1"/>
              <a:t>freeing up the human to dig deep into solving challenging issues that require common sense, intuition, or particular care.</a:t>
            </a:r>
          </a:p>
          <a:p>
            <a:pPr marL="0" indent="0">
              <a:buNone/>
            </a:pPr>
            <a:r>
              <a:rPr lang="en-US"/>
              <a:t>The machine can optimize logistics and processes </a:t>
            </a:r>
            <a:r>
              <a:rPr lang="en-US" i="1"/>
              <a:t>while the human handles exceptions and makes strategic decisions.</a:t>
            </a:r>
          </a:p>
          <a:p>
            <a:pPr marL="0" indent="0">
              <a:buNone/>
            </a:pPr>
            <a:r>
              <a:rPr lang="en-US"/>
              <a:t>The machine can test complex scenarios, allowing the human to spend his time assessing the impacts of policies, procedures, actions, and decisions.</a:t>
            </a:r>
          </a:p>
          <a:p>
            <a:pPr marL="0" indent="0">
              <a:buNone/>
            </a:pPr>
            <a:r>
              <a:rPr lang="en-US"/>
              <a:t>The machine can customize learning experiences for students, giving the teacher time to identify areas of improvement and provide targeted support.</a:t>
            </a:r>
          </a:p>
          <a:p>
            <a:pPr marL="0" indent="0">
              <a:buNone/>
            </a:pPr>
            <a:endParaRPr lang="en-US"/>
          </a:p>
          <a:p>
            <a:pPr marL="0" indent="0">
              <a:lnSpc>
                <a:spcPct val="90000"/>
              </a:lnSpc>
              <a:spcAft>
                <a:spcPts val="1200"/>
              </a:spcAft>
              <a:buFont typeface="Arial" panose="020B0604020202020204" pitchFamily="34" charset="0"/>
              <a:buNone/>
            </a:pPr>
            <a:endParaRPr lang="en-US" sz="2400" i="1">
              <a:latin typeface="+mn-lt"/>
            </a:endParaRPr>
          </a:p>
          <a:p>
            <a:pPr marL="0" indent="0">
              <a:buNone/>
            </a:pPr>
            <a:endParaRPr lang="en-US"/>
          </a:p>
        </p:txBody>
      </p:sp>
      <p:sp>
        <p:nvSpPr>
          <p:cNvPr id="4" name="Slide Number Placeholder 3"/>
          <p:cNvSpPr>
            <a:spLocks noGrp="1"/>
          </p:cNvSpPr>
          <p:nvPr>
            <p:ph type="sldNum" sz="quarter" idx="5"/>
          </p:nvPr>
        </p:nvSpPr>
        <p:spPr/>
        <p:txBody>
          <a:bodyPr/>
          <a:lstStyle/>
          <a:p>
            <a:fld id="{B48DD664-341E-46EA-9593-CD586AD64D66}" type="slidenum">
              <a:rPr lang="en-US" smtClean="0"/>
              <a:t>43</a:t>
            </a:fld>
            <a:endParaRPr lang="en-US"/>
          </a:p>
        </p:txBody>
      </p:sp>
    </p:spTree>
    <p:extLst>
      <p:ext uri="{BB962C8B-B14F-4D97-AF65-F5344CB8AC3E}">
        <p14:creationId xmlns:p14="http://schemas.microsoft.com/office/powerpoint/2010/main" val="3704753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a:solidFill>
                  <a:schemeClr val="bg2"/>
                </a:solidFill>
                <a:latin typeface="+mj-lt"/>
              </a:rPr>
              <a:t>AI technology is VERY powerful and will become even more so. But as with any great power, there is great responsibility.</a:t>
            </a:r>
          </a:p>
          <a:p>
            <a:pPr marL="0" indent="0">
              <a:buNone/>
            </a:pPr>
            <a:endParaRPr lang="en-US" sz="2400">
              <a:solidFill>
                <a:schemeClr val="bg2"/>
              </a:solidFill>
              <a:latin typeface="+mj-lt"/>
            </a:endParaRPr>
          </a:p>
          <a:p>
            <a:pPr marL="0" indent="0">
              <a:buNone/>
            </a:pPr>
            <a:r>
              <a:rPr lang="en-US" sz="2400">
                <a:solidFill>
                  <a:schemeClr val="bg2"/>
                </a:solidFill>
                <a:latin typeface="+mj-lt"/>
                <a:ea typeface="Calibri" panose="020F0502020204030204" pitchFamily="34" charset="0"/>
              </a:rPr>
              <a:t>At SAS, we know that advances in technology don’t exist in a vacuum and can have far-reaching effects and implications.</a:t>
            </a:r>
            <a:r>
              <a:rPr lang="en-US" sz="2400" b="1">
                <a:solidFill>
                  <a:schemeClr val="bg2"/>
                </a:solidFill>
                <a:ea typeface="Calibri" panose="020F0502020204030204" pitchFamily="34" charset="0"/>
              </a:rPr>
              <a:t>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sz="2400" b="1">
              <a:solidFill>
                <a:schemeClr val="bg2"/>
              </a:solidFill>
              <a:ea typeface="Calibri" panose="020F0502020204030204" pitchFamily="34" charset="0"/>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400" b="1">
                <a:solidFill>
                  <a:schemeClr val="bg2"/>
                </a:solidFill>
              </a:rPr>
              <a:t>We consider trustworthy and ethical AI to set the strategy and guardrails for all AI and GenAI. We must place human-centricity, citizen interests, and doing the right thing first. </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endParaRPr lang="en-US" sz="2400" b="1">
              <a:solidFill>
                <a:schemeClr val="bg2"/>
              </a:solidFill>
              <a:latin typeface="+mj-lt"/>
            </a:endParaRP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sz="2400">
                <a:solidFill>
                  <a:schemeClr val="bg2"/>
                </a:solidFill>
                <a:latin typeface="+mj-lt"/>
              </a:rPr>
              <a:t>SAS is </a:t>
            </a:r>
            <a:r>
              <a:rPr lang="en-US" sz="2400">
                <a:solidFill>
                  <a:schemeClr val="bg2"/>
                </a:solidFill>
                <a:latin typeface="+mj-lt"/>
                <a:ea typeface="Calibri" panose="020F0502020204030204" pitchFamily="34" charset="0"/>
              </a:rPr>
              <a:t>committed to innovating responsibly while inspiring and empowering our customers, partners, and communities to do the same. </a:t>
            </a:r>
            <a:endParaRPr lang="en-US" sz="2400">
              <a:solidFill>
                <a:schemeClr val="bg2"/>
              </a:solidFill>
              <a:latin typeface="+mj-lt"/>
            </a:endParaRP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05498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So, what is AI?</a:t>
            </a: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6</a:t>
            </a:fld>
            <a:endParaRPr lang="en-US"/>
          </a:p>
        </p:txBody>
      </p:sp>
    </p:spTree>
    <p:extLst>
      <p:ext uri="{BB962C8B-B14F-4D97-AF65-F5344CB8AC3E}">
        <p14:creationId xmlns:p14="http://schemas.microsoft.com/office/powerpoint/2010/main" val="240901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000000"/>
                </a:solidFill>
                <a:effectLst/>
                <a:latin typeface="Anova Light" panose="020B0604020202020204" charset="0"/>
              </a:rPr>
              <a:t>Artificial Intelligence is </a:t>
            </a:r>
            <a:r>
              <a:rPr lang="en-US" b="0" i="0">
                <a:solidFill>
                  <a:srgbClr val="242424"/>
                </a:solidFill>
                <a:effectLst/>
                <a:latin typeface="Segoe UI" panose="020B0502040204020203" pitchFamily="34" charset="0"/>
              </a:rPr>
              <a:t>the science of designing systems to support and accelerate human decisions and actions.” </a:t>
            </a:r>
            <a:endParaRPr lang="en-US" b="0" i="0">
              <a:solidFill>
                <a:srgbClr val="000000"/>
              </a:solidFill>
              <a:effectLst/>
              <a:latin typeface="Anova Light" panose="020B0604020202020204" charset="0"/>
            </a:endParaRPr>
          </a:p>
          <a:p>
            <a:pPr marL="0" indent="0">
              <a:buNone/>
            </a:pPr>
            <a:endParaRPr lang="en-US" b="0" i="0">
              <a:solidFill>
                <a:srgbClr val="000000"/>
              </a:solidFill>
              <a:effectLst/>
              <a:latin typeface="Anova Light" panose="020B0604020202020204" charset="0"/>
            </a:endParaRPr>
          </a:p>
          <a:p>
            <a:pPr marL="0" indent="0">
              <a:buNone/>
            </a:pPr>
            <a:r>
              <a:rPr lang="en-US" b="0" i="0">
                <a:solidFill>
                  <a:srgbClr val="000000"/>
                </a:solidFill>
                <a:effectLst/>
                <a:latin typeface="Anova Light" panose="020B0604020202020204" charset="0"/>
              </a:rPr>
              <a:t>AI systems perform tasks that normally require human intelligence (Oxford definition).  It’s called ARTIFICIAL intelligence because it refers to the simulation of human intelligence in machines that are programmed to learn and think. </a:t>
            </a:r>
            <a:r>
              <a:rPr lang="en-US" b="0" i="0">
                <a:solidFill>
                  <a:srgbClr val="242424"/>
                </a:solidFill>
                <a:effectLst/>
                <a:latin typeface="Segoe UI" panose="020B0502040204020203" pitchFamily="34" charset="0"/>
              </a:rPr>
              <a:t>AI does not replace humans; it augments and accelerates what we do and how we do it, increasing overall efficiency and productivity.</a:t>
            </a:r>
            <a:endParaRPr lang="en-US" b="0" i="0">
              <a:solidFill>
                <a:srgbClr val="000000"/>
              </a:solidFill>
              <a:effectLst/>
              <a:latin typeface="Anova Light" panose="020B0604020202020204" charset="0"/>
            </a:endParaRPr>
          </a:p>
          <a:p>
            <a:pPr marL="0" indent="0">
              <a:buNone/>
            </a:pPr>
            <a:endParaRPr lang="en-US" b="0" i="0">
              <a:solidFill>
                <a:srgbClr val="000000"/>
              </a:solidFill>
              <a:effectLst/>
              <a:latin typeface="Anova Light" panose="020B0604020202020204" charset="0"/>
            </a:endParaRPr>
          </a:p>
          <a:p>
            <a:pPr marL="0" indent="0">
              <a:buNone/>
            </a:pPr>
            <a:r>
              <a:rPr lang="en-US"/>
              <a:t>Examples: </a:t>
            </a:r>
            <a:r>
              <a:rPr lang="en-US" b="0" i="0">
                <a:solidFill>
                  <a:srgbClr val="202124"/>
                </a:solidFill>
                <a:effectLst/>
                <a:latin typeface="Roboto" panose="02000000000000000000" pitchFamily="2" charset="0"/>
              </a:rPr>
              <a:t>visual perception, speech recognition, decision-making, comparisons, causes and effects, and translation and interpretation</a:t>
            </a:r>
            <a:endParaRPr lang="en-US"/>
          </a:p>
        </p:txBody>
      </p:sp>
      <p:sp>
        <p:nvSpPr>
          <p:cNvPr id="4" name="Slide Number Placeholder 3"/>
          <p:cNvSpPr>
            <a:spLocks noGrp="1"/>
          </p:cNvSpPr>
          <p:nvPr>
            <p:ph type="sldNum" sz="quarter" idx="10"/>
          </p:nvPr>
        </p:nvSpPr>
        <p:spPr>
          <a:xfrm>
            <a:off x="0" y="8817904"/>
            <a:ext cx="6983384" cy="465796"/>
          </a:xfrm>
          <a:prstGeom prst="rect">
            <a:avLst/>
          </a:prstGeom>
        </p:spPr>
        <p:txBody>
          <a:bodyPr/>
          <a:lstStyle/>
          <a:p>
            <a:pPr algn="l"/>
            <a:r>
              <a:rPr lang="en-US"/>
              <a:t>Page </a:t>
            </a:r>
            <a:fld id="{114C7B2E-8ACE-7A49-BC19-183EB2D79019}" type="slidenum">
              <a:rPr lang="en-US" smtClean="0"/>
              <a:pPr algn="l"/>
              <a:t>7</a:t>
            </a:fld>
            <a:endParaRPr lang="en-US"/>
          </a:p>
        </p:txBody>
      </p:sp>
    </p:spTree>
    <p:extLst>
      <p:ext uri="{BB962C8B-B14F-4D97-AF65-F5344CB8AC3E}">
        <p14:creationId xmlns:p14="http://schemas.microsoft.com/office/powerpoint/2010/main" val="206507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When we talk about the different types of AI, we sometimes refer to them as “branches of AI.”  Each branch performs different types of tasks.’</a:t>
            </a:r>
          </a:p>
          <a:p>
            <a:pPr marL="0" indent="0">
              <a:buNone/>
            </a:pPr>
            <a:endParaRPr lang="en-US"/>
          </a:p>
          <a:p>
            <a:pPr marL="0" indent="0">
              <a:buNone/>
            </a:pPr>
            <a:r>
              <a:rPr lang="en-US"/>
              <a:t>Here you see Computer Vision, Machine Learning, and Natural Language Processing. </a:t>
            </a:r>
            <a:r>
              <a:rPr lang="en-US" b="0" i="0">
                <a:solidFill>
                  <a:srgbClr val="0D0D0D"/>
                </a:solidFill>
                <a:effectLst/>
                <a:latin typeface="Söhne"/>
              </a:rPr>
              <a:t>This slide and those that follow show the branches and technologies of AI. I’ll go into further definition of each term later in this presentation.</a:t>
            </a:r>
            <a:endParaRPr lang="en-US"/>
          </a:p>
          <a:p>
            <a:pPr marL="0" indent="0">
              <a:buNone/>
            </a:pPr>
            <a:endParaRPr lang="en-US"/>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a:solidFill>
                  <a:srgbClr val="0D0D0D"/>
                </a:solidFill>
                <a:effectLst/>
                <a:latin typeface="Söhne"/>
              </a:rPr>
              <a:t>These three branches of AI are interconnected and often overlap, with advancements in one area often influencing progress in others. </a:t>
            </a:r>
          </a:p>
          <a:p>
            <a:pPr marL="0" indent="0">
              <a:buNone/>
            </a:pPr>
            <a:endParaRPr lang="en-US" b="0" i="0">
              <a:solidFill>
                <a:srgbClr val="0D0D0D"/>
              </a:solidFill>
              <a:effectLst/>
              <a:latin typeface="Söhne"/>
            </a:endParaRPr>
          </a:p>
          <a:p>
            <a:pPr marL="0" indent="0">
              <a:buNone/>
            </a:pPr>
            <a:r>
              <a:rPr lang="en-US" b="0" i="0">
                <a:solidFill>
                  <a:srgbClr val="0D0D0D"/>
                </a:solidFill>
                <a:effectLst/>
                <a:latin typeface="Söhne"/>
              </a:rPr>
              <a:t>It’s important to note that AI research and development continue to evolve rapidly, leading to the continual emergence of new discoveries and capabilities.  This diagram is a high level overview and does not reflect the many dimensions of AI.</a:t>
            </a:r>
          </a:p>
          <a:p>
            <a:pPr marL="0" indent="0">
              <a:buNone/>
            </a:pPr>
            <a:endParaRPr lang="en-US" b="0" i="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04968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a:solidFill>
                  <a:srgbClr val="0D0D0D"/>
                </a:solidFill>
                <a:effectLst/>
                <a:latin typeface="Söhne"/>
              </a:rPr>
              <a:t>Deep Learning is a subset of Machine Learning, built upon </a:t>
            </a:r>
            <a:r>
              <a:rPr lang="en-US" b="0" i="0">
                <a:solidFill>
                  <a:srgbClr val="1F1F1F"/>
                </a:solidFill>
                <a:effectLst/>
                <a:latin typeface="Roboto" panose="02000000000000000000" pitchFamily="2" charset="0"/>
              </a:rPr>
              <a:t>computer systems </a:t>
            </a:r>
            <a:r>
              <a:rPr lang="en-US" b="0" i="0" u="none" strike="noStrike">
                <a:solidFill>
                  <a:srgbClr val="1F1F1F"/>
                </a:solidFill>
                <a:effectLst/>
                <a:latin typeface="Roboto" panose="02000000000000000000" pitchFamily="2" charset="0"/>
                <a:hlinkClick r:id="rId3"/>
              </a:rPr>
              <a:t>modeled</a:t>
            </a:r>
            <a:r>
              <a:rPr lang="en-US" b="0" i="0">
                <a:solidFill>
                  <a:srgbClr val="1F1F1F"/>
                </a:solidFill>
                <a:effectLst/>
                <a:latin typeface="Roboto" panose="02000000000000000000" pitchFamily="2" charset="0"/>
              </a:rPr>
              <a:t> on the human brain and nervous system.</a:t>
            </a:r>
          </a:p>
          <a:p>
            <a:pPr marL="0" marR="0" lvl="0" indent="0" algn="l" defTabSz="1828800" rtl="0" eaLnBrk="1" fontAlgn="auto" latinLnBrk="0" hangingPunct="1">
              <a:lnSpc>
                <a:spcPct val="100000"/>
              </a:lnSpc>
              <a:spcBef>
                <a:spcPts val="0"/>
              </a:spcBef>
              <a:spcAft>
                <a:spcPts val="0"/>
              </a:spcAft>
              <a:buClr>
                <a:schemeClr val="accent5"/>
              </a:buClr>
              <a:buSzTx/>
              <a:buFont typeface="Anova Light" panose="020B0403020203020204" pitchFamily="34" charset="0"/>
              <a:buNone/>
              <a:tabLst/>
              <a:defRPr/>
            </a:pPr>
            <a:r>
              <a:rPr lang="en-US" b="0" i="0">
                <a:solidFill>
                  <a:srgbClr val="0D0D0D"/>
                </a:solidFill>
                <a:effectLst/>
                <a:latin typeface="Söhne"/>
              </a:rPr>
              <a:t>. </a:t>
            </a: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66820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And, Generative AI – or GenAI - is a subset of Deep Learning.</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097359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0A1534A-7EE3-2606-CE96-B0108210D36B}"/>
              </a:ext>
            </a:extLst>
          </p:cNvPr>
          <p:cNvPicPr>
            <a:picLocks noChangeAspect="1"/>
          </p:cNvPicPr>
          <p:nvPr userDrawn="1"/>
        </p:nvPicPr>
        <p:blipFill>
          <a:blip r:embed="rId3"/>
          <a:stretch>
            <a:fillRect/>
          </a:stretch>
        </p:blipFill>
        <p:spPr>
          <a:xfrm>
            <a:off x="694944" y="694944"/>
            <a:ext cx="7580630" cy="1774190"/>
          </a:xfrm>
          <a:prstGeom prst="rect">
            <a:avLst/>
          </a:prstGeom>
        </p:spPr>
      </p:pic>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54364"/>
            <a:ext cx="10515600" cy="555408"/>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27928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1769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9642533" y="5517984"/>
            <a:ext cx="1711268" cy="705016"/>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890117"/>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813447"/>
            <a:ext cx="10518846" cy="615553"/>
          </a:xfrm>
        </p:spPr>
        <p:txBody>
          <a:bodyPr wrap="square">
            <a:noAutofit/>
          </a:bodyPr>
          <a:lstStyle>
            <a:lvl1pPr marL="0" indent="0">
              <a:lnSpc>
                <a:spcPct val="100000"/>
              </a:lnSpc>
              <a:spcBef>
                <a:spcPts val="400"/>
              </a:spcBef>
              <a:buNone/>
              <a:defRPr sz="3200">
                <a:solidFill>
                  <a:schemeClr val="accent3"/>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100153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505670"/>
            <a:ext cx="8082481"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5" y="3561836"/>
            <a:ext cx="8082481" cy="615553"/>
          </a:xfrm>
        </p:spPr>
        <p:txBody>
          <a:bodyPr wrap="square" anchor="t" anchorCtr="0">
            <a:noAutofit/>
          </a:bodyPr>
          <a:lstStyle>
            <a:lvl1pPr marL="0" indent="0">
              <a:lnSpc>
                <a:spcPct val="100000"/>
              </a:lnSpc>
              <a:spcBef>
                <a:spcPts val="400"/>
              </a:spcBef>
              <a:buNone/>
              <a:defRPr sz="3200">
                <a:solidFill>
                  <a:schemeClr val="bg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7439" y="6344362"/>
            <a:ext cx="741875" cy="307948"/>
          </a:xfrm>
          <a:prstGeom prst="rect">
            <a:avLst/>
          </a:prstGeom>
        </p:spPr>
      </p:pic>
    </p:spTree>
    <p:custDataLst>
      <p:tags r:id="rId1"/>
    </p:custDataLst>
    <p:extLst>
      <p:ext uri="{BB962C8B-B14F-4D97-AF65-F5344CB8AC3E}">
        <p14:creationId xmlns:p14="http://schemas.microsoft.com/office/powerpoint/2010/main" val="154279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4581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25746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576764"/>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56286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1"/>
            <a:ext cx="5161231"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1"/>
            <a:ext cx="5161232"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7490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838200" y="2911937"/>
            <a:ext cx="2952184" cy="1034129"/>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26036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947330"/>
            <a:ext cx="3336233" cy="366255"/>
          </a:xfrm>
          <a:prstGeom prst="rect">
            <a:avLst/>
          </a:prstGeom>
        </p:spPr>
        <p:txBody>
          <a:bodyPr wrap="square" anchor="t">
            <a:no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834955" y="2768821"/>
            <a:ext cx="3334512" cy="1034386"/>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10940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19EBB375-59AE-2331-47CF-E3EBECD96638}"/>
              </a:ext>
            </a:extLst>
          </p:cNvPr>
          <p:cNvPicPr>
            <a:picLocks noChangeAspect="1"/>
          </p:cNvPicPr>
          <p:nvPr userDrawn="1"/>
        </p:nvPicPr>
        <p:blipFill>
          <a:blip r:embed="rId4"/>
          <a:stretch>
            <a:fillRect/>
          </a:stretch>
        </p:blipFill>
        <p:spPr>
          <a:xfrm>
            <a:off x="8438243" y="5816198"/>
            <a:ext cx="2737757" cy="64075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598004"/>
            <a:ext cx="8708755" cy="1661993"/>
          </a:xfrm>
          <a:prstGeom prst="rect">
            <a:avLst/>
          </a:prstGeom>
        </p:spPr>
        <p:txBody>
          <a:bodyPr vert="horz" wrap="square" lIns="0" tIns="0" rIns="0" bIns="182880" rtlCol="0" anchor="ctr" anchorCtr="0">
            <a:spAutoFit/>
          </a:bodyPr>
          <a:lstStyle>
            <a:lvl1pPr>
              <a:lnSpc>
                <a:spcPct val="100000"/>
              </a:lnSpc>
              <a:spcBef>
                <a:spcPts val="400"/>
              </a:spcBef>
              <a:defRPr sz="48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9642533" y="5517984"/>
            <a:ext cx="1711268" cy="705016"/>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9689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796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AS - Blank -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05B5B75-6ADC-B44D-CB1D-7DC69FAFD807}"/>
              </a:ext>
            </a:extLst>
          </p:cNvPr>
          <p:cNvSpPr>
            <a:spLocks noGrp="1"/>
          </p:cNvSpPr>
          <p:nvPr>
            <p:ph type="pic" sz="quarter" idx="10"/>
          </p:nvPr>
        </p:nvSpPr>
        <p:spPr>
          <a:xfrm>
            <a:off x="3746502" y="0"/>
            <a:ext cx="8445499" cy="6138333"/>
          </a:xfrm>
          <a:custGeom>
            <a:avLst/>
            <a:gdLst>
              <a:gd name="connsiteX0" fmla="*/ 3524250 w 12668249"/>
              <a:gd name="connsiteY0" fmla="*/ 3523315 h 9207500"/>
              <a:gd name="connsiteX1" fmla="*/ 12668249 w 12668249"/>
              <a:gd name="connsiteY1" fmla="*/ 3523315 h 9207500"/>
              <a:gd name="connsiteX2" fmla="*/ 12668249 w 12668249"/>
              <a:gd name="connsiteY2" fmla="*/ 6780490 h 9207500"/>
              <a:gd name="connsiteX3" fmla="*/ 12668249 w 12668249"/>
              <a:gd name="connsiteY3" fmla="*/ 6780492 h 9207500"/>
              <a:gd name="connsiteX4" fmla="*/ 12655629 w 12668249"/>
              <a:gd name="connsiteY4" fmla="*/ 7029939 h 9207500"/>
              <a:gd name="connsiteX5" fmla="*/ 10686301 w 12668249"/>
              <a:gd name="connsiteY5" fmla="*/ 9176545 h 9207500"/>
              <a:gd name="connsiteX6" fmla="*/ 10469366 w 12668249"/>
              <a:gd name="connsiteY6" fmla="*/ 9207500 h 9207500"/>
              <a:gd name="connsiteX7" fmla="*/ 5712013 w 12668249"/>
              <a:gd name="connsiteY7" fmla="*/ 9207500 h 9207500"/>
              <a:gd name="connsiteX8" fmla="*/ 5469941 w 12668249"/>
              <a:gd name="connsiteY8" fmla="*/ 9170633 h 9207500"/>
              <a:gd name="connsiteX9" fmla="*/ 3517898 w 12668249"/>
              <a:gd name="connsiteY9" fmla="*/ 6780490 h 9207500"/>
              <a:gd name="connsiteX10" fmla="*/ 3524250 w 12668249"/>
              <a:gd name="connsiteY10" fmla="*/ 6780490 h 9207500"/>
              <a:gd name="connsiteX11" fmla="*/ 0 w 12668249"/>
              <a:gd name="connsiteY11" fmla="*/ 0 h 9207500"/>
              <a:gd name="connsiteX12" fmla="*/ 12668249 w 12668249"/>
              <a:gd name="connsiteY12" fmla="*/ 0 h 9207500"/>
              <a:gd name="connsiteX13" fmla="*/ 12668249 w 12668249"/>
              <a:gd name="connsiteY13" fmla="*/ 3523313 h 9207500"/>
              <a:gd name="connsiteX14" fmla="*/ 3530594 w 12668249"/>
              <a:gd name="connsiteY14" fmla="*/ 3523313 h 9207500"/>
              <a:gd name="connsiteX15" fmla="*/ 0 w 12668249"/>
              <a:gd name="connsiteY15" fmla="*/ 0 h 92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68249" h="9207500">
                <a:moveTo>
                  <a:pt x="3524250" y="3523315"/>
                </a:moveTo>
                <a:lnTo>
                  <a:pt x="12668249" y="3523315"/>
                </a:lnTo>
                <a:lnTo>
                  <a:pt x="12668249" y="6780490"/>
                </a:lnTo>
                <a:lnTo>
                  <a:pt x="12668249" y="6780492"/>
                </a:lnTo>
                <a:lnTo>
                  <a:pt x="12655629" y="7029939"/>
                </a:lnTo>
                <a:cubicBezTo>
                  <a:pt x="12546083" y="8106407"/>
                  <a:pt x="11735291" y="8975973"/>
                  <a:pt x="10686301" y="9176545"/>
                </a:cubicBezTo>
                <a:lnTo>
                  <a:pt x="10469366" y="9207500"/>
                </a:lnTo>
                <a:lnTo>
                  <a:pt x="5712013" y="9207500"/>
                </a:lnTo>
                <a:lnTo>
                  <a:pt x="5469941" y="9170633"/>
                </a:lnTo>
                <a:cubicBezTo>
                  <a:pt x="4355901" y="8943142"/>
                  <a:pt x="3517898" y="7959492"/>
                  <a:pt x="3517898" y="6780490"/>
                </a:cubicBezTo>
                <a:lnTo>
                  <a:pt x="3524250" y="6780490"/>
                </a:lnTo>
                <a:close/>
                <a:moveTo>
                  <a:pt x="0" y="0"/>
                </a:moveTo>
                <a:lnTo>
                  <a:pt x="12668249" y="0"/>
                </a:lnTo>
                <a:lnTo>
                  <a:pt x="12668249" y="3523313"/>
                </a:lnTo>
                <a:lnTo>
                  <a:pt x="3530594" y="3523313"/>
                </a:lnTo>
                <a:cubicBezTo>
                  <a:pt x="3530594" y="1577416"/>
                  <a:pt x="1949918" y="0"/>
                  <a:pt x="0" y="0"/>
                </a:cubicBezTo>
                <a:close/>
              </a:path>
            </a:pathLst>
          </a:custGeom>
          <a:solidFill>
            <a:schemeClr val="accent6">
              <a:lumMod val="20000"/>
              <a:lumOff val="80000"/>
            </a:schemeClr>
          </a:solidFill>
        </p:spPr>
        <p:txBody>
          <a:bodyPr wrap="square">
            <a:noAutofit/>
          </a:bodyPr>
          <a:lstStyle/>
          <a:p>
            <a:endParaRPr lang="en-GB"/>
          </a:p>
        </p:txBody>
      </p:sp>
      <p:grpSp>
        <p:nvGrpSpPr>
          <p:cNvPr id="8" name="Group 7">
            <a:extLst>
              <a:ext uri="{FF2B5EF4-FFF2-40B4-BE49-F238E27FC236}">
                <a16:creationId xmlns:a16="http://schemas.microsoft.com/office/drawing/2014/main" id="{466F25F8-147D-7166-E0FB-A215735EFD70}"/>
              </a:ext>
            </a:extLst>
          </p:cNvPr>
          <p:cNvGrpSpPr/>
          <p:nvPr userDrawn="1"/>
        </p:nvGrpSpPr>
        <p:grpSpPr>
          <a:xfrm>
            <a:off x="702652" y="892175"/>
            <a:ext cx="1232466" cy="619276"/>
            <a:chOff x="1053977" y="1828800"/>
            <a:chExt cx="1848699" cy="928914"/>
          </a:xfrm>
        </p:grpSpPr>
        <p:sp>
          <p:nvSpPr>
            <p:cNvPr id="9" name="Freeform: Shape 8">
              <a:extLst>
                <a:ext uri="{FF2B5EF4-FFF2-40B4-BE49-F238E27FC236}">
                  <a16:creationId xmlns:a16="http://schemas.microsoft.com/office/drawing/2014/main" id="{20E56B1B-30B8-403B-BA80-A41522A3FB54}"/>
                </a:ext>
              </a:extLst>
            </p:cNvPr>
            <p:cNvSpPr/>
            <p:nvPr/>
          </p:nvSpPr>
          <p:spPr>
            <a:xfrm>
              <a:off x="1513296" y="1894205"/>
              <a:ext cx="460828" cy="798104"/>
            </a:xfrm>
            <a:custGeom>
              <a:avLst/>
              <a:gdLst>
                <a:gd name="connsiteX0" fmla="*/ 230414 w 460828"/>
                <a:gd name="connsiteY0" fmla="*/ 0 h 798104"/>
                <a:gd name="connsiteX1" fmla="*/ 256054 w 460828"/>
                <a:gd name="connsiteY1" fmla="*/ 13917 h 798104"/>
                <a:gd name="connsiteX2" fmla="*/ 460828 w 460828"/>
                <a:gd name="connsiteY2" fmla="*/ 399052 h 798104"/>
                <a:gd name="connsiteX3" fmla="*/ 256054 w 460828"/>
                <a:gd name="connsiteY3" fmla="*/ 784187 h 798104"/>
                <a:gd name="connsiteX4" fmla="*/ 230414 w 460828"/>
                <a:gd name="connsiteY4" fmla="*/ 798104 h 798104"/>
                <a:gd name="connsiteX5" fmla="*/ 204774 w 460828"/>
                <a:gd name="connsiteY5" fmla="*/ 784187 h 798104"/>
                <a:gd name="connsiteX6" fmla="*/ 0 w 460828"/>
                <a:gd name="connsiteY6" fmla="*/ 399052 h 798104"/>
                <a:gd name="connsiteX7" fmla="*/ 204774 w 460828"/>
                <a:gd name="connsiteY7" fmla="*/ 13917 h 798104"/>
                <a:gd name="connsiteX8" fmla="*/ 230414 w 460828"/>
                <a:gd name="connsiteY8" fmla="*/ 0 h 79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828" h="798104">
                  <a:moveTo>
                    <a:pt x="230414" y="0"/>
                  </a:moveTo>
                  <a:lnTo>
                    <a:pt x="256054" y="13917"/>
                  </a:lnTo>
                  <a:cubicBezTo>
                    <a:pt x="379600" y="97383"/>
                    <a:pt x="460828" y="238732"/>
                    <a:pt x="460828" y="399052"/>
                  </a:cubicBezTo>
                  <a:cubicBezTo>
                    <a:pt x="460828" y="559373"/>
                    <a:pt x="379600" y="700721"/>
                    <a:pt x="256054" y="784187"/>
                  </a:cubicBezTo>
                  <a:lnTo>
                    <a:pt x="230414" y="798104"/>
                  </a:lnTo>
                  <a:lnTo>
                    <a:pt x="204774" y="784187"/>
                  </a:lnTo>
                  <a:cubicBezTo>
                    <a:pt x="81228" y="700721"/>
                    <a:pt x="0" y="559373"/>
                    <a:pt x="0" y="399052"/>
                  </a:cubicBezTo>
                  <a:cubicBezTo>
                    <a:pt x="0" y="238732"/>
                    <a:pt x="81228" y="97383"/>
                    <a:pt x="204774" y="13917"/>
                  </a:cubicBezTo>
                  <a:lnTo>
                    <a:pt x="230414"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10" name="Freeform: Shape 9">
              <a:extLst>
                <a:ext uri="{FF2B5EF4-FFF2-40B4-BE49-F238E27FC236}">
                  <a16:creationId xmlns:a16="http://schemas.microsoft.com/office/drawing/2014/main" id="{5CCF560E-D8F2-0A0C-4108-672B9AA409FC}"/>
                </a:ext>
              </a:extLst>
            </p:cNvPr>
            <p:cNvSpPr/>
            <p:nvPr/>
          </p:nvSpPr>
          <p:spPr>
            <a:xfrm>
              <a:off x="1977572" y="1894205"/>
              <a:ext cx="460828" cy="798104"/>
            </a:xfrm>
            <a:custGeom>
              <a:avLst/>
              <a:gdLst>
                <a:gd name="connsiteX0" fmla="*/ 230414 w 460828"/>
                <a:gd name="connsiteY0" fmla="*/ 0 h 798104"/>
                <a:gd name="connsiteX1" fmla="*/ 256054 w 460828"/>
                <a:gd name="connsiteY1" fmla="*/ 13917 h 798104"/>
                <a:gd name="connsiteX2" fmla="*/ 460828 w 460828"/>
                <a:gd name="connsiteY2" fmla="*/ 399052 h 798104"/>
                <a:gd name="connsiteX3" fmla="*/ 256054 w 460828"/>
                <a:gd name="connsiteY3" fmla="*/ 784187 h 798104"/>
                <a:gd name="connsiteX4" fmla="*/ 230414 w 460828"/>
                <a:gd name="connsiteY4" fmla="*/ 798104 h 798104"/>
                <a:gd name="connsiteX5" fmla="*/ 204774 w 460828"/>
                <a:gd name="connsiteY5" fmla="*/ 784187 h 798104"/>
                <a:gd name="connsiteX6" fmla="*/ 0 w 460828"/>
                <a:gd name="connsiteY6" fmla="*/ 399052 h 798104"/>
                <a:gd name="connsiteX7" fmla="*/ 204774 w 460828"/>
                <a:gd name="connsiteY7" fmla="*/ 13917 h 798104"/>
                <a:gd name="connsiteX8" fmla="*/ 230414 w 460828"/>
                <a:gd name="connsiteY8" fmla="*/ 0 h 79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828" h="798104">
                  <a:moveTo>
                    <a:pt x="230414" y="0"/>
                  </a:moveTo>
                  <a:lnTo>
                    <a:pt x="256054" y="13917"/>
                  </a:lnTo>
                  <a:cubicBezTo>
                    <a:pt x="379600" y="97383"/>
                    <a:pt x="460828" y="238732"/>
                    <a:pt x="460828" y="399052"/>
                  </a:cubicBezTo>
                  <a:cubicBezTo>
                    <a:pt x="460828" y="559373"/>
                    <a:pt x="379600" y="700721"/>
                    <a:pt x="256054" y="784187"/>
                  </a:cubicBezTo>
                  <a:lnTo>
                    <a:pt x="230414" y="798104"/>
                  </a:lnTo>
                  <a:lnTo>
                    <a:pt x="204774" y="784187"/>
                  </a:lnTo>
                  <a:cubicBezTo>
                    <a:pt x="81228" y="700721"/>
                    <a:pt x="0" y="559373"/>
                    <a:pt x="0" y="399052"/>
                  </a:cubicBezTo>
                  <a:cubicBezTo>
                    <a:pt x="0" y="238732"/>
                    <a:pt x="81228" y="97383"/>
                    <a:pt x="204774" y="13917"/>
                  </a:cubicBezTo>
                  <a:lnTo>
                    <a:pt x="23041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11" name="Freeform: Shape 10">
              <a:extLst>
                <a:ext uri="{FF2B5EF4-FFF2-40B4-BE49-F238E27FC236}">
                  <a16:creationId xmlns:a16="http://schemas.microsoft.com/office/drawing/2014/main" id="{6B4C1EC4-582F-D8BD-3A56-4F087716DDAE}"/>
                </a:ext>
              </a:extLst>
            </p:cNvPr>
            <p:cNvSpPr/>
            <p:nvPr/>
          </p:nvSpPr>
          <p:spPr>
            <a:xfrm>
              <a:off x="1053977" y="1828800"/>
              <a:ext cx="698500" cy="928914"/>
            </a:xfrm>
            <a:custGeom>
              <a:avLst/>
              <a:gdLst>
                <a:gd name="connsiteX0" fmla="*/ 464457 w 698500"/>
                <a:gd name="connsiteY0" fmla="*/ 0 h 928914"/>
                <a:gd name="connsiteX1" fmla="*/ 645245 w 698500"/>
                <a:gd name="connsiteY1" fmla="*/ 36499 h 928914"/>
                <a:gd name="connsiteX2" fmla="*/ 698500 w 698500"/>
                <a:gd name="connsiteY2" fmla="*/ 65405 h 928914"/>
                <a:gd name="connsiteX3" fmla="*/ 672860 w 698500"/>
                <a:gd name="connsiteY3" fmla="*/ 79322 h 928914"/>
                <a:gd name="connsiteX4" fmla="*/ 468086 w 698500"/>
                <a:gd name="connsiteY4" fmla="*/ 464457 h 928914"/>
                <a:gd name="connsiteX5" fmla="*/ 672860 w 698500"/>
                <a:gd name="connsiteY5" fmla="*/ 849592 h 928914"/>
                <a:gd name="connsiteX6" fmla="*/ 698500 w 698500"/>
                <a:gd name="connsiteY6" fmla="*/ 863509 h 928914"/>
                <a:gd name="connsiteX7" fmla="*/ 645245 w 698500"/>
                <a:gd name="connsiteY7" fmla="*/ 892415 h 928914"/>
                <a:gd name="connsiteX8" fmla="*/ 464457 w 698500"/>
                <a:gd name="connsiteY8" fmla="*/ 928914 h 928914"/>
                <a:gd name="connsiteX9" fmla="*/ 0 w 698500"/>
                <a:gd name="connsiteY9" fmla="*/ 464457 h 928914"/>
                <a:gd name="connsiteX10" fmla="*/ 464457 w 698500"/>
                <a:gd name="connsiteY10" fmla="*/ 0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500" h="928914">
                  <a:moveTo>
                    <a:pt x="464457" y="0"/>
                  </a:moveTo>
                  <a:cubicBezTo>
                    <a:pt x="528585" y="0"/>
                    <a:pt x="589678" y="12997"/>
                    <a:pt x="645245" y="36499"/>
                  </a:cubicBezTo>
                  <a:lnTo>
                    <a:pt x="698500" y="65405"/>
                  </a:lnTo>
                  <a:lnTo>
                    <a:pt x="672860" y="79322"/>
                  </a:lnTo>
                  <a:cubicBezTo>
                    <a:pt x="549314" y="162788"/>
                    <a:pt x="468086" y="304137"/>
                    <a:pt x="468086" y="464457"/>
                  </a:cubicBezTo>
                  <a:cubicBezTo>
                    <a:pt x="468086" y="624778"/>
                    <a:pt x="549314" y="766126"/>
                    <a:pt x="672860" y="849592"/>
                  </a:cubicBezTo>
                  <a:lnTo>
                    <a:pt x="698500" y="863509"/>
                  </a:lnTo>
                  <a:lnTo>
                    <a:pt x="645245" y="892415"/>
                  </a:lnTo>
                  <a:cubicBezTo>
                    <a:pt x="589678" y="915918"/>
                    <a:pt x="528585" y="928914"/>
                    <a:pt x="464457" y="928914"/>
                  </a:cubicBezTo>
                  <a:cubicBezTo>
                    <a:pt x="207944" y="928914"/>
                    <a:pt x="0" y="720970"/>
                    <a:pt x="0" y="464457"/>
                  </a:cubicBezTo>
                  <a:cubicBezTo>
                    <a:pt x="0" y="207944"/>
                    <a:pt x="207944" y="0"/>
                    <a:pt x="46445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12" name="Freeform: Shape 11">
              <a:extLst>
                <a:ext uri="{FF2B5EF4-FFF2-40B4-BE49-F238E27FC236}">
                  <a16:creationId xmlns:a16="http://schemas.microsoft.com/office/drawing/2014/main" id="{DA17ABEB-8D04-67CB-E7DA-02E16A43A007}"/>
                </a:ext>
              </a:extLst>
            </p:cNvPr>
            <p:cNvSpPr/>
            <p:nvPr/>
          </p:nvSpPr>
          <p:spPr>
            <a:xfrm>
              <a:off x="1739900" y="1828800"/>
              <a:ext cx="468086" cy="928914"/>
            </a:xfrm>
            <a:custGeom>
              <a:avLst/>
              <a:gdLst>
                <a:gd name="connsiteX0" fmla="*/ 234043 w 468086"/>
                <a:gd name="connsiteY0" fmla="*/ 0 h 928914"/>
                <a:gd name="connsiteX1" fmla="*/ 414831 w 468086"/>
                <a:gd name="connsiteY1" fmla="*/ 36499 h 928914"/>
                <a:gd name="connsiteX2" fmla="*/ 468086 w 468086"/>
                <a:gd name="connsiteY2" fmla="*/ 65405 h 928914"/>
                <a:gd name="connsiteX3" fmla="*/ 442446 w 468086"/>
                <a:gd name="connsiteY3" fmla="*/ 79322 h 928914"/>
                <a:gd name="connsiteX4" fmla="*/ 237672 w 468086"/>
                <a:gd name="connsiteY4" fmla="*/ 464457 h 928914"/>
                <a:gd name="connsiteX5" fmla="*/ 442446 w 468086"/>
                <a:gd name="connsiteY5" fmla="*/ 849592 h 928914"/>
                <a:gd name="connsiteX6" fmla="*/ 468086 w 468086"/>
                <a:gd name="connsiteY6" fmla="*/ 863509 h 928914"/>
                <a:gd name="connsiteX7" fmla="*/ 414831 w 468086"/>
                <a:gd name="connsiteY7" fmla="*/ 892415 h 928914"/>
                <a:gd name="connsiteX8" fmla="*/ 234043 w 468086"/>
                <a:gd name="connsiteY8" fmla="*/ 928914 h 928914"/>
                <a:gd name="connsiteX9" fmla="*/ 53255 w 468086"/>
                <a:gd name="connsiteY9" fmla="*/ 892415 h 928914"/>
                <a:gd name="connsiteX10" fmla="*/ 0 w 468086"/>
                <a:gd name="connsiteY10" fmla="*/ 863509 h 928914"/>
                <a:gd name="connsiteX11" fmla="*/ 25640 w 468086"/>
                <a:gd name="connsiteY11" fmla="*/ 849592 h 928914"/>
                <a:gd name="connsiteX12" fmla="*/ 230414 w 468086"/>
                <a:gd name="connsiteY12" fmla="*/ 464457 h 928914"/>
                <a:gd name="connsiteX13" fmla="*/ 25640 w 468086"/>
                <a:gd name="connsiteY13" fmla="*/ 79322 h 928914"/>
                <a:gd name="connsiteX14" fmla="*/ 0 w 468086"/>
                <a:gd name="connsiteY14" fmla="*/ 65405 h 928914"/>
                <a:gd name="connsiteX15" fmla="*/ 53255 w 468086"/>
                <a:gd name="connsiteY15" fmla="*/ 36499 h 928914"/>
                <a:gd name="connsiteX16" fmla="*/ 234043 w 468086"/>
                <a:gd name="connsiteY16" fmla="*/ 0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086" h="928914">
                  <a:moveTo>
                    <a:pt x="234043" y="0"/>
                  </a:moveTo>
                  <a:cubicBezTo>
                    <a:pt x="298171" y="0"/>
                    <a:pt x="359264" y="12997"/>
                    <a:pt x="414831" y="36499"/>
                  </a:cubicBezTo>
                  <a:lnTo>
                    <a:pt x="468086" y="65405"/>
                  </a:lnTo>
                  <a:lnTo>
                    <a:pt x="442446" y="79322"/>
                  </a:lnTo>
                  <a:cubicBezTo>
                    <a:pt x="318900" y="162788"/>
                    <a:pt x="237672" y="304137"/>
                    <a:pt x="237672" y="464457"/>
                  </a:cubicBezTo>
                  <a:cubicBezTo>
                    <a:pt x="237672" y="624778"/>
                    <a:pt x="318900" y="766126"/>
                    <a:pt x="442446" y="849592"/>
                  </a:cubicBezTo>
                  <a:lnTo>
                    <a:pt x="468086" y="863509"/>
                  </a:lnTo>
                  <a:lnTo>
                    <a:pt x="414831" y="892415"/>
                  </a:lnTo>
                  <a:cubicBezTo>
                    <a:pt x="359264" y="915918"/>
                    <a:pt x="298171" y="928914"/>
                    <a:pt x="234043" y="928914"/>
                  </a:cubicBezTo>
                  <a:cubicBezTo>
                    <a:pt x="169915" y="928914"/>
                    <a:pt x="108822" y="915918"/>
                    <a:pt x="53255" y="892415"/>
                  </a:cubicBezTo>
                  <a:lnTo>
                    <a:pt x="0" y="863509"/>
                  </a:lnTo>
                  <a:lnTo>
                    <a:pt x="25640" y="849592"/>
                  </a:lnTo>
                  <a:cubicBezTo>
                    <a:pt x="149186" y="766126"/>
                    <a:pt x="230414" y="624778"/>
                    <a:pt x="230414" y="464457"/>
                  </a:cubicBezTo>
                  <a:cubicBezTo>
                    <a:pt x="230414" y="304137"/>
                    <a:pt x="149186" y="162788"/>
                    <a:pt x="25640" y="79322"/>
                  </a:cubicBezTo>
                  <a:lnTo>
                    <a:pt x="0" y="65405"/>
                  </a:lnTo>
                  <a:lnTo>
                    <a:pt x="53255" y="36499"/>
                  </a:lnTo>
                  <a:cubicBezTo>
                    <a:pt x="108822" y="12997"/>
                    <a:pt x="169915" y="0"/>
                    <a:pt x="2340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13" name="Freeform: Shape 12">
              <a:extLst>
                <a:ext uri="{FF2B5EF4-FFF2-40B4-BE49-F238E27FC236}">
                  <a16:creationId xmlns:a16="http://schemas.microsoft.com/office/drawing/2014/main" id="{E907DBE4-3C8B-FE53-3086-3EF341413CCC}"/>
                </a:ext>
              </a:extLst>
            </p:cNvPr>
            <p:cNvSpPr/>
            <p:nvPr/>
          </p:nvSpPr>
          <p:spPr>
            <a:xfrm>
              <a:off x="2204176" y="1828800"/>
              <a:ext cx="698500" cy="928914"/>
            </a:xfrm>
            <a:custGeom>
              <a:avLst/>
              <a:gdLst>
                <a:gd name="connsiteX0" fmla="*/ 234043 w 698500"/>
                <a:gd name="connsiteY0" fmla="*/ 0 h 928914"/>
                <a:gd name="connsiteX1" fmla="*/ 698500 w 698500"/>
                <a:gd name="connsiteY1" fmla="*/ 464457 h 928914"/>
                <a:gd name="connsiteX2" fmla="*/ 234043 w 698500"/>
                <a:gd name="connsiteY2" fmla="*/ 928914 h 928914"/>
                <a:gd name="connsiteX3" fmla="*/ 53255 w 698500"/>
                <a:gd name="connsiteY3" fmla="*/ 892415 h 928914"/>
                <a:gd name="connsiteX4" fmla="*/ 0 w 698500"/>
                <a:gd name="connsiteY4" fmla="*/ 863509 h 928914"/>
                <a:gd name="connsiteX5" fmla="*/ 25640 w 698500"/>
                <a:gd name="connsiteY5" fmla="*/ 849592 h 928914"/>
                <a:gd name="connsiteX6" fmla="*/ 230414 w 698500"/>
                <a:gd name="connsiteY6" fmla="*/ 464457 h 928914"/>
                <a:gd name="connsiteX7" fmla="*/ 25640 w 698500"/>
                <a:gd name="connsiteY7" fmla="*/ 79322 h 928914"/>
                <a:gd name="connsiteX8" fmla="*/ 0 w 698500"/>
                <a:gd name="connsiteY8" fmla="*/ 65405 h 928914"/>
                <a:gd name="connsiteX9" fmla="*/ 53255 w 698500"/>
                <a:gd name="connsiteY9" fmla="*/ 36499 h 928914"/>
                <a:gd name="connsiteX10" fmla="*/ 234043 w 698500"/>
                <a:gd name="connsiteY10" fmla="*/ 0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500" h="928914">
                  <a:moveTo>
                    <a:pt x="234043" y="0"/>
                  </a:moveTo>
                  <a:cubicBezTo>
                    <a:pt x="490556" y="0"/>
                    <a:pt x="698500" y="207944"/>
                    <a:pt x="698500" y="464457"/>
                  </a:cubicBezTo>
                  <a:cubicBezTo>
                    <a:pt x="698500" y="720970"/>
                    <a:pt x="490556" y="928914"/>
                    <a:pt x="234043" y="928914"/>
                  </a:cubicBezTo>
                  <a:cubicBezTo>
                    <a:pt x="169915" y="928914"/>
                    <a:pt x="108822" y="915918"/>
                    <a:pt x="53255" y="892415"/>
                  </a:cubicBezTo>
                  <a:lnTo>
                    <a:pt x="0" y="863509"/>
                  </a:lnTo>
                  <a:lnTo>
                    <a:pt x="25640" y="849592"/>
                  </a:lnTo>
                  <a:cubicBezTo>
                    <a:pt x="149186" y="766126"/>
                    <a:pt x="230414" y="624778"/>
                    <a:pt x="230414" y="464457"/>
                  </a:cubicBezTo>
                  <a:cubicBezTo>
                    <a:pt x="230414" y="304137"/>
                    <a:pt x="149186" y="162788"/>
                    <a:pt x="25640" y="79322"/>
                  </a:cubicBezTo>
                  <a:lnTo>
                    <a:pt x="0" y="65405"/>
                  </a:lnTo>
                  <a:lnTo>
                    <a:pt x="53255" y="36499"/>
                  </a:lnTo>
                  <a:cubicBezTo>
                    <a:pt x="108822" y="12997"/>
                    <a:pt x="169915" y="0"/>
                    <a:pt x="2340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grpSp>
      <p:sp>
        <p:nvSpPr>
          <p:cNvPr id="14" name="Title">
            <a:extLst>
              <a:ext uri="{FF2B5EF4-FFF2-40B4-BE49-F238E27FC236}">
                <a16:creationId xmlns:a16="http://schemas.microsoft.com/office/drawing/2014/main" id="{A67219A9-42CD-2CE9-2ECF-A9DA4A35742B}"/>
              </a:ext>
            </a:extLst>
          </p:cNvPr>
          <p:cNvSpPr>
            <a:spLocks noGrp="1"/>
          </p:cNvSpPr>
          <p:nvPr>
            <p:ph type="title"/>
          </p:nvPr>
        </p:nvSpPr>
        <p:spPr>
          <a:xfrm>
            <a:off x="702652" y="1821244"/>
            <a:ext cx="4462015" cy="517064"/>
          </a:xfrm>
        </p:spPr>
        <p:txBody>
          <a:bodyPr anchor="t">
            <a:noAutofit/>
          </a:bodyPr>
          <a:lstStyle>
            <a:lvl1pPr>
              <a:lnSpc>
                <a:spcPct val="85000"/>
              </a:lnSpc>
              <a:defRPr sz="4000"/>
            </a:lvl1pPr>
          </a:lstStyle>
          <a:p>
            <a:r>
              <a:rPr lang="en-US"/>
              <a:t>Click to edit Master title style</a:t>
            </a:r>
            <a:endParaRPr lang="en-GB"/>
          </a:p>
        </p:txBody>
      </p:sp>
      <p:sp>
        <p:nvSpPr>
          <p:cNvPr id="16" name="Text Placeholder 15">
            <a:extLst>
              <a:ext uri="{FF2B5EF4-FFF2-40B4-BE49-F238E27FC236}">
                <a16:creationId xmlns:a16="http://schemas.microsoft.com/office/drawing/2014/main" id="{D361A032-037A-62FF-1BD0-63B6F4B92B83}"/>
              </a:ext>
            </a:extLst>
          </p:cNvPr>
          <p:cNvSpPr>
            <a:spLocks noGrp="1"/>
          </p:cNvSpPr>
          <p:nvPr>
            <p:ph type="body" sz="quarter" idx="11"/>
          </p:nvPr>
        </p:nvSpPr>
        <p:spPr>
          <a:xfrm>
            <a:off x="702734" y="3061909"/>
            <a:ext cx="4461933" cy="2396975"/>
          </a:xfrm>
        </p:spPr>
        <p:txBody>
          <a:bodyPr anchor="t">
            <a:normAutofit/>
          </a:bodyPr>
          <a:lstStyle>
            <a:lvl1pPr marL="0" indent="0">
              <a:lnSpc>
                <a:spcPct val="90000"/>
              </a:lnSpc>
              <a:spcBef>
                <a:spcPts val="0"/>
              </a:spcBef>
              <a:buNone/>
              <a:defRPr sz="2667"/>
            </a:lvl1pPr>
            <a:lvl2pPr marL="243852" indent="0">
              <a:buNone/>
              <a:defRPr/>
            </a:lvl2pPr>
            <a:lvl3pPr marL="487704" indent="0">
              <a:buNone/>
              <a:defRPr/>
            </a:lvl3pPr>
            <a:lvl4pPr marL="1371669" indent="0">
              <a:buNone/>
              <a:defRPr/>
            </a:lvl4pPr>
            <a:lvl5pPr marL="1828891"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8880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AS - Content with Caption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5183"/>
            <a:ext cx="4169664" cy="332399"/>
          </a:xfrm>
        </p:spPr>
        <p:txBody>
          <a:bodyPr lIns="91440" rIns="91440" anchor="t" anchorCtr="0">
            <a:spAutoFit/>
          </a:bodyPr>
          <a:lstStyle>
            <a:lvl1pPr algn="ctr" defTabSz="243847">
              <a:spcBef>
                <a:spcPts val="0"/>
              </a:spcBef>
              <a:defRPr sz="2400" baseline="0">
                <a:solidFill>
                  <a:schemeClr val="bg1"/>
                </a:solidFill>
                <a:effectLst/>
                <a:latin typeface="+mj-lt"/>
              </a:defRPr>
            </a:lvl1pPr>
          </a:lstStyle>
          <a:p>
            <a:r>
              <a:rPr lang="en-US"/>
              <a:t>Click to Edit Title</a:t>
            </a:r>
          </a:p>
        </p:txBody>
      </p:sp>
      <p:sp>
        <p:nvSpPr>
          <p:cNvPr id="16" name="Text Placeholder 2"/>
          <p:cNvSpPr>
            <a:spLocks noGrp="1"/>
          </p:cNvSpPr>
          <p:nvPr>
            <p:ph type="body" sz="quarter" idx="11" hasCustomPrompt="1"/>
          </p:nvPr>
        </p:nvSpPr>
        <p:spPr>
          <a:xfrm>
            <a:off x="4169664" y="256034"/>
            <a:ext cx="8022336" cy="574516"/>
          </a:xfrm>
        </p:spPr>
        <p:txBody>
          <a:bodyPr wrap="square" lIns="274320" rIns="274320" anchor="ctr" anchorCtr="0">
            <a:noAutofit/>
          </a:bodyPr>
          <a:lstStyle>
            <a:lvl1pPr marL="0" indent="0" algn="l" defTabSz="243847">
              <a:lnSpc>
                <a:spcPct val="100000"/>
              </a:lnSpc>
              <a:spcBef>
                <a:spcPts val="0"/>
              </a:spcBef>
              <a:buFont typeface="Arial" pitchFamily="34" charset="0"/>
              <a:buNone/>
              <a:defRPr sz="2933" b="0" i="0" cap="none" baseline="0">
                <a:solidFill>
                  <a:schemeClr val="tx2"/>
                </a:solidFill>
                <a:effectLst/>
                <a:latin typeface="+mj-lt"/>
              </a:defRPr>
            </a:lvl1pPr>
            <a:lvl2pPr marL="0" indent="0" algn="r">
              <a:buFontTx/>
              <a:buNone/>
              <a:defRPr sz="1867" b="1">
                <a:solidFill>
                  <a:schemeClr val="bg1"/>
                </a:solidFill>
              </a:defRPr>
            </a:lvl2pPr>
            <a:lvl3pPr marL="243847" indent="0" algn="r">
              <a:buFontTx/>
              <a:buNone/>
              <a:defRPr sz="1867" b="1">
                <a:solidFill>
                  <a:schemeClr val="bg1"/>
                </a:solidFill>
              </a:defRPr>
            </a:lvl3pPr>
            <a:lvl4pPr marL="487692" indent="0" algn="r">
              <a:buFontTx/>
              <a:buNone/>
              <a:defRPr sz="1867" b="1">
                <a:solidFill>
                  <a:schemeClr val="bg1"/>
                </a:solidFill>
              </a:defRPr>
            </a:lvl4pPr>
            <a:lvl5pPr marL="731539" indent="0" algn="r">
              <a:buFontTx/>
              <a:buNone/>
              <a:defRPr sz="1867" b="1">
                <a:solidFill>
                  <a:schemeClr val="bg1"/>
                </a:solidFill>
              </a:defRPr>
            </a:lvl5pPr>
          </a:lstStyle>
          <a:p>
            <a:pPr lvl="0"/>
            <a:r>
              <a:rPr lang="en-US"/>
              <a:t>Click to Edit Subtitle</a:t>
            </a:r>
          </a:p>
        </p:txBody>
      </p:sp>
      <p:sp>
        <p:nvSpPr>
          <p:cNvPr id="5" name="Content Placeholder 3"/>
          <p:cNvSpPr>
            <a:spLocks noGrp="1"/>
          </p:cNvSpPr>
          <p:nvPr>
            <p:ph sz="quarter" idx="14" hasCustomPrompt="1"/>
          </p:nvPr>
        </p:nvSpPr>
        <p:spPr>
          <a:xfrm>
            <a:off x="4169664" y="848481"/>
            <a:ext cx="8022336" cy="6009521"/>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a:t>Click to add text or click an icon to add other content types.</a:t>
            </a:r>
          </a:p>
          <a:p>
            <a:pPr lvl="1"/>
            <a:r>
              <a:rPr lang="en-US"/>
              <a:t>Second level</a:t>
            </a:r>
          </a:p>
          <a:p>
            <a:pPr lvl="2"/>
            <a:r>
              <a:rPr lang="en-US"/>
              <a:t>Third level</a:t>
            </a:r>
          </a:p>
        </p:txBody>
      </p:sp>
      <p:sp>
        <p:nvSpPr>
          <p:cNvPr id="12" name="Text Placeholder 4"/>
          <p:cNvSpPr>
            <a:spLocks noGrp="1"/>
          </p:cNvSpPr>
          <p:nvPr>
            <p:ph type="body" sz="quarter" idx="13" hasCustomPrompt="1"/>
          </p:nvPr>
        </p:nvSpPr>
        <p:spPr>
          <a:xfrm>
            <a:off x="548640" y="1328927"/>
            <a:ext cx="3072384" cy="697627"/>
          </a:xfrm>
        </p:spPr>
        <p:txBody>
          <a:bodyPr wrap="square" anchor="t" anchorCtr="0">
            <a:spAutoFit/>
          </a:bodyPr>
          <a:lstStyle>
            <a:lvl1pPr marL="0" indent="-243847" algn="l">
              <a:buFont typeface="Arial" pitchFamily="34" charset="0"/>
              <a:buNone/>
              <a:defRPr sz="2667" b="0" cap="none" baseline="0">
                <a:solidFill>
                  <a:schemeClr val="bg1"/>
                </a:solidFill>
                <a:effectLst/>
                <a:latin typeface="+mn-lt"/>
              </a:defRPr>
            </a:lvl1pPr>
          </a:lstStyle>
          <a:p>
            <a:pPr lvl="0"/>
            <a:r>
              <a:rPr lang="en-US"/>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99272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253EC718-5A6C-EE0A-1DCD-DEFBC186EB22}"/>
              </a:ext>
            </a:extLst>
          </p:cNvPr>
          <p:cNvPicPr>
            <a:picLocks noChangeAspect="1"/>
          </p:cNvPicPr>
          <p:nvPr userDrawn="1"/>
        </p:nvPicPr>
        <p:blipFill>
          <a:blip r:embed="rId4"/>
          <a:stretch>
            <a:fillRect/>
          </a:stretch>
        </p:blipFill>
        <p:spPr>
          <a:xfrm>
            <a:off x="8357616" y="5760720"/>
            <a:ext cx="2921000" cy="762000"/>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C5DBB3D8-A3AB-D385-6E41-31B312DB965C}"/>
              </a:ext>
            </a:extLst>
          </p:cNvPr>
          <p:cNvPicPr>
            <a:picLocks noChangeAspect="1"/>
          </p:cNvPicPr>
          <p:nvPr userDrawn="1"/>
        </p:nvPicPr>
        <p:blipFill>
          <a:blip r:embed="rId4"/>
          <a:stretch>
            <a:fillRect/>
          </a:stretch>
        </p:blipFill>
        <p:spPr>
          <a:xfrm>
            <a:off x="8417839" y="5815584"/>
            <a:ext cx="2745740" cy="64262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EDA0E56-C4A0-BF3E-196F-84D99E4C3BDD}"/>
              </a:ext>
            </a:extLst>
          </p:cNvPr>
          <p:cNvSpPr txBox="1"/>
          <p:nvPr userDrawn="1"/>
        </p:nvSpPr>
        <p:spPr>
          <a:xfrm>
            <a:off x="3049675" y="3246846"/>
            <a:ext cx="6099348" cy="369332"/>
          </a:xfrm>
          <a:prstGeom prst="rect">
            <a:avLst/>
          </a:prstGeom>
          <a:noFill/>
        </p:spPr>
        <p:txBody>
          <a:bodyPr wrap="square">
            <a:spAutoFit/>
          </a:bodyPr>
          <a:lstStyle/>
          <a:p>
            <a:r>
              <a:rPr lang="en-US"/>
              <a:t>6.55"</a:t>
            </a:r>
          </a:p>
        </p:txBody>
      </p:sp>
      <p:pic>
        <p:nvPicPr>
          <p:cNvPr id="10" name="Picture 9">
            <a:extLst>
              <a:ext uri="{FF2B5EF4-FFF2-40B4-BE49-F238E27FC236}">
                <a16:creationId xmlns:a16="http://schemas.microsoft.com/office/drawing/2014/main" id="{50C701EA-F45C-75FD-29C8-2757E9CFED3F}"/>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11" name="Picture 10">
            <a:extLst>
              <a:ext uri="{FF2B5EF4-FFF2-40B4-BE49-F238E27FC236}">
                <a16:creationId xmlns:a16="http://schemas.microsoft.com/office/drawing/2014/main" id="{3545EB44-82E0-BD4A-3B63-AC61AB9FB0C9}"/>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4E4D13A-C1AE-2903-C170-59CD0EF2D9E0}"/>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4217F84F-9367-7F21-5370-F04542A7FA13}"/>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FF9933"/>
                </a:solidFill>
              </a:defRPr>
            </a:lvl1pPr>
          </a:lstStyle>
          <a:p>
            <a:r>
              <a:rPr lang="en-US"/>
              <a:t>Click to edit Master title style</a:t>
            </a:r>
          </a:p>
        </p:txBody>
      </p:sp>
      <p:pic>
        <p:nvPicPr>
          <p:cNvPr id="5" name="Picture 4">
            <a:extLst>
              <a:ext uri="{FF2B5EF4-FFF2-40B4-BE49-F238E27FC236}">
                <a16:creationId xmlns:a16="http://schemas.microsoft.com/office/drawing/2014/main" id="{089D8A98-9345-BB26-4083-9B2C8EC109A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9" name="Picture 8">
            <a:extLst>
              <a:ext uri="{FF2B5EF4-FFF2-40B4-BE49-F238E27FC236}">
                <a16:creationId xmlns:a16="http://schemas.microsoft.com/office/drawing/2014/main" id="{F191CA7C-1163-5AE9-9FAF-7D80FFF57E7E}"/>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8D88B-B47D-6FD4-2F23-D69D268CDDC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7" name="Picture 6">
            <a:extLst>
              <a:ext uri="{FF2B5EF4-FFF2-40B4-BE49-F238E27FC236}">
                <a16:creationId xmlns:a16="http://schemas.microsoft.com/office/drawing/2014/main" id="{E9D126CE-6343-BAB9-20E2-D0BE840CE45D}"/>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1.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0.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4" r:id="rId10"/>
    <p:sldLayoutId id="2147483665" r:id="rId11"/>
  </p:sldLayoutIdLst>
  <p:txStyles>
    <p:title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834955" y="1600200"/>
            <a:ext cx="10515600" cy="4576764"/>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1217439" y="6344362"/>
            <a:ext cx="741875" cy="307948"/>
          </a:xfrm>
          <a:prstGeom prst="rect">
            <a:avLst/>
          </a:prstGeom>
        </p:spPr>
      </p:pic>
    </p:spTree>
    <p:custDataLst>
      <p:tags r:id="rId14"/>
    </p:custDataLst>
    <p:extLst>
      <p:ext uri="{BB962C8B-B14F-4D97-AF65-F5344CB8AC3E}">
        <p14:creationId xmlns:p14="http://schemas.microsoft.com/office/powerpoint/2010/main" val="29435418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accent5"/>
          </a:solidFill>
          <a:latin typeface="Anova Bold" panose="020B0503020203020204" pitchFamily="34" charset="0"/>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7E889A"/>
          </p15:clr>
        </p15:guide>
        <p15:guide id="2" pos="11520">
          <p15:clr>
            <a:srgbClr val="7E889A"/>
          </p15:clr>
        </p15:guide>
        <p15:guide id="3" pos="480">
          <p15:clr>
            <a:srgbClr val="7E889A"/>
          </p15:clr>
        </p15:guide>
        <p15:guide id="4" pos="656">
          <p15:clr>
            <a:srgbClr val="7E889A"/>
          </p15:clr>
        </p15:guide>
        <p15:guide id="5" pos="832">
          <p15:clr>
            <a:srgbClr val="7E889A"/>
          </p15:clr>
        </p15:guide>
        <p15:guide id="6" pos="1008">
          <p15:clr>
            <a:srgbClr val="7E889A"/>
          </p15:clr>
        </p15:guide>
        <p15:guide id="7" pos="1184">
          <p15:clr>
            <a:srgbClr val="7E889A"/>
          </p15:clr>
        </p15:guide>
        <p15:guide id="8" pos="1360">
          <p15:clr>
            <a:srgbClr val="7E889A"/>
          </p15:clr>
        </p15:guide>
        <p15:guide id="9" pos="1536">
          <p15:clr>
            <a:srgbClr val="7E889A"/>
          </p15:clr>
        </p15:guide>
        <p15:guide id="10" pos="1712">
          <p15:clr>
            <a:srgbClr val="7E889A"/>
          </p15:clr>
        </p15:guide>
        <p15:guide id="11" pos="1888">
          <p15:clr>
            <a:srgbClr val="7E889A"/>
          </p15:clr>
        </p15:guide>
        <p15:guide id="12" pos="2064">
          <p15:clr>
            <a:srgbClr val="7E889A"/>
          </p15:clr>
        </p15:guide>
        <p15:guide id="13" pos="2240">
          <p15:clr>
            <a:srgbClr val="7E889A"/>
          </p15:clr>
        </p15:guide>
        <p15:guide id="14" pos="2416">
          <p15:clr>
            <a:srgbClr val="7E889A"/>
          </p15:clr>
        </p15:guide>
        <p15:guide id="15" pos="2592">
          <p15:clr>
            <a:srgbClr val="7E889A"/>
          </p15:clr>
        </p15:guide>
        <p15:guide id="16" pos="2768">
          <p15:clr>
            <a:srgbClr val="7E889A"/>
          </p15:clr>
        </p15:guide>
        <p15:guide id="17" pos="2944">
          <p15:clr>
            <a:srgbClr val="7E889A"/>
          </p15:clr>
        </p15:guide>
        <p15:guide id="18" pos="3120">
          <p15:clr>
            <a:srgbClr val="7E889A"/>
          </p15:clr>
        </p15:guide>
        <p15:guide id="19" pos="3296">
          <p15:clr>
            <a:srgbClr val="7E889A"/>
          </p15:clr>
        </p15:guide>
        <p15:guide id="20" pos="3472">
          <p15:clr>
            <a:srgbClr val="7E889A"/>
          </p15:clr>
        </p15:guide>
        <p15:guide id="21" pos="3648">
          <p15:clr>
            <a:srgbClr val="7E889A"/>
          </p15:clr>
        </p15:guide>
        <p15:guide id="22" pos="3824">
          <p15:clr>
            <a:srgbClr val="7E889A"/>
          </p15:clr>
        </p15:guide>
        <p15:guide id="23" pos="4000">
          <p15:clr>
            <a:srgbClr val="7E889A"/>
          </p15:clr>
        </p15:guide>
        <p15:guide id="24" pos="4176">
          <p15:clr>
            <a:srgbClr val="7E889A"/>
          </p15:clr>
        </p15:guide>
        <p15:guide id="25" pos="4352">
          <p15:clr>
            <a:srgbClr val="7E889A"/>
          </p15:clr>
        </p15:guide>
        <p15:guide id="26" pos="4528">
          <p15:clr>
            <a:srgbClr val="7E889A"/>
          </p15:clr>
        </p15:guide>
        <p15:guide id="27" pos="4704">
          <p15:clr>
            <a:srgbClr val="7E889A"/>
          </p15:clr>
        </p15:guide>
        <p15:guide id="28" pos="4880">
          <p15:clr>
            <a:srgbClr val="7E889A"/>
          </p15:clr>
        </p15:guide>
        <p15:guide id="29" pos="5056">
          <p15:clr>
            <a:srgbClr val="7E889A"/>
          </p15:clr>
        </p15:guide>
        <p15:guide id="30" pos="5232">
          <p15:clr>
            <a:srgbClr val="7E889A"/>
          </p15:clr>
        </p15:guide>
        <p15:guide id="31" pos="5408">
          <p15:clr>
            <a:srgbClr val="7E889A"/>
          </p15:clr>
        </p15:guide>
        <p15:guide id="32" pos="5584">
          <p15:clr>
            <a:srgbClr val="7E889A"/>
          </p15:clr>
        </p15:guide>
        <p15:guide id="33" pos="5760">
          <p15:clr>
            <a:srgbClr val="7E889A"/>
          </p15:clr>
        </p15:guide>
        <p15:guide id="34" pos="5936">
          <p15:clr>
            <a:srgbClr val="7E889A"/>
          </p15:clr>
        </p15:guide>
        <p15:guide id="35" pos="6112">
          <p15:clr>
            <a:srgbClr val="7E889A"/>
          </p15:clr>
        </p15:guide>
        <p15:guide id="36" pos="6288">
          <p15:clr>
            <a:srgbClr val="7E889A"/>
          </p15:clr>
        </p15:guide>
        <p15:guide id="37" pos="6464">
          <p15:clr>
            <a:srgbClr val="7E889A"/>
          </p15:clr>
        </p15:guide>
        <p15:guide id="38" pos="6640">
          <p15:clr>
            <a:srgbClr val="7E889A"/>
          </p15:clr>
        </p15:guide>
        <p15:guide id="39" pos="6816">
          <p15:clr>
            <a:srgbClr val="7E889A"/>
          </p15:clr>
        </p15:guide>
        <p15:guide id="40" pos="6992">
          <p15:clr>
            <a:srgbClr val="7E889A"/>
          </p15:clr>
        </p15:guide>
        <p15:guide id="41" pos="7168">
          <p15:clr>
            <a:srgbClr val="7E889A"/>
          </p15:clr>
        </p15:guide>
        <p15:guide id="42" pos="7344">
          <p15:clr>
            <a:srgbClr val="7E889A"/>
          </p15:clr>
        </p15:guide>
        <p15:guide id="43" pos="7520">
          <p15:clr>
            <a:srgbClr val="7E889A"/>
          </p15:clr>
        </p15:guide>
        <p15:guide id="44" pos="7696">
          <p15:clr>
            <a:srgbClr val="7E889A"/>
          </p15:clr>
        </p15:guide>
        <p15:guide id="45" pos="7872">
          <p15:clr>
            <a:srgbClr val="7E889A"/>
          </p15:clr>
        </p15:guide>
        <p15:guide id="46" pos="8048">
          <p15:clr>
            <a:srgbClr val="7E889A"/>
          </p15:clr>
        </p15:guide>
        <p15:guide id="47" pos="8224">
          <p15:clr>
            <a:srgbClr val="7E889A"/>
          </p15:clr>
        </p15:guide>
        <p15:guide id="48" pos="8400">
          <p15:clr>
            <a:srgbClr val="7E889A"/>
          </p15:clr>
        </p15:guide>
        <p15:guide id="49" pos="8576">
          <p15:clr>
            <a:srgbClr val="7E889A"/>
          </p15:clr>
        </p15:guide>
        <p15:guide id="50" pos="8752">
          <p15:clr>
            <a:srgbClr val="7E889A"/>
          </p15:clr>
        </p15:guide>
        <p15:guide id="51" pos="8928">
          <p15:clr>
            <a:srgbClr val="7E889A"/>
          </p15:clr>
        </p15:guide>
        <p15:guide id="52" pos="9104">
          <p15:clr>
            <a:srgbClr val="7E889A"/>
          </p15:clr>
        </p15:guide>
        <p15:guide id="53" pos="9280">
          <p15:clr>
            <a:srgbClr val="7E889A"/>
          </p15:clr>
        </p15:guide>
        <p15:guide id="54" pos="9456">
          <p15:clr>
            <a:srgbClr val="7E889A"/>
          </p15:clr>
        </p15:guide>
        <p15:guide id="55" pos="9632">
          <p15:clr>
            <a:srgbClr val="7E889A"/>
          </p15:clr>
        </p15:guide>
        <p15:guide id="56" pos="9808">
          <p15:clr>
            <a:srgbClr val="7E889A"/>
          </p15:clr>
        </p15:guide>
        <p15:guide id="57" pos="9984">
          <p15:clr>
            <a:srgbClr val="7E889A"/>
          </p15:clr>
        </p15:guide>
        <p15:guide id="58" pos="10160">
          <p15:clr>
            <a:srgbClr val="7E889A"/>
          </p15:clr>
        </p15:guide>
        <p15:guide id="59" pos="10336">
          <p15:clr>
            <a:srgbClr val="7E889A"/>
          </p15:clr>
        </p15:guide>
        <p15:guide id="60" pos="10512">
          <p15:clr>
            <a:srgbClr val="7E889A"/>
          </p15:clr>
        </p15:guide>
        <p15:guide id="61" pos="10688">
          <p15:clr>
            <a:srgbClr val="7E889A"/>
          </p15:clr>
        </p15:guide>
        <p15:guide id="62" pos="10864">
          <p15:clr>
            <a:srgbClr val="7E889A"/>
          </p15:clr>
        </p15:guide>
        <p15:guide id="63" pos="11040">
          <p15:clr>
            <a:srgbClr val="7E889A"/>
          </p15:clr>
        </p15:guide>
        <p15:guide id="64" orient="horz">
          <p15:clr>
            <a:srgbClr val="7E889A"/>
          </p15:clr>
        </p15:guide>
        <p15:guide id="65" orient="horz" pos="6480">
          <p15:clr>
            <a:srgbClr val="7E889A"/>
          </p15:clr>
        </p15:guide>
        <p15:guide id="66" orient="horz" pos="496">
          <p15:clr>
            <a:srgbClr val="7E889A"/>
          </p15:clr>
        </p15:guide>
        <p15:guide id="67" orient="horz" pos="672">
          <p15:clr>
            <a:srgbClr val="7E889A"/>
          </p15:clr>
        </p15:guide>
        <p15:guide id="68" orient="horz" pos="849">
          <p15:clr>
            <a:srgbClr val="7E889A"/>
          </p15:clr>
        </p15:guide>
        <p15:guide id="69" orient="horz" pos="1026">
          <p15:clr>
            <a:srgbClr val="7E889A"/>
          </p15:clr>
        </p15:guide>
        <p15:guide id="70" orient="horz" pos="1203">
          <p15:clr>
            <a:srgbClr val="7E889A"/>
          </p15:clr>
        </p15:guide>
        <p15:guide id="71" orient="horz" pos="1380">
          <p15:clr>
            <a:srgbClr val="7E889A"/>
          </p15:clr>
        </p15:guide>
        <p15:guide id="72" orient="horz" pos="1556">
          <p15:clr>
            <a:srgbClr val="7E889A"/>
          </p15:clr>
        </p15:guide>
        <p15:guide id="73" orient="horz" pos="1733">
          <p15:clr>
            <a:srgbClr val="7E889A"/>
          </p15:clr>
        </p15:guide>
        <p15:guide id="74" orient="horz" pos="1910">
          <p15:clr>
            <a:srgbClr val="7E889A"/>
          </p15:clr>
        </p15:guide>
        <p15:guide id="75" orient="horz" pos="2087">
          <p15:clr>
            <a:srgbClr val="7E889A"/>
          </p15:clr>
        </p15:guide>
        <p15:guide id="76" orient="horz" pos="2264">
          <p15:clr>
            <a:srgbClr val="7E889A"/>
          </p15:clr>
        </p15:guide>
        <p15:guide id="77" orient="horz" pos="2440">
          <p15:clr>
            <a:srgbClr val="7E889A"/>
          </p15:clr>
        </p15:guide>
        <p15:guide id="78" orient="horz" pos="2617">
          <p15:clr>
            <a:srgbClr val="7E889A"/>
          </p15:clr>
        </p15:guide>
        <p15:guide id="79" orient="horz" pos="2794">
          <p15:clr>
            <a:srgbClr val="7E889A"/>
          </p15:clr>
        </p15:guide>
        <p15:guide id="80" orient="horz" pos="2971">
          <p15:clr>
            <a:srgbClr val="7E889A"/>
          </p15:clr>
        </p15:guide>
        <p15:guide id="81" orient="horz" pos="3148">
          <p15:clr>
            <a:srgbClr val="7E889A"/>
          </p15:clr>
        </p15:guide>
        <p15:guide id="82" orient="horz" pos="3324">
          <p15:clr>
            <a:srgbClr val="7E889A"/>
          </p15:clr>
        </p15:guide>
        <p15:guide id="83" orient="horz" pos="3501">
          <p15:clr>
            <a:srgbClr val="7E889A"/>
          </p15:clr>
        </p15:guide>
        <p15:guide id="84" orient="horz" pos="3678">
          <p15:clr>
            <a:srgbClr val="7E889A"/>
          </p15:clr>
        </p15:guide>
        <p15:guide id="85" orient="horz" pos="3855">
          <p15:clr>
            <a:srgbClr val="7E889A"/>
          </p15:clr>
        </p15:guide>
        <p15:guide id="86" orient="horz" pos="4032">
          <p15:clr>
            <a:srgbClr val="7E889A"/>
          </p15:clr>
        </p15:guide>
        <p15:guide id="87" orient="horz" pos="4208">
          <p15:clr>
            <a:srgbClr val="7E889A"/>
          </p15:clr>
        </p15:guide>
        <p15:guide id="88" orient="horz" pos="4385">
          <p15:clr>
            <a:srgbClr val="7E889A"/>
          </p15:clr>
        </p15:guide>
        <p15:guide id="89" orient="horz" pos="4562">
          <p15:clr>
            <a:srgbClr val="7E889A"/>
          </p15:clr>
        </p15:guide>
        <p15:guide id="90" orient="horz" pos="4739">
          <p15:clr>
            <a:srgbClr val="7E889A"/>
          </p15:clr>
        </p15:guide>
        <p15:guide id="91" orient="horz" pos="4916">
          <p15:clr>
            <a:srgbClr val="7E889A"/>
          </p15:clr>
        </p15:guide>
        <p15:guide id="92" orient="horz" pos="5092">
          <p15:clr>
            <a:srgbClr val="7E889A"/>
          </p15:clr>
        </p15:guide>
        <p15:guide id="93" orient="horz" pos="5269">
          <p15:clr>
            <a:srgbClr val="7E889A"/>
          </p15:clr>
        </p15:guide>
        <p15:guide id="94" orient="horz" pos="5446">
          <p15:clr>
            <a:srgbClr val="7E889A"/>
          </p15:clr>
        </p15:guide>
        <p15:guide id="95" orient="horz" pos="5623">
          <p15:clr>
            <a:srgbClr val="7E889A"/>
          </p15:clr>
        </p15:guide>
        <p15:guide id="96" orient="horz" pos="5800">
          <p15:clr>
            <a:srgbClr val="7E889A"/>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8.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commons.wikimedia.org/wiki/File:Pdf_by_mimooh.svg" TargetMode="External"/><Relationship Id="rId11" Type="http://schemas.openxmlformats.org/officeDocument/2006/relationships/hyperlink" Target="https://commons.wikimedia.org/wiki/File:Text-xml.svg" TargetMode="Externa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hyperlink" Target="https://commons.wikimedia.org/wiki/File:MS_word_DOC_icon.svg" TargetMode="External"/><Relationship Id="rId9" Type="http://schemas.openxmlformats.org/officeDocument/2006/relationships/hyperlink" Target="https://en.wikipedia.org/wiki/Electronic_document" TargetMode="External"/><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2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notesSlide" Target="../notesSlides/notesSlide26.xml"/><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slideLayout" Target="../slideLayouts/slideLayout21.xml"/><Relationship Id="rId1" Type="http://schemas.openxmlformats.org/officeDocument/2006/relationships/tags" Target="../tags/tag30.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30.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56.sv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notesSlide" Target="../notesSlides/notesSlide27.xml"/><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slideLayout" Target="../slideLayouts/slideLayout21.xml"/><Relationship Id="rId1" Type="http://schemas.openxmlformats.org/officeDocument/2006/relationships/tags" Target="../tags/tag31.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30.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56.sv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16.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notesSlide" Target="../notesSlides/notesSlide28.xml"/><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slideLayout" Target="../slideLayouts/slideLayout21.xml"/><Relationship Id="rId1" Type="http://schemas.openxmlformats.org/officeDocument/2006/relationships/tags" Target="../tags/tag32.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25.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24.png"/><Relationship Id="rId9" Type="http://schemas.openxmlformats.org/officeDocument/2006/relationships/image" Target="../media/image66.sv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34.xml"/><Relationship Id="rId4" Type="http://schemas.openxmlformats.org/officeDocument/2006/relationships/image" Target="../media/image76.jp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35.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xml"/><Relationship Id="rId7" Type="http://schemas.openxmlformats.org/officeDocument/2006/relationships/image" Target="../media/image21.jpe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37.xml"/><Relationship Id="rId5" Type="http://schemas.openxmlformats.org/officeDocument/2006/relationships/chart" Target="../charts/chart2.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39.xml"/><Relationship Id="rId7" Type="http://schemas.openxmlformats.org/officeDocument/2006/relationships/image" Target="../media/image85.sv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svg"/><Relationship Id="rId3" Type="http://schemas.openxmlformats.org/officeDocument/2006/relationships/notesSlide" Target="../notesSlides/notesSlide4.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20.jpeg"/><Relationship Id="rId11" Type="http://schemas.openxmlformats.org/officeDocument/2006/relationships/image" Target="../media/image25.sv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2.svg"/><Relationship Id="rId3" Type="http://schemas.openxmlformats.org/officeDocument/2006/relationships/notesSlide" Target="../notesSlides/notesSlide5.xml"/><Relationship Id="rId7" Type="http://schemas.openxmlformats.org/officeDocument/2006/relationships/image" Target="../media/image21.jpeg"/><Relationship Id="rId12"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ags" Target="../tags/tag19.xml"/><Relationship Id="rId6" Type="http://schemas.openxmlformats.org/officeDocument/2006/relationships/image" Target="../media/image20.jpeg"/><Relationship Id="rId11" Type="http://schemas.openxmlformats.org/officeDocument/2006/relationships/image" Target="../media/image30.svg"/><Relationship Id="rId5" Type="http://schemas.openxmlformats.org/officeDocument/2006/relationships/image" Target="../media/image19.jpeg"/><Relationship Id="rId10"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svg"/><Relationship Id="rId2" Type="http://schemas.openxmlformats.org/officeDocument/2006/relationships/slideLayout" Target="../slideLayouts/slideLayout11.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svg"/><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AI: More Friend than Foe</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dirty="0"/>
              <a:t>Jennifer Robinson, Global Government Strategic Advisor</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AI_Sq">
            <a:extLst>
              <a:ext uri="{FF2B5EF4-FFF2-40B4-BE49-F238E27FC236}">
                <a16:creationId xmlns:a16="http://schemas.microsoft.com/office/drawing/2014/main" id="{6A13CC19-4361-0784-00DB-3CBE8E8AEA96}"/>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 name="!!_AI_Circle_End">
            <a:extLst>
              <a:ext uri="{FF2B5EF4-FFF2-40B4-BE49-F238E27FC236}">
                <a16:creationId xmlns:a16="http://schemas.microsoft.com/office/drawing/2014/main" id="{012778CE-A945-1531-EAFA-31F2D45ED5D4}"/>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0" name="!!_AI_Circle_Mid">
            <a:extLst>
              <a:ext uri="{FF2B5EF4-FFF2-40B4-BE49-F238E27FC236}">
                <a16:creationId xmlns:a16="http://schemas.microsoft.com/office/drawing/2014/main" id="{CEB2E44E-7FF7-D49E-6462-5A23E70DD2C6}"/>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_AI_Circle_Start">
            <a:extLst>
              <a:ext uri="{FF2B5EF4-FFF2-40B4-BE49-F238E27FC236}">
                <a16:creationId xmlns:a16="http://schemas.microsoft.com/office/drawing/2014/main" id="{8F15795E-34A7-E033-A16B-15C19134B4E7}"/>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6" name="!!_AI_Text">
            <a:extLst>
              <a:ext uri="{FF2B5EF4-FFF2-40B4-BE49-F238E27FC236}">
                <a16:creationId xmlns:a16="http://schemas.microsoft.com/office/drawing/2014/main" id="{B3A85F28-1A9D-909A-71A1-E0A872BCF358}"/>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17" name="!!_NLP">
            <a:extLst>
              <a:ext uri="{FF2B5EF4-FFF2-40B4-BE49-F238E27FC236}">
                <a16:creationId xmlns:a16="http://schemas.microsoft.com/office/drawing/2014/main" id="{A4A1D60B-78EF-FE90-4617-4662C455B62F}"/>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_CV">
            <a:extLst>
              <a:ext uri="{FF2B5EF4-FFF2-40B4-BE49-F238E27FC236}">
                <a16:creationId xmlns:a16="http://schemas.microsoft.com/office/drawing/2014/main" id="{036EB8BF-B8B3-28C2-21B3-EE051269B998}"/>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9" name="!!_ML_End">
            <a:extLst>
              <a:ext uri="{FF2B5EF4-FFF2-40B4-BE49-F238E27FC236}">
                <a16:creationId xmlns:a16="http://schemas.microsoft.com/office/drawing/2014/main" id="{5461075D-5CDA-79FD-EC36-924841C2917C}"/>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2" name="!!_ML_Mid">
            <a:extLst>
              <a:ext uri="{FF2B5EF4-FFF2-40B4-BE49-F238E27FC236}">
                <a16:creationId xmlns:a16="http://schemas.microsoft.com/office/drawing/2014/main" id="{734F74E1-09A2-C035-EA5E-BE9556E8D9BB}"/>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_ML_Start">
            <a:extLst>
              <a:ext uri="{FF2B5EF4-FFF2-40B4-BE49-F238E27FC236}">
                <a16:creationId xmlns:a16="http://schemas.microsoft.com/office/drawing/2014/main" id="{E53D477F-2759-6A88-2A71-89AC72A7CCA4}"/>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4" name="!!_Sec_L">
            <a:extLst>
              <a:ext uri="{FF2B5EF4-FFF2-40B4-BE49-F238E27FC236}">
                <a16:creationId xmlns:a16="http://schemas.microsoft.com/office/drawing/2014/main" id="{3EC23CBC-3E22-84F2-4CDD-B717B466A1EB}"/>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5" name="!!_Sec_R">
            <a:extLst>
              <a:ext uri="{FF2B5EF4-FFF2-40B4-BE49-F238E27FC236}">
                <a16:creationId xmlns:a16="http://schemas.microsoft.com/office/drawing/2014/main" id="{177BDA76-E86E-3EEE-A5E5-C34E3AF27C34}"/>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8" name="!!_DL_End">
            <a:extLst>
              <a:ext uri="{FF2B5EF4-FFF2-40B4-BE49-F238E27FC236}">
                <a16:creationId xmlns:a16="http://schemas.microsoft.com/office/drawing/2014/main" id="{26CAC602-128A-D7F1-61A3-58B59DCEA668}"/>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9" name="!!_DL_Mid">
            <a:extLst>
              <a:ext uri="{FF2B5EF4-FFF2-40B4-BE49-F238E27FC236}">
                <a16:creationId xmlns:a16="http://schemas.microsoft.com/office/drawing/2014/main" id="{3911F795-6B24-7F2F-818F-6B92EE1B5915}"/>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0" name="!!_DL_Start">
            <a:extLst>
              <a:ext uri="{FF2B5EF4-FFF2-40B4-BE49-F238E27FC236}">
                <a16:creationId xmlns:a16="http://schemas.microsoft.com/office/drawing/2014/main" id="{FDA83C6E-A811-06DE-9B7A-6663E0433C80}"/>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1" name="!!_DL_L">
            <a:extLst>
              <a:ext uri="{FF2B5EF4-FFF2-40B4-BE49-F238E27FC236}">
                <a16:creationId xmlns:a16="http://schemas.microsoft.com/office/drawing/2014/main" id="{E20C351F-0102-3FE2-4A9C-46D5487EB65B}"/>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2" name="!!_DL_R">
            <a:extLst>
              <a:ext uri="{FF2B5EF4-FFF2-40B4-BE49-F238E27FC236}">
                <a16:creationId xmlns:a16="http://schemas.microsoft.com/office/drawing/2014/main" id="{98FE7EE5-36EB-9A21-91A0-FA62AE5996D0}"/>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3" name="!!_GAI_End">
            <a:extLst>
              <a:ext uri="{FF2B5EF4-FFF2-40B4-BE49-F238E27FC236}">
                <a16:creationId xmlns:a16="http://schemas.microsoft.com/office/drawing/2014/main" id="{AF30E842-34E3-C742-0FE3-710B9A482492}"/>
              </a:ext>
            </a:extLst>
          </p:cNvPr>
          <p:cNvSpPr/>
          <p:nvPr/>
        </p:nvSpPr>
        <p:spPr>
          <a:xfrm>
            <a:off x="4864843" y="1838758"/>
            <a:ext cx="3180486" cy="31804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333" b="1">
              <a:solidFill>
                <a:srgbClr val="FFFFFF"/>
              </a:solidFill>
              <a:latin typeface="Anova Light"/>
            </a:endParaRPr>
          </a:p>
        </p:txBody>
      </p:sp>
      <p:sp>
        <p:nvSpPr>
          <p:cNvPr id="34" name="!!_GAI_Mid">
            <a:extLst>
              <a:ext uri="{FF2B5EF4-FFF2-40B4-BE49-F238E27FC236}">
                <a16:creationId xmlns:a16="http://schemas.microsoft.com/office/drawing/2014/main" id="{5AAC1736-BA32-0CBA-57EF-055D5E17CCE5}"/>
              </a:ext>
            </a:extLst>
          </p:cNvPr>
          <p:cNvSpPr/>
          <p:nvPr/>
        </p:nvSpPr>
        <p:spPr>
          <a:xfrm flipH="1">
            <a:off x="5710648" y="1838758"/>
            <a:ext cx="760709" cy="3180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5" name="!!_GAI_Start">
            <a:extLst>
              <a:ext uri="{FF2B5EF4-FFF2-40B4-BE49-F238E27FC236}">
                <a16:creationId xmlns:a16="http://schemas.microsoft.com/office/drawing/2014/main" id="{E3890029-59C3-4117-B209-F6290A511C62}"/>
              </a:ext>
            </a:extLst>
          </p:cNvPr>
          <p:cNvSpPr/>
          <p:nvPr/>
        </p:nvSpPr>
        <p:spPr>
          <a:xfrm>
            <a:off x="4138894" y="1838758"/>
            <a:ext cx="3180486" cy="31804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6" name="!!_GAI_L">
            <a:extLst>
              <a:ext uri="{FF2B5EF4-FFF2-40B4-BE49-F238E27FC236}">
                <a16:creationId xmlns:a16="http://schemas.microsoft.com/office/drawing/2014/main" id="{639A676F-696E-FCBF-AD4B-86341EA8D97B}"/>
              </a:ext>
            </a:extLst>
          </p:cNvPr>
          <p:cNvSpPr/>
          <p:nvPr/>
        </p:nvSpPr>
        <p:spPr>
          <a:xfrm>
            <a:off x="4134131" y="1981437"/>
            <a:ext cx="1437467" cy="2895127"/>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7" name="!!_GAI_R">
            <a:extLst>
              <a:ext uri="{FF2B5EF4-FFF2-40B4-BE49-F238E27FC236}">
                <a16:creationId xmlns:a16="http://schemas.microsoft.com/office/drawing/2014/main" id="{6DF39C2C-6A0B-A629-14AD-7DAA3D1D674E}"/>
              </a:ext>
            </a:extLst>
          </p:cNvPr>
          <p:cNvSpPr/>
          <p:nvPr/>
        </p:nvSpPr>
        <p:spPr>
          <a:xfrm>
            <a:off x="6629212" y="1987311"/>
            <a:ext cx="1420880" cy="2883379"/>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8" name="!!_LLM">
            <a:extLst>
              <a:ext uri="{FF2B5EF4-FFF2-40B4-BE49-F238E27FC236}">
                <a16:creationId xmlns:a16="http://schemas.microsoft.com/office/drawing/2014/main" id="{3A167B28-B61D-0213-7A06-072A63FC9467}"/>
              </a:ext>
            </a:extLst>
          </p:cNvPr>
          <p:cNvSpPr/>
          <p:nvPr/>
        </p:nvSpPr>
        <p:spPr>
          <a:xfrm>
            <a:off x="5892801" y="3225800"/>
            <a:ext cx="406400" cy="406400"/>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solidFill>
                <a:latin typeface="Anova Bold"/>
              </a:rPr>
              <a:t>LLM</a:t>
            </a:r>
          </a:p>
        </p:txBody>
      </p:sp>
      <p:sp>
        <p:nvSpPr>
          <p:cNvPr id="39" name="!!_DT">
            <a:extLst>
              <a:ext uri="{FF2B5EF4-FFF2-40B4-BE49-F238E27FC236}">
                <a16:creationId xmlns:a16="http://schemas.microsoft.com/office/drawing/2014/main" id="{5F2DC2F5-C5AE-9C5B-5300-464002DD8B90}"/>
              </a:ext>
            </a:extLst>
          </p:cNvPr>
          <p:cNvSpPr/>
          <p:nvPr/>
        </p:nvSpPr>
        <p:spPr>
          <a:xfrm>
            <a:off x="5892801" y="3225800"/>
            <a:ext cx="406400" cy="406400"/>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solidFill>
                <a:latin typeface="Anova Bold"/>
              </a:rPr>
              <a:t>Digital Twins</a:t>
            </a:r>
          </a:p>
        </p:txBody>
      </p:sp>
      <p:sp>
        <p:nvSpPr>
          <p:cNvPr id="40" name="!!_SD">
            <a:extLst>
              <a:ext uri="{FF2B5EF4-FFF2-40B4-BE49-F238E27FC236}">
                <a16:creationId xmlns:a16="http://schemas.microsoft.com/office/drawing/2014/main" id="{6A62E4E6-7173-F242-D7B7-8315CD89536C}"/>
              </a:ext>
            </a:extLst>
          </p:cNvPr>
          <p:cNvSpPr/>
          <p:nvPr/>
        </p:nvSpPr>
        <p:spPr>
          <a:xfrm>
            <a:off x="5892801" y="3225800"/>
            <a:ext cx="406400" cy="406400"/>
          </a:xfrm>
          <a:prstGeom prst="ellipse">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solidFill>
                <a:latin typeface="Anova Bold"/>
              </a:rPr>
              <a:t>Synthetic Data</a:t>
            </a:r>
          </a:p>
        </p:txBody>
      </p:sp>
      <p:sp>
        <p:nvSpPr>
          <p:cNvPr id="42" name="!!_DL_Text">
            <a:extLst>
              <a:ext uri="{FF2B5EF4-FFF2-40B4-BE49-F238E27FC236}">
                <a16:creationId xmlns:a16="http://schemas.microsoft.com/office/drawing/2014/main" id="{2C62889A-7EB6-DBA0-993C-93A9589A98FF}"/>
              </a:ext>
            </a:extLst>
          </p:cNvPr>
          <p:cNvSpPr/>
          <p:nvPr/>
        </p:nvSpPr>
        <p:spPr>
          <a:xfrm>
            <a:off x="4839473" y="1563479"/>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Deep Learning</a:t>
            </a:r>
          </a:p>
        </p:txBody>
      </p:sp>
      <p:sp>
        <p:nvSpPr>
          <p:cNvPr id="43" name="!!_GAI_Text">
            <a:extLst>
              <a:ext uri="{FF2B5EF4-FFF2-40B4-BE49-F238E27FC236}">
                <a16:creationId xmlns:a16="http://schemas.microsoft.com/office/drawing/2014/main" id="{BF331EAD-F746-F164-9037-A291D0D3B824}"/>
              </a:ext>
            </a:extLst>
          </p:cNvPr>
          <p:cNvSpPr/>
          <p:nvPr/>
        </p:nvSpPr>
        <p:spPr>
          <a:xfrm>
            <a:off x="4839473" y="3080123"/>
            <a:ext cx="2513055" cy="697755"/>
          </a:xfrm>
          <a:prstGeom prst="rect">
            <a:avLst/>
          </a:prstGeom>
        </p:spPr>
        <p:txBody>
          <a:bodyPr wrap="square" lIns="0" tIns="0" rIns="0" bIns="0" anchor="ctr" anchorCtr="1">
            <a:spAutoFit/>
          </a:bodyPr>
          <a:lstStyle/>
          <a:p>
            <a:pPr algn="ctr" defTabSz="609630">
              <a:lnSpc>
                <a:spcPct val="85000"/>
              </a:lnSpc>
            </a:pPr>
            <a:r>
              <a:rPr lang="en-US" sz="2667">
                <a:solidFill>
                  <a:srgbClr val="FFFFFF"/>
                </a:solidFill>
                <a:latin typeface="Anova Light"/>
              </a:rPr>
              <a:t>Generative AI</a:t>
            </a:r>
          </a:p>
          <a:p>
            <a:pPr algn="ctr" defTabSz="609630">
              <a:lnSpc>
                <a:spcPct val="85000"/>
              </a:lnSpc>
            </a:pPr>
            <a:r>
              <a:rPr lang="en-US" sz="2667">
                <a:solidFill>
                  <a:srgbClr val="FFFFFF"/>
                </a:solidFill>
                <a:latin typeface="Anova Light"/>
              </a:rPr>
              <a:t>“</a:t>
            </a:r>
            <a:r>
              <a:rPr lang="en-US" sz="2667" err="1">
                <a:solidFill>
                  <a:srgbClr val="FFFFFF"/>
                </a:solidFill>
                <a:latin typeface="Anova Light"/>
              </a:rPr>
              <a:t>GenAI</a:t>
            </a:r>
            <a:r>
              <a:rPr lang="en-US" sz="2667">
                <a:solidFill>
                  <a:srgbClr val="FFFFFF"/>
                </a:solidFill>
                <a:latin typeface="Anova Light"/>
              </a:rPr>
              <a:t>”</a:t>
            </a:r>
          </a:p>
        </p:txBody>
      </p:sp>
      <p:sp>
        <p:nvSpPr>
          <p:cNvPr id="27" name="!!_CV_Text">
            <a:extLst>
              <a:ext uri="{FF2B5EF4-FFF2-40B4-BE49-F238E27FC236}">
                <a16:creationId xmlns:a16="http://schemas.microsoft.com/office/drawing/2014/main" id="{11041FE7-F191-FFF6-D64F-A2AA3C8FDF8F}"/>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26" name="!!_NLP_Text">
            <a:extLst>
              <a:ext uri="{FF2B5EF4-FFF2-40B4-BE49-F238E27FC236}">
                <a16:creationId xmlns:a16="http://schemas.microsoft.com/office/drawing/2014/main" id="{3E382242-0D41-3837-C985-6D8C72A99804}"/>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41" name="!!_ML_Text">
            <a:extLst>
              <a:ext uri="{FF2B5EF4-FFF2-40B4-BE49-F238E27FC236}">
                <a16:creationId xmlns:a16="http://schemas.microsoft.com/office/drawing/2014/main" id="{16616933-12DD-0302-672A-9F30B80998C3}"/>
              </a:ext>
            </a:extLst>
          </p:cNvPr>
          <p:cNvSpPr/>
          <p:nvPr/>
        </p:nvSpPr>
        <p:spPr>
          <a:xfrm>
            <a:off x="4839473" y="1177791"/>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Machine Learning</a:t>
            </a:r>
          </a:p>
        </p:txBody>
      </p:sp>
    </p:spTree>
    <p:custDataLst>
      <p:tags r:id="rId1"/>
    </p:custDataLst>
    <p:extLst>
      <p:ext uri="{BB962C8B-B14F-4D97-AF65-F5344CB8AC3E}">
        <p14:creationId xmlns:p14="http://schemas.microsoft.com/office/powerpoint/2010/main" val="241013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_AI_Sq">
            <a:extLst>
              <a:ext uri="{FF2B5EF4-FFF2-40B4-BE49-F238E27FC236}">
                <a16:creationId xmlns:a16="http://schemas.microsoft.com/office/drawing/2014/main" id="{B2570F3B-980A-4CA6-BF1F-882F343AF05A}"/>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6" name="!!_AI_Circle_End">
            <a:extLst>
              <a:ext uri="{FF2B5EF4-FFF2-40B4-BE49-F238E27FC236}">
                <a16:creationId xmlns:a16="http://schemas.microsoft.com/office/drawing/2014/main" id="{1D7E9256-6A70-E394-D903-1AF6DB9EADB3}"/>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22" name="!!_AI_Circle_Mid">
            <a:extLst>
              <a:ext uri="{FF2B5EF4-FFF2-40B4-BE49-F238E27FC236}">
                <a16:creationId xmlns:a16="http://schemas.microsoft.com/office/drawing/2014/main" id="{6C7758B0-D200-C502-FF33-9D942412FB88}"/>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3" name="!!_AI_Circle_Start">
            <a:extLst>
              <a:ext uri="{FF2B5EF4-FFF2-40B4-BE49-F238E27FC236}">
                <a16:creationId xmlns:a16="http://schemas.microsoft.com/office/drawing/2014/main" id="{E4C7666B-3F5D-6DC0-46DE-9BF30E4DA4E9}"/>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24" name="!!_AI_Text">
            <a:extLst>
              <a:ext uri="{FF2B5EF4-FFF2-40B4-BE49-F238E27FC236}">
                <a16:creationId xmlns:a16="http://schemas.microsoft.com/office/drawing/2014/main" id="{62AFB6E9-7E18-BCCF-143D-1402D102F66E}"/>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25" name="!!_NLP">
            <a:extLst>
              <a:ext uri="{FF2B5EF4-FFF2-40B4-BE49-F238E27FC236}">
                <a16:creationId xmlns:a16="http://schemas.microsoft.com/office/drawing/2014/main" id="{9EF00F6F-9679-A81C-CFA8-FD2629C0600B}"/>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6" name="!!_CV">
            <a:extLst>
              <a:ext uri="{FF2B5EF4-FFF2-40B4-BE49-F238E27FC236}">
                <a16:creationId xmlns:a16="http://schemas.microsoft.com/office/drawing/2014/main" id="{4B7DC45D-E3AF-878B-0C8A-654DA11F89AA}"/>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7" name="!!_ML_End">
            <a:extLst>
              <a:ext uri="{FF2B5EF4-FFF2-40B4-BE49-F238E27FC236}">
                <a16:creationId xmlns:a16="http://schemas.microsoft.com/office/drawing/2014/main" id="{6DE57D88-4321-0ED5-34E9-1F8496F3003C}"/>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8" name="!!_ML_Mid">
            <a:extLst>
              <a:ext uri="{FF2B5EF4-FFF2-40B4-BE49-F238E27FC236}">
                <a16:creationId xmlns:a16="http://schemas.microsoft.com/office/drawing/2014/main" id="{A9C290C8-8663-5123-3E93-0B51E159C685}"/>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9" name="!!_ML_Start">
            <a:extLst>
              <a:ext uri="{FF2B5EF4-FFF2-40B4-BE49-F238E27FC236}">
                <a16:creationId xmlns:a16="http://schemas.microsoft.com/office/drawing/2014/main" id="{4B63A11E-EE29-5E80-20DC-DBC1A0E8785C}"/>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0" name="!!_Sec_L">
            <a:extLst>
              <a:ext uri="{FF2B5EF4-FFF2-40B4-BE49-F238E27FC236}">
                <a16:creationId xmlns:a16="http://schemas.microsoft.com/office/drawing/2014/main" id="{6ED9E6BB-68CF-4FF5-87EE-6E32E7B6BCE7}"/>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1" name="!!_Sec_R">
            <a:extLst>
              <a:ext uri="{FF2B5EF4-FFF2-40B4-BE49-F238E27FC236}">
                <a16:creationId xmlns:a16="http://schemas.microsoft.com/office/drawing/2014/main" id="{A74EBA81-2908-20B8-B213-1C35FCF73F9F}"/>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2" name="!!_NLP_Text">
            <a:extLst>
              <a:ext uri="{FF2B5EF4-FFF2-40B4-BE49-F238E27FC236}">
                <a16:creationId xmlns:a16="http://schemas.microsoft.com/office/drawing/2014/main" id="{7146449C-CC05-2EAA-E169-701A07DD5993}"/>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33" name="!!_CV_Text">
            <a:extLst>
              <a:ext uri="{FF2B5EF4-FFF2-40B4-BE49-F238E27FC236}">
                <a16:creationId xmlns:a16="http://schemas.microsoft.com/office/drawing/2014/main" id="{F3FA76D6-0BFD-4CCC-A267-3FEAD31E1D4B}"/>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34" name="!!_DL_End">
            <a:extLst>
              <a:ext uri="{FF2B5EF4-FFF2-40B4-BE49-F238E27FC236}">
                <a16:creationId xmlns:a16="http://schemas.microsoft.com/office/drawing/2014/main" id="{B991157C-E664-615A-DE5F-837EABA16027}"/>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5" name="!!_DL_Mid">
            <a:extLst>
              <a:ext uri="{FF2B5EF4-FFF2-40B4-BE49-F238E27FC236}">
                <a16:creationId xmlns:a16="http://schemas.microsoft.com/office/drawing/2014/main" id="{DDD57C63-490E-E8BA-2E3D-6593ACF7610A}"/>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6" name="!!_DL_Start">
            <a:extLst>
              <a:ext uri="{FF2B5EF4-FFF2-40B4-BE49-F238E27FC236}">
                <a16:creationId xmlns:a16="http://schemas.microsoft.com/office/drawing/2014/main" id="{5EA32AB3-E764-EB2B-66CB-689B4F9B6489}"/>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7" name="!!_DL_L">
            <a:extLst>
              <a:ext uri="{FF2B5EF4-FFF2-40B4-BE49-F238E27FC236}">
                <a16:creationId xmlns:a16="http://schemas.microsoft.com/office/drawing/2014/main" id="{D32E2CF3-A0DF-FB47-4160-952FA84D4EFD}"/>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8" name="!!_DL_R">
            <a:extLst>
              <a:ext uri="{FF2B5EF4-FFF2-40B4-BE49-F238E27FC236}">
                <a16:creationId xmlns:a16="http://schemas.microsoft.com/office/drawing/2014/main" id="{3978B44C-D5C7-254A-7D64-879E6FCDFAC6}"/>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9" name="!!_GAI_End">
            <a:extLst>
              <a:ext uri="{FF2B5EF4-FFF2-40B4-BE49-F238E27FC236}">
                <a16:creationId xmlns:a16="http://schemas.microsoft.com/office/drawing/2014/main" id="{B5BB810C-06D9-35E7-59B0-8AC8DF03AFF7}"/>
              </a:ext>
            </a:extLst>
          </p:cNvPr>
          <p:cNvSpPr/>
          <p:nvPr/>
        </p:nvSpPr>
        <p:spPr>
          <a:xfrm>
            <a:off x="4864843"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333" b="1">
              <a:solidFill>
                <a:srgbClr val="FFFFFF"/>
              </a:solidFill>
              <a:latin typeface="Anova Light"/>
            </a:endParaRPr>
          </a:p>
        </p:txBody>
      </p:sp>
      <p:sp>
        <p:nvSpPr>
          <p:cNvPr id="40" name="!!_GAI_Mid">
            <a:extLst>
              <a:ext uri="{FF2B5EF4-FFF2-40B4-BE49-F238E27FC236}">
                <a16:creationId xmlns:a16="http://schemas.microsoft.com/office/drawing/2014/main" id="{04E37783-0D09-0257-82C0-4F5E968A9584}"/>
              </a:ext>
            </a:extLst>
          </p:cNvPr>
          <p:cNvSpPr/>
          <p:nvPr/>
        </p:nvSpPr>
        <p:spPr>
          <a:xfrm flipH="1">
            <a:off x="5710648" y="1838758"/>
            <a:ext cx="760709" cy="3180486"/>
          </a:xfrm>
          <a:prstGeom prst="rect">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1" name="!!_GAI_Start">
            <a:extLst>
              <a:ext uri="{FF2B5EF4-FFF2-40B4-BE49-F238E27FC236}">
                <a16:creationId xmlns:a16="http://schemas.microsoft.com/office/drawing/2014/main" id="{D1F8A750-212B-2944-7482-23F9C48638A4}"/>
              </a:ext>
            </a:extLst>
          </p:cNvPr>
          <p:cNvSpPr/>
          <p:nvPr/>
        </p:nvSpPr>
        <p:spPr>
          <a:xfrm>
            <a:off x="4138894"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2" name="!!_GAI_L">
            <a:extLst>
              <a:ext uri="{FF2B5EF4-FFF2-40B4-BE49-F238E27FC236}">
                <a16:creationId xmlns:a16="http://schemas.microsoft.com/office/drawing/2014/main" id="{233677D2-9738-0001-C539-75FCB033CB8D}"/>
              </a:ext>
            </a:extLst>
          </p:cNvPr>
          <p:cNvSpPr/>
          <p:nvPr/>
        </p:nvSpPr>
        <p:spPr>
          <a:xfrm>
            <a:off x="4138894" y="1984332"/>
            <a:ext cx="1437467" cy="2895127"/>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43" name="!!_GAI_R">
            <a:extLst>
              <a:ext uri="{FF2B5EF4-FFF2-40B4-BE49-F238E27FC236}">
                <a16:creationId xmlns:a16="http://schemas.microsoft.com/office/drawing/2014/main" id="{25903820-BA27-7DEB-1EFD-12C2738060CD}"/>
              </a:ext>
            </a:extLst>
          </p:cNvPr>
          <p:cNvSpPr/>
          <p:nvPr/>
        </p:nvSpPr>
        <p:spPr>
          <a:xfrm>
            <a:off x="6624449" y="1990205"/>
            <a:ext cx="1420880" cy="2883379"/>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45" name="!!_LLM">
            <a:extLst>
              <a:ext uri="{FF2B5EF4-FFF2-40B4-BE49-F238E27FC236}">
                <a16:creationId xmlns:a16="http://schemas.microsoft.com/office/drawing/2014/main" id="{66E8EE9E-8AEB-0D08-935B-32CBF68ABD0E}"/>
              </a:ext>
            </a:extLst>
          </p:cNvPr>
          <p:cNvSpPr/>
          <p:nvPr/>
        </p:nvSpPr>
        <p:spPr>
          <a:xfrm>
            <a:off x="4968242" y="2583266"/>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dirty="0">
                <a:solidFill>
                  <a:srgbClr val="032954"/>
                </a:solidFill>
                <a:latin typeface="Anova Bold"/>
              </a:rPr>
              <a:t>LLM</a:t>
            </a:r>
          </a:p>
        </p:txBody>
      </p:sp>
      <p:sp>
        <p:nvSpPr>
          <p:cNvPr id="46" name="!!_DT">
            <a:extLst>
              <a:ext uri="{FF2B5EF4-FFF2-40B4-BE49-F238E27FC236}">
                <a16:creationId xmlns:a16="http://schemas.microsoft.com/office/drawing/2014/main" id="{CD5B6C12-013E-4AF4-204B-2292F2709C38}"/>
              </a:ext>
            </a:extLst>
          </p:cNvPr>
          <p:cNvSpPr/>
          <p:nvPr/>
        </p:nvSpPr>
        <p:spPr>
          <a:xfrm>
            <a:off x="5920036" y="3937718"/>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a:solidFill>
                  <a:srgbClr val="032954"/>
                </a:solidFill>
                <a:latin typeface="Anova Bold"/>
              </a:rPr>
              <a:t>Digital Twins</a:t>
            </a:r>
          </a:p>
        </p:txBody>
      </p:sp>
      <p:sp>
        <p:nvSpPr>
          <p:cNvPr id="47" name="!!_SD">
            <a:extLst>
              <a:ext uri="{FF2B5EF4-FFF2-40B4-BE49-F238E27FC236}">
                <a16:creationId xmlns:a16="http://schemas.microsoft.com/office/drawing/2014/main" id="{7C7AD35A-8E65-9E8F-C6C6-2E8AD9C6DAD3}"/>
              </a:ext>
            </a:extLst>
          </p:cNvPr>
          <p:cNvSpPr/>
          <p:nvPr/>
        </p:nvSpPr>
        <p:spPr>
          <a:xfrm>
            <a:off x="4155942" y="3973715"/>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1200" b="1">
                <a:solidFill>
                  <a:srgbClr val="032954"/>
                </a:solidFill>
                <a:latin typeface="Anova Bold"/>
              </a:rPr>
              <a:t>Synthetic Data</a:t>
            </a:r>
          </a:p>
        </p:txBody>
      </p:sp>
      <p:sp>
        <p:nvSpPr>
          <p:cNvPr id="48" name="!!_ML_Text">
            <a:extLst>
              <a:ext uri="{FF2B5EF4-FFF2-40B4-BE49-F238E27FC236}">
                <a16:creationId xmlns:a16="http://schemas.microsoft.com/office/drawing/2014/main" id="{2E8575AE-3170-C8AA-498B-0B7FEF582196}"/>
              </a:ext>
            </a:extLst>
          </p:cNvPr>
          <p:cNvSpPr/>
          <p:nvPr/>
        </p:nvSpPr>
        <p:spPr>
          <a:xfrm>
            <a:off x="4839473" y="1177791"/>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Machine Learning</a:t>
            </a:r>
          </a:p>
        </p:txBody>
      </p:sp>
      <p:sp>
        <p:nvSpPr>
          <p:cNvPr id="49" name="!!_DL_Text">
            <a:extLst>
              <a:ext uri="{FF2B5EF4-FFF2-40B4-BE49-F238E27FC236}">
                <a16:creationId xmlns:a16="http://schemas.microsoft.com/office/drawing/2014/main" id="{59C46936-27EC-CC87-A3F3-29249CFD9B7D}"/>
              </a:ext>
            </a:extLst>
          </p:cNvPr>
          <p:cNvSpPr/>
          <p:nvPr/>
        </p:nvSpPr>
        <p:spPr>
          <a:xfrm>
            <a:off x="4839473" y="1563479"/>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Deep Learning</a:t>
            </a:r>
          </a:p>
        </p:txBody>
      </p:sp>
      <p:sp>
        <p:nvSpPr>
          <p:cNvPr id="50" name="!!_GAI_Text">
            <a:extLst>
              <a:ext uri="{FF2B5EF4-FFF2-40B4-BE49-F238E27FC236}">
                <a16:creationId xmlns:a16="http://schemas.microsoft.com/office/drawing/2014/main" id="{B0C73167-B1C9-8BF3-36CC-EEDF241ACFE0}"/>
              </a:ext>
            </a:extLst>
          </p:cNvPr>
          <p:cNvSpPr/>
          <p:nvPr/>
        </p:nvSpPr>
        <p:spPr>
          <a:xfrm>
            <a:off x="4839473" y="1977088"/>
            <a:ext cx="2513055" cy="418576"/>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Generative AI</a:t>
            </a:r>
          </a:p>
          <a:p>
            <a:pPr algn="ctr" defTabSz="609630">
              <a:lnSpc>
                <a:spcPct val="85000"/>
              </a:lnSpc>
            </a:pPr>
            <a:r>
              <a:rPr lang="en-US" sz="1600">
                <a:solidFill>
                  <a:srgbClr val="FFFFFF"/>
                </a:solidFill>
                <a:latin typeface="Anova Light"/>
              </a:rPr>
              <a:t>“</a:t>
            </a:r>
            <a:r>
              <a:rPr lang="en-US" sz="1600" err="1">
                <a:solidFill>
                  <a:srgbClr val="FFFFFF"/>
                </a:solidFill>
                <a:latin typeface="Anova Light"/>
              </a:rPr>
              <a:t>GenAI</a:t>
            </a:r>
            <a:r>
              <a:rPr lang="en-US" sz="1600">
                <a:solidFill>
                  <a:srgbClr val="FFFFFF"/>
                </a:solidFill>
                <a:latin typeface="Anova Light"/>
              </a:rPr>
              <a:t>”</a:t>
            </a:r>
          </a:p>
        </p:txBody>
      </p:sp>
    </p:spTree>
    <p:extLst>
      <p:ext uri="{BB962C8B-B14F-4D97-AF65-F5344CB8AC3E}">
        <p14:creationId xmlns:p14="http://schemas.microsoft.com/office/powerpoint/2010/main" val="3934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AI_Sq">
            <a:extLst>
              <a:ext uri="{FF2B5EF4-FFF2-40B4-BE49-F238E27FC236}">
                <a16:creationId xmlns:a16="http://schemas.microsoft.com/office/drawing/2014/main" id="{6157BCAC-073A-4E43-17E5-6AB24D316E6E}"/>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 name="!!_AI_Circle_End">
            <a:extLst>
              <a:ext uri="{FF2B5EF4-FFF2-40B4-BE49-F238E27FC236}">
                <a16:creationId xmlns:a16="http://schemas.microsoft.com/office/drawing/2014/main" id="{0869DA24-C597-DA84-3A0F-65423C9260A4}"/>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0" name="!!_AI_Circle_Mid">
            <a:extLst>
              <a:ext uri="{FF2B5EF4-FFF2-40B4-BE49-F238E27FC236}">
                <a16:creationId xmlns:a16="http://schemas.microsoft.com/office/drawing/2014/main" id="{04CD99A0-E7F3-9016-0FA1-F6F8F029BB01}"/>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2" name="!!_AI_Circle_Start">
            <a:extLst>
              <a:ext uri="{FF2B5EF4-FFF2-40B4-BE49-F238E27FC236}">
                <a16:creationId xmlns:a16="http://schemas.microsoft.com/office/drawing/2014/main" id="{B9E2E14E-AD33-96E1-0D61-BA5A710393E7}"/>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3" name="!!_AI_Text">
            <a:extLst>
              <a:ext uri="{FF2B5EF4-FFF2-40B4-BE49-F238E27FC236}">
                <a16:creationId xmlns:a16="http://schemas.microsoft.com/office/drawing/2014/main" id="{EAD508FB-8B6E-C8F6-2AB3-CE15F6093906}"/>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15" name="!!_NLP">
            <a:extLst>
              <a:ext uri="{FF2B5EF4-FFF2-40B4-BE49-F238E27FC236}">
                <a16:creationId xmlns:a16="http://schemas.microsoft.com/office/drawing/2014/main" id="{1C3AFFA7-E9EC-3F2D-CB20-48D8D57D803D}"/>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6" name="!!_CV">
            <a:extLst>
              <a:ext uri="{FF2B5EF4-FFF2-40B4-BE49-F238E27FC236}">
                <a16:creationId xmlns:a16="http://schemas.microsoft.com/office/drawing/2014/main" id="{912462E0-C5F9-1330-4FB7-878372C01D4C}"/>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_ML_End">
            <a:extLst>
              <a:ext uri="{FF2B5EF4-FFF2-40B4-BE49-F238E27FC236}">
                <a16:creationId xmlns:a16="http://schemas.microsoft.com/office/drawing/2014/main" id="{9B7192B6-1F7A-707E-9547-1FC2EC399D06}"/>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_ML_Mid">
            <a:extLst>
              <a:ext uri="{FF2B5EF4-FFF2-40B4-BE49-F238E27FC236}">
                <a16:creationId xmlns:a16="http://schemas.microsoft.com/office/drawing/2014/main" id="{D465FF1B-C6C6-BE6A-AC85-96FC00DBB88A}"/>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9" name="!!_ML_Start">
            <a:extLst>
              <a:ext uri="{FF2B5EF4-FFF2-40B4-BE49-F238E27FC236}">
                <a16:creationId xmlns:a16="http://schemas.microsoft.com/office/drawing/2014/main" id="{A137B4FC-8646-87CC-19BC-3C61F6D67866}"/>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2" name="!!_Sec_L">
            <a:extLst>
              <a:ext uri="{FF2B5EF4-FFF2-40B4-BE49-F238E27FC236}">
                <a16:creationId xmlns:a16="http://schemas.microsoft.com/office/drawing/2014/main" id="{CFFD725C-50D4-2961-C862-7AA09627EA9B}"/>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3" name="!!_Sec_R">
            <a:extLst>
              <a:ext uri="{FF2B5EF4-FFF2-40B4-BE49-F238E27FC236}">
                <a16:creationId xmlns:a16="http://schemas.microsoft.com/office/drawing/2014/main" id="{6F5907D9-0DB6-6A5D-0373-34B002F26D3F}"/>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4" name="!!_DL_End">
            <a:extLst>
              <a:ext uri="{FF2B5EF4-FFF2-40B4-BE49-F238E27FC236}">
                <a16:creationId xmlns:a16="http://schemas.microsoft.com/office/drawing/2014/main" id="{60AD7B75-EF60-8CD9-CE66-7CA25AB10CD6}"/>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5" name="!!_DL_Mid">
            <a:extLst>
              <a:ext uri="{FF2B5EF4-FFF2-40B4-BE49-F238E27FC236}">
                <a16:creationId xmlns:a16="http://schemas.microsoft.com/office/drawing/2014/main" id="{9B180094-381D-0ABA-BA68-56CAE4772E69}"/>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6" name="!!_DL_Start">
            <a:extLst>
              <a:ext uri="{FF2B5EF4-FFF2-40B4-BE49-F238E27FC236}">
                <a16:creationId xmlns:a16="http://schemas.microsoft.com/office/drawing/2014/main" id="{5024A78C-56B7-88CF-741D-A2F24161ABDA}"/>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7" name="!!_DL_L">
            <a:extLst>
              <a:ext uri="{FF2B5EF4-FFF2-40B4-BE49-F238E27FC236}">
                <a16:creationId xmlns:a16="http://schemas.microsoft.com/office/drawing/2014/main" id="{95CCDA1D-4EA3-29E0-3E64-3846C9EF7A54}"/>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8" name="!!_DL_R">
            <a:extLst>
              <a:ext uri="{FF2B5EF4-FFF2-40B4-BE49-F238E27FC236}">
                <a16:creationId xmlns:a16="http://schemas.microsoft.com/office/drawing/2014/main" id="{9D7011CF-F13D-68CF-E757-236E1425C318}"/>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9" name="!!_GAI_End">
            <a:extLst>
              <a:ext uri="{FF2B5EF4-FFF2-40B4-BE49-F238E27FC236}">
                <a16:creationId xmlns:a16="http://schemas.microsoft.com/office/drawing/2014/main" id="{E7041217-6927-4631-0452-EA0190E8B71B}"/>
              </a:ext>
            </a:extLst>
          </p:cNvPr>
          <p:cNvSpPr/>
          <p:nvPr/>
        </p:nvSpPr>
        <p:spPr>
          <a:xfrm>
            <a:off x="5783373" y="3028951"/>
            <a:ext cx="800100" cy="800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333" b="1">
              <a:solidFill>
                <a:srgbClr val="FFFFFF"/>
              </a:solidFill>
              <a:latin typeface="Anova Light"/>
            </a:endParaRPr>
          </a:p>
        </p:txBody>
      </p:sp>
      <p:sp>
        <p:nvSpPr>
          <p:cNvPr id="30" name="!!_GAI_Mid">
            <a:extLst>
              <a:ext uri="{FF2B5EF4-FFF2-40B4-BE49-F238E27FC236}">
                <a16:creationId xmlns:a16="http://schemas.microsoft.com/office/drawing/2014/main" id="{F912EDCA-FB1D-9C4E-EF0A-B4F914C06FB2}"/>
              </a:ext>
            </a:extLst>
          </p:cNvPr>
          <p:cNvSpPr/>
          <p:nvPr/>
        </p:nvSpPr>
        <p:spPr>
          <a:xfrm flipH="1">
            <a:off x="5996149" y="3028951"/>
            <a:ext cx="191368" cy="800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1" name="!!_GAI_Start">
            <a:extLst>
              <a:ext uri="{FF2B5EF4-FFF2-40B4-BE49-F238E27FC236}">
                <a16:creationId xmlns:a16="http://schemas.microsoft.com/office/drawing/2014/main" id="{A375EE8B-8A10-045C-3ECC-9335D05D3891}"/>
              </a:ext>
            </a:extLst>
          </p:cNvPr>
          <p:cNvSpPr/>
          <p:nvPr/>
        </p:nvSpPr>
        <p:spPr>
          <a:xfrm>
            <a:off x="5600750" y="3028951"/>
            <a:ext cx="800100" cy="800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2" name="!!_GAI_L">
            <a:extLst>
              <a:ext uri="{FF2B5EF4-FFF2-40B4-BE49-F238E27FC236}">
                <a16:creationId xmlns:a16="http://schemas.microsoft.com/office/drawing/2014/main" id="{715699F4-A531-AACA-8C87-8E7478675161}"/>
              </a:ext>
            </a:extLst>
          </p:cNvPr>
          <p:cNvSpPr/>
          <p:nvPr/>
        </p:nvSpPr>
        <p:spPr>
          <a:xfrm>
            <a:off x="5600750" y="3065572"/>
            <a:ext cx="361617" cy="728313"/>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3" name="!!_GAI_R">
            <a:extLst>
              <a:ext uri="{FF2B5EF4-FFF2-40B4-BE49-F238E27FC236}">
                <a16:creationId xmlns:a16="http://schemas.microsoft.com/office/drawing/2014/main" id="{98E932BD-0687-09B2-7A93-66211D16681F}"/>
              </a:ext>
            </a:extLst>
          </p:cNvPr>
          <p:cNvSpPr/>
          <p:nvPr/>
        </p:nvSpPr>
        <p:spPr>
          <a:xfrm>
            <a:off x="6226030" y="3067050"/>
            <a:ext cx="357444" cy="725358"/>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4" name="!!_GAI_Text">
            <a:extLst>
              <a:ext uri="{FF2B5EF4-FFF2-40B4-BE49-F238E27FC236}">
                <a16:creationId xmlns:a16="http://schemas.microsoft.com/office/drawing/2014/main" id="{3F72E521-8F42-E94E-C3B8-2325B29CBC36}"/>
              </a:ext>
            </a:extLst>
          </p:cNvPr>
          <p:cNvSpPr/>
          <p:nvPr/>
        </p:nvSpPr>
        <p:spPr>
          <a:xfrm>
            <a:off x="5852083" y="3367892"/>
            <a:ext cx="487835" cy="122213"/>
          </a:xfrm>
          <a:prstGeom prst="rect">
            <a:avLst/>
          </a:prstGeom>
        </p:spPr>
        <p:txBody>
          <a:bodyPr wrap="square" lIns="0" tIns="0" rIns="0" bIns="0" anchor="ctr" anchorCtr="1">
            <a:spAutoFit/>
          </a:bodyPr>
          <a:lstStyle/>
          <a:p>
            <a:pPr algn="ctr" defTabSz="609630">
              <a:lnSpc>
                <a:spcPct val="85000"/>
              </a:lnSpc>
            </a:pPr>
            <a:r>
              <a:rPr lang="en-US" sz="467">
                <a:solidFill>
                  <a:srgbClr val="4398F9">
                    <a:lumMod val="75000"/>
                  </a:srgbClr>
                </a:solidFill>
                <a:latin typeface="Anova Light"/>
              </a:rPr>
              <a:t>Generative AI</a:t>
            </a:r>
          </a:p>
          <a:p>
            <a:pPr algn="ctr" defTabSz="609630">
              <a:lnSpc>
                <a:spcPct val="85000"/>
              </a:lnSpc>
            </a:pPr>
            <a:r>
              <a:rPr lang="en-US" sz="467">
                <a:solidFill>
                  <a:srgbClr val="4398F9">
                    <a:lumMod val="75000"/>
                  </a:srgbClr>
                </a:solidFill>
                <a:latin typeface="Anova Light"/>
              </a:rPr>
              <a:t>“</a:t>
            </a:r>
            <a:r>
              <a:rPr lang="en-US" sz="467" err="1">
                <a:solidFill>
                  <a:srgbClr val="4398F9">
                    <a:lumMod val="75000"/>
                  </a:srgbClr>
                </a:solidFill>
                <a:latin typeface="Anova Light"/>
              </a:rPr>
              <a:t>GenAI</a:t>
            </a:r>
            <a:r>
              <a:rPr lang="en-US" sz="467">
                <a:solidFill>
                  <a:srgbClr val="4398F9">
                    <a:lumMod val="75000"/>
                  </a:srgbClr>
                </a:solidFill>
                <a:latin typeface="Anova Light"/>
              </a:rPr>
              <a:t>”</a:t>
            </a:r>
          </a:p>
        </p:txBody>
      </p:sp>
      <p:sp>
        <p:nvSpPr>
          <p:cNvPr id="39" name="!!_LLM">
            <a:extLst>
              <a:ext uri="{FF2B5EF4-FFF2-40B4-BE49-F238E27FC236}">
                <a16:creationId xmlns:a16="http://schemas.microsoft.com/office/drawing/2014/main" id="{559FB0A5-E77C-6B21-E68B-C5CD35572261}"/>
              </a:ext>
            </a:extLst>
          </p:cNvPr>
          <p:cNvSpPr/>
          <p:nvPr/>
        </p:nvSpPr>
        <p:spPr>
          <a:xfrm>
            <a:off x="5892801" y="3225800"/>
            <a:ext cx="406400" cy="406400"/>
          </a:xfrm>
          <a:prstGeom prst="ellipse">
            <a:avLst/>
          </a:prstGeom>
          <a:solidFill>
            <a:schemeClr val="accent2">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lumMod val="75000"/>
                  </a:srgbClr>
                </a:solidFill>
                <a:latin typeface="Anova Bold"/>
              </a:rPr>
              <a:t>LLM</a:t>
            </a:r>
          </a:p>
        </p:txBody>
      </p:sp>
      <p:sp>
        <p:nvSpPr>
          <p:cNvPr id="40" name="!!_DT">
            <a:extLst>
              <a:ext uri="{FF2B5EF4-FFF2-40B4-BE49-F238E27FC236}">
                <a16:creationId xmlns:a16="http://schemas.microsoft.com/office/drawing/2014/main" id="{65631E5F-0D8E-ED54-6931-EA8F08789AC7}"/>
              </a:ext>
            </a:extLst>
          </p:cNvPr>
          <p:cNvSpPr/>
          <p:nvPr/>
        </p:nvSpPr>
        <p:spPr>
          <a:xfrm>
            <a:off x="5892801" y="3225800"/>
            <a:ext cx="406400" cy="406400"/>
          </a:xfrm>
          <a:prstGeom prst="ellipse">
            <a:avLst/>
          </a:prstGeom>
          <a:solidFill>
            <a:schemeClr val="accent2">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lumMod val="75000"/>
                  </a:srgbClr>
                </a:solidFill>
                <a:latin typeface="Anova Bold"/>
              </a:rPr>
              <a:t>Digital Twins</a:t>
            </a:r>
          </a:p>
        </p:txBody>
      </p:sp>
      <p:sp>
        <p:nvSpPr>
          <p:cNvPr id="41" name="!!_SD">
            <a:extLst>
              <a:ext uri="{FF2B5EF4-FFF2-40B4-BE49-F238E27FC236}">
                <a16:creationId xmlns:a16="http://schemas.microsoft.com/office/drawing/2014/main" id="{F5D2C097-519A-3FCE-DC62-659AF458A2D7}"/>
              </a:ext>
            </a:extLst>
          </p:cNvPr>
          <p:cNvSpPr/>
          <p:nvPr/>
        </p:nvSpPr>
        <p:spPr>
          <a:xfrm>
            <a:off x="5892801" y="3225800"/>
            <a:ext cx="406400" cy="406400"/>
          </a:xfrm>
          <a:prstGeom prst="ellipse">
            <a:avLst/>
          </a:prstGeom>
          <a:solidFill>
            <a:schemeClr val="accent2">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630"/>
            <a:r>
              <a:rPr lang="en-GB" sz="700" b="1">
                <a:solidFill>
                  <a:srgbClr val="4398F9">
                    <a:lumMod val="75000"/>
                  </a:srgbClr>
                </a:solidFill>
                <a:latin typeface="Anova Bold"/>
              </a:rPr>
              <a:t>Synthetic Data</a:t>
            </a:r>
          </a:p>
        </p:txBody>
      </p:sp>
      <p:sp>
        <p:nvSpPr>
          <p:cNvPr id="35" name="!!_DL_Text">
            <a:extLst>
              <a:ext uri="{FF2B5EF4-FFF2-40B4-BE49-F238E27FC236}">
                <a16:creationId xmlns:a16="http://schemas.microsoft.com/office/drawing/2014/main" id="{8B390B4D-114F-085B-0973-3D625C5C5BE7}"/>
              </a:ext>
            </a:extLst>
          </p:cNvPr>
          <p:cNvSpPr/>
          <p:nvPr/>
        </p:nvSpPr>
        <p:spPr>
          <a:xfrm>
            <a:off x="4839473" y="3254562"/>
            <a:ext cx="2513055" cy="348878"/>
          </a:xfrm>
          <a:prstGeom prst="rect">
            <a:avLst/>
          </a:prstGeom>
        </p:spPr>
        <p:txBody>
          <a:bodyPr wrap="square" lIns="0" tIns="0" rIns="0" bIns="0" anchor="ctr" anchorCtr="1">
            <a:spAutoFit/>
          </a:bodyPr>
          <a:lstStyle/>
          <a:p>
            <a:pPr algn="ctr" defTabSz="609630">
              <a:lnSpc>
                <a:spcPct val="85000"/>
              </a:lnSpc>
            </a:pPr>
            <a:r>
              <a:rPr lang="en-US" sz="2667">
                <a:solidFill>
                  <a:srgbClr val="FFFFFF"/>
                </a:solidFill>
                <a:latin typeface="Anova Light"/>
              </a:rPr>
              <a:t>Deep Learning</a:t>
            </a:r>
          </a:p>
        </p:txBody>
      </p:sp>
      <p:sp>
        <p:nvSpPr>
          <p:cNvPr id="36" name="!!_NLP_Text">
            <a:extLst>
              <a:ext uri="{FF2B5EF4-FFF2-40B4-BE49-F238E27FC236}">
                <a16:creationId xmlns:a16="http://schemas.microsoft.com/office/drawing/2014/main" id="{4A588717-B410-8A04-BD55-07099A7401D5}"/>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37" name="!!_CV_Text">
            <a:extLst>
              <a:ext uri="{FF2B5EF4-FFF2-40B4-BE49-F238E27FC236}">
                <a16:creationId xmlns:a16="http://schemas.microsoft.com/office/drawing/2014/main" id="{67AC9B63-2264-87D5-A552-49D6B5E23BC2}"/>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38" name="!!_ML_Text">
            <a:extLst>
              <a:ext uri="{FF2B5EF4-FFF2-40B4-BE49-F238E27FC236}">
                <a16:creationId xmlns:a16="http://schemas.microsoft.com/office/drawing/2014/main" id="{0F8E2253-45AC-3765-0C8D-285E43BF4929}"/>
              </a:ext>
            </a:extLst>
          </p:cNvPr>
          <p:cNvSpPr/>
          <p:nvPr/>
        </p:nvSpPr>
        <p:spPr>
          <a:xfrm>
            <a:off x="4839473" y="1177791"/>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Machine Learning</a:t>
            </a:r>
          </a:p>
        </p:txBody>
      </p:sp>
    </p:spTree>
    <p:custDataLst>
      <p:tags r:id="rId1"/>
    </p:custDataLst>
    <p:extLst>
      <p:ext uri="{BB962C8B-B14F-4D97-AF65-F5344CB8AC3E}">
        <p14:creationId xmlns:p14="http://schemas.microsoft.com/office/powerpoint/2010/main" val="416917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1D3DA-C268-E344-8613-C352DB793450}"/>
              </a:ext>
            </a:extLst>
          </p:cNvPr>
          <p:cNvSpPr/>
          <p:nvPr/>
        </p:nvSpPr>
        <p:spPr>
          <a:xfrm>
            <a:off x="0" y="-1"/>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5" name="Title 4">
            <a:extLst>
              <a:ext uri="{FF2B5EF4-FFF2-40B4-BE49-F238E27FC236}">
                <a16:creationId xmlns:a16="http://schemas.microsoft.com/office/drawing/2014/main" id="{3FFF976F-4189-A08B-2D43-C8A30758EFFB}"/>
              </a:ext>
            </a:extLst>
          </p:cNvPr>
          <p:cNvSpPr>
            <a:spLocks noGrp="1"/>
          </p:cNvSpPr>
          <p:nvPr>
            <p:ph type="title"/>
          </p:nvPr>
        </p:nvSpPr>
        <p:spPr>
          <a:xfrm>
            <a:off x="702071" y="1253178"/>
            <a:ext cx="3990975" cy="1034129"/>
          </a:xfrm>
        </p:spPr>
        <p:txBody>
          <a:bodyPr/>
          <a:lstStyle/>
          <a:p>
            <a:r>
              <a:rPr lang="en-US" dirty="0">
                <a:solidFill>
                  <a:schemeClr val="bg1"/>
                </a:solidFill>
              </a:rPr>
              <a:t>Machine Learning</a:t>
            </a:r>
          </a:p>
        </p:txBody>
      </p:sp>
      <p:sp>
        <p:nvSpPr>
          <p:cNvPr id="2" name="TextBox 4">
            <a:extLst>
              <a:ext uri="{FF2B5EF4-FFF2-40B4-BE49-F238E27FC236}">
                <a16:creationId xmlns:a16="http://schemas.microsoft.com/office/drawing/2014/main" id="{3D538CEC-0F63-FEB3-0F44-D60334C3A3E4}"/>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chemeClr val="accent3"/>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Box 2">
            <a:extLst>
              <a:ext uri="{FF2B5EF4-FFF2-40B4-BE49-F238E27FC236}">
                <a16:creationId xmlns:a16="http://schemas.microsoft.com/office/drawing/2014/main" id="{32492A7E-5F45-4236-988F-672AFAC96680}"/>
              </a:ext>
            </a:extLst>
          </p:cNvPr>
          <p:cNvSpPr txBox="1"/>
          <p:nvPr/>
        </p:nvSpPr>
        <p:spPr>
          <a:xfrm>
            <a:off x="702071" y="2792030"/>
            <a:ext cx="3789039" cy="1273938"/>
          </a:xfrm>
          <a:prstGeom prst="rect">
            <a:avLst/>
          </a:prstGeom>
          <a:noFill/>
        </p:spPr>
        <p:txBody>
          <a:bodyPr wrap="square" anchor="ctr">
            <a:spAutoFit/>
          </a:bodyPr>
          <a:lstStyle/>
          <a:p>
            <a:pPr>
              <a:lnSpc>
                <a:spcPct val="90000"/>
              </a:lnSpc>
              <a:spcAft>
                <a:spcPts val="800"/>
              </a:spcAft>
            </a:pPr>
            <a:r>
              <a:rPr lang="en-US" sz="2133" dirty="0">
                <a:solidFill>
                  <a:schemeClr val="bg1"/>
                </a:solidFill>
              </a:rPr>
              <a:t>Systems learn from data, identify patterns, and make decisions with minimal human intervention</a:t>
            </a:r>
          </a:p>
        </p:txBody>
      </p:sp>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3"/>
          <a:srcRect l="7686" r="11196"/>
          <a:stretch/>
        </p:blipFill>
        <p:spPr>
          <a:xfrm>
            <a:off x="6000750" y="0"/>
            <a:ext cx="6391275" cy="6972305"/>
          </a:xfrm>
          <a:prstGeom prst="rect">
            <a:avLst/>
          </a:prstGeom>
        </p:spPr>
      </p:pic>
    </p:spTree>
    <p:custDataLst>
      <p:tags r:id="rId1"/>
    </p:custDataLst>
    <p:extLst>
      <p:ext uri="{BB962C8B-B14F-4D97-AF65-F5344CB8AC3E}">
        <p14:creationId xmlns:p14="http://schemas.microsoft.com/office/powerpoint/2010/main" val="1269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erial view of a neighborhood&#10;&#10;Description automatically generated">
            <a:extLst>
              <a:ext uri="{FF2B5EF4-FFF2-40B4-BE49-F238E27FC236}">
                <a16:creationId xmlns:a16="http://schemas.microsoft.com/office/drawing/2014/main" id="{07BB247B-CEF2-6C8F-7851-B473CCB2F8E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095" r="4095"/>
          <a:stretch/>
        </p:blipFill>
        <p:spPr/>
      </p:pic>
      <p:sp>
        <p:nvSpPr>
          <p:cNvPr id="35" name="Title 34">
            <a:extLst>
              <a:ext uri="{FF2B5EF4-FFF2-40B4-BE49-F238E27FC236}">
                <a16:creationId xmlns:a16="http://schemas.microsoft.com/office/drawing/2014/main" id="{E1F8229E-D8F4-10FC-BD2C-AFEDCF412627}"/>
              </a:ext>
            </a:extLst>
          </p:cNvPr>
          <p:cNvSpPr>
            <a:spLocks noGrp="1"/>
          </p:cNvSpPr>
          <p:nvPr>
            <p:ph type="title"/>
          </p:nvPr>
        </p:nvSpPr>
        <p:spPr/>
        <p:txBody>
          <a:bodyPr/>
          <a:lstStyle/>
          <a:p>
            <a:r>
              <a:rPr lang="en-US"/>
              <a:t>Property </a:t>
            </a:r>
            <a:br>
              <a:rPr lang="en-US"/>
            </a:br>
            <a:r>
              <a:rPr lang="en-US"/>
              <a:t>Valuation</a:t>
            </a:r>
          </a:p>
        </p:txBody>
      </p:sp>
      <p:sp>
        <p:nvSpPr>
          <p:cNvPr id="36" name="Text Placeholder 35">
            <a:extLst>
              <a:ext uri="{FF2B5EF4-FFF2-40B4-BE49-F238E27FC236}">
                <a16:creationId xmlns:a16="http://schemas.microsoft.com/office/drawing/2014/main" id="{E19CBABD-2AF8-8267-3E82-B136F9C23925}"/>
              </a:ext>
            </a:extLst>
          </p:cNvPr>
          <p:cNvSpPr>
            <a:spLocks noGrp="1"/>
          </p:cNvSpPr>
          <p:nvPr>
            <p:ph type="body" sz="quarter" idx="11"/>
          </p:nvPr>
        </p:nvSpPr>
        <p:spPr/>
        <p:txBody>
          <a:bodyPr/>
          <a:lstStyle/>
          <a:p>
            <a:r>
              <a:rPr lang="en-US"/>
              <a:t>Counties are using Machine Learning (ML) to reassess every residential property in the community every night.</a:t>
            </a:r>
          </a:p>
        </p:txBody>
      </p:sp>
    </p:spTree>
    <p:extLst>
      <p:ext uri="{BB962C8B-B14F-4D97-AF65-F5344CB8AC3E}">
        <p14:creationId xmlns:p14="http://schemas.microsoft.com/office/powerpoint/2010/main" val="2892589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olice car on the street">
            <a:extLst>
              <a:ext uri="{FF2B5EF4-FFF2-40B4-BE49-F238E27FC236}">
                <a16:creationId xmlns:a16="http://schemas.microsoft.com/office/drawing/2014/main" id="{B118482C-F476-459C-A713-C45F15C4573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149" r="4149"/>
          <a:stretch/>
        </p:blipFill>
        <p:spPr/>
      </p:pic>
      <p:sp>
        <p:nvSpPr>
          <p:cNvPr id="2" name="Title 1">
            <a:extLst>
              <a:ext uri="{FF2B5EF4-FFF2-40B4-BE49-F238E27FC236}">
                <a16:creationId xmlns:a16="http://schemas.microsoft.com/office/drawing/2014/main" id="{A2F49B1F-5B5E-FD5B-B8C5-28DA8D671B18}"/>
              </a:ext>
            </a:extLst>
          </p:cNvPr>
          <p:cNvSpPr>
            <a:spLocks noGrp="1"/>
          </p:cNvSpPr>
          <p:nvPr>
            <p:ph type="title"/>
          </p:nvPr>
        </p:nvSpPr>
        <p:spPr/>
        <p:txBody>
          <a:bodyPr/>
          <a:lstStyle/>
          <a:p>
            <a:pPr>
              <a:spcAft>
                <a:spcPts val="1600"/>
              </a:spcAft>
            </a:pPr>
            <a:r>
              <a:rPr lang="en-US"/>
              <a:t>Investigations Management</a:t>
            </a:r>
            <a:endParaRPr lang="en-US" sz="2933"/>
          </a:p>
        </p:txBody>
      </p:sp>
      <p:sp>
        <p:nvSpPr>
          <p:cNvPr id="3" name="Text Placeholder 1">
            <a:extLst>
              <a:ext uri="{FF2B5EF4-FFF2-40B4-BE49-F238E27FC236}">
                <a16:creationId xmlns:a16="http://schemas.microsoft.com/office/drawing/2014/main" id="{B1D54917-EBA7-365C-652F-748919A4100C}"/>
              </a:ext>
            </a:extLst>
          </p:cNvPr>
          <p:cNvSpPr>
            <a:spLocks noGrp="1"/>
          </p:cNvSpPr>
          <p:nvPr>
            <p:ph type="body" sz="quarter" idx="11"/>
          </p:nvPr>
        </p:nvSpPr>
        <p:spPr>
          <a:xfrm>
            <a:off x="694267" y="3086100"/>
            <a:ext cx="4097867" cy="2302933"/>
          </a:xfrm>
        </p:spPr>
        <p:txBody>
          <a:bodyPr anchor="t">
            <a:normAutofit/>
          </a:bodyPr>
          <a:lstStyle/>
          <a:p>
            <a:pPr algn="l"/>
            <a:r>
              <a:rPr lang="en-US" sz="2400"/>
              <a:t>Law enforcement agencies use Machine Learning (ML) to pinpoint offenders, identify criminal patterns and trends, and issue alerts about emerging threats.</a:t>
            </a:r>
          </a:p>
        </p:txBody>
      </p:sp>
    </p:spTree>
    <p:extLst>
      <p:ext uri="{BB962C8B-B14F-4D97-AF65-F5344CB8AC3E}">
        <p14:creationId xmlns:p14="http://schemas.microsoft.com/office/powerpoint/2010/main" val="3521921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fferent sized buildings">
            <a:extLst>
              <a:ext uri="{FF2B5EF4-FFF2-40B4-BE49-F238E27FC236}">
                <a16:creationId xmlns:a16="http://schemas.microsoft.com/office/drawing/2014/main" id="{90CEC465-4E71-49EF-915E-04DD291266F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47" r="4047"/>
          <a:stretch/>
        </p:blipFill>
        <p:spPr/>
      </p:pic>
      <p:sp>
        <p:nvSpPr>
          <p:cNvPr id="2" name="Title 1">
            <a:extLst>
              <a:ext uri="{FF2B5EF4-FFF2-40B4-BE49-F238E27FC236}">
                <a16:creationId xmlns:a16="http://schemas.microsoft.com/office/drawing/2014/main" id="{856A6A03-EAAC-743C-4F48-5EEB1D3DB20D}"/>
              </a:ext>
            </a:extLst>
          </p:cNvPr>
          <p:cNvSpPr>
            <a:spLocks noGrp="1"/>
          </p:cNvSpPr>
          <p:nvPr>
            <p:ph type="title"/>
          </p:nvPr>
        </p:nvSpPr>
        <p:spPr/>
        <p:txBody>
          <a:bodyPr/>
          <a:lstStyle/>
          <a:p>
            <a:r>
              <a:rPr lang="en-US"/>
              <a:t>Transportation</a:t>
            </a:r>
          </a:p>
        </p:txBody>
      </p:sp>
      <p:sp>
        <p:nvSpPr>
          <p:cNvPr id="4" name="Text Placeholder 3">
            <a:extLst>
              <a:ext uri="{FF2B5EF4-FFF2-40B4-BE49-F238E27FC236}">
                <a16:creationId xmlns:a16="http://schemas.microsoft.com/office/drawing/2014/main" id="{D4845C2D-8153-9C45-4E14-E9BA3ACF148B}"/>
              </a:ext>
            </a:extLst>
          </p:cNvPr>
          <p:cNvSpPr>
            <a:spLocks noGrp="1"/>
          </p:cNvSpPr>
          <p:nvPr>
            <p:ph type="body" sz="quarter" idx="11"/>
          </p:nvPr>
        </p:nvSpPr>
        <p:spPr>
          <a:xfrm>
            <a:off x="702734" y="2506738"/>
            <a:ext cx="4461933" cy="2396975"/>
          </a:xfrm>
        </p:spPr>
        <p:txBody>
          <a:bodyPr/>
          <a:lstStyle/>
          <a:p>
            <a:pPr algn="l"/>
            <a:r>
              <a:rPr lang="en-US">
                <a:solidFill>
                  <a:schemeClr val="tx1"/>
                </a:solidFill>
              </a:rPr>
              <a:t>Cities are </a:t>
            </a:r>
            <a:r>
              <a:rPr lang="en-US"/>
              <a:t>using Machine Learning (ML) to understand commutes and predict traffic in real time.</a:t>
            </a:r>
            <a:endParaRPr lang="en-US">
              <a:solidFill>
                <a:schemeClr val="tx1"/>
              </a:solidFill>
            </a:endParaRPr>
          </a:p>
        </p:txBody>
      </p:sp>
    </p:spTree>
    <p:extLst>
      <p:ext uri="{BB962C8B-B14F-4D97-AF65-F5344CB8AC3E}">
        <p14:creationId xmlns:p14="http://schemas.microsoft.com/office/powerpoint/2010/main" val="1714984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7543" b="7543"/>
          <a:stretch/>
        </p:blipFill>
        <p:spPr>
          <a:xfrm>
            <a:off x="4792134" y="0"/>
            <a:ext cx="7399867" cy="6857998"/>
          </a:xfrm>
          <a:prstGeom prst="rect">
            <a:avLst/>
          </a:prstGeom>
        </p:spPr>
      </p:pic>
      <p:sp>
        <p:nvSpPr>
          <p:cNvPr id="9" name="Rectangle 8">
            <a:extLst>
              <a:ext uri="{FF2B5EF4-FFF2-40B4-BE49-F238E27FC236}">
                <a16:creationId xmlns:a16="http://schemas.microsoft.com/office/drawing/2014/main" id="{611D456D-5533-6E56-C7E1-E6316983CE92}"/>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dirty="0">
              <a:solidFill>
                <a:srgbClr val="FFFFFF"/>
              </a:solidFill>
              <a:latin typeface="Anova Light"/>
            </a:endParaRPr>
          </a:p>
        </p:txBody>
      </p:sp>
      <p:sp>
        <p:nvSpPr>
          <p:cNvPr id="10" name="Title 4">
            <a:extLst>
              <a:ext uri="{FF2B5EF4-FFF2-40B4-BE49-F238E27FC236}">
                <a16:creationId xmlns:a16="http://schemas.microsoft.com/office/drawing/2014/main" id="{25261631-AD32-5AD7-C317-141D30052CD3}"/>
              </a:ext>
            </a:extLst>
          </p:cNvPr>
          <p:cNvSpPr txBox="1">
            <a:spLocks/>
          </p:cNvSpPr>
          <p:nvPr/>
        </p:nvSpPr>
        <p:spPr>
          <a:xfrm>
            <a:off x="701540" y="1534035"/>
            <a:ext cx="4276330" cy="1661993"/>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dirty="0">
                <a:solidFill>
                  <a:srgbClr val="FFFFFF"/>
                </a:solidFill>
              </a:rPr>
              <a:t>Natural Language Processing </a:t>
            </a:r>
          </a:p>
        </p:txBody>
      </p:sp>
      <p:sp>
        <p:nvSpPr>
          <p:cNvPr id="11" name="TextBox 4">
            <a:extLst>
              <a:ext uri="{FF2B5EF4-FFF2-40B4-BE49-F238E27FC236}">
                <a16:creationId xmlns:a16="http://schemas.microsoft.com/office/drawing/2014/main" id="{C05BACED-0401-7A68-E4A6-F17B16EA84AC}"/>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2" name="TextBox 11">
            <a:extLst>
              <a:ext uri="{FF2B5EF4-FFF2-40B4-BE49-F238E27FC236}">
                <a16:creationId xmlns:a16="http://schemas.microsoft.com/office/drawing/2014/main" id="{D343AA12-6A85-0663-5305-0E567A0D3A23}"/>
              </a:ext>
            </a:extLst>
          </p:cNvPr>
          <p:cNvSpPr txBox="1"/>
          <p:nvPr/>
        </p:nvSpPr>
        <p:spPr>
          <a:xfrm>
            <a:off x="701540" y="3538116"/>
            <a:ext cx="4598593" cy="997196"/>
          </a:xfrm>
          <a:prstGeom prst="rect">
            <a:avLst/>
          </a:prstGeom>
          <a:noFill/>
        </p:spPr>
        <p:txBody>
          <a:bodyPr wrap="square" lIns="0" tIns="0" rIns="0" bIns="0" anchor="ctr">
            <a:spAutoFit/>
          </a:bodyPr>
          <a:lstStyle/>
          <a:p>
            <a:pPr defTabSz="609630">
              <a:lnSpc>
                <a:spcPct val="90000"/>
              </a:lnSpc>
              <a:spcAft>
                <a:spcPts val="800"/>
              </a:spcAft>
            </a:pPr>
            <a:r>
              <a:rPr lang="en-GB" sz="2400">
                <a:solidFill>
                  <a:srgbClr val="FFFFFF"/>
                </a:solidFill>
                <a:latin typeface="Anova Light"/>
              </a:rPr>
              <a:t>Enables understanding, interaction and communication between humans and machines.</a:t>
            </a:r>
          </a:p>
        </p:txBody>
      </p:sp>
    </p:spTree>
    <p:custDataLst>
      <p:tags r:id="rId1"/>
    </p:custDataLst>
    <p:extLst>
      <p:ext uri="{BB962C8B-B14F-4D97-AF65-F5344CB8AC3E}">
        <p14:creationId xmlns:p14="http://schemas.microsoft.com/office/powerpoint/2010/main" val="34669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3A13C6-CC2C-E17B-D93C-7C786A8E353E}"/>
              </a:ext>
            </a:extLst>
          </p:cNvPr>
          <p:cNvGrpSpPr/>
          <p:nvPr/>
        </p:nvGrpSpPr>
        <p:grpSpPr>
          <a:xfrm>
            <a:off x="982451" y="5561146"/>
            <a:ext cx="2494998" cy="415381"/>
            <a:chOff x="1189242" y="8341719"/>
            <a:chExt cx="7515009" cy="1251142"/>
          </a:xfrm>
        </p:grpSpPr>
        <p:pic>
          <p:nvPicPr>
            <p:cNvPr id="40" name="Picture 39" descr="A screenshot of a social media post&#10;&#10;Description generated with very high confidence">
              <a:extLst>
                <a:ext uri="{FF2B5EF4-FFF2-40B4-BE49-F238E27FC236}">
                  <a16:creationId xmlns:a16="http://schemas.microsoft.com/office/drawing/2014/main" id="{FE902A59-58B1-490E-94D1-F112F64E714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89242" y="8409943"/>
              <a:ext cx="1181726" cy="1156134"/>
            </a:xfrm>
            <a:prstGeom prst="rect">
              <a:avLst/>
            </a:prstGeom>
          </p:spPr>
        </p:pic>
        <p:pic>
          <p:nvPicPr>
            <p:cNvPr id="41" name="Picture 40" descr="A close up of a sign&#10;&#10;Description generated with very high confidence">
              <a:extLst>
                <a:ext uri="{FF2B5EF4-FFF2-40B4-BE49-F238E27FC236}">
                  <a16:creationId xmlns:a16="http://schemas.microsoft.com/office/drawing/2014/main" id="{425BAF78-B747-4E61-B521-270F09D5745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53399" y="8341719"/>
              <a:ext cx="1136376" cy="1212134"/>
            </a:xfrm>
            <a:prstGeom prst="rect">
              <a:avLst/>
            </a:prstGeom>
          </p:spPr>
        </p:pic>
        <p:pic>
          <p:nvPicPr>
            <p:cNvPr id="42" name="Picture 41">
              <a:extLst>
                <a:ext uri="{FF2B5EF4-FFF2-40B4-BE49-F238E27FC236}">
                  <a16:creationId xmlns:a16="http://schemas.microsoft.com/office/drawing/2014/main" id="{49FB4215-C014-45BE-96DE-A814B7FEC6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0138" y="8368748"/>
              <a:ext cx="1224113" cy="1224113"/>
            </a:xfrm>
            <a:prstGeom prst="rect">
              <a:avLst/>
            </a:prstGeom>
          </p:spPr>
        </p:pic>
        <p:pic>
          <p:nvPicPr>
            <p:cNvPr id="43" name="Picture 42" descr="A close up of a sign&#10;&#10;Description generated with very high confidence">
              <a:extLst>
                <a:ext uri="{FF2B5EF4-FFF2-40B4-BE49-F238E27FC236}">
                  <a16:creationId xmlns:a16="http://schemas.microsoft.com/office/drawing/2014/main" id="{871D7EBF-5019-4BF1-BF7B-2852BA149E6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16156" y="8407757"/>
              <a:ext cx="1146881" cy="1146096"/>
            </a:xfrm>
            <a:prstGeom prst="rect">
              <a:avLst/>
            </a:prstGeom>
          </p:spPr>
        </p:pic>
        <p:pic>
          <p:nvPicPr>
            <p:cNvPr id="44" name="Picture 43">
              <a:extLst>
                <a:ext uri="{FF2B5EF4-FFF2-40B4-BE49-F238E27FC236}">
                  <a16:creationId xmlns:a16="http://schemas.microsoft.com/office/drawing/2014/main" id="{D6181153-F036-43BB-8D01-64E144AC2EA5}"/>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761330" y="8407757"/>
              <a:ext cx="1264464" cy="1160502"/>
            </a:xfrm>
            <a:prstGeom prst="rect">
              <a:avLst/>
            </a:prstGeom>
          </p:spPr>
        </p:pic>
      </p:grpSp>
      <p:sp>
        <p:nvSpPr>
          <p:cNvPr id="19" name="Title 18">
            <a:extLst>
              <a:ext uri="{FF2B5EF4-FFF2-40B4-BE49-F238E27FC236}">
                <a16:creationId xmlns:a16="http://schemas.microsoft.com/office/drawing/2014/main" id="{9190C907-62B0-B7C4-4523-3F8B6931CCDA}"/>
              </a:ext>
            </a:extLst>
          </p:cNvPr>
          <p:cNvSpPr>
            <a:spLocks noGrp="1"/>
          </p:cNvSpPr>
          <p:nvPr>
            <p:ph type="title"/>
          </p:nvPr>
        </p:nvSpPr>
        <p:spPr>
          <a:xfrm>
            <a:off x="14998700" y="473536"/>
            <a:ext cx="10515600" cy="517064"/>
          </a:xfrm>
        </p:spPr>
        <p:txBody>
          <a:bodyPr/>
          <a:lstStyle/>
          <a:p>
            <a:r>
              <a:rPr lang="en-US"/>
              <a:t>Natural Language Processing</a:t>
            </a:r>
          </a:p>
        </p:txBody>
      </p:sp>
      <p:sp>
        <p:nvSpPr>
          <p:cNvPr id="20" name="Arrow: Right 19">
            <a:extLst>
              <a:ext uri="{FF2B5EF4-FFF2-40B4-BE49-F238E27FC236}">
                <a16:creationId xmlns:a16="http://schemas.microsoft.com/office/drawing/2014/main" id="{037B0BEE-8BC8-2EF4-4C95-4D882A288C46}"/>
              </a:ext>
            </a:extLst>
          </p:cNvPr>
          <p:cNvSpPr/>
          <p:nvPr/>
        </p:nvSpPr>
        <p:spPr>
          <a:xfrm>
            <a:off x="19431668" y="2794000"/>
            <a:ext cx="689365" cy="51706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2" name="Rectangle 1">
            <a:extLst>
              <a:ext uri="{FF2B5EF4-FFF2-40B4-BE49-F238E27FC236}">
                <a16:creationId xmlns:a16="http://schemas.microsoft.com/office/drawing/2014/main" id="{1F9F07E2-323E-10AF-B4BF-62A12054639D}"/>
              </a:ext>
            </a:extLst>
          </p:cNvPr>
          <p:cNvSpPr/>
          <p:nvPr/>
        </p:nvSpPr>
        <p:spPr>
          <a:xfrm>
            <a:off x="2" y="0"/>
            <a:ext cx="8985249" cy="525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406380">
              <a:defRPr/>
            </a:pPr>
            <a:endParaRPr lang="en-US" sz="1800">
              <a:solidFill>
                <a:srgbClr val="000000"/>
              </a:solidFill>
              <a:latin typeface="Anova Light"/>
            </a:endParaRPr>
          </a:p>
        </p:txBody>
      </p:sp>
      <p:sp>
        <p:nvSpPr>
          <p:cNvPr id="4" name="Title 11">
            <a:extLst>
              <a:ext uri="{FF2B5EF4-FFF2-40B4-BE49-F238E27FC236}">
                <a16:creationId xmlns:a16="http://schemas.microsoft.com/office/drawing/2014/main" id="{61C6040F-A547-46D7-9483-804A5953A133}"/>
              </a:ext>
            </a:extLst>
          </p:cNvPr>
          <p:cNvSpPr txBox="1">
            <a:spLocks/>
          </p:cNvSpPr>
          <p:nvPr/>
        </p:nvSpPr>
        <p:spPr>
          <a:xfrm>
            <a:off x="817982" y="82440"/>
            <a:ext cx="3900068" cy="1722010"/>
          </a:xfrm>
          <a:prstGeom prst="rect">
            <a:avLst/>
          </a:prstGeom>
        </p:spPr>
        <p:txBody>
          <a:bodyPr vert="horz" wrap="square" lIns="0" tIns="0" rIns="0" bIns="0" rtlCol="0" anchor="b"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406380">
              <a:defRPr/>
            </a:pPr>
            <a:r>
              <a:rPr lang="en-US" sz="3730" b="1">
                <a:solidFill>
                  <a:srgbClr val="FFFFFF"/>
                </a:solidFill>
                <a:latin typeface="Anova Bold"/>
              </a:rPr>
              <a:t>Natural Language Processing</a:t>
            </a:r>
          </a:p>
        </p:txBody>
      </p:sp>
      <p:cxnSp>
        <p:nvCxnSpPr>
          <p:cNvPr id="12" name="Straight Connector 11">
            <a:extLst>
              <a:ext uri="{FF2B5EF4-FFF2-40B4-BE49-F238E27FC236}">
                <a16:creationId xmlns:a16="http://schemas.microsoft.com/office/drawing/2014/main" id="{8010409D-3E5B-0D45-8EDB-5E3272A79D54}"/>
              </a:ext>
            </a:extLst>
          </p:cNvPr>
          <p:cNvCxnSpPr>
            <a:cxnSpLocks/>
          </p:cNvCxnSpPr>
          <p:nvPr/>
        </p:nvCxnSpPr>
        <p:spPr>
          <a:xfrm>
            <a:off x="817982" y="3304455"/>
            <a:ext cx="0" cy="92333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C6637F-8402-9A37-BB2A-3B3BC17D8FE8}"/>
              </a:ext>
            </a:extLst>
          </p:cNvPr>
          <p:cNvCxnSpPr>
            <a:cxnSpLocks/>
          </p:cNvCxnSpPr>
          <p:nvPr/>
        </p:nvCxnSpPr>
        <p:spPr>
          <a:xfrm>
            <a:off x="4883150" y="990600"/>
            <a:ext cx="4102101" cy="0"/>
          </a:xfrm>
          <a:prstGeom prst="line">
            <a:avLst/>
          </a:prstGeom>
          <a:ln w="22225">
            <a:solidFill>
              <a:schemeClr val="accent3"/>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365CDAC-5D9C-DBC2-2400-D94C1B91983E}"/>
              </a:ext>
            </a:extLst>
          </p:cNvPr>
          <p:cNvSpPr/>
          <p:nvPr/>
        </p:nvSpPr>
        <p:spPr>
          <a:xfrm>
            <a:off x="4594746" y="1594455"/>
            <a:ext cx="6767265" cy="3992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pic>
        <p:nvPicPr>
          <p:cNvPr id="15" name="Picture 14">
            <a:extLst>
              <a:ext uri="{FF2B5EF4-FFF2-40B4-BE49-F238E27FC236}">
                <a16:creationId xmlns:a16="http://schemas.microsoft.com/office/drawing/2014/main" id="{25EC25E0-C8A2-FBD2-4F0C-62A2AADD41A2}"/>
              </a:ext>
            </a:extLst>
          </p:cNvPr>
          <p:cNvPicPr>
            <a:picLocks noChangeAspect="1"/>
          </p:cNvPicPr>
          <p:nvPr/>
        </p:nvPicPr>
        <p:blipFill>
          <a:blip r:embed="rId12"/>
          <a:stretch>
            <a:fillRect/>
          </a:stretch>
        </p:blipFill>
        <p:spPr>
          <a:xfrm>
            <a:off x="3810000" y="1397000"/>
            <a:ext cx="8319231" cy="4766734"/>
          </a:xfrm>
          <a:prstGeom prst="rect">
            <a:avLst/>
          </a:prstGeom>
        </p:spPr>
      </p:pic>
      <p:pic>
        <p:nvPicPr>
          <p:cNvPr id="6" name="Picture 5">
            <a:extLst>
              <a:ext uri="{FF2B5EF4-FFF2-40B4-BE49-F238E27FC236}">
                <a16:creationId xmlns:a16="http://schemas.microsoft.com/office/drawing/2014/main" id="{75AF9FC6-EB2C-4191-BC74-CD84C0B38995}"/>
              </a:ext>
            </a:extLst>
          </p:cNvPr>
          <p:cNvPicPr>
            <a:picLocks noChangeAspect="1"/>
          </p:cNvPicPr>
          <p:nvPr/>
        </p:nvPicPr>
        <p:blipFill rotWithShape="1">
          <a:blip r:embed="rId13"/>
          <a:srcRect l="96" t="12194" b="5892"/>
          <a:stretch/>
        </p:blipFill>
        <p:spPr>
          <a:xfrm>
            <a:off x="4664073" y="1607156"/>
            <a:ext cx="6629403" cy="3801629"/>
          </a:xfrm>
          <a:prstGeom prst="rect">
            <a:avLst/>
          </a:prstGeom>
          <a:ln>
            <a:noFill/>
          </a:ln>
        </p:spPr>
      </p:pic>
      <p:pic>
        <p:nvPicPr>
          <p:cNvPr id="8" name="Picture 7">
            <a:extLst>
              <a:ext uri="{FF2B5EF4-FFF2-40B4-BE49-F238E27FC236}">
                <a16:creationId xmlns:a16="http://schemas.microsoft.com/office/drawing/2014/main" id="{619390D3-5641-DC55-A268-909F9CC3DDEB}"/>
              </a:ext>
            </a:extLst>
          </p:cNvPr>
          <p:cNvPicPr>
            <a:picLocks noChangeAspect="1"/>
          </p:cNvPicPr>
          <p:nvPr/>
        </p:nvPicPr>
        <p:blipFill rotWithShape="1">
          <a:blip r:embed="rId14"/>
          <a:srcRect l="12532" t="13557" r="17843" b="-3916"/>
          <a:stretch/>
        </p:blipFill>
        <p:spPr>
          <a:xfrm>
            <a:off x="817290" y="2114099"/>
            <a:ext cx="2825321" cy="3260813"/>
          </a:xfrm>
          <a:prstGeom prst="roundRect">
            <a:avLst>
              <a:gd name="adj" fmla="val 3086"/>
            </a:avLst>
          </a:prstGeom>
          <a:solidFill>
            <a:schemeClr val="bg1"/>
          </a:solidFill>
          <a:effectLst>
            <a:outerShdw dist="101600" dir="2700000" algn="tl" rotWithShape="0">
              <a:schemeClr val="tx1">
                <a:alpha val="12000"/>
              </a:schemeClr>
            </a:outerShdw>
          </a:effectLst>
        </p:spPr>
      </p:pic>
      <p:grpSp>
        <p:nvGrpSpPr>
          <p:cNvPr id="29" name="Group 28">
            <a:extLst>
              <a:ext uri="{FF2B5EF4-FFF2-40B4-BE49-F238E27FC236}">
                <a16:creationId xmlns:a16="http://schemas.microsoft.com/office/drawing/2014/main" id="{CDCEB8D2-188E-FAA7-3597-C817DB3E7394}"/>
              </a:ext>
            </a:extLst>
          </p:cNvPr>
          <p:cNvGrpSpPr/>
          <p:nvPr/>
        </p:nvGrpSpPr>
        <p:grpSpPr>
          <a:xfrm>
            <a:off x="3918858" y="3276178"/>
            <a:ext cx="307741" cy="628581"/>
            <a:chOff x="5791200" y="4956682"/>
            <a:chExt cx="548698" cy="1120749"/>
          </a:xfrm>
        </p:grpSpPr>
        <p:cxnSp>
          <p:nvCxnSpPr>
            <p:cNvPr id="22" name="Straight Connector 21">
              <a:extLst>
                <a:ext uri="{FF2B5EF4-FFF2-40B4-BE49-F238E27FC236}">
                  <a16:creationId xmlns:a16="http://schemas.microsoft.com/office/drawing/2014/main" id="{C4C1B3A9-4D4B-C54C-4ADE-DD28A57F9E3B}"/>
                </a:ext>
              </a:extLst>
            </p:cNvPr>
            <p:cNvCxnSpPr>
              <a:cxnSpLocks/>
            </p:cNvCxnSpPr>
            <p:nvPr/>
          </p:nvCxnSpPr>
          <p:spPr>
            <a:xfrm>
              <a:off x="5791200" y="4956682"/>
              <a:ext cx="548698" cy="560361"/>
            </a:xfrm>
            <a:prstGeom prst="line">
              <a:avLst/>
            </a:prstGeom>
            <a:ln w="19050" cap="rnd">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5781D1-9877-2DB1-4D99-29A789309A29}"/>
                </a:ext>
              </a:extLst>
            </p:cNvPr>
            <p:cNvCxnSpPr>
              <a:cxnSpLocks/>
            </p:cNvCxnSpPr>
            <p:nvPr/>
          </p:nvCxnSpPr>
          <p:spPr>
            <a:xfrm flipV="1">
              <a:off x="5791200" y="5517043"/>
              <a:ext cx="548698" cy="560388"/>
            </a:xfrm>
            <a:prstGeom prst="line">
              <a:avLst/>
            </a:prstGeom>
            <a:ln w="19050" cap="rnd">
              <a:solidFill>
                <a:schemeClr val="accent3"/>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88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2D49EC-D2C7-1AE0-7394-6835735C705B}"/>
              </a:ext>
            </a:extLst>
          </p:cNvPr>
          <p:cNvPicPr>
            <a:picLocks noChangeAspect="1"/>
          </p:cNvPicPr>
          <p:nvPr/>
        </p:nvPicPr>
        <p:blipFill rotWithShape="1">
          <a:blip r:embed="rId3">
            <a:alphaModFix amt="46000"/>
          </a:blip>
          <a:srcRect l="2613" t="6171" r="51492" b="11875"/>
          <a:stretch/>
        </p:blipFill>
        <p:spPr>
          <a:xfrm>
            <a:off x="508001" y="537634"/>
            <a:ext cx="3166533" cy="3354917"/>
          </a:xfrm>
          <a:prstGeom prst="roundRect">
            <a:avLst>
              <a:gd name="adj" fmla="val 3135"/>
            </a:avLst>
          </a:prstGeom>
          <a:solidFill>
            <a:schemeClr val="bg1"/>
          </a:solidFill>
          <a:ln>
            <a:solidFill>
              <a:schemeClr val="accent6">
                <a:lumMod val="60000"/>
                <a:lumOff val="40000"/>
              </a:schemeClr>
            </a:solidFill>
          </a:ln>
          <a:effectLst>
            <a:outerShdw dist="101600" dir="2700000" algn="tl" rotWithShape="0">
              <a:schemeClr val="accent6">
                <a:lumMod val="40000"/>
                <a:lumOff val="60000"/>
              </a:schemeClr>
            </a:outerShdw>
          </a:effectLst>
        </p:spPr>
      </p:pic>
      <p:sp>
        <p:nvSpPr>
          <p:cNvPr id="3" name="Rectangle: Rounded Corners 2">
            <a:extLst>
              <a:ext uri="{FF2B5EF4-FFF2-40B4-BE49-F238E27FC236}">
                <a16:creationId xmlns:a16="http://schemas.microsoft.com/office/drawing/2014/main" id="{1A4AE5E6-E253-1458-1656-3E69556D3DA4}"/>
              </a:ext>
            </a:extLst>
          </p:cNvPr>
          <p:cNvSpPr/>
          <p:nvPr/>
        </p:nvSpPr>
        <p:spPr>
          <a:xfrm>
            <a:off x="4047067" y="914401"/>
            <a:ext cx="2794000" cy="37359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630"/>
            <a:r>
              <a:rPr lang="en-GB" sz="1867">
                <a:solidFill>
                  <a:srgbClr val="FFFFFF"/>
                </a:solidFill>
                <a:latin typeface="Anova Light"/>
              </a:rPr>
              <a:t>Categorise</a:t>
            </a:r>
          </a:p>
        </p:txBody>
      </p:sp>
      <p:sp>
        <p:nvSpPr>
          <p:cNvPr id="4" name="Rectangle: Rounded Corners 3">
            <a:extLst>
              <a:ext uri="{FF2B5EF4-FFF2-40B4-BE49-F238E27FC236}">
                <a16:creationId xmlns:a16="http://schemas.microsoft.com/office/drawing/2014/main" id="{8C390060-D6F7-214E-95AB-C384E83CE844}"/>
              </a:ext>
            </a:extLst>
          </p:cNvPr>
          <p:cNvSpPr/>
          <p:nvPr/>
        </p:nvSpPr>
        <p:spPr>
          <a:xfrm>
            <a:off x="5164667" y="1659446"/>
            <a:ext cx="2235200" cy="373592"/>
          </a:xfrm>
          <a:prstGeom prst="roundRect">
            <a:avLst>
              <a:gd name="adj" fmla="val 50000"/>
            </a:avLst>
          </a:prstGeom>
          <a:solidFill>
            <a:srgbClr val="36D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630"/>
            <a:r>
              <a:rPr lang="en-GB" sz="1867">
                <a:solidFill>
                  <a:srgbClr val="000000"/>
                </a:solidFill>
                <a:latin typeface="Anova Light"/>
              </a:rPr>
              <a:t>Contextualize</a:t>
            </a:r>
          </a:p>
        </p:txBody>
      </p:sp>
      <p:sp>
        <p:nvSpPr>
          <p:cNvPr id="6" name="Rectangle: Rounded Corners 5">
            <a:extLst>
              <a:ext uri="{FF2B5EF4-FFF2-40B4-BE49-F238E27FC236}">
                <a16:creationId xmlns:a16="http://schemas.microsoft.com/office/drawing/2014/main" id="{F65DD68B-5391-CF51-1B41-D7E166C0A378}"/>
              </a:ext>
            </a:extLst>
          </p:cNvPr>
          <p:cNvSpPr/>
          <p:nvPr/>
        </p:nvSpPr>
        <p:spPr>
          <a:xfrm>
            <a:off x="6282268" y="2411284"/>
            <a:ext cx="1490133" cy="373592"/>
          </a:xfrm>
          <a:prstGeom prst="roundRect">
            <a:avLst>
              <a:gd name="adj" fmla="val 50000"/>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630"/>
            <a:r>
              <a:rPr lang="en-GB" sz="1867">
                <a:solidFill>
                  <a:srgbClr val="000000"/>
                </a:solidFill>
                <a:latin typeface="Anova Light"/>
              </a:rPr>
              <a:t>Tense</a:t>
            </a:r>
          </a:p>
        </p:txBody>
      </p:sp>
      <p:sp>
        <p:nvSpPr>
          <p:cNvPr id="7" name="Rectangle: Rounded Corners 6">
            <a:extLst>
              <a:ext uri="{FF2B5EF4-FFF2-40B4-BE49-F238E27FC236}">
                <a16:creationId xmlns:a16="http://schemas.microsoft.com/office/drawing/2014/main" id="{80B55204-54BB-7C53-F2DF-DB0F3FA816B4}"/>
              </a:ext>
            </a:extLst>
          </p:cNvPr>
          <p:cNvSpPr/>
          <p:nvPr/>
        </p:nvSpPr>
        <p:spPr>
          <a:xfrm>
            <a:off x="7213600" y="3150566"/>
            <a:ext cx="937080" cy="373592"/>
          </a:xfrm>
          <a:prstGeom prst="roundRect">
            <a:avLst>
              <a:gd name="adj" fmla="val 50000"/>
            </a:avLst>
          </a:prstGeom>
          <a:solidFill>
            <a:srgbClr val="F2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630"/>
            <a:r>
              <a:rPr lang="en-GB" sz="1867">
                <a:solidFill>
                  <a:srgbClr val="FFFFFF"/>
                </a:solidFill>
                <a:latin typeface="Anova Light"/>
              </a:rPr>
              <a:t>Score</a:t>
            </a:r>
          </a:p>
        </p:txBody>
      </p:sp>
      <p:sp>
        <p:nvSpPr>
          <p:cNvPr id="8" name="TextBox 7">
            <a:extLst>
              <a:ext uri="{FF2B5EF4-FFF2-40B4-BE49-F238E27FC236}">
                <a16:creationId xmlns:a16="http://schemas.microsoft.com/office/drawing/2014/main" id="{1F33DADD-F026-52EE-475B-0C3C20B73CAE}"/>
              </a:ext>
            </a:extLst>
          </p:cNvPr>
          <p:cNvSpPr txBox="1"/>
          <p:nvPr/>
        </p:nvSpPr>
        <p:spPr>
          <a:xfrm>
            <a:off x="8339667" y="3078831"/>
            <a:ext cx="3445933" cy="517193"/>
          </a:xfrm>
          <a:prstGeom prst="rect">
            <a:avLst/>
          </a:prstGeom>
          <a:noFill/>
        </p:spPr>
        <p:txBody>
          <a:bodyPr wrap="square" lIns="0" tIns="0" rIns="0" bIns="0" rtlCol="0">
            <a:spAutoFit/>
          </a:bodyPr>
          <a:lstStyle/>
          <a:p>
            <a:pPr defTabSz="609630">
              <a:lnSpc>
                <a:spcPct val="90000"/>
              </a:lnSpc>
            </a:pPr>
            <a:r>
              <a:rPr lang="en-GB" sz="1867">
                <a:solidFill>
                  <a:srgbClr val="000000"/>
                </a:solidFill>
                <a:latin typeface="Anova Light"/>
              </a:rPr>
              <a:t>High probability risk assessment in a collapsing timeframe</a:t>
            </a:r>
          </a:p>
        </p:txBody>
      </p:sp>
      <p:sp>
        <p:nvSpPr>
          <p:cNvPr id="9" name="TextBox 8">
            <a:extLst>
              <a:ext uri="{FF2B5EF4-FFF2-40B4-BE49-F238E27FC236}">
                <a16:creationId xmlns:a16="http://schemas.microsoft.com/office/drawing/2014/main" id="{9F79EA67-1603-51B6-7239-75C2C7664E68}"/>
              </a:ext>
            </a:extLst>
          </p:cNvPr>
          <p:cNvSpPr txBox="1"/>
          <p:nvPr/>
        </p:nvSpPr>
        <p:spPr>
          <a:xfrm>
            <a:off x="8130117" y="2471486"/>
            <a:ext cx="3206750" cy="258597"/>
          </a:xfrm>
          <a:prstGeom prst="rect">
            <a:avLst/>
          </a:prstGeom>
          <a:noFill/>
        </p:spPr>
        <p:txBody>
          <a:bodyPr wrap="square" lIns="0" tIns="0" rIns="0" bIns="0" rtlCol="0">
            <a:spAutoFit/>
          </a:bodyPr>
          <a:lstStyle/>
          <a:p>
            <a:pPr defTabSz="609630">
              <a:lnSpc>
                <a:spcPct val="90000"/>
              </a:lnSpc>
            </a:pPr>
            <a:r>
              <a:rPr lang="en-GB" sz="1867">
                <a:solidFill>
                  <a:srgbClr val="000000"/>
                </a:solidFill>
                <a:latin typeface="Anova Light"/>
              </a:rPr>
              <a:t>Past present or future</a:t>
            </a:r>
          </a:p>
        </p:txBody>
      </p:sp>
      <p:sp>
        <p:nvSpPr>
          <p:cNvPr id="10" name="TextBox 9">
            <a:extLst>
              <a:ext uri="{FF2B5EF4-FFF2-40B4-BE49-F238E27FC236}">
                <a16:creationId xmlns:a16="http://schemas.microsoft.com/office/drawing/2014/main" id="{EC8EE06F-EC4B-0D97-213C-76D8E47CEFC3}"/>
              </a:ext>
            </a:extLst>
          </p:cNvPr>
          <p:cNvSpPr txBox="1"/>
          <p:nvPr/>
        </p:nvSpPr>
        <p:spPr>
          <a:xfrm>
            <a:off x="7586133" y="1731722"/>
            <a:ext cx="4097866" cy="258597"/>
          </a:xfrm>
          <a:prstGeom prst="rect">
            <a:avLst/>
          </a:prstGeom>
          <a:noFill/>
        </p:spPr>
        <p:txBody>
          <a:bodyPr wrap="square" lIns="0" tIns="0" rIns="0" bIns="0" rtlCol="0">
            <a:spAutoFit/>
          </a:bodyPr>
          <a:lstStyle/>
          <a:p>
            <a:pPr defTabSz="609630">
              <a:lnSpc>
                <a:spcPct val="90000"/>
              </a:lnSpc>
            </a:pPr>
            <a:r>
              <a:rPr lang="en-GB" sz="1867">
                <a:solidFill>
                  <a:srgbClr val="000000"/>
                </a:solidFill>
                <a:latin typeface="Anova Light"/>
              </a:rPr>
              <a:t>Probable, possible or unlikely events</a:t>
            </a:r>
          </a:p>
        </p:txBody>
      </p:sp>
      <p:sp>
        <p:nvSpPr>
          <p:cNvPr id="11" name="TextBox 10">
            <a:extLst>
              <a:ext uri="{FF2B5EF4-FFF2-40B4-BE49-F238E27FC236}">
                <a16:creationId xmlns:a16="http://schemas.microsoft.com/office/drawing/2014/main" id="{8D2053D8-B738-9B2C-DEB7-EBF7361C0B65}"/>
              </a:ext>
            </a:extLst>
          </p:cNvPr>
          <p:cNvSpPr txBox="1"/>
          <p:nvPr/>
        </p:nvSpPr>
        <p:spPr>
          <a:xfrm>
            <a:off x="7027333" y="978026"/>
            <a:ext cx="4470400" cy="258597"/>
          </a:xfrm>
          <a:prstGeom prst="rect">
            <a:avLst/>
          </a:prstGeom>
          <a:noFill/>
        </p:spPr>
        <p:txBody>
          <a:bodyPr wrap="square" lIns="0" tIns="0" rIns="0" bIns="0" rtlCol="0">
            <a:spAutoFit/>
          </a:bodyPr>
          <a:lstStyle/>
          <a:p>
            <a:pPr defTabSz="609630">
              <a:lnSpc>
                <a:spcPct val="90000"/>
              </a:lnSpc>
            </a:pPr>
            <a:r>
              <a:rPr lang="en-GB" sz="1867">
                <a:solidFill>
                  <a:srgbClr val="000000"/>
                </a:solidFill>
                <a:latin typeface="Anova Light"/>
              </a:rPr>
              <a:t>Identification elements risk categories</a:t>
            </a:r>
          </a:p>
        </p:txBody>
      </p:sp>
      <p:grpSp>
        <p:nvGrpSpPr>
          <p:cNvPr id="45" name="Group 44">
            <a:extLst>
              <a:ext uri="{FF2B5EF4-FFF2-40B4-BE49-F238E27FC236}">
                <a16:creationId xmlns:a16="http://schemas.microsoft.com/office/drawing/2014/main" id="{27F00D61-3C97-692A-1E2F-A0593BBC4CDD}"/>
              </a:ext>
            </a:extLst>
          </p:cNvPr>
          <p:cNvGrpSpPr/>
          <p:nvPr/>
        </p:nvGrpSpPr>
        <p:grpSpPr>
          <a:xfrm>
            <a:off x="0" y="4267200"/>
            <a:ext cx="12192000" cy="1871133"/>
            <a:chOff x="0" y="6400800"/>
            <a:chExt cx="18288000" cy="2806700"/>
          </a:xfrm>
        </p:grpSpPr>
        <p:grpSp>
          <p:nvGrpSpPr>
            <p:cNvPr id="15" name="Group 14">
              <a:extLst>
                <a:ext uri="{FF2B5EF4-FFF2-40B4-BE49-F238E27FC236}">
                  <a16:creationId xmlns:a16="http://schemas.microsoft.com/office/drawing/2014/main" id="{254CAA0D-2663-7DEB-DDD6-DFF54D94CD6E}"/>
                </a:ext>
              </a:extLst>
            </p:cNvPr>
            <p:cNvGrpSpPr/>
            <p:nvPr/>
          </p:nvGrpSpPr>
          <p:grpSpPr>
            <a:xfrm>
              <a:off x="0" y="6400800"/>
              <a:ext cx="18288000" cy="2806700"/>
              <a:chOff x="-279400" y="6400800"/>
              <a:chExt cx="18008600" cy="2244725"/>
            </a:xfrm>
          </p:grpSpPr>
          <p:sp>
            <p:nvSpPr>
              <p:cNvPr id="12" name="Rectangle 11">
                <a:extLst>
                  <a:ext uri="{FF2B5EF4-FFF2-40B4-BE49-F238E27FC236}">
                    <a16:creationId xmlns:a16="http://schemas.microsoft.com/office/drawing/2014/main" id="{5EF4A584-20DC-51D3-9860-017DB9156328}"/>
                  </a:ext>
                </a:extLst>
              </p:cNvPr>
              <p:cNvSpPr/>
              <p:nvPr/>
            </p:nvSpPr>
            <p:spPr>
              <a:xfrm>
                <a:off x="-279400" y="6400800"/>
                <a:ext cx="9144000" cy="2244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4" name="Rectangle 13">
                <a:extLst>
                  <a:ext uri="{FF2B5EF4-FFF2-40B4-BE49-F238E27FC236}">
                    <a16:creationId xmlns:a16="http://schemas.microsoft.com/office/drawing/2014/main" id="{175A1D5B-DB1D-6456-7F90-2FCF5DC37D9E}"/>
                  </a:ext>
                </a:extLst>
              </p:cNvPr>
              <p:cNvSpPr/>
              <p:nvPr/>
            </p:nvSpPr>
            <p:spPr>
              <a:xfrm>
                <a:off x="8864600" y="6400800"/>
                <a:ext cx="8864600" cy="22447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grpSp>
        <p:sp>
          <p:nvSpPr>
            <p:cNvPr id="16" name="Oval 15">
              <a:extLst>
                <a:ext uri="{FF2B5EF4-FFF2-40B4-BE49-F238E27FC236}">
                  <a16:creationId xmlns:a16="http://schemas.microsoft.com/office/drawing/2014/main" id="{DD304225-CB95-9AC2-7A1C-34AF9BE2557B}"/>
                </a:ext>
              </a:extLst>
            </p:cNvPr>
            <p:cNvSpPr/>
            <p:nvPr/>
          </p:nvSpPr>
          <p:spPr>
            <a:xfrm>
              <a:off x="8978773" y="7479138"/>
              <a:ext cx="614188" cy="614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24000" rtlCol="0" anchor="ctr"/>
            <a:lstStyle/>
            <a:p>
              <a:pPr algn="ctr" defTabSz="609630"/>
              <a:r>
                <a:rPr lang="en-GB" sz="1600">
                  <a:solidFill>
                    <a:srgbClr val="FFFFFF"/>
                  </a:solidFill>
                  <a:latin typeface="Anova Light"/>
                </a:rPr>
                <a:t>vs</a:t>
              </a:r>
            </a:p>
          </p:txBody>
        </p:sp>
        <p:sp>
          <p:nvSpPr>
            <p:cNvPr id="17" name="TextBox 16">
              <a:extLst>
                <a:ext uri="{FF2B5EF4-FFF2-40B4-BE49-F238E27FC236}">
                  <a16:creationId xmlns:a16="http://schemas.microsoft.com/office/drawing/2014/main" id="{91059FFC-3D92-5C74-47FA-662A3087A7A3}"/>
                </a:ext>
              </a:extLst>
            </p:cNvPr>
            <p:cNvSpPr txBox="1"/>
            <p:nvPr/>
          </p:nvSpPr>
          <p:spPr>
            <a:xfrm>
              <a:off x="7391399" y="7528731"/>
              <a:ext cx="1752602" cy="553998"/>
            </a:xfrm>
            <a:prstGeom prst="rect">
              <a:avLst/>
            </a:prstGeom>
            <a:noFill/>
          </p:spPr>
          <p:txBody>
            <a:bodyPr wrap="square" lIns="0" tIns="0" rIns="0" bIns="0" rtlCol="0">
              <a:spAutoFit/>
            </a:bodyPr>
            <a:lstStyle/>
            <a:p>
              <a:pPr algn="ctr" defTabSz="609630"/>
              <a:r>
                <a:rPr lang="en-GB" sz="2400" b="1">
                  <a:solidFill>
                    <a:srgbClr val="FFFFFF"/>
                  </a:solidFill>
                  <a:latin typeface="Anova Light"/>
                </a:rPr>
                <a:t>HIGH</a:t>
              </a:r>
            </a:p>
          </p:txBody>
        </p:sp>
        <p:sp>
          <p:nvSpPr>
            <p:cNvPr id="18" name="TextBox 17">
              <a:extLst>
                <a:ext uri="{FF2B5EF4-FFF2-40B4-BE49-F238E27FC236}">
                  <a16:creationId xmlns:a16="http://schemas.microsoft.com/office/drawing/2014/main" id="{C66A7FA6-0FDF-88D2-9790-8B26AD65FBE5}"/>
                </a:ext>
              </a:extLst>
            </p:cNvPr>
            <p:cNvSpPr txBox="1"/>
            <p:nvPr/>
          </p:nvSpPr>
          <p:spPr>
            <a:xfrm>
              <a:off x="9423401" y="7528731"/>
              <a:ext cx="1680734" cy="553998"/>
            </a:xfrm>
            <a:prstGeom prst="rect">
              <a:avLst/>
            </a:prstGeom>
            <a:noFill/>
          </p:spPr>
          <p:txBody>
            <a:bodyPr wrap="square" lIns="0" tIns="0" rIns="0" bIns="0" rtlCol="0">
              <a:spAutoFit/>
            </a:bodyPr>
            <a:lstStyle/>
            <a:p>
              <a:pPr algn="ctr" defTabSz="609630"/>
              <a:r>
                <a:rPr lang="en-GB" sz="2400" b="1">
                  <a:solidFill>
                    <a:srgbClr val="032954"/>
                  </a:solidFill>
                  <a:latin typeface="Anova Light"/>
                </a:rPr>
                <a:t>LOW</a:t>
              </a:r>
            </a:p>
          </p:txBody>
        </p:sp>
        <p:sp>
          <p:nvSpPr>
            <p:cNvPr id="19" name="TextBox 18">
              <a:extLst>
                <a:ext uri="{FF2B5EF4-FFF2-40B4-BE49-F238E27FC236}">
                  <a16:creationId xmlns:a16="http://schemas.microsoft.com/office/drawing/2014/main" id="{0907F783-610B-00A4-B983-5F69A3E752E5}"/>
                </a:ext>
              </a:extLst>
            </p:cNvPr>
            <p:cNvSpPr txBox="1"/>
            <p:nvPr/>
          </p:nvSpPr>
          <p:spPr>
            <a:xfrm>
              <a:off x="338139" y="6851651"/>
              <a:ext cx="7129461" cy="492347"/>
            </a:xfrm>
            <a:prstGeom prst="rect">
              <a:avLst/>
            </a:prstGeom>
            <a:noFill/>
          </p:spPr>
          <p:txBody>
            <a:bodyPr wrap="square" lIns="0" tIns="0" rIns="0" bIns="0" rtlCol="0">
              <a:spAutoFit/>
            </a:bodyPr>
            <a:lstStyle/>
            <a:p>
              <a:pPr algn="ctr" defTabSz="609630"/>
              <a:r>
                <a:rPr lang="en-GB" sz="2133" b="1" dirty="0">
                  <a:solidFill>
                    <a:srgbClr val="FFFFFF"/>
                  </a:solidFill>
                  <a:latin typeface="Anova Light"/>
                </a:rPr>
                <a:t>“</a:t>
              </a:r>
              <a:r>
                <a:rPr lang="en-GB" sz="2133" b="1" dirty="0">
                  <a:solidFill>
                    <a:srgbClr val="36D982"/>
                  </a:solidFill>
                  <a:latin typeface="Anova Light"/>
                </a:rPr>
                <a:t>I intend to </a:t>
              </a:r>
              <a:r>
                <a:rPr lang="en-GB" sz="2133" b="1" dirty="0">
                  <a:solidFill>
                    <a:srgbClr val="4398F9"/>
                  </a:solidFill>
                  <a:latin typeface="Anova Light"/>
                </a:rPr>
                <a:t>abuse a child </a:t>
              </a:r>
              <a:r>
                <a:rPr lang="en-GB" sz="2133" b="1" dirty="0">
                  <a:solidFill>
                    <a:srgbClr val="FFCC33"/>
                  </a:solidFill>
                  <a:latin typeface="Anova Light"/>
                </a:rPr>
                <a:t>tomorrow</a:t>
              </a:r>
              <a:r>
                <a:rPr lang="en-GB" sz="2133" b="1" dirty="0">
                  <a:solidFill>
                    <a:srgbClr val="FFFFFF"/>
                  </a:solidFill>
                  <a:latin typeface="Anova Light"/>
                </a:rPr>
                <a:t>”</a:t>
              </a:r>
            </a:p>
          </p:txBody>
        </p:sp>
        <p:sp>
          <p:nvSpPr>
            <p:cNvPr id="22" name="TextBox 21">
              <a:extLst>
                <a:ext uri="{FF2B5EF4-FFF2-40B4-BE49-F238E27FC236}">
                  <a16:creationId xmlns:a16="http://schemas.microsoft.com/office/drawing/2014/main" id="{1D029652-E5B3-C29D-BFA1-23F21DD11DF2}"/>
                </a:ext>
              </a:extLst>
            </p:cNvPr>
            <p:cNvSpPr txBox="1"/>
            <p:nvPr/>
          </p:nvSpPr>
          <p:spPr>
            <a:xfrm>
              <a:off x="10950273" y="6851651"/>
              <a:ext cx="6445853" cy="492347"/>
            </a:xfrm>
            <a:prstGeom prst="rect">
              <a:avLst/>
            </a:prstGeom>
            <a:noFill/>
          </p:spPr>
          <p:txBody>
            <a:bodyPr wrap="square" lIns="0" tIns="0" rIns="0" bIns="0" rtlCol="0">
              <a:spAutoFit/>
            </a:bodyPr>
            <a:lstStyle/>
            <a:p>
              <a:pPr algn="ctr" defTabSz="609630"/>
              <a:r>
                <a:rPr lang="en-GB" sz="2133" b="1">
                  <a:solidFill>
                    <a:srgbClr val="032954"/>
                  </a:solidFill>
                  <a:latin typeface="Anova Light"/>
                </a:rPr>
                <a:t>“</a:t>
              </a:r>
              <a:r>
                <a:rPr lang="en-GB" sz="2133" b="1">
                  <a:solidFill>
                    <a:srgbClr val="36D982"/>
                  </a:solidFill>
                  <a:latin typeface="Anova Light"/>
                </a:rPr>
                <a:t>it would be hot </a:t>
              </a:r>
              <a:r>
                <a:rPr lang="en-GB" sz="2133" b="1">
                  <a:solidFill>
                    <a:srgbClr val="0766D1"/>
                  </a:solidFill>
                  <a:latin typeface="Anova Light"/>
                </a:rPr>
                <a:t>to abuse a child</a:t>
              </a:r>
              <a:r>
                <a:rPr lang="en-GB" sz="2133" b="1">
                  <a:solidFill>
                    <a:srgbClr val="032954"/>
                  </a:solidFill>
                  <a:latin typeface="Anova Light"/>
                </a:rPr>
                <a:t>”</a:t>
              </a:r>
            </a:p>
          </p:txBody>
        </p:sp>
        <p:sp>
          <p:nvSpPr>
            <p:cNvPr id="26" name="TextBox 25">
              <a:extLst>
                <a:ext uri="{FF2B5EF4-FFF2-40B4-BE49-F238E27FC236}">
                  <a16:creationId xmlns:a16="http://schemas.microsoft.com/office/drawing/2014/main" id="{103A5782-384F-EA92-7B4F-596E95FDBAEF}"/>
                </a:ext>
              </a:extLst>
            </p:cNvPr>
            <p:cNvSpPr txBox="1"/>
            <p:nvPr/>
          </p:nvSpPr>
          <p:spPr>
            <a:xfrm>
              <a:off x="338138" y="8153079"/>
              <a:ext cx="2762250" cy="498599"/>
            </a:xfrm>
            <a:prstGeom prst="rect">
              <a:avLst/>
            </a:prstGeom>
            <a:noFill/>
          </p:spPr>
          <p:txBody>
            <a:bodyPr wrap="square" lIns="0" tIns="0" rIns="0" bIns="0" rtlCol="0">
              <a:spAutoFit/>
            </a:bodyPr>
            <a:lstStyle/>
            <a:p>
              <a:pPr algn="ctr" defTabSz="609630">
                <a:lnSpc>
                  <a:spcPct val="90000"/>
                </a:lnSpc>
              </a:pPr>
              <a:r>
                <a:rPr lang="en-GB" sz="1200">
                  <a:solidFill>
                    <a:srgbClr val="FFFFFF"/>
                  </a:solidFill>
                  <a:latin typeface="Anova Light"/>
                </a:rPr>
                <a:t>Contextualize</a:t>
              </a:r>
              <a:br>
                <a:rPr lang="en-GB" sz="1200">
                  <a:solidFill>
                    <a:srgbClr val="FFFFFF"/>
                  </a:solidFill>
                  <a:latin typeface="Anova Light"/>
                </a:rPr>
              </a:br>
              <a:r>
                <a:rPr lang="en-GB" sz="1200" b="1">
                  <a:solidFill>
                    <a:srgbClr val="FFFFFF"/>
                  </a:solidFill>
                  <a:latin typeface="Anova Bold"/>
                </a:rPr>
                <a:t>Possible</a:t>
              </a:r>
            </a:p>
          </p:txBody>
        </p:sp>
        <p:sp>
          <p:nvSpPr>
            <p:cNvPr id="27" name="TextBox 26">
              <a:extLst>
                <a:ext uri="{FF2B5EF4-FFF2-40B4-BE49-F238E27FC236}">
                  <a16:creationId xmlns:a16="http://schemas.microsoft.com/office/drawing/2014/main" id="{0CE09696-AD83-ECF7-B0B7-8410DE052AF6}"/>
                </a:ext>
              </a:extLst>
            </p:cNvPr>
            <p:cNvSpPr txBox="1"/>
            <p:nvPr/>
          </p:nvSpPr>
          <p:spPr>
            <a:xfrm>
              <a:off x="2538410" y="8153079"/>
              <a:ext cx="1781177" cy="498599"/>
            </a:xfrm>
            <a:prstGeom prst="rect">
              <a:avLst/>
            </a:prstGeom>
            <a:noFill/>
          </p:spPr>
          <p:txBody>
            <a:bodyPr wrap="square" lIns="0" tIns="0" rIns="0" bIns="0" rtlCol="0">
              <a:spAutoFit/>
            </a:bodyPr>
            <a:lstStyle/>
            <a:p>
              <a:pPr algn="ctr" defTabSz="609630">
                <a:lnSpc>
                  <a:spcPct val="90000"/>
                </a:lnSpc>
              </a:pPr>
              <a:r>
                <a:rPr lang="en-GB" sz="1200">
                  <a:solidFill>
                    <a:srgbClr val="FFFFFF"/>
                  </a:solidFill>
                  <a:latin typeface="Anova Light"/>
                </a:rPr>
                <a:t>Category</a:t>
              </a:r>
              <a:br>
                <a:rPr lang="en-GB" sz="1200">
                  <a:solidFill>
                    <a:srgbClr val="FFFFFF"/>
                  </a:solidFill>
                  <a:latin typeface="Anova Light"/>
                </a:rPr>
              </a:br>
              <a:r>
                <a:rPr lang="en-GB" sz="1200" b="1">
                  <a:solidFill>
                    <a:srgbClr val="FFFFFF"/>
                  </a:solidFill>
                  <a:latin typeface="Anova Bold"/>
                </a:rPr>
                <a:t>Sexual Term</a:t>
              </a:r>
            </a:p>
          </p:txBody>
        </p:sp>
        <p:sp>
          <p:nvSpPr>
            <p:cNvPr id="28" name="TextBox 27">
              <a:extLst>
                <a:ext uri="{FF2B5EF4-FFF2-40B4-BE49-F238E27FC236}">
                  <a16:creationId xmlns:a16="http://schemas.microsoft.com/office/drawing/2014/main" id="{FC57EE9A-FC8A-4C69-2D4D-AFD275654F0F}"/>
                </a:ext>
              </a:extLst>
            </p:cNvPr>
            <p:cNvSpPr txBox="1"/>
            <p:nvPr/>
          </p:nvSpPr>
          <p:spPr>
            <a:xfrm>
              <a:off x="5473986" y="8153079"/>
              <a:ext cx="1835861" cy="498599"/>
            </a:xfrm>
            <a:prstGeom prst="rect">
              <a:avLst/>
            </a:prstGeom>
            <a:noFill/>
          </p:spPr>
          <p:txBody>
            <a:bodyPr wrap="square" lIns="0" tIns="0" rIns="0" bIns="0" rtlCol="0">
              <a:spAutoFit/>
            </a:bodyPr>
            <a:lstStyle/>
            <a:p>
              <a:pPr algn="ctr" defTabSz="609630">
                <a:lnSpc>
                  <a:spcPct val="90000"/>
                </a:lnSpc>
              </a:pPr>
              <a:r>
                <a:rPr lang="en-GB" sz="1200">
                  <a:solidFill>
                    <a:srgbClr val="FFFFFF"/>
                  </a:solidFill>
                  <a:latin typeface="Anova Light"/>
                </a:rPr>
                <a:t>Tense</a:t>
              </a:r>
              <a:br>
                <a:rPr lang="en-GB" sz="1200">
                  <a:solidFill>
                    <a:srgbClr val="FFFFFF"/>
                  </a:solidFill>
                  <a:latin typeface="Anova Light"/>
                </a:rPr>
              </a:br>
              <a:r>
                <a:rPr lang="en-GB" sz="1200" b="1">
                  <a:solidFill>
                    <a:srgbClr val="FFFFFF"/>
                  </a:solidFill>
                  <a:latin typeface="Anova Bold"/>
                </a:rPr>
                <a:t>Future</a:t>
              </a:r>
            </a:p>
          </p:txBody>
        </p:sp>
        <p:sp>
          <p:nvSpPr>
            <p:cNvPr id="29" name="TextBox 28">
              <a:extLst>
                <a:ext uri="{FF2B5EF4-FFF2-40B4-BE49-F238E27FC236}">
                  <a16:creationId xmlns:a16="http://schemas.microsoft.com/office/drawing/2014/main" id="{E9C1D962-45DD-2E17-CE8B-E96C610695EB}"/>
                </a:ext>
              </a:extLst>
            </p:cNvPr>
            <p:cNvSpPr txBox="1"/>
            <p:nvPr/>
          </p:nvSpPr>
          <p:spPr>
            <a:xfrm>
              <a:off x="4107149" y="8153079"/>
              <a:ext cx="1781177" cy="498599"/>
            </a:xfrm>
            <a:prstGeom prst="rect">
              <a:avLst/>
            </a:prstGeom>
            <a:noFill/>
          </p:spPr>
          <p:txBody>
            <a:bodyPr wrap="square" lIns="0" tIns="0" rIns="0" bIns="0" rtlCol="0">
              <a:spAutoFit/>
            </a:bodyPr>
            <a:lstStyle/>
            <a:p>
              <a:pPr algn="ctr" defTabSz="609630">
                <a:lnSpc>
                  <a:spcPct val="90000"/>
                </a:lnSpc>
              </a:pPr>
              <a:r>
                <a:rPr lang="en-GB" sz="1200">
                  <a:solidFill>
                    <a:srgbClr val="FFFFFF"/>
                  </a:solidFill>
                  <a:latin typeface="Anova Light"/>
                </a:rPr>
                <a:t>Category</a:t>
              </a:r>
              <a:br>
                <a:rPr lang="en-GB" sz="1200">
                  <a:solidFill>
                    <a:srgbClr val="FFFFFF"/>
                  </a:solidFill>
                  <a:latin typeface="Anova Light"/>
                </a:rPr>
              </a:br>
              <a:r>
                <a:rPr lang="en-GB" sz="1200" b="1">
                  <a:solidFill>
                    <a:srgbClr val="FFFFFF"/>
                  </a:solidFill>
                  <a:latin typeface="Anova Bold"/>
                </a:rPr>
                <a:t>Child Access</a:t>
              </a:r>
            </a:p>
          </p:txBody>
        </p:sp>
        <p:cxnSp>
          <p:nvCxnSpPr>
            <p:cNvPr id="32" name="Straight Connector 31">
              <a:extLst>
                <a:ext uri="{FF2B5EF4-FFF2-40B4-BE49-F238E27FC236}">
                  <a16:creationId xmlns:a16="http://schemas.microsoft.com/office/drawing/2014/main" id="{9515E666-0D12-AEED-531F-37EAF9563FBD}"/>
                </a:ext>
              </a:extLst>
            </p:cNvPr>
            <p:cNvCxnSpPr>
              <a:cxnSpLocks/>
            </p:cNvCxnSpPr>
            <p:nvPr/>
          </p:nvCxnSpPr>
          <p:spPr>
            <a:xfrm>
              <a:off x="1719262" y="7344093"/>
              <a:ext cx="0" cy="69468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D84F71-BC11-ECBC-ADD0-5F949F0D9F0A}"/>
                </a:ext>
              </a:extLst>
            </p:cNvPr>
            <p:cNvCxnSpPr>
              <a:cxnSpLocks/>
            </p:cNvCxnSpPr>
            <p:nvPr/>
          </p:nvCxnSpPr>
          <p:spPr>
            <a:xfrm>
              <a:off x="3428998" y="7344093"/>
              <a:ext cx="0" cy="69468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8DC9A8-77EB-EE7F-4325-2D08A32A0058}"/>
                </a:ext>
              </a:extLst>
            </p:cNvPr>
            <p:cNvCxnSpPr>
              <a:cxnSpLocks/>
            </p:cNvCxnSpPr>
            <p:nvPr/>
          </p:nvCxnSpPr>
          <p:spPr>
            <a:xfrm>
              <a:off x="4997737" y="7344093"/>
              <a:ext cx="0" cy="69468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2262EF-D270-9D46-F1AC-324E730623D0}"/>
                </a:ext>
              </a:extLst>
            </p:cNvPr>
            <p:cNvCxnSpPr>
              <a:cxnSpLocks/>
            </p:cNvCxnSpPr>
            <p:nvPr/>
          </p:nvCxnSpPr>
          <p:spPr>
            <a:xfrm>
              <a:off x="6391916" y="7344093"/>
              <a:ext cx="0" cy="694689"/>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0B09872-29C3-ACE8-B581-1F068F226FF4}"/>
                </a:ext>
              </a:extLst>
            </p:cNvPr>
            <p:cNvSpPr/>
            <p:nvPr/>
          </p:nvSpPr>
          <p:spPr>
            <a:xfrm>
              <a:off x="1571625" y="7543800"/>
              <a:ext cx="295275" cy="295275"/>
            </a:xfrm>
            <a:prstGeom prst="ellipse">
              <a:avLst/>
            </a:prstGeom>
            <a:solidFill>
              <a:srgbClr val="36D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4" name="Oval 23">
              <a:extLst>
                <a:ext uri="{FF2B5EF4-FFF2-40B4-BE49-F238E27FC236}">
                  <a16:creationId xmlns:a16="http://schemas.microsoft.com/office/drawing/2014/main" id="{32697134-4BE0-7EB8-3D12-E36356D44CED}"/>
                </a:ext>
              </a:extLst>
            </p:cNvPr>
            <p:cNvSpPr/>
            <p:nvPr/>
          </p:nvSpPr>
          <p:spPr>
            <a:xfrm>
              <a:off x="3281361" y="7543800"/>
              <a:ext cx="295275"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5" name="Oval 24">
              <a:extLst>
                <a:ext uri="{FF2B5EF4-FFF2-40B4-BE49-F238E27FC236}">
                  <a16:creationId xmlns:a16="http://schemas.microsoft.com/office/drawing/2014/main" id="{F7DAEB22-9EA4-1FF1-7B6C-CFE98EC251D5}"/>
                </a:ext>
              </a:extLst>
            </p:cNvPr>
            <p:cNvSpPr/>
            <p:nvPr/>
          </p:nvSpPr>
          <p:spPr>
            <a:xfrm>
              <a:off x="6244279" y="7543800"/>
              <a:ext cx="295275" cy="295275"/>
            </a:xfrm>
            <a:prstGeom prst="ellipse">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0" name="Oval 29">
              <a:extLst>
                <a:ext uri="{FF2B5EF4-FFF2-40B4-BE49-F238E27FC236}">
                  <a16:creationId xmlns:a16="http://schemas.microsoft.com/office/drawing/2014/main" id="{3300B88C-451C-64C3-6B1F-4B3AA64F383D}"/>
                </a:ext>
              </a:extLst>
            </p:cNvPr>
            <p:cNvSpPr/>
            <p:nvPr/>
          </p:nvSpPr>
          <p:spPr>
            <a:xfrm>
              <a:off x="4850100" y="7543800"/>
              <a:ext cx="295275"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6" name="TextBox 35">
              <a:extLst>
                <a:ext uri="{FF2B5EF4-FFF2-40B4-BE49-F238E27FC236}">
                  <a16:creationId xmlns:a16="http://schemas.microsoft.com/office/drawing/2014/main" id="{BBDFEE06-4DD7-D18D-F959-94773C76C34A}"/>
                </a:ext>
              </a:extLst>
            </p:cNvPr>
            <p:cNvSpPr txBox="1"/>
            <p:nvPr/>
          </p:nvSpPr>
          <p:spPr>
            <a:xfrm>
              <a:off x="11441795" y="8153079"/>
              <a:ext cx="2531681" cy="498599"/>
            </a:xfrm>
            <a:prstGeom prst="rect">
              <a:avLst/>
            </a:prstGeom>
            <a:noFill/>
          </p:spPr>
          <p:txBody>
            <a:bodyPr wrap="square" lIns="0" tIns="0" rIns="0" bIns="0" rtlCol="0">
              <a:spAutoFit/>
            </a:bodyPr>
            <a:lstStyle/>
            <a:p>
              <a:pPr algn="ctr" defTabSz="609630">
                <a:lnSpc>
                  <a:spcPct val="90000"/>
                </a:lnSpc>
              </a:pPr>
              <a:r>
                <a:rPr lang="en-GB" sz="1200">
                  <a:solidFill>
                    <a:srgbClr val="032954"/>
                  </a:solidFill>
                  <a:latin typeface="Anova Light"/>
                </a:rPr>
                <a:t>Contextualize</a:t>
              </a:r>
              <a:br>
                <a:rPr lang="en-GB" sz="1200">
                  <a:solidFill>
                    <a:srgbClr val="032954"/>
                  </a:solidFill>
                  <a:latin typeface="Anova Light"/>
                </a:rPr>
              </a:br>
              <a:r>
                <a:rPr lang="en-GB" sz="1200" b="1">
                  <a:solidFill>
                    <a:srgbClr val="032954"/>
                  </a:solidFill>
                  <a:latin typeface="Anova Bold"/>
                </a:rPr>
                <a:t>Unlikely</a:t>
              </a:r>
            </a:p>
          </p:txBody>
        </p:sp>
        <p:sp>
          <p:nvSpPr>
            <p:cNvPr id="37" name="TextBox 36">
              <a:extLst>
                <a:ext uri="{FF2B5EF4-FFF2-40B4-BE49-F238E27FC236}">
                  <a16:creationId xmlns:a16="http://schemas.microsoft.com/office/drawing/2014/main" id="{942AC69B-87D0-5516-9259-85AE61843BBD}"/>
                </a:ext>
              </a:extLst>
            </p:cNvPr>
            <p:cNvSpPr txBox="1"/>
            <p:nvPr/>
          </p:nvSpPr>
          <p:spPr>
            <a:xfrm>
              <a:off x="14280687" y="8153079"/>
              <a:ext cx="1781177" cy="498599"/>
            </a:xfrm>
            <a:prstGeom prst="rect">
              <a:avLst/>
            </a:prstGeom>
            <a:noFill/>
          </p:spPr>
          <p:txBody>
            <a:bodyPr wrap="square" lIns="0" tIns="0" rIns="0" bIns="0" rtlCol="0">
              <a:spAutoFit/>
            </a:bodyPr>
            <a:lstStyle/>
            <a:p>
              <a:pPr algn="ctr" defTabSz="609630">
                <a:lnSpc>
                  <a:spcPct val="90000"/>
                </a:lnSpc>
              </a:pPr>
              <a:r>
                <a:rPr lang="en-GB" sz="1200">
                  <a:solidFill>
                    <a:srgbClr val="032954"/>
                  </a:solidFill>
                  <a:latin typeface="Anova Light"/>
                </a:rPr>
                <a:t>Category</a:t>
              </a:r>
              <a:br>
                <a:rPr lang="en-GB" sz="1200">
                  <a:solidFill>
                    <a:srgbClr val="032954"/>
                  </a:solidFill>
                  <a:latin typeface="Anova Light"/>
                </a:rPr>
              </a:br>
              <a:r>
                <a:rPr lang="en-GB" sz="1200" b="1">
                  <a:solidFill>
                    <a:srgbClr val="032954"/>
                  </a:solidFill>
                  <a:latin typeface="Anova Bold"/>
                </a:rPr>
                <a:t>Sexual Term</a:t>
              </a:r>
            </a:p>
          </p:txBody>
        </p:sp>
        <p:sp>
          <p:nvSpPr>
            <p:cNvPr id="38" name="TextBox 37">
              <a:extLst>
                <a:ext uri="{FF2B5EF4-FFF2-40B4-BE49-F238E27FC236}">
                  <a16:creationId xmlns:a16="http://schemas.microsoft.com/office/drawing/2014/main" id="{73033F9C-21D3-DF17-C0EB-4A3393B60428}"/>
                </a:ext>
              </a:extLst>
            </p:cNvPr>
            <p:cNvSpPr txBox="1"/>
            <p:nvPr/>
          </p:nvSpPr>
          <p:spPr>
            <a:xfrm>
              <a:off x="15845429" y="8153079"/>
              <a:ext cx="1781177" cy="498599"/>
            </a:xfrm>
            <a:prstGeom prst="rect">
              <a:avLst/>
            </a:prstGeom>
            <a:noFill/>
          </p:spPr>
          <p:txBody>
            <a:bodyPr wrap="square" lIns="0" tIns="0" rIns="0" bIns="0" rtlCol="0">
              <a:spAutoFit/>
            </a:bodyPr>
            <a:lstStyle/>
            <a:p>
              <a:pPr algn="ctr" defTabSz="609630">
                <a:lnSpc>
                  <a:spcPct val="90000"/>
                </a:lnSpc>
              </a:pPr>
              <a:r>
                <a:rPr lang="en-GB" sz="1200">
                  <a:solidFill>
                    <a:srgbClr val="032954"/>
                  </a:solidFill>
                  <a:latin typeface="Anova Light"/>
                </a:rPr>
                <a:t>Category</a:t>
              </a:r>
              <a:br>
                <a:rPr lang="en-GB" sz="1200">
                  <a:solidFill>
                    <a:srgbClr val="032954"/>
                  </a:solidFill>
                  <a:latin typeface="Anova Light"/>
                </a:rPr>
              </a:br>
              <a:r>
                <a:rPr lang="en-GB" sz="1200" b="1">
                  <a:solidFill>
                    <a:srgbClr val="032954"/>
                  </a:solidFill>
                  <a:latin typeface="Anova Bold"/>
                </a:rPr>
                <a:t>Child Access</a:t>
              </a:r>
            </a:p>
          </p:txBody>
        </p:sp>
        <p:cxnSp>
          <p:nvCxnSpPr>
            <p:cNvPr id="39" name="Straight Connector 38">
              <a:extLst>
                <a:ext uri="{FF2B5EF4-FFF2-40B4-BE49-F238E27FC236}">
                  <a16:creationId xmlns:a16="http://schemas.microsoft.com/office/drawing/2014/main" id="{A92E4CE7-5F45-BD40-D7E9-46686BB2403D}"/>
                </a:ext>
              </a:extLst>
            </p:cNvPr>
            <p:cNvCxnSpPr>
              <a:cxnSpLocks/>
            </p:cNvCxnSpPr>
            <p:nvPr/>
          </p:nvCxnSpPr>
          <p:spPr>
            <a:xfrm>
              <a:off x="12700128" y="7344093"/>
              <a:ext cx="0" cy="694689"/>
            </a:xfrm>
            <a:prstGeom prst="line">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B87472-8B1E-A4D2-2736-84C6C3005D98}"/>
                </a:ext>
              </a:extLst>
            </p:cNvPr>
            <p:cNvCxnSpPr>
              <a:cxnSpLocks/>
            </p:cNvCxnSpPr>
            <p:nvPr/>
          </p:nvCxnSpPr>
          <p:spPr>
            <a:xfrm>
              <a:off x="15171275" y="7344093"/>
              <a:ext cx="0" cy="694689"/>
            </a:xfrm>
            <a:prstGeom prst="line">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1CD9F4-C7E0-3B1F-8B08-465CB38D5BDA}"/>
                </a:ext>
              </a:extLst>
            </p:cNvPr>
            <p:cNvCxnSpPr>
              <a:cxnSpLocks/>
            </p:cNvCxnSpPr>
            <p:nvPr/>
          </p:nvCxnSpPr>
          <p:spPr>
            <a:xfrm>
              <a:off x="16736016" y="7344093"/>
              <a:ext cx="0" cy="694689"/>
            </a:xfrm>
            <a:prstGeom prst="line">
              <a:avLst/>
            </a:prstGeom>
            <a:ln w="1270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0701597-ABC1-5646-07EF-F75926529BC1}"/>
                </a:ext>
              </a:extLst>
            </p:cNvPr>
            <p:cNvSpPr/>
            <p:nvPr/>
          </p:nvSpPr>
          <p:spPr>
            <a:xfrm>
              <a:off x="12552491" y="7543800"/>
              <a:ext cx="295275" cy="295275"/>
            </a:xfrm>
            <a:prstGeom prst="ellipse">
              <a:avLst/>
            </a:prstGeom>
            <a:solidFill>
              <a:srgbClr val="36D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3" name="Oval 42">
              <a:extLst>
                <a:ext uri="{FF2B5EF4-FFF2-40B4-BE49-F238E27FC236}">
                  <a16:creationId xmlns:a16="http://schemas.microsoft.com/office/drawing/2014/main" id="{77F3C785-A6D5-EB0C-FC5A-D8D9F73A04F9}"/>
                </a:ext>
              </a:extLst>
            </p:cNvPr>
            <p:cNvSpPr/>
            <p:nvPr/>
          </p:nvSpPr>
          <p:spPr>
            <a:xfrm>
              <a:off x="15023638" y="7543800"/>
              <a:ext cx="295275"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4" name="Oval 43">
              <a:extLst>
                <a:ext uri="{FF2B5EF4-FFF2-40B4-BE49-F238E27FC236}">
                  <a16:creationId xmlns:a16="http://schemas.microsoft.com/office/drawing/2014/main" id="{E030F61D-DB89-5F5C-E588-A4AA328099DB}"/>
                </a:ext>
              </a:extLst>
            </p:cNvPr>
            <p:cNvSpPr/>
            <p:nvPr/>
          </p:nvSpPr>
          <p:spPr>
            <a:xfrm>
              <a:off x="16588379" y="7543800"/>
              <a:ext cx="295275" cy="295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grpSp>
    </p:spTree>
    <p:extLst>
      <p:ext uri="{BB962C8B-B14F-4D97-AF65-F5344CB8AC3E}">
        <p14:creationId xmlns:p14="http://schemas.microsoft.com/office/powerpoint/2010/main" val="234264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13"/>
                                        </p:tgtEl>
                                        <p:attrNameLst>
                                          <p:attrName>ppt_x</p:attrName>
                                          <p:attrName>ppt_y</p:attrName>
                                        </p:attrNameLst>
                                      </p:cBhvr>
                                      <p:rCtr x="859"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42" presetClass="path" presetSubtype="0" decel="100000" fill="hold" grpId="1" nodeType="withEffect">
                                  <p:stCondLst>
                                    <p:cond delay="0"/>
                                  </p:stCondLst>
                                  <p:childTnLst>
                                    <p:animMotion origin="layout" path="M -0.01719 -0.00023 L -1.25E-6 1.85185E-6 " pathEditMode="relative" rAng="0" ptsTypes="AA">
                                      <p:cBhvr>
                                        <p:cTn id="15" dur="500" fill="hold"/>
                                        <p:tgtEl>
                                          <p:spTgt spid="3"/>
                                        </p:tgtEl>
                                        <p:attrNameLst>
                                          <p:attrName>ppt_x</p:attrName>
                                          <p:attrName>ppt_y</p:attrName>
                                        </p:attrNameLst>
                                      </p:cBhvr>
                                      <p:rCtr x="859" y="0"/>
                                    </p:animMotion>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42" presetClass="path" presetSubtype="0" decel="100000" fill="hold" grpId="1" nodeType="withEffect">
                                  <p:stCondLst>
                                    <p:cond delay="500"/>
                                  </p:stCondLst>
                                  <p:childTnLst>
                                    <p:animMotion origin="layout" path="M -0.01719 -0.00023 L -1.25E-6 1.85185E-6 " pathEditMode="relative" rAng="0" ptsTypes="AA">
                                      <p:cBhvr>
                                        <p:cTn id="23" dur="500" fill="hold"/>
                                        <p:tgtEl>
                                          <p:spTgt spid="4"/>
                                        </p:tgtEl>
                                        <p:attrNameLst>
                                          <p:attrName>ppt_x</p:attrName>
                                          <p:attrName>ppt_y</p:attrName>
                                        </p:attrNameLst>
                                      </p:cBhvr>
                                      <p:rCtr x="859" y="0"/>
                                    </p:animMotion>
                                  </p:childTnLst>
                                </p:cTn>
                              </p:par>
                              <p:par>
                                <p:cTn id="24" presetID="10" presetClass="entr" presetSubtype="0" fill="hold" grpId="0" nodeType="withEffect">
                                  <p:stCondLst>
                                    <p:cond delay="50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42" presetClass="path" presetSubtype="0" decel="100000" fill="hold" grpId="1" nodeType="withEffect">
                                  <p:stCondLst>
                                    <p:cond delay="900"/>
                                  </p:stCondLst>
                                  <p:childTnLst>
                                    <p:animMotion origin="layout" path="M -0.01719 -0.00023 L -1.25E-6 1.85185E-6 " pathEditMode="relative" rAng="0" ptsTypes="AA">
                                      <p:cBhvr>
                                        <p:cTn id="31" dur="500" fill="hold"/>
                                        <p:tgtEl>
                                          <p:spTgt spid="6"/>
                                        </p:tgtEl>
                                        <p:attrNameLst>
                                          <p:attrName>ppt_x</p:attrName>
                                          <p:attrName>ppt_y</p:attrName>
                                        </p:attrNameLst>
                                      </p:cBhvr>
                                      <p:rCtr x="859" y="0"/>
                                    </p:animMotion>
                                  </p:childTnLst>
                                </p:cTn>
                              </p:par>
                              <p:par>
                                <p:cTn id="32" presetID="10" presetClass="entr" presetSubtype="0" fill="hold" grpId="0" nodeType="withEffect">
                                  <p:stCondLst>
                                    <p:cond delay="900"/>
                                  </p:stCondLst>
                                  <p:iterate type="lt">
                                    <p:tmPct val="10000"/>
                                  </p:iterate>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13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42" presetClass="path" presetSubtype="0" decel="100000" fill="hold" grpId="1" nodeType="withEffect">
                                  <p:stCondLst>
                                    <p:cond delay="1300"/>
                                  </p:stCondLst>
                                  <p:childTnLst>
                                    <p:animMotion origin="layout" path="M -0.01719 -0.00023 L -1.25E-6 1.85185E-6 " pathEditMode="relative" rAng="0" ptsTypes="AA">
                                      <p:cBhvr>
                                        <p:cTn id="39" dur="500" fill="hold"/>
                                        <p:tgtEl>
                                          <p:spTgt spid="7"/>
                                        </p:tgtEl>
                                        <p:attrNameLst>
                                          <p:attrName>ppt_x</p:attrName>
                                          <p:attrName>ppt_y</p:attrName>
                                        </p:attrNameLst>
                                      </p:cBhvr>
                                      <p:rCtr x="859" y="0"/>
                                    </p:animMotion>
                                  </p:childTnLst>
                                </p:cTn>
                              </p:par>
                              <p:par>
                                <p:cTn id="40" presetID="10" presetClass="entr" presetSubtype="0" fill="hold" grpId="0" nodeType="withEffect">
                                  <p:stCondLst>
                                    <p:cond delay="1300"/>
                                  </p:stCondLst>
                                  <p:iterate type="lt">
                                    <p:tmPct val="10000"/>
                                  </p:iterate>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2" presetClass="entr" presetSubtype="4" accel="25000" decel="25000" fill="hold" nodeType="withEffect">
                                  <p:stCondLst>
                                    <p:cond delay="20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1000" fill="hold"/>
                                        <p:tgtEl>
                                          <p:spTgt spid="45"/>
                                        </p:tgtEl>
                                        <p:attrNameLst>
                                          <p:attrName>ppt_x</p:attrName>
                                        </p:attrNameLst>
                                      </p:cBhvr>
                                      <p:tavLst>
                                        <p:tav tm="0">
                                          <p:val>
                                            <p:strVal val="#ppt_x"/>
                                          </p:val>
                                        </p:tav>
                                        <p:tav tm="100000">
                                          <p:val>
                                            <p:strVal val="#ppt_x"/>
                                          </p:val>
                                        </p:tav>
                                      </p:tavLst>
                                    </p:anim>
                                    <p:anim calcmode="lin" valueType="num">
                                      <p:cBhvr additive="base">
                                        <p:cTn id="46"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F3494F11-7C5C-51C2-0CA9-4F0905A98244}"/>
              </a:ext>
            </a:extLst>
          </p:cNvPr>
          <p:cNvSpPr/>
          <p:nvPr/>
        </p:nvSpPr>
        <p:spPr>
          <a:xfrm>
            <a:off x="1" y="2022279"/>
            <a:ext cx="12191999" cy="280497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ID" sz="2400">
              <a:solidFill>
                <a:srgbClr val="FFFFFF"/>
              </a:solidFill>
              <a:latin typeface="Anova Light"/>
            </a:endParaRPr>
          </a:p>
        </p:txBody>
      </p:sp>
      <p:sp>
        <p:nvSpPr>
          <p:cNvPr id="36" name="TextBox 35">
            <a:extLst>
              <a:ext uri="{FF2B5EF4-FFF2-40B4-BE49-F238E27FC236}">
                <a16:creationId xmlns:a16="http://schemas.microsoft.com/office/drawing/2014/main" id="{3319B34E-ACE2-F929-5258-59502930F8E5}"/>
              </a:ext>
            </a:extLst>
          </p:cNvPr>
          <p:cNvSpPr txBox="1"/>
          <p:nvPr/>
        </p:nvSpPr>
        <p:spPr>
          <a:xfrm>
            <a:off x="579503" y="2969700"/>
            <a:ext cx="3359574" cy="471989"/>
          </a:xfrm>
          <a:prstGeom prst="rect">
            <a:avLst/>
          </a:prstGeom>
          <a:noFill/>
        </p:spPr>
        <p:txBody>
          <a:bodyPr wrap="none" lIns="60960" tIns="30480" rIns="60960" bIns="30480" rtlCol="0" anchor="t">
            <a:spAutoFit/>
          </a:bodyPr>
          <a:lstStyle/>
          <a:p>
            <a:r>
              <a:rPr lang="en-US" sz="2667" dirty="0">
                <a:solidFill>
                  <a:schemeClr val="bg2"/>
                </a:solidFill>
                <a:latin typeface="+mj-lt"/>
              </a:rPr>
              <a:t> 1 </a:t>
            </a:r>
            <a:r>
              <a:rPr lang="en-US" sz="2667" dirty="0"/>
              <a:t>Artificial Intelligence</a:t>
            </a:r>
          </a:p>
        </p:txBody>
      </p:sp>
      <p:sp>
        <p:nvSpPr>
          <p:cNvPr id="37" name="TextBox 36">
            <a:extLst>
              <a:ext uri="{FF2B5EF4-FFF2-40B4-BE49-F238E27FC236}">
                <a16:creationId xmlns:a16="http://schemas.microsoft.com/office/drawing/2014/main" id="{1C17562A-F400-0C01-CA17-F202500EABEF}"/>
              </a:ext>
            </a:extLst>
          </p:cNvPr>
          <p:cNvSpPr txBox="1"/>
          <p:nvPr/>
        </p:nvSpPr>
        <p:spPr>
          <a:xfrm>
            <a:off x="561247" y="3528932"/>
            <a:ext cx="2331407" cy="471989"/>
          </a:xfrm>
          <a:prstGeom prst="rect">
            <a:avLst/>
          </a:prstGeom>
          <a:noFill/>
        </p:spPr>
        <p:txBody>
          <a:bodyPr wrap="none" lIns="60960" tIns="30480" rIns="60960" bIns="30480" rtlCol="0" anchor="t">
            <a:spAutoFit/>
          </a:bodyPr>
          <a:lstStyle/>
          <a:p>
            <a:r>
              <a:rPr lang="en-US" sz="2667">
                <a:solidFill>
                  <a:schemeClr val="bg2"/>
                </a:solidFill>
                <a:latin typeface="+mj-lt"/>
              </a:rPr>
              <a:t> 2 </a:t>
            </a:r>
            <a:r>
              <a:rPr lang="en-US" sz="2667"/>
              <a:t>Generative AI</a:t>
            </a:r>
          </a:p>
        </p:txBody>
      </p:sp>
      <p:sp>
        <p:nvSpPr>
          <p:cNvPr id="38" name="TextBox 37">
            <a:extLst>
              <a:ext uri="{FF2B5EF4-FFF2-40B4-BE49-F238E27FC236}">
                <a16:creationId xmlns:a16="http://schemas.microsoft.com/office/drawing/2014/main" id="{A0883717-130F-D4DB-CFEA-87DAA44D00CB}"/>
              </a:ext>
            </a:extLst>
          </p:cNvPr>
          <p:cNvSpPr txBox="1"/>
          <p:nvPr/>
        </p:nvSpPr>
        <p:spPr>
          <a:xfrm>
            <a:off x="548547" y="4102801"/>
            <a:ext cx="1145185" cy="471989"/>
          </a:xfrm>
          <a:prstGeom prst="rect">
            <a:avLst/>
          </a:prstGeom>
          <a:noFill/>
        </p:spPr>
        <p:txBody>
          <a:bodyPr wrap="none" lIns="60960" tIns="30480" rIns="60960" bIns="30480" rtlCol="0" anchor="t">
            <a:spAutoFit/>
          </a:bodyPr>
          <a:lstStyle/>
          <a:p>
            <a:r>
              <a:rPr lang="en-US" sz="2667">
                <a:solidFill>
                  <a:schemeClr val="bg2"/>
                </a:solidFill>
                <a:latin typeface="+mj-lt"/>
              </a:rPr>
              <a:t> 3 </a:t>
            </a:r>
            <a:r>
              <a:rPr lang="en-US" sz="2667"/>
              <a:t>FAQs</a:t>
            </a:r>
          </a:p>
        </p:txBody>
      </p:sp>
      <p:sp>
        <p:nvSpPr>
          <p:cNvPr id="39" name="Title 7">
            <a:extLst>
              <a:ext uri="{FF2B5EF4-FFF2-40B4-BE49-F238E27FC236}">
                <a16:creationId xmlns:a16="http://schemas.microsoft.com/office/drawing/2014/main" id="{9F7444DD-D2B5-6E82-19A5-991AD6092802}"/>
              </a:ext>
            </a:extLst>
          </p:cNvPr>
          <p:cNvSpPr>
            <a:spLocks noGrp="1"/>
          </p:cNvSpPr>
          <p:nvPr>
            <p:ph type="title"/>
          </p:nvPr>
        </p:nvSpPr>
        <p:spPr>
          <a:xfrm>
            <a:off x="687917" y="2246858"/>
            <a:ext cx="3917950" cy="748242"/>
          </a:xfrm>
        </p:spPr>
        <p:txBody>
          <a:bodyPr>
            <a:normAutofit/>
          </a:bodyPr>
          <a:lstStyle/>
          <a:p>
            <a:r>
              <a:rPr lang="en-US" sz="4000"/>
              <a:t>Agenda</a:t>
            </a:r>
          </a:p>
        </p:txBody>
      </p:sp>
      <p:pic>
        <p:nvPicPr>
          <p:cNvPr id="40" name="!!_Img">
            <a:extLst>
              <a:ext uri="{FF2B5EF4-FFF2-40B4-BE49-F238E27FC236}">
                <a16:creationId xmlns:a16="http://schemas.microsoft.com/office/drawing/2014/main" id="{6C8506B5-F4B7-A1FD-17A2-0890CA1E2BB2}"/>
              </a:ext>
            </a:extLst>
          </p:cNvPr>
          <p:cNvPicPr>
            <a:picLocks noChangeAspect="1"/>
          </p:cNvPicPr>
          <p:nvPr/>
        </p:nvPicPr>
        <p:blipFill rotWithShape="1">
          <a:blip r:embed="rId4">
            <a:extLst>
              <a:ext uri="{28A0092B-C50C-407E-A947-70E740481C1C}">
                <a14:useLocalDpi xmlns:a14="http://schemas.microsoft.com/office/drawing/2010/main" val="0"/>
              </a:ext>
            </a:extLst>
          </a:blip>
          <a:srcRect l="2" t="181" r="-2" b="31111"/>
          <a:stretch/>
        </p:blipFill>
        <p:spPr>
          <a:xfrm>
            <a:off x="4978400" y="1085851"/>
            <a:ext cx="6524269" cy="4486275"/>
          </a:xfrm>
          <a:prstGeom prst="round2DiagRect">
            <a:avLst>
              <a:gd name="adj1" fmla="val 20630"/>
              <a:gd name="adj2" fmla="val 0"/>
            </a:avLst>
          </a:prstGeom>
        </p:spPr>
      </p:pic>
      <p:grpSp>
        <p:nvGrpSpPr>
          <p:cNvPr id="41" name="Group 40">
            <a:extLst>
              <a:ext uri="{FF2B5EF4-FFF2-40B4-BE49-F238E27FC236}">
                <a16:creationId xmlns:a16="http://schemas.microsoft.com/office/drawing/2014/main" id="{B88FF5A3-AD31-1E7D-FEA1-446B7C807132}"/>
              </a:ext>
            </a:extLst>
          </p:cNvPr>
          <p:cNvGrpSpPr/>
          <p:nvPr/>
        </p:nvGrpSpPr>
        <p:grpSpPr>
          <a:xfrm>
            <a:off x="3860505" y="5013227"/>
            <a:ext cx="1676695" cy="1117797"/>
            <a:chOff x="5841706" y="7586515"/>
            <a:chExt cx="2515042" cy="1676695"/>
          </a:xfrm>
        </p:grpSpPr>
        <p:sp>
          <p:nvSpPr>
            <p:cNvPr id="42" name="!!3">
              <a:extLst>
                <a:ext uri="{FF2B5EF4-FFF2-40B4-BE49-F238E27FC236}">
                  <a16:creationId xmlns:a16="http://schemas.microsoft.com/office/drawing/2014/main" id="{CADBEF20-4258-E4F1-86A0-56FD07333096}"/>
                </a:ext>
              </a:extLst>
            </p:cNvPr>
            <p:cNvSpPr/>
            <p:nvPr/>
          </p:nvSpPr>
          <p:spPr>
            <a:xfrm rot="5400000">
              <a:off x="5841706" y="8424863"/>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74B3FB"/>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3" name="!!3">
              <a:extLst>
                <a:ext uri="{FF2B5EF4-FFF2-40B4-BE49-F238E27FC236}">
                  <a16:creationId xmlns:a16="http://schemas.microsoft.com/office/drawing/2014/main" id="{272394F1-FA6A-C7A3-D181-150513FE050F}"/>
                </a:ext>
              </a:extLst>
            </p:cNvPr>
            <p:cNvSpPr/>
            <p:nvPr/>
          </p:nvSpPr>
          <p:spPr>
            <a:xfrm rot="16200000">
              <a:off x="6680053" y="8424863"/>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74B3FB"/>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4" name="!!3">
              <a:extLst>
                <a:ext uri="{FF2B5EF4-FFF2-40B4-BE49-F238E27FC236}">
                  <a16:creationId xmlns:a16="http://schemas.microsoft.com/office/drawing/2014/main" id="{BCF41BFB-DCD4-D0A6-84E3-3CC25CD15643}"/>
                </a:ext>
              </a:extLst>
            </p:cNvPr>
            <p:cNvSpPr/>
            <p:nvPr/>
          </p:nvSpPr>
          <p:spPr>
            <a:xfrm>
              <a:off x="7518400" y="8424863"/>
              <a:ext cx="838348" cy="838347"/>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1"/>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5" name="!!3">
              <a:extLst>
                <a:ext uri="{FF2B5EF4-FFF2-40B4-BE49-F238E27FC236}">
                  <a16:creationId xmlns:a16="http://schemas.microsoft.com/office/drawing/2014/main" id="{37C5B744-385D-1D2C-6D6F-CD9B6A06679B}"/>
                </a:ext>
              </a:extLst>
            </p:cNvPr>
            <p:cNvSpPr/>
            <p:nvPr/>
          </p:nvSpPr>
          <p:spPr>
            <a:xfrm rot="10800000">
              <a:off x="7518400" y="7586515"/>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tx2"/>
            </a:solidFill>
            <a:ln w="0" cap="flat">
              <a:noFill/>
              <a:prstDash val="solid"/>
              <a:miter/>
            </a:ln>
          </p:spPr>
          <p:txBody>
            <a:bodyPr rtlCol="0" anchor="ctr"/>
            <a:lstStyle/>
            <a:p>
              <a:pPr defTabSz="609630">
                <a:defRPr/>
              </a:pPr>
              <a:endParaRPr lang="en-GB" sz="4800">
                <a:solidFill>
                  <a:srgbClr val="000000"/>
                </a:solidFill>
                <a:latin typeface="Anova Light"/>
              </a:endParaRPr>
            </a:p>
          </p:txBody>
        </p:sp>
      </p:grpSp>
      <p:grpSp>
        <p:nvGrpSpPr>
          <p:cNvPr id="46" name="Group 45">
            <a:extLst>
              <a:ext uri="{FF2B5EF4-FFF2-40B4-BE49-F238E27FC236}">
                <a16:creationId xmlns:a16="http://schemas.microsoft.com/office/drawing/2014/main" id="{2B5C411E-9A14-D9EB-7311-6D56E6C922E3}"/>
              </a:ext>
            </a:extLst>
          </p:cNvPr>
          <p:cNvGrpSpPr/>
          <p:nvPr/>
        </p:nvGrpSpPr>
        <p:grpSpPr>
          <a:xfrm rot="5400000">
            <a:off x="10938835" y="532046"/>
            <a:ext cx="1117797" cy="1117797"/>
            <a:chOff x="15595306" y="1022201"/>
            <a:chExt cx="1676696" cy="1676696"/>
          </a:xfrm>
        </p:grpSpPr>
        <p:sp>
          <p:nvSpPr>
            <p:cNvPr id="47" name="!!3">
              <a:extLst>
                <a:ext uri="{FF2B5EF4-FFF2-40B4-BE49-F238E27FC236}">
                  <a16:creationId xmlns:a16="http://schemas.microsoft.com/office/drawing/2014/main" id="{91B231ED-FEAB-3336-77AA-87A509A7F6EE}"/>
                </a:ext>
              </a:extLst>
            </p:cNvPr>
            <p:cNvSpPr/>
            <p:nvPr/>
          </p:nvSpPr>
          <p:spPr>
            <a:xfrm rot="5400000">
              <a:off x="15595307" y="1860550"/>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3"/>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8" name="!!3">
              <a:extLst>
                <a:ext uri="{FF2B5EF4-FFF2-40B4-BE49-F238E27FC236}">
                  <a16:creationId xmlns:a16="http://schemas.microsoft.com/office/drawing/2014/main" id="{B1E984D2-00E0-B1FB-FEF0-C5BCDADE9308}"/>
                </a:ext>
              </a:extLst>
            </p:cNvPr>
            <p:cNvSpPr/>
            <p:nvPr/>
          </p:nvSpPr>
          <p:spPr>
            <a:xfrm rot="16200000">
              <a:off x="16433654" y="1860550"/>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3"/>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50" name="!!3">
              <a:extLst>
                <a:ext uri="{FF2B5EF4-FFF2-40B4-BE49-F238E27FC236}">
                  <a16:creationId xmlns:a16="http://schemas.microsoft.com/office/drawing/2014/main" id="{0015DB40-C1AF-1E04-A112-4543E0B2C663}"/>
                </a:ext>
              </a:extLst>
            </p:cNvPr>
            <p:cNvSpPr/>
            <p:nvPr/>
          </p:nvSpPr>
          <p:spPr>
            <a:xfrm rot="5400000" flipH="1">
              <a:off x="15595306" y="1022201"/>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4"/>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51" name="!!3">
              <a:extLst>
                <a:ext uri="{FF2B5EF4-FFF2-40B4-BE49-F238E27FC236}">
                  <a16:creationId xmlns:a16="http://schemas.microsoft.com/office/drawing/2014/main" id="{716BF8EA-D98E-6720-C86D-4EA68E9B1EDD}"/>
                </a:ext>
              </a:extLst>
            </p:cNvPr>
            <p:cNvSpPr/>
            <p:nvPr/>
          </p:nvSpPr>
          <p:spPr>
            <a:xfrm rot="16200000" flipH="1">
              <a:off x="16433653" y="1022201"/>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1"/>
            </a:solidFill>
            <a:ln w="0" cap="flat">
              <a:noFill/>
              <a:prstDash val="solid"/>
              <a:miter/>
            </a:ln>
          </p:spPr>
          <p:txBody>
            <a:bodyPr rtlCol="0" anchor="ctr"/>
            <a:lstStyle/>
            <a:p>
              <a:pPr defTabSz="609630">
                <a:defRPr/>
              </a:pPr>
              <a:endParaRPr lang="en-GB" sz="4800">
                <a:solidFill>
                  <a:srgbClr val="000000"/>
                </a:solidFill>
                <a:latin typeface="Anova Light"/>
              </a:endParaRPr>
            </a:p>
          </p:txBody>
        </p:sp>
      </p:grpSp>
    </p:spTree>
    <p:custDataLst>
      <p:tags r:id="rId1"/>
    </p:custDataLst>
    <p:extLst>
      <p:ext uri="{BB962C8B-B14F-4D97-AF65-F5344CB8AC3E}">
        <p14:creationId xmlns:p14="http://schemas.microsoft.com/office/powerpoint/2010/main" val="286218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90" t="6322" r="28082" b="11823"/>
          <a:stretch/>
        </p:blipFill>
        <p:spPr>
          <a:xfrm>
            <a:off x="3746502" y="0"/>
            <a:ext cx="8445499" cy="6138333"/>
          </a:xfrm>
        </p:spPr>
      </p:pic>
      <p:sp>
        <p:nvSpPr>
          <p:cNvPr id="6" name="Title 5">
            <a:extLst>
              <a:ext uri="{FF2B5EF4-FFF2-40B4-BE49-F238E27FC236}">
                <a16:creationId xmlns:a16="http://schemas.microsoft.com/office/drawing/2014/main" id="{21D25FAA-D8A6-B140-D3EB-9DB4C32D3872}"/>
              </a:ext>
            </a:extLst>
          </p:cNvPr>
          <p:cNvSpPr>
            <a:spLocks noGrp="1"/>
          </p:cNvSpPr>
          <p:nvPr>
            <p:ph type="title"/>
          </p:nvPr>
        </p:nvSpPr>
        <p:spPr/>
        <p:txBody>
          <a:bodyPr/>
          <a:lstStyle/>
          <a:p>
            <a:r>
              <a:rPr lang="en-US"/>
              <a:t>Child </a:t>
            </a:r>
            <a:br>
              <a:rPr lang="en-US"/>
            </a:br>
            <a:r>
              <a:rPr lang="en-US"/>
              <a:t>Exploitation</a:t>
            </a:r>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p:txBody>
          <a:bodyPr>
            <a:normAutofit/>
          </a:bodyPr>
          <a:lstStyle/>
          <a:p>
            <a:r>
              <a:rPr lang="en-GB"/>
              <a:t>Law enforcement agencies are using Natural Language Processing (NLP) to investigate crimes.</a:t>
            </a:r>
          </a:p>
        </p:txBody>
      </p:sp>
    </p:spTree>
    <p:extLst>
      <p:ext uri="{BB962C8B-B14F-4D97-AF65-F5344CB8AC3E}">
        <p14:creationId xmlns:p14="http://schemas.microsoft.com/office/powerpoint/2010/main" val="390315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l="-46" b="8111"/>
          <a:stretch/>
        </p:blipFill>
        <p:spPr>
          <a:xfrm>
            <a:off x="5350934" y="0"/>
            <a:ext cx="6841067" cy="6858000"/>
          </a:xfrm>
          <a:prstGeom prst="rect">
            <a:avLst/>
          </a:prstGeom>
        </p:spPr>
      </p:pic>
      <p:sp>
        <p:nvSpPr>
          <p:cNvPr id="4" name="Rectangle 3">
            <a:extLst>
              <a:ext uri="{FF2B5EF4-FFF2-40B4-BE49-F238E27FC236}">
                <a16:creationId xmlns:a16="http://schemas.microsoft.com/office/drawing/2014/main" id="{167A9D34-511A-BBBA-E65B-D6932E25CE5E}"/>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8" name="Title 4">
            <a:extLst>
              <a:ext uri="{FF2B5EF4-FFF2-40B4-BE49-F238E27FC236}">
                <a16:creationId xmlns:a16="http://schemas.microsoft.com/office/drawing/2014/main" id="{B7A19458-A09C-DA64-6E26-B950721C0D13}"/>
              </a:ext>
            </a:extLst>
          </p:cNvPr>
          <p:cNvSpPr txBox="1">
            <a:spLocks/>
          </p:cNvSpPr>
          <p:nvPr/>
        </p:nvSpPr>
        <p:spPr>
          <a:xfrm>
            <a:off x="701540" y="2727182"/>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000">
                <a:solidFill>
                  <a:schemeClr val="bg1"/>
                </a:solidFill>
              </a:rPr>
              <a:t>Computer Vision</a:t>
            </a:r>
          </a:p>
        </p:txBody>
      </p:sp>
      <p:sp>
        <p:nvSpPr>
          <p:cNvPr id="9" name="TextBox 4">
            <a:extLst>
              <a:ext uri="{FF2B5EF4-FFF2-40B4-BE49-F238E27FC236}">
                <a16:creationId xmlns:a16="http://schemas.microsoft.com/office/drawing/2014/main" id="{671292A6-CD04-D26D-6231-D1DE5BC5FA24}"/>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chemeClr val="accent3"/>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DB117BC6-647B-56F1-E70D-E74F457D0BA3}"/>
              </a:ext>
            </a:extLst>
          </p:cNvPr>
          <p:cNvSpPr txBox="1"/>
          <p:nvPr/>
        </p:nvSpPr>
        <p:spPr>
          <a:xfrm>
            <a:off x="701541" y="3596172"/>
            <a:ext cx="4359107" cy="997196"/>
          </a:xfrm>
          <a:prstGeom prst="rect">
            <a:avLst/>
          </a:prstGeom>
          <a:noFill/>
        </p:spPr>
        <p:txBody>
          <a:bodyPr wrap="square" lIns="0" tIns="0" rIns="0" bIns="0" anchor="ctr">
            <a:spAutoFit/>
          </a:bodyPr>
          <a:lstStyle/>
          <a:p>
            <a:pPr>
              <a:lnSpc>
                <a:spcPct val="90000"/>
              </a:lnSpc>
              <a:spcAft>
                <a:spcPts val="800"/>
              </a:spcAft>
            </a:pPr>
            <a:r>
              <a:rPr lang="en-US" sz="2400">
                <a:solidFill>
                  <a:srgbClr val="FFFFFF"/>
                </a:solidFill>
                <a:latin typeface="Calibri Light"/>
              </a:rPr>
              <a:t>Enables systems to see, identify and process images or videos in the same way that human vision does.</a:t>
            </a:r>
            <a:endParaRPr lang="en-US" sz="2400">
              <a:solidFill>
                <a:schemeClr val="bg1"/>
              </a:solidFill>
            </a:endParaRPr>
          </a:p>
        </p:txBody>
      </p:sp>
    </p:spTree>
    <p:custDataLst>
      <p:tags r:id="rId1"/>
    </p:custDataLst>
    <p:extLst>
      <p:ext uri="{BB962C8B-B14F-4D97-AF65-F5344CB8AC3E}">
        <p14:creationId xmlns:p14="http://schemas.microsoft.com/office/powerpoint/2010/main" val="137449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908C-A318-7260-56D0-B016D75719E8}"/>
              </a:ext>
            </a:extLst>
          </p:cNvPr>
          <p:cNvSpPr>
            <a:spLocks noGrp="1"/>
          </p:cNvSpPr>
          <p:nvPr>
            <p:ph type="title"/>
          </p:nvPr>
        </p:nvSpPr>
        <p:spPr>
          <a:xfrm>
            <a:off x="651933" y="668844"/>
            <a:ext cx="10515600" cy="553998"/>
          </a:xfrm>
        </p:spPr>
        <p:txBody>
          <a:bodyPr/>
          <a:lstStyle/>
          <a:p>
            <a:r>
              <a:rPr lang="en-US" sz="4000"/>
              <a:t>How Computer Vision Interprets Images</a:t>
            </a:r>
          </a:p>
        </p:txBody>
      </p:sp>
      <p:pic>
        <p:nvPicPr>
          <p:cNvPr id="3" name="Picture 2">
            <a:extLst>
              <a:ext uri="{FF2B5EF4-FFF2-40B4-BE49-F238E27FC236}">
                <a16:creationId xmlns:a16="http://schemas.microsoft.com/office/drawing/2014/main" id="{392E7DB9-848C-D604-F269-27FBF61A477F}"/>
              </a:ext>
            </a:extLst>
          </p:cNvPr>
          <p:cNvPicPr>
            <a:picLocks noChangeAspect="1"/>
          </p:cNvPicPr>
          <p:nvPr/>
        </p:nvPicPr>
        <p:blipFill rotWithShape="1">
          <a:blip r:embed="rId4"/>
          <a:srcRect l="293" t="489" r="69206" b="580"/>
          <a:stretch/>
        </p:blipFill>
        <p:spPr>
          <a:xfrm>
            <a:off x="694267" y="1459971"/>
            <a:ext cx="3360775" cy="4490508"/>
          </a:xfrm>
          <a:prstGeom prst="roundRect">
            <a:avLst>
              <a:gd name="adj" fmla="val 6654"/>
            </a:avLst>
          </a:prstGeom>
          <a:ln>
            <a:solidFill>
              <a:schemeClr val="accent5"/>
            </a:solidFill>
          </a:ln>
          <a:effectLst>
            <a:outerShdw dist="101600" dir="2700000" algn="tl" rotWithShape="0">
              <a:schemeClr val="accent6">
                <a:lumMod val="40000"/>
                <a:lumOff val="60000"/>
              </a:schemeClr>
            </a:outerShdw>
          </a:effectLst>
        </p:spPr>
      </p:pic>
      <p:pic>
        <p:nvPicPr>
          <p:cNvPr id="7" name="Picture 6">
            <a:extLst>
              <a:ext uri="{FF2B5EF4-FFF2-40B4-BE49-F238E27FC236}">
                <a16:creationId xmlns:a16="http://schemas.microsoft.com/office/drawing/2014/main" id="{84504A27-C488-AA7F-B9D3-D78FD9DC0AC2}"/>
              </a:ext>
            </a:extLst>
          </p:cNvPr>
          <p:cNvPicPr>
            <a:picLocks noChangeAspect="1"/>
          </p:cNvPicPr>
          <p:nvPr/>
        </p:nvPicPr>
        <p:blipFill rotWithShape="1">
          <a:blip r:embed="rId4"/>
          <a:srcRect l="34749" t="489" r="34749" b="580"/>
          <a:stretch/>
        </p:blipFill>
        <p:spPr>
          <a:xfrm>
            <a:off x="4415613" y="1459971"/>
            <a:ext cx="3360775" cy="4490508"/>
          </a:xfrm>
          <a:prstGeom prst="roundRect">
            <a:avLst>
              <a:gd name="adj" fmla="val 6654"/>
            </a:avLst>
          </a:prstGeom>
          <a:ln>
            <a:solidFill>
              <a:schemeClr val="accent5"/>
            </a:solidFill>
          </a:ln>
          <a:effectLst>
            <a:outerShdw dist="101600" dir="2700000" algn="tl" rotWithShape="0">
              <a:schemeClr val="accent6">
                <a:lumMod val="40000"/>
                <a:lumOff val="60000"/>
              </a:schemeClr>
            </a:outerShdw>
          </a:effectLst>
        </p:spPr>
      </p:pic>
      <p:pic>
        <p:nvPicPr>
          <p:cNvPr id="8" name="Picture 7">
            <a:extLst>
              <a:ext uri="{FF2B5EF4-FFF2-40B4-BE49-F238E27FC236}">
                <a16:creationId xmlns:a16="http://schemas.microsoft.com/office/drawing/2014/main" id="{DC6B626F-736C-5585-0C57-3C06260F8B05}"/>
              </a:ext>
            </a:extLst>
          </p:cNvPr>
          <p:cNvPicPr>
            <a:picLocks noChangeAspect="1"/>
          </p:cNvPicPr>
          <p:nvPr/>
        </p:nvPicPr>
        <p:blipFill rotWithShape="1">
          <a:blip r:embed="rId4"/>
          <a:srcRect l="69455" t="489" r="43" b="580"/>
          <a:stretch/>
        </p:blipFill>
        <p:spPr>
          <a:xfrm>
            <a:off x="8136958" y="1459971"/>
            <a:ext cx="3360775" cy="4490508"/>
          </a:xfrm>
          <a:prstGeom prst="roundRect">
            <a:avLst>
              <a:gd name="adj" fmla="val 6654"/>
            </a:avLst>
          </a:prstGeom>
          <a:ln>
            <a:solidFill>
              <a:schemeClr val="accent5"/>
            </a:solidFill>
          </a:ln>
          <a:effectLst>
            <a:outerShdw dist="101600" dir="2700000" algn="tl" rotWithShape="0">
              <a:schemeClr val="accent6">
                <a:lumMod val="40000"/>
                <a:lumOff val="60000"/>
              </a:schemeClr>
            </a:outerShdw>
          </a:effectLst>
        </p:spPr>
      </p:pic>
    </p:spTree>
    <p:custDataLst>
      <p:tags r:id="rId1"/>
    </p:custDataLst>
    <p:extLst>
      <p:ext uri="{BB962C8B-B14F-4D97-AF65-F5344CB8AC3E}">
        <p14:creationId xmlns:p14="http://schemas.microsoft.com/office/powerpoint/2010/main" val="305607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ys playing soccer">
            <a:extLst>
              <a:ext uri="{FF2B5EF4-FFF2-40B4-BE49-F238E27FC236}">
                <a16:creationId xmlns:a16="http://schemas.microsoft.com/office/drawing/2014/main" id="{2A29EC7E-3BF2-DAE4-D1CF-DD479F5F2A9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12000" contrast="-43000"/>
                    </a14:imgEffect>
                  </a14:imgLayer>
                </a14:imgProps>
              </a:ext>
              <a:ext uri="{28A0092B-C50C-407E-A947-70E740481C1C}">
                <a14:useLocalDpi xmlns:a14="http://schemas.microsoft.com/office/drawing/2010/main" val="0"/>
              </a:ext>
            </a:extLst>
          </a:blip>
          <a:srcRect l="1" t="15625" r="1"/>
          <a:stretch/>
        </p:blipFill>
        <p:spPr>
          <a:xfrm>
            <a:off x="0" y="1"/>
            <a:ext cx="12192000" cy="6857999"/>
          </a:xfrm>
          <a:prstGeom prst="rect">
            <a:avLst/>
          </a:prstGeom>
        </p:spPr>
      </p:pic>
      <p:sp>
        <p:nvSpPr>
          <p:cNvPr id="5" name="TextBox 4">
            <a:extLst>
              <a:ext uri="{FF2B5EF4-FFF2-40B4-BE49-F238E27FC236}">
                <a16:creationId xmlns:a16="http://schemas.microsoft.com/office/drawing/2014/main" id="{311AA759-4753-5075-F037-5DF81D84486A}"/>
              </a:ext>
            </a:extLst>
          </p:cNvPr>
          <p:cNvSpPr txBox="1"/>
          <p:nvPr/>
        </p:nvSpPr>
        <p:spPr>
          <a:xfrm>
            <a:off x="5520900" y="2114769"/>
            <a:ext cx="1710323" cy="2251957"/>
          </a:xfrm>
          <a:prstGeom prst="roundRect">
            <a:avLst>
              <a:gd name="adj" fmla="val 12055"/>
            </a:avLst>
          </a:prstGeom>
          <a:solidFill>
            <a:srgbClr val="FFCC33">
              <a:alpha val="40000"/>
            </a:srgbClr>
          </a:solidFill>
          <a:ln w="38100">
            <a:solidFill>
              <a:srgbClr val="FFCC33"/>
            </a:solidFill>
          </a:ln>
        </p:spPr>
        <p:txBody>
          <a:bodyPr wrap="square" lIns="0" tIns="0" rIns="0" bIns="0" rtlCol="0">
            <a:spAutoFit/>
          </a:bodyPr>
          <a:lstStyle/>
          <a:p>
            <a:pPr algn="l"/>
            <a:endParaRPr lang="en-US" sz="1200"/>
          </a:p>
        </p:txBody>
      </p:sp>
      <p:sp>
        <p:nvSpPr>
          <p:cNvPr id="8" name="TextBox 7">
            <a:extLst>
              <a:ext uri="{FF2B5EF4-FFF2-40B4-BE49-F238E27FC236}">
                <a16:creationId xmlns:a16="http://schemas.microsoft.com/office/drawing/2014/main" id="{9748305E-EBEE-E4BB-6BB2-15207C73D55D}"/>
              </a:ext>
            </a:extLst>
          </p:cNvPr>
          <p:cNvSpPr txBox="1"/>
          <p:nvPr/>
        </p:nvSpPr>
        <p:spPr>
          <a:xfrm>
            <a:off x="3856646" y="2530162"/>
            <a:ext cx="1209876" cy="1733928"/>
          </a:xfrm>
          <a:prstGeom prst="roundRect">
            <a:avLst/>
          </a:prstGeom>
          <a:solidFill>
            <a:srgbClr val="FFCC33">
              <a:alpha val="40000"/>
            </a:srgbClr>
          </a:solidFill>
          <a:ln w="38100">
            <a:solidFill>
              <a:srgbClr val="FFCC33"/>
            </a:solidFill>
          </a:ln>
        </p:spPr>
        <p:txBody>
          <a:bodyPr wrap="square" lIns="0" tIns="0" rIns="0" bIns="0" rtlCol="0">
            <a:spAutoFit/>
          </a:bodyPr>
          <a:lstStyle>
            <a:defPPr>
              <a:defRPr lang="en-US"/>
            </a:defPPr>
          </a:lstStyle>
          <a:p>
            <a:endParaRPr lang="en-US" sz="1200"/>
          </a:p>
        </p:txBody>
      </p:sp>
      <p:sp>
        <p:nvSpPr>
          <p:cNvPr id="13" name="TextBox 12">
            <a:extLst>
              <a:ext uri="{FF2B5EF4-FFF2-40B4-BE49-F238E27FC236}">
                <a16:creationId xmlns:a16="http://schemas.microsoft.com/office/drawing/2014/main" id="{17E0AE51-80AB-1E88-D366-402247A940B5}"/>
              </a:ext>
            </a:extLst>
          </p:cNvPr>
          <p:cNvSpPr txBox="1"/>
          <p:nvPr/>
        </p:nvSpPr>
        <p:spPr>
          <a:xfrm>
            <a:off x="4747021" y="5816078"/>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15" name="TextBox 14">
            <a:extLst>
              <a:ext uri="{FF2B5EF4-FFF2-40B4-BE49-F238E27FC236}">
                <a16:creationId xmlns:a16="http://schemas.microsoft.com/office/drawing/2014/main" id="{741C43D0-6AD0-9897-ABDC-3886E4C98B23}"/>
              </a:ext>
            </a:extLst>
          </p:cNvPr>
          <p:cNvSpPr txBox="1"/>
          <p:nvPr/>
        </p:nvSpPr>
        <p:spPr>
          <a:xfrm>
            <a:off x="3947507" y="6565256"/>
            <a:ext cx="1473579" cy="298885"/>
          </a:xfrm>
          <a:prstGeom prst="roundRect">
            <a:avLst>
              <a:gd name="adj" fmla="val 14983"/>
            </a:avLst>
          </a:prstGeom>
          <a:solidFill>
            <a:schemeClr val="accent2">
              <a:alpha val="40000"/>
            </a:schemeClr>
          </a:solidFill>
          <a:ln w="38100">
            <a:solidFill>
              <a:schemeClr val="accent2"/>
            </a:solidFill>
          </a:ln>
        </p:spPr>
        <p:txBody>
          <a:bodyPr wrap="square" lIns="0" tIns="0" rIns="0" bIns="0" rtlCol="0">
            <a:spAutoFit/>
          </a:bodyPr>
          <a:lstStyle/>
          <a:p>
            <a:pPr algn="l"/>
            <a:endParaRPr lang="en-US" sz="1200"/>
          </a:p>
        </p:txBody>
      </p:sp>
      <p:sp>
        <p:nvSpPr>
          <p:cNvPr id="2" name="TextBox 1">
            <a:extLst>
              <a:ext uri="{FF2B5EF4-FFF2-40B4-BE49-F238E27FC236}">
                <a16:creationId xmlns:a16="http://schemas.microsoft.com/office/drawing/2014/main" id="{73F2E588-42B1-840D-D247-D789C85F29B7}"/>
              </a:ext>
            </a:extLst>
          </p:cNvPr>
          <p:cNvSpPr txBox="1"/>
          <p:nvPr/>
        </p:nvSpPr>
        <p:spPr>
          <a:xfrm>
            <a:off x="6939570" y="6113432"/>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3" name="TextBox 2">
            <a:extLst>
              <a:ext uri="{FF2B5EF4-FFF2-40B4-BE49-F238E27FC236}">
                <a16:creationId xmlns:a16="http://schemas.microsoft.com/office/drawing/2014/main" id="{6EAA167A-F94D-2DAD-C8B2-8D831875AC56}"/>
              </a:ext>
            </a:extLst>
          </p:cNvPr>
          <p:cNvSpPr txBox="1"/>
          <p:nvPr/>
        </p:nvSpPr>
        <p:spPr>
          <a:xfrm>
            <a:off x="7356571" y="5503996"/>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6" name="TextBox 5">
            <a:extLst>
              <a:ext uri="{FF2B5EF4-FFF2-40B4-BE49-F238E27FC236}">
                <a16:creationId xmlns:a16="http://schemas.microsoft.com/office/drawing/2014/main" id="{8F3F29DB-C71E-17EC-118E-4C6E0CD7672A}"/>
              </a:ext>
            </a:extLst>
          </p:cNvPr>
          <p:cNvSpPr txBox="1"/>
          <p:nvPr/>
        </p:nvSpPr>
        <p:spPr>
          <a:xfrm>
            <a:off x="8724972" y="5542723"/>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7" name="TextBox 6">
            <a:extLst>
              <a:ext uri="{FF2B5EF4-FFF2-40B4-BE49-F238E27FC236}">
                <a16:creationId xmlns:a16="http://schemas.microsoft.com/office/drawing/2014/main" id="{805022E6-F388-06E7-3FA1-D4B969F8F6FE}"/>
              </a:ext>
            </a:extLst>
          </p:cNvPr>
          <p:cNvSpPr txBox="1"/>
          <p:nvPr/>
        </p:nvSpPr>
        <p:spPr>
          <a:xfrm>
            <a:off x="9880981" y="5931502"/>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16" name="TextBox 15">
            <a:extLst>
              <a:ext uri="{FF2B5EF4-FFF2-40B4-BE49-F238E27FC236}">
                <a16:creationId xmlns:a16="http://schemas.microsoft.com/office/drawing/2014/main" id="{059A2675-F1E5-553E-263F-3C7D31BD2B12}"/>
              </a:ext>
            </a:extLst>
          </p:cNvPr>
          <p:cNvSpPr txBox="1"/>
          <p:nvPr/>
        </p:nvSpPr>
        <p:spPr>
          <a:xfrm>
            <a:off x="11418127" y="6053990"/>
            <a:ext cx="773879" cy="511267"/>
          </a:xfrm>
          <a:prstGeom prst="roundRect">
            <a:avLst/>
          </a:prstGeom>
          <a:solidFill>
            <a:srgbClr val="36D982">
              <a:alpha val="40000"/>
            </a:srgbClr>
          </a:solidFill>
          <a:ln w="38100">
            <a:solidFill>
              <a:srgbClr val="36D982"/>
            </a:solidFill>
          </a:ln>
        </p:spPr>
        <p:txBody>
          <a:bodyPr wrap="square" lIns="0" tIns="0" rIns="0" bIns="0" rtlCol="0">
            <a:spAutoFit/>
          </a:bodyPr>
          <a:lstStyle/>
          <a:p>
            <a:pPr algn="l"/>
            <a:endParaRPr lang="en-US" sz="1200"/>
          </a:p>
        </p:txBody>
      </p:sp>
      <p:sp>
        <p:nvSpPr>
          <p:cNvPr id="17" name="TextBox 16">
            <a:extLst>
              <a:ext uri="{FF2B5EF4-FFF2-40B4-BE49-F238E27FC236}">
                <a16:creationId xmlns:a16="http://schemas.microsoft.com/office/drawing/2014/main" id="{D43CEF91-0116-FF3E-E994-BAD23E802984}"/>
              </a:ext>
            </a:extLst>
          </p:cNvPr>
          <p:cNvSpPr txBox="1"/>
          <p:nvPr/>
        </p:nvSpPr>
        <p:spPr>
          <a:xfrm>
            <a:off x="1256514" y="1180332"/>
            <a:ext cx="2522383" cy="3456981"/>
          </a:xfrm>
          <a:prstGeom prst="roundRect">
            <a:avLst/>
          </a:prstGeom>
          <a:solidFill>
            <a:srgbClr val="F48C3E">
              <a:alpha val="40000"/>
            </a:srgbClr>
          </a:solidFill>
          <a:ln w="38100">
            <a:solidFill>
              <a:srgbClr val="F48C3E"/>
            </a:solidFill>
          </a:ln>
        </p:spPr>
        <p:txBody>
          <a:bodyPr wrap="square" lIns="0" tIns="0" rIns="0" bIns="0" rtlCol="0">
            <a:spAutoFit/>
          </a:bodyPr>
          <a:lstStyle>
            <a:defPPr>
              <a:defRPr lang="en-US"/>
            </a:defPPr>
          </a:lstStyle>
          <a:p>
            <a:endParaRPr lang="en-US" sz="1200"/>
          </a:p>
        </p:txBody>
      </p:sp>
    </p:spTree>
    <p:extLst>
      <p:ext uri="{BB962C8B-B14F-4D97-AF65-F5344CB8AC3E}">
        <p14:creationId xmlns:p14="http://schemas.microsoft.com/office/powerpoint/2010/main" val="353457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tack of colorful files">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304" r="11304"/>
          <a:stretch/>
        </p:blipFill>
        <p:spPr/>
      </p:pic>
      <p:sp>
        <p:nvSpPr>
          <p:cNvPr id="4" name="Title 3">
            <a:extLst>
              <a:ext uri="{FF2B5EF4-FFF2-40B4-BE49-F238E27FC236}">
                <a16:creationId xmlns:a16="http://schemas.microsoft.com/office/drawing/2014/main" id="{369F71CD-0392-5D6B-4452-681767517949}"/>
              </a:ext>
            </a:extLst>
          </p:cNvPr>
          <p:cNvSpPr>
            <a:spLocks noGrp="1"/>
          </p:cNvSpPr>
          <p:nvPr>
            <p:ph type="title"/>
          </p:nvPr>
        </p:nvSpPr>
        <p:spPr/>
        <p:txBody>
          <a:bodyPr/>
          <a:lstStyle/>
          <a:p>
            <a:r>
              <a:rPr lang="en-US"/>
              <a:t>Digitization</a:t>
            </a:r>
            <a:br>
              <a:rPr lang="en-US"/>
            </a:br>
            <a:r>
              <a:rPr lang="en-US"/>
              <a:t>of Paper</a:t>
            </a:r>
            <a:endParaRPr lang="en-GB"/>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4" y="3061909"/>
            <a:ext cx="4461933" cy="2396975"/>
          </a:xfrm>
        </p:spPr>
        <p:txBody>
          <a:bodyPr>
            <a:normAutofit/>
          </a:bodyPr>
          <a:lstStyle/>
          <a:p>
            <a:r>
              <a:rPr lang="en-US"/>
              <a:t>Governments use Computer Vision (CV) with Machine Learning and Text Analytics to quickly pinpoint and extract information from paper files</a:t>
            </a:r>
            <a:r>
              <a:rPr lang="en-US">
                <a:solidFill>
                  <a:schemeClr val="tx1"/>
                </a:solidFill>
              </a:rPr>
              <a:t>.</a:t>
            </a:r>
          </a:p>
          <a:p>
            <a:endParaRPr lang="en-US"/>
          </a:p>
        </p:txBody>
      </p:sp>
    </p:spTree>
    <p:extLst>
      <p:ext uri="{BB962C8B-B14F-4D97-AF65-F5344CB8AC3E}">
        <p14:creationId xmlns:p14="http://schemas.microsoft.com/office/powerpoint/2010/main" val="394556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21" r="1921"/>
          <a:stretch/>
        </p:blipFill>
        <p:spPr/>
      </p:pic>
      <p:sp>
        <p:nvSpPr>
          <p:cNvPr id="4" name="Title 3">
            <a:extLst>
              <a:ext uri="{FF2B5EF4-FFF2-40B4-BE49-F238E27FC236}">
                <a16:creationId xmlns:a16="http://schemas.microsoft.com/office/drawing/2014/main" id="{CD599FD5-F71D-99AC-FB8D-E116F66E8ECE}"/>
              </a:ext>
            </a:extLst>
          </p:cNvPr>
          <p:cNvSpPr>
            <a:spLocks noGrp="1"/>
          </p:cNvSpPr>
          <p:nvPr>
            <p:ph type="title"/>
          </p:nvPr>
        </p:nvSpPr>
        <p:spPr/>
        <p:txBody>
          <a:bodyPr/>
          <a:lstStyle/>
          <a:p>
            <a:r>
              <a:rPr lang="en-US" b="1"/>
              <a:t>Maintenance Oversight of Equipment</a:t>
            </a:r>
            <a:endParaRPr lang="en-US"/>
          </a:p>
        </p:txBody>
      </p:sp>
      <p:sp>
        <p:nvSpPr>
          <p:cNvPr id="7" name="Text Placeholder 6">
            <a:extLst>
              <a:ext uri="{FF2B5EF4-FFF2-40B4-BE49-F238E27FC236}">
                <a16:creationId xmlns:a16="http://schemas.microsoft.com/office/drawing/2014/main" id="{59F0D36A-C880-D381-870F-37DF02C7D839}"/>
              </a:ext>
            </a:extLst>
          </p:cNvPr>
          <p:cNvSpPr>
            <a:spLocks noGrp="1"/>
          </p:cNvSpPr>
          <p:nvPr>
            <p:ph type="body" sz="quarter" idx="11"/>
          </p:nvPr>
        </p:nvSpPr>
        <p:spPr>
          <a:xfrm>
            <a:off x="702734" y="3647924"/>
            <a:ext cx="3670905" cy="1810959"/>
          </a:xfrm>
        </p:spPr>
        <p:txBody>
          <a:bodyPr/>
          <a:lstStyle/>
          <a:p>
            <a:pPr algn="l"/>
            <a:r>
              <a:rPr lang="en-US">
                <a:solidFill>
                  <a:schemeClr val="tx1"/>
                </a:solidFill>
              </a:rPr>
              <a:t>Utilities are using Computer Vision (CV) to </a:t>
            </a:r>
            <a:r>
              <a:rPr lang="en-US"/>
              <a:t>monitor equipment.</a:t>
            </a:r>
            <a:endParaRPr lang="en-US">
              <a:solidFill>
                <a:schemeClr val="tx1"/>
              </a:solidFill>
            </a:endParaRPr>
          </a:p>
        </p:txBody>
      </p:sp>
    </p:spTree>
    <p:extLst>
      <p:ext uri="{BB962C8B-B14F-4D97-AF65-F5344CB8AC3E}">
        <p14:creationId xmlns:p14="http://schemas.microsoft.com/office/powerpoint/2010/main" val="980140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inbow of fresh vegetables and fruits">
            <a:extLst>
              <a:ext uri="{FF2B5EF4-FFF2-40B4-BE49-F238E27FC236}">
                <a16:creationId xmlns:a16="http://schemas.microsoft.com/office/drawing/2014/main" id="{6EEAA1AF-BC08-D2C4-7581-F35FF77FD1D8}"/>
              </a:ext>
            </a:extLst>
          </p:cNvPr>
          <p:cNvPicPr>
            <a:picLocks noChangeAspect="1"/>
          </p:cNvPicPr>
          <p:nvPr/>
        </p:nvPicPr>
        <p:blipFill rotWithShape="1">
          <a:blip r:embed="rId4">
            <a:extLst>
              <a:ext uri="{28A0092B-C50C-407E-A947-70E740481C1C}">
                <a14:useLocalDpi xmlns:a14="http://schemas.microsoft.com/office/drawing/2010/main" val="0"/>
              </a:ext>
            </a:extLst>
          </a:blip>
          <a:srcRect l="12683" r="25298" b="1639"/>
          <a:stretch/>
        </p:blipFill>
        <p:spPr>
          <a:xfrm>
            <a:off x="5909734" y="0"/>
            <a:ext cx="6482291" cy="6858000"/>
          </a:xfrm>
          <a:prstGeom prst="rect">
            <a:avLst/>
          </a:prstGeom>
        </p:spPr>
      </p:pic>
      <p:sp>
        <p:nvSpPr>
          <p:cNvPr id="8" name="Rectangle 7">
            <a:extLst>
              <a:ext uri="{FF2B5EF4-FFF2-40B4-BE49-F238E27FC236}">
                <a16:creationId xmlns:a16="http://schemas.microsoft.com/office/drawing/2014/main" id="{748CAB82-7D3A-E205-DD70-3660BEBCBA97}"/>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9" name="Title 4">
            <a:extLst>
              <a:ext uri="{FF2B5EF4-FFF2-40B4-BE49-F238E27FC236}">
                <a16:creationId xmlns:a16="http://schemas.microsoft.com/office/drawing/2014/main" id="{1D644144-6E18-DC2D-15C8-B70A97FDF484}"/>
              </a:ext>
            </a:extLst>
          </p:cNvPr>
          <p:cNvSpPr txBox="1">
            <a:spLocks/>
          </p:cNvSpPr>
          <p:nvPr/>
        </p:nvSpPr>
        <p:spPr>
          <a:xfrm>
            <a:off x="672512" y="1970278"/>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a:solidFill>
                  <a:srgbClr val="FFFFFF"/>
                </a:solidFill>
              </a:rPr>
              <a:t>Deep Learning</a:t>
            </a:r>
          </a:p>
        </p:txBody>
      </p:sp>
      <p:sp>
        <p:nvSpPr>
          <p:cNvPr id="10" name="TextBox 4">
            <a:extLst>
              <a:ext uri="{FF2B5EF4-FFF2-40B4-BE49-F238E27FC236}">
                <a16:creationId xmlns:a16="http://schemas.microsoft.com/office/drawing/2014/main" id="{615E36C2-C04B-757A-5E41-517A193F1325}"/>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1" name="TextBox 10">
            <a:extLst>
              <a:ext uri="{FF2B5EF4-FFF2-40B4-BE49-F238E27FC236}">
                <a16:creationId xmlns:a16="http://schemas.microsoft.com/office/drawing/2014/main" id="{71E6B9C3-BA0B-7E0A-96D0-332F727F258E}"/>
              </a:ext>
            </a:extLst>
          </p:cNvPr>
          <p:cNvSpPr txBox="1"/>
          <p:nvPr/>
        </p:nvSpPr>
        <p:spPr>
          <a:xfrm>
            <a:off x="672512" y="2811435"/>
            <a:ext cx="4598593" cy="2096984"/>
          </a:xfrm>
          <a:prstGeom prst="rect">
            <a:avLst/>
          </a:prstGeom>
          <a:noFill/>
        </p:spPr>
        <p:txBody>
          <a:bodyPr wrap="square" lIns="0" tIns="0" rIns="0" bIns="0" anchor="ctr">
            <a:spAutoFit/>
          </a:bodyPr>
          <a:lstStyle/>
          <a:p>
            <a:pPr defTabSz="609630">
              <a:lnSpc>
                <a:spcPct val="90000"/>
              </a:lnSpc>
              <a:spcAft>
                <a:spcPts val="800"/>
              </a:spcAft>
            </a:pPr>
            <a:r>
              <a:rPr lang="en-GB" sz="2400">
                <a:solidFill>
                  <a:srgbClr val="FFFFFF"/>
                </a:solidFill>
                <a:latin typeface="Anova Light"/>
              </a:rPr>
              <a:t>A type of machine learning used in recognizing speech, identifying objects in images, generating new content, and more.</a:t>
            </a:r>
          </a:p>
          <a:p>
            <a:pPr defTabSz="609630">
              <a:lnSpc>
                <a:spcPct val="90000"/>
              </a:lnSpc>
              <a:spcAft>
                <a:spcPts val="800"/>
              </a:spcAft>
            </a:pPr>
            <a:r>
              <a:rPr lang="en-GB" sz="2400">
                <a:solidFill>
                  <a:srgbClr val="FFFFFF"/>
                </a:solidFill>
                <a:latin typeface="Anova Light"/>
              </a:rPr>
              <a:t>Comprised of three or more neural networks.</a:t>
            </a:r>
          </a:p>
        </p:txBody>
      </p:sp>
    </p:spTree>
    <p:custDataLst>
      <p:tags r:id="rId1"/>
    </p:custDataLst>
    <p:extLst>
      <p:ext uri="{BB962C8B-B14F-4D97-AF65-F5344CB8AC3E}">
        <p14:creationId xmlns:p14="http://schemas.microsoft.com/office/powerpoint/2010/main" val="284184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_AI_Sq">
            <a:extLst>
              <a:ext uri="{FF2B5EF4-FFF2-40B4-BE49-F238E27FC236}">
                <a16:creationId xmlns:a16="http://schemas.microsoft.com/office/drawing/2014/main" id="{B2570F3B-980A-4CA6-BF1F-882F343AF05A}"/>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6" name="!!_AI_Circle_End">
            <a:extLst>
              <a:ext uri="{FF2B5EF4-FFF2-40B4-BE49-F238E27FC236}">
                <a16:creationId xmlns:a16="http://schemas.microsoft.com/office/drawing/2014/main" id="{1D7E9256-6A70-E394-D903-1AF6DB9EADB3}"/>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22" name="!!_AI_Circle_Mid">
            <a:extLst>
              <a:ext uri="{FF2B5EF4-FFF2-40B4-BE49-F238E27FC236}">
                <a16:creationId xmlns:a16="http://schemas.microsoft.com/office/drawing/2014/main" id="{6C7758B0-D200-C502-FF33-9D942412FB88}"/>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3" name="!!_AI_Circle_Start">
            <a:extLst>
              <a:ext uri="{FF2B5EF4-FFF2-40B4-BE49-F238E27FC236}">
                <a16:creationId xmlns:a16="http://schemas.microsoft.com/office/drawing/2014/main" id="{E4C7666B-3F5D-6DC0-46DE-9BF30E4DA4E9}"/>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24" name="!!_AI_Text">
            <a:extLst>
              <a:ext uri="{FF2B5EF4-FFF2-40B4-BE49-F238E27FC236}">
                <a16:creationId xmlns:a16="http://schemas.microsoft.com/office/drawing/2014/main" id="{62AFB6E9-7E18-BCCF-143D-1402D102F66E}"/>
              </a:ext>
            </a:extLst>
          </p:cNvPr>
          <p:cNvSpPr txBox="1"/>
          <p:nvPr/>
        </p:nvSpPr>
        <p:spPr>
          <a:xfrm>
            <a:off x="243794" y="911226"/>
            <a:ext cx="1774133" cy="799585"/>
          </a:xfrm>
          <a:prstGeom prst="rect">
            <a:avLst/>
          </a:prstGeom>
          <a:noFill/>
        </p:spPr>
        <p:txBody>
          <a:bodyPr wrap="square" lIns="0" tIns="0" rIns="0" bIns="0" anchor="ctr">
            <a:noAutofit/>
          </a:bodyPr>
          <a:lstStyle/>
          <a:p>
            <a:pPr algn="ctr">
              <a:lnSpc>
                <a:spcPct val="85000"/>
              </a:lnSpc>
            </a:pPr>
            <a:r>
              <a:rPr lang="en-US" sz="4000">
                <a:solidFill>
                  <a:schemeClr val="bg1"/>
                </a:solidFill>
                <a:latin typeface="+mj-lt"/>
              </a:rPr>
              <a:t>AI</a:t>
            </a:r>
          </a:p>
        </p:txBody>
      </p:sp>
      <p:sp>
        <p:nvSpPr>
          <p:cNvPr id="25" name="!!_NLP">
            <a:extLst>
              <a:ext uri="{FF2B5EF4-FFF2-40B4-BE49-F238E27FC236}">
                <a16:creationId xmlns:a16="http://schemas.microsoft.com/office/drawing/2014/main" id="{9EF00F6F-9679-A81C-CFA8-FD2629C0600B}"/>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6" name="!!_CV">
            <a:extLst>
              <a:ext uri="{FF2B5EF4-FFF2-40B4-BE49-F238E27FC236}">
                <a16:creationId xmlns:a16="http://schemas.microsoft.com/office/drawing/2014/main" id="{4B7DC45D-E3AF-878B-0C8A-654DA11F89AA}"/>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_ML_End">
            <a:extLst>
              <a:ext uri="{FF2B5EF4-FFF2-40B4-BE49-F238E27FC236}">
                <a16:creationId xmlns:a16="http://schemas.microsoft.com/office/drawing/2014/main" id="{6DE57D88-4321-0ED5-34E9-1F8496F3003C}"/>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8" name="!!_ML_Mid">
            <a:extLst>
              <a:ext uri="{FF2B5EF4-FFF2-40B4-BE49-F238E27FC236}">
                <a16:creationId xmlns:a16="http://schemas.microsoft.com/office/drawing/2014/main" id="{A9C290C8-8663-5123-3E93-0B51E159C685}"/>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9" name="!!_ML_Start">
            <a:extLst>
              <a:ext uri="{FF2B5EF4-FFF2-40B4-BE49-F238E27FC236}">
                <a16:creationId xmlns:a16="http://schemas.microsoft.com/office/drawing/2014/main" id="{4B63A11E-EE29-5E80-20DC-DBC1A0E8785C}"/>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0" name="!!_Sec_L">
            <a:extLst>
              <a:ext uri="{FF2B5EF4-FFF2-40B4-BE49-F238E27FC236}">
                <a16:creationId xmlns:a16="http://schemas.microsoft.com/office/drawing/2014/main" id="{6ED9E6BB-68CF-4FF5-87EE-6E32E7B6BCE7}"/>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31" name="!!_Sec_R">
            <a:extLst>
              <a:ext uri="{FF2B5EF4-FFF2-40B4-BE49-F238E27FC236}">
                <a16:creationId xmlns:a16="http://schemas.microsoft.com/office/drawing/2014/main" id="{A74EBA81-2908-20B8-B213-1C35FCF73F9F}"/>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32" name="!!_NLP_Text">
            <a:extLst>
              <a:ext uri="{FF2B5EF4-FFF2-40B4-BE49-F238E27FC236}">
                <a16:creationId xmlns:a16="http://schemas.microsoft.com/office/drawing/2014/main" id="{7146449C-CC05-2EAA-E169-701A07DD5993}"/>
              </a:ext>
            </a:extLst>
          </p:cNvPr>
          <p:cNvSpPr/>
          <p:nvPr/>
        </p:nvSpPr>
        <p:spPr>
          <a:xfrm>
            <a:off x="9086069" y="2905684"/>
            <a:ext cx="1911099" cy="1046633"/>
          </a:xfrm>
          <a:prstGeom prst="rect">
            <a:avLst/>
          </a:prstGeom>
        </p:spPr>
        <p:txBody>
          <a:bodyPr wrap="square" lIns="0" tIns="0" rIns="0" bIns="0" anchor="ctr" anchorCtr="1">
            <a:spAutoFit/>
          </a:bodyPr>
          <a:lstStyle/>
          <a:p>
            <a:pPr algn="r">
              <a:lnSpc>
                <a:spcPct val="85000"/>
              </a:lnSpc>
            </a:pPr>
            <a:r>
              <a:rPr lang="en-US" sz="2667">
                <a:solidFill>
                  <a:schemeClr val="bg1"/>
                </a:solidFill>
              </a:rPr>
              <a:t>Natural </a:t>
            </a:r>
            <a:br>
              <a:rPr lang="en-US" sz="2667">
                <a:solidFill>
                  <a:schemeClr val="bg1"/>
                </a:solidFill>
              </a:rPr>
            </a:br>
            <a:r>
              <a:rPr lang="en-US" sz="2667">
                <a:solidFill>
                  <a:schemeClr val="bg1"/>
                </a:solidFill>
              </a:rPr>
              <a:t>Language Processing</a:t>
            </a:r>
          </a:p>
        </p:txBody>
      </p:sp>
      <p:sp>
        <p:nvSpPr>
          <p:cNvPr id="33" name="!!_CV_Text">
            <a:extLst>
              <a:ext uri="{FF2B5EF4-FFF2-40B4-BE49-F238E27FC236}">
                <a16:creationId xmlns:a16="http://schemas.microsoft.com/office/drawing/2014/main" id="{F3FA76D6-0BFD-4CCC-A267-3FEAD31E1D4B}"/>
              </a:ext>
            </a:extLst>
          </p:cNvPr>
          <p:cNvSpPr/>
          <p:nvPr/>
        </p:nvSpPr>
        <p:spPr>
          <a:xfrm>
            <a:off x="1100125" y="3080124"/>
            <a:ext cx="1615724" cy="697755"/>
          </a:xfrm>
          <a:prstGeom prst="rect">
            <a:avLst/>
          </a:prstGeom>
        </p:spPr>
        <p:txBody>
          <a:bodyPr wrap="square" lIns="0" tIns="0" rIns="0" bIns="0" anchor="ctr" anchorCtr="1">
            <a:spAutoFit/>
          </a:bodyPr>
          <a:lstStyle/>
          <a:p>
            <a:pPr>
              <a:lnSpc>
                <a:spcPct val="85000"/>
              </a:lnSpc>
            </a:pPr>
            <a:r>
              <a:rPr lang="en-US" sz="2667">
                <a:solidFill>
                  <a:schemeClr val="bg1"/>
                </a:solidFill>
              </a:rPr>
              <a:t>Computer </a:t>
            </a:r>
            <a:br>
              <a:rPr lang="en-US" sz="2667">
                <a:solidFill>
                  <a:schemeClr val="bg1"/>
                </a:solidFill>
              </a:rPr>
            </a:br>
            <a:r>
              <a:rPr lang="en-US" sz="2667">
                <a:solidFill>
                  <a:schemeClr val="bg1"/>
                </a:solidFill>
              </a:rPr>
              <a:t>Vision</a:t>
            </a:r>
          </a:p>
        </p:txBody>
      </p:sp>
      <p:sp>
        <p:nvSpPr>
          <p:cNvPr id="34" name="!!_DL_End">
            <a:extLst>
              <a:ext uri="{FF2B5EF4-FFF2-40B4-BE49-F238E27FC236}">
                <a16:creationId xmlns:a16="http://schemas.microsoft.com/office/drawing/2014/main" id="{B991157C-E664-615A-DE5F-837EABA16027}"/>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5" name="!!_DL_Mid">
            <a:extLst>
              <a:ext uri="{FF2B5EF4-FFF2-40B4-BE49-F238E27FC236}">
                <a16:creationId xmlns:a16="http://schemas.microsoft.com/office/drawing/2014/main" id="{DDD57C63-490E-E8BA-2E3D-6593ACF7610A}"/>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6" name="!!_DL_Start">
            <a:extLst>
              <a:ext uri="{FF2B5EF4-FFF2-40B4-BE49-F238E27FC236}">
                <a16:creationId xmlns:a16="http://schemas.microsoft.com/office/drawing/2014/main" id="{5EA32AB3-E764-EB2B-66CB-689B4F9B6489}"/>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7" name="!!_DL_L">
            <a:extLst>
              <a:ext uri="{FF2B5EF4-FFF2-40B4-BE49-F238E27FC236}">
                <a16:creationId xmlns:a16="http://schemas.microsoft.com/office/drawing/2014/main" id="{D32E2CF3-A0DF-FB47-4160-952FA84D4EFD}"/>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38" name="!!_DL_R">
            <a:extLst>
              <a:ext uri="{FF2B5EF4-FFF2-40B4-BE49-F238E27FC236}">
                <a16:creationId xmlns:a16="http://schemas.microsoft.com/office/drawing/2014/main" id="{3978B44C-D5C7-254A-7D64-879E6FCDFAC6}"/>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39" name="!!_GAI_End">
            <a:extLst>
              <a:ext uri="{FF2B5EF4-FFF2-40B4-BE49-F238E27FC236}">
                <a16:creationId xmlns:a16="http://schemas.microsoft.com/office/drawing/2014/main" id="{B5BB810C-06D9-35E7-59B0-8AC8DF03AFF7}"/>
              </a:ext>
            </a:extLst>
          </p:cNvPr>
          <p:cNvSpPr/>
          <p:nvPr/>
        </p:nvSpPr>
        <p:spPr>
          <a:xfrm>
            <a:off x="4864843"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33" b="1"/>
          </a:p>
        </p:txBody>
      </p:sp>
      <p:sp>
        <p:nvSpPr>
          <p:cNvPr id="40" name="!!_GAI_Mid">
            <a:extLst>
              <a:ext uri="{FF2B5EF4-FFF2-40B4-BE49-F238E27FC236}">
                <a16:creationId xmlns:a16="http://schemas.microsoft.com/office/drawing/2014/main" id="{04E37783-0D09-0257-82C0-4F5E968A9584}"/>
              </a:ext>
            </a:extLst>
          </p:cNvPr>
          <p:cNvSpPr/>
          <p:nvPr/>
        </p:nvSpPr>
        <p:spPr>
          <a:xfrm flipH="1">
            <a:off x="5710648" y="1838758"/>
            <a:ext cx="760709" cy="3180486"/>
          </a:xfrm>
          <a:prstGeom prst="rect">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1" name="!!_GAI_Start">
            <a:extLst>
              <a:ext uri="{FF2B5EF4-FFF2-40B4-BE49-F238E27FC236}">
                <a16:creationId xmlns:a16="http://schemas.microsoft.com/office/drawing/2014/main" id="{D1F8A750-212B-2944-7482-23F9C48638A4}"/>
              </a:ext>
            </a:extLst>
          </p:cNvPr>
          <p:cNvSpPr/>
          <p:nvPr/>
        </p:nvSpPr>
        <p:spPr>
          <a:xfrm>
            <a:off x="4138894" y="1838758"/>
            <a:ext cx="3180486" cy="3180486"/>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2" name="!!_GAI_L">
            <a:extLst>
              <a:ext uri="{FF2B5EF4-FFF2-40B4-BE49-F238E27FC236}">
                <a16:creationId xmlns:a16="http://schemas.microsoft.com/office/drawing/2014/main" id="{233677D2-9738-0001-C539-75FCB033CB8D}"/>
              </a:ext>
            </a:extLst>
          </p:cNvPr>
          <p:cNvSpPr/>
          <p:nvPr/>
        </p:nvSpPr>
        <p:spPr>
          <a:xfrm>
            <a:off x="4138894" y="1984332"/>
            <a:ext cx="1437467" cy="2895127"/>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43" name="!!_GAI_R">
            <a:extLst>
              <a:ext uri="{FF2B5EF4-FFF2-40B4-BE49-F238E27FC236}">
                <a16:creationId xmlns:a16="http://schemas.microsoft.com/office/drawing/2014/main" id="{25903820-BA27-7DEB-1EFD-12C2738060CD}"/>
              </a:ext>
            </a:extLst>
          </p:cNvPr>
          <p:cNvSpPr/>
          <p:nvPr/>
        </p:nvSpPr>
        <p:spPr>
          <a:xfrm>
            <a:off x="6624449" y="1990205"/>
            <a:ext cx="1420880" cy="2883379"/>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45" name="!!_LLM">
            <a:extLst>
              <a:ext uri="{FF2B5EF4-FFF2-40B4-BE49-F238E27FC236}">
                <a16:creationId xmlns:a16="http://schemas.microsoft.com/office/drawing/2014/main" id="{66E8EE9E-8AEB-0D08-935B-32CBF68ABD0E}"/>
              </a:ext>
            </a:extLst>
          </p:cNvPr>
          <p:cNvSpPr/>
          <p:nvPr/>
        </p:nvSpPr>
        <p:spPr>
          <a:xfrm>
            <a:off x="4968242" y="2583266"/>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tx2"/>
                </a:solidFill>
                <a:latin typeface="+mj-lt"/>
              </a:rPr>
              <a:t>LLM</a:t>
            </a:r>
          </a:p>
        </p:txBody>
      </p:sp>
      <p:sp>
        <p:nvSpPr>
          <p:cNvPr id="46" name="!!_DT">
            <a:extLst>
              <a:ext uri="{FF2B5EF4-FFF2-40B4-BE49-F238E27FC236}">
                <a16:creationId xmlns:a16="http://schemas.microsoft.com/office/drawing/2014/main" id="{CD5B6C12-013E-4AF4-204B-2292F2709C38}"/>
              </a:ext>
            </a:extLst>
          </p:cNvPr>
          <p:cNvSpPr/>
          <p:nvPr/>
        </p:nvSpPr>
        <p:spPr>
          <a:xfrm>
            <a:off x="5920036" y="3937718"/>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tx2"/>
                </a:solidFill>
                <a:latin typeface="+mj-lt"/>
              </a:rPr>
              <a:t>Digital Twins</a:t>
            </a:r>
          </a:p>
        </p:txBody>
      </p:sp>
      <p:sp>
        <p:nvSpPr>
          <p:cNvPr id="47" name="!!_SD">
            <a:extLst>
              <a:ext uri="{FF2B5EF4-FFF2-40B4-BE49-F238E27FC236}">
                <a16:creationId xmlns:a16="http://schemas.microsoft.com/office/drawing/2014/main" id="{7C7AD35A-8E65-9E8F-C6C6-2E8AD9C6DAD3}"/>
              </a:ext>
            </a:extLst>
          </p:cNvPr>
          <p:cNvSpPr/>
          <p:nvPr/>
        </p:nvSpPr>
        <p:spPr>
          <a:xfrm>
            <a:off x="4155942" y="3973715"/>
            <a:ext cx="2443033" cy="2514162"/>
          </a:xfrm>
          <a:prstGeom prst="ellipse">
            <a:avLst/>
          </a:prstGeom>
          <a:solidFill>
            <a:schemeClr val="tx2">
              <a:lumMod val="10000"/>
              <a:lumOff val="9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tx2"/>
                </a:solidFill>
                <a:latin typeface="+mj-lt"/>
              </a:rPr>
              <a:t>Synthetic Data</a:t>
            </a:r>
          </a:p>
        </p:txBody>
      </p:sp>
      <p:sp>
        <p:nvSpPr>
          <p:cNvPr id="48" name="!!_ML_Text">
            <a:extLst>
              <a:ext uri="{FF2B5EF4-FFF2-40B4-BE49-F238E27FC236}">
                <a16:creationId xmlns:a16="http://schemas.microsoft.com/office/drawing/2014/main" id="{2E8575AE-3170-C8AA-498B-0B7FEF582196}"/>
              </a:ext>
            </a:extLst>
          </p:cNvPr>
          <p:cNvSpPr/>
          <p:nvPr/>
        </p:nvSpPr>
        <p:spPr>
          <a:xfrm>
            <a:off x="4839473" y="1177791"/>
            <a:ext cx="2513055" cy="209288"/>
          </a:xfrm>
          <a:prstGeom prst="rect">
            <a:avLst/>
          </a:prstGeom>
        </p:spPr>
        <p:txBody>
          <a:bodyPr wrap="square" lIns="0" tIns="0" rIns="0" bIns="0" anchor="ctr" anchorCtr="1">
            <a:spAutoFit/>
          </a:bodyPr>
          <a:lstStyle/>
          <a:p>
            <a:pPr algn="ctr">
              <a:lnSpc>
                <a:spcPct val="85000"/>
              </a:lnSpc>
            </a:pPr>
            <a:r>
              <a:rPr lang="en-US" sz="1600">
                <a:solidFill>
                  <a:schemeClr val="bg1"/>
                </a:solidFill>
              </a:rPr>
              <a:t>Machine Learning</a:t>
            </a:r>
          </a:p>
        </p:txBody>
      </p:sp>
      <p:sp>
        <p:nvSpPr>
          <p:cNvPr id="49" name="!!_DL_Text">
            <a:extLst>
              <a:ext uri="{FF2B5EF4-FFF2-40B4-BE49-F238E27FC236}">
                <a16:creationId xmlns:a16="http://schemas.microsoft.com/office/drawing/2014/main" id="{59C46936-27EC-CC87-A3F3-29249CFD9B7D}"/>
              </a:ext>
            </a:extLst>
          </p:cNvPr>
          <p:cNvSpPr/>
          <p:nvPr/>
        </p:nvSpPr>
        <p:spPr>
          <a:xfrm>
            <a:off x="4839473" y="1563479"/>
            <a:ext cx="2513055" cy="209288"/>
          </a:xfrm>
          <a:prstGeom prst="rect">
            <a:avLst/>
          </a:prstGeom>
        </p:spPr>
        <p:txBody>
          <a:bodyPr wrap="square" lIns="0" tIns="0" rIns="0" bIns="0" anchor="ctr" anchorCtr="1">
            <a:spAutoFit/>
          </a:bodyPr>
          <a:lstStyle/>
          <a:p>
            <a:pPr algn="ctr">
              <a:lnSpc>
                <a:spcPct val="85000"/>
              </a:lnSpc>
            </a:pPr>
            <a:r>
              <a:rPr lang="en-US" sz="1600">
                <a:solidFill>
                  <a:schemeClr val="bg1"/>
                </a:solidFill>
              </a:rPr>
              <a:t>Deep Learning</a:t>
            </a:r>
          </a:p>
        </p:txBody>
      </p:sp>
      <p:sp>
        <p:nvSpPr>
          <p:cNvPr id="50" name="!!_GAI_Text">
            <a:extLst>
              <a:ext uri="{FF2B5EF4-FFF2-40B4-BE49-F238E27FC236}">
                <a16:creationId xmlns:a16="http://schemas.microsoft.com/office/drawing/2014/main" id="{B0C73167-B1C9-8BF3-36CC-EEDF241ACFE0}"/>
              </a:ext>
            </a:extLst>
          </p:cNvPr>
          <p:cNvSpPr/>
          <p:nvPr/>
        </p:nvSpPr>
        <p:spPr>
          <a:xfrm>
            <a:off x="4839473" y="1977088"/>
            <a:ext cx="2513055" cy="418576"/>
          </a:xfrm>
          <a:prstGeom prst="rect">
            <a:avLst/>
          </a:prstGeom>
        </p:spPr>
        <p:txBody>
          <a:bodyPr wrap="square" lIns="0" tIns="0" rIns="0" bIns="0" anchor="ctr" anchorCtr="1">
            <a:spAutoFit/>
          </a:bodyPr>
          <a:lstStyle/>
          <a:p>
            <a:pPr algn="ctr">
              <a:lnSpc>
                <a:spcPct val="85000"/>
              </a:lnSpc>
            </a:pPr>
            <a:r>
              <a:rPr lang="en-US" sz="1600">
                <a:solidFill>
                  <a:schemeClr val="bg1"/>
                </a:solidFill>
              </a:rPr>
              <a:t>Generative AI</a:t>
            </a:r>
          </a:p>
          <a:p>
            <a:pPr algn="ctr">
              <a:lnSpc>
                <a:spcPct val="85000"/>
              </a:lnSpc>
            </a:pPr>
            <a:r>
              <a:rPr lang="en-US" sz="1600">
                <a:solidFill>
                  <a:schemeClr val="bg1"/>
                </a:solidFill>
              </a:rPr>
              <a:t>“</a:t>
            </a:r>
            <a:r>
              <a:rPr lang="en-US" sz="1600" err="1">
                <a:solidFill>
                  <a:schemeClr val="bg1"/>
                </a:solidFill>
              </a:rPr>
              <a:t>GenAI</a:t>
            </a:r>
            <a:r>
              <a:rPr lang="en-US" sz="1600">
                <a:solidFill>
                  <a:schemeClr val="bg1"/>
                </a:solidFill>
              </a:rPr>
              <a:t>”</a:t>
            </a:r>
          </a:p>
        </p:txBody>
      </p:sp>
    </p:spTree>
    <p:extLst>
      <p:ext uri="{BB962C8B-B14F-4D97-AF65-F5344CB8AC3E}">
        <p14:creationId xmlns:p14="http://schemas.microsoft.com/office/powerpoint/2010/main" val="1795219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_GAI_Circle_R">
            <a:extLst>
              <a:ext uri="{FF2B5EF4-FFF2-40B4-BE49-F238E27FC236}">
                <a16:creationId xmlns:a16="http://schemas.microsoft.com/office/drawing/2014/main" id="{499CE704-8828-99A4-0E4F-046E77739136}"/>
              </a:ext>
            </a:extLst>
          </p:cNvPr>
          <p:cNvSpPr/>
          <p:nvPr/>
        </p:nvSpPr>
        <p:spPr>
          <a:xfrm>
            <a:off x="5650068" y="2983068"/>
            <a:ext cx="891865" cy="8918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48" name="!!_GAI_Circle_M">
            <a:extLst>
              <a:ext uri="{FF2B5EF4-FFF2-40B4-BE49-F238E27FC236}">
                <a16:creationId xmlns:a16="http://schemas.microsoft.com/office/drawing/2014/main" id="{4549C713-2F78-5D8A-2859-D3E58D12CB17}"/>
              </a:ext>
            </a:extLst>
          </p:cNvPr>
          <p:cNvSpPr/>
          <p:nvPr/>
        </p:nvSpPr>
        <p:spPr>
          <a:xfrm>
            <a:off x="5650068" y="2983068"/>
            <a:ext cx="891865" cy="8918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99" name="!!_GAI_Circle_L">
            <a:extLst>
              <a:ext uri="{FF2B5EF4-FFF2-40B4-BE49-F238E27FC236}">
                <a16:creationId xmlns:a16="http://schemas.microsoft.com/office/drawing/2014/main" id="{FEC809A2-2252-959A-8387-A54C61495CF1}"/>
              </a:ext>
            </a:extLst>
          </p:cNvPr>
          <p:cNvSpPr/>
          <p:nvPr/>
        </p:nvSpPr>
        <p:spPr>
          <a:xfrm>
            <a:off x="5650068" y="2983068"/>
            <a:ext cx="891865" cy="8918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49" name="!!_AI_Text">
            <a:extLst>
              <a:ext uri="{FF2B5EF4-FFF2-40B4-BE49-F238E27FC236}">
                <a16:creationId xmlns:a16="http://schemas.microsoft.com/office/drawing/2014/main" id="{6A56B996-F570-94BF-6331-0AB41364163C}"/>
              </a:ext>
            </a:extLst>
          </p:cNvPr>
          <p:cNvSpPr txBox="1"/>
          <p:nvPr/>
        </p:nvSpPr>
        <p:spPr>
          <a:xfrm>
            <a:off x="5686469" y="3140818"/>
            <a:ext cx="819063" cy="576364"/>
          </a:xfrm>
          <a:prstGeom prst="rect">
            <a:avLst/>
          </a:prstGeom>
          <a:noFill/>
        </p:spPr>
        <p:txBody>
          <a:bodyPr wrap="square" lIns="0" tIns="0" rIns="0" bIns="0" anchor="ctr">
            <a:noAutofit/>
          </a:bodyPr>
          <a:lstStyle/>
          <a:p>
            <a:pPr algn="ctr">
              <a:lnSpc>
                <a:spcPct val="85000"/>
              </a:lnSpc>
            </a:pPr>
            <a:r>
              <a:rPr lang="en-US" sz="1333" err="1">
                <a:solidFill>
                  <a:schemeClr val="bg1"/>
                </a:solidFill>
                <a:latin typeface="+mj-lt"/>
              </a:rPr>
              <a:t>GenAI</a:t>
            </a:r>
            <a:endParaRPr lang="en-US" sz="1333">
              <a:solidFill>
                <a:schemeClr val="bg1"/>
              </a:solidFill>
              <a:latin typeface="+mj-lt"/>
            </a:endParaRPr>
          </a:p>
        </p:txBody>
      </p:sp>
      <p:cxnSp>
        <p:nvCxnSpPr>
          <p:cNvPr id="51" name="!!_Line_02">
            <a:extLst>
              <a:ext uri="{FF2B5EF4-FFF2-40B4-BE49-F238E27FC236}">
                <a16:creationId xmlns:a16="http://schemas.microsoft.com/office/drawing/2014/main" id="{E205F2E8-D4CE-B758-FBEF-50D5A7309A02}"/>
              </a:ext>
            </a:extLst>
          </p:cNvPr>
          <p:cNvCxnSpPr>
            <a:cxnSpLocks/>
          </p:cNvCxnSpPr>
          <p:nvPr/>
        </p:nvCxnSpPr>
        <p:spPr>
          <a:xfrm>
            <a:off x="6096000" y="-7122694"/>
            <a:ext cx="0" cy="8925966"/>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 name="!!_Line_03">
            <a:extLst>
              <a:ext uri="{FF2B5EF4-FFF2-40B4-BE49-F238E27FC236}">
                <a16:creationId xmlns:a16="http://schemas.microsoft.com/office/drawing/2014/main" id="{04804D70-D372-1956-83DE-5AC58BA2AC3B}"/>
              </a:ext>
            </a:extLst>
          </p:cNvPr>
          <p:cNvCxnSpPr>
            <a:cxnSpLocks/>
          </p:cNvCxnSpPr>
          <p:nvPr/>
        </p:nvCxnSpPr>
        <p:spPr>
          <a:xfrm>
            <a:off x="6096000" y="5058638"/>
            <a:ext cx="0" cy="4613861"/>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4" name="!!_R1a">
            <a:extLst>
              <a:ext uri="{FF2B5EF4-FFF2-40B4-BE49-F238E27FC236}">
                <a16:creationId xmlns:a16="http://schemas.microsoft.com/office/drawing/2014/main" id="{6E1F44E0-7EED-FD7D-B549-C73C71A28B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8394" y="1681394"/>
            <a:ext cx="3495213" cy="3495213"/>
          </a:xfrm>
          <a:prstGeom prst="rect">
            <a:avLst/>
          </a:prstGeom>
        </p:spPr>
      </p:pic>
      <p:pic>
        <p:nvPicPr>
          <p:cNvPr id="52" name="!!_R1">
            <a:extLst>
              <a:ext uri="{FF2B5EF4-FFF2-40B4-BE49-F238E27FC236}">
                <a16:creationId xmlns:a16="http://schemas.microsoft.com/office/drawing/2014/main" id="{E8EFA3FE-FF73-D769-71D8-4FC37550CF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096" y="-3622720"/>
            <a:ext cx="14086192" cy="14103440"/>
          </a:xfrm>
          <a:prstGeom prst="rect">
            <a:avLst/>
          </a:prstGeom>
        </p:spPr>
      </p:pic>
      <p:pic>
        <p:nvPicPr>
          <p:cNvPr id="53" name="!!_R2">
            <a:extLst>
              <a:ext uri="{FF2B5EF4-FFF2-40B4-BE49-F238E27FC236}">
                <a16:creationId xmlns:a16="http://schemas.microsoft.com/office/drawing/2014/main" id="{8A80140F-C683-A56F-BBEA-C4EA62CC56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069" y="-3259394"/>
            <a:ext cx="13394137" cy="13376787"/>
          </a:xfrm>
          <a:prstGeom prst="rect">
            <a:avLst/>
          </a:prstGeom>
        </p:spPr>
      </p:pic>
      <p:pic>
        <p:nvPicPr>
          <p:cNvPr id="54" name="!!_R3">
            <a:extLst>
              <a:ext uri="{FF2B5EF4-FFF2-40B4-BE49-F238E27FC236}">
                <a16:creationId xmlns:a16="http://schemas.microsoft.com/office/drawing/2014/main" id="{CAEA5C88-C6D4-AF2E-E4F8-5BDA0CB00F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8070" y="-2529240"/>
            <a:ext cx="11855860" cy="11916479"/>
          </a:xfrm>
          <a:prstGeom prst="rect">
            <a:avLst/>
          </a:prstGeom>
        </p:spPr>
      </p:pic>
      <p:pic>
        <p:nvPicPr>
          <p:cNvPr id="55" name="!!_R4">
            <a:extLst>
              <a:ext uri="{FF2B5EF4-FFF2-40B4-BE49-F238E27FC236}">
                <a16:creationId xmlns:a16="http://schemas.microsoft.com/office/drawing/2014/main" id="{BEDD6056-39D8-A820-57E5-0EA6C3B96C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8504" y="-2165912"/>
            <a:ext cx="11154993" cy="11189824"/>
          </a:xfrm>
          <a:prstGeom prst="rect">
            <a:avLst/>
          </a:prstGeom>
        </p:spPr>
      </p:pic>
      <p:pic>
        <p:nvPicPr>
          <p:cNvPr id="56" name="!!_R5">
            <a:extLst>
              <a:ext uri="{FF2B5EF4-FFF2-40B4-BE49-F238E27FC236}">
                <a16:creationId xmlns:a16="http://schemas.microsoft.com/office/drawing/2014/main" id="{012D1E99-B99F-232A-3576-3F240609AE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9640" y="-1830532"/>
            <a:ext cx="10492721" cy="10519064"/>
          </a:xfrm>
          <a:prstGeom prst="rect">
            <a:avLst/>
          </a:prstGeom>
        </p:spPr>
      </p:pic>
      <p:sp>
        <p:nvSpPr>
          <p:cNvPr id="50" name="!!_What">
            <a:extLst>
              <a:ext uri="{FF2B5EF4-FFF2-40B4-BE49-F238E27FC236}">
                <a16:creationId xmlns:a16="http://schemas.microsoft.com/office/drawing/2014/main" id="{A4B8E8C0-C062-5E27-5942-27FD40DE0D38}"/>
              </a:ext>
            </a:extLst>
          </p:cNvPr>
          <p:cNvSpPr txBox="1"/>
          <p:nvPr/>
        </p:nvSpPr>
        <p:spPr>
          <a:xfrm>
            <a:off x="4841936" y="2936186"/>
            <a:ext cx="2508128" cy="1200329"/>
          </a:xfrm>
          <a:prstGeom prst="rect">
            <a:avLst/>
          </a:prstGeom>
          <a:noFill/>
        </p:spPr>
        <p:txBody>
          <a:bodyPr wrap="square">
            <a:spAutoFit/>
          </a:bodyPr>
          <a:lstStyle/>
          <a:p>
            <a:pPr algn="ctr">
              <a:lnSpc>
                <a:spcPct val="90000"/>
              </a:lnSpc>
            </a:pPr>
            <a:r>
              <a:rPr lang="en-US" sz="4000"/>
              <a:t>What is </a:t>
            </a:r>
            <a:r>
              <a:rPr lang="en-US" sz="4000" err="1"/>
              <a:t>GenAI</a:t>
            </a:r>
            <a:r>
              <a:rPr lang="en-US" sz="4000"/>
              <a:t>?</a:t>
            </a:r>
          </a:p>
        </p:txBody>
      </p:sp>
      <p:sp>
        <p:nvSpPr>
          <p:cNvPr id="58" name="!!_AI_Sq">
            <a:extLst>
              <a:ext uri="{FF2B5EF4-FFF2-40B4-BE49-F238E27FC236}">
                <a16:creationId xmlns:a16="http://schemas.microsoft.com/office/drawing/2014/main" id="{4A3106ED-63DB-277B-1C9F-56CC82DD53B7}"/>
              </a:ext>
            </a:extLst>
          </p:cNvPr>
          <p:cNvSpPr/>
          <p:nvPr/>
        </p:nvSpPr>
        <p:spPr>
          <a:xfrm>
            <a:off x="4101176" y="-10998094"/>
            <a:ext cx="1998923" cy="19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9" name="!!_AI_Circle_End">
            <a:extLst>
              <a:ext uri="{FF2B5EF4-FFF2-40B4-BE49-F238E27FC236}">
                <a16:creationId xmlns:a16="http://schemas.microsoft.com/office/drawing/2014/main" id="{B50C1374-6F2B-1808-6C48-35FE57EAC5A9}"/>
              </a:ext>
            </a:extLst>
          </p:cNvPr>
          <p:cNvSpPr/>
          <p:nvPr/>
        </p:nvSpPr>
        <p:spPr>
          <a:xfrm>
            <a:off x="4102100" y="-10997402"/>
            <a:ext cx="3987800" cy="3987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60" name="!!_AI_Circle_Mid">
            <a:extLst>
              <a:ext uri="{FF2B5EF4-FFF2-40B4-BE49-F238E27FC236}">
                <a16:creationId xmlns:a16="http://schemas.microsoft.com/office/drawing/2014/main" id="{3BBDADCC-CA88-91D3-AEE8-B77A9706D5D5}"/>
              </a:ext>
            </a:extLst>
          </p:cNvPr>
          <p:cNvSpPr/>
          <p:nvPr/>
        </p:nvSpPr>
        <p:spPr>
          <a:xfrm>
            <a:off x="6080761" y="-10997748"/>
            <a:ext cx="30479" cy="3987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1" name="!!_AI_Circle_Start">
            <a:extLst>
              <a:ext uri="{FF2B5EF4-FFF2-40B4-BE49-F238E27FC236}">
                <a16:creationId xmlns:a16="http://schemas.microsoft.com/office/drawing/2014/main" id="{E347FE53-A3EA-4410-0005-1E5A8279B85E}"/>
              </a:ext>
            </a:extLst>
          </p:cNvPr>
          <p:cNvSpPr/>
          <p:nvPr/>
        </p:nvSpPr>
        <p:spPr>
          <a:xfrm>
            <a:off x="4102100" y="-10997402"/>
            <a:ext cx="3987800" cy="3987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200"/>
          </a:p>
        </p:txBody>
      </p:sp>
      <p:sp>
        <p:nvSpPr>
          <p:cNvPr id="67" name="!!_AI_Text">
            <a:extLst>
              <a:ext uri="{FF2B5EF4-FFF2-40B4-BE49-F238E27FC236}">
                <a16:creationId xmlns:a16="http://schemas.microsoft.com/office/drawing/2014/main" id="{71B52B5A-8F98-28FC-3EAD-53AAF8B29427}"/>
              </a:ext>
            </a:extLst>
          </p:cNvPr>
          <p:cNvSpPr txBox="1"/>
          <p:nvPr/>
        </p:nvSpPr>
        <p:spPr>
          <a:xfrm>
            <a:off x="5638276" y="-9351507"/>
            <a:ext cx="971149" cy="683385"/>
          </a:xfrm>
          <a:prstGeom prst="rect">
            <a:avLst/>
          </a:prstGeom>
          <a:solidFill>
            <a:schemeClr val="tx2"/>
          </a:solidFill>
        </p:spPr>
        <p:txBody>
          <a:bodyPr wrap="square" lIns="0" tIns="0" rIns="0" bIns="0" anchor="ctr">
            <a:noAutofit/>
          </a:bodyPr>
          <a:lstStyle/>
          <a:p>
            <a:pPr algn="ctr">
              <a:lnSpc>
                <a:spcPct val="85000"/>
              </a:lnSpc>
            </a:pPr>
            <a:r>
              <a:rPr lang="en-US" sz="5867">
                <a:solidFill>
                  <a:schemeClr val="tx2"/>
                </a:solidFill>
                <a:latin typeface="+mj-lt"/>
              </a:rPr>
              <a:t>AI</a:t>
            </a:r>
          </a:p>
        </p:txBody>
      </p:sp>
      <p:sp>
        <p:nvSpPr>
          <p:cNvPr id="62" name="!!_NLP">
            <a:extLst>
              <a:ext uri="{FF2B5EF4-FFF2-40B4-BE49-F238E27FC236}">
                <a16:creationId xmlns:a16="http://schemas.microsoft.com/office/drawing/2014/main" id="{28BD54CA-FC03-A989-87B1-1DA41EA32EC0}"/>
              </a:ext>
            </a:extLst>
          </p:cNvPr>
          <p:cNvSpPr/>
          <p:nvPr/>
        </p:nvSpPr>
        <p:spPr>
          <a:xfrm>
            <a:off x="5625321" y="-9100479"/>
            <a:ext cx="192000" cy="19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63" name="!!_CV">
            <a:extLst>
              <a:ext uri="{FF2B5EF4-FFF2-40B4-BE49-F238E27FC236}">
                <a16:creationId xmlns:a16="http://schemas.microsoft.com/office/drawing/2014/main" id="{565B7C01-1DD0-70DF-1AA2-886A3DD20176}"/>
              </a:ext>
            </a:extLst>
          </p:cNvPr>
          <p:cNvSpPr/>
          <p:nvPr/>
        </p:nvSpPr>
        <p:spPr>
          <a:xfrm>
            <a:off x="6374680" y="-9100479"/>
            <a:ext cx="192000" cy="19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64" name="!!_ML_End">
            <a:extLst>
              <a:ext uri="{FF2B5EF4-FFF2-40B4-BE49-F238E27FC236}">
                <a16:creationId xmlns:a16="http://schemas.microsoft.com/office/drawing/2014/main" id="{A232B403-A2F7-F29C-2CEF-C356C5189B05}"/>
              </a:ext>
            </a:extLst>
          </p:cNvPr>
          <p:cNvSpPr/>
          <p:nvPr/>
        </p:nvSpPr>
        <p:spPr>
          <a:xfrm>
            <a:off x="5999984" y="-9100479"/>
            <a:ext cx="192000" cy="19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65" name="!!_ML_Mid">
            <a:extLst>
              <a:ext uri="{FF2B5EF4-FFF2-40B4-BE49-F238E27FC236}">
                <a16:creationId xmlns:a16="http://schemas.microsoft.com/office/drawing/2014/main" id="{98BDA6DF-CBCE-7DA1-9061-896D1C8EEA81}"/>
              </a:ext>
            </a:extLst>
          </p:cNvPr>
          <p:cNvSpPr/>
          <p:nvPr/>
        </p:nvSpPr>
        <p:spPr>
          <a:xfrm flipH="1">
            <a:off x="6070552" y="-9097827"/>
            <a:ext cx="48000" cy="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66" name="!!_ML_Start">
            <a:extLst>
              <a:ext uri="{FF2B5EF4-FFF2-40B4-BE49-F238E27FC236}">
                <a16:creationId xmlns:a16="http://schemas.microsoft.com/office/drawing/2014/main" id="{6D36477F-7A72-4952-B711-1AE9364FD3B6}"/>
              </a:ext>
            </a:extLst>
          </p:cNvPr>
          <p:cNvSpPr/>
          <p:nvPr/>
        </p:nvSpPr>
        <p:spPr>
          <a:xfrm>
            <a:off x="5999984" y="-9100479"/>
            <a:ext cx="192000" cy="19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69" name="!!_Sec_L">
            <a:extLst>
              <a:ext uri="{FF2B5EF4-FFF2-40B4-BE49-F238E27FC236}">
                <a16:creationId xmlns:a16="http://schemas.microsoft.com/office/drawing/2014/main" id="{316A74EA-3FCF-47DD-8AA6-B89D4861F394}"/>
              </a:ext>
            </a:extLst>
          </p:cNvPr>
          <p:cNvSpPr/>
          <p:nvPr/>
        </p:nvSpPr>
        <p:spPr>
          <a:xfrm>
            <a:off x="5860510" y="-9101176"/>
            <a:ext cx="96000" cy="192000"/>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70" name="!!_Sec_R">
            <a:extLst>
              <a:ext uri="{FF2B5EF4-FFF2-40B4-BE49-F238E27FC236}">
                <a16:creationId xmlns:a16="http://schemas.microsoft.com/office/drawing/2014/main" id="{C7C78D0D-71A1-D447-0D39-C525852144C7}"/>
              </a:ext>
            </a:extLst>
          </p:cNvPr>
          <p:cNvSpPr/>
          <p:nvPr/>
        </p:nvSpPr>
        <p:spPr>
          <a:xfrm>
            <a:off x="6232687" y="-9101176"/>
            <a:ext cx="96000" cy="192000"/>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71" name="!!_GAI_End">
            <a:extLst>
              <a:ext uri="{FF2B5EF4-FFF2-40B4-BE49-F238E27FC236}">
                <a16:creationId xmlns:a16="http://schemas.microsoft.com/office/drawing/2014/main" id="{F6658AF5-DA21-D0EA-583D-869B606DD185}"/>
              </a:ext>
            </a:extLst>
          </p:cNvPr>
          <p:cNvSpPr/>
          <p:nvPr/>
        </p:nvSpPr>
        <p:spPr>
          <a:xfrm>
            <a:off x="5787261" y="-9403552"/>
            <a:ext cx="800100" cy="800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33" b="1">
              <a:solidFill>
                <a:schemeClr val="tx2"/>
              </a:solidFill>
            </a:endParaRPr>
          </a:p>
        </p:txBody>
      </p:sp>
      <p:sp>
        <p:nvSpPr>
          <p:cNvPr id="72" name="!!_GAI_Mid">
            <a:extLst>
              <a:ext uri="{FF2B5EF4-FFF2-40B4-BE49-F238E27FC236}">
                <a16:creationId xmlns:a16="http://schemas.microsoft.com/office/drawing/2014/main" id="{07B9B1EE-F452-E9F4-5DCD-6062A90C8583}"/>
              </a:ext>
            </a:extLst>
          </p:cNvPr>
          <p:cNvSpPr/>
          <p:nvPr/>
        </p:nvSpPr>
        <p:spPr>
          <a:xfrm flipH="1">
            <a:off x="6000037" y="-9403552"/>
            <a:ext cx="191368" cy="800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73" name="!!_GAI_Start">
            <a:extLst>
              <a:ext uri="{FF2B5EF4-FFF2-40B4-BE49-F238E27FC236}">
                <a16:creationId xmlns:a16="http://schemas.microsoft.com/office/drawing/2014/main" id="{EC9F439A-5096-DC5B-119C-6E998B7D6084}"/>
              </a:ext>
            </a:extLst>
          </p:cNvPr>
          <p:cNvSpPr/>
          <p:nvPr/>
        </p:nvSpPr>
        <p:spPr>
          <a:xfrm>
            <a:off x="5604638" y="-9403552"/>
            <a:ext cx="800100" cy="800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74" name="!!_GAI_L">
            <a:extLst>
              <a:ext uri="{FF2B5EF4-FFF2-40B4-BE49-F238E27FC236}">
                <a16:creationId xmlns:a16="http://schemas.microsoft.com/office/drawing/2014/main" id="{A3B1BB05-54AA-D2B2-C9AF-10F8FCEA56DB}"/>
              </a:ext>
            </a:extLst>
          </p:cNvPr>
          <p:cNvSpPr/>
          <p:nvPr/>
        </p:nvSpPr>
        <p:spPr>
          <a:xfrm>
            <a:off x="5604638" y="-9366930"/>
            <a:ext cx="361617" cy="728313"/>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75" name="!!_GAI_R">
            <a:extLst>
              <a:ext uri="{FF2B5EF4-FFF2-40B4-BE49-F238E27FC236}">
                <a16:creationId xmlns:a16="http://schemas.microsoft.com/office/drawing/2014/main" id="{E37D288A-5AA0-36A2-FF28-B21187D5D343}"/>
              </a:ext>
            </a:extLst>
          </p:cNvPr>
          <p:cNvSpPr/>
          <p:nvPr/>
        </p:nvSpPr>
        <p:spPr>
          <a:xfrm>
            <a:off x="6229918" y="-9365453"/>
            <a:ext cx="357444" cy="725358"/>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83" name="!!_DL_End">
            <a:extLst>
              <a:ext uri="{FF2B5EF4-FFF2-40B4-BE49-F238E27FC236}">
                <a16:creationId xmlns:a16="http://schemas.microsoft.com/office/drawing/2014/main" id="{0AC4C693-AC55-3E33-F2FB-BB67D521B658}"/>
              </a:ext>
            </a:extLst>
          </p:cNvPr>
          <p:cNvSpPr/>
          <p:nvPr/>
        </p:nvSpPr>
        <p:spPr>
          <a:xfrm>
            <a:off x="5768885" y="-9427364"/>
            <a:ext cx="847724" cy="8477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84" name="!!_DL_Mid">
            <a:extLst>
              <a:ext uri="{FF2B5EF4-FFF2-40B4-BE49-F238E27FC236}">
                <a16:creationId xmlns:a16="http://schemas.microsoft.com/office/drawing/2014/main" id="{8F11DCFC-2778-E08C-DAF9-B1E5C0E7C4FF}"/>
              </a:ext>
            </a:extLst>
          </p:cNvPr>
          <p:cNvSpPr/>
          <p:nvPr/>
        </p:nvSpPr>
        <p:spPr>
          <a:xfrm flipH="1">
            <a:off x="5994326" y="-9427364"/>
            <a:ext cx="202759" cy="847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85" name="!!_DL_Start">
            <a:extLst>
              <a:ext uri="{FF2B5EF4-FFF2-40B4-BE49-F238E27FC236}">
                <a16:creationId xmlns:a16="http://schemas.microsoft.com/office/drawing/2014/main" id="{5C1FDC56-3FB2-D279-B5BE-DC64FC7D40EC}"/>
              </a:ext>
            </a:extLst>
          </p:cNvPr>
          <p:cNvSpPr/>
          <p:nvPr/>
        </p:nvSpPr>
        <p:spPr>
          <a:xfrm>
            <a:off x="5575391" y="-9427364"/>
            <a:ext cx="847724" cy="8477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2"/>
              </a:solidFill>
            </a:endParaRPr>
          </a:p>
        </p:txBody>
      </p:sp>
      <p:sp>
        <p:nvSpPr>
          <p:cNvPr id="86" name="!!_DL_L">
            <a:extLst>
              <a:ext uri="{FF2B5EF4-FFF2-40B4-BE49-F238E27FC236}">
                <a16:creationId xmlns:a16="http://schemas.microsoft.com/office/drawing/2014/main" id="{A2FF62C5-70A0-06DB-377F-DC44BB477D07}"/>
              </a:ext>
            </a:extLst>
          </p:cNvPr>
          <p:cNvSpPr/>
          <p:nvPr/>
        </p:nvSpPr>
        <p:spPr>
          <a:xfrm>
            <a:off x="5575391" y="-9383579"/>
            <a:ext cx="409287" cy="759727"/>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87" name="!!_DL_R">
            <a:extLst>
              <a:ext uri="{FF2B5EF4-FFF2-40B4-BE49-F238E27FC236}">
                <a16:creationId xmlns:a16="http://schemas.microsoft.com/office/drawing/2014/main" id="{7B367E59-973D-3E7C-0E99-34522313CE92}"/>
              </a:ext>
            </a:extLst>
          </p:cNvPr>
          <p:cNvSpPr/>
          <p:nvPr/>
        </p:nvSpPr>
        <p:spPr>
          <a:xfrm>
            <a:off x="6210901" y="-9382452"/>
            <a:ext cx="405707" cy="757473"/>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solidFill>
                <a:schemeClr val="tx2"/>
              </a:solidFill>
            </a:endParaRPr>
          </a:p>
        </p:txBody>
      </p:sp>
      <p:sp>
        <p:nvSpPr>
          <p:cNvPr id="89" name="!!_LLM">
            <a:extLst>
              <a:ext uri="{FF2B5EF4-FFF2-40B4-BE49-F238E27FC236}">
                <a16:creationId xmlns:a16="http://schemas.microsoft.com/office/drawing/2014/main" id="{8C47F705-8B9C-1B4D-2801-A0E33C3D3B93}"/>
              </a:ext>
            </a:extLst>
          </p:cNvPr>
          <p:cNvSpPr/>
          <p:nvPr/>
        </p:nvSpPr>
        <p:spPr>
          <a:xfrm>
            <a:off x="5892800" y="-9206702"/>
            <a:ext cx="406400" cy="406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a:solidFill>
                  <a:schemeClr val="tx2"/>
                </a:solidFill>
                <a:latin typeface="+mj-lt"/>
              </a:rPr>
              <a:t>LLM</a:t>
            </a:r>
          </a:p>
        </p:txBody>
      </p:sp>
      <p:sp>
        <p:nvSpPr>
          <p:cNvPr id="90" name="!!_DT">
            <a:extLst>
              <a:ext uri="{FF2B5EF4-FFF2-40B4-BE49-F238E27FC236}">
                <a16:creationId xmlns:a16="http://schemas.microsoft.com/office/drawing/2014/main" id="{6B62EC89-905A-A8C2-5BB4-5409F962B9C4}"/>
              </a:ext>
            </a:extLst>
          </p:cNvPr>
          <p:cNvSpPr/>
          <p:nvPr/>
        </p:nvSpPr>
        <p:spPr>
          <a:xfrm>
            <a:off x="5892800" y="-9206702"/>
            <a:ext cx="406400" cy="406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a:solidFill>
                  <a:schemeClr val="tx2"/>
                </a:solidFill>
                <a:latin typeface="+mj-lt"/>
              </a:rPr>
              <a:t>Digital Twins</a:t>
            </a:r>
          </a:p>
        </p:txBody>
      </p:sp>
      <p:sp>
        <p:nvSpPr>
          <p:cNvPr id="91" name="!!_SD">
            <a:extLst>
              <a:ext uri="{FF2B5EF4-FFF2-40B4-BE49-F238E27FC236}">
                <a16:creationId xmlns:a16="http://schemas.microsoft.com/office/drawing/2014/main" id="{5BA2102A-8BB4-40F3-C6DA-93AC3871B3A4}"/>
              </a:ext>
            </a:extLst>
          </p:cNvPr>
          <p:cNvSpPr/>
          <p:nvPr/>
        </p:nvSpPr>
        <p:spPr>
          <a:xfrm>
            <a:off x="5892800" y="-9206702"/>
            <a:ext cx="406400" cy="406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a:solidFill>
                  <a:schemeClr val="tx2"/>
                </a:solidFill>
                <a:latin typeface="+mj-lt"/>
              </a:rPr>
              <a:t>Synthetic Data</a:t>
            </a:r>
          </a:p>
        </p:txBody>
      </p:sp>
      <p:sp>
        <p:nvSpPr>
          <p:cNvPr id="76" name="!!_GAI_Text">
            <a:extLst>
              <a:ext uri="{FF2B5EF4-FFF2-40B4-BE49-F238E27FC236}">
                <a16:creationId xmlns:a16="http://schemas.microsoft.com/office/drawing/2014/main" id="{BE61F9E4-8897-7A0A-5586-FA7BB40F4B12}"/>
              </a:ext>
            </a:extLst>
          </p:cNvPr>
          <p:cNvSpPr/>
          <p:nvPr/>
        </p:nvSpPr>
        <p:spPr>
          <a:xfrm>
            <a:off x="5855971" y="-9064611"/>
            <a:ext cx="487835" cy="122213"/>
          </a:xfrm>
          <a:prstGeom prst="rect">
            <a:avLst/>
          </a:prstGeom>
          <a:solidFill>
            <a:schemeClr val="tx2"/>
          </a:solidFill>
        </p:spPr>
        <p:txBody>
          <a:bodyPr wrap="square" lIns="0" tIns="0" rIns="0" bIns="0" anchor="ctr" anchorCtr="1">
            <a:spAutoFit/>
          </a:bodyPr>
          <a:lstStyle/>
          <a:p>
            <a:pPr algn="ctr">
              <a:lnSpc>
                <a:spcPct val="85000"/>
              </a:lnSpc>
            </a:pPr>
            <a:r>
              <a:rPr lang="en-US" sz="467">
                <a:solidFill>
                  <a:schemeClr val="tx2"/>
                </a:solidFill>
              </a:rPr>
              <a:t>Generative AI</a:t>
            </a:r>
          </a:p>
          <a:p>
            <a:pPr algn="ctr">
              <a:lnSpc>
                <a:spcPct val="85000"/>
              </a:lnSpc>
            </a:pPr>
            <a:r>
              <a:rPr lang="en-US" sz="467">
                <a:solidFill>
                  <a:schemeClr val="tx2"/>
                </a:solidFill>
              </a:rPr>
              <a:t>“</a:t>
            </a:r>
            <a:r>
              <a:rPr lang="en-US" sz="467" err="1">
                <a:solidFill>
                  <a:schemeClr val="tx2"/>
                </a:solidFill>
              </a:rPr>
              <a:t>GenAI</a:t>
            </a:r>
            <a:r>
              <a:rPr lang="en-US" sz="467">
                <a:solidFill>
                  <a:schemeClr val="tx2"/>
                </a:solidFill>
              </a:rPr>
              <a:t>”</a:t>
            </a:r>
          </a:p>
        </p:txBody>
      </p:sp>
      <p:sp>
        <p:nvSpPr>
          <p:cNvPr id="88" name="!!_DL_Text">
            <a:extLst>
              <a:ext uri="{FF2B5EF4-FFF2-40B4-BE49-F238E27FC236}">
                <a16:creationId xmlns:a16="http://schemas.microsoft.com/office/drawing/2014/main" id="{E20C8B47-CB6E-7A19-36FD-9F5E31E0D7C7}"/>
              </a:ext>
            </a:extLst>
          </p:cNvPr>
          <p:cNvSpPr/>
          <p:nvPr/>
        </p:nvSpPr>
        <p:spPr>
          <a:xfrm>
            <a:off x="5613961" y="-9051432"/>
            <a:ext cx="971855" cy="95860"/>
          </a:xfrm>
          <a:prstGeom prst="rect">
            <a:avLst/>
          </a:prstGeom>
          <a:solidFill>
            <a:schemeClr val="tx2"/>
          </a:solidFill>
        </p:spPr>
        <p:txBody>
          <a:bodyPr wrap="square" lIns="0" tIns="0" rIns="0" bIns="0" anchor="ctr" anchorCtr="1">
            <a:spAutoFit/>
          </a:bodyPr>
          <a:lstStyle/>
          <a:p>
            <a:pPr algn="ctr">
              <a:lnSpc>
                <a:spcPct val="85000"/>
              </a:lnSpc>
            </a:pPr>
            <a:r>
              <a:rPr lang="en-US" sz="733">
                <a:solidFill>
                  <a:schemeClr val="tx2"/>
                </a:solidFill>
              </a:rPr>
              <a:t>Deep Learning</a:t>
            </a:r>
          </a:p>
        </p:txBody>
      </p:sp>
      <p:sp>
        <p:nvSpPr>
          <p:cNvPr id="96" name="!!_NLP_Text">
            <a:extLst>
              <a:ext uri="{FF2B5EF4-FFF2-40B4-BE49-F238E27FC236}">
                <a16:creationId xmlns:a16="http://schemas.microsoft.com/office/drawing/2014/main" id="{C2D72921-C46E-C101-1E89-D83C2F341451}"/>
              </a:ext>
            </a:extLst>
          </p:cNvPr>
          <p:cNvSpPr/>
          <p:nvPr/>
        </p:nvSpPr>
        <p:spPr>
          <a:xfrm>
            <a:off x="5585700" y="-9186533"/>
            <a:ext cx="1020600" cy="366062"/>
          </a:xfrm>
          <a:prstGeom prst="rect">
            <a:avLst/>
          </a:prstGeom>
        </p:spPr>
        <p:txBody>
          <a:bodyPr wrap="square" lIns="0" tIns="0" rIns="0" bIns="0" anchor="ctr" anchorCtr="1">
            <a:spAutoFit/>
          </a:bodyPr>
          <a:lstStyle/>
          <a:p>
            <a:pPr algn="r">
              <a:lnSpc>
                <a:spcPct val="85000"/>
              </a:lnSpc>
            </a:pPr>
            <a:r>
              <a:rPr lang="en-US" sz="933">
                <a:solidFill>
                  <a:schemeClr val="tx2"/>
                </a:solidFill>
              </a:rPr>
              <a:t>Natural </a:t>
            </a:r>
            <a:br>
              <a:rPr lang="en-US" sz="933">
                <a:solidFill>
                  <a:schemeClr val="tx2"/>
                </a:solidFill>
              </a:rPr>
            </a:br>
            <a:r>
              <a:rPr lang="en-US" sz="933">
                <a:solidFill>
                  <a:schemeClr val="tx2"/>
                </a:solidFill>
              </a:rPr>
              <a:t>Language Processing</a:t>
            </a:r>
          </a:p>
        </p:txBody>
      </p:sp>
      <p:sp>
        <p:nvSpPr>
          <p:cNvPr id="97" name="!!_CV_Text">
            <a:extLst>
              <a:ext uri="{FF2B5EF4-FFF2-40B4-BE49-F238E27FC236}">
                <a16:creationId xmlns:a16="http://schemas.microsoft.com/office/drawing/2014/main" id="{D9A07C41-ED60-2AAB-8E53-EC9EFF8B2F77}"/>
              </a:ext>
            </a:extLst>
          </p:cNvPr>
          <p:cNvSpPr/>
          <p:nvPr/>
        </p:nvSpPr>
        <p:spPr>
          <a:xfrm>
            <a:off x="5664571" y="-9125522"/>
            <a:ext cx="862859" cy="244041"/>
          </a:xfrm>
          <a:prstGeom prst="rect">
            <a:avLst/>
          </a:prstGeom>
        </p:spPr>
        <p:txBody>
          <a:bodyPr wrap="square" lIns="0" tIns="0" rIns="0" bIns="0" anchor="ctr" anchorCtr="1">
            <a:spAutoFit/>
          </a:bodyPr>
          <a:lstStyle/>
          <a:p>
            <a:pPr>
              <a:lnSpc>
                <a:spcPct val="85000"/>
              </a:lnSpc>
            </a:pPr>
            <a:r>
              <a:rPr lang="en-US" sz="933">
                <a:solidFill>
                  <a:schemeClr val="tx2"/>
                </a:solidFill>
              </a:rPr>
              <a:t>Computer </a:t>
            </a:r>
            <a:br>
              <a:rPr lang="en-US" sz="933">
                <a:solidFill>
                  <a:schemeClr val="tx2"/>
                </a:solidFill>
              </a:rPr>
            </a:br>
            <a:r>
              <a:rPr lang="en-US" sz="933">
                <a:solidFill>
                  <a:schemeClr val="tx2"/>
                </a:solidFill>
              </a:rPr>
              <a:t>Vision</a:t>
            </a:r>
          </a:p>
        </p:txBody>
      </p:sp>
      <p:sp>
        <p:nvSpPr>
          <p:cNvPr id="98" name="!!_ML_Text">
            <a:extLst>
              <a:ext uri="{FF2B5EF4-FFF2-40B4-BE49-F238E27FC236}">
                <a16:creationId xmlns:a16="http://schemas.microsoft.com/office/drawing/2014/main" id="{A0B7F9EF-1910-7DFF-B2C9-BB1AF5570659}"/>
              </a:ext>
            </a:extLst>
          </p:cNvPr>
          <p:cNvSpPr/>
          <p:nvPr/>
        </p:nvSpPr>
        <p:spPr>
          <a:xfrm>
            <a:off x="5053900" y="-9064513"/>
            <a:ext cx="2084201" cy="122021"/>
          </a:xfrm>
          <a:prstGeom prst="rect">
            <a:avLst/>
          </a:prstGeom>
        </p:spPr>
        <p:txBody>
          <a:bodyPr wrap="square" lIns="0" tIns="0" rIns="0" bIns="0" anchor="ctr" anchorCtr="1">
            <a:spAutoFit/>
          </a:bodyPr>
          <a:lstStyle/>
          <a:p>
            <a:pPr algn="ctr">
              <a:lnSpc>
                <a:spcPct val="85000"/>
              </a:lnSpc>
            </a:pPr>
            <a:r>
              <a:rPr lang="en-US" sz="933">
                <a:solidFill>
                  <a:schemeClr val="tx2"/>
                </a:solidFill>
              </a:rPr>
              <a:t>Machine Learning</a:t>
            </a:r>
          </a:p>
        </p:txBody>
      </p:sp>
    </p:spTree>
    <p:custDataLst>
      <p:tags r:id="rId1"/>
    </p:custDataLst>
    <p:extLst>
      <p:ext uri="{BB962C8B-B14F-4D97-AF65-F5344CB8AC3E}">
        <p14:creationId xmlns:p14="http://schemas.microsoft.com/office/powerpoint/2010/main" val="257896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6" presetClass="emph" presetSubtype="0" fill="hold" grpId="1" nodeType="withEffect">
                                  <p:stCondLst>
                                    <p:cond delay="0"/>
                                  </p:stCondLst>
                                  <p:childTnLst>
                                    <p:animScale>
                                      <p:cBhvr>
                                        <p:cTn id="9" dur="10" fill="hold"/>
                                        <p:tgtEl>
                                          <p:spTgt spid="5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5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0"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GAI_Circle_R">
            <a:extLst>
              <a:ext uri="{FF2B5EF4-FFF2-40B4-BE49-F238E27FC236}">
                <a16:creationId xmlns:a16="http://schemas.microsoft.com/office/drawing/2014/main" id="{7D99B135-62E0-2765-31D4-68D91636DEF2}"/>
              </a:ext>
            </a:extLst>
          </p:cNvPr>
          <p:cNvSpPr/>
          <p:nvPr/>
        </p:nvSpPr>
        <p:spPr>
          <a:xfrm>
            <a:off x="4102100" y="1435100"/>
            <a:ext cx="3987800" cy="3987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3" name="!!_GAI_Circle_M">
            <a:extLst>
              <a:ext uri="{FF2B5EF4-FFF2-40B4-BE49-F238E27FC236}">
                <a16:creationId xmlns:a16="http://schemas.microsoft.com/office/drawing/2014/main" id="{28E8B99F-1EDD-466D-3D33-EFEABE0F159E}"/>
              </a:ext>
            </a:extLst>
          </p:cNvPr>
          <p:cNvSpPr/>
          <p:nvPr/>
        </p:nvSpPr>
        <p:spPr>
          <a:xfrm>
            <a:off x="4102100" y="1435100"/>
            <a:ext cx="3987800" cy="3987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4" name="!!_GAI_Circle_L">
            <a:extLst>
              <a:ext uri="{FF2B5EF4-FFF2-40B4-BE49-F238E27FC236}">
                <a16:creationId xmlns:a16="http://schemas.microsoft.com/office/drawing/2014/main" id="{F553119A-043A-1153-E18E-36669EB85972}"/>
              </a:ext>
            </a:extLst>
          </p:cNvPr>
          <p:cNvSpPr/>
          <p:nvPr/>
        </p:nvSpPr>
        <p:spPr>
          <a:xfrm>
            <a:off x="4102100" y="1435100"/>
            <a:ext cx="3987800" cy="3987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cxnSp>
        <p:nvCxnSpPr>
          <p:cNvPr id="21" name="!!_Line_02">
            <a:extLst>
              <a:ext uri="{FF2B5EF4-FFF2-40B4-BE49-F238E27FC236}">
                <a16:creationId xmlns:a16="http://schemas.microsoft.com/office/drawing/2014/main" id="{BB78BB19-056A-A13D-A61B-FA46BA7EA199}"/>
              </a:ext>
            </a:extLst>
          </p:cNvPr>
          <p:cNvCxnSpPr>
            <a:cxnSpLocks/>
          </p:cNvCxnSpPr>
          <p:nvPr/>
        </p:nvCxnSpPr>
        <p:spPr>
          <a:xfrm>
            <a:off x="6096000" y="-7122694"/>
            <a:ext cx="0" cy="8476806"/>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6" name="!!_Line_02L">
            <a:extLst>
              <a:ext uri="{FF2B5EF4-FFF2-40B4-BE49-F238E27FC236}">
                <a16:creationId xmlns:a16="http://schemas.microsoft.com/office/drawing/2014/main" id="{F664C777-4A88-75E1-BBFE-EE162B770B70}"/>
              </a:ext>
            </a:extLst>
          </p:cNvPr>
          <p:cNvCxnSpPr>
            <a:cxnSpLocks/>
          </p:cNvCxnSpPr>
          <p:nvPr/>
        </p:nvCxnSpPr>
        <p:spPr>
          <a:xfrm>
            <a:off x="6096000" y="-6642663"/>
            <a:ext cx="0" cy="8020613"/>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7" name="!!_Line_02R">
            <a:extLst>
              <a:ext uri="{FF2B5EF4-FFF2-40B4-BE49-F238E27FC236}">
                <a16:creationId xmlns:a16="http://schemas.microsoft.com/office/drawing/2014/main" id="{8D7BD2EF-6454-D244-D490-D967C96A3B71}"/>
              </a:ext>
            </a:extLst>
          </p:cNvPr>
          <p:cNvCxnSpPr>
            <a:cxnSpLocks/>
          </p:cNvCxnSpPr>
          <p:nvPr/>
        </p:nvCxnSpPr>
        <p:spPr>
          <a:xfrm>
            <a:off x="6096000" y="-6667108"/>
            <a:ext cx="0" cy="8021219"/>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8" name="!!_Line_03">
            <a:extLst>
              <a:ext uri="{FF2B5EF4-FFF2-40B4-BE49-F238E27FC236}">
                <a16:creationId xmlns:a16="http://schemas.microsoft.com/office/drawing/2014/main" id="{BDCCB2F9-660F-5EAF-55E0-7B0B793AFBCD}"/>
              </a:ext>
            </a:extLst>
          </p:cNvPr>
          <p:cNvCxnSpPr>
            <a:cxnSpLocks/>
          </p:cNvCxnSpPr>
          <p:nvPr/>
        </p:nvCxnSpPr>
        <p:spPr>
          <a:xfrm>
            <a:off x="6096000" y="5486400"/>
            <a:ext cx="0" cy="9593179"/>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9" name="!!_R1a">
            <a:extLst>
              <a:ext uri="{FF2B5EF4-FFF2-40B4-BE49-F238E27FC236}">
                <a16:creationId xmlns:a16="http://schemas.microsoft.com/office/drawing/2014/main" id="{732F8542-CFF4-265A-FEB7-2C6AA5DBBA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882823" y="1215823"/>
            <a:ext cx="4426355" cy="4426355"/>
          </a:xfrm>
          <a:prstGeom prst="rect">
            <a:avLst/>
          </a:prstGeom>
        </p:spPr>
      </p:pic>
      <p:pic>
        <p:nvPicPr>
          <p:cNvPr id="10" name="!!_R1">
            <a:extLst>
              <a:ext uri="{FF2B5EF4-FFF2-40B4-BE49-F238E27FC236}">
                <a16:creationId xmlns:a16="http://schemas.microsoft.com/office/drawing/2014/main" id="{0B24A31B-5670-745F-E79C-9C39722047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089555">
            <a:off x="-2823411" y="-5501332"/>
            <a:ext cx="17838821" cy="17860664"/>
          </a:xfrm>
          <a:prstGeom prst="rect">
            <a:avLst/>
          </a:prstGeom>
        </p:spPr>
      </p:pic>
      <p:pic>
        <p:nvPicPr>
          <p:cNvPr id="11" name="!!_R2">
            <a:extLst>
              <a:ext uri="{FF2B5EF4-FFF2-40B4-BE49-F238E27FC236}">
                <a16:creationId xmlns:a16="http://schemas.microsoft.com/office/drawing/2014/main" id="{8B1E7FDC-14FC-2AEF-7F1E-969B0CC3B5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727139">
            <a:off x="-2385200" y="-5041214"/>
            <a:ext cx="16962400" cy="16940427"/>
          </a:xfrm>
          <a:prstGeom prst="rect">
            <a:avLst/>
          </a:prstGeom>
        </p:spPr>
      </p:pic>
      <p:pic>
        <p:nvPicPr>
          <p:cNvPr id="12" name="!!_R3">
            <a:extLst>
              <a:ext uri="{FF2B5EF4-FFF2-40B4-BE49-F238E27FC236}">
                <a16:creationId xmlns:a16="http://schemas.microsoft.com/office/drawing/2014/main" id="{566472B8-4FFD-D2CD-46E3-A1F87077F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338079">
            <a:off x="-1411160" y="-4116544"/>
            <a:ext cx="15014319" cy="15091087"/>
          </a:xfrm>
          <a:prstGeom prst="rect">
            <a:avLst/>
          </a:prstGeom>
        </p:spPr>
      </p:pic>
      <p:pic>
        <p:nvPicPr>
          <p:cNvPr id="13" name="!!_R4">
            <a:extLst>
              <a:ext uri="{FF2B5EF4-FFF2-40B4-BE49-F238E27FC236}">
                <a16:creationId xmlns:a16="http://schemas.microsoft.com/office/drawing/2014/main" id="{42910199-8E28-1896-43BC-9614D4BE3E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199382">
            <a:off x="-967369" y="-3656424"/>
            <a:ext cx="14126737" cy="14170847"/>
          </a:xfrm>
          <a:prstGeom prst="rect">
            <a:avLst/>
          </a:prstGeom>
        </p:spPr>
      </p:pic>
      <p:pic>
        <p:nvPicPr>
          <p:cNvPr id="14" name="!!_R5">
            <a:extLst>
              <a:ext uri="{FF2B5EF4-FFF2-40B4-BE49-F238E27FC236}">
                <a16:creationId xmlns:a16="http://schemas.microsoft.com/office/drawing/2014/main" id="{AFCA179E-FBB8-6C22-3F04-7C1972543FB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6162033">
            <a:off x="-548017" y="-3231697"/>
            <a:ext cx="13288033" cy="13321393"/>
          </a:xfrm>
          <a:prstGeom prst="rect">
            <a:avLst/>
          </a:prstGeom>
        </p:spPr>
      </p:pic>
      <p:sp>
        <p:nvSpPr>
          <p:cNvPr id="6" name="!!_AI_Text">
            <a:extLst>
              <a:ext uri="{FF2B5EF4-FFF2-40B4-BE49-F238E27FC236}">
                <a16:creationId xmlns:a16="http://schemas.microsoft.com/office/drawing/2014/main" id="{DE9E9350-DD25-BB7E-4039-97F0B49E2316}"/>
              </a:ext>
            </a:extLst>
          </p:cNvPr>
          <p:cNvSpPr txBox="1"/>
          <p:nvPr/>
        </p:nvSpPr>
        <p:spPr>
          <a:xfrm>
            <a:off x="4922284" y="2433397"/>
            <a:ext cx="2322031" cy="729911"/>
          </a:xfrm>
          <a:prstGeom prst="rect">
            <a:avLst/>
          </a:prstGeom>
          <a:noFill/>
        </p:spPr>
        <p:txBody>
          <a:bodyPr wrap="square" lIns="0" tIns="0" rIns="0" bIns="0" anchor="ctr">
            <a:noAutofit/>
          </a:bodyPr>
          <a:lstStyle/>
          <a:p>
            <a:pPr algn="ctr">
              <a:lnSpc>
                <a:spcPct val="85000"/>
              </a:lnSpc>
            </a:pPr>
            <a:r>
              <a:rPr lang="en-US" sz="5867" err="1">
                <a:solidFill>
                  <a:schemeClr val="bg1"/>
                </a:solidFill>
                <a:latin typeface="+mj-lt"/>
              </a:rPr>
              <a:t>GenAI</a:t>
            </a:r>
            <a:endParaRPr lang="en-US" sz="5867">
              <a:solidFill>
                <a:schemeClr val="bg1"/>
              </a:solidFill>
              <a:latin typeface="+mj-lt"/>
            </a:endParaRPr>
          </a:p>
        </p:txBody>
      </p:sp>
      <p:sp>
        <p:nvSpPr>
          <p:cNvPr id="25" name="!!_AI_Sub">
            <a:extLst>
              <a:ext uri="{FF2B5EF4-FFF2-40B4-BE49-F238E27FC236}">
                <a16:creationId xmlns:a16="http://schemas.microsoft.com/office/drawing/2014/main" id="{A7927614-4291-3D11-A2FA-2496E226F03A}"/>
              </a:ext>
            </a:extLst>
          </p:cNvPr>
          <p:cNvSpPr txBox="1"/>
          <p:nvPr/>
        </p:nvSpPr>
        <p:spPr>
          <a:xfrm>
            <a:off x="4479440" y="3422813"/>
            <a:ext cx="3185571" cy="1221168"/>
          </a:xfrm>
          <a:prstGeom prst="rect">
            <a:avLst/>
          </a:prstGeom>
          <a:noFill/>
        </p:spPr>
        <p:txBody>
          <a:bodyPr wrap="square" lIns="0" tIns="0" rIns="0" bIns="0">
            <a:spAutoFit/>
          </a:bodyPr>
          <a:lstStyle/>
          <a:p>
            <a:pPr algn="ctr">
              <a:lnSpc>
                <a:spcPct val="85000"/>
              </a:lnSpc>
            </a:pPr>
            <a:r>
              <a:rPr lang="en-GB" sz="1867" dirty="0">
                <a:solidFill>
                  <a:schemeClr val="bg1"/>
                </a:solidFill>
              </a:rPr>
              <a:t>An AI method that learns from</a:t>
            </a:r>
          </a:p>
          <a:p>
            <a:pPr algn="ctr">
              <a:lnSpc>
                <a:spcPct val="85000"/>
              </a:lnSpc>
            </a:pPr>
            <a:r>
              <a:rPr lang="en-GB" sz="1867" dirty="0">
                <a:solidFill>
                  <a:schemeClr val="bg1"/>
                </a:solidFill>
              </a:rPr>
              <a:t>real-world data to generate new content, such as text, images, audio, code, videos, and tabular data.</a:t>
            </a:r>
          </a:p>
        </p:txBody>
      </p:sp>
    </p:spTree>
    <p:custDataLst>
      <p:tags r:id="rId1"/>
    </p:custDataLst>
    <p:extLst>
      <p:ext uri="{BB962C8B-B14F-4D97-AF65-F5344CB8AC3E}">
        <p14:creationId xmlns:p14="http://schemas.microsoft.com/office/powerpoint/2010/main" val="344634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0F50EE5-68A1-E250-DC13-A7013821AC06}"/>
              </a:ext>
            </a:extLst>
          </p:cNvPr>
          <p:cNvSpPr/>
          <p:nvPr/>
        </p:nvSpPr>
        <p:spPr>
          <a:xfrm>
            <a:off x="1" y="2022279"/>
            <a:ext cx="12191999" cy="2804977"/>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ID" sz="2400">
              <a:solidFill>
                <a:srgbClr val="FFFFFF"/>
              </a:solidFill>
              <a:latin typeface="Anova Light"/>
            </a:endParaRPr>
          </a:p>
        </p:txBody>
      </p:sp>
      <p:sp>
        <p:nvSpPr>
          <p:cNvPr id="13" name="TextBox 12">
            <a:extLst>
              <a:ext uri="{FF2B5EF4-FFF2-40B4-BE49-F238E27FC236}">
                <a16:creationId xmlns:a16="http://schemas.microsoft.com/office/drawing/2014/main" id="{04A60D06-597A-25A6-9F2A-57883EF801E4}"/>
              </a:ext>
            </a:extLst>
          </p:cNvPr>
          <p:cNvSpPr txBox="1"/>
          <p:nvPr/>
        </p:nvSpPr>
        <p:spPr>
          <a:xfrm>
            <a:off x="579503" y="2969700"/>
            <a:ext cx="3359574" cy="471989"/>
          </a:xfrm>
          <a:prstGeom prst="rect">
            <a:avLst/>
          </a:prstGeom>
          <a:noFill/>
        </p:spPr>
        <p:txBody>
          <a:bodyPr wrap="none" lIns="60960" tIns="30480" rIns="60960" bIns="30480" rtlCol="0" anchor="t">
            <a:spAutoFit/>
          </a:bodyPr>
          <a:lstStyle/>
          <a:p>
            <a:r>
              <a:rPr lang="en-US" sz="2667" dirty="0">
                <a:solidFill>
                  <a:schemeClr val="bg2"/>
                </a:solidFill>
                <a:latin typeface="+mj-lt"/>
              </a:rPr>
              <a:t> 1 </a:t>
            </a:r>
            <a:r>
              <a:rPr lang="en-US" sz="2667" dirty="0"/>
              <a:t>Artificial Intelligence</a:t>
            </a:r>
          </a:p>
        </p:txBody>
      </p:sp>
      <p:pic>
        <p:nvPicPr>
          <p:cNvPr id="25" name="!!_Img">
            <a:extLst>
              <a:ext uri="{FF2B5EF4-FFF2-40B4-BE49-F238E27FC236}">
                <a16:creationId xmlns:a16="http://schemas.microsoft.com/office/drawing/2014/main" id="{47EE5F6F-04A4-FF81-4F70-033D649E3D17}"/>
              </a:ext>
            </a:extLst>
          </p:cNvPr>
          <p:cNvPicPr>
            <a:picLocks noChangeAspect="1"/>
          </p:cNvPicPr>
          <p:nvPr/>
        </p:nvPicPr>
        <p:blipFill rotWithShape="1">
          <a:blip r:embed="rId4">
            <a:extLst>
              <a:ext uri="{28A0092B-C50C-407E-A947-70E740481C1C}">
                <a14:useLocalDpi xmlns:a14="http://schemas.microsoft.com/office/drawing/2010/main" val="0"/>
              </a:ext>
            </a:extLst>
          </a:blip>
          <a:srcRect l="4018" t="2637" r="-1568" b="30353"/>
          <a:stretch/>
        </p:blipFill>
        <p:spPr>
          <a:xfrm>
            <a:off x="4973274" y="1090944"/>
            <a:ext cx="6530809" cy="4486275"/>
          </a:xfrm>
          <a:prstGeom prst="round2DiagRect">
            <a:avLst>
              <a:gd name="adj1" fmla="val 20630"/>
              <a:gd name="adj2" fmla="val 0"/>
            </a:avLst>
          </a:prstGeom>
        </p:spPr>
      </p:pic>
      <p:sp>
        <p:nvSpPr>
          <p:cNvPr id="14" name="TextBox 13">
            <a:extLst>
              <a:ext uri="{FF2B5EF4-FFF2-40B4-BE49-F238E27FC236}">
                <a16:creationId xmlns:a16="http://schemas.microsoft.com/office/drawing/2014/main" id="{DD1CE63F-3D70-B56C-EE51-28C2D99D9413}"/>
              </a:ext>
            </a:extLst>
          </p:cNvPr>
          <p:cNvSpPr txBox="1"/>
          <p:nvPr/>
        </p:nvSpPr>
        <p:spPr>
          <a:xfrm>
            <a:off x="561247" y="3528932"/>
            <a:ext cx="2331407" cy="471989"/>
          </a:xfrm>
          <a:prstGeom prst="rect">
            <a:avLst/>
          </a:prstGeom>
          <a:noFill/>
        </p:spPr>
        <p:txBody>
          <a:bodyPr wrap="none" lIns="60960" tIns="30480" rIns="60960" bIns="30480" rtlCol="0" anchor="t">
            <a:spAutoFit/>
          </a:bodyPr>
          <a:lstStyle/>
          <a:p>
            <a:r>
              <a:rPr lang="en-US" sz="2667">
                <a:solidFill>
                  <a:schemeClr val="bg2"/>
                </a:solidFill>
                <a:latin typeface="+mj-lt"/>
              </a:rPr>
              <a:t> 2 </a:t>
            </a:r>
            <a:r>
              <a:rPr lang="en-US" sz="2667"/>
              <a:t>Generative AI</a:t>
            </a:r>
          </a:p>
        </p:txBody>
      </p:sp>
      <p:sp>
        <p:nvSpPr>
          <p:cNvPr id="17" name="TextBox 16">
            <a:extLst>
              <a:ext uri="{FF2B5EF4-FFF2-40B4-BE49-F238E27FC236}">
                <a16:creationId xmlns:a16="http://schemas.microsoft.com/office/drawing/2014/main" id="{AA809A23-7EFC-BE20-084E-E19AB0450C32}"/>
              </a:ext>
            </a:extLst>
          </p:cNvPr>
          <p:cNvSpPr txBox="1"/>
          <p:nvPr/>
        </p:nvSpPr>
        <p:spPr>
          <a:xfrm>
            <a:off x="548547" y="4102801"/>
            <a:ext cx="1145185" cy="471989"/>
          </a:xfrm>
          <a:prstGeom prst="rect">
            <a:avLst/>
          </a:prstGeom>
          <a:noFill/>
        </p:spPr>
        <p:txBody>
          <a:bodyPr wrap="none" lIns="60960" tIns="30480" rIns="60960" bIns="30480" rtlCol="0" anchor="t">
            <a:spAutoFit/>
          </a:bodyPr>
          <a:lstStyle/>
          <a:p>
            <a:r>
              <a:rPr lang="en-US" sz="2667">
                <a:solidFill>
                  <a:schemeClr val="bg2"/>
                </a:solidFill>
                <a:latin typeface="+mj-lt"/>
              </a:rPr>
              <a:t> 3 </a:t>
            </a:r>
            <a:r>
              <a:rPr lang="en-US" sz="2667"/>
              <a:t>FAQs</a:t>
            </a:r>
          </a:p>
        </p:txBody>
      </p:sp>
      <p:sp>
        <p:nvSpPr>
          <p:cNvPr id="18" name="Title 7">
            <a:extLst>
              <a:ext uri="{FF2B5EF4-FFF2-40B4-BE49-F238E27FC236}">
                <a16:creationId xmlns:a16="http://schemas.microsoft.com/office/drawing/2014/main" id="{FD586A3C-1BAE-A874-E42F-7206D888713A}"/>
              </a:ext>
            </a:extLst>
          </p:cNvPr>
          <p:cNvSpPr>
            <a:spLocks noGrp="1"/>
          </p:cNvSpPr>
          <p:nvPr>
            <p:ph type="title"/>
          </p:nvPr>
        </p:nvSpPr>
        <p:spPr>
          <a:xfrm>
            <a:off x="687917" y="2246858"/>
            <a:ext cx="3917950" cy="748242"/>
          </a:xfrm>
        </p:spPr>
        <p:txBody>
          <a:bodyPr>
            <a:normAutofit/>
          </a:bodyPr>
          <a:lstStyle/>
          <a:p>
            <a:r>
              <a:rPr lang="en-US" sz="4000"/>
              <a:t>Agenda</a:t>
            </a:r>
          </a:p>
        </p:txBody>
      </p:sp>
      <p:grpSp>
        <p:nvGrpSpPr>
          <p:cNvPr id="26" name="Group 25">
            <a:extLst>
              <a:ext uri="{FF2B5EF4-FFF2-40B4-BE49-F238E27FC236}">
                <a16:creationId xmlns:a16="http://schemas.microsoft.com/office/drawing/2014/main" id="{53F33A04-0BD6-7855-8932-36B3F84E22D8}"/>
              </a:ext>
            </a:extLst>
          </p:cNvPr>
          <p:cNvGrpSpPr/>
          <p:nvPr/>
        </p:nvGrpSpPr>
        <p:grpSpPr>
          <a:xfrm rot="10800000">
            <a:off x="4430977" y="5013227"/>
            <a:ext cx="1676695" cy="1117797"/>
            <a:chOff x="5841706" y="7586515"/>
            <a:chExt cx="2515042" cy="1676695"/>
          </a:xfrm>
        </p:grpSpPr>
        <p:sp>
          <p:nvSpPr>
            <p:cNvPr id="27" name="!!3">
              <a:extLst>
                <a:ext uri="{FF2B5EF4-FFF2-40B4-BE49-F238E27FC236}">
                  <a16:creationId xmlns:a16="http://schemas.microsoft.com/office/drawing/2014/main" id="{F3AE3460-058C-D7F2-E25F-F915875EC646}"/>
                </a:ext>
              </a:extLst>
            </p:cNvPr>
            <p:cNvSpPr/>
            <p:nvPr/>
          </p:nvSpPr>
          <p:spPr>
            <a:xfrm rot="5400000">
              <a:off x="5841706" y="8424863"/>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74B3FB"/>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28" name="!!3">
              <a:extLst>
                <a:ext uri="{FF2B5EF4-FFF2-40B4-BE49-F238E27FC236}">
                  <a16:creationId xmlns:a16="http://schemas.microsoft.com/office/drawing/2014/main" id="{D43EC035-9F20-392A-55B7-B56D1F16C87A}"/>
                </a:ext>
              </a:extLst>
            </p:cNvPr>
            <p:cNvSpPr/>
            <p:nvPr/>
          </p:nvSpPr>
          <p:spPr>
            <a:xfrm rot="16200000">
              <a:off x="6680053" y="8424863"/>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74B3FB"/>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29" name="!!3">
              <a:extLst>
                <a:ext uri="{FF2B5EF4-FFF2-40B4-BE49-F238E27FC236}">
                  <a16:creationId xmlns:a16="http://schemas.microsoft.com/office/drawing/2014/main" id="{B5D36298-0942-3612-875C-7C2849236BA8}"/>
                </a:ext>
              </a:extLst>
            </p:cNvPr>
            <p:cNvSpPr/>
            <p:nvPr/>
          </p:nvSpPr>
          <p:spPr>
            <a:xfrm>
              <a:off x="7518400" y="8424863"/>
              <a:ext cx="838348" cy="838347"/>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1"/>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30" name="!!3">
              <a:extLst>
                <a:ext uri="{FF2B5EF4-FFF2-40B4-BE49-F238E27FC236}">
                  <a16:creationId xmlns:a16="http://schemas.microsoft.com/office/drawing/2014/main" id="{852828C4-51F6-1FBA-25B6-EDEC272DDBDC}"/>
                </a:ext>
              </a:extLst>
            </p:cNvPr>
            <p:cNvSpPr/>
            <p:nvPr/>
          </p:nvSpPr>
          <p:spPr>
            <a:xfrm rot="10800000">
              <a:off x="7518400" y="7586515"/>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rgbClr val="74B3FB"/>
            </a:solidFill>
            <a:ln w="0" cap="flat">
              <a:noFill/>
              <a:prstDash val="solid"/>
              <a:miter/>
            </a:ln>
          </p:spPr>
          <p:txBody>
            <a:bodyPr rtlCol="0" anchor="ctr"/>
            <a:lstStyle/>
            <a:p>
              <a:pPr defTabSz="609630">
                <a:defRPr/>
              </a:pPr>
              <a:endParaRPr lang="en-GB" sz="4800">
                <a:solidFill>
                  <a:srgbClr val="000000"/>
                </a:solidFill>
                <a:latin typeface="Anova Light"/>
              </a:endParaRPr>
            </a:p>
          </p:txBody>
        </p:sp>
      </p:grpSp>
      <p:grpSp>
        <p:nvGrpSpPr>
          <p:cNvPr id="39" name="Group 38">
            <a:extLst>
              <a:ext uri="{FF2B5EF4-FFF2-40B4-BE49-F238E27FC236}">
                <a16:creationId xmlns:a16="http://schemas.microsoft.com/office/drawing/2014/main" id="{E4A89772-357E-C4E0-5191-49A16E32305F}"/>
              </a:ext>
            </a:extLst>
          </p:cNvPr>
          <p:cNvGrpSpPr/>
          <p:nvPr/>
        </p:nvGrpSpPr>
        <p:grpSpPr>
          <a:xfrm rot="16200000">
            <a:off x="10938835" y="532046"/>
            <a:ext cx="1117797" cy="1117797"/>
            <a:chOff x="15595306" y="1022201"/>
            <a:chExt cx="1676696" cy="1676696"/>
          </a:xfrm>
        </p:grpSpPr>
        <p:sp>
          <p:nvSpPr>
            <p:cNvPr id="40" name="!!3">
              <a:extLst>
                <a:ext uri="{FF2B5EF4-FFF2-40B4-BE49-F238E27FC236}">
                  <a16:creationId xmlns:a16="http://schemas.microsoft.com/office/drawing/2014/main" id="{FEAE980C-93A9-095B-386A-9DD17DB88414}"/>
                </a:ext>
              </a:extLst>
            </p:cNvPr>
            <p:cNvSpPr/>
            <p:nvPr/>
          </p:nvSpPr>
          <p:spPr>
            <a:xfrm rot="5400000">
              <a:off x="15595307" y="1860550"/>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3"/>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1" name="!!3">
              <a:extLst>
                <a:ext uri="{FF2B5EF4-FFF2-40B4-BE49-F238E27FC236}">
                  <a16:creationId xmlns:a16="http://schemas.microsoft.com/office/drawing/2014/main" id="{C1A27E2E-A9A8-2728-3022-E872736EF014}"/>
                </a:ext>
              </a:extLst>
            </p:cNvPr>
            <p:cNvSpPr/>
            <p:nvPr/>
          </p:nvSpPr>
          <p:spPr>
            <a:xfrm rot="16200000">
              <a:off x="16433654" y="1860550"/>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3"/>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2" name="!!3">
              <a:extLst>
                <a:ext uri="{FF2B5EF4-FFF2-40B4-BE49-F238E27FC236}">
                  <a16:creationId xmlns:a16="http://schemas.microsoft.com/office/drawing/2014/main" id="{04FC241F-0DA0-3E67-8E2F-71DFF2C08210}"/>
                </a:ext>
              </a:extLst>
            </p:cNvPr>
            <p:cNvSpPr/>
            <p:nvPr/>
          </p:nvSpPr>
          <p:spPr>
            <a:xfrm rot="5400000" flipH="1">
              <a:off x="15595306" y="1022201"/>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4"/>
            </a:solidFill>
            <a:ln w="0" cap="flat">
              <a:noFill/>
              <a:prstDash val="solid"/>
              <a:miter/>
            </a:ln>
          </p:spPr>
          <p:txBody>
            <a:bodyPr rtlCol="0" anchor="ctr"/>
            <a:lstStyle/>
            <a:p>
              <a:pPr defTabSz="609630">
                <a:defRPr/>
              </a:pPr>
              <a:endParaRPr lang="en-GB" sz="4800">
                <a:solidFill>
                  <a:srgbClr val="000000"/>
                </a:solidFill>
                <a:latin typeface="Anova Light"/>
              </a:endParaRPr>
            </a:p>
          </p:txBody>
        </p:sp>
        <p:sp>
          <p:nvSpPr>
            <p:cNvPr id="43" name="!!3">
              <a:extLst>
                <a:ext uri="{FF2B5EF4-FFF2-40B4-BE49-F238E27FC236}">
                  <a16:creationId xmlns:a16="http://schemas.microsoft.com/office/drawing/2014/main" id="{3D6C3EC8-870E-97AF-C356-070AC0DC9D46}"/>
                </a:ext>
              </a:extLst>
            </p:cNvPr>
            <p:cNvSpPr/>
            <p:nvPr/>
          </p:nvSpPr>
          <p:spPr>
            <a:xfrm rot="16200000" flipH="1">
              <a:off x="16433653" y="1022201"/>
              <a:ext cx="838347" cy="838348"/>
            </a:xfrm>
            <a:custGeom>
              <a:avLst/>
              <a:gdLst>
                <a:gd name="connsiteX0" fmla="*/ 0 w 1017984"/>
                <a:gd name="connsiteY0" fmla="*/ 0 h 1017984"/>
                <a:gd name="connsiteX1" fmla="*/ 1017984 w 1017984"/>
                <a:gd name="connsiteY1" fmla="*/ 0 h 1017984"/>
                <a:gd name="connsiteX2" fmla="*/ 1017984 w 1017984"/>
                <a:gd name="connsiteY2" fmla="*/ 1017985 h 1017984"/>
                <a:gd name="connsiteX3" fmla="*/ 1017984 w 1017984"/>
                <a:gd name="connsiteY3" fmla="*/ 1017985 h 1017984"/>
                <a:gd name="connsiteX4" fmla="*/ 0 w 1017984"/>
                <a:gd name="connsiteY4" fmla="*/ 0 h 1017984"/>
                <a:gd name="connsiteX5" fmla="*/ 0 w 1017984"/>
                <a:gd name="connsiteY5" fmla="*/ 0 h 10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84" h="1017984">
                  <a:moveTo>
                    <a:pt x="0" y="0"/>
                  </a:moveTo>
                  <a:lnTo>
                    <a:pt x="1017984" y="0"/>
                  </a:lnTo>
                  <a:lnTo>
                    <a:pt x="1017984" y="1017985"/>
                  </a:lnTo>
                  <a:lnTo>
                    <a:pt x="1017984" y="1017985"/>
                  </a:lnTo>
                  <a:cubicBezTo>
                    <a:pt x="455760" y="1017985"/>
                    <a:pt x="0" y="562224"/>
                    <a:pt x="0" y="0"/>
                  </a:cubicBezTo>
                  <a:lnTo>
                    <a:pt x="0" y="0"/>
                  </a:lnTo>
                  <a:close/>
                </a:path>
              </a:pathLst>
            </a:custGeom>
            <a:solidFill>
              <a:schemeClr val="accent1"/>
            </a:solidFill>
            <a:ln w="0" cap="flat">
              <a:noFill/>
              <a:prstDash val="solid"/>
              <a:miter/>
            </a:ln>
          </p:spPr>
          <p:txBody>
            <a:bodyPr rtlCol="0" anchor="ctr"/>
            <a:lstStyle/>
            <a:p>
              <a:pPr defTabSz="609630">
                <a:defRPr/>
              </a:pPr>
              <a:endParaRPr lang="en-GB" sz="4800">
                <a:solidFill>
                  <a:srgbClr val="000000"/>
                </a:solidFill>
                <a:latin typeface="Anova Light"/>
              </a:endParaRPr>
            </a:p>
          </p:txBody>
        </p:sp>
      </p:grpSp>
    </p:spTree>
    <p:custDataLst>
      <p:tags r:id="rId1"/>
    </p:custDataLst>
    <p:extLst>
      <p:ext uri="{BB962C8B-B14F-4D97-AF65-F5344CB8AC3E}">
        <p14:creationId xmlns:p14="http://schemas.microsoft.com/office/powerpoint/2010/main" val="158085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_R1a">
            <a:extLst>
              <a:ext uri="{FF2B5EF4-FFF2-40B4-BE49-F238E27FC236}">
                <a16:creationId xmlns:a16="http://schemas.microsoft.com/office/drawing/2014/main" id="{2425DA45-282C-EB3E-7D97-B3B337FA62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9282" y="3132282"/>
            <a:ext cx="593436" cy="593436"/>
          </a:xfrm>
          <a:prstGeom prst="rect">
            <a:avLst/>
          </a:prstGeom>
        </p:spPr>
      </p:pic>
      <p:pic>
        <p:nvPicPr>
          <p:cNvPr id="15" name="!!_R1">
            <a:extLst>
              <a:ext uri="{FF2B5EF4-FFF2-40B4-BE49-F238E27FC236}">
                <a16:creationId xmlns:a16="http://schemas.microsoft.com/office/drawing/2014/main" id="{7096C95C-5F64-57BA-27EC-C0AE37C2C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889555">
            <a:off x="4900186" y="2231722"/>
            <a:ext cx="2391629" cy="2394557"/>
          </a:xfrm>
          <a:prstGeom prst="rect">
            <a:avLst/>
          </a:prstGeom>
        </p:spPr>
      </p:pic>
      <p:pic>
        <p:nvPicPr>
          <p:cNvPr id="16" name="!!_R2">
            <a:extLst>
              <a:ext uri="{FF2B5EF4-FFF2-40B4-BE49-F238E27FC236}">
                <a16:creationId xmlns:a16="http://schemas.microsoft.com/office/drawing/2014/main" id="{788EA934-FEA3-E234-FBE5-D2A5782CB8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927139">
            <a:off x="4958936" y="2293409"/>
            <a:ext cx="2274129" cy="2271182"/>
          </a:xfrm>
          <a:prstGeom prst="rect">
            <a:avLst/>
          </a:prstGeom>
        </p:spPr>
      </p:pic>
      <p:pic>
        <p:nvPicPr>
          <p:cNvPr id="17" name="!!_R3">
            <a:extLst>
              <a:ext uri="{FF2B5EF4-FFF2-40B4-BE49-F238E27FC236}">
                <a16:creationId xmlns:a16="http://schemas.microsoft.com/office/drawing/2014/main" id="{8F371B51-88B5-5CCB-26EB-8C4973B209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138079">
            <a:off x="5089525" y="2417378"/>
            <a:ext cx="2012951" cy="2023244"/>
          </a:xfrm>
          <a:prstGeom prst="rect">
            <a:avLst/>
          </a:prstGeom>
        </p:spPr>
      </p:pic>
      <p:pic>
        <p:nvPicPr>
          <p:cNvPr id="18" name="!!_R4">
            <a:extLst>
              <a:ext uri="{FF2B5EF4-FFF2-40B4-BE49-F238E27FC236}">
                <a16:creationId xmlns:a16="http://schemas.microsoft.com/office/drawing/2014/main" id="{43FD0AA6-6145-F832-4F80-0C8F6EEC5B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999382">
            <a:off x="5149023" y="2479066"/>
            <a:ext cx="1893955" cy="1899869"/>
          </a:xfrm>
          <a:prstGeom prst="rect">
            <a:avLst/>
          </a:prstGeom>
        </p:spPr>
      </p:pic>
      <p:pic>
        <p:nvPicPr>
          <p:cNvPr id="19" name="!!_R5">
            <a:extLst>
              <a:ext uri="{FF2B5EF4-FFF2-40B4-BE49-F238E27FC236}">
                <a16:creationId xmlns:a16="http://schemas.microsoft.com/office/drawing/2014/main" id="{6C992987-D466-F5A3-061C-0391F279B43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962033">
            <a:off x="5205245" y="2536009"/>
            <a:ext cx="1781511" cy="1785983"/>
          </a:xfrm>
          <a:prstGeom prst="rect">
            <a:avLst/>
          </a:prstGeom>
        </p:spPr>
      </p:pic>
      <p:cxnSp>
        <p:nvCxnSpPr>
          <p:cNvPr id="21" name="!!_Line_02">
            <a:extLst>
              <a:ext uri="{FF2B5EF4-FFF2-40B4-BE49-F238E27FC236}">
                <a16:creationId xmlns:a16="http://schemas.microsoft.com/office/drawing/2014/main" id="{97F38E72-6E41-CD44-5B47-659384D5A812}"/>
              </a:ext>
            </a:extLst>
          </p:cNvPr>
          <p:cNvCxnSpPr>
            <a:cxnSpLocks/>
          </p:cNvCxnSpPr>
          <p:nvPr/>
        </p:nvCxnSpPr>
        <p:spPr>
          <a:xfrm>
            <a:off x="6096000" y="-6642663"/>
            <a:ext cx="0" cy="8476806"/>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 name="!!_Line_02L">
            <a:extLst>
              <a:ext uri="{FF2B5EF4-FFF2-40B4-BE49-F238E27FC236}">
                <a16:creationId xmlns:a16="http://schemas.microsoft.com/office/drawing/2014/main" id="{F1AB8BCE-0871-FE4A-9DD0-57318BAC606E}"/>
              </a:ext>
            </a:extLst>
          </p:cNvPr>
          <p:cNvCxnSpPr>
            <a:cxnSpLocks/>
          </p:cNvCxnSpPr>
          <p:nvPr/>
        </p:nvCxnSpPr>
        <p:spPr>
          <a:xfrm>
            <a:off x="2162552" y="-6642663"/>
            <a:ext cx="0" cy="8476806"/>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 name="!!_GAI_Circle_R">
            <a:extLst>
              <a:ext uri="{FF2B5EF4-FFF2-40B4-BE49-F238E27FC236}">
                <a16:creationId xmlns:a16="http://schemas.microsoft.com/office/drawing/2014/main" id="{860627FF-2B56-B91E-9BC3-6D56C9AFCA37}"/>
              </a:ext>
            </a:extLst>
          </p:cNvPr>
          <p:cNvSpPr/>
          <p:nvPr/>
        </p:nvSpPr>
        <p:spPr>
          <a:xfrm>
            <a:off x="8379283" y="1816505"/>
            <a:ext cx="3224991" cy="32249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3" name="!!_GAI_Circle_M">
            <a:extLst>
              <a:ext uri="{FF2B5EF4-FFF2-40B4-BE49-F238E27FC236}">
                <a16:creationId xmlns:a16="http://schemas.microsoft.com/office/drawing/2014/main" id="{6844800A-3C4B-5219-F23E-648E74ECEF00}"/>
              </a:ext>
            </a:extLst>
          </p:cNvPr>
          <p:cNvSpPr/>
          <p:nvPr/>
        </p:nvSpPr>
        <p:spPr>
          <a:xfrm>
            <a:off x="4483505" y="1816505"/>
            <a:ext cx="3224991" cy="32249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9" name="!!_GAI_Circle_L">
            <a:extLst>
              <a:ext uri="{FF2B5EF4-FFF2-40B4-BE49-F238E27FC236}">
                <a16:creationId xmlns:a16="http://schemas.microsoft.com/office/drawing/2014/main" id="{7308FB42-8ED3-7D46-1EDE-490CF9D12C43}"/>
              </a:ext>
            </a:extLst>
          </p:cNvPr>
          <p:cNvSpPr/>
          <p:nvPr/>
        </p:nvSpPr>
        <p:spPr>
          <a:xfrm>
            <a:off x="550057" y="1816505"/>
            <a:ext cx="3224991" cy="32249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cxnSp>
        <p:nvCxnSpPr>
          <p:cNvPr id="25" name="!!_Line_02R">
            <a:extLst>
              <a:ext uri="{FF2B5EF4-FFF2-40B4-BE49-F238E27FC236}">
                <a16:creationId xmlns:a16="http://schemas.microsoft.com/office/drawing/2014/main" id="{9FF3478E-0F56-1F04-1D12-3EC5DAC216A8}"/>
              </a:ext>
            </a:extLst>
          </p:cNvPr>
          <p:cNvCxnSpPr>
            <a:cxnSpLocks/>
          </p:cNvCxnSpPr>
          <p:nvPr/>
        </p:nvCxnSpPr>
        <p:spPr>
          <a:xfrm>
            <a:off x="10029448" y="-6667108"/>
            <a:ext cx="0" cy="8476806"/>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8" name="!!_LLM_Text"/>
          <p:cNvSpPr/>
          <p:nvPr/>
        </p:nvSpPr>
        <p:spPr>
          <a:xfrm>
            <a:off x="943352" y="2622626"/>
            <a:ext cx="2438400" cy="1612749"/>
          </a:xfrm>
          <a:prstGeom prst="rect">
            <a:avLst/>
          </a:prstGeom>
        </p:spPr>
        <p:txBody>
          <a:bodyPr wrap="square" anchor="ctr" anchorCtr="1">
            <a:normAutofit lnSpcReduction="10000"/>
          </a:bodyPr>
          <a:lstStyle/>
          <a:p>
            <a:pPr algn="ctr">
              <a:lnSpc>
                <a:spcPct val="90000"/>
              </a:lnSpc>
            </a:pPr>
            <a:r>
              <a:rPr lang="en-US" sz="3734">
                <a:solidFill>
                  <a:schemeClr val="bg1"/>
                </a:solidFill>
                <a:latin typeface="+mj-lt"/>
              </a:rPr>
              <a:t>Large Language Models</a:t>
            </a:r>
          </a:p>
        </p:txBody>
      </p:sp>
      <p:sp>
        <p:nvSpPr>
          <p:cNvPr id="6" name="!!_SD_Text">
            <a:extLst>
              <a:ext uri="{FF2B5EF4-FFF2-40B4-BE49-F238E27FC236}">
                <a16:creationId xmlns:a16="http://schemas.microsoft.com/office/drawing/2014/main" id="{5B5B02CE-50BC-18AB-A18E-B166554871A2}"/>
              </a:ext>
            </a:extLst>
          </p:cNvPr>
          <p:cNvSpPr/>
          <p:nvPr/>
        </p:nvSpPr>
        <p:spPr>
          <a:xfrm>
            <a:off x="4876800" y="2622626"/>
            <a:ext cx="2438400" cy="1612749"/>
          </a:xfrm>
          <a:prstGeom prst="rect">
            <a:avLst/>
          </a:prstGeom>
        </p:spPr>
        <p:txBody>
          <a:bodyPr wrap="square" anchor="ctr" anchorCtr="1">
            <a:normAutofit/>
          </a:bodyPr>
          <a:lstStyle/>
          <a:p>
            <a:pPr algn="ctr">
              <a:lnSpc>
                <a:spcPct val="90000"/>
              </a:lnSpc>
            </a:pPr>
            <a:r>
              <a:rPr lang="en-US" sz="3734">
                <a:solidFill>
                  <a:schemeClr val="bg1"/>
                </a:solidFill>
                <a:latin typeface="+mj-lt"/>
              </a:rPr>
              <a:t>Synthetic Data</a:t>
            </a:r>
          </a:p>
        </p:txBody>
      </p:sp>
      <p:sp>
        <p:nvSpPr>
          <p:cNvPr id="13" name="!!_DT_Text">
            <a:extLst>
              <a:ext uri="{FF2B5EF4-FFF2-40B4-BE49-F238E27FC236}">
                <a16:creationId xmlns:a16="http://schemas.microsoft.com/office/drawing/2014/main" id="{F307DC6C-1919-3721-2598-8BDA03D20F34}"/>
              </a:ext>
            </a:extLst>
          </p:cNvPr>
          <p:cNvSpPr/>
          <p:nvPr/>
        </p:nvSpPr>
        <p:spPr>
          <a:xfrm>
            <a:off x="8772579" y="2622626"/>
            <a:ext cx="2438400" cy="1612749"/>
          </a:xfrm>
          <a:prstGeom prst="rect">
            <a:avLst/>
          </a:prstGeom>
        </p:spPr>
        <p:txBody>
          <a:bodyPr wrap="square" anchor="ctr" anchorCtr="1">
            <a:normAutofit/>
          </a:bodyPr>
          <a:lstStyle/>
          <a:p>
            <a:pPr algn="ctr">
              <a:lnSpc>
                <a:spcPct val="90000"/>
              </a:lnSpc>
            </a:pPr>
            <a:r>
              <a:rPr lang="en-US" sz="3734">
                <a:solidFill>
                  <a:schemeClr val="bg1"/>
                </a:solidFill>
                <a:latin typeface="+mj-lt"/>
              </a:rPr>
              <a:t>Digital Twins</a:t>
            </a:r>
          </a:p>
        </p:txBody>
      </p:sp>
    </p:spTree>
    <p:custDataLst>
      <p:tags r:id="rId1"/>
    </p:custDataLst>
    <p:extLst>
      <p:ext uri="{BB962C8B-B14F-4D97-AF65-F5344CB8AC3E}">
        <p14:creationId xmlns:p14="http://schemas.microsoft.com/office/powerpoint/2010/main" val="660805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7148" b="7148"/>
          <a:stretch/>
        </p:blipFill>
        <p:spPr>
          <a:xfrm>
            <a:off x="4860233" y="0"/>
            <a:ext cx="7331767" cy="6858000"/>
          </a:xfrm>
          <a:prstGeom prst="rect">
            <a:avLst/>
          </a:prstGeom>
        </p:spPr>
      </p:pic>
      <p:sp>
        <p:nvSpPr>
          <p:cNvPr id="4" name="Rectangle 3">
            <a:extLst>
              <a:ext uri="{FF2B5EF4-FFF2-40B4-BE49-F238E27FC236}">
                <a16:creationId xmlns:a16="http://schemas.microsoft.com/office/drawing/2014/main" id="{827022AF-1DA3-282E-6D32-5BB2051A1F88}"/>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8" name="Title 4">
            <a:extLst>
              <a:ext uri="{FF2B5EF4-FFF2-40B4-BE49-F238E27FC236}">
                <a16:creationId xmlns:a16="http://schemas.microsoft.com/office/drawing/2014/main" id="{2C8B0F17-A9E8-5B3F-94FE-CE4CE41E38EA}"/>
              </a:ext>
            </a:extLst>
          </p:cNvPr>
          <p:cNvSpPr txBox="1">
            <a:spLocks/>
          </p:cNvSpPr>
          <p:nvPr/>
        </p:nvSpPr>
        <p:spPr>
          <a:xfrm>
            <a:off x="701541" y="2069162"/>
            <a:ext cx="4276330" cy="110799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dirty="0">
                <a:solidFill>
                  <a:srgbClr val="FFFFFF"/>
                </a:solidFill>
              </a:rPr>
              <a:t>Large Language Models (LLMs)</a:t>
            </a:r>
          </a:p>
        </p:txBody>
      </p:sp>
      <p:sp>
        <p:nvSpPr>
          <p:cNvPr id="9" name="TextBox 4">
            <a:extLst>
              <a:ext uri="{FF2B5EF4-FFF2-40B4-BE49-F238E27FC236}">
                <a16:creationId xmlns:a16="http://schemas.microsoft.com/office/drawing/2014/main" id="{4CBD5CBD-6911-D383-20EA-6D3E4F54F0F0}"/>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3747E937-3889-8794-374E-A0722779C8F5}"/>
              </a:ext>
            </a:extLst>
          </p:cNvPr>
          <p:cNvSpPr txBox="1"/>
          <p:nvPr/>
        </p:nvSpPr>
        <p:spPr>
          <a:xfrm>
            <a:off x="701541" y="3596172"/>
            <a:ext cx="4359107" cy="997196"/>
          </a:xfrm>
          <a:prstGeom prst="rect">
            <a:avLst/>
          </a:prstGeom>
          <a:noFill/>
        </p:spPr>
        <p:txBody>
          <a:bodyPr wrap="square" lIns="0" tIns="0" rIns="0" bIns="0" anchor="ctr">
            <a:spAutoFit/>
          </a:bodyPr>
          <a:lstStyle/>
          <a:p>
            <a:pPr defTabSz="609630">
              <a:lnSpc>
                <a:spcPct val="90000"/>
              </a:lnSpc>
              <a:spcAft>
                <a:spcPts val="800"/>
              </a:spcAft>
            </a:pPr>
            <a:r>
              <a:rPr lang="en-US" sz="2400">
                <a:solidFill>
                  <a:srgbClr val="FFFFFF"/>
                </a:solidFill>
                <a:latin typeface="Calibri Light"/>
              </a:rPr>
              <a:t>Deep learning algorithms that recognize, summarize, translate, predict, and generate content</a:t>
            </a:r>
          </a:p>
        </p:txBody>
      </p:sp>
    </p:spTree>
    <p:custDataLst>
      <p:tags r:id="rId1"/>
    </p:custDataLst>
    <p:extLst>
      <p:ext uri="{BB962C8B-B14F-4D97-AF65-F5344CB8AC3E}">
        <p14:creationId xmlns:p14="http://schemas.microsoft.com/office/powerpoint/2010/main" val="583819772"/>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uple receiving consultation">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144" r="4144"/>
          <a:stretch/>
        </p:blipFill>
        <p:spPr/>
      </p:pic>
      <p:sp>
        <p:nvSpPr>
          <p:cNvPr id="4" name="Title 3">
            <a:extLst>
              <a:ext uri="{FF2B5EF4-FFF2-40B4-BE49-F238E27FC236}">
                <a16:creationId xmlns:a16="http://schemas.microsoft.com/office/drawing/2014/main" id="{D24C6A1B-6470-00F6-6707-6E3F11388F07}"/>
              </a:ext>
            </a:extLst>
          </p:cNvPr>
          <p:cNvSpPr>
            <a:spLocks noGrp="1"/>
          </p:cNvSpPr>
          <p:nvPr>
            <p:ph type="title"/>
          </p:nvPr>
        </p:nvSpPr>
        <p:spPr/>
        <p:txBody>
          <a:bodyPr/>
          <a:lstStyle/>
          <a:p>
            <a:r>
              <a:rPr lang="en-US" sz="3600"/>
              <a:t>Public Commentary/ Regulations</a:t>
            </a:r>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3" y="3061909"/>
            <a:ext cx="4707467" cy="2396975"/>
          </a:xfrm>
        </p:spPr>
        <p:txBody>
          <a:bodyPr>
            <a:normAutofit fontScale="92500" lnSpcReduction="10000"/>
          </a:bodyPr>
          <a:lstStyle/>
          <a:p>
            <a:pPr algn="l"/>
            <a:r>
              <a:rPr lang="en-US" sz="2933"/>
              <a:t>Government agencies</a:t>
            </a:r>
            <a:br>
              <a:rPr lang="en-US" sz="2933"/>
            </a:br>
            <a:r>
              <a:rPr lang="en-US" sz="2933"/>
              <a:t>are using Natural Language Processing (NLP) with Large Language Models (LLMs) </a:t>
            </a:r>
            <a:br>
              <a:rPr lang="en-US" sz="2933"/>
            </a:br>
            <a:r>
              <a:rPr lang="en-US" sz="2933"/>
              <a:t>to glean insights from </a:t>
            </a:r>
            <a:br>
              <a:rPr lang="en-US" sz="2933"/>
            </a:br>
            <a:r>
              <a:rPr lang="en-US" sz="2933"/>
              <a:t>copious amounts of public commentary on regulations.</a:t>
            </a:r>
          </a:p>
        </p:txBody>
      </p:sp>
    </p:spTree>
    <p:extLst>
      <p:ext uri="{BB962C8B-B14F-4D97-AF65-F5344CB8AC3E}">
        <p14:creationId xmlns:p14="http://schemas.microsoft.com/office/powerpoint/2010/main" val="79422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126" r="4126"/>
          <a:stretch/>
        </p:blipFill>
        <p:spPr/>
      </p:pic>
      <p:sp>
        <p:nvSpPr>
          <p:cNvPr id="4" name="Title 3">
            <a:extLst>
              <a:ext uri="{FF2B5EF4-FFF2-40B4-BE49-F238E27FC236}">
                <a16:creationId xmlns:a16="http://schemas.microsoft.com/office/drawing/2014/main" id="{BC695225-E318-3A1C-469B-2FE12047F62D}"/>
              </a:ext>
            </a:extLst>
          </p:cNvPr>
          <p:cNvSpPr>
            <a:spLocks noGrp="1"/>
          </p:cNvSpPr>
          <p:nvPr>
            <p:ph type="title"/>
          </p:nvPr>
        </p:nvSpPr>
        <p:spPr/>
        <p:txBody>
          <a:bodyPr/>
          <a:lstStyle/>
          <a:p>
            <a:r>
              <a:rPr lang="en-US"/>
              <a:t>Specialized Copilot</a:t>
            </a:r>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3" y="3061909"/>
            <a:ext cx="4250267" cy="2396975"/>
          </a:xfrm>
        </p:spPr>
        <p:txBody>
          <a:bodyPr>
            <a:normAutofit fontScale="92500"/>
          </a:bodyPr>
          <a:lstStyle/>
          <a:p>
            <a:pPr algn="l"/>
            <a:r>
              <a:rPr lang="en-US" sz="2933"/>
              <a:t>Large Language Models (LLMs) will help governments mine their own data and receive guidance on furthering their investigations or research.</a:t>
            </a:r>
          </a:p>
        </p:txBody>
      </p:sp>
    </p:spTree>
    <p:extLst>
      <p:ext uri="{BB962C8B-B14F-4D97-AF65-F5344CB8AC3E}">
        <p14:creationId xmlns:p14="http://schemas.microsoft.com/office/powerpoint/2010/main" val="420413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bot dog looking at the skyline">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l="40972" r="-116"/>
          <a:stretch/>
        </p:blipFill>
        <p:spPr>
          <a:xfrm>
            <a:off x="5181600" y="0"/>
            <a:ext cx="7210425" cy="6858000"/>
          </a:xfrm>
          <a:prstGeom prst="rect">
            <a:avLst/>
          </a:prstGeom>
        </p:spPr>
      </p:pic>
      <p:sp>
        <p:nvSpPr>
          <p:cNvPr id="4" name="Rectangle 3">
            <a:extLst>
              <a:ext uri="{FF2B5EF4-FFF2-40B4-BE49-F238E27FC236}">
                <a16:creationId xmlns:a16="http://schemas.microsoft.com/office/drawing/2014/main" id="{7535693A-0A22-4A73-0E62-38F6DB765FEC}"/>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800">
              <a:solidFill>
                <a:srgbClr val="FFFFFF"/>
              </a:solidFill>
              <a:latin typeface="Anova Light"/>
            </a:endParaRPr>
          </a:p>
        </p:txBody>
      </p:sp>
      <p:sp>
        <p:nvSpPr>
          <p:cNvPr id="8" name="Title 4">
            <a:extLst>
              <a:ext uri="{FF2B5EF4-FFF2-40B4-BE49-F238E27FC236}">
                <a16:creationId xmlns:a16="http://schemas.microsoft.com/office/drawing/2014/main" id="{D9C2935A-510B-94CA-FAFE-92563074FDD8}"/>
              </a:ext>
            </a:extLst>
          </p:cNvPr>
          <p:cNvSpPr txBox="1">
            <a:spLocks/>
          </p:cNvSpPr>
          <p:nvPr/>
        </p:nvSpPr>
        <p:spPr>
          <a:xfrm>
            <a:off x="701540" y="2818305"/>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914446"/>
            <a:r>
              <a:rPr lang="en-US" sz="4000">
                <a:solidFill>
                  <a:srgbClr val="FFFFFF"/>
                </a:solidFill>
              </a:rPr>
              <a:t>Synthetic Data</a:t>
            </a:r>
          </a:p>
        </p:txBody>
      </p:sp>
      <p:sp>
        <p:nvSpPr>
          <p:cNvPr id="9" name="TextBox 4">
            <a:extLst>
              <a:ext uri="{FF2B5EF4-FFF2-40B4-BE49-F238E27FC236}">
                <a16:creationId xmlns:a16="http://schemas.microsoft.com/office/drawing/2014/main" id="{3DA4CA35-2B9E-6869-B99F-E04657A71E2B}"/>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rgbClr val="C4DEFD"/>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1D0C7DC7-02EF-7DE0-F42B-BDBBC4CD4A84}"/>
              </a:ext>
            </a:extLst>
          </p:cNvPr>
          <p:cNvSpPr txBox="1"/>
          <p:nvPr/>
        </p:nvSpPr>
        <p:spPr>
          <a:xfrm>
            <a:off x="701541" y="3701597"/>
            <a:ext cx="4359107" cy="664797"/>
          </a:xfrm>
          <a:prstGeom prst="rect">
            <a:avLst/>
          </a:prstGeom>
          <a:noFill/>
        </p:spPr>
        <p:txBody>
          <a:bodyPr wrap="square" lIns="0" tIns="0" rIns="0" bIns="0" anchor="ctr">
            <a:spAutoFit/>
          </a:bodyPr>
          <a:lstStyle/>
          <a:p>
            <a:pPr defTabSz="609630">
              <a:lnSpc>
                <a:spcPct val="90000"/>
              </a:lnSpc>
              <a:spcAft>
                <a:spcPts val="800"/>
              </a:spcAft>
            </a:pPr>
            <a:r>
              <a:rPr lang="en-GB" sz="2400" dirty="0">
                <a:solidFill>
                  <a:srgbClr val="FFFFFF"/>
                </a:solidFill>
                <a:latin typeface="Calibri Light"/>
              </a:rPr>
              <a:t>Artificial data that’s</a:t>
            </a:r>
            <a:br>
              <a:rPr lang="en-GB" sz="2400" dirty="0">
                <a:solidFill>
                  <a:srgbClr val="000000"/>
                </a:solidFill>
                <a:latin typeface="Calibri Light"/>
              </a:rPr>
            </a:br>
            <a:r>
              <a:rPr lang="en-GB" sz="2400" dirty="0">
                <a:solidFill>
                  <a:srgbClr val="FFFFFF"/>
                </a:solidFill>
                <a:latin typeface="Calibri Light"/>
              </a:rPr>
              <a:t>manufactured.</a:t>
            </a:r>
          </a:p>
        </p:txBody>
      </p:sp>
    </p:spTree>
    <p:custDataLst>
      <p:tags r:id="rId1"/>
    </p:custDataLst>
    <p:extLst>
      <p:ext uri="{BB962C8B-B14F-4D97-AF65-F5344CB8AC3E}">
        <p14:creationId xmlns:p14="http://schemas.microsoft.com/office/powerpoint/2010/main" val="35686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evice and padlock">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330" r="11330"/>
          <a:stretch/>
        </p:blipFill>
        <p:spPr/>
      </p:pic>
      <p:sp>
        <p:nvSpPr>
          <p:cNvPr id="4" name="Title 3">
            <a:extLst>
              <a:ext uri="{FF2B5EF4-FFF2-40B4-BE49-F238E27FC236}">
                <a16:creationId xmlns:a16="http://schemas.microsoft.com/office/drawing/2014/main" id="{1451C98C-A742-B752-79FE-120E222E11F7}"/>
              </a:ext>
            </a:extLst>
          </p:cNvPr>
          <p:cNvSpPr>
            <a:spLocks noGrp="1"/>
          </p:cNvSpPr>
          <p:nvPr>
            <p:ph type="title"/>
          </p:nvPr>
        </p:nvSpPr>
        <p:spPr/>
        <p:txBody>
          <a:bodyPr/>
          <a:lstStyle/>
          <a:p>
            <a:r>
              <a:rPr lang="en-US"/>
              <a:t>Cyber Security</a:t>
            </a:r>
            <a:endParaRPr lang="en-GB"/>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4" y="2630109"/>
            <a:ext cx="4461933" cy="2396975"/>
          </a:xfrm>
        </p:spPr>
        <p:txBody>
          <a:bodyPr>
            <a:normAutofit lnSpcReduction="10000"/>
          </a:bodyPr>
          <a:lstStyle/>
          <a:p>
            <a:pPr algn="l"/>
            <a:r>
              <a:rPr lang="en-US" sz="2933"/>
              <a:t>Organizations are using synthetic data and digital twins to simulate system environments in order to identify points of entry and to trick hackers.</a:t>
            </a:r>
          </a:p>
        </p:txBody>
      </p:sp>
    </p:spTree>
    <p:extLst>
      <p:ext uri="{BB962C8B-B14F-4D97-AF65-F5344CB8AC3E}">
        <p14:creationId xmlns:p14="http://schemas.microsoft.com/office/powerpoint/2010/main" val="21473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AA1AF-BC08-D2C4-7581-F35FF77FD1D8}"/>
              </a:ext>
            </a:extLst>
          </p:cNvPr>
          <p:cNvPicPr>
            <a:picLocks noChangeAspect="1"/>
          </p:cNvPicPr>
          <p:nvPr/>
        </p:nvPicPr>
        <p:blipFill rotWithShape="1">
          <a:blip r:embed="rId4"/>
          <a:srcRect t="6273" b="6273"/>
          <a:stretch/>
        </p:blipFill>
        <p:spPr>
          <a:xfrm>
            <a:off x="5207000" y="0"/>
            <a:ext cx="7185025" cy="6857998"/>
          </a:xfrm>
          <a:prstGeom prst="rect">
            <a:avLst/>
          </a:prstGeom>
        </p:spPr>
      </p:pic>
      <p:sp>
        <p:nvSpPr>
          <p:cNvPr id="4" name="Rectangle 3">
            <a:extLst>
              <a:ext uri="{FF2B5EF4-FFF2-40B4-BE49-F238E27FC236}">
                <a16:creationId xmlns:a16="http://schemas.microsoft.com/office/drawing/2014/main" id="{9FC58910-3ACE-CAA8-9152-BEA072134F34}"/>
              </a:ext>
            </a:extLst>
          </p:cNvPr>
          <p:cNvSpPr/>
          <p:nvPr/>
        </p:nvSpPr>
        <p:spPr>
          <a:xfrm>
            <a:off x="-37549" y="-1"/>
            <a:ext cx="594728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8" name="Title 4">
            <a:extLst>
              <a:ext uri="{FF2B5EF4-FFF2-40B4-BE49-F238E27FC236}">
                <a16:creationId xmlns:a16="http://schemas.microsoft.com/office/drawing/2014/main" id="{969B9DA2-2D85-EAEA-8641-821ABD769521}"/>
              </a:ext>
            </a:extLst>
          </p:cNvPr>
          <p:cNvSpPr txBox="1">
            <a:spLocks/>
          </p:cNvSpPr>
          <p:nvPr/>
        </p:nvSpPr>
        <p:spPr>
          <a:xfrm>
            <a:off x="701540" y="2678022"/>
            <a:ext cx="4276330" cy="553998"/>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000">
                <a:solidFill>
                  <a:schemeClr val="bg1"/>
                </a:solidFill>
              </a:rPr>
              <a:t>Digital Twins</a:t>
            </a:r>
          </a:p>
        </p:txBody>
      </p:sp>
      <p:sp>
        <p:nvSpPr>
          <p:cNvPr id="9" name="TextBox 4">
            <a:extLst>
              <a:ext uri="{FF2B5EF4-FFF2-40B4-BE49-F238E27FC236}">
                <a16:creationId xmlns:a16="http://schemas.microsoft.com/office/drawing/2014/main" id="{2E5AAA02-ADD3-19EB-0687-B6EE66C22ABB}"/>
              </a:ext>
            </a:extLst>
          </p:cNvPr>
          <p:cNvSpPr txBox="1"/>
          <p:nvPr/>
        </p:nvSpPr>
        <p:spPr>
          <a:xfrm>
            <a:off x="834955" y="6539393"/>
            <a:ext cx="3352800" cy="194990"/>
          </a:xfrm>
          <a:prstGeom prst="rect">
            <a:avLst/>
          </a:prstGeom>
          <a:noFill/>
        </p:spPr>
        <p:txBody>
          <a:bodyPr wrap="square" lIns="0" anchor="b" anchorCtr="0">
            <a:spAutoFit/>
          </a:bodyPr>
          <a:lstStyle/>
          <a:p>
            <a:pPr defTabSz="365769" eaLnBrk="0" hangingPunct="0">
              <a:defRPr/>
            </a:pPr>
            <a:r>
              <a:rPr lang="en-US" sz="667" kern="300" spc="67">
                <a:solidFill>
                  <a:schemeClr val="accent3"/>
                </a:solidFill>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TextBox 9">
            <a:extLst>
              <a:ext uri="{FF2B5EF4-FFF2-40B4-BE49-F238E27FC236}">
                <a16:creationId xmlns:a16="http://schemas.microsoft.com/office/drawing/2014/main" id="{F848C0A0-EC36-5F39-F303-44DB9C944294}"/>
              </a:ext>
            </a:extLst>
          </p:cNvPr>
          <p:cNvSpPr txBox="1"/>
          <p:nvPr/>
        </p:nvSpPr>
        <p:spPr>
          <a:xfrm>
            <a:off x="701541" y="3549027"/>
            <a:ext cx="4359107" cy="997196"/>
          </a:xfrm>
          <a:prstGeom prst="rect">
            <a:avLst/>
          </a:prstGeom>
          <a:noFill/>
        </p:spPr>
        <p:txBody>
          <a:bodyPr wrap="square" lIns="0" tIns="0" rIns="0" bIns="0" anchor="ctr">
            <a:spAutoFit/>
          </a:bodyPr>
          <a:lstStyle/>
          <a:p>
            <a:pPr>
              <a:lnSpc>
                <a:spcPct val="90000"/>
              </a:lnSpc>
              <a:spcAft>
                <a:spcPts val="800"/>
              </a:spcAft>
            </a:pPr>
            <a:r>
              <a:rPr lang="en-US" sz="2400">
                <a:solidFill>
                  <a:srgbClr val="FFFFFF"/>
                </a:solidFill>
                <a:latin typeface="Calibri Light"/>
              </a:rPr>
              <a:t>A virtual model designed to accurately reflect a physical object, system, or environment.</a:t>
            </a:r>
          </a:p>
        </p:txBody>
      </p:sp>
    </p:spTree>
    <p:custDataLst>
      <p:tags r:id="rId1"/>
    </p:custDataLst>
    <p:extLst>
      <p:ext uri="{BB962C8B-B14F-4D97-AF65-F5344CB8AC3E}">
        <p14:creationId xmlns:p14="http://schemas.microsoft.com/office/powerpoint/2010/main" val="99273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225288F-65CD-43BF-9813-28CA0C214899}"/>
              </a:ext>
            </a:extLst>
          </p:cNvPr>
          <p:cNvPicPr preferRelativeResize="0">
            <a:picLocks noGrp="1"/>
          </p:cNvPicPr>
          <p:nvPr>
            <p:ph type="pic" sz="quarter" idx="10"/>
          </p:nvPr>
        </p:nvPicPr>
        <p:blipFill>
          <a:blip r:embed="rId3">
            <a:extLst>
              <a:ext uri="{28A0092B-C50C-407E-A947-70E740481C1C}">
                <a14:useLocalDpi xmlns:a14="http://schemas.microsoft.com/office/drawing/2010/main" val="0"/>
              </a:ext>
            </a:extLst>
          </a:blip>
          <a:srcRect l="4082" r="4082"/>
          <a:stretch/>
        </p:blipFill>
        <p:spPr>
          <a:xfrm>
            <a:off x="3746502" y="0"/>
            <a:ext cx="8445499" cy="6138333"/>
          </a:xfrm>
        </p:spPr>
      </p:pic>
      <p:sp>
        <p:nvSpPr>
          <p:cNvPr id="4" name="Title 3">
            <a:extLst>
              <a:ext uri="{FF2B5EF4-FFF2-40B4-BE49-F238E27FC236}">
                <a16:creationId xmlns:a16="http://schemas.microsoft.com/office/drawing/2014/main" id="{B2BF99A8-1319-5EB7-34B0-168BBC71DCEC}"/>
              </a:ext>
            </a:extLst>
          </p:cNvPr>
          <p:cNvSpPr>
            <a:spLocks noGrp="1"/>
          </p:cNvSpPr>
          <p:nvPr>
            <p:ph type="title"/>
          </p:nvPr>
        </p:nvSpPr>
        <p:spPr>
          <a:xfrm>
            <a:off x="702652" y="1884744"/>
            <a:ext cx="4462015" cy="517064"/>
          </a:xfrm>
        </p:spPr>
        <p:txBody>
          <a:bodyPr/>
          <a:lstStyle/>
          <a:p>
            <a:r>
              <a:rPr lang="en-US"/>
              <a:t>Policy Making</a:t>
            </a:r>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4" y="2706309"/>
            <a:ext cx="4461933" cy="2396975"/>
          </a:xfrm>
        </p:spPr>
        <p:txBody>
          <a:bodyPr>
            <a:normAutofit fontScale="92500"/>
          </a:bodyPr>
          <a:lstStyle/>
          <a:p>
            <a:pPr algn="l"/>
            <a:r>
              <a:rPr lang="en-US" sz="2933"/>
              <a:t>Governments are ascertaining the ‘winners’ and ‘losers’ of potential tax changes before regulations are implemented with the use of digital twins.</a:t>
            </a:r>
          </a:p>
        </p:txBody>
      </p:sp>
    </p:spTree>
    <p:extLst>
      <p:ext uri="{BB962C8B-B14F-4D97-AF65-F5344CB8AC3E}">
        <p14:creationId xmlns:p14="http://schemas.microsoft.com/office/powerpoint/2010/main" val="362819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225288F-65CD-43BF-9813-28CA0C2148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107" r="4107"/>
          <a:stretch/>
        </p:blipFill>
        <p:spPr/>
      </p:pic>
      <p:sp>
        <p:nvSpPr>
          <p:cNvPr id="4" name="Title 3">
            <a:extLst>
              <a:ext uri="{FF2B5EF4-FFF2-40B4-BE49-F238E27FC236}">
                <a16:creationId xmlns:a16="http://schemas.microsoft.com/office/drawing/2014/main" id="{DE08E01C-5ED3-63EC-B712-194DF4768225}"/>
              </a:ext>
            </a:extLst>
          </p:cNvPr>
          <p:cNvSpPr>
            <a:spLocks noGrp="1"/>
          </p:cNvSpPr>
          <p:nvPr>
            <p:ph type="title"/>
          </p:nvPr>
        </p:nvSpPr>
        <p:spPr/>
        <p:txBody>
          <a:bodyPr/>
          <a:lstStyle/>
          <a:p>
            <a:r>
              <a:rPr lang="en-US"/>
              <a:t>Flood Prediction</a:t>
            </a:r>
          </a:p>
        </p:txBody>
      </p:sp>
      <p:sp>
        <p:nvSpPr>
          <p:cNvPr id="2" name="Text Placeholder 1">
            <a:extLst>
              <a:ext uri="{FF2B5EF4-FFF2-40B4-BE49-F238E27FC236}">
                <a16:creationId xmlns:a16="http://schemas.microsoft.com/office/drawing/2014/main" id="{7102DB4C-26DF-41BD-9C6F-A7CEEB999520}"/>
              </a:ext>
            </a:extLst>
          </p:cNvPr>
          <p:cNvSpPr>
            <a:spLocks noGrp="1"/>
          </p:cNvSpPr>
          <p:nvPr>
            <p:ph type="body" sz="quarter" idx="11"/>
          </p:nvPr>
        </p:nvSpPr>
        <p:spPr>
          <a:xfrm>
            <a:off x="702734" y="2617409"/>
            <a:ext cx="4461933" cy="2396975"/>
          </a:xfrm>
        </p:spPr>
        <p:txBody>
          <a:bodyPr>
            <a:normAutofit/>
          </a:bodyPr>
          <a:lstStyle/>
          <a:p>
            <a:pPr algn="l"/>
            <a:r>
              <a:rPr lang="en-US" sz="2933"/>
              <a:t>Governments are using digital twins to predict floods, enabling them to anticipate needs and allocate resources.</a:t>
            </a:r>
          </a:p>
        </p:txBody>
      </p:sp>
    </p:spTree>
    <p:extLst>
      <p:ext uri="{BB962C8B-B14F-4D97-AF65-F5344CB8AC3E}">
        <p14:creationId xmlns:p14="http://schemas.microsoft.com/office/powerpoint/2010/main" val="32241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F94A53-5A99-1112-1194-675D1206F3F6}"/>
              </a:ext>
            </a:extLst>
          </p:cNvPr>
          <p:cNvSpPr/>
          <p:nvPr/>
        </p:nvSpPr>
        <p:spPr>
          <a:xfrm>
            <a:off x="0" y="1473868"/>
            <a:ext cx="12192000" cy="4582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 name="TextBox 1">
            <a:extLst>
              <a:ext uri="{FF2B5EF4-FFF2-40B4-BE49-F238E27FC236}">
                <a16:creationId xmlns:a16="http://schemas.microsoft.com/office/drawing/2014/main" id="{036C4FC0-B941-57BE-76DA-139334D772B6}"/>
              </a:ext>
            </a:extLst>
          </p:cNvPr>
          <p:cNvSpPr txBox="1"/>
          <p:nvPr/>
        </p:nvSpPr>
        <p:spPr>
          <a:xfrm>
            <a:off x="677332" y="1751250"/>
            <a:ext cx="10514884" cy="287323"/>
          </a:xfrm>
          <a:prstGeom prst="rect">
            <a:avLst/>
          </a:prstGeom>
          <a:noFill/>
        </p:spPr>
        <p:txBody>
          <a:bodyPr wrap="square" lIns="0" tIns="0" rIns="0" bIns="0" rtlCol="0" anchor="t">
            <a:spAutoFit/>
          </a:bodyPr>
          <a:lstStyle/>
          <a:p>
            <a:pPr defTabSz="609630"/>
            <a:r>
              <a:rPr lang="en-US" sz="1867">
                <a:solidFill>
                  <a:srgbClr val="000000"/>
                </a:solidFill>
                <a:latin typeface="Anova Light"/>
              </a:rPr>
              <a:t>Top Types of Generative AI Solutions that Organizations Are Assessing:</a:t>
            </a:r>
          </a:p>
        </p:txBody>
      </p:sp>
      <p:pic>
        <p:nvPicPr>
          <p:cNvPr id="3" name="Picture 2">
            <a:extLst>
              <a:ext uri="{FF2B5EF4-FFF2-40B4-BE49-F238E27FC236}">
                <a16:creationId xmlns:a16="http://schemas.microsoft.com/office/drawing/2014/main" id="{E04DD3D3-E026-EBEF-FDB0-90134DA8A57E}"/>
              </a:ext>
            </a:extLst>
          </p:cNvPr>
          <p:cNvPicPr>
            <a:picLocks noChangeAspect="1"/>
          </p:cNvPicPr>
          <p:nvPr/>
        </p:nvPicPr>
        <p:blipFill>
          <a:blip r:embed="rId4"/>
          <a:stretch>
            <a:fillRect/>
          </a:stretch>
        </p:blipFill>
        <p:spPr>
          <a:xfrm>
            <a:off x="0" y="1637840"/>
            <a:ext cx="12192000" cy="4254635"/>
          </a:xfrm>
          <a:prstGeom prst="rect">
            <a:avLst/>
          </a:prstGeom>
        </p:spPr>
      </p:pic>
      <p:sp>
        <p:nvSpPr>
          <p:cNvPr id="9" name="Title 4">
            <a:extLst>
              <a:ext uri="{FF2B5EF4-FFF2-40B4-BE49-F238E27FC236}">
                <a16:creationId xmlns:a16="http://schemas.microsoft.com/office/drawing/2014/main" id="{0B4F4296-C684-3A04-5A18-6BF3840D1553}"/>
              </a:ext>
            </a:extLst>
          </p:cNvPr>
          <p:cNvSpPr>
            <a:spLocks noGrp="1"/>
          </p:cNvSpPr>
          <p:nvPr>
            <p:ph type="title"/>
          </p:nvPr>
        </p:nvSpPr>
        <p:spPr>
          <a:xfrm>
            <a:off x="140272" y="-198893"/>
            <a:ext cx="13372528" cy="1188720"/>
          </a:xfrm>
        </p:spPr>
        <p:txBody>
          <a:bodyPr/>
          <a:lstStyle/>
          <a:p>
            <a:r>
              <a:rPr lang="en-US" dirty="0"/>
              <a:t>Gauging the Impact of Generative AI on Government</a:t>
            </a:r>
          </a:p>
        </p:txBody>
      </p:sp>
      <p:sp>
        <p:nvSpPr>
          <p:cNvPr id="10" name="Text Placeholder 5">
            <a:extLst>
              <a:ext uri="{FF2B5EF4-FFF2-40B4-BE49-F238E27FC236}">
                <a16:creationId xmlns:a16="http://schemas.microsoft.com/office/drawing/2014/main" id="{4ECBC622-5204-5B53-24A5-51C30D54508D}"/>
              </a:ext>
            </a:extLst>
          </p:cNvPr>
          <p:cNvSpPr txBox="1">
            <a:spLocks/>
          </p:cNvSpPr>
          <p:nvPr/>
        </p:nvSpPr>
        <p:spPr>
          <a:xfrm>
            <a:off x="140273" y="1075813"/>
            <a:ext cx="10515600" cy="366713"/>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sz="2800" dirty="0"/>
              <a:t>Survey by </a:t>
            </a:r>
            <a:r>
              <a:rPr lang="en-US" sz="2800" dirty="0" err="1"/>
              <a:t>FedScoop</a:t>
            </a:r>
            <a:endParaRPr lang="en-US" sz="2800" dirty="0"/>
          </a:p>
        </p:txBody>
      </p:sp>
    </p:spTree>
    <p:custDataLst>
      <p:tags r:id="rId1"/>
    </p:custDataLst>
    <p:extLst>
      <p:ext uri="{BB962C8B-B14F-4D97-AF65-F5344CB8AC3E}">
        <p14:creationId xmlns:p14="http://schemas.microsoft.com/office/powerpoint/2010/main" val="517946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_Title_01">
            <a:extLst>
              <a:ext uri="{FF2B5EF4-FFF2-40B4-BE49-F238E27FC236}">
                <a16:creationId xmlns:a16="http://schemas.microsoft.com/office/drawing/2014/main" id="{DD5B327F-738E-D07A-EBD4-8EC7C45FEE29}"/>
              </a:ext>
            </a:extLst>
          </p:cNvPr>
          <p:cNvSpPr>
            <a:spLocks noGrp="1"/>
          </p:cNvSpPr>
          <p:nvPr>
            <p:ph type="title" idx="4294967295"/>
          </p:nvPr>
        </p:nvSpPr>
        <p:spPr>
          <a:xfrm>
            <a:off x="0" y="2338388"/>
            <a:ext cx="9386888" cy="555625"/>
          </a:xfrm>
        </p:spPr>
        <p:txBody>
          <a:bodyPr/>
          <a:lstStyle/>
          <a:p>
            <a:r>
              <a:rPr lang="en-US" dirty="0"/>
              <a:t>How we got to where we are today….</a:t>
            </a:r>
          </a:p>
        </p:txBody>
      </p:sp>
      <p:cxnSp>
        <p:nvCxnSpPr>
          <p:cNvPr id="19" name="!!_Line">
            <a:extLst>
              <a:ext uri="{FF2B5EF4-FFF2-40B4-BE49-F238E27FC236}">
                <a16:creationId xmlns:a16="http://schemas.microsoft.com/office/drawing/2014/main" id="{896B4457-0315-9D91-F5D8-A14248C91441}"/>
              </a:ext>
            </a:extLst>
          </p:cNvPr>
          <p:cNvCxnSpPr/>
          <p:nvPr/>
        </p:nvCxnSpPr>
        <p:spPr>
          <a:xfrm>
            <a:off x="0" y="3395187"/>
            <a:ext cx="12192000"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_C1">
            <a:extLst>
              <a:ext uri="{FF2B5EF4-FFF2-40B4-BE49-F238E27FC236}">
                <a16:creationId xmlns:a16="http://schemas.microsoft.com/office/drawing/2014/main" id="{F73B8541-4E3C-DD46-47A3-F7D8DC8C52E8}"/>
              </a:ext>
            </a:extLst>
          </p:cNvPr>
          <p:cNvSpPr/>
          <p:nvPr/>
        </p:nvSpPr>
        <p:spPr>
          <a:xfrm>
            <a:off x="1791416" y="3208920"/>
            <a:ext cx="373592" cy="3735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_C2">
            <a:extLst>
              <a:ext uri="{FF2B5EF4-FFF2-40B4-BE49-F238E27FC236}">
                <a16:creationId xmlns:a16="http://schemas.microsoft.com/office/drawing/2014/main" id="{FF1A2762-F169-C593-C51C-CF2A1144251A}"/>
              </a:ext>
            </a:extLst>
          </p:cNvPr>
          <p:cNvSpPr/>
          <p:nvPr/>
        </p:nvSpPr>
        <p:spPr>
          <a:xfrm>
            <a:off x="3284487" y="3208920"/>
            <a:ext cx="373592" cy="37359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2" name="!!_C3">
            <a:extLst>
              <a:ext uri="{FF2B5EF4-FFF2-40B4-BE49-F238E27FC236}">
                <a16:creationId xmlns:a16="http://schemas.microsoft.com/office/drawing/2014/main" id="{85C37E96-F7FA-5CFA-5649-0DD7F3F60ABB}"/>
              </a:ext>
            </a:extLst>
          </p:cNvPr>
          <p:cNvSpPr/>
          <p:nvPr/>
        </p:nvSpPr>
        <p:spPr>
          <a:xfrm>
            <a:off x="4777559" y="3208920"/>
            <a:ext cx="373592" cy="373592"/>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3" name="!!_C4">
            <a:extLst>
              <a:ext uri="{FF2B5EF4-FFF2-40B4-BE49-F238E27FC236}">
                <a16:creationId xmlns:a16="http://schemas.microsoft.com/office/drawing/2014/main" id="{0B20C8DC-A225-FDB0-1D4F-C7329479FC90}"/>
              </a:ext>
            </a:extLst>
          </p:cNvPr>
          <p:cNvSpPr/>
          <p:nvPr/>
        </p:nvSpPr>
        <p:spPr>
          <a:xfrm>
            <a:off x="6270630" y="3208920"/>
            <a:ext cx="373592" cy="373592"/>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4" name="!!_C5">
            <a:extLst>
              <a:ext uri="{FF2B5EF4-FFF2-40B4-BE49-F238E27FC236}">
                <a16:creationId xmlns:a16="http://schemas.microsoft.com/office/drawing/2014/main" id="{039FA9CE-FACD-7990-FB9C-E5B1E0D10358}"/>
              </a:ext>
            </a:extLst>
          </p:cNvPr>
          <p:cNvSpPr/>
          <p:nvPr/>
        </p:nvSpPr>
        <p:spPr>
          <a:xfrm>
            <a:off x="7763701" y="3208920"/>
            <a:ext cx="373592" cy="3735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5" name="!!_C6">
            <a:extLst>
              <a:ext uri="{FF2B5EF4-FFF2-40B4-BE49-F238E27FC236}">
                <a16:creationId xmlns:a16="http://schemas.microsoft.com/office/drawing/2014/main" id="{380779B2-55FE-6040-F1D5-8D032C415E28}"/>
              </a:ext>
            </a:extLst>
          </p:cNvPr>
          <p:cNvSpPr/>
          <p:nvPr/>
        </p:nvSpPr>
        <p:spPr>
          <a:xfrm>
            <a:off x="9256773" y="3208920"/>
            <a:ext cx="373592" cy="373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8" name="!!_Tri">
            <a:extLst>
              <a:ext uri="{FF2B5EF4-FFF2-40B4-BE49-F238E27FC236}">
                <a16:creationId xmlns:a16="http://schemas.microsoft.com/office/drawing/2014/main" id="{D32668C4-911C-D65C-E451-B3B13CC09AAE}"/>
              </a:ext>
            </a:extLst>
          </p:cNvPr>
          <p:cNvSpPr/>
          <p:nvPr/>
        </p:nvSpPr>
        <p:spPr>
          <a:xfrm rot="5400000">
            <a:off x="10719268" y="3238441"/>
            <a:ext cx="374649" cy="313495"/>
          </a:xfrm>
          <a:prstGeom prst="triangl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9" name="!!_TB_01">
            <a:extLst>
              <a:ext uri="{FF2B5EF4-FFF2-40B4-BE49-F238E27FC236}">
                <a16:creationId xmlns:a16="http://schemas.microsoft.com/office/drawing/2014/main" id="{374EC265-07F4-4E5B-B36A-AE1CBA33D6A8}"/>
              </a:ext>
            </a:extLst>
          </p:cNvPr>
          <p:cNvSpPr txBox="1"/>
          <p:nvPr/>
        </p:nvSpPr>
        <p:spPr>
          <a:xfrm rot="18900000">
            <a:off x="613754" y="4037763"/>
            <a:ext cx="1274709" cy="287323"/>
          </a:xfrm>
          <a:prstGeom prst="rect">
            <a:avLst/>
          </a:prstGeom>
          <a:noFill/>
        </p:spPr>
        <p:txBody>
          <a:bodyPr wrap="none" lIns="0" tIns="0" rIns="0" bIns="0" rtlCol="0">
            <a:spAutoFit/>
          </a:bodyPr>
          <a:lstStyle/>
          <a:p>
            <a:pPr algn="r"/>
            <a:r>
              <a:rPr lang="en-GB" sz="1867"/>
              <a:t>Mathematics</a:t>
            </a:r>
          </a:p>
        </p:txBody>
      </p:sp>
      <p:sp>
        <p:nvSpPr>
          <p:cNvPr id="30" name="!!_TB_02">
            <a:extLst>
              <a:ext uri="{FF2B5EF4-FFF2-40B4-BE49-F238E27FC236}">
                <a16:creationId xmlns:a16="http://schemas.microsoft.com/office/drawing/2014/main" id="{C1152723-25AE-9CD6-0467-51A9650192A8}"/>
              </a:ext>
            </a:extLst>
          </p:cNvPr>
          <p:cNvSpPr txBox="1"/>
          <p:nvPr/>
        </p:nvSpPr>
        <p:spPr>
          <a:xfrm rot="18900000">
            <a:off x="2477793" y="3902363"/>
            <a:ext cx="854529" cy="287323"/>
          </a:xfrm>
          <a:prstGeom prst="rect">
            <a:avLst/>
          </a:prstGeom>
          <a:noFill/>
        </p:spPr>
        <p:txBody>
          <a:bodyPr wrap="none" lIns="0" tIns="0" rIns="0" bIns="0" rtlCol="0">
            <a:spAutoFit/>
          </a:bodyPr>
          <a:lstStyle/>
          <a:p>
            <a:pPr algn="r"/>
            <a:r>
              <a:rPr lang="en-GB" sz="1867"/>
              <a:t>Statistics</a:t>
            </a:r>
          </a:p>
        </p:txBody>
      </p:sp>
      <p:sp>
        <p:nvSpPr>
          <p:cNvPr id="31" name="!!_TB_03">
            <a:extLst>
              <a:ext uri="{FF2B5EF4-FFF2-40B4-BE49-F238E27FC236}">
                <a16:creationId xmlns:a16="http://schemas.microsoft.com/office/drawing/2014/main" id="{7B5C3289-4856-BE51-2BD5-7715307D848B}"/>
              </a:ext>
            </a:extLst>
          </p:cNvPr>
          <p:cNvSpPr txBox="1"/>
          <p:nvPr/>
        </p:nvSpPr>
        <p:spPr>
          <a:xfrm rot="18900000">
            <a:off x="3231919" y="4204341"/>
            <a:ext cx="1734449" cy="287323"/>
          </a:xfrm>
          <a:prstGeom prst="rect">
            <a:avLst/>
          </a:prstGeom>
          <a:noFill/>
        </p:spPr>
        <p:txBody>
          <a:bodyPr wrap="none" lIns="0" tIns="0" rIns="0" bIns="0" rtlCol="0">
            <a:spAutoFit/>
          </a:bodyPr>
          <a:lstStyle/>
          <a:p>
            <a:pPr algn="r"/>
            <a:r>
              <a:rPr lang="en-US" sz="1867"/>
              <a:t>Machine Learning</a:t>
            </a:r>
          </a:p>
        </p:txBody>
      </p:sp>
      <p:sp>
        <p:nvSpPr>
          <p:cNvPr id="32" name="!!_TB_04">
            <a:extLst>
              <a:ext uri="{FF2B5EF4-FFF2-40B4-BE49-F238E27FC236}">
                <a16:creationId xmlns:a16="http://schemas.microsoft.com/office/drawing/2014/main" id="{8A683A55-24F2-B326-2ACB-CF7E7FBD85F6}"/>
              </a:ext>
            </a:extLst>
          </p:cNvPr>
          <p:cNvSpPr txBox="1"/>
          <p:nvPr/>
        </p:nvSpPr>
        <p:spPr>
          <a:xfrm rot="18900000">
            <a:off x="4821678" y="4181958"/>
            <a:ext cx="1630767" cy="287323"/>
          </a:xfrm>
          <a:prstGeom prst="rect">
            <a:avLst/>
          </a:prstGeom>
          <a:noFill/>
        </p:spPr>
        <p:txBody>
          <a:bodyPr wrap="none" lIns="0" tIns="0" rIns="0" bIns="0" rtlCol="0">
            <a:spAutoFit/>
          </a:bodyPr>
          <a:lstStyle/>
          <a:p>
            <a:pPr algn="r"/>
            <a:r>
              <a:rPr lang="en-US" sz="1867"/>
              <a:t>Neural Networks</a:t>
            </a:r>
          </a:p>
        </p:txBody>
      </p:sp>
      <p:sp>
        <p:nvSpPr>
          <p:cNvPr id="33" name="!!_TB_05">
            <a:extLst>
              <a:ext uri="{FF2B5EF4-FFF2-40B4-BE49-F238E27FC236}">
                <a16:creationId xmlns:a16="http://schemas.microsoft.com/office/drawing/2014/main" id="{1F46A56A-5B1B-6473-2755-E96F229DE546}"/>
              </a:ext>
            </a:extLst>
          </p:cNvPr>
          <p:cNvSpPr txBox="1"/>
          <p:nvPr/>
        </p:nvSpPr>
        <p:spPr>
          <a:xfrm rot="18900000">
            <a:off x="6518300" y="4086639"/>
            <a:ext cx="1399422" cy="287323"/>
          </a:xfrm>
          <a:prstGeom prst="rect">
            <a:avLst/>
          </a:prstGeom>
          <a:noFill/>
        </p:spPr>
        <p:txBody>
          <a:bodyPr wrap="none" lIns="0" tIns="0" rIns="0" bIns="0" rtlCol="0">
            <a:spAutoFit/>
          </a:bodyPr>
          <a:lstStyle/>
          <a:p>
            <a:pPr algn="r"/>
            <a:r>
              <a:rPr lang="en-US" sz="1867"/>
              <a:t>Deep Learning</a:t>
            </a:r>
          </a:p>
        </p:txBody>
      </p:sp>
      <p:sp>
        <p:nvSpPr>
          <p:cNvPr id="34" name="!!_TB_06">
            <a:extLst>
              <a:ext uri="{FF2B5EF4-FFF2-40B4-BE49-F238E27FC236}">
                <a16:creationId xmlns:a16="http://schemas.microsoft.com/office/drawing/2014/main" id="{8F07061B-4C94-EDFF-5FC2-9B07FB4E2D6B}"/>
              </a:ext>
            </a:extLst>
          </p:cNvPr>
          <p:cNvSpPr txBox="1"/>
          <p:nvPr/>
        </p:nvSpPr>
        <p:spPr>
          <a:xfrm rot="18900000">
            <a:off x="8152689" y="4062654"/>
            <a:ext cx="1316194" cy="287323"/>
          </a:xfrm>
          <a:prstGeom prst="rect">
            <a:avLst/>
          </a:prstGeom>
          <a:noFill/>
        </p:spPr>
        <p:txBody>
          <a:bodyPr wrap="none" lIns="0" tIns="0" rIns="0" bIns="0" rtlCol="0">
            <a:spAutoFit/>
          </a:bodyPr>
          <a:lstStyle/>
          <a:p>
            <a:pPr algn="r"/>
            <a:r>
              <a:rPr lang="en-US" sz="1867"/>
              <a:t>Generative AI</a:t>
            </a:r>
          </a:p>
        </p:txBody>
      </p:sp>
      <p:sp>
        <p:nvSpPr>
          <p:cNvPr id="35" name="!!_TB_07">
            <a:extLst>
              <a:ext uri="{FF2B5EF4-FFF2-40B4-BE49-F238E27FC236}">
                <a16:creationId xmlns:a16="http://schemas.microsoft.com/office/drawing/2014/main" id="{5C18200A-C5DC-7450-5D90-74EC0320319C}"/>
              </a:ext>
            </a:extLst>
          </p:cNvPr>
          <p:cNvSpPr txBox="1"/>
          <p:nvPr/>
        </p:nvSpPr>
        <p:spPr>
          <a:xfrm rot="18900000">
            <a:off x="9457863" y="4105349"/>
            <a:ext cx="1410899" cy="287323"/>
          </a:xfrm>
          <a:prstGeom prst="rect">
            <a:avLst/>
          </a:prstGeom>
          <a:noFill/>
        </p:spPr>
        <p:txBody>
          <a:bodyPr wrap="none" lIns="0" tIns="0" rIns="0" bIns="0" rtlCol="0">
            <a:spAutoFit/>
          </a:bodyPr>
          <a:lstStyle/>
          <a:p>
            <a:pPr algn="r"/>
            <a:r>
              <a:rPr lang="en-US" sz="1867"/>
              <a:t>Next Gen of AI</a:t>
            </a:r>
          </a:p>
        </p:txBody>
      </p:sp>
      <p:sp>
        <p:nvSpPr>
          <p:cNvPr id="36" name="!!_Title_01">
            <a:extLst>
              <a:ext uri="{FF2B5EF4-FFF2-40B4-BE49-F238E27FC236}">
                <a16:creationId xmlns:a16="http://schemas.microsoft.com/office/drawing/2014/main" id="{B82D716B-F23B-6629-3DC8-3C4A2CC3E004}"/>
              </a:ext>
            </a:extLst>
          </p:cNvPr>
          <p:cNvSpPr txBox="1">
            <a:spLocks/>
          </p:cNvSpPr>
          <p:nvPr/>
        </p:nvSpPr>
        <p:spPr>
          <a:xfrm>
            <a:off x="14742821" y="1070788"/>
            <a:ext cx="10515600" cy="517193"/>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3734">
                <a:solidFill>
                  <a:schemeClr val="bg1"/>
                </a:solidFill>
              </a:rPr>
              <a:t>…and where we are going in the future</a:t>
            </a:r>
          </a:p>
        </p:txBody>
      </p:sp>
      <p:sp>
        <p:nvSpPr>
          <p:cNvPr id="37" name="!!_TB_08">
            <a:extLst>
              <a:ext uri="{FF2B5EF4-FFF2-40B4-BE49-F238E27FC236}">
                <a16:creationId xmlns:a16="http://schemas.microsoft.com/office/drawing/2014/main" id="{E27FD28A-A366-6CFF-71E9-025A082ABD60}"/>
              </a:ext>
            </a:extLst>
          </p:cNvPr>
          <p:cNvSpPr txBox="1"/>
          <p:nvPr/>
        </p:nvSpPr>
        <p:spPr>
          <a:xfrm>
            <a:off x="23482029" y="5171508"/>
            <a:ext cx="1688062" cy="287323"/>
          </a:xfrm>
          <a:prstGeom prst="rect">
            <a:avLst/>
          </a:prstGeom>
          <a:noFill/>
        </p:spPr>
        <p:txBody>
          <a:bodyPr wrap="square" lIns="0" tIns="0" rIns="0" bIns="0" rtlCol="0">
            <a:spAutoFit/>
          </a:bodyPr>
          <a:lstStyle/>
          <a:p>
            <a:pPr algn="ctr"/>
            <a:r>
              <a:rPr lang="en-US" sz="1867">
                <a:solidFill>
                  <a:schemeClr val="bg1"/>
                </a:solidFill>
              </a:rPr>
              <a:t>Simulation</a:t>
            </a:r>
          </a:p>
        </p:txBody>
      </p:sp>
      <p:sp>
        <p:nvSpPr>
          <p:cNvPr id="38" name="!!_TB_09">
            <a:extLst>
              <a:ext uri="{FF2B5EF4-FFF2-40B4-BE49-F238E27FC236}">
                <a16:creationId xmlns:a16="http://schemas.microsoft.com/office/drawing/2014/main" id="{D984F170-ABB3-2F9B-DFCF-F26D47B5F1A9}"/>
              </a:ext>
            </a:extLst>
          </p:cNvPr>
          <p:cNvSpPr txBox="1"/>
          <p:nvPr/>
        </p:nvSpPr>
        <p:spPr>
          <a:xfrm>
            <a:off x="26362714" y="5171508"/>
            <a:ext cx="1688061" cy="574644"/>
          </a:xfrm>
          <a:prstGeom prst="rect">
            <a:avLst/>
          </a:prstGeom>
          <a:noFill/>
        </p:spPr>
        <p:txBody>
          <a:bodyPr wrap="square" lIns="0" tIns="0" rIns="0" bIns="0" rtlCol="0">
            <a:spAutoFit/>
          </a:bodyPr>
          <a:lstStyle/>
          <a:p>
            <a:pPr algn="ctr"/>
            <a:r>
              <a:rPr lang="en-US" sz="1867">
                <a:solidFill>
                  <a:schemeClr val="bg1"/>
                </a:solidFill>
              </a:rPr>
              <a:t>Prevention	</a:t>
            </a:r>
          </a:p>
        </p:txBody>
      </p:sp>
      <p:sp>
        <p:nvSpPr>
          <p:cNvPr id="39" name="!!_TB_10">
            <a:extLst>
              <a:ext uri="{FF2B5EF4-FFF2-40B4-BE49-F238E27FC236}">
                <a16:creationId xmlns:a16="http://schemas.microsoft.com/office/drawing/2014/main" id="{1F83F6C3-46F0-8BFA-0058-D1EFD3BEF7CD}"/>
              </a:ext>
            </a:extLst>
          </p:cNvPr>
          <p:cNvSpPr txBox="1"/>
          <p:nvPr/>
        </p:nvSpPr>
        <p:spPr>
          <a:xfrm>
            <a:off x="29885945" y="5171508"/>
            <a:ext cx="1688063" cy="287323"/>
          </a:xfrm>
          <a:prstGeom prst="rect">
            <a:avLst/>
          </a:prstGeom>
          <a:noFill/>
        </p:spPr>
        <p:txBody>
          <a:bodyPr wrap="square" lIns="0" tIns="0" rIns="0" bIns="0" rtlCol="0">
            <a:spAutoFit/>
          </a:bodyPr>
          <a:lstStyle/>
          <a:p>
            <a:pPr algn="ctr"/>
            <a:r>
              <a:rPr lang="en-US" sz="1867">
                <a:solidFill>
                  <a:schemeClr val="bg1"/>
                </a:solidFill>
              </a:rPr>
              <a:t>Preparation</a:t>
            </a:r>
          </a:p>
        </p:txBody>
      </p:sp>
      <p:sp>
        <p:nvSpPr>
          <p:cNvPr id="40" name="!!_TB_11">
            <a:extLst>
              <a:ext uri="{FF2B5EF4-FFF2-40B4-BE49-F238E27FC236}">
                <a16:creationId xmlns:a16="http://schemas.microsoft.com/office/drawing/2014/main" id="{59361385-38F6-44C7-174E-B488760E75E0}"/>
              </a:ext>
            </a:extLst>
          </p:cNvPr>
          <p:cNvSpPr txBox="1"/>
          <p:nvPr/>
        </p:nvSpPr>
        <p:spPr>
          <a:xfrm>
            <a:off x="34326436" y="5171508"/>
            <a:ext cx="1748114" cy="287323"/>
          </a:xfrm>
          <a:prstGeom prst="rect">
            <a:avLst/>
          </a:prstGeom>
          <a:noFill/>
        </p:spPr>
        <p:txBody>
          <a:bodyPr wrap="square" lIns="0" tIns="0" rIns="0" bIns="0" rtlCol="0">
            <a:spAutoFit/>
          </a:bodyPr>
          <a:lstStyle/>
          <a:p>
            <a:pPr algn="ctr"/>
            <a:r>
              <a:rPr lang="en-US" sz="1867">
                <a:solidFill>
                  <a:schemeClr val="bg1"/>
                </a:solidFill>
              </a:rPr>
              <a:t>Detection</a:t>
            </a:r>
          </a:p>
        </p:txBody>
      </p:sp>
      <p:sp>
        <p:nvSpPr>
          <p:cNvPr id="41" name="!!_TB_12">
            <a:extLst>
              <a:ext uri="{FF2B5EF4-FFF2-40B4-BE49-F238E27FC236}">
                <a16:creationId xmlns:a16="http://schemas.microsoft.com/office/drawing/2014/main" id="{A9907A54-48F3-C14B-0BBA-714C6B9199A5}"/>
              </a:ext>
            </a:extLst>
          </p:cNvPr>
          <p:cNvSpPr txBox="1"/>
          <p:nvPr/>
        </p:nvSpPr>
        <p:spPr>
          <a:xfrm>
            <a:off x="39740116" y="5171508"/>
            <a:ext cx="1693897" cy="287323"/>
          </a:xfrm>
          <a:prstGeom prst="rect">
            <a:avLst/>
          </a:prstGeom>
          <a:noFill/>
        </p:spPr>
        <p:txBody>
          <a:bodyPr wrap="square" lIns="0" tIns="0" rIns="0" bIns="0" rtlCol="0">
            <a:spAutoFit/>
          </a:bodyPr>
          <a:lstStyle/>
          <a:p>
            <a:pPr algn="ctr"/>
            <a:r>
              <a:rPr lang="en-US" sz="1867">
                <a:solidFill>
                  <a:schemeClr val="bg1"/>
                </a:solidFill>
              </a:rPr>
              <a:t>Engagement</a:t>
            </a:r>
          </a:p>
        </p:txBody>
      </p:sp>
      <p:sp>
        <p:nvSpPr>
          <p:cNvPr id="42" name="!!_TB_13">
            <a:extLst>
              <a:ext uri="{FF2B5EF4-FFF2-40B4-BE49-F238E27FC236}">
                <a16:creationId xmlns:a16="http://schemas.microsoft.com/office/drawing/2014/main" id="{45B9910F-EDD5-0AC9-C56C-DB895377D2D8}"/>
              </a:ext>
            </a:extLst>
          </p:cNvPr>
          <p:cNvSpPr txBox="1"/>
          <p:nvPr/>
        </p:nvSpPr>
        <p:spPr>
          <a:xfrm>
            <a:off x="46336959" y="5171508"/>
            <a:ext cx="1698438" cy="287323"/>
          </a:xfrm>
          <a:prstGeom prst="rect">
            <a:avLst/>
          </a:prstGeom>
          <a:noFill/>
        </p:spPr>
        <p:txBody>
          <a:bodyPr wrap="square" lIns="0" tIns="0" rIns="0" bIns="0" rtlCol="0">
            <a:spAutoFit/>
          </a:bodyPr>
          <a:lstStyle/>
          <a:p>
            <a:pPr algn="ctr"/>
            <a:r>
              <a:rPr lang="en-US" sz="1867">
                <a:solidFill>
                  <a:schemeClr val="bg1"/>
                </a:solidFill>
              </a:rPr>
              <a:t>Management</a:t>
            </a:r>
          </a:p>
        </p:txBody>
      </p:sp>
      <p:pic>
        <p:nvPicPr>
          <p:cNvPr id="43" name="!!_IB_01" descr="Law books section in library">
            <a:extLst>
              <a:ext uri="{FF2B5EF4-FFF2-40B4-BE49-F238E27FC236}">
                <a16:creationId xmlns:a16="http://schemas.microsoft.com/office/drawing/2014/main" id="{94C1CB9C-222B-ED00-E096-F5FCADEA1A97}"/>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r="17177"/>
          <a:stretch/>
        </p:blipFill>
        <p:spPr>
          <a:xfrm>
            <a:off x="22342341" y="1646767"/>
            <a:ext cx="1676400" cy="3368676"/>
          </a:xfrm>
          <a:prstGeom prst="round2DiagRect">
            <a:avLst>
              <a:gd name="adj1" fmla="val 43182"/>
              <a:gd name="adj2" fmla="val 0"/>
            </a:avLst>
          </a:prstGeom>
        </p:spPr>
      </p:pic>
      <p:pic>
        <p:nvPicPr>
          <p:cNvPr id="44" name="!!_IB_02" descr="Police car on the street">
            <a:extLst>
              <a:ext uri="{FF2B5EF4-FFF2-40B4-BE49-F238E27FC236}">
                <a16:creationId xmlns:a16="http://schemas.microsoft.com/office/drawing/2014/main" id="{EC10098C-E05C-9D68-9804-EA57029F8B80}"/>
              </a:ext>
            </a:extLst>
          </p:cNvPr>
          <p:cNvPicPr>
            <a:picLocks noChangeAspect="1"/>
          </p:cNvPicPr>
          <p:nvPr/>
        </p:nvPicPr>
        <p:blipFill>
          <a:blip r:embed="rId5">
            <a:extLst>
              <a:ext uri="{28A0092B-C50C-407E-A947-70E740481C1C}">
                <a14:useLocalDpi xmlns:a14="http://schemas.microsoft.com/office/drawing/2010/main" val="0"/>
              </a:ext>
            </a:extLst>
          </a:blip>
          <a:srcRect l="33594" r="33594"/>
          <a:stretch/>
        </p:blipFill>
        <p:spPr>
          <a:xfrm>
            <a:off x="25170091" y="1646767"/>
            <a:ext cx="1676400" cy="3368676"/>
          </a:xfrm>
          <a:prstGeom prst="round2DiagRect">
            <a:avLst>
              <a:gd name="adj1" fmla="val 43182"/>
              <a:gd name="adj2" fmla="val 0"/>
            </a:avLst>
          </a:prstGeom>
        </p:spPr>
      </p:pic>
      <p:pic>
        <p:nvPicPr>
          <p:cNvPr id="45" name="!!_IB_03" descr="Firefighters in uniform">
            <a:extLst>
              <a:ext uri="{FF2B5EF4-FFF2-40B4-BE49-F238E27FC236}">
                <a16:creationId xmlns:a16="http://schemas.microsoft.com/office/drawing/2014/main" id="{F9990FE0-1C71-1B1D-2F85-0A1D24B35C25}"/>
              </a:ext>
            </a:extLst>
          </p:cNvPr>
          <p:cNvPicPr>
            <a:picLocks noChangeAspect="1"/>
          </p:cNvPicPr>
          <p:nvPr/>
        </p:nvPicPr>
        <p:blipFill rotWithShape="1">
          <a:blip r:embed="rId6">
            <a:extLst>
              <a:ext uri="{28A0092B-C50C-407E-A947-70E740481C1C}">
                <a14:useLocalDpi xmlns:a14="http://schemas.microsoft.com/office/drawing/2010/main" val="0"/>
              </a:ext>
            </a:extLst>
          </a:blip>
          <a:srcRect l="37669" r="29511"/>
          <a:stretch/>
        </p:blipFill>
        <p:spPr>
          <a:xfrm>
            <a:off x="28647507" y="1646767"/>
            <a:ext cx="1676400" cy="3368676"/>
          </a:xfrm>
          <a:prstGeom prst="round2DiagRect">
            <a:avLst>
              <a:gd name="adj1" fmla="val 43182"/>
              <a:gd name="adj2" fmla="val 0"/>
            </a:avLst>
          </a:prstGeom>
        </p:spPr>
      </p:pic>
      <p:pic>
        <p:nvPicPr>
          <p:cNvPr id="46" name="!!_IB_04" descr="Doctor reviewing x-ray with patient">
            <a:extLst>
              <a:ext uri="{FF2B5EF4-FFF2-40B4-BE49-F238E27FC236}">
                <a16:creationId xmlns:a16="http://schemas.microsoft.com/office/drawing/2014/main" id="{C58DCA67-2D27-7E7A-89B4-0EE7F8C65BA6}"/>
              </a:ext>
            </a:extLst>
          </p:cNvPr>
          <p:cNvPicPr>
            <a:picLocks noChangeAspect="1"/>
          </p:cNvPicPr>
          <p:nvPr/>
        </p:nvPicPr>
        <p:blipFill>
          <a:blip r:embed="rId7">
            <a:extLst>
              <a:ext uri="{28A0092B-C50C-407E-A947-70E740481C1C}">
                <a14:useLocalDpi xmlns:a14="http://schemas.microsoft.com/office/drawing/2010/main" val="0"/>
              </a:ext>
            </a:extLst>
          </a:blip>
          <a:srcRect l="33610" r="33610"/>
          <a:stretch/>
        </p:blipFill>
        <p:spPr>
          <a:xfrm>
            <a:off x="33094348" y="1646767"/>
            <a:ext cx="1676400" cy="3368676"/>
          </a:xfrm>
          <a:prstGeom prst="round2DiagRect">
            <a:avLst>
              <a:gd name="adj1" fmla="val 43182"/>
              <a:gd name="adj2" fmla="val 0"/>
            </a:avLst>
          </a:prstGeom>
        </p:spPr>
      </p:pic>
      <p:pic>
        <p:nvPicPr>
          <p:cNvPr id="47" name="!!_IB_05" descr="Women waving in video chat on smartphone">
            <a:extLst>
              <a:ext uri="{FF2B5EF4-FFF2-40B4-BE49-F238E27FC236}">
                <a16:creationId xmlns:a16="http://schemas.microsoft.com/office/drawing/2014/main" id="{707709EA-05E2-560B-F019-7FCA5DAFCE87}"/>
              </a:ext>
            </a:extLst>
          </p:cNvPr>
          <p:cNvPicPr>
            <a:picLocks noChangeAspect="1"/>
          </p:cNvPicPr>
          <p:nvPr/>
        </p:nvPicPr>
        <p:blipFill>
          <a:blip r:embed="rId8">
            <a:extLst>
              <a:ext uri="{28A0092B-C50C-407E-A947-70E740481C1C}">
                <a14:useLocalDpi xmlns:a14="http://schemas.microsoft.com/office/drawing/2010/main" val="0"/>
              </a:ext>
            </a:extLst>
          </a:blip>
          <a:srcRect l="33590" r="33590"/>
          <a:stretch/>
        </p:blipFill>
        <p:spPr>
          <a:xfrm>
            <a:off x="38388692" y="1646767"/>
            <a:ext cx="1676400" cy="3368676"/>
          </a:xfrm>
          <a:prstGeom prst="round2DiagRect">
            <a:avLst>
              <a:gd name="adj1" fmla="val 43182"/>
              <a:gd name="adj2" fmla="val 0"/>
            </a:avLst>
          </a:prstGeom>
        </p:spPr>
      </p:pic>
      <p:pic>
        <p:nvPicPr>
          <p:cNvPr id="48" name="!!_IB_06" descr="Busy highway above water">
            <a:extLst>
              <a:ext uri="{FF2B5EF4-FFF2-40B4-BE49-F238E27FC236}">
                <a16:creationId xmlns:a16="http://schemas.microsoft.com/office/drawing/2014/main" id="{9F9261E4-7B42-6673-CD2C-E16958EFA2E7}"/>
              </a:ext>
            </a:extLst>
          </p:cNvPr>
          <p:cNvPicPr>
            <a:picLocks noChangeAspect="1"/>
          </p:cNvPicPr>
          <p:nvPr/>
        </p:nvPicPr>
        <p:blipFill rotWithShape="1">
          <a:blip r:embed="rId9">
            <a:extLst>
              <a:ext uri="{28A0092B-C50C-407E-A947-70E740481C1C}">
                <a14:useLocalDpi xmlns:a14="http://schemas.microsoft.com/office/drawing/2010/main" val="0"/>
              </a:ext>
            </a:extLst>
          </a:blip>
          <a:srcRect l="62854" r="4334"/>
          <a:stretch/>
        </p:blipFill>
        <p:spPr>
          <a:xfrm>
            <a:off x="44942976" y="1646767"/>
            <a:ext cx="1676400" cy="3368676"/>
          </a:xfrm>
          <a:prstGeom prst="round2DiagRect">
            <a:avLst>
              <a:gd name="adj1" fmla="val 43182"/>
              <a:gd name="adj2" fmla="val 0"/>
            </a:avLst>
          </a:prstGeom>
        </p:spPr>
      </p:pic>
    </p:spTree>
    <p:custDataLst>
      <p:tags r:id="rId1"/>
    </p:custDataLst>
    <p:extLst>
      <p:ext uri="{BB962C8B-B14F-4D97-AF65-F5344CB8AC3E}">
        <p14:creationId xmlns:p14="http://schemas.microsoft.com/office/powerpoint/2010/main" val="1624762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F6CD0D-A356-7BDD-CAB0-5ED5D93688A9}"/>
              </a:ext>
            </a:extLst>
          </p:cNvPr>
          <p:cNvSpPr/>
          <p:nvPr/>
        </p:nvSpPr>
        <p:spPr>
          <a:xfrm>
            <a:off x="0" y="1460500"/>
            <a:ext cx="12192000" cy="43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Text Placeholder 5">
            <a:extLst>
              <a:ext uri="{FF2B5EF4-FFF2-40B4-BE49-F238E27FC236}">
                <a16:creationId xmlns:a16="http://schemas.microsoft.com/office/drawing/2014/main" id="{F74B1DBF-1225-97D0-0A77-8C10259EC1A0}"/>
              </a:ext>
            </a:extLst>
          </p:cNvPr>
          <p:cNvSpPr>
            <a:spLocks noGrp="1"/>
          </p:cNvSpPr>
          <p:nvPr>
            <p:ph type="body" sz="quarter" idx="4294967295"/>
          </p:nvPr>
        </p:nvSpPr>
        <p:spPr>
          <a:xfrm>
            <a:off x="4627064" y="1902093"/>
            <a:ext cx="3186614" cy="379657"/>
          </a:xfrm>
        </p:spPr>
        <p:txBody>
          <a:bodyPr/>
          <a:lstStyle/>
          <a:p>
            <a:pPr marL="91440" indent="0">
              <a:buNone/>
            </a:pPr>
            <a:r>
              <a:rPr lang="en-US" sz="2400" dirty="0"/>
              <a:t>Primary Benefits</a:t>
            </a:r>
          </a:p>
        </p:txBody>
      </p:sp>
      <p:graphicFrame>
        <p:nvGraphicFramePr>
          <p:cNvPr id="7" name="Chart 6">
            <a:extLst>
              <a:ext uri="{FF2B5EF4-FFF2-40B4-BE49-F238E27FC236}">
                <a16:creationId xmlns:a16="http://schemas.microsoft.com/office/drawing/2014/main" id="{6959F62C-C67B-A4E1-876D-E7AAFB4410D6}"/>
              </a:ext>
            </a:extLst>
          </p:cNvPr>
          <p:cNvGraphicFramePr/>
          <p:nvPr>
            <p:extLst>
              <p:ext uri="{D42A27DB-BD31-4B8C-83A1-F6EECF244321}">
                <p14:modId xmlns:p14="http://schemas.microsoft.com/office/powerpoint/2010/main" val="2619158992"/>
              </p:ext>
            </p:extLst>
          </p:nvPr>
        </p:nvGraphicFramePr>
        <p:xfrm>
          <a:off x="1948364" y="1877555"/>
          <a:ext cx="2914650" cy="297488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19982F8-4AAA-2049-44B0-A42290B20E05}"/>
              </a:ext>
            </a:extLst>
          </p:cNvPr>
          <p:cNvSpPr txBox="1"/>
          <p:nvPr/>
        </p:nvSpPr>
        <p:spPr>
          <a:xfrm>
            <a:off x="2587584" y="3044451"/>
            <a:ext cx="1636209" cy="750526"/>
          </a:xfrm>
          <a:prstGeom prst="rect">
            <a:avLst/>
          </a:prstGeom>
          <a:noFill/>
        </p:spPr>
        <p:txBody>
          <a:bodyPr wrap="square" lIns="0" tIns="0" rIns="0" bIns="0" rtlCol="0">
            <a:spAutoFit/>
          </a:bodyPr>
          <a:lstStyle/>
          <a:p>
            <a:pPr algn="ctr" defTabSz="609630">
              <a:lnSpc>
                <a:spcPct val="70000"/>
              </a:lnSpc>
            </a:pPr>
            <a:r>
              <a:rPr lang="en-US" sz="5334">
                <a:solidFill>
                  <a:srgbClr val="0766D1"/>
                </a:solidFill>
                <a:latin typeface="Anova Bold"/>
              </a:rPr>
              <a:t>65% </a:t>
            </a:r>
            <a:br>
              <a:rPr lang="en-US" sz="3600">
                <a:solidFill>
                  <a:srgbClr val="000000"/>
                </a:solidFill>
                <a:latin typeface="Anova Light"/>
              </a:rPr>
            </a:br>
            <a:r>
              <a:rPr lang="en-US" sz="1600">
                <a:solidFill>
                  <a:srgbClr val="000000"/>
                </a:solidFill>
                <a:latin typeface="Anova Light"/>
              </a:rPr>
              <a:t>of respondents</a:t>
            </a:r>
            <a:endParaRPr lang="en-GB" sz="3600">
              <a:solidFill>
                <a:srgbClr val="000000"/>
              </a:solidFill>
              <a:latin typeface="Anova Light"/>
            </a:endParaRPr>
          </a:p>
        </p:txBody>
      </p:sp>
      <p:graphicFrame>
        <p:nvGraphicFramePr>
          <p:cNvPr id="10" name="Chart 9">
            <a:extLst>
              <a:ext uri="{FF2B5EF4-FFF2-40B4-BE49-F238E27FC236}">
                <a16:creationId xmlns:a16="http://schemas.microsoft.com/office/drawing/2014/main" id="{A1483563-A495-E3E4-2EFF-66BDB222FB09}"/>
              </a:ext>
            </a:extLst>
          </p:cNvPr>
          <p:cNvGraphicFramePr/>
          <p:nvPr>
            <p:extLst>
              <p:ext uri="{D42A27DB-BD31-4B8C-83A1-F6EECF244321}">
                <p14:modId xmlns:p14="http://schemas.microsoft.com/office/powerpoint/2010/main" val="852979412"/>
              </p:ext>
            </p:extLst>
          </p:nvPr>
        </p:nvGraphicFramePr>
        <p:xfrm>
          <a:off x="6988749" y="1877555"/>
          <a:ext cx="2914650" cy="297488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A0EBB32C-3E3F-5B6F-BC24-B275A1D02CF4}"/>
              </a:ext>
            </a:extLst>
          </p:cNvPr>
          <p:cNvSpPr txBox="1"/>
          <p:nvPr/>
        </p:nvSpPr>
        <p:spPr>
          <a:xfrm>
            <a:off x="7561294" y="3044451"/>
            <a:ext cx="1769559" cy="750526"/>
          </a:xfrm>
          <a:prstGeom prst="rect">
            <a:avLst/>
          </a:prstGeom>
          <a:noFill/>
        </p:spPr>
        <p:txBody>
          <a:bodyPr wrap="square" lIns="0" tIns="0" rIns="0" bIns="0" rtlCol="0">
            <a:spAutoFit/>
          </a:bodyPr>
          <a:lstStyle/>
          <a:p>
            <a:pPr algn="ctr" defTabSz="609630">
              <a:lnSpc>
                <a:spcPct val="70000"/>
              </a:lnSpc>
            </a:pPr>
            <a:r>
              <a:rPr lang="en-US" sz="5334">
                <a:solidFill>
                  <a:srgbClr val="032954"/>
                </a:solidFill>
                <a:latin typeface="Anova Bold"/>
              </a:rPr>
              <a:t>64% </a:t>
            </a:r>
            <a:br>
              <a:rPr lang="en-US" sz="3600">
                <a:solidFill>
                  <a:srgbClr val="000000"/>
                </a:solidFill>
                <a:latin typeface="Anova Light"/>
              </a:rPr>
            </a:br>
            <a:r>
              <a:rPr lang="en-US" sz="1600">
                <a:solidFill>
                  <a:srgbClr val="000000"/>
                </a:solidFill>
                <a:latin typeface="Anova Light"/>
              </a:rPr>
              <a:t>of respondents</a:t>
            </a:r>
            <a:endParaRPr lang="en-GB" sz="3600">
              <a:solidFill>
                <a:srgbClr val="000000"/>
              </a:solidFill>
              <a:latin typeface="Anova Light"/>
            </a:endParaRPr>
          </a:p>
        </p:txBody>
      </p:sp>
      <p:sp>
        <p:nvSpPr>
          <p:cNvPr id="12" name="TextBox 11">
            <a:extLst>
              <a:ext uri="{FF2B5EF4-FFF2-40B4-BE49-F238E27FC236}">
                <a16:creationId xmlns:a16="http://schemas.microsoft.com/office/drawing/2014/main" id="{28757FE7-7242-503C-C0C4-EF0B7A8116E1}"/>
              </a:ext>
            </a:extLst>
          </p:cNvPr>
          <p:cNvSpPr txBox="1"/>
          <p:nvPr/>
        </p:nvSpPr>
        <p:spPr>
          <a:xfrm>
            <a:off x="1195888" y="4966271"/>
            <a:ext cx="4419600" cy="379656"/>
          </a:xfrm>
          <a:prstGeom prst="rect">
            <a:avLst/>
          </a:prstGeom>
          <a:noFill/>
        </p:spPr>
        <p:txBody>
          <a:bodyPr wrap="square">
            <a:spAutoFit/>
          </a:bodyPr>
          <a:lstStyle/>
          <a:p>
            <a:pPr algn="ctr" defTabSz="609630"/>
            <a:r>
              <a:rPr lang="en-US" sz="1867" b="1">
                <a:solidFill>
                  <a:srgbClr val="000000"/>
                </a:solidFill>
                <a:latin typeface="Anova Light"/>
              </a:rPr>
              <a:t>Technical Support</a:t>
            </a:r>
            <a:endParaRPr lang="en-GB" sz="1867" b="1">
              <a:solidFill>
                <a:srgbClr val="000000"/>
              </a:solidFill>
              <a:latin typeface="Anova Light"/>
            </a:endParaRPr>
          </a:p>
        </p:txBody>
      </p:sp>
      <p:sp>
        <p:nvSpPr>
          <p:cNvPr id="13" name="TextBox 12">
            <a:extLst>
              <a:ext uri="{FF2B5EF4-FFF2-40B4-BE49-F238E27FC236}">
                <a16:creationId xmlns:a16="http://schemas.microsoft.com/office/drawing/2014/main" id="{AFAB58AE-D58B-E85E-E3C9-5FC331A9C9F1}"/>
              </a:ext>
            </a:extLst>
          </p:cNvPr>
          <p:cNvSpPr txBox="1"/>
          <p:nvPr/>
        </p:nvSpPr>
        <p:spPr>
          <a:xfrm>
            <a:off x="6236273" y="4966271"/>
            <a:ext cx="4419600" cy="666977"/>
          </a:xfrm>
          <a:prstGeom prst="rect">
            <a:avLst/>
          </a:prstGeom>
          <a:noFill/>
        </p:spPr>
        <p:txBody>
          <a:bodyPr wrap="square">
            <a:spAutoFit/>
          </a:bodyPr>
          <a:lstStyle/>
          <a:p>
            <a:pPr algn="ctr" defTabSz="609630"/>
            <a:r>
              <a:rPr lang="en-US" sz="1867" b="1">
                <a:solidFill>
                  <a:srgbClr val="000000"/>
                </a:solidFill>
                <a:latin typeface="Anova Light"/>
              </a:rPr>
              <a:t>Ability to reduce the time required</a:t>
            </a:r>
            <a:br>
              <a:rPr lang="en-US" sz="1867" b="1">
                <a:solidFill>
                  <a:srgbClr val="000000"/>
                </a:solidFill>
                <a:latin typeface="Anova Light"/>
              </a:rPr>
            </a:br>
            <a:r>
              <a:rPr lang="en-US" sz="1867" b="1">
                <a:solidFill>
                  <a:srgbClr val="000000"/>
                </a:solidFill>
                <a:latin typeface="Anova Light"/>
              </a:rPr>
              <a:t> to complete work processes</a:t>
            </a:r>
            <a:endParaRPr lang="en-GB" sz="1867" b="1">
              <a:solidFill>
                <a:srgbClr val="000000"/>
              </a:solidFill>
              <a:latin typeface="Anova Light"/>
            </a:endParaRPr>
          </a:p>
        </p:txBody>
      </p:sp>
      <p:sp>
        <p:nvSpPr>
          <p:cNvPr id="2" name="Title 4">
            <a:extLst>
              <a:ext uri="{FF2B5EF4-FFF2-40B4-BE49-F238E27FC236}">
                <a16:creationId xmlns:a16="http://schemas.microsoft.com/office/drawing/2014/main" id="{3DBAFAE3-5E4D-3C15-F710-03EAFC850CC0}"/>
              </a:ext>
            </a:extLst>
          </p:cNvPr>
          <p:cNvSpPr txBox="1">
            <a:spLocks/>
          </p:cNvSpPr>
          <p:nvPr/>
        </p:nvSpPr>
        <p:spPr>
          <a:xfrm>
            <a:off x="140272" y="-198893"/>
            <a:ext cx="13372528" cy="1188720"/>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Gauging the Impact of Generative AI on Government</a:t>
            </a:r>
            <a:endParaRPr lang="en-US" dirty="0"/>
          </a:p>
        </p:txBody>
      </p:sp>
      <p:sp>
        <p:nvSpPr>
          <p:cNvPr id="4" name="Text Placeholder 5">
            <a:extLst>
              <a:ext uri="{FF2B5EF4-FFF2-40B4-BE49-F238E27FC236}">
                <a16:creationId xmlns:a16="http://schemas.microsoft.com/office/drawing/2014/main" id="{02F6BAAC-F001-9842-6712-F0A50AB7391C}"/>
              </a:ext>
            </a:extLst>
          </p:cNvPr>
          <p:cNvSpPr txBox="1">
            <a:spLocks/>
          </p:cNvSpPr>
          <p:nvPr/>
        </p:nvSpPr>
        <p:spPr>
          <a:xfrm>
            <a:off x="140273" y="1075813"/>
            <a:ext cx="10515600" cy="366713"/>
          </a:xfrm>
          <a:prstGeom prst="rect">
            <a:avLst/>
          </a:prstGeom>
        </p:spPr>
        <p:txBody>
          <a:bodyPr vert="horz" lIns="0" tIns="0" rIns="0" bIns="0" rtlCol="0" anchor="t" anchorCtr="0">
            <a:noAutofit/>
          </a:bodyPr>
          <a:lst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Font typeface="Arial" panose="020B0604020202020204" pitchFamily="34" charset="0"/>
              <a:buNone/>
            </a:pPr>
            <a:r>
              <a:rPr lang="en-US" sz="2800" dirty="0"/>
              <a:t>Survey by </a:t>
            </a:r>
            <a:r>
              <a:rPr lang="en-US" sz="2800" dirty="0" err="1"/>
              <a:t>FedScoop</a:t>
            </a:r>
            <a:endParaRPr lang="en-US" sz="2800" dirty="0"/>
          </a:p>
        </p:txBody>
      </p:sp>
    </p:spTree>
    <p:custDataLst>
      <p:tags r:id="rId1"/>
    </p:custDataLst>
    <p:extLst>
      <p:ext uri="{BB962C8B-B14F-4D97-AF65-F5344CB8AC3E}">
        <p14:creationId xmlns:p14="http://schemas.microsoft.com/office/powerpoint/2010/main" val="3332599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55C2BC6-2571-5763-3D01-E7ABF77568EB}"/>
              </a:ext>
            </a:extLst>
          </p:cNvPr>
          <p:cNvSpPr/>
          <p:nvPr/>
        </p:nvSpPr>
        <p:spPr>
          <a:xfrm>
            <a:off x="677334" y="694267"/>
            <a:ext cx="10837333" cy="1093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9" name="TextBox 8">
            <a:extLst>
              <a:ext uri="{FF2B5EF4-FFF2-40B4-BE49-F238E27FC236}">
                <a16:creationId xmlns:a16="http://schemas.microsoft.com/office/drawing/2014/main" id="{048B0426-10CE-5C77-AD76-E06A4707312A}"/>
              </a:ext>
            </a:extLst>
          </p:cNvPr>
          <p:cNvSpPr txBox="1"/>
          <p:nvPr/>
        </p:nvSpPr>
        <p:spPr>
          <a:xfrm>
            <a:off x="947420" y="856176"/>
            <a:ext cx="9204113" cy="769441"/>
          </a:xfrm>
          <a:prstGeom prst="rect">
            <a:avLst/>
          </a:prstGeom>
          <a:noFill/>
        </p:spPr>
        <p:txBody>
          <a:bodyPr wrap="square" anchor="ctr">
            <a:spAutoFit/>
          </a:bodyPr>
          <a:lstStyle/>
          <a:p>
            <a:pPr defTabSz="609630">
              <a:defRPr/>
            </a:pPr>
            <a:r>
              <a:rPr lang="en-US" sz="4400" dirty="0">
                <a:solidFill>
                  <a:schemeClr val="bg1"/>
                </a:solidFill>
              </a:rPr>
              <a:t>Why now?</a:t>
            </a:r>
            <a:endParaRPr lang="en-US" sz="2667" dirty="0">
              <a:solidFill>
                <a:schemeClr val="bg1"/>
              </a:solidFill>
              <a:latin typeface="Anova Bold"/>
            </a:endParaRPr>
          </a:p>
        </p:txBody>
      </p:sp>
      <p:cxnSp>
        <p:nvCxnSpPr>
          <p:cNvPr id="11" name="Straight Connector 10">
            <a:extLst>
              <a:ext uri="{FF2B5EF4-FFF2-40B4-BE49-F238E27FC236}">
                <a16:creationId xmlns:a16="http://schemas.microsoft.com/office/drawing/2014/main" id="{513C134A-D20A-6C54-2276-7156DA5F4B96}"/>
              </a:ext>
            </a:extLst>
          </p:cNvPr>
          <p:cNvCxnSpPr>
            <a:cxnSpLocks/>
            <a:endCxn id="7" idx="3"/>
          </p:cNvCxnSpPr>
          <p:nvPr/>
        </p:nvCxnSpPr>
        <p:spPr>
          <a:xfrm flipV="1">
            <a:off x="10068984" y="1240896"/>
            <a:ext cx="1445683" cy="1"/>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C8425E0-AFC9-5D86-BDD8-490749F6917B}"/>
              </a:ext>
            </a:extLst>
          </p:cNvPr>
          <p:cNvSpPr/>
          <p:nvPr/>
        </p:nvSpPr>
        <p:spPr>
          <a:xfrm>
            <a:off x="677333" y="2334155"/>
            <a:ext cx="3489733" cy="3242204"/>
          </a:xfrm>
          <a:prstGeom prst="roundRect">
            <a:avLst>
              <a:gd name="adj" fmla="val 80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3" name="Rectangle: Rounded Corners 12">
            <a:extLst>
              <a:ext uri="{FF2B5EF4-FFF2-40B4-BE49-F238E27FC236}">
                <a16:creationId xmlns:a16="http://schemas.microsoft.com/office/drawing/2014/main" id="{53543F41-C6EE-FE2B-CF9D-8AD52AC39273}"/>
              </a:ext>
            </a:extLst>
          </p:cNvPr>
          <p:cNvSpPr/>
          <p:nvPr/>
        </p:nvSpPr>
        <p:spPr>
          <a:xfrm>
            <a:off x="4349944" y="2334155"/>
            <a:ext cx="3489733" cy="3242204"/>
          </a:xfrm>
          <a:prstGeom prst="roundRect">
            <a:avLst>
              <a:gd name="adj" fmla="val 69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sp>
        <p:nvSpPr>
          <p:cNvPr id="14" name="Rectangle: Rounded Corners 13">
            <a:extLst>
              <a:ext uri="{FF2B5EF4-FFF2-40B4-BE49-F238E27FC236}">
                <a16:creationId xmlns:a16="http://schemas.microsoft.com/office/drawing/2014/main" id="{3E29C53C-8F98-6FDB-04B4-08153B6EBE01}"/>
              </a:ext>
            </a:extLst>
          </p:cNvPr>
          <p:cNvSpPr/>
          <p:nvPr/>
        </p:nvSpPr>
        <p:spPr>
          <a:xfrm>
            <a:off x="8024932" y="2334155"/>
            <a:ext cx="3489733" cy="3242204"/>
          </a:xfrm>
          <a:prstGeom prst="roundRect">
            <a:avLst>
              <a:gd name="adj" fmla="val 564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FFFF"/>
              </a:solidFill>
              <a:latin typeface="Anova Light"/>
            </a:endParaRPr>
          </a:p>
        </p:txBody>
      </p:sp>
      <p:grpSp>
        <p:nvGrpSpPr>
          <p:cNvPr id="18" name="Group 17">
            <a:extLst>
              <a:ext uri="{FF2B5EF4-FFF2-40B4-BE49-F238E27FC236}">
                <a16:creationId xmlns:a16="http://schemas.microsoft.com/office/drawing/2014/main" id="{5A4ED7EC-EA8E-EA6C-1A8B-566B48475F4A}"/>
              </a:ext>
            </a:extLst>
          </p:cNvPr>
          <p:cNvGrpSpPr/>
          <p:nvPr/>
        </p:nvGrpSpPr>
        <p:grpSpPr>
          <a:xfrm>
            <a:off x="1942485" y="5186299"/>
            <a:ext cx="959428" cy="128579"/>
            <a:chOff x="2653030" y="8697913"/>
            <a:chExt cx="1439142" cy="192869"/>
          </a:xfrm>
        </p:grpSpPr>
        <p:sp>
          <p:nvSpPr>
            <p:cNvPr id="19" name="Oval 18">
              <a:extLst>
                <a:ext uri="{FF2B5EF4-FFF2-40B4-BE49-F238E27FC236}">
                  <a16:creationId xmlns:a16="http://schemas.microsoft.com/office/drawing/2014/main" id="{DAFFE60B-33F2-E1DB-E60F-B597A0176465}"/>
                </a:ext>
              </a:extLst>
            </p:cNvPr>
            <p:cNvSpPr/>
            <p:nvPr/>
          </p:nvSpPr>
          <p:spPr>
            <a:xfrm>
              <a:off x="2653030" y="8697913"/>
              <a:ext cx="192869" cy="19286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0" name="Oval 19">
              <a:extLst>
                <a:ext uri="{FF2B5EF4-FFF2-40B4-BE49-F238E27FC236}">
                  <a16:creationId xmlns:a16="http://schemas.microsoft.com/office/drawing/2014/main" id="{D43885ED-ED64-F9BA-2819-4D0BE0D7C6A1}"/>
                </a:ext>
              </a:extLst>
            </p:cNvPr>
            <p:cNvSpPr/>
            <p:nvPr/>
          </p:nvSpPr>
          <p:spPr>
            <a:xfrm>
              <a:off x="3276167"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1" name="Oval 20">
              <a:extLst>
                <a:ext uri="{FF2B5EF4-FFF2-40B4-BE49-F238E27FC236}">
                  <a16:creationId xmlns:a16="http://schemas.microsoft.com/office/drawing/2014/main" id="{CAAEC2CB-9724-9CEA-E4F9-721437A12A2F}"/>
                </a:ext>
              </a:extLst>
            </p:cNvPr>
            <p:cNvSpPr/>
            <p:nvPr/>
          </p:nvSpPr>
          <p:spPr>
            <a:xfrm>
              <a:off x="3899303"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grpSp>
      <p:grpSp>
        <p:nvGrpSpPr>
          <p:cNvPr id="22" name="Group 21">
            <a:extLst>
              <a:ext uri="{FF2B5EF4-FFF2-40B4-BE49-F238E27FC236}">
                <a16:creationId xmlns:a16="http://schemas.microsoft.com/office/drawing/2014/main" id="{8E6CE9A0-C745-4D2E-FD20-CDD28FB13780}"/>
              </a:ext>
            </a:extLst>
          </p:cNvPr>
          <p:cNvGrpSpPr/>
          <p:nvPr/>
        </p:nvGrpSpPr>
        <p:grpSpPr>
          <a:xfrm>
            <a:off x="5615097" y="5186299"/>
            <a:ext cx="959428" cy="128579"/>
            <a:chOff x="2653030" y="8697913"/>
            <a:chExt cx="1439142" cy="192869"/>
          </a:xfrm>
        </p:grpSpPr>
        <p:sp>
          <p:nvSpPr>
            <p:cNvPr id="23" name="Oval 22">
              <a:extLst>
                <a:ext uri="{FF2B5EF4-FFF2-40B4-BE49-F238E27FC236}">
                  <a16:creationId xmlns:a16="http://schemas.microsoft.com/office/drawing/2014/main" id="{766BD7BE-4EE3-B351-94D6-D1BD44A758EF}"/>
                </a:ext>
              </a:extLst>
            </p:cNvPr>
            <p:cNvSpPr/>
            <p:nvPr/>
          </p:nvSpPr>
          <p:spPr>
            <a:xfrm>
              <a:off x="2653030"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4" name="Oval 23">
              <a:extLst>
                <a:ext uri="{FF2B5EF4-FFF2-40B4-BE49-F238E27FC236}">
                  <a16:creationId xmlns:a16="http://schemas.microsoft.com/office/drawing/2014/main" id="{C54BA535-A254-4743-290E-F23CC0201FBE}"/>
                </a:ext>
              </a:extLst>
            </p:cNvPr>
            <p:cNvSpPr/>
            <p:nvPr/>
          </p:nvSpPr>
          <p:spPr>
            <a:xfrm>
              <a:off x="3276167" y="8697913"/>
              <a:ext cx="192869" cy="19286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5" name="Oval 24">
              <a:extLst>
                <a:ext uri="{FF2B5EF4-FFF2-40B4-BE49-F238E27FC236}">
                  <a16:creationId xmlns:a16="http://schemas.microsoft.com/office/drawing/2014/main" id="{F50FA05A-9EDC-4D0E-6BCE-214BB81E1DE7}"/>
                </a:ext>
              </a:extLst>
            </p:cNvPr>
            <p:cNvSpPr/>
            <p:nvPr/>
          </p:nvSpPr>
          <p:spPr>
            <a:xfrm>
              <a:off x="3899303"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grpSp>
      <p:grpSp>
        <p:nvGrpSpPr>
          <p:cNvPr id="26" name="Group 25">
            <a:extLst>
              <a:ext uri="{FF2B5EF4-FFF2-40B4-BE49-F238E27FC236}">
                <a16:creationId xmlns:a16="http://schemas.microsoft.com/office/drawing/2014/main" id="{E3B355E2-C968-25AD-D930-3C1C17D0B054}"/>
              </a:ext>
            </a:extLst>
          </p:cNvPr>
          <p:cNvGrpSpPr/>
          <p:nvPr/>
        </p:nvGrpSpPr>
        <p:grpSpPr>
          <a:xfrm>
            <a:off x="9290085" y="5186299"/>
            <a:ext cx="959428" cy="128579"/>
            <a:chOff x="2653030" y="8697913"/>
            <a:chExt cx="1439142" cy="192869"/>
          </a:xfrm>
        </p:grpSpPr>
        <p:sp>
          <p:nvSpPr>
            <p:cNvPr id="27" name="Oval 26">
              <a:extLst>
                <a:ext uri="{FF2B5EF4-FFF2-40B4-BE49-F238E27FC236}">
                  <a16:creationId xmlns:a16="http://schemas.microsoft.com/office/drawing/2014/main" id="{4E274847-DFF0-C674-9098-32279B2AEC54}"/>
                </a:ext>
              </a:extLst>
            </p:cNvPr>
            <p:cNvSpPr/>
            <p:nvPr/>
          </p:nvSpPr>
          <p:spPr>
            <a:xfrm>
              <a:off x="2653030"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8" name="Oval 27">
              <a:extLst>
                <a:ext uri="{FF2B5EF4-FFF2-40B4-BE49-F238E27FC236}">
                  <a16:creationId xmlns:a16="http://schemas.microsoft.com/office/drawing/2014/main" id="{402ED50E-2573-E7E4-C629-D77C8233D914}"/>
                </a:ext>
              </a:extLst>
            </p:cNvPr>
            <p:cNvSpPr/>
            <p:nvPr/>
          </p:nvSpPr>
          <p:spPr>
            <a:xfrm>
              <a:off x="3276167" y="8697913"/>
              <a:ext cx="192869" cy="19286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sp>
          <p:nvSpPr>
            <p:cNvPr id="29" name="Oval 28">
              <a:extLst>
                <a:ext uri="{FF2B5EF4-FFF2-40B4-BE49-F238E27FC236}">
                  <a16:creationId xmlns:a16="http://schemas.microsoft.com/office/drawing/2014/main" id="{C1A83E40-F81C-0BB3-0559-F4B0794D4B88}"/>
                </a:ext>
              </a:extLst>
            </p:cNvPr>
            <p:cNvSpPr/>
            <p:nvPr/>
          </p:nvSpPr>
          <p:spPr>
            <a:xfrm>
              <a:off x="3899303" y="8697913"/>
              <a:ext cx="192869" cy="19286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2400">
                <a:solidFill>
                  <a:srgbClr val="FF9933"/>
                </a:solidFill>
                <a:latin typeface="Anova Light"/>
              </a:endParaRPr>
            </a:p>
          </p:txBody>
        </p:sp>
      </p:grpSp>
      <p:sp>
        <p:nvSpPr>
          <p:cNvPr id="30" name="TextBox 29">
            <a:extLst>
              <a:ext uri="{FF2B5EF4-FFF2-40B4-BE49-F238E27FC236}">
                <a16:creationId xmlns:a16="http://schemas.microsoft.com/office/drawing/2014/main" id="{D9ED628A-B868-7A81-4B56-BCD12AAEE83E}"/>
              </a:ext>
            </a:extLst>
          </p:cNvPr>
          <p:cNvSpPr txBox="1"/>
          <p:nvPr/>
        </p:nvSpPr>
        <p:spPr>
          <a:xfrm>
            <a:off x="1029530" y="4079876"/>
            <a:ext cx="2785339" cy="913199"/>
          </a:xfrm>
          <a:prstGeom prst="rect">
            <a:avLst/>
          </a:prstGeom>
          <a:noFill/>
        </p:spPr>
        <p:txBody>
          <a:bodyPr wrap="square">
            <a:spAutoFit/>
          </a:bodyPr>
          <a:lstStyle/>
          <a:p>
            <a:pPr algn="ctr" defTabSz="609630">
              <a:defRPr/>
            </a:pPr>
            <a:r>
              <a:rPr lang="en-US" sz="2667">
                <a:solidFill>
                  <a:srgbClr val="FF9933"/>
                </a:solidFill>
                <a:latin typeface="Anova Light"/>
              </a:rPr>
              <a:t>Compute</a:t>
            </a:r>
            <a:br>
              <a:rPr lang="en-US" sz="2667">
                <a:solidFill>
                  <a:srgbClr val="FF9933"/>
                </a:solidFill>
                <a:latin typeface="Anova Light"/>
              </a:rPr>
            </a:br>
            <a:r>
              <a:rPr lang="en-US" sz="2667">
                <a:solidFill>
                  <a:srgbClr val="FF9933"/>
                </a:solidFill>
                <a:latin typeface="Anova Light"/>
              </a:rPr>
              <a:t>Power</a:t>
            </a:r>
          </a:p>
        </p:txBody>
      </p:sp>
      <p:sp>
        <p:nvSpPr>
          <p:cNvPr id="31" name="TextBox 30">
            <a:extLst>
              <a:ext uri="{FF2B5EF4-FFF2-40B4-BE49-F238E27FC236}">
                <a16:creationId xmlns:a16="http://schemas.microsoft.com/office/drawing/2014/main" id="{751A5613-EF53-2B70-ACE7-D5E8063ABF1F}"/>
              </a:ext>
            </a:extLst>
          </p:cNvPr>
          <p:cNvSpPr txBox="1"/>
          <p:nvPr/>
        </p:nvSpPr>
        <p:spPr>
          <a:xfrm>
            <a:off x="4702141" y="4285060"/>
            <a:ext cx="2785339" cy="502766"/>
          </a:xfrm>
          <a:prstGeom prst="rect">
            <a:avLst/>
          </a:prstGeom>
          <a:noFill/>
        </p:spPr>
        <p:txBody>
          <a:bodyPr wrap="square">
            <a:spAutoFit/>
          </a:bodyPr>
          <a:lstStyle/>
          <a:p>
            <a:pPr algn="ctr" defTabSz="609630">
              <a:defRPr/>
            </a:pPr>
            <a:r>
              <a:rPr lang="en-US" sz="2667">
                <a:solidFill>
                  <a:srgbClr val="FF9933"/>
                </a:solidFill>
                <a:latin typeface="Anova Light"/>
              </a:rPr>
              <a:t>Data</a:t>
            </a:r>
          </a:p>
        </p:txBody>
      </p:sp>
      <p:sp>
        <p:nvSpPr>
          <p:cNvPr id="32" name="TextBox 31">
            <a:extLst>
              <a:ext uri="{FF2B5EF4-FFF2-40B4-BE49-F238E27FC236}">
                <a16:creationId xmlns:a16="http://schemas.microsoft.com/office/drawing/2014/main" id="{1D88115D-727C-FCB3-DD39-448F63F014E4}"/>
              </a:ext>
            </a:extLst>
          </p:cNvPr>
          <p:cNvSpPr txBox="1"/>
          <p:nvPr/>
        </p:nvSpPr>
        <p:spPr>
          <a:xfrm>
            <a:off x="8377129" y="4079876"/>
            <a:ext cx="2785339" cy="913199"/>
          </a:xfrm>
          <a:prstGeom prst="rect">
            <a:avLst/>
          </a:prstGeom>
          <a:noFill/>
        </p:spPr>
        <p:txBody>
          <a:bodyPr wrap="square">
            <a:spAutoFit/>
          </a:bodyPr>
          <a:lstStyle/>
          <a:p>
            <a:pPr algn="ctr" defTabSz="609630">
              <a:defRPr/>
            </a:pPr>
            <a:r>
              <a:rPr lang="en-US" sz="2667">
                <a:solidFill>
                  <a:srgbClr val="FF9933"/>
                </a:solidFill>
                <a:latin typeface="Anova Light"/>
              </a:rPr>
              <a:t>Analytic</a:t>
            </a:r>
            <a:br>
              <a:rPr lang="en-US" sz="2667">
                <a:solidFill>
                  <a:srgbClr val="FF9933"/>
                </a:solidFill>
                <a:latin typeface="Anova Light"/>
              </a:rPr>
            </a:br>
            <a:r>
              <a:rPr lang="en-US" sz="2667">
                <a:solidFill>
                  <a:srgbClr val="FF9933"/>
                </a:solidFill>
                <a:latin typeface="Anova Light"/>
              </a:rPr>
              <a:t>Models</a:t>
            </a:r>
          </a:p>
        </p:txBody>
      </p:sp>
      <p:pic>
        <p:nvPicPr>
          <p:cNvPr id="55" name="Graphic 54">
            <a:extLst>
              <a:ext uri="{FF2B5EF4-FFF2-40B4-BE49-F238E27FC236}">
                <a16:creationId xmlns:a16="http://schemas.microsoft.com/office/drawing/2014/main" id="{AFDFCCAB-1801-9EB0-A43B-EE34052F7C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6850" y="2121136"/>
            <a:ext cx="1755922" cy="1658910"/>
          </a:xfrm>
          <a:prstGeom prst="rect">
            <a:avLst/>
          </a:prstGeom>
        </p:spPr>
      </p:pic>
      <p:pic>
        <p:nvPicPr>
          <p:cNvPr id="59" name="Graphic 58">
            <a:extLst>
              <a:ext uri="{FF2B5EF4-FFF2-40B4-BE49-F238E27FC236}">
                <a16:creationId xmlns:a16="http://schemas.microsoft.com/office/drawing/2014/main" id="{0C8E96EC-0810-3FE5-7940-F732354DE8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175" y="2131458"/>
            <a:ext cx="1653249" cy="1653249"/>
          </a:xfrm>
          <a:prstGeom prst="rect">
            <a:avLst/>
          </a:prstGeom>
        </p:spPr>
      </p:pic>
      <p:pic>
        <p:nvPicPr>
          <p:cNvPr id="61" name="Graphic 60">
            <a:extLst>
              <a:ext uri="{FF2B5EF4-FFF2-40B4-BE49-F238E27FC236}">
                <a16:creationId xmlns:a16="http://schemas.microsoft.com/office/drawing/2014/main" id="{BE2994F0-301A-DE5E-D302-DD900B1504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7567" y="2121136"/>
            <a:ext cx="1649265" cy="1658910"/>
          </a:xfrm>
          <a:prstGeom prst="rect">
            <a:avLst/>
          </a:prstGeom>
        </p:spPr>
      </p:pic>
    </p:spTree>
    <p:custDataLst>
      <p:tags r:id="rId1"/>
    </p:custDataLst>
    <p:extLst>
      <p:ext uri="{BB962C8B-B14F-4D97-AF65-F5344CB8AC3E}">
        <p14:creationId xmlns:p14="http://schemas.microsoft.com/office/powerpoint/2010/main" val="1235498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_BG_02">
            <a:extLst>
              <a:ext uri="{FF2B5EF4-FFF2-40B4-BE49-F238E27FC236}">
                <a16:creationId xmlns:a16="http://schemas.microsoft.com/office/drawing/2014/main" id="{22B87E54-FD5E-8FF0-D39D-577F72678097}"/>
              </a:ext>
            </a:extLst>
          </p:cNvPr>
          <p:cNvSpPr/>
          <p:nvPr/>
        </p:nvSpPr>
        <p:spPr>
          <a:xfrm>
            <a:off x="5164667" y="3712718"/>
            <a:ext cx="6333067" cy="2245783"/>
          </a:xfrm>
          <a:prstGeom prst="roundRect">
            <a:avLst>
              <a:gd name="adj" fmla="val 188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_BG_01">
            <a:extLst>
              <a:ext uri="{FF2B5EF4-FFF2-40B4-BE49-F238E27FC236}">
                <a16:creationId xmlns:a16="http://schemas.microsoft.com/office/drawing/2014/main" id="{8662F6A7-1EE9-E014-6255-C0E7C8206FB7}"/>
              </a:ext>
            </a:extLst>
          </p:cNvPr>
          <p:cNvSpPr/>
          <p:nvPr/>
        </p:nvSpPr>
        <p:spPr>
          <a:xfrm>
            <a:off x="5164667" y="898525"/>
            <a:ext cx="6333067" cy="224578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4" name="!!_Text_01">
            <a:extLst>
              <a:ext uri="{FF2B5EF4-FFF2-40B4-BE49-F238E27FC236}">
                <a16:creationId xmlns:a16="http://schemas.microsoft.com/office/drawing/2014/main" id="{8F9B4B24-2E10-4D83-B087-30B211A7A25A}"/>
              </a:ext>
            </a:extLst>
          </p:cNvPr>
          <p:cNvSpPr txBox="1"/>
          <p:nvPr/>
        </p:nvSpPr>
        <p:spPr>
          <a:xfrm>
            <a:off x="7572530" y="1168192"/>
            <a:ext cx="3510337" cy="1200329"/>
          </a:xfrm>
          <a:prstGeom prst="rect">
            <a:avLst/>
          </a:prstGeom>
          <a:noFill/>
        </p:spPr>
        <p:txBody>
          <a:bodyPr wrap="square" lIns="0" tIns="0" rIns="0" bIns="0">
            <a:spAutoFit/>
          </a:bodyPr>
          <a:lstStyle>
            <a:defPPr>
              <a:defRPr lang="en-US"/>
            </a:defPPr>
            <a:lvl1pPr>
              <a:defRPr>
                <a:latin typeface="+mj-lt"/>
              </a:defRPr>
            </a:lvl1pPr>
          </a:lstStyle>
          <a:p>
            <a:pPr marL="381019" indent="-381019">
              <a:lnSpc>
                <a:spcPct val="85000"/>
              </a:lnSpc>
              <a:spcAft>
                <a:spcPts val="267"/>
              </a:spcAft>
              <a:buClr>
                <a:schemeClr val="accent1"/>
              </a:buClr>
              <a:buFont typeface="Arial" panose="020B0604020202020204" pitchFamily="34" charset="0"/>
              <a:buChar char="•"/>
            </a:pPr>
            <a:r>
              <a:rPr lang="en-US" sz="1600" dirty="0">
                <a:latin typeface="+mn-lt"/>
              </a:rPr>
              <a:t>Common Sense</a:t>
            </a:r>
          </a:p>
          <a:p>
            <a:pPr marL="381019" indent="-381019">
              <a:lnSpc>
                <a:spcPct val="85000"/>
              </a:lnSpc>
              <a:spcAft>
                <a:spcPts val="267"/>
              </a:spcAft>
              <a:buClr>
                <a:schemeClr val="accent1"/>
              </a:buClr>
              <a:buFont typeface="Arial" panose="020B0604020202020204" pitchFamily="34" charset="0"/>
              <a:buChar char="•"/>
            </a:pPr>
            <a:r>
              <a:rPr lang="en-US" sz="1600" dirty="0">
                <a:latin typeface="+mn-lt"/>
              </a:rPr>
              <a:t>Intuition</a:t>
            </a:r>
          </a:p>
          <a:p>
            <a:pPr marL="381019" indent="-381019">
              <a:lnSpc>
                <a:spcPct val="85000"/>
              </a:lnSpc>
              <a:spcAft>
                <a:spcPts val="267"/>
              </a:spcAft>
              <a:buClr>
                <a:schemeClr val="accent1"/>
              </a:buClr>
              <a:buFont typeface="Arial" panose="020B0604020202020204" pitchFamily="34" charset="0"/>
              <a:buChar char="•"/>
            </a:pPr>
            <a:r>
              <a:rPr lang="en-US" sz="1600" dirty="0">
                <a:latin typeface="+mn-lt"/>
              </a:rPr>
              <a:t>Creativity</a:t>
            </a:r>
          </a:p>
          <a:p>
            <a:pPr marL="381019" indent="-381019">
              <a:lnSpc>
                <a:spcPct val="85000"/>
              </a:lnSpc>
              <a:spcAft>
                <a:spcPts val="267"/>
              </a:spcAft>
              <a:buClr>
                <a:schemeClr val="accent1"/>
              </a:buClr>
              <a:buFont typeface="Arial" panose="020B0604020202020204" pitchFamily="34" charset="0"/>
              <a:buChar char="•"/>
            </a:pPr>
            <a:r>
              <a:rPr lang="en-US" sz="1600" dirty="0">
                <a:latin typeface="+mn-lt"/>
              </a:rPr>
              <a:t>Empathy</a:t>
            </a:r>
          </a:p>
          <a:p>
            <a:pPr marL="381019" indent="-381019">
              <a:lnSpc>
                <a:spcPct val="85000"/>
              </a:lnSpc>
              <a:spcAft>
                <a:spcPts val="267"/>
              </a:spcAft>
              <a:buClr>
                <a:schemeClr val="accent1"/>
              </a:buClr>
              <a:buFont typeface="Arial" panose="020B0604020202020204" pitchFamily="34" charset="0"/>
              <a:buChar char="•"/>
            </a:pPr>
            <a:r>
              <a:rPr lang="en-US" sz="1600" dirty="0">
                <a:latin typeface="+mn-lt"/>
              </a:rPr>
              <a:t>Versatility</a:t>
            </a:r>
          </a:p>
        </p:txBody>
      </p:sp>
      <p:sp>
        <p:nvSpPr>
          <p:cNvPr id="5" name="!!_Text_02">
            <a:extLst>
              <a:ext uri="{FF2B5EF4-FFF2-40B4-BE49-F238E27FC236}">
                <a16:creationId xmlns:a16="http://schemas.microsoft.com/office/drawing/2014/main" id="{B5C2752D-7ED7-DD2D-BB94-A7C62B253D6B}"/>
              </a:ext>
            </a:extLst>
          </p:cNvPr>
          <p:cNvSpPr txBox="1"/>
          <p:nvPr/>
        </p:nvSpPr>
        <p:spPr>
          <a:xfrm>
            <a:off x="7572529" y="4156449"/>
            <a:ext cx="3510338" cy="952568"/>
          </a:xfrm>
          <a:prstGeom prst="rect">
            <a:avLst/>
          </a:prstGeom>
          <a:noFill/>
        </p:spPr>
        <p:txBody>
          <a:bodyPr wrap="square" lIns="0" tIns="0" rIns="0" bIns="0">
            <a:spAutoFit/>
          </a:bodyPr>
          <a:lstStyle>
            <a:defPPr>
              <a:defRPr lang="en-US"/>
            </a:defPPr>
            <a:lvl1pPr>
              <a:defRPr>
                <a:latin typeface="+mj-lt"/>
              </a:defRPr>
            </a:lvl1pPr>
          </a:lstStyle>
          <a:p>
            <a:pPr marL="381019" indent="-381019">
              <a:lnSpc>
                <a:spcPct val="85000"/>
              </a:lnSpc>
              <a:spcAft>
                <a:spcPts val="267"/>
              </a:spcAft>
              <a:buClr>
                <a:schemeClr val="tx2"/>
              </a:buClr>
              <a:buFont typeface="Wingdings" panose="05000000000000000000" pitchFamily="2" charset="2"/>
              <a:buChar char="§"/>
            </a:pPr>
            <a:r>
              <a:rPr lang="en-GB" sz="1600" dirty="0">
                <a:latin typeface="+mn-lt"/>
              </a:rPr>
              <a:t>Large Data Sets</a:t>
            </a:r>
          </a:p>
          <a:p>
            <a:pPr marL="381019" indent="-381019">
              <a:lnSpc>
                <a:spcPct val="85000"/>
              </a:lnSpc>
              <a:spcAft>
                <a:spcPts val="267"/>
              </a:spcAft>
              <a:buClr>
                <a:schemeClr val="tx2"/>
              </a:buClr>
              <a:buFont typeface="Wingdings" panose="05000000000000000000" pitchFamily="2" charset="2"/>
              <a:buChar char="§"/>
            </a:pPr>
            <a:r>
              <a:rPr lang="en-GB" sz="1600" dirty="0">
                <a:latin typeface="+mn-lt"/>
              </a:rPr>
              <a:t>Complex Calculations</a:t>
            </a:r>
          </a:p>
          <a:p>
            <a:pPr marL="381019" indent="-381019">
              <a:lnSpc>
                <a:spcPct val="85000"/>
              </a:lnSpc>
              <a:spcAft>
                <a:spcPts val="267"/>
              </a:spcAft>
              <a:buClr>
                <a:schemeClr val="tx2"/>
              </a:buClr>
              <a:buFont typeface="Wingdings" panose="05000000000000000000" pitchFamily="2" charset="2"/>
              <a:buChar char="§"/>
            </a:pPr>
            <a:r>
              <a:rPr lang="en-GB" sz="1600" dirty="0">
                <a:latin typeface="+mn-lt"/>
              </a:rPr>
              <a:t>Learning</a:t>
            </a:r>
          </a:p>
          <a:p>
            <a:pPr marL="381019" indent="-381019">
              <a:lnSpc>
                <a:spcPct val="85000"/>
              </a:lnSpc>
              <a:spcAft>
                <a:spcPts val="267"/>
              </a:spcAft>
              <a:buClr>
                <a:schemeClr val="tx2"/>
              </a:buClr>
              <a:buFont typeface="Wingdings" panose="05000000000000000000" pitchFamily="2" charset="2"/>
              <a:buChar char="§"/>
            </a:pPr>
            <a:r>
              <a:rPr lang="en-GB" sz="1600" dirty="0">
                <a:latin typeface="+mn-lt"/>
              </a:rPr>
              <a:t>Automation</a:t>
            </a:r>
          </a:p>
        </p:txBody>
      </p:sp>
      <p:sp>
        <p:nvSpPr>
          <p:cNvPr id="2" name="!!_Title">
            <a:extLst>
              <a:ext uri="{FF2B5EF4-FFF2-40B4-BE49-F238E27FC236}">
                <a16:creationId xmlns:a16="http://schemas.microsoft.com/office/drawing/2014/main" id="{6B805B9C-A1F5-20AF-338E-DFB8C8A4F3FA}"/>
              </a:ext>
            </a:extLst>
          </p:cNvPr>
          <p:cNvSpPr>
            <a:spLocks noGrp="1"/>
          </p:cNvSpPr>
          <p:nvPr>
            <p:ph type="title"/>
          </p:nvPr>
        </p:nvSpPr>
        <p:spPr>
          <a:xfrm>
            <a:off x="838200" y="1933474"/>
            <a:ext cx="3917830" cy="2991053"/>
          </a:xfrm>
        </p:spPr>
        <p:txBody>
          <a:bodyPr>
            <a:normAutofit/>
          </a:bodyPr>
          <a:lstStyle/>
          <a:p>
            <a:pPr>
              <a:lnSpc>
                <a:spcPct val="80000"/>
              </a:lnSpc>
            </a:pPr>
            <a:r>
              <a:rPr lang="en-US" dirty="0"/>
              <a:t>What are Humans and Machines </a:t>
            </a:r>
            <a:r>
              <a:rPr lang="en-US" dirty="0">
                <a:solidFill>
                  <a:schemeClr val="bg2"/>
                </a:solidFill>
              </a:rPr>
              <a:t>good at?</a:t>
            </a:r>
          </a:p>
        </p:txBody>
      </p:sp>
      <p:sp>
        <p:nvSpPr>
          <p:cNvPr id="4" name="!!_Machines">
            <a:extLst>
              <a:ext uri="{FF2B5EF4-FFF2-40B4-BE49-F238E27FC236}">
                <a16:creationId xmlns:a16="http://schemas.microsoft.com/office/drawing/2014/main" id="{E98CEFFA-2D69-BD50-1367-447C3F47DFBC}"/>
              </a:ext>
            </a:extLst>
          </p:cNvPr>
          <p:cNvSpPr/>
          <p:nvPr/>
        </p:nvSpPr>
        <p:spPr>
          <a:xfrm>
            <a:off x="5350933" y="3875609"/>
            <a:ext cx="1920000" cy="1920000"/>
          </a:xfrm>
          <a:prstGeom prst="roundRect">
            <a:avLst>
              <a:gd name="adj" fmla="val 15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3" name="!!_Humans">
            <a:extLst>
              <a:ext uri="{FF2B5EF4-FFF2-40B4-BE49-F238E27FC236}">
                <a16:creationId xmlns:a16="http://schemas.microsoft.com/office/drawing/2014/main" id="{C8F815F3-8B3B-C224-6437-BA4537A4272C}"/>
              </a:ext>
            </a:extLst>
          </p:cNvPr>
          <p:cNvSpPr/>
          <p:nvPr/>
        </p:nvSpPr>
        <p:spPr>
          <a:xfrm>
            <a:off x="5350933" y="1061417"/>
            <a:ext cx="1920000" cy="19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cxnSp>
        <p:nvCxnSpPr>
          <p:cNvPr id="7" name="!!_Line_01">
            <a:extLst>
              <a:ext uri="{FF2B5EF4-FFF2-40B4-BE49-F238E27FC236}">
                <a16:creationId xmlns:a16="http://schemas.microsoft.com/office/drawing/2014/main" id="{314A6437-DA68-9916-2F9A-AE5ACD8B8EAE}"/>
              </a:ext>
            </a:extLst>
          </p:cNvPr>
          <p:cNvCxnSpPr>
            <a:cxnSpLocks/>
          </p:cNvCxnSpPr>
          <p:nvPr/>
        </p:nvCxnSpPr>
        <p:spPr>
          <a:xfrm>
            <a:off x="5164667" y="3429000"/>
            <a:ext cx="6333067" cy="0"/>
          </a:xfrm>
          <a:prstGeom prst="line">
            <a:avLst/>
          </a:prstGeom>
          <a:ln w="25400">
            <a:solidFill>
              <a:schemeClr val="accent6">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9" name="!!_Human_Text">
            <a:extLst>
              <a:ext uri="{FF2B5EF4-FFF2-40B4-BE49-F238E27FC236}">
                <a16:creationId xmlns:a16="http://schemas.microsoft.com/office/drawing/2014/main" id="{BE2ED8F9-692F-22C8-67CD-B9CA11EB40B3}"/>
              </a:ext>
            </a:extLst>
          </p:cNvPr>
          <p:cNvSpPr txBox="1"/>
          <p:nvPr/>
        </p:nvSpPr>
        <p:spPr>
          <a:xfrm>
            <a:off x="5565867" y="1847010"/>
            <a:ext cx="1490133" cy="379656"/>
          </a:xfrm>
          <a:prstGeom prst="rect">
            <a:avLst/>
          </a:prstGeom>
          <a:noFill/>
        </p:spPr>
        <p:txBody>
          <a:bodyPr wrap="square">
            <a:spAutoFit/>
          </a:bodyPr>
          <a:lstStyle/>
          <a:p>
            <a:pPr algn="ctr"/>
            <a:r>
              <a:rPr lang="en-GB" sz="1867">
                <a:solidFill>
                  <a:schemeClr val="bg1"/>
                </a:solidFill>
              </a:rPr>
              <a:t>HUMANS</a:t>
            </a:r>
          </a:p>
        </p:txBody>
      </p:sp>
      <p:sp>
        <p:nvSpPr>
          <p:cNvPr id="10" name="!!_Machine_Text">
            <a:extLst>
              <a:ext uri="{FF2B5EF4-FFF2-40B4-BE49-F238E27FC236}">
                <a16:creationId xmlns:a16="http://schemas.microsoft.com/office/drawing/2014/main" id="{1A0E0297-9D6B-2A27-862A-2942F204DF21}"/>
              </a:ext>
            </a:extLst>
          </p:cNvPr>
          <p:cNvSpPr txBox="1"/>
          <p:nvPr/>
        </p:nvSpPr>
        <p:spPr>
          <a:xfrm>
            <a:off x="5565867" y="4661203"/>
            <a:ext cx="1490133" cy="379656"/>
          </a:xfrm>
          <a:prstGeom prst="rect">
            <a:avLst/>
          </a:prstGeom>
          <a:noFill/>
        </p:spPr>
        <p:txBody>
          <a:bodyPr wrap="square">
            <a:spAutoFit/>
          </a:bodyPr>
          <a:lstStyle/>
          <a:p>
            <a:pPr algn="ctr"/>
            <a:r>
              <a:rPr lang="en-GB" sz="1867">
                <a:solidFill>
                  <a:schemeClr val="bg1"/>
                </a:solidFill>
              </a:rPr>
              <a:t>MACHINES</a:t>
            </a:r>
          </a:p>
        </p:txBody>
      </p:sp>
      <p:sp>
        <p:nvSpPr>
          <p:cNvPr id="12" name="!!_Cross">
            <a:extLst>
              <a:ext uri="{FF2B5EF4-FFF2-40B4-BE49-F238E27FC236}">
                <a16:creationId xmlns:a16="http://schemas.microsoft.com/office/drawing/2014/main" id="{4361C9AC-4F34-CDA8-2930-39DCE9726125}"/>
              </a:ext>
            </a:extLst>
          </p:cNvPr>
          <p:cNvSpPr/>
          <p:nvPr/>
        </p:nvSpPr>
        <p:spPr>
          <a:xfrm rot="8100000">
            <a:off x="6119019" y="3237086"/>
            <a:ext cx="383828" cy="383828"/>
          </a:xfrm>
          <a:prstGeom prst="plus">
            <a:avLst>
              <a:gd name="adj" fmla="val 4941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custDataLst>
      <p:tags r:id="rId1"/>
    </p:custDataLst>
    <p:extLst>
      <p:ext uri="{BB962C8B-B14F-4D97-AF65-F5344CB8AC3E}">
        <p14:creationId xmlns:p14="http://schemas.microsoft.com/office/powerpoint/2010/main" val="92075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_BG_01">
            <a:extLst>
              <a:ext uri="{FF2B5EF4-FFF2-40B4-BE49-F238E27FC236}">
                <a16:creationId xmlns:a16="http://schemas.microsoft.com/office/drawing/2014/main" id="{F0182614-11B0-36A6-0FF6-853F36C14E2F}"/>
              </a:ext>
            </a:extLst>
          </p:cNvPr>
          <p:cNvSpPr/>
          <p:nvPr/>
        </p:nvSpPr>
        <p:spPr>
          <a:xfrm>
            <a:off x="5164667" y="2208742"/>
            <a:ext cx="6333067" cy="244051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_BG_02">
            <a:extLst>
              <a:ext uri="{FF2B5EF4-FFF2-40B4-BE49-F238E27FC236}">
                <a16:creationId xmlns:a16="http://schemas.microsoft.com/office/drawing/2014/main" id="{3E84E9E1-FAB4-362B-3BA5-2EE6D8141CDB}"/>
              </a:ext>
            </a:extLst>
          </p:cNvPr>
          <p:cNvSpPr/>
          <p:nvPr/>
        </p:nvSpPr>
        <p:spPr>
          <a:xfrm>
            <a:off x="5164667" y="2208742"/>
            <a:ext cx="6333067" cy="2432050"/>
          </a:xfrm>
          <a:prstGeom prst="roundRect">
            <a:avLst>
              <a:gd name="adj" fmla="val 1971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_Text_03">
            <a:extLst>
              <a:ext uri="{FF2B5EF4-FFF2-40B4-BE49-F238E27FC236}">
                <a16:creationId xmlns:a16="http://schemas.microsoft.com/office/drawing/2014/main" id="{24631934-9ABF-960A-2098-5826E9678D76}"/>
              </a:ext>
            </a:extLst>
          </p:cNvPr>
          <p:cNvSpPr txBox="1"/>
          <p:nvPr/>
        </p:nvSpPr>
        <p:spPr>
          <a:xfrm>
            <a:off x="7478189" y="2457991"/>
            <a:ext cx="3871489" cy="1958998"/>
          </a:xfrm>
          <a:prstGeom prst="rect">
            <a:avLst/>
          </a:prstGeom>
          <a:noFill/>
        </p:spPr>
        <p:txBody>
          <a:bodyPr wrap="square">
            <a:spAutoFit/>
          </a:bodyPr>
          <a:lstStyle>
            <a:defPPr>
              <a:defRPr lang="en-US"/>
            </a:defPPr>
            <a:lvl1pPr>
              <a:defRPr>
                <a:latin typeface="+mj-lt"/>
              </a:defRPr>
            </a:lvl1pPr>
          </a:lstStyle>
          <a:p>
            <a:pPr marL="381019" indent="-381019">
              <a:lnSpc>
                <a:spcPct val="85000"/>
              </a:lnSpc>
              <a:spcAft>
                <a:spcPts val="533"/>
              </a:spcAft>
              <a:buClr>
                <a:schemeClr val="accent1"/>
              </a:buClr>
              <a:buFont typeface="Anova Bold" panose="020B0703020203020204" pitchFamily="34" charset="0"/>
              <a:buChar char="+"/>
            </a:pPr>
            <a:r>
              <a:rPr lang="en-GB" sz="1600" dirty="0">
                <a:latin typeface="+mn-lt"/>
              </a:rPr>
              <a:t>Making sense of patterns and trends surfaced from large data sets</a:t>
            </a:r>
          </a:p>
          <a:p>
            <a:pPr marL="381019" indent="-381019">
              <a:lnSpc>
                <a:spcPct val="85000"/>
              </a:lnSpc>
              <a:spcAft>
                <a:spcPts val="533"/>
              </a:spcAft>
              <a:buClr>
                <a:schemeClr val="accent1"/>
              </a:buClr>
              <a:buFont typeface="Anova Bold" panose="020B0703020203020204" pitchFamily="34" charset="0"/>
              <a:buChar char="+"/>
            </a:pPr>
            <a:r>
              <a:rPr lang="en-GB" sz="1600" dirty="0">
                <a:latin typeface="+mn-lt"/>
              </a:rPr>
              <a:t>Interpreting results from </a:t>
            </a:r>
            <a:br>
              <a:rPr lang="en-GB" sz="1600" dirty="0">
                <a:latin typeface="+mn-lt"/>
              </a:rPr>
            </a:br>
            <a:r>
              <a:rPr lang="en-GB" sz="1600" dirty="0">
                <a:latin typeface="+mn-lt"/>
              </a:rPr>
              <a:t>complex calculations</a:t>
            </a:r>
          </a:p>
          <a:p>
            <a:pPr marL="381019" indent="-381019">
              <a:lnSpc>
                <a:spcPct val="85000"/>
              </a:lnSpc>
              <a:spcAft>
                <a:spcPts val="533"/>
              </a:spcAft>
              <a:buClr>
                <a:schemeClr val="accent1"/>
              </a:buClr>
              <a:buFont typeface="Anova Bold" panose="020B0703020203020204" pitchFamily="34" charset="0"/>
              <a:buChar char="+"/>
            </a:pPr>
            <a:r>
              <a:rPr lang="en-GB" sz="1600" dirty="0">
                <a:latin typeface="+mn-lt"/>
              </a:rPr>
              <a:t>Assessing impacts of </a:t>
            </a:r>
            <a:br>
              <a:rPr lang="en-GB" sz="1600" dirty="0">
                <a:latin typeface="+mn-lt"/>
              </a:rPr>
            </a:br>
            <a:r>
              <a:rPr lang="en-GB" sz="1600" dirty="0">
                <a:latin typeface="+mn-lt"/>
              </a:rPr>
              <a:t>simulated scenarios</a:t>
            </a:r>
          </a:p>
          <a:p>
            <a:pPr marL="381019" indent="-381019">
              <a:lnSpc>
                <a:spcPct val="85000"/>
              </a:lnSpc>
              <a:spcAft>
                <a:spcPts val="533"/>
              </a:spcAft>
              <a:buClr>
                <a:schemeClr val="accent1"/>
              </a:buClr>
              <a:buFont typeface="Anova Bold" panose="020B0703020203020204" pitchFamily="34" charset="0"/>
              <a:buChar char="+"/>
            </a:pPr>
            <a:r>
              <a:rPr lang="en-GB" sz="1600" dirty="0">
                <a:latin typeface="+mn-lt"/>
              </a:rPr>
              <a:t>Handling exceptional cases apart from those that can be automated</a:t>
            </a:r>
          </a:p>
        </p:txBody>
      </p:sp>
      <p:sp>
        <p:nvSpPr>
          <p:cNvPr id="4" name="!!_Title_01">
            <a:extLst>
              <a:ext uri="{FF2B5EF4-FFF2-40B4-BE49-F238E27FC236}">
                <a16:creationId xmlns:a16="http://schemas.microsoft.com/office/drawing/2014/main" id="{AA34D6A7-AFAB-5766-F843-C30F4EAE059F}"/>
              </a:ext>
            </a:extLst>
          </p:cNvPr>
          <p:cNvSpPr txBox="1">
            <a:spLocks/>
          </p:cNvSpPr>
          <p:nvPr/>
        </p:nvSpPr>
        <p:spPr>
          <a:xfrm>
            <a:off x="838200" y="1933474"/>
            <a:ext cx="3531588" cy="2991053"/>
          </a:xfrm>
          <a:prstGeom prst="rect">
            <a:avLst/>
          </a:prstGeom>
        </p:spPr>
        <p:txBody>
          <a:bodyPr vert="horz" lIns="0" tIns="0" rIns="0" bIns="0" rtlCol="0" anchor="ctr">
            <a:norm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a:lnSpc>
                <a:spcPct val="80000"/>
              </a:lnSpc>
            </a:pPr>
            <a:r>
              <a:rPr lang="en-US" sz="3734" dirty="0"/>
              <a:t>When are humans and machines </a:t>
            </a:r>
            <a:r>
              <a:rPr lang="en-US" sz="3734" dirty="0">
                <a:solidFill>
                  <a:schemeClr val="accent1"/>
                </a:solidFill>
              </a:rPr>
              <a:t>better together?</a:t>
            </a:r>
          </a:p>
        </p:txBody>
      </p:sp>
      <p:sp>
        <p:nvSpPr>
          <p:cNvPr id="18" name="!!_Machines">
            <a:extLst>
              <a:ext uri="{FF2B5EF4-FFF2-40B4-BE49-F238E27FC236}">
                <a16:creationId xmlns:a16="http://schemas.microsoft.com/office/drawing/2014/main" id="{E0108BBC-FCC1-7D2B-F08F-4DA2327304F5}"/>
              </a:ext>
            </a:extLst>
          </p:cNvPr>
          <p:cNvSpPr/>
          <p:nvPr/>
        </p:nvSpPr>
        <p:spPr>
          <a:xfrm>
            <a:off x="5350933" y="2468513"/>
            <a:ext cx="1920000" cy="1920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19" name="!!_Humans">
            <a:extLst>
              <a:ext uri="{FF2B5EF4-FFF2-40B4-BE49-F238E27FC236}">
                <a16:creationId xmlns:a16="http://schemas.microsoft.com/office/drawing/2014/main" id="{DE223B19-D1DE-E9E4-8882-E10FEF9939BF}"/>
              </a:ext>
            </a:extLst>
          </p:cNvPr>
          <p:cNvSpPr/>
          <p:nvPr/>
        </p:nvSpPr>
        <p:spPr>
          <a:xfrm>
            <a:off x="5350933" y="2468513"/>
            <a:ext cx="1920000" cy="19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sp>
        <p:nvSpPr>
          <p:cNvPr id="9" name="!!_Cross">
            <a:extLst>
              <a:ext uri="{FF2B5EF4-FFF2-40B4-BE49-F238E27FC236}">
                <a16:creationId xmlns:a16="http://schemas.microsoft.com/office/drawing/2014/main" id="{E7F97D62-FCBB-8C30-4CAB-064666D47864}"/>
              </a:ext>
            </a:extLst>
          </p:cNvPr>
          <p:cNvSpPr/>
          <p:nvPr/>
        </p:nvSpPr>
        <p:spPr>
          <a:xfrm>
            <a:off x="5504181" y="2621760"/>
            <a:ext cx="1613505" cy="1613505"/>
          </a:xfrm>
          <a:prstGeom prst="plus">
            <a:avLst>
              <a:gd name="adj" fmla="val 49417"/>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_Human_Text">
            <a:extLst>
              <a:ext uri="{FF2B5EF4-FFF2-40B4-BE49-F238E27FC236}">
                <a16:creationId xmlns:a16="http://schemas.microsoft.com/office/drawing/2014/main" id="{AAF4FAE4-A3B2-C1F4-2DC1-220B62D9BD64}"/>
              </a:ext>
            </a:extLst>
          </p:cNvPr>
          <p:cNvSpPr txBox="1"/>
          <p:nvPr/>
        </p:nvSpPr>
        <p:spPr>
          <a:xfrm>
            <a:off x="5565867" y="2867059"/>
            <a:ext cx="1490133" cy="379656"/>
          </a:xfrm>
          <a:prstGeom prst="rect">
            <a:avLst/>
          </a:prstGeom>
          <a:noFill/>
        </p:spPr>
        <p:txBody>
          <a:bodyPr wrap="square">
            <a:spAutoFit/>
          </a:bodyPr>
          <a:lstStyle/>
          <a:p>
            <a:pPr algn="ctr"/>
            <a:r>
              <a:rPr lang="en-GB" sz="1867">
                <a:solidFill>
                  <a:schemeClr val="bg1"/>
                </a:solidFill>
              </a:rPr>
              <a:t>HUMANS</a:t>
            </a:r>
          </a:p>
        </p:txBody>
      </p:sp>
      <p:sp>
        <p:nvSpPr>
          <p:cNvPr id="23" name="!!_Machine_Text">
            <a:extLst>
              <a:ext uri="{FF2B5EF4-FFF2-40B4-BE49-F238E27FC236}">
                <a16:creationId xmlns:a16="http://schemas.microsoft.com/office/drawing/2014/main" id="{2CA2CA09-21F9-90D9-1BAE-BF2CA7223D94}"/>
              </a:ext>
            </a:extLst>
          </p:cNvPr>
          <p:cNvSpPr txBox="1"/>
          <p:nvPr/>
        </p:nvSpPr>
        <p:spPr>
          <a:xfrm>
            <a:off x="5565867" y="3636316"/>
            <a:ext cx="1490133" cy="379656"/>
          </a:xfrm>
          <a:prstGeom prst="rect">
            <a:avLst/>
          </a:prstGeom>
          <a:noFill/>
        </p:spPr>
        <p:txBody>
          <a:bodyPr wrap="square">
            <a:spAutoFit/>
          </a:bodyPr>
          <a:lstStyle/>
          <a:p>
            <a:pPr algn="ctr"/>
            <a:r>
              <a:rPr lang="en-GB" sz="1867">
                <a:solidFill>
                  <a:schemeClr val="bg1"/>
                </a:solidFill>
              </a:rPr>
              <a:t>MACHINES</a:t>
            </a:r>
          </a:p>
        </p:txBody>
      </p:sp>
    </p:spTree>
    <p:custDataLst>
      <p:tags r:id="rId1"/>
    </p:custDataLst>
    <p:extLst>
      <p:ext uri="{BB962C8B-B14F-4D97-AF65-F5344CB8AC3E}">
        <p14:creationId xmlns:p14="http://schemas.microsoft.com/office/powerpoint/2010/main" val="305963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e">
            <a:extLst>
              <a:ext uri="{FF2B5EF4-FFF2-40B4-BE49-F238E27FC236}">
                <a16:creationId xmlns:a16="http://schemas.microsoft.com/office/drawing/2014/main" id="{51D259F3-6E85-3A8A-CC3C-FE70D5BDAED3}"/>
              </a:ext>
            </a:extLst>
          </p:cNvPr>
          <p:cNvSpPr/>
          <p:nvPr/>
        </p:nvSpPr>
        <p:spPr>
          <a:xfrm>
            <a:off x="9851153" y="1646767"/>
            <a:ext cx="2340847" cy="374226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 name="!!_d">
            <a:extLst>
              <a:ext uri="{FF2B5EF4-FFF2-40B4-BE49-F238E27FC236}">
                <a16:creationId xmlns:a16="http://schemas.microsoft.com/office/drawing/2014/main" id="{19D03DF5-7F0C-3D51-DFCD-796F998F5A42}"/>
              </a:ext>
            </a:extLst>
          </p:cNvPr>
          <p:cNvSpPr/>
          <p:nvPr/>
        </p:nvSpPr>
        <p:spPr>
          <a:xfrm>
            <a:off x="7418464" y="1646767"/>
            <a:ext cx="2428521" cy="3742267"/>
          </a:xfrm>
          <a:prstGeom prst="rect">
            <a:avLst/>
          </a:prstGeom>
          <a:solidFill>
            <a:schemeClr val="accent4">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4" name="!!_c">
            <a:extLst>
              <a:ext uri="{FF2B5EF4-FFF2-40B4-BE49-F238E27FC236}">
                <a16:creationId xmlns:a16="http://schemas.microsoft.com/office/drawing/2014/main" id="{DEDEC2A0-B814-BCF0-5E48-B63246C13A81}"/>
              </a:ext>
            </a:extLst>
          </p:cNvPr>
          <p:cNvSpPr/>
          <p:nvPr/>
        </p:nvSpPr>
        <p:spPr>
          <a:xfrm>
            <a:off x="4992530" y="1646767"/>
            <a:ext cx="2428521" cy="3742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5" name="!!_b">
            <a:extLst>
              <a:ext uri="{FF2B5EF4-FFF2-40B4-BE49-F238E27FC236}">
                <a16:creationId xmlns:a16="http://schemas.microsoft.com/office/drawing/2014/main" id="{52FB0786-9966-272E-34C2-D1CA55DDB50B}"/>
              </a:ext>
            </a:extLst>
          </p:cNvPr>
          <p:cNvSpPr/>
          <p:nvPr/>
        </p:nvSpPr>
        <p:spPr>
          <a:xfrm>
            <a:off x="2564293" y="1646765"/>
            <a:ext cx="2428521" cy="3742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 name="!!_a">
            <a:extLst>
              <a:ext uri="{FF2B5EF4-FFF2-40B4-BE49-F238E27FC236}">
                <a16:creationId xmlns:a16="http://schemas.microsoft.com/office/drawing/2014/main" id="{11334000-D9C4-761F-EB5A-3F51DC506D86}"/>
              </a:ext>
            </a:extLst>
          </p:cNvPr>
          <p:cNvSpPr/>
          <p:nvPr/>
        </p:nvSpPr>
        <p:spPr>
          <a:xfrm>
            <a:off x="-2500" y="1646767"/>
            <a:ext cx="2566793" cy="3742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 name="!!_TB_01">
            <a:extLst>
              <a:ext uri="{FF2B5EF4-FFF2-40B4-BE49-F238E27FC236}">
                <a16:creationId xmlns:a16="http://schemas.microsoft.com/office/drawing/2014/main" id="{AE7A2988-E0D2-A7B6-C890-A8D42BA2C143}"/>
              </a:ext>
            </a:extLst>
          </p:cNvPr>
          <p:cNvSpPr txBox="1"/>
          <p:nvPr/>
        </p:nvSpPr>
        <p:spPr>
          <a:xfrm>
            <a:off x="480972" y="4309428"/>
            <a:ext cx="1944728" cy="738664"/>
          </a:xfrm>
          <a:prstGeom prst="rect">
            <a:avLst/>
          </a:prstGeom>
          <a:noFill/>
        </p:spPr>
        <p:txBody>
          <a:bodyPr wrap="square" lIns="0" tIns="0" rIns="0" bIns="0" rtlCol="0">
            <a:spAutoFit/>
          </a:bodyPr>
          <a:lstStyle/>
          <a:p>
            <a:pPr defTabSz="457246">
              <a:defRPr/>
            </a:pPr>
            <a:r>
              <a:rPr lang="en-US" sz="1600">
                <a:solidFill>
                  <a:srgbClr val="FFFFFF"/>
                </a:solidFill>
                <a:latin typeface="Anova Light"/>
              </a:rPr>
              <a:t>Developing and </a:t>
            </a:r>
            <a:br>
              <a:rPr lang="en-US" sz="1600">
                <a:solidFill>
                  <a:srgbClr val="FFFFFF"/>
                </a:solidFill>
                <a:latin typeface="Anova Light"/>
              </a:rPr>
            </a:br>
            <a:r>
              <a:rPr lang="en-US" sz="1600">
                <a:solidFill>
                  <a:srgbClr val="FFFFFF"/>
                </a:solidFill>
                <a:latin typeface="Anova Light"/>
              </a:rPr>
              <a:t>using AI technologies in an </a:t>
            </a:r>
            <a:r>
              <a:rPr lang="en-US" sz="1600" b="1">
                <a:solidFill>
                  <a:srgbClr val="FFFFFF"/>
                </a:solidFill>
                <a:latin typeface="Anova Bold"/>
              </a:rPr>
              <a:t>ethical</a:t>
            </a:r>
            <a:r>
              <a:rPr lang="en-US" sz="1600">
                <a:solidFill>
                  <a:srgbClr val="FFFFFF"/>
                </a:solidFill>
                <a:latin typeface="Anova Light"/>
              </a:rPr>
              <a:t> manner</a:t>
            </a:r>
          </a:p>
        </p:txBody>
      </p:sp>
      <p:sp>
        <p:nvSpPr>
          <p:cNvPr id="9" name="!!_TB_03">
            <a:extLst>
              <a:ext uri="{FF2B5EF4-FFF2-40B4-BE49-F238E27FC236}">
                <a16:creationId xmlns:a16="http://schemas.microsoft.com/office/drawing/2014/main" id="{55A66A86-C902-18EB-C9ED-02CBAA865538}"/>
              </a:ext>
            </a:extLst>
          </p:cNvPr>
          <p:cNvSpPr txBox="1"/>
          <p:nvPr/>
        </p:nvSpPr>
        <p:spPr>
          <a:xfrm>
            <a:off x="5231539" y="4309429"/>
            <a:ext cx="1812015" cy="738664"/>
          </a:xfrm>
          <a:prstGeom prst="rect">
            <a:avLst/>
          </a:prstGeom>
          <a:noFill/>
        </p:spPr>
        <p:txBody>
          <a:bodyPr wrap="square" lIns="0" tIns="0" rIns="0" bIns="0" rtlCol="0">
            <a:spAutoFit/>
          </a:bodyPr>
          <a:lstStyle/>
          <a:p>
            <a:pPr defTabSz="457246">
              <a:defRPr/>
            </a:pPr>
            <a:r>
              <a:rPr lang="en-US" sz="1600">
                <a:solidFill>
                  <a:srgbClr val="FFFFFF"/>
                </a:solidFill>
                <a:latin typeface="Anova Light"/>
              </a:rPr>
              <a:t>Asking not just, “Could we?”, but also </a:t>
            </a:r>
            <a:r>
              <a:rPr lang="en-US" sz="1600">
                <a:solidFill>
                  <a:srgbClr val="FFFFFF"/>
                </a:solidFill>
                <a:latin typeface="Anova Bold"/>
              </a:rPr>
              <a:t>“Should we?”</a:t>
            </a:r>
          </a:p>
        </p:txBody>
      </p:sp>
      <p:sp>
        <p:nvSpPr>
          <p:cNvPr id="10" name="!!_TB_02">
            <a:extLst>
              <a:ext uri="{FF2B5EF4-FFF2-40B4-BE49-F238E27FC236}">
                <a16:creationId xmlns:a16="http://schemas.microsoft.com/office/drawing/2014/main" id="{413DA179-A005-89EE-F05D-EE1C9C2D807B}"/>
              </a:ext>
            </a:extLst>
          </p:cNvPr>
          <p:cNvSpPr txBox="1"/>
          <p:nvPr/>
        </p:nvSpPr>
        <p:spPr>
          <a:xfrm>
            <a:off x="2765887" y="4309429"/>
            <a:ext cx="1805400" cy="492443"/>
          </a:xfrm>
          <a:prstGeom prst="rect">
            <a:avLst/>
          </a:prstGeom>
          <a:noFill/>
        </p:spPr>
        <p:txBody>
          <a:bodyPr wrap="square" lIns="0" tIns="0" rIns="0" bIns="0" rtlCol="0">
            <a:spAutoFit/>
          </a:bodyPr>
          <a:lstStyle/>
          <a:p>
            <a:pPr defTabSz="457246">
              <a:defRPr/>
            </a:pPr>
            <a:r>
              <a:rPr lang="en-US" sz="1600">
                <a:solidFill>
                  <a:srgbClr val="FFFFFF"/>
                </a:solidFill>
                <a:latin typeface="Anova Light"/>
              </a:rPr>
              <a:t>Ensuring AI does </a:t>
            </a:r>
            <a:r>
              <a:rPr lang="en-US" sz="1600">
                <a:solidFill>
                  <a:srgbClr val="FFFFFF"/>
                </a:solidFill>
                <a:latin typeface="Anova Bold"/>
              </a:rPr>
              <a:t>not harm </a:t>
            </a:r>
            <a:r>
              <a:rPr lang="en-US" sz="1600">
                <a:solidFill>
                  <a:srgbClr val="FFFFFF"/>
                </a:solidFill>
                <a:latin typeface="Anova Light"/>
              </a:rPr>
              <a:t>people</a:t>
            </a:r>
          </a:p>
        </p:txBody>
      </p:sp>
      <p:sp>
        <p:nvSpPr>
          <p:cNvPr id="11" name="!!_TB_04">
            <a:extLst>
              <a:ext uri="{FF2B5EF4-FFF2-40B4-BE49-F238E27FC236}">
                <a16:creationId xmlns:a16="http://schemas.microsoft.com/office/drawing/2014/main" id="{15AA5922-33B1-C38B-3D2A-298B3051ADB8}"/>
              </a:ext>
            </a:extLst>
          </p:cNvPr>
          <p:cNvSpPr txBox="1"/>
          <p:nvPr/>
        </p:nvSpPr>
        <p:spPr>
          <a:xfrm>
            <a:off x="7602354" y="4317958"/>
            <a:ext cx="1788177" cy="738664"/>
          </a:xfrm>
          <a:prstGeom prst="rect">
            <a:avLst/>
          </a:prstGeom>
          <a:noFill/>
        </p:spPr>
        <p:txBody>
          <a:bodyPr wrap="square" lIns="0" tIns="0" rIns="0" bIns="0" rtlCol="0">
            <a:spAutoFit/>
          </a:bodyPr>
          <a:lstStyle/>
          <a:p>
            <a:pPr defTabSz="457246">
              <a:defRPr/>
            </a:pPr>
            <a:r>
              <a:rPr lang="en-US" sz="1600">
                <a:solidFill>
                  <a:srgbClr val="032954"/>
                </a:solidFill>
                <a:latin typeface="Anova Light"/>
              </a:rPr>
              <a:t>Building AI that reflects </a:t>
            </a:r>
            <a:r>
              <a:rPr lang="en-US" sz="1600" b="1">
                <a:solidFill>
                  <a:srgbClr val="032954"/>
                </a:solidFill>
                <a:latin typeface="Anova Bold"/>
              </a:rPr>
              <a:t>our values </a:t>
            </a:r>
            <a:r>
              <a:rPr lang="en-US" sz="1600">
                <a:solidFill>
                  <a:srgbClr val="032954"/>
                </a:solidFill>
                <a:latin typeface="Anova Light"/>
              </a:rPr>
              <a:t>as a society</a:t>
            </a:r>
          </a:p>
        </p:txBody>
      </p:sp>
      <p:sp>
        <p:nvSpPr>
          <p:cNvPr id="25" name="!!_TB_05">
            <a:extLst>
              <a:ext uri="{FF2B5EF4-FFF2-40B4-BE49-F238E27FC236}">
                <a16:creationId xmlns:a16="http://schemas.microsoft.com/office/drawing/2014/main" id="{372890E2-93F7-A272-DA10-E0033FD9A521}"/>
              </a:ext>
            </a:extLst>
          </p:cNvPr>
          <p:cNvSpPr txBox="1"/>
          <p:nvPr/>
        </p:nvSpPr>
        <p:spPr>
          <a:xfrm>
            <a:off x="10012790" y="4317958"/>
            <a:ext cx="1788177" cy="738664"/>
          </a:xfrm>
          <a:prstGeom prst="rect">
            <a:avLst/>
          </a:prstGeom>
          <a:noFill/>
        </p:spPr>
        <p:txBody>
          <a:bodyPr wrap="square" lIns="0" tIns="0" rIns="0" bIns="0" rtlCol="0">
            <a:spAutoFit/>
          </a:bodyPr>
          <a:lstStyle/>
          <a:p>
            <a:pPr defTabSz="457246">
              <a:defRPr/>
            </a:pPr>
            <a:r>
              <a:rPr lang="en-GB" sz="1600">
                <a:solidFill>
                  <a:srgbClr val="032954"/>
                </a:solidFill>
                <a:latin typeface="Anova Light"/>
              </a:rPr>
              <a:t>Remembering the people </a:t>
            </a:r>
            <a:r>
              <a:rPr lang="en-GB" sz="1600" b="1">
                <a:solidFill>
                  <a:srgbClr val="032954"/>
                </a:solidFill>
                <a:latin typeface="Anova Bold"/>
              </a:rPr>
              <a:t>impacted by </a:t>
            </a:r>
            <a:r>
              <a:rPr lang="en-GB" sz="1600">
                <a:solidFill>
                  <a:srgbClr val="032954"/>
                </a:solidFill>
                <a:latin typeface="Anova Light"/>
              </a:rPr>
              <a:t>each decision</a:t>
            </a:r>
          </a:p>
        </p:txBody>
      </p:sp>
      <p:sp>
        <p:nvSpPr>
          <p:cNvPr id="12" name="!!_Bar_01">
            <a:extLst>
              <a:ext uri="{FF2B5EF4-FFF2-40B4-BE49-F238E27FC236}">
                <a16:creationId xmlns:a16="http://schemas.microsoft.com/office/drawing/2014/main" id="{965910D6-8EFB-D06A-447F-78CF23A8C9D6}"/>
              </a:ext>
            </a:extLst>
          </p:cNvPr>
          <p:cNvSpPr/>
          <p:nvPr/>
        </p:nvSpPr>
        <p:spPr>
          <a:xfrm>
            <a:off x="514803" y="1646767"/>
            <a:ext cx="360892" cy="2432049"/>
          </a:xfrm>
          <a:prstGeom prst="round2SameRect">
            <a:avLst>
              <a:gd name="adj1" fmla="val 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3" name="!!_Bar_02">
            <a:extLst>
              <a:ext uri="{FF2B5EF4-FFF2-40B4-BE49-F238E27FC236}">
                <a16:creationId xmlns:a16="http://schemas.microsoft.com/office/drawing/2014/main" id="{4ECF9BF9-EAFA-3CE7-297D-869D8FFB6F80}"/>
              </a:ext>
            </a:extLst>
          </p:cNvPr>
          <p:cNvSpPr/>
          <p:nvPr/>
        </p:nvSpPr>
        <p:spPr>
          <a:xfrm>
            <a:off x="2750939" y="1646767"/>
            <a:ext cx="360892" cy="2432049"/>
          </a:xfrm>
          <a:prstGeom prst="round2SameRect">
            <a:avLst>
              <a:gd name="adj1" fmla="val 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4" name="!!_Bar_03">
            <a:extLst>
              <a:ext uri="{FF2B5EF4-FFF2-40B4-BE49-F238E27FC236}">
                <a16:creationId xmlns:a16="http://schemas.microsoft.com/office/drawing/2014/main" id="{EB270799-4778-EBB6-6D18-0F2E6FBE7C9E}"/>
              </a:ext>
            </a:extLst>
          </p:cNvPr>
          <p:cNvSpPr/>
          <p:nvPr/>
        </p:nvSpPr>
        <p:spPr>
          <a:xfrm>
            <a:off x="5185215" y="1646767"/>
            <a:ext cx="360892" cy="2432049"/>
          </a:xfrm>
          <a:prstGeom prst="round2SameRect">
            <a:avLst>
              <a:gd name="adj1" fmla="val 0"/>
              <a:gd name="adj2" fmla="val 50000"/>
            </a:avLst>
          </a:prstGeom>
          <a:solidFill>
            <a:srgbClr val="C6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1" name="!!_Bar_04">
            <a:extLst>
              <a:ext uri="{FF2B5EF4-FFF2-40B4-BE49-F238E27FC236}">
                <a16:creationId xmlns:a16="http://schemas.microsoft.com/office/drawing/2014/main" id="{8FEA7D9C-A942-F1BD-27DA-F51FEA9EBE7F}"/>
              </a:ext>
            </a:extLst>
          </p:cNvPr>
          <p:cNvSpPr/>
          <p:nvPr/>
        </p:nvSpPr>
        <p:spPr>
          <a:xfrm>
            <a:off x="7599085" y="1646306"/>
            <a:ext cx="360892" cy="2423168"/>
          </a:xfrm>
          <a:prstGeom prst="round2SameRect">
            <a:avLst>
              <a:gd name="adj1" fmla="val 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5" name="!!_Bar_05">
            <a:extLst>
              <a:ext uri="{FF2B5EF4-FFF2-40B4-BE49-F238E27FC236}">
                <a16:creationId xmlns:a16="http://schemas.microsoft.com/office/drawing/2014/main" id="{59B3C94E-4FED-0126-75A6-66F0083D51F4}"/>
              </a:ext>
            </a:extLst>
          </p:cNvPr>
          <p:cNvSpPr/>
          <p:nvPr/>
        </p:nvSpPr>
        <p:spPr>
          <a:xfrm>
            <a:off x="10017628" y="1646768"/>
            <a:ext cx="360892" cy="2432049"/>
          </a:xfrm>
          <a:prstGeom prst="round2SameRect">
            <a:avLst>
              <a:gd name="adj1" fmla="val 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6" name="!!_01">
            <a:extLst>
              <a:ext uri="{FF2B5EF4-FFF2-40B4-BE49-F238E27FC236}">
                <a16:creationId xmlns:a16="http://schemas.microsoft.com/office/drawing/2014/main" id="{0AD5F017-7958-96C0-0B54-A729C234F46E}"/>
              </a:ext>
            </a:extLst>
          </p:cNvPr>
          <p:cNvSpPr/>
          <p:nvPr/>
        </p:nvSpPr>
        <p:spPr>
          <a:xfrm>
            <a:off x="514805" y="3717689"/>
            <a:ext cx="360892" cy="3608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_02">
            <a:extLst>
              <a:ext uri="{FF2B5EF4-FFF2-40B4-BE49-F238E27FC236}">
                <a16:creationId xmlns:a16="http://schemas.microsoft.com/office/drawing/2014/main" id="{4F3BB5E5-EAE5-AA92-9195-F75C301466E8}"/>
              </a:ext>
            </a:extLst>
          </p:cNvPr>
          <p:cNvSpPr/>
          <p:nvPr/>
        </p:nvSpPr>
        <p:spPr>
          <a:xfrm>
            <a:off x="2750939" y="3717689"/>
            <a:ext cx="360892" cy="3608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_03">
            <a:extLst>
              <a:ext uri="{FF2B5EF4-FFF2-40B4-BE49-F238E27FC236}">
                <a16:creationId xmlns:a16="http://schemas.microsoft.com/office/drawing/2014/main" id="{AFA1B8AB-6865-BC3F-59F4-3DD0C8E43CF3}"/>
              </a:ext>
            </a:extLst>
          </p:cNvPr>
          <p:cNvSpPr/>
          <p:nvPr/>
        </p:nvSpPr>
        <p:spPr>
          <a:xfrm>
            <a:off x="5185215" y="3717689"/>
            <a:ext cx="360892" cy="360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2" name="!!_04">
            <a:extLst>
              <a:ext uri="{FF2B5EF4-FFF2-40B4-BE49-F238E27FC236}">
                <a16:creationId xmlns:a16="http://schemas.microsoft.com/office/drawing/2014/main" id="{9A395E54-866E-C20E-98CD-7E5DDF24FBF7}"/>
              </a:ext>
            </a:extLst>
          </p:cNvPr>
          <p:cNvSpPr/>
          <p:nvPr/>
        </p:nvSpPr>
        <p:spPr>
          <a:xfrm rot="5400000">
            <a:off x="7597386" y="3716225"/>
            <a:ext cx="364289" cy="3608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9" name="!!_05">
            <a:extLst>
              <a:ext uri="{FF2B5EF4-FFF2-40B4-BE49-F238E27FC236}">
                <a16:creationId xmlns:a16="http://schemas.microsoft.com/office/drawing/2014/main" id="{3EB5F20C-3A08-FEB0-3824-2EC257D58EC5}"/>
              </a:ext>
            </a:extLst>
          </p:cNvPr>
          <p:cNvSpPr/>
          <p:nvPr/>
        </p:nvSpPr>
        <p:spPr>
          <a:xfrm>
            <a:off x="10022115" y="3720876"/>
            <a:ext cx="354519" cy="3545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4" name="!!_Title">
            <a:extLst>
              <a:ext uri="{FF2B5EF4-FFF2-40B4-BE49-F238E27FC236}">
                <a16:creationId xmlns:a16="http://schemas.microsoft.com/office/drawing/2014/main" id="{20956453-17CB-148D-A62D-FAD73AE3AA30}"/>
              </a:ext>
            </a:extLst>
          </p:cNvPr>
          <p:cNvSpPr txBox="1">
            <a:spLocks/>
          </p:cNvSpPr>
          <p:nvPr/>
        </p:nvSpPr>
        <p:spPr>
          <a:xfrm>
            <a:off x="391278" y="851756"/>
            <a:ext cx="10515600" cy="555408"/>
          </a:xfrm>
          <a:prstGeom prst="rect">
            <a:avLst/>
          </a:prstGeom>
        </p:spPr>
        <p:txBody>
          <a:bodyPr vert="horz" lIns="0" tIns="0" rIns="0" bIns="0" rtlCol="0" anchor="ctr" anchorCtr="0">
            <a:spAutoFit/>
          </a:bodyPr>
          <a:lst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9933"/>
                </a:solidFill>
                <a:effectLst/>
                <a:uLnTx/>
                <a:uFillTx/>
                <a:latin typeface="Lato Black" panose="020F0502020204030203" pitchFamily="34" charset="0"/>
                <a:ea typeface="Lato Black" panose="020F0502020204030203" pitchFamily="34" charset="0"/>
                <a:cs typeface="Lato Black" panose="020F0502020204030203" pitchFamily="34" charset="0"/>
              </a:rPr>
              <a:t>Trustworthy AI</a:t>
            </a:r>
          </a:p>
        </p:txBody>
      </p:sp>
    </p:spTree>
    <p:extLst>
      <p:ext uri="{BB962C8B-B14F-4D97-AF65-F5344CB8AC3E}">
        <p14:creationId xmlns:p14="http://schemas.microsoft.com/office/powerpoint/2010/main" val="406645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4947C7-A6E7-06F7-36AC-056082B0D15E}"/>
              </a:ext>
            </a:extLst>
          </p:cNvPr>
          <p:cNvSpPr/>
          <p:nvPr/>
        </p:nvSpPr>
        <p:spPr>
          <a:xfrm>
            <a:off x="1066800" y="1452651"/>
            <a:ext cx="10075333" cy="1871133"/>
          </a:xfrm>
          <a:prstGeom prst="roundRect">
            <a:avLst>
              <a:gd name="adj" fmla="val 100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Rectangle: Rounded Corners 2">
            <a:extLst>
              <a:ext uri="{FF2B5EF4-FFF2-40B4-BE49-F238E27FC236}">
                <a16:creationId xmlns:a16="http://schemas.microsoft.com/office/drawing/2014/main" id="{7ED15D31-A5E0-C63A-E151-EDD5A37566DC}"/>
              </a:ext>
            </a:extLst>
          </p:cNvPr>
          <p:cNvSpPr/>
          <p:nvPr/>
        </p:nvSpPr>
        <p:spPr>
          <a:xfrm>
            <a:off x="1043517" y="3907576"/>
            <a:ext cx="10086446" cy="1871133"/>
          </a:xfrm>
          <a:prstGeom prst="roundRect">
            <a:avLst>
              <a:gd name="adj" fmla="val 100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Rounded Corners 7">
            <a:extLst>
              <a:ext uri="{FF2B5EF4-FFF2-40B4-BE49-F238E27FC236}">
                <a16:creationId xmlns:a16="http://schemas.microsoft.com/office/drawing/2014/main" id="{292F22F9-12D7-420B-88C7-01B6C5570C7F}"/>
              </a:ext>
            </a:extLst>
          </p:cNvPr>
          <p:cNvSpPr/>
          <p:nvPr/>
        </p:nvSpPr>
        <p:spPr>
          <a:xfrm>
            <a:off x="8512704" y="1266384"/>
            <a:ext cx="2244725" cy="2244725"/>
          </a:xfrm>
          <a:prstGeom prst="roundRect">
            <a:avLst>
              <a:gd name="adj" fmla="val 5105"/>
            </a:avLst>
          </a:prstGeom>
          <a:solidFill>
            <a:schemeClr val="bg1"/>
          </a:solidFill>
          <a:ln>
            <a:solidFill>
              <a:schemeClr val="accent6">
                <a:lumMod val="40000"/>
                <a:lumOff val="60000"/>
              </a:schemeClr>
            </a:solidFill>
          </a:ln>
          <a:effectLst>
            <a:outerShdw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1" name="Straight Connector 10">
            <a:extLst>
              <a:ext uri="{FF2B5EF4-FFF2-40B4-BE49-F238E27FC236}">
                <a16:creationId xmlns:a16="http://schemas.microsoft.com/office/drawing/2014/main" id="{34413911-6A0C-E94F-0811-80F57F864705}"/>
              </a:ext>
            </a:extLst>
          </p:cNvPr>
          <p:cNvCxnSpPr>
            <a:cxnSpLocks/>
          </p:cNvCxnSpPr>
          <p:nvPr/>
        </p:nvCxnSpPr>
        <p:spPr>
          <a:xfrm flipH="1">
            <a:off x="9696450" y="1958534"/>
            <a:ext cx="903817" cy="903817"/>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A3A68877-4D35-AA70-A0BC-9F412F43427F}"/>
              </a:ext>
            </a:extLst>
          </p:cNvPr>
          <p:cNvSpPr txBox="1">
            <a:spLocks/>
          </p:cNvSpPr>
          <p:nvPr/>
        </p:nvSpPr>
        <p:spPr>
          <a:xfrm>
            <a:off x="1592986" y="1880372"/>
            <a:ext cx="5450417" cy="103438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GB" sz="3734" b="0">
                <a:solidFill>
                  <a:schemeClr val="bg1"/>
                </a:solidFill>
                <a:latin typeface="+mn-lt"/>
              </a:rPr>
              <a:t>Learn more about </a:t>
            </a:r>
          </a:p>
          <a:p>
            <a:r>
              <a:rPr lang="en-GB" sz="3734" b="0">
                <a:solidFill>
                  <a:schemeClr val="bg1"/>
                </a:solidFill>
                <a:latin typeface="+mn-lt"/>
              </a:rPr>
              <a:t>AI in the public Sector</a:t>
            </a:r>
          </a:p>
        </p:txBody>
      </p:sp>
      <p:sp>
        <p:nvSpPr>
          <p:cNvPr id="2" name="Title 1">
            <a:extLst>
              <a:ext uri="{FF2B5EF4-FFF2-40B4-BE49-F238E27FC236}">
                <a16:creationId xmlns:a16="http://schemas.microsoft.com/office/drawing/2014/main" id="{A2518AB8-0279-528D-E0FC-E960A0737861}"/>
              </a:ext>
            </a:extLst>
          </p:cNvPr>
          <p:cNvSpPr>
            <a:spLocks noGrp="1"/>
          </p:cNvSpPr>
          <p:nvPr>
            <p:ph type="title" idx="4294967295"/>
          </p:nvPr>
        </p:nvSpPr>
        <p:spPr>
          <a:xfrm>
            <a:off x="1676400" y="687388"/>
            <a:ext cx="10515600" cy="517525"/>
          </a:xfrm>
        </p:spPr>
        <p:txBody>
          <a:bodyPr/>
          <a:lstStyle/>
          <a:p>
            <a:r>
              <a:rPr lang="en-US">
                <a:latin typeface="Anova Bold"/>
              </a:rPr>
              <a:t>Learn more about AI</a:t>
            </a:r>
            <a:endParaRPr lang="en-US"/>
          </a:p>
        </p:txBody>
      </p:sp>
      <p:pic>
        <p:nvPicPr>
          <p:cNvPr id="7" name="Picture 6" descr="A qr code with a white background&#10;&#10;Description automatically generated">
            <a:extLst>
              <a:ext uri="{FF2B5EF4-FFF2-40B4-BE49-F238E27FC236}">
                <a16:creationId xmlns:a16="http://schemas.microsoft.com/office/drawing/2014/main" id="{FBA296FC-E43C-7740-BA55-B0C89C1AB217}"/>
              </a:ext>
            </a:extLst>
          </p:cNvPr>
          <p:cNvPicPr>
            <a:picLocks noChangeAspect="1"/>
          </p:cNvPicPr>
          <p:nvPr/>
        </p:nvPicPr>
        <p:blipFill rotWithShape="1">
          <a:blip r:embed="rId2"/>
          <a:srcRect l="6715" t="6933" r="7109" b="8301"/>
          <a:stretch/>
        </p:blipFill>
        <p:spPr>
          <a:xfrm>
            <a:off x="8616358" y="1386717"/>
            <a:ext cx="2037417" cy="2004060"/>
          </a:xfrm>
          <a:prstGeom prst="rect">
            <a:avLst/>
          </a:prstGeom>
        </p:spPr>
      </p:pic>
      <p:sp>
        <p:nvSpPr>
          <p:cNvPr id="22" name="Rectangle: Rounded Corners 21">
            <a:extLst>
              <a:ext uri="{FF2B5EF4-FFF2-40B4-BE49-F238E27FC236}">
                <a16:creationId xmlns:a16="http://schemas.microsoft.com/office/drawing/2014/main" id="{72C004C4-C1AF-6067-E7A7-9084607780C0}"/>
              </a:ext>
            </a:extLst>
          </p:cNvPr>
          <p:cNvSpPr/>
          <p:nvPr/>
        </p:nvSpPr>
        <p:spPr>
          <a:xfrm>
            <a:off x="8512704" y="3734614"/>
            <a:ext cx="2244725" cy="2244725"/>
          </a:xfrm>
          <a:prstGeom prst="roundRect">
            <a:avLst>
              <a:gd name="adj" fmla="val 5105"/>
            </a:avLst>
          </a:prstGeom>
          <a:solidFill>
            <a:schemeClr val="bg1"/>
          </a:solidFill>
          <a:ln>
            <a:solidFill>
              <a:schemeClr val="accent6">
                <a:lumMod val="40000"/>
                <a:lumOff val="60000"/>
              </a:schemeClr>
            </a:solidFill>
          </a:ln>
          <a:effectLst>
            <a:outerShdw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itle 1">
            <a:extLst>
              <a:ext uri="{FF2B5EF4-FFF2-40B4-BE49-F238E27FC236}">
                <a16:creationId xmlns:a16="http://schemas.microsoft.com/office/drawing/2014/main" id="{B7AF1C38-7881-B793-E95D-9CD1A697552E}"/>
              </a:ext>
            </a:extLst>
          </p:cNvPr>
          <p:cNvSpPr txBox="1">
            <a:spLocks/>
          </p:cNvSpPr>
          <p:nvPr/>
        </p:nvSpPr>
        <p:spPr>
          <a:xfrm>
            <a:off x="1508125" y="4326728"/>
            <a:ext cx="4705350" cy="1034386"/>
          </a:xfrm>
          <a:prstGeom prst="rect">
            <a:avLst/>
          </a:prstGeom>
        </p:spPr>
        <p:txBody>
          <a:bodyPr vert="horz" wrap="square"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3734" b="0">
                <a:solidFill>
                  <a:schemeClr val="bg1"/>
                </a:solidFill>
                <a:latin typeface="+mn-lt"/>
              </a:rPr>
              <a:t>Learn more about Generative AI at SAS</a:t>
            </a:r>
          </a:p>
        </p:txBody>
      </p:sp>
      <p:grpSp>
        <p:nvGrpSpPr>
          <p:cNvPr id="13" name="Group 12">
            <a:extLst>
              <a:ext uri="{FF2B5EF4-FFF2-40B4-BE49-F238E27FC236}">
                <a16:creationId xmlns:a16="http://schemas.microsoft.com/office/drawing/2014/main" id="{D4B4BAFA-292C-C869-BF77-45832EA8D442}"/>
              </a:ext>
            </a:extLst>
          </p:cNvPr>
          <p:cNvGrpSpPr/>
          <p:nvPr/>
        </p:nvGrpSpPr>
        <p:grpSpPr>
          <a:xfrm flipH="1">
            <a:off x="7586134" y="1270237"/>
            <a:ext cx="745065" cy="2247663"/>
            <a:chOff x="15041167" y="2662159"/>
            <a:chExt cx="1871320" cy="5645280"/>
          </a:xfrm>
        </p:grpSpPr>
        <p:cxnSp>
          <p:nvCxnSpPr>
            <p:cNvPr id="14" name="Straight Connector 13">
              <a:extLst>
                <a:ext uri="{FF2B5EF4-FFF2-40B4-BE49-F238E27FC236}">
                  <a16:creationId xmlns:a16="http://schemas.microsoft.com/office/drawing/2014/main" id="{B46CBBCB-55A3-22B4-31BE-8BCA4046F1E2}"/>
                </a:ext>
              </a:extLst>
            </p:cNvPr>
            <p:cNvCxnSpPr>
              <a:cxnSpLocks/>
            </p:cNvCxnSpPr>
            <p:nvPr/>
          </p:nvCxnSpPr>
          <p:spPr>
            <a:xfrm flipH="1">
              <a:off x="15041167" y="2662159"/>
              <a:ext cx="1871320" cy="1886680"/>
            </a:xfrm>
            <a:prstGeom prst="line">
              <a:avLst/>
            </a:prstGeom>
            <a:ln w="952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BF25CB-27D4-009A-69FB-320AD04646F2}"/>
                </a:ext>
              </a:extLst>
            </p:cNvPr>
            <p:cNvCxnSpPr>
              <a:cxnSpLocks/>
            </p:cNvCxnSpPr>
            <p:nvPr/>
          </p:nvCxnSpPr>
          <p:spPr>
            <a:xfrm flipH="1" flipV="1">
              <a:off x="15041167" y="6428140"/>
              <a:ext cx="1871320" cy="1879299"/>
            </a:xfrm>
            <a:prstGeom prst="line">
              <a:avLst/>
            </a:prstGeom>
            <a:ln w="952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grpSp>
      <p:pic>
        <p:nvPicPr>
          <p:cNvPr id="35" name="Picture 34" descr="A qr code on a white background&#10;&#10;Description automatically generated">
            <a:extLst>
              <a:ext uri="{FF2B5EF4-FFF2-40B4-BE49-F238E27FC236}">
                <a16:creationId xmlns:a16="http://schemas.microsoft.com/office/drawing/2014/main" id="{BC12E2A1-B479-E391-673C-19F1BF076312}"/>
              </a:ext>
            </a:extLst>
          </p:cNvPr>
          <p:cNvPicPr>
            <a:picLocks noChangeAspect="1"/>
          </p:cNvPicPr>
          <p:nvPr/>
        </p:nvPicPr>
        <p:blipFill rotWithShape="1">
          <a:blip r:embed="rId3"/>
          <a:srcRect l="8501" t="8491" r="8833" b="9491"/>
          <a:stretch/>
        </p:blipFill>
        <p:spPr>
          <a:xfrm>
            <a:off x="8623527" y="3853382"/>
            <a:ext cx="2023080" cy="2007189"/>
          </a:xfrm>
          <a:prstGeom prst="rect">
            <a:avLst/>
          </a:prstGeom>
        </p:spPr>
      </p:pic>
      <p:grpSp>
        <p:nvGrpSpPr>
          <p:cNvPr id="21" name="Group 20">
            <a:extLst>
              <a:ext uri="{FF2B5EF4-FFF2-40B4-BE49-F238E27FC236}">
                <a16:creationId xmlns:a16="http://schemas.microsoft.com/office/drawing/2014/main" id="{523F892E-81D1-993C-64F5-33497F6FC2AD}"/>
              </a:ext>
            </a:extLst>
          </p:cNvPr>
          <p:cNvGrpSpPr/>
          <p:nvPr/>
        </p:nvGrpSpPr>
        <p:grpSpPr>
          <a:xfrm flipH="1">
            <a:off x="7586134" y="3706060"/>
            <a:ext cx="745065" cy="2247663"/>
            <a:chOff x="15041167" y="2662159"/>
            <a:chExt cx="1871320" cy="5645280"/>
          </a:xfrm>
        </p:grpSpPr>
        <p:cxnSp>
          <p:nvCxnSpPr>
            <p:cNvPr id="23" name="Straight Connector 22">
              <a:extLst>
                <a:ext uri="{FF2B5EF4-FFF2-40B4-BE49-F238E27FC236}">
                  <a16:creationId xmlns:a16="http://schemas.microsoft.com/office/drawing/2014/main" id="{E609F060-A866-3498-5D15-F7387AC5A88D}"/>
                </a:ext>
              </a:extLst>
            </p:cNvPr>
            <p:cNvCxnSpPr>
              <a:cxnSpLocks/>
            </p:cNvCxnSpPr>
            <p:nvPr/>
          </p:nvCxnSpPr>
          <p:spPr>
            <a:xfrm flipH="1">
              <a:off x="15041167" y="2662159"/>
              <a:ext cx="1871320" cy="1886680"/>
            </a:xfrm>
            <a:prstGeom prst="line">
              <a:avLst/>
            </a:prstGeom>
            <a:ln w="952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5A64BB-660F-0B0B-12E9-91399B55EFBC}"/>
                </a:ext>
              </a:extLst>
            </p:cNvPr>
            <p:cNvCxnSpPr>
              <a:cxnSpLocks/>
            </p:cNvCxnSpPr>
            <p:nvPr/>
          </p:nvCxnSpPr>
          <p:spPr>
            <a:xfrm flipH="1" flipV="1">
              <a:off x="15041167" y="6428140"/>
              <a:ext cx="1871320" cy="1879299"/>
            </a:xfrm>
            <a:prstGeom prst="line">
              <a:avLst/>
            </a:prstGeom>
            <a:ln w="9525"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366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a:xfrm>
            <a:off x="342900" y="313621"/>
            <a:ext cx="10200132" cy="1188720"/>
          </a:xfrm>
        </p:spPr>
        <p:txBody>
          <a:bodyPr/>
          <a:lstStyle/>
          <a:p>
            <a:r>
              <a:rPr lang="en-US" dirty="0"/>
              <a:t>Thank you.</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idx="1"/>
          </p:nvPr>
        </p:nvSpPr>
        <p:spPr>
          <a:xfrm>
            <a:off x="338328" y="1700784"/>
            <a:ext cx="10204704" cy="2971800"/>
          </a:xfrm>
        </p:spPr>
        <p:txBody>
          <a:bodyPr/>
          <a:lstStyle/>
          <a:p>
            <a:pPr marL="91440" indent="0">
              <a:spcBef>
                <a:spcPts val="0"/>
              </a:spcBef>
              <a:spcAft>
                <a:spcPts val="0"/>
              </a:spcAft>
              <a:buNone/>
            </a:pPr>
            <a:r>
              <a:rPr lang="en-US" dirty="0"/>
              <a:t>Jennifer Robinson</a:t>
            </a:r>
          </a:p>
          <a:p>
            <a:pPr marL="91440" indent="0">
              <a:spcBef>
                <a:spcPts val="0"/>
              </a:spcBef>
              <a:spcAft>
                <a:spcPts val="0"/>
              </a:spcAft>
              <a:buNone/>
            </a:pPr>
            <a:r>
              <a:rPr lang="en-US" sz="2000" dirty="0"/>
              <a:t>jennifer.robinson@sas.com</a:t>
            </a:r>
          </a:p>
        </p:txBody>
      </p:sp>
      <p:pic>
        <p:nvPicPr>
          <p:cNvPr id="5" name="Picture 4" descr="Dog in lap">
            <a:extLst>
              <a:ext uri="{FF2B5EF4-FFF2-40B4-BE49-F238E27FC236}">
                <a16:creationId xmlns:a16="http://schemas.microsoft.com/office/drawing/2014/main" id="{C130E850-67B0-582D-7E47-A60B1D37ECFF}"/>
              </a:ext>
            </a:extLst>
          </p:cNvPr>
          <p:cNvPicPr>
            <a:picLocks noChangeAspect="1"/>
          </p:cNvPicPr>
          <p:nvPr/>
        </p:nvPicPr>
        <p:blipFill>
          <a:blip r:embed="rId2"/>
          <a:stretch>
            <a:fillRect/>
          </a:stretch>
        </p:blipFill>
        <p:spPr>
          <a:xfrm>
            <a:off x="2907792" y="1303898"/>
            <a:ext cx="8332604" cy="5554102"/>
          </a:xfrm>
          <a:prstGeom prst="rect">
            <a:avLst/>
          </a:prstGeom>
          <a:ln>
            <a:noFill/>
          </a:ln>
          <a:effectLst>
            <a:softEdge rad="685800"/>
          </a:effectLst>
        </p:spPr>
      </p:pic>
    </p:spTree>
    <p:extLst>
      <p:ext uri="{BB962C8B-B14F-4D97-AF65-F5344CB8AC3E}">
        <p14:creationId xmlns:p14="http://schemas.microsoft.com/office/powerpoint/2010/main" val="214870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Title_01">
            <a:extLst>
              <a:ext uri="{FF2B5EF4-FFF2-40B4-BE49-F238E27FC236}">
                <a16:creationId xmlns:a16="http://schemas.microsoft.com/office/drawing/2014/main" id="{24181A73-296B-DDD4-B219-6D44073BD6F1}"/>
              </a:ext>
            </a:extLst>
          </p:cNvPr>
          <p:cNvSpPr>
            <a:spLocks noGrp="1"/>
          </p:cNvSpPr>
          <p:nvPr>
            <p:ph type="title" idx="4294967295"/>
          </p:nvPr>
        </p:nvSpPr>
        <p:spPr>
          <a:xfrm>
            <a:off x="0" y="863600"/>
            <a:ext cx="10515600" cy="554038"/>
          </a:xfrm>
        </p:spPr>
        <p:txBody>
          <a:bodyPr/>
          <a:lstStyle/>
          <a:p>
            <a:r>
              <a:rPr lang="en-US" dirty="0"/>
              <a:t>…and where we are going in the future</a:t>
            </a:r>
          </a:p>
        </p:txBody>
      </p:sp>
      <p:cxnSp>
        <p:nvCxnSpPr>
          <p:cNvPr id="10" name="!!_Line">
            <a:extLst>
              <a:ext uri="{FF2B5EF4-FFF2-40B4-BE49-F238E27FC236}">
                <a16:creationId xmlns:a16="http://schemas.microsoft.com/office/drawing/2014/main" id="{43238297-A109-C44C-0C36-F84FC4087E6A}"/>
              </a:ext>
            </a:extLst>
          </p:cNvPr>
          <p:cNvCxnSpPr/>
          <p:nvPr/>
        </p:nvCxnSpPr>
        <p:spPr>
          <a:xfrm>
            <a:off x="0" y="3395187"/>
            <a:ext cx="12192000"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9" name="!!_TB_08">
            <a:extLst>
              <a:ext uri="{FF2B5EF4-FFF2-40B4-BE49-F238E27FC236}">
                <a16:creationId xmlns:a16="http://schemas.microsoft.com/office/drawing/2014/main" id="{0F2E1F8E-F06E-4508-BA36-CC6D3236B815}"/>
              </a:ext>
            </a:extLst>
          </p:cNvPr>
          <p:cNvSpPr txBox="1"/>
          <p:nvPr/>
        </p:nvSpPr>
        <p:spPr>
          <a:xfrm>
            <a:off x="601130" y="5171508"/>
            <a:ext cx="1676402" cy="287323"/>
          </a:xfrm>
          <a:prstGeom prst="rect">
            <a:avLst/>
          </a:prstGeom>
          <a:noFill/>
        </p:spPr>
        <p:txBody>
          <a:bodyPr wrap="square" lIns="0" tIns="0" rIns="0" bIns="0" rtlCol="0">
            <a:spAutoFit/>
          </a:bodyPr>
          <a:lstStyle/>
          <a:p>
            <a:pPr algn="ctr"/>
            <a:r>
              <a:rPr lang="en-US" sz="1867"/>
              <a:t>Simulation</a:t>
            </a:r>
          </a:p>
        </p:txBody>
      </p:sp>
      <p:sp>
        <p:nvSpPr>
          <p:cNvPr id="9" name="!!_TB_09">
            <a:extLst>
              <a:ext uri="{FF2B5EF4-FFF2-40B4-BE49-F238E27FC236}">
                <a16:creationId xmlns:a16="http://schemas.microsoft.com/office/drawing/2014/main" id="{86EA6364-A510-4249-8D07-1F592A6A2509}"/>
              </a:ext>
            </a:extLst>
          </p:cNvPr>
          <p:cNvSpPr txBox="1"/>
          <p:nvPr/>
        </p:nvSpPr>
        <p:spPr>
          <a:xfrm>
            <a:off x="2463799" y="5171508"/>
            <a:ext cx="1676401" cy="574644"/>
          </a:xfrm>
          <a:prstGeom prst="rect">
            <a:avLst/>
          </a:prstGeom>
          <a:noFill/>
        </p:spPr>
        <p:txBody>
          <a:bodyPr wrap="square" lIns="0" tIns="0" rIns="0" bIns="0" rtlCol="0">
            <a:spAutoFit/>
          </a:bodyPr>
          <a:lstStyle/>
          <a:p>
            <a:pPr algn="ctr"/>
            <a:r>
              <a:rPr lang="en-US" sz="1867"/>
              <a:t>Prevention	</a:t>
            </a:r>
          </a:p>
        </p:txBody>
      </p:sp>
      <p:sp>
        <p:nvSpPr>
          <p:cNvPr id="12" name="!!_TB_10">
            <a:extLst>
              <a:ext uri="{FF2B5EF4-FFF2-40B4-BE49-F238E27FC236}">
                <a16:creationId xmlns:a16="http://schemas.microsoft.com/office/drawing/2014/main" id="{C1F4D965-6E2A-57B5-117D-CF4DA86E37BD}"/>
              </a:ext>
            </a:extLst>
          </p:cNvPr>
          <p:cNvSpPr txBox="1"/>
          <p:nvPr/>
        </p:nvSpPr>
        <p:spPr>
          <a:xfrm>
            <a:off x="4332816" y="5171508"/>
            <a:ext cx="1676401" cy="287323"/>
          </a:xfrm>
          <a:prstGeom prst="rect">
            <a:avLst/>
          </a:prstGeom>
          <a:noFill/>
        </p:spPr>
        <p:txBody>
          <a:bodyPr wrap="square" lIns="0" tIns="0" rIns="0" bIns="0" rtlCol="0">
            <a:spAutoFit/>
          </a:bodyPr>
          <a:lstStyle/>
          <a:p>
            <a:pPr algn="ctr"/>
            <a:r>
              <a:rPr lang="en-US" sz="1867"/>
              <a:t>Preparation</a:t>
            </a:r>
          </a:p>
        </p:txBody>
      </p:sp>
      <p:sp>
        <p:nvSpPr>
          <p:cNvPr id="13" name="!!_TB_11">
            <a:extLst>
              <a:ext uri="{FF2B5EF4-FFF2-40B4-BE49-F238E27FC236}">
                <a16:creationId xmlns:a16="http://schemas.microsoft.com/office/drawing/2014/main" id="{91EA3822-7835-BAEA-17EE-990E817E2441}"/>
              </a:ext>
            </a:extLst>
          </p:cNvPr>
          <p:cNvSpPr txBox="1"/>
          <p:nvPr/>
        </p:nvSpPr>
        <p:spPr>
          <a:xfrm>
            <a:off x="6195483" y="5171508"/>
            <a:ext cx="1676401" cy="287323"/>
          </a:xfrm>
          <a:prstGeom prst="rect">
            <a:avLst/>
          </a:prstGeom>
          <a:noFill/>
        </p:spPr>
        <p:txBody>
          <a:bodyPr wrap="square" lIns="0" tIns="0" rIns="0" bIns="0" rtlCol="0">
            <a:spAutoFit/>
          </a:bodyPr>
          <a:lstStyle/>
          <a:p>
            <a:pPr algn="ctr"/>
            <a:r>
              <a:rPr lang="en-US" sz="1867"/>
              <a:t>Detection</a:t>
            </a:r>
          </a:p>
        </p:txBody>
      </p:sp>
      <p:sp>
        <p:nvSpPr>
          <p:cNvPr id="17" name="!!_TB_12">
            <a:extLst>
              <a:ext uri="{FF2B5EF4-FFF2-40B4-BE49-F238E27FC236}">
                <a16:creationId xmlns:a16="http://schemas.microsoft.com/office/drawing/2014/main" id="{BE95F848-7E52-94CB-B21A-AB4D22018119}"/>
              </a:ext>
            </a:extLst>
          </p:cNvPr>
          <p:cNvSpPr txBox="1"/>
          <p:nvPr/>
        </p:nvSpPr>
        <p:spPr>
          <a:xfrm>
            <a:off x="8051800" y="5171508"/>
            <a:ext cx="1676401" cy="287323"/>
          </a:xfrm>
          <a:prstGeom prst="rect">
            <a:avLst/>
          </a:prstGeom>
          <a:noFill/>
        </p:spPr>
        <p:txBody>
          <a:bodyPr wrap="square" lIns="0" tIns="0" rIns="0" bIns="0" rtlCol="0">
            <a:spAutoFit/>
          </a:bodyPr>
          <a:lstStyle/>
          <a:p>
            <a:pPr algn="ctr"/>
            <a:r>
              <a:rPr lang="en-US" sz="1867"/>
              <a:t>Engagement</a:t>
            </a:r>
          </a:p>
        </p:txBody>
      </p:sp>
      <p:sp>
        <p:nvSpPr>
          <p:cNvPr id="25" name="!!_TB_13">
            <a:extLst>
              <a:ext uri="{FF2B5EF4-FFF2-40B4-BE49-F238E27FC236}">
                <a16:creationId xmlns:a16="http://schemas.microsoft.com/office/drawing/2014/main" id="{9C7F3871-368E-3E96-76C9-B9EEF697199D}"/>
              </a:ext>
            </a:extLst>
          </p:cNvPr>
          <p:cNvSpPr txBox="1"/>
          <p:nvPr/>
        </p:nvSpPr>
        <p:spPr>
          <a:xfrm>
            <a:off x="9914467" y="5171508"/>
            <a:ext cx="1676401" cy="287323"/>
          </a:xfrm>
          <a:prstGeom prst="rect">
            <a:avLst/>
          </a:prstGeom>
          <a:noFill/>
        </p:spPr>
        <p:txBody>
          <a:bodyPr wrap="square" lIns="0" tIns="0" rIns="0" bIns="0" rtlCol="0">
            <a:spAutoFit/>
          </a:bodyPr>
          <a:lstStyle/>
          <a:p>
            <a:pPr algn="ctr"/>
            <a:r>
              <a:rPr lang="en-US" sz="1867"/>
              <a:t>Management</a:t>
            </a:r>
          </a:p>
        </p:txBody>
      </p:sp>
      <p:pic>
        <p:nvPicPr>
          <p:cNvPr id="18" name="!!_IB_01" descr="Law books section in library">
            <a:extLst>
              <a:ext uri="{FF2B5EF4-FFF2-40B4-BE49-F238E27FC236}">
                <a16:creationId xmlns:a16="http://schemas.microsoft.com/office/drawing/2014/main" id="{E85D71DA-46AA-0B37-6E13-4BE73E5845F4}"/>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r="17177"/>
          <a:stretch/>
        </p:blipFill>
        <p:spPr>
          <a:xfrm>
            <a:off x="601133" y="1646767"/>
            <a:ext cx="1676400" cy="3368676"/>
          </a:xfrm>
          <a:prstGeom prst="round2DiagRect">
            <a:avLst>
              <a:gd name="adj1" fmla="val 43182"/>
              <a:gd name="adj2" fmla="val 0"/>
            </a:avLst>
          </a:prstGeom>
        </p:spPr>
      </p:pic>
      <p:pic>
        <p:nvPicPr>
          <p:cNvPr id="3" name="!!_IB_02" descr="Police car on the street">
            <a:extLst>
              <a:ext uri="{FF2B5EF4-FFF2-40B4-BE49-F238E27FC236}">
                <a16:creationId xmlns:a16="http://schemas.microsoft.com/office/drawing/2014/main" id="{4203224B-2EB8-1FA2-5256-42C0972908E0}"/>
              </a:ext>
            </a:extLst>
          </p:cNvPr>
          <p:cNvPicPr>
            <a:picLocks noChangeAspect="1"/>
          </p:cNvPicPr>
          <p:nvPr/>
        </p:nvPicPr>
        <p:blipFill>
          <a:blip r:embed="rId5">
            <a:extLst>
              <a:ext uri="{28A0092B-C50C-407E-A947-70E740481C1C}">
                <a14:useLocalDpi xmlns:a14="http://schemas.microsoft.com/office/drawing/2010/main" val="0"/>
              </a:ext>
            </a:extLst>
          </a:blip>
          <a:srcRect l="33594" r="33594"/>
          <a:stretch/>
        </p:blipFill>
        <p:spPr>
          <a:xfrm>
            <a:off x="2463800" y="1646767"/>
            <a:ext cx="1676400" cy="3368676"/>
          </a:xfrm>
          <a:prstGeom prst="round2DiagRect">
            <a:avLst>
              <a:gd name="adj1" fmla="val 43182"/>
              <a:gd name="adj2" fmla="val 0"/>
            </a:avLst>
          </a:prstGeom>
        </p:spPr>
      </p:pic>
      <p:pic>
        <p:nvPicPr>
          <p:cNvPr id="5" name="!!_IB_03" descr="Firefighters in uniform">
            <a:extLst>
              <a:ext uri="{FF2B5EF4-FFF2-40B4-BE49-F238E27FC236}">
                <a16:creationId xmlns:a16="http://schemas.microsoft.com/office/drawing/2014/main" id="{77541FB8-2A44-1B6F-8DEC-C707F1AA0B43}"/>
              </a:ext>
            </a:extLst>
          </p:cNvPr>
          <p:cNvPicPr>
            <a:picLocks noChangeAspect="1"/>
          </p:cNvPicPr>
          <p:nvPr/>
        </p:nvPicPr>
        <p:blipFill rotWithShape="1">
          <a:blip r:embed="rId6">
            <a:extLst>
              <a:ext uri="{28A0092B-C50C-407E-A947-70E740481C1C}">
                <a14:useLocalDpi xmlns:a14="http://schemas.microsoft.com/office/drawing/2010/main" val="0"/>
              </a:ext>
            </a:extLst>
          </a:blip>
          <a:srcRect l="37669" r="29511"/>
          <a:stretch/>
        </p:blipFill>
        <p:spPr>
          <a:xfrm>
            <a:off x="4333583" y="1646767"/>
            <a:ext cx="1676400" cy="3368676"/>
          </a:xfrm>
          <a:prstGeom prst="round2DiagRect">
            <a:avLst>
              <a:gd name="adj1" fmla="val 43182"/>
              <a:gd name="adj2" fmla="val 0"/>
            </a:avLst>
          </a:prstGeom>
        </p:spPr>
      </p:pic>
      <p:pic>
        <p:nvPicPr>
          <p:cNvPr id="6" name="!!_IB_04" descr="Doctor reviewing x-ray with patient">
            <a:extLst>
              <a:ext uri="{FF2B5EF4-FFF2-40B4-BE49-F238E27FC236}">
                <a16:creationId xmlns:a16="http://schemas.microsoft.com/office/drawing/2014/main" id="{F43FC1D3-8B85-C9F7-EB23-B38201E211D5}"/>
              </a:ext>
            </a:extLst>
          </p:cNvPr>
          <p:cNvPicPr>
            <a:picLocks noChangeAspect="1"/>
          </p:cNvPicPr>
          <p:nvPr/>
        </p:nvPicPr>
        <p:blipFill>
          <a:blip r:embed="rId7">
            <a:extLst>
              <a:ext uri="{28A0092B-C50C-407E-A947-70E740481C1C}">
                <a14:useLocalDpi xmlns:a14="http://schemas.microsoft.com/office/drawing/2010/main" val="0"/>
              </a:ext>
            </a:extLst>
          </a:blip>
          <a:srcRect l="33610" r="33610"/>
          <a:stretch/>
        </p:blipFill>
        <p:spPr>
          <a:xfrm>
            <a:off x="6195483" y="1646767"/>
            <a:ext cx="1676400" cy="3368676"/>
          </a:xfrm>
          <a:prstGeom prst="round2DiagRect">
            <a:avLst>
              <a:gd name="adj1" fmla="val 43182"/>
              <a:gd name="adj2" fmla="val 0"/>
            </a:avLst>
          </a:prstGeom>
        </p:spPr>
      </p:pic>
      <p:pic>
        <p:nvPicPr>
          <p:cNvPr id="7" name="!!_IB_05" descr="Women waving in video chat on smartphone">
            <a:extLst>
              <a:ext uri="{FF2B5EF4-FFF2-40B4-BE49-F238E27FC236}">
                <a16:creationId xmlns:a16="http://schemas.microsoft.com/office/drawing/2014/main" id="{62262E82-80A1-D6F4-DBD7-50F76565EAEA}"/>
              </a:ext>
            </a:extLst>
          </p:cNvPr>
          <p:cNvPicPr>
            <a:picLocks noChangeAspect="1"/>
          </p:cNvPicPr>
          <p:nvPr/>
        </p:nvPicPr>
        <p:blipFill>
          <a:blip r:embed="rId8">
            <a:extLst>
              <a:ext uri="{28A0092B-C50C-407E-A947-70E740481C1C}">
                <a14:useLocalDpi xmlns:a14="http://schemas.microsoft.com/office/drawing/2010/main" val="0"/>
              </a:ext>
            </a:extLst>
          </a:blip>
          <a:srcRect l="33590" r="33590"/>
          <a:stretch/>
        </p:blipFill>
        <p:spPr>
          <a:xfrm>
            <a:off x="8051800" y="1646767"/>
            <a:ext cx="1676400" cy="3368676"/>
          </a:xfrm>
          <a:prstGeom prst="round2DiagRect">
            <a:avLst>
              <a:gd name="adj1" fmla="val 43182"/>
              <a:gd name="adj2" fmla="val 0"/>
            </a:avLst>
          </a:prstGeom>
        </p:spPr>
      </p:pic>
      <p:pic>
        <p:nvPicPr>
          <p:cNvPr id="8" name="!!_IB_06" descr="Busy highway above water">
            <a:extLst>
              <a:ext uri="{FF2B5EF4-FFF2-40B4-BE49-F238E27FC236}">
                <a16:creationId xmlns:a16="http://schemas.microsoft.com/office/drawing/2014/main" id="{EC9DD7C6-BD0A-6910-A3B4-64AC60815A9C}"/>
              </a:ext>
            </a:extLst>
          </p:cNvPr>
          <p:cNvPicPr>
            <a:picLocks noChangeAspect="1"/>
          </p:cNvPicPr>
          <p:nvPr/>
        </p:nvPicPr>
        <p:blipFill rotWithShape="1">
          <a:blip r:embed="rId9">
            <a:extLst>
              <a:ext uri="{28A0092B-C50C-407E-A947-70E740481C1C}">
                <a14:useLocalDpi xmlns:a14="http://schemas.microsoft.com/office/drawing/2010/main" val="0"/>
              </a:ext>
            </a:extLst>
          </a:blip>
          <a:srcRect l="62854" r="4334"/>
          <a:stretch/>
        </p:blipFill>
        <p:spPr>
          <a:xfrm>
            <a:off x="9914467" y="1646767"/>
            <a:ext cx="1676400" cy="3368676"/>
          </a:xfrm>
          <a:prstGeom prst="round2DiagRect">
            <a:avLst>
              <a:gd name="adj1" fmla="val 43182"/>
              <a:gd name="adj2" fmla="val 0"/>
            </a:avLst>
          </a:prstGeom>
        </p:spPr>
      </p:pic>
      <p:sp>
        <p:nvSpPr>
          <p:cNvPr id="11" name="!!_C1">
            <a:extLst>
              <a:ext uri="{FF2B5EF4-FFF2-40B4-BE49-F238E27FC236}">
                <a16:creationId xmlns:a16="http://schemas.microsoft.com/office/drawing/2014/main" id="{1A20B505-A0FC-C5A3-C29D-985C2E9B88D3}"/>
              </a:ext>
            </a:extLst>
          </p:cNvPr>
          <p:cNvSpPr/>
          <p:nvPr/>
        </p:nvSpPr>
        <p:spPr>
          <a:xfrm>
            <a:off x="-15119643"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_C2">
            <a:extLst>
              <a:ext uri="{FF2B5EF4-FFF2-40B4-BE49-F238E27FC236}">
                <a16:creationId xmlns:a16="http://schemas.microsoft.com/office/drawing/2014/main" id="{DBDFA015-E191-3443-A8E2-4585E8C214FA}"/>
              </a:ext>
            </a:extLst>
          </p:cNvPr>
          <p:cNvSpPr/>
          <p:nvPr/>
        </p:nvSpPr>
        <p:spPr>
          <a:xfrm>
            <a:off x="-11921241"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_C3">
            <a:extLst>
              <a:ext uri="{FF2B5EF4-FFF2-40B4-BE49-F238E27FC236}">
                <a16:creationId xmlns:a16="http://schemas.microsoft.com/office/drawing/2014/main" id="{0C4A3757-3063-1796-F291-F6984A62D6D0}"/>
              </a:ext>
            </a:extLst>
          </p:cNvPr>
          <p:cNvSpPr/>
          <p:nvPr/>
        </p:nvSpPr>
        <p:spPr>
          <a:xfrm>
            <a:off x="-9433428"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6" name="!!_C4">
            <a:extLst>
              <a:ext uri="{FF2B5EF4-FFF2-40B4-BE49-F238E27FC236}">
                <a16:creationId xmlns:a16="http://schemas.microsoft.com/office/drawing/2014/main" id="{5CC30931-51E2-7910-B1F6-467CB1C82E92}"/>
              </a:ext>
            </a:extLst>
          </p:cNvPr>
          <p:cNvSpPr/>
          <p:nvPr/>
        </p:nvSpPr>
        <p:spPr>
          <a:xfrm>
            <a:off x="-7518083"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0" name="!!_C5">
            <a:extLst>
              <a:ext uri="{FF2B5EF4-FFF2-40B4-BE49-F238E27FC236}">
                <a16:creationId xmlns:a16="http://schemas.microsoft.com/office/drawing/2014/main" id="{9DC98BF6-241F-8DD0-3E95-4F468DC2C7EC}"/>
              </a:ext>
            </a:extLst>
          </p:cNvPr>
          <p:cNvSpPr/>
          <p:nvPr/>
        </p:nvSpPr>
        <p:spPr>
          <a:xfrm>
            <a:off x="-5844932"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_C6">
            <a:extLst>
              <a:ext uri="{FF2B5EF4-FFF2-40B4-BE49-F238E27FC236}">
                <a16:creationId xmlns:a16="http://schemas.microsoft.com/office/drawing/2014/main" id="{3CBBCCBC-775D-BC16-C9B6-A121E7D31BDB}"/>
              </a:ext>
            </a:extLst>
          </p:cNvPr>
          <p:cNvSpPr/>
          <p:nvPr/>
        </p:nvSpPr>
        <p:spPr>
          <a:xfrm>
            <a:off x="-4489464" y="3208921"/>
            <a:ext cx="373592" cy="373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2" name="!!_Tri">
            <a:extLst>
              <a:ext uri="{FF2B5EF4-FFF2-40B4-BE49-F238E27FC236}">
                <a16:creationId xmlns:a16="http://schemas.microsoft.com/office/drawing/2014/main" id="{E4A80F1E-D3A9-A909-113A-24A7867C996D}"/>
              </a:ext>
            </a:extLst>
          </p:cNvPr>
          <p:cNvSpPr/>
          <p:nvPr/>
        </p:nvSpPr>
        <p:spPr>
          <a:xfrm rot="5400000">
            <a:off x="-3279540" y="3238442"/>
            <a:ext cx="374649" cy="3134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3" name="!!_TB_01">
            <a:extLst>
              <a:ext uri="{FF2B5EF4-FFF2-40B4-BE49-F238E27FC236}">
                <a16:creationId xmlns:a16="http://schemas.microsoft.com/office/drawing/2014/main" id="{BAF2610B-911C-98F4-37F5-FB6A3BAD4A61}"/>
              </a:ext>
            </a:extLst>
          </p:cNvPr>
          <p:cNvSpPr txBox="1"/>
          <p:nvPr/>
        </p:nvSpPr>
        <p:spPr>
          <a:xfrm rot="18900000">
            <a:off x="-16297305" y="4037763"/>
            <a:ext cx="1274709" cy="287323"/>
          </a:xfrm>
          <a:prstGeom prst="rect">
            <a:avLst/>
          </a:prstGeom>
          <a:noFill/>
        </p:spPr>
        <p:txBody>
          <a:bodyPr wrap="none" lIns="0" tIns="0" rIns="0" bIns="0" rtlCol="0">
            <a:spAutoFit/>
          </a:bodyPr>
          <a:lstStyle/>
          <a:p>
            <a:pPr algn="r"/>
            <a:r>
              <a:rPr lang="en-GB" sz="1867">
                <a:solidFill>
                  <a:schemeClr val="bg1"/>
                </a:solidFill>
              </a:rPr>
              <a:t>Mathematics</a:t>
            </a:r>
          </a:p>
        </p:txBody>
      </p:sp>
      <p:sp>
        <p:nvSpPr>
          <p:cNvPr id="24" name="!!_TB_02">
            <a:extLst>
              <a:ext uri="{FF2B5EF4-FFF2-40B4-BE49-F238E27FC236}">
                <a16:creationId xmlns:a16="http://schemas.microsoft.com/office/drawing/2014/main" id="{45088011-D39F-D117-3B8B-7ECEC13F35C0}"/>
              </a:ext>
            </a:extLst>
          </p:cNvPr>
          <p:cNvSpPr txBox="1"/>
          <p:nvPr/>
        </p:nvSpPr>
        <p:spPr>
          <a:xfrm rot="18900000">
            <a:off x="-12727936" y="3902363"/>
            <a:ext cx="854529" cy="287323"/>
          </a:xfrm>
          <a:prstGeom prst="rect">
            <a:avLst/>
          </a:prstGeom>
          <a:noFill/>
        </p:spPr>
        <p:txBody>
          <a:bodyPr wrap="none" lIns="0" tIns="0" rIns="0" bIns="0" rtlCol="0">
            <a:spAutoFit/>
          </a:bodyPr>
          <a:lstStyle/>
          <a:p>
            <a:pPr algn="r"/>
            <a:r>
              <a:rPr lang="en-GB" sz="1867">
                <a:solidFill>
                  <a:schemeClr val="bg1"/>
                </a:solidFill>
              </a:rPr>
              <a:t>Statistics</a:t>
            </a:r>
          </a:p>
        </p:txBody>
      </p:sp>
      <p:sp>
        <p:nvSpPr>
          <p:cNvPr id="26" name="!!_TB_03">
            <a:extLst>
              <a:ext uri="{FF2B5EF4-FFF2-40B4-BE49-F238E27FC236}">
                <a16:creationId xmlns:a16="http://schemas.microsoft.com/office/drawing/2014/main" id="{F4F68AB4-1A9E-38C2-E92E-7CAFF5178C2D}"/>
              </a:ext>
            </a:extLst>
          </p:cNvPr>
          <p:cNvSpPr txBox="1"/>
          <p:nvPr/>
        </p:nvSpPr>
        <p:spPr>
          <a:xfrm rot="18900000">
            <a:off x="-10979068" y="4204341"/>
            <a:ext cx="1734449" cy="287323"/>
          </a:xfrm>
          <a:prstGeom prst="rect">
            <a:avLst/>
          </a:prstGeom>
          <a:noFill/>
        </p:spPr>
        <p:txBody>
          <a:bodyPr wrap="none" lIns="0" tIns="0" rIns="0" bIns="0" rtlCol="0">
            <a:spAutoFit/>
          </a:bodyPr>
          <a:lstStyle/>
          <a:p>
            <a:pPr algn="r"/>
            <a:r>
              <a:rPr lang="en-US" sz="1867">
                <a:solidFill>
                  <a:schemeClr val="bg1"/>
                </a:solidFill>
              </a:rPr>
              <a:t>Machine Learning</a:t>
            </a:r>
          </a:p>
        </p:txBody>
      </p:sp>
      <p:sp>
        <p:nvSpPr>
          <p:cNvPr id="27" name="!!_TB_04">
            <a:extLst>
              <a:ext uri="{FF2B5EF4-FFF2-40B4-BE49-F238E27FC236}">
                <a16:creationId xmlns:a16="http://schemas.microsoft.com/office/drawing/2014/main" id="{9B86B832-0074-FAEC-773F-F323DDA8BB23}"/>
              </a:ext>
            </a:extLst>
          </p:cNvPr>
          <p:cNvSpPr txBox="1"/>
          <p:nvPr/>
        </p:nvSpPr>
        <p:spPr>
          <a:xfrm rot="18900000">
            <a:off x="-8967036" y="4181959"/>
            <a:ext cx="1630767" cy="287323"/>
          </a:xfrm>
          <a:prstGeom prst="rect">
            <a:avLst/>
          </a:prstGeom>
          <a:noFill/>
        </p:spPr>
        <p:txBody>
          <a:bodyPr wrap="none" lIns="0" tIns="0" rIns="0" bIns="0" rtlCol="0">
            <a:spAutoFit/>
          </a:bodyPr>
          <a:lstStyle/>
          <a:p>
            <a:pPr algn="r"/>
            <a:r>
              <a:rPr lang="en-US" sz="1867">
                <a:solidFill>
                  <a:schemeClr val="bg1"/>
                </a:solidFill>
              </a:rPr>
              <a:t>Neural Networks</a:t>
            </a:r>
          </a:p>
        </p:txBody>
      </p:sp>
      <p:sp>
        <p:nvSpPr>
          <p:cNvPr id="28" name="!!_TB_05">
            <a:extLst>
              <a:ext uri="{FF2B5EF4-FFF2-40B4-BE49-F238E27FC236}">
                <a16:creationId xmlns:a16="http://schemas.microsoft.com/office/drawing/2014/main" id="{AD6992BA-A525-42AF-F3B1-4E5576D6310A}"/>
              </a:ext>
            </a:extLst>
          </p:cNvPr>
          <p:cNvSpPr txBox="1"/>
          <p:nvPr/>
        </p:nvSpPr>
        <p:spPr>
          <a:xfrm rot="18900000">
            <a:off x="-7090334" y="4086639"/>
            <a:ext cx="1399422" cy="287323"/>
          </a:xfrm>
          <a:prstGeom prst="rect">
            <a:avLst/>
          </a:prstGeom>
          <a:noFill/>
        </p:spPr>
        <p:txBody>
          <a:bodyPr wrap="none" lIns="0" tIns="0" rIns="0" bIns="0" rtlCol="0">
            <a:spAutoFit/>
          </a:bodyPr>
          <a:lstStyle/>
          <a:p>
            <a:pPr algn="r"/>
            <a:r>
              <a:rPr lang="en-US" sz="1867">
                <a:solidFill>
                  <a:schemeClr val="bg1"/>
                </a:solidFill>
              </a:rPr>
              <a:t>Deep Learning</a:t>
            </a:r>
          </a:p>
        </p:txBody>
      </p:sp>
      <p:sp>
        <p:nvSpPr>
          <p:cNvPr id="29" name="!!_TB_06">
            <a:extLst>
              <a:ext uri="{FF2B5EF4-FFF2-40B4-BE49-F238E27FC236}">
                <a16:creationId xmlns:a16="http://schemas.microsoft.com/office/drawing/2014/main" id="{A154CC36-EC08-7130-16C9-7E1268C14B83}"/>
              </a:ext>
            </a:extLst>
          </p:cNvPr>
          <p:cNvSpPr txBox="1"/>
          <p:nvPr/>
        </p:nvSpPr>
        <p:spPr>
          <a:xfrm rot="18900000">
            <a:off x="-5593548" y="4062655"/>
            <a:ext cx="1316194" cy="287323"/>
          </a:xfrm>
          <a:prstGeom prst="rect">
            <a:avLst/>
          </a:prstGeom>
          <a:noFill/>
        </p:spPr>
        <p:txBody>
          <a:bodyPr wrap="none" lIns="0" tIns="0" rIns="0" bIns="0" rtlCol="0">
            <a:spAutoFit/>
          </a:bodyPr>
          <a:lstStyle/>
          <a:p>
            <a:pPr algn="r"/>
            <a:r>
              <a:rPr lang="en-US" sz="1867">
                <a:solidFill>
                  <a:schemeClr val="bg1"/>
                </a:solidFill>
              </a:rPr>
              <a:t>Generative AI</a:t>
            </a:r>
          </a:p>
        </p:txBody>
      </p:sp>
      <p:sp>
        <p:nvSpPr>
          <p:cNvPr id="30" name="!!_TB_07">
            <a:extLst>
              <a:ext uri="{FF2B5EF4-FFF2-40B4-BE49-F238E27FC236}">
                <a16:creationId xmlns:a16="http://schemas.microsoft.com/office/drawing/2014/main" id="{D1A45F69-F7CA-0535-C5A7-CB992D89D103}"/>
              </a:ext>
            </a:extLst>
          </p:cNvPr>
          <p:cNvSpPr txBox="1"/>
          <p:nvPr/>
        </p:nvSpPr>
        <p:spPr>
          <a:xfrm rot="18900000">
            <a:off x="-4540946" y="4105349"/>
            <a:ext cx="1410899" cy="287323"/>
          </a:xfrm>
          <a:prstGeom prst="rect">
            <a:avLst/>
          </a:prstGeom>
          <a:noFill/>
        </p:spPr>
        <p:txBody>
          <a:bodyPr wrap="none" lIns="0" tIns="0" rIns="0" bIns="0" rtlCol="0">
            <a:spAutoFit/>
          </a:bodyPr>
          <a:lstStyle/>
          <a:p>
            <a:pPr algn="r"/>
            <a:r>
              <a:rPr lang="en-US" sz="1867">
                <a:solidFill>
                  <a:schemeClr val="bg1"/>
                </a:solidFill>
              </a:rPr>
              <a:t>Next Gen of AI</a:t>
            </a:r>
          </a:p>
        </p:txBody>
      </p:sp>
      <p:sp>
        <p:nvSpPr>
          <p:cNvPr id="31" name="!!_Title_01">
            <a:extLst>
              <a:ext uri="{FF2B5EF4-FFF2-40B4-BE49-F238E27FC236}">
                <a16:creationId xmlns:a16="http://schemas.microsoft.com/office/drawing/2014/main" id="{9096066C-D398-1C47-9F52-B3FAC8D43B53}"/>
              </a:ext>
            </a:extLst>
          </p:cNvPr>
          <p:cNvSpPr txBox="1">
            <a:spLocks/>
          </p:cNvSpPr>
          <p:nvPr/>
        </p:nvSpPr>
        <p:spPr>
          <a:xfrm>
            <a:off x="1737719" y="-5111116"/>
            <a:ext cx="8597076" cy="1218795"/>
          </a:xfrm>
          <a:prstGeom prst="rect">
            <a:avLst/>
          </a:prstGeom>
        </p:spPr>
        <p:txBody>
          <a:bodyPr vert="horz" lIns="0" tIns="0" rIns="0" bIns="0" rtlCol="0" anchor="ctr">
            <a:spAutoFit/>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4400">
                <a:solidFill>
                  <a:schemeClr val="bg1"/>
                </a:solidFill>
              </a:rPr>
              <a:t>How we got to </a:t>
            </a:r>
            <a:br>
              <a:rPr lang="en-US" sz="4400">
                <a:solidFill>
                  <a:schemeClr val="bg1"/>
                </a:solidFill>
              </a:rPr>
            </a:br>
            <a:r>
              <a:rPr lang="en-US" sz="4400">
                <a:solidFill>
                  <a:schemeClr val="bg1"/>
                </a:solidFill>
              </a:rPr>
              <a:t>where we are today….</a:t>
            </a:r>
          </a:p>
        </p:txBody>
      </p:sp>
      <p:sp>
        <p:nvSpPr>
          <p:cNvPr id="40" name="!!_DB_Circle">
            <a:extLst>
              <a:ext uri="{FF2B5EF4-FFF2-40B4-BE49-F238E27FC236}">
                <a16:creationId xmlns:a16="http://schemas.microsoft.com/office/drawing/2014/main" id="{C5942DE6-D008-C774-F901-1558C9436DE4}"/>
              </a:ext>
            </a:extLst>
          </p:cNvPr>
          <p:cNvSpPr/>
          <p:nvPr/>
        </p:nvSpPr>
        <p:spPr>
          <a:xfrm flipH="1">
            <a:off x="6010071" y="3309257"/>
            <a:ext cx="171859" cy="17185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48" name="!!_Line_02">
            <a:extLst>
              <a:ext uri="{FF2B5EF4-FFF2-40B4-BE49-F238E27FC236}">
                <a16:creationId xmlns:a16="http://schemas.microsoft.com/office/drawing/2014/main" id="{A9BA2C49-3DB9-4ADA-9CDB-895AC8FCA93D}"/>
              </a:ext>
            </a:extLst>
          </p:cNvPr>
          <p:cNvCxnSpPr>
            <a:cxnSpLocks/>
          </p:cNvCxnSpPr>
          <p:nvPr/>
        </p:nvCxnSpPr>
        <p:spPr>
          <a:xfrm>
            <a:off x="6096000" y="3394396"/>
            <a:ext cx="0" cy="9929244"/>
          </a:xfrm>
          <a:prstGeom prst="line">
            <a:avLst/>
          </a:prstGeom>
          <a:ln w="15875">
            <a:noFill/>
            <a:tailEnd type="none"/>
          </a:ln>
        </p:spPr>
        <p:style>
          <a:lnRef idx="1">
            <a:schemeClr val="accent1"/>
          </a:lnRef>
          <a:fillRef idx="0">
            <a:schemeClr val="accent1"/>
          </a:fillRef>
          <a:effectRef idx="0">
            <a:schemeClr val="accent1"/>
          </a:effectRef>
          <a:fontRef idx="minor">
            <a:schemeClr val="tx1"/>
          </a:fontRef>
        </p:style>
      </p:cxnSp>
      <p:cxnSp>
        <p:nvCxnSpPr>
          <p:cNvPr id="94" name="!!_Line_03">
            <a:extLst>
              <a:ext uri="{FF2B5EF4-FFF2-40B4-BE49-F238E27FC236}">
                <a16:creationId xmlns:a16="http://schemas.microsoft.com/office/drawing/2014/main" id="{5856AF01-343C-9A7F-8B93-B4D6BF10708C}"/>
              </a:ext>
            </a:extLst>
          </p:cNvPr>
          <p:cNvCxnSpPr>
            <a:cxnSpLocks/>
          </p:cNvCxnSpPr>
          <p:nvPr/>
        </p:nvCxnSpPr>
        <p:spPr>
          <a:xfrm>
            <a:off x="6096000" y="17009859"/>
            <a:ext cx="0" cy="4613861"/>
          </a:xfrm>
          <a:prstGeom prst="line">
            <a:avLst/>
          </a:prstGeom>
          <a:ln w="15875">
            <a:noFill/>
            <a:tailEnd type="none"/>
          </a:ln>
        </p:spPr>
        <p:style>
          <a:lnRef idx="1">
            <a:schemeClr val="accent1"/>
          </a:lnRef>
          <a:fillRef idx="0">
            <a:schemeClr val="accent1"/>
          </a:fillRef>
          <a:effectRef idx="0">
            <a:schemeClr val="accent1"/>
          </a:effectRef>
          <a:fontRef idx="minor">
            <a:schemeClr val="tx1"/>
          </a:fontRef>
        </p:style>
      </p:cxnSp>
      <p:pic>
        <p:nvPicPr>
          <p:cNvPr id="49" name="!!_R1">
            <a:extLst>
              <a:ext uri="{FF2B5EF4-FFF2-40B4-BE49-F238E27FC236}">
                <a16:creationId xmlns:a16="http://schemas.microsoft.com/office/drawing/2014/main" id="{5F7BF0FA-BD66-DA6D-450D-D4D00B3261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532394">
            <a:off x="4348394" y="13632615"/>
            <a:ext cx="3495213" cy="3495213"/>
          </a:xfrm>
          <a:prstGeom prst="rect">
            <a:avLst/>
          </a:prstGeom>
        </p:spPr>
      </p:pic>
      <p:grpSp>
        <p:nvGrpSpPr>
          <p:cNvPr id="50" name="!!_R2">
            <a:extLst>
              <a:ext uri="{FF2B5EF4-FFF2-40B4-BE49-F238E27FC236}">
                <a16:creationId xmlns:a16="http://schemas.microsoft.com/office/drawing/2014/main" id="{C9D0B0B8-B208-B13B-3732-A498C8DF1856}"/>
              </a:ext>
            </a:extLst>
          </p:cNvPr>
          <p:cNvGrpSpPr/>
          <p:nvPr/>
        </p:nvGrpSpPr>
        <p:grpSpPr>
          <a:xfrm rot="10955459">
            <a:off x="3959087" y="13243308"/>
            <a:ext cx="4273827" cy="4273827"/>
            <a:chOff x="5937324" y="1936824"/>
            <a:chExt cx="6410741" cy="6410741"/>
          </a:xfrm>
          <a:noFill/>
        </p:grpSpPr>
        <p:sp>
          <p:nvSpPr>
            <p:cNvPr id="51" name="Freeform: Shape 50">
              <a:extLst>
                <a:ext uri="{FF2B5EF4-FFF2-40B4-BE49-F238E27FC236}">
                  <a16:creationId xmlns:a16="http://schemas.microsoft.com/office/drawing/2014/main" id="{766509E3-1157-298A-E536-C3F0A0125246}"/>
                </a:ext>
              </a:extLst>
            </p:cNvPr>
            <p:cNvSpPr/>
            <p:nvPr/>
          </p:nvSpPr>
          <p:spPr>
            <a:xfrm>
              <a:off x="5937324" y="1936824"/>
              <a:ext cx="6410741" cy="6410741"/>
            </a:xfrm>
            <a:custGeom>
              <a:avLst/>
              <a:gdLst>
                <a:gd name="connsiteX0" fmla="*/ 6410741 w 6410741"/>
                <a:gd name="connsiteY0" fmla="*/ 3205370 h 6410741"/>
                <a:gd name="connsiteX1" fmla="*/ 3205371 w 6410741"/>
                <a:gd name="connsiteY1" fmla="*/ 6410741 h 6410741"/>
                <a:gd name="connsiteX2" fmla="*/ 0 w 6410741"/>
                <a:gd name="connsiteY2" fmla="*/ 3205371 h 6410741"/>
                <a:gd name="connsiteX3" fmla="*/ 3205371 w 6410741"/>
                <a:gd name="connsiteY3" fmla="*/ 0 h 6410741"/>
                <a:gd name="connsiteX4" fmla="*/ 6410741 w 6410741"/>
                <a:gd name="connsiteY4" fmla="*/ 3205370 h 641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741" h="6410741">
                  <a:moveTo>
                    <a:pt x="6410741" y="3205370"/>
                  </a:moveTo>
                  <a:cubicBezTo>
                    <a:pt x="6410741" y="4975648"/>
                    <a:pt x="4975648" y="6410741"/>
                    <a:pt x="3205371" y="6410741"/>
                  </a:cubicBezTo>
                  <a:cubicBezTo>
                    <a:pt x="1435094" y="6410741"/>
                    <a:pt x="0" y="4975648"/>
                    <a:pt x="0" y="3205371"/>
                  </a:cubicBezTo>
                  <a:cubicBezTo>
                    <a:pt x="0" y="1435094"/>
                    <a:pt x="1435094" y="0"/>
                    <a:pt x="3205371" y="0"/>
                  </a:cubicBezTo>
                  <a:cubicBezTo>
                    <a:pt x="4975648" y="0"/>
                    <a:pt x="6410741" y="1435094"/>
                    <a:pt x="6410741" y="3205370"/>
                  </a:cubicBezTo>
                  <a:close/>
                </a:path>
              </a:pathLst>
            </a:custGeom>
            <a:grpFill/>
            <a:ln w="0" cap="flat">
              <a:noFill/>
              <a:prstDash val="solid"/>
              <a:miter/>
            </a:ln>
          </p:spPr>
          <p:txBody>
            <a:bodyPr rtlCol="0" anchor="ctr"/>
            <a:lstStyle/>
            <a:p>
              <a:endParaRPr lang="en-GB" sz="1200"/>
            </a:p>
          </p:txBody>
        </p:sp>
        <p:sp>
          <p:nvSpPr>
            <p:cNvPr id="52" name="Freeform: Shape 51">
              <a:extLst>
                <a:ext uri="{FF2B5EF4-FFF2-40B4-BE49-F238E27FC236}">
                  <a16:creationId xmlns:a16="http://schemas.microsoft.com/office/drawing/2014/main" id="{3A44666C-47B3-991B-EB54-7CD377FEC8C0}"/>
                </a:ext>
              </a:extLst>
            </p:cNvPr>
            <p:cNvSpPr/>
            <p:nvPr/>
          </p:nvSpPr>
          <p:spPr>
            <a:xfrm>
              <a:off x="6094804" y="2092651"/>
              <a:ext cx="6086384" cy="6086384"/>
            </a:xfrm>
            <a:custGeom>
              <a:avLst/>
              <a:gdLst>
                <a:gd name="connsiteX0" fmla="*/ 6086384 w 6086384"/>
                <a:gd name="connsiteY0" fmla="*/ 3043192 h 6086384"/>
                <a:gd name="connsiteX1" fmla="*/ 3043192 w 6086384"/>
                <a:gd name="connsiteY1" fmla="*/ 6086385 h 6086384"/>
                <a:gd name="connsiteX2" fmla="*/ 0 w 6086384"/>
                <a:gd name="connsiteY2" fmla="*/ 3043192 h 6086384"/>
                <a:gd name="connsiteX3" fmla="*/ 3043192 w 6086384"/>
                <a:gd name="connsiteY3" fmla="*/ 0 h 6086384"/>
                <a:gd name="connsiteX4" fmla="*/ 6086384 w 6086384"/>
                <a:gd name="connsiteY4" fmla="*/ 3043192 h 60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384" h="6086384">
                  <a:moveTo>
                    <a:pt x="6086384" y="3043192"/>
                  </a:moveTo>
                  <a:cubicBezTo>
                    <a:pt x="6086384" y="4723901"/>
                    <a:pt x="4723901" y="6086385"/>
                    <a:pt x="3043192" y="6086385"/>
                  </a:cubicBezTo>
                  <a:cubicBezTo>
                    <a:pt x="1362483" y="6086385"/>
                    <a:pt x="0" y="4723901"/>
                    <a:pt x="0" y="3043192"/>
                  </a:cubicBezTo>
                  <a:cubicBezTo>
                    <a:pt x="0" y="1362484"/>
                    <a:pt x="1362483" y="0"/>
                    <a:pt x="3043192" y="0"/>
                  </a:cubicBezTo>
                  <a:cubicBezTo>
                    <a:pt x="4723900" y="0"/>
                    <a:pt x="6086384" y="1362484"/>
                    <a:pt x="6086384" y="3043192"/>
                  </a:cubicBezTo>
                  <a:close/>
                </a:path>
              </a:pathLst>
            </a:custGeom>
            <a:grpFill/>
            <a:ln w="4350" cap="flat">
              <a:noFill/>
              <a:prstDash val="solid"/>
              <a:miter/>
            </a:ln>
          </p:spPr>
          <p:txBody>
            <a:bodyPr rtlCol="0" anchor="ctr"/>
            <a:lstStyle/>
            <a:p>
              <a:endParaRPr lang="en-GB" sz="1200"/>
            </a:p>
          </p:txBody>
        </p:sp>
        <p:sp>
          <p:nvSpPr>
            <p:cNvPr id="53" name="Freeform: Shape 52">
              <a:extLst>
                <a:ext uri="{FF2B5EF4-FFF2-40B4-BE49-F238E27FC236}">
                  <a16:creationId xmlns:a16="http://schemas.microsoft.com/office/drawing/2014/main" id="{D91E579A-B862-4926-F0B0-7844AF08449E}"/>
                </a:ext>
              </a:extLst>
            </p:cNvPr>
            <p:cNvSpPr/>
            <p:nvPr/>
          </p:nvSpPr>
          <p:spPr>
            <a:xfrm>
              <a:off x="6881943" y="2092651"/>
              <a:ext cx="5299332" cy="3189622"/>
            </a:xfrm>
            <a:custGeom>
              <a:avLst/>
              <a:gdLst>
                <a:gd name="connsiteX0" fmla="*/ 0 w 5299332"/>
                <a:gd name="connsiteY0" fmla="*/ 1000825 h 3189622"/>
                <a:gd name="connsiteX1" fmla="*/ 2256140 w 5299332"/>
                <a:gd name="connsiteY1" fmla="*/ 0 h 3189622"/>
                <a:gd name="connsiteX2" fmla="*/ 5299332 w 5299332"/>
                <a:gd name="connsiteY2" fmla="*/ 3043192 h 3189622"/>
                <a:gd name="connsiteX3" fmla="*/ 5295852 w 5299332"/>
                <a:gd name="connsiteY3" fmla="*/ 3189623 h 3189622"/>
              </a:gdLst>
              <a:ahLst/>
              <a:cxnLst>
                <a:cxn ang="0">
                  <a:pos x="connsiteX0" y="connsiteY0"/>
                </a:cxn>
                <a:cxn ang="0">
                  <a:pos x="connsiteX1" y="connsiteY1"/>
                </a:cxn>
                <a:cxn ang="0">
                  <a:pos x="connsiteX2" y="connsiteY2"/>
                </a:cxn>
                <a:cxn ang="0">
                  <a:pos x="connsiteX3" y="connsiteY3"/>
                </a:cxn>
              </a:cxnLst>
              <a:rect l="l" t="t" r="r" b="b"/>
              <a:pathLst>
                <a:path w="5299332" h="3189622">
                  <a:moveTo>
                    <a:pt x="0" y="1000825"/>
                  </a:moveTo>
                  <a:cubicBezTo>
                    <a:pt x="556835" y="386131"/>
                    <a:pt x="1361375" y="0"/>
                    <a:pt x="2256140" y="0"/>
                  </a:cubicBezTo>
                  <a:cubicBezTo>
                    <a:pt x="3936826" y="0"/>
                    <a:pt x="5299332" y="1362507"/>
                    <a:pt x="5299332" y="3043192"/>
                  </a:cubicBezTo>
                  <a:cubicBezTo>
                    <a:pt x="5299332" y="3092264"/>
                    <a:pt x="5298201" y="3141161"/>
                    <a:pt x="5295852" y="3189623"/>
                  </a:cubicBezTo>
                </a:path>
              </a:pathLst>
            </a:custGeom>
            <a:grpFill/>
            <a:ln w="27842" cap="flat">
              <a:noFill/>
              <a:prstDash val="solid"/>
              <a:miter/>
            </a:ln>
          </p:spPr>
          <p:txBody>
            <a:bodyPr rtlCol="0" anchor="ctr"/>
            <a:lstStyle/>
            <a:p>
              <a:endParaRPr lang="en-GB" sz="1200"/>
            </a:p>
          </p:txBody>
        </p:sp>
        <p:sp>
          <p:nvSpPr>
            <p:cNvPr id="54" name="Freeform: Shape 53">
              <a:extLst>
                <a:ext uri="{FF2B5EF4-FFF2-40B4-BE49-F238E27FC236}">
                  <a16:creationId xmlns:a16="http://schemas.microsoft.com/office/drawing/2014/main" id="{4131857A-BCEC-C50A-B0A0-5A8A9E2A65C9}"/>
                </a:ext>
              </a:extLst>
            </p:cNvPr>
            <p:cNvSpPr/>
            <p:nvPr/>
          </p:nvSpPr>
          <p:spPr>
            <a:xfrm>
              <a:off x="12004306" y="5116789"/>
              <a:ext cx="330272" cy="330272"/>
            </a:xfrm>
            <a:custGeom>
              <a:avLst/>
              <a:gdLst>
                <a:gd name="connsiteX0" fmla="*/ 330273 w 330272"/>
                <a:gd name="connsiteY0" fmla="*/ 165136 h 330272"/>
                <a:gd name="connsiteX1" fmla="*/ 165136 w 330272"/>
                <a:gd name="connsiteY1" fmla="*/ 330273 h 330272"/>
                <a:gd name="connsiteX2" fmla="*/ 0 w 330272"/>
                <a:gd name="connsiteY2" fmla="*/ 165136 h 330272"/>
                <a:gd name="connsiteX3" fmla="*/ 165136 w 330272"/>
                <a:gd name="connsiteY3" fmla="*/ 0 h 330272"/>
                <a:gd name="connsiteX4" fmla="*/ 330273 w 330272"/>
                <a:gd name="connsiteY4" fmla="*/ 165136 h 33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72" h="330272">
                  <a:moveTo>
                    <a:pt x="330273" y="165136"/>
                  </a:moveTo>
                  <a:cubicBezTo>
                    <a:pt x="330273" y="256339"/>
                    <a:pt x="256338" y="330273"/>
                    <a:pt x="165136" y="330273"/>
                  </a:cubicBezTo>
                  <a:cubicBezTo>
                    <a:pt x="73933" y="330273"/>
                    <a:pt x="0" y="256339"/>
                    <a:pt x="0" y="165136"/>
                  </a:cubicBezTo>
                  <a:cubicBezTo>
                    <a:pt x="0" y="73934"/>
                    <a:pt x="73935" y="0"/>
                    <a:pt x="165136" y="0"/>
                  </a:cubicBezTo>
                  <a:cubicBezTo>
                    <a:pt x="256339" y="0"/>
                    <a:pt x="330273" y="73934"/>
                    <a:pt x="330273" y="165136"/>
                  </a:cubicBezTo>
                  <a:close/>
                </a:path>
              </a:pathLst>
            </a:custGeom>
            <a:grpFill/>
            <a:ln w="0" cap="flat">
              <a:noFill/>
              <a:prstDash val="solid"/>
              <a:miter/>
            </a:ln>
          </p:spPr>
          <p:txBody>
            <a:bodyPr rtlCol="0" anchor="ctr"/>
            <a:lstStyle/>
            <a:p>
              <a:endParaRPr lang="en-GB" sz="1200"/>
            </a:p>
          </p:txBody>
        </p:sp>
        <p:sp>
          <p:nvSpPr>
            <p:cNvPr id="55" name="Freeform: Shape 54">
              <a:extLst>
                <a:ext uri="{FF2B5EF4-FFF2-40B4-BE49-F238E27FC236}">
                  <a16:creationId xmlns:a16="http://schemas.microsoft.com/office/drawing/2014/main" id="{EB08AEA0-CD66-4DEB-2769-B55CAA7C45D1}"/>
                </a:ext>
              </a:extLst>
            </p:cNvPr>
            <p:cNvSpPr/>
            <p:nvPr/>
          </p:nvSpPr>
          <p:spPr>
            <a:xfrm>
              <a:off x="6739363" y="7028583"/>
              <a:ext cx="285095" cy="285095"/>
            </a:xfrm>
            <a:custGeom>
              <a:avLst/>
              <a:gdLst>
                <a:gd name="connsiteX0" fmla="*/ 285096 w 285095"/>
                <a:gd name="connsiteY0" fmla="*/ 48875 h 285095"/>
                <a:gd name="connsiteX1" fmla="*/ 48875 w 285095"/>
                <a:gd name="connsiteY1" fmla="*/ 285096 h 285095"/>
                <a:gd name="connsiteX2" fmla="*/ 48875 w 285095"/>
                <a:gd name="connsiteY2" fmla="*/ 48875 h 285095"/>
                <a:gd name="connsiteX3" fmla="*/ 285096 w 285095"/>
                <a:gd name="connsiteY3" fmla="*/ 48875 h 285095"/>
              </a:gdLst>
              <a:ahLst/>
              <a:cxnLst>
                <a:cxn ang="0">
                  <a:pos x="connsiteX0" y="connsiteY0"/>
                </a:cxn>
                <a:cxn ang="0">
                  <a:pos x="connsiteX1" y="connsiteY1"/>
                </a:cxn>
                <a:cxn ang="0">
                  <a:pos x="connsiteX2" y="connsiteY2"/>
                </a:cxn>
                <a:cxn ang="0">
                  <a:pos x="connsiteX3" y="connsiteY3"/>
                </a:cxn>
              </a:cxnLst>
              <a:rect l="l" t="t" r="r" b="b"/>
              <a:pathLst>
                <a:path w="285095" h="285095">
                  <a:moveTo>
                    <a:pt x="285096" y="48875"/>
                  </a:moveTo>
                  <a:lnTo>
                    <a:pt x="48875" y="285096"/>
                  </a:lnTo>
                  <a:cubicBezTo>
                    <a:pt x="-16292" y="219927"/>
                    <a:pt x="-16292" y="114129"/>
                    <a:pt x="48875" y="48875"/>
                  </a:cubicBezTo>
                  <a:cubicBezTo>
                    <a:pt x="114042" y="-16292"/>
                    <a:pt x="219841" y="-16292"/>
                    <a:pt x="285096" y="48875"/>
                  </a:cubicBezTo>
                  <a:close/>
                </a:path>
              </a:pathLst>
            </a:custGeom>
            <a:grpFill/>
            <a:ln w="0" cap="flat">
              <a:noFill/>
              <a:prstDash val="solid"/>
              <a:miter/>
            </a:ln>
          </p:spPr>
          <p:txBody>
            <a:bodyPr rtlCol="0" anchor="ctr"/>
            <a:lstStyle/>
            <a:p>
              <a:endParaRPr lang="en-GB" sz="1200"/>
            </a:p>
          </p:txBody>
        </p:sp>
      </p:grpSp>
      <p:pic>
        <p:nvPicPr>
          <p:cNvPr id="56" name="!!_R3">
            <a:extLst>
              <a:ext uri="{FF2B5EF4-FFF2-40B4-BE49-F238E27FC236}">
                <a16:creationId xmlns:a16="http://schemas.microsoft.com/office/drawing/2014/main" id="{CD0BBB11-120F-C6D0-6C51-79442B7D67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7282102">
            <a:off x="3425826" y="12710047"/>
            <a:ext cx="5340350" cy="5340350"/>
          </a:xfrm>
          <a:prstGeom prst="rect">
            <a:avLst/>
          </a:prstGeom>
        </p:spPr>
      </p:pic>
      <p:grpSp>
        <p:nvGrpSpPr>
          <p:cNvPr id="57" name="!!_R4">
            <a:extLst>
              <a:ext uri="{FF2B5EF4-FFF2-40B4-BE49-F238E27FC236}">
                <a16:creationId xmlns:a16="http://schemas.microsoft.com/office/drawing/2014/main" id="{3959D94F-5A9A-F57A-837E-64BF42D58FC3}"/>
              </a:ext>
            </a:extLst>
          </p:cNvPr>
          <p:cNvGrpSpPr/>
          <p:nvPr/>
        </p:nvGrpSpPr>
        <p:grpSpPr>
          <a:xfrm rot="13568790">
            <a:off x="3157476" y="12441698"/>
            <a:ext cx="5877049" cy="5877049"/>
            <a:chOff x="4734908" y="734408"/>
            <a:chExt cx="8815573" cy="8815573"/>
          </a:xfrm>
          <a:noFill/>
        </p:grpSpPr>
        <p:sp>
          <p:nvSpPr>
            <p:cNvPr id="58" name="Freeform: Shape 57">
              <a:extLst>
                <a:ext uri="{FF2B5EF4-FFF2-40B4-BE49-F238E27FC236}">
                  <a16:creationId xmlns:a16="http://schemas.microsoft.com/office/drawing/2014/main" id="{E15864B7-81B2-8B8F-2ECD-4F0871837CB3}"/>
                </a:ext>
              </a:extLst>
            </p:cNvPr>
            <p:cNvSpPr/>
            <p:nvPr/>
          </p:nvSpPr>
          <p:spPr>
            <a:xfrm>
              <a:off x="4734908" y="734408"/>
              <a:ext cx="8815573" cy="8815573"/>
            </a:xfrm>
            <a:custGeom>
              <a:avLst/>
              <a:gdLst>
                <a:gd name="connsiteX0" fmla="*/ 8815573 w 8815573"/>
                <a:gd name="connsiteY0" fmla="*/ 4407787 h 8815573"/>
                <a:gd name="connsiteX1" fmla="*/ 4407787 w 8815573"/>
                <a:gd name="connsiteY1" fmla="*/ 8815573 h 8815573"/>
                <a:gd name="connsiteX2" fmla="*/ 0 w 8815573"/>
                <a:gd name="connsiteY2" fmla="*/ 4407787 h 8815573"/>
                <a:gd name="connsiteX3" fmla="*/ 4407787 w 8815573"/>
                <a:gd name="connsiteY3" fmla="*/ 0 h 8815573"/>
                <a:gd name="connsiteX4" fmla="*/ 8815573 w 8815573"/>
                <a:gd name="connsiteY4" fmla="*/ 4407787 h 881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573" h="8815573">
                  <a:moveTo>
                    <a:pt x="8815573" y="4407787"/>
                  </a:moveTo>
                  <a:cubicBezTo>
                    <a:pt x="8815573" y="6842140"/>
                    <a:pt x="6842140" y="8815573"/>
                    <a:pt x="4407787" y="8815573"/>
                  </a:cubicBezTo>
                  <a:cubicBezTo>
                    <a:pt x="1973433" y="8815573"/>
                    <a:pt x="0" y="6842140"/>
                    <a:pt x="0" y="4407787"/>
                  </a:cubicBezTo>
                  <a:cubicBezTo>
                    <a:pt x="0" y="1973433"/>
                    <a:pt x="1973433" y="0"/>
                    <a:pt x="4407787" y="0"/>
                  </a:cubicBezTo>
                  <a:cubicBezTo>
                    <a:pt x="6842140" y="0"/>
                    <a:pt x="8815573" y="1973433"/>
                    <a:pt x="8815573" y="4407787"/>
                  </a:cubicBezTo>
                  <a:close/>
                </a:path>
              </a:pathLst>
            </a:custGeom>
            <a:grpFill/>
            <a:ln w="0" cap="flat">
              <a:noFill/>
              <a:prstDash val="solid"/>
              <a:miter/>
            </a:ln>
          </p:spPr>
          <p:txBody>
            <a:bodyPr rtlCol="0" anchor="ctr"/>
            <a:lstStyle/>
            <a:p>
              <a:endParaRPr lang="en-GB" sz="1200"/>
            </a:p>
          </p:txBody>
        </p:sp>
        <p:sp>
          <p:nvSpPr>
            <p:cNvPr id="59" name="Freeform: Shape 58">
              <a:extLst>
                <a:ext uri="{FF2B5EF4-FFF2-40B4-BE49-F238E27FC236}">
                  <a16:creationId xmlns:a16="http://schemas.microsoft.com/office/drawing/2014/main" id="{70F83246-96DF-23F7-A259-8DC00D947835}"/>
                </a:ext>
              </a:extLst>
            </p:cNvPr>
            <p:cNvSpPr/>
            <p:nvPr/>
          </p:nvSpPr>
          <p:spPr>
            <a:xfrm>
              <a:off x="4913443" y="904329"/>
              <a:ext cx="4821585" cy="4755287"/>
            </a:xfrm>
            <a:custGeom>
              <a:avLst/>
              <a:gdLst>
                <a:gd name="connsiteX0" fmla="*/ 32105 w 4821585"/>
                <a:gd name="connsiteY0" fmla="*/ 4755287 h 4755287"/>
                <a:gd name="connsiteX1" fmla="*/ 0 w 4821585"/>
                <a:gd name="connsiteY1" fmla="*/ 4231514 h 4755287"/>
                <a:gd name="connsiteX2" fmla="*/ 4231601 w 4821585"/>
                <a:gd name="connsiteY2" fmla="*/ 0 h 4755287"/>
                <a:gd name="connsiteX3" fmla="*/ 4821585 w 4821585"/>
                <a:gd name="connsiteY3" fmla="*/ 40806 h 4755287"/>
              </a:gdLst>
              <a:ahLst/>
              <a:cxnLst>
                <a:cxn ang="0">
                  <a:pos x="connsiteX0" y="connsiteY0"/>
                </a:cxn>
                <a:cxn ang="0">
                  <a:pos x="connsiteX1" y="connsiteY1"/>
                </a:cxn>
                <a:cxn ang="0">
                  <a:pos x="connsiteX2" y="connsiteY2"/>
                </a:cxn>
                <a:cxn ang="0">
                  <a:pos x="connsiteX3" y="connsiteY3"/>
                </a:cxn>
              </a:cxnLst>
              <a:rect l="l" t="t" r="r" b="b"/>
              <a:pathLst>
                <a:path w="4821585" h="4755287">
                  <a:moveTo>
                    <a:pt x="32105" y="4755287"/>
                  </a:moveTo>
                  <a:cubicBezTo>
                    <a:pt x="10963" y="4583712"/>
                    <a:pt x="0" y="4408831"/>
                    <a:pt x="0" y="4231514"/>
                  </a:cubicBezTo>
                  <a:cubicBezTo>
                    <a:pt x="0" y="1894459"/>
                    <a:pt x="1894545" y="0"/>
                    <a:pt x="4231601" y="0"/>
                  </a:cubicBezTo>
                  <a:cubicBezTo>
                    <a:pt x="4431801" y="0"/>
                    <a:pt x="4628781" y="13921"/>
                    <a:pt x="4821585" y="40806"/>
                  </a:cubicBezTo>
                </a:path>
              </a:pathLst>
            </a:custGeom>
            <a:grpFill/>
            <a:ln w="27146" cap="flat">
              <a:noFill/>
              <a:prstDash val="solid"/>
              <a:miter/>
            </a:ln>
          </p:spPr>
          <p:txBody>
            <a:bodyPr rtlCol="0" anchor="ctr"/>
            <a:lstStyle/>
            <a:p>
              <a:endParaRPr lang="en-GB" sz="1200"/>
            </a:p>
          </p:txBody>
        </p:sp>
        <p:sp>
          <p:nvSpPr>
            <p:cNvPr id="60" name="Freeform: Shape 59">
              <a:extLst>
                <a:ext uri="{FF2B5EF4-FFF2-40B4-BE49-F238E27FC236}">
                  <a16:creationId xmlns:a16="http://schemas.microsoft.com/office/drawing/2014/main" id="{3CEFA6DC-4AAF-EAD2-74D7-A3DE5646BFD1}"/>
                </a:ext>
              </a:extLst>
            </p:cNvPr>
            <p:cNvSpPr/>
            <p:nvPr/>
          </p:nvSpPr>
          <p:spPr>
            <a:xfrm>
              <a:off x="4913530" y="904329"/>
              <a:ext cx="8463027" cy="8463027"/>
            </a:xfrm>
            <a:custGeom>
              <a:avLst/>
              <a:gdLst>
                <a:gd name="connsiteX0" fmla="*/ 8463027 w 8463027"/>
                <a:gd name="connsiteY0" fmla="*/ 4231514 h 8463027"/>
                <a:gd name="connsiteX1" fmla="*/ 4231514 w 8463027"/>
                <a:gd name="connsiteY1" fmla="*/ 8463027 h 8463027"/>
                <a:gd name="connsiteX2" fmla="*/ 0 w 8463027"/>
                <a:gd name="connsiteY2" fmla="*/ 4231514 h 8463027"/>
                <a:gd name="connsiteX3" fmla="*/ 4231514 w 8463027"/>
                <a:gd name="connsiteY3" fmla="*/ 0 h 8463027"/>
                <a:gd name="connsiteX4" fmla="*/ 8463027 w 8463027"/>
                <a:gd name="connsiteY4" fmla="*/ 4231514 h 846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027" h="8463027">
                  <a:moveTo>
                    <a:pt x="8463027" y="4231514"/>
                  </a:moveTo>
                  <a:cubicBezTo>
                    <a:pt x="8463027" y="6568514"/>
                    <a:pt x="6568514" y="8463027"/>
                    <a:pt x="4231514" y="8463027"/>
                  </a:cubicBezTo>
                  <a:cubicBezTo>
                    <a:pt x="1894513" y="8463027"/>
                    <a:pt x="0" y="6568514"/>
                    <a:pt x="0" y="4231514"/>
                  </a:cubicBezTo>
                  <a:cubicBezTo>
                    <a:pt x="0" y="1894513"/>
                    <a:pt x="1894513" y="0"/>
                    <a:pt x="4231514" y="0"/>
                  </a:cubicBezTo>
                  <a:cubicBezTo>
                    <a:pt x="6568514" y="0"/>
                    <a:pt x="8463027" y="1894513"/>
                    <a:pt x="8463027" y="4231514"/>
                  </a:cubicBezTo>
                  <a:close/>
                </a:path>
              </a:pathLst>
            </a:custGeom>
            <a:grpFill/>
            <a:ln w="4350" cap="flat">
              <a:noFill/>
              <a:prstDash val="solid"/>
              <a:miter/>
            </a:ln>
          </p:spPr>
          <p:txBody>
            <a:bodyPr rtlCol="0" anchor="ctr"/>
            <a:lstStyle/>
            <a:p>
              <a:endParaRPr lang="en-GB" sz="1200"/>
            </a:p>
          </p:txBody>
        </p:sp>
        <p:sp>
          <p:nvSpPr>
            <p:cNvPr id="61" name="Freeform: Shape 60">
              <a:extLst>
                <a:ext uri="{FF2B5EF4-FFF2-40B4-BE49-F238E27FC236}">
                  <a16:creationId xmlns:a16="http://schemas.microsoft.com/office/drawing/2014/main" id="{DBD44BBB-FB0F-E6D9-6F83-B9648B671E89}"/>
                </a:ext>
              </a:extLst>
            </p:cNvPr>
            <p:cNvSpPr/>
            <p:nvPr/>
          </p:nvSpPr>
          <p:spPr>
            <a:xfrm>
              <a:off x="12841299" y="4052363"/>
              <a:ext cx="535258" cy="3144988"/>
            </a:xfrm>
            <a:custGeom>
              <a:avLst/>
              <a:gdLst>
                <a:gd name="connsiteX0" fmla="*/ 395267 w 535258"/>
                <a:gd name="connsiteY0" fmla="*/ 0 h 3144988"/>
                <a:gd name="connsiteX1" fmla="*/ 535258 w 535258"/>
                <a:gd name="connsiteY1" fmla="*/ 1083480 h 3144988"/>
                <a:gd name="connsiteX2" fmla="*/ 0 w 535258"/>
                <a:gd name="connsiteY2" fmla="*/ 3144989 h 3144988"/>
              </a:gdLst>
              <a:ahLst/>
              <a:cxnLst>
                <a:cxn ang="0">
                  <a:pos x="connsiteX0" y="connsiteY0"/>
                </a:cxn>
                <a:cxn ang="0">
                  <a:pos x="connsiteX1" y="connsiteY1"/>
                </a:cxn>
                <a:cxn ang="0">
                  <a:pos x="connsiteX2" y="connsiteY2"/>
                </a:cxn>
              </a:cxnLst>
              <a:rect l="l" t="t" r="r" b="b"/>
              <a:pathLst>
                <a:path w="535258" h="3144988">
                  <a:moveTo>
                    <a:pt x="395267" y="0"/>
                  </a:moveTo>
                  <a:cubicBezTo>
                    <a:pt x="486622" y="345847"/>
                    <a:pt x="535258" y="708921"/>
                    <a:pt x="535258" y="1083480"/>
                  </a:cubicBezTo>
                  <a:cubicBezTo>
                    <a:pt x="535258" y="1831901"/>
                    <a:pt x="340975" y="2534993"/>
                    <a:pt x="0" y="3144989"/>
                  </a:cubicBezTo>
                </a:path>
              </a:pathLst>
            </a:custGeom>
            <a:grpFill/>
            <a:ln w="108496" cap="rnd">
              <a:noFill/>
              <a:prstDash val="solid"/>
              <a:miter/>
            </a:ln>
          </p:spPr>
          <p:txBody>
            <a:bodyPr rtlCol="0" anchor="ctr"/>
            <a:lstStyle/>
            <a:p>
              <a:endParaRPr lang="en-GB" sz="1200"/>
            </a:p>
          </p:txBody>
        </p:sp>
        <p:sp>
          <p:nvSpPr>
            <p:cNvPr id="62" name="Freeform: Shape 61">
              <a:extLst>
                <a:ext uri="{FF2B5EF4-FFF2-40B4-BE49-F238E27FC236}">
                  <a16:creationId xmlns:a16="http://schemas.microsoft.com/office/drawing/2014/main" id="{97818D96-430E-E2AD-8595-12544CD17DE2}"/>
                </a:ext>
              </a:extLst>
            </p:cNvPr>
            <p:cNvSpPr/>
            <p:nvPr/>
          </p:nvSpPr>
          <p:spPr>
            <a:xfrm>
              <a:off x="12392960" y="2423272"/>
              <a:ext cx="575280" cy="896592"/>
            </a:xfrm>
            <a:custGeom>
              <a:avLst/>
              <a:gdLst>
                <a:gd name="connsiteX0" fmla="*/ 0 w 575280"/>
                <a:gd name="connsiteY0" fmla="*/ 0 h 896592"/>
                <a:gd name="connsiteX1" fmla="*/ 575281 w 575280"/>
                <a:gd name="connsiteY1" fmla="*/ 896592 h 896592"/>
              </a:gdLst>
              <a:ahLst/>
              <a:cxnLst>
                <a:cxn ang="0">
                  <a:pos x="connsiteX0" y="connsiteY0"/>
                </a:cxn>
                <a:cxn ang="0">
                  <a:pos x="connsiteX1" y="connsiteY1"/>
                </a:cxn>
              </a:cxnLst>
              <a:rect l="l" t="t" r="r" b="b"/>
              <a:pathLst>
                <a:path w="575280" h="896592">
                  <a:moveTo>
                    <a:pt x="0" y="0"/>
                  </a:moveTo>
                  <a:cubicBezTo>
                    <a:pt x="227433" y="271979"/>
                    <a:pt x="421280" y="573019"/>
                    <a:pt x="575281" y="896592"/>
                  </a:cubicBezTo>
                </a:path>
              </a:pathLst>
            </a:custGeom>
            <a:grpFill/>
            <a:ln w="108496" cap="rnd">
              <a:noFill/>
              <a:prstDash val="solid"/>
              <a:miter/>
            </a:ln>
          </p:spPr>
          <p:txBody>
            <a:bodyPr rtlCol="0" anchor="ctr"/>
            <a:lstStyle/>
            <a:p>
              <a:endParaRPr lang="en-GB" sz="1200"/>
            </a:p>
          </p:txBody>
        </p:sp>
        <p:sp>
          <p:nvSpPr>
            <p:cNvPr id="63" name="Freeform: Shape 62">
              <a:extLst>
                <a:ext uri="{FF2B5EF4-FFF2-40B4-BE49-F238E27FC236}">
                  <a16:creationId xmlns:a16="http://schemas.microsoft.com/office/drawing/2014/main" id="{18EA4E97-BC14-9DD1-FFD4-8B83A5171CBE}"/>
                </a:ext>
              </a:extLst>
            </p:cNvPr>
            <p:cNvSpPr/>
            <p:nvPr/>
          </p:nvSpPr>
          <p:spPr>
            <a:xfrm>
              <a:off x="4784675" y="5516231"/>
              <a:ext cx="321920" cy="321920"/>
            </a:xfrm>
            <a:custGeom>
              <a:avLst/>
              <a:gdLst>
                <a:gd name="connsiteX0" fmla="*/ 321920 w 321920"/>
                <a:gd name="connsiteY0" fmla="*/ 160960 h 321920"/>
                <a:gd name="connsiteX1" fmla="*/ 160960 w 321920"/>
                <a:gd name="connsiteY1" fmla="*/ 321921 h 321920"/>
                <a:gd name="connsiteX2" fmla="*/ 0 w 321920"/>
                <a:gd name="connsiteY2" fmla="*/ 160960 h 321920"/>
                <a:gd name="connsiteX3" fmla="*/ 160960 w 321920"/>
                <a:gd name="connsiteY3" fmla="*/ 0 h 321920"/>
                <a:gd name="connsiteX4" fmla="*/ 321920 w 321920"/>
                <a:gd name="connsiteY4" fmla="*/ 160960 h 3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20" h="321920">
                  <a:moveTo>
                    <a:pt x="321920" y="160960"/>
                  </a:moveTo>
                  <a:cubicBezTo>
                    <a:pt x="321920" y="249856"/>
                    <a:pt x="249856" y="321921"/>
                    <a:pt x="160960" y="321921"/>
                  </a:cubicBezTo>
                  <a:cubicBezTo>
                    <a:pt x="72064" y="321921"/>
                    <a:pt x="0" y="249856"/>
                    <a:pt x="0" y="160960"/>
                  </a:cubicBezTo>
                  <a:cubicBezTo>
                    <a:pt x="0" y="72064"/>
                    <a:pt x="72064" y="0"/>
                    <a:pt x="160960" y="0"/>
                  </a:cubicBezTo>
                  <a:cubicBezTo>
                    <a:pt x="249856" y="0"/>
                    <a:pt x="321920" y="72064"/>
                    <a:pt x="321920" y="160960"/>
                  </a:cubicBezTo>
                  <a:close/>
                </a:path>
              </a:pathLst>
            </a:custGeom>
            <a:grpFill/>
            <a:ln w="0" cap="flat">
              <a:noFill/>
              <a:prstDash val="solid"/>
              <a:miter/>
            </a:ln>
          </p:spPr>
          <p:txBody>
            <a:bodyPr rtlCol="0" anchor="ctr"/>
            <a:lstStyle/>
            <a:p>
              <a:endParaRPr lang="en-GB" sz="1200"/>
            </a:p>
          </p:txBody>
        </p:sp>
        <p:sp>
          <p:nvSpPr>
            <p:cNvPr id="64" name="Freeform: Shape 63">
              <a:extLst>
                <a:ext uri="{FF2B5EF4-FFF2-40B4-BE49-F238E27FC236}">
                  <a16:creationId xmlns:a16="http://schemas.microsoft.com/office/drawing/2014/main" id="{2FD5EE42-B304-D838-71F3-48553F4DB2B8}"/>
                </a:ext>
              </a:extLst>
            </p:cNvPr>
            <p:cNvSpPr/>
            <p:nvPr/>
          </p:nvSpPr>
          <p:spPr>
            <a:xfrm>
              <a:off x="9066913" y="9277045"/>
              <a:ext cx="194370" cy="194370"/>
            </a:xfrm>
            <a:custGeom>
              <a:avLst/>
              <a:gdLst>
                <a:gd name="connsiteX0" fmla="*/ 194370 w 194370"/>
                <a:gd name="connsiteY0" fmla="*/ 97185 h 194370"/>
                <a:gd name="connsiteX1" fmla="*/ 97185 w 194370"/>
                <a:gd name="connsiteY1" fmla="*/ 194371 h 194370"/>
                <a:gd name="connsiteX2" fmla="*/ 0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60"/>
                    <a:pt x="150859" y="194371"/>
                    <a:pt x="97185" y="194371"/>
                  </a:cubicBezTo>
                  <a:cubicBezTo>
                    <a:pt x="43511" y="194371"/>
                    <a:pt x="0" y="150860"/>
                    <a:pt x="0" y="97185"/>
                  </a:cubicBezTo>
                  <a:cubicBezTo>
                    <a:pt x="0" y="43511"/>
                    <a:pt x="43511" y="0"/>
                    <a:pt x="97185" y="0"/>
                  </a:cubicBezTo>
                  <a:cubicBezTo>
                    <a:pt x="150859" y="0"/>
                    <a:pt x="194370" y="43511"/>
                    <a:pt x="194370" y="97185"/>
                  </a:cubicBezTo>
                  <a:close/>
                </a:path>
              </a:pathLst>
            </a:custGeom>
            <a:grpFill/>
            <a:ln w="0" cap="flat">
              <a:noFill/>
              <a:prstDash val="solid"/>
              <a:miter/>
            </a:ln>
          </p:spPr>
          <p:txBody>
            <a:bodyPr rtlCol="0" anchor="ctr"/>
            <a:lstStyle/>
            <a:p>
              <a:endParaRPr lang="en-GB" sz="1200"/>
            </a:p>
          </p:txBody>
        </p:sp>
      </p:grpSp>
      <p:grpSp>
        <p:nvGrpSpPr>
          <p:cNvPr id="65" name="!!_R5">
            <a:extLst>
              <a:ext uri="{FF2B5EF4-FFF2-40B4-BE49-F238E27FC236}">
                <a16:creationId xmlns:a16="http://schemas.microsoft.com/office/drawing/2014/main" id="{FEF8E3EA-3E10-EE02-866D-F88DD5782745}"/>
              </a:ext>
            </a:extLst>
          </p:cNvPr>
          <p:cNvGrpSpPr/>
          <p:nvPr/>
        </p:nvGrpSpPr>
        <p:grpSpPr>
          <a:xfrm rot="14266016">
            <a:off x="2591012" y="11875233"/>
            <a:ext cx="7009977" cy="7009977"/>
            <a:chOff x="3885212" y="-115287"/>
            <a:chExt cx="10514965" cy="10514965"/>
          </a:xfrm>
          <a:noFill/>
        </p:grpSpPr>
        <p:sp>
          <p:nvSpPr>
            <p:cNvPr id="66" name="Freeform: Shape 65">
              <a:extLst>
                <a:ext uri="{FF2B5EF4-FFF2-40B4-BE49-F238E27FC236}">
                  <a16:creationId xmlns:a16="http://schemas.microsoft.com/office/drawing/2014/main" id="{6A4BF788-2142-DBAC-2643-F50A5B1ECC59}"/>
                </a:ext>
              </a:extLst>
            </p:cNvPr>
            <p:cNvSpPr/>
            <p:nvPr/>
          </p:nvSpPr>
          <p:spPr>
            <a:xfrm>
              <a:off x="3885212" y="-115287"/>
              <a:ext cx="10514965" cy="10514965"/>
            </a:xfrm>
            <a:custGeom>
              <a:avLst/>
              <a:gdLst>
                <a:gd name="connsiteX0" fmla="*/ 10514966 w 10514965"/>
                <a:gd name="connsiteY0" fmla="*/ 5257483 h 10514965"/>
                <a:gd name="connsiteX1" fmla="*/ 5257483 w 10514965"/>
                <a:gd name="connsiteY1" fmla="*/ 10514966 h 10514965"/>
                <a:gd name="connsiteX2" fmla="*/ 0 w 10514965"/>
                <a:gd name="connsiteY2" fmla="*/ 5257483 h 10514965"/>
                <a:gd name="connsiteX3" fmla="*/ 5257483 w 10514965"/>
                <a:gd name="connsiteY3" fmla="*/ 0 h 10514965"/>
                <a:gd name="connsiteX4" fmla="*/ 10514966 w 10514965"/>
                <a:gd name="connsiteY4" fmla="*/ 5257483 h 1051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4965" h="10514965">
                  <a:moveTo>
                    <a:pt x="10514966" y="5257483"/>
                  </a:moveTo>
                  <a:cubicBezTo>
                    <a:pt x="10514966" y="8161111"/>
                    <a:pt x="8161111" y="10514966"/>
                    <a:pt x="5257483" y="10514966"/>
                  </a:cubicBezTo>
                  <a:cubicBezTo>
                    <a:pt x="2353855" y="10514966"/>
                    <a:pt x="0" y="8161111"/>
                    <a:pt x="0" y="5257483"/>
                  </a:cubicBezTo>
                  <a:cubicBezTo>
                    <a:pt x="0" y="2353855"/>
                    <a:pt x="2353855" y="0"/>
                    <a:pt x="5257483" y="0"/>
                  </a:cubicBezTo>
                  <a:cubicBezTo>
                    <a:pt x="8161111" y="0"/>
                    <a:pt x="10514966" y="2353855"/>
                    <a:pt x="10514966" y="5257483"/>
                  </a:cubicBezTo>
                  <a:close/>
                </a:path>
              </a:pathLst>
            </a:custGeom>
            <a:grpFill/>
            <a:ln w="0" cap="flat">
              <a:noFill/>
              <a:prstDash val="solid"/>
              <a:miter/>
            </a:ln>
          </p:spPr>
          <p:txBody>
            <a:bodyPr rtlCol="0" anchor="ctr"/>
            <a:lstStyle/>
            <a:p>
              <a:endParaRPr lang="en-GB" sz="1200"/>
            </a:p>
          </p:txBody>
        </p:sp>
        <p:sp>
          <p:nvSpPr>
            <p:cNvPr id="67" name="Freeform: Shape 66">
              <a:extLst>
                <a:ext uri="{FF2B5EF4-FFF2-40B4-BE49-F238E27FC236}">
                  <a16:creationId xmlns:a16="http://schemas.microsoft.com/office/drawing/2014/main" id="{51CFDA1E-CEEF-80CE-A5B2-DB8A296AF60E}"/>
                </a:ext>
              </a:extLst>
            </p:cNvPr>
            <p:cNvSpPr/>
            <p:nvPr/>
          </p:nvSpPr>
          <p:spPr>
            <a:xfrm>
              <a:off x="4074971" y="71860"/>
              <a:ext cx="10127965" cy="10127965"/>
            </a:xfrm>
            <a:custGeom>
              <a:avLst/>
              <a:gdLst>
                <a:gd name="connsiteX0" fmla="*/ 10127965 w 10127965"/>
                <a:gd name="connsiteY0" fmla="*/ 5063983 h 10127965"/>
                <a:gd name="connsiteX1" fmla="*/ 5063982 w 10127965"/>
                <a:gd name="connsiteY1" fmla="*/ 10127965 h 10127965"/>
                <a:gd name="connsiteX2" fmla="*/ -1 w 10127965"/>
                <a:gd name="connsiteY2" fmla="*/ 5063983 h 10127965"/>
                <a:gd name="connsiteX3" fmla="*/ 5063982 w 10127965"/>
                <a:gd name="connsiteY3" fmla="*/ 0 h 10127965"/>
                <a:gd name="connsiteX4" fmla="*/ 10127965 w 10127965"/>
                <a:gd name="connsiteY4" fmla="*/ 5063983 h 1012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965" h="10127965">
                  <a:moveTo>
                    <a:pt x="10127965" y="5063983"/>
                  </a:moveTo>
                  <a:cubicBezTo>
                    <a:pt x="10127965" y="7860743"/>
                    <a:pt x="7860742" y="10127965"/>
                    <a:pt x="5063982" y="10127965"/>
                  </a:cubicBezTo>
                  <a:cubicBezTo>
                    <a:pt x="2267222" y="10127965"/>
                    <a:pt x="-1" y="7860743"/>
                    <a:pt x="-1" y="5063983"/>
                  </a:cubicBezTo>
                  <a:cubicBezTo>
                    <a:pt x="-1" y="2267222"/>
                    <a:pt x="2267222" y="0"/>
                    <a:pt x="5063982" y="0"/>
                  </a:cubicBezTo>
                  <a:cubicBezTo>
                    <a:pt x="7860742" y="0"/>
                    <a:pt x="10127965" y="2267222"/>
                    <a:pt x="10127965" y="5063983"/>
                  </a:cubicBezTo>
                  <a:close/>
                </a:path>
              </a:pathLst>
            </a:custGeom>
            <a:grpFill/>
            <a:ln w="26102" cap="rnd">
              <a:noFill/>
              <a:prstDash val="sysDot"/>
              <a:miter/>
            </a:ln>
          </p:spPr>
          <p:txBody>
            <a:bodyPr rtlCol="0" anchor="ctr"/>
            <a:lstStyle/>
            <a:p>
              <a:endParaRPr lang="en-GB" sz="1200"/>
            </a:p>
          </p:txBody>
        </p:sp>
        <p:sp>
          <p:nvSpPr>
            <p:cNvPr id="68" name="Freeform: Shape 67">
              <a:extLst>
                <a:ext uri="{FF2B5EF4-FFF2-40B4-BE49-F238E27FC236}">
                  <a16:creationId xmlns:a16="http://schemas.microsoft.com/office/drawing/2014/main" id="{DD4DA147-B03D-97B5-0920-728BBA3CCC1D}"/>
                </a:ext>
              </a:extLst>
            </p:cNvPr>
            <p:cNvSpPr/>
            <p:nvPr/>
          </p:nvSpPr>
          <p:spPr>
            <a:xfrm>
              <a:off x="4074971" y="2537945"/>
              <a:ext cx="1049721" cy="5685288"/>
            </a:xfrm>
            <a:custGeom>
              <a:avLst/>
              <a:gdLst>
                <a:gd name="connsiteX0" fmla="*/ 1049722 w 1049721"/>
                <a:gd name="connsiteY0" fmla="*/ 5685289 h 5685288"/>
                <a:gd name="connsiteX1" fmla="*/ 0 w 1049721"/>
                <a:gd name="connsiteY1" fmla="*/ 2597898 h 5685288"/>
                <a:gd name="connsiteX2" fmla="*/ 716229 w 1049721"/>
                <a:gd name="connsiteY2" fmla="*/ 0 h 5685288"/>
              </a:gdLst>
              <a:ahLst/>
              <a:cxnLst>
                <a:cxn ang="0">
                  <a:pos x="connsiteX0" y="connsiteY0"/>
                </a:cxn>
                <a:cxn ang="0">
                  <a:pos x="connsiteX1" y="connsiteY1"/>
                </a:cxn>
                <a:cxn ang="0">
                  <a:pos x="connsiteX2" y="connsiteY2"/>
                </a:cxn>
              </a:cxnLst>
              <a:rect l="l" t="t" r="r" b="b"/>
              <a:pathLst>
                <a:path w="1049721" h="5685288">
                  <a:moveTo>
                    <a:pt x="1049722" y="5685289"/>
                  </a:moveTo>
                  <a:cubicBezTo>
                    <a:pt x="391525" y="4830721"/>
                    <a:pt x="0" y="3760031"/>
                    <a:pt x="0" y="2597898"/>
                  </a:cubicBezTo>
                  <a:cubicBezTo>
                    <a:pt x="0" y="1648232"/>
                    <a:pt x="261452" y="759558"/>
                    <a:pt x="716229" y="0"/>
                  </a:cubicBezTo>
                </a:path>
              </a:pathLst>
            </a:custGeom>
            <a:grpFill/>
            <a:ln w="28277" cap="flat">
              <a:noFill/>
              <a:prstDash val="solid"/>
              <a:miter/>
            </a:ln>
          </p:spPr>
          <p:txBody>
            <a:bodyPr rtlCol="0" anchor="ctr"/>
            <a:lstStyle/>
            <a:p>
              <a:endParaRPr lang="en-GB" sz="1200"/>
            </a:p>
          </p:txBody>
        </p:sp>
        <p:sp>
          <p:nvSpPr>
            <p:cNvPr id="69" name="Freeform: Shape 68">
              <a:extLst>
                <a:ext uri="{FF2B5EF4-FFF2-40B4-BE49-F238E27FC236}">
                  <a16:creationId xmlns:a16="http://schemas.microsoft.com/office/drawing/2014/main" id="{2EF01EEA-1CBC-3022-6109-425817CDCE28}"/>
                </a:ext>
              </a:extLst>
            </p:cNvPr>
            <p:cNvSpPr/>
            <p:nvPr/>
          </p:nvSpPr>
          <p:spPr>
            <a:xfrm>
              <a:off x="4626499" y="2368458"/>
              <a:ext cx="335145" cy="335145"/>
            </a:xfrm>
            <a:custGeom>
              <a:avLst/>
              <a:gdLst>
                <a:gd name="connsiteX0" fmla="*/ 335145 w 335145"/>
                <a:gd name="connsiteY0" fmla="*/ 167573 h 335145"/>
                <a:gd name="connsiteX1" fmla="*/ 167572 w 335145"/>
                <a:gd name="connsiteY1" fmla="*/ 335145 h 335145"/>
                <a:gd name="connsiteX2" fmla="*/ 0 w 335145"/>
                <a:gd name="connsiteY2" fmla="*/ 167573 h 335145"/>
                <a:gd name="connsiteX3" fmla="*/ 167572 w 335145"/>
                <a:gd name="connsiteY3" fmla="*/ 0 h 335145"/>
                <a:gd name="connsiteX4" fmla="*/ 335145 w 335145"/>
                <a:gd name="connsiteY4" fmla="*/ 167573 h 33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45" h="335145">
                  <a:moveTo>
                    <a:pt x="335145" y="167573"/>
                  </a:moveTo>
                  <a:cubicBezTo>
                    <a:pt x="335145" y="260121"/>
                    <a:pt x="260120" y="335145"/>
                    <a:pt x="167572" y="335145"/>
                  </a:cubicBezTo>
                  <a:cubicBezTo>
                    <a:pt x="75025" y="335145"/>
                    <a:pt x="0" y="260121"/>
                    <a:pt x="0" y="167573"/>
                  </a:cubicBezTo>
                  <a:cubicBezTo>
                    <a:pt x="0" y="75025"/>
                    <a:pt x="75024" y="0"/>
                    <a:pt x="167572" y="0"/>
                  </a:cubicBezTo>
                  <a:cubicBezTo>
                    <a:pt x="260120" y="0"/>
                    <a:pt x="335145" y="75025"/>
                    <a:pt x="335145" y="167573"/>
                  </a:cubicBezTo>
                  <a:close/>
                </a:path>
              </a:pathLst>
            </a:custGeom>
            <a:grpFill/>
            <a:ln w="0" cap="flat">
              <a:noFill/>
              <a:prstDash val="solid"/>
              <a:miter/>
            </a:ln>
          </p:spPr>
          <p:txBody>
            <a:bodyPr rtlCol="0" anchor="ctr"/>
            <a:lstStyle/>
            <a:p>
              <a:endParaRPr lang="en-GB" sz="1200"/>
            </a:p>
          </p:txBody>
        </p:sp>
        <p:sp>
          <p:nvSpPr>
            <p:cNvPr id="70" name="Freeform: Shape 69">
              <a:extLst>
                <a:ext uri="{FF2B5EF4-FFF2-40B4-BE49-F238E27FC236}">
                  <a16:creationId xmlns:a16="http://schemas.microsoft.com/office/drawing/2014/main" id="{B713AFD0-062B-51AE-4B85-5DB8B69E6E3C}"/>
                </a:ext>
              </a:extLst>
            </p:cNvPr>
            <p:cNvSpPr/>
            <p:nvPr/>
          </p:nvSpPr>
          <p:spPr>
            <a:xfrm rot="2700000">
              <a:off x="14132389" y="5065172"/>
              <a:ext cx="141210" cy="141210"/>
            </a:xfrm>
            <a:custGeom>
              <a:avLst/>
              <a:gdLst>
                <a:gd name="connsiteX0" fmla="*/ 0 w 141210"/>
                <a:gd name="connsiteY0" fmla="*/ 0 h 141210"/>
                <a:gd name="connsiteX1" fmla="*/ 141210 w 141210"/>
                <a:gd name="connsiteY1" fmla="*/ 0 h 141210"/>
                <a:gd name="connsiteX2" fmla="*/ 141210 w 141210"/>
                <a:gd name="connsiteY2" fmla="*/ 141210 h 141210"/>
                <a:gd name="connsiteX3" fmla="*/ 0 w 141210"/>
                <a:gd name="connsiteY3" fmla="*/ 141210 h 141210"/>
              </a:gdLst>
              <a:ahLst/>
              <a:cxnLst>
                <a:cxn ang="0">
                  <a:pos x="connsiteX0" y="connsiteY0"/>
                </a:cxn>
                <a:cxn ang="0">
                  <a:pos x="connsiteX1" y="connsiteY1"/>
                </a:cxn>
                <a:cxn ang="0">
                  <a:pos x="connsiteX2" y="connsiteY2"/>
                </a:cxn>
                <a:cxn ang="0">
                  <a:pos x="connsiteX3" y="connsiteY3"/>
                </a:cxn>
              </a:cxnLst>
              <a:rect l="l" t="t" r="r" b="b"/>
              <a:pathLst>
                <a:path w="141210" h="141210">
                  <a:moveTo>
                    <a:pt x="0" y="0"/>
                  </a:moveTo>
                  <a:lnTo>
                    <a:pt x="141210" y="0"/>
                  </a:lnTo>
                  <a:lnTo>
                    <a:pt x="141210" y="141210"/>
                  </a:lnTo>
                  <a:lnTo>
                    <a:pt x="0" y="141210"/>
                  </a:lnTo>
                  <a:close/>
                </a:path>
              </a:pathLst>
            </a:custGeom>
            <a:grpFill/>
            <a:ln w="0" cap="flat">
              <a:noFill/>
              <a:prstDash val="solid"/>
              <a:miter/>
            </a:ln>
          </p:spPr>
          <p:txBody>
            <a:bodyPr rtlCol="0" anchor="ctr"/>
            <a:lstStyle/>
            <a:p>
              <a:endParaRPr lang="en-GB" sz="1200"/>
            </a:p>
          </p:txBody>
        </p:sp>
        <p:sp>
          <p:nvSpPr>
            <p:cNvPr id="71" name="Freeform: Shape 70">
              <a:extLst>
                <a:ext uri="{FF2B5EF4-FFF2-40B4-BE49-F238E27FC236}">
                  <a16:creationId xmlns:a16="http://schemas.microsoft.com/office/drawing/2014/main" id="{782E3DDA-157A-3E67-D189-E725E70D5019}"/>
                </a:ext>
              </a:extLst>
            </p:cNvPr>
            <p:cNvSpPr/>
            <p:nvPr/>
          </p:nvSpPr>
          <p:spPr>
            <a:xfrm>
              <a:off x="12647190" y="1487440"/>
              <a:ext cx="194370" cy="194370"/>
            </a:xfrm>
            <a:custGeom>
              <a:avLst/>
              <a:gdLst>
                <a:gd name="connsiteX0" fmla="*/ 194370 w 194370"/>
                <a:gd name="connsiteY0" fmla="*/ 97185 h 194370"/>
                <a:gd name="connsiteX1" fmla="*/ 97185 w 194370"/>
                <a:gd name="connsiteY1" fmla="*/ 194370 h 194370"/>
                <a:gd name="connsiteX2" fmla="*/ -1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59"/>
                    <a:pt x="150859" y="194370"/>
                    <a:pt x="97185" y="194370"/>
                  </a:cubicBezTo>
                  <a:cubicBezTo>
                    <a:pt x="43510" y="194370"/>
                    <a:pt x="-1" y="150859"/>
                    <a:pt x="-1" y="97185"/>
                  </a:cubicBezTo>
                  <a:cubicBezTo>
                    <a:pt x="-1" y="43511"/>
                    <a:pt x="43510" y="0"/>
                    <a:pt x="97185" y="0"/>
                  </a:cubicBezTo>
                  <a:cubicBezTo>
                    <a:pt x="150859" y="0"/>
                    <a:pt x="194370" y="43511"/>
                    <a:pt x="194370" y="97185"/>
                  </a:cubicBezTo>
                  <a:close/>
                </a:path>
              </a:pathLst>
            </a:custGeom>
            <a:grpFill/>
            <a:ln w="0" cap="flat">
              <a:noFill/>
              <a:prstDash val="solid"/>
              <a:miter/>
            </a:ln>
          </p:spPr>
          <p:txBody>
            <a:bodyPr rtlCol="0" anchor="ctr"/>
            <a:lstStyle/>
            <a:p>
              <a:endParaRPr lang="en-GB" sz="1200"/>
            </a:p>
          </p:txBody>
        </p:sp>
      </p:grpSp>
      <p:grpSp>
        <p:nvGrpSpPr>
          <p:cNvPr id="72" name="!!_R6">
            <a:extLst>
              <a:ext uri="{FF2B5EF4-FFF2-40B4-BE49-F238E27FC236}">
                <a16:creationId xmlns:a16="http://schemas.microsoft.com/office/drawing/2014/main" id="{5BC9C9A7-2086-46BB-8D05-73C7F741735E}"/>
              </a:ext>
            </a:extLst>
          </p:cNvPr>
          <p:cNvGrpSpPr/>
          <p:nvPr/>
        </p:nvGrpSpPr>
        <p:grpSpPr>
          <a:xfrm rot="14605047">
            <a:off x="2140381" y="11424602"/>
            <a:ext cx="7911238" cy="7911238"/>
            <a:chOff x="3210571" y="-747067"/>
            <a:chExt cx="11866857" cy="11866857"/>
          </a:xfrm>
          <a:noFill/>
        </p:grpSpPr>
        <p:sp>
          <p:nvSpPr>
            <p:cNvPr id="73" name="Freeform: Shape 72">
              <a:extLst>
                <a:ext uri="{FF2B5EF4-FFF2-40B4-BE49-F238E27FC236}">
                  <a16:creationId xmlns:a16="http://schemas.microsoft.com/office/drawing/2014/main" id="{9D66A47D-8F63-E8F9-61F9-8174F60CD715}"/>
                </a:ext>
              </a:extLst>
            </p:cNvPr>
            <p:cNvSpPr/>
            <p:nvPr/>
          </p:nvSpPr>
          <p:spPr>
            <a:xfrm>
              <a:off x="3210571" y="-747067"/>
              <a:ext cx="11866857" cy="11866857"/>
            </a:xfrm>
            <a:custGeom>
              <a:avLst/>
              <a:gdLst>
                <a:gd name="connsiteX0" fmla="*/ 11866858 w 11866857"/>
                <a:gd name="connsiteY0" fmla="*/ 5933429 h 11866857"/>
                <a:gd name="connsiteX1" fmla="*/ 5933429 w 11866857"/>
                <a:gd name="connsiteY1" fmla="*/ 11866857 h 11866857"/>
                <a:gd name="connsiteX2" fmla="*/ 0 w 11866857"/>
                <a:gd name="connsiteY2" fmla="*/ 5933428 h 11866857"/>
                <a:gd name="connsiteX3" fmla="*/ 5933429 w 11866857"/>
                <a:gd name="connsiteY3" fmla="*/ -1 h 11866857"/>
                <a:gd name="connsiteX4" fmla="*/ 11866858 w 11866857"/>
                <a:gd name="connsiteY4" fmla="*/ 5933429 h 1186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857" h="11866857">
                  <a:moveTo>
                    <a:pt x="11866858" y="5933429"/>
                  </a:moveTo>
                  <a:cubicBezTo>
                    <a:pt x="11866858" y="9210371"/>
                    <a:pt x="9210372" y="11866857"/>
                    <a:pt x="5933429" y="11866857"/>
                  </a:cubicBezTo>
                  <a:cubicBezTo>
                    <a:pt x="2656487" y="11866857"/>
                    <a:pt x="0" y="9210371"/>
                    <a:pt x="0" y="5933428"/>
                  </a:cubicBezTo>
                  <a:cubicBezTo>
                    <a:pt x="0" y="2656486"/>
                    <a:pt x="2656487" y="-1"/>
                    <a:pt x="5933429" y="-1"/>
                  </a:cubicBezTo>
                  <a:cubicBezTo>
                    <a:pt x="9210371" y="-1"/>
                    <a:pt x="11866858" y="2656486"/>
                    <a:pt x="11866858" y="5933429"/>
                  </a:cubicBezTo>
                  <a:close/>
                </a:path>
              </a:pathLst>
            </a:custGeom>
            <a:grpFill/>
            <a:ln w="0" cap="flat">
              <a:noFill/>
              <a:prstDash val="solid"/>
              <a:miter/>
            </a:ln>
          </p:spPr>
          <p:txBody>
            <a:bodyPr rtlCol="0" anchor="ctr"/>
            <a:lstStyle/>
            <a:p>
              <a:endParaRPr lang="en-GB" sz="1200"/>
            </a:p>
          </p:txBody>
        </p:sp>
        <p:grpSp>
          <p:nvGrpSpPr>
            <p:cNvPr id="74" name="Group 73">
              <a:extLst>
                <a:ext uri="{FF2B5EF4-FFF2-40B4-BE49-F238E27FC236}">
                  <a16:creationId xmlns:a16="http://schemas.microsoft.com/office/drawing/2014/main" id="{07628CA0-8C98-0B9B-F101-88D2420E564A}"/>
                </a:ext>
              </a:extLst>
            </p:cNvPr>
            <p:cNvGrpSpPr/>
            <p:nvPr/>
          </p:nvGrpSpPr>
          <p:grpSpPr>
            <a:xfrm>
              <a:off x="3292876" y="-560788"/>
              <a:ext cx="11607084" cy="11494299"/>
              <a:chOff x="3292876" y="-560788"/>
              <a:chExt cx="11607084" cy="11494299"/>
            </a:xfrm>
            <a:grpFill/>
          </p:grpSpPr>
          <p:sp>
            <p:nvSpPr>
              <p:cNvPr id="75" name="Freeform: Shape 74">
                <a:extLst>
                  <a:ext uri="{FF2B5EF4-FFF2-40B4-BE49-F238E27FC236}">
                    <a16:creationId xmlns:a16="http://schemas.microsoft.com/office/drawing/2014/main" id="{1EEC78F0-863B-3770-A347-307858DC4956}"/>
                  </a:ext>
                </a:extLst>
              </p:cNvPr>
              <p:cNvSpPr/>
              <p:nvPr/>
            </p:nvSpPr>
            <p:spPr>
              <a:xfrm>
                <a:off x="3396850" y="-560788"/>
                <a:ext cx="11494299" cy="11494299"/>
              </a:xfrm>
              <a:custGeom>
                <a:avLst/>
                <a:gdLst>
                  <a:gd name="connsiteX0" fmla="*/ 11494300 w 11494299"/>
                  <a:gd name="connsiteY0" fmla="*/ 5747150 h 11494299"/>
                  <a:gd name="connsiteX1" fmla="*/ 5747151 w 11494299"/>
                  <a:gd name="connsiteY1" fmla="*/ 11494300 h 11494299"/>
                  <a:gd name="connsiteX2" fmla="*/ 0 w 11494299"/>
                  <a:gd name="connsiteY2" fmla="*/ 5747151 h 11494299"/>
                  <a:gd name="connsiteX3" fmla="*/ 5747151 w 11494299"/>
                  <a:gd name="connsiteY3" fmla="*/ 0 h 11494299"/>
                  <a:gd name="connsiteX4" fmla="*/ 11494300 w 11494299"/>
                  <a:gd name="connsiteY4" fmla="*/ 5747150 h 11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299" h="11494299">
                    <a:moveTo>
                      <a:pt x="11494300" y="5747150"/>
                    </a:moveTo>
                    <a:cubicBezTo>
                      <a:pt x="11494300" y="8921213"/>
                      <a:pt x="8921214" y="11494300"/>
                      <a:pt x="5747151" y="11494300"/>
                    </a:cubicBezTo>
                    <a:cubicBezTo>
                      <a:pt x="2573087" y="11494300"/>
                      <a:pt x="0" y="8921214"/>
                      <a:pt x="0" y="5747151"/>
                    </a:cubicBezTo>
                    <a:cubicBezTo>
                      <a:pt x="0" y="2573087"/>
                      <a:pt x="2573087" y="0"/>
                      <a:pt x="5747151" y="0"/>
                    </a:cubicBezTo>
                    <a:cubicBezTo>
                      <a:pt x="8921214" y="0"/>
                      <a:pt x="11494300" y="2573087"/>
                      <a:pt x="11494300" y="5747150"/>
                    </a:cubicBezTo>
                    <a:close/>
                  </a:path>
                </a:pathLst>
              </a:custGeom>
              <a:grpFill/>
              <a:ln w="8701" cap="flat">
                <a:noFill/>
                <a:prstDash val="solid"/>
                <a:miter/>
              </a:ln>
            </p:spPr>
            <p:txBody>
              <a:bodyPr rtlCol="0" anchor="ctr"/>
              <a:lstStyle/>
              <a:p>
                <a:endParaRPr lang="en-GB" sz="1200"/>
              </a:p>
            </p:txBody>
          </p:sp>
          <p:sp>
            <p:nvSpPr>
              <p:cNvPr id="76" name="Freeform: Shape 75">
                <a:extLst>
                  <a:ext uri="{FF2B5EF4-FFF2-40B4-BE49-F238E27FC236}">
                    <a16:creationId xmlns:a16="http://schemas.microsoft.com/office/drawing/2014/main" id="{F01CB8E0-84DE-FE41-A08F-69070F05CE8E}"/>
                  </a:ext>
                </a:extLst>
              </p:cNvPr>
              <p:cNvSpPr/>
              <p:nvPr/>
            </p:nvSpPr>
            <p:spPr>
              <a:xfrm>
                <a:off x="10909079" y="3066832"/>
                <a:ext cx="3990881" cy="7591492"/>
              </a:xfrm>
              <a:custGeom>
                <a:avLst/>
                <a:gdLst>
                  <a:gd name="connsiteX0" fmla="*/ 3587933 w 3990881"/>
                  <a:gd name="connsiteY0" fmla="*/ 0 h 7591492"/>
                  <a:gd name="connsiteX1" fmla="*/ 2307561 w 3990881"/>
                  <a:gd name="connsiteY1" fmla="*/ 6181829 h 7591492"/>
                  <a:gd name="connsiteX2" fmla="*/ 0 w 3990881"/>
                  <a:gd name="connsiteY2" fmla="*/ 7591493 h 7591492"/>
                </a:gdLst>
                <a:ahLst/>
                <a:cxnLst>
                  <a:cxn ang="0">
                    <a:pos x="connsiteX0" y="connsiteY0"/>
                  </a:cxn>
                  <a:cxn ang="0">
                    <a:pos x="connsiteX1" y="connsiteY1"/>
                  </a:cxn>
                  <a:cxn ang="0">
                    <a:pos x="connsiteX2" y="connsiteY2"/>
                  </a:cxn>
                </a:cxnLst>
                <a:rect l="l" t="t" r="r" b="b"/>
                <a:pathLst>
                  <a:path w="3990881" h="7591492">
                    <a:moveTo>
                      <a:pt x="3587933" y="0"/>
                    </a:moveTo>
                    <a:cubicBezTo>
                      <a:pt x="4405612" y="2066121"/>
                      <a:pt x="3978850" y="4510628"/>
                      <a:pt x="2307561" y="6181829"/>
                    </a:cubicBezTo>
                    <a:cubicBezTo>
                      <a:pt x="1637879" y="6851512"/>
                      <a:pt x="843953" y="7321429"/>
                      <a:pt x="0" y="7591493"/>
                    </a:cubicBezTo>
                  </a:path>
                </a:pathLst>
              </a:custGeom>
              <a:grpFill/>
              <a:ln w="28364" cap="flat">
                <a:noFill/>
                <a:prstDash val="solid"/>
                <a:miter/>
              </a:ln>
            </p:spPr>
            <p:txBody>
              <a:bodyPr rtlCol="0" anchor="ctr"/>
              <a:lstStyle/>
              <a:p>
                <a:endParaRPr lang="en-GB" sz="1200"/>
              </a:p>
            </p:txBody>
          </p:sp>
          <p:sp>
            <p:nvSpPr>
              <p:cNvPr id="77" name="Freeform: Shape 76">
                <a:extLst>
                  <a:ext uri="{FF2B5EF4-FFF2-40B4-BE49-F238E27FC236}">
                    <a16:creationId xmlns:a16="http://schemas.microsoft.com/office/drawing/2014/main" id="{F3445190-0FCC-2F98-A15F-35B2650AC654}"/>
                  </a:ext>
                </a:extLst>
              </p:cNvPr>
              <p:cNvSpPr/>
              <p:nvPr/>
            </p:nvSpPr>
            <p:spPr>
              <a:xfrm>
                <a:off x="3563029" y="6523649"/>
                <a:ext cx="3996946" cy="4184270"/>
              </a:xfrm>
              <a:custGeom>
                <a:avLst/>
                <a:gdLst>
                  <a:gd name="connsiteX0" fmla="*/ 3996947 w 3996946"/>
                  <a:gd name="connsiteY0" fmla="*/ 4184270 h 4184270"/>
                  <a:gd name="connsiteX1" fmla="*/ 1525990 w 3996946"/>
                  <a:gd name="connsiteY1" fmla="*/ 2725013 h 4184270"/>
                  <a:gd name="connsiteX2" fmla="*/ 0 w 3996946"/>
                  <a:gd name="connsiteY2" fmla="*/ 0 h 4184270"/>
                </a:gdLst>
                <a:ahLst/>
                <a:cxnLst>
                  <a:cxn ang="0">
                    <a:pos x="connsiteX0" y="connsiteY0"/>
                  </a:cxn>
                  <a:cxn ang="0">
                    <a:pos x="connsiteX1" y="connsiteY1"/>
                  </a:cxn>
                  <a:cxn ang="0">
                    <a:pos x="connsiteX2" y="connsiteY2"/>
                  </a:cxn>
                </a:cxnLst>
                <a:rect l="l" t="t" r="r" b="b"/>
                <a:pathLst>
                  <a:path w="3996946" h="4184270">
                    <a:moveTo>
                      <a:pt x="3996947" y="4184270"/>
                    </a:moveTo>
                    <a:cubicBezTo>
                      <a:pt x="3092177" y="3924211"/>
                      <a:pt x="2238826" y="3437849"/>
                      <a:pt x="1525990" y="2725013"/>
                    </a:cubicBezTo>
                    <a:cubicBezTo>
                      <a:pt x="746855" y="1945879"/>
                      <a:pt x="238134" y="998650"/>
                      <a:pt x="0" y="0"/>
                    </a:cubicBezTo>
                  </a:path>
                </a:pathLst>
              </a:custGeom>
              <a:grpFill/>
              <a:ln w="113455" cap="rnd">
                <a:noFill/>
                <a:prstDash val="solid"/>
                <a:miter/>
              </a:ln>
            </p:spPr>
            <p:txBody>
              <a:bodyPr rtlCol="0" anchor="ctr"/>
              <a:lstStyle/>
              <a:p>
                <a:endParaRPr lang="en-GB" sz="1200"/>
              </a:p>
            </p:txBody>
          </p:sp>
          <p:sp>
            <p:nvSpPr>
              <p:cNvPr id="78" name="Freeform: Shape 77">
                <a:extLst>
                  <a:ext uri="{FF2B5EF4-FFF2-40B4-BE49-F238E27FC236}">
                    <a16:creationId xmlns:a16="http://schemas.microsoft.com/office/drawing/2014/main" id="{A1DF9139-CFB5-B5C3-0BF5-AA62A37B52FA}"/>
                  </a:ext>
                </a:extLst>
              </p:cNvPr>
              <p:cNvSpPr/>
              <p:nvPr/>
            </p:nvSpPr>
            <p:spPr>
              <a:xfrm>
                <a:off x="14312126" y="2912572"/>
                <a:ext cx="336537" cy="336537"/>
              </a:xfrm>
              <a:custGeom>
                <a:avLst/>
                <a:gdLst>
                  <a:gd name="connsiteX0" fmla="*/ 336537 w 336537"/>
                  <a:gd name="connsiteY0" fmla="*/ 168269 h 336537"/>
                  <a:gd name="connsiteX1" fmla="*/ 168269 w 336537"/>
                  <a:gd name="connsiteY1" fmla="*/ 336537 h 336537"/>
                  <a:gd name="connsiteX2" fmla="*/ 1 w 336537"/>
                  <a:gd name="connsiteY2" fmla="*/ 168269 h 336537"/>
                  <a:gd name="connsiteX3" fmla="*/ 168269 w 336537"/>
                  <a:gd name="connsiteY3" fmla="*/ 0 h 336537"/>
                  <a:gd name="connsiteX4" fmla="*/ 336537 w 336537"/>
                  <a:gd name="connsiteY4" fmla="*/ 168269 h 33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37" h="336537">
                    <a:moveTo>
                      <a:pt x="336537" y="168269"/>
                    </a:moveTo>
                    <a:cubicBezTo>
                      <a:pt x="336537" y="261201"/>
                      <a:pt x="261201" y="336537"/>
                      <a:pt x="168269" y="336537"/>
                    </a:cubicBezTo>
                    <a:cubicBezTo>
                      <a:pt x="75337" y="336537"/>
                      <a:pt x="1" y="261201"/>
                      <a:pt x="1" y="168269"/>
                    </a:cubicBezTo>
                    <a:cubicBezTo>
                      <a:pt x="1" y="75336"/>
                      <a:pt x="75337" y="0"/>
                      <a:pt x="168269" y="0"/>
                    </a:cubicBezTo>
                    <a:cubicBezTo>
                      <a:pt x="261201" y="0"/>
                      <a:pt x="336537" y="75336"/>
                      <a:pt x="336537" y="168269"/>
                    </a:cubicBezTo>
                    <a:close/>
                  </a:path>
                </a:pathLst>
              </a:custGeom>
              <a:grpFill/>
              <a:ln w="0" cap="flat">
                <a:noFill/>
                <a:prstDash val="solid"/>
                <a:miter/>
              </a:ln>
            </p:spPr>
            <p:txBody>
              <a:bodyPr rtlCol="0" anchor="ctr"/>
              <a:lstStyle/>
              <a:p>
                <a:endParaRPr lang="en-GB" sz="1200"/>
              </a:p>
            </p:txBody>
          </p:sp>
          <p:sp>
            <p:nvSpPr>
              <p:cNvPr id="79" name="Freeform: Shape 78">
                <a:extLst>
                  <a:ext uri="{FF2B5EF4-FFF2-40B4-BE49-F238E27FC236}">
                    <a16:creationId xmlns:a16="http://schemas.microsoft.com/office/drawing/2014/main" id="{7FF7537F-C26C-6E0A-F00C-1E25698DFFD2}"/>
                  </a:ext>
                </a:extLst>
              </p:cNvPr>
              <p:cNvSpPr/>
              <p:nvPr/>
            </p:nvSpPr>
            <p:spPr>
              <a:xfrm>
                <a:off x="3292876" y="5123926"/>
                <a:ext cx="221951" cy="157023"/>
              </a:xfrm>
              <a:custGeom>
                <a:avLst/>
                <a:gdLst>
                  <a:gd name="connsiteX0" fmla="*/ 111019 w 221951"/>
                  <a:gd name="connsiteY0" fmla="*/ 157023 h 157023"/>
                  <a:gd name="connsiteX1" fmla="*/ 0 w 221951"/>
                  <a:gd name="connsiteY1" fmla="*/ 46004 h 157023"/>
                  <a:gd name="connsiteX2" fmla="*/ 221951 w 221951"/>
                  <a:gd name="connsiteY2" fmla="*/ 46004 h 157023"/>
                  <a:gd name="connsiteX3" fmla="*/ 110932 w 221951"/>
                  <a:gd name="connsiteY3" fmla="*/ 157023 h 157023"/>
                </a:gdLst>
                <a:ahLst/>
                <a:cxnLst>
                  <a:cxn ang="0">
                    <a:pos x="connsiteX0" y="connsiteY0"/>
                  </a:cxn>
                  <a:cxn ang="0">
                    <a:pos x="connsiteX1" y="connsiteY1"/>
                  </a:cxn>
                  <a:cxn ang="0">
                    <a:pos x="connsiteX2" y="connsiteY2"/>
                  </a:cxn>
                  <a:cxn ang="0">
                    <a:pos x="connsiteX3" y="connsiteY3"/>
                  </a:cxn>
                </a:cxnLst>
                <a:rect l="l" t="t" r="r" b="b"/>
                <a:pathLst>
                  <a:path w="221951" h="157023">
                    <a:moveTo>
                      <a:pt x="111019" y="157023"/>
                    </a:moveTo>
                    <a:lnTo>
                      <a:pt x="0" y="46004"/>
                    </a:lnTo>
                    <a:cubicBezTo>
                      <a:pt x="61339" y="-15335"/>
                      <a:pt x="160699" y="-15335"/>
                      <a:pt x="221951" y="46004"/>
                    </a:cubicBezTo>
                    <a:lnTo>
                      <a:pt x="110932" y="157023"/>
                    </a:lnTo>
                    <a:close/>
                  </a:path>
                </a:pathLst>
              </a:custGeom>
              <a:grpFill/>
              <a:ln w="0" cap="flat">
                <a:noFill/>
                <a:prstDash val="solid"/>
                <a:miter/>
              </a:ln>
            </p:spPr>
            <p:txBody>
              <a:bodyPr rtlCol="0" anchor="ctr"/>
              <a:lstStyle/>
              <a:p>
                <a:endParaRPr lang="en-GB" sz="1200"/>
              </a:p>
            </p:txBody>
          </p:sp>
        </p:grpSp>
      </p:grpSp>
      <p:grpSp>
        <p:nvGrpSpPr>
          <p:cNvPr id="80" name="!!_R7">
            <a:extLst>
              <a:ext uri="{FF2B5EF4-FFF2-40B4-BE49-F238E27FC236}">
                <a16:creationId xmlns:a16="http://schemas.microsoft.com/office/drawing/2014/main" id="{E1C96176-2375-CA0F-491C-B54C48CC2AF3}"/>
              </a:ext>
            </a:extLst>
          </p:cNvPr>
          <p:cNvGrpSpPr/>
          <p:nvPr/>
        </p:nvGrpSpPr>
        <p:grpSpPr>
          <a:xfrm rot="6499162">
            <a:off x="1372471" y="10656692"/>
            <a:ext cx="9447059" cy="9447059"/>
            <a:chOff x="2057400" y="-1943100"/>
            <a:chExt cx="14170589" cy="14170589"/>
          </a:xfrm>
          <a:noFill/>
        </p:grpSpPr>
        <p:sp>
          <p:nvSpPr>
            <p:cNvPr id="81" name="Freeform: Shape 80">
              <a:extLst>
                <a:ext uri="{FF2B5EF4-FFF2-40B4-BE49-F238E27FC236}">
                  <a16:creationId xmlns:a16="http://schemas.microsoft.com/office/drawing/2014/main" id="{359B2640-49F5-F40F-6FA9-8BB30EFA08D3}"/>
                </a:ext>
              </a:extLst>
            </p:cNvPr>
            <p:cNvSpPr/>
            <p:nvPr/>
          </p:nvSpPr>
          <p:spPr>
            <a:xfrm>
              <a:off x="2057400" y="-1943100"/>
              <a:ext cx="14170589" cy="14170589"/>
            </a:xfrm>
            <a:custGeom>
              <a:avLst/>
              <a:gdLst>
                <a:gd name="connsiteX0" fmla="*/ 14170589 w 14170589"/>
                <a:gd name="connsiteY0" fmla="*/ 7085295 h 14170589"/>
                <a:gd name="connsiteX1" fmla="*/ 7085295 w 14170589"/>
                <a:gd name="connsiteY1" fmla="*/ 14170589 h 14170589"/>
                <a:gd name="connsiteX2" fmla="*/ 0 w 14170589"/>
                <a:gd name="connsiteY2" fmla="*/ 7085295 h 14170589"/>
                <a:gd name="connsiteX3" fmla="*/ 7085295 w 14170589"/>
                <a:gd name="connsiteY3" fmla="*/ 0 h 14170589"/>
                <a:gd name="connsiteX4" fmla="*/ 14170589 w 14170589"/>
                <a:gd name="connsiteY4" fmla="*/ 7085295 h 1417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0589" h="14170589">
                  <a:moveTo>
                    <a:pt x="14170589" y="7085295"/>
                  </a:moveTo>
                  <a:cubicBezTo>
                    <a:pt x="14170589" y="10998395"/>
                    <a:pt x="10998395" y="14170589"/>
                    <a:pt x="7085295" y="14170589"/>
                  </a:cubicBezTo>
                  <a:cubicBezTo>
                    <a:pt x="3172195" y="14170589"/>
                    <a:pt x="0" y="10998395"/>
                    <a:pt x="0" y="7085295"/>
                  </a:cubicBezTo>
                  <a:cubicBezTo>
                    <a:pt x="0" y="3172195"/>
                    <a:pt x="3172195" y="0"/>
                    <a:pt x="7085295" y="0"/>
                  </a:cubicBezTo>
                  <a:cubicBezTo>
                    <a:pt x="10998395" y="0"/>
                    <a:pt x="14170589" y="3172195"/>
                    <a:pt x="14170589" y="7085295"/>
                  </a:cubicBezTo>
                  <a:close/>
                </a:path>
              </a:pathLst>
            </a:custGeom>
            <a:grpFill/>
            <a:ln w="0" cap="flat">
              <a:noFill/>
              <a:prstDash val="solid"/>
              <a:miter/>
            </a:ln>
          </p:spPr>
          <p:txBody>
            <a:bodyPr rtlCol="0" anchor="ctr"/>
            <a:lstStyle/>
            <a:p>
              <a:endParaRPr lang="en-GB" sz="1200"/>
            </a:p>
          </p:txBody>
        </p:sp>
        <p:sp>
          <p:nvSpPr>
            <p:cNvPr id="82" name="Freeform: Shape 81">
              <a:extLst>
                <a:ext uri="{FF2B5EF4-FFF2-40B4-BE49-F238E27FC236}">
                  <a16:creationId xmlns:a16="http://schemas.microsoft.com/office/drawing/2014/main" id="{DC31146D-9D76-775D-57DA-83522893AEC6}"/>
                </a:ext>
              </a:extLst>
            </p:cNvPr>
            <p:cNvSpPr/>
            <p:nvPr/>
          </p:nvSpPr>
          <p:spPr>
            <a:xfrm>
              <a:off x="2333381" y="-1682344"/>
              <a:ext cx="13636375" cy="13636375"/>
            </a:xfrm>
            <a:custGeom>
              <a:avLst/>
              <a:gdLst>
                <a:gd name="connsiteX0" fmla="*/ 13636376 w 13636375"/>
                <a:gd name="connsiteY0" fmla="*/ 6818188 h 13636375"/>
                <a:gd name="connsiteX1" fmla="*/ 6818188 w 13636375"/>
                <a:gd name="connsiteY1" fmla="*/ 13636376 h 13636375"/>
                <a:gd name="connsiteX2" fmla="*/ 0 w 13636375"/>
                <a:gd name="connsiteY2" fmla="*/ 6818188 h 13636375"/>
                <a:gd name="connsiteX3" fmla="*/ 6818188 w 13636375"/>
                <a:gd name="connsiteY3" fmla="*/ 0 h 13636375"/>
                <a:gd name="connsiteX4" fmla="*/ 13636376 w 13636375"/>
                <a:gd name="connsiteY4" fmla="*/ 6818188 h 1363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375" h="13636375">
                  <a:moveTo>
                    <a:pt x="13636376" y="6818188"/>
                  </a:moveTo>
                  <a:cubicBezTo>
                    <a:pt x="13636376" y="10583769"/>
                    <a:pt x="10583769" y="13636376"/>
                    <a:pt x="6818188" y="13636376"/>
                  </a:cubicBezTo>
                  <a:cubicBezTo>
                    <a:pt x="3052607" y="13636376"/>
                    <a:pt x="0" y="10583769"/>
                    <a:pt x="0" y="6818188"/>
                  </a:cubicBezTo>
                  <a:cubicBezTo>
                    <a:pt x="0" y="3052607"/>
                    <a:pt x="3052607" y="0"/>
                    <a:pt x="6818188" y="0"/>
                  </a:cubicBezTo>
                  <a:cubicBezTo>
                    <a:pt x="10583769" y="0"/>
                    <a:pt x="13636376" y="3052607"/>
                    <a:pt x="13636376" y="6818188"/>
                  </a:cubicBezTo>
                  <a:close/>
                </a:path>
              </a:pathLst>
            </a:custGeom>
            <a:grpFill/>
            <a:ln w="3741" cap="flat">
              <a:noFill/>
              <a:prstDash val="solid"/>
              <a:miter/>
            </a:ln>
          </p:spPr>
          <p:txBody>
            <a:bodyPr rtlCol="0" anchor="ctr"/>
            <a:lstStyle/>
            <a:p>
              <a:endParaRPr lang="en-GB" sz="1200"/>
            </a:p>
          </p:txBody>
        </p:sp>
        <p:grpSp>
          <p:nvGrpSpPr>
            <p:cNvPr id="83" name="Graphic 143">
              <a:extLst>
                <a:ext uri="{FF2B5EF4-FFF2-40B4-BE49-F238E27FC236}">
                  <a16:creationId xmlns:a16="http://schemas.microsoft.com/office/drawing/2014/main" id="{561FDB78-70AE-4753-00D8-AF3061354C0F}"/>
                </a:ext>
              </a:extLst>
            </p:cNvPr>
            <p:cNvGrpSpPr/>
            <p:nvPr/>
          </p:nvGrpSpPr>
          <p:grpSpPr>
            <a:xfrm>
              <a:off x="2768179" y="-1682344"/>
              <a:ext cx="13201490" cy="13636288"/>
              <a:chOff x="2768179" y="-1682344"/>
              <a:chExt cx="13201490" cy="13636288"/>
            </a:xfrm>
            <a:grpFill/>
          </p:grpSpPr>
          <p:sp>
            <p:nvSpPr>
              <p:cNvPr id="88" name="Freeform: Shape 87">
                <a:extLst>
                  <a:ext uri="{FF2B5EF4-FFF2-40B4-BE49-F238E27FC236}">
                    <a16:creationId xmlns:a16="http://schemas.microsoft.com/office/drawing/2014/main" id="{C96E07AB-C326-511A-8410-F3C302F5F489}"/>
                  </a:ext>
                </a:extLst>
              </p:cNvPr>
              <p:cNvSpPr/>
              <p:nvPr/>
            </p:nvSpPr>
            <p:spPr>
              <a:xfrm>
                <a:off x="2832184" y="-1682344"/>
                <a:ext cx="13137486" cy="13636288"/>
              </a:xfrm>
              <a:custGeom>
                <a:avLst/>
                <a:gdLst>
                  <a:gd name="connsiteX0" fmla="*/ 353329 w 13137486"/>
                  <a:gd name="connsiteY0" fmla="*/ 3515110 h 13636288"/>
                  <a:gd name="connsiteX1" fmla="*/ 401356 w 13137486"/>
                  <a:gd name="connsiteY1" fmla="*/ 3430019 h 13636288"/>
                  <a:gd name="connsiteX2" fmla="*/ 6319385 w 13137486"/>
                  <a:gd name="connsiteY2" fmla="*/ 0 h 13636288"/>
                  <a:gd name="connsiteX3" fmla="*/ 13137486 w 13137486"/>
                  <a:gd name="connsiteY3" fmla="*/ 6818188 h 13636288"/>
                  <a:gd name="connsiteX4" fmla="*/ 6319298 w 13137486"/>
                  <a:gd name="connsiteY4" fmla="*/ 13636289 h 13636288"/>
                  <a:gd name="connsiteX5" fmla="*/ 12181 w 13137486"/>
                  <a:gd name="connsiteY5" fmla="*/ 9412692 h 13636288"/>
                  <a:gd name="connsiteX6" fmla="*/ 0 w 13137486"/>
                  <a:gd name="connsiteY6" fmla="*/ 9382937 h 136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486" h="13636288">
                    <a:moveTo>
                      <a:pt x="353329" y="3515110"/>
                    </a:moveTo>
                    <a:cubicBezTo>
                      <a:pt x="369077" y="3486659"/>
                      <a:pt x="385086" y="3458296"/>
                      <a:pt x="401356" y="3430019"/>
                    </a:cubicBezTo>
                    <a:cubicBezTo>
                      <a:pt x="1577149" y="1380517"/>
                      <a:pt x="3787090" y="0"/>
                      <a:pt x="6319385" y="0"/>
                    </a:cubicBezTo>
                    <a:cubicBezTo>
                      <a:pt x="10084985" y="0"/>
                      <a:pt x="13137486" y="3052589"/>
                      <a:pt x="13137486" y="6818188"/>
                    </a:cubicBezTo>
                    <a:cubicBezTo>
                      <a:pt x="13137486" y="10583787"/>
                      <a:pt x="10084898" y="13636376"/>
                      <a:pt x="6319298" y="13636289"/>
                    </a:cubicBezTo>
                    <a:cubicBezTo>
                      <a:pt x="3472304" y="13636289"/>
                      <a:pt x="1032930" y="11891393"/>
                      <a:pt x="12181" y="9412692"/>
                    </a:cubicBezTo>
                    <a:cubicBezTo>
                      <a:pt x="8092" y="9402775"/>
                      <a:pt x="4002" y="9392856"/>
                      <a:pt x="0" y="9382937"/>
                    </a:cubicBezTo>
                  </a:path>
                </a:pathLst>
              </a:custGeom>
              <a:grpFill/>
              <a:ln w="8701" cap="flat">
                <a:noFill/>
                <a:prstDash val="solid"/>
                <a:miter/>
              </a:ln>
            </p:spPr>
            <p:txBody>
              <a:bodyPr rtlCol="0" anchor="ctr"/>
              <a:lstStyle/>
              <a:p>
                <a:endParaRPr lang="en-GB" sz="1200"/>
              </a:p>
            </p:txBody>
          </p:sp>
          <p:sp>
            <p:nvSpPr>
              <p:cNvPr id="89" name="Freeform: Shape 88">
                <a:extLst>
                  <a:ext uri="{FF2B5EF4-FFF2-40B4-BE49-F238E27FC236}">
                    <a16:creationId xmlns:a16="http://schemas.microsoft.com/office/drawing/2014/main" id="{D74D8131-B5E6-6961-0EDA-491B0D277495}"/>
                  </a:ext>
                </a:extLst>
              </p:cNvPr>
              <p:cNvSpPr/>
              <p:nvPr/>
            </p:nvSpPr>
            <p:spPr>
              <a:xfrm>
                <a:off x="3122068" y="1764691"/>
                <a:ext cx="130823" cy="130841"/>
              </a:xfrm>
              <a:custGeom>
                <a:avLst/>
                <a:gdLst>
                  <a:gd name="connsiteX0" fmla="*/ 122522 w 130823"/>
                  <a:gd name="connsiteY0" fmla="*/ 97308 h 130841"/>
                  <a:gd name="connsiteX1" fmla="*/ 33515 w 130823"/>
                  <a:gd name="connsiteY1" fmla="*/ 122540 h 130841"/>
                  <a:gd name="connsiteX2" fmla="*/ 8283 w 130823"/>
                  <a:gd name="connsiteY2" fmla="*/ 33533 h 130841"/>
                  <a:gd name="connsiteX3" fmla="*/ 97290 w 130823"/>
                  <a:gd name="connsiteY3" fmla="*/ 8302 h 130841"/>
                  <a:gd name="connsiteX4" fmla="*/ 122522 w 130823"/>
                  <a:gd name="connsiteY4" fmla="*/ 97308 h 13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3" h="130841">
                    <a:moveTo>
                      <a:pt x="122522" y="97308"/>
                    </a:moveTo>
                    <a:cubicBezTo>
                      <a:pt x="104947" y="128891"/>
                      <a:pt x="65011" y="140115"/>
                      <a:pt x="33515" y="122540"/>
                    </a:cubicBezTo>
                    <a:cubicBezTo>
                      <a:pt x="2019" y="104965"/>
                      <a:pt x="-9292" y="65029"/>
                      <a:pt x="8283" y="33533"/>
                    </a:cubicBezTo>
                    <a:cubicBezTo>
                      <a:pt x="25859" y="1950"/>
                      <a:pt x="65794" y="-9273"/>
                      <a:pt x="97290" y="8302"/>
                    </a:cubicBezTo>
                    <a:cubicBezTo>
                      <a:pt x="128873" y="25877"/>
                      <a:pt x="140097" y="65812"/>
                      <a:pt x="122522" y="97308"/>
                    </a:cubicBezTo>
                    <a:close/>
                  </a:path>
                </a:pathLst>
              </a:custGeom>
              <a:grpFill/>
              <a:ln w="0" cap="flat">
                <a:noFill/>
                <a:prstDash val="solid"/>
                <a:miter/>
              </a:ln>
            </p:spPr>
            <p:txBody>
              <a:bodyPr rtlCol="0" anchor="ctr"/>
              <a:lstStyle/>
              <a:p>
                <a:endParaRPr lang="en-GB" sz="1200"/>
              </a:p>
            </p:txBody>
          </p:sp>
          <p:sp>
            <p:nvSpPr>
              <p:cNvPr id="90" name="Freeform: Shape 89">
                <a:extLst>
                  <a:ext uri="{FF2B5EF4-FFF2-40B4-BE49-F238E27FC236}">
                    <a16:creationId xmlns:a16="http://schemas.microsoft.com/office/drawing/2014/main" id="{AADF3772-B3FF-835C-4292-9E5A1053EF81}"/>
                  </a:ext>
                </a:extLst>
              </p:cNvPr>
              <p:cNvSpPr/>
              <p:nvPr/>
            </p:nvSpPr>
            <p:spPr>
              <a:xfrm>
                <a:off x="2768179" y="7638153"/>
                <a:ext cx="130880" cy="130880"/>
              </a:xfrm>
              <a:custGeom>
                <a:avLst/>
                <a:gdLst>
                  <a:gd name="connsiteX0" fmla="*/ 126127 w 130880"/>
                  <a:gd name="connsiteY0" fmla="*/ 40949 h 130880"/>
                  <a:gd name="connsiteX1" fmla="*/ 40948 w 130880"/>
                  <a:gd name="connsiteY1" fmla="*/ 4754 h 130880"/>
                  <a:gd name="connsiteX2" fmla="*/ 4754 w 130880"/>
                  <a:gd name="connsiteY2" fmla="*/ 89933 h 130880"/>
                  <a:gd name="connsiteX3" fmla="*/ 89932 w 130880"/>
                  <a:gd name="connsiteY3" fmla="*/ 126126 h 130880"/>
                  <a:gd name="connsiteX4" fmla="*/ 126127 w 130880"/>
                  <a:gd name="connsiteY4" fmla="*/ 40949 h 13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0" h="130880">
                    <a:moveTo>
                      <a:pt x="126127" y="40949"/>
                    </a:moveTo>
                    <a:cubicBezTo>
                      <a:pt x="112641" y="7451"/>
                      <a:pt x="74445" y="-8732"/>
                      <a:pt x="40948" y="4754"/>
                    </a:cubicBezTo>
                    <a:cubicBezTo>
                      <a:pt x="7451" y="18239"/>
                      <a:pt x="-8732" y="56435"/>
                      <a:pt x="4754" y="89933"/>
                    </a:cubicBezTo>
                    <a:cubicBezTo>
                      <a:pt x="18240" y="123430"/>
                      <a:pt x="56435" y="139613"/>
                      <a:pt x="89932" y="126126"/>
                    </a:cubicBezTo>
                    <a:cubicBezTo>
                      <a:pt x="123429" y="112641"/>
                      <a:pt x="139612" y="74446"/>
                      <a:pt x="126127" y="40949"/>
                    </a:cubicBezTo>
                    <a:close/>
                  </a:path>
                </a:pathLst>
              </a:custGeom>
              <a:grpFill/>
              <a:ln w="0" cap="flat">
                <a:noFill/>
                <a:prstDash val="solid"/>
                <a:miter/>
              </a:ln>
            </p:spPr>
            <p:txBody>
              <a:bodyPr rtlCol="0" anchor="ctr"/>
              <a:lstStyle/>
              <a:p>
                <a:endParaRPr lang="en-GB" sz="1200"/>
              </a:p>
            </p:txBody>
          </p:sp>
        </p:grpSp>
        <p:sp>
          <p:nvSpPr>
            <p:cNvPr id="84" name="Freeform: Shape 83">
              <a:extLst>
                <a:ext uri="{FF2B5EF4-FFF2-40B4-BE49-F238E27FC236}">
                  <a16:creationId xmlns:a16="http://schemas.microsoft.com/office/drawing/2014/main" id="{ECDE9362-8C0D-55E1-C09D-94783B2F5D54}"/>
                </a:ext>
              </a:extLst>
            </p:cNvPr>
            <p:cNvSpPr/>
            <p:nvPr/>
          </p:nvSpPr>
          <p:spPr>
            <a:xfrm>
              <a:off x="2200539" y="2009038"/>
              <a:ext cx="890485" cy="5540772"/>
            </a:xfrm>
            <a:custGeom>
              <a:avLst/>
              <a:gdLst>
                <a:gd name="connsiteX0" fmla="*/ 572567 w 890485"/>
                <a:gd name="connsiteY0" fmla="*/ 5540773 h 5540772"/>
                <a:gd name="connsiteX1" fmla="*/ 505225 w 890485"/>
                <a:gd name="connsiteY1" fmla="*/ 4715700 h 5540772"/>
                <a:gd name="connsiteX2" fmla="*/ 2159 w 890485"/>
                <a:gd name="connsiteY2" fmla="*/ 3970323 h 5540772"/>
                <a:gd name="connsiteX3" fmla="*/ 313813 w 890485"/>
                <a:gd name="connsiteY3" fmla="*/ 3126718 h 5540772"/>
                <a:gd name="connsiteX4" fmla="*/ 2159 w 890485"/>
                <a:gd name="connsiteY4" fmla="*/ 2283112 h 5540772"/>
                <a:gd name="connsiteX5" fmla="*/ 505225 w 890485"/>
                <a:gd name="connsiteY5" fmla="*/ 1537736 h 5540772"/>
                <a:gd name="connsiteX6" fmla="*/ 404908 w 890485"/>
                <a:gd name="connsiteY6" fmla="*/ 644102 h 5540772"/>
                <a:gd name="connsiteX7" fmla="*/ 890486 w 890485"/>
                <a:gd name="connsiteY7" fmla="*/ 0 h 55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485" h="5540772">
                  <a:moveTo>
                    <a:pt x="572567" y="5540773"/>
                  </a:moveTo>
                  <a:cubicBezTo>
                    <a:pt x="446844" y="5178308"/>
                    <a:pt x="571175" y="4984460"/>
                    <a:pt x="505225" y="4715700"/>
                  </a:cubicBezTo>
                  <a:cubicBezTo>
                    <a:pt x="440319" y="4451377"/>
                    <a:pt x="35308" y="4245783"/>
                    <a:pt x="2159" y="3970323"/>
                  </a:cubicBezTo>
                  <a:cubicBezTo>
                    <a:pt x="-30207" y="3700867"/>
                    <a:pt x="313813" y="3404962"/>
                    <a:pt x="313813" y="3126718"/>
                  </a:cubicBezTo>
                  <a:cubicBezTo>
                    <a:pt x="313813" y="2848474"/>
                    <a:pt x="-30294" y="2552568"/>
                    <a:pt x="2159" y="2283112"/>
                  </a:cubicBezTo>
                  <a:cubicBezTo>
                    <a:pt x="35221" y="2007653"/>
                    <a:pt x="440319" y="1802058"/>
                    <a:pt x="505225" y="1537736"/>
                  </a:cubicBezTo>
                  <a:cubicBezTo>
                    <a:pt x="571262" y="1269063"/>
                    <a:pt x="308158" y="899202"/>
                    <a:pt x="404908" y="644102"/>
                  </a:cubicBezTo>
                  <a:cubicBezTo>
                    <a:pt x="502876" y="386043"/>
                    <a:pt x="692200" y="417801"/>
                    <a:pt x="890486" y="0"/>
                  </a:cubicBezTo>
                </a:path>
              </a:pathLst>
            </a:custGeom>
            <a:grpFill/>
            <a:ln w="28277" cap="flat">
              <a:noFill/>
              <a:prstDash val="solid"/>
              <a:miter/>
            </a:ln>
          </p:spPr>
          <p:txBody>
            <a:bodyPr rtlCol="0" anchor="ctr"/>
            <a:lstStyle/>
            <a:p>
              <a:endParaRPr lang="en-GB" sz="1200"/>
            </a:p>
          </p:txBody>
        </p:sp>
        <p:sp>
          <p:nvSpPr>
            <p:cNvPr id="85" name="Freeform: Shape 84">
              <a:extLst>
                <a:ext uri="{FF2B5EF4-FFF2-40B4-BE49-F238E27FC236}">
                  <a16:creationId xmlns:a16="http://schemas.microsoft.com/office/drawing/2014/main" id="{A32E5907-BF1A-6CE4-20C7-F818AE84E48E}"/>
                </a:ext>
              </a:extLst>
            </p:cNvPr>
            <p:cNvSpPr/>
            <p:nvPr/>
          </p:nvSpPr>
          <p:spPr>
            <a:xfrm>
              <a:off x="13972719" y="314693"/>
              <a:ext cx="1996950" cy="7377459"/>
            </a:xfrm>
            <a:custGeom>
              <a:avLst/>
              <a:gdLst>
                <a:gd name="connsiteX0" fmla="*/ 0 w 1996950"/>
                <a:gd name="connsiteY0" fmla="*/ 0 h 7377459"/>
                <a:gd name="connsiteX1" fmla="*/ 1996951 w 1996950"/>
                <a:gd name="connsiteY1" fmla="*/ 4821150 h 7377459"/>
                <a:gd name="connsiteX2" fmla="*/ 1501541 w 1996950"/>
                <a:gd name="connsiteY2" fmla="*/ 7377460 h 7377459"/>
              </a:gdLst>
              <a:ahLst/>
              <a:cxnLst>
                <a:cxn ang="0">
                  <a:pos x="connsiteX0" y="connsiteY0"/>
                </a:cxn>
                <a:cxn ang="0">
                  <a:pos x="connsiteX1" y="connsiteY1"/>
                </a:cxn>
                <a:cxn ang="0">
                  <a:pos x="connsiteX2" y="connsiteY2"/>
                </a:cxn>
              </a:cxnLst>
              <a:rect l="l" t="t" r="r" b="b"/>
              <a:pathLst>
                <a:path w="1996950" h="7377459">
                  <a:moveTo>
                    <a:pt x="0" y="0"/>
                  </a:moveTo>
                  <a:cubicBezTo>
                    <a:pt x="1233826" y="1233825"/>
                    <a:pt x="1996951" y="2938350"/>
                    <a:pt x="1996951" y="4821150"/>
                  </a:cubicBezTo>
                  <a:cubicBezTo>
                    <a:pt x="1996951" y="5725138"/>
                    <a:pt x="1821026" y="6588059"/>
                    <a:pt x="1501541" y="7377460"/>
                  </a:cubicBezTo>
                </a:path>
              </a:pathLst>
            </a:custGeom>
            <a:grpFill/>
            <a:ln w="30191" cap="flat">
              <a:noFill/>
              <a:prstDash val="solid"/>
              <a:miter/>
            </a:ln>
          </p:spPr>
          <p:txBody>
            <a:bodyPr rtlCol="0" anchor="ctr"/>
            <a:lstStyle/>
            <a:p>
              <a:endParaRPr lang="en-GB" sz="1200"/>
            </a:p>
          </p:txBody>
        </p:sp>
        <p:sp>
          <p:nvSpPr>
            <p:cNvPr id="86" name="Freeform: Shape 85">
              <a:extLst>
                <a:ext uri="{FF2B5EF4-FFF2-40B4-BE49-F238E27FC236}">
                  <a16:creationId xmlns:a16="http://schemas.microsoft.com/office/drawing/2014/main" id="{975E1CE5-BF6C-0F0E-BF2A-78BD211985E4}"/>
                </a:ext>
              </a:extLst>
            </p:cNvPr>
            <p:cNvSpPr/>
            <p:nvPr/>
          </p:nvSpPr>
          <p:spPr>
            <a:xfrm>
              <a:off x="15286416" y="7513182"/>
              <a:ext cx="357940" cy="357940"/>
            </a:xfrm>
            <a:custGeom>
              <a:avLst/>
              <a:gdLst>
                <a:gd name="connsiteX0" fmla="*/ 357941 w 357940"/>
                <a:gd name="connsiteY0" fmla="*/ 178971 h 357940"/>
                <a:gd name="connsiteX1" fmla="*/ 178971 w 357940"/>
                <a:gd name="connsiteY1" fmla="*/ 357941 h 357940"/>
                <a:gd name="connsiteX2" fmla="*/ 1 w 357940"/>
                <a:gd name="connsiteY2" fmla="*/ 178971 h 357940"/>
                <a:gd name="connsiteX3" fmla="*/ 178971 w 357940"/>
                <a:gd name="connsiteY3" fmla="*/ 1 h 357940"/>
                <a:gd name="connsiteX4" fmla="*/ 357941 w 357940"/>
                <a:gd name="connsiteY4" fmla="*/ 178971 h 3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40" h="357940">
                  <a:moveTo>
                    <a:pt x="357941" y="178971"/>
                  </a:moveTo>
                  <a:cubicBezTo>
                    <a:pt x="357941" y="277813"/>
                    <a:pt x="277813" y="357941"/>
                    <a:pt x="178971" y="357941"/>
                  </a:cubicBezTo>
                  <a:cubicBezTo>
                    <a:pt x="80128" y="357941"/>
                    <a:pt x="1" y="277813"/>
                    <a:pt x="1" y="178971"/>
                  </a:cubicBezTo>
                  <a:cubicBezTo>
                    <a:pt x="1" y="80128"/>
                    <a:pt x="80128" y="1"/>
                    <a:pt x="178971" y="1"/>
                  </a:cubicBezTo>
                  <a:cubicBezTo>
                    <a:pt x="277813" y="1"/>
                    <a:pt x="357941" y="80128"/>
                    <a:pt x="357941" y="178971"/>
                  </a:cubicBezTo>
                  <a:close/>
                </a:path>
              </a:pathLst>
            </a:custGeom>
            <a:grpFill/>
            <a:ln w="0" cap="flat">
              <a:noFill/>
              <a:prstDash val="solid"/>
              <a:miter/>
            </a:ln>
          </p:spPr>
          <p:txBody>
            <a:bodyPr rtlCol="0" anchor="ctr"/>
            <a:lstStyle/>
            <a:p>
              <a:endParaRPr lang="en-GB" sz="1200"/>
            </a:p>
          </p:txBody>
        </p:sp>
        <p:sp>
          <p:nvSpPr>
            <p:cNvPr id="87" name="Freeform: Shape 86">
              <a:extLst>
                <a:ext uri="{FF2B5EF4-FFF2-40B4-BE49-F238E27FC236}">
                  <a16:creationId xmlns:a16="http://schemas.microsoft.com/office/drawing/2014/main" id="{745948B3-1E3B-BBA1-85A8-5D7CEC9A4000}"/>
                </a:ext>
              </a:extLst>
            </p:cNvPr>
            <p:cNvSpPr/>
            <p:nvPr/>
          </p:nvSpPr>
          <p:spPr>
            <a:xfrm>
              <a:off x="14610383" y="9032610"/>
              <a:ext cx="181754" cy="156994"/>
            </a:xfrm>
            <a:custGeom>
              <a:avLst/>
              <a:gdLst>
                <a:gd name="connsiteX0" fmla="*/ 27146 w 181754"/>
                <a:gd name="connsiteY0" fmla="*/ 156995 h 156994"/>
                <a:gd name="connsiteX1" fmla="*/ 0 w 181754"/>
                <a:gd name="connsiteY1" fmla="*/ 2386 h 156994"/>
                <a:gd name="connsiteX2" fmla="*/ 181755 w 181754"/>
                <a:gd name="connsiteY2" fmla="*/ 129849 h 156994"/>
                <a:gd name="connsiteX3" fmla="*/ 27146 w 181754"/>
                <a:gd name="connsiteY3" fmla="*/ 156995 h 156994"/>
              </a:gdLst>
              <a:ahLst/>
              <a:cxnLst>
                <a:cxn ang="0">
                  <a:pos x="connsiteX0" y="connsiteY0"/>
                </a:cxn>
                <a:cxn ang="0">
                  <a:pos x="connsiteX1" y="connsiteY1"/>
                </a:cxn>
                <a:cxn ang="0">
                  <a:pos x="connsiteX2" y="connsiteY2"/>
                </a:cxn>
                <a:cxn ang="0">
                  <a:pos x="connsiteX3" y="connsiteY3"/>
                </a:cxn>
              </a:cxnLst>
              <a:rect l="l" t="t" r="r" b="b"/>
              <a:pathLst>
                <a:path w="181754" h="156994">
                  <a:moveTo>
                    <a:pt x="27146" y="156995"/>
                  </a:moveTo>
                  <a:lnTo>
                    <a:pt x="0" y="2386"/>
                  </a:lnTo>
                  <a:cubicBezTo>
                    <a:pt x="85439" y="-12579"/>
                    <a:pt x="166702" y="44409"/>
                    <a:pt x="181755" y="129849"/>
                  </a:cubicBezTo>
                  <a:lnTo>
                    <a:pt x="27146" y="156995"/>
                  </a:lnTo>
                  <a:close/>
                </a:path>
              </a:pathLst>
            </a:custGeom>
            <a:grpFill/>
            <a:ln w="0" cap="flat">
              <a:noFill/>
              <a:prstDash val="solid"/>
              <a:miter/>
            </a:ln>
          </p:spPr>
          <p:txBody>
            <a:bodyPr rtlCol="0" anchor="ctr"/>
            <a:lstStyle/>
            <a:p>
              <a:endParaRPr lang="en-GB" sz="1200"/>
            </a:p>
          </p:txBody>
        </p:sp>
      </p:grpSp>
    </p:spTree>
    <p:custDataLst>
      <p:tags r:id="rId1"/>
    </p:custDataLst>
    <p:extLst>
      <p:ext uri="{BB962C8B-B14F-4D97-AF65-F5344CB8AC3E}">
        <p14:creationId xmlns:p14="http://schemas.microsoft.com/office/powerpoint/2010/main" val="356951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0800000">
                                      <p:cBhvr>
                                        <p:cTn id="6" dur="8000" fill="hold"/>
                                        <p:tgtEl>
                                          <p:spTgt spid="49"/>
                                        </p:tgtEl>
                                        <p:attrNameLst>
                                          <p:attrName>r</p:attrName>
                                        </p:attrNameLst>
                                      </p:cBhvr>
                                    </p:animRot>
                                  </p:childTnLst>
                                </p:cTn>
                              </p:par>
                              <p:par>
                                <p:cTn id="7" presetID="8" presetClass="emph" presetSubtype="0" fill="hold" nodeType="withEffect">
                                  <p:stCondLst>
                                    <p:cond delay="0"/>
                                  </p:stCondLst>
                                  <p:childTnLst>
                                    <p:animRot by="5400000">
                                      <p:cBhvr>
                                        <p:cTn id="8" dur="8000" fill="hold"/>
                                        <p:tgtEl>
                                          <p:spTgt spid="50"/>
                                        </p:tgtEl>
                                        <p:attrNameLst>
                                          <p:attrName>r</p:attrName>
                                        </p:attrNameLst>
                                      </p:cBhvr>
                                    </p:animRot>
                                  </p:childTnLst>
                                </p:cTn>
                              </p:par>
                              <p:par>
                                <p:cTn id="9" presetID="8" presetClass="emph" presetSubtype="0" fill="hold" nodeType="withEffect">
                                  <p:stCondLst>
                                    <p:cond delay="0"/>
                                  </p:stCondLst>
                                  <p:childTnLst>
                                    <p:animRot by="10800000">
                                      <p:cBhvr>
                                        <p:cTn id="10" dur="8000" fill="hold"/>
                                        <p:tgtEl>
                                          <p:spTgt spid="56"/>
                                        </p:tgtEl>
                                        <p:attrNameLst>
                                          <p:attrName>r</p:attrName>
                                        </p:attrNameLst>
                                      </p:cBhvr>
                                    </p:animRot>
                                  </p:childTnLst>
                                </p:cTn>
                              </p:par>
                              <p:par>
                                <p:cTn id="11" presetID="8" presetClass="emph" presetSubtype="0" fill="hold" nodeType="withEffect">
                                  <p:stCondLst>
                                    <p:cond delay="0"/>
                                  </p:stCondLst>
                                  <p:childTnLst>
                                    <p:animRot by="-5400000">
                                      <p:cBhvr>
                                        <p:cTn id="12" dur="8000" fill="hold"/>
                                        <p:tgtEl>
                                          <p:spTgt spid="57"/>
                                        </p:tgtEl>
                                        <p:attrNameLst>
                                          <p:attrName>r</p:attrName>
                                        </p:attrNameLst>
                                      </p:cBhvr>
                                    </p:animRot>
                                  </p:childTnLst>
                                </p:cTn>
                              </p:par>
                              <p:par>
                                <p:cTn id="13" presetID="8" presetClass="emph" presetSubtype="0" fill="hold" nodeType="withEffect">
                                  <p:stCondLst>
                                    <p:cond delay="0"/>
                                  </p:stCondLst>
                                  <p:childTnLst>
                                    <p:animRot by="10800000">
                                      <p:cBhvr>
                                        <p:cTn id="14" dur="8000" fill="hold"/>
                                        <p:tgtEl>
                                          <p:spTgt spid="65"/>
                                        </p:tgtEl>
                                        <p:attrNameLst>
                                          <p:attrName>r</p:attrName>
                                        </p:attrNameLst>
                                      </p:cBhvr>
                                    </p:animRot>
                                  </p:childTnLst>
                                </p:cTn>
                              </p:par>
                              <p:par>
                                <p:cTn id="15" presetID="8" presetClass="emph" presetSubtype="0" fill="hold" nodeType="withEffect">
                                  <p:stCondLst>
                                    <p:cond delay="0"/>
                                  </p:stCondLst>
                                  <p:childTnLst>
                                    <p:animRot by="-16200000">
                                      <p:cBhvr>
                                        <p:cTn id="16" dur="8000" fill="hold"/>
                                        <p:tgtEl>
                                          <p:spTgt spid="72"/>
                                        </p:tgtEl>
                                        <p:attrNameLst>
                                          <p:attrName>r</p:attrName>
                                        </p:attrNameLst>
                                      </p:cBhvr>
                                    </p:animRot>
                                  </p:childTnLst>
                                </p:cTn>
                              </p:par>
                              <p:par>
                                <p:cTn id="17" presetID="8" presetClass="emph" presetSubtype="0" fill="hold" nodeType="withEffect">
                                  <p:stCondLst>
                                    <p:cond delay="0"/>
                                  </p:stCondLst>
                                  <p:childTnLst>
                                    <p:animRot by="16200000">
                                      <p:cBhvr>
                                        <p:cTn id="18" dur="8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Title_01">
            <a:extLst>
              <a:ext uri="{FF2B5EF4-FFF2-40B4-BE49-F238E27FC236}">
                <a16:creationId xmlns:a16="http://schemas.microsoft.com/office/drawing/2014/main" id="{1AEC60EE-6C09-545D-0191-6F93599769ED}"/>
              </a:ext>
            </a:extLst>
          </p:cNvPr>
          <p:cNvSpPr txBox="1">
            <a:spLocks/>
          </p:cNvSpPr>
          <p:nvPr/>
        </p:nvSpPr>
        <p:spPr>
          <a:xfrm>
            <a:off x="609600" y="-6521511"/>
            <a:ext cx="10515600" cy="517064"/>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sz="3734"/>
              <a:t>…and where we are going in the future</a:t>
            </a:r>
          </a:p>
        </p:txBody>
      </p:sp>
      <p:cxnSp>
        <p:nvCxnSpPr>
          <p:cNvPr id="3" name="!!_Line">
            <a:extLst>
              <a:ext uri="{FF2B5EF4-FFF2-40B4-BE49-F238E27FC236}">
                <a16:creationId xmlns:a16="http://schemas.microsoft.com/office/drawing/2014/main" id="{053165F0-6D2D-AAF2-6F7E-5238FC350A02}"/>
              </a:ext>
            </a:extLst>
          </p:cNvPr>
          <p:cNvCxnSpPr>
            <a:cxnSpLocks/>
          </p:cNvCxnSpPr>
          <p:nvPr/>
        </p:nvCxnSpPr>
        <p:spPr>
          <a:xfrm>
            <a:off x="0" y="-4338215"/>
            <a:ext cx="12192000"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5" name="!!_TB_08">
            <a:extLst>
              <a:ext uri="{FF2B5EF4-FFF2-40B4-BE49-F238E27FC236}">
                <a16:creationId xmlns:a16="http://schemas.microsoft.com/office/drawing/2014/main" id="{CD3E2599-2933-BC24-DB09-5589A36A5C0E}"/>
              </a:ext>
            </a:extLst>
          </p:cNvPr>
          <p:cNvSpPr txBox="1"/>
          <p:nvPr/>
        </p:nvSpPr>
        <p:spPr>
          <a:xfrm>
            <a:off x="5909734" y="-3956840"/>
            <a:ext cx="372531" cy="15389"/>
          </a:xfrm>
          <a:prstGeom prst="rect">
            <a:avLst/>
          </a:prstGeom>
          <a:noFill/>
        </p:spPr>
        <p:txBody>
          <a:bodyPr wrap="square" lIns="0" tIns="0" rIns="0" bIns="0" rtlCol="0">
            <a:spAutoFit/>
          </a:bodyPr>
          <a:lstStyle/>
          <a:p>
            <a:pPr algn="ctr"/>
            <a:r>
              <a:rPr lang="en-US" sz="100">
                <a:solidFill>
                  <a:schemeClr val="bg1"/>
                </a:solidFill>
              </a:rPr>
              <a:t>Simulation</a:t>
            </a:r>
          </a:p>
        </p:txBody>
      </p:sp>
      <p:sp>
        <p:nvSpPr>
          <p:cNvPr id="6" name="!!_TB_09">
            <a:extLst>
              <a:ext uri="{FF2B5EF4-FFF2-40B4-BE49-F238E27FC236}">
                <a16:creationId xmlns:a16="http://schemas.microsoft.com/office/drawing/2014/main" id="{C545CF8A-5938-6E94-1622-69D2A1B1FE0C}"/>
              </a:ext>
            </a:extLst>
          </p:cNvPr>
          <p:cNvSpPr txBox="1"/>
          <p:nvPr/>
        </p:nvSpPr>
        <p:spPr>
          <a:xfrm>
            <a:off x="5909734" y="-3956841"/>
            <a:ext cx="372531" cy="30778"/>
          </a:xfrm>
          <a:prstGeom prst="rect">
            <a:avLst/>
          </a:prstGeom>
          <a:noFill/>
        </p:spPr>
        <p:txBody>
          <a:bodyPr wrap="square" lIns="0" tIns="0" rIns="0" bIns="0" rtlCol="0">
            <a:spAutoFit/>
          </a:bodyPr>
          <a:lstStyle/>
          <a:p>
            <a:pPr algn="ctr"/>
            <a:r>
              <a:rPr lang="en-US" sz="100">
                <a:solidFill>
                  <a:schemeClr val="bg1"/>
                </a:solidFill>
              </a:rPr>
              <a:t>Prevention	</a:t>
            </a:r>
          </a:p>
        </p:txBody>
      </p:sp>
      <p:sp>
        <p:nvSpPr>
          <p:cNvPr id="8" name="!!_TB_10">
            <a:extLst>
              <a:ext uri="{FF2B5EF4-FFF2-40B4-BE49-F238E27FC236}">
                <a16:creationId xmlns:a16="http://schemas.microsoft.com/office/drawing/2014/main" id="{8B17911F-B4EB-701D-CB06-69128048D2DF}"/>
              </a:ext>
            </a:extLst>
          </p:cNvPr>
          <p:cNvSpPr txBox="1"/>
          <p:nvPr/>
        </p:nvSpPr>
        <p:spPr>
          <a:xfrm>
            <a:off x="5909734" y="-3956840"/>
            <a:ext cx="372531" cy="15389"/>
          </a:xfrm>
          <a:prstGeom prst="rect">
            <a:avLst/>
          </a:prstGeom>
          <a:noFill/>
        </p:spPr>
        <p:txBody>
          <a:bodyPr wrap="square" lIns="0" tIns="0" rIns="0" bIns="0" rtlCol="0">
            <a:spAutoFit/>
          </a:bodyPr>
          <a:lstStyle/>
          <a:p>
            <a:pPr algn="ctr"/>
            <a:r>
              <a:rPr lang="en-US" sz="100">
                <a:solidFill>
                  <a:schemeClr val="bg1"/>
                </a:solidFill>
              </a:rPr>
              <a:t>Preparation</a:t>
            </a:r>
          </a:p>
        </p:txBody>
      </p:sp>
      <p:sp>
        <p:nvSpPr>
          <p:cNvPr id="9" name="!!_TB_11">
            <a:extLst>
              <a:ext uri="{FF2B5EF4-FFF2-40B4-BE49-F238E27FC236}">
                <a16:creationId xmlns:a16="http://schemas.microsoft.com/office/drawing/2014/main" id="{D55757FA-8DDD-D45F-ED45-633142334C99}"/>
              </a:ext>
            </a:extLst>
          </p:cNvPr>
          <p:cNvSpPr txBox="1"/>
          <p:nvPr/>
        </p:nvSpPr>
        <p:spPr>
          <a:xfrm>
            <a:off x="5909734" y="-3956840"/>
            <a:ext cx="372531" cy="15389"/>
          </a:xfrm>
          <a:prstGeom prst="rect">
            <a:avLst/>
          </a:prstGeom>
          <a:noFill/>
        </p:spPr>
        <p:txBody>
          <a:bodyPr wrap="square" lIns="0" tIns="0" rIns="0" bIns="0" rtlCol="0">
            <a:spAutoFit/>
          </a:bodyPr>
          <a:lstStyle/>
          <a:p>
            <a:pPr algn="ctr"/>
            <a:r>
              <a:rPr lang="en-US" sz="100">
                <a:solidFill>
                  <a:schemeClr val="bg1"/>
                </a:solidFill>
              </a:rPr>
              <a:t>Detection</a:t>
            </a:r>
          </a:p>
        </p:txBody>
      </p:sp>
      <p:sp>
        <p:nvSpPr>
          <p:cNvPr id="10" name="!!_TB_12">
            <a:extLst>
              <a:ext uri="{FF2B5EF4-FFF2-40B4-BE49-F238E27FC236}">
                <a16:creationId xmlns:a16="http://schemas.microsoft.com/office/drawing/2014/main" id="{405FAC43-2540-0975-B39B-C29317087D7D}"/>
              </a:ext>
            </a:extLst>
          </p:cNvPr>
          <p:cNvSpPr txBox="1"/>
          <p:nvPr/>
        </p:nvSpPr>
        <p:spPr>
          <a:xfrm>
            <a:off x="5909734" y="-3956840"/>
            <a:ext cx="372531" cy="15389"/>
          </a:xfrm>
          <a:prstGeom prst="rect">
            <a:avLst/>
          </a:prstGeom>
          <a:noFill/>
        </p:spPr>
        <p:txBody>
          <a:bodyPr wrap="square" lIns="0" tIns="0" rIns="0" bIns="0" rtlCol="0">
            <a:spAutoFit/>
          </a:bodyPr>
          <a:lstStyle/>
          <a:p>
            <a:pPr algn="ctr"/>
            <a:r>
              <a:rPr lang="en-US" sz="100">
                <a:solidFill>
                  <a:schemeClr val="bg1"/>
                </a:solidFill>
              </a:rPr>
              <a:t>Engagement</a:t>
            </a:r>
          </a:p>
        </p:txBody>
      </p:sp>
      <p:sp>
        <p:nvSpPr>
          <p:cNvPr id="11" name="!!_TB_13">
            <a:extLst>
              <a:ext uri="{FF2B5EF4-FFF2-40B4-BE49-F238E27FC236}">
                <a16:creationId xmlns:a16="http://schemas.microsoft.com/office/drawing/2014/main" id="{C49663AC-F37D-BA77-4FF8-3C104CF83DE9}"/>
              </a:ext>
            </a:extLst>
          </p:cNvPr>
          <p:cNvSpPr txBox="1"/>
          <p:nvPr/>
        </p:nvSpPr>
        <p:spPr>
          <a:xfrm>
            <a:off x="5909734" y="-3956840"/>
            <a:ext cx="372531" cy="15389"/>
          </a:xfrm>
          <a:prstGeom prst="rect">
            <a:avLst/>
          </a:prstGeom>
          <a:noFill/>
        </p:spPr>
        <p:txBody>
          <a:bodyPr wrap="square" lIns="0" tIns="0" rIns="0" bIns="0" rtlCol="0">
            <a:spAutoFit/>
          </a:bodyPr>
          <a:lstStyle/>
          <a:p>
            <a:pPr algn="ctr"/>
            <a:r>
              <a:rPr lang="en-US" sz="100">
                <a:solidFill>
                  <a:schemeClr val="bg1"/>
                </a:solidFill>
              </a:rPr>
              <a:t>Management</a:t>
            </a:r>
          </a:p>
        </p:txBody>
      </p:sp>
      <p:pic>
        <p:nvPicPr>
          <p:cNvPr id="12" name="!!_IB_01" descr="Law books section in library">
            <a:extLst>
              <a:ext uri="{FF2B5EF4-FFF2-40B4-BE49-F238E27FC236}">
                <a16:creationId xmlns:a16="http://schemas.microsoft.com/office/drawing/2014/main" id="{436C2FFF-67DC-3B1F-C5D4-523B28AFE85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r="17177"/>
          <a:stretch/>
        </p:blipFill>
        <p:spPr>
          <a:xfrm>
            <a:off x="5909735" y="-4740110"/>
            <a:ext cx="372530" cy="748589"/>
          </a:xfrm>
          <a:prstGeom prst="round2DiagRect">
            <a:avLst>
              <a:gd name="adj1" fmla="val 43182"/>
              <a:gd name="adj2" fmla="val 0"/>
            </a:avLst>
          </a:prstGeom>
        </p:spPr>
      </p:pic>
      <p:pic>
        <p:nvPicPr>
          <p:cNvPr id="13" name="!!_IB_02" descr="Police car on the street">
            <a:extLst>
              <a:ext uri="{FF2B5EF4-FFF2-40B4-BE49-F238E27FC236}">
                <a16:creationId xmlns:a16="http://schemas.microsoft.com/office/drawing/2014/main" id="{BE1083F5-754A-AE6E-EE1B-76BCA3694872}"/>
              </a:ext>
            </a:extLst>
          </p:cNvPr>
          <p:cNvPicPr>
            <a:picLocks noChangeAspect="1"/>
          </p:cNvPicPr>
          <p:nvPr/>
        </p:nvPicPr>
        <p:blipFill>
          <a:blip r:embed="rId5">
            <a:extLst>
              <a:ext uri="{28A0092B-C50C-407E-A947-70E740481C1C}">
                <a14:useLocalDpi xmlns:a14="http://schemas.microsoft.com/office/drawing/2010/main" val="0"/>
              </a:ext>
            </a:extLst>
          </a:blip>
          <a:srcRect l="33594" r="33594"/>
          <a:stretch/>
        </p:blipFill>
        <p:spPr>
          <a:xfrm>
            <a:off x="5909735" y="-4740110"/>
            <a:ext cx="372530" cy="748589"/>
          </a:xfrm>
          <a:prstGeom prst="round2DiagRect">
            <a:avLst>
              <a:gd name="adj1" fmla="val 43182"/>
              <a:gd name="adj2" fmla="val 0"/>
            </a:avLst>
          </a:prstGeom>
        </p:spPr>
      </p:pic>
      <p:pic>
        <p:nvPicPr>
          <p:cNvPr id="14" name="!!_IB_03" descr="Firefighters in uniform">
            <a:extLst>
              <a:ext uri="{FF2B5EF4-FFF2-40B4-BE49-F238E27FC236}">
                <a16:creationId xmlns:a16="http://schemas.microsoft.com/office/drawing/2014/main" id="{0E11A5C5-6D58-55C5-7813-99A152458EC3}"/>
              </a:ext>
            </a:extLst>
          </p:cNvPr>
          <p:cNvPicPr>
            <a:picLocks noChangeAspect="1"/>
          </p:cNvPicPr>
          <p:nvPr/>
        </p:nvPicPr>
        <p:blipFill rotWithShape="1">
          <a:blip r:embed="rId6">
            <a:extLst>
              <a:ext uri="{28A0092B-C50C-407E-A947-70E740481C1C}">
                <a14:useLocalDpi xmlns:a14="http://schemas.microsoft.com/office/drawing/2010/main" val="0"/>
              </a:ext>
            </a:extLst>
          </a:blip>
          <a:srcRect l="37669" r="29511"/>
          <a:stretch/>
        </p:blipFill>
        <p:spPr>
          <a:xfrm>
            <a:off x="5909735" y="-4740110"/>
            <a:ext cx="372530" cy="748589"/>
          </a:xfrm>
          <a:prstGeom prst="round2DiagRect">
            <a:avLst>
              <a:gd name="adj1" fmla="val 43182"/>
              <a:gd name="adj2" fmla="val 0"/>
            </a:avLst>
          </a:prstGeom>
        </p:spPr>
      </p:pic>
      <p:pic>
        <p:nvPicPr>
          <p:cNvPr id="15" name="!!_IB_04" descr="Doctor reviewing x-ray with patient">
            <a:extLst>
              <a:ext uri="{FF2B5EF4-FFF2-40B4-BE49-F238E27FC236}">
                <a16:creationId xmlns:a16="http://schemas.microsoft.com/office/drawing/2014/main" id="{5C6D7ED5-806F-6D96-0547-A797BF253399}"/>
              </a:ext>
            </a:extLst>
          </p:cNvPr>
          <p:cNvPicPr>
            <a:picLocks noChangeAspect="1"/>
          </p:cNvPicPr>
          <p:nvPr/>
        </p:nvPicPr>
        <p:blipFill>
          <a:blip r:embed="rId7">
            <a:extLst>
              <a:ext uri="{28A0092B-C50C-407E-A947-70E740481C1C}">
                <a14:useLocalDpi xmlns:a14="http://schemas.microsoft.com/office/drawing/2010/main" val="0"/>
              </a:ext>
            </a:extLst>
          </a:blip>
          <a:srcRect l="33610" r="33610"/>
          <a:stretch/>
        </p:blipFill>
        <p:spPr>
          <a:xfrm>
            <a:off x="5909735" y="-4740110"/>
            <a:ext cx="372530" cy="748589"/>
          </a:xfrm>
          <a:prstGeom prst="round2DiagRect">
            <a:avLst>
              <a:gd name="adj1" fmla="val 43182"/>
              <a:gd name="adj2" fmla="val 0"/>
            </a:avLst>
          </a:prstGeom>
        </p:spPr>
      </p:pic>
      <p:pic>
        <p:nvPicPr>
          <p:cNvPr id="16" name="!!_IB_05" descr="Women waving in video chat on smartphone">
            <a:extLst>
              <a:ext uri="{FF2B5EF4-FFF2-40B4-BE49-F238E27FC236}">
                <a16:creationId xmlns:a16="http://schemas.microsoft.com/office/drawing/2014/main" id="{4507DCF6-864E-54D7-099A-B12D6CF96C0B}"/>
              </a:ext>
            </a:extLst>
          </p:cNvPr>
          <p:cNvPicPr>
            <a:picLocks noChangeAspect="1"/>
          </p:cNvPicPr>
          <p:nvPr/>
        </p:nvPicPr>
        <p:blipFill>
          <a:blip r:embed="rId8">
            <a:extLst>
              <a:ext uri="{28A0092B-C50C-407E-A947-70E740481C1C}">
                <a14:useLocalDpi xmlns:a14="http://schemas.microsoft.com/office/drawing/2010/main" val="0"/>
              </a:ext>
            </a:extLst>
          </a:blip>
          <a:srcRect l="33590" r="33590"/>
          <a:stretch/>
        </p:blipFill>
        <p:spPr>
          <a:xfrm>
            <a:off x="5909735" y="-4740110"/>
            <a:ext cx="372530" cy="748589"/>
          </a:xfrm>
          <a:prstGeom prst="round2DiagRect">
            <a:avLst>
              <a:gd name="adj1" fmla="val 43182"/>
              <a:gd name="adj2" fmla="val 0"/>
            </a:avLst>
          </a:prstGeom>
        </p:spPr>
      </p:pic>
      <p:pic>
        <p:nvPicPr>
          <p:cNvPr id="17" name="!!_IB_06" descr="Busy highway above water">
            <a:extLst>
              <a:ext uri="{FF2B5EF4-FFF2-40B4-BE49-F238E27FC236}">
                <a16:creationId xmlns:a16="http://schemas.microsoft.com/office/drawing/2014/main" id="{64AF4E24-62F8-94B1-6A55-674C4189522C}"/>
              </a:ext>
            </a:extLst>
          </p:cNvPr>
          <p:cNvPicPr>
            <a:picLocks noChangeAspect="1"/>
          </p:cNvPicPr>
          <p:nvPr/>
        </p:nvPicPr>
        <p:blipFill rotWithShape="1">
          <a:blip r:embed="rId9">
            <a:extLst>
              <a:ext uri="{28A0092B-C50C-407E-A947-70E740481C1C}">
                <a14:useLocalDpi xmlns:a14="http://schemas.microsoft.com/office/drawing/2010/main" val="0"/>
              </a:ext>
            </a:extLst>
          </a:blip>
          <a:srcRect l="62854" r="4334"/>
          <a:stretch/>
        </p:blipFill>
        <p:spPr>
          <a:xfrm>
            <a:off x="5909735" y="-4740110"/>
            <a:ext cx="372530" cy="748589"/>
          </a:xfrm>
          <a:prstGeom prst="round2DiagRect">
            <a:avLst>
              <a:gd name="adj1" fmla="val 43182"/>
              <a:gd name="adj2" fmla="val 0"/>
            </a:avLst>
          </a:prstGeom>
        </p:spPr>
      </p:pic>
      <p:cxnSp>
        <p:nvCxnSpPr>
          <p:cNvPr id="74" name="!!_Line_03">
            <a:extLst>
              <a:ext uri="{FF2B5EF4-FFF2-40B4-BE49-F238E27FC236}">
                <a16:creationId xmlns:a16="http://schemas.microsoft.com/office/drawing/2014/main" id="{6F1A0D38-4348-02F0-4BC7-F87B5797442F}"/>
              </a:ext>
            </a:extLst>
          </p:cNvPr>
          <p:cNvCxnSpPr>
            <a:cxnSpLocks/>
          </p:cNvCxnSpPr>
          <p:nvPr/>
        </p:nvCxnSpPr>
        <p:spPr>
          <a:xfrm>
            <a:off x="6096000" y="5058638"/>
            <a:ext cx="0" cy="4613861"/>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8" name="!!_Line_02">
            <a:extLst>
              <a:ext uri="{FF2B5EF4-FFF2-40B4-BE49-F238E27FC236}">
                <a16:creationId xmlns:a16="http://schemas.microsoft.com/office/drawing/2014/main" id="{D9F4814D-7EA4-B529-169A-8F71E7CA9C54}"/>
              </a:ext>
            </a:extLst>
          </p:cNvPr>
          <p:cNvCxnSpPr>
            <a:cxnSpLocks/>
          </p:cNvCxnSpPr>
          <p:nvPr/>
        </p:nvCxnSpPr>
        <p:spPr>
          <a:xfrm>
            <a:off x="6096000" y="-3779416"/>
            <a:ext cx="0" cy="5582687"/>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9" name="!!_DB_Circle">
            <a:extLst>
              <a:ext uri="{FF2B5EF4-FFF2-40B4-BE49-F238E27FC236}">
                <a16:creationId xmlns:a16="http://schemas.microsoft.com/office/drawing/2014/main" id="{0AE25401-D50F-9EA3-8A18-0D8AEEF16E5D}"/>
              </a:ext>
            </a:extLst>
          </p:cNvPr>
          <p:cNvSpPr/>
          <p:nvPr/>
        </p:nvSpPr>
        <p:spPr>
          <a:xfrm>
            <a:off x="5537200" y="-4897016"/>
            <a:ext cx="1117600" cy="111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23" name="!!_R1">
            <a:extLst>
              <a:ext uri="{FF2B5EF4-FFF2-40B4-BE49-F238E27FC236}">
                <a16:creationId xmlns:a16="http://schemas.microsoft.com/office/drawing/2014/main" id="{3954DC7A-982D-9571-5C4C-7ED7F15E8A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48394" y="1681394"/>
            <a:ext cx="3495213" cy="3495213"/>
          </a:xfrm>
          <a:prstGeom prst="rect">
            <a:avLst/>
          </a:prstGeom>
        </p:spPr>
      </p:pic>
      <p:grpSp>
        <p:nvGrpSpPr>
          <p:cNvPr id="24" name="!!_R2">
            <a:extLst>
              <a:ext uri="{FF2B5EF4-FFF2-40B4-BE49-F238E27FC236}">
                <a16:creationId xmlns:a16="http://schemas.microsoft.com/office/drawing/2014/main" id="{EFEEBDA3-26B6-D623-6C02-7CE5BF4716AA}"/>
              </a:ext>
            </a:extLst>
          </p:cNvPr>
          <p:cNvGrpSpPr/>
          <p:nvPr/>
        </p:nvGrpSpPr>
        <p:grpSpPr>
          <a:xfrm>
            <a:off x="3959087" y="1292087"/>
            <a:ext cx="4273827" cy="4273827"/>
            <a:chOff x="5937324" y="1936824"/>
            <a:chExt cx="6410741" cy="6410741"/>
          </a:xfrm>
        </p:grpSpPr>
        <p:sp>
          <p:nvSpPr>
            <p:cNvPr id="25" name="Freeform: Shape 24">
              <a:extLst>
                <a:ext uri="{FF2B5EF4-FFF2-40B4-BE49-F238E27FC236}">
                  <a16:creationId xmlns:a16="http://schemas.microsoft.com/office/drawing/2014/main" id="{F7C5DBD1-59D9-23CD-5491-1BB3DB9B28A9}"/>
                </a:ext>
              </a:extLst>
            </p:cNvPr>
            <p:cNvSpPr/>
            <p:nvPr/>
          </p:nvSpPr>
          <p:spPr>
            <a:xfrm>
              <a:off x="5937324" y="1936824"/>
              <a:ext cx="6410741" cy="6410741"/>
            </a:xfrm>
            <a:custGeom>
              <a:avLst/>
              <a:gdLst>
                <a:gd name="connsiteX0" fmla="*/ 6410741 w 6410741"/>
                <a:gd name="connsiteY0" fmla="*/ 3205370 h 6410741"/>
                <a:gd name="connsiteX1" fmla="*/ 3205371 w 6410741"/>
                <a:gd name="connsiteY1" fmla="*/ 6410741 h 6410741"/>
                <a:gd name="connsiteX2" fmla="*/ 0 w 6410741"/>
                <a:gd name="connsiteY2" fmla="*/ 3205371 h 6410741"/>
                <a:gd name="connsiteX3" fmla="*/ 3205371 w 6410741"/>
                <a:gd name="connsiteY3" fmla="*/ 0 h 6410741"/>
                <a:gd name="connsiteX4" fmla="*/ 6410741 w 6410741"/>
                <a:gd name="connsiteY4" fmla="*/ 3205370 h 641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741" h="6410741">
                  <a:moveTo>
                    <a:pt x="6410741" y="3205370"/>
                  </a:moveTo>
                  <a:cubicBezTo>
                    <a:pt x="6410741" y="4975648"/>
                    <a:pt x="4975648" y="6410741"/>
                    <a:pt x="3205371" y="6410741"/>
                  </a:cubicBezTo>
                  <a:cubicBezTo>
                    <a:pt x="1435094" y="6410741"/>
                    <a:pt x="0" y="4975648"/>
                    <a:pt x="0" y="3205371"/>
                  </a:cubicBezTo>
                  <a:cubicBezTo>
                    <a:pt x="0" y="1435094"/>
                    <a:pt x="1435094" y="0"/>
                    <a:pt x="3205371" y="0"/>
                  </a:cubicBezTo>
                  <a:cubicBezTo>
                    <a:pt x="4975648" y="0"/>
                    <a:pt x="6410741" y="1435094"/>
                    <a:pt x="6410741" y="3205370"/>
                  </a:cubicBezTo>
                  <a:close/>
                </a:path>
              </a:pathLst>
            </a:custGeom>
            <a:noFill/>
            <a:ln w="0" cap="flat">
              <a:noFill/>
              <a:prstDash val="solid"/>
              <a:miter/>
            </a:ln>
          </p:spPr>
          <p:txBody>
            <a:bodyPr rtlCol="0" anchor="ctr"/>
            <a:lstStyle/>
            <a:p>
              <a:endParaRPr lang="en-GB" sz="1200"/>
            </a:p>
          </p:txBody>
        </p:sp>
        <p:sp>
          <p:nvSpPr>
            <p:cNvPr id="26" name="Freeform: Shape 25">
              <a:extLst>
                <a:ext uri="{FF2B5EF4-FFF2-40B4-BE49-F238E27FC236}">
                  <a16:creationId xmlns:a16="http://schemas.microsoft.com/office/drawing/2014/main" id="{CA4DA5C5-FDC0-148D-040D-30E38DF4261B}"/>
                </a:ext>
              </a:extLst>
            </p:cNvPr>
            <p:cNvSpPr/>
            <p:nvPr/>
          </p:nvSpPr>
          <p:spPr>
            <a:xfrm>
              <a:off x="6094804" y="2092651"/>
              <a:ext cx="6086384" cy="6086384"/>
            </a:xfrm>
            <a:custGeom>
              <a:avLst/>
              <a:gdLst>
                <a:gd name="connsiteX0" fmla="*/ 6086384 w 6086384"/>
                <a:gd name="connsiteY0" fmla="*/ 3043192 h 6086384"/>
                <a:gd name="connsiteX1" fmla="*/ 3043192 w 6086384"/>
                <a:gd name="connsiteY1" fmla="*/ 6086385 h 6086384"/>
                <a:gd name="connsiteX2" fmla="*/ 0 w 6086384"/>
                <a:gd name="connsiteY2" fmla="*/ 3043192 h 6086384"/>
                <a:gd name="connsiteX3" fmla="*/ 3043192 w 6086384"/>
                <a:gd name="connsiteY3" fmla="*/ 0 h 6086384"/>
                <a:gd name="connsiteX4" fmla="*/ 6086384 w 6086384"/>
                <a:gd name="connsiteY4" fmla="*/ 3043192 h 60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384" h="6086384">
                  <a:moveTo>
                    <a:pt x="6086384" y="3043192"/>
                  </a:moveTo>
                  <a:cubicBezTo>
                    <a:pt x="6086384" y="4723901"/>
                    <a:pt x="4723901" y="6086385"/>
                    <a:pt x="3043192" y="6086385"/>
                  </a:cubicBezTo>
                  <a:cubicBezTo>
                    <a:pt x="1362483" y="6086385"/>
                    <a:pt x="0" y="4723901"/>
                    <a:pt x="0" y="3043192"/>
                  </a:cubicBezTo>
                  <a:cubicBezTo>
                    <a:pt x="0" y="1362484"/>
                    <a:pt x="1362483" y="0"/>
                    <a:pt x="3043192" y="0"/>
                  </a:cubicBezTo>
                  <a:cubicBezTo>
                    <a:pt x="4723900" y="0"/>
                    <a:pt x="6086384" y="1362484"/>
                    <a:pt x="6086384" y="3043192"/>
                  </a:cubicBezTo>
                  <a:close/>
                </a:path>
              </a:pathLst>
            </a:custGeom>
            <a:noFill/>
            <a:ln w="4350" cap="flat">
              <a:solidFill>
                <a:srgbClr val="AFB5C0"/>
              </a:solidFill>
              <a:prstDash val="solid"/>
              <a:miter/>
            </a:ln>
          </p:spPr>
          <p:txBody>
            <a:bodyPr rtlCol="0" anchor="ctr"/>
            <a:lstStyle/>
            <a:p>
              <a:endParaRPr lang="en-GB" sz="1200"/>
            </a:p>
          </p:txBody>
        </p:sp>
        <p:sp>
          <p:nvSpPr>
            <p:cNvPr id="27" name="Freeform: Shape 26">
              <a:extLst>
                <a:ext uri="{FF2B5EF4-FFF2-40B4-BE49-F238E27FC236}">
                  <a16:creationId xmlns:a16="http://schemas.microsoft.com/office/drawing/2014/main" id="{3125E700-DA9F-6AFF-7905-18DBFC35FAB2}"/>
                </a:ext>
              </a:extLst>
            </p:cNvPr>
            <p:cNvSpPr/>
            <p:nvPr/>
          </p:nvSpPr>
          <p:spPr>
            <a:xfrm>
              <a:off x="6881943" y="2092651"/>
              <a:ext cx="5299332" cy="3189622"/>
            </a:xfrm>
            <a:custGeom>
              <a:avLst/>
              <a:gdLst>
                <a:gd name="connsiteX0" fmla="*/ 0 w 5299332"/>
                <a:gd name="connsiteY0" fmla="*/ 1000825 h 3189622"/>
                <a:gd name="connsiteX1" fmla="*/ 2256140 w 5299332"/>
                <a:gd name="connsiteY1" fmla="*/ 0 h 3189622"/>
                <a:gd name="connsiteX2" fmla="*/ 5299332 w 5299332"/>
                <a:gd name="connsiteY2" fmla="*/ 3043192 h 3189622"/>
                <a:gd name="connsiteX3" fmla="*/ 5295852 w 5299332"/>
                <a:gd name="connsiteY3" fmla="*/ 3189623 h 3189622"/>
              </a:gdLst>
              <a:ahLst/>
              <a:cxnLst>
                <a:cxn ang="0">
                  <a:pos x="connsiteX0" y="connsiteY0"/>
                </a:cxn>
                <a:cxn ang="0">
                  <a:pos x="connsiteX1" y="connsiteY1"/>
                </a:cxn>
                <a:cxn ang="0">
                  <a:pos x="connsiteX2" y="connsiteY2"/>
                </a:cxn>
                <a:cxn ang="0">
                  <a:pos x="connsiteX3" y="connsiteY3"/>
                </a:cxn>
              </a:cxnLst>
              <a:rect l="l" t="t" r="r" b="b"/>
              <a:pathLst>
                <a:path w="5299332" h="3189622">
                  <a:moveTo>
                    <a:pt x="0" y="1000825"/>
                  </a:moveTo>
                  <a:cubicBezTo>
                    <a:pt x="556835" y="386131"/>
                    <a:pt x="1361375" y="0"/>
                    <a:pt x="2256140" y="0"/>
                  </a:cubicBezTo>
                  <a:cubicBezTo>
                    <a:pt x="3936826" y="0"/>
                    <a:pt x="5299332" y="1362507"/>
                    <a:pt x="5299332" y="3043192"/>
                  </a:cubicBezTo>
                  <a:cubicBezTo>
                    <a:pt x="5299332" y="3092264"/>
                    <a:pt x="5298201" y="3141161"/>
                    <a:pt x="5295852" y="3189623"/>
                  </a:cubicBezTo>
                </a:path>
              </a:pathLst>
            </a:custGeom>
            <a:noFill/>
            <a:ln w="27842" cap="flat">
              <a:solidFill>
                <a:srgbClr val="1680F8"/>
              </a:solidFill>
              <a:prstDash val="solid"/>
              <a:miter/>
            </a:ln>
          </p:spPr>
          <p:txBody>
            <a:bodyPr rtlCol="0" anchor="ctr"/>
            <a:lstStyle/>
            <a:p>
              <a:endParaRPr lang="en-GB" sz="1200"/>
            </a:p>
          </p:txBody>
        </p:sp>
        <p:sp>
          <p:nvSpPr>
            <p:cNvPr id="28" name="Freeform: Shape 27">
              <a:extLst>
                <a:ext uri="{FF2B5EF4-FFF2-40B4-BE49-F238E27FC236}">
                  <a16:creationId xmlns:a16="http://schemas.microsoft.com/office/drawing/2014/main" id="{EEBEC128-17B3-A1BE-F47E-575D281B1B9B}"/>
                </a:ext>
              </a:extLst>
            </p:cNvPr>
            <p:cNvSpPr/>
            <p:nvPr/>
          </p:nvSpPr>
          <p:spPr>
            <a:xfrm>
              <a:off x="12004306" y="5116789"/>
              <a:ext cx="330272" cy="330272"/>
            </a:xfrm>
            <a:custGeom>
              <a:avLst/>
              <a:gdLst>
                <a:gd name="connsiteX0" fmla="*/ 330273 w 330272"/>
                <a:gd name="connsiteY0" fmla="*/ 165136 h 330272"/>
                <a:gd name="connsiteX1" fmla="*/ 165136 w 330272"/>
                <a:gd name="connsiteY1" fmla="*/ 330273 h 330272"/>
                <a:gd name="connsiteX2" fmla="*/ 0 w 330272"/>
                <a:gd name="connsiteY2" fmla="*/ 165136 h 330272"/>
                <a:gd name="connsiteX3" fmla="*/ 165136 w 330272"/>
                <a:gd name="connsiteY3" fmla="*/ 0 h 330272"/>
                <a:gd name="connsiteX4" fmla="*/ 330273 w 330272"/>
                <a:gd name="connsiteY4" fmla="*/ 165136 h 33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72" h="330272">
                  <a:moveTo>
                    <a:pt x="330273" y="165136"/>
                  </a:moveTo>
                  <a:cubicBezTo>
                    <a:pt x="330273" y="256339"/>
                    <a:pt x="256338" y="330273"/>
                    <a:pt x="165136" y="330273"/>
                  </a:cubicBezTo>
                  <a:cubicBezTo>
                    <a:pt x="73933" y="330273"/>
                    <a:pt x="0" y="256339"/>
                    <a:pt x="0" y="165136"/>
                  </a:cubicBezTo>
                  <a:cubicBezTo>
                    <a:pt x="0" y="73934"/>
                    <a:pt x="73935" y="0"/>
                    <a:pt x="165136" y="0"/>
                  </a:cubicBezTo>
                  <a:cubicBezTo>
                    <a:pt x="256339" y="0"/>
                    <a:pt x="330273" y="73934"/>
                    <a:pt x="330273" y="165136"/>
                  </a:cubicBezTo>
                  <a:close/>
                </a:path>
              </a:pathLst>
            </a:custGeom>
            <a:solidFill>
              <a:srgbClr val="2A8AF8"/>
            </a:solidFill>
            <a:ln w="0" cap="flat">
              <a:noFill/>
              <a:prstDash val="solid"/>
              <a:miter/>
            </a:ln>
          </p:spPr>
          <p:txBody>
            <a:bodyPr rtlCol="0" anchor="ctr"/>
            <a:lstStyle/>
            <a:p>
              <a:endParaRPr lang="en-GB" sz="1200"/>
            </a:p>
          </p:txBody>
        </p:sp>
        <p:sp>
          <p:nvSpPr>
            <p:cNvPr id="29" name="Freeform: Shape 28">
              <a:extLst>
                <a:ext uri="{FF2B5EF4-FFF2-40B4-BE49-F238E27FC236}">
                  <a16:creationId xmlns:a16="http://schemas.microsoft.com/office/drawing/2014/main" id="{023D1182-57BE-A929-2194-B53C5306A543}"/>
                </a:ext>
              </a:extLst>
            </p:cNvPr>
            <p:cNvSpPr/>
            <p:nvPr/>
          </p:nvSpPr>
          <p:spPr>
            <a:xfrm>
              <a:off x="6739363" y="7028583"/>
              <a:ext cx="285095" cy="285095"/>
            </a:xfrm>
            <a:custGeom>
              <a:avLst/>
              <a:gdLst>
                <a:gd name="connsiteX0" fmla="*/ 285096 w 285095"/>
                <a:gd name="connsiteY0" fmla="*/ 48875 h 285095"/>
                <a:gd name="connsiteX1" fmla="*/ 48875 w 285095"/>
                <a:gd name="connsiteY1" fmla="*/ 285096 h 285095"/>
                <a:gd name="connsiteX2" fmla="*/ 48875 w 285095"/>
                <a:gd name="connsiteY2" fmla="*/ 48875 h 285095"/>
                <a:gd name="connsiteX3" fmla="*/ 285096 w 285095"/>
                <a:gd name="connsiteY3" fmla="*/ 48875 h 285095"/>
              </a:gdLst>
              <a:ahLst/>
              <a:cxnLst>
                <a:cxn ang="0">
                  <a:pos x="connsiteX0" y="connsiteY0"/>
                </a:cxn>
                <a:cxn ang="0">
                  <a:pos x="connsiteX1" y="connsiteY1"/>
                </a:cxn>
                <a:cxn ang="0">
                  <a:pos x="connsiteX2" y="connsiteY2"/>
                </a:cxn>
                <a:cxn ang="0">
                  <a:pos x="connsiteX3" y="connsiteY3"/>
                </a:cxn>
              </a:cxnLst>
              <a:rect l="l" t="t" r="r" b="b"/>
              <a:pathLst>
                <a:path w="285095" h="285095">
                  <a:moveTo>
                    <a:pt x="285096" y="48875"/>
                  </a:moveTo>
                  <a:lnTo>
                    <a:pt x="48875" y="285096"/>
                  </a:lnTo>
                  <a:cubicBezTo>
                    <a:pt x="-16292" y="219927"/>
                    <a:pt x="-16292" y="114129"/>
                    <a:pt x="48875" y="48875"/>
                  </a:cubicBezTo>
                  <a:cubicBezTo>
                    <a:pt x="114042" y="-16292"/>
                    <a:pt x="219841" y="-16292"/>
                    <a:pt x="285096" y="48875"/>
                  </a:cubicBezTo>
                  <a:close/>
                </a:path>
              </a:pathLst>
            </a:custGeom>
            <a:solidFill>
              <a:srgbClr val="032954"/>
            </a:solidFill>
            <a:ln w="0" cap="flat">
              <a:noFill/>
              <a:prstDash val="solid"/>
              <a:miter/>
            </a:ln>
          </p:spPr>
          <p:txBody>
            <a:bodyPr rtlCol="0" anchor="ctr"/>
            <a:lstStyle/>
            <a:p>
              <a:endParaRPr lang="en-GB" sz="1200"/>
            </a:p>
          </p:txBody>
        </p:sp>
      </p:grpSp>
      <p:pic>
        <p:nvPicPr>
          <p:cNvPr id="30" name="!!_R3">
            <a:extLst>
              <a:ext uri="{FF2B5EF4-FFF2-40B4-BE49-F238E27FC236}">
                <a16:creationId xmlns:a16="http://schemas.microsoft.com/office/drawing/2014/main" id="{B66EB1C1-7D93-7DB1-A59A-2E0145B542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25826" y="758826"/>
            <a:ext cx="5340350" cy="5340350"/>
          </a:xfrm>
          <a:prstGeom prst="rect">
            <a:avLst/>
          </a:prstGeom>
        </p:spPr>
      </p:pic>
      <p:grpSp>
        <p:nvGrpSpPr>
          <p:cNvPr id="31" name="!!_R4">
            <a:extLst>
              <a:ext uri="{FF2B5EF4-FFF2-40B4-BE49-F238E27FC236}">
                <a16:creationId xmlns:a16="http://schemas.microsoft.com/office/drawing/2014/main" id="{900B56BB-D52F-978A-210F-F3AAF5383C92}"/>
              </a:ext>
            </a:extLst>
          </p:cNvPr>
          <p:cNvGrpSpPr/>
          <p:nvPr/>
        </p:nvGrpSpPr>
        <p:grpSpPr>
          <a:xfrm>
            <a:off x="3157476" y="490476"/>
            <a:ext cx="5877049" cy="5877049"/>
            <a:chOff x="4734908" y="734408"/>
            <a:chExt cx="8815573" cy="8815573"/>
          </a:xfrm>
        </p:grpSpPr>
        <p:sp>
          <p:nvSpPr>
            <p:cNvPr id="32" name="Freeform: Shape 31">
              <a:extLst>
                <a:ext uri="{FF2B5EF4-FFF2-40B4-BE49-F238E27FC236}">
                  <a16:creationId xmlns:a16="http://schemas.microsoft.com/office/drawing/2014/main" id="{9BB2A47A-8A64-C718-8302-1C150371278A}"/>
                </a:ext>
              </a:extLst>
            </p:cNvPr>
            <p:cNvSpPr/>
            <p:nvPr/>
          </p:nvSpPr>
          <p:spPr>
            <a:xfrm>
              <a:off x="4734908" y="734408"/>
              <a:ext cx="8815573" cy="8815573"/>
            </a:xfrm>
            <a:custGeom>
              <a:avLst/>
              <a:gdLst>
                <a:gd name="connsiteX0" fmla="*/ 8815573 w 8815573"/>
                <a:gd name="connsiteY0" fmla="*/ 4407787 h 8815573"/>
                <a:gd name="connsiteX1" fmla="*/ 4407787 w 8815573"/>
                <a:gd name="connsiteY1" fmla="*/ 8815573 h 8815573"/>
                <a:gd name="connsiteX2" fmla="*/ 0 w 8815573"/>
                <a:gd name="connsiteY2" fmla="*/ 4407787 h 8815573"/>
                <a:gd name="connsiteX3" fmla="*/ 4407787 w 8815573"/>
                <a:gd name="connsiteY3" fmla="*/ 0 h 8815573"/>
                <a:gd name="connsiteX4" fmla="*/ 8815573 w 8815573"/>
                <a:gd name="connsiteY4" fmla="*/ 4407787 h 881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573" h="8815573">
                  <a:moveTo>
                    <a:pt x="8815573" y="4407787"/>
                  </a:moveTo>
                  <a:cubicBezTo>
                    <a:pt x="8815573" y="6842140"/>
                    <a:pt x="6842140" y="8815573"/>
                    <a:pt x="4407787" y="8815573"/>
                  </a:cubicBezTo>
                  <a:cubicBezTo>
                    <a:pt x="1973433" y="8815573"/>
                    <a:pt x="0" y="6842140"/>
                    <a:pt x="0" y="4407787"/>
                  </a:cubicBezTo>
                  <a:cubicBezTo>
                    <a:pt x="0" y="1973433"/>
                    <a:pt x="1973433" y="0"/>
                    <a:pt x="4407787" y="0"/>
                  </a:cubicBezTo>
                  <a:cubicBezTo>
                    <a:pt x="6842140" y="0"/>
                    <a:pt x="8815573" y="1973433"/>
                    <a:pt x="8815573" y="4407787"/>
                  </a:cubicBezTo>
                  <a:close/>
                </a:path>
              </a:pathLst>
            </a:custGeom>
            <a:noFill/>
            <a:ln w="0" cap="flat">
              <a:noFill/>
              <a:prstDash val="solid"/>
              <a:miter/>
            </a:ln>
          </p:spPr>
          <p:txBody>
            <a:bodyPr rtlCol="0" anchor="ctr"/>
            <a:lstStyle/>
            <a:p>
              <a:endParaRPr lang="en-GB" sz="1200"/>
            </a:p>
          </p:txBody>
        </p:sp>
        <p:sp>
          <p:nvSpPr>
            <p:cNvPr id="33" name="Freeform: Shape 32">
              <a:extLst>
                <a:ext uri="{FF2B5EF4-FFF2-40B4-BE49-F238E27FC236}">
                  <a16:creationId xmlns:a16="http://schemas.microsoft.com/office/drawing/2014/main" id="{68024210-7C97-BB69-45AA-743FBD636286}"/>
                </a:ext>
              </a:extLst>
            </p:cNvPr>
            <p:cNvSpPr/>
            <p:nvPr/>
          </p:nvSpPr>
          <p:spPr>
            <a:xfrm>
              <a:off x="4913443" y="904329"/>
              <a:ext cx="4821585" cy="4755287"/>
            </a:xfrm>
            <a:custGeom>
              <a:avLst/>
              <a:gdLst>
                <a:gd name="connsiteX0" fmla="*/ 32105 w 4821585"/>
                <a:gd name="connsiteY0" fmla="*/ 4755287 h 4755287"/>
                <a:gd name="connsiteX1" fmla="*/ 0 w 4821585"/>
                <a:gd name="connsiteY1" fmla="*/ 4231514 h 4755287"/>
                <a:gd name="connsiteX2" fmla="*/ 4231601 w 4821585"/>
                <a:gd name="connsiteY2" fmla="*/ 0 h 4755287"/>
                <a:gd name="connsiteX3" fmla="*/ 4821585 w 4821585"/>
                <a:gd name="connsiteY3" fmla="*/ 40806 h 4755287"/>
              </a:gdLst>
              <a:ahLst/>
              <a:cxnLst>
                <a:cxn ang="0">
                  <a:pos x="connsiteX0" y="connsiteY0"/>
                </a:cxn>
                <a:cxn ang="0">
                  <a:pos x="connsiteX1" y="connsiteY1"/>
                </a:cxn>
                <a:cxn ang="0">
                  <a:pos x="connsiteX2" y="connsiteY2"/>
                </a:cxn>
                <a:cxn ang="0">
                  <a:pos x="connsiteX3" y="connsiteY3"/>
                </a:cxn>
              </a:cxnLst>
              <a:rect l="l" t="t" r="r" b="b"/>
              <a:pathLst>
                <a:path w="4821585" h="4755287">
                  <a:moveTo>
                    <a:pt x="32105" y="4755287"/>
                  </a:moveTo>
                  <a:cubicBezTo>
                    <a:pt x="10963" y="4583712"/>
                    <a:pt x="0" y="4408831"/>
                    <a:pt x="0" y="4231514"/>
                  </a:cubicBezTo>
                  <a:cubicBezTo>
                    <a:pt x="0" y="1894459"/>
                    <a:pt x="1894545" y="0"/>
                    <a:pt x="4231601" y="0"/>
                  </a:cubicBezTo>
                  <a:cubicBezTo>
                    <a:pt x="4431801" y="0"/>
                    <a:pt x="4628781" y="13921"/>
                    <a:pt x="4821585" y="40806"/>
                  </a:cubicBezTo>
                </a:path>
              </a:pathLst>
            </a:custGeom>
            <a:noFill/>
            <a:ln w="27146" cap="flat">
              <a:solidFill>
                <a:srgbClr val="1680F8"/>
              </a:solidFill>
              <a:prstDash val="solid"/>
              <a:miter/>
            </a:ln>
          </p:spPr>
          <p:txBody>
            <a:bodyPr rtlCol="0" anchor="ctr"/>
            <a:lstStyle/>
            <a:p>
              <a:endParaRPr lang="en-GB" sz="1200"/>
            </a:p>
          </p:txBody>
        </p:sp>
        <p:sp>
          <p:nvSpPr>
            <p:cNvPr id="34" name="Freeform: Shape 33">
              <a:extLst>
                <a:ext uri="{FF2B5EF4-FFF2-40B4-BE49-F238E27FC236}">
                  <a16:creationId xmlns:a16="http://schemas.microsoft.com/office/drawing/2014/main" id="{158AE2B2-2309-E535-93C4-5977050AFB13}"/>
                </a:ext>
              </a:extLst>
            </p:cNvPr>
            <p:cNvSpPr/>
            <p:nvPr/>
          </p:nvSpPr>
          <p:spPr>
            <a:xfrm>
              <a:off x="4913530" y="904329"/>
              <a:ext cx="8463027" cy="8463027"/>
            </a:xfrm>
            <a:custGeom>
              <a:avLst/>
              <a:gdLst>
                <a:gd name="connsiteX0" fmla="*/ 8463027 w 8463027"/>
                <a:gd name="connsiteY0" fmla="*/ 4231514 h 8463027"/>
                <a:gd name="connsiteX1" fmla="*/ 4231514 w 8463027"/>
                <a:gd name="connsiteY1" fmla="*/ 8463027 h 8463027"/>
                <a:gd name="connsiteX2" fmla="*/ 0 w 8463027"/>
                <a:gd name="connsiteY2" fmla="*/ 4231514 h 8463027"/>
                <a:gd name="connsiteX3" fmla="*/ 4231514 w 8463027"/>
                <a:gd name="connsiteY3" fmla="*/ 0 h 8463027"/>
                <a:gd name="connsiteX4" fmla="*/ 8463027 w 8463027"/>
                <a:gd name="connsiteY4" fmla="*/ 4231514 h 846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027" h="8463027">
                  <a:moveTo>
                    <a:pt x="8463027" y="4231514"/>
                  </a:moveTo>
                  <a:cubicBezTo>
                    <a:pt x="8463027" y="6568514"/>
                    <a:pt x="6568514" y="8463027"/>
                    <a:pt x="4231514" y="8463027"/>
                  </a:cubicBezTo>
                  <a:cubicBezTo>
                    <a:pt x="1894513" y="8463027"/>
                    <a:pt x="0" y="6568514"/>
                    <a:pt x="0" y="4231514"/>
                  </a:cubicBezTo>
                  <a:cubicBezTo>
                    <a:pt x="0" y="1894513"/>
                    <a:pt x="1894513" y="0"/>
                    <a:pt x="4231514" y="0"/>
                  </a:cubicBezTo>
                  <a:cubicBezTo>
                    <a:pt x="6568514" y="0"/>
                    <a:pt x="8463027" y="1894513"/>
                    <a:pt x="8463027" y="4231514"/>
                  </a:cubicBezTo>
                  <a:close/>
                </a:path>
              </a:pathLst>
            </a:custGeom>
            <a:noFill/>
            <a:ln w="4350" cap="flat">
              <a:solidFill>
                <a:srgbClr val="AFB5C0"/>
              </a:solidFill>
              <a:prstDash val="solid"/>
              <a:miter/>
            </a:ln>
          </p:spPr>
          <p:txBody>
            <a:bodyPr rtlCol="0" anchor="ctr"/>
            <a:lstStyle/>
            <a:p>
              <a:endParaRPr lang="en-GB" sz="1200"/>
            </a:p>
          </p:txBody>
        </p:sp>
        <p:sp>
          <p:nvSpPr>
            <p:cNvPr id="35" name="Freeform: Shape 34">
              <a:extLst>
                <a:ext uri="{FF2B5EF4-FFF2-40B4-BE49-F238E27FC236}">
                  <a16:creationId xmlns:a16="http://schemas.microsoft.com/office/drawing/2014/main" id="{7419F7E7-45F7-14BB-E012-0DBA13FD10BB}"/>
                </a:ext>
              </a:extLst>
            </p:cNvPr>
            <p:cNvSpPr/>
            <p:nvPr/>
          </p:nvSpPr>
          <p:spPr>
            <a:xfrm>
              <a:off x="12841299" y="4052363"/>
              <a:ext cx="535258" cy="3144988"/>
            </a:xfrm>
            <a:custGeom>
              <a:avLst/>
              <a:gdLst>
                <a:gd name="connsiteX0" fmla="*/ 395267 w 535258"/>
                <a:gd name="connsiteY0" fmla="*/ 0 h 3144988"/>
                <a:gd name="connsiteX1" fmla="*/ 535258 w 535258"/>
                <a:gd name="connsiteY1" fmla="*/ 1083480 h 3144988"/>
                <a:gd name="connsiteX2" fmla="*/ 0 w 535258"/>
                <a:gd name="connsiteY2" fmla="*/ 3144989 h 3144988"/>
              </a:gdLst>
              <a:ahLst/>
              <a:cxnLst>
                <a:cxn ang="0">
                  <a:pos x="connsiteX0" y="connsiteY0"/>
                </a:cxn>
                <a:cxn ang="0">
                  <a:pos x="connsiteX1" y="connsiteY1"/>
                </a:cxn>
                <a:cxn ang="0">
                  <a:pos x="connsiteX2" y="connsiteY2"/>
                </a:cxn>
              </a:cxnLst>
              <a:rect l="l" t="t" r="r" b="b"/>
              <a:pathLst>
                <a:path w="535258" h="3144988">
                  <a:moveTo>
                    <a:pt x="395267" y="0"/>
                  </a:moveTo>
                  <a:cubicBezTo>
                    <a:pt x="486622" y="345847"/>
                    <a:pt x="535258" y="708921"/>
                    <a:pt x="535258" y="1083480"/>
                  </a:cubicBezTo>
                  <a:cubicBezTo>
                    <a:pt x="535258" y="1831901"/>
                    <a:pt x="340975" y="2534993"/>
                    <a:pt x="0" y="3144989"/>
                  </a:cubicBezTo>
                </a:path>
              </a:pathLst>
            </a:custGeom>
            <a:noFill/>
            <a:ln w="108496" cap="rnd">
              <a:solidFill>
                <a:srgbClr val="032954"/>
              </a:solidFill>
              <a:prstDash val="solid"/>
              <a:miter/>
            </a:ln>
          </p:spPr>
          <p:txBody>
            <a:bodyPr rtlCol="0" anchor="ctr"/>
            <a:lstStyle/>
            <a:p>
              <a:endParaRPr lang="en-GB" sz="1200"/>
            </a:p>
          </p:txBody>
        </p:sp>
        <p:sp>
          <p:nvSpPr>
            <p:cNvPr id="36" name="Freeform: Shape 35">
              <a:extLst>
                <a:ext uri="{FF2B5EF4-FFF2-40B4-BE49-F238E27FC236}">
                  <a16:creationId xmlns:a16="http://schemas.microsoft.com/office/drawing/2014/main" id="{12C4646B-8C72-28B5-F52C-E6299D6E6044}"/>
                </a:ext>
              </a:extLst>
            </p:cNvPr>
            <p:cNvSpPr/>
            <p:nvPr/>
          </p:nvSpPr>
          <p:spPr>
            <a:xfrm>
              <a:off x="12392960" y="2423272"/>
              <a:ext cx="575280" cy="896592"/>
            </a:xfrm>
            <a:custGeom>
              <a:avLst/>
              <a:gdLst>
                <a:gd name="connsiteX0" fmla="*/ 0 w 575280"/>
                <a:gd name="connsiteY0" fmla="*/ 0 h 896592"/>
                <a:gd name="connsiteX1" fmla="*/ 575281 w 575280"/>
                <a:gd name="connsiteY1" fmla="*/ 896592 h 896592"/>
              </a:gdLst>
              <a:ahLst/>
              <a:cxnLst>
                <a:cxn ang="0">
                  <a:pos x="connsiteX0" y="connsiteY0"/>
                </a:cxn>
                <a:cxn ang="0">
                  <a:pos x="connsiteX1" y="connsiteY1"/>
                </a:cxn>
              </a:cxnLst>
              <a:rect l="l" t="t" r="r" b="b"/>
              <a:pathLst>
                <a:path w="575280" h="896592">
                  <a:moveTo>
                    <a:pt x="0" y="0"/>
                  </a:moveTo>
                  <a:cubicBezTo>
                    <a:pt x="227433" y="271979"/>
                    <a:pt x="421280" y="573019"/>
                    <a:pt x="575281" y="896592"/>
                  </a:cubicBezTo>
                </a:path>
              </a:pathLst>
            </a:custGeom>
            <a:noFill/>
            <a:ln w="108496" cap="rnd">
              <a:solidFill>
                <a:srgbClr val="032954"/>
              </a:solidFill>
              <a:prstDash val="solid"/>
              <a:miter/>
            </a:ln>
          </p:spPr>
          <p:txBody>
            <a:bodyPr rtlCol="0" anchor="ctr"/>
            <a:lstStyle/>
            <a:p>
              <a:endParaRPr lang="en-GB" sz="1200"/>
            </a:p>
          </p:txBody>
        </p:sp>
        <p:sp>
          <p:nvSpPr>
            <p:cNvPr id="37" name="Freeform: Shape 36">
              <a:extLst>
                <a:ext uri="{FF2B5EF4-FFF2-40B4-BE49-F238E27FC236}">
                  <a16:creationId xmlns:a16="http://schemas.microsoft.com/office/drawing/2014/main" id="{2AE4DA8A-B216-EA96-4501-B287D453B3A8}"/>
                </a:ext>
              </a:extLst>
            </p:cNvPr>
            <p:cNvSpPr/>
            <p:nvPr/>
          </p:nvSpPr>
          <p:spPr>
            <a:xfrm>
              <a:off x="4784675" y="5516231"/>
              <a:ext cx="321920" cy="321920"/>
            </a:xfrm>
            <a:custGeom>
              <a:avLst/>
              <a:gdLst>
                <a:gd name="connsiteX0" fmla="*/ 321920 w 321920"/>
                <a:gd name="connsiteY0" fmla="*/ 160960 h 321920"/>
                <a:gd name="connsiteX1" fmla="*/ 160960 w 321920"/>
                <a:gd name="connsiteY1" fmla="*/ 321921 h 321920"/>
                <a:gd name="connsiteX2" fmla="*/ 0 w 321920"/>
                <a:gd name="connsiteY2" fmla="*/ 160960 h 321920"/>
                <a:gd name="connsiteX3" fmla="*/ 160960 w 321920"/>
                <a:gd name="connsiteY3" fmla="*/ 0 h 321920"/>
                <a:gd name="connsiteX4" fmla="*/ 321920 w 321920"/>
                <a:gd name="connsiteY4" fmla="*/ 160960 h 3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20" h="321920">
                  <a:moveTo>
                    <a:pt x="321920" y="160960"/>
                  </a:moveTo>
                  <a:cubicBezTo>
                    <a:pt x="321920" y="249856"/>
                    <a:pt x="249856" y="321921"/>
                    <a:pt x="160960" y="321921"/>
                  </a:cubicBezTo>
                  <a:cubicBezTo>
                    <a:pt x="72064" y="321921"/>
                    <a:pt x="0" y="249856"/>
                    <a:pt x="0" y="160960"/>
                  </a:cubicBezTo>
                  <a:cubicBezTo>
                    <a:pt x="0" y="72064"/>
                    <a:pt x="72064" y="0"/>
                    <a:pt x="160960" y="0"/>
                  </a:cubicBezTo>
                  <a:cubicBezTo>
                    <a:pt x="249856" y="0"/>
                    <a:pt x="321920" y="72064"/>
                    <a:pt x="321920" y="160960"/>
                  </a:cubicBezTo>
                  <a:close/>
                </a:path>
              </a:pathLst>
            </a:custGeom>
            <a:solidFill>
              <a:srgbClr val="2A8AF8"/>
            </a:solidFill>
            <a:ln w="0" cap="flat">
              <a:noFill/>
              <a:prstDash val="solid"/>
              <a:miter/>
            </a:ln>
          </p:spPr>
          <p:txBody>
            <a:bodyPr rtlCol="0" anchor="ctr"/>
            <a:lstStyle/>
            <a:p>
              <a:endParaRPr lang="en-GB" sz="1200"/>
            </a:p>
          </p:txBody>
        </p:sp>
        <p:sp>
          <p:nvSpPr>
            <p:cNvPr id="38" name="Freeform: Shape 37">
              <a:extLst>
                <a:ext uri="{FF2B5EF4-FFF2-40B4-BE49-F238E27FC236}">
                  <a16:creationId xmlns:a16="http://schemas.microsoft.com/office/drawing/2014/main" id="{20DB001F-E16D-FDA0-EA92-FD161EB733AD}"/>
                </a:ext>
              </a:extLst>
            </p:cNvPr>
            <p:cNvSpPr/>
            <p:nvPr/>
          </p:nvSpPr>
          <p:spPr>
            <a:xfrm>
              <a:off x="9066913" y="9277045"/>
              <a:ext cx="194370" cy="194370"/>
            </a:xfrm>
            <a:custGeom>
              <a:avLst/>
              <a:gdLst>
                <a:gd name="connsiteX0" fmla="*/ 194370 w 194370"/>
                <a:gd name="connsiteY0" fmla="*/ 97185 h 194370"/>
                <a:gd name="connsiteX1" fmla="*/ 97185 w 194370"/>
                <a:gd name="connsiteY1" fmla="*/ 194371 h 194370"/>
                <a:gd name="connsiteX2" fmla="*/ 0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60"/>
                    <a:pt x="150859" y="194371"/>
                    <a:pt x="97185" y="194371"/>
                  </a:cubicBezTo>
                  <a:cubicBezTo>
                    <a:pt x="43511" y="194371"/>
                    <a:pt x="0" y="150860"/>
                    <a:pt x="0" y="97185"/>
                  </a:cubicBezTo>
                  <a:cubicBezTo>
                    <a:pt x="0" y="43511"/>
                    <a:pt x="43511"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endParaRPr lang="en-GB" sz="1200"/>
            </a:p>
          </p:txBody>
        </p:sp>
      </p:grpSp>
      <p:grpSp>
        <p:nvGrpSpPr>
          <p:cNvPr id="39" name="!!_R5">
            <a:extLst>
              <a:ext uri="{FF2B5EF4-FFF2-40B4-BE49-F238E27FC236}">
                <a16:creationId xmlns:a16="http://schemas.microsoft.com/office/drawing/2014/main" id="{A0DABFE1-D93E-3933-8839-E47828F1FA3C}"/>
              </a:ext>
            </a:extLst>
          </p:cNvPr>
          <p:cNvGrpSpPr/>
          <p:nvPr/>
        </p:nvGrpSpPr>
        <p:grpSpPr>
          <a:xfrm>
            <a:off x="2591012" y="-75989"/>
            <a:ext cx="7009977" cy="7009977"/>
            <a:chOff x="3885212" y="-115287"/>
            <a:chExt cx="10514965" cy="10514965"/>
          </a:xfrm>
        </p:grpSpPr>
        <p:sp>
          <p:nvSpPr>
            <p:cNvPr id="40" name="Freeform: Shape 39">
              <a:extLst>
                <a:ext uri="{FF2B5EF4-FFF2-40B4-BE49-F238E27FC236}">
                  <a16:creationId xmlns:a16="http://schemas.microsoft.com/office/drawing/2014/main" id="{385AA7B0-4C63-20EF-85A0-4D15C9F39004}"/>
                </a:ext>
              </a:extLst>
            </p:cNvPr>
            <p:cNvSpPr/>
            <p:nvPr/>
          </p:nvSpPr>
          <p:spPr>
            <a:xfrm>
              <a:off x="3885212" y="-115287"/>
              <a:ext cx="10514965" cy="10514965"/>
            </a:xfrm>
            <a:custGeom>
              <a:avLst/>
              <a:gdLst>
                <a:gd name="connsiteX0" fmla="*/ 10514966 w 10514965"/>
                <a:gd name="connsiteY0" fmla="*/ 5257483 h 10514965"/>
                <a:gd name="connsiteX1" fmla="*/ 5257483 w 10514965"/>
                <a:gd name="connsiteY1" fmla="*/ 10514966 h 10514965"/>
                <a:gd name="connsiteX2" fmla="*/ 0 w 10514965"/>
                <a:gd name="connsiteY2" fmla="*/ 5257483 h 10514965"/>
                <a:gd name="connsiteX3" fmla="*/ 5257483 w 10514965"/>
                <a:gd name="connsiteY3" fmla="*/ 0 h 10514965"/>
                <a:gd name="connsiteX4" fmla="*/ 10514966 w 10514965"/>
                <a:gd name="connsiteY4" fmla="*/ 5257483 h 1051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4965" h="10514965">
                  <a:moveTo>
                    <a:pt x="10514966" y="5257483"/>
                  </a:moveTo>
                  <a:cubicBezTo>
                    <a:pt x="10514966" y="8161111"/>
                    <a:pt x="8161111" y="10514966"/>
                    <a:pt x="5257483" y="10514966"/>
                  </a:cubicBezTo>
                  <a:cubicBezTo>
                    <a:pt x="2353855" y="10514966"/>
                    <a:pt x="0" y="8161111"/>
                    <a:pt x="0" y="5257483"/>
                  </a:cubicBezTo>
                  <a:cubicBezTo>
                    <a:pt x="0" y="2353855"/>
                    <a:pt x="2353855" y="0"/>
                    <a:pt x="5257483" y="0"/>
                  </a:cubicBezTo>
                  <a:cubicBezTo>
                    <a:pt x="8161111" y="0"/>
                    <a:pt x="10514966" y="2353855"/>
                    <a:pt x="10514966" y="5257483"/>
                  </a:cubicBezTo>
                  <a:close/>
                </a:path>
              </a:pathLst>
            </a:custGeom>
            <a:noFill/>
            <a:ln w="0" cap="flat">
              <a:noFill/>
              <a:prstDash val="solid"/>
              <a:miter/>
            </a:ln>
          </p:spPr>
          <p:txBody>
            <a:bodyPr rtlCol="0" anchor="ctr"/>
            <a:lstStyle/>
            <a:p>
              <a:endParaRPr lang="en-GB" sz="1200"/>
            </a:p>
          </p:txBody>
        </p:sp>
        <p:sp>
          <p:nvSpPr>
            <p:cNvPr id="41" name="Freeform: Shape 40">
              <a:extLst>
                <a:ext uri="{FF2B5EF4-FFF2-40B4-BE49-F238E27FC236}">
                  <a16:creationId xmlns:a16="http://schemas.microsoft.com/office/drawing/2014/main" id="{97927571-2D09-BF8A-6723-009D709A1BCA}"/>
                </a:ext>
              </a:extLst>
            </p:cNvPr>
            <p:cNvSpPr/>
            <p:nvPr/>
          </p:nvSpPr>
          <p:spPr>
            <a:xfrm>
              <a:off x="4074971" y="71860"/>
              <a:ext cx="10127965" cy="10127965"/>
            </a:xfrm>
            <a:custGeom>
              <a:avLst/>
              <a:gdLst>
                <a:gd name="connsiteX0" fmla="*/ 10127965 w 10127965"/>
                <a:gd name="connsiteY0" fmla="*/ 5063983 h 10127965"/>
                <a:gd name="connsiteX1" fmla="*/ 5063982 w 10127965"/>
                <a:gd name="connsiteY1" fmla="*/ 10127965 h 10127965"/>
                <a:gd name="connsiteX2" fmla="*/ -1 w 10127965"/>
                <a:gd name="connsiteY2" fmla="*/ 5063983 h 10127965"/>
                <a:gd name="connsiteX3" fmla="*/ 5063982 w 10127965"/>
                <a:gd name="connsiteY3" fmla="*/ 0 h 10127965"/>
                <a:gd name="connsiteX4" fmla="*/ 10127965 w 10127965"/>
                <a:gd name="connsiteY4" fmla="*/ 5063983 h 1012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965" h="10127965">
                  <a:moveTo>
                    <a:pt x="10127965" y="5063983"/>
                  </a:moveTo>
                  <a:cubicBezTo>
                    <a:pt x="10127965" y="7860743"/>
                    <a:pt x="7860742" y="10127965"/>
                    <a:pt x="5063982" y="10127965"/>
                  </a:cubicBezTo>
                  <a:cubicBezTo>
                    <a:pt x="2267222" y="10127965"/>
                    <a:pt x="-1" y="7860743"/>
                    <a:pt x="-1" y="5063983"/>
                  </a:cubicBezTo>
                  <a:cubicBezTo>
                    <a:pt x="-1" y="2267222"/>
                    <a:pt x="2267222" y="0"/>
                    <a:pt x="5063982" y="0"/>
                  </a:cubicBezTo>
                  <a:cubicBezTo>
                    <a:pt x="7860742" y="0"/>
                    <a:pt x="10127965" y="2267222"/>
                    <a:pt x="10127965" y="5063983"/>
                  </a:cubicBezTo>
                  <a:close/>
                </a:path>
              </a:pathLst>
            </a:custGeom>
            <a:noFill/>
            <a:ln w="26102" cap="rnd">
              <a:solidFill>
                <a:schemeClr val="accent6"/>
              </a:solidFill>
              <a:prstDash val="sysDot"/>
              <a:miter/>
            </a:ln>
          </p:spPr>
          <p:txBody>
            <a:bodyPr rtlCol="0" anchor="ctr"/>
            <a:lstStyle/>
            <a:p>
              <a:endParaRPr lang="en-GB" sz="1200"/>
            </a:p>
          </p:txBody>
        </p:sp>
        <p:sp>
          <p:nvSpPr>
            <p:cNvPr id="42" name="Freeform: Shape 41">
              <a:extLst>
                <a:ext uri="{FF2B5EF4-FFF2-40B4-BE49-F238E27FC236}">
                  <a16:creationId xmlns:a16="http://schemas.microsoft.com/office/drawing/2014/main" id="{236AE74F-E64B-C7BD-4CB4-6607BE697192}"/>
                </a:ext>
              </a:extLst>
            </p:cNvPr>
            <p:cNvSpPr/>
            <p:nvPr/>
          </p:nvSpPr>
          <p:spPr>
            <a:xfrm>
              <a:off x="4074971" y="2537945"/>
              <a:ext cx="1049721" cy="5685288"/>
            </a:xfrm>
            <a:custGeom>
              <a:avLst/>
              <a:gdLst>
                <a:gd name="connsiteX0" fmla="*/ 1049722 w 1049721"/>
                <a:gd name="connsiteY0" fmla="*/ 5685289 h 5685288"/>
                <a:gd name="connsiteX1" fmla="*/ 0 w 1049721"/>
                <a:gd name="connsiteY1" fmla="*/ 2597898 h 5685288"/>
                <a:gd name="connsiteX2" fmla="*/ 716229 w 1049721"/>
                <a:gd name="connsiteY2" fmla="*/ 0 h 5685288"/>
              </a:gdLst>
              <a:ahLst/>
              <a:cxnLst>
                <a:cxn ang="0">
                  <a:pos x="connsiteX0" y="connsiteY0"/>
                </a:cxn>
                <a:cxn ang="0">
                  <a:pos x="connsiteX1" y="connsiteY1"/>
                </a:cxn>
                <a:cxn ang="0">
                  <a:pos x="connsiteX2" y="connsiteY2"/>
                </a:cxn>
              </a:cxnLst>
              <a:rect l="l" t="t" r="r" b="b"/>
              <a:pathLst>
                <a:path w="1049721" h="5685288">
                  <a:moveTo>
                    <a:pt x="1049722" y="5685289"/>
                  </a:moveTo>
                  <a:cubicBezTo>
                    <a:pt x="391525" y="4830721"/>
                    <a:pt x="0" y="3760031"/>
                    <a:pt x="0" y="2597898"/>
                  </a:cubicBezTo>
                  <a:cubicBezTo>
                    <a:pt x="0" y="1648232"/>
                    <a:pt x="261452" y="759558"/>
                    <a:pt x="716229" y="0"/>
                  </a:cubicBezTo>
                </a:path>
              </a:pathLst>
            </a:custGeom>
            <a:noFill/>
            <a:ln w="28277" cap="flat">
              <a:solidFill>
                <a:srgbClr val="1680F8"/>
              </a:solidFill>
              <a:prstDash val="solid"/>
              <a:miter/>
            </a:ln>
          </p:spPr>
          <p:txBody>
            <a:bodyPr rtlCol="0" anchor="ctr"/>
            <a:lstStyle/>
            <a:p>
              <a:endParaRPr lang="en-GB" sz="1200"/>
            </a:p>
          </p:txBody>
        </p:sp>
        <p:sp>
          <p:nvSpPr>
            <p:cNvPr id="43" name="Freeform: Shape 42">
              <a:extLst>
                <a:ext uri="{FF2B5EF4-FFF2-40B4-BE49-F238E27FC236}">
                  <a16:creationId xmlns:a16="http://schemas.microsoft.com/office/drawing/2014/main" id="{529DBA16-7A2D-BADA-781A-77A993F97E84}"/>
                </a:ext>
              </a:extLst>
            </p:cNvPr>
            <p:cNvSpPr/>
            <p:nvPr/>
          </p:nvSpPr>
          <p:spPr>
            <a:xfrm>
              <a:off x="4626499" y="2368458"/>
              <a:ext cx="335145" cy="335145"/>
            </a:xfrm>
            <a:custGeom>
              <a:avLst/>
              <a:gdLst>
                <a:gd name="connsiteX0" fmla="*/ 335145 w 335145"/>
                <a:gd name="connsiteY0" fmla="*/ 167573 h 335145"/>
                <a:gd name="connsiteX1" fmla="*/ 167572 w 335145"/>
                <a:gd name="connsiteY1" fmla="*/ 335145 h 335145"/>
                <a:gd name="connsiteX2" fmla="*/ 0 w 335145"/>
                <a:gd name="connsiteY2" fmla="*/ 167573 h 335145"/>
                <a:gd name="connsiteX3" fmla="*/ 167572 w 335145"/>
                <a:gd name="connsiteY3" fmla="*/ 0 h 335145"/>
                <a:gd name="connsiteX4" fmla="*/ 335145 w 335145"/>
                <a:gd name="connsiteY4" fmla="*/ 167573 h 33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45" h="335145">
                  <a:moveTo>
                    <a:pt x="335145" y="167573"/>
                  </a:moveTo>
                  <a:cubicBezTo>
                    <a:pt x="335145" y="260121"/>
                    <a:pt x="260120" y="335145"/>
                    <a:pt x="167572" y="335145"/>
                  </a:cubicBezTo>
                  <a:cubicBezTo>
                    <a:pt x="75025" y="335145"/>
                    <a:pt x="0" y="260121"/>
                    <a:pt x="0" y="167573"/>
                  </a:cubicBezTo>
                  <a:cubicBezTo>
                    <a:pt x="0" y="75025"/>
                    <a:pt x="75024" y="0"/>
                    <a:pt x="167572" y="0"/>
                  </a:cubicBezTo>
                  <a:cubicBezTo>
                    <a:pt x="260120" y="0"/>
                    <a:pt x="335145" y="75025"/>
                    <a:pt x="335145" y="167573"/>
                  </a:cubicBezTo>
                  <a:close/>
                </a:path>
              </a:pathLst>
            </a:custGeom>
            <a:solidFill>
              <a:srgbClr val="2A8AF8"/>
            </a:solidFill>
            <a:ln w="0" cap="flat">
              <a:noFill/>
              <a:prstDash val="solid"/>
              <a:miter/>
            </a:ln>
          </p:spPr>
          <p:txBody>
            <a:bodyPr rtlCol="0" anchor="ctr"/>
            <a:lstStyle/>
            <a:p>
              <a:endParaRPr lang="en-GB" sz="1200"/>
            </a:p>
          </p:txBody>
        </p:sp>
        <p:sp>
          <p:nvSpPr>
            <p:cNvPr id="44" name="Freeform: Shape 43">
              <a:extLst>
                <a:ext uri="{FF2B5EF4-FFF2-40B4-BE49-F238E27FC236}">
                  <a16:creationId xmlns:a16="http://schemas.microsoft.com/office/drawing/2014/main" id="{E45699C1-1862-DD25-5B42-6D07D0BD3AC7}"/>
                </a:ext>
              </a:extLst>
            </p:cNvPr>
            <p:cNvSpPr/>
            <p:nvPr/>
          </p:nvSpPr>
          <p:spPr>
            <a:xfrm rot="2700000">
              <a:off x="14132389" y="5065172"/>
              <a:ext cx="141210" cy="141210"/>
            </a:xfrm>
            <a:custGeom>
              <a:avLst/>
              <a:gdLst>
                <a:gd name="connsiteX0" fmla="*/ 0 w 141210"/>
                <a:gd name="connsiteY0" fmla="*/ 0 h 141210"/>
                <a:gd name="connsiteX1" fmla="*/ 141210 w 141210"/>
                <a:gd name="connsiteY1" fmla="*/ 0 h 141210"/>
                <a:gd name="connsiteX2" fmla="*/ 141210 w 141210"/>
                <a:gd name="connsiteY2" fmla="*/ 141210 h 141210"/>
                <a:gd name="connsiteX3" fmla="*/ 0 w 141210"/>
                <a:gd name="connsiteY3" fmla="*/ 141210 h 141210"/>
              </a:gdLst>
              <a:ahLst/>
              <a:cxnLst>
                <a:cxn ang="0">
                  <a:pos x="connsiteX0" y="connsiteY0"/>
                </a:cxn>
                <a:cxn ang="0">
                  <a:pos x="connsiteX1" y="connsiteY1"/>
                </a:cxn>
                <a:cxn ang="0">
                  <a:pos x="connsiteX2" y="connsiteY2"/>
                </a:cxn>
                <a:cxn ang="0">
                  <a:pos x="connsiteX3" y="connsiteY3"/>
                </a:cxn>
              </a:cxnLst>
              <a:rect l="l" t="t" r="r" b="b"/>
              <a:pathLst>
                <a:path w="141210" h="141210">
                  <a:moveTo>
                    <a:pt x="0" y="0"/>
                  </a:moveTo>
                  <a:lnTo>
                    <a:pt x="141210" y="0"/>
                  </a:lnTo>
                  <a:lnTo>
                    <a:pt x="141210" y="141210"/>
                  </a:lnTo>
                  <a:lnTo>
                    <a:pt x="0" y="141210"/>
                  </a:lnTo>
                  <a:close/>
                </a:path>
              </a:pathLst>
            </a:custGeom>
            <a:solidFill>
              <a:srgbClr val="ABD1FC"/>
            </a:solidFill>
            <a:ln w="0" cap="flat">
              <a:noFill/>
              <a:prstDash val="solid"/>
              <a:miter/>
            </a:ln>
          </p:spPr>
          <p:txBody>
            <a:bodyPr rtlCol="0" anchor="ctr"/>
            <a:lstStyle/>
            <a:p>
              <a:endParaRPr lang="en-GB" sz="1200"/>
            </a:p>
          </p:txBody>
        </p:sp>
        <p:sp>
          <p:nvSpPr>
            <p:cNvPr id="45" name="Freeform: Shape 44">
              <a:extLst>
                <a:ext uri="{FF2B5EF4-FFF2-40B4-BE49-F238E27FC236}">
                  <a16:creationId xmlns:a16="http://schemas.microsoft.com/office/drawing/2014/main" id="{0F32FDD1-17ED-6606-7CAC-A1D70EDAFE5F}"/>
                </a:ext>
              </a:extLst>
            </p:cNvPr>
            <p:cNvSpPr/>
            <p:nvPr/>
          </p:nvSpPr>
          <p:spPr>
            <a:xfrm>
              <a:off x="12647190" y="1487440"/>
              <a:ext cx="194370" cy="194370"/>
            </a:xfrm>
            <a:custGeom>
              <a:avLst/>
              <a:gdLst>
                <a:gd name="connsiteX0" fmla="*/ 194370 w 194370"/>
                <a:gd name="connsiteY0" fmla="*/ 97185 h 194370"/>
                <a:gd name="connsiteX1" fmla="*/ 97185 w 194370"/>
                <a:gd name="connsiteY1" fmla="*/ 194370 h 194370"/>
                <a:gd name="connsiteX2" fmla="*/ -1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59"/>
                    <a:pt x="150859" y="194370"/>
                    <a:pt x="97185" y="194370"/>
                  </a:cubicBezTo>
                  <a:cubicBezTo>
                    <a:pt x="43510" y="194370"/>
                    <a:pt x="-1" y="150859"/>
                    <a:pt x="-1" y="97185"/>
                  </a:cubicBezTo>
                  <a:cubicBezTo>
                    <a:pt x="-1" y="43511"/>
                    <a:pt x="43510"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endParaRPr lang="en-GB" sz="1200"/>
            </a:p>
          </p:txBody>
        </p:sp>
      </p:grpSp>
      <p:grpSp>
        <p:nvGrpSpPr>
          <p:cNvPr id="46" name="!!_R6">
            <a:extLst>
              <a:ext uri="{FF2B5EF4-FFF2-40B4-BE49-F238E27FC236}">
                <a16:creationId xmlns:a16="http://schemas.microsoft.com/office/drawing/2014/main" id="{50729505-70A7-2F06-7641-37AFF91FC732}"/>
              </a:ext>
            </a:extLst>
          </p:cNvPr>
          <p:cNvGrpSpPr/>
          <p:nvPr/>
        </p:nvGrpSpPr>
        <p:grpSpPr>
          <a:xfrm>
            <a:off x="2140381" y="-526619"/>
            <a:ext cx="7911238" cy="7911238"/>
            <a:chOff x="3210571" y="-747067"/>
            <a:chExt cx="11866857" cy="11866857"/>
          </a:xfrm>
        </p:grpSpPr>
        <p:sp>
          <p:nvSpPr>
            <p:cNvPr id="47" name="Freeform: Shape 46">
              <a:extLst>
                <a:ext uri="{FF2B5EF4-FFF2-40B4-BE49-F238E27FC236}">
                  <a16:creationId xmlns:a16="http://schemas.microsoft.com/office/drawing/2014/main" id="{483EBA9A-2114-FFCE-3AC6-423715C2441A}"/>
                </a:ext>
              </a:extLst>
            </p:cNvPr>
            <p:cNvSpPr/>
            <p:nvPr/>
          </p:nvSpPr>
          <p:spPr>
            <a:xfrm>
              <a:off x="3210571" y="-747067"/>
              <a:ext cx="11866857" cy="11866857"/>
            </a:xfrm>
            <a:custGeom>
              <a:avLst/>
              <a:gdLst>
                <a:gd name="connsiteX0" fmla="*/ 11866858 w 11866857"/>
                <a:gd name="connsiteY0" fmla="*/ 5933429 h 11866857"/>
                <a:gd name="connsiteX1" fmla="*/ 5933429 w 11866857"/>
                <a:gd name="connsiteY1" fmla="*/ 11866857 h 11866857"/>
                <a:gd name="connsiteX2" fmla="*/ 0 w 11866857"/>
                <a:gd name="connsiteY2" fmla="*/ 5933428 h 11866857"/>
                <a:gd name="connsiteX3" fmla="*/ 5933429 w 11866857"/>
                <a:gd name="connsiteY3" fmla="*/ -1 h 11866857"/>
                <a:gd name="connsiteX4" fmla="*/ 11866858 w 11866857"/>
                <a:gd name="connsiteY4" fmla="*/ 5933429 h 1186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857" h="11866857">
                  <a:moveTo>
                    <a:pt x="11866858" y="5933429"/>
                  </a:moveTo>
                  <a:cubicBezTo>
                    <a:pt x="11866858" y="9210371"/>
                    <a:pt x="9210372" y="11866857"/>
                    <a:pt x="5933429" y="11866857"/>
                  </a:cubicBezTo>
                  <a:cubicBezTo>
                    <a:pt x="2656487" y="11866857"/>
                    <a:pt x="0" y="9210371"/>
                    <a:pt x="0" y="5933428"/>
                  </a:cubicBezTo>
                  <a:cubicBezTo>
                    <a:pt x="0" y="2656486"/>
                    <a:pt x="2656487" y="-1"/>
                    <a:pt x="5933429" y="-1"/>
                  </a:cubicBezTo>
                  <a:cubicBezTo>
                    <a:pt x="9210371" y="-1"/>
                    <a:pt x="11866858" y="2656486"/>
                    <a:pt x="11866858" y="5933429"/>
                  </a:cubicBezTo>
                  <a:close/>
                </a:path>
              </a:pathLst>
            </a:custGeom>
            <a:noFill/>
            <a:ln w="0" cap="flat">
              <a:noFill/>
              <a:prstDash val="solid"/>
              <a:miter/>
            </a:ln>
          </p:spPr>
          <p:txBody>
            <a:bodyPr rtlCol="0" anchor="ctr"/>
            <a:lstStyle/>
            <a:p>
              <a:endParaRPr lang="en-GB" sz="1200"/>
            </a:p>
          </p:txBody>
        </p:sp>
        <p:grpSp>
          <p:nvGrpSpPr>
            <p:cNvPr id="48" name="Group 47">
              <a:extLst>
                <a:ext uri="{FF2B5EF4-FFF2-40B4-BE49-F238E27FC236}">
                  <a16:creationId xmlns:a16="http://schemas.microsoft.com/office/drawing/2014/main" id="{DC770A9C-CD2B-BC91-79F2-EB00AE714B1C}"/>
                </a:ext>
              </a:extLst>
            </p:cNvPr>
            <p:cNvGrpSpPr/>
            <p:nvPr/>
          </p:nvGrpSpPr>
          <p:grpSpPr>
            <a:xfrm>
              <a:off x="3292876" y="-560788"/>
              <a:ext cx="11607084" cy="11494299"/>
              <a:chOff x="3292876" y="-560788"/>
              <a:chExt cx="11607084" cy="11494299"/>
            </a:xfrm>
          </p:grpSpPr>
          <p:sp>
            <p:nvSpPr>
              <p:cNvPr id="49" name="Freeform: Shape 48">
                <a:extLst>
                  <a:ext uri="{FF2B5EF4-FFF2-40B4-BE49-F238E27FC236}">
                    <a16:creationId xmlns:a16="http://schemas.microsoft.com/office/drawing/2014/main" id="{D32ACACD-E955-4C20-86DE-541E0BDF026E}"/>
                  </a:ext>
                </a:extLst>
              </p:cNvPr>
              <p:cNvSpPr/>
              <p:nvPr/>
            </p:nvSpPr>
            <p:spPr>
              <a:xfrm>
                <a:off x="3396850" y="-560788"/>
                <a:ext cx="11494299" cy="11494299"/>
              </a:xfrm>
              <a:custGeom>
                <a:avLst/>
                <a:gdLst>
                  <a:gd name="connsiteX0" fmla="*/ 11494300 w 11494299"/>
                  <a:gd name="connsiteY0" fmla="*/ 5747150 h 11494299"/>
                  <a:gd name="connsiteX1" fmla="*/ 5747151 w 11494299"/>
                  <a:gd name="connsiteY1" fmla="*/ 11494300 h 11494299"/>
                  <a:gd name="connsiteX2" fmla="*/ 0 w 11494299"/>
                  <a:gd name="connsiteY2" fmla="*/ 5747151 h 11494299"/>
                  <a:gd name="connsiteX3" fmla="*/ 5747151 w 11494299"/>
                  <a:gd name="connsiteY3" fmla="*/ 0 h 11494299"/>
                  <a:gd name="connsiteX4" fmla="*/ 11494300 w 11494299"/>
                  <a:gd name="connsiteY4" fmla="*/ 5747150 h 11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299" h="11494299">
                    <a:moveTo>
                      <a:pt x="11494300" y="5747150"/>
                    </a:moveTo>
                    <a:cubicBezTo>
                      <a:pt x="11494300" y="8921213"/>
                      <a:pt x="8921214" y="11494300"/>
                      <a:pt x="5747151" y="11494300"/>
                    </a:cubicBezTo>
                    <a:cubicBezTo>
                      <a:pt x="2573087" y="11494300"/>
                      <a:pt x="0" y="8921214"/>
                      <a:pt x="0" y="5747151"/>
                    </a:cubicBezTo>
                    <a:cubicBezTo>
                      <a:pt x="0" y="2573087"/>
                      <a:pt x="2573087" y="0"/>
                      <a:pt x="5747151" y="0"/>
                    </a:cubicBezTo>
                    <a:cubicBezTo>
                      <a:pt x="8921214" y="0"/>
                      <a:pt x="11494300" y="2573087"/>
                      <a:pt x="11494300" y="5747150"/>
                    </a:cubicBezTo>
                    <a:close/>
                  </a:path>
                </a:pathLst>
              </a:custGeom>
              <a:noFill/>
              <a:ln w="8701" cap="flat">
                <a:solidFill>
                  <a:srgbClr val="AFB5C0"/>
                </a:solidFill>
                <a:prstDash val="solid"/>
                <a:miter/>
              </a:ln>
            </p:spPr>
            <p:txBody>
              <a:bodyPr rtlCol="0" anchor="ctr"/>
              <a:lstStyle/>
              <a:p>
                <a:endParaRPr lang="en-GB" sz="1200"/>
              </a:p>
            </p:txBody>
          </p:sp>
          <p:sp>
            <p:nvSpPr>
              <p:cNvPr id="50" name="Freeform: Shape 49">
                <a:extLst>
                  <a:ext uri="{FF2B5EF4-FFF2-40B4-BE49-F238E27FC236}">
                    <a16:creationId xmlns:a16="http://schemas.microsoft.com/office/drawing/2014/main" id="{4E4C479E-0873-6E14-3D93-52B2AA55FB40}"/>
                  </a:ext>
                </a:extLst>
              </p:cNvPr>
              <p:cNvSpPr/>
              <p:nvPr/>
            </p:nvSpPr>
            <p:spPr>
              <a:xfrm>
                <a:off x="10909079" y="3066832"/>
                <a:ext cx="3990881" cy="7591492"/>
              </a:xfrm>
              <a:custGeom>
                <a:avLst/>
                <a:gdLst>
                  <a:gd name="connsiteX0" fmla="*/ 3587933 w 3990881"/>
                  <a:gd name="connsiteY0" fmla="*/ 0 h 7591492"/>
                  <a:gd name="connsiteX1" fmla="*/ 2307561 w 3990881"/>
                  <a:gd name="connsiteY1" fmla="*/ 6181829 h 7591492"/>
                  <a:gd name="connsiteX2" fmla="*/ 0 w 3990881"/>
                  <a:gd name="connsiteY2" fmla="*/ 7591493 h 7591492"/>
                </a:gdLst>
                <a:ahLst/>
                <a:cxnLst>
                  <a:cxn ang="0">
                    <a:pos x="connsiteX0" y="connsiteY0"/>
                  </a:cxn>
                  <a:cxn ang="0">
                    <a:pos x="connsiteX1" y="connsiteY1"/>
                  </a:cxn>
                  <a:cxn ang="0">
                    <a:pos x="connsiteX2" y="connsiteY2"/>
                  </a:cxn>
                </a:cxnLst>
                <a:rect l="l" t="t" r="r" b="b"/>
                <a:pathLst>
                  <a:path w="3990881" h="7591492">
                    <a:moveTo>
                      <a:pt x="3587933" y="0"/>
                    </a:moveTo>
                    <a:cubicBezTo>
                      <a:pt x="4405612" y="2066121"/>
                      <a:pt x="3978850" y="4510628"/>
                      <a:pt x="2307561" y="6181829"/>
                    </a:cubicBezTo>
                    <a:cubicBezTo>
                      <a:pt x="1637879" y="6851512"/>
                      <a:pt x="843953" y="7321429"/>
                      <a:pt x="0" y="7591493"/>
                    </a:cubicBezTo>
                  </a:path>
                </a:pathLst>
              </a:custGeom>
              <a:noFill/>
              <a:ln w="28364" cap="flat">
                <a:solidFill>
                  <a:srgbClr val="1680F8"/>
                </a:solidFill>
                <a:prstDash val="solid"/>
                <a:miter/>
              </a:ln>
            </p:spPr>
            <p:txBody>
              <a:bodyPr rtlCol="0" anchor="ctr"/>
              <a:lstStyle/>
              <a:p>
                <a:endParaRPr lang="en-GB" sz="1200"/>
              </a:p>
            </p:txBody>
          </p:sp>
          <p:sp>
            <p:nvSpPr>
              <p:cNvPr id="51" name="Freeform: Shape 50">
                <a:extLst>
                  <a:ext uri="{FF2B5EF4-FFF2-40B4-BE49-F238E27FC236}">
                    <a16:creationId xmlns:a16="http://schemas.microsoft.com/office/drawing/2014/main" id="{0536D0F8-49CD-A3A0-5C74-B7C13BBB6C01}"/>
                  </a:ext>
                </a:extLst>
              </p:cNvPr>
              <p:cNvSpPr/>
              <p:nvPr/>
            </p:nvSpPr>
            <p:spPr>
              <a:xfrm>
                <a:off x="3563029" y="6523649"/>
                <a:ext cx="3996946" cy="4184270"/>
              </a:xfrm>
              <a:custGeom>
                <a:avLst/>
                <a:gdLst>
                  <a:gd name="connsiteX0" fmla="*/ 3996947 w 3996946"/>
                  <a:gd name="connsiteY0" fmla="*/ 4184270 h 4184270"/>
                  <a:gd name="connsiteX1" fmla="*/ 1525990 w 3996946"/>
                  <a:gd name="connsiteY1" fmla="*/ 2725013 h 4184270"/>
                  <a:gd name="connsiteX2" fmla="*/ 0 w 3996946"/>
                  <a:gd name="connsiteY2" fmla="*/ 0 h 4184270"/>
                </a:gdLst>
                <a:ahLst/>
                <a:cxnLst>
                  <a:cxn ang="0">
                    <a:pos x="connsiteX0" y="connsiteY0"/>
                  </a:cxn>
                  <a:cxn ang="0">
                    <a:pos x="connsiteX1" y="connsiteY1"/>
                  </a:cxn>
                  <a:cxn ang="0">
                    <a:pos x="connsiteX2" y="connsiteY2"/>
                  </a:cxn>
                </a:cxnLst>
                <a:rect l="l" t="t" r="r" b="b"/>
                <a:pathLst>
                  <a:path w="3996946" h="4184270">
                    <a:moveTo>
                      <a:pt x="3996947" y="4184270"/>
                    </a:moveTo>
                    <a:cubicBezTo>
                      <a:pt x="3092177" y="3924211"/>
                      <a:pt x="2238826" y="3437849"/>
                      <a:pt x="1525990" y="2725013"/>
                    </a:cubicBezTo>
                    <a:cubicBezTo>
                      <a:pt x="746855" y="1945879"/>
                      <a:pt x="238134" y="998650"/>
                      <a:pt x="0" y="0"/>
                    </a:cubicBezTo>
                  </a:path>
                </a:pathLst>
              </a:custGeom>
              <a:noFill/>
              <a:ln w="113455" cap="rnd">
                <a:solidFill>
                  <a:srgbClr val="ABD1FC"/>
                </a:solidFill>
                <a:prstDash val="solid"/>
                <a:miter/>
              </a:ln>
            </p:spPr>
            <p:txBody>
              <a:bodyPr rtlCol="0" anchor="ctr"/>
              <a:lstStyle/>
              <a:p>
                <a:endParaRPr lang="en-GB" sz="1200"/>
              </a:p>
            </p:txBody>
          </p:sp>
          <p:sp>
            <p:nvSpPr>
              <p:cNvPr id="52" name="Freeform: Shape 51">
                <a:extLst>
                  <a:ext uri="{FF2B5EF4-FFF2-40B4-BE49-F238E27FC236}">
                    <a16:creationId xmlns:a16="http://schemas.microsoft.com/office/drawing/2014/main" id="{4D63132C-2839-E7ED-8CC2-0F22C02719B6}"/>
                  </a:ext>
                </a:extLst>
              </p:cNvPr>
              <p:cNvSpPr/>
              <p:nvPr/>
            </p:nvSpPr>
            <p:spPr>
              <a:xfrm>
                <a:off x="14312126" y="2912572"/>
                <a:ext cx="336537" cy="336537"/>
              </a:xfrm>
              <a:custGeom>
                <a:avLst/>
                <a:gdLst>
                  <a:gd name="connsiteX0" fmla="*/ 336537 w 336537"/>
                  <a:gd name="connsiteY0" fmla="*/ 168269 h 336537"/>
                  <a:gd name="connsiteX1" fmla="*/ 168269 w 336537"/>
                  <a:gd name="connsiteY1" fmla="*/ 336537 h 336537"/>
                  <a:gd name="connsiteX2" fmla="*/ 1 w 336537"/>
                  <a:gd name="connsiteY2" fmla="*/ 168269 h 336537"/>
                  <a:gd name="connsiteX3" fmla="*/ 168269 w 336537"/>
                  <a:gd name="connsiteY3" fmla="*/ 0 h 336537"/>
                  <a:gd name="connsiteX4" fmla="*/ 336537 w 336537"/>
                  <a:gd name="connsiteY4" fmla="*/ 168269 h 33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37" h="336537">
                    <a:moveTo>
                      <a:pt x="336537" y="168269"/>
                    </a:moveTo>
                    <a:cubicBezTo>
                      <a:pt x="336537" y="261201"/>
                      <a:pt x="261201" y="336537"/>
                      <a:pt x="168269" y="336537"/>
                    </a:cubicBezTo>
                    <a:cubicBezTo>
                      <a:pt x="75337" y="336537"/>
                      <a:pt x="1" y="261201"/>
                      <a:pt x="1" y="168269"/>
                    </a:cubicBezTo>
                    <a:cubicBezTo>
                      <a:pt x="1" y="75336"/>
                      <a:pt x="75337" y="0"/>
                      <a:pt x="168269" y="0"/>
                    </a:cubicBezTo>
                    <a:cubicBezTo>
                      <a:pt x="261201" y="0"/>
                      <a:pt x="336537" y="75336"/>
                      <a:pt x="336537" y="168269"/>
                    </a:cubicBezTo>
                    <a:close/>
                  </a:path>
                </a:pathLst>
              </a:custGeom>
              <a:solidFill>
                <a:srgbClr val="2A8AF8"/>
              </a:solidFill>
              <a:ln w="0" cap="flat">
                <a:noFill/>
                <a:prstDash val="solid"/>
                <a:miter/>
              </a:ln>
            </p:spPr>
            <p:txBody>
              <a:bodyPr rtlCol="0" anchor="ctr"/>
              <a:lstStyle/>
              <a:p>
                <a:endParaRPr lang="en-GB" sz="1200"/>
              </a:p>
            </p:txBody>
          </p:sp>
          <p:sp>
            <p:nvSpPr>
              <p:cNvPr id="53" name="Freeform: Shape 52">
                <a:extLst>
                  <a:ext uri="{FF2B5EF4-FFF2-40B4-BE49-F238E27FC236}">
                    <a16:creationId xmlns:a16="http://schemas.microsoft.com/office/drawing/2014/main" id="{CB5874DC-5734-39A0-EAA2-46E6967CC0A4}"/>
                  </a:ext>
                </a:extLst>
              </p:cNvPr>
              <p:cNvSpPr/>
              <p:nvPr/>
            </p:nvSpPr>
            <p:spPr>
              <a:xfrm>
                <a:off x="3292876" y="5123926"/>
                <a:ext cx="221951" cy="157023"/>
              </a:xfrm>
              <a:custGeom>
                <a:avLst/>
                <a:gdLst>
                  <a:gd name="connsiteX0" fmla="*/ 111019 w 221951"/>
                  <a:gd name="connsiteY0" fmla="*/ 157023 h 157023"/>
                  <a:gd name="connsiteX1" fmla="*/ 0 w 221951"/>
                  <a:gd name="connsiteY1" fmla="*/ 46004 h 157023"/>
                  <a:gd name="connsiteX2" fmla="*/ 221951 w 221951"/>
                  <a:gd name="connsiteY2" fmla="*/ 46004 h 157023"/>
                  <a:gd name="connsiteX3" fmla="*/ 110932 w 221951"/>
                  <a:gd name="connsiteY3" fmla="*/ 157023 h 157023"/>
                </a:gdLst>
                <a:ahLst/>
                <a:cxnLst>
                  <a:cxn ang="0">
                    <a:pos x="connsiteX0" y="connsiteY0"/>
                  </a:cxn>
                  <a:cxn ang="0">
                    <a:pos x="connsiteX1" y="connsiteY1"/>
                  </a:cxn>
                  <a:cxn ang="0">
                    <a:pos x="connsiteX2" y="connsiteY2"/>
                  </a:cxn>
                  <a:cxn ang="0">
                    <a:pos x="connsiteX3" y="connsiteY3"/>
                  </a:cxn>
                </a:cxnLst>
                <a:rect l="l" t="t" r="r" b="b"/>
                <a:pathLst>
                  <a:path w="221951" h="157023">
                    <a:moveTo>
                      <a:pt x="111019" y="157023"/>
                    </a:moveTo>
                    <a:lnTo>
                      <a:pt x="0" y="46004"/>
                    </a:lnTo>
                    <a:cubicBezTo>
                      <a:pt x="61339" y="-15335"/>
                      <a:pt x="160699" y="-15335"/>
                      <a:pt x="221951" y="46004"/>
                    </a:cubicBezTo>
                    <a:lnTo>
                      <a:pt x="110932" y="157023"/>
                    </a:lnTo>
                    <a:close/>
                  </a:path>
                </a:pathLst>
              </a:custGeom>
              <a:solidFill>
                <a:srgbClr val="0766D1"/>
              </a:solidFill>
              <a:ln w="0" cap="flat">
                <a:noFill/>
                <a:prstDash val="solid"/>
                <a:miter/>
              </a:ln>
            </p:spPr>
            <p:txBody>
              <a:bodyPr rtlCol="0" anchor="ctr"/>
              <a:lstStyle/>
              <a:p>
                <a:endParaRPr lang="en-GB" sz="1200"/>
              </a:p>
            </p:txBody>
          </p:sp>
        </p:grpSp>
      </p:grpSp>
      <p:grpSp>
        <p:nvGrpSpPr>
          <p:cNvPr id="54" name="!!_R7">
            <a:extLst>
              <a:ext uri="{FF2B5EF4-FFF2-40B4-BE49-F238E27FC236}">
                <a16:creationId xmlns:a16="http://schemas.microsoft.com/office/drawing/2014/main" id="{17D9FB01-6C00-7576-7EDB-C8514418991F}"/>
              </a:ext>
            </a:extLst>
          </p:cNvPr>
          <p:cNvGrpSpPr/>
          <p:nvPr/>
        </p:nvGrpSpPr>
        <p:grpSpPr>
          <a:xfrm>
            <a:off x="1372471" y="-1294530"/>
            <a:ext cx="9447059" cy="9447059"/>
            <a:chOff x="2057400" y="-1943100"/>
            <a:chExt cx="14170589" cy="14170589"/>
          </a:xfrm>
        </p:grpSpPr>
        <p:sp>
          <p:nvSpPr>
            <p:cNvPr id="55" name="Freeform: Shape 54">
              <a:extLst>
                <a:ext uri="{FF2B5EF4-FFF2-40B4-BE49-F238E27FC236}">
                  <a16:creationId xmlns:a16="http://schemas.microsoft.com/office/drawing/2014/main" id="{AA644E43-DEEA-8BA7-6DDF-F8178BE5F1AE}"/>
                </a:ext>
              </a:extLst>
            </p:cNvPr>
            <p:cNvSpPr/>
            <p:nvPr/>
          </p:nvSpPr>
          <p:spPr>
            <a:xfrm>
              <a:off x="2057400" y="-1943100"/>
              <a:ext cx="14170589" cy="14170589"/>
            </a:xfrm>
            <a:custGeom>
              <a:avLst/>
              <a:gdLst>
                <a:gd name="connsiteX0" fmla="*/ 14170589 w 14170589"/>
                <a:gd name="connsiteY0" fmla="*/ 7085295 h 14170589"/>
                <a:gd name="connsiteX1" fmla="*/ 7085295 w 14170589"/>
                <a:gd name="connsiteY1" fmla="*/ 14170589 h 14170589"/>
                <a:gd name="connsiteX2" fmla="*/ 0 w 14170589"/>
                <a:gd name="connsiteY2" fmla="*/ 7085295 h 14170589"/>
                <a:gd name="connsiteX3" fmla="*/ 7085295 w 14170589"/>
                <a:gd name="connsiteY3" fmla="*/ 0 h 14170589"/>
                <a:gd name="connsiteX4" fmla="*/ 14170589 w 14170589"/>
                <a:gd name="connsiteY4" fmla="*/ 7085295 h 1417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0589" h="14170589">
                  <a:moveTo>
                    <a:pt x="14170589" y="7085295"/>
                  </a:moveTo>
                  <a:cubicBezTo>
                    <a:pt x="14170589" y="10998395"/>
                    <a:pt x="10998395" y="14170589"/>
                    <a:pt x="7085295" y="14170589"/>
                  </a:cubicBezTo>
                  <a:cubicBezTo>
                    <a:pt x="3172195" y="14170589"/>
                    <a:pt x="0" y="10998395"/>
                    <a:pt x="0" y="7085295"/>
                  </a:cubicBezTo>
                  <a:cubicBezTo>
                    <a:pt x="0" y="3172195"/>
                    <a:pt x="3172195" y="0"/>
                    <a:pt x="7085295" y="0"/>
                  </a:cubicBezTo>
                  <a:cubicBezTo>
                    <a:pt x="10998395" y="0"/>
                    <a:pt x="14170589" y="3172195"/>
                    <a:pt x="14170589" y="7085295"/>
                  </a:cubicBezTo>
                  <a:close/>
                </a:path>
              </a:pathLst>
            </a:custGeom>
            <a:noFill/>
            <a:ln w="0" cap="flat">
              <a:noFill/>
              <a:prstDash val="solid"/>
              <a:miter/>
            </a:ln>
          </p:spPr>
          <p:txBody>
            <a:bodyPr rtlCol="0" anchor="ctr"/>
            <a:lstStyle/>
            <a:p>
              <a:endParaRPr lang="en-GB" sz="1200"/>
            </a:p>
          </p:txBody>
        </p:sp>
        <p:sp>
          <p:nvSpPr>
            <p:cNvPr id="56" name="Freeform: Shape 55">
              <a:extLst>
                <a:ext uri="{FF2B5EF4-FFF2-40B4-BE49-F238E27FC236}">
                  <a16:creationId xmlns:a16="http://schemas.microsoft.com/office/drawing/2014/main" id="{09F9D5A6-9B32-7FCC-5C85-E821EACC3E9F}"/>
                </a:ext>
              </a:extLst>
            </p:cNvPr>
            <p:cNvSpPr/>
            <p:nvPr/>
          </p:nvSpPr>
          <p:spPr>
            <a:xfrm>
              <a:off x="2333381" y="-1682344"/>
              <a:ext cx="13636375" cy="13636375"/>
            </a:xfrm>
            <a:custGeom>
              <a:avLst/>
              <a:gdLst>
                <a:gd name="connsiteX0" fmla="*/ 13636376 w 13636375"/>
                <a:gd name="connsiteY0" fmla="*/ 6818188 h 13636375"/>
                <a:gd name="connsiteX1" fmla="*/ 6818188 w 13636375"/>
                <a:gd name="connsiteY1" fmla="*/ 13636376 h 13636375"/>
                <a:gd name="connsiteX2" fmla="*/ 0 w 13636375"/>
                <a:gd name="connsiteY2" fmla="*/ 6818188 h 13636375"/>
                <a:gd name="connsiteX3" fmla="*/ 6818188 w 13636375"/>
                <a:gd name="connsiteY3" fmla="*/ 0 h 13636375"/>
                <a:gd name="connsiteX4" fmla="*/ 13636376 w 13636375"/>
                <a:gd name="connsiteY4" fmla="*/ 6818188 h 1363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375" h="13636375">
                  <a:moveTo>
                    <a:pt x="13636376" y="6818188"/>
                  </a:moveTo>
                  <a:cubicBezTo>
                    <a:pt x="13636376" y="10583769"/>
                    <a:pt x="10583769" y="13636376"/>
                    <a:pt x="6818188" y="13636376"/>
                  </a:cubicBezTo>
                  <a:cubicBezTo>
                    <a:pt x="3052607" y="13636376"/>
                    <a:pt x="0" y="10583769"/>
                    <a:pt x="0" y="6818188"/>
                  </a:cubicBezTo>
                  <a:cubicBezTo>
                    <a:pt x="0" y="3052607"/>
                    <a:pt x="3052607" y="0"/>
                    <a:pt x="6818188" y="0"/>
                  </a:cubicBezTo>
                  <a:cubicBezTo>
                    <a:pt x="10583769" y="0"/>
                    <a:pt x="13636376" y="3052607"/>
                    <a:pt x="13636376" y="6818188"/>
                  </a:cubicBezTo>
                  <a:close/>
                </a:path>
              </a:pathLst>
            </a:custGeom>
            <a:noFill/>
            <a:ln w="3741" cap="flat">
              <a:solidFill>
                <a:srgbClr val="FFFFFF"/>
              </a:solidFill>
              <a:prstDash val="solid"/>
              <a:miter/>
            </a:ln>
          </p:spPr>
          <p:txBody>
            <a:bodyPr rtlCol="0" anchor="ctr"/>
            <a:lstStyle/>
            <a:p>
              <a:endParaRPr lang="en-GB" sz="1200"/>
            </a:p>
          </p:txBody>
        </p:sp>
        <p:grpSp>
          <p:nvGrpSpPr>
            <p:cNvPr id="57" name="Graphic 143">
              <a:extLst>
                <a:ext uri="{FF2B5EF4-FFF2-40B4-BE49-F238E27FC236}">
                  <a16:creationId xmlns:a16="http://schemas.microsoft.com/office/drawing/2014/main" id="{EFA5C8E6-2D50-0AA0-326B-8B028FDB4D25}"/>
                </a:ext>
              </a:extLst>
            </p:cNvPr>
            <p:cNvGrpSpPr/>
            <p:nvPr/>
          </p:nvGrpSpPr>
          <p:grpSpPr>
            <a:xfrm>
              <a:off x="2768179" y="-1682344"/>
              <a:ext cx="13201490" cy="13636288"/>
              <a:chOff x="2768179" y="-1682344"/>
              <a:chExt cx="13201490" cy="13636288"/>
            </a:xfrm>
          </p:grpSpPr>
          <p:sp>
            <p:nvSpPr>
              <p:cNvPr id="62" name="Freeform: Shape 61">
                <a:extLst>
                  <a:ext uri="{FF2B5EF4-FFF2-40B4-BE49-F238E27FC236}">
                    <a16:creationId xmlns:a16="http://schemas.microsoft.com/office/drawing/2014/main" id="{1A7AB655-0C98-DD6F-EB00-91FB0607FF1C}"/>
                  </a:ext>
                </a:extLst>
              </p:cNvPr>
              <p:cNvSpPr/>
              <p:nvPr/>
            </p:nvSpPr>
            <p:spPr>
              <a:xfrm>
                <a:off x="2832184" y="-1682344"/>
                <a:ext cx="13137486" cy="13636288"/>
              </a:xfrm>
              <a:custGeom>
                <a:avLst/>
                <a:gdLst>
                  <a:gd name="connsiteX0" fmla="*/ 353329 w 13137486"/>
                  <a:gd name="connsiteY0" fmla="*/ 3515110 h 13636288"/>
                  <a:gd name="connsiteX1" fmla="*/ 401356 w 13137486"/>
                  <a:gd name="connsiteY1" fmla="*/ 3430019 h 13636288"/>
                  <a:gd name="connsiteX2" fmla="*/ 6319385 w 13137486"/>
                  <a:gd name="connsiteY2" fmla="*/ 0 h 13636288"/>
                  <a:gd name="connsiteX3" fmla="*/ 13137486 w 13137486"/>
                  <a:gd name="connsiteY3" fmla="*/ 6818188 h 13636288"/>
                  <a:gd name="connsiteX4" fmla="*/ 6319298 w 13137486"/>
                  <a:gd name="connsiteY4" fmla="*/ 13636289 h 13636288"/>
                  <a:gd name="connsiteX5" fmla="*/ 12181 w 13137486"/>
                  <a:gd name="connsiteY5" fmla="*/ 9412692 h 13636288"/>
                  <a:gd name="connsiteX6" fmla="*/ 0 w 13137486"/>
                  <a:gd name="connsiteY6" fmla="*/ 9382937 h 136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486" h="13636288">
                    <a:moveTo>
                      <a:pt x="353329" y="3515110"/>
                    </a:moveTo>
                    <a:cubicBezTo>
                      <a:pt x="369077" y="3486659"/>
                      <a:pt x="385086" y="3458296"/>
                      <a:pt x="401356" y="3430019"/>
                    </a:cubicBezTo>
                    <a:cubicBezTo>
                      <a:pt x="1577149" y="1380517"/>
                      <a:pt x="3787090" y="0"/>
                      <a:pt x="6319385" y="0"/>
                    </a:cubicBezTo>
                    <a:cubicBezTo>
                      <a:pt x="10084985" y="0"/>
                      <a:pt x="13137486" y="3052589"/>
                      <a:pt x="13137486" y="6818188"/>
                    </a:cubicBezTo>
                    <a:cubicBezTo>
                      <a:pt x="13137486" y="10583787"/>
                      <a:pt x="10084898" y="13636376"/>
                      <a:pt x="6319298" y="13636289"/>
                    </a:cubicBezTo>
                    <a:cubicBezTo>
                      <a:pt x="3472304" y="13636289"/>
                      <a:pt x="1032930" y="11891393"/>
                      <a:pt x="12181" y="9412692"/>
                    </a:cubicBezTo>
                    <a:cubicBezTo>
                      <a:pt x="8092" y="9402775"/>
                      <a:pt x="4002" y="9392856"/>
                      <a:pt x="0" y="9382937"/>
                    </a:cubicBezTo>
                  </a:path>
                </a:pathLst>
              </a:custGeom>
              <a:noFill/>
              <a:ln w="8701" cap="flat">
                <a:solidFill>
                  <a:srgbClr val="AFB5C0"/>
                </a:solidFill>
                <a:prstDash val="solid"/>
                <a:miter/>
              </a:ln>
            </p:spPr>
            <p:txBody>
              <a:bodyPr rtlCol="0" anchor="ctr"/>
              <a:lstStyle/>
              <a:p>
                <a:endParaRPr lang="en-GB" sz="1200"/>
              </a:p>
            </p:txBody>
          </p:sp>
          <p:sp>
            <p:nvSpPr>
              <p:cNvPr id="63" name="Freeform: Shape 62">
                <a:extLst>
                  <a:ext uri="{FF2B5EF4-FFF2-40B4-BE49-F238E27FC236}">
                    <a16:creationId xmlns:a16="http://schemas.microsoft.com/office/drawing/2014/main" id="{4796E7CF-02AA-C167-5876-805ECB0B35E5}"/>
                  </a:ext>
                </a:extLst>
              </p:cNvPr>
              <p:cNvSpPr/>
              <p:nvPr/>
            </p:nvSpPr>
            <p:spPr>
              <a:xfrm>
                <a:off x="3122068" y="1764691"/>
                <a:ext cx="130823" cy="130841"/>
              </a:xfrm>
              <a:custGeom>
                <a:avLst/>
                <a:gdLst>
                  <a:gd name="connsiteX0" fmla="*/ 122522 w 130823"/>
                  <a:gd name="connsiteY0" fmla="*/ 97308 h 130841"/>
                  <a:gd name="connsiteX1" fmla="*/ 33515 w 130823"/>
                  <a:gd name="connsiteY1" fmla="*/ 122540 h 130841"/>
                  <a:gd name="connsiteX2" fmla="*/ 8283 w 130823"/>
                  <a:gd name="connsiteY2" fmla="*/ 33533 h 130841"/>
                  <a:gd name="connsiteX3" fmla="*/ 97290 w 130823"/>
                  <a:gd name="connsiteY3" fmla="*/ 8302 h 130841"/>
                  <a:gd name="connsiteX4" fmla="*/ 122522 w 130823"/>
                  <a:gd name="connsiteY4" fmla="*/ 97308 h 13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3" h="130841">
                    <a:moveTo>
                      <a:pt x="122522" y="97308"/>
                    </a:moveTo>
                    <a:cubicBezTo>
                      <a:pt x="104947" y="128891"/>
                      <a:pt x="65011" y="140115"/>
                      <a:pt x="33515" y="122540"/>
                    </a:cubicBezTo>
                    <a:cubicBezTo>
                      <a:pt x="2019" y="104965"/>
                      <a:pt x="-9292" y="65029"/>
                      <a:pt x="8283" y="33533"/>
                    </a:cubicBezTo>
                    <a:cubicBezTo>
                      <a:pt x="25859" y="1950"/>
                      <a:pt x="65794" y="-9273"/>
                      <a:pt x="97290" y="8302"/>
                    </a:cubicBezTo>
                    <a:cubicBezTo>
                      <a:pt x="128873" y="25877"/>
                      <a:pt x="140097" y="65812"/>
                      <a:pt x="122522" y="97308"/>
                    </a:cubicBezTo>
                    <a:close/>
                  </a:path>
                </a:pathLst>
              </a:custGeom>
              <a:solidFill>
                <a:srgbClr val="AFB5C0"/>
              </a:solidFill>
              <a:ln w="0" cap="flat">
                <a:noFill/>
                <a:prstDash val="solid"/>
                <a:miter/>
              </a:ln>
            </p:spPr>
            <p:txBody>
              <a:bodyPr rtlCol="0" anchor="ctr"/>
              <a:lstStyle/>
              <a:p>
                <a:endParaRPr lang="en-GB" sz="1200"/>
              </a:p>
            </p:txBody>
          </p:sp>
          <p:sp>
            <p:nvSpPr>
              <p:cNvPr id="64" name="Freeform: Shape 63">
                <a:extLst>
                  <a:ext uri="{FF2B5EF4-FFF2-40B4-BE49-F238E27FC236}">
                    <a16:creationId xmlns:a16="http://schemas.microsoft.com/office/drawing/2014/main" id="{EEC3B0C6-C27B-7BB1-8282-66CF1103CC32}"/>
                  </a:ext>
                </a:extLst>
              </p:cNvPr>
              <p:cNvSpPr/>
              <p:nvPr/>
            </p:nvSpPr>
            <p:spPr>
              <a:xfrm>
                <a:off x="2768179" y="7638153"/>
                <a:ext cx="130880" cy="130880"/>
              </a:xfrm>
              <a:custGeom>
                <a:avLst/>
                <a:gdLst>
                  <a:gd name="connsiteX0" fmla="*/ 126127 w 130880"/>
                  <a:gd name="connsiteY0" fmla="*/ 40949 h 130880"/>
                  <a:gd name="connsiteX1" fmla="*/ 40948 w 130880"/>
                  <a:gd name="connsiteY1" fmla="*/ 4754 h 130880"/>
                  <a:gd name="connsiteX2" fmla="*/ 4754 w 130880"/>
                  <a:gd name="connsiteY2" fmla="*/ 89933 h 130880"/>
                  <a:gd name="connsiteX3" fmla="*/ 89932 w 130880"/>
                  <a:gd name="connsiteY3" fmla="*/ 126126 h 130880"/>
                  <a:gd name="connsiteX4" fmla="*/ 126127 w 130880"/>
                  <a:gd name="connsiteY4" fmla="*/ 40949 h 13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0" h="130880">
                    <a:moveTo>
                      <a:pt x="126127" y="40949"/>
                    </a:moveTo>
                    <a:cubicBezTo>
                      <a:pt x="112641" y="7451"/>
                      <a:pt x="74445" y="-8732"/>
                      <a:pt x="40948" y="4754"/>
                    </a:cubicBezTo>
                    <a:cubicBezTo>
                      <a:pt x="7451" y="18239"/>
                      <a:pt x="-8732" y="56435"/>
                      <a:pt x="4754" y="89933"/>
                    </a:cubicBezTo>
                    <a:cubicBezTo>
                      <a:pt x="18240" y="123430"/>
                      <a:pt x="56435" y="139613"/>
                      <a:pt x="89932" y="126126"/>
                    </a:cubicBezTo>
                    <a:cubicBezTo>
                      <a:pt x="123429" y="112641"/>
                      <a:pt x="139612" y="74446"/>
                      <a:pt x="126127" y="40949"/>
                    </a:cubicBezTo>
                    <a:close/>
                  </a:path>
                </a:pathLst>
              </a:custGeom>
              <a:solidFill>
                <a:srgbClr val="AFB5C0"/>
              </a:solidFill>
              <a:ln w="0" cap="flat">
                <a:noFill/>
                <a:prstDash val="solid"/>
                <a:miter/>
              </a:ln>
            </p:spPr>
            <p:txBody>
              <a:bodyPr rtlCol="0" anchor="ctr"/>
              <a:lstStyle/>
              <a:p>
                <a:endParaRPr lang="en-GB" sz="1200"/>
              </a:p>
            </p:txBody>
          </p:sp>
        </p:grpSp>
        <p:sp>
          <p:nvSpPr>
            <p:cNvPr id="58" name="Freeform: Shape 57">
              <a:extLst>
                <a:ext uri="{FF2B5EF4-FFF2-40B4-BE49-F238E27FC236}">
                  <a16:creationId xmlns:a16="http://schemas.microsoft.com/office/drawing/2014/main" id="{F1969573-8373-5454-A06F-2F6B6306967E}"/>
                </a:ext>
              </a:extLst>
            </p:cNvPr>
            <p:cNvSpPr/>
            <p:nvPr/>
          </p:nvSpPr>
          <p:spPr>
            <a:xfrm>
              <a:off x="2200539" y="2009038"/>
              <a:ext cx="890485" cy="5540772"/>
            </a:xfrm>
            <a:custGeom>
              <a:avLst/>
              <a:gdLst>
                <a:gd name="connsiteX0" fmla="*/ 572567 w 890485"/>
                <a:gd name="connsiteY0" fmla="*/ 5540773 h 5540772"/>
                <a:gd name="connsiteX1" fmla="*/ 505225 w 890485"/>
                <a:gd name="connsiteY1" fmla="*/ 4715700 h 5540772"/>
                <a:gd name="connsiteX2" fmla="*/ 2159 w 890485"/>
                <a:gd name="connsiteY2" fmla="*/ 3970323 h 5540772"/>
                <a:gd name="connsiteX3" fmla="*/ 313813 w 890485"/>
                <a:gd name="connsiteY3" fmla="*/ 3126718 h 5540772"/>
                <a:gd name="connsiteX4" fmla="*/ 2159 w 890485"/>
                <a:gd name="connsiteY4" fmla="*/ 2283112 h 5540772"/>
                <a:gd name="connsiteX5" fmla="*/ 505225 w 890485"/>
                <a:gd name="connsiteY5" fmla="*/ 1537736 h 5540772"/>
                <a:gd name="connsiteX6" fmla="*/ 404908 w 890485"/>
                <a:gd name="connsiteY6" fmla="*/ 644102 h 5540772"/>
                <a:gd name="connsiteX7" fmla="*/ 890486 w 890485"/>
                <a:gd name="connsiteY7" fmla="*/ 0 h 55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485" h="5540772">
                  <a:moveTo>
                    <a:pt x="572567" y="5540773"/>
                  </a:moveTo>
                  <a:cubicBezTo>
                    <a:pt x="446844" y="5178308"/>
                    <a:pt x="571175" y="4984460"/>
                    <a:pt x="505225" y="4715700"/>
                  </a:cubicBezTo>
                  <a:cubicBezTo>
                    <a:pt x="440319" y="4451377"/>
                    <a:pt x="35308" y="4245783"/>
                    <a:pt x="2159" y="3970323"/>
                  </a:cubicBezTo>
                  <a:cubicBezTo>
                    <a:pt x="-30207" y="3700867"/>
                    <a:pt x="313813" y="3404962"/>
                    <a:pt x="313813" y="3126718"/>
                  </a:cubicBezTo>
                  <a:cubicBezTo>
                    <a:pt x="313813" y="2848474"/>
                    <a:pt x="-30294" y="2552568"/>
                    <a:pt x="2159" y="2283112"/>
                  </a:cubicBezTo>
                  <a:cubicBezTo>
                    <a:pt x="35221" y="2007653"/>
                    <a:pt x="440319" y="1802058"/>
                    <a:pt x="505225" y="1537736"/>
                  </a:cubicBezTo>
                  <a:cubicBezTo>
                    <a:pt x="571262" y="1269063"/>
                    <a:pt x="308158" y="899202"/>
                    <a:pt x="404908" y="644102"/>
                  </a:cubicBezTo>
                  <a:cubicBezTo>
                    <a:pt x="502876" y="386043"/>
                    <a:pt x="692200" y="417801"/>
                    <a:pt x="890486" y="0"/>
                  </a:cubicBezTo>
                </a:path>
              </a:pathLst>
            </a:custGeom>
            <a:noFill/>
            <a:ln w="28277" cap="flat">
              <a:solidFill>
                <a:srgbClr val="032954"/>
              </a:solidFill>
              <a:prstDash val="solid"/>
              <a:miter/>
            </a:ln>
          </p:spPr>
          <p:txBody>
            <a:bodyPr rtlCol="0" anchor="ctr"/>
            <a:lstStyle/>
            <a:p>
              <a:endParaRPr lang="en-GB" sz="1200"/>
            </a:p>
          </p:txBody>
        </p:sp>
        <p:sp>
          <p:nvSpPr>
            <p:cNvPr id="59" name="Freeform: Shape 58">
              <a:extLst>
                <a:ext uri="{FF2B5EF4-FFF2-40B4-BE49-F238E27FC236}">
                  <a16:creationId xmlns:a16="http://schemas.microsoft.com/office/drawing/2014/main" id="{BEA9C5B7-B6A1-53D2-F290-5211C40C337E}"/>
                </a:ext>
              </a:extLst>
            </p:cNvPr>
            <p:cNvSpPr/>
            <p:nvPr/>
          </p:nvSpPr>
          <p:spPr>
            <a:xfrm>
              <a:off x="13972719" y="314693"/>
              <a:ext cx="1996950" cy="7377459"/>
            </a:xfrm>
            <a:custGeom>
              <a:avLst/>
              <a:gdLst>
                <a:gd name="connsiteX0" fmla="*/ 0 w 1996950"/>
                <a:gd name="connsiteY0" fmla="*/ 0 h 7377459"/>
                <a:gd name="connsiteX1" fmla="*/ 1996951 w 1996950"/>
                <a:gd name="connsiteY1" fmla="*/ 4821150 h 7377459"/>
                <a:gd name="connsiteX2" fmla="*/ 1501541 w 1996950"/>
                <a:gd name="connsiteY2" fmla="*/ 7377460 h 7377459"/>
              </a:gdLst>
              <a:ahLst/>
              <a:cxnLst>
                <a:cxn ang="0">
                  <a:pos x="connsiteX0" y="connsiteY0"/>
                </a:cxn>
                <a:cxn ang="0">
                  <a:pos x="connsiteX1" y="connsiteY1"/>
                </a:cxn>
                <a:cxn ang="0">
                  <a:pos x="connsiteX2" y="connsiteY2"/>
                </a:cxn>
              </a:cxnLst>
              <a:rect l="l" t="t" r="r" b="b"/>
              <a:pathLst>
                <a:path w="1996950" h="7377459">
                  <a:moveTo>
                    <a:pt x="0" y="0"/>
                  </a:moveTo>
                  <a:cubicBezTo>
                    <a:pt x="1233826" y="1233825"/>
                    <a:pt x="1996951" y="2938350"/>
                    <a:pt x="1996951" y="4821150"/>
                  </a:cubicBezTo>
                  <a:cubicBezTo>
                    <a:pt x="1996951" y="5725138"/>
                    <a:pt x="1821026" y="6588059"/>
                    <a:pt x="1501541" y="7377460"/>
                  </a:cubicBezTo>
                </a:path>
              </a:pathLst>
            </a:custGeom>
            <a:noFill/>
            <a:ln w="30191" cap="flat">
              <a:solidFill>
                <a:srgbClr val="1680F8"/>
              </a:solidFill>
              <a:prstDash val="solid"/>
              <a:miter/>
            </a:ln>
          </p:spPr>
          <p:txBody>
            <a:bodyPr rtlCol="0" anchor="ctr"/>
            <a:lstStyle/>
            <a:p>
              <a:endParaRPr lang="en-GB" sz="1200"/>
            </a:p>
          </p:txBody>
        </p:sp>
        <p:sp>
          <p:nvSpPr>
            <p:cNvPr id="60" name="Freeform: Shape 59">
              <a:extLst>
                <a:ext uri="{FF2B5EF4-FFF2-40B4-BE49-F238E27FC236}">
                  <a16:creationId xmlns:a16="http://schemas.microsoft.com/office/drawing/2014/main" id="{699BC42E-2C5A-C063-A9DE-1E21AF581179}"/>
                </a:ext>
              </a:extLst>
            </p:cNvPr>
            <p:cNvSpPr/>
            <p:nvPr/>
          </p:nvSpPr>
          <p:spPr>
            <a:xfrm>
              <a:off x="15286416" y="7513182"/>
              <a:ext cx="357940" cy="357940"/>
            </a:xfrm>
            <a:custGeom>
              <a:avLst/>
              <a:gdLst>
                <a:gd name="connsiteX0" fmla="*/ 357941 w 357940"/>
                <a:gd name="connsiteY0" fmla="*/ 178971 h 357940"/>
                <a:gd name="connsiteX1" fmla="*/ 178971 w 357940"/>
                <a:gd name="connsiteY1" fmla="*/ 357941 h 357940"/>
                <a:gd name="connsiteX2" fmla="*/ 1 w 357940"/>
                <a:gd name="connsiteY2" fmla="*/ 178971 h 357940"/>
                <a:gd name="connsiteX3" fmla="*/ 178971 w 357940"/>
                <a:gd name="connsiteY3" fmla="*/ 1 h 357940"/>
                <a:gd name="connsiteX4" fmla="*/ 357941 w 357940"/>
                <a:gd name="connsiteY4" fmla="*/ 178971 h 3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40" h="357940">
                  <a:moveTo>
                    <a:pt x="357941" y="178971"/>
                  </a:moveTo>
                  <a:cubicBezTo>
                    <a:pt x="357941" y="277813"/>
                    <a:pt x="277813" y="357941"/>
                    <a:pt x="178971" y="357941"/>
                  </a:cubicBezTo>
                  <a:cubicBezTo>
                    <a:pt x="80128" y="357941"/>
                    <a:pt x="1" y="277813"/>
                    <a:pt x="1" y="178971"/>
                  </a:cubicBezTo>
                  <a:cubicBezTo>
                    <a:pt x="1" y="80128"/>
                    <a:pt x="80128" y="1"/>
                    <a:pt x="178971" y="1"/>
                  </a:cubicBezTo>
                  <a:cubicBezTo>
                    <a:pt x="277813" y="1"/>
                    <a:pt x="357941" y="80128"/>
                    <a:pt x="357941" y="178971"/>
                  </a:cubicBezTo>
                  <a:close/>
                </a:path>
              </a:pathLst>
            </a:custGeom>
            <a:solidFill>
              <a:srgbClr val="2A8AF8"/>
            </a:solidFill>
            <a:ln w="0" cap="flat">
              <a:noFill/>
              <a:prstDash val="solid"/>
              <a:miter/>
            </a:ln>
          </p:spPr>
          <p:txBody>
            <a:bodyPr rtlCol="0" anchor="ctr"/>
            <a:lstStyle/>
            <a:p>
              <a:endParaRPr lang="en-GB" sz="1200"/>
            </a:p>
          </p:txBody>
        </p:sp>
        <p:sp>
          <p:nvSpPr>
            <p:cNvPr id="61" name="Freeform: Shape 60">
              <a:extLst>
                <a:ext uri="{FF2B5EF4-FFF2-40B4-BE49-F238E27FC236}">
                  <a16:creationId xmlns:a16="http://schemas.microsoft.com/office/drawing/2014/main" id="{3837030F-4604-2B98-B2FB-D72314ACF695}"/>
                </a:ext>
              </a:extLst>
            </p:cNvPr>
            <p:cNvSpPr/>
            <p:nvPr/>
          </p:nvSpPr>
          <p:spPr>
            <a:xfrm>
              <a:off x="14610383" y="9032610"/>
              <a:ext cx="181754" cy="156994"/>
            </a:xfrm>
            <a:custGeom>
              <a:avLst/>
              <a:gdLst>
                <a:gd name="connsiteX0" fmla="*/ 27146 w 181754"/>
                <a:gd name="connsiteY0" fmla="*/ 156995 h 156994"/>
                <a:gd name="connsiteX1" fmla="*/ 0 w 181754"/>
                <a:gd name="connsiteY1" fmla="*/ 2386 h 156994"/>
                <a:gd name="connsiteX2" fmla="*/ 181755 w 181754"/>
                <a:gd name="connsiteY2" fmla="*/ 129849 h 156994"/>
                <a:gd name="connsiteX3" fmla="*/ 27146 w 181754"/>
                <a:gd name="connsiteY3" fmla="*/ 156995 h 156994"/>
              </a:gdLst>
              <a:ahLst/>
              <a:cxnLst>
                <a:cxn ang="0">
                  <a:pos x="connsiteX0" y="connsiteY0"/>
                </a:cxn>
                <a:cxn ang="0">
                  <a:pos x="connsiteX1" y="connsiteY1"/>
                </a:cxn>
                <a:cxn ang="0">
                  <a:pos x="connsiteX2" y="connsiteY2"/>
                </a:cxn>
                <a:cxn ang="0">
                  <a:pos x="connsiteX3" y="connsiteY3"/>
                </a:cxn>
              </a:cxnLst>
              <a:rect l="l" t="t" r="r" b="b"/>
              <a:pathLst>
                <a:path w="181754" h="156994">
                  <a:moveTo>
                    <a:pt x="27146" y="156995"/>
                  </a:moveTo>
                  <a:lnTo>
                    <a:pt x="0" y="2386"/>
                  </a:lnTo>
                  <a:cubicBezTo>
                    <a:pt x="85439" y="-12579"/>
                    <a:pt x="166702" y="44409"/>
                    <a:pt x="181755" y="129849"/>
                  </a:cubicBezTo>
                  <a:lnTo>
                    <a:pt x="27146" y="156995"/>
                  </a:lnTo>
                  <a:close/>
                </a:path>
              </a:pathLst>
            </a:custGeom>
            <a:solidFill>
              <a:srgbClr val="032954"/>
            </a:solidFill>
            <a:ln w="0" cap="flat">
              <a:noFill/>
              <a:prstDash val="solid"/>
              <a:miter/>
            </a:ln>
          </p:spPr>
          <p:txBody>
            <a:bodyPr rtlCol="0" anchor="ctr"/>
            <a:lstStyle/>
            <a:p>
              <a:endParaRPr lang="en-GB" sz="1200"/>
            </a:p>
          </p:txBody>
        </p:sp>
      </p:grpSp>
      <p:sp>
        <p:nvSpPr>
          <p:cNvPr id="77" name="!!_AI_Circle_End">
            <a:extLst>
              <a:ext uri="{FF2B5EF4-FFF2-40B4-BE49-F238E27FC236}">
                <a16:creationId xmlns:a16="http://schemas.microsoft.com/office/drawing/2014/main" id="{CCC02253-1C0D-18AD-9E46-53592B2CF798}"/>
              </a:ext>
            </a:extLst>
          </p:cNvPr>
          <p:cNvSpPr/>
          <p:nvPr/>
        </p:nvSpPr>
        <p:spPr>
          <a:xfrm>
            <a:off x="5650068" y="2982901"/>
            <a:ext cx="891865" cy="8918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79" name="!!_AI_Circle_Start">
            <a:extLst>
              <a:ext uri="{FF2B5EF4-FFF2-40B4-BE49-F238E27FC236}">
                <a16:creationId xmlns:a16="http://schemas.microsoft.com/office/drawing/2014/main" id="{057BD9BA-255C-FCA4-5D4E-B519DF4ED4D6}"/>
              </a:ext>
            </a:extLst>
          </p:cNvPr>
          <p:cNvSpPr/>
          <p:nvPr/>
        </p:nvSpPr>
        <p:spPr>
          <a:xfrm>
            <a:off x="5650068" y="2982901"/>
            <a:ext cx="891865" cy="89186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81" name="!!_AI_Text">
            <a:extLst>
              <a:ext uri="{FF2B5EF4-FFF2-40B4-BE49-F238E27FC236}">
                <a16:creationId xmlns:a16="http://schemas.microsoft.com/office/drawing/2014/main" id="{44C9C290-4AC5-1D63-E055-B3E7B87329B2}"/>
              </a:ext>
            </a:extLst>
          </p:cNvPr>
          <p:cNvSpPr txBox="1"/>
          <p:nvPr/>
        </p:nvSpPr>
        <p:spPr>
          <a:xfrm>
            <a:off x="5686469" y="3140818"/>
            <a:ext cx="819063" cy="576364"/>
          </a:xfrm>
          <a:prstGeom prst="rect">
            <a:avLst/>
          </a:prstGeom>
          <a:noFill/>
        </p:spPr>
        <p:txBody>
          <a:bodyPr wrap="square" lIns="0" tIns="0" rIns="0" bIns="0" anchor="ctr">
            <a:noAutofit/>
          </a:bodyPr>
          <a:lstStyle/>
          <a:p>
            <a:pPr algn="ctr">
              <a:lnSpc>
                <a:spcPct val="85000"/>
              </a:lnSpc>
            </a:pPr>
            <a:r>
              <a:rPr lang="en-US" sz="1333">
                <a:solidFill>
                  <a:schemeClr val="bg1"/>
                </a:solidFill>
                <a:latin typeface="+mj-lt"/>
              </a:rPr>
              <a:t>AI</a:t>
            </a:r>
          </a:p>
        </p:txBody>
      </p:sp>
      <p:sp>
        <p:nvSpPr>
          <p:cNvPr id="71" name="!!_What">
            <a:extLst>
              <a:ext uri="{FF2B5EF4-FFF2-40B4-BE49-F238E27FC236}">
                <a16:creationId xmlns:a16="http://schemas.microsoft.com/office/drawing/2014/main" id="{0538751D-990A-791A-E94F-79476061738A}"/>
              </a:ext>
            </a:extLst>
          </p:cNvPr>
          <p:cNvSpPr txBox="1"/>
          <p:nvPr/>
        </p:nvSpPr>
        <p:spPr>
          <a:xfrm>
            <a:off x="4841936" y="2788825"/>
            <a:ext cx="2508128" cy="1310936"/>
          </a:xfrm>
          <a:prstGeom prst="rect">
            <a:avLst/>
          </a:prstGeom>
          <a:noFill/>
        </p:spPr>
        <p:txBody>
          <a:bodyPr wrap="square">
            <a:spAutoFit/>
          </a:bodyPr>
          <a:lstStyle/>
          <a:p>
            <a:pPr algn="ctr">
              <a:lnSpc>
                <a:spcPct val="90000"/>
              </a:lnSpc>
            </a:pPr>
            <a:r>
              <a:rPr lang="en-US" sz="2933"/>
              <a:t>What is Artificial Intelligence?</a:t>
            </a:r>
          </a:p>
        </p:txBody>
      </p:sp>
    </p:spTree>
    <p:custDataLst>
      <p:tags r:id="rId1"/>
    </p:custDataLst>
    <p:extLst>
      <p:ext uri="{BB962C8B-B14F-4D97-AF65-F5344CB8AC3E}">
        <p14:creationId xmlns:p14="http://schemas.microsoft.com/office/powerpoint/2010/main" val="1632904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6" presetClass="emph" presetSubtype="0" fill="hold" grpId="1" nodeType="withEffect">
                                  <p:stCondLst>
                                    <p:cond delay="0"/>
                                  </p:stCondLst>
                                  <p:childTnLst>
                                    <p:animScale>
                                      <p:cBhvr>
                                        <p:cTn id="9" dur="10" fill="hold"/>
                                        <p:tgtEl>
                                          <p:spTgt spid="71"/>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71"/>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1" grpId="1"/>
      <p:bldP spid="71"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_Line_02">
            <a:extLst>
              <a:ext uri="{FF2B5EF4-FFF2-40B4-BE49-F238E27FC236}">
                <a16:creationId xmlns:a16="http://schemas.microsoft.com/office/drawing/2014/main" id="{9E7565AF-001E-4939-4CAF-1B777DE45CAE}"/>
              </a:ext>
            </a:extLst>
          </p:cNvPr>
          <p:cNvCxnSpPr>
            <a:cxnSpLocks/>
          </p:cNvCxnSpPr>
          <p:nvPr/>
        </p:nvCxnSpPr>
        <p:spPr>
          <a:xfrm>
            <a:off x="6096000" y="-3779416"/>
            <a:ext cx="0" cy="4386662"/>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0" name="!!_Line_03">
            <a:extLst>
              <a:ext uri="{FF2B5EF4-FFF2-40B4-BE49-F238E27FC236}">
                <a16:creationId xmlns:a16="http://schemas.microsoft.com/office/drawing/2014/main" id="{4630EB03-7606-BD5A-D9BC-694562229F04}"/>
              </a:ext>
            </a:extLst>
          </p:cNvPr>
          <p:cNvCxnSpPr>
            <a:cxnSpLocks/>
          </p:cNvCxnSpPr>
          <p:nvPr/>
        </p:nvCxnSpPr>
        <p:spPr>
          <a:xfrm>
            <a:off x="6096000" y="6337301"/>
            <a:ext cx="0" cy="3335199"/>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3" name="!!_R1">
            <a:extLst>
              <a:ext uri="{FF2B5EF4-FFF2-40B4-BE49-F238E27FC236}">
                <a16:creationId xmlns:a16="http://schemas.microsoft.com/office/drawing/2014/main" id="{3DEC54B5-555F-858B-5FC9-6968DC8BD9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961946" y="294946"/>
            <a:ext cx="6268109" cy="6268109"/>
          </a:xfrm>
          <a:prstGeom prst="rect">
            <a:avLst/>
          </a:prstGeom>
        </p:spPr>
      </p:pic>
      <p:grpSp>
        <p:nvGrpSpPr>
          <p:cNvPr id="5" name="!!_R2">
            <a:extLst>
              <a:ext uri="{FF2B5EF4-FFF2-40B4-BE49-F238E27FC236}">
                <a16:creationId xmlns:a16="http://schemas.microsoft.com/office/drawing/2014/main" id="{FA7059B2-DA94-3073-0DB2-333508861977}"/>
              </a:ext>
            </a:extLst>
          </p:cNvPr>
          <p:cNvGrpSpPr/>
          <p:nvPr/>
        </p:nvGrpSpPr>
        <p:grpSpPr>
          <a:xfrm rot="11956444">
            <a:off x="2263786" y="-403214"/>
            <a:ext cx="7664429" cy="7664429"/>
            <a:chOff x="5937324" y="1936824"/>
            <a:chExt cx="6410741" cy="6410741"/>
          </a:xfrm>
        </p:grpSpPr>
        <p:sp>
          <p:nvSpPr>
            <p:cNvPr id="6" name="Freeform: Shape 5">
              <a:extLst>
                <a:ext uri="{FF2B5EF4-FFF2-40B4-BE49-F238E27FC236}">
                  <a16:creationId xmlns:a16="http://schemas.microsoft.com/office/drawing/2014/main" id="{D41D9F60-B55F-4C2C-D871-DC9BA3924A07}"/>
                </a:ext>
              </a:extLst>
            </p:cNvPr>
            <p:cNvSpPr/>
            <p:nvPr/>
          </p:nvSpPr>
          <p:spPr>
            <a:xfrm>
              <a:off x="5937324" y="1936824"/>
              <a:ext cx="6410741" cy="6410741"/>
            </a:xfrm>
            <a:custGeom>
              <a:avLst/>
              <a:gdLst>
                <a:gd name="connsiteX0" fmla="*/ 6410741 w 6410741"/>
                <a:gd name="connsiteY0" fmla="*/ 3205370 h 6410741"/>
                <a:gd name="connsiteX1" fmla="*/ 3205371 w 6410741"/>
                <a:gd name="connsiteY1" fmla="*/ 6410741 h 6410741"/>
                <a:gd name="connsiteX2" fmla="*/ 0 w 6410741"/>
                <a:gd name="connsiteY2" fmla="*/ 3205371 h 6410741"/>
                <a:gd name="connsiteX3" fmla="*/ 3205371 w 6410741"/>
                <a:gd name="connsiteY3" fmla="*/ 0 h 6410741"/>
                <a:gd name="connsiteX4" fmla="*/ 6410741 w 6410741"/>
                <a:gd name="connsiteY4" fmla="*/ 3205370 h 641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741" h="6410741">
                  <a:moveTo>
                    <a:pt x="6410741" y="3205370"/>
                  </a:moveTo>
                  <a:cubicBezTo>
                    <a:pt x="6410741" y="4975648"/>
                    <a:pt x="4975648" y="6410741"/>
                    <a:pt x="3205371" y="6410741"/>
                  </a:cubicBezTo>
                  <a:cubicBezTo>
                    <a:pt x="1435094" y="6410741"/>
                    <a:pt x="0" y="4975648"/>
                    <a:pt x="0" y="3205371"/>
                  </a:cubicBezTo>
                  <a:cubicBezTo>
                    <a:pt x="0" y="1435094"/>
                    <a:pt x="1435094" y="0"/>
                    <a:pt x="3205371" y="0"/>
                  </a:cubicBezTo>
                  <a:cubicBezTo>
                    <a:pt x="4975648" y="0"/>
                    <a:pt x="6410741" y="1435094"/>
                    <a:pt x="6410741" y="3205370"/>
                  </a:cubicBezTo>
                  <a:close/>
                </a:path>
              </a:pathLst>
            </a:custGeom>
            <a:noFill/>
            <a:ln w="0" cap="flat">
              <a:noFill/>
              <a:prstDash val="solid"/>
              <a:miter/>
            </a:ln>
          </p:spPr>
          <p:txBody>
            <a:bodyPr rtlCol="0" anchor="ctr"/>
            <a:lstStyle/>
            <a:p>
              <a:endParaRPr lang="en-GB" sz="1200"/>
            </a:p>
          </p:txBody>
        </p:sp>
        <p:sp>
          <p:nvSpPr>
            <p:cNvPr id="9" name="Freeform: Shape 8">
              <a:extLst>
                <a:ext uri="{FF2B5EF4-FFF2-40B4-BE49-F238E27FC236}">
                  <a16:creationId xmlns:a16="http://schemas.microsoft.com/office/drawing/2014/main" id="{D8545B58-9595-F716-1FF5-7C7ABFFB0147}"/>
                </a:ext>
              </a:extLst>
            </p:cNvPr>
            <p:cNvSpPr/>
            <p:nvPr/>
          </p:nvSpPr>
          <p:spPr>
            <a:xfrm>
              <a:off x="6094804" y="2092651"/>
              <a:ext cx="6086384" cy="6086384"/>
            </a:xfrm>
            <a:custGeom>
              <a:avLst/>
              <a:gdLst>
                <a:gd name="connsiteX0" fmla="*/ 6086384 w 6086384"/>
                <a:gd name="connsiteY0" fmla="*/ 3043192 h 6086384"/>
                <a:gd name="connsiteX1" fmla="*/ 3043192 w 6086384"/>
                <a:gd name="connsiteY1" fmla="*/ 6086385 h 6086384"/>
                <a:gd name="connsiteX2" fmla="*/ 0 w 6086384"/>
                <a:gd name="connsiteY2" fmla="*/ 3043192 h 6086384"/>
                <a:gd name="connsiteX3" fmla="*/ 3043192 w 6086384"/>
                <a:gd name="connsiteY3" fmla="*/ 0 h 6086384"/>
                <a:gd name="connsiteX4" fmla="*/ 6086384 w 6086384"/>
                <a:gd name="connsiteY4" fmla="*/ 3043192 h 60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384" h="6086384">
                  <a:moveTo>
                    <a:pt x="6086384" y="3043192"/>
                  </a:moveTo>
                  <a:cubicBezTo>
                    <a:pt x="6086384" y="4723901"/>
                    <a:pt x="4723901" y="6086385"/>
                    <a:pt x="3043192" y="6086385"/>
                  </a:cubicBezTo>
                  <a:cubicBezTo>
                    <a:pt x="1362483" y="6086385"/>
                    <a:pt x="0" y="4723901"/>
                    <a:pt x="0" y="3043192"/>
                  </a:cubicBezTo>
                  <a:cubicBezTo>
                    <a:pt x="0" y="1362484"/>
                    <a:pt x="1362483" y="0"/>
                    <a:pt x="3043192" y="0"/>
                  </a:cubicBezTo>
                  <a:cubicBezTo>
                    <a:pt x="4723900" y="0"/>
                    <a:pt x="6086384" y="1362484"/>
                    <a:pt x="6086384" y="3043192"/>
                  </a:cubicBezTo>
                  <a:close/>
                </a:path>
              </a:pathLst>
            </a:custGeom>
            <a:noFill/>
            <a:ln w="4350" cap="flat">
              <a:solidFill>
                <a:srgbClr val="AFB5C0"/>
              </a:solidFill>
              <a:prstDash val="solid"/>
              <a:miter/>
            </a:ln>
          </p:spPr>
          <p:txBody>
            <a:bodyPr rtlCol="0" anchor="ctr"/>
            <a:lstStyle/>
            <a:p>
              <a:endParaRPr lang="en-GB" sz="1200"/>
            </a:p>
          </p:txBody>
        </p:sp>
        <p:sp>
          <p:nvSpPr>
            <p:cNvPr id="10" name="Freeform: Shape 9">
              <a:extLst>
                <a:ext uri="{FF2B5EF4-FFF2-40B4-BE49-F238E27FC236}">
                  <a16:creationId xmlns:a16="http://schemas.microsoft.com/office/drawing/2014/main" id="{511B71EE-67C5-8828-5198-17CCF879EF2E}"/>
                </a:ext>
              </a:extLst>
            </p:cNvPr>
            <p:cNvSpPr/>
            <p:nvPr/>
          </p:nvSpPr>
          <p:spPr>
            <a:xfrm>
              <a:off x="6881943" y="2092651"/>
              <a:ext cx="5299332" cy="3189622"/>
            </a:xfrm>
            <a:custGeom>
              <a:avLst/>
              <a:gdLst>
                <a:gd name="connsiteX0" fmla="*/ 0 w 5299332"/>
                <a:gd name="connsiteY0" fmla="*/ 1000825 h 3189622"/>
                <a:gd name="connsiteX1" fmla="*/ 2256140 w 5299332"/>
                <a:gd name="connsiteY1" fmla="*/ 0 h 3189622"/>
                <a:gd name="connsiteX2" fmla="*/ 5299332 w 5299332"/>
                <a:gd name="connsiteY2" fmla="*/ 3043192 h 3189622"/>
                <a:gd name="connsiteX3" fmla="*/ 5295852 w 5299332"/>
                <a:gd name="connsiteY3" fmla="*/ 3189623 h 3189622"/>
              </a:gdLst>
              <a:ahLst/>
              <a:cxnLst>
                <a:cxn ang="0">
                  <a:pos x="connsiteX0" y="connsiteY0"/>
                </a:cxn>
                <a:cxn ang="0">
                  <a:pos x="connsiteX1" y="connsiteY1"/>
                </a:cxn>
                <a:cxn ang="0">
                  <a:pos x="connsiteX2" y="connsiteY2"/>
                </a:cxn>
                <a:cxn ang="0">
                  <a:pos x="connsiteX3" y="connsiteY3"/>
                </a:cxn>
              </a:cxnLst>
              <a:rect l="l" t="t" r="r" b="b"/>
              <a:pathLst>
                <a:path w="5299332" h="3189622">
                  <a:moveTo>
                    <a:pt x="0" y="1000825"/>
                  </a:moveTo>
                  <a:cubicBezTo>
                    <a:pt x="556835" y="386131"/>
                    <a:pt x="1361375" y="0"/>
                    <a:pt x="2256140" y="0"/>
                  </a:cubicBezTo>
                  <a:cubicBezTo>
                    <a:pt x="3936826" y="0"/>
                    <a:pt x="5299332" y="1362507"/>
                    <a:pt x="5299332" y="3043192"/>
                  </a:cubicBezTo>
                  <a:cubicBezTo>
                    <a:pt x="5299332" y="3092264"/>
                    <a:pt x="5298201" y="3141161"/>
                    <a:pt x="5295852" y="3189623"/>
                  </a:cubicBezTo>
                </a:path>
              </a:pathLst>
            </a:custGeom>
            <a:noFill/>
            <a:ln w="27842" cap="flat">
              <a:solidFill>
                <a:srgbClr val="1680F8"/>
              </a:solidFill>
              <a:prstDash val="solid"/>
              <a:miter/>
            </a:ln>
          </p:spPr>
          <p:txBody>
            <a:bodyPr rtlCol="0" anchor="ctr"/>
            <a:lstStyle/>
            <a:p>
              <a:endParaRPr lang="en-GB" sz="1200"/>
            </a:p>
          </p:txBody>
        </p:sp>
        <p:sp>
          <p:nvSpPr>
            <p:cNvPr id="11" name="Freeform: Shape 10">
              <a:extLst>
                <a:ext uri="{FF2B5EF4-FFF2-40B4-BE49-F238E27FC236}">
                  <a16:creationId xmlns:a16="http://schemas.microsoft.com/office/drawing/2014/main" id="{B882F3AB-0BD1-4FBA-CC9B-A6B5AFF6FB1E}"/>
                </a:ext>
              </a:extLst>
            </p:cNvPr>
            <p:cNvSpPr/>
            <p:nvPr/>
          </p:nvSpPr>
          <p:spPr>
            <a:xfrm>
              <a:off x="12004306" y="5116789"/>
              <a:ext cx="330272" cy="330272"/>
            </a:xfrm>
            <a:custGeom>
              <a:avLst/>
              <a:gdLst>
                <a:gd name="connsiteX0" fmla="*/ 330273 w 330272"/>
                <a:gd name="connsiteY0" fmla="*/ 165136 h 330272"/>
                <a:gd name="connsiteX1" fmla="*/ 165136 w 330272"/>
                <a:gd name="connsiteY1" fmla="*/ 330273 h 330272"/>
                <a:gd name="connsiteX2" fmla="*/ 0 w 330272"/>
                <a:gd name="connsiteY2" fmla="*/ 165136 h 330272"/>
                <a:gd name="connsiteX3" fmla="*/ 165136 w 330272"/>
                <a:gd name="connsiteY3" fmla="*/ 0 h 330272"/>
                <a:gd name="connsiteX4" fmla="*/ 330273 w 330272"/>
                <a:gd name="connsiteY4" fmla="*/ 165136 h 33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72" h="330272">
                  <a:moveTo>
                    <a:pt x="330273" y="165136"/>
                  </a:moveTo>
                  <a:cubicBezTo>
                    <a:pt x="330273" y="256339"/>
                    <a:pt x="256338" y="330273"/>
                    <a:pt x="165136" y="330273"/>
                  </a:cubicBezTo>
                  <a:cubicBezTo>
                    <a:pt x="73933" y="330273"/>
                    <a:pt x="0" y="256339"/>
                    <a:pt x="0" y="165136"/>
                  </a:cubicBezTo>
                  <a:cubicBezTo>
                    <a:pt x="0" y="73934"/>
                    <a:pt x="73935" y="0"/>
                    <a:pt x="165136" y="0"/>
                  </a:cubicBezTo>
                  <a:cubicBezTo>
                    <a:pt x="256339" y="0"/>
                    <a:pt x="330273" y="73934"/>
                    <a:pt x="330273" y="165136"/>
                  </a:cubicBezTo>
                  <a:close/>
                </a:path>
              </a:pathLst>
            </a:custGeom>
            <a:solidFill>
              <a:srgbClr val="2A8AF8"/>
            </a:solidFill>
            <a:ln w="0" cap="flat">
              <a:noFill/>
              <a:prstDash val="solid"/>
              <a:miter/>
            </a:ln>
          </p:spPr>
          <p:txBody>
            <a:bodyPr rtlCol="0" anchor="ctr"/>
            <a:lstStyle/>
            <a:p>
              <a:endParaRPr lang="en-GB" sz="1200"/>
            </a:p>
          </p:txBody>
        </p:sp>
        <p:sp>
          <p:nvSpPr>
            <p:cNvPr id="12" name="Freeform: Shape 11">
              <a:extLst>
                <a:ext uri="{FF2B5EF4-FFF2-40B4-BE49-F238E27FC236}">
                  <a16:creationId xmlns:a16="http://schemas.microsoft.com/office/drawing/2014/main" id="{12BE1643-302D-1834-1ECD-7F9746A4F0CF}"/>
                </a:ext>
              </a:extLst>
            </p:cNvPr>
            <p:cNvSpPr/>
            <p:nvPr/>
          </p:nvSpPr>
          <p:spPr>
            <a:xfrm>
              <a:off x="6739363" y="7028583"/>
              <a:ext cx="285095" cy="285095"/>
            </a:xfrm>
            <a:custGeom>
              <a:avLst/>
              <a:gdLst>
                <a:gd name="connsiteX0" fmla="*/ 285096 w 285095"/>
                <a:gd name="connsiteY0" fmla="*/ 48875 h 285095"/>
                <a:gd name="connsiteX1" fmla="*/ 48875 w 285095"/>
                <a:gd name="connsiteY1" fmla="*/ 285096 h 285095"/>
                <a:gd name="connsiteX2" fmla="*/ 48875 w 285095"/>
                <a:gd name="connsiteY2" fmla="*/ 48875 h 285095"/>
                <a:gd name="connsiteX3" fmla="*/ 285096 w 285095"/>
                <a:gd name="connsiteY3" fmla="*/ 48875 h 285095"/>
              </a:gdLst>
              <a:ahLst/>
              <a:cxnLst>
                <a:cxn ang="0">
                  <a:pos x="connsiteX0" y="connsiteY0"/>
                </a:cxn>
                <a:cxn ang="0">
                  <a:pos x="connsiteX1" y="connsiteY1"/>
                </a:cxn>
                <a:cxn ang="0">
                  <a:pos x="connsiteX2" y="connsiteY2"/>
                </a:cxn>
                <a:cxn ang="0">
                  <a:pos x="connsiteX3" y="connsiteY3"/>
                </a:cxn>
              </a:cxnLst>
              <a:rect l="l" t="t" r="r" b="b"/>
              <a:pathLst>
                <a:path w="285095" h="285095">
                  <a:moveTo>
                    <a:pt x="285096" y="48875"/>
                  </a:moveTo>
                  <a:lnTo>
                    <a:pt x="48875" y="285096"/>
                  </a:lnTo>
                  <a:cubicBezTo>
                    <a:pt x="-16292" y="219927"/>
                    <a:pt x="-16292" y="114129"/>
                    <a:pt x="48875" y="48875"/>
                  </a:cubicBezTo>
                  <a:cubicBezTo>
                    <a:pt x="114042" y="-16292"/>
                    <a:pt x="219841" y="-16292"/>
                    <a:pt x="285096" y="48875"/>
                  </a:cubicBezTo>
                  <a:close/>
                </a:path>
              </a:pathLst>
            </a:custGeom>
            <a:solidFill>
              <a:srgbClr val="032954"/>
            </a:solidFill>
            <a:ln w="0" cap="flat">
              <a:noFill/>
              <a:prstDash val="solid"/>
              <a:miter/>
            </a:ln>
          </p:spPr>
          <p:txBody>
            <a:bodyPr rtlCol="0" anchor="ctr"/>
            <a:lstStyle/>
            <a:p>
              <a:endParaRPr lang="en-GB" sz="1200"/>
            </a:p>
          </p:txBody>
        </p:sp>
      </p:grpSp>
      <p:pic>
        <p:nvPicPr>
          <p:cNvPr id="13" name="!!_R3">
            <a:extLst>
              <a:ext uri="{FF2B5EF4-FFF2-40B4-BE49-F238E27FC236}">
                <a16:creationId xmlns:a16="http://schemas.microsoft.com/office/drawing/2014/main" id="{BA42A1B9-5B64-7621-A2D6-4806706D21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891160">
            <a:off x="1307467" y="-1359534"/>
            <a:ext cx="9577068" cy="9577068"/>
          </a:xfrm>
          <a:prstGeom prst="rect">
            <a:avLst/>
          </a:prstGeom>
        </p:spPr>
      </p:pic>
      <p:grpSp>
        <p:nvGrpSpPr>
          <p:cNvPr id="14" name="!!_R4">
            <a:extLst>
              <a:ext uri="{FF2B5EF4-FFF2-40B4-BE49-F238E27FC236}">
                <a16:creationId xmlns:a16="http://schemas.microsoft.com/office/drawing/2014/main" id="{6070EB8E-2652-C491-DACA-B2D319CC12C4}"/>
              </a:ext>
            </a:extLst>
          </p:cNvPr>
          <p:cNvGrpSpPr/>
          <p:nvPr/>
        </p:nvGrpSpPr>
        <p:grpSpPr>
          <a:xfrm rot="9441411">
            <a:off x="826225" y="-1840775"/>
            <a:ext cx="10539552" cy="10539552"/>
            <a:chOff x="4734908" y="734408"/>
            <a:chExt cx="8815573" cy="8815573"/>
          </a:xfrm>
        </p:grpSpPr>
        <p:sp>
          <p:nvSpPr>
            <p:cNvPr id="15" name="Freeform: Shape 14">
              <a:extLst>
                <a:ext uri="{FF2B5EF4-FFF2-40B4-BE49-F238E27FC236}">
                  <a16:creationId xmlns:a16="http://schemas.microsoft.com/office/drawing/2014/main" id="{E21A1FC7-8E32-323A-469C-6A5112F81267}"/>
                </a:ext>
              </a:extLst>
            </p:cNvPr>
            <p:cNvSpPr/>
            <p:nvPr/>
          </p:nvSpPr>
          <p:spPr>
            <a:xfrm>
              <a:off x="4734908" y="734408"/>
              <a:ext cx="8815573" cy="8815573"/>
            </a:xfrm>
            <a:custGeom>
              <a:avLst/>
              <a:gdLst>
                <a:gd name="connsiteX0" fmla="*/ 8815573 w 8815573"/>
                <a:gd name="connsiteY0" fmla="*/ 4407787 h 8815573"/>
                <a:gd name="connsiteX1" fmla="*/ 4407787 w 8815573"/>
                <a:gd name="connsiteY1" fmla="*/ 8815573 h 8815573"/>
                <a:gd name="connsiteX2" fmla="*/ 0 w 8815573"/>
                <a:gd name="connsiteY2" fmla="*/ 4407787 h 8815573"/>
                <a:gd name="connsiteX3" fmla="*/ 4407787 w 8815573"/>
                <a:gd name="connsiteY3" fmla="*/ 0 h 8815573"/>
                <a:gd name="connsiteX4" fmla="*/ 8815573 w 8815573"/>
                <a:gd name="connsiteY4" fmla="*/ 4407787 h 881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573" h="8815573">
                  <a:moveTo>
                    <a:pt x="8815573" y="4407787"/>
                  </a:moveTo>
                  <a:cubicBezTo>
                    <a:pt x="8815573" y="6842140"/>
                    <a:pt x="6842140" y="8815573"/>
                    <a:pt x="4407787" y="8815573"/>
                  </a:cubicBezTo>
                  <a:cubicBezTo>
                    <a:pt x="1973433" y="8815573"/>
                    <a:pt x="0" y="6842140"/>
                    <a:pt x="0" y="4407787"/>
                  </a:cubicBezTo>
                  <a:cubicBezTo>
                    <a:pt x="0" y="1973433"/>
                    <a:pt x="1973433" y="0"/>
                    <a:pt x="4407787" y="0"/>
                  </a:cubicBezTo>
                  <a:cubicBezTo>
                    <a:pt x="6842140" y="0"/>
                    <a:pt x="8815573" y="1973433"/>
                    <a:pt x="8815573" y="4407787"/>
                  </a:cubicBezTo>
                  <a:close/>
                </a:path>
              </a:pathLst>
            </a:custGeom>
            <a:noFill/>
            <a:ln w="0" cap="flat">
              <a:noFill/>
              <a:prstDash val="solid"/>
              <a:miter/>
            </a:ln>
          </p:spPr>
          <p:txBody>
            <a:bodyPr rtlCol="0" anchor="ctr"/>
            <a:lstStyle/>
            <a:p>
              <a:endParaRPr lang="en-GB" sz="1200"/>
            </a:p>
          </p:txBody>
        </p:sp>
        <p:sp>
          <p:nvSpPr>
            <p:cNvPr id="16" name="Freeform: Shape 15">
              <a:extLst>
                <a:ext uri="{FF2B5EF4-FFF2-40B4-BE49-F238E27FC236}">
                  <a16:creationId xmlns:a16="http://schemas.microsoft.com/office/drawing/2014/main" id="{A3FF9EC5-1199-76A3-7F79-4535C3CBB624}"/>
                </a:ext>
              </a:extLst>
            </p:cNvPr>
            <p:cNvSpPr/>
            <p:nvPr/>
          </p:nvSpPr>
          <p:spPr>
            <a:xfrm>
              <a:off x="4913443" y="904329"/>
              <a:ext cx="4821585" cy="4755287"/>
            </a:xfrm>
            <a:custGeom>
              <a:avLst/>
              <a:gdLst>
                <a:gd name="connsiteX0" fmla="*/ 32105 w 4821585"/>
                <a:gd name="connsiteY0" fmla="*/ 4755287 h 4755287"/>
                <a:gd name="connsiteX1" fmla="*/ 0 w 4821585"/>
                <a:gd name="connsiteY1" fmla="*/ 4231514 h 4755287"/>
                <a:gd name="connsiteX2" fmla="*/ 4231601 w 4821585"/>
                <a:gd name="connsiteY2" fmla="*/ 0 h 4755287"/>
                <a:gd name="connsiteX3" fmla="*/ 4821585 w 4821585"/>
                <a:gd name="connsiteY3" fmla="*/ 40806 h 4755287"/>
              </a:gdLst>
              <a:ahLst/>
              <a:cxnLst>
                <a:cxn ang="0">
                  <a:pos x="connsiteX0" y="connsiteY0"/>
                </a:cxn>
                <a:cxn ang="0">
                  <a:pos x="connsiteX1" y="connsiteY1"/>
                </a:cxn>
                <a:cxn ang="0">
                  <a:pos x="connsiteX2" y="connsiteY2"/>
                </a:cxn>
                <a:cxn ang="0">
                  <a:pos x="connsiteX3" y="connsiteY3"/>
                </a:cxn>
              </a:cxnLst>
              <a:rect l="l" t="t" r="r" b="b"/>
              <a:pathLst>
                <a:path w="4821585" h="4755287">
                  <a:moveTo>
                    <a:pt x="32105" y="4755287"/>
                  </a:moveTo>
                  <a:cubicBezTo>
                    <a:pt x="10963" y="4583712"/>
                    <a:pt x="0" y="4408831"/>
                    <a:pt x="0" y="4231514"/>
                  </a:cubicBezTo>
                  <a:cubicBezTo>
                    <a:pt x="0" y="1894459"/>
                    <a:pt x="1894545" y="0"/>
                    <a:pt x="4231601" y="0"/>
                  </a:cubicBezTo>
                  <a:cubicBezTo>
                    <a:pt x="4431801" y="0"/>
                    <a:pt x="4628781" y="13921"/>
                    <a:pt x="4821585" y="40806"/>
                  </a:cubicBezTo>
                </a:path>
              </a:pathLst>
            </a:custGeom>
            <a:noFill/>
            <a:ln w="27146" cap="flat">
              <a:solidFill>
                <a:srgbClr val="1680F8"/>
              </a:solidFill>
              <a:prstDash val="solid"/>
              <a:miter/>
            </a:ln>
          </p:spPr>
          <p:txBody>
            <a:bodyPr rtlCol="0" anchor="ctr"/>
            <a:lstStyle/>
            <a:p>
              <a:endParaRPr lang="en-GB" sz="1200"/>
            </a:p>
          </p:txBody>
        </p:sp>
        <p:sp>
          <p:nvSpPr>
            <p:cNvPr id="17" name="Freeform: Shape 16">
              <a:extLst>
                <a:ext uri="{FF2B5EF4-FFF2-40B4-BE49-F238E27FC236}">
                  <a16:creationId xmlns:a16="http://schemas.microsoft.com/office/drawing/2014/main" id="{802A5C44-C20C-74C8-96B4-1F341EAF09CF}"/>
                </a:ext>
              </a:extLst>
            </p:cNvPr>
            <p:cNvSpPr/>
            <p:nvPr/>
          </p:nvSpPr>
          <p:spPr>
            <a:xfrm>
              <a:off x="4913530" y="904329"/>
              <a:ext cx="8463027" cy="8463027"/>
            </a:xfrm>
            <a:custGeom>
              <a:avLst/>
              <a:gdLst>
                <a:gd name="connsiteX0" fmla="*/ 8463027 w 8463027"/>
                <a:gd name="connsiteY0" fmla="*/ 4231514 h 8463027"/>
                <a:gd name="connsiteX1" fmla="*/ 4231514 w 8463027"/>
                <a:gd name="connsiteY1" fmla="*/ 8463027 h 8463027"/>
                <a:gd name="connsiteX2" fmla="*/ 0 w 8463027"/>
                <a:gd name="connsiteY2" fmla="*/ 4231514 h 8463027"/>
                <a:gd name="connsiteX3" fmla="*/ 4231514 w 8463027"/>
                <a:gd name="connsiteY3" fmla="*/ 0 h 8463027"/>
                <a:gd name="connsiteX4" fmla="*/ 8463027 w 8463027"/>
                <a:gd name="connsiteY4" fmla="*/ 4231514 h 846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027" h="8463027">
                  <a:moveTo>
                    <a:pt x="8463027" y="4231514"/>
                  </a:moveTo>
                  <a:cubicBezTo>
                    <a:pt x="8463027" y="6568514"/>
                    <a:pt x="6568514" y="8463027"/>
                    <a:pt x="4231514" y="8463027"/>
                  </a:cubicBezTo>
                  <a:cubicBezTo>
                    <a:pt x="1894513" y="8463027"/>
                    <a:pt x="0" y="6568514"/>
                    <a:pt x="0" y="4231514"/>
                  </a:cubicBezTo>
                  <a:cubicBezTo>
                    <a:pt x="0" y="1894513"/>
                    <a:pt x="1894513" y="0"/>
                    <a:pt x="4231514" y="0"/>
                  </a:cubicBezTo>
                  <a:cubicBezTo>
                    <a:pt x="6568514" y="0"/>
                    <a:pt x="8463027" y="1894513"/>
                    <a:pt x="8463027" y="4231514"/>
                  </a:cubicBezTo>
                  <a:close/>
                </a:path>
              </a:pathLst>
            </a:custGeom>
            <a:noFill/>
            <a:ln w="4350" cap="flat">
              <a:solidFill>
                <a:srgbClr val="AFB5C0"/>
              </a:solidFill>
              <a:prstDash val="solid"/>
              <a:miter/>
            </a:ln>
          </p:spPr>
          <p:txBody>
            <a:bodyPr rtlCol="0" anchor="ctr"/>
            <a:lstStyle/>
            <a:p>
              <a:endParaRPr lang="en-GB" sz="1200"/>
            </a:p>
          </p:txBody>
        </p:sp>
        <p:sp>
          <p:nvSpPr>
            <p:cNvPr id="18" name="Freeform: Shape 17">
              <a:extLst>
                <a:ext uri="{FF2B5EF4-FFF2-40B4-BE49-F238E27FC236}">
                  <a16:creationId xmlns:a16="http://schemas.microsoft.com/office/drawing/2014/main" id="{AD0422D5-93EE-40BD-E164-7F9EEB97252D}"/>
                </a:ext>
              </a:extLst>
            </p:cNvPr>
            <p:cNvSpPr/>
            <p:nvPr/>
          </p:nvSpPr>
          <p:spPr>
            <a:xfrm>
              <a:off x="12841299" y="4052363"/>
              <a:ext cx="535258" cy="3144988"/>
            </a:xfrm>
            <a:custGeom>
              <a:avLst/>
              <a:gdLst>
                <a:gd name="connsiteX0" fmla="*/ 395267 w 535258"/>
                <a:gd name="connsiteY0" fmla="*/ 0 h 3144988"/>
                <a:gd name="connsiteX1" fmla="*/ 535258 w 535258"/>
                <a:gd name="connsiteY1" fmla="*/ 1083480 h 3144988"/>
                <a:gd name="connsiteX2" fmla="*/ 0 w 535258"/>
                <a:gd name="connsiteY2" fmla="*/ 3144989 h 3144988"/>
              </a:gdLst>
              <a:ahLst/>
              <a:cxnLst>
                <a:cxn ang="0">
                  <a:pos x="connsiteX0" y="connsiteY0"/>
                </a:cxn>
                <a:cxn ang="0">
                  <a:pos x="connsiteX1" y="connsiteY1"/>
                </a:cxn>
                <a:cxn ang="0">
                  <a:pos x="connsiteX2" y="connsiteY2"/>
                </a:cxn>
              </a:cxnLst>
              <a:rect l="l" t="t" r="r" b="b"/>
              <a:pathLst>
                <a:path w="535258" h="3144988">
                  <a:moveTo>
                    <a:pt x="395267" y="0"/>
                  </a:moveTo>
                  <a:cubicBezTo>
                    <a:pt x="486622" y="345847"/>
                    <a:pt x="535258" y="708921"/>
                    <a:pt x="535258" y="1083480"/>
                  </a:cubicBezTo>
                  <a:cubicBezTo>
                    <a:pt x="535258" y="1831901"/>
                    <a:pt x="340975" y="2534993"/>
                    <a:pt x="0" y="3144989"/>
                  </a:cubicBezTo>
                </a:path>
              </a:pathLst>
            </a:custGeom>
            <a:noFill/>
            <a:ln w="108496" cap="rnd">
              <a:solidFill>
                <a:srgbClr val="032954"/>
              </a:solidFill>
              <a:prstDash val="solid"/>
              <a:miter/>
            </a:ln>
          </p:spPr>
          <p:txBody>
            <a:bodyPr rtlCol="0" anchor="ctr"/>
            <a:lstStyle/>
            <a:p>
              <a:endParaRPr lang="en-GB" sz="1200"/>
            </a:p>
          </p:txBody>
        </p:sp>
        <p:sp>
          <p:nvSpPr>
            <p:cNvPr id="19" name="Freeform: Shape 18">
              <a:extLst>
                <a:ext uri="{FF2B5EF4-FFF2-40B4-BE49-F238E27FC236}">
                  <a16:creationId xmlns:a16="http://schemas.microsoft.com/office/drawing/2014/main" id="{EA0931F3-CC44-D9B3-3AD0-13B2BF5F32AA}"/>
                </a:ext>
              </a:extLst>
            </p:cNvPr>
            <p:cNvSpPr/>
            <p:nvPr/>
          </p:nvSpPr>
          <p:spPr>
            <a:xfrm>
              <a:off x="12392960" y="2423272"/>
              <a:ext cx="575280" cy="896592"/>
            </a:xfrm>
            <a:custGeom>
              <a:avLst/>
              <a:gdLst>
                <a:gd name="connsiteX0" fmla="*/ 0 w 575280"/>
                <a:gd name="connsiteY0" fmla="*/ 0 h 896592"/>
                <a:gd name="connsiteX1" fmla="*/ 575281 w 575280"/>
                <a:gd name="connsiteY1" fmla="*/ 896592 h 896592"/>
              </a:gdLst>
              <a:ahLst/>
              <a:cxnLst>
                <a:cxn ang="0">
                  <a:pos x="connsiteX0" y="connsiteY0"/>
                </a:cxn>
                <a:cxn ang="0">
                  <a:pos x="connsiteX1" y="connsiteY1"/>
                </a:cxn>
              </a:cxnLst>
              <a:rect l="l" t="t" r="r" b="b"/>
              <a:pathLst>
                <a:path w="575280" h="896592">
                  <a:moveTo>
                    <a:pt x="0" y="0"/>
                  </a:moveTo>
                  <a:cubicBezTo>
                    <a:pt x="227433" y="271979"/>
                    <a:pt x="421280" y="573019"/>
                    <a:pt x="575281" y="896592"/>
                  </a:cubicBezTo>
                </a:path>
              </a:pathLst>
            </a:custGeom>
            <a:noFill/>
            <a:ln w="108496" cap="rnd">
              <a:solidFill>
                <a:srgbClr val="032954"/>
              </a:solidFill>
              <a:prstDash val="solid"/>
              <a:miter/>
            </a:ln>
          </p:spPr>
          <p:txBody>
            <a:bodyPr rtlCol="0" anchor="ctr"/>
            <a:lstStyle/>
            <a:p>
              <a:endParaRPr lang="en-GB" sz="1200"/>
            </a:p>
          </p:txBody>
        </p:sp>
        <p:sp>
          <p:nvSpPr>
            <p:cNvPr id="20" name="Freeform: Shape 19">
              <a:extLst>
                <a:ext uri="{FF2B5EF4-FFF2-40B4-BE49-F238E27FC236}">
                  <a16:creationId xmlns:a16="http://schemas.microsoft.com/office/drawing/2014/main" id="{189C9340-43D0-18FA-46B2-882EFCEE197C}"/>
                </a:ext>
              </a:extLst>
            </p:cNvPr>
            <p:cNvSpPr/>
            <p:nvPr/>
          </p:nvSpPr>
          <p:spPr>
            <a:xfrm>
              <a:off x="4784675" y="5516231"/>
              <a:ext cx="321920" cy="321920"/>
            </a:xfrm>
            <a:custGeom>
              <a:avLst/>
              <a:gdLst>
                <a:gd name="connsiteX0" fmla="*/ 321920 w 321920"/>
                <a:gd name="connsiteY0" fmla="*/ 160960 h 321920"/>
                <a:gd name="connsiteX1" fmla="*/ 160960 w 321920"/>
                <a:gd name="connsiteY1" fmla="*/ 321921 h 321920"/>
                <a:gd name="connsiteX2" fmla="*/ 0 w 321920"/>
                <a:gd name="connsiteY2" fmla="*/ 160960 h 321920"/>
                <a:gd name="connsiteX3" fmla="*/ 160960 w 321920"/>
                <a:gd name="connsiteY3" fmla="*/ 0 h 321920"/>
                <a:gd name="connsiteX4" fmla="*/ 321920 w 321920"/>
                <a:gd name="connsiteY4" fmla="*/ 160960 h 3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20" h="321920">
                  <a:moveTo>
                    <a:pt x="321920" y="160960"/>
                  </a:moveTo>
                  <a:cubicBezTo>
                    <a:pt x="321920" y="249856"/>
                    <a:pt x="249856" y="321921"/>
                    <a:pt x="160960" y="321921"/>
                  </a:cubicBezTo>
                  <a:cubicBezTo>
                    <a:pt x="72064" y="321921"/>
                    <a:pt x="0" y="249856"/>
                    <a:pt x="0" y="160960"/>
                  </a:cubicBezTo>
                  <a:cubicBezTo>
                    <a:pt x="0" y="72064"/>
                    <a:pt x="72064" y="0"/>
                    <a:pt x="160960" y="0"/>
                  </a:cubicBezTo>
                  <a:cubicBezTo>
                    <a:pt x="249856" y="0"/>
                    <a:pt x="321920" y="72064"/>
                    <a:pt x="321920" y="160960"/>
                  </a:cubicBezTo>
                  <a:close/>
                </a:path>
              </a:pathLst>
            </a:custGeom>
            <a:solidFill>
              <a:srgbClr val="2A8AF8"/>
            </a:solidFill>
            <a:ln w="0" cap="flat">
              <a:noFill/>
              <a:prstDash val="solid"/>
              <a:miter/>
            </a:ln>
          </p:spPr>
          <p:txBody>
            <a:bodyPr rtlCol="0" anchor="ctr"/>
            <a:lstStyle/>
            <a:p>
              <a:endParaRPr lang="en-GB" sz="1200"/>
            </a:p>
          </p:txBody>
        </p:sp>
        <p:sp>
          <p:nvSpPr>
            <p:cNvPr id="21" name="Freeform: Shape 20">
              <a:extLst>
                <a:ext uri="{FF2B5EF4-FFF2-40B4-BE49-F238E27FC236}">
                  <a16:creationId xmlns:a16="http://schemas.microsoft.com/office/drawing/2014/main" id="{446B3960-FCD5-D7B4-6FDD-D1E5273F1417}"/>
                </a:ext>
              </a:extLst>
            </p:cNvPr>
            <p:cNvSpPr/>
            <p:nvPr/>
          </p:nvSpPr>
          <p:spPr>
            <a:xfrm>
              <a:off x="9066913" y="9277045"/>
              <a:ext cx="194370" cy="194370"/>
            </a:xfrm>
            <a:custGeom>
              <a:avLst/>
              <a:gdLst>
                <a:gd name="connsiteX0" fmla="*/ 194370 w 194370"/>
                <a:gd name="connsiteY0" fmla="*/ 97185 h 194370"/>
                <a:gd name="connsiteX1" fmla="*/ 97185 w 194370"/>
                <a:gd name="connsiteY1" fmla="*/ 194371 h 194370"/>
                <a:gd name="connsiteX2" fmla="*/ 0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60"/>
                    <a:pt x="150859" y="194371"/>
                    <a:pt x="97185" y="194371"/>
                  </a:cubicBezTo>
                  <a:cubicBezTo>
                    <a:pt x="43511" y="194371"/>
                    <a:pt x="0" y="150860"/>
                    <a:pt x="0" y="97185"/>
                  </a:cubicBezTo>
                  <a:cubicBezTo>
                    <a:pt x="0" y="43511"/>
                    <a:pt x="43511"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endParaRPr lang="en-GB" sz="1200"/>
            </a:p>
          </p:txBody>
        </p:sp>
      </p:grpSp>
      <p:grpSp>
        <p:nvGrpSpPr>
          <p:cNvPr id="22" name="!!_R5">
            <a:extLst>
              <a:ext uri="{FF2B5EF4-FFF2-40B4-BE49-F238E27FC236}">
                <a16:creationId xmlns:a16="http://schemas.microsoft.com/office/drawing/2014/main" id="{FE2F388E-650E-36E2-2296-ECD37093EFBF}"/>
              </a:ext>
            </a:extLst>
          </p:cNvPr>
          <p:cNvGrpSpPr/>
          <p:nvPr/>
        </p:nvGrpSpPr>
        <p:grpSpPr>
          <a:xfrm rot="20761645">
            <a:off x="-189640" y="-2856640"/>
            <a:ext cx="12571279" cy="12571279"/>
            <a:chOff x="3885212" y="-115287"/>
            <a:chExt cx="10514965" cy="10514965"/>
          </a:xfrm>
        </p:grpSpPr>
        <p:sp>
          <p:nvSpPr>
            <p:cNvPr id="23" name="Freeform: Shape 22">
              <a:extLst>
                <a:ext uri="{FF2B5EF4-FFF2-40B4-BE49-F238E27FC236}">
                  <a16:creationId xmlns:a16="http://schemas.microsoft.com/office/drawing/2014/main" id="{8643C687-D565-7B66-409A-9AAD78D3BB11}"/>
                </a:ext>
              </a:extLst>
            </p:cNvPr>
            <p:cNvSpPr/>
            <p:nvPr/>
          </p:nvSpPr>
          <p:spPr>
            <a:xfrm>
              <a:off x="3885212" y="-115287"/>
              <a:ext cx="10514965" cy="10514965"/>
            </a:xfrm>
            <a:custGeom>
              <a:avLst/>
              <a:gdLst>
                <a:gd name="connsiteX0" fmla="*/ 10514966 w 10514965"/>
                <a:gd name="connsiteY0" fmla="*/ 5257483 h 10514965"/>
                <a:gd name="connsiteX1" fmla="*/ 5257483 w 10514965"/>
                <a:gd name="connsiteY1" fmla="*/ 10514966 h 10514965"/>
                <a:gd name="connsiteX2" fmla="*/ 0 w 10514965"/>
                <a:gd name="connsiteY2" fmla="*/ 5257483 h 10514965"/>
                <a:gd name="connsiteX3" fmla="*/ 5257483 w 10514965"/>
                <a:gd name="connsiteY3" fmla="*/ 0 h 10514965"/>
                <a:gd name="connsiteX4" fmla="*/ 10514966 w 10514965"/>
                <a:gd name="connsiteY4" fmla="*/ 5257483 h 1051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4965" h="10514965">
                  <a:moveTo>
                    <a:pt x="10514966" y="5257483"/>
                  </a:moveTo>
                  <a:cubicBezTo>
                    <a:pt x="10514966" y="8161111"/>
                    <a:pt x="8161111" y="10514966"/>
                    <a:pt x="5257483" y="10514966"/>
                  </a:cubicBezTo>
                  <a:cubicBezTo>
                    <a:pt x="2353855" y="10514966"/>
                    <a:pt x="0" y="8161111"/>
                    <a:pt x="0" y="5257483"/>
                  </a:cubicBezTo>
                  <a:cubicBezTo>
                    <a:pt x="0" y="2353855"/>
                    <a:pt x="2353855" y="0"/>
                    <a:pt x="5257483" y="0"/>
                  </a:cubicBezTo>
                  <a:cubicBezTo>
                    <a:pt x="8161111" y="0"/>
                    <a:pt x="10514966" y="2353855"/>
                    <a:pt x="10514966" y="5257483"/>
                  </a:cubicBezTo>
                  <a:close/>
                </a:path>
              </a:pathLst>
            </a:custGeom>
            <a:noFill/>
            <a:ln w="0" cap="flat">
              <a:noFill/>
              <a:prstDash val="solid"/>
              <a:miter/>
            </a:ln>
          </p:spPr>
          <p:txBody>
            <a:bodyPr rtlCol="0" anchor="ctr"/>
            <a:lstStyle/>
            <a:p>
              <a:endParaRPr lang="en-GB" sz="1200"/>
            </a:p>
          </p:txBody>
        </p:sp>
        <p:sp>
          <p:nvSpPr>
            <p:cNvPr id="24" name="Freeform: Shape 23">
              <a:extLst>
                <a:ext uri="{FF2B5EF4-FFF2-40B4-BE49-F238E27FC236}">
                  <a16:creationId xmlns:a16="http://schemas.microsoft.com/office/drawing/2014/main" id="{AE047654-EF8C-B6DB-13BD-669DDFF15BAC}"/>
                </a:ext>
              </a:extLst>
            </p:cNvPr>
            <p:cNvSpPr/>
            <p:nvPr/>
          </p:nvSpPr>
          <p:spPr>
            <a:xfrm>
              <a:off x="4074971" y="71860"/>
              <a:ext cx="10127965" cy="10127965"/>
            </a:xfrm>
            <a:custGeom>
              <a:avLst/>
              <a:gdLst>
                <a:gd name="connsiteX0" fmla="*/ 10127965 w 10127965"/>
                <a:gd name="connsiteY0" fmla="*/ 5063983 h 10127965"/>
                <a:gd name="connsiteX1" fmla="*/ 5063982 w 10127965"/>
                <a:gd name="connsiteY1" fmla="*/ 10127965 h 10127965"/>
                <a:gd name="connsiteX2" fmla="*/ -1 w 10127965"/>
                <a:gd name="connsiteY2" fmla="*/ 5063983 h 10127965"/>
                <a:gd name="connsiteX3" fmla="*/ 5063982 w 10127965"/>
                <a:gd name="connsiteY3" fmla="*/ 0 h 10127965"/>
                <a:gd name="connsiteX4" fmla="*/ 10127965 w 10127965"/>
                <a:gd name="connsiteY4" fmla="*/ 5063983 h 1012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965" h="10127965">
                  <a:moveTo>
                    <a:pt x="10127965" y="5063983"/>
                  </a:moveTo>
                  <a:cubicBezTo>
                    <a:pt x="10127965" y="7860743"/>
                    <a:pt x="7860742" y="10127965"/>
                    <a:pt x="5063982" y="10127965"/>
                  </a:cubicBezTo>
                  <a:cubicBezTo>
                    <a:pt x="2267222" y="10127965"/>
                    <a:pt x="-1" y="7860743"/>
                    <a:pt x="-1" y="5063983"/>
                  </a:cubicBezTo>
                  <a:cubicBezTo>
                    <a:pt x="-1" y="2267222"/>
                    <a:pt x="2267222" y="0"/>
                    <a:pt x="5063982" y="0"/>
                  </a:cubicBezTo>
                  <a:cubicBezTo>
                    <a:pt x="7860742" y="0"/>
                    <a:pt x="10127965" y="2267222"/>
                    <a:pt x="10127965" y="5063983"/>
                  </a:cubicBezTo>
                  <a:close/>
                </a:path>
              </a:pathLst>
            </a:custGeom>
            <a:noFill/>
            <a:ln w="26102" cap="rnd">
              <a:solidFill>
                <a:schemeClr val="accent6"/>
              </a:solidFill>
              <a:prstDash val="sysDot"/>
              <a:miter/>
            </a:ln>
          </p:spPr>
          <p:txBody>
            <a:bodyPr rtlCol="0" anchor="ctr"/>
            <a:lstStyle/>
            <a:p>
              <a:endParaRPr lang="en-GB" sz="1200"/>
            </a:p>
          </p:txBody>
        </p:sp>
        <p:sp>
          <p:nvSpPr>
            <p:cNvPr id="25" name="Freeform: Shape 24">
              <a:extLst>
                <a:ext uri="{FF2B5EF4-FFF2-40B4-BE49-F238E27FC236}">
                  <a16:creationId xmlns:a16="http://schemas.microsoft.com/office/drawing/2014/main" id="{478FBEEE-080C-8188-26CD-9813B6CF7591}"/>
                </a:ext>
              </a:extLst>
            </p:cNvPr>
            <p:cNvSpPr/>
            <p:nvPr/>
          </p:nvSpPr>
          <p:spPr>
            <a:xfrm>
              <a:off x="4074971" y="2537945"/>
              <a:ext cx="1049721" cy="5685288"/>
            </a:xfrm>
            <a:custGeom>
              <a:avLst/>
              <a:gdLst>
                <a:gd name="connsiteX0" fmla="*/ 1049722 w 1049721"/>
                <a:gd name="connsiteY0" fmla="*/ 5685289 h 5685288"/>
                <a:gd name="connsiteX1" fmla="*/ 0 w 1049721"/>
                <a:gd name="connsiteY1" fmla="*/ 2597898 h 5685288"/>
                <a:gd name="connsiteX2" fmla="*/ 716229 w 1049721"/>
                <a:gd name="connsiteY2" fmla="*/ 0 h 5685288"/>
              </a:gdLst>
              <a:ahLst/>
              <a:cxnLst>
                <a:cxn ang="0">
                  <a:pos x="connsiteX0" y="connsiteY0"/>
                </a:cxn>
                <a:cxn ang="0">
                  <a:pos x="connsiteX1" y="connsiteY1"/>
                </a:cxn>
                <a:cxn ang="0">
                  <a:pos x="connsiteX2" y="connsiteY2"/>
                </a:cxn>
              </a:cxnLst>
              <a:rect l="l" t="t" r="r" b="b"/>
              <a:pathLst>
                <a:path w="1049721" h="5685288">
                  <a:moveTo>
                    <a:pt x="1049722" y="5685289"/>
                  </a:moveTo>
                  <a:cubicBezTo>
                    <a:pt x="391525" y="4830721"/>
                    <a:pt x="0" y="3760031"/>
                    <a:pt x="0" y="2597898"/>
                  </a:cubicBezTo>
                  <a:cubicBezTo>
                    <a:pt x="0" y="1648232"/>
                    <a:pt x="261452" y="759558"/>
                    <a:pt x="716229" y="0"/>
                  </a:cubicBezTo>
                </a:path>
              </a:pathLst>
            </a:custGeom>
            <a:noFill/>
            <a:ln w="28277" cap="flat">
              <a:solidFill>
                <a:srgbClr val="1680F8"/>
              </a:solidFill>
              <a:prstDash val="solid"/>
              <a:miter/>
            </a:ln>
          </p:spPr>
          <p:txBody>
            <a:bodyPr rtlCol="0" anchor="ctr"/>
            <a:lstStyle/>
            <a:p>
              <a:endParaRPr lang="en-GB" sz="1200"/>
            </a:p>
          </p:txBody>
        </p:sp>
        <p:sp>
          <p:nvSpPr>
            <p:cNvPr id="26" name="Freeform: Shape 25">
              <a:extLst>
                <a:ext uri="{FF2B5EF4-FFF2-40B4-BE49-F238E27FC236}">
                  <a16:creationId xmlns:a16="http://schemas.microsoft.com/office/drawing/2014/main" id="{59C7F510-70DE-00E8-B9BF-1DC49F9CA2F4}"/>
                </a:ext>
              </a:extLst>
            </p:cNvPr>
            <p:cNvSpPr/>
            <p:nvPr/>
          </p:nvSpPr>
          <p:spPr>
            <a:xfrm>
              <a:off x="4626499" y="2368458"/>
              <a:ext cx="335145" cy="335145"/>
            </a:xfrm>
            <a:custGeom>
              <a:avLst/>
              <a:gdLst>
                <a:gd name="connsiteX0" fmla="*/ 335145 w 335145"/>
                <a:gd name="connsiteY0" fmla="*/ 167573 h 335145"/>
                <a:gd name="connsiteX1" fmla="*/ 167572 w 335145"/>
                <a:gd name="connsiteY1" fmla="*/ 335145 h 335145"/>
                <a:gd name="connsiteX2" fmla="*/ 0 w 335145"/>
                <a:gd name="connsiteY2" fmla="*/ 167573 h 335145"/>
                <a:gd name="connsiteX3" fmla="*/ 167572 w 335145"/>
                <a:gd name="connsiteY3" fmla="*/ 0 h 335145"/>
                <a:gd name="connsiteX4" fmla="*/ 335145 w 335145"/>
                <a:gd name="connsiteY4" fmla="*/ 167573 h 33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45" h="335145">
                  <a:moveTo>
                    <a:pt x="335145" y="167573"/>
                  </a:moveTo>
                  <a:cubicBezTo>
                    <a:pt x="335145" y="260121"/>
                    <a:pt x="260120" y="335145"/>
                    <a:pt x="167572" y="335145"/>
                  </a:cubicBezTo>
                  <a:cubicBezTo>
                    <a:pt x="75025" y="335145"/>
                    <a:pt x="0" y="260121"/>
                    <a:pt x="0" y="167573"/>
                  </a:cubicBezTo>
                  <a:cubicBezTo>
                    <a:pt x="0" y="75025"/>
                    <a:pt x="75024" y="0"/>
                    <a:pt x="167572" y="0"/>
                  </a:cubicBezTo>
                  <a:cubicBezTo>
                    <a:pt x="260120" y="0"/>
                    <a:pt x="335145" y="75025"/>
                    <a:pt x="335145" y="167573"/>
                  </a:cubicBezTo>
                  <a:close/>
                </a:path>
              </a:pathLst>
            </a:custGeom>
            <a:solidFill>
              <a:srgbClr val="2A8AF8"/>
            </a:solidFill>
            <a:ln w="0" cap="flat">
              <a:noFill/>
              <a:prstDash val="solid"/>
              <a:miter/>
            </a:ln>
          </p:spPr>
          <p:txBody>
            <a:bodyPr rtlCol="0" anchor="ctr"/>
            <a:lstStyle/>
            <a:p>
              <a:endParaRPr lang="en-GB" sz="1200"/>
            </a:p>
          </p:txBody>
        </p:sp>
        <p:sp>
          <p:nvSpPr>
            <p:cNvPr id="27" name="Freeform: Shape 26">
              <a:extLst>
                <a:ext uri="{FF2B5EF4-FFF2-40B4-BE49-F238E27FC236}">
                  <a16:creationId xmlns:a16="http://schemas.microsoft.com/office/drawing/2014/main" id="{772854C9-84FC-971C-DA56-CAEFD9C27BE4}"/>
                </a:ext>
              </a:extLst>
            </p:cNvPr>
            <p:cNvSpPr/>
            <p:nvPr/>
          </p:nvSpPr>
          <p:spPr>
            <a:xfrm rot="2700000">
              <a:off x="14132389" y="5065172"/>
              <a:ext cx="141210" cy="141210"/>
            </a:xfrm>
            <a:custGeom>
              <a:avLst/>
              <a:gdLst>
                <a:gd name="connsiteX0" fmla="*/ 0 w 141210"/>
                <a:gd name="connsiteY0" fmla="*/ 0 h 141210"/>
                <a:gd name="connsiteX1" fmla="*/ 141210 w 141210"/>
                <a:gd name="connsiteY1" fmla="*/ 0 h 141210"/>
                <a:gd name="connsiteX2" fmla="*/ 141210 w 141210"/>
                <a:gd name="connsiteY2" fmla="*/ 141210 h 141210"/>
                <a:gd name="connsiteX3" fmla="*/ 0 w 141210"/>
                <a:gd name="connsiteY3" fmla="*/ 141210 h 141210"/>
              </a:gdLst>
              <a:ahLst/>
              <a:cxnLst>
                <a:cxn ang="0">
                  <a:pos x="connsiteX0" y="connsiteY0"/>
                </a:cxn>
                <a:cxn ang="0">
                  <a:pos x="connsiteX1" y="connsiteY1"/>
                </a:cxn>
                <a:cxn ang="0">
                  <a:pos x="connsiteX2" y="connsiteY2"/>
                </a:cxn>
                <a:cxn ang="0">
                  <a:pos x="connsiteX3" y="connsiteY3"/>
                </a:cxn>
              </a:cxnLst>
              <a:rect l="l" t="t" r="r" b="b"/>
              <a:pathLst>
                <a:path w="141210" h="141210">
                  <a:moveTo>
                    <a:pt x="0" y="0"/>
                  </a:moveTo>
                  <a:lnTo>
                    <a:pt x="141210" y="0"/>
                  </a:lnTo>
                  <a:lnTo>
                    <a:pt x="141210" y="141210"/>
                  </a:lnTo>
                  <a:lnTo>
                    <a:pt x="0" y="141210"/>
                  </a:lnTo>
                  <a:close/>
                </a:path>
              </a:pathLst>
            </a:custGeom>
            <a:solidFill>
              <a:srgbClr val="ABD1FC"/>
            </a:solidFill>
            <a:ln w="0" cap="flat">
              <a:noFill/>
              <a:prstDash val="solid"/>
              <a:miter/>
            </a:ln>
          </p:spPr>
          <p:txBody>
            <a:bodyPr rtlCol="0" anchor="ctr"/>
            <a:lstStyle/>
            <a:p>
              <a:endParaRPr lang="en-GB" sz="1200"/>
            </a:p>
          </p:txBody>
        </p:sp>
        <p:sp>
          <p:nvSpPr>
            <p:cNvPr id="28" name="Freeform: Shape 27">
              <a:extLst>
                <a:ext uri="{FF2B5EF4-FFF2-40B4-BE49-F238E27FC236}">
                  <a16:creationId xmlns:a16="http://schemas.microsoft.com/office/drawing/2014/main" id="{75C98D58-A050-C5BA-DE09-BD5A5C83854A}"/>
                </a:ext>
              </a:extLst>
            </p:cNvPr>
            <p:cNvSpPr/>
            <p:nvPr/>
          </p:nvSpPr>
          <p:spPr>
            <a:xfrm>
              <a:off x="12647190" y="1487440"/>
              <a:ext cx="194370" cy="194370"/>
            </a:xfrm>
            <a:custGeom>
              <a:avLst/>
              <a:gdLst>
                <a:gd name="connsiteX0" fmla="*/ 194370 w 194370"/>
                <a:gd name="connsiteY0" fmla="*/ 97185 h 194370"/>
                <a:gd name="connsiteX1" fmla="*/ 97185 w 194370"/>
                <a:gd name="connsiteY1" fmla="*/ 194370 h 194370"/>
                <a:gd name="connsiteX2" fmla="*/ -1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59"/>
                    <a:pt x="150859" y="194370"/>
                    <a:pt x="97185" y="194370"/>
                  </a:cubicBezTo>
                  <a:cubicBezTo>
                    <a:pt x="43510" y="194370"/>
                    <a:pt x="-1" y="150859"/>
                    <a:pt x="-1" y="97185"/>
                  </a:cubicBezTo>
                  <a:cubicBezTo>
                    <a:pt x="-1" y="43511"/>
                    <a:pt x="43510"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endParaRPr lang="en-GB" sz="1200"/>
            </a:p>
          </p:txBody>
        </p:sp>
      </p:grpSp>
      <p:grpSp>
        <p:nvGrpSpPr>
          <p:cNvPr id="29" name="!!_R6">
            <a:extLst>
              <a:ext uri="{FF2B5EF4-FFF2-40B4-BE49-F238E27FC236}">
                <a16:creationId xmlns:a16="http://schemas.microsoft.com/office/drawing/2014/main" id="{7C47137A-468A-2492-399D-5DDB32677BC0}"/>
              </a:ext>
            </a:extLst>
          </p:cNvPr>
          <p:cNvGrpSpPr/>
          <p:nvPr/>
        </p:nvGrpSpPr>
        <p:grpSpPr>
          <a:xfrm rot="7715225">
            <a:off x="-997774" y="-3664774"/>
            <a:ext cx="14187547" cy="14187547"/>
            <a:chOff x="3210571" y="-747067"/>
            <a:chExt cx="11866857" cy="11866857"/>
          </a:xfrm>
        </p:grpSpPr>
        <p:sp>
          <p:nvSpPr>
            <p:cNvPr id="30" name="Freeform: Shape 29">
              <a:extLst>
                <a:ext uri="{FF2B5EF4-FFF2-40B4-BE49-F238E27FC236}">
                  <a16:creationId xmlns:a16="http://schemas.microsoft.com/office/drawing/2014/main" id="{FC4E80CB-0F22-1B3D-BF2A-864BC8CEAA21}"/>
                </a:ext>
              </a:extLst>
            </p:cNvPr>
            <p:cNvSpPr/>
            <p:nvPr/>
          </p:nvSpPr>
          <p:spPr>
            <a:xfrm>
              <a:off x="3210571" y="-747067"/>
              <a:ext cx="11866857" cy="11866857"/>
            </a:xfrm>
            <a:custGeom>
              <a:avLst/>
              <a:gdLst>
                <a:gd name="connsiteX0" fmla="*/ 11866858 w 11866857"/>
                <a:gd name="connsiteY0" fmla="*/ 5933429 h 11866857"/>
                <a:gd name="connsiteX1" fmla="*/ 5933429 w 11866857"/>
                <a:gd name="connsiteY1" fmla="*/ 11866857 h 11866857"/>
                <a:gd name="connsiteX2" fmla="*/ 0 w 11866857"/>
                <a:gd name="connsiteY2" fmla="*/ 5933428 h 11866857"/>
                <a:gd name="connsiteX3" fmla="*/ 5933429 w 11866857"/>
                <a:gd name="connsiteY3" fmla="*/ -1 h 11866857"/>
                <a:gd name="connsiteX4" fmla="*/ 11866858 w 11866857"/>
                <a:gd name="connsiteY4" fmla="*/ 5933429 h 1186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857" h="11866857">
                  <a:moveTo>
                    <a:pt x="11866858" y="5933429"/>
                  </a:moveTo>
                  <a:cubicBezTo>
                    <a:pt x="11866858" y="9210371"/>
                    <a:pt x="9210372" y="11866857"/>
                    <a:pt x="5933429" y="11866857"/>
                  </a:cubicBezTo>
                  <a:cubicBezTo>
                    <a:pt x="2656487" y="11866857"/>
                    <a:pt x="0" y="9210371"/>
                    <a:pt x="0" y="5933428"/>
                  </a:cubicBezTo>
                  <a:cubicBezTo>
                    <a:pt x="0" y="2656486"/>
                    <a:pt x="2656487" y="-1"/>
                    <a:pt x="5933429" y="-1"/>
                  </a:cubicBezTo>
                  <a:cubicBezTo>
                    <a:pt x="9210371" y="-1"/>
                    <a:pt x="11866858" y="2656486"/>
                    <a:pt x="11866858" y="5933429"/>
                  </a:cubicBezTo>
                  <a:close/>
                </a:path>
              </a:pathLst>
            </a:custGeom>
            <a:noFill/>
            <a:ln w="0" cap="flat">
              <a:noFill/>
              <a:prstDash val="solid"/>
              <a:miter/>
            </a:ln>
          </p:spPr>
          <p:txBody>
            <a:bodyPr rtlCol="0" anchor="ctr"/>
            <a:lstStyle/>
            <a:p>
              <a:endParaRPr lang="en-GB" sz="1200"/>
            </a:p>
          </p:txBody>
        </p:sp>
        <p:grpSp>
          <p:nvGrpSpPr>
            <p:cNvPr id="31" name="Group 30">
              <a:extLst>
                <a:ext uri="{FF2B5EF4-FFF2-40B4-BE49-F238E27FC236}">
                  <a16:creationId xmlns:a16="http://schemas.microsoft.com/office/drawing/2014/main" id="{57F00230-12A5-DFB4-09AD-7E49B325BF77}"/>
                </a:ext>
              </a:extLst>
            </p:cNvPr>
            <p:cNvGrpSpPr/>
            <p:nvPr/>
          </p:nvGrpSpPr>
          <p:grpSpPr>
            <a:xfrm>
              <a:off x="3292876" y="-560788"/>
              <a:ext cx="11607084" cy="11494299"/>
              <a:chOff x="3292876" y="-560788"/>
              <a:chExt cx="11607084" cy="11494299"/>
            </a:xfrm>
          </p:grpSpPr>
          <p:sp>
            <p:nvSpPr>
              <p:cNvPr id="32" name="Freeform: Shape 31">
                <a:extLst>
                  <a:ext uri="{FF2B5EF4-FFF2-40B4-BE49-F238E27FC236}">
                    <a16:creationId xmlns:a16="http://schemas.microsoft.com/office/drawing/2014/main" id="{430BC878-3312-C575-3077-C2DF660CA682}"/>
                  </a:ext>
                </a:extLst>
              </p:cNvPr>
              <p:cNvSpPr/>
              <p:nvPr/>
            </p:nvSpPr>
            <p:spPr>
              <a:xfrm>
                <a:off x="3396850" y="-560788"/>
                <a:ext cx="11494299" cy="11494299"/>
              </a:xfrm>
              <a:custGeom>
                <a:avLst/>
                <a:gdLst>
                  <a:gd name="connsiteX0" fmla="*/ 11494300 w 11494299"/>
                  <a:gd name="connsiteY0" fmla="*/ 5747150 h 11494299"/>
                  <a:gd name="connsiteX1" fmla="*/ 5747151 w 11494299"/>
                  <a:gd name="connsiteY1" fmla="*/ 11494300 h 11494299"/>
                  <a:gd name="connsiteX2" fmla="*/ 0 w 11494299"/>
                  <a:gd name="connsiteY2" fmla="*/ 5747151 h 11494299"/>
                  <a:gd name="connsiteX3" fmla="*/ 5747151 w 11494299"/>
                  <a:gd name="connsiteY3" fmla="*/ 0 h 11494299"/>
                  <a:gd name="connsiteX4" fmla="*/ 11494300 w 11494299"/>
                  <a:gd name="connsiteY4" fmla="*/ 5747150 h 11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299" h="11494299">
                    <a:moveTo>
                      <a:pt x="11494300" y="5747150"/>
                    </a:moveTo>
                    <a:cubicBezTo>
                      <a:pt x="11494300" y="8921213"/>
                      <a:pt x="8921214" y="11494300"/>
                      <a:pt x="5747151" y="11494300"/>
                    </a:cubicBezTo>
                    <a:cubicBezTo>
                      <a:pt x="2573087" y="11494300"/>
                      <a:pt x="0" y="8921214"/>
                      <a:pt x="0" y="5747151"/>
                    </a:cubicBezTo>
                    <a:cubicBezTo>
                      <a:pt x="0" y="2573087"/>
                      <a:pt x="2573087" y="0"/>
                      <a:pt x="5747151" y="0"/>
                    </a:cubicBezTo>
                    <a:cubicBezTo>
                      <a:pt x="8921214" y="0"/>
                      <a:pt x="11494300" y="2573087"/>
                      <a:pt x="11494300" y="5747150"/>
                    </a:cubicBezTo>
                    <a:close/>
                  </a:path>
                </a:pathLst>
              </a:custGeom>
              <a:noFill/>
              <a:ln w="8701" cap="flat">
                <a:solidFill>
                  <a:srgbClr val="AFB5C0"/>
                </a:solidFill>
                <a:prstDash val="solid"/>
                <a:miter/>
              </a:ln>
            </p:spPr>
            <p:txBody>
              <a:bodyPr rtlCol="0" anchor="ctr"/>
              <a:lstStyle/>
              <a:p>
                <a:endParaRPr lang="en-GB" sz="1200"/>
              </a:p>
            </p:txBody>
          </p:sp>
          <p:sp>
            <p:nvSpPr>
              <p:cNvPr id="33" name="Freeform: Shape 32">
                <a:extLst>
                  <a:ext uri="{FF2B5EF4-FFF2-40B4-BE49-F238E27FC236}">
                    <a16:creationId xmlns:a16="http://schemas.microsoft.com/office/drawing/2014/main" id="{488E1F90-9814-746D-91BE-EF2D820EF166}"/>
                  </a:ext>
                </a:extLst>
              </p:cNvPr>
              <p:cNvSpPr/>
              <p:nvPr/>
            </p:nvSpPr>
            <p:spPr>
              <a:xfrm>
                <a:off x="10909079" y="3066832"/>
                <a:ext cx="3990881" cy="7591492"/>
              </a:xfrm>
              <a:custGeom>
                <a:avLst/>
                <a:gdLst>
                  <a:gd name="connsiteX0" fmla="*/ 3587933 w 3990881"/>
                  <a:gd name="connsiteY0" fmla="*/ 0 h 7591492"/>
                  <a:gd name="connsiteX1" fmla="*/ 2307561 w 3990881"/>
                  <a:gd name="connsiteY1" fmla="*/ 6181829 h 7591492"/>
                  <a:gd name="connsiteX2" fmla="*/ 0 w 3990881"/>
                  <a:gd name="connsiteY2" fmla="*/ 7591493 h 7591492"/>
                </a:gdLst>
                <a:ahLst/>
                <a:cxnLst>
                  <a:cxn ang="0">
                    <a:pos x="connsiteX0" y="connsiteY0"/>
                  </a:cxn>
                  <a:cxn ang="0">
                    <a:pos x="connsiteX1" y="connsiteY1"/>
                  </a:cxn>
                  <a:cxn ang="0">
                    <a:pos x="connsiteX2" y="connsiteY2"/>
                  </a:cxn>
                </a:cxnLst>
                <a:rect l="l" t="t" r="r" b="b"/>
                <a:pathLst>
                  <a:path w="3990881" h="7591492">
                    <a:moveTo>
                      <a:pt x="3587933" y="0"/>
                    </a:moveTo>
                    <a:cubicBezTo>
                      <a:pt x="4405612" y="2066121"/>
                      <a:pt x="3978850" y="4510628"/>
                      <a:pt x="2307561" y="6181829"/>
                    </a:cubicBezTo>
                    <a:cubicBezTo>
                      <a:pt x="1637879" y="6851512"/>
                      <a:pt x="843953" y="7321429"/>
                      <a:pt x="0" y="7591493"/>
                    </a:cubicBezTo>
                  </a:path>
                </a:pathLst>
              </a:custGeom>
              <a:noFill/>
              <a:ln w="28364" cap="flat">
                <a:solidFill>
                  <a:srgbClr val="1680F8"/>
                </a:solidFill>
                <a:prstDash val="solid"/>
                <a:miter/>
              </a:ln>
            </p:spPr>
            <p:txBody>
              <a:bodyPr rtlCol="0" anchor="ctr"/>
              <a:lstStyle/>
              <a:p>
                <a:endParaRPr lang="en-GB" sz="1200"/>
              </a:p>
            </p:txBody>
          </p:sp>
          <p:sp>
            <p:nvSpPr>
              <p:cNvPr id="34" name="Freeform: Shape 33">
                <a:extLst>
                  <a:ext uri="{FF2B5EF4-FFF2-40B4-BE49-F238E27FC236}">
                    <a16:creationId xmlns:a16="http://schemas.microsoft.com/office/drawing/2014/main" id="{0F533A20-4F36-9AAC-39A1-7653F920CE77}"/>
                  </a:ext>
                </a:extLst>
              </p:cNvPr>
              <p:cNvSpPr/>
              <p:nvPr/>
            </p:nvSpPr>
            <p:spPr>
              <a:xfrm>
                <a:off x="3563029" y="6523649"/>
                <a:ext cx="3996946" cy="4184270"/>
              </a:xfrm>
              <a:custGeom>
                <a:avLst/>
                <a:gdLst>
                  <a:gd name="connsiteX0" fmla="*/ 3996947 w 3996946"/>
                  <a:gd name="connsiteY0" fmla="*/ 4184270 h 4184270"/>
                  <a:gd name="connsiteX1" fmla="*/ 1525990 w 3996946"/>
                  <a:gd name="connsiteY1" fmla="*/ 2725013 h 4184270"/>
                  <a:gd name="connsiteX2" fmla="*/ 0 w 3996946"/>
                  <a:gd name="connsiteY2" fmla="*/ 0 h 4184270"/>
                </a:gdLst>
                <a:ahLst/>
                <a:cxnLst>
                  <a:cxn ang="0">
                    <a:pos x="connsiteX0" y="connsiteY0"/>
                  </a:cxn>
                  <a:cxn ang="0">
                    <a:pos x="connsiteX1" y="connsiteY1"/>
                  </a:cxn>
                  <a:cxn ang="0">
                    <a:pos x="connsiteX2" y="connsiteY2"/>
                  </a:cxn>
                </a:cxnLst>
                <a:rect l="l" t="t" r="r" b="b"/>
                <a:pathLst>
                  <a:path w="3996946" h="4184270">
                    <a:moveTo>
                      <a:pt x="3996947" y="4184270"/>
                    </a:moveTo>
                    <a:cubicBezTo>
                      <a:pt x="3092177" y="3924211"/>
                      <a:pt x="2238826" y="3437849"/>
                      <a:pt x="1525990" y="2725013"/>
                    </a:cubicBezTo>
                    <a:cubicBezTo>
                      <a:pt x="746855" y="1945879"/>
                      <a:pt x="238134" y="998650"/>
                      <a:pt x="0" y="0"/>
                    </a:cubicBezTo>
                  </a:path>
                </a:pathLst>
              </a:custGeom>
              <a:noFill/>
              <a:ln w="113455" cap="rnd">
                <a:solidFill>
                  <a:srgbClr val="ABD1FC"/>
                </a:solidFill>
                <a:prstDash val="solid"/>
                <a:miter/>
              </a:ln>
            </p:spPr>
            <p:txBody>
              <a:bodyPr rtlCol="0" anchor="ctr"/>
              <a:lstStyle/>
              <a:p>
                <a:endParaRPr lang="en-GB" sz="1200"/>
              </a:p>
            </p:txBody>
          </p:sp>
          <p:sp>
            <p:nvSpPr>
              <p:cNvPr id="35" name="Freeform: Shape 34">
                <a:extLst>
                  <a:ext uri="{FF2B5EF4-FFF2-40B4-BE49-F238E27FC236}">
                    <a16:creationId xmlns:a16="http://schemas.microsoft.com/office/drawing/2014/main" id="{5E443882-7441-675E-0D0B-AF37D8A0B7C1}"/>
                  </a:ext>
                </a:extLst>
              </p:cNvPr>
              <p:cNvSpPr/>
              <p:nvPr/>
            </p:nvSpPr>
            <p:spPr>
              <a:xfrm>
                <a:off x="14312126" y="2912572"/>
                <a:ext cx="336537" cy="336537"/>
              </a:xfrm>
              <a:custGeom>
                <a:avLst/>
                <a:gdLst>
                  <a:gd name="connsiteX0" fmla="*/ 336537 w 336537"/>
                  <a:gd name="connsiteY0" fmla="*/ 168269 h 336537"/>
                  <a:gd name="connsiteX1" fmla="*/ 168269 w 336537"/>
                  <a:gd name="connsiteY1" fmla="*/ 336537 h 336537"/>
                  <a:gd name="connsiteX2" fmla="*/ 1 w 336537"/>
                  <a:gd name="connsiteY2" fmla="*/ 168269 h 336537"/>
                  <a:gd name="connsiteX3" fmla="*/ 168269 w 336537"/>
                  <a:gd name="connsiteY3" fmla="*/ 0 h 336537"/>
                  <a:gd name="connsiteX4" fmla="*/ 336537 w 336537"/>
                  <a:gd name="connsiteY4" fmla="*/ 168269 h 33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37" h="336537">
                    <a:moveTo>
                      <a:pt x="336537" y="168269"/>
                    </a:moveTo>
                    <a:cubicBezTo>
                      <a:pt x="336537" y="261201"/>
                      <a:pt x="261201" y="336537"/>
                      <a:pt x="168269" y="336537"/>
                    </a:cubicBezTo>
                    <a:cubicBezTo>
                      <a:pt x="75337" y="336537"/>
                      <a:pt x="1" y="261201"/>
                      <a:pt x="1" y="168269"/>
                    </a:cubicBezTo>
                    <a:cubicBezTo>
                      <a:pt x="1" y="75336"/>
                      <a:pt x="75337" y="0"/>
                      <a:pt x="168269" y="0"/>
                    </a:cubicBezTo>
                    <a:cubicBezTo>
                      <a:pt x="261201" y="0"/>
                      <a:pt x="336537" y="75336"/>
                      <a:pt x="336537" y="168269"/>
                    </a:cubicBezTo>
                    <a:close/>
                  </a:path>
                </a:pathLst>
              </a:custGeom>
              <a:solidFill>
                <a:srgbClr val="2A8AF8"/>
              </a:solidFill>
              <a:ln w="0" cap="flat">
                <a:noFill/>
                <a:prstDash val="solid"/>
                <a:miter/>
              </a:ln>
            </p:spPr>
            <p:txBody>
              <a:bodyPr rtlCol="0" anchor="ctr"/>
              <a:lstStyle/>
              <a:p>
                <a:endParaRPr lang="en-GB" sz="1200"/>
              </a:p>
            </p:txBody>
          </p:sp>
          <p:sp>
            <p:nvSpPr>
              <p:cNvPr id="36" name="Freeform: Shape 35">
                <a:extLst>
                  <a:ext uri="{FF2B5EF4-FFF2-40B4-BE49-F238E27FC236}">
                    <a16:creationId xmlns:a16="http://schemas.microsoft.com/office/drawing/2014/main" id="{53148EE0-B53A-FD08-F059-916A97665C85}"/>
                  </a:ext>
                </a:extLst>
              </p:cNvPr>
              <p:cNvSpPr/>
              <p:nvPr/>
            </p:nvSpPr>
            <p:spPr>
              <a:xfrm>
                <a:off x="3292876" y="5123926"/>
                <a:ext cx="221951" cy="157023"/>
              </a:xfrm>
              <a:custGeom>
                <a:avLst/>
                <a:gdLst>
                  <a:gd name="connsiteX0" fmla="*/ 111019 w 221951"/>
                  <a:gd name="connsiteY0" fmla="*/ 157023 h 157023"/>
                  <a:gd name="connsiteX1" fmla="*/ 0 w 221951"/>
                  <a:gd name="connsiteY1" fmla="*/ 46004 h 157023"/>
                  <a:gd name="connsiteX2" fmla="*/ 221951 w 221951"/>
                  <a:gd name="connsiteY2" fmla="*/ 46004 h 157023"/>
                  <a:gd name="connsiteX3" fmla="*/ 110932 w 221951"/>
                  <a:gd name="connsiteY3" fmla="*/ 157023 h 157023"/>
                </a:gdLst>
                <a:ahLst/>
                <a:cxnLst>
                  <a:cxn ang="0">
                    <a:pos x="connsiteX0" y="connsiteY0"/>
                  </a:cxn>
                  <a:cxn ang="0">
                    <a:pos x="connsiteX1" y="connsiteY1"/>
                  </a:cxn>
                  <a:cxn ang="0">
                    <a:pos x="connsiteX2" y="connsiteY2"/>
                  </a:cxn>
                  <a:cxn ang="0">
                    <a:pos x="connsiteX3" y="connsiteY3"/>
                  </a:cxn>
                </a:cxnLst>
                <a:rect l="l" t="t" r="r" b="b"/>
                <a:pathLst>
                  <a:path w="221951" h="157023">
                    <a:moveTo>
                      <a:pt x="111019" y="157023"/>
                    </a:moveTo>
                    <a:lnTo>
                      <a:pt x="0" y="46004"/>
                    </a:lnTo>
                    <a:cubicBezTo>
                      <a:pt x="61339" y="-15335"/>
                      <a:pt x="160699" y="-15335"/>
                      <a:pt x="221951" y="46004"/>
                    </a:cubicBezTo>
                    <a:lnTo>
                      <a:pt x="110932" y="157023"/>
                    </a:lnTo>
                    <a:close/>
                  </a:path>
                </a:pathLst>
              </a:custGeom>
              <a:solidFill>
                <a:srgbClr val="0766D1"/>
              </a:solidFill>
              <a:ln w="0" cap="flat">
                <a:noFill/>
                <a:prstDash val="solid"/>
                <a:miter/>
              </a:ln>
            </p:spPr>
            <p:txBody>
              <a:bodyPr rtlCol="0" anchor="ctr"/>
              <a:lstStyle/>
              <a:p>
                <a:endParaRPr lang="en-GB" sz="1200"/>
              </a:p>
            </p:txBody>
          </p:sp>
        </p:grpSp>
      </p:grpSp>
      <p:grpSp>
        <p:nvGrpSpPr>
          <p:cNvPr id="38" name="!!_R7">
            <a:extLst>
              <a:ext uri="{FF2B5EF4-FFF2-40B4-BE49-F238E27FC236}">
                <a16:creationId xmlns:a16="http://schemas.microsoft.com/office/drawing/2014/main" id="{165FA6F7-EF54-C797-0970-B050FF593051}"/>
              </a:ext>
            </a:extLst>
          </p:cNvPr>
          <p:cNvGrpSpPr/>
          <p:nvPr/>
        </p:nvGrpSpPr>
        <p:grpSpPr>
          <a:xfrm rot="12608608">
            <a:off x="-2374900" y="-5041900"/>
            <a:ext cx="16941799" cy="16941799"/>
            <a:chOff x="2057400" y="-1943100"/>
            <a:chExt cx="14170589" cy="14170589"/>
          </a:xfrm>
        </p:grpSpPr>
        <p:sp>
          <p:nvSpPr>
            <p:cNvPr id="39" name="Freeform: Shape 38">
              <a:extLst>
                <a:ext uri="{FF2B5EF4-FFF2-40B4-BE49-F238E27FC236}">
                  <a16:creationId xmlns:a16="http://schemas.microsoft.com/office/drawing/2014/main" id="{102C999C-1EC9-0AAB-E09A-BB5693143053}"/>
                </a:ext>
              </a:extLst>
            </p:cNvPr>
            <p:cNvSpPr/>
            <p:nvPr/>
          </p:nvSpPr>
          <p:spPr>
            <a:xfrm>
              <a:off x="2057400" y="-1943100"/>
              <a:ext cx="14170589" cy="14170589"/>
            </a:xfrm>
            <a:custGeom>
              <a:avLst/>
              <a:gdLst>
                <a:gd name="connsiteX0" fmla="*/ 14170589 w 14170589"/>
                <a:gd name="connsiteY0" fmla="*/ 7085295 h 14170589"/>
                <a:gd name="connsiteX1" fmla="*/ 7085295 w 14170589"/>
                <a:gd name="connsiteY1" fmla="*/ 14170589 h 14170589"/>
                <a:gd name="connsiteX2" fmla="*/ 0 w 14170589"/>
                <a:gd name="connsiteY2" fmla="*/ 7085295 h 14170589"/>
                <a:gd name="connsiteX3" fmla="*/ 7085295 w 14170589"/>
                <a:gd name="connsiteY3" fmla="*/ 0 h 14170589"/>
                <a:gd name="connsiteX4" fmla="*/ 14170589 w 14170589"/>
                <a:gd name="connsiteY4" fmla="*/ 7085295 h 1417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0589" h="14170589">
                  <a:moveTo>
                    <a:pt x="14170589" y="7085295"/>
                  </a:moveTo>
                  <a:cubicBezTo>
                    <a:pt x="14170589" y="10998395"/>
                    <a:pt x="10998395" y="14170589"/>
                    <a:pt x="7085295" y="14170589"/>
                  </a:cubicBezTo>
                  <a:cubicBezTo>
                    <a:pt x="3172195" y="14170589"/>
                    <a:pt x="0" y="10998395"/>
                    <a:pt x="0" y="7085295"/>
                  </a:cubicBezTo>
                  <a:cubicBezTo>
                    <a:pt x="0" y="3172195"/>
                    <a:pt x="3172195" y="0"/>
                    <a:pt x="7085295" y="0"/>
                  </a:cubicBezTo>
                  <a:cubicBezTo>
                    <a:pt x="10998395" y="0"/>
                    <a:pt x="14170589" y="3172195"/>
                    <a:pt x="14170589" y="7085295"/>
                  </a:cubicBezTo>
                  <a:close/>
                </a:path>
              </a:pathLst>
            </a:custGeom>
            <a:noFill/>
            <a:ln w="0" cap="flat">
              <a:noFill/>
              <a:prstDash val="solid"/>
              <a:miter/>
            </a:ln>
          </p:spPr>
          <p:txBody>
            <a:bodyPr rtlCol="0" anchor="ctr"/>
            <a:lstStyle/>
            <a:p>
              <a:endParaRPr lang="en-GB" sz="1200"/>
            </a:p>
          </p:txBody>
        </p:sp>
        <p:sp>
          <p:nvSpPr>
            <p:cNvPr id="40" name="Freeform: Shape 39">
              <a:extLst>
                <a:ext uri="{FF2B5EF4-FFF2-40B4-BE49-F238E27FC236}">
                  <a16:creationId xmlns:a16="http://schemas.microsoft.com/office/drawing/2014/main" id="{9313A0F6-7E54-174B-164D-7E65E36FAFE2}"/>
                </a:ext>
              </a:extLst>
            </p:cNvPr>
            <p:cNvSpPr/>
            <p:nvPr/>
          </p:nvSpPr>
          <p:spPr>
            <a:xfrm>
              <a:off x="2333381" y="-1682344"/>
              <a:ext cx="13636375" cy="13636375"/>
            </a:xfrm>
            <a:custGeom>
              <a:avLst/>
              <a:gdLst>
                <a:gd name="connsiteX0" fmla="*/ 13636376 w 13636375"/>
                <a:gd name="connsiteY0" fmla="*/ 6818188 h 13636375"/>
                <a:gd name="connsiteX1" fmla="*/ 6818188 w 13636375"/>
                <a:gd name="connsiteY1" fmla="*/ 13636376 h 13636375"/>
                <a:gd name="connsiteX2" fmla="*/ 0 w 13636375"/>
                <a:gd name="connsiteY2" fmla="*/ 6818188 h 13636375"/>
                <a:gd name="connsiteX3" fmla="*/ 6818188 w 13636375"/>
                <a:gd name="connsiteY3" fmla="*/ 0 h 13636375"/>
                <a:gd name="connsiteX4" fmla="*/ 13636376 w 13636375"/>
                <a:gd name="connsiteY4" fmla="*/ 6818188 h 1363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375" h="13636375">
                  <a:moveTo>
                    <a:pt x="13636376" y="6818188"/>
                  </a:moveTo>
                  <a:cubicBezTo>
                    <a:pt x="13636376" y="10583769"/>
                    <a:pt x="10583769" y="13636376"/>
                    <a:pt x="6818188" y="13636376"/>
                  </a:cubicBezTo>
                  <a:cubicBezTo>
                    <a:pt x="3052607" y="13636376"/>
                    <a:pt x="0" y="10583769"/>
                    <a:pt x="0" y="6818188"/>
                  </a:cubicBezTo>
                  <a:cubicBezTo>
                    <a:pt x="0" y="3052607"/>
                    <a:pt x="3052607" y="0"/>
                    <a:pt x="6818188" y="0"/>
                  </a:cubicBezTo>
                  <a:cubicBezTo>
                    <a:pt x="10583769" y="0"/>
                    <a:pt x="13636376" y="3052607"/>
                    <a:pt x="13636376" y="6818188"/>
                  </a:cubicBezTo>
                  <a:close/>
                </a:path>
              </a:pathLst>
            </a:custGeom>
            <a:noFill/>
            <a:ln w="3741" cap="flat">
              <a:solidFill>
                <a:srgbClr val="FFFFFF"/>
              </a:solidFill>
              <a:prstDash val="solid"/>
              <a:miter/>
            </a:ln>
          </p:spPr>
          <p:txBody>
            <a:bodyPr rtlCol="0" anchor="ctr"/>
            <a:lstStyle/>
            <a:p>
              <a:endParaRPr lang="en-GB" sz="1200"/>
            </a:p>
          </p:txBody>
        </p:sp>
        <p:grpSp>
          <p:nvGrpSpPr>
            <p:cNvPr id="41" name="Graphic 143">
              <a:extLst>
                <a:ext uri="{FF2B5EF4-FFF2-40B4-BE49-F238E27FC236}">
                  <a16:creationId xmlns:a16="http://schemas.microsoft.com/office/drawing/2014/main" id="{6D6EADBE-A472-85C4-A129-1BB1D3284133}"/>
                </a:ext>
              </a:extLst>
            </p:cNvPr>
            <p:cNvGrpSpPr/>
            <p:nvPr/>
          </p:nvGrpSpPr>
          <p:grpSpPr>
            <a:xfrm>
              <a:off x="2768179" y="-1682344"/>
              <a:ext cx="13201490" cy="13636288"/>
              <a:chOff x="2768179" y="-1682344"/>
              <a:chExt cx="13201490" cy="13636288"/>
            </a:xfrm>
          </p:grpSpPr>
          <p:sp>
            <p:nvSpPr>
              <p:cNvPr id="46" name="Freeform: Shape 45">
                <a:extLst>
                  <a:ext uri="{FF2B5EF4-FFF2-40B4-BE49-F238E27FC236}">
                    <a16:creationId xmlns:a16="http://schemas.microsoft.com/office/drawing/2014/main" id="{FAA75B8C-96F7-E313-4CA6-B3475B65D9EE}"/>
                  </a:ext>
                </a:extLst>
              </p:cNvPr>
              <p:cNvSpPr/>
              <p:nvPr/>
            </p:nvSpPr>
            <p:spPr>
              <a:xfrm>
                <a:off x="2832184" y="-1682344"/>
                <a:ext cx="13137486" cy="13636288"/>
              </a:xfrm>
              <a:custGeom>
                <a:avLst/>
                <a:gdLst>
                  <a:gd name="connsiteX0" fmla="*/ 353329 w 13137486"/>
                  <a:gd name="connsiteY0" fmla="*/ 3515110 h 13636288"/>
                  <a:gd name="connsiteX1" fmla="*/ 401356 w 13137486"/>
                  <a:gd name="connsiteY1" fmla="*/ 3430019 h 13636288"/>
                  <a:gd name="connsiteX2" fmla="*/ 6319385 w 13137486"/>
                  <a:gd name="connsiteY2" fmla="*/ 0 h 13636288"/>
                  <a:gd name="connsiteX3" fmla="*/ 13137486 w 13137486"/>
                  <a:gd name="connsiteY3" fmla="*/ 6818188 h 13636288"/>
                  <a:gd name="connsiteX4" fmla="*/ 6319298 w 13137486"/>
                  <a:gd name="connsiteY4" fmla="*/ 13636289 h 13636288"/>
                  <a:gd name="connsiteX5" fmla="*/ 12181 w 13137486"/>
                  <a:gd name="connsiteY5" fmla="*/ 9412692 h 13636288"/>
                  <a:gd name="connsiteX6" fmla="*/ 0 w 13137486"/>
                  <a:gd name="connsiteY6" fmla="*/ 9382937 h 136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486" h="13636288">
                    <a:moveTo>
                      <a:pt x="353329" y="3515110"/>
                    </a:moveTo>
                    <a:cubicBezTo>
                      <a:pt x="369077" y="3486659"/>
                      <a:pt x="385086" y="3458296"/>
                      <a:pt x="401356" y="3430019"/>
                    </a:cubicBezTo>
                    <a:cubicBezTo>
                      <a:pt x="1577149" y="1380517"/>
                      <a:pt x="3787090" y="0"/>
                      <a:pt x="6319385" y="0"/>
                    </a:cubicBezTo>
                    <a:cubicBezTo>
                      <a:pt x="10084985" y="0"/>
                      <a:pt x="13137486" y="3052589"/>
                      <a:pt x="13137486" y="6818188"/>
                    </a:cubicBezTo>
                    <a:cubicBezTo>
                      <a:pt x="13137486" y="10583787"/>
                      <a:pt x="10084898" y="13636376"/>
                      <a:pt x="6319298" y="13636289"/>
                    </a:cubicBezTo>
                    <a:cubicBezTo>
                      <a:pt x="3472304" y="13636289"/>
                      <a:pt x="1032930" y="11891393"/>
                      <a:pt x="12181" y="9412692"/>
                    </a:cubicBezTo>
                    <a:cubicBezTo>
                      <a:pt x="8092" y="9402775"/>
                      <a:pt x="4002" y="9392856"/>
                      <a:pt x="0" y="9382937"/>
                    </a:cubicBezTo>
                  </a:path>
                </a:pathLst>
              </a:custGeom>
              <a:noFill/>
              <a:ln w="8701" cap="flat">
                <a:solidFill>
                  <a:srgbClr val="AFB5C0"/>
                </a:solidFill>
                <a:prstDash val="solid"/>
                <a:miter/>
              </a:ln>
            </p:spPr>
            <p:txBody>
              <a:bodyPr rtlCol="0" anchor="ctr"/>
              <a:lstStyle/>
              <a:p>
                <a:endParaRPr lang="en-GB" sz="1200"/>
              </a:p>
            </p:txBody>
          </p:sp>
          <p:sp>
            <p:nvSpPr>
              <p:cNvPr id="47" name="Freeform: Shape 46">
                <a:extLst>
                  <a:ext uri="{FF2B5EF4-FFF2-40B4-BE49-F238E27FC236}">
                    <a16:creationId xmlns:a16="http://schemas.microsoft.com/office/drawing/2014/main" id="{E15BD48F-8DC0-34CD-25CE-09DB4CC95E9D}"/>
                  </a:ext>
                </a:extLst>
              </p:cNvPr>
              <p:cNvSpPr/>
              <p:nvPr/>
            </p:nvSpPr>
            <p:spPr>
              <a:xfrm>
                <a:off x="3122068" y="1764691"/>
                <a:ext cx="130823" cy="130841"/>
              </a:xfrm>
              <a:custGeom>
                <a:avLst/>
                <a:gdLst>
                  <a:gd name="connsiteX0" fmla="*/ 122522 w 130823"/>
                  <a:gd name="connsiteY0" fmla="*/ 97308 h 130841"/>
                  <a:gd name="connsiteX1" fmla="*/ 33515 w 130823"/>
                  <a:gd name="connsiteY1" fmla="*/ 122540 h 130841"/>
                  <a:gd name="connsiteX2" fmla="*/ 8283 w 130823"/>
                  <a:gd name="connsiteY2" fmla="*/ 33533 h 130841"/>
                  <a:gd name="connsiteX3" fmla="*/ 97290 w 130823"/>
                  <a:gd name="connsiteY3" fmla="*/ 8302 h 130841"/>
                  <a:gd name="connsiteX4" fmla="*/ 122522 w 130823"/>
                  <a:gd name="connsiteY4" fmla="*/ 97308 h 13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3" h="130841">
                    <a:moveTo>
                      <a:pt x="122522" y="97308"/>
                    </a:moveTo>
                    <a:cubicBezTo>
                      <a:pt x="104947" y="128891"/>
                      <a:pt x="65011" y="140115"/>
                      <a:pt x="33515" y="122540"/>
                    </a:cubicBezTo>
                    <a:cubicBezTo>
                      <a:pt x="2019" y="104965"/>
                      <a:pt x="-9292" y="65029"/>
                      <a:pt x="8283" y="33533"/>
                    </a:cubicBezTo>
                    <a:cubicBezTo>
                      <a:pt x="25859" y="1950"/>
                      <a:pt x="65794" y="-9273"/>
                      <a:pt x="97290" y="8302"/>
                    </a:cubicBezTo>
                    <a:cubicBezTo>
                      <a:pt x="128873" y="25877"/>
                      <a:pt x="140097" y="65812"/>
                      <a:pt x="122522" y="97308"/>
                    </a:cubicBezTo>
                    <a:close/>
                  </a:path>
                </a:pathLst>
              </a:custGeom>
              <a:solidFill>
                <a:srgbClr val="AFB5C0"/>
              </a:solidFill>
              <a:ln w="0" cap="flat">
                <a:noFill/>
                <a:prstDash val="solid"/>
                <a:miter/>
              </a:ln>
            </p:spPr>
            <p:txBody>
              <a:bodyPr rtlCol="0" anchor="ctr"/>
              <a:lstStyle/>
              <a:p>
                <a:endParaRPr lang="en-GB" sz="1200"/>
              </a:p>
            </p:txBody>
          </p:sp>
          <p:sp>
            <p:nvSpPr>
              <p:cNvPr id="48" name="Freeform: Shape 47">
                <a:extLst>
                  <a:ext uri="{FF2B5EF4-FFF2-40B4-BE49-F238E27FC236}">
                    <a16:creationId xmlns:a16="http://schemas.microsoft.com/office/drawing/2014/main" id="{42AF8A75-B3DE-F6DF-8BA6-B84E51EA979C}"/>
                  </a:ext>
                </a:extLst>
              </p:cNvPr>
              <p:cNvSpPr/>
              <p:nvPr/>
            </p:nvSpPr>
            <p:spPr>
              <a:xfrm>
                <a:off x="2768179" y="7638153"/>
                <a:ext cx="130880" cy="130880"/>
              </a:xfrm>
              <a:custGeom>
                <a:avLst/>
                <a:gdLst>
                  <a:gd name="connsiteX0" fmla="*/ 126127 w 130880"/>
                  <a:gd name="connsiteY0" fmla="*/ 40949 h 130880"/>
                  <a:gd name="connsiteX1" fmla="*/ 40948 w 130880"/>
                  <a:gd name="connsiteY1" fmla="*/ 4754 h 130880"/>
                  <a:gd name="connsiteX2" fmla="*/ 4754 w 130880"/>
                  <a:gd name="connsiteY2" fmla="*/ 89933 h 130880"/>
                  <a:gd name="connsiteX3" fmla="*/ 89932 w 130880"/>
                  <a:gd name="connsiteY3" fmla="*/ 126126 h 130880"/>
                  <a:gd name="connsiteX4" fmla="*/ 126127 w 130880"/>
                  <a:gd name="connsiteY4" fmla="*/ 40949 h 13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0" h="130880">
                    <a:moveTo>
                      <a:pt x="126127" y="40949"/>
                    </a:moveTo>
                    <a:cubicBezTo>
                      <a:pt x="112641" y="7451"/>
                      <a:pt x="74445" y="-8732"/>
                      <a:pt x="40948" y="4754"/>
                    </a:cubicBezTo>
                    <a:cubicBezTo>
                      <a:pt x="7451" y="18239"/>
                      <a:pt x="-8732" y="56435"/>
                      <a:pt x="4754" y="89933"/>
                    </a:cubicBezTo>
                    <a:cubicBezTo>
                      <a:pt x="18240" y="123430"/>
                      <a:pt x="56435" y="139613"/>
                      <a:pt x="89932" y="126126"/>
                    </a:cubicBezTo>
                    <a:cubicBezTo>
                      <a:pt x="123429" y="112641"/>
                      <a:pt x="139612" y="74446"/>
                      <a:pt x="126127" y="40949"/>
                    </a:cubicBezTo>
                    <a:close/>
                  </a:path>
                </a:pathLst>
              </a:custGeom>
              <a:solidFill>
                <a:srgbClr val="AFB5C0"/>
              </a:solidFill>
              <a:ln w="0" cap="flat">
                <a:noFill/>
                <a:prstDash val="solid"/>
                <a:miter/>
              </a:ln>
            </p:spPr>
            <p:txBody>
              <a:bodyPr rtlCol="0" anchor="ctr"/>
              <a:lstStyle/>
              <a:p>
                <a:endParaRPr lang="en-GB" sz="1200"/>
              </a:p>
            </p:txBody>
          </p:sp>
        </p:grpSp>
        <p:sp>
          <p:nvSpPr>
            <p:cNvPr id="42" name="Freeform: Shape 41">
              <a:extLst>
                <a:ext uri="{FF2B5EF4-FFF2-40B4-BE49-F238E27FC236}">
                  <a16:creationId xmlns:a16="http://schemas.microsoft.com/office/drawing/2014/main" id="{CE4B260A-1B7D-D6AD-E52F-B46660A780B8}"/>
                </a:ext>
              </a:extLst>
            </p:cNvPr>
            <p:cNvSpPr/>
            <p:nvPr/>
          </p:nvSpPr>
          <p:spPr>
            <a:xfrm>
              <a:off x="2200539" y="2009038"/>
              <a:ext cx="890485" cy="5540772"/>
            </a:xfrm>
            <a:custGeom>
              <a:avLst/>
              <a:gdLst>
                <a:gd name="connsiteX0" fmla="*/ 572567 w 890485"/>
                <a:gd name="connsiteY0" fmla="*/ 5540773 h 5540772"/>
                <a:gd name="connsiteX1" fmla="*/ 505225 w 890485"/>
                <a:gd name="connsiteY1" fmla="*/ 4715700 h 5540772"/>
                <a:gd name="connsiteX2" fmla="*/ 2159 w 890485"/>
                <a:gd name="connsiteY2" fmla="*/ 3970323 h 5540772"/>
                <a:gd name="connsiteX3" fmla="*/ 313813 w 890485"/>
                <a:gd name="connsiteY3" fmla="*/ 3126718 h 5540772"/>
                <a:gd name="connsiteX4" fmla="*/ 2159 w 890485"/>
                <a:gd name="connsiteY4" fmla="*/ 2283112 h 5540772"/>
                <a:gd name="connsiteX5" fmla="*/ 505225 w 890485"/>
                <a:gd name="connsiteY5" fmla="*/ 1537736 h 5540772"/>
                <a:gd name="connsiteX6" fmla="*/ 404908 w 890485"/>
                <a:gd name="connsiteY6" fmla="*/ 644102 h 5540772"/>
                <a:gd name="connsiteX7" fmla="*/ 890486 w 890485"/>
                <a:gd name="connsiteY7" fmla="*/ 0 h 55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485" h="5540772">
                  <a:moveTo>
                    <a:pt x="572567" y="5540773"/>
                  </a:moveTo>
                  <a:cubicBezTo>
                    <a:pt x="446844" y="5178308"/>
                    <a:pt x="571175" y="4984460"/>
                    <a:pt x="505225" y="4715700"/>
                  </a:cubicBezTo>
                  <a:cubicBezTo>
                    <a:pt x="440319" y="4451377"/>
                    <a:pt x="35308" y="4245783"/>
                    <a:pt x="2159" y="3970323"/>
                  </a:cubicBezTo>
                  <a:cubicBezTo>
                    <a:pt x="-30207" y="3700867"/>
                    <a:pt x="313813" y="3404962"/>
                    <a:pt x="313813" y="3126718"/>
                  </a:cubicBezTo>
                  <a:cubicBezTo>
                    <a:pt x="313813" y="2848474"/>
                    <a:pt x="-30294" y="2552568"/>
                    <a:pt x="2159" y="2283112"/>
                  </a:cubicBezTo>
                  <a:cubicBezTo>
                    <a:pt x="35221" y="2007653"/>
                    <a:pt x="440319" y="1802058"/>
                    <a:pt x="505225" y="1537736"/>
                  </a:cubicBezTo>
                  <a:cubicBezTo>
                    <a:pt x="571262" y="1269063"/>
                    <a:pt x="308158" y="899202"/>
                    <a:pt x="404908" y="644102"/>
                  </a:cubicBezTo>
                  <a:cubicBezTo>
                    <a:pt x="502876" y="386043"/>
                    <a:pt x="692200" y="417801"/>
                    <a:pt x="890486" y="0"/>
                  </a:cubicBezTo>
                </a:path>
              </a:pathLst>
            </a:custGeom>
            <a:noFill/>
            <a:ln w="28277" cap="flat">
              <a:solidFill>
                <a:srgbClr val="032954"/>
              </a:solidFill>
              <a:prstDash val="solid"/>
              <a:miter/>
            </a:ln>
          </p:spPr>
          <p:txBody>
            <a:bodyPr rtlCol="0" anchor="ctr"/>
            <a:lstStyle/>
            <a:p>
              <a:endParaRPr lang="en-GB" sz="1200"/>
            </a:p>
          </p:txBody>
        </p:sp>
        <p:sp>
          <p:nvSpPr>
            <p:cNvPr id="43" name="Freeform: Shape 42">
              <a:extLst>
                <a:ext uri="{FF2B5EF4-FFF2-40B4-BE49-F238E27FC236}">
                  <a16:creationId xmlns:a16="http://schemas.microsoft.com/office/drawing/2014/main" id="{37B4A9BC-9A80-5B75-07F1-31A9CBD38418}"/>
                </a:ext>
              </a:extLst>
            </p:cNvPr>
            <p:cNvSpPr/>
            <p:nvPr/>
          </p:nvSpPr>
          <p:spPr>
            <a:xfrm>
              <a:off x="13972719" y="314693"/>
              <a:ext cx="1996950" cy="7377459"/>
            </a:xfrm>
            <a:custGeom>
              <a:avLst/>
              <a:gdLst>
                <a:gd name="connsiteX0" fmla="*/ 0 w 1996950"/>
                <a:gd name="connsiteY0" fmla="*/ 0 h 7377459"/>
                <a:gd name="connsiteX1" fmla="*/ 1996951 w 1996950"/>
                <a:gd name="connsiteY1" fmla="*/ 4821150 h 7377459"/>
                <a:gd name="connsiteX2" fmla="*/ 1501541 w 1996950"/>
                <a:gd name="connsiteY2" fmla="*/ 7377460 h 7377459"/>
              </a:gdLst>
              <a:ahLst/>
              <a:cxnLst>
                <a:cxn ang="0">
                  <a:pos x="connsiteX0" y="connsiteY0"/>
                </a:cxn>
                <a:cxn ang="0">
                  <a:pos x="connsiteX1" y="connsiteY1"/>
                </a:cxn>
                <a:cxn ang="0">
                  <a:pos x="connsiteX2" y="connsiteY2"/>
                </a:cxn>
              </a:cxnLst>
              <a:rect l="l" t="t" r="r" b="b"/>
              <a:pathLst>
                <a:path w="1996950" h="7377459">
                  <a:moveTo>
                    <a:pt x="0" y="0"/>
                  </a:moveTo>
                  <a:cubicBezTo>
                    <a:pt x="1233826" y="1233825"/>
                    <a:pt x="1996951" y="2938350"/>
                    <a:pt x="1996951" y="4821150"/>
                  </a:cubicBezTo>
                  <a:cubicBezTo>
                    <a:pt x="1996951" y="5725138"/>
                    <a:pt x="1821026" y="6588059"/>
                    <a:pt x="1501541" y="7377460"/>
                  </a:cubicBezTo>
                </a:path>
              </a:pathLst>
            </a:custGeom>
            <a:noFill/>
            <a:ln w="30191" cap="flat">
              <a:solidFill>
                <a:srgbClr val="1680F8"/>
              </a:solidFill>
              <a:prstDash val="solid"/>
              <a:miter/>
            </a:ln>
          </p:spPr>
          <p:txBody>
            <a:bodyPr rtlCol="0" anchor="ctr"/>
            <a:lstStyle/>
            <a:p>
              <a:endParaRPr lang="en-GB" sz="1200"/>
            </a:p>
          </p:txBody>
        </p:sp>
        <p:sp>
          <p:nvSpPr>
            <p:cNvPr id="44" name="Freeform: Shape 43">
              <a:extLst>
                <a:ext uri="{FF2B5EF4-FFF2-40B4-BE49-F238E27FC236}">
                  <a16:creationId xmlns:a16="http://schemas.microsoft.com/office/drawing/2014/main" id="{F0761CAB-2AAA-344A-A13A-86B4B4438666}"/>
                </a:ext>
              </a:extLst>
            </p:cNvPr>
            <p:cNvSpPr/>
            <p:nvPr/>
          </p:nvSpPr>
          <p:spPr>
            <a:xfrm>
              <a:off x="15286416" y="7513182"/>
              <a:ext cx="357940" cy="357940"/>
            </a:xfrm>
            <a:custGeom>
              <a:avLst/>
              <a:gdLst>
                <a:gd name="connsiteX0" fmla="*/ 357941 w 357940"/>
                <a:gd name="connsiteY0" fmla="*/ 178971 h 357940"/>
                <a:gd name="connsiteX1" fmla="*/ 178971 w 357940"/>
                <a:gd name="connsiteY1" fmla="*/ 357941 h 357940"/>
                <a:gd name="connsiteX2" fmla="*/ 1 w 357940"/>
                <a:gd name="connsiteY2" fmla="*/ 178971 h 357940"/>
                <a:gd name="connsiteX3" fmla="*/ 178971 w 357940"/>
                <a:gd name="connsiteY3" fmla="*/ 1 h 357940"/>
                <a:gd name="connsiteX4" fmla="*/ 357941 w 357940"/>
                <a:gd name="connsiteY4" fmla="*/ 178971 h 3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40" h="357940">
                  <a:moveTo>
                    <a:pt x="357941" y="178971"/>
                  </a:moveTo>
                  <a:cubicBezTo>
                    <a:pt x="357941" y="277813"/>
                    <a:pt x="277813" y="357941"/>
                    <a:pt x="178971" y="357941"/>
                  </a:cubicBezTo>
                  <a:cubicBezTo>
                    <a:pt x="80128" y="357941"/>
                    <a:pt x="1" y="277813"/>
                    <a:pt x="1" y="178971"/>
                  </a:cubicBezTo>
                  <a:cubicBezTo>
                    <a:pt x="1" y="80128"/>
                    <a:pt x="80128" y="1"/>
                    <a:pt x="178971" y="1"/>
                  </a:cubicBezTo>
                  <a:cubicBezTo>
                    <a:pt x="277813" y="1"/>
                    <a:pt x="357941" y="80128"/>
                    <a:pt x="357941" y="178971"/>
                  </a:cubicBezTo>
                  <a:close/>
                </a:path>
              </a:pathLst>
            </a:custGeom>
            <a:solidFill>
              <a:srgbClr val="2A8AF8"/>
            </a:solidFill>
            <a:ln w="0" cap="flat">
              <a:noFill/>
              <a:prstDash val="solid"/>
              <a:miter/>
            </a:ln>
          </p:spPr>
          <p:txBody>
            <a:bodyPr rtlCol="0" anchor="ctr"/>
            <a:lstStyle/>
            <a:p>
              <a:endParaRPr lang="en-GB" sz="1200"/>
            </a:p>
          </p:txBody>
        </p:sp>
        <p:sp>
          <p:nvSpPr>
            <p:cNvPr id="45" name="Freeform: Shape 44">
              <a:extLst>
                <a:ext uri="{FF2B5EF4-FFF2-40B4-BE49-F238E27FC236}">
                  <a16:creationId xmlns:a16="http://schemas.microsoft.com/office/drawing/2014/main" id="{817DC67A-B96D-E237-72F1-EE842870002B}"/>
                </a:ext>
              </a:extLst>
            </p:cNvPr>
            <p:cNvSpPr/>
            <p:nvPr/>
          </p:nvSpPr>
          <p:spPr>
            <a:xfrm>
              <a:off x="14610383" y="9032610"/>
              <a:ext cx="181754" cy="156994"/>
            </a:xfrm>
            <a:custGeom>
              <a:avLst/>
              <a:gdLst>
                <a:gd name="connsiteX0" fmla="*/ 27146 w 181754"/>
                <a:gd name="connsiteY0" fmla="*/ 156995 h 156994"/>
                <a:gd name="connsiteX1" fmla="*/ 0 w 181754"/>
                <a:gd name="connsiteY1" fmla="*/ 2386 h 156994"/>
                <a:gd name="connsiteX2" fmla="*/ 181755 w 181754"/>
                <a:gd name="connsiteY2" fmla="*/ 129849 h 156994"/>
                <a:gd name="connsiteX3" fmla="*/ 27146 w 181754"/>
                <a:gd name="connsiteY3" fmla="*/ 156995 h 156994"/>
              </a:gdLst>
              <a:ahLst/>
              <a:cxnLst>
                <a:cxn ang="0">
                  <a:pos x="connsiteX0" y="connsiteY0"/>
                </a:cxn>
                <a:cxn ang="0">
                  <a:pos x="connsiteX1" y="connsiteY1"/>
                </a:cxn>
                <a:cxn ang="0">
                  <a:pos x="connsiteX2" y="connsiteY2"/>
                </a:cxn>
                <a:cxn ang="0">
                  <a:pos x="connsiteX3" y="connsiteY3"/>
                </a:cxn>
              </a:cxnLst>
              <a:rect l="l" t="t" r="r" b="b"/>
              <a:pathLst>
                <a:path w="181754" h="156994">
                  <a:moveTo>
                    <a:pt x="27146" y="156995"/>
                  </a:moveTo>
                  <a:lnTo>
                    <a:pt x="0" y="2386"/>
                  </a:lnTo>
                  <a:cubicBezTo>
                    <a:pt x="85439" y="-12579"/>
                    <a:pt x="166702" y="44409"/>
                    <a:pt x="181755" y="129849"/>
                  </a:cubicBezTo>
                  <a:lnTo>
                    <a:pt x="27146" y="156995"/>
                  </a:lnTo>
                  <a:close/>
                </a:path>
              </a:pathLst>
            </a:custGeom>
            <a:solidFill>
              <a:srgbClr val="032954"/>
            </a:solidFill>
            <a:ln w="0" cap="flat">
              <a:noFill/>
              <a:prstDash val="solid"/>
              <a:miter/>
            </a:ln>
          </p:spPr>
          <p:txBody>
            <a:bodyPr rtlCol="0" anchor="ctr"/>
            <a:lstStyle/>
            <a:p>
              <a:endParaRPr lang="en-GB" sz="1200"/>
            </a:p>
          </p:txBody>
        </p:sp>
      </p:grpSp>
      <p:sp>
        <p:nvSpPr>
          <p:cNvPr id="79" name="!!_AI_Sq">
            <a:extLst>
              <a:ext uri="{FF2B5EF4-FFF2-40B4-BE49-F238E27FC236}">
                <a16:creationId xmlns:a16="http://schemas.microsoft.com/office/drawing/2014/main" id="{41C725C0-4834-EEBC-4EAA-081FB1AA7BA0}"/>
              </a:ext>
            </a:extLst>
          </p:cNvPr>
          <p:cNvSpPr/>
          <p:nvPr/>
        </p:nvSpPr>
        <p:spPr>
          <a:xfrm>
            <a:off x="4101176" y="1434408"/>
            <a:ext cx="1998923" cy="1994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 name="!!_AI_Circle_End"/>
          <p:cNvSpPr/>
          <p:nvPr/>
        </p:nvSpPr>
        <p:spPr>
          <a:xfrm>
            <a:off x="4102100" y="1435100"/>
            <a:ext cx="3987800" cy="3987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70" name="!!_AI_Circle_Mid">
            <a:extLst>
              <a:ext uri="{FF2B5EF4-FFF2-40B4-BE49-F238E27FC236}">
                <a16:creationId xmlns:a16="http://schemas.microsoft.com/office/drawing/2014/main" id="{00C498A2-61FC-C29D-6317-68CC11B7551B}"/>
              </a:ext>
            </a:extLst>
          </p:cNvPr>
          <p:cNvSpPr/>
          <p:nvPr/>
        </p:nvSpPr>
        <p:spPr>
          <a:xfrm>
            <a:off x="6080761" y="1434754"/>
            <a:ext cx="30479" cy="3987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9" name="!!_AI_Circle_Start">
            <a:extLst>
              <a:ext uri="{FF2B5EF4-FFF2-40B4-BE49-F238E27FC236}">
                <a16:creationId xmlns:a16="http://schemas.microsoft.com/office/drawing/2014/main" id="{5C6D8B20-614E-8810-5250-4C55657021DD}"/>
              </a:ext>
            </a:extLst>
          </p:cNvPr>
          <p:cNvSpPr/>
          <p:nvPr/>
        </p:nvSpPr>
        <p:spPr>
          <a:xfrm>
            <a:off x="4102100" y="1435100"/>
            <a:ext cx="3987800" cy="3987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lnSpc>
                <a:spcPct val="85000"/>
              </a:lnSpc>
            </a:pPr>
            <a:endParaRPr lang="en-US" sz="1600"/>
          </a:p>
        </p:txBody>
      </p:sp>
      <p:sp>
        <p:nvSpPr>
          <p:cNvPr id="56" name="!!_NLP">
            <a:extLst>
              <a:ext uri="{FF2B5EF4-FFF2-40B4-BE49-F238E27FC236}">
                <a16:creationId xmlns:a16="http://schemas.microsoft.com/office/drawing/2014/main" id="{81997538-DC50-B020-E17D-D9DB3EE76558}"/>
              </a:ext>
            </a:extLst>
          </p:cNvPr>
          <p:cNvSpPr/>
          <p:nvPr/>
        </p:nvSpPr>
        <p:spPr>
          <a:xfrm>
            <a:off x="5626769" y="4827313"/>
            <a:ext cx="192000" cy="19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8" name="!!_CV">
            <a:extLst>
              <a:ext uri="{FF2B5EF4-FFF2-40B4-BE49-F238E27FC236}">
                <a16:creationId xmlns:a16="http://schemas.microsoft.com/office/drawing/2014/main" id="{DDDB5AFE-E224-C1A4-1D8B-1A06D4F794B6}"/>
              </a:ext>
            </a:extLst>
          </p:cNvPr>
          <p:cNvSpPr/>
          <p:nvPr/>
        </p:nvSpPr>
        <p:spPr>
          <a:xfrm>
            <a:off x="6376128" y="4827313"/>
            <a:ext cx="192000" cy="19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2" name="!!_ML_End">
            <a:extLst>
              <a:ext uri="{FF2B5EF4-FFF2-40B4-BE49-F238E27FC236}">
                <a16:creationId xmlns:a16="http://schemas.microsoft.com/office/drawing/2014/main" id="{F5E35F81-F92A-632F-D254-623136BAFA22}"/>
              </a:ext>
            </a:extLst>
          </p:cNvPr>
          <p:cNvSpPr/>
          <p:nvPr/>
        </p:nvSpPr>
        <p:spPr>
          <a:xfrm>
            <a:off x="6001432" y="4827313"/>
            <a:ext cx="192000" cy="19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3" name="!!_ML_Mid">
            <a:extLst>
              <a:ext uri="{FF2B5EF4-FFF2-40B4-BE49-F238E27FC236}">
                <a16:creationId xmlns:a16="http://schemas.microsoft.com/office/drawing/2014/main" id="{73909FAC-6987-FFDA-C68A-AAAC5C057F30}"/>
              </a:ext>
            </a:extLst>
          </p:cNvPr>
          <p:cNvSpPr/>
          <p:nvPr/>
        </p:nvSpPr>
        <p:spPr>
          <a:xfrm flipH="1">
            <a:off x="6072000" y="4829965"/>
            <a:ext cx="48000" cy="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7" name="!!_ML_Start">
            <a:extLst>
              <a:ext uri="{FF2B5EF4-FFF2-40B4-BE49-F238E27FC236}">
                <a16:creationId xmlns:a16="http://schemas.microsoft.com/office/drawing/2014/main" id="{EE30B629-7AA9-C645-145D-A0F3B06A7518}"/>
              </a:ext>
            </a:extLst>
          </p:cNvPr>
          <p:cNvSpPr/>
          <p:nvPr/>
        </p:nvSpPr>
        <p:spPr>
          <a:xfrm>
            <a:off x="6001432" y="4827313"/>
            <a:ext cx="192000" cy="19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67" name="!!_AI_Text">
            <a:extLst>
              <a:ext uri="{FF2B5EF4-FFF2-40B4-BE49-F238E27FC236}">
                <a16:creationId xmlns:a16="http://schemas.microsoft.com/office/drawing/2014/main" id="{46BC8DDD-FBF1-13BA-24FC-E69B2A2E34B7}"/>
              </a:ext>
            </a:extLst>
          </p:cNvPr>
          <p:cNvSpPr txBox="1"/>
          <p:nvPr/>
        </p:nvSpPr>
        <p:spPr>
          <a:xfrm>
            <a:off x="5015601" y="2100493"/>
            <a:ext cx="1942235" cy="1366725"/>
          </a:xfrm>
          <a:prstGeom prst="rect">
            <a:avLst/>
          </a:prstGeom>
          <a:noFill/>
        </p:spPr>
        <p:txBody>
          <a:bodyPr wrap="square" lIns="0" tIns="0" rIns="0" bIns="0" anchor="ctr">
            <a:noAutofit/>
          </a:bodyPr>
          <a:lstStyle/>
          <a:p>
            <a:pPr algn="ctr">
              <a:lnSpc>
                <a:spcPct val="85000"/>
              </a:lnSpc>
            </a:pPr>
            <a:r>
              <a:rPr lang="en-US" sz="13267">
                <a:solidFill>
                  <a:schemeClr val="bg1"/>
                </a:solidFill>
                <a:latin typeface="+mj-lt"/>
              </a:rPr>
              <a:t>AI</a:t>
            </a:r>
          </a:p>
        </p:txBody>
      </p:sp>
      <p:sp>
        <p:nvSpPr>
          <p:cNvPr id="68" name="!!_AI_Sub">
            <a:extLst>
              <a:ext uri="{FF2B5EF4-FFF2-40B4-BE49-F238E27FC236}">
                <a16:creationId xmlns:a16="http://schemas.microsoft.com/office/drawing/2014/main" id="{49EDDF18-50A1-FA16-A974-A6AC9B90EC74}"/>
              </a:ext>
            </a:extLst>
          </p:cNvPr>
          <p:cNvSpPr txBox="1"/>
          <p:nvPr/>
        </p:nvSpPr>
        <p:spPr>
          <a:xfrm>
            <a:off x="4479440" y="3603717"/>
            <a:ext cx="3185571" cy="979114"/>
          </a:xfrm>
          <a:prstGeom prst="rect">
            <a:avLst/>
          </a:prstGeom>
          <a:noFill/>
        </p:spPr>
        <p:txBody>
          <a:bodyPr wrap="square" lIns="0" tIns="0" rIns="0" bIns="0">
            <a:spAutoFit/>
          </a:bodyPr>
          <a:lstStyle/>
          <a:p>
            <a:pPr algn="ctr">
              <a:lnSpc>
                <a:spcPct val="85000"/>
              </a:lnSpc>
            </a:pPr>
            <a:r>
              <a:rPr lang="en-US" sz="1867">
                <a:solidFill>
                  <a:schemeClr val="bg1"/>
                </a:solidFill>
              </a:rPr>
              <a:t>Science of designing computer</a:t>
            </a:r>
            <a:br>
              <a:rPr lang="en-US" sz="1867">
                <a:solidFill>
                  <a:schemeClr val="bg1"/>
                </a:solidFill>
              </a:rPr>
            </a:br>
            <a:r>
              <a:rPr lang="en-US" sz="1867">
                <a:solidFill>
                  <a:schemeClr val="bg1"/>
                </a:solidFill>
              </a:rPr>
              <a:t> systems to support and </a:t>
            </a:r>
            <a:br>
              <a:rPr lang="en-US" sz="1867">
                <a:solidFill>
                  <a:schemeClr val="bg1"/>
                </a:solidFill>
              </a:rPr>
            </a:br>
            <a:r>
              <a:rPr lang="en-US" sz="1867">
                <a:solidFill>
                  <a:schemeClr val="bg1"/>
                </a:solidFill>
              </a:rPr>
              <a:t>accelerate human decisions</a:t>
            </a:r>
            <a:br>
              <a:rPr lang="en-US" sz="1867">
                <a:solidFill>
                  <a:schemeClr val="bg1"/>
                </a:solidFill>
              </a:rPr>
            </a:br>
            <a:r>
              <a:rPr lang="en-US" sz="1867">
                <a:solidFill>
                  <a:schemeClr val="bg1"/>
                </a:solidFill>
              </a:rPr>
              <a:t> and actions.</a:t>
            </a:r>
            <a:endParaRPr lang="en-GB" sz="1867">
              <a:solidFill>
                <a:schemeClr val="bg1"/>
              </a:solidFill>
            </a:endParaRPr>
          </a:p>
        </p:txBody>
      </p:sp>
      <p:sp>
        <p:nvSpPr>
          <p:cNvPr id="72" name="!!_Sec_L">
            <a:extLst>
              <a:ext uri="{FF2B5EF4-FFF2-40B4-BE49-F238E27FC236}">
                <a16:creationId xmlns:a16="http://schemas.microsoft.com/office/drawing/2014/main" id="{C077E60C-C144-0B39-E6F1-AC43D159EA66}"/>
              </a:ext>
            </a:extLst>
          </p:cNvPr>
          <p:cNvSpPr/>
          <p:nvPr/>
        </p:nvSpPr>
        <p:spPr>
          <a:xfrm>
            <a:off x="5861958" y="4826617"/>
            <a:ext cx="96000" cy="192000"/>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
        <p:nvSpPr>
          <p:cNvPr id="73" name="!!_Sec_R">
            <a:extLst>
              <a:ext uri="{FF2B5EF4-FFF2-40B4-BE49-F238E27FC236}">
                <a16:creationId xmlns:a16="http://schemas.microsoft.com/office/drawing/2014/main" id="{18C5A216-89CD-9BB2-9BFC-520944D1BD4E}"/>
              </a:ext>
            </a:extLst>
          </p:cNvPr>
          <p:cNvSpPr/>
          <p:nvPr/>
        </p:nvSpPr>
        <p:spPr>
          <a:xfrm>
            <a:off x="6234135" y="4826617"/>
            <a:ext cx="96000" cy="192000"/>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a:p>
        </p:txBody>
      </p:sp>
    </p:spTree>
    <p:custDataLst>
      <p:tags r:id="rId1"/>
    </p:custDataLst>
    <p:extLst>
      <p:ext uri="{BB962C8B-B14F-4D97-AF65-F5344CB8AC3E}">
        <p14:creationId xmlns:p14="http://schemas.microsoft.com/office/powerpoint/2010/main" val="2904917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6" presetClass="emph" presetSubtype="0" fill="hold" grpId="1" nodeType="withEffect">
                                  <p:stCondLst>
                                    <p:cond delay="0"/>
                                  </p:stCondLst>
                                  <p:childTnLst>
                                    <p:animScale>
                                      <p:cBhvr>
                                        <p:cTn id="12" dur="10" fill="hold"/>
                                        <p:tgtEl>
                                          <p:spTgt spid="56"/>
                                        </p:tgtEl>
                                      </p:cBhvr>
                                      <p:by x="125000" y="125000"/>
                                    </p:animScale>
                                  </p:childTnLst>
                                </p:cTn>
                              </p:par>
                              <p:par>
                                <p:cTn id="13" presetID="6" presetClass="emph" presetSubtype="0" decel="100000" fill="hold" grpId="2" nodeType="withEffect">
                                  <p:stCondLst>
                                    <p:cond delay="0"/>
                                  </p:stCondLst>
                                  <p:childTnLst>
                                    <p:animScale>
                                      <p:cBhvr>
                                        <p:cTn id="14" dur="750" fill="hold"/>
                                        <p:tgtEl>
                                          <p:spTgt spid="56"/>
                                        </p:tgtEl>
                                      </p:cBhvr>
                                      <p:by x="80000" y="80000"/>
                                    </p:animScale>
                                  </p:childTnLst>
                                </p:cTn>
                              </p:par>
                              <p:par>
                                <p:cTn id="15" presetID="10" presetClass="entr" presetSubtype="0" fill="hold" grpId="0" nodeType="withEffect">
                                  <p:stCondLst>
                                    <p:cond delay="7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6" presetClass="emph" presetSubtype="0" fill="hold" grpId="1" nodeType="withEffect">
                                  <p:stCondLst>
                                    <p:cond delay="700"/>
                                  </p:stCondLst>
                                  <p:childTnLst>
                                    <p:animScale>
                                      <p:cBhvr>
                                        <p:cTn id="19" dur="10" fill="hold"/>
                                        <p:tgtEl>
                                          <p:spTgt spid="58"/>
                                        </p:tgtEl>
                                      </p:cBhvr>
                                      <p:by x="125000" y="125000"/>
                                    </p:animScale>
                                  </p:childTnLst>
                                </p:cTn>
                              </p:par>
                              <p:par>
                                <p:cTn id="20" presetID="6" presetClass="emph" presetSubtype="0" decel="100000" fill="hold" grpId="2" nodeType="withEffect">
                                  <p:stCondLst>
                                    <p:cond delay="700"/>
                                  </p:stCondLst>
                                  <p:childTnLst>
                                    <p:animScale>
                                      <p:cBhvr>
                                        <p:cTn id="21" dur="750" fill="hold"/>
                                        <p:tgtEl>
                                          <p:spTgt spid="58"/>
                                        </p:tgtEl>
                                      </p:cBhvr>
                                      <p:by x="80000" y="80000"/>
                                    </p:animScale>
                                  </p:childTnLst>
                                </p:cTn>
                              </p:par>
                              <p:par>
                                <p:cTn id="22" presetID="1" presetClass="entr" presetSubtype="0" fill="hold" grpId="0" nodeType="withEffect">
                                  <p:stCondLst>
                                    <p:cond delay="1400"/>
                                  </p:stCondLst>
                                  <p:childTnLst>
                                    <p:set>
                                      <p:cBhvr>
                                        <p:cTn id="2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6" grpId="0" animBg="1"/>
      <p:bldP spid="56" grpId="1" animBg="1"/>
      <p:bldP spid="56" grpId="2" animBg="1"/>
      <p:bldP spid="58" grpId="0" animBg="1"/>
      <p:bldP spid="58" grpId="1" animBg="1"/>
      <p:bldP spid="58" grpId="2" animBg="1"/>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_Line_02" hidden="1">
            <a:extLst>
              <a:ext uri="{FF2B5EF4-FFF2-40B4-BE49-F238E27FC236}">
                <a16:creationId xmlns:a16="http://schemas.microsoft.com/office/drawing/2014/main" id="{D1216B9E-C547-FA92-4E03-7C65360A4740}"/>
              </a:ext>
            </a:extLst>
          </p:cNvPr>
          <p:cNvCxnSpPr>
            <a:cxnSpLocks/>
          </p:cNvCxnSpPr>
          <p:nvPr/>
        </p:nvCxnSpPr>
        <p:spPr>
          <a:xfrm>
            <a:off x="6096000" y="-17967158"/>
            <a:ext cx="0" cy="14694569"/>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 name="!!_Line_03" hidden="1">
            <a:extLst>
              <a:ext uri="{FF2B5EF4-FFF2-40B4-BE49-F238E27FC236}">
                <a16:creationId xmlns:a16="http://schemas.microsoft.com/office/drawing/2014/main" id="{3E59B15A-BE5F-4E6C-211B-C69D6C55D91D}"/>
              </a:ext>
            </a:extLst>
          </p:cNvPr>
          <p:cNvCxnSpPr>
            <a:cxnSpLocks/>
          </p:cNvCxnSpPr>
          <p:nvPr/>
        </p:nvCxnSpPr>
        <p:spPr>
          <a:xfrm>
            <a:off x="6096000" y="10170695"/>
            <a:ext cx="0" cy="14887074"/>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7" name="!!_R1" hidden="1">
            <a:extLst>
              <a:ext uri="{FF2B5EF4-FFF2-40B4-BE49-F238E27FC236}">
                <a16:creationId xmlns:a16="http://schemas.microsoft.com/office/drawing/2014/main" id="{EE6C6725-BA68-59B2-2555-0560D7877C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77661" y="-3844661"/>
            <a:ext cx="14547321" cy="14547321"/>
          </a:xfrm>
          <a:prstGeom prst="rect">
            <a:avLst/>
          </a:prstGeom>
        </p:spPr>
      </p:pic>
      <p:grpSp>
        <p:nvGrpSpPr>
          <p:cNvPr id="8" name="!!_R2" hidden="1">
            <a:extLst>
              <a:ext uri="{FF2B5EF4-FFF2-40B4-BE49-F238E27FC236}">
                <a16:creationId xmlns:a16="http://schemas.microsoft.com/office/drawing/2014/main" id="{F39E813C-3050-533B-291C-4CC6DA3787DE}"/>
              </a:ext>
            </a:extLst>
          </p:cNvPr>
          <p:cNvGrpSpPr/>
          <p:nvPr/>
        </p:nvGrpSpPr>
        <p:grpSpPr>
          <a:xfrm rot="11956444">
            <a:off x="-2797983" y="-5464983"/>
            <a:ext cx="17787967" cy="17787967"/>
            <a:chOff x="5937324" y="1936824"/>
            <a:chExt cx="6410741" cy="6410741"/>
          </a:xfrm>
        </p:grpSpPr>
        <p:sp>
          <p:nvSpPr>
            <p:cNvPr id="10" name="Freeform: Shape 9">
              <a:extLst>
                <a:ext uri="{FF2B5EF4-FFF2-40B4-BE49-F238E27FC236}">
                  <a16:creationId xmlns:a16="http://schemas.microsoft.com/office/drawing/2014/main" id="{9BFA4A79-35AC-3D4C-902D-5D6F725B8198}"/>
                </a:ext>
              </a:extLst>
            </p:cNvPr>
            <p:cNvSpPr/>
            <p:nvPr/>
          </p:nvSpPr>
          <p:spPr>
            <a:xfrm>
              <a:off x="5937324" y="1936824"/>
              <a:ext cx="6410741" cy="6410741"/>
            </a:xfrm>
            <a:custGeom>
              <a:avLst/>
              <a:gdLst>
                <a:gd name="connsiteX0" fmla="*/ 6410741 w 6410741"/>
                <a:gd name="connsiteY0" fmla="*/ 3205370 h 6410741"/>
                <a:gd name="connsiteX1" fmla="*/ 3205371 w 6410741"/>
                <a:gd name="connsiteY1" fmla="*/ 6410741 h 6410741"/>
                <a:gd name="connsiteX2" fmla="*/ 0 w 6410741"/>
                <a:gd name="connsiteY2" fmla="*/ 3205371 h 6410741"/>
                <a:gd name="connsiteX3" fmla="*/ 3205371 w 6410741"/>
                <a:gd name="connsiteY3" fmla="*/ 0 h 6410741"/>
                <a:gd name="connsiteX4" fmla="*/ 6410741 w 6410741"/>
                <a:gd name="connsiteY4" fmla="*/ 3205370 h 641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741" h="6410741">
                  <a:moveTo>
                    <a:pt x="6410741" y="3205370"/>
                  </a:moveTo>
                  <a:cubicBezTo>
                    <a:pt x="6410741" y="4975648"/>
                    <a:pt x="4975648" y="6410741"/>
                    <a:pt x="3205371" y="6410741"/>
                  </a:cubicBezTo>
                  <a:cubicBezTo>
                    <a:pt x="1435094" y="6410741"/>
                    <a:pt x="0" y="4975648"/>
                    <a:pt x="0" y="3205371"/>
                  </a:cubicBezTo>
                  <a:cubicBezTo>
                    <a:pt x="0" y="1435094"/>
                    <a:pt x="1435094" y="0"/>
                    <a:pt x="3205371" y="0"/>
                  </a:cubicBezTo>
                  <a:cubicBezTo>
                    <a:pt x="4975648" y="0"/>
                    <a:pt x="6410741" y="1435094"/>
                    <a:pt x="6410741" y="3205370"/>
                  </a:cubicBezTo>
                  <a:close/>
                </a:path>
              </a:pathLst>
            </a:custGeom>
            <a:noFill/>
            <a:ln w="0" cap="flat">
              <a:noFill/>
              <a:prstDash val="solid"/>
              <a:miter/>
            </a:ln>
          </p:spPr>
          <p:txBody>
            <a:bodyPr rtlCol="0" anchor="ctr"/>
            <a:lstStyle/>
            <a:p>
              <a:pPr defTabSz="609630"/>
              <a:endParaRPr lang="en-GB" sz="2400">
                <a:solidFill>
                  <a:srgbClr val="000000"/>
                </a:solidFill>
                <a:latin typeface="Anova Light"/>
              </a:endParaRPr>
            </a:p>
          </p:txBody>
        </p:sp>
        <p:sp>
          <p:nvSpPr>
            <p:cNvPr id="12" name="Freeform: Shape 11">
              <a:extLst>
                <a:ext uri="{FF2B5EF4-FFF2-40B4-BE49-F238E27FC236}">
                  <a16:creationId xmlns:a16="http://schemas.microsoft.com/office/drawing/2014/main" id="{90B3DF90-117C-1E6C-112D-ED1B15A3DEAF}"/>
                </a:ext>
              </a:extLst>
            </p:cNvPr>
            <p:cNvSpPr/>
            <p:nvPr/>
          </p:nvSpPr>
          <p:spPr>
            <a:xfrm>
              <a:off x="6094804" y="2092651"/>
              <a:ext cx="6086384" cy="6086384"/>
            </a:xfrm>
            <a:custGeom>
              <a:avLst/>
              <a:gdLst>
                <a:gd name="connsiteX0" fmla="*/ 6086384 w 6086384"/>
                <a:gd name="connsiteY0" fmla="*/ 3043192 h 6086384"/>
                <a:gd name="connsiteX1" fmla="*/ 3043192 w 6086384"/>
                <a:gd name="connsiteY1" fmla="*/ 6086385 h 6086384"/>
                <a:gd name="connsiteX2" fmla="*/ 0 w 6086384"/>
                <a:gd name="connsiteY2" fmla="*/ 3043192 h 6086384"/>
                <a:gd name="connsiteX3" fmla="*/ 3043192 w 6086384"/>
                <a:gd name="connsiteY3" fmla="*/ 0 h 6086384"/>
                <a:gd name="connsiteX4" fmla="*/ 6086384 w 6086384"/>
                <a:gd name="connsiteY4" fmla="*/ 3043192 h 608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384" h="6086384">
                  <a:moveTo>
                    <a:pt x="6086384" y="3043192"/>
                  </a:moveTo>
                  <a:cubicBezTo>
                    <a:pt x="6086384" y="4723901"/>
                    <a:pt x="4723901" y="6086385"/>
                    <a:pt x="3043192" y="6086385"/>
                  </a:cubicBezTo>
                  <a:cubicBezTo>
                    <a:pt x="1362483" y="6086385"/>
                    <a:pt x="0" y="4723901"/>
                    <a:pt x="0" y="3043192"/>
                  </a:cubicBezTo>
                  <a:cubicBezTo>
                    <a:pt x="0" y="1362484"/>
                    <a:pt x="1362483" y="0"/>
                    <a:pt x="3043192" y="0"/>
                  </a:cubicBezTo>
                  <a:cubicBezTo>
                    <a:pt x="4723900" y="0"/>
                    <a:pt x="6086384" y="1362484"/>
                    <a:pt x="6086384" y="3043192"/>
                  </a:cubicBezTo>
                  <a:close/>
                </a:path>
              </a:pathLst>
            </a:custGeom>
            <a:noFill/>
            <a:ln w="4350" cap="flat">
              <a:solidFill>
                <a:srgbClr val="AFB5C0"/>
              </a:solidFill>
              <a:prstDash val="solid"/>
              <a:miter/>
            </a:ln>
          </p:spPr>
          <p:txBody>
            <a:bodyPr rtlCol="0" anchor="ctr"/>
            <a:lstStyle/>
            <a:p>
              <a:pPr defTabSz="609630"/>
              <a:endParaRPr lang="en-GB" sz="2400">
                <a:solidFill>
                  <a:srgbClr val="000000"/>
                </a:solidFill>
                <a:latin typeface="Anova Light"/>
              </a:endParaRPr>
            </a:p>
          </p:txBody>
        </p:sp>
        <p:sp>
          <p:nvSpPr>
            <p:cNvPr id="13" name="Freeform: Shape 12">
              <a:extLst>
                <a:ext uri="{FF2B5EF4-FFF2-40B4-BE49-F238E27FC236}">
                  <a16:creationId xmlns:a16="http://schemas.microsoft.com/office/drawing/2014/main" id="{4E4A7756-E4BA-8B76-DC0D-D692CAF3EB40}"/>
                </a:ext>
              </a:extLst>
            </p:cNvPr>
            <p:cNvSpPr/>
            <p:nvPr/>
          </p:nvSpPr>
          <p:spPr>
            <a:xfrm>
              <a:off x="6881943" y="2092651"/>
              <a:ext cx="5299332" cy="3189622"/>
            </a:xfrm>
            <a:custGeom>
              <a:avLst/>
              <a:gdLst>
                <a:gd name="connsiteX0" fmla="*/ 0 w 5299332"/>
                <a:gd name="connsiteY0" fmla="*/ 1000825 h 3189622"/>
                <a:gd name="connsiteX1" fmla="*/ 2256140 w 5299332"/>
                <a:gd name="connsiteY1" fmla="*/ 0 h 3189622"/>
                <a:gd name="connsiteX2" fmla="*/ 5299332 w 5299332"/>
                <a:gd name="connsiteY2" fmla="*/ 3043192 h 3189622"/>
                <a:gd name="connsiteX3" fmla="*/ 5295852 w 5299332"/>
                <a:gd name="connsiteY3" fmla="*/ 3189623 h 3189622"/>
              </a:gdLst>
              <a:ahLst/>
              <a:cxnLst>
                <a:cxn ang="0">
                  <a:pos x="connsiteX0" y="connsiteY0"/>
                </a:cxn>
                <a:cxn ang="0">
                  <a:pos x="connsiteX1" y="connsiteY1"/>
                </a:cxn>
                <a:cxn ang="0">
                  <a:pos x="connsiteX2" y="connsiteY2"/>
                </a:cxn>
                <a:cxn ang="0">
                  <a:pos x="connsiteX3" y="connsiteY3"/>
                </a:cxn>
              </a:cxnLst>
              <a:rect l="l" t="t" r="r" b="b"/>
              <a:pathLst>
                <a:path w="5299332" h="3189622">
                  <a:moveTo>
                    <a:pt x="0" y="1000825"/>
                  </a:moveTo>
                  <a:cubicBezTo>
                    <a:pt x="556835" y="386131"/>
                    <a:pt x="1361375" y="0"/>
                    <a:pt x="2256140" y="0"/>
                  </a:cubicBezTo>
                  <a:cubicBezTo>
                    <a:pt x="3936826" y="0"/>
                    <a:pt x="5299332" y="1362507"/>
                    <a:pt x="5299332" y="3043192"/>
                  </a:cubicBezTo>
                  <a:cubicBezTo>
                    <a:pt x="5299332" y="3092264"/>
                    <a:pt x="5298201" y="3141161"/>
                    <a:pt x="5295852" y="3189623"/>
                  </a:cubicBezTo>
                </a:path>
              </a:pathLst>
            </a:custGeom>
            <a:noFill/>
            <a:ln w="27842" cap="flat">
              <a:solidFill>
                <a:srgbClr val="1680F8"/>
              </a:solidFill>
              <a:prstDash val="solid"/>
              <a:miter/>
            </a:ln>
          </p:spPr>
          <p:txBody>
            <a:bodyPr rtlCol="0" anchor="ctr"/>
            <a:lstStyle/>
            <a:p>
              <a:pPr defTabSz="609630"/>
              <a:endParaRPr lang="en-GB" sz="2400">
                <a:solidFill>
                  <a:srgbClr val="000000"/>
                </a:solidFill>
                <a:latin typeface="Anova Light"/>
              </a:endParaRPr>
            </a:p>
          </p:txBody>
        </p:sp>
        <p:sp>
          <p:nvSpPr>
            <p:cNvPr id="15" name="Freeform: Shape 14">
              <a:extLst>
                <a:ext uri="{FF2B5EF4-FFF2-40B4-BE49-F238E27FC236}">
                  <a16:creationId xmlns:a16="http://schemas.microsoft.com/office/drawing/2014/main" id="{44F890AB-C482-45A0-0000-FE88E1FD1218}"/>
                </a:ext>
              </a:extLst>
            </p:cNvPr>
            <p:cNvSpPr/>
            <p:nvPr/>
          </p:nvSpPr>
          <p:spPr>
            <a:xfrm>
              <a:off x="12004306" y="5116789"/>
              <a:ext cx="330272" cy="330272"/>
            </a:xfrm>
            <a:custGeom>
              <a:avLst/>
              <a:gdLst>
                <a:gd name="connsiteX0" fmla="*/ 330273 w 330272"/>
                <a:gd name="connsiteY0" fmla="*/ 165136 h 330272"/>
                <a:gd name="connsiteX1" fmla="*/ 165136 w 330272"/>
                <a:gd name="connsiteY1" fmla="*/ 330273 h 330272"/>
                <a:gd name="connsiteX2" fmla="*/ 0 w 330272"/>
                <a:gd name="connsiteY2" fmla="*/ 165136 h 330272"/>
                <a:gd name="connsiteX3" fmla="*/ 165136 w 330272"/>
                <a:gd name="connsiteY3" fmla="*/ 0 h 330272"/>
                <a:gd name="connsiteX4" fmla="*/ 330273 w 330272"/>
                <a:gd name="connsiteY4" fmla="*/ 165136 h 33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72" h="330272">
                  <a:moveTo>
                    <a:pt x="330273" y="165136"/>
                  </a:moveTo>
                  <a:cubicBezTo>
                    <a:pt x="330273" y="256339"/>
                    <a:pt x="256338" y="330273"/>
                    <a:pt x="165136" y="330273"/>
                  </a:cubicBezTo>
                  <a:cubicBezTo>
                    <a:pt x="73933" y="330273"/>
                    <a:pt x="0" y="256339"/>
                    <a:pt x="0" y="165136"/>
                  </a:cubicBezTo>
                  <a:cubicBezTo>
                    <a:pt x="0" y="73934"/>
                    <a:pt x="73935" y="0"/>
                    <a:pt x="165136" y="0"/>
                  </a:cubicBezTo>
                  <a:cubicBezTo>
                    <a:pt x="256339" y="0"/>
                    <a:pt x="330273" y="73934"/>
                    <a:pt x="330273" y="165136"/>
                  </a:cubicBezTo>
                  <a:close/>
                </a:path>
              </a:pathLst>
            </a:custGeom>
            <a:solidFill>
              <a:srgbClr val="2A8AF8"/>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16" name="Freeform: Shape 15">
              <a:extLst>
                <a:ext uri="{FF2B5EF4-FFF2-40B4-BE49-F238E27FC236}">
                  <a16:creationId xmlns:a16="http://schemas.microsoft.com/office/drawing/2014/main" id="{E1439F04-DDFB-035F-7E99-DD728FD13AEC}"/>
                </a:ext>
              </a:extLst>
            </p:cNvPr>
            <p:cNvSpPr/>
            <p:nvPr/>
          </p:nvSpPr>
          <p:spPr>
            <a:xfrm>
              <a:off x="6739363" y="7028583"/>
              <a:ext cx="285095" cy="285095"/>
            </a:xfrm>
            <a:custGeom>
              <a:avLst/>
              <a:gdLst>
                <a:gd name="connsiteX0" fmla="*/ 285096 w 285095"/>
                <a:gd name="connsiteY0" fmla="*/ 48875 h 285095"/>
                <a:gd name="connsiteX1" fmla="*/ 48875 w 285095"/>
                <a:gd name="connsiteY1" fmla="*/ 285096 h 285095"/>
                <a:gd name="connsiteX2" fmla="*/ 48875 w 285095"/>
                <a:gd name="connsiteY2" fmla="*/ 48875 h 285095"/>
                <a:gd name="connsiteX3" fmla="*/ 285096 w 285095"/>
                <a:gd name="connsiteY3" fmla="*/ 48875 h 285095"/>
              </a:gdLst>
              <a:ahLst/>
              <a:cxnLst>
                <a:cxn ang="0">
                  <a:pos x="connsiteX0" y="connsiteY0"/>
                </a:cxn>
                <a:cxn ang="0">
                  <a:pos x="connsiteX1" y="connsiteY1"/>
                </a:cxn>
                <a:cxn ang="0">
                  <a:pos x="connsiteX2" y="connsiteY2"/>
                </a:cxn>
                <a:cxn ang="0">
                  <a:pos x="connsiteX3" y="connsiteY3"/>
                </a:cxn>
              </a:cxnLst>
              <a:rect l="l" t="t" r="r" b="b"/>
              <a:pathLst>
                <a:path w="285095" h="285095">
                  <a:moveTo>
                    <a:pt x="285096" y="48875"/>
                  </a:moveTo>
                  <a:lnTo>
                    <a:pt x="48875" y="285096"/>
                  </a:lnTo>
                  <a:cubicBezTo>
                    <a:pt x="-16292" y="219927"/>
                    <a:pt x="-16292" y="114129"/>
                    <a:pt x="48875" y="48875"/>
                  </a:cubicBezTo>
                  <a:cubicBezTo>
                    <a:pt x="114042" y="-16292"/>
                    <a:pt x="219841" y="-16292"/>
                    <a:pt x="285096" y="48875"/>
                  </a:cubicBezTo>
                  <a:close/>
                </a:path>
              </a:pathLst>
            </a:custGeom>
            <a:solidFill>
              <a:srgbClr val="032954"/>
            </a:solidFill>
            <a:ln w="0" cap="flat">
              <a:noFill/>
              <a:prstDash val="solid"/>
              <a:miter/>
            </a:ln>
          </p:spPr>
          <p:txBody>
            <a:bodyPr rtlCol="0" anchor="ctr"/>
            <a:lstStyle/>
            <a:p>
              <a:pPr defTabSz="609630"/>
              <a:endParaRPr lang="en-GB" sz="2400">
                <a:solidFill>
                  <a:srgbClr val="000000"/>
                </a:solidFill>
                <a:latin typeface="Anova Light"/>
              </a:endParaRPr>
            </a:p>
          </p:txBody>
        </p:sp>
      </p:grpSp>
      <p:pic>
        <p:nvPicPr>
          <p:cNvPr id="17" name="!!_R3" hidden="1">
            <a:extLst>
              <a:ext uri="{FF2B5EF4-FFF2-40B4-BE49-F238E27FC236}">
                <a16:creationId xmlns:a16="http://schemas.microsoft.com/office/drawing/2014/main" id="{6F18027F-56FC-F23D-1BAF-8A5B7F48A9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891160">
            <a:off x="-5017452" y="-7684452"/>
            <a:ext cx="22226905" cy="22226905"/>
          </a:xfrm>
          <a:prstGeom prst="rect">
            <a:avLst/>
          </a:prstGeom>
        </p:spPr>
      </p:pic>
      <p:grpSp>
        <p:nvGrpSpPr>
          <p:cNvPr id="18" name="!!_R4" hidden="1">
            <a:extLst>
              <a:ext uri="{FF2B5EF4-FFF2-40B4-BE49-F238E27FC236}">
                <a16:creationId xmlns:a16="http://schemas.microsoft.com/office/drawing/2014/main" id="{0A75B647-3681-02E2-2696-2879F81B7E73}"/>
              </a:ext>
            </a:extLst>
          </p:cNvPr>
          <p:cNvGrpSpPr/>
          <p:nvPr/>
        </p:nvGrpSpPr>
        <p:grpSpPr>
          <a:xfrm rot="9441411">
            <a:off x="-6134342" y="-8801342"/>
            <a:ext cx="24460685" cy="24460685"/>
            <a:chOff x="4734908" y="734408"/>
            <a:chExt cx="8815573" cy="8815573"/>
          </a:xfrm>
        </p:grpSpPr>
        <p:sp>
          <p:nvSpPr>
            <p:cNvPr id="19" name="Freeform: Shape 18">
              <a:extLst>
                <a:ext uri="{FF2B5EF4-FFF2-40B4-BE49-F238E27FC236}">
                  <a16:creationId xmlns:a16="http://schemas.microsoft.com/office/drawing/2014/main" id="{64FC4CC3-86B4-DC29-2B2D-1A346FCC510E}"/>
                </a:ext>
              </a:extLst>
            </p:cNvPr>
            <p:cNvSpPr/>
            <p:nvPr/>
          </p:nvSpPr>
          <p:spPr>
            <a:xfrm>
              <a:off x="4734908" y="734408"/>
              <a:ext cx="8815573" cy="8815573"/>
            </a:xfrm>
            <a:custGeom>
              <a:avLst/>
              <a:gdLst>
                <a:gd name="connsiteX0" fmla="*/ 8815573 w 8815573"/>
                <a:gd name="connsiteY0" fmla="*/ 4407787 h 8815573"/>
                <a:gd name="connsiteX1" fmla="*/ 4407787 w 8815573"/>
                <a:gd name="connsiteY1" fmla="*/ 8815573 h 8815573"/>
                <a:gd name="connsiteX2" fmla="*/ 0 w 8815573"/>
                <a:gd name="connsiteY2" fmla="*/ 4407787 h 8815573"/>
                <a:gd name="connsiteX3" fmla="*/ 4407787 w 8815573"/>
                <a:gd name="connsiteY3" fmla="*/ 0 h 8815573"/>
                <a:gd name="connsiteX4" fmla="*/ 8815573 w 8815573"/>
                <a:gd name="connsiteY4" fmla="*/ 4407787 h 881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573" h="8815573">
                  <a:moveTo>
                    <a:pt x="8815573" y="4407787"/>
                  </a:moveTo>
                  <a:cubicBezTo>
                    <a:pt x="8815573" y="6842140"/>
                    <a:pt x="6842140" y="8815573"/>
                    <a:pt x="4407787" y="8815573"/>
                  </a:cubicBezTo>
                  <a:cubicBezTo>
                    <a:pt x="1973433" y="8815573"/>
                    <a:pt x="0" y="6842140"/>
                    <a:pt x="0" y="4407787"/>
                  </a:cubicBezTo>
                  <a:cubicBezTo>
                    <a:pt x="0" y="1973433"/>
                    <a:pt x="1973433" y="0"/>
                    <a:pt x="4407787" y="0"/>
                  </a:cubicBezTo>
                  <a:cubicBezTo>
                    <a:pt x="6842140" y="0"/>
                    <a:pt x="8815573" y="1973433"/>
                    <a:pt x="8815573" y="4407787"/>
                  </a:cubicBezTo>
                  <a:close/>
                </a:path>
              </a:pathLst>
            </a:custGeom>
            <a:noFill/>
            <a:ln w="0" cap="flat">
              <a:noFill/>
              <a:prstDash val="solid"/>
              <a:miter/>
            </a:ln>
          </p:spPr>
          <p:txBody>
            <a:bodyPr rtlCol="0" anchor="ctr"/>
            <a:lstStyle/>
            <a:p>
              <a:pPr defTabSz="609630"/>
              <a:endParaRPr lang="en-GB" sz="2400">
                <a:solidFill>
                  <a:srgbClr val="000000"/>
                </a:solidFill>
                <a:latin typeface="Anova Light"/>
              </a:endParaRPr>
            </a:p>
          </p:txBody>
        </p:sp>
        <p:sp>
          <p:nvSpPr>
            <p:cNvPr id="22" name="Freeform: Shape 21">
              <a:extLst>
                <a:ext uri="{FF2B5EF4-FFF2-40B4-BE49-F238E27FC236}">
                  <a16:creationId xmlns:a16="http://schemas.microsoft.com/office/drawing/2014/main" id="{D61B3EB8-3C21-F0A6-22C1-1A8B0DF9A838}"/>
                </a:ext>
              </a:extLst>
            </p:cNvPr>
            <p:cNvSpPr/>
            <p:nvPr/>
          </p:nvSpPr>
          <p:spPr>
            <a:xfrm>
              <a:off x="4913443" y="904329"/>
              <a:ext cx="4821585" cy="4755287"/>
            </a:xfrm>
            <a:custGeom>
              <a:avLst/>
              <a:gdLst>
                <a:gd name="connsiteX0" fmla="*/ 32105 w 4821585"/>
                <a:gd name="connsiteY0" fmla="*/ 4755287 h 4755287"/>
                <a:gd name="connsiteX1" fmla="*/ 0 w 4821585"/>
                <a:gd name="connsiteY1" fmla="*/ 4231514 h 4755287"/>
                <a:gd name="connsiteX2" fmla="*/ 4231601 w 4821585"/>
                <a:gd name="connsiteY2" fmla="*/ 0 h 4755287"/>
                <a:gd name="connsiteX3" fmla="*/ 4821585 w 4821585"/>
                <a:gd name="connsiteY3" fmla="*/ 40806 h 4755287"/>
              </a:gdLst>
              <a:ahLst/>
              <a:cxnLst>
                <a:cxn ang="0">
                  <a:pos x="connsiteX0" y="connsiteY0"/>
                </a:cxn>
                <a:cxn ang="0">
                  <a:pos x="connsiteX1" y="connsiteY1"/>
                </a:cxn>
                <a:cxn ang="0">
                  <a:pos x="connsiteX2" y="connsiteY2"/>
                </a:cxn>
                <a:cxn ang="0">
                  <a:pos x="connsiteX3" y="connsiteY3"/>
                </a:cxn>
              </a:cxnLst>
              <a:rect l="l" t="t" r="r" b="b"/>
              <a:pathLst>
                <a:path w="4821585" h="4755287">
                  <a:moveTo>
                    <a:pt x="32105" y="4755287"/>
                  </a:moveTo>
                  <a:cubicBezTo>
                    <a:pt x="10963" y="4583712"/>
                    <a:pt x="0" y="4408831"/>
                    <a:pt x="0" y="4231514"/>
                  </a:cubicBezTo>
                  <a:cubicBezTo>
                    <a:pt x="0" y="1894459"/>
                    <a:pt x="1894545" y="0"/>
                    <a:pt x="4231601" y="0"/>
                  </a:cubicBezTo>
                  <a:cubicBezTo>
                    <a:pt x="4431801" y="0"/>
                    <a:pt x="4628781" y="13921"/>
                    <a:pt x="4821585" y="40806"/>
                  </a:cubicBezTo>
                </a:path>
              </a:pathLst>
            </a:custGeom>
            <a:noFill/>
            <a:ln w="27146" cap="flat">
              <a:solidFill>
                <a:srgbClr val="1680F8"/>
              </a:solidFill>
              <a:prstDash val="solid"/>
              <a:miter/>
            </a:ln>
          </p:spPr>
          <p:txBody>
            <a:bodyPr rtlCol="0" anchor="ctr"/>
            <a:lstStyle/>
            <a:p>
              <a:pPr defTabSz="609630"/>
              <a:endParaRPr lang="en-GB" sz="2400">
                <a:solidFill>
                  <a:srgbClr val="000000"/>
                </a:solidFill>
                <a:latin typeface="Anova Light"/>
              </a:endParaRPr>
            </a:p>
          </p:txBody>
        </p:sp>
        <p:sp>
          <p:nvSpPr>
            <p:cNvPr id="23" name="Freeform: Shape 22">
              <a:extLst>
                <a:ext uri="{FF2B5EF4-FFF2-40B4-BE49-F238E27FC236}">
                  <a16:creationId xmlns:a16="http://schemas.microsoft.com/office/drawing/2014/main" id="{95D7AB56-1275-EAC3-1200-7CD8392BD50B}"/>
                </a:ext>
              </a:extLst>
            </p:cNvPr>
            <p:cNvSpPr/>
            <p:nvPr/>
          </p:nvSpPr>
          <p:spPr>
            <a:xfrm>
              <a:off x="4913530" y="904329"/>
              <a:ext cx="8463027" cy="8463027"/>
            </a:xfrm>
            <a:custGeom>
              <a:avLst/>
              <a:gdLst>
                <a:gd name="connsiteX0" fmla="*/ 8463027 w 8463027"/>
                <a:gd name="connsiteY0" fmla="*/ 4231514 h 8463027"/>
                <a:gd name="connsiteX1" fmla="*/ 4231514 w 8463027"/>
                <a:gd name="connsiteY1" fmla="*/ 8463027 h 8463027"/>
                <a:gd name="connsiteX2" fmla="*/ 0 w 8463027"/>
                <a:gd name="connsiteY2" fmla="*/ 4231514 h 8463027"/>
                <a:gd name="connsiteX3" fmla="*/ 4231514 w 8463027"/>
                <a:gd name="connsiteY3" fmla="*/ 0 h 8463027"/>
                <a:gd name="connsiteX4" fmla="*/ 8463027 w 8463027"/>
                <a:gd name="connsiteY4" fmla="*/ 4231514 h 846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027" h="8463027">
                  <a:moveTo>
                    <a:pt x="8463027" y="4231514"/>
                  </a:moveTo>
                  <a:cubicBezTo>
                    <a:pt x="8463027" y="6568514"/>
                    <a:pt x="6568514" y="8463027"/>
                    <a:pt x="4231514" y="8463027"/>
                  </a:cubicBezTo>
                  <a:cubicBezTo>
                    <a:pt x="1894513" y="8463027"/>
                    <a:pt x="0" y="6568514"/>
                    <a:pt x="0" y="4231514"/>
                  </a:cubicBezTo>
                  <a:cubicBezTo>
                    <a:pt x="0" y="1894513"/>
                    <a:pt x="1894513" y="0"/>
                    <a:pt x="4231514" y="0"/>
                  </a:cubicBezTo>
                  <a:cubicBezTo>
                    <a:pt x="6568514" y="0"/>
                    <a:pt x="8463027" y="1894513"/>
                    <a:pt x="8463027" y="4231514"/>
                  </a:cubicBezTo>
                  <a:close/>
                </a:path>
              </a:pathLst>
            </a:custGeom>
            <a:noFill/>
            <a:ln w="4350" cap="flat">
              <a:solidFill>
                <a:srgbClr val="AFB5C0"/>
              </a:solidFill>
              <a:prstDash val="solid"/>
              <a:miter/>
            </a:ln>
          </p:spPr>
          <p:txBody>
            <a:bodyPr rtlCol="0" anchor="ctr"/>
            <a:lstStyle/>
            <a:p>
              <a:pPr defTabSz="609630"/>
              <a:endParaRPr lang="en-GB" sz="2400">
                <a:solidFill>
                  <a:srgbClr val="000000"/>
                </a:solidFill>
                <a:latin typeface="Anova Light"/>
              </a:endParaRPr>
            </a:p>
          </p:txBody>
        </p:sp>
        <p:sp>
          <p:nvSpPr>
            <p:cNvPr id="24" name="Freeform: Shape 23">
              <a:extLst>
                <a:ext uri="{FF2B5EF4-FFF2-40B4-BE49-F238E27FC236}">
                  <a16:creationId xmlns:a16="http://schemas.microsoft.com/office/drawing/2014/main" id="{97F87D79-68A7-CFA5-B5BA-1B39EF2DE9FB}"/>
                </a:ext>
              </a:extLst>
            </p:cNvPr>
            <p:cNvSpPr/>
            <p:nvPr/>
          </p:nvSpPr>
          <p:spPr>
            <a:xfrm>
              <a:off x="12841299" y="4052363"/>
              <a:ext cx="535258" cy="3144988"/>
            </a:xfrm>
            <a:custGeom>
              <a:avLst/>
              <a:gdLst>
                <a:gd name="connsiteX0" fmla="*/ 395267 w 535258"/>
                <a:gd name="connsiteY0" fmla="*/ 0 h 3144988"/>
                <a:gd name="connsiteX1" fmla="*/ 535258 w 535258"/>
                <a:gd name="connsiteY1" fmla="*/ 1083480 h 3144988"/>
                <a:gd name="connsiteX2" fmla="*/ 0 w 535258"/>
                <a:gd name="connsiteY2" fmla="*/ 3144989 h 3144988"/>
              </a:gdLst>
              <a:ahLst/>
              <a:cxnLst>
                <a:cxn ang="0">
                  <a:pos x="connsiteX0" y="connsiteY0"/>
                </a:cxn>
                <a:cxn ang="0">
                  <a:pos x="connsiteX1" y="connsiteY1"/>
                </a:cxn>
                <a:cxn ang="0">
                  <a:pos x="connsiteX2" y="connsiteY2"/>
                </a:cxn>
              </a:cxnLst>
              <a:rect l="l" t="t" r="r" b="b"/>
              <a:pathLst>
                <a:path w="535258" h="3144988">
                  <a:moveTo>
                    <a:pt x="395267" y="0"/>
                  </a:moveTo>
                  <a:cubicBezTo>
                    <a:pt x="486622" y="345847"/>
                    <a:pt x="535258" y="708921"/>
                    <a:pt x="535258" y="1083480"/>
                  </a:cubicBezTo>
                  <a:cubicBezTo>
                    <a:pt x="535258" y="1831901"/>
                    <a:pt x="340975" y="2534993"/>
                    <a:pt x="0" y="3144989"/>
                  </a:cubicBezTo>
                </a:path>
              </a:pathLst>
            </a:custGeom>
            <a:noFill/>
            <a:ln w="108496" cap="rnd">
              <a:solidFill>
                <a:srgbClr val="032954"/>
              </a:solidFill>
              <a:prstDash val="solid"/>
              <a:miter/>
            </a:ln>
          </p:spPr>
          <p:txBody>
            <a:bodyPr rtlCol="0" anchor="ctr"/>
            <a:lstStyle/>
            <a:p>
              <a:pPr defTabSz="609630"/>
              <a:endParaRPr lang="en-GB" sz="2400">
                <a:solidFill>
                  <a:srgbClr val="000000"/>
                </a:solidFill>
                <a:latin typeface="Anova Light"/>
              </a:endParaRPr>
            </a:p>
          </p:txBody>
        </p:sp>
        <p:sp>
          <p:nvSpPr>
            <p:cNvPr id="25" name="Freeform: Shape 24">
              <a:extLst>
                <a:ext uri="{FF2B5EF4-FFF2-40B4-BE49-F238E27FC236}">
                  <a16:creationId xmlns:a16="http://schemas.microsoft.com/office/drawing/2014/main" id="{D63FC9CB-E7E7-0AB6-8BEF-6673614D99E8}"/>
                </a:ext>
              </a:extLst>
            </p:cNvPr>
            <p:cNvSpPr/>
            <p:nvPr/>
          </p:nvSpPr>
          <p:spPr>
            <a:xfrm>
              <a:off x="12392960" y="2423272"/>
              <a:ext cx="575280" cy="896592"/>
            </a:xfrm>
            <a:custGeom>
              <a:avLst/>
              <a:gdLst>
                <a:gd name="connsiteX0" fmla="*/ 0 w 575280"/>
                <a:gd name="connsiteY0" fmla="*/ 0 h 896592"/>
                <a:gd name="connsiteX1" fmla="*/ 575281 w 575280"/>
                <a:gd name="connsiteY1" fmla="*/ 896592 h 896592"/>
              </a:gdLst>
              <a:ahLst/>
              <a:cxnLst>
                <a:cxn ang="0">
                  <a:pos x="connsiteX0" y="connsiteY0"/>
                </a:cxn>
                <a:cxn ang="0">
                  <a:pos x="connsiteX1" y="connsiteY1"/>
                </a:cxn>
              </a:cxnLst>
              <a:rect l="l" t="t" r="r" b="b"/>
              <a:pathLst>
                <a:path w="575280" h="896592">
                  <a:moveTo>
                    <a:pt x="0" y="0"/>
                  </a:moveTo>
                  <a:cubicBezTo>
                    <a:pt x="227433" y="271979"/>
                    <a:pt x="421280" y="573019"/>
                    <a:pt x="575281" y="896592"/>
                  </a:cubicBezTo>
                </a:path>
              </a:pathLst>
            </a:custGeom>
            <a:noFill/>
            <a:ln w="108496" cap="rnd">
              <a:solidFill>
                <a:srgbClr val="032954"/>
              </a:solidFill>
              <a:prstDash val="solid"/>
              <a:miter/>
            </a:ln>
          </p:spPr>
          <p:txBody>
            <a:bodyPr rtlCol="0" anchor="ctr"/>
            <a:lstStyle/>
            <a:p>
              <a:pPr defTabSz="609630"/>
              <a:endParaRPr lang="en-GB" sz="2400">
                <a:solidFill>
                  <a:srgbClr val="000000"/>
                </a:solidFill>
                <a:latin typeface="Anova Light"/>
              </a:endParaRPr>
            </a:p>
          </p:txBody>
        </p:sp>
        <p:sp>
          <p:nvSpPr>
            <p:cNvPr id="26" name="Freeform: Shape 25">
              <a:extLst>
                <a:ext uri="{FF2B5EF4-FFF2-40B4-BE49-F238E27FC236}">
                  <a16:creationId xmlns:a16="http://schemas.microsoft.com/office/drawing/2014/main" id="{2597D9CE-57A7-995E-9B29-4BA5D6C97BAB}"/>
                </a:ext>
              </a:extLst>
            </p:cNvPr>
            <p:cNvSpPr/>
            <p:nvPr/>
          </p:nvSpPr>
          <p:spPr>
            <a:xfrm>
              <a:off x="4784675" y="5516231"/>
              <a:ext cx="321920" cy="321920"/>
            </a:xfrm>
            <a:custGeom>
              <a:avLst/>
              <a:gdLst>
                <a:gd name="connsiteX0" fmla="*/ 321920 w 321920"/>
                <a:gd name="connsiteY0" fmla="*/ 160960 h 321920"/>
                <a:gd name="connsiteX1" fmla="*/ 160960 w 321920"/>
                <a:gd name="connsiteY1" fmla="*/ 321921 h 321920"/>
                <a:gd name="connsiteX2" fmla="*/ 0 w 321920"/>
                <a:gd name="connsiteY2" fmla="*/ 160960 h 321920"/>
                <a:gd name="connsiteX3" fmla="*/ 160960 w 321920"/>
                <a:gd name="connsiteY3" fmla="*/ 0 h 321920"/>
                <a:gd name="connsiteX4" fmla="*/ 321920 w 321920"/>
                <a:gd name="connsiteY4" fmla="*/ 160960 h 32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20" h="321920">
                  <a:moveTo>
                    <a:pt x="321920" y="160960"/>
                  </a:moveTo>
                  <a:cubicBezTo>
                    <a:pt x="321920" y="249856"/>
                    <a:pt x="249856" y="321921"/>
                    <a:pt x="160960" y="321921"/>
                  </a:cubicBezTo>
                  <a:cubicBezTo>
                    <a:pt x="72064" y="321921"/>
                    <a:pt x="0" y="249856"/>
                    <a:pt x="0" y="160960"/>
                  </a:cubicBezTo>
                  <a:cubicBezTo>
                    <a:pt x="0" y="72064"/>
                    <a:pt x="72064" y="0"/>
                    <a:pt x="160960" y="0"/>
                  </a:cubicBezTo>
                  <a:cubicBezTo>
                    <a:pt x="249856" y="0"/>
                    <a:pt x="321920" y="72064"/>
                    <a:pt x="321920" y="160960"/>
                  </a:cubicBezTo>
                  <a:close/>
                </a:path>
              </a:pathLst>
            </a:custGeom>
            <a:solidFill>
              <a:srgbClr val="2A8AF8"/>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27" name="Freeform: Shape 26">
              <a:extLst>
                <a:ext uri="{FF2B5EF4-FFF2-40B4-BE49-F238E27FC236}">
                  <a16:creationId xmlns:a16="http://schemas.microsoft.com/office/drawing/2014/main" id="{6522BDEC-7152-7B65-EFF6-56A5A6D035D8}"/>
                </a:ext>
              </a:extLst>
            </p:cNvPr>
            <p:cNvSpPr/>
            <p:nvPr/>
          </p:nvSpPr>
          <p:spPr>
            <a:xfrm>
              <a:off x="9066913" y="9277045"/>
              <a:ext cx="194370" cy="194370"/>
            </a:xfrm>
            <a:custGeom>
              <a:avLst/>
              <a:gdLst>
                <a:gd name="connsiteX0" fmla="*/ 194370 w 194370"/>
                <a:gd name="connsiteY0" fmla="*/ 97185 h 194370"/>
                <a:gd name="connsiteX1" fmla="*/ 97185 w 194370"/>
                <a:gd name="connsiteY1" fmla="*/ 194371 h 194370"/>
                <a:gd name="connsiteX2" fmla="*/ 0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60"/>
                    <a:pt x="150859" y="194371"/>
                    <a:pt x="97185" y="194371"/>
                  </a:cubicBezTo>
                  <a:cubicBezTo>
                    <a:pt x="43511" y="194371"/>
                    <a:pt x="0" y="150860"/>
                    <a:pt x="0" y="97185"/>
                  </a:cubicBezTo>
                  <a:cubicBezTo>
                    <a:pt x="0" y="43511"/>
                    <a:pt x="43511"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pPr defTabSz="609630"/>
              <a:endParaRPr lang="en-GB" sz="2400">
                <a:solidFill>
                  <a:srgbClr val="000000"/>
                </a:solidFill>
                <a:latin typeface="Anova Light"/>
              </a:endParaRPr>
            </a:p>
          </p:txBody>
        </p:sp>
      </p:grpSp>
      <p:grpSp>
        <p:nvGrpSpPr>
          <p:cNvPr id="28" name="!!_R5" hidden="1">
            <a:extLst>
              <a:ext uri="{FF2B5EF4-FFF2-40B4-BE49-F238E27FC236}">
                <a16:creationId xmlns:a16="http://schemas.microsoft.com/office/drawing/2014/main" id="{2422374D-7779-E61C-1ED0-8C197871BDC9}"/>
              </a:ext>
            </a:extLst>
          </p:cNvPr>
          <p:cNvGrpSpPr/>
          <p:nvPr/>
        </p:nvGrpSpPr>
        <p:grpSpPr>
          <a:xfrm rot="20761645">
            <a:off x="-8492006" y="-11159006"/>
            <a:ext cx="29176012" cy="29176012"/>
            <a:chOff x="3885212" y="-115287"/>
            <a:chExt cx="10514965" cy="10514965"/>
          </a:xfrm>
        </p:grpSpPr>
        <p:sp>
          <p:nvSpPr>
            <p:cNvPr id="29" name="Freeform: Shape 28">
              <a:extLst>
                <a:ext uri="{FF2B5EF4-FFF2-40B4-BE49-F238E27FC236}">
                  <a16:creationId xmlns:a16="http://schemas.microsoft.com/office/drawing/2014/main" id="{462773D7-8F5A-708C-4F5B-3519097B1BB5}"/>
                </a:ext>
              </a:extLst>
            </p:cNvPr>
            <p:cNvSpPr/>
            <p:nvPr/>
          </p:nvSpPr>
          <p:spPr>
            <a:xfrm>
              <a:off x="3885212" y="-115287"/>
              <a:ext cx="10514965" cy="10514965"/>
            </a:xfrm>
            <a:custGeom>
              <a:avLst/>
              <a:gdLst>
                <a:gd name="connsiteX0" fmla="*/ 10514966 w 10514965"/>
                <a:gd name="connsiteY0" fmla="*/ 5257483 h 10514965"/>
                <a:gd name="connsiteX1" fmla="*/ 5257483 w 10514965"/>
                <a:gd name="connsiteY1" fmla="*/ 10514966 h 10514965"/>
                <a:gd name="connsiteX2" fmla="*/ 0 w 10514965"/>
                <a:gd name="connsiteY2" fmla="*/ 5257483 h 10514965"/>
                <a:gd name="connsiteX3" fmla="*/ 5257483 w 10514965"/>
                <a:gd name="connsiteY3" fmla="*/ 0 h 10514965"/>
                <a:gd name="connsiteX4" fmla="*/ 10514966 w 10514965"/>
                <a:gd name="connsiteY4" fmla="*/ 5257483 h 1051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4965" h="10514965">
                  <a:moveTo>
                    <a:pt x="10514966" y="5257483"/>
                  </a:moveTo>
                  <a:cubicBezTo>
                    <a:pt x="10514966" y="8161111"/>
                    <a:pt x="8161111" y="10514966"/>
                    <a:pt x="5257483" y="10514966"/>
                  </a:cubicBezTo>
                  <a:cubicBezTo>
                    <a:pt x="2353855" y="10514966"/>
                    <a:pt x="0" y="8161111"/>
                    <a:pt x="0" y="5257483"/>
                  </a:cubicBezTo>
                  <a:cubicBezTo>
                    <a:pt x="0" y="2353855"/>
                    <a:pt x="2353855" y="0"/>
                    <a:pt x="5257483" y="0"/>
                  </a:cubicBezTo>
                  <a:cubicBezTo>
                    <a:pt x="8161111" y="0"/>
                    <a:pt x="10514966" y="2353855"/>
                    <a:pt x="10514966" y="5257483"/>
                  </a:cubicBezTo>
                  <a:close/>
                </a:path>
              </a:pathLst>
            </a:custGeom>
            <a:noFill/>
            <a:ln w="0" cap="flat">
              <a:noFill/>
              <a:prstDash val="solid"/>
              <a:miter/>
            </a:ln>
          </p:spPr>
          <p:txBody>
            <a:bodyPr rtlCol="0" anchor="ctr"/>
            <a:lstStyle/>
            <a:p>
              <a:pPr defTabSz="609630"/>
              <a:endParaRPr lang="en-GB" sz="2400">
                <a:solidFill>
                  <a:srgbClr val="000000"/>
                </a:solidFill>
                <a:latin typeface="Anova Light"/>
              </a:endParaRPr>
            </a:p>
          </p:txBody>
        </p:sp>
        <p:sp>
          <p:nvSpPr>
            <p:cNvPr id="30" name="Freeform: Shape 29">
              <a:extLst>
                <a:ext uri="{FF2B5EF4-FFF2-40B4-BE49-F238E27FC236}">
                  <a16:creationId xmlns:a16="http://schemas.microsoft.com/office/drawing/2014/main" id="{FBA3A5C7-EFCA-20F6-CC56-5942003DDDF0}"/>
                </a:ext>
              </a:extLst>
            </p:cNvPr>
            <p:cNvSpPr/>
            <p:nvPr/>
          </p:nvSpPr>
          <p:spPr>
            <a:xfrm>
              <a:off x="4074971" y="71860"/>
              <a:ext cx="10127965" cy="10127965"/>
            </a:xfrm>
            <a:custGeom>
              <a:avLst/>
              <a:gdLst>
                <a:gd name="connsiteX0" fmla="*/ 10127965 w 10127965"/>
                <a:gd name="connsiteY0" fmla="*/ 5063983 h 10127965"/>
                <a:gd name="connsiteX1" fmla="*/ 5063982 w 10127965"/>
                <a:gd name="connsiteY1" fmla="*/ 10127965 h 10127965"/>
                <a:gd name="connsiteX2" fmla="*/ -1 w 10127965"/>
                <a:gd name="connsiteY2" fmla="*/ 5063983 h 10127965"/>
                <a:gd name="connsiteX3" fmla="*/ 5063982 w 10127965"/>
                <a:gd name="connsiteY3" fmla="*/ 0 h 10127965"/>
                <a:gd name="connsiteX4" fmla="*/ 10127965 w 10127965"/>
                <a:gd name="connsiteY4" fmla="*/ 5063983 h 1012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7965" h="10127965">
                  <a:moveTo>
                    <a:pt x="10127965" y="5063983"/>
                  </a:moveTo>
                  <a:cubicBezTo>
                    <a:pt x="10127965" y="7860743"/>
                    <a:pt x="7860742" y="10127965"/>
                    <a:pt x="5063982" y="10127965"/>
                  </a:cubicBezTo>
                  <a:cubicBezTo>
                    <a:pt x="2267222" y="10127965"/>
                    <a:pt x="-1" y="7860743"/>
                    <a:pt x="-1" y="5063983"/>
                  </a:cubicBezTo>
                  <a:cubicBezTo>
                    <a:pt x="-1" y="2267222"/>
                    <a:pt x="2267222" y="0"/>
                    <a:pt x="5063982" y="0"/>
                  </a:cubicBezTo>
                  <a:cubicBezTo>
                    <a:pt x="7860742" y="0"/>
                    <a:pt x="10127965" y="2267222"/>
                    <a:pt x="10127965" y="5063983"/>
                  </a:cubicBezTo>
                  <a:close/>
                </a:path>
              </a:pathLst>
            </a:custGeom>
            <a:noFill/>
            <a:ln w="26102" cap="rnd">
              <a:solidFill>
                <a:schemeClr val="accent6"/>
              </a:solidFill>
              <a:prstDash val="sysDot"/>
              <a:miter/>
            </a:ln>
          </p:spPr>
          <p:txBody>
            <a:bodyPr rtlCol="0" anchor="ctr"/>
            <a:lstStyle/>
            <a:p>
              <a:pPr defTabSz="609630"/>
              <a:endParaRPr lang="en-GB" sz="2400">
                <a:solidFill>
                  <a:srgbClr val="000000"/>
                </a:solidFill>
                <a:latin typeface="Anova Light"/>
              </a:endParaRPr>
            </a:p>
          </p:txBody>
        </p:sp>
        <p:sp>
          <p:nvSpPr>
            <p:cNvPr id="31" name="Freeform: Shape 30">
              <a:extLst>
                <a:ext uri="{FF2B5EF4-FFF2-40B4-BE49-F238E27FC236}">
                  <a16:creationId xmlns:a16="http://schemas.microsoft.com/office/drawing/2014/main" id="{A28F916C-4356-8F80-2C40-AFCBF2C5746A}"/>
                </a:ext>
              </a:extLst>
            </p:cNvPr>
            <p:cNvSpPr/>
            <p:nvPr/>
          </p:nvSpPr>
          <p:spPr>
            <a:xfrm>
              <a:off x="4074971" y="2537945"/>
              <a:ext cx="1049721" cy="5685288"/>
            </a:xfrm>
            <a:custGeom>
              <a:avLst/>
              <a:gdLst>
                <a:gd name="connsiteX0" fmla="*/ 1049722 w 1049721"/>
                <a:gd name="connsiteY0" fmla="*/ 5685289 h 5685288"/>
                <a:gd name="connsiteX1" fmla="*/ 0 w 1049721"/>
                <a:gd name="connsiteY1" fmla="*/ 2597898 h 5685288"/>
                <a:gd name="connsiteX2" fmla="*/ 716229 w 1049721"/>
                <a:gd name="connsiteY2" fmla="*/ 0 h 5685288"/>
              </a:gdLst>
              <a:ahLst/>
              <a:cxnLst>
                <a:cxn ang="0">
                  <a:pos x="connsiteX0" y="connsiteY0"/>
                </a:cxn>
                <a:cxn ang="0">
                  <a:pos x="connsiteX1" y="connsiteY1"/>
                </a:cxn>
                <a:cxn ang="0">
                  <a:pos x="connsiteX2" y="connsiteY2"/>
                </a:cxn>
              </a:cxnLst>
              <a:rect l="l" t="t" r="r" b="b"/>
              <a:pathLst>
                <a:path w="1049721" h="5685288">
                  <a:moveTo>
                    <a:pt x="1049722" y="5685289"/>
                  </a:moveTo>
                  <a:cubicBezTo>
                    <a:pt x="391525" y="4830721"/>
                    <a:pt x="0" y="3760031"/>
                    <a:pt x="0" y="2597898"/>
                  </a:cubicBezTo>
                  <a:cubicBezTo>
                    <a:pt x="0" y="1648232"/>
                    <a:pt x="261452" y="759558"/>
                    <a:pt x="716229" y="0"/>
                  </a:cubicBezTo>
                </a:path>
              </a:pathLst>
            </a:custGeom>
            <a:noFill/>
            <a:ln w="28277" cap="flat">
              <a:solidFill>
                <a:srgbClr val="1680F8"/>
              </a:solidFill>
              <a:prstDash val="solid"/>
              <a:miter/>
            </a:ln>
          </p:spPr>
          <p:txBody>
            <a:bodyPr rtlCol="0" anchor="ctr"/>
            <a:lstStyle/>
            <a:p>
              <a:pPr defTabSz="609630"/>
              <a:endParaRPr lang="en-GB" sz="2400">
                <a:solidFill>
                  <a:srgbClr val="000000"/>
                </a:solidFill>
                <a:latin typeface="Anova Light"/>
              </a:endParaRPr>
            </a:p>
          </p:txBody>
        </p:sp>
        <p:sp>
          <p:nvSpPr>
            <p:cNvPr id="32" name="Freeform: Shape 31">
              <a:extLst>
                <a:ext uri="{FF2B5EF4-FFF2-40B4-BE49-F238E27FC236}">
                  <a16:creationId xmlns:a16="http://schemas.microsoft.com/office/drawing/2014/main" id="{4D280DEC-6A05-89EA-D186-BEAA2C0A1AA0}"/>
                </a:ext>
              </a:extLst>
            </p:cNvPr>
            <p:cNvSpPr/>
            <p:nvPr/>
          </p:nvSpPr>
          <p:spPr>
            <a:xfrm>
              <a:off x="4626499" y="2368458"/>
              <a:ext cx="335145" cy="335145"/>
            </a:xfrm>
            <a:custGeom>
              <a:avLst/>
              <a:gdLst>
                <a:gd name="connsiteX0" fmla="*/ 335145 w 335145"/>
                <a:gd name="connsiteY0" fmla="*/ 167573 h 335145"/>
                <a:gd name="connsiteX1" fmla="*/ 167572 w 335145"/>
                <a:gd name="connsiteY1" fmla="*/ 335145 h 335145"/>
                <a:gd name="connsiteX2" fmla="*/ 0 w 335145"/>
                <a:gd name="connsiteY2" fmla="*/ 167573 h 335145"/>
                <a:gd name="connsiteX3" fmla="*/ 167572 w 335145"/>
                <a:gd name="connsiteY3" fmla="*/ 0 h 335145"/>
                <a:gd name="connsiteX4" fmla="*/ 335145 w 335145"/>
                <a:gd name="connsiteY4" fmla="*/ 167573 h 33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45" h="335145">
                  <a:moveTo>
                    <a:pt x="335145" y="167573"/>
                  </a:moveTo>
                  <a:cubicBezTo>
                    <a:pt x="335145" y="260121"/>
                    <a:pt x="260120" y="335145"/>
                    <a:pt x="167572" y="335145"/>
                  </a:cubicBezTo>
                  <a:cubicBezTo>
                    <a:pt x="75025" y="335145"/>
                    <a:pt x="0" y="260121"/>
                    <a:pt x="0" y="167573"/>
                  </a:cubicBezTo>
                  <a:cubicBezTo>
                    <a:pt x="0" y="75025"/>
                    <a:pt x="75024" y="0"/>
                    <a:pt x="167572" y="0"/>
                  </a:cubicBezTo>
                  <a:cubicBezTo>
                    <a:pt x="260120" y="0"/>
                    <a:pt x="335145" y="75025"/>
                    <a:pt x="335145" y="167573"/>
                  </a:cubicBezTo>
                  <a:close/>
                </a:path>
              </a:pathLst>
            </a:custGeom>
            <a:solidFill>
              <a:srgbClr val="2A8AF8"/>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33" name="Freeform: Shape 32">
              <a:extLst>
                <a:ext uri="{FF2B5EF4-FFF2-40B4-BE49-F238E27FC236}">
                  <a16:creationId xmlns:a16="http://schemas.microsoft.com/office/drawing/2014/main" id="{47B79D39-1F9D-8044-9688-877239290C9F}"/>
                </a:ext>
              </a:extLst>
            </p:cNvPr>
            <p:cNvSpPr/>
            <p:nvPr/>
          </p:nvSpPr>
          <p:spPr>
            <a:xfrm rot="2700000">
              <a:off x="14132389" y="5065172"/>
              <a:ext cx="141210" cy="141210"/>
            </a:xfrm>
            <a:custGeom>
              <a:avLst/>
              <a:gdLst>
                <a:gd name="connsiteX0" fmla="*/ 0 w 141210"/>
                <a:gd name="connsiteY0" fmla="*/ 0 h 141210"/>
                <a:gd name="connsiteX1" fmla="*/ 141210 w 141210"/>
                <a:gd name="connsiteY1" fmla="*/ 0 h 141210"/>
                <a:gd name="connsiteX2" fmla="*/ 141210 w 141210"/>
                <a:gd name="connsiteY2" fmla="*/ 141210 h 141210"/>
                <a:gd name="connsiteX3" fmla="*/ 0 w 141210"/>
                <a:gd name="connsiteY3" fmla="*/ 141210 h 141210"/>
              </a:gdLst>
              <a:ahLst/>
              <a:cxnLst>
                <a:cxn ang="0">
                  <a:pos x="connsiteX0" y="connsiteY0"/>
                </a:cxn>
                <a:cxn ang="0">
                  <a:pos x="connsiteX1" y="connsiteY1"/>
                </a:cxn>
                <a:cxn ang="0">
                  <a:pos x="connsiteX2" y="connsiteY2"/>
                </a:cxn>
                <a:cxn ang="0">
                  <a:pos x="connsiteX3" y="connsiteY3"/>
                </a:cxn>
              </a:cxnLst>
              <a:rect l="l" t="t" r="r" b="b"/>
              <a:pathLst>
                <a:path w="141210" h="141210">
                  <a:moveTo>
                    <a:pt x="0" y="0"/>
                  </a:moveTo>
                  <a:lnTo>
                    <a:pt x="141210" y="0"/>
                  </a:lnTo>
                  <a:lnTo>
                    <a:pt x="141210" y="141210"/>
                  </a:lnTo>
                  <a:lnTo>
                    <a:pt x="0" y="141210"/>
                  </a:lnTo>
                  <a:close/>
                </a:path>
              </a:pathLst>
            </a:custGeom>
            <a:solidFill>
              <a:srgbClr val="ABD1FC"/>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34" name="Freeform: Shape 33">
              <a:extLst>
                <a:ext uri="{FF2B5EF4-FFF2-40B4-BE49-F238E27FC236}">
                  <a16:creationId xmlns:a16="http://schemas.microsoft.com/office/drawing/2014/main" id="{5110A21E-445A-9010-134B-9C46FF7A823F}"/>
                </a:ext>
              </a:extLst>
            </p:cNvPr>
            <p:cNvSpPr/>
            <p:nvPr/>
          </p:nvSpPr>
          <p:spPr>
            <a:xfrm>
              <a:off x="12647190" y="1487440"/>
              <a:ext cx="194370" cy="194370"/>
            </a:xfrm>
            <a:custGeom>
              <a:avLst/>
              <a:gdLst>
                <a:gd name="connsiteX0" fmla="*/ 194370 w 194370"/>
                <a:gd name="connsiteY0" fmla="*/ 97185 h 194370"/>
                <a:gd name="connsiteX1" fmla="*/ 97185 w 194370"/>
                <a:gd name="connsiteY1" fmla="*/ 194370 h 194370"/>
                <a:gd name="connsiteX2" fmla="*/ -1 w 194370"/>
                <a:gd name="connsiteY2" fmla="*/ 97185 h 194370"/>
                <a:gd name="connsiteX3" fmla="*/ 97185 w 194370"/>
                <a:gd name="connsiteY3" fmla="*/ 0 h 194370"/>
                <a:gd name="connsiteX4" fmla="*/ 194370 w 194370"/>
                <a:gd name="connsiteY4" fmla="*/ 97185 h 19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0" h="194370">
                  <a:moveTo>
                    <a:pt x="194370" y="97185"/>
                  </a:moveTo>
                  <a:cubicBezTo>
                    <a:pt x="194370" y="150859"/>
                    <a:pt x="150859" y="194370"/>
                    <a:pt x="97185" y="194370"/>
                  </a:cubicBezTo>
                  <a:cubicBezTo>
                    <a:pt x="43510" y="194370"/>
                    <a:pt x="-1" y="150859"/>
                    <a:pt x="-1" y="97185"/>
                  </a:cubicBezTo>
                  <a:cubicBezTo>
                    <a:pt x="-1" y="43511"/>
                    <a:pt x="43510" y="0"/>
                    <a:pt x="97185" y="0"/>
                  </a:cubicBezTo>
                  <a:cubicBezTo>
                    <a:pt x="150859" y="0"/>
                    <a:pt x="194370" y="43511"/>
                    <a:pt x="194370" y="97185"/>
                  </a:cubicBezTo>
                  <a:close/>
                </a:path>
              </a:pathLst>
            </a:custGeom>
            <a:solidFill>
              <a:srgbClr val="AFB5C0"/>
            </a:solidFill>
            <a:ln w="0" cap="flat">
              <a:noFill/>
              <a:prstDash val="solid"/>
              <a:miter/>
            </a:ln>
          </p:spPr>
          <p:txBody>
            <a:bodyPr rtlCol="0" anchor="ctr"/>
            <a:lstStyle/>
            <a:p>
              <a:pPr defTabSz="609630"/>
              <a:endParaRPr lang="en-GB" sz="2400">
                <a:solidFill>
                  <a:srgbClr val="000000"/>
                </a:solidFill>
                <a:latin typeface="Anova Light"/>
              </a:endParaRPr>
            </a:p>
          </p:txBody>
        </p:sp>
      </p:grpSp>
      <p:grpSp>
        <p:nvGrpSpPr>
          <p:cNvPr id="35" name="!!_R6" hidden="1">
            <a:extLst>
              <a:ext uri="{FF2B5EF4-FFF2-40B4-BE49-F238E27FC236}">
                <a16:creationId xmlns:a16="http://schemas.microsoft.com/office/drawing/2014/main" id="{7ECE5FE6-BA3D-7E14-F3AC-C88A36066C9B}"/>
              </a:ext>
            </a:extLst>
          </p:cNvPr>
          <p:cNvGrpSpPr/>
          <p:nvPr/>
        </p:nvGrpSpPr>
        <p:grpSpPr>
          <a:xfrm rot="7715225">
            <a:off x="-10367561" y="-13034561"/>
            <a:ext cx="32927121" cy="32927121"/>
            <a:chOff x="3210571" y="-747067"/>
            <a:chExt cx="11866857" cy="11866857"/>
          </a:xfrm>
        </p:grpSpPr>
        <p:sp>
          <p:nvSpPr>
            <p:cNvPr id="36" name="Freeform: Shape 35">
              <a:extLst>
                <a:ext uri="{FF2B5EF4-FFF2-40B4-BE49-F238E27FC236}">
                  <a16:creationId xmlns:a16="http://schemas.microsoft.com/office/drawing/2014/main" id="{FDA3AD5F-9B5B-8764-F696-4DDFEC8618C6}"/>
                </a:ext>
              </a:extLst>
            </p:cNvPr>
            <p:cNvSpPr/>
            <p:nvPr/>
          </p:nvSpPr>
          <p:spPr>
            <a:xfrm>
              <a:off x="3210571" y="-747067"/>
              <a:ext cx="11866857" cy="11866857"/>
            </a:xfrm>
            <a:custGeom>
              <a:avLst/>
              <a:gdLst>
                <a:gd name="connsiteX0" fmla="*/ 11866858 w 11866857"/>
                <a:gd name="connsiteY0" fmla="*/ 5933429 h 11866857"/>
                <a:gd name="connsiteX1" fmla="*/ 5933429 w 11866857"/>
                <a:gd name="connsiteY1" fmla="*/ 11866857 h 11866857"/>
                <a:gd name="connsiteX2" fmla="*/ 0 w 11866857"/>
                <a:gd name="connsiteY2" fmla="*/ 5933428 h 11866857"/>
                <a:gd name="connsiteX3" fmla="*/ 5933429 w 11866857"/>
                <a:gd name="connsiteY3" fmla="*/ -1 h 11866857"/>
                <a:gd name="connsiteX4" fmla="*/ 11866858 w 11866857"/>
                <a:gd name="connsiteY4" fmla="*/ 5933429 h 1186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857" h="11866857">
                  <a:moveTo>
                    <a:pt x="11866858" y="5933429"/>
                  </a:moveTo>
                  <a:cubicBezTo>
                    <a:pt x="11866858" y="9210371"/>
                    <a:pt x="9210372" y="11866857"/>
                    <a:pt x="5933429" y="11866857"/>
                  </a:cubicBezTo>
                  <a:cubicBezTo>
                    <a:pt x="2656487" y="11866857"/>
                    <a:pt x="0" y="9210371"/>
                    <a:pt x="0" y="5933428"/>
                  </a:cubicBezTo>
                  <a:cubicBezTo>
                    <a:pt x="0" y="2656486"/>
                    <a:pt x="2656487" y="-1"/>
                    <a:pt x="5933429" y="-1"/>
                  </a:cubicBezTo>
                  <a:cubicBezTo>
                    <a:pt x="9210371" y="-1"/>
                    <a:pt x="11866858" y="2656486"/>
                    <a:pt x="11866858" y="5933429"/>
                  </a:cubicBezTo>
                  <a:close/>
                </a:path>
              </a:pathLst>
            </a:custGeom>
            <a:noFill/>
            <a:ln w="0" cap="flat">
              <a:noFill/>
              <a:prstDash val="solid"/>
              <a:miter/>
            </a:ln>
          </p:spPr>
          <p:txBody>
            <a:bodyPr rtlCol="0" anchor="ctr"/>
            <a:lstStyle/>
            <a:p>
              <a:pPr defTabSz="609630"/>
              <a:endParaRPr lang="en-GB" sz="2400">
                <a:solidFill>
                  <a:srgbClr val="000000"/>
                </a:solidFill>
                <a:latin typeface="Anova Light"/>
              </a:endParaRPr>
            </a:p>
          </p:txBody>
        </p:sp>
        <p:grpSp>
          <p:nvGrpSpPr>
            <p:cNvPr id="37" name="Group 36">
              <a:extLst>
                <a:ext uri="{FF2B5EF4-FFF2-40B4-BE49-F238E27FC236}">
                  <a16:creationId xmlns:a16="http://schemas.microsoft.com/office/drawing/2014/main" id="{46E32415-E137-31E3-3E8F-F5C75FAEFA94}"/>
                </a:ext>
              </a:extLst>
            </p:cNvPr>
            <p:cNvGrpSpPr/>
            <p:nvPr/>
          </p:nvGrpSpPr>
          <p:grpSpPr>
            <a:xfrm>
              <a:off x="3292876" y="-560788"/>
              <a:ext cx="11607084" cy="11494299"/>
              <a:chOff x="3292876" y="-560788"/>
              <a:chExt cx="11607084" cy="11494299"/>
            </a:xfrm>
          </p:grpSpPr>
          <p:sp>
            <p:nvSpPr>
              <p:cNvPr id="38" name="Freeform: Shape 37">
                <a:extLst>
                  <a:ext uri="{FF2B5EF4-FFF2-40B4-BE49-F238E27FC236}">
                    <a16:creationId xmlns:a16="http://schemas.microsoft.com/office/drawing/2014/main" id="{0C1D03D2-144B-7C6F-F9D2-82A6DC2CA37C}"/>
                  </a:ext>
                </a:extLst>
              </p:cNvPr>
              <p:cNvSpPr/>
              <p:nvPr/>
            </p:nvSpPr>
            <p:spPr>
              <a:xfrm>
                <a:off x="3396850" y="-560788"/>
                <a:ext cx="11494299" cy="11494299"/>
              </a:xfrm>
              <a:custGeom>
                <a:avLst/>
                <a:gdLst>
                  <a:gd name="connsiteX0" fmla="*/ 11494300 w 11494299"/>
                  <a:gd name="connsiteY0" fmla="*/ 5747150 h 11494299"/>
                  <a:gd name="connsiteX1" fmla="*/ 5747151 w 11494299"/>
                  <a:gd name="connsiteY1" fmla="*/ 11494300 h 11494299"/>
                  <a:gd name="connsiteX2" fmla="*/ 0 w 11494299"/>
                  <a:gd name="connsiteY2" fmla="*/ 5747151 h 11494299"/>
                  <a:gd name="connsiteX3" fmla="*/ 5747151 w 11494299"/>
                  <a:gd name="connsiteY3" fmla="*/ 0 h 11494299"/>
                  <a:gd name="connsiteX4" fmla="*/ 11494300 w 11494299"/>
                  <a:gd name="connsiteY4" fmla="*/ 5747150 h 11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4299" h="11494299">
                    <a:moveTo>
                      <a:pt x="11494300" y="5747150"/>
                    </a:moveTo>
                    <a:cubicBezTo>
                      <a:pt x="11494300" y="8921213"/>
                      <a:pt x="8921214" y="11494300"/>
                      <a:pt x="5747151" y="11494300"/>
                    </a:cubicBezTo>
                    <a:cubicBezTo>
                      <a:pt x="2573087" y="11494300"/>
                      <a:pt x="0" y="8921214"/>
                      <a:pt x="0" y="5747151"/>
                    </a:cubicBezTo>
                    <a:cubicBezTo>
                      <a:pt x="0" y="2573087"/>
                      <a:pt x="2573087" y="0"/>
                      <a:pt x="5747151" y="0"/>
                    </a:cubicBezTo>
                    <a:cubicBezTo>
                      <a:pt x="8921214" y="0"/>
                      <a:pt x="11494300" y="2573087"/>
                      <a:pt x="11494300" y="5747150"/>
                    </a:cubicBezTo>
                    <a:close/>
                  </a:path>
                </a:pathLst>
              </a:custGeom>
              <a:noFill/>
              <a:ln w="8701" cap="flat">
                <a:solidFill>
                  <a:srgbClr val="AFB5C0"/>
                </a:solidFill>
                <a:prstDash val="solid"/>
                <a:miter/>
              </a:ln>
            </p:spPr>
            <p:txBody>
              <a:bodyPr rtlCol="0" anchor="ctr"/>
              <a:lstStyle/>
              <a:p>
                <a:pPr defTabSz="609630"/>
                <a:endParaRPr lang="en-GB" sz="2400">
                  <a:solidFill>
                    <a:srgbClr val="000000"/>
                  </a:solidFill>
                  <a:latin typeface="Anova Light"/>
                </a:endParaRPr>
              </a:p>
            </p:txBody>
          </p:sp>
          <p:sp>
            <p:nvSpPr>
              <p:cNvPr id="39" name="Freeform: Shape 38">
                <a:extLst>
                  <a:ext uri="{FF2B5EF4-FFF2-40B4-BE49-F238E27FC236}">
                    <a16:creationId xmlns:a16="http://schemas.microsoft.com/office/drawing/2014/main" id="{80CEBD12-1A38-68FD-464F-583D720D7485}"/>
                  </a:ext>
                </a:extLst>
              </p:cNvPr>
              <p:cNvSpPr/>
              <p:nvPr/>
            </p:nvSpPr>
            <p:spPr>
              <a:xfrm>
                <a:off x="10909079" y="3066832"/>
                <a:ext cx="3990881" cy="7591492"/>
              </a:xfrm>
              <a:custGeom>
                <a:avLst/>
                <a:gdLst>
                  <a:gd name="connsiteX0" fmla="*/ 3587933 w 3990881"/>
                  <a:gd name="connsiteY0" fmla="*/ 0 h 7591492"/>
                  <a:gd name="connsiteX1" fmla="*/ 2307561 w 3990881"/>
                  <a:gd name="connsiteY1" fmla="*/ 6181829 h 7591492"/>
                  <a:gd name="connsiteX2" fmla="*/ 0 w 3990881"/>
                  <a:gd name="connsiteY2" fmla="*/ 7591493 h 7591492"/>
                </a:gdLst>
                <a:ahLst/>
                <a:cxnLst>
                  <a:cxn ang="0">
                    <a:pos x="connsiteX0" y="connsiteY0"/>
                  </a:cxn>
                  <a:cxn ang="0">
                    <a:pos x="connsiteX1" y="connsiteY1"/>
                  </a:cxn>
                  <a:cxn ang="0">
                    <a:pos x="connsiteX2" y="connsiteY2"/>
                  </a:cxn>
                </a:cxnLst>
                <a:rect l="l" t="t" r="r" b="b"/>
                <a:pathLst>
                  <a:path w="3990881" h="7591492">
                    <a:moveTo>
                      <a:pt x="3587933" y="0"/>
                    </a:moveTo>
                    <a:cubicBezTo>
                      <a:pt x="4405612" y="2066121"/>
                      <a:pt x="3978850" y="4510628"/>
                      <a:pt x="2307561" y="6181829"/>
                    </a:cubicBezTo>
                    <a:cubicBezTo>
                      <a:pt x="1637879" y="6851512"/>
                      <a:pt x="843953" y="7321429"/>
                      <a:pt x="0" y="7591493"/>
                    </a:cubicBezTo>
                  </a:path>
                </a:pathLst>
              </a:custGeom>
              <a:noFill/>
              <a:ln w="28364" cap="flat">
                <a:solidFill>
                  <a:srgbClr val="1680F8"/>
                </a:solidFill>
                <a:prstDash val="solid"/>
                <a:miter/>
              </a:ln>
            </p:spPr>
            <p:txBody>
              <a:bodyPr rtlCol="0" anchor="ctr"/>
              <a:lstStyle/>
              <a:p>
                <a:pPr defTabSz="609630"/>
                <a:endParaRPr lang="en-GB" sz="2400">
                  <a:solidFill>
                    <a:srgbClr val="000000"/>
                  </a:solidFill>
                  <a:latin typeface="Anova Light"/>
                </a:endParaRPr>
              </a:p>
            </p:txBody>
          </p:sp>
          <p:sp>
            <p:nvSpPr>
              <p:cNvPr id="40" name="Freeform: Shape 39">
                <a:extLst>
                  <a:ext uri="{FF2B5EF4-FFF2-40B4-BE49-F238E27FC236}">
                    <a16:creationId xmlns:a16="http://schemas.microsoft.com/office/drawing/2014/main" id="{D912D2C4-9F74-D462-A99B-7ABF9C019C84}"/>
                  </a:ext>
                </a:extLst>
              </p:cNvPr>
              <p:cNvSpPr/>
              <p:nvPr/>
            </p:nvSpPr>
            <p:spPr>
              <a:xfrm>
                <a:off x="3563029" y="6523649"/>
                <a:ext cx="3996946" cy="4184270"/>
              </a:xfrm>
              <a:custGeom>
                <a:avLst/>
                <a:gdLst>
                  <a:gd name="connsiteX0" fmla="*/ 3996947 w 3996946"/>
                  <a:gd name="connsiteY0" fmla="*/ 4184270 h 4184270"/>
                  <a:gd name="connsiteX1" fmla="*/ 1525990 w 3996946"/>
                  <a:gd name="connsiteY1" fmla="*/ 2725013 h 4184270"/>
                  <a:gd name="connsiteX2" fmla="*/ 0 w 3996946"/>
                  <a:gd name="connsiteY2" fmla="*/ 0 h 4184270"/>
                </a:gdLst>
                <a:ahLst/>
                <a:cxnLst>
                  <a:cxn ang="0">
                    <a:pos x="connsiteX0" y="connsiteY0"/>
                  </a:cxn>
                  <a:cxn ang="0">
                    <a:pos x="connsiteX1" y="connsiteY1"/>
                  </a:cxn>
                  <a:cxn ang="0">
                    <a:pos x="connsiteX2" y="connsiteY2"/>
                  </a:cxn>
                </a:cxnLst>
                <a:rect l="l" t="t" r="r" b="b"/>
                <a:pathLst>
                  <a:path w="3996946" h="4184270">
                    <a:moveTo>
                      <a:pt x="3996947" y="4184270"/>
                    </a:moveTo>
                    <a:cubicBezTo>
                      <a:pt x="3092177" y="3924211"/>
                      <a:pt x="2238826" y="3437849"/>
                      <a:pt x="1525990" y="2725013"/>
                    </a:cubicBezTo>
                    <a:cubicBezTo>
                      <a:pt x="746855" y="1945879"/>
                      <a:pt x="238134" y="998650"/>
                      <a:pt x="0" y="0"/>
                    </a:cubicBezTo>
                  </a:path>
                </a:pathLst>
              </a:custGeom>
              <a:noFill/>
              <a:ln w="113455" cap="rnd">
                <a:solidFill>
                  <a:srgbClr val="ABD1FC"/>
                </a:solidFill>
                <a:prstDash val="solid"/>
                <a:miter/>
              </a:ln>
            </p:spPr>
            <p:txBody>
              <a:bodyPr rtlCol="0" anchor="ctr"/>
              <a:lstStyle/>
              <a:p>
                <a:pPr defTabSz="609630"/>
                <a:endParaRPr lang="en-GB" sz="2400">
                  <a:solidFill>
                    <a:srgbClr val="000000"/>
                  </a:solidFill>
                  <a:latin typeface="Anova Light"/>
                </a:endParaRPr>
              </a:p>
            </p:txBody>
          </p:sp>
          <p:sp>
            <p:nvSpPr>
              <p:cNvPr id="41" name="Freeform: Shape 40">
                <a:extLst>
                  <a:ext uri="{FF2B5EF4-FFF2-40B4-BE49-F238E27FC236}">
                    <a16:creationId xmlns:a16="http://schemas.microsoft.com/office/drawing/2014/main" id="{E7CF2539-E799-2278-8F06-6790CC084C35}"/>
                  </a:ext>
                </a:extLst>
              </p:cNvPr>
              <p:cNvSpPr/>
              <p:nvPr/>
            </p:nvSpPr>
            <p:spPr>
              <a:xfrm>
                <a:off x="14312126" y="2912572"/>
                <a:ext cx="336537" cy="336537"/>
              </a:xfrm>
              <a:custGeom>
                <a:avLst/>
                <a:gdLst>
                  <a:gd name="connsiteX0" fmla="*/ 336537 w 336537"/>
                  <a:gd name="connsiteY0" fmla="*/ 168269 h 336537"/>
                  <a:gd name="connsiteX1" fmla="*/ 168269 w 336537"/>
                  <a:gd name="connsiteY1" fmla="*/ 336537 h 336537"/>
                  <a:gd name="connsiteX2" fmla="*/ 1 w 336537"/>
                  <a:gd name="connsiteY2" fmla="*/ 168269 h 336537"/>
                  <a:gd name="connsiteX3" fmla="*/ 168269 w 336537"/>
                  <a:gd name="connsiteY3" fmla="*/ 0 h 336537"/>
                  <a:gd name="connsiteX4" fmla="*/ 336537 w 336537"/>
                  <a:gd name="connsiteY4" fmla="*/ 168269 h 33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37" h="336537">
                    <a:moveTo>
                      <a:pt x="336537" y="168269"/>
                    </a:moveTo>
                    <a:cubicBezTo>
                      <a:pt x="336537" y="261201"/>
                      <a:pt x="261201" y="336537"/>
                      <a:pt x="168269" y="336537"/>
                    </a:cubicBezTo>
                    <a:cubicBezTo>
                      <a:pt x="75337" y="336537"/>
                      <a:pt x="1" y="261201"/>
                      <a:pt x="1" y="168269"/>
                    </a:cubicBezTo>
                    <a:cubicBezTo>
                      <a:pt x="1" y="75336"/>
                      <a:pt x="75337" y="0"/>
                      <a:pt x="168269" y="0"/>
                    </a:cubicBezTo>
                    <a:cubicBezTo>
                      <a:pt x="261201" y="0"/>
                      <a:pt x="336537" y="75336"/>
                      <a:pt x="336537" y="168269"/>
                    </a:cubicBezTo>
                    <a:close/>
                  </a:path>
                </a:pathLst>
              </a:custGeom>
              <a:solidFill>
                <a:srgbClr val="2A8AF8"/>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42" name="Freeform: Shape 41">
                <a:extLst>
                  <a:ext uri="{FF2B5EF4-FFF2-40B4-BE49-F238E27FC236}">
                    <a16:creationId xmlns:a16="http://schemas.microsoft.com/office/drawing/2014/main" id="{6C7BB2D1-B05B-2133-7086-3BB0B863602A}"/>
                  </a:ext>
                </a:extLst>
              </p:cNvPr>
              <p:cNvSpPr/>
              <p:nvPr/>
            </p:nvSpPr>
            <p:spPr>
              <a:xfrm>
                <a:off x="3292876" y="5123926"/>
                <a:ext cx="221951" cy="157023"/>
              </a:xfrm>
              <a:custGeom>
                <a:avLst/>
                <a:gdLst>
                  <a:gd name="connsiteX0" fmla="*/ 111019 w 221951"/>
                  <a:gd name="connsiteY0" fmla="*/ 157023 h 157023"/>
                  <a:gd name="connsiteX1" fmla="*/ 0 w 221951"/>
                  <a:gd name="connsiteY1" fmla="*/ 46004 h 157023"/>
                  <a:gd name="connsiteX2" fmla="*/ 221951 w 221951"/>
                  <a:gd name="connsiteY2" fmla="*/ 46004 h 157023"/>
                  <a:gd name="connsiteX3" fmla="*/ 110932 w 221951"/>
                  <a:gd name="connsiteY3" fmla="*/ 157023 h 157023"/>
                </a:gdLst>
                <a:ahLst/>
                <a:cxnLst>
                  <a:cxn ang="0">
                    <a:pos x="connsiteX0" y="connsiteY0"/>
                  </a:cxn>
                  <a:cxn ang="0">
                    <a:pos x="connsiteX1" y="connsiteY1"/>
                  </a:cxn>
                  <a:cxn ang="0">
                    <a:pos x="connsiteX2" y="connsiteY2"/>
                  </a:cxn>
                  <a:cxn ang="0">
                    <a:pos x="connsiteX3" y="connsiteY3"/>
                  </a:cxn>
                </a:cxnLst>
                <a:rect l="l" t="t" r="r" b="b"/>
                <a:pathLst>
                  <a:path w="221951" h="157023">
                    <a:moveTo>
                      <a:pt x="111019" y="157023"/>
                    </a:moveTo>
                    <a:lnTo>
                      <a:pt x="0" y="46004"/>
                    </a:lnTo>
                    <a:cubicBezTo>
                      <a:pt x="61339" y="-15335"/>
                      <a:pt x="160699" y="-15335"/>
                      <a:pt x="221951" y="46004"/>
                    </a:cubicBezTo>
                    <a:lnTo>
                      <a:pt x="110932" y="157023"/>
                    </a:lnTo>
                    <a:close/>
                  </a:path>
                </a:pathLst>
              </a:custGeom>
              <a:solidFill>
                <a:srgbClr val="0766D1"/>
              </a:solidFill>
              <a:ln w="0" cap="flat">
                <a:noFill/>
                <a:prstDash val="solid"/>
                <a:miter/>
              </a:ln>
            </p:spPr>
            <p:txBody>
              <a:bodyPr rtlCol="0" anchor="ctr"/>
              <a:lstStyle/>
              <a:p>
                <a:pPr defTabSz="609630"/>
                <a:endParaRPr lang="en-GB" sz="2400">
                  <a:solidFill>
                    <a:srgbClr val="000000"/>
                  </a:solidFill>
                  <a:latin typeface="Anova Light"/>
                </a:endParaRPr>
              </a:p>
            </p:txBody>
          </p:sp>
        </p:grpSp>
      </p:grpSp>
      <p:grpSp>
        <p:nvGrpSpPr>
          <p:cNvPr id="43" name="!!_R7" hidden="1">
            <a:extLst>
              <a:ext uri="{FF2B5EF4-FFF2-40B4-BE49-F238E27FC236}">
                <a16:creationId xmlns:a16="http://schemas.microsoft.com/office/drawing/2014/main" id="{B7CB6A93-B4C0-72A4-F7DA-2CD521050A5F}"/>
              </a:ext>
            </a:extLst>
          </p:cNvPr>
          <p:cNvGrpSpPr/>
          <p:nvPr/>
        </p:nvGrpSpPr>
        <p:grpSpPr>
          <a:xfrm rot="12608608">
            <a:off x="-13563660" y="-16230660"/>
            <a:ext cx="39319319" cy="39319319"/>
            <a:chOff x="2057400" y="-1943100"/>
            <a:chExt cx="14170589" cy="14170589"/>
          </a:xfrm>
        </p:grpSpPr>
        <p:sp>
          <p:nvSpPr>
            <p:cNvPr id="44" name="Freeform: Shape 43">
              <a:extLst>
                <a:ext uri="{FF2B5EF4-FFF2-40B4-BE49-F238E27FC236}">
                  <a16:creationId xmlns:a16="http://schemas.microsoft.com/office/drawing/2014/main" id="{17BF043C-CA6A-C242-8BA0-C4962CEBE259}"/>
                </a:ext>
              </a:extLst>
            </p:cNvPr>
            <p:cNvSpPr/>
            <p:nvPr/>
          </p:nvSpPr>
          <p:spPr>
            <a:xfrm>
              <a:off x="2057400" y="-1943100"/>
              <a:ext cx="14170589" cy="14170589"/>
            </a:xfrm>
            <a:custGeom>
              <a:avLst/>
              <a:gdLst>
                <a:gd name="connsiteX0" fmla="*/ 14170589 w 14170589"/>
                <a:gd name="connsiteY0" fmla="*/ 7085295 h 14170589"/>
                <a:gd name="connsiteX1" fmla="*/ 7085295 w 14170589"/>
                <a:gd name="connsiteY1" fmla="*/ 14170589 h 14170589"/>
                <a:gd name="connsiteX2" fmla="*/ 0 w 14170589"/>
                <a:gd name="connsiteY2" fmla="*/ 7085295 h 14170589"/>
                <a:gd name="connsiteX3" fmla="*/ 7085295 w 14170589"/>
                <a:gd name="connsiteY3" fmla="*/ 0 h 14170589"/>
                <a:gd name="connsiteX4" fmla="*/ 14170589 w 14170589"/>
                <a:gd name="connsiteY4" fmla="*/ 7085295 h 1417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0589" h="14170589">
                  <a:moveTo>
                    <a:pt x="14170589" y="7085295"/>
                  </a:moveTo>
                  <a:cubicBezTo>
                    <a:pt x="14170589" y="10998395"/>
                    <a:pt x="10998395" y="14170589"/>
                    <a:pt x="7085295" y="14170589"/>
                  </a:cubicBezTo>
                  <a:cubicBezTo>
                    <a:pt x="3172195" y="14170589"/>
                    <a:pt x="0" y="10998395"/>
                    <a:pt x="0" y="7085295"/>
                  </a:cubicBezTo>
                  <a:cubicBezTo>
                    <a:pt x="0" y="3172195"/>
                    <a:pt x="3172195" y="0"/>
                    <a:pt x="7085295" y="0"/>
                  </a:cubicBezTo>
                  <a:cubicBezTo>
                    <a:pt x="10998395" y="0"/>
                    <a:pt x="14170589" y="3172195"/>
                    <a:pt x="14170589" y="7085295"/>
                  </a:cubicBezTo>
                  <a:close/>
                </a:path>
              </a:pathLst>
            </a:custGeom>
            <a:noFill/>
            <a:ln w="0" cap="flat">
              <a:noFill/>
              <a:prstDash val="solid"/>
              <a:miter/>
            </a:ln>
          </p:spPr>
          <p:txBody>
            <a:bodyPr rtlCol="0" anchor="ctr"/>
            <a:lstStyle/>
            <a:p>
              <a:pPr defTabSz="609630"/>
              <a:endParaRPr lang="en-GB" sz="2400">
                <a:solidFill>
                  <a:srgbClr val="000000"/>
                </a:solidFill>
                <a:latin typeface="Anova Light"/>
              </a:endParaRPr>
            </a:p>
          </p:txBody>
        </p:sp>
        <p:sp>
          <p:nvSpPr>
            <p:cNvPr id="45" name="Freeform: Shape 44">
              <a:extLst>
                <a:ext uri="{FF2B5EF4-FFF2-40B4-BE49-F238E27FC236}">
                  <a16:creationId xmlns:a16="http://schemas.microsoft.com/office/drawing/2014/main" id="{0EA48F4A-3E3F-E6BA-4046-9CCCB8B94927}"/>
                </a:ext>
              </a:extLst>
            </p:cNvPr>
            <p:cNvSpPr/>
            <p:nvPr/>
          </p:nvSpPr>
          <p:spPr>
            <a:xfrm>
              <a:off x="2333381" y="-1682344"/>
              <a:ext cx="13636375" cy="13636375"/>
            </a:xfrm>
            <a:custGeom>
              <a:avLst/>
              <a:gdLst>
                <a:gd name="connsiteX0" fmla="*/ 13636376 w 13636375"/>
                <a:gd name="connsiteY0" fmla="*/ 6818188 h 13636375"/>
                <a:gd name="connsiteX1" fmla="*/ 6818188 w 13636375"/>
                <a:gd name="connsiteY1" fmla="*/ 13636376 h 13636375"/>
                <a:gd name="connsiteX2" fmla="*/ 0 w 13636375"/>
                <a:gd name="connsiteY2" fmla="*/ 6818188 h 13636375"/>
                <a:gd name="connsiteX3" fmla="*/ 6818188 w 13636375"/>
                <a:gd name="connsiteY3" fmla="*/ 0 h 13636375"/>
                <a:gd name="connsiteX4" fmla="*/ 13636376 w 13636375"/>
                <a:gd name="connsiteY4" fmla="*/ 6818188 h 1363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6375" h="13636375">
                  <a:moveTo>
                    <a:pt x="13636376" y="6818188"/>
                  </a:moveTo>
                  <a:cubicBezTo>
                    <a:pt x="13636376" y="10583769"/>
                    <a:pt x="10583769" y="13636376"/>
                    <a:pt x="6818188" y="13636376"/>
                  </a:cubicBezTo>
                  <a:cubicBezTo>
                    <a:pt x="3052607" y="13636376"/>
                    <a:pt x="0" y="10583769"/>
                    <a:pt x="0" y="6818188"/>
                  </a:cubicBezTo>
                  <a:cubicBezTo>
                    <a:pt x="0" y="3052607"/>
                    <a:pt x="3052607" y="0"/>
                    <a:pt x="6818188" y="0"/>
                  </a:cubicBezTo>
                  <a:cubicBezTo>
                    <a:pt x="10583769" y="0"/>
                    <a:pt x="13636376" y="3052607"/>
                    <a:pt x="13636376" y="6818188"/>
                  </a:cubicBezTo>
                  <a:close/>
                </a:path>
              </a:pathLst>
            </a:custGeom>
            <a:noFill/>
            <a:ln w="3741" cap="flat">
              <a:solidFill>
                <a:srgbClr val="FFFFFF"/>
              </a:solidFill>
              <a:prstDash val="solid"/>
              <a:miter/>
            </a:ln>
          </p:spPr>
          <p:txBody>
            <a:bodyPr rtlCol="0" anchor="ctr"/>
            <a:lstStyle/>
            <a:p>
              <a:pPr defTabSz="609630"/>
              <a:endParaRPr lang="en-GB" sz="2400">
                <a:solidFill>
                  <a:srgbClr val="000000"/>
                </a:solidFill>
                <a:latin typeface="Anova Light"/>
              </a:endParaRPr>
            </a:p>
          </p:txBody>
        </p:sp>
        <p:grpSp>
          <p:nvGrpSpPr>
            <p:cNvPr id="46" name="Graphic 143">
              <a:extLst>
                <a:ext uri="{FF2B5EF4-FFF2-40B4-BE49-F238E27FC236}">
                  <a16:creationId xmlns:a16="http://schemas.microsoft.com/office/drawing/2014/main" id="{06E45D08-3186-A010-F7A0-E862310A19B1}"/>
                </a:ext>
              </a:extLst>
            </p:cNvPr>
            <p:cNvGrpSpPr/>
            <p:nvPr/>
          </p:nvGrpSpPr>
          <p:grpSpPr>
            <a:xfrm>
              <a:off x="2768179" y="-1682344"/>
              <a:ext cx="13201490" cy="13636288"/>
              <a:chOff x="2768179" y="-1682344"/>
              <a:chExt cx="13201490" cy="13636288"/>
            </a:xfrm>
          </p:grpSpPr>
          <p:sp>
            <p:nvSpPr>
              <p:cNvPr id="51" name="Freeform: Shape 50">
                <a:extLst>
                  <a:ext uri="{FF2B5EF4-FFF2-40B4-BE49-F238E27FC236}">
                    <a16:creationId xmlns:a16="http://schemas.microsoft.com/office/drawing/2014/main" id="{A08FC8FD-95A5-10F8-9E0D-2A4DD659CCE6}"/>
                  </a:ext>
                </a:extLst>
              </p:cNvPr>
              <p:cNvSpPr/>
              <p:nvPr/>
            </p:nvSpPr>
            <p:spPr>
              <a:xfrm>
                <a:off x="2832184" y="-1682344"/>
                <a:ext cx="13137486" cy="13636288"/>
              </a:xfrm>
              <a:custGeom>
                <a:avLst/>
                <a:gdLst>
                  <a:gd name="connsiteX0" fmla="*/ 353329 w 13137486"/>
                  <a:gd name="connsiteY0" fmla="*/ 3515110 h 13636288"/>
                  <a:gd name="connsiteX1" fmla="*/ 401356 w 13137486"/>
                  <a:gd name="connsiteY1" fmla="*/ 3430019 h 13636288"/>
                  <a:gd name="connsiteX2" fmla="*/ 6319385 w 13137486"/>
                  <a:gd name="connsiteY2" fmla="*/ 0 h 13636288"/>
                  <a:gd name="connsiteX3" fmla="*/ 13137486 w 13137486"/>
                  <a:gd name="connsiteY3" fmla="*/ 6818188 h 13636288"/>
                  <a:gd name="connsiteX4" fmla="*/ 6319298 w 13137486"/>
                  <a:gd name="connsiteY4" fmla="*/ 13636289 h 13636288"/>
                  <a:gd name="connsiteX5" fmla="*/ 12181 w 13137486"/>
                  <a:gd name="connsiteY5" fmla="*/ 9412692 h 13636288"/>
                  <a:gd name="connsiteX6" fmla="*/ 0 w 13137486"/>
                  <a:gd name="connsiteY6" fmla="*/ 9382937 h 136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486" h="13636288">
                    <a:moveTo>
                      <a:pt x="353329" y="3515110"/>
                    </a:moveTo>
                    <a:cubicBezTo>
                      <a:pt x="369077" y="3486659"/>
                      <a:pt x="385086" y="3458296"/>
                      <a:pt x="401356" y="3430019"/>
                    </a:cubicBezTo>
                    <a:cubicBezTo>
                      <a:pt x="1577149" y="1380517"/>
                      <a:pt x="3787090" y="0"/>
                      <a:pt x="6319385" y="0"/>
                    </a:cubicBezTo>
                    <a:cubicBezTo>
                      <a:pt x="10084985" y="0"/>
                      <a:pt x="13137486" y="3052589"/>
                      <a:pt x="13137486" y="6818188"/>
                    </a:cubicBezTo>
                    <a:cubicBezTo>
                      <a:pt x="13137486" y="10583787"/>
                      <a:pt x="10084898" y="13636376"/>
                      <a:pt x="6319298" y="13636289"/>
                    </a:cubicBezTo>
                    <a:cubicBezTo>
                      <a:pt x="3472304" y="13636289"/>
                      <a:pt x="1032930" y="11891393"/>
                      <a:pt x="12181" y="9412692"/>
                    </a:cubicBezTo>
                    <a:cubicBezTo>
                      <a:pt x="8092" y="9402775"/>
                      <a:pt x="4002" y="9392856"/>
                      <a:pt x="0" y="9382937"/>
                    </a:cubicBezTo>
                  </a:path>
                </a:pathLst>
              </a:custGeom>
              <a:noFill/>
              <a:ln w="8701" cap="flat">
                <a:solidFill>
                  <a:srgbClr val="AFB5C0"/>
                </a:solidFill>
                <a:prstDash val="solid"/>
                <a:miter/>
              </a:ln>
            </p:spPr>
            <p:txBody>
              <a:bodyPr rtlCol="0" anchor="ctr"/>
              <a:lstStyle/>
              <a:p>
                <a:pPr defTabSz="609630"/>
                <a:endParaRPr lang="en-GB" sz="2400">
                  <a:solidFill>
                    <a:srgbClr val="000000"/>
                  </a:solidFill>
                  <a:latin typeface="Anova Light"/>
                </a:endParaRPr>
              </a:p>
            </p:txBody>
          </p:sp>
          <p:sp>
            <p:nvSpPr>
              <p:cNvPr id="52" name="Freeform: Shape 51">
                <a:extLst>
                  <a:ext uri="{FF2B5EF4-FFF2-40B4-BE49-F238E27FC236}">
                    <a16:creationId xmlns:a16="http://schemas.microsoft.com/office/drawing/2014/main" id="{9A3FF878-0B88-917E-4EE2-EE5E9FD7BC29}"/>
                  </a:ext>
                </a:extLst>
              </p:cNvPr>
              <p:cNvSpPr/>
              <p:nvPr/>
            </p:nvSpPr>
            <p:spPr>
              <a:xfrm>
                <a:off x="3122068" y="1764691"/>
                <a:ext cx="130823" cy="130841"/>
              </a:xfrm>
              <a:custGeom>
                <a:avLst/>
                <a:gdLst>
                  <a:gd name="connsiteX0" fmla="*/ 122522 w 130823"/>
                  <a:gd name="connsiteY0" fmla="*/ 97308 h 130841"/>
                  <a:gd name="connsiteX1" fmla="*/ 33515 w 130823"/>
                  <a:gd name="connsiteY1" fmla="*/ 122540 h 130841"/>
                  <a:gd name="connsiteX2" fmla="*/ 8283 w 130823"/>
                  <a:gd name="connsiteY2" fmla="*/ 33533 h 130841"/>
                  <a:gd name="connsiteX3" fmla="*/ 97290 w 130823"/>
                  <a:gd name="connsiteY3" fmla="*/ 8302 h 130841"/>
                  <a:gd name="connsiteX4" fmla="*/ 122522 w 130823"/>
                  <a:gd name="connsiteY4" fmla="*/ 97308 h 13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3" h="130841">
                    <a:moveTo>
                      <a:pt x="122522" y="97308"/>
                    </a:moveTo>
                    <a:cubicBezTo>
                      <a:pt x="104947" y="128891"/>
                      <a:pt x="65011" y="140115"/>
                      <a:pt x="33515" y="122540"/>
                    </a:cubicBezTo>
                    <a:cubicBezTo>
                      <a:pt x="2019" y="104965"/>
                      <a:pt x="-9292" y="65029"/>
                      <a:pt x="8283" y="33533"/>
                    </a:cubicBezTo>
                    <a:cubicBezTo>
                      <a:pt x="25859" y="1950"/>
                      <a:pt x="65794" y="-9273"/>
                      <a:pt x="97290" y="8302"/>
                    </a:cubicBezTo>
                    <a:cubicBezTo>
                      <a:pt x="128873" y="25877"/>
                      <a:pt x="140097" y="65812"/>
                      <a:pt x="122522" y="97308"/>
                    </a:cubicBezTo>
                    <a:close/>
                  </a:path>
                </a:pathLst>
              </a:custGeom>
              <a:solidFill>
                <a:srgbClr val="AFB5C0"/>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53" name="Freeform: Shape 52">
                <a:extLst>
                  <a:ext uri="{FF2B5EF4-FFF2-40B4-BE49-F238E27FC236}">
                    <a16:creationId xmlns:a16="http://schemas.microsoft.com/office/drawing/2014/main" id="{4D162D20-3E6F-29D7-51C3-387192C4E330}"/>
                  </a:ext>
                </a:extLst>
              </p:cNvPr>
              <p:cNvSpPr/>
              <p:nvPr/>
            </p:nvSpPr>
            <p:spPr>
              <a:xfrm>
                <a:off x="2768179" y="7638153"/>
                <a:ext cx="130880" cy="130880"/>
              </a:xfrm>
              <a:custGeom>
                <a:avLst/>
                <a:gdLst>
                  <a:gd name="connsiteX0" fmla="*/ 126127 w 130880"/>
                  <a:gd name="connsiteY0" fmla="*/ 40949 h 130880"/>
                  <a:gd name="connsiteX1" fmla="*/ 40948 w 130880"/>
                  <a:gd name="connsiteY1" fmla="*/ 4754 h 130880"/>
                  <a:gd name="connsiteX2" fmla="*/ 4754 w 130880"/>
                  <a:gd name="connsiteY2" fmla="*/ 89933 h 130880"/>
                  <a:gd name="connsiteX3" fmla="*/ 89932 w 130880"/>
                  <a:gd name="connsiteY3" fmla="*/ 126126 h 130880"/>
                  <a:gd name="connsiteX4" fmla="*/ 126127 w 130880"/>
                  <a:gd name="connsiteY4" fmla="*/ 40949 h 13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80" h="130880">
                    <a:moveTo>
                      <a:pt x="126127" y="40949"/>
                    </a:moveTo>
                    <a:cubicBezTo>
                      <a:pt x="112641" y="7451"/>
                      <a:pt x="74445" y="-8732"/>
                      <a:pt x="40948" y="4754"/>
                    </a:cubicBezTo>
                    <a:cubicBezTo>
                      <a:pt x="7451" y="18239"/>
                      <a:pt x="-8732" y="56435"/>
                      <a:pt x="4754" y="89933"/>
                    </a:cubicBezTo>
                    <a:cubicBezTo>
                      <a:pt x="18240" y="123430"/>
                      <a:pt x="56435" y="139613"/>
                      <a:pt x="89932" y="126126"/>
                    </a:cubicBezTo>
                    <a:cubicBezTo>
                      <a:pt x="123429" y="112641"/>
                      <a:pt x="139612" y="74446"/>
                      <a:pt x="126127" y="40949"/>
                    </a:cubicBezTo>
                    <a:close/>
                  </a:path>
                </a:pathLst>
              </a:custGeom>
              <a:solidFill>
                <a:srgbClr val="AFB5C0"/>
              </a:solidFill>
              <a:ln w="0" cap="flat">
                <a:noFill/>
                <a:prstDash val="solid"/>
                <a:miter/>
              </a:ln>
            </p:spPr>
            <p:txBody>
              <a:bodyPr rtlCol="0" anchor="ctr"/>
              <a:lstStyle/>
              <a:p>
                <a:pPr defTabSz="609630"/>
                <a:endParaRPr lang="en-GB" sz="2400">
                  <a:solidFill>
                    <a:srgbClr val="000000"/>
                  </a:solidFill>
                  <a:latin typeface="Anova Light"/>
                </a:endParaRPr>
              </a:p>
            </p:txBody>
          </p:sp>
        </p:grpSp>
        <p:sp>
          <p:nvSpPr>
            <p:cNvPr id="47" name="Freeform: Shape 46">
              <a:extLst>
                <a:ext uri="{FF2B5EF4-FFF2-40B4-BE49-F238E27FC236}">
                  <a16:creationId xmlns:a16="http://schemas.microsoft.com/office/drawing/2014/main" id="{43C4FD1A-6229-96F4-5103-477D624A92E9}"/>
                </a:ext>
              </a:extLst>
            </p:cNvPr>
            <p:cNvSpPr/>
            <p:nvPr/>
          </p:nvSpPr>
          <p:spPr>
            <a:xfrm>
              <a:off x="2200539" y="2009038"/>
              <a:ext cx="890485" cy="5540772"/>
            </a:xfrm>
            <a:custGeom>
              <a:avLst/>
              <a:gdLst>
                <a:gd name="connsiteX0" fmla="*/ 572567 w 890485"/>
                <a:gd name="connsiteY0" fmla="*/ 5540773 h 5540772"/>
                <a:gd name="connsiteX1" fmla="*/ 505225 w 890485"/>
                <a:gd name="connsiteY1" fmla="*/ 4715700 h 5540772"/>
                <a:gd name="connsiteX2" fmla="*/ 2159 w 890485"/>
                <a:gd name="connsiteY2" fmla="*/ 3970323 h 5540772"/>
                <a:gd name="connsiteX3" fmla="*/ 313813 w 890485"/>
                <a:gd name="connsiteY3" fmla="*/ 3126718 h 5540772"/>
                <a:gd name="connsiteX4" fmla="*/ 2159 w 890485"/>
                <a:gd name="connsiteY4" fmla="*/ 2283112 h 5540772"/>
                <a:gd name="connsiteX5" fmla="*/ 505225 w 890485"/>
                <a:gd name="connsiteY5" fmla="*/ 1537736 h 5540772"/>
                <a:gd name="connsiteX6" fmla="*/ 404908 w 890485"/>
                <a:gd name="connsiteY6" fmla="*/ 644102 h 5540772"/>
                <a:gd name="connsiteX7" fmla="*/ 890486 w 890485"/>
                <a:gd name="connsiteY7" fmla="*/ 0 h 55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485" h="5540772">
                  <a:moveTo>
                    <a:pt x="572567" y="5540773"/>
                  </a:moveTo>
                  <a:cubicBezTo>
                    <a:pt x="446844" y="5178308"/>
                    <a:pt x="571175" y="4984460"/>
                    <a:pt x="505225" y="4715700"/>
                  </a:cubicBezTo>
                  <a:cubicBezTo>
                    <a:pt x="440319" y="4451377"/>
                    <a:pt x="35308" y="4245783"/>
                    <a:pt x="2159" y="3970323"/>
                  </a:cubicBezTo>
                  <a:cubicBezTo>
                    <a:pt x="-30207" y="3700867"/>
                    <a:pt x="313813" y="3404962"/>
                    <a:pt x="313813" y="3126718"/>
                  </a:cubicBezTo>
                  <a:cubicBezTo>
                    <a:pt x="313813" y="2848474"/>
                    <a:pt x="-30294" y="2552568"/>
                    <a:pt x="2159" y="2283112"/>
                  </a:cubicBezTo>
                  <a:cubicBezTo>
                    <a:pt x="35221" y="2007653"/>
                    <a:pt x="440319" y="1802058"/>
                    <a:pt x="505225" y="1537736"/>
                  </a:cubicBezTo>
                  <a:cubicBezTo>
                    <a:pt x="571262" y="1269063"/>
                    <a:pt x="308158" y="899202"/>
                    <a:pt x="404908" y="644102"/>
                  </a:cubicBezTo>
                  <a:cubicBezTo>
                    <a:pt x="502876" y="386043"/>
                    <a:pt x="692200" y="417801"/>
                    <a:pt x="890486" y="0"/>
                  </a:cubicBezTo>
                </a:path>
              </a:pathLst>
            </a:custGeom>
            <a:noFill/>
            <a:ln w="28277" cap="flat">
              <a:solidFill>
                <a:srgbClr val="032954"/>
              </a:solidFill>
              <a:prstDash val="solid"/>
              <a:miter/>
            </a:ln>
          </p:spPr>
          <p:txBody>
            <a:bodyPr rtlCol="0" anchor="ctr"/>
            <a:lstStyle/>
            <a:p>
              <a:pPr defTabSz="609630"/>
              <a:endParaRPr lang="en-GB" sz="2400">
                <a:solidFill>
                  <a:srgbClr val="000000"/>
                </a:solidFill>
                <a:latin typeface="Anova Light"/>
              </a:endParaRPr>
            </a:p>
          </p:txBody>
        </p:sp>
        <p:sp>
          <p:nvSpPr>
            <p:cNvPr id="48" name="Freeform: Shape 47">
              <a:extLst>
                <a:ext uri="{FF2B5EF4-FFF2-40B4-BE49-F238E27FC236}">
                  <a16:creationId xmlns:a16="http://schemas.microsoft.com/office/drawing/2014/main" id="{8E716BF0-F13A-F9E5-06A0-A5397B0DCECA}"/>
                </a:ext>
              </a:extLst>
            </p:cNvPr>
            <p:cNvSpPr/>
            <p:nvPr/>
          </p:nvSpPr>
          <p:spPr>
            <a:xfrm>
              <a:off x="13972719" y="314693"/>
              <a:ext cx="1996950" cy="7377459"/>
            </a:xfrm>
            <a:custGeom>
              <a:avLst/>
              <a:gdLst>
                <a:gd name="connsiteX0" fmla="*/ 0 w 1996950"/>
                <a:gd name="connsiteY0" fmla="*/ 0 h 7377459"/>
                <a:gd name="connsiteX1" fmla="*/ 1996951 w 1996950"/>
                <a:gd name="connsiteY1" fmla="*/ 4821150 h 7377459"/>
                <a:gd name="connsiteX2" fmla="*/ 1501541 w 1996950"/>
                <a:gd name="connsiteY2" fmla="*/ 7377460 h 7377459"/>
              </a:gdLst>
              <a:ahLst/>
              <a:cxnLst>
                <a:cxn ang="0">
                  <a:pos x="connsiteX0" y="connsiteY0"/>
                </a:cxn>
                <a:cxn ang="0">
                  <a:pos x="connsiteX1" y="connsiteY1"/>
                </a:cxn>
                <a:cxn ang="0">
                  <a:pos x="connsiteX2" y="connsiteY2"/>
                </a:cxn>
              </a:cxnLst>
              <a:rect l="l" t="t" r="r" b="b"/>
              <a:pathLst>
                <a:path w="1996950" h="7377459">
                  <a:moveTo>
                    <a:pt x="0" y="0"/>
                  </a:moveTo>
                  <a:cubicBezTo>
                    <a:pt x="1233826" y="1233825"/>
                    <a:pt x="1996951" y="2938350"/>
                    <a:pt x="1996951" y="4821150"/>
                  </a:cubicBezTo>
                  <a:cubicBezTo>
                    <a:pt x="1996951" y="5725138"/>
                    <a:pt x="1821026" y="6588059"/>
                    <a:pt x="1501541" y="7377460"/>
                  </a:cubicBezTo>
                </a:path>
              </a:pathLst>
            </a:custGeom>
            <a:noFill/>
            <a:ln w="30191" cap="flat">
              <a:solidFill>
                <a:srgbClr val="1680F8"/>
              </a:solidFill>
              <a:prstDash val="solid"/>
              <a:miter/>
            </a:ln>
          </p:spPr>
          <p:txBody>
            <a:bodyPr rtlCol="0" anchor="ctr"/>
            <a:lstStyle/>
            <a:p>
              <a:pPr defTabSz="609630"/>
              <a:endParaRPr lang="en-GB" sz="2400">
                <a:solidFill>
                  <a:srgbClr val="000000"/>
                </a:solidFill>
                <a:latin typeface="Anova Light"/>
              </a:endParaRPr>
            </a:p>
          </p:txBody>
        </p:sp>
        <p:sp>
          <p:nvSpPr>
            <p:cNvPr id="49" name="Freeform: Shape 48">
              <a:extLst>
                <a:ext uri="{FF2B5EF4-FFF2-40B4-BE49-F238E27FC236}">
                  <a16:creationId xmlns:a16="http://schemas.microsoft.com/office/drawing/2014/main" id="{A68031A1-290B-A3BB-90EC-6DDF72A639CF}"/>
                </a:ext>
              </a:extLst>
            </p:cNvPr>
            <p:cNvSpPr/>
            <p:nvPr/>
          </p:nvSpPr>
          <p:spPr>
            <a:xfrm>
              <a:off x="15286416" y="7513182"/>
              <a:ext cx="357940" cy="357940"/>
            </a:xfrm>
            <a:custGeom>
              <a:avLst/>
              <a:gdLst>
                <a:gd name="connsiteX0" fmla="*/ 357941 w 357940"/>
                <a:gd name="connsiteY0" fmla="*/ 178971 h 357940"/>
                <a:gd name="connsiteX1" fmla="*/ 178971 w 357940"/>
                <a:gd name="connsiteY1" fmla="*/ 357941 h 357940"/>
                <a:gd name="connsiteX2" fmla="*/ 1 w 357940"/>
                <a:gd name="connsiteY2" fmla="*/ 178971 h 357940"/>
                <a:gd name="connsiteX3" fmla="*/ 178971 w 357940"/>
                <a:gd name="connsiteY3" fmla="*/ 1 h 357940"/>
                <a:gd name="connsiteX4" fmla="*/ 357941 w 357940"/>
                <a:gd name="connsiteY4" fmla="*/ 178971 h 35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40" h="357940">
                  <a:moveTo>
                    <a:pt x="357941" y="178971"/>
                  </a:moveTo>
                  <a:cubicBezTo>
                    <a:pt x="357941" y="277813"/>
                    <a:pt x="277813" y="357941"/>
                    <a:pt x="178971" y="357941"/>
                  </a:cubicBezTo>
                  <a:cubicBezTo>
                    <a:pt x="80128" y="357941"/>
                    <a:pt x="1" y="277813"/>
                    <a:pt x="1" y="178971"/>
                  </a:cubicBezTo>
                  <a:cubicBezTo>
                    <a:pt x="1" y="80128"/>
                    <a:pt x="80128" y="1"/>
                    <a:pt x="178971" y="1"/>
                  </a:cubicBezTo>
                  <a:cubicBezTo>
                    <a:pt x="277813" y="1"/>
                    <a:pt x="357941" y="80128"/>
                    <a:pt x="357941" y="178971"/>
                  </a:cubicBezTo>
                  <a:close/>
                </a:path>
              </a:pathLst>
            </a:custGeom>
            <a:solidFill>
              <a:srgbClr val="2A8AF8"/>
            </a:solidFill>
            <a:ln w="0" cap="flat">
              <a:noFill/>
              <a:prstDash val="solid"/>
              <a:miter/>
            </a:ln>
          </p:spPr>
          <p:txBody>
            <a:bodyPr rtlCol="0" anchor="ctr"/>
            <a:lstStyle/>
            <a:p>
              <a:pPr defTabSz="609630"/>
              <a:endParaRPr lang="en-GB" sz="2400">
                <a:solidFill>
                  <a:srgbClr val="000000"/>
                </a:solidFill>
                <a:latin typeface="Anova Light"/>
              </a:endParaRPr>
            </a:p>
          </p:txBody>
        </p:sp>
        <p:sp>
          <p:nvSpPr>
            <p:cNvPr id="50" name="Freeform: Shape 49">
              <a:extLst>
                <a:ext uri="{FF2B5EF4-FFF2-40B4-BE49-F238E27FC236}">
                  <a16:creationId xmlns:a16="http://schemas.microsoft.com/office/drawing/2014/main" id="{B65F86A1-2C31-15C4-456E-46A6DC4F5BD7}"/>
                </a:ext>
              </a:extLst>
            </p:cNvPr>
            <p:cNvSpPr/>
            <p:nvPr/>
          </p:nvSpPr>
          <p:spPr>
            <a:xfrm>
              <a:off x="14610383" y="9032610"/>
              <a:ext cx="181754" cy="156994"/>
            </a:xfrm>
            <a:custGeom>
              <a:avLst/>
              <a:gdLst>
                <a:gd name="connsiteX0" fmla="*/ 27146 w 181754"/>
                <a:gd name="connsiteY0" fmla="*/ 156995 h 156994"/>
                <a:gd name="connsiteX1" fmla="*/ 0 w 181754"/>
                <a:gd name="connsiteY1" fmla="*/ 2386 h 156994"/>
                <a:gd name="connsiteX2" fmla="*/ 181755 w 181754"/>
                <a:gd name="connsiteY2" fmla="*/ 129849 h 156994"/>
                <a:gd name="connsiteX3" fmla="*/ 27146 w 181754"/>
                <a:gd name="connsiteY3" fmla="*/ 156995 h 156994"/>
              </a:gdLst>
              <a:ahLst/>
              <a:cxnLst>
                <a:cxn ang="0">
                  <a:pos x="connsiteX0" y="connsiteY0"/>
                </a:cxn>
                <a:cxn ang="0">
                  <a:pos x="connsiteX1" y="connsiteY1"/>
                </a:cxn>
                <a:cxn ang="0">
                  <a:pos x="connsiteX2" y="connsiteY2"/>
                </a:cxn>
                <a:cxn ang="0">
                  <a:pos x="connsiteX3" y="connsiteY3"/>
                </a:cxn>
              </a:cxnLst>
              <a:rect l="l" t="t" r="r" b="b"/>
              <a:pathLst>
                <a:path w="181754" h="156994">
                  <a:moveTo>
                    <a:pt x="27146" y="156995"/>
                  </a:moveTo>
                  <a:lnTo>
                    <a:pt x="0" y="2386"/>
                  </a:lnTo>
                  <a:cubicBezTo>
                    <a:pt x="85439" y="-12579"/>
                    <a:pt x="166702" y="44409"/>
                    <a:pt x="181755" y="129849"/>
                  </a:cubicBezTo>
                  <a:lnTo>
                    <a:pt x="27146" y="156995"/>
                  </a:lnTo>
                  <a:close/>
                </a:path>
              </a:pathLst>
            </a:custGeom>
            <a:solidFill>
              <a:srgbClr val="032954"/>
            </a:solidFill>
            <a:ln w="0" cap="flat">
              <a:noFill/>
              <a:prstDash val="solid"/>
              <a:miter/>
            </a:ln>
          </p:spPr>
          <p:txBody>
            <a:bodyPr rtlCol="0" anchor="ctr"/>
            <a:lstStyle/>
            <a:p>
              <a:pPr defTabSz="609630"/>
              <a:endParaRPr lang="en-GB" sz="2400">
                <a:solidFill>
                  <a:srgbClr val="000000"/>
                </a:solidFill>
                <a:latin typeface="Anova Light"/>
              </a:endParaRPr>
            </a:p>
          </p:txBody>
        </p:sp>
      </p:grpSp>
      <p:sp>
        <p:nvSpPr>
          <p:cNvPr id="81" name="!!_AI_Sq">
            <a:extLst>
              <a:ext uri="{FF2B5EF4-FFF2-40B4-BE49-F238E27FC236}">
                <a16:creationId xmlns:a16="http://schemas.microsoft.com/office/drawing/2014/main" id="{25CEEDBC-8C2F-4216-F3EC-B8F6137624E5}"/>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54" name="!!_AI_Circle_End">
            <a:extLst>
              <a:ext uri="{FF2B5EF4-FFF2-40B4-BE49-F238E27FC236}">
                <a16:creationId xmlns:a16="http://schemas.microsoft.com/office/drawing/2014/main" id="{0823A029-5CD8-C43F-DAF2-76FAA570851C}"/>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55" name="!!_AI_Circle_Mid">
            <a:extLst>
              <a:ext uri="{FF2B5EF4-FFF2-40B4-BE49-F238E27FC236}">
                <a16:creationId xmlns:a16="http://schemas.microsoft.com/office/drawing/2014/main" id="{CC89FE10-3FDF-AEBA-A9D8-E38D7C1F2420}"/>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56" name="!!_AI_Circle_Start">
            <a:extLst>
              <a:ext uri="{FF2B5EF4-FFF2-40B4-BE49-F238E27FC236}">
                <a16:creationId xmlns:a16="http://schemas.microsoft.com/office/drawing/2014/main" id="{DA90ACFD-AE3E-99DB-E06A-E5919110704F}"/>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62" name="!!_AI_Text">
            <a:extLst>
              <a:ext uri="{FF2B5EF4-FFF2-40B4-BE49-F238E27FC236}">
                <a16:creationId xmlns:a16="http://schemas.microsoft.com/office/drawing/2014/main" id="{6F8D923E-A58F-1D8D-4626-815AD0AEDE6D}"/>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68" name="!!_NLP">
            <a:extLst>
              <a:ext uri="{FF2B5EF4-FFF2-40B4-BE49-F238E27FC236}">
                <a16:creationId xmlns:a16="http://schemas.microsoft.com/office/drawing/2014/main" id="{927B7B8C-9D94-9764-2A90-2BA73F23CDC2}"/>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69" name="!!_CV">
            <a:extLst>
              <a:ext uri="{FF2B5EF4-FFF2-40B4-BE49-F238E27FC236}">
                <a16:creationId xmlns:a16="http://schemas.microsoft.com/office/drawing/2014/main" id="{4E5440F9-9CE5-75A1-F8EB-27498E75AD90}"/>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0" name="!!_ML_End">
            <a:extLst>
              <a:ext uri="{FF2B5EF4-FFF2-40B4-BE49-F238E27FC236}">
                <a16:creationId xmlns:a16="http://schemas.microsoft.com/office/drawing/2014/main" id="{D22E2E0D-4D72-0205-F67F-9C6695D95F2A}"/>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1" name="!!_ML_Mid">
            <a:extLst>
              <a:ext uri="{FF2B5EF4-FFF2-40B4-BE49-F238E27FC236}">
                <a16:creationId xmlns:a16="http://schemas.microsoft.com/office/drawing/2014/main" id="{86201C8A-F95C-4D37-9F27-614E2E184735}"/>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2" name="!!_ML_Start">
            <a:extLst>
              <a:ext uri="{FF2B5EF4-FFF2-40B4-BE49-F238E27FC236}">
                <a16:creationId xmlns:a16="http://schemas.microsoft.com/office/drawing/2014/main" id="{18E6AB3F-A82C-BE1C-1628-EF7B1AFE7FC0}"/>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5" name="!!_Sec_L">
            <a:extLst>
              <a:ext uri="{FF2B5EF4-FFF2-40B4-BE49-F238E27FC236}">
                <a16:creationId xmlns:a16="http://schemas.microsoft.com/office/drawing/2014/main" id="{48327FBA-53F8-58EE-14AF-A74883284B3E}"/>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76" name="!!_Sec_R">
            <a:extLst>
              <a:ext uri="{FF2B5EF4-FFF2-40B4-BE49-F238E27FC236}">
                <a16:creationId xmlns:a16="http://schemas.microsoft.com/office/drawing/2014/main" id="{BABA1E80-E44E-BF78-AA20-325125CBEA98}"/>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97" name="!!_DL_End">
            <a:extLst>
              <a:ext uri="{FF2B5EF4-FFF2-40B4-BE49-F238E27FC236}">
                <a16:creationId xmlns:a16="http://schemas.microsoft.com/office/drawing/2014/main" id="{EE7F1C07-5AF3-5638-9F21-1BE480ADA8CC}"/>
              </a:ext>
            </a:extLst>
          </p:cNvPr>
          <p:cNvSpPr/>
          <p:nvPr/>
        </p:nvSpPr>
        <p:spPr>
          <a:xfrm>
            <a:off x="5764997" y="3005138"/>
            <a:ext cx="847724" cy="8477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98" name="!!_DL_Mid">
            <a:extLst>
              <a:ext uri="{FF2B5EF4-FFF2-40B4-BE49-F238E27FC236}">
                <a16:creationId xmlns:a16="http://schemas.microsoft.com/office/drawing/2014/main" id="{52285762-CDED-C0AA-1D15-93D4E967E12D}"/>
              </a:ext>
            </a:extLst>
          </p:cNvPr>
          <p:cNvSpPr/>
          <p:nvPr/>
        </p:nvSpPr>
        <p:spPr>
          <a:xfrm flipH="1">
            <a:off x="5990437" y="3005138"/>
            <a:ext cx="202759" cy="847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99" name="!!_DL_Start">
            <a:extLst>
              <a:ext uri="{FF2B5EF4-FFF2-40B4-BE49-F238E27FC236}">
                <a16:creationId xmlns:a16="http://schemas.microsoft.com/office/drawing/2014/main" id="{2F14B2D4-DA18-E3CF-9000-8D9D6476A7B0}"/>
              </a:ext>
            </a:extLst>
          </p:cNvPr>
          <p:cNvSpPr/>
          <p:nvPr/>
        </p:nvSpPr>
        <p:spPr>
          <a:xfrm>
            <a:off x="5571503" y="3005138"/>
            <a:ext cx="847724" cy="8477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00" name="!!_DL_L">
            <a:extLst>
              <a:ext uri="{FF2B5EF4-FFF2-40B4-BE49-F238E27FC236}">
                <a16:creationId xmlns:a16="http://schemas.microsoft.com/office/drawing/2014/main" id="{3532734D-7061-3229-1F98-E1486C00B21E}"/>
              </a:ext>
            </a:extLst>
          </p:cNvPr>
          <p:cNvSpPr/>
          <p:nvPr/>
        </p:nvSpPr>
        <p:spPr>
          <a:xfrm>
            <a:off x="5571503" y="3048923"/>
            <a:ext cx="409287" cy="759727"/>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101" name="!!_DL_R">
            <a:extLst>
              <a:ext uri="{FF2B5EF4-FFF2-40B4-BE49-F238E27FC236}">
                <a16:creationId xmlns:a16="http://schemas.microsoft.com/office/drawing/2014/main" id="{60C58B68-A295-20AC-C8BB-DE6B2F532D6E}"/>
              </a:ext>
            </a:extLst>
          </p:cNvPr>
          <p:cNvSpPr/>
          <p:nvPr/>
        </p:nvSpPr>
        <p:spPr>
          <a:xfrm>
            <a:off x="6207012" y="3050051"/>
            <a:ext cx="405707" cy="757473"/>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104" name="!!_DL_Text">
            <a:extLst>
              <a:ext uri="{FF2B5EF4-FFF2-40B4-BE49-F238E27FC236}">
                <a16:creationId xmlns:a16="http://schemas.microsoft.com/office/drawing/2014/main" id="{C21F0222-D082-0C59-6390-2B6F042AC8E1}"/>
              </a:ext>
            </a:extLst>
          </p:cNvPr>
          <p:cNvSpPr/>
          <p:nvPr/>
        </p:nvSpPr>
        <p:spPr>
          <a:xfrm>
            <a:off x="5610073" y="3381071"/>
            <a:ext cx="971855" cy="95860"/>
          </a:xfrm>
          <a:prstGeom prst="rect">
            <a:avLst/>
          </a:prstGeom>
        </p:spPr>
        <p:txBody>
          <a:bodyPr wrap="square" lIns="0" tIns="0" rIns="0" bIns="0" anchor="ctr" anchorCtr="1">
            <a:spAutoFit/>
          </a:bodyPr>
          <a:lstStyle/>
          <a:p>
            <a:pPr algn="ctr" defTabSz="609630">
              <a:lnSpc>
                <a:spcPct val="85000"/>
              </a:lnSpc>
            </a:pPr>
            <a:r>
              <a:rPr lang="en-US" sz="733">
                <a:solidFill>
                  <a:srgbClr val="0766D1"/>
                </a:solidFill>
                <a:latin typeface="Anova Light"/>
              </a:rPr>
              <a:t>Deep Learning</a:t>
            </a:r>
          </a:p>
        </p:txBody>
      </p:sp>
      <p:sp>
        <p:nvSpPr>
          <p:cNvPr id="78" name="!!_NLP_Text">
            <a:extLst>
              <a:ext uri="{FF2B5EF4-FFF2-40B4-BE49-F238E27FC236}">
                <a16:creationId xmlns:a16="http://schemas.microsoft.com/office/drawing/2014/main" id="{17108DBF-FFC4-2195-5350-5F23F08F55AC}"/>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79" name="!!_CV_Text">
            <a:extLst>
              <a:ext uri="{FF2B5EF4-FFF2-40B4-BE49-F238E27FC236}">
                <a16:creationId xmlns:a16="http://schemas.microsoft.com/office/drawing/2014/main" id="{74B8BEE2-0BB0-6160-4F94-BB76B0D32E49}"/>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77" name="!!_ML_Text">
            <a:extLst>
              <a:ext uri="{FF2B5EF4-FFF2-40B4-BE49-F238E27FC236}">
                <a16:creationId xmlns:a16="http://schemas.microsoft.com/office/drawing/2014/main" id="{4D1CDDAF-7E0C-2A6B-CA0A-C96CAF499339}"/>
              </a:ext>
            </a:extLst>
          </p:cNvPr>
          <p:cNvSpPr/>
          <p:nvPr/>
        </p:nvSpPr>
        <p:spPr>
          <a:xfrm>
            <a:off x="4144267" y="3254562"/>
            <a:ext cx="3902719" cy="348878"/>
          </a:xfrm>
          <a:prstGeom prst="rect">
            <a:avLst/>
          </a:prstGeom>
        </p:spPr>
        <p:txBody>
          <a:bodyPr wrap="square" lIns="0" tIns="0" rIns="0" bIns="0" anchor="ctr" anchorCtr="1">
            <a:spAutoFit/>
          </a:bodyPr>
          <a:lstStyle/>
          <a:p>
            <a:pPr algn="ctr" defTabSz="609630">
              <a:lnSpc>
                <a:spcPct val="85000"/>
              </a:lnSpc>
            </a:pPr>
            <a:r>
              <a:rPr lang="en-US" sz="2667">
                <a:solidFill>
                  <a:srgbClr val="FFFFFF"/>
                </a:solidFill>
                <a:latin typeface="Anova Light"/>
              </a:rPr>
              <a:t>Machine Learning</a:t>
            </a:r>
          </a:p>
        </p:txBody>
      </p:sp>
    </p:spTree>
    <p:custDataLst>
      <p:tags r:id="rId1"/>
    </p:custDataLst>
    <p:extLst>
      <p:ext uri="{BB962C8B-B14F-4D97-AF65-F5344CB8AC3E}">
        <p14:creationId xmlns:p14="http://schemas.microsoft.com/office/powerpoint/2010/main" val="1830403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_AI_Sq">
            <a:extLst>
              <a:ext uri="{FF2B5EF4-FFF2-40B4-BE49-F238E27FC236}">
                <a16:creationId xmlns:a16="http://schemas.microsoft.com/office/drawing/2014/main" id="{EAA9261E-52C5-D468-72D2-BF4096155E7C}"/>
              </a:ext>
            </a:extLst>
          </p:cNvPr>
          <p:cNvSpPr/>
          <p:nvPr/>
        </p:nvSpPr>
        <p:spPr>
          <a:xfrm>
            <a:off x="500910" y="709185"/>
            <a:ext cx="2807350" cy="27990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 name="!!_AI_Circle_End">
            <a:extLst>
              <a:ext uri="{FF2B5EF4-FFF2-40B4-BE49-F238E27FC236}">
                <a16:creationId xmlns:a16="http://schemas.microsoft.com/office/drawing/2014/main" id="{8C868DCD-0918-99D9-A073-8187A331D090}"/>
              </a:ext>
            </a:extLst>
          </p:cNvPr>
          <p:cNvSpPr/>
          <p:nvPr/>
        </p:nvSpPr>
        <p:spPr>
          <a:xfrm>
            <a:off x="6281232"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0" name="!!_AI_Circle_Mid">
            <a:extLst>
              <a:ext uri="{FF2B5EF4-FFF2-40B4-BE49-F238E27FC236}">
                <a16:creationId xmlns:a16="http://schemas.microsoft.com/office/drawing/2014/main" id="{08B91446-64E4-3118-7FEA-EDDBD9A58326}"/>
              </a:ext>
            </a:extLst>
          </p:cNvPr>
          <p:cNvSpPr/>
          <p:nvPr/>
        </p:nvSpPr>
        <p:spPr>
          <a:xfrm>
            <a:off x="3115733" y="713316"/>
            <a:ext cx="5856000" cy="54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2" name="!!_AI_Circle_Start">
            <a:extLst>
              <a:ext uri="{FF2B5EF4-FFF2-40B4-BE49-F238E27FC236}">
                <a16:creationId xmlns:a16="http://schemas.microsoft.com/office/drawing/2014/main" id="{26BF0FCE-54BB-3C30-0518-1A2AE0631AD7}"/>
              </a:ext>
            </a:extLst>
          </p:cNvPr>
          <p:cNvSpPr/>
          <p:nvPr/>
        </p:nvSpPr>
        <p:spPr>
          <a:xfrm>
            <a:off x="503491" y="713316"/>
            <a:ext cx="5424000" cy="542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609630">
              <a:lnSpc>
                <a:spcPct val="85000"/>
              </a:lnSpc>
            </a:pPr>
            <a:endParaRPr lang="en-US" sz="1600">
              <a:solidFill>
                <a:srgbClr val="FFFFFF"/>
              </a:solidFill>
              <a:latin typeface="Anova Light"/>
            </a:endParaRPr>
          </a:p>
        </p:txBody>
      </p:sp>
      <p:sp>
        <p:nvSpPr>
          <p:cNvPr id="13" name="!!_AI_Text">
            <a:extLst>
              <a:ext uri="{FF2B5EF4-FFF2-40B4-BE49-F238E27FC236}">
                <a16:creationId xmlns:a16="http://schemas.microsoft.com/office/drawing/2014/main" id="{B13E2327-B1AC-5F13-302C-CD1297549A92}"/>
              </a:ext>
            </a:extLst>
          </p:cNvPr>
          <p:cNvSpPr txBox="1"/>
          <p:nvPr/>
        </p:nvSpPr>
        <p:spPr>
          <a:xfrm>
            <a:off x="243794" y="911226"/>
            <a:ext cx="1774133" cy="799585"/>
          </a:xfrm>
          <a:prstGeom prst="rect">
            <a:avLst/>
          </a:prstGeom>
          <a:noFill/>
        </p:spPr>
        <p:txBody>
          <a:bodyPr wrap="square" lIns="0" tIns="0" rIns="0" bIns="0" anchor="ctr">
            <a:noAutofit/>
          </a:bodyPr>
          <a:lstStyle/>
          <a:p>
            <a:pPr algn="ctr" defTabSz="609630">
              <a:lnSpc>
                <a:spcPct val="85000"/>
              </a:lnSpc>
            </a:pPr>
            <a:r>
              <a:rPr lang="en-US" sz="4000">
                <a:solidFill>
                  <a:srgbClr val="FFFFFF"/>
                </a:solidFill>
                <a:latin typeface="Anova Bold"/>
              </a:rPr>
              <a:t>AI</a:t>
            </a:r>
          </a:p>
        </p:txBody>
      </p:sp>
      <p:sp>
        <p:nvSpPr>
          <p:cNvPr id="15" name="!!_NLP">
            <a:extLst>
              <a:ext uri="{FF2B5EF4-FFF2-40B4-BE49-F238E27FC236}">
                <a16:creationId xmlns:a16="http://schemas.microsoft.com/office/drawing/2014/main" id="{2DDD3F88-F4A8-334B-D516-71CD5660EA6F}"/>
              </a:ext>
            </a:extLst>
          </p:cNvPr>
          <p:cNvSpPr/>
          <p:nvPr/>
        </p:nvSpPr>
        <p:spPr>
          <a:xfrm>
            <a:off x="890061"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6" name="!!_CV">
            <a:extLst>
              <a:ext uri="{FF2B5EF4-FFF2-40B4-BE49-F238E27FC236}">
                <a16:creationId xmlns:a16="http://schemas.microsoft.com/office/drawing/2014/main" id="{CB28BAE5-D804-316B-7CC5-74F3D811E898}"/>
              </a:ext>
            </a:extLst>
          </p:cNvPr>
          <p:cNvSpPr/>
          <p:nvPr/>
        </p:nvSpPr>
        <p:spPr>
          <a:xfrm>
            <a:off x="6624450" y="1085850"/>
            <a:ext cx="4686299" cy="46863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7" name="!!_ML_End">
            <a:extLst>
              <a:ext uri="{FF2B5EF4-FFF2-40B4-BE49-F238E27FC236}">
                <a16:creationId xmlns:a16="http://schemas.microsoft.com/office/drawing/2014/main" id="{871C7F37-BD30-9930-2A60-BBBBEA1499F0}"/>
              </a:ext>
            </a:extLst>
          </p:cNvPr>
          <p:cNvSpPr/>
          <p:nvPr/>
        </p:nvSpPr>
        <p:spPr>
          <a:xfrm>
            <a:off x="4287677"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8" name="!!_ML_Mid">
            <a:extLst>
              <a:ext uri="{FF2B5EF4-FFF2-40B4-BE49-F238E27FC236}">
                <a16:creationId xmlns:a16="http://schemas.microsoft.com/office/drawing/2014/main" id="{9A983717-2D31-EEC6-69F1-A0C4F18ECF43}"/>
              </a:ext>
            </a:extLst>
          </p:cNvPr>
          <p:cNvSpPr/>
          <p:nvPr/>
        </p:nvSpPr>
        <p:spPr>
          <a:xfrm flipH="1">
            <a:off x="5533932" y="1085850"/>
            <a:ext cx="1120869" cy="4686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19" name="!!_ML_Start">
            <a:extLst>
              <a:ext uri="{FF2B5EF4-FFF2-40B4-BE49-F238E27FC236}">
                <a16:creationId xmlns:a16="http://schemas.microsoft.com/office/drawing/2014/main" id="{95A7F7EC-9E4F-A999-1E14-F99538B7F53B}"/>
              </a:ext>
            </a:extLst>
          </p:cNvPr>
          <p:cNvSpPr/>
          <p:nvPr/>
        </p:nvSpPr>
        <p:spPr>
          <a:xfrm>
            <a:off x="3218025" y="1085850"/>
            <a:ext cx="4686299" cy="4686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22" name="!!_Sec_L">
            <a:extLst>
              <a:ext uri="{FF2B5EF4-FFF2-40B4-BE49-F238E27FC236}">
                <a16:creationId xmlns:a16="http://schemas.microsoft.com/office/drawing/2014/main" id="{0CF70BFC-35E4-0EB1-DC79-AB476084A914}"/>
              </a:ext>
            </a:extLst>
          </p:cNvPr>
          <p:cNvSpPr/>
          <p:nvPr/>
        </p:nvSpPr>
        <p:spPr>
          <a:xfrm>
            <a:off x="321518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23" name="!!_Sec_R">
            <a:extLst>
              <a:ext uri="{FF2B5EF4-FFF2-40B4-BE49-F238E27FC236}">
                <a16:creationId xmlns:a16="http://schemas.microsoft.com/office/drawing/2014/main" id="{56DC540F-63AF-E94D-CBA4-7DF46C47148F}"/>
              </a:ext>
            </a:extLst>
          </p:cNvPr>
          <p:cNvSpPr/>
          <p:nvPr/>
        </p:nvSpPr>
        <p:spPr>
          <a:xfrm>
            <a:off x="6638121" y="1400413"/>
            <a:ext cx="2347979" cy="4057172"/>
          </a:xfrm>
          <a:custGeom>
            <a:avLst/>
            <a:gdLst>
              <a:gd name="connsiteX0" fmla="*/ 1623339 w 3246678"/>
              <a:gd name="connsiteY0" fmla="*/ 0 h 5610071"/>
              <a:gd name="connsiteX1" fmla="*/ 1818193 w 3246678"/>
              <a:gd name="connsiteY1" fmla="*/ 118376 h 5610071"/>
              <a:gd name="connsiteX2" fmla="*/ 3246678 w 3246678"/>
              <a:gd name="connsiteY2" fmla="*/ 2805035 h 5610071"/>
              <a:gd name="connsiteX3" fmla="*/ 1818193 w 3246678"/>
              <a:gd name="connsiteY3" fmla="*/ 5491694 h 5610071"/>
              <a:gd name="connsiteX4" fmla="*/ 1623339 w 3246678"/>
              <a:gd name="connsiteY4" fmla="*/ 5610071 h 5610071"/>
              <a:gd name="connsiteX5" fmla="*/ 1428485 w 3246678"/>
              <a:gd name="connsiteY5" fmla="*/ 5491694 h 5610071"/>
              <a:gd name="connsiteX6" fmla="*/ 0 w 3246678"/>
              <a:gd name="connsiteY6" fmla="*/ 2805035 h 5610071"/>
              <a:gd name="connsiteX7" fmla="*/ 1428485 w 3246678"/>
              <a:gd name="connsiteY7" fmla="*/ 118376 h 56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678" h="5610071">
                <a:moveTo>
                  <a:pt x="1623339" y="0"/>
                </a:moveTo>
                <a:lnTo>
                  <a:pt x="1818193" y="118376"/>
                </a:lnTo>
                <a:cubicBezTo>
                  <a:pt x="2680039" y="700628"/>
                  <a:pt x="3246678" y="1686658"/>
                  <a:pt x="3246678" y="2805035"/>
                </a:cubicBezTo>
                <a:cubicBezTo>
                  <a:pt x="3246678" y="3923412"/>
                  <a:pt x="2680039" y="4909443"/>
                  <a:pt x="1818193" y="5491694"/>
                </a:cubicBezTo>
                <a:lnTo>
                  <a:pt x="1623339" y="5610071"/>
                </a:lnTo>
                <a:lnTo>
                  <a:pt x="1428485" y="5491694"/>
                </a:lnTo>
                <a:cubicBezTo>
                  <a:pt x="566640" y="4909443"/>
                  <a:pt x="0" y="3923412"/>
                  <a:pt x="0" y="2805035"/>
                </a:cubicBezTo>
                <a:cubicBezTo>
                  <a:pt x="0" y="1686658"/>
                  <a:pt x="566640" y="700628"/>
                  <a:pt x="1428485" y="118376"/>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32" name="!!_DL_End">
            <a:extLst>
              <a:ext uri="{FF2B5EF4-FFF2-40B4-BE49-F238E27FC236}">
                <a16:creationId xmlns:a16="http://schemas.microsoft.com/office/drawing/2014/main" id="{4DBFE210-CA2C-60AF-982F-A4BFEF1CC8E4}"/>
              </a:ext>
            </a:extLst>
          </p:cNvPr>
          <p:cNvSpPr/>
          <p:nvPr/>
        </p:nvSpPr>
        <p:spPr>
          <a:xfrm>
            <a:off x="457659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3" name="!!_DL_Mid">
            <a:extLst>
              <a:ext uri="{FF2B5EF4-FFF2-40B4-BE49-F238E27FC236}">
                <a16:creationId xmlns:a16="http://schemas.microsoft.com/office/drawing/2014/main" id="{601AEB0E-35C9-6B66-ABCC-B0064B8203DC}"/>
              </a:ext>
            </a:extLst>
          </p:cNvPr>
          <p:cNvSpPr/>
          <p:nvPr/>
        </p:nvSpPr>
        <p:spPr>
          <a:xfrm flipH="1">
            <a:off x="5621056" y="1465263"/>
            <a:ext cx="939373" cy="39274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34" name="!!_DL_Start">
            <a:extLst>
              <a:ext uri="{FF2B5EF4-FFF2-40B4-BE49-F238E27FC236}">
                <a16:creationId xmlns:a16="http://schemas.microsoft.com/office/drawing/2014/main" id="{9B7C3826-FB3D-4971-9ABB-BC3685D9688D}"/>
              </a:ext>
            </a:extLst>
          </p:cNvPr>
          <p:cNvSpPr/>
          <p:nvPr/>
        </p:nvSpPr>
        <p:spPr>
          <a:xfrm>
            <a:off x="3680149" y="1465263"/>
            <a:ext cx="3927475" cy="39274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70" name="!!_DL_L">
            <a:extLst>
              <a:ext uri="{FF2B5EF4-FFF2-40B4-BE49-F238E27FC236}">
                <a16:creationId xmlns:a16="http://schemas.microsoft.com/office/drawing/2014/main" id="{57F5D72C-867E-170C-72CB-6F1E63D5D614}"/>
              </a:ext>
            </a:extLst>
          </p:cNvPr>
          <p:cNvSpPr/>
          <p:nvPr/>
        </p:nvSpPr>
        <p:spPr>
          <a:xfrm>
            <a:off x="3680150" y="1668123"/>
            <a:ext cx="1896211" cy="3519782"/>
          </a:xfrm>
          <a:custGeom>
            <a:avLst/>
            <a:gdLst>
              <a:gd name="connsiteX0" fmla="*/ 1644829 w 2844317"/>
              <a:gd name="connsiteY0" fmla="*/ 0 h 5279673"/>
              <a:gd name="connsiteX1" fmla="*/ 1814878 w 2844317"/>
              <a:gd name="connsiteY1" fmla="*/ 154551 h 5279673"/>
              <a:gd name="connsiteX2" fmla="*/ 2844317 w 2844317"/>
              <a:gd name="connsiteY2" fmla="*/ 2639836 h 5279673"/>
              <a:gd name="connsiteX3" fmla="*/ 1814878 w 2844317"/>
              <a:gd name="connsiteY3" fmla="*/ 5125122 h 5279673"/>
              <a:gd name="connsiteX4" fmla="*/ 1644829 w 2844317"/>
              <a:gd name="connsiteY4" fmla="*/ 5279673 h 5279673"/>
              <a:gd name="connsiteX5" fmla="*/ 1541556 w 2844317"/>
              <a:gd name="connsiteY5" fmla="*/ 5229923 h 5279673"/>
              <a:gd name="connsiteX6" fmla="*/ 0 w 2844317"/>
              <a:gd name="connsiteY6" fmla="*/ 2639836 h 5279673"/>
              <a:gd name="connsiteX7" fmla="*/ 1541556 w 2844317"/>
              <a:gd name="connsiteY7" fmla="*/ 49749 h 527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317" h="5279673">
                <a:moveTo>
                  <a:pt x="1644829" y="0"/>
                </a:moveTo>
                <a:lnTo>
                  <a:pt x="1814878" y="154551"/>
                </a:lnTo>
                <a:cubicBezTo>
                  <a:pt x="2450918" y="790591"/>
                  <a:pt x="2844317" y="1669272"/>
                  <a:pt x="2844317" y="2639836"/>
                </a:cubicBezTo>
                <a:cubicBezTo>
                  <a:pt x="2844317" y="3610401"/>
                  <a:pt x="2450918" y="4489082"/>
                  <a:pt x="1814878" y="5125122"/>
                </a:cubicBezTo>
                <a:lnTo>
                  <a:pt x="1644829" y="5279673"/>
                </a:lnTo>
                <a:lnTo>
                  <a:pt x="1541556" y="5229923"/>
                </a:lnTo>
                <a:cubicBezTo>
                  <a:pt x="623336" y="4731116"/>
                  <a:pt x="0" y="3758270"/>
                  <a:pt x="0" y="2639836"/>
                </a:cubicBezTo>
                <a:cubicBezTo>
                  <a:pt x="0" y="1521402"/>
                  <a:pt x="623336" y="548556"/>
                  <a:pt x="1541556" y="497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71" name="!!_DL_R">
            <a:extLst>
              <a:ext uri="{FF2B5EF4-FFF2-40B4-BE49-F238E27FC236}">
                <a16:creationId xmlns:a16="http://schemas.microsoft.com/office/drawing/2014/main" id="{BA6B94DD-7165-51A5-740D-00A586610DCC}"/>
              </a:ext>
            </a:extLst>
          </p:cNvPr>
          <p:cNvSpPr/>
          <p:nvPr/>
        </p:nvSpPr>
        <p:spPr>
          <a:xfrm>
            <a:off x="6624449" y="1673344"/>
            <a:ext cx="1879624" cy="3509337"/>
          </a:xfrm>
          <a:custGeom>
            <a:avLst/>
            <a:gdLst>
              <a:gd name="connsiteX0" fmla="*/ 1190869 w 2819436"/>
              <a:gd name="connsiteY0" fmla="*/ 0 h 5264006"/>
              <a:gd name="connsiteX1" fmla="*/ 1277881 w 2819436"/>
              <a:gd name="connsiteY1" fmla="*/ 41916 h 5264006"/>
              <a:gd name="connsiteX2" fmla="*/ 2819436 w 2819436"/>
              <a:gd name="connsiteY2" fmla="*/ 2632003 h 5264006"/>
              <a:gd name="connsiteX3" fmla="*/ 1277881 w 2819436"/>
              <a:gd name="connsiteY3" fmla="*/ 5222090 h 5264006"/>
              <a:gd name="connsiteX4" fmla="*/ 1190869 w 2819436"/>
              <a:gd name="connsiteY4" fmla="*/ 5264006 h 5264006"/>
              <a:gd name="connsiteX5" fmla="*/ 1029439 w 2819436"/>
              <a:gd name="connsiteY5" fmla="*/ 5117289 h 5264006"/>
              <a:gd name="connsiteX6" fmla="*/ 0 w 2819436"/>
              <a:gd name="connsiteY6" fmla="*/ 2632003 h 5264006"/>
              <a:gd name="connsiteX7" fmla="*/ 1029439 w 2819436"/>
              <a:gd name="connsiteY7" fmla="*/ 146718 h 526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436" h="5264006">
                <a:moveTo>
                  <a:pt x="1190869" y="0"/>
                </a:moveTo>
                <a:lnTo>
                  <a:pt x="1277881" y="41916"/>
                </a:lnTo>
                <a:cubicBezTo>
                  <a:pt x="2196100" y="540723"/>
                  <a:pt x="2819436" y="1513569"/>
                  <a:pt x="2819436" y="2632003"/>
                </a:cubicBezTo>
                <a:cubicBezTo>
                  <a:pt x="2819436" y="3750437"/>
                  <a:pt x="2196100" y="4723283"/>
                  <a:pt x="1277881" y="5222090"/>
                </a:cubicBezTo>
                <a:lnTo>
                  <a:pt x="1190869" y="5264006"/>
                </a:lnTo>
                <a:lnTo>
                  <a:pt x="1029439" y="5117289"/>
                </a:lnTo>
                <a:cubicBezTo>
                  <a:pt x="393399" y="4481249"/>
                  <a:pt x="0" y="3602568"/>
                  <a:pt x="0" y="2632003"/>
                </a:cubicBezTo>
                <a:cubicBezTo>
                  <a:pt x="0" y="1661439"/>
                  <a:pt x="393399" y="782758"/>
                  <a:pt x="1029439" y="1467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79" name="!!_GAI_End">
            <a:extLst>
              <a:ext uri="{FF2B5EF4-FFF2-40B4-BE49-F238E27FC236}">
                <a16:creationId xmlns:a16="http://schemas.microsoft.com/office/drawing/2014/main" id="{51D39247-F3F3-B4EF-5CF3-39A787FAE95C}"/>
              </a:ext>
            </a:extLst>
          </p:cNvPr>
          <p:cNvSpPr/>
          <p:nvPr/>
        </p:nvSpPr>
        <p:spPr>
          <a:xfrm>
            <a:off x="5783373" y="3028951"/>
            <a:ext cx="800100" cy="800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333" b="1">
              <a:solidFill>
                <a:srgbClr val="FFFFFF"/>
              </a:solidFill>
              <a:latin typeface="Anova Light"/>
            </a:endParaRPr>
          </a:p>
        </p:txBody>
      </p:sp>
      <p:sp>
        <p:nvSpPr>
          <p:cNvPr id="80" name="!!_GAI_Mid">
            <a:extLst>
              <a:ext uri="{FF2B5EF4-FFF2-40B4-BE49-F238E27FC236}">
                <a16:creationId xmlns:a16="http://schemas.microsoft.com/office/drawing/2014/main" id="{A4E61C37-F7DB-A890-1853-9E9518633CA6}"/>
              </a:ext>
            </a:extLst>
          </p:cNvPr>
          <p:cNvSpPr/>
          <p:nvPr/>
        </p:nvSpPr>
        <p:spPr>
          <a:xfrm flipH="1">
            <a:off x="5996149" y="3028951"/>
            <a:ext cx="191368" cy="800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1" name="!!_GAI_Start">
            <a:extLst>
              <a:ext uri="{FF2B5EF4-FFF2-40B4-BE49-F238E27FC236}">
                <a16:creationId xmlns:a16="http://schemas.microsoft.com/office/drawing/2014/main" id="{892665AE-8F40-BAC7-56C6-892A5C5DDBFC}"/>
              </a:ext>
            </a:extLst>
          </p:cNvPr>
          <p:cNvSpPr/>
          <p:nvPr/>
        </p:nvSpPr>
        <p:spPr>
          <a:xfrm>
            <a:off x="5600750" y="3028951"/>
            <a:ext cx="800100" cy="8001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2400">
              <a:solidFill>
                <a:srgbClr val="FFFFFF"/>
              </a:solidFill>
              <a:latin typeface="Anova Light"/>
            </a:endParaRPr>
          </a:p>
        </p:txBody>
      </p:sp>
      <p:sp>
        <p:nvSpPr>
          <p:cNvPr id="82" name="!!_GAI_L">
            <a:extLst>
              <a:ext uri="{FF2B5EF4-FFF2-40B4-BE49-F238E27FC236}">
                <a16:creationId xmlns:a16="http://schemas.microsoft.com/office/drawing/2014/main" id="{4EEA9A22-A7F6-8AE9-AF71-F173A667D9D6}"/>
              </a:ext>
            </a:extLst>
          </p:cNvPr>
          <p:cNvSpPr/>
          <p:nvPr/>
        </p:nvSpPr>
        <p:spPr>
          <a:xfrm>
            <a:off x="5600750" y="3065572"/>
            <a:ext cx="361617" cy="728313"/>
          </a:xfrm>
          <a:custGeom>
            <a:avLst/>
            <a:gdLst>
              <a:gd name="connsiteX0" fmla="*/ 1401726 w 2156200"/>
              <a:gd name="connsiteY0" fmla="*/ 0 h 4342691"/>
              <a:gd name="connsiteX1" fmla="*/ 1555940 w 2156200"/>
              <a:gd name="connsiteY1" fmla="*/ 206228 h 4342691"/>
              <a:gd name="connsiteX2" fmla="*/ 2156200 w 2156200"/>
              <a:gd name="connsiteY2" fmla="*/ 2171344 h 4342691"/>
              <a:gd name="connsiteX3" fmla="*/ 1555940 w 2156200"/>
              <a:gd name="connsiteY3" fmla="*/ 4136461 h 4342691"/>
              <a:gd name="connsiteX4" fmla="*/ 1401724 w 2156200"/>
              <a:gd name="connsiteY4" fmla="*/ 4342691 h 4342691"/>
              <a:gd name="connsiteX5" fmla="*/ 1248359 w 2156200"/>
              <a:gd name="connsiteY5" fmla="*/ 4268811 h 4342691"/>
              <a:gd name="connsiteX6" fmla="*/ 0 w 2156200"/>
              <a:gd name="connsiteY6" fmla="*/ 2171345 h 4342691"/>
              <a:gd name="connsiteX7" fmla="*/ 1248359 w 2156200"/>
              <a:gd name="connsiteY7" fmla="*/ 73881 h 43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200" h="4342691">
                <a:moveTo>
                  <a:pt x="1401726" y="0"/>
                </a:moveTo>
                <a:lnTo>
                  <a:pt x="1555940" y="206228"/>
                </a:lnTo>
                <a:cubicBezTo>
                  <a:pt x="1934913" y="767182"/>
                  <a:pt x="2156200" y="1443421"/>
                  <a:pt x="2156200" y="2171344"/>
                </a:cubicBezTo>
                <a:cubicBezTo>
                  <a:pt x="2156200" y="2899267"/>
                  <a:pt x="1934913" y="3575506"/>
                  <a:pt x="1555940" y="4136461"/>
                </a:cubicBezTo>
                <a:lnTo>
                  <a:pt x="1401724" y="4342691"/>
                </a:lnTo>
                <a:lnTo>
                  <a:pt x="1248359" y="4268811"/>
                </a:lnTo>
                <a:cubicBezTo>
                  <a:pt x="504780" y="3864874"/>
                  <a:pt x="0" y="3077058"/>
                  <a:pt x="0" y="2171345"/>
                </a:cubicBezTo>
                <a:cubicBezTo>
                  <a:pt x="0" y="1265632"/>
                  <a:pt x="504780" y="477817"/>
                  <a:pt x="1248359" y="7388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83" name="!!_GAI_R">
            <a:extLst>
              <a:ext uri="{FF2B5EF4-FFF2-40B4-BE49-F238E27FC236}">
                <a16:creationId xmlns:a16="http://schemas.microsoft.com/office/drawing/2014/main" id="{C6193D79-8F19-FF83-0A22-D30441006ECF}"/>
              </a:ext>
            </a:extLst>
          </p:cNvPr>
          <p:cNvSpPr/>
          <p:nvPr/>
        </p:nvSpPr>
        <p:spPr>
          <a:xfrm>
            <a:off x="6226030" y="3067050"/>
            <a:ext cx="357444" cy="725358"/>
          </a:xfrm>
          <a:custGeom>
            <a:avLst/>
            <a:gdLst>
              <a:gd name="connsiteX0" fmla="*/ 747886 w 2131320"/>
              <a:gd name="connsiteY0" fmla="*/ 0 h 4325068"/>
              <a:gd name="connsiteX1" fmla="*/ 882962 w 2131320"/>
              <a:gd name="connsiteY1" fmla="*/ 65070 h 4325068"/>
              <a:gd name="connsiteX2" fmla="*/ 2131320 w 2131320"/>
              <a:gd name="connsiteY2" fmla="*/ 2162534 h 4325068"/>
              <a:gd name="connsiteX3" fmla="*/ 882962 w 2131320"/>
              <a:gd name="connsiteY3" fmla="*/ 4260000 h 4325068"/>
              <a:gd name="connsiteX4" fmla="*/ 747887 w 2131320"/>
              <a:gd name="connsiteY4" fmla="*/ 4325068 h 4325068"/>
              <a:gd name="connsiteX5" fmla="*/ 600260 w 2131320"/>
              <a:gd name="connsiteY5" fmla="*/ 4127650 h 4325068"/>
              <a:gd name="connsiteX6" fmla="*/ 0 w 2131320"/>
              <a:gd name="connsiteY6" fmla="*/ 2162533 h 4325068"/>
              <a:gd name="connsiteX7" fmla="*/ 600260 w 2131320"/>
              <a:gd name="connsiteY7" fmla="*/ 197417 h 43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1320" h="4325068">
                <a:moveTo>
                  <a:pt x="747886" y="0"/>
                </a:moveTo>
                <a:lnTo>
                  <a:pt x="882962" y="65070"/>
                </a:lnTo>
                <a:cubicBezTo>
                  <a:pt x="1626540" y="469006"/>
                  <a:pt x="2131320" y="1256821"/>
                  <a:pt x="2131320" y="2162534"/>
                </a:cubicBezTo>
                <a:cubicBezTo>
                  <a:pt x="2131320" y="3068247"/>
                  <a:pt x="1626540" y="3856063"/>
                  <a:pt x="882962" y="4260000"/>
                </a:cubicBezTo>
                <a:lnTo>
                  <a:pt x="747887" y="4325068"/>
                </a:lnTo>
                <a:lnTo>
                  <a:pt x="600260" y="4127650"/>
                </a:lnTo>
                <a:cubicBezTo>
                  <a:pt x="221287" y="3566695"/>
                  <a:pt x="0" y="2890456"/>
                  <a:pt x="0" y="2162533"/>
                </a:cubicBezTo>
                <a:cubicBezTo>
                  <a:pt x="0" y="1434610"/>
                  <a:pt x="221287" y="758371"/>
                  <a:pt x="600260" y="197417"/>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GB" sz="2400">
              <a:solidFill>
                <a:srgbClr val="FFFFFF"/>
              </a:solidFill>
              <a:latin typeface="Anova Light"/>
            </a:endParaRPr>
          </a:p>
        </p:txBody>
      </p:sp>
      <p:sp>
        <p:nvSpPr>
          <p:cNvPr id="75" name="!!_GAI_Text">
            <a:extLst>
              <a:ext uri="{FF2B5EF4-FFF2-40B4-BE49-F238E27FC236}">
                <a16:creationId xmlns:a16="http://schemas.microsoft.com/office/drawing/2014/main" id="{35E6F516-C82C-DB7F-1ABA-BF9B32DB5824}"/>
              </a:ext>
            </a:extLst>
          </p:cNvPr>
          <p:cNvSpPr/>
          <p:nvPr/>
        </p:nvSpPr>
        <p:spPr>
          <a:xfrm>
            <a:off x="5852083" y="3367892"/>
            <a:ext cx="487835" cy="122213"/>
          </a:xfrm>
          <a:prstGeom prst="rect">
            <a:avLst/>
          </a:prstGeom>
        </p:spPr>
        <p:txBody>
          <a:bodyPr wrap="square" lIns="0" tIns="0" rIns="0" bIns="0" anchor="ctr" anchorCtr="1">
            <a:spAutoFit/>
          </a:bodyPr>
          <a:lstStyle/>
          <a:p>
            <a:pPr algn="ctr" defTabSz="609630">
              <a:lnSpc>
                <a:spcPct val="85000"/>
              </a:lnSpc>
            </a:pPr>
            <a:r>
              <a:rPr lang="en-US" sz="467">
                <a:solidFill>
                  <a:srgbClr val="4398F9">
                    <a:lumMod val="75000"/>
                  </a:srgbClr>
                </a:solidFill>
                <a:latin typeface="Anova Light"/>
              </a:rPr>
              <a:t>Generative AI</a:t>
            </a:r>
          </a:p>
          <a:p>
            <a:pPr algn="ctr" defTabSz="609630">
              <a:lnSpc>
                <a:spcPct val="85000"/>
              </a:lnSpc>
            </a:pPr>
            <a:r>
              <a:rPr lang="en-US" sz="467">
                <a:solidFill>
                  <a:srgbClr val="4398F9">
                    <a:lumMod val="75000"/>
                  </a:srgbClr>
                </a:solidFill>
                <a:latin typeface="Anova Light"/>
              </a:rPr>
              <a:t>“</a:t>
            </a:r>
            <a:r>
              <a:rPr lang="en-US" sz="467" err="1">
                <a:solidFill>
                  <a:srgbClr val="4398F9">
                    <a:lumMod val="75000"/>
                  </a:srgbClr>
                </a:solidFill>
                <a:latin typeface="Anova Light"/>
              </a:rPr>
              <a:t>GenAI</a:t>
            </a:r>
            <a:r>
              <a:rPr lang="en-US" sz="467">
                <a:solidFill>
                  <a:srgbClr val="4398F9">
                    <a:lumMod val="75000"/>
                  </a:srgbClr>
                </a:solidFill>
                <a:latin typeface="Anova Light"/>
              </a:rPr>
              <a:t>”</a:t>
            </a:r>
          </a:p>
        </p:txBody>
      </p:sp>
      <p:sp>
        <p:nvSpPr>
          <p:cNvPr id="74" name="!!_DL_Text">
            <a:extLst>
              <a:ext uri="{FF2B5EF4-FFF2-40B4-BE49-F238E27FC236}">
                <a16:creationId xmlns:a16="http://schemas.microsoft.com/office/drawing/2014/main" id="{DA0E0F2C-4332-5BB6-4908-70F15A2040D6}"/>
              </a:ext>
            </a:extLst>
          </p:cNvPr>
          <p:cNvSpPr/>
          <p:nvPr/>
        </p:nvSpPr>
        <p:spPr>
          <a:xfrm>
            <a:off x="4839473" y="3254562"/>
            <a:ext cx="2513055" cy="348878"/>
          </a:xfrm>
          <a:prstGeom prst="rect">
            <a:avLst/>
          </a:prstGeom>
        </p:spPr>
        <p:txBody>
          <a:bodyPr wrap="square" lIns="0" tIns="0" rIns="0" bIns="0" anchor="ctr" anchorCtr="1">
            <a:spAutoFit/>
          </a:bodyPr>
          <a:lstStyle/>
          <a:p>
            <a:pPr algn="ctr" defTabSz="609630">
              <a:lnSpc>
                <a:spcPct val="85000"/>
              </a:lnSpc>
            </a:pPr>
            <a:r>
              <a:rPr lang="en-US" sz="2667">
                <a:solidFill>
                  <a:srgbClr val="FFFFFF"/>
                </a:solidFill>
                <a:latin typeface="Anova Light"/>
              </a:rPr>
              <a:t>Deep Learning</a:t>
            </a:r>
          </a:p>
        </p:txBody>
      </p:sp>
      <p:sp>
        <p:nvSpPr>
          <p:cNvPr id="25" name="!!_NLP_Text">
            <a:extLst>
              <a:ext uri="{FF2B5EF4-FFF2-40B4-BE49-F238E27FC236}">
                <a16:creationId xmlns:a16="http://schemas.microsoft.com/office/drawing/2014/main" id="{F1E43064-BFB8-6329-E053-4DE608A64EA6}"/>
              </a:ext>
            </a:extLst>
          </p:cNvPr>
          <p:cNvSpPr/>
          <p:nvPr/>
        </p:nvSpPr>
        <p:spPr>
          <a:xfrm>
            <a:off x="9086069" y="2905684"/>
            <a:ext cx="1911099" cy="1046633"/>
          </a:xfrm>
          <a:prstGeom prst="rect">
            <a:avLst/>
          </a:prstGeom>
        </p:spPr>
        <p:txBody>
          <a:bodyPr wrap="square" lIns="0" tIns="0" rIns="0" bIns="0" anchor="ctr" anchorCtr="1">
            <a:spAutoFit/>
          </a:bodyPr>
          <a:lstStyle/>
          <a:p>
            <a:pPr algn="r" defTabSz="609630">
              <a:lnSpc>
                <a:spcPct val="85000"/>
              </a:lnSpc>
            </a:pPr>
            <a:r>
              <a:rPr lang="en-US" sz="2667">
                <a:solidFill>
                  <a:srgbClr val="FFFFFF"/>
                </a:solidFill>
                <a:latin typeface="Anova Light"/>
              </a:rPr>
              <a:t>Natural </a:t>
            </a:r>
            <a:br>
              <a:rPr lang="en-US" sz="2667">
                <a:solidFill>
                  <a:srgbClr val="FFFFFF"/>
                </a:solidFill>
                <a:latin typeface="Anova Light"/>
              </a:rPr>
            </a:br>
            <a:r>
              <a:rPr lang="en-US" sz="2667">
                <a:solidFill>
                  <a:srgbClr val="FFFFFF"/>
                </a:solidFill>
                <a:latin typeface="Anova Light"/>
              </a:rPr>
              <a:t>Language Processing</a:t>
            </a:r>
          </a:p>
        </p:txBody>
      </p:sp>
      <p:sp>
        <p:nvSpPr>
          <p:cNvPr id="26" name="!!_CV_Text">
            <a:extLst>
              <a:ext uri="{FF2B5EF4-FFF2-40B4-BE49-F238E27FC236}">
                <a16:creationId xmlns:a16="http://schemas.microsoft.com/office/drawing/2014/main" id="{602777F6-FE9B-80CB-4EB4-171728C2AD8D}"/>
              </a:ext>
            </a:extLst>
          </p:cNvPr>
          <p:cNvSpPr/>
          <p:nvPr/>
        </p:nvSpPr>
        <p:spPr>
          <a:xfrm>
            <a:off x="1100125" y="3080124"/>
            <a:ext cx="1615724" cy="697755"/>
          </a:xfrm>
          <a:prstGeom prst="rect">
            <a:avLst/>
          </a:prstGeom>
        </p:spPr>
        <p:txBody>
          <a:bodyPr wrap="square" lIns="0" tIns="0" rIns="0" bIns="0" anchor="ctr" anchorCtr="1">
            <a:spAutoFit/>
          </a:bodyPr>
          <a:lstStyle/>
          <a:p>
            <a:pPr defTabSz="609630">
              <a:lnSpc>
                <a:spcPct val="85000"/>
              </a:lnSpc>
            </a:pPr>
            <a:r>
              <a:rPr lang="en-US" sz="2667">
                <a:solidFill>
                  <a:srgbClr val="FFFFFF"/>
                </a:solidFill>
                <a:latin typeface="Anova Light"/>
              </a:rPr>
              <a:t>Computer </a:t>
            </a:r>
            <a:br>
              <a:rPr lang="en-US" sz="2667">
                <a:solidFill>
                  <a:srgbClr val="FFFFFF"/>
                </a:solidFill>
                <a:latin typeface="Anova Light"/>
              </a:rPr>
            </a:br>
            <a:r>
              <a:rPr lang="en-US" sz="2667">
                <a:solidFill>
                  <a:srgbClr val="FFFFFF"/>
                </a:solidFill>
                <a:latin typeface="Anova Light"/>
              </a:rPr>
              <a:t>Vision</a:t>
            </a:r>
          </a:p>
        </p:txBody>
      </p:sp>
      <p:sp>
        <p:nvSpPr>
          <p:cNvPr id="24" name="!!_ML_Text">
            <a:extLst>
              <a:ext uri="{FF2B5EF4-FFF2-40B4-BE49-F238E27FC236}">
                <a16:creationId xmlns:a16="http://schemas.microsoft.com/office/drawing/2014/main" id="{8DEF92A5-DD42-26B2-8723-D38A7709D000}"/>
              </a:ext>
            </a:extLst>
          </p:cNvPr>
          <p:cNvSpPr/>
          <p:nvPr/>
        </p:nvSpPr>
        <p:spPr>
          <a:xfrm>
            <a:off x="4839473" y="1177791"/>
            <a:ext cx="2513055" cy="209288"/>
          </a:xfrm>
          <a:prstGeom prst="rect">
            <a:avLst/>
          </a:prstGeom>
        </p:spPr>
        <p:txBody>
          <a:bodyPr wrap="square" lIns="0" tIns="0" rIns="0" bIns="0" anchor="ctr" anchorCtr="1">
            <a:spAutoFit/>
          </a:bodyPr>
          <a:lstStyle/>
          <a:p>
            <a:pPr algn="ctr" defTabSz="609630">
              <a:lnSpc>
                <a:spcPct val="85000"/>
              </a:lnSpc>
            </a:pPr>
            <a:r>
              <a:rPr lang="en-US" sz="1600">
                <a:solidFill>
                  <a:srgbClr val="FFFFFF"/>
                </a:solidFill>
                <a:latin typeface="Anova Light"/>
              </a:rPr>
              <a:t>Machine Learning</a:t>
            </a:r>
          </a:p>
        </p:txBody>
      </p:sp>
    </p:spTree>
    <p:custDataLst>
      <p:tags r:id="rId1"/>
    </p:custDataLst>
    <p:extLst>
      <p:ext uri="{BB962C8B-B14F-4D97-AF65-F5344CB8AC3E}">
        <p14:creationId xmlns:p14="http://schemas.microsoft.com/office/powerpoint/2010/main" val="2179928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8.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2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9651</Words>
  <Application>Microsoft Office PowerPoint</Application>
  <PresentationFormat>Widescreen</PresentationFormat>
  <Paragraphs>893</Paragraphs>
  <Slides>46</Slides>
  <Notes>42</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Anova Bold</vt:lpstr>
      <vt:lpstr>Anova Light</vt:lpstr>
      <vt:lpstr>anova-light</vt:lpstr>
      <vt:lpstr>-apple-system</vt:lpstr>
      <vt:lpstr>Arial</vt:lpstr>
      <vt:lpstr>avenir-light</vt:lpstr>
      <vt:lpstr>Calibri</vt:lpstr>
      <vt:lpstr>Calibri Light</vt:lpstr>
      <vt:lpstr>Google Sans</vt:lpstr>
      <vt:lpstr>Lato</vt:lpstr>
      <vt:lpstr>Lato Black</vt:lpstr>
      <vt:lpstr>Open Sans</vt:lpstr>
      <vt:lpstr>Roboto</vt:lpstr>
      <vt:lpstr>Segoe UI</vt:lpstr>
      <vt:lpstr>Söhne</vt:lpstr>
      <vt:lpstr>Symbol</vt:lpstr>
      <vt:lpstr>var(--fontFamilyCustomFont900, var(--fontFamilyBase))</vt:lpstr>
      <vt:lpstr>Wingdings</vt:lpstr>
      <vt:lpstr>Office Theme</vt:lpstr>
      <vt:lpstr>SAS - EXTERNAL</vt:lpstr>
      <vt:lpstr>AI: More Friend than Foe</vt:lpstr>
      <vt:lpstr>Agenda</vt:lpstr>
      <vt:lpstr>Agenda</vt:lpstr>
      <vt:lpstr>How we got to where we are today….</vt:lpstr>
      <vt:lpstr>…and where we are going in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vt:lpstr>
      <vt:lpstr>Property  Valuation</vt:lpstr>
      <vt:lpstr>Investigations Management</vt:lpstr>
      <vt:lpstr>Transportation</vt:lpstr>
      <vt:lpstr>PowerPoint Presentation</vt:lpstr>
      <vt:lpstr>Natural Language Processing</vt:lpstr>
      <vt:lpstr>PowerPoint Presentation</vt:lpstr>
      <vt:lpstr>Child  Exploitation</vt:lpstr>
      <vt:lpstr>PowerPoint Presentation</vt:lpstr>
      <vt:lpstr>How Computer Vision Interprets Images</vt:lpstr>
      <vt:lpstr>PowerPoint Presentation</vt:lpstr>
      <vt:lpstr>Digitization of Paper</vt:lpstr>
      <vt:lpstr>Maintenance Oversight of Equipment</vt:lpstr>
      <vt:lpstr>PowerPoint Presentation</vt:lpstr>
      <vt:lpstr>PowerPoint Presentation</vt:lpstr>
      <vt:lpstr>PowerPoint Presentation</vt:lpstr>
      <vt:lpstr>PowerPoint Presentation</vt:lpstr>
      <vt:lpstr>PowerPoint Presentation</vt:lpstr>
      <vt:lpstr>PowerPoint Presentation</vt:lpstr>
      <vt:lpstr>Public Commentary/ Regulations</vt:lpstr>
      <vt:lpstr>Specialized Copilot</vt:lpstr>
      <vt:lpstr>PowerPoint Presentation</vt:lpstr>
      <vt:lpstr>Cyber Security</vt:lpstr>
      <vt:lpstr>PowerPoint Presentation</vt:lpstr>
      <vt:lpstr>Policy Making</vt:lpstr>
      <vt:lpstr>Flood Prediction</vt:lpstr>
      <vt:lpstr>Gauging the Impact of Generative AI on Government</vt:lpstr>
      <vt:lpstr>PowerPoint Presentation</vt:lpstr>
      <vt:lpstr>PowerPoint Presentation</vt:lpstr>
      <vt:lpstr>What are Humans and Machines good at?</vt:lpstr>
      <vt:lpstr>PowerPoint Presentation</vt:lpstr>
      <vt:lpstr>PowerPoint Presentation</vt:lpstr>
      <vt:lpstr>Learn more about AI</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Jennifer Robinson</cp:lastModifiedBy>
  <cp:revision>23</cp:revision>
  <dcterms:created xsi:type="dcterms:W3CDTF">2022-10-21T14:04:38Z</dcterms:created>
  <dcterms:modified xsi:type="dcterms:W3CDTF">2024-05-30T20:25:59Z</dcterms:modified>
</cp:coreProperties>
</file>