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72" r:id="rId3"/>
    <p:sldId id="256" r:id="rId4"/>
    <p:sldId id="266" r:id="rId5"/>
    <p:sldId id="273" r:id="rId6"/>
    <p:sldId id="276" r:id="rId7"/>
    <p:sldId id="271" r:id="rId8"/>
    <p:sldId id="277" r:id="rId9"/>
    <p:sldId id="270" r:id="rId10"/>
    <p:sldId id="269" r:id="rId11"/>
    <p:sldId id="267" r:id="rId12"/>
    <p:sldId id="268" r:id="rId13"/>
    <p:sldId id="281" r:id="rId14"/>
    <p:sldId id="278" r:id="rId15"/>
    <p:sldId id="280" r:id="rId16"/>
    <p:sldId id="279" r:id="rId17"/>
    <p:sldId id="282" r:id="rId18"/>
    <p:sldId id="292" r:id="rId19"/>
    <p:sldId id="291" r:id="rId20"/>
    <p:sldId id="285" r:id="rId21"/>
    <p:sldId id="288" r:id="rId22"/>
    <p:sldId id="290"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33"/>
    <a:srgbClr val="556633"/>
    <a:srgbClr val="982068"/>
    <a:srgbClr val="FFFFFF"/>
    <a:srgbClr val="642265"/>
    <a:srgbClr val="663399"/>
    <a:srgbClr val="28427C"/>
    <a:srgbClr val="1C82B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1"/>
    <p:restoredTop sz="94640"/>
  </p:normalViewPr>
  <p:slideViewPr>
    <p:cSldViewPr snapToGrid="0">
      <p:cViewPr varScale="1">
        <p:scale>
          <a:sx n="102" d="100"/>
          <a:sy n="102" d="100"/>
        </p:scale>
        <p:origin x="10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73870-A212-B44A-9071-CBAEA48F8079}" type="datetimeFigureOut">
              <a:rPr lang="en-US" smtClean="0"/>
              <a:t>5/24/24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01972-3354-FE45-B1D3-0AB9F65E0CC2}" type="slidenum">
              <a:rPr lang="en-US" smtClean="0"/>
              <a:t>‹#›</a:t>
            </a:fld>
            <a:endParaRPr lang="en-US"/>
          </a:p>
        </p:txBody>
      </p:sp>
    </p:spTree>
    <p:extLst>
      <p:ext uri="{BB962C8B-B14F-4D97-AF65-F5344CB8AC3E}">
        <p14:creationId xmlns:p14="http://schemas.microsoft.com/office/powerpoint/2010/main" val="34292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Lato" panose="020F0502020204030203" pitchFamily="34" charset="0"/>
              </a:rPr>
              <a:t>Provide practical insights into the process of drafting policies to regulate the use of generative AI tools within local government settings.</a:t>
            </a:r>
          </a:p>
          <a:p>
            <a:pPr algn="l">
              <a:buFont typeface="Arial" panose="020B0604020202020204" pitchFamily="34" charset="0"/>
              <a:buChar char="•"/>
            </a:pPr>
            <a:r>
              <a:rPr lang="en-US" b="0" i="0" dirty="0">
                <a:solidFill>
                  <a:srgbClr val="333333"/>
                </a:solidFill>
                <a:effectLst/>
                <a:latin typeface="Lato" panose="020F0502020204030203" pitchFamily="34" charset="0"/>
              </a:rPr>
              <a:t>Explore use cases for generative AI in local government operations.</a:t>
            </a:r>
          </a:p>
          <a:p>
            <a:pPr algn="l">
              <a:buFont typeface="Arial" panose="020B0604020202020204" pitchFamily="34" charset="0"/>
              <a:buChar char="•"/>
            </a:pPr>
            <a:r>
              <a:rPr lang="en-US" b="0" i="0" dirty="0">
                <a:solidFill>
                  <a:srgbClr val="333333"/>
                </a:solidFill>
                <a:effectLst/>
                <a:latin typeface="Lato" panose="020F0502020204030203" pitchFamily="34" charset="0"/>
              </a:rPr>
              <a:t>Examine the experiences and strategies of early adopters to learn how to anticipate and mitigate risks.</a:t>
            </a:r>
          </a:p>
        </p:txBody>
      </p:sp>
      <p:sp>
        <p:nvSpPr>
          <p:cNvPr id="4" name="Slide Number Placeholder 3"/>
          <p:cNvSpPr>
            <a:spLocks noGrp="1"/>
          </p:cNvSpPr>
          <p:nvPr>
            <p:ph type="sldNum" sz="quarter" idx="5"/>
          </p:nvPr>
        </p:nvSpPr>
        <p:spPr/>
        <p:txBody>
          <a:bodyPr/>
          <a:lstStyle/>
          <a:p>
            <a:fld id="{26101972-3354-FE45-B1D3-0AB9F65E0CC2}" type="slidenum">
              <a:rPr lang="en-US" smtClean="0"/>
              <a:t>2</a:t>
            </a:fld>
            <a:endParaRPr lang="en-US"/>
          </a:p>
        </p:txBody>
      </p:sp>
    </p:spTree>
    <p:extLst>
      <p:ext uri="{BB962C8B-B14F-4D97-AF65-F5344CB8AC3E}">
        <p14:creationId xmlns:p14="http://schemas.microsoft.com/office/powerpoint/2010/main" val="3472917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FD90439-9EBB-0974-AC6C-8AE8A263A451}"/>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B4A09E40-732D-DC1E-71AE-2D6C15A5862A}"/>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EDA0E56-C4A0-BF3E-196F-84D99E4C3BDD}"/>
              </a:ext>
            </a:extLst>
          </p:cNvPr>
          <p:cNvSpPr txBox="1"/>
          <p:nvPr userDrawn="1"/>
        </p:nvSpPr>
        <p:spPr>
          <a:xfrm>
            <a:off x="3049675" y="3246846"/>
            <a:ext cx="6099348" cy="369332"/>
          </a:xfrm>
          <a:prstGeom prst="rect">
            <a:avLst/>
          </a:prstGeom>
          <a:noFill/>
        </p:spPr>
        <p:txBody>
          <a:bodyPr wrap="square">
            <a:spAutoFit/>
          </a:bodyPr>
          <a:lstStyle/>
          <a:p>
            <a:r>
              <a:rPr lang="en-US"/>
              <a:t>6.55"</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985326" cy="1371600"/>
          </a:xfrm>
        </p:spPr>
        <p:txBody>
          <a:bodyPr/>
          <a:lstStyle/>
          <a:p>
            <a:r>
              <a:rPr lang="en-US" dirty="0"/>
              <a:t>Generative AI Policies in Local Government</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dirty="0"/>
              <a:t>Chris Teale</a:t>
            </a:r>
          </a:p>
          <a:p>
            <a:r>
              <a:rPr lang="en-US" dirty="0"/>
              <a:t>Reporter, Route Fifty</a:t>
            </a:r>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162840"/>
            <a:ext cx="10200132" cy="1188720"/>
          </a:xfrm>
        </p:spPr>
        <p:txBody>
          <a:bodyPr/>
          <a:lstStyle/>
          <a:p>
            <a:r>
              <a:rPr lang="en-US" sz="4800" b="1" dirty="0"/>
              <a:t>Boston’s next steps</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09828" y="1465545"/>
            <a:ext cx="10204704" cy="3908747"/>
          </a:xfrm>
        </p:spPr>
        <p:txBody>
          <a:bodyPr/>
          <a:lstStyle/>
          <a:p>
            <a:r>
              <a:rPr lang="en-US" sz="2800" dirty="0"/>
              <a:t>Plans for other uses: simulated community meetings</a:t>
            </a:r>
          </a:p>
          <a:p>
            <a:r>
              <a:rPr lang="en-US" sz="2800" dirty="0"/>
              <a:t>Nov. 2023 opinion piece in Fast Company: “Boston experimented with using generative AI for governing. It went surprisingly well” (Garces and Stephen Goldsmith)</a:t>
            </a:r>
          </a:p>
          <a:p>
            <a:r>
              <a:rPr lang="en-US" sz="2800" dirty="0"/>
              <a:t>Urging other cities to borrow from their guidelines for their own</a:t>
            </a:r>
          </a:p>
          <a:p>
            <a:r>
              <a:rPr lang="en-US" sz="2800" dirty="0"/>
              <a:t>The city wants to be a leader on AI</a:t>
            </a:r>
          </a:p>
        </p:txBody>
      </p:sp>
    </p:spTree>
    <p:extLst>
      <p:ext uri="{BB962C8B-B14F-4D97-AF65-F5344CB8AC3E}">
        <p14:creationId xmlns:p14="http://schemas.microsoft.com/office/powerpoint/2010/main" val="21901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Early Mover II: Tempe, Arizona</a:t>
            </a:r>
          </a:p>
        </p:txBody>
      </p:sp>
    </p:spTree>
    <p:extLst>
      <p:ext uri="{BB962C8B-B14F-4D97-AF65-F5344CB8AC3E}">
        <p14:creationId xmlns:p14="http://schemas.microsoft.com/office/powerpoint/2010/main" val="177902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125262"/>
            <a:ext cx="10200132" cy="1188720"/>
          </a:xfrm>
        </p:spPr>
        <p:txBody>
          <a:bodyPr/>
          <a:lstStyle/>
          <a:p>
            <a:r>
              <a:rPr lang="en-US" b="1" dirty="0"/>
              <a:t>Ethical AI Policy</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440493"/>
            <a:ext cx="10204704" cy="3908747"/>
          </a:xfrm>
        </p:spPr>
        <p:txBody>
          <a:bodyPr/>
          <a:lstStyle/>
          <a:p>
            <a:r>
              <a:rPr lang="en-US" sz="2400" dirty="0"/>
              <a:t>Released July 2023</a:t>
            </a:r>
          </a:p>
          <a:p>
            <a:r>
              <a:rPr lang="en-US" sz="2400" dirty="0"/>
              <a:t>Transparency, fairness, accountability, protection of individual rights</a:t>
            </a:r>
          </a:p>
          <a:p>
            <a:r>
              <a:rPr lang="en-US" sz="2400" dirty="0"/>
              <a:t>“Human-AI Collaboration” – first explicit use of this</a:t>
            </a:r>
          </a:p>
          <a:p>
            <a:r>
              <a:rPr lang="en-US" sz="2400" dirty="0"/>
              <a:t>“We will encourage collaboration between humans and AI systems, leveraging the strengths of both to enhance decision-making processes and ensure that ultimate control remains with humans”</a:t>
            </a:r>
          </a:p>
          <a:p>
            <a:r>
              <a:rPr lang="en-US" sz="2400" dirty="0"/>
              <a:t>At that time, the city hadn’t deployed any “novel AI technologies” like chatbots or automated review</a:t>
            </a:r>
          </a:p>
        </p:txBody>
      </p:sp>
    </p:spTree>
    <p:extLst>
      <p:ext uri="{BB962C8B-B14F-4D97-AF65-F5344CB8AC3E}">
        <p14:creationId xmlns:p14="http://schemas.microsoft.com/office/powerpoint/2010/main" val="160485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25470"/>
            <a:ext cx="10200132" cy="1188720"/>
          </a:xfrm>
        </p:spPr>
        <p:txBody>
          <a:bodyPr/>
          <a:lstStyle/>
          <a:p>
            <a:r>
              <a:rPr lang="en-US" sz="4800" b="1" dirty="0"/>
              <a:t>AI Governance</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503123"/>
            <a:ext cx="10204704" cy="3846117"/>
          </a:xfrm>
        </p:spPr>
        <p:txBody>
          <a:bodyPr/>
          <a:lstStyle/>
          <a:p>
            <a:r>
              <a:rPr lang="en-US" dirty="0"/>
              <a:t>Departments need “clear objective and goals”</a:t>
            </a:r>
          </a:p>
          <a:p>
            <a:r>
              <a:rPr lang="en-US" dirty="0"/>
              <a:t>Review process</a:t>
            </a:r>
          </a:p>
          <a:p>
            <a:r>
              <a:rPr lang="en-US" dirty="0"/>
              <a:t>Technology and Innovation Steering Committee</a:t>
            </a:r>
          </a:p>
          <a:p>
            <a:r>
              <a:rPr lang="en-US" dirty="0"/>
              <a:t>Monitoring, reporting and evaluation of AI solutions</a:t>
            </a:r>
          </a:p>
          <a:p>
            <a:r>
              <a:rPr lang="en-US" dirty="0"/>
              <a:t>“Define consequences” for non-compliance: discipline, contract termination, remedial measures</a:t>
            </a:r>
          </a:p>
          <a:p>
            <a:r>
              <a:rPr lang="en-US" dirty="0"/>
              <a:t>Public awareness and education campaigns</a:t>
            </a:r>
          </a:p>
        </p:txBody>
      </p:sp>
    </p:spTree>
    <p:extLst>
      <p:ext uri="{BB962C8B-B14F-4D97-AF65-F5344CB8AC3E}">
        <p14:creationId xmlns:p14="http://schemas.microsoft.com/office/powerpoint/2010/main" val="4680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Small City: Wentzville, Missouri</a:t>
            </a:r>
          </a:p>
        </p:txBody>
      </p:sp>
    </p:spTree>
    <p:extLst>
      <p:ext uri="{BB962C8B-B14F-4D97-AF65-F5344CB8AC3E}">
        <p14:creationId xmlns:p14="http://schemas.microsoft.com/office/powerpoint/2010/main" val="41840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50522"/>
            <a:ext cx="10200132" cy="1188720"/>
          </a:xfrm>
        </p:spPr>
        <p:txBody>
          <a:bodyPr/>
          <a:lstStyle/>
          <a:p>
            <a:r>
              <a:rPr lang="en-US" sz="4800" b="1" dirty="0"/>
              <a:t>Wentzville, Mo.</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553227"/>
            <a:ext cx="10204704" cy="3796013"/>
          </a:xfrm>
        </p:spPr>
        <p:txBody>
          <a:bodyPr/>
          <a:lstStyle/>
          <a:p>
            <a:r>
              <a:rPr lang="en-US" sz="2800" dirty="0"/>
              <a:t>47,000+ people, just outside St. Louis</a:t>
            </a:r>
          </a:p>
          <a:p>
            <a:r>
              <a:rPr lang="en-US" sz="2800" dirty="0"/>
              <a:t>Fastest growing city in the state (allegedly)</a:t>
            </a:r>
          </a:p>
          <a:p>
            <a:r>
              <a:rPr lang="en-US" sz="2800" dirty="0"/>
              <a:t>An early adopter of new technology</a:t>
            </a:r>
          </a:p>
          <a:p>
            <a:r>
              <a:rPr lang="en-US" sz="2800" dirty="0"/>
              <a:t>Using generative AI to automate some communications</a:t>
            </a:r>
          </a:p>
          <a:p>
            <a:r>
              <a:rPr lang="en-US" sz="2800" dirty="0"/>
              <a:t>In-person workshops, trainings and electronic training</a:t>
            </a:r>
          </a:p>
          <a:p>
            <a:r>
              <a:rPr lang="en-US" sz="2800" dirty="0"/>
              <a:t>Saving time from having to rewrite content</a:t>
            </a:r>
          </a:p>
        </p:txBody>
      </p:sp>
    </p:spTree>
    <p:extLst>
      <p:ext uri="{BB962C8B-B14F-4D97-AF65-F5344CB8AC3E}">
        <p14:creationId xmlns:p14="http://schemas.microsoft.com/office/powerpoint/2010/main" val="339996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75574"/>
            <a:ext cx="10200132" cy="1188720"/>
          </a:xfrm>
        </p:spPr>
        <p:txBody>
          <a:bodyPr/>
          <a:lstStyle/>
          <a:p>
            <a:r>
              <a:rPr lang="en-US" sz="4800" b="1" dirty="0"/>
              <a:t>Human oversight</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464294"/>
            <a:ext cx="10204704" cy="3884946"/>
          </a:xfrm>
        </p:spPr>
        <p:txBody>
          <a:bodyPr/>
          <a:lstStyle/>
          <a:p>
            <a:r>
              <a:rPr lang="en-US" sz="2800" dirty="0"/>
              <a:t>Leaned on existing policies – AI policy was not in place at the time</a:t>
            </a:r>
          </a:p>
          <a:p>
            <a:r>
              <a:rPr lang="en-US" sz="2800" dirty="0"/>
              <a:t>Ethics policy was a big help during the experimentation phase</a:t>
            </a:r>
          </a:p>
          <a:p>
            <a:r>
              <a:rPr lang="en-US" sz="2800" dirty="0"/>
              <a:t>Human oversight is required – in line with organizational standards for style and tone</a:t>
            </a:r>
          </a:p>
          <a:p>
            <a:r>
              <a:rPr lang="en-US" sz="2800" dirty="0"/>
              <a:t>Starting small and demonstrating value</a:t>
            </a:r>
          </a:p>
        </p:txBody>
      </p:sp>
    </p:spTree>
    <p:extLst>
      <p:ext uri="{BB962C8B-B14F-4D97-AF65-F5344CB8AC3E}">
        <p14:creationId xmlns:p14="http://schemas.microsoft.com/office/powerpoint/2010/main" val="1597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Bonus: New York City’s AI Action Plan</a:t>
            </a:r>
          </a:p>
        </p:txBody>
      </p:sp>
    </p:spTree>
    <p:extLst>
      <p:ext uri="{BB962C8B-B14F-4D97-AF65-F5344CB8AC3E}">
        <p14:creationId xmlns:p14="http://schemas.microsoft.com/office/powerpoint/2010/main" val="397399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75574"/>
            <a:ext cx="10200132" cy="1188720"/>
          </a:xfrm>
        </p:spPr>
        <p:txBody>
          <a:bodyPr/>
          <a:lstStyle/>
          <a:p>
            <a:r>
              <a:rPr lang="en-US" sz="4800" b="1" dirty="0"/>
              <a:t>New York City’s AI Action Plan</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464294"/>
            <a:ext cx="10204704" cy="3884946"/>
          </a:xfrm>
        </p:spPr>
        <p:txBody>
          <a:bodyPr/>
          <a:lstStyle/>
          <a:p>
            <a:r>
              <a:rPr lang="en-US" sz="2800" dirty="0"/>
              <a:t>First plan of its kind for a U.S. city – unveiled Oct 2023</a:t>
            </a:r>
          </a:p>
          <a:p>
            <a:r>
              <a:rPr lang="en-US" sz="2800" dirty="0"/>
              <a:t>Broad framework to evaluate AI and risks, train employees and responsibly implement AI</a:t>
            </a:r>
          </a:p>
          <a:p>
            <a:r>
              <a:rPr lang="en-US" sz="2800" dirty="0"/>
              <a:t>37 “key actions,” with 29 to be started or completed inside 12 months</a:t>
            </a:r>
          </a:p>
          <a:p>
            <a:r>
              <a:rPr lang="en-US" sz="2800" dirty="0"/>
              <a:t>“Holistic, adaptable framework” governing AI use</a:t>
            </a:r>
          </a:p>
          <a:p>
            <a:r>
              <a:rPr lang="en-US" sz="2800" dirty="0"/>
              <a:t>Others have these too!</a:t>
            </a:r>
          </a:p>
        </p:txBody>
      </p:sp>
    </p:spTree>
    <p:extLst>
      <p:ext uri="{BB962C8B-B14F-4D97-AF65-F5344CB8AC3E}">
        <p14:creationId xmlns:p14="http://schemas.microsoft.com/office/powerpoint/2010/main" val="240002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Takeaways</a:t>
            </a:r>
          </a:p>
        </p:txBody>
      </p:sp>
    </p:spTree>
    <p:extLst>
      <p:ext uri="{BB962C8B-B14F-4D97-AF65-F5344CB8AC3E}">
        <p14:creationId xmlns:p14="http://schemas.microsoft.com/office/powerpoint/2010/main" val="117738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24A693-AD59-B38A-F852-56E824810A3C}"/>
              </a:ext>
            </a:extLst>
          </p:cNvPr>
          <p:cNvSpPr>
            <a:spLocks noGrp="1"/>
          </p:cNvSpPr>
          <p:nvPr>
            <p:ph type="title"/>
          </p:nvPr>
        </p:nvSpPr>
        <p:spPr>
          <a:xfrm>
            <a:off x="0" y="2577856"/>
            <a:ext cx="12192000" cy="1645920"/>
          </a:xfrm>
        </p:spPr>
        <p:txBody>
          <a:bodyPr/>
          <a:lstStyle/>
          <a:p>
            <a:pPr algn="ctr"/>
            <a:r>
              <a:rPr lang="en-US" sz="2400" dirty="0"/>
              <a:t>Generative artificial intelligence tools like ChatGPT and Google’s Gemini have generated a lot of hype and prompted some local governments to write policies governing their employees’ use of the technology. Hear from some of the first to implement those policies about how they drafted them, use cases that could benefit from generative AI and how they navigated various challenges.</a:t>
            </a:r>
          </a:p>
        </p:txBody>
      </p:sp>
    </p:spTree>
    <p:extLst>
      <p:ext uri="{BB962C8B-B14F-4D97-AF65-F5344CB8AC3E}">
        <p14:creationId xmlns:p14="http://schemas.microsoft.com/office/powerpoint/2010/main" val="196414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63048"/>
            <a:ext cx="10200132" cy="1188720"/>
          </a:xfrm>
        </p:spPr>
        <p:txBody>
          <a:bodyPr/>
          <a:lstStyle/>
          <a:p>
            <a:r>
              <a:rPr lang="en-US" sz="4800" b="1" dirty="0"/>
              <a:t>Takeaways</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553227"/>
            <a:ext cx="10204704" cy="3796013"/>
          </a:xfrm>
        </p:spPr>
        <p:txBody>
          <a:bodyPr/>
          <a:lstStyle/>
          <a:p>
            <a:r>
              <a:rPr lang="en-US" sz="2800" dirty="0"/>
              <a:t>Human oversight</a:t>
            </a:r>
          </a:p>
          <a:p>
            <a:r>
              <a:rPr lang="en-US" sz="2800" dirty="0"/>
              <a:t>Augmenting jobs and employees’ work</a:t>
            </a:r>
          </a:p>
          <a:p>
            <a:r>
              <a:rPr lang="en-US" sz="2800" dirty="0"/>
              <a:t>Working alongside the machines</a:t>
            </a:r>
          </a:p>
          <a:p>
            <a:r>
              <a:rPr lang="en-US" sz="2800" dirty="0"/>
              <a:t>Still experimenting</a:t>
            </a:r>
          </a:p>
          <a:p>
            <a:r>
              <a:rPr lang="en-US" sz="2800" dirty="0"/>
              <a:t>Have policies/guardrails in place</a:t>
            </a:r>
          </a:p>
          <a:p>
            <a:r>
              <a:rPr lang="en-US" sz="2800" dirty="0"/>
              <a:t>Transparency</a:t>
            </a:r>
          </a:p>
        </p:txBody>
      </p:sp>
    </p:spTree>
    <p:extLst>
      <p:ext uri="{BB962C8B-B14F-4D97-AF65-F5344CB8AC3E}">
        <p14:creationId xmlns:p14="http://schemas.microsoft.com/office/powerpoint/2010/main" val="351582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12944"/>
            <a:ext cx="10200132" cy="1188720"/>
          </a:xfrm>
        </p:spPr>
        <p:txBody>
          <a:bodyPr/>
          <a:lstStyle/>
          <a:p>
            <a:r>
              <a:rPr lang="en-US" sz="4800" b="1" dirty="0"/>
              <a:t>What comes next?</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540701"/>
            <a:ext cx="10204704" cy="3808539"/>
          </a:xfrm>
        </p:spPr>
        <p:txBody>
          <a:bodyPr/>
          <a:lstStyle/>
          <a:p>
            <a:r>
              <a:rPr lang="en-US" sz="2800" dirty="0"/>
              <a:t>More EOs coming from states, reports and findings to follow</a:t>
            </a:r>
          </a:p>
          <a:p>
            <a:r>
              <a:rPr lang="en-US" sz="2800" dirty="0"/>
              <a:t>More cities to issue policies</a:t>
            </a:r>
          </a:p>
          <a:p>
            <a:r>
              <a:rPr lang="en-US" sz="2800" dirty="0"/>
              <a:t>The technology will keep evolving</a:t>
            </a:r>
          </a:p>
          <a:p>
            <a:r>
              <a:rPr lang="en-US" sz="2800" dirty="0"/>
              <a:t>Policies must adapt too</a:t>
            </a:r>
          </a:p>
          <a:p>
            <a:r>
              <a:rPr lang="en-US" sz="2800" dirty="0"/>
              <a:t>New use cases?</a:t>
            </a:r>
          </a:p>
        </p:txBody>
      </p:sp>
    </p:spTree>
    <p:extLst>
      <p:ext uri="{BB962C8B-B14F-4D97-AF65-F5344CB8AC3E}">
        <p14:creationId xmlns:p14="http://schemas.microsoft.com/office/powerpoint/2010/main" val="414512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“This technology behooves us not to ignore it.”</a:t>
            </a:r>
          </a:p>
        </p:txBody>
      </p:sp>
      <p:sp>
        <p:nvSpPr>
          <p:cNvPr id="3" name="Text Placeholder 3">
            <a:extLst>
              <a:ext uri="{FF2B5EF4-FFF2-40B4-BE49-F238E27FC236}">
                <a16:creationId xmlns:a16="http://schemas.microsoft.com/office/drawing/2014/main" id="{9BBF6D5C-4A6E-0BB2-1468-B30E633C821A}"/>
              </a:ext>
            </a:extLst>
          </p:cNvPr>
          <p:cNvSpPr txBox="1">
            <a:spLocks/>
          </p:cNvSpPr>
          <p:nvPr/>
        </p:nvSpPr>
        <p:spPr>
          <a:xfrm>
            <a:off x="914400" y="4297680"/>
            <a:ext cx="10204704" cy="1371600"/>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chemeClr val="bg1"/>
              </a:buClr>
              <a:buSzPct val="80000"/>
              <a:buFont typeface="Arial" panose="020B0604020202020204"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chemeClr val="bg1"/>
              </a:buClr>
              <a:buSzPct val="80000"/>
              <a:buFont typeface="Arial" panose="020B0604020202020204"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chemeClr val="bg1"/>
              </a:buClr>
              <a:buSzPct val="80000"/>
              <a:buFont typeface="Arial" panose="020B0604020202020204"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chemeClr val="bg1"/>
              </a:buClr>
              <a:buSzPct val="80000"/>
              <a:buFont typeface="Arial" panose="020B0604020202020204"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chemeClr val="bg1"/>
              </a:buClr>
              <a:buSzPct val="80000"/>
              <a:buFont typeface="Arial" panose="020B0604020202020204"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t>Santiago Garces, CIO, Boston</a:t>
            </a:r>
            <a:endParaRPr lang="en-US" i="1" dirty="0"/>
          </a:p>
        </p:txBody>
      </p:sp>
    </p:spTree>
    <p:extLst>
      <p:ext uri="{BB962C8B-B14F-4D97-AF65-F5344CB8AC3E}">
        <p14:creationId xmlns:p14="http://schemas.microsoft.com/office/powerpoint/2010/main" val="179887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309031-ED43-6EFB-9422-A13C4BF4FD4F}"/>
              </a:ext>
            </a:extLst>
          </p:cNvPr>
          <p:cNvSpPr>
            <a:spLocks noGrp="1"/>
          </p:cNvSpPr>
          <p:nvPr>
            <p:ph type="title"/>
          </p:nvPr>
        </p:nvSpPr>
        <p:spPr>
          <a:xfrm>
            <a:off x="914400" y="1650932"/>
            <a:ext cx="10204704" cy="1645920"/>
          </a:xfrm>
        </p:spPr>
        <p:txBody>
          <a:bodyPr/>
          <a:lstStyle/>
          <a:p>
            <a:pPr algn="ctr"/>
            <a:r>
              <a:rPr lang="en-US" sz="5400" dirty="0"/>
              <a:t>Questions?</a:t>
            </a:r>
          </a:p>
        </p:txBody>
      </p:sp>
    </p:spTree>
    <p:extLst>
      <p:ext uri="{BB962C8B-B14F-4D97-AF65-F5344CB8AC3E}">
        <p14:creationId xmlns:p14="http://schemas.microsoft.com/office/powerpoint/2010/main" val="234512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288100"/>
            <a:ext cx="10200132" cy="1188720"/>
          </a:xfrm>
        </p:spPr>
        <p:txBody>
          <a:bodyPr/>
          <a:lstStyle/>
          <a:p>
            <a:r>
              <a:rPr lang="en-US" b="1" dirty="0"/>
              <a:t>Agenda</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776192"/>
            <a:ext cx="10204704" cy="2971800"/>
          </a:xfrm>
        </p:spPr>
        <p:txBody>
          <a:bodyPr/>
          <a:lstStyle/>
          <a:p>
            <a:r>
              <a:rPr lang="en-US" sz="2400" dirty="0"/>
              <a:t>My background and why we’re here</a:t>
            </a:r>
          </a:p>
          <a:p>
            <a:r>
              <a:rPr lang="en-US" sz="2400" dirty="0"/>
              <a:t>AI’s promise for local government</a:t>
            </a:r>
          </a:p>
          <a:p>
            <a:r>
              <a:rPr lang="en-US" sz="2400" dirty="0"/>
              <a:t>Boston: early mover</a:t>
            </a:r>
          </a:p>
          <a:p>
            <a:r>
              <a:rPr lang="en-US" sz="2400" dirty="0"/>
              <a:t>Tempe, Arizona: early mover II</a:t>
            </a:r>
          </a:p>
          <a:p>
            <a:r>
              <a:rPr lang="en-US" sz="2400" dirty="0"/>
              <a:t>Wentzville, Missouri: small city</a:t>
            </a:r>
          </a:p>
          <a:p>
            <a:r>
              <a:rPr lang="en-US" sz="2400" dirty="0"/>
              <a:t>Takeaways</a:t>
            </a:r>
          </a:p>
          <a:p>
            <a:r>
              <a:rPr lang="en-US" sz="2400" dirty="0"/>
              <a:t>Questions/discussion</a:t>
            </a:r>
          </a:p>
        </p:txBody>
      </p:sp>
    </p:spTree>
    <p:extLst>
      <p:ext uri="{BB962C8B-B14F-4D97-AF65-F5344CB8AC3E}">
        <p14:creationId xmlns:p14="http://schemas.microsoft.com/office/powerpoint/2010/main" val="371618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dirty="0"/>
              <a:t>My background</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p:txBody>
          <a:bodyPr/>
          <a:lstStyle/>
          <a:p>
            <a:r>
              <a:rPr lang="en-US" dirty="0"/>
              <a:t>Route Fifty - state and local government at GovExec Media Group</a:t>
            </a:r>
          </a:p>
          <a:p>
            <a:r>
              <a:rPr lang="en-US" dirty="0"/>
              <a:t>Tens of thousands of subscribers: daily, tech, roundup newsletters</a:t>
            </a:r>
          </a:p>
          <a:p>
            <a:r>
              <a:rPr lang="en-US" dirty="0"/>
              <a:t>Website, in-person and virtual events, TV spots</a:t>
            </a:r>
          </a:p>
          <a:p>
            <a:r>
              <a:rPr lang="en-US" dirty="0"/>
              <a:t>Partnership with The Atlas</a:t>
            </a:r>
          </a:p>
          <a:p>
            <a:r>
              <a:rPr lang="en-US" dirty="0"/>
              <a:t>I report on technology in SLG, including AI</a:t>
            </a:r>
          </a:p>
          <a:p>
            <a:r>
              <a:rPr lang="en-US" dirty="0"/>
              <a:t>Reported for over a decade – the last 6 on technology</a:t>
            </a:r>
          </a:p>
        </p:txBody>
      </p:sp>
      <p:pic>
        <p:nvPicPr>
          <p:cNvPr id="3" name="Picture 2">
            <a:extLst>
              <a:ext uri="{FF2B5EF4-FFF2-40B4-BE49-F238E27FC236}">
                <a16:creationId xmlns:a16="http://schemas.microsoft.com/office/drawing/2014/main" id="{2F4E9B4A-9DC3-F339-0EC9-7DB88EB1B601}"/>
              </a:ext>
            </a:extLst>
          </p:cNvPr>
          <p:cNvPicPr>
            <a:picLocks noChangeAspect="1"/>
          </p:cNvPicPr>
          <p:nvPr/>
        </p:nvPicPr>
        <p:blipFill>
          <a:blip r:embed="rId2"/>
          <a:stretch>
            <a:fillRect/>
          </a:stretch>
        </p:blipFill>
        <p:spPr>
          <a:xfrm>
            <a:off x="8578867" y="263046"/>
            <a:ext cx="3224826" cy="5374710"/>
          </a:xfrm>
          <a:prstGeom prst="rect">
            <a:avLst/>
          </a:prstGeom>
        </p:spPr>
      </p:pic>
    </p:spTree>
    <p:extLst>
      <p:ext uri="{BB962C8B-B14F-4D97-AF65-F5344CB8AC3E}">
        <p14:creationId xmlns:p14="http://schemas.microsoft.com/office/powerpoint/2010/main" val="166906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screenshot of a website&#10;&#10;Description automatically generated">
            <a:extLst>
              <a:ext uri="{FF2B5EF4-FFF2-40B4-BE49-F238E27FC236}">
                <a16:creationId xmlns:a16="http://schemas.microsoft.com/office/drawing/2014/main" id="{6E394490-5773-0681-2A59-EB84F0104E02}"/>
              </a:ext>
            </a:extLst>
          </p:cNvPr>
          <p:cNvPicPr>
            <a:picLocks noChangeAspect="1"/>
          </p:cNvPicPr>
          <p:nvPr/>
        </p:nvPicPr>
        <p:blipFill>
          <a:blip r:embed="rId2"/>
          <a:stretch>
            <a:fillRect/>
          </a:stretch>
        </p:blipFill>
        <p:spPr>
          <a:xfrm>
            <a:off x="643467" y="1357509"/>
            <a:ext cx="3278292" cy="1196576"/>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0D4CBE41-512A-AF42-A4BB-C6E163A3D018}"/>
              </a:ext>
            </a:extLst>
          </p:cNvPr>
          <p:cNvPicPr>
            <a:picLocks noChangeAspect="1"/>
          </p:cNvPicPr>
          <p:nvPr/>
        </p:nvPicPr>
        <p:blipFill>
          <a:blip r:embed="rId3"/>
          <a:stretch>
            <a:fillRect/>
          </a:stretch>
        </p:blipFill>
        <p:spPr>
          <a:xfrm>
            <a:off x="4243493" y="1394267"/>
            <a:ext cx="3743538" cy="1123060"/>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56BFD5EA-33C4-7A89-3785-E1A65FEEA123}"/>
              </a:ext>
            </a:extLst>
          </p:cNvPr>
          <p:cNvPicPr>
            <a:picLocks noChangeAspect="1"/>
          </p:cNvPicPr>
          <p:nvPr/>
        </p:nvPicPr>
        <p:blipFill>
          <a:blip r:embed="rId4"/>
          <a:stretch>
            <a:fillRect/>
          </a:stretch>
        </p:blipFill>
        <p:spPr>
          <a:xfrm>
            <a:off x="8308764" y="1364539"/>
            <a:ext cx="3239769" cy="1182515"/>
          </a:xfrm>
          <a:prstGeom prst="rect">
            <a:avLst/>
          </a:prstGeom>
        </p:spPr>
      </p:pic>
      <p:pic>
        <p:nvPicPr>
          <p:cNvPr id="15" name="Picture 14" descr="A screenshot of a website&#10;&#10;Description automatically generated">
            <a:extLst>
              <a:ext uri="{FF2B5EF4-FFF2-40B4-BE49-F238E27FC236}">
                <a16:creationId xmlns:a16="http://schemas.microsoft.com/office/drawing/2014/main" id="{54242F0E-FACA-21A8-2286-D432DB6A98A3}"/>
              </a:ext>
            </a:extLst>
          </p:cNvPr>
          <p:cNvPicPr>
            <a:picLocks noChangeAspect="1"/>
          </p:cNvPicPr>
          <p:nvPr/>
        </p:nvPicPr>
        <p:blipFill>
          <a:blip r:embed="rId5"/>
          <a:stretch>
            <a:fillRect/>
          </a:stretch>
        </p:blipFill>
        <p:spPr>
          <a:xfrm>
            <a:off x="643467" y="4308005"/>
            <a:ext cx="3278292" cy="1188380"/>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AD8FD8B8-3430-A3C0-3ECB-5C90D0988BB7}"/>
              </a:ext>
            </a:extLst>
          </p:cNvPr>
          <p:cNvPicPr>
            <a:picLocks noChangeAspect="1"/>
          </p:cNvPicPr>
          <p:nvPr/>
        </p:nvPicPr>
        <p:blipFill>
          <a:blip r:embed="rId6"/>
          <a:stretch>
            <a:fillRect/>
          </a:stretch>
        </p:blipFill>
        <p:spPr>
          <a:xfrm>
            <a:off x="4243494" y="4238023"/>
            <a:ext cx="3743538" cy="1347673"/>
          </a:xfrm>
          <a:prstGeom prst="rect">
            <a:avLst/>
          </a:prstGeom>
        </p:spPr>
      </p:pic>
      <p:pic>
        <p:nvPicPr>
          <p:cNvPr id="11" name="Picture 10" descr="A screenshot of a website&#10;&#10;Description automatically generated">
            <a:extLst>
              <a:ext uri="{FF2B5EF4-FFF2-40B4-BE49-F238E27FC236}">
                <a16:creationId xmlns:a16="http://schemas.microsoft.com/office/drawing/2014/main" id="{AB2E57BC-F262-CC68-4F96-98ABFB9B03C6}"/>
              </a:ext>
            </a:extLst>
          </p:cNvPr>
          <p:cNvPicPr>
            <a:picLocks noChangeAspect="1"/>
          </p:cNvPicPr>
          <p:nvPr/>
        </p:nvPicPr>
        <p:blipFill>
          <a:blip r:embed="rId7"/>
          <a:stretch>
            <a:fillRect/>
          </a:stretch>
        </p:blipFill>
        <p:spPr>
          <a:xfrm>
            <a:off x="8308763" y="4312502"/>
            <a:ext cx="3239769" cy="1198713"/>
          </a:xfrm>
          <a:prstGeom prst="rect">
            <a:avLst/>
          </a:prstGeom>
        </p:spPr>
      </p:pic>
    </p:spTree>
    <p:extLst>
      <p:ext uri="{BB962C8B-B14F-4D97-AF65-F5344CB8AC3E}">
        <p14:creationId xmlns:p14="http://schemas.microsoft.com/office/powerpoint/2010/main" val="317012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sz="4800" b="1" dirty="0"/>
              <a:t>AI’s promise for local government</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p:txBody>
          <a:bodyPr/>
          <a:lstStyle/>
          <a:p>
            <a:r>
              <a:rPr lang="en-US" sz="2400" dirty="0"/>
              <a:t>Accelerated after President Joe Biden’s 2023 executive order on AI</a:t>
            </a:r>
          </a:p>
          <a:p>
            <a:r>
              <a:rPr lang="en-US" sz="2400" dirty="0"/>
              <a:t>“Co-pilot, not an auto pilot”</a:t>
            </a:r>
          </a:p>
          <a:p>
            <a:r>
              <a:rPr lang="en-US" sz="2400" dirty="0"/>
              <a:t>Help with permit approvals, administrative tasks, summarizing meetings, writing RFPs</a:t>
            </a:r>
          </a:p>
          <a:p>
            <a:r>
              <a:rPr lang="en-US" sz="2400" dirty="0"/>
              <a:t>Chatbots, help with public benefits approvals, cybersecurity monitoring</a:t>
            </a:r>
          </a:p>
          <a:p>
            <a:r>
              <a:rPr lang="en-US" sz="2400" dirty="0"/>
              <a:t>Not replacing jobs, but augmenting them</a:t>
            </a:r>
          </a:p>
        </p:txBody>
      </p:sp>
    </p:spTree>
    <p:extLst>
      <p:ext uri="{BB962C8B-B14F-4D97-AF65-F5344CB8AC3E}">
        <p14:creationId xmlns:p14="http://schemas.microsoft.com/office/powerpoint/2010/main" val="189988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sz="4800" b="1" dirty="0"/>
              <a:t>But…</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p:txBody>
          <a:bodyPr/>
          <a:lstStyle/>
          <a:p>
            <a:r>
              <a:rPr lang="en-US" sz="2800" dirty="0"/>
              <a:t>Oklahoma AI task force: reduce government workforce from 21% to 13% of population</a:t>
            </a:r>
          </a:p>
          <a:p>
            <a:r>
              <a:rPr lang="en-US" sz="2800" dirty="0"/>
              <a:t>AI is already here!</a:t>
            </a:r>
          </a:p>
          <a:p>
            <a:r>
              <a:rPr lang="en-US" sz="2800" dirty="0"/>
              <a:t>Michael </a:t>
            </a:r>
            <a:r>
              <a:rPr lang="en-US" sz="2800" dirty="0" err="1"/>
              <a:t>Mattmiller</a:t>
            </a:r>
            <a:r>
              <a:rPr lang="en-US" sz="2800" dirty="0"/>
              <a:t>, Microsoft: “This is not a far-out technology. This is a technology that is here today.”</a:t>
            </a:r>
          </a:p>
        </p:txBody>
      </p:sp>
    </p:spTree>
    <p:extLst>
      <p:ext uri="{BB962C8B-B14F-4D97-AF65-F5344CB8AC3E}">
        <p14:creationId xmlns:p14="http://schemas.microsoft.com/office/powerpoint/2010/main" val="136952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9AC4-E07C-D3DB-3CCF-4CD601A69B4B}"/>
              </a:ext>
            </a:extLst>
          </p:cNvPr>
          <p:cNvSpPr txBox="1">
            <a:spLocks/>
          </p:cNvSpPr>
          <p:nvPr/>
        </p:nvSpPr>
        <p:spPr>
          <a:xfrm>
            <a:off x="0" y="2377440"/>
            <a:ext cx="12192000" cy="1645920"/>
          </a:xfrm>
          <a:prstGeom prst="rect">
            <a:avLst/>
          </a:prstGeom>
        </p:spPr>
        <p:txBody>
          <a:bodyPr vert="horz" lIns="0" tIns="0" rIns="0" bIns="0" rtlCol="0" anchor="b" anchorCtr="0">
            <a:noAutofit/>
          </a:bodyPr>
          <a:lstStyle>
            <a:lvl1pPr algn="l" defTabSz="914400" rtl="0" eaLnBrk="1" latinLnBrk="0" hangingPunct="1">
              <a:lnSpc>
                <a:spcPct val="110000"/>
              </a:lnSpc>
              <a:spcBef>
                <a:spcPct val="0"/>
              </a:spcBef>
              <a:buNone/>
              <a:defRPr sz="3600" b="0" i="0" kern="1200" baseline="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pPr algn="ctr"/>
            <a:r>
              <a:rPr lang="en-US" sz="4400" dirty="0"/>
              <a:t>Early Mover: Boston</a:t>
            </a:r>
          </a:p>
        </p:txBody>
      </p:sp>
    </p:spTree>
    <p:extLst>
      <p:ext uri="{BB962C8B-B14F-4D97-AF65-F5344CB8AC3E}">
        <p14:creationId xmlns:p14="http://schemas.microsoft.com/office/powerpoint/2010/main" val="74592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a:xfrm>
            <a:off x="914400" y="175366"/>
            <a:ext cx="10200132" cy="1188720"/>
          </a:xfrm>
        </p:spPr>
        <p:txBody>
          <a:bodyPr/>
          <a:lstStyle/>
          <a:p>
            <a:r>
              <a:rPr lang="en-US" b="1" dirty="0"/>
              <a:t>Boston’s generative AI policy</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a:xfrm>
            <a:off x="914400" y="1565753"/>
            <a:ext cx="10204704" cy="3783487"/>
          </a:xfrm>
        </p:spPr>
        <p:txBody>
          <a:bodyPr/>
          <a:lstStyle/>
          <a:p>
            <a:r>
              <a:rPr lang="en-US" dirty="0"/>
              <a:t>Released interim generative AI guidelines in May 2023</a:t>
            </a:r>
          </a:p>
          <a:p>
            <a:r>
              <a:rPr lang="en-US" dirty="0"/>
              <a:t>“Technology enables our work; it does not excuse our judgment nor our accountability”</a:t>
            </a:r>
          </a:p>
          <a:p>
            <a:r>
              <a:rPr lang="en-US" dirty="0"/>
              <a:t>Employees banned from using PII when experimenting with generative AI</a:t>
            </a:r>
          </a:p>
          <a:p>
            <a:r>
              <a:rPr lang="en-US" dirty="0"/>
              <a:t>Using it to improve employee productivity</a:t>
            </a:r>
          </a:p>
          <a:p>
            <a:r>
              <a:rPr lang="en-US" dirty="0"/>
              <a:t>Transparency</a:t>
            </a:r>
          </a:p>
          <a:p>
            <a:r>
              <a:rPr lang="en-US" dirty="0"/>
              <a:t>Boston CIO Santiago Garces: “It's a tool that gets you maybe 70% or 80% of the way there, but you still need to have expertise to be able to discern whether it's giving you things that are correct, whether it makes sense in the context of the city”</a:t>
            </a:r>
          </a:p>
        </p:txBody>
      </p:sp>
    </p:spTree>
    <p:extLst>
      <p:ext uri="{BB962C8B-B14F-4D97-AF65-F5344CB8AC3E}">
        <p14:creationId xmlns:p14="http://schemas.microsoft.com/office/powerpoint/2010/main" val="21251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15095</TotalTime>
  <Words>852</Words>
  <Application>Microsoft Macintosh PowerPoint</Application>
  <PresentationFormat>Widescreen</PresentationFormat>
  <Paragraphs>97</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Lato</vt:lpstr>
      <vt:lpstr>Lato Black</vt:lpstr>
      <vt:lpstr>Office Theme</vt:lpstr>
      <vt:lpstr>Generative AI Policies in Local Government</vt:lpstr>
      <vt:lpstr>Generative artificial intelligence tools like ChatGPT and Google’s Gemini have generated a lot of hype and prompted some local governments to write policies governing their employees’ use of the technology. Hear from some of the first to implement those policies about how they drafted them, use cases that could benefit from generative AI and how they navigated various challenges.</vt:lpstr>
      <vt:lpstr>Agenda</vt:lpstr>
      <vt:lpstr>My background</vt:lpstr>
      <vt:lpstr>PowerPoint Presentation</vt:lpstr>
      <vt:lpstr>AI’s promise for local government</vt:lpstr>
      <vt:lpstr>But…</vt:lpstr>
      <vt:lpstr>PowerPoint Presentation</vt:lpstr>
      <vt:lpstr>Boston’s generative AI policy</vt:lpstr>
      <vt:lpstr>Boston’s next steps</vt:lpstr>
      <vt:lpstr>PowerPoint Presentation</vt:lpstr>
      <vt:lpstr>Ethical AI Policy</vt:lpstr>
      <vt:lpstr>AI Governance</vt:lpstr>
      <vt:lpstr>PowerPoint Presentation</vt:lpstr>
      <vt:lpstr>Wentzville, Mo.</vt:lpstr>
      <vt:lpstr>Human oversight</vt:lpstr>
      <vt:lpstr>PowerPoint Presentation</vt:lpstr>
      <vt:lpstr>New York City’s AI Action Plan</vt:lpstr>
      <vt:lpstr>PowerPoint Presentation</vt:lpstr>
      <vt:lpstr>Takeaways</vt:lpstr>
      <vt:lpstr>What comes next?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Chris Teale</cp:lastModifiedBy>
  <cp:revision>80</cp:revision>
  <dcterms:created xsi:type="dcterms:W3CDTF">2022-10-21T14:04:38Z</dcterms:created>
  <dcterms:modified xsi:type="dcterms:W3CDTF">2024-05-30T18:37:03Z</dcterms:modified>
</cp:coreProperties>
</file>