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7" r:id="rId5"/>
    <p:sldId id="4712" r:id="rId6"/>
    <p:sldId id="256" r:id="rId7"/>
    <p:sldId id="265" r:id="rId8"/>
    <p:sldId id="5359" r:id="rId9"/>
    <p:sldId id="4435" r:id="rId10"/>
    <p:sldId id="4593" r:id="rId11"/>
    <p:sldId id="5448" r:id="rId12"/>
    <p:sldId id="267" r:id="rId13"/>
    <p:sldId id="4549" r:id="rId14"/>
    <p:sldId id="4563" r:id="rId15"/>
    <p:sldId id="5449" r:id="rId16"/>
    <p:sldId id="5452" r:id="rId17"/>
    <p:sldId id="5454" r:id="rId18"/>
    <p:sldId id="268" r:id="rId19"/>
    <p:sldId id="272" r:id="rId20"/>
    <p:sldId id="5455" r:id="rId21"/>
    <p:sldId id="4594" r:id="rId22"/>
    <p:sldId id="54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265"/>
    <a:srgbClr val="FFFFFF"/>
    <a:srgbClr val="A5A5A5"/>
    <a:srgbClr val="FF9933"/>
    <a:srgbClr val="505050"/>
    <a:srgbClr val="FF6633"/>
    <a:srgbClr val="556633"/>
    <a:srgbClr val="982068"/>
    <a:srgbClr val="663399"/>
    <a:srgbClr val="284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FF4A6-076A-4784-A8C7-89465E2BB6D6}" v="846" dt="2024-05-30T18:22:42.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5"/>
    <p:restoredTop sz="76146" autoAdjust="0"/>
  </p:normalViewPr>
  <p:slideViewPr>
    <p:cSldViewPr snapToGrid="0">
      <p:cViewPr varScale="1">
        <p:scale>
          <a:sx n="84" d="100"/>
          <a:sy n="84" d="100"/>
        </p:scale>
        <p:origin x="168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30880025667596"/>
          <c:y val="1.4684016159355107E-2"/>
          <c:w val="0.78605495120121749"/>
          <c:h val="0.83847582224709383"/>
        </c:manualLayout>
      </c:layout>
      <c:doughnutChart>
        <c:varyColors val="1"/>
        <c:ser>
          <c:idx val="0"/>
          <c:order val="0"/>
          <c:tx>
            <c:strRef>
              <c:f>Sheet1!$B$1</c:f>
              <c:strCache>
                <c:ptCount val="1"/>
                <c:pt idx="0">
                  <c:v>Sales</c:v>
                </c:pt>
              </c:strCache>
            </c:strRef>
          </c:tx>
          <c:spPr>
            <a:solidFill>
              <a:schemeClr val="accent5"/>
            </a:solidFill>
            <a:ln>
              <a:noFill/>
            </a:ln>
          </c:spPr>
          <c:dPt>
            <c:idx val="0"/>
            <c:bubble3D val="0"/>
            <c:spPr>
              <a:solidFill>
                <a:srgbClr val="FF9933"/>
              </a:solidFill>
              <a:ln w="19050">
                <a:noFill/>
              </a:ln>
              <a:effectLst/>
            </c:spPr>
            <c:extLst>
              <c:ext xmlns:c16="http://schemas.microsoft.com/office/drawing/2014/chart" uri="{C3380CC4-5D6E-409C-BE32-E72D297353CC}">
                <c16:uniqueId val="{00000001-2630-45CC-B83D-5A8E87F9439E}"/>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2630-45CC-B83D-5A8E87F9439E}"/>
              </c:ext>
            </c:extLst>
          </c:dPt>
          <c:dPt>
            <c:idx val="2"/>
            <c:bubble3D val="0"/>
            <c:spPr>
              <a:solidFill>
                <a:schemeClr val="accent5"/>
              </a:solidFill>
              <a:ln w="19050">
                <a:noFill/>
              </a:ln>
              <a:effectLst/>
            </c:spPr>
            <c:extLst>
              <c:ext xmlns:c16="http://schemas.microsoft.com/office/drawing/2014/chart" uri="{C3380CC4-5D6E-409C-BE32-E72D297353CC}">
                <c16:uniqueId val="{00000005-2630-45CC-B83D-5A8E87F9439E}"/>
              </c:ext>
            </c:extLst>
          </c:dPt>
          <c:dLbls>
            <c:delete val="1"/>
          </c:dLbls>
          <c:cat>
            <c:numRef>
              <c:f>Sheet1!$A$2:$A$4</c:f>
              <c:numCache>
                <c:formatCode>General</c:formatCode>
                <c:ptCount val="3"/>
              </c:numCache>
            </c:numRef>
          </c:cat>
          <c:val>
            <c:numRef>
              <c:f>Sheet1!$B$2:$B$4</c:f>
              <c:numCache>
                <c:formatCode>General</c:formatCode>
                <c:ptCount val="3"/>
                <c:pt idx="0">
                  <c:v>93</c:v>
                </c:pt>
                <c:pt idx="1">
                  <c:v>7</c:v>
                </c:pt>
              </c:numCache>
            </c:numRef>
          </c:val>
          <c:extLst>
            <c:ext xmlns:c16="http://schemas.microsoft.com/office/drawing/2014/chart" uri="{C3380CC4-5D6E-409C-BE32-E72D297353CC}">
              <c16:uniqueId val="{00000006-2630-45CC-B83D-5A8E87F9439E}"/>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85F76-9EA7-4CA0-8A81-E3CA21A21FFB}"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556C6-A90F-48AD-A7CB-B14BCD24A9A1}" type="slidenum">
              <a:rPr lang="en-US" smtClean="0"/>
              <a:t>‹#›</a:t>
            </a:fld>
            <a:endParaRPr lang="en-US"/>
          </a:p>
        </p:txBody>
      </p:sp>
    </p:spTree>
    <p:extLst>
      <p:ext uri="{BB962C8B-B14F-4D97-AF65-F5344CB8AC3E}">
        <p14:creationId xmlns:p14="http://schemas.microsoft.com/office/powerpoint/2010/main" val="348140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2.deloitte.com/content/dam/insights/articles/in176014_cgi_digital-citizen-survey/DI_Digital-citizen-us.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statetechmagazine.com/article/2023/12/epayments-eprocurement-perfc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wc.com/gx/en/industries/financial-services/publications/financial-services-in-2025/payments-in-2025.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ckinsey.com/industries/financial-services/our-insights/the-2023-mckinsey-global-payments-repor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ymnts.com/news/faster-payments/2021/how-consumers-are-driving-demand-real-time-payment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mastercard.com/news/press/2020/august/mastercard-study-shows-covid-19-a-catalyst-for-digital-b2b-payments-adoption/" TargetMode="External"/><Relationship Id="rId4" Type="http://schemas.openxmlformats.org/officeDocument/2006/relationships/hyperlink" Target="https://paymentsleadershipcouncil.org/press/what-do-digital-payments-do-for-an-econom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igitalguardian.com/blog/top-10-biggest-us-government-data-breaches-all-tim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deraltimes.com/it-networks/2022/12/30/data-breaches-led-by-usps-opm-cost-governments-26-bill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orbes.com/sites/chuckbrooks/2023/03/05/cybersecurity-trends--statistics-for-2023-more-treachery-and-risk-ahead-as-attack-surface-and-hacker-capabilities-grow/?sh=d7229be19db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rbes.com/advisor/business/common-cyber-security-threa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aypal.com/us/webapps/mpp/paypal-safety-and-securi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ypal.com/us/webapps/mpp/paypal-safety-and-secur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an open question to the audience by show of hands</a:t>
            </a:r>
          </a:p>
          <a:p>
            <a:r>
              <a:rPr lang="en-US" dirty="0"/>
              <a:t>*All these areas significantly contribute to the rise in digital payment adoption and delivery of new solutions to the market</a:t>
            </a:r>
          </a:p>
          <a:p>
            <a:r>
              <a:rPr lang="en-US" dirty="0"/>
              <a:t>*Offer examples:</a:t>
            </a:r>
          </a:p>
          <a:p>
            <a:r>
              <a:rPr lang="en-US" dirty="0"/>
              <a:t>	-Data Privacy &amp; Security: PCI-DSS and PCI-Validated P2PE and PCI 4.0</a:t>
            </a:r>
          </a:p>
          <a:p>
            <a:r>
              <a:rPr lang="en-US" dirty="0"/>
              <a:t>	-NACHA: Account Validation Services Mandate to validate the payer has a real bank account and funds to pay their bill</a:t>
            </a:r>
          </a:p>
          <a:p>
            <a:r>
              <a:rPr lang="en-US" dirty="0"/>
              <a:t>	-Alternative Payment Methods: BNPL, Digital Wallets, Crypto</a:t>
            </a:r>
          </a:p>
          <a:p>
            <a:r>
              <a:rPr lang="en-US" dirty="0"/>
              <a:t>	-Mergers &amp; Acquisitions: FIS &amp; WorldPay, CapitalOne buying Discover for $35 billion</a:t>
            </a:r>
          </a:p>
          <a:p>
            <a:endParaRPr lang="en-US" dirty="0"/>
          </a:p>
        </p:txBody>
      </p:sp>
      <p:sp>
        <p:nvSpPr>
          <p:cNvPr id="4" name="Slide Number Placeholder 3"/>
          <p:cNvSpPr>
            <a:spLocks noGrp="1"/>
          </p:cNvSpPr>
          <p:nvPr>
            <p:ph type="sldNum" sz="quarter" idx="5"/>
          </p:nvPr>
        </p:nvSpPr>
        <p:spPr/>
        <p:txBody>
          <a:bodyPr/>
          <a:lstStyle/>
          <a:p>
            <a:fld id="{5B0556C6-A90F-48AD-A7CB-B14BCD24A9A1}" type="slidenum">
              <a:rPr lang="en-US" smtClean="0"/>
              <a:t>5</a:t>
            </a:fld>
            <a:endParaRPr lang="en-US"/>
          </a:p>
        </p:txBody>
      </p:sp>
    </p:spTree>
    <p:extLst>
      <p:ext uri="{BB962C8B-B14F-4D97-AF65-F5344CB8AC3E}">
        <p14:creationId xmlns:p14="http://schemas.microsoft.com/office/powerpoint/2010/main" val="1442283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556C6-A90F-48AD-A7CB-B14BCD24A9A1}" type="slidenum">
              <a:rPr lang="en-US" smtClean="0"/>
              <a:t>15</a:t>
            </a:fld>
            <a:endParaRPr lang="en-US"/>
          </a:p>
        </p:txBody>
      </p:sp>
    </p:spTree>
    <p:extLst>
      <p:ext uri="{BB962C8B-B14F-4D97-AF65-F5344CB8AC3E}">
        <p14:creationId xmlns:p14="http://schemas.microsoft.com/office/powerpoint/2010/main" val="335617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*Drives Payer Adoption: </a:t>
            </a:r>
            <a:r>
              <a:rPr lang="en-US" sz="1800" dirty="0">
                <a:effectLst/>
                <a:latin typeface="Calibri" panose="020F0502020204030204" pitchFamily="34" charset="0"/>
                <a:ea typeface="Times New Roman" panose="02020603050405020304" pitchFamily="18" charset="0"/>
              </a:rPr>
              <a:t>A majority of U.S. citizens said they like the option of online services at every rung of government, with 55% preferring it for state services and 50% wanting it for local government. </a:t>
            </a:r>
            <a:r>
              <a:rPr lang="en-US" dirty="0">
                <a:hlinkClick r:id="rId3"/>
              </a:rPr>
              <a:t>The digital citizen: US survey of how people perceive government digital services (deloitte.com)</a:t>
            </a:r>
            <a:endParaRPr lang="en-US" dirty="0"/>
          </a:p>
          <a:p>
            <a:r>
              <a:rPr lang="en-US" dirty="0"/>
              <a:t>*Lowers Operational Expenses: </a:t>
            </a:r>
            <a:r>
              <a:rPr lang="en-US" sz="1200" dirty="0">
                <a:effectLst/>
                <a:latin typeface="Calibri" panose="020F0502020204030204" pitchFamily="34" charset="0"/>
                <a:ea typeface="Times New Roman" panose="02020603050405020304" pitchFamily="18" charset="0"/>
              </a:rPr>
              <a:t>“If you can put online processes like e-payment in place, your staff can be more efficient. The data is more up to date, payments get posted faster and, of course, the accuracy is better versus manual data entry of any type.” </a:t>
            </a:r>
            <a:r>
              <a:rPr lang="en-US" dirty="0">
                <a:hlinkClick r:id="rId4"/>
              </a:rPr>
              <a:t>Government Digital Transformation: E-Payments and E-Procurement | </a:t>
            </a:r>
            <a:r>
              <a:rPr lang="en-US" dirty="0" err="1">
                <a:hlinkClick r:id="rId4"/>
              </a:rPr>
              <a:t>StateTech</a:t>
            </a:r>
            <a:r>
              <a:rPr lang="en-US" dirty="0">
                <a:hlinkClick r:id="rId4"/>
              </a:rPr>
              <a:t> Magazine</a:t>
            </a:r>
            <a:endParaRPr lang="en-US" sz="1200" dirty="0"/>
          </a:p>
          <a:p>
            <a:r>
              <a:rPr lang="en-US" dirty="0"/>
              <a:t>*Improves Constituent Satisfaction: Demographics are demanding simple ways to complete a payment, with a rising demand for mobile app payments </a:t>
            </a:r>
          </a:p>
          <a:p>
            <a:r>
              <a:rPr lang="en-US" dirty="0"/>
              <a:t>*Reduces &amp; Prevents Potential Fraud: Identifying patterns in payer behaviors to determine when they pay, how they pay, average ticket sizes, etc.</a:t>
            </a:r>
          </a:p>
          <a:p>
            <a:r>
              <a:rPr lang="en-US" dirty="0"/>
              <a:t>*Ensures Industry Regulation Adherence: NACHA mandate and validating funds within a bank accounting when a Constituent is paying by ACH / eCheck</a:t>
            </a:r>
          </a:p>
          <a:p>
            <a:r>
              <a:rPr lang="en-US" dirty="0"/>
              <a:t>*Facilitates Real-Time Decision-Making: Example of declining a transaction if it made above a typical transaction amount or approving a recurring transaction with a card setup on auto-pay</a:t>
            </a:r>
          </a:p>
        </p:txBody>
      </p:sp>
      <p:sp>
        <p:nvSpPr>
          <p:cNvPr id="4" name="Slide Number Placeholder 3"/>
          <p:cNvSpPr>
            <a:spLocks noGrp="1"/>
          </p:cNvSpPr>
          <p:nvPr>
            <p:ph type="sldNum" sz="quarter" idx="5"/>
          </p:nvPr>
        </p:nvSpPr>
        <p:spPr/>
        <p:txBody>
          <a:bodyPr/>
          <a:lstStyle/>
          <a:p>
            <a:fld id="{5B0556C6-A90F-48AD-A7CB-B14BCD24A9A1}" type="slidenum">
              <a:rPr lang="en-US" smtClean="0"/>
              <a:t>16</a:t>
            </a:fld>
            <a:endParaRPr lang="en-US"/>
          </a:p>
        </p:txBody>
      </p:sp>
    </p:spTree>
    <p:extLst>
      <p:ext uri="{BB962C8B-B14F-4D97-AF65-F5344CB8AC3E}">
        <p14:creationId xmlns:p14="http://schemas.microsoft.com/office/powerpoint/2010/main" val="123873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*Governments often use multiple department-level payment solutions to provide digital transactions for residents and businesses</a:t>
            </a:r>
          </a:p>
          <a:p>
            <a:r>
              <a:rPr lang="en-US" dirty="0"/>
              <a:t>*Standalone solutions create uneven payment experiences among different departments in the same government agency, causing frustration and bottlenecks</a:t>
            </a:r>
          </a:p>
          <a:p>
            <a:r>
              <a:rPr lang="en-US" dirty="0"/>
              <a:t>*Unified payment solutions deliver a consistent user experience across government, providing wider payment options and streamlined internal processes</a:t>
            </a:r>
          </a:p>
          <a:p>
            <a:r>
              <a:rPr lang="en-US" dirty="0"/>
              <a:t>*Leveraging our White Paper to glean points for the Unified Payment Experience story, so that we can reference our own client in the presentation</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17</a:t>
            </a:fld>
            <a:endParaRPr lang="uk-UA"/>
          </a:p>
        </p:txBody>
      </p:sp>
    </p:spTree>
    <p:extLst>
      <p:ext uri="{BB962C8B-B14F-4D97-AF65-F5344CB8AC3E}">
        <p14:creationId xmlns:p14="http://schemas.microsoft.com/office/powerpoint/2010/main" val="253312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often use multiple department-level payment solutions to provide digital transactions for residents and businesses</a:t>
            </a:r>
          </a:p>
          <a:p>
            <a:r>
              <a:rPr lang="en-US" dirty="0"/>
              <a:t>*Standalone solutions create uneven payment experiences among different departments in the same government agency, causing frustration and bottlenecks</a:t>
            </a:r>
          </a:p>
          <a:p>
            <a:r>
              <a:rPr lang="en-US" dirty="0"/>
              <a:t>*Unified payment solutions deliver a consistent user experience across government, providing wider payment options and streamlined internal processes</a:t>
            </a:r>
          </a:p>
          <a:p>
            <a:r>
              <a:rPr lang="en-US" dirty="0"/>
              <a:t>*Leveraging our White Paper to glean points for the Unified Payment Experience story, so that we can reference our own client in the presentation</a:t>
            </a:r>
          </a:p>
          <a:p>
            <a:endParaRPr lang="en-US" dirty="0"/>
          </a:p>
        </p:txBody>
      </p:sp>
      <p:sp>
        <p:nvSpPr>
          <p:cNvPr id="4" name="Slide Number Placeholder 3"/>
          <p:cNvSpPr>
            <a:spLocks noGrp="1"/>
          </p:cNvSpPr>
          <p:nvPr>
            <p:ph type="sldNum" sz="quarter" idx="5"/>
          </p:nvPr>
        </p:nvSpPr>
        <p:spPr/>
        <p:txBody>
          <a:bodyPr/>
          <a:lstStyle/>
          <a:p>
            <a:fld id="{5B0556C6-A90F-48AD-A7CB-B14BCD24A9A1}" type="slidenum">
              <a:rPr lang="en-US" smtClean="0"/>
              <a:t>18</a:t>
            </a:fld>
            <a:endParaRPr lang="en-US"/>
          </a:p>
        </p:txBody>
      </p:sp>
    </p:spTree>
    <p:extLst>
      <p:ext uri="{BB962C8B-B14F-4D97-AF65-F5344CB8AC3E}">
        <p14:creationId xmlns:p14="http://schemas.microsoft.com/office/powerpoint/2010/main" val="343748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normAutofit fontScale="77500" lnSpcReduction="20000"/>
          </a:bodyPr>
          <a:lstStyle/>
          <a:p>
            <a:r>
              <a:rPr lang="en-US" dirty="0"/>
              <a:t>*</a:t>
            </a:r>
            <a:r>
              <a:rPr lang="en-US" dirty="0">
                <a:hlinkClick r:id="rId3"/>
              </a:rPr>
              <a:t>Payments 2025 and Beyond | PwC</a:t>
            </a:r>
            <a:endParaRPr lang="en-US" dirty="0"/>
          </a:p>
          <a:p>
            <a:r>
              <a:rPr lang="en-US" dirty="0"/>
              <a:t>*Do we want to include a timeline graphic of the entry of payment acceptance methods, where Apply Pay was introduced, then Text-to-Pay, and other Digital Wallets? </a:t>
            </a:r>
            <a:r>
              <a:rPr lang="en-US" dirty="0">
                <a:hlinkClick r:id="rId4"/>
              </a:rPr>
              <a:t>The 2023 McKinsey Global Payments Report | McKinsey</a:t>
            </a:r>
            <a:endParaRPr lang="en-US" dirty="0"/>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7602DDA-E904-4004-BEDC-37988EBF043C}" type="slidenum">
              <a:rPr lang="en-US" smtClean="0"/>
              <a:t>6</a:t>
            </a:fld>
            <a:endParaRPr lang="en-US"/>
          </a:p>
        </p:txBody>
      </p:sp>
    </p:spTree>
    <p:extLst>
      <p:ext uri="{BB962C8B-B14F-4D97-AF65-F5344CB8AC3E}">
        <p14:creationId xmlns:p14="http://schemas.microsoft.com/office/powerpoint/2010/main" val="85815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7</a:t>
            </a:fld>
            <a:endParaRPr lang="uk-UA"/>
          </a:p>
        </p:txBody>
      </p:sp>
    </p:spTree>
    <p:extLst>
      <p:ext uri="{BB962C8B-B14F-4D97-AF65-F5344CB8AC3E}">
        <p14:creationId xmlns:p14="http://schemas.microsoft.com/office/powerpoint/2010/main" val="228803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hlinkClick r:id="rId3"/>
              </a:rPr>
              <a:t>Consumers Drive Demand for Real-Time Payments (pymnts.com)</a:t>
            </a:r>
            <a:endParaRPr lang="en-US" dirty="0"/>
          </a:p>
          <a:p>
            <a:r>
              <a:rPr lang="en-US" dirty="0"/>
              <a:t>*</a:t>
            </a:r>
            <a:r>
              <a:rPr lang="en-US" dirty="0">
                <a:hlinkClick r:id="rId4"/>
              </a:rPr>
              <a:t>What Do Digital Payments Do For An Economy? - Payments Leadership Council</a:t>
            </a:r>
            <a:endParaRPr lang="en-US" dirty="0"/>
          </a:p>
          <a:p>
            <a:r>
              <a:rPr lang="en-US" dirty="0"/>
              <a:t>*Introduction of Digital Wallets, BNPL, Crypto, Apple Pay, Google Pay, creating simple and quick access to purchases, delivering instant authorization and satisfaction</a:t>
            </a:r>
          </a:p>
          <a:p>
            <a:r>
              <a:rPr lang="en-US" dirty="0"/>
              <a:t>*Constituents demand simplicity, convenience, and often setup recurring payments through a mobile-app for paying their monthly subscriptions, utility bills, or one-time driver’s license renewals</a:t>
            </a:r>
          </a:p>
          <a:p>
            <a:r>
              <a:rPr lang="en-US" dirty="0"/>
              <a:t>*55% of millennials and 68% of </a:t>
            </a:r>
            <a:r>
              <a:rPr lang="en-US" dirty="0" err="1"/>
              <a:t>GenZ</a:t>
            </a:r>
            <a:r>
              <a:rPr lang="en-US" dirty="0"/>
              <a:t> expect real-time payments</a:t>
            </a:r>
          </a:p>
          <a:p>
            <a:r>
              <a:rPr lang="en-US" dirty="0"/>
              <a:t>*Di</a:t>
            </a:r>
            <a:r>
              <a:rPr lang="en-US" b="0" i="0" dirty="0">
                <a:solidFill>
                  <a:srgbClr val="000000"/>
                </a:solidFill>
                <a:effectLst/>
                <a:latin typeface="Garnett"/>
              </a:rPr>
              <a:t>gital payments tools that help people better track and manage their finances help consumers stay in control of their money and make the decisions about when to spend, save, or invest. These innovative new options are key to expanded financial inclusion within the payments ecosystem</a:t>
            </a:r>
          </a:p>
          <a:p>
            <a:r>
              <a:rPr lang="en-US" b="0" i="0" dirty="0">
                <a:solidFill>
                  <a:srgbClr val="000000"/>
                </a:solidFill>
                <a:effectLst/>
                <a:latin typeface="Garnett"/>
              </a:rPr>
              <a:t>*Digital payments backed by ID and Authentication create safer transactions and connections from banking entities to the acquiring bank to the payment processor, reducing Fraud and Data Breaches</a:t>
            </a:r>
          </a:p>
          <a:p>
            <a:r>
              <a:rPr lang="en-US" b="0" i="0" dirty="0">
                <a:solidFill>
                  <a:srgbClr val="000000"/>
                </a:solidFill>
                <a:effectLst/>
                <a:latin typeface="Garnett"/>
              </a:rPr>
              <a:t>*Digital payments removes the cash flow issues associated with late payments and slow processing times for cash and checks, which </a:t>
            </a:r>
            <a:r>
              <a:rPr lang="en-US" b="0" i="0" dirty="0">
                <a:effectLst/>
                <a:latin typeface="Garnett"/>
                <a:hlinkClick r:id="rId5"/>
              </a:rPr>
              <a:t>38% of small business owners</a:t>
            </a:r>
            <a:r>
              <a:rPr lang="en-US" b="0" i="0" dirty="0">
                <a:solidFill>
                  <a:srgbClr val="000000"/>
                </a:solidFill>
                <a:effectLst/>
                <a:latin typeface="Garnett"/>
              </a:rPr>
              <a:t> in the U.S. and Canada experience</a:t>
            </a:r>
          </a:p>
          <a:p>
            <a:r>
              <a:rPr lang="en-US" b="0" i="0" dirty="0">
                <a:solidFill>
                  <a:srgbClr val="000000"/>
                </a:solidFill>
                <a:effectLst/>
                <a:latin typeface="Garnett"/>
              </a:rPr>
              <a:t>*Digital wallets will loop to adopt open-loop technologies and seek interoperability to benefit from ongoing globalization of payment rails</a:t>
            </a:r>
          </a:p>
          <a:p>
            <a:endParaRPr lang="en-US" dirty="0"/>
          </a:p>
        </p:txBody>
      </p:sp>
      <p:sp>
        <p:nvSpPr>
          <p:cNvPr id="4" name="Slide Number Placeholder 3"/>
          <p:cNvSpPr>
            <a:spLocks noGrp="1"/>
          </p:cNvSpPr>
          <p:nvPr>
            <p:ph type="sldNum" sz="quarter" idx="5"/>
          </p:nvPr>
        </p:nvSpPr>
        <p:spPr/>
        <p:txBody>
          <a:bodyPr/>
          <a:lstStyle/>
          <a:p>
            <a:fld id="{5B0556C6-A90F-48AD-A7CB-B14BCD24A9A1}" type="slidenum">
              <a:rPr lang="en-US" smtClean="0"/>
              <a:t>8</a:t>
            </a:fld>
            <a:endParaRPr lang="en-US"/>
          </a:p>
        </p:txBody>
      </p:sp>
    </p:spTree>
    <p:extLst>
      <p:ext uri="{BB962C8B-B14F-4D97-AF65-F5344CB8AC3E}">
        <p14:creationId xmlns:p14="http://schemas.microsoft.com/office/powerpoint/2010/main" val="317573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*Ask an open question to the audience to name any major government data breaches from the past 10 years</a:t>
            </a:r>
          </a:p>
          <a:p>
            <a:r>
              <a:rPr lang="en-US" dirty="0"/>
              <a:t>*</a:t>
            </a:r>
            <a:r>
              <a:rPr lang="en-US" dirty="0">
                <a:hlinkClick r:id="rId3"/>
              </a:rPr>
              <a:t>Top 10 Biggest Government Data Breaches of All Time in the U.S. (digitalguardian.com)</a:t>
            </a:r>
            <a:endParaRPr lang="en-US" dirty="0"/>
          </a:p>
          <a:p>
            <a:r>
              <a:rPr lang="en-US" dirty="0"/>
              <a:t>*Data breaches are impacting every layer of government, from local, to state, and federal, including exposure to PII, SSN, and voting affiliations, costing over $20 billion dollars</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10</a:t>
            </a:fld>
            <a:endParaRPr lang="uk-UA"/>
          </a:p>
        </p:txBody>
      </p:sp>
    </p:spTree>
    <p:extLst>
      <p:ext uri="{BB962C8B-B14F-4D97-AF65-F5344CB8AC3E}">
        <p14:creationId xmlns:p14="http://schemas.microsoft.com/office/powerpoint/2010/main" val="363648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t>
            </a:r>
            <a:r>
              <a:rPr lang="en-US" dirty="0">
                <a:hlinkClick r:id="rId3"/>
              </a:rPr>
              <a:t>Data breaches, led by USPS, OPM, cost governments $26 billion (federaltimes.com)</a:t>
            </a:r>
            <a:endParaRPr lang="en-US" dirty="0"/>
          </a:p>
          <a:p>
            <a:r>
              <a:rPr lang="en-US" dirty="0"/>
              <a:t>*</a:t>
            </a:r>
            <a:r>
              <a:rPr lang="en-US" dirty="0">
                <a:hlinkClick r:id="rId4"/>
              </a:rPr>
              <a:t>Cybersecurity Trends &amp; Statistics For 2023; What You Need To Know (forbes.com)</a:t>
            </a:r>
            <a:endParaRPr lang="en-US" dirty="0"/>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11</a:t>
            </a:fld>
            <a:endParaRPr lang="uk-UA"/>
          </a:p>
        </p:txBody>
      </p:sp>
    </p:spTree>
    <p:extLst>
      <p:ext uri="{BB962C8B-B14F-4D97-AF65-F5344CB8AC3E}">
        <p14:creationId xmlns:p14="http://schemas.microsoft.com/office/powerpoint/2010/main" val="83888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hlinkClick r:id="rId3"/>
              </a:rPr>
              <a:t>Most Common Cyber Security Threats In 2024 – Forbes Advisor</a:t>
            </a:r>
            <a:endParaRPr lang="en-US" dirty="0"/>
          </a:p>
          <a:p>
            <a:r>
              <a:rPr lang="en-US" dirty="0"/>
              <a:t>*Open-Source Vulnerabilities: Antiquated code and open API exposure with security / firewall settings</a:t>
            </a:r>
          </a:p>
          <a:p>
            <a:r>
              <a:rPr lang="en-US" dirty="0"/>
              <a:t>*Advanced Phishing Technologies: Email access </a:t>
            </a:r>
          </a:p>
          <a:p>
            <a:r>
              <a:rPr lang="en-US" dirty="0"/>
              <a:t>*Ransomware: Paying to access your data and at the top of the list for a threat and final step in the process. Most recently, The Colonial Pipeline and $5M ransom to regain access to data was an example. In 2019, the City of Baltimore was forced to stop processing all payments in and out</a:t>
            </a:r>
          </a:p>
          <a:p>
            <a:r>
              <a:rPr lang="en-US" dirty="0"/>
              <a:t>*Fraud &amp; Identity Theft</a:t>
            </a:r>
          </a:p>
          <a:p>
            <a:r>
              <a:rPr lang="en-US" dirty="0"/>
              <a:t>*Global Economic Headwinds</a:t>
            </a:r>
          </a:p>
          <a:p>
            <a:r>
              <a:rPr lang="en-US" dirty="0"/>
              <a:t>*Lack of Investment &amp; Preparation</a:t>
            </a:r>
          </a:p>
        </p:txBody>
      </p:sp>
      <p:sp>
        <p:nvSpPr>
          <p:cNvPr id="4" name="Slide Number Placeholder 3"/>
          <p:cNvSpPr>
            <a:spLocks noGrp="1"/>
          </p:cNvSpPr>
          <p:nvPr>
            <p:ph type="sldNum" sz="quarter" idx="5"/>
          </p:nvPr>
        </p:nvSpPr>
        <p:spPr/>
        <p:txBody>
          <a:bodyPr/>
          <a:lstStyle/>
          <a:p>
            <a:fld id="{5B0556C6-A90F-48AD-A7CB-B14BCD24A9A1}" type="slidenum">
              <a:rPr lang="en-US" smtClean="0"/>
              <a:t>12</a:t>
            </a:fld>
            <a:endParaRPr lang="en-US"/>
          </a:p>
        </p:txBody>
      </p:sp>
    </p:spTree>
    <p:extLst>
      <p:ext uri="{BB962C8B-B14F-4D97-AF65-F5344CB8AC3E}">
        <p14:creationId xmlns:p14="http://schemas.microsoft.com/office/powerpoint/2010/main" val="247531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core solutions all payment offerings and software technologies should offer with AVS, CVV, Validation of a CAPTCHA, Real-Time Payment Authorization, and NACHA Account Validation Services</a:t>
            </a:r>
          </a:p>
          <a:p>
            <a:r>
              <a:rPr lang="en-US" dirty="0"/>
              <a:t>*Explain some of these protect fraud against Card Present, E-Commerce, and ACH transaction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*AVS: </a:t>
            </a:r>
            <a:r>
              <a:rPr lang="en-US" sz="1200" dirty="0"/>
              <a:t>By collecting information about the billing address for the card, a Payment Gateway can validate through the credit card processing networks that the person paying knows the correct billing address for the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*CVV: A Payment Gateway can process these codes at the time of payment which reduces the risk that someone without physical access to the card is making the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*Maximum Transaction Limits: </a:t>
            </a:r>
            <a:r>
              <a:rPr lang="en-US" dirty="0"/>
              <a:t>For each service processing payments, a maximum limit on the payment amount can be configured. This minimizes the impact of fraudulent payments if they do occur and provides the ability to tailor it to the expectations of each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*Validation of a CAPTCHA: </a:t>
            </a:r>
            <a:r>
              <a:rPr lang="en-US" sz="1200" dirty="0"/>
              <a:t>CAPTCHA stands for “Completely Automated Public Turing test to tell Computers and Humans Apart.“ A Payment Gateway checkout process incorporates CAPTCHA technologies to prevent automated robots from brute force guessing payment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*Real-Time Payment Authorization: A Payment Gateway connects to the card acquirer to verify that the card has sufficient funds to make the payment and locks these funds for a period to ensure the funds can be captured during processing of the payment. Declined transactions store a decline reason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*NACHA Account Validation Services: NACHA approved service provider to perform required account verification checks on applicable ACH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*Fraud Scoring: </a:t>
            </a:r>
            <a:r>
              <a:rPr kumimoji="0" lang="en-US" sz="1200" b="0" i="0" u="none" strike="noStrike" kern="1200" cap="none" spc="0" normalizeH="0" baseline="0" noProof="0" dirty="0">
                <a:ln>
                  <a:noFill/>
                </a:ln>
                <a:solidFill>
                  <a:srgbClr val="FFFFFF"/>
                </a:solidFill>
                <a:effectLst/>
                <a:uLnTx/>
                <a:uFillTx/>
                <a:latin typeface="Arial Nova Light"/>
                <a:ea typeface="+mn-ea"/>
                <a:cs typeface="+mn-cs"/>
              </a:rPr>
              <a:t>A fully managed service that automates the creation of machine learning that identify potential fraud for common activities such as new account creations, online payments, and guest checkouts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*3DS: </a:t>
            </a:r>
            <a:r>
              <a:rPr lang="en-US" b="0" i="0" dirty="0">
                <a:solidFill>
                  <a:srgbClr val="001C64"/>
                </a:solidFill>
                <a:effectLst/>
                <a:latin typeface="PayPalOpen-Regular"/>
              </a:rPr>
              <a:t>3D Secure authentication is a security protocol that works to help prevent online credit and debit card fraud. This extra verification measure is designed to provide </a:t>
            </a:r>
            <a:r>
              <a:rPr lang="en-US" b="0" i="0" dirty="0">
                <a:effectLst/>
                <a:latin typeface="PayPalOpen-Bold"/>
                <a:hlinkClick r:id="rId3"/>
              </a:rPr>
              <a:t>security for buyers</a:t>
            </a:r>
            <a:r>
              <a:rPr lang="en-US" b="0" i="0" dirty="0">
                <a:solidFill>
                  <a:srgbClr val="001C64"/>
                </a:solidFill>
                <a:effectLst/>
                <a:latin typeface="PayPalOpen-Regular"/>
              </a:rPr>
              <a:t> and businesses at checkout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*PCI-Validated P2PE: </a:t>
            </a:r>
            <a:r>
              <a:rPr kumimoji="0" lang="en-US" sz="1200" b="0" i="0" u="none" strike="noStrike" kern="1200" cap="none" spc="0" normalizeH="0" baseline="0" noProof="0" dirty="0">
                <a:ln>
                  <a:noFill/>
                </a:ln>
                <a:solidFill>
                  <a:srgbClr val="FFFFFF"/>
                </a:solidFill>
                <a:effectLst/>
                <a:uLnTx/>
                <a:uFillTx/>
                <a:latin typeface="Arial Nova Light"/>
                <a:ea typeface="+mn-ea"/>
                <a:cs typeface="+mn-cs"/>
              </a:rPr>
              <a:t>P2PE device solution that reduces the complexity of payment solutions, while complying with PCI DSS, delivering POS via swipe / dip / tap and key entry as well as a PC, contactless, PIN-based, or Pre-Paid Gift Card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*Network Tokenization: </a:t>
            </a:r>
            <a:r>
              <a:rPr kumimoji="0" lang="en-US" sz="1200" b="0" i="0" u="none" strike="noStrike" kern="1200" cap="none" spc="0" normalizeH="0" baseline="0" noProof="0" dirty="0">
                <a:ln>
                  <a:noFill/>
                </a:ln>
                <a:solidFill>
                  <a:srgbClr val="FFFFFF"/>
                </a:solidFill>
                <a:effectLst/>
                <a:uLnTx/>
                <a:uFillTx/>
                <a:latin typeface="Arial Nova Light"/>
                <a:ea typeface="+mn-ea"/>
                <a:cs typeface="+mn-cs"/>
              </a:rPr>
              <a:t>This service provided by the card networks exchanges a Primary Account Number (PAN) with a token that automatically applies changes to cards that are stored in a Wallet API, creating increased security and increased authorization rates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*Account Updater: Monitor card networks to automatically apply changes to stored cards for recurring payments, such as the issuance of a new expiration date when the constituent is assigned a new date once their card expires or when a new card is issued and a constituent reports a lost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*PCI 4.0 ASV Scanning: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B0556C6-A90F-48AD-A7CB-B14BCD24A9A1}" type="slidenum">
              <a:rPr lang="en-US" smtClean="0"/>
              <a:t>13</a:t>
            </a:fld>
            <a:endParaRPr lang="en-US"/>
          </a:p>
        </p:txBody>
      </p:sp>
    </p:spTree>
    <p:extLst>
      <p:ext uri="{BB962C8B-B14F-4D97-AF65-F5344CB8AC3E}">
        <p14:creationId xmlns:p14="http://schemas.microsoft.com/office/powerpoint/2010/main" val="35491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core solutions all payment offerings and software technologies should offer with AVS, CVV, Validation of a CAPTCHA, Real-Time Payment Authorization, and NACHA Account Validation Services</a:t>
            </a:r>
          </a:p>
          <a:p>
            <a:r>
              <a:rPr lang="en-US" dirty="0"/>
              <a:t>*Explain some of these protect fraud against Card Present, E-Commerce, and ACH transaction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*AVS: </a:t>
            </a:r>
            <a:r>
              <a:rPr lang="en-US" sz="1200" dirty="0"/>
              <a:t>By collecting information about the billing address for the card, a Payment Gateway can validate through the credit card processing networks that the person paying knows the correct billing address for the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*CVV: A Payment Gateway can process these codes at the time of payment which reduces the risk that someone without physical access to the card is making the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*Maximum Transaction Limits: </a:t>
            </a:r>
            <a:r>
              <a:rPr lang="en-US" dirty="0"/>
              <a:t>For each service processing payments, a maximum limit on the payment amount can be configured. This minimizes the impact of fraudulent payments if they do occur and provides the ability to tailor it to the expectations of each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*Validation of a CAPTCHA: </a:t>
            </a:r>
            <a:r>
              <a:rPr lang="en-US" sz="1200" dirty="0"/>
              <a:t>CAPTCHA stands for “Completely Automated Public Turing test to tell Computers and Humans Apart.“ A Payment Gateway checkout process incorporates CAPTCHA technologies to prevent automated robots from brute force guessing payment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*Real-Time Payment Authorization: A Payment Gateway connects to the card acquirer to verify that the card has sufficient funds to make the payment and locks these funds for a period to ensure the funds can be captured during processing of the payment. Declined transactions store a decline reason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*NACHA Account Validation Services: NACHA approved service provider to perform required account verification checks on applicable ACH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*Fraud Scoring: </a:t>
            </a:r>
            <a:r>
              <a:rPr kumimoji="0" lang="en-US" sz="1200" b="0" i="0" u="none" strike="noStrike" kern="1200" cap="none" spc="0" normalizeH="0" baseline="0" noProof="0" dirty="0">
                <a:ln>
                  <a:noFill/>
                </a:ln>
                <a:solidFill>
                  <a:srgbClr val="FFFFFF"/>
                </a:solidFill>
                <a:effectLst/>
                <a:uLnTx/>
                <a:uFillTx/>
                <a:latin typeface="Arial Nova Light"/>
                <a:ea typeface="+mn-ea"/>
                <a:cs typeface="+mn-cs"/>
              </a:rPr>
              <a:t>A fully managed service that automates the creation of machine learning that identify potential fraud for common activities such as new account creations, online payments, and guest checkouts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*3DS: </a:t>
            </a:r>
            <a:r>
              <a:rPr lang="en-US" b="0" i="0" dirty="0">
                <a:solidFill>
                  <a:srgbClr val="001C64"/>
                </a:solidFill>
                <a:effectLst/>
                <a:latin typeface="PayPalOpen-Regular"/>
              </a:rPr>
              <a:t>3D Secure authentication is a security protocol that works to help prevent online credit and debit card fraud. This extra verification measure is designed to provide </a:t>
            </a:r>
            <a:r>
              <a:rPr lang="en-US" b="0" i="0" dirty="0">
                <a:effectLst/>
                <a:latin typeface="PayPalOpen-Bold"/>
                <a:hlinkClick r:id="rId3"/>
              </a:rPr>
              <a:t>security for buyers</a:t>
            </a:r>
            <a:r>
              <a:rPr lang="en-US" b="0" i="0" dirty="0">
                <a:solidFill>
                  <a:srgbClr val="001C64"/>
                </a:solidFill>
                <a:effectLst/>
                <a:latin typeface="PayPalOpen-Regular"/>
              </a:rPr>
              <a:t> and businesses at checkout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*PCI-Validated P2PE: </a:t>
            </a:r>
            <a:r>
              <a:rPr kumimoji="0" lang="en-US" sz="1200" b="0" i="0" u="none" strike="noStrike" kern="1200" cap="none" spc="0" normalizeH="0" baseline="0" noProof="0" dirty="0">
                <a:ln>
                  <a:noFill/>
                </a:ln>
                <a:solidFill>
                  <a:srgbClr val="FFFFFF"/>
                </a:solidFill>
                <a:effectLst/>
                <a:uLnTx/>
                <a:uFillTx/>
                <a:latin typeface="Arial Nova Light"/>
                <a:ea typeface="+mn-ea"/>
                <a:cs typeface="+mn-cs"/>
              </a:rPr>
              <a:t>P2PE device solution that reduces the complexity of payment solutions, while complying with PCI DSS, delivering POS via swipe / dip / tap and key entry as well as a PC, contactless, PIN-based, or Pre-Paid Gift Card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*Network Tokenization: </a:t>
            </a:r>
            <a:r>
              <a:rPr kumimoji="0" lang="en-US" sz="1200" b="0" i="0" u="none" strike="noStrike" kern="1200" cap="none" spc="0" normalizeH="0" baseline="0" noProof="0" dirty="0">
                <a:ln>
                  <a:noFill/>
                </a:ln>
                <a:solidFill>
                  <a:srgbClr val="FFFFFF"/>
                </a:solidFill>
                <a:effectLst/>
                <a:uLnTx/>
                <a:uFillTx/>
                <a:latin typeface="Arial Nova Light"/>
                <a:ea typeface="+mn-ea"/>
                <a:cs typeface="+mn-cs"/>
              </a:rPr>
              <a:t>This service provided by the card networks exchanges a Primary Account Number (PAN) with a token that automatically applies changes to cards that are stored in a Wallet API, creating increased security and increased authorization rates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*Account Updater: Monitor card networks to automatically apply changes to stored cards for recurring payments, such as the issuance of a new expiration date when the constituent is assigned a new date once their card expires or when a new card is issued and a constituent reports a lost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*PCI 4.0 ASV Scanning: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5B0556C6-A90F-48AD-A7CB-B14BCD24A9A1}" type="slidenum">
              <a:rPr lang="en-US" smtClean="0"/>
              <a:t>14</a:t>
            </a:fld>
            <a:endParaRPr lang="en-US"/>
          </a:p>
        </p:txBody>
      </p:sp>
    </p:spTree>
    <p:extLst>
      <p:ext uri="{BB962C8B-B14F-4D97-AF65-F5344CB8AC3E}">
        <p14:creationId xmlns:p14="http://schemas.microsoft.com/office/powerpoint/2010/main" val="449061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0A1534A-7EE3-2606-CE96-B0108210D36B}"/>
              </a:ext>
            </a:extLst>
          </p:cNvPr>
          <p:cNvPicPr>
            <a:picLocks noChangeAspect="1"/>
          </p:cNvPicPr>
          <p:nvPr userDrawn="1"/>
        </p:nvPicPr>
        <p:blipFill>
          <a:blip r:embed="rId3"/>
          <a:stretch>
            <a:fillRect/>
          </a:stretch>
        </p:blipFill>
        <p:spPr>
          <a:xfrm>
            <a:off x="694944" y="694944"/>
            <a:ext cx="7580630" cy="1774190"/>
          </a:xfrm>
          <a:prstGeom prst="rect">
            <a:avLst/>
          </a:prstGeom>
        </p:spPr>
      </p:pic>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ENT Sl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36">
            <a:extLst>
              <a:ext uri="{FF2B5EF4-FFF2-40B4-BE49-F238E27FC236}">
                <a16:creationId xmlns:a16="http://schemas.microsoft.com/office/drawing/2014/main" id="{CCED76EA-1478-D34E-BFDB-8218116E2596}"/>
              </a:ext>
            </a:extLst>
          </p:cNvPr>
          <p:cNvSpPr/>
          <p:nvPr userDrawn="1"/>
        </p:nvSpPr>
        <p:spPr>
          <a:xfrm>
            <a:off x="2" y="-7881"/>
            <a:ext cx="8003047" cy="6873765"/>
          </a:xfrm>
          <a:custGeom>
            <a:avLst/>
            <a:gdLst>
              <a:gd name="connsiteX0" fmla="*/ 0 w 8003047"/>
              <a:gd name="connsiteY0" fmla="*/ 0 h 6873765"/>
              <a:gd name="connsiteX1" fmla="*/ 8003047 w 8003047"/>
              <a:gd name="connsiteY1" fmla="*/ 0 h 6873765"/>
              <a:gd name="connsiteX2" fmla="*/ 5685517 w 8003047"/>
              <a:gd name="connsiteY2" fmla="*/ 6873765 h 6873765"/>
              <a:gd name="connsiteX3" fmla="*/ 0 w 8003047"/>
              <a:gd name="connsiteY3" fmla="*/ 6873765 h 6873765"/>
            </a:gdLst>
            <a:ahLst/>
            <a:cxnLst>
              <a:cxn ang="0">
                <a:pos x="connsiteX0" y="connsiteY0"/>
              </a:cxn>
              <a:cxn ang="0">
                <a:pos x="connsiteX1" y="connsiteY1"/>
              </a:cxn>
              <a:cxn ang="0">
                <a:pos x="connsiteX2" y="connsiteY2"/>
              </a:cxn>
              <a:cxn ang="0">
                <a:pos x="connsiteX3" y="connsiteY3"/>
              </a:cxn>
            </a:cxnLst>
            <a:rect l="l" t="t" r="r" b="b"/>
            <a:pathLst>
              <a:path w="8003047" h="6873765">
                <a:moveTo>
                  <a:pt x="0" y="0"/>
                </a:moveTo>
                <a:lnTo>
                  <a:pt x="8003047" y="0"/>
                </a:lnTo>
                <a:lnTo>
                  <a:pt x="5685517" y="6873765"/>
                </a:lnTo>
                <a:lnTo>
                  <a:pt x="0" y="68737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800"/>
          </a:p>
        </p:txBody>
      </p:sp>
      <p:sp>
        <p:nvSpPr>
          <p:cNvPr id="6" name="Title 4">
            <a:extLst>
              <a:ext uri="{FF2B5EF4-FFF2-40B4-BE49-F238E27FC236}">
                <a16:creationId xmlns:a16="http://schemas.microsoft.com/office/drawing/2014/main" id="{1F22CE93-3C9A-3B42-93EF-E865DF54B23B}"/>
              </a:ext>
            </a:extLst>
          </p:cNvPr>
          <p:cNvSpPr>
            <a:spLocks noGrp="1"/>
          </p:cNvSpPr>
          <p:nvPr>
            <p:ph type="title" hasCustomPrompt="1"/>
          </p:nvPr>
        </p:nvSpPr>
        <p:spPr>
          <a:xfrm>
            <a:off x="603551" y="463459"/>
            <a:ext cx="6635291" cy="1283280"/>
          </a:xfrm>
          <a:prstGeom prst="rect">
            <a:avLst/>
          </a:prstGeom>
        </p:spPr>
        <p:txBody>
          <a:bodyPr vert="horz" anchor="b">
            <a:normAutofit/>
          </a:bodyPr>
          <a:lstStyle>
            <a:lvl1pPr algn="l">
              <a:defRPr sz="3467" b="1" i="0">
                <a:solidFill>
                  <a:schemeClr val="tx1"/>
                </a:solidFill>
                <a:latin typeface="+mj-lt"/>
                <a:cs typeface="Arial" panose="020B0604020202020204" pitchFamily="34" charset="0"/>
              </a:defRPr>
            </a:lvl1pPr>
          </a:lstStyle>
          <a:p>
            <a:r>
              <a:rPr lang="en-US"/>
              <a:t>Title Goes Here</a:t>
            </a:r>
          </a:p>
        </p:txBody>
      </p:sp>
      <p:sp>
        <p:nvSpPr>
          <p:cNvPr id="7" name="Text Placeholder 2">
            <a:extLst>
              <a:ext uri="{FF2B5EF4-FFF2-40B4-BE49-F238E27FC236}">
                <a16:creationId xmlns:a16="http://schemas.microsoft.com/office/drawing/2014/main" id="{584C27DB-6DF3-5445-B915-21A9927531AC}"/>
              </a:ext>
            </a:extLst>
          </p:cNvPr>
          <p:cNvSpPr>
            <a:spLocks noGrp="1"/>
          </p:cNvSpPr>
          <p:nvPr>
            <p:ph type="body" sz="quarter" idx="12"/>
          </p:nvPr>
        </p:nvSpPr>
        <p:spPr>
          <a:xfrm>
            <a:off x="612717" y="1910863"/>
            <a:ext cx="5483284" cy="4149968"/>
          </a:xfrm>
          <a:prstGeom prst="rect">
            <a:avLst/>
          </a:prstGeom>
        </p:spPr>
        <p:txBody>
          <a:bodyPr>
            <a:normAutofit/>
          </a:bodyPr>
          <a:lstStyle>
            <a:lvl1pPr marL="0" indent="0">
              <a:spcBef>
                <a:spcPts val="0"/>
              </a:spcBef>
              <a:spcAft>
                <a:spcPts val="1600"/>
              </a:spcAft>
              <a:buNone/>
              <a:defRPr sz="2400"/>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A2C7E31-BD3F-0C48-84C5-44C1997C28EC}"/>
              </a:ext>
            </a:extLst>
          </p:cNvPr>
          <p:cNvPicPr>
            <a:picLocks noChangeAspect="1"/>
          </p:cNvPicPr>
          <p:nvPr userDrawn="1"/>
        </p:nvPicPr>
        <p:blipFill>
          <a:blip r:embed="rId3"/>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84913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Top Title Bar">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4C604-9C3F-6340-A43D-F35FF53D1FAF}"/>
              </a:ext>
            </a:extLst>
          </p:cNvPr>
          <p:cNvSpPr/>
          <p:nvPr userDrawn="1"/>
        </p:nvSpPr>
        <p:spPr bwMode="auto">
          <a:xfrm flipV="1">
            <a:off x="0" y="1"/>
            <a:ext cx="12192000" cy="1219199"/>
          </a:xfrm>
          <a:prstGeom prst="rect">
            <a:avLst/>
          </a:prstGeom>
          <a:solidFill>
            <a:srgbClr val="FF9933"/>
          </a:solidFill>
          <a:ln w="6350" cap="sq" algn="ctr">
            <a:noFill/>
            <a:miter lim="800000"/>
            <a:headEnd/>
            <a:tailEnd/>
          </a:ln>
          <a:effectLst/>
        </p:spPr>
        <p:txBody>
          <a:bodyPr wrap="none" rtlCol="0" anchor="ctr">
            <a:normAutofit/>
          </a:bodyPr>
          <a:lstStyle/>
          <a:p>
            <a:pPr algn="ctr"/>
            <a:endParaRPr lang="en-US" sz="2400">
              <a:solidFill>
                <a:schemeClr val="tx1">
                  <a:lumMod val="75000"/>
                  <a:lumOff val="25000"/>
                </a:schemeClr>
              </a:solidFill>
              <a:latin typeface="+mn-lt"/>
              <a:cs typeface="Arial" panose="020B0604020202020204" pitchFamily="34" charset="0"/>
            </a:endParaRPr>
          </a:p>
        </p:txBody>
      </p:sp>
      <p:sp>
        <p:nvSpPr>
          <p:cNvPr id="6" name="Title 4"/>
          <p:cNvSpPr>
            <a:spLocks noGrp="1"/>
          </p:cNvSpPr>
          <p:nvPr>
            <p:ph type="title" hasCustomPrompt="1"/>
          </p:nvPr>
        </p:nvSpPr>
        <p:spPr>
          <a:xfrm>
            <a:off x="363870" y="251643"/>
            <a:ext cx="11464263" cy="715915"/>
          </a:xfrm>
          <a:prstGeom prst="rect">
            <a:avLst/>
          </a:prstGeom>
        </p:spPr>
        <p:txBody>
          <a:bodyPr vert="horz" anchor="ctr">
            <a:normAutofit/>
          </a:bodyPr>
          <a:lstStyle>
            <a:lvl1pPr algn="ctr">
              <a:defRPr sz="3200" b="1" i="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Goes Here</a:t>
            </a:r>
          </a:p>
        </p:txBody>
      </p:sp>
      <p:pic>
        <p:nvPicPr>
          <p:cNvPr id="2" name="Picture 1">
            <a:extLst>
              <a:ext uri="{FF2B5EF4-FFF2-40B4-BE49-F238E27FC236}">
                <a16:creationId xmlns:a16="http://schemas.microsoft.com/office/drawing/2014/main" id="{FF8DFDF7-B24A-1FA2-24D0-F7274971816C}"/>
              </a:ext>
            </a:extLst>
          </p:cNvPr>
          <p:cNvPicPr>
            <a:picLocks noChangeAspect="1"/>
          </p:cNvPicPr>
          <p:nvPr userDrawn="1"/>
        </p:nvPicPr>
        <p:blipFill>
          <a:blip r:embed="rId2"/>
          <a:stretch>
            <a:fillRect/>
          </a:stretch>
        </p:blipFill>
        <p:spPr>
          <a:xfrm>
            <a:off x="8439912" y="5815584"/>
            <a:ext cx="2745740" cy="642620"/>
          </a:xfrm>
          <a:prstGeom prst="rect">
            <a:avLst/>
          </a:prstGeom>
        </p:spPr>
      </p:pic>
      <p:pic>
        <p:nvPicPr>
          <p:cNvPr id="3" name="Picture 2">
            <a:extLst>
              <a:ext uri="{FF2B5EF4-FFF2-40B4-BE49-F238E27FC236}">
                <a16:creationId xmlns:a16="http://schemas.microsoft.com/office/drawing/2014/main" id="{895F635C-BFBC-4400-F07C-4D9332579091}"/>
              </a:ext>
            </a:extLst>
          </p:cNvPr>
          <p:cNvPicPr>
            <a:picLocks noChangeAspect="1"/>
          </p:cNvPicPr>
          <p:nvPr userDrawn="1"/>
        </p:nvPicPr>
        <p:blipFill>
          <a:blip r:embed="rId3"/>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18875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Top Title Copy Image">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4C604-9C3F-6340-A43D-F35FF53D1FAF}"/>
              </a:ext>
            </a:extLst>
          </p:cNvPr>
          <p:cNvSpPr/>
          <p:nvPr userDrawn="1"/>
        </p:nvSpPr>
        <p:spPr bwMode="auto">
          <a:xfrm flipV="1">
            <a:off x="0" y="1"/>
            <a:ext cx="12192000" cy="1219199"/>
          </a:xfrm>
          <a:prstGeom prst="rect">
            <a:avLst/>
          </a:prstGeom>
          <a:solidFill>
            <a:srgbClr val="FF9933"/>
          </a:solidFill>
          <a:ln w="6350" cap="sq" algn="ctr">
            <a:noFill/>
            <a:miter lim="800000"/>
            <a:headEnd/>
            <a:tailEnd/>
          </a:ln>
          <a:effectLst/>
        </p:spPr>
        <p:txBody>
          <a:bodyPr wrap="none" rtlCol="0" anchor="ctr">
            <a:normAutofit/>
          </a:bodyPr>
          <a:lstStyle/>
          <a:p>
            <a:pPr algn="ctr"/>
            <a:endParaRPr lang="en-US" sz="2400">
              <a:solidFill>
                <a:schemeClr val="tx1">
                  <a:lumMod val="75000"/>
                  <a:lumOff val="25000"/>
                </a:schemeClr>
              </a:solidFill>
              <a:latin typeface="+mn-lt"/>
              <a:cs typeface="Arial" panose="020B0604020202020204" pitchFamily="34" charset="0"/>
            </a:endParaRPr>
          </a:p>
        </p:txBody>
      </p:sp>
      <p:sp>
        <p:nvSpPr>
          <p:cNvPr id="6" name="Title 4"/>
          <p:cNvSpPr>
            <a:spLocks noGrp="1"/>
          </p:cNvSpPr>
          <p:nvPr>
            <p:ph type="title" hasCustomPrompt="1"/>
          </p:nvPr>
        </p:nvSpPr>
        <p:spPr>
          <a:xfrm>
            <a:off x="363870" y="251643"/>
            <a:ext cx="11464263" cy="715915"/>
          </a:xfrm>
          <a:prstGeom prst="rect">
            <a:avLst/>
          </a:prstGeom>
        </p:spPr>
        <p:txBody>
          <a:bodyPr vert="horz" anchor="ctr">
            <a:normAutofit/>
          </a:bodyPr>
          <a:lstStyle>
            <a:lvl1pPr algn="ctr">
              <a:defRPr sz="3200" b="1" i="0">
                <a:solidFill>
                  <a:schemeClr val="bg1"/>
                </a:solidFill>
                <a:latin typeface="+mj-lt"/>
                <a:cs typeface="Arial" panose="020B0604020202020204" pitchFamily="34" charset="0"/>
              </a:defRPr>
            </a:lvl1pPr>
          </a:lstStyle>
          <a:p>
            <a:r>
              <a:rPr lang="en-US"/>
              <a:t>Title Goes Here</a:t>
            </a:r>
          </a:p>
        </p:txBody>
      </p:sp>
      <p:sp>
        <p:nvSpPr>
          <p:cNvPr id="5" name="Text Placeholder 2">
            <a:extLst>
              <a:ext uri="{FF2B5EF4-FFF2-40B4-BE49-F238E27FC236}">
                <a16:creationId xmlns:a16="http://schemas.microsoft.com/office/drawing/2014/main" id="{A0B89E3E-69DD-7B47-B701-2D17BE84FFC1}"/>
              </a:ext>
            </a:extLst>
          </p:cNvPr>
          <p:cNvSpPr>
            <a:spLocks noGrp="1"/>
          </p:cNvSpPr>
          <p:nvPr>
            <p:ph type="body" sz="quarter" idx="12"/>
          </p:nvPr>
        </p:nvSpPr>
        <p:spPr>
          <a:xfrm>
            <a:off x="6096000" y="1609345"/>
            <a:ext cx="5752125" cy="4416700"/>
          </a:xfrm>
          <a:prstGeom prst="rect">
            <a:avLst/>
          </a:prstGeom>
        </p:spPr>
        <p:txBody>
          <a:bodyPr anchor="ctr">
            <a:normAutofit/>
          </a:bodyPr>
          <a:lstStyle>
            <a:lvl1pPr marL="0" indent="0">
              <a:spcBef>
                <a:spcPts val="0"/>
              </a:spcBef>
              <a:spcAft>
                <a:spcPts val="1600"/>
              </a:spcAft>
              <a:buNone/>
              <a:defRPr sz="2400"/>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CC1E38D9-272F-5347-8FC7-0298A3FD2DE8}"/>
              </a:ext>
            </a:extLst>
          </p:cNvPr>
          <p:cNvSpPr>
            <a:spLocks noGrp="1" noChangeAspect="1"/>
          </p:cNvSpPr>
          <p:nvPr>
            <p:ph type="pic" sz="quarter" idx="13" hasCustomPrompt="1"/>
          </p:nvPr>
        </p:nvSpPr>
        <p:spPr>
          <a:xfrm>
            <a:off x="-8614" y="1219198"/>
            <a:ext cx="5638801" cy="5638801"/>
          </a:xfrm>
          <a:prstGeom prst="rect">
            <a:avLst/>
          </a:prstGeom>
          <a:solidFill>
            <a:schemeClr val="bg1">
              <a:lumMod val="95000"/>
            </a:schemeClr>
          </a:solidFill>
        </p:spPr>
        <p:txBody>
          <a:bodyPr/>
          <a:lstStyle>
            <a:lvl1pPr marL="0" marR="0" indent="0" algn="ctr" defTabSz="609585" rtl="0" eaLnBrk="1" fontAlgn="auto" latinLnBrk="0" hangingPunct="1">
              <a:lnSpc>
                <a:spcPct val="100000"/>
              </a:lnSpc>
              <a:spcBef>
                <a:spcPct val="20000"/>
              </a:spcBef>
              <a:spcAft>
                <a:spcPts val="0"/>
              </a:spcAft>
              <a:buClrTx/>
              <a:buSzTx/>
              <a:buFont typeface="Arial"/>
              <a:buNone/>
              <a:tabLst/>
              <a:defRPr sz="2133">
                <a:solidFill>
                  <a:schemeClr val="tx1"/>
                </a:solidFill>
              </a:defRPr>
            </a:lvl1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a:t>Add a SQUARE photo </a:t>
            </a:r>
          </a:p>
        </p:txBody>
      </p:sp>
      <p:pic>
        <p:nvPicPr>
          <p:cNvPr id="2" name="Picture 1">
            <a:extLst>
              <a:ext uri="{FF2B5EF4-FFF2-40B4-BE49-F238E27FC236}">
                <a16:creationId xmlns:a16="http://schemas.microsoft.com/office/drawing/2014/main" id="{44BE1F52-C3B1-65FE-C0EE-3E757D0D3D8C}"/>
              </a:ext>
            </a:extLst>
          </p:cNvPr>
          <p:cNvPicPr>
            <a:picLocks noChangeAspect="1"/>
          </p:cNvPicPr>
          <p:nvPr userDrawn="1"/>
        </p:nvPicPr>
        <p:blipFill>
          <a:blip r:embed="rId2"/>
          <a:stretch>
            <a:fillRect/>
          </a:stretch>
        </p:blipFill>
        <p:spPr>
          <a:xfrm>
            <a:off x="8439912" y="5815584"/>
            <a:ext cx="2745740" cy="642620"/>
          </a:xfrm>
          <a:prstGeom prst="rect">
            <a:avLst/>
          </a:prstGeom>
        </p:spPr>
      </p:pic>
    </p:spTree>
    <p:extLst>
      <p:ext uri="{BB962C8B-B14F-4D97-AF65-F5344CB8AC3E}">
        <p14:creationId xmlns:p14="http://schemas.microsoft.com/office/powerpoint/2010/main" val="30139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ar Center Blue White">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71B11-7F98-8C17-76F5-3BDD572D1EC3}"/>
              </a:ext>
            </a:extLst>
          </p:cNvPr>
          <p:cNvSpPr/>
          <p:nvPr userDrawn="1"/>
        </p:nvSpPr>
        <p:spPr bwMode="auto">
          <a:xfrm>
            <a:off x="2194556" y="2479229"/>
            <a:ext cx="7802880" cy="1899543"/>
          </a:xfrm>
          <a:prstGeom prst="rect">
            <a:avLst/>
          </a:prstGeom>
          <a:blipFill dpi="0" rotWithShape="1">
            <a:blip r:embed="rId2">
              <a:alphaModFix amt="90000"/>
            </a:blip>
            <a:srcRect/>
            <a:stretch>
              <a:fillRect t="-65531" b="-65531"/>
            </a:stretch>
          </a:blip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latin typeface="+mj-lt"/>
              <a:cs typeface="Arial" panose="020B0604020202020204" pitchFamily="34" charset="0"/>
            </a:endParaRPr>
          </a:p>
        </p:txBody>
      </p:sp>
      <p:sp>
        <p:nvSpPr>
          <p:cNvPr id="2" name="Text Box 12">
            <a:extLst>
              <a:ext uri="{FF2B5EF4-FFF2-40B4-BE49-F238E27FC236}">
                <a16:creationId xmlns:a16="http://schemas.microsoft.com/office/drawing/2014/main" id="{6FF0979A-19B2-F84C-92A2-DE05F2AB3005}"/>
              </a:ext>
            </a:extLst>
          </p:cNvPr>
          <p:cNvSpPr txBox="1">
            <a:spLocks noChangeArrowheads="1"/>
          </p:cNvSpPr>
          <p:nvPr userDrawn="1"/>
        </p:nvSpPr>
        <p:spPr bwMode="gray">
          <a:xfrm>
            <a:off x="4935986" y="6486940"/>
            <a:ext cx="2284521" cy="300037"/>
          </a:xfrm>
          <a:prstGeom prst="rect">
            <a:avLst/>
          </a:prstGeom>
          <a:noFill/>
          <a:ln w="9525" algn="ctr">
            <a:noFill/>
            <a:miter lim="800000"/>
            <a:headEnd/>
            <a:tailEnd/>
          </a:ln>
          <a:effectLst/>
        </p:spPr>
        <p:txBody>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933" b="0" i="0" u="none" strike="noStrike" kern="1200" cap="none" spc="0" normalizeH="0" baseline="0" noProof="0" dirty="0">
                <a:ln>
                  <a:noFill/>
                </a:ln>
                <a:solidFill>
                  <a:schemeClr val="bg1">
                    <a:alpha val="19727"/>
                  </a:schemeClr>
                </a:solidFill>
                <a:effectLst/>
                <a:uLnTx/>
                <a:uFillTx/>
                <a:latin typeface="+mj-lt"/>
                <a:ea typeface="+mn-ea"/>
                <a:cs typeface="Arial" panose="020B0604020202020204" pitchFamily="34" charset="0"/>
              </a:rPr>
              <a:t>© Tyler Technologies 2024</a:t>
            </a:r>
          </a:p>
        </p:txBody>
      </p:sp>
      <p:sp>
        <p:nvSpPr>
          <p:cNvPr id="5" name="Title 4">
            <a:extLst>
              <a:ext uri="{FF2B5EF4-FFF2-40B4-BE49-F238E27FC236}">
                <a16:creationId xmlns:a16="http://schemas.microsoft.com/office/drawing/2014/main" id="{5C042E4E-E28F-F46E-771E-4434E72D9C23}"/>
              </a:ext>
            </a:extLst>
          </p:cNvPr>
          <p:cNvSpPr>
            <a:spLocks noGrp="1"/>
          </p:cNvSpPr>
          <p:nvPr>
            <p:ph type="title" hasCustomPrompt="1"/>
          </p:nvPr>
        </p:nvSpPr>
        <p:spPr>
          <a:xfrm>
            <a:off x="2508740" y="2690444"/>
            <a:ext cx="7174521" cy="1477109"/>
          </a:xfrm>
          <a:prstGeom prst="rect">
            <a:avLst/>
          </a:prstGeom>
        </p:spPr>
        <p:txBody>
          <a:bodyPr vert="horz" anchor="ctr">
            <a:normAutofit/>
          </a:bodyPr>
          <a:lstStyle>
            <a:lvl1pPr algn="ctr">
              <a:defRPr sz="2667" b="1" i="0">
                <a:solidFill>
                  <a:schemeClr val="bg1"/>
                </a:solidFill>
                <a:latin typeface="+mj-lt"/>
                <a:cs typeface="Arial" panose="020B0604020202020204" pitchFamily="34" charset="0"/>
              </a:defRPr>
            </a:lvl1pPr>
          </a:lstStyle>
          <a:p>
            <a:r>
              <a:rPr lang="en-US" dirty="0"/>
              <a:t>Title Goes Here</a:t>
            </a:r>
          </a:p>
        </p:txBody>
      </p:sp>
      <p:pic>
        <p:nvPicPr>
          <p:cNvPr id="4" name="Picture 3">
            <a:extLst>
              <a:ext uri="{FF2B5EF4-FFF2-40B4-BE49-F238E27FC236}">
                <a16:creationId xmlns:a16="http://schemas.microsoft.com/office/drawing/2014/main" id="{2746772D-021E-B272-34EE-0D8F45EA01DC}"/>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6" name="Picture 5">
            <a:extLst>
              <a:ext uri="{FF2B5EF4-FFF2-40B4-BE49-F238E27FC236}">
                <a16:creationId xmlns:a16="http://schemas.microsoft.com/office/drawing/2014/main" id="{E22E74B9-A16A-6653-E641-090A12FBF77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083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with image right">
    <p:bg>
      <p:bgPr>
        <a:solidFill>
          <a:schemeClr val="bg1"/>
        </a:solidFill>
        <a:effectLst/>
      </p:bgPr>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D618AC3-7E0E-0742-914A-6F000C9B0C40}"/>
              </a:ext>
            </a:extLst>
          </p:cNvPr>
          <p:cNvSpPr>
            <a:spLocks noGrp="1"/>
          </p:cNvSpPr>
          <p:nvPr>
            <p:ph type="pic" sz="quarter" idx="11"/>
          </p:nvPr>
        </p:nvSpPr>
        <p:spPr>
          <a:xfrm>
            <a:off x="5350355" y="0"/>
            <a:ext cx="6858000" cy="6858000"/>
          </a:xfrm>
          <a:solidFill>
            <a:schemeClr val="bg1">
              <a:lumMod val="85000"/>
            </a:schemeClr>
          </a:solidFill>
        </p:spPr>
        <p:txBody>
          <a:bodyPr anchor="ctr" anchorCtr="0"/>
          <a:lstStyle>
            <a:lvl1pPr marL="0" indent="0" algn="ctr">
              <a:buFontTx/>
              <a:buNone/>
              <a:defRPr/>
            </a:lvl1pPr>
          </a:lstStyle>
          <a:p>
            <a:endParaRPr lang="en-US"/>
          </a:p>
        </p:txBody>
      </p:sp>
      <p:sp>
        <p:nvSpPr>
          <p:cNvPr id="11" name="Title 1">
            <a:extLst>
              <a:ext uri="{FF2B5EF4-FFF2-40B4-BE49-F238E27FC236}">
                <a16:creationId xmlns:a16="http://schemas.microsoft.com/office/drawing/2014/main" id="{338E678B-5AAF-3448-AF99-BBF26FA425FE}"/>
              </a:ext>
            </a:extLst>
          </p:cNvPr>
          <p:cNvSpPr>
            <a:spLocks noGrp="1"/>
          </p:cNvSpPr>
          <p:nvPr>
            <p:ph type="title" hasCustomPrompt="1"/>
          </p:nvPr>
        </p:nvSpPr>
        <p:spPr>
          <a:xfrm>
            <a:off x="1188720" y="1701800"/>
            <a:ext cx="3474720" cy="1594852"/>
          </a:xfrm>
        </p:spPr>
        <p:txBody>
          <a:bodyPr anchor="t" anchorCtr="0">
            <a:noAutofit/>
          </a:bodyPr>
          <a:lstStyle>
            <a:lvl1pPr>
              <a:defRPr sz="3600" cap="none" baseline="0">
                <a:solidFill>
                  <a:srgbClr val="FF9933"/>
                </a:solidFill>
              </a:defRPr>
            </a:lvl1pPr>
          </a:lstStyle>
          <a:p>
            <a:r>
              <a:rPr lang="en-US" dirty="0"/>
              <a:t>Click to edit master title style</a:t>
            </a:r>
          </a:p>
        </p:txBody>
      </p:sp>
      <p:sp>
        <p:nvSpPr>
          <p:cNvPr id="12" name="Text Placeholder 14">
            <a:extLst>
              <a:ext uri="{FF2B5EF4-FFF2-40B4-BE49-F238E27FC236}">
                <a16:creationId xmlns:a16="http://schemas.microsoft.com/office/drawing/2014/main" id="{9260822F-5460-1149-81D3-A39C1149F6D1}"/>
              </a:ext>
            </a:extLst>
          </p:cNvPr>
          <p:cNvSpPr>
            <a:spLocks noGrp="1"/>
          </p:cNvSpPr>
          <p:nvPr>
            <p:ph type="body" sz="quarter" idx="10"/>
          </p:nvPr>
        </p:nvSpPr>
        <p:spPr>
          <a:xfrm>
            <a:off x="1188720" y="3561349"/>
            <a:ext cx="3474720" cy="1302751"/>
          </a:xfrm>
        </p:spPr>
        <p:txBody>
          <a:bodyPr lIns="0" tIns="0" rIns="0" bIns="0"/>
          <a:lstStyle>
            <a:lvl1pPr marL="0" indent="0">
              <a:buFontTx/>
              <a:buNone/>
              <a:defRPr sz="2800">
                <a:solidFill>
                  <a:srgbClr val="FF9933"/>
                </a:solidFill>
              </a:defRPr>
            </a:lvl1pPr>
            <a:lvl2pPr marL="530352" indent="0">
              <a:buFontTx/>
              <a:buNone/>
              <a:defRPr/>
            </a:lvl2pPr>
            <a:lvl3pPr marL="987552" indent="0">
              <a:buFontTx/>
              <a:buNone/>
              <a:defRPr/>
            </a:lvl3pPr>
            <a:lvl4pPr marL="1444752" indent="0">
              <a:buFontTx/>
              <a:buNone/>
              <a:defRPr/>
            </a:lvl4pPr>
            <a:lvl5pPr marL="1901952" indent="0">
              <a:buFontTx/>
              <a:buNone/>
              <a:defRPr/>
            </a:lvl5pPr>
          </a:lstStyle>
          <a:p>
            <a:pPr lvl="0"/>
            <a:r>
              <a:rPr lang="en-US" dirty="0"/>
              <a:t>Click to edit Master text styles</a:t>
            </a:r>
          </a:p>
        </p:txBody>
      </p:sp>
      <p:pic>
        <p:nvPicPr>
          <p:cNvPr id="2" name="Picture 1">
            <a:extLst>
              <a:ext uri="{FF2B5EF4-FFF2-40B4-BE49-F238E27FC236}">
                <a16:creationId xmlns:a16="http://schemas.microsoft.com/office/drawing/2014/main" id="{34DCD951-278A-2B6C-2E5E-A96A57F7DFCC}"/>
              </a:ext>
            </a:extLst>
          </p:cNvPr>
          <p:cNvPicPr>
            <a:picLocks noChangeAspect="1"/>
          </p:cNvPicPr>
          <p:nvPr userDrawn="1"/>
        </p:nvPicPr>
        <p:blipFill>
          <a:blip r:embed="rId2"/>
          <a:srcRect l="47942" r="47942"/>
          <a:stretch/>
        </p:blipFill>
        <p:spPr>
          <a:xfrm>
            <a:off x="0" y="0"/>
            <a:ext cx="501805" cy="6858000"/>
          </a:xfrm>
          <a:prstGeom prst="rect">
            <a:avLst/>
          </a:prstGeom>
          <a:blipFill>
            <a:blip r:embed="rId2"/>
            <a:stretch>
              <a:fillRect t="-65531" b="-65531"/>
            </a:stretch>
          </a:blipFill>
        </p:spPr>
      </p:pic>
      <p:pic>
        <p:nvPicPr>
          <p:cNvPr id="3" name="Picture 2">
            <a:extLst>
              <a:ext uri="{FF2B5EF4-FFF2-40B4-BE49-F238E27FC236}">
                <a16:creationId xmlns:a16="http://schemas.microsoft.com/office/drawing/2014/main" id="{500212DF-ACFF-1E9C-1C13-9CB3B218A595}"/>
              </a:ext>
            </a:extLst>
          </p:cNvPr>
          <p:cNvPicPr>
            <a:picLocks noChangeAspect="1"/>
          </p:cNvPicPr>
          <p:nvPr userDrawn="1"/>
        </p:nvPicPr>
        <p:blipFill>
          <a:blip r:embed="rId3"/>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1576895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Intro Headshot Burs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B2C14C-CAAB-5641-ABAA-A7A1B2CA9680}"/>
              </a:ext>
            </a:extLst>
          </p:cNvPr>
          <p:cNvSpPr/>
          <p:nvPr userDrawn="1"/>
        </p:nvSpPr>
        <p:spPr bwMode="auto">
          <a:xfrm>
            <a:off x="-2" y="0"/>
            <a:ext cx="3028751" cy="6858000"/>
          </a:xfrm>
          <a:prstGeom prst="rect">
            <a:avLst/>
          </a:prstGeom>
          <a:solidFill>
            <a:srgbClr val="FF9933"/>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latin typeface="+mn-lt"/>
              <a:cs typeface="Tahoma" pitchFamily="34" charset="0"/>
            </a:endParaRPr>
          </a:p>
        </p:txBody>
      </p:sp>
      <p:sp>
        <p:nvSpPr>
          <p:cNvPr id="14" name="Picture Placeholder 12">
            <a:extLst>
              <a:ext uri="{FF2B5EF4-FFF2-40B4-BE49-F238E27FC236}">
                <a16:creationId xmlns:a16="http://schemas.microsoft.com/office/drawing/2014/main" id="{712414EA-C03A-1752-97AC-036FE34AC86D}"/>
              </a:ext>
            </a:extLst>
          </p:cNvPr>
          <p:cNvSpPr>
            <a:spLocks noGrp="1"/>
          </p:cNvSpPr>
          <p:nvPr>
            <p:ph type="pic" sz="quarter" idx="13" hasCustomPrompt="1"/>
          </p:nvPr>
        </p:nvSpPr>
        <p:spPr>
          <a:xfrm>
            <a:off x="1193800" y="1262400"/>
            <a:ext cx="4125384" cy="4125384"/>
          </a:xfrm>
          <a:prstGeom prst="ellipse">
            <a:avLst/>
          </a:prstGeom>
          <a:solidFill>
            <a:schemeClr val="tx1">
              <a:lumMod val="10000"/>
              <a:lumOff val="90000"/>
            </a:schemeClr>
          </a:solidFill>
          <a:ln w="76200">
            <a:solidFill>
              <a:schemeClr val="tx1">
                <a:lumMod val="25000"/>
                <a:lumOff val="75000"/>
              </a:schemeClr>
            </a:solidFill>
          </a:ln>
        </p:spPr>
        <p:txBody>
          <a:bodyPr/>
          <a:lstStyle>
            <a:lvl1pPr marL="0" indent="0" algn="ctr">
              <a:buNone/>
              <a:defRPr sz="2400"/>
            </a:lvl1pPr>
          </a:lstStyle>
          <a:p>
            <a:r>
              <a:rPr lang="en-US" dirty="0"/>
              <a:t>Insert Headshot</a:t>
            </a:r>
          </a:p>
        </p:txBody>
      </p:sp>
      <p:sp>
        <p:nvSpPr>
          <p:cNvPr id="17" name="Text Placeholder 15">
            <a:extLst>
              <a:ext uri="{FF2B5EF4-FFF2-40B4-BE49-F238E27FC236}">
                <a16:creationId xmlns:a16="http://schemas.microsoft.com/office/drawing/2014/main" id="{4CEE0047-FCFD-8813-44DB-9536804420AE}"/>
              </a:ext>
            </a:extLst>
          </p:cNvPr>
          <p:cNvSpPr>
            <a:spLocks noGrp="1"/>
          </p:cNvSpPr>
          <p:nvPr>
            <p:ph type="body" sz="quarter" idx="14" hasCustomPrompt="1"/>
          </p:nvPr>
        </p:nvSpPr>
        <p:spPr>
          <a:xfrm>
            <a:off x="5526239" y="2319577"/>
            <a:ext cx="5679016" cy="969433"/>
          </a:xfrm>
          <a:prstGeom prst="rect">
            <a:avLst/>
          </a:prstGeom>
        </p:spPr>
        <p:txBody>
          <a:bodyPr anchor="b"/>
          <a:lstStyle>
            <a:lvl1pPr marL="0" indent="0">
              <a:buNone/>
              <a:defRPr sz="4800" b="1">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Name</a:t>
            </a:r>
          </a:p>
        </p:txBody>
      </p:sp>
      <p:pic>
        <p:nvPicPr>
          <p:cNvPr id="2" name="Picture 1">
            <a:extLst>
              <a:ext uri="{FF2B5EF4-FFF2-40B4-BE49-F238E27FC236}">
                <a16:creationId xmlns:a16="http://schemas.microsoft.com/office/drawing/2014/main" id="{D9FE0A14-10F9-835C-EBF4-2851139A0A80}"/>
              </a:ext>
            </a:extLst>
          </p:cNvPr>
          <p:cNvPicPr>
            <a:picLocks noChangeAspect="1"/>
          </p:cNvPicPr>
          <p:nvPr userDrawn="1"/>
        </p:nvPicPr>
        <p:blipFill>
          <a:blip r:embed="rId2"/>
          <a:stretch>
            <a:fillRect/>
          </a:stretch>
        </p:blipFill>
        <p:spPr>
          <a:xfrm>
            <a:off x="8439912" y="5815584"/>
            <a:ext cx="2745740" cy="642620"/>
          </a:xfrm>
          <a:prstGeom prst="rect">
            <a:avLst/>
          </a:prstGeom>
        </p:spPr>
      </p:pic>
      <p:pic>
        <p:nvPicPr>
          <p:cNvPr id="4" name="Picture 3">
            <a:extLst>
              <a:ext uri="{FF2B5EF4-FFF2-40B4-BE49-F238E27FC236}">
                <a16:creationId xmlns:a16="http://schemas.microsoft.com/office/drawing/2014/main" id="{FB6C3F8C-9C21-D05C-A4A1-DBD2629AF5F6}"/>
              </a:ext>
            </a:extLst>
          </p:cNvPr>
          <p:cNvPicPr>
            <a:picLocks noChangeAspect="1"/>
          </p:cNvPicPr>
          <p:nvPr userDrawn="1"/>
        </p:nvPicPr>
        <p:blipFill>
          <a:blip r:embed="rId3"/>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638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Top Photo &amp; Header 5 Icons">
    <p:bg>
      <p:bgPr>
        <a:solidFill>
          <a:srgbClr val="FF9933"/>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6356209-F25E-864C-AA63-4BA9C2E30406}"/>
              </a:ext>
            </a:extLst>
          </p:cNvPr>
          <p:cNvSpPr/>
          <p:nvPr userDrawn="1"/>
        </p:nvSpPr>
        <p:spPr bwMode="auto">
          <a:xfrm>
            <a:off x="0" y="3171776"/>
            <a:ext cx="12192000" cy="3686225"/>
          </a:xfrm>
          <a:prstGeom prst="rect">
            <a:avLst/>
          </a:prstGeom>
          <a:solidFill>
            <a:schemeClr val="bg1"/>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latin typeface="+mn-lt"/>
              <a:cs typeface="Tahoma" pitchFamily="34" charset="0"/>
            </a:endParaRPr>
          </a:p>
        </p:txBody>
      </p:sp>
      <p:sp>
        <p:nvSpPr>
          <p:cNvPr id="7" name="Text Placeholder 2">
            <a:extLst>
              <a:ext uri="{FF2B5EF4-FFF2-40B4-BE49-F238E27FC236}">
                <a16:creationId xmlns:a16="http://schemas.microsoft.com/office/drawing/2014/main" id="{FC1A4F0B-B90B-0C43-A39F-E1FDC5BC0429}"/>
              </a:ext>
            </a:extLst>
          </p:cNvPr>
          <p:cNvSpPr>
            <a:spLocks noGrp="1"/>
          </p:cNvSpPr>
          <p:nvPr>
            <p:ph type="body" sz="quarter" idx="13"/>
          </p:nvPr>
        </p:nvSpPr>
        <p:spPr>
          <a:xfrm>
            <a:off x="666569" y="4498301"/>
            <a:ext cx="1515095" cy="1612777"/>
          </a:xfrm>
          <a:prstGeom prst="rect">
            <a:avLst/>
          </a:prstGeom>
        </p:spPr>
        <p:txBody>
          <a:bodyPr anchor="t">
            <a:normAutofit/>
          </a:bodyPr>
          <a:lstStyle>
            <a:lvl1pPr marL="0" indent="0" algn="ctr">
              <a:spcBef>
                <a:spcPts val="0"/>
              </a:spcBef>
              <a:spcAft>
                <a:spcPts val="1600"/>
              </a:spcAft>
              <a:buNone/>
              <a:defRPr sz="1467"/>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p:txBody>
      </p:sp>
      <p:sp>
        <p:nvSpPr>
          <p:cNvPr id="9" name="Title 1">
            <a:extLst>
              <a:ext uri="{FF2B5EF4-FFF2-40B4-BE49-F238E27FC236}">
                <a16:creationId xmlns:a16="http://schemas.microsoft.com/office/drawing/2014/main" id="{33A79FE0-4C6B-8F4C-9452-A720C6ECE9CE}"/>
              </a:ext>
            </a:extLst>
          </p:cNvPr>
          <p:cNvSpPr>
            <a:spLocks noGrp="1"/>
          </p:cNvSpPr>
          <p:nvPr>
            <p:ph type="ctrTitle" hasCustomPrompt="1"/>
          </p:nvPr>
        </p:nvSpPr>
        <p:spPr>
          <a:xfrm>
            <a:off x="391886" y="1016786"/>
            <a:ext cx="11408229" cy="665781"/>
          </a:xfrm>
          <a:prstGeom prst="rect">
            <a:avLst/>
          </a:prstGeom>
        </p:spPr>
        <p:txBody>
          <a:bodyPr lIns="0" tIns="0" rIns="0" bIns="0" anchor="t" anchorCtr="0">
            <a:normAutofit/>
          </a:bodyPr>
          <a:lstStyle>
            <a:lvl1pPr marL="0" indent="0" algn="ctr" defTabSz="609585" rtl="0" eaLnBrk="1" latinLnBrk="0" hangingPunct="1">
              <a:spcBef>
                <a:spcPct val="0"/>
              </a:spcBef>
              <a:buNone/>
              <a:defRPr lang="en-US" sz="4000" b="1" kern="1200" dirty="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Goes Here</a:t>
            </a:r>
          </a:p>
        </p:txBody>
      </p:sp>
      <p:sp>
        <p:nvSpPr>
          <p:cNvPr id="19" name="Text Placeholder 2">
            <a:extLst>
              <a:ext uri="{FF2B5EF4-FFF2-40B4-BE49-F238E27FC236}">
                <a16:creationId xmlns:a16="http://schemas.microsoft.com/office/drawing/2014/main" id="{61D2DC2A-2FA7-9E4B-BE58-DC06CC5F5487}"/>
              </a:ext>
            </a:extLst>
          </p:cNvPr>
          <p:cNvSpPr>
            <a:spLocks noGrp="1"/>
          </p:cNvSpPr>
          <p:nvPr>
            <p:ph type="body" sz="quarter" idx="20"/>
          </p:nvPr>
        </p:nvSpPr>
        <p:spPr>
          <a:xfrm>
            <a:off x="3002194" y="4498301"/>
            <a:ext cx="1515095" cy="1612777"/>
          </a:xfrm>
          <a:prstGeom prst="rect">
            <a:avLst/>
          </a:prstGeom>
        </p:spPr>
        <p:txBody>
          <a:bodyPr anchor="t">
            <a:normAutofit/>
          </a:bodyPr>
          <a:lstStyle>
            <a:lvl1pPr marL="0" indent="0" algn="ctr">
              <a:spcBef>
                <a:spcPts val="0"/>
              </a:spcBef>
              <a:spcAft>
                <a:spcPts val="1600"/>
              </a:spcAft>
              <a:buNone/>
              <a:defRPr sz="1467"/>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8FF24B7B-AC0A-114F-8D4A-1A62CA266BA3}"/>
              </a:ext>
            </a:extLst>
          </p:cNvPr>
          <p:cNvSpPr>
            <a:spLocks noGrp="1"/>
          </p:cNvSpPr>
          <p:nvPr>
            <p:ph type="body" sz="quarter" idx="21"/>
          </p:nvPr>
        </p:nvSpPr>
        <p:spPr>
          <a:xfrm>
            <a:off x="5337559" y="4498301"/>
            <a:ext cx="1515095" cy="1612777"/>
          </a:xfrm>
          <a:prstGeom prst="rect">
            <a:avLst/>
          </a:prstGeom>
        </p:spPr>
        <p:txBody>
          <a:bodyPr anchor="t">
            <a:normAutofit/>
          </a:bodyPr>
          <a:lstStyle>
            <a:lvl1pPr marL="0" indent="0" algn="ctr">
              <a:spcBef>
                <a:spcPts val="0"/>
              </a:spcBef>
              <a:spcAft>
                <a:spcPts val="1600"/>
              </a:spcAft>
              <a:buNone/>
              <a:defRPr sz="1467"/>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p:txBody>
      </p:sp>
      <p:sp>
        <p:nvSpPr>
          <p:cNvPr id="21" name="Text Placeholder 2">
            <a:extLst>
              <a:ext uri="{FF2B5EF4-FFF2-40B4-BE49-F238E27FC236}">
                <a16:creationId xmlns:a16="http://schemas.microsoft.com/office/drawing/2014/main" id="{15BA8C92-39AF-CE43-9A85-BE38CAC0C79D}"/>
              </a:ext>
            </a:extLst>
          </p:cNvPr>
          <p:cNvSpPr>
            <a:spLocks noGrp="1"/>
          </p:cNvSpPr>
          <p:nvPr>
            <p:ph type="body" sz="quarter" idx="22"/>
          </p:nvPr>
        </p:nvSpPr>
        <p:spPr>
          <a:xfrm>
            <a:off x="7663013" y="4498301"/>
            <a:ext cx="1515095" cy="1612777"/>
          </a:xfrm>
          <a:prstGeom prst="rect">
            <a:avLst/>
          </a:prstGeom>
        </p:spPr>
        <p:txBody>
          <a:bodyPr anchor="t">
            <a:normAutofit/>
          </a:bodyPr>
          <a:lstStyle>
            <a:lvl1pPr marL="0" indent="0" algn="ctr">
              <a:spcBef>
                <a:spcPts val="0"/>
              </a:spcBef>
              <a:spcAft>
                <a:spcPts val="1600"/>
              </a:spcAft>
              <a:buNone/>
              <a:defRPr sz="1467"/>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5736E04-4F62-FA4B-8C31-814F78C02870}"/>
              </a:ext>
            </a:extLst>
          </p:cNvPr>
          <p:cNvSpPr>
            <a:spLocks noGrp="1"/>
          </p:cNvSpPr>
          <p:nvPr>
            <p:ph type="body" sz="quarter" idx="23"/>
          </p:nvPr>
        </p:nvSpPr>
        <p:spPr>
          <a:xfrm>
            <a:off x="10011419" y="4498301"/>
            <a:ext cx="1515095" cy="1612777"/>
          </a:xfrm>
          <a:prstGeom prst="rect">
            <a:avLst/>
          </a:prstGeom>
        </p:spPr>
        <p:txBody>
          <a:bodyPr anchor="t">
            <a:normAutofit/>
          </a:bodyPr>
          <a:lstStyle>
            <a:lvl1pPr marL="0" indent="0" algn="ctr">
              <a:spcBef>
                <a:spcPts val="0"/>
              </a:spcBef>
              <a:spcAft>
                <a:spcPts val="1600"/>
              </a:spcAft>
              <a:buNone/>
              <a:defRPr sz="1467"/>
            </a:lvl1pPr>
            <a:lvl2pPr marL="990575" indent="-380990">
              <a:spcBef>
                <a:spcPts val="0"/>
              </a:spcBef>
              <a:spcAft>
                <a:spcPts val="1600"/>
              </a:spcAft>
              <a:buClr>
                <a:schemeClr val="tx1">
                  <a:lumMod val="60000"/>
                  <a:lumOff val="40000"/>
                </a:schemeClr>
              </a:buClr>
              <a:buFont typeface="Arial" panose="020B0604020202020204" pitchFamily="34" charset="0"/>
              <a:buChar char="•"/>
              <a:defRPr sz="2133"/>
            </a:lvl2pPr>
            <a:lvl3pPr>
              <a:spcBef>
                <a:spcPts val="0"/>
              </a:spcBef>
              <a:spcAft>
                <a:spcPts val="1600"/>
              </a:spcAft>
              <a:buClr>
                <a:schemeClr val="tx1">
                  <a:lumMod val="60000"/>
                  <a:lumOff val="40000"/>
                </a:schemeClr>
              </a:buClr>
              <a:defRPr sz="1867"/>
            </a:lvl3pPr>
            <a:lvl4pPr marL="2133547" indent="-304792">
              <a:spcBef>
                <a:spcPts val="0"/>
              </a:spcBef>
              <a:spcAft>
                <a:spcPts val="1600"/>
              </a:spcAft>
              <a:buClr>
                <a:schemeClr val="tx1">
                  <a:lumMod val="60000"/>
                  <a:lumOff val="40000"/>
                </a:schemeClr>
              </a:buClr>
              <a:buFont typeface="Arial" panose="020B0604020202020204" pitchFamily="34" charset="0"/>
              <a:buChar char="•"/>
              <a:defRPr sz="1867"/>
            </a:lvl4pPr>
            <a:lvl5pPr marL="2743131" indent="-304792">
              <a:spcBef>
                <a:spcPts val="0"/>
              </a:spcBef>
              <a:spcAft>
                <a:spcPts val="1600"/>
              </a:spcAft>
              <a:buClr>
                <a:schemeClr val="tx1">
                  <a:lumMod val="60000"/>
                  <a:lumOff val="40000"/>
                </a:schemeClr>
              </a:buClr>
              <a:buFont typeface="Arial" panose="020B0604020202020204" pitchFamily="34" charset="0"/>
              <a:buChar char="•"/>
              <a:defRPr sz="1600"/>
            </a:lvl5pPr>
          </a:lstStyle>
          <a:p>
            <a:pPr lvl="0"/>
            <a:r>
              <a:rPr lang="en-US"/>
              <a:t>Click to edit Master text styles</a:t>
            </a:r>
          </a:p>
        </p:txBody>
      </p:sp>
      <p:sp>
        <p:nvSpPr>
          <p:cNvPr id="35" name="Text Placeholder 34">
            <a:extLst>
              <a:ext uri="{FF2B5EF4-FFF2-40B4-BE49-F238E27FC236}">
                <a16:creationId xmlns:a16="http://schemas.microsoft.com/office/drawing/2014/main" id="{DE796BF9-F492-5F48-B87B-39C07DFCE9AF}"/>
              </a:ext>
            </a:extLst>
          </p:cNvPr>
          <p:cNvSpPr>
            <a:spLocks noGrp="1"/>
          </p:cNvSpPr>
          <p:nvPr>
            <p:ph type="body" sz="quarter" idx="24"/>
          </p:nvPr>
        </p:nvSpPr>
        <p:spPr>
          <a:xfrm>
            <a:off x="448746" y="3960474"/>
            <a:ext cx="1950740" cy="436033"/>
          </a:xfrm>
          <a:prstGeom prst="rect">
            <a:avLst/>
          </a:prstGeom>
        </p:spPr>
        <p:txBody>
          <a:bodyPr anchor="b"/>
          <a:lstStyle>
            <a:lvl1pPr marL="0" indent="0" algn="ctr">
              <a:buFontTx/>
              <a:buNone/>
              <a:defRPr sz="1600" b="1">
                <a:solidFill>
                  <a:srgbClr val="FF9933"/>
                </a:solidFill>
                <a:latin typeface="+mn-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sp>
        <p:nvSpPr>
          <p:cNvPr id="8" name="Oval 7">
            <a:extLst>
              <a:ext uri="{FF2B5EF4-FFF2-40B4-BE49-F238E27FC236}">
                <a16:creationId xmlns:a16="http://schemas.microsoft.com/office/drawing/2014/main" id="{91F781F6-DF03-1644-AF4C-D03C02B50D4A}"/>
              </a:ext>
            </a:extLst>
          </p:cNvPr>
          <p:cNvSpPr/>
          <p:nvPr userDrawn="1"/>
        </p:nvSpPr>
        <p:spPr bwMode="auto">
          <a:xfrm>
            <a:off x="5339521" y="2409807"/>
            <a:ext cx="1511168" cy="1511168"/>
          </a:xfrm>
          <a:prstGeom prst="ellipse">
            <a:avLst/>
          </a:prstGeom>
          <a:solidFill>
            <a:schemeClr val="bg1">
              <a:lumMod val="95000"/>
            </a:schemeClr>
          </a:solidFill>
          <a:ln w="38100" cap="sq" algn="ctr">
            <a:noFill/>
            <a:miter lim="800000"/>
            <a:headEnd/>
            <a:tailEnd/>
          </a:ln>
          <a:effectLst/>
        </p:spPr>
        <p:txBody>
          <a:bodyPr wrap="none"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14141">
                  <a:lumMod val="75000"/>
                  <a:lumOff val="25000"/>
                </a:srgbClr>
              </a:solidFill>
              <a:effectLst/>
              <a:uLnTx/>
              <a:uFillTx/>
              <a:latin typeface="Arial Nova Light"/>
              <a:ea typeface="+mn-ea"/>
              <a:cs typeface="Tahoma" pitchFamily="34" charset="0"/>
            </a:endParaRPr>
          </a:p>
        </p:txBody>
      </p:sp>
      <p:sp>
        <p:nvSpPr>
          <p:cNvPr id="10" name="Oval 9">
            <a:extLst>
              <a:ext uri="{FF2B5EF4-FFF2-40B4-BE49-F238E27FC236}">
                <a16:creationId xmlns:a16="http://schemas.microsoft.com/office/drawing/2014/main" id="{0B7A0A87-B84D-2D4E-86F5-5CEDAF4CC090}"/>
              </a:ext>
            </a:extLst>
          </p:cNvPr>
          <p:cNvSpPr/>
          <p:nvPr userDrawn="1"/>
        </p:nvSpPr>
        <p:spPr bwMode="auto">
          <a:xfrm>
            <a:off x="3004156" y="2409807"/>
            <a:ext cx="1511168" cy="1511168"/>
          </a:xfrm>
          <a:prstGeom prst="ellipse">
            <a:avLst/>
          </a:prstGeom>
          <a:solidFill>
            <a:schemeClr val="bg1">
              <a:lumMod val="95000"/>
            </a:schemeClr>
          </a:solidFill>
          <a:ln w="38100" cap="sq" algn="ctr">
            <a:noFill/>
            <a:miter lim="800000"/>
            <a:headEnd/>
            <a:tailEnd/>
          </a:ln>
          <a:effectLst/>
        </p:spPr>
        <p:txBody>
          <a:bodyPr wrap="none"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14141">
                  <a:lumMod val="75000"/>
                  <a:lumOff val="25000"/>
                </a:srgbClr>
              </a:solidFill>
              <a:effectLst/>
              <a:uLnTx/>
              <a:uFillTx/>
              <a:latin typeface="Arial Nova Light"/>
              <a:ea typeface="+mn-ea"/>
              <a:cs typeface="Tahoma" pitchFamily="34" charset="0"/>
            </a:endParaRPr>
          </a:p>
        </p:txBody>
      </p:sp>
      <p:sp>
        <p:nvSpPr>
          <p:cNvPr id="11" name="Oval 10">
            <a:extLst>
              <a:ext uri="{FF2B5EF4-FFF2-40B4-BE49-F238E27FC236}">
                <a16:creationId xmlns:a16="http://schemas.microsoft.com/office/drawing/2014/main" id="{91BF325A-E105-3B4F-B492-EBB3663F5C28}"/>
              </a:ext>
            </a:extLst>
          </p:cNvPr>
          <p:cNvSpPr/>
          <p:nvPr userDrawn="1"/>
        </p:nvSpPr>
        <p:spPr bwMode="auto">
          <a:xfrm>
            <a:off x="7664975" y="2409807"/>
            <a:ext cx="1511168" cy="1511168"/>
          </a:xfrm>
          <a:prstGeom prst="ellipse">
            <a:avLst/>
          </a:prstGeom>
          <a:solidFill>
            <a:schemeClr val="bg1">
              <a:lumMod val="95000"/>
            </a:schemeClr>
          </a:solidFill>
          <a:ln w="38100" cap="sq" algn="ctr">
            <a:noFill/>
            <a:miter lim="800000"/>
            <a:headEnd/>
            <a:tailEnd/>
          </a:ln>
          <a:effectLst/>
        </p:spPr>
        <p:txBody>
          <a:bodyPr wrap="none"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14141">
                  <a:lumMod val="75000"/>
                  <a:lumOff val="25000"/>
                </a:srgbClr>
              </a:solidFill>
              <a:effectLst/>
              <a:uLnTx/>
              <a:uFillTx/>
              <a:latin typeface="Arial Nova Light"/>
              <a:ea typeface="+mn-ea"/>
              <a:cs typeface="Tahoma" pitchFamily="34" charset="0"/>
            </a:endParaRPr>
          </a:p>
        </p:txBody>
      </p:sp>
      <p:sp>
        <p:nvSpPr>
          <p:cNvPr id="12" name="Oval 11">
            <a:extLst>
              <a:ext uri="{FF2B5EF4-FFF2-40B4-BE49-F238E27FC236}">
                <a16:creationId xmlns:a16="http://schemas.microsoft.com/office/drawing/2014/main" id="{CBEFFC83-4B0A-E447-83DE-B7C2C6A3BFAB}"/>
              </a:ext>
            </a:extLst>
          </p:cNvPr>
          <p:cNvSpPr/>
          <p:nvPr userDrawn="1"/>
        </p:nvSpPr>
        <p:spPr bwMode="auto">
          <a:xfrm>
            <a:off x="10013381" y="2409807"/>
            <a:ext cx="1511168" cy="1511168"/>
          </a:xfrm>
          <a:prstGeom prst="ellipse">
            <a:avLst/>
          </a:prstGeom>
          <a:solidFill>
            <a:schemeClr val="bg1">
              <a:lumMod val="95000"/>
            </a:schemeClr>
          </a:solidFill>
          <a:ln w="38100" cap="sq" algn="ctr">
            <a:noFill/>
            <a:miter lim="800000"/>
            <a:headEnd/>
            <a:tailEnd/>
          </a:ln>
          <a:effectLst/>
        </p:spPr>
        <p:txBody>
          <a:bodyPr wrap="none"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14141">
                  <a:lumMod val="75000"/>
                  <a:lumOff val="25000"/>
                </a:srgbClr>
              </a:solidFill>
              <a:effectLst/>
              <a:uLnTx/>
              <a:uFillTx/>
              <a:latin typeface="Arial Nova Light"/>
              <a:ea typeface="+mn-ea"/>
              <a:cs typeface="Tahoma" pitchFamily="34" charset="0"/>
            </a:endParaRPr>
          </a:p>
        </p:txBody>
      </p:sp>
      <p:sp>
        <p:nvSpPr>
          <p:cNvPr id="15" name="Picture Placeholder 13">
            <a:extLst>
              <a:ext uri="{FF2B5EF4-FFF2-40B4-BE49-F238E27FC236}">
                <a16:creationId xmlns:a16="http://schemas.microsoft.com/office/drawing/2014/main" id="{90D51B80-2158-8442-A164-834637245F73}"/>
              </a:ext>
            </a:extLst>
          </p:cNvPr>
          <p:cNvSpPr>
            <a:spLocks noGrp="1"/>
          </p:cNvSpPr>
          <p:nvPr>
            <p:ph type="pic" sz="quarter" idx="16" hasCustomPrompt="1"/>
          </p:nvPr>
        </p:nvSpPr>
        <p:spPr>
          <a:xfrm>
            <a:off x="3335010" y="2735343"/>
            <a:ext cx="849463" cy="849463"/>
          </a:xfrm>
          <a:prstGeom prst="rect">
            <a:avLst/>
          </a:prstGeom>
        </p:spPr>
        <p:txBody>
          <a:bodyPr anchor="ctr"/>
          <a:lstStyle>
            <a:lvl1pPr marL="0" indent="0" algn="ctr">
              <a:buNone/>
              <a:defRPr sz="1200"/>
            </a:lvl1pPr>
          </a:lstStyle>
          <a:p>
            <a:r>
              <a:rPr lang="en-US" dirty="0"/>
              <a:t>INSERT ICON</a:t>
            </a:r>
          </a:p>
        </p:txBody>
      </p:sp>
      <p:sp>
        <p:nvSpPr>
          <p:cNvPr id="16" name="Picture Placeholder 13">
            <a:extLst>
              <a:ext uri="{FF2B5EF4-FFF2-40B4-BE49-F238E27FC236}">
                <a16:creationId xmlns:a16="http://schemas.microsoft.com/office/drawing/2014/main" id="{3F636C04-F9AC-C745-AE30-3CDC8AA3AC23}"/>
              </a:ext>
            </a:extLst>
          </p:cNvPr>
          <p:cNvSpPr>
            <a:spLocks noGrp="1"/>
          </p:cNvSpPr>
          <p:nvPr>
            <p:ph type="pic" sz="quarter" idx="17" hasCustomPrompt="1"/>
          </p:nvPr>
        </p:nvSpPr>
        <p:spPr>
          <a:xfrm>
            <a:off x="5670375" y="2735343"/>
            <a:ext cx="849463" cy="849463"/>
          </a:xfrm>
          <a:prstGeom prst="rect">
            <a:avLst/>
          </a:prstGeom>
        </p:spPr>
        <p:txBody>
          <a:bodyPr anchor="ctr"/>
          <a:lstStyle>
            <a:lvl1pPr marL="0" indent="0" algn="ctr">
              <a:buNone/>
              <a:defRPr sz="1200"/>
            </a:lvl1pPr>
          </a:lstStyle>
          <a:p>
            <a:r>
              <a:rPr lang="en-US" dirty="0"/>
              <a:t>INSERT ICON</a:t>
            </a:r>
          </a:p>
        </p:txBody>
      </p:sp>
      <p:sp>
        <p:nvSpPr>
          <p:cNvPr id="17" name="Picture Placeholder 13">
            <a:extLst>
              <a:ext uri="{FF2B5EF4-FFF2-40B4-BE49-F238E27FC236}">
                <a16:creationId xmlns:a16="http://schemas.microsoft.com/office/drawing/2014/main" id="{CF437D28-A439-2C4C-8206-37317FDD7C60}"/>
              </a:ext>
            </a:extLst>
          </p:cNvPr>
          <p:cNvSpPr>
            <a:spLocks noGrp="1"/>
          </p:cNvSpPr>
          <p:nvPr>
            <p:ph type="pic" sz="quarter" idx="18" hasCustomPrompt="1"/>
          </p:nvPr>
        </p:nvSpPr>
        <p:spPr>
          <a:xfrm>
            <a:off x="7995829" y="2735343"/>
            <a:ext cx="849463" cy="849463"/>
          </a:xfrm>
          <a:prstGeom prst="rect">
            <a:avLst/>
          </a:prstGeom>
        </p:spPr>
        <p:txBody>
          <a:bodyPr anchor="ctr"/>
          <a:lstStyle>
            <a:lvl1pPr marL="0" indent="0" algn="ctr">
              <a:buNone/>
              <a:defRPr sz="1200"/>
            </a:lvl1pPr>
          </a:lstStyle>
          <a:p>
            <a:r>
              <a:rPr lang="en-US" dirty="0"/>
              <a:t>INSERT ICON</a:t>
            </a:r>
          </a:p>
        </p:txBody>
      </p:sp>
      <p:sp>
        <p:nvSpPr>
          <p:cNvPr id="18" name="Picture Placeholder 13">
            <a:extLst>
              <a:ext uri="{FF2B5EF4-FFF2-40B4-BE49-F238E27FC236}">
                <a16:creationId xmlns:a16="http://schemas.microsoft.com/office/drawing/2014/main" id="{9FB0D935-DA7C-B649-805C-A46E357804A6}"/>
              </a:ext>
            </a:extLst>
          </p:cNvPr>
          <p:cNvSpPr>
            <a:spLocks noGrp="1"/>
          </p:cNvSpPr>
          <p:nvPr>
            <p:ph type="pic" sz="quarter" idx="19" hasCustomPrompt="1"/>
          </p:nvPr>
        </p:nvSpPr>
        <p:spPr>
          <a:xfrm>
            <a:off x="10344235" y="2735343"/>
            <a:ext cx="849463" cy="849463"/>
          </a:xfrm>
          <a:prstGeom prst="rect">
            <a:avLst/>
          </a:prstGeom>
        </p:spPr>
        <p:txBody>
          <a:bodyPr anchor="ctr"/>
          <a:lstStyle>
            <a:lvl1pPr marL="0" indent="0" algn="ctr">
              <a:buNone/>
              <a:defRPr sz="1200"/>
            </a:lvl1pPr>
          </a:lstStyle>
          <a:p>
            <a:r>
              <a:rPr lang="en-US" dirty="0"/>
              <a:t>INSERT ICON</a:t>
            </a:r>
          </a:p>
        </p:txBody>
      </p:sp>
      <p:sp>
        <p:nvSpPr>
          <p:cNvPr id="13" name="Oval 12">
            <a:extLst>
              <a:ext uri="{FF2B5EF4-FFF2-40B4-BE49-F238E27FC236}">
                <a16:creationId xmlns:a16="http://schemas.microsoft.com/office/drawing/2014/main" id="{F0F24A5F-E75C-7D48-9056-21443A555EDB}"/>
              </a:ext>
            </a:extLst>
          </p:cNvPr>
          <p:cNvSpPr/>
          <p:nvPr userDrawn="1"/>
        </p:nvSpPr>
        <p:spPr bwMode="auto">
          <a:xfrm>
            <a:off x="668531" y="2409807"/>
            <a:ext cx="1511168" cy="1511168"/>
          </a:xfrm>
          <a:prstGeom prst="ellipse">
            <a:avLst/>
          </a:prstGeom>
          <a:solidFill>
            <a:schemeClr val="bg1">
              <a:lumMod val="95000"/>
            </a:schemeClr>
          </a:solidFill>
          <a:ln w="38100" cap="sq" algn="ctr">
            <a:noFill/>
            <a:miter lim="800000"/>
            <a:headEnd/>
            <a:tailEnd/>
          </a:ln>
          <a:effectLst/>
        </p:spPr>
        <p:txBody>
          <a:bodyPr wrap="none"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14141">
                  <a:lumMod val="75000"/>
                  <a:lumOff val="25000"/>
                </a:srgbClr>
              </a:solidFill>
              <a:effectLst/>
              <a:uLnTx/>
              <a:uFillTx/>
              <a:latin typeface="Arial Nova Light"/>
              <a:ea typeface="+mn-ea"/>
              <a:cs typeface="Tahoma" pitchFamily="34" charset="0"/>
            </a:endParaRPr>
          </a:p>
        </p:txBody>
      </p:sp>
      <p:sp>
        <p:nvSpPr>
          <p:cNvPr id="14" name="Picture Placeholder 13">
            <a:extLst>
              <a:ext uri="{FF2B5EF4-FFF2-40B4-BE49-F238E27FC236}">
                <a16:creationId xmlns:a16="http://schemas.microsoft.com/office/drawing/2014/main" id="{B2175ACF-A9D7-C642-A324-B51C0933E877}"/>
              </a:ext>
            </a:extLst>
          </p:cNvPr>
          <p:cNvSpPr>
            <a:spLocks noGrp="1"/>
          </p:cNvSpPr>
          <p:nvPr>
            <p:ph type="pic" sz="quarter" idx="15" hasCustomPrompt="1"/>
          </p:nvPr>
        </p:nvSpPr>
        <p:spPr>
          <a:xfrm>
            <a:off x="999385" y="2735343"/>
            <a:ext cx="849463" cy="849463"/>
          </a:xfrm>
          <a:prstGeom prst="rect">
            <a:avLst/>
          </a:prstGeom>
        </p:spPr>
        <p:txBody>
          <a:bodyPr anchor="ctr"/>
          <a:lstStyle>
            <a:lvl1pPr marL="0" indent="0" algn="ctr">
              <a:buNone/>
              <a:defRPr sz="1200"/>
            </a:lvl1pPr>
          </a:lstStyle>
          <a:p>
            <a:r>
              <a:rPr lang="en-US" dirty="0"/>
              <a:t>INSERT ICON</a:t>
            </a:r>
          </a:p>
        </p:txBody>
      </p:sp>
      <p:sp>
        <p:nvSpPr>
          <p:cNvPr id="40" name="Text Placeholder 34">
            <a:extLst>
              <a:ext uri="{FF2B5EF4-FFF2-40B4-BE49-F238E27FC236}">
                <a16:creationId xmlns:a16="http://schemas.microsoft.com/office/drawing/2014/main" id="{827977C5-A1F6-9746-B7ED-0C380F52DD69}"/>
              </a:ext>
            </a:extLst>
          </p:cNvPr>
          <p:cNvSpPr>
            <a:spLocks noGrp="1"/>
          </p:cNvSpPr>
          <p:nvPr>
            <p:ph type="body" sz="quarter" idx="25"/>
          </p:nvPr>
        </p:nvSpPr>
        <p:spPr>
          <a:xfrm>
            <a:off x="2784371" y="3960474"/>
            <a:ext cx="1950740" cy="436033"/>
          </a:xfrm>
          <a:prstGeom prst="rect">
            <a:avLst/>
          </a:prstGeom>
        </p:spPr>
        <p:txBody>
          <a:bodyPr anchor="b"/>
          <a:lstStyle>
            <a:lvl1pPr marL="0" indent="0" algn="ctr">
              <a:buFontTx/>
              <a:buNone/>
              <a:defRPr sz="1600" b="1">
                <a:solidFill>
                  <a:srgbClr val="FF9933"/>
                </a:solidFill>
                <a:latin typeface="+mn-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sp>
        <p:nvSpPr>
          <p:cNvPr id="41" name="Text Placeholder 34">
            <a:extLst>
              <a:ext uri="{FF2B5EF4-FFF2-40B4-BE49-F238E27FC236}">
                <a16:creationId xmlns:a16="http://schemas.microsoft.com/office/drawing/2014/main" id="{C16829B9-98EF-7145-97F9-96EA186D8AEF}"/>
              </a:ext>
            </a:extLst>
          </p:cNvPr>
          <p:cNvSpPr>
            <a:spLocks noGrp="1"/>
          </p:cNvSpPr>
          <p:nvPr>
            <p:ph type="body" sz="quarter" idx="26"/>
          </p:nvPr>
        </p:nvSpPr>
        <p:spPr>
          <a:xfrm>
            <a:off x="5119737" y="3960474"/>
            <a:ext cx="1950740" cy="436033"/>
          </a:xfrm>
          <a:prstGeom prst="rect">
            <a:avLst/>
          </a:prstGeom>
        </p:spPr>
        <p:txBody>
          <a:bodyPr anchor="b"/>
          <a:lstStyle>
            <a:lvl1pPr marL="0" indent="0" algn="ctr">
              <a:buFontTx/>
              <a:buNone/>
              <a:defRPr sz="1600" b="1">
                <a:solidFill>
                  <a:srgbClr val="FF9933"/>
                </a:solidFill>
                <a:latin typeface="+mn-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sp>
        <p:nvSpPr>
          <p:cNvPr id="42" name="Text Placeholder 34">
            <a:extLst>
              <a:ext uri="{FF2B5EF4-FFF2-40B4-BE49-F238E27FC236}">
                <a16:creationId xmlns:a16="http://schemas.microsoft.com/office/drawing/2014/main" id="{84724CF8-F131-464F-8691-E7D77CA80E69}"/>
              </a:ext>
            </a:extLst>
          </p:cNvPr>
          <p:cNvSpPr>
            <a:spLocks noGrp="1"/>
          </p:cNvSpPr>
          <p:nvPr>
            <p:ph type="body" sz="quarter" idx="27"/>
          </p:nvPr>
        </p:nvSpPr>
        <p:spPr>
          <a:xfrm>
            <a:off x="7445190" y="3960474"/>
            <a:ext cx="1950740" cy="436033"/>
          </a:xfrm>
          <a:prstGeom prst="rect">
            <a:avLst/>
          </a:prstGeom>
        </p:spPr>
        <p:txBody>
          <a:bodyPr anchor="b"/>
          <a:lstStyle>
            <a:lvl1pPr marL="0" indent="0" algn="ctr">
              <a:buFontTx/>
              <a:buNone/>
              <a:defRPr sz="1600" b="1">
                <a:solidFill>
                  <a:srgbClr val="FF9933"/>
                </a:solidFill>
                <a:latin typeface="+mn-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sp>
        <p:nvSpPr>
          <p:cNvPr id="43" name="Text Placeholder 34">
            <a:extLst>
              <a:ext uri="{FF2B5EF4-FFF2-40B4-BE49-F238E27FC236}">
                <a16:creationId xmlns:a16="http://schemas.microsoft.com/office/drawing/2014/main" id="{1173A6A0-794D-E747-A052-178171576896}"/>
              </a:ext>
            </a:extLst>
          </p:cNvPr>
          <p:cNvSpPr>
            <a:spLocks noGrp="1"/>
          </p:cNvSpPr>
          <p:nvPr>
            <p:ph type="body" sz="quarter" idx="28"/>
          </p:nvPr>
        </p:nvSpPr>
        <p:spPr>
          <a:xfrm>
            <a:off x="9793597" y="3960474"/>
            <a:ext cx="1950740" cy="436033"/>
          </a:xfrm>
          <a:prstGeom prst="rect">
            <a:avLst/>
          </a:prstGeom>
        </p:spPr>
        <p:txBody>
          <a:bodyPr anchor="b"/>
          <a:lstStyle>
            <a:lvl1pPr marL="0" indent="0" algn="ctr">
              <a:buFontTx/>
              <a:buNone/>
              <a:defRPr sz="1600" b="1">
                <a:solidFill>
                  <a:srgbClr val="FF9933"/>
                </a:solidFill>
                <a:latin typeface="+mn-lt"/>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edit Master text styles</a:t>
            </a:r>
          </a:p>
        </p:txBody>
      </p:sp>
      <p:pic>
        <p:nvPicPr>
          <p:cNvPr id="2" name="Picture 1">
            <a:extLst>
              <a:ext uri="{FF2B5EF4-FFF2-40B4-BE49-F238E27FC236}">
                <a16:creationId xmlns:a16="http://schemas.microsoft.com/office/drawing/2014/main" id="{6A3B2159-84BA-1662-E89D-9AB34032B988}"/>
              </a:ext>
            </a:extLst>
          </p:cNvPr>
          <p:cNvPicPr>
            <a:picLocks noChangeAspect="1"/>
          </p:cNvPicPr>
          <p:nvPr userDrawn="1"/>
        </p:nvPicPr>
        <p:blipFill>
          <a:blip r:embed="rId2"/>
          <a:stretch>
            <a:fillRect/>
          </a:stretch>
        </p:blipFill>
        <p:spPr>
          <a:xfrm>
            <a:off x="8439912" y="5815584"/>
            <a:ext cx="2745740" cy="642620"/>
          </a:xfrm>
          <a:prstGeom prst="rect">
            <a:avLst/>
          </a:prstGeom>
        </p:spPr>
      </p:pic>
      <p:pic>
        <p:nvPicPr>
          <p:cNvPr id="3" name="Picture 2">
            <a:extLst>
              <a:ext uri="{FF2B5EF4-FFF2-40B4-BE49-F238E27FC236}">
                <a16:creationId xmlns:a16="http://schemas.microsoft.com/office/drawing/2014/main" id="{F75759C8-4652-9631-4238-1FB8810E693E}"/>
              </a:ext>
            </a:extLst>
          </p:cNvPr>
          <p:cNvPicPr>
            <a:picLocks noChangeAspect="1"/>
          </p:cNvPicPr>
          <p:nvPr userDrawn="1"/>
        </p:nvPicPr>
        <p:blipFill>
          <a:blip r:embed="rId3"/>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106021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hasCustomPrompt="1"/>
          </p:nvPr>
        </p:nvSpPr>
        <p:spPr>
          <a:xfrm>
            <a:off x="459495" y="251643"/>
            <a:ext cx="11419677" cy="715915"/>
          </a:xfrm>
          <a:prstGeom prst="rect">
            <a:avLst/>
          </a:prstGeom>
        </p:spPr>
        <p:txBody>
          <a:bodyPr vert="horz" anchor="ctr">
            <a:normAutofit/>
          </a:bodyPr>
          <a:lstStyle>
            <a:lvl1pPr algn="ctr">
              <a:defRPr sz="3200" b="1" i="0">
                <a:solidFill>
                  <a:schemeClr val="tx1"/>
                </a:solidFill>
                <a:latin typeface="+mj-lt"/>
                <a:cs typeface="Arial" panose="020B0604020202020204" pitchFamily="34" charset="0"/>
              </a:defRPr>
            </a:lvl1pPr>
          </a:lstStyle>
          <a:p>
            <a:r>
              <a:rPr lang="en-US" dirty="0"/>
              <a:t>Title Goes Here</a:t>
            </a:r>
          </a:p>
        </p:txBody>
      </p:sp>
      <p:pic>
        <p:nvPicPr>
          <p:cNvPr id="4" name="Picture 3">
            <a:extLst>
              <a:ext uri="{FF2B5EF4-FFF2-40B4-BE49-F238E27FC236}">
                <a16:creationId xmlns:a16="http://schemas.microsoft.com/office/drawing/2014/main" id="{C60C9AF4-CE88-0346-91B0-A3DE1174E63E}"/>
              </a:ext>
            </a:extLst>
          </p:cNvPr>
          <p:cNvPicPr>
            <a:picLocks noChangeAspect="1"/>
          </p:cNvPicPr>
          <p:nvPr userDrawn="1"/>
        </p:nvPicPr>
        <p:blipFill>
          <a:blip r:embed="rId2"/>
          <a:srcRect/>
          <a:stretch/>
        </p:blipFill>
        <p:spPr>
          <a:xfrm>
            <a:off x="-1135" y="0"/>
            <a:ext cx="368300" cy="6858000"/>
          </a:xfrm>
          <a:prstGeom prst="rect">
            <a:avLst/>
          </a:prstGeom>
          <a:blipFill>
            <a:blip r:embed="rId3">
              <a:alphaModFix amt="25466"/>
            </a:blip>
            <a:stretch>
              <a:fillRect l="-31922" t="-5995" r="-80992" b="-5633"/>
            </a:stretch>
          </a:blipFill>
        </p:spPr>
      </p:pic>
    </p:spTree>
    <p:extLst>
      <p:ext uri="{BB962C8B-B14F-4D97-AF65-F5344CB8AC3E}">
        <p14:creationId xmlns:p14="http://schemas.microsoft.com/office/powerpoint/2010/main" val="183762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70279385-4D54-8704-BC9A-48DBAD7B5AEF}"/>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7" name="Picture 6">
            <a:extLst>
              <a:ext uri="{FF2B5EF4-FFF2-40B4-BE49-F238E27FC236}">
                <a16:creationId xmlns:a16="http://schemas.microsoft.com/office/drawing/2014/main" id="{DFD037FB-15AD-61BB-5833-DC7ECE78DCBE}"/>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671C226F-C39C-E66B-9E8D-8C304A3E6F9E}"/>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7" name="Picture 6">
            <a:extLst>
              <a:ext uri="{FF2B5EF4-FFF2-40B4-BE49-F238E27FC236}">
                <a16:creationId xmlns:a16="http://schemas.microsoft.com/office/drawing/2014/main" id="{53C10A6A-7227-D84E-BE8C-ECD3FF79C7EA}"/>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C5DBB3D8-A3AB-D385-6E41-31B312DB965C}"/>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8BE3477-4BB7-E460-70AE-44FAD2210C41}"/>
              </a:ext>
            </a:extLst>
          </p:cNvPr>
          <p:cNvPicPr>
            <a:picLocks noChangeAspect="1"/>
          </p:cNvPicPr>
          <p:nvPr userDrawn="1"/>
        </p:nvPicPr>
        <p:blipFill>
          <a:blip r:embed="rId3"/>
          <a:srcRect l="47942" r="47942"/>
          <a:stretch/>
        </p:blipFill>
        <p:spPr>
          <a:xfrm>
            <a:off x="0" y="0"/>
            <a:ext cx="501805" cy="6858000"/>
          </a:xfrm>
          <a:prstGeom prst="rect">
            <a:avLst/>
          </a:prstGeom>
          <a:blipFill>
            <a:blip r:embed="rId3"/>
            <a:stretch>
              <a:fillRect t="-65531" b="-65531"/>
            </a:stretch>
          </a:blipFill>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EDA0E56-C4A0-BF3E-196F-84D99E4C3BDD}"/>
              </a:ext>
            </a:extLst>
          </p:cNvPr>
          <p:cNvSpPr txBox="1"/>
          <p:nvPr userDrawn="1"/>
        </p:nvSpPr>
        <p:spPr>
          <a:xfrm>
            <a:off x="3049675" y="3246846"/>
            <a:ext cx="6099348" cy="369332"/>
          </a:xfrm>
          <a:prstGeom prst="rect">
            <a:avLst/>
          </a:prstGeom>
          <a:noFill/>
        </p:spPr>
        <p:txBody>
          <a:bodyPr wrap="square">
            <a:spAutoFit/>
          </a:bodyPr>
          <a:lstStyle/>
          <a:p>
            <a:r>
              <a:rPr lang="en-US"/>
              <a:t>6.55"</a:t>
            </a:r>
          </a:p>
        </p:txBody>
      </p:sp>
      <p:pic>
        <p:nvPicPr>
          <p:cNvPr id="10" name="Picture 9">
            <a:extLst>
              <a:ext uri="{FF2B5EF4-FFF2-40B4-BE49-F238E27FC236}">
                <a16:creationId xmlns:a16="http://schemas.microsoft.com/office/drawing/2014/main" id="{50C701EA-F45C-75FD-29C8-2757E9CFED3F}"/>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11" name="Picture 10">
            <a:extLst>
              <a:ext uri="{FF2B5EF4-FFF2-40B4-BE49-F238E27FC236}">
                <a16:creationId xmlns:a16="http://schemas.microsoft.com/office/drawing/2014/main" id="{3545EB44-82E0-BD4A-3B63-AC61AB9FB0C9}"/>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4E4D13A-C1AE-2903-C170-59CD0EF2D9E0}"/>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4217F84F-9367-7F21-5370-F04542A7FA13}"/>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FF9933"/>
                </a:solidFill>
              </a:defRPr>
            </a:lvl1pPr>
          </a:lstStyle>
          <a:p>
            <a:r>
              <a:rPr lang="en-US"/>
              <a:t>Click to edit Master title style</a:t>
            </a:r>
          </a:p>
        </p:txBody>
      </p:sp>
      <p:pic>
        <p:nvPicPr>
          <p:cNvPr id="5" name="Picture 4">
            <a:extLst>
              <a:ext uri="{FF2B5EF4-FFF2-40B4-BE49-F238E27FC236}">
                <a16:creationId xmlns:a16="http://schemas.microsoft.com/office/drawing/2014/main" id="{089D8A98-9345-BB26-4083-9B2C8EC109A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9" name="Picture 8">
            <a:extLst>
              <a:ext uri="{FF2B5EF4-FFF2-40B4-BE49-F238E27FC236}">
                <a16:creationId xmlns:a16="http://schemas.microsoft.com/office/drawing/2014/main" id="{F191CA7C-1163-5AE9-9FAF-7D80FFF57E7E}"/>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8D88B-B47D-6FD4-2F23-D69D268CDDC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7" name="Picture 6">
            <a:extLst>
              <a:ext uri="{FF2B5EF4-FFF2-40B4-BE49-F238E27FC236}">
                <a16:creationId xmlns:a16="http://schemas.microsoft.com/office/drawing/2014/main" id="{E9D126CE-6343-BAB9-20E2-D0BE840CE45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110000"/>
        </a:lnSpc>
        <a:spcBef>
          <a:spcPct val="0"/>
        </a:spcBef>
        <a:buNone/>
        <a:defRPr sz="3600" b="1" i="0" kern="1200">
          <a:solidFill>
            <a:srgbClr val="FF9933"/>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0.sv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1.xml"/><Relationship Id="rId16" Type="http://schemas.openxmlformats.org/officeDocument/2006/relationships/image" Target="../media/image79.svg"/><Relationship Id="rId1" Type="http://schemas.openxmlformats.org/officeDocument/2006/relationships/slideLayout" Target="../slideLayouts/slideLayout11.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7.svg"/></Relationships>
</file>

<file path=ppt/slides/_rels/slide1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3.png"/><Relationship Id="rId26" Type="http://schemas.openxmlformats.org/officeDocument/2006/relationships/image" Target="../media/image41.svg"/><Relationship Id="rId3" Type="http://schemas.openxmlformats.org/officeDocument/2006/relationships/image" Target="../media/image18.png"/><Relationship Id="rId21" Type="http://schemas.openxmlformats.org/officeDocument/2006/relationships/image" Target="../media/image36.svg"/><Relationship Id="rId34" Type="http://schemas.microsoft.com/office/2007/relationships/hdphoto" Target="../media/hdphoto3.wdp"/><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png"/><Relationship Id="rId32" Type="http://schemas.microsoft.com/office/2007/relationships/hdphoto" Target="../media/hdphoto2.wdp"/><Relationship Id="rId5" Type="http://schemas.openxmlformats.org/officeDocument/2006/relationships/image" Target="../media/image20.png"/><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svg"/><Relationship Id="rId10" Type="http://schemas.openxmlformats.org/officeDocument/2006/relationships/image" Target="../media/image25.svg"/><Relationship Id="rId19" Type="http://schemas.openxmlformats.org/officeDocument/2006/relationships/image" Target="../media/image34.svg"/><Relationship Id="rId31" Type="http://schemas.openxmlformats.org/officeDocument/2006/relationships/image" Target="../media/image45.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microsoft.com/office/2007/relationships/hdphoto" Target="../media/hdphoto1.wdp"/><Relationship Id="rId8"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sz="3600" b="1" kern="0" dirty="0">
                <a:effectLst/>
                <a:latin typeface="Calibri" panose="020F0502020204030204" pitchFamily="34" charset="0"/>
                <a:ea typeface="Calibri" panose="020F0502020204030204" pitchFamily="34" charset="0"/>
              </a:rPr>
              <a:t>What’s Next in Payment Tech: Exploring Possibilities for Forward-Looking Governments</a:t>
            </a:r>
            <a:endParaRPr lang="en-US" sz="3600" dirty="0"/>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dirty="0"/>
              <a:t>Morgan Jines, Vice President, Payments</a:t>
            </a:r>
          </a:p>
          <a:p>
            <a:r>
              <a:rPr lang="en-US" dirty="0"/>
              <a:t>Tyler Technologies</a:t>
            </a:r>
          </a:p>
        </p:txBody>
      </p:sp>
    </p:spTree>
    <p:extLst>
      <p:ext uri="{BB962C8B-B14F-4D97-AF65-F5344CB8AC3E}">
        <p14:creationId xmlns:p14="http://schemas.microsoft.com/office/powerpoint/2010/main" val="387537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5B27B27-2DBE-244A-B01C-EF4BF4FFD9F7}"/>
              </a:ext>
            </a:extLst>
          </p:cNvPr>
          <p:cNvSpPr>
            <a:spLocks noGrp="1"/>
          </p:cNvSpPr>
          <p:nvPr>
            <p:ph type="body" sz="quarter" idx="13"/>
          </p:nvPr>
        </p:nvSpPr>
        <p:spPr/>
        <p:txBody>
          <a:bodyPr/>
          <a:lstStyle/>
          <a:p>
            <a:r>
              <a:rPr lang="en-US" b="1" dirty="0"/>
              <a:t>Texas Comptroller’s Office</a:t>
            </a:r>
          </a:p>
        </p:txBody>
      </p:sp>
      <p:sp>
        <p:nvSpPr>
          <p:cNvPr id="19" name="Title 18">
            <a:extLst>
              <a:ext uri="{FF2B5EF4-FFF2-40B4-BE49-F238E27FC236}">
                <a16:creationId xmlns:a16="http://schemas.microsoft.com/office/drawing/2014/main" id="{236C4061-8569-0048-AE52-4A2256E7CC9E}"/>
              </a:ext>
            </a:extLst>
          </p:cNvPr>
          <p:cNvSpPr>
            <a:spLocks noGrp="1"/>
          </p:cNvSpPr>
          <p:nvPr>
            <p:ph type="ctrTitle"/>
          </p:nvPr>
        </p:nvSpPr>
        <p:spPr>
          <a:xfrm>
            <a:off x="390991" y="746922"/>
            <a:ext cx="11408229" cy="665781"/>
          </a:xfrm>
        </p:spPr>
        <p:txBody>
          <a:bodyPr>
            <a:normAutofit fontScale="90000"/>
          </a:bodyPr>
          <a:lstStyle/>
          <a:p>
            <a:r>
              <a:rPr lang="en-US" dirty="0"/>
              <a:t>Impact From Government Data </a:t>
            </a:r>
            <a:br>
              <a:rPr lang="en-US" dirty="0"/>
            </a:br>
            <a:r>
              <a:rPr lang="en-US" dirty="0"/>
              <a:t>Breaches Over the Past 10 Years</a:t>
            </a:r>
          </a:p>
        </p:txBody>
      </p:sp>
      <p:sp>
        <p:nvSpPr>
          <p:cNvPr id="26" name="Text Placeholder 25">
            <a:extLst>
              <a:ext uri="{FF2B5EF4-FFF2-40B4-BE49-F238E27FC236}">
                <a16:creationId xmlns:a16="http://schemas.microsoft.com/office/drawing/2014/main" id="{CF730CE9-F25D-0048-B195-CBBE0F27E490}"/>
              </a:ext>
            </a:extLst>
          </p:cNvPr>
          <p:cNvSpPr>
            <a:spLocks noGrp="1"/>
          </p:cNvSpPr>
          <p:nvPr>
            <p:ph type="body" sz="quarter" idx="20"/>
          </p:nvPr>
        </p:nvSpPr>
        <p:spPr/>
        <p:txBody>
          <a:bodyPr/>
          <a:lstStyle/>
          <a:p>
            <a:r>
              <a:rPr lang="en-US" b="1" dirty="0"/>
              <a:t>South Carolina Department of Revenue</a:t>
            </a:r>
          </a:p>
        </p:txBody>
      </p:sp>
      <p:sp>
        <p:nvSpPr>
          <p:cNvPr id="27" name="Text Placeholder 26">
            <a:extLst>
              <a:ext uri="{FF2B5EF4-FFF2-40B4-BE49-F238E27FC236}">
                <a16:creationId xmlns:a16="http://schemas.microsoft.com/office/drawing/2014/main" id="{2CF319AE-6205-084A-9764-FB377AA2D1ED}"/>
              </a:ext>
            </a:extLst>
          </p:cNvPr>
          <p:cNvSpPr>
            <a:spLocks noGrp="1"/>
          </p:cNvSpPr>
          <p:nvPr>
            <p:ph type="body" sz="quarter" idx="21"/>
          </p:nvPr>
        </p:nvSpPr>
        <p:spPr/>
        <p:txBody>
          <a:bodyPr/>
          <a:lstStyle/>
          <a:p>
            <a:r>
              <a:rPr lang="en-US" b="1" dirty="0"/>
              <a:t>Georgia Secretary of State Office</a:t>
            </a:r>
          </a:p>
        </p:txBody>
      </p:sp>
      <p:sp>
        <p:nvSpPr>
          <p:cNvPr id="28" name="Text Placeholder 27">
            <a:extLst>
              <a:ext uri="{FF2B5EF4-FFF2-40B4-BE49-F238E27FC236}">
                <a16:creationId xmlns:a16="http://schemas.microsoft.com/office/drawing/2014/main" id="{50A817EB-17A5-F64D-A305-C8D7192F1887}"/>
              </a:ext>
            </a:extLst>
          </p:cNvPr>
          <p:cNvSpPr>
            <a:spLocks noGrp="1"/>
          </p:cNvSpPr>
          <p:nvPr>
            <p:ph type="body" sz="quarter" idx="22"/>
          </p:nvPr>
        </p:nvSpPr>
        <p:spPr/>
        <p:txBody>
          <a:bodyPr/>
          <a:lstStyle/>
          <a:p>
            <a:r>
              <a:rPr lang="en-US" b="1" dirty="0"/>
              <a:t>U.S. Office of Personnel Management</a:t>
            </a:r>
          </a:p>
        </p:txBody>
      </p:sp>
      <p:sp>
        <p:nvSpPr>
          <p:cNvPr id="29" name="Text Placeholder 28">
            <a:extLst>
              <a:ext uri="{FF2B5EF4-FFF2-40B4-BE49-F238E27FC236}">
                <a16:creationId xmlns:a16="http://schemas.microsoft.com/office/drawing/2014/main" id="{457400D1-569F-3E4A-9483-51ABBBC86A94}"/>
              </a:ext>
            </a:extLst>
          </p:cNvPr>
          <p:cNvSpPr>
            <a:spLocks noGrp="1"/>
          </p:cNvSpPr>
          <p:nvPr>
            <p:ph type="body" sz="quarter" idx="23"/>
          </p:nvPr>
        </p:nvSpPr>
        <p:spPr/>
        <p:txBody>
          <a:bodyPr/>
          <a:lstStyle/>
          <a:p>
            <a:r>
              <a:rPr lang="en-US" b="1" dirty="0"/>
              <a:t>U.S. Voter Database</a:t>
            </a:r>
          </a:p>
        </p:txBody>
      </p:sp>
      <p:sp>
        <p:nvSpPr>
          <p:cNvPr id="30" name="Text Placeholder 29">
            <a:extLst>
              <a:ext uri="{FF2B5EF4-FFF2-40B4-BE49-F238E27FC236}">
                <a16:creationId xmlns:a16="http://schemas.microsoft.com/office/drawing/2014/main" id="{C022DCF0-7122-0744-A332-1E07E40364F2}"/>
              </a:ext>
            </a:extLst>
          </p:cNvPr>
          <p:cNvSpPr>
            <a:spLocks noGrp="1"/>
          </p:cNvSpPr>
          <p:nvPr>
            <p:ph type="body" sz="quarter" idx="24"/>
          </p:nvPr>
        </p:nvSpPr>
        <p:spPr/>
        <p:txBody>
          <a:bodyPr/>
          <a:lstStyle/>
          <a:p>
            <a:r>
              <a:rPr lang="en-US" dirty="0"/>
              <a:t>3.5 Million Records</a:t>
            </a:r>
          </a:p>
        </p:txBody>
      </p:sp>
      <p:sp>
        <p:nvSpPr>
          <p:cNvPr id="31" name="Text Placeholder 30">
            <a:extLst>
              <a:ext uri="{FF2B5EF4-FFF2-40B4-BE49-F238E27FC236}">
                <a16:creationId xmlns:a16="http://schemas.microsoft.com/office/drawing/2014/main" id="{0B6995A6-760F-5340-BBC0-716D601DA8FB}"/>
              </a:ext>
            </a:extLst>
          </p:cNvPr>
          <p:cNvSpPr>
            <a:spLocks noGrp="1"/>
          </p:cNvSpPr>
          <p:nvPr>
            <p:ph type="body" sz="quarter" idx="25"/>
          </p:nvPr>
        </p:nvSpPr>
        <p:spPr/>
        <p:txBody>
          <a:bodyPr/>
          <a:lstStyle/>
          <a:p>
            <a:r>
              <a:rPr lang="en-US" dirty="0"/>
              <a:t>3.6 Million Records</a:t>
            </a:r>
          </a:p>
        </p:txBody>
      </p:sp>
      <p:sp>
        <p:nvSpPr>
          <p:cNvPr id="32" name="Text Placeholder 31">
            <a:extLst>
              <a:ext uri="{FF2B5EF4-FFF2-40B4-BE49-F238E27FC236}">
                <a16:creationId xmlns:a16="http://schemas.microsoft.com/office/drawing/2014/main" id="{C35A6035-8E07-004F-A419-C59420800CBB}"/>
              </a:ext>
            </a:extLst>
          </p:cNvPr>
          <p:cNvSpPr>
            <a:spLocks noGrp="1"/>
          </p:cNvSpPr>
          <p:nvPr>
            <p:ph type="body" sz="quarter" idx="26"/>
          </p:nvPr>
        </p:nvSpPr>
        <p:spPr/>
        <p:txBody>
          <a:bodyPr/>
          <a:lstStyle/>
          <a:p>
            <a:r>
              <a:rPr lang="en-US" dirty="0"/>
              <a:t>6.2 Million Records</a:t>
            </a:r>
          </a:p>
        </p:txBody>
      </p:sp>
      <p:sp>
        <p:nvSpPr>
          <p:cNvPr id="33" name="Text Placeholder 32">
            <a:extLst>
              <a:ext uri="{FF2B5EF4-FFF2-40B4-BE49-F238E27FC236}">
                <a16:creationId xmlns:a16="http://schemas.microsoft.com/office/drawing/2014/main" id="{B7A6051C-046A-3D41-9AA2-EF398BFD9195}"/>
              </a:ext>
            </a:extLst>
          </p:cNvPr>
          <p:cNvSpPr>
            <a:spLocks noGrp="1"/>
          </p:cNvSpPr>
          <p:nvPr>
            <p:ph type="body" sz="quarter" idx="27"/>
          </p:nvPr>
        </p:nvSpPr>
        <p:spPr/>
        <p:txBody>
          <a:bodyPr/>
          <a:lstStyle/>
          <a:p>
            <a:r>
              <a:rPr lang="en-US" dirty="0"/>
              <a:t>21.5 Million Records</a:t>
            </a:r>
          </a:p>
        </p:txBody>
      </p:sp>
      <p:sp>
        <p:nvSpPr>
          <p:cNvPr id="34" name="Text Placeholder 33">
            <a:extLst>
              <a:ext uri="{FF2B5EF4-FFF2-40B4-BE49-F238E27FC236}">
                <a16:creationId xmlns:a16="http://schemas.microsoft.com/office/drawing/2014/main" id="{94354928-D2A0-6248-AE6F-C72C52841AA4}"/>
              </a:ext>
            </a:extLst>
          </p:cNvPr>
          <p:cNvSpPr>
            <a:spLocks noGrp="1"/>
          </p:cNvSpPr>
          <p:nvPr>
            <p:ph type="body" sz="quarter" idx="28"/>
          </p:nvPr>
        </p:nvSpPr>
        <p:spPr/>
        <p:txBody>
          <a:bodyPr/>
          <a:lstStyle/>
          <a:p>
            <a:r>
              <a:rPr lang="en-US" dirty="0"/>
              <a:t>191 Million Records</a:t>
            </a:r>
          </a:p>
        </p:txBody>
      </p:sp>
      <p:sp>
        <p:nvSpPr>
          <p:cNvPr id="2" name="Oval 1">
            <a:extLst>
              <a:ext uri="{FF2B5EF4-FFF2-40B4-BE49-F238E27FC236}">
                <a16:creationId xmlns:a16="http://schemas.microsoft.com/office/drawing/2014/main" id="{A54EF764-F2EB-E630-7A2D-4DE7B7471451}"/>
              </a:ext>
            </a:extLst>
          </p:cNvPr>
          <p:cNvSpPr/>
          <p:nvPr/>
        </p:nvSpPr>
        <p:spPr>
          <a:xfrm>
            <a:off x="666569" y="2414016"/>
            <a:ext cx="1508760" cy="1508760"/>
          </a:xfrm>
          <a:prstGeom prst="ellipse">
            <a:avLst/>
          </a:prstGeom>
          <a:blipFill dpi="0" rotWithShape="1">
            <a:blip r:embed="rId3">
              <a:extLst>
                <a:ext uri="{96DAC541-7B7A-43D3-8B79-37D633B846F1}">
                  <asvg:svgBlip xmlns:asvg="http://schemas.microsoft.com/office/drawing/2016/SVG/main" r:embed="rId4"/>
                </a:ext>
              </a:extLst>
            </a:blip>
            <a:srcRect/>
            <a:stretch>
              <a:fillRect/>
            </a:stretch>
          </a:bli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C4E5D75-19B0-CEAD-17BC-5A3C3C849AAC}"/>
              </a:ext>
            </a:extLst>
          </p:cNvPr>
          <p:cNvSpPr/>
          <p:nvPr/>
        </p:nvSpPr>
        <p:spPr>
          <a:xfrm>
            <a:off x="3008376" y="2414016"/>
            <a:ext cx="1508760" cy="1508760"/>
          </a:xfrm>
          <a:prstGeom prst="ellipse">
            <a:avLst/>
          </a:prstGeom>
          <a:blipFill dpi="0" rotWithShape="1">
            <a:blip r:embed="rId5">
              <a:extLst>
                <a:ext uri="{96DAC541-7B7A-43D3-8B79-37D633B846F1}">
                  <asvg:svgBlip xmlns:asvg="http://schemas.microsoft.com/office/drawing/2016/SVG/main" r:embed="rId6"/>
                </a:ext>
              </a:extLst>
            </a:blip>
            <a:srcRect/>
            <a:stretch>
              <a:fillRect/>
            </a:stretch>
          </a:bli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DDF1CD-CAF0-07E6-4425-0B7DCBC6F033}"/>
              </a:ext>
            </a:extLst>
          </p:cNvPr>
          <p:cNvSpPr/>
          <p:nvPr/>
        </p:nvSpPr>
        <p:spPr>
          <a:xfrm>
            <a:off x="5337559" y="2414016"/>
            <a:ext cx="1508760" cy="1508760"/>
          </a:xfrm>
          <a:prstGeom prst="ellipse">
            <a:avLst/>
          </a:prstGeom>
          <a:blipFill dpi="0" rotWithShape="1">
            <a:blip r:embed="rId7">
              <a:extLst>
                <a:ext uri="{96DAC541-7B7A-43D3-8B79-37D633B846F1}">
                  <asvg:svgBlip xmlns:asvg="http://schemas.microsoft.com/office/drawing/2016/SVG/main" r:embed="rId8"/>
                </a:ext>
              </a:extLst>
            </a:blip>
            <a:srcRect/>
            <a:stretch>
              <a:fillRect/>
            </a:stretch>
          </a:bli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116B3AD-9E1D-9792-B608-131484E31991}"/>
              </a:ext>
            </a:extLst>
          </p:cNvPr>
          <p:cNvSpPr/>
          <p:nvPr/>
        </p:nvSpPr>
        <p:spPr>
          <a:xfrm>
            <a:off x="7662672" y="2400817"/>
            <a:ext cx="1508760" cy="1508760"/>
          </a:xfrm>
          <a:prstGeom prst="ellipse">
            <a:avLst/>
          </a:prstGeom>
          <a:blipFill dpi="0" rotWithShape="1">
            <a:blip r:embed="rId9">
              <a:extLst>
                <a:ext uri="{96DAC541-7B7A-43D3-8B79-37D633B846F1}">
                  <asvg:svgBlip xmlns:asvg="http://schemas.microsoft.com/office/drawing/2016/SVG/main" r:embed="rId10"/>
                </a:ext>
              </a:extLst>
            </a:blip>
            <a:srcRect/>
            <a:stretch>
              <a:fillRect/>
            </a:stretch>
          </a:bli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D0290AC-8991-D5FF-F740-1CD5C1778A32}"/>
              </a:ext>
            </a:extLst>
          </p:cNvPr>
          <p:cNvSpPr/>
          <p:nvPr/>
        </p:nvSpPr>
        <p:spPr>
          <a:xfrm>
            <a:off x="9987785" y="2400817"/>
            <a:ext cx="1508760" cy="1508760"/>
          </a:xfrm>
          <a:prstGeom prst="ellipse">
            <a:avLst/>
          </a:prstGeom>
          <a:blipFill dpi="0" rotWithShape="1">
            <a:blip r:embed="rId11"/>
            <a:srcRect/>
            <a:stretch>
              <a:fillRect/>
            </a:stretch>
          </a:bli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1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812052-E520-A305-3E60-C12B587CA8E5}"/>
              </a:ext>
            </a:extLst>
          </p:cNvPr>
          <p:cNvSpPr/>
          <p:nvPr/>
        </p:nvSpPr>
        <p:spPr bwMode="auto">
          <a:xfrm>
            <a:off x="0" y="0"/>
            <a:ext cx="2795013" cy="6858000"/>
          </a:xfrm>
          <a:prstGeom prst="rect">
            <a:avLst/>
          </a:prstGeom>
          <a:blipFill>
            <a:blip r:embed="rId3"/>
            <a:stretch>
              <a:fillRect l="-31922" t="-5995" r="-80992" b="-5633"/>
            </a:stretch>
          </a:blipFill>
          <a:ln w="6350" cap="sq" algn="ctr">
            <a:noFill/>
            <a:miter lim="800000"/>
            <a:headEnd/>
            <a:tailEnd/>
          </a:ln>
          <a:effectLst/>
        </p:spPr>
        <p:txBody>
          <a:bodyPr wrap="none" rtlCol="0" anchor="ctr"/>
          <a:lstStyle/>
          <a:p>
            <a:pPr algn="ctr"/>
            <a:endParaRPr lang="en-US" sz="2400">
              <a:solidFill>
                <a:schemeClr val="tx1">
                  <a:lumMod val="75000"/>
                  <a:lumOff val="25000"/>
                </a:schemeClr>
              </a:solidFill>
              <a:cs typeface="Tahoma" pitchFamily="34" charset="0"/>
            </a:endParaRPr>
          </a:p>
        </p:txBody>
      </p:sp>
      <p:sp>
        <p:nvSpPr>
          <p:cNvPr id="2" name="Title 1">
            <a:extLst>
              <a:ext uri="{FF2B5EF4-FFF2-40B4-BE49-F238E27FC236}">
                <a16:creationId xmlns:a16="http://schemas.microsoft.com/office/drawing/2014/main" id="{815C01F9-8E27-F6D3-2C80-A2722585E770}"/>
              </a:ext>
            </a:extLst>
          </p:cNvPr>
          <p:cNvSpPr>
            <a:spLocks noGrp="1"/>
          </p:cNvSpPr>
          <p:nvPr>
            <p:ph type="title"/>
          </p:nvPr>
        </p:nvSpPr>
        <p:spPr>
          <a:xfrm>
            <a:off x="2831561" y="251643"/>
            <a:ext cx="8996572" cy="715915"/>
          </a:xfrm>
        </p:spPr>
        <p:txBody>
          <a:bodyPr/>
          <a:lstStyle/>
          <a:p>
            <a:r>
              <a:rPr lang="en-US" dirty="0"/>
              <a:t>The Rise of Data Breaches in Government</a:t>
            </a:r>
          </a:p>
        </p:txBody>
      </p:sp>
      <p:sp>
        <p:nvSpPr>
          <p:cNvPr id="7" name="Title 15">
            <a:extLst>
              <a:ext uri="{FF2B5EF4-FFF2-40B4-BE49-F238E27FC236}">
                <a16:creationId xmlns:a16="http://schemas.microsoft.com/office/drawing/2014/main" id="{2E4B3325-D20E-989E-62FD-ACC1D91F61B2}"/>
              </a:ext>
            </a:extLst>
          </p:cNvPr>
          <p:cNvSpPr txBox="1">
            <a:spLocks/>
          </p:cNvSpPr>
          <p:nvPr/>
        </p:nvSpPr>
        <p:spPr>
          <a:xfrm>
            <a:off x="3137711" y="4650562"/>
            <a:ext cx="2251648" cy="1081625"/>
          </a:xfrm>
          <a:prstGeom prst="rect">
            <a:avLst/>
          </a:prstGeom>
        </p:spPr>
        <p:txBody>
          <a:bodyPr anchor="ct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defTabSz="914377">
              <a:lnSpc>
                <a:spcPts val="2100"/>
              </a:lnSpc>
            </a:pPr>
            <a:r>
              <a:rPr lang="en-US" sz="1600" b="0" dirty="0">
                <a:latin typeface="+mn-lt"/>
              </a:rPr>
              <a:t>Organizations that expect to increase cybersecurity spending in the next three years</a:t>
            </a:r>
          </a:p>
        </p:txBody>
      </p:sp>
      <p:sp>
        <p:nvSpPr>
          <p:cNvPr id="10" name="Title 15">
            <a:extLst>
              <a:ext uri="{FF2B5EF4-FFF2-40B4-BE49-F238E27FC236}">
                <a16:creationId xmlns:a16="http://schemas.microsoft.com/office/drawing/2014/main" id="{F96170EA-F763-FB90-1DBE-DD6F9FDB8910}"/>
              </a:ext>
            </a:extLst>
          </p:cNvPr>
          <p:cNvSpPr txBox="1">
            <a:spLocks/>
          </p:cNvSpPr>
          <p:nvPr/>
        </p:nvSpPr>
        <p:spPr>
          <a:xfrm>
            <a:off x="2511595" y="1336491"/>
            <a:ext cx="9680405" cy="692215"/>
          </a:xfrm>
          <a:prstGeom prst="rect">
            <a:avLst/>
          </a:prstGeom>
        </p:spPr>
        <p:txBody>
          <a:bodyPr anchor="ct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defTabSz="914377">
              <a:lnSpc>
                <a:spcPct val="100000"/>
              </a:lnSpc>
              <a:spcBef>
                <a:spcPts val="0"/>
              </a:spcBef>
              <a:defRPr/>
            </a:pPr>
            <a:r>
              <a:rPr lang="en-US" sz="1867" dirty="0">
                <a:solidFill>
                  <a:srgbClr val="404040"/>
                </a:solidFill>
                <a:latin typeface="+mn-lt"/>
                <a:ea typeface="Calibri" panose="020F0502020204030204" pitchFamily="34" charset="0"/>
                <a:cs typeface="Times New Roman" panose="02020603050405020304" pitchFamily="18" charset="0"/>
              </a:rPr>
              <a:t>Data vulnerabilities are on the rise </a:t>
            </a:r>
            <a:r>
              <a:rPr lang="en-US" sz="1867" b="0" dirty="0">
                <a:solidFill>
                  <a:srgbClr val="404040"/>
                </a:solidFill>
                <a:latin typeface="+mn-lt"/>
                <a:ea typeface="Calibri" panose="020F0502020204030204" pitchFamily="34" charset="0"/>
                <a:cs typeface="Times New Roman" panose="02020603050405020304" pitchFamily="18" charset="0"/>
              </a:rPr>
              <a:t>in the public sector.</a:t>
            </a:r>
            <a:endParaRPr lang="en-US" sz="1867" dirty="0">
              <a:solidFill>
                <a:srgbClr val="404040"/>
              </a:solidFill>
              <a:latin typeface="Arial Nova" panose="020B050402020202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03A3A55-64CF-2AAE-548B-A4BF966EADDD}"/>
              </a:ext>
            </a:extLst>
          </p:cNvPr>
          <p:cNvGrpSpPr/>
          <p:nvPr/>
        </p:nvGrpSpPr>
        <p:grpSpPr>
          <a:xfrm>
            <a:off x="5559358" y="3939939"/>
            <a:ext cx="6023041" cy="584775"/>
            <a:chOff x="4169518" y="2352460"/>
            <a:chExt cx="4517281" cy="438581"/>
          </a:xfrm>
        </p:grpSpPr>
        <p:sp>
          <p:nvSpPr>
            <p:cNvPr id="11" name="CuadroTexto 395">
              <a:extLst>
                <a:ext uri="{FF2B5EF4-FFF2-40B4-BE49-F238E27FC236}">
                  <a16:creationId xmlns:a16="http://schemas.microsoft.com/office/drawing/2014/main" id="{DF135F02-B056-B9BF-CE7D-C2089B22A2E1}"/>
                </a:ext>
              </a:extLst>
            </p:cNvPr>
            <p:cNvSpPr txBox="1"/>
            <p:nvPr/>
          </p:nvSpPr>
          <p:spPr>
            <a:xfrm>
              <a:off x="4169518" y="2352460"/>
              <a:ext cx="2002239" cy="438581"/>
            </a:xfrm>
            <a:prstGeom prst="rect">
              <a:avLst/>
            </a:prstGeom>
            <a:noFill/>
          </p:spPr>
          <p:txBody>
            <a:bodyPr wrap="square" rtlCol="0" anchor="ctr">
              <a:spAutoFit/>
            </a:bodyPr>
            <a:lstStyle/>
            <a:p>
              <a:pPr algn="r" defTabSz="914377"/>
              <a:r>
                <a:rPr lang="en-US" sz="3200" b="1" dirty="0">
                  <a:latin typeface="Lato Black" panose="020F0502020204030203" pitchFamily="34" charset="0"/>
                  <a:ea typeface="Lato Black" panose="020F0502020204030203" pitchFamily="34" charset="0"/>
                  <a:cs typeface="Lato Black" panose="020F0502020204030203" pitchFamily="34" charset="0"/>
                </a:rPr>
                <a:t>$10.5 trillion</a:t>
              </a:r>
            </a:p>
          </p:txBody>
        </p:sp>
        <p:sp>
          <p:nvSpPr>
            <p:cNvPr id="12" name="Rectangle 56">
              <a:extLst>
                <a:ext uri="{FF2B5EF4-FFF2-40B4-BE49-F238E27FC236}">
                  <a16:creationId xmlns:a16="http://schemas.microsoft.com/office/drawing/2014/main" id="{69DA1F4D-AA8C-6DAC-D80C-E537DD81F239}"/>
                </a:ext>
              </a:extLst>
            </p:cNvPr>
            <p:cNvSpPr/>
            <p:nvPr/>
          </p:nvSpPr>
          <p:spPr>
            <a:xfrm>
              <a:off x="6187011" y="2452462"/>
              <a:ext cx="2499788" cy="238575"/>
            </a:xfrm>
            <a:prstGeom prst="rect">
              <a:avLst/>
            </a:prstGeom>
          </p:spPr>
          <p:txBody>
            <a:bodyPr wrap="square" anchor="ctr">
              <a:spAutoFit/>
            </a:bodyPr>
            <a:lstStyle/>
            <a:p>
              <a:pPr defTabSz="914377"/>
              <a:r>
                <a:rPr lang="en-US" sz="1467" dirty="0"/>
                <a:t>The expected cost of cybercrime by 2025</a:t>
              </a:r>
            </a:p>
          </p:txBody>
        </p:sp>
      </p:grpSp>
      <p:grpSp>
        <p:nvGrpSpPr>
          <p:cNvPr id="25" name="Group 24">
            <a:extLst>
              <a:ext uri="{FF2B5EF4-FFF2-40B4-BE49-F238E27FC236}">
                <a16:creationId xmlns:a16="http://schemas.microsoft.com/office/drawing/2014/main" id="{D357C3D7-1AB2-323E-9AA9-D8D70D490742}"/>
              </a:ext>
            </a:extLst>
          </p:cNvPr>
          <p:cNvGrpSpPr/>
          <p:nvPr/>
        </p:nvGrpSpPr>
        <p:grpSpPr>
          <a:xfrm>
            <a:off x="5559357" y="4849825"/>
            <a:ext cx="6415667" cy="584774"/>
            <a:chOff x="4169518" y="3096871"/>
            <a:chExt cx="4811750" cy="438581"/>
          </a:xfrm>
        </p:grpSpPr>
        <p:sp>
          <p:nvSpPr>
            <p:cNvPr id="15" name="CuadroTexto 395">
              <a:extLst>
                <a:ext uri="{FF2B5EF4-FFF2-40B4-BE49-F238E27FC236}">
                  <a16:creationId xmlns:a16="http://schemas.microsoft.com/office/drawing/2014/main" id="{C3D759B8-E4EC-5486-E96A-DF766053A56C}"/>
                </a:ext>
              </a:extLst>
            </p:cNvPr>
            <p:cNvSpPr txBox="1"/>
            <p:nvPr/>
          </p:nvSpPr>
          <p:spPr>
            <a:xfrm>
              <a:off x="4169518" y="3096871"/>
              <a:ext cx="2002239" cy="438581"/>
            </a:xfrm>
            <a:prstGeom prst="rect">
              <a:avLst/>
            </a:prstGeom>
            <a:noFill/>
          </p:spPr>
          <p:txBody>
            <a:bodyPr wrap="square" rtlCol="0" anchor="ctr">
              <a:spAutoFit/>
            </a:bodyPr>
            <a:lstStyle/>
            <a:p>
              <a:pPr algn="r" defTabSz="914377"/>
              <a:r>
                <a:rPr lang="en-US" sz="3200" b="1" dirty="0">
                  <a:latin typeface="Lato Black" panose="020F0502020204030203" pitchFamily="34" charset="0"/>
                  <a:ea typeface="Lato Black" panose="020F0502020204030203" pitchFamily="34" charset="0"/>
                  <a:cs typeface="Lato Black" panose="020F0502020204030203" pitchFamily="34" charset="0"/>
                </a:rPr>
                <a:t>35%</a:t>
              </a:r>
            </a:p>
          </p:txBody>
        </p:sp>
        <p:sp>
          <p:nvSpPr>
            <p:cNvPr id="16" name="Rectangle 56">
              <a:extLst>
                <a:ext uri="{FF2B5EF4-FFF2-40B4-BE49-F238E27FC236}">
                  <a16:creationId xmlns:a16="http://schemas.microsoft.com/office/drawing/2014/main" id="{8CDCE43A-21AC-BB15-1978-E48E7EE87004}"/>
                </a:ext>
              </a:extLst>
            </p:cNvPr>
            <p:cNvSpPr/>
            <p:nvPr/>
          </p:nvSpPr>
          <p:spPr>
            <a:xfrm>
              <a:off x="6187011" y="3112211"/>
              <a:ext cx="2794257" cy="407901"/>
            </a:xfrm>
            <a:prstGeom prst="rect">
              <a:avLst/>
            </a:prstGeom>
          </p:spPr>
          <p:txBody>
            <a:bodyPr wrap="square" anchor="ctr">
              <a:spAutoFit/>
            </a:bodyPr>
            <a:lstStyle/>
            <a:p>
              <a:pPr defTabSz="914377"/>
              <a:r>
                <a:rPr lang="en-US" sz="1467" dirty="0"/>
                <a:t>of CISOs believe AI will alleviate security skill gaps and talent shortages  </a:t>
              </a:r>
              <a:endParaRPr lang="en-US" sz="1467" dirty="0">
                <a:solidFill>
                  <a:srgbClr val="404040"/>
                </a:solidFill>
                <a:latin typeface="Arial Nova Light" panose="020B0304020202020204" pitchFamily="34" charset="0"/>
                <a:ea typeface="Lato Light" panose="020F0502020204030203" pitchFamily="34" charset="0"/>
                <a:cs typeface="Lato Light" panose="020F0502020204030203" pitchFamily="34" charset="0"/>
              </a:endParaRPr>
            </a:p>
          </p:txBody>
        </p:sp>
      </p:grpSp>
      <p:grpSp>
        <p:nvGrpSpPr>
          <p:cNvPr id="26" name="Group 25">
            <a:extLst>
              <a:ext uri="{FF2B5EF4-FFF2-40B4-BE49-F238E27FC236}">
                <a16:creationId xmlns:a16="http://schemas.microsoft.com/office/drawing/2014/main" id="{BBB08D67-EEE1-6797-2CF4-37162FCCED0C}"/>
              </a:ext>
            </a:extLst>
          </p:cNvPr>
          <p:cNvGrpSpPr/>
          <p:nvPr/>
        </p:nvGrpSpPr>
        <p:grpSpPr>
          <a:xfrm>
            <a:off x="5559358" y="2342438"/>
            <a:ext cx="6268774" cy="596894"/>
            <a:chOff x="4169518" y="3849297"/>
            <a:chExt cx="4701581" cy="447671"/>
          </a:xfrm>
        </p:grpSpPr>
        <p:sp>
          <p:nvSpPr>
            <p:cNvPr id="17" name="CuadroTexto 395">
              <a:extLst>
                <a:ext uri="{FF2B5EF4-FFF2-40B4-BE49-F238E27FC236}">
                  <a16:creationId xmlns:a16="http://schemas.microsoft.com/office/drawing/2014/main" id="{ECCACC56-3EA1-BD7A-BCDE-CD7863FC5921}"/>
                </a:ext>
              </a:extLst>
            </p:cNvPr>
            <p:cNvSpPr txBox="1"/>
            <p:nvPr/>
          </p:nvSpPr>
          <p:spPr>
            <a:xfrm>
              <a:off x="4169518" y="3849297"/>
              <a:ext cx="2002239" cy="438581"/>
            </a:xfrm>
            <a:prstGeom prst="rect">
              <a:avLst/>
            </a:prstGeom>
            <a:noFill/>
          </p:spPr>
          <p:txBody>
            <a:bodyPr wrap="square" rtlCol="0" anchor="ctr">
              <a:spAutoFit/>
            </a:bodyPr>
            <a:lstStyle/>
            <a:p>
              <a:pPr algn="r" defTabSz="914377"/>
              <a:r>
                <a:rPr lang="en-US" sz="3200" b="1" dirty="0">
                  <a:latin typeface="Lato Black" panose="020F0502020204030203" pitchFamily="34" charset="0"/>
                  <a:ea typeface="Lato Black" panose="020F0502020204030203" pitchFamily="34" charset="0"/>
                  <a:cs typeface="Lato Black" panose="020F0502020204030203" pitchFamily="34" charset="0"/>
                </a:rPr>
                <a:t>$26 billion</a:t>
              </a:r>
            </a:p>
          </p:txBody>
        </p:sp>
        <p:sp>
          <p:nvSpPr>
            <p:cNvPr id="18" name="Rectangle 56">
              <a:extLst>
                <a:ext uri="{FF2B5EF4-FFF2-40B4-BE49-F238E27FC236}">
                  <a16:creationId xmlns:a16="http://schemas.microsoft.com/office/drawing/2014/main" id="{DBAC0BD2-CF43-6BCE-2659-DA6DFFFFCD76}"/>
                </a:ext>
              </a:extLst>
            </p:cNvPr>
            <p:cNvSpPr/>
            <p:nvPr/>
          </p:nvSpPr>
          <p:spPr>
            <a:xfrm>
              <a:off x="6187011" y="3889067"/>
              <a:ext cx="2684088" cy="407901"/>
            </a:xfrm>
            <a:prstGeom prst="rect">
              <a:avLst/>
            </a:prstGeom>
          </p:spPr>
          <p:txBody>
            <a:bodyPr wrap="square" anchor="ctr">
              <a:spAutoFit/>
            </a:bodyPr>
            <a:lstStyle/>
            <a:p>
              <a:pPr defTabSz="914377"/>
              <a:r>
                <a:rPr lang="en-US" sz="1467" dirty="0"/>
                <a:t>The cost of data breaches to local, state, and federal governments over the past decade</a:t>
              </a:r>
            </a:p>
          </p:txBody>
        </p:sp>
      </p:grpSp>
      <p:grpSp>
        <p:nvGrpSpPr>
          <p:cNvPr id="23" name="Group 22">
            <a:extLst>
              <a:ext uri="{FF2B5EF4-FFF2-40B4-BE49-F238E27FC236}">
                <a16:creationId xmlns:a16="http://schemas.microsoft.com/office/drawing/2014/main" id="{C6D01386-E422-B65A-E094-F3740050DC3F}"/>
              </a:ext>
            </a:extLst>
          </p:cNvPr>
          <p:cNvGrpSpPr/>
          <p:nvPr/>
        </p:nvGrpSpPr>
        <p:grpSpPr>
          <a:xfrm>
            <a:off x="5559358" y="3060729"/>
            <a:ext cx="5837229" cy="769634"/>
            <a:chOff x="4169518" y="1527604"/>
            <a:chExt cx="4377922" cy="577226"/>
          </a:xfrm>
        </p:grpSpPr>
        <p:sp>
          <p:nvSpPr>
            <p:cNvPr id="19" name="CuadroTexto 395">
              <a:extLst>
                <a:ext uri="{FF2B5EF4-FFF2-40B4-BE49-F238E27FC236}">
                  <a16:creationId xmlns:a16="http://schemas.microsoft.com/office/drawing/2014/main" id="{129E4E26-7E80-5224-94E9-116243F96D10}"/>
                </a:ext>
              </a:extLst>
            </p:cNvPr>
            <p:cNvSpPr txBox="1"/>
            <p:nvPr/>
          </p:nvSpPr>
          <p:spPr>
            <a:xfrm>
              <a:off x="4169518" y="1596927"/>
              <a:ext cx="2002239" cy="438581"/>
            </a:xfrm>
            <a:prstGeom prst="rect">
              <a:avLst/>
            </a:prstGeom>
            <a:noFill/>
          </p:spPr>
          <p:txBody>
            <a:bodyPr wrap="square" rtlCol="0" anchor="ctr">
              <a:spAutoFit/>
            </a:bodyPr>
            <a:lstStyle/>
            <a:p>
              <a:pPr algn="r" defTabSz="914377"/>
              <a:r>
                <a:rPr lang="en-US" sz="3200" b="1" dirty="0">
                  <a:latin typeface="Lato Black" panose="020F0502020204030203" pitchFamily="34" charset="0"/>
                  <a:ea typeface="Lato Black" panose="020F0502020204030203" pitchFamily="34" charset="0"/>
                  <a:cs typeface="Lato Black" panose="020F0502020204030203" pitchFamily="34" charset="0"/>
                </a:rPr>
                <a:t>175 million</a:t>
              </a:r>
            </a:p>
          </p:txBody>
        </p:sp>
        <p:sp>
          <p:nvSpPr>
            <p:cNvPr id="20" name="Rectangle 56">
              <a:extLst>
                <a:ext uri="{FF2B5EF4-FFF2-40B4-BE49-F238E27FC236}">
                  <a16:creationId xmlns:a16="http://schemas.microsoft.com/office/drawing/2014/main" id="{306D8596-15CB-C710-B127-88A5AFDE3F6C}"/>
                </a:ext>
              </a:extLst>
            </p:cNvPr>
            <p:cNvSpPr/>
            <p:nvPr/>
          </p:nvSpPr>
          <p:spPr>
            <a:xfrm>
              <a:off x="6187011" y="1527604"/>
              <a:ext cx="2360429" cy="577226"/>
            </a:xfrm>
            <a:prstGeom prst="rect">
              <a:avLst/>
            </a:prstGeom>
          </p:spPr>
          <p:txBody>
            <a:bodyPr wrap="square" anchor="ctr">
              <a:spAutoFit/>
            </a:bodyPr>
            <a:lstStyle/>
            <a:p>
              <a:pPr defTabSz="914377"/>
              <a:r>
                <a:rPr lang="en-US" sz="1467" dirty="0"/>
                <a:t>records of personal identification information (PII) affected in 822 individual incidents nationwide</a:t>
              </a:r>
            </a:p>
          </p:txBody>
        </p:sp>
      </p:grpSp>
      <p:graphicFrame>
        <p:nvGraphicFramePr>
          <p:cNvPr id="21" name="Chart 20">
            <a:extLst>
              <a:ext uri="{FF2B5EF4-FFF2-40B4-BE49-F238E27FC236}">
                <a16:creationId xmlns:a16="http://schemas.microsoft.com/office/drawing/2014/main" id="{A1B7296B-7464-A9E9-2C47-92FE47634DF1}"/>
              </a:ext>
            </a:extLst>
          </p:cNvPr>
          <p:cNvGraphicFramePr/>
          <p:nvPr>
            <p:extLst>
              <p:ext uri="{D42A27DB-BD31-4B8C-83A1-F6EECF244321}">
                <p14:modId xmlns:p14="http://schemas.microsoft.com/office/powerpoint/2010/main" val="307851373"/>
              </p:ext>
            </p:extLst>
          </p:nvPr>
        </p:nvGraphicFramePr>
        <p:xfrm>
          <a:off x="2892640" y="2588044"/>
          <a:ext cx="2460171" cy="2306363"/>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2A27DBD1-F1B8-1C36-D1D5-788128B66602}"/>
              </a:ext>
            </a:extLst>
          </p:cNvPr>
          <p:cNvSpPr txBox="1"/>
          <p:nvPr/>
        </p:nvSpPr>
        <p:spPr>
          <a:xfrm>
            <a:off x="3440420" y="3190914"/>
            <a:ext cx="1646229" cy="748988"/>
          </a:xfrm>
          <a:prstGeom prst="rect">
            <a:avLst/>
          </a:prstGeom>
          <a:noFill/>
          <a:ln>
            <a:noFill/>
          </a:ln>
        </p:spPr>
        <p:txBody>
          <a:bodyPr wrap="square" rtlCol="0" anchor="ctr">
            <a:spAutoFit/>
          </a:bodyPr>
          <a:lstStyle/>
          <a:p>
            <a:pPr algn="ctr"/>
            <a:r>
              <a:rPr lang="en-US" sz="4267" b="1" dirty="0">
                <a:solidFill>
                  <a:srgbClr val="FF9933"/>
                </a:solidFill>
                <a:latin typeface="Lato Black" panose="020F0502020204030203" pitchFamily="34" charset="0"/>
                <a:ea typeface="Lato Black" panose="020F0502020204030203" pitchFamily="34" charset="0"/>
                <a:cs typeface="Lato Black" panose="020F0502020204030203" pitchFamily="34" charset="0"/>
              </a:rPr>
              <a:t>93%</a:t>
            </a:r>
          </a:p>
        </p:txBody>
      </p:sp>
    </p:spTree>
    <p:extLst>
      <p:ext uri="{BB962C8B-B14F-4D97-AF65-F5344CB8AC3E}">
        <p14:creationId xmlns:p14="http://schemas.microsoft.com/office/powerpoint/2010/main" val="41330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D73AC5-5C5B-621E-F65D-0B2549928AB1}"/>
              </a:ext>
            </a:extLst>
          </p:cNvPr>
          <p:cNvSpPr/>
          <p:nvPr/>
        </p:nvSpPr>
        <p:spPr bwMode="auto">
          <a:xfrm>
            <a:off x="-8614" y="0"/>
            <a:ext cx="12200615" cy="1219197"/>
          </a:xfrm>
          <a:prstGeom prst="rect">
            <a:avLst/>
          </a:prstGeom>
          <a:solidFill>
            <a:srgbClr val="FF9933"/>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cs typeface="Tahoma" pitchFamily="34" charset="0"/>
            </a:endParaRPr>
          </a:p>
        </p:txBody>
      </p:sp>
      <p:sp>
        <p:nvSpPr>
          <p:cNvPr id="2" name="Title 1">
            <a:extLst>
              <a:ext uri="{FF2B5EF4-FFF2-40B4-BE49-F238E27FC236}">
                <a16:creationId xmlns:a16="http://schemas.microsoft.com/office/drawing/2014/main" id="{BCB5BD0B-C040-45A8-869F-0CC9A860A0C6}"/>
              </a:ext>
            </a:extLst>
          </p:cNvPr>
          <p:cNvSpPr>
            <a:spLocks noGrp="1"/>
          </p:cNvSpPr>
          <p:nvPr>
            <p:ph type="title"/>
          </p:nvPr>
        </p:nvSpPr>
        <p:spPr/>
        <p:txBody>
          <a:bodyPr/>
          <a:lstStyle/>
          <a:p>
            <a:r>
              <a:rPr lang="en-US" dirty="0">
                <a:latin typeface="Lato Black" panose="020F0502020204030203" pitchFamily="34" charset="0"/>
                <a:cs typeface="Lato Black" panose="020F0502020204030203" pitchFamily="34" charset="0"/>
              </a:rPr>
              <a:t>Source of Threats for Cybercrime</a:t>
            </a:r>
          </a:p>
        </p:txBody>
      </p:sp>
      <p:sp>
        <p:nvSpPr>
          <p:cNvPr id="3" name="Text Placeholder 2">
            <a:extLst>
              <a:ext uri="{FF2B5EF4-FFF2-40B4-BE49-F238E27FC236}">
                <a16:creationId xmlns:a16="http://schemas.microsoft.com/office/drawing/2014/main" id="{ADEB7D72-55AB-45D1-981D-AAFE85282E4E}"/>
              </a:ext>
            </a:extLst>
          </p:cNvPr>
          <p:cNvSpPr>
            <a:spLocks noGrp="1"/>
          </p:cNvSpPr>
          <p:nvPr>
            <p:ph type="body" sz="quarter" idx="12"/>
          </p:nvPr>
        </p:nvSpPr>
        <p:spPr>
          <a:xfrm>
            <a:off x="6091693" y="1842786"/>
            <a:ext cx="5752125" cy="3584058"/>
          </a:xfrm>
          <a:ln>
            <a:noFill/>
          </a:ln>
        </p:spPr>
        <p:txBody>
          <a:bodyPr anchor="ctr" anchorCtr="0">
            <a:noAutofit/>
          </a:bodyPr>
          <a:lstStyle/>
          <a:p>
            <a:pPr marL="285750" indent="-285750">
              <a:buClr>
                <a:srgbClr val="FF9933"/>
              </a:buClr>
              <a:buFont typeface="Arial" panose="020B0604020202020204" pitchFamily="34" charset="0"/>
              <a:buChar char="•"/>
            </a:pPr>
            <a:r>
              <a:rPr lang="en-US" dirty="0">
                <a:latin typeface="+mn-lt"/>
              </a:rPr>
              <a:t>Open-Source Vulnerabilities</a:t>
            </a:r>
          </a:p>
          <a:p>
            <a:pPr marL="285750" indent="-285750">
              <a:buClr>
                <a:srgbClr val="FF9933"/>
              </a:buClr>
              <a:buFont typeface="Arial" panose="020B0604020202020204" pitchFamily="34" charset="0"/>
              <a:buChar char="•"/>
            </a:pPr>
            <a:r>
              <a:rPr lang="en-US" dirty="0">
                <a:latin typeface="+mn-lt"/>
              </a:rPr>
              <a:t>Advanced Phishing Technologies</a:t>
            </a:r>
          </a:p>
          <a:p>
            <a:pPr marL="285750" indent="-285750">
              <a:buClr>
                <a:srgbClr val="FF9933"/>
              </a:buClr>
              <a:buFont typeface="Arial" panose="020B0604020202020204" pitchFamily="34" charset="0"/>
              <a:buChar char="•"/>
            </a:pPr>
            <a:r>
              <a:rPr lang="en-US" dirty="0">
                <a:latin typeface="+mn-lt"/>
              </a:rPr>
              <a:t>Ransomware</a:t>
            </a:r>
          </a:p>
          <a:p>
            <a:pPr marL="285750" indent="-285750">
              <a:buClr>
                <a:srgbClr val="FF9933"/>
              </a:buClr>
              <a:buFont typeface="Arial" panose="020B0604020202020204" pitchFamily="34" charset="0"/>
              <a:buChar char="•"/>
            </a:pPr>
            <a:r>
              <a:rPr lang="en-US" dirty="0">
                <a:latin typeface="+mn-lt"/>
              </a:rPr>
              <a:t>Fraud &amp; Identity Theft</a:t>
            </a:r>
          </a:p>
          <a:p>
            <a:pPr marL="285750" indent="-285750">
              <a:buClr>
                <a:srgbClr val="FF9933"/>
              </a:buClr>
              <a:buFont typeface="Arial" panose="020B0604020202020204" pitchFamily="34" charset="0"/>
              <a:buChar char="•"/>
            </a:pPr>
            <a:r>
              <a:rPr lang="en-US" dirty="0">
                <a:latin typeface="+mn-lt"/>
              </a:rPr>
              <a:t>Global Economic Headwinds</a:t>
            </a:r>
          </a:p>
          <a:p>
            <a:pPr marL="285750" indent="-285750">
              <a:buClr>
                <a:srgbClr val="FF9933"/>
              </a:buClr>
              <a:buFont typeface="Arial" panose="020B0604020202020204" pitchFamily="34" charset="0"/>
              <a:buChar char="•"/>
            </a:pPr>
            <a:r>
              <a:rPr lang="en-US" dirty="0">
                <a:latin typeface="+mn-lt"/>
              </a:rPr>
              <a:t>Lack of Investment &amp; Preparation</a:t>
            </a:r>
          </a:p>
        </p:txBody>
      </p:sp>
      <p:pic>
        <p:nvPicPr>
          <p:cNvPr id="7" name="Picture Placeholder 6">
            <a:extLst>
              <a:ext uri="{FF2B5EF4-FFF2-40B4-BE49-F238E27FC236}">
                <a16:creationId xmlns:a16="http://schemas.microsoft.com/office/drawing/2014/main" id="{71D9EB49-4EAC-9DD9-980D-4E0430B460AE}"/>
              </a:ext>
            </a:extLst>
          </p:cNvPr>
          <p:cNvPicPr>
            <a:picLocks noGrp="1" noChangeAspect="1"/>
          </p:cNvPicPr>
          <p:nvPr>
            <p:ph type="pic" sz="quarter" idx="13"/>
          </p:nvPr>
        </p:nvPicPr>
        <p:blipFill>
          <a:blip r:embed="rId3"/>
          <a:srcRect/>
          <a:stretch/>
        </p:blipFill>
        <p:spPr>
          <a:xfrm flipH="1">
            <a:off x="-8614" y="1219198"/>
            <a:ext cx="5638801" cy="5638801"/>
          </a:xfrm>
        </p:spPr>
      </p:pic>
      <p:pic>
        <p:nvPicPr>
          <p:cNvPr id="6" name="Graphic 5">
            <a:extLst>
              <a:ext uri="{FF2B5EF4-FFF2-40B4-BE49-F238E27FC236}">
                <a16:creationId xmlns:a16="http://schemas.microsoft.com/office/drawing/2014/main" id="{6648F387-A56B-5B8B-6075-E2EF245B63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9186" y="2683644"/>
            <a:ext cx="2743200" cy="2743200"/>
          </a:xfrm>
          <a:prstGeom prst="rect">
            <a:avLst/>
          </a:prstGeom>
        </p:spPr>
      </p:pic>
    </p:spTree>
    <p:extLst>
      <p:ext uri="{BB962C8B-B14F-4D97-AF65-F5344CB8AC3E}">
        <p14:creationId xmlns:p14="http://schemas.microsoft.com/office/powerpoint/2010/main" val="267455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D73AC5-5C5B-621E-F65D-0B2549928AB1}"/>
              </a:ext>
            </a:extLst>
          </p:cNvPr>
          <p:cNvSpPr/>
          <p:nvPr/>
        </p:nvSpPr>
        <p:spPr bwMode="auto">
          <a:xfrm>
            <a:off x="-8614" y="0"/>
            <a:ext cx="12200615" cy="1219197"/>
          </a:xfrm>
          <a:prstGeom prst="rect">
            <a:avLst/>
          </a:prstGeom>
          <a:solidFill>
            <a:srgbClr val="FF9933"/>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cs typeface="Tahoma" pitchFamily="34" charset="0"/>
            </a:endParaRPr>
          </a:p>
        </p:txBody>
      </p:sp>
      <p:sp>
        <p:nvSpPr>
          <p:cNvPr id="2" name="Title 1">
            <a:extLst>
              <a:ext uri="{FF2B5EF4-FFF2-40B4-BE49-F238E27FC236}">
                <a16:creationId xmlns:a16="http://schemas.microsoft.com/office/drawing/2014/main" id="{BCB5BD0B-C040-45A8-869F-0CC9A860A0C6}"/>
              </a:ext>
            </a:extLst>
          </p:cNvPr>
          <p:cNvSpPr>
            <a:spLocks noGrp="1"/>
          </p:cNvSpPr>
          <p:nvPr>
            <p:ph type="title"/>
          </p:nvPr>
        </p:nvSpPr>
        <p:spPr/>
        <p:txBody>
          <a:bodyPr>
            <a:normAutofit fontScale="90000"/>
          </a:bodyPr>
          <a:lstStyle/>
          <a:p>
            <a:r>
              <a:rPr lang="en-US" dirty="0">
                <a:latin typeface="Lato Black" panose="020F0502020204030203" pitchFamily="34" charset="0"/>
                <a:cs typeface="Lato Black" panose="020F0502020204030203" pitchFamily="34" charset="0"/>
              </a:rPr>
              <a:t>Defining an Offensive Approach to Fraud &amp; Security in Government</a:t>
            </a:r>
          </a:p>
        </p:txBody>
      </p:sp>
      <p:pic>
        <p:nvPicPr>
          <p:cNvPr id="7" name="Picture Placeholder 6">
            <a:extLst>
              <a:ext uri="{FF2B5EF4-FFF2-40B4-BE49-F238E27FC236}">
                <a16:creationId xmlns:a16="http://schemas.microsoft.com/office/drawing/2014/main" id="{71D9EB49-4EAC-9DD9-980D-4E0430B460AE}"/>
              </a:ext>
            </a:extLst>
          </p:cNvPr>
          <p:cNvPicPr>
            <a:picLocks noGrp="1" noChangeAspect="1"/>
          </p:cNvPicPr>
          <p:nvPr>
            <p:ph type="pic" sz="quarter" idx="13"/>
          </p:nvPr>
        </p:nvPicPr>
        <p:blipFill>
          <a:blip r:embed="rId3"/>
          <a:srcRect/>
          <a:stretch/>
        </p:blipFill>
        <p:spPr>
          <a:xfrm flipH="1">
            <a:off x="-8614" y="1219198"/>
            <a:ext cx="5638801" cy="5638801"/>
          </a:xfrm>
        </p:spPr>
      </p:pic>
      <p:pic>
        <p:nvPicPr>
          <p:cNvPr id="6" name="Graphic 5">
            <a:extLst>
              <a:ext uri="{FF2B5EF4-FFF2-40B4-BE49-F238E27FC236}">
                <a16:creationId xmlns:a16="http://schemas.microsoft.com/office/drawing/2014/main" id="{6648F387-A56B-5B8B-6075-E2EF245B635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39186" y="2683644"/>
            <a:ext cx="2743200" cy="2743200"/>
          </a:xfrm>
          <a:prstGeom prst="rect">
            <a:avLst/>
          </a:prstGeom>
        </p:spPr>
      </p:pic>
      <p:sp>
        <p:nvSpPr>
          <p:cNvPr id="9" name="Content Placeholder 6">
            <a:extLst>
              <a:ext uri="{FF2B5EF4-FFF2-40B4-BE49-F238E27FC236}">
                <a16:creationId xmlns:a16="http://schemas.microsoft.com/office/drawing/2014/main" id="{30754D84-5574-3CAD-36CA-827BB6FF335B}"/>
              </a:ext>
            </a:extLst>
          </p:cNvPr>
          <p:cNvSpPr txBox="1">
            <a:spLocks/>
          </p:cNvSpPr>
          <p:nvPr/>
        </p:nvSpPr>
        <p:spPr>
          <a:xfrm>
            <a:off x="6833040" y="1773716"/>
            <a:ext cx="3919774" cy="3889665"/>
          </a:xfrm>
          <a:prstGeom prst="rect">
            <a:avLst/>
          </a:prstGeom>
        </p:spPr>
        <p:txBody>
          <a:bodyPr vert="horz" lIns="68580" tIns="34290" rIns="68580" bIns="34290" rtlCol="0" anchor="ctr">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01638"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73088" indent="-1158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dirty="0"/>
              <a:t>Address Verification Services (AVS)</a:t>
            </a:r>
          </a:p>
          <a:p>
            <a:pPr marL="0" indent="0">
              <a:spcAft>
                <a:spcPts val="1200"/>
              </a:spcAft>
              <a:buNone/>
            </a:pPr>
            <a:r>
              <a:rPr lang="en-US" sz="2000" dirty="0"/>
              <a:t>CVV, CVV2, CID, CVC Validation</a:t>
            </a:r>
          </a:p>
          <a:p>
            <a:pPr marL="0" indent="0">
              <a:spcAft>
                <a:spcPts val="1200"/>
              </a:spcAft>
              <a:buNone/>
            </a:pPr>
            <a:r>
              <a:rPr lang="en-US" sz="2000" dirty="0"/>
              <a:t>Maximum Transaction Limits</a:t>
            </a:r>
          </a:p>
          <a:p>
            <a:pPr marL="0" indent="0">
              <a:spcAft>
                <a:spcPts val="1200"/>
              </a:spcAft>
              <a:buNone/>
            </a:pPr>
            <a:r>
              <a:rPr lang="en-US" sz="2000" dirty="0"/>
              <a:t>Validation of a CAPTCHA</a:t>
            </a:r>
          </a:p>
          <a:p>
            <a:pPr marL="0" indent="0">
              <a:spcAft>
                <a:spcPts val="1200"/>
              </a:spcAft>
              <a:buNone/>
            </a:pPr>
            <a:r>
              <a:rPr lang="en-US" sz="2000" dirty="0"/>
              <a:t>Real-Time Payment Authorization</a:t>
            </a:r>
          </a:p>
          <a:p>
            <a:pPr marL="0" indent="0">
              <a:spcAft>
                <a:spcPts val="1200"/>
              </a:spcAft>
              <a:buNone/>
            </a:pPr>
            <a:r>
              <a:rPr lang="en-US" sz="2000" dirty="0"/>
              <a:t>NACHA Account Validation Services</a:t>
            </a:r>
          </a:p>
        </p:txBody>
      </p:sp>
      <p:grpSp>
        <p:nvGrpSpPr>
          <p:cNvPr id="27" name="Group 26">
            <a:extLst>
              <a:ext uri="{FF2B5EF4-FFF2-40B4-BE49-F238E27FC236}">
                <a16:creationId xmlns:a16="http://schemas.microsoft.com/office/drawing/2014/main" id="{1EF108E0-D770-6C08-FB35-D5930FCB4120}"/>
              </a:ext>
            </a:extLst>
          </p:cNvPr>
          <p:cNvGrpSpPr/>
          <p:nvPr/>
        </p:nvGrpSpPr>
        <p:grpSpPr>
          <a:xfrm>
            <a:off x="6249698" y="1983852"/>
            <a:ext cx="319205" cy="319205"/>
            <a:chOff x="6264711" y="1964255"/>
            <a:chExt cx="319205" cy="319205"/>
          </a:xfrm>
        </p:grpSpPr>
        <p:sp>
          <p:nvSpPr>
            <p:cNvPr id="11" name="Oval 10">
              <a:extLst>
                <a:ext uri="{FF2B5EF4-FFF2-40B4-BE49-F238E27FC236}">
                  <a16:creationId xmlns:a16="http://schemas.microsoft.com/office/drawing/2014/main" id="{65D815D3-73A7-3C55-26A1-8345DCD137CD}"/>
                </a:ext>
              </a:extLst>
            </p:cNvPr>
            <p:cNvSpPr/>
            <p:nvPr/>
          </p:nvSpPr>
          <p:spPr>
            <a:xfrm>
              <a:off x="6264711" y="1964255"/>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12" name="Graphic 11" descr="Checkmark with solid fill">
              <a:extLst>
                <a:ext uri="{FF2B5EF4-FFF2-40B4-BE49-F238E27FC236}">
                  <a16:creationId xmlns:a16="http://schemas.microsoft.com/office/drawing/2014/main" id="{60583287-0ECD-1F3D-96F9-9179B70225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1997709"/>
              <a:ext cx="268333" cy="268333"/>
            </a:xfrm>
            <a:prstGeom prst="rect">
              <a:avLst/>
            </a:prstGeom>
          </p:spPr>
        </p:pic>
      </p:grpSp>
      <p:grpSp>
        <p:nvGrpSpPr>
          <p:cNvPr id="28" name="Group 27">
            <a:extLst>
              <a:ext uri="{FF2B5EF4-FFF2-40B4-BE49-F238E27FC236}">
                <a16:creationId xmlns:a16="http://schemas.microsoft.com/office/drawing/2014/main" id="{41C84407-7468-2837-3B2A-F594FCD6DB57}"/>
              </a:ext>
            </a:extLst>
          </p:cNvPr>
          <p:cNvGrpSpPr/>
          <p:nvPr/>
        </p:nvGrpSpPr>
        <p:grpSpPr>
          <a:xfrm>
            <a:off x="6249698" y="2704176"/>
            <a:ext cx="319205" cy="319205"/>
            <a:chOff x="6264711" y="2521603"/>
            <a:chExt cx="319205" cy="319205"/>
          </a:xfrm>
        </p:grpSpPr>
        <p:sp>
          <p:nvSpPr>
            <p:cNvPr id="14" name="Oval 13">
              <a:extLst>
                <a:ext uri="{FF2B5EF4-FFF2-40B4-BE49-F238E27FC236}">
                  <a16:creationId xmlns:a16="http://schemas.microsoft.com/office/drawing/2014/main" id="{07701951-A83C-A127-1F6F-17FF19BDA389}"/>
                </a:ext>
              </a:extLst>
            </p:cNvPr>
            <p:cNvSpPr/>
            <p:nvPr/>
          </p:nvSpPr>
          <p:spPr>
            <a:xfrm>
              <a:off x="6264711" y="2521603"/>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15" name="Graphic 14" descr="Checkmark with solid fill">
              <a:extLst>
                <a:ext uri="{FF2B5EF4-FFF2-40B4-BE49-F238E27FC236}">
                  <a16:creationId xmlns:a16="http://schemas.microsoft.com/office/drawing/2014/main" id="{CCC76778-1475-D925-EEA9-48D7DE1B17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2555057"/>
              <a:ext cx="268333" cy="268333"/>
            </a:xfrm>
            <a:prstGeom prst="rect">
              <a:avLst/>
            </a:prstGeom>
          </p:spPr>
        </p:pic>
      </p:grpSp>
      <p:grpSp>
        <p:nvGrpSpPr>
          <p:cNvPr id="29" name="Group 28">
            <a:extLst>
              <a:ext uri="{FF2B5EF4-FFF2-40B4-BE49-F238E27FC236}">
                <a16:creationId xmlns:a16="http://schemas.microsoft.com/office/drawing/2014/main" id="{D25D5394-9C00-2D54-7316-C85C6EA6C60D}"/>
              </a:ext>
            </a:extLst>
          </p:cNvPr>
          <p:cNvGrpSpPr/>
          <p:nvPr/>
        </p:nvGrpSpPr>
        <p:grpSpPr>
          <a:xfrm>
            <a:off x="6249698" y="3278120"/>
            <a:ext cx="319205" cy="319205"/>
            <a:chOff x="6264711" y="3134875"/>
            <a:chExt cx="319205" cy="319205"/>
          </a:xfrm>
        </p:grpSpPr>
        <p:sp>
          <p:nvSpPr>
            <p:cNvPr id="17" name="Oval 16">
              <a:extLst>
                <a:ext uri="{FF2B5EF4-FFF2-40B4-BE49-F238E27FC236}">
                  <a16:creationId xmlns:a16="http://schemas.microsoft.com/office/drawing/2014/main" id="{1009FCF5-87DF-7553-AD7E-B3DB5513CAD6}"/>
                </a:ext>
              </a:extLst>
            </p:cNvPr>
            <p:cNvSpPr/>
            <p:nvPr/>
          </p:nvSpPr>
          <p:spPr>
            <a:xfrm>
              <a:off x="6264711" y="3134875"/>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18" name="Graphic 17" descr="Checkmark with solid fill">
              <a:extLst>
                <a:ext uri="{FF2B5EF4-FFF2-40B4-BE49-F238E27FC236}">
                  <a16:creationId xmlns:a16="http://schemas.microsoft.com/office/drawing/2014/main" id="{FAA6E6B7-53CD-7BF9-A57C-B55B78D517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3168329"/>
              <a:ext cx="268333" cy="268333"/>
            </a:xfrm>
            <a:prstGeom prst="rect">
              <a:avLst/>
            </a:prstGeom>
          </p:spPr>
        </p:pic>
      </p:grpSp>
      <p:grpSp>
        <p:nvGrpSpPr>
          <p:cNvPr id="30" name="Group 29">
            <a:extLst>
              <a:ext uri="{FF2B5EF4-FFF2-40B4-BE49-F238E27FC236}">
                <a16:creationId xmlns:a16="http://schemas.microsoft.com/office/drawing/2014/main" id="{2ED67397-C591-B569-AA0C-7281BA0442A0}"/>
              </a:ext>
            </a:extLst>
          </p:cNvPr>
          <p:cNvGrpSpPr/>
          <p:nvPr/>
        </p:nvGrpSpPr>
        <p:grpSpPr>
          <a:xfrm>
            <a:off x="6254496" y="3829230"/>
            <a:ext cx="319205" cy="319205"/>
            <a:chOff x="6264711" y="3829230"/>
            <a:chExt cx="319205" cy="319205"/>
          </a:xfrm>
        </p:grpSpPr>
        <p:sp>
          <p:nvSpPr>
            <p:cNvPr id="20" name="Oval 19">
              <a:extLst>
                <a:ext uri="{FF2B5EF4-FFF2-40B4-BE49-F238E27FC236}">
                  <a16:creationId xmlns:a16="http://schemas.microsoft.com/office/drawing/2014/main" id="{14C11945-F30C-C242-16D3-528E2A30D691}"/>
                </a:ext>
              </a:extLst>
            </p:cNvPr>
            <p:cNvSpPr/>
            <p:nvPr/>
          </p:nvSpPr>
          <p:spPr>
            <a:xfrm>
              <a:off x="6264711" y="3829230"/>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21" name="Graphic 20" descr="Checkmark with solid fill">
              <a:extLst>
                <a:ext uri="{FF2B5EF4-FFF2-40B4-BE49-F238E27FC236}">
                  <a16:creationId xmlns:a16="http://schemas.microsoft.com/office/drawing/2014/main" id="{D0C3B5FD-C4C0-666E-C3C1-4B518FC7E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3862684"/>
              <a:ext cx="268333" cy="268333"/>
            </a:xfrm>
            <a:prstGeom prst="rect">
              <a:avLst/>
            </a:prstGeom>
          </p:spPr>
        </p:pic>
      </p:grpSp>
      <p:grpSp>
        <p:nvGrpSpPr>
          <p:cNvPr id="31" name="Group 30">
            <a:extLst>
              <a:ext uri="{FF2B5EF4-FFF2-40B4-BE49-F238E27FC236}">
                <a16:creationId xmlns:a16="http://schemas.microsoft.com/office/drawing/2014/main" id="{826E1AB1-AA5A-6C24-F2CD-C5B6FFAB0B44}"/>
              </a:ext>
            </a:extLst>
          </p:cNvPr>
          <p:cNvGrpSpPr/>
          <p:nvPr/>
        </p:nvGrpSpPr>
        <p:grpSpPr>
          <a:xfrm>
            <a:off x="6254496" y="4341012"/>
            <a:ext cx="319205" cy="319205"/>
            <a:chOff x="6264711" y="4395287"/>
            <a:chExt cx="319205" cy="319205"/>
          </a:xfrm>
        </p:grpSpPr>
        <p:sp>
          <p:nvSpPr>
            <p:cNvPr id="23" name="Oval 22">
              <a:extLst>
                <a:ext uri="{FF2B5EF4-FFF2-40B4-BE49-F238E27FC236}">
                  <a16:creationId xmlns:a16="http://schemas.microsoft.com/office/drawing/2014/main" id="{7AE6A2AC-AAA4-231B-C4B8-23C0D4111F8F}"/>
                </a:ext>
              </a:extLst>
            </p:cNvPr>
            <p:cNvSpPr/>
            <p:nvPr/>
          </p:nvSpPr>
          <p:spPr>
            <a:xfrm>
              <a:off x="6264711" y="4395287"/>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24" name="Graphic 23" descr="Checkmark with solid fill">
              <a:extLst>
                <a:ext uri="{FF2B5EF4-FFF2-40B4-BE49-F238E27FC236}">
                  <a16:creationId xmlns:a16="http://schemas.microsoft.com/office/drawing/2014/main" id="{3D00D9C2-DB5D-FE8D-6D2F-53332FF301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4428741"/>
              <a:ext cx="268333" cy="268333"/>
            </a:xfrm>
            <a:prstGeom prst="rect">
              <a:avLst/>
            </a:prstGeom>
          </p:spPr>
        </p:pic>
      </p:grpSp>
      <p:grpSp>
        <p:nvGrpSpPr>
          <p:cNvPr id="32" name="Group 31">
            <a:extLst>
              <a:ext uri="{FF2B5EF4-FFF2-40B4-BE49-F238E27FC236}">
                <a16:creationId xmlns:a16="http://schemas.microsoft.com/office/drawing/2014/main" id="{1FCD665A-4E42-8286-EA1E-A4BC1EFE4620}"/>
              </a:ext>
            </a:extLst>
          </p:cNvPr>
          <p:cNvGrpSpPr/>
          <p:nvPr/>
        </p:nvGrpSpPr>
        <p:grpSpPr>
          <a:xfrm>
            <a:off x="6254496" y="4954284"/>
            <a:ext cx="319205" cy="319205"/>
            <a:chOff x="6268047" y="4969987"/>
            <a:chExt cx="319205" cy="319205"/>
          </a:xfrm>
        </p:grpSpPr>
        <p:sp>
          <p:nvSpPr>
            <p:cNvPr id="25" name="Oval 24">
              <a:extLst>
                <a:ext uri="{FF2B5EF4-FFF2-40B4-BE49-F238E27FC236}">
                  <a16:creationId xmlns:a16="http://schemas.microsoft.com/office/drawing/2014/main" id="{32560DEA-5B1A-97A2-E0AE-67AAC26C5D75}"/>
                </a:ext>
              </a:extLst>
            </p:cNvPr>
            <p:cNvSpPr/>
            <p:nvPr/>
          </p:nvSpPr>
          <p:spPr>
            <a:xfrm>
              <a:off x="6268047" y="4969987"/>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26" name="Graphic 25" descr="Checkmark with solid fill">
              <a:extLst>
                <a:ext uri="{FF2B5EF4-FFF2-40B4-BE49-F238E27FC236}">
                  <a16:creationId xmlns:a16="http://schemas.microsoft.com/office/drawing/2014/main" id="{AC9F27E7-EE14-85B0-9B0B-CEC12BA86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3482" y="5003441"/>
              <a:ext cx="268333" cy="268333"/>
            </a:xfrm>
            <a:prstGeom prst="rect">
              <a:avLst/>
            </a:prstGeom>
          </p:spPr>
        </p:pic>
      </p:grpSp>
    </p:spTree>
    <p:extLst>
      <p:ext uri="{BB962C8B-B14F-4D97-AF65-F5344CB8AC3E}">
        <p14:creationId xmlns:p14="http://schemas.microsoft.com/office/powerpoint/2010/main" val="12464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1000"/>
                                        <p:tgtEl>
                                          <p:spTgt spid="9">
                                            <p:txEl>
                                              <p:pRg st="4" end="4"/>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D73AC5-5C5B-621E-F65D-0B2549928AB1}"/>
              </a:ext>
            </a:extLst>
          </p:cNvPr>
          <p:cNvSpPr/>
          <p:nvPr/>
        </p:nvSpPr>
        <p:spPr bwMode="auto">
          <a:xfrm>
            <a:off x="-8614" y="0"/>
            <a:ext cx="12200615" cy="1219197"/>
          </a:xfrm>
          <a:prstGeom prst="rect">
            <a:avLst/>
          </a:prstGeom>
          <a:solidFill>
            <a:srgbClr val="FF9933"/>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cs typeface="Tahoma" pitchFamily="34" charset="0"/>
            </a:endParaRPr>
          </a:p>
        </p:txBody>
      </p:sp>
      <p:sp>
        <p:nvSpPr>
          <p:cNvPr id="2" name="Title 1">
            <a:extLst>
              <a:ext uri="{FF2B5EF4-FFF2-40B4-BE49-F238E27FC236}">
                <a16:creationId xmlns:a16="http://schemas.microsoft.com/office/drawing/2014/main" id="{BCB5BD0B-C040-45A8-869F-0CC9A860A0C6}"/>
              </a:ext>
            </a:extLst>
          </p:cNvPr>
          <p:cNvSpPr>
            <a:spLocks noGrp="1"/>
          </p:cNvSpPr>
          <p:nvPr>
            <p:ph type="title"/>
          </p:nvPr>
        </p:nvSpPr>
        <p:spPr/>
        <p:txBody>
          <a:bodyPr>
            <a:normAutofit fontScale="90000"/>
          </a:bodyPr>
          <a:lstStyle/>
          <a:p>
            <a:r>
              <a:rPr lang="en-US" dirty="0">
                <a:latin typeface="Lato Black" panose="020F0502020204030203" pitchFamily="34" charset="0"/>
                <a:cs typeface="Lato Black" panose="020F0502020204030203" pitchFamily="34" charset="0"/>
              </a:rPr>
              <a:t>Defining an Offensive Approach to Fraud &amp; Security in Government</a:t>
            </a:r>
          </a:p>
        </p:txBody>
      </p:sp>
      <p:pic>
        <p:nvPicPr>
          <p:cNvPr id="7" name="Picture Placeholder 6">
            <a:extLst>
              <a:ext uri="{FF2B5EF4-FFF2-40B4-BE49-F238E27FC236}">
                <a16:creationId xmlns:a16="http://schemas.microsoft.com/office/drawing/2014/main" id="{71D9EB49-4EAC-9DD9-980D-4E0430B460AE}"/>
              </a:ext>
            </a:extLst>
          </p:cNvPr>
          <p:cNvPicPr>
            <a:picLocks noGrp="1" noChangeAspect="1"/>
          </p:cNvPicPr>
          <p:nvPr>
            <p:ph type="pic" sz="quarter" idx="13"/>
          </p:nvPr>
        </p:nvPicPr>
        <p:blipFill>
          <a:blip r:embed="rId3"/>
          <a:srcRect/>
          <a:stretch/>
        </p:blipFill>
        <p:spPr>
          <a:xfrm flipH="1">
            <a:off x="-8614" y="1219198"/>
            <a:ext cx="5638801" cy="5638801"/>
          </a:xfrm>
        </p:spPr>
      </p:pic>
      <p:pic>
        <p:nvPicPr>
          <p:cNvPr id="6" name="Graphic 5">
            <a:extLst>
              <a:ext uri="{FF2B5EF4-FFF2-40B4-BE49-F238E27FC236}">
                <a16:creationId xmlns:a16="http://schemas.microsoft.com/office/drawing/2014/main" id="{6648F387-A56B-5B8B-6075-E2EF245B635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39186" y="2683644"/>
            <a:ext cx="2743200" cy="2743200"/>
          </a:xfrm>
          <a:prstGeom prst="rect">
            <a:avLst/>
          </a:prstGeom>
        </p:spPr>
      </p:pic>
      <p:sp>
        <p:nvSpPr>
          <p:cNvPr id="9" name="Content Placeholder 6">
            <a:extLst>
              <a:ext uri="{FF2B5EF4-FFF2-40B4-BE49-F238E27FC236}">
                <a16:creationId xmlns:a16="http://schemas.microsoft.com/office/drawing/2014/main" id="{30754D84-5574-3CAD-36CA-827BB6FF335B}"/>
              </a:ext>
            </a:extLst>
          </p:cNvPr>
          <p:cNvSpPr txBox="1">
            <a:spLocks/>
          </p:cNvSpPr>
          <p:nvPr/>
        </p:nvSpPr>
        <p:spPr>
          <a:xfrm>
            <a:off x="6833040" y="1773716"/>
            <a:ext cx="3919774" cy="3889665"/>
          </a:xfrm>
          <a:prstGeom prst="rect">
            <a:avLst/>
          </a:prstGeom>
        </p:spPr>
        <p:txBody>
          <a:bodyPr vert="horz" lIns="68580" tIns="34290" rIns="68580" bIns="34290" rtlCol="0" anchor="ctr">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01638"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73088" indent="-1158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dirty="0"/>
              <a:t>Fraud Scoring &amp; AWS</a:t>
            </a:r>
          </a:p>
          <a:p>
            <a:pPr marL="0" indent="0">
              <a:spcAft>
                <a:spcPts val="1200"/>
              </a:spcAft>
              <a:buNone/>
            </a:pPr>
            <a:r>
              <a:rPr lang="en-US" sz="2000" dirty="0"/>
              <a:t>3D Secure</a:t>
            </a:r>
          </a:p>
          <a:p>
            <a:pPr marL="0" indent="0">
              <a:spcAft>
                <a:spcPts val="1200"/>
              </a:spcAft>
              <a:buNone/>
            </a:pPr>
            <a:r>
              <a:rPr lang="en-US" sz="2000" dirty="0"/>
              <a:t>PCI-Validated Point-to-Point Encryption</a:t>
            </a:r>
          </a:p>
          <a:p>
            <a:pPr marL="0" indent="0">
              <a:spcAft>
                <a:spcPts val="1200"/>
              </a:spcAft>
              <a:buNone/>
            </a:pPr>
            <a:r>
              <a:rPr lang="en-US" sz="2000" dirty="0"/>
              <a:t>Network Tokenization</a:t>
            </a:r>
          </a:p>
          <a:p>
            <a:pPr marL="0" indent="0">
              <a:spcAft>
                <a:spcPts val="1200"/>
              </a:spcAft>
              <a:buNone/>
            </a:pPr>
            <a:r>
              <a:rPr lang="en-US" sz="2000" dirty="0"/>
              <a:t>Account Updater</a:t>
            </a:r>
          </a:p>
          <a:p>
            <a:pPr marL="0" indent="0">
              <a:spcAft>
                <a:spcPts val="1200"/>
              </a:spcAft>
              <a:buNone/>
            </a:pPr>
            <a:r>
              <a:rPr lang="en-US" sz="2000" dirty="0"/>
              <a:t>ASV Scanning &amp; PCI 4.0</a:t>
            </a:r>
          </a:p>
        </p:txBody>
      </p:sp>
      <p:grpSp>
        <p:nvGrpSpPr>
          <p:cNvPr id="27" name="Group 26">
            <a:extLst>
              <a:ext uri="{FF2B5EF4-FFF2-40B4-BE49-F238E27FC236}">
                <a16:creationId xmlns:a16="http://schemas.microsoft.com/office/drawing/2014/main" id="{1EF108E0-D770-6C08-FB35-D5930FCB4120}"/>
              </a:ext>
            </a:extLst>
          </p:cNvPr>
          <p:cNvGrpSpPr/>
          <p:nvPr/>
        </p:nvGrpSpPr>
        <p:grpSpPr>
          <a:xfrm>
            <a:off x="6249698" y="1983852"/>
            <a:ext cx="319205" cy="319205"/>
            <a:chOff x="6264711" y="1964255"/>
            <a:chExt cx="319205" cy="319205"/>
          </a:xfrm>
        </p:grpSpPr>
        <p:sp>
          <p:nvSpPr>
            <p:cNvPr id="11" name="Oval 10">
              <a:extLst>
                <a:ext uri="{FF2B5EF4-FFF2-40B4-BE49-F238E27FC236}">
                  <a16:creationId xmlns:a16="http://schemas.microsoft.com/office/drawing/2014/main" id="{65D815D3-73A7-3C55-26A1-8345DCD137CD}"/>
                </a:ext>
              </a:extLst>
            </p:cNvPr>
            <p:cNvSpPr/>
            <p:nvPr/>
          </p:nvSpPr>
          <p:spPr>
            <a:xfrm>
              <a:off x="6264711" y="1964255"/>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12" name="Graphic 11" descr="Checkmark with solid fill">
              <a:extLst>
                <a:ext uri="{FF2B5EF4-FFF2-40B4-BE49-F238E27FC236}">
                  <a16:creationId xmlns:a16="http://schemas.microsoft.com/office/drawing/2014/main" id="{60583287-0ECD-1F3D-96F9-9179B70225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1997709"/>
              <a:ext cx="268333" cy="268333"/>
            </a:xfrm>
            <a:prstGeom prst="rect">
              <a:avLst/>
            </a:prstGeom>
          </p:spPr>
        </p:pic>
      </p:grpSp>
      <p:grpSp>
        <p:nvGrpSpPr>
          <p:cNvPr id="28" name="Group 27">
            <a:extLst>
              <a:ext uri="{FF2B5EF4-FFF2-40B4-BE49-F238E27FC236}">
                <a16:creationId xmlns:a16="http://schemas.microsoft.com/office/drawing/2014/main" id="{41C84407-7468-2837-3B2A-F594FCD6DB57}"/>
              </a:ext>
            </a:extLst>
          </p:cNvPr>
          <p:cNvGrpSpPr/>
          <p:nvPr/>
        </p:nvGrpSpPr>
        <p:grpSpPr>
          <a:xfrm>
            <a:off x="6254496" y="2577264"/>
            <a:ext cx="319205" cy="319205"/>
            <a:chOff x="6264711" y="2521603"/>
            <a:chExt cx="319205" cy="319205"/>
          </a:xfrm>
        </p:grpSpPr>
        <p:sp>
          <p:nvSpPr>
            <p:cNvPr id="14" name="Oval 13">
              <a:extLst>
                <a:ext uri="{FF2B5EF4-FFF2-40B4-BE49-F238E27FC236}">
                  <a16:creationId xmlns:a16="http://schemas.microsoft.com/office/drawing/2014/main" id="{07701951-A83C-A127-1F6F-17FF19BDA389}"/>
                </a:ext>
              </a:extLst>
            </p:cNvPr>
            <p:cNvSpPr/>
            <p:nvPr/>
          </p:nvSpPr>
          <p:spPr>
            <a:xfrm>
              <a:off x="6264711" y="2521603"/>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15" name="Graphic 14" descr="Checkmark with solid fill">
              <a:extLst>
                <a:ext uri="{FF2B5EF4-FFF2-40B4-BE49-F238E27FC236}">
                  <a16:creationId xmlns:a16="http://schemas.microsoft.com/office/drawing/2014/main" id="{CCC76778-1475-D925-EEA9-48D7DE1B17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2555057"/>
              <a:ext cx="268333" cy="268333"/>
            </a:xfrm>
            <a:prstGeom prst="rect">
              <a:avLst/>
            </a:prstGeom>
          </p:spPr>
        </p:pic>
      </p:grpSp>
      <p:grpSp>
        <p:nvGrpSpPr>
          <p:cNvPr id="29" name="Group 28">
            <a:extLst>
              <a:ext uri="{FF2B5EF4-FFF2-40B4-BE49-F238E27FC236}">
                <a16:creationId xmlns:a16="http://schemas.microsoft.com/office/drawing/2014/main" id="{D25D5394-9C00-2D54-7316-C85C6EA6C60D}"/>
              </a:ext>
            </a:extLst>
          </p:cNvPr>
          <p:cNvGrpSpPr/>
          <p:nvPr/>
        </p:nvGrpSpPr>
        <p:grpSpPr>
          <a:xfrm>
            <a:off x="6254496" y="3197508"/>
            <a:ext cx="319205" cy="319205"/>
            <a:chOff x="6264711" y="3134875"/>
            <a:chExt cx="319205" cy="319205"/>
          </a:xfrm>
        </p:grpSpPr>
        <p:sp>
          <p:nvSpPr>
            <p:cNvPr id="17" name="Oval 16">
              <a:extLst>
                <a:ext uri="{FF2B5EF4-FFF2-40B4-BE49-F238E27FC236}">
                  <a16:creationId xmlns:a16="http://schemas.microsoft.com/office/drawing/2014/main" id="{1009FCF5-87DF-7553-AD7E-B3DB5513CAD6}"/>
                </a:ext>
              </a:extLst>
            </p:cNvPr>
            <p:cNvSpPr/>
            <p:nvPr/>
          </p:nvSpPr>
          <p:spPr>
            <a:xfrm>
              <a:off x="6264711" y="3134875"/>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18" name="Graphic 17" descr="Checkmark with solid fill">
              <a:extLst>
                <a:ext uri="{FF2B5EF4-FFF2-40B4-BE49-F238E27FC236}">
                  <a16:creationId xmlns:a16="http://schemas.microsoft.com/office/drawing/2014/main" id="{FAA6E6B7-53CD-7BF9-A57C-B55B78D517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3168329"/>
              <a:ext cx="268333" cy="268333"/>
            </a:xfrm>
            <a:prstGeom prst="rect">
              <a:avLst/>
            </a:prstGeom>
          </p:spPr>
        </p:pic>
      </p:grpSp>
      <p:grpSp>
        <p:nvGrpSpPr>
          <p:cNvPr id="30" name="Group 29">
            <a:extLst>
              <a:ext uri="{FF2B5EF4-FFF2-40B4-BE49-F238E27FC236}">
                <a16:creationId xmlns:a16="http://schemas.microsoft.com/office/drawing/2014/main" id="{2ED67397-C591-B569-AA0C-7281BA0442A0}"/>
              </a:ext>
            </a:extLst>
          </p:cNvPr>
          <p:cNvGrpSpPr/>
          <p:nvPr/>
        </p:nvGrpSpPr>
        <p:grpSpPr>
          <a:xfrm>
            <a:off x="6254496" y="3933405"/>
            <a:ext cx="319205" cy="319205"/>
            <a:chOff x="6264711" y="3829230"/>
            <a:chExt cx="319205" cy="319205"/>
          </a:xfrm>
        </p:grpSpPr>
        <p:sp>
          <p:nvSpPr>
            <p:cNvPr id="20" name="Oval 19">
              <a:extLst>
                <a:ext uri="{FF2B5EF4-FFF2-40B4-BE49-F238E27FC236}">
                  <a16:creationId xmlns:a16="http://schemas.microsoft.com/office/drawing/2014/main" id="{14C11945-F30C-C242-16D3-528E2A30D691}"/>
                </a:ext>
              </a:extLst>
            </p:cNvPr>
            <p:cNvSpPr/>
            <p:nvPr/>
          </p:nvSpPr>
          <p:spPr>
            <a:xfrm>
              <a:off x="6264711" y="3829230"/>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21" name="Graphic 20" descr="Checkmark with solid fill">
              <a:extLst>
                <a:ext uri="{FF2B5EF4-FFF2-40B4-BE49-F238E27FC236}">
                  <a16:creationId xmlns:a16="http://schemas.microsoft.com/office/drawing/2014/main" id="{D0C3B5FD-C4C0-666E-C3C1-4B518FC7E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3862684"/>
              <a:ext cx="268333" cy="268333"/>
            </a:xfrm>
            <a:prstGeom prst="rect">
              <a:avLst/>
            </a:prstGeom>
          </p:spPr>
        </p:pic>
      </p:grpSp>
      <p:grpSp>
        <p:nvGrpSpPr>
          <p:cNvPr id="31" name="Group 30">
            <a:extLst>
              <a:ext uri="{FF2B5EF4-FFF2-40B4-BE49-F238E27FC236}">
                <a16:creationId xmlns:a16="http://schemas.microsoft.com/office/drawing/2014/main" id="{826E1AB1-AA5A-6C24-F2CD-C5B6FFAB0B44}"/>
              </a:ext>
            </a:extLst>
          </p:cNvPr>
          <p:cNvGrpSpPr/>
          <p:nvPr/>
        </p:nvGrpSpPr>
        <p:grpSpPr>
          <a:xfrm>
            <a:off x="6254496" y="4445187"/>
            <a:ext cx="319205" cy="319205"/>
            <a:chOff x="6264711" y="4395287"/>
            <a:chExt cx="319205" cy="319205"/>
          </a:xfrm>
        </p:grpSpPr>
        <p:sp>
          <p:nvSpPr>
            <p:cNvPr id="23" name="Oval 22">
              <a:extLst>
                <a:ext uri="{FF2B5EF4-FFF2-40B4-BE49-F238E27FC236}">
                  <a16:creationId xmlns:a16="http://schemas.microsoft.com/office/drawing/2014/main" id="{7AE6A2AC-AAA4-231B-C4B8-23C0D4111F8F}"/>
                </a:ext>
              </a:extLst>
            </p:cNvPr>
            <p:cNvSpPr/>
            <p:nvPr/>
          </p:nvSpPr>
          <p:spPr>
            <a:xfrm>
              <a:off x="6264711" y="4395287"/>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24" name="Graphic 23" descr="Checkmark with solid fill">
              <a:extLst>
                <a:ext uri="{FF2B5EF4-FFF2-40B4-BE49-F238E27FC236}">
                  <a16:creationId xmlns:a16="http://schemas.microsoft.com/office/drawing/2014/main" id="{3D00D9C2-DB5D-FE8D-6D2F-53332FF301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0146" y="4428741"/>
              <a:ext cx="268333" cy="268333"/>
            </a:xfrm>
            <a:prstGeom prst="rect">
              <a:avLst/>
            </a:prstGeom>
          </p:spPr>
        </p:pic>
      </p:grpSp>
      <p:grpSp>
        <p:nvGrpSpPr>
          <p:cNvPr id="32" name="Group 31">
            <a:extLst>
              <a:ext uri="{FF2B5EF4-FFF2-40B4-BE49-F238E27FC236}">
                <a16:creationId xmlns:a16="http://schemas.microsoft.com/office/drawing/2014/main" id="{1FCD665A-4E42-8286-EA1E-A4BC1EFE4620}"/>
              </a:ext>
            </a:extLst>
          </p:cNvPr>
          <p:cNvGrpSpPr/>
          <p:nvPr/>
        </p:nvGrpSpPr>
        <p:grpSpPr>
          <a:xfrm>
            <a:off x="6254496" y="5058459"/>
            <a:ext cx="319205" cy="319205"/>
            <a:chOff x="6268047" y="4969987"/>
            <a:chExt cx="319205" cy="319205"/>
          </a:xfrm>
        </p:grpSpPr>
        <p:sp>
          <p:nvSpPr>
            <p:cNvPr id="25" name="Oval 24">
              <a:extLst>
                <a:ext uri="{FF2B5EF4-FFF2-40B4-BE49-F238E27FC236}">
                  <a16:creationId xmlns:a16="http://schemas.microsoft.com/office/drawing/2014/main" id="{32560DEA-5B1A-97A2-E0AE-67AAC26C5D75}"/>
                </a:ext>
              </a:extLst>
            </p:cNvPr>
            <p:cNvSpPr/>
            <p:nvPr/>
          </p:nvSpPr>
          <p:spPr>
            <a:xfrm>
              <a:off x="6268047" y="4969987"/>
              <a:ext cx="319205" cy="31920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Nova Light" panose="020B0304020202020204" pitchFamily="34" charset="0"/>
              </a:endParaRPr>
            </a:p>
          </p:txBody>
        </p:sp>
        <p:pic>
          <p:nvPicPr>
            <p:cNvPr id="26" name="Graphic 25" descr="Checkmark with solid fill">
              <a:extLst>
                <a:ext uri="{FF2B5EF4-FFF2-40B4-BE49-F238E27FC236}">
                  <a16:creationId xmlns:a16="http://schemas.microsoft.com/office/drawing/2014/main" id="{AC9F27E7-EE14-85B0-9B0B-CEC12BA86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3482" y="5003441"/>
              <a:ext cx="268333" cy="268333"/>
            </a:xfrm>
            <a:prstGeom prst="rect">
              <a:avLst/>
            </a:prstGeom>
          </p:spPr>
        </p:pic>
      </p:grpSp>
    </p:spTree>
    <p:extLst>
      <p:ext uri="{BB962C8B-B14F-4D97-AF65-F5344CB8AC3E}">
        <p14:creationId xmlns:p14="http://schemas.microsoft.com/office/powerpoint/2010/main" val="139655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fade">
                                      <p:cBhvr>
                                        <p:cTn id="38" dur="1000"/>
                                        <p:tgtEl>
                                          <p:spTgt spid="9">
                                            <p:txEl>
                                              <p:pRg st="4" end="4"/>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Data &amp; Analytics Empower Government Decision-Making</a:t>
            </a:r>
          </a:p>
        </p:txBody>
      </p:sp>
    </p:spTree>
    <p:extLst>
      <p:ext uri="{BB962C8B-B14F-4D97-AF65-F5344CB8AC3E}">
        <p14:creationId xmlns:p14="http://schemas.microsoft.com/office/powerpoint/2010/main" val="425789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ormAutofit fontScale="90000"/>
          </a:bodyPr>
          <a:lstStyle/>
          <a:p>
            <a:r>
              <a:rPr lang="en-US" dirty="0"/>
              <a:t>The Value in Learning Constituents Paying </a:t>
            </a:r>
            <a:br>
              <a:rPr lang="en-US" dirty="0"/>
            </a:br>
            <a:r>
              <a:rPr lang="en-US" dirty="0"/>
              <a:t>Behaviors &amp; Modernizing Government</a:t>
            </a:r>
          </a:p>
        </p:txBody>
      </p:sp>
      <p:sp>
        <p:nvSpPr>
          <p:cNvPr id="4" name="TextBox 3">
            <a:extLst>
              <a:ext uri="{FF2B5EF4-FFF2-40B4-BE49-F238E27FC236}">
                <a16:creationId xmlns:a16="http://schemas.microsoft.com/office/drawing/2014/main" id="{F568B8F3-A752-65B7-84EB-2381053E6EDB}"/>
              </a:ext>
            </a:extLst>
          </p:cNvPr>
          <p:cNvSpPr txBox="1"/>
          <p:nvPr/>
        </p:nvSpPr>
        <p:spPr bwMode="auto">
          <a:xfrm>
            <a:off x="251219" y="3755990"/>
            <a:ext cx="1398396" cy="646331"/>
          </a:xfrm>
          <a:prstGeom prst="rect">
            <a:avLst/>
          </a:prstGeom>
          <a:noFill/>
          <a:ln w="12700" cap="sq" algn="ctr">
            <a:noFill/>
            <a:miter lim="800000"/>
            <a:headEnd/>
            <a:tailEnd/>
          </a:ln>
          <a:effectLst/>
        </p:spPr>
        <p:txBody>
          <a:bodyPr wrap="non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lang="en-US" noProof="0" dirty="0">
                <a:solidFill>
                  <a:srgbClr val="414141"/>
                </a:solidFill>
                <a:cs typeface="Tahoma" pitchFamily="34" charset="0"/>
              </a:rPr>
              <a:t>Drives payer </a:t>
            </a:r>
            <a:br>
              <a:rPr lang="en-US" noProof="0" dirty="0">
                <a:solidFill>
                  <a:srgbClr val="414141"/>
                </a:solidFill>
                <a:cs typeface="Tahoma" pitchFamily="34" charset="0"/>
              </a:rPr>
            </a:br>
            <a:r>
              <a:rPr lang="en-US" noProof="0" dirty="0">
                <a:solidFill>
                  <a:srgbClr val="414141"/>
                </a:solidFill>
                <a:cs typeface="Tahoma" pitchFamily="34" charset="0"/>
              </a:rPr>
              <a:t>adoption</a:t>
            </a:r>
            <a:endParaRPr kumimoji="0" lang="en-US" i="0" u="none" strike="noStrike" kern="1200" cap="none" spc="0" normalizeH="0" baseline="0" noProof="0" dirty="0">
              <a:ln>
                <a:noFill/>
              </a:ln>
              <a:solidFill>
                <a:srgbClr val="414141"/>
              </a:solidFill>
              <a:effectLst/>
              <a:uLnTx/>
              <a:uFillTx/>
              <a:cs typeface="Tahoma" pitchFamily="34" charset="0"/>
            </a:endParaRPr>
          </a:p>
        </p:txBody>
      </p:sp>
      <p:sp>
        <p:nvSpPr>
          <p:cNvPr id="5" name="TextBox 4">
            <a:extLst>
              <a:ext uri="{FF2B5EF4-FFF2-40B4-BE49-F238E27FC236}">
                <a16:creationId xmlns:a16="http://schemas.microsoft.com/office/drawing/2014/main" id="{3E24986C-9D86-D459-43ED-FE88D7B63648}"/>
              </a:ext>
            </a:extLst>
          </p:cNvPr>
          <p:cNvSpPr txBox="1"/>
          <p:nvPr/>
        </p:nvSpPr>
        <p:spPr bwMode="auto">
          <a:xfrm>
            <a:off x="1994041" y="3746841"/>
            <a:ext cx="1362456" cy="923330"/>
          </a:xfrm>
          <a:prstGeom prst="rect">
            <a:avLst/>
          </a:prstGeom>
          <a:noFill/>
          <a:ln w="12700" cap="sq"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414141"/>
                </a:solidFill>
                <a:effectLst/>
                <a:uLnTx/>
                <a:uFillTx/>
                <a:ea typeface="+mn-ea"/>
                <a:cs typeface="Tahoma" pitchFamily="34" charset="0"/>
              </a:rPr>
              <a:t>Increases</a:t>
            </a:r>
            <a:r>
              <a:rPr kumimoji="0" lang="en-US" i="0" u="none" strike="noStrike" kern="1200" cap="none" spc="0" normalizeH="0" noProof="0" dirty="0">
                <a:ln>
                  <a:noFill/>
                </a:ln>
                <a:solidFill>
                  <a:srgbClr val="414141"/>
                </a:solidFill>
                <a:effectLst/>
                <a:uLnTx/>
                <a:uFillTx/>
                <a:ea typeface="+mn-ea"/>
                <a:cs typeface="Tahoma" pitchFamily="34" charset="0"/>
              </a:rPr>
              <a:t> operational efficiencies</a:t>
            </a:r>
            <a:endParaRPr kumimoji="0" lang="en-US" i="0" u="none" strike="noStrike" kern="1200" cap="none" spc="0" normalizeH="0" baseline="0" noProof="0" dirty="0">
              <a:ln>
                <a:noFill/>
              </a:ln>
              <a:solidFill>
                <a:srgbClr val="414141"/>
              </a:solidFill>
              <a:effectLst/>
              <a:uLnTx/>
              <a:uFillTx/>
              <a:ea typeface="+mn-ea"/>
              <a:cs typeface="Tahoma" pitchFamily="34" charset="0"/>
            </a:endParaRPr>
          </a:p>
        </p:txBody>
      </p:sp>
      <p:sp>
        <p:nvSpPr>
          <p:cNvPr id="6" name="TextBox 5">
            <a:extLst>
              <a:ext uri="{FF2B5EF4-FFF2-40B4-BE49-F238E27FC236}">
                <a16:creationId xmlns:a16="http://schemas.microsoft.com/office/drawing/2014/main" id="{A9317FE3-2289-47BA-C35A-66CF8A85B7FF}"/>
              </a:ext>
            </a:extLst>
          </p:cNvPr>
          <p:cNvSpPr txBox="1"/>
          <p:nvPr/>
        </p:nvSpPr>
        <p:spPr bwMode="auto">
          <a:xfrm>
            <a:off x="7177129" y="3750164"/>
            <a:ext cx="1362719" cy="923330"/>
          </a:xfrm>
          <a:prstGeom prst="rect">
            <a:avLst/>
          </a:prstGeom>
          <a:noFill/>
          <a:ln w="12700" cap="sq"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414141"/>
                </a:solidFill>
                <a:effectLst/>
                <a:uLnTx/>
                <a:uFillTx/>
                <a:ea typeface="+mn-ea"/>
                <a:cs typeface="Tahoma" pitchFamily="34" charset="0"/>
              </a:rPr>
              <a:t>Machine-learning</a:t>
            </a:r>
            <a:r>
              <a:rPr kumimoji="0" lang="en-US" i="0" u="none" strike="noStrike" kern="1200" cap="none" spc="0" normalizeH="0" noProof="0" dirty="0">
                <a:ln>
                  <a:noFill/>
                </a:ln>
                <a:solidFill>
                  <a:srgbClr val="414141"/>
                </a:solidFill>
                <a:effectLst/>
                <a:uLnTx/>
                <a:uFillTx/>
                <a:ea typeface="+mn-ea"/>
                <a:cs typeface="Tahoma" pitchFamily="34" charset="0"/>
              </a:rPr>
              <a:t> algorithms</a:t>
            </a:r>
            <a:endParaRPr kumimoji="0" lang="en-US" i="0" u="none" strike="noStrike" kern="1200" cap="none" spc="0" normalizeH="0" baseline="0" noProof="0" dirty="0">
              <a:ln>
                <a:noFill/>
              </a:ln>
              <a:solidFill>
                <a:srgbClr val="414141"/>
              </a:solidFill>
              <a:effectLst/>
              <a:uLnTx/>
              <a:uFillTx/>
              <a:ea typeface="+mn-ea"/>
              <a:cs typeface="Tahoma" pitchFamily="34" charset="0"/>
            </a:endParaRPr>
          </a:p>
        </p:txBody>
      </p:sp>
      <p:sp>
        <p:nvSpPr>
          <p:cNvPr id="7" name="TextBox 6">
            <a:extLst>
              <a:ext uri="{FF2B5EF4-FFF2-40B4-BE49-F238E27FC236}">
                <a16:creationId xmlns:a16="http://schemas.microsoft.com/office/drawing/2014/main" id="{77F11B7F-A6EC-C8C9-6357-A5A16CE262F5}"/>
              </a:ext>
            </a:extLst>
          </p:cNvPr>
          <p:cNvSpPr txBox="1"/>
          <p:nvPr/>
        </p:nvSpPr>
        <p:spPr bwMode="auto">
          <a:xfrm>
            <a:off x="3710195" y="3743098"/>
            <a:ext cx="1362456" cy="923330"/>
          </a:xfrm>
          <a:prstGeom prst="rect">
            <a:avLst/>
          </a:prstGeom>
          <a:noFill/>
          <a:ln w="12700" cap="sq"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414141"/>
                </a:solidFill>
                <a:effectLst/>
                <a:uLnTx/>
                <a:uFillTx/>
                <a:ea typeface="+mn-ea"/>
                <a:cs typeface="Tahoma" pitchFamily="34" charset="0"/>
              </a:rPr>
              <a:t>Improves constituent satisfaction</a:t>
            </a:r>
          </a:p>
        </p:txBody>
      </p:sp>
      <p:sp>
        <p:nvSpPr>
          <p:cNvPr id="8" name="TextBox 7">
            <a:extLst>
              <a:ext uri="{FF2B5EF4-FFF2-40B4-BE49-F238E27FC236}">
                <a16:creationId xmlns:a16="http://schemas.microsoft.com/office/drawing/2014/main" id="{460DBAB1-C6AD-2CD9-1CAF-1ACAE82086B3}"/>
              </a:ext>
            </a:extLst>
          </p:cNvPr>
          <p:cNvSpPr txBox="1"/>
          <p:nvPr/>
        </p:nvSpPr>
        <p:spPr bwMode="auto">
          <a:xfrm>
            <a:off x="5424093" y="3746841"/>
            <a:ext cx="1362456" cy="923330"/>
          </a:xfrm>
          <a:prstGeom prst="rect">
            <a:avLst/>
          </a:prstGeom>
          <a:noFill/>
          <a:ln w="12700" cap="sq"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414141"/>
                </a:solidFill>
                <a:effectLst/>
                <a:uLnTx/>
                <a:uFillTx/>
                <a:ea typeface="+mn-ea"/>
                <a:cs typeface="Tahoma" pitchFamily="34" charset="0"/>
              </a:rPr>
              <a:t>Reduces and prevents fraud</a:t>
            </a:r>
          </a:p>
        </p:txBody>
      </p:sp>
      <p:cxnSp>
        <p:nvCxnSpPr>
          <p:cNvPr id="10" name="Straight Connector 9">
            <a:extLst>
              <a:ext uri="{FF2B5EF4-FFF2-40B4-BE49-F238E27FC236}">
                <a16:creationId xmlns:a16="http://schemas.microsoft.com/office/drawing/2014/main" id="{01DBC274-3642-D630-3E8E-DB4DFFE1173C}"/>
              </a:ext>
            </a:extLst>
          </p:cNvPr>
          <p:cNvCxnSpPr>
            <a:cxnSpLocks/>
          </p:cNvCxnSpPr>
          <p:nvPr/>
        </p:nvCxnSpPr>
        <p:spPr>
          <a:xfrm>
            <a:off x="1814933" y="2410073"/>
            <a:ext cx="0" cy="25603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67F7F0-498D-8DEC-EC58-51EEE7EBD992}"/>
              </a:ext>
            </a:extLst>
          </p:cNvPr>
          <p:cNvCxnSpPr>
            <a:cxnSpLocks/>
          </p:cNvCxnSpPr>
          <p:nvPr/>
        </p:nvCxnSpPr>
        <p:spPr>
          <a:xfrm>
            <a:off x="3531088" y="2410073"/>
            <a:ext cx="0" cy="25603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73F5DD-1030-0D9B-9062-7909CA6DD5C0}"/>
              </a:ext>
            </a:extLst>
          </p:cNvPr>
          <p:cNvCxnSpPr>
            <a:cxnSpLocks/>
          </p:cNvCxnSpPr>
          <p:nvPr/>
        </p:nvCxnSpPr>
        <p:spPr>
          <a:xfrm>
            <a:off x="5247243" y="2410073"/>
            <a:ext cx="0" cy="25603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D0E761-8E1D-AA93-38E2-964D3B394097}"/>
              </a:ext>
            </a:extLst>
          </p:cNvPr>
          <p:cNvCxnSpPr>
            <a:cxnSpLocks/>
          </p:cNvCxnSpPr>
          <p:nvPr/>
        </p:nvCxnSpPr>
        <p:spPr>
          <a:xfrm>
            <a:off x="6963399" y="2410073"/>
            <a:ext cx="0" cy="238161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3246844C-A26F-C0CA-2590-2A68AC1750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99874" y="2457475"/>
            <a:ext cx="1188720" cy="1188720"/>
          </a:xfrm>
          <a:prstGeom prst="rect">
            <a:avLst/>
          </a:prstGeom>
        </p:spPr>
      </p:pic>
      <p:pic>
        <p:nvPicPr>
          <p:cNvPr id="15" name="Graphic 14">
            <a:extLst>
              <a:ext uri="{FF2B5EF4-FFF2-40B4-BE49-F238E27FC236}">
                <a16:creationId xmlns:a16="http://schemas.microsoft.com/office/drawing/2014/main" id="{EC5C9B41-EC30-3306-BA5C-27E837F5847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101511" y="2480334"/>
            <a:ext cx="1143000" cy="1143000"/>
          </a:xfrm>
          <a:prstGeom prst="rect">
            <a:avLst/>
          </a:prstGeom>
        </p:spPr>
      </p:pic>
      <p:pic>
        <p:nvPicPr>
          <p:cNvPr id="16" name="Graphic 15">
            <a:extLst>
              <a:ext uri="{FF2B5EF4-FFF2-40B4-BE49-F238E27FC236}">
                <a16:creationId xmlns:a16="http://schemas.microsoft.com/office/drawing/2014/main" id="{D04FB598-6C8B-963B-FE62-1DE103300CB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56681" y="2559321"/>
            <a:ext cx="1097280" cy="1097280"/>
          </a:xfrm>
          <a:prstGeom prst="rect">
            <a:avLst/>
          </a:prstGeom>
        </p:spPr>
      </p:pic>
      <p:pic>
        <p:nvPicPr>
          <p:cNvPr id="17" name="Graphic 16">
            <a:extLst>
              <a:ext uri="{FF2B5EF4-FFF2-40B4-BE49-F238E27FC236}">
                <a16:creationId xmlns:a16="http://schemas.microsoft.com/office/drawing/2014/main" id="{142543D8-2F6F-241C-3648-AC4835CE9A6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289739" y="2511572"/>
            <a:ext cx="1097280" cy="1097280"/>
          </a:xfrm>
          <a:prstGeom prst="rect">
            <a:avLst/>
          </a:prstGeom>
        </p:spPr>
      </p:pic>
      <p:pic>
        <p:nvPicPr>
          <p:cNvPr id="18" name="Picture 32">
            <a:extLst>
              <a:ext uri="{FF2B5EF4-FFF2-40B4-BE49-F238E27FC236}">
                <a16:creationId xmlns:a16="http://schemas.microsoft.com/office/drawing/2014/main" id="{B6032FC5-F634-D662-1422-E7B2E12F7D5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840525" y="2480334"/>
            <a:ext cx="1097280" cy="1097280"/>
          </a:xfrm>
          <a:prstGeom prst="rect">
            <a:avLst/>
          </a:prstGeom>
        </p:spPr>
      </p:pic>
      <p:sp>
        <p:nvSpPr>
          <p:cNvPr id="22" name="TextBox 21">
            <a:extLst>
              <a:ext uri="{FF2B5EF4-FFF2-40B4-BE49-F238E27FC236}">
                <a16:creationId xmlns:a16="http://schemas.microsoft.com/office/drawing/2014/main" id="{7BCAEBB4-0918-96EA-3A51-56DD79F17410}"/>
              </a:ext>
            </a:extLst>
          </p:cNvPr>
          <p:cNvSpPr txBox="1"/>
          <p:nvPr/>
        </p:nvSpPr>
        <p:spPr bwMode="auto">
          <a:xfrm>
            <a:off x="8679555" y="3754017"/>
            <a:ext cx="1362456" cy="1200329"/>
          </a:xfrm>
          <a:prstGeom prst="rect">
            <a:avLst/>
          </a:prstGeom>
          <a:noFill/>
          <a:ln w="12700" cap="sq"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414141"/>
                </a:solidFill>
                <a:effectLst/>
                <a:uLnTx/>
                <a:uFillTx/>
                <a:ea typeface="+mn-ea"/>
                <a:cs typeface="Tahoma" pitchFamily="34" charset="0"/>
              </a:rPr>
              <a:t>Ensures industry regulation</a:t>
            </a:r>
            <a:r>
              <a:rPr kumimoji="0" lang="en-US" i="0" u="none" strike="noStrike" kern="1200" cap="none" spc="0" normalizeH="0" noProof="0" dirty="0">
                <a:ln>
                  <a:noFill/>
                </a:ln>
                <a:solidFill>
                  <a:srgbClr val="414141"/>
                </a:solidFill>
                <a:effectLst/>
                <a:uLnTx/>
                <a:uFillTx/>
                <a:ea typeface="+mn-ea"/>
                <a:cs typeface="Tahoma" pitchFamily="34" charset="0"/>
              </a:rPr>
              <a:t> adherence</a:t>
            </a:r>
            <a:endParaRPr kumimoji="0" lang="en-US" i="0" u="none" strike="noStrike" kern="1200" cap="none" spc="0" normalizeH="0" baseline="0" noProof="0" dirty="0">
              <a:ln>
                <a:noFill/>
              </a:ln>
              <a:solidFill>
                <a:srgbClr val="414141"/>
              </a:solidFill>
              <a:effectLst/>
              <a:uLnTx/>
              <a:uFillTx/>
              <a:ea typeface="+mn-ea"/>
              <a:cs typeface="Tahoma" pitchFamily="34" charset="0"/>
            </a:endParaRPr>
          </a:p>
        </p:txBody>
      </p:sp>
      <p:cxnSp>
        <p:nvCxnSpPr>
          <p:cNvPr id="23" name="Straight Connector 22">
            <a:extLst>
              <a:ext uri="{FF2B5EF4-FFF2-40B4-BE49-F238E27FC236}">
                <a16:creationId xmlns:a16="http://schemas.microsoft.com/office/drawing/2014/main" id="{F48B3526-F349-C73D-BE67-3AFDC05C1958}"/>
              </a:ext>
            </a:extLst>
          </p:cNvPr>
          <p:cNvCxnSpPr>
            <a:cxnSpLocks/>
          </p:cNvCxnSpPr>
          <p:nvPr/>
        </p:nvCxnSpPr>
        <p:spPr>
          <a:xfrm>
            <a:off x="10218861" y="2406330"/>
            <a:ext cx="0" cy="25603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F619676E-1D16-C512-29AB-C1CCDF6F45C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812143" y="2510433"/>
            <a:ext cx="1097280" cy="1097280"/>
          </a:xfrm>
          <a:prstGeom prst="rect">
            <a:avLst/>
          </a:prstGeom>
        </p:spPr>
      </p:pic>
      <p:sp>
        <p:nvSpPr>
          <p:cNvPr id="25" name="TextBox 24">
            <a:extLst>
              <a:ext uri="{FF2B5EF4-FFF2-40B4-BE49-F238E27FC236}">
                <a16:creationId xmlns:a16="http://schemas.microsoft.com/office/drawing/2014/main" id="{2144AF99-99BC-D0B6-BBAA-904E4F552BBE}"/>
              </a:ext>
            </a:extLst>
          </p:cNvPr>
          <p:cNvSpPr txBox="1"/>
          <p:nvPr/>
        </p:nvSpPr>
        <p:spPr bwMode="auto">
          <a:xfrm>
            <a:off x="10465677" y="3750164"/>
            <a:ext cx="1362456" cy="1200329"/>
          </a:xfrm>
          <a:prstGeom prst="rect">
            <a:avLst/>
          </a:prstGeom>
          <a:noFill/>
          <a:ln w="12700" cap="sq"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i="0" u="none" strike="noStrike" kern="1200" cap="none" spc="0" normalizeH="0" baseline="0" noProof="0" dirty="0">
                <a:ln>
                  <a:noFill/>
                </a:ln>
                <a:solidFill>
                  <a:srgbClr val="414141"/>
                </a:solidFill>
                <a:effectLst/>
                <a:uLnTx/>
                <a:uFillTx/>
                <a:ea typeface="+mn-ea"/>
                <a:cs typeface="Tahoma" pitchFamily="34" charset="0"/>
              </a:rPr>
              <a:t>Facilitates real-time decision-making</a:t>
            </a:r>
          </a:p>
        </p:txBody>
      </p:sp>
      <p:pic>
        <p:nvPicPr>
          <p:cNvPr id="27" name="Graphic 26">
            <a:extLst>
              <a:ext uri="{FF2B5EF4-FFF2-40B4-BE49-F238E27FC236}">
                <a16:creationId xmlns:a16="http://schemas.microsoft.com/office/drawing/2014/main" id="{FAA8D0E8-56C0-3170-DC2D-B3EA4C33FB9B}"/>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0598265" y="2510433"/>
            <a:ext cx="1097280" cy="1097280"/>
          </a:xfrm>
          <a:prstGeom prst="rect">
            <a:avLst/>
          </a:prstGeom>
        </p:spPr>
      </p:pic>
      <p:cxnSp>
        <p:nvCxnSpPr>
          <p:cNvPr id="28" name="Straight Connector 27">
            <a:extLst>
              <a:ext uri="{FF2B5EF4-FFF2-40B4-BE49-F238E27FC236}">
                <a16:creationId xmlns:a16="http://schemas.microsoft.com/office/drawing/2014/main" id="{48B0160D-C0EA-3143-1D6F-E5256CD949C6}"/>
              </a:ext>
            </a:extLst>
          </p:cNvPr>
          <p:cNvCxnSpPr>
            <a:cxnSpLocks/>
          </p:cNvCxnSpPr>
          <p:nvPr/>
        </p:nvCxnSpPr>
        <p:spPr>
          <a:xfrm>
            <a:off x="8597723" y="2409849"/>
            <a:ext cx="0" cy="256032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0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812052-E520-A305-3E60-C12B587CA8E5}"/>
              </a:ext>
            </a:extLst>
          </p:cNvPr>
          <p:cNvSpPr/>
          <p:nvPr/>
        </p:nvSpPr>
        <p:spPr bwMode="auto">
          <a:xfrm>
            <a:off x="0" y="0"/>
            <a:ext cx="2795013" cy="6858000"/>
          </a:xfrm>
          <a:prstGeom prst="rect">
            <a:avLst/>
          </a:prstGeom>
          <a:blipFill>
            <a:blip r:embed="rId3"/>
            <a:stretch>
              <a:fillRect l="-31922" t="-5995" r="-80992" b="-5633"/>
            </a:stretch>
          </a:blipFill>
          <a:ln w="6350" cap="sq" algn="ctr">
            <a:noFill/>
            <a:miter lim="800000"/>
            <a:headEnd/>
            <a:tailEnd/>
          </a:ln>
          <a:effectLst/>
        </p:spPr>
        <p:txBody>
          <a:bodyPr wrap="none" rtlCol="0" anchor="ctr"/>
          <a:lstStyle/>
          <a:p>
            <a:pPr algn="ctr"/>
            <a:endParaRPr lang="en-US" sz="2400">
              <a:solidFill>
                <a:schemeClr val="tx1">
                  <a:lumMod val="75000"/>
                  <a:lumOff val="25000"/>
                </a:schemeClr>
              </a:solidFill>
              <a:cs typeface="Tahoma" pitchFamily="34" charset="0"/>
            </a:endParaRPr>
          </a:p>
        </p:txBody>
      </p:sp>
      <p:sp>
        <p:nvSpPr>
          <p:cNvPr id="2" name="Title 1">
            <a:extLst>
              <a:ext uri="{FF2B5EF4-FFF2-40B4-BE49-F238E27FC236}">
                <a16:creationId xmlns:a16="http://schemas.microsoft.com/office/drawing/2014/main" id="{815C01F9-8E27-F6D3-2C80-A2722585E770}"/>
              </a:ext>
            </a:extLst>
          </p:cNvPr>
          <p:cNvSpPr>
            <a:spLocks noGrp="1"/>
          </p:cNvSpPr>
          <p:nvPr>
            <p:ph type="title"/>
          </p:nvPr>
        </p:nvSpPr>
        <p:spPr>
          <a:xfrm>
            <a:off x="2831561" y="251643"/>
            <a:ext cx="8996572" cy="715915"/>
          </a:xfrm>
        </p:spPr>
        <p:txBody>
          <a:bodyPr>
            <a:normAutofit fontScale="90000"/>
          </a:bodyPr>
          <a:lstStyle/>
          <a:p>
            <a:r>
              <a:rPr lang="en-US" dirty="0"/>
              <a:t>Delivering a Safe, Simple &amp; Unified Payment Experience to Constituents</a:t>
            </a:r>
          </a:p>
        </p:txBody>
      </p:sp>
      <p:sp>
        <p:nvSpPr>
          <p:cNvPr id="4" name="Content Placeholder 2">
            <a:extLst>
              <a:ext uri="{FF2B5EF4-FFF2-40B4-BE49-F238E27FC236}">
                <a16:creationId xmlns:a16="http://schemas.microsoft.com/office/drawing/2014/main" id="{A591C149-C905-74AA-BDA0-15C865C5E1CD}"/>
              </a:ext>
            </a:extLst>
          </p:cNvPr>
          <p:cNvSpPr txBox="1">
            <a:spLocks/>
          </p:cNvSpPr>
          <p:nvPr/>
        </p:nvSpPr>
        <p:spPr>
          <a:xfrm>
            <a:off x="3356658" y="1601936"/>
            <a:ext cx="8218026" cy="2971800"/>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9933"/>
              </a:buClr>
              <a:buSzPct val="125000"/>
            </a:pPr>
            <a:r>
              <a:rPr lang="en-US" sz="1800" dirty="0">
                <a:latin typeface="+mn-lt"/>
              </a:rPr>
              <a:t>Understand current payments inventory, product offerings, and payment players involved </a:t>
            </a:r>
            <a:r>
              <a:rPr lang="en-US" sz="1800" b="1" dirty="0">
                <a:latin typeface="+mn-lt"/>
              </a:rPr>
              <a:t>across the enterprise</a:t>
            </a:r>
          </a:p>
          <a:p>
            <a:pPr>
              <a:buClr>
                <a:srgbClr val="FF9933"/>
              </a:buClr>
              <a:buSzPct val="125000"/>
            </a:pPr>
            <a:r>
              <a:rPr lang="en-US" sz="1800" dirty="0">
                <a:latin typeface="+mn-lt"/>
              </a:rPr>
              <a:t>Determine </a:t>
            </a:r>
            <a:r>
              <a:rPr lang="en-US" sz="1800" b="1" dirty="0">
                <a:latin typeface="+mn-lt"/>
              </a:rPr>
              <a:t>priorities for payment solutions </a:t>
            </a:r>
            <a:r>
              <a:rPr lang="en-US" sz="1800" dirty="0">
                <a:latin typeface="+mn-lt"/>
              </a:rPr>
              <a:t>with a focus on data and analytics, fraud and security, and simple and safe constituent experiences</a:t>
            </a:r>
          </a:p>
          <a:p>
            <a:pPr>
              <a:buClr>
                <a:srgbClr val="FF9933"/>
              </a:buClr>
              <a:buSzPct val="125000"/>
            </a:pPr>
            <a:r>
              <a:rPr lang="en-US" sz="1800" b="1" dirty="0">
                <a:latin typeface="+mn-lt"/>
              </a:rPr>
              <a:t>Engage key internal stakeholders </a:t>
            </a:r>
            <a:r>
              <a:rPr lang="en-US" sz="1800" dirty="0">
                <a:latin typeface="+mn-lt"/>
              </a:rPr>
              <a:t>to develop an evaluation and plan for payments that supports the enterprise and all agencies, departments, and services involved</a:t>
            </a:r>
          </a:p>
          <a:p>
            <a:pPr>
              <a:buClr>
                <a:srgbClr val="FF9933"/>
              </a:buClr>
              <a:buSzPct val="125000"/>
            </a:pPr>
            <a:r>
              <a:rPr lang="en-US" sz="1800" dirty="0">
                <a:latin typeface="+mn-lt"/>
              </a:rPr>
              <a:t>Evaluate payment vendors and solutions that are specific to government and can </a:t>
            </a:r>
            <a:r>
              <a:rPr lang="en-US" sz="1800" b="1" dirty="0">
                <a:latin typeface="+mn-lt"/>
              </a:rPr>
              <a:t>scale across levels to best serve all mission-critical areas </a:t>
            </a:r>
          </a:p>
          <a:p>
            <a:pPr>
              <a:buClr>
                <a:srgbClr val="FF9933"/>
              </a:buClr>
              <a:buSzPct val="125000"/>
            </a:pPr>
            <a:r>
              <a:rPr lang="en-US" sz="1800" b="1" dirty="0">
                <a:latin typeface="+mn-lt"/>
              </a:rPr>
              <a:t>Choose a strategic partner </a:t>
            </a:r>
            <a:r>
              <a:rPr lang="en-US" sz="1800" dirty="0">
                <a:latin typeface="+mn-lt"/>
              </a:rPr>
              <a:t>that delivers a holistic approach to payments and can address every point of interaction within the payment lifecycle with security and innovation at the forefront</a:t>
            </a:r>
            <a:endParaRPr lang="en-US" sz="2400" dirty="0">
              <a:latin typeface="+mn-lt"/>
            </a:endParaRPr>
          </a:p>
        </p:txBody>
      </p:sp>
    </p:spTree>
    <p:extLst>
      <p:ext uri="{BB962C8B-B14F-4D97-AF65-F5344CB8AC3E}">
        <p14:creationId xmlns:p14="http://schemas.microsoft.com/office/powerpoint/2010/main" val="370619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F86E-1106-1E84-7160-D4AF1682F053}"/>
              </a:ext>
            </a:extLst>
          </p:cNvPr>
          <p:cNvSpPr>
            <a:spLocks noGrp="1"/>
          </p:cNvSpPr>
          <p:nvPr>
            <p:ph type="title"/>
          </p:nvPr>
        </p:nvSpPr>
        <p:spPr/>
        <p:txBody>
          <a:bodyPr>
            <a:normAutofit/>
          </a:bodyPr>
          <a:lstStyle/>
          <a:p>
            <a:r>
              <a:rPr lang="en-US" sz="4800" dirty="0">
                <a:latin typeface="Lato Black" panose="020F0502020204030203" pitchFamily="34" charset="0"/>
                <a:cs typeface="Lato Black" panose="020F0502020204030203" pitchFamily="34" charset="0"/>
              </a:rPr>
              <a:t>Q&amp;A</a:t>
            </a:r>
          </a:p>
        </p:txBody>
      </p:sp>
    </p:spTree>
    <p:extLst>
      <p:ext uri="{BB962C8B-B14F-4D97-AF65-F5344CB8AC3E}">
        <p14:creationId xmlns:p14="http://schemas.microsoft.com/office/powerpoint/2010/main" val="143253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422F2AB-598C-4080-3938-DDFAF58CAD48}"/>
              </a:ext>
            </a:extLst>
          </p:cNvPr>
          <p:cNvPicPr>
            <a:picLocks noGrp="1" noChangeAspect="1"/>
          </p:cNvPicPr>
          <p:nvPr>
            <p:ph type="pic" sz="quarter" idx="11"/>
          </p:nvPr>
        </p:nvPicPr>
        <p:blipFill>
          <a:blip r:embed="rId2"/>
          <a:srcRect/>
          <a:stretch/>
        </p:blipFill>
        <p:spPr/>
      </p:pic>
      <p:sp>
        <p:nvSpPr>
          <p:cNvPr id="3" name="Title 2">
            <a:extLst>
              <a:ext uri="{FF2B5EF4-FFF2-40B4-BE49-F238E27FC236}">
                <a16:creationId xmlns:a16="http://schemas.microsoft.com/office/drawing/2014/main" id="{C11CD964-E48A-733D-E775-35CC192DD357}"/>
              </a:ext>
            </a:extLst>
          </p:cNvPr>
          <p:cNvSpPr>
            <a:spLocks noGrp="1"/>
          </p:cNvSpPr>
          <p:nvPr>
            <p:ph type="title"/>
          </p:nvPr>
        </p:nvSpPr>
        <p:spPr/>
        <p:txBody>
          <a:bodyPr/>
          <a:lstStyle/>
          <a:p>
            <a:pPr>
              <a:lnSpc>
                <a:spcPts val="4225"/>
              </a:lnSpc>
            </a:pPr>
            <a:r>
              <a:rPr lang="en-US" sz="4400" dirty="0"/>
              <a:t>Let’s talk payments!</a:t>
            </a:r>
          </a:p>
        </p:txBody>
      </p:sp>
      <p:sp>
        <p:nvSpPr>
          <p:cNvPr id="4" name="Text Placeholder 3">
            <a:extLst>
              <a:ext uri="{FF2B5EF4-FFF2-40B4-BE49-F238E27FC236}">
                <a16:creationId xmlns:a16="http://schemas.microsoft.com/office/drawing/2014/main" id="{86ABBBBA-1770-085A-3276-F56766533634}"/>
              </a:ext>
            </a:extLst>
          </p:cNvPr>
          <p:cNvSpPr>
            <a:spLocks noGrp="1"/>
          </p:cNvSpPr>
          <p:nvPr>
            <p:ph type="body" sz="quarter" idx="10"/>
          </p:nvPr>
        </p:nvSpPr>
        <p:spPr>
          <a:xfrm>
            <a:off x="1188720" y="3124469"/>
            <a:ext cx="3474720" cy="1302751"/>
          </a:xfrm>
        </p:spPr>
        <p:txBody>
          <a:bodyPr/>
          <a:lstStyle/>
          <a:p>
            <a:r>
              <a:rPr lang="en-US" b="1" dirty="0">
                <a:solidFill>
                  <a:srgbClr val="505050"/>
                </a:solidFill>
                <a:latin typeface="+mn-lt"/>
              </a:rPr>
              <a:t>Morgan Jines</a:t>
            </a:r>
            <a:br>
              <a:rPr lang="en-US" dirty="0">
                <a:solidFill>
                  <a:srgbClr val="505050"/>
                </a:solidFill>
                <a:latin typeface="+mn-lt"/>
              </a:rPr>
            </a:br>
            <a:r>
              <a:rPr lang="en-US" sz="2000" dirty="0">
                <a:solidFill>
                  <a:srgbClr val="505050"/>
                </a:solidFill>
                <a:latin typeface="+mn-lt"/>
              </a:rPr>
              <a:t>Vice President, Payments &amp; Sales</a:t>
            </a:r>
            <a:br>
              <a:rPr lang="en-US" sz="2000" dirty="0">
                <a:solidFill>
                  <a:srgbClr val="505050"/>
                </a:solidFill>
                <a:latin typeface="+mn-lt"/>
              </a:rPr>
            </a:br>
            <a:r>
              <a:rPr lang="en-US" sz="2000" dirty="0">
                <a:solidFill>
                  <a:srgbClr val="505050"/>
                </a:solidFill>
                <a:latin typeface="+mn-lt"/>
              </a:rPr>
              <a:t>morgan.jines@tylertech.com</a:t>
            </a:r>
            <a:endParaRPr lang="en-US" dirty="0">
              <a:solidFill>
                <a:srgbClr val="505050"/>
              </a:solidFill>
              <a:latin typeface="+mn-lt"/>
            </a:endParaRPr>
          </a:p>
        </p:txBody>
      </p:sp>
    </p:spTree>
    <p:extLst>
      <p:ext uri="{BB962C8B-B14F-4D97-AF65-F5344CB8AC3E}">
        <p14:creationId xmlns:p14="http://schemas.microsoft.com/office/powerpoint/2010/main" val="148929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ith blonde hair smiling&#10;&#10;Description automatically generated">
            <a:extLst>
              <a:ext uri="{FF2B5EF4-FFF2-40B4-BE49-F238E27FC236}">
                <a16:creationId xmlns:a16="http://schemas.microsoft.com/office/drawing/2014/main" id="{95B38728-2536-8F66-A74F-D201DE009314}"/>
              </a:ext>
            </a:extLst>
          </p:cNvPr>
          <p:cNvPicPr>
            <a:picLocks noGrp="1" noChangeAspect="1"/>
          </p:cNvPicPr>
          <p:nvPr>
            <p:ph type="pic" sz="quarter" idx="13"/>
          </p:nvPr>
        </p:nvPicPr>
        <p:blipFill>
          <a:blip r:embed="rId2"/>
          <a:srcRect/>
          <a:stretch>
            <a:fillRect/>
          </a:stretch>
        </p:blipFill>
        <p:spPr/>
      </p:pic>
      <p:sp>
        <p:nvSpPr>
          <p:cNvPr id="3" name="Text Placeholder 2">
            <a:extLst>
              <a:ext uri="{FF2B5EF4-FFF2-40B4-BE49-F238E27FC236}">
                <a16:creationId xmlns:a16="http://schemas.microsoft.com/office/drawing/2014/main" id="{3D6B5939-951C-3B1A-2460-B42D470CB1D1}"/>
              </a:ext>
            </a:extLst>
          </p:cNvPr>
          <p:cNvSpPr>
            <a:spLocks noGrp="1"/>
          </p:cNvSpPr>
          <p:nvPr>
            <p:ph type="body" sz="quarter" idx="14"/>
          </p:nvPr>
        </p:nvSpPr>
        <p:spPr/>
        <p:txBody>
          <a:bodyPr/>
          <a:lstStyle/>
          <a:p>
            <a:r>
              <a:rPr lang="en-US" dirty="0"/>
              <a:t>Morgan Jines</a:t>
            </a:r>
          </a:p>
        </p:txBody>
      </p:sp>
      <p:sp>
        <p:nvSpPr>
          <p:cNvPr id="8" name="TextBox 7">
            <a:extLst>
              <a:ext uri="{FF2B5EF4-FFF2-40B4-BE49-F238E27FC236}">
                <a16:creationId xmlns:a16="http://schemas.microsoft.com/office/drawing/2014/main" id="{228E4EC2-D401-FB36-953A-B87C2AEAD619}"/>
              </a:ext>
            </a:extLst>
          </p:cNvPr>
          <p:cNvSpPr txBox="1"/>
          <p:nvPr/>
        </p:nvSpPr>
        <p:spPr>
          <a:xfrm>
            <a:off x="5550408" y="3291840"/>
            <a:ext cx="3770874" cy="707886"/>
          </a:xfrm>
          <a:prstGeom prst="rect">
            <a:avLst/>
          </a:prstGeom>
          <a:noFill/>
        </p:spPr>
        <p:txBody>
          <a:bodyPr wrap="square" rtlCol="0">
            <a:spAutoFit/>
          </a:bodyPr>
          <a:lstStyle/>
          <a:p>
            <a:r>
              <a:rPr lang="en-US" sz="2000" dirty="0"/>
              <a:t>Vice President, Payments &amp; Sales</a:t>
            </a:r>
          </a:p>
          <a:p>
            <a:r>
              <a:rPr lang="en-US" sz="2000" dirty="0"/>
              <a:t>Tyler Technologies</a:t>
            </a:r>
          </a:p>
        </p:txBody>
      </p:sp>
    </p:spTree>
    <p:extLst>
      <p:ext uri="{BB962C8B-B14F-4D97-AF65-F5344CB8AC3E}">
        <p14:creationId xmlns:p14="http://schemas.microsoft.com/office/powerpoint/2010/main" val="427662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dirty="0"/>
              <a:t>Learning Objectives</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Develop a deeper understanding of how payments and disbursement expansion trends will continue to shape the landscape of payment digitization.</a:t>
            </a:r>
          </a:p>
          <a:p>
            <a:r>
              <a:rPr lang="en-US" sz="1800" dirty="0">
                <a:effectLst/>
                <a:latin typeface="Calibri" panose="020F0502020204030204" pitchFamily="34" charset="0"/>
                <a:ea typeface="Calibri" panose="020F0502020204030204" pitchFamily="34" charset="0"/>
              </a:rPr>
              <a:t>Discover how data and analytics empower governments to understand payer behaviors and make strategic decisions that drive resident adoption. </a:t>
            </a:r>
          </a:p>
          <a:p>
            <a:r>
              <a:rPr lang="en-US" sz="1800" dirty="0">
                <a:effectLst/>
                <a:latin typeface="Calibri" panose="020F0502020204030204" pitchFamily="34" charset="0"/>
                <a:ea typeface="Calibri" panose="020F0502020204030204" pitchFamily="34" charset="0"/>
              </a:rPr>
              <a:t>Explore the role risk and payment security protections play in mitigating data breaches, reducing fraud, and protecting government reputations.</a:t>
            </a:r>
          </a:p>
        </p:txBody>
      </p:sp>
    </p:spTree>
    <p:extLst>
      <p:ext uri="{BB962C8B-B14F-4D97-AF65-F5344CB8AC3E}">
        <p14:creationId xmlns:p14="http://schemas.microsoft.com/office/powerpoint/2010/main" val="371618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Trends Reshaping Payment Digitization</a:t>
            </a:r>
          </a:p>
        </p:txBody>
      </p:sp>
    </p:spTree>
    <p:extLst>
      <p:ext uri="{BB962C8B-B14F-4D97-AF65-F5344CB8AC3E}">
        <p14:creationId xmlns:p14="http://schemas.microsoft.com/office/powerpoint/2010/main" val="21487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1433F89-949F-13CC-40D3-E77832D59614}"/>
              </a:ext>
            </a:extLst>
          </p:cNvPr>
          <p:cNvSpPr>
            <a:spLocks noGrp="1"/>
          </p:cNvSpPr>
          <p:nvPr>
            <p:ph type="body" sz="quarter" idx="12"/>
          </p:nvPr>
        </p:nvSpPr>
        <p:spPr>
          <a:xfrm>
            <a:off x="612715" y="1343607"/>
            <a:ext cx="6234652" cy="5248579"/>
          </a:xfrm>
        </p:spPr>
        <p:txBody>
          <a:bodyPr>
            <a:noAutofit/>
          </a:bodyPr>
          <a:lstStyle/>
          <a:p>
            <a:pPr defTabSz="914377">
              <a:spcAft>
                <a:spcPts val="1867"/>
              </a:spcAft>
            </a:pPr>
            <a:r>
              <a:rPr lang="en-US" sz="1867" dirty="0">
                <a:solidFill>
                  <a:srgbClr val="404040"/>
                </a:solidFill>
              </a:rPr>
              <a:t>Data Privacy &amp; Cybersecurity</a:t>
            </a:r>
          </a:p>
          <a:p>
            <a:pPr defTabSz="914377">
              <a:spcAft>
                <a:spcPts val="1867"/>
              </a:spcAft>
            </a:pPr>
            <a:r>
              <a:rPr lang="en-US" sz="1867" dirty="0">
                <a:solidFill>
                  <a:srgbClr val="404040"/>
                </a:solidFill>
              </a:rPr>
              <a:t>Data Privacy &amp; Authentication</a:t>
            </a:r>
          </a:p>
          <a:p>
            <a:pPr defTabSz="914377">
              <a:spcAft>
                <a:spcPts val="1867"/>
              </a:spcAft>
            </a:pPr>
            <a:r>
              <a:rPr lang="en-US" sz="1867" dirty="0">
                <a:solidFill>
                  <a:srgbClr val="404040"/>
                </a:solidFill>
              </a:rPr>
              <a:t>Use of New Technology</a:t>
            </a:r>
          </a:p>
          <a:p>
            <a:pPr defTabSz="914377">
              <a:spcAft>
                <a:spcPts val="1867"/>
              </a:spcAft>
            </a:pPr>
            <a:r>
              <a:rPr lang="en-US" sz="1867" dirty="0">
                <a:solidFill>
                  <a:srgbClr val="404040"/>
                </a:solidFill>
              </a:rPr>
              <a:t>Alternative Payment Methods</a:t>
            </a:r>
          </a:p>
          <a:p>
            <a:pPr defTabSz="914377">
              <a:spcAft>
                <a:spcPts val="1867"/>
              </a:spcAft>
            </a:pPr>
            <a:r>
              <a:rPr lang="en-US" sz="1867" dirty="0">
                <a:solidFill>
                  <a:srgbClr val="404040"/>
                </a:solidFill>
              </a:rPr>
              <a:t>Real-Time Payments</a:t>
            </a:r>
          </a:p>
          <a:p>
            <a:pPr defTabSz="914377">
              <a:spcAft>
                <a:spcPts val="1867"/>
              </a:spcAft>
            </a:pPr>
            <a:r>
              <a:rPr lang="en-US" sz="1867" dirty="0">
                <a:solidFill>
                  <a:srgbClr val="404040"/>
                </a:solidFill>
              </a:rPr>
              <a:t>Local Regulatory Pressures</a:t>
            </a:r>
          </a:p>
          <a:p>
            <a:pPr defTabSz="914377">
              <a:spcAft>
                <a:spcPts val="1867"/>
              </a:spcAft>
            </a:pPr>
            <a:r>
              <a:rPr lang="en-US" sz="1867" dirty="0"/>
              <a:t>Know Your Customer (KYC)</a:t>
            </a:r>
          </a:p>
          <a:p>
            <a:pPr defTabSz="914377">
              <a:spcAft>
                <a:spcPts val="1867"/>
              </a:spcAft>
            </a:pPr>
            <a:r>
              <a:rPr lang="en-US" sz="1867" dirty="0">
                <a:solidFill>
                  <a:srgbClr val="404040"/>
                </a:solidFill>
              </a:rPr>
              <a:t>Anti-Money Laundering (AML)</a:t>
            </a:r>
          </a:p>
          <a:p>
            <a:pPr defTabSz="914377">
              <a:spcAft>
                <a:spcPts val="1867"/>
              </a:spcAft>
            </a:pPr>
            <a:r>
              <a:rPr lang="en-US" sz="1867" dirty="0">
                <a:solidFill>
                  <a:srgbClr val="404040"/>
                </a:solidFill>
              </a:rPr>
              <a:t>Open Banking</a:t>
            </a:r>
          </a:p>
          <a:p>
            <a:pPr defTabSz="914377">
              <a:spcAft>
                <a:spcPts val="1867"/>
              </a:spcAft>
            </a:pPr>
            <a:r>
              <a:rPr lang="en-US" sz="1867" dirty="0">
                <a:solidFill>
                  <a:srgbClr val="404040"/>
                </a:solidFill>
              </a:rPr>
              <a:t>Mergers &amp; Acquisitions</a:t>
            </a:r>
            <a:endParaRPr lang="en-US" sz="1867" dirty="0"/>
          </a:p>
        </p:txBody>
      </p:sp>
      <p:sp>
        <p:nvSpPr>
          <p:cNvPr id="15" name="Title 14">
            <a:extLst>
              <a:ext uri="{FF2B5EF4-FFF2-40B4-BE49-F238E27FC236}">
                <a16:creationId xmlns:a16="http://schemas.microsoft.com/office/drawing/2014/main" id="{77A45B5C-3589-EDCB-570D-E5178FA905AC}"/>
              </a:ext>
            </a:extLst>
          </p:cNvPr>
          <p:cNvSpPr>
            <a:spLocks noGrp="1"/>
          </p:cNvSpPr>
          <p:nvPr>
            <p:ph type="title"/>
          </p:nvPr>
        </p:nvSpPr>
        <p:spPr>
          <a:xfrm>
            <a:off x="603552" y="236628"/>
            <a:ext cx="7187509" cy="699035"/>
          </a:xfrm>
        </p:spPr>
        <p:txBody>
          <a:bodyPr anchor="t">
            <a:normAutofit fontScale="90000"/>
          </a:bodyPr>
          <a:lstStyle/>
          <a:p>
            <a:r>
              <a:rPr lang="en-US" b="0" dirty="0">
                <a:solidFill>
                  <a:schemeClr val="accent2"/>
                </a:solidFill>
                <a:latin typeface="Lato Black" panose="020F0502020204030203" pitchFamily="34" charset="0"/>
                <a:cs typeface="Lato Black" panose="020F0502020204030203" pitchFamily="34" charset="0"/>
              </a:rPr>
              <a:t>Which area of impact most concerns Government Agencies &amp; Departments?</a:t>
            </a:r>
          </a:p>
        </p:txBody>
      </p:sp>
      <p:cxnSp>
        <p:nvCxnSpPr>
          <p:cNvPr id="3" name="Straight Connector 2">
            <a:extLst>
              <a:ext uri="{FF2B5EF4-FFF2-40B4-BE49-F238E27FC236}">
                <a16:creationId xmlns:a16="http://schemas.microsoft.com/office/drawing/2014/main" id="{45D16BA6-5F4F-79D3-5191-61079502CA7D}"/>
              </a:ext>
            </a:extLst>
          </p:cNvPr>
          <p:cNvCxnSpPr>
            <a:cxnSpLocks/>
          </p:cNvCxnSpPr>
          <p:nvPr/>
        </p:nvCxnSpPr>
        <p:spPr>
          <a:xfrm>
            <a:off x="612715" y="1749453"/>
            <a:ext cx="636535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E802D1-567A-EDAF-0144-69A24F8C830D}"/>
              </a:ext>
            </a:extLst>
          </p:cNvPr>
          <p:cNvCxnSpPr>
            <a:cxnSpLocks/>
          </p:cNvCxnSpPr>
          <p:nvPr/>
        </p:nvCxnSpPr>
        <p:spPr>
          <a:xfrm>
            <a:off x="612648" y="2302346"/>
            <a:ext cx="618106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828CF-3F75-1AA1-FF21-F98D46C0E16D}"/>
              </a:ext>
            </a:extLst>
          </p:cNvPr>
          <p:cNvCxnSpPr>
            <a:cxnSpLocks/>
          </p:cNvCxnSpPr>
          <p:nvPr/>
        </p:nvCxnSpPr>
        <p:spPr>
          <a:xfrm>
            <a:off x="612715" y="2878023"/>
            <a:ext cx="60676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C3ECC2F-A002-B8CE-D3CC-8D2D51A9FFAD}"/>
              </a:ext>
            </a:extLst>
          </p:cNvPr>
          <p:cNvCxnSpPr>
            <a:cxnSpLocks/>
          </p:cNvCxnSpPr>
          <p:nvPr/>
        </p:nvCxnSpPr>
        <p:spPr>
          <a:xfrm>
            <a:off x="612648" y="3429000"/>
            <a:ext cx="581246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A74BAD-C63F-0C32-B8BF-014F78389E34}"/>
              </a:ext>
            </a:extLst>
          </p:cNvPr>
          <p:cNvCxnSpPr>
            <a:cxnSpLocks/>
          </p:cNvCxnSpPr>
          <p:nvPr/>
        </p:nvCxnSpPr>
        <p:spPr>
          <a:xfrm>
            <a:off x="612715" y="3945764"/>
            <a:ext cx="570598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306C30-39DA-200C-D9E8-FDE8BB53E8D4}"/>
              </a:ext>
            </a:extLst>
          </p:cNvPr>
          <p:cNvCxnSpPr>
            <a:cxnSpLocks/>
          </p:cNvCxnSpPr>
          <p:nvPr/>
        </p:nvCxnSpPr>
        <p:spPr>
          <a:xfrm>
            <a:off x="612715" y="4531133"/>
            <a:ext cx="545804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225C64-345B-2FE9-D558-C955811A5E5A}"/>
              </a:ext>
            </a:extLst>
          </p:cNvPr>
          <p:cNvCxnSpPr>
            <a:cxnSpLocks/>
          </p:cNvCxnSpPr>
          <p:nvPr/>
        </p:nvCxnSpPr>
        <p:spPr>
          <a:xfrm>
            <a:off x="612648" y="5125976"/>
            <a:ext cx="531627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30FA8D-6D83-D279-7002-31F4B8541453}"/>
              </a:ext>
            </a:extLst>
          </p:cNvPr>
          <p:cNvCxnSpPr>
            <a:cxnSpLocks/>
          </p:cNvCxnSpPr>
          <p:nvPr/>
        </p:nvCxnSpPr>
        <p:spPr>
          <a:xfrm>
            <a:off x="612648" y="5638364"/>
            <a:ext cx="510362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D76AF1-771B-C575-DBA5-110808A2D5E8}"/>
              </a:ext>
            </a:extLst>
          </p:cNvPr>
          <p:cNvCxnSpPr>
            <a:cxnSpLocks/>
          </p:cNvCxnSpPr>
          <p:nvPr/>
        </p:nvCxnSpPr>
        <p:spPr>
          <a:xfrm>
            <a:off x="612648" y="6193212"/>
            <a:ext cx="491932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white circle with a black question mark in it&#10;&#10;Description automatically generated">
            <a:extLst>
              <a:ext uri="{FF2B5EF4-FFF2-40B4-BE49-F238E27FC236}">
                <a16:creationId xmlns:a16="http://schemas.microsoft.com/office/drawing/2014/main" id="{B42B54F0-2523-C301-FDA4-A61077AA2691}"/>
              </a:ext>
            </a:extLst>
          </p:cNvPr>
          <p:cNvPicPr>
            <a:picLocks noChangeAspect="1"/>
          </p:cNvPicPr>
          <p:nvPr/>
        </p:nvPicPr>
        <p:blipFill>
          <a:blip r:embed="rId4"/>
          <a:stretch>
            <a:fillRect/>
          </a:stretch>
        </p:blipFill>
        <p:spPr>
          <a:xfrm>
            <a:off x="8474717" y="2057400"/>
            <a:ext cx="2743200" cy="2743200"/>
          </a:xfrm>
          <a:prstGeom prst="rect">
            <a:avLst/>
          </a:prstGeom>
        </p:spPr>
      </p:pic>
    </p:spTree>
    <p:extLst>
      <p:ext uri="{BB962C8B-B14F-4D97-AF65-F5344CB8AC3E}">
        <p14:creationId xmlns:p14="http://schemas.microsoft.com/office/powerpoint/2010/main" val="12062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1000"/>
                                        <p:tgtEl>
                                          <p:spTgt spid="16">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1000"/>
                                        <p:tgtEl>
                                          <p:spTgt spid="16">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1000"/>
                                        <p:tgtEl>
                                          <p:spTgt spid="16">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1000"/>
                                        <p:tgtEl>
                                          <p:spTgt spid="16">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1000"/>
                                        <p:tgtEl>
                                          <p:spTgt spid="16">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Effect transition="in" filter="fade">
                                      <p:cBhvr>
                                        <p:cTn id="31" dur="1000"/>
                                        <p:tgtEl>
                                          <p:spTgt spid="16">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animEffect transition="in" filter="fade">
                                      <p:cBhvr>
                                        <p:cTn id="35" dur="1000"/>
                                        <p:tgtEl>
                                          <p:spTgt spid="16">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animEffect transition="in" filter="fade">
                                      <p:cBhvr>
                                        <p:cTn id="39" dur="1000"/>
                                        <p:tgtEl>
                                          <p:spTgt spid="16">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animEffect transition="in" filter="fade">
                                      <p:cBhvr>
                                        <p:cTn id="43" dur="10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F7573-456E-422B-547D-C2B28B5A5E5F}"/>
              </a:ext>
            </a:extLst>
          </p:cNvPr>
          <p:cNvSpPr>
            <a:spLocks noGrp="1"/>
          </p:cNvSpPr>
          <p:nvPr>
            <p:ph type="title"/>
          </p:nvPr>
        </p:nvSpPr>
        <p:spPr>
          <a:xfrm>
            <a:off x="995934" y="-205194"/>
            <a:ext cx="10200132" cy="1188720"/>
          </a:xfrm>
        </p:spPr>
        <p:txBody>
          <a:bodyPr/>
          <a:lstStyle/>
          <a:p>
            <a:r>
              <a:rPr lang="en-US" b="0" dirty="0"/>
              <a:t>The Evolution of Payment Digitization</a:t>
            </a:r>
            <a:endParaRPr lang="en-US" dirty="0"/>
          </a:p>
        </p:txBody>
      </p:sp>
      <p:grpSp>
        <p:nvGrpSpPr>
          <p:cNvPr id="17" name="Group 16">
            <a:extLst>
              <a:ext uri="{FF2B5EF4-FFF2-40B4-BE49-F238E27FC236}">
                <a16:creationId xmlns:a16="http://schemas.microsoft.com/office/drawing/2014/main" id="{F8076033-2534-ABDA-993E-763080AC7A3C}"/>
              </a:ext>
            </a:extLst>
          </p:cNvPr>
          <p:cNvGrpSpPr/>
          <p:nvPr/>
        </p:nvGrpSpPr>
        <p:grpSpPr>
          <a:xfrm>
            <a:off x="6213197" y="1142272"/>
            <a:ext cx="5605525" cy="1409445"/>
            <a:chOff x="4667421" y="1946259"/>
            <a:chExt cx="4204144" cy="1057083"/>
          </a:xfrm>
          <a:solidFill>
            <a:schemeClr val="accent2">
              <a:lumMod val="20000"/>
              <a:lumOff val="80000"/>
            </a:schemeClr>
          </a:solidFill>
        </p:grpSpPr>
        <p:sp>
          <p:nvSpPr>
            <p:cNvPr id="20" name="Rounded Rectangle 39">
              <a:extLst>
                <a:ext uri="{FF2B5EF4-FFF2-40B4-BE49-F238E27FC236}">
                  <a16:creationId xmlns:a16="http://schemas.microsoft.com/office/drawing/2014/main" id="{1DC1E0F7-D4FF-0E65-7AAE-F84F866C1295}"/>
                </a:ext>
              </a:extLst>
            </p:cNvPr>
            <p:cNvSpPr/>
            <p:nvPr/>
          </p:nvSpPr>
          <p:spPr>
            <a:xfrm>
              <a:off x="4667421" y="1946259"/>
              <a:ext cx="4204144" cy="105708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23" name="TextBox 22">
              <a:extLst>
                <a:ext uri="{FF2B5EF4-FFF2-40B4-BE49-F238E27FC236}">
                  <a16:creationId xmlns:a16="http://schemas.microsoft.com/office/drawing/2014/main" id="{BFBCB90C-9745-296B-FABE-57409014D87E}"/>
                </a:ext>
              </a:extLst>
            </p:cNvPr>
            <p:cNvSpPr txBox="1"/>
            <p:nvPr/>
          </p:nvSpPr>
          <p:spPr bwMode="auto">
            <a:xfrm>
              <a:off x="5045945" y="2118255"/>
              <a:ext cx="1258999" cy="746406"/>
            </a:xfrm>
            <a:prstGeom prst="rect">
              <a:avLst/>
            </a:prstGeom>
            <a:noFill/>
            <a:ln w="12700" cap="sq" algn="ctr">
              <a:noFill/>
              <a:miter lim="800000"/>
              <a:headEnd/>
              <a:tailEnd/>
            </a:ln>
            <a:effectLst/>
          </p:spPr>
          <p:txBody>
            <a:bodyPr wrap="none" rtlCol="0">
              <a:spAutoFit/>
            </a:bodyPr>
            <a:lstStyle/>
            <a:p>
              <a:r>
                <a:rPr lang="en-US" sz="5867" b="1" dirty="0">
                  <a:solidFill>
                    <a:srgbClr val="FF9933"/>
                  </a:solidFill>
                  <a:latin typeface="Lato Black" panose="020F0502020204030203" pitchFamily="34" charset="0"/>
                  <a:ea typeface="Lato Black" panose="020F0502020204030203" pitchFamily="34" charset="0"/>
                  <a:cs typeface="Lato Black" panose="020F0502020204030203" pitchFamily="34" charset="0"/>
                </a:rPr>
                <a:t>86%</a:t>
              </a:r>
            </a:p>
          </p:txBody>
        </p:sp>
        <p:sp>
          <p:nvSpPr>
            <p:cNvPr id="24" name="TextBox 23">
              <a:extLst>
                <a:ext uri="{FF2B5EF4-FFF2-40B4-BE49-F238E27FC236}">
                  <a16:creationId xmlns:a16="http://schemas.microsoft.com/office/drawing/2014/main" id="{636E044C-D288-F9F9-04DE-51E2F879DF4A}"/>
                </a:ext>
              </a:extLst>
            </p:cNvPr>
            <p:cNvSpPr txBox="1"/>
            <p:nvPr/>
          </p:nvSpPr>
          <p:spPr bwMode="auto">
            <a:xfrm>
              <a:off x="6388325" y="2086414"/>
              <a:ext cx="2390593" cy="807913"/>
            </a:xfrm>
            <a:prstGeom prst="rect">
              <a:avLst/>
            </a:prstGeom>
            <a:grpFill/>
            <a:ln w="12700" cap="sq" algn="ctr">
              <a:noFill/>
              <a:miter lim="800000"/>
              <a:headEnd/>
              <a:tailEnd/>
            </a:ln>
            <a:effectLst/>
          </p:spPr>
          <p:txBody>
            <a:bodyPr wrap="square">
              <a:spAutoFit/>
            </a:bodyPr>
            <a:lstStyle/>
            <a:p>
              <a:r>
                <a:rPr lang="en-US" sz="1600" dirty="0">
                  <a:cs typeface="Lato Light" panose="020F0502020204030203" pitchFamily="34" charset="0"/>
                </a:rPr>
                <a:t>believe traditional payment providers will collaborate with </a:t>
              </a:r>
              <a:r>
                <a:rPr lang="en-US" sz="1600" dirty="0" err="1">
                  <a:cs typeface="Lato Light" panose="020F0502020204030203" pitchFamily="34" charset="0"/>
                </a:rPr>
                <a:t>FinTechs</a:t>
              </a:r>
              <a:r>
                <a:rPr lang="en-US" sz="1600" dirty="0">
                  <a:cs typeface="Lato Light" panose="020F0502020204030203" pitchFamily="34" charset="0"/>
                </a:rPr>
                <a:t> and Technology providers as a main source of innovation</a:t>
              </a:r>
            </a:p>
          </p:txBody>
        </p:sp>
      </p:grpSp>
      <p:grpSp>
        <p:nvGrpSpPr>
          <p:cNvPr id="33" name="Group 32">
            <a:extLst>
              <a:ext uri="{FF2B5EF4-FFF2-40B4-BE49-F238E27FC236}">
                <a16:creationId xmlns:a16="http://schemas.microsoft.com/office/drawing/2014/main" id="{8ABC1639-B00B-324D-3969-1DFB7D770B99}"/>
              </a:ext>
            </a:extLst>
          </p:cNvPr>
          <p:cNvGrpSpPr/>
          <p:nvPr/>
        </p:nvGrpSpPr>
        <p:grpSpPr>
          <a:xfrm>
            <a:off x="353216" y="1142270"/>
            <a:ext cx="5606768" cy="1409444"/>
            <a:chOff x="353216" y="1142270"/>
            <a:chExt cx="5606768" cy="1409444"/>
          </a:xfrm>
        </p:grpSpPr>
        <p:grpSp>
          <p:nvGrpSpPr>
            <p:cNvPr id="2" name="Group 1">
              <a:extLst>
                <a:ext uri="{FF2B5EF4-FFF2-40B4-BE49-F238E27FC236}">
                  <a16:creationId xmlns:a16="http://schemas.microsoft.com/office/drawing/2014/main" id="{F8A55B87-02D4-D55C-18F2-48D1DC78B12D}"/>
                </a:ext>
              </a:extLst>
            </p:cNvPr>
            <p:cNvGrpSpPr/>
            <p:nvPr/>
          </p:nvGrpSpPr>
          <p:grpSpPr>
            <a:xfrm>
              <a:off x="353216" y="1142270"/>
              <a:ext cx="5606768" cy="1409444"/>
              <a:chOff x="272435" y="1946259"/>
              <a:chExt cx="4205076" cy="1057083"/>
            </a:xfrm>
          </p:grpSpPr>
          <p:sp>
            <p:nvSpPr>
              <p:cNvPr id="4" name="Rounded Rectangle 40">
                <a:extLst>
                  <a:ext uri="{FF2B5EF4-FFF2-40B4-BE49-F238E27FC236}">
                    <a16:creationId xmlns:a16="http://schemas.microsoft.com/office/drawing/2014/main" id="{4E28FA8C-F044-4CE4-7C5C-3E7CD02E68CA}"/>
                  </a:ext>
                </a:extLst>
              </p:cNvPr>
              <p:cNvSpPr/>
              <p:nvPr/>
            </p:nvSpPr>
            <p:spPr>
              <a:xfrm>
                <a:off x="272435" y="1946259"/>
                <a:ext cx="4205076" cy="1057083"/>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8" name="Rectangle 56">
                <a:extLst>
                  <a:ext uri="{FF2B5EF4-FFF2-40B4-BE49-F238E27FC236}">
                    <a16:creationId xmlns:a16="http://schemas.microsoft.com/office/drawing/2014/main" id="{A6D14CAE-9E27-0749-0488-B198602CA544}"/>
                  </a:ext>
                </a:extLst>
              </p:cNvPr>
              <p:cNvSpPr/>
              <p:nvPr/>
            </p:nvSpPr>
            <p:spPr>
              <a:xfrm>
                <a:off x="2003717" y="2248619"/>
                <a:ext cx="2185561" cy="484748"/>
              </a:xfrm>
              <a:prstGeom prst="rect">
                <a:avLst/>
              </a:prstGeom>
            </p:spPr>
            <p:txBody>
              <a:bodyPr wrap="square">
                <a:spAutoFit/>
              </a:bodyPr>
              <a:lstStyle/>
              <a:p>
                <a:r>
                  <a:rPr lang="en-US" dirty="0">
                    <a:ea typeface="Lato Light" panose="020F0502020204030203" pitchFamily="34" charset="0"/>
                    <a:cs typeface="Lato Light" panose="020F0502020204030203" pitchFamily="34" charset="0"/>
                  </a:rPr>
                  <a:t>increase in global cashless payment volumes since 2019</a:t>
                </a:r>
              </a:p>
            </p:txBody>
          </p:sp>
        </p:grpSp>
        <p:sp>
          <p:nvSpPr>
            <p:cNvPr id="25" name="TextBox 24">
              <a:extLst>
                <a:ext uri="{FF2B5EF4-FFF2-40B4-BE49-F238E27FC236}">
                  <a16:creationId xmlns:a16="http://schemas.microsoft.com/office/drawing/2014/main" id="{81005B98-F7EE-8736-F0FE-408C93F69D23}"/>
                </a:ext>
              </a:extLst>
            </p:cNvPr>
            <p:cNvSpPr txBox="1"/>
            <p:nvPr/>
          </p:nvSpPr>
          <p:spPr bwMode="auto">
            <a:xfrm>
              <a:off x="857947" y="1371600"/>
              <a:ext cx="1678665" cy="995209"/>
            </a:xfrm>
            <a:prstGeom prst="rect">
              <a:avLst/>
            </a:prstGeom>
            <a:noFill/>
            <a:ln w="12700" cap="sq" algn="ctr">
              <a:noFill/>
              <a:miter lim="800000"/>
              <a:headEnd/>
              <a:tailEnd/>
            </a:ln>
            <a:effectLst/>
          </p:spPr>
          <p:txBody>
            <a:bodyPr wrap="none" rtlCol="0">
              <a:spAutoFit/>
            </a:bodyPr>
            <a:lstStyle/>
            <a:p>
              <a:r>
                <a:rPr lang="en-US" sz="5867" b="1" dirty="0">
                  <a:solidFill>
                    <a:srgbClr val="FF9933"/>
                  </a:solidFill>
                  <a:latin typeface="Lato Black" panose="020F0502020204030203" pitchFamily="34" charset="0"/>
                  <a:ea typeface="Lato Black" panose="020F0502020204030203" pitchFamily="34" charset="0"/>
                  <a:cs typeface="Lato Black" panose="020F0502020204030203" pitchFamily="34" charset="0"/>
                </a:rPr>
                <a:t>42%</a:t>
              </a:r>
            </a:p>
          </p:txBody>
        </p:sp>
      </p:grpSp>
      <p:grpSp>
        <p:nvGrpSpPr>
          <p:cNvPr id="34" name="Group 33">
            <a:extLst>
              <a:ext uri="{FF2B5EF4-FFF2-40B4-BE49-F238E27FC236}">
                <a16:creationId xmlns:a16="http://schemas.microsoft.com/office/drawing/2014/main" id="{45959EDF-F49A-A598-D323-E5E68C2A80EA}"/>
              </a:ext>
            </a:extLst>
          </p:cNvPr>
          <p:cNvGrpSpPr/>
          <p:nvPr/>
        </p:nvGrpSpPr>
        <p:grpSpPr>
          <a:xfrm>
            <a:off x="363247" y="2753640"/>
            <a:ext cx="5606768" cy="1409444"/>
            <a:chOff x="363247" y="2753640"/>
            <a:chExt cx="5606768" cy="1409444"/>
          </a:xfrm>
        </p:grpSpPr>
        <p:grpSp>
          <p:nvGrpSpPr>
            <p:cNvPr id="70" name="Group 69">
              <a:extLst>
                <a:ext uri="{FF2B5EF4-FFF2-40B4-BE49-F238E27FC236}">
                  <a16:creationId xmlns:a16="http://schemas.microsoft.com/office/drawing/2014/main" id="{05BBCAA1-F826-C2DA-F646-85C0A94F6F16}"/>
                </a:ext>
              </a:extLst>
            </p:cNvPr>
            <p:cNvGrpSpPr/>
            <p:nvPr/>
          </p:nvGrpSpPr>
          <p:grpSpPr>
            <a:xfrm>
              <a:off x="363247" y="2753640"/>
              <a:ext cx="5606768" cy="1409444"/>
              <a:chOff x="272435" y="1946259"/>
              <a:chExt cx="4205076" cy="1057083"/>
            </a:xfrm>
          </p:grpSpPr>
          <p:sp>
            <p:nvSpPr>
              <p:cNvPr id="41" name="Rounded Rectangle 40">
                <a:extLst>
                  <a:ext uri="{FF2B5EF4-FFF2-40B4-BE49-F238E27FC236}">
                    <a16:creationId xmlns:a16="http://schemas.microsoft.com/office/drawing/2014/main" id="{AF56DE9E-30AB-4E22-9B4C-25B5E8F6B458}"/>
                  </a:ext>
                </a:extLst>
              </p:cNvPr>
              <p:cNvSpPr/>
              <p:nvPr/>
            </p:nvSpPr>
            <p:spPr>
              <a:xfrm>
                <a:off x="272435" y="1946259"/>
                <a:ext cx="4205076" cy="1057083"/>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42" name="CuadroTexto 395">
                <a:extLst>
                  <a:ext uri="{FF2B5EF4-FFF2-40B4-BE49-F238E27FC236}">
                    <a16:creationId xmlns:a16="http://schemas.microsoft.com/office/drawing/2014/main" id="{38C0CE45-6055-4467-A230-49E2D948927C}"/>
                  </a:ext>
                </a:extLst>
              </p:cNvPr>
              <p:cNvSpPr txBox="1"/>
              <p:nvPr/>
            </p:nvSpPr>
            <p:spPr>
              <a:xfrm>
                <a:off x="1995678" y="2564761"/>
                <a:ext cx="2243782" cy="392415"/>
              </a:xfrm>
              <a:prstGeom prst="rect">
                <a:avLst/>
              </a:prstGeom>
              <a:noFill/>
            </p:spPr>
            <p:txBody>
              <a:bodyPr wrap="square" rtlCol="0">
                <a:spAutoFit/>
              </a:bodyPr>
              <a:lstStyle/>
              <a:p>
                <a:r>
                  <a:rPr lang="en-US" sz="2800" b="1" dirty="0">
                    <a:solidFill>
                      <a:srgbClr val="FF9933"/>
                    </a:solidFill>
                    <a:latin typeface="Lato Black" panose="020F0502020204030203" pitchFamily="34" charset="0"/>
                    <a:ea typeface="Lato Black" panose="020F0502020204030203" pitchFamily="34" charset="0"/>
                    <a:cs typeface="Lato Black" panose="020F0502020204030203" pitchFamily="34" charset="0"/>
                  </a:rPr>
                  <a:t>$200-340 billion</a:t>
                </a:r>
              </a:p>
            </p:txBody>
          </p:sp>
          <p:sp>
            <p:nvSpPr>
              <p:cNvPr id="43" name="Rectangle 56">
                <a:extLst>
                  <a:ext uri="{FF2B5EF4-FFF2-40B4-BE49-F238E27FC236}">
                    <a16:creationId xmlns:a16="http://schemas.microsoft.com/office/drawing/2014/main" id="{7F9C833C-6D83-4E13-9CF5-2CBEAECFDCCB}"/>
                  </a:ext>
                </a:extLst>
              </p:cNvPr>
              <p:cNvSpPr/>
              <p:nvPr/>
            </p:nvSpPr>
            <p:spPr>
              <a:xfrm>
                <a:off x="1995678" y="2002801"/>
                <a:ext cx="2323112" cy="623248"/>
              </a:xfrm>
              <a:prstGeom prst="rect">
                <a:avLst/>
              </a:prstGeom>
            </p:spPr>
            <p:txBody>
              <a:bodyPr wrap="square">
                <a:spAutoFit/>
              </a:bodyPr>
              <a:lstStyle/>
              <a:p>
                <a:r>
                  <a:rPr lang="en-US" sz="1600" dirty="0">
                    <a:ea typeface="Lato Light" panose="020F0502020204030203" pitchFamily="34" charset="0"/>
                    <a:cs typeface="Lato Light" panose="020F0502020204030203" pitchFamily="34" charset="0"/>
                  </a:rPr>
                  <a:t>Generative AI could increase banking productivity by 2.8 to 4.7 percent, equivalent to </a:t>
                </a:r>
              </a:p>
            </p:txBody>
          </p:sp>
        </p:grpSp>
        <p:pic>
          <p:nvPicPr>
            <p:cNvPr id="27" name="Graphic 26">
              <a:extLst>
                <a:ext uri="{FF2B5EF4-FFF2-40B4-BE49-F238E27FC236}">
                  <a16:creationId xmlns:a16="http://schemas.microsoft.com/office/drawing/2014/main" id="{FDDC5189-C031-B6D7-C6EF-50B568504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9630" y="2952441"/>
              <a:ext cx="952500" cy="952500"/>
            </a:xfrm>
            <a:prstGeom prst="rect">
              <a:avLst/>
            </a:prstGeom>
          </p:spPr>
        </p:pic>
      </p:grpSp>
      <p:grpSp>
        <p:nvGrpSpPr>
          <p:cNvPr id="35" name="Group 34">
            <a:extLst>
              <a:ext uri="{FF2B5EF4-FFF2-40B4-BE49-F238E27FC236}">
                <a16:creationId xmlns:a16="http://schemas.microsoft.com/office/drawing/2014/main" id="{2826BABC-977C-7506-4B3D-6914AE9BD99F}"/>
              </a:ext>
            </a:extLst>
          </p:cNvPr>
          <p:cNvGrpSpPr/>
          <p:nvPr/>
        </p:nvGrpSpPr>
        <p:grpSpPr>
          <a:xfrm>
            <a:off x="6223228" y="2753643"/>
            <a:ext cx="5605525" cy="1409445"/>
            <a:chOff x="6223228" y="2753643"/>
            <a:chExt cx="5605525" cy="1409445"/>
          </a:xfrm>
        </p:grpSpPr>
        <p:grpSp>
          <p:nvGrpSpPr>
            <p:cNvPr id="78" name="Group 77">
              <a:extLst>
                <a:ext uri="{FF2B5EF4-FFF2-40B4-BE49-F238E27FC236}">
                  <a16:creationId xmlns:a16="http://schemas.microsoft.com/office/drawing/2014/main" id="{1DF4BE96-DF4C-D5BF-92CF-3F78C10AE8EC}"/>
                </a:ext>
              </a:extLst>
            </p:cNvPr>
            <p:cNvGrpSpPr/>
            <p:nvPr/>
          </p:nvGrpSpPr>
          <p:grpSpPr>
            <a:xfrm>
              <a:off x="6223228" y="2753643"/>
              <a:ext cx="5605525" cy="1409445"/>
              <a:chOff x="4667421" y="1946259"/>
              <a:chExt cx="4204144" cy="1057083"/>
            </a:xfrm>
            <a:solidFill>
              <a:schemeClr val="accent2">
                <a:lumMod val="20000"/>
                <a:lumOff val="80000"/>
              </a:schemeClr>
            </a:solidFill>
          </p:grpSpPr>
          <p:sp>
            <p:nvSpPr>
              <p:cNvPr id="40" name="Rounded Rectangle 39">
                <a:extLst>
                  <a:ext uri="{FF2B5EF4-FFF2-40B4-BE49-F238E27FC236}">
                    <a16:creationId xmlns:a16="http://schemas.microsoft.com/office/drawing/2014/main" id="{8D769C2A-2527-5028-C590-ACD2989F4DAA}"/>
                  </a:ext>
                </a:extLst>
              </p:cNvPr>
              <p:cNvSpPr/>
              <p:nvPr/>
            </p:nvSpPr>
            <p:spPr>
              <a:xfrm>
                <a:off x="4667421" y="1946259"/>
                <a:ext cx="4204144" cy="105708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21" name="TextBox 20">
                <a:extLst>
                  <a:ext uri="{FF2B5EF4-FFF2-40B4-BE49-F238E27FC236}">
                    <a16:creationId xmlns:a16="http://schemas.microsoft.com/office/drawing/2014/main" id="{F5789A62-EE72-18B8-DB3E-3F6CF575D930}"/>
                  </a:ext>
                </a:extLst>
              </p:cNvPr>
              <p:cNvSpPr txBox="1"/>
              <p:nvPr/>
            </p:nvSpPr>
            <p:spPr bwMode="auto">
              <a:xfrm>
                <a:off x="6380802" y="1995569"/>
                <a:ext cx="2243783" cy="992578"/>
              </a:xfrm>
              <a:prstGeom prst="rect">
                <a:avLst/>
              </a:prstGeom>
              <a:grpFill/>
              <a:ln w="12700" cap="sq" algn="ctr">
                <a:noFill/>
                <a:miter lim="800000"/>
                <a:headEnd/>
                <a:tailEnd/>
              </a:ln>
              <a:effectLst/>
            </p:spPr>
            <p:txBody>
              <a:bodyPr wrap="square">
                <a:spAutoFit/>
              </a:bodyPr>
              <a:lstStyle/>
              <a:p>
                <a:r>
                  <a:rPr lang="en-US" sz="1600" dirty="0">
                    <a:cs typeface="Lato Light" panose="020F0502020204030203" pitchFamily="34" charset="0"/>
                  </a:rPr>
                  <a:t>Modernization of banks’ technology stacks can reduce operating costs by 20-30% and halve time to market for new products</a:t>
                </a:r>
              </a:p>
            </p:txBody>
          </p:sp>
        </p:grpSp>
        <p:pic>
          <p:nvPicPr>
            <p:cNvPr id="29" name="Graphic 28">
              <a:extLst>
                <a:ext uri="{FF2B5EF4-FFF2-40B4-BE49-F238E27FC236}">
                  <a16:creationId xmlns:a16="http://schemas.microsoft.com/office/drawing/2014/main" id="{F8135E92-E737-805E-694F-21E1BA63C3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0978" y="2952441"/>
              <a:ext cx="952500" cy="952500"/>
            </a:xfrm>
            <a:prstGeom prst="rect">
              <a:avLst/>
            </a:prstGeom>
          </p:spPr>
        </p:pic>
      </p:grpSp>
      <p:grpSp>
        <p:nvGrpSpPr>
          <p:cNvPr id="37" name="Group 36">
            <a:extLst>
              <a:ext uri="{FF2B5EF4-FFF2-40B4-BE49-F238E27FC236}">
                <a16:creationId xmlns:a16="http://schemas.microsoft.com/office/drawing/2014/main" id="{FDE3CC01-3F15-533B-B84F-AC80E68AC2A2}"/>
              </a:ext>
            </a:extLst>
          </p:cNvPr>
          <p:cNvGrpSpPr/>
          <p:nvPr/>
        </p:nvGrpSpPr>
        <p:grpSpPr>
          <a:xfrm>
            <a:off x="363247" y="4410499"/>
            <a:ext cx="5606768" cy="1409443"/>
            <a:chOff x="363247" y="4410499"/>
            <a:chExt cx="5606768" cy="1409443"/>
          </a:xfrm>
        </p:grpSpPr>
        <p:grpSp>
          <p:nvGrpSpPr>
            <p:cNvPr id="71" name="Group 70">
              <a:extLst>
                <a:ext uri="{FF2B5EF4-FFF2-40B4-BE49-F238E27FC236}">
                  <a16:creationId xmlns:a16="http://schemas.microsoft.com/office/drawing/2014/main" id="{D09CB7B1-6B25-6821-34A6-92F55BCA6889}"/>
                </a:ext>
              </a:extLst>
            </p:cNvPr>
            <p:cNvGrpSpPr/>
            <p:nvPr/>
          </p:nvGrpSpPr>
          <p:grpSpPr>
            <a:xfrm>
              <a:off x="363247" y="4410499"/>
              <a:ext cx="5606768" cy="1409443"/>
              <a:chOff x="272435" y="3188905"/>
              <a:chExt cx="4205076" cy="1057083"/>
            </a:xfrm>
            <a:solidFill>
              <a:schemeClr val="accent2">
                <a:lumMod val="20000"/>
                <a:lumOff val="80000"/>
              </a:schemeClr>
            </a:solidFill>
          </p:grpSpPr>
          <p:sp>
            <p:nvSpPr>
              <p:cNvPr id="68" name="Rounded Rectangle 67">
                <a:extLst>
                  <a:ext uri="{FF2B5EF4-FFF2-40B4-BE49-F238E27FC236}">
                    <a16:creationId xmlns:a16="http://schemas.microsoft.com/office/drawing/2014/main" id="{B80791BC-1DB3-4DA8-0E6A-A476F04A3762}"/>
                  </a:ext>
                </a:extLst>
              </p:cNvPr>
              <p:cNvSpPr/>
              <p:nvPr/>
            </p:nvSpPr>
            <p:spPr>
              <a:xfrm>
                <a:off x="272435" y="3188905"/>
                <a:ext cx="4205076" cy="105708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76" name="Rectangle 56">
                <a:extLst>
                  <a:ext uri="{FF2B5EF4-FFF2-40B4-BE49-F238E27FC236}">
                    <a16:creationId xmlns:a16="http://schemas.microsoft.com/office/drawing/2014/main" id="{AC78ADF2-A47C-4B6D-95FA-8DA3399FA8C1}"/>
                  </a:ext>
                </a:extLst>
              </p:cNvPr>
              <p:cNvSpPr/>
              <p:nvPr/>
            </p:nvSpPr>
            <p:spPr>
              <a:xfrm>
                <a:off x="2002912" y="3253408"/>
                <a:ext cx="2392121" cy="992580"/>
              </a:xfrm>
              <a:prstGeom prst="rect">
                <a:avLst/>
              </a:prstGeom>
              <a:grpFill/>
            </p:spPr>
            <p:txBody>
              <a:bodyPr wrap="square">
                <a:spAutoFit/>
              </a:bodyPr>
              <a:lstStyle/>
              <a:p>
                <a:r>
                  <a:rPr lang="en-US" sz="1600" dirty="0">
                    <a:ea typeface="Lato Light" panose="020F0502020204030203" pitchFamily="34" charset="0"/>
                    <a:cs typeface="Lato Light" panose="020F0502020204030203" pitchFamily="34" charset="0"/>
                  </a:rPr>
                  <a:t>Digital wallet-based transactions grew globally by 7% in 2020, with the prediction that digital wallets will account for more than ½ of e-commerce payments in 2024</a:t>
                </a:r>
              </a:p>
            </p:txBody>
          </p:sp>
          <p:sp>
            <p:nvSpPr>
              <p:cNvPr id="16" name="Down Arrow 15">
                <a:extLst>
                  <a:ext uri="{FF2B5EF4-FFF2-40B4-BE49-F238E27FC236}">
                    <a16:creationId xmlns:a16="http://schemas.microsoft.com/office/drawing/2014/main" id="{98E6CC68-3D1E-7EAC-19A2-9800FC3F0254}"/>
                  </a:ext>
                </a:extLst>
              </p:cNvPr>
              <p:cNvSpPr/>
              <p:nvPr/>
            </p:nvSpPr>
            <p:spPr bwMode="auto">
              <a:xfrm>
                <a:off x="1308966" y="3722864"/>
                <a:ext cx="403583" cy="441081"/>
              </a:xfrm>
              <a:prstGeom prst="downArrow">
                <a:avLst/>
              </a:prstGeom>
              <a:grp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cs typeface="Tahoma" pitchFamily="34" charset="0"/>
                </a:endParaRPr>
              </a:p>
            </p:txBody>
          </p:sp>
        </p:grpSp>
        <p:pic>
          <p:nvPicPr>
            <p:cNvPr id="31" name="Graphic 30">
              <a:extLst>
                <a:ext uri="{FF2B5EF4-FFF2-40B4-BE49-F238E27FC236}">
                  <a16:creationId xmlns:a16="http://schemas.microsoft.com/office/drawing/2014/main" id="{A6647E29-C43D-E88F-3128-EDC73EAFDC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7864" y="4638970"/>
              <a:ext cx="952500" cy="952500"/>
            </a:xfrm>
            <a:prstGeom prst="rect">
              <a:avLst/>
            </a:prstGeom>
          </p:spPr>
        </p:pic>
      </p:grpSp>
      <p:grpSp>
        <p:nvGrpSpPr>
          <p:cNvPr id="36" name="Group 35">
            <a:extLst>
              <a:ext uri="{FF2B5EF4-FFF2-40B4-BE49-F238E27FC236}">
                <a16:creationId xmlns:a16="http://schemas.microsoft.com/office/drawing/2014/main" id="{BD99B4DA-5112-8C66-DE23-A0AEE62912D4}"/>
              </a:ext>
            </a:extLst>
          </p:cNvPr>
          <p:cNvGrpSpPr/>
          <p:nvPr/>
        </p:nvGrpSpPr>
        <p:grpSpPr>
          <a:xfrm>
            <a:off x="6223228" y="4410501"/>
            <a:ext cx="5605525" cy="1409444"/>
            <a:chOff x="6223228" y="4410501"/>
            <a:chExt cx="5605525" cy="1409444"/>
          </a:xfrm>
        </p:grpSpPr>
        <p:grpSp>
          <p:nvGrpSpPr>
            <p:cNvPr id="79" name="Group 78">
              <a:extLst>
                <a:ext uri="{FF2B5EF4-FFF2-40B4-BE49-F238E27FC236}">
                  <a16:creationId xmlns:a16="http://schemas.microsoft.com/office/drawing/2014/main" id="{E0DE76AD-C702-A2CE-8075-0A8746BEAABF}"/>
                </a:ext>
              </a:extLst>
            </p:cNvPr>
            <p:cNvGrpSpPr/>
            <p:nvPr/>
          </p:nvGrpSpPr>
          <p:grpSpPr>
            <a:xfrm>
              <a:off x="6223228" y="4410501"/>
              <a:ext cx="5605525" cy="1409444"/>
              <a:chOff x="4667421" y="3188905"/>
              <a:chExt cx="4204144" cy="1057083"/>
            </a:xfrm>
            <a:solidFill>
              <a:schemeClr val="accent2">
                <a:lumMod val="20000"/>
                <a:lumOff val="80000"/>
              </a:schemeClr>
            </a:solidFill>
          </p:grpSpPr>
          <p:sp>
            <p:nvSpPr>
              <p:cNvPr id="46" name="Rounded Rectangle 45">
                <a:extLst>
                  <a:ext uri="{FF2B5EF4-FFF2-40B4-BE49-F238E27FC236}">
                    <a16:creationId xmlns:a16="http://schemas.microsoft.com/office/drawing/2014/main" id="{0F9DF24A-BD01-F26E-89BE-17F14B8D6FF1}"/>
                  </a:ext>
                </a:extLst>
              </p:cNvPr>
              <p:cNvSpPr/>
              <p:nvPr/>
            </p:nvSpPr>
            <p:spPr>
              <a:xfrm>
                <a:off x="4667421" y="3188905"/>
                <a:ext cx="4204144" cy="1057083"/>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22" name="TextBox 21">
                <a:extLst>
                  <a:ext uri="{FF2B5EF4-FFF2-40B4-BE49-F238E27FC236}">
                    <a16:creationId xmlns:a16="http://schemas.microsoft.com/office/drawing/2014/main" id="{B04E7C0C-DE15-F55F-0811-74D0433C8E3E}"/>
                  </a:ext>
                </a:extLst>
              </p:cNvPr>
              <p:cNvSpPr txBox="1"/>
              <p:nvPr/>
            </p:nvSpPr>
            <p:spPr bwMode="auto">
              <a:xfrm>
                <a:off x="6377940" y="3399698"/>
                <a:ext cx="2137211" cy="623248"/>
              </a:xfrm>
              <a:prstGeom prst="rect">
                <a:avLst/>
              </a:prstGeom>
              <a:grpFill/>
              <a:ln w="12700" cap="sq" algn="ctr">
                <a:noFill/>
                <a:miter lim="800000"/>
                <a:headEnd/>
                <a:tailEnd/>
              </a:ln>
              <a:effectLst/>
            </p:spPr>
            <p:txBody>
              <a:bodyPr wrap="square">
                <a:spAutoFit/>
              </a:bodyPr>
              <a:lstStyle/>
              <a:p>
                <a:r>
                  <a:rPr lang="en-US" sz="1600" dirty="0">
                    <a:cs typeface="Lato Light" panose="020F0502020204030203" pitchFamily="34" charset="0"/>
                  </a:rPr>
                  <a:t>of all payments in the U.S. and Canada are expected to be cashless by 2025</a:t>
                </a:r>
              </a:p>
            </p:txBody>
          </p:sp>
        </p:grpSp>
        <p:sp>
          <p:nvSpPr>
            <p:cNvPr id="32" name="TextBox 31">
              <a:extLst>
                <a:ext uri="{FF2B5EF4-FFF2-40B4-BE49-F238E27FC236}">
                  <a16:creationId xmlns:a16="http://schemas.microsoft.com/office/drawing/2014/main" id="{2E78D590-0929-BAFC-0B66-A1E9915110E0}"/>
                </a:ext>
              </a:extLst>
            </p:cNvPr>
            <p:cNvSpPr txBox="1"/>
            <p:nvPr/>
          </p:nvSpPr>
          <p:spPr bwMode="auto">
            <a:xfrm>
              <a:off x="6720840" y="4609451"/>
              <a:ext cx="1678665" cy="995209"/>
            </a:xfrm>
            <a:prstGeom prst="rect">
              <a:avLst/>
            </a:prstGeom>
            <a:noFill/>
            <a:ln w="12700" cap="sq" algn="ctr">
              <a:noFill/>
              <a:miter lim="800000"/>
              <a:headEnd/>
              <a:tailEnd/>
            </a:ln>
            <a:effectLst/>
          </p:spPr>
          <p:txBody>
            <a:bodyPr wrap="none" rtlCol="0">
              <a:spAutoFit/>
            </a:bodyPr>
            <a:lstStyle/>
            <a:p>
              <a:r>
                <a:rPr lang="en-US" sz="5867" b="1" dirty="0">
                  <a:solidFill>
                    <a:srgbClr val="FF9933"/>
                  </a:solidFill>
                  <a:latin typeface="Lato Black" panose="020F0502020204030203" pitchFamily="34" charset="0"/>
                  <a:ea typeface="Lato Black" panose="020F0502020204030203" pitchFamily="34" charset="0"/>
                  <a:cs typeface="Lato Black" panose="020F0502020204030203" pitchFamily="34" charset="0"/>
                </a:rPr>
                <a:t>43%</a:t>
              </a:r>
            </a:p>
          </p:txBody>
        </p:sp>
      </p:grpSp>
    </p:spTree>
    <p:extLst>
      <p:ext uri="{BB962C8B-B14F-4D97-AF65-F5344CB8AC3E}">
        <p14:creationId xmlns:p14="http://schemas.microsoft.com/office/powerpoint/2010/main" val="210736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3BC0BB8-973A-82ED-6B70-0C9205A142D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39" r="-1363"/>
          <a:stretch/>
        </p:blipFill>
        <p:spPr>
          <a:xfrm>
            <a:off x="505699" y="2215187"/>
            <a:ext cx="12020771" cy="2588124"/>
          </a:xfrm>
          <a:prstGeom prst="rect">
            <a:avLst/>
          </a:prstGeom>
        </p:spPr>
      </p:pic>
      <p:sp>
        <p:nvSpPr>
          <p:cNvPr id="2" name="Title 1">
            <a:extLst>
              <a:ext uri="{FF2B5EF4-FFF2-40B4-BE49-F238E27FC236}">
                <a16:creationId xmlns:a16="http://schemas.microsoft.com/office/drawing/2014/main" id="{74028CAD-306C-B08C-8FB7-ADDF1664AAF7}"/>
              </a:ext>
            </a:extLst>
          </p:cNvPr>
          <p:cNvSpPr>
            <a:spLocks noGrp="1"/>
          </p:cNvSpPr>
          <p:nvPr>
            <p:ph type="title"/>
          </p:nvPr>
        </p:nvSpPr>
        <p:spPr>
          <a:xfrm>
            <a:off x="859069" y="183494"/>
            <a:ext cx="10200132" cy="1188720"/>
          </a:xfrm>
        </p:spPr>
        <p:txBody>
          <a:bodyPr/>
          <a:lstStyle/>
          <a:p>
            <a:r>
              <a:rPr lang="en-US" dirty="0"/>
              <a:t>The Road to Digital Payment Acceptance</a:t>
            </a:r>
            <a:br>
              <a:rPr lang="en-US" dirty="0"/>
            </a:br>
            <a:endParaRPr lang="en-US" dirty="0"/>
          </a:p>
        </p:txBody>
      </p:sp>
      <p:sp>
        <p:nvSpPr>
          <p:cNvPr id="8" name="Google Shape;253;p18">
            <a:extLst>
              <a:ext uri="{FF2B5EF4-FFF2-40B4-BE49-F238E27FC236}">
                <a16:creationId xmlns:a16="http://schemas.microsoft.com/office/drawing/2014/main" id="{7767E681-B8CB-730E-BE24-3CCB1986A310}"/>
              </a:ext>
            </a:extLst>
          </p:cNvPr>
          <p:cNvSpPr/>
          <p:nvPr/>
        </p:nvSpPr>
        <p:spPr>
          <a:xfrm>
            <a:off x="10030763" y="3491837"/>
            <a:ext cx="17901" cy="42435"/>
          </a:xfrm>
          <a:custGeom>
            <a:avLst/>
            <a:gdLst/>
            <a:ahLst/>
            <a:cxnLst/>
            <a:rect l="l" t="t" r="r" b="b"/>
            <a:pathLst>
              <a:path w="513" h="1216" extrusionOk="0">
                <a:moveTo>
                  <a:pt x="477" y="1"/>
                </a:moveTo>
                <a:lnTo>
                  <a:pt x="1" y="37"/>
                </a:lnTo>
                <a:cubicBezTo>
                  <a:pt x="24" y="429"/>
                  <a:pt x="36" y="822"/>
                  <a:pt x="36" y="1215"/>
                </a:cubicBezTo>
                <a:lnTo>
                  <a:pt x="513" y="1215"/>
                </a:lnTo>
                <a:cubicBezTo>
                  <a:pt x="513" y="810"/>
                  <a:pt x="501" y="406"/>
                  <a:pt x="47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pic>
        <p:nvPicPr>
          <p:cNvPr id="15" name="Graphic 14">
            <a:extLst>
              <a:ext uri="{FF2B5EF4-FFF2-40B4-BE49-F238E27FC236}">
                <a16:creationId xmlns:a16="http://schemas.microsoft.com/office/drawing/2014/main" id="{A86617BF-E2D8-5A7B-9F89-1F001C45AD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8597" y="2280299"/>
            <a:ext cx="1828800" cy="1765299"/>
          </a:xfrm>
          <a:prstGeom prst="rect">
            <a:avLst/>
          </a:prstGeom>
        </p:spPr>
      </p:pic>
      <p:pic>
        <p:nvPicPr>
          <p:cNvPr id="48" name="Graphic 47">
            <a:extLst>
              <a:ext uri="{FF2B5EF4-FFF2-40B4-BE49-F238E27FC236}">
                <a16:creationId xmlns:a16="http://schemas.microsoft.com/office/drawing/2014/main" id="{7B546F2D-4F61-6CA8-9B31-7A9100E9EC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288572" y="2777631"/>
            <a:ext cx="749377" cy="749377"/>
          </a:xfrm>
          <a:prstGeom prst="rect">
            <a:avLst/>
          </a:prstGeom>
        </p:spPr>
      </p:pic>
      <p:pic>
        <p:nvPicPr>
          <p:cNvPr id="20" name="Graphic 19">
            <a:extLst>
              <a:ext uri="{FF2B5EF4-FFF2-40B4-BE49-F238E27FC236}">
                <a16:creationId xmlns:a16="http://schemas.microsoft.com/office/drawing/2014/main" id="{D31085FF-8C4B-845B-63E3-2B6F1972A3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88353" y="3948495"/>
            <a:ext cx="1828800" cy="1778350"/>
          </a:xfrm>
          <a:prstGeom prst="rect">
            <a:avLst/>
          </a:prstGeom>
        </p:spPr>
      </p:pic>
      <p:pic>
        <p:nvPicPr>
          <p:cNvPr id="49" name="Graphic 48">
            <a:extLst>
              <a:ext uri="{FF2B5EF4-FFF2-40B4-BE49-F238E27FC236}">
                <a16:creationId xmlns:a16="http://schemas.microsoft.com/office/drawing/2014/main" id="{AB87A727-9DF2-88A5-34B5-1E71A4D478F9}"/>
              </a:ext>
            </a:extLst>
          </p:cNvPr>
          <p:cNvPicPr>
            <a:picLocks noChangeAspect="1"/>
          </p:cNvPicPr>
          <p:nvPr/>
        </p:nvPicPr>
        <p:blipFill>
          <a:blip r:embed="rId11">
            <a:lum bright="70000" contrast="-70000"/>
          </a:blip>
          <a:srcRect/>
          <a:stretch/>
        </p:blipFill>
        <p:spPr>
          <a:xfrm>
            <a:off x="4341852" y="4494702"/>
            <a:ext cx="813816" cy="813816"/>
          </a:xfrm>
          <a:prstGeom prst="rect">
            <a:avLst/>
          </a:prstGeom>
        </p:spPr>
      </p:pic>
      <p:pic>
        <p:nvPicPr>
          <p:cNvPr id="21" name="Graphic 20">
            <a:extLst>
              <a:ext uri="{FF2B5EF4-FFF2-40B4-BE49-F238E27FC236}">
                <a16:creationId xmlns:a16="http://schemas.microsoft.com/office/drawing/2014/main" id="{97F2EB72-B4FA-07C8-F572-966A4E5F7F6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8331" y="1493780"/>
            <a:ext cx="1828800" cy="1765299"/>
          </a:xfrm>
          <a:prstGeom prst="rect">
            <a:avLst/>
          </a:prstGeom>
        </p:spPr>
      </p:pic>
      <p:pic>
        <p:nvPicPr>
          <p:cNvPr id="23" name="Graphic 22">
            <a:extLst>
              <a:ext uri="{FF2B5EF4-FFF2-40B4-BE49-F238E27FC236}">
                <a16:creationId xmlns:a16="http://schemas.microsoft.com/office/drawing/2014/main" id="{FE123EE9-4D9E-E46E-03B5-04E44760EF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52403" y="1919162"/>
            <a:ext cx="1828800" cy="1765299"/>
          </a:xfrm>
          <a:prstGeom prst="rect">
            <a:avLst/>
          </a:prstGeom>
        </p:spPr>
      </p:pic>
      <p:pic>
        <p:nvPicPr>
          <p:cNvPr id="51" name="Graphic 50">
            <a:extLst>
              <a:ext uri="{FF2B5EF4-FFF2-40B4-BE49-F238E27FC236}">
                <a16:creationId xmlns:a16="http://schemas.microsoft.com/office/drawing/2014/main" id="{45657308-E965-0F08-3E08-7130969DAFFF}"/>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566156" y="2314419"/>
            <a:ext cx="816471" cy="816471"/>
          </a:xfrm>
          <a:prstGeom prst="rect">
            <a:avLst/>
          </a:prstGeom>
        </p:spPr>
      </p:pic>
      <p:pic>
        <p:nvPicPr>
          <p:cNvPr id="22" name="Graphic 21">
            <a:extLst>
              <a:ext uri="{FF2B5EF4-FFF2-40B4-BE49-F238E27FC236}">
                <a16:creationId xmlns:a16="http://schemas.microsoft.com/office/drawing/2014/main" id="{F59CE7B0-1123-D039-27A3-24FFD4A7F05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39848" y="4150913"/>
            <a:ext cx="1828800" cy="1778350"/>
          </a:xfrm>
          <a:prstGeom prst="rect">
            <a:avLst/>
          </a:prstGeom>
        </p:spPr>
      </p:pic>
      <p:pic>
        <p:nvPicPr>
          <p:cNvPr id="53" name="Graphic 52">
            <a:extLst>
              <a:ext uri="{FF2B5EF4-FFF2-40B4-BE49-F238E27FC236}">
                <a16:creationId xmlns:a16="http://schemas.microsoft.com/office/drawing/2014/main" id="{7D9D5F23-D030-4B30-873C-5F03AB37CD2A}"/>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6196777" y="4667652"/>
            <a:ext cx="914400" cy="914400"/>
          </a:xfrm>
          <a:prstGeom prst="rect">
            <a:avLst/>
          </a:prstGeom>
        </p:spPr>
      </p:pic>
      <p:sp>
        <p:nvSpPr>
          <p:cNvPr id="59" name="Oval 58">
            <a:extLst>
              <a:ext uri="{FF2B5EF4-FFF2-40B4-BE49-F238E27FC236}">
                <a16:creationId xmlns:a16="http://schemas.microsoft.com/office/drawing/2014/main" id="{807E9504-BF78-F71F-8454-8D7FCE9C4C03}"/>
              </a:ext>
            </a:extLst>
          </p:cNvPr>
          <p:cNvSpPr/>
          <p:nvPr/>
        </p:nvSpPr>
        <p:spPr bwMode="auto">
          <a:xfrm>
            <a:off x="3514668" y="4045778"/>
            <a:ext cx="229100" cy="229100"/>
          </a:xfrm>
          <a:prstGeom prst="ellipse">
            <a:avLst/>
          </a:prstGeom>
          <a:solidFill>
            <a:srgbClr val="642265"/>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sp>
        <p:nvSpPr>
          <p:cNvPr id="60" name="Oval 59">
            <a:extLst>
              <a:ext uri="{FF2B5EF4-FFF2-40B4-BE49-F238E27FC236}">
                <a16:creationId xmlns:a16="http://schemas.microsoft.com/office/drawing/2014/main" id="{15532637-206D-DF56-FC1D-DD695E395587}"/>
              </a:ext>
            </a:extLst>
          </p:cNvPr>
          <p:cNvSpPr/>
          <p:nvPr/>
        </p:nvSpPr>
        <p:spPr bwMode="auto">
          <a:xfrm>
            <a:off x="4549034" y="3674714"/>
            <a:ext cx="229100" cy="229100"/>
          </a:xfrm>
          <a:prstGeom prst="ellipse">
            <a:avLst/>
          </a:prstGeom>
          <a:solidFill>
            <a:srgbClr val="A5A5A5"/>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sp>
        <p:nvSpPr>
          <p:cNvPr id="61" name="Oval 60">
            <a:extLst>
              <a:ext uri="{FF2B5EF4-FFF2-40B4-BE49-F238E27FC236}">
                <a16:creationId xmlns:a16="http://schemas.microsoft.com/office/drawing/2014/main" id="{632D034A-586D-D37D-5551-8D50C8F49B6E}"/>
              </a:ext>
            </a:extLst>
          </p:cNvPr>
          <p:cNvSpPr/>
          <p:nvPr/>
        </p:nvSpPr>
        <p:spPr bwMode="auto">
          <a:xfrm>
            <a:off x="5646291" y="3294532"/>
            <a:ext cx="229100" cy="229100"/>
          </a:xfrm>
          <a:prstGeom prst="ellipse">
            <a:avLst/>
          </a:prstGeom>
          <a:solidFill>
            <a:srgbClr val="FF9933"/>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sp>
        <p:nvSpPr>
          <p:cNvPr id="67" name="Oval 66">
            <a:extLst>
              <a:ext uri="{FF2B5EF4-FFF2-40B4-BE49-F238E27FC236}">
                <a16:creationId xmlns:a16="http://schemas.microsoft.com/office/drawing/2014/main" id="{410E5F87-DB8B-9BFD-CE52-13FD45C5023A}"/>
              </a:ext>
            </a:extLst>
          </p:cNvPr>
          <p:cNvSpPr/>
          <p:nvPr/>
        </p:nvSpPr>
        <p:spPr bwMode="auto">
          <a:xfrm>
            <a:off x="6586381" y="3927052"/>
            <a:ext cx="229100" cy="229100"/>
          </a:xfrm>
          <a:prstGeom prst="ellipse">
            <a:avLst/>
          </a:prstGeom>
          <a:solidFill>
            <a:srgbClr val="642265"/>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sp>
        <p:nvSpPr>
          <p:cNvPr id="68" name="Oval 67">
            <a:extLst>
              <a:ext uri="{FF2B5EF4-FFF2-40B4-BE49-F238E27FC236}">
                <a16:creationId xmlns:a16="http://schemas.microsoft.com/office/drawing/2014/main" id="{E47B9F0B-1548-7416-5970-E076A5E58969}"/>
              </a:ext>
            </a:extLst>
          </p:cNvPr>
          <p:cNvSpPr/>
          <p:nvPr/>
        </p:nvSpPr>
        <p:spPr bwMode="auto">
          <a:xfrm>
            <a:off x="7912703" y="3789264"/>
            <a:ext cx="229100" cy="229100"/>
          </a:xfrm>
          <a:prstGeom prst="ellipse">
            <a:avLst/>
          </a:prstGeom>
          <a:solidFill>
            <a:srgbClr val="A5A5A5"/>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pic>
        <p:nvPicPr>
          <p:cNvPr id="13" name="Graphic 12">
            <a:extLst>
              <a:ext uri="{FF2B5EF4-FFF2-40B4-BE49-F238E27FC236}">
                <a16:creationId xmlns:a16="http://schemas.microsoft.com/office/drawing/2014/main" id="{026440DE-5276-5EE6-D530-91552B74C0E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86876" y="3614972"/>
            <a:ext cx="1828800" cy="1778350"/>
          </a:xfrm>
          <a:prstGeom prst="rect">
            <a:avLst/>
          </a:prstGeom>
        </p:spPr>
      </p:pic>
      <p:pic>
        <p:nvPicPr>
          <p:cNvPr id="17" name="Graphic 16">
            <a:extLst>
              <a:ext uri="{FF2B5EF4-FFF2-40B4-BE49-F238E27FC236}">
                <a16:creationId xmlns:a16="http://schemas.microsoft.com/office/drawing/2014/main" id="{F092945A-6B8E-29EC-3138-E2B62C0962ED}"/>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1939720" y="4106674"/>
            <a:ext cx="895020" cy="895020"/>
          </a:xfrm>
          <a:prstGeom prst="rect">
            <a:avLst/>
          </a:prstGeom>
        </p:spPr>
      </p:pic>
      <p:sp>
        <p:nvSpPr>
          <p:cNvPr id="24" name="Oval 23">
            <a:extLst>
              <a:ext uri="{FF2B5EF4-FFF2-40B4-BE49-F238E27FC236}">
                <a16:creationId xmlns:a16="http://schemas.microsoft.com/office/drawing/2014/main" id="{685A0A37-352F-31A2-652D-1242BE588073}"/>
              </a:ext>
            </a:extLst>
          </p:cNvPr>
          <p:cNvSpPr/>
          <p:nvPr/>
        </p:nvSpPr>
        <p:spPr bwMode="auto">
          <a:xfrm>
            <a:off x="2341926" y="3365738"/>
            <a:ext cx="229100" cy="229100"/>
          </a:xfrm>
          <a:prstGeom prst="ellipse">
            <a:avLst/>
          </a:prstGeom>
          <a:solidFill>
            <a:srgbClr val="FF9933"/>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grpSp>
        <p:nvGrpSpPr>
          <p:cNvPr id="47" name="Google Shape;276;p18">
            <a:extLst>
              <a:ext uri="{FF2B5EF4-FFF2-40B4-BE49-F238E27FC236}">
                <a16:creationId xmlns:a16="http://schemas.microsoft.com/office/drawing/2014/main" id="{155EF91E-56AD-454B-A8CC-F086D7B01320}"/>
              </a:ext>
            </a:extLst>
          </p:cNvPr>
          <p:cNvGrpSpPr/>
          <p:nvPr/>
        </p:nvGrpSpPr>
        <p:grpSpPr>
          <a:xfrm>
            <a:off x="193657" y="782554"/>
            <a:ext cx="2512800" cy="1024022"/>
            <a:chOff x="2700140" y="619618"/>
            <a:chExt cx="1884600" cy="768018"/>
          </a:xfrm>
        </p:grpSpPr>
        <p:sp>
          <p:nvSpPr>
            <p:cNvPr id="55" name="Google Shape;278;p18">
              <a:extLst>
                <a:ext uri="{FF2B5EF4-FFF2-40B4-BE49-F238E27FC236}">
                  <a16:creationId xmlns:a16="http://schemas.microsoft.com/office/drawing/2014/main" id="{2782E995-2348-2320-0850-7557F8B87ECA}"/>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1994</a:t>
              </a:r>
            </a:p>
          </p:txBody>
        </p:sp>
        <p:sp>
          <p:nvSpPr>
            <p:cNvPr id="56" name="Google Shape;279;p18">
              <a:extLst>
                <a:ext uri="{FF2B5EF4-FFF2-40B4-BE49-F238E27FC236}">
                  <a16:creationId xmlns:a16="http://schemas.microsoft.com/office/drawing/2014/main" id="{DCED8B7A-48E4-5015-73C3-8CBAC9881D31}"/>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First online credit card transaction</a:t>
              </a:r>
            </a:p>
          </p:txBody>
        </p:sp>
      </p:grpSp>
      <p:pic>
        <p:nvPicPr>
          <p:cNvPr id="52" name="Graphic 51">
            <a:extLst>
              <a:ext uri="{FF2B5EF4-FFF2-40B4-BE49-F238E27FC236}">
                <a16:creationId xmlns:a16="http://schemas.microsoft.com/office/drawing/2014/main" id="{CEDE79F5-2908-36F4-3698-743FDD374409}"/>
              </a:ext>
            </a:extLst>
          </p:cNvPr>
          <p:cNvPicPr>
            <a:picLocks noChangeAspect="1"/>
          </p:cNvPicPr>
          <p:nvPr/>
        </p:nvPicPr>
        <p:blipFill>
          <a:blip r:embed="rId14">
            <a:extLst>
              <a:ext uri="{96DAC541-7B7A-43D3-8B79-37D633B846F1}">
                <asvg:svgBlip xmlns:asvg="http://schemas.microsoft.com/office/drawing/2016/SVG/main" r:embed="rId26"/>
              </a:ext>
            </a:extLst>
          </a:blip>
          <a:stretch>
            <a:fillRect/>
          </a:stretch>
        </p:blipFill>
        <p:spPr>
          <a:xfrm>
            <a:off x="535657" y="1490085"/>
            <a:ext cx="1828800" cy="1765299"/>
          </a:xfrm>
          <a:prstGeom prst="rect">
            <a:avLst/>
          </a:prstGeom>
        </p:spPr>
      </p:pic>
      <p:pic>
        <p:nvPicPr>
          <p:cNvPr id="54" name="Graphic 53">
            <a:extLst>
              <a:ext uri="{FF2B5EF4-FFF2-40B4-BE49-F238E27FC236}">
                <a16:creationId xmlns:a16="http://schemas.microsoft.com/office/drawing/2014/main" id="{2ABE3E34-809A-DFBB-6093-B97301C74701}"/>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07836" y="1857219"/>
            <a:ext cx="914400" cy="914400"/>
          </a:xfrm>
          <a:prstGeom prst="rect">
            <a:avLst/>
          </a:prstGeom>
        </p:spPr>
      </p:pic>
      <p:sp>
        <p:nvSpPr>
          <p:cNvPr id="57" name="Oval 56">
            <a:extLst>
              <a:ext uri="{FF2B5EF4-FFF2-40B4-BE49-F238E27FC236}">
                <a16:creationId xmlns:a16="http://schemas.microsoft.com/office/drawing/2014/main" id="{A4AA9ECC-5CE9-EDEE-46AA-992B350134B5}"/>
              </a:ext>
            </a:extLst>
          </p:cNvPr>
          <p:cNvSpPr/>
          <p:nvPr/>
        </p:nvSpPr>
        <p:spPr bwMode="auto">
          <a:xfrm>
            <a:off x="1325112" y="3253683"/>
            <a:ext cx="229100" cy="229100"/>
          </a:xfrm>
          <a:prstGeom prst="ellipse">
            <a:avLst/>
          </a:prstGeom>
          <a:solidFill>
            <a:schemeClr val="accent3"/>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pic>
        <p:nvPicPr>
          <p:cNvPr id="58" name="Graphic 57">
            <a:extLst>
              <a:ext uri="{FF2B5EF4-FFF2-40B4-BE49-F238E27FC236}">
                <a16:creationId xmlns:a16="http://schemas.microsoft.com/office/drawing/2014/main" id="{795B18AA-499C-0E95-6A6C-24245E3252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652732" y="3714710"/>
            <a:ext cx="1828800" cy="1778350"/>
          </a:xfrm>
          <a:prstGeom prst="rect">
            <a:avLst/>
          </a:prstGeom>
        </p:spPr>
      </p:pic>
      <p:pic>
        <p:nvPicPr>
          <p:cNvPr id="65" name="Graphic 64">
            <a:extLst>
              <a:ext uri="{FF2B5EF4-FFF2-40B4-BE49-F238E27FC236}">
                <a16:creationId xmlns:a16="http://schemas.microsoft.com/office/drawing/2014/main" id="{70CE4DEC-D98D-8584-88B8-1F95572EB0E6}"/>
              </a:ext>
            </a:extLst>
          </p:cNvPr>
          <p:cNvPicPr>
            <a:picLocks noChangeAspect="1"/>
          </p:cNvPicPr>
          <p:nvPr/>
        </p:nvPicPr>
        <p:blipFill>
          <a:blip r:embed="rId29">
            <a:extLst>
              <a:ext uri="{BEBA8EAE-BF5A-486C-A8C5-ECC9F3942E4B}">
                <a14:imgProps xmlns:a14="http://schemas.microsoft.com/office/drawing/2010/main">
                  <a14:imgLayer r:embed="rId30">
                    <a14:imgEffect>
                      <a14:brightnessContrast bright="100000"/>
                    </a14:imgEffect>
                  </a14:imgLayer>
                </a14:imgProps>
              </a:ext>
            </a:extLst>
          </a:blip>
          <a:srcRect/>
          <a:stretch/>
        </p:blipFill>
        <p:spPr>
          <a:xfrm>
            <a:off x="9134264" y="4504147"/>
            <a:ext cx="914400" cy="409872"/>
          </a:xfrm>
          <a:prstGeom prst="rect">
            <a:avLst/>
          </a:prstGeom>
        </p:spPr>
      </p:pic>
      <p:sp>
        <p:nvSpPr>
          <p:cNvPr id="66" name="Oval 65">
            <a:extLst>
              <a:ext uri="{FF2B5EF4-FFF2-40B4-BE49-F238E27FC236}">
                <a16:creationId xmlns:a16="http://schemas.microsoft.com/office/drawing/2014/main" id="{BFDEEDFF-EAB8-7C93-F3B1-C2314C093CB1}"/>
              </a:ext>
            </a:extLst>
          </p:cNvPr>
          <p:cNvSpPr/>
          <p:nvPr/>
        </p:nvSpPr>
        <p:spPr bwMode="auto">
          <a:xfrm>
            <a:off x="9452582" y="3414832"/>
            <a:ext cx="229100" cy="229100"/>
          </a:xfrm>
          <a:prstGeom prst="ellipse">
            <a:avLst/>
          </a:prstGeom>
          <a:solidFill>
            <a:srgbClr val="FF9933"/>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pic>
        <p:nvPicPr>
          <p:cNvPr id="75" name="Graphic 74">
            <a:extLst>
              <a:ext uri="{FF2B5EF4-FFF2-40B4-BE49-F238E27FC236}">
                <a16:creationId xmlns:a16="http://schemas.microsoft.com/office/drawing/2014/main" id="{9C3F3E18-AD19-B113-9134-EE4EE96973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8074" y="2275392"/>
            <a:ext cx="1828800" cy="1765299"/>
          </a:xfrm>
          <a:prstGeom prst="rect">
            <a:avLst/>
          </a:prstGeom>
        </p:spPr>
      </p:pic>
      <p:pic>
        <p:nvPicPr>
          <p:cNvPr id="79" name="Graphic 78">
            <a:extLst>
              <a:ext uri="{FF2B5EF4-FFF2-40B4-BE49-F238E27FC236}">
                <a16:creationId xmlns:a16="http://schemas.microsoft.com/office/drawing/2014/main" id="{85C687DB-1344-5147-07BD-8B8E1CCD2E22}"/>
              </a:ext>
            </a:extLst>
          </p:cNvPr>
          <p:cNvPicPr>
            <a:picLocks noChangeAspect="1"/>
          </p:cNvPicPr>
          <p:nvPr/>
        </p:nvPicPr>
        <p:blipFill>
          <a:blip r:embed="rId31">
            <a:extLst>
              <a:ext uri="{BEBA8EAE-BF5A-486C-A8C5-ECC9F3942E4B}">
                <a14:imgProps xmlns:a14="http://schemas.microsoft.com/office/drawing/2010/main">
                  <a14:imgLayer r:embed="rId32">
                    <a14:imgEffect>
                      <a14:brightnessContrast bright="100000"/>
                    </a14:imgEffect>
                  </a14:imgLayer>
                </a14:imgProps>
              </a:ext>
            </a:extLst>
          </a:blip>
          <a:srcRect/>
          <a:stretch/>
        </p:blipFill>
        <p:spPr>
          <a:xfrm>
            <a:off x="10931827" y="2670649"/>
            <a:ext cx="816471" cy="816471"/>
          </a:xfrm>
          <a:prstGeom prst="rect">
            <a:avLst/>
          </a:prstGeom>
        </p:spPr>
      </p:pic>
      <p:sp>
        <p:nvSpPr>
          <p:cNvPr id="80" name="Oval 79">
            <a:extLst>
              <a:ext uri="{FF2B5EF4-FFF2-40B4-BE49-F238E27FC236}">
                <a16:creationId xmlns:a16="http://schemas.microsoft.com/office/drawing/2014/main" id="{791A47BF-E7E2-8F25-6563-BA7163A39C0A}"/>
              </a:ext>
            </a:extLst>
          </p:cNvPr>
          <p:cNvSpPr/>
          <p:nvPr/>
        </p:nvSpPr>
        <p:spPr bwMode="auto">
          <a:xfrm>
            <a:off x="11205539" y="4099432"/>
            <a:ext cx="229100" cy="229100"/>
          </a:xfrm>
          <a:prstGeom prst="ellipse">
            <a:avLst/>
          </a:prstGeom>
          <a:solidFill>
            <a:srgbClr val="642265"/>
          </a:solidFill>
          <a:ln w="15875" cap="sq" algn="ctr">
            <a:solidFill>
              <a:schemeClr val="bg1"/>
            </a:solidFill>
            <a:miter lim="800000"/>
            <a:headEnd/>
            <a:tailEnd/>
          </a:ln>
          <a:effectLst/>
        </p:spPr>
        <p:txBody>
          <a:bodyPr wrap="none" rtlCol="0" anchor="ctr"/>
          <a:lstStyle/>
          <a:p>
            <a:pPr algn="ctr"/>
            <a:endParaRPr lang="en-US" sz="2400" dirty="0">
              <a:solidFill>
                <a:schemeClr val="accent6"/>
              </a:solidFill>
              <a:cs typeface="Tahoma" pitchFamily="34" charset="0"/>
            </a:endParaRPr>
          </a:p>
        </p:txBody>
      </p:sp>
      <p:grpSp>
        <p:nvGrpSpPr>
          <p:cNvPr id="81" name="Google Shape;276;p18">
            <a:extLst>
              <a:ext uri="{FF2B5EF4-FFF2-40B4-BE49-F238E27FC236}">
                <a16:creationId xmlns:a16="http://schemas.microsoft.com/office/drawing/2014/main" id="{C88DCC80-7013-83A2-CAFC-7980220FBCF6}"/>
              </a:ext>
            </a:extLst>
          </p:cNvPr>
          <p:cNvGrpSpPr/>
          <p:nvPr/>
        </p:nvGrpSpPr>
        <p:grpSpPr>
          <a:xfrm>
            <a:off x="2394415" y="1559800"/>
            <a:ext cx="2512800" cy="1024022"/>
            <a:chOff x="2700140" y="619618"/>
            <a:chExt cx="1884600" cy="768018"/>
          </a:xfrm>
        </p:grpSpPr>
        <p:sp>
          <p:nvSpPr>
            <p:cNvPr id="82" name="Google Shape;278;p18">
              <a:extLst>
                <a:ext uri="{FF2B5EF4-FFF2-40B4-BE49-F238E27FC236}">
                  <a16:creationId xmlns:a16="http://schemas.microsoft.com/office/drawing/2014/main" id="{A96F6AD4-D1B8-AFCD-7C4A-2E5CFD4C6395}"/>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1997</a:t>
              </a:r>
            </a:p>
          </p:txBody>
        </p:sp>
        <p:sp>
          <p:nvSpPr>
            <p:cNvPr id="83" name="Google Shape;279;p18">
              <a:extLst>
                <a:ext uri="{FF2B5EF4-FFF2-40B4-BE49-F238E27FC236}">
                  <a16:creationId xmlns:a16="http://schemas.microsoft.com/office/drawing/2014/main" id="{47C785EF-74B6-9D52-CE2A-5ABB5D8C9B7D}"/>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Text pay is</a:t>
              </a:r>
            </a:p>
            <a:p>
              <a:pPr algn="ctr"/>
              <a:r>
                <a:rPr lang="en" sz="1400" dirty="0">
                  <a:solidFill>
                    <a:srgbClr val="434343"/>
                  </a:solidFill>
                  <a:ea typeface="Roboto"/>
                  <a:cs typeface="Roboto"/>
                  <a:sym typeface="Roboto"/>
                </a:rPr>
                <a:t>introduced</a:t>
              </a:r>
            </a:p>
          </p:txBody>
        </p:sp>
      </p:grpSp>
      <p:grpSp>
        <p:nvGrpSpPr>
          <p:cNvPr id="84" name="Google Shape;276;p18">
            <a:extLst>
              <a:ext uri="{FF2B5EF4-FFF2-40B4-BE49-F238E27FC236}">
                <a16:creationId xmlns:a16="http://schemas.microsoft.com/office/drawing/2014/main" id="{E9536D54-C1C2-6317-BA7C-FEAA6541FAB7}"/>
              </a:ext>
            </a:extLst>
          </p:cNvPr>
          <p:cNvGrpSpPr/>
          <p:nvPr/>
        </p:nvGrpSpPr>
        <p:grpSpPr>
          <a:xfrm>
            <a:off x="4504441" y="785708"/>
            <a:ext cx="2512800" cy="1024022"/>
            <a:chOff x="2700140" y="619618"/>
            <a:chExt cx="1884600" cy="768018"/>
          </a:xfrm>
        </p:grpSpPr>
        <p:sp>
          <p:nvSpPr>
            <p:cNvPr id="85" name="Google Shape;278;p18">
              <a:extLst>
                <a:ext uri="{FF2B5EF4-FFF2-40B4-BE49-F238E27FC236}">
                  <a16:creationId xmlns:a16="http://schemas.microsoft.com/office/drawing/2014/main" id="{1124D926-6FE9-97AF-0C25-1055C933EFA0}"/>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2009</a:t>
              </a:r>
            </a:p>
          </p:txBody>
        </p:sp>
        <p:sp>
          <p:nvSpPr>
            <p:cNvPr id="86" name="Google Shape;279;p18">
              <a:extLst>
                <a:ext uri="{FF2B5EF4-FFF2-40B4-BE49-F238E27FC236}">
                  <a16:creationId xmlns:a16="http://schemas.microsoft.com/office/drawing/2014/main" id="{628840E8-FA15-8ACB-781C-58A3FE061E87}"/>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Bitcoin and Venmo created</a:t>
              </a:r>
            </a:p>
          </p:txBody>
        </p:sp>
      </p:grpSp>
      <p:grpSp>
        <p:nvGrpSpPr>
          <p:cNvPr id="87" name="Google Shape;276;p18">
            <a:extLst>
              <a:ext uri="{FF2B5EF4-FFF2-40B4-BE49-F238E27FC236}">
                <a16:creationId xmlns:a16="http://schemas.microsoft.com/office/drawing/2014/main" id="{A8FB27DD-72C8-BB3D-D70C-8574773D3477}"/>
              </a:ext>
            </a:extLst>
          </p:cNvPr>
          <p:cNvGrpSpPr/>
          <p:nvPr/>
        </p:nvGrpSpPr>
        <p:grpSpPr>
          <a:xfrm>
            <a:off x="6674765" y="1212397"/>
            <a:ext cx="2512800" cy="1024022"/>
            <a:chOff x="2700140" y="619618"/>
            <a:chExt cx="1884600" cy="768018"/>
          </a:xfrm>
        </p:grpSpPr>
        <p:sp>
          <p:nvSpPr>
            <p:cNvPr id="88" name="Google Shape;278;p18">
              <a:extLst>
                <a:ext uri="{FF2B5EF4-FFF2-40B4-BE49-F238E27FC236}">
                  <a16:creationId xmlns:a16="http://schemas.microsoft.com/office/drawing/2014/main" id="{B6E1749E-8A15-C3A1-EC54-477A79D3221A}"/>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2014</a:t>
              </a:r>
            </a:p>
          </p:txBody>
        </p:sp>
        <p:sp>
          <p:nvSpPr>
            <p:cNvPr id="89" name="Google Shape;279;p18">
              <a:extLst>
                <a:ext uri="{FF2B5EF4-FFF2-40B4-BE49-F238E27FC236}">
                  <a16:creationId xmlns:a16="http://schemas.microsoft.com/office/drawing/2014/main" id="{A5CA4612-C5B3-B6CC-FDE8-4FA405B89056}"/>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Apple Pay </a:t>
              </a:r>
            </a:p>
            <a:p>
              <a:pPr algn="ctr"/>
              <a:r>
                <a:rPr lang="en" sz="1400" dirty="0">
                  <a:solidFill>
                    <a:srgbClr val="434343"/>
                  </a:solidFill>
                  <a:ea typeface="Roboto"/>
                  <a:cs typeface="Roboto"/>
                  <a:sym typeface="Roboto"/>
                </a:rPr>
                <a:t>introduced</a:t>
              </a:r>
            </a:p>
          </p:txBody>
        </p:sp>
      </p:grpSp>
      <p:grpSp>
        <p:nvGrpSpPr>
          <p:cNvPr id="90" name="Google Shape;276;p18">
            <a:extLst>
              <a:ext uri="{FF2B5EF4-FFF2-40B4-BE49-F238E27FC236}">
                <a16:creationId xmlns:a16="http://schemas.microsoft.com/office/drawing/2014/main" id="{4AE39CA6-F336-E290-0108-AE4C96C77CEE}"/>
              </a:ext>
            </a:extLst>
          </p:cNvPr>
          <p:cNvGrpSpPr/>
          <p:nvPr/>
        </p:nvGrpSpPr>
        <p:grpSpPr>
          <a:xfrm>
            <a:off x="9994773" y="1200975"/>
            <a:ext cx="2512800" cy="1024022"/>
            <a:chOff x="2700140" y="619618"/>
            <a:chExt cx="1884600" cy="768018"/>
          </a:xfrm>
        </p:grpSpPr>
        <p:sp>
          <p:nvSpPr>
            <p:cNvPr id="91" name="Google Shape;278;p18">
              <a:extLst>
                <a:ext uri="{FF2B5EF4-FFF2-40B4-BE49-F238E27FC236}">
                  <a16:creationId xmlns:a16="http://schemas.microsoft.com/office/drawing/2014/main" id="{4D2A6F92-D2A6-3C67-B1A3-F5246C1DBE68}"/>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2017</a:t>
              </a:r>
            </a:p>
          </p:txBody>
        </p:sp>
        <p:sp>
          <p:nvSpPr>
            <p:cNvPr id="92" name="Google Shape;279;p18">
              <a:extLst>
                <a:ext uri="{FF2B5EF4-FFF2-40B4-BE49-F238E27FC236}">
                  <a16:creationId xmlns:a16="http://schemas.microsoft.com/office/drawing/2014/main" id="{347E9B9D-AC05-9303-6A56-41AEBA72CCBE}"/>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The Clearing House launches RTP (Real-Time Payment) Network</a:t>
              </a:r>
            </a:p>
          </p:txBody>
        </p:sp>
      </p:grpSp>
      <p:grpSp>
        <p:nvGrpSpPr>
          <p:cNvPr id="93" name="Google Shape;276;p18">
            <a:extLst>
              <a:ext uri="{FF2B5EF4-FFF2-40B4-BE49-F238E27FC236}">
                <a16:creationId xmlns:a16="http://schemas.microsoft.com/office/drawing/2014/main" id="{06CB0027-33C2-ED66-2034-FB4AC37DAF87}"/>
              </a:ext>
            </a:extLst>
          </p:cNvPr>
          <p:cNvGrpSpPr/>
          <p:nvPr/>
        </p:nvGrpSpPr>
        <p:grpSpPr>
          <a:xfrm>
            <a:off x="8310732" y="5240336"/>
            <a:ext cx="2512800" cy="1024022"/>
            <a:chOff x="2700140" y="619618"/>
            <a:chExt cx="1884600" cy="768018"/>
          </a:xfrm>
        </p:grpSpPr>
        <p:sp>
          <p:nvSpPr>
            <p:cNvPr id="94" name="Google Shape;278;p18">
              <a:extLst>
                <a:ext uri="{FF2B5EF4-FFF2-40B4-BE49-F238E27FC236}">
                  <a16:creationId xmlns:a16="http://schemas.microsoft.com/office/drawing/2014/main" id="{986BFCAF-36A6-214E-3F68-01C7EF6A9A20}"/>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2015</a:t>
              </a:r>
            </a:p>
          </p:txBody>
        </p:sp>
        <p:sp>
          <p:nvSpPr>
            <p:cNvPr id="95" name="Google Shape;279;p18">
              <a:extLst>
                <a:ext uri="{FF2B5EF4-FFF2-40B4-BE49-F238E27FC236}">
                  <a16:creationId xmlns:a16="http://schemas.microsoft.com/office/drawing/2014/main" id="{A396E4D7-2AA4-363B-79FF-38C72E614FC3}"/>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Samsung Pay </a:t>
              </a:r>
            </a:p>
            <a:p>
              <a:pPr algn="ctr"/>
              <a:r>
                <a:rPr lang="en" sz="1400" dirty="0">
                  <a:solidFill>
                    <a:srgbClr val="434343"/>
                  </a:solidFill>
                  <a:ea typeface="Roboto"/>
                  <a:cs typeface="Roboto"/>
                  <a:sym typeface="Roboto"/>
                </a:rPr>
                <a:t>introduced</a:t>
              </a:r>
            </a:p>
          </p:txBody>
        </p:sp>
      </p:grpSp>
      <p:grpSp>
        <p:nvGrpSpPr>
          <p:cNvPr id="96" name="Google Shape;276;p18">
            <a:extLst>
              <a:ext uri="{FF2B5EF4-FFF2-40B4-BE49-F238E27FC236}">
                <a16:creationId xmlns:a16="http://schemas.microsoft.com/office/drawing/2014/main" id="{77986A1C-2D2E-1966-00E8-945D44B6BCE3}"/>
              </a:ext>
            </a:extLst>
          </p:cNvPr>
          <p:cNvGrpSpPr/>
          <p:nvPr/>
        </p:nvGrpSpPr>
        <p:grpSpPr>
          <a:xfrm>
            <a:off x="5444531" y="5641113"/>
            <a:ext cx="2512800" cy="1024022"/>
            <a:chOff x="2700140" y="619618"/>
            <a:chExt cx="1884600" cy="768018"/>
          </a:xfrm>
        </p:grpSpPr>
        <p:sp>
          <p:nvSpPr>
            <p:cNvPr id="97" name="Google Shape;278;p18">
              <a:extLst>
                <a:ext uri="{FF2B5EF4-FFF2-40B4-BE49-F238E27FC236}">
                  <a16:creationId xmlns:a16="http://schemas.microsoft.com/office/drawing/2014/main" id="{763390B2-4E33-A41D-FE73-643705B1BDD8}"/>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2011</a:t>
              </a:r>
            </a:p>
          </p:txBody>
        </p:sp>
        <p:sp>
          <p:nvSpPr>
            <p:cNvPr id="98" name="Google Shape;279;p18">
              <a:extLst>
                <a:ext uri="{FF2B5EF4-FFF2-40B4-BE49-F238E27FC236}">
                  <a16:creationId xmlns:a16="http://schemas.microsoft.com/office/drawing/2014/main" id="{144DBEDF-C627-BBAD-012E-20F0F9CF0A73}"/>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Google Wallet </a:t>
              </a:r>
            </a:p>
            <a:p>
              <a:pPr algn="ctr"/>
              <a:r>
                <a:rPr lang="en" sz="1400" dirty="0">
                  <a:solidFill>
                    <a:srgbClr val="434343"/>
                  </a:solidFill>
                  <a:ea typeface="Roboto"/>
                  <a:cs typeface="Roboto"/>
                  <a:sym typeface="Roboto"/>
                </a:rPr>
                <a:t>released</a:t>
              </a:r>
            </a:p>
          </p:txBody>
        </p:sp>
      </p:grpSp>
      <p:grpSp>
        <p:nvGrpSpPr>
          <p:cNvPr id="99" name="Google Shape;276;p18">
            <a:extLst>
              <a:ext uri="{FF2B5EF4-FFF2-40B4-BE49-F238E27FC236}">
                <a16:creationId xmlns:a16="http://schemas.microsoft.com/office/drawing/2014/main" id="{C0433D72-74FF-36C1-CBE8-F1CEADDEAC86}"/>
              </a:ext>
            </a:extLst>
          </p:cNvPr>
          <p:cNvGrpSpPr/>
          <p:nvPr/>
        </p:nvGrpSpPr>
        <p:grpSpPr>
          <a:xfrm>
            <a:off x="3414053" y="5428589"/>
            <a:ext cx="2512800" cy="1024022"/>
            <a:chOff x="2700140" y="619618"/>
            <a:chExt cx="1884600" cy="768018"/>
          </a:xfrm>
        </p:grpSpPr>
        <p:sp>
          <p:nvSpPr>
            <p:cNvPr id="100" name="Google Shape;278;p18">
              <a:extLst>
                <a:ext uri="{FF2B5EF4-FFF2-40B4-BE49-F238E27FC236}">
                  <a16:creationId xmlns:a16="http://schemas.microsoft.com/office/drawing/2014/main" id="{FC7A23F8-D468-482F-F14E-A2845E2F211E}"/>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1998</a:t>
              </a:r>
            </a:p>
          </p:txBody>
        </p:sp>
        <p:sp>
          <p:nvSpPr>
            <p:cNvPr id="101" name="Google Shape;279;p18">
              <a:extLst>
                <a:ext uri="{FF2B5EF4-FFF2-40B4-BE49-F238E27FC236}">
                  <a16:creationId xmlns:a16="http://schemas.microsoft.com/office/drawing/2014/main" id="{FCA81155-F17C-BBBC-8B8E-66D8B9BDC3F0}"/>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PayPal founded</a:t>
              </a:r>
            </a:p>
          </p:txBody>
        </p:sp>
      </p:grpSp>
      <p:grpSp>
        <p:nvGrpSpPr>
          <p:cNvPr id="102" name="Google Shape;276;p18">
            <a:extLst>
              <a:ext uri="{FF2B5EF4-FFF2-40B4-BE49-F238E27FC236}">
                <a16:creationId xmlns:a16="http://schemas.microsoft.com/office/drawing/2014/main" id="{BEC5A08D-ACB9-FA7A-62BC-ECB4BD501A15}"/>
              </a:ext>
            </a:extLst>
          </p:cNvPr>
          <p:cNvGrpSpPr/>
          <p:nvPr/>
        </p:nvGrpSpPr>
        <p:grpSpPr>
          <a:xfrm>
            <a:off x="1125376" y="5113962"/>
            <a:ext cx="2512800" cy="1024022"/>
            <a:chOff x="2700140" y="619618"/>
            <a:chExt cx="1884600" cy="768018"/>
          </a:xfrm>
        </p:grpSpPr>
        <p:sp>
          <p:nvSpPr>
            <p:cNvPr id="103" name="Google Shape;278;p18">
              <a:extLst>
                <a:ext uri="{FF2B5EF4-FFF2-40B4-BE49-F238E27FC236}">
                  <a16:creationId xmlns:a16="http://schemas.microsoft.com/office/drawing/2014/main" id="{AA8E880C-7F7B-84ED-C864-3D44CB326380}"/>
                </a:ext>
              </a:extLst>
            </p:cNvPr>
            <p:cNvSpPr txBox="1"/>
            <p:nvPr/>
          </p:nvSpPr>
          <p:spPr>
            <a:xfrm>
              <a:off x="2700140" y="619618"/>
              <a:ext cx="1884600" cy="429600"/>
            </a:xfrm>
            <a:prstGeom prst="rect">
              <a:avLst/>
            </a:prstGeom>
            <a:noFill/>
            <a:ln>
              <a:noFill/>
            </a:ln>
          </p:spPr>
          <p:txBody>
            <a:bodyPr spcFirstLastPara="1" wrap="square" lIns="121900" tIns="121900" rIns="121900" bIns="121900" anchor="ctr" anchorCtr="0">
              <a:noAutofit/>
            </a:bodyPr>
            <a:lstStyle/>
            <a:p>
              <a:pPr algn="ctr"/>
              <a:r>
                <a:rPr lang="en-US" sz="2000" b="1" dirty="0">
                  <a:solidFill>
                    <a:srgbClr val="434343"/>
                  </a:solidFill>
                  <a:sym typeface="Fira Sans Extra Condensed Medium"/>
                </a:rPr>
                <a:t>1995</a:t>
              </a:r>
            </a:p>
          </p:txBody>
        </p:sp>
        <p:sp>
          <p:nvSpPr>
            <p:cNvPr id="104" name="Google Shape;279;p18">
              <a:extLst>
                <a:ext uri="{FF2B5EF4-FFF2-40B4-BE49-F238E27FC236}">
                  <a16:creationId xmlns:a16="http://schemas.microsoft.com/office/drawing/2014/main" id="{16A2218A-6609-7D3D-B2F9-B764803C8DC7}"/>
                </a:ext>
              </a:extLst>
            </p:cNvPr>
            <p:cNvSpPr txBox="1"/>
            <p:nvPr/>
          </p:nvSpPr>
          <p:spPr>
            <a:xfrm>
              <a:off x="2979395" y="852736"/>
              <a:ext cx="1451912" cy="534900"/>
            </a:xfrm>
            <a:prstGeom prst="rect">
              <a:avLst/>
            </a:prstGeom>
            <a:noFill/>
            <a:ln>
              <a:noFill/>
            </a:ln>
          </p:spPr>
          <p:txBody>
            <a:bodyPr spcFirstLastPara="1" wrap="square" lIns="121900" tIns="121900" rIns="121900" bIns="121900" anchor="t" anchorCtr="0">
              <a:noAutofit/>
            </a:bodyPr>
            <a:lstStyle/>
            <a:p>
              <a:pPr algn="ctr"/>
              <a:r>
                <a:rPr lang="en" sz="1400" dirty="0">
                  <a:solidFill>
                    <a:srgbClr val="434343"/>
                  </a:solidFill>
                  <a:ea typeface="Roboto"/>
                  <a:cs typeface="Roboto"/>
                  <a:sym typeface="Roboto"/>
                </a:rPr>
                <a:t>First contactless payment made</a:t>
              </a:r>
            </a:p>
          </p:txBody>
        </p:sp>
      </p:grpSp>
      <p:pic>
        <p:nvPicPr>
          <p:cNvPr id="105" name="Graphic 104">
            <a:extLst>
              <a:ext uri="{FF2B5EF4-FFF2-40B4-BE49-F238E27FC236}">
                <a16:creationId xmlns:a16="http://schemas.microsoft.com/office/drawing/2014/main" id="{7D38B3B9-4DA3-FFB8-8940-DF06E6021217}"/>
              </a:ext>
            </a:extLst>
          </p:cNvPr>
          <p:cNvPicPr>
            <a:picLocks noChangeAspect="1"/>
          </p:cNvPicPr>
          <p:nvPr/>
        </p:nvPicPr>
        <p:blipFill>
          <a:blip r:embed="rId33">
            <a:extLst>
              <a:ext uri="{BEBA8EAE-BF5A-486C-A8C5-ECC9F3942E4B}">
                <a14:imgProps xmlns:a14="http://schemas.microsoft.com/office/drawing/2010/main">
                  <a14:imgLayer r:embed="rId34">
                    <a14:imgEffect>
                      <a14:brightnessContrast bright="100000" contrast="100000"/>
                    </a14:imgEffect>
                  </a14:imgLayer>
                </a14:imgProps>
              </a:ext>
            </a:extLst>
          </a:blip>
          <a:srcRect/>
          <a:stretch/>
        </p:blipFill>
        <p:spPr>
          <a:xfrm>
            <a:off x="5415057" y="1951981"/>
            <a:ext cx="749377" cy="749377"/>
          </a:xfrm>
          <a:prstGeom prst="rect">
            <a:avLst/>
          </a:prstGeom>
        </p:spPr>
      </p:pic>
    </p:spTree>
    <p:extLst>
      <p:ext uri="{BB962C8B-B14F-4D97-AF65-F5344CB8AC3E}">
        <p14:creationId xmlns:p14="http://schemas.microsoft.com/office/powerpoint/2010/main" val="167412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D73AC5-5C5B-621E-F65D-0B2549928AB1}"/>
              </a:ext>
            </a:extLst>
          </p:cNvPr>
          <p:cNvSpPr/>
          <p:nvPr/>
        </p:nvSpPr>
        <p:spPr bwMode="auto">
          <a:xfrm>
            <a:off x="-8614" y="0"/>
            <a:ext cx="12200615" cy="1219197"/>
          </a:xfrm>
          <a:prstGeom prst="rect">
            <a:avLst/>
          </a:prstGeom>
          <a:solidFill>
            <a:srgbClr val="FF9933"/>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cs typeface="Tahoma" pitchFamily="34" charset="0"/>
            </a:endParaRPr>
          </a:p>
        </p:txBody>
      </p:sp>
      <p:sp>
        <p:nvSpPr>
          <p:cNvPr id="2" name="Title 1">
            <a:extLst>
              <a:ext uri="{FF2B5EF4-FFF2-40B4-BE49-F238E27FC236}">
                <a16:creationId xmlns:a16="http://schemas.microsoft.com/office/drawing/2014/main" id="{BCB5BD0B-C040-45A8-869F-0CC9A860A0C6}"/>
              </a:ext>
            </a:extLst>
          </p:cNvPr>
          <p:cNvSpPr>
            <a:spLocks noGrp="1"/>
          </p:cNvSpPr>
          <p:nvPr>
            <p:ph type="title"/>
          </p:nvPr>
        </p:nvSpPr>
        <p:spPr/>
        <p:txBody>
          <a:bodyPr/>
          <a:lstStyle/>
          <a:p>
            <a:r>
              <a:rPr lang="en-US" dirty="0">
                <a:latin typeface="Lato Black" panose="020F0502020204030203" pitchFamily="34" charset="0"/>
                <a:cs typeface="Lato Black" panose="020F0502020204030203" pitchFamily="34" charset="0"/>
              </a:rPr>
              <a:t>Driving the Shift to Digitized Payments</a:t>
            </a:r>
          </a:p>
        </p:txBody>
      </p:sp>
      <p:sp>
        <p:nvSpPr>
          <p:cNvPr id="3" name="Text Placeholder 2">
            <a:extLst>
              <a:ext uri="{FF2B5EF4-FFF2-40B4-BE49-F238E27FC236}">
                <a16:creationId xmlns:a16="http://schemas.microsoft.com/office/drawing/2014/main" id="{ADEB7D72-55AB-45D1-981D-AAFE85282E4E}"/>
              </a:ext>
            </a:extLst>
          </p:cNvPr>
          <p:cNvSpPr>
            <a:spLocks noGrp="1"/>
          </p:cNvSpPr>
          <p:nvPr>
            <p:ph type="body" sz="quarter" idx="12"/>
          </p:nvPr>
        </p:nvSpPr>
        <p:spPr>
          <a:xfrm>
            <a:off x="6091693" y="1842786"/>
            <a:ext cx="5752125" cy="3584058"/>
          </a:xfrm>
          <a:ln>
            <a:noFill/>
          </a:ln>
        </p:spPr>
        <p:txBody>
          <a:bodyPr anchor="ctr" anchorCtr="0">
            <a:noAutofit/>
          </a:bodyPr>
          <a:lstStyle/>
          <a:p>
            <a:pPr>
              <a:spcAft>
                <a:spcPts val="2400"/>
              </a:spcAft>
            </a:pPr>
            <a:r>
              <a:rPr lang="en-US" sz="2000" dirty="0">
                <a:latin typeface="+mn-lt"/>
              </a:rPr>
              <a:t>New Cashless &amp; Mobile Technologies</a:t>
            </a:r>
          </a:p>
          <a:p>
            <a:pPr>
              <a:spcAft>
                <a:spcPts val="2400"/>
              </a:spcAft>
            </a:pPr>
            <a:r>
              <a:rPr lang="en-US" sz="2000" dirty="0">
                <a:latin typeface="+mn-lt"/>
              </a:rPr>
              <a:t>Constituent Demographics &amp; Demand</a:t>
            </a:r>
          </a:p>
          <a:p>
            <a:pPr>
              <a:spcAft>
                <a:spcPts val="2400"/>
              </a:spcAft>
            </a:pPr>
            <a:r>
              <a:rPr lang="en-US" sz="2000" dirty="0">
                <a:latin typeface="+mn-lt"/>
              </a:rPr>
              <a:t>Inclusive Economy &amp; Financial Transparency</a:t>
            </a:r>
          </a:p>
          <a:p>
            <a:pPr>
              <a:spcAft>
                <a:spcPts val="2400"/>
              </a:spcAft>
            </a:pPr>
            <a:r>
              <a:rPr lang="en-US" sz="2000" dirty="0">
                <a:latin typeface="+mn-lt"/>
              </a:rPr>
              <a:t>Increased Security Awareness</a:t>
            </a:r>
          </a:p>
          <a:p>
            <a:pPr>
              <a:spcAft>
                <a:spcPts val="2400"/>
              </a:spcAft>
            </a:pPr>
            <a:r>
              <a:rPr lang="en-US" sz="2000" dirty="0">
                <a:latin typeface="+mn-lt"/>
              </a:rPr>
              <a:t>Improved Cash Flow Management</a:t>
            </a:r>
          </a:p>
          <a:p>
            <a:pPr>
              <a:spcAft>
                <a:spcPts val="2400"/>
              </a:spcAft>
            </a:pPr>
            <a:r>
              <a:rPr lang="en-US" sz="2000" dirty="0">
                <a:latin typeface="+mn-lt"/>
              </a:rPr>
              <a:t>Battle of the Payment Rails</a:t>
            </a:r>
          </a:p>
          <a:p>
            <a:pPr>
              <a:spcAft>
                <a:spcPts val="2400"/>
              </a:spcAft>
            </a:pPr>
            <a:r>
              <a:rPr lang="en-US" sz="2000" dirty="0">
                <a:latin typeface="+mn-lt"/>
              </a:rPr>
              <a:t>Providing Greater Access to Underbanked Communities</a:t>
            </a:r>
          </a:p>
        </p:txBody>
      </p:sp>
      <p:pic>
        <p:nvPicPr>
          <p:cNvPr id="7" name="Picture Placeholder 6">
            <a:extLst>
              <a:ext uri="{FF2B5EF4-FFF2-40B4-BE49-F238E27FC236}">
                <a16:creationId xmlns:a16="http://schemas.microsoft.com/office/drawing/2014/main" id="{71D9EB49-4EAC-9DD9-980D-4E0430B460AE}"/>
              </a:ext>
            </a:extLst>
          </p:cNvPr>
          <p:cNvPicPr>
            <a:picLocks noGrp="1" noChangeAspect="1"/>
          </p:cNvPicPr>
          <p:nvPr>
            <p:ph type="pic" sz="quarter" idx="13"/>
          </p:nvPr>
        </p:nvPicPr>
        <p:blipFill>
          <a:blip r:embed="rId3"/>
          <a:srcRect/>
          <a:stretch/>
        </p:blipFill>
        <p:spPr>
          <a:xfrm flipH="1">
            <a:off x="-8614" y="1219198"/>
            <a:ext cx="5638801" cy="5638801"/>
          </a:xfrm>
        </p:spPr>
      </p:pic>
    </p:spTree>
    <p:extLst>
      <p:ext uri="{BB962C8B-B14F-4D97-AF65-F5344CB8AC3E}">
        <p14:creationId xmlns:p14="http://schemas.microsoft.com/office/powerpoint/2010/main" val="1639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Developing a Holistic Payment Fraud Strategy</a:t>
            </a:r>
          </a:p>
        </p:txBody>
      </p:sp>
    </p:spTree>
    <p:extLst>
      <p:ext uri="{BB962C8B-B14F-4D97-AF65-F5344CB8AC3E}">
        <p14:creationId xmlns:p14="http://schemas.microsoft.com/office/powerpoint/2010/main" val="49250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D82614FF8A941AB9CDDCD0A209C80" ma:contentTypeVersion="14" ma:contentTypeDescription="Create a new document." ma:contentTypeScope="" ma:versionID="ccc0f82b3668271b33c3bf1274628b13">
  <xsd:schema xmlns:xsd="http://www.w3.org/2001/XMLSchema" xmlns:xs="http://www.w3.org/2001/XMLSchema" xmlns:p="http://schemas.microsoft.com/office/2006/metadata/properties" xmlns:ns2="8e4d804c-e371-48ef-94be-7a1e877dbd3e" xmlns:ns3="6aaf6761-edf5-4d0c-b16a-fa54e2903171" targetNamespace="http://schemas.microsoft.com/office/2006/metadata/properties" ma:root="true" ma:fieldsID="f88b9264f90bc00e8f0b1b04a9e4d579" ns2:_="" ns3:_="">
    <xsd:import namespace="8e4d804c-e371-48ef-94be-7a1e877dbd3e"/>
    <xsd:import namespace="6aaf6761-edf5-4d0c-b16a-fa54e290317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d804c-e371-48ef-94be-7a1e877db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2ba981b-a7d8-40e2-97c9-302b9a05d70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af6761-edf5-4d0c-b16a-fa54e290317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e4d804c-e371-48ef-94be-7a1e877dbd3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C7B8ED-E0C8-4792-82E6-133A344D4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d804c-e371-48ef-94be-7a1e877dbd3e"/>
    <ds:schemaRef ds:uri="6aaf6761-edf5-4d0c-b16a-fa54e2903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E61490-8BCF-40DD-99D5-1046493A9210}">
  <ds:schemaRefs>
    <ds:schemaRef ds:uri="http://schemas.microsoft.com/office/2006/metadata/properties"/>
    <ds:schemaRef ds:uri="http://schemas.microsoft.com/office/infopath/2007/PartnerControls"/>
    <ds:schemaRef ds:uri="8e4d804c-e371-48ef-94be-7a1e877dbd3e"/>
  </ds:schemaRefs>
</ds:datastoreItem>
</file>

<file path=customXml/itemProps3.xml><?xml version="1.0" encoding="utf-8"?>
<ds:datastoreItem xmlns:ds="http://schemas.openxmlformats.org/officeDocument/2006/customXml" ds:itemID="{EA82978D-14D4-4FAD-98D0-DD3846EC8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1468</TotalTime>
  <Words>2788</Words>
  <Application>Microsoft Office PowerPoint</Application>
  <PresentationFormat>Widescreen</PresentationFormat>
  <Paragraphs>212</Paragraphs>
  <Slides>19</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Arial Nova</vt:lpstr>
      <vt:lpstr>Arial Nova Light</vt:lpstr>
      <vt:lpstr>Calibri</vt:lpstr>
      <vt:lpstr>Fira Sans Extra Condensed Medium</vt:lpstr>
      <vt:lpstr>Garnett</vt:lpstr>
      <vt:lpstr>Lato</vt:lpstr>
      <vt:lpstr>Lato Black</vt:lpstr>
      <vt:lpstr>Lato Light</vt:lpstr>
      <vt:lpstr>PayPalOpen-Bold</vt:lpstr>
      <vt:lpstr>PayPalOpen-Regular</vt:lpstr>
      <vt:lpstr>Roboto</vt:lpstr>
      <vt:lpstr>Tahoma</vt:lpstr>
      <vt:lpstr>Office Theme</vt:lpstr>
      <vt:lpstr>What’s Next in Payment Tech: Exploring Possibilities for Forward-Looking Governments</vt:lpstr>
      <vt:lpstr>PowerPoint Presentation</vt:lpstr>
      <vt:lpstr>Learning Objectives</vt:lpstr>
      <vt:lpstr>Trends Reshaping Payment Digitization</vt:lpstr>
      <vt:lpstr>Which area of impact most concerns Government Agencies &amp; Departments?</vt:lpstr>
      <vt:lpstr>The Evolution of Payment Digitization</vt:lpstr>
      <vt:lpstr>The Road to Digital Payment Acceptance </vt:lpstr>
      <vt:lpstr>Driving the Shift to Digitized Payments</vt:lpstr>
      <vt:lpstr>Developing a Holistic Payment Fraud Strategy</vt:lpstr>
      <vt:lpstr>Impact From Government Data  Breaches Over the Past 10 Years</vt:lpstr>
      <vt:lpstr>The Rise of Data Breaches in Government</vt:lpstr>
      <vt:lpstr>Source of Threats for Cybercrime</vt:lpstr>
      <vt:lpstr>Defining an Offensive Approach to Fraud &amp; Security in Government</vt:lpstr>
      <vt:lpstr>Defining an Offensive Approach to Fraud &amp; Security in Government</vt:lpstr>
      <vt:lpstr>Data &amp; Analytics Empower Government Decision-Making</vt:lpstr>
      <vt:lpstr>The Value in Learning Constituents Paying  Behaviors &amp; Modernizing Government</vt:lpstr>
      <vt:lpstr>Delivering a Safe, Simple &amp; Unified Payment Experience to Constituents</vt:lpstr>
      <vt:lpstr>Q&amp;A</vt:lpstr>
      <vt:lpstr>Let’s talk payments!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Jines, Morgan</cp:lastModifiedBy>
  <cp:revision>34</cp:revision>
  <dcterms:created xsi:type="dcterms:W3CDTF">2022-10-21T14:04:38Z</dcterms:created>
  <dcterms:modified xsi:type="dcterms:W3CDTF">2024-05-31T01:02:58Z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0x01010079CD82614FF8A941AB9CDDCD0A209C80</vt:lpwstr>
  </property>
  <property fmtid="{D5CDD505-2E9C-101B-9397-08002B2CF9AE}" pid="3" name="MediaServiceImageTags">
    <vt:lpwstr/>
  </property>
</Properties>
</file>