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82" r:id="rId5"/>
    <p:sldId id="265" r:id="rId6"/>
    <p:sldId id="273" r:id="rId7"/>
    <p:sldId id="272" r:id="rId8"/>
    <p:sldId id="256" r:id="rId9"/>
    <p:sldId id="258" r:id="rId10"/>
    <p:sldId id="277" r:id="rId11"/>
    <p:sldId id="294" r:id="rId12"/>
    <p:sldId id="292" r:id="rId13"/>
    <p:sldId id="293" r:id="rId14"/>
    <p:sldId id="287" r:id="rId15"/>
    <p:sldId id="291" r:id="rId16"/>
    <p:sldId id="279" r:id="rId17"/>
    <p:sldId id="280" r:id="rId18"/>
    <p:sldId id="264" r:id="rId19"/>
    <p:sldId id="281" r:id="rId20"/>
    <p:sldId id="261" r:id="rId21"/>
    <p:sldId id="286" r:id="rId22"/>
    <p:sldId id="278" r:id="rId23"/>
    <p:sldId id="285" r:id="rId24"/>
    <p:sldId id="284" r:id="rId25"/>
    <p:sldId id="288" r:id="rId26"/>
    <p:sldId id="290"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2265"/>
    <a:srgbClr val="982068"/>
    <a:srgbClr val="FFFFFF"/>
    <a:srgbClr val="FF9933"/>
    <a:srgbClr val="FF6633"/>
    <a:srgbClr val="556633"/>
    <a:srgbClr val="663399"/>
    <a:srgbClr val="28427C"/>
    <a:srgbClr val="1C82B8"/>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95"/>
    <p:restoredTop sz="95033" autoAdjust="0"/>
  </p:normalViewPr>
  <p:slideViewPr>
    <p:cSldViewPr snapToGrid="0">
      <p:cViewPr>
        <p:scale>
          <a:sx n="80" d="100"/>
          <a:sy n="80" d="100"/>
        </p:scale>
        <p:origin x="82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CD5B77-F63B-40F2-A201-8EF9BD087FA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11DB7DA-8575-4ECE-BBAF-FDD3B7841497}">
      <dgm:prSet/>
      <dgm:spPr>
        <a:solidFill>
          <a:srgbClr val="FF6633"/>
        </a:solidFill>
      </dgm:spPr>
      <dgm:t>
        <a:bodyPr/>
        <a:lstStyle/>
        <a:p>
          <a:r>
            <a:rPr lang="en-US"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PERMANENT PRESENT </a:t>
          </a:r>
          <a:endPar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dgm:t>
    </dgm:pt>
    <dgm:pt modelId="{A06B2076-C52C-4BF8-A23F-6552DA48FBA3}" type="parTrans" cxnId="{66A52F92-29CD-4CA2-B086-B548E0D27B97}">
      <dgm:prSet/>
      <dgm:spPr/>
      <dgm:t>
        <a:bodyPr/>
        <a:lstStyle/>
        <a:p>
          <a:endParaRPr lang="en-US"/>
        </a:p>
      </dgm:t>
    </dgm:pt>
    <dgm:pt modelId="{052B7378-40AE-4A5A-AF9A-8402575D1404}" type="sibTrans" cxnId="{66A52F92-29CD-4CA2-B086-B548E0D27B97}">
      <dgm:prSet/>
      <dgm:spPr/>
      <dgm:t>
        <a:bodyPr/>
        <a:lstStyle/>
        <a:p>
          <a:endParaRPr lang="en-US"/>
        </a:p>
      </dgm:t>
    </dgm:pt>
    <dgm:pt modelId="{DE31ADA0-A14C-447D-A07D-3A3FA276EE10}">
      <dgm:prSet/>
      <dgm:spPr>
        <a:solidFill>
          <a:srgbClr val="FF6633"/>
        </a:solidFill>
      </dgm:spPr>
      <dgm:t>
        <a:bodyPr/>
        <a:lstStyle/>
        <a:p>
          <a:r>
            <a:rPr lang="en-US"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NOSTALGIA </a:t>
          </a:r>
          <a:endPar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dgm:t>
    </dgm:pt>
    <dgm:pt modelId="{ED580A5A-FE93-42CF-BBF1-45088D5E72B2}" type="parTrans" cxnId="{944A26EF-C920-4D6B-B200-C4896F4B8762}">
      <dgm:prSet/>
      <dgm:spPr/>
      <dgm:t>
        <a:bodyPr/>
        <a:lstStyle/>
        <a:p>
          <a:endParaRPr lang="en-US"/>
        </a:p>
      </dgm:t>
    </dgm:pt>
    <dgm:pt modelId="{9A525B19-9A7F-44AE-BE62-D57FCA307499}" type="sibTrans" cxnId="{944A26EF-C920-4D6B-B200-C4896F4B8762}">
      <dgm:prSet/>
      <dgm:spPr/>
      <dgm:t>
        <a:bodyPr/>
        <a:lstStyle/>
        <a:p>
          <a:endParaRPr lang="en-US"/>
        </a:p>
      </dgm:t>
    </dgm:pt>
    <dgm:pt modelId="{41A2FC47-A529-4A92-8166-0AB9C5D8DC4C}">
      <dgm:prSet/>
      <dgm:spPr>
        <a:solidFill>
          <a:srgbClr val="FF6633"/>
        </a:solidFill>
      </dgm:spPr>
      <dgm:t>
        <a:bodyPr/>
        <a:lstStyle/>
        <a:p>
          <a:r>
            <a:rPr lang="en-US"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CULTURAL LIFE SCRIPT </a:t>
          </a:r>
          <a:endPar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dgm:t>
    </dgm:pt>
    <dgm:pt modelId="{DACCA838-E506-4A4C-83ED-38BCD6759FEC}" type="parTrans" cxnId="{5353246E-5FE4-451A-B2A2-60F82FE99C94}">
      <dgm:prSet/>
      <dgm:spPr/>
      <dgm:t>
        <a:bodyPr/>
        <a:lstStyle/>
        <a:p>
          <a:endParaRPr lang="en-US"/>
        </a:p>
      </dgm:t>
    </dgm:pt>
    <dgm:pt modelId="{1F4A1437-CEFF-4696-9BD0-4F686B3A1B71}" type="sibTrans" cxnId="{5353246E-5FE4-451A-B2A2-60F82FE99C94}">
      <dgm:prSet/>
      <dgm:spPr/>
      <dgm:t>
        <a:bodyPr/>
        <a:lstStyle/>
        <a:p>
          <a:endParaRPr lang="en-US"/>
        </a:p>
      </dgm:t>
    </dgm:pt>
    <dgm:pt modelId="{603F45C6-9FAF-4A2E-A1EF-B00F204E1323}">
      <dgm:prSet/>
      <dgm:spPr>
        <a:solidFill>
          <a:srgbClr val="FF6633"/>
        </a:solidFill>
      </dgm:spPr>
      <dgm:t>
        <a:bodyPr/>
        <a:lstStyle/>
        <a:p>
          <a:r>
            <a:rPr lang="en-US"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EXTREME POSITIVITY BIAS </a:t>
          </a:r>
          <a:endPar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dgm:t>
    </dgm:pt>
    <dgm:pt modelId="{BB58B583-F34A-49FF-9B64-E2129A5B27DC}" type="parTrans" cxnId="{8DBA2B6A-F645-4AE6-B75E-E26A1AACC06C}">
      <dgm:prSet/>
      <dgm:spPr/>
      <dgm:t>
        <a:bodyPr/>
        <a:lstStyle/>
        <a:p>
          <a:endParaRPr lang="en-US"/>
        </a:p>
      </dgm:t>
    </dgm:pt>
    <dgm:pt modelId="{D558FD67-8259-4206-B946-12DBF0734A6D}" type="sibTrans" cxnId="{8DBA2B6A-F645-4AE6-B75E-E26A1AACC06C}">
      <dgm:prSet/>
      <dgm:spPr/>
      <dgm:t>
        <a:bodyPr/>
        <a:lstStyle/>
        <a:p>
          <a:endParaRPr lang="en-US"/>
        </a:p>
      </dgm:t>
    </dgm:pt>
    <dgm:pt modelId="{6D6AD780-BB6D-4051-93EE-B8B4EFFCD1DF}" type="pres">
      <dgm:prSet presAssocID="{0BCD5B77-F63B-40F2-A201-8EF9BD087FA1}" presName="linear" presStyleCnt="0">
        <dgm:presLayoutVars>
          <dgm:animLvl val="lvl"/>
          <dgm:resizeHandles val="exact"/>
        </dgm:presLayoutVars>
      </dgm:prSet>
      <dgm:spPr/>
    </dgm:pt>
    <dgm:pt modelId="{F0D31C64-F4EE-41ED-916D-35466C3233AD}" type="pres">
      <dgm:prSet presAssocID="{011DB7DA-8575-4ECE-BBAF-FDD3B7841497}" presName="parentText" presStyleLbl="node1" presStyleIdx="0" presStyleCnt="4">
        <dgm:presLayoutVars>
          <dgm:chMax val="0"/>
          <dgm:bulletEnabled val="1"/>
        </dgm:presLayoutVars>
      </dgm:prSet>
      <dgm:spPr/>
    </dgm:pt>
    <dgm:pt modelId="{2E7299D9-F03D-4967-ACE9-E2C87A6EE721}" type="pres">
      <dgm:prSet presAssocID="{052B7378-40AE-4A5A-AF9A-8402575D1404}" presName="spacer" presStyleCnt="0"/>
      <dgm:spPr/>
    </dgm:pt>
    <dgm:pt modelId="{AFBB7DC1-2E13-4C7D-88C5-B9D246F682E7}" type="pres">
      <dgm:prSet presAssocID="{DE31ADA0-A14C-447D-A07D-3A3FA276EE10}" presName="parentText" presStyleLbl="node1" presStyleIdx="1" presStyleCnt="4">
        <dgm:presLayoutVars>
          <dgm:chMax val="0"/>
          <dgm:bulletEnabled val="1"/>
        </dgm:presLayoutVars>
      </dgm:prSet>
      <dgm:spPr/>
    </dgm:pt>
    <dgm:pt modelId="{4BD9D22E-B023-4695-876D-12CA6DBC28D2}" type="pres">
      <dgm:prSet presAssocID="{9A525B19-9A7F-44AE-BE62-D57FCA307499}" presName="spacer" presStyleCnt="0"/>
      <dgm:spPr/>
    </dgm:pt>
    <dgm:pt modelId="{A55DD21B-5EC3-43A4-9D22-4566D50D95C1}" type="pres">
      <dgm:prSet presAssocID="{41A2FC47-A529-4A92-8166-0AB9C5D8DC4C}" presName="parentText" presStyleLbl="node1" presStyleIdx="2" presStyleCnt="4">
        <dgm:presLayoutVars>
          <dgm:chMax val="0"/>
          <dgm:bulletEnabled val="1"/>
        </dgm:presLayoutVars>
      </dgm:prSet>
      <dgm:spPr/>
    </dgm:pt>
    <dgm:pt modelId="{085017B0-C733-4258-A457-B17E02AA6140}" type="pres">
      <dgm:prSet presAssocID="{1F4A1437-CEFF-4696-9BD0-4F686B3A1B71}" presName="spacer" presStyleCnt="0"/>
      <dgm:spPr/>
    </dgm:pt>
    <dgm:pt modelId="{AA49724A-200B-4798-8765-557FDDEDC0A0}" type="pres">
      <dgm:prSet presAssocID="{603F45C6-9FAF-4A2E-A1EF-B00F204E1323}" presName="parentText" presStyleLbl="node1" presStyleIdx="3" presStyleCnt="4">
        <dgm:presLayoutVars>
          <dgm:chMax val="0"/>
          <dgm:bulletEnabled val="1"/>
        </dgm:presLayoutVars>
      </dgm:prSet>
      <dgm:spPr/>
    </dgm:pt>
  </dgm:ptLst>
  <dgm:cxnLst>
    <dgm:cxn modelId="{7AA7A45F-BB5E-4B1F-BE80-B1161DE95826}" type="presOf" srcId="{41A2FC47-A529-4A92-8166-0AB9C5D8DC4C}" destId="{A55DD21B-5EC3-43A4-9D22-4566D50D95C1}" srcOrd="0" destOrd="0" presId="urn:microsoft.com/office/officeart/2005/8/layout/vList2"/>
    <dgm:cxn modelId="{8DBA2B6A-F645-4AE6-B75E-E26A1AACC06C}" srcId="{0BCD5B77-F63B-40F2-A201-8EF9BD087FA1}" destId="{603F45C6-9FAF-4A2E-A1EF-B00F204E1323}" srcOrd="3" destOrd="0" parTransId="{BB58B583-F34A-49FF-9B64-E2129A5B27DC}" sibTransId="{D558FD67-8259-4206-B946-12DBF0734A6D}"/>
    <dgm:cxn modelId="{77EED54C-DE6C-4C56-B350-BF0059C32883}" type="presOf" srcId="{0BCD5B77-F63B-40F2-A201-8EF9BD087FA1}" destId="{6D6AD780-BB6D-4051-93EE-B8B4EFFCD1DF}" srcOrd="0" destOrd="0" presId="urn:microsoft.com/office/officeart/2005/8/layout/vList2"/>
    <dgm:cxn modelId="{5353246E-5FE4-451A-B2A2-60F82FE99C94}" srcId="{0BCD5B77-F63B-40F2-A201-8EF9BD087FA1}" destId="{41A2FC47-A529-4A92-8166-0AB9C5D8DC4C}" srcOrd="2" destOrd="0" parTransId="{DACCA838-E506-4A4C-83ED-38BCD6759FEC}" sibTransId="{1F4A1437-CEFF-4696-9BD0-4F686B3A1B71}"/>
    <dgm:cxn modelId="{2B760776-DE07-42A2-825F-FC4B72F09525}" type="presOf" srcId="{011DB7DA-8575-4ECE-BBAF-FDD3B7841497}" destId="{F0D31C64-F4EE-41ED-916D-35466C3233AD}" srcOrd="0" destOrd="0" presId="urn:microsoft.com/office/officeart/2005/8/layout/vList2"/>
    <dgm:cxn modelId="{66A52F92-29CD-4CA2-B086-B548E0D27B97}" srcId="{0BCD5B77-F63B-40F2-A201-8EF9BD087FA1}" destId="{011DB7DA-8575-4ECE-BBAF-FDD3B7841497}" srcOrd="0" destOrd="0" parTransId="{A06B2076-C52C-4BF8-A23F-6552DA48FBA3}" sibTransId="{052B7378-40AE-4A5A-AF9A-8402575D1404}"/>
    <dgm:cxn modelId="{87D25DBA-22F3-4F84-8A27-DE5C02199B3E}" type="presOf" srcId="{603F45C6-9FAF-4A2E-A1EF-B00F204E1323}" destId="{AA49724A-200B-4798-8765-557FDDEDC0A0}" srcOrd="0" destOrd="0" presId="urn:microsoft.com/office/officeart/2005/8/layout/vList2"/>
    <dgm:cxn modelId="{944A26EF-C920-4D6B-B200-C4896F4B8762}" srcId="{0BCD5B77-F63B-40F2-A201-8EF9BD087FA1}" destId="{DE31ADA0-A14C-447D-A07D-3A3FA276EE10}" srcOrd="1" destOrd="0" parTransId="{ED580A5A-FE93-42CF-BBF1-45088D5E72B2}" sibTransId="{9A525B19-9A7F-44AE-BE62-D57FCA307499}"/>
    <dgm:cxn modelId="{236E62FF-5926-4119-AEED-370849EC93F9}" type="presOf" srcId="{DE31ADA0-A14C-447D-A07D-3A3FA276EE10}" destId="{AFBB7DC1-2E13-4C7D-88C5-B9D246F682E7}" srcOrd="0" destOrd="0" presId="urn:microsoft.com/office/officeart/2005/8/layout/vList2"/>
    <dgm:cxn modelId="{69E453CE-F507-44E7-A265-846A639D4605}" type="presParOf" srcId="{6D6AD780-BB6D-4051-93EE-B8B4EFFCD1DF}" destId="{F0D31C64-F4EE-41ED-916D-35466C3233AD}" srcOrd="0" destOrd="0" presId="urn:microsoft.com/office/officeart/2005/8/layout/vList2"/>
    <dgm:cxn modelId="{812BDD62-3789-4398-BCE6-6147FDA63C13}" type="presParOf" srcId="{6D6AD780-BB6D-4051-93EE-B8B4EFFCD1DF}" destId="{2E7299D9-F03D-4967-ACE9-E2C87A6EE721}" srcOrd="1" destOrd="0" presId="urn:microsoft.com/office/officeart/2005/8/layout/vList2"/>
    <dgm:cxn modelId="{AA6E7CCE-E109-46D1-82CB-19CF75CA227B}" type="presParOf" srcId="{6D6AD780-BB6D-4051-93EE-B8B4EFFCD1DF}" destId="{AFBB7DC1-2E13-4C7D-88C5-B9D246F682E7}" srcOrd="2" destOrd="0" presId="urn:microsoft.com/office/officeart/2005/8/layout/vList2"/>
    <dgm:cxn modelId="{CDCB5C7E-D01F-4C0F-941F-D4D577EB113E}" type="presParOf" srcId="{6D6AD780-BB6D-4051-93EE-B8B4EFFCD1DF}" destId="{4BD9D22E-B023-4695-876D-12CA6DBC28D2}" srcOrd="3" destOrd="0" presId="urn:microsoft.com/office/officeart/2005/8/layout/vList2"/>
    <dgm:cxn modelId="{305954AE-1B31-4EC4-8A4E-BFCD0008B3FE}" type="presParOf" srcId="{6D6AD780-BB6D-4051-93EE-B8B4EFFCD1DF}" destId="{A55DD21B-5EC3-43A4-9D22-4566D50D95C1}" srcOrd="4" destOrd="0" presId="urn:microsoft.com/office/officeart/2005/8/layout/vList2"/>
    <dgm:cxn modelId="{AB87C469-AFDC-475F-8DBD-C14B7BB854C0}" type="presParOf" srcId="{6D6AD780-BB6D-4051-93EE-B8B4EFFCD1DF}" destId="{085017B0-C733-4258-A457-B17E02AA6140}" srcOrd="5" destOrd="0" presId="urn:microsoft.com/office/officeart/2005/8/layout/vList2"/>
    <dgm:cxn modelId="{1A1EB18F-B26F-43CA-854F-7D9111E00650}" type="presParOf" srcId="{6D6AD780-BB6D-4051-93EE-B8B4EFFCD1DF}" destId="{AA49724A-200B-4798-8765-557FDDEDC0A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CD5B77-F63B-40F2-A201-8EF9BD087FA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637E140-C0E8-4C4E-9C92-9F57362D1C5A}">
      <dgm:prSet/>
      <dgm:spPr>
        <a:solidFill>
          <a:srgbClr val="982068"/>
        </a:solidFill>
      </dgm:spPr>
      <dgm:t>
        <a:bodyPr/>
        <a:lstStyle/>
        <a:p>
          <a:r>
            <a:rPr lang="en-US" dirty="0">
              <a:latin typeface="Lato Black" panose="020F0502020204030203" pitchFamily="34" charset="0"/>
              <a:ea typeface="Lato Black" panose="020F0502020204030203" pitchFamily="34" charset="0"/>
              <a:cs typeface="Lato Black" panose="020F0502020204030203" pitchFamily="34" charset="0"/>
            </a:rPr>
            <a:t>PROMPT:</a:t>
          </a:r>
        </a:p>
        <a:p>
          <a:r>
            <a:rPr lang="en-US" dirty="0">
              <a:latin typeface="Lato Black" panose="020F0502020204030203" pitchFamily="34" charset="0"/>
              <a:ea typeface="Lato Black" panose="020F0502020204030203" pitchFamily="34" charset="0"/>
              <a:cs typeface="Lato Black" panose="020F0502020204030203" pitchFamily="34" charset="0"/>
            </a:rPr>
            <a:t>Act as an expert futurist.</a:t>
          </a:r>
        </a:p>
        <a:p>
          <a:br>
            <a:rPr lang="en-US" dirty="0">
              <a:latin typeface="Lato Black" panose="020F0502020204030203" pitchFamily="34" charset="0"/>
              <a:ea typeface="Lato Black" panose="020F0502020204030203" pitchFamily="34" charset="0"/>
              <a:cs typeface="Lato Black" panose="020F0502020204030203" pitchFamily="34" charset="0"/>
            </a:rPr>
          </a:br>
          <a:r>
            <a:rPr lang="en-US" dirty="0">
              <a:latin typeface="Lato Black" panose="020F0502020204030203" pitchFamily="34" charset="0"/>
              <a:ea typeface="Lato Black" panose="020F0502020204030203" pitchFamily="34" charset="0"/>
              <a:cs typeface="Lato Black" panose="020F0502020204030203" pitchFamily="34" charset="0"/>
            </a:rPr>
            <a:t>Ask me clarifying questions.</a:t>
          </a:r>
          <a:br>
            <a:rPr lang="en-US" dirty="0">
              <a:latin typeface="Lato Black" panose="020F0502020204030203" pitchFamily="34" charset="0"/>
              <a:ea typeface="Lato Black" panose="020F0502020204030203" pitchFamily="34" charset="0"/>
              <a:cs typeface="Lato Black" panose="020F0502020204030203" pitchFamily="34" charset="0"/>
            </a:rPr>
          </a:br>
          <a:endParaRPr lang="en-US" dirty="0">
            <a:latin typeface="Lato Black" panose="020F0502020204030203" pitchFamily="34" charset="0"/>
            <a:ea typeface="Lato Black" panose="020F0502020204030203" pitchFamily="34" charset="0"/>
            <a:cs typeface="Lato Black" panose="020F0502020204030203" pitchFamily="34" charset="0"/>
          </a:endParaRPr>
        </a:p>
        <a:p>
          <a:r>
            <a:rPr lang="en-US" dirty="0">
              <a:latin typeface="Lato Black" panose="020F0502020204030203" pitchFamily="34" charset="0"/>
              <a:ea typeface="Lato Black" panose="020F0502020204030203" pitchFamily="34" charset="0"/>
              <a:cs typeface="Lato Black" panose="020F0502020204030203" pitchFamily="34" charset="0"/>
            </a:rPr>
            <a:t>Identify the top 20 trends that will impact communities under 25,000 populations in the US, specifically in the state of Kansas, more specifically the eastern side of the state. Provide links to your research. </a:t>
          </a:r>
          <a:br>
            <a:rPr lang="en-US" dirty="0">
              <a:latin typeface="Lato Black" panose="020F0502020204030203" pitchFamily="34" charset="0"/>
              <a:ea typeface="Lato Black" panose="020F0502020204030203" pitchFamily="34" charset="0"/>
              <a:cs typeface="Lato Black" panose="020F0502020204030203" pitchFamily="34" charset="0"/>
            </a:rPr>
          </a:br>
          <a:br>
            <a:rPr lang="en-US" dirty="0">
              <a:latin typeface="Lato Black" panose="020F0502020204030203" pitchFamily="34" charset="0"/>
              <a:ea typeface="Lato Black" panose="020F0502020204030203" pitchFamily="34" charset="0"/>
              <a:cs typeface="Lato Black" panose="020F0502020204030203" pitchFamily="34" charset="0"/>
            </a:rPr>
          </a:br>
          <a:br>
            <a:rPr lang="en-US" dirty="0">
              <a:latin typeface="Lato Black" panose="020F0502020204030203" pitchFamily="34" charset="0"/>
              <a:ea typeface="Lato Black" panose="020F0502020204030203" pitchFamily="34" charset="0"/>
              <a:cs typeface="Lato Black" panose="020F0502020204030203" pitchFamily="34" charset="0"/>
            </a:rPr>
          </a:br>
          <a:r>
            <a:rPr lang="en-US" dirty="0">
              <a:latin typeface="Lato Black" panose="020F0502020204030203" pitchFamily="34" charset="0"/>
              <a:ea typeface="Lato Black" panose="020F0502020204030203" pitchFamily="34" charset="0"/>
              <a:cs typeface="Lato Black" panose="020F0502020204030203" pitchFamily="34" charset="0"/>
            </a:rPr>
            <a:t>Then after you get the top trends, ask ChatGPT to write a paragraph explaining each trend. Make the paragraph five sentences. </a:t>
          </a:r>
          <a:br>
            <a:rPr lang="en-US" dirty="0"/>
          </a:br>
          <a:endParaRPr lang="en-US" dirty="0"/>
        </a:p>
      </dgm:t>
    </dgm:pt>
    <dgm:pt modelId="{35F5FE8A-6AFB-485E-B511-1838E04768F0}" type="parTrans" cxnId="{5C7A3730-B102-47B3-A315-308B3B04AF53}">
      <dgm:prSet/>
      <dgm:spPr/>
      <dgm:t>
        <a:bodyPr/>
        <a:lstStyle/>
        <a:p>
          <a:endParaRPr lang="en-US"/>
        </a:p>
      </dgm:t>
    </dgm:pt>
    <dgm:pt modelId="{421DCBB0-E438-4AD7-B632-0AFB3019C006}" type="sibTrans" cxnId="{5C7A3730-B102-47B3-A315-308B3B04AF53}">
      <dgm:prSet/>
      <dgm:spPr/>
      <dgm:t>
        <a:bodyPr/>
        <a:lstStyle/>
        <a:p>
          <a:endParaRPr lang="en-US"/>
        </a:p>
      </dgm:t>
    </dgm:pt>
    <dgm:pt modelId="{6D6AD780-BB6D-4051-93EE-B8B4EFFCD1DF}" type="pres">
      <dgm:prSet presAssocID="{0BCD5B77-F63B-40F2-A201-8EF9BD087FA1}" presName="linear" presStyleCnt="0">
        <dgm:presLayoutVars>
          <dgm:animLvl val="lvl"/>
          <dgm:resizeHandles val="exact"/>
        </dgm:presLayoutVars>
      </dgm:prSet>
      <dgm:spPr/>
    </dgm:pt>
    <dgm:pt modelId="{D832D285-C82D-4018-9EC8-65EC6CDDB809}" type="pres">
      <dgm:prSet presAssocID="{8637E140-C0E8-4C4E-9C92-9F57362D1C5A}" presName="parentText" presStyleLbl="node1" presStyleIdx="0" presStyleCnt="1" custLinFactNeighborX="-760" custLinFactNeighborY="-10527">
        <dgm:presLayoutVars>
          <dgm:chMax val="0"/>
          <dgm:bulletEnabled val="1"/>
        </dgm:presLayoutVars>
      </dgm:prSet>
      <dgm:spPr/>
    </dgm:pt>
  </dgm:ptLst>
  <dgm:cxnLst>
    <dgm:cxn modelId="{5C7A3730-B102-47B3-A315-308B3B04AF53}" srcId="{0BCD5B77-F63B-40F2-A201-8EF9BD087FA1}" destId="{8637E140-C0E8-4C4E-9C92-9F57362D1C5A}" srcOrd="0" destOrd="0" parTransId="{35F5FE8A-6AFB-485E-B511-1838E04768F0}" sibTransId="{421DCBB0-E438-4AD7-B632-0AFB3019C006}"/>
    <dgm:cxn modelId="{77EED54C-DE6C-4C56-B350-BF0059C32883}" type="presOf" srcId="{0BCD5B77-F63B-40F2-A201-8EF9BD087FA1}" destId="{6D6AD780-BB6D-4051-93EE-B8B4EFFCD1DF}" srcOrd="0" destOrd="0" presId="urn:microsoft.com/office/officeart/2005/8/layout/vList2"/>
    <dgm:cxn modelId="{D4DE69DC-57F1-4D1B-B9FF-07A55EE3EF96}" type="presOf" srcId="{8637E140-C0E8-4C4E-9C92-9F57362D1C5A}" destId="{D832D285-C82D-4018-9EC8-65EC6CDDB809}" srcOrd="0" destOrd="0" presId="urn:microsoft.com/office/officeart/2005/8/layout/vList2"/>
    <dgm:cxn modelId="{AD5E3B5B-E9C5-4574-9537-B153AA89FF6B}" type="presParOf" srcId="{6D6AD780-BB6D-4051-93EE-B8B4EFFCD1DF}" destId="{D832D285-C82D-4018-9EC8-65EC6CDDB80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31C64-F4EE-41ED-916D-35466C3233AD}">
      <dsp:nvSpPr>
        <dsp:cNvPr id="0" name=""/>
        <dsp:cNvSpPr/>
      </dsp:nvSpPr>
      <dsp:spPr>
        <a:xfrm>
          <a:off x="0" y="869903"/>
          <a:ext cx="6263640" cy="863460"/>
        </a:xfrm>
        <a:prstGeom prst="roundRect">
          <a:avLst/>
        </a:prstGeom>
        <a:solidFill>
          <a:srgbClr val="FF6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PERMANENT PRESENT </a:t>
          </a:r>
          <a:endParaRPr lang="en-US" sz="3600" kern="1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dsp:txBody>
      <dsp:txXfrm>
        <a:off x="42151" y="912054"/>
        <a:ext cx="6179338" cy="779158"/>
      </dsp:txXfrm>
    </dsp:sp>
    <dsp:sp modelId="{AFBB7DC1-2E13-4C7D-88C5-B9D246F682E7}">
      <dsp:nvSpPr>
        <dsp:cNvPr id="0" name=""/>
        <dsp:cNvSpPr/>
      </dsp:nvSpPr>
      <dsp:spPr>
        <a:xfrm>
          <a:off x="0" y="1837044"/>
          <a:ext cx="6263640" cy="863460"/>
        </a:xfrm>
        <a:prstGeom prst="roundRect">
          <a:avLst/>
        </a:prstGeom>
        <a:solidFill>
          <a:srgbClr val="FF6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NOSTALGIA </a:t>
          </a:r>
          <a:endParaRPr lang="en-US" sz="3600" kern="1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dsp:txBody>
      <dsp:txXfrm>
        <a:off x="42151" y="1879195"/>
        <a:ext cx="6179338" cy="779158"/>
      </dsp:txXfrm>
    </dsp:sp>
    <dsp:sp modelId="{A55DD21B-5EC3-43A4-9D22-4566D50D95C1}">
      <dsp:nvSpPr>
        <dsp:cNvPr id="0" name=""/>
        <dsp:cNvSpPr/>
      </dsp:nvSpPr>
      <dsp:spPr>
        <a:xfrm>
          <a:off x="0" y="2804184"/>
          <a:ext cx="6263640" cy="863460"/>
        </a:xfrm>
        <a:prstGeom prst="roundRect">
          <a:avLst/>
        </a:prstGeom>
        <a:solidFill>
          <a:srgbClr val="FF6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CULTURAL LIFE SCRIPT </a:t>
          </a:r>
          <a:endParaRPr lang="en-US" sz="3600" kern="1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dsp:txBody>
      <dsp:txXfrm>
        <a:off x="42151" y="2846335"/>
        <a:ext cx="6179338" cy="779158"/>
      </dsp:txXfrm>
    </dsp:sp>
    <dsp:sp modelId="{AA49724A-200B-4798-8765-557FDDEDC0A0}">
      <dsp:nvSpPr>
        <dsp:cNvPr id="0" name=""/>
        <dsp:cNvSpPr/>
      </dsp:nvSpPr>
      <dsp:spPr>
        <a:xfrm>
          <a:off x="0" y="3771323"/>
          <a:ext cx="6263640" cy="863460"/>
        </a:xfrm>
        <a:prstGeom prst="roundRect">
          <a:avLst/>
        </a:prstGeom>
        <a:solidFill>
          <a:srgbClr val="FF66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EXTREME POSITIVITY BIAS </a:t>
          </a:r>
          <a:endParaRPr lang="en-US" sz="3600" kern="1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dsp:txBody>
      <dsp:txXfrm>
        <a:off x="42151" y="3813474"/>
        <a:ext cx="6179338" cy="7791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2D285-C82D-4018-9EC8-65EC6CDDB809}">
      <dsp:nvSpPr>
        <dsp:cNvPr id="0" name=""/>
        <dsp:cNvSpPr/>
      </dsp:nvSpPr>
      <dsp:spPr>
        <a:xfrm>
          <a:off x="0" y="0"/>
          <a:ext cx="6263640" cy="5428800"/>
        </a:xfrm>
        <a:prstGeom prst="roundRect">
          <a:avLst/>
        </a:prstGeom>
        <a:solidFill>
          <a:srgbClr val="9820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Lato Black" panose="020F0502020204030203" pitchFamily="34" charset="0"/>
              <a:ea typeface="Lato Black" panose="020F0502020204030203" pitchFamily="34" charset="0"/>
              <a:cs typeface="Lato Black" panose="020F0502020204030203" pitchFamily="34" charset="0"/>
            </a:rPr>
            <a:t>PROMPT:</a:t>
          </a:r>
        </a:p>
        <a:p>
          <a:pPr marL="0" lvl="0" indent="0" algn="l" defTabSz="889000">
            <a:lnSpc>
              <a:spcPct val="90000"/>
            </a:lnSpc>
            <a:spcBef>
              <a:spcPct val="0"/>
            </a:spcBef>
            <a:spcAft>
              <a:spcPct val="35000"/>
            </a:spcAft>
            <a:buNone/>
          </a:pPr>
          <a:r>
            <a:rPr lang="en-US" sz="2000" kern="1200" dirty="0">
              <a:latin typeface="Lato Black" panose="020F0502020204030203" pitchFamily="34" charset="0"/>
              <a:ea typeface="Lato Black" panose="020F0502020204030203" pitchFamily="34" charset="0"/>
              <a:cs typeface="Lato Black" panose="020F0502020204030203" pitchFamily="34" charset="0"/>
            </a:rPr>
            <a:t>Act as an expert futurist.</a:t>
          </a:r>
        </a:p>
        <a:p>
          <a:pPr marL="0" lvl="0" indent="0" algn="l" defTabSz="889000">
            <a:lnSpc>
              <a:spcPct val="90000"/>
            </a:lnSpc>
            <a:spcBef>
              <a:spcPct val="0"/>
            </a:spcBef>
            <a:spcAft>
              <a:spcPct val="35000"/>
            </a:spcAft>
            <a:buNone/>
          </a:pPr>
          <a:br>
            <a:rPr lang="en-US" sz="2000" kern="1200" dirty="0">
              <a:latin typeface="Lato Black" panose="020F0502020204030203" pitchFamily="34" charset="0"/>
              <a:ea typeface="Lato Black" panose="020F0502020204030203" pitchFamily="34" charset="0"/>
              <a:cs typeface="Lato Black" panose="020F0502020204030203" pitchFamily="34" charset="0"/>
            </a:rPr>
          </a:br>
          <a:r>
            <a:rPr lang="en-US" sz="2000" kern="1200" dirty="0">
              <a:latin typeface="Lato Black" panose="020F0502020204030203" pitchFamily="34" charset="0"/>
              <a:ea typeface="Lato Black" panose="020F0502020204030203" pitchFamily="34" charset="0"/>
              <a:cs typeface="Lato Black" panose="020F0502020204030203" pitchFamily="34" charset="0"/>
            </a:rPr>
            <a:t>Ask me clarifying questions.</a:t>
          </a:r>
          <a:br>
            <a:rPr lang="en-US" sz="2000" kern="1200" dirty="0">
              <a:latin typeface="Lato Black" panose="020F0502020204030203" pitchFamily="34" charset="0"/>
              <a:ea typeface="Lato Black" panose="020F0502020204030203" pitchFamily="34" charset="0"/>
              <a:cs typeface="Lato Black" panose="020F0502020204030203" pitchFamily="34" charset="0"/>
            </a:rPr>
          </a:br>
          <a:endParaRPr lang="en-US" sz="2000" kern="1200" dirty="0">
            <a:latin typeface="Lato Black" panose="020F0502020204030203" pitchFamily="34" charset="0"/>
            <a:ea typeface="Lato Black" panose="020F0502020204030203" pitchFamily="34" charset="0"/>
            <a:cs typeface="Lato Black" panose="020F0502020204030203" pitchFamily="34" charset="0"/>
          </a:endParaRPr>
        </a:p>
        <a:p>
          <a:pPr marL="0" lvl="0" indent="0" algn="l" defTabSz="889000">
            <a:lnSpc>
              <a:spcPct val="90000"/>
            </a:lnSpc>
            <a:spcBef>
              <a:spcPct val="0"/>
            </a:spcBef>
            <a:spcAft>
              <a:spcPct val="35000"/>
            </a:spcAft>
            <a:buNone/>
          </a:pPr>
          <a:r>
            <a:rPr lang="en-US" sz="2000" kern="1200" dirty="0">
              <a:latin typeface="Lato Black" panose="020F0502020204030203" pitchFamily="34" charset="0"/>
              <a:ea typeface="Lato Black" panose="020F0502020204030203" pitchFamily="34" charset="0"/>
              <a:cs typeface="Lato Black" panose="020F0502020204030203" pitchFamily="34" charset="0"/>
            </a:rPr>
            <a:t>Identify the top 20 trends that will impact communities under 25,000 populations in the US, specifically in the state of Kansas, more specifically the eastern side of the state. Provide links to your research. </a:t>
          </a:r>
          <a:br>
            <a:rPr lang="en-US" sz="2000" kern="1200" dirty="0">
              <a:latin typeface="Lato Black" panose="020F0502020204030203" pitchFamily="34" charset="0"/>
              <a:ea typeface="Lato Black" panose="020F0502020204030203" pitchFamily="34" charset="0"/>
              <a:cs typeface="Lato Black" panose="020F0502020204030203" pitchFamily="34" charset="0"/>
            </a:rPr>
          </a:br>
          <a:br>
            <a:rPr lang="en-US" sz="2000" kern="1200" dirty="0">
              <a:latin typeface="Lato Black" panose="020F0502020204030203" pitchFamily="34" charset="0"/>
              <a:ea typeface="Lato Black" panose="020F0502020204030203" pitchFamily="34" charset="0"/>
              <a:cs typeface="Lato Black" panose="020F0502020204030203" pitchFamily="34" charset="0"/>
            </a:rPr>
          </a:br>
          <a:br>
            <a:rPr lang="en-US" sz="2000" kern="1200" dirty="0">
              <a:latin typeface="Lato Black" panose="020F0502020204030203" pitchFamily="34" charset="0"/>
              <a:ea typeface="Lato Black" panose="020F0502020204030203" pitchFamily="34" charset="0"/>
              <a:cs typeface="Lato Black" panose="020F0502020204030203" pitchFamily="34" charset="0"/>
            </a:rPr>
          </a:br>
          <a:r>
            <a:rPr lang="en-US" sz="2000" kern="1200" dirty="0">
              <a:latin typeface="Lato Black" panose="020F0502020204030203" pitchFamily="34" charset="0"/>
              <a:ea typeface="Lato Black" panose="020F0502020204030203" pitchFamily="34" charset="0"/>
              <a:cs typeface="Lato Black" panose="020F0502020204030203" pitchFamily="34" charset="0"/>
            </a:rPr>
            <a:t>Then after you get the top trends, ask ChatGPT to write a paragraph explaining each trend. Make the paragraph five sentences. </a:t>
          </a:r>
          <a:br>
            <a:rPr lang="en-US" sz="2000" kern="1200" dirty="0"/>
          </a:br>
          <a:endParaRPr lang="en-US" sz="2000" kern="1200" dirty="0"/>
        </a:p>
      </dsp:txBody>
      <dsp:txXfrm>
        <a:off x="265012" y="265012"/>
        <a:ext cx="5733616" cy="48987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52FEEC-AD3C-4470-BB6F-6B8399AADC6D}" type="datetimeFigureOut">
              <a:rPr lang="en-US" smtClean="0"/>
              <a:t>6/5/2024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926FC9D-A8AC-4804-BEF0-C939978ABE1F}" type="slidenum">
              <a:rPr lang="en-US" smtClean="0"/>
              <a:t>‹#›</a:t>
            </a:fld>
            <a:endParaRPr lang="en-US"/>
          </a:p>
        </p:txBody>
      </p:sp>
    </p:spTree>
    <p:extLst>
      <p:ext uri="{BB962C8B-B14F-4D97-AF65-F5344CB8AC3E}">
        <p14:creationId xmlns:p14="http://schemas.microsoft.com/office/powerpoint/2010/main" val="2001976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Paradigm_shif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2</a:t>
            </a:fld>
            <a:endParaRPr lang="en-US"/>
          </a:p>
        </p:txBody>
      </p:sp>
    </p:spTree>
    <p:extLst>
      <p:ext uri="{BB962C8B-B14F-4D97-AF65-F5344CB8AC3E}">
        <p14:creationId xmlns:p14="http://schemas.microsoft.com/office/powerpoint/2010/main" val="2309391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14</a:t>
            </a:fld>
            <a:endParaRPr lang="en-US"/>
          </a:p>
        </p:txBody>
      </p:sp>
    </p:spTree>
    <p:extLst>
      <p:ext uri="{BB962C8B-B14F-4D97-AF65-F5344CB8AC3E}">
        <p14:creationId xmlns:p14="http://schemas.microsoft.com/office/powerpoint/2010/main" val="151566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Plausible is a deep driver</a:t>
            </a:r>
          </a:p>
          <a:p>
            <a:r>
              <a:rPr lang="en-US" dirty="0"/>
              <a:t>Probable is a trend.</a:t>
            </a:r>
          </a:p>
        </p:txBody>
      </p:sp>
      <p:sp>
        <p:nvSpPr>
          <p:cNvPr id="4" name="Slide Number Placeholder 3"/>
          <p:cNvSpPr>
            <a:spLocks noGrp="1"/>
          </p:cNvSpPr>
          <p:nvPr>
            <p:ph type="sldNum" sz="quarter" idx="5"/>
          </p:nvPr>
        </p:nvSpPr>
        <p:spPr/>
        <p:txBody>
          <a:bodyPr/>
          <a:lstStyle/>
          <a:p>
            <a:fld id="{5926FC9D-A8AC-4804-BEF0-C939978ABE1F}" type="slidenum">
              <a:rPr lang="en-US" smtClean="0"/>
              <a:t>15</a:t>
            </a:fld>
            <a:endParaRPr lang="en-US"/>
          </a:p>
        </p:txBody>
      </p:sp>
    </p:spTree>
    <p:extLst>
      <p:ext uri="{BB962C8B-B14F-4D97-AF65-F5344CB8AC3E}">
        <p14:creationId xmlns:p14="http://schemas.microsoft.com/office/powerpoint/2010/main" val="3485218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17</a:t>
            </a:fld>
            <a:endParaRPr lang="en-US"/>
          </a:p>
        </p:txBody>
      </p:sp>
    </p:spTree>
    <p:extLst>
      <p:ext uri="{BB962C8B-B14F-4D97-AF65-F5344CB8AC3E}">
        <p14:creationId xmlns:p14="http://schemas.microsoft.com/office/powerpoint/2010/main" val="167648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highlight>
                  <a:srgbClr val="F5F5F5"/>
                </a:highlight>
                <a:latin typeface="Lato Black" panose="020F0502020204030203" pitchFamily="34" charset="0"/>
                <a:ea typeface="Lato Black" panose="020F0502020204030203" pitchFamily="34" charset="0"/>
                <a:cs typeface="Lato Black" panose="020F0502020204030203" pitchFamily="34" charset="0"/>
              </a:rPr>
              <a:t>Transgenerational thinking. </a:t>
            </a:r>
            <a:r>
              <a:rPr lang="en-US" dirty="0">
                <a:highlight>
                  <a:srgbClr val="F5F5F5"/>
                </a:highlight>
                <a:latin typeface="Lato Black" panose="020F0502020204030203" pitchFamily="34" charset="0"/>
                <a:ea typeface="Lato Black" panose="020F0502020204030203" pitchFamily="34" charset="0"/>
                <a:cs typeface="Lato Black" panose="020F0502020204030203" pitchFamily="34" charset="0"/>
              </a:rPr>
              <a:t>When we think about doing good in the world, almost all of us think about doing it sometime between our birth and our death. But with transgenerational thinking, you can expand how you think about problems, your role in solving them and the consequences. ​</a:t>
            </a:r>
            <a:endParaRPr lang="en-US" sz="1600" dirty="0">
              <a:highlight>
                <a:srgbClr val="F5F5F5"/>
              </a:highlight>
              <a:latin typeface="Lato Black" panose="020F0502020204030203" pitchFamily="34" charset="0"/>
              <a:ea typeface="Lato Black" panose="020F0502020204030203" pitchFamily="34" charset="0"/>
              <a:cs typeface="Lato Black"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19</a:t>
            </a:fld>
            <a:endParaRPr lang="en-US"/>
          </a:p>
        </p:txBody>
      </p:sp>
    </p:spTree>
    <p:extLst>
      <p:ext uri="{BB962C8B-B14F-4D97-AF65-F5344CB8AC3E}">
        <p14:creationId xmlns:p14="http://schemas.microsoft.com/office/powerpoint/2010/main" val="694662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20</a:t>
            </a:fld>
            <a:endParaRPr lang="en-US"/>
          </a:p>
        </p:txBody>
      </p:sp>
    </p:spTree>
    <p:extLst>
      <p:ext uri="{BB962C8B-B14F-4D97-AF65-F5344CB8AC3E}">
        <p14:creationId xmlns:p14="http://schemas.microsoft.com/office/powerpoint/2010/main" val="899519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21</a:t>
            </a:fld>
            <a:endParaRPr lang="en-US"/>
          </a:p>
        </p:txBody>
      </p:sp>
    </p:spTree>
    <p:extLst>
      <p:ext uri="{BB962C8B-B14F-4D97-AF65-F5344CB8AC3E}">
        <p14:creationId xmlns:p14="http://schemas.microsoft.com/office/powerpoint/2010/main" val="211406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22</a:t>
            </a:fld>
            <a:endParaRPr lang="en-US"/>
          </a:p>
        </p:txBody>
      </p:sp>
    </p:spTree>
    <p:extLst>
      <p:ext uri="{BB962C8B-B14F-4D97-AF65-F5344CB8AC3E}">
        <p14:creationId xmlns:p14="http://schemas.microsoft.com/office/powerpoint/2010/main" val="403318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1" dirty="0">
                <a:solidFill>
                  <a:srgbClr val="333333"/>
                </a:solidFill>
                <a:highlight>
                  <a:srgbClr val="F5F5F5"/>
                </a:highlight>
                <a:latin typeface="FF Meta Serif Offc W01"/>
              </a:rPr>
              <a:t>Telos thinking. </a:t>
            </a:r>
            <a:r>
              <a:rPr lang="en-US" sz="1800" i="1" dirty="0">
                <a:solidFill>
                  <a:srgbClr val="333333"/>
                </a:solidFill>
                <a:highlight>
                  <a:srgbClr val="F5F5F5"/>
                </a:highlight>
                <a:latin typeface="FF Meta Serif W01"/>
              </a:rPr>
              <a:t>Telos</a:t>
            </a:r>
            <a:r>
              <a:rPr lang="en-US" sz="1800" dirty="0">
                <a:solidFill>
                  <a:srgbClr val="333333"/>
                </a:solidFill>
                <a:highlight>
                  <a:srgbClr val="F5F5F5"/>
                </a:highlight>
                <a:latin typeface="FF Meta Serif W01"/>
              </a:rPr>
              <a:t> comes from Greek, and it means “ultimate aim” or “ultimate purpose.” This entails asking yourself one question: “To what end?” As we try to solve a particular problem, we also should think about what will come after we solve it. Physicist and philosopher Thomas Kuhn, who created the term “</a:t>
            </a:r>
            <a:r>
              <a:rPr lang="en-US" sz="1800" u="sng" dirty="0">
                <a:solidFill>
                  <a:srgbClr val="0563C1"/>
                </a:solidFill>
                <a:highlight>
                  <a:srgbClr val="F5F5F5"/>
                </a:highlight>
                <a:latin typeface="FF Meta Serif W01"/>
                <a:hlinkClick r:id="rId3"/>
              </a:rPr>
              <a:t>paradigm shift</a:t>
            </a:r>
            <a:r>
              <a:rPr lang="en-US" sz="1800" dirty="0">
                <a:solidFill>
                  <a:srgbClr val="333333"/>
                </a:solidFill>
                <a:highlight>
                  <a:srgbClr val="F5F5F5"/>
                </a:highlight>
                <a:latin typeface="FF Meta Serif W01"/>
              </a:rPr>
              <a:t>,” said, “People don’t shift unless they have a vision of what it is they’re shifting to.” That was the power of what Martin Luther King, Jr., did in his “I Have a Dream” speech. He went through the list of contemporary problems and issues, but then he gave a strong understanding of what his dream was and what would come after.</a:t>
            </a:r>
            <a:r>
              <a:rPr lang="en-US" sz="1800" dirty="0">
                <a:solidFill>
                  <a:srgbClr val="000000"/>
                </a:solidFill>
                <a:highlight>
                  <a:srgbClr val="F5F5F5"/>
                </a:highlight>
                <a:latin typeface="FF Meta Serif W01"/>
              </a:rPr>
              <a:t>​</a:t>
            </a:r>
            <a:endParaRPr lang="en-US" b="0" i="0" dirty="0">
              <a:solidFill>
                <a:srgbClr val="000000"/>
              </a:solidFill>
              <a:effectLst/>
              <a:highlight>
                <a:srgbClr val="F5F5F5"/>
              </a:highlight>
              <a:latin typeface="Arial" panose="020B0604020202020204" pitchFamily="34" charset="0"/>
            </a:endParaRPr>
          </a:p>
          <a:p>
            <a:pPr algn="l" rtl="0" fontAlgn="base">
              <a:buFont typeface="Arial" panose="020B0604020202020204" pitchFamily="34" charset="0"/>
              <a:buChar char="•"/>
            </a:pPr>
            <a:r>
              <a:rPr lang="en-US" sz="1800" b="1" dirty="0">
                <a:solidFill>
                  <a:srgbClr val="333333"/>
                </a:solidFill>
                <a:highlight>
                  <a:srgbClr val="F5F5F5"/>
                </a:highlight>
                <a:latin typeface="FF Meta Serif Offc W01"/>
              </a:rPr>
              <a:t>In our short-term society, we often feel like we don’t have control over the future, that it’s this thing we’re just waiting to wash over us.</a:t>
            </a:r>
            <a:r>
              <a:rPr lang="en-US" sz="1800" dirty="0">
                <a:solidFill>
                  <a:srgbClr val="333333"/>
                </a:solidFill>
                <a:highlight>
                  <a:srgbClr val="F5F5F5"/>
                </a:highlight>
                <a:latin typeface="FF Meta Serif W01"/>
              </a:rPr>
              <a:t> But that isn’t true. We do have control, but it requires strategic thinking and action on our part, imagining many possible futures, and thinking beyond our own lifespans. We should all try to push past our own lives — it may make us do things that are a little bigger than we thought were possible.</a:t>
            </a:r>
            <a:r>
              <a:rPr lang="en-US" sz="1800" dirty="0">
                <a:solidFill>
                  <a:srgbClr val="000000"/>
                </a:solidFill>
                <a:highlight>
                  <a:srgbClr val="F5F5F5"/>
                </a:highlight>
                <a:latin typeface="FF Meta Serif W01"/>
              </a:rPr>
              <a:t>​</a:t>
            </a:r>
            <a:endParaRPr lang="en-US" b="0" i="0" dirty="0">
              <a:solidFill>
                <a:srgbClr val="000000"/>
              </a:solidFill>
              <a:effectLst/>
              <a:highlight>
                <a:srgbClr val="F5F5F5"/>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5</a:t>
            </a:fld>
            <a:endParaRPr lang="en-US"/>
          </a:p>
        </p:txBody>
      </p:sp>
    </p:spTree>
    <p:extLst>
      <p:ext uri="{BB962C8B-B14F-4D97-AF65-F5344CB8AC3E}">
        <p14:creationId xmlns:p14="http://schemas.microsoft.com/office/powerpoint/2010/main" val="423041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marR="232943" algn="just">
              <a:spcAft>
                <a:spcPts val="204"/>
              </a:spcAft>
            </a:pPr>
            <a:r>
              <a:rPr lang="en-US" dirty="0"/>
              <a:t>Permanent Present: </a:t>
            </a:r>
            <a:r>
              <a:rPr lang="en-US" dirty="0">
                <a:latin typeface="Lato Black" panose="020F0502020204030203" pitchFamily="34" charset="0"/>
                <a:ea typeface="Lato Black" panose="020F0502020204030203" pitchFamily="34" charset="0"/>
                <a:cs typeface="Lato Black" panose="020F0502020204030203" pitchFamily="34" charset="0"/>
              </a:rPr>
              <a:t>Our brains naturally project what we currently know into the future, seeking certainty and continuity. We tend to ignore clues and ideas that don’t fit with our experiences. We get stuck in our knowledge to date.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This is a mindset called the </a:t>
            </a:r>
            <a:r>
              <a:rPr lang="en-US" b="1" dirty="0">
                <a:latin typeface="Lato Black" panose="020F0502020204030203" pitchFamily="34" charset="0"/>
                <a:ea typeface="Lato Black" panose="020F0502020204030203" pitchFamily="34" charset="0"/>
                <a:cs typeface="Lato Black" panose="020F0502020204030203" pitchFamily="34" charset="0"/>
              </a:rPr>
              <a:t>PERMANENT PRESENT.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To think like a futurist is to think outside of that box. Purposely expand your horizons to imagine ideas and events that haven’t yet occurred.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Imagining the future is a kind of NOSTALGIA because humans predict what the future will be like by using their memories.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This is how things you do repeatedly become routine.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Memory helps people predict what it will be like to do things they haven’t done before.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Where do you see yourself in 10 and 20 years? Your answer likely relies heavily on something called a </a:t>
            </a:r>
            <a:r>
              <a:rPr lang="en-US" b="1" dirty="0">
                <a:latin typeface="Lato Black" panose="020F0502020204030203" pitchFamily="34" charset="0"/>
                <a:ea typeface="Lato Black" panose="020F0502020204030203" pitchFamily="34" charset="0"/>
                <a:cs typeface="Lato Black" panose="020F0502020204030203" pitchFamily="34" charset="0"/>
              </a:rPr>
              <a:t>CULTURAL LIFE SCRIPT.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This is the progression of events that life in a particular culture is expected to contain.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Your accumulated experiences—and your cultural life script—are the only building blocks you must construct a vision of the future.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This can make it hard to expect the unexpected, and it means people often assume the future to be more like the past, or the present than it will be. </a:t>
            </a:r>
          </a:p>
          <a:p>
            <a:r>
              <a:rPr lang="en-US" dirty="0">
                <a:latin typeface="Lato Black" panose="020F0502020204030203" pitchFamily="34" charset="0"/>
                <a:ea typeface="Lato Black" panose="020F0502020204030203" pitchFamily="34" charset="0"/>
                <a:cs typeface="Lato Black" panose="020F0502020204030203" pitchFamily="34" charset="0"/>
              </a:rPr>
              <a:t>Without prompts, data, research, visualizations, and storytelling, it is literally impossible for people to think about the future as something completely different. </a:t>
            </a:r>
          </a:p>
          <a:p>
            <a:r>
              <a:rPr lang="en-US" dirty="0">
                <a:latin typeface="Lato Black" panose="020F0502020204030203" pitchFamily="34" charset="0"/>
                <a:ea typeface="Lato Black" panose="020F0502020204030203" pitchFamily="34" charset="0"/>
                <a:cs typeface="Lato Black" panose="020F0502020204030203" pitchFamily="34" charset="0"/>
              </a:rPr>
              <a:t>It is also difficult for people to identify the challenges because our life script makes us optimistic with extreme positivity bias toward the future. </a:t>
            </a:r>
            <a:endParaRPr lang="en-US" sz="2000" dirty="0">
              <a:latin typeface="Lato Black" panose="020F0502020204030203" pitchFamily="34" charset="0"/>
              <a:ea typeface="Lato Black" panose="020F0502020204030203" pitchFamily="34" charset="0"/>
              <a:cs typeface="Lato Black"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6</a:t>
            </a:fld>
            <a:endParaRPr lang="en-US"/>
          </a:p>
        </p:txBody>
      </p:sp>
    </p:spTree>
    <p:extLst>
      <p:ext uri="{BB962C8B-B14F-4D97-AF65-F5344CB8AC3E}">
        <p14:creationId xmlns:p14="http://schemas.microsoft.com/office/powerpoint/2010/main" val="1454358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7</a:t>
            </a:fld>
            <a:endParaRPr lang="en-US"/>
          </a:p>
        </p:txBody>
      </p:sp>
    </p:spTree>
    <p:extLst>
      <p:ext uri="{BB962C8B-B14F-4D97-AF65-F5344CB8AC3E}">
        <p14:creationId xmlns:p14="http://schemas.microsoft.com/office/powerpoint/2010/main" val="1490659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9</a:t>
            </a:fld>
            <a:endParaRPr lang="en-US"/>
          </a:p>
        </p:txBody>
      </p:sp>
    </p:spTree>
    <p:extLst>
      <p:ext uri="{BB962C8B-B14F-4D97-AF65-F5344CB8AC3E}">
        <p14:creationId xmlns:p14="http://schemas.microsoft.com/office/powerpoint/2010/main" val="34646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10</a:t>
            </a:fld>
            <a:endParaRPr lang="en-US"/>
          </a:p>
        </p:txBody>
      </p:sp>
    </p:spTree>
    <p:extLst>
      <p:ext uri="{BB962C8B-B14F-4D97-AF65-F5344CB8AC3E}">
        <p14:creationId xmlns:p14="http://schemas.microsoft.com/office/powerpoint/2010/main" val="50148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11</a:t>
            </a:fld>
            <a:endParaRPr lang="en-US"/>
          </a:p>
        </p:txBody>
      </p:sp>
    </p:spTree>
    <p:extLst>
      <p:ext uri="{BB962C8B-B14F-4D97-AF65-F5344CB8AC3E}">
        <p14:creationId xmlns:p14="http://schemas.microsoft.com/office/powerpoint/2010/main" val="16389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marR="232943" algn="just">
              <a:spcAft>
                <a:spcPts val="204"/>
              </a:spcAft>
            </a:pPr>
            <a:r>
              <a:rPr lang="en-US" dirty="0"/>
              <a:t>Permanent Present: </a:t>
            </a:r>
            <a:r>
              <a:rPr lang="en-US" dirty="0">
                <a:latin typeface="Lato Black" panose="020F0502020204030203" pitchFamily="34" charset="0"/>
                <a:ea typeface="Lato Black" panose="020F0502020204030203" pitchFamily="34" charset="0"/>
                <a:cs typeface="Lato Black" panose="020F0502020204030203" pitchFamily="34" charset="0"/>
              </a:rPr>
              <a:t>Our brains naturally project what we currently know into the future, seeking certainty and continuity. We tend to ignore clues and ideas that don’t fit with our experiences. We get stuck in our knowledge to date.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This is a mindset called the </a:t>
            </a:r>
            <a:r>
              <a:rPr lang="en-US" b="1" dirty="0">
                <a:latin typeface="Lato Black" panose="020F0502020204030203" pitchFamily="34" charset="0"/>
                <a:ea typeface="Lato Black" panose="020F0502020204030203" pitchFamily="34" charset="0"/>
                <a:cs typeface="Lato Black" panose="020F0502020204030203" pitchFamily="34" charset="0"/>
              </a:rPr>
              <a:t>PERMANENT PRESENT.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To think like a futurist is to think outside of that box. Purposely expand your horizons to imagine ideas and events that haven’t yet occurred.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Imagining the future is a kind of NOSTALGIA because humans predict what the future will be like by using their memories.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This is how things you do repeatedly become routine.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Memory helps people predict what it will be like to do things they haven’t done before.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Where do you see yourself in 10 and 20 years? Your answer likely relies heavily on something called a </a:t>
            </a:r>
            <a:r>
              <a:rPr lang="en-US" b="1" dirty="0">
                <a:latin typeface="Lato Black" panose="020F0502020204030203" pitchFamily="34" charset="0"/>
                <a:ea typeface="Lato Black" panose="020F0502020204030203" pitchFamily="34" charset="0"/>
                <a:cs typeface="Lato Black" panose="020F0502020204030203" pitchFamily="34" charset="0"/>
              </a:rPr>
              <a:t>CULTURAL LIFE SCRIPT.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This is the progression of events that life in a particular culture is expected to contain.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Your accumulated experiences—and your cultural life script—are the only building blocks you must construct a vision of the future. </a:t>
            </a:r>
          </a:p>
          <a:p>
            <a:pPr marL="232943" marR="232943" algn="just">
              <a:spcAft>
                <a:spcPts val="204"/>
              </a:spcAft>
            </a:pPr>
            <a:r>
              <a:rPr lang="en-US" dirty="0">
                <a:latin typeface="Lato Black" panose="020F0502020204030203" pitchFamily="34" charset="0"/>
                <a:ea typeface="Lato Black" panose="020F0502020204030203" pitchFamily="34" charset="0"/>
                <a:cs typeface="Lato Black" panose="020F0502020204030203" pitchFamily="34" charset="0"/>
              </a:rPr>
              <a:t>This can make it hard to expect the unexpected, and it means people often assume the future to be more like the past, or the present than it will be. </a:t>
            </a:r>
          </a:p>
          <a:p>
            <a:r>
              <a:rPr lang="en-US" dirty="0">
                <a:latin typeface="Lato Black" panose="020F0502020204030203" pitchFamily="34" charset="0"/>
                <a:ea typeface="Lato Black" panose="020F0502020204030203" pitchFamily="34" charset="0"/>
                <a:cs typeface="Lato Black" panose="020F0502020204030203" pitchFamily="34" charset="0"/>
              </a:rPr>
              <a:t>Without prompts, data, research, visualizations, and storytelling, it is literally impossible for people to think about the future as something completely different. </a:t>
            </a:r>
          </a:p>
          <a:p>
            <a:r>
              <a:rPr lang="en-US" dirty="0">
                <a:latin typeface="Lato Black" panose="020F0502020204030203" pitchFamily="34" charset="0"/>
                <a:ea typeface="Lato Black" panose="020F0502020204030203" pitchFamily="34" charset="0"/>
                <a:cs typeface="Lato Black" panose="020F0502020204030203" pitchFamily="34" charset="0"/>
              </a:rPr>
              <a:t>It is also difficult for people to identify the challenges because our life script makes us optimistic with extreme positivity bias toward the future. </a:t>
            </a:r>
            <a:endParaRPr lang="en-US" sz="2000" dirty="0">
              <a:latin typeface="Lato Black" panose="020F0502020204030203" pitchFamily="34" charset="0"/>
              <a:ea typeface="Lato Black" panose="020F0502020204030203" pitchFamily="34" charset="0"/>
              <a:cs typeface="Lato Black"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12</a:t>
            </a:fld>
            <a:endParaRPr lang="en-US"/>
          </a:p>
        </p:txBody>
      </p:sp>
    </p:spTree>
    <p:extLst>
      <p:ext uri="{BB962C8B-B14F-4D97-AF65-F5344CB8AC3E}">
        <p14:creationId xmlns:p14="http://schemas.microsoft.com/office/powerpoint/2010/main" val="2351998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6FC9D-A8AC-4804-BEF0-C939978ABE1F}" type="slidenum">
              <a:rPr lang="en-US" smtClean="0"/>
              <a:t>13</a:t>
            </a:fld>
            <a:endParaRPr lang="en-US"/>
          </a:p>
        </p:txBody>
      </p:sp>
    </p:spTree>
    <p:extLst>
      <p:ext uri="{BB962C8B-B14F-4D97-AF65-F5344CB8AC3E}">
        <p14:creationId xmlns:p14="http://schemas.microsoft.com/office/powerpoint/2010/main" val="792195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60A1534A-7EE3-2606-CE96-B0108210D36B}"/>
              </a:ext>
            </a:extLst>
          </p:cNvPr>
          <p:cNvPicPr>
            <a:picLocks noChangeAspect="1"/>
          </p:cNvPicPr>
          <p:nvPr userDrawn="1"/>
        </p:nvPicPr>
        <p:blipFill>
          <a:blip r:embed="rId3"/>
          <a:stretch>
            <a:fillRect/>
          </a:stretch>
        </p:blipFill>
        <p:spPr>
          <a:xfrm>
            <a:off x="694944" y="694944"/>
            <a:ext cx="7580630" cy="1774190"/>
          </a:xfrm>
          <a:prstGeom prst="rect">
            <a:avLst/>
          </a:prstGeom>
        </p:spPr>
      </p:pic>
      <p:pic>
        <p:nvPicPr>
          <p:cNvPr id="9" name="Picture 8">
            <a:extLst>
              <a:ext uri="{FF2B5EF4-FFF2-40B4-BE49-F238E27FC236}">
                <a16:creationId xmlns:a16="http://schemas.microsoft.com/office/drawing/2014/main" id="{C4E1AF1C-F847-990B-B70D-7DF63E1B8803}"/>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19EBB375-59AE-2331-47CF-E3EBECD96638}"/>
              </a:ext>
            </a:extLst>
          </p:cNvPr>
          <p:cNvPicPr>
            <a:picLocks noChangeAspect="1"/>
          </p:cNvPicPr>
          <p:nvPr userDrawn="1"/>
        </p:nvPicPr>
        <p:blipFill>
          <a:blip r:embed="rId4"/>
          <a:stretch>
            <a:fillRect/>
          </a:stretch>
        </p:blipFill>
        <p:spPr>
          <a:xfrm>
            <a:off x="8438243" y="5816198"/>
            <a:ext cx="2737757" cy="64075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253EC718-5A6C-EE0A-1DCD-DEFBC186EB22}"/>
              </a:ext>
            </a:extLst>
          </p:cNvPr>
          <p:cNvPicPr>
            <a:picLocks noChangeAspect="1"/>
          </p:cNvPicPr>
          <p:nvPr userDrawn="1"/>
        </p:nvPicPr>
        <p:blipFill>
          <a:blip r:embed="rId4"/>
          <a:stretch>
            <a:fillRect/>
          </a:stretch>
        </p:blipFill>
        <p:spPr>
          <a:xfrm>
            <a:off x="8357616" y="5760720"/>
            <a:ext cx="2921000" cy="762000"/>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6" name="Picture 5">
            <a:extLst>
              <a:ext uri="{FF2B5EF4-FFF2-40B4-BE49-F238E27FC236}">
                <a16:creationId xmlns:a16="http://schemas.microsoft.com/office/drawing/2014/main" id="{C5DBB3D8-A3AB-D385-6E41-31B312DB965C}"/>
              </a:ext>
            </a:extLst>
          </p:cNvPr>
          <p:cNvPicPr>
            <a:picLocks noChangeAspect="1"/>
          </p:cNvPicPr>
          <p:nvPr userDrawn="1"/>
        </p:nvPicPr>
        <p:blipFill>
          <a:blip r:embed="rId4"/>
          <a:stretch>
            <a:fillRect/>
          </a:stretch>
        </p:blipFill>
        <p:spPr>
          <a:xfrm>
            <a:off x="8417839" y="5815584"/>
            <a:ext cx="2745740" cy="642620"/>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2546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FD90439-9EBB-0974-AC6C-8AE8A263A451}"/>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B4A09E40-732D-DC1E-71AE-2D6C15A5862A}"/>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EDA0E56-C4A0-BF3E-196F-84D99E4C3BDD}"/>
              </a:ext>
            </a:extLst>
          </p:cNvPr>
          <p:cNvSpPr txBox="1"/>
          <p:nvPr userDrawn="1"/>
        </p:nvSpPr>
        <p:spPr>
          <a:xfrm>
            <a:off x="3049675" y="3246846"/>
            <a:ext cx="6099348" cy="369332"/>
          </a:xfrm>
          <a:prstGeom prst="rect">
            <a:avLst/>
          </a:prstGeom>
          <a:noFill/>
        </p:spPr>
        <p:txBody>
          <a:bodyPr wrap="square">
            <a:spAutoFit/>
          </a:bodyPr>
          <a:lstStyle/>
          <a:p>
            <a:r>
              <a:rPr lang="en-US"/>
              <a:t>6.55"</a:t>
            </a:r>
          </a:p>
        </p:txBody>
      </p:sp>
      <p:pic>
        <p:nvPicPr>
          <p:cNvPr id="10" name="Picture 9">
            <a:extLst>
              <a:ext uri="{FF2B5EF4-FFF2-40B4-BE49-F238E27FC236}">
                <a16:creationId xmlns:a16="http://schemas.microsoft.com/office/drawing/2014/main" id="{50C701EA-F45C-75FD-29C8-2757E9CFED3F}"/>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11" name="Picture 10">
            <a:extLst>
              <a:ext uri="{FF2B5EF4-FFF2-40B4-BE49-F238E27FC236}">
                <a16:creationId xmlns:a16="http://schemas.microsoft.com/office/drawing/2014/main" id="{3545EB44-82E0-BD4A-3B63-AC61AB9FB0C9}"/>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FF993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4E4D13A-C1AE-2903-C170-59CD0EF2D9E0}"/>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8" name="Picture 7">
            <a:extLst>
              <a:ext uri="{FF2B5EF4-FFF2-40B4-BE49-F238E27FC236}">
                <a16:creationId xmlns:a16="http://schemas.microsoft.com/office/drawing/2014/main" id="{4217F84F-9367-7F21-5370-F04542A7FA13}"/>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FF9933"/>
                </a:solidFill>
              </a:defRPr>
            </a:lvl1pPr>
          </a:lstStyle>
          <a:p>
            <a:r>
              <a:rPr lang="en-US"/>
              <a:t>Click to edit Master title style</a:t>
            </a:r>
          </a:p>
        </p:txBody>
      </p:sp>
      <p:pic>
        <p:nvPicPr>
          <p:cNvPr id="5" name="Picture 4">
            <a:extLst>
              <a:ext uri="{FF2B5EF4-FFF2-40B4-BE49-F238E27FC236}">
                <a16:creationId xmlns:a16="http://schemas.microsoft.com/office/drawing/2014/main" id="{089D8A98-9345-BB26-4083-9B2C8EC109A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9" name="Picture 8">
            <a:extLst>
              <a:ext uri="{FF2B5EF4-FFF2-40B4-BE49-F238E27FC236}">
                <a16:creationId xmlns:a16="http://schemas.microsoft.com/office/drawing/2014/main" id="{F191CA7C-1163-5AE9-9FAF-7D80FFF57E7E}"/>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38D88B-B47D-6FD4-2F23-D69D268CDDCD}"/>
              </a:ext>
            </a:extLst>
          </p:cNvPr>
          <p:cNvPicPr>
            <a:picLocks noChangeAspect="1"/>
          </p:cNvPicPr>
          <p:nvPr userDrawn="1"/>
        </p:nvPicPr>
        <p:blipFill>
          <a:blip r:embed="rId3"/>
          <a:stretch>
            <a:fillRect/>
          </a:stretch>
        </p:blipFill>
        <p:spPr>
          <a:xfrm>
            <a:off x="8439912" y="5815584"/>
            <a:ext cx="2745740" cy="642620"/>
          </a:xfrm>
          <a:prstGeom prst="rect">
            <a:avLst/>
          </a:prstGeom>
        </p:spPr>
      </p:pic>
      <p:pic>
        <p:nvPicPr>
          <p:cNvPr id="7" name="Picture 6">
            <a:extLst>
              <a:ext uri="{FF2B5EF4-FFF2-40B4-BE49-F238E27FC236}">
                <a16:creationId xmlns:a16="http://schemas.microsoft.com/office/drawing/2014/main" id="{E9D126CE-6343-BAB9-20E2-D0BE840CE45D}"/>
              </a:ext>
            </a:extLst>
          </p:cNvPr>
          <p:cNvPicPr>
            <a:picLocks noChangeAspect="1"/>
          </p:cNvPicPr>
          <p:nvPr userDrawn="1"/>
        </p:nvPicPr>
        <p:blipFill>
          <a:blip r:embed="rId4"/>
          <a:stretch>
            <a:fillRect/>
          </a:stretch>
        </p:blipFill>
        <p:spPr>
          <a:xfrm>
            <a:off x="914400" y="598932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Lst>
  <p:txStyles>
    <p:titleStyle>
      <a:lvl1pPr algn="l" defTabSz="914400" rtl="0" eaLnBrk="1" latinLnBrk="0" hangingPunct="1">
        <a:lnSpc>
          <a:spcPct val="110000"/>
        </a:lnSpc>
        <a:spcBef>
          <a:spcPct val="0"/>
        </a:spcBef>
        <a:buNone/>
        <a:defRPr sz="3600" b="1" i="0" kern="1200">
          <a:solidFill>
            <a:srgbClr val="FF9933"/>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642265"/>
        </a:buClr>
        <a:buSzPct val="8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hyperlink" Target="https://www.conference-board.org/data/usforecast.cfm" TargetMode="External"/><Relationship Id="rId3" Type="http://schemas.openxmlformats.org/officeDocument/2006/relationships/hyperlink" Target="https://www.bloomberg.com/citylab" TargetMode="External"/><Relationship Id="rId7" Type="http://schemas.openxmlformats.org/officeDocument/2006/relationships/hyperlink" Target="http://www.urban.or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kiplinger.com/tool/business/T019-S000-kiplinger-s-economic-outlooks/index.php" TargetMode="External"/><Relationship Id="rId5" Type="http://schemas.openxmlformats.org/officeDocument/2006/relationships/hyperlink" Target="https://www.wsj.com/" TargetMode="External"/><Relationship Id="rId4" Type="http://schemas.openxmlformats.org/officeDocument/2006/relationships/hyperlink" Target="http://nextcity.org/" TargetMode="External"/><Relationship Id="rId9" Type="http://schemas.openxmlformats.org/officeDocument/2006/relationships/hyperlink" Target="https://www.futuristinstitut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dirty="0"/>
              <a:t>A Futurist for the Small City</a:t>
            </a:r>
          </a:p>
        </p:txBody>
      </p:sp>
      <p:sp>
        <p:nvSpPr>
          <p:cNvPr id="6" name="TextBox 26">
            <a:extLst>
              <a:ext uri="{FF2B5EF4-FFF2-40B4-BE49-F238E27FC236}">
                <a16:creationId xmlns:a16="http://schemas.microsoft.com/office/drawing/2014/main" id="{A3B9C7A7-230A-2C66-43E7-574BDDE9BCAC}"/>
              </a:ext>
            </a:extLst>
          </p:cNvPr>
          <p:cNvSpPr txBox="1"/>
          <p:nvPr/>
        </p:nvSpPr>
        <p:spPr>
          <a:xfrm>
            <a:off x="792480" y="3931920"/>
            <a:ext cx="7299960" cy="126188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ysClr val="windowText" lastClr="000000"/>
                </a:solidFill>
                <a:latin typeface="Avenir Next LT Pro"/>
              </a:defRPr>
            </a:lvl1pPr>
            <a:lvl2pPr marL="457200" algn="l" defTabSz="914400" rtl="0" eaLnBrk="1" latinLnBrk="0" hangingPunct="1">
              <a:defRPr sz="1800" kern="1200">
                <a:solidFill>
                  <a:sysClr val="windowText" lastClr="000000"/>
                </a:solidFill>
                <a:latin typeface="Avenir Next LT Pro"/>
              </a:defRPr>
            </a:lvl2pPr>
            <a:lvl3pPr marL="914400" algn="l" defTabSz="914400" rtl="0" eaLnBrk="1" latinLnBrk="0" hangingPunct="1">
              <a:defRPr sz="1800" kern="1200">
                <a:solidFill>
                  <a:sysClr val="windowText" lastClr="000000"/>
                </a:solidFill>
                <a:latin typeface="Avenir Next LT Pro"/>
              </a:defRPr>
            </a:lvl3pPr>
            <a:lvl4pPr marL="1371600" algn="l" defTabSz="914400" rtl="0" eaLnBrk="1" latinLnBrk="0" hangingPunct="1">
              <a:defRPr sz="1800" kern="1200">
                <a:solidFill>
                  <a:sysClr val="windowText" lastClr="000000"/>
                </a:solidFill>
                <a:latin typeface="Avenir Next LT Pro"/>
              </a:defRPr>
            </a:lvl4pPr>
            <a:lvl5pPr marL="1828800" algn="l" defTabSz="914400" rtl="0" eaLnBrk="1" latinLnBrk="0" hangingPunct="1">
              <a:defRPr sz="1800" kern="1200">
                <a:solidFill>
                  <a:sysClr val="windowText" lastClr="000000"/>
                </a:solidFill>
                <a:latin typeface="Avenir Next LT Pro"/>
              </a:defRPr>
            </a:lvl5pPr>
            <a:lvl6pPr marL="2286000" algn="l" defTabSz="914400" rtl="0" eaLnBrk="1" latinLnBrk="0" hangingPunct="1">
              <a:defRPr sz="1800" kern="1200">
                <a:solidFill>
                  <a:sysClr val="windowText" lastClr="000000"/>
                </a:solidFill>
                <a:latin typeface="Avenir Next LT Pro"/>
              </a:defRPr>
            </a:lvl6pPr>
            <a:lvl7pPr marL="2743200" algn="l" defTabSz="914400" rtl="0" eaLnBrk="1" latinLnBrk="0" hangingPunct="1">
              <a:defRPr sz="1800" kern="1200">
                <a:solidFill>
                  <a:sysClr val="windowText" lastClr="000000"/>
                </a:solidFill>
                <a:latin typeface="Avenir Next LT Pro"/>
              </a:defRPr>
            </a:lvl7pPr>
            <a:lvl8pPr marL="3200400" algn="l" defTabSz="914400" rtl="0" eaLnBrk="1" latinLnBrk="0" hangingPunct="1">
              <a:defRPr sz="1800" kern="1200">
                <a:solidFill>
                  <a:sysClr val="windowText" lastClr="000000"/>
                </a:solidFill>
                <a:latin typeface="Avenir Next LT Pro"/>
              </a:defRPr>
            </a:lvl8pPr>
            <a:lvl9pPr marL="3657600" algn="l" defTabSz="914400" rtl="0" eaLnBrk="1" latinLnBrk="0" hangingPunct="1">
              <a:defRPr sz="1800" kern="1200">
                <a:solidFill>
                  <a:sysClr val="windowText" lastClr="000000"/>
                </a:solidFill>
                <a:latin typeface="Avenir Next LT Pro"/>
              </a:defRPr>
            </a:lvl9pPr>
          </a:lstStyle>
          <a:p>
            <a:pPr>
              <a:spcBef>
                <a:spcPct val="0"/>
              </a:spcBef>
              <a:defRPr/>
            </a:pPr>
            <a:r>
              <a:rPr kumimoji="0" lang="en-US" sz="2800" b="1" i="0" u="none" strike="noStrike" kern="120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rPr>
              <a:t>Sheila </a:t>
            </a:r>
            <a:r>
              <a:rPr lang="en-US" sz="28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Shockey &amp; Mike Scanlon</a:t>
            </a:r>
            <a:endParaRPr kumimoji="0" lang="en-US" sz="2800" b="1" i="0" u="none" strike="noStrike" kern="120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rPr>
              <a:t>Founder &amp; CEO	 Management Consultant</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Shockey Consulting Services, </a:t>
            </a:r>
            <a:r>
              <a:rPr lang="en-US" sz="2400" b="1"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llc</a:t>
            </a:r>
            <a:r>
              <a:rPr lang="en-US" sz="24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a:t>
            </a:r>
            <a:endParaRPr lang="en-US" sz="1800" b="1" i="0" u="none" strike="noStrike" kern="120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4">
            <a:extLst>
              <a:ext uri="{FF2B5EF4-FFF2-40B4-BE49-F238E27FC236}">
                <a16:creationId xmlns:a16="http://schemas.microsoft.com/office/drawing/2014/main" id="{87E8E074-F34C-8CEA-E528-8C603E0E08E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5">
            <a:extLst>
              <a:ext uri="{FF2B5EF4-FFF2-40B4-BE49-F238E27FC236}">
                <a16:creationId xmlns:a16="http://schemas.microsoft.com/office/drawing/2014/main" id="{93B2A2AB-C1FD-6112-618C-680142AA03A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8">
            <a:extLst>
              <a:ext uri="{FF2B5EF4-FFF2-40B4-BE49-F238E27FC236}">
                <a16:creationId xmlns:a16="http://schemas.microsoft.com/office/drawing/2014/main" id="{FBC319EB-2B57-226B-6231-62A048833EFC}"/>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05099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dirty="0"/>
              <a:t>Who are Top Futurists?</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a:xfrm>
            <a:off x="6095999" y="796876"/>
            <a:ext cx="5672667" cy="3226484"/>
          </a:xfrm>
        </p:spPr>
        <p:txBody>
          <a:bodyPr/>
          <a:lstStyle/>
          <a:p>
            <a:pPr>
              <a:lnSpc>
                <a:spcPct val="100000"/>
              </a:lnSpc>
              <a:spcBef>
                <a:spcPts val="0"/>
              </a:spcBef>
              <a:spcAft>
                <a:spcPts val="0"/>
              </a:spcAft>
            </a:pPr>
            <a:r>
              <a:rPr lang="en-US" sz="1400" b="1" dirty="0">
                <a:solidFill>
                  <a:srgbClr val="642265"/>
                </a:solidFill>
                <a:latin typeface="Lato Black" panose="020F0502020204030203" pitchFamily="34" charset="0"/>
                <a:ea typeface="Lato Black" panose="020F0502020204030203" pitchFamily="34" charset="0"/>
                <a:cs typeface="Lato Black" panose="020F0502020204030203" pitchFamily="34" charset="0"/>
              </a:rPr>
              <a:t>Dr. Andy Hines:</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Known for: Faculty member at the University of Houston’s Graduate Program in Foresight, with a focus on applying foresight to local governments.</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Areas of focus: Urban futures, strategic foresight, scenario planning.</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Affiliation: Principal at </a:t>
            </a:r>
            <a:r>
              <a:rPr lang="en-US" sz="1200" dirty="0" err="1">
                <a:solidFill>
                  <a:srgbClr val="642265"/>
                </a:solidFill>
                <a:latin typeface="Lato Black" panose="020F0502020204030203" pitchFamily="34" charset="0"/>
                <a:ea typeface="Lato Black" panose="020F0502020204030203" pitchFamily="34" charset="0"/>
                <a:cs typeface="Lato Black" panose="020F0502020204030203" pitchFamily="34" charset="0"/>
              </a:rPr>
              <a:t>Hinesight</a:t>
            </a: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co-founder of the Foresight Network.</a:t>
            </a:r>
          </a:p>
          <a:p>
            <a:pPr>
              <a:lnSpc>
                <a:spcPct val="100000"/>
              </a:lnSpc>
              <a:spcBef>
                <a:spcPts val="0"/>
              </a:spcBef>
              <a:spcAft>
                <a:spcPts val="0"/>
              </a:spcAft>
            </a:pP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Michio Kaku:</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Known for: Theoretical physicist, author of "Physics of the Future"</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Areas of focus: Physics, future of science, technological advancements</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endPar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spcBef>
                <a:spcPts val="0"/>
              </a:spcBef>
              <a:spcAft>
                <a:spcPts val="0"/>
              </a:spcAft>
            </a:pP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Amy Webb:</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Known for: Founder of the Future Today Institute, author of "The Signals Are Talking"</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Areas of focus: Emerging technologies, data analytics, strategic foresight</a:t>
            </a:r>
          </a:p>
          <a:p>
            <a:pPr>
              <a:lnSpc>
                <a:spcPct val="100000"/>
              </a:lnSpc>
              <a:spcBef>
                <a:spcPts val="0"/>
              </a:spcBef>
              <a:spcAft>
                <a:spcPts val="0"/>
              </a:spcAft>
            </a:pPr>
            <a:endPar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spcBef>
                <a:spcPts val="0"/>
              </a:spcBef>
              <a:spcAft>
                <a:spcPts val="0"/>
              </a:spcAft>
            </a:pPr>
            <a:r>
              <a:rPr lang="en-US" sz="14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Faith Popcorn:</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Known for: Founder of </a:t>
            </a:r>
            <a:r>
              <a:rPr lang="en-US" sz="1200" dirty="0" err="1">
                <a:solidFill>
                  <a:srgbClr val="642265"/>
                </a:solidFill>
                <a:latin typeface="Lato Black" panose="020F0502020204030203" pitchFamily="34" charset="0"/>
                <a:ea typeface="Lato Black" panose="020F0502020204030203" pitchFamily="34" charset="0"/>
                <a:cs typeface="Lato Black" panose="020F0502020204030203" pitchFamily="34" charset="0"/>
              </a:rPr>
              <a:t>BrainReserve</a:t>
            </a: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author of "The Popcorn Report"</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Areas of focus: Cultural trends, consumer behavior, future of work</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400" dirty="0" err="1">
                <a:solidFill>
                  <a:srgbClr val="642265"/>
                </a:solidFill>
                <a:latin typeface="Lato Black" panose="020F0502020204030203" pitchFamily="34" charset="0"/>
                <a:ea typeface="Lato Black" panose="020F0502020204030203" pitchFamily="34" charset="0"/>
                <a:cs typeface="Lato Black" panose="020F0502020204030203" pitchFamily="34" charset="0"/>
              </a:rPr>
              <a:t>Ramez</a:t>
            </a:r>
            <a:r>
              <a:rPr lang="en-US" sz="14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Naam:</a:t>
            </a:r>
            <a:br>
              <a:rPr lang="en-US" sz="14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Known for: Author of the "Nexus" trilogy and "The Infinite Resource"</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Areas of focus: Renewable energy, biotech, innovation</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4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Daniel Burrus:</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Known for: Founder of Burrus Research, author of "Flash Foresight"</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  - Areas of focus: Technology trends, innovation, future of business</a:t>
            </a:r>
            <a:br>
              <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endParaRPr lang="en-US" sz="1200" dirty="0">
              <a:solidFill>
                <a:srgbClr val="642265"/>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405020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51BA17-3330-A03D-D37E-7C0773214C52}"/>
              </a:ext>
            </a:extLst>
          </p:cNvPr>
          <p:cNvPicPr>
            <a:picLocks noChangeAspect="1"/>
          </p:cNvPicPr>
          <p:nvPr/>
        </p:nvPicPr>
        <p:blipFill>
          <a:blip r:embed="rId3"/>
          <a:stretch>
            <a:fillRect/>
          </a:stretch>
        </p:blipFill>
        <p:spPr>
          <a:xfrm>
            <a:off x="4621011" y="99548"/>
            <a:ext cx="7570989" cy="6658904"/>
          </a:xfrm>
          <a:prstGeom prst="rect">
            <a:avLst/>
          </a:prstGeom>
        </p:spPr>
      </p:pic>
      <p:pic>
        <p:nvPicPr>
          <p:cNvPr id="7" name="Picture 6">
            <a:extLst>
              <a:ext uri="{FF2B5EF4-FFF2-40B4-BE49-F238E27FC236}">
                <a16:creationId xmlns:a16="http://schemas.microsoft.com/office/drawing/2014/main" id="{E5282380-17D7-A233-C80E-A127ECBF44CF}"/>
              </a:ext>
            </a:extLst>
          </p:cNvPr>
          <p:cNvPicPr>
            <a:picLocks noChangeAspect="1"/>
          </p:cNvPicPr>
          <p:nvPr/>
        </p:nvPicPr>
        <p:blipFill>
          <a:blip r:embed="rId4"/>
          <a:stretch>
            <a:fillRect/>
          </a:stretch>
        </p:blipFill>
        <p:spPr>
          <a:xfrm>
            <a:off x="-22616" y="2484120"/>
            <a:ext cx="4643627" cy="3169920"/>
          </a:xfrm>
          <a:prstGeom prst="rect">
            <a:avLst/>
          </a:prstGeom>
        </p:spPr>
      </p:pic>
      <p:sp>
        <p:nvSpPr>
          <p:cNvPr id="10" name="Title 1">
            <a:extLst>
              <a:ext uri="{FF2B5EF4-FFF2-40B4-BE49-F238E27FC236}">
                <a16:creationId xmlns:a16="http://schemas.microsoft.com/office/drawing/2014/main" id="{B21BD477-C235-A7FB-9FE3-5D5560671C75}"/>
              </a:ext>
            </a:extLst>
          </p:cNvPr>
          <p:cNvSpPr txBox="1">
            <a:spLocks/>
          </p:cNvSpPr>
          <p:nvPr/>
        </p:nvSpPr>
        <p:spPr>
          <a:xfrm>
            <a:off x="637220" y="-422666"/>
            <a:ext cx="11966260" cy="3429000"/>
          </a:xfrm>
          <a:prstGeom prst="rect">
            <a:avLst/>
          </a:prstGeom>
        </p:spPr>
        <p:txBody>
          <a:bodyPr vert="horz" lIns="0" tIns="0" rIns="0" bIns="0" rtlCol="0" anchor="ctr" anchorCtr="0">
            <a:normAutofit/>
          </a:bodyPr>
          <a:lstStyle>
            <a:lvl1pPr algn="l" defTabSz="914400" rtl="0" eaLnBrk="1" latinLnBrk="0" hangingPunct="1">
              <a:lnSpc>
                <a:spcPct val="110000"/>
              </a:lnSpc>
              <a:spcBef>
                <a:spcPct val="0"/>
              </a:spcBef>
              <a:buNone/>
              <a:defRPr sz="3600" b="0" i="0" kern="1200" baseline="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4000" b="1" dirty="0"/>
              <a:t>Look for Signals</a:t>
            </a:r>
            <a:endParaRPr lang="en-US" sz="4000" dirty="0"/>
          </a:p>
        </p:txBody>
      </p:sp>
    </p:spTree>
    <p:extLst>
      <p:ext uri="{BB962C8B-B14F-4D97-AF65-F5344CB8AC3E}">
        <p14:creationId xmlns:p14="http://schemas.microsoft.com/office/powerpoint/2010/main" val="2159939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3315-53F6-4571-88F2-80FC329A5D22}"/>
              </a:ext>
            </a:extLst>
          </p:cNvPr>
          <p:cNvSpPr>
            <a:spLocks noGrp="1"/>
          </p:cNvSpPr>
          <p:nvPr>
            <p:ph type="title"/>
          </p:nvPr>
        </p:nvSpPr>
        <p:spPr>
          <a:xfrm>
            <a:off x="600156" y="224466"/>
            <a:ext cx="4535724" cy="5504688"/>
          </a:xfrm>
        </p:spPr>
        <p:txBody>
          <a:bodyPr anchor="ctr">
            <a:normAutofit/>
          </a:bodyPr>
          <a:lstStyle/>
          <a:p>
            <a:r>
              <a:rPr lang="en-US" sz="4000" b="1" dirty="0">
                <a:solidFill>
                  <a:schemeClr val="bg1"/>
                </a:solidFill>
                <a:effectLst/>
              </a:rPr>
              <a:t>How do I develop trends?</a:t>
            </a:r>
            <a:endParaRPr lang="en-US" sz="4000" dirty="0">
              <a:solidFill>
                <a:schemeClr val="bg1"/>
              </a:solidFill>
            </a:endParaRPr>
          </a:p>
        </p:txBody>
      </p:sp>
      <p:graphicFrame>
        <p:nvGraphicFramePr>
          <p:cNvPr id="5" name="Content Placeholder 2">
            <a:extLst>
              <a:ext uri="{FF2B5EF4-FFF2-40B4-BE49-F238E27FC236}">
                <a16:creationId xmlns:a16="http://schemas.microsoft.com/office/drawing/2014/main" id="{2CAAC140-1C34-468D-BFE5-9065DFB8B1C6}"/>
              </a:ext>
            </a:extLst>
          </p:cNvPr>
          <p:cNvGraphicFramePr>
            <a:graphicFrameLocks noGrp="1"/>
          </p:cNvGraphicFramePr>
          <p:nvPr>
            <p:ph idx="1"/>
            <p:extLst>
              <p:ext uri="{D42A27DB-BD31-4B8C-83A1-F6EECF244321}">
                <p14:modId xmlns:p14="http://schemas.microsoft.com/office/powerpoint/2010/main" val="4221776885"/>
              </p:ext>
            </p:extLst>
          </p:nvPr>
        </p:nvGraphicFramePr>
        <p:xfrm>
          <a:off x="5630314" y="153667"/>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562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C2B5EFE-DAC2-26D4-ED5B-E97B4EB37F8D}"/>
              </a:ext>
            </a:extLst>
          </p:cNvPr>
          <p:cNvPicPr>
            <a:picLocks noChangeAspect="1"/>
          </p:cNvPicPr>
          <p:nvPr/>
        </p:nvPicPr>
        <p:blipFill>
          <a:blip r:embed="rId3"/>
          <a:stretch>
            <a:fillRect/>
          </a:stretch>
        </p:blipFill>
        <p:spPr>
          <a:xfrm>
            <a:off x="7361258" y="0"/>
            <a:ext cx="3527122" cy="3714450"/>
          </a:xfrm>
          <a:prstGeom prst="rect">
            <a:avLst/>
          </a:prstGeom>
        </p:spPr>
      </p:pic>
      <p:pic>
        <p:nvPicPr>
          <p:cNvPr id="5" name="Picture 4">
            <a:extLst>
              <a:ext uri="{FF2B5EF4-FFF2-40B4-BE49-F238E27FC236}">
                <a16:creationId xmlns:a16="http://schemas.microsoft.com/office/drawing/2014/main" id="{91FBFFC5-D5D7-1A46-AA27-4296CD5F3EC5}"/>
              </a:ext>
            </a:extLst>
          </p:cNvPr>
          <p:cNvPicPr>
            <a:picLocks noChangeAspect="1"/>
          </p:cNvPicPr>
          <p:nvPr/>
        </p:nvPicPr>
        <p:blipFill>
          <a:blip r:embed="rId4"/>
          <a:stretch>
            <a:fillRect/>
          </a:stretch>
        </p:blipFill>
        <p:spPr>
          <a:xfrm>
            <a:off x="3487772" y="-6586"/>
            <a:ext cx="3904161" cy="3073107"/>
          </a:xfrm>
          <a:prstGeom prst="rect">
            <a:avLst/>
          </a:prstGeom>
        </p:spPr>
      </p:pic>
      <p:pic>
        <p:nvPicPr>
          <p:cNvPr id="19" name="Picture 18">
            <a:extLst>
              <a:ext uri="{FF2B5EF4-FFF2-40B4-BE49-F238E27FC236}">
                <a16:creationId xmlns:a16="http://schemas.microsoft.com/office/drawing/2014/main" id="{FBFFADF0-D9A9-8A2E-7024-587E0F17EA52}"/>
              </a:ext>
            </a:extLst>
          </p:cNvPr>
          <p:cNvPicPr>
            <a:picLocks noChangeAspect="1"/>
          </p:cNvPicPr>
          <p:nvPr/>
        </p:nvPicPr>
        <p:blipFill>
          <a:blip r:embed="rId5"/>
          <a:stretch>
            <a:fillRect/>
          </a:stretch>
        </p:blipFill>
        <p:spPr>
          <a:xfrm>
            <a:off x="3655801" y="3093810"/>
            <a:ext cx="4284307" cy="3764190"/>
          </a:xfrm>
          <a:prstGeom prst="rect">
            <a:avLst/>
          </a:prstGeom>
        </p:spPr>
      </p:pic>
      <p:pic>
        <p:nvPicPr>
          <p:cNvPr id="17" name="Picture 16">
            <a:extLst>
              <a:ext uri="{FF2B5EF4-FFF2-40B4-BE49-F238E27FC236}">
                <a16:creationId xmlns:a16="http://schemas.microsoft.com/office/drawing/2014/main" id="{A5E9AC5E-8F5B-B8B8-55CC-47C9F8FCB7C1}"/>
              </a:ext>
            </a:extLst>
          </p:cNvPr>
          <p:cNvPicPr>
            <a:picLocks noChangeAspect="1"/>
          </p:cNvPicPr>
          <p:nvPr/>
        </p:nvPicPr>
        <p:blipFill>
          <a:blip r:embed="rId6"/>
          <a:stretch>
            <a:fillRect/>
          </a:stretch>
        </p:blipFill>
        <p:spPr>
          <a:xfrm>
            <a:off x="30646" y="3051634"/>
            <a:ext cx="3722704" cy="3958855"/>
          </a:xfrm>
          <a:prstGeom prst="rect">
            <a:avLst/>
          </a:prstGeom>
        </p:spPr>
      </p:pic>
      <p:pic>
        <p:nvPicPr>
          <p:cNvPr id="15" name="Picture 14">
            <a:extLst>
              <a:ext uri="{FF2B5EF4-FFF2-40B4-BE49-F238E27FC236}">
                <a16:creationId xmlns:a16="http://schemas.microsoft.com/office/drawing/2014/main" id="{12225A88-8760-99B3-FDAB-E11B12A71F25}"/>
              </a:ext>
            </a:extLst>
          </p:cNvPr>
          <p:cNvPicPr>
            <a:picLocks noChangeAspect="1"/>
          </p:cNvPicPr>
          <p:nvPr/>
        </p:nvPicPr>
        <p:blipFill>
          <a:blip r:embed="rId7"/>
          <a:stretch>
            <a:fillRect/>
          </a:stretch>
        </p:blipFill>
        <p:spPr>
          <a:xfrm>
            <a:off x="-70025" y="-14423"/>
            <a:ext cx="3527122" cy="3072228"/>
          </a:xfrm>
          <a:prstGeom prst="rect">
            <a:avLst/>
          </a:prstGeom>
        </p:spPr>
      </p:pic>
      <p:pic>
        <p:nvPicPr>
          <p:cNvPr id="13" name="Picture 12">
            <a:extLst>
              <a:ext uri="{FF2B5EF4-FFF2-40B4-BE49-F238E27FC236}">
                <a16:creationId xmlns:a16="http://schemas.microsoft.com/office/drawing/2014/main" id="{C7C76CA4-B959-B4F6-11F6-2F625D51E769}"/>
              </a:ext>
            </a:extLst>
          </p:cNvPr>
          <p:cNvPicPr>
            <a:picLocks noChangeAspect="1"/>
          </p:cNvPicPr>
          <p:nvPr/>
        </p:nvPicPr>
        <p:blipFill>
          <a:blip r:embed="rId8"/>
          <a:stretch>
            <a:fillRect/>
          </a:stretch>
        </p:blipFill>
        <p:spPr>
          <a:xfrm>
            <a:off x="8420602" y="-14423"/>
            <a:ext cx="3904159" cy="4479325"/>
          </a:xfrm>
          <a:prstGeom prst="rect">
            <a:avLst/>
          </a:prstGeom>
        </p:spPr>
      </p:pic>
      <p:pic>
        <p:nvPicPr>
          <p:cNvPr id="11" name="Picture 10">
            <a:extLst>
              <a:ext uri="{FF2B5EF4-FFF2-40B4-BE49-F238E27FC236}">
                <a16:creationId xmlns:a16="http://schemas.microsoft.com/office/drawing/2014/main" id="{11C04473-6C44-EA91-8DFD-7F8E7BD1F4C6}"/>
              </a:ext>
            </a:extLst>
          </p:cNvPr>
          <p:cNvPicPr>
            <a:picLocks noChangeAspect="1"/>
          </p:cNvPicPr>
          <p:nvPr/>
        </p:nvPicPr>
        <p:blipFill>
          <a:blip r:embed="rId9"/>
          <a:stretch>
            <a:fillRect/>
          </a:stretch>
        </p:blipFill>
        <p:spPr>
          <a:xfrm>
            <a:off x="1654805" y="5029"/>
            <a:ext cx="3273879" cy="3061492"/>
          </a:xfrm>
          <a:prstGeom prst="rect">
            <a:avLst/>
          </a:prstGeom>
        </p:spPr>
      </p:pic>
      <p:pic>
        <p:nvPicPr>
          <p:cNvPr id="21" name="Picture 20">
            <a:extLst>
              <a:ext uri="{FF2B5EF4-FFF2-40B4-BE49-F238E27FC236}">
                <a16:creationId xmlns:a16="http://schemas.microsoft.com/office/drawing/2014/main" id="{1B60F478-BA00-4EB8-9231-0B4F1A024B62}"/>
              </a:ext>
            </a:extLst>
          </p:cNvPr>
          <p:cNvPicPr>
            <a:picLocks noChangeAspect="1"/>
          </p:cNvPicPr>
          <p:nvPr/>
        </p:nvPicPr>
        <p:blipFill>
          <a:blip r:embed="rId10"/>
          <a:stretch>
            <a:fillRect/>
          </a:stretch>
        </p:blipFill>
        <p:spPr>
          <a:xfrm>
            <a:off x="7873627" y="3051634"/>
            <a:ext cx="4370124" cy="4013791"/>
          </a:xfrm>
          <a:prstGeom prst="rect">
            <a:avLst/>
          </a:prstGeom>
        </p:spPr>
      </p:pic>
    </p:spTree>
    <p:extLst>
      <p:ext uri="{BB962C8B-B14F-4D97-AF65-F5344CB8AC3E}">
        <p14:creationId xmlns:p14="http://schemas.microsoft.com/office/powerpoint/2010/main" val="389547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18A5727-CD89-3312-862B-899EE24EC734}"/>
              </a:ext>
            </a:extLst>
          </p:cNvPr>
          <p:cNvPicPr>
            <a:picLocks noChangeAspect="1"/>
          </p:cNvPicPr>
          <p:nvPr/>
        </p:nvPicPr>
        <p:blipFill>
          <a:blip r:embed="rId3"/>
          <a:stretch>
            <a:fillRect/>
          </a:stretch>
        </p:blipFill>
        <p:spPr>
          <a:xfrm>
            <a:off x="0" y="-48599"/>
            <a:ext cx="7269480" cy="7204283"/>
          </a:xfrm>
          <a:prstGeom prst="rect">
            <a:avLst/>
          </a:prstGeom>
        </p:spPr>
      </p:pic>
      <p:pic>
        <p:nvPicPr>
          <p:cNvPr id="25" name="Picture 24">
            <a:extLst>
              <a:ext uri="{FF2B5EF4-FFF2-40B4-BE49-F238E27FC236}">
                <a16:creationId xmlns:a16="http://schemas.microsoft.com/office/drawing/2014/main" id="{5530C87C-9A4F-5125-6AC8-31E6058B8E99}"/>
              </a:ext>
            </a:extLst>
          </p:cNvPr>
          <p:cNvPicPr>
            <a:picLocks noChangeAspect="1"/>
          </p:cNvPicPr>
          <p:nvPr/>
        </p:nvPicPr>
        <p:blipFill>
          <a:blip r:embed="rId4"/>
          <a:stretch>
            <a:fillRect/>
          </a:stretch>
        </p:blipFill>
        <p:spPr>
          <a:xfrm>
            <a:off x="2948330" y="0"/>
            <a:ext cx="5494713" cy="7065425"/>
          </a:xfrm>
          <a:prstGeom prst="rect">
            <a:avLst/>
          </a:prstGeom>
        </p:spPr>
      </p:pic>
      <p:pic>
        <p:nvPicPr>
          <p:cNvPr id="29" name="Picture 28">
            <a:extLst>
              <a:ext uri="{FF2B5EF4-FFF2-40B4-BE49-F238E27FC236}">
                <a16:creationId xmlns:a16="http://schemas.microsoft.com/office/drawing/2014/main" id="{961950FD-4530-4762-F422-125903A9CE29}"/>
              </a:ext>
            </a:extLst>
          </p:cNvPr>
          <p:cNvPicPr>
            <a:picLocks noChangeAspect="1"/>
          </p:cNvPicPr>
          <p:nvPr/>
        </p:nvPicPr>
        <p:blipFill>
          <a:blip r:embed="rId5"/>
          <a:stretch>
            <a:fillRect/>
          </a:stretch>
        </p:blipFill>
        <p:spPr>
          <a:xfrm>
            <a:off x="6602994" y="-48599"/>
            <a:ext cx="5695686" cy="7065424"/>
          </a:xfrm>
          <a:prstGeom prst="rect">
            <a:avLst/>
          </a:prstGeom>
        </p:spPr>
      </p:pic>
    </p:spTree>
    <p:extLst>
      <p:ext uri="{BB962C8B-B14F-4D97-AF65-F5344CB8AC3E}">
        <p14:creationId xmlns:p14="http://schemas.microsoft.com/office/powerpoint/2010/main" val="127069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D88F-9305-0612-D21A-C7AE694AC1C6}"/>
              </a:ext>
            </a:extLst>
          </p:cNvPr>
          <p:cNvSpPr>
            <a:spLocks noGrp="1"/>
          </p:cNvSpPr>
          <p:nvPr>
            <p:ph type="title"/>
          </p:nvPr>
        </p:nvSpPr>
        <p:spPr/>
        <p:txBody>
          <a:bodyPr/>
          <a:lstStyle/>
          <a:p>
            <a:r>
              <a:rPr lang="en-US" b="1" dirty="0"/>
              <a:t>Types of Futures</a:t>
            </a:r>
            <a:endParaRPr lang="en-US" dirty="0"/>
          </a:p>
        </p:txBody>
      </p:sp>
      <p:sp>
        <p:nvSpPr>
          <p:cNvPr id="3" name="Content Placeholder 2">
            <a:extLst>
              <a:ext uri="{FF2B5EF4-FFF2-40B4-BE49-F238E27FC236}">
                <a16:creationId xmlns:a16="http://schemas.microsoft.com/office/drawing/2014/main" id="{4B91E8D8-3347-842C-F529-74B51132E5E8}"/>
              </a:ext>
            </a:extLst>
          </p:cNvPr>
          <p:cNvSpPr>
            <a:spLocks noGrp="1"/>
          </p:cNvSpPr>
          <p:nvPr>
            <p:ph sz="half" idx="1"/>
          </p:nvPr>
        </p:nvSpPr>
        <p:spPr>
          <a:xfrm>
            <a:off x="914400" y="2377440"/>
            <a:ext cx="5722374" cy="2971800"/>
          </a:xfrm>
        </p:spPr>
        <p:txBody>
          <a:bodyPr/>
          <a:lstStyle/>
          <a:p>
            <a:r>
              <a:rPr lang="en-US" dirty="0"/>
              <a:t>Possible - “might” happen (future knowledge)</a:t>
            </a:r>
          </a:p>
          <a:p>
            <a:r>
              <a:rPr lang="en-US" dirty="0"/>
              <a:t>Plausible – could” happen (current knowledge)</a:t>
            </a:r>
          </a:p>
          <a:p>
            <a:r>
              <a:rPr lang="en-US" dirty="0"/>
              <a:t>Probable - “likely to” happen (current trends)</a:t>
            </a:r>
          </a:p>
          <a:p>
            <a:r>
              <a:rPr lang="en-US" dirty="0"/>
              <a:t>Preferable - “want to” happen (value judgements)</a:t>
            </a:r>
          </a:p>
        </p:txBody>
      </p:sp>
      <p:pic>
        <p:nvPicPr>
          <p:cNvPr id="4" name="Picture 3">
            <a:extLst>
              <a:ext uri="{FF2B5EF4-FFF2-40B4-BE49-F238E27FC236}">
                <a16:creationId xmlns:a16="http://schemas.microsoft.com/office/drawing/2014/main" id="{FBE89FC0-CD97-F5B2-51D7-3B57B0776BED}"/>
              </a:ext>
            </a:extLst>
          </p:cNvPr>
          <p:cNvPicPr>
            <a:picLocks noChangeAspect="1"/>
          </p:cNvPicPr>
          <p:nvPr/>
        </p:nvPicPr>
        <p:blipFill>
          <a:blip r:embed="rId3"/>
          <a:stretch>
            <a:fillRect/>
          </a:stretch>
        </p:blipFill>
        <p:spPr>
          <a:xfrm>
            <a:off x="6692070" y="983226"/>
            <a:ext cx="5204962" cy="4366013"/>
          </a:xfrm>
          <a:prstGeom prst="rect">
            <a:avLst/>
          </a:prstGeom>
        </p:spPr>
      </p:pic>
      <p:sp>
        <p:nvSpPr>
          <p:cNvPr id="5" name="TextBox 4">
            <a:extLst>
              <a:ext uri="{FF2B5EF4-FFF2-40B4-BE49-F238E27FC236}">
                <a16:creationId xmlns:a16="http://schemas.microsoft.com/office/drawing/2014/main" id="{A2310760-8285-22E5-B96B-5CC8ED301CAB}"/>
              </a:ext>
            </a:extLst>
          </p:cNvPr>
          <p:cNvSpPr txBox="1"/>
          <p:nvPr/>
        </p:nvSpPr>
        <p:spPr>
          <a:xfrm>
            <a:off x="859104" y="2865120"/>
            <a:ext cx="5832966" cy="1005840"/>
          </a:xfrm>
          <a:prstGeom prst="rect">
            <a:avLst/>
          </a:prstGeom>
          <a:noFill/>
          <a:ln w="76200">
            <a:solidFill>
              <a:srgbClr val="982068"/>
            </a:solidFill>
          </a:ln>
        </p:spPr>
        <p:txBody>
          <a:bodyPr wrap="square" rtlCol="0">
            <a:spAutoFit/>
          </a:bodyPr>
          <a:lstStyle/>
          <a:p>
            <a:endParaRPr lang="en-US" dirty="0"/>
          </a:p>
        </p:txBody>
      </p:sp>
    </p:spTree>
    <p:extLst>
      <p:ext uri="{BB962C8B-B14F-4D97-AF65-F5344CB8AC3E}">
        <p14:creationId xmlns:p14="http://schemas.microsoft.com/office/powerpoint/2010/main" val="233035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A337E-3130-E564-7997-3B2F354E35E3}"/>
              </a:ext>
            </a:extLst>
          </p:cNvPr>
          <p:cNvSpPr>
            <a:spLocks noGrp="1"/>
          </p:cNvSpPr>
          <p:nvPr>
            <p:ph type="title"/>
          </p:nvPr>
        </p:nvSpPr>
        <p:spPr/>
        <p:txBody>
          <a:bodyPr/>
          <a:lstStyle/>
          <a:p>
            <a:r>
              <a:rPr lang="en-US" dirty="0"/>
              <a:t>Trend Sort</a:t>
            </a:r>
          </a:p>
        </p:txBody>
      </p:sp>
      <p:sp>
        <p:nvSpPr>
          <p:cNvPr id="3" name="Content Placeholder 2">
            <a:extLst>
              <a:ext uri="{FF2B5EF4-FFF2-40B4-BE49-F238E27FC236}">
                <a16:creationId xmlns:a16="http://schemas.microsoft.com/office/drawing/2014/main" id="{F20815A3-01CB-22FD-1714-8B7576BAAF82}"/>
              </a:ext>
            </a:extLst>
          </p:cNvPr>
          <p:cNvSpPr>
            <a:spLocks noGrp="1"/>
          </p:cNvSpPr>
          <p:nvPr>
            <p:ph sz="half" idx="1"/>
          </p:nvPr>
        </p:nvSpPr>
        <p:spPr>
          <a:xfrm>
            <a:off x="914400" y="2377440"/>
            <a:ext cx="3627120" cy="2971800"/>
          </a:xfrm>
        </p:spPr>
        <p:txBody>
          <a:bodyPr/>
          <a:lstStyle/>
          <a:p>
            <a:r>
              <a:rPr lang="en-US" dirty="0"/>
              <a:t>Focus on “Act Now” Quadrant</a:t>
            </a:r>
          </a:p>
          <a:p>
            <a:r>
              <a:rPr lang="en-US" dirty="0"/>
              <a:t>Don’t put in between – decide – you are likely to be wrong so embrace the unknown.</a:t>
            </a:r>
          </a:p>
          <a:p>
            <a:r>
              <a:rPr lang="en-US" dirty="0"/>
              <a:t>Come to consensus</a:t>
            </a:r>
          </a:p>
        </p:txBody>
      </p:sp>
      <p:pic>
        <p:nvPicPr>
          <p:cNvPr id="4" name="Picture 3">
            <a:extLst>
              <a:ext uri="{FF2B5EF4-FFF2-40B4-BE49-F238E27FC236}">
                <a16:creationId xmlns:a16="http://schemas.microsoft.com/office/drawing/2014/main" id="{37F276ED-F105-FC62-4FA2-692151EFC242}"/>
              </a:ext>
            </a:extLst>
          </p:cNvPr>
          <p:cNvPicPr>
            <a:picLocks noChangeAspect="1"/>
          </p:cNvPicPr>
          <p:nvPr/>
        </p:nvPicPr>
        <p:blipFill>
          <a:blip r:embed="rId2"/>
          <a:stretch>
            <a:fillRect/>
          </a:stretch>
        </p:blipFill>
        <p:spPr>
          <a:xfrm>
            <a:off x="4825544" y="365544"/>
            <a:ext cx="5933896" cy="5480657"/>
          </a:xfrm>
          <a:prstGeom prst="rect">
            <a:avLst/>
          </a:prstGeom>
        </p:spPr>
      </p:pic>
      <p:pic>
        <p:nvPicPr>
          <p:cNvPr id="5" name="Picture 4">
            <a:extLst>
              <a:ext uri="{FF2B5EF4-FFF2-40B4-BE49-F238E27FC236}">
                <a16:creationId xmlns:a16="http://schemas.microsoft.com/office/drawing/2014/main" id="{DEF922B2-3F08-0F60-7921-523692762F10}"/>
              </a:ext>
            </a:extLst>
          </p:cNvPr>
          <p:cNvPicPr>
            <a:picLocks noChangeAspect="1"/>
          </p:cNvPicPr>
          <p:nvPr/>
        </p:nvPicPr>
        <p:blipFill rotWithShape="1">
          <a:blip r:embed="rId3"/>
          <a:srcRect l="49578"/>
          <a:stretch/>
        </p:blipFill>
        <p:spPr>
          <a:xfrm>
            <a:off x="8348790" y="624840"/>
            <a:ext cx="1508765" cy="1234573"/>
          </a:xfrm>
          <a:prstGeom prst="rect">
            <a:avLst/>
          </a:prstGeom>
        </p:spPr>
      </p:pic>
      <p:pic>
        <p:nvPicPr>
          <p:cNvPr id="6" name="Picture 5">
            <a:extLst>
              <a:ext uri="{FF2B5EF4-FFF2-40B4-BE49-F238E27FC236}">
                <a16:creationId xmlns:a16="http://schemas.microsoft.com/office/drawing/2014/main" id="{D9C86309-B7DC-161F-7CC0-DDE0B4EFFE96}"/>
              </a:ext>
            </a:extLst>
          </p:cNvPr>
          <p:cNvPicPr>
            <a:picLocks noChangeAspect="1"/>
          </p:cNvPicPr>
          <p:nvPr/>
        </p:nvPicPr>
        <p:blipFill>
          <a:blip r:embed="rId4"/>
          <a:stretch>
            <a:fillRect/>
          </a:stretch>
        </p:blipFill>
        <p:spPr>
          <a:xfrm>
            <a:off x="9001007" y="1012776"/>
            <a:ext cx="1502816" cy="1310414"/>
          </a:xfrm>
          <a:prstGeom prst="rect">
            <a:avLst/>
          </a:prstGeom>
        </p:spPr>
      </p:pic>
      <p:sp>
        <p:nvSpPr>
          <p:cNvPr id="7" name="TextBox 6">
            <a:extLst>
              <a:ext uri="{FF2B5EF4-FFF2-40B4-BE49-F238E27FC236}">
                <a16:creationId xmlns:a16="http://schemas.microsoft.com/office/drawing/2014/main" id="{EAAEC259-52A8-3288-A8FE-D1C46E6F862B}"/>
              </a:ext>
            </a:extLst>
          </p:cNvPr>
          <p:cNvSpPr txBox="1"/>
          <p:nvPr/>
        </p:nvSpPr>
        <p:spPr>
          <a:xfrm>
            <a:off x="6789226" y="5920831"/>
            <a:ext cx="2583374" cy="369332"/>
          </a:xfrm>
          <a:prstGeom prst="rect">
            <a:avLst/>
          </a:prstGeom>
          <a:noFill/>
        </p:spPr>
        <p:txBody>
          <a:bodyPr wrap="square" rtlCol="0">
            <a:spAutoFit/>
          </a:bodyPr>
          <a:lstStyle/>
          <a:p>
            <a:r>
              <a:rPr lang="en-US" b="1" dirty="0">
                <a:latin typeface="Lato Black" panose="020F0502020204030203" pitchFamily="34" charset="0"/>
                <a:ea typeface="Lato Black" panose="020F0502020204030203" pitchFamily="34" charset="0"/>
                <a:cs typeface="Lato Black" panose="020F0502020204030203" pitchFamily="34" charset="0"/>
              </a:rPr>
              <a:t>Probability</a:t>
            </a:r>
          </a:p>
        </p:txBody>
      </p:sp>
      <p:sp>
        <p:nvSpPr>
          <p:cNvPr id="8" name="TextBox 7">
            <a:extLst>
              <a:ext uri="{FF2B5EF4-FFF2-40B4-BE49-F238E27FC236}">
                <a16:creationId xmlns:a16="http://schemas.microsoft.com/office/drawing/2014/main" id="{815C62A1-0661-BDD2-8777-55ECAF8E756D}"/>
              </a:ext>
            </a:extLst>
          </p:cNvPr>
          <p:cNvSpPr txBox="1"/>
          <p:nvPr/>
        </p:nvSpPr>
        <p:spPr>
          <a:xfrm rot="16200000">
            <a:off x="3605627" y="2055614"/>
            <a:ext cx="2583374" cy="369332"/>
          </a:xfrm>
          <a:prstGeom prst="rect">
            <a:avLst/>
          </a:prstGeom>
          <a:noFill/>
        </p:spPr>
        <p:txBody>
          <a:bodyPr wrap="square" rtlCol="0">
            <a:spAutoFit/>
          </a:bodyPr>
          <a:lstStyle/>
          <a:p>
            <a:r>
              <a:rPr lang="en-US" b="1" dirty="0">
                <a:latin typeface="Lato Black" panose="020F0502020204030203" pitchFamily="34" charset="0"/>
                <a:ea typeface="Lato Black" panose="020F0502020204030203" pitchFamily="34" charset="0"/>
                <a:cs typeface="Lato Black" panose="020F0502020204030203" pitchFamily="34" charset="0"/>
              </a:rPr>
              <a:t>Impact</a:t>
            </a:r>
          </a:p>
        </p:txBody>
      </p:sp>
      <p:pic>
        <p:nvPicPr>
          <p:cNvPr id="9" name="Picture 8">
            <a:extLst>
              <a:ext uri="{FF2B5EF4-FFF2-40B4-BE49-F238E27FC236}">
                <a16:creationId xmlns:a16="http://schemas.microsoft.com/office/drawing/2014/main" id="{B4325840-861D-564C-6FE9-16D749DE3B7B}"/>
              </a:ext>
            </a:extLst>
          </p:cNvPr>
          <p:cNvPicPr>
            <a:picLocks noChangeAspect="1"/>
          </p:cNvPicPr>
          <p:nvPr/>
        </p:nvPicPr>
        <p:blipFill>
          <a:blip r:embed="rId5"/>
          <a:stretch>
            <a:fillRect/>
          </a:stretch>
        </p:blipFill>
        <p:spPr>
          <a:xfrm>
            <a:off x="5585138" y="4160251"/>
            <a:ext cx="1364302" cy="1253786"/>
          </a:xfrm>
          <a:prstGeom prst="rect">
            <a:avLst/>
          </a:prstGeom>
        </p:spPr>
      </p:pic>
      <p:pic>
        <p:nvPicPr>
          <p:cNvPr id="11" name="Picture 10">
            <a:extLst>
              <a:ext uri="{FF2B5EF4-FFF2-40B4-BE49-F238E27FC236}">
                <a16:creationId xmlns:a16="http://schemas.microsoft.com/office/drawing/2014/main" id="{2A58FA15-B75E-A16E-5ADA-F2A0BBEF3E70}"/>
              </a:ext>
            </a:extLst>
          </p:cNvPr>
          <p:cNvPicPr>
            <a:picLocks noChangeAspect="1"/>
          </p:cNvPicPr>
          <p:nvPr/>
        </p:nvPicPr>
        <p:blipFill rotWithShape="1">
          <a:blip r:embed="rId6"/>
          <a:srcRect b="37660"/>
          <a:stretch/>
        </p:blipFill>
        <p:spPr>
          <a:xfrm>
            <a:off x="8200435" y="4129752"/>
            <a:ext cx="1520719" cy="1219488"/>
          </a:xfrm>
          <a:prstGeom prst="rect">
            <a:avLst/>
          </a:prstGeom>
        </p:spPr>
      </p:pic>
      <p:pic>
        <p:nvPicPr>
          <p:cNvPr id="14" name="Picture 13">
            <a:extLst>
              <a:ext uri="{FF2B5EF4-FFF2-40B4-BE49-F238E27FC236}">
                <a16:creationId xmlns:a16="http://schemas.microsoft.com/office/drawing/2014/main" id="{2BF8AB80-16A7-5858-4053-4B4F059C4BA4}"/>
              </a:ext>
            </a:extLst>
          </p:cNvPr>
          <p:cNvPicPr>
            <a:picLocks noChangeAspect="1"/>
          </p:cNvPicPr>
          <p:nvPr/>
        </p:nvPicPr>
        <p:blipFill>
          <a:blip r:embed="rId7"/>
          <a:stretch>
            <a:fillRect/>
          </a:stretch>
        </p:blipFill>
        <p:spPr>
          <a:xfrm>
            <a:off x="8048325" y="1546547"/>
            <a:ext cx="1591194" cy="1402202"/>
          </a:xfrm>
          <a:prstGeom prst="rect">
            <a:avLst/>
          </a:prstGeom>
        </p:spPr>
      </p:pic>
      <p:sp>
        <p:nvSpPr>
          <p:cNvPr id="15" name="TextBox 14">
            <a:extLst>
              <a:ext uri="{FF2B5EF4-FFF2-40B4-BE49-F238E27FC236}">
                <a16:creationId xmlns:a16="http://schemas.microsoft.com/office/drawing/2014/main" id="{48B88E42-21A3-E051-C5BE-308DA38699F5}"/>
              </a:ext>
            </a:extLst>
          </p:cNvPr>
          <p:cNvSpPr txBox="1"/>
          <p:nvPr/>
        </p:nvSpPr>
        <p:spPr>
          <a:xfrm>
            <a:off x="7982040" y="439362"/>
            <a:ext cx="2531988" cy="646331"/>
          </a:xfrm>
          <a:prstGeom prst="rect">
            <a:avLst/>
          </a:prstGeom>
          <a:solidFill>
            <a:srgbClr val="FF9933"/>
          </a:solidFill>
        </p:spPr>
        <p:txBody>
          <a:bodyPr wrap="square" rtlCol="0">
            <a:spAutoFit/>
          </a:bodyPr>
          <a:lstStyle/>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HIGH IMPACT</a:t>
            </a:r>
          </a:p>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HIGH PROBABILITY</a:t>
            </a:r>
          </a:p>
        </p:txBody>
      </p:sp>
      <p:sp>
        <p:nvSpPr>
          <p:cNvPr id="16" name="TextBox 15">
            <a:extLst>
              <a:ext uri="{FF2B5EF4-FFF2-40B4-BE49-F238E27FC236}">
                <a16:creationId xmlns:a16="http://schemas.microsoft.com/office/drawing/2014/main" id="{1F03C479-165E-ED8D-C5AF-536020D90318}"/>
              </a:ext>
            </a:extLst>
          </p:cNvPr>
          <p:cNvSpPr txBox="1"/>
          <p:nvPr/>
        </p:nvSpPr>
        <p:spPr>
          <a:xfrm>
            <a:off x="5485240" y="4880400"/>
            <a:ext cx="2531988" cy="646331"/>
          </a:xfrm>
          <a:prstGeom prst="rect">
            <a:avLst/>
          </a:prstGeom>
          <a:solidFill>
            <a:srgbClr val="FFFFFF"/>
          </a:solidFill>
        </p:spPr>
        <p:txBody>
          <a:bodyPr wrap="square" rtlCol="0">
            <a:spAutoFit/>
          </a:bodyPr>
          <a:lstStyle/>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LOW IMPACT</a:t>
            </a:r>
          </a:p>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LOW PROBABILITY</a:t>
            </a:r>
          </a:p>
        </p:txBody>
      </p:sp>
      <p:sp>
        <p:nvSpPr>
          <p:cNvPr id="17" name="TextBox 16">
            <a:extLst>
              <a:ext uri="{FF2B5EF4-FFF2-40B4-BE49-F238E27FC236}">
                <a16:creationId xmlns:a16="http://schemas.microsoft.com/office/drawing/2014/main" id="{440FEF4F-69FD-8306-6CD4-428206B55FD5}"/>
              </a:ext>
            </a:extLst>
          </p:cNvPr>
          <p:cNvSpPr txBox="1"/>
          <p:nvPr/>
        </p:nvSpPr>
        <p:spPr>
          <a:xfrm>
            <a:off x="5516337" y="446522"/>
            <a:ext cx="2531988" cy="646331"/>
          </a:xfrm>
          <a:prstGeom prst="rect">
            <a:avLst/>
          </a:prstGeom>
          <a:solidFill>
            <a:srgbClr val="FFFFFF"/>
          </a:solidFill>
        </p:spPr>
        <p:txBody>
          <a:bodyPr wrap="square" rtlCol="0">
            <a:spAutoFit/>
          </a:bodyPr>
          <a:lstStyle/>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HIGH IMPACT</a:t>
            </a:r>
          </a:p>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LOW PROBABILITY</a:t>
            </a:r>
          </a:p>
        </p:txBody>
      </p:sp>
      <p:sp>
        <p:nvSpPr>
          <p:cNvPr id="18" name="TextBox 17">
            <a:extLst>
              <a:ext uri="{FF2B5EF4-FFF2-40B4-BE49-F238E27FC236}">
                <a16:creationId xmlns:a16="http://schemas.microsoft.com/office/drawing/2014/main" id="{4CE20E7C-0684-1F5F-A021-A54AA1BB4464}"/>
              </a:ext>
            </a:extLst>
          </p:cNvPr>
          <p:cNvSpPr txBox="1"/>
          <p:nvPr/>
        </p:nvSpPr>
        <p:spPr>
          <a:xfrm>
            <a:off x="8017228" y="3071895"/>
            <a:ext cx="2531988" cy="646331"/>
          </a:xfrm>
          <a:prstGeom prst="rect">
            <a:avLst/>
          </a:prstGeom>
          <a:solidFill>
            <a:srgbClr val="FFFFFF"/>
          </a:solidFill>
        </p:spPr>
        <p:txBody>
          <a:bodyPr wrap="square" rtlCol="0">
            <a:spAutoFit/>
          </a:bodyPr>
          <a:lstStyle/>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LOW IMPACT</a:t>
            </a:r>
          </a:p>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HIGH PROBABILITY</a:t>
            </a:r>
          </a:p>
        </p:txBody>
      </p:sp>
    </p:spTree>
    <p:extLst>
      <p:ext uri="{BB962C8B-B14F-4D97-AF65-F5344CB8AC3E}">
        <p14:creationId xmlns:p14="http://schemas.microsoft.com/office/powerpoint/2010/main" val="3160078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995934" y="0"/>
            <a:ext cx="10200132" cy="1188720"/>
          </a:xfrm>
        </p:spPr>
        <p:txBody>
          <a:bodyPr/>
          <a:lstStyle/>
          <a:p>
            <a:r>
              <a:rPr lang="en-US" b="1" dirty="0"/>
              <a:t>Trend Analysis</a:t>
            </a:r>
            <a:endParaRPr lang="en-US" dirty="0"/>
          </a:p>
        </p:txBody>
      </p:sp>
      <p:sp>
        <p:nvSpPr>
          <p:cNvPr id="6" name="Content Placeholder 5">
            <a:extLst>
              <a:ext uri="{FF2B5EF4-FFF2-40B4-BE49-F238E27FC236}">
                <a16:creationId xmlns:a16="http://schemas.microsoft.com/office/drawing/2014/main" id="{2A8E9EFE-C76B-E678-3DA6-E9A046B424C7}"/>
              </a:ext>
            </a:extLst>
          </p:cNvPr>
          <p:cNvSpPr>
            <a:spLocks noGrp="1"/>
          </p:cNvSpPr>
          <p:nvPr>
            <p:ph idx="1"/>
          </p:nvPr>
        </p:nvSpPr>
        <p:spPr/>
        <p:txBody>
          <a:bodyPr/>
          <a:lstStyle/>
          <a:p>
            <a:r>
              <a:rPr lang="en-US" dirty="0"/>
              <a:t>Strengths, Weakness, Opportunities, Threats (SWOT)</a:t>
            </a:r>
          </a:p>
          <a:p>
            <a:r>
              <a:rPr lang="en-US" dirty="0"/>
              <a:t>Goal Setting </a:t>
            </a:r>
          </a:p>
          <a:p>
            <a:r>
              <a:rPr lang="en-US" dirty="0"/>
              <a:t>Transgenerational Thinking</a:t>
            </a:r>
          </a:p>
          <a:p>
            <a:r>
              <a:rPr lang="en-US" dirty="0"/>
              <a:t>Scenario Planning</a:t>
            </a:r>
          </a:p>
        </p:txBody>
      </p:sp>
      <p:pic>
        <p:nvPicPr>
          <p:cNvPr id="7" name="Picture 6">
            <a:extLst>
              <a:ext uri="{FF2B5EF4-FFF2-40B4-BE49-F238E27FC236}">
                <a16:creationId xmlns:a16="http://schemas.microsoft.com/office/drawing/2014/main" id="{51A32457-9C56-42D2-39AE-4DF418FD9047}"/>
              </a:ext>
            </a:extLst>
          </p:cNvPr>
          <p:cNvPicPr>
            <a:picLocks noChangeAspect="1"/>
          </p:cNvPicPr>
          <p:nvPr/>
        </p:nvPicPr>
        <p:blipFill>
          <a:blip r:embed="rId3"/>
          <a:stretch>
            <a:fillRect/>
          </a:stretch>
        </p:blipFill>
        <p:spPr>
          <a:xfrm>
            <a:off x="7573586" y="2030612"/>
            <a:ext cx="3173731" cy="2796775"/>
          </a:xfrm>
          <a:prstGeom prst="rect">
            <a:avLst/>
          </a:prstGeom>
        </p:spPr>
      </p:pic>
    </p:spTree>
    <p:extLst>
      <p:ext uri="{BB962C8B-B14F-4D97-AF65-F5344CB8AC3E}">
        <p14:creationId xmlns:p14="http://schemas.microsoft.com/office/powerpoint/2010/main" val="2272397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5F30-E9BB-9171-B69B-B0379CBEFC27}"/>
              </a:ext>
            </a:extLst>
          </p:cNvPr>
          <p:cNvSpPr>
            <a:spLocks noGrp="1"/>
          </p:cNvSpPr>
          <p:nvPr>
            <p:ph type="title"/>
          </p:nvPr>
        </p:nvSpPr>
        <p:spPr>
          <a:xfrm>
            <a:off x="1013683" y="-16117"/>
            <a:ext cx="10200132" cy="1188720"/>
          </a:xfrm>
        </p:spPr>
        <p:txBody>
          <a:bodyPr anchor="ctr"/>
          <a:lstStyle/>
          <a:p>
            <a:r>
              <a:rPr lang="en-US" dirty="0"/>
              <a:t>SWOT To Analyze Trend</a:t>
            </a:r>
          </a:p>
        </p:txBody>
      </p:sp>
      <p:sp>
        <p:nvSpPr>
          <p:cNvPr id="3" name="Content Placeholder 2">
            <a:extLst>
              <a:ext uri="{FF2B5EF4-FFF2-40B4-BE49-F238E27FC236}">
                <a16:creationId xmlns:a16="http://schemas.microsoft.com/office/drawing/2014/main" id="{2117A1D9-9945-8988-4109-0211818F10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0C81CBE-2421-C9F0-6EE7-2DACC75FA47B}"/>
              </a:ext>
            </a:extLst>
          </p:cNvPr>
          <p:cNvPicPr>
            <a:picLocks noChangeAspect="1"/>
          </p:cNvPicPr>
          <p:nvPr/>
        </p:nvPicPr>
        <p:blipFill>
          <a:blip r:embed="rId2"/>
          <a:stretch>
            <a:fillRect/>
          </a:stretch>
        </p:blipFill>
        <p:spPr>
          <a:xfrm>
            <a:off x="6385560" y="2225040"/>
            <a:ext cx="2955901" cy="2606975"/>
          </a:xfrm>
          <a:prstGeom prst="rect">
            <a:avLst/>
          </a:prstGeom>
        </p:spPr>
      </p:pic>
      <p:pic>
        <p:nvPicPr>
          <p:cNvPr id="5" name="Picture 4">
            <a:extLst>
              <a:ext uri="{FF2B5EF4-FFF2-40B4-BE49-F238E27FC236}">
                <a16:creationId xmlns:a16="http://schemas.microsoft.com/office/drawing/2014/main" id="{ECFC23F1-2813-4E77-D0CA-3E042163C973}"/>
              </a:ext>
            </a:extLst>
          </p:cNvPr>
          <p:cNvPicPr>
            <a:picLocks noChangeAspect="1"/>
          </p:cNvPicPr>
          <p:nvPr/>
        </p:nvPicPr>
        <p:blipFill rotWithShape="1">
          <a:blip r:embed="rId3"/>
          <a:srcRect l="8316" b="3852"/>
          <a:stretch/>
        </p:blipFill>
        <p:spPr>
          <a:xfrm>
            <a:off x="914400" y="1257992"/>
            <a:ext cx="5379720" cy="5210695"/>
          </a:xfrm>
          <a:prstGeom prst="rect">
            <a:avLst/>
          </a:prstGeom>
        </p:spPr>
      </p:pic>
      <p:sp>
        <p:nvSpPr>
          <p:cNvPr id="7" name="TextBox 6">
            <a:extLst>
              <a:ext uri="{FF2B5EF4-FFF2-40B4-BE49-F238E27FC236}">
                <a16:creationId xmlns:a16="http://schemas.microsoft.com/office/drawing/2014/main" id="{B59AEC5A-ABC2-54D9-860B-D0D95F2C4D65}"/>
              </a:ext>
            </a:extLst>
          </p:cNvPr>
          <p:cNvSpPr txBox="1"/>
          <p:nvPr/>
        </p:nvSpPr>
        <p:spPr>
          <a:xfrm>
            <a:off x="1386840" y="2225040"/>
            <a:ext cx="2026920" cy="369332"/>
          </a:xfrm>
          <a:prstGeom prst="rect">
            <a:avLst/>
          </a:prstGeom>
          <a:noFill/>
        </p:spPr>
        <p:txBody>
          <a:bodyPr wrap="square" rtlCol="0">
            <a:spAutoFit/>
          </a:bodyPr>
          <a:lstStyle/>
          <a:p>
            <a:r>
              <a:rPr lang="en-US" b="1" dirty="0">
                <a:solidFill>
                  <a:srgbClr val="FF6633"/>
                </a:solidFill>
                <a:latin typeface="Lato Black" panose="020F0502020204030203" pitchFamily="34" charset="0"/>
                <a:ea typeface="Lato Black" panose="020F0502020204030203" pitchFamily="34" charset="0"/>
                <a:cs typeface="Lato Black" panose="020F0502020204030203" pitchFamily="34" charset="0"/>
              </a:rPr>
              <a:t>STRENGTHS</a:t>
            </a:r>
          </a:p>
        </p:txBody>
      </p:sp>
      <p:sp>
        <p:nvSpPr>
          <p:cNvPr id="8" name="TextBox 7">
            <a:extLst>
              <a:ext uri="{FF2B5EF4-FFF2-40B4-BE49-F238E27FC236}">
                <a16:creationId xmlns:a16="http://schemas.microsoft.com/office/drawing/2014/main" id="{F0956915-A8D2-D528-BA4B-CB9D335C9F37}"/>
              </a:ext>
            </a:extLst>
          </p:cNvPr>
          <p:cNvSpPr txBox="1"/>
          <p:nvPr/>
        </p:nvSpPr>
        <p:spPr>
          <a:xfrm>
            <a:off x="3886200" y="2225040"/>
            <a:ext cx="2026920" cy="369332"/>
          </a:xfrm>
          <a:prstGeom prst="rect">
            <a:avLst/>
          </a:prstGeom>
          <a:noFill/>
        </p:spPr>
        <p:txBody>
          <a:bodyPr wrap="square" rtlCol="0">
            <a:spAutoFit/>
          </a:bodyPr>
          <a:lstStyle/>
          <a:p>
            <a:r>
              <a:rPr lang="en-US" b="1" dirty="0">
                <a:solidFill>
                  <a:srgbClr val="FF6633"/>
                </a:solidFill>
                <a:latin typeface="Lato Black" panose="020F0502020204030203" pitchFamily="34" charset="0"/>
                <a:ea typeface="Lato Black" panose="020F0502020204030203" pitchFamily="34" charset="0"/>
                <a:cs typeface="Lato Black" panose="020F0502020204030203" pitchFamily="34" charset="0"/>
              </a:rPr>
              <a:t>WEAKNESSES</a:t>
            </a:r>
          </a:p>
        </p:txBody>
      </p:sp>
      <p:sp>
        <p:nvSpPr>
          <p:cNvPr id="9" name="TextBox 8">
            <a:extLst>
              <a:ext uri="{FF2B5EF4-FFF2-40B4-BE49-F238E27FC236}">
                <a16:creationId xmlns:a16="http://schemas.microsoft.com/office/drawing/2014/main" id="{68196CF7-D964-FA80-6B26-436581E39C70}"/>
              </a:ext>
            </a:extLst>
          </p:cNvPr>
          <p:cNvSpPr txBox="1"/>
          <p:nvPr/>
        </p:nvSpPr>
        <p:spPr>
          <a:xfrm>
            <a:off x="1386840" y="4998720"/>
            <a:ext cx="2026920" cy="369332"/>
          </a:xfrm>
          <a:prstGeom prst="rect">
            <a:avLst/>
          </a:prstGeom>
          <a:noFill/>
        </p:spPr>
        <p:txBody>
          <a:bodyPr wrap="square" rtlCol="0">
            <a:spAutoFit/>
          </a:bodyPr>
          <a:lstStyle/>
          <a:p>
            <a:r>
              <a:rPr lang="en-US" b="1" dirty="0">
                <a:solidFill>
                  <a:srgbClr val="FF6633"/>
                </a:solidFill>
                <a:latin typeface="Lato Black" panose="020F0502020204030203" pitchFamily="34" charset="0"/>
                <a:ea typeface="Lato Black" panose="020F0502020204030203" pitchFamily="34" charset="0"/>
                <a:cs typeface="Lato Black" panose="020F0502020204030203" pitchFamily="34" charset="0"/>
              </a:rPr>
              <a:t>OPPORTUNITIES</a:t>
            </a:r>
          </a:p>
        </p:txBody>
      </p:sp>
      <p:sp>
        <p:nvSpPr>
          <p:cNvPr id="10" name="TextBox 9">
            <a:extLst>
              <a:ext uri="{FF2B5EF4-FFF2-40B4-BE49-F238E27FC236}">
                <a16:creationId xmlns:a16="http://schemas.microsoft.com/office/drawing/2014/main" id="{8070C0A5-BAC6-D449-9B5D-E8AD33B71DC6}"/>
              </a:ext>
            </a:extLst>
          </p:cNvPr>
          <p:cNvSpPr txBox="1"/>
          <p:nvPr/>
        </p:nvSpPr>
        <p:spPr>
          <a:xfrm>
            <a:off x="3820176" y="4998720"/>
            <a:ext cx="2026920" cy="369332"/>
          </a:xfrm>
          <a:prstGeom prst="rect">
            <a:avLst/>
          </a:prstGeom>
          <a:noFill/>
        </p:spPr>
        <p:txBody>
          <a:bodyPr wrap="square" rtlCol="0">
            <a:spAutoFit/>
          </a:bodyPr>
          <a:lstStyle/>
          <a:p>
            <a:r>
              <a:rPr lang="en-US" b="1" dirty="0">
                <a:solidFill>
                  <a:srgbClr val="FF6633"/>
                </a:solidFill>
                <a:latin typeface="Lato Black" panose="020F0502020204030203" pitchFamily="34" charset="0"/>
                <a:ea typeface="Lato Black" panose="020F0502020204030203" pitchFamily="34" charset="0"/>
                <a:cs typeface="Lato Black" panose="020F0502020204030203" pitchFamily="34" charset="0"/>
              </a:rPr>
              <a:t>THREATS</a:t>
            </a:r>
          </a:p>
        </p:txBody>
      </p:sp>
      <p:sp>
        <p:nvSpPr>
          <p:cNvPr id="11" name="TextBox 10">
            <a:extLst>
              <a:ext uri="{FF2B5EF4-FFF2-40B4-BE49-F238E27FC236}">
                <a16:creationId xmlns:a16="http://schemas.microsoft.com/office/drawing/2014/main" id="{41FC6A68-4D12-AEC1-BAAA-9B04CE90CFD3}"/>
              </a:ext>
            </a:extLst>
          </p:cNvPr>
          <p:cNvSpPr txBox="1"/>
          <p:nvPr/>
        </p:nvSpPr>
        <p:spPr>
          <a:xfrm rot="16200000">
            <a:off x="-341408" y="2409706"/>
            <a:ext cx="2026920" cy="369332"/>
          </a:xfrm>
          <a:prstGeom prst="rect">
            <a:avLst/>
          </a:prstGeom>
          <a:noFill/>
        </p:spPr>
        <p:txBody>
          <a:bodyPr wrap="square" rtlCol="0">
            <a:spAutoFit/>
          </a:bodyPr>
          <a:lstStyle/>
          <a:p>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INTERNAL</a:t>
            </a:r>
          </a:p>
        </p:txBody>
      </p:sp>
      <p:sp>
        <p:nvSpPr>
          <p:cNvPr id="12" name="TextBox 11">
            <a:extLst>
              <a:ext uri="{FF2B5EF4-FFF2-40B4-BE49-F238E27FC236}">
                <a16:creationId xmlns:a16="http://schemas.microsoft.com/office/drawing/2014/main" id="{0A8D4673-92AD-A887-0BC8-E0CD669FA86F}"/>
              </a:ext>
            </a:extLst>
          </p:cNvPr>
          <p:cNvSpPr txBox="1"/>
          <p:nvPr/>
        </p:nvSpPr>
        <p:spPr>
          <a:xfrm rot="16200000">
            <a:off x="-341408" y="4783573"/>
            <a:ext cx="2026920" cy="369332"/>
          </a:xfrm>
          <a:prstGeom prst="rect">
            <a:avLst/>
          </a:prstGeom>
          <a:noFill/>
        </p:spPr>
        <p:txBody>
          <a:bodyPr wrap="square" rtlCol="0">
            <a:spAutoFit/>
          </a:bodyPr>
          <a:lstStyle/>
          <a:p>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EXTERNAL</a:t>
            </a:r>
          </a:p>
        </p:txBody>
      </p:sp>
      <p:sp>
        <p:nvSpPr>
          <p:cNvPr id="13" name="TextBox 12">
            <a:extLst>
              <a:ext uri="{FF2B5EF4-FFF2-40B4-BE49-F238E27FC236}">
                <a16:creationId xmlns:a16="http://schemas.microsoft.com/office/drawing/2014/main" id="{1D8CF7B9-1E4D-42F7-C3C3-A6B044E1CF60}"/>
              </a:ext>
            </a:extLst>
          </p:cNvPr>
          <p:cNvSpPr txBox="1"/>
          <p:nvPr/>
        </p:nvSpPr>
        <p:spPr>
          <a:xfrm>
            <a:off x="1793256" y="1073326"/>
            <a:ext cx="2026920" cy="369332"/>
          </a:xfrm>
          <a:prstGeom prst="rect">
            <a:avLst/>
          </a:prstGeom>
          <a:noFill/>
        </p:spPr>
        <p:txBody>
          <a:bodyPr wrap="square" rtlCol="0">
            <a:spAutoFit/>
          </a:bodyPr>
          <a:lstStyle/>
          <a:p>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HELPFUL</a:t>
            </a:r>
          </a:p>
        </p:txBody>
      </p:sp>
      <p:sp>
        <p:nvSpPr>
          <p:cNvPr id="14" name="TextBox 13">
            <a:extLst>
              <a:ext uri="{FF2B5EF4-FFF2-40B4-BE49-F238E27FC236}">
                <a16:creationId xmlns:a16="http://schemas.microsoft.com/office/drawing/2014/main" id="{E6405894-487B-29DD-11F4-FFC7A6C9AED6}"/>
              </a:ext>
            </a:extLst>
          </p:cNvPr>
          <p:cNvSpPr txBox="1"/>
          <p:nvPr/>
        </p:nvSpPr>
        <p:spPr>
          <a:xfrm>
            <a:off x="4086829" y="1069278"/>
            <a:ext cx="2026920" cy="369332"/>
          </a:xfrm>
          <a:prstGeom prst="rect">
            <a:avLst/>
          </a:prstGeom>
          <a:noFill/>
        </p:spPr>
        <p:txBody>
          <a:bodyPr wrap="square" rtlCol="0">
            <a:spAutoFit/>
          </a:bodyPr>
          <a:lstStyle/>
          <a:p>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HARMFUL</a:t>
            </a:r>
          </a:p>
        </p:txBody>
      </p:sp>
      <p:sp>
        <p:nvSpPr>
          <p:cNvPr id="15" name="TextBox 14">
            <a:extLst>
              <a:ext uri="{FF2B5EF4-FFF2-40B4-BE49-F238E27FC236}">
                <a16:creationId xmlns:a16="http://schemas.microsoft.com/office/drawing/2014/main" id="{B21277E0-BA88-AE3D-90B4-60E7435194AF}"/>
              </a:ext>
            </a:extLst>
          </p:cNvPr>
          <p:cNvSpPr txBox="1"/>
          <p:nvPr/>
        </p:nvSpPr>
        <p:spPr>
          <a:xfrm>
            <a:off x="1811227" y="1502047"/>
            <a:ext cx="3586066" cy="369332"/>
          </a:xfrm>
          <a:prstGeom prst="rect">
            <a:avLst/>
          </a:prstGeom>
          <a:noFill/>
        </p:spPr>
        <p:txBody>
          <a:bodyPr wrap="square" rtlCol="0">
            <a:spAutoFit/>
          </a:bodyPr>
          <a:lstStyle/>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TOWARD ACHIEVING VISION</a:t>
            </a:r>
          </a:p>
        </p:txBody>
      </p:sp>
      <p:sp>
        <p:nvSpPr>
          <p:cNvPr id="16" name="TextBox 15">
            <a:extLst>
              <a:ext uri="{FF2B5EF4-FFF2-40B4-BE49-F238E27FC236}">
                <a16:creationId xmlns:a16="http://schemas.microsoft.com/office/drawing/2014/main" id="{AB28FDCC-C3EF-E09B-C221-4C52B8E338D1}"/>
              </a:ext>
            </a:extLst>
          </p:cNvPr>
          <p:cNvSpPr txBox="1"/>
          <p:nvPr/>
        </p:nvSpPr>
        <p:spPr>
          <a:xfrm rot="16200000">
            <a:off x="-464027" y="3483808"/>
            <a:ext cx="3586066" cy="646331"/>
          </a:xfrm>
          <a:prstGeom prst="rect">
            <a:avLst/>
          </a:prstGeom>
          <a:noFill/>
        </p:spPr>
        <p:txBody>
          <a:bodyPr wrap="square" rtlCol="0">
            <a:spAutoFit/>
          </a:bodyPr>
          <a:lstStyle/>
          <a:p>
            <a:pPr algn="ctr"/>
            <a:r>
              <a:rPr lang="en-US" b="1" dirty="0">
                <a:solidFill>
                  <a:srgbClr val="982068"/>
                </a:solidFill>
                <a:latin typeface="Lato Black" panose="020F0502020204030203" pitchFamily="34" charset="0"/>
                <a:ea typeface="Lato Black" panose="020F0502020204030203" pitchFamily="34" charset="0"/>
                <a:cs typeface="Lato Black" panose="020F0502020204030203" pitchFamily="34" charset="0"/>
              </a:rPr>
              <a:t>TO ORGANIZATION OR COMMUNITY</a:t>
            </a:r>
          </a:p>
        </p:txBody>
      </p:sp>
    </p:spTree>
    <p:extLst>
      <p:ext uri="{BB962C8B-B14F-4D97-AF65-F5344CB8AC3E}">
        <p14:creationId xmlns:p14="http://schemas.microsoft.com/office/powerpoint/2010/main" val="2422435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995934" y="0"/>
            <a:ext cx="10200132" cy="1188720"/>
          </a:xfrm>
        </p:spPr>
        <p:txBody>
          <a:bodyPr/>
          <a:lstStyle/>
          <a:p>
            <a:r>
              <a:rPr lang="en-US" b="1" dirty="0"/>
              <a:t>Transgenerational Thinking</a:t>
            </a:r>
            <a:endParaRPr lang="en-US" dirty="0"/>
          </a:p>
        </p:txBody>
      </p:sp>
      <p:sp>
        <p:nvSpPr>
          <p:cNvPr id="6" name="Content Placeholder 5">
            <a:extLst>
              <a:ext uri="{FF2B5EF4-FFF2-40B4-BE49-F238E27FC236}">
                <a16:creationId xmlns:a16="http://schemas.microsoft.com/office/drawing/2014/main" id="{2A8E9EFE-C76B-E678-3DA6-E9A046B424C7}"/>
              </a:ext>
            </a:extLst>
          </p:cNvPr>
          <p:cNvSpPr>
            <a:spLocks noGrp="1"/>
          </p:cNvSpPr>
          <p:nvPr>
            <p:ph idx="1"/>
          </p:nvPr>
        </p:nvSpPr>
        <p:spPr>
          <a:xfrm>
            <a:off x="9051908" y="3048000"/>
            <a:ext cx="2144157" cy="2301240"/>
          </a:xfrm>
        </p:spPr>
        <p:txBody>
          <a:bodyPr/>
          <a:lstStyle/>
          <a:p>
            <a:pPr marL="91440" indent="0" algn="ctr">
              <a:buNone/>
            </a:pPr>
            <a:r>
              <a:rPr lang="en-US" b="1" i="1" dirty="0"/>
              <a:t>Put yourself in the shoes of others and think about what they need now and will need in the future!</a:t>
            </a:r>
          </a:p>
        </p:txBody>
      </p:sp>
      <p:pic>
        <p:nvPicPr>
          <p:cNvPr id="3" name="Picture 2">
            <a:extLst>
              <a:ext uri="{FF2B5EF4-FFF2-40B4-BE49-F238E27FC236}">
                <a16:creationId xmlns:a16="http://schemas.microsoft.com/office/drawing/2014/main" id="{EE1716C7-BAAF-9575-1843-DE822094BF84}"/>
              </a:ext>
            </a:extLst>
          </p:cNvPr>
          <p:cNvPicPr>
            <a:picLocks noChangeAspect="1"/>
          </p:cNvPicPr>
          <p:nvPr/>
        </p:nvPicPr>
        <p:blipFill>
          <a:blip r:embed="rId3"/>
          <a:stretch>
            <a:fillRect/>
          </a:stretch>
        </p:blipFill>
        <p:spPr>
          <a:xfrm>
            <a:off x="914399" y="1188720"/>
            <a:ext cx="8137509" cy="4576300"/>
          </a:xfrm>
          <a:prstGeom prst="rect">
            <a:avLst/>
          </a:prstGeom>
        </p:spPr>
      </p:pic>
    </p:spTree>
    <p:extLst>
      <p:ext uri="{BB962C8B-B14F-4D97-AF65-F5344CB8AC3E}">
        <p14:creationId xmlns:p14="http://schemas.microsoft.com/office/powerpoint/2010/main" val="3240057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red hair wearing a black jacket&#10;&#10;Description automatically generated">
            <a:extLst>
              <a:ext uri="{FF2B5EF4-FFF2-40B4-BE49-F238E27FC236}">
                <a16:creationId xmlns:a16="http://schemas.microsoft.com/office/drawing/2014/main" id="{C0FB5F10-2C4D-57BA-86E4-78A4EA71BF00}"/>
              </a:ext>
            </a:extLst>
          </p:cNvPr>
          <p:cNvPicPr>
            <a:picLocks noChangeAspect="1"/>
          </p:cNvPicPr>
          <p:nvPr/>
        </p:nvPicPr>
        <p:blipFill>
          <a:blip r:embed="rId3"/>
          <a:stretch>
            <a:fillRect/>
          </a:stretch>
        </p:blipFill>
        <p:spPr>
          <a:xfrm>
            <a:off x="0" y="-149193"/>
            <a:ext cx="4156329" cy="5818473"/>
          </a:xfrm>
          <a:prstGeom prst="rect">
            <a:avLst/>
          </a:prstGeom>
        </p:spPr>
      </p:pic>
      <p:pic>
        <p:nvPicPr>
          <p:cNvPr id="7" name="Picture 6" descr="A person with his arms crossed&#10;&#10;Description automatically generated">
            <a:extLst>
              <a:ext uri="{FF2B5EF4-FFF2-40B4-BE49-F238E27FC236}">
                <a16:creationId xmlns:a16="http://schemas.microsoft.com/office/drawing/2014/main" id="{C385C74C-8062-847C-109F-DE35D7931CD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762375" y="-160031"/>
            <a:ext cx="3903345" cy="5852160"/>
          </a:xfrm>
          <a:prstGeom prst="rect">
            <a:avLst/>
          </a:prstGeom>
        </p:spPr>
      </p:pic>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dirty="0"/>
              <a:t>Futurist Thinking</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p:txBody>
          <a:bodyPr/>
          <a:lstStyle/>
          <a:p>
            <a:r>
              <a:rPr lang="en-US" dirty="0"/>
              <a:t>What is it? Why do I need it? What are the challenges?</a:t>
            </a:r>
          </a:p>
        </p:txBody>
      </p:sp>
    </p:spTree>
    <p:extLst>
      <p:ext uri="{BB962C8B-B14F-4D97-AF65-F5344CB8AC3E}">
        <p14:creationId xmlns:p14="http://schemas.microsoft.com/office/powerpoint/2010/main" val="214870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995934" y="0"/>
            <a:ext cx="10200132" cy="1188720"/>
          </a:xfrm>
        </p:spPr>
        <p:txBody>
          <a:bodyPr/>
          <a:lstStyle/>
          <a:p>
            <a:r>
              <a:rPr lang="en-US" b="1" dirty="0"/>
              <a:t>Set Goals</a:t>
            </a:r>
            <a:endParaRPr lang="en-US" dirty="0"/>
          </a:p>
        </p:txBody>
      </p:sp>
      <p:pic>
        <p:nvPicPr>
          <p:cNvPr id="3" name="Picture 2">
            <a:extLst>
              <a:ext uri="{FF2B5EF4-FFF2-40B4-BE49-F238E27FC236}">
                <a16:creationId xmlns:a16="http://schemas.microsoft.com/office/drawing/2014/main" id="{D3C5088A-3077-9A65-D2BB-73AC1EB5FD9C}"/>
              </a:ext>
            </a:extLst>
          </p:cNvPr>
          <p:cNvPicPr>
            <a:picLocks noChangeAspect="1"/>
          </p:cNvPicPr>
          <p:nvPr/>
        </p:nvPicPr>
        <p:blipFill>
          <a:blip r:embed="rId3"/>
          <a:stretch>
            <a:fillRect/>
          </a:stretch>
        </p:blipFill>
        <p:spPr>
          <a:xfrm>
            <a:off x="995934" y="1478280"/>
            <a:ext cx="4701810" cy="1021080"/>
          </a:xfrm>
          <a:prstGeom prst="rect">
            <a:avLst/>
          </a:prstGeom>
          <a:ln w="57150">
            <a:solidFill>
              <a:srgbClr val="982068"/>
            </a:solidFill>
          </a:ln>
        </p:spPr>
      </p:pic>
      <p:pic>
        <p:nvPicPr>
          <p:cNvPr id="8" name="Picture 7">
            <a:extLst>
              <a:ext uri="{FF2B5EF4-FFF2-40B4-BE49-F238E27FC236}">
                <a16:creationId xmlns:a16="http://schemas.microsoft.com/office/drawing/2014/main" id="{1EC66A19-3887-2CF9-004B-FD3F1B3A46EF}"/>
              </a:ext>
            </a:extLst>
          </p:cNvPr>
          <p:cNvPicPr>
            <a:picLocks noChangeAspect="1"/>
          </p:cNvPicPr>
          <p:nvPr/>
        </p:nvPicPr>
        <p:blipFill>
          <a:blip r:embed="rId4"/>
          <a:stretch>
            <a:fillRect/>
          </a:stretch>
        </p:blipFill>
        <p:spPr>
          <a:xfrm>
            <a:off x="6333744" y="381000"/>
            <a:ext cx="4990903" cy="5267135"/>
          </a:xfrm>
          <a:prstGeom prst="rect">
            <a:avLst/>
          </a:prstGeom>
        </p:spPr>
      </p:pic>
      <p:pic>
        <p:nvPicPr>
          <p:cNvPr id="9" name="Picture 8">
            <a:extLst>
              <a:ext uri="{FF2B5EF4-FFF2-40B4-BE49-F238E27FC236}">
                <a16:creationId xmlns:a16="http://schemas.microsoft.com/office/drawing/2014/main" id="{10992085-3B8B-3DFD-9F6D-01E700538765}"/>
              </a:ext>
            </a:extLst>
          </p:cNvPr>
          <p:cNvPicPr>
            <a:picLocks noChangeAspect="1"/>
          </p:cNvPicPr>
          <p:nvPr/>
        </p:nvPicPr>
        <p:blipFill>
          <a:blip r:embed="rId5"/>
          <a:stretch>
            <a:fillRect/>
          </a:stretch>
        </p:blipFill>
        <p:spPr>
          <a:xfrm>
            <a:off x="2079586" y="2788920"/>
            <a:ext cx="2626525" cy="2316480"/>
          </a:xfrm>
          <a:prstGeom prst="rect">
            <a:avLst/>
          </a:prstGeom>
        </p:spPr>
      </p:pic>
    </p:spTree>
    <p:extLst>
      <p:ext uri="{BB962C8B-B14F-4D97-AF65-F5344CB8AC3E}">
        <p14:creationId xmlns:p14="http://schemas.microsoft.com/office/powerpoint/2010/main" val="1966489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7AA39-9877-62FC-95B2-6C445A958120}"/>
              </a:ext>
            </a:extLst>
          </p:cNvPr>
          <p:cNvSpPr>
            <a:spLocks noGrp="1"/>
          </p:cNvSpPr>
          <p:nvPr>
            <p:ph type="title"/>
          </p:nvPr>
        </p:nvSpPr>
        <p:spPr>
          <a:xfrm>
            <a:off x="995934" y="0"/>
            <a:ext cx="3729480" cy="2377440"/>
          </a:xfrm>
        </p:spPr>
        <p:txBody>
          <a:bodyPr anchor="ctr"/>
          <a:lstStyle/>
          <a:p>
            <a:r>
              <a:rPr lang="en-US" b="1" dirty="0"/>
              <a:t>Strategies &amp; Actions</a:t>
            </a:r>
            <a:endParaRPr lang="en-US" dirty="0"/>
          </a:p>
        </p:txBody>
      </p:sp>
      <p:sp>
        <p:nvSpPr>
          <p:cNvPr id="7" name="Content Placeholder 6">
            <a:extLst>
              <a:ext uri="{FF2B5EF4-FFF2-40B4-BE49-F238E27FC236}">
                <a16:creationId xmlns:a16="http://schemas.microsoft.com/office/drawing/2014/main" id="{2079B2E4-29F0-21A7-ABD4-7F149403048D}"/>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C30F4E9B-0274-98B2-0EFE-8310E8BD1041}"/>
              </a:ext>
            </a:extLst>
          </p:cNvPr>
          <p:cNvPicPr>
            <a:picLocks noChangeAspect="1"/>
          </p:cNvPicPr>
          <p:nvPr/>
        </p:nvPicPr>
        <p:blipFill rotWithShape="1">
          <a:blip r:embed="rId3"/>
          <a:srcRect l="34085" t="3868"/>
          <a:stretch/>
        </p:blipFill>
        <p:spPr>
          <a:xfrm>
            <a:off x="4725414" y="0"/>
            <a:ext cx="7466586" cy="6858000"/>
          </a:xfrm>
          <a:prstGeom prst="rect">
            <a:avLst/>
          </a:prstGeom>
        </p:spPr>
      </p:pic>
    </p:spTree>
    <p:extLst>
      <p:ext uri="{BB962C8B-B14F-4D97-AF65-F5344CB8AC3E}">
        <p14:creationId xmlns:p14="http://schemas.microsoft.com/office/powerpoint/2010/main" val="1235147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147D-C25C-62BA-4D02-AD59F7673106}"/>
              </a:ext>
            </a:extLst>
          </p:cNvPr>
          <p:cNvSpPr>
            <a:spLocks noGrp="1"/>
          </p:cNvSpPr>
          <p:nvPr>
            <p:ph type="title"/>
          </p:nvPr>
        </p:nvSpPr>
        <p:spPr>
          <a:xfrm>
            <a:off x="7508748" y="914400"/>
            <a:ext cx="3605784" cy="1188720"/>
          </a:xfrm>
        </p:spPr>
        <p:txBody>
          <a:bodyPr/>
          <a:lstStyle/>
          <a:p>
            <a:r>
              <a:rPr lang="en-US" dirty="0"/>
              <a:t>Scenario Planning</a:t>
            </a:r>
          </a:p>
        </p:txBody>
      </p:sp>
      <p:sp>
        <p:nvSpPr>
          <p:cNvPr id="3" name="Content Placeholder 2">
            <a:extLst>
              <a:ext uri="{FF2B5EF4-FFF2-40B4-BE49-F238E27FC236}">
                <a16:creationId xmlns:a16="http://schemas.microsoft.com/office/drawing/2014/main" id="{0EC8B088-8B2A-0602-EBC3-1ECB62A2DDDC}"/>
              </a:ext>
            </a:extLst>
          </p:cNvPr>
          <p:cNvSpPr>
            <a:spLocks noGrp="1"/>
          </p:cNvSpPr>
          <p:nvPr>
            <p:ph idx="1"/>
          </p:nvPr>
        </p:nvSpPr>
        <p:spPr>
          <a:xfrm>
            <a:off x="7513320" y="2377440"/>
            <a:ext cx="3605784" cy="2971800"/>
          </a:xfrm>
        </p:spPr>
        <p:txBody>
          <a:bodyPr/>
          <a:lstStyle/>
          <a:p>
            <a:endParaRPr lang="en-US" dirty="0"/>
          </a:p>
        </p:txBody>
      </p:sp>
      <p:grpSp>
        <p:nvGrpSpPr>
          <p:cNvPr id="7" name="Group 6">
            <a:extLst>
              <a:ext uri="{FF2B5EF4-FFF2-40B4-BE49-F238E27FC236}">
                <a16:creationId xmlns:a16="http://schemas.microsoft.com/office/drawing/2014/main" id="{0B6BA1F3-B346-C2C9-4FD8-F9AC50E72017}"/>
              </a:ext>
            </a:extLst>
          </p:cNvPr>
          <p:cNvGrpSpPr/>
          <p:nvPr/>
        </p:nvGrpSpPr>
        <p:grpSpPr>
          <a:xfrm>
            <a:off x="289560" y="0"/>
            <a:ext cx="7040880" cy="6819663"/>
            <a:chOff x="1981200" y="609600"/>
            <a:chExt cx="7040880" cy="6819663"/>
          </a:xfrm>
        </p:grpSpPr>
        <p:pic>
          <p:nvPicPr>
            <p:cNvPr id="4" name="Picture 3">
              <a:extLst>
                <a:ext uri="{FF2B5EF4-FFF2-40B4-BE49-F238E27FC236}">
                  <a16:creationId xmlns:a16="http://schemas.microsoft.com/office/drawing/2014/main" id="{C944E0E8-F77C-8E23-0DD4-2270CB94AD7C}"/>
                </a:ext>
              </a:extLst>
            </p:cNvPr>
            <p:cNvPicPr>
              <a:picLocks noChangeAspect="1"/>
            </p:cNvPicPr>
            <p:nvPr/>
          </p:nvPicPr>
          <p:blipFill rotWithShape="1">
            <a:blip r:embed="rId3"/>
            <a:srcRect l="8316" b="3852"/>
            <a:stretch/>
          </p:blipFill>
          <p:spPr>
            <a:xfrm>
              <a:off x="1981200" y="609600"/>
              <a:ext cx="7040880" cy="6819663"/>
            </a:xfrm>
            <a:prstGeom prst="rect">
              <a:avLst/>
            </a:prstGeom>
          </p:spPr>
        </p:pic>
        <p:sp>
          <p:nvSpPr>
            <p:cNvPr id="6" name="TextBox 5">
              <a:extLst>
                <a:ext uri="{FF2B5EF4-FFF2-40B4-BE49-F238E27FC236}">
                  <a16:creationId xmlns:a16="http://schemas.microsoft.com/office/drawing/2014/main" id="{FB0FD121-5342-2656-143C-954AF7362A5B}"/>
                </a:ext>
              </a:extLst>
            </p:cNvPr>
            <p:cNvSpPr txBox="1"/>
            <p:nvPr/>
          </p:nvSpPr>
          <p:spPr>
            <a:xfrm>
              <a:off x="2326386" y="990660"/>
              <a:ext cx="3038094" cy="2660344"/>
            </a:xfrm>
            <a:prstGeom prst="rect">
              <a:avLst/>
            </a:prstGeom>
            <a:noFill/>
          </p:spPr>
          <p:txBody>
            <a:bodyPr wrap="square">
              <a:spAutoFit/>
            </a:bodyPr>
            <a:lstStyle/>
            <a:p>
              <a:pPr marL="0" marR="0">
                <a:lnSpc>
                  <a:spcPct val="115000"/>
                </a:lnSpc>
                <a:spcBef>
                  <a:spcPts val="0"/>
                </a:spcBef>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Enhanced Efficiency and Augmented Workforce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In this scenario, AI is used to augment the workforce in city government, leading to significant improvements in efficiency and productivity. Routine and repetitive tasks are automated, allowing city employees to focus on more complex and strategic activities.</a:t>
              </a:r>
            </a:p>
          </p:txBody>
        </p:sp>
      </p:grpSp>
      <p:sp>
        <p:nvSpPr>
          <p:cNvPr id="9" name="TextBox 8">
            <a:extLst>
              <a:ext uri="{FF2B5EF4-FFF2-40B4-BE49-F238E27FC236}">
                <a16:creationId xmlns:a16="http://schemas.microsoft.com/office/drawing/2014/main" id="{E37E0FF9-2A64-7171-276B-0EA890C591EB}"/>
              </a:ext>
            </a:extLst>
          </p:cNvPr>
          <p:cNvSpPr txBox="1"/>
          <p:nvPr/>
        </p:nvSpPr>
        <p:spPr>
          <a:xfrm>
            <a:off x="3840480" y="381060"/>
            <a:ext cx="3048000" cy="2164823"/>
          </a:xfrm>
          <a:prstGeom prst="rect">
            <a:avLst/>
          </a:prstGeom>
          <a:noFill/>
        </p:spPr>
        <p:txBody>
          <a:bodyPr wrap="square">
            <a:spAutoFit/>
          </a:bodyPr>
          <a:lstStyle/>
          <a:p>
            <a:pPr marL="0" marR="0">
              <a:lnSpc>
                <a:spcPct val="115000"/>
              </a:lnSpc>
              <a:spcBef>
                <a:spcPts val="0"/>
              </a:spcBef>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Workforce Reduction and Redeployment</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In this scenario, the adoption of AI leads to significant downsizing within city government. Many administrative and operational roles are automated, resulting in a reduction in the workforce.</a:t>
            </a:r>
          </a:p>
        </p:txBody>
      </p:sp>
      <p:sp>
        <p:nvSpPr>
          <p:cNvPr id="11" name="TextBox 10">
            <a:extLst>
              <a:ext uri="{FF2B5EF4-FFF2-40B4-BE49-F238E27FC236}">
                <a16:creationId xmlns:a16="http://schemas.microsoft.com/office/drawing/2014/main" id="{97C2B04F-0B6F-C4A7-AB57-F673DF16CB87}"/>
              </a:ext>
            </a:extLst>
          </p:cNvPr>
          <p:cNvSpPr txBox="1"/>
          <p:nvPr/>
        </p:nvSpPr>
        <p:spPr>
          <a:xfrm>
            <a:off x="634746" y="3585412"/>
            <a:ext cx="2611374" cy="2164823"/>
          </a:xfrm>
          <a:prstGeom prst="rect">
            <a:avLst/>
          </a:prstGeom>
          <a:noFill/>
        </p:spPr>
        <p:txBody>
          <a:bodyPr wrap="square">
            <a:spAutoFit/>
          </a:bodyPr>
          <a:lstStyle/>
          <a:p>
            <a:pPr marL="0" marR="0">
              <a:lnSpc>
                <a:spcPct val="115000"/>
              </a:lnSpc>
              <a:spcBef>
                <a:spcPts val="0"/>
              </a:spcBef>
              <a:spcAft>
                <a:spcPts val="800"/>
              </a:spcAf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Strategic AI Integration</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In this scenario, AI is integrated into the decision-making processes of city government, providing data-driven insights and recommendations to improve policy and management.</a:t>
            </a:r>
          </a:p>
        </p:txBody>
      </p:sp>
      <p:sp>
        <p:nvSpPr>
          <p:cNvPr id="13" name="TextBox 12">
            <a:extLst>
              <a:ext uri="{FF2B5EF4-FFF2-40B4-BE49-F238E27FC236}">
                <a16:creationId xmlns:a16="http://schemas.microsoft.com/office/drawing/2014/main" id="{0EB59441-9EA2-9E0F-1048-10998D8B7A70}"/>
              </a:ext>
            </a:extLst>
          </p:cNvPr>
          <p:cNvSpPr txBox="1"/>
          <p:nvPr/>
        </p:nvSpPr>
        <p:spPr>
          <a:xfrm>
            <a:off x="3870960" y="3554932"/>
            <a:ext cx="2727960" cy="2462213"/>
          </a:xfrm>
          <a:prstGeom prst="rect">
            <a:avLst/>
          </a:prstGeom>
          <a:noFill/>
        </p:spPr>
        <p:txBody>
          <a:bodyPr wrap="square">
            <a:spAutoFit/>
          </a:bodyPr>
          <a:lstStyle/>
          <a:p>
            <a:r>
              <a:rPr lang="en-US" sz="1400" b="1" dirty="0">
                <a:latin typeface="Aptos" panose="020B0004020202020204" pitchFamily="34" charset="0"/>
                <a:ea typeface="Lato Black" panose="020F0502020204030203" pitchFamily="34" charset="0"/>
                <a:cs typeface="Lato Black" panose="020F0502020204030203" pitchFamily="34" charset="0"/>
              </a:rPr>
              <a:t>AI-Driven Community Interaction</a:t>
            </a:r>
            <a:endParaRPr lang="en-US" sz="1400" dirty="0">
              <a:latin typeface="Aptos" panose="020B0004020202020204" pitchFamily="34" charset="0"/>
              <a:ea typeface="Lato Black" panose="020F0502020204030203" pitchFamily="34" charset="0"/>
              <a:cs typeface="Lato Black" panose="020F0502020204030203" pitchFamily="34" charset="0"/>
            </a:endParaRPr>
          </a:p>
          <a:p>
            <a:endParaRPr lang="en-US" sz="1400" dirty="0">
              <a:latin typeface="Aptos" panose="020B0004020202020204" pitchFamily="34" charset="0"/>
              <a:ea typeface="Lato Black" panose="020F0502020204030203" pitchFamily="34" charset="0"/>
              <a:cs typeface="Lato Black" panose="020F0502020204030203" pitchFamily="34" charset="0"/>
            </a:endParaRPr>
          </a:p>
          <a:p>
            <a:r>
              <a:rPr lang="en-US" sz="1400" dirty="0">
                <a:latin typeface="Aptos" panose="020B0004020202020204" pitchFamily="34" charset="0"/>
                <a:ea typeface="Lato Black" panose="020F0502020204030203" pitchFamily="34" charset="0"/>
                <a:cs typeface="Lato Black" panose="020F0502020204030203" pitchFamily="34" charset="0"/>
              </a:rPr>
              <a:t>In this scenario, AI plays a central role in enhancing citizen engagement and participation in local government. AI-powered platforms facilitate communication, feedback, and collaboration between the government and residents.</a:t>
            </a:r>
          </a:p>
        </p:txBody>
      </p:sp>
      <p:pic>
        <p:nvPicPr>
          <p:cNvPr id="14" name="Picture 13">
            <a:extLst>
              <a:ext uri="{FF2B5EF4-FFF2-40B4-BE49-F238E27FC236}">
                <a16:creationId xmlns:a16="http://schemas.microsoft.com/office/drawing/2014/main" id="{2A33B25A-009D-2B07-D555-C0033F31C36A}"/>
              </a:ext>
            </a:extLst>
          </p:cNvPr>
          <p:cNvPicPr>
            <a:picLocks noChangeAspect="1"/>
          </p:cNvPicPr>
          <p:nvPr/>
        </p:nvPicPr>
        <p:blipFill>
          <a:blip r:embed="rId4"/>
          <a:stretch>
            <a:fillRect/>
          </a:stretch>
        </p:blipFill>
        <p:spPr>
          <a:xfrm>
            <a:off x="7469945" y="2149925"/>
            <a:ext cx="4087309" cy="3426830"/>
          </a:xfrm>
          <a:prstGeom prst="rect">
            <a:avLst/>
          </a:prstGeom>
        </p:spPr>
      </p:pic>
    </p:spTree>
    <p:extLst>
      <p:ext uri="{BB962C8B-B14F-4D97-AF65-F5344CB8AC3E}">
        <p14:creationId xmlns:p14="http://schemas.microsoft.com/office/powerpoint/2010/main" val="103881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dirty="0"/>
              <a:t>Let’s Connect!</a:t>
            </a:r>
          </a:p>
        </p:txBody>
      </p:sp>
      <p:pic>
        <p:nvPicPr>
          <p:cNvPr id="1026" name="Picture 2" descr="A qr code with black squares&#10;&#10;Description automatically generated">
            <a:extLst>
              <a:ext uri="{FF2B5EF4-FFF2-40B4-BE49-F238E27FC236}">
                <a16:creationId xmlns:a16="http://schemas.microsoft.com/office/drawing/2014/main" id="{A6E45FC7-1EE0-62A6-684F-1DAC5382B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297680"/>
            <a:ext cx="1603058" cy="1603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6">
            <a:extLst>
              <a:ext uri="{FF2B5EF4-FFF2-40B4-BE49-F238E27FC236}">
                <a16:creationId xmlns:a16="http://schemas.microsoft.com/office/drawing/2014/main" id="{A3B9C7A7-230A-2C66-43E7-574BDDE9BCAC}"/>
              </a:ext>
            </a:extLst>
          </p:cNvPr>
          <p:cNvSpPr txBox="1"/>
          <p:nvPr/>
        </p:nvSpPr>
        <p:spPr>
          <a:xfrm>
            <a:off x="2578610" y="4361498"/>
            <a:ext cx="6094070" cy="89255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ysClr val="windowText" lastClr="000000"/>
                </a:solidFill>
                <a:latin typeface="Avenir Next LT Pro"/>
              </a:defRPr>
            </a:lvl1pPr>
            <a:lvl2pPr marL="457200" algn="l" defTabSz="914400" rtl="0" eaLnBrk="1" latinLnBrk="0" hangingPunct="1">
              <a:defRPr sz="1800" kern="1200">
                <a:solidFill>
                  <a:sysClr val="windowText" lastClr="000000"/>
                </a:solidFill>
                <a:latin typeface="Avenir Next LT Pro"/>
              </a:defRPr>
            </a:lvl2pPr>
            <a:lvl3pPr marL="914400" algn="l" defTabSz="914400" rtl="0" eaLnBrk="1" latinLnBrk="0" hangingPunct="1">
              <a:defRPr sz="1800" kern="1200">
                <a:solidFill>
                  <a:sysClr val="windowText" lastClr="000000"/>
                </a:solidFill>
                <a:latin typeface="Avenir Next LT Pro"/>
              </a:defRPr>
            </a:lvl3pPr>
            <a:lvl4pPr marL="1371600" algn="l" defTabSz="914400" rtl="0" eaLnBrk="1" latinLnBrk="0" hangingPunct="1">
              <a:defRPr sz="1800" kern="1200">
                <a:solidFill>
                  <a:sysClr val="windowText" lastClr="000000"/>
                </a:solidFill>
                <a:latin typeface="Avenir Next LT Pro"/>
              </a:defRPr>
            </a:lvl4pPr>
            <a:lvl5pPr marL="1828800" algn="l" defTabSz="914400" rtl="0" eaLnBrk="1" latinLnBrk="0" hangingPunct="1">
              <a:defRPr sz="1800" kern="1200">
                <a:solidFill>
                  <a:sysClr val="windowText" lastClr="000000"/>
                </a:solidFill>
                <a:latin typeface="Avenir Next LT Pro"/>
              </a:defRPr>
            </a:lvl5pPr>
            <a:lvl6pPr marL="2286000" algn="l" defTabSz="914400" rtl="0" eaLnBrk="1" latinLnBrk="0" hangingPunct="1">
              <a:defRPr sz="1800" kern="1200">
                <a:solidFill>
                  <a:sysClr val="windowText" lastClr="000000"/>
                </a:solidFill>
                <a:latin typeface="Avenir Next LT Pro"/>
              </a:defRPr>
            </a:lvl6pPr>
            <a:lvl7pPr marL="2743200" algn="l" defTabSz="914400" rtl="0" eaLnBrk="1" latinLnBrk="0" hangingPunct="1">
              <a:defRPr sz="1800" kern="1200">
                <a:solidFill>
                  <a:sysClr val="windowText" lastClr="000000"/>
                </a:solidFill>
                <a:latin typeface="Avenir Next LT Pro"/>
              </a:defRPr>
            </a:lvl7pPr>
            <a:lvl8pPr marL="3200400" algn="l" defTabSz="914400" rtl="0" eaLnBrk="1" latinLnBrk="0" hangingPunct="1">
              <a:defRPr sz="1800" kern="1200">
                <a:solidFill>
                  <a:sysClr val="windowText" lastClr="000000"/>
                </a:solidFill>
                <a:latin typeface="Avenir Next LT Pro"/>
              </a:defRPr>
            </a:lvl8pPr>
            <a:lvl9pPr marL="3657600" algn="l" defTabSz="914400" rtl="0" eaLnBrk="1" latinLnBrk="0" hangingPunct="1">
              <a:defRPr sz="1800" kern="1200">
                <a:solidFill>
                  <a:sysClr val="windowText" lastClr="000000"/>
                </a:solidFill>
                <a:latin typeface="Avenir Next LT Pro"/>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Sheila Shockey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Founder &amp; CEO</a:t>
            </a:r>
            <a:endParaRPr kumimoji="0" lang="en-US" sz="18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pic>
        <p:nvPicPr>
          <p:cNvPr id="10" name="Picture 9">
            <a:extLst>
              <a:ext uri="{FF2B5EF4-FFF2-40B4-BE49-F238E27FC236}">
                <a16:creationId xmlns:a16="http://schemas.microsoft.com/office/drawing/2014/main" id="{9EA28C79-0BB9-1012-AD23-285B99F97E64}"/>
              </a:ext>
            </a:extLst>
          </p:cNvPr>
          <p:cNvPicPr>
            <a:picLocks noChangeAspect="1"/>
          </p:cNvPicPr>
          <p:nvPr/>
        </p:nvPicPr>
        <p:blipFill>
          <a:blip r:embed="rId3"/>
          <a:stretch>
            <a:fillRect/>
          </a:stretch>
        </p:blipFill>
        <p:spPr>
          <a:xfrm>
            <a:off x="6393276" y="4143757"/>
            <a:ext cx="1763125" cy="1756981"/>
          </a:xfrm>
          <a:prstGeom prst="rect">
            <a:avLst/>
          </a:prstGeom>
        </p:spPr>
      </p:pic>
      <p:sp>
        <p:nvSpPr>
          <p:cNvPr id="11" name="TextBox 26">
            <a:extLst>
              <a:ext uri="{FF2B5EF4-FFF2-40B4-BE49-F238E27FC236}">
                <a16:creationId xmlns:a16="http://schemas.microsoft.com/office/drawing/2014/main" id="{59226805-1367-DAF4-7B49-0287986903B5}"/>
              </a:ext>
            </a:extLst>
          </p:cNvPr>
          <p:cNvSpPr txBox="1"/>
          <p:nvPr/>
        </p:nvSpPr>
        <p:spPr>
          <a:xfrm>
            <a:off x="8385050" y="4361498"/>
            <a:ext cx="6094070" cy="116955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ysClr val="windowText" lastClr="000000"/>
                </a:solidFill>
                <a:latin typeface="Avenir Next LT Pro"/>
              </a:defRPr>
            </a:lvl1pPr>
            <a:lvl2pPr marL="457200" algn="l" defTabSz="914400" rtl="0" eaLnBrk="1" latinLnBrk="0" hangingPunct="1">
              <a:defRPr sz="1800" kern="1200">
                <a:solidFill>
                  <a:sysClr val="windowText" lastClr="000000"/>
                </a:solidFill>
                <a:latin typeface="Avenir Next LT Pro"/>
              </a:defRPr>
            </a:lvl2pPr>
            <a:lvl3pPr marL="914400" algn="l" defTabSz="914400" rtl="0" eaLnBrk="1" latinLnBrk="0" hangingPunct="1">
              <a:defRPr sz="1800" kern="1200">
                <a:solidFill>
                  <a:sysClr val="windowText" lastClr="000000"/>
                </a:solidFill>
                <a:latin typeface="Avenir Next LT Pro"/>
              </a:defRPr>
            </a:lvl3pPr>
            <a:lvl4pPr marL="1371600" algn="l" defTabSz="914400" rtl="0" eaLnBrk="1" latinLnBrk="0" hangingPunct="1">
              <a:defRPr sz="1800" kern="1200">
                <a:solidFill>
                  <a:sysClr val="windowText" lastClr="000000"/>
                </a:solidFill>
                <a:latin typeface="Avenir Next LT Pro"/>
              </a:defRPr>
            </a:lvl4pPr>
            <a:lvl5pPr marL="1828800" algn="l" defTabSz="914400" rtl="0" eaLnBrk="1" latinLnBrk="0" hangingPunct="1">
              <a:defRPr sz="1800" kern="1200">
                <a:solidFill>
                  <a:sysClr val="windowText" lastClr="000000"/>
                </a:solidFill>
                <a:latin typeface="Avenir Next LT Pro"/>
              </a:defRPr>
            </a:lvl5pPr>
            <a:lvl6pPr marL="2286000" algn="l" defTabSz="914400" rtl="0" eaLnBrk="1" latinLnBrk="0" hangingPunct="1">
              <a:defRPr sz="1800" kern="1200">
                <a:solidFill>
                  <a:sysClr val="windowText" lastClr="000000"/>
                </a:solidFill>
                <a:latin typeface="Avenir Next LT Pro"/>
              </a:defRPr>
            </a:lvl6pPr>
            <a:lvl7pPr marL="2743200" algn="l" defTabSz="914400" rtl="0" eaLnBrk="1" latinLnBrk="0" hangingPunct="1">
              <a:defRPr sz="1800" kern="1200">
                <a:solidFill>
                  <a:sysClr val="windowText" lastClr="000000"/>
                </a:solidFill>
                <a:latin typeface="Avenir Next LT Pro"/>
              </a:defRPr>
            </a:lvl7pPr>
            <a:lvl8pPr marL="3200400" algn="l" defTabSz="914400" rtl="0" eaLnBrk="1" latinLnBrk="0" hangingPunct="1">
              <a:defRPr sz="1800" kern="1200">
                <a:solidFill>
                  <a:sysClr val="windowText" lastClr="000000"/>
                </a:solidFill>
                <a:latin typeface="Avenir Next LT Pro"/>
              </a:defRPr>
            </a:lvl8pPr>
            <a:lvl9pPr marL="3657600" algn="l" defTabSz="914400" rtl="0" eaLnBrk="1" latinLnBrk="0" hangingPunct="1">
              <a:defRPr sz="1800" kern="1200">
                <a:solidFill>
                  <a:sysClr val="windowText" lastClr="000000"/>
                </a:solidFill>
                <a:latin typeface="Avenir Next LT Pro"/>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Mike Scanlon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Management Consultant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12" name="Rectangle 4">
            <a:extLst>
              <a:ext uri="{FF2B5EF4-FFF2-40B4-BE49-F238E27FC236}">
                <a16:creationId xmlns:a16="http://schemas.microsoft.com/office/drawing/2014/main" id="{87E8E074-F34C-8CEA-E528-8C603E0E08E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5">
            <a:extLst>
              <a:ext uri="{FF2B5EF4-FFF2-40B4-BE49-F238E27FC236}">
                <a16:creationId xmlns:a16="http://schemas.microsoft.com/office/drawing/2014/main" id="{93B2A2AB-C1FD-6112-618C-680142AA03A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8">
            <a:extLst>
              <a:ext uri="{FF2B5EF4-FFF2-40B4-BE49-F238E27FC236}">
                <a16:creationId xmlns:a16="http://schemas.microsoft.com/office/drawing/2014/main" id="{FBC319EB-2B57-226B-6231-62A048833EFC}"/>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82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9DC1-1641-44B9-BF7B-BFC9B045A1B4}"/>
              </a:ext>
            </a:extLst>
          </p:cNvPr>
          <p:cNvSpPr>
            <a:spLocks noGrp="1"/>
          </p:cNvSpPr>
          <p:nvPr>
            <p:ph type="title"/>
          </p:nvPr>
        </p:nvSpPr>
        <p:spPr/>
        <p:txBody>
          <a:bodyPr>
            <a:normAutofit fontScale="90000"/>
          </a:bodyPr>
          <a:lstStyle/>
          <a:p>
            <a:br>
              <a:rPr lang="en-US" sz="4400" b="1" i="0" u="none" strike="noStrike" baseline="0" dirty="0"/>
            </a:br>
            <a:r>
              <a:rPr lang="en-US" sz="4400" b="1" i="0" u="none" strike="noStrike" baseline="0" dirty="0"/>
              <a:t>What is a </a:t>
            </a:r>
            <a:r>
              <a:rPr lang="en-US" sz="4400" b="1" i="0" u="none" strike="noStrike" baseline="0" dirty="0">
                <a:solidFill>
                  <a:srgbClr val="642265"/>
                </a:solidFill>
              </a:rPr>
              <a:t>futurist?</a:t>
            </a:r>
            <a:r>
              <a:rPr lang="en-US" sz="4400" b="1" i="0" u="none" strike="noStrike" baseline="0" dirty="0"/>
              <a:t> </a:t>
            </a:r>
            <a:br>
              <a:rPr lang="en-US" sz="4400" b="0" i="0" u="none" strike="noStrike" baseline="0" dirty="0"/>
            </a:br>
            <a:endParaRPr lang="en-US" dirty="0"/>
          </a:p>
        </p:txBody>
      </p:sp>
      <p:sp>
        <p:nvSpPr>
          <p:cNvPr id="3" name="Content Placeholder 2">
            <a:extLst>
              <a:ext uri="{FF2B5EF4-FFF2-40B4-BE49-F238E27FC236}">
                <a16:creationId xmlns:a16="http://schemas.microsoft.com/office/drawing/2014/main" id="{5ABBE30D-2B9C-4652-A53D-F26FC9A535D4}"/>
              </a:ext>
            </a:extLst>
          </p:cNvPr>
          <p:cNvSpPr>
            <a:spLocks noGrp="1"/>
          </p:cNvSpPr>
          <p:nvPr>
            <p:ph idx="1"/>
          </p:nvPr>
        </p:nvSpPr>
        <p:spPr/>
        <p:txBody>
          <a:bodyPr/>
          <a:lstStyle/>
          <a:p>
            <a:pPr marL="0" indent="0">
              <a:buNone/>
            </a:pPr>
            <a:r>
              <a:rPr lang="en-US" sz="2800" b="0" i="0" u="none" strike="noStrike" baseline="0" dirty="0">
                <a:latin typeface="Lato Black" panose="020F0502020204030203" pitchFamily="34" charset="0"/>
                <a:ea typeface="Lato Black" panose="020F0502020204030203" pitchFamily="34" charset="0"/>
                <a:cs typeface="Lato Black" panose="020F0502020204030203" pitchFamily="34" charset="0"/>
              </a:rPr>
              <a:t>A futurist studies </a:t>
            </a:r>
            <a:r>
              <a:rPr lang="en-US" sz="2800" b="0" i="0" u="none" strike="noStrike" baseline="0" dirty="0">
                <a:solidFill>
                  <a:srgbClr val="642265"/>
                </a:solidFill>
                <a:latin typeface="Lato Black" panose="020F0502020204030203" pitchFamily="34" charset="0"/>
                <a:ea typeface="Lato Black" panose="020F0502020204030203" pitchFamily="34" charset="0"/>
                <a:cs typeface="Lato Black" panose="020F0502020204030203" pitchFamily="34" charset="0"/>
              </a:rPr>
              <a:t>long-term trends </a:t>
            </a:r>
            <a:r>
              <a:rPr lang="en-US" sz="2800" b="0" i="0" u="none" strike="noStrike" baseline="0" dirty="0">
                <a:latin typeface="Lato Black" panose="020F0502020204030203" pitchFamily="34" charset="0"/>
                <a:ea typeface="Lato Black" panose="020F0502020204030203" pitchFamily="34" charset="0"/>
                <a:cs typeface="Lato Black" panose="020F0502020204030203" pitchFamily="34" charset="0"/>
              </a:rPr>
              <a:t>from a global perspective, identifying their </a:t>
            </a:r>
            <a:r>
              <a:rPr lang="en-US" sz="2800" b="0" i="0" u="none" strike="noStrike" baseline="0" dirty="0">
                <a:solidFill>
                  <a:srgbClr val="642265"/>
                </a:solidFill>
                <a:latin typeface="Lato Black" panose="020F0502020204030203" pitchFamily="34" charset="0"/>
                <a:ea typeface="Lato Black" panose="020F0502020204030203" pitchFamily="34" charset="0"/>
                <a:cs typeface="Lato Black" panose="020F0502020204030203" pitchFamily="34" charset="0"/>
              </a:rPr>
              <a:t>implications</a:t>
            </a:r>
            <a:r>
              <a:rPr lang="en-US" sz="2800" b="0" i="0" u="none" strike="noStrike" baseline="0" dirty="0">
                <a:latin typeface="Lato Black" panose="020F0502020204030203" pitchFamily="34" charset="0"/>
                <a:ea typeface="Lato Black" panose="020F0502020204030203" pitchFamily="34" charset="0"/>
                <a:cs typeface="Lato Black" panose="020F0502020204030203" pitchFamily="34" charset="0"/>
              </a:rPr>
              <a:t> for business and society. </a:t>
            </a:r>
          </a:p>
          <a:p>
            <a:pPr marL="0" indent="0">
              <a:buNone/>
            </a:pPr>
            <a:r>
              <a:rPr lang="en-US" sz="2800" b="0" i="0" u="none" strike="noStrike" baseline="0" dirty="0">
                <a:latin typeface="Lato Black" panose="020F0502020204030203" pitchFamily="34" charset="0"/>
                <a:ea typeface="Lato Black" panose="020F0502020204030203" pitchFamily="34" charset="0"/>
                <a:cs typeface="Lato Black" panose="020F0502020204030203" pitchFamily="34" charset="0"/>
              </a:rPr>
              <a:t>A futurist’s work can range from creating industry forecasts and policy agendas to </a:t>
            </a:r>
            <a:r>
              <a:rPr lang="en-US" sz="2800" b="0" i="0" u="none" strike="noStrike" baseline="0" dirty="0">
                <a:solidFill>
                  <a:srgbClr val="642265"/>
                </a:solidFill>
                <a:latin typeface="Lato Black" panose="020F0502020204030203" pitchFamily="34" charset="0"/>
                <a:ea typeface="Lato Black" panose="020F0502020204030203" pitchFamily="34" charset="0"/>
                <a:cs typeface="Lato Black" panose="020F0502020204030203" pitchFamily="34" charset="0"/>
              </a:rPr>
              <a:t>speculating</a:t>
            </a:r>
            <a:r>
              <a:rPr lang="en-US" sz="2800" b="0" i="0" u="none" strike="noStrike" baseline="0" dirty="0">
                <a:latin typeface="Lato Black" panose="020F0502020204030203" pitchFamily="34" charset="0"/>
                <a:ea typeface="Lato Black" panose="020F0502020204030203" pitchFamily="34" charset="0"/>
                <a:cs typeface="Lato Black" panose="020F0502020204030203" pitchFamily="34" charset="0"/>
              </a:rPr>
              <a:t> about how our work, education, healthcare, and families are poised to change. </a:t>
            </a:r>
          </a:p>
          <a:p>
            <a:pPr marL="0" indent="0">
              <a:buNone/>
            </a:pPr>
            <a:r>
              <a:rPr lang="en-US" sz="2800" b="0" i="0" u="none" strike="noStrike" baseline="0" dirty="0">
                <a:latin typeface="Lato Black" panose="020F0502020204030203" pitchFamily="34" charset="0"/>
                <a:ea typeface="Lato Black" panose="020F0502020204030203" pitchFamily="34" charset="0"/>
                <a:cs typeface="Lato Black" panose="020F0502020204030203" pitchFamily="34" charset="0"/>
              </a:rPr>
              <a:t>This is called </a:t>
            </a:r>
            <a:r>
              <a:rPr lang="en-US" sz="2800" b="0" i="0" u="none" strike="noStrike" baseline="0" dirty="0">
                <a:solidFill>
                  <a:srgbClr val="642265"/>
                </a:solidFill>
                <a:latin typeface="Lato Black" panose="020F0502020204030203" pitchFamily="34" charset="0"/>
                <a:ea typeface="Lato Black" panose="020F0502020204030203" pitchFamily="34" charset="0"/>
                <a:cs typeface="Lato Black" panose="020F0502020204030203" pitchFamily="34" charset="0"/>
              </a:rPr>
              <a:t>Strategic Foresight.</a:t>
            </a:r>
            <a:r>
              <a:rPr lang="en-US" sz="2800" b="0" i="0" u="none" strike="noStrike" baseline="0" dirty="0">
                <a:latin typeface="Lato Black" panose="020F0502020204030203" pitchFamily="34" charset="0"/>
                <a:ea typeface="Lato Black" panose="020F0502020204030203" pitchFamily="34" charset="0"/>
                <a:cs typeface="Lato Black" panose="020F0502020204030203" pitchFamily="34" charset="0"/>
              </a:rPr>
              <a:t> </a:t>
            </a:r>
            <a:endParaRPr lang="en-US" dirty="0">
              <a:latin typeface="Lato Black" panose="020F0502020204030203" pitchFamily="34" charset="0"/>
              <a:ea typeface="Lato Black" panose="020F0502020204030203" pitchFamily="34" charset="0"/>
              <a:cs typeface="Lato Black" panose="020F0502020204030203" pitchFamily="34" charset="0"/>
            </a:endParaRPr>
          </a:p>
          <a:p>
            <a:endParaRPr lang="en-US"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82282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89F6-01F8-4ECC-8045-C31F76ACFF19}"/>
              </a:ext>
            </a:extLst>
          </p:cNvPr>
          <p:cNvSpPr>
            <a:spLocks noGrp="1"/>
          </p:cNvSpPr>
          <p:nvPr>
            <p:ph type="title"/>
          </p:nvPr>
        </p:nvSpPr>
        <p:spPr>
          <a:xfrm>
            <a:off x="819346" y="930733"/>
            <a:ext cx="10483392" cy="1325563"/>
          </a:xfrm>
        </p:spPr>
        <p:txBody>
          <a:bodyPr anchor="ctr">
            <a:normAutofit fontScale="90000"/>
          </a:bodyPr>
          <a:lstStyle/>
          <a:p>
            <a:br>
              <a:rPr lang="en-US" sz="4400" b="1" dirty="0">
                <a:solidFill>
                  <a:srgbClr val="233F8F"/>
                </a:solidFill>
                <a:effectLst/>
                <a:latin typeface="Open Sans" panose="020B0606030504020204" pitchFamily="34" charset="0"/>
                <a:ea typeface="Calibri" panose="020F0502020204030204" pitchFamily="34" charset="0"/>
                <a:cs typeface="Open Sans" panose="020B0606030504020204" pitchFamily="34" charset="0"/>
              </a:rPr>
            </a:br>
            <a:r>
              <a:rPr lang="en-US" sz="4400" b="1" dirty="0">
                <a:effectLst/>
              </a:rPr>
              <a:t>What can </a:t>
            </a:r>
            <a:r>
              <a:rPr lang="en-US" sz="4400" b="1" dirty="0">
                <a:solidFill>
                  <a:srgbClr val="642265"/>
                </a:solidFill>
                <a:effectLst/>
              </a:rPr>
              <a:t>Strategic Foresight </a:t>
            </a:r>
            <a:r>
              <a:rPr lang="en-US" sz="4400" b="1" dirty="0">
                <a:effectLst/>
              </a:rPr>
              <a:t>do</a:t>
            </a:r>
            <a:br>
              <a:rPr lang="en-US" sz="4400" b="1" dirty="0">
                <a:effectLst/>
              </a:rPr>
            </a:br>
            <a:r>
              <a:rPr lang="en-US" sz="4400" b="1" dirty="0">
                <a:effectLst/>
              </a:rPr>
              <a:t>for </a:t>
            </a:r>
            <a:r>
              <a:rPr lang="en-US" sz="4400" b="1" dirty="0"/>
              <a:t>my o</a:t>
            </a:r>
            <a:r>
              <a:rPr lang="en-US" sz="4400" b="1" dirty="0">
                <a:effectLst/>
              </a:rPr>
              <a:t>rganization &amp; </a:t>
            </a:r>
            <a:r>
              <a:rPr lang="en-US" sz="4400" b="1" dirty="0"/>
              <a:t>c</a:t>
            </a:r>
            <a:r>
              <a:rPr lang="en-US" sz="4400" b="1" dirty="0">
                <a:effectLst/>
              </a:rPr>
              <a:t>ommunity? </a:t>
            </a:r>
            <a:br>
              <a:rPr lang="en-US" sz="4400" dirty="0">
                <a:effectLst/>
              </a:rPr>
            </a:br>
            <a:endParaRPr lang="en-US" dirty="0"/>
          </a:p>
        </p:txBody>
      </p:sp>
      <p:sp>
        <p:nvSpPr>
          <p:cNvPr id="3" name="Content Placeholder 2">
            <a:extLst>
              <a:ext uri="{FF2B5EF4-FFF2-40B4-BE49-F238E27FC236}">
                <a16:creationId xmlns:a16="http://schemas.microsoft.com/office/drawing/2014/main" id="{2890C1ED-FC99-4EBF-90C2-612973DD1256}"/>
              </a:ext>
            </a:extLst>
          </p:cNvPr>
          <p:cNvSpPr>
            <a:spLocks noGrp="1"/>
          </p:cNvSpPr>
          <p:nvPr>
            <p:ph idx="1"/>
          </p:nvPr>
        </p:nvSpPr>
        <p:spPr>
          <a:xfrm>
            <a:off x="958690" y="2516328"/>
            <a:ext cx="10204704" cy="2971800"/>
          </a:xfrm>
        </p:spPr>
        <p:txBody>
          <a:bodyPr/>
          <a:lstStyle/>
          <a:p>
            <a:pPr marL="457200" marR="50800" indent="-457200" algn="just">
              <a:spcBef>
                <a:spcPts val="0"/>
              </a:spcBef>
              <a:spcAft>
                <a:spcPts val="200"/>
              </a:spcAft>
            </a:pPr>
            <a:r>
              <a:rPr lang="en-US" sz="2800" dirty="0">
                <a:effectLst/>
                <a:latin typeface="Lato Black" panose="020F0502020204030203" pitchFamily="34" charset="0"/>
                <a:ea typeface="Lato Black" panose="020F0502020204030203" pitchFamily="34" charset="0"/>
                <a:cs typeface="Lato Black" panose="020F0502020204030203" pitchFamily="34" charset="0"/>
              </a:rPr>
              <a:t>While no one can predict the future, foresight allows us to </a:t>
            </a:r>
            <a:r>
              <a:rPr lang="en-US" sz="2800" dirty="0">
                <a:solidFill>
                  <a:srgbClr val="642265"/>
                </a:solidFill>
                <a:effectLst/>
                <a:latin typeface="Lato Black" panose="020F0502020204030203" pitchFamily="34" charset="0"/>
                <a:ea typeface="Lato Black" panose="020F0502020204030203" pitchFamily="34" charset="0"/>
                <a:cs typeface="Lato Black" panose="020F0502020204030203" pitchFamily="34" charset="0"/>
              </a:rPr>
              <a:t>mine the external environment for trends </a:t>
            </a:r>
            <a:r>
              <a:rPr lang="en-US" sz="2800" dirty="0">
                <a:effectLst/>
                <a:latin typeface="Lato Black" panose="020F0502020204030203" pitchFamily="34" charset="0"/>
                <a:ea typeface="Lato Black" panose="020F0502020204030203" pitchFamily="34" charset="0"/>
                <a:cs typeface="Lato Black" panose="020F0502020204030203" pitchFamily="34" charset="0"/>
              </a:rPr>
              <a:t>and issues and </a:t>
            </a:r>
            <a:r>
              <a:rPr lang="en-US" sz="2800" dirty="0">
                <a:solidFill>
                  <a:srgbClr val="642265"/>
                </a:solidFill>
                <a:effectLst/>
                <a:latin typeface="Lato Black" panose="020F0502020204030203" pitchFamily="34" charset="0"/>
                <a:ea typeface="Lato Black" panose="020F0502020204030203" pitchFamily="34" charset="0"/>
                <a:cs typeface="Lato Black" panose="020F0502020204030203" pitchFamily="34" charset="0"/>
              </a:rPr>
              <a:t>leverage those insights </a:t>
            </a:r>
            <a:r>
              <a:rPr lang="en-US" sz="2800" dirty="0">
                <a:effectLst/>
                <a:latin typeface="Lato Black" panose="020F0502020204030203" pitchFamily="34" charset="0"/>
                <a:ea typeface="Lato Black" panose="020F0502020204030203" pitchFamily="34" charset="0"/>
                <a:cs typeface="Lato Black" panose="020F0502020204030203" pitchFamily="34" charset="0"/>
              </a:rPr>
              <a:t>to </a:t>
            </a:r>
            <a:r>
              <a:rPr lang="en-US" sz="2800" dirty="0">
                <a:solidFill>
                  <a:srgbClr val="642265"/>
                </a:solidFill>
                <a:effectLst/>
                <a:latin typeface="Lato Black" panose="020F0502020204030203" pitchFamily="34" charset="0"/>
                <a:ea typeface="Lato Black" panose="020F0502020204030203" pitchFamily="34" charset="0"/>
                <a:cs typeface="Lato Black" panose="020F0502020204030203" pitchFamily="34" charset="0"/>
              </a:rPr>
              <a:t>create maps of the emerging landscape. </a:t>
            </a:r>
          </a:p>
          <a:p>
            <a:pPr marL="457200" marR="50800" indent="-457200" algn="just">
              <a:spcBef>
                <a:spcPts val="0"/>
              </a:spcBef>
              <a:spcAft>
                <a:spcPts val="200"/>
              </a:spcAft>
            </a:pPr>
            <a:r>
              <a:rPr lang="en-US" sz="2800" dirty="0">
                <a:effectLst/>
                <a:latin typeface="Lato Black" panose="020F0502020204030203" pitchFamily="34" charset="0"/>
                <a:ea typeface="Lato Black" panose="020F0502020204030203" pitchFamily="34" charset="0"/>
                <a:cs typeface="Lato Black" panose="020F0502020204030203" pitchFamily="34" charset="0"/>
              </a:rPr>
              <a:t>These well-informed maps of the future will enable us to </a:t>
            </a:r>
            <a:r>
              <a:rPr lang="en-US" sz="2800" dirty="0">
                <a:solidFill>
                  <a:srgbClr val="642265"/>
                </a:solidFill>
                <a:effectLst/>
                <a:latin typeface="Lato Black" panose="020F0502020204030203" pitchFamily="34" charset="0"/>
                <a:ea typeface="Lato Black" panose="020F0502020204030203" pitchFamily="34" charset="0"/>
                <a:cs typeface="Lato Black" panose="020F0502020204030203" pitchFamily="34" charset="0"/>
              </a:rPr>
              <a:t>test our current strategy, develop breakthrough innovations, and create transformative change. </a:t>
            </a:r>
          </a:p>
          <a:p>
            <a:endParaRPr lang="en-US" dirty="0"/>
          </a:p>
        </p:txBody>
      </p:sp>
    </p:spTree>
    <p:extLst>
      <p:ext uri="{BB962C8B-B14F-4D97-AF65-F5344CB8AC3E}">
        <p14:creationId xmlns:p14="http://schemas.microsoft.com/office/powerpoint/2010/main" val="1879796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9E69B-B357-7E8D-AFC4-65E7742E9D46}"/>
              </a:ext>
            </a:extLst>
          </p:cNvPr>
          <p:cNvSpPr>
            <a:spLocks noGrp="1"/>
          </p:cNvSpPr>
          <p:nvPr>
            <p:ph type="title"/>
          </p:nvPr>
        </p:nvSpPr>
        <p:spPr/>
        <p:txBody>
          <a:bodyPr/>
          <a:lstStyle/>
          <a:p>
            <a:r>
              <a:rPr lang="en-US" sz="4000" b="1" dirty="0">
                <a:solidFill>
                  <a:srgbClr val="642265"/>
                </a:solidFill>
              </a:rPr>
              <a:t>Why Think Like a Futurist?</a:t>
            </a:r>
          </a:p>
        </p:txBody>
      </p:sp>
      <p:sp>
        <p:nvSpPr>
          <p:cNvPr id="5" name="Content Placeholder 4">
            <a:extLst>
              <a:ext uri="{FF2B5EF4-FFF2-40B4-BE49-F238E27FC236}">
                <a16:creationId xmlns:a16="http://schemas.microsoft.com/office/drawing/2014/main" id="{B21BE491-ADAE-1347-EAAB-8AC3FDF36535}"/>
              </a:ext>
            </a:extLst>
          </p:cNvPr>
          <p:cNvSpPr>
            <a:spLocks noGrp="1"/>
          </p:cNvSpPr>
          <p:nvPr>
            <p:ph idx="1"/>
          </p:nvPr>
        </p:nvSpPr>
        <p:spPr/>
        <p:txBody>
          <a:bodyPr/>
          <a:lstStyle/>
          <a:p>
            <a:r>
              <a:rPr lang="en-US" sz="2800" dirty="0">
                <a:latin typeface="Lato Black" panose="020F0502020204030203" pitchFamily="34" charset="0"/>
                <a:ea typeface="Lato Black" panose="020F0502020204030203" pitchFamily="34" charset="0"/>
                <a:cs typeface="Lato Black" panose="020F0502020204030203" pitchFamily="34" charset="0"/>
              </a:rPr>
              <a:t>Telos Thinking – Greek means ultimate aim or purpose</a:t>
            </a:r>
          </a:p>
          <a:p>
            <a:r>
              <a:rPr lang="en-US" sz="2800" dirty="0">
                <a:latin typeface="Lato Black" panose="020F0502020204030203" pitchFamily="34" charset="0"/>
                <a:ea typeface="Lato Black" panose="020F0502020204030203" pitchFamily="34" charset="0"/>
                <a:cs typeface="Lato Black" panose="020F0502020204030203" pitchFamily="34" charset="0"/>
              </a:rPr>
              <a:t> Are you Vision and Mission Driven?</a:t>
            </a:r>
          </a:p>
          <a:p>
            <a:r>
              <a:rPr lang="en-US" sz="2800" dirty="0">
                <a:latin typeface="Lato Black" panose="020F0502020204030203" pitchFamily="34" charset="0"/>
                <a:ea typeface="Lato Black" panose="020F0502020204030203" pitchFamily="34" charset="0"/>
                <a:cs typeface="Lato Black" panose="020F0502020204030203" pitchFamily="34" charset="0"/>
              </a:rPr>
              <a:t>To What End? </a:t>
            </a:r>
          </a:p>
          <a:p>
            <a:r>
              <a:rPr lang="en-US" sz="2800" dirty="0" err="1">
                <a:latin typeface="Lato Black" panose="020F0502020204030203" pitchFamily="34" charset="0"/>
                <a:ea typeface="Lato Black" panose="020F0502020204030203" pitchFamily="34" charset="0"/>
                <a:cs typeface="Lato Black" panose="020F0502020204030203" pitchFamily="34" charset="0"/>
              </a:rPr>
              <a:t>Authenian</a:t>
            </a:r>
            <a:r>
              <a:rPr lang="en-US" sz="2800" dirty="0">
                <a:latin typeface="Lato Black" panose="020F0502020204030203" pitchFamily="34" charset="0"/>
                <a:ea typeface="Lato Black" panose="020F0502020204030203" pitchFamily="34" charset="0"/>
                <a:cs typeface="Lato Black" panose="020F0502020204030203" pitchFamily="34" charset="0"/>
              </a:rPr>
              <a:t> Oath</a:t>
            </a:r>
          </a:p>
        </p:txBody>
      </p:sp>
    </p:spTree>
    <p:extLst>
      <p:ext uri="{BB962C8B-B14F-4D97-AF65-F5344CB8AC3E}">
        <p14:creationId xmlns:p14="http://schemas.microsoft.com/office/powerpoint/2010/main" val="371618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3315-53F6-4571-88F2-80FC329A5D22}"/>
              </a:ext>
            </a:extLst>
          </p:cNvPr>
          <p:cNvSpPr>
            <a:spLocks noGrp="1"/>
          </p:cNvSpPr>
          <p:nvPr>
            <p:ph type="title"/>
          </p:nvPr>
        </p:nvSpPr>
        <p:spPr>
          <a:xfrm>
            <a:off x="600156" y="224466"/>
            <a:ext cx="4535724" cy="5504688"/>
          </a:xfrm>
        </p:spPr>
        <p:txBody>
          <a:bodyPr anchor="ctr">
            <a:normAutofit/>
          </a:bodyPr>
          <a:lstStyle/>
          <a:p>
            <a:r>
              <a:rPr lang="en-US" sz="4000" b="1" dirty="0">
                <a:solidFill>
                  <a:schemeClr val="bg1"/>
                </a:solidFill>
                <a:effectLst/>
              </a:rPr>
              <a:t>Why is it difficult for most people to think like a futurist? </a:t>
            </a:r>
            <a:endParaRPr lang="en-US" sz="4000" dirty="0">
              <a:solidFill>
                <a:schemeClr val="bg1"/>
              </a:solidFill>
            </a:endParaRPr>
          </a:p>
        </p:txBody>
      </p:sp>
      <p:graphicFrame>
        <p:nvGraphicFramePr>
          <p:cNvPr id="5" name="Content Placeholder 2">
            <a:extLst>
              <a:ext uri="{FF2B5EF4-FFF2-40B4-BE49-F238E27FC236}">
                <a16:creationId xmlns:a16="http://schemas.microsoft.com/office/drawing/2014/main" id="{2CAAC140-1C34-468D-BFE5-9065DFB8B1C6}"/>
              </a:ext>
            </a:extLst>
          </p:cNvPr>
          <p:cNvGraphicFramePr>
            <a:graphicFrameLocks noGrp="1"/>
          </p:cNvGraphicFramePr>
          <p:nvPr>
            <p:ph idx="1"/>
            <p:extLst>
              <p:ext uri="{D42A27DB-BD31-4B8C-83A1-F6EECF244321}">
                <p14:modId xmlns:p14="http://schemas.microsoft.com/office/powerpoint/2010/main" val="110450399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9971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dirty="0"/>
              <a:t>What Futures Are Coming Soon to You?</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p:txBody>
          <a:bodyPr/>
          <a:lstStyle/>
          <a:p>
            <a:r>
              <a:rPr lang="en-US" dirty="0"/>
              <a:t>SOCIAL * ECONOMIC * POLITICAL * ENVIRONMENTAL * DEMOGRAPHICS * TECHNOLOGY * EDUCATION ETC</a:t>
            </a:r>
          </a:p>
        </p:txBody>
      </p:sp>
    </p:spTree>
    <p:extLst>
      <p:ext uri="{BB962C8B-B14F-4D97-AF65-F5344CB8AC3E}">
        <p14:creationId xmlns:p14="http://schemas.microsoft.com/office/powerpoint/2010/main" val="196875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D23E8-B868-AEA4-5700-E8C843BA71B9}"/>
              </a:ext>
            </a:extLst>
          </p:cNvPr>
          <p:cNvSpPr>
            <a:spLocks noGrp="1"/>
          </p:cNvSpPr>
          <p:nvPr>
            <p:ph type="title"/>
          </p:nvPr>
        </p:nvSpPr>
        <p:spPr/>
        <p:txBody>
          <a:bodyPr/>
          <a:lstStyle/>
          <a:p>
            <a:endParaRPr lang="en-US"/>
          </a:p>
        </p:txBody>
      </p:sp>
      <p:pic>
        <p:nvPicPr>
          <p:cNvPr id="5" name="Content Placeholder 4" descr="A diagram of a graph&#10;&#10;Description automatically generated with medium confidence">
            <a:extLst>
              <a:ext uri="{FF2B5EF4-FFF2-40B4-BE49-F238E27FC236}">
                <a16:creationId xmlns:a16="http://schemas.microsoft.com/office/drawing/2014/main" id="{28C3CBA4-8B04-A107-0B1F-6E43B4CD4590}"/>
              </a:ext>
            </a:extLst>
          </p:cNvPr>
          <p:cNvPicPr>
            <a:picLocks noGrp="1" noChangeAspect="1"/>
          </p:cNvPicPr>
          <p:nvPr>
            <p:ph idx="1"/>
          </p:nvPr>
        </p:nvPicPr>
        <p:blipFill>
          <a:blip r:embed="rId2"/>
          <a:stretch>
            <a:fillRect/>
          </a:stretch>
        </p:blipFill>
        <p:spPr>
          <a:xfrm>
            <a:off x="3082077" y="0"/>
            <a:ext cx="9109923" cy="6796857"/>
          </a:xfrm>
        </p:spPr>
      </p:pic>
    </p:spTree>
    <p:extLst>
      <p:ext uri="{BB962C8B-B14F-4D97-AF65-F5344CB8AC3E}">
        <p14:creationId xmlns:p14="http://schemas.microsoft.com/office/powerpoint/2010/main" val="1055511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4DBB-F41B-D81F-D8B8-9CD48621EBDB}"/>
              </a:ext>
            </a:extLst>
          </p:cNvPr>
          <p:cNvSpPr>
            <a:spLocks noGrp="1"/>
          </p:cNvSpPr>
          <p:nvPr>
            <p:ph type="title"/>
          </p:nvPr>
        </p:nvSpPr>
        <p:spPr/>
        <p:txBody>
          <a:bodyPr/>
          <a:lstStyle/>
          <a:p>
            <a:r>
              <a:rPr lang="en-US" dirty="0"/>
              <a:t>What do I like to read?</a:t>
            </a:r>
          </a:p>
        </p:txBody>
      </p:sp>
      <p:sp>
        <p:nvSpPr>
          <p:cNvPr id="4" name="Text Placeholder 3">
            <a:extLst>
              <a:ext uri="{FF2B5EF4-FFF2-40B4-BE49-F238E27FC236}">
                <a16:creationId xmlns:a16="http://schemas.microsoft.com/office/drawing/2014/main" id="{BB5BF445-1CA4-8D98-47D0-2333A4A5B221}"/>
              </a:ext>
            </a:extLst>
          </p:cNvPr>
          <p:cNvSpPr>
            <a:spLocks noGrp="1"/>
          </p:cNvSpPr>
          <p:nvPr>
            <p:ph type="body" idx="1"/>
          </p:nvPr>
        </p:nvSpPr>
        <p:spPr>
          <a:xfrm>
            <a:off x="6096000" y="1015316"/>
            <a:ext cx="5023104" cy="3314276"/>
          </a:xfrm>
        </p:spPr>
        <p:txBody>
          <a:bodyPr/>
          <a:lstStyle/>
          <a:p>
            <a:pPr>
              <a:lnSpc>
                <a:spcPct val="100000"/>
              </a:lnSpc>
              <a:spcBef>
                <a:spcPts val="0"/>
              </a:spcBef>
              <a:spcAft>
                <a:spcPts val="0"/>
              </a:spcAft>
            </a:pP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The Economist</a:t>
            </a:r>
            <a:b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World Economic Forum</a:t>
            </a:r>
          </a:p>
          <a:p>
            <a:pPr>
              <a:lnSpc>
                <a:spcPct val="100000"/>
              </a:lnSpc>
              <a:spcBef>
                <a:spcPts val="0"/>
              </a:spcBef>
              <a:spcAft>
                <a:spcPts val="0"/>
              </a:spcAft>
            </a:pP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The Atlantic</a:t>
            </a:r>
            <a:b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Institute for the Future</a:t>
            </a:r>
          </a:p>
          <a:p>
            <a:pPr>
              <a:lnSpc>
                <a:spcPct val="100000"/>
              </a:lnSpc>
              <a:spcBef>
                <a:spcPts val="0"/>
              </a:spcBef>
              <a:spcAft>
                <a:spcPts val="0"/>
              </a:spcAft>
            </a:pPr>
            <a:r>
              <a:rPr lang="en-US" sz="1600" u="sng" dirty="0">
                <a:solidFill>
                  <a:srgbClr val="642265"/>
                </a:solidFill>
                <a:latin typeface="Lato Black" panose="020F0502020204030203" pitchFamily="34" charset="0"/>
                <a:ea typeface="Lato Black" panose="020F0502020204030203" pitchFamily="34" charset="0"/>
                <a:cs typeface="Lato Black" panose="020F0502020204030203" pitchFamily="34" charset="0"/>
                <a:hlinkClick r:id="rId3" tooltip="https://www.bloomberg.com/citylab">
                  <a:extLst>
                    <a:ext uri="{A12FA001-AC4F-418D-AE19-62706E023703}">
                      <ahyp:hlinkClr xmlns:ahyp="http://schemas.microsoft.com/office/drawing/2018/hyperlinkcolor" val="tx"/>
                    </a:ext>
                  </a:extLst>
                </a:hlinkClick>
              </a:rPr>
              <a:t>CityLab - Bloomberg</a:t>
            </a:r>
            <a:b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hlinkClick r:id="rId4" tooltip="http://nextcity.org/">
                  <a:extLst>
                    <a:ext uri="{A12FA001-AC4F-418D-AE19-62706E023703}">
                      <ahyp:hlinkClr xmlns:ahyp="http://schemas.microsoft.com/office/drawing/2018/hyperlinkcolor" val="tx"/>
                    </a:ext>
                  </a:extLst>
                </a:hlinkClick>
              </a:rPr>
              <a:t>Nextcity.org</a:t>
            </a:r>
            <a:b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u="sng" dirty="0">
                <a:solidFill>
                  <a:srgbClr val="642265"/>
                </a:solidFill>
                <a:latin typeface="Lato Black" panose="020F0502020204030203" pitchFamily="34" charset="0"/>
                <a:ea typeface="Lato Black" panose="020F0502020204030203" pitchFamily="34" charset="0"/>
                <a:cs typeface="Lato Black" panose="020F0502020204030203" pitchFamily="34" charset="0"/>
                <a:hlinkClick r:id="rId5" tooltip="https://www.wsj.com/">
                  <a:extLst>
                    <a:ext uri="{A12FA001-AC4F-418D-AE19-62706E023703}">
                      <ahyp:hlinkClr xmlns:ahyp="http://schemas.microsoft.com/office/drawing/2018/hyperlinkcolor" val="tx"/>
                    </a:ext>
                  </a:extLst>
                </a:hlinkClick>
              </a:rPr>
              <a:t>Wall Street Journal</a:t>
            </a:r>
            <a:b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Forbes.com</a:t>
            </a:r>
          </a:p>
          <a:p>
            <a:pPr>
              <a:lnSpc>
                <a:spcPct val="100000"/>
              </a:lnSpc>
              <a:spcBef>
                <a:spcPts val="0"/>
              </a:spcBef>
              <a:spcAft>
                <a:spcPts val="0"/>
              </a:spcAft>
            </a:pP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hlinkClick r:id="rId6" tooltip="https://www.kiplinger.com/tool/business/t019-s000-kiplinger-s-economic-outlooks/index.php">
                  <a:extLst>
                    <a:ext uri="{A12FA001-AC4F-418D-AE19-62706E023703}">
                      <ahyp:hlinkClr xmlns:ahyp="http://schemas.microsoft.com/office/drawing/2018/hyperlinkcolor" val="tx"/>
                    </a:ext>
                  </a:extLst>
                </a:hlinkClick>
              </a:rPr>
              <a:t>Kiplinger.com</a:t>
            </a:r>
            <a:b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U</a:t>
            </a: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hlinkClick r:id="rId7" tooltip="http://www.urban.org/">
                  <a:extLst>
                    <a:ext uri="{A12FA001-AC4F-418D-AE19-62706E023703}">
                      <ahyp:hlinkClr xmlns:ahyp="http://schemas.microsoft.com/office/drawing/2018/hyperlinkcolor" val="tx"/>
                    </a:ext>
                  </a:extLst>
                </a:hlinkClick>
              </a:rPr>
              <a:t>rban.org</a:t>
            </a:r>
            <a:endPar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spcBef>
                <a:spcPts val="0"/>
              </a:spcBef>
              <a:spcAft>
                <a:spcPts val="0"/>
              </a:spcAft>
            </a:pP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Wired Magazine</a:t>
            </a:r>
          </a:p>
          <a:p>
            <a:pPr>
              <a:lnSpc>
                <a:spcPct val="100000"/>
              </a:lnSpc>
              <a:spcBef>
                <a:spcPts val="0"/>
              </a:spcBef>
              <a:spcAft>
                <a:spcPts val="0"/>
              </a:spcAft>
            </a:pP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Disruptordaily.com</a:t>
            </a:r>
          </a:p>
          <a:p>
            <a:pPr>
              <a:lnSpc>
                <a:spcPct val="100000"/>
              </a:lnSpc>
              <a:spcBef>
                <a:spcPts val="0"/>
              </a:spcBef>
              <a:spcAft>
                <a:spcPts val="0"/>
              </a:spcAft>
            </a:pPr>
            <a:endPar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spcBef>
                <a:spcPts val="0"/>
              </a:spcBef>
              <a:spcAft>
                <a:spcPts val="0"/>
              </a:spcAft>
            </a:pPr>
            <a:r>
              <a:rPr lang="en-US" sz="1600" b="0" i="0" dirty="0">
                <a:solidFill>
                  <a:srgbClr val="642265"/>
                </a:solidFill>
                <a:effectLst/>
                <a:latin typeface="Lato Black" panose="020F0502020204030203" pitchFamily="34" charset="0"/>
                <a:ea typeface="Lato Black" panose="020F0502020204030203" pitchFamily="34" charset="0"/>
                <a:cs typeface="Lato Black" panose="020F0502020204030203" pitchFamily="34" charset="0"/>
              </a:rPr>
              <a:t>Organization for Economic Cooperation and Development</a:t>
            </a:r>
            <a:b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C</a:t>
            </a: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hlinkClick r:id="rId8" tooltip="https://www.conference-board.org/data/usforecast.cfm">
                  <a:extLst>
                    <a:ext uri="{A12FA001-AC4F-418D-AE19-62706E023703}">
                      <ahyp:hlinkClr xmlns:ahyp="http://schemas.microsoft.com/office/drawing/2018/hyperlinkcolor" val="tx"/>
                    </a:ext>
                  </a:extLst>
                </a:hlinkClick>
              </a:rPr>
              <a:t>onference-board.org/data/</a:t>
            </a:r>
            <a:r>
              <a:rPr lang="en-US" sz="1600" dirty="0" err="1">
                <a:solidFill>
                  <a:srgbClr val="642265"/>
                </a:solidFill>
                <a:latin typeface="Lato Black" panose="020F0502020204030203" pitchFamily="34" charset="0"/>
                <a:ea typeface="Lato Black" panose="020F0502020204030203" pitchFamily="34" charset="0"/>
                <a:cs typeface="Lato Black" panose="020F0502020204030203" pitchFamily="34" charset="0"/>
                <a:hlinkClick r:id="rId8" tooltip="https://www.conference-board.org/data/usforecast.cfm">
                  <a:extLst>
                    <a:ext uri="{A12FA001-AC4F-418D-AE19-62706E023703}">
                      <ahyp:hlinkClr xmlns:ahyp="http://schemas.microsoft.com/office/drawing/2018/hyperlinkcolor" val="tx"/>
                    </a:ext>
                  </a:extLst>
                </a:hlinkClick>
              </a:rPr>
              <a:t>usforecast</a:t>
            </a:r>
            <a:endPar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endParaRPr>
          </a:p>
          <a:p>
            <a:pPr>
              <a:lnSpc>
                <a:spcPct val="100000"/>
              </a:lnSpc>
              <a:spcBef>
                <a:spcPts val="0"/>
              </a:spcBef>
              <a:spcAft>
                <a:spcPts val="0"/>
              </a:spcAft>
            </a:pP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International Monetary Fund World Outlook</a:t>
            </a:r>
          </a:p>
          <a:p>
            <a:pPr>
              <a:lnSpc>
                <a:spcPct val="100000"/>
              </a:lnSpc>
              <a:spcBef>
                <a:spcPts val="0"/>
              </a:spcBef>
              <a:spcAft>
                <a:spcPts val="0"/>
              </a:spcAft>
            </a:pPr>
            <a:b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ICMA</a:t>
            </a:r>
            <a:b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b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American Planning Association</a:t>
            </a:r>
          </a:p>
          <a:p>
            <a:pPr>
              <a:lnSpc>
                <a:spcPct val="100000"/>
              </a:lnSpc>
              <a:spcBef>
                <a:spcPts val="0"/>
              </a:spcBef>
              <a:spcAft>
                <a:spcPts val="0"/>
              </a:spcAft>
            </a:pP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APWA</a:t>
            </a:r>
          </a:p>
          <a:p>
            <a:pPr>
              <a:lnSpc>
                <a:spcPct val="100000"/>
              </a:lnSpc>
              <a:spcBef>
                <a:spcPts val="0"/>
              </a:spcBef>
              <a:spcAft>
                <a:spcPts val="0"/>
              </a:spcAft>
            </a:pPr>
            <a:r>
              <a:rPr lang="en-US" sz="16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ASCE</a:t>
            </a:r>
          </a:p>
        </p:txBody>
      </p:sp>
      <p:sp>
        <p:nvSpPr>
          <p:cNvPr id="8" name="TextBox 7">
            <a:extLst>
              <a:ext uri="{FF2B5EF4-FFF2-40B4-BE49-F238E27FC236}">
                <a16:creationId xmlns:a16="http://schemas.microsoft.com/office/drawing/2014/main" id="{FB74FEB8-60B5-9BAD-A351-75DDBEE7A522}"/>
              </a:ext>
            </a:extLst>
          </p:cNvPr>
          <p:cNvSpPr txBox="1"/>
          <p:nvPr/>
        </p:nvSpPr>
        <p:spPr>
          <a:xfrm>
            <a:off x="914400" y="4023360"/>
            <a:ext cx="6096000" cy="1200329"/>
          </a:xfrm>
          <a:prstGeom prst="rect">
            <a:avLst/>
          </a:prstGeom>
          <a:noFill/>
        </p:spPr>
        <p:txBody>
          <a:bodyPr wrap="square">
            <a:spAutoFit/>
          </a:bodyPr>
          <a:lstStyle/>
          <a:p>
            <a:r>
              <a:rPr lang="en-US" sz="1800" dirty="0">
                <a:solidFill>
                  <a:srgbClr val="642265"/>
                </a:solidFill>
                <a:latin typeface="Lato Black" panose="020F0502020204030203" pitchFamily="34" charset="0"/>
                <a:ea typeface="Lato Black" panose="020F0502020204030203" pitchFamily="34" charset="0"/>
                <a:cs typeface="Lato Black" panose="020F0502020204030203" pitchFamily="34" charset="0"/>
                <a:hlinkClick r:id="rId9" tooltip="https://www.futuristinstitute.org/">
                  <a:extLst>
                    <a:ext uri="{A12FA001-AC4F-418D-AE19-62706E023703}">
                      <ahyp:hlinkClr xmlns:ahyp="http://schemas.microsoft.com/office/drawing/2018/hyperlinkcolor" val="tx"/>
                    </a:ext>
                  </a:extLst>
                </a:hlinkClick>
              </a:rPr>
              <a:t>futuristinstitute.org </a:t>
            </a:r>
            <a:endParaRPr lang="en-US" sz="1800" dirty="0">
              <a:solidFill>
                <a:srgbClr val="642265"/>
              </a:solidFill>
              <a:latin typeface="Lato Black" panose="020F0502020204030203" pitchFamily="34" charset="0"/>
              <a:ea typeface="Lato Black" panose="020F0502020204030203" pitchFamily="34" charset="0"/>
              <a:cs typeface="Lato Black" panose="020F0502020204030203" pitchFamily="34" charset="0"/>
            </a:endParaRPr>
          </a:p>
          <a:p>
            <a:r>
              <a:rPr lang="en-US" dirty="0">
                <a:solidFill>
                  <a:srgbClr val="642265"/>
                </a:solidFill>
                <a:latin typeface="Lato Black" panose="020F0502020204030203" pitchFamily="34" charset="0"/>
                <a:ea typeface="Lato Black" panose="020F0502020204030203" pitchFamily="34" charset="0"/>
                <a:cs typeface="Lato Black" panose="020F0502020204030203" pitchFamily="34" charset="0"/>
              </a:rPr>
              <a:t>worldfuture.org</a:t>
            </a:r>
          </a:p>
          <a:p>
            <a:endParaRPr lang="en-US" dirty="0">
              <a:solidFill>
                <a:srgbClr val="642265"/>
              </a:solidFill>
              <a:latin typeface="Lato Black" panose="020F0502020204030203" pitchFamily="34" charset="0"/>
              <a:ea typeface="Lato Black" panose="020F0502020204030203" pitchFamily="34" charset="0"/>
              <a:cs typeface="Lato Black" panose="020F0502020204030203" pitchFamily="34" charset="0"/>
            </a:endParaRPr>
          </a:p>
          <a:p>
            <a:r>
              <a:rPr lang="en-US" sz="1800" dirty="0">
                <a:solidFill>
                  <a:srgbClr val="642265"/>
                </a:solidFill>
                <a:latin typeface="Lato Black" panose="020F0502020204030203" pitchFamily="34" charset="0"/>
                <a:ea typeface="Lato Black" panose="020F0502020204030203" pitchFamily="34" charset="0"/>
                <a:cs typeface="Lato Black" panose="020F0502020204030203" pitchFamily="34" charset="0"/>
              </a:rPr>
              <a:t>Visual Capitalist - Signals</a:t>
            </a:r>
          </a:p>
        </p:txBody>
      </p:sp>
    </p:spTree>
    <p:extLst>
      <p:ext uri="{BB962C8B-B14F-4D97-AF65-F5344CB8AC3E}">
        <p14:creationId xmlns:p14="http://schemas.microsoft.com/office/powerpoint/2010/main" val="1811700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913053BAE3E146859B4A4AD7BFAF47" ma:contentTypeVersion="18" ma:contentTypeDescription="Create a new document." ma:contentTypeScope="" ma:versionID="7a7b3868ffecb62c294698a839601307">
  <xsd:schema xmlns:xsd="http://www.w3.org/2001/XMLSchema" xmlns:xs="http://www.w3.org/2001/XMLSchema" xmlns:p="http://schemas.microsoft.com/office/2006/metadata/properties" xmlns:ns2="3197e5b0-eafd-4616-879b-4225ba05460c" xmlns:ns3="38d4546b-4b9f-452f-8b45-7b051ef09c0d" targetNamespace="http://schemas.microsoft.com/office/2006/metadata/properties" ma:root="true" ma:fieldsID="84b42439b7b7d85cb567a829eeed8c33" ns2:_="" ns3:_="">
    <xsd:import namespace="3197e5b0-eafd-4616-879b-4225ba05460c"/>
    <xsd:import namespace="38d4546b-4b9f-452f-8b45-7b051ef09c0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97e5b0-eafd-4616-879b-4225ba0546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19a96d2-9c04-4bb3-9f06-533a1e6644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d4546b-4b9f-452f-8b45-7b051ef09c0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0d3787e-67f6-4d76-b428-647b49c4ab9f}" ma:internalName="TaxCatchAll" ma:showField="CatchAllData" ma:web="38d4546b-4b9f-452f-8b45-7b051ef09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8d4546b-4b9f-452f-8b45-7b051ef09c0d" xsi:nil="true"/>
    <lcf76f155ced4ddcb4097134ff3c332f xmlns="3197e5b0-eafd-4616-879b-4225ba0546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E96BA8-DD4C-4385-B0D3-B42EECEEFD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97e5b0-eafd-4616-879b-4225ba05460c"/>
    <ds:schemaRef ds:uri="38d4546b-4b9f-452f-8b45-7b051ef09c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DFAFD9-28C6-41F3-AA58-0A42CDE4238F}">
  <ds:schemaRefs>
    <ds:schemaRef ds:uri="http://schemas.microsoft.com/sharepoint/v3/contenttype/forms"/>
  </ds:schemaRefs>
</ds:datastoreItem>
</file>

<file path=customXml/itemProps3.xml><?xml version="1.0" encoding="utf-8"?>
<ds:datastoreItem xmlns:ds="http://schemas.openxmlformats.org/officeDocument/2006/customXml" ds:itemID="{E53D66F8-1C25-49DC-A114-8177166E43EF}">
  <ds:schemaRefs>
    <ds:schemaRef ds:uri="http://schemas.openxmlformats.org/package/2006/metadata/core-properties"/>
    <ds:schemaRef ds:uri="http://schemas.microsoft.com/office/2006/metadata/properties"/>
    <ds:schemaRef ds:uri="http://purl.org/dc/dcmitype/"/>
    <ds:schemaRef ds:uri="http://purl.org/dc/terms/"/>
    <ds:schemaRef ds:uri="http://schemas.microsoft.com/office/2006/documentManagement/types"/>
    <ds:schemaRef ds:uri="http://www.w3.org/XML/1998/namespace"/>
    <ds:schemaRef ds:uri="38d4546b-4b9f-452f-8b45-7b051ef09c0d"/>
    <ds:schemaRef ds:uri="http://schemas.microsoft.com/office/infopath/2007/PartnerControls"/>
    <ds:schemaRef ds:uri="3197e5b0-eafd-4616-879b-4225ba05460c"/>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6458</TotalTime>
  <Words>1864</Words>
  <Application>Microsoft Office PowerPoint</Application>
  <PresentationFormat>Widescreen</PresentationFormat>
  <Paragraphs>153</Paragraphs>
  <Slides>23</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FF Meta Serif Offc W01</vt:lpstr>
      <vt:lpstr>FF Meta Serif W01</vt:lpstr>
      <vt:lpstr>Lato</vt:lpstr>
      <vt:lpstr>Lato Black</vt:lpstr>
      <vt:lpstr>Open Sans</vt:lpstr>
      <vt:lpstr>Office Theme</vt:lpstr>
      <vt:lpstr>A Futurist for the Small City</vt:lpstr>
      <vt:lpstr>Futurist Thinking</vt:lpstr>
      <vt:lpstr> What is a futurist?  </vt:lpstr>
      <vt:lpstr> What can Strategic Foresight do for my organization &amp; community?  </vt:lpstr>
      <vt:lpstr>Why Think Like a Futurist?</vt:lpstr>
      <vt:lpstr>Why is it difficult for most people to think like a futurist? </vt:lpstr>
      <vt:lpstr>What Futures Are Coming Soon to You?</vt:lpstr>
      <vt:lpstr>PowerPoint Presentation</vt:lpstr>
      <vt:lpstr>What do I like to read?</vt:lpstr>
      <vt:lpstr>Who are Top Futurists?</vt:lpstr>
      <vt:lpstr>PowerPoint Presentation</vt:lpstr>
      <vt:lpstr>How do I develop trends?</vt:lpstr>
      <vt:lpstr>PowerPoint Presentation</vt:lpstr>
      <vt:lpstr>PowerPoint Presentation</vt:lpstr>
      <vt:lpstr>Types of Futures</vt:lpstr>
      <vt:lpstr>Trend Sort</vt:lpstr>
      <vt:lpstr>Trend Analysis</vt:lpstr>
      <vt:lpstr>SWOT To Analyze Trend</vt:lpstr>
      <vt:lpstr>Transgenerational Thinking</vt:lpstr>
      <vt:lpstr>Set Goals</vt:lpstr>
      <vt:lpstr>Strategies &amp; Actions</vt:lpstr>
      <vt:lpstr>Scenario Planning</vt:lpstr>
      <vt:lpstr>Let’s Connect!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Sheila Shockey</cp:lastModifiedBy>
  <cp:revision>26</cp:revision>
  <cp:lastPrinted>2024-06-03T21:10:54Z</cp:lastPrinted>
  <dcterms:created xsi:type="dcterms:W3CDTF">2022-10-21T14:04:38Z</dcterms:created>
  <dcterms:modified xsi:type="dcterms:W3CDTF">2024-06-06T18:12:12Z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0x0101008E913053BAE3E146859B4A4AD7BFAF47</vt:lpwstr>
  </property>
  <property fmtid="{D5CDD505-2E9C-101B-9397-08002B2CF9AE}" pid="3" name="MediaServiceImageTags">
    <vt:lpwstr/>
  </property>
</Properties>
</file>