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65" r:id="rId3"/>
    <p:sldId id="263" r:id="rId4"/>
    <p:sldId id="261" r:id="rId5"/>
    <p:sldId id="267" r:id="rId6"/>
    <p:sldId id="268" r:id="rId7"/>
    <p:sldId id="25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28041"/>
    <a:srgbClr val="982068"/>
    <a:srgbClr val="FFFFFF"/>
    <a:srgbClr val="642265"/>
    <a:srgbClr val="663399"/>
    <a:srgbClr val="28427C"/>
    <a:srgbClr val="1C82B8"/>
    <a:srgbClr val="505050"/>
    <a:srgbClr val="00B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3"/>
    <p:restoredTop sz="94694"/>
  </p:normalViewPr>
  <p:slideViewPr>
    <p:cSldViewPr snapToGrid="0">
      <p:cViewPr varScale="1">
        <p:scale>
          <a:sx n="105" d="100"/>
          <a:sy n="105" d="100"/>
        </p:scale>
        <p:origin x="9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3F50C-0312-413D-82F9-F6DC2941482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6E77F-9CED-4421-9CBD-C00B60FA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6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-Cheesy but very </a:t>
            </a:r>
            <a:r>
              <a:rPr lang="en-US" dirty="0" err="1"/>
              <a:t>apropo</a:t>
            </a:r>
            <a:r>
              <a:rPr lang="en-US" dirty="0"/>
              <a:t> title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-Presentation will focus on how we jumped on an opportunity to create a dedicated revenue source to address housing and childcare issues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-Success in the local ballot measure is owed completely to strong collaboration, as is putting the newly created revenue source to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6E77F-9CED-4421-9CBD-C00B60FA44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-You are acutely aware of these issues, so I won’t dwell on the problem…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-For decades there were philosophical questions about the role of government and who should really be responsible for addressing the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6E77F-9CED-4421-9CBD-C00B60FA44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9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-There was collaboration, but not really impactful results…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-More recently, the Town took some actions to better poise us for the future, but again, it was really drops in a bucket that would take a long time to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6E77F-9CED-4421-9CBD-C00B60FA44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0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-Finally, a door was opened with enabling legislation that allowed LMDs to use revenues to address housing and childcare issues…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-Collaboration in the effort really started with our joint lobbying efforts (VEP, Town, EPHA)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-Had to decide whether to have a ballot measure at all and, if so, what it would ask for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-How to get it passed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-How money would be spent, administered, accounted for,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6E77F-9CED-4421-9CBD-C00B60FA44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-Just a glimpse of those formally included in the task force (COLLABORATION)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-Elected, business leaders, nonprofit leaders, local government staff, vacation rental owners, real estate agents,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6E77F-9CED-4421-9CBD-C00B60FA44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1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-Needs assessments, strategic plans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-Studies on demographic trends, taxes, interrelationships between taxing sources, market analyses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-Tourism reports and white papers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-Feedback from interviews, surveys, focus groups,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6E77F-9CED-4421-9CBD-C00B60FA44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95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-In the end, the Task Force recommended…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6E77F-9CED-4421-9CBD-C00B60FA44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F1B777-A353-BA0F-D087-94FCE8991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87BDB3-85C2-21A4-50AF-02CCE53C5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920245"/>
            <a:ext cx="7162800" cy="1332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72098"/>
            <a:ext cx="10204704" cy="1551262"/>
          </a:xfrm>
          <a:noFill/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4621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3F77DF-D02D-0923-8BCB-39182B9A30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1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91004-76E5-5DAA-D2A5-810909EDD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7A065-CAEA-DB78-386A-57A765AAD9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D8C60-7C99-C909-33AE-187F89D1F8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solidFill>
          <a:srgbClr val="F28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BD0110-6FD1-2F62-2DF5-DD8F72CF2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A0DF7F-1CA5-FD66-F5B8-B12CBC9DF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5AC90F-BA2E-C833-4A81-99403BF0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DAFD94-9B6D-982F-022F-1E37D56A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0B15F4-4A0D-2768-5F32-B865E42C2E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 background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DCF1BD-0C4A-F945-26DC-47C4876C3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solidFill>
                  <a:schemeClr val="bg1"/>
                </a:solidFill>
                <a:latin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9AE22-784A-F130-D222-256E5305E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4DE7D8-5FC8-9600-C790-C779660F03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white">
    <p:bg>
      <p:bgPr>
        <a:blipFill dpi="0" rotWithShape="1">
          <a:blip r:embed="rId2">
            <a:alphaModFix amt="5374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D19FAD-F309-68F5-A3B2-CDA3822D6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5C983-B597-FAAA-70D7-6044492B9D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blocks content">
    <p:bg>
      <p:bgPr>
        <a:blipFill dpi="0" rotWithShape="1">
          <a:blip r:embed="rId2">
            <a:alphaModFix amt="5374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1839-701E-49D1-765D-9055617C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6C71CA-159A-0BB2-841A-831F2F95C6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D3659B-9012-A08D-4FA1-7DFC29E74E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eft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4866132" cy="118872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>
            <a:lvl1pPr marL="2286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1pPr>
            <a:lvl2pPr marL="6858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2pPr>
            <a:lvl3pPr marL="11430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3pPr>
            <a:lvl4pPr marL="16002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4pPr>
            <a:lvl5pPr marL="20574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A2ABB-85BC-8DE4-E128-C418383837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DB0B0-DFC7-330C-C468-9FD1B862B3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white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8CFF-6142-FCF5-594F-85F8C6FC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436FE-1AD5-1155-9A51-2F9B050C69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22182-C948-3EC4-4863-D95B981DF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 white">
    <p:bg>
      <p:bgPr>
        <a:blipFill dpi="0" rotWithShape="1">
          <a:blip r:embed="rId2">
            <a:alphaModFix amt="523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313C3-8F84-8917-4109-7D9EFE546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B790C-F7CC-1ACD-A33A-6201B2F81B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72AB5-2D61-E791-3C5A-2889D385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22004-5CF5-C111-0323-2D4DC3F0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77440"/>
            <a:ext cx="10204704" cy="320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3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5" r:id="rId3"/>
    <p:sldLayoutId id="2147483650" r:id="rId4"/>
    <p:sldLayoutId id="2147483656" r:id="rId5"/>
    <p:sldLayoutId id="2147483652" r:id="rId6"/>
    <p:sldLayoutId id="2147483659" r:id="rId7"/>
    <p:sldLayoutId id="2147483654" r:id="rId8"/>
    <p:sldLayoutId id="2147483663" r:id="rId9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i="0" kern="1200" baseline="0">
          <a:solidFill>
            <a:srgbClr val="3366CC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7A8-7650-D4F0-9EDB-4B95E77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3200"/>
            <a:ext cx="10204704" cy="1371600"/>
          </a:xfrm>
        </p:spPr>
        <p:txBody>
          <a:bodyPr/>
          <a:lstStyle/>
          <a:p>
            <a:r>
              <a:rPr lang="en-US" dirty="0"/>
              <a:t>Collaborating for Change: </a:t>
            </a:r>
            <a:br>
              <a:rPr lang="en-US" dirty="0"/>
            </a:br>
            <a:r>
              <a:rPr lang="en-US" sz="2400" b="0" dirty="0"/>
              <a:t>How the Estes Valley is Tackling Workforce Housing and Childcare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06AA-AA05-1CC8-9D9A-F47235C9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663440"/>
            <a:ext cx="10204704" cy="101059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Travis </a:t>
            </a:r>
            <a:r>
              <a:rPr lang="en-US" sz="2000" dirty="0" err="1"/>
              <a:t>Machalek</a:t>
            </a:r>
            <a:r>
              <a:rPr lang="en-US" sz="2000" dirty="0"/>
              <a:t>, Town Administrator, Town of Estes Park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Jason Damweber, Deputy Town Administrator, Town of Estes Park</a:t>
            </a:r>
          </a:p>
        </p:txBody>
      </p:sp>
      <p:pic>
        <p:nvPicPr>
          <p:cNvPr id="4" name="Google Shape;87;p13">
            <a:extLst>
              <a:ext uri="{FF2B5EF4-FFF2-40B4-BE49-F238E27FC236}">
                <a16:creationId xmlns:a16="http://schemas.microsoft.com/office/drawing/2014/main" id="{284D6812-5364-7C62-A1CD-230B939AF8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0779" y="5700129"/>
            <a:ext cx="2015450" cy="906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Google Shape;88;p13">
            <a:extLst>
              <a:ext uri="{FF2B5EF4-FFF2-40B4-BE49-F238E27FC236}">
                <a16:creationId xmlns:a16="http://schemas.microsoft.com/office/drawing/2014/main" id="{D728997C-6A81-E222-7D0F-1BF781182F6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25701" y="2434175"/>
            <a:ext cx="1009102" cy="9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0;p13">
            <a:extLst>
              <a:ext uri="{FF2B5EF4-FFF2-40B4-BE49-F238E27FC236}">
                <a16:creationId xmlns:a16="http://schemas.microsoft.com/office/drawing/2014/main" id="{7F70E5BA-9E0F-9399-79D7-D8251D366CE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25701" y="3619180"/>
            <a:ext cx="1009102" cy="9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9;p13">
            <a:extLst>
              <a:ext uri="{FF2B5EF4-FFF2-40B4-BE49-F238E27FC236}">
                <a16:creationId xmlns:a16="http://schemas.microsoft.com/office/drawing/2014/main" id="{7CEF7FF9-024A-1763-5A46-0A331573C35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25701" y="4715610"/>
            <a:ext cx="1009102" cy="90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37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C0897-6399-0FA6-4AD0-09A39B8D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23A2A-36D6-0DC0-6B0B-D8BA72EF1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62" y="379480"/>
            <a:ext cx="9833075" cy="53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6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CAFA3-C19F-2DAB-54FD-0A23F9520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CB84D-07B2-D02F-C5CA-AC57158E4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74" y="412424"/>
            <a:ext cx="9929252" cy="537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5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CF34B2-1EEA-2923-9956-1B8A3B1AF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FFE887-0326-398D-7FB8-75CC16669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470" y="318239"/>
            <a:ext cx="9899059" cy="54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03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B9E08-A1C1-79E3-34EA-B4309D700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65B9F-7F68-2780-456F-4972C4B2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79" y="146304"/>
            <a:ext cx="10308242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3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1C741-FB82-B174-F492-EB2BF9DCA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C85441-BCC2-1EC5-A1C2-B236BB5BE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532" y="318705"/>
            <a:ext cx="9774936" cy="54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9199E-625B-D8F6-A7C0-A4E3E07B1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12" y="294141"/>
            <a:ext cx="10414975" cy="55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3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5B273E-5B9E-F764-7EDB-337B9BF8F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87" y="459359"/>
            <a:ext cx="10168625" cy="54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0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2B101-5D5E-2DAA-7E99-B15BA70502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AF336B-C68B-6A21-F92D-A792317F4B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E0E1CD0-E2DB-BA3C-B620-91EDB2D2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C69CAD-3AC8-DCEC-58E1-59FD46489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05" y="151638"/>
            <a:ext cx="10425922" cy="56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3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ED2129-5662-E3B2-66B9-C4FDC0C3C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8" y="477883"/>
            <a:ext cx="9437232" cy="536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9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3EAF65-B5C4-416E-1718-A884E69D4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40D07F-C833-251C-AC69-A13CAB465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68" y="434249"/>
            <a:ext cx="8315264" cy="53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3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4F9009-C90B-410C-66DE-729FE56EB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67C523-E7A6-4A36-60CB-EE85BD5DD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058" y="128168"/>
            <a:ext cx="10372431" cy="574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8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027E2C-7D1A-325C-C4BC-21D8E5C7C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34" y="171670"/>
            <a:ext cx="10430932" cy="57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8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2A5390-40CF-C4A2-9828-829D3516A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9881C1-9DEA-B502-456F-825C18B82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776" y="206431"/>
            <a:ext cx="10216447" cy="56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F97E8-A3C9-FB97-6DC6-98CD3DDAE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CA8F7-53BD-58CD-E428-68DC410B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46" y="151663"/>
            <a:ext cx="10391107" cy="55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01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C534586D1B347AAFEC02C9E763AE3" ma:contentTypeVersion="13" ma:contentTypeDescription="Create a new document." ma:contentTypeScope="" ma:versionID="646e69cc7ab1cb879de5f9fbefa176f9">
  <xsd:schema xmlns:xsd="http://www.w3.org/2001/XMLSchema" xmlns:xs="http://www.w3.org/2001/XMLSchema" xmlns:p="http://schemas.microsoft.com/office/2006/metadata/properties" xmlns:ns2="c7a0c1b0-6cfd-46fa-a72b-3b33342aa67a" xmlns:ns3="2b03622c-df81-4295-bffa-b76f23cfa4dd" targetNamespace="http://schemas.microsoft.com/office/2006/metadata/properties" ma:root="true" ma:fieldsID="38129ed58ecd964a6f74cf2e265f8f70" ns2:_="" ns3:_="">
    <xsd:import namespace="c7a0c1b0-6cfd-46fa-a72b-3b33342aa67a"/>
    <xsd:import namespace="2b03622c-df81-4295-bffa-b76f23cfa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0c1b0-6cfd-46fa-a72b-3b33342aa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2d73b94-0eba-4d43-b2d8-ac573da01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3622c-df81-4295-bffa-b76f23cfa4d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22fdd60-512c-4846-84f8-bcaad8deb88d}" ma:internalName="TaxCatchAll" ma:showField="CatchAllData" ma:web="2b03622c-df81-4295-bffa-b76f23cfa4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03622c-df81-4295-bffa-b76f23cfa4dd" xsi:nil="true"/>
    <lcf76f155ced4ddcb4097134ff3c332f xmlns="c7a0c1b0-6cfd-46fa-a72b-3b33342aa6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E10B8F-1ACB-4B45-A964-230A4785E31F}"/>
</file>

<file path=customXml/itemProps2.xml><?xml version="1.0" encoding="utf-8"?>
<ds:datastoreItem xmlns:ds="http://schemas.openxmlformats.org/officeDocument/2006/customXml" ds:itemID="{B6CE1AD5-7FAA-46D1-B193-F17FBD528167}"/>
</file>

<file path=customXml/itemProps3.xml><?xml version="1.0" encoding="utf-8"?>
<ds:datastoreItem xmlns:ds="http://schemas.openxmlformats.org/officeDocument/2006/customXml" ds:itemID="{5AA03F49-552A-4E8C-BF16-B90339682AC0}"/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356</Words>
  <Application>Microsoft Office PowerPoint</Application>
  <PresentationFormat>Widescreen</PresentationFormat>
  <Paragraphs>29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Lato</vt:lpstr>
      <vt:lpstr>Lato Black</vt:lpstr>
      <vt:lpstr>Office Theme</vt:lpstr>
      <vt:lpstr>Collaborating for Change:  How the Estes Valley is Tackling Workforce Housing and Childcare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Delia Jones</dc:creator>
  <cp:lastModifiedBy>Jason Damweber</cp:lastModifiedBy>
  <cp:revision>28</cp:revision>
  <dcterms:created xsi:type="dcterms:W3CDTF">2022-10-21T14:04:38Z</dcterms:created>
  <dcterms:modified xsi:type="dcterms:W3CDTF">2024-11-13T16:27:04Z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0x0101003EFC534586D1B347AAFEC02C9E763AE3</vt:lpwstr>
  </property>
</Properties>
</file>