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257" r:id="rId5"/>
    <p:sldId id="2101" r:id="rId6"/>
    <p:sldId id="2111" r:id="rId7"/>
    <p:sldId id="403" r:id="rId8"/>
    <p:sldId id="274" r:id="rId9"/>
    <p:sldId id="2115" r:id="rId10"/>
    <p:sldId id="282" r:id="rId11"/>
    <p:sldId id="404" r:id="rId12"/>
    <p:sldId id="2116" r:id="rId13"/>
    <p:sldId id="2117" r:id="rId14"/>
    <p:sldId id="279" r:id="rId15"/>
    <p:sldId id="2102" r:id="rId16"/>
    <p:sldId id="280" r:id="rId17"/>
    <p:sldId id="2097" r:id="rId18"/>
    <p:sldId id="268" r:id="rId19"/>
    <p:sldId id="283" r:id="rId20"/>
    <p:sldId id="405" r:id="rId21"/>
    <p:sldId id="406" r:id="rId22"/>
    <p:sldId id="2088" r:id="rId23"/>
    <p:sldId id="2105" r:id="rId24"/>
    <p:sldId id="2104" r:id="rId25"/>
    <p:sldId id="2094" r:id="rId26"/>
    <p:sldId id="2033" r:id="rId27"/>
    <p:sldId id="409" r:id="rId28"/>
    <p:sldId id="2006" r:id="rId29"/>
    <p:sldId id="2004" r:id="rId30"/>
    <p:sldId id="2095" r:id="rId31"/>
    <p:sldId id="1999" r:id="rId32"/>
    <p:sldId id="2001" r:id="rId33"/>
    <p:sldId id="2002" r:id="rId34"/>
    <p:sldId id="2003" r:id="rId35"/>
    <p:sldId id="2103" r:id="rId36"/>
    <p:sldId id="2051" r:id="rId37"/>
    <p:sldId id="2052" r:id="rId38"/>
    <p:sldId id="2053" r:id="rId39"/>
    <p:sldId id="2096" r:id="rId40"/>
    <p:sldId id="296" r:id="rId41"/>
    <p:sldId id="2007" r:id="rId42"/>
    <p:sldId id="2109" r:id="rId43"/>
    <p:sldId id="2005" r:id="rId44"/>
    <p:sldId id="2091" r:id="rId45"/>
    <p:sldId id="2092" r:id="rId46"/>
    <p:sldId id="2107" r:id="rId47"/>
    <p:sldId id="2093" r:id="rId48"/>
    <p:sldId id="209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F28041"/>
    <a:srgbClr val="982068"/>
    <a:srgbClr val="FFFFFF"/>
    <a:srgbClr val="642265"/>
    <a:srgbClr val="663399"/>
    <a:srgbClr val="28427C"/>
    <a:srgbClr val="1C82B8"/>
    <a:srgbClr val="505050"/>
    <a:srgbClr val="00B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76" autoAdjust="0"/>
    <p:restoredTop sz="93046" autoAdjust="0"/>
  </p:normalViewPr>
  <p:slideViewPr>
    <p:cSldViewPr snapToGrid="0">
      <p:cViewPr varScale="1">
        <p:scale>
          <a:sx n="104" d="100"/>
          <a:sy n="104" d="100"/>
        </p:scale>
        <p:origin x="2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E6E7F-C11D-48B8-9B9C-0F652DED6956}"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87D06-8FF5-4390-849E-E633DBEA7714}" type="slidenum">
              <a:rPr lang="en-US" smtClean="0"/>
              <a:t>‹#›</a:t>
            </a:fld>
            <a:endParaRPr lang="en-US"/>
          </a:p>
        </p:txBody>
      </p:sp>
    </p:spTree>
    <p:extLst>
      <p:ext uri="{BB962C8B-B14F-4D97-AF65-F5344CB8AC3E}">
        <p14:creationId xmlns:p14="http://schemas.microsoft.com/office/powerpoint/2010/main" val="72520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Cerebral_pals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orbes.com/sites/gusalexiou/2023/03/24/web-accessibility-laws-set-to-enter-new-era-as-doj-gears-up-for-spring-rulemaking/?sh=1a8d4cf1111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it.colorado.gov/accessibility-law#:~:text=HB21-1110%20makes%20it%20a%20state%20civil%20rights%20violation,services%20or%20benefits%20because%20of%20lack%20of%20accessibility."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leg.colorado.gov/sites/default/files/2023a_244_signed.pdf" TargetMode="External"/><Relationship Id="rId5" Type="http://schemas.openxmlformats.org/officeDocument/2006/relationships/hyperlink" Target="https://oit.colorado.gov/standards-policies-guides/guide-to-accessible-web-services" TargetMode="External"/><Relationship Id="rId4" Type="http://schemas.openxmlformats.org/officeDocument/2006/relationships/hyperlink" Target="https://www.boia.org/blog/new-colorado-law-requires-all-government-websites-to-meet-accessibility-standards#:~:text=A%20new%20state%20law%20may%20have%20wide%20implications,must%20provide%20reasonable%20accommodations%20for%20people%20with%20disabiliti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oia.org/blog/5-easy-web-accessibility-issues-to-fix-right-now?utm_content=246283046&amp;utm_medium=social&amp;utm_source=linkedin&amp;hss_channel=lis-obYLMgzShI"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olor.a11y.co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healthline.com/nutrition/wild-berries#7.-Salmonberry"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healthline.com/nutrition/wild-berries#7.-Salmonberry"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healthline.com/nutrition/wild-berries#7.-Salmonberry"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ection508.gov/create/document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rockymountainada.talentlms.com/catalog/info/id:14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cs.google.com/presentation/d/1lBBDZGfH3sOLvTA27qCsQKUA81PDRwkunqPQNu2T0-I/edit#slide=id.g1f922d61f20_0_85"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ncbddd/disabilityandhealth/impacts/colorado.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ncbddd/disabilityandhealth/impacts/colorado.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Brian and Don – Field room for their roles in P&amp;R (director/leadership, rec coord., IS/IT, etc...)</a:t>
            </a:r>
          </a:p>
          <a:p>
            <a:r>
              <a:rPr lang="en-US" sz="1200" dirty="0">
                <a:solidFill>
                  <a:srgbClr val="0A0C35"/>
                </a:solidFill>
                <a:latin typeface="Roboto"/>
                <a:ea typeface="Roboto"/>
                <a:cs typeface="Roboto"/>
                <a:sym typeface="Roboto"/>
              </a:rPr>
              <a:t>Don has solved accessibility issues with the Department of Justice, the Office of Civil Rights, and the Department of Homeland Security.  </a:t>
            </a:r>
            <a:endParaRPr lang="en-US" dirty="0"/>
          </a:p>
        </p:txBody>
      </p:sp>
      <p:sp>
        <p:nvSpPr>
          <p:cNvPr id="4" name="Slide Number Placeholder 3"/>
          <p:cNvSpPr>
            <a:spLocks noGrp="1"/>
          </p:cNvSpPr>
          <p:nvPr>
            <p:ph type="sldNum" sz="quarter" idx="5"/>
          </p:nvPr>
        </p:nvSpPr>
        <p:spPr/>
        <p:txBody>
          <a:bodyPr/>
          <a:lstStyle/>
          <a:p>
            <a:fld id="{B6EEF9C2-A952-DC40-953F-4B6DEE064E41}" type="slidenum">
              <a:rPr lang="en-US" smtClean="0"/>
              <a:t>2</a:t>
            </a:fld>
            <a:endParaRPr lang="en-US"/>
          </a:p>
        </p:txBody>
      </p:sp>
    </p:spTree>
    <p:extLst>
      <p:ext uri="{BB962C8B-B14F-4D97-AF65-F5344CB8AC3E}">
        <p14:creationId xmlns:p14="http://schemas.microsoft.com/office/powerpoint/2010/main" val="3217378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https://blog.ericgoldman.org/archives/2021/06/domino-pizzas-website-violated-the-americans-with-disabilities-act-ada-robes-v-dominos.htm</a:t>
            </a:r>
          </a:p>
          <a:p>
            <a:endParaRPr lang="en-US"/>
          </a:p>
          <a:p>
            <a:r>
              <a:rPr lang="en-US"/>
              <a:t>https://accessibe.com/blog/trends/what-does-the-dominos-ada-case-mean-for-small-medium-businesses</a:t>
            </a:r>
          </a:p>
          <a:p>
            <a:endParaRPr lang="en-US"/>
          </a:p>
        </p:txBody>
      </p:sp>
    </p:spTree>
    <p:extLst>
      <p:ext uri="{BB962C8B-B14F-4D97-AF65-F5344CB8AC3E}">
        <p14:creationId xmlns:p14="http://schemas.microsoft.com/office/powerpoint/2010/main" val="365199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Don</a:t>
            </a:r>
            <a:endParaRPr/>
          </a:p>
          <a:p>
            <a:pPr marL="0" lvl="0" indent="0" algn="l" rtl="0">
              <a:lnSpc>
                <a:spcPct val="100000"/>
              </a:lnSpc>
              <a:spcBef>
                <a:spcPts val="0"/>
              </a:spcBef>
              <a:spcAft>
                <a:spcPts val="0"/>
              </a:spcAft>
              <a:buSzPts val="1400"/>
              <a:buNone/>
            </a:pPr>
            <a:r>
              <a:rPr lang="en-US"/>
              <a:t>“…to symbolize the barriers confronting disabled people, more than 60 activists abandoned their crutches, wheelchairs, powerchairs, and other mobility-assistance devices and began crawling up the 83 stone steps that lead to the Capitol.”</a:t>
            </a:r>
            <a:endParaRPr/>
          </a:p>
          <a:p>
            <a:pPr marL="0" lvl="0" indent="0" algn="l" rtl="0">
              <a:lnSpc>
                <a:spcPct val="100000"/>
              </a:lnSpc>
              <a:spcBef>
                <a:spcPts val="0"/>
              </a:spcBef>
              <a:spcAft>
                <a:spcPts val="0"/>
              </a:spcAft>
              <a:buSzPts val="1400"/>
              <a:buNone/>
            </a:pPr>
            <a:r>
              <a:rPr lang="en-US" b="1" i="0">
                <a:latin typeface="Montserrat"/>
                <a:ea typeface="Montserrat"/>
                <a:cs typeface="Montserrat"/>
                <a:sym typeface="Montserrat"/>
              </a:rPr>
              <a:t>March 12, 1990</a:t>
            </a:r>
            <a:endParaRPr/>
          </a:p>
          <a:p>
            <a:pPr marL="0" lvl="0" indent="0" algn="l" rtl="0">
              <a:lnSpc>
                <a:spcPct val="100000"/>
              </a:lnSpc>
              <a:spcBef>
                <a:spcPts val="0"/>
              </a:spcBef>
              <a:spcAft>
                <a:spcPts val="0"/>
              </a:spcAft>
              <a:buSzPts val="1400"/>
              <a:buNone/>
            </a:pPr>
            <a:r>
              <a:rPr lang="en-US" b="0" i="0">
                <a:latin typeface="Montserrat"/>
                <a:ea typeface="Montserrat"/>
                <a:cs typeface="Montserrat"/>
                <a:sym typeface="Montserrat"/>
              </a:rPr>
              <a:t>The final version of the bill was signed into law on </a:t>
            </a:r>
            <a:r>
              <a:rPr lang="en-US" b="1" i="0">
                <a:latin typeface="Montserrat"/>
                <a:ea typeface="Montserrat"/>
                <a:cs typeface="Montserrat"/>
                <a:sym typeface="Montserrat"/>
              </a:rPr>
              <a:t>July 26, 1990</a:t>
            </a:r>
            <a:r>
              <a:rPr lang="en-US" b="0" i="0">
                <a:latin typeface="Montserrat"/>
                <a:ea typeface="Montserrat"/>
                <a:cs typeface="Montserrat"/>
                <a:sym typeface="Montserrat"/>
              </a:rPr>
              <a:t>, by President George H. W. Bush.</a:t>
            </a:r>
          </a:p>
          <a:p>
            <a:pPr marL="0" lvl="0" indent="0" algn="l" rtl="0">
              <a:lnSpc>
                <a:spcPct val="100000"/>
              </a:lnSpc>
              <a:spcBef>
                <a:spcPts val="0"/>
              </a:spcBef>
              <a:spcAft>
                <a:spcPts val="0"/>
              </a:spcAft>
              <a:buSzPts val="1400"/>
              <a:buNone/>
            </a:pPr>
            <a:endParaRPr lang="en-US" b="0" i="0">
              <a:latin typeface="Montserrat"/>
              <a:sym typeface="Montserrat"/>
            </a:endParaRPr>
          </a:p>
          <a:p>
            <a:pPr marL="0" lvl="0" indent="0" algn="l" rtl="0">
              <a:lnSpc>
                <a:spcPct val="100000"/>
              </a:lnSpc>
              <a:spcBef>
                <a:spcPts val="0"/>
              </a:spcBef>
              <a:spcAft>
                <a:spcPts val="0"/>
              </a:spcAft>
              <a:buSzPts val="1400"/>
              <a:buNone/>
            </a:pPr>
            <a:r>
              <a:rPr lang="en-US" b="0" i="0">
                <a:solidFill>
                  <a:srgbClr val="202122"/>
                </a:solidFill>
                <a:effectLst/>
                <a:highlight>
                  <a:srgbClr val="FFFFFF"/>
                </a:highlight>
                <a:latin typeface="Arial" panose="020B0604020202020204" pitchFamily="34" charset="0"/>
              </a:rPr>
              <a:t>Jennifer Keelan, a second grader with </a:t>
            </a:r>
            <a:r>
              <a:rPr lang="en-US" b="0" i="0" u="none" strike="noStrike">
                <a:effectLst/>
                <a:highlight>
                  <a:srgbClr val="FFFFFF"/>
                </a:highlight>
                <a:latin typeface="Arial" panose="020B0604020202020204" pitchFamily="34" charset="0"/>
                <a:hlinkClick r:id="rId3" tooltip="Cerebral palsy"/>
              </a:rPr>
              <a:t>cerebral palsy</a:t>
            </a:r>
            <a:r>
              <a:rPr lang="en-US" b="0" i="0">
                <a:solidFill>
                  <a:srgbClr val="202122"/>
                </a:solidFill>
                <a:effectLst/>
                <a:highlight>
                  <a:srgbClr val="FFFFFF"/>
                </a:highlight>
                <a:latin typeface="Arial" panose="020B0604020202020204" pitchFamily="34" charset="0"/>
              </a:rPr>
              <a:t>, was videotaped as she pulled herself up the steps, using mostly her hands and arms, saying "I'll take all night if I have to."</a:t>
            </a:r>
            <a:endParaRPr/>
          </a:p>
        </p:txBody>
      </p:sp>
      <p:sp>
        <p:nvSpPr>
          <p:cNvPr id="372" name="Google Shape;37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Web Accessibility Laws Set To Enter New Era As DOJ Gears Up For Spring Rulemaking (forbes.com)</a:t>
            </a:r>
            <a:endParaRPr lang="en-US"/>
          </a:p>
        </p:txBody>
      </p:sp>
      <p:sp>
        <p:nvSpPr>
          <p:cNvPr id="4" name="Slide Number Placeholder 3"/>
          <p:cNvSpPr>
            <a:spLocks noGrp="1"/>
          </p:cNvSpPr>
          <p:nvPr>
            <p:ph type="sldNum" sz="quarter" idx="5"/>
          </p:nvPr>
        </p:nvSpPr>
        <p:spPr/>
        <p:txBody>
          <a:bodyPr/>
          <a:lstStyle/>
          <a:p>
            <a:fld id="{B6EEF9C2-A952-DC40-953F-4B6DEE064E41}" type="slidenum">
              <a:rPr lang="en-US" smtClean="0"/>
              <a:t>16</a:t>
            </a:fld>
            <a:endParaRPr lang="en-US"/>
          </a:p>
        </p:txBody>
      </p:sp>
    </p:spTree>
    <p:extLst>
      <p:ext uri="{BB962C8B-B14F-4D97-AF65-F5344CB8AC3E}">
        <p14:creationId xmlns:p14="http://schemas.microsoft.com/office/powerpoint/2010/main" val="41693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https://equidox.co/resources/accessibility-education-tools/digital-accessibility-lawsuits/</a:t>
            </a:r>
          </a:p>
          <a:p>
            <a:endParaRPr lang="en-US" dirty="0"/>
          </a:p>
          <a:p>
            <a:r>
              <a:rPr lang="en-US" b="0" i="0" dirty="0">
                <a:solidFill>
                  <a:srgbClr val="707070"/>
                </a:solidFill>
                <a:effectLst/>
                <a:latin typeface="Gotham A"/>
              </a:rPr>
              <a:t>In 2024, over </a:t>
            </a:r>
            <a:r>
              <a:rPr lang="en-US" b="1" i="0" dirty="0">
                <a:solidFill>
                  <a:srgbClr val="707070"/>
                </a:solidFill>
                <a:effectLst/>
                <a:latin typeface="Gotham A"/>
              </a:rPr>
              <a:t>4,000 ADA lawsuits</a:t>
            </a:r>
            <a:r>
              <a:rPr lang="en-US" b="0" i="0" dirty="0">
                <a:solidFill>
                  <a:srgbClr val="707070"/>
                </a:solidFill>
                <a:effectLst/>
                <a:latin typeface="Gotham A"/>
              </a:rPr>
              <a:t> related to digital properties were filed. Federal cases saw a slight decline, offset by increased state-level lawsuits, particularly in New York and California.</a:t>
            </a:r>
          </a:p>
          <a:p>
            <a:r>
              <a:rPr lang="en-US" dirty="0"/>
              <a:t>Source: https://blog.usablenet.com/2024-digital-accessibility-lawsuit-report-relased-insights-for-2025</a:t>
            </a:r>
          </a:p>
          <a:p>
            <a:endParaRPr lang="en-US" dirty="0"/>
          </a:p>
        </p:txBody>
      </p:sp>
      <p:sp>
        <p:nvSpPr>
          <p:cNvPr id="4" name="Slide Number Placeholder 3"/>
          <p:cNvSpPr>
            <a:spLocks noGrp="1"/>
          </p:cNvSpPr>
          <p:nvPr>
            <p:ph type="sldNum" sz="quarter" idx="5"/>
          </p:nvPr>
        </p:nvSpPr>
        <p:spPr/>
        <p:txBody>
          <a:bodyPr/>
          <a:lstStyle/>
          <a:p>
            <a:fld id="{B6EEF9C2-A952-DC40-953F-4B6DEE064E41}" type="slidenum">
              <a:rPr lang="en-US" smtClean="0"/>
              <a:t>17</a:t>
            </a:fld>
            <a:endParaRPr lang="en-US"/>
          </a:p>
        </p:txBody>
      </p:sp>
    </p:spTree>
    <p:extLst>
      <p:ext uri="{BB962C8B-B14F-4D97-AF65-F5344CB8AC3E}">
        <p14:creationId xmlns:p14="http://schemas.microsoft.com/office/powerpoint/2010/main" val="1695178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Accessibility Law for Colorado State and Local Government | Office of Information Technology</a:t>
            </a:r>
            <a:endParaRPr lang="en-US"/>
          </a:p>
          <a:p>
            <a:endParaRPr lang="en-US">
              <a:hlinkClick r:id="rId4"/>
            </a:endParaRPr>
          </a:p>
          <a:p>
            <a:r>
              <a:rPr lang="en-US">
                <a:hlinkClick r:id="rId5"/>
              </a:rPr>
              <a:t>https://oit.colorado.gov/standards-policies-guides/guide-to-accessible-web-services</a:t>
            </a:r>
            <a:endParaRPr lang="en-US"/>
          </a:p>
          <a:p>
            <a:endParaRPr lang="en-US"/>
          </a:p>
          <a:p>
            <a:r>
              <a:rPr lang="en-US">
                <a:hlinkClick r:id="rId6"/>
              </a:rPr>
              <a:t>2023a_244_signed.pdf (colorado.gov)</a:t>
            </a:r>
            <a:endParaRPr lang="en-US"/>
          </a:p>
          <a:p>
            <a:endParaRPr lang="en-US"/>
          </a:p>
          <a:p>
            <a:r>
              <a:rPr lang="en-US"/>
              <a:t>https://leg.colorado.gov/sites/default/files/2023a_244_signed.pdf</a:t>
            </a:r>
          </a:p>
          <a:p>
            <a:endParaRPr lang="en-US"/>
          </a:p>
          <a:p>
            <a:r>
              <a:rPr lang="en-US"/>
              <a:t>https://docs.google.com/presentation/d/1lBBDZGfH3sOLvTA27qCsQKUA81PDRwkunqPQNu2T0-I/edit#slide=id.g1f922d61f20_0_85</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B6EEF9C2-A952-DC40-953F-4B6DEE064E41}" type="slidenum">
              <a:rPr lang="en-US" smtClean="0"/>
              <a:t>18</a:t>
            </a:fld>
            <a:endParaRPr lang="en-US"/>
          </a:p>
        </p:txBody>
      </p:sp>
    </p:spTree>
    <p:extLst>
      <p:ext uri="{BB962C8B-B14F-4D97-AF65-F5344CB8AC3E}">
        <p14:creationId xmlns:p14="http://schemas.microsoft.com/office/powerpoint/2010/main" val="2387270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https://leg.colorado.gov/bills/hb24-1454</a:t>
            </a:r>
          </a:p>
          <a:p>
            <a:endParaRPr lang="en-US"/>
          </a:p>
          <a:p>
            <a:endParaRPr lang="en-US"/>
          </a:p>
          <a:p>
            <a:r>
              <a:rPr lang="en-US"/>
              <a:t>https://leg.colorado.gov/sites/default/files/documents/2024A/bills/2024a_1454_enr.pdf</a:t>
            </a:r>
          </a:p>
          <a:p>
            <a:endParaRPr lang="en-US"/>
          </a:p>
          <a:p>
            <a:r>
              <a:rPr lang="en-US"/>
              <a:t>https://oit.colorado.gov/accessibility/news/may-2024</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B6EEF9C2-A952-DC40-953F-4B6DEE064E41}" type="slidenum">
              <a:rPr lang="en-US" smtClean="0"/>
              <a:t>19</a:t>
            </a:fld>
            <a:endParaRPr lang="en-US"/>
          </a:p>
        </p:txBody>
      </p:sp>
    </p:spTree>
    <p:extLst>
      <p:ext uri="{BB962C8B-B14F-4D97-AF65-F5344CB8AC3E}">
        <p14:creationId xmlns:p14="http://schemas.microsoft.com/office/powerpoint/2010/main" val="1538558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https://leg.colorado.gov/bills/hb24-1454</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B6EEF9C2-A952-DC40-953F-4B6DEE064E41}" type="slidenum">
              <a:rPr lang="en-US" smtClean="0"/>
              <a:t>20</a:t>
            </a:fld>
            <a:endParaRPr lang="en-US"/>
          </a:p>
        </p:txBody>
      </p:sp>
    </p:spTree>
    <p:extLst>
      <p:ext uri="{BB962C8B-B14F-4D97-AF65-F5344CB8AC3E}">
        <p14:creationId xmlns:p14="http://schemas.microsoft.com/office/powerpoint/2010/main" val="3873665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Don</a:t>
            </a:r>
          </a:p>
          <a:p>
            <a:r>
              <a:rPr lang="en-US"/>
              <a:t>https://www.ada.gov/ada_title_II.htm</a:t>
            </a:r>
          </a:p>
          <a:p>
            <a:r>
              <a:rPr lang="en-US"/>
              <a:t>https://www.ada.gov/regs2010/titleII_2010/title_ii_primer.html</a:t>
            </a:r>
          </a:p>
          <a:p>
            <a:endParaRPr lang="en-US"/>
          </a:p>
        </p:txBody>
      </p:sp>
    </p:spTree>
    <p:extLst>
      <p:ext uri="{BB962C8B-B14F-4D97-AF65-F5344CB8AC3E}">
        <p14:creationId xmlns:p14="http://schemas.microsoft.com/office/powerpoint/2010/main" val="1356722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EEF9C2-A952-DC40-953F-4B6DEE064E41}" type="slidenum">
              <a:rPr lang="en-US" smtClean="0"/>
              <a:t>4</a:t>
            </a:fld>
            <a:endParaRPr lang="en-US" dirty="0"/>
          </a:p>
        </p:txBody>
      </p:sp>
    </p:spTree>
    <p:extLst>
      <p:ext uri="{BB962C8B-B14F-4D97-AF65-F5344CB8AC3E}">
        <p14:creationId xmlns:p14="http://schemas.microsoft.com/office/powerpoint/2010/main" val="2202598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linkClick r:id="rId3"/>
              </a:rPr>
              <a:t>5 Easy Web Accessibility Issues to Fix Right Now (boia.org)</a:t>
            </a: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hlinkClick r:id="rId4"/>
              </a:rPr>
              <a:t>Color Contrast Accessibility Validator (a11y.com)</a:t>
            </a:r>
            <a:endParaRPr lang="en-US"/>
          </a:p>
          <a:p>
            <a:pPr marL="0" lvl="0" indent="0" algn="l" rtl="0">
              <a:spcBef>
                <a:spcPts val="0"/>
              </a:spcBef>
              <a:spcAft>
                <a:spcPts val="0"/>
              </a:spcAft>
              <a:buNone/>
            </a:pPr>
            <a:endParaRPr/>
          </a:p>
        </p:txBody>
      </p:sp>
      <p:sp>
        <p:nvSpPr>
          <p:cNvPr id="803" name="Google Shape;80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5817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a:t>
            </a:r>
          </a:p>
        </p:txBody>
      </p:sp>
      <p:sp>
        <p:nvSpPr>
          <p:cNvPr id="4" name="Slide Number Placeholder 3"/>
          <p:cNvSpPr>
            <a:spLocks noGrp="1"/>
          </p:cNvSpPr>
          <p:nvPr>
            <p:ph type="sldNum" sz="quarter" idx="5"/>
          </p:nvPr>
        </p:nvSpPr>
        <p:spPr/>
        <p:txBody>
          <a:bodyPr/>
          <a:lstStyle/>
          <a:p>
            <a:fld id="{B6EEF9C2-A952-DC40-953F-4B6DEE064E41}" type="slidenum">
              <a:rPr lang="en-US" smtClean="0"/>
              <a:t>28</a:t>
            </a:fld>
            <a:endParaRPr lang="en-US"/>
          </a:p>
        </p:txBody>
      </p:sp>
    </p:spTree>
    <p:extLst>
      <p:ext uri="{BB962C8B-B14F-4D97-AF65-F5344CB8AC3E}">
        <p14:creationId xmlns:p14="http://schemas.microsoft.com/office/powerpoint/2010/main" val="701288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Don</a:t>
            </a:r>
          </a:p>
          <a:p>
            <a:endParaRPr lang="en-US"/>
          </a:p>
        </p:txBody>
      </p:sp>
      <p:sp>
        <p:nvSpPr>
          <p:cNvPr id="4" name="Slide Number Placeholder 3"/>
          <p:cNvSpPr>
            <a:spLocks noGrp="1"/>
          </p:cNvSpPr>
          <p:nvPr>
            <p:ph type="sldNum" sz="quarter" idx="5"/>
          </p:nvPr>
        </p:nvSpPr>
        <p:spPr/>
        <p:txBody>
          <a:bodyPr/>
          <a:lstStyle/>
          <a:p>
            <a:fld id="{B6EEF9C2-A952-DC40-953F-4B6DEE064E41}" type="slidenum">
              <a:rPr lang="en-US" smtClean="0"/>
              <a:t>29</a:t>
            </a:fld>
            <a:endParaRPr lang="en-US"/>
          </a:p>
        </p:txBody>
      </p:sp>
    </p:spTree>
    <p:extLst>
      <p:ext uri="{BB962C8B-B14F-4D97-AF65-F5344CB8AC3E}">
        <p14:creationId xmlns:p14="http://schemas.microsoft.com/office/powerpoint/2010/main" val="2166616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Don</a:t>
            </a:r>
          </a:p>
          <a:p>
            <a:endParaRPr lang="en-US"/>
          </a:p>
        </p:txBody>
      </p:sp>
      <p:sp>
        <p:nvSpPr>
          <p:cNvPr id="4" name="Slide Number Placeholder 3"/>
          <p:cNvSpPr>
            <a:spLocks noGrp="1"/>
          </p:cNvSpPr>
          <p:nvPr>
            <p:ph type="sldNum" sz="quarter" idx="5"/>
          </p:nvPr>
        </p:nvSpPr>
        <p:spPr/>
        <p:txBody>
          <a:bodyPr/>
          <a:lstStyle/>
          <a:p>
            <a:fld id="{B6EEF9C2-A952-DC40-953F-4B6DEE064E41}" type="slidenum">
              <a:rPr lang="en-US" smtClean="0"/>
              <a:t>30</a:t>
            </a:fld>
            <a:endParaRPr lang="en-US"/>
          </a:p>
        </p:txBody>
      </p:sp>
    </p:spTree>
    <p:extLst>
      <p:ext uri="{BB962C8B-B14F-4D97-AF65-F5344CB8AC3E}">
        <p14:creationId xmlns:p14="http://schemas.microsoft.com/office/powerpoint/2010/main" val="2015614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Don</a:t>
            </a:r>
          </a:p>
          <a:p>
            <a:endParaRPr lang="en-US"/>
          </a:p>
        </p:txBody>
      </p:sp>
      <p:sp>
        <p:nvSpPr>
          <p:cNvPr id="4" name="Slide Number Placeholder 3"/>
          <p:cNvSpPr>
            <a:spLocks noGrp="1"/>
          </p:cNvSpPr>
          <p:nvPr>
            <p:ph type="sldNum" sz="quarter" idx="5"/>
          </p:nvPr>
        </p:nvSpPr>
        <p:spPr/>
        <p:txBody>
          <a:bodyPr/>
          <a:lstStyle/>
          <a:p>
            <a:fld id="{B6EEF9C2-A952-DC40-953F-4B6DEE064E41}" type="slidenum">
              <a:rPr lang="en-US" smtClean="0"/>
              <a:t>31</a:t>
            </a:fld>
            <a:endParaRPr lang="en-US"/>
          </a:p>
        </p:txBody>
      </p:sp>
    </p:spTree>
    <p:extLst>
      <p:ext uri="{BB962C8B-B14F-4D97-AF65-F5344CB8AC3E}">
        <p14:creationId xmlns:p14="http://schemas.microsoft.com/office/powerpoint/2010/main" val="2738498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 – Show a common error? </a:t>
            </a:r>
          </a:p>
        </p:txBody>
      </p:sp>
      <p:sp>
        <p:nvSpPr>
          <p:cNvPr id="4" name="Slide Number Placeholder 3"/>
          <p:cNvSpPr>
            <a:spLocks noGrp="1"/>
          </p:cNvSpPr>
          <p:nvPr>
            <p:ph type="sldNum" sz="quarter" idx="5"/>
          </p:nvPr>
        </p:nvSpPr>
        <p:spPr/>
        <p:txBody>
          <a:bodyPr/>
          <a:lstStyle/>
          <a:p>
            <a:fld id="{B6EEF9C2-A952-DC40-953F-4B6DEE064E41}" type="slidenum">
              <a:rPr lang="en-US" smtClean="0"/>
              <a:t>32</a:t>
            </a:fld>
            <a:endParaRPr lang="en-US"/>
          </a:p>
        </p:txBody>
      </p:sp>
    </p:spTree>
    <p:extLst>
      <p:ext uri="{BB962C8B-B14F-4D97-AF65-F5344CB8AC3E}">
        <p14:creationId xmlns:p14="http://schemas.microsoft.com/office/powerpoint/2010/main" val="912836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Tasty Wild Berries to Try (and 8 Poisonous Ones to Avoid) (healthline.com)</a:t>
            </a:r>
            <a:endParaRPr lang="en-US"/>
          </a:p>
        </p:txBody>
      </p:sp>
      <p:sp>
        <p:nvSpPr>
          <p:cNvPr id="4" name="Slide Number Placeholder 3"/>
          <p:cNvSpPr>
            <a:spLocks noGrp="1"/>
          </p:cNvSpPr>
          <p:nvPr>
            <p:ph type="sldNum" sz="quarter" idx="5"/>
          </p:nvPr>
        </p:nvSpPr>
        <p:spPr/>
        <p:txBody>
          <a:bodyPr/>
          <a:lstStyle/>
          <a:p>
            <a:fld id="{150291BB-496A-41AF-84C2-1F4660BE046D}" type="slidenum">
              <a:rPr lang="en-US" smtClean="0"/>
              <a:t>33</a:t>
            </a:fld>
            <a:endParaRPr lang="en-US"/>
          </a:p>
        </p:txBody>
      </p:sp>
    </p:spTree>
    <p:extLst>
      <p:ext uri="{BB962C8B-B14F-4D97-AF65-F5344CB8AC3E}">
        <p14:creationId xmlns:p14="http://schemas.microsoft.com/office/powerpoint/2010/main" val="26227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Tasty Wild Berries to Try (and 8 Poisonous Ones to Avoid) (healthline.com)</a:t>
            </a:r>
            <a:endParaRPr lang="en-US"/>
          </a:p>
        </p:txBody>
      </p:sp>
      <p:sp>
        <p:nvSpPr>
          <p:cNvPr id="4" name="Slide Number Placeholder 3"/>
          <p:cNvSpPr>
            <a:spLocks noGrp="1"/>
          </p:cNvSpPr>
          <p:nvPr>
            <p:ph type="sldNum" sz="quarter" idx="5"/>
          </p:nvPr>
        </p:nvSpPr>
        <p:spPr/>
        <p:txBody>
          <a:bodyPr/>
          <a:lstStyle/>
          <a:p>
            <a:fld id="{150291BB-496A-41AF-84C2-1F4660BE046D}" type="slidenum">
              <a:rPr lang="en-US" smtClean="0"/>
              <a:t>34</a:t>
            </a:fld>
            <a:endParaRPr lang="en-US"/>
          </a:p>
        </p:txBody>
      </p:sp>
    </p:spTree>
    <p:extLst>
      <p:ext uri="{BB962C8B-B14F-4D97-AF65-F5344CB8AC3E}">
        <p14:creationId xmlns:p14="http://schemas.microsoft.com/office/powerpoint/2010/main" val="333234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10 Tasty Wild Berries to Try (and 8 Poisonous Ones to Avoid) (healthline.com)</a:t>
            </a:r>
            <a:endParaRPr lang="en-US"/>
          </a:p>
        </p:txBody>
      </p:sp>
      <p:sp>
        <p:nvSpPr>
          <p:cNvPr id="4" name="Slide Number Placeholder 3"/>
          <p:cNvSpPr>
            <a:spLocks noGrp="1"/>
          </p:cNvSpPr>
          <p:nvPr>
            <p:ph type="sldNum" sz="quarter" idx="5"/>
          </p:nvPr>
        </p:nvSpPr>
        <p:spPr/>
        <p:txBody>
          <a:bodyPr/>
          <a:lstStyle/>
          <a:p>
            <a:fld id="{150291BB-496A-41AF-84C2-1F4660BE046D}" type="slidenum">
              <a:rPr lang="en-US" smtClean="0"/>
              <a:t>35</a:t>
            </a:fld>
            <a:endParaRPr lang="en-US"/>
          </a:p>
        </p:txBody>
      </p:sp>
    </p:spTree>
    <p:extLst>
      <p:ext uri="{BB962C8B-B14F-4D97-AF65-F5344CB8AC3E}">
        <p14:creationId xmlns:p14="http://schemas.microsoft.com/office/powerpoint/2010/main" val="2795191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linkClick r:id="rId3"/>
              </a:rPr>
              <a:t>Create Accessible Documents | Section508.gov</a:t>
            </a: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hlinkClick r:id="rId4"/>
              </a:rPr>
              <a:t>Document Accessibility (talentlms.com)</a:t>
            </a:r>
            <a:endParaRPr lang="en-US"/>
          </a:p>
          <a:p>
            <a:pPr marL="0" lvl="0" indent="0" algn="l" rtl="0">
              <a:spcBef>
                <a:spcPts val="0"/>
              </a:spcBef>
              <a:spcAft>
                <a:spcPts val="0"/>
              </a:spcAft>
              <a:buNone/>
            </a:pPr>
            <a:endParaRPr/>
          </a:p>
        </p:txBody>
      </p:sp>
      <p:sp>
        <p:nvSpPr>
          <p:cNvPr id="803" name="Google Shape;80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828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D332E-5409-1467-B24C-DF6645E0F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F5D30-0848-F182-844F-0F749A99B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DE1A9-B96C-68BE-0790-12F02A1839EE}"/>
              </a:ext>
            </a:extLst>
          </p:cNvPr>
          <p:cNvSpPr>
            <a:spLocks noGrp="1"/>
          </p:cNvSpPr>
          <p:nvPr>
            <p:ph type="body" idx="1"/>
          </p:nvPr>
        </p:nvSpPr>
        <p:spPr/>
        <p:txBody>
          <a:bodyPr/>
          <a:lstStyle/>
          <a:p>
            <a:r>
              <a:rPr lang="en-US" dirty="0"/>
              <a:t>Statistics from the CDC website</a:t>
            </a:r>
          </a:p>
          <a:p>
            <a:r>
              <a:rPr lang="en-US" dirty="0"/>
              <a:t>https://www.cdc.gov/disability-and-health/articles-documents/disability-impacts-all-of-us-infographic.html?CDC_AAref_Val=https://www.cdc.gov/ncbddd/disabilityandhealth/infographic-disability-impacts-all.html</a:t>
            </a:r>
          </a:p>
          <a:p>
            <a:endParaRPr lang="en-US" dirty="0"/>
          </a:p>
        </p:txBody>
      </p:sp>
      <p:sp>
        <p:nvSpPr>
          <p:cNvPr id="4" name="Slide Number Placeholder 3">
            <a:extLst>
              <a:ext uri="{FF2B5EF4-FFF2-40B4-BE49-F238E27FC236}">
                <a16:creationId xmlns:a16="http://schemas.microsoft.com/office/drawing/2014/main" id="{3729B9E5-802F-888E-65C8-99F69D2150DE}"/>
              </a:ext>
            </a:extLst>
          </p:cNvPr>
          <p:cNvSpPr>
            <a:spLocks noGrp="1"/>
          </p:cNvSpPr>
          <p:nvPr>
            <p:ph type="sldNum" sz="quarter" idx="5"/>
          </p:nvPr>
        </p:nvSpPr>
        <p:spPr/>
        <p:txBody>
          <a:bodyPr/>
          <a:lstStyle/>
          <a:p>
            <a:fld id="{B6EEF9C2-A952-DC40-953F-4B6DEE064E41}" type="slidenum">
              <a:rPr lang="en-US" smtClean="0"/>
              <a:t>6</a:t>
            </a:fld>
            <a:endParaRPr lang="en-US"/>
          </a:p>
        </p:txBody>
      </p:sp>
    </p:spTree>
    <p:extLst>
      <p:ext uri="{BB962C8B-B14F-4D97-AF65-F5344CB8AC3E}">
        <p14:creationId xmlns:p14="http://schemas.microsoft.com/office/powerpoint/2010/main" val="2875682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hlinkClick r:id="rId3"/>
              </a:rPr>
              <a:t>https://docs.google.com/presentation/d/1lBBDZGfH3sOLvTA27qCsQKUA81PDRwkunqPQNu2T0-I/edit#slide=id.g1f922d61f20_0_85</a:t>
            </a: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767" name="Google Shape;7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https://adata.org/national-network</a:t>
            </a:r>
          </a:p>
          <a:p>
            <a:r>
              <a:rPr lang="en-US"/>
              <a:t>https://rockymountainada.org/</a:t>
            </a:r>
          </a:p>
          <a:p>
            <a:endParaRPr lang="en-US"/>
          </a:p>
          <a:p>
            <a:endParaRPr lang="en-US"/>
          </a:p>
          <a:p>
            <a:r>
              <a:rPr lang="en-US"/>
              <a:t>The ADA National Network provides information, guidance and training on how to implement the Americans with Disabilities Act (ADA) in order to support the mission of the ADA to “assure equality of opportunity, full participation, independent living, and economic self-sufficiency for individuals with disabilities.”</a:t>
            </a:r>
          </a:p>
          <a:p>
            <a:r>
              <a:rPr lang="en-US"/>
              <a:t>Funded by the National Institute on Disability, Independent Living, and Rehabilitation Research (NIDILRR), the network consists of 10 Regional ADA Centers located throughout the United States and an ADA Knowledge Translation Center (ADAKTC). </a:t>
            </a:r>
          </a:p>
          <a:p>
            <a:r>
              <a:rPr lang="en-US"/>
              <a:t>Each Regional ADA Center focuses on its region’s unique needs. This regional focus is critical to ensuring that ADA National Network services meet the needs of a diversity of populations and stakeholders throughout the country</a:t>
            </a:r>
          </a:p>
          <a:p>
            <a:endParaRPr lang="en-US"/>
          </a:p>
        </p:txBody>
      </p:sp>
      <p:sp>
        <p:nvSpPr>
          <p:cNvPr id="4" name="Slide Number Placeholder 3"/>
          <p:cNvSpPr>
            <a:spLocks noGrp="1"/>
          </p:cNvSpPr>
          <p:nvPr>
            <p:ph type="sldNum" sz="quarter" idx="5"/>
          </p:nvPr>
        </p:nvSpPr>
        <p:spPr/>
        <p:txBody>
          <a:bodyPr/>
          <a:lstStyle/>
          <a:p>
            <a:fld id="{B6EEF9C2-A952-DC40-953F-4B6DEE064E41}" type="slidenum">
              <a:rPr lang="en-US" smtClean="0"/>
              <a:t>43</a:t>
            </a:fld>
            <a:endParaRPr lang="en-US"/>
          </a:p>
        </p:txBody>
      </p:sp>
    </p:spTree>
    <p:extLst>
      <p:ext uri="{BB962C8B-B14F-4D97-AF65-F5344CB8AC3E}">
        <p14:creationId xmlns:p14="http://schemas.microsoft.com/office/powerpoint/2010/main" val="1474135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EEF9C2-A952-DC40-953F-4B6DEE064E41}" type="slidenum">
              <a:rPr lang="en-US" smtClean="0"/>
              <a:t>7</a:t>
            </a:fld>
            <a:endParaRPr lang="en-US"/>
          </a:p>
        </p:txBody>
      </p:sp>
    </p:spTree>
    <p:extLst>
      <p:ext uri="{BB962C8B-B14F-4D97-AF65-F5344CB8AC3E}">
        <p14:creationId xmlns:p14="http://schemas.microsoft.com/office/powerpoint/2010/main" val="225997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EEF9C2-A952-DC40-953F-4B6DEE064E41}" type="slidenum">
              <a:rPr lang="en-US" smtClean="0"/>
              <a:t>8</a:t>
            </a:fld>
            <a:endParaRPr lang="en-US"/>
          </a:p>
        </p:txBody>
      </p:sp>
    </p:spTree>
    <p:extLst>
      <p:ext uri="{BB962C8B-B14F-4D97-AF65-F5344CB8AC3E}">
        <p14:creationId xmlns:p14="http://schemas.microsoft.com/office/powerpoint/2010/main" val="121163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374F7-29AA-6DA2-6B90-5C67B5B3D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FDF0B-54BA-6F0A-AECC-4F6767C48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75DF3-6254-222F-5607-BC167C84581B}"/>
              </a:ext>
            </a:extLst>
          </p:cNvPr>
          <p:cNvSpPr>
            <a:spLocks noGrp="1"/>
          </p:cNvSpPr>
          <p:nvPr>
            <p:ph type="body" idx="1"/>
          </p:nvPr>
        </p:nvSpPr>
        <p:spPr/>
        <p:txBody>
          <a:bodyPr/>
          <a:lstStyle/>
          <a:p>
            <a:r>
              <a:rPr lang="en-US" dirty="0"/>
              <a:t>THIS SLIDE IS INTENTIONALLY REPEATED to set the story in context.</a:t>
            </a:r>
          </a:p>
          <a:p>
            <a:endParaRPr lang="en-US" dirty="0"/>
          </a:p>
        </p:txBody>
      </p:sp>
      <p:sp>
        <p:nvSpPr>
          <p:cNvPr id="4" name="Slide Number Placeholder 3">
            <a:extLst>
              <a:ext uri="{FF2B5EF4-FFF2-40B4-BE49-F238E27FC236}">
                <a16:creationId xmlns:a16="http://schemas.microsoft.com/office/drawing/2014/main" id="{6B75627E-32E8-15C5-28C3-4C67422AEA4E}"/>
              </a:ext>
            </a:extLst>
          </p:cNvPr>
          <p:cNvSpPr>
            <a:spLocks noGrp="1"/>
          </p:cNvSpPr>
          <p:nvPr>
            <p:ph type="sldNum" sz="quarter" idx="5"/>
          </p:nvPr>
        </p:nvSpPr>
        <p:spPr/>
        <p:txBody>
          <a:bodyPr/>
          <a:lstStyle/>
          <a:p>
            <a:fld id="{B6EEF9C2-A952-DC40-953F-4B6DEE064E41}" type="slidenum">
              <a:rPr lang="en-US" smtClean="0"/>
              <a:t>9</a:t>
            </a:fld>
            <a:endParaRPr lang="en-US"/>
          </a:p>
        </p:txBody>
      </p:sp>
    </p:spTree>
    <p:extLst>
      <p:ext uri="{BB962C8B-B14F-4D97-AF65-F5344CB8AC3E}">
        <p14:creationId xmlns:p14="http://schemas.microsoft.com/office/powerpoint/2010/main" val="123866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FCF71-34EF-312E-FB8F-6439618B5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6E2EE-BDDC-183B-FFE7-A165EF1DD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7C7F1-C78C-F4D1-19FA-DCC81C947744}"/>
              </a:ext>
            </a:extLst>
          </p:cNvPr>
          <p:cNvSpPr>
            <a:spLocks noGrp="1"/>
          </p:cNvSpPr>
          <p:nvPr>
            <p:ph type="body" idx="1"/>
          </p:nvPr>
        </p:nvSpPr>
        <p:spPr/>
        <p:txBody>
          <a:bodyPr/>
          <a:lstStyle/>
          <a:p>
            <a:r>
              <a:rPr lang="en-US" dirty="0"/>
              <a:t>THIS SLIDE IS INTENTIONALLY REPEATED to set the story in context.</a:t>
            </a:r>
          </a:p>
          <a:p>
            <a:endParaRPr lang="en-US" dirty="0"/>
          </a:p>
        </p:txBody>
      </p:sp>
      <p:sp>
        <p:nvSpPr>
          <p:cNvPr id="4" name="Slide Number Placeholder 3">
            <a:extLst>
              <a:ext uri="{FF2B5EF4-FFF2-40B4-BE49-F238E27FC236}">
                <a16:creationId xmlns:a16="http://schemas.microsoft.com/office/drawing/2014/main" id="{38349CAA-9F04-4480-AA56-654C22EF3B57}"/>
              </a:ext>
            </a:extLst>
          </p:cNvPr>
          <p:cNvSpPr>
            <a:spLocks noGrp="1"/>
          </p:cNvSpPr>
          <p:nvPr>
            <p:ph type="sldNum" sz="quarter" idx="5"/>
          </p:nvPr>
        </p:nvSpPr>
        <p:spPr/>
        <p:txBody>
          <a:bodyPr/>
          <a:lstStyle/>
          <a:p>
            <a:fld id="{B6EEF9C2-A952-DC40-953F-4B6DEE064E41}" type="slidenum">
              <a:rPr lang="en-US" smtClean="0"/>
              <a:t>10</a:t>
            </a:fld>
            <a:endParaRPr lang="en-US"/>
          </a:p>
        </p:txBody>
      </p:sp>
    </p:spTree>
    <p:extLst>
      <p:ext uri="{BB962C8B-B14F-4D97-AF65-F5344CB8AC3E}">
        <p14:creationId xmlns:p14="http://schemas.microsoft.com/office/powerpoint/2010/main" val="134613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Statistics from the CDC website</a:t>
            </a:r>
          </a:p>
          <a:p>
            <a:r>
              <a:rPr lang="en-US" dirty="0">
                <a:hlinkClick r:id="rId3"/>
              </a:rPr>
              <a:t>Disability &amp; Health U.S. State Profile Data: Colorado | CDC</a:t>
            </a:r>
            <a:endParaRPr lang="en-US" dirty="0"/>
          </a:p>
          <a:p>
            <a:endParaRPr lang="en-US" dirty="0"/>
          </a:p>
        </p:txBody>
      </p:sp>
      <p:sp>
        <p:nvSpPr>
          <p:cNvPr id="4" name="Slide Number Placeholder 3"/>
          <p:cNvSpPr>
            <a:spLocks noGrp="1"/>
          </p:cNvSpPr>
          <p:nvPr>
            <p:ph type="sldNum" sz="quarter" idx="5"/>
          </p:nvPr>
        </p:nvSpPr>
        <p:spPr/>
        <p:txBody>
          <a:bodyPr/>
          <a:lstStyle/>
          <a:p>
            <a:fld id="{B6EEF9C2-A952-DC40-953F-4B6DEE064E41}" type="slidenum">
              <a:rPr lang="en-US" smtClean="0"/>
              <a:t>11</a:t>
            </a:fld>
            <a:endParaRPr lang="en-US"/>
          </a:p>
        </p:txBody>
      </p:sp>
    </p:spTree>
    <p:extLst>
      <p:ext uri="{BB962C8B-B14F-4D97-AF65-F5344CB8AC3E}">
        <p14:creationId xmlns:p14="http://schemas.microsoft.com/office/powerpoint/2010/main" val="193088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Statistics from the CDC website</a:t>
            </a:r>
          </a:p>
          <a:p>
            <a:r>
              <a:rPr lang="en-US">
                <a:hlinkClick r:id="rId3"/>
              </a:rPr>
              <a:t>Disability &amp; Health U.S. State Profile Data: Colorado | CDC</a:t>
            </a:r>
            <a:endParaRPr lang="en-US"/>
          </a:p>
          <a:p>
            <a:endParaRPr lang="en-US"/>
          </a:p>
        </p:txBody>
      </p:sp>
      <p:sp>
        <p:nvSpPr>
          <p:cNvPr id="4" name="Slide Number Placeholder 3"/>
          <p:cNvSpPr>
            <a:spLocks noGrp="1"/>
          </p:cNvSpPr>
          <p:nvPr>
            <p:ph type="sldNum" sz="quarter" idx="5"/>
          </p:nvPr>
        </p:nvSpPr>
        <p:spPr/>
        <p:txBody>
          <a:bodyPr/>
          <a:lstStyle/>
          <a:p>
            <a:fld id="{B6EEF9C2-A952-DC40-953F-4B6DEE064E41}" type="slidenum">
              <a:rPr lang="en-US" smtClean="0"/>
              <a:t>12</a:t>
            </a:fld>
            <a:endParaRPr lang="en-US"/>
          </a:p>
        </p:txBody>
      </p:sp>
    </p:spTree>
    <p:extLst>
      <p:ext uri="{BB962C8B-B14F-4D97-AF65-F5344CB8AC3E}">
        <p14:creationId xmlns:p14="http://schemas.microsoft.com/office/powerpoint/2010/main" val="888052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solidFill>
          <a:srgbClr val="3366C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F1B777-A353-BA0F-D087-94FCE899129F}"/>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887BDB3-85C2-21A4-50AF-02CCE53C5FAE}"/>
              </a:ext>
            </a:extLst>
          </p:cNvPr>
          <p:cNvPicPr>
            <a:picLocks noChangeAspect="1"/>
          </p:cNvPicPr>
          <p:nvPr userDrawn="1"/>
        </p:nvPicPr>
        <p:blipFill>
          <a:blip r:embed="rId3"/>
          <a:stretch>
            <a:fillRect/>
          </a:stretch>
        </p:blipFill>
        <p:spPr>
          <a:xfrm>
            <a:off x="914400" y="920245"/>
            <a:ext cx="7162800" cy="1332613"/>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a:noFill/>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3B3F77DF-D02D-0923-8BCB-39182B9A305C}"/>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amp; Photo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6232A-F127-9EED-89AA-D7215218D5D4}"/>
              </a:ext>
            </a:extLst>
          </p:cNvPr>
          <p:cNvPicPr>
            <a:picLocks noChangeAspect="1"/>
          </p:cNvPicPr>
          <p:nvPr userDrawn="1"/>
        </p:nvPicPr>
        <p:blipFill>
          <a:blip r:embed="rId2"/>
          <a:stretch>
            <a:fillRect/>
          </a:stretch>
        </p:blipFill>
        <p:spPr>
          <a:xfrm>
            <a:off x="0" y="1920339"/>
            <a:ext cx="12192000" cy="4937661"/>
          </a:xfrm>
          <a:prstGeom prst="rect">
            <a:avLst/>
          </a:prstGeom>
        </p:spPr>
      </p:pic>
      <p:sp>
        <p:nvSpPr>
          <p:cNvPr id="8" name="Picture Placeholder 6">
            <a:extLst>
              <a:ext uri="{FF2B5EF4-FFF2-40B4-BE49-F238E27FC236}">
                <a16:creationId xmlns:a16="http://schemas.microsoft.com/office/drawing/2014/main" id="{D2E8B6B3-F654-7E47-89CE-7E28C299ABB5}"/>
              </a:ext>
            </a:extLst>
          </p:cNvPr>
          <p:cNvSpPr>
            <a:spLocks noGrp="1"/>
          </p:cNvSpPr>
          <p:nvPr>
            <p:ph type="pic" sz="quarter" idx="11"/>
          </p:nvPr>
        </p:nvSpPr>
        <p:spPr>
          <a:xfrm>
            <a:off x="914400" y="1409701"/>
            <a:ext cx="4953000" cy="4762499"/>
          </a:xfrm>
          <a:pattFill prst="pct5">
            <a:fgClr>
              <a:srgbClr val="CC0020"/>
            </a:fgClr>
            <a:bgClr>
              <a:schemeClr val="bg1"/>
            </a:bgClr>
          </a:pattFill>
        </p:spPr>
        <p:txBody>
          <a:bodyPr anchor="ctr"/>
          <a:lstStyle>
            <a:lvl1pPr algn="ctr">
              <a:buNone/>
              <a:defRPr sz="2000">
                <a:solidFill>
                  <a:schemeClr val="tx1"/>
                </a:solidFill>
              </a:defRPr>
            </a:lvl1pPr>
          </a:lstStyle>
          <a:p>
            <a:r>
              <a:rPr lang="en-US"/>
              <a:t>Click icon to add picture</a:t>
            </a:r>
          </a:p>
        </p:txBody>
      </p:sp>
      <p:sp>
        <p:nvSpPr>
          <p:cNvPr id="6" name="Title 1">
            <a:extLst>
              <a:ext uri="{FF2B5EF4-FFF2-40B4-BE49-F238E27FC236}">
                <a16:creationId xmlns:a16="http://schemas.microsoft.com/office/drawing/2014/main" id="{E6D75F5D-8C00-534E-89B1-897F4D3AD16F}"/>
              </a:ext>
            </a:extLst>
          </p:cNvPr>
          <p:cNvSpPr>
            <a:spLocks noGrp="1"/>
          </p:cNvSpPr>
          <p:nvPr>
            <p:ph type="title"/>
          </p:nvPr>
        </p:nvSpPr>
        <p:spPr>
          <a:xfrm>
            <a:off x="6324600" y="1920339"/>
            <a:ext cx="4953000" cy="1049020"/>
          </a:xfrm>
          <a:prstGeom prst="rect">
            <a:avLst/>
          </a:prstGeom>
        </p:spPr>
        <p:txBody>
          <a:bodyPr anchor="b"/>
          <a:lstStyle>
            <a:lvl1pPr>
              <a:lnSpc>
                <a:spcPts val="4500"/>
              </a:lnSpc>
              <a:defRPr sz="3800">
                <a:solidFill>
                  <a:srgbClr val="383838"/>
                </a:solidFill>
              </a:defRPr>
            </a:lvl1pPr>
          </a:lstStyle>
          <a:p>
            <a:r>
              <a:rPr lang="en-US"/>
              <a:t>Click to edit Master title style</a:t>
            </a:r>
          </a:p>
        </p:txBody>
      </p:sp>
      <p:sp>
        <p:nvSpPr>
          <p:cNvPr id="7" name="Text Placeholder 3">
            <a:extLst>
              <a:ext uri="{FF2B5EF4-FFF2-40B4-BE49-F238E27FC236}">
                <a16:creationId xmlns:a16="http://schemas.microsoft.com/office/drawing/2014/main" id="{4956162E-7033-6B40-8F82-CB9146470565}"/>
              </a:ext>
            </a:extLst>
          </p:cNvPr>
          <p:cNvSpPr>
            <a:spLocks noGrp="1"/>
          </p:cNvSpPr>
          <p:nvPr>
            <p:ph type="body" sz="half" idx="2" hasCustomPrompt="1"/>
          </p:nvPr>
        </p:nvSpPr>
        <p:spPr>
          <a:xfrm>
            <a:off x="6324600" y="3452256"/>
            <a:ext cx="4953000" cy="1464129"/>
          </a:xfrm>
        </p:spPr>
        <p:txBody>
          <a:bodyPr tIns="0" rIns="0" bIns="0"/>
          <a:lstStyle>
            <a:lvl1pPr marL="0" indent="0">
              <a:lnSpc>
                <a:spcPts val="2700"/>
              </a:lnSpc>
              <a:buNone/>
              <a:defRPr sz="1600">
                <a:solidFill>
                  <a:srgbClr val="383838"/>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is simply dummy text of the printing and typesetting industry. Lorem Ipsum has been the industry's standard dummy text ever since the 1500s.</a:t>
            </a:r>
          </a:p>
        </p:txBody>
      </p:sp>
    </p:spTree>
    <p:extLst>
      <p:ext uri="{BB962C8B-B14F-4D97-AF65-F5344CB8AC3E}">
        <p14:creationId xmlns:p14="http://schemas.microsoft.com/office/powerpoint/2010/main" val="3553561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troduction 1">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29DF76B0-A5A9-504D-A37E-50C5A19C22B0}"/>
              </a:ext>
            </a:extLst>
          </p:cNvPr>
          <p:cNvSpPr>
            <a:spLocks noGrp="1"/>
          </p:cNvSpPr>
          <p:nvPr>
            <p:ph type="pic" sz="quarter" idx="11"/>
          </p:nvPr>
        </p:nvSpPr>
        <p:spPr>
          <a:xfrm>
            <a:off x="1830902" y="2328899"/>
            <a:ext cx="1970899" cy="1970900"/>
          </a:xfrm>
          <a:pattFill prst="pct5">
            <a:fgClr>
              <a:srgbClr val="CC0020"/>
            </a:fgClr>
            <a:bgClr>
              <a:schemeClr val="bg1"/>
            </a:bgClr>
          </a:pattFill>
        </p:spPr>
        <p:txBody>
          <a:bodyPr anchor="ctr"/>
          <a:lstStyle>
            <a:lvl1pPr algn="ctr">
              <a:buNone/>
              <a:defRPr sz="2000">
                <a:solidFill>
                  <a:schemeClr val="tx1"/>
                </a:solidFill>
              </a:defRPr>
            </a:lvl1pPr>
          </a:lstStyle>
          <a:p>
            <a:r>
              <a:rPr lang="en-US"/>
              <a:t>Click icon to add picture</a:t>
            </a:r>
          </a:p>
        </p:txBody>
      </p:sp>
      <p:sp>
        <p:nvSpPr>
          <p:cNvPr id="13" name="Picture Placeholder 6">
            <a:extLst>
              <a:ext uri="{FF2B5EF4-FFF2-40B4-BE49-F238E27FC236}">
                <a16:creationId xmlns:a16="http://schemas.microsoft.com/office/drawing/2014/main" id="{7C2E36A5-5AEA-4770-E5BC-C2FEE0909633}"/>
              </a:ext>
            </a:extLst>
          </p:cNvPr>
          <p:cNvSpPr>
            <a:spLocks noGrp="1"/>
          </p:cNvSpPr>
          <p:nvPr>
            <p:ph type="pic" sz="quarter" idx="12"/>
          </p:nvPr>
        </p:nvSpPr>
        <p:spPr>
          <a:xfrm>
            <a:off x="5110550" y="2328899"/>
            <a:ext cx="1970899" cy="1970900"/>
          </a:xfrm>
          <a:pattFill prst="pct5">
            <a:fgClr>
              <a:srgbClr val="CC0020"/>
            </a:fgClr>
            <a:bgClr>
              <a:schemeClr val="bg1"/>
            </a:bgClr>
          </a:pattFill>
        </p:spPr>
        <p:txBody>
          <a:bodyPr anchor="ctr"/>
          <a:lstStyle>
            <a:lvl1pPr algn="ctr">
              <a:buNone/>
              <a:defRPr sz="2000">
                <a:solidFill>
                  <a:schemeClr val="tx1"/>
                </a:solidFill>
              </a:defRPr>
            </a:lvl1pPr>
          </a:lstStyle>
          <a:p>
            <a:r>
              <a:rPr lang="en-US"/>
              <a:t>Click icon to add picture</a:t>
            </a:r>
          </a:p>
        </p:txBody>
      </p:sp>
      <p:sp>
        <p:nvSpPr>
          <p:cNvPr id="14" name="Picture Placeholder 6">
            <a:extLst>
              <a:ext uri="{FF2B5EF4-FFF2-40B4-BE49-F238E27FC236}">
                <a16:creationId xmlns:a16="http://schemas.microsoft.com/office/drawing/2014/main" id="{401CC402-03D8-3F22-7004-1FF8604E09F9}"/>
              </a:ext>
            </a:extLst>
          </p:cNvPr>
          <p:cNvSpPr>
            <a:spLocks noGrp="1"/>
          </p:cNvSpPr>
          <p:nvPr>
            <p:ph type="pic" sz="quarter" idx="13"/>
          </p:nvPr>
        </p:nvSpPr>
        <p:spPr>
          <a:xfrm>
            <a:off x="8390198" y="2328899"/>
            <a:ext cx="1970899" cy="1970900"/>
          </a:xfrm>
          <a:pattFill prst="pct5">
            <a:fgClr>
              <a:srgbClr val="CC0020"/>
            </a:fgClr>
            <a:bgClr>
              <a:schemeClr val="bg1"/>
            </a:bgClr>
          </a:pattFill>
        </p:spPr>
        <p:txBody>
          <a:bodyPr anchor="ctr"/>
          <a:lstStyle>
            <a:lvl1pPr algn="ctr">
              <a:buNone/>
              <a:defRPr sz="2000">
                <a:solidFill>
                  <a:schemeClr val="tx1"/>
                </a:solidFill>
              </a:defRPr>
            </a:lvl1pPr>
          </a:lstStyle>
          <a:p>
            <a:r>
              <a:rPr lang="en-US"/>
              <a:t>Click icon to add picture</a:t>
            </a:r>
          </a:p>
        </p:txBody>
      </p:sp>
    </p:spTree>
    <p:extLst>
      <p:ext uri="{BB962C8B-B14F-4D97-AF65-F5344CB8AC3E}">
        <p14:creationId xmlns:p14="http://schemas.microsoft.com/office/powerpoint/2010/main" val="3301485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BE800-ED30-C64E-B1B1-6EA094E017F3}"/>
              </a:ext>
            </a:extLst>
          </p:cNvPr>
          <p:cNvSpPr>
            <a:spLocks noGrp="1"/>
          </p:cNvSpPr>
          <p:nvPr>
            <p:ph type="title" hasCustomPrompt="1"/>
          </p:nvPr>
        </p:nvSpPr>
        <p:spPr>
          <a:xfrm>
            <a:off x="914400" y="1421575"/>
            <a:ext cx="4953000" cy="1049020"/>
          </a:xfrm>
          <a:prstGeom prst="rect">
            <a:avLst/>
          </a:prstGeom>
        </p:spPr>
        <p:txBody>
          <a:bodyPr anchor="b"/>
          <a:lstStyle>
            <a:lvl1pPr>
              <a:lnSpc>
                <a:spcPts val="4500"/>
              </a:lnSpc>
              <a:defRPr sz="3800"/>
            </a:lvl1pPr>
          </a:lstStyle>
          <a:p>
            <a:r>
              <a:rPr lang="en-US"/>
              <a:t>Agenda</a:t>
            </a:r>
          </a:p>
        </p:txBody>
      </p:sp>
      <p:grpSp>
        <p:nvGrpSpPr>
          <p:cNvPr id="47" name="Group 46">
            <a:extLst>
              <a:ext uri="{FF2B5EF4-FFF2-40B4-BE49-F238E27FC236}">
                <a16:creationId xmlns:a16="http://schemas.microsoft.com/office/drawing/2014/main" id="{746B9697-CC8B-4B48-BCA2-484C02E5121A}"/>
              </a:ext>
            </a:extLst>
          </p:cNvPr>
          <p:cNvGrpSpPr/>
          <p:nvPr userDrawn="1"/>
        </p:nvGrpSpPr>
        <p:grpSpPr>
          <a:xfrm>
            <a:off x="7299093" y="217813"/>
            <a:ext cx="982139" cy="941119"/>
            <a:chOff x="1686757" y="958788"/>
            <a:chExt cx="982139" cy="941119"/>
          </a:xfrm>
          <a:noFill/>
        </p:grpSpPr>
        <p:sp>
          <p:nvSpPr>
            <p:cNvPr id="48" name="Oval 47">
              <a:extLst>
                <a:ext uri="{FF2B5EF4-FFF2-40B4-BE49-F238E27FC236}">
                  <a16:creationId xmlns:a16="http://schemas.microsoft.com/office/drawing/2014/main" id="{4C7A61CB-5FF8-1C49-AD62-1370F7815D1E}"/>
                </a:ext>
              </a:extLst>
            </p:cNvPr>
            <p:cNvSpPr/>
            <p:nvPr/>
          </p:nvSpPr>
          <p:spPr>
            <a:xfrm>
              <a:off x="1686757" y="958788"/>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2BC7A95-8509-0F47-BD59-7852AB1F2C2C}"/>
                </a:ext>
              </a:extLst>
            </p:cNvPr>
            <p:cNvSpPr/>
            <p:nvPr/>
          </p:nvSpPr>
          <p:spPr>
            <a:xfrm>
              <a:off x="1981585" y="958788"/>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3ECF100-6E3C-CF43-89EA-6AD90A47C820}"/>
                </a:ext>
              </a:extLst>
            </p:cNvPr>
            <p:cNvSpPr/>
            <p:nvPr/>
          </p:nvSpPr>
          <p:spPr>
            <a:xfrm>
              <a:off x="2276413" y="958788"/>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A4CA25C-EEDA-064A-A31B-B8A339072E99}"/>
                </a:ext>
              </a:extLst>
            </p:cNvPr>
            <p:cNvSpPr/>
            <p:nvPr/>
          </p:nvSpPr>
          <p:spPr>
            <a:xfrm>
              <a:off x="2571241" y="958788"/>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D1C4AF-4476-3A42-BEAE-C421104CF912}"/>
                </a:ext>
              </a:extLst>
            </p:cNvPr>
            <p:cNvSpPr/>
            <p:nvPr/>
          </p:nvSpPr>
          <p:spPr>
            <a:xfrm>
              <a:off x="1686757" y="1239943"/>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620D57D-B5DC-2641-8D28-CE4CC12936E4}"/>
                </a:ext>
              </a:extLst>
            </p:cNvPr>
            <p:cNvSpPr/>
            <p:nvPr/>
          </p:nvSpPr>
          <p:spPr>
            <a:xfrm>
              <a:off x="1981585" y="1239943"/>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88AB228-0E2F-AE4E-95B9-34F48FD88833}"/>
                </a:ext>
              </a:extLst>
            </p:cNvPr>
            <p:cNvSpPr/>
            <p:nvPr/>
          </p:nvSpPr>
          <p:spPr>
            <a:xfrm>
              <a:off x="2276413" y="1239943"/>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609AFB5-33FD-A348-B2D4-A5BC8987EFC4}"/>
                </a:ext>
              </a:extLst>
            </p:cNvPr>
            <p:cNvSpPr/>
            <p:nvPr/>
          </p:nvSpPr>
          <p:spPr>
            <a:xfrm>
              <a:off x="2571241" y="1239943"/>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845E2BA-08C0-BD4D-9CD5-2E70660F71F5}"/>
                </a:ext>
              </a:extLst>
            </p:cNvPr>
            <p:cNvSpPr/>
            <p:nvPr/>
          </p:nvSpPr>
          <p:spPr>
            <a:xfrm>
              <a:off x="1686757" y="1521098"/>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A965394A-272E-044E-9C76-46371B099F73}"/>
                </a:ext>
              </a:extLst>
            </p:cNvPr>
            <p:cNvSpPr/>
            <p:nvPr/>
          </p:nvSpPr>
          <p:spPr>
            <a:xfrm>
              <a:off x="1981585" y="1521098"/>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524B48C-54FB-5647-8955-36F8653C8080}"/>
                </a:ext>
              </a:extLst>
            </p:cNvPr>
            <p:cNvSpPr/>
            <p:nvPr/>
          </p:nvSpPr>
          <p:spPr>
            <a:xfrm>
              <a:off x="2276413" y="1521098"/>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9AE41A1-FC6F-4E40-AA40-336157507081}"/>
                </a:ext>
              </a:extLst>
            </p:cNvPr>
            <p:cNvSpPr/>
            <p:nvPr/>
          </p:nvSpPr>
          <p:spPr>
            <a:xfrm>
              <a:off x="2571241" y="1521098"/>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4C568BF6-9E6B-FE4D-989A-85B7BB640E09}"/>
                </a:ext>
              </a:extLst>
            </p:cNvPr>
            <p:cNvSpPr/>
            <p:nvPr/>
          </p:nvSpPr>
          <p:spPr>
            <a:xfrm>
              <a:off x="1686757" y="1802252"/>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6FB9437-3208-F44A-B178-2B8ED1CC71D6}"/>
                </a:ext>
              </a:extLst>
            </p:cNvPr>
            <p:cNvSpPr/>
            <p:nvPr/>
          </p:nvSpPr>
          <p:spPr>
            <a:xfrm>
              <a:off x="1981585" y="1802252"/>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E4694F9-7847-284A-A135-7794C34A6D8C}"/>
                </a:ext>
              </a:extLst>
            </p:cNvPr>
            <p:cNvSpPr/>
            <p:nvPr/>
          </p:nvSpPr>
          <p:spPr>
            <a:xfrm>
              <a:off x="2276413" y="1802252"/>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7BD46A5-8B00-784E-A7AA-901EAE29B666}"/>
                </a:ext>
              </a:extLst>
            </p:cNvPr>
            <p:cNvSpPr/>
            <p:nvPr/>
          </p:nvSpPr>
          <p:spPr>
            <a:xfrm>
              <a:off x="2571241" y="1802252"/>
              <a:ext cx="97655" cy="97655"/>
            </a:xfrm>
            <a:prstGeom prst="ellipse">
              <a:avLst/>
            </a:prstGeom>
            <a:grp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2833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amp; Photo 1">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92765BBB-1769-5746-AD19-9C3CB1385392}"/>
              </a:ext>
            </a:extLst>
          </p:cNvPr>
          <p:cNvSpPr>
            <a:spLocks noGrp="1"/>
          </p:cNvSpPr>
          <p:nvPr>
            <p:ph type="pic" sz="quarter" idx="11"/>
          </p:nvPr>
        </p:nvSpPr>
        <p:spPr>
          <a:xfrm>
            <a:off x="914400" y="1409701"/>
            <a:ext cx="4952999" cy="4762499"/>
          </a:xfrm>
          <a:pattFill prst="pct5">
            <a:fgClr>
              <a:srgbClr val="CC0020"/>
            </a:fgClr>
            <a:bgClr>
              <a:schemeClr val="bg1"/>
            </a:bgClr>
          </a:pattFill>
        </p:spPr>
        <p:txBody>
          <a:bodyPr anchor="ctr"/>
          <a:lstStyle>
            <a:lvl1pPr algn="ctr">
              <a:buNone/>
              <a:defRPr sz="2000">
                <a:solidFill>
                  <a:schemeClr val="tx1"/>
                </a:solidFill>
              </a:defRPr>
            </a:lvl1pPr>
          </a:lstStyle>
          <a:p>
            <a:r>
              <a:rPr lang="en-US"/>
              <a:t>Click icon to add picture</a:t>
            </a:r>
          </a:p>
        </p:txBody>
      </p:sp>
      <p:sp>
        <p:nvSpPr>
          <p:cNvPr id="6" name="Title 1">
            <a:extLst>
              <a:ext uri="{FF2B5EF4-FFF2-40B4-BE49-F238E27FC236}">
                <a16:creationId xmlns:a16="http://schemas.microsoft.com/office/drawing/2014/main" id="{09C2EB15-2401-604C-9CD5-48A603860EFE}"/>
              </a:ext>
            </a:extLst>
          </p:cNvPr>
          <p:cNvSpPr>
            <a:spLocks noGrp="1"/>
          </p:cNvSpPr>
          <p:nvPr>
            <p:ph type="title"/>
          </p:nvPr>
        </p:nvSpPr>
        <p:spPr>
          <a:xfrm>
            <a:off x="6324600" y="1920339"/>
            <a:ext cx="4953000" cy="1049020"/>
          </a:xfrm>
          <a:prstGeom prst="rect">
            <a:avLst/>
          </a:prstGeom>
        </p:spPr>
        <p:txBody>
          <a:bodyPr anchor="b"/>
          <a:lstStyle>
            <a:lvl1pPr>
              <a:lnSpc>
                <a:spcPts val="4500"/>
              </a:lnSpc>
              <a:defRPr sz="3800">
                <a:solidFill>
                  <a:srgbClr val="383838"/>
                </a:solidFill>
              </a:defRPr>
            </a:lvl1pPr>
          </a:lstStyle>
          <a:p>
            <a:r>
              <a:rPr lang="en-US"/>
              <a:t>Click to edit Master title style</a:t>
            </a:r>
          </a:p>
        </p:txBody>
      </p:sp>
      <p:sp>
        <p:nvSpPr>
          <p:cNvPr id="7" name="Text Placeholder 3">
            <a:extLst>
              <a:ext uri="{FF2B5EF4-FFF2-40B4-BE49-F238E27FC236}">
                <a16:creationId xmlns:a16="http://schemas.microsoft.com/office/drawing/2014/main" id="{A09E76AC-4AB8-3149-A6F3-8FA50F8CD531}"/>
              </a:ext>
            </a:extLst>
          </p:cNvPr>
          <p:cNvSpPr>
            <a:spLocks noGrp="1"/>
          </p:cNvSpPr>
          <p:nvPr>
            <p:ph type="body" sz="half" idx="2" hasCustomPrompt="1"/>
          </p:nvPr>
        </p:nvSpPr>
        <p:spPr>
          <a:xfrm>
            <a:off x="6324600" y="3452256"/>
            <a:ext cx="4953000" cy="1464129"/>
          </a:xfrm>
        </p:spPr>
        <p:txBody>
          <a:bodyPr tIns="0" rIns="0" bIns="0"/>
          <a:lstStyle>
            <a:lvl1pPr marL="0" indent="0">
              <a:lnSpc>
                <a:spcPts val="2700"/>
              </a:lnSpc>
              <a:buNone/>
              <a:defRPr sz="1600">
                <a:solidFill>
                  <a:srgbClr val="383838"/>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is simply dummy text of the printing and typesetting industry. Lorem Ipsum has been the industry's standard dummy text ever since the 1500s.</a:t>
            </a:r>
          </a:p>
        </p:txBody>
      </p:sp>
    </p:spTree>
    <p:extLst>
      <p:ext uri="{BB962C8B-B14F-4D97-AF65-F5344CB8AC3E}">
        <p14:creationId xmlns:p14="http://schemas.microsoft.com/office/powerpoint/2010/main" val="2151703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amp;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BE800-ED30-C64E-B1B1-6EA094E017F3}"/>
              </a:ext>
            </a:extLst>
          </p:cNvPr>
          <p:cNvSpPr>
            <a:spLocks noGrp="1"/>
          </p:cNvSpPr>
          <p:nvPr>
            <p:ph type="title"/>
          </p:nvPr>
        </p:nvSpPr>
        <p:spPr>
          <a:xfrm>
            <a:off x="914400" y="1421575"/>
            <a:ext cx="4370119" cy="1049020"/>
          </a:xfrm>
          <a:prstGeom prst="rect">
            <a:avLst/>
          </a:prstGeom>
        </p:spPr>
        <p:txBody>
          <a:bodyPr/>
          <a:lstStyle>
            <a:lvl1pPr>
              <a:lnSpc>
                <a:spcPts val="4500"/>
              </a:lnSpc>
              <a:defRPr sz="3800"/>
            </a:lvl1pPr>
          </a:lstStyle>
          <a:p>
            <a:r>
              <a:rPr lang="en-US"/>
              <a:t>Click to edit Master title style</a:t>
            </a:r>
          </a:p>
        </p:txBody>
      </p:sp>
      <p:sp>
        <p:nvSpPr>
          <p:cNvPr id="14" name="Text Placeholder 3">
            <a:extLst>
              <a:ext uri="{FF2B5EF4-FFF2-40B4-BE49-F238E27FC236}">
                <a16:creationId xmlns:a16="http://schemas.microsoft.com/office/drawing/2014/main" id="{F7AE6E59-7DBE-6446-84B2-124E4E7A1659}"/>
              </a:ext>
            </a:extLst>
          </p:cNvPr>
          <p:cNvSpPr>
            <a:spLocks noGrp="1"/>
          </p:cNvSpPr>
          <p:nvPr>
            <p:ph type="body" sz="half" idx="2" hasCustomPrompt="1"/>
          </p:nvPr>
        </p:nvSpPr>
        <p:spPr>
          <a:xfrm>
            <a:off x="5867400" y="1421575"/>
            <a:ext cx="2641270" cy="2007425"/>
          </a:xfrm>
        </p:spPr>
        <p:txBody>
          <a:bodyPr tIns="0" rIns="0" bIns="0"/>
          <a:lstStyle>
            <a:lvl1pPr marL="0" indent="0">
              <a:lnSpc>
                <a:spcPts val="2500"/>
              </a:lnSpc>
              <a:buNone/>
              <a:defRPr sz="13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is simply dummy text of the printing and typesetting industry. Lorem Ipsum has been the industry's standard dummy text ever since the 1500s.</a:t>
            </a:r>
          </a:p>
        </p:txBody>
      </p:sp>
      <p:sp>
        <p:nvSpPr>
          <p:cNvPr id="5" name="Text Placeholder 3">
            <a:extLst>
              <a:ext uri="{FF2B5EF4-FFF2-40B4-BE49-F238E27FC236}">
                <a16:creationId xmlns:a16="http://schemas.microsoft.com/office/drawing/2014/main" id="{19463C0F-41F2-F44D-9159-E2CD2766AF12}"/>
              </a:ext>
            </a:extLst>
          </p:cNvPr>
          <p:cNvSpPr>
            <a:spLocks noGrp="1"/>
          </p:cNvSpPr>
          <p:nvPr>
            <p:ph type="body" sz="half" idx="10" hasCustomPrompt="1"/>
          </p:nvPr>
        </p:nvSpPr>
        <p:spPr>
          <a:xfrm>
            <a:off x="8864930" y="1421575"/>
            <a:ext cx="2641270" cy="2007425"/>
          </a:xfrm>
        </p:spPr>
        <p:txBody>
          <a:bodyPr tIns="0" rIns="0" bIns="0"/>
          <a:lstStyle>
            <a:lvl1pPr marL="0" indent="0">
              <a:lnSpc>
                <a:spcPts val="2500"/>
              </a:lnSpc>
              <a:buNone/>
              <a:defRPr sz="13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is simply dummy text of the printing and typesetting industry. Lorem Ipsum has been the industry's standard dummy text ever since the 1500s.</a:t>
            </a:r>
          </a:p>
        </p:txBody>
      </p:sp>
      <p:sp>
        <p:nvSpPr>
          <p:cNvPr id="7" name="Picture Placeholder 6">
            <a:extLst>
              <a:ext uri="{FF2B5EF4-FFF2-40B4-BE49-F238E27FC236}">
                <a16:creationId xmlns:a16="http://schemas.microsoft.com/office/drawing/2014/main" id="{BB4C7A1F-7B08-AB4C-BCA2-9EA091F6F448}"/>
              </a:ext>
            </a:extLst>
          </p:cNvPr>
          <p:cNvSpPr>
            <a:spLocks noGrp="1"/>
          </p:cNvSpPr>
          <p:nvPr>
            <p:ph type="pic" sz="quarter" idx="11"/>
          </p:nvPr>
        </p:nvSpPr>
        <p:spPr>
          <a:xfrm>
            <a:off x="0" y="3429001"/>
            <a:ext cx="12192000" cy="3429000"/>
          </a:xfrm>
          <a:pattFill prst="pct5">
            <a:fgClr>
              <a:srgbClr val="CC0020"/>
            </a:fgClr>
            <a:bgClr>
              <a:schemeClr val="bg1"/>
            </a:bgClr>
          </a:pattFill>
        </p:spPr>
        <p:txBody>
          <a:bodyPr anchor="ctr"/>
          <a:lstStyle>
            <a:lvl1pPr algn="ctr">
              <a:buNone/>
              <a:defRPr sz="2000">
                <a:solidFill>
                  <a:schemeClr val="tx1"/>
                </a:solidFill>
              </a:defRPr>
            </a:lvl1pPr>
          </a:lstStyle>
          <a:p>
            <a:r>
              <a:rPr lang="en-US"/>
              <a:t>Click icon to add picture</a:t>
            </a:r>
          </a:p>
        </p:txBody>
      </p:sp>
    </p:spTree>
    <p:extLst>
      <p:ext uri="{BB962C8B-B14F-4D97-AF65-F5344CB8AC3E}">
        <p14:creationId xmlns:p14="http://schemas.microsoft.com/office/powerpoint/2010/main" val="2775138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amp; Photo 4">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7F8D032-E935-40B5-FEF1-48B744666678}"/>
              </a:ext>
            </a:extLst>
          </p:cNvPr>
          <p:cNvGrpSpPr/>
          <p:nvPr userDrawn="1"/>
        </p:nvGrpSpPr>
        <p:grpSpPr>
          <a:xfrm>
            <a:off x="6527796" y="-10917"/>
            <a:ext cx="5684084" cy="6868916"/>
            <a:chOff x="6527796" y="-10917"/>
            <a:chExt cx="5684084" cy="6868916"/>
          </a:xfrm>
        </p:grpSpPr>
        <p:pic>
          <p:nvPicPr>
            <p:cNvPr id="8" name="Picture 7">
              <a:extLst>
                <a:ext uri="{FF2B5EF4-FFF2-40B4-BE49-F238E27FC236}">
                  <a16:creationId xmlns:a16="http://schemas.microsoft.com/office/drawing/2014/main" id="{AEFC3C0A-2044-9884-8FC3-72E453915BC7}"/>
                </a:ext>
              </a:extLst>
            </p:cNvPr>
            <p:cNvPicPr>
              <a:picLocks noChangeAspect="1"/>
            </p:cNvPicPr>
            <p:nvPr userDrawn="1"/>
          </p:nvPicPr>
          <p:blipFill>
            <a:blip r:embed="rId2"/>
            <a:stretch>
              <a:fillRect/>
            </a:stretch>
          </p:blipFill>
          <p:spPr>
            <a:xfrm rot="16200000">
              <a:off x="5935379" y="581500"/>
              <a:ext cx="6868916" cy="5684082"/>
            </a:xfrm>
            <a:prstGeom prst="rect">
              <a:avLst/>
            </a:prstGeom>
          </p:spPr>
        </p:pic>
        <p:pic>
          <p:nvPicPr>
            <p:cNvPr id="10" name="Picture 9">
              <a:extLst>
                <a:ext uri="{FF2B5EF4-FFF2-40B4-BE49-F238E27FC236}">
                  <a16:creationId xmlns:a16="http://schemas.microsoft.com/office/drawing/2014/main" id="{763D648A-C2AD-BDF5-CD04-98371D18668B}"/>
                </a:ext>
              </a:extLst>
            </p:cNvPr>
            <p:cNvPicPr>
              <a:picLocks noChangeAspect="1"/>
            </p:cNvPicPr>
            <p:nvPr userDrawn="1"/>
          </p:nvPicPr>
          <p:blipFill>
            <a:blip r:embed="rId3"/>
            <a:stretch>
              <a:fillRect/>
            </a:stretch>
          </p:blipFill>
          <p:spPr>
            <a:xfrm rot="16200000">
              <a:off x="7204212" y="1850331"/>
              <a:ext cx="6867943" cy="3147392"/>
            </a:xfrm>
            <a:prstGeom prst="rect">
              <a:avLst/>
            </a:prstGeom>
          </p:spPr>
        </p:pic>
      </p:grpSp>
      <p:sp>
        <p:nvSpPr>
          <p:cNvPr id="9" name="Picture Placeholder 6">
            <a:extLst>
              <a:ext uri="{FF2B5EF4-FFF2-40B4-BE49-F238E27FC236}">
                <a16:creationId xmlns:a16="http://schemas.microsoft.com/office/drawing/2014/main" id="{29DF76B0-A5A9-504D-A37E-50C5A19C22B0}"/>
              </a:ext>
            </a:extLst>
          </p:cNvPr>
          <p:cNvSpPr>
            <a:spLocks noGrp="1"/>
          </p:cNvSpPr>
          <p:nvPr>
            <p:ph type="pic" sz="quarter" idx="11"/>
          </p:nvPr>
        </p:nvSpPr>
        <p:spPr>
          <a:xfrm>
            <a:off x="6324602" y="1409701"/>
            <a:ext cx="4952998" cy="4762499"/>
          </a:xfrm>
          <a:pattFill prst="pct5">
            <a:fgClr>
              <a:srgbClr val="CC0020"/>
            </a:fgClr>
            <a:bgClr>
              <a:schemeClr val="bg1"/>
            </a:bgClr>
          </a:pattFill>
        </p:spPr>
        <p:txBody>
          <a:bodyPr anchor="ctr"/>
          <a:lstStyle>
            <a:lvl1pPr algn="ctr">
              <a:buNone/>
              <a:defRPr sz="2000">
                <a:solidFill>
                  <a:schemeClr val="tx1"/>
                </a:solidFill>
              </a:defRPr>
            </a:lvl1pPr>
          </a:lstStyle>
          <a:p>
            <a:r>
              <a:rPr lang="en-US"/>
              <a:t>Click icon to add picture</a:t>
            </a:r>
          </a:p>
        </p:txBody>
      </p:sp>
      <p:sp>
        <p:nvSpPr>
          <p:cNvPr id="5" name="Title 1">
            <a:extLst>
              <a:ext uri="{FF2B5EF4-FFF2-40B4-BE49-F238E27FC236}">
                <a16:creationId xmlns:a16="http://schemas.microsoft.com/office/drawing/2014/main" id="{3837868B-C746-134A-B914-E6D76A4A9B59}"/>
              </a:ext>
            </a:extLst>
          </p:cNvPr>
          <p:cNvSpPr>
            <a:spLocks noGrp="1"/>
          </p:cNvSpPr>
          <p:nvPr>
            <p:ph type="title"/>
          </p:nvPr>
        </p:nvSpPr>
        <p:spPr>
          <a:xfrm>
            <a:off x="914400" y="1920339"/>
            <a:ext cx="4953000" cy="1049020"/>
          </a:xfrm>
          <a:prstGeom prst="rect">
            <a:avLst/>
          </a:prstGeom>
        </p:spPr>
        <p:txBody>
          <a:bodyPr anchor="b"/>
          <a:lstStyle>
            <a:lvl1pPr>
              <a:lnSpc>
                <a:spcPts val="4500"/>
              </a:lnSpc>
              <a:defRPr sz="3800">
                <a:solidFill>
                  <a:srgbClr val="383838"/>
                </a:solidFill>
              </a:defRPr>
            </a:lvl1pPr>
          </a:lstStyle>
          <a:p>
            <a:r>
              <a:rPr lang="en-US"/>
              <a:t>Click to edit Master title style</a:t>
            </a:r>
          </a:p>
        </p:txBody>
      </p:sp>
      <p:sp>
        <p:nvSpPr>
          <p:cNvPr id="6" name="Text Placeholder 3">
            <a:extLst>
              <a:ext uri="{FF2B5EF4-FFF2-40B4-BE49-F238E27FC236}">
                <a16:creationId xmlns:a16="http://schemas.microsoft.com/office/drawing/2014/main" id="{0B5FB8F8-4BE7-2A45-BC8C-A66EA7AE092D}"/>
              </a:ext>
            </a:extLst>
          </p:cNvPr>
          <p:cNvSpPr>
            <a:spLocks noGrp="1"/>
          </p:cNvSpPr>
          <p:nvPr>
            <p:ph type="body" sz="half" idx="2" hasCustomPrompt="1"/>
          </p:nvPr>
        </p:nvSpPr>
        <p:spPr>
          <a:xfrm>
            <a:off x="914400" y="3452256"/>
            <a:ext cx="4953000" cy="1464129"/>
          </a:xfrm>
        </p:spPr>
        <p:txBody>
          <a:bodyPr tIns="0" rIns="0" bIns="0"/>
          <a:lstStyle>
            <a:lvl1pPr marL="0" indent="0">
              <a:lnSpc>
                <a:spcPts val="2700"/>
              </a:lnSpc>
              <a:buNone/>
              <a:defRPr sz="1600">
                <a:solidFill>
                  <a:srgbClr val="383838"/>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is simply dummy text of the printing and typesetting industry. Lorem Ipsum has been the industry's standard dummy text ever since the 1500s.</a:t>
            </a:r>
          </a:p>
        </p:txBody>
      </p:sp>
    </p:spTree>
    <p:extLst>
      <p:ext uri="{BB962C8B-B14F-4D97-AF65-F5344CB8AC3E}">
        <p14:creationId xmlns:p14="http://schemas.microsoft.com/office/powerpoint/2010/main" val="915350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Default Slid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1536845" y="724588"/>
            <a:ext cx="3539252" cy="5208105"/>
          </a:xfrm>
        </p:spPr>
        <p:txBody>
          <a:bodyPr/>
          <a:lstStyle/>
          <a:p>
            <a:endParaRPr lang="en-US"/>
          </a:p>
        </p:txBody>
      </p:sp>
    </p:spTree>
    <p:extLst>
      <p:ext uri="{BB962C8B-B14F-4D97-AF65-F5344CB8AC3E}">
        <p14:creationId xmlns:p14="http://schemas.microsoft.com/office/powerpoint/2010/main" val="9897941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amp; Photo 8">
  <p:cSld name="Content &amp; Photo 8">
    <p:spTree>
      <p:nvGrpSpPr>
        <p:cNvPr id="1" name="Shape 59"/>
        <p:cNvGrpSpPr/>
        <p:nvPr/>
      </p:nvGrpSpPr>
      <p:grpSpPr>
        <a:xfrm>
          <a:off x="0" y="0"/>
          <a:ext cx="0" cy="0"/>
          <a:chOff x="0" y="0"/>
          <a:chExt cx="0" cy="0"/>
        </a:xfrm>
      </p:grpSpPr>
      <p:sp>
        <p:nvSpPr>
          <p:cNvPr id="60" name="Google Shape;60;p41"/>
          <p:cNvSpPr/>
          <p:nvPr/>
        </p:nvSpPr>
        <p:spPr>
          <a:xfrm>
            <a:off x="9488488" y="0"/>
            <a:ext cx="2703512" cy="2473910"/>
          </a:xfrm>
          <a:custGeom>
            <a:avLst/>
            <a:gdLst/>
            <a:ahLst/>
            <a:cxnLst/>
            <a:rect l="l" t="t" r="r" b="b"/>
            <a:pathLst>
              <a:path w="2703512" h="2473910" extrusionOk="0">
                <a:moveTo>
                  <a:pt x="66336" y="0"/>
                </a:moveTo>
                <a:lnTo>
                  <a:pt x="2703512" y="0"/>
                </a:lnTo>
                <a:lnTo>
                  <a:pt x="2703512" y="2333030"/>
                </a:lnTo>
                <a:lnTo>
                  <a:pt x="2561080" y="2385160"/>
                </a:lnTo>
                <a:cubicBezTo>
                  <a:pt x="2375639" y="2442839"/>
                  <a:pt x="2178476" y="2473910"/>
                  <a:pt x="1974056" y="2473910"/>
                </a:cubicBezTo>
                <a:cubicBezTo>
                  <a:pt x="883815" y="2473910"/>
                  <a:pt x="0" y="1590095"/>
                  <a:pt x="0" y="499854"/>
                </a:cubicBezTo>
                <a:cubicBezTo>
                  <a:pt x="0" y="363574"/>
                  <a:pt x="13810" y="230519"/>
                  <a:pt x="40106" y="10201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 name="Google Shape;61;p41"/>
          <p:cNvSpPr txBox="1">
            <a:spLocks noGrp="1"/>
          </p:cNvSpPr>
          <p:nvPr>
            <p:ph type="ctrTitle"/>
          </p:nvPr>
        </p:nvSpPr>
        <p:spPr>
          <a:xfrm>
            <a:off x="914400" y="1611580"/>
            <a:ext cx="10363200" cy="478478"/>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rgbClr val="383838"/>
              </a:buClr>
              <a:buSzPts val="4200"/>
              <a:buFont typeface="DM Sans"/>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1"/>
          <p:cNvSpPr txBox="1">
            <a:spLocks noGrp="1"/>
          </p:cNvSpPr>
          <p:nvPr>
            <p:ph type="subTitle" idx="1"/>
          </p:nvPr>
        </p:nvSpPr>
        <p:spPr>
          <a:xfrm>
            <a:off x="914398" y="2298073"/>
            <a:ext cx="10363201" cy="1130928"/>
          </a:xfrm>
          <a:prstGeom prst="rect">
            <a:avLst/>
          </a:prstGeom>
          <a:noFill/>
          <a:ln>
            <a:noFill/>
          </a:ln>
        </p:spPr>
        <p:txBody>
          <a:bodyPr spcFirstLastPara="1" wrap="square" lIns="0" tIns="0" rIns="0" bIns="0" anchor="t" anchorCtr="0">
            <a:noAutofit/>
          </a:bodyPr>
          <a:lstStyle>
            <a:lvl1pPr lvl="0" algn="ctr">
              <a:lnSpc>
                <a:spcPct val="100000"/>
              </a:lnSpc>
              <a:spcBef>
                <a:spcPts val="1000"/>
              </a:spcBef>
              <a:spcAft>
                <a:spcPts val="0"/>
              </a:spcAft>
              <a:buClr>
                <a:srgbClr val="383838"/>
              </a:buClr>
              <a:buSzPts val="2400"/>
              <a:buNone/>
              <a:defRPr sz="2400"/>
            </a:lvl1pPr>
            <a:lvl2pPr lvl="1" algn="ctr">
              <a:lnSpc>
                <a:spcPct val="100000"/>
              </a:lnSpc>
              <a:spcBef>
                <a:spcPts val="500"/>
              </a:spcBef>
              <a:spcAft>
                <a:spcPts val="0"/>
              </a:spcAft>
              <a:buClr>
                <a:srgbClr val="383838"/>
              </a:buClr>
              <a:buSzPts val="2000"/>
              <a:buNone/>
              <a:defRPr sz="2000"/>
            </a:lvl2pPr>
            <a:lvl3pPr lvl="2" algn="ctr">
              <a:lnSpc>
                <a:spcPct val="100000"/>
              </a:lnSpc>
              <a:spcBef>
                <a:spcPts val="500"/>
              </a:spcBef>
              <a:spcAft>
                <a:spcPts val="0"/>
              </a:spcAft>
              <a:buClr>
                <a:srgbClr val="383838"/>
              </a:buClr>
              <a:buSzPts val="1800"/>
              <a:buNone/>
              <a:defRPr sz="1800"/>
            </a:lvl3pPr>
            <a:lvl4pPr lvl="3" algn="ctr">
              <a:lnSpc>
                <a:spcPct val="100000"/>
              </a:lnSpc>
              <a:spcBef>
                <a:spcPts val="500"/>
              </a:spcBef>
              <a:spcAft>
                <a:spcPts val="0"/>
              </a:spcAft>
              <a:buClr>
                <a:srgbClr val="383838"/>
              </a:buClr>
              <a:buSzPts val="1600"/>
              <a:buNone/>
              <a:defRPr sz="1600"/>
            </a:lvl4pPr>
            <a:lvl5pPr lvl="4" algn="ctr">
              <a:lnSpc>
                <a:spcPct val="100000"/>
              </a:lnSpc>
              <a:spcBef>
                <a:spcPts val="500"/>
              </a:spcBef>
              <a:spcAft>
                <a:spcPts val="0"/>
              </a:spcAft>
              <a:buClr>
                <a:srgbClr val="38383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3" name="Google Shape;63;p41"/>
          <p:cNvSpPr>
            <a:spLocks noGrp="1"/>
          </p:cNvSpPr>
          <p:nvPr>
            <p:ph type="pic" idx="2"/>
          </p:nvPr>
        </p:nvSpPr>
        <p:spPr>
          <a:xfrm>
            <a:off x="-4" y="3429001"/>
            <a:ext cx="12192003" cy="3429000"/>
          </a:xfrm>
          <a:prstGeom prst="rect">
            <a:avLst/>
          </a:prstGeom>
          <a:solidFill>
            <a:schemeClr val="lt1"/>
          </a:solidFill>
          <a:ln>
            <a:noFill/>
          </a:ln>
        </p:spPr>
      </p:sp>
    </p:spTree>
    <p:extLst>
      <p:ext uri="{BB962C8B-B14F-4D97-AF65-F5344CB8AC3E}">
        <p14:creationId xmlns:p14="http://schemas.microsoft.com/office/powerpoint/2010/main" val="1314986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amp; Photo 8">
    <p:spTree>
      <p:nvGrpSpPr>
        <p:cNvPr id="1" name=""/>
        <p:cNvGrpSpPr/>
        <p:nvPr/>
      </p:nvGrpSpPr>
      <p:grpSpPr>
        <a:xfrm>
          <a:off x="0" y="0"/>
          <a:ext cx="0" cy="0"/>
          <a:chOff x="0" y="0"/>
          <a:chExt cx="0" cy="0"/>
        </a:xfrm>
      </p:grpSpPr>
      <p:sp>
        <p:nvSpPr>
          <p:cNvPr id="23" name="Freeform: Shape 14">
            <a:extLst>
              <a:ext uri="{FF2B5EF4-FFF2-40B4-BE49-F238E27FC236}">
                <a16:creationId xmlns:a16="http://schemas.microsoft.com/office/drawing/2014/main" id="{AACA63DA-3708-484A-83B9-0207DDEE86A8}"/>
              </a:ext>
            </a:extLst>
          </p:cNvPr>
          <p:cNvSpPr/>
          <p:nvPr userDrawn="1"/>
        </p:nvSpPr>
        <p:spPr>
          <a:xfrm>
            <a:off x="9488488" y="0"/>
            <a:ext cx="2703512" cy="2473910"/>
          </a:xfrm>
          <a:custGeom>
            <a:avLst/>
            <a:gdLst>
              <a:gd name="connsiteX0" fmla="*/ 66336 w 2703512"/>
              <a:gd name="connsiteY0" fmla="*/ 0 h 2473910"/>
              <a:gd name="connsiteX1" fmla="*/ 2703512 w 2703512"/>
              <a:gd name="connsiteY1" fmla="*/ 0 h 2473910"/>
              <a:gd name="connsiteX2" fmla="*/ 2703512 w 2703512"/>
              <a:gd name="connsiteY2" fmla="*/ 2333030 h 2473910"/>
              <a:gd name="connsiteX3" fmla="*/ 2561080 w 2703512"/>
              <a:gd name="connsiteY3" fmla="*/ 2385160 h 2473910"/>
              <a:gd name="connsiteX4" fmla="*/ 1974056 w 2703512"/>
              <a:gd name="connsiteY4" fmla="*/ 2473910 h 2473910"/>
              <a:gd name="connsiteX5" fmla="*/ 0 w 2703512"/>
              <a:gd name="connsiteY5" fmla="*/ 499854 h 2473910"/>
              <a:gd name="connsiteX6" fmla="*/ 40106 w 2703512"/>
              <a:gd name="connsiteY6" fmla="*/ 102013 h 247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512" h="2473910">
                <a:moveTo>
                  <a:pt x="66336" y="0"/>
                </a:moveTo>
                <a:lnTo>
                  <a:pt x="2703512" y="0"/>
                </a:lnTo>
                <a:lnTo>
                  <a:pt x="2703512" y="2333030"/>
                </a:lnTo>
                <a:lnTo>
                  <a:pt x="2561080" y="2385160"/>
                </a:lnTo>
                <a:cubicBezTo>
                  <a:pt x="2375639" y="2442839"/>
                  <a:pt x="2178476" y="2473910"/>
                  <a:pt x="1974056" y="2473910"/>
                </a:cubicBezTo>
                <a:cubicBezTo>
                  <a:pt x="883815" y="2473910"/>
                  <a:pt x="0" y="1590095"/>
                  <a:pt x="0" y="499854"/>
                </a:cubicBezTo>
                <a:cubicBezTo>
                  <a:pt x="0" y="363574"/>
                  <a:pt x="13810" y="230519"/>
                  <a:pt x="40106" y="102013"/>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558DC4-3E03-C24C-A6FB-C95CF3E8A80C}"/>
              </a:ext>
            </a:extLst>
          </p:cNvPr>
          <p:cNvSpPr>
            <a:spLocks noGrp="1"/>
          </p:cNvSpPr>
          <p:nvPr>
            <p:ph type="ctrTitle"/>
          </p:nvPr>
        </p:nvSpPr>
        <p:spPr>
          <a:xfrm>
            <a:off x="914400" y="1611580"/>
            <a:ext cx="10363200" cy="478478"/>
          </a:xfrm>
          <a:prstGeom prst="rect">
            <a:avLst/>
          </a:prstGeom>
        </p:spPr>
        <p:txBody>
          <a:bodyPr anchor="t"/>
          <a:lstStyle>
            <a:lvl1pPr algn="ctr">
              <a:defRPr sz="4200"/>
            </a:lvl1pPr>
          </a:lstStyle>
          <a:p>
            <a:r>
              <a:rPr lang="en-US"/>
              <a:t>Click to edit Master title style</a:t>
            </a:r>
          </a:p>
        </p:txBody>
      </p:sp>
      <p:sp>
        <p:nvSpPr>
          <p:cNvPr id="5" name="Subtitle 2">
            <a:extLst>
              <a:ext uri="{FF2B5EF4-FFF2-40B4-BE49-F238E27FC236}">
                <a16:creationId xmlns:a16="http://schemas.microsoft.com/office/drawing/2014/main" id="{0BF57ED7-C84B-EC41-8E55-6566E4A82656}"/>
              </a:ext>
            </a:extLst>
          </p:cNvPr>
          <p:cNvSpPr>
            <a:spLocks noGrp="1"/>
          </p:cNvSpPr>
          <p:nvPr>
            <p:ph type="subTitle" idx="1"/>
          </p:nvPr>
        </p:nvSpPr>
        <p:spPr>
          <a:xfrm>
            <a:off x="914398" y="2298073"/>
            <a:ext cx="10363201" cy="1130928"/>
          </a:xfrm>
        </p:spPr>
        <p:txBody>
          <a:bodyPr tIns="0" rIns="0" bIns="0" anchor="t"/>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Picture Placeholder 6">
            <a:extLst>
              <a:ext uri="{FF2B5EF4-FFF2-40B4-BE49-F238E27FC236}">
                <a16:creationId xmlns:a16="http://schemas.microsoft.com/office/drawing/2014/main" id="{61661C04-4330-C945-99EB-4B78157E3704}"/>
              </a:ext>
            </a:extLst>
          </p:cNvPr>
          <p:cNvSpPr>
            <a:spLocks noGrp="1"/>
          </p:cNvSpPr>
          <p:nvPr>
            <p:ph type="pic" sz="quarter" idx="11"/>
          </p:nvPr>
        </p:nvSpPr>
        <p:spPr>
          <a:xfrm>
            <a:off x="-4" y="3429001"/>
            <a:ext cx="12192003" cy="3429000"/>
          </a:xfrm>
          <a:pattFill prst="pct5">
            <a:fgClr>
              <a:srgbClr val="CC0020"/>
            </a:fgClr>
            <a:bgClr>
              <a:schemeClr val="bg1"/>
            </a:bgClr>
          </a:pattFill>
        </p:spPr>
        <p:txBody>
          <a:bodyPr anchor="ctr"/>
          <a:lstStyle>
            <a:lvl1pPr algn="ctr">
              <a:buNone/>
              <a:defRPr sz="2000">
                <a:solidFill>
                  <a:schemeClr val="tx1"/>
                </a:solidFill>
              </a:defRPr>
            </a:lvl1pPr>
          </a:lstStyle>
          <a:p>
            <a:r>
              <a:rPr lang="en-US"/>
              <a:t>Click icon to add picture</a:t>
            </a:r>
          </a:p>
        </p:txBody>
      </p:sp>
    </p:spTree>
    <p:extLst>
      <p:ext uri="{BB962C8B-B14F-4D97-AF65-F5344CB8AC3E}">
        <p14:creationId xmlns:p14="http://schemas.microsoft.com/office/powerpoint/2010/main" val="699212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2437A1-5520-A04B-9A10-0B48FF22D465}"/>
              </a:ext>
            </a:extLst>
          </p:cNvPr>
          <p:cNvSpPr>
            <a:spLocks noGrp="1"/>
          </p:cNvSpPr>
          <p:nvPr>
            <p:ph type="dt" sz="half" idx="2"/>
          </p:nvPr>
        </p:nvSpPr>
        <p:spPr>
          <a:xfrm>
            <a:off x="688944" y="6356350"/>
            <a:ext cx="2917857" cy="365125"/>
          </a:xfrm>
          <a:prstGeom prst="rect">
            <a:avLst/>
          </a:prstGeom>
        </p:spPr>
        <p:txBody>
          <a:bodyPr vert="horz" lIns="91440" tIns="45720" rIns="91440" bIns="45720" rtlCol="0" anchor="ctr"/>
          <a:lstStyle>
            <a:lvl1pPr algn="l">
              <a:defRPr sz="999" b="0" i="0">
                <a:solidFill>
                  <a:srgbClr val="222223">
                    <a:alpha val="67000"/>
                  </a:srgbClr>
                </a:solidFill>
                <a:latin typeface="Lato" panose="020F0502020204030203" pitchFamily="34" charset="77"/>
              </a:defRPr>
            </a:lvl1pPr>
          </a:lstStyle>
          <a:p>
            <a:fld id="{25F2FF5A-E164-A946-B47D-4C2DDCDD27C5}" type="slidenum">
              <a:rPr lang="en-US" smtClean="0"/>
              <a:pPr/>
              <a:t>‹#›</a:t>
            </a:fld>
            <a:endParaRPr lang="en-US"/>
          </a:p>
        </p:txBody>
      </p:sp>
    </p:spTree>
    <p:extLst>
      <p:ext uri="{BB962C8B-B14F-4D97-AF65-F5344CB8AC3E}">
        <p14:creationId xmlns:p14="http://schemas.microsoft.com/office/powerpoint/2010/main" val="2008470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solidFill>
          <a:srgbClr val="3366C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C91004-76E5-5DAA-D2A5-810909EDD35A}"/>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8" name="Picture 7">
            <a:extLst>
              <a:ext uri="{FF2B5EF4-FFF2-40B4-BE49-F238E27FC236}">
                <a16:creationId xmlns:a16="http://schemas.microsoft.com/office/drawing/2014/main" id="{23CD8C60-7C99-C909-33AE-187F89D1F836}"/>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7"/>
        <p:cNvGrpSpPr/>
        <p:nvPr/>
      </p:nvGrpSpPr>
      <p:grpSpPr>
        <a:xfrm>
          <a:off x="0" y="0"/>
          <a:ext cx="0" cy="0"/>
          <a:chOff x="0" y="0"/>
          <a:chExt cx="0" cy="0"/>
        </a:xfrm>
      </p:grpSpPr>
      <p:sp>
        <p:nvSpPr>
          <p:cNvPr id="18" name="Google Shape;18;p50"/>
          <p:cNvSpPr>
            <a:spLocks noGrp="1"/>
          </p:cNvSpPr>
          <p:nvPr>
            <p:ph type="pic" idx="2"/>
          </p:nvPr>
        </p:nvSpPr>
        <p:spPr>
          <a:xfrm>
            <a:off x="9411370" y="1"/>
            <a:ext cx="2780631" cy="34110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42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
        <p:nvSpPr>
          <p:cNvPr id="19" name="Google Shape;19;p50"/>
          <p:cNvSpPr>
            <a:spLocks noGrp="1"/>
          </p:cNvSpPr>
          <p:nvPr>
            <p:ph type="pic" idx="3"/>
          </p:nvPr>
        </p:nvSpPr>
        <p:spPr>
          <a:xfrm>
            <a:off x="6588125" y="3411096"/>
            <a:ext cx="5603875" cy="344690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42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
        <p:nvSpPr>
          <p:cNvPr id="20" name="Google Shape;20;p50"/>
          <p:cNvSpPr>
            <a:spLocks noGrp="1"/>
          </p:cNvSpPr>
          <p:nvPr>
            <p:ph type="pic" idx="4"/>
          </p:nvPr>
        </p:nvSpPr>
        <p:spPr>
          <a:xfrm>
            <a:off x="6588125" y="1"/>
            <a:ext cx="2823244" cy="341109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4200"/>
              <a:buFont typeface="Arial"/>
              <a:buChar char="•"/>
              <a:defRPr sz="2800" b="0" i="0" u="none" strike="noStrike" cap="none">
                <a:solidFill>
                  <a:schemeClr val="dk1"/>
                </a:solidFill>
                <a:latin typeface="Roboto Light"/>
                <a:ea typeface="Roboto Light"/>
                <a:cs typeface="Roboto Light"/>
                <a:sym typeface="Roboto Light"/>
              </a:defRPr>
            </a:lvl1pPr>
            <a:lvl2pPr marR="0" lvl="1" algn="l" rtl="0">
              <a:lnSpc>
                <a:spcPct val="90000"/>
              </a:lnSpc>
              <a:spcBef>
                <a:spcPts val="500"/>
              </a:spcBef>
              <a:spcAft>
                <a:spcPts val="0"/>
              </a:spcAft>
              <a:buClr>
                <a:schemeClr val="dk1"/>
              </a:buClr>
              <a:buSzPts val="3600"/>
              <a:buFont typeface="Arial"/>
              <a:buChar char="•"/>
              <a:defRPr sz="2400" b="0" i="0" u="none" strike="noStrike" cap="none">
                <a:solidFill>
                  <a:schemeClr val="dk1"/>
                </a:solidFill>
                <a:latin typeface="Roboto Light"/>
                <a:ea typeface="Roboto Light"/>
                <a:cs typeface="Roboto Light"/>
                <a:sym typeface="Roboto Light"/>
              </a:defRPr>
            </a:lvl2pPr>
            <a:lvl3pPr marR="0" lvl="2" algn="l" rtl="0">
              <a:lnSpc>
                <a:spcPct val="90000"/>
              </a:lnSpc>
              <a:spcBef>
                <a:spcPts val="500"/>
              </a:spcBef>
              <a:spcAft>
                <a:spcPts val="0"/>
              </a:spcAft>
              <a:buClr>
                <a:schemeClr val="dk1"/>
              </a:buClr>
              <a:buSzPts val="3000"/>
              <a:buFont typeface="Arial"/>
              <a:buChar char="•"/>
              <a:defRPr sz="2000" b="0" i="0" u="none" strike="noStrike" cap="none">
                <a:solidFill>
                  <a:schemeClr val="dk1"/>
                </a:solidFill>
                <a:latin typeface="Roboto Light"/>
                <a:ea typeface="Roboto Light"/>
                <a:cs typeface="Roboto Light"/>
                <a:sym typeface="Roboto Light"/>
              </a:defRPr>
            </a:lvl3pPr>
            <a:lvl4pPr marR="0" lvl="3"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4pPr>
            <a:lvl5pPr marR="0" lvl="4"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5pPr>
            <a:lvl6pPr marR="0" lvl="5"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6pPr>
            <a:lvl7pPr marR="0" lvl="6"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7pPr>
            <a:lvl8pPr marR="0" lvl="7"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8pPr>
            <a:lvl9pPr marR="0" lvl="8" algn="l" rtl="0">
              <a:lnSpc>
                <a:spcPct val="90000"/>
              </a:lnSpc>
              <a:spcBef>
                <a:spcPts val="500"/>
              </a:spcBef>
              <a:spcAft>
                <a:spcPts val="0"/>
              </a:spcAft>
              <a:buClr>
                <a:schemeClr val="dk1"/>
              </a:buClr>
              <a:buSzPts val="2700"/>
              <a:buFont typeface="Arial"/>
              <a:buChar char="•"/>
              <a:defRPr sz="1800" b="0" i="0" u="none" strike="noStrike" cap="none">
                <a:solidFill>
                  <a:schemeClr val="dk1"/>
                </a:solidFill>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2045777442"/>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8946292" y="0"/>
            <a:ext cx="3245708" cy="6857999"/>
          </a:xfrm>
          <a:prstGeom prst="rect">
            <a:avLst/>
          </a:prstGeom>
          <a:pattFill prst="pct10">
            <a:fgClr>
              <a:srgbClr val="AF282F"/>
            </a:fgClr>
            <a:bgClr>
              <a:schemeClr val="bg1"/>
            </a:bgClr>
          </a:pattFill>
        </p:spPr>
        <p:txBody>
          <a:bodyPr wrap="square" anchor="ctr">
            <a:noAutofit/>
          </a:bodyPr>
          <a:lstStyle>
            <a:lvl1pPr marL="0" indent="0" algn="ctr">
              <a:buNone/>
              <a:defRPr sz="1800" b="0" i="0">
                <a:solidFill>
                  <a:srgbClr val="222223">
                    <a:alpha val="67000"/>
                  </a:srgbClr>
                </a:solidFill>
                <a:latin typeface="Lato Light" panose="020F0302020204030203" pitchFamily="34" charset="77"/>
                <a:ea typeface="Lato Light" panose="020F0302020204030203" pitchFamily="34" charset="77"/>
                <a:cs typeface="Lato Light" panose="020F0302020204030203" pitchFamily="34" charset="77"/>
              </a:defRPr>
            </a:lvl1pPr>
          </a:lstStyle>
          <a:p>
            <a:r>
              <a:rPr lang="en-US"/>
              <a:t>Insert Image</a:t>
            </a:r>
          </a:p>
        </p:txBody>
      </p:sp>
      <p:sp>
        <p:nvSpPr>
          <p:cNvPr id="3" name="Date Placeholder 3">
            <a:extLst>
              <a:ext uri="{FF2B5EF4-FFF2-40B4-BE49-F238E27FC236}">
                <a16:creationId xmlns:a16="http://schemas.microsoft.com/office/drawing/2014/main" id="{0852C21E-1FE8-8E49-B506-79BBBCC723B0}"/>
              </a:ext>
            </a:extLst>
          </p:cNvPr>
          <p:cNvSpPr>
            <a:spLocks noGrp="1"/>
          </p:cNvSpPr>
          <p:nvPr>
            <p:ph type="dt" sz="half" idx="2"/>
          </p:nvPr>
        </p:nvSpPr>
        <p:spPr>
          <a:xfrm>
            <a:off x="688943" y="6356349"/>
            <a:ext cx="2917857" cy="365125"/>
          </a:xfrm>
          <a:prstGeom prst="rect">
            <a:avLst/>
          </a:prstGeom>
        </p:spPr>
        <p:txBody>
          <a:bodyPr vert="horz" lIns="91440" tIns="45720" rIns="91440" bIns="45720" rtlCol="0" anchor="ctr"/>
          <a:lstStyle>
            <a:lvl1pPr algn="l">
              <a:defRPr sz="1000" b="0" i="0">
                <a:solidFill>
                  <a:srgbClr val="222223">
                    <a:alpha val="67000"/>
                  </a:srgbClr>
                </a:solidFill>
                <a:latin typeface="Lato" panose="020F0502020204030203" pitchFamily="34" charset="77"/>
              </a:defRPr>
            </a:lvl1pPr>
          </a:lstStyle>
          <a:p>
            <a:fld id="{25F2FF5A-E164-A946-B47D-4C2DDCDD27C5}" type="slidenum">
              <a:rPr lang="en-US" smtClean="0"/>
              <a:pPr/>
              <a:t>‹#›</a:t>
            </a:fld>
            <a:endParaRPr lang="en-US"/>
          </a:p>
        </p:txBody>
      </p:sp>
    </p:spTree>
    <p:extLst>
      <p:ext uri="{BB962C8B-B14F-4D97-AF65-F5344CB8AC3E}">
        <p14:creationId xmlns:p14="http://schemas.microsoft.com/office/powerpoint/2010/main" val="4219430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F2804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BD0110-6FD1-2F62-2DF5-DD8F72CF2908}"/>
              </a:ext>
            </a:extLst>
          </p:cNvPr>
          <p:cNvPicPr>
            <a:picLocks noChangeAspect="1"/>
          </p:cNvPicPr>
          <p:nvPr userDrawn="1"/>
        </p:nvPicPr>
        <p:blipFill>
          <a:blip r:embed="rId2">
            <a:alphaModFix amt="7000"/>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080B15F4-4A0D-2768-5F32-B865E42C2E68}"/>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solidFill>
          <a:srgbClr val="3366C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DCF1BD-0C4A-F945-26DC-47C4876C3237}"/>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11" name="Picture 10">
            <a:extLst>
              <a:ext uri="{FF2B5EF4-FFF2-40B4-BE49-F238E27FC236}">
                <a16:creationId xmlns:a16="http://schemas.microsoft.com/office/drawing/2014/main" id="{934DE7D8-5FC8-9600-C790-C779660F0345}"/>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0D19FAD-F309-68F5-A3B2-CDA3822D6BFC}"/>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CD65C983-B597-FAAA-70D7-6044492B9D8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26C71CA-159A-0BB2-841A-831F2F95C663}"/>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18" name="Picture 17">
            <a:extLst>
              <a:ext uri="{FF2B5EF4-FFF2-40B4-BE49-F238E27FC236}">
                <a16:creationId xmlns:a16="http://schemas.microsoft.com/office/drawing/2014/main" id="{6DD3659B-9012-A08D-4FA1-7DFC29E74E4B}"/>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E0A2ABB-85BC-8DE4-E128-C41838383781}"/>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A85DB0B0-DFC7-330C-C468-9FD1B862B3B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3366CC"/>
                </a:solidFill>
              </a:defRPr>
            </a:lvl1pPr>
          </a:lstStyle>
          <a:p>
            <a:r>
              <a:rPr lang="en-US"/>
              <a:t>Click to edit Master title style</a:t>
            </a:r>
          </a:p>
        </p:txBody>
      </p:sp>
      <p:pic>
        <p:nvPicPr>
          <p:cNvPr id="5" name="Picture 4">
            <a:extLst>
              <a:ext uri="{FF2B5EF4-FFF2-40B4-BE49-F238E27FC236}">
                <a16:creationId xmlns:a16="http://schemas.microsoft.com/office/drawing/2014/main" id="{565436FE-1AD5-1155-9A51-2F9B050C690E}"/>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7" name="Picture 6">
            <a:extLst>
              <a:ext uri="{FF2B5EF4-FFF2-40B4-BE49-F238E27FC236}">
                <a16:creationId xmlns:a16="http://schemas.microsoft.com/office/drawing/2014/main" id="{3B122182-C948-3EC4-4863-D95B981DFEF7}"/>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523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313C3-8F84-8917-4109-7D9EFE546E9C}"/>
              </a:ext>
            </a:extLst>
          </p:cNvPr>
          <p:cNvPicPr>
            <a:picLocks noChangeAspect="1"/>
          </p:cNvPicPr>
          <p:nvPr userDrawn="1"/>
        </p:nvPicPr>
        <p:blipFill>
          <a:blip r:embed="rId3"/>
          <a:stretch>
            <a:fillRect/>
          </a:stretch>
        </p:blipFill>
        <p:spPr>
          <a:xfrm>
            <a:off x="8823960" y="5961888"/>
            <a:ext cx="2293620" cy="426720"/>
          </a:xfrm>
          <a:prstGeom prst="rect">
            <a:avLst/>
          </a:prstGeom>
          <a:noFill/>
        </p:spPr>
      </p:pic>
      <p:pic>
        <p:nvPicPr>
          <p:cNvPr id="5" name="Picture 4">
            <a:extLst>
              <a:ext uri="{FF2B5EF4-FFF2-40B4-BE49-F238E27FC236}">
                <a16:creationId xmlns:a16="http://schemas.microsoft.com/office/drawing/2014/main" id="{CA1B790C-F7CC-1ACD-A33A-6201B2F81B3D}"/>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a:noFill/>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Lst>
  <p:txStyles>
    <p:title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1.tiff"/></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hyperlink" Target="https://rockymountainada.org/"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hyperlink" Target="https://accessibilityinsights.io/" TargetMode="External"/><Relationship Id="rId11" Type="http://schemas.openxmlformats.org/officeDocument/2006/relationships/image" Target="../media/image42.png"/><Relationship Id="rId5" Type="http://schemas.openxmlformats.org/officeDocument/2006/relationships/hyperlink" Target="https://www.ssa.gov/accessibility/andi/" TargetMode="External"/><Relationship Id="rId10" Type="http://schemas.openxmlformats.org/officeDocument/2006/relationships/image" Target="../media/image41.png"/><Relationship Id="rId4" Type="http://schemas.openxmlformats.org/officeDocument/2006/relationships/hyperlink" Target="http://www.wave.webaim.org/" TargetMode="External"/><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oit.colorado.gov/" TargetMode="External"/><Relationship Id="rId2" Type="http://schemas.openxmlformats.org/officeDocument/2006/relationships/hyperlink" Target="https://rockymountainada.org/" TargetMode="External"/><Relationship Id="rId1" Type="http://schemas.openxmlformats.org/officeDocument/2006/relationships/slideLayout" Target="../slideLayouts/slideLayout9.xml"/><Relationship Id="rId5" Type="http://schemas.openxmlformats.org/officeDocument/2006/relationships/hyperlink" Target="https://www.justice.gov/opa/pr/justice-department-issues-web-accessibility-guidance-under-americans-disabilities-act" TargetMode="External"/><Relationship Id="rId4" Type="http://schemas.openxmlformats.org/officeDocument/2006/relationships/hyperlink" Target="https://oit.colorado.gov/hb21-1110-faq"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w3.org/" TargetMode="External"/><Relationship Id="rId3" Type="http://schemas.openxmlformats.org/officeDocument/2006/relationships/hyperlink" Target="https://oit.colorado.gov/accessibility-law" TargetMode="External"/><Relationship Id="rId7" Type="http://schemas.openxmlformats.org/officeDocument/2006/relationships/hyperlink" Target="https://adata.org/national-network"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hyperlink" Target="https://rockymountainada.org/" TargetMode="External"/><Relationship Id="rId5" Type="http://schemas.openxmlformats.org/officeDocument/2006/relationships/hyperlink" Target="https://oit.colorado.gov/standards-policies-guides/guide-to-accessible-web-services/accessible-websites-toolkit" TargetMode="External"/><Relationship Id="rId4" Type="http://schemas.openxmlformats.org/officeDocument/2006/relationships/hyperlink" Target="https://oit.colorado.gov/accessibility/new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484118"/>
            <a:ext cx="10204704" cy="1371600"/>
          </a:xfrm>
        </p:spPr>
        <p:txBody>
          <a:bodyPr/>
          <a:lstStyle/>
          <a:p>
            <a:r>
              <a:rPr lang="en-US" dirty="0"/>
              <a:t>CivicPlus: Accessibility is About People</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477989"/>
            <a:ext cx="10204704" cy="1010590"/>
          </a:xfrm>
        </p:spPr>
        <p:txBody>
          <a:bodyPr/>
          <a:lstStyle/>
          <a:p>
            <a:r>
              <a:rPr lang="en-US" dirty="0"/>
              <a:t>Don Torrez, Director of Partnerships, Certified Accessibility Coordinator</a:t>
            </a:r>
          </a:p>
        </p:txBody>
      </p:sp>
      <p:sp>
        <p:nvSpPr>
          <p:cNvPr id="5" name="TextBox 4">
            <a:extLst>
              <a:ext uri="{FF2B5EF4-FFF2-40B4-BE49-F238E27FC236}">
                <a16:creationId xmlns:a16="http://schemas.microsoft.com/office/drawing/2014/main" id="{850D30B8-0FAB-D81D-0809-99AEE8107181}"/>
              </a:ext>
            </a:extLst>
          </p:cNvPr>
          <p:cNvSpPr txBox="1"/>
          <p:nvPr/>
        </p:nvSpPr>
        <p:spPr>
          <a:xfrm>
            <a:off x="914400" y="3725712"/>
            <a:ext cx="6096000" cy="590675"/>
          </a:xfrm>
          <a:prstGeom prst="rect">
            <a:avLst/>
          </a:prstGeom>
          <a:noFill/>
        </p:spPr>
        <p:txBody>
          <a:bodyPr wrap="square">
            <a:spAutoFit/>
          </a:bodyPr>
          <a:lstStyle/>
          <a:p>
            <a:pPr>
              <a:lnSpc>
                <a:spcPts val="4500"/>
              </a:lnSpc>
              <a:spcBef>
                <a:spcPct val="0"/>
              </a:spcBef>
              <a:defRPr/>
            </a:pPr>
            <a:r>
              <a:rPr lang="en-US" sz="2400" spc="-150" dirty="0">
                <a:solidFill>
                  <a:schemeClr val="bg1"/>
                </a:solidFill>
                <a:latin typeface="Lato" panose="020F0502020204030203" pitchFamily="34" charset="0"/>
                <a:ea typeface="Lato" panose="020F0502020204030203" pitchFamily="34" charset="0"/>
                <a:cs typeface="Lato" panose="020F0502020204030203" pitchFamily="34" charset="0"/>
              </a:rPr>
              <a:t>A strategic approach to web accessibility</a:t>
            </a:r>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B7EBD-E838-70E0-74DD-DD18F6A099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07E746-DF48-3F59-82AB-414715C6DDAB}"/>
              </a:ext>
            </a:extLst>
          </p:cNvPr>
          <p:cNvSpPr>
            <a:spLocks noGrp="1"/>
          </p:cNvSpPr>
          <p:nvPr>
            <p:ph type="title" idx="4294967295"/>
          </p:nvPr>
        </p:nvSpPr>
        <p:spPr>
          <a:xfrm>
            <a:off x="4612655" y="-299307"/>
            <a:ext cx="4953000" cy="1047750"/>
          </a:xfrm>
        </p:spPr>
        <p:txBody>
          <a:bodyPr/>
          <a:lstStyle/>
          <a:p>
            <a:r>
              <a:rPr lang="en-US" sz="4000" dirty="0">
                <a:solidFill>
                  <a:schemeClr val="tx1"/>
                </a:solidFill>
              </a:rPr>
              <a:t>Significance</a:t>
            </a:r>
          </a:p>
        </p:txBody>
      </p:sp>
      <p:sp>
        <p:nvSpPr>
          <p:cNvPr id="4" name="Text Placeholder 3">
            <a:extLst>
              <a:ext uri="{FF2B5EF4-FFF2-40B4-BE49-F238E27FC236}">
                <a16:creationId xmlns:a16="http://schemas.microsoft.com/office/drawing/2014/main" id="{0FA95ECD-2D32-BF32-0D00-B76AD3DAC39D}"/>
              </a:ext>
            </a:extLst>
          </p:cNvPr>
          <p:cNvSpPr>
            <a:spLocks noGrp="1"/>
          </p:cNvSpPr>
          <p:nvPr>
            <p:ph type="body" sz="half" idx="4294967295"/>
          </p:nvPr>
        </p:nvSpPr>
        <p:spPr>
          <a:xfrm>
            <a:off x="4400337" y="924906"/>
            <a:ext cx="7082039" cy="960806"/>
          </a:xfrm>
        </p:spPr>
        <p:txBody>
          <a:bodyPr vert="horz" lIns="0" tIns="0" rIns="0" bIns="0" rtlCol="0" anchor="t">
            <a:noAutofit/>
          </a:bodyPr>
          <a:lstStyle/>
          <a:p>
            <a:pPr marL="285750" indent="-285750">
              <a:buFont typeface="Arial" panose="020B0604020202020204" pitchFamily="34" charset="0"/>
              <a:buChar char="•"/>
            </a:pPr>
            <a:r>
              <a:rPr lang="en-US" sz="1800" dirty="0">
                <a:latin typeface="Inter"/>
                <a:ea typeface="Inter"/>
                <a:cs typeface="Inter"/>
              </a:rPr>
              <a:t>Comorbidities make life difficult, and access to services is crucial</a:t>
            </a:r>
          </a:p>
          <a:p>
            <a:pPr marL="285750" indent="-285750">
              <a:buFont typeface="Arial" panose="020B0604020202020204" pitchFamily="34" charset="0"/>
              <a:buChar char="•"/>
            </a:pPr>
            <a:r>
              <a:rPr lang="en-US" sz="1800" dirty="0">
                <a:latin typeface="Inter"/>
                <a:ea typeface="Inter"/>
                <a:cs typeface="Inter"/>
              </a:rPr>
              <a:t>Covid demonstrates that Government is key to overall health and information.</a:t>
            </a:r>
            <a:endParaRPr lang="en-US" sz="1800" dirty="0"/>
          </a:p>
        </p:txBody>
      </p:sp>
      <p:sp>
        <p:nvSpPr>
          <p:cNvPr id="5" name="TextBox 4">
            <a:extLst>
              <a:ext uri="{FF2B5EF4-FFF2-40B4-BE49-F238E27FC236}">
                <a16:creationId xmlns:a16="http://schemas.microsoft.com/office/drawing/2014/main" id="{2467BBE6-1AFE-3272-405B-20CEE4133BAD}"/>
              </a:ext>
            </a:extLst>
          </p:cNvPr>
          <p:cNvSpPr txBox="1"/>
          <p:nvPr/>
        </p:nvSpPr>
        <p:spPr>
          <a:xfrm>
            <a:off x="383177" y="6356433"/>
            <a:ext cx="6097554" cy="276999"/>
          </a:xfrm>
          <a:prstGeom prst="rect">
            <a:avLst/>
          </a:prstGeom>
          <a:noFill/>
        </p:spPr>
        <p:txBody>
          <a:bodyPr wrap="square">
            <a:spAutoFit/>
          </a:bodyPr>
          <a:lstStyle/>
          <a:p>
            <a:r>
              <a:rPr lang="en-US" sz="1200" dirty="0">
                <a:latin typeface="Inter"/>
                <a:ea typeface="Inter"/>
                <a:cs typeface="Inter"/>
              </a:rPr>
              <a:t>*</a:t>
            </a:r>
            <a:r>
              <a:rPr lang="en-US" sz="1000" dirty="0">
                <a:latin typeface="Inter"/>
                <a:ea typeface="Inter"/>
                <a:cs typeface="Inter"/>
              </a:rPr>
              <a:t>CDC.gov Disability and Health Statistics - 2025</a:t>
            </a:r>
            <a:endParaRPr lang="en-US" sz="1000" dirty="0"/>
          </a:p>
        </p:txBody>
      </p:sp>
      <p:pic>
        <p:nvPicPr>
          <p:cNvPr id="6" name="Picture 5">
            <a:extLst>
              <a:ext uri="{FF2B5EF4-FFF2-40B4-BE49-F238E27FC236}">
                <a16:creationId xmlns:a16="http://schemas.microsoft.com/office/drawing/2014/main" id="{A98F4D74-C013-E78C-AA49-E66173423FF4}"/>
              </a:ext>
            </a:extLst>
          </p:cNvPr>
          <p:cNvPicPr>
            <a:picLocks noChangeAspect="1"/>
          </p:cNvPicPr>
          <p:nvPr/>
        </p:nvPicPr>
        <p:blipFill>
          <a:blip r:embed="rId3"/>
          <a:stretch>
            <a:fillRect/>
          </a:stretch>
        </p:blipFill>
        <p:spPr>
          <a:xfrm>
            <a:off x="106340" y="128316"/>
            <a:ext cx="4144305" cy="4703458"/>
          </a:xfrm>
          <a:prstGeom prst="rect">
            <a:avLst/>
          </a:prstGeom>
        </p:spPr>
      </p:pic>
      <p:pic>
        <p:nvPicPr>
          <p:cNvPr id="8" name="Picture 7">
            <a:extLst>
              <a:ext uri="{FF2B5EF4-FFF2-40B4-BE49-F238E27FC236}">
                <a16:creationId xmlns:a16="http://schemas.microsoft.com/office/drawing/2014/main" id="{7F72F520-10F4-7E89-4734-34E2A28E91D6}"/>
              </a:ext>
            </a:extLst>
          </p:cNvPr>
          <p:cNvPicPr>
            <a:picLocks noChangeAspect="1"/>
          </p:cNvPicPr>
          <p:nvPr/>
        </p:nvPicPr>
        <p:blipFill>
          <a:blip r:embed="rId4"/>
          <a:stretch>
            <a:fillRect/>
          </a:stretch>
        </p:blipFill>
        <p:spPr>
          <a:xfrm>
            <a:off x="4358539" y="2480045"/>
            <a:ext cx="4244384" cy="4152659"/>
          </a:xfrm>
          <a:prstGeom prst="rect">
            <a:avLst/>
          </a:prstGeom>
        </p:spPr>
      </p:pic>
    </p:spTree>
    <p:extLst>
      <p:ext uri="{BB962C8B-B14F-4D97-AF65-F5344CB8AC3E}">
        <p14:creationId xmlns:p14="http://schemas.microsoft.com/office/powerpoint/2010/main" val="344908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611F4C-CF3F-A440-99BE-9798242C7DFB}"/>
              </a:ext>
            </a:extLst>
          </p:cNvPr>
          <p:cNvSpPr>
            <a:spLocks noGrp="1"/>
          </p:cNvSpPr>
          <p:nvPr>
            <p:ph type="title" idx="4294967295"/>
          </p:nvPr>
        </p:nvSpPr>
        <p:spPr>
          <a:xfrm>
            <a:off x="7495673" y="231775"/>
            <a:ext cx="4953000" cy="1047750"/>
          </a:xfrm>
        </p:spPr>
        <p:txBody>
          <a:bodyPr/>
          <a:lstStyle/>
          <a:p>
            <a:r>
              <a:rPr lang="en-US" sz="4000" dirty="0">
                <a:solidFill>
                  <a:schemeClr val="tx1"/>
                </a:solidFill>
              </a:rPr>
              <a:t>Colorado</a:t>
            </a:r>
          </a:p>
        </p:txBody>
      </p:sp>
      <p:pic>
        <p:nvPicPr>
          <p:cNvPr id="11" name="Picture 10">
            <a:extLst>
              <a:ext uri="{FF2B5EF4-FFF2-40B4-BE49-F238E27FC236}">
                <a16:creationId xmlns:a16="http://schemas.microsoft.com/office/drawing/2014/main" id="{DCBAAFBC-7465-D097-17B0-93F183E94CFB}"/>
              </a:ext>
            </a:extLst>
          </p:cNvPr>
          <p:cNvPicPr>
            <a:picLocks noChangeAspect="1"/>
          </p:cNvPicPr>
          <p:nvPr/>
        </p:nvPicPr>
        <p:blipFill>
          <a:blip r:embed="rId3"/>
          <a:stretch>
            <a:fillRect/>
          </a:stretch>
        </p:blipFill>
        <p:spPr>
          <a:xfrm>
            <a:off x="5621214" y="1502674"/>
            <a:ext cx="5825649" cy="3176561"/>
          </a:xfrm>
          <a:prstGeom prst="rect">
            <a:avLst/>
          </a:prstGeom>
        </p:spPr>
      </p:pic>
      <p:pic>
        <p:nvPicPr>
          <p:cNvPr id="15" name="Picture 14">
            <a:extLst>
              <a:ext uri="{FF2B5EF4-FFF2-40B4-BE49-F238E27FC236}">
                <a16:creationId xmlns:a16="http://schemas.microsoft.com/office/drawing/2014/main" id="{70DCA2C9-6A54-1988-5A5E-170C749D0F9F}"/>
              </a:ext>
            </a:extLst>
          </p:cNvPr>
          <p:cNvPicPr>
            <a:picLocks noChangeAspect="1"/>
          </p:cNvPicPr>
          <p:nvPr/>
        </p:nvPicPr>
        <p:blipFill>
          <a:blip r:embed="rId4"/>
          <a:stretch>
            <a:fillRect/>
          </a:stretch>
        </p:blipFill>
        <p:spPr>
          <a:xfrm>
            <a:off x="5395414" y="4902384"/>
            <a:ext cx="6277248" cy="1466508"/>
          </a:xfrm>
          <a:prstGeom prst="rect">
            <a:avLst/>
          </a:prstGeom>
        </p:spPr>
      </p:pic>
      <p:pic>
        <p:nvPicPr>
          <p:cNvPr id="2" name="Picture 1">
            <a:extLst>
              <a:ext uri="{FF2B5EF4-FFF2-40B4-BE49-F238E27FC236}">
                <a16:creationId xmlns:a16="http://schemas.microsoft.com/office/drawing/2014/main" id="{DB3BEAD2-0787-EDEB-834E-71FEB965D0F8}"/>
              </a:ext>
            </a:extLst>
          </p:cNvPr>
          <p:cNvPicPr>
            <a:picLocks noChangeAspect="1"/>
          </p:cNvPicPr>
          <p:nvPr/>
        </p:nvPicPr>
        <p:blipFill>
          <a:blip r:embed="rId5"/>
          <a:stretch>
            <a:fillRect/>
          </a:stretch>
        </p:blipFill>
        <p:spPr>
          <a:xfrm>
            <a:off x="438151" y="1041171"/>
            <a:ext cx="4514850" cy="4514850"/>
          </a:xfrm>
          <a:prstGeom prst="rect">
            <a:avLst/>
          </a:prstGeom>
        </p:spPr>
      </p:pic>
      <p:sp>
        <p:nvSpPr>
          <p:cNvPr id="4" name="TextBox 3">
            <a:extLst>
              <a:ext uri="{FF2B5EF4-FFF2-40B4-BE49-F238E27FC236}">
                <a16:creationId xmlns:a16="http://schemas.microsoft.com/office/drawing/2014/main" id="{3E3BD0E3-3037-B47D-4A32-E66D4B5DBA82}"/>
              </a:ext>
            </a:extLst>
          </p:cNvPr>
          <p:cNvSpPr txBox="1"/>
          <p:nvPr/>
        </p:nvSpPr>
        <p:spPr>
          <a:xfrm>
            <a:off x="383177" y="6356433"/>
            <a:ext cx="6097554" cy="276999"/>
          </a:xfrm>
          <a:prstGeom prst="rect">
            <a:avLst/>
          </a:prstGeom>
          <a:noFill/>
        </p:spPr>
        <p:txBody>
          <a:bodyPr wrap="square">
            <a:spAutoFit/>
          </a:bodyPr>
          <a:lstStyle/>
          <a:p>
            <a:r>
              <a:rPr lang="en-US" sz="1200" dirty="0">
                <a:latin typeface="Inter"/>
                <a:ea typeface="Inter"/>
                <a:cs typeface="Inter"/>
              </a:rPr>
              <a:t>*</a:t>
            </a:r>
            <a:r>
              <a:rPr lang="en-US" sz="1000" dirty="0">
                <a:latin typeface="Inter"/>
                <a:ea typeface="Inter"/>
                <a:cs typeface="Inter"/>
              </a:rPr>
              <a:t>CDC.gov Disability and Health Statistics - 2025</a:t>
            </a:r>
            <a:endParaRPr lang="en-US" sz="1000" dirty="0"/>
          </a:p>
        </p:txBody>
      </p:sp>
    </p:spTree>
    <p:extLst>
      <p:ext uri="{BB962C8B-B14F-4D97-AF65-F5344CB8AC3E}">
        <p14:creationId xmlns:p14="http://schemas.microsoft.com/office/powerpoint/2010/main" val="378648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611F4C-CF3F-A440-99BE-9798242C7DFB}"/>
              </a:ext>
            </a:extLst>
          </p:cNvPr>
          <p:cNvSpPr>
            <a:spLocks noGrp="1"/>
          </p:cNvSpPr>
          <p:nvPr>
            <p:ph type="title" idx="4294967295"/>
          </p:nvPr>
        </p:nvSpPr>
        <p:spPr>
          <a:xfrm>
            <a:off x="625629" y="176747"/>
            <a:ext cx="4953000" cy="1049338"/>
          </a:xfrm>
        </p:spPr>
        <p:txBody>
          <a:bodyPr/>
          <a:lstStyle/>
          <a:p>
            <a:r>
              <a:rPr lang="en-US" sz="4000" dirty="0">
                <a:solidFill>
                  <a:schemeClr val="tx1"/>
                </a:solidFill>
              </a:rPr>
              <a:t>Colorado</a:t>
            </a:r>
          </a:p>
        </p:txBody>
      </p:sp>
      <p:pic>
        <p:nvPicPr>
          <p:cNvPr id="15" name="Picture 14">
            <a:extLst>
              <a:ext uri="{FF2B5EF4-FFF2-40B4-BE49-F238E27FC236}">
                <a16:creationId xmlns:a16="http://schemas.microsoft.com/office/drawing/2014/main" id="{0120956C-5FB4-F6E6-D87F-CB8EB5EB0B78}"/>
              </a:ext>
            </a:extLst>
          </p:cNvPr>
          <p:cNvPicPr>
            <a:picLocks noChangeAspect="1"/>
          </p:cNvPicPr>
          <p:nvPr/>
        </p:nvPicPr>
        <p:blipFill>
          <a:blip r:embed="rId3"/>
          <a:stretch>
            <a:fillRect/>
          </a:stretch>
        </p:blipFill>
        <p:spPr>
          <a:xfrm>
            <a:off x="625629" y="1472582"/>
            <a:ext cx="10547893" cy="4872668"/>
          </a:xfrm>
          <a:prstGeom prst="rect">
            <a:avLst/>
          </a:prstGeom>
        </p:spPr>
      </p:pic>
      <p:sp>
        <p:nvSpPr>
          <p:cNvPr id="2" name="TextBox 1">
            <a:extLst>
              <a:ext uri="{FF2B5EF4-FFF2-40B4-BE49-F238E27FC236}">
                <a16:creationId xmlns:a16="http://schemas.microsoft.com/office/drawing/2014/main" id="{A045AD6C-7117-27A6-A6C6-FF44981473A7}"/>
              </a:ext>
            </a:extLst>
          </p:cNvPr>
          <p:cNvSpPr txBox="1"/>
          <p:nvPr/>
        </p:nvSpPr>
        <p:spPr>
          <a:xfrm>
            <a:off x="386245" y="6412417"/>
            <a:ext cx="6097554" cy="276999"/>
          </a:xfrm>
          <a:prstGeom prst="rect">
            <a:avLst/>
          </a:prstGeom>
          <a:noFill/>
        </p:spPr>
        <p:txBody>
          <a:bodyPr wrap="square">
            <a:spAutoFit/>
          </a:bodyPr>
          <a:lstStyle/>
          <a:p>
            <a:r>
              <a:rPr lang="en-US" sz="1200" dirty="0">
                <a:latin typeface="Inter"/>
                <a:ea typeface="Inter"/>
                <a:cs typeface="Inter"/>
              </a:rPr>
              <a:t>*</a:t>
            </a:r>
            <a:r>
              <a:rPr lang="en-US" sz="1000" dirty="0">
                <a:latin typeface="Inter"/>
                <a:ea typeface="Inter"/>
                <a:cs typeface="Inter"/>
              </a:rPr>
              <a:t>CDC.gov Disability and Health Statistics - 2025</a:t>
            </a:r>
            <a:endParaRPr lang="en-US" sz="1000" dirty="0"/>
          </a:p>
        </p:txBody>
      </p:sp>
    </p:spTree>
    <p:extLst>
      <p:ext uri="{BB962C8B-B14F-4D97-AF65-F5344CB8AC3E}">
        <p14:creationId xmlns:p14="http://schemas.microsoft.com/office/powerpoint/2010/main" val="30985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FD5068-3028-4F48-A51E-8C5BF096CD26}"/>
              </a:ext>
            </a:extLst>
          </p:cNvPr>
          <p:cNvSpPr>
            <a:spLocks noGrp="1"/>
          </p:cNvSpPr>
          <p:nvPr>
            <p:ph type="title" idx="4294967295"/>
          </p:nvPr>
        </p:nvSpPr>
        <p:spPr>
          <a:xfrm>
            <a:off x="650244" y="0"/>
            <a:ext cx="4953000" cy="1049337"/>
          </a:xfrm>
        </p:spPr>
        <p:txBody>
          <a:bodyPr/>
          <a:lstStyle/>
          <a:p>
            <a:r>
              <a:rPr lang="en-US" sz="4000" dirty="0">
                <a:solidFill>
                  <a:schemeClr val="tx1"/>
                </a:solidFill>
              </a:rPr>
              <a:t>Removing Barriers</a:t>
            </a:r>
          </a:p>
        </p:txBody>
      </p:sp>
      <p:sp>
        <p:nvSpPr>
          <p:cNvPr id="4" name="Text Placeholder 3">
            <a:extLst>
              <a:ext uri="{FF2B5EF4-FFF2-40B4-BE49-F238E27FC236}">
                <a16:creationId xmlns:a16="http://schemas.microsoft.com/office/drawing/2014/main" id="{D89F0A81-8F6C-F943-B815-BAC7DA1A04F2}"/>
              </a:ext>
            </a:extLst>
          </p:cNvPr>
          <p:cNvSpPr>
            <a:spLocks noGrp="1"/>
          </p:cNvSpPr>
          <p:nvPr>
            <p:ph type="body" sz="half" idx="4294967295"/>
          </p:nvPr>
        </p:nvSpPr>
        <p:spPr>
          <a:xfrm>
            <a:off x="1203158" y="4985837"/>
            <a:ext cx="11823032" cy="1463675"/>
          </a:xfrm>
        </p:spPr>
        <p:txBody>
          <a:bodyPr/>
          <a:lstStyle/>
          <a:p>
            <a:r>
              <a:rPr lang="en-US" dirty="0"/>
              <a:t>Accessibility is about the usability of the software for people who need your service. </a:t>
            </a:r>
          </a:p>
          <a:p>
            <a:r>
              <a:rPr lang="en-US" b="1" i="1" dirty="0"/>
              <a:t>#1 question: What programs and services would you like to participate in but can’t?</a:t>
            </a:r>
          </a:p>
        </p:txBody>
      </p:sp>
      <p:pic>
        <p:nvPicPr>
          <p:cNvPr id="8" name="Picture 7" descr="Image table of Permanent, Temporary, and Situational Disabilities.  Images are for Touch, Hear, See, and Speak.">
            <a:extLst>
              <a:ext uri="{FF2B5EF4-FFF2-40B4-BE49-F238E27FC236}">
                <a16:creationId xmlns:a16="http://schemas.microsoft.com/office/drawing/2014/main" id="{5AC6FD55-D4B2-5CDD-D8BF-C7FEB9598416}"/>
              </a:ext>
            </a:extLst>
          </p:cNvPr>
          <p:cNvPicPr>
            <a:picLocks noChangeAspect="1"/>
          </p:cNvPicPr>
          <p:nvPr/>
        </p:nvPicPr>
        <p:blipFill>
          <a:blip r:embed="rId2"/>
          <a:stretch>
            <a:fillRect/>
          </a:stretch>
        </p:blipFill>
        <p:spPr>
          <a:xfrm>
            <a:off x="2138149" y="1288286"/>
            <a:ext cx="7915701" cy="3506728"/>
          </a:xfrm>
          <a:prstGeom prst="rect">
            <a:avLst/>
          </a:prstGeom>
          <a:ln>
            <a:solidFill>
              <a:schemeClr val="tx1"/>
            </a:solidFill>
          </a:ln>
        </p:spPr>
      </p:pic>
    </p:spTree>
    <p:extLst>
      <p:ext uri="{BB962C8B-B14F-4D97-AF65-F5344CB8AC3E}">
        <p14:creationId xmlns:p14="http://schemas.microsoft.com/office/powerpoint/2010/main" val="122348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4D5B11-9FBC-4B13-8737-15F4D112847C}"/>
              </a:ext>
            </a:extLst>
          </p:cNvPr>
          <p:cNvSpPr txBox="1"/>
          <p:nvPr/>
        </p:nvSpPr>
        <p:spPr>
          <a:xfrm>
            <a:off x="3248696" y="1741632"/>
            <a:ext cx="8307915" cy="4819706"/>
          </a:xfrm>
          <a:prstGeom prst="rect">
            <a:avLst/>
          </a:prstGeom>
          <a:noFill/>
        </p:spPr>
        <p:txBody>
          <a:bodyPr wrap="square" lIns="109653" tIns="54827" rIns="109653" bIns="54827" rtlCol="0" anchor="t">
            <a:spAutoFit/>
          </a:bodyPr>
          <a:lstStyle/>
          <a:p>
            <a:pPr marL="285607" indent="-285607" algn="just">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In 2016 a visually disabled man sued Domino's Pizza because he couldn’t order a specialty pizza on the website using his screen reader.</a:t>
            </a:r>
          </a:p>
          <a:p>
            <a:pPr algn="just"/>
            <a:endParaRPr lang="en-US" dirty="0">
              <a:solidFill>
                <a:srgbClr val="383838"/>
              </a:solidFill>
              <a:latin typeface="Inter" panose="020B0502030000000004" pitchFamily="34" charset="0"/>
              <a:ea typeface="Inter" panose="020B0502030000000004" pitchFamily="34" charset="0"/>
            </a:endParaRPr>
          </a:p>
          <a:p>
            <a:pPr marL="285607" indent="-285607" algn="just">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Domino's argued that the ADA applies to physical locations and not online platforms.</a:t>
            </a:r>
          </a:p>
          <a:p>
            <a:pPr algn="just"/>
            <a:endParaRPr lang="en-US" dirty="0">
              <a:solidFill>
                <a:srgbClr val="383838"/>
              </a:solidFill>
              <a:latin typeface="Inter" panose="020B0502030000000004" pitchFamily="34" charset="0"/>
              <a:ea typeface="Inter" panose="020B0502030000000004" pitchFamily="34" charset="0"/>
            </a:endParaRPr>
          </a:p>
          <a:p>
            <a:pPr marL="285607" indent="-285607" algn="just">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The Court of Appeals sided with the plaintiff, writing that websites “are places of public accommodation” covered by Title III of ADA.</a:t>
            </a:r>
          </a:p>
          <a:p>
            <a:pPr algn="just"/>
            <a:endParaRPr lang="en-US" dirty="0">
              <a:solidFill>
                <a:srgbClr val="383838"/>
              </a:solidFill>
              <a:latin typeface="Inter" panose="020B0502030000000004" pitchFamily="34" charset="0"/>
              <a:ea typeface="Inter" panose="020B0502030000000004" pitchFamily="34" charset="0"/>
            </a:endParaRPr>
          </a:p>
          <a:p>
            <a:pPr marL="285607" indent="-285607" algn="just">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Domino's urged the U.S. Supreme Court to review the decision, arguing that online platforms were not envisioned when the ADA was passed in 1990.</a:t>
            </a:r>
          </a:p>
          <a:p>
            <a:pPr algn="just"/>
            <a:endParaRPr lang="en-US" dirty="0">
              <a:solidFill>
                <a:srgbClr val="383838"/>
              </a:solidFill>
              <a:latin typeface="Inter" panose="020B0502030000000004" pitchFamily="34" charset="0"/>
              <a:ea typeface="Inter" panose="020B0502030000000004" pitchFamily="34" charset="0"/>
            </a:endParaRPr>
          </a:p>
          <a:p>
            <a:pPr marL="285607" indent="-285607" algn="just">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In October 2019, the U.S. Supreme Court denied the petition–a win for disability advocates.</a:t>
            </a:r>
          </a:p>
          <a:p>
            <a:pPr algn="just"/>
            <a:endParaRPr lang="en-US" dirty="0">
              <a:solidFill>
                <a:srgbClr val="383838"/>
              </a:solidFill>
              <a:latin typeface="Inter" panose="020B0502030000000004" pitchFamily="34" charset="0"/>
              <a:ea typeface="Inter" panose="020B0502030000000004" pitchFamily="34" charset="0"/>
            </a:endParaRPr>
          </a:p>
          <a:p>
            <a:pPr marL="742579" lvl="1" indent="-285607" algn="just">
              <a:buFont typeface="Arial" panose="020B0604020202020204" pitchFamily="34" charset="0"/>
              <a:buChar char="•"/>
            </a:pPr>
            <a:endParaRPr lang="en-US" dirty="0">
              <a:solidFill>
                <a:srgbClr val="383838"/>
              </a:solidFill>
              <a:latin typeface="Inter" panose="020B0502030000000004" pitchFamily="34" charset="0"/>
              <a:ea typeface="Inter" panose="020B0502030000000004" pitchFamily="34" charset="0"/>
            </a:endParaRPr>
          </a:p>
        </p:txBody>
      </p:sp>
      <p:sp>
        <p:nvSpPr>
          <p:cNvPr id="9" name="TextBox 8">
            <a:extLst>
              <a:ext uri="{FF2B5EF4-FFF2-40B4-BE49-F238E27FC236}">
                <a16:creationId xmlns:a16="http://schemas.microsoft.com/office/drawing/2014/main" id="{5E2A9EA5-3CF5-4BFA-900A-BE66F85351A5}"/>
              </a:ext>
            </a:extLst>
          </p:cNvPr>
          <p:cNvSpPr txBox="1"/>
          <p:nvPr/>
        </p:nvSpPr>
        <p:spPr>
          <a:xfrm>
            <a:off x="2918053" y="255263"/>
            <a:ext cx="8793977" cy="1231106"/>
          </a:xfrm>
          <a:prstGeom prst="rect">
            <a:avLst/>
          </a:prstGeom>
          <a:noFill/>
        </p:spPr>
        <p:txBody>
          <a:bodyPr wrap="square" lIns="0" tIns="0" rIns="0" bIns="0" rtlCol="0" anchor="t">
            <a:spAutoFit/>
          </a:bodyPr>
          <a:lstStyle/>
          <a:p>
            <a:pPr algn="ctr"/>
            <a:r>
              <a:rPr lang="en-US" sz="4000" b="1" spc="-150" dirty="0">
                <a:latin typeface="Lato Black" panose="020F0502020204030203" pitchFamily="34" charset="0"/>
                <a:ea typeface="Lato Black" panose="020F0502020204030203" pitchFamily="34" charset="0"/>
                <a:cs typeface="Lato Black" panose="020F0502020204030203" pitchFamily="34" charset="0"/>
              </a:rPr>
              <a:t>The Supreme Court and Web Accessibility</a:t>
            </a:r>
          </a:p>
        </p:txBody>
      </p:sp>
      <p:pic>
        <p:nvPicPr>
          <p:cNvPr id="4" name="Picture 5" descr="A slice of pizza&#10;&#10;Description generated with very high confidence">
            <a:extLst>
              <a:ext uri="{FF2B5EF4-FFF2-40B4-BE49-F238E27FC236}">
                <a16:creationId xmlns:a16="http://schemas.microsoft.com/office/drawing/2014/main" id="{9FE871B4-E4F0-40EE-BDA4-266A4DF118C8}"/>
              </a:ext>
            </a:extLst>
          </p:cNvPr>
          <p:cNvPicPr>
            <a:picLocks noChangeAspect="1"/>
          </p:cNvPicPr>
          <p:nvPr/>
        </p:nvPicPr>
        <p:blipFill rotWithShape="1">
          <a:blip r:embed="rId3"/>
          <a:srcRect l="48038" t="-148" r="30718"/>
          <a:stretch/>
        </p:blipFill>
        <p:spPr>
          <a:xfrm>
            <a:off x="-189194" y="-228836"/>
            <a:ext cx="3107247" cy="7315671"/>
          </a:xfrm>
          <a:prstGeom prst="rect">
            <a:avLst/>
          </a:prstGeom>
        </p:spPr>
      </p:pic>
    </p:spTree>
    <p:extLst>
      <p:ext uri="{BB962C8B-B14F-4D97-AF65-F5344CB8AC3E}">
        <p14:creationId xmlns:p14="http://schemas.microsoft.com/office/powerpoint/2010/main" val="21176152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3"/>
          <p:cNvSpPr txBox="1">
            <a:spLocks noGrp="1"/>
          </p:cNvSpPr>
          <p:nvPr>
            <p:ph type="ctrTitle" idx="4294967295"/>
          </p:nvPr>
        </p:nvSpPr>
        <p:spPr>
          <a:xfrm>
            <a:off x="722334" y="697322"/>
            <a:ext cx="10363200" cy="47783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383838"/>
              </a:buClr>
              <a:buSzPts val="4200"/>
              <a:buFont typeface="DM Sans"/>
              <a:buNone/>
            </a:pPr>
            <a:r>
              <a:rPr lang="en-US" sz="4000" dirty="0">
                <a:solidFill>
                  <a:schemeClr val="tx1"/>
                </a:solidFill>
              </a:rPr>
              <a:t>Federal Mandates</a:t>
            </a:r>
            <a:br>
              <a:rPr lang="en-US" dirty="0">
                <a:solidFill>
                  <a:schemeClr val="tx1"/>
                </a:solidFill>
              </a:rPr>
            </a:br>
            <a:endParaRPr dirty="0">
              <a:solidFill>
                <a:schemeClr val="tx1"/>
              </a:solidFill>
            </a:endParaRPr>
          </a:p>
        </p:txBody>
      </p:sp>
      <p:sp>
        <p:nvSpPr>
          <p:cNvPr id="376" name="Google Shape;376;p13"/>
          <p:cNvSpPr txBox="1"/>
          <p:nvPr/>
        </p:nvSpPr>
        <p:spPr>
          <a:xfrm>
            <a:off x="722334" y="1583660"/>
            <a:ext cx="6288066" cy="4583452"/>
          </a:xfrm>
          <a:prstGeom prst="rect">
            <a:avLst/>
          </a:prstGeom>
          <a:noFill/>
          <a:ln>
            <a:noFill/>
          </a:ln>
        </p:spPr>
        <p:txBody>
          <a:bodyPr spcFirstLastPara="1" wrap="square" lIns="91425" tIns="45700" rIns="91425" bIns="45700" anchor="t" anchorCtr="0">
            <a:noAutofit/>
          </a:bodyPr>
          <a:lstStyle/>
          <a:p>
            <a:pPr marL="0" marR="0" lvl="0" indent="0" algn="l" rtl="0">
              <a:lnSpc>
                <a:spcPct val="133333"/>
              </a:lnSpc>
              <a:spcBef>
                <a:spcPts val="0"/>
              </a:spcBef>
              <a:spcAft>
                <a:spcPts val="0"/>
              </a:spcAft>
              <a:buNone/>
            </a:pPr>
            <a:r>
              <a:rPr lang="en-US" sz="1800" b="1" i="0" u="sng" strike="noStrike" cap="none" dirty="0">
                <a:latin typeface="Inter"/>
                <a:ea typeface="Inter"/>
                <a:cs typeface="Inter"/>
                <a:sym typeface="Inter"/>
              </a:rPr>
              <a:t>Title II and III of the ADA</a:t>
            </a:r>
          </a:p>
          <a:p>
            <a:pPr marL="0" marR="0" lvl="0" indent="0" algn="l" rtl="0">
              <a:lnSpc>
                <a:spcPct val="133333"/>
              </a:lnSpc>
              <a:spcBef>
                <a:spcPts val="0"/>
              </a:spcBef>
              <a:spcAft>
                <a:spcPts val="0"/>
              </a:spcAft>
              <a:buNone/>
            </a:pPr>
            <a:endParaRPr u="sng" dirty="0"/>
          </a:p>
          <a:p>
            <a:pPr marL="285750" marR="0" lvl="0" indent="-285750" algn="l" rtl="0">
              <a:lnSpc>
                <a:spcPct val="133333"/>
              </a:lnSpc>
              <a:spcBef>
                <a:spcPts val="0"/>
              </a:spcBef>
              <a:spcAft>
                <a:spcPts val="0"/>
              </a:spcAft>
              <a:buClr>
                <a:schemeClr val="dk1"/>
              </a:buClr>
              <a:buSzPts val="1800"/>
              <a:buFont typeface="Arial"/>
              <a:buChar char="•"/>
            </a:pPr>
            <a:r>
              <a:rPr lang="en-US" sz="1800" b="0" i="0" u="none" strike="noStrike" cap="none" dirty="0">
                <a:solidFill>
                  <a:schemeClr val="dk1"/>
                </a:solidFill>
                <a:latin typeface="Inter"/>
                <a:ea typeface="Inter"/>
                <a:cs typeface="Inter"/>
                <a:sym typeface="Inter"/>
              </a:rPr>
              <a:t>Title II specifically applies to state and local governments</a:t>
            </a:r>
            <a:endParaRPr dirty="0"/>
          </a:p>
          <a:p>
            <a:pPr marL="285750" marR="0" lvl="0" indent="-285750" algn="l" rtl="0">
              <a:lnSpc>
                <a:spcPct val="133333"/>
              </a:lnSpc>
              <a:spcBef>
                <a:spcPts val="0"/>
              </a:spcBef>
              <a:spcAft>
                <a:spcPts val="0"/>
              </a:spcAft>
              <a:buClr>
                <a:schemeClr val="dk1"/>
              </a:buClr>
              <a:buSzPts val="1800"/>
              <a:buFont typeface="Arial"/>
              <a:buChar char="•"/>
            </a:pPr>
            <a:r>
              <a:rPr lang="en-US" sz="1800" b="0" i="0" u="none" strike="noStrike" cap="none" dirty="0">
                <a:solidFill>
                  <a:schemeClr val="dk1"/>
                </a:solidFill>
                <a:latin typeface="Inter"/>
                <a:ea typeface="Inter"/>
                <a:cs typeface="Inter"/>
                <a:sym typeface="Inter"/>
              </a:rPr>
              <a:t>Protects qualified individuals with disabilities from discrimination based on disability in services, programs, and activities provided by state and local government entities</a:t>
            </a:r>
          </a:p>
          <a:p>
            <a:pPr marL="285750" marR="0" lvl="0" indent="-285750" algn="l" rtl="0">
              <a:lnSpc>
                <a:spcPct val="133333"/>
              </a:lnSpc>
              <a:spcBef>
                <a:spcPts val="0"/>
              </a:spcBef>
              <a:spcAft>
                <a:spcPts val="0"/>
              </a:spcAft>
              <a:buClr>
                <a:schemeClr val="dk1"/>
              </a:buClr>
              <a:buSzPts val="1800"/>
              <a:buFont typeface="Arial"/>
              <a:buChar char="•"/>
            </a:pPr>
            <a:r>
              <a:rPr lang="en-US" sz="1800" b="0" i="0" u="none" strike="noStrike" cap="none" dirty="0">
                <a:solidFill>
                  <a:schemeClr val="dk1"/>
                </a:solidFill>
                <a:latin typeface="Inter"/>
                <a:ea typeface="Inter"/>
                <a:cs typeface="Inter"/>
                <a:sym typeface="Inter"/>
              </a:rPr>
              <a:t>Title III extends these protections to public accommodations</a:t>
            </a:r>
          </a:p>
          <a:p>
            <a:pPr marL="285750" marR="0" lvl="0" indent="-285750" algn="l" rtl="0">
              <a:lnSpc>
                <a:spcPct val="133333"/>
              </a:lnSpc>
              <a:spcBef>
                <a:spcPts val="0"/>
              </a:spcBef>
              <a:spcAft>
                <a:spcPts val="0"/>
              </a:spcAft>
              <a:buClr>
                <a:schemeClr val="dk1"/>
              </a:buClr>
              <a:buSzPts val="1800"/>
              <a:buFont typeface="Arial"/>
              <a:buChar char="•"/>
            </a:pPr>
            <a:r>
              <a:rPr lang="en-US" sz="1800" b="0" i="0" u="none" strike="noStrike" cap="none" dirty="0">
                <a:solidFill>
                  <a:schemeClr val="dk1"/>
                </a:solidFill>
                <a:latin typeface="Inter"/>
                <a:ea typeface="Inter"/>
                <a:cs typeface="Inter"/>
                <a:sym typeface="Inter"/>
              </a:rPr>
              <a:t>Local governments are both </a:t>
            </a:r>
            <a:endParaRPr dirty="0"/>
          </a:p>
          <a:p>
            <a:pPr marL="0" marR="0" lvl="0" indent="0" algn="l" rtl="0">
              <a:lnSpc>
                <a:spcPct val="133333"/>
              </a:lnSpc>
              <a:spcBef>
                <a:spcPts val="0"/>
              </a:spcBef>
              <a:spcAft>
                <a:spcPts val="0"/>
              </a:spcAft>
              <a:buNone/>
            </a:pPr>
            <a:endParaRPr sz="1800" b="0" i="0" u="none" strike="noStrike" cap="none" dirty="0">
              <a:solidFill>
                <a:schemeClr val="dk1"/>
              </a:solidFill>
              <a:latin typeface="Inter"/>
              <a:ea typeface="Inter"/>
              <a:cs typeface="Inter"/>
              <a:sym typeface="Inter"/>
            </a:endParaRPr>
          </a:p>
          <a:p>
            <a:pPr marL="0" marR="0" lvl="0" indent="0" algn="l" rtl="0">
              <a:lnSpc>
                <a:spcPct val="133333"/>
              </a:lnSpc>
              <a:spcBef>
                <a:spcPts val="0"/>
              </a:spcBef>
              <a:spcAft>
                <a:spcPts val="0"/>
              </a:spcAft>
              <a:buNone/>
            </a:pPr>
            <a:endParaRPr sz="1800" b="0" i="0" u="none" strike="noStrike" cap="none" dirty="0">
              <a:solidFill>
                <a:schemeClr val="dk1"/>
              </a:solidFill>
              <a:latin typeface="Inter"/>
              <a:ea typeface="Inter"/>
              <a:cs typeface="Inter"/>
              <a:sym typeface="Inter"/>
            </a:endParaRPr>
          </a:p>
          <a:p>
            <a:pPr marL="0" marR="0" lvl="0" indent="0" algn="l" rtl="0">
              <a:lnSpc>
                <a:spcPct val="133333"/>
              </a:lnSpc>
              <a:spcBef>
                <a:spcPts val="0"/>
              </a:spcBef>
              <a:spcAft>
                <a:spcPts val="0"/>
              </a:spcAft>
              <a:buNone/>
            </a:pPr>
            <a:endParaRPr sz="1800" b="0" i="0" u="none" strike="noStrike" cap="none" dirty="0">
              <a:solidFill>
                <a:schemeClr val="dk1"/>
              </a:solidFill>
              <a:latin typeface="Inter"/>
              <a:ea typeface="Inter"/>
              <a:cs typeface="Inter"/>
              <a:sym typeface="Inter"/>
            </a:endParaRPr>
          </a:p>
        </p:txBody>
      </p:sp>
      <p:pic>
        <p:nvPicPr>
          <p:cNvPr id="2050" name="Picture 2" descr="Disability History: The Wheels of Justice March &amp; Capitol ...">
            <a:extLst>
              <a:ext uri="{FF2B5EF4-FFF2-40B4-BE49-F238E27FC236}">
                <a16:creationId xmlns:a16="http://schemas.microsoft.com/office/drawing/2014/main" id="{5742A1B8-E541-231B-D898-43A983040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550" y="485089"/>
            <a:ext cx="3921125" cy="58878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3E0A-D511-1B41-BFEE-2702B81298ED}"/>
              </a:ext>
            </a:extLst>
          </p:cNvPr>
          <p:cNvSpPr>
            <a:spLocks noGrp="1"/>
          </p:cNvSpPr>
          <p:nvPr>
            <p:ph type="ctrTitle" idx="4294967295"/>
          </p:nvPr>
        </p:nvSpPr>
        <p:spPr>
          <a:xfrm>
            <a:off x="488700" y="650792"/>
            <a:ext cx="10363200" cy="479425"/>
          </a:xfrm>
        </p:spPr>
        <p:txBody>
          <a:bodyPr/>
          <a:lstStyle/>
          <a:p>
            <a:r>
              <a:rPr lang="en-US" sz="4000" dirty="0">
                <a:solidFill>
                  <a:schemeClr val="tx1"/>
                </a:solidFill>
              </a:rPr>
              <a:t>Federal Mandates</a:t>
            </a:r>
            <a:endParaRPr lang="en-US" dirty="0">
              <a:solidFill>
                <a:schemeClr val="tx1"/>
              </a:solidFill>
            </a:endParaRPr>
          </a:p>
        </p:txBody>
      </p:sp>
      <p:sp>
        <p:nvSpPr>
          <p:cNvPr id="3" name="Subtitle 2">
            <a:extLst>
              <a:ext uri="{FF2B5EF4-FFF2-40B4-BE49-F238E27FC236}">
                <a16:creationId xmlns:a16="http://schemas.microsoft.com/office/drawing/2014/main" id="{1414139A-F62C-EE4E-AD7C-4BDB2C231A3C}"/>
              </a:ext>
            </a:extLst>
          </p:cNvPr>
          <p:cNvSpPr>
            <a:spLocks noGrp="1"/>
          </p:cNvSpPr>
          <p:nvPr>
            <p:ph type="subTitle" idx="4294967295"/>
          </p:nvPr>
        </p:nvSpPr>
        <p:spPr>
          <a:xfrm>
            <a:off x="488700" y="1991054"/>
            <a:ext cx="4981657" cy="2875891"/>
          </a:xfrm>
        </p:spPr>
        <p:txBody>
          <a:bodyPr/>
          <a:lstStyle/>
          <a:p>
            <a:pPr marL="91440" indent="0" algn="l">
              <a:lnSpc>
                <a:spcPct val="133333"/>
              </a:lnSpc>
              <a:spcBef>
                <a:spcPts val="0"/>
              </a:spcBef>
              <a:buNone/>
            </a:pPr>
            <a:r>
              <a:rPr lang="en-US" sz="1800" b="1" u="sng" dirty="0">
                <a:solidFill>
                  <a:schemeClr val="tx1"/>
                </a:solidFill>
                <a:latin typeface="Inter"/>
                <a:ea typeface="Inter"/>
              </a:rPr>
              <a:t>DOJ renewed focus</a:t>
            </a:r>
          </a:p>
          <a:p>
            <a:pPr marL="800100" lvl="1" indent="-342900" algn="l">
              <a:buFont typeface="Arial" panose="020B0604020202020204" pitchFamily="34" charset="0"/>
              <a:buChar char="•"/>
            </a:pPr>
            <a:r>
              <a:rPr lang="en-US" b="0" i="0" dirty="0">
                <a:effectLst/>
                <a:latin typeface="-apple-system"/>
              </a:rPr>
              <a:t>DOJ published ADA Title II rulemaking for websites April 2024</a:t>
            </a:r>
            <a:endParaRPr lang="en-US" sz="2000" dirty="0">
              <a:latin typeface="-apple-system"/>
            </a:endParaRPr>
          </a:p>
          <a:p>
            <a:pPr marL="800100" lvl="1" indent="-342900" algn="l">
              <a:buFont typeface="Arial" panose="020B0604020202020204" pitchFamily="34" charset="0"/>
              <a:buChar char="•"/>
            </a:pPr>
            <a:r>
              <a:rPr lang="en-US" sz="2000" dirty="0">
                <a:latin typeface="-apple-system"/>
              </a:rPr>
              <a:t>Accessibility is the law now, but a runway is given for e</a:t>
            </a:r>
            <a:r>
              <a:rPr lang="en-US" dirty="0">
                <a:latin typeface="-apple-system"/>
              </a:rPr>
              <a:t>nforcement</a:t>
            </a:r>
          </a:p>
          <a:p>
            <a:pPr marL="1257300" lvl="2" indent="-342900" algn="l">
              <a:buFont typeface="Arial" panose="020B0604020202020204" pitchFamily="34" charset="0"/>
              <a:buChar char="•"/>
            </a:pPr>
            <a:r>
              <a:rPr lang="en-US" sz="1800" dirty="0"/>
              <a:t>Three years for small governments</a:t>
            </a:r>
          </a:p>
          <a:p>
            <a:pPr marL="1257300" lvl="2" indent="-342900" algn="l">
              <a:buFont typeface="Arial" panose="020B0604020202020204" pitchFamily="34" charset="0"/>
              <a:buChar char="•"/>
            </a:pPr>
            <a:r>
              <a:rPr lang="en-US" sz="1800" dirty="0"/>
              <a:t>Two years for large</a:t>
            </a:r>
          </a:p>
          <a:p>
            <a:pPr algn="l"/>
            <a:endParaRPr lang="en-US" dirty="0"/>
          </a:p>
        </p:txBody>
      </p:sp>
      <p:pic>
        <p:nvPicPr>
          <p:cNvPr id="5" name="Picture 4">
            <a:extLst>
              <a:ext uri="{FF2B5EF4-FFF2-40B4-BE49-F238E27FC236}">
                <a16:creationId xmlns:a16="http://schemas.microsoft.com/office/drawing/2014/main" id="{CB8F7FDC-1BD2-9821-1C21-EED7767B1A2C}"/>
              </a:ext>
            </a:extLst>
          </p:cNvPr>
          <p:cNvPicPr>
            <a:picLocks noChangeAspect="1"/>
          </p:cNvPicPr>
          <p:nvPr/>
        </p:nvPicPr>
        <p:blipFill>
          <a:blip r:embed="rId3"/>
          <a:stretch>
            <a:fillRect/>
          </a:stretch>
        </p:blipFill>
        <p:spPr>
          <a:xfrm>
            <a:off x="5830335" y="2297022"/>
            <a:ext cx="5872965" cy="2263954"/>
          </a:xfrm>
          <a:prstGeom prst="rect">
            <a:avLst/>
          </a:prstGeom>
        </p:spPr>
      </p:pic>
      <p:sp>
        <p:nvSpPr>
          <p:cNvPr id="4" name="TextBox 3">
            <a:extLst>
              <a:ext uri="{FF2B5EF4-FFF2-40B4-BE49-F238E27FC236}">
                <a16:creationId xmlns:a16="http://schemas.microsoft.com/office/drawing/2014/main" id="{D6F63CD2-B369-0F50-4C79-20D6F0E29D14}"/>
              </a:ext>
            </a:extLst>
          </p:cNvPr>
          <p:cNvSpPr txBox="1"/>
          <p:nvPr/>
        </p:nvSpPr>
        <p:spPr>
          <a:xfrm>
            <a:off x="74703" y="6415164"/>
            <a:ext cx="6097554" cy="276999"/>
          </a:xfrm>
          <a:prstGeom prst="rect">
            <a:avLst/>
          </a:prstGeom>
          <a:noFill/>
        </p:spPr>
        <p:txBody>
          <a:bodyPr wrap="square">
            <a:spAutoFit/>
          </a:bodyPr>
          <a:lstStyle/>
          <a:p>
            <a:r>
              <a:rPr lang="en-US" sz="1200" dirty="0">
                <a:latin typeface="Inter"/>
                <a:ea typeface="Inter"/>
                <a:cs typeface="Inter"/>
              </a:rPr>
              <a:t>*</a:t>
            </a:r>
            <a:r>
              <a:rPr lang="en-US" sz="1000" dirty="0">
                <a:latin typeface="Inter"/>
                <a:ea typeface="Inter"/>
                <a:cs typeface="Inter"/>
              </a:rPr>
              <a:t>Department of Justice, April 2024</a:t>
            </a:r>
            <a:endParaRPr lang="en-US" sz="1000" dirty="0"/>
          </a:p>
        </p:txBody>
      </p:sp>
    </p:spTree>
    <p:extLst>
      <p:ext uri="{BB962C8B-B14F-4D97-AF65-F5344CB8AC3E}">
        <p14:creationId xmlns:p14="http://schemas.microsoft.com/office/powerpoint/2010/main" val="5603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3E0A-D511-1B41-BFEE-2702B81298ED}"/>
              </a:ext>
            </a:extLst>
          </p:cNvPr>
          <p:cNvSpPr>
            <a:spLocks noGrp="1"/>
          </p:cNvSpPr>
          <p:nvPr>
            <p:ph type="ctrTitle" idx="4294967295"/>
          </p:nvPr>
        </p:nvSpPr>
        <p:spPr>
          <a:xfrm>
            <a:off x="386245" y="544780"/>
            <a:ext cx="10363200" cy="479425"/>
          </a:xfrm>
        </p:spPr>
        <p:txBody>
          <a:bodyPr/>
          <a:lstStyle/>
          <a:p>
            <a:r>
              <a:rPr lang="en-US" sz="4000" dirty="0">
                <a:solidFill>
                  <a:schemeClr val="tx1"/>
                </a:solidFill>
              </a:rPr>
              <a:t>Lawsuit Activity</a:t>
            </a:r>
            <a:endParaRPr lang="en-US" dirty="0">
              <a:solidFill>
                <a:schemeClr val="tx1"/>
              </a:solidFill>
            </a:endParaRPr>
          </a:p>
        </p:txBody>
      </p:sp>
      <p:sp>
        <p:nvSpPr>
          <p:cNvPr id="10" name="Text Placeholder 3">
            <a:extLst>
              <a:ext uri="{FF2B5EF4-FFF2-40B4-BE49-F238E27FC236}">
                <a16:creationId xmlns:a16="http://schemas.microsoft.com/office/drawing/2014/main" id="{5E1C3176-599D-CD17-6908-3A33FF08E0A2}"/>
              </a:ext>
            </a:extLst>
          </p:cNvPr>
          <p:cNvSpPr txBox="1">
            <a:spLocks/>
          </p:cNvSpPr>
          <p:nvPr/>
        </p:nvSpPr>
        <p:spPr>
          <a:xfrm>
            <a:off x="8062332" y="2235736"/>
            <a:ext cx="3424586" cy="1721304"/>
          </a:xfrm>
          <a:prstGeom prst="rect">
            <a:avLst/>
          </a:prstGeom>
        </p:spPr>
        <p:txBody>
          <a:bodyPr/>
          <a:lstStyle>
            <a:lvl1pPr marL="171450" indent="-171450" algn="l" defTabSz="914400" rtl="0" eaLnBrk="1" latinLnBrk="0" hangingPunct="1">
              <a:lnSpc>
                <a:spcPct val="100000"/>
              </a:lnSpc>
              <a:spcBef>
                <a:spcPts val="1000"/>
              </a:spcBef>
              <a:buFont typeface="Arial" panose="020B0604020202020204" pitchFamily="34" charset="0"/>
              <a:buChar char="•"/>
              <a:tabLst/>
              <a:defRPr sz="2800" kern="1200" spc="0">
                <a:solidFill>
                  <a:srgbClr val="383838"/>
                </a:solidFill>
                <a:latin typeface="Inter" panose="020B0502030000000004" pitchFamily="34" charset="0"/>
                <a:ea typeface="Inter" panose="020B0502030000000004" pitchFamily="34" charset="0"/>
                <a:cs typeface="+mn-cs"/>
              </a:defRPr>
            </a:lvl1pPr>
            <a:lvl2pPr marL="628650" indent="-171450" algn="l" defTabSz="914400" rtl="0" eaLnBrk="1" latinLnBrk="0" hangingPunct="1">
              <a:lnSpc>
                <a:spcPct val="100000"/>
              </a:lnSpc>
              <a:spcBef>
                <a:spcPts val="500"/>
              </a:spcBef>
              <a:buFont typeface="Arial" panose="020B0604020202020204" pitchFamily="34" charset="0"/>
              <a:buChar char="•"/>
              <a:tabLst/>
              <a:defRPr sz="2400" kern="1200" spc="0">
                <a:solidFill>
                  <a:srgbClr val="383838"/>
                </a:solidFill>
                <a:latin typeface="Inter" panose="020B0502030000000004" pitchFamily="34" charset="0"/>
                <a:ea typeface="Inter" panose="020B0502030000000004" pitchFamily="34" charset="0"/>
                <a:cs typeface="+mn-cs"/>
              </a:defRPr>
            </a:lvl2pPr>
            <a:lvl3pPr marL="1085850" indent="-171450" algn="l" defTabSz="914400" rtl="0" eaLnBrk="1" latinLnBrk="0" hangingPunct="1">
              <a:lnSpc>
                <a:spcPct val="100000"/>
              </a:lnSpc>
              <a:spcBef>
                <a:spcPts val="500"/>
              </a:spcBef>
              <a:buFont typeface="Arial" panose="020B0604020202020204" pitchFamily="34" charset="0"/>
              <a:buChar char="•"/>
              <a:tabLst/>
              <a:defRPr sz="2000" kern="1200" spc="0">
                <a:solidFill>
                  <a:srgbClr val="383838"/>
                </a:solidFill>
                <a:latin typeface="Inter" panose="020B0502030000000004" pitchFamily="34" charset="0"/>
                <a:ea typeface="Inter" panose="020B0502030000000004" pitchFamily="34" charset="0"/>
                <a:cs typeface="+mn-cs"/>
              </a:defRPr>
            </a:lvl3pPr>
            <a:lvl4pPr marL="1543050" indent="-171450" algn="l" defTabSz="914400" rtl="0" eaLnBrk="1" latinLnBrk="0" hangingPunct="1">
              <a:lnSpc>
                <a:spcPct val="100000"/>
              </a:lnSpc>
              <a:spcBef>
                <a:spcPts val="500"/>
              </a:spcBef>
              <a:buFont typeface="Arial" panose="020B0604020202020204" pitchFamily="34" charset="0"/>
              <a:buChar char="•"/>
              <a:tabLst/>
              <a:defRPr sz="1800" kern="1200" spc="0">
                <a:solidFill>
                  <a:srgbClr val="383838"/>
                </a:solidFill>
                <a:latin typeface="Inter" panose="020B0502030000000004" pitchFamily="34" charset="0"/>
                <a:ea typeface="Inter" panose="020B0502030000000004" pitchFamily="34" charset="0"/>
                <a:cs typeface="+mn-cs"/>
              </a:defRPr>
            </a:lvl4pPr>
            <a:lvl5pPr marL="2000250" indent="-171450" algn="l" defTabSz="914400" rtl="0" eaLnBrk="1" latinLnBrk="0" hangingPunct="1">
              <a:lnSpc>
                <a:spcPct val="100000"/>
              </a:lnSpc>
              <a:spcBef>
                <a:spcPts val="500"/>
              </a:spcBef>
              <a:buFont typeface="Arial" panose="020B0604020202020204" pitchFamily="34" charset="0"/>
              <a:buChar char="•"/>
              <a:tabLst/>
              <a:defRPr sz="1800" kern="1200" spc="0">
                <a:solidFill>
                  <a:srgbClr val="383838"/>
                </a:solidFill>
                <a:latin typeface="Inter" panose="020B0502030000000004" pitchFamily="34" charset="0"/>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800" dirty="0"/>
              <a:t>Significant increase in lawsuits from 2017 to now.</a:t>
            </a:r>
          </a:p>
          <a:p>
            <a:pPr marL="285750" indent="-285750"/>
            <a:r>
              <a:rPr lang="en-US" sz="1800" dirty="0"/>
              <a:t>Local, and national</a:t>
            </a:r>
          </a:p>
          <a:p>
            <a:pPr marL="285750" indent="-285750"/>
            <a:r>
              <a:rPr lang="en-US" sz="1800" dirty="0"/>
              <a:t>Single plaintiffs sending numerous complaint letters</a:t>
            </a:r>
          </a:p>
          <a:p>
            <a:pPr marL="285750" indent="-285750"/>
            <a:r>
              <a:rPr lang="en-US" sz="1800" dirty="0"/>
              <a:t>First complaint letter, then lawsuit</a:t>
            </a:r>
          </a:p>
        </p:txBody>
      </p:sp>
      <p:pic>
        <p:nvPicPr>
          <p:cNvPr id="3" name="Picture 2">
            <a:extLst>
              <a:ext uri="{FF2B5EF4-FFF2-40B4-BE49-F238E27FC236}">
                <a16:creationId xmlns:a16="http://schemas.microsoft.com/office/drawing/2014/main" id="{750C4663-3F35-47D9-84D5-EAAE8818BAC0}"/>
              </a:ext>
            </a:extLst>
          </p:cNvPr>
          <p:cNvPicPr>
            <a:picLocks noChangeAspect="1"/>
          </p:cNvPicPr>
          <p:nvPr/>
        </p:nvPicPr>
        <p:blipFill>
          <a:blip r:embed="rId3"/>
          <a:stretch>
            <a:fillRect/>
          </a:stretch>
        </p:blipFill>
        <p:spPr>
          <a:xfrm>
            <a:off x="386244" y="1600861"/>
            <a:ext cx="7307303" cy="4624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021CCFEF-0F9F-F017-6257-6DABE8B69962}"/>
              </a:ext>
            </a:extLst>
          </p:cNvPr>
          <p:cNvSpPr txBox="1"/>
          <p:nvPr/>
        </p:nvSpPr>
        <p:spPr>
          <a:xfrm>
            <a:off x="386244" y="6313220"/>
            <a:ext cx="6097554" cy="276999"/>
          </a:xfrm>
          <a:prstGeom prst="rect">
            <a:avLst/>
          </a:prstGeom>
          <a:noFill/>
        </p:spPr>
        <p:txBody>
          <a:bodyPr wrap="square">
            <a:spAutoFit/>
          </a:bodyPr>
          <a:lstStyle/>
          <a:p>
            <a:r>
              <a:rPr lang="en-US" sz="1200" dirty="0">
                <a:latin typeface="Inter"/>
                <a:ea typeface="Inter"/>
                <a:cs typeface="Inter"/>
              </a:rPr>
              <a:t>*</a:t>
            </a:r>
            <a:r>
              <a:rPr lang="en-US" sz="1000" dirty="0">
                <a:latin typeface="Inter"/>
                <a:ea typeface="Inter"/>
                <a:cs typeface="Inter"/>
              </a:rPr>
              <a:t>Equidox Accessibility Resource Library, 2024</a:t>
            </a:r>
            <a:endParaRPr lang="en-US" sz="1000" dirty="0"/>
          </a:p>
        </p:txBody>
      </p:sp>
    </p:spTree>
    <p:extLst>
      <p:ext uri="{BB962C8B-B14F-4D97-AF65-F5344CB8AC3E}">
        <p14:creationId xmlns:p14="http://schemas.microsoft.com/office/powerpoint/2010/main" val="257842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E604-9677-0D4A-8C5E-FF29C5F817E0}"/>
              </a:ext>
            </a:extLst>
          </p:cNvPr>
          <p:cNvSpPr>
            <a:spLocks noGrp="1"/>
          </p:cNvSpPr>
          <p:nvPr>
            <p:ph type="title" idx="4294967295"/>
          </p:nvPr>
        </p:nvSpPr>
        <p:spPr>
          <a:xfrm>
            <a:off x="488824" y="292518"/>
            <a:ext cx="8904287" cy="1049337"/>
          </a:xfrm>
        </p:spPr>
        <p:txBody>
          <a:bodyPr/>
          <a:lstStyle/>
          <a:p>
            <a:pPr>
              <a:lnSpc>
                <a:spcPct val="123333"/>
              </a:lnSpc>
            </a:pPr>
            <a:r>
              <a:rPr lang="en-US" sz="4000" dirty="0">
                <a:solidFill>
                  <a:schemeClr val="tx1"/>
                </a:solidFill>
                <a:latin typeface="Roboto Black"/>
                <a:ea typeface="Roboto Black"/>
                <a:cs typeface="Roboto Black"/>
              </a:rPr>
              <a:t>Colorado House Bill (HB) 21-1110</a:t>
            </a:r>
          </a:p>
        </p:txBody>
      </p:sp>
      <p:sp>
        <p:nvSpPr>
          <p:cNvPr id="4" name="TextBox 3">
            <a:extLst>
              <a:ext uri="{FF2B5EF4-FFF2-40B4-BE49-F238E27FC236}">
                <a16:creationId xmlns:a16="http://schemas.microsoft.com/office/drawing/2014/main" id="{BC1A1A23-4062-4055-D58D-7458438D796C}"/>
              </a:ext>
            </a:extLst>
          </p:cNvPr>
          <p:cNvSpPr txBox="1"/>
          <p:nvPr/>
        </p:nvSpPr>
        <p:spPr>
          <a:xfrm>
            <a:off x="1440873" y="1759396"/>
            <a:ext cx="9310254" cy="452431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Requires state and local public entities to meet established website accessibility standards. Under the law, government websites must provide reasonable accommodations for people with disabilities. </a:t>
            </a:r>
          </a:p>
          <a:p>
            <a:endParaRPr lang="en-US" dirty="0">
              <a:solidFill>
                <a:srgbClr val="383838"/>
              </a:solidFill>
              <a:latin typeface="Inter" panose="020B0502030000000004" pitchFamily="34" charset="0"/>
              <a:ea typeface="Inter" panose="020B0502030000000004" pitchFamily="34" charset="0"/>
            </a:endParaRPr>
          </a:p>
          <a:p>
            <a:pPr marL="285750" indent="-285750" algn="l">
              <a:buFont typeface="Arial" panose="020B0604020202020204" pitchFamily="34" charset="0"/>
              <a:buChar char="•"/>
            </a:pPr>
            <a:r>
              <a:rPr lang="en-US" dirty="0">
                <a:solidFill>
                  <a:srgbClr val="383838"/>
                </a:solidFill>
                <a:latin typeface="Inter"/>
                <a:ea typeface="Inter"/>
                <a:cs typeface="Inter"/>
              </a:rPr>
              <a:t>Websites must implement accessibility plans by July 1, 2024. </a:t>
            </a:r>
          </a:p>
          <a:p>
            <a:pPr marL="285750" indent="-285750" algn="l">
              <a:buFont typeface="Arial" panose="020B0604020202020204" pitchFamily="34" charset="0"/>
              <a:buChar char="•"/>
            </a:pPr>
            <a:endParaRPr lang="en-US" dirty="0">
              <a:solidFill>
                <a:srgbClr val="383838"/>
              </a:solidFill>
              <a:latin typeface="Inter" panose="020B0502030000000004" pitchFamily="34" charset="0"/>
              <a:ea typeface="Inter" panose="020B0502030000000004" pitchFamily="34" charset="0"/>
            </a:endParaRPr>
          </a:p>
          <a:p>
            <a:pPr marL="285750" indent="-285750" algn="l">
              <a:buFont typeface="Arial" panose="020B0604020202020204" pitchFamily="34" charset="0"/>
              <a:buChar char="•"/>
            </a:pPr>
            <a:r>
              <a:rPr lang="en-US" dirty="0">
                <a:solidFill>
                  <a:srgbClr val="383838"/>
                </a:solidFill>
                <a:latin typeface="Inter"/>
                <a:ea typeface="Inter"/>
                <a:cs typeface="Inter"/>
              </a:rPr>
              <a:t>OIT has statutory authority in C.R.S. 24-85-101 to establish statewide accessibility standards. Previously, there was no formal process and little enforcement.</a:t>
            </a:r>
          </a:p>
          <a:p>
            <a:pPr marL="285750" indent="-285750" algn="l">
              <a:buFont typeface="Arial" panose="020B0604020202020204" pitchFamily="34" charset="0"/>
              <a:buChar char="•"/>
            </a:pPr>
            <a:endParaRPr lang="en-US" i="0" dirty="0">
              <a:solidFill>
                <a:srgbClr val="000000"/>
              </a:solidFill>
              <a:effectLst/>
              <a:latin typeface="Trebuchet MS" panose="020B0603020202020204" pitchFamily="34" charset="0"/>
            </a:endParaRPr>
          </a:p>
          <a:p>
            <a:pPr marL="285750" indent="-285750" algn="l">
              <a:buFont typeface="Arial" panose="020B0604020202020204" pitchFamily="34" charset="0"/>
              <a:buChar char="•"/>
            </a:pPr>
            <a:r>
              <a:rPr lang="en-US" dirty="0">
                <a:solidFill>
                  <a:srgbClr val="383838"/>
                </a:solidFill>
                <a:latin typeface="Inter"/>
                <a:ea typeface="Inter"/>
                <a:cs typeface="Inter"/>
              </a:rPr>
              <a:t>Any Colorado government entity that doesn’t meet OIT’s web accessibility standards could be subject to injunctive relief, meaning a court order to fix the problem; actual monetary damages; or a fine of $3,500 payable to the plaintiff, who must be someone from the disability community.</a:t>
            </a:r>
          </a:p>
          <a:p>
            <a:pPr marL="285750" indent="-285750" algn="l">
              <a:buFont typeface="Arial" panose="020B0604020202020204" pitchFamily="34" charset="0"/>
              <a:buChar char="•"/>
            </a:pPr>
            <a:endParaRPr lang="en-US" dirty="0">
              <a:solidFill>
                <a:srgbClr val="383838"/>
              </a:solidFill>
              <a:latin typeface="Inter" panose="020B0502030000000004" pitchFamily="34" charset="0"/>
              <a:ea typeface="Inter" panose="020B0502030000000004" pitchFamily="34" charset="0"/>
            </a:endParaRPr>
          </a:p>
          <a:p>
            <a:endParaRPr lang="en-US" b="1" dirty="0">
              <a:solidFill>
                <a:srgbClr val="383838"/>
              </a:solidFill>
              <a:latin typeface="Inter" panose="020B0502030000000004" pitchFamily="34" charset="0"/>
              <a:ea typeface="Inter" panose="020B0502030000000004" pitchFamily="34" charset="0"/>
              <a:cs typeface="Inter" panose="020B0502030000000004" pitchFamily="34" charset="0"/>
            </a:endParaRPr>
          </a:p>
        </p:txBody>
      </p:sp>
    </p:spTree>
    <p:extLst>
      <p:ext uri="{BB962C8B-B14F-4D97-AF65-F5344CB8AC3E}">
        <p14:creationId xmlns:p14="http://schemas.microsoft.com/office/powerpoint/2010/main" val="20125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EADEFA-27F5-6BC4-A2A5-66BFF8D22656}"/>
              </a:ext>
            </a:extLst>
          </p:cNvPr>
          <p:cNvSpPr txBox="1">
            <a:spLocks/>
          </p:cNvSpPr>
          <p:nvPr/>
        </p:nvSpPr>
        <p:spPr>
          <a:xfrm>
            <a:off x="308811" y="489190"/>
            <a:ext cx="10515600" cy="1049020"/>
          </a:xfrm>
          <a:prstGeom prst="rect">
            <a:avLst/>
          </a:prstGeom>
        </p:spPr>
        <p:txBody>
          <a:bodyPr vert="horz" lIns="0" tIns="0" rIns="0" bIns="0" rtlCol="0" anchor="t">
            <a:noAutofit/>
          </a:bodyPr>
          <a:lstStyle>
            <a:lvl1pPr algn="l" defTabSz="914400" rtl="0" eaLnBrk="1" latinLnBrk="0" hangingPunct="1">
              <a:lnSpc>
                <a:spcPts val="4500"/>
              </a:lnSpc>
              <a:spcBef>
                <a:spcPct val="0"/>
              </a:spcBef>
              <a:buNone/>
              <a:defRPr sz="3800" b="1" kern="1200" spc="-150">
                <a:solidFill>
                  <a:srgbClr val="383838"/>
                </a:solidFill>
                <a:latin typeface="DM Sans" pitchFamily="2" charset="77"/>
                <a:ea typeface="+mj-ea"/>
                <a:cs typeface="+mj-cs"/>
              </a:defRPr>
            </a:lvl1pPr>
          </a:lstStyle>
          <a:p>
            <a:pPr>
              <a:lnSpc>
                <a:spcPct val="123333"/>
              </a:lnSpc>
            </a:pPr>
            <a:r>
              <a:rPr lang="en-US" sz="4000" dirty="0">
                <a:solidFill>
                  <a:schemeClr val="tx1"/>
                </a:solidFill>
                <a:latin typeface="Roboto Black"/>
                <a:ea typeface="Roboto Black"/>
                <a:cs typeface="Roboto Black"/>
              </a:rPr>
              <a:t>Colorado House Bill (HB) 21-1110 - Update!</a:t>
            </a:r>
          </a:p>
        </p:txBody>
      </p:sp>
      <p:sp>
        <p:nvSpPr>
          <p:cNvPr id="7" name="TextBox 6">
            <a:extLst>
              <a:ext uri="{FF2B5EF4-FFF2-40B4-BE49-F238E27FC236}">
                <a16:creationId xmlns:a16="http://schemas.microsoft.com/office/drawing/2014/main" id="{67891273-9AEC-9A10-667A-43C6039B3D65}"/>
              </a:ext>
            </a:extLst>
          </p:cNvPr>
          <p:cNvSpPr txBox="1"/>
          <p:nvPr/>
        </p:nvSpPr>
        <p:spPr>
          <a:xfrm>
            <a:off x="179648" y="2013142"/>
            <a:ext cx="4368912" cy="3693319"/>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HB24-1454 - A one-year extension of the deadline </a:t>
            </a:r>
          </a:p>
          <a:p>
            <a:pPr marL="285750" indent="-285750">
              <a:buFont typeface="Arial" panose="020B0604020202020204" pitchFamily="34" charset="0"/>
              <a:buChar char="•"/>
            </a:pPr>
            <a:endParaRPr lang="en-US" dirty="0">
              <a:solidFill>
                <a:srgbClr val="383838"/>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Must demonstrate a good faith effort toward compliance</a:t>
            </a:r>
          </a:p>
          <a:p>
            <a:endParaRPr lang="en-US" dirty="0">
              <a:solidFill>
                <a:srgbClr val="383838"/>
              </a:solidFill>
              <a:latin typeface="Inter" panose="020B0502030000000004" pitchFamily="34" charset="0"/>
              <a:ea typeface="Inter" panose="020B0502030000000004" pitchFamily="34" charset="0"/>
            </a:endParaRPr>
          </a:p>
          <a:p>
            <a:pPr marL="285750" indent="-285750" algn="l">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Sent to Governor May 23, 2024</a:t>
            </a:r>
          </a:p>
          <a:p>
            <a:pPr marL="285750" indent="-285750" algn="l">
              <a:buFont typeface="Arial" panose="020B0604020202020204" pitchFamily="34" charset="0"/>
              <a:buChar char="•"/>
            </a:pPr>
            <a:endParaRPr lang="en-US" dirty="0">
              <a:solidFill>
                <a:srgbClr val="383838"/>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Intent to encourage continued diligent progress toward accessibility without imposing immediate penalties</a:t>
            </a:r>
          </a:p>
          <a:p>
            <a:pPr marL="285750" indent="-285750">
              <a:buFont typeface="Arial" panose="020B0604020202020204" pitchFamily="34" charset="0"/>
              <a:buChar char="•"/>
            </a:pPr>
            <a:endParaRPr lang="en-US" dirty="0">
              <a:solidFill>
                <a:srgbClr val="383838"/>
              </a:solidFill>
              <a:latin typeface="Inter" panose="020B0502030000000004" pitchFamily="34" charset="0"/>
              <a:ea typeface="Inter" panose="020B0502030000000004" pitchFamily="34" charset="0"/>
            </a:endParaRPr>
          </a:p>
        </p:txBody>
      </p:sp>
      <p:pic>
        <p:nvPicPr>
          <p:cNvPr id="2" name="Picture 1">
            <a:extLst>
              <a:ext uri="{FF2B5EF4-FFF2-40B4-BE49-F238E27FC236}">
                <a16:creationId xmlns:a16="http://schemas.microsoft.com/office/drawing/2014/main" id="{339EFB03-EC4D-034A-12B9-78E9CD1D1E32}"/>
              </a:ext>
            </a:extLst>
          </p:cNvPr>
          <p:cNvPicPr>
            <a:picLocks noChangeAspect="1"/>
          </p:cNvPicPr>
          <p:nvPr/>
        </p:nvPicPr>
        <p:blipFill>
          <a:blip r:embed="rId3"/>
          <a:stretch>
            <a:fillRect/>
          </a:stretch>
        </p:blipFill>
        <p:spPr>
          <a:xfrm>
            <a:off x="4473864" y="1655442"/>
            <a:ext cx="7463792" cy="4198383"/>
          </a:xfrm>
          <a:prstGeom prst="rect">
            <a:avLst/>
          </a:prstGeom>
        </p:spPr>
      </p:pic>
    </p:spTree>
    <p:extLst>
      <p:ext uri="{BB962C8B-B14F-4D97-AF65-F5344CB8AC3E}">
        <p14:creationId xmlns:p14="http://schemas.microsoft.com/office/powerpoint/2010/main" val="58417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64F2F0-6D6B-DEE2-E24D-DC59115F85F6}"/>
              </a:ext>
            </a:extLst>
          </p:cNvPr>
          <p:cNvSpPr txBox="1"/>
          <p:nvPr/>
        </p:nvSpPr>
        <p:spPr>
          <a:xfrm>
            <a:off x="4959789" y="2348351"/>
            <a:ext cx="6513633" cy="29905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Lato" panose="020F0502020204030203" pitchFamily="34" charset="0"/>
                <a:ea typeface="Lato" panose="020F0502020204030203" pitchFamily="34" charset="0"/>
                <a:cs typeface="Lato" panose="020F0502020204030203" pitchFamily="34" charset="0"/>
              </a:rPr>
              <a:t>Don Torrez</a:t>
            </a:r>
            <a:r>
              <a:rPr lang="en-US" sz="1400" dirty="0">
                <a:latin typeface="Lato" panose="020F0502020204030203" pitchFamily="34" charset="0"/>
                <a:ea typeface="Lato" panose="020F0502020204030203" pitchFamily="34" charset="0"/>
                <a:cs typeface="Lato" panose="020F0502020204030203" pitchFamily="34" charset="0"/>
              </a:rPr>
              <a:t> has collaborated with over 400 local governments to enhance their understanding of web accessibility and ensure compliance with relevant laws and guidelines.</a:t>
            </a:r>
          </a:p>
          <a:p>
            <a:endParaRPr lang="en-US" sz="1400" dirty="0">
              <a:latin typeface="Lato" panose="020F0502020204030203" pitchFamily="34" charset="0"/>
              <a:ea typeface="Lato" panose="020F0502020204030203" pitchFamily="34" charset="0"/>
              <a:cs typeface="Lato" panose="020F0502020204030203" pitchFamily="34" charset="0"/>
            </a:endParaRPr>
          </a:p>
          <a:p>
            <a:r>
              <a:rPr lang="en-US" sz="1400" dirty="0">
                <a:latin typeface="Lato" panose="020F0502020204030203" pitchFamily="34" charset="0"/>
                <a:ea typeface="Lato" panose="020F0502020204030203" pitchFamily="34" charset="0"/>
                <a:cs typeface="Lato" panose="020F0502020204030203" pitchFamily="34" charset="0"/>
              </a:rPr>
              <a:t>He has successfully addressed accessibility challenges alongside the Department of Justice, the Office of Civil Rights, and the Department of Homeland Security.</a:t>
            </a:r>
          </a:p>
          <a:p>
            <a:endParaRPr lang="en-US" sz="1400" dirty="0">
              <a:latin typeface="Lato" panose="020F0502020204030203" pitchFamily="34" charset="0"/>
              <a:ea typeface="Lato" panose="020F0502020204030203" pitchFamily="34" charset="0"/>
              <a:cs typeface="Lato" panose="020F0502020204030203" pitchFamily="34" charset="0"/>
            </a:endParaRPr>
          </a:p>
          <a:p>
            <a:r>
              <a:rPr lang="en-US" sz="1400" dirty="0">
                <a:latin typeface="Lato" panose="020F0502020204030203" pitchFamily="34" charset="0"/>
                <a:ea typeface="Lato" panose="020F0502020204030203" pitchFamily="34" charset="0"/>
                <a:cs typeface="Lato" panose="020F0502020204030203" pitchFamily="34" charset="0"/>
              </a:rPr>
              <a:t>As a Certified Accessibility Coordinator under the ADA, Don has developed comprehensive training curricula on web accessibility and is an outspoken advocate for greater awareness of electronic disability issues. His mission is to eliminate the fear and confusion surrounding accessibility, making it more approachable and actionable for all.</a:t>
            </a:r>
          </a:p>
          <a:p>
            <a:pPr algn="l">
              <a:spcBef>
                <a:spcPts val="1000"/>
              </a:spcBef>
            </a:pPr>
            <a:endParaRPr lang="en-US" sz="1200" dirty="0">
              <a:latin typeface="Inter"/>
              <a:ea typeface="Inter"/>
              <a:cs typeface="Arial"/>
            </a:endParaRPr>
          </a:p>
        </p:txBody>
      </p:sp>
      <p:sp>
        <p:nvSpPr>
          <p:cNvPr id="6" name="TextBox 5">
            <a:extLst>
              <a:ext uri="{FF2B5EF4-FFF2-40B4-BE49-F238E27FC236}">
                <a16:creationId xmlns:a16="http://schemas.microsoft.com/office/drawing/2014/main" id="{C1F79003-5590-0AF5-832A-4CE2060D2E73}"/>
              </a:ext>
            </a:extLst>
          </p:cNvPr>
          <p:cNvSpPr txBox="1"/>
          <p:nvPr/>
        </p:nvSpPr>
        <p:spPr>
          <a:xfrm>
            <a:off x="4959789" y="1486577"/>
            <a:ext cx="331258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accent1"/>
                </a:solidFill>
                <a:latin typeface="Lato" panose="020F0502020204030203" pitchFamily="34" charset="0"/>
                <a:ea typeface="Lato" panose="020F0502020204030203" pitchFamily="34" charset="0"/>
                <a:cs typeface="Lato" panose="020F0502020204030203" pitchFamily="34" charset="0"/>
              </a:rPr>
              <a:t>Don Torrez</a:t>
            </a:r>
          </a:p>
          <a:p>
            <a:r>
              <a:rPr lang="en-US" sz="1600" b="1" dirty="0">
                <a:solidFill>
                  <a:schemeClr val="accent1"/>
                </a:solidFill>
                <a:latin typeface="Lato" panose="020F0502020204030203" pitchFamily="34" charset="0"/>
                <a:ea typeface="Lato" panose="020F0502020204030203" pitchFamily="34" charset="0"/>
                <a:cs typeface="Lato" panose="020F0502020204030203" pitchFamily="34" charset="0"/>
              </a:rPr>
              <a:t>PARTNER MANAGER</a:t>
            </a:r>
          </a:p>
          <a:p>
            <a:r>
              <a:rPr lang="en-US" sz="1600" b="1" dirty="0">
                <a:solidFill>
                  <a:schemeClr val="accent1"/>
                </a:solidFill>
                <a:latin typeface="Lato" panose="020F0502020204030203" pitchFamily="34" charset="0"/>
                <a:ea typeface="Lato" panose="020F0502020204030203" pitchFamily="34" charset="0"/>
                <a:cs typeface="Lato" panose="020F0502020204030203" pitchFamily="34" charset="0"/>
              </a:rPr>
              <a:t>Certified ADA Coordinator</a:t>
            </a:r>
          </a:p>
        </p:txBody>
      </p:sp>
      <p:pic>
        <p:nvPicPr>
          <p:cNvPr id="3" name="Picture 6" descr="Don Torrez headshot wearing a suit jacket&#10;">
            <a:extLst>
              <a:ext uri="{FF2B5EF4-FFF2-40B4-BE49-F238E27FC236}">
                <a16:creationId xmlns:a16="http://schemas.microsoft.com/office/drawing/2014/main" id="{B14D6E58-A7DA-5028-24B2-A5F6533A0A6D}"/>
              </a:ext>
            </a:extLst>
          </p:cNvPr>
          <p:cNvPicPr>
            <a:picLocks noGrp="1" noChangeAspect="1"/>
          </p:cNvPicPr>
          <p:nvPr>
            <p:ph type="pic" sz="quarter" idx="4294967295"/>
          </p:nvPr>
        </p:nvPicPr>
        <p:blipFill>
          <a:blip r:embed="rId3"/>
          <a:srcRect/>
          <a:stretch/>
        </p:blipFill>
        <p:spPr>
          <a:xfrm>
            <a:off x="835377" y="1222828"/>
            <a:ext cx="3850078" cy="3846976"/>
          </a:xfrm>
          <a:prstGeom prst="flowChartConnector">
            <a:avLst/>
          </a:prstGeom>
        </p:spPr>
      </p:pic>
    </p:spTree>
    <p:extLst>
      <p:ext uri="{BB962C8B-B14F-4D97-AF65-F5344CB8AC3E}">
        <p14:creationId xmlns:p14="http://schemas.microsoft.com/office/powerpoint/2010/main" val="259459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EADEFA-27F5-6BC4-A2A5-66BFF8D22656}"/>
              </a:ext>
            </a:extLst>
          </p:cNvPr>
          <p:cNvSpPr txBox="1">
            <a:spLocks/>
          </p:cNvSpPr>
          <p:nvPr/>
        </p:nvSpPr>
        <p:spPr>
          <a:xfrm>
            <a:off x="678660" y="405576"/>
            <a:ext cx="10515600" cy="1049020"/>
          </a:xfrm>
          <a:prstGeom prst="rect">
            <a:avLst/>
          </a:prstGeom>
        </p:spPr>
        <p:txBody>
          <a:bodyPr vert="horz" lIns="0" tIns="0" rIns="0" bIns="0" rtlCol="0" anchor="t">
            <a:noAutofit/>
          </a:bodyPr>
          <a:lstStyle>
            <a:lvl1pPr algn="l" defTabSz="914400" rtl="0" eaLnBrk="1" latinLnBrk="0" hangingPunct="1">
              <a:lnSpc>
                <a:spcPts val="4500"/>
              </a:lnSpc>
              <a:spcBef>
                <a:spcPct val="0"/>
              </a:spcBef>
              <a:buNone/>
              <a:defRPr sz="3800" b="1" kern="1200" spc="-150">
                <a:solidFill>
                  <a:srgbClr val="383838"/>
                </a:solidFill>
                <a:latin typeface="DM Sans" pitchFamily="2" charset="77"/>
                <a:ea typeface="+mj-ea"/>
                <a:cs typeface="+mj-cs"/>
              </a:defRPr>
            </a:lvl1pPr>
          </a:lstStyle>
          <a:p>
            <a:pPr>
              <a:lnSpc>
                <a:spcPct val="123333"/>
              </a:lnSpc>
            </a:pPr>
            <a:r>
              <a:rPr lang="en-US" sz="4000" dirty="0">
                <a:solidFill>
                  <a:schemeClr val="tx1"/>
                </a:solidFill>
                <a:latin typeface="Lato Black" panose="020F0502020204030203" pitchFamily="34" charset="0"/>
                <a:ea typeface="Lato Black" panose="020F0502020204030203" pitchFamily="34" charset="0"/>
                <a:cs typeface="Lato Black" panose="020F0502020204030203" pitchFamily="34" charset="0"/>
              </a:rPr>
              <a:t>CivicPlus Response</a:t>
            </a:r>
          </a:p>
        </p:txBody>
      </p:sp>
      <p:sp>
        <p:nvSpPr>
          <p:cNvPr id="7" name="TextBox 6">
            <a:extLst>
              <a:ext uri="{FF2B5EF4-FFF2-40B4-BE49-F238E27FC236}">
                <a16:creationId xmlns:a16="http://schemas.microsoft.com/office/drawing/2014/main" id="{67891273-9AEC-9A10-667A-43C6039B3D65}"/>
              </a:ext>
            </a:extLst>
          </p:cNvPr>
          <p:cNvSpPr txBox="1"/>
          <p:nvPr/>
        </p:nvSpPr>
        <p:spPr>
          <a:xfrm>
            <a:off x="678660" y="1310218"/>
            <a:ext cx="11016035" cy="4247317"/>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Accessibility and the usability of our products is a top priority at CivicPlus. We are auditing our software using manual testing including screen readers, the best professional engineering tools at our disposal, and human testing to ensure we have a strong assessment of our compliance.</a:t>
            </a:r>
          </a:p>
          <a:p>
            <a:pPr marL="285750" indent="-285750">
              <a:buFont typeface="Arial" panose="020B0604020202020204" pitchFamily="34" charset="0"/>
              <a:buChar char="•"/>
            </a:pPr>
            <a:endParaRPr lang="en-US" dirty="0">
              <a:solidFill>
                <a:srgbClr val="383838"/>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Testing across our portfolio of product.</a:t>
            </a:r>
          </a:p>
          <a:p>
            <a:pPr marL="285750" indent="-285750" algn="l">
              <a:buFont typeface="Arial" panose="020B0604020202020204" pitchFamily="34" charset="0"/>
              <a:buChar char="•"/>
            </a:pPr>
            <a:endParaRPr lang="en-US" dirty="0">
              <a:solidFill>
                <a:srgbClr val="383838"/>
              </a:solidFill>
              <a:latin typeface="Inter" panose="020B0502030000000004" pitchFamily="34" charset="0"/>
              <a:ea typeface="Inter" panose="020B0502030000000004" pitchFamily="34" charset="0"/>
            </a:endParaRPr>
          </a:p>
          <a:p>
            <a:pPr marL="285750" indent="-285750" algn="l">
              <a:buFont typeface="Arial" panose="020B0604020202020204" pitchFamily="34" charset="0"/>
              <a:buChar char="•"/>
            </a:pPr>
            <a:r>
              <a:rPr lang="en-US" i="0" dirty="0">
                <a:solidFill>
                  <a:srgbClr val="383838"/>
                </a:solidFill>
                <a:effectLst/>
                <a:latin typeface="Inter" panose="020B0502030000000004" pitchFamily="34" charset="0"/>
                <a:ea typeface="Inter" panose="020B0502030000000004" pitchFamily="34" charset="0"/>
              </a:rPr>
              <a:t>Contracted with accessibility experts to test and iden</a:t>
            </a:r>
            <a:r>
              <a:rPr lang="en-US" dirty="0">
                <a:solidFill>
                  <a:srgbClr val="383838"/>
                </a:solidFill>
                <a:latin typeface="Inter" panose="020B0502030000000004" pitchFamily="34" charset="0"/>
                <a:ea typeface="Inter" panose="020B0502030000000004" pitchFamily="34" charset="0"/>
              </a:rPr>
              <a:t>tify areas for improvement.</a:t>
            </a:r>
            <a:endParaRPr lang="en-US" i="0" dirty="0">
              <a:solidFill>
                <a:srgbClr val="000000"/>
              </a:solidFill>
              <a:effectLst/>
              <a:latin typeface="Trebuchet MS" panose="020B0603020202020204" pitchFamily="34" charset="0"/>
            </a:endParaRPr>
          </a:p>
          <a:p>
            <a:pPr marL="285750" indent="-285750" algn="l">
              <a:buFont typeface="Arial" panose="020B0604020202020204" pitchFamily="34" charset="0"/>
              <a:buChar char="•"/>
            </a:pPr>
            <a:endParaRPr lang="en-US" dirty="0">
              <a:solidFill>
                <a:srgbClr val="383838"/>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As part of our dedication to transparency, we will have Voluntary Product Accessibility Templates (VPATs) available in 2024 to demonstrate our progress towards meeting accessibility requirements.</a:t>
            </a:r>
          </a:p>
          <a:p>
            <a:pPr marL="285750" indent="-285750">
              <a:buFont typeface="Arial" panose="020B0604020202020204" pitchFamily="34" charset="0"/>
              <a:buChar char="•"/>
            </a:pPr>
            <a:endParaRPr lang="en-US" dirty="0">
              <a:solidFill>
                <a:srgbClr val="383838"/>
              </a:solidFill>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US" dirty="0">
                <a:solidFill>
                  <a:srgbClr val="383838"/>
                </a:solidFill>
                <a:latin typeface="Inter" panose="020B0502030000000004" pitchFamily="34" charset="0"/>
                <a:ea typeface="Inter" panose="020B0502030000000004" pitchFamily="34" charset="0"/>
              </a:rPr>
              <a:t>CivicPlus stays informed about legal requirements and accessibility laws through close collaboration between our in-house legal counsel, accessibility partners, and listening to our clients.</a:t>
            </a:r>
          </a:p>
        </p:txBody>
      </p:sp>
    </p:spTree>
    <p:extLst>
      <p:ext uri="{BB962C8B-B14F-4D97-AF65-F5344CB8AC3E}">
        <p14:creationId xmlns:p14="http://schemas.microsoft.com/office/powerpoint/2010/main" val="233789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E604-9677-0D4A-8C5E-FF29C5F817E0}"/>
              </a:ext>
            </a:extLst>
          </p:cNvPr>
          <p:cNvSpPr>
            <a:spLocks noGrp="1"/>
          </p:cNvSpPr>
          <p:nvPr>
            <p:ph type="title"/>
          </p:nvPr>
        </p:nvSpPr>
        <p:spPr/>
        <p:txBody>
          <a:bodyPr/>
          <a:lstStyle/>
          <a:p>
            <a:pPr>
              <a:lnSpc>
                <a:spcPct val="123333"/>
              </a:lnSpc>
            </a:pPr>
            <a:r>
              <a:rPr lang="en-US" sz="4000" dirty="0"/>
              <a:t>What should you do?</a:t>
            </a:r>
          </a:p>
        </p:txBody>
      </p:sp>
    </p:spTree>
    <p:extLst>
      <p:ext uri="{BB962C8B-B14F-4D97-AF65-F5344CB8AC3E}">
        <p14:creationId xmlns:p14="http://schemas.microsoft.com/office/powerpoint/2010/main" val="187932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n in wheelchair looks downstairs as wheelchair ramp is far too narrow to safely use.">
            <a:extLst>
              <a:ext uri="{FF2B5EF4-FFF2-40B4-BE49-F238E27FC236}">
                <a16:creationId xmlns:a16="http://schemas.microsoft.com/office/drawing/2014/main" id="{F65C1602-96AC-0E82-FCB1-AA323C939857}"/>
              </a:ext>
            </a:extLst>
          </p:cNvPr>
          <p:cNvPicPr>
            <a:picLocks noChangeAspect="1"/>
          </p:cNvPicPr>
          <p:nvPr/>
        </p:nvPicPr>
        <p:blipFill>
          <a:blip r:embed="rId2"/>
          <a:stretch>
            <a:fillRect/>
          </a:stretch>
        </p:blipFill>
        <p:spPr>
          <a:xfrm>
            <a:off x="2657609" y="1395663"/>
            <a:ext cx="6876782" cy="4383004"/>
          </a:xfrm>
          <a:prstGeom prst="rect">
            <a:avLst/>
          </a:prstGeom>
        </p:spPr>
      </p:pic>
      <p:sp>
        <p:nvSpPr>
          <p:cNvPr id="2" name="Title 1">
            <a:extLst>
              <a:ext uri="{FF2B5EF4-FFF2-40B4-BE49-F238E27FC236}">
                <a16:creationId xmlns:a16="http://schemas.microsoft.com/office/drawing/2014/main" id="{6562E600-7A25-7565-9850-3819A6095B4E}"/>
              </a:ext>
            </a:extLst>
          </p:cNvPr>
          <p:cNvSpPr>
            <a:spLocks noGrp="1"/>
          </p:cNvSpPr>
          <p:nvPr>
            <p:ph type="title" idx="4294967295"/>
          </p:nvPr>
        </p:nvSpPr>
        <p:spPr>
          <a:xfrm>
            <a:off x="2528094" y="0"/>
            <a:ext cx="7135812" cy="1257300"/>
          </a:xfrm>
        </p:spPr>
        <p:txBody>
          <a:bodyPr/>
          <a:lstStyle/>
          <a:p>
            <a:pPr algn="ctr">
              <a:lnSpc>
                <a:spcPct val="123333"/>
              </a:lnSpc>
            </a:pPr>
            <a:r>
              <a:rPr lang="en-US" sz="4000" dirty="0">
                <a:solidFill>
                  <a:schemeClr val="tx1"/>
                </a:solidFill>
                <a:latin typeface="Roboto Black"/>
                <a:ea typeface="Roboto Black"/>
                <a:cs typeface="Roboto Black"/>
              </a:rPr>
              <a:t>Accessibility is about people.</a:t>
            </a:r>
          </a:p>
        </p:txBody>
      </p:sp>
    </p:spTree>
    <p:extLst>
      <p:ext uri="{BB962C8B-B14F-4D97-AF65-F5344CB8AC3E}">
        <p14:creationId xmlns:p14="http://schemas.microsoft.com/office/powerpoint/2010/main" val="377448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66E246-9BAF-FB4F-972D-08CD5DC50B7A}"/>
              </a:ext>
            </a:extLst>
          </p:cNvPr>
          <p:cNvSpPr txBox="1"/>
          <p:nvPr/>
        </p:nvSpPr>
        <p:spPr>
          <a:xfrm>
            <a:off x="729876" y="989862"/>
            <a:ext cx="5366124" cy="696088"/>
          </a:xfrm>
          <a:prstGeom prst="rect">
            <a:avLst/>
          </a:prstGeom>
          <a:noFill/>
        </p:spPr>
        <p:txBody>
          <a:bodyPr wrap="square" lIns="0" tIns="0" rIns="0" bIns="0" rtlCol="0" anchor="t">
            <a:spAutoFit/>
          </a:bodyPr>
          <a:lstStyle/>
          <a:p>
            <a:pPr>
              <a:lnSpc>
                <a:spcPct val="123333"/>
              </a:lnSpc>
              <a:spcBef>
                <a:spcPct val="0"/>
              </a:spcBef>
            </a:pPr>
            <a:r>
              <a:rPr lang="en-US" sz="4000" b="1" spc="-150" dirty="0">
                <a:latin typeface="Roboto Black"/>
                <a:ea typeface="Roboto Black"/>
                <a:cs typeface="Roboto Black"/>
              </a:rPr>
              <a:t>What </a:t>
            </a:r>
            <a:r>
              <a:rPr lang="en-US" sz="4000" b="1" spc="-150" dirty="0">
                <a:latin typeface="Lato Black" panose="020F0502020204030203" pitchFamily="34" charset="0"/>
                <a:ea typeface="Lato Black" panose="020F0502020204030203" pitchFamily="34" charset="0"/>
                <a:cs typeface="Lato Black" panose="020F0502020204030203" pitchFamily="34" charset="0"/>
              </a:rPr>
              <a:t>the</a:t>
            </a:r>
            <a:r>
              <a:rPr lang="en-US" sz="4000" b="1" spc="-150" dirty="0">
                <a:latin typeface="Roboto Black"/>
                <a:ea typeface="Roboto Black"/>
                <a:cs typeface="Roboto Black"/>
              </a:rPr>
              <a:t> DOJ Requires</a:t>
            </a:r>
          </a:p>
        </p:txBody>
      </p:sp>
      <p:pic>
        <p:nvPicPr>
          <p:cNvPr id="4" name="Picture 4" descr="A person standing in front of a computer&#10;&#10;Description generated with high confidence">
            <a:extLst>
              <a:ext uri="{FF2B5EF4-FFF2-40B4-BE49-F238E27FC236}">
                <a16:creationId xmlns:a16="http://schemas.microsoft.com/office/drawing/2014/main" id="{C34CE697-2CFD-4F8F-A805-7DEF229CE86A}"/>
              </a:ext>
            </a:extLst>
          </p:cNvPr>
          <p:cNvPicPr>
            <a:picLocks noChangeAspect="1"/>
          </p:cNvPicPr>
          <p:nvPr/>
        </p:nvPicPr>
        <p:blipFill rotWithShape="1">
          <a:blip r:embed="rId3"/>
          <a:srcRect l="24080" t="-60" r="19502" b="-88"/>
          <a:stretch/>
        </p:blipFill>
        <p:spPr>
          <a:xfrm>
            <a:off x="6431106" y="1787"/>
            <a:ext cx="5757730" cy="6856336"/>
          </a:xfrm>
          <a:prstGeom prst="rect">
            <a:avLst/>
          </a:prstGeom>
        </p:spPr>
      </p:pic>
      <p:sp>
        <p:nvSpPr>
          <p:cNvPr id="5" name="TextBox 4">
            <a:extLst>
              <a:ext uri="{FF2B5EF4-FFF2-40B4-BE49-F238E27FC236}">
                <a16:creationId xmlns:a16="http://schemas.microsoft.com/office/drawing/2014/main" id="{2115B34D-B4BC-B005-8A16-4437A0FFCC41}"/>
              </a:ext>
            </a:extLst>
          </p:cNvPr>
          <p:cNvSpPr txBox="1"/>
          <p:nvPr/>
        </p:nvSpPr>
        <p:spPr>
          <a:xfrm>
            <a:off x="729876" y="2260764"/>
            <a:ext cx="502734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t>Plan</a:t>
            </a:r>
            <a:r>
              <a:rPr lang="en-US" dirty="0"/>
              <a:t>​</a:t>
            </a:r>
          </a:p>
          <a:p>
            <a:r>
              <a:rPr lang="en-US" dirty="0"/>
              <a:t>To become compliant</a:t>
            </a:r>
          </a:p>
          <a:p>
            <a:endParaRPr lang="en-US" dirty="0"/>
          </a:p>
          <a:p>
            <a:r>
              <a:rPr lang="en-US" b="1" u="sng" dirty="0"/>
              <a:t>Audit</a:t>
            </a:r>
            <a:r>
              <a:rPr lang="en-US" dirty="0"/>
              <a:t>​</a:t>
            </a:r>
          </a:p>
          <a:p>
            <a:r>
              <a:rPr lang="en-US" dirty="0"/>
              <a:t>Audit your work: internally, then externally</a:t>
            </a:r>
          </a:p>
          <a:p>
            <a:endParaRPr lang="en-US" dirty="0"/>
          </a:p>
          <a:p>
            <a:r>
              <a:rPr lang="en-US" b="1" u="sng" dirty="0"/>
              <a:t>Remediation</a:t>
            </a:r>
            <a:r>
              <a:rPr lang="en-US" dirty="0"/>
              <a:t>​</a:t>
            </a:r>
          </a:p>
          <a:p>
            <a:r>
              <a:rPr lang="en-US" dirty="0"/>
              <a:t>Solutions</a:t>
            </a:r>
          </a:p>
          <a:p>
            <a:endParaRPr lang="en-US" dirty="0"/>
          </a:p>
          <a:p>
            <a:r>
              <a:rPr lang="en-US" b="1" u="sng" dirty="0"/>
              <a:t>Ongoing Maintenance</a:t>
            </a:r>
            <a:r>
              <a:rPr lang="en-US" dirty="0"/>
              <a:t>​</a:t>
            </a:r>
          </a:p>
          <a:p>
            <a:r>
              <a:rPr lang="en-US" dirty="0"/>
              <a:t>Quarterly is recommended</a:t>
            </a:r>
          </a:p>
        </p:txBody>
      </p:sp>
    </p:spTree>
    <p:extLst>
      <p:ext uri="{BB962C8B-B14F-4D97-AF65-F5344CB8AC3E}">
        <p14:creationId xmlns:p14="http://schemas.microsoft.com/office/powerpoint/2010/main" val="382048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38;p18">
            <a:extLst>
              <a:ext uri="{FF2B5EF4-FFF2-40B4-BE49-F238E27FC236}">
                <a16:creationId xmlns:a16="http://schemas.microsoft.com/office/drawing/2014/main" id="{DDFB1ADC-3B71-227C-D069-0AE7E93ACCA2}"/>
              </a:ext>
            </a:extLst>
          </p:cNvPr>
          <p:cNvSpPr txBox="1"/>
          <p:nvPr/>
        </p:nvSpPr>
        <p:spPr>
          <a:xfrm>
            <a:off x="572862" y="408714"/>
            <a:ext cx="7847299" cy="818649"/>
          </a:xfrm>
          <a:prstGeom prst="rect">
            <a:avLst/>
          </a:prstGeom>
          <a:noFill/>
          <a:ln>
            <a:noFill/>
          </a:ln>
        </p:spPr>
        <p:txBody>
          <a:bodyPr spcFirstLastPara="1" wrap="square" lIns="60941" tIns="30462" rIns="60941" bIns="30462" anchor="t" anchorCtr="0">
            <a:spAutoFit/>
          </a:bodyPr>
          <a:lstStyle/>
          <a:p>
            <a:pP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WCAG 2.2</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6" name="Google Shape;542;p18">
            <a:extLst>
              <a:ext uri="{FF2B5EF4-FFF2-40B4-BE49-F238E27FC236}">
                <a16:creationId xmlns:a16="http://schemas.microsoft.com/office/drawing/2014/main" id="{1963C145-7D05-8815-8C8B-756ED7E2C927}"/>
              </a:ext>
            </a:extLst>
          </p:cNvPr>
          <p:cNvSpPr txBox="1"/>
          <p:nvPr/>
        </p:nvSpPr>
        <p:spPr>
          <a:xfrm>
            <a:off x="670058" y="1647861"/>
            <a:ext cx="4241629" cy="523184"/>
          </a:xfrm>
          <a:prstGeom prst="rect">
            <a:avLst/>
          </a:prstGeom>
          <a:noFill/>
          <a:ln>
            <a:noFill/>
          </a:ln>
        </p:spPr>
        <p:txBody>
          <a:bodyPr spcFirstLastPara="1" wrap="square" lIns="60941" tIns="30462" rIns="60941" bIns="30462" anchor="t" anchorCtr="0">
            <a:spAutoFit/>
          </a:bodyPr>
          <a:lstStyle/>
          <a:p>
            <a:pPr>
              <a:lnSpc>
                <a:spcPct val="150000"/>
              </a:lnSpc>
            </a:pPr>
            <a:r>
              <a:rPr lang="en-US" sz="2000" dirty="0">
                <a:solidFill>
                  <a:srgbClr val="000696"/>
                </a:solidFill>
                <a:latin typeface="Roboto Medium"/>
                <a:ea typeface="Roboto Medium"/>
                <a:cs typeface="Roboto Medium"/>
                <a:sym typeface="Roboto Medium"/>
              </a:rPr>
              <a:t>WCAG Success Criteria – 3 levels</a:t>
            </a:r>
            <a:endParaRPr sz="2000" dirty="0"/>
          </a:p>
        </p:txBody>
      </p:sp>
      <p:sp>
        <p:nvSpPr>
          <p:cNvPr id="7" name="Google Shape;539;p18">
            <a:extLst>
              <a:ext uri="{FF2B5EF4-FFF2-40B4-BE49-F238E27FC236}">
                <a16:creationId xmlns:a16="http://schemas.microsoft.com/office/drawing/2014/main" id="{B93901AA-C6FC-73BE-6802-E4F2D4EFF030}"/>
              </a:ext>
            </a:extLst>
          </p:cNvPr>
          <p:cNvSpPr txBox="1"/>
          <p:nvPr/>
        </p:nvSpPr>
        <p:spPr>
          <a:xfrm>
            <a:off x="5213243" y="1599383"/>
            <a:ext cx="6308699" cy="2785342"/>
          </a:xfrm>
          <a:prstGeom prst="rect">
            <a:avLst/>
          </a:prstGeom>
          <a:noFill/>
          <a:ln>
            <a:noFill/>
          </a:ln>
        </p:spPr>
        <p:txBody>
          <a:bodyPr spcFirstLastPara="1" wrap="square" lIns="60941" tIns="30462" rIns="60941" bIns="30462" anchor="t" anchorCtr="0">
            <a:spAutoFit/>
          </a:bodyPr>
          <a:lstStyle/>
          <a:p>
            <a:pPr marL="190481" indent="-190481">
              <a:lnSpc>
                <a:spcPct val="150000"/>
              </a:lnSpc>
              <a:buClr>
                <a:srgbClr val="0A0C35"/>
              </a:buClr>
              <a:buSzPts val="2000"/>
              <a:buFont typeface="Arial"/>
              <a:buChar char="•"/>
            </a:pPr>
            <a:r>
              <a:rPr lang="en-US" sz="2000" dirty="0">
                <a:solidFill>
                  <a:srgbClr val="0A0C35"/>
                </a:solidFill>
                <a:latin typeface="Roboto Medium"/>
                <a:ea typeface="Roboto Medium"/>
                <a:cs typeface="Roboto Medium"/>
                <a:sym typeface="Roboto Medium"/>
              </a:rPr>
              <a:t>Level A (minimum) – Basic web accessibility.</a:t>
            </a:r>
            <a:endParaRPr sz="2000" dirty="0"/>
          </a:p>
          <a:p>
            <a:pPr>
              <a:lnSpc>
                <a:spcPct val="150000"/>
              </a:lnSpc>
            </a:pPr>
            <a:endParaRPr sz="900" dirty="0">
              <a:solidFill>
                <a:srgbClr val="0A0C35"/>
              </a:solidFill>
              <a:latin typeface="Roboto Medium"/>
              <a:ea typeface="Roboto Medium"/>
              <a:cs typeface="Roboto Medium"/>
              <a:sym typeface="Roboto Medium"/>
            </a:endParaRPr>
          </a:p>
          <a:p>
            <a:pPr marL="190481" indent="-190481">
              <a:lnSpc>
                <a:spcPct val="150000"/>
              </a:lnSpc>
              <a:buClr>
                <a:srgbClr val="0A0C35"/>
              </a:buClr>
              <a:buSzPts val="2000"/>
              <a:buFont typeface="Arial"/>
              <a:buChar char="•"/>
            </a:pPr>
            <a:r>
              <a:rPr lang="en-US" sz="2000" dirty="0">
                <a:solidFill>
                  <a:srgbClr val="0A0C35"/>
                </a:solidFill>
                <a:latin typeface="Roboto Medium"/>
                <a:ea typeface="Roboto Medium"/>
                <a:cs typeface="Roboto Medium"/>
                <a:sym typeface="Roboto Medium"/>
              </a:rPr>
              <a:t>Level AA (mid-range) – Most common barriers for disabled users</a:t>
            </a:r>
            <a:endParaRPr sz="2000" dirty="0"/>
          </a:p>
          <a:p>
            <a:pPr>
              <a:lnSpc>
                <a:spcPct val="150000"/>
              </a:lnSpc>
            </a:pPr>
            <a:endParaRPr sz="900" dirty="0">
              <a:solidFill>
                <a:srgbClr val="0A0C35"/>
              </a:solidFill>
              <a:latin typeface="Roboto Medium"/>
              <a:ea typeface="Roboto Medium"/>
              <a:cs typeface="Roboto Medium"/>
              <a:sym typeface="Roboto Medium"/>
            </a:endParaRPr>
          </a:p>
          <a:p>
            <a:pPr marL="190481" indent="-190481">
              <a:lnSpc>
                <a:spcPct val="150000"/>
              </a:lnSpc>
              <a:buClr>
                <a:srgbClr val="0A0C35"/>
              </a:buClr>
              <a:buSzPts val="2000"/>
              <a:buFont typeface="Arial"/>
              <a:buChar char="•"/>
            </a:pPr>
            <a:r>
              <a:rPr lang="en-US" sz="2000" dirty="0">
                <a:solidFill>
                  <a:srgbClr val="0A0C35"/>
                </a:solidFill>
                <a:latin typeface="Roboto Medium"/>
                <a:ea typeface="Roboto Medium"/>
                <a:cs typeface="Roboto Medium"/>
                <a:sym typeface="Roboto Medium"/>
              </a:rPr>
              <a:t>Level AAA (highest) – Highest level of web accessibility</a:t>
            </a:r>
            <a:endParaRPr sz="2000" dirty="0"/>
          </a:p>
        </p:txBody>
      </p:sp>
      <p:sp>
        <p:nvSpPr>
          <p:cNvPr id="10" name="Google Shape;544;p18">
            <a:extLst>
              <a:ext uri="{FF2B5EF4-FFF2-40B4-BE49-F238E27FC236}">
                <a16:creationId xmlns:a16="http://schemas.microsoft.com/office/drawing/2014/main" id="{8BB48BB6-2DBA-E09F-94E2-56DAA90353E8}"/>
              </a:ext>
              <a:ext uri="{C183D7F6-B498-43B3-948B-1728B52AA6E4}">
                <adec:decorative xmlns:adec="http://schemas.microsoft.com/office/drawing/2017/decorative" val="1"/>
              </a:ext>
            </a:extLst>
          </p:cNvPr>
          <p:cNvSpPr/>
          <p:nvPr/>
        </p:nvSpPr>
        <p:spPr>
          <a:xfrm>
            <a:off x="5939960" y="4756745"/>
            <a:ext cx="4686668" cy="812675"/>
          </a:xfrm>
          <a:prstGeom prst="rect">
            <a:avLst/>
          </a:prstGeom>
          <a:solidFill>
            <a:srgbClr val="000696"/>
          </a:solidFill>
          <a:ln>
            <a:noFill/>
          </a:ln>
        </p:spPr>
        <p:txBody>
          <a:bodyPr spcFirstLastPara="1" wrap="square" lIns="60941" tIns="30462" rIns="60941" bIns="30462" anchor="ctr" anchorCtr="0">
            <a:noAutofit/>
          </a:bodyPr>
          <a:lstStyle/>
          <a:p>
            <a:pPr algn="ctr"/>
            <a:endParaRPr>
              <a:solidFill>
                <a:schemeClr val="lt1"/>
              </a:solidFill>
              <a:latin typeface="Roboto Light"/>
              <a:ea typeface="Roboto Light"/>
              <a:cs typeface="Roboto Light"/>
              <a:sym typeface="Roboto Light"/>
            </a:endParaRPr>
          </a:p>
        </p:txBody>
      </p:sp>
      <p:sp>
        <p:nvSpPr>
          <p:cNvPr id="11" name="Google Shape;545;p18">
            <a:extLst>
              <a:ext uri="{FF2B5EF4-FFF2-40B4-BE49-F238E27FC236}">
                <a16:creationId xmlns:a16="http://schemas.microsoft.com/office/drawing/2014/main" id="{292C1CAA-011F-B05F-B0BD-DD14AA3C762C}"/>
              </a:ext>
            </a:extLst>
          </p:cNvPr>
          <p:cNvSpPr txBox="1"/>
          <p:nvPr/>
        </p:nvSpPr>
        <p:spPr>
          <a:xfrm>
            <a:off x="6148065" y="5009148"/>
            <a:ext cx="4241629" cy="307868"/>
          </a:xfrm>
          <a:prstGeom prst="rect">
            <a:avLst/>
          </a:prstGeom>
          <a:noFill/>
          <a:ln>
            <a:noFill/>
          </a:ln>
        </p:spPr>
        <p:txBody>
          <a:bodyPr spcFirstLastPara="1" wrap="square" lIns="60941" tIns="30462" rIns="60941" bIns="30462" anchor="t" anchorCtr="0">
            <a:spAutoFit/>
          </a:bodyPr>
          <a:lstStyle/>
          <a:p>
            <a:pPr algn="ctr">
              <a:lnSpc>
                <a:spcPct val="150000"/>
              </a:lnSpc>
            </a:pPr>
            <a:r>
              <a:rPr lang="en-US" sz="1067" dirty="0">
                <a:solidFill>
                  <a:schemeClr val="lt1"/>
                </a:solidFill>
                <a:latin typeface="Roboto Medium"/>
                <a:ea typeface="Roboto Medium"/>
                <a:cs typeface="Roboto Medium"/>
                <a:sym typeface="Roboto Medium"/>
              </a:rPr>
              <a:t>ADA (Section 508) expected to conform to WCAG 2.1 Level AA</a:t>
            </a:r>
            <a:endParaRPr sz="1200" dirty="0"/>
          </a:p>
        </p:txBody>
      </p:sp>
    </p:spTree>
    <p:extLst>
      <p:ext uri="{BB962C8B-B14F-4D97-AF65-F5344CB8AC3E}">
        <p14:creationId xmlns:p14="http://schemas.microsoft.com/office/powerpoint/2010/main" val="418716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624"/>
        <p:cNvGrpSpPr/>
        <p:nvPr/>
      </p:nvGrpSpPr>
      <p:grpSpPr>
        <a:xfrm>
          <a:off x="0" y="0"/>
          <a:ext cx="0" cy="0"/>
          <a:chOff x="0" y="0"/>
          <a:chExt cx="0" cy="0"/>
        </a:xfrm>
      </p:grpSpPr>
      <p:sp>
        <p:nvSpPr>
          <p:cNvPr id="625" name="Google Shape;625;p25"/>
          <p:cNvSpPr txBox="1"/>
          <p:nvPr/>
        </p:nvSpPr>
        <p:spPr>
          <a:xfrm>
            <a:off x="844120" y="1838544"/>
            <a:ext cx="4885603" cy="1575780"/>
          </a:xfrm>
          <a:prstGeom prst="rect">
            <a:avLst/>
          </a:prstGeom>
          <a:noFill/>
          <a:ln>
            <a:noFill/>
          </a:ln>
        </p:spPr>
        <p:txBody>
          <a:bodyPr spcFirstLastPara="1" wrap="square" lIns="60941" tIns="30462" rIns="60941" bIns="30462" anchor="t" anchorCtr="0">
            <a:spAutoFit/>
          </a:bodyPr>
          <a:lstStyle/>
          <a:p>
            <a:pP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Plans, Policies and Best Practices</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626" name="Google Shape;626;p25"/>
          <p:cNvSpPr txBox="1"/>
          <p:nvPr/>
        </p:nvSpPr>
        <p:spPr>
          <a:xfrm>
            <a:off x="867423" y="3443677"/>
            <a:ext cx="4497256" cy="1631179"/>
          </a:xfrm>
          <a:prstGeom prst="rect">
            <a:avLst/>
          </a:prstGeom>
          <a:noFill/>
          <a:ln>
            <a:noFill/>
          </a:ln>
        </p:spPr>
        <p:txBody>
          <a:bodyPr spcFirstLastPara="1" wrap="square" lIns="60941" tIns="30462" rIns="60941" bIns="30462" anchor="t" anchorCtr="0">
            <a:spAutoFit/>
          </a:bodyPr>
          <a:lstStyle/>
          <a:p>
            <a:pPr marL="190481" indent="-190481">
              <a:lnSpc>
                <a:spcPct val="150000"/>
              </a:lnSpc>
              <a:buClr>
                <a:srgbClr val="0A0C35"/>
              </a:buClr>
              <a:buSzPts val="2000"/>
              <a:buFont typeface="Arial"/>
              <a:buChar char="•"/>
            </a:pPr>
            <a:r>
              <a:rPr lang="en-US" sz="1400" dirty="0">
                <a:solidFill>
                  <a:srgbClr val="0A0C35"/>
                </a:solidFill>
                <a:latin typeface="Roboto Medium"/>
                <a:ea typeface="Roboto Medium"/>
                <a:cs typeface="Roboto Medium"/>
                <a:sym typeface="Roboto Medium"/>
              </a:rPr>
              <a:t>Critical plans and their purpose</a:t>
            </a:r>
            <a:endParaRPr sz="1400" dirty="0"/>
          </a:p>
          <a:p>
            <a:pPr marL="190481" indent="-156618">
              <a:lnSpc>
                <a:spcPct val="150000"/>
              </a:lnSpc>
              <a:buClr>
                <a:schemeClr val="dk1"/>
              </a:buClr>
              <a:buSzPts val="800"/>
            </a:pPr>
            <a:endParaRPr sz="600" dirty="0">
              <a:solidFill>
                <a:srgbClr val="0A0C35"/>
              </a:solidFill>
              <a:latin typeface="Roboto Medium"/>
              <a:ea typeface="Roboto Medium"/>
              <a:cs typeface="Roboto Medium"/>
              <a:sym typeface="Roboto Medium"/>
            </a:endParaRPr>
          </a:p>
          <a:p>
            <a:pPr marL="190481" indent="-190481">
              <a:lnSpc>
                <a:spcPct val="150000"/>
              </a:lnSpc>
              <a:buClr>
                <a:srgbClr val="0A0C35"/>
              </a:buClr>
              <a:buSzPts val="2000"/>
              <a:buFont typeface="Arial"/>
              <a:buChar char="•"/>
            </a:pPr>
            <a:r>
              <a:rPr lang="en-US" sz="1400" dirty="0">
                <a:solidFill>
                  <a:srgbClr val="0A0C35"/>
                </a:solidFill>
                <a:latin typeface="Roboto Medium"/>
                <a:ea typeface="Roboto Medium"/>
                <a:cs typeface="Roboto Medium"/>
                <a:sym typeface="Roboto Medium"/>
              </a:rPr>
              <a:t>Locate your accessibility statement</a:t>
            </a:r>
            <a:endParaRPr sz="1400" dirty="0"/>
          </a:p>
          <a:p>
            <a:pPr marL="190481" indent="-156618">
              <a:lnSpc>
                <a:spcPct val="150000"/>
              </a:lnSpc>
              <a:buClr>
                <a:schemeClr val="dk1"/>
              </a:buClr>
              <a:buSzPts val="800"/>
            </a:pPr>
            <a:endParaRPr sz="600" dirty="0">
              <a:solidFill>
                <a:srgbClr val="0A0C35"/>
              </a:solidFill>
              <a:latin typeface="Roboto Medium"/>
              <a:ea typeface="Roboto Medium"/>
              <a:cs typeface="Roboto Medium"/>
              <a:sym typeface="Roboto Medium"/>
            </a:endParaRPr>
          </a:p>
          <a:p>
            <a:pPr marL="190481" indent="-190481">
              <a:lnSpc>
                <a:spcPct val="150000"/>
              </a:lnSpc>
              <a:buClr>
                <a:srgbClr val="0A0C35"/>
              </a:buClr>
              <a:buSzPts val="2000"/>
              <a:buFont typeface="Arial"/>
              <a:buChar char="•"/>
            </a:pPr>
            <a:r>
              <a:rPr lang="en-US" sz="1400" dirty="0">
                <a:solidFill>
                  <a:srgbClr val="0A0C35"/>
                </a:solidFill>
                <a:latin typeface="Roboto Medium"/>
                <a:ea typeface="Roboto Medium"/>
                <a:cs typeface="Roboto Medium"/>
                <a:sym typeface="Roboto Medium"/>
              </a:rPr>
              <a:t>Understand your gaps and how to move forward to close them</a:t>
            </a:r>
            <a:endParaRPr sz="1400" dirty="0"/>
          </a:p>
        </p:txBody>
      </p:sp>
      <p:pic>
        <p:nvPicPr>
          <p:cNvPr id="629" name="Google Shape;629;p25" descr="A person sitting at a table using a computer&#10;&#10;Description automatically generated"/>
          <p:cNvPicPr preferRelativeResize="0">
            <a:picLocks noGrp="1"/>
          </p:cNvPicPr>
          <p:nvPr>
            <p:ph type="pic" idx="4294967295"/>
          </p:nvPr>
        </p:nvPicPr>
        <p:blipFill rotWithShape="1">
          <a:blip r:embed="rId3">
            <a:alphaModFix/>
          </a:blip>
          <a:srcRect b="-70"/>
          <a:stretch/>
        </p:blipFill>
        <p:spPr>
          <a:xfrm>
            <a:off x="6300788" y="0"/>
            <a:ext cx="5891212"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31"/>
          <p:cNvSpPr txBox="1"/>
          <p:nvPr/>
        </p:nvSpPr>
        <p:spPr>
          <a:xfrm>
            <a:off x="-245204" y="1097528"/>
            <a:ext cx="12190119" cy="818649"/>
          </a:xfrm>
          <a:prstGeom prst="rect">
            <a:avLst/>
          </a:prstGeom>
          <a:noFill/>
          <a:ln>
            <a:noFill/>
          </a:ln>
        </p:spPr>
        <p:txBody>
          <a:bodyPr spcFirstLastPara="1" wrap="square" lIns="60941" tIns="30462" rIns="60941" bIns="30462" anchor="t" anchorCtr="0">
            <a:spAutoFit/>
          </a:bodyPr>
          <a:lstStyle/>
          <a:p>
            <a:pPr algn="ct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Accessibility Policy Checklist</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684" name="Google Shape;684;p31"/>
          <p:cNvSpPr txBox="1"/>
          <p:nvPr/>
        </p:nvSpPr>
        <p:spPr>
          <a:xfrm>
            <a:off x="2479994" y="2624642"/>
            <a:ext cx="3828804" cy="1292369"/>
          </a:xfrm>
          <a:prstGeom prst="rect">
            <a:avLst/>
          </a:prstGeom>
          <a:noFill/>
          <a:ln>
            <a:noFill/>
          </a:ln>
        </p:spPr>
        <p:txBody>
          <a:bodyPr spcFirstLastPara="1" wrap="square" lIns="60941" tIns="30462" rIns="60941" bIns="30462" anchor="t" anchorCtr="0">
            <a:spAutoFit/>
          </a:bodyPr>
          <a:lstStyle/>
          <a:p>
            <a:pPr>
              <a:lnSpc>
                <a:spcPct val="150000"/>
              </a:lnSpc>
            </a:pPr>
            <a:r>
              <a:rPr lang="en-US" sz="1333" dirty="0">
                <a:solidFill>
                  <a:srgbClr val="000696"/>
                </a:solidFill>
                <a:latin typeface="Roboto Black"/>
                <a:ea typeface="Roboto Black"/>
                <a:cs typeface="Roboto Black"/>
                <a:sym typeface="Roboto Black"/>
              </a:rPr>
              <a:t>Civil Rights</a:t>
            </a:r>
            <a:endParaRPr sz="1200" dirty="0"/>
          </a:p>
          <a:p>
            <a:pPr>
              <a:lnSpc>
                <a:spcPct val="150000"/>
              </a:lnSpc>
            </a:pPr>
            <a:r>
              <a:rPr lang="en-US" sz="1333" dirty="0">
                <a:solidFill>
                  <a:srgbClr val="0A0C35"/>
                </a:solidFill>
                <a:latin typeface="Roboto Medium"/>
                <a:ea typeface="Roboto Medium"/>
                <a:cs typeface="Roboto Medium"/>
                <a:sym typeface="Roboto Medium"/>
              </a:rPr>
              <a:t>Rhyme with Equal Opportunity, HIPAA, or Security Policy</a:t>
            </a:r>
            <a:endParaRPr sz="1200" dirty="0"/>
          </a:p>
          <a:p>
            <a:pPr marL="228577" indent="-228577">
              <a:lnSpc>
                <a:spcPct val="150000"/>
              </a:lnSpc>
              <a:buClr>
                <a:srgbClr val="0A0C35"/>
              </a:buClr>
              <a:buSzPts val="2000"/>
              <a:buFont typeface="Arial"/>
              <a:buChar char="•"/>
            </a:pPr>
            <a:r>
              <a:rPr lang="en-US" sz="1333" dirty="0">
                <a:solidFill>
                  <a:srgbClr val="0A0C35"/>
                </a:solidFill>
                <a:latin typeface="Roboto Medium"/>
                <a:ea typeface="Roboto Medium"/>
                <a:cs typeface="Roboto Medium"/>
                <a:sym typeface="Roboto Medium"/>
              </a:rPr>
              <a:t>Extension of civil rights.</a:t>
            </a:r>
            <a:endParaRPr sz="1200" dirty="0"/>
          </a:p>
        </p:txBody>
      </p:sp>
      <p:sp>
        <p:nvSpPr>
          <p:cNvPr id="685" name="Google Shape;685;p31"/>
          <p:cNvSpPr txBox="1"/>
          <p:nvPr/>
        </p:nvSpPr>
        <p:spPr>
          <a:xfrm>
            <a:off x="2479994" y="4248966"/>
            <a:ext cx="3446062" cy="676944"/>
          </a:xfrm>
          <a:prstGeom prst="rect">
            <a:avLst/>
          </a:prstGeom>
          <a:noFill/>
          <a:ln>
            <a:noFill/>
          </a:ln>
        </p:spPr>
        <p:txBody>
          <a:bodyPr spcFirstLastPara="1" wrap="square" lIns="60941" tIns="30462" rIns="60941" bIns="30462" anchor="t" anchorCtr="0">
            <a:spAutoFit/>
          </a:bodyPr>
          <a:lstStyle/>
          <a:p>
            <a:pPr>
              <a:lnSpc>
                <a:spcPct val="150000"/>
              </a:lnSpc>
            </a:pPr>
            <a:r>
              <a:rPr lang="en-US" sz="1333">
                <a:solidFill>
                  <a:srgbClr val="000696"/>
                </a:solidFill>
                <a:latin typeface="Roboto Black"/>
                <a:ea typeface="Roboto Black"/>
                <a:cs typeface="Roboto Black"/>
                <a:sym typeface="Roboto Black"/>
              </a:rPr>
              <a:t>Electronic Communication</a:t>
            </a:r>
            <a:endParaRPr sz="1200"/>
          </a:p>
          <a:p>
            <a:pPr>
              <a:lnSpc>
                <a:spcPct val="150000"/>
              </a:lnSpc>
            </a:pPr>
            <a:r>
              <a:rPr lang="en-US" sz="1333">
                <a:solidFill>
                  <a:srgbClr val="0A0C35"/>
                </a:solidFill>
                <a:latin typeface="Roboto Medium"/>
                <a:ea typeface="Roboto Medium"/>
                <a:cs typeface="Roboto Medium"/>
                <a:sym typeface="Roboto Medium"/>
              </a:rPr>
              <a:t>Accessible by all</a:t>
            </a:r>
            <a:endParaRPr sz="1200"/>
          </a:p>
        </p:txBody>
      </p:sp>
      <p:sp>
        <p:nvSpPr>
          <p:cNvPr id="686" name="Google Shape;686;p31"/>
          <p:cNvSpPr txBox="1"/>
          <p:nvPr/>
        </p:nvSpPr>
        <p:spPr>
          <a:xfrm>
            <a:off x="7124289" y="2624642"/>
            <a:ext cx="4395484" cy="676944"/>
          </a:xfrm>
          <a:prstGeom prst="rect">
            <a:avLst/>
          </a:prstGeom>
          <a:noFill/>
          <a:ln>
            <a:noFill/>
          </a:ln>
        </p:spPr>
        <p:txBody>
          <a:bodyPr spcFirstLastPara="1" wrap="square" lIns="60941" tIns="30462" rIns="60941" bIns="30462" anchor="t" anchorCtr="0">
            <a:spAutoFit/>
          </a:bodyPr>
          <a:lstStyle/>
          <a:p>
            <a:pPr>
              <a:lnSpc>
                <a:spcPct val="150000"/>
              </a:lnSpc>
            </a:pPr>
            <a:r>
              <a:rPr lang="en-US" sz="1333">
                <a:solidFill>
                  <a:srgbClr val="000696"/>
                </a:solidFill>
                <a:latin typeface="Roboto Black"/>
                <a:ea typeface="Roboto Black"/>
                <a:cs typeface="Roboto Black"/>
                <a:sym typeface="Roboto Black"/>
              </a:rPr>
              <a:t>Technical Standards</a:t>
            </a:r>
            <a:endParaRPr sz="1200"/>
          </a:p>
          <a:p>
            <a:pPr>
              <a:lnSpc>
                <a:spcPct val="150000"/>
              </a:lnSpc>
            </a:pPr>
            <a:r>
              <a:rPr lang="en-US" sz="1333">
                <a:solidFill>
                  <a:srgbClr val="0A0C35"/>
                </a:solidFill>
                <a:latin typeface="Roboto Medium"/>
                <a:ea typeface="Roboto Medium"/>
                <a:cs typeface="Roboto Medium"/>
                <a:sym typeface="Roboto Medium"/>
              </a:rPr>
              <a:t>WCAG 2.1 AA generally accepted</a:t>
            </a:r>
            <a:endParaRPr sz="1200"/>
          </a:p>
        </p:txBody>
      </p:sp>
      <p:sp>
        <p:nvSpPr>
          <p:cNvPr id="687" name="Google Shape;687;p31"/>
          <p:cNvSpPr txBox="1"/>
          <p:nvPr/>
        </p:nvSpPr>
        <p:spPr>
          <a:xfrm>
            <a:off x="7124289" y="3597507"/>
            <a:ext cx="4395484" cy="676944"/>
          </a:xfrm>
          <a:prstGeom prst="rect">
            <a:avLst/>
          </a:prstGeom>
          <a:noFill/>
          <a:ln>
            <a:noFill/>
          </a:ln>
        </p:spPr>
        <p:txBody>
          <a:bodyPr spcFirstLastPara="1" wrap="square" lIns="60941" tIns="30462" rIns="60941" bIns="30462" anchor="t" anchorCtr="0">
            <a:spAutoFit/>
          </a:bodyPr>
          <a:lstStyle/>
          <a:p>
            <a:pPr>
              <a:lnSpc>
                <a:spcPct val="150000"/>
              </a:lnSpc>
            </a:pPr>
            <a:r>
              <a:rPr lang="en-US" sz="1333">
                <a:solidFill>
                  <a:srgbClr val="000696"/>
                </a:solidFill>
                <a:latin typeface="Roboto Black"/>
                <a:ea typeface="Roboto Black"/>
                <a:cs typeface="Roboto Black"/>
                <a:sym typeface="Roboto Black"/>
              </a:rPr>
              <a:t>Establish Timeline</a:t>
            </a:r>
            <a:endParaRPr sz="1200"/>
          </a:p>
          <a:p>
            <a:pPr>
              <a:lnSpc>
                <a:spcPct val="150000"/>
              </a:lnSpc>
            </a:pPr>
            <a:r>
              <a:rPr lang="en-US" sz="1333">
                <a:solidFill>
                  <a:srgbClr val="0A0C35"/>
                </a:solidFill>
                <a:latin typeface="Roboto Medium"/>
                <a:ea typeface="Roboto Medium"/>
                <a:cs typeface="Roboto Medium"/>
                <a:sym typeface="Roboto Medium"/>
              </a:rPr>
              <a:t>Not all work can occur at one – Prioritize</a:t>
            </a:r>
            <a:endParaRPr sz="1200"/>
          </a:p>
        </p:txBody>
      </p:sp>
      <p:sp>
        <p:nvSpPr>
          <p:cNvPr id="688" name="Google Shape;688;p31"/>
          <p:cNvSpPr txBox="1"/>
          <p:nvPr/>
        </p:nvSpPr>
        <p:spPr>
          <a:xfrm>
            <a:off x="7124289" y="4570373"/>
            <a:ext cx="4395484" cy="676944"/>
          </a:xfrm>
          <a:prstGeom prst="rect">
            <a:avLst/>
          </a:prstGeom>
          <a:noFill/>
          <a:ln>
            <a:noFill/>
          </a:ln>
        </p:spPr>
        <p:txBody>
          <a:bodyPr spcFirstLastPara="1" wrap="square" lIns="60941" tIns="30462" rIns="60941" bIns="30462" anchor="t" anchorCtr="0">
            <a:spAutoFit/>
          </a:bodyPr>
          <a:lstStyle/>
          <a:p>
            <a:pPr>
              <a:lnSpc>
                <a:spcPct val="150000"/>
              </a:lnSpc>
            </a:pPr>
            <a:r>
              <a:rPr lang="en-US" sz="1333" dirty="0">
                <a:solidFill>
                  <a:srgbClr val="000696"/>
                </a:solidFill>
                <a:latin typeface="Roboto Black"/>
                <a:ea typeface="Roboto Black"/>
                <a:cs typeface="Roboto Black"/>
                <a:sym typeface="Roboto Black"/>
              </a:rPr>
              <a:t>Create in Accessible Format</a:t>
            </a:r>
            <a:endParaRPr sz="1200" dirty="0"/>
          </a:p>
          <a:p>
            <a:pPr>
              <a:lnSpc>
                <a:spcPct val="150000"/>
              </a:lnSpc>
            </a:pPr>
            <a:r>
              <a:rPr lang="en-US" sz="1333" dirty="0">
                <a:solidFill>
                  <a:srgbClr val="0A0C35"/>
                </a:solidFill>
                <a:latin typeface="Roboto Medium"/>
                <a:ea typeface="Roboto Medium"/>
                <a:cs typeface="Roboto Medium"/>
                <a:sym typeface="Roboto Medium"/>
              </a:rPr>
              <a:t>Public facing and screen reader compatible</a:t>
            </a:r>
            <a:endParaRPr sz="1200" dirty="0"/>
          </a:p>
        </p:txBody>
      </p:sp>
      <p:grpSp>
        <p:nvGrpSpPr>
          <p:cNvPr id="689" name="Google Shape;689;p31">
            <a:extLst>
              <a:ext uri="{C183D7F6-B498-43B3-948B-1728B52AA6E4}">
                <adec:decorative xmlns:adec="http://schemas.microsoft.com/office/drawing/2017/decorative" val="1"/>
              </a:ext>
            </a:extLst>
          </p:cNvPr>
          <p:cNvGrpSpPr/>
          <p:nvPr/>
        </p:nvGrpSpPr>
        <p:grpSpPr>
          <a:xfrm>
            <a:off x="1861955" y="2725328"/>
            <a:ext cx="407531" cy="386306"/>
            <a:chOff x="11401425" y="1562101"/>
            <a:chExt cx="762000" cy="722313"/>
          </a:xfrm>
        </p:grpSpPr>
        <p:sp>
          <p:nvSpPr>
            <p:cNvPr id="690" name="Google Shape;690;p31"/>
            <p:cNvSpPr/>
            <p:nvPr/>
          </p:nvSpPr>
          <p:spPr>
            <a:xfrm>
              <a:off x="11401425" y="1562101"/>
              <a:ext cx="711200" cy="722313"/>
            </a:xfrm>
            <a:custGeom>
              <a:avLst/>
              <a:gdLst/>
              <a:ahLst/>
              <a:cxnLst/>
              <a:rect l="l" t="t" r="r" b="b"/>
              <a:pathLst>
                <a:path w="168" h="168" extrusionOk="0">
                  <a:moveTo>
                    <a:pt x="146" y="168"/>
                  </a:moveTo>
                  <a:cubicBezTo>
                    <a:pt x="22" y="168"/>
                    <a:pt x="22" y="168"/>
                    <a:pt x="22" y="168"/>
                  </a:cubicBezTo>
                  <a:cubicBezTo>
                    <a:pt x="10" y="168"/>
                    <a:pt x="0" y="158"/>
                    <a:pt x="0" y="146"/>
                  </a:cubicBezTo>
                  <a:cubicBezTo>
                    <a:pt x="0" y="22"/>
                    <a:pt x="0" y="22"/>
                    <a:pt x="0" y="22"/>
                  </a:cubicBezTo>
                  <a:cubicBezTo>
                    <a:pt x="0" y="10"/>
                    <a:pt x="10" y="0"/>
                    <a:pt x="22" y="0"/>
                  </a:cubicBezTo>
                  <a:cubicBezTo>
                    <a:pt x="146" y="0"/>
                    <a:pt x="146" y="0"/>
                    <a:pt x="146" y="0"/>
                  </a:cubicBezTo>
                  <a:cubicBezTo>
                    <a:pt x="158" y="0"/>
                    <a:pt x="168" y="10"/>
                    <a:pt x="168" y="22"/>
                  </a:cubicBezTo>
                  <a:cubicBezTo>
                    <a:pt x="168" y="24"/>
                    <a:pt x="166" y="26"/>
                    <a:pt x="164" y="26"/>
                  </a:cubicBezTo>
                  <a:cubicBezTo>
                    <a:pt x="162" y="26"/>
                    <a:pt x="160" y="24"/>
                    <a:pt x="160" y="22"/>
                  </a:cubicBezTo>
                  <a:cubicBezTo>
                    <a:pt x="160" y="14"/>
                    <a:pt x="154" y="8"/>
                    <a:pt x="146" y="8"/>
                  </a:cubicBezTo>
                  <a:cubicBezTo>
                    <a:pt x="22" y="8"/>
                    <a:pt x="22" y="8"/>
                    <a:pt x="22" y="8"/>
                  </a:cubicBezTo>
                  <a:cubicBezTo>
                    <a:pt x="14" y="8"/>
                    <a:pt x="8" y="14"/>
                    <a:pt x="8" y="22"/>
                  </a:cubicBezTo>
                  <a:cubicBezTo>
                    <a:pt x="8" y="146"/>
                    <a:pt x="8" y="146"/>
                    <a:pt x="8" y="146"/>
                  </a:cubicBezTo>
                  <a:cubicBezTo>
                    <a:pt x="8" y="154"/>
                    <a:pt x="14" y="160"/>
                    <a:pt x="22" y="160"/>
                  </a:cubicBezTo>
                  <a:cubicBezTo>
                    <a:pt x="146" y="160"/>
                    <a:pt x="146" y="160"/>
                    <a:pt x="146" y="160"/>
                  </a:cubicBezTo>
                  <a:cubicBezTo>
                    <a:pt x="154" y="160"/>
                    <a:pt x="160" y="154"/>
                    <a:pt x="160" y="146"/>
                  </a:cubicBezTo>
                  <a:cubicBezTo>
                    <a:pt x="160" y="84"/>
                    <a:pt x="160" y="84"/>
                    <a:pt x="160" y="84"/>
                  </a:cubicBezTo>
                  <a:cubicBezTo>
                    <a:pt x="160" y="82"/>
                    <a:pt x="162" y="80"/>
                    <a:pt x="164" y="80"/>
                  </a:cubicBezTo>
                  <a:cubicBezTo>
                    <a:pt x="166" y="80"/>
                    <a:pt x="168" y="82"/>
                    <a:pt x="168" y="84"/>
                  </a:cubicBezTo>
                  <a:cubicBezTo>
                    <a:pt x="168" y="146"/>
                    <a:pt x="168" y="146"/>
                    <a:pt x="168" y="146"/>
                  </a:cubicBezTo>
                  <a:cubicBezTo>
                    <a:pt x="168" y="158"/>
                    <a:pt x="158" y="168"/>
                    <a:pt x="146" y="168"/>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sp>
          <p:nvSpPr>
            <p:cNvPr id="691" name="Google Shape;691;p31"/>
            <p:cNvSpPr/>
            <p:nvPr/>
          </p:nvSpPr>
          <p:spPr>
            <a:xfrm>
              <a:off x="11469688" y="1631951"/>
              <a:ext cx="541337" cy="549275"/>
            </a:xfrm>
            <a:custGeom>
              <a:avLst/>
              <a:gdLst/>
              <a:ahLst/>
              <a:cxnLst/>
              <a:rect l="l" t="t" r="r" b="b"/>
              <a:pathLst>
                <a:path w="128" h="128" extrusionOk="0">
                  <a:moveTo>
                    <a:pt x="4" y="128"/>
                  </a:moveTo>
                  <a:cubicBezTo>
                    <a:pt x="2" y="128"/>
                    <a:pt x="0" y="126"/>
                    <a:pt x="0" y="124"/>
                  </a:cubicBezTo>
                  <a:cubicBezTo>
                    <a:pt x="0" y="16"/>
                    <a:pt x="0" y="16"/>
                    <a:pt x="0" y="16"/>
                  </a:cubicBezTo>
                  <a:cubicBezTo>
                    <a:pt x="0" y="7"/>
                    <a:pt x="7" y="0"/>
                    <a:pt x="16" y="0"/>
                  </a:cubicBezTo>
                  <a:cubicBezTo>
                    <a:pt x="124" y="0"/>
                    <a:pt x="124" y="0"/>
                    <a:pt x="124" y="0"/>
                  </a:cubicBezTo>
                  <a:cubicBezTo>
                    <a:pt x="126" y="0"/>
                    <a:pt x="128" y="2"/>
                    <a:pt x="128" y="4"/>
                  </a:cubicBezTo>
                  <a:cubicBezTo>
                    <a:pt x="128" y="6"/>
                    <a:pt x="126" y="8"/>
                    <a:pt x="124" y="8"/>
                  </a:cubicBezTo>
                  <a:cubicBezTo>
                    <a:pt x="16" y="8"/>
                    <a:pt x="16" y="8"/>
                    <a:pt x="16" y="8"/>
                  </a:cubicBezTo>
                  <a:cubicBezTo>
                    <a:pt x="12" y="8"/>
                    <a:pt x="8" y="12"/>
                    <a:pt x="8" y="16"/>
                  </a:cubicBezTo>
                  <a:cubicBezTo>
                    <a:pt x="8" y="124"/>
                    <a:pt x="8" y="124"/>
                    <a:pt x="8" y="124"/>
                  </a:cubicBezTo>
                  <a:cubicBezTo>
                    <a:pt x="8" y="126"/>
                    <a:pt x="6" y="128"/>
                    <a:pt x="4" y="128"/>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sp>
          <p:nvSpPr>
            <p:cNvPr id="692" name="Google Shape;692;p31"/>
            <p:cNvSpPr/>
            <p:nvPr/>
          </p:nvSpPr>
          <p:spPr>
            <a:xfrm>
              <a:off x="11599863" y="1717676"/>
              <a:ext cx="563562" cy="395288"/>
            </a:xfrm>
            <a:custGeom>
              <a:avLst/>
              <a:gdLst/>
              <a:ahLst/>
              <a:cxnLst/>
              <a:rect l="l" t="t" r="r" b="b"/>
              <a:pathLst>
                <a:path w="133" h="92" extrusionOk="0">
                  <a:moveTo>
                    <a:pt x="37" y="92"/>
                  </a:moveTo>
                  <a:cubicBezTo>
                    <a:pt x="37" y="92"/>
                    <a:pt x="37" y="92"/>
                    <a:pt x="37" y="92"/>
                  </a:cubicBezTo>
                  <a:cubicBezTo>
                    <a:pt x="35" y="92"/>
                    <a:pt x="34" y="91"/>
                    <a:pt x="34" y="90"/>
                  </a:cubicBezTo>
                  <a:cubicBezTo>
                    <a:pt x="2" y="46"/>
                    <a:pt x="2" y="46"/>
                    <a:pt x="2" y="46"/>
                  </a:cubicBezTo>
                  <a:cubicBezTo>
                    <a:pt x="0" y="45"/>
                    <a:pt x="1" y="42"/>
                    <a:pt x="3" y="41"/>
                  </a:cubicBezTo>
                  <a:cubicBezTo>
                    <a:pt x="4" y="39"/>
                    <a:pt x="7" y="40"/>
                    <a:pt x="8" y="42"/>
                  </a:cubicBezTo>
                  <a:cubicBezTo>
                    <a:pt x="38" y="82"/>
                    <a:pt x="38" y="82"/>
                    <a:pt x="38" y="82"/>
                  </a:cubicBezTo>
                  <a:cubicBezTo>
                    <a:pt x="126" y="1"/>
                    <a:pt x="126" y="1"/>
                    <a:pt x="126" y="1"/>
                  </a:cubicBezTo>
                  <a:cubicBezTo>
                    <a:pt x="128" y="0"/>
                    <a:pt x="130" y="0"/>
                    <a:pt x="132" y="1"/>
                  </a:cubicBezTo>
                  <a:cubicBezTo>
                    <a:pt x="133" y="3"/>
                    <a:pt x="133" y="5"/>
                    <a:pt x="132" y="7"/>
                  </a:cubicBezTo>
                  <a:cubicBezTo>
                    <a:pt x="40" y="91"/>
                    <a:pt x="40" y="91"/>
                    <a:pt x="40" y="91"/>
                  </a:cubicBezTo>
                  <a:cubicBezTo>
                    <a:pt x="39" y="92"/>
                    <a:pt x="38" y="92"/>
                    <a:pt x="37" y="92"/>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grpSp>
      <p:grpSp>
        <p:nvGrpSpPr>
          <p:cNvPr id="693" name="Google Shape;693;p31">
            <a:extLst>
              <a:ext uri="{C183D7F6-B498-43B3-948B-1728B52AA6E4}">
                <adec:decorative xmlns:adec="http://schemas.microsoft.com/office/drawing/2017/decorative" val="1"/>
              </a:ext>
            </a:extLst>
          </p:cNvPr>
          <p:cNvGrpSpPr/>
          <p:nvPr/>
        </p:nvGrpSpPr>
        <p:grpSpPr>
          <a:xfrm>
            <a:off x="1861955" y="4388940"/>
            <a:ext cx="407531" cy="386306"/>
            <a:chOff x="11401425" y="1562101"/>
            <a:chExt cx="762000" cy="722313"/>
          </a:xfrm>
        </p:grpSpPr>
        <p:sp>
          <p:nvSpPr>
            <p:cNvPr id="694" name="Google Shape;694;p31"/>
            <p:cNvSpPr/>
            <p:nvPr/>
          </p:nvSpPr>
          <p:spPr>
            <a:xfrm>
              <a:off x="11401425" y="1562101"/>
              <a:ext cx="711200" cy="722313"/>
            </a:xfrm>
            <a:custGeom>
              <a:avLst/>
              <a:gdLst/>
              <a:ahLst/>
              <a:cxnLst/>
              <a:rect l="l" t="t" r="r" b="b"/>
              <a:pathLst>
                <a:path w="168" h="168" extrusionOk="0">
                  <a:moveTo>
                    <a:pt x="146" y="168"/>
                  </a:moveTo>
                  <a:cubicBezTo>
                    <a:pt x="22" y="168"/>
                    <a:pt x="22" y="168"/>
                    <a:pt x="22" y="168"/>
                  </a:cubicBezTo>
                  <a:cubicBezTo>
                    <a:pt x="10" y="168"/>
                    <a:pt x="0" y="158"/>
                    <a:pt x="0" y="146"/>
                  </a:cubicBezTo>
                  <a:cubicBezTo>
                    <a:pt x="0" y="22"/>
                    <a:pt x="0" y="22"/>
                    <a:pt x="0" y="22"/>
                  </a:cubicBezTo>
                  <a:cubicBezTo>
                    <a:pt x="0" y="10"/>
                    <a:pt x="10" y="0"/>
                    <a:pt x="22" y="0"/>
                  </a:cubicBezTo>
                  <a:cubicBezTo>
                    <a:pt x="146" y="0"/>
                    <a:pt x="146" y="0"/>
                    <a:pt x="146" y="0"/>
                  </a:cubicBezTo>
                  <a:cubicBezTo>
                    <a:pt x="158" y="0"/>
                    <a:pt x="168" y="10"/>
                    <a:pt x="168" y="22"/>
                  </a:cubicBezTo>
                  <a:cubicBezTo>
                    <a:pt x="168" y="24"/>
                    <a:pt x="166" y="26"/>
                    <a:pt x="164" y="26"/>
                  </a:cubicBezTo>
                  <a:cubicBezTo>
                    <a:pt x="162" y="26"/>
                    <a:pt x="160" y="24"/>
                    <a:pt x="160" y="22"/>
                  </a:cubicBezTo>
                  <a:cubicBezTo>
                    <a:pt x="160" y="14"/>
                    <a:pt x="154" y="8"/>
                    <a:pt x="146" y="8"/>
                  </a:cubicBezTo>
                  <a:cubicBezTo>
                    <a:pt x="22" y="8"/>
                    <a:pt x="22" y="8"/>
                    <a:pt x="22" y="8"/>
                  </a:cubicBezTo>
                  <a:cubicBezTo>
                    <a:pt x="14" y="8"/>
                    <a:pt x="8" y="14"/>
                    <a:pt x="8" y="22"/>
                  </a:cubicBezTo>
                  <a:cubicBezTo>
                    <a:pt x="8" y="146"/>
                    <a:pt x="8" y="146"/>
                    <a:pt x="8" y="146"/>
                  </a:cubicBezTo>
                  <a:cubicBezTo>
                    <a:pt x="8" y="154"/>
                    <a:pt x="14" y="160"/>
                    <a:pt x="22" y="160"/>
                  </a:cubicBezTo>
                  <a:cubicBezTo>
                    <a:pt x="146" y="160"/>
                    <a:pt x="146" y="160"/>
                    <a:pt x="146" y="160"/>
                  </a:cubicBezTo>
                  <a:cubicBezTo>
                    <a:pt x="154" y="160"/>
                    <a:pt x="160" y="154"/>
                    <a:pt x="160" y="146"/>
                  </a:cubicBezTo>
                  <a:cubicBezTo>
                    <a:pt x="160" y="84"/>
                    <a:pt x="160" y="84"/>
                    <a:pt x="160" y="84"/>
                  </a:cubicBezTo>
                  <a:cubicBezTo>
                    <a:pt x="160" y="82"/>
                    <a:pt x="162" y="80"/>
                    <a:pt x="164" y="80"/>
                  </a:cubicBezTo>
                  <a:cubicBezTo>
                    <a:pt x="166" y="80"/>
                    <a:pt x="168" y="82"/>
                    <a:pt x="168" y="84"/>
                  </a:cubicBezTo>
                  <a:cubicBezTo>
                    <a:pt x="168" y="146"/>
                    <a:pt x="168" y="146"/>
                    <a:pt x="168" y="146"/>
                  </a:cubicBezTo>
                  <a:cubicBezTo>
                    <a:pt x="168" y="158"/>
                    <a:pt x="158" y="168"/>
                    <a:pt x="146" y="168"/>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sp>
          <p:nvSpPr>
            <p:cNvPr id="695" name="Google Shape;695;p31"/>
            <p:cNvSpPr/>
            <p:nvPr/>
          </p:nvSpPr>
          <p:spPr>
            <a:xfrm>
              <a:off x="11469688" y="1631951"/>
              <a:ext cx="541337" cy="549275"/>
            </a:xfrm>
            <a:custGeom>
              <a:avLst/>
              <a:gdLst/>
              <a:ahLst/>
              <a:cxnLst/>
              <a:rect l="l" t="t" r="r" b="b"/>
              <a:pathLst>
                <a:path w="128" h="128" extrusionOk="0">
                  <a:moveTo>
                    <a:pt x="4" y="128"/>
                  </a:moveTo>
                  <a:cubicBezTo>
                    <a:pt x="2" y="128"/>
                    <a:pt x="0" y="126"/>
                    <a:pt x="0" y="124"/>
                  </a:cubicBezTo>
                  <a:cubicBezTo>
                    <a:pt x="0" y="16"/>
                    <a:pt x="0" y="16"/>
                    <a:pt x="0" y="16"/>
                  </a:cubicBezTo>
                  <a:cubicBezTo>
                    <a:pt x="0" y="7"/>
                    <a:pt x="7" y="0"/>
                    <a:pt x="16" y="0"/>
                  </a:cubicBezTo>
                  <a:cubicBezTo>
                    <a:pt x="124" y="0"/>
                    <a:pt x="124" y="0"/>
                    <a:pt x="124" y="0"/>
                  </a:cubicBezTo>
                  <a:cubicBezTo>
                    <a:pt x="126" y="0"/>
                    <a:pt x="128" y="2"/>
                    <a:pt x="128" y="4"/>
                  </a:cubicBezTo>
                  <a:cubicBezTo>
                    <a:pt x="128" y="6"/>
                    <a:pt x="126" y="8"/>
                    <a:pt x="124" y="8"/>
                  </a:cubicBezTo>
                  <a:cubicBezTo>
                    <a:pt x="16" y="8"/>
                    <a:pt x="16" y="8"/>
                    <a:pt x="16" y="8"/>
                  </a:cubicBezTo>
                  <a:cubicBezTo>
                    <a:pt x="12" y="8"/>
                    <a:pt x="8" y="12"/>
                    <a:pt x="8" y="16"/>
                  </a:cubicBezTo>
                  <a:cubicBezTo>
                    <a:pt x="8" y="124"/>
                    <a:pt x="8" y="124"/>
                    <a:pt x="8" y="124"/>
                  </a:cubicBezTo>
                  <a:cubicBezTo>
                    <a:pt x="8" y="126"/>
                    <a:pt x="6" y="128"/>
                    <a:pt x="4" y="128"/>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sp>
          <p:nvSpPr>
            <p:cNvPr id="696" name="Google Shape;696;p31"/>
            <p:cNvSpPr/>
            <p:nvPr/>
          </p:nvSpPr>
          <p:spPr>
            <a:xfrm>
              <a:off x="11599863" y="1717676"/>
              <a:ext cx="563562" cy="395288"/>
            </a:xfrm>
            <a:custGeom>
              <a:avLst/>
              <a:gdLst/>
              <a:ahLst/>
              <a:cxnLst/>
              <a:rect l="l" t="t" r="r" b="b"/>
              <a:pathLst>
                <a:path w="133" h="92" extrusionOk="0">
                  <a:moveTo>
                    <a:pt x="37" y="92"/>
                  </a:moveTo>
                  <a:cubicBezTo>
                    <a:pt x="37" y="92"/>
                    <a:pt x="37" y="92"/>
                    <a:pt x="37" y="92"/>
                  </a:cubicBezTo>
                  <a:cubicBezTo>
                    <a:pt x="35" y="92"/>
                    <a:pt x="34" y="91"/>
                    <a:pt x="34" y="90"/>
                  </a:cubicBezTo>
                  <a:cubicBezTo>
                    <a:pt x="2" y="46"/>
                    <a:pt x="2" y="46"/>
                    <a:pt x="2" y="46"/>
                  </a:cubicBezTo>
                  <a:cubicBezTo>
                    <a:pt x="0" y="45"/>
                    <a:pt x="1" y="42"/>
                    <a:pt x="3" y="41"/>
                  </a:cubicBezTo>
                  <a:cubicBezTo>
                    <a:pt x="4" y="39"/>
                    <a:pt x="7" y="40"/>
                    <a:pt x="8" y="42"/>
                  </a:cubicBezTo>
                  <a:cubicBezTo>
                    <a:pt x="38" y="82"/>
                    <a:pt x="38" y="82"/>
                    <a:pt x="38" y="82"/>
                  </a:cubicBezTo>
                  <a:cubicBezTo>
                    <a:pt x="126" y="1"/>
                    <a:pt x="126" y="1"/>
                    <a:pt x="126" y="1"/>
                  </a:cubicBezTo>
                  <a:cubicBezTo>
                    <a:pt x="128" y="0"/>
                    <a:pt x="130" y="0"/>
                    <a:pt x="132" y="1"/>
                  </a:cubicBezTo>
                  <a:cubicBezTo>
                    <a:pt x="133" y="3"/>
                    <a:pt x="133" y="5"/>
                    <a:pt x="132" y="7"/>
                  </a:cubicBezTo>
                  <a:cubicBezTo>
                    <a:pt x="40" y="91"/>
                    <a:pt x="40" y="91"/>
                    <a:pt x="40" y="91"/>
                  </a:cubicBezTo>
                  <a:cubicBezTo>
                    <a:pt x="39" y="92"/>
                    <a:pt x="38" y="92"/>
                    <a:pt x="37" y="92"/>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grpSp>
      <p:grpSp>
        <p:nvGrpSpPr>
          <p:cNvPr id="697" name="Google Shape;697;p31">
            <a:extLst>
              <a:ext uri="{C183D7F6-B498-43B3-948B-1728B52AA6E4}">
                <adec:decorative xmlns:adec="http://schemas.microsoft.com/office/drawing/2017/decorative" val="1"/>
              </a:ext>
            </a:extLst>
          </p:cNvPr>
          <p:cNvGrpSpPr/>
          <p:nvPr/>
        </p:nvGrpSpPr>
        <p:grpSpPr>
          <a:xfrm>
            <a:off x="6494524" y="2772214"/>
            <a:ext cx="407531" cy="386306"/>
            <a:chOff x="11401425" y="1562101"/>
            <a:chExt cx="762000" cy="722313"/>
          </a:xfrm>
        </p:grpSpPr>
        <p:sp>
          <p:nvSpPr>
            <p:cNvPr id="698" name="Google Shape;698;p31"/>
            <p:cNvSpPr/>
            <p:nvPr/>
          </p:nvSpPr>
          <p:spPr>
            <a:xfrm>
              <a:off x="11401425" y="1562101"/>
              <a:ext cx="711200" cy="722313"/>
            </a:xfrm>
            <a:custGeom>
              <a:avLst/>
              <a:gdLst/>
              <a:ahLst/>
              <a:cxnLst/>
              <a:rect l="l" t="t" r="r" b="b"/>
              <a:pathLst>
                <a:path w="168" h="168" extrusionOk="0">
                  <a:moveTo>
                    <a:pt x="146" y="168"/>
                  </a:moveTo>
                  <a:cubicBezTo>
                    <a:pt x="22" y="168"/>
                    <a:pt x="22" y="168"/>
                    <a:pt x="22" y="168"/>
                  </a:cubicBezTo>
                  <a:cubicBezTo>
                    <a:pt x="10" y="168"/>
                    <a:pt x="0" y="158"/>
                    <a:pt x="0" y="146"/>
                  </a:cubicBezTo>
                  <a:cubicBezTo>
                    <a:pt x="0" y="22"/>
                    <a:pt x="0" y="22"/>
                    <a:pt x="0" y="22"/>
                  </a:cubicBezTo>
                  <a:cubicBezTo>
                    <a:pt x="0" y="10"/>
                    <a:pt x="10" y="0"/>
                    <a:pt x="22" y="0"/>
                  </a:cubicBezTo>
                  <a:cubicBezTo>
                    <a:pt x="146" y="0"/>
                    <a:pt x="146" y="0"/>
                    <a:pt x="146" y="0"/>
                  </a:cubicBezTo>
                  <a:cubicBezTo>
                    <a:pt x="158" y="0"/>
                    <a:pt x="168" y="10"/>
                    <a:pt x="168" y="22"/>
                  </a:cubicBezTo>
                  <a:cubicBezTo>
                    <a:pt x="168" y="24"/>
                    <a:pt x="166" y="26"/>
                    <a:pt x="164" y="26"/>
                  </a:cubicBezTo>
                  <a:cubicBezTo>
                    <a:pt x="162" y="26"/>
                    <a:pt x="160" y="24"/>
                    <a:pt x="160" y="22"/>
                  </a:cubicBezTo>
                  <a:cubicBezTo>
                    <a:pt x="160" y="14"/>
                    <a:pt x="154" y="8"/>
                    <a:pt x="146" y="8"/>
                  </a:cubicBezTo>
                  <a:cubicBezTo>
                    <a:pt x="22" y="8"/>
                    <a:pt x="22" y="8"/>
                    <a:pt x="22" y="8"/>
                  </a:cubicBezTo>
                  <a:cubicBezTo>
                    <a:pt x="14" y="8"/>
                    <a:pt x="8" y="14"/>
                    <a:pt x="8" y="22"/>
                  </a:cubicBezTo>
                  <a:cubicBezTo>
                    <a:pt x="8" y="146"/>
                    <a:pt x="8" y="146"/>
                    <a:pt x="8" y="146"/>
                  </a:cubicBezTo>
                  <a:cubicBezTo>
                    <a:pt x="8" y="154"/>
                    <a:pt x="14" y="160"/>
                    <a:pt x="22" y="160"/>
                  </a:cubicBezTo>
                  <a:cubicBezTo>
                    <a:pt x="146" y="160"/>
                    <a:pt x="146" y="160"/>
                    <a:pt x="146" y="160"/>
                  </a:cubicBezTo>
                  <a:cubicBezTo>
                    <a:pt x="154" y="160"/>
                    <a:pt x="160" y="154"/>
                    <a:pt x="160" y="146"/>
                  </a:cubicBezTo>
                  <a:cubicBezTo>
                    <a:pt x="160" y="84"/>
                    <a:pt x="160" y="84"/>
                    <a:pt x="160" y="84"/>
                  </a:cubicBezTo>
                  <a:cubicBezTo>
                    <a:pt x="160" y="82"/>
                    <a:pt x="162" y="80"/>
                    <a:pt x="164" y="80"/>
                  </a:cubicBezTo>
                  <a:cubicBezTo>
                    <a:pt x="166" y="80"/>
                    <a:pt x="168" y="82"/>
                    <a:pt x="168" y="84"/>
                  </a:cubicBezTo>
                  <a:cubicBezTo>
                    <a:pt x="168" y="146"/>
                    <a:pt x="168" y="146"/>
                    <a:pt x="168" y="146"/>
                  </a:cubicBezTo>
                  <a:cubicBezTo>
                    <a:pt x="168" y="158"/>
                    <a:pt x="158" y="168"/>
                    <a:pt x="146" y="168"/>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sp>
          <p:nvSpPr>
            <p:cNvPr id="699" name="Google Shape;699;p31"/>
            <p:cNvSpPr/>
            <p:nvPr/>
          </p:nvSpPr>
          <p:spPr>
            <a:xfrm>
              <a:off x="11469688" y="1631951"/>
              <a:ext cx="541337" cy="549275"/>
            </a:xfrm>
            <a:custGeom>
              <a:avLst/>
              <a:gdLst/>
              <a:ahLst/>
              <a:cxnLst/>
              <a:rect l="l" t="t" r="r" b="b"/>
              <a:pathLst>
                <a:path w="128" h="128" extrusionOk="0">
                  <a:moveTo>
                    <a:pt x="4" y="128"/>
                  </a:moveTo>
                  <a:cubicBezTo>
                    <a:pt x="2" y="128"/>
                    <a:pt x="0" y="126"/>
                    <a:pt x="0" y="124"/>
                  </a:cubicBezTo>
                  <a:cubicBezTo>
                    <a:pt x="0" y="16"/>
                    <a:pt x="0" y="16"/>
                    <a:pt x="0" y="16"/>
                  </a:cubicBezTo>
                  <a:cubicBezTo>
                    <a:pt x="0" y="7"/>
                    <a:pt x="7" y="0"/>
                    <a:pt x="16" y="0"/>
                  </a:cubicBezTo>
                  <a:cubicBezTo>
                    <a:pt x="124" y="0"/>
                    <a:pt x="124" y="0"/>
                    <a:pt x="124" y="0"/>
                  </a:cubicBezTo>
                  <a:cubicBezTo>
                    <a:pt x="126" y="0"/>
                    <a:pt x="128" y="2"/>
                    <a:pt x="128" y="4"/>
                  </a:cubicBezTo>
                  <a:cubicBezTo>
                    <a:pt x="128" y="6"/>
                    <a:pt x="126" y="8"/>
                    <a:pt x="124" y="8"/>
                  </a:cubicBezTo>
                  <a:cubicBezTo>
                    <a:pt x="16" y="8"/>
                    <a:pt x="16" y="8"/>
                    <a:pt x="16" y="8"/>
                  </a:cubicBezTo>
                  <a:cubicBezTo>
                    <a:pt x="12" y="8"/>
                    <a:pt x="8" y="12"/>
                    <a:pt x="8" y="16"/>
                  </a:cubicBezTo>
                  <a:cubicBezTo>
                    <a:pt x="8" y="124"/>
                    <a:pt x="8" y="124"/>
                    <a:pt x="8" y="124"/>
                  </a:cubicBezTo>
                  <a:cubicBezTo>
                    <a:pt x="8" y="126"/>
                    <a:pt x="6" y="128"/>
                    <a:pt x="4" y="128"/>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sp>
          <p:nvSpPr>
            <p:cNvPr id="700" name="Google Shape;700;p31"/>
            <p:cNvSpPr/>
            <p:nvPr/>
          </p:nvSpPr>
          <p:spPr>
            <a:xfrm>
              <a:off x="11599863" y="1717676"/>
              <a:ext cx="563562" cy="395288"/>
            </a:xfrm>
            <a:custGeom>
              <a:avLst/>
              <a:gdLst/>
              <a:ahLst/>
              <a:cxnLst/>
              <a:rect l="l" t="t" r="r" b="b"/>
              <a:pathLst>
                <a:path w="133" h="92" extrusionOk="0">
                  <a:moveTo>
                    <a:pt x="37" y="92"/>
                  </a:moveTo>
                  <a:cubicBezTo>
                    <a:pt x="37" y="92"/>
                    <a:pt x="37" y="92"/>
                    <a:pt x="37" y="92"/>
                  </a:cubicBezTo>
                  <a:cubicBezTo>
                    <a:pt x="35" y="92"/>
                    <a:pt x="34" y="91"/>
                    <a:pt x="34" y="90"/>
                  </a:cubicBezTo>
                  <a:cubicBezTo>
                    <a:pt x="2" y="46"/>
                    <a:pt x="2" y="46"/>
                    <a:pt x="2" y="46"/>
                  </a:cubicBezTo>
                  <a:cubicBezTo>
                    <a:pt x="0" y="45"/>
                    <a:pt x="1" y="42"/>
                    <a:pt x="3" y="41"/>
                  </a:cubicBezTo>
                  <a:cubicBezTo>
                    <a:pt x="4" y="39"/>
                    <a:pt x="7" y="40"/>
                    <a:pt x="8" y="42"/>
                  </a:cubicBezTo>
                  <a:cubicBezTo>
                    <a:pt x="38" y="82"/>
                    <a:pt x="38" y="82"/>
                    <a:pt x="38" y="82"/>
                  </a:cubicBezTo>
                  <a:cubicBezTo>
                    <a:pt x="126" y="1"/>
                    <a:pt x="126" y="1"/>
                    <a:pt x="126" y="1"/>
                  </a:cubicBezTo>
                  <a:cubicBezTo>
                    <a:pt x="128" y="0"/>
                    <a:pt x="130" y="0"/>
                    <a:pt x="132" y="1"/>
                  </a:cubicBezTo>
                  <a:cubicBezTo>
                    <a:pt x="133" y="3"/>
                    <a:pt x="133" y="5"/>
                    <a:pt x="132" y="7"/>
                  </a:cubicBezTo>
                  <a:cubicBezTo>
                    <a:pt x="40" y="91"/>
                    <a:pt x="40" y="91"/>
                    <a:pt x="40" y="91"/>
                  </a:cubicBezTo>
                  <a:cubicBezTo>
                    <a:pt x="39" y="92"/>
                    <a:pt x="38" y="92"/>
                    <a:pt x="37" y="92"/>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grpSp>
      <p:grpSp>
        <p:nvGrpSpPr>
          <p:cNvPr id="701" name="Google Shape;701;p31">
            <a:extLst>
              <a:ext uri="{C183D7F6-B498-43B3-948B-1728B52AA6E4}">
                <adec:decorative xmlns:adec="http://schemas.microsoft.com/office/drawing/2017/decorative" val="1"/>
              </a:ext>
            </a:extLst>
          </p:cNvPr>
          <p:cNvGrpSpPr/>
          <p:nvPr/>
        </p:nvGrpSpPr>
        <p:grpSpPr>
          <a:xfrm>
            <a:off x="6494524" y="3756801"/>
            <a:ext cx="407531" cy="386306"/>
            <a:chOff x="11401425" y="1562101"/>
            <a:chExt cx="762000" cy="722313"/>
          </a:xfrm>
        </p:grpSpPr>
        <p:sp>
          <p:nvSpPr>
            <p:cNvPr id="702" name="Google Shape;702;p31"/>
            <p:cNvSpPr/>
            <p:nvPr/>
          </p:nvSpPr>
          <p:spPr>
            <a:xfrm>
              <a:off x="11401425" y="1562101"/>
              <a:ext cx="711200" cy="722313"/>
            </a:xfrm>
            <a:custGeom>
              <a:avLst/>
              <a:gdLst/>
              <a:ahLst/>
              <a:cxnLst/>
              <a:rect l="l" t="t" r="r" b="b"/>
              <a:pathLst>
                <a:path w="168" h="168" extrusionOk="0">
                  <a:moveTo>
                    <a:pt x="146" y="168"/>
                  </a:moveTo>
                  <a:cubicBezTo>
                    <a:pt x="22" y="168"/>
                    <a:pt x="22" y="168"/>
                    <a:pt x="22" y="168"/>
                  </a:cubicBezTo>
                  <a:cubicBezTo>
                    <a:pt x="10" y="168"/>
                    <a:pt x="0" y="158"/>
                    <a:pt x="0" y="146"/>
                  </a:cubicBezTo>
                  <a:cubicBezTo>
                    <a:pt x="0" y="22"/>
                    <a:pt x="0" y="22"/>
                    <a:pt x="0" y="22"/>
                  </a:cubicBezTo>
                  <a:cubicBezTo>
                    <a:pt x="0" y="10"/>
                    <a:pt x="10" y="0"/>
                    <a:pt x="22" y="0"/>
                  </a:cubicBezTo>
                  <a:cubicBezTo>
                    <a:pt x="146" y="0"/>
                    <a:pt x="146" y="0"/>
                    <a:pt x="146" y="0"/>
                  </a:cubicBezTo>
                  <a:cubicBezTo>
                    <a:pt x="158" y="0"/>
                    <a:pt x="168" y="10"/>
                    <a:pt x="168" y="22"/>
                  </a:cubicBezTo>
                  <a:cubicBezTo>
                    <a:pt x="168" y="24"/>
                    <a:pt x="166" y="26"/>
                    <a:pt x="164" y="26"/>
                  </a:cubicBezTo>
                  <a:cubicBezTo>
                    <a:pt x="162" y="26"/>
                    <a:pt x="160" y="24"/>
                    <a:pt x="160" y="22"/>
                  </a:cubicBezTo>
                  <a:cubicBezTo>
                    <a:pt x="160" y="14"/>
                    <a:pt x="154" y="8"/>
                    <a:pt x="146" y="8"/>
                  </a:cubicBezTo>
                  <a:cubicBezTo>
                    <a:pt x="22" y="8"/>
                    <a:pt x="22" y="8"/>
                    <a:pt x="22" y="8"/>
                  </a:cubicBezTo>
                  <a:cubicBezTo>
                    <a:pt x="14" y="8"/>
                    <a:pt x="8" y="14"/>
                    <a:pt x="8" y="22"/>
                  </a:cubicBezTo>
                  <a:cubicBezTo>
                    <a:pt x="8" y="146"/>
                    <a:pt x="8" y="146"/>
                    <a:pt x="8" y="146"/>
                  </a:cubicBezTo>
                  <a:cubicBezTo>
                    <a:pt x="8" y="154"/>
                    <a:pt x="14" y="160"/>
                    <a:pt x="22" y="160"/>
                  </a:cubicBezTo>
                  <a:cubicBezTo>
                    <a:pt x="146" y="160"/>
                    <a:pt x="146" y="160"/>
                    <a:pt x="146" y="160"/>
                  </a:cubicBezTo>
                  <a:cubicBezTo>
                    <a:pt x="154" y="160"/>
                    <a:pt x="160" y="154"/>
                    <a:pt x="160" y="146"/>
                  </a:cubicBezTo>
                  <a:cubicBezTo>
                    <a:pt x="160" y="84"/>
                    <a:pt x="160" y="84"/>
                    <a:pt x="160" y="84"/>
                  </a:cubicBezTo>
                  <a:cubicBezTo>
                    <a:pt x="160" y="82"/>
                    <a:pt x="162" y="80"/>
                    <a:pt x="164" y="80"/>
                  </a:cubicBezTo>
                  <a:cubicBezTo>
                    <a:pt x="166" y="80"/>
                    <a:pt x="168" y="82"/>
                    <a:pt x="168" y="84"/>
                  </a:cubicBezTo>
                  <a:cubicBezTo>
                    <a:pt x="168" y="146"/>
                    <a:pt x="168" y="146"/>
                    <a:pt x="168" y="146"/>
                  </a:cubicBezTo>
                  <a:cubicBezTo>
                    <a:pt x="168" y="158"/>
                    <a:pt x="158" y="168"/>
                    <a:pt x="146" y="168"/>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sp>
          <p:nvSpPr>
            <p:cNvPr id="703" name="Google Shape;703;p31"/>
            <p:cNvSpPr/>
            <p:nvPr/>
          </p:nvSpPr>
          <p:spPr>
            <a:xfrm>
              <a:off x="11469688" y="1631951"/>
              <a:ext cx="541337" cy="549275"/>
            </a:xfrm>
            <a:custGeom>
              <a:avLst/>
              <a:gdLst/>
              <a:ahLst/>
              <a:cxnLst/>
              <a:rect l="l" t="t" r="r" b="b"/>
              <a:pathLst>
                <a:path w="128" h="128" extrusionOk="0">
                  <a:moveTo>
                    <a:pt x="4" y="128"/>
                  </a:moveTo>
                  <a:cubicBezTo>
                    <a:pt x="2" y="128"/>
                    <a:pt x="0" y="126"/>
                    <a:pt x="0" y="124"/>
                  </a:cubicBezTo>
                  <a:cubicBezTo>
                    <a:pt x="0" y="16"/>
                    <a:pt x="0" y="16"/>
                    <a:pt x="0" y="16"/>
                  </a:cubicBezTo>
                  <a:cubicBezTo>
                    <a:pt x="0" y="7"/>
                    <a:pt x="7" y="0"/>
                    <a:pt x="16" y="0"/>
                  </a:cubicBezTo>
                  <a:cubicBezTo>
                    <a:pt x="124" y="0"/>
                    <a:pt x="124" y="0"/>
                    <a:pt x="124" y="0"/>
                  </a:cubicBezTo>
                  <a:cubicBezTo>
                    <a:pt x="126" y="0"/>
                    <a:pt x="128" y="2"/>
                    <a:pt x="128" y="4"/>
                  </a:cubicBezTo>
                  <a:cubicBezTo>
                    <a:pt x="128" y="6"/>
                    <a:pt x="126" y="8"/>
                    <a:pt x="124" y="8"/>
                  </a:cubicBezTo>
                  <a:cubicBezTo>
                    <a:pt x="16" y="8"/>
                    <a:pt x="16" y="8"/>
                    <a:pt x="16" y="8"/>
                  </a:cubicBezTo>
                  <a:cubicBezTo>
                    <a:pt x="12" y="8"/>
                    <a:pt x="8" y="12"/>
                    <a:pt x="8" y="16"/>
                  </a:cubicBezTo>
                  <a:cubicBezTo>
                    <a:pt x="8" y="124"/>
                    <a:pt x="8" y="124"/>
                    <a:pt x="8" y="124"/>
                  </a:cubicBezTo>
                  <a:cubicBezTo>
                    <a:pt x="8" y="126"/>
                    <a:pt x="6" y="128"/>
                    <a:pt x="4" y="128"/>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sp>
          <p:nvSpPr>
            <p:cNvPr id="704" name="Google Shape;704;p31"/>
            <p:cNvSpPr/>
            <p:nvPr/>
          </p:nvSpPr>
          <p:spPr>
            <a:xfrm>
              <a:off x="11599863" y="1717676"/>
              <a:ext cx="563562" cy="395288"/>
            </a:xfrm>
            <a:custGeom>
              <a:avLst/>
              <a:gdLst/>
              <a:ahLst/>
              <a:cxnLst/>
              <a:rect l="l" t="t" r="r" b="b"/>
              <a:pathLst>
                <a:path w="133" h="92" extrusionOk="0">
                  <a:moveTo>
                    <a:pt x="37" y="92"/>
                  </a:moveTo>
                  <a:cubicBezTo>
                    <a:pt x="37" y="92"/>
                    <a:pt x="37" y="92"/>
                    <a:pt x="37" y="92"/>
                  </a:cubicBezTo>
                  <a:cubicBezTo>
                    <a:pt x="35" y="92"/>
                    <a:pt x="34" y="91"/>
                    <a:pt x="34" y="90"/>
                  </a:cubicBezTo>
                  <a:cubicBezTo>
                    <a:pt x="2" y="46"/>
                    <a:pt x="2" y="46"/>
                    <a:pt x="2" y="46"/>
                  </a:cubicBezTo>
                  <a:cubicBezTo>
                    <a:pt x="0" y="45"/>
                    <a:pt x="1" y="42"/>
                    <a:pt x="3" y="41"/>
                  </a:cubicBezTo>
                  <a:cubicBezTo>
                    <a:pt x="4" y="39"/>
                    <a:pt x="7" y="40"/>
                    <a:pt x="8" y="42"/>
                  </a:cubicBezTo>
                  <a:cubicBezTo>
                    <a:pt x="38" y="82"/>
                    <a:pt x="38" y="82"/>
                    <a:pt x="38" y="82"/>
                  </a:cubicBezTo>
                  <a:cubicBezTo>
                    <a:pt x="126" y="1"/>
                    <a:pt x="126" y="1"/>
                    <a:pt x="126" y="1"/>
                  </a:cubicBezTo>
                  <a:cubicBezTo>
                    <a:pt x="128" y="0"/>
                    <a:pt x="130" y="0"/>
                    <a:pt x="132" y="1"/>
                  </a:cubicBezTo>
                  <a:cubicBezTo>
                    <a:pt x="133" y="3"/>
                    <a:pt x="133" y="5"/>
                    <a:pt x="132" y="7"/>
                  </a:cubicBezTo>
                  <a:cubicBezTo>
                    <a:pt x="40" y="91"/>
                    <a:pt x="40" y="91"/>
                    <a:pt x="40" y="91"/>
                  </a:cubicBezTo>
                  <a:cubicBezTo>
                    <a:pt x="39" y="92"/>
                    <a:pt x="38" y="92"/>
                    <a:pt x="37" y="92"/>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grpSp>
      <p:grpSp>
        <p:nvGrpSpPr>
          <p:cNvPr id="705" name="Google Shape;705;p31">
            <a:extLst>
              <a:ext uri="{C183D7F6-B498-43B3-948B-1728B52AA6E4}">
                <adec:decorative xmlns:adec="http://schemas.microsoft.com/office/drawing/2017/decorative" val="1"/>
              </a:ext>
            </a:extLst>
          </p:cNvPr>
          <p:cNvGrpSpPr/>
          <p:nvPr/>
        </p:nvGrpSpPr>
        <p:grpSpPr>
          <a:xfrm>
            <a:off x="6494524" y="4741387"/>
            <a:ext cx="407531" cy="386306"/>
            <a:chOff x="11401425" y="1562101"/>
            <a:chExt cx="762000" cy="722313"/>
          </a:xfrm>
        </p:grpSpPr>
        <p:sp>
          <p:nvSpPr>
            <p:cNvPr id="706" name="Google Shape;706;p31"/>
            <p:cNvSpPr/>
            <p:nvPr/>
          </p:nvSpPr>
          <p:spPr>
            <a:xfrm>
              <a:off x="11401425" y="1562101"/>
              <a:ext cx="711200" cy="722313"/>
            </a:xfrm>
            <a:custGeom>
              <a:avLst/>
              <a:gdLst/>
              <a:ahLst/>
              <a:cxnLst/>
              <a:rect l="l" t="t" r="r" b="b"/>
              <a:pathLst>
                <a:path w="168" h="168" extrusionOk="0">
                  <a:moveTo>
                    <a:pt x="146" y="168"/>
                  </a:moveTo>
                  <a:cubicBezTo>
                    <a:pt x="22" y="168"/>
                    <a:pt x="22" y="168"/>
                    <a:pt x="22" y="168"/>
                  </a:cubicBezTo>
                  <a:cubicBezTo>
                    <a:pt x="10" y="168"/>
                    <a:pt x="0" y="158"/>
                    <a:pt x="0" y="146"/>
                  </a:cubicBezTo>
                  <a:cubicBezTo>
                    <a:pt x="0" y="22"/>
                    <a:pt x="0" y="22"/>
                    <a:pt x="0" y="22"/>
                  </a:cubicBezTo>
                  <a:cubicBezTo>
                    <a:pt x="0" y="10"/>
                    <a:pt x="10" y="0"/>
                    <a:pt x="22" y="0"/>
                  </a:cubicBezTo>
                  <a:cubicBezTo>
                    <a:pt x="146" y="0"/>
                    <a:pt x="146" y="0"/>
                    <a:pt x="146" y="0"/>
                  </a:cubicBezTo>
                  <a:cubicBezTo>
                    <a:pt x="158" y="0"/>
                    <a:pt x="168" y="10"/>
                    <a:pt x="168" y="22"/>
                  </a:cubicBezTo>
                  <a:cubicBezTo>
                    <a:pt x="168" y="24"/>
                    <a:pt x="166" y="26"/>
                    <a:pt x="164" y="26"/>
                  </a:cubicBezTo>
                  <a:cubicBezTo>
                    <a:pt x="162" y="26"/>
                    <a:pt x="160" y="24"/>
                    <a:pt x="160" y="22"/>
                  </a:cubicBezTo>
                  <a:cubicBezTo>
                    <a:pt x="160" y="14"/>
                    <a:pt x="154" y="8"/>
                    <a:pt x="146" y="8"/>
                  </a:cubicBezTo>
                  <a:cubicBezTo>
                    <a:pt x="22" y="8"/>
                    <a:pt x="22" y="8"/>
                    <a:pt x="22" y="8"/>
                  </a:cubicBezTo>
                  <a:cubicBezTo>
                    <a:pt x="14" y="8"/>
                    <a:pt x="8" y="14"/>
                    <a:pt x="8" y="22"/>
                  </a:cubicBezTo>
                  <a:cubicBezTo>
                    <a:pt x="8" y="146"/>
                    <a:pt x="8" y="146"/>
                    <a:pt x="8" y="146"/>
                  </a:cubicBezTo>
                  <a:cubicBezTo>
                    <a:pt x="8" y="154"/>
                    <a:pt x="14" y="160"/>
                    <a:pt x="22" y="160"/>
                  </a:cubicBezTo>
                  <a:cubicBezTo>
                    <a:pt x="146" y="160"/>
                    <a:pt x="146" y="160"/>
                    <a:pt x="146" y="160"/>
                  </a:cubicBezTo>
                  <a:cubicBezTo>
                    <a:pt x="154" y="160"/>
                    <a:pt x="160" y="154"/>
                    <a:pt x="160" y="146"/>
                  </a:cubicBezTo>
                  <a:cubicBezTo>
                    <a:pt x="160" y="84"/>
                    <a:pt x="160" y="84"/>
                    <a:pt x="160" y="84"/>
                  </a:cubicBezTo>
                  <a:cubicBezTo>
                    <a:pt x="160" y="82"/>
                    <a:pt x="162" y="80"/>
                    <a:pt x="164" y="80"/>
                  </a:cubicBezTo>
                  <a:cubicBezTo>
                    <a:pt x="166" y="80"/>
                    <a:pt x="168" y="82"/>
                    <a:pt x="168" y="84"/>
                  </a:cubicBezTo>
                  <a:cubicBezTo>
                    <a:pt x="168" y="146"/>
                    <a:pt x="168" y="146"/>
                    <a:pt x="168" y="146"/>
                  </a:cubicBezTo>
                  <a:cubicBezTo>
                    <a:pt x="168" y="158"/>
                    <a:pt x="158" y="168"/>
                    <a:pt x="146" y="168"/>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sp>
          <p:nvSpPr>
            <p:cNvPr id="707" name="Google Shape;707;p31"/>
            <p:cNvSpPr/>
            <p:nvPr/>
          </p:nvSpPr>
          <p:spPr>
            <a:xfrm>
              <a:off x="11469688" y="1631951"/>
              <a:ext cx="541337" cy="549275"/>
            </a:xfrm>
            <a:custGeom>
              <a:avLst/>
              <a:gdLst/>
              <a:ahLst/>
              <a:cxnLst/>
              <a:rect l="l" t="t" r="r" b="b"/>
              <a:pathLst>
                <a:path w="128" h="128" extrusionOk="0">
                  <a:moveTo>
                    <a:pt x="4" y="128"/>
                  </a:moveTo>
                  <a:cubicBezTo>
                    <a:pt x="2" y="128"/>
                    <a:pt x="0" y="126"/>
                    <a:pt x="0" y="124"/>
                  </a:cubicBezTo>
                  <a:cubicBezTo>
                    <a:pt x="0" y="16"/>
                    <a:pt x="0" y="16"/>
                    <a:pt x="0" y="16"/>
                  </a:cubicBezTo>
                  <a:cubicBezTo>
                    <a:pt x="0" y="7"/>
                    <a:pt x="7" y="0"/>
                    <a:pt x="16" y="0"/>
                  </a:cubicBezTo>
                  <a:cubicBezTo>
                    <a:pt x="124" y="0"/>
                    <a:pt x="124" y="0"/>
                    <a:pt x="124" y="0"/>
                  </a:cubicBezTo>
                  <a:cubicBezTo>
                    <a:pt x="126" y="0"/>
                    <a:pt x="128" y="2"/>
                    <a:pt x="128" y="4"/>
                  </a:cubicBezTo>
                  <a:cubicBezTo>
                    <a:pt x="128" y="6"/>
                    <a:pt x="126" y="8"/>
                    <a:pt x="124" y="8"/>
                  </a:cubicBezTo>
                  <a:cubicBezTo>
                    <a:pt x="16" y="8"/>
                    <a:pt x="16" y="8"/>
                    <a:pt x="16" y="8"/>
                  </a:cubicBezTo>
                  <a:cubicBezTo>
                    <a:pt x="12" y="8"/>
                    <a:pt x="8" y="12"/>
                    <a:pt x="8" y="16"/>
                  </a:cubicBezTo>
                  <a:cubicBezTo>
                    <a:pt x="8" y="124"/>
                    <a:pt x="8" y="124"/>
                    <a:pt x="8" y="124"/>
                  </a:cubicBezTo>
                  <a:cubicBezTo>
                    <a:pt x="8" y="126"/>
                    <a:pt x="6" y="128"/>
                    <a:pt x="4" y="128"/>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sp>
          <p:nvSpPr>
            <p:cNvPr id="708" name="Google Shape;708;p31"/>
            <p:cNvSpPr/>
            <p:nvPr/>
          </p:nvSpPr>
          <p:spPr>
            <a:xfrm>
              <a:off x="11599863" y="1717676"/>
              <a:ext cx="563562" cy="395288"/>
            </a:xfrm>
            <a:custGeom>
              <a:avLst/>
              <a:gdLst/>
              <a:ahLst/>
              <a:cxnLst/>
              <a:rect l="l" t="t" r="r" b="b"/>
              <a:pathLst>
                <a:path w="133" h="92" extrusionOk="0">
                  <a:moveTo>
                    <a:pt x="37" y="92"/>
                  </a:moveTo>
                  <a:cubicBezTo>
                    <a:pt x="37" y="92"/>
                    <a:pt x="37" y="92"/>
                    <a:pt x="37" y="92"/>
                  </a:cubicBezTo>
                  <a:cubicBezTo>
                    <a:pt x="35" y="92"/>
                    <a:pt x="34" y="91"/>
                    <a:pt x="34" y="90"/>
                  </a:cubicBezTo>
                  <a:cubicBezTo>
                    <a:pt x="2" y="46"/>
                    <a:pt x="2" y="46"/>
                    <a:pt x="2" y="46"/>
                  </a:cubicBezTo>
                  <a:cubicBezTo>
                    <a:pt x="0" y="45"/>
                    <a:pt x="1" y="42"/>
                    <a:pt x="3" y="41"/>
                  </a:cubicBezTo>
                  <a:cubicBezTo>
                    <a:pt x="4" y="39"/>
                    <a:pt x="7" y="40"/>
                    <a:pt x="8" y="42"/>
                  </a:cubicBezTo>
                  <a:cubicBezTo>
                    <a:pt x="38" y="82"/>
                    <a:pt x="38" y="82"/>
                    <a:pt x="38" y="82"/>
                  </a:cubicBezTo>
                  <a:cubicBezTo>
                    <a:pt x="126" y="1"/>
                    <a:pt x="126" y="1"/>
                    <a:pt x="126" y="1"/>
                  </a:cubicBezTo>
                  <a:cubicBezTo>
                    <a:pt x="128" y="0"/>
                    <a:pt x="130" y="0"/>
                    <a:pt x="132" y="1"/>
                  </a:cubicBezTo>
                  <a:cubicBezTo>
                    <a:pt x="133" y="3"/>
                    <a:pt x="133" y="5"/>
                    <a:pt x="132" y="7"/>
                  </a:cubicBezTo>
                  <a:cubicBezTo>
                    <a:pt x="40" y="91"/>
                    <a:pt x="40" y="91"/>
                    <a:pt x="40" y="91"/>
                  </a:cubicBezTo>
                  <a:cubicBezTo>
                    <a:pt x="39" y="92"/>
                    <a:pt x="38" y="92"/>
                    <a:pt x="37" y="92"/>
                  </a:cubicBezTo>
                </a:path>
              </a:pathLst>
            </a:custGeom>
            <a:solidFill>
              <a:srgbClr val="000000"/>
            </a:solidFill>
            <a:ln>
              <a:noFill/>
            </a:ln>
          </p:spPr>
          <p:txBody>
            <a:bodyPr spcFirstLastPara="1" wrap="square" lIns="60941" tIns="30462" rIns="60941" bIns="30462" anchor="t" anchorCtr="0">
              <a:noAutofit/>
            </a:bodyPr>
            <a:lstStyle/>
            <a:p>
              <a:endParaRPr>
                <a:solidFill>
                  <a:schemeClr val="dk1"/>
                </a:solidFill>
                <a:latin typeface="Roboto Light"/>
                <a:ea typeface="Roboto Light"/>
                <a:cs typeface="Roboto Light"/>
                <a:sym typeface="Roboto Ligh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5" name="Google Shape;682;p31">
            <a:extLst>
              <a:ext uri="{FF2B5EF4-FFF2-40B4-BE49-F238E27FC236}">
                <a16:creationId xmlns:a16="http://schemas.microsoft.com/office/drawing/2014/main" id="{D981F4DD-6537-A990-F02F-0AC4F17C1F43}"/>
              </a:ext>
            </a:extLst>
          </p:cNvPr>
          <p:cNvSpPr txBox="1"/>
          <p:nvPr/>
        </p:nvSpPr>
        <p:spPr>
          <a:xfrm>
            <a:off x="0" y="780343"/>
            <a:ext cx="12190119" cy="818649"/>
          </a:xfrm>
          <a:prstGeom prst="rect">
            <a:avLst/>
          </a:prstGeom>
          <a:noFill/>
          <a:ln>
            <a:noFill/>
          </a:ln>
        </p:spPr>
        <p:txBody>
          <a:bodyPr spcFirstLastPara="1" wrap="square" lIns="60941" tIns="30462" rIns="60941" bIns="30462" anchor="t" anchorCtr="0">
            <a:spAutoFit/>
          </a:bodyPr>
          <a:lstStyle/>
          <a:p>
            <a:pPr algn="ct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Accessibility Changes To Make Now</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7" name="TextBox 6">
            <a:extLst>
              <a:ext uri="{FF2B5EF4-FFF2-40B4-BE49-F238E27FC236}">
                <a16:creationId xmlns:a16="http://schemas.microsoft.com/office/drawing/2014/main" id="{E7F1A703-41DD-1507-6A7E-BE81F08B0796}"/>
              </a:ext>
            </a:extLst>
          </p:cNvPr>
          <p:cNvSpPr txBox="1"/>
          <p:nvPr/>
        </p:nvSpPr>
        <p:spPr>
          <a:xfrm>
            <a:off x="810773" y="2056388"/>
            <a:ext cx="11147967" cy="5478423"/>
          </a:xfrm>
          <a:prstGeom prst="rect">
            <a:avLst/>
          </a:prstGeom>
          <a:noFill/>
        </p:spPr>
        <p:txBody>
          <a:bodyPr wrap="square" lIns="91440" tIns="45720" rIns="91440" bIns="45720" anchor="t">
            <a:spAutoFit/>
          </a:bodyPr>
          <a:lstStyle/>
          <a:p>
            <a:pPr marL="342900" indent="-342900" algn="l">
              <a:buAutoNum type="arabicPeriod"/>
            </a:pPr>
            <a:r>
              <a:rPr lang="en-US" b="0" i="0" u="sng" dirty="0">
                <a:solidFill>
                  <a:srgbClr val="000000"/>
                </a:solidFill>
                <a:effectLst/>
                <a:latin typeface="roboto" panose="02000000000000000000" pitchFamily="2" charset="0"/>
              </a:rPr>
              <a:t>Missing or Inaccurate Alternative Text</a:t>
            </a:r>
          </a:p>
          <a:p>
            <a:pPr algn="l"/>
            <a:endParaRPr lang="en-US" b="0" i="0" dirty="0">
              <a:solidFill>
                <a:srgbClr val="000000"/>
              </a:solidFill>
              <a:effectLst/>
              <a:latin typeface="roboto" panose="02000000000000000000" pitchFamily="2" charset="0"/>
            </a:endParaRPr>
          </a:p>
          <a:p>
            <a:pPr algn="l"/>
            <a:r>
              <a:rPr lang="en-US" sz="1400" dirty="0">
                <a:solidFill>
                  <a:srgbClr val="000000"/>
                </a:solidFill>
                <a:latin typeface="roboto" panose="02000000000000000000" pitchFamily="2" charset="0"/>
              </a:rPr>
              <a:t>         	   Accurate alt text also has benefits for search engine optimization (SEO), and you’ll only need to spend a few 	 	seconds writing descriptions for each image</a:t>
            </a:r>
          </a:p>
          <a:p>
            <a:pPr marL="342900" indent="-342900" algn="l">
              <a:buAutoNum type="arabicPeriod"/>
            </a:pPr>
            <a:endParaRPr lang="en-US" dirty="0">
              <a:solidFill>
                <a:srgbClr val="000000"/>
              </a:solidFill>
              <a:latin typeface="roboto" panose="02000000000000000000" pitchFamily="2" charset="0"/>
            </a:endParaRPr>
          </a:p>
          <a:p>
            <a:r>
              <a:rPr lang="en-US" b="0" i="0" dirty="0">
                <a:solidFill>
                  <a:srgbClr val="000000"/>
                </a:solidFill>
                <a:effectLst/>
                <a:latin typeface="roboto" panose="02000000000000000000" pitchFamily="2" charset="0"/>
              </a:rPr>
              <a:t>2.   </a:t>
            </a:r>
            <a:r>
              <a:rPr lang="en-US" u="sng" dirty="0">
                <a:solidFill>
                  <a:srgbClr val="000000"/>
                </a:solidFill>
                <a:latin typeface="roboto" panose="02000000000000000000" pitchFamily="2" charset="0"/>
              </a:rPr>
              <a:t>Color Contrast Issues</a:t>
            </a:r>
          </a:p>
          <a:p>
            <a:pPr lvl="1"/>
            <a:r>
              <a:rPr lang="en-US" sz="1400" dirty="0">
                <a:solidFill>
                  <a:srgbClr val="000000"/>
                </a:solidFill>
                <a:latin typeface="roboto" panose="02000000000000000000" pitchFamily="2" charset="0"/>
              </a:rPr>
              <a:t>	</a:t>
            </a:r>
          </a:p>
          <a:p>
            <a:pPr lvl="1"/>
            <a:r>
              <a:rPr lang="en-US" sz="1400" dirty="0">
                <a:solidFill>
                  <a:srgbClr val="000000"/>
                </a:solidFill>
                <a:latin typeface="roboto" panose="02000000000000000000" pitchFamily="2" charset="0"/>
              </a:rPr>
              <a:t>	WCAG recommends a minimum color contrast ratio of 4.5:1 for normal text and 3:1 for large-scale text.</a:t>
            </a:r>
          </a:p>
          <a:p>
            <a:pPr marL="342900" indent="-342900">
              <a:buFontTx/>
              <a:buAutoNum type="arabicPeriod"/>
            </a:pPr>
            <a:endParaRPr lang="en-US" sz="1400" dirty="0">
              <a:solidFill>
                <a:srgbClr val="000000"/>
              </a:solidFill>
              <a:latin typeface="roboto" panose="02000000000000000000" pitchFamily="2" charset="0"/>
            </a:endParaRPr>
          </a:p>
          <a:p>
            <a:pPr marL="342900" indent="-342900">
              <a:buAutoNum type="arabicPeriod" startAt="3"/>
            </a:pPr>
            <a:r>
              <a:rPr lang="en-US" b="0" i="0" u="sng" dirty="0">
                <a:solidFill>
                  <a:srgbClr val="000000"/>
                </a:solidFill>
                <a:effectLst/>
                <a:latin typeface="roboto" panose="02000000000000000000" pitchFamily="2" charset="0"/>
              </a:rPr>
              <a:t>Keyboard Traps</a:t>
            </a:r>
          </a:p>
          <a:p>
            <a:pPr lvl="1"/>
            <a:r>
              <a:rPr lang="en-US" sz="1400" dirty="0">
                <a:solidFill>
                  <a:srgbClr val="000000"/>
                </a:solidFill>
                <a:latin typeface="roboto" panose="02000000000000000000" pitchFamily="2" charset="0"/>
              </a:rPr>
              <a:t>	</a:t>
            </a:r>
          </a:p>
          <a:p>
            <a:pPr lvl="1"/>
            <a:r>
              <a:rPr lang="en-US" sz="1400" dirty="0">
                <a:solidFill>
                  <a:srgbClr val="000000"/>
                </a:solidFill>
                <a:latin typeface="roboto" panose="02000000000000000000" pitchFamily="2" charset="0"/>
              </a:rPr>
              <a:t>	Audit your website for keyboard accessibility issues and perform occasional self-checks by tabbing through your content.</a:t>
            </a:r>
            <a:endParaRPr lang="en-US" b="0" i="0" dirty="0">
              <a:solidFill>
                <a:srgbClr val="000000"/>
              </a:solidFill>
              <a:effectLst/>
              <a:latin typeface="roboto" panose="02000000000000000000" pitchFamily="2" charset="0"/>
            </a:endParaRPr>
          </a:p>
          <a:p>
            <a:pPr marL="342900" indent="-342900">
              <a:buFontTx/>
              <a:buAutoNum type="arabicPeriod"/>
            </a:pPr>
            <a:endParaRPr lang="en-US" dirty="0">
              <a:solidFill>
                <a:srgbClr val="000000"/>
              </a:solidFill>
              <a:latin typeface="roboto" panose="02000000000000000000" pitchFamily="2" charset="0"/>
            </a:endParaRPr>
          </a:p>
          <a:p>
            <a:pPr marL="342900" indent="-342900">
              <a:buAutoNum type="arabicPeriod" startAt="4"/>
            </a:pPr>
            <a:endParaRPr lang="en-US" u="sng" dirty="0">
              <a:solidFill>
                <a:srgbClr val="000000"/>
              </a:solidFill>
              <a:latin typeface="roboto" panose="02000000000000000000" pitchFamily="2" charset="0"/>
              <a:ea typeface="roboto"/>
              <a:cs typeface="roboto"/>
            </a:endParaRPr>
          </a:p>
          <a:p>
            <a:pPr marL="342900" indent="-342900">
              <a:buFontTx/>
              <a:buAutoNum type="arabicPeriod"/>
            </a:pPr>
            <a:endParaRPr lang="en-US" b="0" i="0" dirty="0">
              <a:solidFill>
                <a:srgbClr val="000000"/>
              </a:solidFill>
              <a:effectLst/>
              <a:latin typeface="roboto" panose="02000000000000000000" pitchFamily="2" charset="0"/>
            </a:endParaRPr>
          </a:p>
          <a:p>
            <a:pPr marL="342900" indent="-342900" algn="l">
              <a:buAutoNum type="arabicPeriod"/>
            </a:pPr>
            <a:endParaRPr lang="en-US" b="0" i="0" dirty="0">
              <a:solidFill>
                <a:srgbClr val="000000"/>
              </a:solidFill>
              <a:effectLst/>
              <a:latin typeface="roboto" panose="02000000000000000000" pitchFamily="2" charset="0"/>
            </a:endParaRPr>
          </a:p>
          <a:p>
            <a:pPr marL="342900" indent="-342900" algn="l">
              <a:buAutoNum type="arabicPeriod"/>
            </a:pPr>
            <a:endParaRPr lang="en-US" b="0" i="0" dirty="0">
              <a:solidFill>
                <a:srgbClr val="000000"/>
              </a:solidFill>
              <a:effectLst/>
              <a:latin typeface="roboto" panose="02000000000000000000" pitchFamily="2" charset="0"/>
            </a:endParaRPr>
          </a:p>
          <a:p>
            <a:pPr marL="342900" indent="-342900" algn="l">
              <a:buAutoNum type="arabicPeriod"/>
            </a:pPr>
            <a:endParaRPr lang="en-US" dirty="0">
              <a:solidFill>
                <a:srgbClr val="000000"/>
              </a:solidFill>
              <a:latin typeface="roboto" panose="02000000000000000000" pitchFamily="2" charset="0"/>
            </a:endParaRPr>
          </a:p>
          <a:p>
            <a:pPr marL="342900" indent="-342900" algn="l">
              <a:buAutoNum type="arabicPeriod"/>
            </a:pPr>
            <a:endParaRPr lang="en-US" b="0" i="0" dirty="0">
              <a:solidFill>
                <a:srgbClr val="000000"/>
              </a:solidFill>
              <a:effectLst/>
              <a:latin typeface="roboto" panose="02000000000000000000" pitchFamily="2" charset="0"/>
            </a:endParaRPr>
          </a:p>
          <a:p>
            <a:pPr marL="342900" indent="-342900" algn="l">
              <a:buAutoNum type="arabicPeriod"/>
            </a:pPr>
            <a:endParaRPr lang="en-US" dirty="0">
              <a:solidFill>
                <a:srgbClr val="000000"/>
              </a:solidFill>
              <a:latin typeface="roboto" panose="02000000000000000000" pitchFamily="2" charset="0"/>
            </a:endParaRPr>
          </a:p>
          <a:p>
            <a:pPr marL="342900" indent="-342900" algn="l">
              <a:buAutoNum type="arabicPeriod"/>
            </a:pPr>
            <a:endParaRPr lang="en-US"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346045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Image of NFL players in colorful uniforms">
            <a:extLst>
              <a:ext uri="{FF2B5EF4-FFF2-40B4-BE49-F238E27FC236}">
                <a16:creationId xmlns:a16="http://schemas.microsoft.com/office/drawing/2014/main" id="{8C999A6B-5A16-C14F-8306-FD76BFFA1BF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40506"/>
            <a:ext cx="6792870" cy="3895274"/>
          </a:xfrm>
          <a:prstGeom prst="rect">
            <a:avLst/>
          </a:prstGeom>
          <a:noFill/>
          <a:ln>
            <a:noFill/>
          </a:ln>
        </p:spPr>
      </p:pic>
      <p:pic>
        <p:nvPicPr>
          <p:cNvPr id="2" name="Picture 1" descr="NFL Logo Shield  ">
            <a:extLst>
              <a:ext uri="{FF2B5EF4-FFF2-40B4-BE49-F238E27FC236}">
                <a16:creationId xmlns:a16="http://schemas.microsoft.com/office/drawing/2014/main" id="{5D5B3E62-6200-9B42-B88A-3DA8866ED937}"/>
              </a:ext>
            </a:extLst>
          </p:cNvPr>
          <p:cNvPicPr>
            <a:picLocks noChangeAspect="1"/>
          </p:cNvPicPr>
          <p:nvPr/>
        </p:nvPicPr>
        <p:blipFill>
          <a:blip r:embed="rId4"/>
          <a:stretch>
            <a:fillRect/>
          </a:stretch>
        </p:blipFill>
        <p:spPr>
          <a:xfrm>
            <a:off x="8791031" y="2268220"/>
            <a:ext cx="2162719" cy="2793513"/>
          </a:xfrm>
          <a:prstGeom prst="rect">
            <a:avLst/>
          </a:prstGeom>
        </p:spPr>
      </p:pic>
      <p:sp>
        <p:nvSpPr>
          <p:cNvPr id="7" name="TextBox 6">
            <a:extLst>
              <a:ext uri="{FF2B5EF4-FFF2-40B4-BE49-F238E27FC236}">
                <a16:creationId xmlns:a16="http://schemas.microsoft.com/office/drawing/2014/main" id="{F9CC7056-8D56-6E42-9EC0-244645CEAD02}"/>
              </a:ext>
            </a:extLst>
          </p:cNvPr>
          <p:cNvSpPr txBox="1"/>
          <p:nvPr/>
        </p:nvSpPr>
        <p:spPr>
          <a:xfrm>
            <a:off x="914400" y="1255731"/>
            <a:ext cx="4953000" cy="338554"/>
          </a:xfrm>
          <a:prstGeom prst="rect">
            <a:avLst/>
          </a:prstGeom>
          <a:noFill/>
        </p:spPr>
        <p:txBody>
          <a:bodyPr wrap="square" lIns="91440" tIns="45720" rIns="91440" bIns="45720" rtlCol="0" anchor="t">
            <a:spAutoFit/>
          </a:bodyPr>
          <a:lstStyle/>
          <a:p>
            <a:r>
              <a:rPr lang="en-US" sz="1600" dirty="0">
                <a:solidFill>
                  <a:srgbClr val="383838"/>
                </a:solidFill>
                <a:latin typeface="Inter" panose="020B0502030000000004" pitchFamily="34" charset="0"/>
                <a:ea typeface="Inter" panose="020B0502030000000004" pitchFamily="34" charset="0"/>
                <a:cs typeface="Lato"/>
              </a:rPr>
              <a:t>The NFL launched color rush uniforms</a:t>
            </a:r>
          </a:p>
        </p:txBody>
      </p:sp>
      <p:sp>
        <p:nvSpPr>
          <p:cNvPr id="3" name="TextBox 2">
            <a:extLst>
              <a:ext uri="{FF2B5EF4-FFF2-40B4-BE49-F238E27FC236}">
                <a16:creationId xmlns:a16="http://schemas.microsoft.com/office/drawing/2014/main" id="{FEC438F0-83A2-7B42-84EC-3181C8689998}"/>
              </a:ext>
            </a:extLst>
          </p:cNvPr>
          <p:cNvSpPr txBox="1"/>
          <p:nvPr/>
        </p:nvSpPr>
        <p:spPr>
          <a:xfrm>
            <a:off x="914400" y="670956"/>
            <a:ext cx="10591799" cy="584775"/>
          </a:xfrm>
          <a:prstGeom prst="rect">
            <a:avLst/>
          </a:prstGeom>
          <a:noFill/>
        </p:spPr>
        <p:txBody>
          <a:bodyPr wrap="square" lIns="91440" tIns="45720" rIns="91440" bIns="45720" rtlCol="0" anchor="t">
            <a:spAutoFit/>
          </a:bodyPr>
          <a:lstStyle/>
          <a:p>
            <a:pPr>
              <a:spcAft>
                <a:spcPts val="600"/>
              </a:spcAft>
            </a:pPr>
            <a:r>
              <a:rPr lang="en-US" sz="3200" b="1" spc="-150" dirty="0">
                <a:solidFill>
                  <a:srgbClr val="383838"/>
                </a:solidFill>
                <a:latin typeface="Lato Black" panose="020F0502020204030203" pitchFamily="34" charset="0"/>
                <a:ea typeface="Lato Black" panose="020F0502020204030203" pitchFamily="34" charset="0"/>
                <a:cs typeface="Lato Black" panose="020F0502020204030203" pitchFamily="34" charset="0"/>
              </a:rPr>
              <a:t>Color Contrast… what is that you ask?</a:t>
            </a:r>
          </a:p>
        </p:txBody>
      </p:sp>
    </p:spTree>
    <p:extLst>
      <p:ext uri="{BB962C8B-B14F-4D97-AF65-F5344CB8AC3E}">
        <p14:creationId xmlns:p14="http://schemas.microsoft.com/office/powerpoint/2010/main" val="406930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football players running">
            <a:extLst>
              <a:ext uri="{FF2B5EF4-FFF2-40B4-BE49-F238E27FC236}">
                <a16:creationId xmlns:a16="http://schemas.microsoft.com/office/drawing/2014/main" id="{0DA789EF-6B65-A843-8AA0-6D61D8E35DD7}"/>
              </a:ext>
            </a:extLst>
          </p:cNvPr>
          <p:cNvPicPr/>
          <p:nvPr/>
        </p:nvPicPr>
        <p:blipFill>
          <a:blip r:embed="rId3"/>
          <a:stretch>
            <a:fillRect/>
          </a:stretch>
        </p:blipFill>
        <p:spPr>
          <a:xfrm>
            <a:off x="2887882" y="1433094"/>
            <a:ext cx="6416232" cy="4330836"/>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9CC7056-8D56-6E42-9EC0-244645CEAD02}"/>
              </a:ext>
            </a:extLst>
          </p:cNvPr>
          <p:cNvSpPr txBox="1"/>
          <p:nvPr/>
        </p:nvSpPr>
        <p:spPr>
          <a:xfrm>
            <a:off x="914400" y="352489"/>
            <a:ext cx="10363200" cy="646331"/>
          </a:xfrm>
          <a:prstGeom prst="rect">
            <a:avLst/>
          </a:prstGeom>
          <a:noFill/>
        </p:spPr>
        <p:txBody>
          <a:bodyPr wrap="square" rtlCol="0" anchor="t">
            <a:spAutoFit/>
          </a:bodyPr>
          <a:lstStyle/>
          <a:p>
            <a:pPr algn="ctr">
              <a:spcAft>
                <a:spcPts val="600"/>
              </a:spcAft>
            </a:pPr>
            <a:r>
              <a:rPr lang="en-US" sz="3600" b="1" spc="-150" dirty="0">
                <a:latin typeface="Lato Black" panose="020F0502020204030203" pitchFamily="34" charset="0"/>
                <a:ea typeface="Lato Black" panose="020F0502020204030203" pitchFamily="34" charset="0"/>
                <a:cs typeface="Lato Black" panose="020F0502020204030203" pitchFamily="34" charset="0"/>
              </a:rPr>
              <a:t>Bills vs. Jets</a:t>
            </a:r>
          </a:p>
        </p:txBody>
      </p:sp>
      <p:sp>
        <p:nvSpPr>
          <p:cNvPr id="2" name="TextBox 1">
            <a:extLst>
              <a:ext uri="{FF2B5EF4-FFF2-40B4-BE49-F238E27FC236}">
                <a16:creationId xmlns:a16="http://schemas.microsoft.com/office/drawing/2014/main" id="{66B03B5D-A224-F411-36EE-FF0EAD5FB457}"/>
              </a:ext>
            </a:extLst>
          </p:cNvPr>
          <p:cNvSpPr txBox="1"/>
          <p:nvPr/>
        </p:nvSpPr>
        <p:spPr>
          <a:xfrm>
            <a:off x="914399" y="943876"/>
            <a:ext cx="10363199" cy="338554"/>
          </a:xfrm>
          <a:prstGeom prst="rect">
            <a:avLst/>
          </a:prstGeom>
          <a:noFill/>
        </p:spPr>
        <p:txBody>
          <a:bodyPr wrap="square" rtlCol="0" anchor="t">
            <a:spAutoFit/>
          </a:bodyPr>
          <a:lstStyle/>
          <a:p>
            <a:pPr algn="ctr">
              <a:spcAft>
                <a:spcPts val="600"/>
              </a:spcAft>
            </a:pPr>
            <a:r>
              <a:rPr lang="en-US" sz="1600">
                <a:solidFill>
                  <a:srgbClr val="383838"/>
                </a:solidFill>
                <a:latin typeface="Inter" panose="020B0502030000000004" pitchFamily="34" charset="0"/>
                <a:ea typeface="Inter" panose="020B0502030000000004" pitchFamily="34" charset="0"/>
                <a:cs typeface="Lato" panose="020F0502020204030203" pitchFamily="34" charset="0"/>
              </a:rPr>
              <a:t>4.5% of the population is color-blind</a:t>
            </a:r>
            <a:endParaRPr lang="en-US" sz="3600">
              <a:solidFill>
                <a:srgbClr val="383838"/>
              </a:solidFill>
              <a:latin typeface="Inter" panose="020B0502030000000004" pitchFamily="34" charset="0"/>
              <a:ea typeface="Inter" panose="020B0502030000000004" pitchFamily="34" charset="0"/>
              <a:cs typeface="Lato" panose="020F0502020204030203" pitchFamily="34" charset="0"/>
            </a:endParaRPr>
          </a:p>
        </p:txBody>
      </p:sp>
    </p:spTree>
    <p:extLst>
      <p:ext uri="{BB962C8B-B14F-4D97-AF65-F5344CB8AC3E}">
        <p14:creationId xmlns:p14="http://schemas.microsoft.com/office/powerpoint/2010/main" val="9586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447217-3858-1C46-8479-FACF245BFBE1}"/>
              </a:ext>
            </a:extLst>
          </p:cNvPr>
          <p:cNvSpPr>
            <a:spLocks noGrp="1"/>
          </p:cNvSpPr>
          <p:nvPr>
            <p:ph type="title" idx="4294967295"/>
          </p:nvPr>
        </p:nvSpPr>
        <p:spPr>
          <a:xfrm>
            <a:off x="3528218" y="2635442"/>
            <a:ext cx="5135563" cy="1211263"/>
          </a:xfrm>
        </p:spPr>
        <p:txBody>
          <a:bodyPr/>
          <a:lstStyle/>
          <a:p>
            <a:pPr algn="ctr">
              <a:defRPr/>
            </a:pPr>
            <a:r>
              <a:rPr lang="en-US" sz="4000" dirty="0">
                <a:solidFill>
                  <a:schemeClr val="tx1"/>
                </a:solidFill>
                <a:latin typeface="Roboto Black"/>
                <a:ea typeface="Roboto Black"/>
                <a:cs typeface="Roboto Black"/>
                <a:sym typeface="Montserrat Hairline"/>
              </a:rPr>
              <a:t>Disclaimer</a:t>
            </a:r>
            <a:br>
              <a:rPr lang="en-US" sz="4000" dirty="0">
                <a:solidFill>
                  <a:schemeClr val="tx1"/>
                </a:solidFill>
                <a:latin typeface="Roboto Black"/>
                <a:ea typeface="Roboto Black"/>
                <a:cs typeface="Roboto Black"/>
                <a:sym typeface="Montserrat Hairline"/>
              </a:rPr>
            </a:br>
            <a:endParaRPr lang="en-US" sz="4000" dirty="0">
              <a:solidFill>
                <a:schemeClr val="tx1"/>
              </a:solidFill>
              <a:latin typeface="Roboto Black"/>
              <a:ea typeface="Roboto Black"/>
              <a:cs typeface="Roboto Black"/>
            </a:endParaRPr>
          </a:p>
        </p:txBody>
      </p:sp>
      <p:sp>
        <p:nvSpPr>
          <p:cNvPr id="4" name="Text Placeholder 3">
            <a:extLst>
              <a:ext uri="{FF2B5EF4-FFF2-40B4-BE49-F238E27FC236}">
                <a16:creationId xmlns:a16="http://schemas.microsoft.com/office/drawing/2014/main" id="{860637AB-E967-A148-A852-9C44F63863C3}"/>
              </a:ext>
            </a:extLst>
          </p:cNvPr>
          <p:cNvSpPr>
            <a:spLocks noGrp="1"/>
          </p:cNvSpPr>
          <p:nvPr>
            <p:ph type="body" sz="half" idx="4294967295"/>
          </p:nvPr>
        </p:nvSpPr>
        <p:spPr>
          <a:xfrm>
            <a:off x="3528218" y="3429000"/>
            <a:ext cx="4953000" cy="1465263"/>
          </a:xfrm>
        </p:spPr>
        <p:txBody>
          <a:bodyPr/>
          <a:lstStyle/>
          <a:p>
            <a:pPr marL="91440" indent="0" algn="ctr">
              <a:buNone/>
            </a:pPr>
            <a:r>
              <a:rPr lang="en-US" sz="2800" b="1" i="1" dirty="0">
                <a:solidFill>
                  <a:schemeClr val="bg2">
                    <a:lumMod val="50000"/>
                  </a:schemeClr>
                </a:solidFill>
                <a:latin typeface="Inter" panose="020B0604020202020204" charset="0"/>
                <a:ea typeface="Inter" panose="020B0604020202020204" charset="0"/>
                <a:cs typeface="Inter" panose="020B0604020202020204" charset="0"/>
                <a:sym typeface="Roboto Black"/>
              </a:rPr>
              <a:t>We Are </a:t>
            </a:r>
            <a:r>
              <a:rPr lang="en-US" sz="2800" b="1" i="1" dirty="0">
                <a:solidFill>
                  <a:srgbClr val="FF0000"/>
                </a:solidFill>
                <a:latin typeface="Inter" panose="020B0604020202020204" charset="0"/>
                <a:ea typeface="Inter" panose="020B0604020202020204" charset="0"/>
                <a:cs typeface="Inter" panose="020B0604020202020204" charset="0"/>
                <a:sym typeface="Roboto Black"/>
              </a:rPr>
              <a:t>Not</a:t>
            </a:r>
            <a:r>
              <a:rPr lang="en-US" sz="2800" b="1" i="1" dirty="0">
                <a:solidFill>
                  <a:schemeClr val="bg2">
                    <a:lumMod val="50000"/>
                  </a:schemeClr>
                </a:solidFill>
                <a:latin typeface="Inter" panose="020B0604020202020204" charset="0"/>
                <a:ea typeface="Inter" panose="020B0604020202020204" charset="0"/>
                <a:cs typeface="Inter" panose="020B0604020202020204" charset="0"/>
                <a:sym typeface="Roboto Black"/>
              </a:rPr>
              <a:t> Attorneys</a:t>
            </a:r>
            <a:endParaRPr lang="en-US" sz="2800" b="1" i="1" dirty="0">
              <a:solidFill>
                <a:schemeClr val="bg2">
                  <a:lumMod val="50000"/>
                </a:schemeClr>
              </a:solidFill>
              <a:latin typeface="Inter" panose="020B0604020202020204" charset="0"/>
              <a:ea typeface="Inter" panose="020B0604020202020204" charset="0"/>
              <a:cs typeface="Inter" panose="020B0604020202020204" charset="0"/>
            </a:endParaRPr>
          </a:p>
          <a:p>
            <a:endParaRPr lang="en-US" dirty="0"/>
          </a:p>
        </p:txBody>
      </p:sp>
    </p:spTree>
    <p:extLst>
      <p:ext uri="{BB962C8B-B14F-4D97-AF65-F5344CB8AC3E}">
        <p14:creationId xmlns:p14="http://schemas.microsoft.com/office/powerpoint/2010/main" val="157252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nfl football game">
            <a:extLst>
              <a:ext uri="{FF2B5EF4-FFF2-40B4-BE49-F238E27FC236}">
                <a16:creationId xmlns:a16="http://schemas.microsoft.com/office/drawing/2014/main" id="{0D2A19ED-4A99-8841-92C9-88933C58E46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09059" y="1404141"/>
            <a:ext cx="6973877" cy="4419612"/>
          </a:xfrm>
          <a:prstGeom prst="rect">
            <a:avLst/>
          </a:prstGeom>
          <a:noFill/>
          <a:ln>
            <a:noFill/>
          </a:ln>
          <a:effectLst/>
        </p:spPr>
      </p:pic>
      <p:sp>
        <p:nvSpPr>
          <p:cNvPr id="2" name="TextBox 1">
            <a:extLst>
              <a:ext uri="{FF2B5EF4-FFF2-40B4-BE49-F238E27FC236}">
                <a16:creationId xmlns:a16="http://schemas.microsoft.com/office/drawing/2014/main" id="{B4407005-C5DB-9E26-21CE-E5F946EE5235}"/>
              </a:ext>
            </a:extLst>
          </p:cNvPr>
          <p:cNvSpPr txBox="1"/>
          <p:nvPr/>
        </p:nvSpPr>
        <p:spPr>
          <a:xfrm>
            <a:off x="914400" y="405572"/>
            <a:ext cx="10363200" cy="646331"/>
          </a:xfrm>
          <a:prstGeom prst="rect">
            <a:avLst/>
          </a:prstGeom>
          <a:noFill/>
        </p:spPr>
        <p:txBody>
          <a:bodyPr wrap="square" rtlCol="0" anchor="t">
            <a:spAutoFit/>
          </a:bodyPr>
          <a:lstStyle/>
          <a:p>
            <a:pPr algn="ctr">
              <a:spcAft>
                <a:spcPts val="600"/>
              </a:spcAft>
            </a:pPr>
            <a:r>
              <a:rPr lang="en-US" sz="3600" b="1" spc="-150" dirty="0">
                <a:latin typeface="Lato Black" panose="020F0502020204030203" pitchFamily="34" charset="0"/>
                <a:ea typeface="Lato Black" panose="020F0502020204030203" pitchFamily="34" charset="0"/>
                <a:cs typeface="Lato Black" panose="020F0502020204030203" pitchFamily="34" charset="0"/>
              </a:rPr>
              <a:t>Bills vs. Jets</a:t>
            </a:r>
          </a:p>
        </p:txBody>
      </p:sp>
      <p:sp>
        <p:nvSpPr>
          <p:cNvPr id="5" name="TextBox 4">
            <a:extLst>
              <a:ext uri="{FF2B5EF4-FFF2-40B4-BE49-F238E27FC236}">
                <a16:creationId xmlns:a16="http://schemas.microsoft.com/office/drawing/2014/main" id="{073C26B1-0250-6939-075C-91762740DE46}"/>
              </a:ext>
            </a:extLst>
          </p:cNvPr>
          <p:cNvSpPr txBox="1"/>
          <p:nvPr/>
        </p:nvSpPr>
        <p:spPr>
          <a:xfrm>
            <a:off x="914400" y="951287"/>
            <a:ext cx="10363199" cy="338554"/>
          </a:xfrm>
          <a:prstGeom prst="rect">
            <a:avLst/>
          </a:prstGeom>
          <a:noFill/>
        </p:spPr>
        <p:txBody>
          <a:bodyPr wrap="square" rtlCol="0" anchor="t">
            <a:spAutoFit/>
          </a:bodyPr>
          <a:lstStyle/>
          <a:p>
            <a:pPr algn="ctr">
              <a:spcAft>
                <a:spcPts val="600"/>
              </a:spcAft>
            </a:pPr>
            <a:r>
              <a:rPr lang="en-US" sz="1600" dirty="0">
                <a:solidFill>
                  <a:srgbClr val="383838"/>
                </a:solidFill>
                <a:latin typeface="Inter" panose="020B0502030000000004" pitchFamily="34" charset="0"/>
                <a:ea typeface="Inter" panose="020B0502030000000004" pitchFamily="34" charset="0"/>
                <a:cs typeface="Lato" panose="020F0502020204030203" pitchFamily="34" charset="0"/>
              </a:rPr>
              <a:t>The broadcast to a fan that is not color-blind</a:t>
            </a:r>
          </a:p>
        </p:txBody>
      </p:sp>
    </p:spTree>
    <p:extLst>
      <p:ext uri="{BB962C8B-B14F-4D97-AF65-F5344CB8AC3E}">
        <p14:creationId xmlns:p14="http://schemas.microsoft.com/office/powerpoint/2010/main" val="402679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football game in they eyes of someone who is color-blind">
            <a:extLst>
              <a:ext uri="{FF2B5EF4-FFF2-40B4-BE49-F238E27FC236}">
                <a16:creationId xmlns:a16="http://schemas.microsoft.com/office/drawing/2014/main" id="{C632B62B-7C47-E44B-AEC4-6F4AA5591526}"/>
              </a:ext>
            </a:extLst>
          </p:cNvPr>
          <p:cNvPicPr/>
          <p:nvPr/>
        </p:nvPicPr>
        <p:blipFill>
          <a:blip r:embed="rId3"/>
          <a:stretch>
            <a:fillRect/>
          </a:stretch>
        </p:blipFill>
        <p:spPr>
          <a:xfrm>
            <a:off x="2381392" y="1520704"/>
            <a:ext cx="7429211" cy="4307075"/>
          </a:xfrm>
          <a:prstGeom prst="rect">
            <a:avLst/>
          </a:prstGeom>
          <a:effectLst/>
        </p:spPr>
      </p:pic>
      <p:sp>
        <p:nvSpPr>
          <p:cNvPr id="2" name="TextBox 1">
            <a:extLst>
              <a:ext uri="{FF2B5EF4-FFF2-40B4-BE49-F238E27FC236}">
                <a16:creationId xmlns:a16="http://schemas.microsoft.com/office/drawing/2014/main" id="{DE8B0E6B-BCC0-6A04-2670-7066D9ADAD26}"/>
              </a:ext>
            </a:extLst>
          </p:cNvPr>
          <p:cNvSpPr txBox="1"/>
          <p:nvPr/>
        </p:nvSpPr>
        <p:spPr>
          <a:xfrm>
            <a:off x="914400" y="438834"/>
            <a:ext cx="10363200" cy="646331"/>
          </a:xfrm>
          <a:prstGeom prst="rect">
            <a:avLst/>
          </a:prstGeom>
          <a:noFill/>
        </p:spPr>
        <p:txBody>
          <a:bodyPr wrap="square" rtlCol="0" anchor="t">
            <a:spAutoFit/>
          </a:bodyPr>
          <a:lstStyle/>
          <a:p>
            <a:pPr algn="ctr">
              <a:spcAft>
                <a:spcPts val="600"/>
              </a:spcAft>
            </a:pPr>
            <a:r>
              <a:rPr lang="en-US" sz="3600" b="1" spc="-150" dirty="0">
                <a:latin typeface="Lato Black" panose="020F0502020204030203" pitchFamily="34" charset="0"/>
                <a:ea typeface="Lato Black" panose="020F0502020204030203" pitchFamily="34" charset="0"/>
                <a:cs typeface="Lato Black" panose="020F0502020204030203" pitchFamily="34" charset="0"/>
              </a:rPr>
              <a:t>Bills vs. Jets</a:t>
            </a:r>
          </a:p>
        </p:txBody>
      </p:sp>
      <p:sp>
        <p:nvSpPr>
          <p:cNvPr id="4" name="TextBox 3">
            <a:extLst>
              <a:ext uri="{FF2B5EF4-FFF2-40B4-BE49-F238E27FC236}">
                <a16:creationId xmlns:a16="http://schemas.microsoft.com/office/drawing/2014/main" id="{7BF104E7-1F7D-DA9F-A5B5-DBF322BAD615}"/>
              </a:ext>
            </a:extLst>
          </p:cNvPr>
          <p:cNvSpPr txBox="1"/>
          <p:nvPr/>
        </p:nvSpPr>
        <p:spPr>
          <a:xfrm>
            <a:off x="914399" y="1030221"/>
            <a:ext cx="10363199" cy="338554"/>
          </a:xfrm>
          <a:prstGeom prst="rect">
            <a:avLst/>
          </a:prstGeom>
          <a:noFill/>
        </p:spPr>
        <p:txBody>
          <a:bodyPr wrap="square" rtlCol="0" anchor="t">
            <a:spAutoFit/>
          </a:bodyPr>
          <a:lstStyle/>
          <a:p>
            <a:pPr algn="ctr">
              <a:spcAft>
                <a:spcPts val="600"/>
              </a:spcAft>
            </a:pPr>
            <a:r>
              <a:rPr lang="en-US" sz="1600">
                <a:solidFill>
                  <a:srgbClr val="383838"/>
                </a:solidFill>
                <a:latin typeface="Inter" panose="020B0502030000000004" pitchFamily="34" charset="0"/>
                <a:ea typeface="Inter" panose="020B0502030000000004" pitchFamily="34" charset="0"/>
                <a:cs typeface="Lato" panose="020F0502020204030203" pitchFamily="34" charset="0"/>
              </a:rPr>
              <a:t>The broadcast to a fan that is color-blind</a:t>
            </a:r>
          </a:p>
        </p:txBody>
      </p:sp>
    </p:spTree>
    <p:extLst>
      <p:ext uri="{BB962C8B-B14F-4D97-AF65-F5344CB8AC3E}">
        <p14:creationId xmlns:p14="http://schemas.microsoft.com/office/powerpoint/2010/main" val="289911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E604-9677-0D4A-8C5E-FF29C5F817E0}"/>
              </a:ext>
            </a:extLst>
          </p:cNvPr>
          <p:cNvSpPr>
            <a:spLocks noGrp="1"/>
          </p:cNvSpPr>
          <p:nvPr>
            <p:ph type="title" idx="4294967295"/>
          </p:nvPr>
        </p:nvSpPr>
        <p:spPr>
          <a:xfrm>
            <a:off x="881928" y="939819"/>
            <a:ext cx="10363200" cy="525462"/>
          </a:xfrm>
        </p:spPr>
        <p:txBody>
          <a:bodyPr/>
          <a:lstStyle/>
          <a:p>
            <a:pPr algn="ctr"/>
            <a:r>
              <a:rPr lang="en-US" dirty="0">
                <a:solidFill>
                  <a:schemeClr val="tx1"/>
                </a:solidFill>
              </a:rPr>
              <a:t>What About Software?</a:t>
            </a:r>
          </a:p>
        </p:txBody>
      </p:sp>
      <p:sp>
        <p:nvSpPr>
          <p:cNvPr id="5" name="TextBox 4">
            <a:extLst>
              <a:ext uri="{FF2B5EF4-FFF2-40B4-BE49-F238E27FC236}">
                <a16:creationId xmlns:a16="http://schemas.microsoft.com/office/drawing/2014/main" id="{5C64434E-74D7-BC74-2F2E-B3C3DBBB25EA}"/>
              </a:ext>
            </a:extLst>
          </p:cNvPr>
          <p:cNvSpPr txBox="1"/>
          <p:nvPr/>
        </p:nvSpPr>
        <p:spPr>
          <a:xfrm>
            <a:off x="2864734" y="3038354"/>
            <a:ext cx="41958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cs typeface="Arial"/>
            </a:endParaRPr>
          </a:p>
        </p:txBody>
      </p:sp>
      <p:pic>
        <p:nvPicPr>
          <p:cNvPr id="6" name="Picture 5">
            <a:extLst>
              <a:ext uri="{FF2B5EF4-FFF2-40B4-BE49-F238E27FC236}">
                <a16:creationId xmlns:a16="http://schemas.microsoft.com/office/drawing/2014/main" id="{8F1E61DE-E09D-E5B4-BCFF-50D286635BD2}"/>
              </a:ext>
            </a:extLst>
          </p:cNvPr>
          <p:cNvPicPr>
            <a:picLocks noChangeAspect="1"/>
          </p:cNvPicPr>
          <p:nvPr/>
        </p:nvPicPr>
        <p:blipFill>
          <a:blip r:embed="rId3"/>
          <a:stretch>
            <a:fillRect/>
          </a:stretch>
        </p:blipFill>
        <p:spPr>
          <a:xfrm>
            <a:off x="3836410" y="1808252"/>
            <a:ext cx="4519180" cy="3284125"/>
          </a:xfrm>
          <a:prstGeom prst="rect">
            <a:avLst/>
          </a:prstGeom>
        </p:spPr>
      </p:pic>
    </p:spTree>
    <p:extLst>
      <p:ext uri="{BB962C8B-B14F-4D97-AF65-F5344CB8AC3E}">
        <p14:creationId xmlns:p14="http://schemas.microsoft.com/office/powerpoint/2010/main" val="297261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CC7056-8D56-6E42-9EC0-244645CEAD02}"/>
              </a:ext>
            </a:extLst>
          </p:cNvPr>
          <p:cNvSpPr txBox="1">
            <a:spLocks noGrp="1"/>
          </p:cNvSpPr>
          <p:nvPr>
            <p:ph type="title" idx="4294967295"/>
          </p:nvPr>
        </p:nvSpPr>
        <p:spPr>
          <a:xfrm>
            <a:off x="758007" y="598178"/>
            <a:ext cx="10650538" cy="788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23333"/>
              </a:lnSpc>
              <a:spcBef>
                <a:spcPts val="0"/>
              </a:spcBef>
              <a:spcAft>
                <a:spcPts val="600"/>
              </a:spcAft>
              <a:buClrTx/>
              <a:buSzTx/>
              <a:buFontTx/>
              <a:buNone/>
              <a:tabLst/>
              <a:defRPr/>
            </a:pPr>
            <a:r>
              <a:rPr kumimoji="0" lang="en-US" sz="4000" b="0" i="0" u="none" strike="noStrike" kern="1200" cap="none" spc="0" normalizeH="0" baseline="0" noProof="0" dirty="0">
                <a:ln>
                  <a:noFill/>
                </a:ln>
                <a:solidFill>
                  <a:schemeClr val="tx1"/>
                </a:solidFill>
                <a:effectLst/>
                <a:uLnTx/>
                <a:uFillTx/>
              </a:rPr>
              <a:t>Foraging in the United States</a:t>
            </a:r>
          </a:p>
        </p:txBody>
      </p:sp>
      <p:sp>
        <p:nvSpPr>
          <p:cNvPr id="3" name="TextBox 2">
            <a:extLst>
              <a:ext uri="{FF2B5EF4-FFF2-40B4-BE49-F238E27FC236}">
                <a16:creationId xmlns:a16="http://schemas.microsoft.com/office/drawing/2014/main" id="{92B73080-1345-AE65-377B-BE6197648DBB}"/>
              </a:ext>
            </a:extLst>
          </p:cNvPr>
          <p:cNvSpPr txBox="1"/>
          <p:nvPr/>
        </p:nvSpPr>
        <p:spPr>
          <a:xfrm>
            <a:off x="1163946" y="3455619"/>
            <a:ext cx="1715009" cy="2370329"/>
          </a:xfrm>
          <a:prstGeom prst="rect">
            <a:avLst/>
          </a:prstGeom>
          <a:noFill/>
        </p:spPr>
        <p:txBody>
          <a:bodyPr wrap="square">
            <a:spAutoFit/>
          </a:bodyPr>
          <a:lstStyle/>
          <a:p>
            <a:pPr>
              <a:lnSpc>
                <a:spcPct val="107000"/>
              </a:lnSpc>
              <a:spcAft>
                <a:spcPts val="800"/>
              </a:spcAft>
            </a:pPr>
            <a:r>
              <a:rPr lang="en-US" b="1" kern="100">
                <a:solidFill>
                  <a:srgbClr val="007033"/>
                </a:solidFill>
                <a:latin typeface="Palatino Linotype" panose="02040502050505030304" pitchFamily="18" charset="0"/>
                <a:cs typeface="Times New Roman" panose="02020603050405020304" pitchFamily="18" charset="0"/>
              </a:rPr>
              <a:t>Chokeberries</a:t>
            </a:r>
          </a:p>
          <a:p>
            <a:pPr>
              <a:lnSpc>
                <a:spcPct val="107000"/>
              </a:lnSpc>
              <a:spcAft>
                <a:spcPts val="800"/>
              </a:spcAft>
            </a:pPr>
            <a:r>
              <a:rPr lang="en-US" b="1" kern="100">
                <a:solidFill>
                  <a:srgbClr val="007033"/>
                </a:solidFill>
                <a:latin typeface="Palatino Linotype" panose="02040502050505030304" pitchFamily="18" charset="0"/>
                <a:cs typeface="Times New Roman" panose="02020603050405020304" pitchFamily="18" charset="0"/>
              </a:rPr>
              <a:t>Cloudberries</a:t>
            </a:r>
          </a:p>
          <a:p>
            <a:pPr>
              <a:lnSpc>
                <a:spcPct val="107000"/>
              </a:lnSpc>
              <a:spcAft>
                <a:spcPts val="800"/>
              </a:spcAft>
            </a:pPr>
            <a:r>
              <a:rPr lang="en-US" b="1" kern="100">
                <a:solidFill>
                  <a:srgbClr val="007033"/>
                </a:solidFill>
                <a:latin typeface="Palatino Linotype" panose="02040502050505030304" pitchFamily="18" charset="0"/>
                <a:cs typeface="Times New Roman" panose="02020603050405020304" pitchFamily="18" charset="0"/>
              </a:rPr>
              <a:t>Gooseberries</a:t>
            </a:r>
          </a:p>
          <a:p>
            <a:pPr marL="0" marR="0">
              <a:lnSpc>
                <a:spcPct val="107000"/>
              </a:lnSpc>
              <a:spcBef>
                <a:spcPts val="0"/>
              </a:spcBef>
              <a:spcAft>
                <a:spcPts val="800"/>
              </a:spcAft>
            </a:pPr>
            <a:r>
              <a:rPr lang="en-US" sz="1800" b="1" kern="10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rPr>
              <a:t>Holly berries</a:t>
            </a:r>
          </a:p>
          <a:p>
            <a:pPr>
              <a:lnSpc>
                <a:spcPct val="107000"/>
              </a:lnSpc>
              <a:spcAft>
                <a:spcPts val="800"/>
              </a:spcAft>
            </a:pPr>
            <a:r>
              <a:rPr lang="en-US" sz="1800" b="1" kern="100">
                <a:solidFill>
                  <a:srgbClr val="007033"/>
                </a:solidFill>
                <a:effectLst/>
                <a:latin typeface="Palatino Linotype" panose="02040502050505030304" pitchFamily="18" charset="0"/>
                <a:ea typeface="Calibri" panose="020F0502020204030204" pitchFamily="34" charset="0"/>
                <a:cs typeface="Times New Roman" panose="02020603050405020304" pitchFamily="18" charset="0"/>
              </a:rPr>
              <a:t>Huckleberry</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193B2330-2A07-BB4C-53F4-7DD21C51870E}"/>
              </a:ext>
            </a:extLst>
          </p:cNvPr>
          <p:cNvSpPr txBox="1"/>
          <p:nvPr/>
        </p:nvSpPr>
        <p:spPr>
          <a:xfrm>
            <a:off x="3345680" y="3433956"/>
            <a:ext cx="6096000" cy="1970668"/>
          </a:xfrm>
          <a:prstGeom prst="rect">
            <a:avLst/>
          </a:prstGeom>
          <a:noFill/>
        </p:spPr>
        <p:txBody>
          <a:bodyPr wrap="square">
            <a:spAutoFit/>
          </a:bodyPr>
          <a:lstStyle/>
          <a:p>
            <a:pPr>
              <a:lnSpc>
                <a:spcPct val="107000"/>
              </a:lnSpc>
              <a:spcAft>
                <a:spcPts val="800"/>
              </a:spcAft>
            </a:pPr>
            <a:r>
              <a:rPr lang="en-US" sz="1800" b="1" kern="100" dirty="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rPr>
              <a:t>Ivy berries</a:t>
            </a:r>
          </a:p>
          <a:p>
            <a:pPr>
              <a:lnSpc>
                <a:spcPct val="107000"/>
              </a:lnSpc>
              <a:spcAft>
                <a:spcPts val="800"/>
              </a:spcAft>
            </a:pPr>
            <a:r>
              <a:rPr lang="en-US" sz="1800" b="1" kern="100" dirty="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rPr>
              <a:t>Jerusalem cherries</a:t>
            </a:r>
            <a:endParaRPr lang="en-US" sz="1800" kern="100" dirty="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00" dirty="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rPr>
              <a:t>Mistletoe</a:t>
            </a:r>
          </a:p>
          <a:p>
            <a:pPr>
              <a:lnSpc>
                <a:spcPct val="107000"/>
              </a:lnSpc>
              <a:spcAft>
                <a:spcPts val="800"/>
              </a:spcAft>
            </a:pPr>
            <a:r>
              <a:rPr lang="en-US" sz="1800" b="1" kern="100" dirty="0">
                <a:solidFill>
                  <a:srgbClr val="007033"/>
                </a:solidFill>
                <a:effectLst/>
                <a:latin typeface="Palatino Linotype" panose="02040502050505030304" pitchFamily="18" charset="0"/>
                <a:ea typeface="Calibri" panose="020F0502020204030204" pitchFamily="34" charset="0"/>
                <a:cs typeface="Times New Roman" panose="02020603050405020304" pitchFamily="18" charset="0"/>
              </a:rPr>
              <a:t>Mulberries</a:t>
            </a:r>
            <a:endParaRPr lang="en-US" sz="1800" kern="100" dirty="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00" dirty="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rPr>
              <a:t>Pokeweed berries</a:t>
            </a:r>
            <a:endParaRPr lang="en-US" sz="1800" kern="100" dirty="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134DEFD-7B35-6EE2-9AE5-5AD484992CFC}"/>
              </a:ext>
            </a:extLst>
          </p:cNvPr>
          <p:cNvSpPr txBox="1"/>
          <p:nvPr/>
        </p:nvSpPr>
        <p:spPr>
          <a:xfrm>
            <a:off x="783455" y="2145807"/>
            <a:ext cx="6281736" cy="1203215"/>
          </a:xfrm>
          <a:prstGeom prst="rect">
            <a:avLst/>
          </a:prstGeom>
          <a:noFill/>
        </p:spPr>
        <p:txBody>
          <a:bodyPr wrap="square">
            <a:spAutoFit/>
          </a:bodyPr>
          <a:lstStyle/>
          <a:p>
            <a:pPr marR="0">
              <a:lnSpc>
                <a:spcPct val="107000"/>
              </a:lnSpc>
              <a:spcBef>
                <a:spcPts val="0"/>
              </a:spcBef>
              <a:spcAft>
                <a:spcPts val="800"/>
              </a:spcAft>
            </a:pPr>
            <a:r>
              <a:rPr lang="en-US" b="1" kern="100" dirty="0">
                <a:solidFill>
                  <a:srgbClr val="FF0000"/>
                </a:solidFill>
                <a:latin typeface="Palatino Linotype" panose="02040502050505030304" pitchFamily="18" charset="0"/>
                <a:cs typeface="Times New Roman" panose="02020603050405020304" pitchFamily="18" charset="0"/>
              </a:rPr>
              <a:t>Poisonous Berries</a:t>
            </a:r>
          </a:p>
          <a:p>
            <a:pPr>
              <a:lnSpc>
                <a:spcPct val="107000"/>
              </a:lnSpc>
              <a:spcAft>
                <a:spcPts val="800"/>
              </a:spcAft>
            </a:pPr>
            <a:r>
              <a:rPr lang="en-US" b="1" kern="100" dirty="0">
                <a:solidFill>
                  <a:srgbClr val="007033"/>
                </a:solidFill>
                <a:latin typeface="Palatino Linotype" panose="02040502050505030304" pitchFamily="18" charset="0"/>
                <a:cs typeface="Times New Roman" panose="02020603050405020304" pitchFamily="18" charset="0"/>
              </a:rPr>
              <a:t>Safe Berries</a:t>
            </a:r>
          </a:p>
          <a:p>
            <a:pPr marR="0">
              <a:lnSpc>
                <a:spcPct val="107000"/>
              </a:lnSpc>
              <a:spcBef>
                <a:spcPts val="0"/>
              </a:spcBef>
              <a:spcAft>
                <a:spcPts val="800"/>
              </a:spcAft>
            </a:pPr>
            <a:endParaRPr lang="en-US" b="1" kern="100" dirty="0">
              <a:solidFill>
                <a:srgbClr val="FF0000"/>
              </a:solidFill>
              <a:latin typeface="Roboto" panose="02000000000000000000" pitchFamily="2" charset="0"/>
              <a:cs typeface="Times New Roman" panose="02020603050405020304" pitchFamily="18" charset="0"/>
            </a:endParaRPr>
          </a:p>
        </p:txBody>
      </p:sp>
      <p:sp>
        <p:nvSpPr>
          <p:cNvPr id="12" name="Rectangle 11">
            <a:extLst>
              <a:ext uri="{FF2B5EF4-FFF2-40B4-BE49-F238E27FC236}">
                <a16:creationId xmlns:a16="http://schemas.microsoft.com/office/drawing/2014/main" id="{48D915AD-286A-8F77-AAF5-396F0FEA7434}"/>
              </a:ext>
              <a:ext uri="{C183D7F6-B498-43B3-948B-1728B52AA6E4}">
                <adec:decorative xmlns:adec="http://schemas.microsoft.com/office/drawing/2017/decorative" val="1"/>
              </a:ext>
            </a:extLst>
          </p:cNvPr>
          <p:cNvSpPr/>
          <p:nvPr/>
        </p:nvSpPr>
        <p:spPr>
          <a:xfrm>
            <a:off x="783455" y="3234126"/>
            <a:ext cx="5476875" cy="2370329"/>
          </a:xfrm>
          <a:prstGeom prst="rect">
            <a:avLst/>
          </a:prstGeom>
          <a:no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le of berries">
            <a:extLst>
              <a:ext uri="{FF2B5EF4-FFF2-40B4-BE49-F238E27FC236}">
                <a16:creationId xmlns:a16="http://schemas.microsoft.com/office/drawing/2014/main" id="{BEB05700-7992-1A90-AFAA-A1269191A3A3}"/>
              </a:ext>
            </a:extLst>
          </p:cNvPr>
          <p:cNvPicPr>
            <a:picLocks noChangeAspect="1"/>
          </p:cNvPicPr>
          <p:nvPr/>
        </p:nvPicPr>
        <p:blipFill>
          <a:blip r:embed="rId3"/>
          <a:stretch>
            <a:fillRect/>
          </a:stretch>
        </p:blipFill>
        <p:spPr>
          <a:xfrm>
            <a:off x="7443481" y="1860884"/>
            <a:ext cx="3965064" cy="3965064"/>
          </a:xfrm>
          <a:prstGeom prst="rect">
            <a:avLst/>
          </a:prstGeom>
          <a:ln>
            <a:noFill/>
          </a:ln>
          <a:effectLst>
            <a:softEdge rad="112500"/>
          </a:effectLst>
        </p:spPr>
      </p:pic>
    </p:spTree>
    <p:extLst>
      <p:ext uri="{BB962C8B-B14F-4D97-AF65-F5344CB8AC3E}">
        <p14:creationId xmlns:p14="http://schemas.microsoft.com/office/powerpoint/2010/main" val="632156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CC7056-8D56-6E42-9EC0-244645CEAD02}"/>
              </a:ext>
            </a:extLst>
          </p:cNvPr>
          <p:cNvSpPr txBox="1">
            <a:spLocks noGrp="1"/>
          </p:cNvSpPr>
          <p:nvPr>
            <p:ph type="title" idx="4294967295"/>
          </p:nvPr>
        </p:nvSpPr>
        <p:spPr>
          <a:xfrm>
            <a:off x="676784" y="665657"/>
            <a:ext cx="10648950" cy="15446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23333"/>
              </a:lnSpc>
              <a:spcBef>
                <a:spcPts val="0"/>
              </a:spcBef>
              <a:spcAft>
                <a:spcPts val="600"/>
              </a:spcAft>
              <a:buClrTx/>
              <a:buSzTx/>
              <a:buFontTx/>
              <a:buNone/>
              <a:tabLst/>
              <a:defRPr/>
            </a:pPr>
            <a:r>
              <a:rPr kumimoji="0" lang="en-US" sz="4000" b="0" i="0" u="none" strike="noStrike" kern="1200" cap="none" spc="0" normalizeH="0" baseline="0" noProof="0" dirty="0">
                <a:ln>
                  <a:noFill/>
                </a:ln>
                <a:solidFill>
                  <a:schemeClr val="tx1"/>
                </a:solidFill>
                <a:effectLst/>
                <a:uLnTx/>
                <a:uFillTx/>
              </a:rPr>
              <a:t>THIS is what it may look like to someone with colorblindness</a:t>
            </a:r>
          </a:p>
        </p:txBody>
      </p:sp>
      <p:sp>
        <p:nvSpPr>
          <p:cNvPr id="3" name="TextBox 2">
            <a:extLst>
              <a:ext uri="{FF2B5EF4-FFF2-40B4-BE49-F238E27FC236}">
                <a16:creationId xmlns:a16="http://schemas.microsoft.com/office/drawing/2014/main" id="{92B73080-1345-AE65-377B-BE6197648DBB}"/>
              </a:ext>
            </a:extLst>
          </p:cNvPr>
          <p:cNvSpPr txBox="1"/>
          <p:nvPr/>
        </p:nvSpPr>
        <p:spPr>
          <a:xfrm>
            <a:off x="1095883" y="3574232"/>
            <a:ext cx="1715009" cy="2370329"/>
          </a:xfrm>
          <a:prstGeom prst="rect">
            <a:avLst/>
          </a:prstGeom>
          <a:noFill/>
        </p:spPr>
        <p:txBody>
          <a:bodyPr wrap="square">
            <a:spAutoFit/>
          </a:bodyPr>
          <a:lstStyle/>
          <a:p>
            <a:pPr>
              <a:lnSpc>
                <a:spcPct val="107000"/>
              </a:lnSpc>
              <a:spcAft>
                <a:spcPts val="800"/>
              </a:spcAft>
            </a:pPr>
            <a:r>
              <a:rPr lang="en-US" b="1" kern="100">
                <a:solidFill>
                  <a:schemeClr val="bg2">
                    <a:lumMod val="50000"/>
                  </a:schemeClr>
                </a:solidFill>
                <a:latin typeface="Palatino Linotype" panose="02040502050505030304" pitchFamily="18" charset="0"/>
                <a:cs typeface="Times New Roman" panose="02020603050405020304" pitchFamily="18" charset="0"/>
              </a:rPr>
              <a:t>Chokeberries</a:t>
            </a:r>
          </a:p>
          <a:p>
            <a:pPr>
              <a:lnSpc>
                <a:spcPct val="107000"/>
              </a:lnSpc>
              <a:spcAft>
                <a:spcPts val="800"/>
              </a:spcAft>
            </a:pPr>
            <a:r>
              <a:rPr lang="en-US" b="1" kern="100">
                <a:solidFill>
                  <a:schemeClr val="bg2">
                    <a:lumMod val="50000"/>
                  </a:schemeClr>
                </a:solidFill>
                <a:latin typeface="Palatino Linotype" panose="02040502050505030304" pitchFamily="18" charset="0"/>
                <a:cs typeface="Times New Roman" panose="02020603050405020304" pitchFamily="18" charset="0"/>
              </a:rPr>
              <a:t>Cloudberries</a:t>
            </a:r>
          </a:p>
          <a:p>
            <a:pPr>
              <a:lnSpc>
                <a:spcPct val="107000"/>
              </a:lnSpc>
              <a:spcAft>
                <a:spcPts val="800"/>
              </a:spcAft>
            </a:pPr>
            <a:r>
              <a:rPr lang="en-US" b="1" kern="100">
                <a:solidFill>
                  <a:schemeClr val="bg2">
                    <a:lumMod val="50000"/>
                  </a:schemeClr>
                </a:solidFill>
                <a:latin typeface="Palatino Linotype" panose="02040502050505030304" pitchFamily="18" charset="0"/>
                <a:cs typeface="Times New Roman" panose="02020603050405020304" pitchFamily="18" charset="0"/>
              </a:rPr>
              <a:t>Gooseberries</a:t>
            </a:r>
          </a:p>
          <a:p>
            <a:pPr marL="0" marR="0">
              <a:lnSpc>
                <a:spcPct val="107000"/>
              </a:lnSpc>
              <a:spcBef>
                <a:spcPts val="0"/>
              </a:spcBef>
              <a:spcAft>
                <a:spcPts val="800"/>
              </a:spcAft>
            </a:pPr>
            <a:r>
              <a:rPr lang="en-US" sz="1800" b="1" kern="100">
                <a:solidFill>
                  <a:schemeClr val="bg2">
                    <a:lumMod val="50000"/>
                  </a:schemeClr>
                </a:solidFill>
                <a:effectLst/>
                <a:latin typeface="Palatino Linotype" panose="02040502050505030304" pitchFamily="18" charset="0"/>
                <a:ea typeface="Calibri" panose="020F0502020204030204" pitchFamily="34" charset="0"/>
                <a:cs typeface="Times New Roman" panose="02020603050405020304" pitchFamily="18" charset="0"/>
              </a:rPr>
              <a:t>Holly berries</a:t>
            </a:r>
          </a:p>
          <a:p>
            <a:pPr>
              <a:lnSpc>
                <a:spcPct val="107000"/>
              </a:lnSpc>
              <a:spcAft>
                <a:spcPts val="800"/>
              </a:spcAft>
            </a:pPr>
            <a:r>
              <a:rPr lang="en-US" sz="1800" b="1" kern="100">
                <a:solidFill>
                  <a:schemeClr val="bg2">
                    <a:lumMod val="50000"/>
                  </a:schemeClr>
                </a:solidFill>
                <a:effectLst/>
                <a:latin typeface="Palatino Linotype" panose="02040502050505030304" pitchFamily="18" charset="0"/>
                <a:ea typeface="Calibri" panose="020F0502020204030204" pitchFamily="34" charset="0"/>
                <a:cs typeface="Times New Roman" panose="02020603050405020304" pitchFamily="18" charset="0"/>
              </a:rPr>
              <a:t>Huckleberry</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193B2330-2A07-BB4C-53F4-7DD21C51870E}"/>
              </a:ext>
            </a:extLst>
          </p:cNvPr>
          <p:cNvSpPr txBox="1"/>
          <p:nvPr/>
        </p:nvSpPr>
        <p:spPr>
          <a:xfrm>
            <a:off x="3277617" y="3552569"/>
            <a:ext cx="6096000" cy="1970668"/>
          </a:xfrm>
          <a:prstGeom prst="rect">
            <a:avLst/>
          </a:prstGeom>
          <a:noFill/>
        </p:spPr>
        <p:txBody>
          <a:bodyPr wrap="square">
            <a:spAutoFit/>
          </a:bodyPr>
          <a:lstStyle/>
          <a:p>
            <a:pPr>
              <a:lnSpc>
                <a:spcPct val="107000"/>
              </a:lnSpc>
              <a:spcAft>
                <a:spcPts val="800"/>
              </a:spcAft>
            </a:pPr>
            <a:r>
              <a:rPr lang="en-US" sz="1800" b="1" kern="100" dirty="0">
                <a:solidFill>
                  <a:schemeClr val="bg2">
                    <a:lumMod val="50000"/>
                  </a:schemeClr>
                </a:solidFill>
                <a:effectLst/>
                <a:latin typeface="Palatino Linotype" panose="02040502050505030304" pitchFamily="18" charset="0"/>
                <a:ea typeface="Calibri" panose="020F0502020204030204" pitchFamily="34" charset="0"/>
                <a:cs typeface="Times New Roman" panose="02020603050405020304" pitchFamily="18" charset="0"/>
              </a:rPr>
              <a:t>Ivy berries</a:t>
            </a:r>
          </a:p>
          <a:p>
            <a:pPr>
              <a:lnSpc>
                <a:spcPct val="107000"/>
              </a:lnSpc>
              <a:spcAft>
                <a:spcPts val="800"/>
              </a:spcAft>
            </a:pPr>
            <a:r>
              <a:rPr lang="en-US" sz="1800" b="1" kern="100" dirty="0">
                <a:solidFill>
                  <a:schemeClr val="bg2">
                    <a:lumMod val="50000"/>
                  </a:schemeClr>
                </a:solidFill>
                <a:effectLst/>
                <a:latin typeface="Palatino Linotype" panose="02040502050505030304" pitchFamily="18" charset="0"/>
                <a:ea typeface="Calibri" panose="020F0502020204030204" pitchFamily="34" charset="0"/>
                <a:cs typeface="Times New Roman" panose="02020603050405020304" pitchFamily="18" charset="0"/>
              </a:rPr>
              <a:t>Jerusalem cherries</a:t>
            </a:r>
            <a:endParaRPr lang="en-US" sz="1800" kern="100" dirty="0">
              <a:solidFill>
                <a:schemeClr val="bg2">
                  <a:lumMod val="50000"/>
                </a:schemeClr>
              </a:solidFill>
              <a:effectLst/>
              <a:latin typeface="Palatino Linotype" panose="020405020505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00" dirty="0">
                <a:solidFill>
                  <a:schemeClr val="bg2">
                    <a:lumMod val="50000"/>
                  </a:schemeClr>
                </a:solidFill>
                <a:effectLst/>
                <a:latin typeface="Palatino Linotype" panose="02040502050505030304" pitchFamily="18" charset="0"/>
                <a:ea typeface="Calibri" panose="020F0502020204030204" pitchFamily="34" charset="0"/>
                <a:cs typeface="Times New Roman" panose="02020603050405020304" pitchFamily="18" charset="0"/>
              </a:rPr>
              <a:t>Mistletoe</a:t>
            </a:r>
          </a:p>
          <a:p>
            <a:pPr>
              <a:lnSpc>
                <a:spcPct val="107000"/>
              </a:lnSpc>
              <a:spcAft>
                <a:spcPts val="800"/>
              </a:spcAft>
            </a:pPr>
            <a:r>
              <a:rPr lang="en-US" sz="1800" b="1" kern="100" dirty="0">
                <a:solidFill>
                  <a:schemeClr val="bg2">
                    <a:lumMod val="50000"/>
                  </a:schemeClr>
                </a:solidFill>
                <a:effectLst/>
                <a:latin typeface="Palatino Linotype" panose="02040502050505030304" pitchFamily="18" charset="0"/>
                <a:ea typeface="Calibri" panose="020F0502020204030204" pitchFamily="34" charset="0"/>
                <a:cs typeface="Times New Roman" panose="02020603050405020304" pitchFamily="18" charset="0"/>
              </a:rPr>
              <a:t>Mulberries</a:t>
            </a:r>
            <a:endParaRPr lang="en-US" sz="1800" kern="100" dirty="0">
              <a:solidFill>
                <a:schemeClr val="bg2">
                  <a:lumMod val="50000"/>
                </a:schemeClr>
              </a:solidFill>
              <a:effectLst/>
              <a:latin typeface="Palatino Linotype" panose="020405020505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00" dirty="0">
                <a:solidFill>
                  <a:schemeClr val="bg2">
                    <a:lumMod val="50000"/>
                  </a:schemeClr>
                </a:solidFill>
                <a:effectLst/>
                <a:latin typeface="Palatino Linotype" panose="02040502050505030304" pitchFamily="18" charset="0"/>
                <a:ea typeface="Calibri" panose="020F0502020204030204" pitchFamily="34" charset="0"/>
                <a:cs typeface="Times New Roman" panose="02020603050405020304" pitchFamily="18" charset="0"/>
              </a:rPr>
              <a:t>Pokeweed berries</a:t>
            </a:r>
            <a:endParaRPr lang="en-US" sz="1800" kern="100" dirty="0">
              <a:solidFill>
                <a:schemeClr val="bg2">
                  <a:lumMod val="50000"/>
                </a:schemeClr>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134DEFD-7B35-6EE2-9AE5-5AD484992CFC}"/>
              </a:ext>
            </a:extLst>
          </p:cNvPr>
          <p:cNvSpPr txBox="1"/>
          <p:nvPr/>
        </p:nvSpPr>
        <p:spPr>
          <a:xfrm>
            <a:off x="715392" y="2376659"/>
            <a:ext cx="6281736" cy="1170257"/>
          </a:xfrm>
          <a:prstGeom prst="rect">
            <a:avLst/>
          </a:prstGeom>
          <a:noFill/>
        </p:spPr>
        <p:txBody>
          <a:bodyPr wrap="square">
            <a:spAutoFit/>
          </a:bodyPr>
          <a:lstStyle/>
          <a:p>
            <a:pPr marR="0">
              <a:lnSpc>
                <a:spcPct val="107000"/>
              </a:lnSpc>
              <a:spcBef>
                <a:spcPts val="0"/>
              </a:spcBef>
              <a:spcAft>
                <a:spcPts val="800"/>
              </a:spcAft>
            </a:pPr>
            <a:r>
              <a:rPr lang="en-US" b="1" kern="100" dirty="0">
                <a:solidFill>
                  <a:schemeClr val="bg2">
                    <a:lumMod val="50000"/>
                  </a:schemeClr>
                </a:solidFill>
                <a:latin typeface="Palatino Linotype" panose="02040502050505030304" pitchFamily="18" charset="0"/>
                <a:cs typeface="Times New Roman" panose="02020603050405020304" pitchFamily="18" charset="0"/>
              </a:rPr>
              <a:t>Poisonous Berries</a:t>
            </a:r>
          </a:p>
          <a:p>
            <a:pPr>
              <a:lnSpc>
                <a:spcPct val="107000"/>
              </a:lnSpc>
              <a:spcAft>
                <a:spcPts val="800"/>
              </a:spcAft>
            </a:pPr>
            <a:r>
              <a:rPr lang="en-US" b="1" kern="100" dirty="0">
                <a:solidFill>
                  <a:schemeClr val="bg2">
                    <a:lumMod val="50000"/>
                  </a:schemeClr>
                </a:solidFill>
                <a:latin typeface="Palatino Linotype" panose="02040502050505030304" pitchFamily="18" charset="0"/>
                <a:cs typeface="Times New Roman" panose="02020603050405020304" pitchFamily="18" charset="0"/>
              </a:rPr>
              <a:t>Safe Berries</a:t>
            </a:r>
          </a:p>
          <a:p>
            <a:pPr marR="0">
              <a:lnSpc>
                <a:spcPct val="107000"/>
              </a:lnSpc>
              <a:spcBef>
                <a:spcPts val="0"/>
              </a:spcBef>
              <a:spcAft>
                <a:spcPts val="800"/>
              </a:spcAft>
            </a:pPr>
            <a:endParaRPr lang="en-US" b="1" kern="100" dirty="0">
              <a:solidFill>
                <a:srgbClr val="FF0000"/>
              </a:solidFill>
              <a:latin typeface="Roboto" panose="02000000000000000000" pitchFamily="2" charset="0"/>
              <a:cs typeface="Times New Roman" panose="02020603050405020304" pitchFamily="18" charset="0"/>
            </a:endParaRPr>
          </a:p>
        </p:txBody>
      </p:sp>
      <p:sp>
        <p:nvSpPr>
          <p:cNvPr id="12" name="Rectangle 11">
            <a:extLst>
              <a:ext uri="{FF2B5EF4-FFF2-40B4-BE49-F238E27FC236}">
                <a16:creationId xmlns:a16="http://schemas.microsoft.com/office/drawing/2014/main" id="{48D915AD-286A-8F77-AAF5-396F0FEA7434}"/>
              </a:ext>
              <a:ext uri="{C183D7F6-B498-43B3-948B-1728B52AA6E4}">
                <adec:decorative xmlns:adec="http://schemas.microsoft.com/office/drawing/2017/decorative" val="1"/>
              </a:ext>
            </a:extLst>
          </p:cNvPr>
          <p:cNvSpPr/>
          <p:nvPr/>
        </p:nvSpPr>
        <p:spPr>
          <a:xfrm>
            <a:off x="715392" y="3352739"/>
            <a:ext cx="5476875" cy="2370329"/>
          </a:xfrm>
          <a:prstGeom prst="rect">
            <a:avLst/>
          </a:prstGeom>
          <a:no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le of berries">
            <a:extLst>
              <a:ext uri="{FF2B5EF4-FFF2-40B4-BE49-F238E27FC236}">
                <a16:creationId xmlns:a16="http://schemas.microsoft.com/office/drawing/2014/main" id="{46545139-A42E-18C1-95BC-50B6E429CF78}"/>
              </a:ext>
            </a:extLst>
          </p:cNvPr>
          <p:cNvPicPr>
            <a:picLocks noChangeAspect="1"/>
          </p:cNvPicPr>
          <p:nvPr/>
        </p:nvPicPr>
        <p:blipFill>
          <a:blip r:embed="rId3"/>
          <a:stretch>
            <a:fillRect/>
          </a:stretch>
        </p:blipFill>
        <p:spPr>
          <a:xfrm>
            <a:off x="7379313" y="1796716"/>
            <a:ext cx="4029232" cy="4029232"/>
          </a:xfrm>
          <a:prstGeom prst="rect">
            <a:avLst/>
          </a:prstGeom>
          <a:ln>
            <a:noFill/>
          </a:ln>
          <a:effectLst>
            <a:softEdge rad="112500"/>
          </a:effectLst>
        </p:spPr>
      </p:pic>
    </p:spTree>
    <p:extLst>
      <p:ext uri="{BB962C8B-B14F-4D97-AF65-F5344CB8AC3E}">
        <p14:creationId xmlns:p14="http://schemas.microsoft.com/office/powerpoint/2010/main" val="430088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CC7056-8D56-6E42-9EC0-244645CEAD02}"/>
              </a:ext>
            </a:extLst>
          </p:cNvPr>
          <p:cNvSpPr txBox="1">
            <a:spLocks noGrp="1"/>
          </p:cNvSpPr>
          <p:nvPr>
            <p:ph type="title" idx="4294967295"/>
          </p:nvPr>
        </p:nvSpPr>
        <p:spPr>
          <a:xfrm>
            <a:off x="783455" y="653255"/>
            <a:ext cx="10650538" cy="13367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3333"/>
              </a:lnSpc>
              <a:spcBef>
                <a:spcPts val="0"/>
              </a:spcBef>
              <a:spcAft>
                <a:spcPts val="600"/>
              </a:spcAft>
              <a:defRPr/>
            </a:pPr>
            <a:r>
              <a:rPr kumimoji="0" lang="en-US" sz="4000" b="0" i="0" u="none" strike="noStrike" kern="1200" cap="none" spc="0" normalizeH="0" baseline="0" noProof="0" dirty="0">
                <a:ln>
                  <a:noFill/>
                </a:ln>
                <a:solidFill>
                  <a:schemeClr val="tx1"/>
                </a:solidFill>
                <a:effectLst/>
                <a:uLnTx/>
                <a:uFillTx/>
              </a:rPr>
              <a:t>Best Practice:</a:t>
            </a:r>
            <a:br>
              <a:rPr kumimoji="0" lang="en-US" sz="4000" b="0" i="0" u="none" strike="noStrike" kern="1200" cap="none" spc="0" normalizeH="0" baseline="0" noProof="0" dirty="0">
                <a:ln>
                  <a:noFill/>
                </a:ln>
                <a:solidFill>
                  <a:schemeClr val="tx1"/>
                </a:solidFill>
                <a:effectLst/>
                <a:uLnTx/>
                <a:uFillTx/>
              </a:rPr>
            </a:br>
            <a:r>
              <a:rPr lang="en-US" sz="2800" b="0" spc="0" dirty="0">
                <a:solidFill>
                  <a:schemeClr val="tx1"/>
                </a:solidFill>
              </a:rPr>
              <a:t>Never use only color to differentiate</a:t>
            </a:r>
            <a:endParaRPr kumimoji="0" lang="en-US" sz="4000" b="0" i="0" u="none" strike="noStrike" kern="1200" cap="none" spc="0" normalizeH="0" baseline="0" noProof="0" dirty="0">
              <a:ln>
                <a:noFill/>
              </a:ln>
              <a:solidFill>
                <a:schemeClr val="tx1"/>
              </a:solidFill>
              <a:effectLst/>
              <a:uLnTx/>
              <a:uFillTx/>
            </a:endParaRPr>
          </a:p>
        </p:txBody>
      </p:sp>
      <p:sp>
        <p:nvSpPr>
          <p:cNvPr id="3" name="TextBox 2">
            <a:extLst>
              <a:ext uri="{FF2B5EF4-FFF2-40B4-BE49-F238E27FC236}">
                <a16:creationId xmlns:a16="http://schemas.microsoft.com/office/drawing/2014/main" id="{92B73080-1345-AE65-377B-BE6197648DBB}"/>
              </a:ext>
            </a:extLst>
          </p:cNvPr>
          <p:cNvSpPr txBox="1"/>
          <p:nvPr/>
        </p:nvSpPr>
        <p:spPr>
          <a:xfrm>
            <a:off x="923604" y="2811173"/>
            <a:ext cx="1715009" cy="3168240"/>
          </a:xfrm>
          <a:prstGeom prst="rect">
            <a:avLst/>
          </a:prstGeom>
          <a:noFill/>
        </p:spPr>
        <p:txBody>
          <a:bodyPr wrap="square">
            <a:spAutoFit/>
          </a:bodyPr>
          <a:lstStyle/>
          <a:p>
            <a:pPr>
              <a:lnSpc>
                <a:spcPct val="107000"/>
              </a:lnSpc>
              <a:spcAft>
                <a:spcPts val="800"/>
              </a:spcAft>
            </a:pPr>
            <a:r>
              <a:rPr lang="en-US" b="1" u="sng" kern="100">
                <a:solidFill>
                  <a:srgbClr val="007033"/>
                </a:solidFill>
                <a:latin typeface="Palatino Linotype" panose="02040502050505030304" pitchFamily="18" charset="0"/>
                <a:cs typeface="Times New Roman" panose="02020603050405020304" pitchFamily="18" charset="0"/>
              </a:rPr>
              <a:t>Safe Berries</a:t>
            </a:r>
          </a:p>
          <a:p>
            <a:pPr>
              <a:lnSpc>
                <a:spcPct val="107000"/>
              </a:lnSpc>
              <a:spcAft>
                <a:spcPts val="800"/>
              </a:spcAft>
            </a:pPr>
            <a:r>
              <a:rPr lang="en-US" b="1" kern="100">
                <a:solidFill>
                  <a:srgbClr val="007033"/>
                </a:solidFill>
                <a:latin typeface="Palatino Linotype" panose="02040502050505030304" pitchFamily="18" charset="0"/>
                <a:cs typeface="Times New Roman" panose="02020603050405020304" pitchFamily="18" charset="0"/>
              </a:rPr>
              <a:t>Chokeberries</a:t>
            </a:r>
          </a:p>
          <a:p>
            <a:pPr>
              <a:lnSpc>
                <a:spcPct val="107000"/>
              </a:lnSpc>
              <a:spcAft>
                <a:spcPts val="800"/>
              </a:spcAft>
            </a:pPr>
            <a:r>
              <a:rPr lang="en-US" b="1" kern="100">
                <a:solidFill>
                  <a:srgbClr val="007033"/>
                </a:solidFill>
                <a:latin typeface="Palatino Linotype" panose="02040502050505030304" pitchFamily="18" charset="0"/>
                <a:cs typeface="Times New Roman" panose="02020603050405020304" pitchFamily="18" charset="0"/>
              </a:rPr>
              <a:t>Cloudberries</a:t>
            </a:r>
          </a:p>
          <a:p>
            <a:pPr>
              <a:lnSpc>
                <a:spcPct val="107000"/>
              </a:lnSpc>
              <a:spcAft>
                <a:spcPts val="800"/>
              </a:spcAft>
            </a:pPr>
            <a:r>
              <a:rPr lang="en-US" b="1" kern="100">
                <a:solidFill>
                  <a:srgbClr val="007033"/>
                </a:solidFill>
                <a:latin typeface="Palatino Linotype" panose="02040502050505030304" pitchFamily="18" charset="0"/>
                <a:cs typeface="Times New Roman" panose="02020603050405020304" pitchFamily="18" charset="0"/>
              </a:rPr>
              <a:t>Gooseberries</a:t>
            </a:r>
          </a:p>
          <a:p>
            <a:pPr>
              <a:lnSpc>
                <a:spcPct val="107000"/>
              </a:lnSpc>
              <a:spcAft>
                <a:spcPts val="800"/>
              </a:spcAft>
            </a:pPr>
            <a:r>
              <a:rPr lang="en-US" sz="1800" b="1" kern="100">
                <a:solidFill>
                  <a:srgbClr val="007033"/>
                </a:solidFill>
                <a:effectLst/>
                <a:latin typeface="Palatino Linotype" panose="02040502050505030304" pitchFamily="18" charset="0"/>
                <a:ea typeface="Calibri" panose="020F0502020204030204" pitchFamily="34" charset="0"/>
                <a:cs typeface="Times New Roman" panose="02020603050405020304" pitchFamily="18" charset="0"/>
              </a:rPr>
              <a:t>Huckleberry</a:t>
            </a:r>
          </a:p>
          <a:p>
            <a:pPr>
              <a:lnSpc>
                <a:spcPct val="107000"/>
              </a:lnSpc>
              <a:spcAft>
                <a:spcPts val="800"/>
              </a:spcAft>
            </a:pPr>
            <a:r>
              <a:rPr lang="en-US" sz="1800" b="1" kern="100">
                <a:solidFill>
                  <a:srgbClr val="007033"/>
                </a:solidFill>
                <a:effectLst/>
                <a:latin typeface="Palatino Linotype" panose="02040502050505030304" pitchFamily="18" charset="0"/>
                <a:ea typeface="Calibri" panose="020F0502020204030204" pitchFamily="34" charset="0"/>
                <a:cs typeface="Times New Roman" panose="02020603050405020304" pitchFamily="18" charset="0"/>
              </a:rPr>
              <a:t>Mulberries</a:t>
            </a:r>
            <a:endParaRPr lang="en-US" sz="1800" kern="100">
              <a:solidFill>
                <a:srgbClr val="007033"/>
              </a:solidFill>
              <a:effectLst/>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1800" b="1" kern="100">
              <a:solidFill>
                <a:schemeClr val="bg2">
                  <a:lumMod val="50000"/>
                </a:schemeClr>
              </a:solidFill>
              <a:effectLst/>
              <a:latin typeface="Roboto"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193B2330-2A07-BB4C-53F4-7DD21C51870E}"/>
              </a:ext>
            </a:extLst>
          </p:cNvPr>
          <p:cNvSpPr txBox="1"/>
          <p:nvPr/>
        </p:nvSpPr>
        <p:spPr>
          <a:xfrm>
            <a:off x="3200860" y="2811173"/>
            <a:ext cx="6096000" cy="2369623"/>
          </a:xfrm>
          <a:prstGeom prst="rect">
            <a:avLst/>
          </a:prstGeom>
          <a:noFill/>
        </p:spPr>
        <p:txBody>
          <a:bodyPr wrap="square">
            <a:spAutoFit/>
          </a:bodyPr>
          <a:lstStyle/>
          <a:p>
            <a:pPr>
              <a:lnSpc>
                <a:spcPct val="107000"/>
              </a:lnSpc>
              <a:spcAft>
                <a:spcPts val="800"/>
              </a:spcAft>
            </a:pPr>
            <a:r>
              <a:rPr lang="en-US" b="1" u="sng" kern="100">
                <a:solidFill>
                  <a:srgbClr val="FF0000"/>
                </a:solidFill>
                <a:latin typeface="Palatino Linotype" panose="02040502050505030304" pitchFamily="18" charset="0"/>
                <a:cs typeface="Times New Roman" panose="02020603050405020304" pitchFamily="18" charset="0"/>
              </a:rPr>
              <a:t>Poisonous Berries</a:t>
            </a:r>
          </a:p>
          <a:p>
            <a:pPr>
              <a:lnSpc>
                <a:spcPct val="107000"/>
              </a:lnSpc>
              <a:spcAft>
                <a:spcPts val="800"/>
              </a:spcAft>
            </a:pPr>
            <a:r>
              <a:rPr lang="en-US" sz="1800" b="1" kern="10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rPr>
              <a:t>Holly berries</a:t>
            </a:r>
          </a:p>
          <a:p>
            <a:pPr>
              <a:lnSpc>
                <a:spcPct val="107000"/>
              </a:lnSpc>
              <a:spcAft>
                <a:spcPts val="800"/>
              </a:spcAft>
            </a:pPr>
            <a:r>
              <a:rPr lang="en-US" sz="1800" b="1" kern="10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rPr>
              <a:t>Ivy berries</a:t>
            </a:r>
          </a:p>
          <a:p>
            <a:pPr>
              <a:lnSpc>
                <a:spcPct val="107000"/>
              </a:lnSpc>
              <a:spcAft>
                <a:spcPts val="800"/>
              </a:spcAft>
            </a:pPr>
            <a:r>
              <a:rPr lang="en-US" sz="1800" b="1" kern="10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rPr>
              <a:t>Jerusalem cherries</a:t>
            </a:r>
            <a:endParaRPr lang="en-US" sz="1800" kern="10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0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rPr>
              <a:t>Mistletoe</a:t>
            </a:r>
          </a:p>
          <a:p>
            <a:pPr marL="0" marR="0">
              <a:lnSpc>
                <a:spcPct val="107000"/>
              </a:lnSpc>
              <a:spcBef>
                <a:spcPts val="0"/>
              </a:spcBef>
              <a:spcAft>
                <a:spcPts val="800"/>
              </a:spcAft>
            </a:pPr>
            <a:r>
              <a:rPr lang="en-US" sz="1800" b="1" kern="10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rPr>
              <a:t>Pokeweed berries</a:t>
            </a:r>
            <a:endParaRPr lang="en-US" sz="1800" kern="100">
              <a:solidFill>
                <a:srgbClr val="FF00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8D915AD-286A-8F77-AAF5-396F0FEA7434}"/>
              </a:ext>
              <a:ext uri="{C183D7F6-B498-43B3-948B-1728B52AA6E4}">
                <adec:decorative xmlns:adec="http://schemas.microsoft.com/office/drawing/2017/decorative" val="1"/>
              </a:ext>
            </a:extLst>
          </p:cNvPr>
          <p:cNvSpPr/>
          <p:nvPr/>
        </p:nvSpPr>
        <p:spPr>
          <a:xfrm>
            <a:off x="923604" y="2625581"/>
            <a:ext cx="5706827" cy="3073192"/>
          </a:xfrm>
          <a:prstGeom prst="rect">
            <a:avLst/>
          </a:prstGeom>
          <a:no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le of berries">
            <a:extLst>
              <a:ext uri="{FF2B5EF4-FFF2-40B4-BE49-F238E27FC236}">
                <a16:creationId xmlns:a16="http://schemas.microsoft.com/office/drawing/2014/main" id="{4185CE02-0031-D193-8082-BD529AFCAD3B}"/>
              </a:ext>
            </a:extLst>
          </p:cNvPr>
          <p:cNvPicPr>
            <a:picLocks noChangeAspect="1"/>
          </p:cNvPicPr>
          <p:nvPr/>
        </p:nvPicPr>
        <p:blipFill>
          <a:blip r:embed="rId3"/>
          <a:stretch>
            <a:fillRect/>
          </a:stretch>
        </p:blipFill>
        <p:spPr>
          <a:xfrm>
            <a:off x="7191256" y="1608659"/>
            <a:ext cx="4217289" cy="4217289"/>
          </a:xfrm>
          <a:prstGeom prst="rect">
            <a:avLst/>
          </a:prstGeom>
          <a:ln>
            <a:noFill/>
          </a:ln>
          <a:effectLst>
            <a:softEdge rad="112500"/>
          </a:effectLst>
        </p:spPr>
      </p:pic>
    </p:spTree>
    <p:extLst>
      <p:ext uri="{BB962C8B-B14F-4D97-AF65-F5344CB8AC3E}">
        <p14:creationId xmlns:p14="http://schemas.microsoft.com/office/powerpoint/2010/main" val="3169957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5" name="Google Shape;682;p31">
            <a:extLst>
              <a:ext uri="{FF2B5EF4-FFF2-40B4-BE49-F238E27FC236}">
                <a16:creationId xmlns:a16="http://schemas.microsoft.com/office/drawing/2014/main" id="{D981F4DD-6537-A990-F02F-0AC4F17C1F43}"/>
              </a:ext>
            </a:extLst>
          </p:cNvPr>
          <p:cNvSpPr txBox="1"/>
          <p:nvPr/>
        </p:nvSpPr>
        <p:spPr>
          <a:xfrm>
            <a:off x="1881" y="341440"/>
            <a:ext cx="12190119" cy="818649"/>
          </a:xfrm>
          <a:prstGeom prst="rect">
            <a:avLst/>
          </a:prstGeom>
          <a:noFill/>
          <a:ln>
            <a:noFill/>
          </a:ln>
        </p:spPr>
        <p:txBody>
          <a:bodyPr spcFirstLastPara="1" wrap="square" lIns="60941" tIns="30462" rIns="60941" bIns="30462" anchor="t" anchorCtr="0">
            <a:spAutoFit/>
          </a:bodyPr>
          <a:lstStyle/>
          <a:p>
            <a:pPr algn="ct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Accessible Documents</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7" name="TextBox 6">
            <a:extLst>
              <a:ext uri="{FF2B5EF4-FFF2-40B4-BE49-F238E27FC236}">
                <a16:creationId xmlns:a16="http://schemas.microsoft.com/office/drawing/2014/main" id="{E7F1A703-41DD-1507-6A7E-BE81F08B0796}"/>
              </a:ext>
            </a:extLst>
          </p:cNvPr>
          <p:cNvSpPr txBox="1"/>
          <p:nvPr/>
        </p:nvSpPr>
        <p:spPr>
          <a:xfrm>
            <a:off x="522016" y="1160089"/>
            <a:ext cx="11147967" cy="7017306"/>
          </a:xfrm>
          <a:prstGeom prst="rect">
            <a:avLst/>
          </a:prstGeom>
          <a:noFill/>
        </p:spPr>
        <p:txBody>
          <a:bodyPr wrap="square">
            <a:spAutoFit/>
          </a:bodyPr>
          <a:lstStyle/>
          <a:p>
            <a:pPr algn="l"/>
            <a:r>
              <a:rPr lang="en-US" b="1" i="0" u="sng" dirty="0">
                <a:solidFill>
                  <a:srgbClr val="1B1B1B"/>
                </a:solidFill>
                <a:effectLst/>
                <a:latin typeface="Public Sans Web"/>
              </a:rPr>
              <a:t>Begin with an Accessible Platform</a:t>
            </a:r>
          </a:p>
          <a:p>
            <a:pPr algn="l">
              <a:buFont typeface="Arial" panose="020B0604020202020204" pitchFamily="34" charset="0"/>
              <a:buChar char="•"/>
            </a:pPr>
            <a:endParaRPr lang="en-US" b="0" i="0" dirty="0">
              <a:solidFill>
                <a:srgbClr val="1B1B1B"/>
              </a:solidFill>
              <a:effectLst/>
              <a:latin typeface="Public Sans Web"/>
            </a:endParaRPr>
          </a:p>
          <a:p>
            <a:pPr algn="l">
              <a:buFont typeface="Arial" panose="020B0604020202020204" pitchFamily="34" charset="0"/>
              <a:buChar char="•"/>
            </a:pPr>
            <a:r>
              <a:rPr lang="en-US" b="0" i="0" dirty="0">
                <a:solidFill>
                  <a:srgbClr val="1B1B1B"/>
                </a:solidFill>
                <a:effectLst/>
                <a:latin typeface="Public Sans Web"/>
              </a:rPr>
              <a:t>Advocate for the use of authoring tools and document converters that enable users to easily create accessible documents. Where possible, upgrade existing tools (e.g., Microsoft Office or Adobe Acrobat) to the latest version. Benefits include:</a:t>
            </a:r>
          </a:p>
          <a:p>
            <a:pPr marL="742950" lvl="1" indent="-285750" algn="l">
              <a:buFont typeface="Arial" panose="020B0604020202020204" pitchFamily="34" charset="0"/>
              <a:buChar char="•"/>
            </a:pPr>
            <a:r>
              <a:rPr lang="en-US" b="0" i="0" dirty="0">
                <a:solidFill>
                  <a:srgbClr val="1B1B1B"/>
                </a:solidFill>
                <a:effectLst/>
                <a:latin typeface="Public Sans Web"/>
              </a:rPr>
              <a:t>Authoring and evaluation features that make it easier to create accessible documents;</a:t>
            </a:r>
          </a:p>
          <a:p>
            <a:pPr marL="742950" lvl="1" indent="-285750" algn="l">
              <a:buFont typeface="Arial" panose="020B0604020202020204" pitchFamily="34" charset="0"/>
              <a:buChar char="•"/>
            </a:pPr>
            <a:r>
              <a:rPr lang="en-US" b="0" i="0" dirty="0">
                <a:solidFill>
                  <a:srgbClr val="1B1B1B"/>
                </a:solidFill>
                <a:effectLst/>
                <a:latin typeface="Public Sans Web"/>
              </a:rPr>
              <a:t>Conformance to requirements for software-authoring tools requirement in the Revised 508 standards.</a:t>
            </a:r>
          </a:p>
          <a:p>
            <a:pPr marL="342900" indent="-342900" algn="l">
              <a:buFont typeface="+mj-lt"/>
              <a:buAutoNum type="arabicPeriod"/>
            </a:pPr>
            <a:endParaRPr lang="en-US" b="0" i="0" dirty="0">
              <a:solidFill>
                <a:srgbClr val="1B1B1B"/>
              </a:solidFill>
              <a:effectLst/>
              <a:latin typeface="Public Sans Web"/>
            </a:endParaRPr>
          </a:p>
          <a:p>
            <a:r>
              <a:rPr lang="en-US" b="1" u="sng" dirty="0">
                <a:solidFill>
                  <a:srgbClr val="1B1B1B"/>
                </a:solidFill>
                <a:latin typeface="Public Sans Web"/>
              </a:rPr>
              <a:t>Create in an accessible format</a:t>
            </a:r>
          </a:p>
          <a:p>
            <a:endParaRPr lang="en-US" b="1" i="0" u="sng" dirty="0">
              <a:solidFill>
                <a:srgbClr val="1B1B1B"/>
              </a:solidFill>
              <a:effectLst/>
              <a:latin typeface="Public Sans Web"/>
            </a:endParaRPr>
          </a:p>
          <a:p>
            <a:pPr algn="l">
              <a:buFont typeface="Arial" panose="020B0604020202020204" pitchFamily="34" charset="0"/>
              <a:buChar char="•"/>
            </a:pPr>
            <a:r>
              <a:rPr lang="en-US" b="0" i="0" dirty="0">
                <a:solidFill>
                  <a:srgbClr val="1B1B1B"/>
                </a:solidFill>
                <a:effectLst/>
                <a:latin typeface="Public Sans Web"/>
              </a:rPr>
              <a:t>Save documents as .docx format to preserve accessibility features. Other formats that can be produced by Microsoft Word (RTF, DOC, TXT, and ODF) may not be accessible.</a:t>
            </a:r>
          </a:p>
          <a:p>
            <a:pPr algn="l">
              <a:buFont typeface="Arial" panose="020B0604020202020204" pitchFamily="34" charset="0"/>
              <a:buChar char="•"/>
            </a:pPr>
            <a:endParaRPr lang="en-US" b="0" i="0" dirty="0">
              <a:solidFill>
                <a:srgbClr val="1B1B1B"/>
              </a:solidFill>
              <a:effectLst/>
              <a:latin typeface="Public Sans Web"/>
            </a:endParaRPr>
          </a:p>
          <a:p>
            <a:pPr>
              <a:buFont typeface="Arial" panose="020B0604020202020204" pitchFamily="34" charset="0"/>
              <a:buChar char="•"/>
            </a:pPr>
            <a:r>
              <a:rPr lang="en-US" b="1" u="sng" dirty="0">
                <a:solidFill>
                  <a:srgbClr val="1B1B1B"/>
                </a:solidFill>
                <a:latin typeface="Public Sans Web"/>
              </a:rPr>
              <a:t>Build processes around best practices</a:t>
            </a:r>
          </a:p>
          <a:p>
            <a:pPr>
              <a:buFont typeface="Arial" panose="020B0604020202020204" pitchFamily="34" charset="0"/>
              <a:buChar char="•"/>
            </a:pPr>
            <a:endParaRPr lang="en-US" b="1" i="0" u="sng" dirty="0">
              <a:solidFill>
                <a:srgbClr val="1B1B1B"/>
              </a:solidFill>
              <a:effectLst/>
              <a:latin typeface="Public Sans Web"/>
            </a:endParaRPr>
          </a:p>
          <a:p>
            <a:pPr algn="l">
              <a:buFont typeface="Arial" panose="020B0604020202020204" pitchFamily="34" charset="0"/>
              <a:buChar char="•"/>
            </a:pPr>
            <a:r>
              <a:rPr lang="en-US" b="0" i="0" dirty="0">
                <a:solidFill>
                  <a:srgbClr val="1B1B1B"/>
                </a:solidFill>
                <a:effectLst/>
                <a:latin typeface="Public Sans Web"/>
              </a:rPr>
              <a:t>Develop reusable accessible design templates to reduce the level of effort to create accessible electronic content.</a:t>
            </a:r>
          </a:p>
          <a:p>
            <a:pPr marL="742950" lvl="1" indent="-285750" algn="l">
              <a:buFont typeface="Arial" panose="020B0604020202020204" pitchFamily="34" charset="0"/>
              <a:buChar char="•"/>
            </a:pPr>
            <a:r>
              <a:rPr lang="en-US" b="0" i="0" dirty="0">
                <a:solidFill>
                  <a:srgbClr val="1B1B1B"/>
                </a:solidFill>
                <a:effectLst/>
                <a:latin typeface="Public Sans Web"/>
              </a:rPr>
              <a:t>Follow responsive design principles that support accessibility on different types of devices.</a:t>
            </a:r>
          </a:p>
          <a:p>
            <a:pPr marL="742950" lvl="1" indent="-285750" algn="l">
              <a:buFont typeface="Arial" panose="020B0604020202020204" pitchFamily="34" charset="0"/>
              <a:buChar char="•"/>
            </a:pPr>
            <a:endParaRPr lang="en-US" b="0" i="0" dirty="0">
              <a:solidFill>
                <a:srgbClr val="1B1B1B"/>
              </a:solidFill>
              <a:effectLst/>
              <a:latin typeface="Public Sans Web"/>
            </a:endParaRPr>
          </a:p>
          <a:p>
            <a:pPr marL="342900" indent="-342900">
              <a:buFontTx/>
              <a:buAutoNum type="arabicPeriod"/>
            </a:pPr>
            <a:endParaRPr lang="en-US" b="0" i="0" dirty="0">
              <a:solidFill>
                <a:srgbClr val="000000"/>
              </a:solidFill>
              <a:effectLst/>
              <a:latin typeface="roboto" panose="02000000000000000000" pitchFamily="2" charset="0"/>
            </a:endParaRPr>
          </a:p>
          <a:p>
            <a:pPr marL="342900" indent="-342900" algn="l">
              <a:buAutoNum type="arabicPeriod"/>
            </a:pPr>
            <a:endParaRPr lang="en-US" b="0" i="0" dirty="0">
              <a:solidFill>
                <a:srgbClr val="000000"/>
              </a:solidFill>
              <a:effectLst/>
              <a:latin typeface="roboto" panose="02000000000000000000" pitchFamily="2" charset="0"/>
            </a:endParaRPr>
          </a:p>
          <a:p>
            <a:pPr marL="342900" indent="-342900" algn="l">
              <a:buAutoNum type="arabicPeriod"/>
            </a:pPr>
            <a:endParaRPr lang="en-US" b="0" i="0" dirty="0">
              <a:solidFill>
                <a:srgbClr val="000000"/>
              </a:solidFill>
              <a:effectLst/>
              <a:latin typeface="roboto" panose="02000000000000000000" pitchFamily="2" charset="0"/>
            </a:endParaRPr>
          </a:p>
          <a:p>
            <a:pPr marL="342900" indent="-342900" algn="l">
              <a:buAutoNum type="arabicPeriod"/>
            </a:pPr>
            <a:endParaRPr lang="en-US" dirty="0">
              <a:solidFill>
                <a:srgbClr val="000000"/>
              </a:solidFill>
              <a:latin typeface="roboto" panose="02000000000000000000" pitchFamily="2" charset="0"/>
            </a:endParaRPr>
          </a:p>
          <a:p>
            <a:pPr marL="342900" indent="-342900" algn="l">
              <a:buAutoNum type="arabicPeriod"/>
            </a:pPr>
            <a:endParaRPr lang="en-US" b="0" i="0" dirty="0">
              <a:solidFill>
                <a:srgbClr val="000000"/>
              </a:solidFill>
              <a:effectLst/>
              <a:latin typeface="roboto" panose="02000000000000000000" pitchFamily="2" charset="0"/>
            </a:endParaRPr>
          </a:p>
          <a:p>
            <a:pPr marL="342900" indent="-342900" algn="l">
              <a:buAutoNum type="arabicPeriod"/>
            </a:pPr>
            <a:endParaRPr lang="en-US" dirty="0">
              <a:solidFill>
                <a:srgbClr val="000000"/>
              </a:solidFill>
              <a:latin typeface="roboto" panose="02000000000000000000" pitchFamily="2" charset="0"/>
            </a:endParaRPr>
          </a:p>
          <a:p>
            <a:pPr marL="342900" indent="-342900" algn="l">
              <a:buAutoNum type="arabicPeriod"/>
            </a:pPr>
            <a:endParaRPr lang="en-US"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419071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41"/>
          <p:cNvSpPr txBox="1"/>
          <p:nvPr/>
        </p:nvSpPr>
        <p:spPr>
          <a:xfrm>
            <a:off x="844120" y="1124848"/>
            <a:ext cx="4885603" cy="818649"/>
          </a:xfrm>
          <a:prstGeom prst="rect">
            <a:avLst/>
          </a:prstGeom>
          <a:noFill/>
          <a:ln>
            <a:noFill/>
          </a:ln>
        </p:spPr>
        <p:txBody>
          <a:bodyPr spcFirstLastPara="1" wrap="square" lIns="60941" tIns="30462" rIns="60941" bIns="30462" anchor="t" anchorCtr="0">
            <a:spAutoFit/>
          </a:bodyPr>
          <a:lstStyle/>
          <a:p>
            <a:pP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Remediation Plan</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806" name="Google Shape;806;p41"/>
          <p:cNvSpPr txBox="1"/>
          <p:nvPr/>
        </p:nvSpPr>
        <p:spPr>
          <a:xfrm>
            <a:off x="844120" y="2162987"/>
            <a:ext cx="4566341" cy="3130821"/>
          </a:xfrm>
          <a:prstGeom prst="rect">
            <a:avLst/>
          </a:prstGeom>
          <a:noFill/>
          <a:ln>
            <a:noFill/>
          </a:ln>
        </p:spPr>
        <p:txBody>
          <a:bodyPr spcFirstLastPara="1" wrap="square" lIns="60941" tIns="30462" rIns="60941" bIns="30462" anchor="t" anchorCtr="0">
            <a:spAutoFit/>
          </a:bodyPr>
          <a:lstStyle/>
          <a:p>
            <a:pPr marL="189865" indent="-189865">
              <a:lnSpc>
                <a:spcPct val="150000"/>
              </a:lnSpc>
              <a:buClr>
                <a:srgbClr val="0A0C35"/>
              </a:buClr>
              <a:buSzPts val="2000"/>
              <a:buFont typeface="Arial"/>
              <a:buChar char="•"/>
            </a:pPr>
            <a:r>
              <a:rPr lang="en-US" sz="1333" dirty="0">
                <a:solidFill>
                  <a:srgbClr val="0A0C35"/>
                </a:solidFill>
                <a:latin typeface="Roboto Medium"/>
                <a:ea typeface="Roboto Medium"/>
                <a:cs typeface="Roboto Medium"/>
                <a:sym typeface="Roboto Medium"/>
              </a:rPr>
              <a:t>Make a timeline to fix existing errors.</a:t>
            </a:r>
            <a:endParaRPr lang="en-US" sz="1200" dirty="0">
              <a:cs typeface="Arial" panose="020B0604020202020204"/>
            </a:endParaRPr>
          </a:p>
          <a:p>
            <a:pPr marL="189865" indent="-156210">
              <a:lnSpc>
                <a:spcPct val="150000"/>
              </a:lnSpc>
              <a:buClr>
                <a:schemeClr val="dk1"/>
              </a:buClr>
              <a:buSzPts val="800"/>
            </a:pPr>
            <a:endParaRPr sz="533" dirty="0">
              <a:solidFill>
                <a:srgbClr val="0A0C35"/>
              </a:solidFill>
              <a:latin typeface="Roboto Medium"/>
              <a:ea typeface="Roboto Medium"/>
              <a:cs typeface="Roboto Medium"/>
            </a:endParaRPr>
          </a:p>
          <a:p>
            <a:pPr marL="189865" indent="-189865">
              <a:lnSpc>
                <a:spcPct val="150000"/>
              </a:lnSpc>
              <a:buClr>
                <a:srgbClr val="0A0C35"/>
              </a:buClr>
              <a:buSzPts val="2000"/>
              <a:buFont typeface="Arial"/>
              <a:buChar char="•"/>
            </a:pPr>
            <a:r>
              <a:rPr lang="en-US" sz="1300" dirty="0">
                <a:solidFill>
                  <a:srgbClr val="0A0C35"/>
                </a:solidFill>
                <a:latin typeface="Roboto Medium"/>
                <a:ea typeface="Roboto Medium"/>
                <a:cs typeface="Roboto Medium"/>
                <a:sym typeface="Roboto Medium"/>
              </a:rPr>
              <a:t>Ensure visuals include strong, descriptive alternate text.</a:t>
            </a:r>
            <a:endParaRPr sz="1300" dirty="0">
              <a:cs typeface="Arial" panose="020B0604020202020204"/>
            </a:endParaRPr>
          </a:p>
          <a:p>
            <a:pPr marL="189865" indent="-156210">
              <a:lnSpc>
                <a:spcPct val="150000"/>
              </a:lnSpc>
              <a:buClr>
                <a:schemeClr val="dk1"/>
              </a:buClr>
              <a:buSzPts val="800"/>
            </a:pPr>
            <a:endParaRPr sz="533" dirty="0">
              <a:solidFill>
                <a:srgbClr val="0A0C35"/>
              </a:solidFill>
              <a:latin typeface="Roboto Medium"/>
              <a:ea typeface="Roboto Medium"/>
              <a:cs typeface="Roboto Medium"/>
            </a:endParaRPr>
          </a:p>
          <a:p>
            <a:pPr marL="189865" indent="-189865">
              <a:lnSpc>
                <a:spcPct val="150000"/>
              </a:lnSpc>
              <a:buClr>
                <a:srgbClr val="0A0C35"/>
              </a:buClr>
              <a:buSzPts val="2000"/>
              <a:buFont typeface="Arial"/>
              <a:buChar char="•"/>
            </a:pPr>
            <a:r>
              <a:rPr lang="en-US" sz="1333" dirty="0">
                <a:solidFill>
                  <a:srgbClr val="0A0C35"/>
                </a:solidFill>
                <a:latin typeface="Roboto Medium"/>
                <a:ea typeface="Roboto Medium"/>
                <a:cs typeface="Roboto Medium"/>
                <a:sym typeface="Roboto Medium"/>
              </a:rPr>
              <a:t>Create color contrast.</a:t>
            </a:r>
            <a:endParaRPr sz="1200" dirty="0">
              <a:cs typeface="Arial" panose="020B0604020202020204"/>
            </a:endParaRPr>
          </a:p>
          <a:p>
            <a:pPr marL="189865" indent="-156210">
              <a:lnSpc>
                <a:spcPct val="150000"/>
              </a:lnSpc>
              <a:buClr>
                <a:schemeClr val="dk1"/>
              </a:buClr>
              <a:buSzPts val="800"/>
            </a:pPr>
            <a:endParaRPr sz="533" dirty="0">
              <a:solidFill>
                <a:srgbClr val="0A0C35"/>
              </a:solidFill>
              <a:latin typeface="Roboto Medium"/>
              <a:ea typeface="Roboto Medium"/>
              <a:cs typeface="Roboto Medium"/>
            </a:endParaRPr>
          </a:p>
          <a:p>
            <a:pPr marL="189865" indent="-189865">
              <a:lnSpc>
                <a:spcPct val="150000"/>
              </a:lnSpc>
              <a:buClr>
                <a:srgbClr val="0A0C35"/>
              </a:buClr>
              <a:buSzPts val="2000"/>
              <a:buFont typeface="Arial"/>
              <a:buChar char="•"/>
            </a:pPr>
            <a:r>
              <a:rPr lang="en-US" sz="1333" dirty="0">
                <a:solidFill>
                  <a:srgbClr val="0A0C35"/>
                </a:solidFill>
                <a:latin typeface="Roboto Medium"/>
                <a:ea typeface="Roboto Medium"/>
                <a:cs typeface="Roboto Medium"/>
                <a:sym typeface="Roboto Medium"/>
              </a:rPr>
              <a:t>Website should be navigable by mouse and keyboard elements.</a:t>
            </a:r>
            <a:endParaRPr sz="1200" dirty="0">
              <a:cs typeface="Arial" panose="020B0604020202020204"/>
            </a:endParaRPr>
          </a:p>
          <a:p>
            <a:pPr marL="189865" indent="-156210">
              <a:lnSpc>
                <a:spcPct val="150000"/>
              </a:lnSpc>
              <a:buClr>
                <a:schemeClr val="dk1"/>
              </a:buClr>
              <a:buSzPts val="800"/>
            </a:pPr>
            <a:endParaRPr sz="533" dirty="0">
              <a:solidFill>
                <a:srgbClr val="0A0C35"/>
              </a:solidFill>
              <a:latin typeface="Roboto Medium"/>
              <a:ea typeface="Roboto Medium"/>
              <a:cs typeface="Roboto Medium"/>
            </a:endParaRPr>
          </a:p>
          <a:p>
            <a:pPr marL="189865" indent="-189865">
              <a:lnSpc>
                <a:spcPct val="150000"/>
              </a:lnSpc>
              <a:buClr>
                <a:srgbClr val="0A0C35"/>
              </a:buClr>
              <a:buSzPts val="2000"/>
              <a:buFont typeface="Arial"/>
              <a:buChar char="•"/>
            </a:pPr>
            <a:r>
              <a:rPr lang="en-US" sz="1333" dirty="0">
                <a:solidFill>
                  <a:srgbClr val="0A0C35"/>
                </a:solidFill>
                <a:latin typeface="Roboto Medium"/>
                <a:ea typeface="Roboto Medium"/>
                <a:cs typeface="Roboto Medium"/>
                <a:sym typeface="Roboto Medium"/>
              </a:rPr>
              <a:t>Screen readers must experience entire page.</a:t>
            </a:r>
            <a:endParaRPr sz="1200" dirty="0">
              <a:cs typeface="Arial" panose="020B0604020202020204"/>
            </a:endParaRPr>
          </a:p>
          <a:p>
            <a:pPr marL="189865" indent="-156210">
              <a:lnSpc>
                <a:spcPct val="150000"/>
              </a:lnSpc>
              <a:buClr>
                <a:schemeClr val="dk1"/>
              </a:buClr>
              <a:buSzPts val="800"/>
            </a:pPr>
            <a:endParaRPr sz="533" dirty="0">
              <a:solidFill>
                <a:srgbClr val="0A0C35"/>
              </a:solidFill>
              <a:latin typeface="Roboto Medium"/>
              <a:ea typeface="Roboto Medium"/>
              <a:cs typeface="Roboto Medium"/>
            </a:endParaRPr>
          </a:p>
          <a:p>
            <a:pPr marL="189865" indent="-189865">
              <a:lnSpc>
                <a:spcPct val="150000"/>
              </a:lnSpc>
              <a:buClr>
                <a:srgbClr val="0A0C35"/>
              </a:buClr>
              <a:buSzPts val="2000"/>
              <a:buFont typeface="Arial"/>
              <a:buChar char="•"/>
            </a:pPr>
            <a:r>
              <a:rPr lang="en-US" sz="1333" dirty="0">
                <a:solidFill>
                  <a:srgbClr val="0A0C35"/>
                </a:solidFill>
                <a:latin typeface="Roboto Medium"/>
                <a:ea typeface="Roboto Medium"/>
                <a:cs typeface="Roboto Medium"/>
                <a:sym typeface="Roboto Medium"/>
              </a:rPr>
              <a:t>Most PDF documents are not accessible; use HTML when possible.</a:t>
            </a:r>
            <a:endParaRPr sz="1200" dirty="0">
              <a:cs typeface="Arial" panose="020B0604020202020204"/>
            </a:endParaRPr>
          </a:p>
        </p:txBody>
      </p:sp>
      <p:pic>
        <p:nvPicPr>
          <p:cNvPr id="809" name="Google Shape;809;p41">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6589713" y="0"/>
            <a:ext cx="5602287"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38"/>
          <p:cNvSpPr txBox="1"/>
          <p:nvPr/>
        </p:nvSpPr>
        <p:spPr>
          <a:xfrm>
            <a:off x="841080" y="698070"/>
            <a:ext cx="5000338" cy="818649"/>
          </a:xfrm>
          <a:prstGeom prst="rect">
            <a:avLst/>
          </a:prstGeom>
          <a:noFill/>
          <a:ln>
            <a:noFill/>
          </a:ln>
        </p:spPr>
        <p:txBody>
          <a:bodyPr spcFirstLastPara="1" wrap="square" lIns="60941" tIns="30462" rIns="60941" bIns="30462" anchor="t" anchorCtr="0">
            <a:spAutoFit/>
          </a:bodyPr>
          <a:lstStyle/>
          <a:p>
            <a:pP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Audit</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773" name="Google Shape;773;p38" descr="WAVE Web Accessibility Tool"/>
          <p:cNvPicPr preferRelativeResize="0"/>
          <p:nvPr/>
        </p:nvPicPr>
        <p:blipFill rotWithShape="1">
          <a:blip r:embed="rId3">
            <a:alphaModFix/>
          </a:blip>
          <a:srcRect/>
          <a:stretch/>
        </p:blipFill>
        <p:spPr>
          <a:xfrm>
            <a:off x="7450630" y="1073432"/>
            <a:ext cx="2291651" cy="533400"/>
          </a:xfrm>
          <a:prstGeom prst="rect">
            <a:avLst/>
          </a:prstGeom>
          <a:noFill/>
          <a:ln>
            <a:noFill/>
          </a:ln>
        </p:spPr>
      </p:pic>
      <p:sp>
        <p:nvSpPr>
          <p:cNvPr id="777" name="Google Shape;777;p38"/>
          <p:cNvSpPr txBox="1"/>
          <p:nvPr/>
        </p:nvSpPr>
        <p:spPr>
          <a:xfrm>
            <a:off x="841080" y="1607652"/>
            <a:ext cx="5961894" cy="2816056"/>
          </a:xfrm>
          <a:prstGeom prst="rect">
            <a:avLst/>
          </a:prstGeom>
          <a:noFill/>
          <a:ln>
            <a:noFill/>
          </a:ln>
        </p:spPr>
        <p:txBody>
          <a:bodyPr spcFirstLastPara="1" wrap="square" lIns="60941" tIns="30462" rIns="60941" bIns="30462" anchor="t" anchorCtr="0">
            <a:spAutoFit/>
          </a:bodyPr>
          <a:lstStyle/>
          <a:p>
            <a:pPr>
              <a:lnSpc>
                <a:spcPct val="150000"/>
              </a:lnSpc>
            </a:pPr>
            <a:r>
              <a:rPr lang="en-US" sz="1600" dirty="0">
                <a:solidFill>
                  <a:srgbClr val="000696"/>
                </a:solidFill>
                <a:latin typeface="Roboto Black"/>
                <a:ea typeface="Roboto Black"/>
                <a:cs typeface="Roboto Black"/>
                <a:sym typeface="Roboto Black"/>
              </a:rPr>
              <a:t>Free Single Page Scans:</a:t>
            </a:r>
            <a:endParaRPr sz="1400" dirty="0"/>
          </a:p>
          <a:p>
            <a:pPr marL="228577" indent="-228577">
              <a:lnSpc>
                <a:spcPct val="150000"/>
              </a:lnSpc>
              <a:buClr>
                <a:srgbClr val="0A0C35"/>
              </a:buClr>
              <a:buSzPts val="2000"/>
              <a:buFont typeface="Arial"/>
              <a:buChar char="•"/>
            </a:pPr>
            <a:r>
              <a:rPr lang="en-US" sz="1600" dirty="0">
                <a:solidFill>
                  <a:srgbClr val="0A0C35"/>
                </a:solidFill>
                <a:latin typeface="Roboto Medium"/>
                <a:ea typeface="Roboto Medium"/>
                <a:cs typeface="Roboto Medium"/>
                <a:sym typeface="Roboto Medium"/>
              </a:rPr>
              <a:t>Wave   </a:t>
            </a:r>
            <a:r>
              <a:rPr lang="en-US" sz="1400" dirty="0">
                <a:solidFill>
                  <a:srgbClr val="0A0C35"/>
                </a:solidFill>
                <a:latin typeface="Roboto Medium"/>
                <a:ea typeface="Roboto Medium"/>
                <a:hlinkClick r:id="rId4">
                  <a:extLst>
                    <a:ext uri="{A12FA001-AC4F-418D-AE19-62706E023703}">
                      <ahyp:hlinkClr xmlns:ahyp="http://schemas.microsoft.com/office/drawing/2018/hyperlinkcolor" val="tx"/>
                    </a:ext>
                  </a:extLst>
                </a:hlinkClick>
              </a:rPr>
              <a:t>www.wave.webaim.org</a:t>
            </a:r>
            <a:r>
              <a:rPr lang="en-US" sz="1400" dirty="0">
                <a:solidFill>
                  <a:srgbClr val="0A0C35"/>
                </a:solidFill>
                <a:latin typeface="Roboto Medium"/>
                <a:ea typeface="Roboto Medium"/>
              </a:rPr>
              <a:t> (Wave is named by the Colorado OIT)</a:t>
            </a:r>
          </a:p>
          <a:p>
            <a:pPr marL="228577" indent="-228577">
              <a:lnSpc>
                <a:spcPct val="150000"/>
              </a:lnSpc>
              <a:buClr>
                <a:srgbClr val="0A0C35"/>
              </a:buClr>
              <a:buSzPts val="2000"/>
              <a:buFont typeface="Arial"/>
              <a:buChar char="•"/>
            </a:pPr>
            <a:r>
              <a:rPr lang="en-US" sz="1600" dirty="0">
                <a:solidFill>
                  <a:srgbClr val="0A0C35"/>
                </a:solidFill>
                <a:latin typeface="Roboto Medium"/>
                <a:ea typeface="Roboto Medium"/>
              </a:rPr>
              <a:t>ANDI </a:t>
            </a:r>
            <a:r>
              <a:rPr lang="en-US" sz="1400" dirty="0">
                <a:solidFill>
                  <a:srgbClr val="0A0C35"/>
                </a:solidFill>
                <a:latin typeface="Roboto Medium"/>
                <a:ea typeface="Roboto Medium"/>
                <a:hlinkClick r:id="rId5"/>
              </a:rPr>
              <a:t>https://www.ssa.gov/accessibility/andi/</a:t>
            </a:r>
            <a:endParaRPr lang="en-US" sz="1400" dirty="0">
              <a:solidFill>
                <a:srgbClr val="0A0C35"/>
              </a:solidFill>
              <a:latin typeface="Roboto Medium"/>
              <a:ea typeface="Roboto Medium"/>
            </a:endParaRPr>
          </a:p>
          <a:p>
            <a:pPr marL="228577" indent="-228577">
              <a:lnSpc>
                <a:spcPct val="150000"/>
              </a:lnSpc>
              <a:buClr>
                <a:srgbClr val="0A0C35"/>
              </a:buClr>
              <a:buSzPts val="2000"/>
              <a:buFont typeface="Arial"/>
              <a:buChar char="•"/>
            </a:pPr>
            <a:r>
              <a:rPr lang="en-US" sz="1600" dirty="0">
                <a:solidFill>
                  <a:srgbClr val="0A0C35"/>
                </a:solidFill>
                <a:latin typeface="Roboto Medium"/>
                <a:ea typeface="Roboto Medium"/>
              </a:rPr>
              <a:t>Accessibility Insights  </a:t>
            </a:r>
            <a:r>
              <a:rPr lang="en-US" sz="1400" dirty="0">
                <a:solidFill>
                  <a:srgbClr val="0A0C35"/>
                </a:solidFill>
                <a:latin typeface="Roboto Medium"/>
                <a:ea typeface="Roboto Medium"/>
                <a:hlinkClick r:id="rId6"/>
              </a:rPr>
              <a:t>https://accessibilityinsights.io/</a:t>
            </a:r>
            <a:endParaRPr lang="en-US" sz="1400" dirty="0">
              <a:solidFill>
                <a:srgbClr val="0A0C35"/>
              </a:solidFill>
              <a:latin typeface="Roboto Medium"/>
              <a:ea typeface="Roboto Medium"/>
            </a:endParaRPr>
          </a:p>
          <a:p>
            <a:pPr marL="228577" indent="-228577">
              <a:lnSpc>
                <a:spcPct val="150000"/>
              </a:lnSpc>
              <a:buClr>
                <a:srgbClr val="0A0C35"/>
              </a:buClr>
              <a:buSzPts val="2000"/>
              <a:buFont typeface="Arial"/>
              <a:buChar char="•"/>
            </a:pPr>
            <a:r>
              <a:rPr lang="en-US" sz="1400" dirty="0">
                <a:solidFill>
                  <a:srgbClr val="0A0C35"/>
                </a:solidFill>
                <a:latin typeface="Roboto Medium"/>
                <a:ea typeface="Roboto Medium"/>
              </a:rPr>
              <a:t>Web Browser tools</a:t>
            </a:r>
          </a:p>
          <a:p>
            <a:pPr marL="228577" indent="-228577">
              <a:lnSpc>
                <a:spcPct val="150000"/>
              </a:lnSpc>
              <a:buClr>
                <a:srgbClr val="0A0C35"/>
              </a:buClr>
              <a:buSzPts val="2000"/>
              <a:buFont typeface="Arial"/>
              <a:buChar char="•"/>
            </a:pPr>
            <a:r>
              <a:rPr lang="en-US" sz="1400" dirty="0">
                <a:solidFill>
                  <a:srgbClr val="0A0C35"/>
                </a:solidFill>
                <a:latin typeface="Roboto Medium"/>
                <a:ea typeface="Roboto Medium"/>
              </a:rPr>
              <a:t>Microsoft Tools</a:t>
            </a:r>
          </a:p>
          <a:p>
            <a:pPr marL="228577" indent="-228577">
              <a:lnSpc>
                <a:spcPct val="150000"/>
              </a:lnSpc>
              <a:buClr>
                <a:srgbClr val="0A0C35"/>
              </a:buClr>
              <a:buSzPts val="2000"/>
              <a:buFont typeface="Arial"/>
              <a:buChar char="•"/>
            </a:pPr>
            <a:r>
              <a:rPr lang="en-US" sz="1400" dirty="0">
                <a:solidFill>
                  <a:srgbClr val="0A0C35"/>
                </a:solidFill>
                <a:latin typeface="Roboto Medium"/>
                <a:ea typeface="Roboto Medium"/>
              </a:rPr>
              <a:t>Adobe</a:t>
            </a:r>
          </a:p>
          <a:p>
            <a:pPr marL="228577" indent="-228577">
              <a:lnSpc>
                <a:spcPct val="150000"/>
              </a:lnSpc>
              <a:buClr>
                <a:srgbClr val="0A0C35"/>
              </a:buClr>
              <a:buSzPts val="2000"/>
              <a:buFont typeface="Arial"/>
              <a:buChar char="•"/>
            </a:pPr>
            <a:endParaRPr lang="en-US" sz="1333" dirty="0">
              <a:solidFill>
                <a:srgbClr val="0A0C35"/>
              </a:solidFill>
              <a:latin typeface="Roboto Medium"/>
              <a:ea typeface="Roboto Medium"/>
            </a:endParaRPr>
          </a:p>
        </p:txBody>
      </p:sp>
      <p:sp>
        <p:nvSpPr>
          <p:cNvPr id="779" name="Google Shape;779;p38"/>
          <p:cNvSpPr txBox="1"/>
          <p:nvPr/>
        </p:nvSpPr>
        <p:spPr>
          <a:xfrm>
            <a:off x="841080" y="5059579"/>
            <a:ext cx="6609550" cy="707850"/>
          </a:xfrm>
          <a:prstGeom prst="rect">
            <a:avLst/>
          </a:prstGeom>
          <a:noFill/>
          <a:ln>
            <a:noFill/>
          </a:ln>
        </p:spPr>
        <p:txBody>
          <a:bodyPr spcFirstLastPara="1" wrap="square" lIns="60941" tIns="30462" rIns="60941" bIns="30462" anchor="t" anchorCtr="0">
            <a:spAutoFit/>
          </a:bodyPr>
          <a:lstStyle/>
          <a:p>
            <a:r>
              <a:rPr lang="en-US" sz="1400" dirty="0">
                <a:solidFill>
                  <a:srgbClr val="000696"/>
                </a:solidFill>
                <a:latin typeface="Roboto Black"/>
                <a:ea typeface="Roboto Black"/>
                <a:cs typeface="Roboto Black"/>
              </a:rPr>
              <a:t>Your Regional Center for ADA:</a:t>
            </a:r>
          </a:p>
          <a:p>
            <a:pPr marL="742950" lvl="1" indent="-285750">
              <a:buFont typeface="Arial" panose="020B0604020202020204" pitchFamily="34" charset="0"/>
              <a:buChar char="•"/>
            </a:pPr>
            <a:r>
              <a:rPr lang="en-US" sz="1400" dirty="0">
                <a:solidFill>
                  <a:srgbClr val="0A0C35"/>
                </a:solidFill>
                <a:latin typeface="Roboto Medium"/>
                <a:ea typeface="Roboto Medium"/>
              </a:rPr>
              <a:t> </a:t>
            </a:r>
            <a:r>
              <a:rPr lang="en-US" sz="1400" dirty="0">
                <a:solidFill>
                  <a:srgbClr val="0A0C35"/>
                </a:solidFill>
                <a:latin typeface="Roboto Medium"/>
                <a:ea typeface="Roboto Medium"/>
                <a:hlinkClick r:id="rId7">
                  <a:extLst>
                    <a:ext uri="{A12FA001-AC4F-418D-AE19-62706E023703}">
                      <ahyp:hlinkClr xmlns:ahyp="http://schemas.microsoft.com/office/drawing/2018/hyperlinkcolor" val="tx"/>
                    </a:ext>
                  </a:extLst>
                </a:hlinkClick>
              </a:rPr>
              <a:t>https://rockymountainada.org/</a:t>
            </a:r>
            <a:endParaRPr lang="en-US" sz="1400" dirty="0">
              <a:solidFill>
                <a:srgbClr val="0A0C35"/>
              </a:solidFill>
              <a:latin typeface="Roboto Medium"/>
              <a:ea typeface="Roboto Medium"/>
            </a:endParaRPr>
          </a:p>
          <a:p>
            <a:pPr marL="742950" lvl="1" indent="-285750">
              <a:buFont typeface="Arial" panose="020B0604020202020204" pitchFamily="34" charset="0"/>
              <a:buChar char="•"/>
            </a:pPr>
            <a:endParaRPr lang="en-US" sz="1400" dirty="0">
              <a:solidFill>
                <a:srgbClr val="0A0C35"/>
              </a:solidFill>
              <a:latin typeface="Roboto Medium"/>
              <a:ea typeface="Roboto Medium"/>
              <a:cs typeface="Roboto Medium"/>
            </a:endParaRPr>
          </a:p>
        </p:txBody>
      </p:sp>
      <p:pic>
        <p:nvPicPr>
          <p:cNvPr id="4" name="Picture 3">
            <a:extLst>
              <a:ext uri="{FF2B5EF4-FFF2-40B4-BE49-F238E27FC236}">
                <a16:creationId xmlns:a16="http://schemas.microsoft.com/office/drawing/2014/main" id="{DEA8D4D2-C327-329E-8D1F-91E9C54EA7E3}"/>
              </a:ext>
            </a:extLst>
          </p:cNvPr>
          <p:cNvPicPr>
            <a:picLocks noChangeAspect="1"/>
          </p:cNvPicPr>
          <p:nvPr/>
        </p:nvPicPr>
        <p:blipFill>
          <a:blip r:embed="rId8"/>
          <a:stretch>
            <a:fillRect/>
          </a:stretch>
        </p:blipFill>
        <p:spPr>
          <a:xfrm>
            <a:off x="9701794" y="2383290"/>
            <a:ext cx="1806941" cy="715247"/>
          </a:xfrm>
          <a:prstGeom prst="rect">
            <a:avLst/>
          </a:prstGeom>
        </p:spPr>
      </p:pic>
      <p:pic>
        <p:nvPicPr>
          <p:cNvPr id="5" name="Picture 4">
            <a:extLst>
              <a:ext uri="{FF2B5EF4-FFF2-40B4-BE49-F238E27FC236}">
                <a16:creationId xmlns:a16="http://schemas.microsoft.com/office/drawing/2014/main" id="{7C684431-61A4-4B67-B0F7-4ACFF361046B}"/>
              </a:ext>
            </a:extLst>
          </p:cNvPr>
          <p:cNvPicPr>
            <a:picLocks noChangeAspect="1"/>
          </p:cNvPicPr>
          <p:nvPr/>
        </p:nvPicPr>
        <p:blipFill>
          <a:blip r:embed="rId9"/>
          <a:stretch>
            <a:fillRect/>
          </a:stretch>
        </p:blipFill>
        <p:spPr>
          <a:xfrm>
            <a:off x="9929910" y="1002102"/>
            <a:ext cx="1578825" cy="1029234"/>
          </a:xfrm>
          <a:prstGeom prst="rect">
            <a:avLst/>
          </a:prstGeom>
        </p:spPr>
      </p:pic>
      <p:pic>
        <p:nvPicPr>
          <p:cNvPr id="8" name="Picture 7">
            <a:extLst>
              <a:ext uri="{FF2B5EF4-FFF2-40B4-BE49-F238E27FC236}">
                <a16:creationId xmlns:a16="http://schemas.microsoft.com/office/drawing/2014/main" id="{E2FAF61A-EE57-4DC3-F270-412F450269BB}"/>
              </a:ext>
            </a:extLst>
          </p:cNvPr>
          <p:cNvPicPr>
            <a:picLocks noChangeAspect="1"/>
          </p:cNvPicPr>
          <p:nvPr/>
        </p:nvPicPr>
        <p:blipFill>
          <a:blip r:embed="rId10"/>
          <a:stretch>
            <a:fillRect/>
          </a:stretch>
        </p:blipFill>
        <p:spPr>
          <a:xfrm>
            <a:off x="8265860" y="2136883"/>
            <a:ext cx="661190" cy="878797"/>
          </a:xfrm>
          <a:prstGeom prst="rect">
            <a:avLst/>
          </a:prstGeom>
        </p:spPr>
      </p:pic>
      <p:pic>
        <p:nvPicPr>
          <p:cNvPr id="1026" name="Picture 2" descr="Who is the ADA National Network? | ADA National Network">
            <a:extLst>
              <a:ext uri="{FF2B5EF4-FFF2-40B4-BE49-F238E27FC236}">
                <a16:creationId xmlns:a16="http://schemas.microsoft.com/office/drawing/2014/main" id="{B92E066C-0046-8412-4E3C-F31E9F207E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0630" y="3539903"/>
            <a:ext cx="3745859" cy="22659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D43098-BC27-6AF7-30EB-FAEDE10278A8}"/>
              </a:ext>
            </a:extLst>
          </p:cNvPr>
          <p:cNvSpPr txBox="1"/>
          <p:nvPr/>
        </p:nvSpPr>
        <p:spPr>
          <a:xfrm>
            <a:off x="386245" y="6412417"/>
            <a:ext cx="6097554" cy="276999"/>
          </a:xfrm>
          <a:prstGeom prst="rect">
            <a:avLst/>
          </a:prstGeom>
          <a:noFill/>
        </p:spPr>
        <p:txBody>
          <a:bodyPr wrap="square">
            <a:spAutoFit/>
          </a:bodyPr>
          <a:lstStyle/>
          <a:p>
            <a:r>
              <a:rPr lang="en-US" sz="1200" dirty="0">
                <a:latin typeface="Inter"/>
                <a:ea typeface="Inter"/>
                <a:cs typeface="Inter"/>
              </a:rPr>
              <a:t>*</a:t>
            </a:r>
            <a:r>
              <a:rPr lang="en-US" sz="1000" dirty="0">
                <a:latin typeface="Inter"/>
                <a:ea typeface="Inter"/>
                <a:cs typeface="Inter"/>
              </a:rPr>
              <a:t>ADA National Network</a:t>
            </a:r>
            <a:endParaRPr lang="en-US" sz="1000" dirty="0"/>
          </a:p>
        </p:txBody>
      </p:sp>
      <p:sp>
        <p:nvSpPr>
          <p:cNvPr id="10" name="Google Shape;779;p38">
            <a:extLst>
              <a:ext uri="{FF2B5EF4-FFF2-40B4-BE49-F238E27FC236}">
                <a16:creationId xmlns:a16="http://schemas.microsoft.com/office/drawing/2014/main" id="{8BFE3578-8D81-DC0A-E434-66A4B1BEACFF}"/>
              </a:ext>
            </a:extLst>
          </p:cNvPr>
          <p:cNvSpPr txBox="1"/>
          <p:nvPr/>
        </p:nvSpPr>
        <p:spPr>
          <a:xfrm>
            <a:off x="841080" y="4268438"/>
            <a:ext cx="6609550" cy="492406"/>
          </a:xfrm>
          <a:prstGeom prst="rect">
            <a:avLst/>
          </a:prstGeom>
          <a:noFill/>
          <a:ln>
            <a:noFill/>
          </a:ln>
        </p:spPr>
        <p:txBody>
          <a:bodyPr spcFirstLastPara="1" wrap="square" lIns="60941" tIns="30462" rIns="60941" bIns="30462" anchor="t" anchorCtr="0">
            <a:spAutoFit/>
          </a:bodyPr>
          <a:lstStyle/>
          <a:p>
            <a:r>
              <a:rPr lang="en-US" sz="1400" dirty="0">
                <a:solidFill>
                  <a:srgbClr val="000696"/>
                </a:solidFill>
                <a:latin typeface="Roboto Black"/>
                <a:ea typeface="Roboto Black"/>
                <a:cs typeface="Roboto Black"/>
              </a:rPr>
              <a:t>The World Wide Web Consortium (W3C):</a:t>
            </a:r>
          </a:p>
          <a:p>
            <a:pPr marL="742950" lvl="1" indent="-285750">
              <a:buFont typeface="Arial" panose="020B0604020202020204" pitchFamily="34" charset="0"/>
              <a:buChar char="•"/>
            </a:pPr>
            <a:r>
              <a:rPr lang="en-US" sz="1400" dirty="0">
                <a:solidFill>
                  <a:srgbClr val="0A0C35"/>
                </a:solidFill>
                <a:latin typeface="Roboto Medium"/>
                <a:ea typeface="Roboto Medium"/>
              </a:rPr>
              <a:t> www.w3.org</a:t>
            </a:r>
            <a:endParaRPr lang="en-US" sz="1400" dirty="0">
              <a:solidFill>
                <a:srgbClr val="0A0C35"/>
              </a:solidFill>
              <a:latin typeface="Roboto Medium"/>
              <a:ea typeface="Roboto Medium"/>
              <a:cs typeface="Roboto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69;p38">
            <a:extLst>
              <a:ext uri="{FF2B5EF4-FFF2-40B4-BE49-F238E27FC236}">
                <a16:creationId xmlns:a16="http://schemas.microsoft.com/office/drawing/2014/main" id="{C0086EB1-DD5D-AA08-0940-E8525950000E}"/>
              </a:ext>
            </a:extLst>
          </p:cNvPr>
          <p:cNvSpPr txBox="1"/>
          <p:nvPr/>
        </p:nvSpPr>
        <p:spPr>
          <a:xfrm>
            <a:off x="3595831" y="3019675"/>
            <a:ext cx="5000338" cy="818649"/>
          </a:xfrm>
          <a:prstGeom prst="rect">
            <a:avLst/>
          </a:prstGeom>
          <a:noFill/>
          <a:ln>
            <a:noFill/>
          </a:ln>
        </p:spPr>
        <p:txBody>
          <a:bodyPr spcFirstLastPara="1" wrap="square" lIns="60941" tIns="30462" rIns="60941" bIns="30462" anchor="t" anchorCtr="0">
            <a:spAutoFit/>
          </a:bodyPr>
          <a:lstStyle/>
          <a:p>
            <a:pPr algn="ct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Appendix</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86510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intentionally small and unreadable to humorously give the impression of a large legal statement.">
            <a:extLst>
              <a:ext uri="{FF2B5EF4-FFF2-40B4-BE49-F238E27FC236}">
                <a16:creationId xmlns:a16="http://schemas.microsoft.com/office/drawing/2014/main" id="{0DD0AF1D-6F9F-771A-5EC8-FD0A2A92CC45}"/>
              </a:ext>
            </a:extLst>
          </p:cNvPr>
          <p:cNvPicPr>
            <a:picLocks noChangeAspect="1"/>
          </p:cNvPicPr>
          <p:nvPr/>
        </p:nvPicPr>
        <p:blipFill>
          <a:blip r:embed="rId3"/>
          <a:stretch>
            <a:fillRect/>
          </a:stretch>
        </p:blipFill>
        <p:spPr>
          <a:xfrm>
            <a:off x="685801" y="2201295"/>
            <a:ext cx="10820400" cy="3881299"/>
          </a:xfrm>
          <a:prstGeom prst="rect">
            <a:avLst/>
          </a:prstGeom>
        </p:spPr>
      </p:pic>
      <p:sp>
        <p:nvSpPr>
          <p:cNvPr id="7" name="Title 2">
            <a:extLst>
              <a:ext uri="{FF2B5EF4-FFF2-40B4-BE49-F238E27FC236}">
                <a16:creationId xmlns:a16="http://schemas.microsoft.com/office/drawing/2014/main" id="{717B6A44-E745-3797-53ED-D041536B9F08}"/>
              </a:ext>
            </a:extLst>
          </p:cNvPr>
          <p:cNvSpPr txBox="1">
            <a:spLocks/>
          </p:cNvSpPr>
          <p:nvPr/>
        </p:nvSpPr>
        <p:spPr>
          <a:xfrm>
            <a:off x="914400" y="1409700"/>
            <a:ext cx="10363200" cy="417649"/>
          </a:xfrm>
          <a:prstGeom prst="rect">
            <a:avLst/>
          </a:prstGeom>
        </p:spPr>
        <p:txBody>
          <a:bodyPr vert="horz" lIns="0" tIns="0" rIns="0" bIns="0" rtlCol="0" anchor="b">
            <a:noAutofit/>
          </a:bodyPr>
          <a:lstStyle>
            <a:lvl1pPr algn="l" defTabSz="914400" rtl="0" eaLnBrk="1" latinLnBrk="0" hangingPunct="1">
              <a:lnSpc>
                <a:spcPts val="4500"/>
              </a:lnSpc>
              <a:spcBef>
                <a:spcPct val="0"/>
              </a:spcBef>
              <a:buNone/>
              <a:defRPr sz="3800" b="1" kern="1200" spc="-150">
                <a:solidFill>
                  <a:srgbClr val="383838"/>
                </a:solidFill>
                <a:latin typeface="DM Sans" pitchFamily="2" charset="77"/>
                <a:ea typeface="+mj-ea"/>
                <a:cs typeface="+mj-cs"/>
              </a:defRPr>
            </a:lvl1pPr>
          </a:lstStyle>
          <a:p>
            <a:pPr algn="ctr" defTabSz="1827212">
              <a:lnSpc>
                <a:spcPct val="100000"/>
              </a:lnSpc>
              <a:spcBef>
                <a:spcPts val="0"/>
              </a:spcBef>
              <a:defRPr/>
            </a:pPr>
            <a:r>
              <a:rPr lang="en-US" sz="2800" kern="0" dirty="0">
                <a:solidFill>
                  <a:schemeClr val="tx1"/>
                </a:solidFill>
                <a:sym typeface="Montserrat Hairline"/>
              </a:rPr>
              <a:t>Disclaimer</a:t>
            </a:r>
            <a:endParaRPr lang="en-US" sz="2800" dirty="0">
              <a:solidFill>
                <a:schemeClr val="tx1"/>
              </a:solidFill>
            </a:endParaRPr>
          </a:p>
        </p:txBody>
      </p:sp>
    </p:spTree>
    <p:extLst>
      <p:ext uri="{BB962C8B-B14F-4D97-AF65-F5344CB8AC3E}">
        <p14:creationId xmlns:p14="http://schemas.microsoft.com/office/powerpoint/2010/main" val="396726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34" descr="Hand wearing a watch and holding a pen"/>
          <p:cNvPicPr preferRelativeResize="0"/>
          <p:nvPr/>
        </p:nvPicPr>
        <p:blipFill rotWithShape="1">
          <a:blip r:embed="rId3">
            <a:alphaModFix/>
          </a:blip>
          <a:srcRect/>
          <a:stretch/>
        </p:blipFill>
        <p:spPr>
          <a:xfrm>
            <a:off x="4125" y="0"/>
            <a:ext cx="5479152" cy="6858000"/>
          </a:xfrm>
          <a:prstGeom prst="rect">
            <a:avLst/>
          </a:prstGeom>
          <a:noFill/>
          <a:ln>
            <a:noFill/>
          </a:ln>
        </p:spPr>
      </p:pic>
      <p:sp>
        <p:nvSpPr>
          <p:cNvPr id="733" name="Google Shape;733;p34"/>
          <p:cNvSpPr txBox="1"/>
          <p:nvPr/>
        </p:nvSpPr>
        <p:spPr>
          <a:xfrm>
            <a:off x="6404232" y="965784"/>
            <a:ext cx="5136626" cy="1575780"/>
          </a:xfrm>
          <a:prstGeom prst="rect">
            <a:avLst/>
          </a:prstGeom>
          <a:noFill/>
          <a:ln>
            <a:noFill/>
          </a:ln>
        </p:spPr>
        <p:txBody>
          <a:bodyPr spcFirstLastPara="1" wrap="square" lIns="60941" tIns="30462" rIns="60941" bIns="30462" anchor="t" anchorCtr="0">
            <a:spAutoFit/>
          </a:bodyPr>
          <a:lstStyle/>
          <a:p>
            <a:pP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Accessibility Policy Statement</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735" name="Google Shape;735;p34">
            <a:extLst>
              <a:ext uri="{C183D7F6-B498-43B3-948B-1728B52AA6E4}">
                <adec:decorative xmlns:adec="http://schemas.microsoft.com/office/drawing/2017/decorative" val="1"/>
              </a:ext>
            </a:extLst>
          </p:cNvPr>
          <p:cNvCxnSpPr>
            <a:cxnSpLocks/>
          </p:cNvCxnSpPr>
          <p:nvPr/>
        </p:nvCxnSpPr>
        <p:spPr>
          <a:xfrm>
            <a:off x="6096000" y="3080700"/>
            <a:ext cx="0" cy="1909011"/>
          </a:xfrm>
          <a:prstGeom prst="straightConnector1">
            <a:avLst/>
          </a:prstGeom>
          <a:noFill/>
          <a:ln w="22225" cap="rnd" cmpd="sng">
            <a:solidFill>
              <a:srgbClr val="FFC000"/>
            </a:solidFill>
            <a:prstDash val="solid"/>
            <a:miter lim="800000"/>
            <a:headEnd type="none" w="sm" len="sm"/>
            <a:tailEnd type="none" w="sm" len="sm"/>
          </a:ln>
        </p:spPr>
      </p:cxnSp>
      <p:sp>
        <p:nvSpPr>
          <p:cNvPr id="736" name="Google Shape;736;p34"/>
          <p:cNvSpPr txBox="1"/>
          <p:nvPr/>
        </p:nvSpPr>
        <p:spPr>
          <a:xfrm>
            <a:off x="6404232" y="2926394"/>
            <a:ext cx="5136622" cy="2554509"/>
          </a:xfrm>
          <a:prstGeom prst="rect">
            <a:avLst/>
          </a:prstGeom>
          <a:noFill/>
          <a:ln>
            <a:noFill/>
          </a:ln>
        </p:spPr>
        <p:txBody>
          <a:bodyPr spcFirstLastPara="1" wrap="square" lIns="60941" tIns="30462" rIns="60941" bIns="30462" anchor="t" anchorCtr="0">
            <a:spAutoFit/>
          </a:bodyPr>
          <a:lstStyle/>
          <a:p>
            <a:pPr marL="304770" indent="-304770">
              <a:lnSpc>
                <a:spcPct val="150000"/>
              </a:lnSpc>
              <a:buClr>
                <a:srgbClr val="0A0C35"/>
              </a:buClr>
              <a:buSzPts val="2000"/>
              <a:buFont typeface="Arial"/>
              <a:buChar char="•"/>
            </a:pPr>
            <a:r>
              <a:rPr lang="en-US" sz="1400" dirty="0">
                <a:solidFill>
                  <a:srgbClr val="0A0C35"/>
                </a:solidFill>
                <a:latin typeface="Roboto Medium"/>
                <a:ea typeface="Roboto Medium"/>
                <a:cs typeface="Roboto Medium"/>
                <a:sym typeface="Roboto Medium"/>
              </a:rPr>
              <a:t>What plaintiffs look for when deciding to sue/who to sue</a:t>
            </a:r>
            <a:endParaRPr sz="1400" dirty="0"/>
          </a:p>
          <a:p>
            <a:pPr marL="304770" indent="-270906">
              <a:lnSpc>
                <a:spcPct val="150000"/>
              </a:lnSpc>
              <a:buClr>
                <a:schemeClr val="dk1"/>
              </a:buClr>
              <a:buSzPts val="800"/>
            </a:pPr>
            <a:endParaRPr sz="600" dirty="0">
              <a:solidFill>
                <a:srgbClr val="0A0C35"/>
              </a:solidFill>
              <a:latin typeface="Roboto Medium"/>
              <a:ea typeface="Roboto Medium"/>
              <a:cs typeface="Roboto Medium"/>
              <a:sym typeface="Roboto Medium"/>
            </a:endParaRPr>
          </a:p>
          <a:p>
            <a:pPr marL="304770" indent="-304770">
              <a:lnSpc>
                <a:spcPct val="150000"/>
              </a:lnSpc>
              <a:buClr>
                <a:srgbClr val="0A0C35"/>
              </a:buClr>
              <a:buSzPts val="2000"/>
              <a:buFont typeface="Arial"/>
              <a:buChar char="•"/>
            </a:pPr>
            <a:r>
              <a:rPr lang="en-US" sz="1400" dirty="0">
                <a:solidFill>
                  <a:srgbClr val="0A0C35"/>
                </a:solidFill>
                <a:latin typeface="Roboto Medium"/>
                <a:ea typeface="Roboto Medium"/>
                <a:cs typeface="Roboto Medium"/>
                <a:sym typeface="Roboto Medium"/>
              </a:rPr>
              <a:t>Express a desire for accessibility</a:t>
            </a:r>
            <a:endParaRPr sz="1400" dirty="0"/>
          </a:p>
          <a:p>
            <a:pPr marL="304770" indent="-270906">
              <a:lnSpc>
                <a:spcPct val="150000"/>
              </a:lnSpc>
              <a:buClr>
                <a:schemeClr val="dk1"/>
              </a:buClr>
              <a:buSzPts val="800"/>
            </a:pPr>
            <a:endParaRPr sz="600" dirty="0">
              <a:solidFill>
                <a:srgbClr val="0A0C35"/>
              </a:solidFill>
              <a:latin typeface="Roboto Medium"/>
              <a:ea typeface="Roboto Medium"/>
              <a:cs typeface="Roboto Medium"/>
              <a:sym typeface="Roboto Medium"/>
            </a:endParaRPr>
          </a:p>
          <a:p>
            <a:pPr marL="304770" indent="-304770">
              <a:lnSpc>
                <a:spcPct val="150000"/>
              </a:lnSpc>
              <a:buClr>
                <a:srgbClr val="0A0C35"/>
              </a:buClr>
              <a:buSzPts val="2000"/>
              <a:buFont typeface="Arial"/>
              <a:buChar char="•"/>
            </a:pPr>
            <a:r>
              <a:rPr lang="en-US" sz="1400" dirty="0">
                <a:solidFill>
                  <a:srgbClr val="0A0C35"/>
                </a:solidFill>
                <a:latin typeface="Roboto Medium"/>
                <a:ea typeface="Roboto Medium"/>
                <a:cs typeface="Roboto Medium"/>
                <a:sym typeface="Roboto Medium"/>
              </a:rPr>
              <a:t>Good faith matters</a:t>
            </a:r>
            <a:endParaRPr sz="600" dirty="0">
              <a:solidFill>
                <a:srgbClr val="0A0C35"/>
              </a:solidFill>
              <a:latin typeface="Roboto Medium"/>
              <a:ea typeface="Roboto Medium"/>
              <a:cs typeface="Roboto Medium"/>
              <a:sym typeface="Roboto Medium"/>
            </a:endParaRPr>
          </a:p>
          <a:p>
            <a:pPr marL="304770" indent="-270906">
              <a:lnSpc>
                <a:spcPct val="150000"/>
              </a:lnSpc>
              <a:buClr>
                <a:schemeClr val="dk1"/>
              </a:buClr>
              <a:buSzPts val="800"/>
            </a:pPr>
            <a:endParaRPr sz="600" dirty="0">
              <a:solidFill>
                <a:srgbClr val="0A0C35"/>
              </a:solidFill>
              <a:latin typeface="Roboto Medium"/>
              <a:ea typeface="Roboto Medium"/>
              <a:cs typeface="Roboto Medium"/>
              <a:sym typeface="Roboto Medium"/>
            </a:endParaRPr>
          </a:p>
          <a:p>
            <a:pPr marL="304770" indent="-304770">
              <a:lnSpc>
                <a:spcPct val="150000"/>
              </a:lnSpc>
              <a:buClr>
                <a:srgbClr val="0A0C35"/>
              </a:buClr>
              <a:buSzPts val="2000"/>
              <a:buFont typeface="Arial"/>
              <a:buChar char="•"/>
            </a:pPr>
            <a:r>
              <a:rPr lang="en-US" sz="1400" dirty="0">
                <a:solidFill>
                  <a:srgbClr val="0A0C35"/>
                </a:solidFill>
                <a:latin typeface="Roboto Medium"/>
                <a:ea typeface="Roboto Medium"/>
                <a:cs typeface="Roboto Medium"/>
                <a:sym typeface="Roboto Medium"/>
              </a:rPr>
              <a:t>Easy to find</a:t>
            </a:r>
            <a:endParaRPr sz="1400" dirty="0"/>
          </a:p>
          <a:p>
            <a:pPr marL="304770" indent="-270906">
              <a:lnSpc>
                <a:spcPct val="150000"/>
              </a:lnSpc>
              <a:buClr>
                <a:schemeClr val="dk1"/>
              </a:buClr>
              <a:buSzPts val="800"/>
            </a:pPr>
            <a:endParaRPr sz="600" dirty="0">
              <a:solidFill>
                <a:srgbClr val="0A0C35"/>
              </a:solidFill>
              <a:latin typeface="Roboto Medium"/>
              <a:ea typeface="Roboto Medium"/>
              <a:cs typeface="Roboto Medium"/>
              <a:sym typeface="Roboto Medium"/>
            </a:endParaRPr>
          </a:p>
          <a:p>
            <a:pPr marL="304770" indent="-304770">
              <a:lnSpc>
                <a:spcPct val="150000"/>
              </a:lnSpc>
              <a:buClr>
                <a:srgbClr val="0A0C35"/>
              </a:buClr>
              <a:buSzPts val="2000"/>
              <a:buFont typeface="Arial"/>
              <a:buChar char="•"/>
            </a:pPr>
            <a:r>
              <a:rPr lang="en-US" sz="1400" dirty="0">
                <a:solidFill>
                  <a:srgbClr val="0A0C35"/>
                </a:solidFill>
                <a:latin typeface="Roboto Medium"/>
                <a:ea typeface="Roboto Medium"/>
                <a:cs typeface="Roboto Medium"/>
                <a:sym typeface="Roboto Medium"/>
              </a:rPr>
              <a:t>Easy to communicate issues and barriers for disabled residents.</a:t>
            </a:r>
            <a:endParaRPr sz="1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69;p38">
            <a:extLst>
              <a:ext uri="{FF2B5EF4-FFF2-40B4-BE49-F238E27FC236}">
                <a16:creationId xmlns:a16="http://schemas.microsoft.com/office/drawing/2014/main" id="{3FA962F1-A7EE-4B89-F15B-14E12E0571C8}"/>
              </a:ext>
            </a:extLst>
          </p:cNvPr>
          <p:cNvSpPr txBox="1"/>
          <p:nvPr/>
        </p:nvSpPr>
        <p:spPr>
          <a:xfrm>
            <a:off x="625850" y="470093"/>
            <a:ext cx="10876339" cy="818649"/>
          </a:xfrm>
          <a:prstGeom prst="rect">
            <a:avLst/>
          </a:prstGeom>
          <a:noFill/>
          <a:ln>
            <a:noFill/>
          </a:ln>
        </p:spPr>
        <p:txBody>
          <a:bodyPr spcFirstLastPara="1" wrap="square" lIns="60941" tIns="30462" rIns="60941" bIns="30462" anchor="t" anchorCtr="0">
            <a:spAutoFit/>
          </a:bodyPr>
          <a:lstStyle/>
          <a:p>
            <a:pP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Action Plan – Department of Justice</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descr="Voluntary Action Plan for Accessible Websites">
            <a:extLst>
              <a:ext uri="{FF2B5EF4-FFF2-40B4-BE49-F238E27FC236}">
                <a16:creationId xmlns:a16="http://schemas.microsoft.com/office/drawing/2014/main" id="{43A8BCBD-4C9B-8B3C-E71F-BA1E874C59D9}"/>
              </a:ext>
            </a:extLst>
          </p:cNvPr>
          <p:cNvPicPr>
            <a:picLocks noChangeAspect="1"/>
          </p:cNvPicPr>
          <p:nvPr/>
        </p:nvPicPr>
        <p:blipFill>
          <a:blip r:embed="rId2"/>
          <a:stretch>
            <a:fillRect/>
          </a:stretch>
        </p:blipFill>
        <p:spPr>
          <a:xfrm>
            <a:off x="3714735" y="1419331"/>
            <a:ext cx="4698567" cy="4792107"/>
          </a:xfrm>
          <a:prstGeom prst="rect">
            <a:avLst/>
          </a:prstGeom>
        </p:spPr>
      </p:pic>
    </p:spTree>
    <p:extLst>
      <p:ext uri="{BB962C8B-B14F-4D97-AF65-F5344CB8AC3E}">
        <p14:creationId xmlns:p14="http://schemas.microsoft.com/office/powerpoint/2010/main" val="38585896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69;p38">
            <a:extLst>
              <a:ext uri="{FF2B5EF4-FFF2-40B4-BE49-F238E27FC236}">
                <a16:creationId xmlns:a16="http://schemas.microsoft.com/office/drawing/2014/main" id="{3FA962F1-A7EE-4B89-F15B-14E12E0571C8}"/>
              </a:ext>
            </a:extLst>
          </p:cNvPr>
          <p:cNvSpPr txBox="1"/>
          <p:nvPr/>
        </p:nvSpPr>
        <p:spPr>
          <a:xfrm>
            <a:off x="2903829" y="405925"/>
            <a:ext cx="7985843" cy="818649"/>
          </a:xfrm>
          <a:prstGeom prst="rect">
            <a:avLst/>
          </a:prstGeom>
          <a:noFill/>
          <a:ln>
            <a:noFill/>
          </a:ln>
        </p:spPr>
        <p:txBody>
          <a:bodyPr spcFirstLastPara="1" wrap="square" lIns="60941" tIns="30462" rIns="60941" bIns="30462" anchor="t" anchorCtr="0">
            <a:spAutoFit/>
          </a:bodyPr>
          <a:lstStyle/>
          <a:p>
            <a:pP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Resources and Research</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 name="TextBox 4">
            <a:extLst>
              <a:ext uri="{FF2B5EF4-FFF2-40B4-BE49-F238E27FC236}">
                <a16:creationId xmlns:a16="http://schemas.microsoft.com/office/drawing/2014/main" id="{B14C1460-AFA4-E3B5-1C09-D5C9C725C37E}"/>
              </a:ext>
            </a:extLst>
          </p:cNvPr>
          <p:cNvSpPr txBox="1"/>
          <p:nvPr/>
        </p:nvSpPr>
        <p:spPr>
          <a:xfrm>
            <a:off x="1820091" y="2056644"/>
            <a:ext cx="8551818" cy="3139321"/>
          </a:xfrm>
          <a:prstGeom prst="rect">
            <a:avLst/>
          </a:prstGeom>
          <a:noFill/>
        </p:spPr>
        <p:txBody>
          <a:bodyPr wrap="square">
            <a:spAutoFit/>
          </a:bodyPr>
          <a:lstStyle/>
          <a:p>
            <a:pPr marL="285750" indent="-285750">
              <a:buFont typeface="Arial" panose="020B0604020202020204" pitchFamily="34" charset="0"/>
              <a:buChar char="•"/>
            </a:pPr>
            <a:r>
              <a:rPr lang="en-US" dirty="0">
                <a:hlinkClick r:id="rId2">
                  <a:extLst>
                    <a:ext uri="{A12FA001-AC4F-418D-AE19-62706E023703}">
                      <ahyp:hlinkClr xmlns:ahyp="http://schemas.microsoft.com/office/drawing/2018/hyperlinkcolor" val="tx"/>
                    </a:ext>
                  </a:extLst>
                </a:hlinkClick>
              </a:rPr>
              <a:t>Homepage | Rocky Mountain ADA</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linkClick r:id="rId3">
                  <a:extLst>
                    <a:ext uri="{A12FA001-AC4F-418D-AE19-62706E023703}">
                      <ahyp:hlinkClr xmlns:ahyp="http://schemas.microsoft.com/office/drawing/2018/hyperlinkcolor" val="tx"/>
                    </a:ext>
                  </a:extLst>
                </a:hlinkClick>
              </a:rPr>
              <a:t>Home | Office of Information Technology (colorado.gov)</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linkClick r:id="rId4">
                  <a:extLst>
                    <a:ext uri="{A12FA001-AC4F-418D-AE19-62706E023703}">
                      <ahyp:hlinkClr xmlns:ahyp="http://schemas.microsoft.com/office/drawing/2018/hyperlinkcolor" val="tx"/>
                    </a:ext>
                  </a:extLst>
                </a:hlinkClick>
              </a:rPr>
              <a:t>FAQ: HB21-1110 Colorado Laws For Persons With Disabilities | Office of Information Technology</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linkClick r:id="rId5">
                  <a:extLst>
                    <a:ext uri="{A12FA001-AC4F-418D-AE19-62706E023703}">
                      <ahyp:hlinkClr xmlns:ahyp="http://schemas.microsoft.com/office/drawing/2018/hyperlinkcolor" val="tx"/>
                    </a:ext>
                  </a:extLst>
                </a:hlinkClick>
              </a:rPr>
              <a:t>Justice Department Issues Web Accessibility Guidance Under the Americans with Disabilities Act | OPA | Department of Justice</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39809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0;p20">
            <a:extLst>
              <a:ext uri="{FF2B5EF4-FFF2-40B4-BE49-F238E27FC236}">
                <a16:creationId xmlns:a16="http://schemas.microsoft.com/office/drawing/2014/main" id="{92040828-E1B6-5446-45F0-AEC7696DDB56}"/>
              </a:ext>
            </a:extLst>
          </p:cNvPr>
          <p:cNvSpPr txBox="1"/>
          <p:nvPr/>
        </p:nvSpPr>
        <p:spPr>
          <a:xfrm>
            <a:off x="813411" y="288254"/>
            <a:ext cx="8993529" cy="818649"/>
          </a:xfrm>
          <a:prstGeom prst="rect">
            <a:avLst/>
          </a:prstGeom>
          <a:noFill/>
          <a:ln>
            <a:noFill/>
          </a:ln>
        </p:spPr>
        <p:txBody>
          <a:bodyPr spcFirstLastPara="1" wrap="square" lIns="60941" tIns="30462" rIns="60941" bIns="30462" anchor="t" anchorCtr="0">
            <a:spAutoFit/>
          </a:bodyPr>
          <a:lstStyle/>
          <a:p>
            <a:pPr>
              <a:lnSpc>
                <a:spcPct val="123333"/>
              </a:lnSpc>
            </a:pPr>
            <a:r>
              <a:rPr lang="en-US" sz="4000" dirty="0">
                <a:latin typeface="Lato Black" panose="020F0502020204030203" pitchFamily="34" charset="0"/>
                <a:ea typeface="Lato Black" panose="020F0502020204030203" pitchFamily="34" charset="0"/>
                <a:cs typeface="Lato Black" panose="020F0502020204030203" pitchFamily="34" charset="0"/>
                <a:sym typeface="Roboto Black"/>
              </a:rPr>
              <a:t>Resources:</a:t>
            </a:r>
            <a:endParaRPr sz="12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6" name="TextBox 5">
            <a:extLst>
              <a:ext uri="{FF2B5EF4-FFF2-40B4-BE49-F238E27FC236}">
                <a16:creationId xmlns:a16="http://schemas.microsoft.com/office/drawing/2014/main" id="{94890151-8F4E-0754-B079-C9D228947345}"/>
              </a:ext>
            </a:extLst>
          </p:cNvPr>
          <p:cNvSpPr txBox="1"/>
          <p:nvPr/>
        </p:nvSpPr>
        <p:spPr>
          <a:xfrm>
            <a:off x="1105453" y="1997839"/>
            <a:ext cx="5282589" cy="3139321"/>
          </a:xfrm>
          <a:prstGeom prst="rect">
            <a:avLst/>
          </a:prstGeom>
          <a:noFill/>
        </p:spPr>
        <p:txBody>
          <a:bodyPr wrap="square">
            <a:spAutoFit/>
          </a:bodyPr>
          <a:lstStyle/>
          <a:p>
            <a:r>
              <a:rPr lang="en-US" b="1" u="sng" dirty="0">
                <a:solidFill>
                  <a:srgbClr val="383838"/>
                </a:solidFill>
                <a:latin typeface="Inter" panose="020B0502030000000004" pitchFamily="34" charset="0"/>
                <a:ea typeface="Inter" panose="020B0502030000000004" pitchFamily="34" charset="0"/>
              </a:rPr>
              <a:t>Colorado OIT:</a:t>
            </a:r>
          </a:p>
          <a:p>
            <a:pPr marL="742950" lvl="1" indent="-285750">
              <a:buFont typeface="Arial" panose="020B0604020202020204" pitchFamily="34" charset="0"/>
              <a:buChar char="•"/>
            </a:pPr>
            <a:r>
              <a:rPr lang="en-US" b="1" dirty="0">
                <a:solidFill>
                  <a:srgbClr val="383838"/>
                </a:solidFill>
                <a:latin typeface="Inter" panose="020B0502030000000004" pitchFamily="34" charset="0"/>
                <a:ea typeface="Inter" panose="020B0502030000000004" pitchFamily="34" charset="0"/>
                <a:hlinkClick r:id="rId3"/>
              </a:rPr>
              <a:t>Regular Website Updates	</a:t>
            </a:r>
            <a:r>
              <a:rPr lang="en-US" b="1" dirty="0">
                <a:solidFill>
                  <a:srgbClr val="383838"/>
                </a:solidFill>
                <a:latin typeface="Inter" panose="020B0502030000000004" pitchFamily="34" charset="0"/>
                <a:ea typeface="Inter" panose="020B0502030000000004" pitchFamily="34" charset="0"/>
              </a:rPr>
              <a:t>	</a:t>
            </a:r>
          </a:p>
          <a:p>
            <a:pPr marL="742950" lvl="1" indent="-285750">
              <a:buFont typeface="Arial" panose="020B0604020202020204" pitchFamily="34" charset="0"/>
              <a:buChar char="•"/>
            </a:pPr>
            <a:r>
              <a:rPr lang="en-US" b="1" dirty="0">
                <a:solidFill>
                  <a:srgbClr val="383838"/>
                </a:solidFill>
                <a:latin typeface="Inter" panose="020B0502030000000004" pitchFamily="34" charset="0"/>
                <a:ea typeface="Inter" panose="020B0502030000000004" pitchFamily="34" charset="0"/>
                <a:hlinkClick r:id="rId4"/>
              </a:rPr>
              <a:t>Accessibility Newsletter	</a:t>
            </a:r>
            <a:r>
              <a:rPr lang="en-US" b="1" dirty="0">
                <a:solidFill>
                  <a:srgbClr val="383838"/>
                </a:solidFill>
                <a:latin typeface="Inter" panose="020B0502030000000004" pitchFamily="34" charset="0"/>
                <a:ea typeface="Inter" panose="020B0502030000000004" pitchFamily="34" charset="0"/>
              </a:rPr>
              <a:t>	</a:t>
            </a:r>
          </a:p>
          <a:p>
            <a:pPr marL="742950" lvl="1" indent="-285750">
              <a:buFont typeface="Arial" panose="020B0604020202020204" pitchFamily="34" charset="0"/>
              <a:buChar char="•"/>
            </a:pPr>
            <a:r>
              <a:rPr lang="en-US" b="1" dirty="0">
                <a:solidFill>
                  <a:srgbClr val="383838"/>
                </a:solidFill>
                <a:latin typeface="Inter" panose="020B0502030000000004" pitchFamily="34" charset="0"/>
                <a:ea typeface="Inter" panose="020B0502030000000004" pitchFamily="34" charset="0"/>
                <a:hlinkClick r:id="rId5"/>
              </a:rPr>
              <a:t>Accessibility Website Toolkit </a:t>
            </a:r>
            <a:r>
              <a:rPr lang="en-US" b="1" dirty="0">
                <a:solidFill>
                  <a:srgbClr val="383838"/>
                </a:solidFill>
                <a:latin typeface="Inter" panose="020B0502030000000004" pitchFamily="34" charset="0"/>
                <a:ea typeface="Inter" panose="020B0502030000000004" pitchFamily="34" charset="0"/>
              </a:rPr>
              <a:t>	</a:t>
            </a:r>
          </a:p>
          <a:p>
            <a:pPr marL="742950" lvl="1" indent="-285750">
              <a:buFont typeface="Arial" panose="020B0604020202020204" pitchFamily="34" charset="0"/>
              <a:buChar char="•"/>
            </a:pPr>
            <a:endParaRPr lang="en-US" b="1" dirty="0">
              <a:solidFill>
                <a:srgbClr val="383838"/>
              </a:solidFill>
              <a:latin typeface="Inter" panose="020B0502030000000004" pitchFamily="34" charset="0"/>
              <a:ea typeface="Inter" panose="020B0502030000000004" pitchFamily="34" charset="0"/>
            </a:endParaRPr>
          </a:p>
          <a:p>
            <a:pPr lvl="1"/>
            <a:endParaRPr lang="en-US" b="1" dirty="0">
              <a:solidFill>
                <a:srgbClr val="383838"/>
              </a:solidFill>
              <a:latin typeface="Inter" panose="020B0502030000000004" pitchFamily="34" charset="0"/>
              <a:ea typeface="Inter" panose="020B0502030000000004" pitchFamily="34" charset="0"/>
            </a:endParaRPr>
          </a:p>
          <a:p>
            <a:r>
              <a:rPr lang="en-US" b="1" u="sng" dirty="0">
                <a:solidFill>
                  <a:srgbClr val="383838"/>
                </a:solidFill>
                <a:latin typeface="Inter" panose="020B0502030000000004" pitchFamily="34" charset="0"/>
                <a:ea typeface="Inter" panose="020B0502030000000004" pitchFamily="34" charset="0"/>
              </a:rPr>
              <a:t>Rocky Mountain ADA:</a:t>
            </a:r>
          </a:p>
          <a:p>
            <a:pPr marL="742950" lvl="1" indent="-285750">
              <a:buFont typeface="Arial" panose="020B0604020202020204" pitchFamily="34" charset="0"/>
              <a:buChar char="•"/>
            </a:pPr>
            <a:r>
              <a:rPr lang="en-US" b="1" dirty="0">
                <a:solidFill>
                  <a:srgbClr val="383838"/>
                </a:solidFill>
                <a:latin typeface="Inter" panose="020B0502030000000004" pitchFamily="34" charset="0"/>
                <a:ea typeface="Inter" panose="020B0502030000000004" pitchFamily="34" charset="0"/>
                <a:hlinkClick r:id="rId6"/>
              </a:rPr>
              <a:t>Regional Center for ADA support</a:t>
            </a:r>
            <a:r>
              <a:rPr lang="en-US" b="1" dirty="0">
                <a:solidFill>
                  <a:srgbClr val="383838"/>
                </a:solidFill>
                <a:latin typeface="Inter" panose="020B0502030000000004" pitchFamily="34" charset="0"/>
                <a:ea typeface="Inter" panose="020B0502030000000004" pitchFamily="34" charset="0"/>
              </a:rPr>
              <a:t>	 </a:t>
            </a:r>
          </a:p>
          <a:p>
            <a:pPr marL="742950" lvl="1" indent="-285750">
              <a:buFont typeface="Arial" panose="020B0604020202020204" pitchFamily="34" charset="0"/>
              <a:buChar char="•"/>
            </a:pPr>
            <a:r>
              <a:rPr lang="en-US" b="1" dirty="0">
                <a:solidFill>
                  <a:srgbClr val="383838"/>
                </a:solidFill>
                <a:latin typeface="Inter" panose="020B0502030000000004" pitchFamily="34" charset="0"/>
                <a:ea typeface="Inter" panose="020B0502030000000004" pitchFamily="34" charset="0"/>
                <a:hlinkClick r:id="rId7"/>
              </a:rPr>
              <a:t>National Organization </a:t>
            </a:r>
            <a:endParaRPr lang="en-US" b="1" dirty="0">
              <a:solidFill>
                <a:schemeClr val="accent2">
                  <a:lumMod val="75000"/>
                </a:schemeClr>
              </a:solidFill>
              <a:latin typeface="Inter" panose="020B0502030000000004" pitchFamily="34" charset="0"/>
              <a:ea typeface="Inter" panose="020B0502030000000004" pitchFamily="34" charset="0"/>
            </a:endParaRPr>
          </a:p>
          <a:p>
            <a:pPr lvl="1"/>
            <a:endParaRPr lang="en-US" b="1" dirty="0">
              <a:solidFill>
                <a:schemeClr val="accent2">
                  <a:lumMod val="75000"/>
                </a:schemeClr>
              </a:solidFill>
              <a:latin typeface="Inter" panose="020B0502030000000004" pitchFamily="34" charset="0"/>
              <a:ea typeface="Inter" panose="020B0502030000000004" pitchFamily="34" charset="0"/>
            </a:endParaRPr>
          </a:p>
          <a:p>
            <a:pPr lvl="1"/>
            <a:endParaRPr lang="en-US" b="1" dirty="0">
              <a:solidFill>
                <a:schemeClr val="accent2">
                  <a:lumMod val="75000"/>
                </a:schemeClr>
              </a:solidFill>
              <a:latin typeface="Inter" panose="020B0502030000000004" pitchFamily="34" charset="0"/>
              <a:ea typeface="Inter" panose="020B0502030000000004" pitchFamily="34" charset="0"/>
            </a:endParaRPr>
          </a:p>
        </p:txBody>
      </p:sp>
      <p:sp>
        <p:nvSpPr>
          <p:cNvPr id="3" name="TextBox 2">
            <a:extLst>
              <a:ext uri="{FF2B5EF4-FFF2-40B4-BE49-F238E27FC236}">
                <a16:creationId xmlns:a16="http://schemas.microsoft.com/office/drawing/2014/main" id="{ADF8E341-46A4-DE4C-B1CA-8317DEEA990B}"/>
              </a:ext>
            </a:extLst>
          </p:cNvPr>
          <p:cNvSpPr txBox="1"/>
          <p:nvPr/>
        </p:nvSpPr>
        <p:spPr>
          <a:xfrm>
            <a:off x="6388042" y="1997839"/>
            <a:ext cx="5282589" cy="1200329"/>
          </a:xfrm>
          <a:prstGeom prst="rect">
            <a:avLst/>
          </a:prstGeom>
          <a:noFill/>
        </p:spPr>
        <p:txBody>
          <a:bodyPr wrap="square">
            <a:spAutoFit/>
          </a:bodyPr>
          <a:lstStyle/>
          <a:p>
            <a:pPr marL="0" lvl="1"/>
            <a:r>
              <a:rPr lang="en-US" b="1" u="sng" dirty="0">
                <a:solidFill>
                  <a:srgbClr val="383838"/>
                </a:solidFill>
                <a:latin typeface="Inter" panose="020B0502030000000004" pitchFamily="34" charset="0"/>
                <a:ea typeface="Inter" panose="020B0502030000000004" pitchFamily="34" charset="0"/>
              </a:rPr>
              <a:t>World Wide Web Consortium (W3C) </a:t>
            </a:r>
          </a:p>
          <a:p>
            <a:pPr marL="742950" lvl="1" indent="-285750">
              <a:buFont typeface="Arial" panose="020B0604020202020204" pitchFamily="34" charset="0"/>
              <a:buChar char="•"/>
            </a:pPr>
            <a:r>
              <a:rPr lang="en-US" b="1" dirty="0">
                <a:solidFill>
                  <a:srgbClr val="383838"/>
                </a:solidFill>
                <a:latin typeface="Inter" panose="020B0502030000000004" pitchFamily="34" charset="0"/>
                <a:ea typeface="Inter" panose="020B0502030000000004" pitchFamily="34" charset="0"/>
                <a:hlinkClick r:id="rId8"/>
              </a:rPr>
              <a:t>Publish WCAG	</a:t>
            </a:r>
            <a:r>
              <a:rPr lang="en-US" b="1" dirty="0">
                <a:solidFill>
                  <a:srgbClr val="383838"/>
                </a:solidFill>
                <a:latin typeface="Inter" panose="020B0502030000000004" pitchFamily="34" charset="0"/>
                <a:ea typeface="Inter" panose="020B0502030000000004" pitchFamily="34" charset="0"/>
              </a:rPr>
              <a:t>	</a:t>
            </a:r>
          </a:p>
          <a:p>
            <a:pPr marL="742950" lvl="1" indent="-285750">
              <a:buFont typeface="Arial" panose="020B0604020202020204" pitchFamily="34" charset="0"/>
              <a:buChar char="•"/>
            </a:pPr>
            <a:r>
              <a:rPr lang="en-US" b="1" dirty="0">
                <a:solidFill>
                  <a:srgbClr val="383838"/>
                </a:solidFill>
                <a:latin typeface="Inter" panose="020B0502030000000004" pitchFamily="34" charset="0"/>
                <a:ea typeface="Inter" panose="020B0502030000000004" pitchFamily="34" charset="0"/>
              </a:rPr>
              <a:t>Tutorials, examples</a:t>
            </a:r>
          </a:p>
          <a:p>
            <a:pPr marL="742950" lvl="1" indent="-285750">
              <a:buFont typeface="Arial" panose="020B0604020202020204" pitchFamily="34" charset="0"/>
              <a:buChar char="•"/>
            </a:pPr>
            <a:r>
              <a:rPr lang="en-US" b="1" dirty="0">
                <a:solidFill>
                  <a:srgbClr val="383838"/>
                </a:solidFill>
                <a:latin typeface="Inter" panose="020B0502030000000004" pitchFamily="34" charset="0"/>
                <a:ea typeface="Inter" panose="020B0502030000000004" pitchFamily="34" charset="0"/>
              </a:rPr>
              <a:t>Forecast criteria</a:t>
            </a:r>
          </a:p>
        </p:txBody>
      </p:sp>
    </p:spTree>
    <p:extLst>
      <p:ext uri="{BB962C8B-B14F-4D97-AF65-F5344CB8AC3E}">
        <p14:creationId xmlns:p14="http://schemas.microsoft.com/office/powerpoint/2010/main" val="93451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A87E0C-FA61-4E6F-8D13-CDB5E8AB017C}"/>
              </a:ext>
            </a:extLst>
          </p:cNvPr>
          <p:cNvSpPr txBox="1">
            <a:spLocks/>
          </p:cNvSpPr>
          <p:nvPr/>
        </p:nvSpPr>
        <p:spPr>
          <a:xfrm>
            <a:off x="420408" y="421964"/>
            <a:ext cx="10668048" cy="9014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Lato Black" panose="020F0502020204030203" pitchFamily="34" charset="0"/>
                <a:ea typeface="Lato Black" panose="020F0502020204030203" pitchFamily="34" charset="0"/>
                <a:cs typeface="Lato Black" panose="020F0502020204030203" pitchFamily="34" charset="0"/>
              </a:rPr>
              <a:t>Humboldt County, CA</a:t>
            </a:r>
          </a:p>
        </p:txBody>
      </p:sp>
      <p:sp>
        <p:nvSpPr>
          <p:cNvPr id="7" name="TextBox 6">
            <a:extLst>
              <a:ext uri="{FF2B5EF4-FFF2-40B4-BE49-F238E27FC236}">
                <a16:creationId xmlns:a16="http://schemas.microsoft.com/office/drawing/2014/main" id="{6E24FCC3-3E40-43BC-806F-988745B34047}"/>
              </a:ext>
            </a:extLst>
          </p:cNvPr>
          <p:cNvSpPr txBox="1"/>
          <p:nvPr/>
        </p:nvSpPr>
        <p:spPr>
          <a:xfrm>
            <a:off x="534144" y="1710091"/>
            <a:ext cx="3667315" cy="490647"/>
          </a:xfrm>
          <a:prstGeom prst="rect">
            <a:avLst/>
          </a:prstGeom>
          <a:noFill/>
        </p:spPr>
        <p:txBody>
          <a:bodyPr wrap="square" lIns="0" tIns="0" rIns="0" bIns="0" rtlCol="0">
            <a:spAutoFit/>
          </a:bodyPr>
          <a:lstStyle/>
          <a:p>
            <a:pPr>
              <a:lnSpc>
                <a:spcPct val="120000"/>
              </a:lnSpc>
            </a:pPr>
            <a:r>
              <a:rPr lang="en-US" sz="1400" b="1" dirty="0">
                <a:latin typeface="Lato Black" panose="020F0502020204030203" pitchFamily="34" charset="77"/>
                <a:ea typeface="Lato" panose="020F0502020204030203" pitchFamily="34" charset="0"/>
                <a:cs typeface="Lato" panose="020F0502020204030203" pitchFamily="34" charset="0"/>
              </a:rPr>
              <a:t>Began with facilities issues – scope widened to include website.</a:t>
            </a:r>
          </a:p>
        </p:txBody>
      </p:sp>
      <p:sp>
        <p:nvSpPr>
          <p:cNvPr id="8" name="TextBox 7">
            <a:extLst>
              <a:ext uri="{FF2B5EF4-FFF2-40B4-BE49-F238E27FC236}">
                <a16:creationId xmlns:a16="http://schemas.microsoft.com/office/drawing/2014/main" id="{37950548-5560-4236-80EC-74F748442B8B}"/>
              </a:ext>
            </a:extLst>
          </p:cNvPr>
          <p:cNvSpPr txBox="1"/>
          <p:nvPr/>
        </p:nvSpPr>
        <p:spPr>
          <a:xfrm>
            <a:off x="562217" y="2315672"/>
            <a:ext cx="6800274" cy="461665"/>
          </a:xfrm>
          <a:prstGeom prst="rect">
            <a:avLst/>
          </a:prstGeom>
          <a:noFill/>
        </p:spPr>
        <p:txBody>
          <a:bodyPr wrap="square" lIns="0" tIns="0" rIns="45720" bIns="0" rtlCol="0">
            <a:spAutoFit/>
          </a:bodyPr>
          <a:lstStyle/>
          <a:p>
            <a:pPr marL="142875" indent="-142875">
              <a:lnSpc>
                <a:spcPts val="1230"/>
              </a:lnSpc>
              <a:buFont typeface="Arial" panose="020B0604020202020204" pitchFamily="34" charset="0"/>
              <a:buChar char="•"/>
            </a:pPr>
            <a:r>
              <a:rPr lang="en-US" sz="11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Fined $275,000 in 2016.</a:t>
            </a:r>
          </a:p>
          <a:p>
            <a:pPr marL="142875" indent="-142875">
              <a:lnSpc>
                <a:spcPts val="1230"/>
              </a:lnSpc>
              <a:buFont typeface="Arial" panose="020B0604020202020204" pitchFamily="34" charset="0"/>
              <a:buChar char="•"/>
            </a:pPr>
            <a:endParaRPr lang="en-US" sz="11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endParaRPr>
          </a:p>
          <a:p>
            <a:pPr marL="142875" indent="-142875">
              <a:lnSpc>
                <a:spcPts val="1230"/>
              </a:lnSpc>
              <a:buFont typeface="Arial" panose="020B0604020202020204" pitchFamily="34" charset="0"/>
              <a:buChar char="•"/>
            </a:pPr>
            <a:r>
              <a:rPr lang="en-US" sz="1100" dirty="0">
                <a:solidFill>
                  <a:schemeClr val="bg2">
                    <a:lumMod val="50000"/>
                  </a:schemeClr>
                </a:solidFill>
                <a:latin typeface="Lato" panose="020F0502020204030203" pitchFamily="34" charset="0"/>
              </a:rPr>
              <a:t>Initial estimates for full compliance: $17 million+.</a:t>
            </a:r>
          </a:p>
        </p:txBody>
      </p:sp>
      <p:sp>
        <p:nvSpPr>
          <p:cNvPr id="9" name="TextBox 8">
            <a:extLst>
              <a:ext uri="{FF2B5EF4-FFF2-40B4-BE49-F238E27FC236}">
                <a16:creationId xmlns:a16="http://schemas.microsoft.com/office/drawing/2014/main" id="{6C77C7CA-C0FC-4E5C-8FBE-128A91E1BCEF}"/>
              </a:ext>
            </a:extLst>
          </p:cNvPr>
          <p:cNvSpPr txBox="1"/>
          <p:nvPr/>
        </p:nvSpPr>
        <p:spPr>
          <a:xfrm>
            <a:off x="562217" y="3175658"/>
            <a:ext cx="6744127" cy="153888"/>
          </a:xfrm>
          <a:prstGeom prst="rect">
            <a:avLst/>
          </a:prstGeom>
          <a:noFill/>
        </p:spPr>
        <p:txBody>
          <a:bodyPr wrap="square" lIns="0" tIns="0" rIns="0" bIns="0" rtlCol="0">
            <a:spAutoFit/>
          </a:bodyPr>
          <a:lstStyle/>
          <a:p>
            <a:pPr>
              <a:lnSpc>
                <a:spcPts val="1230"/>
              </a:lnSpc>
            </a:pPr>
            <a:r>
              <a:rPr lang="en-US" sz="1400" b="1" dirty="0">
                <a:latin typeface="Lato Black" panose="020F0502020204030203" pitchFamily="34" charset="77"/>
                <a:ea typeface="Lato" panose="020F0502020204030203" pitchFamily="34" charset="0"/>
                <a:cs typeface="Lato" panose="020F0502020204030203" pitchFamily="34" charset="0"/>
              </a:rPr>
              <a:t>CivicPlus built accessible website.</a:t>
            </a:r>
          </a:p>
        </p:txBody>
      </p:sp>
      <p:sp>
        <p:nvSpPr>
          <p:cNvPr id="10" name="TextBox 9">
            <a:extLst>
              <a:ext uri="{FF2B5EF4-FFF2-40B4-BE49-F238E27FC236}">
                <a16:creationId xmlns:a16="http://schemas.microsoft.com/office/drawing/2014/main" id="{4E96D3FA-E1A4-4A08-B0A1-CC47D2419FC1}"/>
              </a:ext>
            </a:extLst>
          </p:cNvPr>
          <p:cNvSpPr txBox="1"/>
          <p:nvPr/>
        </p:nvSpPr>
        <p:spPr>
          <a:xfrm>
            <a:off x="562218" y="3381610"/>
            <a:ext cx="3709354" cy="728341"/>
          </a:xfrm>
          <a:prstGeom prst="rect">
            <a:avLst/>
          </a:prstGeom>
          <a:noFill/>
        </p:spPr>
        <p:txBody>
          <a:bodyPr wrap="square" lIns="0" tIns="0" rIns="45720" bIns="0" rtlCol="0">
            <a:spAutoFit/>
          </a:bodyPr>
          <a:lstStyle/>
          <a:p>
            <a:pPr marL="85725" indent="-85725">
              <a:lnSpc>
                <a:spcPct val="150000"/>
              </a:lnSpc>
              <a:buFont typeface="Arial" panose="020B0604020202020204" pitchFamily="34" charset="0"/>
              <a:buChar char="•"/>
            </a:pPr>
            <a:r>
              <a:rPr lang="en-US" sz="11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Among lowest errors in California.</a:t>
            </a:r>
          </a:p>
          <a:p>
            <a:pPr marL="85725" indent="-85725">
              <a:lnSpc>
                <a:spcPct val="150000"/>
              </a:lnSpc>
              <a:buFont typeface="Arial" panose="020B0604020202020204" pitchFamily="34" charset="0"/>
              <a:buChar char="•"/>
            </a:pPr>
            <a:r>
              <a:rPr lang="en-US" sz="11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Continuous improvement.</a:t>
            </a:r>
          </a:p>
          <a:p>
            <a:pPr marL="85725" indent="-85725">
              <a:lnSpc>
                <a:spcPct val="150000"/>
              </a:lnSpc>
              <a:buFont typeface="Arial" panose="020B0604020202020204" pitchFamily="34" charset="0"/>
              <a:buChar char="•"/>
            </a:pPr>
            <a:r>
              <a:rPr lang="en-US" sz="11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Together responded to the Department of Justice.</a:t>
            </a:r>
          </a:p>
        </p:txBody>
      </p:sp>
      <p:sp>
        <p:nvSpPr>
          <p:cNvPr id="11" name="TextBox 10">
            <a:extLst>
              <a:ext uri="{FF2B5EF4-FFF2-40B4-BE49-F238E27FC236}">
                <a16:creationId xmlns:a16="http://schemas.microsoft.com/office/drawing/2014/main" id="{13D523FD-1F2E-48DD-A180-B54146FF436E}"/>
              </a:ext>
            </a:extLst>
          </p:cNvPr>
          <p:cNvSpPr txBox="1"/>
          <p:nvPr/>
        </p:nvSpPr>
        <p:spPr>
          <a:xfrm>
            <a:off x="531405" y="4442164"/>
            <a:ext cx="3464120" cy="153888"/>
          </a:xfrm>
          <a:prstGeom prst="rect">
            <a:avLst/>
          </a:prstGeom>
          <a:noFill/>
        </p:spPr>
        <p:txBody>
          <a:bodyPr wrap="square" lIns="0" tIns="0" rIns="0" bIns="0" rtlCol="0">
            <a:spAutoFit/>
          </a:bodyPr>
          <a:lstStyle/>
          <a:p>
            <a:pPr>
              <a:lnSpc>
                <a:spcPts val="1230"/>
              </a:lnSpc>
            </a:pPr>
            <a:r>
              <a:rPr lang="en-US" sz="1400" b="1" dirty="0" err="1">
                <a:latin typeface="Lato Black" panose="020F0502020204030203" pitchFamily="34" charset="77"/>
                <a:ea typeface="Lato" panose="020F0502020204030203" pitchFamily="34" charset="0"/>
                <a:cs typeface="Lato" panose="020F0502020204030203" pitchFamily="34" charset="0"/>
              </a:rPr>
              <a:t>AudioEye</a:t>
            </a:r>
            <a:r>
              <a:rPr lang="en-US" sz="1400" b="1" dirty="0">
                <a:latin typeface="Lato Black" panose="020F0502020204030203" pitchFamily="34" charset="77"/>
                <a:ea typeface="Lato" panose="020F0502020204030203" pitchFamily="34" charset="0"/>
                <a:cs typeface="Lato" panose="020F0502020204030203" pitchFamily="34" charset="0"/>
              </a:rPr>
              <a:t> Remediation</a:t>
            </a:r>
          </a:p>
        </p:txBody>
      </p:sp>
      <p:sp>
        <p:nvSpPr>
          <p:cNvPr id="12" name="TextBox 11">
            <a:extLst>
              <a:ext uri="{FF2B5EF4-FFF2-40B4-BE49-F238E27FC236}">
                <a16:creationId xmlns:a16="http://schemas.microsoft.com/office/drawing/2014/main" id="{20926DC9-8D60-478D-8026-369350114AC5}"/>
              </a:ext>
            </a:extLst>
          </p:cNvPr>
          <p:cNvSpPr txBox="1"/>
          <p:nvPr/>
        </p:nvSpPr>
        <p:spPr>
          <a:xfrm>
            <a:off x="562217" y="4711407"/>
            <a:ext cx="6744126" cy="982257"/>
          </a:xfrm>
          <a:prstGeom prst="rect">
            <a:avLst/>
          </a:prstGeom>
          <a:noFill/>
        </p:spPr>
        <p:txBody>
          <a:bodyPr wrap="square" lIns="0" tIns="0" rIns="45720" bIns="0" rtlCol="0">
            <a:spAutoFit/>
          </a:bodyPr>
          <a:lstStyle/>
          <a:p>
            <a:pPr marL="142875" indent="-142875">
              <a:lnSpc>
                <a:spcPct val="150000"/>
              </a:lnSpc>
              <a:buFont typeface="Arial" panose="020B0604020202020204" pitchFamily="34" charset="0"/>
              <a:buChar char="•"/>
            </a:pPr>
            <a:r>
              <a:rPr lang="en-US" sz="11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BETA tested innovation in city government.</a:t>
            </a:r>
          </a:p>
          <a:p>
            <a:pPr marL="142875" indent="-142875">
              <a:lnSpc>
                <a:spcPct val="150000"/>
              </a:lnSpc>
              <a:buFont typeface="Arial" panose="020B0604020202020204" pitchFamily="34" charset="0"/>
              <a:buChar char="•"/>
            </a:pPr>
            <a:r>
              <a:rPr lang="en-US" sz="11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A future-proofed solution</a:t>
            </a:r>
          </a:p>
          <a:p>
            <a:pPr marL="142875" indent="-142875">
              <a:lnSpc>
                <a:spcPct val="150000"/>
              </a:lnSpc>
              <a:buFont typeface="Arial" panose="020B0604020202020204" pitchFamily="34" charset="0"/>
              <a:buChar char="•"/>
            </a:pPr>
            <a:r>
              <a:rPr lang="en-US" sz="11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Ally Toolbar for personal experience.</a:t>
            </a:r>
          </a:p>
          <a:p>
            <a:pPr marL="142875" indent="-142875">
              <a:lnSpc>
                <a:spcPct val="150000"/>
              </a:lnSpc>
              <a:buFont typeface="Arial" panose="020B0604020202020204" pitchFamily="34" charset="0"/>
              <a:buChar char="•"/>
            </a:pPr>
            <a:r>
              <a:rPr lang="en-US" sz="1100" b="1" dirty="0">
                <a:solidFill>
                  <a:schemeClr val="bg2">
                    <a:lumMod val="50000"/>
                  </a:schemeClr>
                </a:solidFill>
                <a:latin typeface="Lato Black" panose="020F0502020204030203" pitchFamily="34" charset="77"/>
                <a:ea typeface="Lato" panose="020F0502020204030203" pitchFamily="34" charset="0"/>
                <a:cs typeface="Lato" panose="020F0502020204030203" pitchFamily="34" charset="0"/>
              </a:rPr>
              <a:t>First U.S. county with automated remediation.</a:t>
            </a:r>
          </a:p>
        </p:txBody>
      </p:sp>
      <p:grpSp>
        <p:nvGrpSpPr>
          <p:cNvPr id="13" name="Group 12" descr="Humboldt County, CA website">
            <a:extLst>
              <a:ext uri="{FF2B5EF4-FFF2-40B4-BE49-F238E27FC236}">
                <a16:creationId xmlns:a16="http://schemas.microsoft.com/office/drawing/2014/main" id="{6FFDF291-8F6C-461D-BEDC-C458827CC22E}"/>
              </a:ext>
            </a:extLst>
          </p:cNvPr>
          <p:cNvGrpSpPr/>
          <p:nvPr/>
        </p:nvGrpSpPr>
        <p:grpSpPr>
          <a:xfrm>
            <a:off x="4331367" y="990600"/>
            <a:ext cx="7736807" cy="5779532"/>
            <a:chOff x="6410446" y="1406874"/>
            <a:chExt cx="6858000" cy="4939393"/>
          </a:xfrm>
        </p:grpSpPr>
        <p:pic>
          <p:nvPicPr>
            <p:cNvPr id="14" name="Picture 13">
              <a:extLst>
                <a:ext uri="{FF2B5EF4-FFF2-40B4-BE49-F238E27FC236}">
                  <a16:creationId xmlns:a16="http://schemas.microsoft.com/office/drawing/2014/main" id="{65C1CD5E-3846-4BAC-A8F6-B4DCEB4108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7369749" y="447571"/>
              <a:ext cx="4939393" cy="6858000"/>
            </a:xfrm>
            <a:prstGeom prst="rect">
              <a:avLst/>
            </a:prstGeom>
            <a:ln>
              <a:noFill/>
            </a:ln>
            <a:effectLst>
              <a:outerShdw blurRad="292100" dist="139700" dir="2700000" algn="tl" rotWithShape="0">
                <a:srgbClr val="333333">
                  <a:alpha val="65000"/>
                </a:srgbClr>
              </a:outerShdw>
            </a:effectLst>
          </p:spPr>
        </p:pic>
        <p:sp>
          <p:nvSpPr>
            <p:cNvPr id="15" name="Picture Placeholder 2">
              <a:extLst>
                <a:ext uri="{FF2B5EF4-FFF2-40B4-BE49-F238E27FC236}">
                  <a16:creationId xmlns:a16="http://schemas.microsoft.com/office/drawing/2014/main" id="{1987770C-76C7-4AF4-BCEB-0142B2527F27}"/>
                </a:ext>
              </a:extLst>
            </p:cNvPr>
            <p:cNvSpPr txBox="1">
              <a:spLocks/>
            </p:cNvSpPr>
            <p:nvPr/>
          </p:nvSpPr>
          <p:spPr>
            <a:xfrm>
              <a:off x="7172284" y="1894792"/>
              <a:ext cx="5278351" cy="3965530"/>
            </a:xfrm>
            <a:prstGeom prst="rect">
              <a:avLst/>
            </a:prstGeom>
            <a:blipFill>
              <a:blip r:embed="rId3" cstate="print">
                <a:extLst>
                  <a:ext uri="{28A0092B-C50C-407E-A947-70E740481C1C}">
                    <a14:useLocalDpi xmlns:a14="http://schemas.microsoft.com/office/drawing/2010/main"/>
                  </a:ext>
                </a:extLst>
              </a:blip>
              <a:stretch>
                <a:fillRect/>
              </a:stretch>
            </a:blip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800" dirty="0"/>
            </a:p>
          </p:txBody>
        </p:sp>
      </p:grpSp>
    </p:spTree>
    <p:extLst>
      <p:ext uri="{BB962C8B-B14F-4D97-AF65-F5344CB8AC3E}">
        <p14:creationId xmlns:p14="http://schemas.microsoft.com/office/powerpoint/2010/main" val="4182617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0B2D33-2CC1-C5F8-0174-6E32694EE0E1}"/>
              </a:ext>
            </a:extLst>
          </p:cNvPr>
          <p:cNvSpPr/>
          <p:nvPr/>
        </p:nvSpPr>
        <p:spPr>
          <a:xfrm>
            <a:off x="6220066" y="1359680"/>
            <a:ext cx="4598935" cy="5457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AA87E0C-FA61-4E6F-8D13-CDB5E8AB017C}"/>
              </a:ext>
            </a:extLst>
          </p:cNvPr>
          <p:cNvSpPr txBox="1">
            <a:spLocks/>
          </p:cNvSpPr>
          <p:nvPr/>
        </p:nvSpPr>
        <p:spPr>
          <a:xfrm>
            <a:off x="614354" y="1135923"/>
            <a:ext cx="10668048" cy="9014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Lato Black" panose="020F0502020204030203" pitchFamily="34" charset="0"/>
                <a:ea typeface="Lato Black" panose="020F0502020204030203" pitchFamily="34" charset="0"/>
                <a:cs typeface="Lato Black" panose="020F0502020204030203" pitchFamily="34" charset="0"/>
              </a:rPr>
              <a:t>Portsmouth, VA</a:t>
            </a:r>
          </a:p>
          <a:p>
            <a:pPr algn="ctr"/>
            <a:endParaRPr lang="en-US" sz="2750" b="1" dirty="0">
              <a:solidFill>
                <a:srgbClr val="44546A"/>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19" name="Picture 18" descr="City of Portsmouth logo">
            <a:extLst>
              <a:ext uri="{FF2B5EF4-FFF2-40B4-BE49-F238E27FC236}">
                <a16:creationId xmlns:a16="http://schemas.microsoft.com/office/drawing/2014/main" id="{F34124E5-F3B2-4FF9-84D1-A233B6399128}"/>
              </a:ext>
            </a:extLst>
          </p:cNvPr>
          <p:cNvPicPr>
            <a:picLocks noChangeAspect="1"/>
          </p:cNvPicPr>
          <p:nvPr/>
        </p:nvPicPr>
        <p:blipFill>
          <a:blip r:embed="rId2"/>
          <a:stretch>
            <a:fillRect/>
          </a:stretch>
        </p:blipFill>
        <p:spPr>
          <a:xfrm>
            <a:off x="7310795" y="1621452"/>
            <a:ext cx="3028498" cy="1274126"/>
          </a:xfrm>
          <a:prstGeom prst="rect">
            <a:avLst/>
          </a:prstGeom>
        </p:spPr>
      </p:pic>
      <p:grpSp>
        <p:nvGrpSpPr>
          <p:cNvPr id="2" name="Group 1" descr="Portsmouth, VA ">
            <a:extLst>
              <a:ext uri="{FF2B5EF4-FFF2-40B4-BE49-F238E27FC236}">
                <a16:creationId xmlns:a16="http://schemas.microsoft.com/office/drawing/2014/main" id="{EB8A22BB-514B-4D4E-AA2F-2DE45E3B4D21}"/>
              </a:ext>
            </a:extLst>
          </p:cNvPr>
          <p:cNvGrpSpPr/>
          <p:nvPr/>
        </p:nvGrpSpPr>
        <p:grpSpPr>
          <a:xfrm>
            <a:off x="872038" y="2130551"/>
            <a:ext cx="5076340" cy="2317118"/>
            <a:chOff x="1639870" y="2167942"/>
            <a:chExt cx="7658432" cy="2609586"/>
          </a:xfrm>
        </p:grpSpPr>
        <p:sp>
          <p:nvSpPr>
            <p:cNvPr id="20" name="TextBox 19">
              <a:extLst>
                <a:ext uri="{FF2B5EF4-FFF2-40B4-BE49-F238E27FC236}">
                  <a16:creationId xmlns:a16="http://schemas.microsoft.com/office/drawing/2014/main" id="{37FE6C5C-FE1E-40BE-930E-2EF03229A195}"/>
                </a:ext>
              </a:extLst>
            </p:cNvPr>
            <p:cNvSpPr txBox="1"/>
            <p:nvPr/>
          </p:nvSpPr>
          <p:spPr>
            <a:xfrm>
              <a:off x="1639870" y="2167942"/>
              <a:ext cx="7201727" cy="187754"/>
            </a:xfrm>
            <a:prstGeom prst="rect">
              <a:avLst/>
            </a:prstGeom>
            <a:noFill/>
          </p:spPr>
          <p:txBody>
            <a:bodyPr wrap="square" lIns="0" tIns="0" rIns="0" bIns="0" rtlCol="0">
              <a:spAutoFit/>
            </a:bodyPr>
            <a:lstStyle/>
            <a:p>
              <a:pPr>
                <a:lnSpc>
                  <a:spcPts val="1270"/>
                </a:lnSpc>
              </a:pPr>
              <a:r>
                <a:rPr lang="en-US" sz="1400" b="1" dirty="0">
                  <a:latin typeface="Lato Black" panose="020F0502020204030203" pitchFamily="34" charset="0"/>
                  <a:ea typeface="Lato Black" panose="020F0502020204030203" pitchFamily="34" charset="0"/>
                  <a:cs typeface="Lato Black" panose="020F0502020204030203" pitchFamily="34" charset="0"/>
                </a:rPr>
                <a:t>Portsmouth led innovation</a:t>
              </a:r>
            </a:p>
          </p:txBody>
        </p:sp>
        <p:sp>
          <p:nvSpPr>
            <p:cNvPr id="21" name="TextBox 20">
              <a:extLst>
                <a:ext uri="{FF2B5EF4-FFF2-40B4-BE49-F238E27FC236}">
                  <a16:creationId xmlns:a16="http://schemas.microsoft.com/office/drawing/2014/main" id="{E156E0F3-361E-4FD3-A1E2-DAEB7CBAB8E9}"/>
                </a:ext>
              </a:extLst>
            </p:cNvPr>
            <p:cNvSpPr txBox="1"/>
            <p:nvPr/>
          </p:nvSpPr>
          <p:spPr>
            <a:xfrm>
              <a:off x="1762089" y="2520529"/>
              <a:ext cx="7536213" cy="563264"/>
            </a:xfrm>
            <a:prstGeom prst="rect">
              <a:avLst/>
            </a:prstGeom>
            <a:noFill/>
          </p:spPr>
          <p:txBody>
            <a:bodyPr wrap="square" lIns="0" tIns="0" rIns="45720" bIns="0" rtlCol="0">
              <a:spAutoFit/>
            </a:bodyPr>
            <a:lstStyle/>
            <a:p>
              <a:pPr marL="142875" indent="-142875">
                <a:lnSpc>
                  <a:spcPts val="1270"/>
                </a:lnSpc>
                <a:buFont typeface="Arial" panose="020B0604020202020204" pitchFamily="34" charset="0"/>
                <a:buChar char="•"/>
              </a:pPr>
              <a:r>
                <a:rPr lang="en-US" sz="12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First to see value.</a:t>
              </a:r>
            </a:p>
            <a:p>
              <a:pPr marL="142875" indent="-142875">
                <a:lnSpc>
                  <a:spcPts val="1270"/>
                </a:lnSpc>
                <a:buFont typeface="Arial" panose="020B0604020202020204" pitchFamily="34" charset="0"/>
                <a:buChar char="•"/>
              </a:pPr>
              <a:endParaRPr lang="en-US" sz="12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endParaRPr>
            </a:p>
            <a:p>
              <a:pPr marL="142875" indent="-142875">
                <a:lnSpc>
                  <a:spcPts val="1270"/>
                </a:lnSpc>
                <a:buFont typeface="Arial" panose="020B0604020202020204" pitchFamily="34" charset="0"/>
                <a:buChar char="•"/>
              </a:pPr>
              <a:r>
                <a:rPr lang="en-US" sz="12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Coordinated plan response.</a:t>
              </a:r>
            </a:p>
          </p:txBody>
        </p:sp>
        <p:sp>
          <p:nvSpPr>
            <p:cNvPr id="22" name="TextBox 21">
              <a:extLst>
                <a:ext uri="{FF2B5EF4-FFF2-40B4-BE49-F238E27FC236}">
                  <a16:creationId xmlns:a16="http://schemas.microsoft.com/office/drawing/2014/main" id="{E906EC6A-8D39-435D-8692-4142B6D3F033}"/>
                </a:ext>
              </a:extLst>
            </p:cNvPr>
            <p:cNvSpPr txBox="1"/>
            <p:nvPr/>
          </p:nvSpPr>
          <p:spPr>
            <a:xfrm>
              <a:off x="1639870" y="3475701"/>
              <a:ext cx="7201727" cy="187754"/>
            </a:xfrm>
            <a:prstGeom prst="rect">
              <a:avLst/>
            </a:prstGeom>
            <a:noFill/>
          </p:spPr>
          <p:txBody>
            <a:bodyPr wrap="square" lIns="0" tIns="0" rIns="0" bIns="0" rtlCol="0">
              <a:spAutoFit/>
            </a:bodyPr>
            <a:lstStyle/>
            <a:p>
              <a:pPr>
                <a:lnSpc>
                  <a:spcPts val="1270"/>
                </a:lnSpc>
              </a:pPr>
              <a:r>
                <a:rPr lang="en-US" sz="1400" b="1" dirty="0" err="1">
                  <a:latin typeface="Lato Black" panose="020F0502020204030203" pitchFamily="34" charset="77"/>
                  <a:ea typeface="Lato" panose="020F0502020204030203" pitchFamily="34" charset="0"/>
                  <a:cs typeface="Lato" panose="020F0502020204030203" pitchFamily="34" charset="0"/>
                </a:rPr>
                <a:t>AudioEye</a:t>
              </a:r>
              <a:r>
                <a:rPr lang="en-US" sz="1400" b="1" dirty="0">
                  <a:latin typeface="Lato Black" panose="020F0502020204030203" pitchFamily="34" charset="77"/>
                  <a:ea typeface="Lato" panose="020F0502020204030203" pitchFamily="34" charset="0"/>
                  <a:cs typeface="Lato" panose="020F0502020204030203" pitchFamily="34" charset="0"/>
                </a:rPr>
                <a:t> Remediation</a:t>
              </a:r>
            </a:p>
          </p:txBody>
        </p:sp>
        <p:sp>
          <p:nvSpPr>
            <p:cNvPr id="23" name="TextBox 22">
              <a:extLst>
                <a:ext uri="{FF2B5EF4-FFF2-40B4-BE49-F238E27FC236}">
                  <a16:creationId xmlns:a16="http://schemas.microsoft.com/office/drawing/2014/main" id="{FC21D5DA-AC05-4D08-9A9D-9AC8D82A13E2}"/>
                </a:ext>
              </a:extLst>
            </p:cNvPr>
            <p:cNvSpPr txBox="1"/>
            <p:nvPr/>
          </p:nvSpPr>
          <p:spPr>
            <a:xfrm>
              <a:off x="1762089" y="3838754"/>
              <a:ext cx="7536213" cy="938774"/>
            </a:xfrm>
            <a:prstGeom prst="rect">
              <a:avLst/>
            </a:prstGeom>
            <a:noFill/>
          </p:spPr>
          <p:txBody>
            <a:bodyPr wrap="square" lIns="0" tIns="0" rIns="45720" bIns="0" rtlCol="0">
              <a:spAutoFit/>
            </a:bodyPr>
            <a:lstStyle/>
            <a:p>
              <a:pPr marL="142875" indent="-142875">
                <a:lnSpc>
                  <a:spcPts val="1270"/>
                </a:lnSpc>
                <a:buFont typeface="Arial" panose="020B0604020202020204" pitchFamily="34" charset="0"/>
                <a:buChar char="•"/>
              </a:pPr>
              <a:r>
                <a:rPr lang="en-US" sz="12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Scan and remediating. </a:t>
              </a:r>
            </a:p>
            <a:p>
              <a:pPr marL="142875" indent="-142875">
                <a:lnSpc>
                  <a:spcPts val="1270"/>
                </a:lnSpc>
                <a:buFont typeface="Arial" panose="020B0604020202020204" pitchFamily="34" charset="0"/>
                <a:buChar char="•"/>
              </a:pPr>
              <a:endParaRPr lang="en-US" sz="12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endParaRPr>
            </a:p>
            <a:p>
              <a:pPr marL="142875" indent="-142875">
                <a:lnSpc>
                  <a:spcPts val="1270"/>
                </a:lnSpc>
                <a:buFont typeface="Arial" panose="020B0604020202020204" pitchFamily="34" charset="0"/>
                <a:buChar char="•"/>
              </a:pPr>
              <a:r>
                <a:rPr lang="en-US" sz="1200"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rPr>
                <a:t>Ally Toolbar for personal experience.</a:t>
              </a:r>
            </a:p>
            <a:p>
              <a:pPr marL="142875" indent="-142875">
                <a:lnSpc>
                  <a:spcPts val="1270"/>
                </a:lnSpc>
                <a:buFont typeface="Arial" panose="020B0604020202020204" pitchFamily="34" charset="0"/>
                <a:buChar char="•"/>
              </a:pPr>
              <a:endParaRPr lang="en-US" sz="1200" b="1" dirty="0">
                <a:solidFill>
                  <a:schemeClr val="bg2">
                    <a:lumMod val="50000"/>
                  </a:schemeClr>
                </a:solidFill>
                <a:latin typeface="Lato" panose="020F0502020204030203" pitchFamily="34" charset="0"/>
                <a:ea typeface="Lato" panose="020F0502020204030203" pitchFamily="34" charset="0"/>
                <a:cs typeface="Lato" panose="020F0502020204030203" pitchFamily="34" charset="0"/>
              </a:endParaRPr>
            </a:p>
            <a:p>
              <a:pPr marL="142875" indent="-142875">
                <a:lnSpc>
                  <a:spcPts val="1270"/>
                </a:lnSpc>
                <a:buFont typeface="Arial" panose="020B0604020202020204" pitchFamily="34" charset="0"/>
                <a:buChar char="•"/>
              </a:pPr>
              <a:r>
                <a:rPr lang="en-US" sz="1400" b="1" dirty="0">
                  <a:latin typeface="Lato Black" panose="020F0502020204030203" pitchFamily="34" charset="77"/>
                  <a:ea typeface="Lato" panose="020F0502020204030203" pitchFamily="34" charset="0"/>
                  <a:cs typeface="Lato" panose="020F0502020204030203" pitchFamily="34" charset="0"/>
                </a:rPr>
                <a:t>Client #1 remediation complete</a:t>
              </a:r>
            </a:p>
          </p:txBody>
        </p:sp>
      </p:grpSp>
      <p:pic>
        <p:nvPicPr>
          <p:cNvPr id="17" name="Picture 16" descr="Portsmouth news release about AudioEye">
            <a:extLst>
              <a:ext uri="{FF2B5EF4-FFF2-40B4-BE49-F238E27FC236}">
                <a16:creationId xmlns:a16="http://schemas.microsoft.com/office/drawing/2014/main" id="{6304991B-85B6-48C2-90C8-575652762D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9388" y="3256229"/>
            <a:ext cx="4451313" cy="3380142"/>
          </a:xfrm>
          <a:prstGeom prst="rect">
            <a:avLst/>
          </a:prstGeom>
        </p:spPr>
      </p:pic>
      <p:pic>
        <p:nvPicPr>
          <p:cNvPr id="18" name="Picture 17" descr="Mobile Device picture">
            <a:extLst>
              <a:ext uri="{FF2B5EF4-FFF2-40B4-BE49-F238E27FC236}">
                <a16:creationId xmlns:a16="http://schemas.microsoft.com/office/drawing/2014/main" id="{248A31B8-2A02-421C-B81F-24B4A5A164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48378" y="628850"/>
            <a:ext cx="5561466" cy="6229150"/>
          </a:xfrm>
          <a:prstGeom prst="rect">
            <a:avLst/>
          </a:prstGeom>
          <a:effectLst/>
        </p:spPr>
      </p:pic>
    </p:spTree>
    <p:extLst>
      <p:ext uri="{BB962C8B-B14F-4D97-AF65-F5344CB8AC3E}">
        <p14:creationId xmlns:p14="http://schemas.microsoft.com/office/powerpoint/2010/main" val="41962169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AD44736-E771-1D08-573B-C06868A18507}"/>
              </a:ext>
            </a:extLst>
          </p:cNvPr>
          <p:cNvSpPr/>
          <p:nvPr/>
        </p:nvSpPr>
        <p:spPr>
          <a:xfrm>
            <a:off x="6372217" y="3353622"/>
            <a:ext cx="4917167" cy="91141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269FFC4-13E6-3F22-E77E-F252B41B6DE8}"/>
              </a:ext>
            </a:extLst>
          </p:cNvPr>
          <p:cNvSpPr>
            <a:spLocks noGrp="1"/>
          </p:cNvSpPr>
          <p:nvPr>
            <p:ph type="title"/>
          </p:nvPr>
        </p:nvSpPr>
        <p:spPr>
          <a:xfrm>
            <a:off x="993648" y="-49001"/>
            <a:ext cx="10204704" cy="1645920"/>
          </a:xfrm>
        </p:spPr>
        <p:txBody>
          <a:bodyPr/>
          <a:lstStyle/>
          <a:p>
            <a:r>
              <a:rPr lang="en-US" sz="4000" dirty="0"/>
              <a:t>Agenda</a:t>
            </a:r>
          </a:p>
        </p:txBody>
      </p:sp>
      <p:grpSp>
        <p:nvGrpSpPr>
          <p:cNvPr id="3" name="Group 2">
            <a:extLst>
              <a:ext uri="{FF2B5EF4-FFF2-40B4-BE49-F238E27FC236}">
                <a16:creationId xmlns:a16="http://schemas.microsoft.com/office/drawing/2014/main" id="{1470604D-F1A5-E949-85E5-2A63EE7C0D47}"/>
              </a:ext>
              <a:ext uri="{C183D7F6-B498-43B3-948B-1728B52AA6E4}">
                <adec:decorative xmlns:adec="http://schemas.microsoft.com/office/drawing/2017/decorative" val="1"/>
              </a:ext>
            </a:extLst>
          </p:cNvPr>
          <p:cNvGrpSpPr/>
          <p:nvPr/>
        </p:nvGrpSpPr>
        <p:grpSpPr>
          <a:xfrm>
            <a:off x="1005662" y="3377672"/>
            <a:ext cx="4917167" cy="1010804"/>
            <a:chOff x="1019176" y="2447797"/>
            <a:chExt cx="4917167" cy="1010804"/>
          </a:xfrm>
        </p:grpSpPr>
        <p:sp>
          <p:nvSpPr>
            <p:cNvPr id="4" name="Rectangle 3">
              <a:extLst>
                <a:ext uri="{FF2B5EF4-FFF2-40B4-BE49-F238E27FC236}">
                  <a16:creationId xmlns:a16="http://schemas.microsoft.com/office/drawing/2014/main" id="{14AD4B4F-524B-8D46-B7C8-85FCA9257B35}"/>
                </a:ext>
              </a:extLst>
            </p:cNvPr>
            <p:cNvSpPr/>
            <p:nvPr/>
          </p:nvSpPr>
          <p:spPr>
            <a:xfrm>
              <a:off x="1019176" y="2447797"/>
              <a:ext cx="4917167" cy="91141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7A7E855-A0C7-BE4B-A308-A1133297FBB4}"/>
                </a:ext>
              </a:extLst>
            </p:cNvPr>
            <p:cNvSpPr/>
            <p:nvPr/>
          </p:nvSpPr>
          <p:spPr>
            <a:xfrm>
              <a:off x="1860717" y="2752317"/>
              <a:ext cx="3764740" cy="706284"/>
            </a:xfrm>
            <a:prstGeom prst="rect">
              <a:avLst/>
            </a:prstGeom>
            <a:noFill/>
          </p:spPr>
          <p:txBody>
            <a:bodyPr wrap="square">
              <a:spAutoFit/>
            </a:bodyPr>
            <a:lstStyle/>
            <a:p>
              <a:pPr>
                <a:lnSpc>
                  <a:spcPct val="120000"/>
                </a:lnSpc>
                <a:spcBef>
                  <a:spcPts val="1200"/>
                </a:spcBef>
              </a:pPr>
              <a:r>
                <a:rPr lang="en-US" sz="1300" b="1" dirty="0">
                  <a:solidFill>
                    <a:srgbClr val="383838"/>
                  </a:solidFill>
                  <a:latin typeface="Inter" panose="020B0502030000000004" pitchFamily="34" charset="0"/>
                  <a:ea typeface="Inter" panose="020B0502030000000004" pitchFamily="34" charset="0"/>
                </a:rPr>
                <a:t>Accessibility Landscape  - Why?</a:t>
              </a:r>
            </a:p>
            <a:p>
              <a:pPr>
                <a:lnSpc>
                  <a:spcPct val="120000"/>
                </a:lnSpc>
                <a:spcBef>
                  <a:spcPts val="1200"/>
                </a:spcBef>
              </a:pPr>
              <a:endParaRPr lang="en-US" sz="1300" b="1" dirty="0">
                <a:solidFill>
                  <a:srgbClr val="383838"/>
                </a:solidFill>
                <a:latin typeface="Inter" panose="020B0502030000000004" pitchFamily="34" charset="0"/>
                <a:ea typeface="Inter" panose="020B0502030000000004" pitchFamily="34" charset="0"/>
              </a:endParaRPr>
            </a:p>
          </p:txBody>
        </p:sp>
        <p:grpSp>
          <p:nvGrpSpPr>
            <p:cNvPr id="6" name="Group 5">
              <a:extLst>
                <a:ext uri="{FF2B5EF4-FFF2-40B4-BE49-F238E27FC236}">
                  <a16:creationId xmlns:a16="http://schemas.microsoft.com/office/drawing/2014/main" id="{51A90B35-C221-C94A-8E38-2E58FA274BFA}"/>
                </a:ext>
              </a:extLst>
            </p:cNvPr>
            <p:cNvGrpSpPr/>
            <p:nvPr/>
          </p:nvGrpSpPr>
          <p:grpSpPr>
            <a:xfrm>
              <a:off x="1426935" y="2815825"/>
              <a:ext cx="198890" cy="199177"/>
              <a:chOff x="1101176" y="3956379"/>
              <a:chExt cx="345859" cy="346360"/>
            </a:xfrm>
          </p:grpSpPr>
          <p:cxnSp>
            <p:nvCxnSpPr>
              <p:cNvPr id="7" name="Straight Connector 6">
                <a:extLst>
                  <a:ext uri="{FF2B5EF4-FFF2-40B4-BE49-F238E27FC236}">
                    <a16:creationId xmlns:a16="http://schemas.microsoft.com/office/drawing/2014/main" id="{C82910D7-ADF0-2049-87A8-8812B26D0531}"/>
                  </a:ext>
                </a:extLst>
              </p:cNvPr>
              <p:cNvCxnSpPr/>
              <p:nvPr/>
            </p:nvCxnSpPr>
            <p:spPr>
              <a:xfrm rot="2700000">
                <a:off x="1101450" y="3957044"/>
                <a:ext cx="345586" cy="345585"/>
              </a:xfrm>
              <a:prstGeom prst="lin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a:extLst>
                  <a:ext uri="{FF2B5EF4-FFF2-40B4-BE49-F238E27FC236}">
                    <a16:creationId xmlns:a16="http://schemas.microsoft.com/office/drawing/2014/main" id="{0CE11B72-8D33-A241-B01E-DF94F150129B}"/>
                  </a:ext>
                </a:extLst>
              </p:cNvPr>
              <p:cNvCxnSpPr/>
              <p:nvPr/>
            </p:nvCxnSpPr>
            <p:spPr>
              <a:xfrm rot="2700000" flipH="1">
                <a:off x="1100789" y="3956766"/>
                <a:ext cx="346360" cy="345585"/>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15" name="Group 14">
            <a:extLst>
              <a:ext uri="{FF2B5EF4-FFF2-40B4-BE49-F238E27FC236}">
                <a16:creationId xmlns:a16="http://schemas.microsoft.com/office/drawing/2014/main" id="{81D9A548-6904-0B41-80CD-765D1DBC2BA7}"/>
              </a:ext>
              <a:ext uri="{C183D7F6-B498-43B3-948B-1728B52AA6E4}">
                <adec:decorative xmlns:adec="http://schemas.microsoft.com/office/drawing/2017/decorative" val="1"/>
              </a:ext>
            </a:extLst>
          </p:cNvPr>
          <p:cNvGrpSpPr/>
          <p:nvPr/>
        </p:nvGrpSpPr>
        <p:grpSpPr>
          <a:xfrm>
            <a:off x="6372217" y="2147056"/>
            <a:ext cx="4917167" cy="1833747"/>
            <a:chOff x="1019176" y="2447797"/>
            <a:chExt cx="4917167" cy="1833747"/>
          </a:xfrm>
        </p:grpSpPr>
        <p:sp>
          <p:nvSpPr>
            <p:cNvPr id="16" name="Rectangle 15">
              <a:extLst>
                <a:ext uri="{FF2B5EF4-FFF2-40B4-BE49-F238E27FC236}">
                  <a16:creationId xmlns:a16="http://schemas.microsoft.com/office/drawing/2014/main" id="{B55F3A52-0F68-5B4D-93B6-6E2686E273D3}"/>
                </a:ext>
              </a:extLst>
            </p:cNvPr>
            <p:cNvSpPr/>
            <p:nvPr/>
          </p:nvSpPr>
          <p:spPr>
            <a:xfrm>
              <a:off x="1019176" y="2447797"/>
              <a:ext cx="4917167" cy="91141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1E64431-AC0C-2747-A7E5-BD48B0AF7D44}"/>
                </a:ext>
              </a:extLst>
            </p:cNvPr>
            <p:cNvGrpSpPr/>
            <p:nvPr/>
          </p:nvGrpSpPr>
          <p:grpSpPr>
            <a:xfrm>
              <a:off x="1426935" y="2815825"/>
              <a:ext cx="198890" cy="199177"/>
              <a:chOff x="1101176" y="3956379"/>
              <a:chExt cx="345859" cy="346360"/>
            </a:xfrm>
          </p:grpSpPr>
          <p:cxnSp>
            <p:nvCxnSpPr>
              <p:cNvPr id="19" name="Straight Connector 18">
                <a:extLst>
                  <a:ext uri="{FF2B5EF4-FFF2-40B4-BE49-F238E27FC236}">
                    <a16:creationId xmlns:a16="http://schemas.microsoft.com/office/drawing/2014/main" id="{EC64EE6A-7A0D-C641-A9A5-8A6928D49DC4}"/>
                  </a:ext>
                </a:extLst>
              </p:cNvPr>
              <p:cNvCxnSpPr/>
              <p:nvPr/>
            </p:nvCxnSpPr>
            <p:spPr>
              <a:xfrm rot="2700000">
                <a:off x="1101450" y="3957044"/>
                <a:ext cx="345586" cy="345585"/>
              </a:xfrm>
              <a:prstGeom prst="lin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4BE619FC-E60F-7442-B11C-3B21996649AD}"/>
                  </a:ext>
                </a:extLst>
              </p:cNvPr>
              <p:cNvCxnSpPr/>
              <p:nvPr/>
            </p:nvCxnSpPr>
            <p:spPr>
              <a:xfrm rot="2700000" flipH="1">
                <a:off x="1100789" y="3956766"/>
                <a:ext cx="346360" cy="345585"/>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 name="Rectangle 16">
              <a:extLst>
                <a:ext uri="{FF2B5EF4-FFF2-40B4-BE49-F238E27FC236}">
                  <a16:creationId xmlns:a16="http://schemas.microsoft.com/office/drawing/2014/main" id="{EFF954C1-C242-6F46-B93B-C4052082AA95}"/>
                </a:ext>
              </a:extLst>
            </p:cNvPr>
            <p:cNvSpPr/>
            <p:nvPr/>
          </p:nvSpPr>
          <p:spPr>
            <a:xfrm>
              <a:off x="1860717" y="3729149"/>
              <a:ext cx="3401568" cy="552395"/>
            </a:xfrm>
            <a:prstGeom prst="rect">
              <a:avLst/>
            </a:prstGeom>
            <a:noFill/>
          </p:spPr>
          <p:txBody>
            <a:bodyPr wrap="square">
              <a:spAutoFit/>
            </a:bodyPr>
            <a:lstStyle/>
            <a:p>
              <a:pPr marL="0" marR="0" lvl="0" indent="0" algn="l" defTabSz="1827212" rtl="0" eaLnBrk="1" fontAlgn="auto" latinLnBrk="0" hangingPunct="0">
                <a:lnSpc>
                  <a:spcPct val="280000"/>
                </a:lnSpc>
                <a:spcBef>
                  <a:spcPts val="0"/>
                </a:spcBef>
                <a:spcAft>
                  <a:spcPts val="0"/>
                </a:spcAft>
                <a:buClrTx/>
                <a:buSzTx/>
                <a:buFontTx/>
                <a:buNone/>
                <a:tabLst/>
                <a:defRPr sz="2600">
                  <a:solidFill>
                    <a:srgbClr val="000000"/>
                  </a:solidFill>
                  <a:latin typeface="Lato Bold"/>
                  <a:ea typeface="Lato Bold"/>
                  <a:cs typeface="Lato Bold"/>
                  <a:sym typeface="Lato Bold"/>
                </a:defRPr>
              </a:pPr>
              <a:r>
                <a:rPr lang="en-US" sz="1300" b="1" dirty="0">
                  <a:solidFill>
                    <a:srgbClr val="383838"/>
                  </a:solidFill>
                  <a:latin typeface="Inter" panose="020B0502030000000004" pitchFamily="34" charset="0"/>
                  <a:ea typeface="Inter" panose="020B0502030000000004" pitchFamily="34" charset="0"/>
                  <a:cs typeface="Lato Bold"/>
                  <a:sym typeface="Lato Bold"/>
                </a:rPr>
                <a:t>What should you do?</a:t>
              </a:r>
            </a:p>
          </p:txBody>
        </p:sp>
      </p:grpSp>
      <p:grpSp>
        <p:nvGrpSpPr>
          <p:cNvPr id="21" name="Group 20">
            <a:extLst>
              <a:ext uri="{FF2B5EF4-FFF2-40B4-BE49-F238E27FC236}">
                <a16:creationId xmlns:a16="http://schemas.microsoft.com/office/drawing/2014/main" id="{7DD4BBB6-DB1A-0148-9DFD-6A68D24152DF}"/>
              </a:ext>
              <a:ext uri="{C183D7F6-B498-43B3-948B-1728B52AA6E4}">
                <adec:decorative xmlns:adec="http://schemas.microsoft.com/office/drawing/2017/decorative" val="1"/>
              </a:ext>
            </a:extLst>
          </p:cNvPr>
          <p:cNvGrpSpPr/>
          <p:nvPr/>
        </p:nvGrpSpPr>
        <p:grpSpPr>
          <a:xfrm>
            <a:off x="3766547" y="4640067"/>
            <a:ext cx="4917167" cy="911411"/>
            <a:chOff x="1019176" y="2447797"/>
            <a:chExt cx="4917167" cy="911411"/>
          </a:xfrm>
        </p:grpSpPr>
        <p:sp>
          <p:nvSpPr>
            <p:cNvPr id="22" name="Rectangle 21">
              <a:extLst>
                <a:ext uri="{FF2B5EF4-FFF2-40B4-BE49-F238E27FC236}">
                  <a16:creationId xmlns:a16="http://schemas.microsoft.com/office/drawing/2014/main" id="{B3CE2B06-F4B2-5F45-AE62-AE9A9087EB99}"/>
                </a:ext>
              </a:extLst>
            </p:cNvPr>
            <p:cNvSpPr/>
            <p:nvPr/>
          </p:nvSpPr>
          <p:spPr>
            <a:xfrm>
              <a:off x="1019176" y="2447797"/>
              <a:ext cx="4917167" cy="91141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9DBD966-0144-DC47-8420-CE7B74D28690}"/>
                </a:ext>
              </a:extLst>
            </p:cNvPr>
            <p:cNvSpPr/>
            <p:nvPr/>
          </p:nvSpPr>
          <p:spPr>
            <a:xfrm>
              <a:off x="1860717" y="2504014"/>
              <a:ext cx="3401568" cy="552395"/>
            </a:xfrm>
            <a:prstGeom prst="rect">
              <a:avLst/>
            </a:prstGeom>
            <a:noFill/>
          </p:spPr>
          <p:txBody>
            <a:bodyPr wrap="square">
              <a:spAutoFit/>
            </a:bodyPr>
            <a:lstStyle/>
            <a:p>
              <a:pPr>
                <a:lnSpc>
                  <a:spcPct val="280000"/>
                </a:lnSpc>
                <a:defRPr sz="2600">
                  <a:solidFill>
                    <a:srgbClr val="000000"/>
                  </a:solidFill>
                  <a:latin typeface="Lato Bold"/>
                  <a:ea typeface="Lato Bold"/>
                  <a:cs typeface="Lato Bold"/>
                  <a:sym typeface="Lato Bold"/>
                </a:defRPr>
              </a:pPr>
              <a:r>
                <a:rPr lang="en-US" sz="1300" b="1" dirty="0">
                  <a:solidFill>
                    <a:srgbClr val="383838"/>
                  </a:solidFill>
                  <a:latin typeface="Inter" panose="020B0502030000000004" pitchFamily="34" charset="0"/>
                  <a:ea typeface="Inter" panose="020B0502030000000004" pitchFamily="34" charset="0"/>
                  <a:cs typeface="Lato Bold"/>
                </a:rPr>
                <a:t>Questions</a:t>
              </a:r>
            </a:p>
          </p:txBody>
        </p:sp>
        <p:grpSp>
          <p:nvGrpSpPr>
            <p:cNvPr id="24" name="Group 23">
              <a:extLst>
                <a:ext uri="{FF2B5EF4-FFF2-40B4-BE49-F238E27FC236}">
                  <a16:creationId xmlns:a16="http://schemas.microsoft.com/office/drawing/2014/main" id="{900C909E-5FAC-E54D-8E9F-16C76F2A0E46}"/>
                </a:ext>
              </a:extLst>
            </p:cNvPr>
            <p:cNvGrpSpPr/>
            <p:nvPr/>
          </p:nvGrpSpPr>
          <p:grpSpPr>
            <a:xfrm>
              <a:off x="1426935" y="2815825"/>
              <a:ext cx="198890" cy="199177"/>
              <a:chOff x="1101176" y="3956379"/>
              <a:chExt cx="345859" cy="346360"/>
            </a:xfrm>
          </p:grpSpPr>
          <p:cxnSp>
            <p:nvCxnSpPr>
              <p:cNvPr id="25" name="Straight Connector 24">
                <a:extLst>
                  <a:ext uri="{FF2B5EF4-FFF2-40B4-BE49-F238E27FC236}">
                    <a16:creationId xmlns:a16="http://schemas.microsoft.com/office/drawing/2014/main" id="{53A5E5AE-389B-6F4B-9470-D39CA227502F}"/>
                  </a:ext>
                </a:extLst>
              </p:cNvPr>
              <p:cNvCxnSpPr/>
              <p:nvPr/>
            </p:nvCxnSpPr>
            <p:spPr>
              <a:xfrm rot="2700000">
                <a:off x="1101450" y="3957044"/>
                <a:ext cx="345586" cy="345585"/>
              </a:xfrm>
              <a:prstGeom prst="lin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DC7917F-6081-8847-9129-B381BB0138FD}"/>
                  </a:ext>
                </a:extLst>
              </p:cNvPr>
              <p:cNvCxnSpPr/>
              <p:nvPr/>
            </p:nvCxnSpPr>
            <p:spPr>
              <a:xfrm rot="2700000" flipH="1">
                <a:off x="1100789" y="3956766"/>
                <a:ext cx="346360" cy="345585"/>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39" name="Group 38">
            <a:extLst>
              <a:ext uri="{FF2B5EF4-FFF2-40B4-BE49-F238E27FC236}">
                <a16:creationId xmlns:a16="http://schemas.microsoft.com/office/drawing/2014/main" id="{A48707E9-3B8C-AF46-BE12-FA141E74D9B1}"/>
              </a:ext>
              <a:ext uri="{C183D7F6-B498-43B3-948B-1728B52AA6E4}">
                <adec:decorative xmlns:adec="http://schemas.microsoft.com/office/drawing/2017/decorative" val="1"/>
              </a:ext>
            </a:extLst>
          </p:cNvPr>
          <p:cNvGrpSpPr/>
          <p:nvPr/>
        </p:nvGrpSpPr>
        <p:grpSpPr>
          <a:xfrm>
            <a:off x="6779975" y="2211098"/>
            <a:ext cx="3835351" cy="1733779"/>
            <a:chOff x="1426935" y="1281223"/>
            <a:chExt cx="3835351" cy="1733779"/>
          </a:xfrm>
        </p:grpSpPr>
        <p:sp>
          <p:nvSpPr>
            <p:cNvPr id="41" name="Rectangle 40">
              <a:extLst>
                <a:ext uri="{FF2B5EF4-FFF2-40B4-BE49-F238E27FC236}">
                  <a16:creationId xmlns:a16="http://schemas.microsoft.com/office/drawing/2014/main" id="{F17334ED-ED27-C846-BDDB-F414F61F61AF}"/>
                </a:ext>
              </a:extLst>
            </p:cNvPr>
            <p:cNvSpPr/>
            <p:nvPr/>
          </p:nvSpPr>
          <p:spPr>
            <a:xfrm>
              <a:off x="1860718" y="1281223"/>
              <a:ext cx="3401568" cy="552395"/>
            </a:xfrm>
            <a:prstGeom prst="rect">
              <a:avLst/>
            </a:prstGeom>
            <a:noFill/>
          </p:spPr>
          <p:txBody>
            <a:bodyPr wrap="square">
              <a:spAutoFit/>
            </a:bodyPr>
            <a:lstStyle/>
            <a:p>
              <a:pPr marL="0" marR="0" lvl="0" indent="0" algn="l" defTabSz="1827212" rtl="0" eaLnBrk="1" fontAlgn="auto" latinLnBrk="0" hangingPunct="0">
                <a:lnSpc>
                  <a:spcPct val="280000"/>
                </a:lnSpc>
                <a:spcBef>
                  <a:spcPts val="0"/>
                </a:spcBef>
                <a:spcAft>
                  <a:spcPts val="0"/>
                </a:spcAft>
                <a:buClrTx/>
                <a:buSzTx/>
                <a:buFontTx/>
                <a:buNone/>
                <a:tabLst/>
                <a:defRPr sz="2600">
                  <a:solidFill>
                    <a:srgbClr val="000000"/>
                  </a:solidFill>
                  <a:latin typeface="Lato Bold"/>
                  <a:ea typeface="Lato Bold"/>
                  <a:cs typeface="Lato Bold"/>
                  <a:sym typeface="Lato Bold"/>
                </a:defRPr>
              </a:pPr>
              <a:r>
                <a:rPr lang="en-US" sz="1300" b="1" dirty="0">
                  <a:solidFill>
                    <a:srgbClr val="383838"/>
                  </a:solidFill>
                  <a:latin typeface="Inter" panose="020B0502030000000004" pitchFamily="34" charset="0"/>
                  <a:ea typeface="Inter" panose="020B0502030000000004" pitchFamily="34" charset="0"/>
                  <a:sym typeface="Lato Bold"/>
                </a:rPr>
                <a:t>How we can help</a:t>
              </a:r>
            </a:p>
          </p:txBody>
        </p:sp>
        <p:grpSp>
          <p:nvGrpSpPr>
            <p:cNvPr id="42" name="Group 41">
              <a:extLst>
                <a:ext uri="{FF2B5EF4-FFF2-40B4-BE49-F238E27FC236}">
                  <a16:creationId xmlns:a16="http://schemas.microsoft.com/office/drawing/2014/main" id="{C366D787-99DE-F940-9D1A-1A7812216193}"/>
                </a:ext>
              </a:extLst>
            </p:cNvPr>
            <p:cNvGrpSpPr/>
            <p:nvPr/>
          </p:nvGrpSpPr>
          <p:grpSpPr>
            <a:xfrm>
              <a:off x="1426935" y="2815825"/>
              <a:ext cx="198890" cy="199177"/>
              <a:chOff x="1101176" y="3956379"/>
              <a:chExt cx="345859" cy="346360"/>
            </a:xfrm>
          </p:grpSpPr>
          <p:cxnSp>
            <p:nvCxnSpPr>
              <p:cNvPr id="43" name="Straight Connector 42">
                <a:extLst>
                  <a:ext uri="{FF2B5EF4-FFF2-40B4-BE49-F238E27FC236}">
                    <a16:creationId xmlns:a16="http://schemas.microsoft.com/office/drawing/2014/main" id="{285E1A30-7C8A-F14D-861A-A51C673BEA14}"/>
                  </a:ext>
                </a:extLst>
              </p:cNvPr>
              <p:cNvCxnSpPr/>
              <p:nvPr/>
            </p:nvCxnSpPr>
            <p:spPr>
              <a:xfrm rot="2700000">
                <a:off x="1101450" y="3957044"/>
                <a:ext cx="345586" cy="345585"/>
              </a:xfrm>
              <a:prstGeom prst="lin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AD182F81-20B1-AD40-9AB4-EEA320DEEBDC}"/>
                  </a:ext>
                </a:extLst>
              </p:cNvPr>
              <p:cNvCxnSpPr/>
              <p:nvPr/>
            </p:nvCxnSpPr>
            <p:spPr>
              <a:xfrm rot="2700000" flipH="1">
                <a:off x="1100789" y="3956766"/>
                <a:ext cx="346360" cy="345585"/>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27" name="Group 26">
            <a:extLst>
              <a:ext uri="{FF2B5EF4-FFF2-40B4-BE49-F238E27FC236}">
                <a16:creationId xmlns:a16="http://schemas.microsoft.com/office/drawing/2014/main" id="{617AAC0C-0C77-6020-0E4D-0E872EBDE6DB}"/>
              </a:ext>
              <a:ext uri="{C183D7F6-B498-43B3-948B-1728B52AA6E4}">
                <adec:decorative xmlns:adec="http://schemas.microsoft.com/office/drawing/2017/decorative" val="1"/>
              </a:ext>
            </a:extLst>
          </p:cNvPr>
          <p:cNvGrpSpPr/>
          <p:nvPr/>
        </p:nvGrpSpPr>
        <p:grpSpPr>
          <a:xfrm>
            <a:off x="993648" y="2141961"/>
            <a:ext cx="4917167" cy="1010804"/>
            <a:chOff x="1019176" y="2447797"/>
            <a:chExt cx="4917167" cy="1010804"/>
          </a:xfrm>
        </p:grpSpPr>
        <p:sp>
          <p:nvSpPr>
            <p:cNvPr id="28" name="Rectangle 27">
              <a:extLst>
                <a:ext uri="{FF2B5EF4-FFF2-40B4-BE49-F238E27FC236}">
                  <a16:creationId xmlns:a16="http://schemas.microsoft.com/office/drawing/2014/main" id="{900B304E-3C1E-BA41-1F97-2F04EFC8D318}"/>
                </a:ext>
              </a:extLst>
            </p:cNvPr>
            <p:cNvSpPr/>
            <p:nvPr/>
          </p:nvSpPr>
          <p:spPr>
            <a:xfrm>
              <a:off x="1019176" y="2447797"/>
              <a:ext cx="4917167" cy="91141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4D22E74-04A0-0A3C-A775-D07F455A3ADA}"/>
                </a:ext>
              </a:extLst>
            </p:cNvPr>
            <p:cNvSpPr/>
            <p:nvPr/>
          </p:nvSpPr>
          <p:spPr>
            <a:xfrm>
              <a:off x="1860717" y="2752317"/>
              <a:ext cx="3764740" cy="706284"/>
            </a:xfrm>
            <a:prstGeom prst="rect">
              <a:avLst/>
            </a:prstGeom>
            <a:noFill/>
          </p:spPr>
          <p:txBody>
            <a:bodyPr wrap="square">
              <a:spAutoFit/>
            </a:bodyPr>
            <a:lstStyle/>
            <a:p>
              <a:pPr>
                <a:lnSpc>
                  <a:spcPct val="120000"/>
                </a:lnSpc>
                <a:spcBef>
                  <a:spcPts val="1200"/>
                </a:spcBef>
              </a:pPr>
              <a:r>
                <a:rPr lang="en-US" sz="1300" b="1">
                  <a:solidFill>
                    <a:srgbClr val="383838"/>
                  </a:solidFill>
                  <a:latin typeface="Inter" panose="020B0502030000000004" pitchFamily="34" charset="0"/>
                  <a:ea typeface="Inter" panose="020B0502030000000004" pitchFamily="34" charset="0"/>
                </a:rPr>
                <a:t>Introduction and Scope</a:t>
              </a:r>
            </a:p>
            <a:p>
              <a:pPr>
                <a:lnSpc>
                  <a:spcPct val="120000"/>
                </a:lnSpc>
                <a:spcBef>
                  <a:spcPts val="1200"/>
                </a:spcBef>
              </a:pPr>
              <a:endParaRPr lang="en-US" sz="1300" b="1">
                <a:solidFill>
                  <a:srgbClr val="383838"/>
                </a:solidFill>
                <a:latin typeface="Inter" panose="020B0502030000000004" pitchFamily="34" charset="0"/>
                <a:ea typeface="Inter" panose="020B0502030000000004" pitchFamily="34" charset="0"/>
              </a:endParaRPr>
            </a:p>
          </p:txBody>
        </p:sp>
        <p:grpSp>
          <p:nvGrpSpPr>
            <p:cNvPr id="30" name="Group 29">
              <a:extLst>
                <a:ext uri="{FF2B5EF4-FFF2-40B4-BE49-F238E27FC236}">
                  <a16:creationId xmlns:a16="http://schemas.microsoft.com/office/drawing/2014/main" id="{7222161C-A978-0E23-ADF8-3893DBAE582D}"/>
                </a:ext>
              </a:extLst>
            </p:cNvPr>
            <p:cNvGrpSpPr/>
            <p:nvPr/>
          </p:nvGrpSpPr>
          <p:grpSpPr>
            <a:xfrm>
              <a:off x="1426935" y="2815825"/>
              <a:ext cx="198890" cy="199177"/>
              <a:chOff x="1101176" y="3956379"/>
              <a:chExt cx="345859" cy="346360"/>
            </a:xfrm>
          </p:grpSpPr>
          <p:cxnSp>
            <p:nvCxnSpPr>
              <p:cNvPr id="31" name="Straight Connector 30">
                <a:extLst>
                  <a:ext uri="{FF2B5EF4-FFF2-40B4-BE49-F238E27FC236}">
                    <a16:creationId xmlns:a16="http://schemas.microsoft.com/office/drawing/2014/main" id="{50F9A31E-0CF4-6724-D896-B10B2530F4AE}"/>
                  </a:ext>
                </a:extLst>
              </p:cNvPr>
              <p:cNvCxnSpPr/>
              <p:nvPr/>
            </p:nvCxnSpPr>
            <p:spPr>
              <a:xfrm rot="2700000">
                <a:off x="1101450" y="3957044"/>
                <a:ext cx="345586" cy="345585"/>
              </a:xfrm>
              <a:prstGeom prst="lin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a:extLst>
                  <a:ext uri="{FF2B5EF4-FFF2-40B4-BE49-F238E27FC236}">
                    <a16:creationId xmlns:a16="http://schemas.microsoft.com/office/drawing/2014/main" id="{57000FB8-7E42-587F-0A3D-93DE3072C118}"/>
                  </a:ext>
                </a:extLst>
              </p:cNvPr>
              <p:cNvCxnSpPr/>
              <p:nvPr/>
            </p:nvCxnSpPr>
            <p:spPr>
              <a:xfrm rot="2700000" flipH="1">
                <a:off x="1100789" y="3956766"/>
                <a:ext cx="346360" cy="345585"/>
              </a:xfrm>
              <a:prstGeom prst="lin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cxnSp>
        </p:grpSp>
      </p:grpSp>
    </p:spTree>
    <p:extLst>
      <p:ext uri="{BB962C8B-B14F-4D97-AF65-F5344CB8AC3E}">
        <p14:creationId xmlns:p14="http://schemas.microsoft.com/office/powerpoint/2010/main" val="100219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F006F-472D-0B83-A75C-21D939EEB6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D48941-37F3-D897-85D2-FF39EF2FE0DD}"/>
              </a:ext>
            </a:extLst>
          </p:cNvPr>
          <p:cNvSpPr>
            <a:spLocks noGrp="1"/>
          </p:cNvSpPr>
          <p:nvPr>
            <p:ph type="title"/>
          </p:nvPr>
        </p:nvSpPr>
        <p:spPr>
          <a:xfrm>
            <a:off x="6879772" y="0"/>
            <a:ext cx="3341511" cy="1188720"/>
          </a:xfrm>
        </p:spPr>
        <p:txBody>
          <a:bodyPr/>
          <a:lstStyle/>
          <a:p>
            <a:r>
              <a:rPr lang="en-US" sz="4000" dirty="0"/>
              <a:t>Significance</a:t>
            </a:r>
          </a:p>
        </p:txBody>
      </p:sp>
      <p:sp>
        <p:nvSpPr>
          <p:cNvPr id="4" name="Text Placeholder 3">
            <a:extLst>
              <a:ext uri="{FF2B5EF4-FFF2-40B4-BE49-F238E27FC236}">
                <a16:creationId xmlns:a16="http://schemas.microsoft.com/office/drawing/2014/main" id="{9712D663-43B5-EF62-B61C-1B5CFC76B538}"/>
              </a:ext>
            </a:extLst>
          </p:cNvPr>
          <p:cNvSpPr>
            <a:spLocks noGrp="1"/>
          </p:cNvSpPr>
          <p:nvPr>
            <p:ph idx="1"/>
          </p:nvPr>
        </p:nvSpPr>
        <p:spPr>
          <a:xfrm>
            <a:off x="6753612" y="1329772"/>
            <a:ext cx="5989561" cy="2971800"/>
          </a:xfrm>
        </p:spPr>
        <p:txBody>
          <a:bodyPr vert="horz" lIns="0" tIns="0" rIns="0" bIns="0" rtlCol="0" anchor="t">
            <a:noAutofit/>
          </a:bodyPr>
          <a:lstStyle/>
          <a:p>
            <a:pPr marL="285750" indent="-285750">
              <a:buFont typeface="Arial" panose="020B0604020202020204" pitchFamily="34" charset="0"/>
              <a:buChar char="•"/>
            </a:pPr>
            <a:r>
              <a:rPr lang="en-US" sz="1800" dirty="0">
                <a:latin typeface="Inter"/>
                <a:ea typeface="Inter"/>
                <a:cs typeface="Inter"/>
              </a:rPr>
              <a:t>28+% of adults </a:t>
            </a:r>
            <a:endParaRPr lang="en-US" sz="1800" dirty="0"/>
          </a:p>
          <a:p>
            <a:pPr marL="285750" indent="-285750">
              <a:buFont typeface="Arial" panose="020B0604020202020204" pitchFamily="34" charset="0"/>
              <a:buChar char="•"/>
            </a:pPr>
            <a:r>
              <a:rPr lang="en-US" sz="1800" dirty="0"/>
              <a:t>Lack access to basic services</a:t>
            </a:r>
          </a:p>
          <a:p>
            <a:pPr marL="285750" indent="-285750">
              <a:buFont typeface="Arial" panose="020B0604020202020204" pitchFamily="34" charset="0"/>
              <a:buChar char="•"/>
            </a:pPr>
            <a:r>
              <a:rPr lang="en-US" sz="1800" dirty="0"/>
              <a:t>Higher unemployment, less access to health care</a:t>
            </a:r>
          </a:p>
        </p:txBody>
      </p:sp>
      <p:sp>
        <p:nvSpPr>
          <p:cNvPr id="5" name="TextBox 4">
            <a:extLst>
              <a:ext uri="{FF2B5EF4-FFF2-40B4-BE49-F238E27FC236}">
                <a16:creationId xmlns:a16="http://schemas.microsoft.com/office/drawing/2014/main" id="{25A11EE6-BDFA-0347-A1D7-E89FED4E3530}"/>
              </a:ext>
            </a:extLst>
          </p:cNvPr>
          <p:cNvSpPr txBox="1"/>
          <p:nvPr/>
        </p:nvSpPr>
        <p:spPr>
          <a:xfrm>
            <a:off x="328345" y="5098005"/>
            <a:ext cx="6097554" cy="276999"/>
          </a:xfrm>
          <a:prstGeom prst="rect">
            <a:avLst/>
          </a:prstGeom>
          <a:noFill/>
        </p:spPr>
        <p:txBody>
          <a:bodyPr wrap="square">
            <a:spAutoFit/>
          </a:bodyPr>
          <a:lstStyle/>
          <a:p>
            <a:r>
              <a:rPr lang="en-US" sz="1200" dirty="0">
                <a:solidFill>
                  <a:schemeClr val="bg1"/>
                </a:solidFill>
                <a:latin typeface="Inter"/>
                <a:ea typeface="Inter"/>
                <a:cs typeface="Inter"/>
              </a:rPr>
              <a:t>*</a:t>
            </a:r>
            <a:r>
              <a:rPr lang="en-US" sz="1000" dirty="0">
                <a:solidFill>
                  <a:schemeClr val="bg1"/>
                </a:solidFill>
                <a:latin typeface="Inter"/>
                <a:ea typeface="Inter"/>
                <a:cs typeface="Inter"/>
              </a:rPr>
              <a:t>CDC.gov Disability and Health Statistics - 2025</a:t>
            </a:r>
            <a:endParaRPr lang="en-US" sz="1000" dirty="0">
              <a:solidFill>
                <a:schemeClr val="bg1"/>
              </a:solidFill>
            </a:endParaRPr>
          </a:p>
        </p:txBody>
      </p:sp>
      <p:pic>
        <p:nvPicPr>
          <p:cNvPr id="8" name="Picture 7">
            <a:extLst>
              <a:ext uri="{FF2B5EF4-FFF2-40B4-BE49-F238E27FC236}">
                <a16:creationId xmlns:a16="http://schemas.microsoft.com/office/drawing/2014/main" id="{3B95868F-5771-20BE-19B8-3A893DA2AEFA}"/>
              </a:ext>
            </a:extLst>
          </p:cNvPr>
          <p:cNvPicPr>
            <a:picLocks noChangeAspect="1"/>
          </p:cNvPicPr>
          <p:nvPr/>
        </p:nvPicPr>
        <p:blipFill>
          <a:blip r:embed="rId3"/>
          <a:srcRect b="1047"/>
          <a:stretch/>
        </p:blipFill>
        <p:spPr>
          <a:xfrm>
            <a:off x="6753612" y="2815672"/>
            <a:ext cx="5260452" cy="3766197"/>
          </a:xfrm>
          <a:prstGeom prst="rect">
            <a:avLst/>
          </a:prstGeom>
        </p:spPr>
      </p:pic>
      <p:pic>
        <p:nvPicPr>
          <p:cNvPr id="12" name="Picture 11">
            <a:extLst>
              <a:ext uri="{FF2B5EF4-FFF2-40B4-BE49-F238E27FC236}">
                <a16:creationId xmlns:a16="http://schemas.microsoft.com/office/drawing/2014/main" id="{81C56072-81E4-0C46-913B-A31D2D508CD6}"/>
              </a:ext>
            </a:extLst>
          </p:cNvPr>
          <p:cNvPicPr>
            <a:picLocks noChangeAspect="1"/>
          </p:cNvPicPr>
          <p:nvPr/>
        </p:nvPicPr>
        <p:blipFill>
          <a:blip r:embed="rId4"/>
          <a:stretch>
            <a:fillRect/>
          </a:stretch>
        </p:blipFill>
        <p:spPr>
          <a:xfrm>
            <a:off x="371889" y="702665"/>
            <a:ext cx="6168716" cy="4406226"/>
          </a:xfrm>
          <a:prstGeom prst="rect">
            <a:avLst/>
          </a:prstGeom>
        </p:spPr>
      </p:pic>
    </p:spTree>
    <p:extLst>
      <p:ext uri="{BB962C8B-B14F-4D97-AF65-F5344CB8AC3E}">
        <p14:creationId xmlns:p14="http://schemas.microsoft.com/office/powerpoint/2010/main" val="322566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E604-9677-0D4A-8C5E-FF29C5F817E0}"/>
              </a:ext>
            </a:extLst>
          </p:cNvPr>
          <p:cNvSpPr>
            <a:spLocks noGrp="1"/>
          </p:cNvSpPr>
          <p:nvPr>
            <p:ph type="title"/>
          </p:nvPr>
        </p:nvSpPr>
        <p:spPr/>
        <p:txBody>
          <a:bodyPr/>
          <a:lstStyle/>
          <a:p>
            <a:r>
              <a:rPr lang="en-US" sz="4000" dirty="0"/>
              <a:t>Accessibility – Why?</a:t>
            </a:r>
          </a:p>
        </p:txBody>
      </p:sp>
    </p:spTree>
    <p:extLst>
      <p:ext uri="{BB962C8B-B14F-4D97-AF65-F5344CB8AC3E}">
        <p14:creationId xmlns:p14="http://schemas.microsoft.com/office/powerpoint/2010/main" val="93243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611F4C-CF3F-A440-99BE-9798242C7DFB}"/>
              </a:ext>
            </a:extLst>
          </p:cNvPr>
          <p:cNvSpPr>
            <a:spLocks noGrp="1"/>
          </p:cNvSpPr>
          <p:nvPr>
            <p:ph type="title" idx="4294967295"/>
          </p:nvPr>
        </p:nvSpPr>
        <p:spPr>
          <a:xfrm>
            <a:off x="2397197" y="440382"/>
            <a:ext cx="6935788" cy="1049338"/>
          </a:xfrm>
        </p:spPr>
        <p:txBody>
          <a:bodyPr/>
          <a:lstStyle/>
          <a:p>
            <a:pPr algn="ctr"/>
            <a:r>
              <a:rPr lang="en-US" sz="4000" dirty="0">
                <a:solidFill>
                  <a:schemeClr val="tx1"/>
                </a:solidFill>
              </a:rPr>
              <a:t>Accessibility is about people</a:t>
            </a:r>
          </a:p>
        </p:txBody>
      </p:sp>
      <p:pic>
        <p:nvPicPr>
          <p:cNvPr id="7" name="Picture 6" descr="Steep stairs next to a very steep wheelchair ramp.">
            <a:extLst>
              <a:ext uri="{FF2B5EF4-FFF2-40B4-BE49-F238E27FC236}">
                <a16:creationId xmlns:a16="http://schemas.microsoft.com/office/drawing/2014/main" id="{7851B823-374B-BEB5-96CE-D6034AF837E3}"/>
              </a:ext>
            </a:extLst>
          </p:cNvPr>
          <p:cNvPicPr>
            <a:picLocks noChangeAspect="1"/>
          </p:cNvPicPr>
          <p:nvPr/>
        </p:nvPicPr>
        <p:blipFill>
          <a:blip r:embed="rId3"/>
          <a:stretch>
            <a:fillRect/>
          </a:stretch>
        </p:blipFill>
        <p:spPr>
          <a:xfrm>
            <a:off x="4340959" y="1761696"/>
            <a:ext cx="3048264" cy="4066384"/>
          </a:xfrm>
          <a:prstGeom prst="rect">
            <a:avLst/>
          </a:prstGeom>
        </p:spPr>
      </p:pic>
    </p:spTree>
    <p:extLst>
      <p:ext uri="{BB962C8B-B14F-4D97-AF65-F5344CB8AC3E}">
        <p14:creationId xmlns:p14="http://schemas.microsoft.com/office/powerpoint/2010/main" val="139730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19BD7-5405-B88D-C143-A6E31BD21EC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23896BD-E3DC-71A8-5B23-FF84983FEB27}"/>
              </a:ext>
            </a:extLst>
          </p:cNvPr>
          <p:cNvSpPr txBox="1"/>
          <p:nvPr/>
        </p:nvSpPr>
        <p:spPr>
          <a:xfrm>
            <a:off x="383177" y="6356433"/>
            <a:ext cx="6097554" cy="276999"/>
          </a:xfrm>
          <a:prstGeom prst="rect">
            <a:avLst/>
          </a:prstGeom>
          <a:noFill/>
        </p:spPr>
        <p:txBody>
          <a:bodyPr wrap="square">
            <a:spAutoFit/>
          </a:bodyPr>
          <a:lstStyle/>
          <a:p>
            <a:r>
              <a:rPr lang="en-US" sz="1200" dirty="0">
                <a:latin typeface="Inter"/>
                <a:ea typeface="Inter"/>
                <a:cs typeface="Inter"/>
              </a:rPr>
              <a:t>*</a:t>
            </a:r>
            <a:r>
              <a:rPr lang="en-US" sz="1000" dirty="0">
                <a:latin typeface="Inter"/>
                <a:ea typeface="Inter"/>
                <a:cs typeface="Inter"/>
              </a:rPr>
              <a:t>CDC.gov Disability and Health Statistics - 2025</a:t>
            </a:r>
            <a:endParaRPr lang="en-US" sz="1000" dirty="0"/>
          </a:p>
        </p:txBody>
      </p:sp>
      <p:sp>
        <p:nvSpPr>
          <p:cNvPr id="2" name="Title 2">
            <a:extLst>
              <a:ext uri="{FF2B5EF4-FFF2-40B4-BE49-F238E27FC236}">
                <a16:creationId xmlns:a16="http://schemas.microsoft.com/office/drawing/2014/main" id="{2E5870A9-3C58-65D1-ADBF-F30DAEE5783B}"/>
              </a:ext>
            </a:extLst>
          </p:cNvPr>
          <p:cNvSpPr txBox="1">
            <a:spLocks/>
          </p:cNvSpPr>
          <p:nvPr/>
        </p:nvSpPr>
        <p:spPr>
          <a:xfrm>
            <a:off x="6753612" y="535375"/>
            <a:ext cx="3341511" cy="1188720"/>
          </a:xfrm>
          <a:prstGeom prst="rect">
            <a:avLst/>
          </a:prstGeom>
        </p:spPr>
        <p:txBody>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000" dirty="0">
                <a:solidFill>
                  <a:schemeClr val="tx1"/>
                </a:solidFill>
              </a:rPr>
              <a:t>Significance</a:t>
            </a:r>
          </a:p>
        </p:txBody>
      </p:sp>
      <p:sp>
        <p:nvSpPr>
          <p:cNvPr id="6" name="Text Placeholder 3">
            <a:extLst>
              <a:ext uri="{FF2B5EF4-FFF2-40B4-BE49-F238E27FC236}">
                <a16:creationId xmlns:a16="http://schemas.microsoft.com/office/drawing/2014/main" id="{28B74D67-BC7B-8641-508F-A74122D8FE40}"/>
              </a:ext>
            </a:extLst>
          </p:cNvPr>
          <p:cNvSpPr txBox="1">
            <a:spLocks/>
          </p:cNvSpPr>
          <p:nvPr/>
        </p:nvSpPr>
        <p:spPr>
          <a:xfrm>
            <a:off x="6753612" y="1329772"/>
            <a:ext cx="5989561" cy="2971800"/>
          </a:xfrm>
          <a:prstGeom prst="rect">
            <a:avLst/>
          </a:prstGeom>
        </p:spPr>
        <p:txBody>
          <a:bodyPr vert="horz" lIns="0" tIns="0" rIns="0" bIns="0" rtlCol="0" anchor="t">
            <a:noAutofit/>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800" dirty="0">
                <a:latin typeface="Inter"/>
                <a:ea typeface="Inter"/>
                <a:cs typeface="Inter"/>
              </a:rPr>
              <a:t>28+% of adults </a:t>
            </a:r>
            <a:endParaRPr lang="en-US" sz="1800" dirty="0"/>
          </a:p>
          <a:p>
            <a:pPr marL="285750" indent="-285750"/>
            <a:r>
              <a:rPr lang="en-US" sz="1800" dirty="0"/>
              <a:t>Lack access to basic services</a:t>
            </a:r>
          </a:p>
          <a:p>
            <a:pPr marL="285750" indent="-285750"/>
            <a:r>
              <a:rPr lang="en-US" sz="1800" dirty="0"/>
              <a:t>Higher unemployment, less access to health care</a:t>
            </a:r>
          </a:p>
        </p:txBody>
      </p:sp>
      <p:pic>
        <p:nvPicPr>
          <p:cNvPr id="7" name="Picture 6">
            <a:extLst>
              <a:ext uri="{FF2B5EF4-FFF2-40B4-BE49-F238E27FC236}">
                <a16:creationId xmlns:a16="http://schemas.microsoft.com/office/drawing/2014/main" id="{8D687878-358C-867F-CD3C-8FE4548C2CCF}"/>
              </a:ext>
            </a:extLst>
          </p:cNvPr>
          <p:cNvPicPr>
            <a:picLocks noChangeAspect="1"/>
          </p:cNvPicPr>
          <p:nvPr/>
        </p:nvPicPr>
        <p:blipFill>
          <a:blip r:embed="rId3"/>
          <a:srcRect b="1047"/>
          <a:stretch/>
        </p:blipFill>
        <p:spPr>
          <a:xfrm>
            <a:off x="6753612" y="2815672"/>
            <a:ext cx="5260452" cy="3766197"/>
          </a:xfrm>
          <a:prstGeom prst="rect">
            <a:avLst/>
          </a:prstGeom>
        </p:spPr>
      </p:pic>
      <p:pic>
        <p:nvPicPr>
          <p:cNvPr id="8" name="Picture 7">
            <a:extLst>
              <a:ext uri="{FF2B5EF4-FFF2-40B4-BE49-F238E27FC236}">
                <a16:creationId xmlns:a16="http://schemas.microsoft.com/office/drawing/2014/main" id="{6DC08646-9711-DDB2-D5B4-4DD09664CBF3}"/>
              </a:ext>
            </a:extLst>
          </p:cNvPr>
          <p:cNvPicPr>
            <a:picLocks noChangeAspect="1"/>
          </p:cNvPicPr>
          <p:nvPr/>
        </p:nvPicPr>
        <p:blipFill>
          <a:blip r:embed="rId4"/>
          <a:stretch>
            <a:fillRect/>
          </a:stretch>
        </p:blipFill>
        <p:spPr>
          <a:xfrm>
            <a:off x="371889" y="702665"/>
            <a:ext cx="6168716" cy="4406226"/>
          </a:xfrm>
          <a:prstGeom prst="rect">
            <a:avLst/>
          </a:prstGeom>
        </p:spPr>
      </p:pic>
    </p:spTree>
    <p:extLst>
      <p:ext uri="{BB962C8B-B14F-4D97-AF65-F5344CB8AC3E}">
        <p14:creationId xmlns:p14="http://schemas.microsoft.com/office/powerpoint/2010/main" val="319080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b03622c-df81-4295-bffa-b76f23cfa4dd" xsi:nil="true"/>
    <lcf76f155ced4ddcb4097134ff3c332f xmlns="c7a0c1b0-6cfd-46fa-a72b-3b33342aa67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EFC534586D1B347AAFEC02C9E763AE3" ma:contentTypeVersion="13" ma:contentTypeDescription="Create a new document." ma:contentTypeScope="" ma:versionID="646e69cc7ab1cb879de5f9fbefa176f9">
  <xsd:schema xmlns:xsd="http://www.w3.org/2001/XMLSchema" xmlns:xs="http://www.w3.org/2001/XMLSchema" xmlns:p="http://schemas.microsoft.com/office/2006/metadata/properties" xmlns:ns2="c7a0c1b0-6cfd-46fa-a72b-3b33342aa67a" xmlns:ns3="2b03622c-df81-4295-bffa-b76f23cfa4dd" targetNamespace="http://schemas.microsoft.com/office/2006/metadata/properties" ma:root="true" ma:fieldsID="38129ed58ecd964a6f74cf2e265f8f70" ns2:_="" ns3:_="">
    <xsd:import namespace="c7a0c1b0-6cfd-46fa-a72b-3b33342aa67a"/>
    <xsd:import namespace="2b03622c-df81-4295-bffa-b76f23cfa4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0c1b0-6cfd-46fa-a72b-3b33342aa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d73b94-0eba-4d43-b2d8-ac573da019e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03622c-df81-4295-bffa-b76f23cfa4d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2fdd60-512c-4846-84f8-bcaad8deb88d}" ma:internalName="TaxCatchAll" ma:showField="CatchAllData" ma:web="2b03622c-df81-4295-bffa-b76f23cfa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194844-D5A8-4FC4-BEA5-A8903E719DB4}">
  <ds:schemaRefs>
    <ds:schemaRef ds:uri="http://schemas.microsoft.com/office/2006/metadata/properties"/>
    <ds:schemaRef ds:uri="http://schemas.openxmlformats.org/package/2006/metadata/core-properties"/>
    <ds:schemaRef ds:uri="http://purl.org/dc/dcmitype/"/>
    <ds:schemaRef ds:uri="http://purl.org/dc/terms/"/>
    <ds:schemaRef ds:uri="c8254c4e-8865-4f68-9e90-54c9c7650b57"/>
    <ds:schemaRef ds:uri="http://schemas.microsoft.com/office/2006/documentManagement/types"/>
    <ds:schemaRef ds:uri="http://purl.org/dc/elements/1.1/"/>
    <ds:schemaRef ds:uri="http://schemas.microsoft.com/office/infopath/2007/PartnerControls"/>
    <ds:schemaRef ds:uri="f4ae33fa-a374-4066-8ce0-11cf4bd5fb3b"/>
    <ds:schemaRef ds:uri="http://www.w3.org/XML/1998/namespace"/>
  </ds:schemaRefs>
</ds:datastoreItem>
</file>

<file path=customXml/itemProps2.xml><?xml version="1.0" encoding="utf-8"?>
<ds:datastoreItem xmlns:ds="http://schemas.openxmlformats.org/officeDocument/2006/customXml" ds:itemID="{43F0A10F-7115-4874-943E-2368852C2A9C}"/>
</file>

<file path=customXml/itemProps3.xml><?xml version="1.0" encoding="utf-8"?>
<ds:datastoreItem xmlns:ds="http://schemas.openxmlformats.org/officeDocument/2006/customXml" ds:itemID="{B32C1074-69A0-481A-B485-1EA38CAC7D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3898</TotalTime>
  <Words>2632</Words>
  <Application>Microsoft Office PowerPoint</Application>
  <PresentationFormat>Widescreen</PresentationFormat>
  <Paragraphs>415</Paragraphs>
  <Slides>45</Slides>
  <Notes>33</Notes>
  <HiddenSlides>13</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45</vt:i4>
      </vt:variant>
    </vt:vector>
  </HeadingPairs>
  <TitlesOfParts>
    <vt:vector size="66" baseType="lpstr">
      <vt:lpstr>-apple-system</vt:lpstr>
      <vt:lpstr>Aptos</vt:lpstr>
      <vt:lpstr>Arial</vt:lpstr>
      <vt:lpstr>Calibri</vt:lpstr>
      <vt:lpstr>DM Sans</vt:lpstr>
      <vt:lpstr>Gotham A</vt:lpstr>
      <vt:lpstr>Inter</vt:lpstr>
      <vt:lpstr>Lato</vt:lpstr>
      <vt:lpstr>Lato Black</vt:lpstr>
      <vt:lpstr>Lato Light</vt:lpstr>
      <vt:lpstr>Montserrat</vt:lpstr>
      <vt:lpstr>Montserrat Hairline</vt:lpstr>
      <vt:lpstr>Palatino Linotype</vt:lpstr>
      <vt:lpstr>Public Sans Web</vt:lpstr>
      <vt:lpstr>Roboto</vt:lpstr>
      <vt:lpstr>Roboto</vt:lpstr>
      <vt:lpstr>Roboto Black</vt:lpstr>
      <vt:lpstr>Roboto Light</vt:lpstr>
      <vt:lpstr>Roboto Medium</vt:lpstr>
      <vt:lpstr>Trebuchet MS</vt:lpstr>
      <vt:lpstr>Office Theme</vt:lpstr>
      <vt:lpstr>CivicPlus: Accessibility is About People</vt:lpstr>
      <vt:lpstr>PowerPoint Presentation</vt:lpstr>
      <vt:lpstr>Disclaimer </vt:lpstr>
      <vt:lpstr>PowerPoint Presentation</vt:lpstr>
      <vt:lpstr>Agenda</vt:lpstr>
      <vt:lpstr>Significance</vt:lpstr>
      <vt:lpstr>Accessibility – Why?</vt:lpstr>
      <vt:lpstr>Accessibility is about people</vt:lpstr>
      <vt:lpstr>PowerPoint Presentation</vt:lpstr>
      <vt:lpstr>Significance</vt:lpstr>
      <vt:lpstr>Colorado</vt:lpstr>
      <vt:lpstr>Colorado</vt:lpstr>
      <vt:lpstr>Removing Barriers</vt:lpstr>
      <vt:lpstr>PowerPoint Presentation</vt:lpstr>
      <vt:lpstr>Federal Mandates </vt:lpstr>
      <vt:lpstr>Federal Mandates</vt:lpstr>
      <vt:lpstr>Lawsuit Activity</vt:lpstr>
      <vt:lpstr>Colorado House Bill (HB) 21-1110</vt:lpstr>
      <vt:lpstr>PowerPoint Presentation</vt:lpstr>
      <vt:lpstr>PowerPoint Presentation</vt:lpstr>
      <vt:lpstr>What should you do?</vt:lpstr>
      <vt:lpstr>Accessibility is about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Software?</vt:lpstr>
      <vt:lpstr>Foraging in the United States</vt:lpstr>
      <vt:lpstr>THIS is what it may look like to someone with colorblindness</vt:lpstr>
      <vt:lpstr>Best Practice: Never use only color to differentiate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Don Torrez</cp:lastModifiedBy>
  <cp:revision>29</cp:revision>
  <dcterms:created xsi:type="dcterms:W3CDTF">2022-10-21T14:04:38Z</dcterms:created>
  <dcterms:modified xsi:type="dcterms:W3CDTF">2025-02-14T21:07:48Z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0x0101003EFC534586D1B347AAFEC02C9E763AE3</vt:lpwstr>
  </property>
</Properties>
</file>