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5" r:id="rId3"/>
    <p:sldId id="256" r:id="rId4"/>
    <p:sldId id="338" r:id="rId5"/>
    <p:sldId id="305" r:id="rId6"/>
    <p:sldId id="267" r:id="rId7"/>
    <p:sldId id="261" r:id="rId8"/>
    <p:sldId id="308" r:id="rId9"/>
    <p:sldId id="306" r:id="rId10"/>
    <p:sldId id="307" r:id="rId11"/>
    <p:sldId id="326" r:id="rId12"/>
    <p:sldId id="269" r:id="rId13"/>
    <p:sldId id="268" r:id="rId14"/>
    <p:sldId id="270" r:id="rId15"/>
    <p:sldId id="309" r:id="rId16"/>
    <p:sldId id="331" r:id="rId17"/>
    <p:sldId id="302" r:id="rId18"/>
    <p:sldId id="271" r:id="rId19"/>
    <p:sldId id="272" r:id="rId20"/>
    <p:sldId id="273" r:id="rId21"/>
    <p:sldId id="274" r:id="rId22"/>
    <p:sldId id="275" r:id="rId23"/>
    <p:sldId id="276" r:id="rId24"/>
    <p:sldId id="277" r:id="rId25"/>
    <p:sldId id="278" r:id="rId26"/>
    <p:sldId id="279" r:id="rId27"/>
    <p:sldId id="280" r:id="rId28"/>
    <p:sldId id="281" r:id="rId29"/>
    <p:sldId id="333" r:id="rId30"/>
    <p:sldId id="332" r:id="rId31"/>
    <p:sldId id="310" r:id="rId32"/>
    <p:sldId id="282" r:id="rId33"/>
    <p:sldId id="283" r:id="rId34"/>
    <p:sldId id="284" r:id="rId35"/>
    <p:sldId id="312" r:id="rId36"/>
    <p:sldId id="320" r:id="rId37"/>
    <p:sldId id="314" r:id="rId38"/>
    <p:sldId id="323" r:id="rId39"/>
    <p:sldId id="317" r:id="rId40"/>
    <p:sldId id="285" r:id="rId41"/>
    <p:sldId id="286" r:id="rId42"/>
    <p:sldId id="287" r:id="rId43"/>
    <p:sldId id="291" r:id="rId44"/>
    <p:sldId id="337" r:id="rId45"/>
    <p:sldId id="292" r:id="rId46"/>
    <p:sldId id="293" r:id="rId47"/>
    <p:sldId id="334" r:id="rId48"/>
    <p:sldId id="335" r:id="rId49"/>
    <p:sldId id="297" r:id="rId50"/>
    <p:sldId id="321" r:id="rId51"/>
    <p:sldId id="313" r:id="rId52"/>
    <p:sldId id="288" r:id="rId53"/>
    <p:sldId id="298" r:id="rId54"/>
    <p:sldId id="299" r:id="rId55"/>
    <p:sldId id="300" r:id="rId56"/>
    <p:sldId id="301" r:id="rId57"/>
    <p:sldId id="336" r:id="rId58"/>
    <p:sldId id="304" r:id="rId59"/>
    <p:sldId id="266" r:id="rId60"/>
    <p:sldId id="316" r:id="rId61"/>
    <p:sldId id="315"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28041"/>
    <a:srgbClr val="982068"/>
    <a:srgbClr val="FFFFFF"/>
    <a:srgbClr val="642265"/>
    <a:srgbClr val="663399"/>
    <a:srgbClr val="28427C"/>
    <a:srgbClr val="1C82B8"/>
    <a:srgbClr val="505050"/>
    <a:srgbClr val="00B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3"/>
    <p:restoredTop sz="94694"/>
  </p:normalViewPr>
  <p:slideViewPr>
    <p:cSldViewPr snapToGrid="0">
      <p:cViewPr varScale="1">
        <p:scale>
          <a:sx n="59" d="100"/>
          <a:sy n="59" d="100"/>
        </p:scale>
        <p:origin x="10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DDC95-CD5C-4EC1-8024-C11085645BAD}"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B653759A-E390-46B4-BA95-8B2E79804451}">
      <dgm:prSet/>
      <dgm:spPr/>
      <dgm:t>
        <a:bodyPr/>
        <a:lstStyle/>
        <a:p>
          <a:r>
            <a:rPr lang="en-US" dirty="0"/>
            <a:t>Verification qualifications</a:t>
          </a:r>
        </a:p>
      </dgm:t>
    </dgm:pt>
    <dgm:pt modelId="{9BD4F817-7A00-4CAF-85BC-3FA529DD0DA8}" type="parTrans" cxnId="{21D161E7-A956-41B3-BB75-ACE87522DAE3}">
      <dgm:prSet/>
      <dgm:spPr/>
      <dgm:t>
        <a:bodyPr/>
        <a:lstStyle/>
        <a:p>
          <a:endParaRPr lang="en-US"/>
        </a:p>
      </dgm:t>
    </dgm:pt>
    <dgm:pt modelId="{C4619342-886A-488B-AE30-92116FDC609D}" type="sibTrans" cxnId="{21D161E7-A956-41B3-BB75-ACE87522DAE3}">
      <dgm:prSet/>
      <dgm:spPr/>
      <dgm:t>
        <a:bodyPr/>
        <a:lstStyle/>
        <a:p>
          <a:endParaRPr lang="en-US"/>
        </a:p>
      </dgm:t>
    </dgm:pt>
    <dgm:pt modelId="{71BDCC17-2838-472A-BDC6-EBF99FFAAE57}">
      <dgm:prSet/>
      <dgm:spPr/>
      <dgm:t>
        <a:bodyPr/>
        <a:lstStyle/>
        <a:p>
          <a:r>
            <a:rPr lang="en-US"/>
            <a:t>Social Equity Plans</a:t>
          </a:r>
        </a:p>
      </dgm:t>
    </dgm:pt>
    <dgm:pt modelId="{CEA99C28-89D5-4FB5-BD3C-D1C1F22FCA6C}" type="parTrans" cxnId="{B03DB9DB-1743-4D0A-A3FD-3859C1805F17}">
      <dgm:prSet/>
      <dgm:spPr/>
      <dgm:t>
        <a:bodyPr/>
        <a:lstStyle/>
        <a:p>
          <a:endParaRPr lang="en-US"/>
        </a:p>
      </dgm:t>
    </dgm:pt>
    <dgm:pt modelId="{E4591135-66CB-467F-9DC4-5403DA2A0259}" type="sibTrans" cxnId="{B03DB9DB-1743-4D0A-A3FD-3859C1805F17}">
      <dgm:prSet/>
      <dgm:spPr/>
      <dgm:t>
        <a:bodyPr/>
        <a:lstStyle/>
        <a:p>
          <a:endParaRPr lang="en-US"/>
        </a:p>
      </dgm:t>
    </dgm:pt>
    <dgm:pt modelId="{01BA9B33-1F6B-4FBA-B0E9-07FDCD3AE260}">
      <dgm:prSet/>
      <dgm:spPr/>
      <dgm:t>
        <a:bodyPr/>
        <a:lstStyle/>
        <a:p>
          <a:r>
            <a:rPr lang="en-US" dirty="0"/>
            <a:t>Establishing municipality social equity goals</a:t>
          </a:r>
        </a:p>
      </dgm:t>
    </dgm:pt>
    <dgm:pt modelId="{8F19E972-5E01-47F5-B5CD-5FF143CB03AC}" type="parTrans" cxnId="{38C65DE6-B236-477D-B257-57B9A13EF2C2}">
      <dgm:prSet/>
      <dgm:spPr/>
      <dgm:t>
        <a:bodyPr/>
        <a:lstStyle/>
        <a:p>
          <a:endParaRPr lang="en-US"/>
        </a:p>
      </dgm:t>
    </dgm:pt>
    <dgm:pt modelId="{A815AC47-BA6E-41CE-B262-4E5984F749CE}" type="sibTrans" cxnId="{38C65DE6-B236-477D-B257-57B9A13EF2C2}">
      <dgm:prSet/>
      <dgm:spPr/>
      <dgm:t>
        <a:bodyPr/>
        <a:lstStyle/>
        <a:p>
          <a:endParaRPr lang="en-US"/>
        </a:p>
      </dgm:t>
    </dgm:pt>
    <dgm:pt modelId="{C8465A5A-3E92-4409-884C-C1928EB208E0}">
      <dgm:prSet/>
      <dgm:spPr/>
      <dgm:t>
        <a:bodyPr/>
        <a:lstStyle/>
        <a:p>
          <a:r>
            <a:rPr lang="en-US" dirty="0"/>
            <a:t>Mitigating Corporate Dominance</a:t>
          </a:r>
        </a:p>
      </dgm:t>
    </dgm:pt>
    <dgm:pt modelId="{DD92DE92-F21E-46F7-9470-26DB8392FAF5}" type="parTrans" cxnId="{B5183DEE-948B-4713-90E9-F347C3ADBED1}">
      <dgm:prSet/>
      <dgm:spPr/>
      <dgm:t>
        <a:bodyPr/>
        <a:lstStyle/>
        <a:p>
          <a:endParaRPr lang="en-US"/>
        </a:p>
      </dgm:t>
    </dgm:pt>
    <dgm:pt modelId="{1AF8350A-79AD-4443-B94F-9B3E11036487}" type="sibTrans" cxnId="{B5183DEE-948B-4713-90E9-F347C3ADBED1}">
      <dgm:prSet/>
      <dgm:spPr/>
      <dgm:t>
        <a:bodyPr/>
        <a:lstStyle/>
        <a:p>
          <a:endParaRPr lang="en-US"/>
        </a:p>
      </dgm:t>
    </dgm:pt>
    <dgm:pt modelId="{CC617732-0197-4036-BCC7-C8AF9EA325E0}">
      <dgm:prSet/>
      <dgm:spPr/>
      <dgm:t>
        <a:bodyPr/>
        <a:lstStyle/>
        <a:p>
          <a:r>
            <a:rPr lang="en-US" dirty="0"/>
            <a:t>Social equity program types</a:t>
          </a:r>
        </a:p>
      </dgm:t>
    </dgm:pt>
    <dgm:pt modelId="{C83E9E34-3063-4969-812A-4D1BACDD86D7}" type="parTrans" cxnId="{98DCDAA7-15AF-4050-9C6E-C0874E913E55}">
      <dgm:prSet/>
      <dgm:spPr/>
      <dgm:t>
        <a:bodyPr/>
        <a:lstStyle/>
        <a:p>
          <a:endParaRPr lang="en-US"/>
        </a:p>
      </dgm:t>
    </dgm:pt>
    <dgm:pt modelId="{373AEAFC-5C21-4A65-8B47-03141A2BBD3F}" type="sibTrans" cxnId="{98DCDAA7-15AF-4050-9C6E-C0874E913E55}">
      <dgm:prSet/>
      <dgm:spPr/>
      <dgm:t>
        <a:bodyPr/>
        <a:lstStyle/>
        <a:p>
          <a:endParaRPr lang="en-US"/>
        </a:p>
      </dgm:t>
    </dgm:pt>
    <dgm:pt modelId="{ECF228FA-6045-4DA6-B5BA-DFCB33C96992}">
      <dgm:prSet/>
      <dgm:spPr/>
      <dgm:t>
        <a:bodyPr/>
        <a:lstStyle/>
        <a:p>
          <a:r>
            <a:rPr lang="en-US"/>
            <a:t>Staffing </a:t>
          </a:r>
        </a:p>
      </dgm:t>
    </dgm:pt>
    <dgm:pt modelId="{75B51B7A-B9D9-4EDF-B01F-26D9FE7A0B84}" type="parTrans" cxnId="{CC69E13D-7F2F-4852-97B8-952989AFA0D0}">
      <dgm:prSet/>
      <dgm:spPr/>
      <dgm:t>
        <a:bodyPr/>
        <a:lstStyle/>
        <a:p>
          <a:endParaRPr lang="en-US"/>
        </a:p>
      </dgm:t>
    </dgm:pt>
    <dgm:pt modelId="{99E73C4E-61CD-415A-AC8B-7D9C2AA45E50}" type="sibTrans" cxnId="{CC69E13D-7F2F-4852-97B8-952989AFA0D0}">
      <dgm:prSet/>
      <dgm:spPr/>
      <dgm:t>
        <a:bodyPr/>
        <a:lstStyle/>
        <a:p>
          <a:endParaRPr lang="en-US"/>
        </a:p>
      </dgm:t>
    </dgm:pt>
    <dgm:pt modelId="{44534D28-14D9-4E2B-B3D7-EEDC9D21D213}" type="pres">
      <dgm:prSet presAssocID="{D07DDC95-CD5C-4EC1-8024-C11085645BAD}" presName="diagram" presStyleCnt="0">
        <dgm:presLayoutVars>
          <dgm:dir/>
          <dgm:resizeHandles val="exact"/>
        </dgm:presLayoutVars>
      </dgm:prSet>
      <dgm:spPr/>
    </dgm:pt>
    <dgm:pt modelId="{31A57D5F-E18E-4B9D-B2BC-82688DB13765}" type="pres">
      <dgm:prSet presAssocID="{B653759A-E390-46B4-BA95-8B2E79804451}" presName="node" presStyleLbl="node1" presStyleIdx="0" presStyleCnt="6">
        <dgm:presLayoutVars>
          <dgm:bulletEnabled val="1"/>
        </dgm:presLayoutVars>
      </dgm:prSet>
      <dgm:spPr/>
    </dgm:pt>
    <dgm:pt modelId="{634B95E2-DA82-4D09-9DF6-28BF7D5FC8B8}" type="pres">
      <dgm:prSet presAssocID="{C4619342-886A-488B-AE30-92116FDC609D}" presName="sibTrans" presStyleCnt="0"/>
      <dgm:spPr/>
    </dgm:pt>
    <dgm:pt modelId="{C6C7C9C8-F8E1-49B1-AE52-EE436BE96F1B}" type="pres">
      <dgm:prSet presAssocID="{71BDCC17-2838-472A-BDC6-EBF99FFAAE57}" presName="node" presStyleLbl="node1" presStyleIdx="1" presStyleCnt="6">
        <dgm:presLayoutVars>
          <dgm:bulletEnabled val="1"/>
        </dgm:presLayoutVars>
      </dgm:prSet>
      <dgm:spPr/>
    </dgm:pt>
    <dgm:pt modelId="{CFE6234D-978E-4B14-9CC3-2A55011BD04B}" type="pres">
      <dgm:prSet presAssocID="{E4591135-66CB-467F-9DC4-5403DA2A0259}" presName="sibTrans" presStyleCnt="0"/>
      <dgm:spPr/>
    </dgm:pt>
    <dgm:pt modelId="{45E1C2D0-6107-4F4C-A816-5B7AC4AE0882}" type="pres">
      <dgm:prSet presAssocID="{01BA9B33-1F6B-4FBA-B0E9-07FDCD3AE260}" presName="node" presStyleLbl="node1" presStyleIdx="2" presStyleCnt="6">
        <dgm:presLayoutVars>
          <dgm:bulletEnabled val="1"/>
        </dgm:presLayoutVars>
      </dgm:prSet>
      <dgm:spPr/>
    </dgm:pt>
    <dgm:pt modelId="{39688AC7-8B64-4418-84B4-DD88201529EB}" type="pres">
      <dgm:prSet presAssocID="{A815AC47-BA6E-41CE-B262-4E5984F749CE}" presName="sibTrans" presStyleCnt="0"/>
      <dgm:spPr/>
    </dgm:pt>
    <dgm:pt modelId="{DD284514-E51D-48CE-87C7-EFFC317A180B}" type="pres">
      <dgm:prSet presAssocID="{C8465A5A-3E92-4409-884C-C1928EB208E0}" presName="node" presStyleLbl="node1" presStyleIdx="3" presStyleCnt="6">
        <dgm:presLayoutVars>
          <dgm:bulletEnabled val="1"/>
        </dgm:presLayoutVars>
      </dgm:prSet>
      <dgm:spPr/>
    </dgm:pt>
    <dgm:pt modelId="{65E396B3-EA09-41C4-8887-DB5227678993}" type="pres">
      <dgm:prSet presAssocID="{1AF8350A-79AD-4443-B94F-9B3E11036487}" presName="sibTrans" presStyleCnt="0"/>
      <dgm:spPr/>
    </dgm:pt>
    <dgm:pt modelId="{3DC1444E-AC69-4B5B-A8AE-15A309990606}" type="pres">
      <dgm:prSet presAssocID="{CC617732-0197-4036-BCC7-C8AF9EA325E0}" presName="node" presStyleLbl="node1" presStyleIdx="4" presStyleCnt="6">
        <dgm:presLayoutVars>
          <dgm:bulletEnabled val="1"/>
        </dgm:presLayoutVars>
      </dgm:prSet>
      <dgm:spPr/>
    </dgm:pt>
    <dgm:pt modelId="{B4D6F414-A05F-42E8-8231-A08B5FD90F49}" type="pres">
      <dgm:prSet presAssocID="{373AEAFC-5C21-4A65-8B47-03141A2BBD3F}" presName="sibTrans" presStyleCnt="0"/>
      <dgm:spPr/>
    </dgm:pt>
    <dgm:pt modelId="{A077975C-A868-48D4-963B-6D5CBD1A12FC}" type="pres">
      <dgm:prSet presAssocID="{ECF228FA-6045-4DA6-B5BA-DFCB33C96992}" presName="node" presStyleLbl="node1" presStyleIdx="5" presStyleCnt="6">
        <dgm:presLayoutVars>
          <dgm:bulletEnabled val="1"/>
        </dgm:presLayoutVars>
      </dgm:prSet>
      <dgm:spPr/>
    </dgm:pt>
  </dgm:ptLst>
  <dgm:cxnLst>
    <dgm:cxn modelId="{4F053531-3A77-4B67-8915-A15BC08153AA}" type="presOf" srcId="{71BDCC17-2838-472A-BDC6-EBF99FFAAE57}" destId="{C6C7C9C8-F8E1-49B1-AE52-EE436BE96F1B}" srcOrd="0" destOrd="0" presId="urn:microsoft.com/office/officeart/2005/8/layout/default"/>
    <dgm:cxn modelId="{CC69E13D-7F2F-4852-97B8-952989AFA0D0}" srcId="{D07DDC95-CD5C-4EC1-8024-C11085645BAD}" destId="{ECF228FA-6045-4DA6-B5BA-DFCB33C96992}" srcOrd="5" destOrd="0" parTransId="{75B51B7A-B9D9-4EDF-B01F-26D9FE7A0B84}" sibTransId="{99E73C4E-61CD-415A-AC8B-7D9C2AA45E50}"/>
    <dgm:cxn modelId="{ABF46394-D6E2-4C1D-93FF-B5AF45B29388}" type="presOf" srcId="{CC617732-0197-4036-BCC7-C8AF9EA325E0}" destId="{3DC1444E-AC69-4B5B-A8AE-15A309990606}" srcOrd="0" destOrd="0" presId="urn:microsoft.com/office/officeart/2005/8/layout/default"/>
    <dgm:cxn modelId="{51719F94-E6D1-4F34-A63B-25F18BDDB263}" type="presOf" srcId="{D07DDC95-CD5C-4EC1-8024-C11085645BAD}" destId="{44534D28-14D9-4E2B-B3D7-EEDC9D21D213}" srcOrd="0" destOrd="0" presId="urn:microsoft.com/office/officeart/2005/8/layout/default"/>
    <dgm:cxn modelId="{98DCDAA7-15AF-4050-9C6E-C0874E913E55}" srcId="{D07DDC95-CD5C-4EC1-8024-C11085645BAD}" destId="{CC617732-0197-4036-BCC7-C8AF9EA325E0}" srcOrd="4" destOrd="0" parTransId="{C83E9E34-3063-4969-812A-4D1BACDD86D7}" sibTransId="{373AEAFC-5C21-4A65-8B47-03141A2BBD3F}"/>
    <dgm:cxn modelId="{DDF1B6BB-6CF6-4FB1-8345-C1ED97138DB0}" type="presOf" srcId="{B653759A-E390-46B4-BA95-8B2E79804451}" destId="{31A57D5F-E18E-4B9D-B2BC-82688DB13765}" srcOrd="0" destOrd="0" presId="urn:microsoft.com/office/officeart/2005/8/layout/default"/>
    <dgm:cxn modelId="{CB2425BF-3F8E-4E76-A773-C248D28300DD}" type="presOf" srcId="{ECF228FA-6045-4DA6-B5BA-DFCB33C96992}" destId="{A077975C-A868-48D4-963B-6D5CBD1A12FC}" srcOrd="0" destOrd="0" presId="urn:microsoft.com/office/officeart/2005/8/layout/default"/>
    <dgm:cxn modelId="{B03DB9DB-1743-4D0A-A3FD-3859C1805F17}" srcId="{D07DDC95-CD5C-4EC1-8024-C11085645BAD}" destId="{71BDCC17-2838-472A-BDC6-EBF99FFAAE57}" srcOrd="1" destOrd="0" parTransId="{CEA99C28-89D5-4FB5-BD3C-D1C1F22FCA6C}" sibTransId="{E4591135-66CB-467F-9DC4-5403DA2A0259}"/>
    <dgm:cxn modelId="{63369BE2-6DAE-4548-A57F-BDD47688DCF0}" type="presOf" srcId="{01BA9B33-1F6B-4FBA-B0E9-07FDCD3AE260}" destId="{45E1C2D0-6107-4F4C-A816-5B7AC4AE0882}" srcOrd="0" destOrd="0" presId="urn:microsoft.com/office/officeart/2005/8/layout/default"/>
    <dgm:cxn modelId="{38C65DE6-B236-477D-B257-57B9A13EF2C2}" srcId="{D07DDC95-CD5C-4EC1-8024-C11085645BAD}" destId="{01BA9B33-1F6B-4FBA-B0E9-07FDCD3AE260}" srcOrd="2" destOrd="0" parTransId="{8F19E972-5E01-47F5-B5CD-5FF143CB03AC}" sibTransId="{A815AC47-BA6E-41CE-B262-4E5984F749CE}"/>
    <dgm:cxn modelId="{21D161E7-A956-41B3-BB75-ACE87522DAE3}" srcId="{D07DDC95-CD5C-4EC1-8024-C11085645BAD}" destId="{B653759A-E390-46B4-BA95-8B2E79804451}" srcOrd="0" destOrd="0" parTransId="{9BD4F817-7A00-4CAF-85BC-3FA529DD0DA8}" sibTransId="{C4619342-886A-488B-AE30-92116FDC609D}"/>
    <dgm:cxn modelId="{5A17DFE8-1B9F-48C9-872D-1B972303DEAC}" type="presOf" srcId="{C8465A5A-3E92-4409-884C-C1928EB208E0}" destId="{DD284514-E51D-48CE-87C7-EFFC317A180B}" srcOrd="0" destOrd="0" presId="urn:microsoft.com/office/officeart/2005/8/layout/default"/>
    <dgm:cxn modelId="{B5183DEE-948B-4713-90E9-F347C3ADBED1}" srcId="{D07DDC95-CD5C-4EC1-8024-C11085645BAD}" destId="{C8465A5A-3E92-4409-884C-C1928EB208E0}" srcOrd="3" destOrd="0" parTransId="{DD92DE92-F21E-46F7-9470-26DB8392FAF5}" sibTransId="{1AF8350A-79AD-4443-B94F-9B3E11036487}"/>
    <dgm:cxn modelId="{5BC808DB-38AD-414D-A406-61F9F6A27082}" type="presParOf" srcId="{44534D28-14D9-4E2B-B3D7-EEDC9D21D213}" destId="{31A57D5F-E18E-4B9D-B2BC-82688DB13765}" srcOrd="0" destOrd="0" presId="urn:microsoft.com/office/officeart/2005/8/layout/default"/>
    <dgm:cxn modelId="{6D38AB4B-1CF8-4B9C-BAC6-DDA3BB0F8B40}" type="presParOf" srcId="{44534D28-14D9-4E2B-B3D7-EEDC9D21D213}" destId="{634B95E2-DA82-4D09-9DF6-28BF7D5FC8B8}" srcOrd="1" destOrd="0" presId="urn:microsoft.com/office/officeart/2005/8/layout/default"/>
    <dgm:cxn modelId="{0C968315-63B2-42C8-8A9A-B186598D7AE0}" type="presParOf" srcId="{44534D28-14D9-4E2B-B3D7-EEDC9D21D213}" destId="{C6C7C9C8-F8E1-49B1-AE52-EE436BE96F1B}" srcOrd="2" destOrd="0" presId="urn:microsoft.com/office/officeart/2005/8/layout/default"/>
    <dgm:cxn modelId="{DF4BA298-59DC-49F8-88FD-A060FD5F210D}" type="presParOf" srcId="{44534D28-14D9-4E2B-B3D7-EEDC9D21D213}" destId="{CFE6234D-978E-4B14-9CC3-2A55011BD04B}" srcOrd="3" destOrd="0" presId="urn:microsoft.com/office/officeart/2005/8/layout/default"/>
    <dgm:cxn modelId="{65DC73A7-3C50-4B42-BBDA-D6F8D4247A49}" type="presParOf" srcId="{44534D28-14D9-4E2B-B3D7-EEDC9D21D213}" destId="{45E1C2D0-6107-4F4C-A816-5B7AC4AE0882}" srcOrd="4" destOrd="0" presId="urn:microsoft.com/office/officeart/2005/8/layout/default"/>
    <dgm:cxn modelId="{D68FDF13-41F4-4936-A726-676F8F72FFF6}" type="presParOf" srcId="{44534D28-14D9-4E2B-B3D7-EEDC9D21D213}" destId="{39688AC7-8B64-4418-84B4-DD88201529EB}" srcOrd="5" destOrd="0" presId="urn:microsoft.com/office/officeart/2005/8/layout/default"/>
    <dgm:cxn modelId="{60062A65-9A27-4585-BB61-3039042A9277}" type="presParOf" srcId="{44534D28-14D9-4E2B-B3D7-EEDC9D21D213}" destId="{DD284514-E51D-48CE-87C7-EFFC317A180B}" srcOrd="6" destOrd="0" presId="urn:microsoft.com/office/officeart/2005/8/layout/default"/>
    <dgm:cxn modelId="{BB9987CB-82F7-4F3F-B8AD-EE69590BBBBD}" type="presParOf" srcId="{44534D28-14D9-4E2B-B3D7-EEDC9D21D213}" destId="{65E396B3-EA09-41C4-8887-DB5227678993}" srcOrd="7" destOrd="0" presId="urn:microsoft.com/office/officeart/2005/8/layout/default"/>
    <dgm:cxn modelId="{1D827448-D16E-4C47-9D6E-F462989CDBC7}" type="presParOf" srcId="{44534D28-14D9-4E2B-B3D7-EEDC9D21D213}" destId="{3DC1444E-AC69-4B5B-A8AE-15A309990606}" srcOrd="8" destOrd="0" presId="urn:microsoft.com/office/officeart/2005/8/layout/default"/>
    <dgm:cxn modelId="{1F270161-478B-485E-896B-B63577759E58}" type="presParOf" srcId="{44534D28-14D9-4E2B-B3D7-EEDC9D21D213}" destId="{B4D6F414-A05F-42E8-8231-A08B5FD90F49}" srcOrd="9" destOrd="0" presId="urn:microsoft.com/office/officeart/2005/8/layout/default"/>
    <dgm:cxn modelId="{30DD3EC8-CE27-4F85-8EEE-1FF3BB89AFC4}" type="presParOf" srcId="{44534D28-14D9-4E2B-B3D7-EEDC9D21D213}" destId="{A077975C-A868-48D4-963B-6D5CBD1A12F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57D5F-E18E-4B9D-B2BC-82688DB13765}">
      <dsp:nvSpPr>
        <dsp:cNvPr id="0" name=""/>
        <dsp:cNvSpPr/>
      </dsp:nvSpPr>
      <dsp:spPr>
        <a:xfrm>
          <a:off x="302816" y="302"/>
          <a:ext cx="2998280" cy="17989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Verification qualifications</a:t>
          </a:r>
        </a:p>
      </dsp:txBody>
      <dsp:txXfrm>
        <a:off x="302816" y="302"/>
        <a:ext cx="2998280" cy="1798968"/>
      </dsp:txXfrm>
    </dsp:sp>
    <dsp:sp modelId="{C6C7C9C8-F8E1-49B1-AE52-EE436BE96F1B}">
      <dsp:nvSpPr>
        <dsp:cNvPr id="0" name=""/>
        <dsp:cNvSpPr/>
      </dsp:nvSpPr>
      <dsp:spPr>
        <a:xfrm>
          <a:off x="3600925" y="302"/>
          <a:ext cx="2998280" cy="179896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Social Equity Plans</a:t>
          </a:r>
        </a:p>
      </dsp:txBody>
      <dsp:txXfrm>
        <a:off x="3600925" y="302"/>
        <a:ext cx="2998280" cy="1798968"/>
      </dsp:txXfrm>
    </dsp:sp>
    <dsp:sp modelId="{45E1C2D0-6107-4F4C-A816-5B7AC4AE0882}">
      <dsp:nvSpPr>
        <dsp:cNvPr id="0" name=""/>
        <dsp:cNvSpPr/>
      </dsp:nvSpPr>
      <dsp:spPr>
        <a:xfrm>
          <a:off x="6899033" y="302"/>
          <a:ext cx="2998280" cy="17989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Establishing municipality social equity goals</a:t>
          </a:r>
        </a:p>
      </dsp:txBody>
      <dsp:txXfrm>
        <a:off x="6899033" y="302"/>
        <a:ext cx="2998280" cy="1798968"/>
      </dsp:txXfrm>
    </dsp:sp>
    <dsp:sp modelId="{DD284514-E51D-48CE-87C7-EFFC317A180B}">
      <dsp:nvSpPr>
        <dsp:cNvPr id="0" name=""/>
        <dsp:cNvSpPr/>
      </dsp:nvSpPr>
      <dsp:spPr>
        <a:xfrm>
          <a:off x="302816" y="2099098"/>
          <a:ext cx="2998280" cy="179896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Mitigating Corporate Dominance</a:t>
          </a:r>
        </a:p>
      </dsp:txBody>
      <dsp:txXfrm>
        <a:off x="302816" y="2099098"/>
        <a:ext cx="2998280" cy="1798968"/>
      </dsp:txXfrm>
    </dsp:sp>
    <dsp:sp modelId="{3DC1444E-AC69-4B5B-A8AE-15A309990606}">
      <dsp:nvSpPr>
        <dsp:cNvPr id="0" name=""/>
        <dsp:cNvSpPr/>
      </dsp:nvSpPr>
      <dsp:spPr>
        <a:xfrm>
          <a:off x="3600925" y="2099098"/>
          <a:ext cx="2998280" cy="179896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Social equity program types</a:t>
          </a:r>
        </a:p>
      </dsp:txBody>
      <dsp:txXfrm>
        <a:off x="3600925" y="2099098"/>
        <a:ext cx="2998280" cy="1798968"/>
      </dsp:txXfrm>
    </dsp:sp>
    <dsp:sp modelId="{A077975C-A868-48D4-963B-6D5CBD1A12FC}">
      <dsp:nvSpPr>
        <dsp:cNvPr id="0" name=""/>
        <dsp:cNvSpPr/>
      </dsp:nvSpPr>
      <dsp:spPr>
        <a:xfrm>
          <a:off x="6899033" y="2099098"/>
          <a:ext cx="2998280" cy="17989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Staffing </a:t>
          </a:r>
        </a:p>
      </dsp:txBody>
      <dsp:txXfrm>
        <a:off x="6899033" y="2099098"/>
        <a:ext cx="2998280" cy="17989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solidFill>
          <a:srgbClr val="3366C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F1B777-A353-BA0F-D087-94FCE899129F}"/>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887BDB3-85C2-21A4-50AF-02CCE53C5FAE}"/>
              </a:ext>
            </a:extLst>
          </p:cNvPr>
          <p:cNvPicPr>
            <a:picLocks noChangeAspect="1"/>
          </p:cNvPicPr>
          <p:nvPr userDrawn="1"/>
        </p:nvPicPr>
        <p:blipFill>
          <a:blip r:embed="rId3"/>
          <a:stretch>
            <a:fillRect/>
          </a:stretch>
        </p:blipFill>
        <p:spPr>
          <a:xfrm>
            <a:off x="914400" y="920245"/>
            <a:ext cx="7162800" cy="1332613"/>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a:noFill/>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3B3F77DF-D02D-0923-8BCB-39182B9A305C}"/>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solidFill>
          <a:srgbClr val="3366C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C91004-76E5-5DAA-D2A5-810909EDD35A}"/>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8" name="Picture 7">
            <a:extLst>
              <a:ext uri="{FF2B5EF4-FFF2-40B4-BE49-F238E27FC236}">
                <a16:creationId xmlns:a16="http://schemas.microsoft.com/office/drawing/2014/main" id="{23CD8C60-7C99-C909-33AE-187F89D1F836}"/>
              </a:ext>
            </a:extLst>
          </p:cNvPr>
          <p:cNvPicPr>
            <a:picLocks noChangeAspect="1"/>
          </p:cNvPicPr>
          <p:nvPr userDrawn="1"/>
        </p:nvPicPr>
        <p:blipFill>
          <a:blip r:embed="rId4"/>
          <a:stretch>
            <a:fillRect/>
          </a:stretch>
        </p:blipFill>
        <p:spPr>
          <a:xfrm>
            <a:off x="8822408" y="5957601"/>
            <a:ext cx="2296696" cy="42729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rgbClr val="F2804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BD0110-6FD1-2F62-2DF5-DD8F72CF2908}"/>
              </a:ext>
            </a:extLst>
          </p:cNvPr>
          <p:cNvPicPr>
            <a:picLocks noChangeAspect="1"/>
          </p:cNvPicPr>
          <p:nvPr userDrawn="1"/>
        </p:nvPicPr>
        <p:blipFill>
          <a:blip r:embed="rId2">
            <a:alphaModFix amt="7000"/>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080B15F4-4A0D-2768-5F32-B865E42C2E68}"/>
              </a:ext>
            </a:extLst>
          </p:cNvPr>
          <p:cNvPicPr>
            <a:picLocks noChangeAspect="1"/>
          </p:cNvPicPr>
          <p:nvPr userDrawn="1"/>
        </p:nvPicPr>
        <p:blipFill>
          <a:blip r:embed="rId4"/>
          <a:stretch>
            <a:fillRect/>
          </a:stretch>
        </p:blipFill>
        <p:spPr>
          <a:xfrm>
            <a:off x="8822408" y="5957601"/>
            <a:ext cx="2296696" cy="427292"/>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solidFill>
          <a:srgbClr val="3366C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DCF1BD-0C4A-F945-26DC-47C4876C3237}"/>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11" name="Picture 10">
            <a:extLst>
              <a:ext uri="{FF2B5EF4-FFF2-40B4-BE49-F238E27FC236}">
                <a16:creationId xmlns:a16="http://schemas.microsoft.com/office/drawing/2014/main" id="{934DE7D8-5FC8-9600-C790-C779660F0345}"/>
              </a:ext>
            </a:extLst>
          </p:cNvPr>
          <p:cNvPicPr>
            <a:picLocks noChangeAspect="1"/>
          </p:cNvPicPr>
          <p:nvPr userDrawn="1"/>
        </p:nvPicPr>
        <p:blipFill>
          <a:blip r:embed="rId4"/>
          <a:stretch>
            <a:fillRect/>
          </a:stretch>
        </p:blipFill>
        <p:spPr>
          <a:xfrm>
            <a:off x="8822408" y="5957601"/>
            <a:ext cx="2296696" cy="427292"/>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537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0D19FAD-F309-68F5-A3B2-CDA3822D6BFC}"/>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8" name="Picture 7">
            <a:extLst>
              <a:ext uri="{FF2B5EF4-FFF2-40B4-BE49-F238E27FC236}">
                <a16:creationId xmlns:a16="http://schemas.microsoft.com/office/drawing/2014/main" id="{CD65C983-B597-FAAA-70D7-6044492B9D83}"/>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537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3366C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26C71CA-159A-0BB2-841A-831F2F95C663}"/>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18" name="Picture 17">
            <a:extLst>
              <a:ext uri="{FF2B5EF4-FFF2-40B4-BE49-F238E27FC236}">
                <a16:creationId xmlns:a16="http://schemas.microsoft.com/office/drawing/2014/main" id="{6DD3659B-9012-A08D-4FA1-7DFC29E74E4B}"/>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3366C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E0A2ABB-85BC-8DE4-E128-C41838383781}"/>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8" name="Picture 7">
            <a:extLst>
              <a:ext uri="{FF2B5EF4-FFF2-40B4-BE49-F238E27FC236}">
                <a16:creationId xmlns:a16="http://schemas.microsoft.com/office/drawing/2014/main" id="{A85DB0B0-DFC7-330C-C468-9FD1B862B3B3}"/>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3366CC"/>
                </a:solidFill>
              </a:defRPr>
            </a:lvl1pPr>
          </a:lstStyle>
          <a:p>
            <a:r>
              <a:rPr lang="en-US"/>
              <a:t>Click to edit Master title style</a:t>
            </a:r>
          </a:p>
        </p:txBody>
      </p:sp>
      <p:pic>
        <p:nvPicPr>
          <p:cNvPr id="5" name="Picture 4">
            <a:extLst>
              <a:ext uri="{FF2B5EF4-FFF2-40B4-BE49-F238E27FC236}">
                <a16:creationId xmlns:a16="http://schemas.microsoft.com/office/drawing/2014/main" id="{565436FE-1AD5-1155-9A51-2F9B050C690E}"/>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7" name="Picture 6">
            <a:extLst>
              <a:ext uri="{FF2B5EF4-FFF2-40B4-BE49-F238E27FC236}">
                <a16:creationId xmlns:a16="http://schemas.microsoft.com/office/drawing/2014/main" id="{3B122182-C948-3EC4-4863-D95B981DFEF7}"/>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523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6313C3-8F84-8917-4109-7D9EFE546E9C}"/>
              </a:ext>
            </a:extLst>
          </p:cNvPr>
          <p:cNvPicPr>
            <a:picLocks noChangeAspect="1"/>
          </p:cNvPicPr>
          <p:nvPr userDrawn="1"/>
        </p:nvPicPr>
        <p:blipFill>
          <a:blip r:embed="rId3"/>
          <a:stretch>
            <a:fillRect/>
          </a:stretch>
        </p:blipFill>
        <p:spPr>
          <a:xfrm>
            <a:off x="8823960" y="5961888"/>
            <a:ext cx="2293620" cy="426720"/>
          </a:xfrm>
          <a:prstGeom prst="rect">
            <a:avLst/>
          </a:prstGeom>
          <a:noFill/>
        </p:spPr>
      </p:pic>
      <p:pic>
        <p:nvPicPr>
          <p:cNvPr id="5" name="Picture 4">
            <a:extLst>
              <a:ext uri="{FF2B5EF4-FFF2-40B4-BE49-F238E27FC236}">
                <a16:creationId xmlns:a16="http://schemas.microsoft.com/office/drawing/2014/main" id="{CA1B790C-F7CC-1ACD-A33A-6201B2F81B3D}"/>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a:noFill/>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baseline="0">
          <a:solidFill>
            <a:srgbClr val="3366CC"/>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pngall.com/check-mark-pn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pngall.com/check-mark-pn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pngall.com/check-mark-pn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xels.com/id-id/foto/orang-orang-masyarakat-rakyat-manusia-3184632/" TargetMode="External"/><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pngall.com/check-mark-pn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flickr.com/photos/jwpearce/9651827235/in/photostream/" TargetMode="External"/><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pngall.com/check-mark-pn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municannabis.org/"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regulatorsearch.com/national-surve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pontiac.mi.us/departments/clerk/medical_marihuana.php"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399" y="2299581"/>
            <a:ext cx="11153870" cy="2055136"/>
          </a:xfrm>
        </p:spPr>
        <p:txBody>
          <a:bodyPr/>
          <a:lstStyle/>
          <a:p>
            <a:r>
              <a:rPr lang="en-US" sz="4200" dirty="0"/>
              <a:t>What Impact are Cannabis Regulations Having on Municipal Leaders Building Thriving </a:t>
            </a:r>
            <a:br>
              <a:rPr lang="en-US" sz="4200" dirty="0"/>
            </a:br>
            <a:r>
              <a:rPr lang="en-US" sz="4200" dirty="0"/>
              <a:t>Local Economies and Livable Communities</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399" y="4572000"/>
            <a:ext cx="10204704" cy="1385180"/>
          </a:xfrm>
        </p:spPr>
        <p:txBody>
          <a:bodyPr/>
          <a:lstStyle/>
          <a:p>
            <a:pPr>
              <a:spcBef>
                <a:spcPts val="0"/>
              </a:spcBef>
              <a:spcAft>
                <a:spcPts val="0"/>
              </a:spcAft>
            </a:pPr>
            <a:r>
              <a:rPr lang="en-US" dirty="0"/>
              <a:t>Garland S. Doyle, M.P.A., MiPMC, CNP</a:t>
            </a:r>
          </a:p>
          <a:p>
            <a:pPr>
              <a:spcBef>
                <a:spcPts val="0"/>
              </a:spcBef>
              <a:spcAft>
                <a:spcPts val="0"/>
              </a:spcAft>
            </a:pPr>
            <a:r>
              <a:rPr lang="en-US" dirty="0"/>
              <a:t>City Clerk, City of Pontiac, Michigan</a:t>
            </a:r>
          </a:p>
          <a:p>
            <a:pPr>
              <a:spcBef>
                <a:spcPts val="0"/>
              </a:spcBef>
              <a:spcAft>
                <a:spcPts val="0"/>
              </a:spcAft>
            </a:pPr>
            <a:r>
              <a:rPr lang="en-US" dirty="0"/>
              <a:t>President, National Council on Municipal Cannabis</a:t>
            </a: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69CA2-BA20-7B06-FBDA-6A61BB904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48831-BB1D-EF8B-7E9A-3F706C0D02A1}"/>
              </a:ext>
            </a:extLst>
          </p:cNvPr>
          <p:cNvSpPr>
            <a:spLocks noGrp="1"/>
          </p:cNvSpPr>
          <p:nvPr>
            <p:ph type="title"/>
          </p:nvPr>
        </p:nvSpPr>
        <p:spPr>
          <a:xfrm>
            <a:off x="995934" y="348558"/>
            <a:ext cx="10200132" cy="968613"/>
          </a:xfrm>
        </p:spPr>
        <p:txBody>
          <a:bodyPr/>
          <a:lstStyle/>
          <a:p>
            <a:r>
              <a:rPr lang="en-US" sz="4000" dirty="0"/>
              <a:t>Establishing Municipal Cannabis Regulations</a:t>
            </a:r>
          </a:p>
        </p:txBody>
      </p:sp>
      <p:sp>
        <p:nvSpPr>
          <p:cNvPr id="3" name="Content Placeholder 2">
            <a:extLst>
              <a:ext uri="{FF2B5EF4-FFF2-40B4-BE49-F238E27FC236}">
                <a16:creationId xmlns:a16="http://schemas.microsoft.com/office/drawing/2014/main" id="{4B359D24-B20F-3730-B303-C5A3351AD3C8}"/>
              </a:ext>
            </a:extLst>
          </p:cNvPr>
          <p:cNvSpPr>
            <a:spLocks noGrp="1"/>
          </p:cNvSpPr>
          <p:nvPr>
            <p:ph idx="1"/>
          </p:nvPr>
        </p:nvSpPr>
        <p:spPr>
          <a:xfrm>
            <a:off x="816429" y="1534886"/>
            <a:ext cx="4386943" cy="4130320"/>
          </a:xfrm>
        </p:spPr>
        <p:txBody>
          <a:bodyPr/>
          <a:lstStyle/>
          <a:p>
            <a:pPr marL="91440" indent="0">
              <a:buNone/>
            </a:pPr>
            <a:r>
              <a:rPr lang="en-US" sz="1600" dirty="0"/>
              <a:t>Municipal Ordinances</a:t>
            </a:r>
          </a:p>
          <a:p>
            <a:pPr lvl="1"/>
            <a:r>
              <a:rPr lang="en-US" sz="1600" dirty="0"/>
              <a:t>Regulatory Ordinance</a:t>
            </a:r>
          </a:p>
          <a:p>
            <a:pPr lvl="1"/>
            <a:r>
              <a:rPr lang="en-US" sz="1600" dirty="0"/>
              <a:t>Zoning Ordinance</a:t>
            </a:r>
          </a:p>
          <a:p>
            <a:pPr lvl="3"/>
            <a:r>
              <a:rPr lang="en-US" sz="1600" dirty="0"/>
              <a:t>Zoning Classifications</a:t>
            </a:r>
          </a:p>
          <a:p>
            <a:pPr lvl="4"/>
            <a:r>
              <a:rPr lang="en-US" sz="1600" dirty="0"/>
              <a:t>Commercial</a:t>
            </a:r>
          </a:p>
          <a:p>
            <a:pPr lvl="4"/>
            <a:r>
              <a:rPr lang="en-US" sz="1600" dirty="0"/>
              <a:t>Industrial</a:t>
            </a:r>
          </a:p>
          <a:p>
            <a:pPr lvl="4"/>
            <a:r>
              <a:rPr lang="en-US" sz="1600" dirty="0"/>
              <a:t>Overlay Districts</a:t>
            </a:r>
          </a:p>
        </p:txBody>
      </p:sp>
      <p:pic>
        <p:nvPicPr>
          <p:cNvPr id="4" name="Picture 3" descr="A map of a neighborhood&#10;&#10;Description automatically generated">
            <a:extLst>
              <a:ext uri="{FF2B5EF4-FFF2-40B4-BE49-F238E27FC236}">
                <a16:creationId xmlns:a16="http://schemas.microsoft.com/office/drawing/2014/main" id="{09ADA194-CFD5-019D-32FF-6559A9EB3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348" y="1317171"/>
            <a:ext cx="3943223" cy="4648199"/>
          </a:xfrm>
          <a:prstGeom prst="rect">
            <a:avLst/>
          </a:prstGeom>
        </p:spPr>
      </p:pic>
    </p:spTree>
    <p:extLst>
      <p:ext uri="{BB962C8B-B14F-4D97-AF65-F5344CB8AC3E}">
        <p14:creationId xmlns:p14="http://schemas.microsoft.com/office/powerpoint/2010/main" val="340976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C952-4039-1180-B83A-0A1050E521C5}"/>
              </a:ext>
            </a:extLst>
          </p:cNvPr>
          <p:cNvSpPr>
            <a:spLocks noGrp="1"/>
          </p:cNvSpPr>
          <p:nvPr>
            <p:ph type="title"/>
          </p:nvPr>
        </p:nvSpPr>
        <p:spPr>
          <a:xfrm>
            <a:off x="914400" y="737419"/>
            <a:ext cx="10200132" cy="1961536"/>
          </a:xfrm>
        </p:spPr>
        <p:txBody>
          <a:bodyPr/>
          <a:lstStyle/>
          <a:p>
            <a:r>
              <a:rPr lang="en-US" dirty="0"/>
              <a:t>To build thriving local economies and livable communities, enact ordinances that protect the community interests.</a:t>
            </a:r>
          </a:p>
        </p:txBody>
      </p:sp>
      <p:sp>
        <p:nvSpPr>
          <p:cNvPr id="3" name="Content Placeholder 2">
            <a:extLst>
              <a:ext uri="{FF2B5EF4-FFF2-40B4-BE49-F238E27FC236}">
                <a16:creationId xmlns:a16="http://schemas.microsoft.com/office/drawing/2014/main" id="{11FBFAC2-62DF-00AF-2930-385500D406BF}"/>
              </a:ext>
            </a:extLst>
          </p:cNvPr>
          <p:cNvSpPr>
            <a:spLocks noGrp="1"/>
          </p:cNvSpPr>
          <p:nvPr>
            <p:ph idx="1"/>
          </p:nvPr>
        </p:nvSpPr>
        <p:spPr>
          <a:xfrm>
            <a:off x="914400" y="3023418"/>
            <a:ext cx="10204704" cy="2325821"/>
          </a:xfrm>
        </p:spPr>
        <p:txBody>
          <a:bodyPr/>
          <a:lstStyle/>
          <a:p>
            <a:r>
              <a:rPr lang="en-US" b="1" dirty="0"/>
              <a:t>Zoning Restrictions</a:t>
            </a:r>
          </a:p>
          <a:p>
            <a:pPr lvl="1"/>
            <a:r>
              <a:rPr lang="en-US" b="1" dirty="0"/>
              <a:t>Schools</a:t>
            </a:r>
          </a:p>
          <a:p>
            <a:pPr lvl="1"/>
            <a:r>
              <a:rPr lang="en-US" b="1" dirty="0"/>
              <a:t>Playgrounds</a:t>
            </a:r>
          </a:p>
          <a:p>
            <a:pPr lvl="1"/>
            <a:r>
              <a:rPr lang="en-US" b="1" dirty="0"/>
              <a:t>Residential</a:t>
            </a:r>
          </a:p>
        </p:txBody>
      </p:sp>
    </p:spTree>
    <p:extLst>
      <p:ext uri="{BB962C8B-B14F-4D97-AF65-F5344CB8AC3E}">
        <p14:creationId xmlns:p14="http://schemas.microsoft.com/office/powerpoint/2010/main" val="360927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52C50-782D-3FBA-A346-3D93B09CD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4D017-7141-F56E-18B4-D5CDE1589274}"/>
              </a:ext>
            </a:extLst>
          </p:cNvPr>
          <p:cNvSpPr>
            <a:spLocks noGrp="1"/>
          </p:cNvSpPr>
          <p:nvPr>
            <p:ph type="title"/>
          </p:nvPr>
        </p:nvSpPr>
        <p:spPr/>
        <p:txBody>
          <a:bodyPr/>
          <a:lstStyle/>
          <a:p>
            <a:r>
              <a:rPr lang="en-US" sz="3600" dirty="0"/>
              <a:t>How can municipalities determine if they have the staff capacity to manage cannabis regulations or do they need a consultant</a:t>
            </a:r>
            <a:br>
              <a:rPr lang="en-US" sz="3600" dirty="0"/>
            </a:br>
            <a:endParaRPr lang="en-US" dirty="0"/>
          </a:p>
        </p:txBody>
      </p:sp>
    </p:spTree>
    <p:extLst>
      <p:ext uri="{BB962C8B-B14F-4D97-AF65-F5344CB8AC3E}">
        <p14:creationId xmlns:p14="http://schemas.microsoft.com/office/powerpoint/2010/main" val="70632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9EEFF-8039-F66F-446C-653595BC79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F407C6-351F-31EB-ABE6-795E6264F76F}"/>
              </a:ext>
            </a:extLst>
          </p:cNvPr>
          <p:cNvSpPr>
            <a:spLocks noGrp="1"/>
          </p:cNvSpPr>
          <p:nvPr>
            <p:ph type="title"/>
          </p:nvPr>
        </p:nvSpPr>
        <p:spPr>
          <a:xfrm>
            <a:off x="914400" y="271604"/>
            <a:ext cx="10200132" cy="1330859"/>
          </a:xfrm>
        </p:spPr>
        <p:txBody>
          <a:bodyPr/>
          <a:lstStyle/>
          <a:p>
            <a:r>
              <a:rPr lang="en-US" sz="2400" dirty="0"/>
              <a:t>There are many methods that can be used to manage cannabis regulations after a municipality has adopted an ordinance.</a:t>
            </a:r>
            <a:br>
              <a:rPr lang="en-US" sz="2400" dirty="0"/>
            </a:br>
            <a:endParaRPr lang="en-US" sz="2400" b="1" dirty="0"/>
          </a:p>
        </p:txBody>
      </p:sp>
      <p:sp>
        <p:nvSpPr>
          <p:cNvPr id="5" name="Content Placeholder 4">
            <a:extLst>
              <a:ext uri="{FF2B5EF4-FFF2-40B4-BE49-F238E27FC236}">
                <a16:creationId xmlns:a16="http://schemas.microsoft.com/office/drawing/2014/main" id="{E783C4AF-1E13-4562-09D6-FE362CB2DB5C}"/>
              </a:ext>
            </a:extLst>
          </p:cNvPr>
          <p:cNvSpPr>
            <a:spLocks noGrp="1"/>
          </p:cNvSpPr>
          <p:nvPr>
            <p:ph idx="1"/>
          </p:nvPr>
        </p:nvSpPr>
        <p:spPr>
          <a:xfrm>
            <a:off x="914400" y="1602463"/>
            <a:ext cx="10204704" cy="4309450"/>
          </a:xfrm>
        </p:spPr>
        <p:txBody>
          <a:bodyPr/>
          <a:lstStyle/>
          <a:p>
            <a:r>
              <a:rPr lang="en-US" sz="2000" dirty="0"/>
              <a:t>Develop an application review process</a:t>
            </a:r>
          </a:p>
          <a:p>
            <a:pPr lvl="1">
              <a:lnSpc>
                <a:spcPct val="90000"/>
              </a:lnSpc>
              <a:buClr>
                <a:srgbClr val="BD4B64"/>
              </a:buClr>
            </a:pPr>
            <a:r>
              <a:rPr lang="en-US" sz="2000" dirty="0"/>
              <a:t>The review process can have phases</a:t>
            </a:r>
          </a:p>
          <a:p>
            <a:pPr lvl="1">
              <a:lnSpc>
                <a:spcPct val="90000"/>
              </a:lnSpc>
              <a:buClr>
                <a:srgbClr val="BD4B64"/>
              </a:buClr>
            </a:pPr>
            <a:r>
              <a:rPr lang="en-US" sz="2000" dirty="0"/>
              <a:t>Applications can be reviewed by license types (i.e. growers, processors, retailers, etc.)</a:t>
            </a:r>
          </a:p>
          <a:p>
            <a:pPr>
              <a:lnSpc>
                <a:spcPct val="90000"/>
              </a:lnSpc>
              <a:buClr>
                <a:srgbClr val="BD4B64"/>
              </a:buClr>
            </a:pPr>
            <a:r>
              <a:rPr lang="en-US" sz="2000" dirty="0"/>
              <a:t>Update the public regularly on the status of the application review process (i.e. monthly report)</a:t>
            </a:r>
          </a:p>
          <a:p>
            <a:pPr>
              <a:lnSpc>
                <a:spcPct val="90000"/>
              </a:lnSpc>
              <a:buClr>
                <a:srgbClr val="BD4B64"/>
              </a:buClr>
            </a:pPr>
            <a:r>
              <a:rPr lang="en-US" sz="2000" dirty="0"/>
              <a:t>Utilization of 90-day calendar to manage workflow</a:t>
            </a:r>
          </a:p>
          <a:p>
            <a:pPr>
              <a:lnSpc>
                <a:spcPct val="90000"/>
              </a:lnSpc>
              <a:buClr>
                <a:srgbClr val="BD4B64"/>
              </a:buClr>
            </a:pPr>
            <a:r>
              <a:rPr lang="en-US" sz="2000" dirty="0"/>
              <a:t>Create an Application Review Process Manual</a:t>
            </a:r>
          </a:p>
          <a:p>
            <a:pPr lvl="1"/>
            <a:r>
              <a:rPr lang="en-US" sz="2000" dirty="0"/>
              <a:t>Step-by-step process on how to conduct all things related to marijuana processes such as receiving applications, conducting reviews, conditional approvals, appeals process, license transfers and renewals</a:t>
            </a:r>
          </a:p>
          <a:p>
            <a:pPr lvl="1"/>
            <a:endParaRPr lang="en-US" dirty="0"/>
          </a:p>
          <a:p>
            <a:endParaRPr lang="en-US" dirty="0"/>
          </a:p>
        </p:txBody>
      </p:sp>
    </p:spTree>
    <p:extLst>
      <p:ext uri="{BB962C8B-B14F-4D97-AF65-F5344CB8AC3E}">
        <p14:creationId xmlns:p14="http://schemas.microsoft.com/office/powerpoint/2010/main" val="310833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6338F-0AC0-4F28-EF44-E7D7C3299C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0E8844-E675-CEBF-DFF4-58FD6E9F6F35}"/>
              </a:ext>
            </a:extLst>
          </p:cNvPr>
          <p:cNvSpPr>
            <a:spLocks noGrp="1"/>
          </p:cNvSpPr>
          <p:nvPr>
            <p:ph type="title"/>
          </p:nvPr>
        </p:nvSpPr>
        <p:spPr>
          <a:xfrm>
            <a:off x="914400" y="271604"/>
            <a:ext cx="10200132" cy="1330859"/>
          </a:xfrm>
        </p:spPr>
        <p:txBody>
          <a:bodyPr/>
          <a:lstStyle/>
          <a:p>
            <a:pPr algn="ctr"/>
            <a:r>
              <a:rPr lang="en-US" sz="2400" dirty="0"/>
              <a:t>Application Review Process</a:t>
            </a:r>
            <a:br>
              <a:rPr lang="en-US" sz="2400" dirty="0"/>
            </a:br>
            <a:endParaRPr lang="en-US" sz="2400" b="1" dirty="0"/>
          </a:p>
        </p:txBody>
      </p:sp>
      <p:pic>
        <p:nvPicPr>
          <p:cNvPr id="6" name="Picture 5" descr="A screenshot of a diagram&#10;&#10;Description automatically generated">
            <a:extLst>
              <a:ext uri="{FF2B5EF4-FFF2-40B4-BE49-F238E27FC236}">
                <a16:creationId xmlns:a16="http://schemas.microsoft.com/office/drawing/2014/main" id="{F1C411CD-99F2-DED7-CBD6-12ED1B703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210" y="1393722"/>
            <a:ext cx="7790174" cy="4264694"/>
          </a:xfrm>
          <a:prstGeom prst="rect">
            <a:avLst/>
          </a:prstGeom>
        </p:spPr>
      </p:pic>
    </p:spTree>
    <p:extLst>
      <p:ext uri="{BB962C8B-B14F-4D97-AF65-F5344CB8AC3E}">
        <p14:creationId xmlns:p14="http://schemas.microsoft.com/office/powerpoint/2010/main" val="180794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64CDE-8DD3-0A6C-33F7-5AB491A01C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7E923D-6940-314D-0BAF-A2C34A8738C3}"/>
              </a:ext>
            </a:extLst>
          </p:cNvPr>
          <p:cNvSpPr>
            <a:spLocks noGrp="1"/>
          </p:cNvSpPr>
          <p:nvPr>
            <p:ph type="title"/>
          </p:nvPr>
        </p:nvSpPr>
        <p:spPr>
          <a:xfrm>
            <a:off x="914400" y="271604"/>
            <a:ext cx="10200132" cy="1330859"/>
          </a:xfrm>
        </p:spPr>
        <p:txBody>
          <a:bodyPr/>
          <a:lstStyle/>
          <a:p>
            <a:pPr algn="ctr"/>
            <a:r>
              <a:rPr lang="en-US" sz="2400" dirty="0"/>
              <a:t>Questions to Ask Yourself to Determine if You Are Going to Manage Your Program with Internal Staff or a Consultant</a:t>
            </a:r>
            <a:br>
              <a:rPr lang="en-US" sz="2400" dirty="0"/>
            </a:br>
            <a:endParaRPr lang="en-US" sz="2400" b="1" dirty="0"/>
          </a:p>
        </p:txBody>
      </p:sp>
      <p:sp>
        <p:nvSpPr>
          <p:cNvPr id="5" name="Content Placeholder 4">
            <a:extLst>
              <a:ext uri="{FF2B5EF4-FFF2-40B4-BE49-F238E27FC236}">
                <a16:creationId xmlns:a16="http://schemas.microsoft.com/office/drawing/2014/main" id="{17333379-3E6F-DA64-B02D-D01B332B533F}"/>
              </a:ext>
            </a:extLst>
          </p:cNvPr>
          <p:cNvSpPr>
            <a:spLocks noGrp="1"/>
          </p:cNvSpPr>
          <p:nvPr>
            <p:ph idx="1"/>
          </p:nvPr>
        </p:nvSpPr>
        <p:spPr>
          <a:xfrm>
            <a:off x="914400" y="1602463"/>
            <a:ext cx="10204704" cy="4309450"/>
          </a:xfrm>
        </p:spPr>
        <p:txBody>
          <a:bodyPr/>
          <a:lstStyle/>
          <a:p>
            <a:pPr marL="548640" indent="-457200">
              <a:buFont typeface="+mj-lt"/>
              <a:buAutoNum type="arabicPeriod"/>
            </a:pPr>
            <a:r>
              <a:rPr lang="en-US" sz="1800" dirty="0"/>
              <a:t>Does anyone on our staff have the capacity and time to manage cannabis regulations?</a:t>
            </a:r>
          </a:p>
          <a:p>
            <a:pPr marL="548640" indent="-457200">
              <a:buFont typeface="+mj-lt"/>
              <a:buAutoNum type="arabicPeriod"/>
            </a:pPr>
            <a:r>
              <a:rPr lang="en-US" sz="1800" dirty="0"/>
              <a:t>Do we need to create a new position?</a:t>
            </a:r>
          </a:p>
          <a:p>
            <a:pPr marL="548640" indent="-457200">
              <a:buFont typeface="+mj-lt"/>
              <a:buAutoNum type="arabicPeriod"/>
            </a:pPr>
            <a:r>
              <a:rPr lang="en-US" sz="1800" dirty="0"/>
              <a:t>Do we want to invest in staff professional development?</a:t>
            </a:r>
          </a:p>
          <a:p>
            <a:pPr lvl="1"/>
            <a:r>
              <a:rPr lang="en-US" sz="1800" dirty="0"/>
              <a:t>Conferences, Seminars (Cannabis Regulators Association)</a:t>
            </a:r>
          </a:p>
          <a:p>
            <a:pPr lvl="1"/>
            <a:r>
              <a:rPr lang="en-US" sz="1800" dirty="0"/>
              <a:t>Professional Development Organizations Memberships (National Council on Municipal Cannabis, Municipal Cannabis Regulators Network, Cannabis Regulators of Color Coalition)</a:t>
            </a:r>
          </a:p>
          <a:p>
            <a:pPr marL="548640" indent="-457200">
              <a:buFont typeface="+mj-lt"/>
              <a:buAutoNum type="arabicPeriod"/>
            </a:pPr>
            <a:r>
              <a:rPr lang="en-US" sz="1800" dirty="0"/>
              <a:t>Do we need to hire a consultant to help establish our municipal cannabis regulations program? After the program has been established, then we will manage it internally.</a:t>
            </a:r>
          </a:p>
          <a:p>
            <a:pPr marL="548640" indent="-457200">
              <a:buFont typeface="+mj-lt"/>
              <a:buAutoNum type="arabicPeriod"/>
            </a:pPr>
            <a:r>
              <a:rPr lang="en-US" sz="1800" dirty="0"/>
              <a:t>Do we want to hire a consultant to manage the cannabis regulations program?</a:t>
            </a:r>
          </a:p>
          <a:p>
            <a:pPr marL="548640" lvl="1" indent="0">
              <a:buNone/>
            </a:pPr>
            <a:endParaRPr lang="en-US" dirty="0"/>
          </a:p>
        </p:txBody>
      </p:sp>
    </p:spTree>
    <p:extLst>
      <p:ext uri="{BB962C8B-B14F-4D97-AF65-F5344CB8AC3E}">
        <p14:creationId xmlns:p14="http://schemas.microsoft.com/office/powerpoint/2010/main" val="282431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21D5-8056-470D-75BC-29C5F7A5B40D}"/>
              </a:ext>
            </a:extLst>
          </p:cNvPr>
          <p:cNvSpPr>
            <a:spLocks noGrp="1"/>
          </p:cNvSpPr>
          <p:nvPr>
            <p:ph type="title"/>
          </p:nvPr>
        </p:nvSpPr>
        <p:spPr>
          <a:xfrm>
            <a:off x="914400" y="1508759"/>
            <a:ext cx="10200132" cy="2355317"/>
          </a:xfrm>
        </p:spPr>
        <p:txBody>
          <a:bodyPr/>
          <a:lstStyle/>
          <a:p>
            <a:r>
              <a:rPr lang="en-US" dirty="0"/>
              <a:t>To build thriving local economies and livable communities, staffing decisions should be based on the ability to perform cannabis business compliance and monitoring.</a:t>
            </a:r>
          </a:p>
        </p:txBody>
      </p:sp>
    </p:spTree>
    <p:extLst>
      <p:ext uri="{BB962C8B-B14F-4D97-AF65-F5344CB8AC3E}">
        <p14:creationId xmlns:p14="http://schemas.microsoft.com/office/powerpoint/2010/main" val="338804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1467-D6F2-8BF3-708C-66D60E4D64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6F4219-EB27-7C05-5CBB-D1BC9C025129}"/>
              </a:ext>
            </a:extLst>
          </p:cNvPr>
          <p:cNvSpPr>
            <a:spLocks noGrp="1"/>
          </p:cNvSpPr>
          <p:nvPr>
            <p:ph type="title"/>
          </p:nvPr>
        </p:nvSpPr>
        <p:spPr>
          <a:xfrm>
            <a:off x="914400" y="244445"/>
            <a:ext cx="10200132" cy="611107"/>
          </a:xfrm>
        </p:spPr>
        <p:txBody>
          <a:bodyPr/>
          <a:lstStyle/>
          <a:p>
            <a:pPr algn="ctr"/>
            <a:r>
              <a:rPr lang="en-US" sz="2400" dirty="0"/>
              <a:t>Let’s Review!</a:t>
            </a:r>
            <a:endParaRPr lang="en-US" sz="2400" b="1" dirty="0"/>
          </a:p>
        </p:txBody>
      </p:sp>
      <p:sp>
        <p:nvSpPr>
          <p:cNvPr id="5" name="Content Placeholder 4">
            <a:extLst>
              <a:ext uri="{FF2B5EF4-FFF2-40B4-BE49-F238E27FC236}">
                <a16:creationId xmlns:a16="http://schemas.microsoft.com/office/drawing/2014/main" id="{069146F0-013D-29C3-AB61-576F4E9C6C4D}"/>
              </a:ext>
            </a:extLst>
          </p:cNvPr>
          <p:cNvSpPr>
            <a:spLocks noGrp="1"/>
          </p:cNvSpPr>
          <p:nvPr>
            <p:ph idx="1"/>
          </p:nvPr>
        </p:nvSpPr>
        <p:spPr>
          <a:xfrm>
            <a:off x="914400" y="1188720"/>
            <a:ext cx="10592554" cy="4813728"/>
          </a:xfrm>
        </p:spPr>
        <p:txBody>
          <a:bodyPr/>
          <a:lstStyle/>
          <a:p>
            <a:pPr marL="91440" indent="0">
              <a:buNone/>
            </a:pPr>
            <a:r>
              <a:rPr lang="en-US" dirty="0"/>
              <a:t>Learning Objective 1: How can municipalities determine if they have the staff capacity to manage cannabis regulations or do they need a consultant</a:t>
            </a:r>
          </a:p>
          <a:p>
            <a:pPr marL="91440" indent="0">
              <a:buNone/>
            </a:pPr>
            <a:r>
              <a:rPr lang="en-US" sz="1800" u="sng" dirty="0"/>
              <a:t>Tips</a:t>
            </a:r>
          </a:p>
          <a:p>
            <a:pPr marL="377100" lvl="1" indent="0">
              <a:lnSpc>
                <a:spcPct val="150000"/>
              </a:lnSpc>
              <a:spcBef>
                <a:spcPts val="0"/>
              </a:spcBef>
              <a:spcAft>
                <a:spcPts val="0"/>
              </a:spcAft>
              <a:buNone/>
            </a:pPr>
            <a:r>
              <a:rPr lang="en-US" sz="1800" dirty="0"/>
              <a:t>Develop an application review process</a:t>
            </a:r>
          </a:p>
          <a:p>
            <a:pPr marL="377100" lvl="1" indent="0">
              <a:lnSpc>
                <a:spcPct val="150000"/>
              </a:lnSpc>
              <a:spcBef>
                <a:spcPts val="0"/>
              </a:spcBef>
              <a:spcAft>
                <a:spcPts val="0"/>
              </a:spcAft>
              <a:buNone/>
            </a:pPr>
            <a:r>
              <a:rPr lang="en-US" sz="1800" dirty="0"/>
              <a:t>Update the public regularly on the status of the application review process</a:t>
            </a:r>
          </a:p>
          <a:p>
            <a:pPr marL="377100" lvl="1" indent="0">
              <a:lnSpc>
                <a:spcPct val="150000"/>
              </a:lnSpc>
              <a:spcBef>
                <a:spcPts val="0"/>
              </a:spcBef>
              <a:spcAft>
                <a:spcPts val="0"/>
              </a:spcAft>
              <a:buNone/>
            </a:pPr>
            <a:r>
              <a:rPr lang="en-US" sz="1800" dirty="0"/>
              <a:t>Utilization of 90-day calendar to manage workflow</a:t>
            </a:r>
          </a:p>
          <a:p>
            <a:pPr marL="377100" lvl="1" indent="0">
              <a:lnSpc>
                <a:spcPct val="150000"/>
              </a:lnSpc>
              <a:spcBef>
                <a:spcPts val="0"/>
              </a:spcBef>
              <a:spcAft>
                <a:spcPts val="0"/>
              </a:spcAft>
              <a:buNone/>
            </a:pPr>
            <a:r>
              <a:rPr lang="en-US" sz="1800" dirty="0"/>
              <a:t>Create an Application Review Process Manual</a:t>
            </a:r>
          </a:p>
          <a:p>
            <a:pPr marL="377100" lvl="1" indent="0">
              <a:lnSpc>
                <a:spcPct val="150000"/>
              </a:lnSpc>
              <a:spcBef>
                <a:spcPts val="0"/>
              </a:spcBef>
              <a:spcAft>
                <a:spcPts val="0"/>
              </a:spcAft>
              <a:buNone/>
            </a:pPr>
            <a:r>
              <a:rPr lang="en-US" sz="1800" dirty="0"/>
              <a:t>Develop a list of questions to determine if you are going to manage your program with internal staff or a consultant</a:t>
            </a:r>
          </a:p>
          <a:p>
            <a:pPr marL="91440" indent="0">
              <a:buNone/>
            </a:pPr>
            <a:endParaRPr lang="en-US" sz="2000" u="sng" dirty="0"/>
          </a:p>
          <a:p>
            <a:pPr marL="91440" indent="0">
              <a:buNone/>
            </a:pPr>
            <a:endParaRPr lang="en-US" dirty="0"/>
          </a:p>
        </p:txBody>
      </p:sp>
      <p:pic>
        <p:nvPicPr>
          <p:cNvPr id="2" name="Picture 1" descr="A check mark in a box&#10;&#10;Description automatically generated">
            <a:extLst>
              <a:ext uri="{FF2B5EF4-FFF2-40B4-BE49-F238E27FC236}">
                <a16:creationId xmlns:a16="http://schemas.microsoft.com/office/drawing/2014/main" id="{624481CC-F1B1-FB08-D262-C71D10FF445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4" y="2522319"/>
            <a:ext cx="246301" cy="218113"/>
          </a:xfrm>
          <a:prstGeom prst="rect">
            <a:avLst/>
          </a:prstGeom>
        </p:spPr>
      </p:pic>
      <p:pic>
        <p:nvPicPr>
          <p:cNvPr id="3" name="Picture 2" descr="A check mark in a box&#10;&#10;Description automatically generated">
            <a:extLst>
              <a:ext uri="{FF2B5EF4-FFF2-40B4-BE49-F238E27FC236}">
                <a16:creationId xmlns:a16="http://schemas.microsoft.com/office/drawing/2014/main" id="{200BF1F0-7834-8985-4B55-F83AC809818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7230" y="2967717"/>
            <a:ext cx="246301" cy="218113"/>
          </a:xfrm>
          <a:prstGeom prst="rect">
            <a:avLst/>
          </a:prstGeom>
        </p:spPr>
      </p:pic>
      <p:pic>
        <p:nvPicPr>
          <p:cNvPr id="6" name="Picture 5" descr="A check mark in a box&#10;&#10;Description automatically generated">
            <a:extLst>
              <a:ext uri="{FF2B5EF4-FFF2-40B4-BE49-F238E27FC236}">
                <a16:creationId xmlns:a16="http://schemas.microsoft.com/office/drawing/2014/main" id="{DD681F44-5255-975F-6CB3-D6BC5012ED2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7230" y="3397079"/>
            <a:ext cx="246301" cy="218113"/>
          </a:xfrm>
          <a:prstGeom prst="rect">
            <a:avLst/>
          </a:prstGeom>
        </p:spPr>
      </p:pic>
      <p:pic>
        <p:nvPicPr>
          <p:cNvPr id="7" name="Picture 6" descr="A check mark in a box&#10;&#10;Description automatically generated">
            <a:extLst>
              <a:ext uri="{FF2B5EF4-FFF2-40B4-BE49-F238E27FC236}">
                <a16:creationId xmlns:a16="http://schemas.microsoft.com/office/drawing/2014/main" id="{05053C30-0B12-22D6-18A4-A743DE48CA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7229" y="3825003"/>
            <a:ext cx="246301" cy="218113"/>
          </a:xfrm>
          <a:prstGeom prst="rect">
            <a:avLst/>
          </a:prstGeom>
        </p:spPr>
      </p:pic>
      <p:pic>
        <p:nvPicPr>
          <p:cNvPr id="8" name="Picture 7" descr="A check mark in a box&#10;&#10;Description automatically generated">
            <a:extLst>
              <a:ext uri="{FF2B5EF4-FFF2-40B4-BE49-F238E27FC236}">
                <a16:creationId xmlns:a16="http://schemas.microsoft.com/office/drawing/2014/main" id="{AFE93406-7633-A8EB-5E97-3386E7FA171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7229" y="4202051"/>
            <a:ext cx="246301" cy="218113"/>
          </a:xfrm>
          <a:prstGeom prst="rect">
            <a:avLst/>
          </a:prstGeom>
        </p:spPr>
      </p:pic>
    </p:spTree>
    <p:extLst>
      <p:ext uri="{BB962C8B-B14F-4D97-AF65-F5344CB8AC3E}">
        <p14:creationId xmlns:p14="http://schemas.microsoft.com/office/powerpoint/2010/main" val="164905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02005-FAA5-3867-F34E-90D2A95A0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EBAAE-2208-C83D-F19F-932DA90F981C}"/>
              </a:ext>
            </a:extLst>
          </p:cNvPr>
          <p:cNvSpPr>
            <a:spLocks noGrp="1"/>
          </p:cNvSpPr>
          <p:nvPr>
            <p:ph type="title"/>
          </p:nvPr>
        </p:nvSpPr>
        <p:spPr/>
        <p:txBody>
          <a:bodyPr/>
          <a:lstStyle/>
          <a:p>
            <a:r>
              <a:rPr lang="en-US" sz="3600" dirty="0"/>
              <a:t>Application and Evaluation Processes for Cannabis Licensing</a:t>
            </a:r>
            <a:br>
              <a:rPr lang="en-US" sz="3600" dirty="0"/>
            </a:br>
            <a:endParaRPr lang="en-US" dirty="0"/>
          </a:p>
        </p:txBody>
      </p:sp>
    </p:spTree>
    <p:extLst>
      <p:ext uri="{BB962C8B-B14F-4D97-AF65-F5344CB8AC3E}">
        <p14:creationId xmlns:p14="http://schemas.microsoft.com/office/powerpoint/2010/main" val="176024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1877A-B27A-730C-1376-3CF6DCD9F1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F2BEF1-B8FB-7EFF-7401-5404B3AF3DF0}"/>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6EB99EEE-A0D0-5D7D-A8A6-BFBB1D0853FC}"/>
              </a:ext>
            </a:extLst>
          </p:cNvPr>
          <p:cNvSpPr>
            <a:spLocks noGrp="1"/>
          </p:cNvSpPr>
          <p:nvPr>
            <p:ph idx="1"/>
          </p:nvPr>
        </p:nvSpPr>
        <p:spPr>
          <a:xfrm>
            <a:off x="914400" y="1602463"/>
            <a:ext cx="10204704" cy="4309450"/>
          </a:xfrm>
        </p:spPr>
        <p:txBody>
          <a:bodyPr/>
          <a:lstStyle/>
          <a:p>
            <a:pPr marL="91440" indent="0">
              <a:buNone/>
            </a:pPr>
            <a:r>
              <a:rPr lang="en-US" dirty="0"/>
              <a:t>Types of Application and Evaluation Processes</a:t>
            </a:r>
          </a:p>
          <a:p>
            <a:pPr lvl="1"/>
            <a:r>
              <a:rPr lang="en-US" dirty="0"/>
              <a:t>One-time application period</a:t>
            </a:r>
          </a:p>
          <a:p>
            <a:pPr lvl="1"/>
            <a:r>
              <a:rPr lang="en-US" dirty="0"/>
              <a:t>Lottery </a:t>
            </a:r>
          </a:p>
          <a:p>
            <a:pPr lvl="1"/>
            <a:r>
              <a:rPr lang="en-US" dirty="0"/>
              <a:t>Date received</a:t>
            </a:r>
          </a:p>
          <a:p>
            <a:pPr lvl="1"/>
            <a:r>
              <a:rPr lang="en-US" dirty="0"/>
              <a:t>Satisfactory/Unsatisfactory</a:t>
            </a:r>
          </a:p>
          <a:p>
            <a:pPr lvl="1"/>
            <a:r>
              <a:rPr lang="en-US" dirty="0"/>
              <a:t>Scoring and Ranking Systems</a:t>
            </a:r>
            <a:br>
              <a:rPr lang="en-US" dirty="0"/>
            </a:br>
            <a:endParaRPr lang="en-US" dirty="0"/>
          </a:p>
        </p:txBody>
      </p:sp>
    </p:spTree>
    <p:extLst>
      <p:ext uri="{BB962C8B-B14F-4D97-AF65-F5344CB8AC3E}">
        <p14:creationId xmlns:p14="http://schemas.microsoft.com/office/powerpoint/2010/main" val="136770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Session Description</a:t>
            </a:r>
          </a:p>
        </p:txBody>
      </p:sp>
    </p:spTree>
    <p:extLst>
      <p:ext uri="{BB962C8B-B14F-4D97-AF65-F5344CB8AC3E}">
        <p14:creationId xmlns:p14="http://schemas.microsoft.com/office/powerpoint/2010/main" val="214870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84779-4891-6143-1E12-918290C2D0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5E26A1-7363-D054-E5D0-0A4300AD26D8}"/>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7BB8A683-D0E0-DE6C-4E72-C5EBAD6E1F7A}"/>
              </a:ext>
            </a:extLst>
          </p:cNvPr>
          <p:cNvSpPr>
            <a:spLocks noGrp="1"/>
          </p:cNvSpPr>
          <p:nvPr>
            <p:ph idx="1"/>
          </p:nvPr>
        </p:nvSpPr>
        <p:spPr>
          <a:xfrm>
            <a:off x="914400" y="1602463"/>
            <a:ext cx="10204704" cy="4309450"/>
          </a:xfrm>
        </p:spPr>
        <p:txBody>
          <a:bodyPr/>
          <a:lstStyle/>
          <a:p>
            <a:pPr marL="91440" indent="0">
              <a:buNone/>
            </a:pPr>
            <a:r>
              <a:rPr lang="en-US" dirty="0"/>
              <a:t>Date Received</a:t>
            </a:r>
          </a:p>
          <a:p>
            <a:pPr lvl="1"/>
            <a:r>
              <a:rPr lang="en-US" dirty="0"/>
              <a:t>Applicant shall submit original application along with copies</a:t>
            </a:r>
          </a:p>
          <a:p>
            <a:pPr lvl="1"/>
            <a:r>
              <a:rPr lang="en-US" dirty="0"/>
              <a:t>Make sure to keep receipts and time stamps of applications for record</a:t>
            </a:r>
          </a:p>
        </p:txBody>
      </p:sp>
      <p:pic>
        <p:nvPicPr>
          <p:cNvPr id="2" name="Picture 1" descr="A close-up of a document&#10;&#10;Description automatically generated">
            <a:extLst>
              <a:ext uri="{FF2B5EF4-FFF2-40B4-BE49-F238E27FC236}">
                <a16:creationId xmlns:a16="http://schemas.microsoft.com/office/drawing/2014/main" id="{31C71AD1-F234-8FBE-E6C1-F6954FEE4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429000"/>
            <a:ext cx="4297845" cy="1193483"/>
          </a:xfrm>
          <a:prstGeom prst="rect">
            <a:avLst/>
          </a:prstGeom>
        </p:spPr>
      </p:pic>
      <p:pic>
        <p:nvPicPr>
          <p:cNvPr id="3" name="Picture 2">
            <a:extLst>
              <a:ext uri="{FF2B5EF4-FFF2-40B4-BE49-F238E27FC236}">
                <a16:creationId xmlns:a16="http://schemas.microsoft.com/office/drawing/2014/main" id="{BE9AF90C-6132-9E40-7863-75D6D4318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835" y="3123444"/>
            <a:ext cx="1862152" cy="3590125"/>
          </a:xfrm>
          <a:prstGeom prst="rect">
            <a:avLst/>
          </a:prstGeom>
        </p:spPr>
      </p:pic>
    </p:spTree>
    <p:extLst>
      <p:ext uri="{BB962C8B-B14F-4D97-AF65-F5344CB8AC3E}">
        <p14:creationId xmlns:p14="http://schemas.microsoft.com/office/powerpoint/2010/main" val="116177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C0E9-283B-1BDF-96A5-B965C3B636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D3A6A1-BE79-9479-37C5-2AADE2F04569}"/>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284C9160-B475-5048-7387-A424223A219A}"/>
              </a:ext>
            </a:extLst>
          </p:cNvPr>
          <p:cNvSpPr>
            <a:spLocks noGrp="1"/>
          </p:cNvSpPr>
          <p:nvPr>
            <p:ph idx="1"/>
          </p:nvPr>
        </p:nvSpPr>
        <p:spPr>
          <a:xfrm>
            <a:off x="914400" y="1602463"/>
            <a:ext cx="10204704" cy="4309450"/>
          </a:xfrm>
        </p:spPr>
        <p:txBody>
          <a:bodyPr/>
          <a:lstStyle/>
          <a:p>
            <a:pPr marL="548640" lvl="1" indent="0">
              <a:buNone/>
            </a:pPr>
            <a:r>
              <a:rPr lang="en-US" dirty="0"/>
              <a:t>Satisfactory/Unsatisfactory</a:t>
            </a:r>
          </a:p>
        </p:txBody>
      </p:sp>
      <p:pic>
        <p:nvPicPr>
          <p:cNvPr id="6" name="Picture 5" descr="A application form with text and numbers&#10;&#10;Description automatically generated">
            <a:extLst>
              <a:ext uri="{FF2B5EF4-FFF2-40B4-BE49-F238E27FC236}">
                <a16:creationId xmlns:a16="http://schemas.microsoft.com/office/drawing/2014/main" id="{C4CCECDE-0249-1E57-84F0-8E35273B2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205" y="1961244"/>
            <a:ext cx="4687374" cy="4625152"/>
          </a:xfrm>
          <a:prstGeom prst="rect">
            <a:avLst/>
          </a:prstGeom>
        </p:spPr>
      </p:pic>
    </p:spTree>
    <p:extLst>
      <p:ext uri="{BB962C8B-B14F-4D97-AF65-F5344CB8AC3E}">
        <p14:creationId xmlns:p14="http://schemas.microsoft.com/office/powerpoint/2010/main" val="12188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8C8EF-230A-58A7-09E9-AD0ED9EFDE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129627-4D71-A3C1-C32C-CA04FF55A46B}"/>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AB55E8BA-D93A-FB63-961B-F7AA41262CA0}"/>
              </a:ext>
            </a:extLst>
          </p:cNvPr>
          <p:cNvSpPr>
            <a:spLocks noGrp="1"/>
          </p:cNvSpPr>
          <p:nvPr>
            <p:ph idx="1"/>
          </p:nvPr>
        </p:nvSpPr>
        <p:spPr>
          <a:xfrm>
            <a:off x="914400" y="1602463"/>
            <a:ext cx="10204704" cy="4309450"/>
          </a:xfrm>
        </p:spPr>
        <p:txBody>
          <a:bodyPr/>
          <a:lstStyle/>
          <a:p>
            <a:pPr marL="548640" lvl="1" indent="0">
              <a:buNone/>
            </a:pPr>
            <a:r>
              <a:rPr lang="en-US" dirty="0"/>
              <a:t>Satisfactory/Unsatisfactory</a:t>
            </a:r>
          </a:p>
        </p:txBody>
      </p:sp>
      <p:pic>
        <p:nvPicPr>
          <p:cNvPr id="2" name="Picture 1">
            <a:extLst>
              <a:ext uri="{FF2B5EF4-FFF2-40B4-BE49-F238E27FC236}">
                <a16:creationId xmlns:a16="http://schemas.microsoft.com/office/drawing/2014/main" id="{F4D07579-17B3-57A1-F221-0CBD6FCB5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365" y="2053372"/>
            <a:ext cx="4033270" cy="4533024"/>
          </a:xfrm>
          <a:prstGeom prst="rect">
            <a:avLst/>
          </a:prstGeom>
        </p:spPr>
      </p:pic>
    </p:spTree>
    <p:extLst>
      <p:ext uri="{BB962C8B-B14F-4D97-AF65-F5344CB8AC3E}">
        <p14:creationId xmlns:p14="http://schemas.microsoft.com/office/powerpoint/2010/main" val="148246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1654-E274-1C2C-90E8-8D7AADA32A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BAF570-40DD-D2B1-B30A-D0A040BD48BE}"/>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0C62B76A-E02B-FAA4-843C-B3C4B7AD5F37}"/>
              </a:ext>
            </a:extLst>
          </p:cNvPr>
          <p:cNvSpPr>
            <a:spLocks noGrp="1"/>
          </p:cNvSpPr>
          <p:nvPr>
            <p:ph idx="1"/>
          </p:nvPr>
        </p:nvSpPr>
        <p:spPr>
          <a:xfrm>
            <a:off x="914400" y="1602463"/>
            <a:ext cx="10204704" cy="4309450"/>
          </a:xfrm>
        </p:spPr>
        <p:txBody>
          <a:bodyPr/>
          <a:lstStyle/>
          <a:p>
            <a:pPr marL="91440" indent="0">
              <a:buNone/>
            </a:pPr>
            <a:r>
              <a:rPr lang="en-US" dirty="0"/>
              <a:t>Scoring and Ranking Systems</a:t>
            </a:r>
          </a:p>
          <a:p>
            <a:pPr lvl="1"/>
            <a:r>
              <a:rPr lang="en-US" dirty="0"/>
              <a:t>This format makes the application process competitive</a:t>
            </a:r>
          </a:p>
          <a:p>
            <a:pPr lvl="1"/>
            <a:r>
              <a:rPr lang="en-US" dirty="0"/>
              <a:t>Scoring Guide</a:t>
            </a:r>
          </a:p>
          <a:p>
            <a:pPr lvl="1"/>
            <a:r>
              <a:rPr lang="en-US" dirty="0"/>
              <a:t>Scoring Criteria</a:t>
            </a:r>
          </a:p>
          <a:p>
            <a:pPr lvl="1"/>
            <a:r>
              <a:rPr lang="en-US" dirty="0"/>
              <a:t>Scoring Review process is conducted by various, qualified reviewers usually department heads or external consultants</a:t>
            </a:r>
          </a:p>
          <a:p>
            <a:pPr lvl="1"/>
            <a:r>
              <a:rPr lang="en-US" dirty="0"/>
              <a:t>Compliance Reviews</a:t>
            </a:r>
          </a:p>
          <a:p>
            <a:pPr lvl="1"/>
            <a:r>
              <a:rPr lang="en-US" dirty="0"/>
              <a:t>Appeals Process</a:t>
            </a:r>
          </a:p>
          <a:p>
            <a:pPr marL="548640" lvl="1" indent="0">
              <a:buNone/>
            </a:pPr>
            <a:endParaRPr lang="en-US" dirty="0"/>
          </a:p>
        </p:txBody>
      </p:sp>
    </p:spTree>
    <p:extLst>
      <p:ext uri="{BB962C8B-B14F-4D97-AF65-F5344CB8AC3E}">
        <p14:creationId xmlns:p14="http://schemas.microsoft.com/office/powerpoint/2010/main" val="355328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4DDA8-E871-8163-7DDF-40A62F1521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5CB81F-9A95-68A8-BCAB-F5D6E9033BE3}"/>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E7A5B961-7261-D6D3-FFF0-0434D43A2404}"/>
              </a:ext>
            </a:extLst>
          </p:cNvPr>
          <p:cNvSpPr>
            <a:spLocks noGrp="1"/>
          </p:cNvSpPr>
          <p:nvPr>
            <p:ph idx="1"/>
          </p:nvPr>
        </p:nvSpPr>
        <p:spPr>
          <a:xfrm>
            <a:off x="914400" y="1466660"/>
            <a:ext cx="10204704" cy="4635375"/>
          </a:xfrm>
        </p:spPr>
        <p:txBody>
          <a:bodyPr/>
          <a:lstStyle/>
          <a:p>
            <a:pPr marL="91440" indent="0">
              <a:buNone/>
            </a:pPr>
            <a:r>
              <a:rPr lang="en-US" dirty="0"/>
              <a:t>Scoring Guide</a:t>
            </a:r>
          </a:p>
          <a:p>
            <a:pPr lvl="1"/>
            <a:r>
              <a:rPr lang="en-US" dirty="0"/>
              <a:t>Scoring Categories (Financial, Community Impact, Planning, Job Creation, etc.)</a:t>
            </a:r>
          </a:p>
          <a:p>
            <a:endParaRPr lang="en-US" dirty="0"/>
          </a:p>
        </p:txBody>
      </p:sp>
      <p:pic>
        <p:nvPicPr>
          <p:cNvPr id="2" name="Picture 1" descr="A document with text and numbers&#10;&#10;Description automatically generated with medium confidence">
            <a:extLst>
              <a:ext uri="{FF2B5EF4-FFF2-40B4-BE49-F238E27FC236}">
                <a16:creationId xmlns:a16="http://schemas.microsoft.com/office/drawing/2014/main" id="{55BAAC8F-3E72-C1C0-2082-5576FDAC1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163" y="2461104"/>
            <a:ext cx="3833673" cy="4309450"/>
          </a:xfrm>
          <a:prstGeom prst="rect">
            <a:avLst/>
          </a:prstGeom>
        </p:spPr>
      </p:pic>
    </p:spTree>
    <p:extLst>
      <p:ext uri="{BB962C8B-B14F-4D97-AF65-F5344CB8AC3E}">
        <p14:creationId xmlns:p14="http://schemas.microsoft.com/office/powerpoint/2010/main" val="219520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C7793-84A3-78B5-26AC-BDF7E59C9C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E9C9A7-3CBB-50C0-9058-303EAF7513FA}"/>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73D82311-1DF3-71CA-C924-B92DEB97C03D}"/>
              </a:ext>
            </a:extLst>
          </p:cNvPr>
          <p:cNvSpPr>
            <a:spLocks noGrp="1"/>
          </p:cNvSpPr>
          <p:nvPr>
            <p:ph idx="1"/>
          </p:nvPr>
        </p:nvSpPr>
        <p:spPr>
          <a:xfrm>
            <a:off x="914400" y="1466660"/>
            <a:ext cx="10204704" cy="4635375"/>
          </a:xfrm>
        </p:spPr>
        <p:txBody>
          <a:bodyPr/>
          <a:lstStyle/>
          <a:p>
            <a:pPr marL="91440" indent="0">
              <a:buNone/>
            </a:pPr>
            <a:r>
              <a:rPr lang="en-US" dirty="0"/>
              <a:t>Scoring Criteria</a:t>
            </a:r>
          </a:p>
          <a:p>
            <a:pPr lvl="1"/>
            <a:r>
              <a:rPr lang="en-US" sz="2000" dirty="0"/>
              <a:t>Satisfactory, Somewhat Deficient or Very Deficient</a:t>
            </a:r>
          </a:p>
          <a:p>
            <a:pPr lvl="1"/>
            <a:endParaRPr lang="en-US" dirty="0"/>
          </a:p>
        </p:txBody>
      </p:sp>
      <p:pic>
        <p:nvPicPr>
          <p:cNvPr id="3" name="Picture 2" descr="A close-up of a form&#10;&#10;Description automatically generated">
            <a:extLst>
              <a:ext uri="{FF2B5EF4-FFF2-40B4-BE49-F238E27FC236}">
                <a16:creationId xmlns:a16="http://schemas.microsoft.com/office/drawing/2014/main" id="{8791500D-A5DC-111D-2170-5416A0F3F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956" y="2314632"/>
            <a:ext cx="6388830" cy="3513231"/>
          </a:xfrm>
          <a:prstGeom prst="rect">
            <a:avLst/>
          </a:prstGeom>
        </p:spPr>
      </p:pic>
    </p:spTree>
    <p:extLst>
      <p:ext uri="{BB962C8B-B14F-4D97-AF65-F5344CB8AC3E}">
        <p14:creationId xmlns:p14="http://schemas.microsoft.com/office/powerpoint/2010/main" val="334133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39163-7F86-B973-4755-6A7B2EDFB3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F64512-70CD-1C00-0859-4197F075BC21}"/>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35D8C99D-6959-9042-0657-B3CFBB6727F7}"/>
              </a:ext>
            </a:extLst>
          </p:cNvPr>
          <p:cNvSpPr>
            <a:spLocks noGrp="1"/>
          </p:cNvSpPr>
          <p:nvPr>
            <p:ph idx="1"/>
          </p:nvPr>
        </p:nvSpPr>
        <p:spPr>
          <a:xfrm>
            <a:off x="914400" y="1466660"/>
            <a:ext cx="10204704" cy="4635375"/>
          </a:xfrm>
        </p:spPr>
        <p:txBody>
          <a:bodyPr/>
          <a:lstStyle/>
          <a:p>
            <a:pPr marL="91440" indent="0">
              <a:buNone/>
            </a:pPr>
            <a:r>
              <a:rPr lang="en-US" dirty="0"/>
              <a:t>Compliance Review</a:t>
            </a:r>
          </a:p>
          <a:p>
            <a:pPr lvl="1"/>
            <a:r>
              <a:rPr lang="en-US" sz="2000" dirty="0"/>
              <a:t>The legal and planning advisors ensures that Satisfactory, Somewhat Deficient and Very Deficient scoring for Provisioning Centers has been consistently applied by reviewers.</a:t>
            </a:r>
          </a:p>
          <a:p>
            <a:pPr lvl="1"/>
            <a:endParaRPr lang="en-US" dirty="0"/>
          </a:p>
        </p:txBody>
      </p:sp>
      <p:pic>
        <p:nvPicPr>
          <p:cNvPr id="2" name="Picture 1">
            <a:extLst>
              <a:ext uri="{FF2B5EF4-FFF2-40B4-BE49-F238E27FC236}">
                <a16:creationId xmlns:a16="http://schemas.microsoft.com/office/drawing/2014/main" id="{02E7A60E-53CB-FB64-ECC3-14CD4A2F8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919" y="3102018"/>
            <a:ext cx="7466162" cy="2760834"/>
          </a:xfrm>
          <a:prstGeom prst="rect">
            <a:avLst/>
          </a:prstGeom>
        </p:spPr>
      </p:pic>
    </p:spTree>
    <p:extLst>
      <p:ext uri="{BB962C8B-B14F-4D97-AF65-F5344CB8AC3E}">
        <p14:creationId xmlns:p14="http://schemas.microsoft.com/office/powerpoint/2010/main" val="195196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A7BD4-EC63-68DF-AE20-3502F67B73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4ED8A0-0FB8-F2CF-443A-BAB07352FE2D}"/>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80717C95-7EA2-98B3-2851-598850DA165F}"/>
              </a:ext>
            </a:extLst>
          </p:cNvPr>
          <p:cNvSpPr>
            <a:spLocks noGrp="1"/>
          </p:cNvSpPr>
          <p:nvPr>
            <p:ph idx="1"/>
          </p:nvPr>
        </p:nvSpPr>
        <p:spPr>
          <a:xfrm>
            <a:off x="914400" y="1466660"/>
            <a:ext cx="10204704" cy="4635375"/>
          </a:xfrm>
        </p:spPr>
        <p:txBody>
          <a:bodyPr/>
          <a:lstStyle/>
          <a:p>
            <a:pPr marL="91440" indent="0">
              <a:buNone/>
            </a:pPr>
            <a:r>
              <a:rPr lang="en-US" dirty="0"/>
              <a:t>Scoring and Ranking Systems</a:t>
            </a:r>
          </a:p>
          <a:p>
            <a:pPr lvl="1"/>
            <a:r>
              <a:rPr lang="en-US" sz="2000" dirty="0"/>
              <a:t>Applicant Rankings</a:t>
            </a:r>
          </a:p>
          <a:p>
            <a:pPr lvl="1"/>
            <a:endParaRPr lang="en-US" dirty="0"/>
          </a:p>
        </p:txBody>
      </p:sp>
      <p:pic>
        <p:nvPicPr>
          <p:cNvPr id="3" name="Picture 2" descr="A black and white form with text&#10;&#10;Description automatically generated">
            <a:extLst>
              <a:ext uri="{FF2B5EF4-FFF2-40B4-BE49-F238E27FC236}">
                <a16:creationId xmlns:a16="http://schemas.microsoft.com/office/drawing/2014/main" id="{BADFF3C3-C3E4-DFDD-CFA9-9E3B05D0F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308" y="1850279"/>
            <a:ext cx="5388030" cy="4043527"/>
          </a:xfrm>
          <a:prstGeom prst="rect">
            <a:avLst/>
          </a:prstGeom>
        </p:spPr>
      </p:pic>
    </p:spTree>
    <p:extLst>
      <p:ext uri="{BB962C8B-B14F-4D97-AF65-F5344CB8AC3E}">
        <p14:creationId xmlns:p14="http://schemas.microsoft.com/office/powerpoint/2010/main" val="211007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D3F18-EF75-3D3C-66F2-73A9277E65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E4FFCD-14EA-E7C3-1813-8743A95C5A94}"/>
              </a:ext>
            </a:extLst>
          </p:cNvPr>
          <p:cNvSpPr>
            <a:spLocks noGrp="1"/>
          </p:cNvSpPr>
          <p:nvPr>
            <p:ph type="title"/>
          </p:nvPr>
        </p:nvSpPr>
        <p:spPr>
          <a:xfrm>
            <a:off x="914400" y="271604"/>
            <a:ext cx="10200132" cy="1330859"/>
          </a:xfrm>
        </p:spPr>
        <p:txBody>
          <a:bodyPr/>
          <a:lstStyle/>
          <a:p>
            <a:pPr algn="ctr"/>
            <a:r>
              <a:rPr lang="en-US" sz="2400" dirty="0"/>
              <a:t>Application and Evaluation Processes for Cannabis Licensing Applications</a:t>
            </a:r>
            <a:br>
              <a:rPr lang="en-US" sz="2400" dirty="0"/>
            </a:br>
            <a:endParaRPr lang="en-US" sz="2400" b="1" dirty="0"/>
          </a:p>
        </p:txBody>
      </p:sp>
      <p:sp>
        <p:nvSpPr>
          <p:cNvPr id="5" name="Content Placeholder 4">
            <a:extLst>
              <a:ext uri="{FF2B5EF4-FFF2-40B4-BE49-F238E27FC236}">
                <a16:creationId xmlns:a16="http://schemas.microsoft.com/office/drawing/2014/main" id="{6EDE67B8-5AAA-9FD3-3F14-6997ABE8DEBD}"/>
              </a:ext>
            </a:extLst>
          </p:cNvPr>
          <p:cNvSpPr>
            <a:spLocks noGrp="1"/>
          </p:cNvSpPr>
          <p:nvPr>
            <p:ph idx="1"/>
          </p:nvPr>
        </p:nvSpPr>
        <p:spPr>
          <a:xfrm>
            <a:off x="914400" y="1466660"/>
            <a:ext cx="10204704" cy="4635375"/>
          </a:xfrm>
        </p:spPr>
        <p:txBody>
          <a:bodyPr/>
          <a:lstStyle/>
          <a:p>
            <a:pPr marL="91440" indent="0" algn="ctr">
              <a:buNone/>
            </a:pPr>
            <a:r>
              <a:rPr lang="en-US" dirty="0"/>
              <a:t>Scoring and Rankings – Appeals Process</a:t>
            </a:r>
          </a:p>
          <a:p>
            <a:pPr marL="91440" indent="0">
              <a:buNone/>
            </a:pPr>
            <a:r>
              <a:rPr lang="en-US" sz="2000" dirty="0"/>
              <a:t>This process makes the application process fair and competitive</a:t>
            </a:r>
            <a:endParaRPr lang="en-US" dirty="0"/>
          </a:p>
          <a:p>
            <a:pPr lvl="1"/>
            <a:r>
              <a:rPr lang="en-US" sz="1800" dirty="0"/>
              <a:t>Applicants are given the opportunity to have their voices heard and given reason to why their application should have gotten a spot</a:t>
            </a:r>
          </a:p>
          <a:p>
            <a:pPr lvl="1"/>
            <a:r>
              <a:rPr lang="en-US" sz="1800" dirty="0"/>
              <a:t>2 steps of Appeal Process</a:t>
            </a:r>
          </a:p>
          <a:p>
            <a:pPr lvl="2"/>
            <a:r>
              <a:rPr lang="en-US" sz="1400" dirty="0"/>
              <a:t>Hearing Officer</a:t>
            </a:r>
          </a:p>
          <a:p>
            <a:pPr lvl="2"/>
            <a:r>
              <a:rPr lang="en-US" sz="1400" dirty="0"/>
              <a:t>Marihuana Commission</a:t>
            </a:r>
            <a:endParaRPr lang="en-US" dirty="0"/>
          </a:p>
          <a:p>
            <a:pPr lvl="1"/>
            <a:endParaRPr lang="en-US" dirty="0"/>
          </a:p>
        </p:txBody>
      </p:sp>
      <p:pic>
        <p:nvPicPr>
          <p:cNvPr id="2" name="Picture 1" descr="A diagram of a company&#10;&#10;Description automatically generated">
            <a:extLst>
              <a:ext uri="{FF2B5EF4-FFF2-40B4-BE49-F238E27FC236}">
                <a16:creationId xmlns:a16="http://schemas.microsoft.com/office/drawing/2014/main" id="{20551991-12E5-C8A1-BD3A-84910A79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252" y="3047374"/>
            <a:ext cx="4002202" cy="2656574"/>
          </a:xfrm>
          <a:prstGeom prst="rect">
            <a:avLst/>
          </a:prstGeom>
        </p:spPr>
      </p:pic>
    </p:spTree>
    <p:extLst>
      <p:ext uri="{BB962C8B-B14F-4D97-AF65-F5344CB8AC3E}">
        <p14:creationId xmlns:p14="http://schemas.microsoft.com/office/powerpoint/2010/main" val="850587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429F-1F90-0EF0-3722-FD7F0CFC2F20}"/>
              </a:ext>
            </a:extLst>
          </p:cNvPr>
          <p:cNvSpPr>
            <a:spLocks noGrp="1"/>
          </p:cNvSpPr>
          <p:nvPr>
            <p:ph type="title"/>
          </p:nvPr>
        </p:nvSpPr>
        <p:spPr/>
        <p:txBody>
          <a:bodyPr/>
          <a:lstStyle/>
          <a:p>
            <a:r>
              <a:rPr lang="en-US" dirty="0"/>
              <a:t>Litigation is often a part of the application and evaluation process.</a:t>
            </a:r>
          </a:p>
        </p:txBody>
      </p:sp>
      <p:sp>
        <p:nvSpPr>
          <p:cNvPr id="3" name="Content Placeholder 2">
            <a:extLst>
              <a:ext uri="{FF2B5EF4-FFF2-40B4-BE49-F238E27FC236}">
                <a16:creationId xmlns:a16="http://schemas.microsoft.com/office/drawing/2014/main" id="{01CFB2F5-5676-EE2C-3792-9BA50D5CF696}"/>
              </a:ext>
            </a:extLst>
          </p:cNvPr>
          <p:cNvSpPr>
            <a:spLocks noGrp="1"/>
          </p:cNvSpPr>
          <p:nvPr>
            <p:ph idx="1"/>
          </p:nvPr>
        </p:nvSpPr>
        <p:spPr/>
        <p:txBody>
          <a:bodyPr/>
          <a:lstStyle/>
          <a:p>
            <a:r>
              <a:rPr lang="en-US" dirty="0"/>
              <a:t>How to prepare for lawsuits</a:t>
            </a:r>
          </a:p>
          <a:p>
            <a:r>
              <a:rPr lang="en-US" dirty="0"/>
              <a:t>Legal Fund</a:t>
            </a:r>
          </a:p>
          <a:p>
            <a:r>
              <a:rPr lang="en-US" dirty="0"/>
              <a:t>Hiring outside legal counsel</a:t>
            </a:r>
          </a:p>
        </p:txBody>
      </p:sp>
    </p:spTree>
    <p:extLst>
      <p:ext uri="{BB962C8B-B14F-4D97-AF65-F5344CB8AC3E}">
        <p14:creationId xmlns:p14="http://schemas.microsoft.com/office/powerpoint/2010/main" val="269748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694944"/>
            <a:ext cx="10204704" cy="4882896"/>
          </a:xfrm>
        </p:spPr>
        <p:txBody>
          <a:bodyPr/>
          <a:lstStyle/>
          <a:p>
            <a:pPr marL="91440" indent="0">
              <a:buNone/>
            </a:pPr>
            <a:r>
              <a:rPr lang="en-US" sz="4400" dirty="0"/>
              <a:t>This session will focus on giving local government administrators the tools and resources they need to effectively manage cannabis regulatory programs that build thriving local economies and livable communities.</a:t>
            </a:r>
          </a:p>
          <a:p>
            <a:pPr marL="91440" indent="0">
              <a:buNone/>
            </a:pPr>
            <a:endParaRPr lang="en-US" sz="2400" dirty="0"/>
          </a:p>
        </p:txBody>
      </p:sp>
    </p:spTree>
    <p:extLst>
      <p:ext uri="{BB962C8B-B14F-4D97-AF65-F5344CB8AC3E}">
        <p14:creationId xmlns:p14="http://schemas.microsoft.com/office/powerpoint/2010/main" val="3716180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C755-A72A-09CB-907D-5353A6CB4EFE}"/>
              </a:ext>
            </a:extLst>
          </p:cNvPr>
          <p:cNvSpPr>
            <a:spLocks noGrp="1"/>
          </p:cNvSpPr>
          <p:nvPr>
            <p:ph type="title"/>
          </p:nvPr>
        </p:nvSpPr>
        <p:spPr>
          <a:xfrm>
            <a:off x="914400" y="1106129"/>
            <a:ext cx="10200132" cy="2182761"/>
          </a:xfrm>
        </p:spPr>
        <p:txBody>
          <a:bodyPr/>
          <a:lstStyle/>
          <a:p>
            <a:r>
              <a:rPr lang="en-US" dirty="0"/>
              <a:t>To build thriving local economies and livable communities, develop application and evaluation processes that can with stand legal challenges.</a:t>
            </a:r>
          </a:p>
        </p:txBody>
      </p:sp>
    </p:spTree>
    <p:extLst>
      <p:ext uri="{BB962C8B-B14F-4D97-AF65-F5344CB8AC3E}">
        <p14:creationId xmlns:p14="http://schemas.microsoft.com/office/powerpoint/2010/main" val="4190785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B16FC-DE85-A237-A3C3-33FB33BEC8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C78779-8DAB-F21C-920D-8FF2AC00E7F7}"/>
              </a:ext>
            </a:extLst>
          </p:cNvPr>
          <p:cNvSpPr>
            <a:spLocks noGrp="1"/>
          </p:cNvSpPr>
          <p:nvPr>
            <p:ph type="title"/>
          </p:nvPr>
        </p:nvSpPr>
        <p:spPr>
          <a:xfrm>
            <a:off x="914400" y="244445"/>
            <a:ext cx="10200132" cy="598331"/>
          </a:xfrm>
        </p:spPr>
        <p:txBody>
          <a:bodyPr/>
          <a:lstStyle/>
          <a:p>
            <a:pPr algn="ctr"/>
            <a:r>
              <a:rPr lang="en-US" sz="2400" dirty="0"/>
              <a:t>Let’s Review!</a:t>
            </a:r>
            <a:endParaRPr lang="en-US" sz="2400" b="1" dirty="0"/>
          </a:p>
        </p:txBody>
      </p:sp>
      <p:sp>
        <p:nvSpPr>
          <p:cNvPr id="5" name="Content Placeholder 4">
            <a:extLst>
              <a:ext uri="{FF2B5EF4-FFF2-40B4-BE49-F238E27FC236}">
                <a16:creationId xmlns:a16="http://schemas.microsoft.com/office/drawing/2014/main" id="{43900A0D-F5C3-C12A-5B40-CEF21EA6638D}"/>
              </a:ext>
            </a:extLst>
          </p:cNvPr>
          <p:cNvSpPr>
            <a:spLocks noGrp="1"/>
          </p:cNvSpPr>
          <p:nvPr>
            <p:ph idx="1"/>
          </p:nvPr>
        </p:nvSpPr>
        <p:spPr>
          <a:xfrm>
            <a:off x="914400" y="1059255"/>
            <a:ext cx="10592554" cy="4943193"/>
          </a:xfrm>
        </p:spPr>
        <p:txBody>
          <a:bodyPr/>
          <a:lstStyle/>
          <a:p>
            <a:pPr marL="91440" indent="0">
              <a:buNone/>
            </a:pPr>
            <a:r>
              <a:rPr lang="en-US" dirty="0"/>
              <a:t>Learning Objective 2: Application and Evaluation Processes for Cannabis Licensing Applications</a:t>
            </a:r>
          </a:p>
          <a:p>
            <a:pPr marL="91440" indent="0">
              <a:buNone/>
            </a:pPr>
            <a:r>
              <a:rPr lang="en-US" sz="1800" u="sng" dirty="0"/>
              <a:t>Types</a:t>
            </a:r>
          </a:p>
          <a:p>
            <a:pPr marL="377100" lvl="1" indent="0">
              <a:lnSpc>
                <a:spcPct val="150000"/>
              </a:lnSpc>
              <a:spcBef>
                <a:spcPts val="0"/>
              </a:spcBef>
              <a:spcAft>
                <a:spcPts val="0"/>
              </a:spcAft>
              <a:buNone/>
            </a:pPr>
            <a:r>
              <a:rPr lang="en-US" sz="1800" dirty="0"/>
              <a:t>One-time application period</a:t>
            </a:r>
          </a:p>
          <a:p>
            <a:pPr marL="377100" lvl="1" indent="0">
              <a:lnSpc>
                <a:spcPct val="150000"/>
              </a:lnSpc>
              <a:spcBef>
                <a:spcPts val="0"/>
              </a:spcBef>
              <a:spcAft>
                <a:spcPts val="0"/>
              </a:spcAft>
              <a:buNone/>
            </a:pPr>
            <a:r>
              <a:rPr lang="en-US" sz="1800" dirty="0"/>
              <a:t>Lottery</a:t>
            </a:r>
          </a:p>
          <a:p>
            <a:pPr marL="377100" lvl="1" indent="0">
              <a:lnSpc>
                <a:spcPct val="150000"/>
              </a:lnSpc>
              <a:spcBef>
                <a:spcPts val="0"/>
              </a:spcBef>
              <a:spcAft>
                <a:spcPts val="0"/>
              </a:spcAft>
              <a:buNone/>
            </a:pPr>
            <a:r>
              <a:rPr lang="en-US" sz="1800" dirty="0"/>
              <a:t>Date received</a:t>
            </a:r>
          </a:p>
          <a:p>
            <a:pPr marL="377100" lvl="1" indent="0">
              <a:lnSpc>
                <a:spcPct val="150000"/>
              </a:lnSpc>
              <a:spcBef>
                <a:spcPts val="0"/>
              </a:spcBef>
              <a:spcAft>
                <a:spcPts val="0"/>
              </a:spcAft>
              <a:buNone/>
            </a:pPr>
            <a:r>
              <a:rPr lang="en-US" sz="1800" dirty="0"/>
              <a:t>Satisfactory/Unsatisfactory</a:t>
            </a:r>
          </a:p>
          <a:p>
            <a:pPr marL="377100" lvl="1" indent="0">
              <a:lnSpc>
                <a:spcPct val="150000"/>
              </a:lnSpc>
              <a:spcBef>
                <a:spcPts val="0"/>
              </a:spcBef>
              <a:spcAft>
                <a:spcPts val="0"/>
              </a:spcAft>
              <a:buNone/>
            </a:pPr>
            <a:r>
              <a:rPr lang="en-US" sz="1800" dirty="0"/>
              <a:t>Scoring and Ranking Systems</a:t>
            </a:r>
          </a:p>
          <a:p>
            <a:pPr marL="91440" indent="0">
              <a:buNone/>
            </a:pPr>
            <a:endParaRPr lang="en-US" sz="2000" u="sng" dirty="0"/>
          </a:p>
          <a:p>
            <a:pPr marL="91440" indent="0">
              <a:buNone/>
            </a:pPr>
            <a:endParaRPr lang="en-US" dirty="0"/>
          </a:p>
        </p:txBody>
      </p:sp>
      <p:pic>
        <p:nvPicPr>
          <p:cNvPr id="2" name="Picture 1" descr="A check mark in a box&#10;&#10;Description automatically generated">
            <a:extLst>
              <a:ext uri="{FF2B5EF4-FFF2-40B4-BE49-F238E27FC236}">
                <a16:creationId xmlns:a16="http://schemas.microsoft.com/office/drawing/2014/main" id="{CCCA5AB7-8704-45FA-6514-C850B5C1754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5" y="2813128"/>
            <a:ext cx="246301" cy="218113"/>
          </a:xfrm>
          <a:prstGeom prst="rect">
            <a:avLst/>
          </a:prstGeom>
        </p:spPr>
      </p:pic>
      <p:pic>
        <p:nvPicPr>
          <p:cNvPr id="3" name="Picture 2" descr="A check mark in a box&#10;&#10;Description automatically generated">
            <a:extLst>
              <a:ext uri="{FF2B5EF4-FFF2-40B4-BE49-F238E27FC236}">
                <a16:creationId xmlns:a16="http://schemas.microsoft.com/office/drawing/2014/main" id="{585B447E-DD2B-483C-F47F-A2B665AC373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5" y="3247720"/>
            <a:ext cx="246301" cy="218113"/>
          </a:xfrm>
          <a:prstGeom prst="rect">
            <a:avLst/>
          </a:prstGeom>
        </p:spPr>
      </p:pic>
      <p:pic>
        <p:nvPicPr>
          <p:cNvPr id="6" name="Picture 5" descr="A check mark in a box&#10;&#10;Description automatically generated">
            <a:extLst>
              <a:ext uri="{FF2B5EF4-FFF2-40B4-BE49-F238E27FC236}">
                <a16:creationId xmlns:a16="http://schemas.microsoft.com/office/drawing/2014/main" id="{0AEFE2B0-9572-9228-0395-CBE621F2295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6" y="3680678"/>
            <a:ext cx="246301" cy="218113"/>
          </a:xfrm>
          <a:prstGeom prst="rect">
            <a:avLst/>
          </a:prstGeom>
        </p:spPr>
      </p:pic>
      <p:pic>
        <p:nvPicPr>
          <p:cNvPr id="7" name="Picture 6" descr="A check mark in a box&#10;&#10;Description automatically generated">
            <a:extLst>
              <a:ext uri="{FF2B5EF4-FFF2-40B4-BE49-F238E27FC236}">
                <a16:creationId xmlns:a16="http://schemas.microsoft.com/office/drawing/2014/main" id="{120B6CC0-186B-9E75-A3BF-3D6FF98BD56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6" y="4110368"/>
            <a:ext cx="246301" cy="218113"/>
          </a:xfrm>
          <a:prstGeom prst="rect">
            <a:avLst/>
          </a:prstGeom>
        </p:spPr>
      </p:pic>
      <p:pic>
        <p:nvPicPr>
          <p:cNvPr id="13" name="Picture 12" descr="A check mark in a box&#10;&#10;Description automatically generated">
            <a:extLst>
              <a:ext uri="{FF2B5EF4-FFF2-40B4-BE49-F238E27FC236}">
                <a16:creationId xmlns:a16="http://schemas.microsoft.com/office/drawing/2014/main" id="{844613D6-0A3B-7477-0A86-F9A18963E13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5" y="2423538"/>
            <a:ext cx="246301" cy="218113"/>
          </a:xfrm>
          <a:prstGeom prst="rect">
            <a:avLst/>
          </a:prstGeom>
        </p:spPr>
      </p:pic>
    </p:spTree>
    <p:extLst>
      <p:ext uri="{BB962C8B-B14F-4D97-AF65-F5344CB8AC3E}">
        <p14:creationId xmlns:p14="http://schemas.microsoft.com/office/powerpoint/2010/main" val="12989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1A697-58DD-9F49-05F3-9EE86B51A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AA581-7254-75C2-76D5-C661ABCAC40D}"/>
              </a:ext>
            </a:extLst>
          </p:cNvPr>
          <p:cNvSpPr>
            <a:spLocks noGrp="1"/>
          </p:cNvSpPr>
          <p:nvPr>
            <p:ph type="title"/>
          </p:nvPr>
        </p:nvSpPr>
        <p:spPr>
          <a:xfrm>
            <a:off x="914400" y="2254313"/>
            <a:ext cx="10204704" cy="2480649"/>
          </a:xfrm>
        </p:spPr>
        <p:txBody>
          <a:bodyPr/>
          <a:lstStyle/>
          <a:p>
            <a:r>
              <a:rPr lang="en-US" sz="3600" dirty="0"/>
              <a:t>How to create and maintain stakeholder relationships</a:t>
            </a:r>
            <a:br>
              <a:rPr lang="en-US" sz="3600" dirty="0"/>
            </a:br>
            <a:br>
              <a:rPr lang="en-US" sz="3600" dirty="0"/>
            </a:br>
            <a:endParaRPr lang="en-US" dirty="0"/>
          </a:p>
        </p:txBody>
      </p:sp>
    </p:spTree>
    <p:extLst>
      <p:ext uri="{BB962C8B-B14F-4D97-AF65-F5344CB8AC3E}">
        <p14:creationId xmlns:p14="http://schemas.microsoft.com/office/powerpoint/2010/main" val="2986781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914400" y="470780"/>
            <a:ext cx="10200132" cy="1231271"/>
          </a:xfrm>
        </p:spPr>
        <p:txBody>
          <a:bodyPr/>
          <a:lstStyle/>
          <a:p>
            <a:r>
              <a:rPr lang="en-US" dirty="0"/>
              <a:t>How to create and maintain stakeholder relationships</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973655"/>
            <a:ext cx="10204704" cy="3920151"/>
          </a:xfrm>
        </p:spPr>
        <p:txBody>
          <a:bodyPr/>
          <a:lstStyle/>
          <a:p>
            <a:r>
              <a:rPr lang="en-US" dirty="0"/>
              <a:t>Mayor/City Council</a:t>
            </a:r>
          </a:p>
          <a:p>
            <a:pPr lvl="1"/>
            <a:r>
              <a:rPr lang="en-US" sz="1600" dirty="0"/>
              <a:t>Assist in the development of regulatory and zoning ordinances</a:t>
            </a:r>
          </a:p>
          <a:p>
            <a:pPr lvl="1"/>
            <a:r>
              <a:rPr lang="en-US" sz="1600" dirty="0"/>
              <a:t>Trusted Resource</a:t>
            </a:r>
          </a:p>
          <a:p>
            <a:pPr lvl="1"/>
            <a:r>
              <a:rPr lang="en-US" sz="1600" dirty="0"/>
              <a:t>Gain an understanding of what are the legislative priorities of your elected officials (i.e. social equity, zoning)</a:t>
            </a:r>
            <a:endParaRPr lang="en-US" sz="2400" dirty="0"/>
          </a:p>
          <a:p>
            <a:r>
              <a:rPr lang="en-US" dirty="0"/>
              <a:t>Operators/Consultants</a:t>
            </a:r>
          </a:p>
          <a:p>
            <a:pPr lvl="1"/>
            <a:r>
              <a:rPr lang="en-US" sz="1600" dirty="0"/>
              <a:t>Open Door Policy</a:t>
            </a:r>
          </a:p>
          <a:p>
            <a:pPr lvl="1"/>
            <a:r>
              <a:rPr lang="en-US" sz="1600" dirty="0"/>
              <a:t>Develop frequently asked questions</a:t>
            </a:r>
          </a:p>
          <a:p>
            <a:pPr lvl="1"/>
            <a:r>
              <a:rPr lang="en-US" sz="1600" dirty="0"/>
              <a:t>Share information with operators as a group so everyone gets the same message</a:t>
            </a:r>
            <a:endParaRPr lang="en-US" sz="1400" dirty="0"/>
          </a:p>
        </p:txBody>
      </p:sp>
    </p:spTree>
    <p:extLst>
      <p:ext uri="{BB962C8B-B14F-4D97-AF65-F5344CB8AC3E}">
        <p14:creationId xmlns:p14="http://schemas.microsoft.com/office/powerpoint/2010/main" val="4265908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3B68-8634-3699-C114-F566A0E02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E2762-B20B-CBD8-FC3A-646B0AF14540}"/>
              </a:ext>
            </a:extLst>
          </p:cNvPr>
          <p:cNvSpPr>
            <a:spLocks noGrp="1"/>
          </p:cNvSpPr>
          <p:nvPr>
            <p:ph type="title"/>
          </p:nvPr>
        </p:nvSpPr>
        <p:spPr>
          <a:xfrm>
            <a:off x="914400" y="470780"/>
            <a:ext cx="10200132" cy="1231271"/>
          </a:xfrm>
        </p:spPr>
        <p:txBody>
          <a:bodyPr/>
          <a:lstStyle/>
          <a:p>
            <a:r>
              <a:rPr lang="en-US" dirty="0"/>
              <a:t>How to create and maintain stakeholder relationships</a:t>
            </a:r>
          </a:p>
        </p:txBody>
      </p:sp>
      <p:sp>
        <p:nvSpPr>
          <p:cNvPr id="3" name="Content Placeholder 2">
            <a:extLst>
              <a:ext uri="{FF2B5EF4-FFF2-40B4-BE49-F238E27FC236}">
                <a16:creationId xmlns:a16="http://schemas.microsoft.com/office/drawing/2014/main" id="{B0B73F32-EE50-AEFB-CF84-F27B19ED7B8F}"/>
              </a:ext>
            </a:extLst>
          </p:cNvPr>
          <p:cNvSpPr>
            <a:spLocks noGrp="1"/>
          </p:cNvSpPr>
          <p:nvPr>
            <p:ph idx="1"/>
          </p:nvPr>
        </p:nvSpPr>
        <p:spPr>
          <a:xfrm>
            <a:off x="914400" y="1973655"/>
            <a:ext cx="10204704" cy="3920151"/>
          </a:xfrm>
        </p:spPr>
        <p:txBody>
          <a:bodyPr/>
          <a:lstStyle/>
          <a:p>
            <a:r>
              <a:rPr lang="en-US" dirty="0"/>
              <a:t>Community Leaders</a:t>
            </a:r>
          </a:p>
          <a:p>
            <a:pPr lvl="1"/>
            <a:r>
              <a:rPr lang="en-US" sz="1600" dirty="0"/>
              <a:t>Develop mechanisms to keep the community informed (i.e. newsletters, attend community meetings, etc.)</a:t>
            </a:r>
            <a:r>
              <a:rPr lang="en-US" sz="2400" dirty="0"/>
              <a:t> </a:t>
            </a:r>
            <a:endParaRPr lang="en-US" dirty="0"/>
          </a:p>
          <a:p>
            <a:r>
              <a:rPr lang="en-US" dirty="0"/>
              <a:t>State Regulators</a:t>
            </a:r>
          </a:p>
          <a:p>
            <a:pPr lvl="1"/>
            <a:r>
              <a:rPr lang="en-US" sz="1600" dirty="0"/>
              <a:t>Develop a working relationship with state regulators</a:t>
            </a:r>
          </a:p>
          <a:p>
            <a:pPr lvl="1"/>
            <a:r>
              <a:rPr lang="en-US" sz="1600" dirty="0"/>
              <a:t>Develop a professional network to advocate on your behalf (i.e. Municipal Cannabis Regulators Network - MCRN)</a:t>
            </a:r>
          </a:p>
        </p:txBody>
      </p:sp>
    </p:spTree>
    <p:extLst>
      <p:ext uri="{BB962C8B-B14F-4D97-AF65-F5344CB8AC3E}">
        <p14:creationId xmlns:p14="http://schemas.microsoft.com/office/powerpoint/2010/main" val="4076277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CFE1-2DD0-3879-84D6-AEF7ED85F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29E1D-367A-11AF-4C1B-C1577DCF1D68}"/>
              </a:ext>
            </a:extLst>
          </p:cNvPr>
          <p:cNvSpPr>
            <a:spLocks noGrp="1"/>
          </p:cNvSpPr>
          <p:nvPr>
            <p:ph type="title"/>
          </p:nvPr>
        </p:nvSpPr>
        <p:spPr>
          <a:xfrm>
            <a:off x="914400" y="470780"/>
            <a:ext cx="10200132" cy="1231271"/>
          </a:xfrm>
        </p:spPr>
        <p:txBody>
          <a:bodyPr/>
          <a:lstStyle/>
          <a:p>
            <a:r>
              <a:rPr lang="en-US" sz="3200" dirty="0"/>
              <a:t>Different Approaches Used to Improve Coordination between Municipal and State Level Regulations</a:t>
            </a:r>
          </a:p>
        </p:txBody>
      </p:sp>
      <p:sp>
        <p:nvSpPr>
          <p:cNvPr id="3" name="Content Placeholder 2">
            <a:extLst>
              <a:ext uri="{FF2B5EF4-FFF2-40B4-BE49-F238E27FC236}">
                <a16:creationId xmlns:a16="http://schemas.microsoft.com/office/drawing/2014/main" id="{05F0A79A-3BDE-1015-AFE9-3F5FD44814E9}"/>
              </a:ext>
            </a:extLst>
          </p:cNvPr>
          <p:cNvSpPr>
            <a:spLocks noGrp="1"/>
          </p:cNvSpPr>
          <p:nvPr>
            <p:ph idx="1"/>
          </p:nvPr>
        </p:nvSpPr>
        <p:spPr>
          <a:xfrm>
            <a:off x="914400" y="1973655"/>
            <a:ext cx="10204704" cy="3920151"/>
          </a:xfrm>
        </p:spPr>
        <p:txBody>
          <a:bodyPr/>
          <a:lstStyle/>
          <a:p>
            <a:r>
              <a:rPr lang="en-US" dirty="0"/>
              <a:t>Grant Programs</a:t>
            </a:r>
          </a:p>
          <a:p>
            <a:r>
              <a:rPr lang="en-US" sz="2000" dirty="0"/>
              <a:t>Reimbursement Programs</a:t>
            </a:r>
          </a:p>
          <a:p>
            <a:r>
              <a:rPr lang="en-US" sz="2000" dirty="0"/>
              <a:t>Community Listening Programs</a:t>
            </a:r>
          </a:p>
          <a:p>
            <a:r>
              <a:rPr lang="en-US" sz="2000" dirty="0"/>
              <a:t>Quarterly Meeting with Municipalities</a:t>
            </a:r>
          </a:p>
          <a:p>
            <a:r>
              <a:rPr lang="en-US" sz="2000" dirty="0"/>
              <a:t>Municipal Reference Guide</a:t>
            </a:r>
          </a:p>
          <a:p>
            <a:r>
              <a:rPr lang="en-US" sz="2000" dirty="0"/>
              <a:t>Sharing Tax Revenue</a:t>
            </a:r>
          </a:p>
        </p:txBody>
      </p:sp>
    </p:spTree>
    <p:extLst>
      <p:ext uri="{BB962C8B-B14F-4D97-AF65-F5344CB8AC3E}">
        <p14:creationId xmlns:p14="http://schemas.microsoft.com/office/powerpoint/2010/main" val="2171698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4257-CB99-9D34-B065-CBE681FF97DC}"/>
              </a:ext>
            </a:extLst>
          </p:cNvPr>
          <p:cNvSpPr>
            <a:spLocks noGrp="1"/>
          </p:cNvSpPr>
          <p:nvPr>
            <p:ph type="title"/>
          </p:nvPr>
        </p:nvSpPr>
        <p:spPr>
          <a:xfrm>
            <a:off x="914400" y="958644"/>
            <a:ext cx="10200132" cy="2123769"/>
          </a:xfrm>
        </p:spPr>
        <p:txBody>
          <a:bodyPr/>
          <a:lstStyle/>
          <a:p>
            <a:r>
              <a:rPr lang="en-US" dirty="0"/>
              <a:t>To build thriving local economies and livable communities, engaging stakeholders on all levels is key.</a:t>
            </a:r>
          </a:p>
        </p:txBody>
      </p:sp>
    </p:spTree>
    <p:extLst>
      <p:ext uri="{BB962C8B-B14F-4D97-AF65-F5344CB8AC3E}">
        <p14:creationId xmlns:p14="http://schemas.microsoft.com/office/powerpoint/2010/main" val="95548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8CA23-AA02-895C-08F3-B88E319197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3E4200-E0A6-B0CC-6780-2B0684C21279}"/>
              </a:ext>
            </a:extLst>
          </p:cNvPr>
          <p:cNvSpPr>
            <a:spLocks noGrp="1"/>
          </p:cNvSpPr>
          <p:nvPr>
            <p:ph type="title"/>
          </p:nvPr>
        </p:nvSpPr>
        <p:spPr>
          <a:xfrm>
            <a:off x="914400" y="244445"/>
            <a:ext cx="10200132" cy="598331"/>
          </a:xfrm>
        </p:spPr>
        <p:txBody>
          <a:bodyPr/>
          <a:lstStyle/>
          <a:p>
            <a:pPr algn="ctr"/>
            <a:r>
              <a:rPr lang="en-US" sz="2400" dirty="0"/>
              <a:t>Let’s Review!</a:t>
            </a:r>
            <a:endParaRPr lang="en-US" sz="2400" b="1" dirty="0"/>
          </a:p>
        </p:txBody>
      </p:sp>
      <p:sp>
        <p:nvSpPr>
          <p:cNvPr id="5" name="Content Placeholder 4">
            <a:extLst>
              <a:ext uri="{FF2B5EF4-FFF2-40B4-BE49-F238E27FC236}">
                <a16:creationId xmlns:a16="http://schemas.microsoft.com/office/drawing/2014/main" id="{1DD02404-0316-8156-B508-CDDF31B9A6F0}"/>
              </a:ext>
            </a:extLst>
          </p:cNvPr>
          <p:cNvSpPr>
            <a:spLocks noGrp="1"/>
          </p:cNvSpPr>
          <p:nvPr>
            <p:ph idx="1"/>
          </p:nvPr>
        </p:nvSpPr>
        <p:spPr>
          <a:xfrm>
            <a:off x="914400" y="1059255"/>
            <a:ext cx="10592554" cy="4943193"/>
          </a:xfrm>
        </p:spPr>
        <p:txBody>
          <a:bodyPr/>
          <a:lstStyle/>
          <a:p>
            <a:pPr marL="91440" indent="0">
              <a:buNone/>
            </a:pPr>
            <a:r>
              <a:rPr lang="en-US" sz="2000" dirty="0"/>
              <a:t>Learning Objective 3: How to create and maintain stakeholder relationships</a:t>
            </a:r>
            <a:endParaRPr lang="en-US" dirty="0"/>
          </a:p>
          <a:p>
            <a:pPr marL="91440" indent="0">
              <a:buNone/>
            </a:pPr>
            <a:r>
              <a:rPr lang="en-US" sz="1800" u="sng" dirty="0"/>
              <a:t>Tips</a:t>
            </a:r>
          </a:p>
          <a:p>
            <a:pPr marL="377100" lvl="1" indent="0">
              <a:lnSpc>
                <a:spcPct val="150000"/>
              </a:lnSpc>
              <a:spcBef>
                <a:spcPts val="0"/>
              </a:spcBef>
              <a:spcAft>
                <a:spcPts val="0"/>
              </a:spcAft>
              <a:buNone/>
            </a:pPr>
            <a:r>
              <a:rPr lang="en-US" sz="1800" dirty="0"/>
              <a:t>Stakeholders</a:t>
            </a:r>
          </a:p>
          <a:p>
            <a:pPr marL="377100" lvl="1" indent="0">
              <a:lnSpc>
                <a:spcPct val="150000"/>
              </a:lnSpc>
              <a:spcBef>
                <a:spcPts val="0"/>
              </a:spcBef>
              <a:spcAft>
                <a:spcPts val="0"/>
              </a:spcAft>
              <a:buNone/>
            </a:pPr>
            <a:r>
              <a:rPr lang="en-US" sz="1800" dirty="0"/>
              <a:t>Mayor/City Council</a:t>
            </a:r>
          </a:p>
          <a:p>
            <a:pPr marL="377100" lvl="1" indent="0">
              <a:lnSpc>
                <a:spcPct val="150000"/>
              </a:lnSpc>
              <a:spcBef>
                <a:spcPts val="0"/>
              </a:spcBef>
              <a:spcAft>
                <a:spcPts val="0"/>
              </a:spcAft>
              <a:buNone/>
            </a:pPr>
            <a:r>
              <a:rPr lang="en-US" sz="1800" dirty="0"/>
              <a:t>Operators/Consultants</a:t>
            </a:r>
          </a:p>
          <a:p>
            <a:pPr marL="377100" lvl="1" indent="0">
              <a:lnSpc>
                <a:spcPct val="150000"/>
              </a:lnSpc>
              <a:spcBef>
                <a:spcPts val="0"/>
              </a:spcBef>
              <a:spcAft>
                <a:spcPts val="0"/>
              </a:spcAft>
              <a:buNone/>
            </a:pPr>
            <a:r>
              <a:rPr lang="en-US" sz="1800" dirty="0"/>
              <a:t>State Regulators</a:t>
            </a:r>
          </a:p>
          <a:p>
            <a:pPr marL="377100" lvl="1" indent="0">
              <a:lnSpc>
                <a:spcPct val="150000"/>
              </a:lnSpc>
              <a:spcBef>
                <a:spcPts val="0"/>
              </a:spcBef>
              <a:spcAft>
                <a:spcPts val="0"/>
              </a:spcAft>
              <a:buNone/>
            </a:pPr>
            <a:r>
              <a:rPr lang="en-US" sz="1800" dirty="0"/>
              <a:t>Community Leaders</a:t>
            </a:r>
          </a:p>
          <a:p>
            <a:pPr marL="377100" lvl="1" indent="0">
              <a:lnSpc>
                <a:spcPct val="150000"/>
              </a:lnSpc>
              <a:spcBef>
                <a:spcPts val="0"/>
              </a:spcBef>
              <a:spcAft>
                <a:spcPts val="0"/>
              </a:spcAft>
              <a:buNone/>
            </a:pPr>
            <a:endParaRPr lang="en-US" sz="1800" dirty="0"/>
          </a:p>
          <a:p>
            <a:pPr marL="91440" indent="0">
              <a:buNone/>
            </a:pPr>
            <a:endParaRPr lang="en-US" sz="2000" u="sng" dirty="0"/>
          </a:p>
          <a:p>
            <a:pPr marL="91440" indent="0">
              <a:buNone/>
            </a:pPr>
            <a:endParaRPr lang="en-US" dirty="0"/>
          </a:p>
        </p:txBody>
      </p:sp>
      <p:pic>
        <p:nvPicPr>
          <p:cNvPr id="2" name="Picture 1" descr="A check mark in a box&#10;&#10;Description automatically generated">
            <a:extLst>
              <a:ext uri="{FF2B5EF4-FFF2-40B4-BE49-F238E27FC236}">
                <a16:creationId xmlns:a16="http://schemas.microsoft.com/office/drawing/2014/main" id="{D5BEECAB-A09B-EE29-D8D6-AEE7FF37CB8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4" y="2494128"/>
            <a:ext cx="246301" cy="218113"/>
          </a:xfrm>
          <a:prstGeom prst="rect">
            <a:avLst/>
          </a:prstGeom>
        </p:spPr>
      </p:pic>
      <p:pic>
        <p:nvPicPr>
          <p:cNvPr id="3" name="Picture 2" descr="A check mark in a box&#10;&#10;Description automatically generated">
            <a:extLst>
              <a:ext uri="{FF2B5EF4-FFF2-40B4-BE49-F238E27FC236}">
                <a16:creationId xmlns:a16="http://schemas.microsoft.com/office/drawing/2014/main" id="{1237D502-1CB7-FE99-8E04-5F5C44689E6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3" y="2923818"/>
            <a:ext cx="246301" cy="218113"/>
          </a:xfrm>
          <a:prstGeom prst="rect">
            <a:avLst/>
          </a:prstGeom>
        </p:spPr>
      </p:pic>
      <p:pic>
        <p:nvPicPr>
          <p:cNvPr id="6" name="Picture 5" descr="A check mark in a box&#10;&#10;Description automatically generated">
            <a:extLst>
              <a:ext uri="{FF2B5EF4-FFF2-40B4-BE49-F238E27FC236}">
                <a16:creationId xmlns:a16="http://schemas.microsoft.com/office/drawing/2014/main" id="{7A0B8AEE-FAF8-999D-7889-8AA73E06013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3" y="3331111"/>
            <a:ext cx="246301" cy="218113"/>
          </a:xfrm>
          <a:prstGeom prst="rect">
            <a:avLst/>
          </a:prstGeom>
        </p:spPr>
      </p:pic>
      <p:pic>
        <p:nvPicPr>
          <p:cNvPr id="7" name="Picture 6" descr="A check mark in a box&#10;&#10;Description automatically generated">
            <a:extLst>
              <a:ext uri="{FF2B5EF4-FFF2-40B4-BE49-F238E27FC236}">
                <a16:creationId xmlns:a16="http://schemas.microsoft.com/office/drawing/2014/main" id="{B3A0EFE8-5DDD-3F8D-AFE6-C540E11A451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3" y="3716070"/>
            <a:ext cx="246301" cy="218113"/>
          </a:xfrm>
          <a:prstGeom prst="rect">
            <a:avLst/>
          </a:prstGeom>
        </p:spPr>
      </p:pic>
      <p:pic>
        <p:nvPicPr>
          <p:cNvPr id="13" name="Picture 12" descr="A check mark in a box&#10;&#10;Description automatically generated">
            <a:extLst>
              <a:ext uri="{FF2B5EF4-FFF2-40B4-BE49-F238E27FC236}">
                <a16:creationId xmlns:a16="http://schemas.microsoft.com/office/drawing/2014/main" id="{C2C327D4-8CC6-1D17-AC13-ED66D2B7162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2684" y="2059536"/>
            <a:ext cx="246301" cy="218113"/>
          </a:xfrm>
          <a:prstGeom prst="rect">
            <a:avLst/>
          </a:prstGeom>
        </p:spPr>
      </p:pic>
    </p:spTree>
    <p:extLst>
      <p:ext uri="{BB962C8B-B14F-4D97-AF65-F5344CB8AC3E}">
        <p14:creationId xmlns:p14="http://schemas.microsoft.com/office/powerpoint/2010/main" val="3015176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9D95-7706-D49C-0445-236AB3B5AE63}"/>
              </a:ext>
            </a:extLst>
          </p:cNvPr>
          <p:cNvSpPr>
            <a:spLocks noGrp="1"/>
          </p:cNvSpPr>
          <p:nvPr>
            <p:ph type="title"/>
          </p:nvPr>
        </p:nvSpPr>
        <p:spPr>
          <a:xfrm>
            <a:off x="914400" y="914400"/>
            <a:ext cx="10200132" cy="2212258"/>
          </a:xfrm>
        </p:spPr>
        <p:txBody>
          <a:bodyPr/>
          <a:lstStyle/>
          <a:p>
            <a:pPr algn="ctr"/>
            <a:r>
              <a:rPr lang="en-US" sz="6000" dirty="0"/>
              <a:t>Activity</a:t>
            </a:r>
          </a:p>
        </p:txBody>
      </p:sp>
    </p:spTree>
    <p:extLst>
      <p:ext uri="{BB962C8B-B14F-4D97-AF65-F5344CB8AC3E}">
        <p14:creationId xmlns:p14="http://schemas.microsoft.com/office/powerpoint/2010/main" val="4076312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EA7D-5635-D484-2444-3AB34E112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9190C-B894-3EDE-F5C7-DDD7B1843CEB}"/>
              </a:ext>
            </a:extLst>
          </p:cNvPr>
          <p:cNvSpPr>
            <a:spLocks noGrp="1"/>
          </p:cNvSpPr>
          <p:nvPr>
            <p:ph type="title"/>
          </p:nvPr>
        </p:nvSpPr>
        <p:spPr>
          <a:xfrm>
            <a:off x="914400" y="2290527"/>
            <a:ext cx="10204704" cy="3114392"/>
          </a:xfrm>
        </p:spPr>
        <p:txBody>
          <a:bodyPr/>
          <a:lstStyle/>
          <a:p>
            <a:r>
              <a:rPr lang="en-US" sz="3600" dirty="0"/>
              <a:t>Tips for managing social equity programs</a:t>
            </a:r>
            <a:br>
              <a:rPr lang="en-US" sz="3600" dirty="0"/>
            </a:br>
            <a:br>
              <a:rPr lang="en-US" sz="3600" dirty="0"/>
            </a:br>
            <a:br>
              <a:rPr lang="en-US" sz="3600" dirty="0"/>
            </a:br>
            <a:endParaRPr lang="en-US" dirty="0"/>
          </a:p>
        </p:txBody>
      </p:sp>
    </p:spTree>
    <p:extLst>
      <p:ext uri="{BB962C8B-B14F-4D97-AF65-F5344CB8AC3E}">
        <p14:creationId xmlns:p14="http://schemas.microsoft.com/office/powerpoint/2010/main" val="374243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DB66-2B80-C730-CF07-EAAE0C55275B}"/>
              </a:ext>
            </a:extLst>
          </p:cNvPr>
          <p:cNvSpPr>
            <a:spLocks noGrp="1"/>
          </p:cNvSpPr>
          <p:nvPr>
            <p:ph type="title"/>
          </p:nvPr>
        </p:nvSpPr>
        <p:spPr>
          <a:xfrm>
            <a:off x="914400" y="914399"/>
            <a:ext cx="10200132" cy="5161935"/>
          </a:xfrm>
        </p:spPr>
        <p:txBody>
          <a:bodyPr/>
          <a:lstStyle/>
          <a:p>
            <a:r>
              <a:rPr lang="en-US" sz="3200" dirty="0"/>
              <a:t>Municipal cannabis regulators are expected to do it all. They have to implement legislative policies, design local regulatory frameworks, evaluate cannabis operator applications and ensure compliance from cannabis license holders. They have to do all this while managing relationships with stakeholders from local elected officials, operators, state regulators, consultants and community leaders.</a:t>
            </a:r>
            <a:br>
              <a:rPr lang="en-US" sz="3200" dirty="0"/>
            </a:br>
            <a:endParaRPr lang="en-US" sz="3200" dirty="0"/>
          </a:p>
        </p:txBody>
      </p:sp>
    </p:spTree>
    <p:extLst>
      <p:ext uri="{BB962C8B-B14F-4D97-AF65-F5344CB8AC3E}">
        <p14:creationId xmlns:p14="http://schemas.microsoft.com/office/powerpoint/2010/main" val="2421464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862D9-B783-F7E4-E93E-A7426713E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03D29-CFDD-1913-E867-47EA42E43427}"/>
              </a:ext>
            </a:extLst>
          </p:cNvPr>
          <p:cNvSpPr>
            <a:spLocks noGrp="1"/>
          </p:cNvSpPr>
          <p:nvPr>
            <p:ph type="title"/>
          </p:nvPr>
        </p:nvSpPr>
        <p:spPr>
          <a:xfrm>
            <a:off x="914400" y="470780"/>
            <a:ext cx="10200132" cy="1231271"/>
          </a:xfrm>
        </p:spPr>
        <p:txBody>
          <a:bodyPr/>
          <a:lstStyle/>
          <a:p>
            <a:r>
              <a:rPr lang="en-US" sz="3600" dirty="0"/>
              <a:t>Tips for managing social equity programs</a:t>
            </a:r>
            <a:endParaRPr lang="en-US" dirty="0"/>
          </a:p>
        </p:txBody>
      </p:sp>
      <p:graphicFrame>
        <p:nvGraphicFramePr>
          <p:cNvPr id="6" name="Content Placeholder 2">
            <a:extLst>
              <a:ext uri="{FF2B5EF4-FFF2-40B4-BE49-F238E27FC236}">
                <a16:creationId xmlns:a16="http://schemas.microsoft.com/office/drawing/2014/main" id="{6B306B2F-3078-64DE-B7B6-E77955D488FF}"/>
              </a:ext>
            </a:extLst>
          </p:cNvPr>
          <p:cNvGraphicFramePr>
            <a:graphicFrameLocks noGrp="1"/>
          </p:cNvGraphicFramePr>
          <p:nvPr>
            <p:ph idx="1"/>
            <p:extLst>
              <p:ext uri="{D42A27DB-BD31-4B8C-83A1-F6EECF244321}">
                <p14:modId xmlns:p14="http://schemas.microsoft.com/office/powerpoint/2010/main" val="3781881741"/>
              </p:ext>
            </p:extLst>
          </p:nvPr>
        </p:nvGraphicFramePr>
        <p:xfrm>
          <a:off x="685799" y="1892830"/>
          <a:ext cx="10200131" cy="3898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556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C2700-6F81-43CA-162F-AC9B4E7E3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12282-8AA1-5893-B1D8-29BC71590423}"/>
              </a:ext>
            </a:extLst>
          </p:cNvPr>
          <p:cNvSpPr>
            <a:spLocks noGrp="1"/>
          </p:cNvSpPr>
          <p:nvPr>
            <p:ph type="title"/>
          </p:nvPr>
        </p:nvSpPr>
        <p:spPr>
          <a:xfrm>
            <a:off x="914400" y="470780"/>
            <a:ext cx="10200132" cy="1231271"/>
          </a:xfrm>
        </p:spPr>
        <p:txBody>
          <a:bodyPr/>
          <a:lstStyle/>
          <a:p>
            <a:r>
              <a:rPr lang="en-US" dirty="0"/>
              <a:t>Tips for managing social equity programs</a:t>
            </a:r>
          </a:p>
        </p:txBody>
      </p:sp>
      <p:sp>
        <p:nvSpPr>
          <p:cNvPr id="3" name="Content Placeholder 2">
            <a:extLst>
              <a:ext uri="{FF2B5EF4-FFF2-40B4-BE49-F238E27FC236}">
                <a16:creationId xmlns:a16="http://schemas.microsoft.com/office/drawing/2014/main" id="{88D2D420-CD98-D78C-67AA-DA917BC87B35}"/>
              </a:ext>
            </a:extLst>
          </p:cNvPr>
          <p:cNvSpPr>
            <a:spLocks noGrp="1"/>
          </p:cNvSpPr>
          <p:nvPr>
            <p:ph idx="1"/>
          </p:nvPr>
        </p:nvSpPr>
        <p:spPr>
          <a:xfrm>
            <a:off x="914400" y="1973655"/>
            <a:ext cx="10204704" cy="3920151"/>
          </a:xfrm>
        </p:spPr>
        <p:txBody>
          <a:bodyPr/>
          <a:lstStyle/>
          <a:p>
            <a:pPr>
              <a:lnSpc>
                <a:spcPct val="90000"/>
              </a:lnSpc>
              <a:spcBef>
                <a:spcPts val="0"/>
              </a:spcBef>
            </a:pPr>
            <a:r>
              <a:rPr lang="en-US" dirty="0">
                <a:solidFill>
                  <a:schemeClr val="tx1"/>
                </a:solidFill>
              </a:rPr>
              <a:t>Qualifications</a:t>
            </a:r>
          </a:p>
          <a:p>
            <a:pPr lvl="1">
              <a:lnSpc>
                <a:spcPct val="90000"/>
              </a:lnSpc>
              <a:spcBef>
                <a:spcPts val="600"/>
              </a:spcBef>
            </a:pPr>
            <a:r>
              <a:rPr lang="en-US" sz="1600" dirty="0">
                <a:solidFill>
                  <a:schemeClr val="tx1"/>
                </a:solidFill>
              </a:rPr>
              <a:t>Social equity programs should separate themselves from the larger companies, allowing for those smaller entities to get into the market</a:t>
            </a:r>
          </a:p>
          <a:p>
            <a:pPr lvl="1">
              <a:lnSpc>
                <a:spcPct val="90000"/>
              </a:lnSpc>
              <a:spcBef>
                <a:spcPts val="600"/>
              </a:spcBef>
            </a:pPr>
            <a:r>
              <a:rPr lang="en-US" sz="1600" dirty="0">
                <a:solidFill>
                  <a:schemeClr val="tx1"/>
                </a:solidFill>
              </a:rPr>
              <a:t>Applicants should be a resident with at least 50% ownership of business</a:t>
            </a:r>
          </a:p>
          <a:p>
            <a:pPr lvl="1">
              <a:lnSpc>
                <a:spcPct val="90000"/>
              </a:lnSpc>
              <a:spcBef>
                <a:spcPts val="600"/>
              </a:spcBef>
            </a:pPr>
            <a:r>
              <a:rPr lang="en-US" sz="1600" dirty="0">
                <a:solidFill>
                  <a:schemeClr val="tx1"/>
                </a:solidFill>
              </a:rPr>
              <a:t>Targeted for applicants who have been disproportionately impacted by War on Drugs and enforcement of cannabis </a:t>
            </a:r>
          </a:p>
          <a:p>
            <a:pPr lvl="2">
              <a:spcBef>
                <a:spcPts val="0"/>
              </a:spcBef>
            </a:pPr>
            <a:r>
              <a:rPr lang="en-US" sz="1600" dirty="0">
                <a:solidFill>
                  <a:schemeClr val="tx1"/>
                </a:solidFill>
              </a:rPr>
              <a:t>Minority Owned Businesses</a:t>
            </a:r>
          </a:p>
          <a:p>
            <a:pPr lvl="2">
              <a:spcBef>
                <a:spcPts val="0"/>
              </a:spcBef>
            </a:pPr>
            <a:r>
              <a:rPr lang="en-US" sz="1600" dirty="0">
                <a:solidFill>
                  <a:schemeClr val="tx1"/>
                </a:solidFill>
              </a:rPr>
              <a:t>Women Owned Businesses</a:t>
            </a:r>
          </a:p>
          <a:p>
            <a:pPr lvl="2">
              <a:spcBef>
                <a:spcPts val="0"/>
              </a:spcBef>
            </a:pPr>
            <a:r>
              <a:rPr lang="en-US" sz="1600" dirty="0">
                <a:solidFill>
                  <a:schemeClr val="tx1"/>
                </a:solidFill>
              </a:rPr>
              <a:t>Veterans</a:t>
            </a:r>
            <a:endParaRPr lang="en-US" sz="1600" dirty="0"/>
          </a:p>
        </p:txBody>
      </p:sp>
    </p:spTree>
    <p:extLst>
      <p:ext uri="{BB962C8B-B14F-4D97-AF65-F5344CB8AC3E}">
        <p14:creationId xmlns:p14="http://schemas.microsoft.com/office/powerpoint/2010/main" val="1284461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DDE79-061F-1C28-C72A-F430345DE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500E4-A6EC-C419-A576-B277C71E5CA0}"/>
              </a:ext>
            </a:extLst>
          </p:cNvPr>
          <p:cNvSpPr>
            <a:spLocks noGrp="1"/>
          </p:cNvSpPr>
          <p:nvPr>
            <p:ph type="title"/>
          </p:nvPr>
        </p:nvSpPr>
        <p:spPr>
          <a:xfrm>
            <a:off x="914400" y="470780"/>
            <a:ext cx="10200132" cy="1231271"/>
          </a:xfrm>
        </p:spPr>
        <p:txBody>
          <a:bodyPr/>
          <a:lstStyle/>
          <a:p>
            <a:r>
              <a:rPr lang="en-US" sz="3600" dirty="0"/>
              <a:t>Tips for managing social equity programs</a:t>
            </a:r>
            <a:endParaRPr lang="en-US" dirty="0"/>
          </a:p>
        </p:txBody>
      </p:sp>
      <p:sp>
        <p:nvSpPr>
          <p:cNvPr id="3" name="Content Placeholder 2">
            <a:extLst>
              <a:ext uri="{FF2B5EF4-FFF2-40B4-BE49-F238E27FC236}">
                <a16:creationId xmlns:a16="http://schemas.microsoft.com/office/drawing/2014/main" id="{7C9760B4-0413-B3F0-EC28-D81BCB1D2C02}"/>
              </a:ext>
            </a:extLst>
          </p:cNvPr>
          <p:cNvSpPr>
            <a:spLocks noGrp="1"/>
          </p:cNvSpPr>
          <p:nvPr>
            <p:ph idx="1"/>
          </p:nvPr>
        </p:nvSpPr>
        <p:spPr>
          <a:xfrm>
            <a:off x="914399" y="1973655"/>
            <a:ext cx="10755517" cy="3920151"/>
          </a:xfrm>
        </p:spPr>
        <p:txBody>
          <a:bodyPr/>
          <a:lstStyle/>
          <a:p>
            <a:r>
              <a:rPr lang="en-US" dirty="0"/>
              <a:t>Verification Qualifications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Who qualifies to participate in the program?</a:t>
            </a:r>
            <a:endParaRPr lang="en-US" u="sng" dirty="0">
              <a:latin typeface="Times New Roman" panose="02020603050405020304" pitchFamily="18" charset="0"/>
              <a:cs typeface="Times New Roman" panose="02020603050405020304" pitchFamily="18" charset="0"/>
            </a:endParaRPr>
          </a:p>
          <a:p>
            <a:r>
              <a:rPr lang="en-US" dirty="0"/>
              <a:t>What is a social equity plan?</a:t>
            </a:r>
          </a:p>
          <a:p>
            <a:pPr lvl="1"/>
            <a:r>
              <a:rPr lang="en-US" dirty="0">
                <a:latin typeface="Times New Roman" panose="02020603050405020304" pitchFamily="18" charset="0"/>
                <a:cs typeface="Times New Roman" panose="02020603050405020304" pitchFamily="18" charset="0"/>
              </a:rPr>
              <a:t>A social equity plan promotes and encourages participation and ownership in the marijuana industry by local residents that have been disproportionately impacted by marijuana prohibition and that positively impacts local residents.</a:t>
            </a:r>
          </a:p>
          <a:p>
            <a:pPr marL="548640" lvl="1" indent="0">
              <a:buNone/>
            </a:pPr>
            <a:endParaRPr lang="en-US" sz="1600" dirty="0">
              <a:latin typeface="Times New Roman" panose="02020603050405020304" pitchFamily="18" charset="0"/>
              <a:cs typeface="Times New Roman" panose="02020603050405020304" pitchFamily="18" charset="0"/>
            </a:endParaRPr>
          </a:p>
          <a:p>
            <a:pPr marL="91440" inden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spTree>
    <p:extLst>
      <p:ext uri="{BB962C8B-B14F-4D97-AF65-F5344CB8AC3E}">
        <p14:creationId xmlns:p14="http://schemas.microsoft.com/office/powerpoint/2010/main" val="4141140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AAFD-FC03-1133-5B63-EEA451CCE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E8E98-80A6-BA80-ED3B-9C0F987482AA}"/>
              </a:ext>
            </a:extLst>
          </p:cNvPr>
          <p:cNvSpPr>
            <a:spLocks noGrp="1"/>
          </p:cNvSpPr>
          <p:nvPr>
            <p:ph type="title"/>
          </p:nvPr>
        </p:nvSpPr>
        <p:spPr>
          <a:xfrm>
            <a:off x="914400" y="470780"/>
            <a:ext cx="10200132" cy="1231271"/>
          </a:xfrm>
        </p:spPr>
        <p:txBody>
          <a:bodyPr/>
          <a:lstStyle/>
          <a:p>
            <a:r>
              <a:rPr lang="en-US" sz="3600" dirty="0"/>
              <a:t>Tips for managing social equity programs</a:t>
            </a:r>
            <a:endParaRPr lang="en-US" dirty="0"/>
          </a:p>
        </p:txBody>
      </p:sp>
      <p:sp>
        <p:nvSpPr>
          <p:cNvPr id="3" name="Content Placeholder 2">
            <a:extLst>
              <a:ext uri="{FF2B5EF4-FFF2-40B4-BE49-F238E27FC236}">
                <a16:creationId xmlns:a16="http://schemas.microsoft.com/office/drawing/2014/main" id="{978517F2-B8FA-EB3D-6A81-7B1FDAC6C4E6}"/>
              </a:ext>
            </a:extLst>
          </p:cNvPr>
          <p:cNvSpPr>
            <a:spLocks noGrp="1"/>
          </p:cNvSpPr>
          <p:nvPr>
            <p:ph idx="1"/>
          </p:nvPr>
        </p:nvSpPr>
        <p:spPr>
          <a:xfrm>
            <a:off x="914399" y="1973655"/>
            <a:ext cx="10755517" cy="3920151"/>
          </a:xfrm>
        </p:spPr>
        <p:txBody>
          <a:bodyPr/>
          <a:lstStyle/>
          <a:p>
            <a:pPr marL="91440" indent="0">
              <a:buNone/>
            </a:pPr>
            <a:r>
              <a:rPr lang="en-US" dirty="0"/>
              <a:t>Establishing municipality social equity goals</a:t>
            </a:r>
            <a:endParaRPr lang="en-US" dirty="0">
              <a:solidFill>
                <a:schemeClr val="tx1"/>
              </a:solidFill>
            </a:endParaRPr>
          </a:p>
          <a:p>
            <a:r>
              <a:rPr lang="en-US" dirty="0"/>
              <a:t>Hiring Practices</a:t>
            </a:r>
          </a:p>
          <a:p>
            <a:pPr lvl="1"/>
            <a:r>
              <a:rPr lang="en-US" dirty="0" err="1"/>
              <a:t>Permitees</a:t>
            </a:r>
            <a:r>
              <a:rPr lang="en-US" dirty="0"/>
              <a:t> must use good-faith efforts in hiring employees who have been negatively impacted by marijuana prohibition. Adult-use marijuana businesses should use good-faith efforts to hire and retain 25% of its employees who are low income or live in the City of Pontiac.</a:t>
            </a:r>
          </a:p>
          <a:p>
            <a:pPr marL="91440" indent="0">
              <a:buNone/>
            </a:pPr>
            <a:endParaRPr lang="en-US" sz="1800" dirty="0"/>
          </a:p>
          <a:p>
            <a:pPr marL="91440" inden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spTree>
    <p:extLst>
      <p:ext uri="{BB962C8B-B14F-4D97-AF65-F5344CB8AC3E}">
        <p14:creationId xmlns:p14="http://schemas.microsoft.com/office/powerpoint/2010/main" val="2109171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539B-30A9-C81D-B4E7-59E1A532CEE8}"/>
              </a:ext>
            </a:extLst>
          </p:cNvPr>
          <p:cNvSpPr>
            <a:spLocks noGrp="1"/>
          </p:cNvSpPr>
          <p:nvPr>
            <p:ph type="title"/>
          </p:nvPr>
        </p:nvSpPr>
        <p:spPr>
          <a:xfrm>
            <a:off x="914400" y="914400"/>
            <a:ext cx="10200132" cy="892629"/>
          </a:xfrm>
        </p:spPr>
        <p:txBody>
          <a:bodyPr/>
          <a:lstStyle/>
          <a:p>
            <a:r>
              <a:rPr lang="en-US" dirty="0"/>
              <a:t>Tips for managing social equity programs</a:t>
            </a:r>
          </a:p>
        </p:txBody>
      </p:sp>
      <p:sp>
        <p:nvSpPr>
          <p:cNvPr id="3" name="Content Placeholder 2">
            <a:extLst>
              <a:ext uri="{FF2B5EF4-FFF2-40B4-BE49-F238E27FC236}">
                <a16:creationId xmlns:a16="http://schemas.microsoft.com/office/drawing/2014/main" id="{BF755E17-395C-3482-7221-B31727179006}"/>
              </a:ext>
            </a:extLst>
          </p:cNvPr>
          <p:cNvSpPr>
            <a:spLocks noGrp="1"/>
          </p:cNvSpPr>
          <p:nvPr>
            <p:ph idx="1"/>
          </p:nvPr>
        </p:nvSpPr>
        <p:spPr>
          <a:xfrm>
            <a:off x="909828" y="2079172"/>
            <a:ext cx="10204704" cy="3864428"/>
          </a:xfrm>
        </p:spPr>
        <p:txBody>
          <a:bodyPr/>
          <a:lstStyle/>
          <a:p>
            <a:r>
              <a:rPr lang="en-US" dirty="0"/>
              <a:t>Social Equity Fund</a:t>
            </a:r>
          </a:p>
          <a:p>
            <a:pPr lvl="1"/>
            <a:r>
              <a:rPr lang="en-US" dirty="0"/>
              <a:t>A fund administered by the City used to promote social equity in the City of Pontiac, a negatively impacted community, by promoting advocacy around criminal justice issues related to marijuana prohibition, supporting youth who have been negatively impacted by war on drugs as it relates to the prohibition of marijuana, and community education on adult-use marijuana in general.  The fund details are being developed</a:t>
            </a:r>
          </a:p>
          <a:p>
            <a:pPr lvl="1"/>
            <a:r>
              <a:rPr lang="en-US" dirty="0"/>
              <a:t>Donations made to the fund will support reentry and restorative justice programs, adult-use cannabis education forums, cannabis-use youth prevention and after-school programs.</a:t>
            </a:r>
          </a:p>
        </p:txBody>
      </p:sp>
    </p:spTree>
    <p:extLst>
      <p:ext uri="{BB962C8B-B14F-4D97-AF65-F5344CB8AC3E}">
        <p14:creationId xmlns:p14="http://schemas.microsoft.com/office/powerpoint/2010/main" val="4979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13AD-D0F4-7134-B397-04DFB9067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AD604-DA13-A227-6254-E959FDFE26AB}"/>
              </a:ext>
            </a:extLst>
          </p:cNvPr>
          <p:cNvSpPr>
            <a:spLocks noGrp="1"/>
          </p:cNvSpPr>
          <p:nvPr>
            <p:ph type="title"/>
          </p:nvPr>
        </p:nvSpPr>
        <p:spPr>
          <a:xfrm>
            <a:off x="914400" y="470780"/>
            <a:ext cx="10200132" cy="1231271"/>
          </a:xfrm>
        </p:spPr>
        <p:txBody>
          <a:bodyPr/>
          <a:lstStyle/>
          <a:p>
            <a:r>
              <a:rPr lang="en-US" sz="3600" dirty="0"/>
              <a:t>Tips for managing social equity programs</a:t>
            </a:r>
            <a:endParaRPr lang="en-US" dirty="0"/>
          </a:p>
        </p:txBody>
      </p:sp>
      <p:sp>
        <p:nvSpPr>
          <p:cNvPr id="3" name="Content Placeholder 2">
            <a:extLst>
              <a:ext uri="{FF2B5EF4-FFF2-40B4-BE49-F238E27FC236}">
                <a16:creationId xmlns:a16="http://schemas.microsoft.com/office/drawing/2014/main" id="{53A4551F-3F3E-49C7-4B36-8EE06C1E488E}"/>
              </a:ext>
            </a:extLst>
          </p:cNvPr>
          <p:cNvSpPr>
            <a:spLocks noGrp="1"/>
          </p:cNvSpPr>
          <p:nvPr>
            <p:ph idx="1"/>
          </p:nvPr>
        </p:nvSpPr>
        <p:spPr>
          <a:xfrm>
            <a:off x="914399" y="1973655"/>
            <a:ext cx="10755517" cy="3920151"/>
          </a:xfrm>
        </p:spPr>
        <p:txBody>
          <a:bodyPr/>
          <a:lstStyle/>
          <a:p>
            <a:r>
              <a:rPr lang="en-US" dirty="0"/>
              <a:t>Mitigating Corporate Dominance</a:t>
            </a:r>
          </a:p>
          <a:p>
            <a:pPr lvl="1"/>
            <a:r>
              <a:rPr lang="en-US" dirty="0"/>
              <a:t>The city requires social equity applicants to demonstrate and document 51% or more ownership by social equity qualifying applicants, including ownership structure of the entity that identifies the ownership percentage held by each stakeholder.</a:t>
            </a:r>
          </a:p>
          <a:p>
            <a:endParaRPr lang="en-US" sz="1700" dirty="0"/>
          </a:p>
          <a:p>
            <a:pPr marL="91440" inden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spTree>
    <p:extLst>
      <p:ext uri="{BB962C8B-B14F-4D97-AF65-F5344CB8AC3E}">
        <p14:creationId xmlns:p14="http://schemas.microsoft.com/office/powerpoint/2010/main" val="2282109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E1C2B-1E90-E530-B48C-A82C9509C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79944-64C5-947B-6BA0-831425B53579}"/>
              </a:ext>
            </a:extLst>
          </p:cNvPr>
          <p:cNvSpPr>
            <a:spLocks noGrp="1"/>
          </p:cNvSpPr>
          <p:nvPr>
            <p:ph type="title"/>
          </p:nvPr>
        </p:nvSpPr>
        <p:spPr>
          <a:xfrm>
            <a:off x="914400" y="470780"/>
            <a:ext cx="10200132" cy="1387517"/>
          </a:xfrm>
        </p:spPr>
        <p:txBody>
          <a:bodyPr/>
          <a:lstStyle/>
          <a:p>
            <a:r>
              <a:rPr lang="en-US" sz="3600" dirty="0"/>
              <a:t>Social Equity Program Types</a:t>
            </a:r>
            <a:endParaRPr lang="en-US" dirty="0"/>
          </a:p>
        </p:txBody>
      </p:sp>
      <p:sp>
        <p:nvSpPr>
          <p:cNvPr id="3" name="Content Placeholder 2">
            <a:extLst>
              <a:ext uri="{FF2B5EF4-FFF2-40B4-BE49-F238E27FC236}">
                <a16:creationId xmlns:a16="http://schemas.microsoft.com/office/drawing/2014/main" id="{774DC605-4690-679B-7E78-35AEECFCA84C}"/>
              </a:ext>
            </a:extLst>
          </p:cNvPr>
          <p:cNvSpPr>
            <a:spLocks noGrp="1"/>
          </p:cNvSpPr>
          <p:nvPr>
            <p:ph idx="1"/>
          </p:nvPr>
        </p:nvSpPr>
        <p:spPr>
          <a:xfrm>
            <a:off x="914399" y="2227005"/>
            <a:ext cx="10755517" cy="3666801"/>
          </a:xfrm>
        </p:spPr>
        <p:txBody>
          <a:bodyPr/>
          <a:lstStyle/>
          <a:p>
            <a:pPr>
              <a:lnSpc>
                <a:spcPct val="90000"/>
              </a:lnSpc>
              <a:spcBef>
                <a:spcPts val="0"/>
              </a:spcBef>
            </a:pPr>
            <a:r>
              <a:rPr lang="en-US" dirty="0">
                <a:solidFill>
                  <a:schemeClr val="tx1"/>
                </a:solidFill>
              </a:rPr>
              <a:t>Technical Assistance</a:t>
            </a:r>
          </a:p>
          <a:p>
            <a:pPr lvl="1">
              <a:lnSpc>
                <a:spcPct val="90000"/>
              </a:lnSpc>
              <a:spcBef>
                <a:spcPts val="0"/>
              </a:spcBef>
            </a:pPr>
            <a:r>
              <a:rPr lang="en-US" dirty="0">
                <a:solidFill>
                  <a:schemeClr val="tx1"/>
                </a:solidFill>
              </a:rPr>
              <a:t>Offering residents and aspiring entrepreneurs' access to workshops and webinars on courses dealing with:</a:t>
            </a:r>
          </a:p>
          <a:p>
            <a:pPr lvl="2">
              <a:lnSpc>
                <a:spcPct val="90000"/>
              </a:lnSpc>
              <a:spcBef>
                <a:spcPts val="0"/>
              </a:spcBef>
            </a:pPr>
            <a:r>
              <a:rPr lang="en-US" dirty="0">
                <a:solidFill>
                  <a:schemeClr val="tx1"/>
                </a:solidFill>
              </a:rPr>
              <a:t>Cannabis Banking</a:t>
            </a:r>
          </a:p>
          <a:p>
            <a:pPr lvl="2">
              <a:lnSpc>
                <a:spcPct val="90000"/>
              </a:lnSpc>
              <a:spcBef>
                <a:spcPts val="0"/>
              </a:spcBef>
            </a:pPr>
            <a:r>
              <a:rPr lang="en-US" dirty="0">
                <a:solidFill>
                  <a:schemeClr val="tx1"/>
                </a:solidFill>
              </a:rPr>
              <a:t>Cannabis Financing</a:t>
            </a:r>
          </a:p>
          <a:p>
            <a:pPr lvl="2">
              <a:lnSpc>
                <a:spcPct val="90000"/>
              </a:lnSpc>
              <a:spcBef>
                <a:spcPts val="0"/>
              </a:spcBef>
            </a:pPr>
            <a:r>
              <a:rPr lang="en-US" dirty="0">
                <a:solidFill>
                  <a:schemeClr val="tx1"/>
                </a:solidFill>
              </a:rPr>
              <a:t>Marketing</a:t>
            </a:r>
          </a:p>
          <a:p>
            <a:pPr lvl="2">
              <a:lnSpc>
                <a:spcPct val="90000"/>
              </a:lnSpc>
              <a:spcBef>
                <a:spcPts val="0"/>
              </a:spcBef>
            </a:pPr>
            <a:r>
              <a:rPr lang="en-US" dirty="0">
                <a:solidFill>
                  <a:schemeClr val="tx1"/>
                </a:solidFill>
              </a:rPr>
              <a:t>Branding</a:t>
            </a:r>
          </a:p>
          <a:p>
            <a:pPr lvl="2">
              <a:lnSpc>
                <a:spcPct val="90000"/>
              </a:lnSpc>
              <a:spcBef>
                <a:spcPts val="0"/>
              </a:spcBef>
            </a:pPr>
            <a:r>
              <a:rPr lang="en-US" dirty="0">
                <a:solidFill>
                  <a:schemeClr val="tx1"/>
                </a:solidFill>
              </a:rPr>
              <a:t>Retail Strategy</a:t>
            </a:r>
          </a:p>
          <a:p>
            <a:pPr marL="91440" indent="0">
              <a:buNone/>
            </a:pPr>
            <a:endParaRPr lang="en-US" sz="1700" dirty="0"/>
          </a:p>
          <a:p>
            <a:pPr marL="91440" inden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spTree>
    <p:extLst>
      <p:ext uri="{BB962C8B-B14F-4D97-AF65-F5344CB8AC3E}">
        <p14:creationId xmlns:p14="http://schemas.microsoft.com/office/powerpoint/2010/main" val="442518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81C6-EAC9-A5A9-BEE8-E5E563FD54A2}"/>
              </a:ext>
            </a:extLst>
          </p:cNvPr>
          <p:cNvSpPr>
            <a:spLocks noGrp="1"/>
          </p:cNvSpPr>
          <p:nvPr>
            <p:ph type="title"/>
          </p:nvPr>
        </p:nvSpPr>
        <p:spPr/>
        <p:txBody>
          <a:bodyPr/>
          <a:lstStyle/>
          <a:p>
            <a:r>
              <a:rPr lang="en-US" dirty="0"/>
              <a:t>Social Equity Program Types</a:t>
            </a:r>
          </a:p>
        </p:txBody>
      </p:sp>
      <p:sp>
        <p:nvSpPr>
          <p:cNvPr id="3" name="Content Placeholder 2">
            <a:extLst>
              <a:ext uri="{FF2B5EF4-FFF2-40B4-BE49-F238E27FC236}">
                <a16:creationId xmlns:a16="http://schemas.microsoft.com/office/drawing/2014/main" id="{5D01E9A2-F4EA-FCE2-FE72-553F109497CA}"/>
              </a:ext>
            </a:extLst>
          </p:cNvPr>
          <p:cNvSpPr>
            <a:spLocks noGrp="1"/>
          </p:cNvSpPr>
          <p:nvPr>
            <p:ph idx="1"/>
          </p:nvPr>
        </p:nvSpPr>
        <p:spPr/>
        <p:txBody>
          <a:bodyPr/>
          <a:lstStyle/>
          <a:p>
            <a:r>
              <a:rPr lang="en-US" dirty="0"/>
              <a:t>Incubator Services</a:t>
            </a:r>
          </a:p>
          <a:p>
            <a:pPr lvl="1">
              <a:lnSpc>
                <a:spcPct val="90000"/>
              </a:lnSpc>
              <a:spcBef>
                <a:spcPts val="0"/>
              </a:spcBef>
            </a:pPr>
            <a:r>
              <a:rPr lang="en-US" sz="2000" dirty="0">
                <a:solidFill>
                  <a:schemeClr val="tx1"/>
                </a:solidFill>
              </a:rPr>
              <a:t>Cohort programs</a:t>
            </a:r>
          </a:p>
          <a:p>
            <a:pPr lvl="1">
              <a:lnSpc>
                <a:spcPct val="90000"/>
              </a:lnSpc>
              <a:spcBef>
                <a:spcPts val="0"/>
              </a:spcBef>
            </a:pPr>
            <a:r>
              <a:rPr lang="en-US" sz="2000" dirty="0">
                <a:solidFill>
                  <a:schemeClr val="tx1"/>
                </a:solidFill>
              </a:rPr>
              <a:t>Connecting startups with partners, investors and industry leaders</a:t>
            </a:r>
          </a:p>
          <a:p>
            <a:pPr lvl="1">
              <a:lnSpc>
                <a:spcPct val="90000"/>
              </a:lnSpc>
              <a:spcBef>
                <a:spcPts val="0"/>
              </a:spcBef>
            </a:pPr>
            <a:r>
              <a:rPr lang="en-US" sz="2000" dirty="0">
                <a:solidFill>
                  <a:schemeClr val="tx1"/>
                </a:solidFill>
              </a:rPr>
              <a:t>Office space with support services</a:t>
            </a:r>
          </a:p>
          <a:p>
            <a:pPr lvl="1"/>
            <a:endParaRPr lang="en-US" dirty="0"/>
          </a:p>
        </p:txBody>
      </p:sp>
    </p:spTree>
    <p:extLst>
      <p:ext uri="{BB962C8B-B14F-4D97-AF65-F5344CB8AC3E}">
        <p14:creationId xmlns:p14="http://schemas.microsoft.com/office/powerpoint/2010/main" val="1325016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F789-DA24-E4C7-172C-A9316960AC01}"/>
              </a:ext>
            </a:extLst>
          </p:cNvPr>
          <p:cNvSpPr>
            <a:spLocks noGrp="1"/>
          </p:cNvSpPr>
          <p:nvPr>
            <p:ph type="title"/>
          </p:nvPr>
        </p:nvSpPr>
        <p:spPr/>
        <p:txBody>
          <a:bodyPr/>
          <a:lstStyle/>
          <a:p>
            <a:r>
              <a:rPr lang="en-US" dirty="0"/>
              <a:t>Social Equity Program Types</a:t>
            </a:r>
          </a:p>
        </p:txBody>
      </p:sp>
      <p:sp>
        <p:nvSpPr>
          <p:cNvPr id="3" name="Content Placeholder 2">
            <a:extLst>
              <a:ext uri="{FF2B5EF4-FFF2-40B4-BE49-F238E27FC236}">
                <a16:creationId xmlns:a16="http://schemas.microsoft.com/office/drawing/2014/main" id="{4263536A-004D-7BED-9A6F-E149FF221C0A}"/>
              </a:ext>
            </a:extLst>
          </p:cNvPr>
          <p:cNvSpPr>
            <a:spLocks noGrp="1"/>
          </p:cNvSpPr>
          <p:nvPr>
            <p:ph idx="1"/>
          </p:nvPr>
        </p:nvSpPr>
        <p:spPr/>
        <p:txBody>
          <a:bodyPr/>
          <a:lstStyle/>
          <a:p>
            <a:pPr>
              <a:spcBef>
                <a:spcPts val="0"/>
              </a:spcBef>
            </a:pPr>
            <a:r>
              <a:rPr lang="en-US" dirty="0">
                <a:solidFill>
                  <a:schemeClr val="tx1"/>
                </a:solidFill>
              </a:rPr>
              <a:t>Loan and Grant Programs</a:t>
            </a:r>
          </a:p>
          <a:p>
            <a:pPr lvl="1">
              <a:spcBef>
                <a:spcPts val="0"/>
              </a:spcBef>
            </a:pPr>
            <a:r>
              <a:rPr lang="en-US" dirty="0">
                <a:solidFill>
                  <a:schemeClr val="tx1"/>
                </a:solidFill>
              </a:rPr>
              <a:t>Low-interest loans</a:t>
            </a:r>
          </a:p>
          <a:p>
            <a:pPr lvl="1">
              <a:spcBef>
                <a:spcPts val="0"/>
              </a:spcBef>
            </a:pPr>
            <a:r>
              <a:rPr lang="en-US" dirty="0">
                <a:solidFill>
                  <a:schemeClr val="tx1"/>
                </a:solidFill>
              </a:rPr>
              <a:t>Start-up grants</a:t>
            </a:r>
          </a:p>
          <a:p>
            <a:pPr marL="91440" indent="0">
              <a:buNone/>
            </a:pPr>
            <a:endParaRPr lang="en-US" dirty="0"/>
          </a:p>
        </p:txBody>
      </p:sp>
    </p:spTree>
    <p:extLst>
      <p:ext uri="{BB962C8B-B14F-4D97-AF65-F5344CB8AC3E}">
        <p14:creationId xmlns:p14="http://schemas.microsoft.com/office/powerpoint/2010/main" val="149658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5AAF7-CC3A-4371-63A2-75D75DFB2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C81FF-0C5F-E70C-7833-2FBE8306FDB6}"/>
              </a:ext>
            </a:extLst>
          </p:cNvPr>
          <p:cNvSpPr>
            <a:spLocks noGrp="1"/>
          </p:cNvSpPr>
          <p:nvPr>
            <p:ph type="title"/>
          </p:nvPr>
        </p:nvSpPr>
        <p:spPr>
          <a:xfrm>
            <a:off x="914400" y="470780"/>
            <a:ext cx="10200132" cy="1231271"/>
          </a:xfrm>
        </p:spPr>
        <p:txBody>
          <a:bodyPr/>
          <a:lstStyle/>
          <a:p>
            <a:r>
              <a:rPr lang="en-US" sz="3600" dirty="0"/>
              <a:t>Tips for managing social equity programs</a:t>
            </a:r>
            <a:endParaRPr lang="en-US" dirty="0"/>
          </a:p>
        </p:txBody>
      </p:sp>
      <p:sp>
        <p:nvSpPr>
          <p:cNvPr id="3" name="Content Placeholder 2">
            <a:extLst>
              <a:ext uri="{FF2B5EF4-FFF2-40B4-BE49-F238E27FC236}">
                <a16:creationId xmlns:a16="http://schemas.microsoft.com/office/drawing/2014/main" id="{4D19D916-2788-3BD5-0C5D-51192AFE407E}"/>
              </a:ext>
            </a:extLst>
          </p:cNvPr>
          <p:cNvSpPr>
            <a:spLocks noGrp="1"/>
          </p:cNvSpPr>
          <p:nvPr>
            <p:ph idx="1"/>
          </p:nvPr>
        </p:nvSpPr>
        <p:spPr>
          <a:xfrm>
            <a:off x="914399" y="1973655"/>
            <a:ext cx="10755517" cy="3920151"/>
          </a:xfrm>
        </p:spPr>
        <p:txBody>
          <a:bodyPr/>
          <a:lstStyle/>
          <a:p>
            <a:r>
              <a:rPr lang="en-US" sz="1800" dirty="0"/>
              <a:t>Staffing v Outsourcing</a:t>
            </a:r>
          </a:p>
          <a:p>
            <a:pPr marL="91440" indent="0">
              <a:buNone/>
            </a:pPr>
            <a:endParaRPr lang="en-US" sz="18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pic>
        <p:nvPicPr>
          <p:cNvPr id="4" name="Picture 3" descr="A group of people sitting around a table&#10;&#10;Description automatically generated">
            <a:extLst>
              <a:ext uri="{FF2B5EF4-FFF2-40B4-BE49-F238E27FC236}">
                <a16:creationId xmlns:a16="http://schemas.microsoft.com/office/drawing/2014/main" id="{D0EFE5BE-CC37-7732-1B16-F0DDCF0D817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22684" y="2321593"/>
            <a:ext cx="4938945" cy="3572213"/>
          </a:xfrm>
          <a:prstGeom prst="rect">
            <a:avLst/>
          </a:prstGeom>
        </p:spPr>
      </p:pic>
    </p:spTree>
    <p:extLst>
      <p:ext uri="{BB962C8B-B14F-4D97-AF65-F5344CB8AC3E}">
        <p14:creationId xmlns:p14="http://schemas.microsoft.com/office/powerpoint/2010/main" val="1579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24F94-FCC4-4ABA-4D62-DEAA75546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900B5-02FF-23AD-C3F0-7F692325AEC7}"/>
              </a:ext>
            </a:extLst>
          </p:cNvPr>
          <p:cNvSpPr>
            <a:spLocks noGrp="1"/>
          </p:cNvSpPr>
          <p:nvPr>
            <p:ph type="title"/>
          </p:nvPr>
        </p:nvSpPr>
        <p:spPr>
          <a:xfrm>
            <a:off x="914400" y="470780"/>
            <a:ext cx="10200132" cy="2958220"/>
          </a:xfrm>
        </p:spPr>
        <p:txBody>
          <a:bodyPr/>
          <a:lstStyle/>
          <a:p>
            <a:pPr algn="ctr"/>
            <a:r>
              <a:rPr lang="en-US" sz="6000" dirty="0"/>
              <a:t>Ice Breaker</a:t>
            </a:r>
          </a:p>
        </p:txBody>
      </p:sp>
    </p:spTree>
    <p:extLst>
      <p:ext uri="{BB962C8B-B14F-4D97-AF65-F5344CB8AC3E}">
        <p14:creationId xmlns:p14="http://schemas.microsoft.com/office/powerpoint/2010/main" val="2097185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392A-005E-F567-DF85-32050270F2B9}"/>
              </a:ext>
            </a:extLst>
          </p:cNvPr>
          <p:cNvSpPr>
            <a:spLocks noGrp="1"/>
          </p:cNvSpPr>
          <p:nvPr>
            <p:ph type="title"/>
          </p:nvPr>
        </p:nvSpPr>
        <p:spPr>
          <a:xfrm>
            <a:off x="914400" y="914399"/>
            <a:ext cx="10200132" cy="3583859"/>
          </a:xfrm>
        </p:spPr>
        <p:txBody>
          <a:bodyPr/>
          <a:lstStyle/>
          <a:p>
            <a:r>
              <a:rPr lang="en-US" dirty="0"/>
              <a:t>To build thriving local economies and livable communities, social equity programs promote and encourage participation and ownership in the cannabis industry by local residents that have been disproportionately impacted by marijuana prohibition and enforcement.</a:t>
            </a:r>
          </a:p>
        </p:txBody>
      </p:sp>
    </p:spTree>
    <p:extLst>
      <p:ext uri="{BB962C8B-B14F-4D97-AF65-F5344CB8AC3E}">
        <p14:creationId xmlns:p14="http://schemas.microsoft.com/office/powerpoint/2010/main" val="2701291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68B-B740-CE21-53C0-01F73DD94A0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F248A1-C5EF-48BB-4A3C-AF98023B5182}"/>
              </a:ext>
            </a:extLst>
          </p:cNvPr>
          <p:cNvSpPr>
            <a:spLocks noGrp="1"/>
          </p:cNvSpPr>
          <p:nvPr>
            <p:ph idx="1"/>
          </p:nvPr>
        </p:nvSpPr>
        <p:spPr>
          <a:xfrm>
            <a:off x="914400" y="1059255"/>
            <a:ext cx="10592554" cy="4943193"/>
          </a:xfrm>
        </p:spPr>
        <p:txBody>
          <a:bodyPr/>
          <a:lstStyle/>
          <a:p>
            <a:pPr marL="91440" indent="0">
              <a:spcAft>
                <a:spcPts val="0"/>
              </a:spcAft>
              <a:buNone/>
            </a:pPr>
            <a:r>
              <a:rPr lang="en-US" dirty="0"/>
              <a:t>Learning Objective 4: Tips for Managing Social Equity Programs</a:t>
            </a:r>
          </a:p>
          <a:p>
            <a:pPr marL="91440" indent="0">
              <a:spcAft>
                <a:spcPts val="0"/>
              </a:spcAft>
              <a:buNone/>
            </a:pPr>
            <a:r>
              <a:rPr lang="en-US" u="sng" dirty="0"/>
              <a:t>Tips</a:t>
            </a:r>
          </a:p>
          <a:p>
            <a:pPr marL="377100" lvl="1" indent="0">
              <a:lnSpc>
                <a:spcPct val="150000"/>
              </a:lnSpc>
              <a:spcBef>
                <a:spcPts val="0"/>
              </a:spcBef>
              <a:spcAft>
                <a:spcPts val="0"/>
              </a:spcAft>
              <a:buNone/>
            </a:pPr>
            <a:r>
              <a:rPr lang="en-US" sz="1800" dirty="0"/>
              <a:t>Verification qualifications</a:t>
            </a:r>
          </a:p>
          <a:p>
            <a:pPr marL="377100" lvl="1" indent="0">
              <a:lnSpc>
                <a:spcPct val="150000"/>
              </a:lnSpc>
              <a:spcBef>
                <a:spcPts val="0"/>
              </a:spcBef>
              <a:spcAft>
                <a:spcPts val="0"/>
              </a:spcAft>
              <a:buNone/>
            </a:pPr>
            <a:r>
              <a:rPr lang="en-US" sz="1800" dirty="0"/>
              <a:t>Social Equity Plans</a:t>
            </a:r>
          </a:p>
          <a:p>
            <a:pPr marL="377100" lvl="1" indent="0">
              <a:lnSpc>
                <a:spcPct val="150000"/>
              </a:lnSpc>
              <a:spcBef>
                <a:spcPts val="0"/>
              </a:spcBef>
              <a:spcAft>
                <a:spcPts val="0"/>
              </a:spcAft>
              <a:buNone/>
            </a:pPr>
            <a:r>
              <a:rPr lang="en-US" sz="1800" dirty="0"/>
              <a:t>Establishing municipality social equity goals</a:t>
            </a:r>
          </a:p>
          <a:p>
            <a:pPr marL="377100" lvl="1" indent="0">
              <a:lnSpc>
                <a:spcPct val="150000"/>
              </a:lnSpc>
              <a:spcBef>
                <a:spcPts val="0"/>
              </a:spcBef>
              <a:spcAft>
                <a:spcPts val="0"/>
              </a:spcAft>
              <a:buNone/>
            </a:pPr>
            <a:r>
              <a:rPr lang="en-US" sz="1800" dirty="0"/>
              <a:t>Mitigating Corporate Dominance</a:t>
            </a:r>
          </a:p>
          <a:p>
            <a:pPr marL="377100" lvl="1" indent="0">
              <a:lnSpc>
                <a:spcPct val="150000"/>
              </a:lnSpc>
              <a:spcBef>
                <a:spcPts val="0"/>
              </a:spcBef>
              <a:spcAft>
                <a:spcPts val="0"/>
              </a:spcAft>
              <a:buNone/>
            </a:pPr>
            <a:r>
              <a:rPr lang="en-US" sz="1800" dirty="0"/>
              <a:t>Social equity program types</a:t>
            </a:r>
          </a:p>
          <a:p>
            <a:pPr marL="377100" lvl="1" indent="0">
              <a:lnSpc>
                <a:spcPct val="150000"/>
              </a:lnSpc>
              <a:spcBef>
                <a:spcPts val="0"/>
              </a:spcBef>
              <a:spcAft>
                <a:spcPts val="0"/>
              </a:spcAft>
              <a:buNone/>
            </a:pPr>
            <a:r>
              <a:rPr lang="en-US" sz="1800" dirty="0"/>
              <a:t>Staffing</a:t>
            </a:r>
          </a:p>
          <a:p>
            <a:pPr marL="91440" indent="0">
              <a:buNone/>
            </a:pPr>
            <a:endParaRPr lang="en-US" sz="2000" u="sng" dirty="0"/>
          </a:p>
          <a:p>
            <a:pPr marL="91440" indent="0">
              <a:buNone/>
            </a:pPr>
            <a:endParaRPr lang="en-US" dirty="0"/>
          </a:p>
        </p:txBody>
      </p:sp>
      <p:pic>
        <p:nvPicPr>
          <p:cNvPr id="8" name="Picture 7" descr="A check mark in a box&#10;&#10;Description automatically generated">
            <a:extLst>
              <a:ext uri="{FF2B5EF4-FFF2-40B4-BE49-F238E27FC236}">
                <a16:creationId xmlns:a16="http://schemas.microsoft.com/office/drawing/2014/main" id="{62C4CB71-51EB-6FB2-D8C5-76C68929CA9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3621" y="1945079"/>
            <a:ext cx="246301" cy="218113"/>
          </a:xfrm>
          <a:prstGeom prst="rect">
            <a:avLst/>
          </a:prstGeom>
        </p:spPr>
      </p:pic>
      <p:pic>
        <p:nvPicPr>
          <p:cNvPr id="9" name="Picture 8" descr="A check mark in a box&#10;&#10;Description automatically generated">
            <a:extLst>
              <a:ext uri="{FF2B5EF4-FFF2-40B4-BE49-F238E27FC236}">
                <a16:creationId xmlns:a16="http://schemas.microsoft.com/office/drawing/2014/main" id="{9262E21D-CB9E-912B-0DE1-680DEA73CFD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9668" y="2380671"/>
            <a:ext cx="246301" cy="218113"/>
          </a:xfrm>
          <a:prstGeom prst="rect">
            <a:avLst/>
          </a:prstGeom>
        </p:spPr>
      </p:pic>
      <p:pic>
        <p:nvPicPr>
          <p:cNvPr id="10" name="Picture 9" descr="A check mark in a box&#10;&#10;Description automatically generated">
            <a:extLst>
              <a:ext uri="{FF2B5EF4-FFF2-40B4-BE49-F238E27FC236}">
                <a16:creationId xmlns:a16="http://schemas.microsoft.com/office/drawing/2014/main" id="{DC413A80-A178-0FAB-501D-428B78B4A4E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5715" y="2812659"/>
            <a:ext cx="246301" cy="218113"/>
          </a:xfrm>
          <a:prstGeom prst="rect">
            <a:avLst/>
          </a:prstGeom>
        </p:spPr>
      </p:pic>
      <p:pic>
        <p:nvPicPr>
          <p:cNvPr id="11" name="Picture 10" descr="A check mark in a box&#10;&#10;Description automatically generated">
            <a:extLst>
              <a:ext uri="{FF2B5EF4-FFF2-40B4-BE49-F238E27FC236}">
                <a16:creationId xmlns:a16="http://schemas.microsoft.com/office/drawing/2014/main" id="{6428058F-3E84-E543-FD56-1C013EBF8E0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5715" y="3198209"/>
            <a:ext cx="246301" cy="218113"/>
          </a:xfrm>
          <a:prstGeom prst="rect">
            <a:avLst/>
          </a:prstGeom>
        </p:spPr>
      </p:pic>
      <p:pic>
        <p:nvPicPr>
          <p:cNvPr id="12" name="Picture 11" descr="A check mark in a box&#10;&#10;Description automatically generated">
            <a:extLst>
              <a:ext uri="{FF2B5EF4-FFF2-40B4-BE49-F238E27FC236}">
                <a16:creationId xmlns:a16="http://schemas.microsoft.com/office/drawing/2014/main" id="{0E72DB8E-DD94-1763-4F82-6815714E8D5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3621" y="3609116"/>
            <a:ext cx="246301" cy="218113"/>
          </a:xfrm>
          <a:prstGeom prst="rect">
            <a:avLst/>
          </a:prstGeom>
        </p:spPr>
      </p:pic>
      <p:pic>
        <p:nvPicPr>
          <p:cNvPr id="14" name="Picture 13" descr="A check mark in a box&#10;&#10;Description automatically generated">
            <a:extLst>
              <a:ext uri="{FF2B5EF4-FFF2-40B4-BE49-F238E27FC236}">
                <a16:creationId xmlns:a16="http://schemas.microsoft.com/office/drawing/2014/main" id="{74D6C535-B951-CE81-691A-A4709F02DB0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5714" y="4009325"/>
            <a:ext cx="246301" cy="218113"/>
          </a:xfrm>
          <a:prstGeom prst="rect">
            <a:avLst/>
          </a:prstGeom>
        </p:spPr>
      </p:pic>
      <p:sp>
        <p:nvSpPr>
          <p:cNvPr id="17" name="Title 3">
            <a:extLst>
              <a:ext uri="{FF2B5EF4-FFF2-40B4-BE49-F238E27FC236}">
                <a16:creationId xmlns:a16="http://schemas.microsoft.com/office/drawing/2014/main" id="{0E90E795-8C43-BA6E-60A6-02671260B8C3}"/>
              </a:ext>
            </a:extLst>
          </p:cNvPr>
          <p:cNvSpPr txBox="1">
            <a:spLocks/>
          </p:cNvSpPr>
          <p:nvPr/>
        </p:nvSpPr>
        <p:spPr>
          <a:xfrm>
            <a:off x="914400" y="244445"/>
            <a:ext cx="10200132" cy="598331"/>
          </a:xfrm>
          <a:prstGeom prst="rect">
            <a:avLst/>
          </a:prstGeom>
          <a:noFill/>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2400" dirty="0"/>
              <a:t>Let’s Review!</a:t>
            </a:r>
            <a:endParaRPr lang="en-US" sz="2400" b="1" dirty="0"/>
          </a:p>
        </p:txBody>
      </p:sp>
    </p:spTree>
    <p:extLst>
      <p:ext uri="{BB962C8B-B14F-4D97-AF65-F5344CB8AC3E}">
        <p14:creationId xmlns:p14="http://schemas.microsoft.com/office/powerpoint/2010/main" val="1310956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95689-A3F2-3630-7E61-1FFB85A95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3B6BE-AC86-7D16-AF00-9AF5189803F4}"/>
              </a:ext>
            </a:extLst>
          </p:cNvPr>
          <p:cNvSpPr>
            <a:spLocks noGrp="1"/>
          </p:cNvSpPr>
          <p:nvPr>
            <p:ph type="title"/>
          </p:nvPr>
        </p:nvSpPr>
        <p:spPr>
          <a:xfrm>
            <a:off x="914400" y="2290527"/>
            <a:ext cx="10204704" cy="3114392"/>
          </a:xfrm>
        </p:spPr>
        <p:txBody>
          <a:bodyPr/>
          <a:lstStyle/>
          <a:p>
            <a:r>
              <a:rPr lang="en-US" sz="3600" dirty="0"/>
              <a:t>Tips for managing community benefits programs</a:t>
            </a:r>
            <a:br>
              <a:rPr lang="en-US" sz="3600" dirty="0"/>
            </a:br>
            <a:br>
              <a:rPr lang="en-US" sz="3600" dirty="0"/>
            </a:br>
            <a:br>
              <a:rPr lang="en-US" sz="3600" dirty="0"/>
            </a:br>
            <a:endParaRPr lang="en-US" dirty="0"/>
          </a:p>
        </p:txBody>
      </p:sp>
    </p:spTree>
    <p:extLst>
      <p:ext uri="{BB962C8B-B14F-4D97-AF65-F5344CB8AC3E}">
        <p14:creationId xmlns:p14="http://schemas.microsoft.com/office/powerpoint/2010/main" val="2624721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06C27-6660-096E-F1BA-FF8E83F61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0A6EA-0CB3-B707-C5F6-3D44AF2F98E4}"/>
              </a:ext>
            </a:extLst>
          </p:cNvPr>
          <p:cNvSpPr>
            <a:spLocks noGrp="1"/>
          </p:cNvSpPr>
          <p:nvPr>
            <p:ph type="title"/>
          </p:nvPr>
        </p:nvSpPr>
        <p:spPr>
          <a:xfrm>
            <a:off x="914400" y="470780"/>
            <a:ext cx="10200132" cy="1231271"/>
          </a:xfrm>
        </p:spPr>
        <p:txBody>
          <a:bodyPr/>
          <a:lstStyle/>
          <a:p>
            <a:r>
              <a:rPr lang="en-US" sz="3600" dirty="0"/>
              <a:t>Tips for managing community benefits</a:t>
            </a:r>
            <a:endParaRPr lang="en-US" dirty="0"/>
          </a:p>
        </p:txBody>
      </p:sp>
      <p:sp>
        <p:nvSpPr>
          <p:cNvPr id="3" name="Content Placeholder 2">
            <a:extLst>
              <a:ext uri="{FF2B5EF4-FFF2-40B4-BE49-F238E27FC236}">
                <a16:creationId xmlns:a16="http://schemas.microsoft.com/office/drawing/2014/main" id="{AF377961-14C2-D895-C210-13EABE1B3A9F}"/>
              </a:ext>
            </a:extLst>
          </p:cNvPr>
          <p:cNvSpPr>
            <a:spLocks noGrp="1"/>
          </p:cNvSpPr>
          <p:nvPr>
            <p:ph idx="1"/>
          </p:nvPr>
        </p:nvSpPr>
        <p:spPr>
          <a:xfrm>
            <a:off x="914399" y="1973655"/>
            <a:ext cx="5432080" cy="3920151"/>
          </a:xfrm>
        </p:spPr>
        <p:txBody>
          <a:bodyPr/>
          <a:lstStyle/>
          <a:p>
            <a:r>
              <a:rPr lang="en-US" sz="1800" dirty="0"/>
              <a:t>Applicants must have a plan and a commitment to the community it plans on conducting business in</a:t>
            </a:r>
          </a:p>
          <a:p>
            <a:r>
              <a:rPr lang="en-US" sz="1800" dirty="0"/>
              <a:t>Develop an evaluation process for community benefits</a:t>
            </a:r>
          </a:p>
          <a:p>
            <a:r>
              <a:rPr lang="en-US" sz="1800" dirty="0"/>
              <a:t>Publish Community Benefits Pledges so neighborhood associations, community groups and property owners will know operator’s commitments</a:t>
            </a:r>
          </a:p>
          <a:p>
            <a:r>
              <a:rPr lang="en-US" sz="1800" dirty="0"/>
              <a:t>Community Development Agreements</a:t>
            </a:r>
          </a:p>
          <a:p>
            <a:r>
              <a:rPr lang="en-US" sz="1800" dirty="0"/>
              <a:t>Monitoring</a:t>
            </a:r>
            <a:endParaRPr lang="en-US" sz="1700" dirty="0"/>
          </a:p>
          <a:p>
            <a:pPr marL="91440" inden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pic>
        <p:nvPicPr>
          <p:cNvPr id="5" name="Picture 4" descr="A gazebo in a park&#10;&#10;Description automatically generated">
            <a:extLst>
              <a:ext uri="{FF2B5EF4-FFF2-40B4-BE49-F238E27FC236}">
                <a16:creationId xmlns:a16="http://schemas.microsoft.com/office/drawing/2014/main" id="{652190F3-539E-E826-B9D3-DD8A020C79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79935" y="1774479"/>
            <a:ext cx="4460921" cy="4119327"/>
          </a:xfrm>
          <a:prstGeom prst="rect">
            <a:avLst/>
          </a:prstGeom>
        </p:spPr>
      </p:pic>
    </p:spTree>
    <p:extLst>
      <p:ext uri="{BB962C8B-B14F-4D97-AF65-F5344CB8AC3E}">
        <p14:creationId xmlns:p14="http://schemas.microsoft.com/office/powerpoint/2010/main" val="1847128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8EBEF-1A31-C8DB-845B-09D75E460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2A56C-ACD4-8ECC-9F8E-53F3D0203FAE}"/>
              </a:ext>
            </a:extLst>
          </p:cNvPr>
          <p:cNvSpPr>
            <a:spLocks noGrp="1"/>
          </p:cNvSpPr>
          <p:nvPr>
            <p:ph type="title"/>
          </p:nvPr>
        </p:nvSpPr>
        <p:spPr>
          <a:xfrm>
            <a:off x="914400" y="470780"/>
            <a:ext cx="10200132" cy="1231271"/>
          </a:xfrm>
        </p:spPr>
        <p:txBody>
          <a:bodyPr/>
          <a:lstStyle/>
          <a:p>
            <a:r>
              <a:rPr lang="en-US" sz="3600" dirty="0"/>
              <a:t>Community Benefits Scoring</a:t>
            </a:r>
            <a:endParaRPr lang="en-US" dirty="0"/>
          </a:p>
        </p:txBody>
      </p:sp>
      <p:pic>
        <p:nvPicPr>
          <p:cNvPr id="7" name="Content Placeholder 4" descr="A black and white document with white text&#10;&#10;Description automatically generated">
            <a:extLst>
              <a:ext uri="{FF2B5EF4-FFF2-40B4-BE49-F238E27FC236}">
                <a16:creationId xmlns:a16="http://schemas.microsoft.com/office/drawing/2014/main" id="{E664AEDD-8381-FC0D-102C-D40AB16018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0611" y="1702051"/>
            <a:ext cx="4586347" cy="4327557"/>
          </a:xfrm>
        </p:spPr>
      </p:pic>
    </p:spTree>
    <p:extLst>
      <p:ext uri="{BB962C8B-B14F-4D97-AF65-F5344CB8AC3E}">
        <p14:creationId xmlns:p14="http://schemas.microsoft.com/office/powerpoint/2010/main" val="104063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65AB4-73BC-E182-EE2D-DC120D443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107BA-AF64-4B8D-F5C5-588740E80CBD}"/>
              </a:ext>
            </a:extLst>
          </p:cNvPr>
          <p:cNvSpPr>
            <a:spLocks noGrp="1"/>
          </p:cNvSpPr>
          <p:nvPr>
            <p:ph type="title"/>
          </p:nvPr>
        </p:nvSpPr>
        <p:spPr>
          <a:xfrm>
            <a:off x="914400" y="470780"/>
            <a:ext cx="10200132" cy="1231271"/>
          </a:xfrm>
        </p:spPr>
        <p:txBody>
          <a:bodyPr/>
          <a:lstStyle/>
          <a:p>
            <a:r>
              <a:rPr lang="en-US" sz="3600" dirty="0"/>
              <a:t>Tips for managing community benefits</a:t>
            </a:r>
            <a:endParaRPr lang="en-US" dirty="0"/>
          </a:p>
        </p:txBody>
      </p:sp>
      <p:sp>
        <p:nvSpPr>
          <p:cNvPr id="3" name="Content Placeholder 2">
            <a:extLst>
              <a:ext uri="{FF2B5EF4-FFF2-40B4-BE49-F238E27FC236}">
                <a16:creationId xmlns:a16="http://schemas.microsoft.com/office/drawing/2014/main" id="{AE11B21C-94EC-673E-FE65-361FD0240B08}"/>
              </a:ext>
            </a:extLst>
          </p:cNvPr>
          <p:cNvSpPr>
            <a:spLocks noGrp="1"/>
          </p:cNvSpPr>
          <p:nvPr>
            <p:ph idx="1"/>
          </p:nvPr>
        </p:nvSpPr>
        <p:spPr>
          <a:xfrm>
            <a:off x="914399" y="1973655"/>
            <a:ext cx="10755517" cy="3920151"/>
          </a:xfrm>
        </p:spPr>
        <p:txBody>
          <a:bodyPr/>
          <a:lstStyle/>
          <a:p>
            <a:r>
              <a:rPr lang="en-US" sz="1800" dirty="0"/>
              <a:t>Community Benefits Applicant Profile</a:t>
            </a:r>
          </a:p>
          <a:p>
            <a:pPr lvl="1"/>
            <a:r>
              <a:rPr lang="en-US" sz="1600" dirty="0"/>
              <a:t>Applicant profile would explain their commitment/pledges to the community</a:t>
            </a:r>
            <a:endParaRPr lang="en-US" sz="1700" dirty="0"/>
          </a:p>
          <a:p>
            <a:pPr marL="91440" inden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pic>
        <p:nvPicPr>
          <p:cNvPr id="5" name="Picture 4" descr="A document with text and numbers&#10;&#10;Description automatically generated">
            <a:extLst>
              <a:ext uri="{FF2B5EF4-FFF2-40B4-BE49-F238E27FC236}">
                <a16:creationId xmlns:a16="http://schemas.microsoft.com/office/drawing/2014/main" id="{B896468C-7552-4691-566E-EFDE6FB2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648" y="2637439"/>
            <a:ext cx="3804703" cy="4220561"/>
          </a:xfrm>
          <a:prstGeom prst="rect">
            <a:avLst/>
          </a:prstGeom>
        </p:spPr>
      </p:pic>
    </p:spTree>
    <p:extLst>
      <p:ext uri="{BB962C8B-B14F-4D97-AF65-F5344CB8AC3E}">
        <p14:creationId xmlns:p14="http://schemas.microsoft.com/office/powerpoint/2010/main" val="3597127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E1D78-B91B-3E4F-38B5-CF06191EB8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DE928F-A25B-EDA5-6F3C-8CEE905A8221}"/>
              </a:ext>
            </a:extLst>
          </p:cNvPr>
          <p:cNvSpPr>
            <a:spLocks noGrp="1"/>
          </p:cNvSpPr>
          <p:nvPr>
            <p:ph type="title"/>
          </p:nvPr>
        </p:nvSpPr>
        <p:spPr>
          <a:xfrm>
            <a:off x="914400" y="973247"/>
            <a:ext cx="10200132" cy="2640108"/>
          </a:xfrm>
        </p:spPr>
        <p:txBody>
          <a:bodyPr/>
          <a:lstStyle/>
          <a:p>
            <a:pPr algn="ctr"/>
            <a:r>
              <a:rPr lang="en-US" sz="4000" dirty="0"/>
              <a:t>Community Benefits </a:t>
            </a:r>
            <a:br>
              <a:rPr lang="en-US" sz="4000" dirty="0"/>
            </a:br>
            <a:r>
              <a:rPr lang="en-US" sz="4000" dirty="0"/>
              <a:t>Citizens Monitoring Taskforce</a:t>
            </a:r>
            <a:br>
              <a:rPr lang="en-US" sz="4000" dirty="0"/>
            </a:br>
            <a:endParaRPr lang="en-US" sz="4000" b="1" dirty="0"/>
          </a:p>
        </p:txBody>
      </p:sp>
    </p:spTree>
    <p:extLst>
      <p:ext uri="{BB962C8B-B14F-4D97-AF65-F5344CB8AC3E}">
        <p14:creationId xmlns:p14="http://schemas.microsoft.com/office/powerpoint/2010/main" val="2777961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8EE-6406-537B-8CD1-08E32EC0CCF2}"/>
              </a:ext>
            </a:extLst>
          </p:cNvPr>
          <p:cNvSpPr>
            <a:spLocks noGrp="1"/>
          </p:cNvSpPr>
          <p:nvPr>
            <p:ph type="title"/>
          </p:nvPr>
        </p:nvSpPr>
        <p:spPr>
          <a:xfrm>
            <a:off x="914400" y="914399"/>
            <a:ext cx="10200132" cy="2743201"/>
          </a:xfrm>
        </p:spPr>
        <p:txBody>
          <a:bodyPr/>
          <a:lstStyle/>
          <a:p>
            <a:r>
              <a:rPr lang="en-US" dirty="0"/>
              <a:t>To build thriving local economies and livable communities where cannabis businesses are operating, community benefits are a key ingredient to their success.</a:t>
            </a:r>
          </a:p>
        </p:txBody>
      </p:sp>
    </p:spTree>
    <p:extLst>
      <p:ext uri="{BB962C8B-B14F-4D97-AF65-F5344CB8AC3E}">
        <p14:creationId xmlns:p14="http://schemas.microsoft.com/office/powerpoint/2010/main" val="1093081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EB803-B407-5569-7929-2249FB21FAA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151053-5245-C1FA-7961-B52B3F476F70}"/>
              </a:ext>
            </a:extLst>
          </p:cNvPr>
          <p:cNvSpPr>
            <a:spLocks noGrp="1"/>
          </p:cNvSpPr>
          <p:nvPr>
            <p:ph idx="1"/>
          </p:nvPr>
        </p:nvSpPr>
        <p:spPr>
          <a:xfrm>
            <a:off x="914400" y="1059255"/>
            <a:ext cx="10592554" cy="4943193"/>
          </a:xfrm>
        </p:spPr>
        <p:txBody>
          <a:bodyPr/>
          <a:lstStyle/>
          <a:p>
            <a:pPr marL="91440" indent="0">
              <a:spcAft>
                <a:spcPts val="0"/>
              </a:spcAft>
              <a:buNone/>
            </a:pPr>
            <a:r>
              <a:rPr lang="en-US" dirty="0"/>
              <a:t>Learning Objective 5: Tips for Managing Community Benefits Programs</a:t>
            </a:r>
          </a:p>
          <a:p>
            <a:pPr marL="91440" indent="0">
              <a:spcAft>
                <a:spcPts val="0"/>
              </a:spcAft>
              <a:buNone/>
            </a:pPr>
            <a:r>
              <a:rPr lang="en-US" u="sng" dirty="0"/>
              <a:t>Tips</a:t>
            </a:r>
          </a:p>
          <a:p>
            <a:pPr marL="377100" lvl="1" indent="0">
              <a:lnSpc>
                <a:spcPct val="150000"/>
              </a:lnSpc>
              <a:spcBef>
                <a:spcPts val="0"/>
              </a:spcBef>
              <a:spcAft>
                <a:spcPts val="0"/>
              </a:spcAft>
              <a:buNone/>
            </a:pPr>
            <a:r>
              <a:rPr lang="en-US" sz="1800" dirty="0"/>
              <a:t>Applicant Commitments</a:t>
            </a:r>
          </a:p>
          <a:p>
            <a:pPr marL="377100" lvl="1" indent="0">
              <a:lnSpc>
                <a:spcPct val="150000"/>
              </a:lnSpc>
              <a:spcBef>
                <a:spcPts val="0"/>
              </a:spcBef>
              <a:spcAft>
                <a:spcPts val="0"/>
              </a:spcAft>
              <a:buNone/>
            </a:pPr>
            <a:r>
              <a:rPr lang="en-US" sz="1800" dirty="0"/>
              <a:t>Develop an evaluation process for community benefits</a:t>
            </a:r>
          </a:p>
          <a:p>
            <a:pPr marL="377100" lvl="1" indent="0">
              <a:lnSpc>
                <a:spcPct val="150000"/>
              </a:lnSpc>
              <a:spcBef>
                <a:spcPts val="0"/>
              </a:spcBef>
              <a:spcAft>
                <a:spcPts val="0"/>
              </a:spcAft>
              <a:buNone/>
            </a:pPr>
            <a:r>
              <a:rPr lang="en-US" sz="1800" dirty="0"/>
              <a:t>Publish Community Benefits Pledges</a:t>
            </a:r>
          </a:p>
          <a:p>
            <a:pPr marL="377100" lvl="1" indent="0">
              <a:lnSpc>
                <a:spcPct val="150000"/>
              </a:lnSpc>
              <a:spcBef>
                <a:spcPts val="0"/>
              </a:spcBef>
              <a:spcAft>
                <a:spcPts val="0"/>
              </a:spcAft>
              <a:buNone/>
            </a:pPr>
            <a:r>
              <a:rPr lang="en-US" sz="1800" dirty="0"/>
              <a:t>Community Development Agreements</a:t>
            </a:r>
          </a:p>
          <a:p>
            <a:pPr marL="377100" lvl="1" indent="0">
              <a:lnSpc>
                <a:spcPct val="150000"/>
              </a:lnSpc>
              <a:spcBef>
                <a:spcPts val="0"/>
              </a:spcBef>
              <a:spcAft>
                <a:spcPts val="0"/>
              </a:spcAft>
              <a:buNone/>
            </a:pPr>
            <a:r>
              <a:rPr lang="en-US" sz="1800" dirty="0"/>
              <a:t>Monitoring</a:t>
            </a:r>
          </a:p>
          <a:p>
            <a:pPr marL="91440" indent="0">
              <a:buNone/>
            </a:pPr>
            <a:endParaRPr lang="en-US" sz="2000" u="sng" dirty="0"/>
          </a:p>
          <a:p>
            <a:pPr marL="91440" indent="0">
              <a:buNone/>
            </a:pPr>
            <a:endParaRPr lang="en-US" dirty="0"/>
          </a:p>
        </p:txBody>
      </p:sp>
      <p:pic>
        <p:nvPicPr>
          <p:cNvPr id="2" name="Picture 1" descr="A check mark in a box&#10;&#10;Description automatically generated">
            <a:extLst>
              <a:ext uri="{FF2B5EF4-FFF2-40B4-BE49-F238E27FC236}">
                <a16:creationId xmlns:a16="http://schemas.microsoft.com/office/drawing/2014/main" id="{441CD699-CF93-C398-A7CC-24FACA8A4D3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4184" y="1980344"/>
            <a:ext cx="246301" cy="218113"/>
          </a:xfrm>
          <a:prstGeom prst="rect">
            <a:avLst/>
          </a:prstGeom>
        </p:spPr>
      </p:pic>
      <p:pic>
        <p:nvPicPr>
          <p:cNvPr id="3" name="Picture 2" descr="A check mark in a box&#10;&#10;Description automatically generated">
            <a:extLst>
              <a:ext uri="{FF2B5EF4-FFF2-40B4-BE49-F238E27FC236}">
                <a16:creationId xmlns:a16="http://schemas.microsoft.com/office/drawing/2014/main" id="{3E27BF03-0DE2-9F27-A21C-ECD9EB3BD02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4185" y="2394736"/>
            <a:ext cx="246301" cy="218113"/>
          </a:xfrm>
          <a:prstGeom prst="rect">
            <a:avLst/>
          </a:prstGeom>
        </p:spPr>
      </p:pic>
      <p:pic>
        <p:nvPicPr>
          <p:cNvPr id="6" name="Picture 5" descr="A check mark in a box&#10;&#10;Description automatically generated">
            <a:extLst>
              <a:ext uri="{FF2B5EF4-FFF2-40B4-BE49-F238E27FC236}">
                <a16:creationId xmlns:a16="http://schemas.microsoft.com/office/drawing/2014/main" id="{167801CD-4124-2542-439D-F42CA2FDA65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4186" y="2777583"/>
            <a:ext cx="246301" cy="218113"/>
          </a:xfrm>
          <a:prstGeom prst="rect">
            <a:avLst/>
          </a:prstGeom>
        </p:spPr>
      </p:pic>
      <p:pic>
        <p:nvPicPr>
          <p:cNvPr id="7" name="Picture 6" descr="A check mark in a box&#10;&#10;Description automatically generated">
            <a:extLst>
              <a:ext uri="{FF2B5EF4-FFF2-40B4-BE49-F238E27FC236}">
                <a16:creationId xmlns:a16="http://schemas.microsoft.com/office/drawing/2014/main" id="{C98C96B5-C766-3841-31BA-C8D5549981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4187" y="3205847"/>
            <a:ext cx="246301" cy="218113"/>
          </a:xfrm>
          <a:prstGeom prst="rect">
            <a:avLst/>
          </a:prstGeom>
        </p:spPr>
      </p:pic>
      <p:pic>
        <p:nvPicPr>
          <p:cNvPr id="13" name="Picture 12" descr="A check mark in a box&#10;&#10;Description automatically generated">
            <a:extLst>
              <a:ext uri="{FF2B5EF4-FFF2-40B4-BE49-F238E27FC236}">
                <a16:creationId xmlns:a16="http://schemas.microsoft.com/office/drawing/2014/main" id="{3DC68D30-D04C-0085-B212-8FA568A8E8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4187" y="3598405"/>
            <a:ext cx="246301" cy="218113"/>
          </a:xfrm>
          <a:prstGeom prst="rect">
            <a:avLst/>
          </a:prstGeom>
        </p:spPr>
      </p:pic>
      <p:sp>
        <p:nvSpPr>
          <p:cNvPr id="10" name="Title 3">
            <a:extLst>
              <a:ext uri="{FF2B5EF4-FFF2-40B4-BE49-F238E27FC236}">
                <a16:creationId xmlns:a16="http://schemas.microsoft.com/office/drawing/2014/main" id="{599285B4-5B2A-33AF-3D8B-64E47D16B372}"/>
              </a:ext>
            </a:extLst>
          </p:cNvPr>
          <p:cNvSpPr txBox="1">
            <a:spLocks/>
          </p:cNvSpPr>
          <p:nvPr/>
        </p:nvSpPr>
        <p:spPr>
          <a:xfrm>
            <a:off x="914400" y="244445"/>
            <a:ext cx="10200132" cy="598331"/>
          </a:xfrm>
          <a:prstGeom prst="rect">
            <a:avLst/>
          </a:prstGeom>
          <a:noFill/>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2400" dirty="0"/>
              <a:t>Let’s Review!</a:t>
            </a:r>
            <a:endParaRPr lang="en-US" sz="2400" b="1" dirty="0"/>
          </a:p>
        </p:txBody>
      </p:sp>
    </p:spTree>
    <p:extLst>
      <p:ext uri="{BB962C8B-B14F-4D97-AF65-F5344CB8AC3E}">
        <p14:creationId xmlns:p14="http://schemas.microsoft.com/office/powerpoint/2010/main" val="1517485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B92D-CF43-90F2-63EC-44E41C8566AC}"/>
              </a:ext>
            </a:extLst>
          </p:cNvPr>
          <p:cNvSpPr txBox="1">
            <a:spLocks/>
          </p:cNvSpPr>
          <p:nvPr/>
        </p:nvSpPr>
        <p:spPr>
          <a:xfrm>
            <a:off x="1020310" y="529899"/>
            <a:ext cx="10151379" cy="1280613"/>
          </a:xfrm>
          <a:prstGeom prst="rect">
            <a:avLst/>
          </a:prstGeom>
        </p:spPr>
        <p:txBody>
          <a:bodyPr/>
          <a:lstStyle>
            <a:lvl1pPr algn="l" defTabSz="914400" rtl="0" eaLnBrk="1" latinLnBrk="0" hangingPunct="1">
              <a:lnSpc>
                <a:spcPct val="110000"/>
              </a:lnSpc>
              <a:spcBef>
                <a:spcPct val="0"/>
              </a:spcBef>
              <a:buNone/>
              <a:defRPr sz="3600" b="1" i="0" kern="1200" baseline="0">
                <a:solidFill>
                  <a:srgbClr val="3366CC"/>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7200" dirty="0"/>
              <a:t>Resources</a:t>
            </a:r>
          </a:p>
        </p:txBody>
      </p:sp>
      <p:sp>
        <p:nvSpPr>
          <p:cNvPr id="4" name="Content Placeholder 2">
            <a:extLst>
              <a:ext uri="{FF2B5EF4-FFF2-40B4-BE49-F238E27FC236}">
                <a16:creationId xmlns:a16="http://schemas.microsoft.com/office/drawing/2014/main" id="{79112431-5E2B-54FF-70F1-6E2A233A1234}"/>
              </a:ext>
            </a:extLst>
          </p:cNvPr>
          <p:cNvSpPr txBox="1">
            <a:spLocks/>
          </p:cNvSpPr>
          <p:nvPr/>
        </p:nvSpPr>
        <p:spPr>
          <a:xfrm>
            <a:off x="914399" y="1973655"/>
            <a:ext cx="10755517" cy="3920151"/>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b="1" dirty="0"/>
              <a:t>National Council on Municipal Cannabis</a:t>
            </a:r>
          </a:p>
          <a:p>
            <a:pPr marL="91440" indent="0">
              <a:buNone/>
            </a:pPr>
            <a:r>
              <a:rPr lang="en-US" dirty="0">
                <a:hlinkClick r:id="rId3"/>
              </a:rPr>
              <a:t>https://municannabis.org/</a:t>
            </a:r>
            <a:r>
              <a:rPr lang="en-US" dirty="0"/>
              <a:t> </a:t>
            </a:r>
          </a:p>
          <a:p>
            <a:pPr marL="91440" indent="0">
              <a:buNone/>
            </a:pPr>
            <a:r>
              <a:rPr lang="en-US" b="1" dirty="0"/>
              <a:t>National Survey on Local Government Cannabis Regulations and Administration</a:t>
            </a:r>
          </a:p>
          <a:p>
            <a:pPr marL="91440" indent="0">
              <a:buNone/>
            </a:pPr>
            <a:r>
              <a:rPr lang="en-US" dirty="0">
                <a:hlinkClick r:id="rId4"/>
              </a:rPr>
              <a:t>http://regulatorsearch.com/national-survey</a:t>
            </a:r>
            <a:endParaRPr lang="en-US" dirty="0"/>
          </a:p>
          <a:p>
            <a:pPr marL="91440" indent="0">
              <a:buNone/>
            </a:pPr>
            <a:endParaRPr lang="en-US" dirty="0"/>
          </a:p>
          <a:p>
            <a:pPr marL="91440" indent="0">
              <a:buFont typeface="Arial" panose="020B0604020202020204" pitchFamily="34" charse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spTree>
    <p:extLst>
      <p:ext uri="{BB962C8B-B14F-4D97-AF65-F5344CB8AC3E}">
        <p14:creationId xmlns:p14="http://schemas.microsoft.com/office/powerpoint/2010/main" val="126193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2315-C7E5-ED8B-389C-F684D1F68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77091-34EB-5A4E-E63A-FA91247458A8}"/>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4072508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a:extLst>
            <a:ext uri="{FF2B5EF4-FFF2-40B4-BE49-F238E27FC236}">
              <a16:creationId xmlns:a16="http://schemas.microsoft.com/office/drawing/2014/main" id="{B42E1BF7-EA00-93C8-3D73-0CEC3CFAF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86BC2-0242-3235-1431-01D3F21A3196}"/>
              </a:ext>
            </a:extLst>
          </p:cNvPr>
          <p:cNvSpPr txBox="1">
            <a:spLocks/>
          </p:cNvSpPr>
          <p:nvPr/>
        </p:nvSpPr>
        <p:spPr>
          <a:xfrm>
            <a:off x="1020310" y="529899"/>
            <a:ext cx="10151379" cy="1280613"/>
          </a:xfrm>
          <a:prstGeom prst="rect">
            <a:avLst/>
          </a:prstGeom>
        </p:spPr>
        <p:txBody>
          <a:bodyPr/>
          <a:lstStyle>
            <a:lvl1pPr algn="l" defTabSz="914400" rtl="0" eaLnBrk="1" latinLnBrk="0" hangingPunct="1">
              <a:lnSpc>
                <a:spcPct val="110000"/>
              </a:lnSpc>
              <a:spcBef>
                <a:spcPct val="0"/>
              </a:spcBef>
              <a:buNone/>
              <a:defRPr sz="3600" b="1" i="0" kern="1200" baseline="0">
                <a:solidFill>
                  <a:srgbClr val="3366CC"/>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7200" dirty="0"/>
              <a:t>References</a:t>
            </a:r>
          </a:p>
        </p:txBody>
      </p:sp>
      <p:sp>
        <p:nvSpPr>
          <p:cNvPr id="4" name="Content Placeholder 2">
            <a:extLst>
              <a:ext uri="{FF2B5EF4-FFF2-40B4-BE49-F238E27FC236}">
                <a16:creationId xmlns:a16="http://schemas.microsoft.com/office/drawing/2014/main" id="{B1008EC0-0CCC-E8B6-7103-2F11FFBF8A3C}"/>
              </a:ext>
            </a:extLst>
          </p:cNvPr>
          <p:cNvSpPr txBox="1">
            <a:spLocks/>
          </p:cNvSpPr>
          <p:nvPr/>
        </p:nvSpPr>
        <p:spPr>
          <a:xfrm>
            <a:off x="914399" y="1973655"/>
            <a:ext cx="10755517" cy="3920151"/>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Font typeface="Arial" panose="020B0604020202020204" pitchFamily="34" charset="0"/>
              <a:buNone/>
            </a:pPr>
            <a:endParaRPr lang="en-US" sz="160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p>
        </p:txBody>
      </p:sp>
      <p:sp>
        <p:nvSpPr>
          <p:cNvPr id="3" name="Content Placeholder 2">
            <a:extLst>
              <a:ext uri="{FF2B5EF4-FFF2-40B4-BE49-F238E27FC236}">
                <a16:creationId xmlns:a16="http://schemas.microsoft.com/office/drawing/2014/main" id="{3F450B3F-8661-9A09-61E0-9250FC132FE4}"/>
              </a:ext>
            </a:extLst>
          </p:cNvPr>
          <p:cNvSpPr txBox="1">
            <a:spLocks/>
          </p:cNvSpPr>
          <p:nvPr/>
        </p:nvSpPr>
        <p:spPr>
          <a:xfrm>
            <a:off x="1066799" y="2126055"/>
            <a:ext cx="10755517" cy="3920151"/>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sz="2400" dirty="0"/>
              <a:t>City of Pontiac, Michigan</a:t>
            </a:r>
          </a:p>
          <a:p>
            <a:pPr marL="91440" indent="0">
              <a:buNone/>
            </a:pPr>
            <a:r>
              <a:rPr lang="en-US" dirty="0">
                <a:hlinkClick r:id="rId3"/>
              </a:rPr>
              <a:t>https://pontiac.mi.us/departments/clerk/medical_marihuana.php</a:t>
            </a:r>
            <a:endParaRPr lang="en-US" dirty="0"/>
          </a:p>
          <a:p>
            <a:pPr marL="91440" indent="0">
              <a:buNone/>
            </a:pPr>
            <a:endParaRPr lang="en-US" dirty="0"/>
          </a:p>
          <a:p>
            <a:pPr>
              <a:lnSpc>
                <a:spcPct val="90000"/>
              </a:lnSpc>
              <a:spcBef>
                <a:spcPts val="0"/>
              </a:spcBef>
            </a:pPr>
            <a:endParaRPr lang="en-US" sz="1600" dirty="0"/>
          </a:p>
        </p:txBody>
      </p:sp>
    </p:spTree>
    <p:extLst>
      <p:ext uri="{BB962C8B-B14F-4D97-AF65-F5344CB8AC3E}">
        <p14:creationId xmlns:p14="http://schemas.microsoft.com/office/powerpoint/2010/main" val="1934499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a:extLst>
            <a:ext uri="{FF2B5EF4-FFF2-40B4-BE49-F238E27FC236}">
              <a16:creationId xmlns:a16="http://schemas.microsoft.com/office/drawing/2014/main" id="{C9118C94-5A92-3B13-628B-7225D8E32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9ED5A-AF72-C4C3-41F0-737B7DD54029}"/>
              </a:ext>
            </a:extLst>
          </p:cNvPr>
          <p:cNvSpPr txBox="1">
            <a:spLocks/>
          </p:cNvSpPr>
          <p:nvPr/>
        </p:nvSpPr>
        <p:spPr>
          <a:xfrm>
            <a:off x="1068309" y="731067"/>
            <a:ext cx="4535786" cy="5395866"/>
          </a:xfrm>
          <a:prstGeom prst="rect">
            <a:avLst/>
          </a:prstGeom>
        </p:spPr>
        <p:txBody>
          <a:bodyPr/>
          <a:lstStyle>
            <a:lvl1pPr algn="l" defTabSz="914400" rtl="0" eaLnBrk="1" latinLnBrk="0" hangingPunct="1">
              <a:lnSpc>
                <a:spcPct val="110000"/>
              </a:lnSpc>
              <a:spcBef>
                <a:spcPct val="0"/>
              </a:spcBef>
              <a:buNone/>
              <a:defRPr sz="3600" b="1" i="0" kern="1200" baseline="0">
                <a:solidFill>
                  <a:srgbClr val="3366CC"/>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sz="7200" dirty="0"/>
              <a:t>Questions and Answers</a:t>
            </a:r>
          </a:p>
        </p:txBody>
      </p:sp>
      <p:pic>
        <p:nvPicPr>
          <p:cNvPr id="3" name="Graphic 2" descr="Question mark">
            <a:extLst>
              <a:ext uri="{FF2B5EF4-FFF2-40B4-BE49-F238E27FC236}">
                <a16:creationId xmlns:a16="http://schemas.microsoft.com/office/drawing/2014/main" id="{78419C11-BB59-AACD-5451-E507F95D08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820668"/>
            <a:ext cx="4546708" cy="4546708"/>
          </a:xfrm>
          <a:prstGeom prst="rect">
            <a:avLst/>
          </a:prstGeom>
        </p:spPr>
      </p:pic>
    </p:spTree>
    <p:extLst>
      <p:ext uri="{BB962C8B-B14F-4D97-AF65-F5344CB8AC3E}">
        <p14:creationId xmlns:p14="http://schemas.microsoft.com/office/powerpoint/2010/main" val="100482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F259386-CCB5-5A23-677E-0C33415AE772}"/>
              </a:ext>
            </a:extLst>
          </p:cNvPr>
          <p:cNvSpPr>
            <a:spLocks noGrp="1"/>
          </p:cNvSpPr>
          <p:nvPr>
            <p:ph idx="1"/>
          </p:nvPr>
        </p:nvSpPr>
        <p:spPr>
          <a:xfrm>
            <a:off x="993648" y="1417772"/>
            <a:ext cx="10204704" cy="4416099"/>
          </a:xfrm>
        </p:spPr>
        <p:txBody>
          <a:bodyPr/>
          <a:lstStyle/>
          <a:p>
            <a:r>
              <a:rPr lang="en-US" sz="2800" dirty="0"/>
              <a:t>Determine if your municipality has the staff capacity to manage cannabis regulations or if you need to engage the services of a consultant</a:t>
            </a:r>
          </a:p>
          <a:p>
            <a:r>
              <a:rPr lang="en-US" sz="2800" dirty="0"/>
              <a:t>Develop Application and Evaluation Process Frameworks for Cannabis Licensing</a:t>
            </a:r>
          </a:p>
          <a:p>
            <a:r>
              <a:rPr lang="en-US" sz="2800" dirty="0"/>
              <a:t>Know how to create and maintain stakeholder relationships</a:t>
            </a:r>
          </a:p>
          <a:p>
            <a:r>
              <a:rPr lang="en-US" sz="2800" dirty="0"/>
              <a:t>Apply tips for managing social equity and community benefits programs</a:t>
            </a:r>
          </a:p>
          <a:p>
            <a:endParaRPr lang="en-US" dirty="0"/>
          </a:p>
        </p:txBody>
      </p:sp>
      <p:sp>
        <p:nvSpPr>
          <p:cNvPr id="3" name="Title 1">
            <a:extLst>
              <a:ext uri="{FF2B5EF4-FFF2-40B4-BE49-F238E27FC236}">
                <a16:creationId xmlns:a16="http://schemas.microsoft.com/office/drawing/2014/main" id="{0F83C5F6-E470-4461-567A-83CD4D0C0559}"/>
              </a:ext>
            </a:extLst>
          </p:cNvPr>
          <p:cNvSpPr>
            <a:spLocks noGrp="1"/>
          </p:cNvSpPr>
          <p:nvPr>
            <p:ph type="title"/>
          </p:nvPr>
        </p:nvSpPr>
        <p:spPr>
          <a:xfrm>
            <a:off x="998220" y="461637"/>
            <a:ext cx="10200132" cy="589924"/>
          </a:xfrm>
        </p:spPr>
        <p:txBody>
          <a:bodyPr/>
          <a:lstStyle/>
          <a:p>
            <a:r>
              <a:rPr lang="en-US" dirty="0"/>
              <a:t>As a result of this training, you will be able to:</a:t>
            </a:r>
          </a:p>
        </p:txBody>
      </p:sp>
    </p:spTree>
    <p:extLst>
      <p:ext uri="{BB962C8B-B14F-4D97-AF65-F5344CB8AC3E}">
        <p14:creationId xmlns:p14="http://schemas.microsoft.com/office/powerpoint/2010/main" val="227239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AEE5A-0242-BA74-6F78-8F518A2FE2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7518A8-2478-ECF1-9437-20A3742437D4}"/>
              </a:ext>
            </a:extLst>
          </p:cNvPr>
          <p:cNvSpPr>
            <a:spLocks noGrp="1"/>
          </p:cNvSpPr>
          <p:nvPr>
            <p:ph type="title"/>
          </p:nvPr>
        </p:nvSpPr>
        <p:spPr>
          <a:xfrm>
            <a:off x="914400" y="271605"/>
            <a:ext cx="10200132" cy="606220"/>
          </a:xfrm>
        </p:spPr>
        <p:txBody>
          <a:bodyPr/>
          <a:lstStyle/>
          <a:p>
            <a:pPr algn="ctr"/>
            <a:r>
              <a:rPr lang="en-US" sz="4000" dirty="0"/>
              <a:t>Agenda</a:t>
            </a:r>
            <a:endParaRPr lang="en-US" sz="4000" b="1" dirty="0"/>
          </a:p>
        </p:txBody>
      </p:sp>
      <p:sp>
        <p:nvSpPr>
          <p:cNvPr id="5" name="Content Placeholder 4">
            <a:extLst>
              <a:ext uri="{FF2B5EF4-FFF2-40B4-BE49-F238E27FC236}">
                <a16:creationId xmlns:a16="http://schemas.microsoft.com/office/drawing/2014/main" id="{62AA6CED-F256-6D5B-AD30-4538C6C865D9}"/>
              </a:ext>
            </a:extLst>
          </p:cNvPr>
          <p:cNvSpPr>
            <a:spLocks noGrp="1"/>
          </p:cNvSpPr>
          <p:nvPr>
            <p:ph idx="1"/>
          </p:nvPr>
        </p:nvSpPr>
        <p:spPr>
          <a:xfrm>
            <a:off x="914400" y="1024128"/>
            <a:ext cx="10204704" cy="4887785"/>
          </a:xfrm>
        </p:spPr>
        <p:txBody>
          <a:bodyPr/>
          <a:lstStyle/>
          <a:p>
            <a:pPr marL="605790" indent="-514350">
              <a:buFont typeface="+mj-lt"/>
              <a:buAutoNum type="romanUcPeriod"/>
            </a:pPr>
            <a:r>
              <a:rPr lang="en-US" dirty="0"/>
              <a:t>Establishing Municipal Cannabis Regulations</a:t>
            </a:r>
          </a:p>
          <a:p>
            <a:pPr marL="605790" indent="-514350">
              <a:buFont typeface="+mj-lt"/>
              <a:buAutoNum type="romanUcPeriod"/>
            </a:pPr>
            <a:r>
              <a:rPr lang="en-US" dirty="0"/>
              <a:t>Learning Objective 1 - How can municipalities determine if they have the staff capacity to manage cannabis regulations or do they need a consultant</a:t>
            </a:r>
          </a:p>
          <a:p>
            <a:pPr marL="605790" indent="-514350">
              <a:buFont typeface="+mj-lt"/>
              <a:buAutoNum type="romanUcPeriod"/>
            </a:pPr>
            <a:r>
              <a:rPr lang="en-US" dirty="0"/>
              <a:t>Learning Objective 2 - Application and Evaluation Processes for Cannabis Licensing Applications</a:t>
            </a:r>
          </a:p>
          <a:p>
            <a:pPr marL="605790" indent="-514350">
              <a:buFont typeface="+mj-lt"/>
              <a:buAutoNum type="romanUcPeriod"/>
            </a:pPr>
            <a:r>
              <a:rPr lang="en-US" dirty="0"/>
              <a:t>Learning Objective 3 - How to create and maintain stakeholder relationships</a:t>
            </a:r>
          </a:p>
          <a:p>
            <a:pPr marL="605790" indent="-514350">
              <a:buFont typeface="+mj-lt"/>
              <a:buAutoNum type="romanUcPeriod"/>
            </a:pPr>
            <a:r>
              <a:rPr lang="en-US" dirty="0"/>
              <a:t>Activity</a:t>
            </a:r>
          </a:p>
          <a:p>
            <a:pPr marL="605790" indent="-514350">
              <a:buFont typeface="+mj-lt"/>
              <a:buAutoNum type="romanUcPeriod"/>
            </a:pPr>
            <a:r>
              <a:rPr lang="en-US" dirty="0"/>
              <a:t>Learning Objective 4 - Tips for Managing Social Equity Programs</a:t>
            </a:r>
          </a:p>
          <a:p>
            <a:pPr marL="605790" indent="-514350">
              <a:buFont typeface="+mj-lt"/>
              <a:buAutoNum type="romanUcPeriod"/>
            </a:pPr>
            <a:r>
              <a:rPr lang="en-US" dirty="0"/>
              <a:t>Learning Objective 5 - Tips for Managing Community Benefits Programs</a:t>
            </a:r>
          </a:p>
          <a:p>
            <a:pPr marL="605790" indent="-514350">
              <a:buFont typeface="+mj-lt"/>
              <a:buAutoNum type="romanUcPeriod"/>
            </a:pPr>
            <a:r>
              <a:rPr lang="en-US" dirty="0"/>
              <a:t>Resources</a:t>
            </a:r>
          </a:p>
          <a:p>
            <a:pPr marL="605790" indent="-514350">
              <a:buFont typeface="+mj-lt"/>
              <a:buAutoNum type="romanUcPeriod"/>
            </a:pPr>
            <a:endParaRPr lang="en-US" dirty="0"/>
          </a:p>
          <a:p>
            <a:pPr marL="605790" indent="-514350">
              <a:buFont typeface="+mj-lt"/>
              <a:buAutoNum type="romanUcPeriod"/>
            </a:pPr>
            <a:endParaRPr lang="en-US" dirty="0"/>
          </a:p>
          <a:p>
            <a:pPr marL="605790" indent="-514350">
              <a:buFont typeface="+mj-lt"/>
              <a:buAutoNum type="romanUcPeriod"/>
            </a:pPr>
            <a:endParaRPr lang="en-US" dirty="0"/>
          </a:p>
          <a:p>
            <a:pPr marL="605790" indent="-514350">
              <a:buFont typeface="+mj-lt"/>
              <a:buAutoNum type="romanUcPeriod"/>
            </a:pPr>
            <a:endParaRPr lang="en-US" dirty="0"/>
          </a:p>
          <a:p>
            <a:pPr marL="605790" indent="-514350">
              <a:buFont typeface="+mj-lt"/>
              <a:buAutoNum type="romanUcPeriod"/>
            </a:pPr>
            <a:endParaRPr lang="en-US" dirty="0"/>
          </a:p>
          <a:p>
            <a:pPr marL="605790" indent="-514350">
              <a:buFont typeface="+mj-lt"/>
              <a:buAutoNum type="romanUcPeriod"/>
            </a:pPr>
            <a:endParaRPr lang="en-US" dirty="0"/>
          </a:p>
        </p:txBody>
      </p:sp>
    </p:spTree>
    <p:extLst>
      <p:ext uri="{BB962C8B-B14F-4D97-AF65-F5344CB8AC3E}">
        <p14:creationId xmlns:p14="http://schemas.microsoft.com/office/powerpoint/2010/main" val="420317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975A4-25A4-3AE9-D30D-D0D3222793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AB2BBD-331C-988A-E085-8FD412497E49}"/>
              </a:ext>
            </a:extLst>
          </p:cNvPr>
          <p:cNvSpPr>
            <a:spLocks noGrp="1"/>
          </p:cNvSpPr>
          <p:nvPr>
            <p:ph type="title"/>
          </p:nvPr>
        </p:nvSpPr>
        <p:spPr>
          <a:xfrm>
            <a:off x="914400" y="271604"/>
            <a:ext cx="10200132" cy="1330859"/>
          </a:xfrm>
        </p:spPr>
        <p:txBody>
          <a:bodyPr/>
          <a:lstStyle/>
          <a:p>
            <a:pPr algn="ctr"/>
            <a:r>
              <a:rPr lang="en-US" sz="4000" dirty="0"/>
              <a:t>Establishing Municipal Cannabis Regulations</a:t>
            </a:r>
            <a:br>
              <a:rPr lang="en-US" sz="2400" dirty="0"/>
            </a:br>
            <a:endParaRPr lang="en-US" sz="2400" b="1" dirty="0"/>
          </a:p>
        </p:txBody>
      </p:sp>
      <p:sp>
        <p:nvSpPr>
          <p:cNvPr id="5" name="Content Placeholder 4">
            <a:extLst>
              <a:ext uri="{FF2B5EF4-FFF2-40B4-BE49-F238E27FC236}">
                <a16:creationId xmlns:a16="http://schemas.microsoft.com/office/drawing/2014/main" id="{A5378C71-356D-66B1-0FB5-D91FA3B2FB28}"/>
              </a:ext>
            </a:extLst>
          </p:cNvPr>
          <p:cNvSpPr>
            <a:spLocks noGrp="1"/>
          </p:cNvSpPr>
          <p:nvPr>
            <p:ph idx="1"/>
          </p:nvPr>
        </p:nvSpPr>
        <p:spPr>
          <a:xfrm>
            <a:off x="914400" y="1602463"/>
            <a:ext cx="10204704" cy="4309450"/>
          </a:xfrm>
        </p:spPr>
        <p:txBody>
          <a:bodyPr/>
          <a:lstStyle/>
          <a:p>
            <a:pPr marL="91440" indent="0">
              <a:buNone/>
            </a:pPr>
            <a:r>
              <a:rPr lang="en-US" sz="2800" dirty="0"/>
              <a:t>What type of authority has your state law given municipalities in the licensing process?</a:t>
            </a:r>
          </a:p>
          <a:p>
            <a:pPr lvl="1"/>
            <a:r>
              <a:rPr lang="en-US" sz="2800" dirty="0"/>
              <a:t>Zoning</a:t>
            </a:r>
          </a:p>
          <a:p>
            <a:pPr lvl="1"/>
            <a:r>
              <a:rPr lang="en-US" sz="2800" dirty="0"/>
              <a:t>Opt-in/Opt-out</a:t>
            </a:r>
          </a:p>
          <a:p>
            <a:pPr lvl="1"/>
            <a:r>
              <a:rPr lang="en-US" sz="2800" dirty="0"/>
              <a:t>Allow for municipalities to have their own application process</a:t>
            </a:r>
            <a:endParaRPr lang="en-US" dirty="0"/>
          </a:p>
        </p:txBody>
      </p:sp>
    </p:spTree>
    <p:extLst>
      <p:ext uri="{BB962C8B-B14F-4D97-AF65-F5344CB8AC3E}">
        <p14:creationId xmlns:p14="http://schemas.microsoft.com/office/powerpoint/2010/main" val="1446708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3" ma:contentTypeDescription="Create a new document." ma:contentTypeScope="" ma:versionID="646e69cc7ab1cb879de5f9fbefa176f9">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38129ed58ecd964a6f74cf2e265f8f70"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FE144A-2F41-4707-9A1E-344D2671A101}"/>
</file>

<file path=customXml/itemProps2.xml><?xml version="1.0" encoding="utf-8"?>
<ds:datastoreItem xmlns:ds="http://schemas.openxmlformats.org/officeDocument/2006/customXml" ds:itemID="{9B74E41A-4D58-4814-BEDF-BC649507C96B}"/>
</file>

<file path=customXml/itemProps3.xml><?xml version="1.0" encoding="utf-8"?>
<ds:datastoreItem xmlns:ds="http://schemas.openxmlformats.org/officeDocument/2006/customXml" ds:itemID="{77740767-E99C-417D-A2CF-77F35134F73D}"/>
</file>

<file path=docProps/app.xml><?xml version="1.0" encoding="utf-8"?>
<Properties xmlns="http://schemas.openxmlformats.org/officeDocument/2006/extended-properties" xmlns:vt="http://schemas.openxmlformats.org/officeDocument/2006/docPropsVTypes">
  <TotalTime>1789</TotalTime>
  <Words>1991</Words>
  <Application>Microsoft Office PowerPoint</Application>
  <PresentationFormat>Widescreen</PresentationFormat>
  <Paragraphs>258</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Lato</vt:lpstr>
      <vt:lpstr>Lato Black</vt:lpstr>
      <vt:lpstr>Times New Roman</vt:lpstr>
      <vt:lpstr>Office Theme</vt:lpstr>
      <vt:lpstr>What Impact are Cannabis Regulations Having on Municipal Leaders Building Thriving  Local Economies and Livable Communities</vt:lpstr>
      <vt:lpstr>Session Description</vt:lpstr>
      <vt:lpstr>PowerPoint Presentation</vt:lpstr>
      <vt:lpstr>Municipal cannabis regulators are expected to do it all. They have to implement legislative policies, design local regulatory frameworks, evaluate cannabis operator applications and ensure compliance from cannabis license holders. They have to do all this while managing relationships with stakeholders from local elected officials, operators, state regulators, consultants and community leaders. </vt:lpstr>
      <vt:lpstr>Ice Breaker</vt:lpstr>
      <vt:lpstr>LEARNING OBJECTIVES</vt:lpstr>
      <vt:lpstr>As a result of this training, you will be able to:</vt:lpstr>
      <vt:lpstr>Agenda</vt:lpstr>
      <vt:lpstr>Establishing Municipal Cannabis Regulations </vt:lpstr>
      <vt:lpstr>Establishing Municipal Cannabis Regulations</vt:lpstr>
      <vt:lpstr>To build thriving local economies and livable communities, enact ordinances that protect the community interests.</vt:lpstr>
      <vt:lpstr>How can municipalities determine if they have the staff capacity to manage cannabis regulations or do they need a consultant </vt:lpstr>
      <vt:lpstr>There are many methods that can be used to manage cannabis regulations after a municipality has adopted an ordinance. </vt:lpstr>
      <vt:lpstr>Application Review Process </vt:lpstr>
      <vt:lpstr>Questions to Ask Yourself to Determine if You Are Going to Manage Your Program with Internal Staff or a Consultant </vt:lpstr>
      <vt:lpstr>To build thriving local economies and livable communities, staffing decisions should be based on the ability to perform cannabis business compliance and monitoring.</vt:lpstr>
      <vt:lpstr>Let’s Review!</vt:lpstr>
      <vt:lpstr>Application and Evaluation Processes for Cannabis Licensing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Application and Evaluation Processes for Cannabis Licensing Applications </vt:lpstr>
      <vt:lpstr>Litigation is often a part of the application and evaluation process.</vt:lpstr>
      <vt:lpstr>To build thriving local economies and livable communities, develop application and evaluation processes that can with stand legal challenges.</vt:lpstr>
      <vt:lpstr>Let’s Review!</vt:lpstr>
      <vt:lpstr>How to create and maintain stakeholder relationships  </vt:lpstr>
      <vt:lpstr>How to create and maintain stakeholder relationships</vt:lpstr>
      <vt:lpstr>How to create and maintain stakeholder relationships</vt:lpstr>
      <vt:lpstr>Different Approaches Used to Improve Coordination between Municipal and State Level Regulations</vt:lpstr>
      <vt:lpstr>To build thriving local economies and livable communities, engaging stakeholders on all levels is key.</vt:lpstr>
      <vt:lpstr>Let’s Review!</vt:lpstr>
      <vt:lpstr>Activity</vt:lpstr>
      <vt:lpstr>Tips for managing social equity programs   </vt:lpstr>
      <vt:lpstr>Tips for managing social equity programs</vt:lpstr>
      <vt:lpstr>Tips for managing social equity programs</vt:lpstr>
      <vt:lpstr>Tips for managing social equity programs</vt:lpstr>
      <vt:lpstr>Tips for managing social equity programs</vt:lpstr>
      <vt:lpstr>Tips for managing social equity programs</vt:lpstr>
      <vt:lpstr>Tips for managing social equity programs</vt:lpstr>
      <vt:lpstr>Social Equity Program Types</vt:lpstr>
      <vt:lpstr>Social Equity Program Types</vt:lpstr>
      <vt:lpstr>Social Equity Program Types</vt:lpstr>
      <vt:lpstr>Tips for managing social equity programs</vt:lpstr>
      <vt:lpstr>To build thriving local economies and livable communities, social equity programs promote and encourage participation and ownership in the cannabis industry by local residents that have been disproportionately impacted by marijuana prohibition and enforcement.</vt:lpstr>
      <vt:lpstr>PowerPoint Presentation</vt:lpstr>
      <vt:lpstr>Tips for managing community benefits programs   </vt:lpstr>
      <vt:lpstr>Tips for managing community benefits</vt:lpstr>
      <vt:lpstr>Community Benefits Scoring</vt:lpstr>
      <vt:lpstr>Tips for managing community benefits</vt:lpstr>
      <vt:lpstr>Community Benefits  Citizens Monitoring Taskforce </vt:lpstr>
      <vt:lpstr>To build thriving local economies and livable communities where cannabis businesses are operating, community benefits are a key ingredient to their success.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Jonathan H. Starks</cp:lastModifiedBy>
  <cp:revision>54</cp:revision>
  <cp:lastPrinted>2025-02-14T17:41:47Z</cp:lastPrinted>
  <dcterms:created xsi:type="dcterms:W3CDTF">2022-10-21T14:04:38Z</dcterms:created>
  <dcterms:modified xsi:type="dcterms:W3CDTF">2025-02-18T01:36:42Z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0x0101003EFC534586D1B347AAFEC02C9E763AE3</vt:lpwstr>
  </property>
</Properties>
</file>