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1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F28041"/>
    <a:srgbClr val="982068"/>
    <a:srgbClr val="FFFFFF"/>
    <a:srgbClr val="642265"/>
    <a:srgbClr val="663399"/>
    <a:srgbClr val="28427C"/>
    <a:srgbClr val="1C82B8"/>
    <a:srgbClr val="505050"/>
    <a:srgbClr val="00B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3"/>
    <p:restoredTop sz="94694"/>
  </p:normalViewPr>
  <p:slideViewPr>
    <p:cSldViewPr snapToGrid="0">
      <p:cViewPr varScale="1">
        <p:scale>
          <a:sx n="51" d="100"/>
          <a:sy n="51" d="100"/>
        </p:scale>
        <p:origin x="13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"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4F1B777-A353-BA0F-D087-94FCE89912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87BDB3-85C2-21A4-50AF-02CCE53C5F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920245"/>
            <a:ext cx="7162800" cy="13326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92AB0A-ABEA-3973-1A86-A3AA2E9F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472098"/>
            <a:ext cx="10204704" cy="1551262"/>
          </a:xfrm>
          <a:noFill/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D066A-62BE-F642-164A-7DBDE8329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046216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3F77DF-D02D-0923-8BCB-39182B9A305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13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 1"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8C91004-76E5-5DAA-D2A5-810909EDD3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92AB0A-ABEA-3973-1A86-A3AA2E9F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77440"/>
            <a:ext cx="10204704" cy="164592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D066A-62BE-F642-164A-7DBDE8329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371600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7A065-CAEA-DB78-386A-57A765AAD9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CD8C60-7C99-C909-33AE-187F89D1F83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822408" y="5957601"/>
            <a:ext cx="2296696" cy="42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9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2">
    <p:bg>
      <p:bgPr>
        <a:solidFill>
          <a:srgbClr val="F280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1BD0110-6FD1-2F62-2DF5-DD8F72CF29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A0DF7F-1CA5-FD66-F5B8-B12CBC9DF3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35AC90F-BA2E-C833-4A81-99403BF05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77440"/>
            <a:ext cx="10204704" cy="164592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DDAFD94-9B6D-982F-022F-1E37D56AF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371600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0B15F4-4A0D-2768-5F32-B865E42C2E6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822408" y="5957601"/>
            <a:ext cx="2296696" cy="42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0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dark background"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0DCF1BD-0C4A-F945-26DC-47C4876C32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00EE76-E34B-0A7F-FE8B-892C636D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 baseline="0">
                <a:solidFill>
                  <a:schemeClr val="bg1"/>
                </a:solidFill>
                <a:latin typeface="Lato Black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76E-821F-3D15-EFAB-D8397D2A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77440"/>
            <a:ext cx="10204704" cy="29718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89AE22-784A-F130-D222-256E5305E9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4DE7D8-5FC8-9600-C790-C779660F034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822408" y="5957601"/>
            <a:ext cx="2296696" cy="42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6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on white">
    <p:bg>
      <p:bgPr>
        <a:blipFill dpi="0" rotWithShape="1">
          <a:blip r:embed="rId2">
            <a:alphaModFix amt="5374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0EE76-E34B-0A7F-FE8B-892C636D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76E-821F-3D15-EFAB-D8397D2A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77440"/>
            <a:ext cx="10204704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D19FAD-F309-68F5-A3B2-CDA3822D6B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23960" y="5961888"/>
            <a:ext cx="2293620" cy="4267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65C983-B597-FAAA-70D7-6044492B9D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603504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97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blocks content">
    <p:bg>
      <p:bgPr>
        <a:blipFill dpi="0" rotWithShape="1">
          <a:blip r:embed="rId2">
            <a:alphaModFix amt="5374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A6CB-1115-E3F6-9A68-2E81A61D9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3366C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A43F7-FDBC-39D1-C8DA-A8E027F9A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77440"/>
            <a:ext cx="4866132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61839-701E-49D1-765D-9055617C8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2377440"/>
            <a:ext cx="4866132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26C71CA-159A-0BB2-841A-831F2F95C6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23960" y="5961888"/>
            <a:ext cx="2293620" cy="42672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DD3659B-9012-A08D-4FA1-7DFC29E74E4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603504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0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left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A6CB-1115-E3F6-9A68-2E81A61D9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66132" cy="118872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rgbClr val="3366C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A43F7-FDBC-39D1-C8DA-A8E027F9A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77440"/>
            <a:ext cx="4866132" cy="2971800"/>
          </a:xfrm>
        </p:spPr>
        <p:txBody>
          <a:bodyPr/>
          <a:lstStyle>
            <a:lvl1pPr marL="2286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1pPr>
            <a:lvl2pPr marL="6858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2pPr>
            <a:lvl3pPr marL="11430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3pPr>
            <a:lvl4pPr marL="16002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4pPr>
            <a:lvl5pPr marL="20574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0A2ABB-85BC-8DE4-E128-C418383837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23960" y="5961888"/>
            <a:ext cx="2293620" cy="4267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5DB0B0-DFC7-330C-C468-9FD1B862B3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603504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48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 whit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A8CFF-6142-FCF5-594F-85F8C6FC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66C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5436FE-1AD5-1155-9A51-2F9B050C69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23960" y="5961888"/>
            <a:ext cx="2293620" cy="4267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22182-C948-3EC4-4863-D95B981DFEF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603504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1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 white">
    <p:bg>
      <p:bgPr>
        <a:blipFill dpi="0" rotWithShape="1">
          <a:blip r:embed="rId2">
            <a:alphaModFix amt="5233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D6313C3-8F84-8917-4109-7D9EFE546E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23960" y="5961888"/>
            <a:ext cx="2293620" cy="426720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A1B790C-F7CC-1ACD-A33A-6201B2F81B3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603504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A72AB5-2D61-E791-3C5A-2889D3855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1188720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22004-5CF5-C111-0323-2D4DC3F09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377440"/>
            <a:ext cx="10204704" cy="320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538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55" r:id="rId3"/>
    <p:sldLayoutId id="2147483650" r:id="rId4"/>
    <p:sldLayoutId id="2147483656" r:id="rId5"/>
    <p:sldLayoutId id="2147483652" r:id="rId6"/>
    <p:sldLayoutId id="2147483659" r:id="rId7"/>
    <p:sldLayoutId id="2147483654" r:id="rId8"/>
    <p:sldLayoutId id="2147483663" r:id="rId9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i="0" kern="1200" baseline="0">
          <a:solidFill>
            <a:srgbClr val="3366CC"/>
          </a:solidFill>
          <a:latin typeface="Lato Black" panose="020F0502020204030203" pitchFamily="34" charset="0"/>
          <a:ea typeface="Lato Black" panose="020F0502020204030203" pitchFamily="34" charset="0"/>
          <a:cs typeface="Lato Black" panose="020F0502020204030203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F28041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F28041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F28041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F28041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F28041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087A8-7650-D4F0-9EDB-4B95E777F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560320"/>
            <a:ext cx="10204704" cy="1371600"/>
          </a:xfrm>
        </p:spPr>
        <p:txBody>
          <a:bodyPr/>
          <a:lstStyle/>
          <a:p>
            <a:r>
              <a:rPr lang="en-US" sz="4400" dirty="0"/>
              <a:t>Navigating Executive Orders &amp;</a:t>
            </a:r>
            <a:br>
              <a:rPr lang="en-US" sz="4400" dirty="0"/>
            </a:br>
            <a:r>
              <a:rPr lang="en-US" sz="4400" dirty="0"/>
              <a:t>Impact on Local Governments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2EFBAA-797F-5EE9-BF7E-2D73761744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7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AA39-9877-62FC-95B2-6C445A958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594360"/>
          </a:xfrm>
        </p:spPr>
        <p:txBody>
          <a:bodyPr/>
          <a:lstStyle/>
          <a:p>
            <a:r>
              <a:rPr lang="en-US" b="1" dirty="0"/>
              <a:t>Run of Show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17B89-EFD5-29E0-5364-60C8A27A8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36035"/>
            <a:ext cx="10204704" cy="3613205"/>
          </a:xfrm>
        </p:spPr>
        <p:txBody>
          <a:bodyPr/>
          <a:lstStyle/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3600" dirty="0">
                <a:solidFill>
                  <a:schemeClr val="tx1"/>
                </a:solidFill>
              </a:rPr>
              <a:t>Introduction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3600" dirty="0">
                <a:solidFill>
                  <a:schemeClr val="tx1"/>
                </a:solidFill>
              </a:rPr>
              <a:t>Framing the conversation 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3600" dirty="0">
                <a:solidFill>
                  <a:schemeClr val="tx1"/>
                </a:solidFill>
              </a:rPr>
              <a:t>Peer to peer discussions and general sharing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3600" dirty="0">
                <a:solidFill>
                  <a:schemeClr val="tx1"/>
                </a:solidFill>
              </a:rPr>
              <a:t>Wrap up </a:t>
            </a:r>
          </a:p>
          <a:p>
            <a:pPr marL="9144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97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005B3C-CDA2-93FD-91AA-A6C3640DE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8A1DE-66F2-BD9F-9AA4-7101B9C7F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594360"/>
          </a:xfrm>
        </p:spPr>
        <p:txBody>
          <a:bodyPr/>
          <a:lstStyle/>
          <a:p>
            <a:pPr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3600" dirty="0"/>
              <a:t>The Backdrop</a:t>
            </a:r>
            <a:endParaRPr lang="en-US" sz="3600" b="0" dirty="0">
              <a:solidFill>
                <a:srgbClr val="0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24EB4-8379-906D-D586-4FD3A5B6C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36035"/>
            <a:ext cx="10204704" cy="3613205"/>
          </a:xfrm>
        </p:spPr>
        <p:txBody>
          <a:bodyPr/>
          <a:lstStyle/>
          <a:p>
            <a:pPr marL="383540" indent="-383540"/>
            <a:r>
              <a:rPr lang="en-US" sz="3600" dirty="0">
                <a:solidFill>
                  <a:schemeClr val="tx1"/>
                </a:solidFill>
              </a:rPr>
              <a:t>The Federal government can be a fickle partner to say the least</a:t>
            </a:r>
          </a:p>
          <a:p>
            <a:pPr marL="383540" indent="-383540"/>
            <a:r>
              <a:rPr lang="en-US" sz="3600" dirty="0">
                <a:solidFill>
                  <a:schemeClr val="tx1"/>
                </a:solidFill>
              </a:rPr>
              <a:t>Moments of significant local government investment sometimes followed by reductions in programs and amounts</a:t>
            </a:r>
          </a:p>
          <a:p>
            <a:pPr marL="9144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30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E9EEB3-035E-3737-506D-43430C1E3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AC9BF-3407-B029-7B8C-13256D403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594360"/>
          </a:xfrm>
        </p:spPr>
        <p:txBody>
          <a:bodyPr/>
          <a:lstStyle/>
          <a:p>
            <a:pPr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dirty="0"/>
              <a:t>R</a:t>
            </a:r>
            <a:r>
              <a:rPr lang="en-US" sz="3600" dirty="0"/>
              <a:t>ecent Examples</a:t>
            </a:r>
            <a:endParaRPr lang="en-US" sz="3600" b="0" dirty="0">
              <a:solidFill>
                <a:srgbClr val="0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7E7CB-089E-0B1F-FB19-2F86ECE3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36035"/>
            <a:ext cx="10204704" cy="3613205"/>
          </a:xfrm>
        </p:spPr>
        <p:txBody>
          <a:bodyPr/>
          <a:lstStyle/>
          <a:p>
            <a:pPr marL="383540" indent="-383540"/>
            <a:r>
              <a:rPr lang="en-US" sz="3600" dirty="0">
                <a:solidFill>
                  <a:schemeClr val="tx1"/>
                </a:solidFill>
              </a:rPr>
              <a:t>March 2020, CARES Act</a:t>
            </a:r>
          </a:p>
          <a:p>
            <a:pPr marL="383540" indent="-383540"/>
            <a:r>
              <a:rPr lang="en-US" sz="3600" dirty="0">
                <a:solidFill>
                  <a:schemeClr val="tx1"/>
                </a:solidFill>
              </a:rPr>
              <a:t>March 2021, ARPA</a:t>
            </a:r>
          </a:p>
          <a:p>
            <a:pPr marL="383540" indent="-383540"/>
            <a:r>
              <a:rPr lang="en-US" sz="3600" dirty="0">
                <a:solidFill>
                  <a:schemeClr val="tx1"/>
                </a:solidFill>
              </a:rPr>
              <a:t>November 2021, IIJA</a:t>
            </a:r>
          </a:p>
          <a:p>
            <a:pPr marL="383540" indent="-383540"/>
            <a:r>
              <a:rPr lang="en-US" sz="3600" dirty="0">
                <a:solidFill>
                  <a:schemeClr val="tx1"/>
                </a:solidFill>
              </a:rPr>
              <a:t>August 2022, IRA</a:t>
            </a:r>
          </a:p>
          <a:p>
            <a:pPr marL="383540" indent="-383540"/>
            <a:r>
              <a:rPr lang="en-US" sz="3600" dirty="0">
                <a:solidFill>
                  <a:schemeClr val="tx1"/>
                </a:solidFill>
              </a:rPr>
              <a:t>January/February 2025, Executive Orders</a:t>
            </a:r>
          </a:p>
          <a:p>
            <a:pPr marL="9144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7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6FE775-B82A-724B-B336-990170781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2284D-CF3A-43D6-656D-5CE60F1A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594360"/>
          </a:xfrm>
        </p:spPr>
        <p:txBody>
          <a:bodyPr/>
          <a:lstStyle/>
          <a:p>
            <a:pPr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dirty="0"/>
              <a:t>Peer to Peer Discussion</a:t>
            </a:r>
            <a:endParaRPr lang="en-US" sz="3600" b="0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9D5E9-41ED-2C0B-310F-C417E0A6B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36035"/>
            <a:ext cx="10204704" cy="3613205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Small group conversations and general sharing</a:t>
            </a:r>
          </a:p>
          <a:p>
            <a:r>
              <a:rPr lang="en-US" sz="3600" dirty="0">
                <a:solidFill>
                  <a:schemeClr val="tx1"/>
                </a:solidFill>
              </a:rPr>
              <a:t>Problem identification</a:t>
            </a:r>
          </a:p>
          <a:p>
            <a:r>
              <a:rPr lang="en-US" sz="3600" dirty="0">
                <a:solidFill>
                  <a:schemeClr val="tx1"/>
                </a:solidFill>
              </a:rPr>
              <a:t>Local strategies and solutions</a:t>
            </a:r>
          </a:p>
          <a:p>
            <a:r>
              <a:rPr lang="en-US" sz="3600" dirty="0">
                <a:solidFill>
                  <a:schemeClr val="tx1"/>
                </a:solidFill>
              </a:rPr>
              <a:t>Assistance</a:t>
            </a:r>
          </a:p>
          <a:p>
            <a:r>
              <a:rPr lang="en-US" sz="3600" dirty="0">
                <a:solidFill>
                  <a:schemeClr val="tx1"/>
                </a:solidFill>
              </a:rPr>
              <a:t>Wrap up</a:t>
            </a:r>
          </a:p>
          <a:p>
            <a:endParaRPr lang="en-US" sz="3600" dirty="0"/>
          </a:p>
          <a:p>
            <a:pPr marL="9144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6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1E18A0-83FB-9B89-0065-F26EAA4BC4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203A0-CB77-18C1-4E76-173990071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594360"/>
          </a:xfrm>
        </p:spPr>
        <p:txBody>
          <a:bodyPr/>
          <a:lstStyle/>
          <a:p>
            <a:pPr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dirty="0"/>
              <a:t>Problem and Challenges</a:t>
            </a:r>
            <a:endParaRPr lang="en-US" sz="3600" b="0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B46E0-78AF-C9C0-F86C-0A9AF5F25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36035"/>
            <a:ext cx="10204704" cy="3613205"/>
          </a:xfrm>
        </p:spPr>
        <p:txBody>
          <a:bodyPr/>
          <a:lstStyle/>
          <a:p>
            <a:pPr marL="91440" indent="0">
              <a:buNone/>
            </a:pPr>
            <a:r>
              <a:rPr lang="en-US" sz="3600" dirty="0"/>
              <a:t>Which programs and services in your community are actively or potentially impacted by changes in Federal policy?</a:t>
            </a:r>
          </a:p>
          <a:p>
            <a:pPr marL="9144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6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51DD8A-570D-85B2-EC4F-E6B750A8A5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D90A8-BC38-FB04-9108-9E9D2D18C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594360"/>
          </a:xfrm>
        </p:spPr>
        <p:txBody>
          <a:bodyPr/>
          <a:lstStyle/>
          <a:p>
            <a:pPr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dirty="0"/>
              <a:t>Solutions and Strategies</a:t>
            </a:r>
            <a:endParaRPr lang="en-US" sz="3600" b="0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CAA7A-9F58-28DD-E4D4-8CA03BEB2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36035"/>
            <a:ext cx="10204704" cy="3613205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What strategies, tools, and approaches are being used in your community to mitigate any impacts to local services and programs resulting from changes in Federal policy?</a:t>
            </a:r>
          </a:p>
        </p:txBody>
      </p:sp>
    </p:spTree>
    <p:extLst>
      <p:ext uri="{BB962C8B-B14F-4D97-AF65-F5344CB8AC3E}">
        <p14:creationId xmlns:p14="http://schemas.microsoft.com/office/powerpoint/2010/main" val="41426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9C4364-13C5-8245-0680-CA6D8960D1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DE38B-A3C3-8CE5-87EB-87482EBC4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594360"/>
          </a:xfrm>
        </p:spPr>
        <p:txBody>
          <a:bodyPr/>
          <a:lstStyle/>
          <a:p>
            <a:pPr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dirty="0"/>
              <a:t>Assistance</a:t>
            </a:r>
            <a:endParaRPr lang="en-US" sz="3600" b="0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B3796-ABAA-F61E-AEF4-6699DC46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36035"/>
            <a:ext cx="10204704" cy="3613205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What types of assistance should ICMA and other state, regional, and national organizations provide to local governments navigating current changes in federal policy?</a:t>
            </a:r>
          </a:p>
        </p:txBody>
      </p:sp>
    </p:spTree>
    <p:extLst>
      <p:ext uri="{BB962C8B-B14F-4D97-AF65-F5344CB8AC3E}">
        <p14:creationId xmlns:p14="http://schemas.microsoft.com/office/powerpoint/2010/main" val="516819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FC534586D1B347AAFEC02C9E763AE3" ma:contentTypeVersion="14" ma:contentTypeDescription="Create a new document." ma:contentTypeScope="" ma:versionID="b0a38cab70a4669f13807f20987e9b77">
  <xsd:schema xmlns:xsd="http://www.w3.org/2001/XMLSchema" xmlns:xs="http://www.w3.org/2001/XMLSchema" xmlns:p="http://schemas.microsoft.com/office/2006/metadata/properties" xmlns:ns2="c7a0c1b0-6cfd-46fa-a72b-3b33342aa67a" xmlns:ns3="2b03622c-df81-4295-bffa-b76f23cfa4dd" targetNamespace="http://schemas.microsoft.com/office/2006/metadata/properties" ma:root="true" ma:fieldsID="ebf161fdef5544a2f6ade3d8f3da9c05" ns2:_="" ns3:_="">
    <xsd:import namespace="c7a0c1b0-6cfd-46fa-a72b-3b33342aa67a"/>
    <xsd:import namespace="2b03622c-df81-4295-bffa-b76f23cf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0c1b0-6cfd-46fa-a72b-3b33342aa6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2d73b94-0eba-4d43-b2d8-ac573da019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3622c-df81-4295-bffa-b76f23cfa4d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22fdd60-512c-4846-84f8-bcaad8deb88d}" ma:internalName="TaxCatchAll" ma:showField="CatchAllData" ma:web="2b03622c-df81-4295-bffa-b76f23cf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b03622c-df81-4295-bffa-b76f23cfa4dd" xsi:nil="true"/>
    <lcf76f155ced4ddcb4097134ff3c332f xmlns="c7a0c1b0-6cfd-46fa-a72b-3b33342aa67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D833BB2-4AA3-4ABB-BD93-A66859359DB8}"/>
</file>

<file path=customXml/itemProps2.xml><?xml version="1.0" encoding="utf-8"?>
<ds:datastoreItem xmlns:ds="http://schemas.openxmlformats.org/officeDocument/2006/customXml" ds:itemID="{3FD028EF-271C-4829-9B92-5139F15D63A9}"/>
</file>

<file path=customXml/itemProps3.xml><?xml version="1.0" encoding="utf-8"?>
<ds:datastoreItem xmlns:ds="http://schemas.openxmlformats.org/officeDocument/2006/customXml" ds:itemID="{58FA7F90-6C32-4DED-B7DC-D9017125529D}"/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178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Lato</vt:lpstr>
      <vt:lpstr>Lato Black</vt:lpstr>
      <vt:lpstr>Symbol</vt:lpstr>
      <vt:lpstr>Office Theme</vt:lpstr>
      <vt:lpstr>Navigating Executive Orders &amp; Impact on Local Governments</vt:lpstr>
      <vt:lpstr>Run of Show</vt:lpstr>
      <vt:lpstr>The Backdrop</vt:lpstr>
      <vt:lpstr>Recent Examples</vt:lpstr>
      <vt:lpstr>Peer to Peer Discussion</vt:lpstr>
      <vt:lpstr>Problem and Challenges</vt:lpstr>
      <vt:lpstr>Solutions and Strategies</vt:lpstr>
      <vt:lpstr>Assistance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Delia Jones</dc:creator>
  <cp:lastModifiedBy>Felicia Littky</cp:lastModifiedBy>
  <cp:revision>26</cp:revision>
  <dcterms:created xsi:type="dcterms:W3CDTF">2022-10-21T14:04:38Z</dcterms:created>
  <dcterms:modified xsi:type="dcterms:W3CDTF">2025-02-27T15:57:28Z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0x0101003EFC534586D1B347AAFEC02C9E763AE3</vt:lpwstr>
  </property>
</Properties>
</file>