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69" r:id="rId3"/>
    <p:sldId id="474" r:id="rId4"/>
    <p:sldId id="472" r:id="rId5"/>
    <p:sldId id="470" r:id="rId6"/>
    <p:sldId id="478" r:id="rId7"/>
    <p:sldId id="471" r:id="rId8"/>
    <p:sldId id="485" r:id="rId9"/>
    <p:sldId id="487" r:id="rId10"/>
    <p:sldId id="268" r:id="rId11"/>
    <p:sldId id="271" r:id="rId12"/>
    <p:sldId id="490" r:id="rId13"/>
    <p:sldId id="256" r:id="rId14"/>
    <p:sldId id="484" r:id="rId15"/>
    <p:sldId id="267" r:id="rId16"/>
    <p:sldId id="480" r:id="rId17"/>
    <p:sldId id="482" r:id="rId18"/>
    <p:sldId id="481" r:id="rId19"/>
    <p:sldId id="279" r:id="rId20"/>
    <p:sldId id="266" r:id="rId21"/>
    <p:sldId id="489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2BB5A7A-7AA3-4BEF-952C-5D0087ED9315}">
          <p14:sldIdLst>
            <p14:sldId id="257"/>
            <p14:sldId id="269"/>
            <p14:sldId id="474"/>
          </p14:sldIdLst>
        </p14:section>
        <p14:section name="Current State" id="{B3ECE0B0-89D4-4FBD-9AC7-985998822A3A}">
          <p14:sldIdLst>
            <p14:sldId id="472"/>
            <p14:sldId id="470"/>
            <p14:sldId id="478"/>
            <p14:sldId id="471"/>
          </p14:sldIdLst>
        </p14:section>
        <p14:section name="How to Fix It" id="{FAA002BC-C6D1-4D6D-9133-1B477FA41A07}">
          <p14:sldIdLst>
            <p14:sldId id="485"/>
            <p14:sldId id="487"/>
            <p14:sldId id="268"/>
            <p14:sldId id="271"/>
            <p14:sldId id="490"/>
            <p14:sldId id="256"/>
            <p14:sldId id="484"/>
            <p14:sldId id="267"/>
            <p14:sldId id="480"/>
          </p14:sldIdLst>
        </p14:section>
        <p14:section name="Outro" id="{CC8BE6D3-E5EB-4BB1-A57B-5BD7AE3F8F31}">
          <p14:sldIdLst>
            <p14:sldId id="482"/>
            <p14:sldId id="481"/>
            <p14:sldId id="279"/>
            <p14:sldId id="266"/>
            <p14:sldId id="4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AFF6CF-9C36-DB3F-A810-9E2C4B9D995F}" name="Monai Myles" initials="MM" userId="S::MMyles@adcogov.org::6bae0e5b-fa9f-4da1-b482-2dba61ccb2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041"/>
    <a:srgbClr val="3366CC"/>
    <a:srgbClr val="982068"/>
    <a:srgbClr val="FFFFFF"/>
    <a:srgbClr val="642265"/>
    <a:srgbClr val="663399"/>
    <a:srgbClr val="28427C"/>
    <a:srgbClr val="1C82B8"/>
    <a:srgbClr val="505050"/>
    <a:srgbClr val="00B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3"/>
    <p:restoredTop sz="46218" autoAdjust="0"/>
  </p:normalViewPr>
  <p:slideViewPr>
    <p:cSldViewPr snapToGrid="0">
      <p:cViewPr varScale="1">
        <p:scale>
          <a:sx n="21" d="100"/>
          <a:sy n="21" d="100"/>
        </p:scale>
        <p:origin x="24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41FD9C-B9BE-4940-AC75-52FE199D6C1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DC1CF0-453E-4676-B99D-67931EFA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8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3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79387-38AE-FC81-67D7-052A19E12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6A52D-E454-0F84-4601-83DC5202A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09291F-9ED7-A5B3-573F-B2B21B277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815"/>
              </a:spcAft>
            </a:pP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2BB9E-853F-8A6A-4CB4-0E4558CD3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75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tabLst>
                <a:tab pos="466090" algn="l"/>
              </a:tabLs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D50DB-BFF4-19FF-E2B2-634D6A0C8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FBCD47-60C2-502E-D472-0D7CA170A1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AE1B1-2D90-9995-1F72-AE7D24645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7066" lvl="1" indent="-291179">
              <a:lnSpc>
                <a:spcPct val="100000"/>
              </a:lnSpc>
              <a:spcAft>
                <a:spcPts val="815"/>
              </a:spcAft>
              <a:buFont typeface="+mj-lt"/>
              <a:buAutoNum type="arabicPeriod"/>
              <a:tabLst>
                <a:tab pos="465887" algn="l"/>
                <a:tab pos="931774" algn="l"/>
              </a:tabLs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72E61-9182-643F-F57A-E1FAD7DE9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0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815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09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tabLst>
                <a:tab pos="466090" algn="l"/>
              </a:tabLs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17A39-1412-09F8-4B5F-934507539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7C627-8937-330C-A179-140414C6C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C431B-BF19-57DA-A97F-AC3C16577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709BE-A59F-A36E-681E-C846D52E9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42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17FB6-7B71-4C5B-22D6-C07BCDFE8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6747C-026A-49E8-0CE3-DA190433F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B6F55-3142-A2F3-7E9E-7FC3B940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tabLst>
                <a:tab pos="466090" algn="l"/>
              </a:tabLs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C5120-417A-D694-B4E0-7F092D375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60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670B5-A87D-E284-AD64-D2ACA68B1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56041-9A25-2FD2-59BC-411BBD4CE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3D8C6-DBE5-F631-812A-659885B11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F9EA9-75F9-AD7E-3823-BC4D3AB0E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90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B9E6-40B6-D572-36B5-5F67C792A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38EF1-4FAB-558B-EC80-70BE3E944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460E7-31E3-DAD7-58DD-2F816CBA3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26C1-5800-7AAD-E67A-BF37A9529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7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C0AC5-6D37-A476-F5BD-A1AB138AE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7DAD4-6D77-496F-B034-CAEC5AF3D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21753-1748-E68D-FD16-C9B0B48BE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815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A2C88-5BAE-227A-B5B0-301E78E4B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8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D59BD-1343-4C70-1C04-C3DC03B5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AE7C4-53C2-2645-DDF2-5833D0583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537CE-042A-C933-D79F-CC7940574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5E390-1A76-055A-CC58-BFBD96D64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95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22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FD189-1B32-F9EE-E808-9CF569F8E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7E74B-6463-F6D9-D3EB-65FC04B0B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88D5EA-4044-8EBD-95B8-478F7CBFC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52FCF-C83B-4DF4-2B4C-A3F7D6E2A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A9B7-5998-FF9F-3822-3DA39F3BF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A2C7C0-2057-B26E-8C5F-7CA12E214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F84B50-BA78-1863-BBA5-CA00DB739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815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270B-3BAC-5874-DBB8-B75D3AA2A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BEC4E-4F74-7ED3-8CEC-8ABBEC7AF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7418A-189B-A272-6BE6-9F9C0DA6E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7435BE-5BB1-C6E6-C327-B0AF4E0F1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815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C0126-A6DB-74CD-8DB8-7387FC9BA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2AE1F-C203-37F3-6A26-689E96D6F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084D1-1249-D996-36F7-E0003EF45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F92BD-6AAB-EACB-B9F0-983D18193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815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1338D-966A-180E-0D22-5A3659954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17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8F7F6-E514-C859-3CBC-84C53FA5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ADE7D-7CB9-8C95-BC01-A615CD844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82E502-1BC4-BA86-8DE5-6BD5E92A4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1A1F2-947F-4FE5-2D4F-D75D09EC7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FDFB5-41F6-277C-9D22-9D8670FD8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58BC4D-14B8-AF9D-0142-54DBF33C5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181356-1C1E-E6C1-9469-6C06F3CA6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37871-D42B-C97C-7F65-CEAB493DE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60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F086A-C1C8-CC26-5E87-E40533F7E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25410-B2FE-C473-F81F-1B03EAEC5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17754-A655-3E6C-396F-263067995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815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9FEAE-C011-4A11-D32E-77A750EC1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29B57-8313-5C0C-D288-F1C739F61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FCF6F-59FC-F78B-0835-F67A7F5E9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60828B-F103-BD61-E289-6C6CEF706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2BF0D-6A6B-E63F-3AB0-D6665F277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C1CF0-453E-4676-B99D-67931EFAEF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F1B777-A353-BA0F-D087-94FCE8991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7BDB3-85C2-21A4-50AF-02CCE53C5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920245"/>
            <a:ext cx="7162800" cy="1332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2098"/>
            <a:ext cx="10204704" cy="1551262"/>
          </a:xfrm>
          <a:noFill/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F77DF-D02D-0923-8BCB-39182B9A30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91004-76E5-5DAA-D2A5-810909EDD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D8C60-7C99-C909-33AE-187F89D1F8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rgbClr val="F28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BD0110-6FD1-2F62-2DF5-DD8F72CF2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AC90F-BA2E-C833-4A81-99403BF0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DAFD94-9B6D-982F-022F-1E37D56A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0B15F4-4A0D-2768-5F32-B865E42C2E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 background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DCF1BD-0C4A-F945-26DC-47C4876C3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DE7D8-5FC8-9600-C790-C779660F03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19FAD-F309-68F5-A3B2-CDA3822D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5C983-B597-FAAA-70D7-6044492B9D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6C71CA-159A-0BB2-841A-831F2F95C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D3659B-9012-A08D-4FA1-7DFC29E74E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>
            <a:lvl1pPr marL="2286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1pPr>
            <a:lvl2pPr marL="6858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2pPr>
            <a:lvl3pPr marL="11430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3pPr>
            <a:lvl4pPr marL="16002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4pPr>
            <a:lvl5pPr marL="20574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A2ABB-85BC-8DE4-E128-C418383837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DB0B0-DFC7-330C-C468-9FD1B862B3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436FE-1AD5-1155-9A51-2F9B050C6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22182-C948-3EC4-4863-D95B981DF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white">
    <p:bg>
      <p:bgPr>
        <a:blipFill dpi="0" rotWithShape="1">
          <a:blip r:embed="rId2">
            <a:alphaModFix amt="523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313C3-8F84-8917-4109-7D9EFE546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B790C-F7CC-1ACD-A33A-6201B2F81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5" r:id="rId3"/>
    <p:sldLayoutId id="2147483650" r:id="rId4"/>
    <p:sldLayoutId id="2147483656" r:id="rId5"/>
    <p:sldLayoutId id="2147483652" r:id="rId6"/>
    <p:sldLayoutId id="2147483659" r:id="rId7"/>
    <p:sldLayoutId id="2147483654" r:id="rId8"/>
    <p:sldLayoutId id="214748366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 baseline="0">
          <a:solidFill>
            <a:srgbClr val="3366CC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03517"/>
            <a:ext cx="10204704" cy="1371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Elevating Employee Experience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Drive Organizational Success</a:t>
            </a:r>
            <a:endParaRPr lang="en-US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5153207"/>
            <a:ext cx="10204704" cy="10105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John Nelsen, </a:t>
            </a:r>
            <a:r>
              <a:rPr lang="en-US" sz="1800" b="1" dirty="0"/>
              <a:t>PHR/SHRM-CP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Director of People &amp; Culture, Adams County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2DDA4-EAFA-55AD-A165-EA3D979A9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F2FEE3-C5FE-9C03-8675-30EB9D1A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2834640"/>
            <a:ext cx="10200132" cy="1188720"/>
          </a:xfrm>
        </p:spPr>
        <p:txBody>
          <a:bodyPr/>
          <a:lstStyle/>
          <a:p>
            <a:pPr algn="ct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Better.</a:t>
            </a:r>
          </a:p>
        </p:txBody>
      </p:sp>
    </p:spTree>
    <p:extLst>
      <p:ext uri="{BB962C8B-B14F-4D97-AF65-F5344CB8AC3E}">
        <p14:creationId xmlns:p14="http://schemas.microsoft.com/office/powerpoint/2010/main" val="32169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95067B-2200-440B-66C3-295B4CD51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801D-07C5-7799-70D7-5193AE368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525" y="4578347"/>
            <a:ext cx="7732296" cy="1026695"/>
          </a:xfrm>
        </p:spPr>
        <p:txBody>
          <a:bodyPr/>
          <a:lstStyle/>
          <a:p>
            <a:pPr marL="91440" indent="0">
              <a:buNone/>
            </a:pPr>
            <a:r>
              <a:rPr 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Un-HR HR</a:t>
            </a:r>
          </a:p>
        </p:txBody>
      </p:sp>
      <p:pic>
        <p:nvPicPr>
          <p:cNvPr id="4" name="Graphic 3" descr="Map compass outline">
            <a:extLst>
              <a:ext uri="{FF2B5EF4-FFF2-40B4-BE49-F238E27FC236}">
                <a16:creationId xmlns:a16="http://schemas.microsoft.com/office/drawing/2014/main" id="{0987E023-7EF5-1A3D-569C-ACCE10C27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590" y="816579"/>
            <a:ext cx="1097280" cy="1097280"/>
          </a:xfrm>
          <a:prstGeom prst="rect">
            <a:avLst/>
          </a:prstGeom>
        </p:spPr>
      </p:pic>
      <p:pic>
        <p:nvPicPr>
          <p:cNvPr id="8" name="Graphic 7" descr="Sprouting Seed outline">
            <a:extLst>
              <a:ext uri="{FF2B5EF4-FFF2-40B4-BE49-F238E27FC236}">
                <a16:creationId xmlns:a16="http://schemas.microsoft.com/office/drawing/2014/main" id="{48C18F4A-8BED-0253-4DD4-E46405365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590" y="2026154"/>
            <a:ext cx="1097280" cy="1097280"/>
          </a:xfrm>
          <a:prstGeom prst="rect">
            <a:avLst/>
          </a:prstGeom>
        </p:spPr>
      </p:pic>
      <p:pic>
        <p:nvPicPr>
          <p:cNvPr id="11" name="Graphic 10" descr="Playbook outline">
            <a:extLst>
              <a:ext uri="{FF2B5EF4-FFF2-40B4-BE49-F238E27FC236}">
                <a16:creationId xmlns:a16="http://schemas.microsoft.com/office/drawing/2014/main" id="{CE8C684E-3A13-1625-CD08-A92B6DB94C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6590" y="3185927"/>
            <a:ext cx="1097280" cy="1097280"/>
          </a:xfrm>
          <a:prstGeom prst="rect">
            <a:avLst/>
          </a:prstGeom>
        </p:spPr>
      </p:pic>
      <p:pic>
        <p:nvPicPr>
          <p:cNvPr id="15" name="Graphic 14" descr="Good Idea outline">
            <a:extLst>
              <a:ext uri="{FF2B5EF4-FFF2-40B4-BE49-F238E27FC236}">
                <a16:creationId xmlns:a16="http://schemas.microsoft.com/office/drawing/2014/main" id="{916A47A3-A162-5D9A-8DC4-8EF81695DB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6590" y="4395502"/>
            <a:ext cx="1097280" cy="109728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4D52798-19CE-0410-85D1-97195764E7CA}"/>
              </a:ext>
            </a:extLst>
          </p:cNvPr>
          <p:cNvSpPr txBox="1">
            <a:spLocks/>
          </p:cNvSpPr>
          <p:nvPr/>
        </p:nvSpPr>
        <p:spPr>
          <a:xfrm>
            <a:off x="2486525" y="3320786"/>
            <a:ext cx="7732296" cy="10747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None/>
            </a:pPr>
            <a:r>
              <a:rPr 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Challenge the Status Quo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3D7730-B564-EF72-2FD2-40DD8E1EFBD3}"/>
              </a:ext>
            </a:extLst>
          </p:cNvPr>
          <p:cNvSpPr txBox="1">
            <a:spLocks/>
          </p:cNvSpPr>
          <p:nvPr/>
        </p:nvSpPr>
        <p:spPr>
          <a:xfrm>
            <a:off x="2486525" y="2145668"/>
            <a:ext cx="7732296" cy="8582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None/>
            </a:pPr>
            <a:r>
              <a:rPr 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Invest in People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08F8BE5-50D7-E681-696B-B44FFC035FF6}"/>
              </a:ext>
            </a:extLst>
          </p:cNvPr>
          <p:cNvSpPr txBox="1">
            <a:spLocks/>
          </p:cNvSpPr>
          <p:nvPr/>
        </p:nvSpPr>
        <p:spPr>
          <a:xfrm>
            <a:off x="2486525" y="936093"/>
            <a:ext cx="7732296" cy="858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None/>
            </a:pPr>
            <a:r>
              <a:rPr 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Clarify the Vision</a:t>
            </a:r>
          </a:p>
        </p:txBody>
      </p:sp>
    </p:spTree>
    <p:extLst>
      <p:ext uri="{BB962C8B-B14F-4D97-AF65-F5344CB8AC3E}">
        <p14:creationId xmlns:p14="http://schemas.microsoft.com/office/powerpoint/2010/main" val="37649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7" grpId="1"/>
      <p:bldP spid="18" grpId="0"/>
      <p:bldP spid="18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0976D-7FFA-398F-4350-4BBD8AD41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BCF2-5254-6B87-21D7-B50AAD98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71" y="4770985"/>
            <a:ext cx="10797213" cy="1357531"/>
          </a:xfrm>
        </p:spPr>
        <p:txBody>
          <a:bodyPr/>
          <a:lstStyle/>
          <a:p>
            <a:r>
              <a:rPr lang="en-US" sz="36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What Barriers Exist that Prevent Serving Our </a:t>
            </a:r>
            <a:br>
              <a:rPr lang="en-US" sz="36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6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People?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05D10F6-A97F-ED23-FC4F-66B778237B04}"/>
              </a:ext>
            </a:extLst>
          </p:cNvPr>
          <p:cNvSpPr txBox="1">
            <a:spLocks/>
          </p:cNvSpPr>
          <p:nvPr/>
        </p:nvSpPr>
        <p:spPr>
          <a:xfrm>
            <a:off x="813771" y="3204498"/>
            <a:ext cx="10797213" cy="135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What do Employees Want/Need that We  </a:t>
            </a:r>
            <a:br>
              <a:rPr lang="en-US" sz="36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6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Aren’t Doing?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0D17C6A-F0C5-AD92-5CD6-344E812A8374}"/>
              </a:ext>
            </a:extLst>
          </p:cNvPr>
          <p:cNvSpPr txBox="1">
            <a:spLocks/>
          </p:cNvSpPr>
          <p:nvPr/>
        </p:nvSpPr>
        <p:spPr>
          <a:xfrm>
            <a:off x="813771" y="1509238"/>
            <a:ext cx="10564458" cy="1486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What are We Spending Time, Money, Effort  </a:t>
            </a:r>
            <a:br>
              <a:rPr lang="en-US" sz="36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6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Resources on that People Don’t Value?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56E3EC-FCBB-665E-480B-258145FB80FF}"/>
              </a:ext>
            </a:extLst>
          </p:cNvPr>
          <p:cNvSpPr txBox="1">
            <a:spLocks/>
          </p:cNvSpPr>
          <p:nvPr/>
        </p:nvSpPr>
        <p:spPr>
          <a:xfrm>
            <a:off x="813771" y="442030"/>
            <a:ext cx="7732296" cy="858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What is the End Goal?</a:t>
            </a:r>
          </a:p>
        </p:txBody>
      </p:sp>
    </p:spTree>
    <p:extLst>
      <p:ext uri="{BB962C8B-B14F-4D97-AF65-F5344CB8AC3E}">
        <p14:creationId xmlns:p14="http://schemas.microsoft.com/office/powerpoint/2010/main" val="38902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544913BB-B92F-C01C-826B-365B2BAD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2834640"/>
            <a:ext cx="10200132" cy="1188720"/>
          </a:xfrm>
        </p:spPr>
        <p:txBody>
          <a:bodyPr/>
          <a:lstStyle/>
          <a:p>
            <a:pPr algn="ct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Kind.</a:t>
            </a:r>
          </a:p>
        </p:txBody>
      </p:sp>
    </p:spTree>
    <p:extLst>
      <p:ext uri="{BB962C8B-B14F-4D97-AF65-F5344CB8AC3E}">
        <p14:creationId xmlns:p14="http://schemas.microsoft.com/office/powerpoint/2010/main" val="37161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CDA99-F2AB-9271-4AFE-75272FDAE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C4AB1-DA89-AC1D-6775-8107EBE56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379" y="4005363"/>
            <a:ext cx="7331242" cy="734087"/>
          </a:xfrm>
        </p:spPr>
        <p:txBody>
          <a:bodyPr/>
          <a:lstStyle/>
          <a:p>
            <a:pPr marL="457200" marR="0" lvl="1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b="1" kern="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Empower Kindness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4A6E4D-79E2-A15A-4AA3-AD045D37107B}"/>
              </a:ext>
            </a:extLst>
          </p:cNvPr>
          <p:cNvSpPr txBox="1">
            <a:spLocks/>
          </p:cNvSpPr>
          <p:nvPr/>
        </p:nvSpPr>
        <p:spPr>
          <a:xfrm>
            <a:off x="2430379" y="2789241"/>
            <a:ext cx="7331242" cy="7340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5000"/>
              </a:lnSpc>
              <a:buNone/>
            </a:pPr>
            <a:r>
              <a:rPr lang="en-US" sz="4800" b="1" kern="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Trust &amp; Accountability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32ED03-AE0E-BAB4-BD87-D93CD3AF6E8E}"/>
              </a:ext>
            </a:extLst>
          </p:cNvPr>
          <p:cNvSpPr txBox="1">
            <a:spLocks/>
          </p:cNvSpPr>
          <p:nvPr/>
        </p:nvSpPr>
        <p:spPr>
          <a:xfrm>
            <a:off x="2430379" y="1538177"/>
            <a:ext cx="7331242" cy="803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5000"/>
              </a:lnSpc>
              <a:buNone/>
            </a:pPr>
            <a:r>
              <a:rPr lang="en-US" sz="4800" b="1" kern="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Psychological Safety</a:t>
            </a:r>
          </a:p>
        </p:txBody>
      </p:sp>
      <p:pic>
        <p:nvPicPr>
          <p:cNvPr id="6" name="Graphic 5" descr="Right Brain outline">
            <a:extLst>
              <a:ext uri="{FF2B5EF4-FFF2-40B4-BE49-F238E27FC236}">
                <a16:creationId xmlns:a16="http://schemas.microsoft.com/office/drawing/2014/main" id="{E6D47523-5A5E-558A-EB97-877BEEC3F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099" y="1391522"/>
            <a:ext cx="1097280" cy="1097280"/>
          </a:xfrm>
          <a:prstGeom prst="rect">
            <a:avLst/>
          </a:prstGeom>
        </p:spPr>
      </p:pic>
      <p:pic>
        <p:nvPicPr>
          <p:cNvPr id="8" name="Graphic 7" descr="Shield Tick outline">
            <a:extLst>
              <a:ext uri="{FF2B5EF4-FFF2-40B4-BE49-F238E27FC236}">
                <a16:creationId xmlns:a16="http://schemas.microsoft.com/office/drawing/2014/main" id="{EB0F2458-D4B2-6F52-380E-B84E9033F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3099" y="2607644"/>
            <a:ext cx="1097280" cy="1097280"/>
          </a:xfrm>
          <a:prstGeom prst="rect">
            <a:avLst/>
          </a:prstGeom>
        </p:spPr>
      </p:pic>
      <p:pic>
        <p:nvPicPr>
          <p:cNvPr id="10" name="Graphic 9" descr="Medal outline">
            <a:extLst>
              <a:ext uri="{FF2B5EF4-FFF2-40B4-BE49-F238E27FC236}">
                <a16:creationId xmlns:a16="http://schemas.microsoft.com/office/drawing/2014/main" id="{1D085136-9566-6393-FBCC-99ECF0178F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3099" y="382376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37B81-3B79-1262-4D29-F26AEED97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0CEC2EE-EC15-55F6-CA8E-AF32C83B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2834640"/>
            <a:ext cx="10200132" cy="1188720"/>
          </a:xfrm>
        </p:spPr>
        <p:txBody>
          <a:bodyPr/>
          <a:lstStyle/>
          <a:p>
            <a:pPr algn="ct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Bold.</a:t>
            </a:r>
          </a:p>
        </p:txBody>
      </p:sp>
    </p:spTree>
    <p:extLst>
      <p:ext uri="{BB962C8B-B14F-4D97-AF65-F5344CB8AC3E}">
        <p14:creationId xmlns:p14="http://schemas.microsoft.com/office/powerpoint/2010/main" val="20131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B71FB7-3053-F735-F37C-22E31415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02047-BDFE-9243-7CC1-A457F87C7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172" y="3903287"/>
            <a:ext cx="6850941" cy="936374"/>
          </a:xfrm>
        </p:spPr>
        <p:txBody>
          <a:bodyPr/>
          <a:lstStyle/>
          <a:p>
            <a:pPr marL="91440" indent="0">
              <a:buNone/>
            </a:pPr>
            <a:r>
              <a:rPr 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</a:t>
            </a:r>
            <a:r>
              <a:rPr lang="en-US" sz="40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</a:t>
            </a:r>
            <a:r>
              <a:rPr 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Hot Shot</a:t>
            </a:r>
            <a:r>
              <a:rPr lang="en-US" sz="40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”</a:t>
            </a:r>
            <a:r>
              <a:rPr 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Rule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5DF855-963C-A898-E028-7DE912AF2F19}"/>
              </a:ext>
            </a:extLst>
          </p:cNvPr>
          <p:cNvSpPr txBox="1">
            <a:spLocks/>
          </p:cNvSpPr>
          <p:nvPr/>
        </p:nvSpPr>
        <p:spPr>
          <a:xfrm>
            <a:off x="1956173" y="2732455"/>
            <a:ext cx="6850941" cy="8200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None/>
            </a:pPr>
            <a:r>
              <a:rPr 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Lead with Yes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566229-BE8C-9325-FF47-3CDCFB76FB9E}"/>
              </a:ext>
            </a:extLst>
          </p:cNvPr>
          <p:cNvSpPr txBox="1">
            <a:spLocks/>
          </p:cNvSpPr>
          <p:nvPr/>
        </p:nvSpPr>
        <p:spPr>
          <a:xfrm>
            <a:off x="1956174" y="1550153"/>
            <a:ext cx="6850941" cy="936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None/>
            </a:pPr>
            <a:r>
              <a:rPr 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Consultative Mindset</a:t>
            </a:r>
          </a:p>
        </p:txBody>
      </p:sp>
      <p:pic>
        <p:nvPicPr>
          <p:cNvPr id="6" name="Graphic 5" descr="Head with gears outline">
            <a:extLst>
              <a:ext uri="{FF2B5EF4-FFF2-40B4-BE49-F238E27FC236}">
                <a16:creationId xmlns:a16="http://schemas.microsoft.com/office/drawing/2014/main" id="{894474D2-8D5C-E668-5EE4-20D6C0E2E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870" y="1431758"/>
            <a:ext cx="1097280" cy="1097280"/>
          </a:xfrm>
          <a:prstGeom prst="rect">
            <a:avLst/>
          </a:prstGeom>
        </p:spPr>
      </p:pic>
      <p:pic>
        <p:nvPicPr>
          <p:cNvPr id="8" name="Graphic 7" descr="Thumbs up sign outline">
            <a:extLst>
              <a:ext uri="{FF2B5EF4-FFF2-40B4-BE49-F238E27FC236}">
                <a16:creationId xmlns:a16="http://schemas.microsoft.com/office/drawing/2014/main" id="{2E812B61-79E4-CDEB-BDE9-4C09CAECA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70" y="2593850"/>
            <a:ext cx="1097280" cy="1097280"/>
          </a:xfrm>
          <a:prstGeom prst="rect">
            <a:avLst/>
          </a:prstGeom>
        </p:spPr>
      </p:pic>
      <p:pic>
        <p:nvPicPr>
          <p:cNvPr id="10" name="Graphic 9" descr="Fire outline">
            <a:extLst>
              <a:ext uri="{FF2B5EF4-FFF2-40B4-BE49-F238E27FC236}">
                <a16:creationId xmlns:a16="http://schemas.microsoft.com/office/drawing/2014/main" id="{CCE1849E-DE4E-2421-2C4F-BE347C55FE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870" y="3755942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9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5FB25-6A0C-558E-5043-FC7DD1D78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A02C63-F5BE-225C-1025-DA9CAF65F40A}"/>
              </a:ext>
            </a:extLst>
          </p:cNvPr>
          <p:cNvSpPr txBox="1">
            <a:spLocks/>
          </p:cNvSpPr>
          <p:nvPr/>
        </p:nvSpPr>
        <p:spPr>
          <a:xfrm>
            <a:off x="671468" y="2008472"/>
            <a:ext cx="10204704" cy="164592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rest of the story…</a:t>
            </a:r>
          </a:p>
        </p:txBody>
      </p:sp>
      <p:pic>
        <p:nvPicPr>
          <p:cNvPr id="4098" name="Picture 2" descr="How my mind came back to life — and no one knew">
            <a:extLst>
              <a:ext uri="{FF2B5EF4-FFF2-40B4-BE49-F238E27FC236}">
                <a16:creationId xmlns:a16="http://schemas.microsoft.com/office/drawing/2014/main" id="{72C17CA4-5B57-2328-DE4D-86BE470D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20" y="946484"/>
            <a:ext cx="5974246" cy="44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F0E02-9CEE-36C6-94CE-D6A39B29895A}"/>
              </a:ext>
            </a:extLst>
          </p:cNvPr>
          <p:cNvSpPr txBox="1"/>
          <p:nvPr/>
        </p:nvSpPr>
        <p:spPr>
          <a:xfrm rot="16200000" flipH="1">
            <a:off x="10857378" y="4466859"/>
            <a:ext cx="190666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Source: TED.com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7E90B-862A-DF77-3A84-59D4DD398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ll, indoor, gallery&#10;&#10;AI-generated content may be incorrect.">
            <a:extLst>
              <a:ext uri="{FF2B5EF4-FFF2-40B4-BE49-F238E27FC236}">
                <a16:creationId xmlns:a16="http://schemas.microsoft.com/office/drawing/2014/main" id="{8FEAA16A-15B6-D212-7FC0-60976689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08" t="10407" b="14885"/>
          <a:stretch/>
        </p:blipFill>
        <p:spPr>
          <a:xfrm>
            <a:off x="0" y="0"/>
            <a:ext cx="12192000" cy="7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94370-A32B-E92E-F03F-A899C0D02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0390A52-5F41-44EC-A75A-EB333DE76734}"/>
              </a:ext>
            </a:extLst>
          </p:cNvPr>
          <p:cNvSpPr txBox="1">
            <a:spLocks/>
          </p:cNvSpPr>
          <p:nvPr/>
        </p:nvSpPr>
        <p:spPr>
          <a:xfrm>
            <a:off x="1647233" y="1914023"/>
            <a:ext cx="8897534" cy="3029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do </a:t>
            </a:r>
            <a:r>
              <a:rPr lang="en-US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see? </a:t>
            </a:r>
            <a:endParaRPr lang="en-US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21984-87A6-070E-C70E-DA57B1996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DED4-C350-B84C-E47F-D07FEB0C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7" y="1759634"/>
            <a:ext cx="10204704" cy="1645920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 at </a:t>
            </a:r>
            <a:r>
              <a:rPr lang="en-US" sz="54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best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26" name="Picture 2" descr="Trophy - Free sports and competition icons">
            <a:extLst>
              <a:ext uri="{FF2B5EF4-FFF2-40B4-BE49-F238E27FC236}">
                <a16:creationId xmlns:a16="http://schemas.microsoft.com/office/drawing/2014/main" id="{E8B759FA-190C-DB04-A1CA-A8FE5129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4" y="4275406"/>
            <a:ext cx="2485291" cy="24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A0D68-68B3-44B1-C0E4-3DAF84248E43}"/>
              </a:ext>
            </a:extLst>
          </p:cNvPr>
          <p:cNvSpPr txBox="1"/>
          <p:nvPr/>
        </p:nvSpPr>
        <p:spPr>
          <a:xfrm>
            <a:off x="784184" y="2038748"/>
            <a:ext cx="10623632" cy="220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Not everything that is faced can be changed, but nothing can be changed until it is faced.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12640-62D9-E6E5-369D-4D037A383499}"/>
              </a:ext>
            </a:extLst>
          </p:cNvPr>
          <p:cNvSpPr txBox="1"/>
          <p:nvPr/>
        </p:nvSpPr>
        <p:spPr>
          <a:xfrm>
            <a:off x="8197379" y="4061738"/>
            <a:ext cx="3699211" cy="363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~</a:t>
            </a:r>
            <a:r>
              <a:rPr lang="en-US" dirty="0">
                <a:solidFill>
                  <a:srgbClr val="3366CC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James Baldwin</a:t>
            </a:r>
          </a:p>
        </p:txBody>
      </p:sp>
    </p:spTree>
    <p:extLst>
      <p:ext uri="{BB962C8B-B14F-4D97-AF65-F5344CB8AC3E}">
        <p14:creationId xmlns:p14="http://schemas.microsoft.com/office/powerpoint/2010/main" val="12619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6EF5A-67C8-64F0-36E1-975F65340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7CD0B-23E0-3569-ED7A-620B5D4B77DC}"/>
              </a:ext>
            </a:extLst>
          </p:cNvPr>
          <p:cNvSpPr txBox="1"/>
          <p:nvPr/>
        </p:nvSpPr>
        <p:spPr>
          <a:xfrm rot="16200000" flipH="1">
            <a:off x="10857378" y="4466859"/>
            <a:ext cx="190666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Source: TED.com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FE852C-0480-3355-F2E9-5BBAB386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48" y="2743200"/>
            <a:ext cx="10204704" cy="1371600"/>
          </a:xfrm>
        </p:spPr>
        <p:txBody>
          <a:bodyPr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Nelsen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PHR/SHRM-CP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of People &amp; Culture, Adams County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jnelsen@adcogov.org		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720) 523-6215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CFD3F-070C-CD53-A683-213B45ECC5FA}"/>
              </a:ext>
            </a:extLst>
          </p:cNvPr>
          <p:cNvSpPr txBox="1"/>
          <p:nvPr/>
        </p:nvSpPr>
        <p:spPr>
          <a:xfrm>
            <a:off x="3048000" y="479438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28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5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015AF-FAF3-EFD6-9841-6E972FA36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 txBox="1">
            <a:spLocks/>
          </p:cNvSpPr>
          <p:nvPr/>
        </p:nvSpPr>
        <p:spPr>
          <a:xfrm>
            <a:off x="673110" y="2377440"/>
            <a:ext cx="10204704" cy="164592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me introduce you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Martin Pistorius.</a:t>
            </a:r>
          </a:p>
        </p:txBody>
      </p:sp>
      <p:pic>
        <p:nvPicPr>
          <p:cNvPr id="2050" name="Picture 2" descr="Martin Pistorius, who survived more than a decade in a coma, woke up to  tell a remarkable story - Health - UNILAD">
            <a:extLst>
              <a:ext uri="{FF2B5EF4-FFF2-40B4-BE49-F238E27FC236}">
                <a16:creationId xmlns:a16="http://schemas.microsoft.com/office/drawing/2014/main" id="{FC1F04D8-CA3C-27B0-B8DC-9CF4A9D4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68" y="1951892"/>
            <a:ext cx="5610226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C803D3-D833-0BFC-9BE5-00A1D7B398B1}"/>
              </a:ext>
            </a:extLst>
          </p:cNvPr>
          <p:cNvSpPr txBox="1"/>
          <p:nvPr/>
        </p:nvSpPr>
        <p:spPr>
          <a:xfrm rot="16200000">
            <a:off x="9634337" y="3312914"/>
            <a:ext cx="358444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Source: MartinPistorius.com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F9FC-C6EA-9899-4240-2907EFD33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F69D4-EF31-3790-B792-C5168F0DA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295" y="673746"/>
            <a:ext cx="8182913" cy="5053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7F462-F258-0EEB-9CEF-9311F04623B0}"/>
              </a:ext>
            </a:extLst>
          </p:cNvPr>
          <p:cNvSpPr txBox="1"/>
          <p:nvPr/>
        </p:nvSpPr>
        <p:spPr>
          <a:xfrm rot="16200000">
            <a:off x="8377369" y="3944321"/>
            <a:ext cx="358444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Source: Geopolitical Intelligence Services AG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FC626-5B90-5B17-F88D-88E5070DB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FEEC-6BE7-6942-3E0F-20BD7CA7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239" y="2461880"/>
            <a:ext cx="5554079" cy="193423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&gt; People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&gt; Relationships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&gt; Engagement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ED4F8-3490-114F-D220-E8A8B5854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7A50F1-7CE2-6946-EF89-E1C5FC10446F}"/>
              </a:ext>
            </a:extLst>
          </p:cNvPr>
          <p:cNvGrpSpPr/>
          <p:nvPr/>
        </p:nvGrpSpPr>
        <p:grpSpPr>
          <a:xfrm>
            <a:off x="95814" y="1339579"/>
            <a:ext cx="6153189" cy="4178842"/>
            <a:chOff x="119565" y="198865"/>
            <a:chExt cx="6153189" cy="417884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5E1528C5-3162-9D1F-5B35-381A3249B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33" y="198865"/>
              <a:ext cx="6065321" cy="4043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287BF-9A69-858E-7E64-FDA511A4B943}"/>
                </a:ext>
              </a:extLst>
            </p:cNvPr>
            <p:cNvSpPr txBox="1"/>
            <p:nvPr/>
          </p:nvSpPr>
          <p:spPr>
            <a:xfrm flipH="1">
              <a:off x="119565" y="4193041"/>
              <a:ext cx="190666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" b="0" i="0" dirty="0">
                  <a:solidFill>
                    <a:srgbClr val="3366CC"/>
                  </a:solidFill>
                  <a:effectLst/>
                  <a:latin typeface="Lato" panose="020F0502020204030203" pitchFamily="34" charset="0"/>
                </a:rPr>
                <a:t>Source: Library of Congress</a:t>
              </a:r>
              <a:endParaRPr lang="en-US" sz="600" dirty="0">
                <a:solidFill>
                  <a:srgbClr val="3366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7121A-1BA7-42FA-C8D7-C785ABCBD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8D11A-FA1A-D262-6A11-EBC0D03C82A8}"/>
              </a:ext>
            </a:extLst>
          </p:cNvPr>
          <p:cNvSpPr txBox="1"/>
          <p:nvPr/>
        </p:nvSpPr>
        <p:spPr>
          <a:xfrm>
            <a:off x="3392426" y="2907442"/>
            <a:ext cx="1399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31%</a:t>
            </a:r>
            <a:endParaRPr lang="en-US" sz="36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A4573-82DD-9B0C-29D3-CC4DB024A513}"/>
              </a:ext>
            </a:extLst>
          </p:cNvPr>
          <p:cNvSpPr txBox="1"/>
          <p:nvPr/>
        </p:nvSpPr>
        <p:spPr>
          <a:xfrm>
            <a:off x="3392426" y="3787236"/>
            <a:ext cx="1399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17%</a:t>
            </a:r>
            <a:endParaRPr lang="en-US" sz="36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E22F0-3D5D-7E0F-86A1-2802FED0B4AF}"/>
              </a:ext>
            </a:extLst>
          </p:cNvPr>
          <p:cNvSpPr txBox="1"/>
          <p:nvPr/>
        </p:nvSpPr>
        <p:spPr>
          <a:xfrm>
            <a:off x="3392426" y="4665687"/>
            <a:ext cx="1399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50%</a:t>
            </a:r>
            <a:endParaRPr lang="en-US" sz="36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C0FD97-2404-1B96-31EC-2F40FFA40851}"/>
              </a:ext>
            </a:extLst>
          </p:cNvPr>
          <p:cNvSpPr txBox="1"/>
          <p:nvPr/>
        </p:nvSpPr>
        <p:spPr>
          <a:xfrm rot="16200000" flipH="1">
            <a:off x="10908437" y="4787491"/>
            <a:ext cx="190666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>
                <a:solidFill>
                  <a:srgbClr val="3366CC"/>
                </a:solidFill>
                <a:effectLst/>
                <a:latin typeface="Lato" panose="020F0502020204030203" pitchFamily="34" charset="0"/>
              </a:rPr>
              <a:t>Source: Gallup.com</a:t>
            </a:r>
            <a:endParaRPr lang="en-US" sz="600" dirty="0">
              <a:solidFill>
                <a:srgbClr val="3366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E8A6E-D266-2CAB-6CA5-08E7765261F3}"/>
              </a:ext>
            </a:extLst>
          </p:cNvPr>
          <p:cNvSpPr txBox="1"/>
          <p:nvPr/>
        </p:nvSpPr>
        <p:spPr>
          <a:xfrm>
            <a:off x="4731713" y="5099736"/>
            <a:ext cx="2728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00" dirty="0">
                <a:solidFill>
                  <a:srgbClr val="F28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$8.9 Trillion</a:t>
            </a:r>
            <a:endParaRPr lang="en-US" sz="3600" b="1" dirty="0">
              <a:solidFill>
                <a:srgbClr val="F28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21C555-34AE-894C-0AE3-A336EA524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82" y="438150"/>
            <a:ext cx="10142517" cy="53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C2732C-8B02-5BCA-31C0-CC817E1EC6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742" t="19097" r="42860" b="65333"/>
          <a:stretch/>
        </p:blipFill>
        <p:spPr>
          <a:xfrm>
            <a:off x="94497" y="438150"/>
            <a:ext cx="7338448" cy="20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22 -4.81481E-6 L -0.25 -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22 4.44444E-6 L -0.25 4.44444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7 -4.81481E-6 L -0.25 -4.8148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8E6BA-4081-FCC7-9812-FA7D77AB6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65BE-EE06-B58E-AA5B-871497DB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7" y="201881"/>
            <a:ext cx="10200132" cy="1188720"/>
          </a:xfrm>
        </p:spPr>
        <p:txBody>
          <a:bodyPr/>
          <a:lstStyle/>
          <a:p>
            <a:r>
              <a:rPr lang="en-US" sz="4000" dirty="0">
                <a:solidFill>
                  <a:srgbClr val="F28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Equipped for the Modern Workforce: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BA83E-A78D-2660-A2E5-955A4182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648" y="1943100"/>
            <a:ext cx="10204704" cy="3679866"/>
          </a:xfrm>
        </p:spPr>
        <p:txBody>
          <a:bodyPr/>
          <a:lstStyle/>
          <a:p>
            <a:r>
              <a:rPr lang="en-US" sz="32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Rigid Hierarchical Structures</a:t>
            </a:r>
          </a:p>
          <a:p>
            <a:r>
              <a:rPr lang="en-US" sz="32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Inflexible Work Arrangements</a:t>
            </a:r>
          </a:p>
          <a:p>
            <a:r>
              <a:rPr lang="en-US" sz="32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Resistance to Change</a:t>
            </a:r>
          </a:p>
          <a:p>
            <a:r>
              <a:rPr lang="en-US" sz="32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Lack of Continuous Learning</a:t>
            </a:r>
          </a:p>
          <a:p>
            <a:r>
              <a:rPr lang="en-US" sz="3200" b="1" dirty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Failure to Embrace Belonging</a:t>
            </a:r>
          </a:p>
        </p:txBody>
      </p:sp>
    </p:spTree>
    <p:extLst>
      <p:ext uri="{BB962C8B-B14F-4D97-AF65-F5344CB8AC3E}">
        <p14:creationId xmlns:p14="http://schemas.microsoft.com/office/powerpoint/2010/main" val="15141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763F3-08CE-30F6-1597-93C12F0D3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3251-6A45-0FA2-36AC-F195DF08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239" y="2461880"/>
            <a:ext cx="5554079" cy="193423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→ Empowerment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 → Culture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 → People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777B4DE-74C4-7402-2C2A-E18324C1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2" y="1339580"/>
            <a:ext cx="6065321" cy="403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B03363-F551-B1E9-9B8F-717C0F195C6F}"/>
              </a:ext>
            </a:extLst>
          </p:cNvPr>
          <p:cNvSpPr txBox="1"/>
          <p:nvPr/>
        </p:nvSpPr>
        <p:spPr>
          <a:xfrm flipH="1">
            <a:off x="95814" y="5333755"/>
            <a:ext cx="190666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>
                <a:solidFill>
                  <a:srgbClr val="3366CC"/>
                </a:solidFill>
                <a:effectLst/>
                <a:latin typeface="Lato" panose="020F0502020204030203" pitchFamily="34" charset="0"/>
              </a:rPr>
              <a:t>Source: IT Gurus</a:t>
            </a:r>
            <a:endParaRPr lang="en-US" sz="60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2C589-F7D0-E8B4-179F-E09724ED4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DF586A3-AC60-0FAC-3CF8-3B6560B1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625642"/>
            <a:ext cx="10200132" cy="4912093"/>
          </a:xfrm>
        </p:spPr>
        <p:txBody>
          <a:bodyPr/>
          <a:lstStyle/>
          <a:p>
            <a:pPr algn="ct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Bold.</a:t>
            </a:r>
            <a:b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Kind. </a:t>
            </a:r>
            <a:b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Better.</a:t>
            </a:r>
          </a:p>
        </p:txBody>
      </p:sp>
    </p:spTree>
    <p:extLst>
      <p:ext uri="{BB962C8B-B14F-4D97-AF65-F5344CB8AC3E}">
        <p14:creationId xmlns:p14="http://schemas.microsoft.com/office/powerpoint/2010/main" val="30125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C534586D1B347AAFEC02C9E763AE3" ma:contentTypeVersion="13" ma:contentTypeDescription="Create a new document." ma:contentTypeScope="" ma:versionID="646e69cc7ab1cb879de5f9fbefa176f9">
  <xsd:schema xmlns:xsd="http://www.w3.org/2001/XMLSchema" xmlns:xs="http://www.w3.org/2001/XMLSchema" xmlns:p="http://schemas.microsoft.com/office/2006/metadata/properties" xmlns:ns2="c7a0c1b0-6cfd-46fa-a72b-3b33342aa67a" xmlns:ns3="2b03622c-df81-4295-bffa-b76f23cfa4dd" targetNamespace="http://schemas.microsoft.com/office/2006/metadata/properties" ma:root="true" ma:fieldsID="38129ed58ecd964a6f74cf2e265f8f70" ns2:_="" ns3:_="">
    <xsd:import namespace="c7a0c1b0-6cfd-46fa-a72b-3b33342aa67a"/>
    <xsd:import namespace="2b03622c-df81-4295-bffa-b76f23cf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0c1b0-6cfd-46fa-a72b-3b33342aa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3622c-df81-4295-bffa-b76f23cfa4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22fdd60-512c-4846-84f8-bcaad8deb88d}" ma:internalName="TaxCatchAll" ma:showField="CatchAllData" ma:web="2b03622c-df81-4295-bffa-b76f23cf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3622c-df81-4295-bffa-b76f23cfa4dd" xsi:nil="true"/>
    <lcf76f155ced4ddcb4097134ff3c332f xmlns="c7a0c1b0-6cfd-46fa-a72b-3b33342aa6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F075F5-03F7-48F6-9A56-E1ABA986A964}"/>
</file>

<file path=customXml/itemProps2.xml><?xml version="1.0" encoding="utf-8"?>
<ds:datastoreItem xmlns:ds="http://schemas.openxmlformats.org/officeDocument/2006/customXml" ds:itemID="{07319412-C997-4503-B7F0-216972F2DD4A}"/>
</file>

<file path=customXml/itemProps3.xml><?xml version="1.0" encoding="utf-8"?>
<ds:datastoreItem xmlns:ds="http://schemas.openxmlformats.org/officeDocument/2006/customXml" ds:itemID="{661DE324-13CC-46DC-8834-070B4EC35E45}"/>
</file>

<file path=docProps/app.xml><?xml version="1.0" encoding="utf-8"?>
<Properties xmlns="http://schemas.openxmlformats.org/officeDocument/2006/extended-properties" xmlns:vt="http://schemas.openxmlformats.org/officeDocument/2006/docPropsVTypes">
  <TotalTime>18711</TotalTime>
  <Words>319</Words>
  <Application>Microsoft Office PowerPoint</Application>
  <PresentationFormat>Widescreen</PresentationFormat>
  <Paragraphs>69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Lato</vt:lpstr>
      <vt:lpstr>Lato Black</vt:lpstr>
      <vt:lpstr>Office Theme</vt:lpstr>
      <vt:lpstr>Elevating Employee Experience  to Drive Organizational Success</vt:lpstr>
      <vt:lpstr>Who are you at your best?</vt:lpstr>
      <vt:lpstr>PowerPoint Presentation</vt:lpstr>
      <vt:lpstr>PowerPoint Presentation</vt:lpstr>
      <vt:lpstr>Process &gt; People Rules &gt; Relationships Efficiency &gt; Engagement</vt:lpstr>
      <vt:lpstr>PowerPoint Presentation</vt:lpstr>
      <vt:lpstr>Not Equipped for the Modern Workforce:</vt:lpstr>
      <vt:lpstr>Control → Empowerment Compliance → Culture Processes → People</vt:lpstr>
      <vt:lpstr>Be Bold. Be Kind.  Be Better.</vt:lpstr>
      <vt:lpstr>Be Better.</vt:lpstr>
      <vt:lpstr>PowerPoint Presentation</vt:lpstr>
      <vt:lpstr>PowerPoint Presentation</vt:lpstr>
      <vt:lpstr>Be Kind.</vt:lpstr>
      <vt:lpstr>PowerPoint Presentation</vt:lpstr>
      <vt:lpstr>Be Bold.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Nelsen, PHR/SHRM-CP Director of People &amp; Culture, Adams County jnelsen@adcogov.org  (720) 523-6215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Felicia Littky</cp:lastModifiedBy>
  <cp:revision>123</cp:revision>
  <cp:lastPrinted>2025-02-24T23:46:21Z</cp:lastPrinted>
  <dcterms:created xsi:type="dcterms:W3CDTF">2022-10-21T14:04:38Z</dcterms:created>
  <dcterms:modified xsi:type="dcterms:W3CDTF">2025-02-26T16:58:57Z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0x0101003EFC534586D1B347AAFEC02C9E763AE3</vt:lpwstr>
  </property>
</Properties>
</file>