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269" r:id="rId4"/>
    <p:sldId id="265" r:id="rId5"/>
    <p:sldId id="283" r:id="rId6"/>
    <p:sldId id="284" r:id="rId7"/>
    <p:sldId id="267" r:id="rId8"/>
    <p:sldId id="270" r:id="rId9"/>
    <p:sldId id="285" r:id="rId10"/>
    <p:sldId id="288" r:id="rId11"/>
    <p:sldId id="290" r:id="rId12"/>
    <p:sldId id="282" r:id="rId13"/>
    <p:sldId id="272" r:id="rId14"/>
    <p:sldId id="289" r:id="rId15"/>
    <p:sldId id="286" r:id="rId16"/>
    <p:sldId id="280" r:id="rId17"/>
    <p:sldId id="287" r:id="rId18"/>
    <p:sldId id="277" r:id="rId19"/>
    <p:sldId id="279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280D7C-DB24-5466-C7DE-5A22577B9826}" name="Sustainability Coordinator" initials="SC" userId="S::sustainability@ci.sheridan.co.us::b0bfa523-268a-4825-b3f2-d32b4291e9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3366CC"/>
    <a:srgbClr val="F28041"/>
    <a:srgbClr val="982068"/>
    <a:srgbClr val="FFFFFF"/>
    <a:srgbClr val="642265"/>
    <a:srgbClr val="663399"/>
    <a:srgbClr val="28427C"/>
    <a:srgbClr val="1C82B8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0A413-70B0-77A3-C486-E9D97F737EE7}" v="11" dt="2025-02-17T16:01:35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A06D-C63F-4C14-8CA3-0F782616EAB2}" type="datetimeFigureOut"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09500-1622-4F8A-B5A7-7B48AC1182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Governments use IGAs for cooperative planning, development review, resource sharing, joint planning commissions, building inspection services,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09500-1622-4F8A-B5A7-7B48AC11825F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 Quality: (heavy industry, traffic congestion, ozone, and wildfire smoke)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09500-1622-4F8A-B5A7-7B48AC11825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: 2+ city councils, communities to engage with (with increasing demand for swift action on climate change), internal staff to collaborate with and check-in with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09500-1622-4F8A-B5A7-7B48AC11825F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1B777-A353-BA0F-D087-94FCE899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7BDB3-85C2-21A4-50AF-02CCE53C5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20245"/>
            <a:ext cx="7162800" cy="133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noFill/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91004-76E5-5DAA-D2A5-810909EDD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D8C60-7C99-C909-33AE-187F89D1F8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F28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D0110-6FD1-2F62-2DF5-DD8F72CF2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B15F4-4A0D-2768-5F32-B865E42C2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DCF1BD-0C4A-F945-26DC-47C4876C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DE7D8-5FC8-9600-C790-C779660F0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19FAD-F309-68F5-A3B2-CDA3822D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C983-B597-FAAA-70D7-6044492B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C71CA-159A-0BB2-841A-831F2F9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3659B-9012-A08D-4FA1-7DFC29E74E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A2ABB-85BC-8DE4-E128-C41838383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DB0B0-DFC7-330C-C468-9FD1B862B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36FE-1AD5-1155-9A51-2F9B050C6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22182-C948-3EC4-4863-D95B981DF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52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3C3-8F84-8917-4109-7D9EFE546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B790C-F7CC-1ACD-A33A-6201B2F81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rgbClr val="3366CC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englund@englewoodco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rogge@ci.sheridan.co.us" TargetMode="External"/><Relationship Id="rId4" Type="http://schemas.openxmlformats.org/officeDocument/2006/relationships/hyperlink" Target="mailto:sustainability@ci.sheridan.co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 sz="3200" b="1" i="1">
                <a:effectLst/>
              </a:rPr>
              <a:t>Leveraging Intergovernmental Agreements Between Cities to Advance Sustainability: The Opportunities and Challenges</a:t>
            </a:r>
            <a:endParaRPr lang="en-US" sz="6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sz="2400"/>
              <a:t>Mel Englund, Sustainability Program Manager, Cities of Englewood and Sheridan</a:t>
            </a:r>
          </a:p>
          <a:p>
            <a:r>
              <a:rPr lang="en-US" sz="2400"/>
              <a:t>Andrew Rogge, Community Development Director, City of Sheridan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8DC6A-FF92-0530-98C1-49A978F8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7EE1-09ED-553A-3E2B-2F61653E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87120"/>
            <a:ext cx="895045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Background of Partnerships - SPM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BCE-121C-4801-4A29-F943D79C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91360"/>
            <a:ext cx="5185664" cy="335788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Sustainability Program Manager (SPM)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Englewood established position in 2021 (part-time), Sheridan partnered via IGA in 2022 transitioning position to full-time.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Englewood immediate need: overseeing and implementing already established plan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Sheridan immediate need: creation of Sustainability Plan</a:t>
            </a:r>
            <a:endParaRPr lang="en-US"/>
          </a:p>
          <a:p>
            <a:endParaRPr lang="en-US" dirty="0"/>
          </a:p>
        </p:txBody>
      </p:sp>
      <p:pic>
        <p:nvPicPr>
          <p:cNvPr id="4" name="Picture 3" descr="A traffic light on a street&#10;&#10;AI-generated content may be incorrect.">
            <a:extLst>
              <a:ext uri="{FF2B5EF4-FFF2-40B4-BE49-F238E27FC236}">
                <a16:creationId xmlns:a16="http://schemas.microsoft.com/office/drawing/2014/main" id="{9F4DC4D4-2373-D056-3452-FBC3B9A9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10" y="1852901"/>
            <a:ext cx="2773507" cy="3614017"/>
          </a:xfrm>
          <a:prstGeom prst="rect">
            <a:avLst/>
          </a:prstGeom>
        </p:spPr>
      </p:pic>
      <p:pic>
        <p:nvPicPr>
          <p:cNvPr id="5" name="Picture 4" descr="A brochure with a group of people walking&#10;&#10;AI-generated content may be incorrect.">
            <a:extLst>
              <a:ext uri="{FF2B5EF4-FFF2-40B4-BE49-F238E27FC236}">
                <a16:creationId xmlns:a16="http://schemas.microsoft.com/office/drawing/2014/main" id="{B02452DB-DB34-A09D-E067-306958524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601" y="1855643"/>
            <a:ext cx="2791979" cy="3631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6D65B-B875-6ECA-0888-1B6654F81FC7}"/>
              </a:ext>
            </a:extLst>
          </p:cNvPr>
          <p:cNvSpPr txBox="1"/>
          <p:nvPr/>
        </p:nvSpPr>
        <p:spPr>
          <a:xfrm>
            <a:off x="6511636" y="548409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ea typeface="Calibri"/>
                <a:cs typeface="Calibri"/>
              </a:rPr>
              <a:t>City of Englewood Sustainability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2FD06-39B4-A3A2-9DD5-19ACC0636E48}"/>
              </a:ext>
            </a:extLst>
          </p:cNvPr>
          <p:cNvSpPr txBox="1"/>
          <p:nvPr/>
        </p:nvSpPr>
        <p:spPr>
          <a:xfrm>
            <a:off x="9363363" y="548409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ea typeface="Calibri"/>
                <a:cs typeface="Calibri"/>
              </a:rPr>
              <a:t>City of Sheridan Sustainability Plan</a:t>
            </a:r>
          </a:p>
        </p:txBody>
      </p:sp>
    </p:spTree>
    <p:extLst>
      <p:ext uri="{BB962C8B-B14F-4D97-AF65-F5344CB8AC3E}">
        <p14:creationId xmlns:p14="http://schemas.microsoft.com/office/powerpoint/2010/main" val="15344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F3DF5-2BD7-A6E8-0405-C86CAFAB4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5320-546A-E543-4A56-70E691A5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87120"/>
            <a:ext cx="895045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Background of Partnerships - SBP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15F46-22B0-C938-B10D-D0471DD88EE8}"/>
              </a:ext>
            </a:extLst>
          </p:cNvPr>
          <p:cNvSpPr txBox="1">
            <a:spLocks/>
          </p:cNvSpPr>
          <p:nvPr/>
        </p:nvSpPr>
        <p:spPr>
          <a:xfrm>
            <a:off x="909782" y="2015836"/>
            <a:ext cx="5399024" cy="3368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Sustainable Business Partnership (SBP) Program</a:t>
            </a:r>
          </a:p>
          <a:p>
            <a:pPr lvl="1">
              <a:buFont typeface="Courier New,monospace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Both communities' greenhouse gas (GHG) inventories showed commercial sector largest emitter</a:t>
            </a:r>
          </a:p>
          <a:p>
            <a:pPr lvl="1">
              <a:buFont typeface="Courier New,monospace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State had free green business program, but needed staff to implement</a:t>
            </a:r>
          </a:p>
          <a:p>
            <a:pPr lvl="1">
              <a:buFont typeface="Courier New,monospace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Utilized plastic bag fee funds to hire Green Business Program Coordinator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42D0B7EB-BD13-A127-525F-A336192A9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9" y="2479838"/>
            <a:ext cx="4768273" cy="24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CDF885-1C22-8385-3D11-DDA7A407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81DE-6799-71E6-16E8-363C2B0E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63600"/>
            <a:ext cx="1020013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How the Roles are Structured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D174-A171-246B-2E69-2B5A7342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7040"/>
            <a:ext cx="10203318" cy="417068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Time and cost shared</a:t>
            </a:r>
          </a:p>
          <a:p>
            <a:pPr lvl="1"/>
            <a:r>
              <a:rPr lang="en-US" dirty="0">
                <a:latin typeface="Lato"/>
                <a:ea typeface="Lato"/>
                <a:cs typeface="Lato"/>
              </a:rPr>
              <a:t>Sustainability Program Manager (SPM) 4 days Englewood, 1 day Sheridan</a:t>
            </a:r>
          </a:p>
          <a:p>
            <a:pPr lvl="1"/>
            <a:r>
              <a:rPr lang="en-US" dirty="0">
                <a:latin typeface="Lato"/>
                <a:ea typeface="Lato"/>
                <a:cs typeface="Lato"/>
              </a:rPr>
              <a:t>Green Business Coordinator (GBC) 2.5 days Littleton, 2 days Englewood, .5 days Sheridan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Payroll via one city (Englewood) with the other cities on contract</a:t>
            </a:r>
            <a:endParaRPr lang="en-US" dirty="0"/>
          </a:p>
          <a:p>
            <a:r>
              <a:rPr lang="en-US" dirty="0">
                <a:latin typeface="Lato"/>
                <a:ea typeface="Lato"/>
                <a:cs typeface="Lato"/>
              </a:rPr>
              <a:t>One supervisor for the positions (Englewood)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SPM contract good for three years, then reviewed; GBC good for one year, then reviewed</a:t>
            </a:r>
          </a:p>
          <a:p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9202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524AC-9DA6-70C1-CD26-EF9C0C18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1035-8FB0-B271-AB5B-E295CED9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Lato Black"/>
                <a:cs typeface="Lato Black"/>
              </a:rPr>
              <a:t>The Opportunities and Challenges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3A729-1695-2B70-A39B-2D7650B37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28F3A-819A-4115-C662-2E649ECAC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E713-A870-ED2C-A2DF-2943AEBC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63600"/>
            <a:ext cx="1020013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Potential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2DB2-8F8F-184E-6713-6FD25659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7040"/>
            <a:ext cx="5106231" cy="4170680"/>
          </a:xfrm>
        </p:spPr>
        <p:txBody>
          <a:bodyPr/>
          <a:lstStyle/>
          <a:p>
            <a:pPr marL="434340" indent="-342900"/>
            <a:r>
              <a:rPr lang="en-US" dirty="0">
                <a:latin typeface="Lato"/>
                <a:ea typeface="Lato"/>
                <a:cs typeface="Lato"/>
              </a:rPr>
              <a:t>Strengthening of relationships between the entities involved</a:t>
            </a:r>
            <a:endParaRPr lang="en-US" dirty="0"/>
          </a:p>
          <a:p>
            <a:pPr marL="434340" indent="-342900"/>
            <a:r>
              <a:rPr lang="en-US" dirty="0">
                <a:latin typeface="Lato"/>
                <a:ea typeface="Lato"/>
                <a:cs typeface="Lato"/>
              </a:rPr>
              <a:t>Relieves current staff time for entities involved for projects, especially those that would be outside their realm of expertise</a:t>
            </a:r>
            <a:endParaRPr lang="en-US"/>
          </a:p>
          <a:p>
            <a:r>
              <a:rPr lang="en-US" dirty="0">
                <a:latin typeface="Lato"/>
                <a:ea typeface="Lato"/>
                <a:cs typeface="Lato"/>
              </a:rPr>
              <a:t>Grant funding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Streamlines applications, especially if grant applies to all entities involved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Oftentimes partnerships between cities is an application strengthener</a:t>
            </a:r>
          </a:p>
        </p:txBody>
      </p:sp>
      <p:pic>
        <p:nvPicPr>
          <p:cNvPr id="4" name="Picture 3" descr="A landscape with mountains and trees&#10;&#10;AI-generated content may be incorrect.">
            <a:extLst>
              <a:ext uri="{FF2B5EF4-FFF2-40B4-BE49-F238E27FC236}">
                <a16:creationId xmlns:a16="http://schemas.microsoft.com/office/drawing/2014/main" id="{C3018D58-CD69-892C-1334-94CD5F8F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90" y="1914568"/>
            <a:ext cx="5737630" cy="3203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0FF1A-8E19-AF42-2B57-46789F58FF3E}"/>
              </a:ext>
            </a:extLst>
          </p:cNvPr>
          <p:cNvSpPr txBox="1"/>
          <p:nvPr/>
        </p:nvSpPr>
        <p:spPr>
          <a:xfrm>
            <a:off x="6458065" y="5201458"/>
            <a:ext cx="54559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ea typeface="Calibri"/>
                <a:cs typeface="Calibri"/>
              </a:rPr>
              <a:t>Project Highlight: South Metro Waste Diversion Project</a:t>
            </a:r>
          </a:p>
        </p:txBody>
      </p:sp>
    </p:spTree>
    <p:extLst>
      <p:ext uri="{BB962C8B-B14F-4D97-AF65-F5344CB8AC3E}">
        <p14:creationId xmlns:p14="http://schemas.microsoft.com/office/powerpoint/2010/main" val="74988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8A7EE8-4A74-0497-F328-72CF89C81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01B8-CBE8-B2A2-1D73-F9A41FE5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2640"/>
            <a:ext cx="1020013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Potential Opportunities -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EBA1-2E43-7CAD-6B35-5EAA5A51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7040"/>
            <a:ext cx="6942482" cy="4170680"/>
          </a:xfrm>
        </p:spPr>
        <p:txBody>
          <a:bodyPr/>
          <a:lstStyle/>
          <a:p>
            <a:pPr marL="434340" indent="-342900"/>
            <a:r>
              <a:rPr lang="en-US">
                <a:latin typeface="Lato"/>
                <a:ea typeface="Lato"/>
                <a:cs typeface="Lato"/>
              </a:rPr>
              <a:t>Co-learning from different cities on best practices / collaborating regionally on issues</a:t>
            </a:r>
            <a:endParaRPr lang="en-US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891540" lvl="1">
              <a:buFont typeface="Courier New,monospace" panose="020B0604020202020204" pitchFamily="34" charset="0"/>
              <a:buChar char="o"/>
            </a:pPr>
            <a:r>
              <a:rPr lang="en-US" b="1" i="1">
                <a:latin typeface="Lato"/>
                <a:ea typeface="Lato"/>
                <a:cs typeface="Lato"/>
              </a:rPr>
              <a:t>EX: Electric vehicle charging stations</a:t>
            </a:r>
            <a:endParaRPr lang="en-US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434340" indent="-342900"/>
            <a:r>
              <a:rPr lang="en-US" dirty="0">
                <a:latin typeface="Lato"/>
                <a:ea typeface="Lato"/>
                <a:cs typeface="Lato"/>
              </a:rPr>
              <a:t>Simultaneous partnered projects between entities can see overall project time and/or cost reductions</a:t>
            </a:r>
            <a:endParaRPr lang="en-US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891540" lvl="1">
              <a:buFont typeface="Courier New" panose="020B0604020202020204" pitchFamily="34" charset="0"/>
              <a:buChar char="o"/>
            </a:pPr>
            <a:r>
              <a:rPr lang="en-US" b="1" i="1" dirty="0">
                <a:latin typeface="Lato"/>
                <a:ea typeface="Lato"/>
                <a:cs typeface="Lato"/>
              </a:rPr>
              <a:t>EX: Public building electrification</a:t>
            </a:r>
          </a:p>
          <a:p>
            <a:pPr marL="434340" indent="-342900"/>
            <a:r>
              <a:rPr lang="en-US" dirty="0">
                <a:latin typeface="Lato"/>
                <a:ea typeface="Lato"/>
                <a:cs typeface="Lato"/>
              </a:rPr>
              <a:t>Positive signal to residents of responsible spending and collaborating with neighbors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white gas pump with a screen on it&#10;&#10;AI-generated content may be incorrect.">
            <a:extLst>
              <a:ext uri="{FF2B5EF4-FFF2-40B4-BE49-F238E27FC236}">
                <a16:creationId xmlns:a16="http://schemas.microsoft.com/office/drawing/2014/main" id="{42FF2E04-5732-3BA0-5A57-6E2A5A1B4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665" y="1708364"/>
            <a:ext cx="3063822" cy="41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565A4-BAD1-4444-1B3F-A8B633A7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DD8C-3631-EE7A-C8B7-2E39B78C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17600"/>
            <a:ext cx="10200132" cy="599440"/>
          </a:xfrm>
        </p:spPr>
        <p:txBody>
          <a:bodyPr/>
          <a:lstStyle/>
          <a:p>
            <a:r>
              <a:rPr lang="en-US">
                <a:latin typeface="Lato Black"/>
                <a:ea typeface="Lato Black"/>
                <a:cs typeface="Lato Black"/>
              </a:rPr>
              <a:t>Potential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F727-0A6D-6E8C-39A8-D41F144E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21840"/>
            <a:ext cx="10204704" cy="332740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Conflicting pay scales for the position</a:t>
            </a:r>
            <a:endParaRPr lang="en-US" dirty="0"/>
          </a:p>
          <a:p>
            <a:r>
              <a:rPr lang="en-US" dirty="0">
                <a:latin typeface="Lato"/>
                <a:ea typeface="Lato"/>
                <a:cs typeface="Lato"/>
              </a:rPr>
              <a:t>Conflicting work cultures / unhappiness at one city leading to unhappiness in general</a:t>
            </a: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r>
              <a:rPr lang="en-US" dirty="0">
                <a:latin typeface="Lato"/>
                <a:ea typeface="Lato"/>
                <a:cs typeface="Lato"/>
              </a:rPr>
              <a:t>Fallout if one city wants to pull participation in position / program and who would pick up that cost or how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Leveraging of similar projects increases efficiency, but the 2+ communities may have completely different priorities</a:t>
            </a: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225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D4A6C-E83B-2FED-CBBF-CB7C430B4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97FA-59AE-F9CD-B3D3-A51D243F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5016"/>
            <a:ext cx="10200132" cy="59944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Potential Challenges -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F9FFF-BFD3-4B1D-D208-3CA7F511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75172"/>
            <a:ext cx="4527675" cy="3471879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High demand on the one person (or team), especially as climate </a:t>
            </a:r>
            <a:r>
              <a:rPr lang="en-US">
                <a:latin typeface="Lato"/>
                <a:ea typeface="Lato"/>
                <a:cs typeface="Lato"/>
              </a:rPr>
              <a:t>change intensifies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Lato"/>
                <a:ea typeface="Lato"/>
                <a:cs typeface="Lato"/>
              </a:rPr>
              <a:t>Ensure effort or program utilizing IGA for is appropriate: EX) Large cities like Denver and Boulder doing an IGA for a sustainability </a:t>
            </a:r>
            <a:r>
              <a:rPr lang="en-US" dirty="0" err="1">
                <a:latin typeface="Lato"/>
                <a:ea typeface="Lato"/>
                <a:cs typeface="Lato"/>
              </a:rPr>
              <a:t>staffperson</a:t>
            </a:r>
            <a:r>
              <a:rPr lang="en-US" dirty="0">
                <a:latin typeface="Lato"/>
                <a:ea typeface="Lato"/>
                <a:cs typeface="Lato"/>
              </a:rPr>
              <a:t> would be inappropriate due to scale of work</a:t>
            </a:r>
            <a:endParaRPr lang="en-US"/>
          </a:p>
        </p:txBody>
      </p:sp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9CA8108B-0F93-463A-E6BC-D46EB1FF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82" y="1760538"/>
            <a:ext cx="6355715" cy="3499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FFE8C-8CA6-43FA-5C68-5AD85606B892}"/>
              </a:ext>
            </a:extLst>
          </p:cNvPr>
          <p:cNvSpPr txBox="1"/>
          <p:nvPr/>
        </p:nvSpPr>
        <p:spPr>
          <a:xfrm>
            <a:off x="5709919" y="5445760"/>
            <a:ext cx="58826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ea typeface="Calibri"/>
                <a:cs typeface="Calibri"/>
              </a:rPr>
              <a:t>Source: </a:t>
            </a:r>
            <a:r>
              <a:rPr lang="en-US" dirty="0">
                <a:ea typeface="+mn-lt"/>
                <a:cs typeface="+mn-lt"/>
              </a:rPr>
              <a:t>https://www.bbc.com/news/articles/cd7575x8yq5o</a:t>
            </a:r>
            <a:endParaRPr lang="en-US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26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0F6EF-3909-404A-38D2-D61227180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66E8-0E92-F975-7C20-3A65446D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Lato Black"/>
                <a:cs typeface="Lato Black"/>
              </a:rPr>
              <a:t>Top Takeaways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D0AF3-4290-D018-D0EA-D5E187A39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2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D18D4-1936-38D1-55B0-69FCAC639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593C-9160-0590-9259-37B50CA3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599440"/>
          </a:xfrm>
        </p:spPr>
        <p:txBody>
          <a:bodyPr/>
          <a:lstStyle/>
          <a:p>
            <a:r>
              <a:rPr lang="en-US">
                <a:latin typeface="Lato Black"/>
                <a:ea typeface="Lato Black"/>
                <a:cs typeface="Lato Black"/>
              </a:rPr>
              <a:t>Top Takeaways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E4FE-F0DF-6485-2B8A-81FC2AE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8975"/>
            <a:ext cx="10204704" cy="4210836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The entities involved in the IGA need to have at least somewhat of a healthy working relationship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Have one main supervisor for the role if IGA involves hiring of a position (too many cooks in the kitchen lead to confusion)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Have check-ins to ensure partnership is going smoothly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Encourage your IGA </a:t>
            </a:r>
            <a:r>
              <a:rPr lang="en-US" dirty="0" err="1">
                <a:latin typeface="Lato"/>
                <a:ea typeface="Lato"/>
                <a:cs typeface="Lato"/>
              </a:rPr>
              <a:t>staffperson</a:t>
            </a:r>
            <a:r>
              <a:rPr lang="en-US" dirty="0">
                <a:latin typeface="Lato"/>
                <a:ea typeface="Lato"/>
                <a:cs typeface="Lato"/>
              </a:rPr>
              <a:t>(s) to find what projects can be done at the same time for efficiency and potential time and cost savings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Respect that each entity will have its own unique goals and needs, don't try to standardize both communities for uniformity – be flexible and responsive!</a:t>
            </a:r>
          </a:p>
        </p:txBody>
      </p:sp>
    </p:spTree>
    <p:extLst>
      <p:ext uri="{BB962C8B-B14F-4D97-AF65-F5344CB8AC3E}">
        <p14:creationId xmlns:p14="http://schemas.microsoft.com/office/powerpoint/2010/main" val="27510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60400"/>
            <a:ext cx="1020013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73200"/>
            <a:ext cx="10204704" cy="387604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Defining Intergovernmental Agreement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Table Activity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Background of the Cities of Englewood and Sheridan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Background of Partnerships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How the Roles are Structured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The Opportunities and Challenges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Key Takeaways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D88F-9305-0612-D21A-C7AE694A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52532" cy="822960"/>
          </a:xfrm>
        </p:spPr>
        <p:txBody>
          <a:bodyPr/>
          <a:lstStyle/>
          <a:p>
            <a:pPr algn="ctr"/>
            <a:r>
              <a:rPr lang="en-US" sz="5400">
                <a:latin typeface="Lato Black"/>
                <a:ea typeface="Lato Black"/>
                <a:cs typeface="Lato Black"/>
              </a:rPr>
              <a:t>Thank You!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E8D8-3347-842C-F529-74B51132E5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" indent="0" algn="ctr">
              <a:buNone/>
            </a:pPr>
            <a:r>
              <a:rPr lang="en-US" b="1">
                <a:latin typeface="Lato"/>
                <a:ea typeface="Lato"/>
                <a:cs typeface="Lato"/>
              </a:rPr>
              <a:t>Mel Englund</a:t>
            </a:r>
            <a:endParaRPr lang="en-US" b="1"/>
          </a:p>
          <a:p>
            <a:pPr marL="91440" indent="0" algn="ctr">
              <a:buNone/>
            </a:pPr>
            <a:r>
              <a:rPr lang="en-US">
                <a:latin typeface="Lato"/>
                <a:ea typeface="Lato"/>
                <a:cs typeface="Lato"/>
              </a:rPr>
              <a:t>Sustainability Program Manager</a:t>
            </a:r>
          </a:p>
          <a:p>
            <a:pPr marL="91440" indent="0" algn="ctr">
              <a:buNone/>
            </a:pPr>
            <a:r>
              <a:rPr lang="en-US">
                <a:latin typeface="Lato"/>
                <a:ea typeface="Lato"/>
                <a:cs typeface="Lato"/>
              </a:rPr>
              <a:t>Cities of Englewood and Sheridan</a:t>
            </a:r>
          </a:p>
          <a:p>
            <a:pPr marL="91440" indent="0" algn="ctr">
              <a:buNone/>
            </a:pPr>
            <a:r>
              <a:rPr lang="en-US">
                <a:latin typeface="Lato"/>
                <a:ea typeface="Lato"/>
                <a:cs typeface="Lato"/>
              </a:rPr>
              <a:t>E: </a:t>
            </a:r>
            <a:r>
              <a:rPr lang="en-US">
                <a:latin typeface="Lato"/>
                <a:ea typeface="Lato"/>
                <a:cs typeface="Lato"/>
                <a:hlinkClick r:id="rId3"/>
              </a:rPr>
              <a:t>Menglund@englewoodco.gov</a:t>
            </a:r>
            <a:r>
              <a:rPr lang="en-US">
                <a:latin typeface="Lato"/>
                <a:ea typeface="Lato"/>
                <a:cs typeface="Lato"/>
              </a:rPr>
              <a:t> OR </a:t>
            </a:r>
            <a:r>
              <a:rPr lang="en-US">
                <a:latin typeface="Lato"/>
                <a:ea typeface="Lato"/>
                <a:cs typeface="Lato"/>
                <a:hlinkClick r:id="rId4"/>
              </a:rPr>
              <a:t>sustainability@ci.sheridan.co.us</a:t>
            </a:r>
            <a:endParaRPr lang="en-US">
              <a:latin typeface="Lato"/>
              <a:ea typeface="Lato"/>
              <a:cs typeface="Lato"/>
            </a:endParaRPr>
          </a:p>
          <a:p>
            <a:pPr marL="91440" indent="0" algn="ctr">
              <a:buNone/>
            </a:pPr>
            <a:r>
              <a:rPr lang="en-US">
                <a:latin typeface="Lato"/>
                <a:ea typeface="Lato"/>
                <a:cs typeface="Lato"/>
              </a:rPr>
              <a:t>C: 303-870-2047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0308D-A741-8C36-7056-73A19D2EF916}"/>
              </a:ext>
            </a:extLst>
          </p:cNvPr>
          <p:cNvSpPr txBox="1">
            <a:spLocks/>
          </p:cNvSpPr>
          <p:nvPr/>
        </p:nvSpPr>
        <p:spPr>
          <a:xfrm>
            <a:off x="6096000" y="2377440"/>
            <a:ext cx="4866132" cy="2971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982068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982068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982068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982068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982068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 algn="ctr">
              <a:buNone/>
            </a:pPr>
            <a:r>
              <a:rPr lang="en-US" b="1" dirty="0">
                <a:latin typeface="Lato"/>
                <a:ea typeface="Lato"/>
                <a:cs typeface="Lato"/>
              </a:rPr>
              <a:t>Andrew Rogge</a:t>
            </a:r>
          </a:p>
          <a:p>
            <a:pPr marL="91440" indent="0" algn="ctr">
              <a:buNone/>
            </a:pPr>
            <a:r>
              <a:rPr lang="en-US" dirty="0">
                <a:latin typeface="Lato"/>
                <a:ea typeface="Lato"/>
                <a:cs typeface="Lato"/>
              </a:rPr>
              <a:t>Community Development Director</a:t>
            </a:r>
          </a:p>
          <a:p>
            <a:pPr marL="91440" indent="0" algn="ctr">
              <a:buNone/>
            </a:pPr>
            <a:r>
              <a:rPr lang="en-US" dirty="0">
                <a:latin typeface="Lato"/>
                <a:ea typeface="Lato"/>
                <a:cs typeface="Lato"/>
              </a:rPr>
              <a:t>City of Sheridan</a:t>
            </a:r>
          </a:p>
          <a:p>
            <a:pPr marL="91440" indent="0" algn="ctr">
              <a:buNone/>
            </a:pPr>
            <a:r>
              <a:rPr lang="en-US" dirty="0">
                <a:latin typeface="Lato"/>
                <a:ea typeface="Lato"/>
                <a:cs typeface="Lato"/>
              </a:rPr>
              <a:t>E: </a:t>
            </a:r>
            <a:r>
              <a:rPr lang="en-US" dirty="0">
                <a:latin typeface="Lato"/>
                <a:ea typeface="Lato"/>
                <a:cs typeface="Lato"/>
                <a:hlinkClick r:id="rId5"/>
              </a:rPr>
              <a:t>arogge@ci.sheridan.co.us</a:t>
            </a:r>
          </a:p>
          <a:p>
            <a:pPr marL="91440" indent="0" algn="ctr">
              <a:buNone/>
            </a:pPr>
            <a:r>
              <a:rPr lang="en-US" dirty="0">
                <a:latin typeface="Lato"/>
                <a:ea typeface="Lato"/>
                <a:cs typeface="Lato"/>
              </a:rPr>
              <a:t>O: 303-438-3307  </a:t>
            </a:r>
          </a:p>
        </p:txBody>
      </p:sp>
    </p:spTree>
    <p:extLst>
      <p:ext uri="{BB962C8B-B14F-4D97-AF65-F5344CB8AC3E}">
        <p14:creationId xmlns:p14="http://schemas.microsoft.com/office/powerpoint/2010/main" val="233035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7D072-BC49-9DC0-C805-2494B891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C08A2-E9DC-148B-35B3-FF5F5A8C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Lato Black"/>
                <a:ea typeface="Lato Black"/>
                <a:cs typeface="Lato Black"/>
              </a:rPr>
              <a:t>Intergovernmental Agreement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379BB2-5AC1-95BD-CD57-CD56D79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marL="91440" indent="0">
              <a:buClr>
                <a:srgbClr val="FFFFFF"/>
              </a:buClr>
              <a:buNone/>
            </a:pPr>
            <a:r>
              <a:rPr lang="en-US" sz="3200" i="1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Any agreement that involves or is made between two or more governments in cooperation to solve problems of mutual concern. </a:t>
            </a:r>
          </a:p>
          <a:p>
            <a:pPr marL="91440" indent="0">
              <a:buNone/>
            </a:pPr>
            <a:r>
              <a:rPr lang="en-US" sz="1800" i="1">
                <a:solidFill>
                  <a:srgbClr val="FFFFFF"/>
                </a:solidFill>
                <a:latin typeface="Lato"/>
                <a:ea typeface="Lato"/>
                <a:cs typeface="Lato"/>
              </a:rPr>
              <a:t>(Source: Colorado Dept. Of Local Affairs)</a:t>
            </a:r>
          </a:p>
        </p:txBody>
      </p:sp>
    </p:spTree>
    <p:extLst>
      <p:ext uri="{BB962C8B-B14F-4D97-AF65-F5344CB8AC3E}">
        <p14:creationId xmlns:p14="http://schemas.microsoft.com/office/powerpoint/2010/main" val="37835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Black"/>
                <a:ea typeface="Lato Black"/>
                <a:cs typeface="Lato Black"/>
              </a:rPr>
              <a:t>Table Activity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F445-1CA4-8D98-47D0-2333A4A5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Using IGAs to Get the Job Done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C6610-6CCF-69C5-C8BC-36B1FBFE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6DCD-54FE-7690-5CE5-9C50E2C3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9840"/>
            <a:ext cx="10200132" cy="45720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D11C-7D6F-FA32-E9AF-6DC81748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25040"/>
            <a:ext cx="10204704" cy="312420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Each table will get one of three prompts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Take ten minutes with your table to come up with how you think an IGA could be used to solve the challenge at hand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The demographics, income, appetite for collaboration, etc., of surrounding communities is completely up to you to determine. (Ex: the surrounding communities all have high amounts of funds to bring to the table OR the surrounding communities have high council support for collaboration,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3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4658A-EBDA-FAB8-C9F5-5EE4EBBEE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28AA-8F4E-D0D8-043E-DBCFF3C9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9840"/>
            <a:ext cx="10200132" cy="45720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Report 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C8AD-92AE-AB12-B456-ACB92607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25040"/>
            <a:ext cx="8644419" cy="3124200"/>
          </a:xfrm>
        </p:spPr>
        <p:txBody>
          <a:bodyPr/>
          <a:lstStyle/>
          <a:p>
            <a:pPr marL="91440" indent="0">
              <a:buNone/>
            </a:pPr>
            <a:r>
              <a:rPr lang="en-US" sz="3200" dirty="0">
                <a:latin typeface="Lato"/>
                <a:ea typeface="Lato"/>
                <a:cs typeface="Lato"/>
              </a:rPr>
              <a:t>What solutions did your table come up with?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321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6BDBB-A757-B029-6639-10B9A483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08C4-58AC-D72C-5C11-D11D4BC7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7756144" cy="1645920"/>
          </a:xfrm>
        </p:spPr>
        <p:txBody>
          <a:bodyPr/>
          <a:lstStyle/>
          <a:p>
            <a:r>
              <a:rPr lang="en-US">
                <a:latin typeface="Lato Black"/>
                <a:ea typeface="Lato Black"/>
                <a:cs typeface="Lato Black"/>
              </a:rPr>
              <a:t>Background on the Cities of Englewood and Sheridan 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D9628-34B7-FC8E-EBCE-A51C3E801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C3E00-8AE2-4ECF-617A-B0CDA69E3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colorado with a green square&#10;&#10;AI-generated content may be incorrect.">
            <a:extLst>
              <a:ext uri="{FF2B5EF4-FFF2-40B4-BE49-F238E27FC236}">
                <a16:creationId xmlns:a16="http://schemas.microsoft.com/office/drawing/2014/main" id="{EF7CFB50-B6AA-150B-C33C-99DEF50D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91" y="229007"/>
            <a:ext cx="6872198" cy="5402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6E017-2204-8A8E-0B85-16F8E733557F}"/>
              </a:ext>
            </a:extLst>
          </p:cNvPr>
          <p:cNvSpPr txBox="1"/>
          <p:nvPr/>
        </p:nvSpPr>
        <p:spPr>
          <a:xfrm>
            <a:off x="707756" y="2425485"/>
            <a:ext cx="43059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Lato"/>
              </a:rPr>
              <a:t>Map of where Englewood and Sheridan are</a:t>
            </a:r>
            <a:r>
              <a:rPr lang="en-US" sz="4000" dirty="0">
                <a:latin typeface="Lato"/>
                <a:ea typeface="Lato"/>
                <a:cs typeface="Lato"/>
              </a:rPr>
              <a:t>​</a:t>
            </a:r>
            <a:endParaRPr lang="en-US" sz="3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23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BC80E-32B6-87C6-FCFC-17C92ADD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567C-1CC9-9166-3FA1-A9D77908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95400"/>
            <a:ext cx="5170932" cy="629920"/>
          </a:xfrm>
        </p:spPr>
        <p:txBody>
          <a:bodyPr/>
          <a:lstStyle/>
          <a:p>
            <a:r>
              <a:rPr lang="en-US" dirty="0">
                <a:latin typeface="Lato Black"/>
                <a:ea typeface="Lato Black"/>
                <a:cs typeface="Lato Black"/>
              </a:rPr>
              <a:t>Englewood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D9EC-5F6A-56FB-3B7D-1EF5FF5E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1291"/>
            <a:ext cx="4839301" cy="3876040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Population: 34,275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Median Household Income: $79,375</a:t>
            </a:r>
          </a:p>
          <a:p>
            <a:r>
              <a:rPr lang="en-US" dirty="0">
                <a:latin typeface="Lato"/>
                <a:ea typeface="Lato"/>
                <a:cs typeface="Lato"/>
              </a:rPr>
              <a:t>Environmental Top Concerns:</a:t>
            </a:r>
          </a:p>
          <a:p>
            <a:pPr lvl="1"/>
            <a:r>
              <a:rPr lang="en-US" dirty="0">
                <a:latin typeface="Lato"/>
                <a:ea typeface="Lato"/>
                <a:cs typeface="Lato"/>
              </a:rPr>
              <a:t>Air quality </a:t>
            </a:r>
          </a:p>
          <a:p>
            <a:pPr lvl="1"/>
            <a:r>
              <a:rPr lang="en-US" dirty="0">
                <a:latin typeface="Lato"/>
                <a:ea typeface="Lato"/>
                <a:cs typeface="Lato"/>
              </a:rPr>
              <a:t>Aging infrastructure increasingly stressed due to climate change</a:t>
            </a:r>
            <a:endParaRPr lang="en-US"/>
          </a:p>
          <a:p>
            <a:pPr lvl="1"/>
            <a:r>
              <a:rPr lang="en-US" dirty="0">
                <a:latin typeface="Lato"/>
                <a:ea typeface="Lato"/>
                <a:cs typeface="Lato"/>
              </a:rPr>
              <a:t>Lack of multi-modal accessibility</a:t>
            </a:r>
          </a:p>
          <a:p>
            <a:pPr lvl="1"/>
            <a:endParaRPr lang="en-US" dirty="0">
              <a:latin typeface="Lato"/>
              <a:ea typeface="Lato"/>
              <a:cs typeface="Lato"/>
            </a:endParaRPr>
          </a:p>
          <a:p>
            <a:endParaRPr lang="en-US" dirty="0">
              <a:latin typeface="Lato"/>
              <a:ea typeface="Lato"/>
              <a:cs typeface="Lato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46C254-364D-2CF1-50D9-22BF3323847A}"/>
              </a:ext>
            </a:extLst>
          </p:cNvPr>
          <p:cNvSpPr txBox="1">
            <a:spLocks/>
          </p:cNvSpPr>
          <p:nvPr/>
        </p:nvSpPr>
        <p:spPr>
          <a:xfrm>
            <a:off x="6093691" y="1295400"/>
            <a:ext cx="3600751" cy="6299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latin typeface="Lato Black"/>
                <a:ea typeface="Lato Black"/>
                <a:cs typeface="Lato Black"/>
              </a:rPr>
              <a:t>Sheridan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343B66-8894-77D5-3AE7-CC1813CDF60D}"/>
              </a:ext>
            </a:extLst>
          </p:cNvPr>
          <p:cNvSpPr txBox="1">
            <a:spLocks/>
          </p:cNvSpPr>
          <p:nvPr/>
        </p:nvSpPr>
        <p:spPr>
          <a:xfrm>
            <a:off x="6082146" y="2131291"/>
            <a:ext cx="5399024" cy="3876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13716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13716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F28041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Population: 5,908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Median Household Income: $53,707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Environmental Top Concerns: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Air quality 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Landfills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Flooding / waterway pollution</a:t>
            </a:r>
          </a:p>
          <a:p>
            <a:pPr marL="91440" indent="0">
              <a:buNone/>
            </a:pPr>
            <a:endParaRPr lang="en-US" dirty="0"/>
          </a:p>
          <a:p>
            <a:pPr marL="9144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2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04E086-D00F-4F4F-B910-BB88A2AB71C4}"/>
</file>

<file path=customXml/itemProps2.xml><?xml version="1.0" encoding="utf-8"?>
<ds:datastoreItem xmlns:ds="http://schemas.openxmlformats.org/officeDocument/2006/customXml" ds:itemID="{A979923C-DDD5-4ECF-9AB6-08902033BF6C}"/>
</file>

<file path=customXml/itemProps3.xml><?xml version="1.0" encoding="utf-8"?>
<ds:datastoreItem xmlns:ds="http://schemas.openxmlformats.org/officeDocument/2006/customXml" ds:itemID="{8028E093-0F7C-4C89-8F15-10E9DA7F447E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Leveraging Intergovernmental Agreements Between Cities to Advance Sustainability: The Opportunities and Challenges</vt:lpstr>
      <vt:lpstr>Agenda</vt:lpstr>
      <vt:lpstr>Intergovernmental Agreement</vt:lpstr>
      <vt:lpstr>Table Activity</vt:lpstr>
      <vt:lpstr>Directions</vt:lpstr>
      <vt:lpstr>Report Out</vt:lpstr>
      <vt:lpstr>Background on the Cities of Englewood and Sheridan </vt:lpstr>
      <vt:lpstr>PowerPoint Presentation</vt:lpstr>
      <vt:lpstr>Englewood</vt:lpstr>
      <vt:lpstr>Background of Partnerships - SPM</vt:lpstr>
      <vt:lpstr>Background of Partnerships - SBP</vt:lpstr>
      <vt:lpstr>How the Roles are Structured</vt:lpstr>
      <vt:lpstr>The Opportunities and Challenges</vt:lpstr>
      <vt:lpstr>Potential Opportunities</vt:lpstr>
      <vt:lpstr>Potential Opportunities - Continued</vt:lpstr>
      <vt:lpstr>Potential Challenges</vt:lpstr>
      <vt:lpstr>Potential Challenges - Continued</vt:lpstr>
      <vt:lpstr>Top Takeaways</vt:lpstr>
      <vt:lpstr>Top 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revision>331</cp:revision>
  <dcterms:created xsi:type="dcterms:W3CDTF">2022-10-21T14:04:38Z</dcterms:created>
  <dcterms:modified xsi:type="dcterms:W3CDTF">2025-02-17T16:02:02Z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</Properties>
</file>