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webextensions/webextension1.xml" ContentType="application/vnd.ms-office.webextension+xml"/>
  <Override PartName="/ppt/notesSlides/notesSlide5.xml" ContentType="application/vnd.openxmlformats-officedocument.presentationml.notesSlide+xml"/>
  <Override PartName="/ppt/webextensions/webextension2.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3.xml" ContentType="application/vnd.ms-office.webextension+xml"/>
  <Override PartName="/ppt/notesSlides/notesSlide8.xml" ContentType="application/vnd.openxmlformats-officedocument.presentationml.notesSlide+xml"/>
  <Override PartName="/ppt/webextensions/webextension4.xml" ContentType="application/vnd.ms-office.webextension+xml"/>
  <Override PartName="/ppt/notesSlides/notesSlide9.xml" ContentType="application/vnd.openxmlformats-officedocument.presentationml.notesSlide+xml"/>
  <Override PartName="/ppt/webextensions/webextension5.xml" ContentType="application/vnd.ms-office.webextension+xml"/>
  <Override PartName="/ppt/webextensions/webextension6.xml" ContentType="application/vnd.ms-office.webextension+xml"/>
  <Override PartName="/ppt/notesSlides/notesSlide10.xml" ContentType="application/vnd.openxmlformats-officedocument.presentationml.notesSlide+xml"/>
  <Override PartName="/ppt/webextensions/webextension7.xml" ContentType="application/vnd.ms-office.webextension+xml"/>
  <Override PartName="/ppt/notesSlides/notesSlide11.xml" ContentType="application/vnd.openxmlformats-officedocument.presentationml.notesSlide+xml"/>
  <Override PartName="/ppt/webextensions/webextension8.xml" ContentType="application/vnd.ms-office.webextension+xml"/>
  <Override PartName="/ppt/notesSlides/notesSlide12.xml" ContentType="application/vnd.openxmlformats-officedocument.presentationml.notesSlide+xml"/>
  <Override PartName="/ppt/webextensions/webextension9.xml" ContentType="application/vnd.ms-office.webextension+xml"/>
  <Override PartName="/ppt/notesSlides/notesSlide13.xml" ContentType="application/vnd.openxmlformats-officedocument.presentationml.notesSlide+xml"/>
  <Override PartName="/ppt/webextensions/webextension10.xml" ContentType="application/vnd.ms-office.webextensio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webextensions/webextension11.xml" ContentType="application/vnd.ms-office.webextension+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webextensions/webextension12.xml" ContentType="application/vnd.ms-office.webextension+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sldIdLst>
    <p:sldId id="257" r:id="rId5"/>
    <p:sldId id="522" r:id="rId6"/>
    <p:sldId id="258" r:id="rId7"/>
    <p:sldId id="641" r:id="rId8"/>
    <p:sldId id="645" r:id="rId9"/>
    <p:sldId id="274" r:id="rId10"/>
    <p:sldId id="647" r:id="rId11"/>
    <p:sldId id="648" r:id="rId12"/>
    <p:sldId id="521" r:id="rId13"/>
    <p:sldId id="523" r:id="rId14"/>
    <p:sldId id="524" r:id="rId15"/>
    <p:sldId id="526" r:id="rId16"/>
    <p:sldId id="525" r:id="rId17"/>
    <p:sldId id="275" r:id="rId18"/>
    <p:sldId id="527" r:id="rId19"/>
    <p:sldId id="516" r:id="rId20"/>
    <p:sldId id="670" r:id="rId21"/>
    <p:sldId id="671" r:id="rId22"/>
    <p:sldId id="672" r:id="rId23"/>
    <p:sldId id="673" r:id="rId24"/>
    <p:sldId id="674" r:id="rId25"/>
    <p:sldId id="282" r:id="rId26"/>
    <p:sldId id="269" r:id="rId27"/>
    <p:sldId id="277" r:id="rId28"/>
    <p:sldId id="270" r:id="rId29"/>
    <p:sldId id="271" r:id="rId30"/>
    <p:sldId id="514" r:id="rId31"/>
    <p:sldId id="511" r:id="rId32"/>
    <p:sldId id="505" r:id="rId33"/>
    <p:sldId id="530" r:id="rId34"/>
    <p:sldId id="504" r:id="rId35"/>
    <p:sldId id="508" r:id="rId36"/>
    <p:sldId id="528" r:id="rId37"/>
    <p:sldId id="502" r:id="rId38"/>
    <p:sldId id="281" r:id="rId39"/>
    <p:sldId id="507" r:id="rId40"/>
    <p:sldId id="506" r:id="rId41"/>
    <p:sldId id="515" r:id="rId42"/>
    <p:sldId id="276" r:id="rId43"/>
    <p:sldId id="532" r:id="rId44"/>
    <p:sldId id="537" r:id="rId45"/>
    <p:sldId id="256" r:id="rId46"/>
    <p:sldId id="535" r:id="rId47"/>
    <p:sldId id="654" r:id="rId48"/>
    <p:sldId id="536" r:id="rId49"/>
    <p:sldId id="266" r:id="rId50"/>
    <p:sldId id="651" r:id="rId51"/>
    <p:sldId id="652" r:id="rId52"/>
    <p:sldId id="668" r:id="rId53"/>
    <p:sldId id="669" r:id="rId54"/>
    <p:sldId id="660" r:id="rId55"/>
    <p:sldId id="288" r:id="rId56"/>
    <p:sldId id="289" r:id="rId57"/>
    <p:sldId id="655" r:id="rId58"/>
    <p:sldId id="656" r:id="rId59"/>
    <p:sldId id="657" r:id="rId60"/>
    <p:sldId id="663" r:id="rId61"/>
    <p:sldId id="665" r:id="rId62"/>
    <p:sldId id="664" r:id="rId63"/>
    <p:sldId id="650" r:id="rId64"/>
    <p:sldId id="661" r:id="rId65"/>
    <p:sldId id="66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6CD"/>
    <a:srgbClr val="F28041"/>
    <a:srgbClr val="3366CC"/>
    <a:srgbClr val="FFFFFF"/>
    <a:srgbClr val="982068"/>
    <a:srgbClr val="642265"/>
    <a:srgbClr val="663399"/>
    <a:srgbClr val="28427C"/>
    <a:srgbClr val="1C82B8"/>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72"/>
    <p:restoredTop sz="80169"/>
  </p:normalViewPr>
  <p:slideViewPr>
    <p:cSldViewPr snapToGrid="0">
      <p:cViewPr varScale="1">
        <p:scale>
          <a:sx n="42" d="100"/>
          <a:sy n="42" d="100"/>
        </p:scale>
        <p:origin x="1656"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4161C-4390-F34A-9785-D6BF1A4B6085}"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D3E45-97F2-6642-A8F4-38A72EC7F30A}" type="slidenum">
              <a:rPr lang="en-US" smtClean="0"/>
              <a:t>‹#›</a:t>
            </a:fld>
            <a:endParaRPr lang="en-US"/>
          </a:p>
        </p:txBody>
      </p:sp>
    </p:spTree>
    <p:extLst>
      <p:ext uri="{BB962C8B-B14F-4D97-AF65-F5344CB8AC3E}">
        <p14:creationId xmlns:p14="http://schemas.microsoft.com/office/powerpoint/2010/main" val="101106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1</a:t>
            </a:fld>
            <a:endParaRPr lang="en-US"/>
          </a:p>
        </p:txBody>
      </p:sp>
    </p:spTree>
    <p:extLst>
      <p:ext uri="{BB962C8B-B14F-4D97-AF65-F5344CB8AC3E}">
        <p14:creationId xmlns:p14="http://schemas.microsoft.com/office/powerpoint/2010/main" val="118303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20738-FE39-AE4F-6FBE-D4501DA63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6ADEE-A2EC-4FC9-1800-7E09291C1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F8883-544B-D9C1-CD7E-F699BCBA46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192E8B-9D04-6B01-2099-D145F524880E}"/>
              </a:ext>
            </a:extLst>
          </p:cNvPr>
          <p:cNvSpPr>
            <a:spLocks noGrp="1"/>
          </p:cNvSpPr>
          <p:nvPr>
            <p:ph type="sldNum" sz="quarter" idx="5"/>
          </p:nvPr>
        </p:nvSpPr>
        <p:spPr/>
        <p:txBody>
          <a:bodyPr/>
          <a:lstStyle/>
          <a:p>
            <a:fld id="{D9FD3E45-97F2-6642-A8F4-38A72EC7F30A}" type="slidenum">
              <a:rPr lang="en-US" smtClean="0"/>
              <a:t>16</a:t>
            </a:fld>
            <a:endParaRPr lang="en-US"/>
          </a:p>
        </p:txBody>
      </p:sp>
    </p:spTree>
    <p:extLst>
      <p:ext uri="{BB962C8B-B14F-4D97-AF65-F5344CB8AC3E}">
        <p14:creationId xmlns:p14="http://schemas.microsoft.com/office/powerpoint/2010/main" val="227891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6AD30-AE69-64DB-D487-29358090A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85E14-516E-2B48-2516-056D82EB0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5443E-1961-9F8B-7856-3941B9AAF5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B32850-CD57-B41E-AAFB-D73A8B376A70}"/>
              </a:ext>
            </a:extLst>
          </p:cNvPr>
          <p:cNvSpPr>
            <a:spLocks noGrp="1"/>
          </p:cNvSpPr>
          <p:nvPr>
            <p:ph type="sldNum" sz="quarter" idx="5"/>
          </p:nvPr>
        </p:nvSpPr>
        <p:spPr/>
        <p:txBody>
          <a:bodyPr/>
          <a:lstStyle/>
          <a:p>
            <a:fld id="{D9FD3E45-97F2-6642-A8F4-38A72EC7F30A}" type="slidenum">
              <a:rPr lang="en-US" smtClean="0"/>
              <a:t>17</a:t>
            </a:fld>
            <a:endParaRPr lang="en-US"/>
          </a:p>
        </p:txBody>
      </p:sp>
    </p:spTree>
    <p:extLst>
      <p:ext uri="{BB962C8B-B14F-4D97-AF65-F5344CB8AC3E}">
        <p14:creationId xmlns:p14="http://schemas.microsoft.com/office/powerpoint/2010/main" val="237919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90D43-7C0B-788F-E55A-F7E379899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33CD5-EF80-B61B-5B7E-82AC80747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DEAFA-8120-C785-CC5A-3CC0A10838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FD3FE-1101-77C8-3E21-6C0ACDE0B440}"/>
              </a:ext>
            </a:extLst>
          </p:cNvPr>
          <p:cNvSpPr>
            <a:spLocks noGrp="1"/>
          </p:cNvSpPr>
          <p:nvPr>
            <p:ph type="sldNum" sz="quarter" idx="5"/>
          </p:nvPr>
        </p:nvSpPr>
        <p:spPr/>
        <p:txBody>
          <a:bodyPr/>
          <a:lstStyle/>
          <a:p>
            <a:fld id="{D9FD3E45-97F2-6642-A8F4-38A72EC7F30A}" type="slidenum">
              <a:rPr lang="en-US" smtClean="0"/>
              <a:t>18</a:t>
            </a:fld>
            <a:endParaRPr lang="en-US"/>
          </a:p>
        </p:txBody>
      </p:sp>
    </p:spTree>
    <p:extLst>
      <p:ext uri="{BB962C8B-B14F-4D97-AF65-F5344CB8AC3E}">
        <p14:creationId xmlns:p14="http://schemas.microsoft.com/office/powerpoint/2010/main" val="77272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2724D-11C9-17B0-3C71-DDDF7FB4D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4BA31-058C-3315-569C-C28BD2E89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947C6-115E-EFDD-7DA9-820DA74087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C03928-9333-83E0-10C5-19409B8463F1}"/>
              </a:ext>
            </a:extLst>
          </p:cNvPr>
          <p:cNvSpPr>
            <a:spLocks noGrp="1"/>
          </p:cNvSpPr>
          <p:nvPr>
            <p:ph type="sldNum" sz="quarter" idx="5"/>
          </p:nvPr>
        </p:nvSpPr>
        <p:spPr/>
        <p:txBody>
          <a:bodyPr/>
          <a:lstStyle/>
          <a:p>
            <a:fld id="{D9FD3E45-97F2-6642-A8F4-38A72EC7F30A}" type="slidenum">
              <a:rPr lang="en-US" smtClean="0"/>
              <a:t>20</a:t>
            </a:fld>
            <a:endParaRPr lang="en-US"/>
          </a:p>
        </p:txBody>
      </p:sp>
    </p:spTree>
    <p:extLst>
      <p:ext uri="{BB962C8B-B14F-4D97-AF65-F5344CB8AC3E}">
        <p14:creationId xmlns:p14="http://schemas.microsoft.com/office/powerpoint/2010/main" val="111008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B5A2E-BB97-7269-6897-498A7AE29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27ECB-61E8-2B4B-28B3-9866C9649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0E43C-B179-C1C6-52DF-4EE4E0BA5C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E9D7A9-B3AB-FA6A-69A8-366CE23541D2}"/>
              </a:ext>
            </a:extLst>
          </p:cNvPr>
          <p:cNvSpPr>
            <a:spLocks noGrp="1"/>
          </p:cNvSpPr>
          <p:nvPr>
            <p:ph type="sldNum" sz="quarter" idx="5"/>
          </p:nvPr>
        </p:nvSpPr>
        <p:spPr/>
        <p:txBody>
          <a:bodyPr/>
          <a:lstStyle/>
          <a:p>
            <a:fld id="{D9FD3E45-97F2-6642-A8F4-38A72EC7F30A}" type="slidenum">
              <a:rPr lang="en-US" smtClean="0"/>
              <a:t>22</a:t>
            </a:fld>
            <a:endParaRPr lang="en-US"/>
          </a:p>
        </p:txBody>
      </p:sp>
    </p:spTree>
    <p:extLst>
      <p:ext uri="{BB962C8B-B14F-4D97-AF65-F5344CB8AC3E}">
        <p14:creationId xmlns:p14="http://schemas.microsoft.com/office/powerpoint/2010/main" val="534007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23</a:t>
            </a:fld>
            <a:endParaRPr lang="en-US"/>
          </a:p>
        </p:txBody>
      </p:sp>
    </p:spTree>
    <p:extLst>
      <p:ext uri="{BB962C8B-B14F-4D97-AF65-F5344CB8AC3E}">
        <p14:creationId xmlns:p14="http://schemas.microsoft.com/office/powerpoint/2010/main" val="3813566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24</a:t>
            </a:fld>
            <a:endParaRPr lang="en-US"/>
          </a:p>
        </p:txBody>
      </p:sp>
    </p:spTree>
    <p:extLst>
      <p:ext uri="{BB962C8B-B14F-4D97-AF65-F5344CB8AC3E}">
        <p14:creationId xmlns:p14="http://schemas.microsoft.com/office/powerpoint/2010/main" val="3715922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E8B09-4217-FD96-C6FD-879986B50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2CD74-7FDE-6E66-9ED8-5BB691DC7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523FB-3D91-1F4F-84E5-D12B658BEF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63F39A-9E03-1AA6-8314-B151B8A094AE}"/>
              </a:ext>
            </a:extLst>
          </p:cNvPr>
          <p:cNvSpPr>
            <a:spLocks noGrp="1"/>
          </p:cNvSpPr>
          <p:nvPr>
            <p:ph type="sldNum" sz="quarter" idx="5"/>
          </p:nvPr>
        </p:nvSpPr>
        <p:spPr/>
        <p:txBody>
          <a:bodyPr/>
          <a:lstStyle/>
          <a:p>
            <a:fld id="{D9FD3E45-97F2-6642-A8F4-38A72EC7F30A}" type="slidenum">
              <a:rPr lang="en-US" smtClean="0"/>
              <a:t>28</a:t>
            </a:fld>
            <a:endParaRPr lang="en-US"/>
          </a:p>
        </p:txBody>
      </p:sp>
    </p:spTree>
    <p:extLst>
      <p:ext uri="{BB962C8B-B14F-4D97-AF65-F5344CB8AC3E}">
        <p14:creationId xmlns:p14="http://schemas.microsoft.com/office/powerpoint/2010/main" val="3098443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8EE0-272C-3263-D958-D2E8C074A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D5BEB-C3E1-115C-6A64-2D70B1044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F602B-65FF-6091-588C-6E6B4A4CABE0}"/>
              </a:ext>
            </a:extLst>
          </p:cNvPr>
          <p:cNvSpPr>
            <a:spLocks noGrp="1"/>
          </p:cNvSpPr>
          <p:nvPr>
            <p:ph type="body" idx="1"/>
          </p:nvPr>
        </p:nvSpPr>
        <p:spPr/>
        <p:txBody>
          <a:bodyPr/>
          <a:lstStyle/>
          <a:p>
            <a:r>
              <a:rPr lang="en-US" dirty="0"/>
              <a:t>Leaders are responsible for future leaders.</a:t>
            </a:r>
          </a:p>
        </p:txBody>
      </p:sp>
      <p:sp>
        <p:nvSpPr>
          <p:cNvPr id="4" name="Slide Number Placeholder 3">
            <a:extLst>
              <a:ext uri="{FF2B5EF4-FFF2-40B4-BE49-F238E27FC236}">
                <a16:creationId xmlns:a16="http://schemas.microsoft.com/office/drawing/2014/main" id="{1D9EDE20-61E5-78EB-D681-DF83F6818CEC}"/>
              </a:ext>
            </a:extLst>
          </p:cNvPr>
          <p:cNvSpPr>
            <a:spLocks noGrp="1"/>
          </p:cNvSpPr>
          <p:nvPr>
            <p:ph type="sldNum" sz="quarter" idx="5"/>
          </p:nvPr>
        </p:nvSpPr>
        <p:spPr/>
        <p:txBody>
          <a:bodyPr/>
          <a:lstStyle/>
          <a:p>
            <a:fld id="{D9FD3E45-97F2-6642-A8F4-38A72EC7F30A}" type="slidenum">
              <a:rPr lang="en-US" smtClean="0"/>
              <a:t>29</a:t>
            </a:fld>
            <a:endParaRPr lang="en-US"/>
          </a:p>
        </p:txBody>
      </p:sp>
    </p:spTree>
    <p:extLst>
      <p:ext uri="{BB962C8B-B14F-4D97-AF65-F5344CB8AC3E}">
        <p14:creationId xmlns:p14="http://schemas.microsoft.com/office/powerpoint/2010/main" val="4073967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46427-A993-E2F7-0943-D8B6831CA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4D597-CC62-C73B-9B08-DA3F81853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E6791-CAF7-7B72-2EF0-12CCF77436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F0103B-9DE8-898E-F643-08BFB73FE9D1}"/>
              </a:ext>
            </a:extLst>
          </p:cNvPr>
          <p:cNvSpPr>
            <a:spLocks noGrp="1"/>
          </p:cNvSpPr>
          <p:nvPr>
            <p:ph type="sldNum" sz="quarter" idx="5"/>
          </p:nvPr>
        </p:nvSpPr>
        <p:spPr/>
        <p:txBody>
          <a:bodyPr/>
          <a:lstStyle/>
          <a:p>
            <a:fld id="{D9FD3E45-97F2-6642-A8F4-38A72EC7F30A}" type="slidenum">
              <a:rPr lang="en-US" smtClean="0"/>
              <a:t>30</a:t>
            </a:fld>
            <a:endParaRPr lang="en-US"/>
          </a:p>
        </p:txBody>
      </p:sp>
    </p:spTree>
    <p:extLst>
      <p:ext uri="{BB962C8B-B14F-4D97-AF65-F5344CB8AC3E}">
        <p14:creationId xmlns:p14="http://schemas.microsoft.com/office/powerpoint/2010/main" val="357305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2</a:t>
            </a:fld>
            <a:endParaRPr lang="en-US"/>
          </a:p>
        </p:txBody>
      </p:sp>
    </p:spTree>
    <p:extLst>
      <p:ext uri="{BB962C8B-B14F-4D97-AF65-F5344CB8AC3E}">
        <p14:creationId xmlns:p14="http://schemas.microsoft.com/office/powerpoint/2010/main" val="544292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32B44-2683-4350-D1B3-D2A0A42FF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2F9C1-C6BB-14CC-CD48-4C720F235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801B6-DE79-4087-3218-88C9F74AA890}"/>
              </a:ext>
            </a:extLst>
          </p:cNvPr>
          <p:cNvSpPr>
            <a:spLocks noGrp="1"/>
          </p:cNvSpPr>
          <p:nvPr>
            <p:ph type="body" idx="1"/>
          </p:nvPr>
        </p:nvSpPr>
        <p:spPr/>
        <p:txBody>
          <a:bodyPr/>
          <a:lstStyle/>
          <a:p>
            <a:r>
              <a:rPr lang="en-US" dirty="0"/>
              <a:t>Leaders are responsible for future leaders.</a:t>
            </a:r>
          </a:p>
        </p:txBody>
      </p:sp>
      <p:sp>
        <p:nvSpPr>
          <p:cNvPr id="4" name="Slide Number Placeholder 3">
            <a:extLst>
              <a:ext uri="{FF2B5EF4-FFF2-40B4-BE49-F238E27FC236}">
                <a16:creationId xmlns:a16="http://schemas.microsoft.com/office/drawing/2014/main" id="{A7AA08C1-23C9-E451-220E-3B5921FAF838}"/>
              </a:ext>
            </a:extLst>
          </p:cNvPr>
          <p:cNvSpPr>
            <a:spLocks noGrp="1"/>
          </p:cNvSpPr>
          <p:nvPr>
            <p:ph type="sldNum" sz="quarter" idx="5"/>
          </p:nvPr>
        </p:nvSpPr>
        <p:spPr/>
        <p:txBody>
          <a:bodyPr/>
          <a:lstStyle/>
          <a:p>
            <a:fld id="{D9FD3E45-97F2-6642-A8F4-38A72EC7F30A}" type="slidenum">
              <a:rPr lang="en-US" smtClean="0"/>
              <a:t>31</a:t>
            </a:fld>
            <a:endParaRPr lang="en-US"/>
          </a:p>
        </p:txBody>
      </p:sp>
    </p:spTree>
    <p:extLst>
      <p:ext uri="{BB962C8B-B14F-4D97-AF65-F5344CB8AC3E}">
        <p14:creationId xmlns:p14="http://schemas.microsoft.com/office/powerpoint/2010/main" val="3554477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32</a:t>
            </a:fld>
            <a:endParaRPr lang="en-US"/>
          </a:p>
        </p:txBody>
      </p:sp>
    </p:spTree>
    <p:extLst>
      <p:ext uri="{BB962C8B-B14F-4D97-AF65-F5344CB8AC3E}">
        <p14:creationId xmlns:p14="http://schemas.microsoft.com/office/powerpoint/2010/main" val="3660857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F9CA-6936-E2CB-722A-BCF79DCCA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C5349-0BA0-B07D-DF66-DEB50B1BF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0B423-DD8E-72E2-6A1E-40795DCCA1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1573DF-AF88-D9DE-D3B8-158E9D094F4F}"/>
              </a:ext>
            </a:extLst>
          </p:cNvPr>
          <p:cNvSpPr>
            <a:spLocks noGrp="1"/>
          </p:cNvSpPr>
          <p:nvPr>
            <p:ph type="sldNum" sz="quarter" idx="5"/>
          </p:nvPr>
        </p:nvSpPr>
        <p:spPr/>
        <p:txBody>
          <a:bodyPr/>
          <a:lstStyle/>
          <a:p>
            <a:fld id="{D9FD3E45-97F2-6642-A8F4-38A72EC7F30A}" type="slidenum">
              <a:rPr lang="en-US" smtClean="0"/>
              <a:t>33</a:t>
            </a:fld>
            <a:endParaRPr lang="en-US"/>
          </a:p>
        </p:txBody>
      </p:sp>
    </p:spTree>
    <p:extLst>
      <p:ext uri="{BB962C8B-B14F-4D97-AF65-F5344CB8AC3E}">
        <p14:creationId xmlns:p14="http://schemas.microsoft.com/office/powerpoint/2010/main" val="615811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And as employers start to bring in gen Al at much larger engagements, we are going to come to this realization that people are going to lose their jobs.</a:t>
            </a:r>
          </a:p>
          <a:p>
            <a:r>
              <a:rPr lang="en-US" dirty="0">
                <a:effectLst/>
                <a:latin typeface="Helvetica" pitchFamily="2" charset="0"/>
              </a:rPr>
              <a:t>That's just the reality.</a:t>
            </a:r>
          </a:p>
          <a:p>
            <a:r>
              <a:rPr lang="en-US" dirty="0">
                <a:effectLst/>
                <a:latin typeface="Helvetica" pitchFamily="2" charset="0"/>
              </a:rPr>
              <a:t>And so you've got to take it upon yourself to realize that I may not want to be learning new things, but the alternative is it's going to be very, very difficult to stay in that current role unless not only you're current, but you're thinking about the future.</a:t>
            </a:r>
          </a:p>
          <a:p>
            <a:endParaRPr lang="en-US" dirty="0"/>
          </a:p>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34</a:t>
            </a:fld>
            <a:endParaRPr lang="en-US"/>
          </a:p>
        </p:txBody>
      </p:sp>
    </p:spTree>
    <p:extLst>
      <p:ext uri="{BB962C8B-B14F-4D97-AF65-F5344CB8AC3E}">
        <p14:creationId xmlns:p14="http://schemas.microsoft.com/office/powerpoint/2010/main" val="526809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E523C-2A86-58B6-B0CC-32849D81D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E9595-52B4-ACBF-2D77-4A8105640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F9E2B-CC11-64C1-294C-319911B1AED2}"/>
              </a:ext>
            </a:extLst>
          </p:cNvPr>
          <p:cNvSpPr>
            <a:spLocks noGrp="1"/>
          </p:cNvSpPr>
          <p:nvPr>
            <p:ph type="body" idx="1"/>
          </p:nvPr>
        </p:nvSpPr>
        <p:spPr/>
        <p:txBody>
          <a:bodyPr/>
          <a:lstStyle/>
          <a:p>
            <a:r>
              <a:rPr lang="en-US" dirty="0"/>
              <a:t>Leaders are responsible for future leaders. </a:t>
            </a:r>
            <a:r>
              <a:rPr lang="en-US" dirty="0">
                <a:effectLst/>
                <a:latin typeface="Helvetica" pitchFamily="2" charset="0"/>
              </a:rPr>
              <a:t>Their principles for how you retain talent to some extent remain people's user manual for how to do this well. Unfortunately, we are now in a world, as the pandemic showed us, in which preferences matter more</a:t>
            </a:r>
          </a:p>
          <a:p>
            <a:r>
              <a:rPr lang="en-US" dirty="0">
                <a:effectLst/>
                <a:latin typeface="Helvetica" pitchFamily="2" charset="0"/>
              </a:rPr>
              <a:t>sometimes than a couple of extra dollars.</a:t>
            </a:r>
          </a:p>
          <a:p>
            <a:r>
              <a:rPr lang="en-US" dirty="0">
                <a:effectLst/>
                <a:latin typeface="Helvetica" pitchFamily="2" charset="0"/>
              </a:rPr>
              <a:t>Even if dollars are the fungible good that people could</a:t>
            </a:r>
          </a:p>
          <a:p>
            <a:r>
              <a:rPr lang="en-US" dirty="0">
                <a:effectLst/>
                <a:latin typeface="Helvetica" pitchFamily="2" charset="0"/>
              </a:rPr>
              <a:t>conceivably use to solve their own problems, it's not necessarily working anymore.</a:t>
            </a:r>
          </a:p>
          <a:p>
            <a:endParaRPr lang="en-US" dirty="0"/>
          </a:p>
        </p:txBody>
      </p:sp>
      <p:sp>
        <p:nvSpPr>
          <p:cNvPr id="4" name="Slide Number Placeholder 3">
            <a:extLst>
              <a:ext uri="{FF2B5EF4-FFF2-40B4-BE49-F238E27FC236}">
                <a16:creationId xmlns:a16="http://schemas.microsoft.com/office/drawing/2014/main" id="{F8D7AC30-B983-1F19-0AB7-75F51CE4224E}"/>
              </a:ext>
            </a:extLst>
          </p:cNvPr>
          <p:cNvSpPr>
            <a:spLocks noGrp="1"/>
          </p:cNvSpPr>
          <p:nvPr>
            <p:ph type="sldNum" sz="quarter" idx="5"/>
          </p:nvPr>
        </p:nvSpPr>
        <p:spPr/>
        <p:txBody>
          <a:bodyPr/>
          <a:lstStyle/>
          <a:p>
            <a:fld id="{D9FD3E45-97F2-6642-A8F4-38A72EC7F30A}" type="slidenum">
              <a:rPr lang="en-US" smtClean="0"/>
              <a:t>35</a:t>
            </a:fld>
            <a:endParaRPr lang="en-US"/>
          </a:p>
        </p:txBody>
      </p:sp>
    </p:spTree>
    <p:extLst>
      <p:ext uri="{BB962C8B-B14F-4D97-AF65-F5344CB8AC3E}">
        <p14:creationId xmlns:p14="http://schemas.microsoft.com/office/powerpoint/2010/main" val="1927389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36</a:t>
            </a:fld>
            <a:endParaRPr lang="en-US"/>
          </a:p>
        </p:txBody>
      </p:sp>
    </p:spTree>
    <p:extLst>
      <p:ext uri="{BB962C8B-B14F-4D97-AF65-F5344CB8AC3E}">
        <p14:creationId xmlns:p14="http://schemas.microsoft.com/office/powerpoint/2010/main" val="153118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37</a:t>
            </a:fld>
            <a:endParaRPr lang="en-US"/>
          </a:p>
        </p:txBody>
      </p:sp>
    </p:spTree>
    <p:extLst>
      <p:ext uri="{BB962C8B-B14F-4D97-AF65-F5344CB8AC3E}">
        <p14:creationId xmlns:p14="http://schemas.microsoft.com/office/powerpoint/2010/main" val="206105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C191-F7AC-34D6-C722-C6EBAD5D2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1D97A-0173-180A-F1C0-85D884173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E98DA-69DF-1D06-47F1-2AA7B35AD6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EAAF37-C9A3-BFFD-4F2E-C3AFD5CDCECA}"/>
              </a:ext>
            </a:extLst>
          </p:cNvPr>
          <p:cNvSpPr>
            <a:spLocks noGrp="1"/>
          </p:cNvSpPr>
          <p:nvPr>
            <p:ph type="sldNum" sz="quarter" idx="5"/>
          </p:nvPr>
        </p:nvSpPr>
        <p:spPr/>
        <p:txBody>
          <a:bodyPr/>
          <a:lstStyle/>
          <a:p>
            <a:fld id="{D9FD3E45-97F2-6642-A8F4-38A72EC7F30A}" type="slidenum">
              <a:rPr lang="en-US" smtClean="0"/>
              <a:t>38</a:t>
            </a:fld>
            <a:endParaRPr lang="en-US"/>
          </a:p>
        </p:txBody>
      </p:sp>
    </p:spTree>
    <p:extLst>
      <p:ext uri="{BB962C8B-B14F-4D97-AF65-F5344CB8AC3E}">
        <p14:creationId xmlns:p14="http://schemas.microsoft.com/office/powerpoint/2010/main" val="676695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39</a:t>
            </a:fld>
            <a:endParaRPr lang="en-US"/>
          </a:p>
        </p:txBody>
      </p:sp>
    </p:spTree>
    <p:extLst>
      <p:ext uri="{BB962C8B-B14F-4D97-AF65-F5344CB8AC3E}">
        <p14:creationId xmlns:p14="http://schemas.microsoft.com/office/powerpoint/2010/main" val="1230887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40</a:t>
            </a:fld>
            <a:endParaRPr lang="en-US"/>
          </a:p>
        </p:txBody>
      </p:sp>
    </p:spTree>
    <p:extLst>
      <p:ext uri="{BB962C8B-B14F-4D97-AF65-F5344CB8AC3E}">
        <p14:creationId xmlns:p14="http://schemas.microsoft.com/office/powerpoint/2010/main" val="2230754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- 56% of the 50 LFNC Alumni are enrolled in graduate programs in public affairs. </a:t>
            </a:r>
          </a:p>
          <a:p>
            <a:r>
              <a:rPr lang="en-US" dirty="0"/>
              <a:t>- 60% of those students are attending graduate programs in North Carolina.</a:t>
            </a:r>
          </a:p>
          <a:p>
            <a:r>
              <a:rPr lang="en-US" dirty="0"/>
              <a:t>- 86% of LFNC Alumni (not in graduate school) are employed in the public sector (20 in local govt. 7 in nonprofit</a:t>
            </a:r>
          </a:p>
          <a:p>
            <a:r>
              <a:rPr lang="en-US" dirty="0"/>
              <a:t>- 70% of LFNC Alumni remain in North Carolina for graduate education or full-time employment</a:t>
            </a:r>
          </a:p>
          <a:p>
            <a:r>
              <a:rPr lang="en-US" dirty="0"/>
              <a:t>- 59% of our Lead for NC Fellows worked for their host site or another local government in NC after the fellowship.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42</a:t>
            </a:fld>
            <a:endParaRPr lang="en-US"/>
          </a:p>
        </p:txBody>
      </p:sp>
    </p:spTree>
    <p:extLst>
      <p:ext uri="{BB962C8B-B14F-4D97-AF65-F5344CB8AC3E}">
        <p14:creationId xmlns:p14="http://schemas.microsoft.com/office/powerpoint/2010/main" val="1726750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43</a:t>
            </a:fld>
            <a:endParaRPr lang="en-US"/>
          </a:p>
        </p:txBody>
      </p:sp>
    </p:spTree>
    <p:extLst>
      <p:ext uri="{BB962C8B-B14F-4D97-AF65-F5344CB8AC3E}">
        <p14:creationId xmlns:p14="http://schemas.microsoft.com/office/powerpoint/2010/main" val="3034108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33EA8-FDA2-3D18-01B6-1A13BB56A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396EE-4C0A-A375-562E-9E7373D57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2C3FF-D47F-9F7D-2ECB-BDCE6430DF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043A42-0DE4-9019-DF88-FE2E22C3AE1E}"/>
              </a:ext>
            </a:extLst>
          </p:cNvPr>
          <p:cNvSpPr>
            <a:spLocks noGrp="1"/>
          </p:cNvSpPr>
          <p:nvPr>
            <p:ph type="sldNum" sz="quarter" idx="5"/>
          </p:nvPr>
        </p:nvSpPr>
        <p:spPr/>
        <p:txBody>
          <a:bodyPr/>
          <a:lstStyle/>
          <a:p>
            <a:fld id="{D9FD3E45-97F2-6642-A8F4-38A72EC7F30A}" type="slidenum">
              <a:rPr lang="en-US" smtClean="0"/>
              <a:t>44</a:t>
            </a:fld>
            <a:endParaRPr lang="en-US"/>
          </a:p>
        </p:txBody>
      </p:sp>
    </p:spTree>
    <p:extLst>
      <p:ext uri="{BB962C8B-B14F-4D97-AF65-F5344CB8AC3E}">
        <p14:creationId xmlns:p14="http://schemas.microsoft.com/office/powerpoint/2010/main" val="1490104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45</a:t>
            </a:fld>
            <a:endParaRPr lang="en-US"/>
          </a:p>
        </p:txBody>
      </p:sp>
    </p:spTree>
    <p:extLst>
      <p:ext uri="{BB962C8B-B14F-4D97-AF65-F5344CB8AC3E}">
        <p14:creationId xmlns:p14="http://schemas.microsoft.com/office/powerpoint/2010/main" val="1902042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46</a:t>
            </a:fld>
            <a:endParaRPr lang="en-US"/>
          </a:p>
        </p:txBody>
      </p:sp>
    </p:spTree>
    <p:extLst>
      <p:ext uri="{BB962C8B-B14F-4D97-AF65-F5344CB8AC3E}">
        <p14:creationId xmlns:p14="http://schemas.microsoft.com/office/powerpoint/2010/main" val="3287781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74624-3416-8119-F903-2C7DC87B1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3CAA9-6E30-D751-E51C-8EDB1126C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A4503-D5E2-87CD-D662-BC003F78A0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AA494C-F8CB-88F6-1864-8A2BF48E721E}"/>
              </a:ext>
            </a:extLst>
          </p:cNvPr>
          <p:cNvSpPr>
            <a:spLocks noGrp="1"/>
          </p:cNvSpPr>
          <p:nvPr>
            <p:ph type="sldNum" sz="quarter" idx="5"/>
          </p:nvPr>
        </p:nvSpPr>
        <p:spPr/>
        <p:txBody>
          <a:bodyPr/>
          <a:lstStyle/>
          <a:p>
            <a:fld id="{D9FD3E45-97F2-6642-A8F4-38A72EC7F30A}" type="slidenum">
              <a:rPr lang="en-US" smtClean="0"/>
              <a:t>47</a:t>
            </a:fld>
            <a:endParaRPr lang="en-US"/>
          </a:p>
        </p:txBody>
      </p:sp>
    </p:spTree>
    <p:extLst>
      <p:ext uri="{BB962C8B-B14F-4D97-AF65-F5344CB8AC3E}">
        <p14:creationId xmlns:p14="http://schemas.microsoft.com/office/powerpoint/2010/main" val="4101451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12843-D619-46DB-04D0-2D81E2309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126DE-0FF7-D0E2-CC15-A6A3476D6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200DB-A7A2-3FC3-0282-C61451F424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DF5DF8-D949-C857-4CFB-D67F88C683B1}"/>
              </a:ext>
            </a:extLst>
          </p:cNvPr>
          <p:cNvSpPr>
            <a:spLocks noGrp="1"/>
          </p:cNvSpPr>
          <p:nvPr>
            <p:ph type="sldNum" sz="quarter" idx="5"/>
          </p:nvPr>
        </p:nvSpPr>
        <p:spPr/>
        <p:txBody>
          <a:bodyPr/>
          <a:lstStyle/>
          <a:p>
            <a:fld id="{D9FD3E45-97F2-6642-A8F4-38A72EC7F30A}" type="slidenum">
              <a:rPr lang="en-US" smtClean="0"/>
              <a:t>48</a:t>
            </a:fld>
            <a:endParaRPr lang="en-US"/>
          </a:p>
        </p:txBody>
      </p:sp>
    </p:spTree>
    <p:extLst>
      <p:ext uri="{BB962C8B-B14F-4D97-AF65-F5344CB8AC3E}">
        <p14:creationId xmlns:p14="http://schemas.microsoft.com/office/powerpoint/2010/main" val="3467777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F778-7460-F432-EA60-535B6A5EE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CEA0D-5D25-5199-0B77-226568575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B4CA3-10D0-C91F-D7A4-9A5B8DC7B3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EB31C9-B287-E7C8-1DFB-1DA1211D7906}"/>
              </a:ext>
            </a:extLst>
          </p:cNvPr>
          <p:cNvSpPr>
            <a:spLocks noGrp="1"/>
          </p:cNvSpPr>
          <p:nvPr>
            <p:ph type="sldNum" sz="quarter" idx="5"/>
          </p:nvPr>
        </p:nvSpPr>
        <p:spPr/>
        <p:txBody>
          <a:bodyPr/>
          <a:lstStyle/>
          <a:p>
            <a:fld id="{D9FD3E45-97F2-6642-A8F4-38A72EC7F30A}" type="slidenum">
              <a:rPr lang="en-US" smtClean="0"/>
              <a:t>49</a:t>
            </a:fld>
            <a:endParaRPr lang="en-US"/>
          </a:p>
        </p:txBody>
      </p:sp>
    </p:spTree>
    <p:extLst>
      <p:ext uri="{BB962C8B-B14F-4D97-AF65-F5344CB8AC3E}">
        <p14:creationId xmlns:p14="http://schemas.microsoft.com/office/powerpoint/2010/main" val="3417268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4B950-90B5-98B4-9B88-ADFC9CD5A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965A0-8440-293A-9398-6C065DE53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D217A-5AA2-9E39-DEFC-C9D2D6795D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96FB8-1D2A-DE09-AAB5-690689CBA38A}"/>
              </a:ext>
            </a:extLst>
          </p:cNvPr>
          <p:cNvSpPr>
            <a:spLocks noGrp="1"/>
          </p:cNvSpPr>
          <p:nvPr>
            <p:ph type="sldNum" sz="quarter" idx="5"/>
          </p:nvPr>
        </p:nvSpPr>
        <p:spPr/>
        <p:txBody>
          <a:bodyPr/>
          <a:lstStyle/>
          <a:p>
            <a:fld id="{D9FD3E45-97F2-6642-A8F4-38A72EC7F30A}" type="slidenum">
              <a:rPr lang="en-US" smtClean="0"/>
              <a:t>50</a:t>
            </a:fld>
            <a:endParaRPr lang="en-US"/>
          </a:p>
        </p:txBody>
      </p:sp>
    </p:spTree>
    <p:extLst>
      <p:ext uri="{BB962C8B-B14F-4D97-AF65-F5344CB8AC3E}">
        <p14:creationId xmlns:p14="http://schemas.microsoft.com/office/powerpoint/2010/main" val="1012413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53</a:t>
            </a:fld>
            <a:endParaRPr lang="en-US"/>
          </a:p>
        </p:txBody>
      </p:sp>
    </p:spTree>
    <p:extLst>
      <p:ext uri="{BB962C8B-B14F-4D97-AF65-F5344CB8AC3E}">
        <p14:creationId xmlns:p14="http://schemas.microsoft.com/office/powerpoint/2010/main" val="398590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8</a:t>
            </a:fld>
            <a:endParaRPr lang="en-US"/>
          </a:p>
        </p:txBody>
      </p:sp>
    </p:spTree>
    <p:extLst>
      <p:ext uri="{BB962C8B-B14F-4D97-AF65-F5344CB8AC3E}">
        <p14:creationId xmlns:p14="http://schemas.microsoft.com/office/powerpoint/2010/main" val="1657519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958AC-2CB5-E189-9472-A61485B49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4162C-0C4D-4878-B23D-9941F77FF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F22EB-B72B-FD2E-A562-2755520D8C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E36CB9-E7B1-E587-F341-059923214DD8}"/>
              </a:ext>
            </a:extLst>
          </p:cNvPr>
          <p:cNvSpPr>
            <a:spLocks noGrp="1"/>
          </p:cNvSpPr>
          <p:nvPr>
            <p:ph type="sldNum" sz="quarter" idx="5"/>
          </p:nvPr>
        </p:nvSpPr>
        <p:spPr/>
        <p:txBody>
          <a:bodyPr/>
          <a:lstStyle/>
          <a:p>
            <a:fld id="{D9FD3E45-97F2-6642-A8F4-38A72EC7F30A}" type="slidenum">
              <a:rPr lang="en-US" smtClean="0"/>
              <a:t>59</a:t>
            </a:fld>
            <a:endParaRPr lang="en-US"/>
          </a:p>
        </p:txBody>
      </p:sp>
    </p:spTree>
    <p:extLst>
      <p:ext uri="{BB962C8B-B14F-4D97-AF65-F5344CB8AC3E}">
        <p14:creationId xmlns:p14="http://schemas.microsoft.com/office/powerpoint/2010/main" val="391933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60</a:t>
            </a:fld>
            <a:endParaRPr lang="en-US"/>
          </a:p>
        </p:txBody>
      </p:sp>
    </p:spTree>
    <p:extLst>
      <p:ext uri="{BB962C8B-B14F-4D97-AF65-F5344CB8AC3E}">
        <p14:creationId xmlns:p14="http://schemas.microsoft.com/office/powerpoint/2010/main" val="723491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0C498-A17F-E730-5599-4847E3C19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AA4D9-CDF0-5503-712D-A2F89C5FA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CFECE-E997-4C5B-0422-7541DC2BBD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90D164-2324-218B-AF39-D4E5290328BE}"/>
              </a:ext>
            </a:extLst>
          </p:cNvPr>
          <p:cNvSpPr>
            <a:spLocks noGrp="1"/>
          </p:cNvSpPr>
          <p:nvPr>
            <p:ph type="sldNum" sz="quarter" idx="5"/>
          </p:nvPr>
        </p:nvSpPr>
        <p:spPr/>
        <p:txBody>
          <a:bodyPr/>
          <a:lstStyle/>
          <a:p>
            <a:fld id="{D9FD3E45-97F2-6642-A8F4-38A72EC7F30A}" type="slidenum">
              <a:rPr lang="en-US" smtClean="0"/>
              <a:t>62</a:t>
            </a:fld>
            <a:endParaRPr lang="en-US"/>
          </a:p>
        </p:txBody>
      </p:sp>
    </p:spTree>
    <p:extLst>
      <p:ext uri="{BB962C8B-B14F-4D97-AF65-F5344CB8AC3E}">
        <p14:creationId xmlns:p14="http://schemas.microsoft.com/office/powerpoint/2010/main" val="1198102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38FD-8B12-F2FC-520B-D3298F487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DBE19-1954-2780-A870-7E7126DF4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2F5A6-196E-BE9F-E5DC-F3FC8348A1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26776-C41B-F406-8EA8-74A3E567D470}"/>
              </a:ext>
            </a:extLst>
          </p:cNvPr>
          <p:cNvSpPr>
            <a:spLocks noGrp="1"/>
          </p:cNvSpPr>
          <p:nvPr>
            <p:ph type="sldNum" sz="quarter" idx="5"/>
          </p:nvPr>
        </p:nvSpPr>
        <p:spPr/>
        <p:txBody>
          <a:bodyPr/>
          <a:lstStyle/>
          <a:p>
            <a:fld id="{D9FD3E45-97F2-6642-A8F4-38A72EC7F30A}" type="slidenum">
              <a:rPr lang="en-US" smtClean="0"/>
              <a:t>10</a:t>
            </a:fld>
            <a:endParaRPr lang="en-US"/>
          </a:p>
        </p:txBody>
      </p:sp>
    </p:spTree>
    <p:extLst>
      <p:ext uri="{BB962C8B-B14F-4D97-AF65-F5344CB8AC3E}">
        <p14:creationId xmlns:p14="http://schemas.microsoft.com/office/powerpoint/2010/main" val="260207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E7681-E6E0-8114-3B13-19485EE01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6332A-7809-7C1E-B802-A88DE88EC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3EC85-59A2-8293-3876-97C15A253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28D35B-F944-BD6D-5CFD-E20C343FD0DB}"/>
              </a:ext>
            </a:extLst>
          </p:cNvPr>
          <p:cNvSpPr>
            <a:spLocks noGrp="1"/>
          </p:cNvSpPr>
          <p:nvPr>
            <p:ph type="sldNum" sz="quarter" idx="5"/>
          </p:nvPr>
        </p:nvSpPr>
        <p:spPr/>
        <p:txBody>
          <a:bodyPr/>
          <a:lstStyle/>
          <a:p>
            <a:fld id="{D9FD3E45-97F2-6642-A8F4-38A72EC7F30A}" type="slidenum">
              <a:rPr lang="en-US" smtClean="0"/>
              <a:t>11</a:t>
            </a:fld>
            <a:endParaRPr lang="en-US"/>
          </a:p>
        </p:txBody>
      </p:sp>
    </p:spTree>
    <p:extLst>
      <p:ext uri="{BB962C8B-B14F-4D97-AF65-F5344CB8AC3E}">
        <p14:creationId xmlns:p14="http://schemas.microsoft.com/office/powerpoint/2010/main" val="367294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B69DB-CAD4-634C-D4F4-C03D86E75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B0F66-D5F3-327E-1038-65FF8D258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F0DCA-593E-F3AA-145D-BEFB6DD6CA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1A4D48-4732-F5A7-595B-C32462D3C3B1}"/>
              </a:ext>
            </a:extLst>
          </p:cNvPr>
          <p:cNvSpPr>
            <a:spLocks noGrp="1"/>
          </p:cNvSpPr>
          <p:nvPr>
            <p:ph type="sldNum" sz="quarter" idx="5"/>
          </p:nvPr>
        </p:nvSpPr>
        <p:spPr/>
        <p:txBody>
          <a:bodyPr/>
          <a:lstStyle/>
          <a:p>
            <a:fld id="{D9FD3E45-97F2-6642-A8F4-38A72EC7F30A}" type="slidenum">
              <a:rPr lang="en-US" smtClean="0"/>
              <a:t>12</a:t>
            </a:fld>
            <a:endParaRPr lang="en-US"/>
          </a:p>
        </p:txBody>
      </p:sp>
    </p:spTree>
    <p:extLst>
      <p:ext uri="{BB962C8B-B14F-4D97-AF65-F5344CB8AC3E}">
        <p14:creationId xmlns:p14="http://schemas.microsoft.com/office/powerpoint/2010/main" val="533741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DF6D-388B-F9DE-857B-53EC294F6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679FA-BC15-BF45-B718-462CAA8C9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D7078-FA69-0CF3-A76A-23A2729E01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150DD7-6F90-C4AA-CE2F-D072F1051826}"/>
              </a:ext>
            </a:extLst>
          </p:cNvPr>
          <p:cNvSpPr>
            <a:spLocks noGrp="1"/>
          </p:cNvSpPr>
          <p:nvPr>
            <p:ph type="sldNum" sz="quarter" idx="5"/>
          </p:nvPr>
        </p:nvSpPr>
        <p:spPr/>
        <p:txBody>
          <a:bodyPr/>
          <a:lstStyle/>
          <a:p>
            <a:fld id="{D9FD3E45-97F2-6642-A8F4-38A72EC7F30A}" type="slidenum">
              <a:rPr lang="en-US" smtClean="0"/>
              <a:t>13</a:t>
            </a:fld>
            <a:endParaRPr lang="en-US"/>
          </a:p>
        </p:txBody>
      </p:sp>
    </p:spTree>
    <p:extLst>
      <p:ext uri="{BB962C8B-B14F-4D97-AF65-F5344CB8AC3E}">
        <p14:creationId xmlns:p14="http://schemas.microsoft.com/office/powerpoint/2010/main" val="7910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FD3E45-97F2-6642-A8F4-38A72EC7F30A}" type="slidenum">
              <a:rPr lang="en-US" smtClean="0"/>
              <a:t>14</a:t>
            </a:fld>
            <a:endParaRPr lang="en-US"/>
          </a:p>
        </p:txBody>
      </p:sp>
    </p:spTree>
    <p:extLst>
      <p:ext uri="{BB962C8B-B14F-4D97-AF65-F5344CB8AC3E}">
        <p14:creationId xmlns:p14="http://schemas.microsoft.com/office/powerpoint/2010/main" val="2299956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3366C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F1B777-A353-BA0F-D087-94FCE899129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887BDB3-85C2-21A4-50AF-02CCE53C5FAE}"/>
              </a:ext>
            </a:extLst>
          </p:cNvPr>
          <p:cNvPicPr>
            <a:picLocks noChangeAspect="1"/>
          </p:cNvPicPr>
          <p:nvPr userDrawn="1"/>
        </p:nvPicPr>
        <p:blipFill>
          <a:blip r:embed="rId3"/>
          <a:stretch>
            <a:fillRect/>
          </a:stretch>
        </p:blipFill>
        <p:spPr>
          <a:xfrm>
            <a:off x="914400" y="920245"/>
            <a:ext cx="7162800" cy="1332613"/>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a:noFill/>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B3F77DF-D02D-0923-8BCB-39182B9A305C}"/>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86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3366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C91004-76E5-5DAA-D2A5-810909EDD35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3CD8C60-7C99-C909-33AE-187F89D1F836}"/>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F2804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D0110-6FD1-2F62-2DF5-DD8F72CF2908}"/>
              </a:ext>
            </a:extLst>
          </p:cNvPr>
          <p:cNvPicPr>
            <a:picLocks noChangeAspect="1"/>
          </p:cNvPicPr>
          <p:nvPr userDrawn="1"/>
        </p:nvPicPr>
        <p:blipFill>
          <a:blip r:embed="rId2">
            <a:alphaModFix amt="7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80B15F4-4A0D-2768-5F32-B865E42C2E68}"/>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3366C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DCF1BD-0C4A-F945-26DC-47C4876C3237}"/>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11" name="Picture 10">
            <a:extLst>
              <a:ext uri="{FF2B5EF4-FFF2-40B4-BE49-F238E27FC236}">
                <a16:creationId xmlns:a16="http://schemas.microsoft.com/office/drawing/2014/main" id="{934DE7D8-5FC8-9600-C790-C779660F0345}"/>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0D19FAD-F309-68F5-A3B2-CDA3822D6BFC}"/>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CD65C983-B597-FAAA-70D7-6044492B9D8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26C71CA-159A-0BB2-841A-831F2F95C663}"/>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18" name="Picture 17">
            <a:extLst>
              <a:ext uri="{FF2B5EF4-FFF2-40B4-BE49-F238E27FC236}">
                <a16:creationId xmlns:a16="http://schemas.microsoft.com/office/drawing/2014/main" id="{6DD3659B-9012-A08D-4FA1-7DFC29E74E4B}"/>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E0A2ABB-85BC-8DE4-E128-C41838383781}"/>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A85DB0B0-DFC7-330C-C468-9FD1B862B3B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3366CC"/>
                </a:solidFill>
              </a:defRPr>
            </a:lvl1pPr>
          </a:lstStyle>
          <a:p>
            <a:r>
              <a:rPr lang="en-US"/>
              <a:t>Click to edit Master title style</a:t>
            </a:r>
          </a:p>
        </p:txBody>
      </p:sp>
      <p:pic>
        <p:nvPicPr>
          <p:cNvPr id="5" name="Picture 4">
            <a:extLst>
              <a:ext uri="{FF2B5EF4-FFF2-40B4-BE49-F238E27FC236}">
                <a16:creationId xmlns:a16="http://schemas.microsoft.com/office/drawing/2014/main" id="{565436FE-1AD5-1155-9A51-2F9B050C690E}"/>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7" name="Picture 6">
            <a:extLst>
              <a:ext uri="{FF2B5EF4-FFF2-40B4-BE49-F238E27FC236}">
                <a16:creationId xmlns:a16="http://schemas.microsoft.com/office/drawing/2014/main" id="{3B122182-C948-3EC4-4863-D95B981DFEF7}"/>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23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313C3-8F84-8917-4109-7D9EFE546E9C}"/>
              </a:ext>
            </a:extLst>
          </p:cNvPr>
          <p:cNvPicPr>
            <a:picLocks noChangeAspect="1"/>
          </p:cNvPicPr>
          <p:nvPr userDrawn="1"/>
        </p:nvPicPr>
        <p:blipFill>
          <a:blip r:embed="rId3"/>
          <a:stretch>
            <a:fillRect/>
          </a:stretch>
        </p:blipFill>
        <p:spPr>
          <a:xfrm>
            <a:off x="8823960" y="5961888"/>
            <a:ext cx="2293620" cy="426720"/>
          </a:xfrm>
          <a:prstGeom prst="rect">
            <a:avLst/>
          </a:prstGeom>
          <a:noFill/>
        </p:spPr>
      </p:pic>
      <p:pic>
        <p:nvPicPr>
          <p:cNvPr id="5" name="Picture 4">
            <a:extLst>
              <a:ext uri="{FF2B5EF4-FFF2-40B4-BE49-F238E27FC236}">
                <a16:creationId xmlns:a16="http://schemas.microsoft.com/office/drawing/2014/main" id="{CA1B790C-F7CC-1ACD-A33A-6201B2F81B3D}"/>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a:noFill/>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64" r:id="rId10"/>
  </p:sldLayoutIdLst>
  <p:txStyles>
    <p:title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1/relationships/webextension" Target="../webextensions/webextension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11/relationships/webextension" Target="../webextensions/webextension7.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11/relationships/webextension" Target="../webextensions/webextension9.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11/relationships/webextension" Target="../webextensions/webextension10.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minecraft-merch.com/other-figures/details/d56vst/" TargetMode="External"/><Relationship Id="rId11" Type="http://schemas.openxmlformats.org/officeDocument/2006/relationships/hyperlink" Target="https://pixabay.com/es/minecraft-bloque-de-edificio-bloque-154749/" TargetMode="External"/><Relationship Id="rId5" Type="http://schemas.microsoft.com/office/2007/relationships/hdphoto" Target="../media/hdphoto1.wdp"/><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hyperlink" Target="https://sketchfab.com/3d-models/my-house-minecraft-building-server-4f2d6822739540c0ae8ffcb009fc3dbc"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notesSlide" Target="../notesSlides/notesSlide15.xml"/><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3.xml"/><Relationship Id="rId6" Type="http://schemas.openxmlformats.org/officeDocument/2006/relationships/image" Target="../media/image41.svg"/><Relationship Id="rId11" Type="http://schemas.openxmlformats.org/officeDocument/2006/relationships/image" Target="../media/image46.png"/><Relationship Id="rId24" Type="http://schemas.openxmlformats.org/officeDocument/2006/relationships/image" Target="../media/image59.sv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svg"/><Relationship Id="rId19" Type="http://schemas.openxmlformats.org/officeDocument/2006/relationships/image" Target="../media/image54.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 Id="rId22" Type="http://schemas.openxmlformats.org/officeDocument/2006/relationships/image" Target="../media/image57.sv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2.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11/relationships/webextension" Target="../webextensions/webextension11.xm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85.jp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png"/><Relationship Id="rId7" Type="http://schemas.openxmlformats.org/officeDocument/2006/relationships/image" Target="../media/image89.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18" Type="http://schemas.openxmlformats.org/officeDocument/2006/relationships/image" Target="../media/image122.sv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svg"/><Relationship Id="rId17" Type="http://schemas.openxmlformats.org/officeDocument/2006/relationships/image" Target="../media/image121.png"/><Relationship Id="rId2" Type="http://schemas.openxmlformats.org/officeDocument/2006/relationships/notesSlide" Target="../notesSlides/notesSlide32.xml"/><Relationship Id="rId16" Type="http://schemas.openxmlformats.org/officeDocument/2006/relationships/image" Target="../media/image120.svg"/><Relationship Id="rId20" Type="http://schemas.openxmlformats.org/officeDocument/2006/relationships/image" Target="../media/image124.svg"/><Relationship Id="rId1" Type="http://schemas.openxmlformats.org/officeDocument/2006/relationships/slideLayout" Target="../slideLayouts/slideLayout5.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06.png"/><Relationship Id="rId10" Type="http://schemas.openxmlformats.org/officeDocument/2006/relationships/image" Target="../media/image114.svg"/><Relationship Id="rId19" Type="http://schemas.openxmlformats.org/officeDocument/2006/relationships/image" Target="../media/image123.pn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 Id="rId22" Type="http://schemas.openxmlformats.org/officeDocument/2006/relationships/image" Target="../media/image126.sv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svg"/><Relationship Id="rId3" Type="http://schemas.openxmlformats.org/officeDocument/2006/relationships/image" Target="../media/image4.png"/><Relationship Id="rId7" Type="http://schemas.openxmlformats.org/officeDocument/2006/relationships/image" Target="../media/image131.svg"/><Relationship Id="rId12"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5" Type="http://schemas.openxmlformats.org/officeDocument/2006/relationships/image" Target="../media/image13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 Id="rId14" Type="http://schemas.openxmlformats.org/officeDocument/2006/relationships/image" Target="../media/image138.png"/></Relationships>
</file>

<file path=ppt/slides/_rels/slide47.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svg"/><Relationship Id="rId3" Type="http://schemas.openxmlformats.org/officeDocument/2006/relationships/image" Target="../media/image4.png"/><Relationship Id="rId7" Type="http://schemas.openxmlformats.org/officeDocument/2006/relationships/image" Target="../media/image143.svg"/><Relationship Id="rId12" Type="http://schemas.openxmlformats.org/officeDocument/2006/relationships/image" Target="../media/image148.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42.png"/><Relationship Id="rId11" Type="http://schemas.openxmlformats.org/officeDocument/2006/relationships/image" Target="../media/image147.svg"/><Relationship Id="rId5" Type="http://schemas.openxmlformats.org/officeDocument/2006/relationships/image" Target="../media/image141.svg"/><Relationship Id="rId15" Type="http://schemas.openxmlformats.org/officeDocument/2006/relationships/image" Target="../media/image151.sv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svg"/><Relationship Id="rId14" Type="http://schemas.openxmlformats.org/officeDocument/2006/relationships/image" Target="../media/image150.png"/></Relationships>
</file>

<file path=ppt/slides/_rels/slide48.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4.png"/><Relationship Id="rId7" Type="http://schemas.openxmlformats.org/officeDocument/2006/relationships/image" Target="../media/image155.svg"/><Relationship Id="rId12" Type="http://schemas.openxmlformats.org/officeDocument/2006/relationships/image" Target="../media/image160.sv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54.png"/><Relationship Id="rId11" Type="http://schemas.openxmlformats.org/officeDocument/2006/relationships/image" Target="../media/image159.svg"/><Relationship Id="rId5" Type="http://schemas.openxmlformats.org/officeDocument/2006/relationships/image" Target="../media/image153.jpe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 Id="rId14" Type="http://schemas.openxmlformats.org/officeDocument/2006/relationships/image" Target="../media/image162.svg"/></Relationships>
</file>

<file path=ppt/slides/_rels/slide4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4.png"/><Relationship Id="rId7" Type="http://schemas.openxmlformats.org/officeDocument/2006/relationships/image" Target="../media/image166.sv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65.png"/><Relationship Id="rId5" Type="http://schemas.openxmlformats.org/officeDocument/2006/relationships/image" Target="../media/image164.svg"/><Relationship Id="rId4" Type="http://schemas.openxmlformats.org/officeDocument/2006/relationships/image" Target="../media/image163.png"/><Relationship Id="rId9" Type="http://schemas.openxmlformats.org/officeDocument/2006/relationships/image" Target="../media/image168.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4.png"/><Relationship Id="rId7" Type="http://schemas.openxmlformats.org/officeDocument/2006/relationships/image" Target="../media/image172.sv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71.png"/><Relationship Id="rId11" Type="http://schemas.openxmlformats.org/officeDocument/2006/relationships/image" Target="../media/image176.svg"/><Relationship Id="rId5" Type="http://schemas.openxmlformats.org/officeDocument/2006/relationships/image" Target="../media/image170.sv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3" Type="http://schemas.openxmlformats.org/officeDocument/2006/relationships/image" Target="../media/image129.svg"/><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image" Target="../media/image128.png"/><Relationship Id="rId16" Type="http://schemas.openxmlformats.org/officeDocument/2006/relationships/image" Target="../media/image190.svg"/><Relationship Id="rId1" Type="http://schemas.openxmlformats.org/officeDocument/2006/relationships/slideLayout" Target="../slideLayouts/slideLayout9.xml"/><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svg"/><Relationship Id="rId15" Type="http://schemas.openxmlformats.org/officeDocument/2006/relationships/image" Target="../media/image189.png"/><Relationship Id="rId10" Type="http://schemas.openxmlformats.org/officeDocument/2006/relationships/image" Target="../media/image184.sv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8.svg"/></Relationships>
</file>

<file path=ppt/slides/_rels/slide55.xml.rels><?xml version="1.0" encoding="UTF-8" standalone="yes"?>
<Relationships xmlns="http://schemas.openxmlformats.org/package/2006/relationships"><Relationship Id="rId3" Type="http://schemas.openxmlformats.org/officeDocument/2006/relationships/image" Target="../media/image191.svg"/><Relationship Id="rId7" Type="http://schemas.openxmlformats.org/officeDocument/2006/relationships/image" Target="../media/image192.svg"/><Relationship Id="rId2" Type="http://schemas.openxmlformats.org/officeDocument/2006/relationships/image" Target="../media/image187.png"/><Relationship Id="rId1" Type="http://schemas.openxmlformats.org/officeDocument/2006/relationships/slideLayout" Target="../slideLayouts/slideLayout9.xml"/><Relationship Id="rId6" Type="http://schemas.openxmlformats.org/officeDocument/2006/relationships/image" Target="../media/image189.png"/><Relationship Id="rId5" Type="http://schemas.openxmlformats.org/officeDocument/2006/relationships/image" Target="../media/image184.svg"/><Relationship Id="rId4" Type="http://schemas.openxmlformats.org/officeDocument/2006/relationships/image" Target="../media/image183.png"/></Relationships>
</file>

<file path=ppt/slides/_rels/slide56.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3.png"/><Relationship Id="rId7" Type="http://schemas.openxmlformats.org/officeDocument/2006/relationships/image" Target="../media/image19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194.png"/><Relationship Id="rId5" Type="http://schemas.openxmlformats.org/officeDocument/2006/relationships/image" Target="../media/image182.svg"/><Relationship Id="rId4" Type="http://schemas.openxmlformats.org/officeDocument/2006/relationships/image" Target="../media/image181.png"/></Relationships>
</file>

<file path=ppt/slides/_rels/slide57.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image" Target="../media/image198.svg"/><Relationship Id="rId7" Type="http://schemas.openxmlformats.org/officeDocument/2006/relationships/image" Target="../media/image202.svg"/><Relationship Id="rId2" Type="http://schemas.openxmlformats.org/officeDocument/2006/relationships/image" Target="../media/image197.png"/><Relationship Id="rId1" Type="http://schemas.openxmlformats.org/officeDocument/2006/relationships/slideLayout" Target="../slideLayouts/slideLayout9.xml"/><Relationship Id="rId6" Type="http://schemas.openxmlformats.org/officeDocument/2006/relationships/image" Target="../media/image201.png"/><Relationship Id="rId5" Type="http://schemas.openxmlformats.org/officeDocument/2006/relationships/image" Target="../media/image200.svg"/><Relationship Id="rId4" Type="http://schemas.openxmlformats.org/officeDocument/2006/relationships/image" Target="../media/image199.png"/><Relationship Id="rId9" Type="http://schemas.openxmlformats.org/officeDocument/2006/relationships/image" Target="../media/image204.svg"/></Relationships>
</file>

<file path=ppt/slides/_rels/slide58.xml.rels><?xml version="1.0" encoding="UTF-8" standalone="yes"?>
<Relationships xmlns="http://schemas.openxmlformats.org/package/2006/relationships"><Relationship Id="rId3" Type="http://schemas.openxmlformats.org/officeDocument/2006/relationships/image" Target="../media/image206.svg"/><Relationship Id="rId7" Type="http://schemas.openxmlformats.org/officeDocument/2006/relationships/image" Target="../media/image210.svg"/><Relationship Id="rId2" Type="http://schemas.openxmlformats.org/officeDocument/2006/relationships/image" Target="../media/image205.png"/><Relationship Id="rId1" Type="http://schemas.openxmlformats.org/officeDocument/2006/relationships/slideLayout" Target="../slideLayouts/slideLayout9.xml"/><Relationship Id="rId6" Type="http://schemas.openxmlformats.org/officeDocument/2006/relationships/image" Target="../media/image209.png"/><Relationship Id="rId5" Type="http://schemas.openxmlformats.org/officeDocument/2006/relationships/image" Target="../media/image208.svg"/><Relationship Id="rId4" Type="http://schemas.openxmlformats.org/officeDocument/2006/relationships/image" Target="../media/image207.png"/></Relationships>
</file>

<file path=ppt/slides/_rels/slide59.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svg"/><Relationship Id="rId18" Type="http://schemas.openxmlformats.org/officeDocument/2006/relationships/image" Target="../media/image224.png"/><Relationship Id="rId3" Type="http://schemas.openxmlformats.org/officeDocument/2006/relationships/image" Target="../media/image209.png"/><Relationship Id="rId21" Type="http://schemas.openxmlformats.org/officeDocument/2006/relationships/image" Target="../media/image227.svg"/><Relationship Id="rId7" Type="http://schemas.openxmlformats.org/officeDocument/2006/relationships/image" Target="../media/image213.svg"/><Relationship Id="rId12" Type="http://schemas.openxmlformats.org/officeDocument/2006/relationships/image" Target="../media/image218.png"/><Relationship Id="rId17" Type="http://schemas.openxmlformats.org/officeDocument/2006/relationships/image" Target="../media/image223.svg"/><Relationship Id="rId2" Type="http://schemas.openxmlformats.org/officeDocument/2006/relationships/notesSlide" Target="../notesSlides/notesSlide40.xml"/><Relationship Id="rId16" Type="http://schemas.openxmlformats.org/officeDocument/2006/relationships/image" Target="../media/image222.png"/><Relationship Id="rId20" Type="http://schemas.openxmlformats.org/officeDocument/2006/relationships/image" Target="../media/image226.png"/><Relationship Id="rId1" Type="http://schemas.openxmlformats.org/officeDocument/2006/relationships/slideLayout" Target="../slideLayouts/slideLayout4.xml"/><Relationship Id="rId6" Type="http://schemas.openxmlformats.org/officeDocument/2006/relationships/image" Target="../media/image212.png"/><Relationship Id="rId11" Type="http://schemas.openxmlformats.org/officeDocument/2006/relationships/image" Target="../media/image217.svg"/><Relationship Id="rId5" Type="http://schemas.openxmlformats.org/officeDocument/2006/relationships/image" Target="../media/image211.svg"/><Relationship Id="rId15" Type="http://schemas.openxmlformats.org/officeDocument/2006/relationships/image" Target="../media/image221.svg"/><Relationship Id="rId10" Type="http://schemas.openxmlformats.org/officeDocument/2006/relationships/image" Target="../media/image216.png"/><Relationship Id="rId19" Type="http://schemas.openxmlformats.org/officeDocument/2006/relationships/image" Target="../media/image225.svg"/><Relationship Id="rId4" Type="http://schemas.openxmlformats.org/officeDocument/2006/relationships/image" Target="../media/image210.svg"/><Relationship Id="rId9" Type="http://schemas.openxmlformats.org/officeDocument/2006/relationships/image" Target="../media/image215.svg"/><Relationship Id="rId14" Type="http://schemas.openxmlformats.org/officeDocument/2006/relationships/image" Target="../media/image220.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229.svg"/><Relationship Id="rId4" Type="http://schemas.openxmlformats.org/officeDocument/2006/relationships/image" Target="../media/image228.png"/></Relationships>
</file>

<file path=ppt/slides/_rels/slide61.xml.rels><?xml version="1.0" encoding="UTF-8" standalone="yes"?>
<Relationships xmlns="http://schemas.openxmlformats.org/package/2006/relationships"><Relationship Id="rId3" Type="http://schemas.microsoft.com/office/2011/relationships/webextension" Target="../webextensions/webextension12.xml"/><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sv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233.png"/><Relationship Id="rId5" Type="http://schemas.openxmlformats.org/officeDocument/2006/relationships/image" Target="../media/image232.svg"/><Relationship Id="rId4" Type="http://schemas.openxmlformats.org/officeDocument/2006/relationships/image" Target="../media/image231.png"/><Relationship Id="rId9" Type="http://schemas.openxmlformats.org/officeDocument/2006/relationships/image" Target="../media/image236.sv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hbr.org/search?term=Gleb%20Tsipursky" TargetMode="External"/><Relationship Id="rId5" Type="http://schemas.openxmlformats.org/officeDocument/2006/relationships/image" Target="../media/image26.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1/relationships/webextension" Target="../webextensions/webextension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743200"/>
            <a:ext cx="11277600" cy="1371600"/>
          </a:xfrm>
        </p:spPr>
        <p:txBody>
          <a:bodyPr/>
          <a:lstStyle/>
          <a:p>
            <a:pPr algn="l">
              <a:lnSpc>
                <a:spcPct val="100000"/>
              </a:lnSpc>
              <a:spcBef>
                <a:spcPts val="750"/>
              </a:spcBef>
              <a:spcAft>
                <a:spcPts val="375"/>
              </a:spcAft>
            </a:pPr>
            <a:r>
              <a:rPr lang="en-US" sz="4200" i="0" u="none" strike="noStrike" dirty="0">
                <a:effectLst/>
                <a:latin typeface="Lato" panose="020F0502020204030203" pitchFamily="34" charset="0"/>
              </a:rPr>
              <a:t>Fellowships, Internships, and Apprenticeships: </a:t>
            </a:r>
            <a:br>
              <a:rPr lang="en-US" i="0" u="none" strike="noStrike" dirty="0">
                <a:effectLst/>
                <a:latin typeface="Lato" panose="020F0502020204030203" pitchFamily="34" charset="0"/>
              </a:rPr>
            </a:br>
            <a:r>
              <a:rPr lang="en-US" sz="2400" b="0" i="1" u="none" strike="noStrike" dirty="0">
                <a:effectLst/>
                <a:latin typeface="Lato" panose="020F0502020204030203" pitchFamily="34" charset="0"/>
              </a:rPr>
              <a:t>The Role of Talent Development Programs in Attracting and Retaining Talent</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6194738" y="5679489"/>
            <a:ext cx="5859887" cy="1010590"/>
          </a:xfrm>
        </p:spPr>
        <p:txBody>
          <a:bodyPr/>
          <a:lstStyle/>
          <a:p>
            <a:pPr algn="r">
              <a:lnSpc>
                <a:spcPct val="100000"/>
              </a:lnSpc>
              <a:spcBef>
                <a:spcPts val="0"/>
              </a:spcBef>
              <a:spcAft>
                <a:spcPts val="0"/>
              </a:spcAft>
            </a:pPr>
            <a:r>
              <a:rPr lang="en-US" b="1" dirty="0"/>
              <a:t>G. Dylan Russell</a:t>
            </a:r>
            <a:endParaRPr lang="en-US" sz="2000" b="1" i="1" dirty="0"/>
          </a:p>
          <a:p>
            <a:pPr algn="r">
              <a:lnSpc>
                <a:spcPct val="100000"/>
              </a:lnSpc>
              <a:spcBef>
                <a:spcPts val="0"/>
              </a:spcBef>
              <a:spcAft>
                <a:spcPts val="0"/>
              </a:spcAft>
            </a:pPr>
            <a:r>
              <a:rPr lang="en-US" sz="1800" i="1" dirty="0"/>
              <a:t>Lead for NC and Public Service Matters</a:t>
            </a:r>
          </a:p>
          <a:p>
            <a:pPr algn="r">
              <a:lnSpc>
                <a:spcPct val="100000"/>
              </a:lnSpc>
              <a:spcBef>
                <a:spcPts val="0"/>
              </a:spcBef>
              <a:spcAft>
                <a:spcPts val="0"/>
              </a:spcAft>
            </a:pPr>
            <a:r>
              <a:rPr lang="en-US" sz="2000" i="1" dirty="0"/>
              <a:t>The UNC School of Government </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C66C3-3C9F-EB84-1DA5-3CF97F4AD6C9}"/>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a:extLst>
                  <a:ext uri="{FF2B5EF4-FFF2-40B4-BE49-F238E27FC236}">
                    <a16:creationId xmlns:a16="http://schemas.microsoft.com/office/drawing/2014/main" id="{044ED3A5-7698-F2C8-B53A-16B00790D3B2}"/>
                  </a:ext>
                </a:extLst>
              </p:cNvPr>
              <p:cNvGraphicFramePr>
                <a:graphicFrameLocks noGrp="1"/>
              </p:cNvGraphicFramePr>
              <p:nvPr>
                <p:extLst>
                  <p:ext uri="{D42A27DB-BD31-4B8C-83A1-F6EECF244321}">
                    <p14:modId xmlns:p14="http://schemas.microsoft.com/office/powerpoint/2010/main" val="4030405739"/>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6" name="Add-in 5">
                <a:extLst>
                  <a:ext uri="{FF2B5EF4-FFF2-40B4-BE49-F238E27FC236}">
                    <a16:creationId xmlns:a16="http://schemas.microsoft.com/office/drawing/2014/main" id="{044ED3A5-7698-F2C8-B53A-16B00790D3B2}"/>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3372257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4FD40-2039-5487-8158-900EC411D8A5}"/>
            </a:ext>
          </a:extLst>
        </p:cNvPr>
        <p:cNvGrpSpPr/>
        <p:nvPr/>
      </p:nvGrpSpPr>
      <p:grpSpPr>
        <a:xfrm>
          <a:off x="0" y="0"/>
          <a:ext cx="0" cy="0"/>
          <a:chOff x="0" y="0"/>
          <a:chExt cx="0" cy="0"/>
        </a:xfrm>
      </p:grpSpPr>
      <p:sp>
        <p:nvSpPr>
          <p:cNvPr id="15" name="Oval 14">
            <a:extLst>
              <a:ext uri="{FF2B5EF4-FFF2-40B4-BE49-F238E27FC236}">
                <a16:creationId xmlns:a16="http://schemas.microsoft.com/office/drawing/2014/main" id="{81FDD7A8-0388-CF79-67F3-1042040BA883}"/>
              </a:ext>
            </a:extLst>
          </p:cNvPr>
          <p:cNvSpPr/>
          <p:nvPr/>
        </p:nvSpPr>
        <p:spPr>
          <a:xfrm>
            <a:off x="1656198" y="1909125"/>
            <a:ext cx="3532909" cy="3532909"/>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5" name="Oval 24">
            <a:extLst>
              <a:ext uri="{FF2B5EF4-FFF2-40B4-BE49-F238E27FC236}">
                <a16:creationId xmlns:a16="http://schemas.microsoft.com/office/drawing/2014/main" id="{CB741EE8-441E-44C4-6025-A02D4CDF4DC6}"/>
              </a:ext>
            </a:extLst>
          </p:cNvPr>
          <p:cNvSpPr/>
          <p:nvPr/>
        </p:nvSpPr>
        <p:spPr>
          <a:xfrm>
            <a:off x="7139421" y="1925757"/>
            <a:ext cx="3532909" cy="3532909"/>
          </a:xfrm>
          <a:prstGeom prst="ellipse">
            <a:avLst/>
          </a:prstGeom>
          <a:solidFill>
            <a:schemeClr val="accent3">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0" name="Oval 19">
            <a:extLst>
              <a:ext uri="{FF2B5EF4-FFF2-40B4-BE49-F238E27FC236}">
                <a16:creationId xmlns:a16="http://schemas.microsoft.com/office/drawing/2014/main" id="{82EE45D7-50AC-9887-E35B-D6B1CB9C70D7}"/>
              </a:ext>
            </a:extLst>
          </p:cNvPr>
          <p:cNvSpPr/>
          <p:nvPr/>
        </p:nvSpPr>
        <p:spPr>
          <a:xfrm>
            <a:off x="4397810" y="1943938"/>
            <a:ext cx="3532909" cy="3532909"/>
          </a:xfrm>
          <a:prstGeom prst="ellipse">
            <a:avLst/>
          </a:prstGeom>
          <a:solidFill>
            <a:srgbClr val="F28041">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2" name="Title 11">
            <a:extLst>
              <a:ext uri="{FF2B5EF4-FFF2-40B4-BE49-F238E27FC236}">
                <a16:creationId xmlns:a16="http://schemas.microsoft.com/office/drawing/2014/main" id="{89C04A7C-F71A-7034-7B9A-4CEB4DAD55C9}"/>
              </a:ext>
            </a:extLst>
          </p:cNvPr>
          <p:cNvSpPr>
            <a:spLocks noGrp="1"/>
          </p:cNvSpPr>
          <p:nvPr>
            <p:ph type="title" idx="4294967295"/>
          </p:nvPr>
        </p:nvSpPr>
        <p:spPr>
          <a:xfrm>
            <a:off x="471487" y="399030"/>
            <a:ext cx="11277600" cy="601663"/>
          </a:xfrm>
        </p:spPr>
        <p:txBody>
          <a:bodyPr>
            <a:noAutofit/>
          </a:bodyPr>
          <a:lstStyle/>
          <a:p>
            <a:r>
              <a:rPr lang="en-GB" dirty="0">
                <a:latin typeface="Lato" panose="020F0502020204030203" pitchFamily="34" charset="0"/>
                <a:ea typeface="Lato" panose="020F0502020204030203" pitchFamily="34" charset="0"/>
                <a:cs typeface="Lato" panose="020F0502020204030203" pitchFamily="34" charset="0"/>
              </a:rPr>
              <a:t>Session Objectives </a:t>
            </a:r>
          </a:p>
        </p:txBody>
      </p:sp>
      <p:sp>
        <p:nvSpPr>
          <p:cNvPr id="17" name="TextBox 16">
            <a:extLst>
              <a:ext uri="{FF2B5EF4-FFF2-40B4-BE49-F238E27FC236}">
                <a16:creationId xmlns:a16="http://schemas.microsoft.com/office/drawing/2014/main" id="{0FA1B464-4B02-9CB4-2994-0B3DE42D8DEB}"/>
              </a:ext>
            </a:extLst>
          </p:cNvPr>
          <p:cNvSpPr txBox="1"/>
          <p:nvPr/>
        </p:nvSpPr>
        <p:spPr>
          <a:xfrm>
            <a:off x="2132812" y="3475525"/>
            <a:ext cx="2214494" cy="400110"/>
          </a:xfrm>
          <a:prstGeom prst="rect">
            <a:avLst/>
          </a:prstGeom>
          <a:noFill/>
        </p:spPr>
        <p:txBody>
          <a:bodyPr wrap="square" rtlCol="0" anchor="ctr">
            <a:spAutoFit/>
          </a:bodyPr>
          <a:lstStyle/>
          <a:p>
            <a:pPr algn="ctr"/>
            <a:r>
              <a:rPr lang="en-GB" sz="2000" b="1" dirty="0">
                <a:solidFill>
                  <a:schemeClr val="bg1"/>
                </a:solidFill>
                <a:latin typeface="Lato" panose="020F0502020204030203" pitchFamily="34" charset="0"/>
                <a:ea typeface="Lato" panose="020F0502020204030203" pitchFamily="34" charset="0"/>
                <a:cs typeface="Lato" panose="020F0502020204030203" pitchFamily="34" charset="0"/>
              </a:rPr>
              <a:t>Design</a:t>
            </a:r>
            <a:endParaRPr lang="en-US" sz="2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1901133F-546E-8FCE-2066-9DA54F986450}"/>
              </a:ext>
            </a:extLst>
          </p:cNvPr>
          <p:cNvSpPr txBox="1"/>
          <p:nvPr/>
        </p:nvSpPr>
        <p:spPr>
          <a:xfrm>
            <a:off x="2247142" y="4264431"/>
            <a:ext cx="2214494" cy="765338"/>
          </a:xfrm>
          <a:prstGeom prst="rect">
            <a:avLst/>
          </a:prstGeom>
          <a:noFill/>
        </p:spPr>
        <p:txBody>
          <a:bodyPr wrap="square" rtlCol="0" anchor="ctr">
            <a:spAutoFit/>
          </a:bodyPr>
          <a:lstStyle/>
          <a:p>
            <a:pPr>
              <a:lnSpc>
                <a:spcPts val="1800"/>
              </a:lnSpc>
            </a:pPr>
            <a:r>
              <a:rPr lang="en-US" sz="1400" b="0" i="0" u="none" strike="noStrike" dirty="0">
                <a:solidFill>
                  <a:schemeClr val="bg1"/>
                </a:solidFill>
                <a:effectLst/>
                <a:latin typeface="Lato" panose="020F0502020204030203" pitchFamily="34" charset="0"/>
              </a:rPr>
              <a:t>Design effective talent acquisition programs to attract new talent. </a:t>
            </a:r>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19" name="Straight Connector 18">
            <a:extLst>
              <a:ext uri="{FF2B5EF4-FFF2-40B4-BE49-F238E27FC236}">
                <a16:creationId xmlns:a16="http://schemas.microsoft.com/office/drawing/2014/main" id="{8D114A0E-BC49-DD84-1077-761B7CC44EF3}"/>
              </a:ext>
            </a:extLst>
          </p:cNvPr>
          <p:cNvCxnSpPr>
            <a:cxnSpLocks/>
          </p:cNvCxnSpPr>
          <p:nvPr/>
        </p:nvCxnSpPr>
        <p:spPr>
          <a:xfrm>
            <a:off x="3099023" y="3940667"/>
            <a:ext cx="28207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2031C3-5709-C146-EC8A-4D87B5DA2559}"/>
              </a:ext>
            </a:extLst>
          </p:cNvPr>
          <p:cNvSpPr txBox="1"/>
          <p:nvPr/>
        </p:nvSpPr>
        <p:spPr>
          <a:xfrm>
            <a:off x="4988753" y="3475525"/>
            <a:ext cx="2214494" cy="400110"/>
          </a:xfrm>
          <a:prstGeom prst="rect">
            <a:avLst/>
          </a:prstGeom>
          <a:noFill/>
        </p:spPr>
        <p:txBody>
          <a:bodyPr wrap="square" rtlCol="0" anchor="ctr">
            <a:spAutoFit/>
          </a:bodyPr>
          <a:lstStyle/>
          <a:p>
            <a:pPr algn="ctr"/>
            <a:r>
              <a:rPr lang="en-GB" sz="2000" b="1" dirty="0">
                <a:solidFill>
                  <a:schemeClr val="bg1"/>
                </a:solidFill>
                <a:latin typeface="Lato" panose="020F0502020204030203" pitchFamily="34" charset="0"/>
                <a:ea typeface="Lato" panose="020F0502020204030203" pitchFamily="34" charset="0"/>
                <a:cs typeface="Lato" panose="020F0502020204030203" pitchFamily="34" charset="0"/>
              </a:rPr>
              <a:t>Implement</a:t>
            </a:r>
            <a:endParaRPr lang="en-US" sz="2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2" name="TextBox 21">
            <a:extLst>
              <a:ext uri="{FF2B5EF4-FFF2-40B4-BE49-F238E27FC236}">
                <a16:creationId xmlns:a16="http://schemas.microsoft.com/office/drawing/2014/main" id="{4A30ABA7-5549-508F-B590-5BC78F151778}"/>
              </a:ext>
            </a:extLst>
          </p:cNvPr>
          <p:cNvSpPr txBox="1"/>
          <p:nvPr/>
        </p:nvSpPr>
        <p:spPr>
          <a:xfrm>
            <a:off x="4988753" y="4149015"/>
            <a:ext cx="2214494" cy="996170"/>
          </a:xfrm>
          <a:prstGeom prst="rect">
            <a:avLst/>
          </a:prstGeom>
          <a:noFill/>
        </p:spPr>
        <p:txBody>
          <a:bodyPr wrap="square" rtlCol="0" anchor="ctr">
            <a:spAutoFit/>
          </a:bodyPr>
          <a:lstStyle/>
          <a:p>
            <a:pPr>
              <a:lnSpc>
                <a:spcPts val="1800"/>
              </a:lnSpc>
            </a:pPr>
            <a:r>
              <a:rPr lang="en-US" sz="1400" b="0" i="0" u="none" strike="noStrike" dirty="0">
                <a:solidFill>
                  <a:schemeClr val="bg1"/>
                </a:solidFill>
                <a:effectLst/>
                <a:latin typeface="Lato" panose="020F0502020204030203" pitchFamily="34" charset="0"/>
              </a:rPr>
              <a:t>Implement strategies to enhance these programs for better talent retention. </a:t>
            </a:r>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23" name="Straight Connector 22">
            <a:extLst>
              <a:ext uri="{FF2B5EF4-FFF2-40B4-BE49-F238E27FC236}">
                <a16:creationId xmlns:a16="http://schemas.microsoft.com/office/drawing/2014/main" id="{15E7D4A4-3994-D1E2-2812-84F9F9C81F13}"/>
              </a:ext>
            </a:extLst>
          </p:cNvPr>
          <p:cNvCxnSpPr>
            <a:cxnSpLocks/>
          </p:cNvCxnSpPr>
          <p:nvPr/>
        </p:nvCxnSpPr>
        <p:spPr>
          <a:xfrm>
            <a:off x="5954964" y="3940667"/>
            <a:ext cx="28207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A87A92-BCC9-998E-9D0C-45F881BF156E}"/>
              </a:ext>
            </a:extLst>
          </p:cNvPr>
          <p:cNvSpPr txBox="1"/>
          <p:nvPr/>
        </p:nvSpPr>
        <p:spPr>
          <a:xfrm>
            <a:off x="7857946" y="3475525"/>
            <a:ext cx="2214494" cy="400110"/>
          </a:xfrm>
          <a:prstGeom prst="rect">
            <a:avLst/>
          </a:prstGeom>
          <a:noFill/>
        </p:spPr>
        <p:txBody>
          <a:bodyPr wrap="square" rtlCol="0" anchor="ctr">
            <a:spAutoFit/>
          </a:bodyPr>
          <a:lstStyle/>
          <a:p>
            <a:pPr algn="ctr"/>
            <a:r>
              <a:rPr lang="en-GB" sz="2000" b="1" dirty="0">
                <a:solidFill>
                  <a:schemeClr val="bg1"/>
                </a:solidFill>
                <a:latin typeface="Lato" panose="020F0502020204030203" pitchFamily="34" charset="0"/>
                <a:ea typeface="Lato" panose="020F0502020204030203" pitchFamily="34" charset="0"/>
                <a:cs typeface="Lato" panose="020F0502020204030203" pitchFamily="34" charset="0"/>
              </a:rPr>
              <a:t>Evaluate</a:t>
            </a:r>
            <a:endParaRPr lang="en-US" sz="2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3C15FC38-D86B-4DD1-15B4-4AD812F8C83A}"/>
              </a:ext>
            </a:extLst>
          </p:cNvPr>
          <p:cNvSpPr txBox="1"/>
          <p:nvPr/>
        </p:nvSpPr>
        <p:spPr>
          <a:xfrm>
            <a:off x="7857946" y="4149015"/>
            <a:ext cx="2214494" cy="996170"/>
          </a:xfrm>
          <a:prstGeom prst="rect">
            <a:avLst/>
          </a:prstGeom>
          <a:noFill/>
        </p:spPr>
        <p:txBody>
          <a:bodyPr wrap="square" rtlCol="0" anchor="ctr">
            <a:spAutoFit/>
          </a:bodyPr>
          <a:lstStyle/>
          <a:p>
            <a:pPr>
              <a:lnSpc>
                <a:spcPts val="1800"/>
              </a:lnSpc>
            </a:pPr>
            <a:r>
              <a:rPr lang="en-US" sz="1400" b="0" i="0" u="none" strike="noStrike" dirty="0">
                <a:solidFill>
                  <a:schemeClr val="bg1"/>
                </a:solidFill>
                <a:effectLst/>
                <a:latin typeface="Lato" panose="020F0502020204030203" pitchFamily="34" charset="0"/>
              </a:rPr>
              <a:t>Evaluate the impact of programs on workforce recruitment and retention.</a:t>
            </a:r>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29" name="Straight Connector 28">
            <a:extLst>
              <a:ext uri="{FF2B5EF4-FFF2-40B4-BE49-F238E27FC236}">
                <a16:creationId xmlns:a16="http://schemas.microsoft.com/office/drawing/2014/main" id="{F3E8A8A8-1456-B1CA-A466-6DDF59A0C585}"/>
              </a:ext>
            </a:extLst>
          </p:cNvPr>
          <p:cNvCxnSpPr>
            <a:cxnSpLocks/>
          </p:cNvCxnSpPr>
          <p:nvPr/>
        </p:nvCxnSpPr>
        <p:spPr>
          <a:xfrm>
            <a:off x="8824157" y="3940667"/>
            <a:ext cx="28207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B16E18F-CEF3-1C9C-6220-FD2427B48F1D}"/>
              </a:ext>
            </a:extLst>
          </p:cNvPr>
          <p:cNvGrpSpPr/>
          <p:nvPr/>
        </p:nvGrpSpPr>
        <p:grpSpPr>
          <a:xfrm>
            <a:off x="11452868" y="624750"/>
            <a:ext cx="267645" cy="95250"/>
            <a:chOff x="580553" y="415925"/>
            <a:chExt cx="267645" cy="95250"/>
          </a:xfrm>
        </p:grpSpPr>
        <p:cxnSp>
          <p:nvCxnSpPr>
            <p:cNvPr id="31" name="Straight Connector 30">
              <a:extLst>
                <a:ext uri="{FF2B5EF4-FFF2-40B4-BE49-F238E27FC236}">
                  <a16:creationId xmlns:a16="http://schemas.microsoft.com/office/drawing/2014/main" id="{7BF9FCBF-A6D5-A0CD-2E7E-427EC80D8419}"/>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4F8F00-AB93-3A6F-04A1-D8E73B1EF29E}"/>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pic>
        <p:nvPicPr>
          <p:cNvPr id="36" name="Graphic 35" descr="Building Brick Wall outline">
            <a:extLst>
              <a:ext uri="{FF2B5EF4-FFF2-40B4-BE49-F238E27FC236}">
                <a16:creationId xmlns:a16="http://schemas.microsoft.com/office/drawing/2014/main" id="{AD2BBB6C-F978-31B8-412B-973AF461CD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1210" y="2018037"/>
            <a:ext cx="1457488" cy="1457488"/>
          </a:xfrm>
          <a:prstGeom prst="rect">
            <a:avLst/>
          </a:prstGeom>
        </p:spPr>
      </p:pic>
      <p:pic>
        <p:nvPicPr>
          <p:cNvPr id="38" name="Graphic 37" descr="Checklist with solid fill">
            <a:extLst>
              <a:ext uri="{FF2B5EF4-FFF2-40B4-BE49-F238E27FC236}">
                <a16:creationId xmlns:a16="http://schemas.microsoft.com/office/drawing/2014/main" id="{4BF96D5A-B5FD-4933-9998-3C70EC8241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6956" y="2218981"/>
            <a:ext cx="1170743" cy="1170743"/>
          </a:xfrm>
          <a:prstGeom prst="rect">
            <a:avLst/>
          </a:prstGeom>
        </p:spPr>
      </p:pic>
      <p:pic>
        <p:nvPicPr>
          <p:cNvPr id="40" name="Graphic 39" descr="Lightbulb and pencil outline">
            <a:extLst>
              <a:ext uri="{FF2B5EF4-FFF2-40B4-BE49-F238E27FC236}">
                <a16:creationId xmlns:a16="http://schemas.microsoft.com/office/drawing/2014/main" id="{235804BB-D4B8-E9F2-EAC1-F60F68775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07591" y="2119049"/>
            <a:ext cx="1419865" cy="1419865"/>
          </a:xfrm>
          <a:prstGeom prst="rect">
            <a:avLst/>
          </a:prstGeom>
        </p:spPr>
      </p:pic>
    </p:spTree>
    <p:extLst>
      <p:ext uri="{BB962C8B-B14F-4D97-AF65-F5344CB8AC3E}">
        <p14:creationId xmlns:p14="http://schemas.microsoft.com/office/powerpoint/2010/main" val="3389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par>
                                <p:cTn id="31" presetID="9"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dissolve">
                                      <p:cBhvr>
                                        <p:cTn id="33" dur="500"/>
                                        <p:tgtEl>
                                          <p:spTgt spid="3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dissolve">
                                      <p:cBhvr>
                                        <p:cTn id="41" dur="500"/>
                                        <p:tgtEl>
                                          <p:spTgt spid="29"/>
                                        </p:tgtEl>
                                      </p:cBhvr>
                                    </p:animEffect>
                                  </p:childTnLst>
                                </p:cTn>
                              </p:par>
                              <p:par>
                                <p:cTn id="42" presetID="9"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dissolve">
                                      <p:cBhvr>
                                        <p:cTn id="44" dur="500"/>
                                        <p:tgtEl>
                                          <p:spTgt spid="38"/>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dissolve">
                                      <p:cBhvr>
                                        <p:cTn id="50" dur="500"/>
                                        <p:tgtEl>
                                          <p:spTgt spid="2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dissolv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0" grpId="0" animBg="1"/>
      <p:bldP spid="17" grpId="0"/>
      <p:bldP spid="18" grpId="0"/>
      <p:bldP spid="21" grpId="0"/>
      <p:bldP spid="22"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74455-E73F-5F16-4AAE-7C4F8F479082}"/>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4663E579-E8BE-0482-7DA3-6057065D7341}"/>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4663E579-E8BE-0482-7DA3-6057065D7341}"/>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520936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B6853-00C0-F11D-1FBC-6F78A0A93848}"/>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a:extLst>
                  <a:ext uri="{FF2B5EF4-FFF2-40B4-BE49-F238E27FC236}">
                    <a16:creationId xmlns:a16="http://schemas.microsoft.com/office/drawing/2014/main" id="{A7D27F0A-F1E0-87A2-DC31-8829C9F6BA09}"/>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a:extLst>
                  <a:ext uri="{FF2B5EF4-FFF2-40B4-BE49-F238E27FC236}">
                    <a16:creationId xmlns:a16="http://schemas.microsoft.com/office/drawing/2014/main" id="{A7D27F0A-F1E0-87A2-DC31-8829C9F6BA09}"/>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8546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56403-0CE4-87D2-1DE1-5B4EA90AD0A1}"/>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a:extLst>
                  <a:ext uri="{FF2B5EF4-FFF2-40B4-BE49-F238E27FC236}">
                    <a16:creationId xmlns:a16="http://schemas.microsoft.com/office/drawing/2014/main" id="{02584B28-090E-68C1-4FD0-4EF5EC2AA388}"/>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8" name="Add-in 7">
                <a:extLst>
                  <a:ext uri="{FF2B5EF4-FFF2-40B4-BE49-F238E27FC236}">
                    <a16:creationId xmlns:a16="http://schemas.microsoft.com/office/drawing/2014/main" id="{02584B28-090E-68C1-4FD0-4EF5EC2AA388}"/>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1708471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a:extLst>
                  <a:ext uri="{FF2B5EF4-FFF2-40B4-BE49-F238E27FC236}">
                    <a16:creationId xmlns:a16="http://schemas.microsoft.com/office/drawing/2014/main" id="{20260D1C-64E6-1A53-E3D4-4A3D95C8A76F}"/>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a:extLst>
                  <a:ext uri="{FF2B5EF4-FFF2-40B4-BE49-F238E27FC236}">
                    <a16:creationId xmlns:a16="http://schemas.microsoft.com/office/drawing/2014/main" id="{20260D1C-64E6-1A53-E3D4-4A3D95C8A76F}"/>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145026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0BFE3-DA83-9D4F-27A6-B9C44E4795B5}"/>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61224C6E-4E7F-F9E5-322F-FA6019ED17F4}"/>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61224C6E-4E7F-F9E5-322F-FA6019ED17F4}"/>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1741176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751C-B511-6657-D52A-EC2F317CD72B}"/>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391F9AAE-37E2-D815-D652-19DF87F41018}"/>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391F9AAE-37E2-D815-D652-19DF87F41018}"/>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2377262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2DAE8-7FCD-86F6-B51D-B9A820278030}"/>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DDF776D9-1EC7-65CE-9E99-DB5B13CF465C}"/>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DDF776D9-1EC7-65CE-9E99-DB5B13CF465C}"/>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428846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A3A7AA-C1DD-BEF7-0E09-1CEC510B5126}"/>
              </a:ext>
            </a:extLst>
          </p:cNvPr>
          <p:cNvSpPr txBox="1"/>
          <p:nvPr/>
        </p:nvSpPr>
        <p:spPr>
          <a:xfrm>
            <a:off x="1649730" y="920621"/>
            <a:ext cx="8892540" cy="5016758"/>
          </a:xfrm>
          <a:prstGeom prst="rect">
            <a:avLst/>
          </a:prstGeom>
          <a:noFill/>
        </p:spPr>
        <p:txBody>
          <a:bodyPr wrap="square">
            <a:spAutoFit/>
          </a:bodyPr>
          <a:lstStyle/>
          <a:p>
            <a:pPr marL="285750" indent="-285750" algn="l">
              <a:buFont typeface="Arial" panose="020B0604020202020204" pitchFamily="34" charset="0"/>
              <a:buChar char="•"/>
            </a:pPr>
            <a:r>
              <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Considerations for how you advertise positions</a:t>
            </a:r>
          </a:p>
          <a:p>
            <a:pPr marL="285750" indent="-285750" algn="l">
              <a:buFont typeface="Arial" panose="020B0604020202020204" pitchFamily="34" charset="0"/>
              <a:buChar char="•"/>
            </a:pPr>
            <a:endPar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Tik Tok launched application portal</a:t>
            </a:r>
          </a:p>
          <a:p>
            <a:pPr marL="285750" indent="-285750" algn="l">
              <a:buFont typeface="Arial" panose="020B0604020202020204" pitchFamily="34" charset="0"/>
              <a:buChar char="•"/>
            </a:pPr>
            <a:endPar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A majority apply through cell phone! </a:t>
            </a:r>
          </a:p>
          <a:p>
            <a:pPr marL="285750" indent="-285750" algn="l">
              <a:buFont typeface="Arial" panose="020B0604020202020204" pitchFamily="34" charset="0"/>
              <a:buChar char="•"/>
            </a:pPr>
            <a:endPar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Biggest complaint through public service hiring...the length to hear from orgs. </a:t>
            </a:r>
          </a:p>
          <a:p>
            <a:pPr marL="285750" indent="-285750" algn="l">
              <a:buFont typeface="Arial" panose="020B0604020202020204" pitchFamily="34" charset="0"/>
              <a:buChar char="•"/>
            </a:pPr>
            <a:endPar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3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76% want organizations to be responsive! </a:t>
            </a:r>
          </a:p>
        </p:txBody>
      </p:sp>
    </p:spTree>
    <p:extLst>
      <p:ext uri="{BB962C8B-B14F-4D97-AF65-F5344CB8AC3E}">
        <p14:creationId xmlns:p14="http://schemas.microsoft.com/office/powerpoint/2010/main" val="21462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2" name="Freeform 2"/>
          <p:cNvSpPr/>
          <p:nvPr/>
        </p:nvSpPr>
        <p:spPr>
          <a:xfrm>
            <a:off x="-194311" y="0"/>
            <a:ext cx="2967696" cy="2498187"/>
          </a:xfrm>
          <a:custGeom>
            <a:avLst/>
            <a:gdLst/>
            <a:ahLst/>
            <a:cxnLst/>
            <a:rect l="l" t="t" r="r" b="b"/>
            <a:pathLst>
              <a:path w="4451544" h="3704629">
                <a:moveTo>
                  <a:pt x="0" y="0"/>
                </a:moveTo>
                <a:lnTo>
                  <a:pt x="4451543" y="0"/>
                </a:lnTo>
                <a:lnTo>
                  <a:pt x="4451543" y="3704629"/>
                </a:lnTo>
                <a:lnTo>
                  <a:pt x="0" y="3704629"/>
                </a:lnTo>
                <a:lnTo>
                  <a:pt x="0" y="0"/>
                </a:lnTo>
                <a:close/>
              </a:path>
            </a:pathLst>
          </a:custGeom>
          <a:blipFill>
            <a:blip r:embed="rId3"/>
            <a:stretch>
              <a:fillRect l="-50503" t="-15604" r="-112782" b="-94924"/>
            </a:stretch>
          </a:blipFill>
        </p:spPr>
        <p:txBody>
          <a:bodyPr/>
          <a:lstStyle/>
          <a:p>
            <a:endParaRPr lang="en-US" sz="1200"/>
          </a:p>
        </p:txBody>
      </p:sp>
      <p:sp>
        <p:nvSpPr>
          <p:cNvPr id="3" name="Freeform 3"/>
          <p:cNvSpPr/>
          <p:nvPr/>
        </p:nvSpPr>
        <p:spPr>
          <a:xfrm>
            <a:off x="0" y="2625187"/>
            <a:ext cx="4738979" cy="4232813"/>
          </a:xfrm>
          <a:custGeom>
            <a:avLst/>
            <a:gdLst/>
            <a:ahLst/>
            <a:cxnLst/>
            <a:rect l="l" t="t" r="r" b="b"/>
            <a:pathLst>
              <a:path w="7108468" h="6349220">
                <a:moveTo>
                  <a:pt x="0" y="0"/>
                </a:moveTo>
                <a:lnTo>
                  <a:pt x="7108468" y="0"/>
                </a:lnTo>
                <a:lnTo>
                  <a:pt x="7108468" y="6349220"/>
                </a:lnTo>
                <a:lnTo>
                  <a:pt x="0" y="6349220"/>
                </a:lnTo>
                <a:lnTo>
                  <a:pt x="0" y="0"/>
                </a:lnTo>
                <a:close/>
              </a:path>
            </a:pathLst>
          </a:custGeom>
          <a:blipFill>
            <a:blip r:embed="rId4"/>
            <a:stretch>
              <a:fillRect l="-17111" r="-17111"/>
            </a:stretch>
          </a:blipFill>
        </p:spPr>
        <p:txBody>
          <a:bodyPr/>
          <a:lstStyle/>
          <a:p>
            <a:endParaRPr lang="en-US" sz="1200"/>
          </a:p>
        </p:txBody>
      </p:sp>
      <p:sp>
        <p:nvSpPr>
          <p:cNvPr id="4" name="Freeform 4"/>
          <p:cNvSpPr/>
          <p:nvPr/>
        </p:nvSpPr>
        <p:spPr>
          <a:xfrm>
            <a:off x="7434286" y="2625187"/>
            <a:ext cx="4898213" cy="4494428"/>
          </a:xfrm>
          <a:custGeom>
            <a:avLst/>
            <a:gdLst/>
            <a:ahLst/>
            <a:cxnLst/>
            <a:rect l="l" t="t" r="r" b="b"/>
            <a:pathLst>
              <a:path w="7347320" h="6741642">
                <a:moveTo>
                  <a:pt x="0" y="0"/>
                </a:moveTo>
                <a:lnTo>
                  <a:pt x="7347320" y="0"/>
                </a:lnTo>
                <a:lnTo>
                  <a:pt x="7347320" y="6741642"/>
                </a:lnTo>
                <a:lnTo>
                  <a:pt x="0" y="6741642"/>
                </a:lnTo>
                <a:lnTo>
                  <a:pt x="0" y="0"/>
                </a:lnTo>
                <a:close/>
              </a:path>
            </a:pathLst>
          </a:custGeom>
          <a:blipFill>
            <a:blip r:embed="rId5"/>
            <a:stretch>
              <a:fillRect l="-34339" r="-3545"/>
            </a:stretch>
          </a:blipFill>
        </p:spPr>
        <p:txBody>
          <a:bodyPr/>
          <a:lstStyle/>
          <a:p>
            <a:endParaRPr lang="en-US" sz="1200"/>
          </a:p>
        </p:txBody>
      </p:sp>
      <p:sp>
        <p:nvSpPr>
          <p:cNvPr id="5" name="Freeform 5"/>
          <p:cNvSpPr/>
          <p:nvPr/>
        </p:nvSpPr>
        <p:spPr>
          <a:xfrm>
            <a:off x="8723431" y="-1"/>
            <a:ext cx="3468569" cy="2498125"/>
          </a:xfrm>
          <a:custGeom>
            <a:avLst/>
            <a:gdLst/>
            <a:ahLst/>
            <a:cxnLst/>
            <a:rect l="l" t="t" r="r" b="b"/>
            <a:pathLst>
              <a:path w="5202854" h="3712380">
                <a:moveTo>
                  <a:pt x="0" y="0"/>
                </a:moveTo>
                <a:lnTo>
                  <a:pt x="5202854" y="0"/>
                </a:lnTo>
                <a:lnTo>
                  <a:pt x="5202854" y="3712380"/>
                </a:lnTo>
                <a:lnTo>
                  <a:pt x="0" y="3712380"/>
                </a:lnTo>
                <a:lnTo>
                  <a:pt x="0" y="0"/>
                </a:lnTo>
                <a:close/>
              </a:path>
            </a:pathLst>
          </a:custGeom>
          <a:blipFill>
            <a:blip r:embed="rId6"/>
            <a:stretch>
              <a:fillRect l="-52898" r="-38140" b="-78655"/>
            </a:stretch>
          </a:blipFill>
        </p:spPr>
        <p:txBody>
          <a:bodyPr/>
          <a:lstStyle/>
          <a:p>
            <a:endParaRPr lang="en-US" sz="1200"/>
          </a:p>
        </p:txBody>
      </p:sp>
      <p:sp>
        <p:nvSpPr>
          <p:cNvPr id="6" name="Freeform 6"/>
          <p:cNvSpPr/>
          <p:nvPr/>
        </p:nvSpPr>
        <p:spPr>
          <a:xfrm>
            <a:off x="4846050" y="2625187"/>
            <a:ext cx="2499901" cy="1478815"/>
          </a:xfrm>
          <a:custGeom>
            <a:avLst/>
            <a:gdLst/>
            <a:ahLst/>
            <a:cxnLst/>
            <a:rect l="l" t="t" r="r" b="b"/>
            <a:pathLst>
              <a:path w="3749851" h="2218223">
                <a:moveTo>
                  <a:pt x="0" y="0"/>
                </a:moveTo>
                <a:lnTo>
                  <a:pt x="3749852" y="0"/>
                </a:lnTo>
                <a:lnTo>
                  <a:pt x="3749852" y="2218223"/>
                </a:lnTo>
                <a:lnTo>
                  <a:pt x="0" y="2218223"/>
                </a:lnTo>
                <a:lnTo>
                  <a:pt x="0" y="0"/>
                </a:lnTo>
                <a:close/>
              </a:path>
            </a:pathLst>
          </a:custGeom>
          <a:blipFill>
            <a:blip r:embed="rId7"/>
            <a:stretch>
              <a:fillRect t="-8004" b="-18627"/>
            </a:stretch>
          </a:blipFill>
        </p:spPr>
        <p:txBody>
          <a:bodyPr/>
          <a:lstStyle/>
          <a:p>
            <a:endParaRPr lang="en-US" sz="1200"/>
          </a:p>
        </p:txBody>
      </p:sp>
      <p:sp>
        <p:nvSpPr>
          <p:cNvPr id="7" name="Freeform 7"/>
          <p:cNvSpPr/>
          <p:nvPr/>
        </p:nvSpPr>
        <p:spPr>
          <a:xfrm>
            <a:off x="5022720" y="28434"/>
            <a:ext cx="3565967" cy="2469691"/>
          </a:xfrm>
          <a:custGeom>
            <a:avLst/>
            <a:gdLst/>
            <a:ahLst/>
            <a:cxnLst/>
            <a:rect l="l" t="t" r="r" b="b"/>
            <a:pathLst>
              <a:path w="5348950" h="3704629">
                <a:moveTo>
                  <a:pt x="0" y="0"/>
                </a:moveTo>
                <a:lnTo>
                  <a:pt x="5348949" y="0"/>
                </a:lnTo>
                <a:lnTo>
                  <a:pt x="5348949" y="3704629"/>
                </a:lnTo>
                <a:lnTo>
                  <a:pt x="0" y="3704629"/>
                </a:lnTo>
                <a:lnTo>
                  <a:pt x="0" y="0"/>
                </a:lnTo>
                <a:close/>
              </a:path>
            </a:pathLst>
          </a:custGeom>
          <a:blipFill>
            <a:blip r:embed="rId8"/>
            <a:stretch>
              <a:fillRect t="-860" r="-2971" b="-10511"/>
            </a:stretch>
          </a:blipFill>
        </p:spPr>
        <p:txBody>
          <a:bodyPr/>
          <a:lstStyle/>
          <a:p>
            <a:endParaRPr lang="en-US" sz="1200"/>
          </a:p>
        </p:txBody>
      </p:sp>
      <p:sp>
        <p:nvSpPr>
          <p:cNvPr id="8" name="Freeform 8"/>
          <p:cNvSpPr/>
          <p:nvPr/>
        </p:nvSpPr>
        <p:spPr>
          <a:xfrm>
            <a:off x="4846050" y="4231064"/>
            <a:ext cx="2499901" cy="2525737"/>
          </a:xfrm>
          <a:custGeom>
            <a:avLst/>
            <a:gdLst/>
            <a:ahLst/>
            <a:cxnLst/>
            <a:rect l="l" t="t" r="r" b="b"/>
            <a:pathLst>
              <a:path w="3749851" h="3788606">
                <a:moveTo>
                  <a:pt x="0" y="0"/>
                </a:moveTo>
                <a:lnTo>
                  <a:pt x="3749852" y="0"/>
                </a:lnTo>
                <a:lnTo>
                  <a:pt x="3749852" y="3788606"/>
                </a:lnTo>
                <a:lnTo>
                  <a:pt x="0" y="3788606"/>
                </a:lnTo>
                <a:lnTo>
                  <a:pt x="0" y="0"/>
                </a:lnTo>
                <a:close/>
              </a:path>
            </a:pathLst>
          </a:custGeom>
          <a:blipFill>
            <a:blip r:embed="rId9"/>
            <a:stretch>
              <a:fillRect l="-516" r="-516"/>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9" name="Freeform 9"/>
          <p:cNvSpPr/>
          <p:nvPr/>
        </p:nvSpPr>
        <p:spPr>
          <a:xfrm>
            <a:off x="2861721" y="-1"/>
            <a:ext cx="2072663" cy="2525737"/>
          </a:xfrm>
          <a:custGeom>
            <a:avLst/>
            <a:gdLst/>
            <a:ahLst/>
            <a:cxnLst/>
            <a:rect l="l" t="t" r="r" b="b"/>
            <a:pathLst>
              <a:path w="3108994" h="3712380">
                <a:moveTo>
                  <a:pt x="0" y="0"/>
                </a:moveTo>
                <a:lnTo>
                  <a:pt x="3108995" y="0"/>
                </a:lnTo>
                <a:lnTo>
                  <a:pt x="3108995" y="3712380"/>
                </a:lnTo>
                <a:lnTo>
                  <a:pt x="0" y="3712380"/>
                </a:lnTo>
                <a:lnTo>
                  <a:pt x="0" y="0"/>
                </a:lnTo>
                <a:close/>
              </a:path>
            </a:pathLst>
          </a:custGeom>
          <a:blipFill>
            <a:blip r:embed="rId10"/>
            <a:stretch>
              <a:fillRect l="-769" r="-78341"/>
            </a:stretch>
          </a:blipFill>
        </p:spPr>
        <p:txBody>
          <a:bodyPr/>
          <a:lstStyle/>
          <a:p>
            <a:endParaRPr lang="en-US" sz="1200"/>
          </a:p>
        </p:txBody>
      </p:sp>
      <p:sp>
        <p:nvSpPr>
          <p:cNvPr id="10" name="TextBox 10"/>
          <p:cNvSpPr txBox="1"/>
          <p:nvPr/>
        </p:nvSpPr>
        <p:spPr>
          <a:xfrm>
            <a:off x="4934385" y="6240074"/>
            <a:ext cx="2323231" cy="312458"/>
          </a:xfrm>
          <a:prstGeom prst="rect">
            <a:avLst/>
          </a:prstGeom>
        </p:spPr>
        <p:txBody>
          <a:bodyPr lIns="0" tIns="0" rIns="0" bIns="0" rtlCol="0" anchor="t">
            <a:spAutoFit/>
          </a:bodyPr>
          <a:lstStyle/>
          <a:p>
            <a:pPr algn="ctr">
              <a:lnSpc>
                <a:spcPts val="2706"/>
              </a:lnSpc>
            </a:pPr>
            <a:r>
              <a:rPr lang="en-US" sz="1933" spc="342" dirty="0">
                <a:solidFill>
                  <a:srgbClr val="EEC643"/>
                </a:solidFill>
                <a:latin typeface="Lato" panose="020F0502020204030203" pitchFamily="34" charset="0"/>
                <a:ea typeface="Lato" panose="020F0502020204030203" pitchFamily="34" charset="0"/>
                <a:cs typeface="Lato" panose="020F0502020204030203" pitchFamily="34" charset="0"/>
                <a:sym typeface="Highway Gothic Expanded"/>
              </a:rPr>
              <a:t>PRACADEMIC</a:t>
            </a:r>
          </a:p>
        </p:txBody>
      </p:sp>
      <p:sp>
        <p:nvSpPr>
          <p:cNvPr id="11" name="TextBox 11"/>
          <p:cNvSpPr txBox="1"/>
          <p:nvPr/>
        </p:nvSpPr>
        <p:spPr>
          <a:xfrm>
            <a:off x="5022720" y="4352873"/>
            <a:ext cx="2323231" cy="794833"/>
          </a:xfrm>
          <a:prstGeom prst="rect">
            <a:avLst/>
          </a:prstGeom>
        </p:spPr>
        <p:txBody>
          <a:bodyPr lIns="0" tIns="0" rIns="0" bIns="0" rtlCol="0" anchor="t">
            <a:spAutoFit/>
          </a:bodyPr>
          <a:lstStyle/>
          <a:p>
            <a:pPr>
              <a:lnSpc>
                <a:spcPts val="3173"/>
              </a:lnSpc>
            </a:pPr>
            <a:r>
              <a:rPr lang="en-US" sz="2266" spc="401" dirty="0">
                <a:solidFill>
                  <a:srgbClr val="EEC643"/>
                </a:solidFill>
                <a:latin typeface="Lato" panose="020F0502020204030203" pitchFamily="34" charset="0"/>
                <a:ea typeface="Lato" panose="020F0502020204030203" pitchFamily="34" charset="0"/>
                <a:cs typeface="Lato" panose="020F0502020204030203" pitchFamily="34" charset="0"/>
                <a:sym typeface="Highway Gothic Wide"/>
              </a:rPr>
              <a:t>PUBLIC </a:t>
            </a:r>
          </a:p>
          <a:p>
            <a:pPr>
              <a:lnSpc>
                <a:spcPts val="3173"/>
              </a:lnSpc>
            </a:pPr>
            <a:r>
              <a:rPr lang="en-US" sz="2266" spc="401" dirty="0">
                <a:solidFill>
                  <a:srgbClr val="EEC643"/>
                </a:solidFill>
                <a:latin typeface="Lato" panose="020F0502020204030203" pitchFamily="34" charset="0"/>
                <a:ea typeface="Lato" panose="020F0502020204030203" pitchFamily="34" charset="0"/>
                <a:cs typeface="Lato" panose="020F0502020204030203" pitchFamily="34" charset="0"/>
                <a:sym typeface="Highway Gothic Wide"/>
              </a:rPr>
              <a:t>SERVICE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6914F-ABAA-76AC-B644-87D36A25A982}"/>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BB7AAD76-8BAD-3D07-6780-E9652F20B0A3}"/>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BB7AAD76-8BAD-3D07-6780-E9652F20B0A3}"/>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1039955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A41EC-57F4-5581-EF49-9626DA2BC6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8DA16D-C47F-4A21-C0D9-84458308DA91}"/>
              </a:ext>
            </a:extLst>
          </p:cNvPr>
          <p:cNvSpPr txBox="1"/>
          <p:nvPr/>
        </p:nvSpPr>
        <p:spPr>
          <a:xfrm>
            <a:off x="1649730" y="920621"/>
            <a:ext cx="8892540" cy="5016758"/>
          </a:xfrm>
          <a:prstGeom prst="rect">
            <a:avLst/>
          </a:prstGeom>
          <a:noFill/>
        </p:spPr>
        <p:txBody>
          <a:bodyPr wrap="square">
            <a:spAutoFit/>
          </a:bodyPr>
          <a:lstStyle/>
          <a:p>
            <a:pPr marL="457200" indent="-457200" algn="l">
              <a:buFont typeface="Arial" panose="020B0604020202020204" pitchFamily="34" charset="0"/>
              <a:buChar char="•"/>
            </a:pPr>
            <a:r>
              <a:rPr lang="en-US" sz="3200" b="0" i="0" u="none" strike="noStrike" dirty="0">
                <a:solidFill>
                  <a:srgbClr val="000000"/>
                </a:solidFill>
                <a:effectLst/>
              </a:rPr>
              <a:t>Nearly 1/3 of </a:t>
            </a:r>
            <a:r>
              <a:rPr lang="en-US" sz="3200" dirty="0">
                <a:solidFill>
                  <a:srgbClr val="000000"/>
                </a:solidFill>
              </a:rPr>
              <a:t>Gen Z applicants don’t know where to start the application! </a:t>
            </a:r>
          </a:p>
          <a:p>
            <a:pPr marL="457200" indent="-457200" algn="l">
              <a:buFont typeface="Arial" panose="020B0604020202020204" pitchFamily="34" charset="0"/>
              <a:buChar char="•"/>
            </a:pPr>
            <a:endParaRPr lang="en-US" sz="3200" dirty="0">
              <a:solidFill>
                <a:srgbClr val="000000"/>
              </a:solidFill>
            </a:endParaRPr>
          </a:p>
          <a:p>
            <a:pPr marL="457200" indent="-457200" algn="l">
              <a:buFont typeface="Arial" panose="020B0604020202020204" pitchFamily="34" charset="0"/>
              <a:buChar char="•"/>
            </a:pPr>
            <a:r>
              <a:rPr lang="en-US" sz="3200" b="0" i="0" u="none" strike="noStrike" dirty="0">
                <a:solidFill>
                  <a:srgbClr val="000000"/>
                </a:solidFill>
                <a:effectLst/>
              </a:rPr>
              <a:t>Use social media and current employees</a:t>
            </a:r>
          </a:p>
          <a:p>
            <a:pPr marL="457200" indent="-457200" algn="l">
              <a:buFont typeface="Arial" panose="020B0604020202020204" pitchFamily="34" charset="0"/>
              <a:buChar char="•"/>
            </a:pPr>
            <a:endParaRPr lang="en-US" sz="3200" dirty="0">
              <a:solidFill>
                <a:srgbClr val="000000"/>
              </a:solidFill>
            </a:endParaRPr>
          </a:p>
          <a:p>
            <a:pPr marL="457200" indent="-457200" algn="l">
              <a:buFont typeface="Arial" panose="020B0604020202020204" pitchFamily="34" charset="0"/>
              <a:buChar char="•"/>
            </a:pPr>
            <a:r>
              <a:rPr lang="en-US" sz="3200" b="0" i="0" u="none" strike="noStrike" dirty="0">
                <a:solidFill>
                  <a:srgbClr val="000000"/>
                </a:solidFill>
                <a:effectLst/>
              </a:rPr>
              <a:t>TikTok launched hiring platform </a:t>
            </a:r>
          </a:p>
          <a:p>
            <a:pPr marL="457200" indent="-457200" algn="l">
              <a:buFont typeface="Arial" panose="020B0604020202020204" pitchFamily="34" charset="0"/>
              <a:buChar char="•"/>
            </a:pPr>
            <a:endParaRPr lang="en-US" sz="3200" b="0" i="0" u="none" strike="noStrike" dirty="0">
              <a:solidFill>
                <a:srgbClr val="000000"/>
              </a:solidFill>
              <a:effectLst/>
            </a:endParaRPr>
          </a:p>
          <a:p>
            <a:pPr marL="457200" indent="-457200" algn="l">
              <a:buFont typeface="Arial" panose="020B0604020202020204" pitchFamily="34" charset="0"/>
              <a:buChar char="•"/>
            </a:pPr>
            <a:r>
              <a:rPr lang="en-US" sz="3200" b="0" i="0" u="none" strike="noStrike" dirty="0">
                <a:solidFill>
                  <a:srgbClr val="000000"/>
                </a:solidFill>
                <a:effectLst/>
              </a:rPr>
              <a:t>Opportunity to apply through their cell phone </a:t>
            </a:r>
          </a:p>
          <a:p>
            <a:pPr marL="457200" indent="-457200" algn="l">
              <a:buFont typeface="Arial" panose="020B0604020202020204" pitchFamily="34" charset="0"/>
              <a:buChar char="•"/>
            </a:pPr>
            <a:endParaRPr lang="en-US" sz="3200" b="0" i="0" u="none" strike="noStrike" dirty="0">
              <a:solidFill>
                <a:srgbClr val="000000"/>
              </a:solidFill>
              <a:effectLst/>
            </a:endParaRPr>
          </a:p>
          <a:p>
            <a:pPr marL="457200" indent="-457200" algn="l">
              <a:buFont typeface="Arial" panose="020B0604020202020204" pitchFamily="34" charset="0"/>
              <a:buChar char="•"/>
            </a:pPr>
            <a:r>
              <a:rPr lang="en-US" sz="3200" b="0" i="0" u="none" strike="noStrike" dirty="0">
                <a:solidFill>
                  <a:srgbClr val="000000"/>
                </a:solidFill>
                <a:effectLst/>
              </a:rPr>
              <a:t>75% use their free time online </a:t>
            </a:r>
          </a:p>
        </p:txBody>
      </p:sp>
    </p:spTree>
    <p:extLst>
      <p:ext uri="{BB962C8B-B14F-4D97-AF65-F5344CB8AC3E}">
        <p14:creationId xmlns:p14="http://schemas.microsoft.com/office/powerpoint/2010/main" val="1172165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94862-5795-D81E-5F7F-CCC956EFBE3E}"/>
            </a:ext>
          </a:extLst>
        </p:cNvPr>
        <p:cNvGrpSpPr/>
        <p:nvPr/>
      </p:nvGrpSpPr>
      <p:grpSpPr>
        <a:xfrm>
          <a:off x="0" y="0"/>
          <a:ext cx="0" cy="0"/>
          <a:chOff x="0" y="0"/>
          <a:chExt cx="0" cy="0"/>
        </a:xfrm>
      </p:grpSpPr>
      <p:pic>
        <p:nvPicPr>
          <p:cNvPr id="4" name="Picture 3" descr="A black and white checkered surface&#10;&#10;AI-generated content may be incorrect.">
            <a:extLst>
              <a:ext uri="{FF2B5EF4-FFF2-40B4-BE49-F238E27FC236}">
                <a16:creationId xmlns:a16="http://schemas.microsoft.com/office/drawing/2014/main" id="{1B53C240-5D34-A961-C5C6-F0C31F599CFB}"/>
              </a:ext>
            </a:extLst>
          </p:cNvPr>
          <p:cNvPicPr>
            <a:picLocks noChangeAspect="1"/>
          </p:cNvPicPr>
          <p:nvPr/>
        </p:nvPicPr>
        <p:blipFill>
          <a:blip r:embed="rId3">
            <a:alphaModFix amt="50000"/>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B7C14206-2099-40E9-E77A-19E09744B049}"/>
              </a:ext>
            </a:extLst>
          </p:cNvPr>
          <p:cNvSpPr>
            <a:spLocks noGrp="1"/>
          </p:cNvSpPr>
          <p:nvPr>
            <p:ph type="title"/>
          </p:nvPr>
        </p:nvSpPr>
        <p:spPr>
          <a:xfrm>
            <a:off x="246743" y="-594123"/>
            <a:ext cx="10204704" cy="1645920"/>
          </a:xfrm>
        </p:spPr>
        <p:txBody>
          <a:bodyPr/>
          <a:lstStyle/>
          <a:p>
            <a:r>
              <a:rPr lang="en-US" sz="6000" dirty="0"/>
              <a:t>Everything is </a:t>
            </a:r>
          </a:p>
        </p:txBody>
      </p:sp>
      <p:pic>
        <p:nvPicPr>
          <p:cNvPr id="12" name="Picture 11" descr="A toy figure of a person&#10;&#10;AI-generated content may be incorrect.">
            <a:extLst>
              <a:ext uri="{FF2B5EF4-FFF2-40B4-BE49-F238E27FC236}">
                <a16:creationId xmlns:a16="http://schemas.microsoft.com/office/drawing/2014/main" id="{0130364F-D216-2253-5466-4BA13933967B}"/>
              </a:ext>
            </a:extLst>
          </p:cNvPr>
          <p:cNvPicPr>
            <a:picLocks noChangeAspect="1"/>
          </p:cNvPicPr>
          <p:nvPr/>
        </p:nvPicPr>
        <p:blipFill>
          <a:blip r:embed="rId4">
            <a:duotone>
              <a:prstClr val="black"/>
              <a:srgbClr val="3166CD">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 uri="{837473B0-CC2E-450A-ABE3-18F120FF3D39}">
                <a1611:picAttrSrcUrl xmlns:a1611="http://schemas.microsoft.com/office/drawing/2016/11/main" r:id="rId6"/>
              </a:ext>
            </a:extLst>
          </a:blip>
          <a:stretch>
            <a:fillRect/>
          </a:stretch>
        </p:blipFill>
        <p:spPr>
          <a:xfrm rot="523073">
            <a:off x="7645583" y="1523274"/>
            <a:ext cx="4796971" cy="4796971"/>
          </a:xfrm>
          <a:prstGeom prst="rect">
            <a:avLst/>
          </a:prstGeom>
        </p:spPr>
      </p:pic>
      <p:pic>
        <p:nvPicPr>
          <p:cNvPr id="15" name="Picture 14" descr="A model of a house&#10;&#10;AI-generated content may be incorrect.">
            <a:extLst>
              <a:ext uri="{FF2B5EF4-FFF2-40B4-BE49-F238E27FC236}">
                <a16:creationId xmlns:a16="http://schemas.microsoft.com/office/drawing/2014/main" id="{CC6ED114-E942-54CD-8F58-63928AA6DDF2}"/>
              </a:ext>
            </a:extLst>
          </p:cNvPr>
          <p:cNvPicPr>
            <a:picLocks noChangeAspect="1"/>
          </p:cNvPicPr>
          <p:nvPr/>
        </p:nvPicPr>
        <p:blipFill>
          <a:blip r:embed="rId7">
            <a:duotone>
              <a:prstClr val="black"/>
              <a:srgbClr val="3166CD">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 uri="{837473B0-CC2E-450A-ABE3-18F120FF3D39}">
                <a1611:picAttrSrcUrl xmlns:a1611="http://schemas.microsoft.com/office/drawing/2016/11/main" r:id="rId9"/>
              </a:ext>
            </a:extLst>
          </a:blip>
          <a:stretch>
            <a:fillRect/>
          </a:stretch>
        </p:blipFill>
        <p:spPr>
          <a:xfrm rot="21063260">
            <a:off x="-3108854" y="626995"/>
            <a:ext cx="9962683" cy="5604009"/>
          </a:xfrm>
          <a:prstGeom prst="rect">
            <a:avLst/>
          </a:prstGeom>
        </p:spPr>
      </p:pic>
      <p:pic>
        <p:nvPicPr>
          <p:cNvPr id="18" name="Picture 17" descr="A square pixelated cube with grass&#10;&#10;AI-generated content may be incorrect.">
            <a:extLst>
              <a:ext uri="{FF2B5EF4-FFF2-40B4-BE49-F238E27FC236}">
                <a16:creationId xmlns:a16="http://schemas.microsoft.com/office/drawing/2014/main" id="{0D347B12-ADA2-5A95-200D-64AFF1E33A91}"/>
              </a:ext>
            </a:extLst>
          </p:cNvPr>
          <p:cNvPicPr>
            <a:picLocks noChangeAspect="1"/>
          </p:cNvPicPr>
          <p:nvPr/>
        </p:nvPicPr>
        <p:blipFill>
          <a:blip r:embed="rId10">
            <a:duotone>
              <a:prstClr val="black"/>
              <a:srgbClr val="3166CD">
                <a:tint val="45000"/>
                <a:satMod val="400000"/>
              </a:srgbClr>
            </a:duotone>
            <a:extLst>
              <a:ext uri="{837473B0-CC2E-450A-ABE3-18F120FF3D39}">
                <a1611:picAttrSrcUrl xmlns:a1611="http://schemas.microsoft.com/office/drawing/2016/11/main" r:id="rId11"/>
              </a:ext>
            </a:extLst>
          </a:blip>
          <a:stretch>
            <a:fillRect/>
          </a:stretch>
        </p:blipFill>
        <p:spPr>
          <a:xfrm>
            <a:off x="4019550" y="4293184"/>
            <a:ext cx="4152900" cy="4572000"/>
          </a:xfrm>
          <a:prstGeom prst="rect">
            <a:avLst/>
          </a:prstGeom>
        </p:spPr>
      </p:pic>
      <p:sp>
        <p:nvSpPr>
          <p:cNvPr id="19" name="Title 1">
            <a:extLst>
              <a:ext uri="{FF2B5EF4-FFF2-40B4-BE49-F238E27FC236}">
                <a16:creationId xmlns:a16="http://schemas.microsoft.com/office/drawing/2014/main" id="{07324162-16FE-8D39-C9D6-0E2A4658DB68}"/>
              </a:ext>
            </a:extLst>
          </p:cNvPr>
          <p:cNvSpPr txBox="1">
            <a:spLocks/>
          </p:cNvSpPr>
          <p:nvPr/>
        </p:nvSpPr>
        <p:spPr>
          <a:xfrm>
            <a:off x="4811486" y="-587732"/>
            <a:ext cx="10204704" cy="16459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6000" dirty="0">
                <a:solidFill>
                  <a:srgbClr val="3166CD"/>
                </a:solidFill>
              </a:rPr>
              <a:t>Changing.</a:t>
            </a:r>
          </a:p>
        </p:txBody>
      </p:sp>
    </p:spTree>
    <p:extLst>
      <p:ext uri="{BB962C8B-B14F-4D97-AF65-F5344CB8AC3E}">
        <p14:creationId xmlns:p14="http://schemas.microsoft.com/office/powerpoint/2010/main" val="3046321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10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000" fill="hold"/>
                                        <p:tgtEl>
                                          <p:spTgt spid="2"/>
                                        </p:tgtEl>
                                        <p:attrNameLst>
                                          <p:attrName>ppt_x</p:attrName>
                                        </p:attrNameLst>
                                      </p:cBhvr>
                                      <p:tavLst>
                                        <p:tav tm="0">
                                          <p:val>
                                            <p:strVal val="0-#ppt_w/2"/>
                                          </p:val>
                                        </p:tav>
                                        <p:tav tm="100000">
                                          <p:val>
                                            <p:strVal val="#ppt_x"/>
                                          </p:val>
                                        </p:tav>
                                      </p:tavLst>
                                    </p:anim>
                                    <p:anim calcmode="lin" valueType="num">
                                      <p:cBhvr additive="base">
                                        <p:cTn id="19" dur="10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1+#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476E0-1F3A-C918-D8E6-1C9FD0E7A911}"/>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19B2EF55-5914-31B6-0509-D764FDD59715}"/>
              </a:ext>
            </a:extLst>
          </p:cNvPr>
          <p:cNvSpPr/>
          <p:nvPr/>
        </p:nvSpPr>
        <p:spPr>
          <a:xfrm>
            <a:off x="0" y="4393926"/>
            <a:ext cx="13000383" cy="1524679"/>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2">
            <a:extLst>
              <a:ext uri="{FF2B5EF4-FFF2-40B4-BE49-F238E27FC236}">
                <a16:creationId xmlns:a16="http://schemas.microsoft.com/office/drawing/2014/main" id="{6DEDDBA1-E185-38C8-B4C5-49BE96D4188A}"/>
              </a:ext>
            </a:extLst>
          </p:cNvPr>
          <p:cNvSpPr/>
          <p:nvPr/>
        </p:nvSpPr>
        <p:spPr>
          <a:xfrm>
            <a:off x="645" y="2623191"/>
            <a:ext cx="12191333" cy="4699"/>
          </a:xfrm>
          <a:prstGeom prst="line">
            <a:avLst/>
          </a:prstGeom>
          <a:ln w="171450" cap="rnd">
            <a:solidFill>
              <a:srgbClr val="0B3954"/>
            </a:solidFill>
            <a:prstDash val="lgDash"/>
            <a:headEnd type="none" w="sm" len="sm"/>
            <a:tailEnd type="none" w="sm" len="sm"/>
          </a:ln>
        </p:spPr>
        <p:txBody>
          <a:bodyPr/>
          <a:lstStyle/>
          <a:p>
            <a:endParaRPr lang="en-US" sz="1200"/>
          </a:p>
        </p:txBody>
      </p:sp>
      <p:sp>
        <p:nvSpPr>
          <p:cNvPr id="26" name="Freeform 3">
            <a:extLst>
              <a:ext uri="{FF2B5EF4-FFF2-40B4-BE49-F238E27FC236}">
                <a16:creationId xmlns:a16="http://schemas.microsoft.com/office/drawing/2014/main" id="{74C16EB4-8AFC-D4A8-2E91-8158B134E25B}"/>
              </a:ext>
            </a:extLst>
          </p:cNvPr>
          <p:cNvSpPr/>
          <p:nvPr/>
        </p:nvSpPr>
        <p:spPr>
          <a:xfrm rot="-1002950" flipH="1">
            <a:off x="-537201" y="1211735"/>
            <a:ext cx="2379743" cy="716897"/>
          </a:xfrm>
          <a:custGeom>
            <a:avLst/>
            <a:gdLst/>
            <a:ahLst/>
            <a:cxnLst/>
            <a:rect l="l" t="t" r="r" b="b"/>
            <a:pathLst>
              <a:path w="3569614" h="1075346">
                <a:moveTo>
                  <a:pt x="3569614" y="0"/>
                </a:moveTo>
                <a:lnTo>
                  <a:pt x="0" y="0"/>
                </a:lnTo>
                <a:lnTo>
                  <a:pt x="0" y="1075346"/>
                </a:lnTo>
                <a:lnTo>
                  <a:pt x="3569614" y="1075346"/>
                </a:lnTo>
                <a:lnTo>
                  <a:pt x="3569614" y="0"/>
                </a:lnTo>
                <a:close/>
              </a:path>
            </a:pathLst>
          </a:custGeom>
          <a:blipFill>
            <a:blip r:embed="rId3">
              <a:extLst>
                <a:ext uri="{96DAC541-7B7A-43D3-8B79-37D633B846F1}">
                  <asvg:svgBlip xmlns:asvg="http://schemas.microsoft.com/office/drawing/2016/SVG/main" r:embed="rId4"/>
                </a:ext>
              </a:extLst>
            </a:blip>
            <a:stretch>
              <a:fillRect/>
            </a:stretch>
          </a:blipFill>
          <a:ln w="15875">
            <a:noFill/>
          </a:ln>
        </p:spPr>
        <p:txBody>
          <a:bodyPr/>
          <a:lstStyle/>
          <a:p>
            <a:endParaRPr lang="en-US" sz="1200" dirty="0"/>
          </a:p>
        </p:txBody>
      </p:sp>
      <p:sp>
        <p:nvSpPr>
          <p:cNvPr id="27" name="Freeform 4">
            <a:extLst>
              <a:ext uri="{FF2B5EF4-FFF2-40B4-BE49-F238E27FC236}">
                <a16:creationId xmlns:a16="http://schemas.microsoft.com/office/drawing/2014/main" id="{2730131F-3D84-2874-033D-1D9C8AC38CEE}"/>
              </a:ext>
            </a:extLst>
          </p:cNvPr>
          <p:cNvSpPr/>
          <p:nvPr/>
        </p:nvSpPr>
        <p:spPr>
          <a:xfrm>
            <a:off x="2107064" y="920599"/>
            <a:ext cx="1416835" cy="1360161"/>
          </a:xfrm>
          <a:custGeom>
            <a:avLst/>
            <a:gdLst/>
            <a:ahLst/>
            <a:cxnLst/>
            <a:rect l="l" t="t" r="r" b="b"/>
            <a:pathLst>
              <a:path w="2125252" h="2040242">
                <a:moveTo>
                  <a:pt x="0" y="0"/>
                </a:moveTo>
                <a:lnTo>
                  <a:pt x="2125251" y="0"/>
                </a:lnTo>
                <a:lnTo>
                  <a:pt x="2125251" y="2040241"/>
                </a:lnTo>
                <a:lnTo>
                  <a:pt x="0" y="2040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8" name="Freeform 5">
            <a:extLst>
              <a:ext uri="{FF2B5EF4-FFF2-40B4-BE49-F238E27FC236}">
                <a16:creationId xmlns:a16="http://schemas.microsoft.com/office/drawing/2014/main" id="{91377528-A4C4-2C78-FE9C-B84AD35ED780}"/>
              </a:ext>
            </a:extLst>
          </p:cNvPr>
          <p:cNvSpPr/>
          <p:nvPr/>
        </p:nvSpPr>
        <p:spPr>
          <a:xfrm>
            <a:off x="2877396" y="2836207"/>
            <a:ext cx="1530377" cy="1371600"/>
          </a:xfrm>
          <a:custGeom>
            <a:avLst/>
            <a:gdLst/>
            <a:ahLst/>
            <a:cxnLst/>
            <a:rect l="l" t="t" r="r" b="b"/>
            <a:pathLst>
              <a:path w="2295565" h="2057400">
                <a:moveTo>
                  <a:pt x="0" y="0"/>
                </a:moveTo>
                <a:lnTo>
                  <a:pt x="2295565" y="0"/>
                </a:lnTo>
                <a:lnTo>
                  <a:pt x="2295565"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0" name="Freeform 7">
            <a:extLst>
              <a:ext uri="{FF2B5EF4-FFF2-40B4-BE49-F238E27FC236}">
                <a16:creationId xmlns:a16="http://schemas.microsoft.com/office/drawing/2014/main" id="{9AD6E984-C5A4-F63E-B362-050AC84E8BBB}"/>
              </a:ext>
            </a:extLst>
          </p:cNvPr>
          <p:cNvSpPr/>
          <p:nvPr/>
        </p:nvSpPr>
        <p:spPr>
          <a:xfrm>
            <a:off x="534215" y="2855669"/>
            <a:ext cx="1695471" cy="1352138"/>
          </a:xfrm>
          <a:custGeom>
            <a:avLst/>
            <a:gdLst/>
            <a:ahLst/>
            <a:cxnLst/>
            <a:rect l="l" t="t" r="r" b="b"/>
            <a:pathLst>
              <a:path w="2543207" h="2028207">
                <a:moveTo>
                  <a:pt x="0" y="0"/>
                </a:moveTo>
                <a:lnTo>
                  <a:pt x="2543206" y="0"/>
                </a:lnTo>
                <a:lnTo>
                  <a:pt x="2543206" y="2028207"/>
                </a:lnTo>
                <a:lnTo>
                  <a:pt x="0" y="20282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31" name="Freeform 8">
            <a:extLst>
              <a:ext uri="{FF2B5EF4-FFF2-40B4-BE49-F238E27FC236}">
                <a16:creationId xmlns:a16="http://schemas.microsoft.com/office/drawing/2014/main" id="{C649CA52-7364-8896-4FAB-8FD1D1FE8F24}"/>
              </a:ext>
            </a:extLst>
          </p:cNvPr>
          <p:cNvSpPr/>
          <p:nvPr/>
        </p:nvSpPr>
        <p:spPr>
          <a:xfrm>
            <a:off x="5599982" y="2894948"/>
            <a:ext cx="1351968" cy="1379559"/>
          </a:xfrm>
          <a:custGeom>
            <a:avLst/>
            <a:gdLst/>
            <a:ahLst/>
            <a:cxnLst/>
            <a:rect l="l" t="t" r="r" b="b"/>
            <a:pathLst>
              <a:path w="2027952" h="2069339">
                <a:moveTo>
                  <a:pt x="0" y="0"/>
                </a:moveTo>
                <a:lnTo>
                  <a:pt x="2027952" y="0"/>
                </a:lnTo>
                <a:lnTo>
                  <a:pt x="2027952" y="2069339"/>
                </a:lnTo>
                <a:lnTo>
                  <a:pt x="0" y="20693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32" name="Freeform 9">
            <a:extLst>
              <a:ext uri="{FF2B5EF4-FFF2-40B4-BE49-F238E27FC236}">
                <a16:creationId xmlns:a16="http://schemas.microsoft.com/office/drawing/2014/main" id="{04A6254A-2847-BCB1-D3C6-BEB8FFDD5629}"/>
              </a:ext>
            </a:extLst>
          </p:cNvPr>
          <p:cNvSpPr/>
          <p:nvPr/>
        </p:nvSpPr>
        <p:spPr>
          <a:xfrm>
            <a:off x="10530508" y="2748411"/>
            <a:ext cx="1446993" cy="1653707"/>
          </a:xfrm>
          <a:custGeom>
            <a:avLst/>
            <a:gdLst/>
            <a:ahLst/>
            <a:cxnLst/>
            <a:rect l="l" t="t" r="r" b="b"/>
            <a:pathLst>
              <a:path w="2170490" h="2480560">
                <a:moveTo>
                  <a:pt x="0" y="0"/>
                </a:moveTo>
                <a:lnTo>
                  <a:pt x="2170490" y="0"/>
                </a:lnTo>
                <a:lnTo>
                  <a:pt x="2170490" y="2480560"/>
                </a:lnTo>
                <a:lnTo>
                  <a:pt x="0" y="24805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33" name="Freeform 10">
            <a:extLst>
              <a:ext uri="{FF2B5EF4-FFF2-40B4-BE49-F238E27FC236}">
                <a16:creationId xmlns:a16="http://schemas.microsoft.com/office/drawing/2014/main" id="{B445EE3E-6BF7-19D4-BDFD-36D44879FDA7}"/>
              </a:ext>
            </a:extLst>
          </p:cNvPr>
          <p:cNvSpPr/>
          <p:nvPr/>
        </p:nvSpPr>
        <p:spPr>
          <a:xfrm>
            <a:off x="6751676" y="704351"/>
            <a:ext cx="1633585" cy="1576409"/>
          </a:xfrm>
          <a:custGeom>
            <a:avLst/>
            <a:gdLst/>
            <a:ahLst/>
            <a:cxnLst/>
            <a:rect l="l" t="t" r="r" b="b"/>
            <a:pathLst>
              <a:path w="2450377" h="2364614">
                <a:moveTo>
                  <a:pt x="0" y="0"/>
                </a:moveTo>
                <a:lnTo>
                  <a:pt x="2450377" y="0"/>
                </a:lnTo>
                <a:lnTo>
                  <a:pt x="2450377" y="2364614"/>
                </a:lnTo>
                <a:lnTo>
                  <a:pt x="0" y="23646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34" name="TextBox 11">
            <a:extLst>
              <a:ext uri="{FF2B5EF4-FFF2-40B4-BE49-F238E27FC236}">
                <a16:creationId xmlns:a16="http://schemas.microsoft.com/office/drawing/2014/main" id="{422CAE83-0AF4-6069-0B2B-2312E81B86CE}"/>
              </a:ext>
            </a:extLst>
          </p:cNvPr>
          <p:cNvSpPr txBox="1"/>
          <p:nvPr/>
        </p:nvSpPr>
        <p:spPr>
          <a:xfrm>
            <a:off x="189782" y="124589"/>
            <a:ext cx="6261099" cy="639534"/>
          </a:xfrm>
          <a:prstGeom prst="rect">
            <a:avLst/>
          </a:prstGeom>
        </p:spPr>
        <p:txBody>
          <a:bodyPr lIns="0" tIns="0" rIns="0" bIns="0" rtlCol="0" anchor="t">
            <a:spAutoFit/>
          </a:bodyPr>
          <a:lstStyle/>
          <a:p>
            <a:pPr>
              <a:lnSpc>
                <a:spcPts val="5407"/>
              </a:lnSpc>
            </a:pPr>
            <a:r>
              <a:rPr lang="en-US" sz="4400" b="1"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1997 - Now...</a:t>
            </a:r>
          </a:p>
        </p:txBody>
      </p:sp>
      <p:grpSp>
        <p:nvGrpSpPr>
          <p:cNvPr id="45" name="Group 44">
            <a:extLst>
              <a:ext uri="{FF2B5EF4-FFF2-40B4-BE49-F238E27FC236}">
                <a16:creationId xmlns:a16="http://schemas.microsoft.com/office/drawing/2014/main" id="{EF2067DA-1169-7FDE-8988-991FA44A430D}"/>
              </a:ext>
            </a:extLst>
          </p:cNvPr>
          <p:cNvGrpSpPr/>
          <p:nvPr/>
        </p:nvGrpSpPr>
        <p:grpSpPr>
          <a:xfrm>
            <a:off x="3642584" y="79476"/>
            <a:ext cx="4281493" cy="2349245"/>
            <a:chOff x="3642584" y="79476"/>
            <a:chExt cx="4281493" cy="2349245"/>
          </a:xfrm>
        </p:grpSpPr>
        <p:sp>
          <p:nvSpPr>
            <p:cNvPr id="29" name="Freeform 6">
              <a:extLst>
                <a:ext uri="{FF2B5EF4-FFF2-40B4-BE49-F238E27FC236}">
                  <a16:creationId xmlns:a16="http://schemas.microsoft.com/office/drawing/2014/main" id="{381905E3-2E5F-1797-2E01-C9D3128860F6}"/>
                </a:ext>
              </a:extLst>
            </p:cNvPr>
            <p:cNvSpPr/>
            <p:nvPr/>
          </p:nvSpPr>
          <p:spPr>
            <a:xfrm rot="-478775">
              <a:off x="4822325" y="1089703"/>
              <a:ext cx="593757" cy="328793"/>
            </a:xfrm>
            <a:custGeom>
              <a:avLst/>
              <a:gdLst/>
              <a:ahLst/>
              <a:cxnLst/>
              <a:rect l="l" t="t" r="r" b="b"/>
              <a:pathLst>
                <a:path w="890636" h="493190">
                  <a:moveTo>
                    <a:pt x="0" y="0"/>
                  </a:moveTo>
                  <a:lnTo>
                    <a:pt x="890636" y="0"/>
                  </a:lnTo>
                  <a:lnTo>
                    <a:pt x="890636" y="493190"/>
                  </a:lnTo>
                  <a:lnTo>
                    <a:pt x="0" y="4931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grpSp>
          <p:nvGrpSpPr>
            <p:cNvPr id="35" name="Group 12">
              <a:extLst>
                <a:ext uri="{FF2B5EF4-FFF2-40B4-BE49-F238E27FC236}">
                  <a16:creationId xmlns:a16="http://schemas.microsoft.com/office/drawing/2014/main" id="{3CF2ECA3-9554-F690-4A34-2DA3ECE8BA22}"/>
                </a:ext>
              </a:extLst>
            </p:cNvPr>
            <p:cNvGrpSpPr/>
            <p:nvPr/>
          </p:nvGrpSpPr>
          <p:grpSpPr>
            <a:xfrm>
              <a:off x="3642584" y="79476"/>
              <a:ext cx="4281493" cy="2349245"/>
              <a:chOff x="0" y="-85725"/>
              <a:chExt cx="8562987" cy="4698489"/>
            </a:xfrm>
          </p:grpSpPr>
          <p:sp>
            <p:nvSpPr>
              <p:cNvPr id="36" name="Freeform 13">
                <a:extLst>
                  <a:ext uri="{FF2B5EF4-FFF2-40B4-BE49-F238E27FC236}">
                    <a16:creationId xmlns:a16="http://schemas.microsoft.com/office/drawing/2014/main" id="{84A167F1-5D96-0327-1878-850AE047CEE7}"/>
                  </a:ext>
                </a:extLst>
              </p:cNvPr>
              <p:cNvSpPr/>
              <p:nvPr/>
            </p:nvSpPr>
            <p:spPr>
              <a:xfrm>
                <a:off x="2003954" y="1386320"/>
                <a:ext cx="3048989" cy="3226444"/>
              </a:xfrm>
              <a:custGeom>
                <a:avLst/>
                <a:gdLst/>
                <a:ahLst/>
                <a:cxnLst/>
                <a:rect l="l" t="t" r="r" b="b"/>
                <a:pathLst>
                  <a:path w="3048989" h="3226444">
                    <a:moveTo>
                      <a:pt x="0" y="0"/>
                    </a:moveTo>
                    <a:lnTo>
                      <a:pt x="3048990" y="0"/>
                    </a:lnTo>
                    <a:lnTo>
                      <a:pt x="3048990" y="3226444"/>
                    </a:lnTo>
                    <a:lnTo>
                      <a:pt x="0" y="322644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7" name="TextBox 14">
                <a:extLst>
                  <a:ext uri="{FF2B5EF4-FFF2-40B4-BE49-F238E27FC236}">
                    <a16:creationId xmlns:a16="http://schemas.microsoft.com/office/drawing/2014/main" id="{71048B79-69DF-166E-AAFB-BE64CE4F23AF}"/>
                  </a:ext>
                </a:extLst>
              </p:cNvPr>
              <p:cNvSpPr txBox="1"/>
              <p:nvPr/>
            </p:nvSpPr>
            <p:spPr>
              <a:xfrm>
                <a:off x="0" y="-85725"/>
                <a:ext cx="8562987" cy="1429238"/>
              </a:xfrm>
              <a:prstGeom prst="rect">
                <a:avLst/>
              </a:prstGeom>
            </p:spPr>
            <p:txBody>
              <a:bodyPr lIns="0" tIns="0" rIns="0" bIns="0" rtlCol="0" anchor="t">
                <a:spAutoFit/>
              </a:bodyPr>
              <a:lstStyle/>
              <a:p>
                <a:pPr>
                  <a:lnSpc>
                    <a:spcPts val="2119"/>
                  </a:lnSpc>
                </a:pPr>
                <a:r>
                  <a:rPr lang="en-US" sz="1325"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No knowledge of a world before the internet or smartphones. Influences their career expectations. </a:t>
                </a:r>
              </a:p>
              <a:p>
                <a:pPr>
                  <a:lnSpc>
                    <a:spcPts val="1500"/>
                  </a:lnSpc>
                </a:pPr>
                <a:r>
                  <a:rPr lang="en-US" sz="937"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a:t>
                </a:r>
                <a:r>
                  <a:rPr lang="en-US" sz="937" dirty="0" err="1">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Marginean</a:t>
                </a:r>
                <a:r>
                  <a:rPr lang="en-US" sz="937"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 2021)</a:t>
                </a:r>
              </a:p>
            </p:txBody>
          </p:sp>
        </p:grpSp>
      </p:grpSp>
      <p:grpSp>
        <p:nvGrpSpPr>
          <p:cNvPr id="38" name="Group 15">
            <a:extLst>
              <a:ext uri="{FF2B5EF4-FFF2-40B4-BE49-F238E27FC236}">
                <a16:creationId xmlns:a16="http://schemas.microsoft.com/office/drawing/2014/main" id="{49593C8C-75C6-6986-84D5-6289A543EAC1}"/>
              </a:ext>
            </a:extLst>
          </p:cNvPr>
          <p:cNvGrpSpPr/>
          <p:nvPr/>
        </p:nvGrpSpPr>
        <p:grpSpPr>
          <a:xfrm>
            <a:off x="8081893" y="77994"/>
            <a:ext cx="4088344" cy="2193268"/>
            <a:chOff x="0" y="-85725"/>
            <a:chExt cx="8176689" cy="4386535"/>
          </a:xfrm>
        </p:grpSpPr>
        <p:sp>
          <p:nvSpPr>
            <p:cNvPr id="39" name="Freeform 16">
              <a:extLst>
                <a:ext uri="{FF2B5EF4-FFF2-40B4-BE49-F238E27FC236}">
                  <a16:creationId xmlns:a16="http://schemas.microsoft.com/office/drawing/2014/main" id="{170D9C75-C756-5F20-33A0-BBA53DD3E0B2}"/>
                </a:ext>
              </a:extLst>
            </p:cNvPr>
            <p:cNvSpPr/>
            <p:nvPr/>
          </p:nvSpPr>
          <p:spPr>
            <a:xfrm>
              <a:off x="1985084" y="1496500"/>
              <a:ext cx="2883610" cy="2804310"/>
            </a:xfrm>
            <a:custGeom>
              <a:avLst/>
              <a:gdLst/>
              <a:ahLst/>
              <a:cxnLst/>
              <a:rect l="l" t="t" r="r" b="b"/>
              <a:pathLst>
                <a:path w="2883610" h="2804310">
                  <a:moveTo>
                    <a:pt x="0" y="0"/>
                  </a:moveTo>
                  <a:lnTo>
                    <a:pt x="2883609" y="0"/>
                  </a:lnTo>
                  <a:lnTo>
                    <a:pt x="2883609" y="2804310"/>
                  </a:lnTo>
                  <a:lnTo>
                    <a:pt x="0" y="2804310"/>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a:noFill/>
            </a:ln>
          </p:spPr>
          <p:txBody>
            <a:bodyPr/>
            <a:lstStyle/>
            <a:p>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40" name="TextBox 17">
              <a:extLst>
                <a:ext uri="{FF2B5EF4-FFF2-40B4-BE49-F238E27FC236}">
                  <a16:creationId xmlns:a16="http://schemas.microsoft.com/office/drawing/2014/main" id="{8F045D19-CE6F-4AE9-A1C7-33277BE761DF}"/>
                </a:ext>
              </a:extLst>
            </p:cNvPr>
            <p:cNvSpPr txBox="1"/>
            <p:nvPr/>
          </p:nvSpPr>
          <p:spPr>
            <a:xfrm>
              <a:off x="0" y="-85725"/>
              <a:ext cx="8176689" cy="1429238"/>
            </a:xfrm>
            <a:prstGeom prst="rect">
              <a:avLst/>
            </a:prstGeom>
          </p:spPr>
          <p:txBody>
            <a:bodyPr lIns="0" tIns="0" rIns="0" bIns="0" rtlCol="0" anchor="t">
              <a:spAutoFit/>
            </a:bodyPr>
            <a:lstStyle/>
            <a:p>
              <a:pPr>
                <a:lnSpc>
                  <a:spcPts val="2119"/>
                </a:lnSpc>
              </a:pPr>
              <a:r>
                <a:rPr lang="en-US" sz="1325"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Gen Z is entering the workforce with less professional experience compared to any other generation. </a:t>
              </a:r>
            </a:p>
            <a:p>
              <a:pPr>
                <a:lnSpc>
                  <a:spcPts val="1500"/>
                </a:lnSpc>
              </a:pPr>
              <a:r>
                <a:rPr lang="en-US" sz="937"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(Vieira et al., 2024)</a:t>
              </a:r>
            </a:p>
          </p:txBody>
        </p:sp>
      </p:grpSp>
      <p:sp>
        <p:nvSpPr>
          <p:cNvPr id="41" name="Freeform 18">
            <a:extLst>
              <a:ext uri="{FF2B5EF4-FFF2-40B4-BE49-F238E27FC236}">
                <a16:creationId xmlns:a16="http://schemas.microsoft.com/office/drawing/2014/main" id="{6D68D050-40BB-82E1-FB6F-65E69E56FDA6}"/>
              </a:ext>
            </a:extLst>
          </p:cNvPr>
          <p:cNvSpPr/>
          <p:nvPr/>
        </p:nvSpPr>
        <p:spPr>
          <a:xfrm>
            <a:off x="8560380" y="2997352"/>
            <a:ext cx="1028109" cy="1277155"/>
          </a:xfrm>
          <a:custGeom>
            <a:avLst/>
            <a:gdLst/>
            <a:ahLst/>
            <a:cxnLst/>
            <a:rect l="l" t="t" r="r" b="b"/>
            <a:pathLst>
              <a:path w="1542164" h="1915732">
                <a:moveTo>
                  <a:pt x="0" y="0"/>
                </a:moveTo>
                <a:lnTo>
                  <a:pt x="1542164" y="0"/>
                </a:lnTo>
                <a:lnTo>
                  <a:pt x="1542164" y="1915732"/>
                </a:lnTo>
                <a:lnTo>
                  <a:pt x="0" y="191573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42" name="TextBox 19">
            <a:extLst>
              <a:ext uri="{FF2B5EF4-FFF2-40B4-BE49-F238E27FC236}">
                <a16:creationId xmlns:a16="http://schemas.microsoft.com/office/drawing/2014/main" id="{482DEC80-FFB1-8991-4EDA-42A6720CA87F}"/>
              </a:ext>
            </a:extLst>
          </p:cNvPr>
          <p:cNvSpPr txBox="1"/>
          <p:nvPr/>
        </p:nvSpPr>
        <p:spPr>
          <a:xfrm>
            <a:off x="189782" y="4393926"/>
            <a:ext cx="10820400" cy="511166"/>
          </a:xfrm>
          <a:prstGeom prst="rect">
            <a:avLst/>
          </a:prstGeom>
        </p:spPr>
        <p:txBody>
          <a:bodyPr lIns="0" tIns="0" rIns="0" bIns="0" rtlCol="0" anchor="t">
            <a:spAutoFit/>
          </a:bodyPr>
          <a:lstStyle/>
          <a:p>
            <a:pPr>
              <a:lnSpc>
                <a:spcPts val="4287"/>
              </a:lnSpc>
            </a:pPr>
            <a:r>
              <a:rPr lang="en-US" sz="3572" b="1" i="1"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The world has changed...</a:t>
            </a:r>
          </a:p>
        </p:txBody>
      </p:sp>
      <p:sp>
        <p:nvSpPr>
          <p:cNvPr id="43" name="TextBox 20">
            <a:extLst>
              <a:ext uri="{FF2B5EF4-FFF2-40B4-BE49-F238E27FC236}">
                <a16:creationId xmlns:a16="http://schemas.microsoft.com/office/drawing/2014/main" id="{E6ABCC5F-55EC-440F-1C01-C4B45A5233F4}"/>
              </a:ext>
            </a:extLst>
          </p:cNvPr>
          <p:cNvSpPr txBox="1"/>
          <p:nvPr/>
        </p:nvSpPr>
        <p:spPr>
          <a:xfrm>
            <a:off x="1077135" y="4889824"/>
            <a:ext cx="10820400" cy="1085938"/>
          </a:xfrm>
          <a:prstGeom prst="rect">
            <a:avLst/>
          </a:prstGeom>
        </p:spPr>
        <p:txBody>
          <a:bodyPr lIns="0" tIns="0" rIns="0" bIns="0" rtlCol="0" anchor="t">
            <a:spAutoFit/>
          </a:bodyPr>
          <a:lstStyle/>
          <a:p>
            <a:pPr>
              <a:lnSpc>
                <a:spcPts val="4287"/>
              </a:lnSpc>
            </a:pPr>
            <a:r>
              <a:rPr lang="en-US" sz="3572"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but the way we think about talent acquisition </a:t>
            </a:r>
          </a:p>
          <a:p>
            <a:pPr>
              <a:lnSpc>
                <a:spcPts val="4287"/>
              </a:lnSpc>
            </a:pPr>
            <a:r>
              <a:rPr lang="en-US" sz="3572"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      has largely remained the same...</a:t>
            </a:r>
          </a:p>
        </p:txBody>
      </p:sp>
    </p:spTree>
    <p:extLst>
      <p:ext uri="{BB962C8B-B14F-4D97-AF65-F5344CB8AC3E}">
        <p14:creationId xmlns:p14="http://schemas.microsoft.com/office/powerpoint/2010/main" val="2863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dissolv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dissolv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dissolv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dissolv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1000" fill="hold"/>
                                        <p:tgtEl>
                                          <p:spTgt spid="42"/>
                                        </p:tgtEl>
                                        <p:attrNameLst>
                                          <p:attrName>ppt_x</p:attrName>
                                        </p:attrNameLst>
                                      </p:cBhvr>
                                      <p:tavLst>
                                        <p:tav tm="0">
                                          <p:val>
                                            <p:strVal val="0-#ppt_w/2"/>
                                          </p:val>
                                        </p:tav>
                                        <p:tav tm="100000">
                                          <p:val>
                                            <p:strVal val="#ppt_x"/>
                                          </p:val>
                                        </p:tav>
                                      </p:tavLst>
                                    </p:anim>
                                    <p:anim calcmode="lin" valueType="num">
                                      <p:cBhvr additive="base">
                                        <p:cTn id="58" dur="1000" fill="hold"/>
                                        <p:tgtEl>
                                          <p:spTgt spid="42"/>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2" presetClass="entr" presetSubtype="2"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1000" fill="hold"/>
                                        <p:tgtEl>
                                          <p:spTgt spid="43"/>
                                        </p:tgtEl>
                                        <p:attrNameLst>
                                          <p:attrName>ppt_x</p:attrName>
                                        </p:attrNameLst>
                                      </p:cBhvr>
                                      <p:tavLst>
                                        <p:tav tm="0">
                                          <p:val>
                                            <p:strVal val="1+#ppt_w/2"/>
                                          </p:val>
                                        </p:tav>
                                        <p:tav tm="100000">
                                          <p:val>
                                            <p:strVal val="#ppt_x"/>
                                          </p:val>
                                        </p:tav>
                                      </p:tavLst>
                                    </p:anim>
                                    <p:anim calcmode="lin" valueType="num">
                                      <p:cBhvr additive="base">
                                        <p:cTn id="63" dur="1000" fill="hold"/>
                                        <p:tgtEl>
                                          <p:spTgt spid="43"/>
                                        </p:tgtEl>
                                        <p:attrNameLst>
                                          <p:attrName>ppt_y</p:attrName>
                                        </p:attrNameLst>
                                      </p:cBhvr>
                                      <p:tavLst>
                                        <p:tav tm="0">
                                          <p:val>
                                            <p:strVal val="#ppt_y"/>
                                          </p:val>
                                        </p:tav>
                                        <p:tav tm="100000">
                                          <p:val>
                                            <p:strVal val="#ppt_y"/>
                                          </p:val>
                                        </p:tav>
                                      </p:tavLst>
                                    </p:anim>
                                  </p:childTnLst>
                                </p:cTn>
                              </p:par>
                              <p:par>
                                <p:cTn id="64" presetID="1" presetClass="entr" presetSubtype="0"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6" grpId="0" animBg="1"/>
      <p:bldP spid="27" grpId="1" animBg="1"/>
      <p:bldP spid="28" grpId="0" animBg="1"/>
      <p:bldP spid="30" grpId="0" animBg="1"/>
      <p:bldP spid="31" grpId="0" animBg="1"/>
      <p:bldP spid="32" grpId="0" animBg="1"/>
      <p:bldP spid="33" grpId="0" animBg="1"/>
      <p:bldP spid="41" grpId="0" animBg="1"/>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5186-7EA1-FEFB-5A4D-85A908B91B89}"/>
            </a:ext>
          </a:extLst>
        </p:cNvPr>
        <p:cNvGrpSpPr/>
        <p:nvPr/>
      </p:nvGrpSpPr>
      <p:grpSpPr>
        <a:xfrm>
          <a:off x="0" y="0"/>
          <a:ext cx="0" cy="0"/>
          <a:chOff x="0" y="0"/>
          <a:chExt cx="0" cy="0"/>
        </a:xfrm>
      </p:grpSpPr>
      <p:sp>
        <p:nvSpPr>
          <p:cNvPr id="68" name="Rectangle 67">
            <a:extLst>
              <a:ext uri="{FF2B5EF4-FFF2-40B4-BE49-F238E27FC236}">
                <a16:creationId xmlns:a16="http://schemas.microsoft.com/office/drawing/2014/main" id="{1FCC1D68-BB65-2725-23B5-81DA31582697}"/>
              </a:ext>
            </a:extLst>
          </p:cNvPr>
          <p:cNvSpPr/>
          <p:nvPr/>
        </p:nvSpPr>
        <p:spPr>
          <a:xfrm>
            <a:off x="-18832" y="2316478"/>
            <a:ext cx="12210831" cy="285363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9">
            <a:extLst>
              <a:ext uri="{FF2B5EF4-FFF2-40B4-BE49-F238E27FC236}">
                <a16:creationId xmlns:a16="http://schemas.microsoft.com/office/drawing/2014/main" id="{D7B64DD3-5A9B-8F9B-4F66-650B51E03F33}"/>
              </a:ext>
            </a:extLst>
          </p:cNvPr>
          <p:cNvSpPr txBox="1"/>
          <p:nvPr/>
        </p:nvSpPr>
        <p:spPr>
          <a:xfrm>
            <a:off x="273469" y="5422965"/>
            <a:ext cx="11780219" cy="346249"/>
          </a:xfrm>
          <a:prstGeom prst="rect">
            <a:avLst/>
          </a:prstGeom>
        </p:spPr>
        <p:txBody>
          <a:bodyPr wrap="square" lIns="0" tIns="0" rIns="0" bIns="0" rtlCol="0" anchor="t">
            <a:spAutoFit/>
          </a:bodyPr>
          <a:lstStyle/>
          <a:p>
            <a:pPr>
              <a:lnSpc>
                <a:spcPts val="2736"/>
              </a:lnSpc>
            </a:pPr>
            <a:r>
              <a:rPr lang="en-US" sz="2900" b="1" i="1"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Is your organization ready to support the next generation of public leaders?</a:t>
            </a:r>
          </a:p>
        </p:txBody>
      </p:sp>
      <p:grpSp>
        <p:nvGrpSpPr>
          <p:cNvPr id="9" name="Group 36">
            <a:extLst>
              <a:ext uri="{FF2B5EF4-FFF2-40B4-BE49-F238E27FC236}">
                <a16:creationId xmlns:a16="http://schemas.microsoft.com/office/drawing/2014/main" id="{7D464879-E103-FC1C-2608-D3024FF9563C}"/>
              </a:ext>
            </a:extLst>
          </p:cNvPr>
          <p:cNvGrpSpPr/>
          <p:nvPr/>
        </p:nvGrpSpPr>
        <p:grpSpPr>
          <a:xfrm>
            <a:off x="-18832" y="801302"/>
            <a:ext cx="2039993" cy="4365086"/>
            <a:chOff x="0" y="0"/>
            <a:chExt cx="4079986" cy="8730172"/>
          </a:xfrm>
        </p:grpSpPr>
        <p:grpSp>
          <p:nvGrpSpPr>
            <p:cNvPr id="10" name="Group 37">
              <a:extLst>
                <a:ext uri="{FF2B5EF4-FFF2-40B4-BE49-F238E27FC236}">
                  <a16:creationId xmlns:a16="http://schemas.microsoft.com/office/drawing/2014/main" id="{D7DD1F45-E376-7C59-07AB-36917F1D5EFA}"/>
                </a:ext>
              </a:extLst>
            </p:cNvPr>
            <p:cNvGrpSpPr/>
            <p:nvPr/>
          </p:nvGrpSpPr>
          <p:grpSpPr>
            <a:xfrm>
              <a:off x="0" y="3032179"/>
              <a:ext cx="4079986" cy="5697993"/>
              <a:chOff x="0" y="0"/>
              <a:chExt cx="805923" cy="1125530"/>
            </a:xfrm>
          </p:grpSpPr>
          <p:sp>
            <p:nvSpPr>
              <p:cNvPr id="18" name="Freeform 38">
                <a:extLst>
                  <a:ext uri="{FF2B5EF4-FFF2-40B4-BE49-F238E27FC236}">
                    <a16:creationId xmlns:a16="http://schemas.microsoft.com/office/drawing/2014/main" id="{2AF18FB7-B608-944C-B2E4-4BE6523CE5C5}"/>
                  </a:ext>
                </a:extLst>
              </p:cNvPr>
              <p:cNvSpPr/>
              <p:nvPr/>
            </p:nvSpPr>
            <p:spPr>
              <a:xfrm>
                <a:off x="0" y="0"/>
                <a:ext cx="805923" cy="1125530"/>
              </a:xfrm>
              <a:custGeom>
                <a:avLst/>
                <a:gdLst/>
                <a:ahLst/>
                <a:cxnLst/>
                <a:rect l="l" t="t" r="r" b="b"/>
                <a:pathLst>
                  <a:path w="805923" h="1125530">
                    <a:moveTo>
                      <a:pt x="0" y="0"/>
                    </a:moveTo>
                    <a:lnTo>
                      <a:pt x="805923" y="0"/>
                    </a:lnTo>
                    <a:lnTo>
                      <a:pt x="805923" y="1125530"/>
                    </a:lnTo>
                    <a:lnTo>
                      <a:pt x="0" y="1125530"/>
                    </a:lnTo>
                    <a:close/>
                  </a:path>
                </a:pathLst>
              </a:custGeom>
              <a:solidFill>
                <a:srgbClr val="F2F1F2"/>
              </a:solidFill>
            </p:spPr>
            <p:txBody>
              <a:bodyPr/>
              <a:lstStyle/>
              <a:p>
                <a:endParaRPr lang="en-US" sz="1200" dirty="0"/>
              </a:p>
            </p:txBody>
          </p:sp>
          <p:sp>
            <p:nvSpPr>
              <p:cNvPr id="19" name="TextBox 39">
                <a:extLst>
                  <a:ext uri="{FF2B5EF4-FFF2-40B4-BE49-F238E27FC236}">
                    <a16:creationId xmlns:a16="http://schemas.microsoft.com/office/drawing/2014/main" id="{E25A7A02-3CE2-3A8F-B721-FBC29C4CF27A}"/>
                  </a:ext>
                </a:extLst>
              </p:cNvPr>
              <p:cNvSpPr txBox="1"/>
              <p:nvPr/>
            </p:nvSpPr>
            <p:spPr>
              <a:xfrm>
                <a:off x="0" y="19050"/>
                <a:ext cx="805923" cy="971130"/>
              </a:xfrm>
              <a:prstGeom prst="rect">
                <a:avLst/>
              </a:prstGeom>
            </p:spPr>
            <p:txBody>
              <a:bodyPr lIns="33867" tIns="33867" rIns="33867" bIns="33867" rtlCol="0" anchor="ctr"/>
              <a:lstStyle/>
              <a:p>
                <a:pPr algn="ctr">
                  <a:lnSpc>
                    <a:spcPts val="1856"/>
                  </a:lnSpc>
                </a:pPr>
                <a:endParaRPr sz="1200"/>
              </a:p>
            </p:txBody>
          </p:sp>
        </p:grpSp>
        <p:grpSp>
          <p:nvGrpSpPr>
            <p:cNvPr id="11" name="Group 40">
              <a:extLst>
                <a:ext uri="{FF2B5EF4-FFF2-40B4-BE49-F238E27FC236}">
                  <a16:creationId xmlns:a16="http://schemas.microsoft.com/office/drawing/2014/main" id="{B1DEC6EB-8A05-718F-19AB-656017A45D7B}"/>
                </a:ext>
              </a:extLst>
            </p:cNvPr>
            <p:cNvGrpSpPr/>
            <p:nvPr/>
          </p:nvGrpSpPr>
          <p:grpSpPr>
            <a:xfrm>
              <a:off x="474496" y="0"/>
              <a:ext cx="2966122" cy="2966122"/>
              <a:chOff x="0" y="0"/>
              <a:chExt cx="6350000" cy="6350000"/>
            </a:xfrm>
          </p:grpSpPr>
          <p:sp>
            <p:nvSpPr>
              <p:cNvPr id="17" name="Freeform 41">
                <a:extLst>
                  <a:ext uri="{FF2B5EF4-FFF2-40B4-BE49-F238E27FC236}">
                    <a16:creationId xmlns:a16="http://schemas.microsoft.com/office/drawing/2014/main" id="{4CAABC03-3AE4-7487-3B5E-CE1AEB08B99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sz="1200"/>
              </a:p>
            </p:txBody>
          </p:sp>
        </p:grpSp>
        <p:grpSp>
          <p:nvGrpSpPr>
            <p:cNvPr id="12" name="Group 42">
              <a:extLst>
                <a:ext uri="{FF2B5EF4-FFF2-40B4-BE49-F238E27FC236}">
                  <a16:creationId xmlns:a16="http://schemas.microsoft.com/office/drawing/2014/main" id="{4155DB91-5343-849F-B12B-EC1196651053}"/>
                </a:ext>
              </a:extLst>
            </p:cNvPr>
            <p:cNvGrpSpPr/>
            <p:nvPr/>
          </p:nvGrpSpPr>
          <p:grpSpPr>
            <a:xfrm>
              <a:off x="584602" y="110106"/>
              <a:ext cx="2745911" cy="2745911"/>
              <a:chOff x="0" y="0"/>
              <a:chExt cx="6350000" cy="6350000"/>
            </a:xfrm>
          </p:grpSpPr>
          <p:sp>
            <p:nvSpPr>
              <p:cNvPr id="16" name="Freeform 43">
                <a:extLst>
                  <a:ext uri="{FF2B5EF4-FFF2-40B4-BE49-F238E27FC236}">
                    <a16:creationId xmlns:a16="http://schemas.microsoft.com/office/drawing/2014/main" id="{18A9F74F-47A3-98BF-562D-150783F88D2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C643"/>
              </a:solidFill>
            </p:spPr>
            <p:txBody>
              <a:bodyPr/>
              <a:lstStyle/>
              <a:p>
                <a:endParaRPr lang="en-US" sz="1200"/>
              </a:p>
            </p:txBody>
          </p:sp>
        </p:grpSp>
        <p:sp>
          <p:nvSpPr>
            <p:cNvPr id="13" name="Freeform 44">
              <a:extLst>
                <a:ext uri="{FF2B5EF4-FFF2-40B4-BE49-F238E27FC236}">
                  <a16:creationId xmlns:a16="http://schemas.microsoft.com/office/drawing/2014/main" id="{9D8C1F91-1156-6708-EE1F-0BAAB425C6BE}"/>
                </a:ext>
              </a:extLst>
            </p:cNvPr>
            <p:cNvSpPr/>
            <p:nvPr/>
          </p:nvSpPr>
          <p:spPr>
            <a:xfrm>
              <a:off x="915926" y="622244"/>
              <a:ext cx="2066931" cy="1653544"/>
            </a:xfrm>
            <a:custGeom>
              <a:avLst/>
              <a:gdLst/>
              <a:ahLst/>
              <a:cxnLst/>
              <a:rect l="l" t="t" r="r" b="b"/>
              <a:pathLst>
                <a:path w="2066931" h="1653544">
                  <a:moveTo>
                    <a:pt x="0" y="0"/>
                  </a:moveTo>
                  <a:lnTo>
                    <a:pt x="2066931" y="0"/>
                  </a:lnTo>
                  <a:lnTo>
                    <a:pt x="2066931" y="1653545"/>
                  </a:lnTo>
                  <a:lnTo>
                    <a:pt x="0" y="16535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4" name="TextBox 45">
              <a:extLst>
                <a:ext uri="{FF2B5EF4-FFF2-40B4-BE49-F238E27FC236}">
                  <a16:creationId xmlns:a16="http://schemas.microsoft.com/office/drawing/2014/main" id="{2614C25C-DD6B-2440-CB3D-7639AABBFE84}"/>
                </a:ext>
              </a:extLst>
            </p:cNvPr>
            <p:cNvSpPr txBox="1"/>
            <p:nvPr/>
          </p:nvSpPr>
          <p:spPr>
            <a:xfrm>
              <a:off x="379554" y="3297278"/>
              <a:ext cx="3156006" cy="1077218"/>
            </a:xfrm>
            <a:prstGeom prst="rect">
              <a:avLst/>
            </a:prstGeom>
          </p:spPr>
          <p:txBody>
            <a:bodyPr lIns="0" tIns="0" rIns="0" bIns="0" rtlCol="0" anchor="t">
              <a:spAutoFit/>
            </a:bodyPr>
            <a:lstStyle/>
            <a:p>
              <a:pPr algn="ctr">
                <a:lnSpc>
                  <a:spcPts val="2076"/>
                </a:lnSpc>
              </a:pPr>
              <a:r>
                <a:rPr lang="en-US" sz="1887" b="1" dirty="0">
                  <a:solidFill>
                    <a:srgbClr val="203965"/>
                  </a:solidFill>
                  <a:latin typeface="Lato" panose="020F0502020204030203" pitchFamily="34" charset="0"/>
                  <a:ea typeface="Lato" panose="020F0502020204030203" pitchFamily="34" charset="0"/>
                  <a:cs typeface="Lato" panose="020F0502020204030203" pitchFamily="34" charset="0"/>
                  <a:sym typeface="Highway Gothic Expanded"/>
                </a:rPr>
                <a:t>Early Departure</a:t>
              </a:r>
            </a:p>
          </p:txBody>
        </p:sp>
        <p:sp>
          <p:nvSpPr>
            <p:cNvPr id="15" name="TextBox 46">
              <a:extLst>
                <a:ext uri="{FF2B5EF4-FFF2-40B4-BE49-F238E27FC236}">
                  <a16:creationId xmlns:a16="http://schemas.microsoft.com/office/drawing/2014/main" id="{F5B41E57-9DC6-98A2-D7F3-C0EECCE1A208}"/>
                </a:ext>
              </a:extLst>
            </p:cNvPr>
            <p:cNvSpPr txBox="1"/>
            <p:nvPr/>
          </p:nvSpPr>
          <p:spPr>
            <a:xfrm>
              <a:off x="344590" y="4685070"/>
              <a:ext cx="3225938" cy="3795910"/>
            </a:xfrm>
            <a:prstGeom prst="rect">
              <a:avLst/>
            </a:prstGeom>
          </p:spPr>
          <p:txBody>
            <a:bodyPr lIns="0" tIns="0" rIns="0" bIns="0" rtlCol="0" anchor="t">
              <a:spAutoFit/>
            </a:bodyPr>
            <a:lstStyle/>
            <a:p>
              <a:pPr>
                <a:lnSpc>
                  <a:spcPts val="1721"/>
                </a:lnSpc>
              </a:pPr>
              <a:r>
                <a:rPr lang="en-US" sz="16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80% of new employees reported it is acceptable to leave a new job before six months if expectations are not met</a:t>
              </a:r>
            </a:p>
            <a:p>
              <a:pPr>
                <a:lnSpc>
                  <a:spcPts val="1230"/>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(Tomb, 2022). </a:t>
              </a:r>
            </a:p>
          </p:txBody>
        </p:sp>
      </p:grpSp>
      <p:grpSp>
        <p:nvGrpSpPr>
          <p:cNvPr id="22" name="Group 8">
            <a:extLst>
              <a:ext uri="{FF2B5EF4-FFF2-40B4-BE49-F238E27FC236}">
                <a16:creationId xmlns:a16="http://schemas.microsoft.com/office/drawing/2014/main" id="{4FC11B1E-031D-294B-AF01-28F87A84CFA3}"/>
              </a:ext>
            </a:extLst>
          </p:cNvPr>
          <p:cNvGrpSpPr/>
          <p:nvPr/>
        </p:nvGrpSpPr>
        <p:grpSpPr>
          <a:xfrm>
            <a:off x="2194510" y="746249"/>
            <a:ext cx="1598157" cy="3381281"/>
            <a:chOff x="0" y="0"/>
            <a:chExt cx="3196314" cy="6762561"/>
          </a:xfrm>
        </p:grpSpPr>
        <p:grpSp>
          <p:nvGrpSpPr>
            <p:cNvPr id="23" name="Group 9">
              <a:extLst>
                <a:ext uri="{FF2B5EF4-FFF2-40B4-BE49-F238E27FC236}">
                  <a16:creationId xmlns:a16="http://schemas.microsoft.com/office/drawing/2014/main" id="{30C9BF49-18BF-9877-4C73-C0FC1709D22B}"/>
                </a:ext>
              </a:extLst>
            </p:cNvPr>
            <p:cNvGrpSpPr/>
            <p:nvPr/>
          </p:nvGrpSpPr>
          <p:grpSpPr>
            <a:xfrm>
              <a:off x="115096" y="0"/>
              <a:ext cx="2966122" cy="2966122"/>
              <a:chOff x="0" y="0"/>
              <a:chExt cx="6350000" cy="6350000"/>
            </a:xfrm>
          </p:grpSpPr>
          <p:sp>
            <p:nvSpPr>
              <p:cNvPr id="29" name="Freeform 10">
                <a:extLst>
                  <a:ext uri="{FF2B5EF4-FFF2-40B4-BE49-F238E27FC236}">
                    <a16:creationId xmlns:a16="http://schemas.microsoft.com/office/drawing/2014/main" id="{D16C818F-694B-E897-4A00-0EF75BBA68F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C643"/>
              </a:solidFill>
            </p:spPr>
            <p:txBody>
              <a:bodyPr/>
              <a:lstStyle/>
              <a:p>
                <a:endParaRPr lang="en-US" sz="1200"/>
              </a:p>
            </p:txBody>
          </p:sp>
        </p:grpSp>
        <p:grpSp>
          <p:nvGrpSpPr>
            <p:cNvPr id="24" name="Group 11">
              <a:extLst>
                <a:ext uri="{FF2B5EF4-FFF2-40B4-BE49-F238E27FC236}">
                  <a16:creationId xmlns:a16="http://schemas.microsoft.com/office/drawing/2014/main" id="{B667BF8E-38D1-5FBF-3B4E-C02AC7A1100D}"/>
                </a:ext>
              </a:extLst>
            </p:cNvPr>
            <p:cNvGrpSpPr/>
            <p:nvPr/>
          </p:nvGrpSpPr>
          <p:grpSpPr>
            <a:xfrm>
              <a:off x="225202" y="110106"/>
              <a:ext cx="2745911" cy="2745911"/>
              <a:chOff x="0" y="0"/>
              <a:chExt cx="6350000" cy="6350000"/>
            </a:xfrm>
          </p:grpSpPr>
          <p:sp>
            <p:nvSpPr>
              <p:cNvPr id="28" name="Freeform 12">
                <a:extLst>
                  <a:ext uri="{FF2B5EF4-FFF2-40B4-BE49-F238E27FC236}">
                    <a16:creationId xmlns:a16="http://schemas.microsoft.com/office/drawing/2014/main" id="{6246B862-F3F0-E5DC-156F-1F395EC057C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B3954"/>
              </a:solidFill>
            </p:spPr>
            <p:txBody>
              <a:bodyPr/>
              <a:lstStyle/>
              <a:p>
                <a:endParaRPr lang="en-US" sz="1200"/>
              </a:p>
            </p:txBody>
          </p:sp>
        </p:grpSp>
        <p:sp>
          <p:nvSpPr>
            <p:cNvPr id="25" name="Freeform 13">
              <a:extLst>
                <a:ext uri="{FF2B5EF4-FFF2-40B4-BE49-F238E27FC236}">
                  <a16:creationId xmlns:a16="http://schemas.microsoft.com/office/drawing/2014/main" id="{1AA1223A-1562-AA3B-DC58-FBAF4ABB32B9}"/>
                </a:ext>
              </a:extLst>
            </p:cNvPr>
            <p:cNvSpPr/>
            <p:nvPr/>
          </p:nvSpPr>
          <p:spPr>
            <a:xfrm>
              <a:off x="586101" y="590360"/>
              <a:ext cx="2064048" cy="1785402"/>
            </a:xfrm>
            <a:custGeom>
              <a:avLst/>
              <a:gdLst/>
              <a:ahLst/>
              <a:cxnLst/>
              <a:rect l="l" t="t" r="r" b="b"/>
              <a:pathLst>
                <a:path w="2064048" h="1785402">
                  <a:moveTo>
                    <a:pt x="0" y="0"/>
                  </a:moveTo>
                  <a:lnTo>
                    <a:pt x="2064049" y="0"/>
                  </a:lnTo>
                  <a:lnTo>
                    <a:pt x="2064049" y="1785402"/>
                  </a:lnTo>
                  <a:lnTo>
                    <a:pt x="0" y="1785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6" name="TextBox 14">
              <a:extLst>
                <a:ext uri="{FF2B5EF4-FFF2-40B4-BE49-F238E27FC236}">
                  <a16:creationId xmlns:a16="http://schemas.microsoft.com/office/drawing/2014/main" id="{DDA78952-CED6-F3A4-4EB9-6114D5EE137E}"/>
                </a:ext>
              </a:extLst>
            </p:cNvPr>
            <p:cNvSpPr txBox="1"/>
            <p:nvPr/>
          </p:nvSpPr>
          <p:spPr>
            <a:xfrm>
              <a:off x="164948" y="3297277"/>
              <a:ext cx="2866424" cy="1077218"/>
            </a:xfrm>
            <a:prstGeom prst="rect">
              <a:avLst/>
            </a:prstGeom>
          </p:spPr>
          <p:txBody>
            <a:bodyPr lIns="0" tIns="0" rIns="0" bIns="0" rtlCol="0" anchor="t">
              <a:spAutoFit/>
            </a:bodyPr>
            <a:lstStyle/>
            <a:p>
              <a:pPr algn="ctr">
                <a:lnSpc>
                  <a:spcPts val="2076"/>
                </a:lnSpc>
              </a:pPr>
              <a:r>
                <a:rPr lang="en-US" sz="1887" b="1" dirty="0">
                  <a:solidFill>
                    <a:srgbClr val="203965"/>
                  </a:solidFill>
                  <a:latin typeface="Lato" panose="020F0502020204030203" pitchFamily="34" charset="0"/>
                  <a:ea typeface="Lato" panose="020F0502020204030203" pitchFamily="34" charset="0"/>
                  <a:cs typeface="Lato" panose="020F0502020204030203" pitchFamily="34" charset="0"/>
                  <a:sym typeface="Highway Gothic Expanded"/>
                </a:rPr>
                <a:t>Voluntary Turnover</a:t>
              </a:r>
            </a:p>
          </p:txBody>
        </p:sp>
        <p:sp>
          <p:nvSpPr>
            <p:cNvPr id="27" name="TextBox 15">
              <a:extLst>
                <a:ext uri="{FF2B5EF4-FFF2-40B4-BE49-F238E27FC236}">
                  <a16:creationId xmlns:a16="http://schemas.microsoft.com/office/drawing/2014/main" id="{5E8A9563-4DFC-98DC-E943-68E6A55043F2}"/>
                </a:ext>
              </a:extLst>
            </p:cNvPr>
            <p:cNvSpPr txBox="1"/>
            <p:nvPr/>
          </p:nvSpPr>
          <p:spPr>
            <a:xfrm>
              <a:off x="0" y="4685069"/>
              <a:ext cx="3196314" cy="2077492"/>
            </a:xfrm>
            <a:prstGeom prst="rect">
              <a:avLst/>
            </a:prstGeom>
          </p:spPr>
          <p:txBody>
            <a:bodyPr lIns="0" tIns="0" rIns="0" bIns="0" rtlCol="0" anchor="t">
              <a:spAutoFit/>
            </a:bodyPr>
            <a:lstStyle/>
            <a:p>
              <a:pPr>
                <a:lnSpc>
                  <a:spcPts val="1721"/>
                </a:lnSpc>
              </a:pPr>
              <a:r>
                <a:rPr lang="en-US" sz="14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Voluntary turnover is the primary driver of government vacancies </a:t>
              </a:r>
            </a:p>
            <a:p>
              <a:pPr>
                <a:lnSpc>
                  <a:spcPts val="1312"/>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(Evangelist, 2022) </a:t>
              </a:r>
            </a:p>
          </p:txBody>
        </p:sp>
      </p:grpSp>
      <p:grpSp>
        <p:nvGrpSpPr>
          <p:cNvPr id="30" name="Group 24">
            <a:extLst>
              <a:ext uri="{FF2B5EF4-FFF2-40B4-BE49-F238E27FC236}">
                <a16:creationId xmlns:a16="http://schemas.microsoft.com/office/drawing/2014/main" id="{5F20AD48-E0E3-7595-FB09-97623C83D294}"/>
              </a:ext>
            </a:extLst>
          </p:cNvPr>
          <p:cNvGrpSpPr/>
          <p:nvPr/>
        </p:nvGrpSpPr>
        <p:grpSpPr>
          <a:xfrm>
            <a:off x="3989888" y="778364"/>
            <a:ext cx="2039993" cy="4391746"/>
            <a:chOff x="0" y="0"/>
            <a:chExt cx="4079986" cy="8783492"/>
          </a:xfrm>
        </p:grpSpPr>
        <p:grpSp>
          <p:nvGrpSpPr>
            <p:cNvPr id="31" name="Group 25">
              <a:extLst>
                <a:ext uri="{FF2B5EF4-FFF2-40B4-BE49-F238E27FC236}">
                  <a16:creationId xmlns:a16="http://schemas.microsoft.com/office/drawing/2014/main" id="{DFCA8BBF-2D60-8966-5DD3-B7A010BE7878}"/>
                </a:ext>
              </a:extLst>
            </p:cNvPr>
            <p:cNvGrpSpPr/>
            <p:nvPr/>
          </p:nvGrpSpPr>
          <p:grpSpPr>
            <a:xfrm>
              <a:off x="544505" y="0"/>
              <a:ext cx="2966122" cy="2966122"/>
              <a:chOff x="0" y="0"/>
              <a:chExt cx="6350000" cy="6350000"/>
            </a:xfrm>
          </p:grpSpPr>
          <p:sp>
            <p:nvSpPr>
              <p:cNvPr id="40" name="Freeform 26">
                <a:extLst>
                  <a:ext uri="{FF2B5EF4-FFF2-40B4-BE49-F238E27FC236}">
                    <a16:creationId xmlns:a16="http://schemas.microsoft.com/office/drawing/2014/main" id="{650AC73A-BFE5-01D8-85AD-4A87F21247C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32" name="Group 27">
              <a:extLst>
                <a:ext uri="{FF2B5EF4-FFF2-40B4-BE49-F238E27FC236}">
                  <a16:creationId xmlns:a16="http://schemas.microsoft.com/office/drawing/2014/main" id="{F8FB2617-195A-D537-6D85-97CDCC3B2BB6}"/>
                </a:ext>
              </a:extLst>
            </p:cNvPr>
            <p:cNvGrpSpPr/>
            <p:nvPr/>
          </p:nvGrpSpPr>
          <p:grpSpPr>
            <a:xfrm>
              <a:off x="654610" y="110106"/>
              <a:ext cx="2745911" cy="2745911"/>
              <a:chOff x="0" y="0"/>
              <a:chExt cx="6350000" cy="6350000"/>
            </a:xfrm>
          </p:grpSpPr>
          <p:sp>
            <p:nvSpPr>
              <p:cNvPr id="39" name="Freeform 28">
                <a:extLst>
                  <a:ext uri="{FF2B5EF4-FFF2-40B4-BE49-F238E27FC236}">
                    <a16:creationId xmlns:a16="http://schemas.microsoft.com/office/drawing/2014/main" id="{97B6031D-9765-E915-8B96-6746F45C266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C64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33" name="Freeform 29">
              <a:extLst>
                <a:ext uri="{FF2B5EF4-FFF2-40B4-BE49-F238E27FC236}">
                  <a16:creationId xmlns:a16="http://schemas.microsoft.com/office/drawing/2014/main" id="{BFCDDB7C-E0E4-143B-B61C-8C2C968B261C}"/>
                </a:ext>
              </a:extLst>
            </p:cNvPr>
            <p:cNvSpPr/>
            <p:nvPr/>
          </p:nvSpPr>
          <p:spPr>
            <a:xfrm>
              <a:off x="993586" y="458981"/>
              <a:ext cx="2067959" cy="1980071"/>
            </a:xfrm>
            <a:custGeom>
              <a:avLst/>
              <a:gdLst/>
              <a:ahLst/>
              <a:cxnLst/>
              <a:rect l="l" t="t" r="r" b="b"/>
              <a:pathLst>
                <a:path w="2067959" h="1980071">
                  <a:moveTo>
                    <a:pt x="0" y="0"/>
                  </a:moveTo>
                  <a:lnTo>
                    <a:pt x="2067959" y="0"/>
                  </a:lnTo>
                  <a:lnTo>
                    <a:pt x="2067959" y="1980071"/>
                  </a:lnTo>
                  <a:lnTo>
                    <a:pt x="0" y="1980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nvGrpSpPr>
            <p:cNvPr id="34" name="Group 30">
              <a:extLst>
                <a:ext uri="{FF2B5EF4-FFF2-40B4-BE49-F238E27FC236}">
                  <a16:creationId xmlns:a16="http://schemas.microsoft.com/office/drawing/2014/main" id="{55F2CD0C-CB94-DA2A-AE18-8300803ECAF0}"/>
                </a:ext>
              </a:extLst>
            </p:cNvPr>
            <p:cNvGrpSpPr/>
            <p:nvPr/>
          </p:nvGrpSpPr>
          <p:grpSpPr>
            <a:xfrm>
              <a:off x="0" y="3085499"/>
              <a:ext cx="4079986" cy="5697993"/>
              <a:chOff x="0" y="0"/>
              <a:chExt cx="805923" cy="1125530"/>
            </a:xfrm>
          </p:grpSpPr>
          <p:sp>
            <p:nvSpPr>
              <p:cNvPr id="37" name="Freeform 31">
                <a:extLst>
                  <a:ext uri="{FF2B5EF4-FFF2-40B4-BE49-F238E27FC236}">
                    <a16:creationId xmlns:a16="http://schemas.microsoft.com/office/drawing/2014/main" id="{8EB26922-ABC0-58C4-1478-C686037ED533}"/>
                  </a:ext>
                </a:extLst>
              </p:cNvPr>
              <p:cNvSpPr/>
              <p:nvPr/>
            </p:nvSpPr>
            <p:spPr>
              <a:xfrm>
                <a:off x="0" y="0"/>
                <a:ext cx="805923" cy="1125530"/>
              </a:xfrm>
              <a:custGeom>
                <a:avLst/>
                <a:gdLst/>
                <a:ahLst/>
                <a:cxnLst/>
                <a:rect l="l" t="t" r="r" b="b"/>
                <a:pathLst>
                  <a:path w="805923" h="1125530">
                    <a:moveTo>
                      <a:pt x="0" y="0"/>
                    </a:moveTo>
                    <a:lnTo>
                      <a:pt x="805923" y="0"/>
                    </a:lnTo>
                    <a:lnTo>
                      <a:pt x="805923" y="1125530"/>
                    </a:lnTo>
                    <a:lnTo>
                      <a:pt x="0" y="1125530"/>
                    </a:lnTo>
                    <a:close/>
                  </a:path>
                </a:pathLst>
              </a:custGeom>
              <a:solidFill>
                <a:srgbClr val="F2F1F2"/>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8" name="TextBox 32">
                <a:extLst>
                  <a:ext uri="{FF2B5EF4-FFF2-40B4-BE49-F238E27FC236}">
                    <a16:creationId xmlns:a16="http://schemas.microsoft.com/office/drawing/2014/main" id="{7A5C4C53-983A-4435-E757-F8D51B815DD5}"/>
                  </a:ext>
                </a:extLst>
              </p:cNvPr>
              <p:cNvSpPr txBox="1"/>
              <p:nvPr/>
            </p:nvSpPr>
            <p:spPr>
              <a:xfrm>
                <a:off x="0" y="19050"/>
                <a:ext cx="805923" cy="1106480"/>
              </a:xfrm>
              <a:prstGeom prst="rect">
                <a:avLst/>
              </a:prstGeom>
            </p:spPr>
            <p:txBody>
              <a:bodyPr lIns="33867" tIns="33867" rIns="33867" bIns="33867" rtlCol="0" anchor="ctr"/>
              <a:lstStyle/>
              <a:p>
                <a:pPr algn="ctr">
                  <a:lnSpc>
                    <a:spcPts val="1856"/>
                  </a:lnSpc>
                </a:pPr>
                <a:endParaRPr sz="1200">
                  <a:latin typeface="Lato" panose="020F0502020204030203" pitchFamily="34" charset="0"/>
                  <a:ea typeface="Lato" panose="020F0502020204030203" pitchFamily="34" charset="0"/>
                  <a:cs typeface="Lato" panose="020F0502020204030203" pitchFamily="34" charset="0"/>
                </a:endParaRPr>
              </a:p>
            </p:txBody>
          </p:sp>
        </p:grpSp>
        <p:sp>
          <p:nvSpPr>
            <p:cNvPr id="35" name="TextBox 33">
              <a:extLst>
                <a:ext uri="{FF2B5EF4-FFF2-40B4-BE49-F238E27FC236}">
                  <a16:creationId xmlns:a16="http://schemas.microsoft.com/office/drawing/2014/main" id="{63CF82BC-2EFA-1EA3-90BD-0A671FE0A78B}"/>
                </a:ext>
              </a:extLst>
            </p:cNvPr>
            <p:cNvSpPr txBox="1"/>
            <p:nvPr/>
          </p:nvSpPr>
          <p:spPr>
            <a:xfrm>
              <a:off x="449562" y="3297278"/>
              <a:ext cx="3156006" cy="1077218"/>
            </a:xfrm>
            <a:prstGeom prst="rect">
              <a:avLst/>
            </a:prstGeom>
          </p:spPr>
          <p:txBody>
            <a:bodyPr lIns="0" tIns="0" rIns="0" bIns="0" rtlCol="0" anchor="t">
              <a:spAutoFit/>
            </a:bodyPr>
            <a:lstStyle/>
            <a:p>
              <a:pPr algn="ctr">
                <a:lnSpc>
                  <a:spcPts val="2076"/>
                </a:lnSpc>
              </a:pPr>
              <a:r>
                <a:rPr lang="en-US" sz="1887" b="1" dirty="0">
                  <a:solidFill>
                    <a:srgbClr val="203965"/>
                  </a:solidFill>
                  <a:latin typeface="Lato" panose="020F0502020204030203" pitchFamily="34" charset="0"/>
                  <a:ea typeface="Lato" panose="020F0502020204030203" pitchFamily="34" charset="0"/>
                  <a:cs typeface="Lato" panose="020F0502020204030203" pitchFamily="34" charset="0"/>
                  <a:sym typeface="Highway Gothic Expanded"/>
                </a:rPr>
                <a:t>Recruiting Struggles</a:t>
              </a:r>
            </a:p>
          </p:txBody>
        </p:sp>
        <p:sp>
          <p:nvSpPr>
            <p:cNvPr id="36" name="TextBox 34">
              <a:extLst>
                <a:ext uri="{FF2B5EF4-FFF2-40B4-BE49-F238E27FC236}">
                  <a16:creationId xmlns:a16="http://schemas.microsoft.com/office/drawing/2014/main" id="{C02649C7-B4C7-1514-BB20-17D64CBB0B70}"/>
                </a:ext>
              </a:extLst>
            </p:cNvPr>
            <p:cNvSpPr txBox="1"/>
            <p:nvPr/>
          </p:nvSpPr>
          <p:spPr>
            <a:xfrm>
              <a:off x="457032" y="4606560"/>
              <a:ext cx="3141068" cy="3360408"/>
            </a:xfrm>
            <a:prstGeom prst="rect">
              <a:avLst/>
            </a:prstGeom>
          </p:spPr>
          <p:txBody>
            <a:bodyPr lIns="0" tIns="0" rIns="0" bIns="0" rtlCol="0" anchor="t">
              <a:spAutoFit/>
            </a:bodyPr>
            <a:lstStyle/>
            <a:p>
              <a:pPr>
                <a:lnSpc>
                  <a:spcPts val="1721"/>
                </a:lnSpc>
              </a:pPr>
              <a:r>
                <a:rPr lang="en-US" sz="14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A quarter of state and local government employers report they were unsuccessful in recruiting Gen Z </a:t>
              </a:r>
            </a:p>
            <a:p>
              <a:pPr>
                <a:lnSpc>
                  <a:spcPts val="1312"/>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(Young, 2023)</a:t>
              </a:r>
            </a:p>
          </p:txBody>
        </p:sp>
      </p:grpSp>
      <p:grpSp>
        <p:nvGrpSpPr>
          <p:cNvPr id="41" name="Group 50">
            <a:extLst>
              <a:ext uri="{FF2B5EF4-FFF2-40B4-BE49-F238E27FC236}">
                <a16:creationId xmlns:a16="http://schemas.microsoft.com/office/drawing/2014/main" id="{1F03195C-3AF5-FA16-8CF0-78245643097A}"/>
              </a:ext>
            </a:extLst>
          </p:cNvPr>
          <p:cNvGrpSpPr/>
          <p:nvPr/>
        </p:nvGrpSpPr>
        <p:grpSpPr>
          <a:xfrm>
            <a:off x="8092422" y="729937"/>
            <a:ext cx="2039993" cy="4440173"/>
            <a:chOff x="0" y="0"/>
            <a:chExt cx="4079986" cy="8880347"/>
          </a:xfrm>
        </p:grpSpPr>
        <p:grpSp>
          <p:nvGrpSpPr>
            <p:cNvPr id="42" name="Group 51">
              <a:extLst>
                <a:ext uri="{FF2B5EF4-FFF2-40B4-BE49-F238E27FC236}">
                  <a16:creationId xmlns:a16="http://schemas.microsoft.com/office/drawing/2014/main" id="{DD1A49D6-E5E7-9DEB-CEA3-65BEC9F5B395}"/>
                </a:ext>
              </a:extLst>
            </p:cNvPr>
            <p:cNvGrpSpPr/>
            <p:nvPr/>
          </p:nvGrpSpPr>
          <p:grpSpPr>
            <a:xfrm>
              <a:off x="487561" y="0"/>
              <a:ext cx="2966122" cy="2966122"/>
              <a:chOff x="0" y="0"/>
              <a:chExt cx="6350000" cy="6350000"/>
            </a:xfrm>
          </p:grpSpPr>
          <p:sp>
            <p:nvSpPr>
              <p:cNvPr id="51" name="Freeform 52">
                <a:extLst>
                  <a:ext uri="{FF2B5EF4-FFF2-40B4-BE49-F238E27FC236}">
                    <a16:creationId xmlns:a16="http://schemas.microsoft.com/office/drawing/2014/main" id="{4EECBCFA-EF25-40AA-1936-6FA693669DB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43" name="Group 53">
              <a:extLst>
                <a:ext uri="{FF2B5EF4-FFF2-40B4-BE49-F238E27FC236}">
                  <a16:creationId xmlns:a16="http://schemas.microsoft.com/office/drawing/2014/main" id="{D5063833-96AB-7C62-3303-8E959F1A7991}"/>
                </a:ext>
              </a:extLst>
            </p:cNvPr>
            <p:cNvGrpSpPr/>
            <p:nvPr/>
          </p:nvGrpSpPr>
          <p:grpSpPr>
            <a:xfrm>
              <a:off x="597666" y="110106"/>
              <a:ext cx="2745911" cy="2745911"/>
              <a:chOff x="0" y="0"/>
              <a:chExt cx="6350000" cy="6350000"/>
            </a:xfrm>
          </p:grpSpPr>
          <p:sp>
            <p:nvSpPr>
              <p:cNvPr id="50" name="Freeform 54">
                <a:extLst>
                  <a:ext uri="{FF2B5EF4-FFF2-40B4-BE49-F238E27FC236}">
                    <a16:creationId xmlns:a16="http://schemas.microsoft.com/office/drawing/2014/main" id="{BB1CCF37-73FA-B967-9D70-0545E4252AF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C64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44" name="Freeform 55">
              <a:extLst>
                <a:ext uri="{FF2B5EF4-FFF2-40B4-BE49-F238E27FC236}">
                  <a16:creationId xmlns:a16="http://schemas.microsoft.com/office/drawing/2014/main" id="{51B4A8AA-8375-8210-1D10-8C0D8B45F672}"/>
                </a:ext>
              </a:extLst>
            </p:cNvPr>
            <p:cNvSpPr/>
            <p:nvPr/>
          </p:nvSpPr>
          <p:spPr>
            <a:xfrm>
              <a:off x="754607" y="520550"/>
              <a:ext cx="2021020" cy="1925022"/>
            </a:xfrm>
            <a:custGeom>
              <a:avLst/>
              <a:gdLst/>
              <a:ahLst/>
              <a:cxnLst/>
              <a:rect l="l" t="t" r="r" b="b"/>
              <a:pathLst>
                <a:path w="2021020" h="1925022">
                  <a:moveTo>
                    <a:pt x="0" y="0"/>
                  </a:moveTo>
                  <a:lnTo>
                    <a:pt x="2021020" y="0"/>
                  </a:lnTo>
                  <a:lnTo>
                    <a:pt x="2021020" y="1925022"/>
                  </a:lnTo>
                  <a:lnTo>
                    <a:pt x="0" y="1925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nvGrpSpPr>
            <p:cNvPr id="45" name="Group 56">
              <a:extLst>
                <a:ext uri="{FF2B5EF4-FFF2-40B4-BE49-F238E27FC236}">
                  <a16:creationId xmlns:a16="http://schemas.microsoft.com/office/drawing/2014/main" id="{35329735-A6B3-54BB-61CE-95CC2E8A50BC}"/>
                </a:ext>
              </a:extLst>
            </p:cNvPr>
            <p:cNvGrpSpPr/>
            <p:nvPr/>
          </p:nvGrpSpPr>
          <p:grpSpPr>
            <a:xfrm>
              <a:off x="0" y="3182354"/>
              <a:ext cx="4079986" cy="5697993"/>
              <a:chOff x="0" y="0"/>
              <a:chExt cx="805923" cy="1125530"/>
            </a:xfrm>
          </p:grpSpPr>
          <p:sp>
            <p:nvSpPr>
              <p:cNvPr id="48" name="Freeform 57">
                <a:extLst>
                  <a:ext uri="{FF2B5EF4-FFF2-40B4-BE49-F238E27FC236}">
                    <a16:creationId xmlns:a16="http://schemas.microsoft.com/office/drawing/2014/main" id="{049BFECE-54BF-23B1-5B61-4595196056CF}"/>
                  </a:ext>
                </a:extLst>
              </p:cNvPr>
              <p:cNvSpPr/>
              <p:nvPr/>
            </p:nvSpPr>
            <p:spPr>
              <a:xfrm>
                <a:off x="0" y="0"/>
                <a:ext cx="805923" cy="1125530"/>
              </a:xfrm>
              <a:custGeom>
                <a:avLst/>
                <a:gdLst/>
                <a:ahLst/>
                <a:cxnLst/>
                <a:rect l="l" t="t" r="r" b="b"/>
                <a:pathLst>
                  <a:path w="805923" h="1125530">
                    <a:moveTo>
                      <a:pt x="0" y="0"/>
                    </a:moveTo>
                    <a:lnTo>
                      <a:pt x="805923" y="0"/>
                    </a:lnTo>
                    <a:lnTo>
                      <a:pt x="805923" y="1125530"/>
                    </a:lnTo>
                    <a:lnTo>
                      <a:pt x="0" y="1125530"/>
                    </a:lnTo>
                    <a:close/>
                  </a:path>
                </a:pathLst>
              </a:custGeom>
              <a:solidFill>
                <a:srgbClr val="F2F1F2"/>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9" name="TextBox 58">
                <a:extLst>
                  <a:ext uri="{FF2B5EF4-FFF2-40B4-BE49-F238E27FC236}">
                    <a16:creationId xmlns:a16="http://schemas.microsoft.com/office/drawing/2014/main" id="{A8D50691-3E4A-F4D8-CBC9-719F869FEB4F}"/>
                  </a:ext>
                </a:extLst>
              </p:cNvPr>
              <p:cNvSpPr txBox="1"/>
              <p:nvPr/>
            </p:nvSpPr>
            <p:spPr>
              <a:xfrm>
                <a:off x="0" y="19050"/>
                <a:ext cx="805923" cy="1106480"/>
              </a:xfrm>
              <a:prstGeom prst="rect">
                <a:avLst/>
              </a:prstGeom>
            </p:spPr>
            <p:txBody>
              <a:bodyPr lIns="33867" tIns="33867" rIns="33867" bIns="33867" rtlCol="0" anchor="ctr"/>
              <a:lstStyle/>
              <a:p>
                <a:pPr algn="ctr">
                  <a:lnSpc>
                    <a:spcPts val="1856"/>
                  </a:lnSpc>
                </a:pPr>
                <a:endParaRPr sz="1200">
                  <a:latin typeface="Lato" panose="020F0502020204030203" pitchFamily="34" charset="0"/>
                  <a:ea typeface="Lato" panose="020F0502020204030203" pitchFamily="34" charset="0"/>
                  <a:cs typeface="Lato" panose="020F0502020204030203" pitchFamily="34" charset="0"/>
                </a:endParaRPr>
              </a:p>
            </p:txBody>
          </p:sp>
        </p:grpSp>
        <p:sp>
          <p:nvSpPr>
            <p:cNvPr id="46" name="TextBox 59">
              <a:extLst>
                <a:ext uri="{FF2B5EF4-FFF2-40B4-BE49-F238E27FC236}">
                  <a16:creationId xmlns:a16="http://schemas.microsoft.com/office/drawing/2014/main" id="{6279E783-F367-3C34-8A22-47E650C89856}"/>
                </a:ext>
              </a:extLst>
            </p:cNvPr>
            <p:cNvSpPr txBox="1"/>
            <p:nvPr/>
          </p:nvSpPr>
          <p:spPr>
            <a:xfrm>
              <a:off x="392620" y="3394132"/>
              <a:ext cx="3156006" cy="1077218"/>
            </a:xfrm>
            <a:prstGeom prst="rect">
              <a:avLst/>
            </a:prstGeom>
          </p:spPr>
          <p:txBody>
            <a:bodyPr lIns="0" tIns="0" rIns="0" bIns="0" rtlCol="0" anchor="t">
              <a:spAutoFit/>
            </a:bodyPr>
            <a:lstStyle/>
            <a:p>
              <a:pPr algn="ctr">
                <a:lnSpc>
                  <a:spcPts val="2076"/>
                </a:lnSpc>
              </a:pPr>
              <a:r>
                <a:rPr lang="en-US" sz="1887" b="1" dirty="0">
                  <a:solidFill>
                    <a:srgbClr val="203965"/>
                  </a:solidFill>
                  <a:latin typeface="Lato" panose="020F0502020204030203" pitchFamily="34" charset="0"/>
                  <a:ea typeface="Lato" panose="020F0502020204030203" pitchFamily="34" charset="0"/>
                  <a:cs typeface="Lato" panose="020F0502020204030203" pitchFamily="34" charset="0"/>
                  <a:sym typeface="Highway Gothic Wide"/>
                </a:rPr>
                <a:t>Managers w/Empathy</a:t>
              </a:r>
            </a:p>
          </p:txBody>
        </p:sp>
        <p:sp>
          <p:nvSpPr>
            <p:cNvPr id="47" name="TextBox 60">
              <a:extLst>
                <a:ext uri="{FF2B5EF4-FFF2-40B4-BE49-F238E27FC236}">
                  <a16:creationId xmlns:a16="http://schemas.microsoft.com/office/drawing/2014/main" id="{8FC2D018-ECD6-8E47-25B8-493D1FCAF116}"/>
                </a:ext>
              </a:extLst>
            </p:cNvPr>
            <p:cNvSpPr txBox="1"/>
            <p:nvPr/>
          </p:nvSpPr>
          <p:spPr>
            <a:xfrm>
              <a:off x="299238" y="4781925"/>
              <a:ext cx="3342770" cy="2066336"/>
            </a:xfrm>
            <a:prstGeom prst="rect">
              <a:avLst/>
            </a:prstGeom>
          </p:spPr>
          <p:txBody>
            <a:bodyPr lIns="0" tIns="0" rIns="0" bIns="0" rtlCol="0" anchor="t">
              <a:spAutoFit/>
            </a:bodyPr>
            <a:lstStyle/>
            <a:p>
              <a:pPr>
                <a:lnSpc>
                  <a:spcPts val="1721"/>
                </a:lnSpc>
              </a:pPr>
              <a:r>
                <a:rPr lang="en-US" sz="14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Gen Z ranks empathy as the second most important trait in a supervisor</a:t>
              </a:r>
            </a:p>
            <a:p>
              <a:pPr>
                <a:lnSpc>
                  <a:spcPts val="1311"/>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(Brigham, 2024). </a:t>
              </a:r>
            </a:p>
          </p:txBody>
        </p:sp>
      </p:grpSp>
      <p:grpSp>
        <p:nvGrpSpPr>
          <p:cNvPr id="52" name="Group 16">
            <a:extLst>
              <a:ext uri="{FF2B5EF4-FFF2-40B4-BE49-F238E27FC236}">
                <a16:creationId xmlns:a16="http://schemas.microsoft.com/office/drawing/2014/main" id="{FD542082-75CC-B160-808C-36F63E8618E5}"/>
              </a:ext>
            </a:extLst>
          </p:cNvPr>
          <p:cNvGrpSpPr/>
          <p:nvPr/>
        </p:nvGrpSpPr>
        <p:grpSpPr>
          <a:xfrm>
            <a:off x="6269806" y="729937"/>
            <a:ext cx="1637471" cy="3853157"/>
            <a:chOff x="0" y="0"/>
            <a:chExt cx="3274941" cy="7706313"/>
          </a:xfrm>
        </p:grpSpPr>
        <p:grpSp>
          <p:nvGrpSpPr>
            <p:cNvPr id="53" name="Group 17">
              <a:extLst>
                <a:ext uri="{FF2B5EF4-FFF2-40B4-BE49-F238E27FC236}">
                  <a16:creationId xmlns:a16="http://schemas.microsoft.com/office/drawing/2014/main" id="{359DC053-757D-12ED-9939-CDA3B6094976}"/>
                </a:ext>
              </a:extLst>
            </p:cNvPr>
            <p:cNvGrpSpPr/>
            <p:nvPr/>
          </p:nvGrpSpPr>
          <p:grpSpPr>
            <a:xfrm>
              <a:off x="154410" y="0"/>
              <a:ext cx="2966122" cy="2966122"/>
              <a:chOff x="0" y="0"/>
              <a:chExt cx="6350000" cy="6350000"/>
            </a:xfrm>
          </p:grpSpPr>
          <p:sp>
            <p:nvSpPr>
              <p:cNvPr id="59" name="Freeform 18">
                <a:extLst>
                  <a:ext uri="{FF2B5EF4-FFF2-40B4-BE49-F238E27FC236}">
                    <a16:creationId xmlns:a16="http://schemas.microsoft.com/office/drawing/2014/main" id="{B5012D18-68C9-0B97-9736-39F20DADDB8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C64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54" name="Group 19">
              <a:extLst>
                <a:ext uri="{FF2B5EF4-FFF2-40B4-BE49-F238E27FC236}">
                  <a16:creationId xmlns:a16="http://schemas.microsoft.com/office/drawing/2014/main" id="{1EB52263-D0E5-F562-28B1-153163188500}"/>
                </a:ext>
              </a:extLst>
            </p:cNvPr>
            <p:cNvGrpSpPr/>
            <p:nvPr/>
          </p:nvGrpSpPr>
          <p:grpSpPr>
            <a:xfrm>
              <a:off x="264515" y="110106"/>
              <a:ext cx="2745911" cy="2745911"/>
              <a:chOff x="0" y="0"/>
              <a:chExt cx="6350000" cy="6350000"/>
            </a:xfrm>
          </p:grpSpPr>
          <p:sp>
            <p:nvSpPr>
              <p:cNvPr id="58" name="Freeform 20">
                <a:extLst>
                  <a:ext uri="{FF2B5EF4-FFF2-40B4-BE49-F238E27FC236}">
                    <a16:creationId xmlns:a16="http://schemas.microsoft.com/office/drawing/2014/main" id="{39E051EE-4846-4E45-C3D2-6DA5998678A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B395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55" name="Freeform 21">
              <a:extLst>
                <a:ext uri="{FF2B5EF4-FFF2-40B4-BE49-F238E27FC236}">
                  <a16:creationId xmlns:a16="http://schemas.microsoft.com/office/drawing/2014/main" id="{5D2D3BD9-AB1F-760A-B1F5-9CF142A512F0}"/>
                </a:ext>
              </a:extLst>
            </p:cNvPr>
            <p:cNvSpPr/>
            <p:nvPr/>
          </p:nvSpPr>
          <p:spPr>
            <a:xfrm>
              <a:off x="547056" y="711043"/>
              <a:ext cx="2180830" cy="1564745"/>
            </a:xfrm>
            <a:custGeom>
              <a:avLst/>
              <a:gdLst/>
              <a:ahLst/>
              <a:cxnLst/>
              <a:rect l="l" t="t" r="r" b="b"/>
              <a:pathLst>
                <a:path w="2180830" h="1564745">
                  <a:moveTo>
                    <a:pt x="0" y="0"/>
                  </a:moveTo>
                  <a:lnTo>
                    <a:pt x="2180830" y="0"/>
                  </a:lnTo>
                  <a:lnTo>
                    <a:pt x="2180830" y="1564746"/>
                  </a:lnTo>
                  <a:lnTo>
                    <a:pt x="0" y="15647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6" name="TextBox 22">
              <a:extLst>
                <a:ext uri="{FF2B5EF4-FFF2-40B4-BE49-F238E27FC236}">
                  <a16:creationId xmlns:a16="http://schemas.microsoft.com/office/drawing/2014/main" id="{7AF3B948-8907-CBB1-8C0E-88B4C255F2E1}"/>
                </a:ext>
              </a:extLst>
            </p:cNvPr>
            <p:cNvSpPr txBox="1"/>
            <p:nvPr/>
          </p:nvSpPr>
          <p:spPr>
            <a:xfrm>
              <a:off x="204260" y="3394132"/>
              <a:ext cx="2866421" cy="1077218"/>
            </a:xfrm>
            <a:prstGeom prst="rect">
              <a:avLst/>
            </a:prstGeom>
          </p:spPr>
          <p:txBody>
            <a:bodyPr lIns="0" tIns="0" rIns="0" bIns="0" rtlCol="0" anchor="t">
              <a:spAutoFit/>
            </a:bodyPr>
            <a:lstStyle/>
            <a:p>
              <a:pPr algn="ctr">
                <a:lnSpc>
                  <a:spcPts val="2076"/>
                </a:lnSpc>
              </a:pPr>
              <a:r>
                <a:rPr lang="en-US" sz="1887" b="1" dirty="0">
                  <a:solidFill>
                    <a:srgbClr val="203965"/>
                  </a:solidFill>
                  <a:latin typeface="Lato" panose="020F0502020204030203" pitchFamily="34" charset="0"/>
                  <a:ea typeface="Lato" panose="020F0502020204030203" pitchFamily="34" charset="0"/>
                  <a:cs typeface="Lato" panose="020F0502020204030203" pitchFamily="34" charset="0"/>
                  <a:sym typeface="Highway Gothic Expanded"/>
                </a:rPr>
                <a:t>High Attrition</a:t>
              </a:r>
            </a:p>
          </p:txBody>
        </p:sp>
        <p:sp>
          <p:nvSpPr>
            <p:cNvPr id="57" name="TextBox 23">
              <a:extLst>
                <a:ext uri="{FF2B5EF4-FFF2-40B4-BE49-F238E27FC236}">
                  <a16:creationId xmlns:a16="http://schemas.microsoft.com/office/drawing/2014/main" id="{A0D606BE-9C4B-8866-BD55-F6568A3AF398}"/>
                </a:ext>
              </a:extLst>
            </p:cNvPr>
            <p:cNvSpPr txBox="1"/>
            <p:nvPr/>
          </p:nvSpPr>
          <p:spPr>
            <a:xfrm>
              <a:off x="0" y="4781923"/>
              <a:ext cx="3274941" cy="2924390"/>
            </a:xfrm>
            <a:prstGeom prst="rect">
              <a:avLst/>
            </a:prstGeom>
          </p:spPr>
          <p:txBody>
            <a:bodyPr lIns="0" tIns="0" rIns="0" bIns="0" rtlCol="0" anchor="t">
              <a:spAutoFit/>
            </a:bodyPr>
            <a:lstStyle/>
            <a:p>
              <a:pPr>
                <a:lnSpc>
                  <a:spcPts val="1721"/>
                </a:lnSpc>
              </a:pPr>
              <a:r>
                <a:rPr lang="en-US" sz="14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Over half of state and local government employees are thinking about leaving their jobs</a:t>
              </a:r>
            </a:p>
            <a:p>
              <a:pPr>
                <a:lnSpc>
                  <a:spcPts val="1311"/>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(Lucia, 2022). </a:t>
              </a:r>
            </a:p>
          </p:txBody>
        </p:sp>
      </p:grpSp>
      <p:grpSp>
        <p:nvGrpSpPr>
          <p:cNvPr id="60" name="Group 61">
            <a:extLst>
              <a:ext uri="{FF2B5EF4-FFF2-40B4-BE49-F238E27FC236}">
                <a16:creationId xmlns:a16="http://schemas.microsoft.com/office/drawing/2014/main" id="{586646A8-507E-D490-D307-ADCE78C5870D}"/>
              </a:ext>
            </a:extLst>
          </p:cNvPr>
          <p:cNvGrpSpPr/>
          <p:nvPr/>
        </p:nvGrpSpPr>
        <p:grpSpPr>
          <a:xfrm>
            <a:off x="10301718" y="729937"/>
            <a:ext cx="1668606" cy="3642138"/>
            <a:chOff x="0" y="0"/>
            <a:chExt cx="3337212" cy="7284273"/>
          </a:xfrm>
        </p:grpSpPr>
        <p:grpSp>
          <p:nvGrpSpPr>
            <p:cNvPr id="61" name="Group 62">
              <a:extLst>
                <a:ext uri="{FF2B5EF4-FFF2-40B4-BE49-F238E27FC236}">
                  <a16:creationId xmlns:a16="http://schemas.microsoft.com/office/drawing/2014/main" id="{F727D595-D011-545E-C79B-AC6E7EA0EDDE}"/>
                </a:ext>
              </a:extLst>
            </p:cNvPr>
            <p:cNvGrpSpPr/>
            <p:nvPr/>
          </p:nvGrpSpPr>
          <p:grpSpPr>
            <a:xfrm>
              <a:off x="185545" y="0"/>
              <a:ext cx="2966122" cy="2966122"/>
              <a:chOff x="0" y="0"/>
              <a:chExt cx="6350000" cy="6350000"/>
            </a:xfrm>
          </p:grpSpPr>
          <p:sp>
            <p:nvSpPr>
              <p:cNvPr id="67" name="Freeform 63">
                <a:extLst>
                  <a:ext uri="{FF2B5EF4-FFF2-40B4-BE49-F238E27FC236}">
                    <a16:creationId xmlns:a16="http://schemas.microsoft.com/office/drawing/2014/main" id="{02C85D99-7B33-390B-EED7-F6A09B7FEFE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C64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62" name="Group 64">
              <a:extLst>
                <a:ext uri="{FF2B5EF4-FFF2-40B4-BE49-F238E27FC236}">
                  <a16:creationId xmlns:a16="http://schemas.microsoft.com/office/drawing/2014/main" id="{7AE37D7C-E0C5-53B6-0F57-8734CF77CEB7}"/>
                </a:ext>
              </a:extLst>
            </p:cNvPr>
            <p:cNvGrpSpPr/>
            <p:nvPr/>
          </p:nvGrpSpPr>
          <p:grpSpPr>
            <a:xfrm>
              <a:off x="295650" y="110106"/>
              <a:ext cx="2745911" cy="2745911"/>
              <a:chOff x="0" y="0"/>
              <a:chExt cx="6350000" cy="6350000"/>
            </a:xfrm>
          </p:grpSpPr>
          <p:sp>
            <p:nvSpPr>
              <p:cNvPr id="66" name="Freeform 65">
                <a:extLst>
                  <a:ext uri="{FF2B5EF4-FFF2-40B4-BE49-F238E27FC236}">
                    <a16:creationId xmlns:a16="http://schemas.microsoft.com/office/drawing/2014/main" id="{F9C32034-EFF0-23A8-97C3-4757DE1744C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B395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63" name="Freeform 66">
              <a:extLst>
                <a:ext uri="{FF2B5EF4-FFF2-40B4-BE49-F238E27FC236}">
                  <a16:creationId xmlns:a16="http://schemas.microsoft.com/office/drawing/2014/main" id="{D531A835-DD31-7E33-765A-22DA1F90F9E7}"/>
                </a:ext>
              </a:extLst>
            </p:cNvPr>
            <p:cNvSpPr/>
            <p:nvPr/>
          </p:nvSpPr>
          <p:spPr>
            <a:xfrm>
              <a:off x="647890" y="367044"/>
              <a:ext cx="2086952" cy="2232034"/>
            </a:xfrm>
            <a:custGeom>
              <a:avLst/>
              <a:gdLst/>
              <a:ahLst/>
              <a:cxnLst/>
              <a:rect l="l" t="t" r="r" b="b"/>
              <a:pathLst>
                <a:path w="2086952" h="2232034">
                  <a:moveTo>
                    <a:pt x="0" y="0"/>
                  </a:moveTo>
                  <a:lnTo>
                    <a:pt x="2086951" y="0"/>
                  </a:lnTo>
                  <a:lnTo>
                    <a:pt x="2086951" y="2232034"/>
                  </a:lnTo>
                  <a:lnTo>
                    <a:pt x="0" y="22320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64" name="TextBox 67">
              <a:extLst>
                <a:ext uri="{FF2B5EF4-FFF2-40B4-BE49-F238E27FC236}">
                  <a16:creationId xmlns:a16="http://schemas.microsoft.com/office/drawing/2014/main" id="{0F0DE3AD-9575-D7FE-2AE5-36F06E0849FE}"/>
                </a:ext>
              </a:extLst>
            </p:cNvPr>
            <p:cNvSpPr txBox="1"/>
            <p:nvPr/>
          </p:nvSpPr>
          <p:spPr>
            <a:xfrm>
              <a:off x="235396" y="3394133"/>
              <a:ext cx="2866424" cy="1077218"/>
            </a:xfrm>
            <a:prstGeom prst="rect">
              <a:avLst/>
            </a:prstGeom>
          </p:spPr>
          <p:txBody>
            <a:bodyPr lIns="0" tIns="0" rIns="0" bIns="0" rtlCol="0" anchor="t">
              <a:spAutoFit/>
            </a:bodyPr>
            <a:lstStyle/>
            <a:p>
              <a:pPr algn="ctr">
                <a:lnSpc>
                  <a:spcPts val="2076"/>
                </a:lnSpc>
              </a:pPr>
              <a:r>
                <a:rPr lang="en-US" sz="1887" b="1" dirty="0">
                  <a:solidFill>
                    <a:srgbClr val="203965"/>
                  </a:solidFill>
                  <a:latin typeface="Lato" panose="020F0502020204030203" pitchFamily="34" charset="0"/>
                  <a:ea typeface="Lato" panose="020F0502020204030203" pitchFamily="34" charset="0"/>
                  <a:cs typeface="Lato" panose="020F0502020204030203" pitchFamily="34" charset="0"/>
                  <a:sym typeface="Highway Gothic Wide"/>
                </a:rPr>
                <a:t>Diverse &amp; Educated</a:t>
              </a:r>
            </a:p>
          </p:txBody>
        </p:sp>
        <p:sp>
          <p:nvSpPr>
            <p:cNvPr id="65" name="TextBox 68">
              <a:extLst>
                <a:ext uri="{FF2B5EF4-FFF2-40B4-BE49-F238E27FC236}">
                  <a16:creationId xmlns:a16="http://schemas.microsoft.com/office/drawing/2014/main" id="{B80A10F2-4DC1-9EA7-7AB2-9E39DBFF2766}"/>
                </a:ext>
              </a:extLst>
            </p:cNvPr>
            <p:cNvSpPr txBox="1"/>
            <p:nvPr/>
          </p:nvSpPr>
          <p:spPr>
            <a:xfrm>
              <a:off x="0" y="4781922"/>
              <a:ext cx="3337212" cy="2502351"/>
            </a:xfrm>
            <a:prstGeom prst="rect">
              <a:avLst/>
            </a:prstGeom>
          </p:spPr>
          <p:txBody>
            <a:bodyPr lIns="0" tIns="0" rIns="0" bIns="0" rtlCol="0" anchor="t">
              <a:spAutoFit/>
            </a:bodyPr>
            <a:lstStyle/>
            <a:p>
              <a:pPr>
                <a:lnSpc>
                  <a:spcPts val="1721"/>
                </a:lnSpc>
              </a:pPr>
              <a:r>
                <a:rPr lang="en-US" sz="14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Gen Z is the most racially and ethnically diverse generation, and the most well-educated generation</a:t>
              </a:r>
            </a:p>
            <a:p>
              <a:pPr>
                <a:lnSpc>
                  <a:spcPts val="1311"/>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(Parker &amp; </a:t>
              </a:r>
              <a:r>
                <a:rPr lang="en-US" sz="1100" dirty="0" err="1">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Igielnik</a:t>
              </a: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Wide"/>
                </a:rPr>
                <a:t>, 2020).</a:t>
              </a:r>
            </a:p>
          </p:txBody>
        </p:sp>
      </p:grpSp>
      <p:sp>
        <p:nvSpPr>
          <p:cNvPr id="69" name="TextBox 35">
            <a:extLst>
              <a:ext uri="{FF2B5EF4-FFF2-40B4-BE49-F238E27FC236}">
                <a16:creationId xmlns:a16="http://schemas.microsoft.com/office/drawing/2014/main" id="{D31E4A62-B1DF-DE8D-AB4B-B9B5FC204805}"/>
              </a:ext>
            </a:extLst>
          </p:cNvPr>
          <p:cNvSpPr txBox="1"/>
          <p:nvPr/>
        </p:nvSpPr>
        <p:spPr>
          <a:xfrm>
            <a:off x="306687" y="189667"/>
            <a:ext cx="3604767" cy="487313"/>
          </a:xfrm>
          <a:prstGeom prst="rect">
            <a:avLst/>
          </a:prstGeom>
        </p:spPr>
        <p:txBody>
          <a:bodyPr wrap="square" lIns="0" tIns="0" rIns="0" bIns="0" rtlCol="0" anchor="t">
            <a:spAutoFit/>
          </a:bodyPr>
          <a:lstStyle/>
          <a:p>
            <a:pPr>
              <a:lnSpc>
                <a:spcPts val="3840"/>
              </a:lnSpc>
            </a:pPr>
            <a:r>
              <a:rPr lang="en-US" sz="4400" b="1"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A Changing</a:t>
            </a:r>
          </a:p>
        </p:txBody>
      </p:sp>
      <p:sp>
        <p:nvSpPr>
          <p:cNvPr id="70" name="TextBox 47">
            <a:extLst>
              <a:ext uri="{FF2B5EF4-FFF2-40B4-BE49-F238E27FC236}">
                <a16:creationId xmlns:a16="http://schemas.microsoft.com/office/drawing/2014/main" id="{7E0DAAD0-DE03-CF19-4F21-D8E71007C3D1}"/>
              </a:ext>
            </a:extLst>
          </p:cNvPr>
          <p:cNvSpPr txBox="1"/>
          <p:nvPr/>
        </p:nvSpPr>
        <p:spPr>
          <a:xfrm>
            <a:off x="2943103" y="175371"/>
            <a:ext cx="3086778" cy="487313"/>
          </a:xfrm>
          <a:prstGeom prst="rect">
            <a:avLst/>
          </a:prstGeom>
        </p:spPr>
        <p:txBody>
          <a:bodyPr lIns="0" tIns="0" rIns="0" bIns="0" rtlCol="0" anchor="t">
            <a:spAutoFit/>
          </a:bodyPr>
          <a:lstStyle/>
          <a:p>
            <a:pPr algn="r">
              <a:lnSpc>
                <a:spcPts val="3840"/>
              </a:lnSpc>
            </a:pPr>
            <a:r>
              <a:rPr lang="en-US" sz="4400" b="1" dirty="0">
                <a:solidFill>
                  <a:srgbClr val="EEC643"/>
                </a:solidFill>
                <a:latin typeface="Lato" panose="020F0502020204030203" pitchFamily="34" charset="0"/>
                <a:ea typeface="Lato" panose="020F0502020204030203" pitchFamily="34" charset="0"/>
                <a:cs typeface="Lato" panose="020F0502020204030203" pitchFamily="34" charset="0"/>
                <a:sym typeface="Highway Gothic Wide"/>
              </a:rPr>
              <a:t>Workforce</a:t>
            </a:r>
          </a:p>
        </p:txBody>
      </p:sp>
      <p:sp>
        <p:nvSpPr>
          <p:cNvPr id="71" name="TextBox 48">
            <a:extLst>
              <a:ext uri="{FF2B5EF4-FFF2-40B4-BE49-F238E27FC236}">
                <a16:creationId xmlns:a16="http://schemas.microsoft.com/office/drawing/2014/main" id="{9B06E2F9-2C73-BC96-2DD2-02915FEAA5AC}"/>
              </a:ext>
            </a:extLst>
          </p:cNvPr>
          <p:cNvSpPr txBox="1"/>
          <p:nvPr/>
        </p:nvSpPr>
        <p:spPr>
          <a:xfrm>
            <a:off x="-316478" y="5806430"/>
            <a:ext cx="12210831" cy="1005403"/>
          </a:xfrm>
          <a:prstGeom prst="rect">
            <a:avLst/>
          </a:prstGeom>
        </p:spPr>
        <p:txBody>
          <a:bodyPr wrap="square" lIns="0" tIns="0" rIns="0" bIns="0" rtlCol="0" anchor="t">
            <a:spAutoFit/>
          </a:bodyPr>
          <a:lstStyle/>
          <a:p>
            <a:pPr algn="ctr">
              <a:lnSpc>
                <a:spcPct val="150000"/>
              </a:lnSpc>
            </a:pPr>
            <a:r>
              <a:rPr lang="en-US" sz="2800" b="1"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The Management Imperative of </a:t>
            </a:r>
          </a:p>
          <a:p>
            <a:pPr algn="ctr">
              <a:lnSpc>
                <a:spcPts val="2809"/>
              </a:lnSpc>
            </a:pPr>
            <a:r>
              <a:rPr lang="en-US" sz="2800" b="1"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Wide"/>
              </a:rPr>
              <a:t>Understanding the Next Generation of Public Leaders.</a:t>
            </a:r>
          </a:p>
        </p:txBody>
      </p:sp>
    </p:spTree>
    <p:extLst>
      <p:ext uri="{BB962C8B-B14F-4D97-AF65-F5344CB8AC3E}">
        <p14:creationId xmlns:p14="http://schemas.microsoft.com/office/powerpoint/2010/main" val="319310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0-#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1+#ppt_w/2"/>
                                          </p:val>
                                        </p:tav>
                                        <p:tav tm="100000">
                                          <p:val>
                                            <p:strVal val="#ppt_x"/>
                                          </p:val>
                                        </p:tav>
                                      </p:tavLst>
                                    </p:anim>
                                    <p:anim calcmode="lin" valueType="num">
                                      <p:cBhvr additive="base">
                                        <p:cTn id="12" dur="500" fill="hold"/>
                                        <p:tgtEl>
                                          <p:spTgt spid="70"/>
                                        </p:tgtEl>
                                        <p:attrNameLst>
                                          <p:attrName>ppt_y</p:attrName>
                                        </p:attrNameLst>
                                      </p:cBhvr>
                                      <p:tavLst>
                                        <p:tav tm="0">
                                          <p:val>
                                            <p:strVal val="#ppt_y"/>
                                          </p:val>
                                        </p:tav>
                                        <p:tav tm="100000">
                                          <p:val>
                                            <p:strVal val="#ppt_y"/>
                                          </p:val>
                                        </p:tav>
                                      </p:tavLst>
                                    </p:anim>
                                  </p:childTnLst>
                                </p:cTn>
                              </p:par>
                              <p:par>
                                <p:cTn id="13" presetID="9"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dissolve">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ssolv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dissolv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dissolve">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0-#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9" grpId="0"/>
      <p:bldP spid="70" grpId="0"/>
      <p:bldP spid="7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052122" cy="4003141"/>
          </a:xfrm>
          <a:custGeom>
            <a:avLst/>
            <a:gdLst/>
            <a:ahLst/>
            <a:cxnLst/>
            <a:rect l="l" t="t" r="r" b="b"/>
            <a:pathLst>
              <a:path w="6078183" h="6004712">
                <a:moveTo>
                  <a:pt x="0" y="0"/>
                </a:moveTo>
                <a:lnTo>
                  <a:pt x="6078183" y="0"/>
                </a:lnTo>
                <a:lnTo>
                  <a:pt x="6078183" y="6004712"/>
                </a:lnTo>
                <a:lnTo>
                  <a:pt x="0" y="6004712"/>
                </a:lnTo>
                <a:lnTo>
                  <a:pt x="0" y="0"/>
                </a:lnTo>
                <a:close/>
              </a:path>
            </a:pathLst>
          </a:custGeom>
          <a:blipFill>
            <a:blip r:embed="rId2"/>
            <a:stretch>
              <a:fillRect r="-17425"/>
            </a:stretch>
          </a:blipFill>
        </p:spPr>
        <p:txBody>
          <a:bodyPr/>
          <a:lstStyle/>
          <a:p>
            <a:endParaRPr lang="en-US" sz="1200"/>
          </a:p>
        </p:txBody>
      </p:sp>
      <p:sp>
        <p:nvSpPr>
          <p:cNvPr id="3" name="Freeform 3"/>
          <p:cNvSpPr/>
          <p:nvPr/>
        </p:nvSpPr>
        <p:spPr>
          <a:xfrm>
            <a:off x="-585524" y="4694296"/>
            <a:ext cx="4637647" cy="2464441"/>
          </a:xfrm>
          <a:custGeom>
            <a:avLst/>
            <a:gdLst/>
            <a:ahLst/>
            <a:cxnLst/>
            <a:rect l="l" t="t" r="r" b="b"/>
            <a:pathLst>
              <a:path w="6956471" h="3696662">
                <a:moveTo>
                  <a:pt x="0" y="0"/>
                </a:moveTo>
                <a:lnTo>
                  <a:pt x="6956470" y="0"/>
                </a:lnTo>
                <a:lnTo>
                  <a:pt x="6956470" y="3696662"/>
                </a:lnTo>
                <a:lnTo>
                  <a:pt x="0" y="3696662"/>
                </a:lnTo>
                <a:lnTo>
                  <a:pt x="0" y="0"/>
                </a:lnTo>
                <a:close/>
              </a:path>
            </a:pathLst>
          </a:custGeom>
          <a:blipFill>
            <a:blip r:embed="rId3"/>
            <a:stretch>
              <a:fillRect t="-41395" b="-6235"/>
            </a:stretch>
          </a:blipFill>
        </p:spPr>
        <p:txBody>
          <a:bodyPr/>
          <a:lstStyle/>
          <a:p>
            <a:endParaRPr lang="en-US" sz="1200"/>
          </a:p>
        </p:txBody>
      </p:sp>
      <p:sp>
        <p:nvSpPr>
          <p:cNvPr id="4" name="Freeform 4"/>
          <p:cNvSpPr/>
          <p:nvPr/>
        </p:nvSpPr>
        <p:spPr>
          <a:xfrm>
            <a:off x="0" y="3393116"/>
            <a:ext cx="4217620" cy="1345027"/>
          </a:xfrm>
          <a:custGeom>
            <a:avLst/>
            <a:gdLst/>
            <a:ahLst/>
            <a:cxnLst/>
            <a:rect l="l" t="t" r="r" b="b"/>
            <a:pathLst>
              <a:path w="6326430" h="2017540">
                <a:moveTo>
                  <a:pt x="0" y="0"/>
                </a:moveTo>
                <a:lnTo>
                  <a:pt x="6326430" y="0"/>
                </a:lnTo>
                <a:lnTo>
                  <a:pt x="6326430" y="2017540"/>
                </a:lnTo>
                <a:lnTo>
                  <a:pt x="0" y="2017540"/>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8434803" y="0"/>
            <a:ext cx="3757197" cy="2825726"/>
          </a:xfrm>
          <a:custGeom>
            <a:avLst/>
            <a:gdLst/>
            <a:ahLst/>
            <a:cxnLst/>
            <a:rect l="l" t="t" r="r" b="b"/>
            <a:pathLst>
              <a:path w="5635796" h="4238589">
                <a:moveTo>
                  <a:pt x="0" y="0"/>
                </a:moveTo>
                <a:lnTo>
                  <a:pt x="5635796" y="0"/>
                </a:lnTo>
                <a:lnTo>
                  <a:pt x="5635796" y="4238589"/>
                </a:lnTo>
                <a:lnTo>
                  <a:pt x="0" y="4238589"/>
                </a:lnTo>
                <a:lnTo>
                  <a:pt x="0" y="0"/>
                </a:lnTo>
                <a:close/>
              </a:path>
            </a:pathLst>
          </a:custGeom>
          <a:blipFill>
            <a:blip r:embed="rId5"/>
            <a:stretch>
              <a:fillRect/>
            </a:stretch>
          </a:blipFill>
        </p:spPr>
        <p:txBody>
          <a:bodyPr/>
          <a:lstStyle/>
          <a:p>
            <a:endParaRPr lang="en-US" sz="1200"/>
          </a:p>
        </p:txBody>
      </p:sp>
      <p:sp>
        <p:nvSpPr>
          <p:cNvPr id="6" name="Freeform 6"/>
          <p:cNvSpPr/>
          <p:nvPr/>
        </p:nvSpPr>
        <p:spPr>
          <a:xfrm>
            <a:off x="8505808" y="2392971"/>
            <a:ext cx="3686193" cy="3345319"/>
          </a:xfrm>
          <a:custGeom>
            <a:avLst/>
            <a:gdLst/>
            <a:ahLst/>
            <a:cxnLst/>
            <a:rect l="l" t="t" r="r" b="b"/>
            <a:pathLst>
              <a:path w="5529289" h="5017979">
                <a:moveTo>
                  <a:pt x="0" y="0"/>
                </a:moveTo>
                <a:lnTo>
                  <a:pt x="5529289" y="0"/>
                </a:lnTo>
                <a:lnTo>
                  <a:pt x="5529289" y="5017978"/>
                </a:lnTo>
                <a:lnTo>
                  <a:pt x="0" y="5017978"/>
                </a:lnTo>
                <a:lnTo>
                  <a:pt x="0" y="0"/>
                </a:lnTo>
                <a:close/>
              </a:path>
            </a:pathLst>
          </a:custGeom>
          <a:blipFill>
            <a:blip r:embed="rId6"/>
            <a:stretch>
              <a:fillRect/>
            </a:stretch>
          </a:blipFill>
        </p:spPr>
        <p:txBody>
          <a:bodyPr/>
          <a:lstStyle/>
          <a:p>
            <a:endParaRPr lang="en-US" sz="1200"/>
          </a:p>
        </p:txBody>
      </p:sp>
      <p:sp>
        <p:nvSpPr>
          <p:cNvPr id="7" name="Freeform 7"/>
          <p:cNvSpPr/>
          <p:nvPr/>
        </p:nvSpPr>
        <p:spPr>
          <a:xfrm>
            <a:off x="7841352" y="5318590"/>
            <a:ext cx="4350648" cy="1895703"/>
          </a:xfrm>
          <a:custGeom>
            <a:avLst/>
            <a:gdLst/>
            <a:ahLst/>
            <a:cxnLst/>
            <a:rect l="l" t="t" r="r" b="b"/>
            <a:pathLst>
              <a:path w="6525972" h="2843554">
                <a:moveTo>
                  <a:pt x="0" y="0"/>
                </a:moveTo>
                <a:lnTo>
                  <a:pt x="6525972" y="0"/>
                </a:lnTo>
                <a:lnTo>
                  <a:pt x="6525972" y="2843553"/>
                </a:lnTo>
                <a:lnTo>
                  <a:pt x="0" y="2843553"/>
                </a:lnTo>
                <a:lnTo>
                  <a:pt x="0" y="0"/>
                </a:lnTo>
                <a:close/>
              </a:path>
            </a:pathLst>
          </a:custGeom>
          <a:blipFill>
            <a:blip r:embed="rId7"/>
            <a:stretch>
              <a:fillRect b="-127011"/>
            </a:stretch>
          </a:blipFill>
        </p:spPr>
        <p:txBody>
          <a:bodyPr/>
          <a:lstStyle/>
          <a:p>
            <a:endParaRPr lang="en-US" sz="1200"/>
          </a:p>
        </p:txBody>
      </p:sp>
      <p:sp>
        <p:nvSpPr>
          <p:cNvPr id="8" name="Freeform 8"/>
          <p:cNvSpPr/>
          <p:nvPr/>
        </p:nvSpPr>
        <p:spPr>
          <a:xfrm>
            <a:off x="3932833" y="5738289"/>
            <a:ext cx="3908519" cy="1715718"/>
          </a:xfrm>
          <a:custGeom>
            <a:avLst/>
            <a:gdLst/>
            <a:ahLst/>
            <a:cxnLst/>
            <a:rect l="l" t="t" r="r" b="b"/>
            <a:pathLst>
              <a:path w="5862778" h="2573577">
                <a:moveTo>
                  <a:pt x="0" y="0"/>
                </a:moveTo>
                <a:lnTo>
                  <a:pt x="5862778" y="0"/>
                </a:lnTo>
                <a:lnTo>
                  <a:pt x="5862778" y="2573577"/>
                </a:lnTo>
                <a:lnTo>
                  <a:pt x="0" y="2573577"/>
                </a:lnTo>
                <a:lnTo>
                  <a:pt x="0" y="0"/>
                </a:lnTo>
                <a:close/>
              </a:path>
            </a:pathLst>
          </a:custGeom>
          <a:blipFill>
            <a:blip r:embed="rId8"/>
            <a:stretch>
              <a:fillRect/>
            </a:stretch>
          </a:blipFill>
        </p:spPr>
        <p:txBody>
          <a:bodyPr/>
          <a:lstStyle/>
          <a:p>
            <a:endParaRPr lang="en-US" sz="1200"/>
          </a:p>
        </p:txBody>
      </p:sp>
      <p:sp>
        <p:nvSpPr>
          <p:cNvPr id="9" name="Freeform 9"/>
          <p:cNvSpPr/>
          <p:nvPr/>
        </p:nvSpPr>
        <p:spPr>
          <a:xfrm>
            <a:off x="3723823" y="0"/>
            <a:ext cx="4781985" cy="2579960"/>
          </a:xfrm>
          <a:custGeom>
            <a:avLst/>
            <a:gdLst/>
            <a:ahLst/>
            <a:cxnLst/>
            <a:rect l="l" t="t" r="r" b="b"/>
            <a:pathLst>
              <a:path w="7172977" h="3869940">
                <a:moveTo>
                  <a:pt x="0" y="0"/>
                </a:moveTo>
                <a:lnTo>
                  <a:pt x="7172977" y="0"/>
                </a:lnTo>
                <a:lnTo>
                  <a:pt x="7172977" y="3869940"/>
                </a:lnTo>
                <a:lnTo>
                  <a:pt x="0" y="3869940"/>
                </a:lnTo>
                <a:lnTo>
                  <a:pt x="0" y="0"/>
                </a:lnTo>
                <a:close/>
              </a:path>
            </a:pathLst>
          </a:custGeom>
          <a:blipFill>
            <a:blip r:embed="rId9"/>
            <a:stretch>
              <a:fillRect r="-12965" b="-27723"/>
            </a:stretch>
          </a:blipFill>
        </p:spPr>
        <p:txBody>
          <a:bodyPr/>
          <a:lstStyle/>
          <a:p>
            <a:endParaRPr lang="en-US" sz="1200"/>
          </a:p>
        </p:txBody>
      </p:sp>
      <p:sp>
        <p:nvSpPr>
          <p:cNvPr id="10" name="Freeform 10"/>
          <p:cNvSpPr/>
          <p:nvPr/>
        </p:nvSpPr>
        <p:spPr>
          <a:xfrm>
            <a:off x="3828328" y="3538650"/>
            <a:ext cx="4117529" cy="2199639"/>
          </a:xfrm>
          <a:custGeom>
            <a:avLst/>
            <a:gdLst/>
            <a:ahLst/>
            <a:cxnLst/>
            <a:rect l="l" t="t" r="r" b="b"/>
            <a:pathLst>
              <a:path w="6176294" h="3299458">
                <a:moveTo>
                  <a:pt x="0" y="0"/>
                </a:moveTo>
                <a:lnTo>
                  <a:pt x="6176294" y="0"/>
                </a:lnTo>
                <a:lnTo>
                  <a:pt x="6176294" y="3299458"/>
                </a:lnTo>
                <a:lnTo>
                  <a:pt x="0" y="3299458"/>
                </a:lnTo>
                <a:lnTo>
                  <a:pt x="0" y="0"/>
                </a:lnTo>
                <a:close/>
              </a:path>
            </a:pathLst>
          </a:custGeom>
          <a:blipFill>
            <a:blip r:embed="rId10"/>
            <a:stretch>
              <a:fillRect b="-42493"/>
            </a:stretch>
          </a:blipFill>
        </p:spPr>
        <p:txBody>
          <a:bodyPr/>
          <a:lstStyle/>
          <a:p>
            <a:endParaRPr lang="en-US" sz="1200"/>
          </a:p>
        </p:txBody>
      </p:sp>
      <p:sp>
        <p:nvSpPr>
          <p:cNvPr id="11" name="Freeform 11"/>
          <p:cNvSpPr/>
          <p:nvPr/>
        </p:nvSpPr>
        <p:spPr>
          <a:xfrm>
            <a:off x="4052122" y="1565967"/>
            <a:ext cx="4680848" cy="2519519"/>
          </a:xfrm>
          <a:custGeom>
            <a:avLst/>
            <a:gdLst/>
            <a:ahLst/>
            <a:cxnLst/>
            <a:rect l="l" t="t" r="r" b="b"/>
            <a:pathLst>
              <a:path w="7021272" h="3779279">
                <a:moveTo>
                  <a:pt x="0" y="0"/>
                </a:moveTo>
                <a:lnTo>
                  <a:pt x="7021272" y="0"/>
                </a:lnTo>
                <a:lnTo>
                  <a:pt x="7021272" y="3779279"/>
                </a:lnTo>
                <a:lnTo>
                  <a:pt x="0" y="3779279"/>
                </a:lnTo>
                <a:lnTo>
                  <a:pt x="0" y="0"/>
                </a:lnTo>
                <a:close/>
              </a:path>
            </a:pathLst>
          </a:custGeom>
          <a:blipFill>
            <a:blip r:embed="rId11"/>
            <a:stretch>
              <a:fillRect t="-3778" r="-19368" b="-3778"/>
            </a:stretch>
          </a:blipFill>
        </p:spPr>
        <p:txBody>
          <a:bodyPr/>
          <a:lstStyle/>
          <a:p>
            <a:endParaRPr lang="en-US" sz="1200"/>
          </a:p>
        </p:txBody>
      </p:sp>
      <p:sp>
        <p:nvSpPr>
          <p:cNvPr id="12" name="Freeform 12"/>
          <p:cNvSpPr/>
          <p:nvPr/>
        </p:nvSpPr>
        <p:spPr>
          <a:xfrm>
            <a:off x="6680252" y="3336531"/>
            <a:ext cx="2322201" cy="2942751"/>
          </a:xfrm>
          <a:custGeom>
            <a:avLst/>
            <a:gdLst/>
            <a:ahLst/>
            <a:cxnLst/>
            <a:rect l="l" t="t" r="r" b="b"/>
            <a:pathLst>
              <a:path w="3483301" h="4414127">
                <a:moveTo>
                  <a:pt x="0" y="0"/>
                </a:moveTo>
                <a:lnTo>
                  <a:pt x="3483301" y="0"/>
                </a:lnTo>
                <a:lnTo>
                  <a:pt x="3483301" y="4414127"/>
                </a:lnTo>
                <a:lnTo>
                  <a:pt x="0" y="4414127"/>
                </a:lnTo>
                <a:lnTo>
                  <a:pt x="0" y="0"/>
                </a:lnTo>
                <a:close/>
              </a:path>
            </a:pathLst>
          </a:custGeom>
          <a:blipFill>
            <a:blip r:embed="rId12"/>
            <a:stretch>
              <a:fillRect l="-17158"/>
            </a:stretch>
          </a:blipFill>
        </p:spPr>
        <p:txBody>
          <a:bodyPr/>
          <a:lstStyle/>
          <a:p>
            <a:endParaRPr 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5525" y="0"/>
            <a:ext cx="12777525" cy="7454007"/>
            <a:chOff x="0" y="0"/>
            <a:chExt cx="25555050" cy="14908014"/>
          </a:xfrm>
        </p:grpSpPr>
        <p:sp>
          <p:nvSpPr>
            <p:cNvPr id="3" name="Freeform 3"/>
            <p:cNvSpPr/>
            <p:nvPr/>
          </p:nvSpPr>
          <p:spPr>
            <a:xfrm>
              <a:off x="1171050" y="0"/>
              <a:ext cx="8104244" cy="8006283"/>
            </a:xfrm>
            <a:custGeom>
              <a:avLst/>
              <a:gdLst/>
              <a:ahLst/>
              <a:cxnLst/>
              <a:rect l="l" t="t" r="r" b="b"/>
              <a:pathLst>
                <a:path w="8104244" h="8006283">
                  <a:moveTo>
                    <a:pt x="0" y="0"/>
                  </a:moveTo>
                  <a:lnTo>
                    <a:pt x="8104244" y="0"/>
                  </a:lnTo>
                  <a:lnTo>
                    <a:pt x="8104244" y="8006283"/>
                  </a:lnTo>
                  <a:lnTo>
                    <a:pt x="0" y="8006283"/>
                  </a:lnTo>
                  <a:lnTo>
                    <a:pt x="0" y="0"/>
                  </a:lnTo>
                  <a:close/>
                </a:path>
              </a:pathLst>
            </a:custGeom>
            <a:blipFill>
              <a:blip r:embed="rId2">
                <a:alphaModFix amt="14520"/>
              </a:blip>
              <a:stretch>
                <a:fillRect r="-17425"/>
              </a:stretch>
            </a:blipFill>
          </p:spPr>
          <p:txBody>
            <a:bodyPr/>
            <a:lstStyle/>
            <a:p>
              <a:endParaRPr lang="en-US" sz="1200"/>
            </a:p>
          </p:txBody>
        </p:sp>
        <p:sp>
          <p:nvSpPr>
            <p:cNvPr id="4" name="Freeform 4"/>
            <p:cNvSpPr/>
            <p:nvPr/>
          </p:nvSpPr>
          <p:spPr>
            <a:xfrm>
              <a:off x="0" y="9388592"/>
              <a:ext cx="9275294" cy="4928883"/>
            </a:xfrm>
            <a:custGeom>
              <a:avLst/>
              <a:gdLst/>
              <a:ahLst/>
              <a:cxnLst/>
              <a:rect l="l" t="t" r="r" b="b"/>
              <a:pathLst>
                <a:path w="9275294" h="4928883">
                  <a:moveTo>
                    <a:pt x="0" y="0"/>
                  </a:moveTo>
                  <a:lnTo>
                    <a:pt x="9275294" y="0"/>
                  </a:lnTo>
                  <a:lnTo>
                    <a:pt x="9275294" y="4928883"/>
                  </a:lnTo>
                  <a:lnTo>
                    <a:pt x="0" y="4928883"/>
                  </a:lnTo>
                  <a:lnTo>
                    <a:pt x="0" y="0"/>
                  </a:lnTo>
                  <a:close/>
                </a:path>
              </a:pathLst>
            </a:custGeom>
            <a:blipFill>
              <a:blip r:embed="rId3">
                <a:alphaModFix amt="14520"/>
              </a:blip>
              <a:stretch>
                <a:fillRect t="-41395" b="-6235"/>
              </a:stretch>
            </a:blipFill>
          </p:spPr>
          <p:txBody>
            <a:bodyPr/>
            <a:lstStyle/>
            <a:p>
              <a:endParaRPr lang="en-US" sz="1200"/>
            </a:p>
          </p:txBody>
        </p:sp>
        <p:sp>
          <p:nvSpPr>
            <p:cNvPr id="5" name="Freeform 5"/>
            <p:cNvSpPr/>
            <p:nvPr/>
          </p:nvSpPr>
          <p:spPr>
            <a:xfrm>
              <a:off x="1171050" y="6786231"/>
              <a:ext cx="8435241" cy="2690054"/>
            </a:xfrm>
            <a:custGeom>
              <a:avLst/>
              <a:gdLst/>
              <a:ahLst/>
              <a:cxnLst/>
              <a:rect l="l" t="t" r="r" b="b"/>
              <a:pathLst>
                <a:path w="8435241" h="2690054">
                  <a:moveTo>
                    <a:pt x="0" y="0"/>
                  </a:moveTo>
                  <a:lnTo>
                    <a:pt x="8435240" y="0"/>
                  </a:lnTo>
                  <a:lnTo>
                    <a:pt x="8435240" y="2690054"/>
                  </a:lnTo>
                  <a:lnTo>
                    <a:pt x="0" y="2690054"/>
                  </a:lnTo>
                  <a:lnTo>
                    <a:pt x="0" y="0"/>
                  </a:lnTo>
                  <a:close/>
                </a:path>
              </a:pathLst>
            </a:custGeom>
            <a:blipFill>
              <a:blip r:embed="rId4">
                <a:alphaModFix amt="14520"/>
              </a:blip>
              <a:stretch>
                <a:fillRect/>
              </a:stretch>
            </a:blipFill>
          </p:spPr>
          <p:txBody>
            <a:bodyPr/>
            <a:lstStyle/>
            <a:p>
              <a:endParaRPr lang="en-US" sz="1200"/>
            </a:p>
          </p:txBody>
        </p:sp>
        <p:sp>
          <p:nvSpPr>
            <p:cNvPr id="6" name="Freeform 6"/>
            <p:cNvSpPr/>
            <p:nvPr/>
          </p:nvSpPr>
          <p:spPr>
            <a:xfrm>
              <a:off x="18040655" y="0"/>
              <a:ext cx="7514395" cy="5651451"/>
            </a:xfrm>
            <a:custGeom>
              <a:avLst/>
              <a:gdLst/>
              <a:ahLst/>
              <a:cxnLst/>
              <a:rect l="l" t="t" r="r" b="b"/>
              <a:pathLst>
                <a:path w="7514395" h="5651451">
                  <a:moveTo>
                    <a:pt x="0" y="0"/>
                  </a:moveTo>
                  <a:lnTo>
                    <a:pt x="7514395" y="0"/>
                  </a:lnTo>
                  <a:lnTo>
                    <a:pt x="7514395" y="5651451"/>
                  </a:lnTo>
                  <a:lnTo>
                    <a:pt x="0" y="5651451"/>
                  </a:lnTo>
                  <a:lnTo>
                    <a:pt x="0" y="0"/>
                  </a:lnTo>
                  <a:close/>
                </a:path>
              </a:pathLst>
            </a:custGeom>
            <a:blipFill>
              <a:blip r:embed="rId5">
                <a:alphaModFix amt="14520"/>
              </a:blip>
              <a:stretch>
                <a:fillRect/>
              </a:stretch>
            </a:blipFill>
          </p:spPr>
          <p:txBody>
            <a:bodyPr/>
            <a:lstStyle/>
            <a:p>
              <a:endParaRPr lang="en-US" sz="1200"/>
            </a:p>
          </p:txBody>
        </p:sp>
        <p:sp>
          <p:nvSpPr>
            <p:cNvPr id="7" name="Freeform 7"/>
            <p:cNvSpPr/>
            <p:nvPr/>
          </p:nvSpPr>
          <p:spPr>
            <a:xfrm>
              <a:off x="18182664" y="4785939"/>
              <a:ext cx="7372386" cy="6690638"/>
            </a:xfrm>
            <a:custGeom>
              <a:avLst/>
              <a:gdLst/>
              <a:ahLst/>
              <a:cxnLst/>
              <a:rect l="l" t="t" r="r" b="b"/>
              <a:pathLst>
                <a:path w="7372386" h="6690638">
                  <a:moveTo>
                    <a:pt x="0" y="0"/>
                  </a:moveTo>
                  <a:lnTo>
                    <a:pt x="7372386" y="0"/>
                  </a:lnTo>
                  <a:lnTo>
                    <a:pt x="7372386" y="6690639"/>
                  </a:lnTo>
                  <a:lnTo>
                    <a:pt x="0" y="6690639"/>
                  </a:lnTo>
                  <a:lnTo>
                    <a:pt x="0" y="0"/>
                  </a:lnTo>
                  <a:close/>
                </a:path>
              </a:pathLst>
            </a:custGeom>
            <a:blipFill>
              <a:blip r:embed="rId6">
                <a:alphaModFix amt="14520"/>
              </a:blip>
              <a:stretch>
                <a:fillRect/>
              </a:stretch>
            </a:blipFill>
          </p:spPr>
          <p:txBody>
            <a:bodyPr/>
            <a:lstStyle/>
            <a:p>
              <a:endParaRPr lang="en-US" sz="1200"/>
            </a:p>
          </p:txBody>
        </p:sp>
        <p:sp>
          <p:nvSpPr>
            <p:cNvPr id="8" name="Freeform 8"/>
            <p:cNvSpPr/>
            <p:nvPr/>
          </p:nvSpPr>
          <p:spPr>
            <a:xfrm>
              <a:off x="16853753" y="10637179"/>
              <a:ext cx="8701296" cy="3791405"/>
            </a:xfrm>
            <a:custGeom>
              <a:avLst/>
              <a:gdLst/>
              <a:ahLst/>
              <a:cxnLst/>
              <a:rect l="l" t="t" r="r" b="b"/>
              <a:pathLst>
                <a:path w="8701296" h="3791405">
                  <a:moveTo>
                    <a:pt x="0" y="0"/>
                  </a:moveTo>
                  <a:lnTo>
                    <a:pt x="8701297" y="0"/>
                  </a:lnTo>
                  <a:lnTo>
                    <a:pt x="8701297" y="3791406"/>
                  </a:lnTo>
                  <a:lnTo>
                    <a:pt x="0" y="3791406"/>
                  </a:lnTo>
                  <a:lnTo>
                    <a:pt x="0" y="0"/>
                  </a:lnTo>
                  <a:close/>
                </a:path>
              </a:pathLst>
            </a:custGeom>
            <a:blipFill>
              <a:blip r:embed="rId7">
                <a:alphaModFix amt="14520"/>
              </a:blip>
              <a:stretch>
                <a:fillRect b="-127011"/>
              </a:stretch>
            </a:blipFill>
          </p:spPr>
          <p:txBody>
            <a:bodyPr/>
            <a:lstStyle/>
            <a:p>
              <a:endParaRPr lang="en-US" sz="1200"/>
            </a:p>
          </p:txBody>
        </p:sp>
        <p:sp>
          <p:nvSpPr>
            <p:cNvPr id="9" name="Freeform 9"/>
            <p:cNvSpPr/>
            <p:nvPr/>
          </p:nvSpPr>
          <p:spPr>
            <a:xfrm>
              <a:off x="9036717" y="11476578"/>
              <a:ext cx="7817037" cy="3431436"/>
            </a:xfrm>
            <a:custGeom>
              <a:avLst/>
              <a:gdLst/>
              <a:ahLst/>
              <a:cxnLst/>
              <a:rect l="l" t="t" r="r" b="b"/>
              <a:pathLst>
                <a:path w="7817037" h="3431436">
                  <a:moveTo>
                    <a:pt x="0" y="0"/>
                  </a:moveTo>
                  <a:lnTo>
                    <a:pt x="7817036" y="0"/>
                  </a:lnTo>
                  <a:lnTo>
                    <a:pt x="7817036" y="3431436"/>
                  </a:lnTo>
                  <a:lnTo>
                    <a:pt x="0" y="3431436"/>
                  </a:lnTo>
                  <a:lnTo>
                    <a:pt x="0" y="0"/>
                  </a:lnTo>
                  <a:close/>
                </a:path>
              </a:pathLst>
            </a:custGeom>
            <a:blipFill>
              <a:blip r:embed="rId8">
                <a:alphaModFix amt="14520"/>
              </a:blip>
              <a:stretch>
                <a:fillRect/>
              </a:stretch>
            </a:blipFill>
          </p:spPr>
          <p:txBody>
            <a:bodyPr/>
            <a:lstStyle/>
            <a:p>
              <a:endParaRPr lang="en-US" sz="1200"/>
            </a:p>
          </p:txBody>
        </p:sp>
        <p:sp>
          <p:nvSpPr>
            <p:cNvPr id="10" name="Freeform 10"/>
            <p:cNvSpPr/>
            <p:nvPr/>
          </p:nvSpPr>
          <p:spPr>
            <a:xfrm>
              <a:off x="8618695" y="0"/>
              <a:ext cx="9563969" cy="5159920"/>
            </a:xfrm>
            <a:custGeom>
              <a:avLst/>
              <a:gdLst/>
              <a:ahLst/>
              <a:cxnLst/>
              <a:rect l="l" t="t" r="r" b="b"/>
              <a:pathLst>
                <a:path w="9563969" h="5159920">
                  <a:moveTo>
                    <a:pt x="0" y="0"/>
                  </a:moveTo>
                  <a:lnTo>
                    <a:pt x="9563969" y="0"/>
                  </a:lnTo>
                  <a:lnTo>
                    <a:pt x="9563969" y="5159920"/>
                  </a:lnTo>
                  <a:lnTo>
                    <a:pt x="0" y="5159920"/>
                  </a:lnTo>
                  <a:lnTo>
                    <a:pt x="0" y="0"/>
                  </a:lnTo>
                  <a:close/>
                </a:path>
              </a:pathLst>
            </a:custGeom>
            <a:blipFill>
              <a:blip r:embed="rId9">
                <a:alphaModFix amt="14520"/>
              </a:blip>
              <a:stretch>
                <a:fillRect r="-12965" b="-27723"/>
              </a:stretch>
            </a:blipFill>
          </p:spPr>
          <p:txBody>
            <a:bodyPr/>
            <a:lstStyle/>
            <a:p>
              <a:endParaRPr lang="en-US" sz="1200"/>
            </a:p>
          </p:txBody>
        </p:sp>
        <p:sp>
          <p:nvSpPr>
            <p:cNvPr id="11" name="Freeform 11"/>
            <p:cNvSpPr/>
            <p:nvPr/>
          </p:nvSpPr>
          <p:spPr>
            <a:xfrm>
              <a:off x="8827706" y="7077300"/>
              <a:ext cx="8235059" cy="4399277"/>
            </a:xfrm>
            <a:custGeom>
              <a:avLst/>
              <a:gdLst/>
              <a:ahLst/>
              <a:cxnLst/>
              <a:rect l="l" t="t" r="r" b="b"/>
              <a:pathLst>
                <a:path w="8235059" h="4399277">
                  <a:moveTo>
                    <a:pt x="0" y="0"/>
                  </a:moveTo>
                  <a:lnTo>
                    <a:pt x="8235058" y="0"/>
                  </a:lnTo>
                  <a:lnTo>
                    <a:pt x="8235058" y="4399278"/>
                  </a:lnTo>
                  <a:lnTo>
                    <a:pt x="0" y="4399278"/>
                  </a:lnTo>
                  <a:lnTo>
                    <a:pt x="0" y="0"/>
                  </a:lnTo>
                  <a:close/>
                </a:path>
              </a:pathLst>
            </a:custGeom>
            <a:blipFill>
              <a:blip r:embed="rId10">
                <a:alphaModFix amt="14520"/>
              </a:blip>
              <a:stretch>
                <a:fillRect b="-42493"/>
              </a:stretch>
            </a:blipFill>
          </p:spPr>
          <p:txBody>
            <a:bodyPr/>
            <a:lstStyle/>
            <a:p>
              <a:endParaRPr lang="en-US" sz="1200"/>
            </a:p>
          </p:txBody>
        </p:sp>
        <p:sp>
          <p:nvSpPr>
            <p:cNvPr id="12" name="Freeform 12"/>
            <p:cNvSpPr/>
            <p:nvPr/>
          </p:nvSpPr>
          <p:spPr>
            <a:xfrm>
              <a:off x="14531553" y="6673062"/>
              <a:ext cx="4644401" cy="5885503"/>
            </a:xfrm>
            <a:custGeom>
              <a:avLst/>
              <a:gdLst/>
              <a:ahLst/>
              <a:cxnLst/>
              <a:rect l="l" t="t" r="r" b="b"/>
              <a:pathLst>
                <a:path w="4644401" h="5885503">
                  <a:moveTo>
                    <a:pt x="0" y="0"/>
                  </a:moveTo>
                  <a:lnTo>
                    <a:pt x="4644401" y="0"/>
                  </a:lnTo>
                  <a:lnTo>
                    <a:pt x="4644401" y="5885503"/>
                  </a:lnTo>
                  <a:lnTo>
                    <a:pt x="0" y="5885503"/>
                  </a:lnTo>
                  <a:lnTo>
                    <a:pt x="0" y="0"/>
                  </a:lnTo>
                  <a:close/>
                </a:path>
              </a:pathLst>
            </a:custGeom>
            <a:blipFill>
              <a:blip r:embed="rId11">
                <a:alphaModFix amt="14520"/>
              </a:blip>
              <a:stretch>
                <a:fillRect l="-17158"/>
              </a:stretch>
            </a:blipFill>
          </p:spPr>
          <p:txBody>
            <a:bodyPr/>
            <a:lstStyle/>
            <a:p>
              <a:endParaRPr lang="en-US" sz="1200"/>
            </a:p>
          </p:txBody>
        </p:sp>
        <p:sp>
          <p:nvSpPr>
            <p:cNvPr id="13" name="Freeform 13"/>
            <p:cNvSpPr/>
            <p:nvPr/>
          </p:nvSpPr>
          <p:spPr>
            <a:xfrm>
              <a:off x="9275294" y="3131932"/>
              <a:ext cx="9361696" cy="5039039"/>
            </a:xfrm>
            <a:custGeom>
              <a:avLst/>
              <a:gdLst/>
              <a:ahLst/>
              <a:cxnLst/>
              <a:rect l="l" t="t" r="r" b="b"/>
              <a:pathLst>
                <a:path w="9361696" h="5039039">
                  <a:moveTo>
                    <a:pt x="0" y="0"/>
                  </a:moveTo>
                  <a:lnTo>
                    <a:pt x="9361696" y="0"/>
                  </a:lnTo>
                  <a:lnTo>
                    <a:pt x="9361696" y="5039039"/>
                  </a:lnTo>
                  <a:lnTo>
                    <a:pt x="0" y="5039039"/>
                  </a:lnTo>
                  <a:lnTo>
                    <a:pt x="0" y="0"/>
                  </a:lnTo>
                  <a:close/>
                </a:path>
              </a:pathLst>
            </a:custGeom>
            <a:blipFill>
              <a:blip r:embed="rId12">
                <a:alphaModFix amt="14520"/>
              </a:blip>
              <a:stretch>
                <a:fillRect t="-3778" r="-19368" b="-3778"/>
              </a:stretch>
            </a:blipFill>
          </p:spPr>
          <p:txBody>
            <a:bodyPr/>
            <a:lstStyle/>
            <a:p>
              <a:endParaRPr lang="en-US" sz="1200"/>
            </a:p>
          </p:txBody>
        </p:sp>
      </p:grpSp>
      <p:sp>
        <p:nvSpPr>
          <p:cNvPr id="14" name="Freeform 14"/>
          <p:cNvSpPr/>
          <p:nvPr/>
        </p:nvSpPr>
        <p:spPr>
          <a:xfrm>
            <a:off x="1721312" y="1417482"/>
            <a:ext cx="5411204" cy="2746186"/>
          </a:xfrm>
          <a:custGeom>
            <a:avLst/>
            <a:gdLst/>
            <a:ahLst/>
            <a:cxnLst/>
            <a:rect l="l" t="t" r="r" b="b"/>
            <a:pathLst>
              <a:path w="8116806" h="4119279">
                <a:moveTo>
                  <a:pt x="0" y="0"/>
                </a:moveTo>
                <a:lnTo>
                  <a:pt x="8116806" y="0"/>
                </a:lnTo>
                <a:lnTo>
                  <a:pt x="8116806" y="4119279"/>
                </a:lnTo>
                <a:lnTo>
                  <a:pt x="0" y="4119279"/>
                </a:lnTo>
                <a:lnTo>
                  <a:pt x="0" y="0"/>
                </a:lnTo>
                <a:close/>
              </a:path>
            </a:pathLst>
          </a:custGeom>
          <a:blipFill>
            <a:blip r:embed="rId13"/>
            <a:stretch>
              <a:fillRect/>
            </a:stretch>
          </a:blipFill>
        </p:spPr>
        <p:txBody>
          <a:bodyPr/>
          <a:lstStyle/>
          <a:p>
            <a:endParaRPr lang="en-US" sz="1200"/>
          </a:p>
        </p:txBody>
      </p:sp>
      <p:sp>
        <p:nvSpPr>
          <p:cNvPr id="15" name="Freeform 15"/>
          <p:cNvSpPr/>
          <p:nvPr/>
        </p:nvSpPr>
        <p:spPr>
          <a:xfrm>
            <a:off x="4685902" y="3429001"/>
            <a:ext cx="5630862" cy="2464671"/>
          </a:xfrm>
          <a:custGeom>
            <a:avLst/>
            <a:gdLst/>
            <a:ahLst/>
            <a:cxnLst/>
            <a:rect l="l" t="t" r="r" b="b"/>
            <a:pathLst>
              <a:path w="8446293" h="3697007">
                <a:moveTo>
                  <a:pt x="0" y="0"/>
                </a:moveTo>
                <a:lnTo>
                  <a:pt x="8446293" y="0"/>
                </a:lnTo>
                <a:lnTo>
                  <a:pt x="8446293" y="3697007"/>
                </a:lnTo>
                <a:lnTo>
                  <a:pt x="0" y="3697007"/>
                </a:lnTo>
                <a:lnTo>
                  <a:pt x="0" y="0"/>
                </a:lnTo>
                <a:close/>
              </a:path>
            </a:pathLst>
          </a:custGeom>
          <a:blipFill>
            <a:blip r:embed="rId14"/>
            <a:stretch>
              <a:fillRect/>
            </a:stretch>
          </a:blipFill>
        </p:spPr>
        <p:txBody>
          <a:bodyPr/>
          <a:lstStyle/>
          <a:p>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46BD-F8EB-1278-850B-FF64FE6A3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3A311-61ED-0669-25F4-3928FAF4815E}"/>
              </a:ext>
            </a:extLst>
          </p:cNvPr>
          <p:cNvSpPr>
            <a:spLocks noGrp="1"/>
          </p:cNvSpPr>
          <p:nvPr>
            <p:ph type="title"/>
          </p:nvPr>
        </p:nvSpPr>
        <p:spPr>
          <a:xfrm>
            <a:off x="591167" y="2721791"/>
            <a:ext cx="11009666" cy="1414417"/>
          </a:xfrm>
        </p:spPr>
        <p:txBody>
          <a:bodyPr/>
          <a:lstStyle/>
          <a:p>
            <a:r>
              <a:rPr lang="en-US" sz="5400" dirty="0"/>
              <a:t>Why should we care about </a:t>
            </a:r>
            <a:br>
              <a:rPr lang="en-US" sz="5400" dirty="0"/>
            </a:br>
            <a:r>
              <a:rPr lang="en-US" sz="5400" dirty="0"/>
              <a:t>     interns, fellows, or apprentices? </a:t>
            </a:r>
          </a:p>
        </p:txBody>
      </p:sp>
    </p:spTree>
    <p:extLst>
      <p:ext uri="{BB962C8B-B14F-4D97-AF65-F5344CB8AC3E}">
        <p14:creationId xmlns:p14="http://schemas.microsoft.com/office/powerpoint/2010/main" val="326930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8D23DE24-4B14-5E83-4051-CC67B6E9911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813424B-353E-F99D-1538-C356A86312F1}"/>
              </a:ext>
            </a:extLst>
          </p:cNvPr>
          <p:cNvSpPr txBox="1"/>
          <p:nvPr/>
        </p:nvSpPr>
        <p:spPr>
          <a:xfrm>
            <a:off x="-874643" y="-258417"/>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685CFBC3-A04D-E2BC-4D52-72B6309E21A6}"/>
              </a:ext>
            </a:extLst>
          </p:cNvPr>
          <p:cNvSpPr txBox="1"/>
          <p:nvPr/>
        </p:nvSpPr>
        <p:spPr>
          <a:xfrm flipH="1">
            <a:off x="301456" y="282152"/>
            <a:ext cx="11863552" cy="888256"/>
          </a:xfrm>
          <a:prstGeom prst="rect">
            <a:avLst/>
          </a:prstGeom>
          <a:noFill/>
        </p:spPr>
        <p:txBody>
          <a:bodyPr wrap="square" rtlCol="0">
            <a:spAutoFit/>
          </a:bodyPr>
          <a:lstStyle>
            <a:defPPr>
              <a:defRPr lang="en-US"/>
            </a:defPPr>
            <a:lvl1pPr>
              <a:defRPr sz="4800" b="1">
                <a:solidFill>
                  <a:srgbClr val="111029"/>
                </a:solidFill>
                <a:latin typeface="+mj-lt"/>
              </a:defRPr>
            </a:lvl1pPr>
          </a:lstStyle>
          <a:p>
            <a:pPr>
              <a:lnSpc>
                <a:spcPct val="120000"/>
              </a:lnSpc>
            </a:pPr>
            <a:r>
              <a:rPr lang="en-US" dirty="0">
                <a:gradFill>
                  <a:gsLst>
                    <a:gs pos="15000">
                      <a:schemeClr val="accent2"/>
                    </a:gs>
                    <a:gs pos="85000">
                      <a:schemeClr val="accent1"/>
                    </a:gs>
                  </a:gsLst>
                  <a:path path="circle">
                    <a:fillToRect l="100000" t="100000"/>
                  </a:path>
                </a:gradFill>
                <a:latin typeface="Lato" panose="020F0502020204030203" pitchFamily="34" charset="0"/>
                <a:ea typeface="Lato" panose="020F0502020204030203" pitchFamily="34" charset="0"/>
                <a:cs typeface="Lato" panose="020F0502020204030203" pitchFamily="34" charset="0"/>
              </a:rPr>
              <a:t>Talent Development is About…</a:t>
            </a:r>
            <a:r>
              <a:rPr lang="en-US" sz="2800" dirty="0">
                <a:gradFill>
                  <a:gsLst>
                    <a:gs pos="15000">
                      <a:schemeClr val="accent2"/>
                    </a:gs>
                    <a:gs pos="85000">
                      <a:schemeClr val="accent1"/>
                    </a:gs>
                  </a:gsLst>
                  <a:path path="circle">
                    <a:fillToRect l="100000" t="100000"/>
                  </a:path>
                </a:gradFill>
                <a:latin typeface="Lato" panose="020F0502020204030203" pitchFamily="34" charset="0"/>
                <a:ea typeface="Lato" panose="020F0502020204030203" pitchFamily="34" charset="0"/>
                <a:cs typeface="Lato" panose="020F0502020204030203" pitchFamily="34" charset="0"/>
              </a:rPr>
              <a:t> </a:t>
            </a:r>
          </a:p>
        </p:txBody>
      </p:sp>
      <p:grpSp>
        <p:nvGrpSpPr>
          <p:cNvPr id="43" name="Group 42">
            <a:extLst>
              <a:ext uri="{FF2B5EF4-FFF2-40B4-BE49-F238E27FC236}">
                <a16:creationId xmlns:a16="http://schemas.microsoft.com/office/drawing/2014/main" id="{6ABE1682-0E1E-17E1-5BE0-F0AD6CEAC2E9}"/>
              </a:ext>
            </a:extLst>
          </p:cNvPr>
          <p:cNvGrpSpPr/>
          <p:nvPr/>
        </p:nvGrpSpPr>
        <p:grpSpPr>
          <a:xfrm>
            <a:off x="4710723" y="2191733"/>
            <a:ext cx="2549524" cy="2474533"/>
            <a:chOff x="1534731" y="2084532"/>
            <a:chExt cx="2549524" cy="2474533"/>
          </a:xfrm>
        </p:grpSpPr>
        <p:sp>
          <p:nvSpPr>
            <p:cNvPr id="5" name="Rectangle: Rounded Corners 1">
              <a:extLst>
                <a:ext uri="{FF2B5EF4-FFF2-40B4-BE49-F238E27FC236}">
                  <a16:creationId xmlns:a16="http://schemas.microsoft.com/office/drawing/2014/main" id="{C3F23FD1-4E9A-3DE3-0588-257DE7E7FC66}"/>
                </a:ext>
              </a:extLst>
            </p:cNvPr>
            <p:cNvSpPr/>
            <p:nvPr/>
          </p:nvSpPr>
          <p:spPr>
            <a:xfrm>
              <a:off x="2030175" y="2084532"/>
              <a:ext cx="1558636" cy="1558636"/>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8A806492-51A8-7045-FA1B-75BD993454E9}"/>
                </a:ext>
              </a:extLst>
            </p:cNvPr>
            <p:cNvSpPr txBox="1"/>
            <p:nvPr/>
          </p:nvSpPr>
          <p:spPr>
            <a:xfrm>
              <a:off x="1534731" y="4013328"/>
              <a:ext cx="2549524" cy="430887"/>
            </a:xfrm>
            <a:prstGeom prst="rect">
              <a:avLst/>
            </a:prstGeom>
            <a:noFill/>
          </p:spPr>
          <p:txBody>
            <a:bodyPr wrap="square" rtlCol="0" anchor="ctr">
              <a:spAutoFit/>
            </a:bodyPr>
            <a:lstStyle/>
            <a:p>
              <a:pPr algn="ctr"/>
              <a:r>
                <a:rPr lang="en-GB" sz="2200" b="1" dirty="0">
                  <a:solidFill>
                    <a:schemeClr val="accent1"/>
                  </a:solidFill>
                  <a:latin typeface="Lato" panose="020F0502020204030203" pitchFamily="34" charset="0"/>
                  <a:ea typeface="Lato" panose="020F0502020204030203" pitchFamily="34" charset="0"/>
                  <a:cs typeface="Lato" panose="020F0502020204030203" pitchFamily="34" charset="0"/>
                </a:rPr>
                <a:t>Strategy</a:t>
              </a:r>
              <a:endParaRPr lang="en-US" sz="22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cxnSp>
          <p:nvCxnSpPr>
            <p:cNvPr id="17" name="Straight Connector 16">
              <a:extLst>
                <a:ext uri="{FF2B5EF4-FFF2-40B4-BE49-F238E27FC236}">
                  <a16:creationId xmlns:a16="http://schemas.microsoft.com/office/drawing/2014/main" id="{D7BDB8E3-F293-0371-0A97-7D220F6BD4F7}"/>
                </a:ext>
              </a:extLst>
            </p:cNvPr>
            <p:cNvCxnSpPr>
              <a:cxnSpLocks/>
            </p:cNvCxnSpPr>
            <p:nvPr/>
          </p:nvCxnSpPr>
          <p:spPr>
            <a:xfrm>
              <a:off x="2672261" y="4559065"/>
              <a:ext cx="27446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66ED930-23EA-4DC9-09D0-DA53FE0C64CC}"/>
                </a:ext>
              </a:extLst>
            </p:cNvPr>
            <p:cNvGrpSpPr/>
            <p:nvPr/>
          </p:nvGrpSpPr>
          <p:grpSpPr>
            <a:xfrm>
              <a:off x="2224291" y="2288361"/>
              <a:ext cx="1156518" cy="1140639"/>
              <a:chOff x="4427654" y="3049909"/>
              <a:chExt cx="464344" cy="464344"/>
            </a:xfrm>
            <a:solidFill>
              <a:schemeClr val="bg1"/>
            </a:solidFill>
          </p:grpSpPr>
          <p:sp>
            <p:nvSpPr>
              <p:cNvPr id="33" name="AutoShape 123">
                <a:extLst>
                  <a:ext uri="{FF2B5EF4-FFF2-40B4-BE49-F238E27FC236}">
                    <a16:creationId xmlns:a16="http://schemas.microsoft.com/office/drawing/2014/main" id="{ECF07A06-AAD9-2E88-8461-168A1524D54E}"/>
                  </a:ext>
                </a:extLst>
              </p:cNvPr>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solidFill>
                  <a:srgbClr val="3166CD"/>
                </a:solid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4" name="AutoShape 124">
                <a:extLst>
                  <a:ext uri="{FF2B5EF4-FFF2-40B4-BE49-F238E27FC236}">
                    <a16:creationId xmlns:a16="http://schemas.microsoft.com/office/drawing/2014/main" id="{1C2210A5-6CC1-E77B-70DE-1FE877773FFE}"/>
                  </a:ext>
                </a:extLst>
              </p:cNvPr>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solidFill>
                  <a:srgbClr val="3166CD"/>
                </a:solid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5" name="AutoShape 125">
                <a:extLst>
                  <a:ext uri="{FF2B5EF4-FFF2-40B4-BE49-F238E27FC236}">
                    <a16:creationId xmlns:a16="http://schemas.microsoft.com/office/drawing/2014/main" id="{6DCBD6B5-20CB-456E-57E2-4C6CB53A5681}"/>
                  </a:ext>
                </a:extLst>
              </p:cNvPr>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solidFill>
                  <a:srgbClr val="3166CD"/>
                </a:solid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4" name="Group 43">
            <a:extLst>
              <a:ext uri="{FF2B5EF4-FFF2-40B4-BE49-F238E27FC236}">
                <a16:creationId xmlns:a16="http://schemas.microsoft.com/office/drawing/2014/main" id="{F849A52D-5512-25A8-4271-E02F6D0CF756}"/>
              </a:ext>
            </a:extLst>
          </p:cNvPr>
          <p:cNvGrpSpPr/>
          <p:nvPr/>
        </p:nvGrpSpPr>
        <p:grpSpPr>
          <a:xfrm>
            <a:off x="1572384" y="2191733"/>
            <a:ext cx="2549524" cy="2474533"/>
            <a:chOff x="4821238" y="2084532"/>
            <a:chExt cx="2549524" cy="2474533"/>
          </a:xfrm>
        </p:grpSpPr>
        <p:sp>
          <p:nvSpPr>
            <p:cNvPr id="8" name="Rectangle: Rounded Corners 6">
              <a:extLst>
                <a:ext uri="{FF2B5EF4-FFF2-40B4-BE49-F238E27FC236}">
                  <a16:creationId xmlns:a16="http://schemas.microsoft.com/office/drawing/2014/main" id="{6F44B383-2CCB-4C65-F17C-66F02C54B19F}"/>
                </a:ext>
              </a:extLst>
            </p:cNvPr>
            <p:cNvSpPr/>
            <p:nvPr/>
          </p:nvSpPr>
          <p:spPr>
            <a:xfrm>
              <a:off x="5316682" y="2084532"/>
              <a:ext cx="1558636" cy="1558636"/>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3E804B0B-BD5C-08D9-1117-41308F8A6541}"/>
                </a:ext>
              </a:extLst>
            </p:cNvPr>
            <p:cNvSpPr txBox="1"/>
            <p:nvPr/>
          </p:nvSpPr>
          <p:spPr>
            <a:xfrm>
              <a:off x="4821238" y="4013328"/>
              <a:ext cx="2549524" cy="430887"/>
            </a:xfrm>
            <a:prstGeom prst="rect">
              <a:avLst/>
            </a:prstGeom>
            <a:noFill/>
          </p:spPr>
          <p:txBody>
            <a:bodyPr wrap="square" rtlCol="0" anchor="ctr">
              <a:spAutoFit/>
            </a:bodyPr>
            <a:lstStyle/>
            <a:p>
              <a:pPr algn="ctr"/>
              <a:r>
                <a:rPr lang="en-GB" sz="2200" b="1" dirty="0">
                  <a:solidFill>
                    <a:schemeClr val="accent2"/>
                  </a:solidFill>
                  <a:latin typeface="Lato" panose="020F0502020204030203" pitchFamily="34" charset="0"/>
                  <a:ea typeface="Lato" panose="020F0502020204030203" pitchFamily="34" charset="0"/>
                  <a:cs typeface="Lato" panose="020F0502020204030203" pitchFamily="34" charset="0"/>
                </a:rPr>
                <a:t>Impact</a:t>
              </a:r>
              <a:endParaRPr lang="en-US" sz="2200" b="1" dirty="0">
                <a:solidFill>
                  <a:schemeClr val="accent2"/>
                </a:solidFill>
                <a:latin typeface="Lato" panose="020F0502020204030203" pitchFamily="34" charset="0"/>
                <a:ea typeface="Lato" panose="020F0502020204030203" pitchFamily="34" charset="0"/>
                <a:cs typeface="Lato" panose="020F0502020204030203" pitchFamily="34" charset="0"/>
              </a:endParaRPr>
            </a:p>
          </p:txBody>
        </p:sp>
        <p:cxnSp>
          <p:nvCxnSpPr>
            <p:cNvPr id="18" name="Straight Connector 17">
              <a:extLst>
                <a:ext uri="{FF2B5EF4-FFF2-40B4-BE49-F238E27FC236}">
                  <a16:creationId xmlns:a16="http://schemas.microsoft.com/office/drawing/2014/main" id="{ED626708-F314-A06B-340B-9FE46FDAAE7C}"/>
                </a:ext>
              </a:extLst>
            </p:cNvPr>
            <p:cNvCxnSpPr>
              <a:cxnSpLocks/>
            </p:cNvCxnSpPr>
            <p:nvPr/>
          </p:nvCxnSpPr>
          <p:spPr>
            <a:xfrm>
              <a:off x="5958768" y="4559065"/>
              <a:ext cx="27446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Freeform 152">
              <a:extLst>
                <a:ext uri="{FF2B5EF4-FFF2-40B4-BE49-F238E27FC236}">
                  <a16:creationId xmlns:a16="http://schemas.microsoft.com/office/drawing/2014/main" id="{734B8CC8-E0DD-AE24-76B8-259861BFF693}"/>
                </a:ext>
              </a:extLst>
            </p:cNvPr>
            <p:cNvSpPr>
              <a:spLocks noEditPoints="1"/>
            </p:cNvSpPr>
            <p:nvPr/>
          </p:nvSpPr>
          <p:spPr bwMode="auto">
            <a:xfrm>
              <a:off x="5720032" y="2384252"/>
              <a:ext cx="751936" cy="946906"/>
            </a:xfrm>
            <a:custGeom>
              <a:avLst/>
              <a:gdLst>
                <a:gd name="T0" fmla="*/ 270 w 307"/>
                <a:gd name="T1" fmla="*/ 36 h 348"/>
                <a:gd name="T2" fmla="*/ 208 w 307"/>
                <a:gd name="T3" fmla="*/ 103 h 348"/>
                <a:gd name="T4" fmla="*/ 208 w 307"/>
                <a:gd name="T5" fmla="*/ 117 h 348"/>
                <a:gd name="T6" fmla="*/ 270 w 307"/>
                <a:gd name="T7" fmla="*/ 184 h 348"/>
                <a:gd name="T8" fmla="*/ 57 w 307"/>
                <a:gd name="T9" fmla="*/ 184 h 348"/>
                <a:gd name="T10" fmla="*/ 57 w 307"/>
                <a:gd name="T11" fmla="*/ 36 h 348"/>
                <a:gd name="T12" fmla="*/ 270 w 307"/>
                <a:gd name="T13" fmla="*/ 36 h 348"/>
                <a:gd name="T14" fmla="*/ 31 w 307"/>
                <a:gd name="T15" fmla="*/ 20 h 348"/>
                <a:gd name="T16" fmla="*/ 37 w 307"/>
                <a:gd name="T17" fmla="*/ 26 h 348"/>
                <a:gd name="T18" fmla="*/ 37 w 307"/>
                <a:gd name="T19" fmla="*/ 321 h 348"/>
                <a:gd name="T20" fmla="*/ 31 w 307"/>
                <a:gd name="T21" fmla="*/ 327 h 348"/>
                <a:gd name="T22" fmla="*/ 27 w 307"/>
                <a:gd name="T23" fmla="*/ 327 h 348"/>
                <a:gd name="T24" fmla="*/ 20 w 307"/>
                <a:gd name="T25" fmla="*/ 321 h 348"/>
                <a:gd name="T26" fmla="*/ 20 w 307"/>
                <a:gd name="T27" fmla="*/ 26 h 348"/>
                <a:gd name="T28" fmla="*/ 27 w 307"/>
                <a:gd name="T29" fmla="*/ 20 h 348"/>
                <a:gd name="T30" fmla="*/ 31 w 307"/>
                <a:gd name="T31" fmla="*/ 20 h 348"/>
                <a:gd name="T32" fmla="*/ 27 w 307"/>
                <a:gd name="T33" fmla="*/ 0 h 348"/>
                <a:gd name="T34" fmla="*/ 0 w 307"/>
                <a:gd name="T35" fmla="*/ 26 h 348"/>
                <a:gd name="T36" fmla="*/ 0 w 307"/>
                <a:gd name="T37" fmla="*/ 321 h 348"/>
                <a:gd name="T38" fmla="*/ 27 w 307"/>
                <a:gd name="T39" fmla="*/ 348 h 348"/>
                <a:gd name="T40" fmla="*/ 31 w 307"/>
                <a:gd name="T41" fmla="*/ 348 h 348"/>
                <a:gd name="T42" fmla="*/ 57 w 307"/>
                <a:gd name="T43" fmla="*/ 321 h 348"/>
                <a:gd name="T44" fmla="*/ 57 w 307"/>
                <a:gd name="T45" fmla="*/ 204 h 348"/>
                <a:gd name="T46" fmla="*/ 293 w 307"/>
                <a:gd name="T47" fmla="*/ 204 h 348"/>
                <a:gd name="T48" fmla="*/ 301 w 307"/>
                <a:gd name="T49" fmla="*/ 187 h 348"/>
                <a:gd name="T50" fmla="*/ 229 w 307"/>
                <a:gd name="T51" fmla="*/ 110 h 348"/>
                <a:gd name="T52" fmla="*/ 301 w 307"/>
                <a:gd name="T53" fmla="*/ 33 h 348"/>
                <a:gd name="T54" fmla="*/ 302 w 307"/>
                <a:gd name="T55" fmla="*/ 22 h 348"/>
                <a:gd name="T56" fmla="*/ 293 w 307"/>
                <a:gd name="T57" fmla="*/ 16 h 348"/>
                <a:gd name="T58" fmla="*/ 55 w 307"/>
                <a:gd name="T59" fmla="*/ 16 h 348"/>
                <a:gd name="T60" fmla="*/ 31 w 307"/>
                <a:gd name="T61" fmla="*/ 0 h 348"/>
                <a:gd name="T62" fmla="*/ 27 w 307"/>
                <a:gd name="T6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348">
                  <a:moveTo>
                    <a:pt x="270" y="36"/>
                  </a:moveTo>
                  <a:cubicBezTo>
                    <a:pt x="208" y="103"/>
                    <a:pt x="208" y="103"/>
                    <a:pt x="208" y="103"/>
                  </a:cubicBezTo>
                  <a:cubicBezTo>
                    <a:pt x="205" y="107"/>
                    <a:pt x="205" y="113"/>
                    <a:pt x="208" y="117"/>
                  </a:cubicBezTo>
                  <a:cubicBezTo>
                    <a:pt x="270" y="184"/>
                    <a:pt x="270" y="184"/>
                    <a:pt x="270" y="184"/>
                  </a:cubicBezTo>
                  <a:cubicBezTo>
                    <a:pt x="57" y="184"/>
                    <a:pt x="57" y="184"/>
                    <a:pt x="57" y="184"/>
                  </a:cubicBezTo>
                  <a:cubicBezTo>
                    <a:pt x="57" y="36"/>
                    <a:pt x="57" y="36"/>
                    <a:pt x="57" y="36"/>
                  </a:cubicBezTo>
                  <a:cubicBezTo>
                    <a:pt x="270" y="36"/>
                    <a:pt x="270" y="36"/>
                    <a:pt x="270" y="36"/>
                  </a:cubicBezTo>
                  <a:close/>
                  <a:moveTo>
                    <a:pt x="31" y="20"/>
                  </a:moveTo>
                  <a:cubicBezTo>
                    <a:pt x="34" y="20"/>
                    <a:pt x="37" y="23"/>
                    <a:pt x="37" y="26"/>
                  </a:cubicBezTo>
                  <a:cubicBezTo>
                    <a:pt x="37" y="321"/>
                    <a:pt x="37" y="321"/>
                    <a:pt x="37" y="321"/>
                  </a:cubicBezTo>
                  <a:cubicBezTo>
                    <a:pt x="37" y="325"/>
                    <a:pt x="34" y="327"/>
                    <a:pt x="31" y="327"/>
                  </a:cubicBezTo>
                  <a:cubicBezTo>
                    <a:pt x="27" y="327"/>
                    <a:pt x="27" y="327"/>
                    <a:pt x="27" y="327"/>
                  </a:cubicBezTo>
                  <a:cubicBezTo>
                    <a:pt x="23" y="327"/>
                    <a:pt x="20" y="325"/>
                    <a:pt x="20" y="321"/>
                  </a:cubicBezTo>
                  <a:cubicBezTo>
                    <a:pt x="20" y="26"/>
                    <a:pt x="20" y="26"/>
                    <a:pt x="20" y="26"/>
                  </a:cubicBezTo>
                  <a:cubicBezTo>
                    <a:pt x="20" y="23"/>
                    <a:pt x="23" y="20"/>
                    <a:pt x="27" y="20"/>
                  </a:cubicBezTo>
                  <a:lnTo>
                    <a:pt x="31" y="20"/>
                  </a:lnTo>
                  <a:close/>
                  <a:moveTo>
                    <a:pt x="27" y="0"/>
                  </a:moveTo>
                  <a:cubicBezTo>
                    <a:pt x="12" y="0"/>
                    <a:pt x="0" y="12"/>
                    <a:pt x="0" y="26"/>
                  </a:cubicBezTo>
                  <a:cubicBezTo>
                    <a:pt x="0" y="321"/>
                    <a:pt x="0" y="321"/>
                    <a:pt x="0" y="321"/>
                  </a:cubicBezTo>
                  <a:cubicBezTo>
                    <a:pt x="0" y="336"/>
                    <a:pt x="12" y="348"/>
                    <a:pt x="27" y="348"/>
                  </a:cubicBezTo>
                  <a:cubicBezTo>
                    <a:pt x="31" y="348"/>
                    <a:pt x="31" y="348"/>
                    <a:pt x="31" y="348"/>
                  </a:cubicBezTo>
                  <a:cubicBezTo>
                    <a:pt x="45" y="348"/>
                    <a:pt x="57" y="336"/>
                    <a:pt x="57" y="321"/>
                  </a:cubicBezTo>
                  <a:cubicBezTo>
                    <a:pt x="57" y="204"/>
                    <a:pt x="57" y="204"/>
                    <a:pt x="57" y="204"/>
                  </a:cubicBezTo>
                  <a:cubicBezTo>
                    <a:pt x="293" y="204"/>
                    <a:pt x="293" y="204"/>
                    <a:pt x="293" y="204"/>
                  </a:cubicBezTo>
                  <a:cubicBezTo>
                    <a:pt x="302" y="204"/>
                    <a:pt x="307" y="194"/>
                    <a:pt x="301" y="187"/>
                  </a:cubicBezTo>
                  <a:cubicBezTo>
                    <a:pt x="229" y="110"/>
                    <a:pt x="229" y="110"/>
                    <a:pt x="229" y="110"/>
                  </a:cubicBezTo>
                  <a:cubicBezTo>
                    <a:pt x="301" y="33"/>
                    <a:pt x="301" y="33"/>
                    <a:pt x="301" y="33"/>
                  </a:cubicBezTo>
                  <a:cubicBezTo>
                    <a:pt x="303" y="30"/>
                    <a:pt x="304" y="26"/>
                    <a:pt x="302" y="22"/>
                  </a:cubicBezTo>
                  <a:cubicBezTo>
                    <a:pt x="301" y="18"/>
                    <a:pt x="297" y="16"/>
                    <a:pt x="293" y="16"/>
                  </a:cubicBezTo>
                  <a:cubicBezTo>
                    <a:pt x="55" y="16"/>
                    <a:pt x="55" y="16"/>
                    <a:pt x="55" y="16"/>
                  </a:cubicBezTo>
                  <a:cubicBezTo>
                    <a:pt x="51" y="6"/>
                    <a:pt x="41" y="0"/>
                    <a:pt x="31" y="0"/>
                  </a:cubicBezTo>
                  <a:lnTo>
                    <a:pt x="27" y="0"/>
                  </a:lnTo>
                  <a:close/>
                </a:path>
              </a:pathLst>
            </a:custGeom>
            <a:solidFill>
              <a:schemeClr val="bg1"/>
            </a:solidFill>
            <a:ln>
              <a:solidFill>
                <a:schemeClr val="bg1"/>
              </a:solidFill>
            </a:ln>
          </p:spPr>
          <p:txBody>
            <a:bodyPr vert="horz" wrap="square" lIns="21946" tIns="10973" rIns="21946" bIns="10973" numCol="1" anchor="t" anchorCtr="0" compatLnSpc="1">
              <a:prstTxWarp prst="textNoShape">
                <a:avLst/>
              </a:prstTxWarp>
            </a:bodyPr>
            <a:lstStyle/>
            <a:p>
              <a:endParaRPr lang="en-US" sz="432"/>
            </a:p>
          </p:txBody>
        </p:sp>
      </p:grpSp>
      <p:grpSp>
        <p:nvGrpSpPr>
          <p:cNvPr id="46" name="Group 45">
            <a:extLst>
              <a:ext uri="{FF2B5EF4-FFF2-40B4-BE49-F238E27FC236}">
                <a16:creationId xmlns:a16="http://schemas.microsoft.com/office/drawing/2014/main" id="{C49F08D4-9813-D5E2-0A60-C6AA3E083277}"/>
              </a:ext>
            </a:extLst>
          </p:cNvPr>
          <p:cNvGrpSpPr/>
          <p:nvPr/>
        </p:nvGrpSpPr>
        <p:grpSpPr>
          <a:xfrm>
            <a:off x="7849063" y="2191733"/>
            <a:ext cx="2549524" cy="2474533"/>
            <a:chOff x="8107745" y="2084532"/>
            <a:chExt cx="2549524" cy="2474533"/>
          </a:xfrm>
        </p:grpSpPr>
        <p:sp>
          <p:nvSpPr>
            <p:cNvPr id="11" name="Rectangle: Rounded Corners 8">
              <a:extLst>
                <a:ext uri="{FF2B5EF4-FFF2-40B4-BE49-F238E27FC236}">
                  <a16:creationId xmlns:a16="http://schemas.microsoft.com/office/drawing/2014/main" id="{2EFE7BF8-A712-96B8-9909-6316E499D352}"/>
                </a:ext>
              </a:extLst>
            </p:cNvPr>
            <p:cNvSpPr/>
            <p:nvPr/>
          </p:nvSpPr>
          <p:spPr>
            <a:xfrm>
              <a:off x="8603189" y="2084532"/>
              <a:ext cx="1558636" cy="1558636"/>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C85E401F-905E-FBA5-2B7C-89346016BA0B}"/>
                </a:ext>
              </a:extLst>
            </p:cNvPr>
            <p:cNvSpPr txBox="1"/>
            <p:nvPr/>
          </p:nvSpPr>
          <p:spPr>
            <a:xfrm>
              <a:off x="8107745" y="4013328"/>
              <a:ext cx="2549524" cy="430887"/>
            </a:xfrm>
            <a:prstGeom prst="rect">
              <a:avLst/>
            </a:prstGeom>
            <a:noFill/>
          </p:spPr>
          <p:txBody>
            <a:bodyPr wrap="square" rtlCol="0" anchor="ctr">
              <a:spAutoFit/>
            </a:bodyPr>
            <a:lstStyle/>
            <a:p>
              <a:pPr algn="ctr"/>
              <a:r>
                <a:rPr lang="en-GB" sz="2200" b="1" dirty="0">
                  <a:solidFill>
                    <a:schemeClr val="accent3"/>
                  </a:solidFill>
                  <a:latin typeface="Lato" panose="020F0502020204030203" pitchFamily="34" charset="0"/>
                  <a:ea typeface="Lato" panose="020F0502020204030203" pitchFamily="34" charset="0"/>
                  <a:cs typeface="Lato" panose="020F0502020204030203" pitchFamily="34" charset="0"/>
                </a:rPr>
                <a:t>Leadership</a:t>
              </a:r>
              <a:endParaRPr lang="en-US" sz="2200" b="1" dirty="0">
                <a:solidFill>
                  <a:schemeClr val="accent3"/>
                </a:solidFill>
                <a:latin typeface="Lato" panose="020F0502020204030203" pitchFamily="34" charset="0"/>
                <a:ea typeface="Lato" panose="020F0502020204030203" pitchFamily="34" charset="0"/>
                <a:cs typeface="Lato" panose="020F0502020204030203" pitchFamily="34" charset="0"/>
              </a:endParaRPr>
            </a:p>
          </p:txBody>
        </p:sp>
        <p:cxnSp>
          <p:nvCxnSpPr>
            <p:cNvPr id="19" name="Straight Connector 18">
              <a:extLst>
                <a:ext uri="{FF2B5EF4-FFF2-40B4-BE49-F238E27FC236}">
                  <a16:creationId xmlns:a16="http://schemas.microsoft.com/office/drawing/2014/main" id="{722011DA-B781-AF9F-F130-039C3146277C}"/>
                </a:ext>
              </a:extLst>
            </p:cNvPr>
            <p:cNvCxnSpPr>
              <a:cxnSpLocks/>
            </p:cNvCxnSpPr>
            <p:nvPr/>
          </p:nvCxnSpPr>
          <p:spPr>
            <a:xfrm>
              <a:off x="9245275" y="4559065"/>
              <a:ext cx="27446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Freeform 147">
              <a:extLst>
                <a:ext uri="{FF2B5EF4-FFF2-40B4-BE49-F238E27FC236}">
                  <a16:creationId xmlns:a16="http://schemas.microsoft.com/office/drawing/2014/main" id="{69BD7DC7-150A-6398-B751-498FFDAE3C68}"/>
                </a:ext>
              </a:extLst>
            </p:cNvPr>
            <p:cNvSpPr>
              <a:spLocks noEditPoints="1"/>
            </p:cNvSpPr>
            <p:nvPr/>
          </p:nvSpPr>
          <p:spPr bwMode="auto">
            <a:xfrm>
              <a:off x="8818704" y="2365625"/>
              <a:ext cx="1127606" cy="984159"/>
            </a:xfrm>
            <a:custGeom>
              <a:avLst/>
              <a:gdLst>
                <a:gd name="T0" fmla="*/ 128 w 161"/>
                <a:gd name="T1" fmla="*/ 92 h 160"/>
                <a:gd name="T2" fmla="*/ 98 w 161"/>
                <a:gd name="T3" fmla="*/ 96 h 160"/>
                <a:gd name="T4" fmla="*/ 73 w 161"/>
                <a:gd name="T5" fmla="*/ 94 h 160"/>
                <a:gd name="T6" fmla="*/ 28 w 161"/>
                <a:gd name="T7" fmla="*/ 105 h 160"/>
                <a:gd name="T8" fmla="*/ 2 w 161"/>
                <a:gd name="T9" fmla="*/ 94 h 160"/>
                <a:gd name="T10" fmla="*/ 9 w 161"/>
                <a:gd name="T11" fmla="*/ 160 h 160"/>
                <a:gd name="T12" fmla="*/ 41 w 161"/>
                <a:gd name="T13" fmla="*/ 143 h 160"/>
                <a:gd name="T14" fmla="*/ 88 w 161"/>
                <a:gd name="T15" fmla="*/ 139 h 160"/>
                <a:gd name="T16" fmla="*/ 158 w 161"/>
                <a:gd name="T17" fmla="*/ 103 h 160"/>
                <a:gd name="T18" fmla="*/ 137 w 161"/>
                <a:gd name="T19" fmla="*/ 96 h 160"/>
                <a:gd name="T20" fmla="*/ 128 w 161"/>
                <a:gd name="T21" fmla="*/ 94 h 160"/>
                <a:gd name="T22" fmla="*/ 111 w 161"/>
                <a:gd name="T23" fmla="*/ 98 h 160"/>
                <a:gd name="T24" fmla="*/ 11 w 161"/>
                <a:gd name="T25" fmla="*/ 156 h 160"/>
                <a:gd name="T26" fmla="*/ 39 w 161"/>
                <a:gd name="T27" fmla="*/ 156 h 160"/>
                <a:gd name="T28" fmla="*/ 88 w 161"/>
                <a:gd name="T29" fmla="*/ 135 h 160"/>
                <a:gd name="T30" fmla="*/ 39 w 161"/>
                <a:gd name="T31" fmla="*/ 139 h 160"/>
                <a:gd name="T32" fmla="*/ 41 w 161"/>
                <a:gd name="T33" fmla="*/ 100 h 160"/>
                <a:gd name="T34" fmla="*/ 83 w 161"/>
                <a:gd name="T35" fmla="*/ 100 h 160"/>
                <a:gd name="T36" fmla="*/ 101 w 161"/>
                <a:gd name="T37" fmla="*/ 109 h 160"/>
                <a:gd name="T38" fmla="*/ 101 w 161"/>
                <a:gd name="T39" fmla="*/ 113 h 160"/>
                <a:gd name="T40" fmla="*/ 120 w 161"/>
                <a:gd name="T41" fmla="*/ 109 h 160"/>
                <a:gd name="T42" fmla="*/ 109 w 161"/>
                <a:gd name="T43" fmla="*/ 130 h 160"/>
                <a:gd name="T44" fmla="*/ 28 w 161"/>
                <a:gd name="T45" fmla="*/ 151 h 160"/>
                <a:gd name="T46" fmla="*/ 17 w 161"/>
                <a:gd name="T47" fmla="*/ 147 h 160"/>
                <a:gd name="T48" fmla="*/ 21 w 161"/>
                <a:gd name="T49" fmla="*/ 147 h 160"/>
                <a:gd name="T50" fmla="*/ 96 w 161"/>
                <a:gd name="T51" fmla="*/ 21 h 160"/>
                <a:gd name="T52" fmla="*/ 64 w 161"/>
                <a:gd name="T53" fmla="*/ 15 h 160"/>
                <a:gd name="T54" fmla="*/ 68 w 161"/>
                <a:gd name="T55" fmla="*/ 15 h 160"/>
                <a:gd name="T56" fmla="*/ 92 w 161"/>
                <a:gd name="T57" fmla="*/ 21 h 160"/>
                <a:gd name="T58" fmla="*/ 68 w 161"/>
                <a:gd name="T59" fmla="*/ 15 h 160"/>
                <a:gd name="T60" fmla="*/ 51 w 161"/>
                <a:gd name="T61" fmla="*/ 79 h 160"/>
                <a:gd name="T62" fmla="*/ 107 w 161"/>
                <a:gd name="T63" fmla="*/ 79 h 160"/>
                <a:gd name="T64" fmla="*/ 143 w 161"/>
                <a:gd name="T65" fmla="*/ 70 h 160"/>
                <a:gd name="T66" fmla="*/ 126 w 161"/>
                <a:gd name="T67" fmla="*/ 43 h 160"/>
                <a:gd name="T68" fmla="*/ 103 w 161"/>
                <a:gd name="T69" fmla="*/ 45 h 160"/>
                <a:gd name="T70" fmla="*/ 79 w 161"/>
                <a:gd name="T71" fmla="*/ 45 h 160"/>
                <a:gd name="T72" fmla="*/ 58 w 161"/>
                <a:gd name="T73" fmla="*/ 45 h 160"/>
                <a:gd name="T74" fmla="*/ 47 w 161"/>
                <a:gd name="T75" fmla="*/ 43 h 160"/>
                <a:gd name="T76" fmla="*/ 30 w 161"/>
                <a:gd name="T77" fmla="*/ 43 h 160"/>
                <a:gd name="T78" fmla="*/ 17 w 161"/>
                <a:gd name="T79" fmla="*/ 72 h 160"/>
                <a:gd name="T80" fmla="*/ 130 w 161"/>
                <a:gd name="T81" fmla="*/ 47 h 160"/>
                <a:gd name="T82" fmla="*/ 107 w 161"/>
                <a:gd name="T83" fmla="*/ 70 h 160"/>
                <a:gd name="T84" fmla="*/ 109 w 161"/>
                <a:gd name="T85" fmla="*/ 47 h 160"/>
                <a:gd name="T86" fmla="*/ 79 w 161"/>
                <a:gd name="T87" fmla="*/ 49 h 160"/>
                <a:gd name="T88" fmla="*/ 103 w 161"/>
                <a:gd name="T89" fmla="*/ 77 h 160"/>
                <a:gd name="T90" fmla="*/ 19 w 161"/>
                <a:gd name="T91" fmla="*/ 58 h 160"/>
                <a:gd name="T92" fmla="*/ 49 w 161"/>
                <a:gd name="T93" fmla="*/ 47 h 160"/>
                <a:gd name="T94" fmla="*/ 51 w 161"/>
                <a:gd name="T95" fmla="*/ 70 h 160"/>
                <a:gd name="T96" fmla="*/ 120 w 161"/>
                <a:gd name="T97" fmla="*/ 42 h 160"/>
                <a:gd name="T98" fmla="*/ 135 w 161"/>
                <a:gd name="T99" fmla="*/ 21 h 160"/>
                <a:gd name="T100" fmla="*/ 105 w 161"/>
                <a:gd name="T101" fmla="*/ 27 h 160"/>
                <a:gd name="T102" fmla="*/ 109 w 161"/>
                <a:gd name="T103" fmla="*/ 21 h 160"/>
                <a:gd name="T104" fmla="*/ 126 w 161"/>
                <a:gd name="T105" fmla="*/ 14 h 160"/>
                <a:gd name="T106" fmla="*/ 120 w 161"/>
                <a:gd name="T107" fmla="*/ 38 h 160"/>
                <a:gd name="T108" fmla="*/ 38 w 161"/>
                <a:gd name="T109" fmla="*/ 42 h 160"/>
                <a:gd name="T110" fmla="*/ 49 w 161"/>
                <a:gd name="T111" fmla="*/ 12 h 160"/>
                <a:gd name="T112" fmla="*/ 26 w 161"/>
                <a:gd name="T113" fmla="*/ 21 h 160"/>
                <a:gd name="T114" fmla="*/ 30 w 161"/>
                <a:gd name="T115" fmla="*/ 21 h 160"/>
                <a:gd name="T116" fmla="*/ 47 w 161"/>
                <a:gd name="T117" fmla="*/ 14 h 160"/>
                <a:gd name="T118" fmla="*/ 47 w 161"/>
                <a:gd name="T119" fmla="*/ 34 h 160"/>
                <a:gd name="T120" fmla="*/ 30 w 161"/>
                <a:gd name="T121" fmla="*/ 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160">
                  <a:moveTo>
                    <a:pt x="158" y="98"/>
                  </a:moveTo>
                  <a:cubicBezTo>
                    <a:pt x="156" y="92"/>
                    <a:pt x="148" y="90"/>
                    <a:pt x="141" y="94"/>
                  </a:cubicBezTo>
                  <a:cubicBezTo>
                    <a:pt x="137" y="90"/>
                    <a:pt x="133" y="90"/>
                    <a:pt x="128" y="92"/>
                  </a:cubicBezTo>
                  <a:cubicBezTo>
                    <a:pt x="126" y="92"/>
                    <a:pt x="126" y="92"/>
                    <a:pt x="126" y="92"/>
                  </a:cubicBezTo>
                  <a:cubicBezTo>
                    <a:pt x="120" y="88"/>
                    <a:pt x="113" y="88"/>
                    <a:pt x="109" y="90"/>
                  </a:cubicBezTo>
                  <a:cubicBezTo>
                    <a:pt x="98" y="96"/>
                    <a:pt x="98" y="96"/>
                    <a:pt x="98" y="96"/>
                  </a:cubicBezTo>
                  <a:cubicBezTo>
                    <a:pt x="83" y="96"/>
                    <a:pt x="83" y="96"/>
                    <a:pt x="83" y="96"/>
                  </a:cubicBezTo>
                  <a:cubicBezTo>
                    <a:pt x="81" y="96"/>
                    <a:pt x="77" y="96"/>
                    <a:pt x="75" y="94"/>
                  </a:cubicBezTo>
                  <a:cubicBezTo>
                    <a:pt x="73" y="94"/>
                    <a:pt x="73" y="94"/>
                    <a:pt x="73" y="94"/>
                  </a:cubicBezTo>
                  <a:cubicBezTo>
                    <a:pt x="62" y="88"/>
                    <a:pt x="49" y="90"/>
                    <a:pt x="39" y="96"/>
                  </a:cubicBezTo>
                  <a:cubicBezTo>
                    <a:pt x="34" y="100"/>
                    <a:pt x="34" y="100"/>
                    <a:pt x="34" y="100"/>
                  </a:cubicBezTo>
                  <a:cubicBezTo>
                    <a:pt x="32" y="103"/>
                    <a:pt x="30" y="103"/>
                    <a:pt x="28" y="105"/>
                  </a:cubicBezTo>
                  <a:cubicBezTo>
                    <a:pt x="26" y="96"/>
                    <a:pt x="26" y="96"/>
                    <a:pt x="26" y="96"/>
                  </a:cubicBezTo>
                  <a:cubicBezTo>
                    <a:pt x="26" y="94"/>
                    <a:pt x="26" y="94"/>
                    <a:pt x="24" y="94"/>
                  </a:cubicBezTo>
                  <a:cubicBezTo>
                    <a:pt x="2" y="94"/>
                    <a:pt x="2" y="94"/>
                    <a:pt x="2" y="94"/>
                  </a:cubicBezTo>
                  <a:cubicBezTo>
                    <a:pt x="0" y="94"/>
                    <a:pt x="0" y="96"/>
                    <a:pt x="0" y="96"/>
                  </a:cubicBezTo>
                  <a:cubicBezTo>
                    <a:pt x="6" y="158"/>
                    <a:pt x="6" y="158"/>
                    <a:pt x="6" y="158"/>
                  </a:cubicBezTo>
                  <a:cubicBezTo>
                    <a:pt x="9" y="160"/>
                    <a:pt x="9" y="160"/>
                    <a:pt x="9" y="160"/>
                  </a:cubicBezTo>
                  <a:cubicBezTo>
                    <a:pt x="43" y="160"/>
                    <a:pt x="43" y="160"/>
                    <a:pt x="43" y="160"/>
                  </a:cubicBezTo>
                  <a:cubicBezTo>
                    <a:pt x="43" y="160"/>
                    <a:pt x="45" y="158"/>
                    <a:pt x="45" y="156"/>
                  </a:cubicBezTo>
                  <a:cubicBezTo>
                    <a:pt x="41" y="143"/>
                    <a:pt x="41" y="143"/>
                    <a:pt x="41" y="143"/>
                  </a:cubicBezTo>
                  <a:cubicBezTo>
                    <a:pt x="54" y="135"/>
                    <a:pt x="54" y="135"/>
                    <a:pt x="54" y="135"/>
                  </a:cubicBezTo>
                  <a:cubicBezTo>
                    <a:pt x="56" y="132"/>
                    <a:pt x="58" y="132"/>
                    <a:pt x="60" y="132"/>
                  </a:cubicBezTo>
                  <a:cubicBezTo>
                    <a:pt x="88" y="139"/>
                    <a:pt x="88" y="139"/>
                    <a:pt x="88" y="139"/>
                  </a:cubicBezTo>
                  <a:cubicBezTo>
                    <a:pt x="96" y="139"/>
                    <a:pt x="103" y="139"/>
                    <a:pt x="109" y="135"/>
                  </a:cubicBezTo>
                  <a:cubicBezTo>
                    <a:pt x="111" y="135"/>
                    <a:pt x="111" y="135"/>
                    <a:pt x="111" y="135"/>
                  </a:cubicBezTo>
                  <a:cubicBezTo>
                    <a:pt x="158" y="103"/>
                    <a:pt x="158" y="103"/>
                    <a:pt x="158" y="103"/>
                  </a:cubicBezTo>
                  <a:cubicBezTo>
                    <a:pt x="161" y="100"/>
                    <a:pt x="161" y="100"/>
                    <a:pt x="158" y="98"/>
                  </a:cubicBezTo>
                  <a:close/>
                  <a:moveTo>
                    <a:pt x="128" y="94"/>
                  </a:moveTo>
                  <a:cubicBezTo>
                    <a:pt x="133" y="94"/>
                    <a:pt x="135" y="94"/>
                    <a:pt x="137" y="96"/>
                  </a:cubicBezTo>
                  <a:cubicBezTo>
                    <a:pt x="118" y="107"/>
                    <a:pt x="118" y="107"/>
                    <a:pt x="118" y="107"/>
                  </a:cubicBezTo>
                  <a:cubicBezTo>
                    <a:pt x="118" y="105"/>
                    <a:pt x="116" y="105"/>
                    <a:pt x="116" y="103"/>
                  </a:cubicBezTo>
                  <a:lnTo>
                    <a:pt x="128" y="94"/>
                  </a:lnTo>
                  <a:close/>
                  <a:moveTo>
                    <a:pt x="111" y="94"/>
                  </a:moveTo>
                  <a:cubicBezTo>
                    <a:pt x="113" y="92"/>
                    <a:pt x="118" y="92"/>
                    <a:pt x="122" y="94"/>
                  </a:cubicBezTo>
                  <a:cubicBezTo>
                    <a:pt x="111" y="98"/>
                    <a:pt x="111" y="98"/>
                    <a:pt x="111" y="98"/>
                  </a:cubicBezTo>
                  <a:cubicBezTo>
                    <a:pt x="109" y="98"/>
                    <a:pt x="109" y="96"/>
                    <a:pt x="107" y="96"/>
                  </a:cubicBezTo>
                  <a:lnTo>
                    <a:pt x="111" y="94"/>
                  </a:lnTo>
                  <a:close/>
                  <a:moveTo>
                    <a:pt x="11" y="156"/>
                  </a:moveTo>
                  <a:cubicBezTo>
                    <a:pt x="4" y="98"/>
                    <a:pt x="4" y="98"/>
                    <a:pt x="4" y="98"/>
                  </a:cubicBezTo>
                  <a:cubicBezTo>
                    <a:pt x="21" y="98"/>
                    <a:pt x="21" y="98"/>
                    <a:pt x="21" y="98"/>
                  </a:cubicBezTo>
                  <a:cubicBezTo>
                    <a:pt x="39" y="156"/>
                    <a:pt x="39" y="156"/>
                    <a:pt x="39" y="156"/>
                  </a:cubicBezTo>
                  <a:lnTo>
                    <a:pt x="11" y="156"/>
                  </a:lnTo>
                  <a:close/>
                  <a:moveTo>
                    <a:pt x="109" y="130"/>
                  </a:moveTo>
                  <a:cubicBezTo>
                    <a:pt x="103" y="135"/>
                    <a:pt x="94" y="135"/>
                    <a:pt x="88" y="135"/>
                  </a:cubicBezTo>
                  <a:cubicBezTo>
                    <a:pt x="60" y="128"/>
                    <a:pt x="60" y="128"/>
                    <a:pt x="60" y="128"/>
                  </a:cubicBezTo>
                  <a:cubicBezTo>
                    <a:pt x="58" y="128"/>
                    <a:pt x="54" y="128"/>
                    <a:pt x="51" y="130"/>
                  </a:cubicBezTo>
                  <a:cubicBezTo>
                    <a:pt x="39" y="139"/>
                    <a:pt x="39" y="139"/>
                    <a:pt x="39" y="139"/>
                  </a:cubicBezTo>
                  <a:cubicBezTo>
                    <a:pt x="30" y="109"/>
                    <a:pt x="30" y="109"/>
                    <a:pt x="30" y="109"/>
                  </a:cubicBezTo>
                  <a:cubicBezTo>
                    <a:pt x="32" y="107"/>
                    <a:pt x="34" y="107"/>
                    <a:pt x="36" y="105"/>
                  </a:cubicBezTo>
                  <a:cubicBezTo>
                    <a:pt x="41" y="100"/>
                    <a:pt x="41" y="100"/>
                    <a:pt x="41" y="100"/>
                  </a:cubicBezTo>
                  <a:cubicBezTo>
                    <a:pt x="51" y="94"/>
                    <a:pt x="62" y="92"/>
                    <a:pt x="71" y="96"/>
                  </a:cubicBezTo>
                  <a:cubicBezTo>
                    <a:pt x="73" y="98"/>
                    <a:pt x="73" y="98"/>
                    <a:pt x="73" y="98"/>
                  </a:cubicBezTo>
                  <a:cubicBezTo>
                    <a:pt x="77" y="100"/>
                    <a:pt x="81" y="100"/>
                    <a:pt x="83" y="100"/>
                  </a:cubicBezTo>
                  <a:cubicBezTo>
                    <a:pt x="103" y="100"/>
                    <a:pt x="103" y="100"/>
                    <a:pt x="103" y="100"/>
                  </a:cubicBezTo>
                  <a:cubicBezTo>
                    <a:pt x="109" y="100"/>
                    <a:pt x="113" y="105"/>
                    <a:pt x="113" y="109"/>
                  </a:cubicBezTo>
                  <a:cubicBezTo>
                    <a:pt x="101" y="109"/>
                    <a:pt x="101" y="109"/>
                    <a:pt x="101" y="109"/>
                  </a:cubicBezTo>
                  <a:cubicBezTo>
                    <a:pt x="96" y="109"/>
                    <a:pt x="90" y="109"/>
                    <a:pt x="86" y="109"/>
                  </a:cubicBezTo>
                  <a:cubicBezTo>
                    <a:pt x="83" y="111"/>
                    <a:pt x="83" y="115"/>
                    <a:pt x="86" y="113"/>
                  </a:cubicBezTo>
                  <a:cubicBezTo>
                    <a:pt x="92" y="113"/>
                    <a:pt x="96" y="113"/>
                    <a:pt x="101" y="113"/>
                  </a:cubicBezTo>
                  <a:cubicBezTo>
                    <a:pt x="116" y="113"/>
                    <a:pt x="116" y="113"/>
                    <a:pt x="116" y="113"/>
                  </a:cubicBezTo>
                  <a:cubicBezTo>
                    <a:pt x="118" y="113"/>
                    <a:pt x="118" y="113"/>
                    <a:pt x="118" y="111"/>
                  </a:cubicBezTo>
                  <a:cubicBezTo>
                    <a:pt x="120" y="109"/>
                    <a:pt x="120" y="109"/>
                    <a:pt x="120" y="109"/>
                  </a:cubicBezTo>
                  <a:cubicBezTo>
                    <a:pt x="143" y="98"/>
                    <a:pt x="143" y="98"/>
                    <a:pt x="143" y="98"/>
                  </a:cubicBezTo>
                  <a:cubicBezTo>
                    <a:pt x="148" y="96"/>
                    <a:pt x="152" y="96"/>
                    <a:pt x="154" y="100"/>
                  </a:cubicBezTo>
                  <a:lnTo>
                    <a:pt x="109" y="130"/>
                  </a:lnTo>
                  <a:close/>
                  <a:moveTo>
                    <a:pt x="17" y="147"/>
                  </a:moveTo>
                  <a:cubicBezTo>
                    <a:pt x="17" y="149"/>
                    <a:pt x="19" y="151"/>
                    <a:pt x="21" y="151"/>
                  </a:cubicBezTo>
                  <a:cubicBezTo>
                    <a:pt x="23" y="154"/>
                    <a:pt x="26" y="154"/>
                    <a:pt x="28" y="151"/>
                  </a:cubicBezTo>
                  <a:cubicBezTo>
                    <a:pt x="30" y="149"/>
                    <a:pt x="30" y="147"/>
                    <a:pt x="30" y="143"/>
                  </a:cubicBezTo>
                  <a:cubicBezTo>
                    <a:pt x="28" y="140"/>
                    <a:pt x="26" y="140"/>
                    <a:pt x="23" y="140"/>
                  </a:cubicBezTo>
                  <a:cubicBezTo>
                    <a:pt x="19" y="140"/>
                    <a:pt x="17" y="143"/>
                    <a:pt x="17" y="147"/>
                  </a:cubicBezTo>
                  <a:close/>
                  <a:moveTo>
                    <a:pt x="23" y="145"/>
                  </a:moveTo>
                  <a:cubicBezTo>
                    <a:pt x="26" y="145"/>
                    <a:pt x="28" y="147"/>
                    <a:pt x="26" y="147"/>
                  </a:cubicBezTo>
                  <a:cubicBezTo>
                    <a:pt x="23" y="149"/>
                    <a:pt x="21" y="149"/>
                    <a:pt x="21" y="147"/>
                  </a:cubicBezTo>
                  <a:cubicBezTo>
                    <a:pt x="21" y="145"/>
                    <a:pt x="23" y="145"/>
                    <a:pt x="23" y="145"/>
                  </a:cubicBezTo>
                  <a:close/>
                  <a:moveTo>
                    <a:pt x="79" y="38"/>
                  </a:moveTo>
                  <a:cubicBezTo>
                    <a:pt x="88" y="38"/>
                    <a:pt x="96" y="30"/>
                    <a:pt x="96" y="21"/>
                  </a:cubicBezTo>
                  <a:cubicBezTo>
                    <a:pt x="96" y="15"/>
                    <a:pt x="96" y="15"/>
                    <a:pt x="96" y="15"/>
                  </a:cubicBezTo>
                  <a:cubicBezTo>
                    <a:pt x="96" y="7"/>
                    <a:pt x="88" y="0"/>
                    <a:pt x="79" y="0"/>
                  </a:cubicBezTo>
                  <a:cubicBezTo>
                    <a:pt x="71" y="0"/>
                    <a:pt x="64" y="7"/>
                    <a:pt x="64" y="15"/>
                  </a:cubicBezTo>
                  <a:cubicBezTo>
                    <a:pt x="64" y="21"/>
                    <a:pt x="64" y="21"/>
                    <a:pt x="64" y="21"/>
                  </a:cubicBezTo>
                  <a:cubicBezTo>
                    <a:pt x="64" y="30"/>
                    <a:pt x="71" y="38"/>
                    <a:pt x="79" y="38"/>
                  </a:cubicBezTo>
                  <a:close/>
                  <a:moveTo>
                    <a:pt x="68" y="15"/>
                  </a:moveTo>
                  <a:cubicBezTo>
                    <a:pt x="68" y="9"/>
                    <a:pt x="73" y="5"/>
                    <a:pt x="79" y="5"/>
                  </a:cubicBezTo>
                  <a:cubicBezTo>
                    <a:pt x="86" y="5"/>
                    <a:pt x="92" y="9"/>
                    <a:pt x="92" y="15"/>
                  </a:cubicBezTo>
                  <a:cubicBezTo>
                    <a:pt x="92" y="21"/>
                    <a:pt x="92" y="21"/>
                    <a:pt x="92" y="21"/>
                  </a:cubicBezTo>
                  <a:cubicBezTo>
                    <a:pt x="92" y="28"/>
                    <a:pt x="86" y="34"/>
                    <a:pt x="79" y="34"/>
                  </a:cubicBezTo>
                  <a:cubicBezTo>
                    <a:pt x="73" y="34"/>
                    <a:pt x="68" y="28"/>
                    <a:pt x="68" y="21"/>
                  </a:cubicBezTo>
                  <a:cubicBezTo>
                    <a:pt x="68" y="15"/>
                    <a:pt x="68" y="15"/>
                    <a:pt x="68" y="15"/>
                  </a:cubicBezTo>
                  <a:close/>
                  <a:moveTo>
                    <a:pt x="17" y="72"/>
                  </a:moveTo>
                  <a:cubicBezTo>
                    <a:pt x="51" y="72"/>
                    <a:pt x="51" y="72"/>
                    <a:pt x="51" y="72"/>
                  </a:cubicBezTo>
                  <a:cubicBezTo>
                    <a:pt x="51" y="79"/>
                    <a:pt x="51" y="79"/>
                    <a:pt x="51" y="79"/>
                  </a:cubicBezTo>
                  <a:cubicBezTo>
                    <a:pt x="53" y="81"/>
                    <a:pt x="53" y="81"/>
                    <a:pt x="53" y="81"/>
                  </a:cubicBezTo>
                  <a:cubicBezTo>
                    <a:pt x="105" y="81"/>
                    <a:pt x="105" y="81"/>
                    <a:pt x="105" y="81"/>
                  </a:cubicBezTo>
                  <a:cubicBezTo>
                    <a:pt x="107" y="81"/>
                    <a:pt x="107" y="79"/>
                    <a:pt x="107" y="79"/>
                  </a:cubicBezTo>
                  <a:cubicBezTo>
                    <a:pt x="107" y="72"/>
                    <a:pt x="107" y="72"/>
                    <a:pt x="107" y="72"/>
                  </a:cubicBezTo>
                  <a:cubicBezTo>
                    <a:pt x="141" y="72"/>
                    <a:pt x="141" y="72"/>
                    <a:pt x="141" y="72"/>
                  </a:cubicBezTo>
                  <a:cubicBezTo>
                    <a:pt x="143" y="72"/>
                    <a:pt x="143" y="72"/>
                    <a:pt x="143" y="70"/>
                  </a:cubicBezTo>
                  <a:cubicBezTo>
                    <a:pt x="143" y="58"/>
                    <a:pt x="143" y="58"/>
                    <a:pt x="143" y="58"/>
                  </a:cubicBezTo>
                  <a:cubicBezTo>
                    <a:pt x="143" y="49"/>
                    <a:pt x="137" y="43"/>
                    <a:pt x="128" y="43"/>
                  </a:cubicBezTo>
                  <a:cubicBezTo>
                    <a:pt x="128" y="43"/>
                    <a:pt x="128" y="43"/>
                    <a:pt x="126" y="43"/>
                  </a:cubicBezTo>
                  <a:cubicBezTo>
                    <a:pt x="126" y="47"/>
                    <a:pt x="122" y="47"/>
                    <a:pt x="120" y="47"/>
                  </a:cubicBezTo>
                  <a:cubicBezTo>
                    <a:pt x="118" y="47"/>
                    <a:pt x="113" y="45"/>
                    <a:pt x="111" y="43"/>
                  </a:cubicBezTo>
                  <a:cubicBezTo>
                    <a:pt x="107" y="43"/>
                    <a:pt x="105" y="43"/>
                    <a:pt x="103" y="45"/>
                  </a:cubicBezTo>
                  <a:cubicBezTo>
                    <a:pt x="100" y="40"/>
                    <a:pt x="96" y="38"/>
                    <a:pt x="90" y="38"/>
                  </a:cubicBezTo>
                  <a:cubicBezTo>
                    <a:pt x="90" y="38"/>
                    <a:pt x="90" y="38"/>
                    <a:pt x="88" y="40"/>
                  </a:cubicBezTo>
                  <a:cubicBezTo>
                    <a:pt x="85" y="43"/>
                    <a:pt x="83" y="45"/>
                    <a:pt x="79" y="45"/>
                  </a:cubicBezTo>
                  <a:cubicBezTo>
                    <a:pt x="77" y="45"/>
                    <a:pt x="73" y="43"/>
                    <a:pt x="70" y="38"/>
                  </a:cubicBezTo>
                  <a:cubicBezTo>
                    <a:pt x="70" y="38"/>
                    <a:pt x="70" y="38"/>
                    <a:pt x="68" y="38"/>
                  </a:cubicBezTo>
                  <a:cubicBezTo>
                    <a:pt x="64" y="38"/>
                    <a:pt x="60" y="40"/>
                    <a:pt x="58" y="45"/>
                  </a:cubicBezTo>
                  <a:cubicBezTo>
                    <a:pt x="55" y="45"/>
                    <a:pt x="55" y="45"/>
                    <a:pt x="55" y="45"/>
                  </a:cubicBezTo>
                  <a:cubicBezTo>
                    <a:pt x="53" y="43"/>
                    <a:pt x="51" y="43"/>
                    <a:pt x="49" y="43"/>
                  </a:cubicBezTo>
                  <a:cubicBezTo>
                    <a:pt x="47" y="43"/>
                    <a:pt x="47" y="43"/>
                    <a:pt x="47" y="43"/>
                  </a:cubicBezTo>
                  <a:cubicBezTo>
                    <a:pt x="45" y="47"/>
                    <a:pt x="43" y="47"/>
                    <a:pt x="38" y="47"/>
                  </a:cubicBezTo>
                  <a:cubicBezTo>
                    <a:pt x="36" y="47"/>
                    <a:pt x="34" y="45"/>
                    <a:pt x="32" y="43"/>
                  </a:cubicBezTo>
                  <a:cubicBezTo>
                    <a:pt x="30" y="43"/>
                    <a:pt x="30" y="43"/>
                    <a:pt x="30" y="43"/>
                  </a:cubicBezTo>
                  <a:cubicBezTo>
                    <a:pt x="21" y="43"/>
                    <a:pt x="15" y="49"/>
                    <a:pt x="15" y="58"/>
                  </a:cubicBezTo>
                  <a:cubicBezTo>
                    <a:pt x="15" y="70"/>
                    <a:pt x="15" y="70"/>
                    <a:pt x="15" y="70"/>
                  </a:cubicBezTo>
                  <a:cubicBezTo>
                    <a:pt x="15" y="72"/>
                    <a:pt x="15" y="72"/>
                    <a:pt x="17" y="72"/>
                  </a:cubicBezTo>
                  <a:close/>
                  <a:moveTo>
                    <a:pt x="109" y="47"/>
                  </a:moveTo>
                  <a:cubicBezTo>
                    <a:pt x="111" y="49"/>
                    <a:pt x="115" y="51"/>
                    <a:pt x="120" y="51"/>
                  </a:cubicBezTo>
                  <a:cubicBezTo>
                    <a:pt x="124" y="51"/>
                    <a:pt x="128" y="49"/>
                    <a:pt x="130" y="47"/>
                  </a:cubicBezTo>
                  <a:cubicBezTo>
                    <a:pt x="135" y="47"/>
                    <a:pt x="139" y="53"/>
                    <a:pt x="139" y="58"/>
                  </a:cubicBezTo>
                  <a:cubicBezTo>
                    <a:pt x="139" y="70"/>
                    <a:pt x="139" y="70"/>
                    <a:pt x="139" y="70"/>
                  </a:cubicBezTo>
                  <a:cubicBezTo>
                    <a:pt x="107" y="70"/>
                    <a:pt x="107" y="70"/>
                    <a:pt x="107" y="70"/>
                  </a:cubicBezTo>
                  <a:cubicBezTo>
                    <a:pt x="107" y="55"/>
                    <a:pt x="107" y="55"/>
                    <a:pt x="107" y="55"/>
                  </a:cubicBezTo>
                  <a:cubicBezTo>
                    <a:pt x="107" y="53"/>
                    <a:pt x="107" y="51"/>
                    <a:pt x="105" y="49"/>
                  </a:cubicBezTo>
                  <a:cubicBezTo>
                    <a:pt x="107" y="47"/>
                    <a:pt x="107" y="47"/>
                    <a:pt x="109" y="47"/>
                  </a:cubicBezTo>
                  <a:close/>
                  <a:moveTo>
                    <a:pt x="55" y="55"/>
                  </a:moveTo>
                  <a:cubicBezTo>
                    <a:pt x="55" y="49"/>
                    <a:pt x="62" y="43"/>
                    <a:pt x="68" y="43"/>
                  </a:cubicBezTo>
                  <a:cubicBezTo>
                    <a:pt x="70" y="47"/>
                    <a:pt x="75" y="49"/>
                    <a:pt x="79" y="49"/>
                  </a:cubicBezTo>
                  <a:cubicBezTo>
                    <a:pt x="83" y="49"/>
                    <a:pt x="88" y="47"/>
                    <a:pt x="92" y="43"/>
                  </a:cubicBezTo>
                  <a:cubicBezTo>
                    <a:pt x="98" y="45"/>
                    <a:pt x="103" y="49"/>
                    <a:pt x="103" y="55"/>
                  </a:cubicBezTo>
                  <a:cubicBezTo>
                    <a:pt x="103" y="77"/>
                    <a:pt x="103" y="77"/>
                    <a:pt x="103" y="77"/>
                  </a:cubicBezTo>
                  <a:cubicBezTo>
                    <a:pt x="55" y="77"/>
                    <a:pt x="55" y="77"/>
                    <a:pt x="55" y="77"/>
                  </a:cubicBezTo>
                  <a:cubicBezTo>
                    <a:pt x="55" y="55"/>
                    <a:pt x="55" y="55"/>
                    <a:pt x="55" y="55"/>
                  </a:cubicBezTo>
                  <a:close/>
                  <a:moveTo>
                    <a:pt x="19" y="58"/>
                  </a:moveTo>
                  <a:cubicBezTo>
                    <a:pt x="19" y="51"/>
                    <a:pt x="23" y="47"/>
                    <a:pt x="30" y="47"/>
                  </a:cubicBezTo>
                  <a:cubicBezTo>
                    <a:pt x="32" y="49"/>
                    <a:pt x="36" y="51"/>
                    <a:pt x="38" y="51"/>
                  </a:cubicBezTo>
                  <a:cubicBezTo>
                    <a:pt x="43" y="51"/>
                    <a:pt x="47" y="49"/>
                    <a:pt x="49" y="47"/>
                  </a:cubicBezTo>
                  <a:cubicBezTo>
                    <a:pt x="51" y="47"/>
                    <a:pt x="53" y="47"/>
                    <a:pt x="53" y="49"/>
                  </a:cubicBezTo>
                  <a:cubicBezTo>
                    <a:pt x="53" y="51"/>
                    <a:pt x="51" y="53"/>
                    <a:pt x="51" y="55"/>
                  </a:cubicBezTo>
                  <a:cubicBezTo>
                    <a:pt x="51" y="70"/>
                    <a:pt x="51" y="70"/>
                    <a:pt x="51" y="70"/>
                  </a:cubicBezTo>
                  <a:cubicBezTo>
                    <a:pt x="19" y="70"/>
                    <a:pt x="19" y="70"/>
                    <a:pt x="19" y="70"/>
                  </a:cubicBezTo>
                  <a:cubicBezTo>
                    <a:pt x="19" y="58"/>
                    <a:pt x="19" y="58"/>
                    <a:pt x="19" y="58"/>
                  </a:cubicBezTo>
                  <a:close/>
                  <a:moveTo>
                    <a:pt x="120" y="42"/>
                  </a:moveTo>
                  <a:cubicBezTo>
                    <a:pt x="124" y="42"/>
                    <a:pt x="126" y="40"/>
                    <a:pt x="131" y="38"/>
                  </a:cubicBezTo>
                  <a:cubicBezTo>
                    <a:pt x="133" y="36"/>
                    <a:pt x="135" y="32"/>
                    <a:pt x="135" y="27"/>
                  </a:cubicBezTo>
                  <a:cubicBezTo>
                    <a:pt x="135" y="21"/>
                    <a:pt x="135" y="21"/>
                    <a:pt x="135" y="21"/>
                  </a:cubicBezTo>
                  <a:cubicBezTo>
                    <a:pt x="135" y="14"/>
                    <a:pt x="128" y="8"/>
                    <a:pt x="120" y="8"/>
                  </a:cubicBezTo>
                  <a:cubicBezTo>
                    <a:pt x="111" y="8"/>
                    <a:pt x="105" y="14"/>
                    <a:pt x="105" y="21"/>
                  </a:cubicBezTo>
                  <a:cubicBezTo>
                    <a:pt x="105" y="27"/>
                    <a:pt x="105" y="27"/>
                    <a:pt x="105" y="27"/>
                  </a:cubicBezTo>
                  <a:cubicBezTo>
                    <a:pt x="105" y="32"/>
                    <a:pt x="107" y="36"/>
                    <a:pt x="109" y="38"/>
                  </a:cubicBezTo>
                  <a:cubicBezTo>
                    <a:pt x="111" y="40"/>
                    <a:pt x="115" y="42"/>
                    <a:pt x="120" y="42"/>
                  </a:cubicBezTo>
                  <a:close/>
                  <a:moveTo>
                    <a:pt x="109" y="21"/>
                  </a:moveTo>
                  <a:cubicBezTo>
                    <a:pt x="109" y="19"/>
                    <a:pt x="111" y="16"/>
                    <a:pt x="113" y="14"/>
                  </a:cubicBezTo>
                  <a:cubicBezTo>
                    <a:pt x="113" y="12"/>
                    <a:pt x="118" y="12"/>
                    <a:pt x="120" y="12"/>
                  </a:cubicBezTo>
                  <a:cubicBezTo>
                    <a:pt x="122" y="12"/>
                    <a:pt x="124" y="12"/>
                    <a:pt x="126" y="14"/>
                  </a:cubicBezTo>
                  <a:cubicBezTo>
                    <a:pt x="128" y="16"/>
                    <a:pt x="131" y="19"/>
                    <a:pt x="131" y="21"/>
                  </a:cubicBezTo>
                  <a:cubicBezTo>
                    <a:pt x="131" y="27"/>
                    <a:pt x="131" y="27"/>
                    <a:pt x="131" y="27"/>
                  </a:cubicBezTo>
                  <a:cubicBezTo>
                    <a:pt x="131" y="34"/>
                    <a:pt x="124" y="38"/>
                    <a:pt x="120" y="38"/>
                  </a:cubicBezTo>
                  <a:cubicBezTo>
                    <a:pt x="113" y="38"/>
                    <a:pt x="109" y="34"/>
                    <a:pt x="109" y="27"/>
                  </a:cubicBezTo>
                  <a:cubicBezTo>
                    <a:pt x="109" y="21"/>
                    <a:pt x="109" y="21"/>
                    <a:pt x="109" y="21"/>
                  </a:cubicBezTo>
                  <a:close/>
                  <a:moveTo>
                    <a:pt x="38" y="42"/>
                  </a:moveTo>
                  <a:cubicBezTo>
                    <a:pt x="47" y="42"/>
                    <a:pt x="54" y="36"/>
                    <a:pt x="54" y="27"/>
                  </a:cubicBezTo>
                  <a:cubicBezTo>
                    <a:pt x="54" y="21"/>
                    <a:pt x="54" y="21"/>
                    <a:pt x="54" y="21"/>
                  </a:cubicBezTo>
                  <a:cubicBezTo>
                    <a:pt x="54" y="19"/>
                    <a:pt x="51" y="14"/>
                    <a:pt x="49" y="12"/>
                  </a:cubicBezTo>
                  <a:cubicBezTo>
                    <a:pt x="47" y="8"/>
                    <a:pt x="43" y="8"/>
                    <a:pt x="38" y="8"/>
                  </a:cubicBezTo>
                  <a:cubicBezTo>
                    <a:pt x="36" y="8"/>
                    <a:pt x="32" y="8"/>
                    <a:pt x="30" y="12"/>
                  </a:cubicBezTo>
                  <a:cubicBezTo>
                    <a:pt x="26" y="14"/>
                    <a:pt x="26" y="19"/>
                    <a:pt x="26" y="21"/>
                  </a:cubicBezTo>
                  <a:cubicBezTo>
                    <a:pt x="26" y="27"/>
                    <a:pt x="26" y="27"/>
                    <a:pt x="26" y="27"/>
                  </a:cubicBezTo>
                  <a:cubicBezTo>
                    <a:pt x="26" y="36"/>
                    <a:pt x="32" y="42"/>
                    <a:pt x="38" y="42"/>
                  </a:cubicBezTo>
                  <a:close/>
                  <a:moveTo>
                    <a:pt x="30" y="21"/>
                  </a:moveTo>
                  <a:cubicBezTo>
                    <a:pt x="30" y="19"/>
                    <a:pt x="30" y="16"/>
                    <a:pt x="32" y="14"/>
                  </a:cubicBezTo>
                  <a:cubicBezTo>
                    <a:pt x="34" y="12"/>
                    <a:pt x="36" y="12"/>
                    <a:pt x="38" y="12"/>
                  </a:cubicBezTo>
                  <a:cubicBezTo>
                    <a:pt x="43" y="12"/>
                    <a:pt x="45" y="12"/>
                    <a:pt x="47" y="14"/>
                  </a:cubicBezTo>
                  <a:cubicBezTo>
                    <a:pt x="47" y="16"/>
                    <a:pt x="49" y="19"/>
                    <a:pt x="49" y="21"/>
                  </a:cubicBezTo>
                  <a:cubicBezTo>
                    <a:pt x="49" y="27"/>
                    <a:pt x="49" y="27"/>
                    <a:pt x="49" y="27"/>
                  </a:cubicBezTo>
                  <a:cubicBezTo>
                    <a:pt x="49" y="29"/>
                    <a:pt x="47" y="34"/>
                    <a:pt x="47" y="34"/>
                  </a:cubicBezTo>
                  <a:cubicBezTo>
                    <a:pt x="45" y="36"/>
                    <a:pt x="43" y="38"/>
                    <a:pt x="38" y="38"/>
                  </a:cubicBezTo>
                  <a:cubicBezTo>
                    <a:pt x="36" y="38"/>
                    <a:pt x="34" y="36"/>
                    <a:pt x="32" y="34"/>
                  </a:cubicBezTo>
                  <a:cubicBezTo>
                    <a:pt x="30" y="34"/>
                    <a:pt x="30" y="29"/>
                    <a:pt x="30" y="27"/>
                  </a:cubicBezTo>
                  <a:cubicBezTo>
                    <a:pt x="30" y="21"/>
                    <a:pt x="30" y="21"/>
                    <a:pt x="30" y="21"/>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8182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2F721-936B-AE8A-B6A8-CF6BE7276B0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1754A4B-3B3A-D33A-D48D-46DB3897CB22}"/>
              </a:ext>
            </a:extLst>
          </p:cNvPr>
          <p:cNvSpPr/>
          <p:nvPr/>
        </p:nvSpPr>
        <p:spPr>
          <a:xfrm>
            <a:off x="-139888" y="1451480"/>
            <a:ext cx="11069145" cy="853208"/>
          </a:xfrm>
          <a:prstGeom prst="rect">
            <a:avLst/>
          </a:prstGeom>
          <a:solidFill>
            <a:srgbClr val="3166CD"/>
          </a:solidFill>
          <a:ln>
            <a:noFill/>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i="0" u="none" strike="noStrike" kern="0" normalizeH="0" baseline="0" noProof="0" dirty="0">
              <a:ln w="0">
                <a:solidFill>
                  <a:srgbClr val="3166CD"/>
                </a:solidFill>
              </a:ln>
              <a:effectLst>
                <a:outerShdw blurRad="38100" dist="19050" dir="2700000" algn="tl" rotWithShape="0">
                  <a:schemeClr val="dk1">
                    <a:alpha val="40000"/>
                  </a:schemeClr>
                </a:outerShdw>
              </a:effectLst>
              <a:uLnTx/>
              <a:uFillTx/>
              <a:latin typeface="DM Sans 14pt"/>
              <a:ea typeface="+mn-ea"/>
              <a:cs typeface="+mn-cs"/>
            </a:endParaRPr>
          </a:p>
        </p:txBody>
      </p:sp>
      <p:sp>
        <p:nvSpPr>
          <p:cNvPr id="2" name="Title 1">
            <a:extLst>
              <a:ext uri="{FF2B5EF4-FFF2-40B4-BE49-F238E27FC236}">
                <a16:creationId xmlns:a16="http://schemas.microsoft.com/office/drawing/2014/main" id="{EA4EB4AA-6201-96F4-C599-E8A055091ACA}"/>
              </a:ext>
            </a:extLst>
          </p:cNvPr>
          <p:cNvSpPr>
            <a:spLocks noGrp="1"/>
          </p:cNvSpPr>
          <p:nvPr>
            <p:ph type="title"/>
          </p:nvPr>
        </p:nvSpPr>
        <p:spPr>
          <a:xfrm>
            <a:off x="6429" y="1582487"/>
            <a:ext cx="10568668" cy="640643"/>
          </a:xfrm>
        </p:spPr>
        <p:txBody>
          <a:bodyPr/>
          <a:lstStyle/>
          <a:p>
            <a:r>
              <a:rPr lang="en-US" sz="4400" b="0" dirty="0">
                <a:ln w="0"/>
                <a:effectLst>
                  <a:outerShdw blurRad="50800" dist="38100" dir="2700000" algn="tl" rotWithShape="0">
                    <a:prstClr val="black">
                      <a:alpha val="40000"/>
                    </a:prstClr>
                  </a:outerShdw>
                </a:effectLst>
              </a:rPr>
              <a:t>Talent Development is About </a:t>
            </a:r>
          </a:p>
        </p:txBody>
      </p:sp>
      <p:sp>
        <p:nvSpPr>
          <p:cNvPr id="19" name="Title 1">
            <a:extLst>
              <a:ext uri="{FF2B5EF4-FFF2-40B4-BE49-F238E27FC236}">
                <a16:creationId xmlns:a16="http://schemas.microsoft.com/office/drawing/2014/main" id="{B5D0311D-83C1-89E8-0570-2B455B244810}"/>
              </a:ext>
            </a:extLst>
          </p:cNvPr>
          <p:cNvSpPr txBox="1">
            <a:spLocks/>
          </p:cNvSpPr>
          <p:nvPr/>
        </p:nvSpPr>
        <p:spPr>
          <a:xfrm>
            <a:off x="7522806" y="1576193"/>
            <a:ext cx="2431142" cy="640643"/>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b="0" dirty="0">
                <a:ln w="0">
                  <a:solidFill>
                    <a:srgbClr val="3166CD"/>
                  </a:solidFill>
                </a:ln>
                <a:solidFill>
                  <a:srgbClr val="FFC000"/>
                </a:solidFill>
                <a:effectLst>
                  <a:outerShdw blurRad="50800" dist="38100" dir="2700000" algn="tl" rotWithShape="0">
                    <a:prstClr val="black">
                      <a:alpha val="40000"/>
                    </a:prstClr>
                  </a:outerShdw>
                </a:effectLst>
              </a:rPr>
              <a:t>Impact.</a:t>
            </a:r>
          </a:p>
        </p:txBody>
      </p:sp>
      <p:sp>
        <p:nvSpPr>
          <p:cNvPr id="4" name="Title 1">
            <a:extLst>
              <a:ext uri="{FF2B5EF4-FFF2-40B4-BE49-F238E27FC236}">
                <a16:creationId xmlns:a16="http://schemas.microsoft.com/office/drawing/2014/main" id="{709A6B17-A658-1709-96A7-F2E0F2C5E689}"/>
              </a:ext>
            </a:extLst>
          </p:cNvPr>
          <p:cNvSpPr txBox="1">
            <a:spLocks/>
          </p:cNvSpPr>
          <p:nvPr/>
        </p:nvSpPr>
        <p:spPr>
          <a:xfrm>
            <a:off x="993648" y="3730353"/>
            <a:ext cx="10204704" cy="16459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800" b="0" dirty="0"/>
              <a:t>Leaders build </a:t>
            </a:r>
            <a:r>
              <a:rPr lang="en-US" sz="4800" b="0" dirty="0">
                <a:solidFill>
                  <a:srgbClr val="3166CD"/>
                </a:solidFill>
              </a:rPr>
              <a:t>stronger communities </a:t>
            </a:r>
          </a:p>
          <a:p>
            <a:pPr algn="ctr"/>
            <a:r>
              <a:rPr lang="en-US" sz="4800" b="0" dirty="0"/>
              <a:t>by </a:t>
            </a:r>
            <a:r>
              <a:rPr lang="en-US" sz="4800" b="0" dirty="0">
                <a:solidFill>
                  <a:srgbClr val="3166CD"/>
                </a:solidFill>
              </a:rPr>
              <a:t>investing in new talent.</a:t>
            </a:r>
            <a:endParaRPr lang="en-US" sz="4800" dirty="0">
              <a:solidFill>
                <a:srgbClr val="3166CD"/>
              </a:solidFill>
            </a:endParaRPr>
          </a:p>
        </p:txBody>
      </p:sp>
      <p:sp>
        <p:nvSpPr>
          <p:cNvPr id="11" name="Oval 10">
            <a:extLst>
              <a:ext uri="{FF2B5EF4-FFF2-40B4-BE49-F238E27FC236}">
                <a16:creationId xmlns:a16="http://schemas.microsoft.com/office/drawing/2014/main" id="{BC071AFB-FB43-E55D-D763-6F06DE09D168}"/>
              </a:ext>
            </a:extLst>
          </p:cNvPr>
          <p:cNvSpPr/>
          <p:nvPr/>
        </p:nvSpPr>
        <p:spPr>
          <a:xfrm>
            <a:off x="10439298" y="1451480"/>
            <a:ext cx="827856" cy="853208"/>
          </a:xfrm>
          <a:prstGeom prst="ellipse">
            <a:avLst/>
          </a:prstGeom>
          <a:solidFill>
            <a:srgbClr val="FFFFFF"/>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DM Sans 14pt"/>
              <a:ea typeface="+mn-ea"/>
              <a:cs typeface="+mn-cs"/>
            </a:endParaRPr>
          </a:p>
        </p:txBody>
      </p:sp>
      <p:sp>
        <p:nvSpPr>
          <p:cNvPr id="5" name="Freeform 152">
            <a:extLst>
              <a:ext uri="{FF2B5EF4-FFF2-40B4-BE49-F238E27FC236}">
                <a16:creationId xmlns:a16="http://schemas.microsoft.com/office/drawing/2014/main" id="{7A75533D-12BB-0C66-36D8-E139F09BC4EB}"/>
              </a:ext>
            </a:extLst>
          </p:cNvPr>
          <p:cNvSpPr>
            <a:spLocks noEditPoints="1"/>
          </p:cNvSpPr>
          <p:nvPr/>
        </p:nvSpPr>
        <p:spPr bwMode="auto">
          <a:xfrm>
            <a:off x="10679079" y="1644809"/>
            <a:ext cx="427258" cy="466549"/>
          </a:xfrm>
          <a:custGeom>
            <a:avLst/>
            <a:gdLst>
              <a:gd name="T0" fmla="*/ 270 w 307"/>
              <a:gd name="T1" fmla="*/ 36 h 348"/>
              <a:gd name="T2" fmla="*/ 208 w 307"/>
              <a:gd name="T3" fmla="*/ 103 h 348"/>
              <a:gd name="T4" fmla="*/ 208 w 307"/>
              <a:gd name="T5" fmla="*/ 117 h 348"/>
              <a:gd name="T6" fmla="*/ 270 w 307"/>
              <a:gd name="T7" fmla="*/ 184 h 348"/>
              <a:gd name="T8" fmla="*/ 57 w 307"/>
              <a:gd name="T9" fmla="*/ 184 h 348"/>
              <a:gd name="T10" fmla="*/ 57 w 307"/>
              <a:gd name="T11" fmla="*/ 36 h 348"/>
              <a:gd name="T12" fmla="*/ 270 w 307"/>
              <a:gd name="T13" fmla="*/ 36 h 348"/>
              <a:gd name="T14" fmla="*/ 31 w 307"/>
              <a:gd name="T15" fmla="*/ 20 h 348"/>
              <a:gd name="T16" fmla="*/ 37 w 307"/>
              <a:gd name="T17" fmla="*/ 26 h 348"/>
              <a:gd name="T18" fmla="*/ 37 w 307"/>
              <a:gd name="T19" fmla="*/ 321 h 348"/>
              <a:gd name="T20" fmla="*/ 31 w 307"/>
              <a:gd name="T21" fmla="*/ 327 h 348"/>
              <a:gd name="T22" fmla="*/ 27 w 307"/>
              <a:gd name="T23" fmla="*/ 327 h 348"/>
              <a:gd name="T24" fmla="*/ 20 w 307"/>
              <a:gd name="T25" fmla="*/ 321 h 348"/>
              <a:gd name="T26" fmla="*/ 20 w 307"/>
              <a:gd name="T27" fmla="*/ 26 h 348"/>
              <a:gd name="T28" fmla="*/ 27 w 307"/>
              <a:gd name="T29" fmla="*/ 20 h 348"/>
              <a:gd name="T30" fmla="*/ 31 w 307"/>
              <a:gd name="T31" fmla="*/ 20 h 348"/>
              <a:gd name="T32" fmla="*/ 27 w 307"/>
              <a:gd name="T33" fmla="*/ 0 h 348"/>
              <a:gd name="T34" fmla="*/ 0 w 307"/>
              <a:gd name="T35" fmla="*/ 26 h 348"/>
              <a:gd name="T36" fmla="*/ 0 w 307"/>
              <a:gd name="T37" fmla="*/ 321 h 348"/>
              <a:gd name="T38" fmla="*/ 27 w 307"/>
              <a:gd name="T39" fmla="*/ 348 h 348"/>
              <a:gd name="T40" fmla="*/ 31 w 307"/>
              <a:gd name="T41" fmla="*/ 348 h 348"/>
              <a:gd name="T42" fmla="*/ 57 w 307"/>
              <a:gd name="T43" fmla="*/ 321 h 348"/>
              <a:gd name="T44" fmla="*/ 57 w 307"/>
              <a:gd name="T45" fmla="*/ 204 h 348"/>
              <a:gd name="T46" fmla="*/ 293 w 307"/>
              <a:gd name="T47" fmla="*/ 204 h 348"/>
              <a:gd name="T48" fmla="*/ 301 w 307"/>
              <a:gd name="T49" fmla="*/ 187 h 348"/>
              <a:gd name="T50" fmla="*/ 229 w 307"/>
              <a:gd name="T51" fmla="*/ 110 h 348"/>
              <a:gd name="T52" fmla="*/ 301 w 307"/>
              <a:gd name="T53" fmla="*/ 33 h 348"/>
              <a:gd name="T54" fmla="*/ 302 w 307"/>
              <a:gd name="T55" fmla="*/ 22 h 348"/>
              <a:gd name="T56" fmla="*/ 293 w 307"/>
              <a:gd name="T57" fmla="*/ 16 h 348"/>
              <a:gd name="T58" fmla="*/ 55 w 307"/>
              <a:gd name="T59" fmla="*/ 16 h 348"/>
              <a:gd name="T60" fmla="*/ 31 w 307"/>
              <a:gd name="T61" fmla="*/ 0 h 348"/>
              <a:gd name="T62" fmla="*/ 27 w 307"/>
              <a:gd name="T6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348">
                <a:moveTo>
                  <a:pt x="270" y="36"/>
                </a:moveTo>
                <a:cubicBezTo>
                  <a:pt x="208" y="103"/>
                  <a:pt x="208" y="103"/>
                  <a:pt x="208" y="103"/>
                </a:cubicBezTo>
                <a:cubicBezTo>
                  <a:pt x="205" y="107"/>
                  <a:pt x="205" y="113"/>
                  <a:pt x="208" y="117"/>
                </a:cubicBezTo>
                <a:cubicBezTo>
                  <a:pt x="270" y="184"/>
                  <a:pt x="270" y="184"/>
                  <a:pt x="270" y="184"/>
                </a:cubicBezTo>
                <a:cubicBezTo>
                  <a:pt x="57" y="184"/>
                  <a:pt x="57" y="184"/>
                  <a:pt x="57" y="184"/>
                </a:cubicBezTo>
                <a:cubicBezTo>
                  <a:pt x="57" y="36"/>
                  <a:pt x="57" y="36"/>
                  <a:pt x="57" y="36"/>
                </a:cubicBezTo>
                <a:cubicBezTo>
                  <a:pt x="270" y="36"/>
                  <a:pt x="270" y="36"/>
                  <a:pt x="270" y="36"/>
                </a:cubicBezTo>
                <a:close/>
                <a:moveTo>
                  <a:pt x="31" y="20"/>
                </a:moveTo>
                <a:cubicBezTo>
                  <a:pt x="34" y="20"/>
                  <a:pt x="37" y="23"/>
                  <a:pt x="37" y="26"/>
                </a:cubicBezTo>
                <a:cubicBezTo>
                  <a:pt x="37" y="321"/>
                  <a:pt x="37" y="321"/>
                  <a:pt x="37" y="321"/>
                </a:cubicBezTo>
                <a:cubicBezTo>
                  <a:pt x="37" y="325"/>
                  <a:pt x="34" y="327"/>
                  <a:pt x="31" y="327"/>
                </a:cubicBezTo>
                <a:cubicBezTo>
                  <a:pt x="27" y="327"/>
                  <a:pt x="27" y="327"/>
                  <a:pt x="27" y="327"/>
                </a:cubicBezTo>
                <a:cubicBezTo>
                  <a:pt x="23" y="327"/>
                  <a:pt x="20" y="325"/>
                  <a:pt x="20" y="321"/>
                </a:cubicBezTo>
                <a:cubicBezTo>
                  <a:pt x="20" y="26"/>
                  <a:pt x="20" y="26"/>
                  <a:pt x="20" y="26"/>
                </a:cubicBezTo>
                <a:cubicBezTo>
                  <a:pt x="20" y="23"/>
                  <a:pt x="23" y="20"/>
                  <a:pt x="27" y="20"/>
                </a:cubicBezTo>
                <a:lnTo>
                  <a:pt x="31" y="20"/>
                </a:lnTo>
                <a:close/>
                <a:moveTo>
                  <a:pt x="27" y="0"/>
                </a:moveTo>
                <a:cubicBezTo>
                  <a:pt x="12" y="0"/>
                  <a:pt x="0" y="12"/>
                  <a:pt x="0" y="26"/>
                </a:cubicBezTo>
                <a:cubicBezTo>
                  <a:pt x="0" y="321"/>
                  <a:pt x="0" y="321"/>
                  <a:pt x="0" y="321"/>
                </a:cubicBezTo>
                <a:cubicBezTo>
                  <a:pt x="0" y="336"/>
                  <a:pt x="12" y="348"/>
                  <a:pt x="27" y="348"/>
                </a:cubicBezTo>
                <a:cubicBezTo>
                  <a:pt x="31" y="348"/>
                  <a:pt x="31" y="348"/>
                  <a:pt x="31" y="348"/>
                </a:cubicBezTo>
                <a:cubicBezTo>
                  <a:pt x="45" y="348"/>
                  <a:pt x="57" y="336"/>
                  <a:pt x="57" y="321"/>
                </a:cubicBezTo>
                <a:cubicBezTo>
                  <a:pt x="57" y="204"/>
                  <a:pt x="57" y="204"/>
                  <a:pt x="57" y="204"/>
                </a:cubicBezTo>
                <a:cubicBezTo>
                  <a:pt x="293" y="204"/>
                  <a:pt x="293" y="204"/>
                  <a:pt x="293" y="204"/>
                </a:cubicBezTo>
                <a:cubicBezTo>
                  <a:pt x="302" y="204"/>
                  <a:pt x="307" y="194"/>
                  <a:pt x="301" y="187"/>
                </a:cubicBezTo>
                <a:cubicBezTo>
                  <a:pt x="229" y="110"/>
                  <a:pt x="229" y="110"/>
                  <a:pt x="229" y="110"/>
                </a:cubicBezTo>
                <a:cubicBezTo>
                  <a:pt x="301" y="33"/>
                  <a:pt x="301" y="33"/>
                  <a:pt x="301" y="33"/>
                </a:cubicBezTo>
                <a:cubicBezTo>
                  <a:pt x="303" y="30"/>
                  <a:pt x="304" y="26"/>
                  <a:pt x="302" y="22"/>
                </a:cubicBezTo>
                <a:cubicBezTo>
                  <a:pt x="301" y="18"/>
                  <a:pt x="297" y="16"/>
                  <a:pt x="293" y="16"/>
                </a:cubicBezTo>
                <a:cubicBezTo>
                  <a:pt x="55" y="16"/>
                  <a:pt x="55" y="16"/>
                  <a:pt x="55" y="16"/>
                </a:cubicBezTo>
                <a:cubicBezTo>
                  <a:pt x="51" y="6"/>
                  <a:pt x="41" y="0"/>
                  <a:pt x="31" y="0"/>
                </a:cubicBezTo>
                <a:lnTo>
                  <a:pt x="27" y="0"/>
                </a:lnTo>
                <a:close/>
              </a:path>
            </a:pathLst>
          </a:custGeom>
          <a:solidFill>
            <a:srgbClr val="3166CD"/>
          </a:solidFill>
          <a:ln>
            <a:noFill/>
          </a:ln>
        </p:spPr>
        <p:txBody>
          <a:bodyPr vert="horz" wrap="square" lIns="21946" tIns="10973" rIns="21946" bIns="10973" numCol="1" anchor="t" anchorCtr="0" compatLnSpc="1">
            <a:prstTxWarp prst="textNoShape">
              <a:avLst/>
            </a:prstTxWarp>
          </a:bodyPr>
          <a:lstStyle/>
          <a:p>
            <a:endParaRPr lang="en-US" sz="432"/>
          </a:p>
        </p:txBody>
      </p:sp>
      <p:sp>
        <p:nvSpPr>
          <p:cNvPr id="6" name="Rectangle: Rounded Corners 2">
            <a:extLst>
              <a:ext uri="{FF2B5EF4-FFF2-40B4-BE49-F238E27FC236}">
                <a16:creationId xmlns:a16="http://schemas.microsoft.com/office/drawing/2014/main" id="{FF033086-9869-BA9E-96B7-AA9774C3989B}"/>
              </a:ext>
            </a:extLst>
          </p:cNvPr>
          <p:cNvSpPr/>
          <p:nvPr/>
        </p:nvSpPr>
        <p:spPr>
          <a:xfrm>
            <a:off x="8027392" y="578136"/>
            <a:ext cx="2991543" cy="295339"/>
          </a:xfrm>
          <a:prstGeom prst="roundRect">
            <a:avLst>
              <a:gd name="adj" fmla="val 50000"/>
            </a:avLst>
          </a:prstGeom>
          <a:solidFill>
            <a:srgbClr val="3166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Lato" panose="020F0502020204030203" pitchFamily="34" charset="0"/>
              <a:ea typeface="Lato" panose="020F0502020204030203" pitchFamily="34" charset="0"/>
              <a:cs typeface="Lato" panose="020F0502020204030203" pitchFamily="34" charset="0"/>
            </a:endParaRPr>
          </a:p>
        </p:txBody>
      </p:sp>
      <p:sp>
        <p:nvSpPr>
          <p:cNvPr id="7" name="Rectangle: Rounded Corners 3">
            <a:extLst>
              <a:ext uri="{FF2B5EF4-FFF2-40B4-BE49-F238E27FC236}">
                <a16:creationId xmlns:a16="http://schemas.microsoft.com/office/drawing/2014/main" id="{48CC7287-AABB-B548-44E4-16D8FAF824B2}"/>
              </a:ext>
            </a:extLst>
          </p:cNvPr>
          <p:cNvSpPr/>
          <p:nvPr/>
        </p:nvSpPr>
        <p:spPr>
          <a:xfrm>
            <a:off x="8096858" y="589118"/>
            <a:ext cx="842010" cy="258132"/>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43CAFE95-89C7-C46E-DAAF-725B380AAB69}"/>
              </a:ext>
            </a:extLst>
          </p:cNvPr>
          <p:cNvSpPr txBox="1"/>
          <p:nvPr/>
        </p:nvSpPr>
        <p:spPr>
          <a:xfrm>
            <a:off x="8190166" y="589118"/>
            <a:ext cx="655394" cy="276999"/>
          </a:xfrm>
          <a:prstGeom prst="rect">
            <a:avLst/>
          </a:prstGeom>
          <a:noFill/>
        </p:spPr>
        <p:txBody>
          <a:bodyPr wrap="square" rtlCol="0">
            <a:spAutoFit/>
          </a:bodyPr>
          <a:lstStyle/>
          <a:p>
            <a:pPr algn="ctr"/>
            <a:r>
              <a:rPr lang="en-ID" sz="1200" dirty="0">
                <a:solidFill>
                  <a:srgbClr val="F28041"/>
                </a:solidFill>
                <a:latin typeface="Lato" panose="020F0502020204030203" pitchFamily="34" charset="0"/>
                <a:ea typeface="Lato" panose="020F0502020204030203" pitchFamily="34" charset="0"/>
                <a:cs typeface="Lato" panose="020F0502020204030203" pitchFamily="34" charset="0"/>
              </a:rPr>
              <a:t>Impact</a:t>
            </a:r>
          </a:p>
        </p:txBody>
      </p:sp>
      <p:sp>
        <p:nvSpPr>
          <p:cNvPr id="10" name="TextBox 9">
            <a:extLst>
              <a:ext uri="{FF2B5EF4-FFF2-40B4-BE49-F238E27FC236}">
                <a16:creationId xmlns:a16="http://schemas.microsoft.com/office/drawing/2014/main" id="{A444FEA1-D979-2F90-2EAB-D5CA09C457D1}"/>
              </a:ext>
            </a:extLst>
          </p:cNvPr>
          <p:cNvSpPr txBox="1"/>
          <p:nvPr/>
        </p:nvSpPr>
        <p:spPr>
          <a:xfrm>
            <a:off x="9032176" y="579684"/>
            <a:ext cx="1034455" cy="276999"/>
          </a:xfrm>
          <a:prstGeom prst="rect">
            <a:avLst/>
          </a:prstGeom>
          <a:noFill/>
        </p:spPr>
        <p:txBody>
          <a:bodyPr wrap="square" rtlCol="0">
            <a:spAutoFit/>
          </a:bodyPr>
          <a:lstStyle/>
          <a:p>
            <a:pPr algn="ctr"/>
            <a:r>
              <a:rPr lang="en-ID" sz="1200" dirty="0">
                <a:solidFill>
                  <a:schemeClr val="bg1"/>
                </a:solidFill>
                <a:latin typeface="Lato" panose="020F0502020204030203" pitchFamily="34" charset="0"/>
                <a:ea typeface="Lato" panose="020F0502020204030203" pitchFamily="34" charset="0"/>
                <a:cs typeface="Lato" panose="020F0502020204030203" pitchFamily="34" charset="0"/>
              </a:rPr>
              <a:t>Strategy</a:t>
            </a:r>
          </a:p>
        </p:txBody>
      </p:sp>
      <p:sp>
        <p:nvSpPr>
          <p:cNvPr id="12" name="TextBox 11">
            <a:extLst>
              <a:ext uri="{FF2B5EF4-FFF2-40B4-BE49-F238E27FC236}">
                <a16:creationId xmlns:a16="http://schemas.microsoft.com/office/drawing/2014/main" id="{E329D5FA-8A7B-8F48-A4D3-6C215509192D}"/>
              </a:ext>
            </a:extLst>
          </p:cNvPr>
          <p:cNvSpPr txBox="1"/>
          <p:nvPr/>
        </p:nvSpPr>
        <p:spPr>
          <a:xfrm>
            <a:off x="9953948" y="589118"/>
            <a:ext cx="1222103" cy="276999"/>
          </a:xfrm>
          <a:prstGeom prst="rect">
            <a:avLst/>
          </a:prstGeom>
          <a:noFill/>
        </p:spPr>
        <p:txBody>
          <a:bodyPr wrap="square" rtlCol="0">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Leadership</a:t>
            </a:r>
            <a:endParaRPr lang="en-ID"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1472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89" t="-10454" b="-10454"/>
            </a:stretch>
          </a:blipFill>
        </p:spPr>
        <p:txBody>
          <a:bodyPr/>
          <a:lstStyle/>
          <a:p>
            <a:endParaRPr lang="en-US" sz="1200"/>
          </a:p>
        </p:txBody>
      </p:sp>
      <p:grpSp>
        <p:nvGrpSpPr>
          <p:cNvPr id="3" name="Group 3"/>
          <p:cNvGrpSpPr/>
          <p:nvPr/>
        </p:nvGrpSpPr>
        <p:grpSpPr>
          <a:xfrm>
            <a:off x="6058741" y="792478"/>
            <a:ext cx="5447459" cy="3667228"/>
            <a:chOff x="0" y="0"/>
            <a:chExt cx="2160905" cy="1463517"/>
          </a:xfrm>
        </p:grpSpPr>
        <p:sp>
          <p:nvSpPr>
            <p:cNvPr id="4" name="Freeform 4"/>
            <p:cNvSpPr/>
            <p:nvPr/>
          </p:nvSpPr>
          <p:spPr>
            <a:xfrm>
              <a:off x="0" y="0"/>
              <a:ext cx="2160905" cy="1463517"/>
            </a:xfrm>
            <a:custGeom>
              <a:avLst/>
              <a:gdLst/>
              <a:ahLst/>
              <a:cxnLst/>
              <a:rect l="l" t="t" r="r" b="b"/>
              <a:pathLst>
                <a:path w="2160905" h="1463517">
                  <a:moveTo>
                    <a:pt x="0" y="0"/>
                  </a:moveTo>
                  <a:lnTo>
                    <a:pt x="2160905" y="0"/>
                  </a:lnTo>
                  <a:lnTo>
                    <a:pt x="2160905" y="1463517"/>
                  </a:lnTo>
                  <a:lnTo>
                    <a:pt x="0" y="1463517"/>
                  </a:lnTo>
                  <a:close/>
                </a:path>
              </a:pathLst>
            </a:custGeom>
            <a:solidFill>
              <a:srgbClr val="0B3954">
                <a:alpha val="63922"/>
              </a:srgbClr>
            </a:solidFill>
          </p:spPr>
          <p:txBody>
            <a:bodyPr/>
            <a:lstStyle/>
            <a:p>
              <a:endParaRPr lang="en-US" sz="1200"/>
            </a:p>
          </p:txBody>
        </p:sp>
      </p:grpSp>
      <p:sp>
        <p:nvSpPr>
          <p:cNvPr id="5" name="TextBox 5"/>
          <p:cNvSpPr txBox="1"/>
          <p:nvPr/>
        </p:nvSpPr>
        <p:spPr>
          <a:xfrm>
            <a:off x="6219908" y="1141197"/>
            <a:ext cx="5286293" cy="3152658"/>
          </a:xfrm>
          <a:prstGeom prst="rect">
            <a:avLst/>
          </a:prstGeom>
        </p:spPr>
        <p:txBody>
          <a:bodyPr lIns="0" tIns="0" rIns="0" bIns="0" rtlCol="0" anchor="t">
            <a:spAutoFit/>
          </a:bodyPr>
          <a:lstStyle/>
          <a:p>
            <a:pPr algn="ctr">
              <a:lnSpc>
                <a:spcPts val="4197"/>
              </a:lnSpc>
            </a:pPr>
            <a:r>
              <a:rPr lang="en-US" sz="299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         of           </a:t>
            </a:r>
          </a:p>
          <a:p>
            <a:pPr algn="ctr">
              <a:lnSpc>
                <a:spcPts val="4197"/>
              </a:lnSpc>
            </a:pPr>
            <a:r>
              <a:rPr lang="en-US" sz="299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local government leaders </a:t>
            </a:r>
          </a:p>
          <a:p>
            <a:pPr algn="ctr">
              <a:lnSpc>
                <a:spcPts val="4197"/>
              </a:lnSpc>
            </a:pPr>
            <a:r>
              <a:rPr lang="en-US" sz="299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in North Carolina </a:t>
            </a:r>
          </a:p>
          <a:p>
            <a:pPr algn="ctr">
              <a:lnSpc>
                <a:spcPts val="4197"/>
              </a:lnSpc>
            </a:pPr>
            <a:r>
              <a:rPr lang="en-US" sz="299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are eligible to retire.</a:t>
            </a:r>
          </a:p>
          <a:p>
            <a:pPr algn="ctr">
              <a:lnSpc>
                <a:spcPts val="4197"/>
              </a:lnSpc>
            </a:pPr>
            <a:r>
              <a:rPr lang="en-US" sz="2038"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This percentage is exacerbated in rural and economically distressed communities.  </a:t>
            </a:r>
          </a:p>
        </p:txBody>
      </p:sp>
      <p:sp>
        <p:nvSpPr>
          <p:cNvPr id="6" name="TextBox 6"/>
          <p:cNvSpPr txBox="1"/>
          <p:nvPr/>
        </p:nvSpPr>
        <p:spPr>
          <a:xfrm>
            <a:off x="7070337" y="790815"/>
            <a:ext cx="2103240" cy="1038489"/>
          </a:xfrm>
          <a:prstGeom prst="rect">
            <a:avLst/>
          </a:prstGeom>
        </p:spPr>
        <p:txBody>
          <a:bodyPr lIns="0" tIns="0" rIns="0" bIns="0" rtlCol="0" anchor="t">
            <a:spAutoFit/>
          </a:bodyPr>
          <a:lstStyle/>
          <a:p>
            <a:pPr>
              <a:lnSpc>
                <a:spcPts val="8027"/>
              </a:lnSpc>
            </a:pPr>
            <a:r>
              <a:rPr lang="en-US" sz="7947" i="1" dirty="0">
                <a:solidFill>
                  <a:srgbClr val="FFFFFF"/>
                </a:solidFill>
                <a:latin typeface="Lato" panose="020F0502020204030203" pitchFamily="34" charset="0"/>
                <a:ea typeface="Lato" panose="020F0502020204030203" pitchFamily="34" charset="0"/>
                <a:cs typeface="Lato" panose="020F0502020204030203" pitchFamily="34" charset="0"/>
                <a:sym typeface="Old Standard Italics"/>
              </a:rPr>
              <a:t>70%</a:t>
            </a:r>
          </a:p>
        </p:txBody>
      </p:sp>
      <p:grpSp>
        <p:nvGrpSpPr>
          <p:cNvPr id="7" name="Group 7"/>
          <p:cNvGrpSpPr/>
          <p:nvPr/>
        </p:nvGrpSpPr>
        <p:grpSpPr>
          <a:xfrm>
            <a:off x="0" y="5744348"/>
            <a:ext cx="12116829" cy="855705"/>
            <a:chOff x="0" y="0"/>
            <a:chExt cx="6499553" cy="434191"/>
          </a:xfrm>
        </p:grpSpPr>
        <p:sp>
          <p:nvSpPr>
            <p:cNvPr id="8" name="Freeform 8"/>
            <p:cNvSpPr/>
            <p:nvPr/>
          </p:nvSpPr>
          <p:spPr>
            <a:xfrm>
              <a:off x="0" y="0"/>
              <a:ext cx="6499553" cy="434191"/>
            </a:xfrm>
            <a:custGeom>
              <a:avLst/>
              <a:gdLst/>
              <a:ahLst/>
              <a:cxnLst/>
              <a:rect l="l" t="t" r="r" b="b"/>
              <a:pathLst>
                <a:path w="6499553" h="434191">
                  <a:moveTo>
                    <a:pt x="0" y="0"/>
                  </a:moveTo>
                  <a:lnTo>
                    <a:pt x="6499553" y="0"/>
                  </a:lnTo>
                  <a:lnTo>
                    <a:pt x="6499553" y="434191"/>
                  </a:lnTo>
                  <a:lnTo>
                    <a:pt x="0" y="434191"/>
                  </a:lnTo>
                  <a:close/>
                </a:path>
              </a:pathLst>
            </a:custGeom>
            <a:solidFill>
              <a:srgbClr val="EEC643"/>
            </a:solidFill>
          </p:spPr>
          <p:txBody>
            <a:bodyPr/>
            <a:lstStyle/>
            <a:p>
              <a:endParaRPr lang="en-US" sz="1200"/>
            </a:p>
          </p:txBody>
        </p:sp>
      </p:grpSp>
      <p:sp>
        <p:nvSpPr>
          <p:cNvPr id="9" name="TextBox 9"/>
          <p:cNvSpPr txBox="1"/>
          <p:nvPr/>
        </p:nvSpPr>
        <p:spPr>
          <a:xfrm>
            <a:off x="145572" y="5777589"/>
            <a:ext cx="11981506" cy="820802"/>
          </a:xfrm>
          <a:prstGeom prst="rect">
            <a:avLst/>
          </a:prstGeom>
        </p:spPr>
        <p:txBody>
          <a:bodyPr lIns="0" tIns="0" rIns="0" bIns="0" rtlCol="0" anchor="t">
            <a:spAutoFit/>
          </a:bodyPr>
          <a:lstStyle/>
          <a:p>
            <a:pPr algn="ctr">
              <a:lnSpc>
                <a:spcPts val="3317"/>
              </a:lnSpc>
              <a:spcBef>
                <a:spcPct val="0"/>
              </a:spcBef>
            </a:pPr>
            <a:r>
              <a:rPr lang="en-US" sz="2369"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In NC's most rural counties, local governments employ </a:t>
            </a:r>
          </a:p>
          <a:p>
            <a:pPr algn="ctr">
              <a:lnSpc>
                <a:spcPts val="3317"/>
              </a:lnSpc>
              <a:spcBef>
                <a:spcPct val="0"/>
              </a:spcBef>
            </a:pPr>
            <a:r>
              <a:rPr lang="en-US" sz="2369"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as many as </a:t>
            </a:r>
            <a:r>
              <a:rPr lang="en-US" sz="2369" b="1" u="sng"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one</a:t>
            </a:r>
            <a:r>
              <a:rPr lang="en-US" sz="2369"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 out of every </a:t>
            </a:r>
            <a:r>
              <a:rPr lang="en-US" sz="2369" b="1" u="sng"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three</a:t>
            </a:r>
            <a:r>
              <a:rPr lang="en-US" sz="2369"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 workers.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19CD-C8DB-3969-1829-85D310C7BCEB}"/>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CB35A70-568F-34DB-B493-233FCBAD3026}"/>
              </a:ext>
            </a:extLst>
          </p:cNvPr>
          <p:cNvSpPr txBox="1"/>
          <p:nvPr/>
        </p:nvSpPr>
        <p:spPr>
          <a:xfrm>
            <a:off x="-874643" y="-258417"/>
            <a:ext cx="184731" cy="369332"/>
          </a:xfrm>
          <a:prstGeom prst="rect">
            <a:avLst/>
          </a:prstGeom>
          <a:noFill/>
        </p:spPr>
        <p:txBody>
          <a:bodyPr wrap="none" rtlCol="0">
            <a:spAutoFit/>
          </a:bodyPr>
          <a:lstStyle/>
          <a:p>
            <a:endParaRPr lang="en-US" dirty="0"/>
          </a:p>
        </p:txBody>
      </p:sp>
      <p:sp>
        <p:nvSpPr>
          <p:cNvPr id="25" name="TextBox 24">
            <a:extLst>
              <a:ext uri="{FF2B5EF4-FFF2-40B4-BE49-F238E27FC236}">
                <a16:creationId xmlns:a16="http://schemas.microsoft.com/office/drawing/2014/main" id="{DD848E20-CCD6-8A68-26C3-2EDF66BB4337}"/>
              </a:ext>
            </a:extLst>
          </p:cNvPr>
          <p:cNvSpPr txBox="1"/>
          <p:nvPr/>
        </p:nvSpPr>
        <p:spPr>
          <a:xfrm flipH="1">
            <a:off x="164224" y="-33117"/>
            <a:ext cx="11863552" cy="888256"/>
          </a:xfrm>
          <a:prstGeom prst="rect">
            <a:avLst/>
          </a:prstGeom>
          <a:noFill/>
        </p:spPr>
        <p:txBody>
          <a:bodyPr wrap="square" rtlCol="0">
            <a:spAutoFit/>
          </a:bodyPr>
          <a:lstStyle>
            <a:defPPr>
              <a:defRPr lang="en-US"/>
            </a:defPPr>
            <a:lvl1pPr>
              <a:defRPr sz="4800" b="1">
                <a:solidFill>
                  <a:srgbClr val="111029"/>
                </a:solidFill>
                <a:latin typeface="+mj-lt"/>
              </a:defRPr>
            </a:lvl1pPr>
          </a:lstStyle>
          <a:p>
            <a:pPr>
              <a:lnSpc>
                <a:spcPct val="120000"/>
              </a:lnSpc>
            </a:pPr>
            <a:r>
              <a:rPr lang="en-US" dirty="0">
                <a:gradFill>
                  <a:gsLst>
                    <a:gs pos="15000">
                      <a:schemeClr val="accent2"/>
                    </a:gs>
                    <a:gs pos="85000">
                      <a:schemeClr val="accent1"/>
                    </a:gs>
                  </a:gsLst>
                  <a:path path="circle">
                    <a:fillToRect l="100000" t="100000"/>
                  </a:path>
                </a:gradFill>
                <a:latin typeface="Lato" panose="020F0502020204030203" pitchFamily="34" charset="0"/>
                <a:ea typeface="Lato" panose="020F0502020204030203" pitchFamily="34" charset="0"/>
                <a:cs typeface="Lato" panose="020F0502020204030203" pitchFamily="34" charset="0"/>
              </a:rPr>
              <a:t>Talent Development is About Impact</a:t>
            </a:r>
            <a:r>
              <a:rPr lang="en-US" sz="2800" dirty="0">
                <a:gradFill>
                  <a:gsLst>
                    <a:gs pos="15000">
                      <a:schemeClr val="accent2"/>
                    </a:gs>
                    <a:gs pos="85000">
                      <a:schemeClr val="accent1"/>
                    </a:gs>
                  </a:gsLst>
                  <a:path path="circle">
                    <a:fillToRect l="100000" t="100000"/>
                  </a:path>
                </a:gradFill>
                <a:latin typeface="Lato" panose="020F0502020204030203" pitchFamily="34" charset="0"/>
                <a:ea typeface="Lato" panose="020F0502020204030203" pitchFamily="34" charset="0"/>
                <a:cs typeface="Lato" panose="020F0502020204030203" pitchFamily="34" charset="0"/>
              </a:rPr>
              <a:t> </a:t>
            </a:r>
          </a:p>
        </p:txBody>
      </p:sp>
      <p:grpSp>
        <p:nvGrpSpPr>
          <p:cNvPr id="48" name="Group 47">
            <a:extLst>
              <a:ext uri="{FF2B5EF4-FFF2-40B4-BE49-F238E27FC236}">
                <a16:creationId xmlns:a16="http://schemas.microsoft.com/office/drawing/2014/main" id="{B0F5CA80-8969-6EDB-2311-877C5934DD3B}"/>
              </a:ext>
            </a:extLst>
          </p:cNvPr>
          <p:cNvGrpSpPr/>
          <p:nvPr/>
        </p:nvGrpSpPr>
        <p:grpSpPr>
          <a:xfrm>
            <a:off x="908570" y="1082780"/>
            <a:ext cx="3430840" cy="4692439"/>
            <a:chOff x="968530" y="987426"/>
            <a:chExt cx="3430840" cy="4692439"/>
          </a:xfrm>
        </p:grpSpPr>
        <p:sp>
          <p:nvSpPr>
            <p:cNvPr id="2" name="Parallelogram 1">
              <a:extLst>
                <a:ext uri="{FF2B5EF4-FFF2-40B4-BE49-F238E27FC236}">
                  <a16:creationId xmlns:a16="http://schemas.microsoft.com/office/drawing/2014/main" id="{0ED0F379-DDCD-9AAA-C62F-731B8304D49B}"/>
                </a:ext>
              </a:extLst>
            </p:cNvPr>
            <p:cNvSpPr/>
            <p:nvPr/>
          </p:nvSpPr>
          <p:spPr>
            <a:xfrm>
              <a:off x="1307918" y="987426"/>
              <a:ext cx="2752064" cy="2091508"/>
            </a:xfrm>
            <a:prstGeom prst="parallelogram">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6F8C31-F8E5-FD96-D0C3-F64BA4721F2B}"/>
                </a:ext>
              </a:extLst>
            </p:cNvPr>
            <p:cNvSpPr/>
            <p:nvPr/>
          </p:nvSpPr>
          <p:spPr>
            <a:xfrm>
              <a:off x="1287636" y="3211221"/>
              <a:ext cx="2752064" cy="1077218"/>
            </a:xfrm>
            <a:prstGeom prst="rect">
              <a:avLst/>
            </a:prstGeom>
          </p:spPr>
          <p:txBody>
            <a:bodyPr wrap="square">
              <a:spAutoFit/>
            </a:bodyPr>
            <a:lstStyle/>
            <a:p>
              <a:pPr algn="ctr"/>
              <a:r>
                <a:rPr lang="en-US" sz="3200" b="1" dirty="0">
                  <a:latin typeface="Lato" panose="020F0502020204030203" pitchFamily="34" charset="0"/>
                  <a:ea typeface="Lato" panose="020F0502020204030203" pitchFamily="34" charset="0"/>
                  <a:cs typeface="Lato" panose="020F0502020204030203" pitchFamily="34" charset="0"/>
                </a:rPr>
                <a:t>Better </a:t>
              </a:r>
            </a:p>
            <a:p>
              <a:pPr algn="ctr"/>
              <a:r>
                <a:rPr lang="en-US" sz="3200" b="1" dirty="0">
                  <a:latin typeface="Lato" panose="020F0502020204030203" pitchFamily="34" charset="0"/>
                  <a:ea typeface="Lato" panose="020F0502020204030203" pitchFamily="34" charset="0"/>
                  <a:cs typeface="Lato" panose="020F0502020204030203" pitchFamily="34" charset="0"/>
                </a:rPr>
                <a:t>Performance</a:t>
              </a:r>
            </a:p>
          </p:txBody>
        </p:sp>
        <p:sp>
          <p:nvSpPr>
            <p:cNvPr id="20" name="Rectangle 19">
              <a:extLst>
                <a:ext uri="{FF2B5EF4-FFF2-40B4-BE49-F238E27FC236}">
                  <a16:creationId xmlns:a16="http://schemas.microsoft.com/office/drawing/2014/main" id="{9F84672F-16C4-3294-98B2-D16ED41E9240}"/>
                </a:ext>
              </a:extLst>
            </p:cNvPr>
            <p:cNvSpPr/>
            <p:nvPr/>
          </p:nvSpPr>
          <p:spPr>
            <a:xfrm>
              <a:off x="968530" y="4356426"/>
              <a:ext cx="3430840" cy="1323439"/>
            </a:xfrm>
            <a:prstGeom prst="rect">
              <a:avLst/>
            </a:prstGeom>
          </p:spPr>
          <p:txBody>
            <a:bodyPr wrap="square">
              <a:spAutoFit/>
            </a:bodyPr>
            <a:lstStyle/>
            <a:p>
              <a:r>
                <a:rPr lang="en-US" sz="1600" dirty="0">
                  <a:latin typeface="Lato" panose="020F0502020204030203" pitchFamily="34" charset="0"/>
                  <a:ea typeface="Lato" panose="020F0502020204030203" pitchFamily="34" charset="0"/>
                  <a:cs typeface="Lato" panose="020F0502020204030203" pitchFamily="34" charset="0"/>
                </a:rPr>
                <a:t>Diverse teams drive better performance—studies show organizations with greater age diversity excel in problem-solving and innovation.</a:t>
              </a:r>
              <a:endParaRPr lang="en-US" sz="16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grpSp>
      <p:grpSp>
        <p:nvGrpSpPr>
          <p:cNvPr id="47" name="Group 46">
            <a:extLst>
              <a:ext uri="{FF2B5EF4-FFF2-40B4-BE49-F238E27FC236}">
                <a16:creationId xmlns:a16="http://schemas.microsoft.com/office/drawing/2014/main" id="{5822F1BE-A24B-E162-60C4-49F71DD9164B}"/>
              </a:ext>
            </a:extLst>
          </p:cNvPr>
          <p:cNvGrpSpPr/>
          <p:nvPr/>
        </p:nvGrpSpPr>
        <p:grpSpPr>
          <a:xfrm>
            <a:off x="4324313" y="1082780"/>
            <a:ext cx="3430840" cy="4199997"/>
            <a:chOff x="4150824" y="987426"/>
            <a:chExt cx="3430840" cy="4199997"/>
          </a:xfrm>
        </p:grpSpPr>
        <p:sp>
          <p:nvSpPr>
            <p:cNvPr id="3" name="Parallelogram 2">
              <a:extLst>
                <a:ext uri="{FF2B5EF4-FFF2-40B4-BE49-F238E27FC236}">
                  <a16:creationId xmlns:a16="http://schemas.microsoft.com/office/drawing/2014/main" id="{A2A200AC-D0E9-2C0A-E57A-A782D260FF0F}"/>
                </a:ext>
              </a:extLst>
            </p:cNvPr>
            <p:cNvSpPr/>
            <p:nvPr/>
          </p:nvSpPr>
          <p:spPr>
            <a:xfrm>
              <a:off x="4490212" y="987426"/>
              <a:ext cx="2752064" cy="2091508"/>
            </a:xfrm>
            <a:prstGeom prst="parallelogram">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64BEAC-39CF-C3EB-E0A1-CE31E4B98C44}"/>
                </a:ext>
              </a:extLst>
            </p:cNvPr>
            <p:cNvSpPr/>
            <p:nvPr/>
          </p:nvSpPr>
          <p:spPr>
            <a:xfrm>
              <a:off x="4490212" y="3209849"/>
              <a:ext cx="2752064" cy="1077218"/>
            </a:xfrm>
            <a:prstGeom prst="rect">
              <a:avLst/>
            </a:prstGeom>
          </p:spPr>
          <p:txBody>
            <a:bodyPr wrap="square">
              <a:spAutoFit/>
            </a:bodyPr>
            <a:lstStyle/>
            <a:p>
              <a:pPr algn="ctr"/>
              <a:r>
                <a:rPr lang="en-US" sz="3200" b="1" dirty="0">
                  <a:latin typeface="Lato" panose="020F0502020204030203" pitchFamily="34" charset="0"/>
                  <a:ea typeface="Lato" panose="020F0502020204030203" pitchFamily="34" charset="0"/>
                  <a:cs typeface="Lato" panose="020F0502020204030203" pitchFamily="34" charset="0"/>
                </a:rPr>
                <a:t>Fresh </a:t>
              </a:r>
            </a:p>
            <a:p>
              <a:pPr algn="ctr"/>
              <a:r>
                <a:rPr lang="en-US" sz="3200" b="1" dirty="0">
                  <a:latin typeface="Lato" panose="020F0502020204030203" pitchFamily="34" charset="0"/>
                  <a:ea typeface="Lato" panose="020F0502020204030203" pitchFamily="34" charset="0"/>
                  <a:cs typeface="Lato" panose="020F0502020204030203" pitchFamily="34" charset="0"/>
                </a:rPr>
                <a:t>Perspectives</a:t>
              </a:r>
            </a:p>
          </p:txBody>
        </p:sp>
        <p:sp>
          <p:nvSpPr>
            <p:cNvPr id="23" name="Rectangle 22">
              <a:extLst>
                <a:ext uri="{FF2B5EF4-FFF2-40B4-BE49-F238E27FC236}">
                  <a16:creationId xmlns:a16="http://schemas.microsoft.com/office/drawing/2014/main" id="{BE770E99-47AB-8E7A-92F5-ACD73FF4AB25}"/>
                </a:ext>
              </a:extLst>
            </p:cNvPr>
            <p:cNvSpPr/>
            <p:nvPr/>
          </p:nvSpPr>
          <p:spPr>
            <a:xfrm>
              <a:off x="4150824" y="4356426"/>
              <a:ext cx="3430840" cy="830997"/>
            </a:xfrm>
            <a:prstGeom prst="rect">
              <a:avLst/>
            </a:prstGeom>
          </p:spPr>
          <p:txBody>
            <a:bodyPr wrap="square">
              <a:spAutoFit/>
            </a:bodyPr>
            <a:lstStyle/>
            <a:p>
              <a:r>
                <a:rPr lang="en-US" sz="1600" dirty="0">
                  <a:latin typeface="Lato" panose="020F0502020204030203" pitchFamily="34" charset="0"/>
                  <a:ea typeface="Lato" panose="020F0502020204030203" pitchFamily="34" charset="0"/>
                  <a:cs typeface="Lato" panose="020F0502020204030203" pitchFamily="34" charset="0"/>
                </a:rPr>
                <a:t>Interns, fellows, and apprentices bring fresh perspectives, enhancing public service effectiveness.</a:t>
              </a:r>
              <a:endParaRPr lang="en-US" sz="16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grpSp>
      <p:grpSp>
        <p:nvGrpSpPr>
          <p:cNvPr id="50" name="Group 49">
            <a:extLst>
              <a:ext uri="{FF2B5EF4-FFF2-40B4-BE49-F238E27FC236}">
                <a16:creationId xmlns:a16="http://schemas.microsoft.com/office/drawing/2014/main" id="{E31CFA77-77A8-5A46-E137-A616B4D6D032}"/>
              </a:ext>
            </a:extLst>
          </p:cNvPr>
          <p:cNvGrpSpPr/>
          <p:nvPr/>
        </p:nvGrpSpPr>
        <p:grpSpPr>
          <a:xfrm>
            <a:off x="7740055" y="1082780"/>
            <a:ext cx="3430840" cy="4446218"/>
            <a:chOff x="7800015" y="987426"/>
            <a:chExt cx="3430840" cy="4446218"/>
          </a:xfrm>
        </p:grpSpPr>
        <p:sp>
          <p:nvSpPr>
            <p:cNvPr id="4" name="Parallelogram 3">
              <a:extLst>
                <a:ext uri="{FF2B5EF4-FFF2-40B4-BE49-F238E27FC236}">
                  <a16:creationId xmlns:a16="http://schemas.microsoft.com/office/drawing/2014/main" id="{CFC1D1B8-695A-6A98-D7C2-7197C001A920}"/>
                </a:ext>
              </a:extLst>
            </p:cNvPr>
            <p:cNvSpPr/>
            <p:nvPr/>
          </p:nvSpPr>
          <p:spPr>
            <a:xfrm>
              <a:off x="8139403" y="987426"/>
              <a:ext cx="2752064" cy="2091508"/>
            </a:xfrm>
            <a:prstGeom prst="parallelogram">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F9A4B89-5AEB-70A4-AFA8-C3659F18F9D0}"/>
                </a:ext>
              </a:extLst>
            </p:cNvPr>
            <p:cNvSpPr/>
            <p:nvPr/>
          </p:nvSpPr>
          <p:spPr>
            <a:xfrm>
              <a:off x="8139403" y="3209849"/>
              <a:ext cx="2752065" cy="1077218"/>
            </a:xfrm>
            <a:prstGeom prst="rect">
              <a:avLst/>
            </a:prstGeom>
          </p:spPr>
          <p:txBody>
            <a:bodyPr wrap="square">
              <a:spAutoFit/>
            </a:bodyPr>
            <a:lstStyle/>
            <a:p>
              <a:pPr algn="ctr"/>
              <a:r>
                <a:rPr lang="en-US" sz="3200" b="1" dirty="0">
                  <a:latin typeface="Lato" panose="020F0502020204030203" pitchFamily="34" charset="0"/>
                  <a:ea typeface="Lato" panose="020F0502020204030203" pitchFamily="34" charset="0"/>
                  <a:cs typeface="Lato" panose="020F0502020204030203" pitchFamily="34" charset="0"/>
                </a:rPr>
                <a:t>Community </a:t>
              </a:r>
            </a:p>
            <a:p>
              <a:pPr algn="ctr"/>
              <a:r>
                <a:rPr lang="en-US" sz="3200" b="1" dirty="0">
                  <a:latin typeface="Lato" panose="020F0502020204030203" pitchFamily="34" charset="0"/>
                  <a:ea typeface="Lato" panose="020F0502020204030203" pitchFamily="34" charset="0"/>
                  <a:cs typeface="Lato" panose="020F0502020204030203" pitchFamily="34" charset="0"/>
                </a:rPr>
                <a:t>Trust</a:t>
              </a:r>
            </a:p>
          </p:txBody>
        </p:sp>
        <p:sp>
          <p:nvSpPr>
            <p:cNvPr id="31" name="Rectangle 30">
              <a:extLst>
                <a:ext uri="{FF2B5EF4-FFF2-40B4-BE49-F238E27FC236}">
                  <a16:creationId xmlns:a16="http://schemas.microsoft.com/office/drawing/2014/main" id="{928ABF90-AEEA-70B1-AEB5-F5E27A371E99}"/>
                </a:ext>
              </a:extLst>
            </p:cNvPr>
            <p:cNvSpPr/>
            <p:nvPr/>
          </p:nvSpPr>
          <p:spPr>
            <a:xfrm>
              <a:off x="7800015" y="4356426"/>
              <a:ext cx="3430840" cy="1077218"/>
            </a:xfrm>
            <a:prstGeom prst="rect">
              <a:avLst/>
            </a:prstGeom>
          </p:spPr>
          <p:txBody>
            <a:bodyPr wrap="square">
              <a:spAutoFit/>
            </a:bodyPr>
            <a:lstStyle/>
            <a:p>
              <a:r>
                <a:rPr lang="en-US" sz="16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Investing in talent strengthens community trust and engagement, ensuring sustainable, high-quality governance.</a:t>
              </a:r>
            </a:p>
          </p:txBody>
        </p:sp>
      </p:grpSp>
      <p:sp>
        <p:nvSpPr>
          <p:cNvPr id="51" name="Freeform 114">
            <a:extLst>
              <a:ext uri="{FF2B5EF4-FFF2-40B4-BE49-F238E27FC236}">
                <a16:creationId xmlns:a16="http://schemas.microsoft.com/office/drawing/2014/main" id="{E5CEB0AE-3CB2-48AA-62C4-4295353E2A6B}"/>
              </a:ext>
            </a:extLst>
          </p:cNvPr>
          <p:cNvSpPr>
            <a:spLocks noChangeAspect="1" noEditPoints="1"/>
          </p:cNvSpPr>
          <p:nvPr/>
        </p:nvSpPr>
        <p:spPr bwMode="auto">
          <a:xfrm>
            <a:off x="8764931" y="1437990"/>
            <a:ext cx="1381087" cy="1381087"/>
          </a:xfrm>
          <a:custGeom>
            <a:avLst/>
            <a:gdLst>
              <a:gd name="T0" fmla="*/ 128 w 160"/>
              <a:gd name="T1" fmla="*/ 37 h 160"/>
              <a:gd name="T2" fmla="*/ 80 w 160"/>
              <a:gd name="T3" fmla="*/ 10 h 160"/>
              <a:gd name="T4" fmla="*/ 146 w 160"/>
              <a:gd name="T5" fmla="*/ 46 h 160"/>
              <a:gd name="T6" fmla="*/ 150 w 160"/>
              <a:gd name="T7" fmla="*/ 56 h 160"/>
              <a:gd name="T8" fmla="*/ 10 w 160"/>
              <a:gd name="T9" fmla="*/ 51 h 160"/>
              <a:gd name="T10" fmla="*/ 146 w 160"/>
              <a:gd name="T11" fmla="*/ 46 h 160"/>
              <a:gd name="T12" fmla="*/ 38 w 160"/>
              <a:gd name="T13" fmla="*/ 113 h 160"/>
              <a:gd name="T14" fmla="*/ 28 w 160"/>
              <a:gd name="T15" fmla="*/ 65 h 160"/>
              <a:gd name="T16" fmla="*/ 66 w 160"/>
              <a:gd name="T17" fmla="*/ 65 h 160"/>
              <a:gd name="T18" fmla="*/ 47 w 160"/>
              <a:gd name="T19" fmla="*/ 113 h 160"/>
              <a:gd name="T20" fmla="*/ 66 w 160"/>
              <a:gd name="T21" fmla="*/ 65 h 160"/>
              <a:gd name="T22" fmla="*/ 85 w 160"/>
              <a:gd name="T23" fmla="*/ 113 h 160"/>
              <a:gd name="T24" fmla="*/ 75 w 160"/>
              <a:gd name="T25" fmla="*/ 65 h 160"/>
              <a:gd name="T26" fmla="*/ 113 w 160"/>
              <a:gd name="T27" fmla="*/ 65 h 160"/>
              <a:gd name="T28" fmla="*/ 94 w 160"/>
              <a:gd name="T29" fmla="*/ 113 h 160"/>
              <a:gd name="T30" fmla="*/ 113 w 160"/>
              <a:gd name="T31" fmla="*/ 65 h 160"/>
              <a:gd name="T32" fmla="*/ 132 w 160"/>
              <a:gd name="T33" fmla="*/ 113 h 160"/>
              <a:gd name="T34" fmla="*/ 122 w 160"/>
              <a:gd name="T35" fmla="*/ 65 h 160"/>
              <a:gd name="T36" fmla="*/ 136 w 160"/>
              <a:gd name="T37" fmla="*/ 122 h 160"/>
              <a:gd name="T38" fmla="*/ 141 w 160"/>
              <a:gd name="T39" fmla="*/ 131 h 160"/>
              <a:gd name="T40" fmla="*/ 19 w 160"/>
              <a:gd name="T41" fmla="*/ 127 h 160"/>
              <a:gd name="T42" fmla="*/ 136 w 160"/>
              <a:gd name="T43" fmla="*/ 122 h 160"/>
              <a:gd name="T44" fmla="*/ 150 w 160"/>
              <a:gd name="T45" fmla="*/ 145 h 160"/>
              <a:gd name="T46" fmla="*/ 10 w 160"/>
              <a:gd name="T47" fmla="*/ 150 h 160"/>
              <a:gd name="T48" fmla="*/ 14 w 160"/>
              <a:gd name="T49" fmla="*/ 140 h 160"/>
              <a:gd name="T50" fmla="*/ 80 w 160"/>
              <a:gd name="T51" fmla="*/ 0 h 160"/>
              <a:gd name="T52" fmla="*/ 13 w 160"/>
              <a:gd name="T53" fmla="*/ 38 h 160"/>
              <a:gd name="T54" fmla="*/ 0 w 160"/>
              <a:gd name="T55" fmla="*/ 60 h 160"/>
              <a:gd name="T56" fmla="*/ 19 w 160"/>
              <a:gd name="T57" fmla="*/ 65 h 160"/>
              <a:gd name="T58" fmla="*/ 10 w 160"/>
              <a:gd name="T59" fmla="*/ 127 h 160"/>
              <a:gd name="T60" fmla="*/ 1 w 160"/>
              <a:gd name="T61" fmla="*/ 145 h 160"/>
              <a:gd name="T62" fmla="*/ 6 w 160"/>
              <a:gd name="T63" fmla="*/ 160 h 160"/>
              <a:gd name="T64" fmla="*/ 160 w 160"/>
              <a:gd name="T65" fmla="*/ 155 h 160"/>
              <a:gd name="T66" fmla="*/ 151 w 160"/>
              <a:gd name="T67" fmla="*/ 132 h 160"/>
              <a:gd name="T68" fmla="*/ 142 w 160"/>
              <a:gd name="T69" fmla="*/ 113 h 160"/>
              <a:gd name="T70" fmla="*/ 156 w 160"/>
              <a:gd name="T71" fmla="*/ 65 h 160"/>
              <a:gd name="T72" fmla="*/ 160 w 160"/>
              <a:gd name="T73" fmla="*/ 51 h 160"/>
              <a:gd name="T74" fmla="*/ 82 w 160"/>
              <a:gd name="T7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60">
                <a:moveTo>
                  <a:pt x="80" y="10"/>
                </a:moveTo>
                <a:cubicBezTo>
                  <a:pt x="128" y="37"/>
                  <a:pt x="128" y="37"/>
                  <a:pt x="128" y="37"/>
                </a:cubicBezTo>
                <a:cubicBezTo>
                  <a:pt x="32" y="37"/>
                  <a:pt x="32" y="37"/>
                  <a:pt x="32" y="37"/>
                </a:cubicBezTo>
                <a:cubicBezTo>
                  <a:pt x="80" y="10"/>
                  <a:pt x="80" y="10"/>
                  <a:pt x="80" y="10"/>
                </a:cubicBezTo>
                <a:cubicBezTo>
                  <a:pt x="80" y="10"/>
                  <a:pt x="80" y="10"/>
                  <a:pt x="80" y="10"/>
                </a:cubicBezTo>
                <a:close/>
                <a:moveTo>
                  <a:pt x="146" y="46"/>
                </a:moveTo>
                <a:cubicBezTo>
                  <a:pt x="148" y="46"/>
                  <a:pt x="150" y="49"/>
                  <a:pt x="150" y="51"/>
                </a:cubicBezTo>
                <a:cubicBezTo>
                  <a:pt x="150" y="56"/>
                  <a:pt x="150" y="56"/>
                  <a:pt x="150" y="56"/>
                </a:cubicBezTo>
                <a:cubicBezTo>
                  <a:pt x="10" y="56"/>
                  <a:pt x="10" y="56"/>
                  <a:pt x="10" y="56"/>
                </a:cubicBezTo>
                <a:cubicBezTo>
                  <a:pt x="10" y="51"/>
                  <a:pt x="10" y="51"/>
                  <a:pt x="10" y="51"/>
                </a:cubicBezTo>
                <a:cubicBezTo>
                  <a:pt x="10" y="49"/>
                  <a:pt x="12" y="46"/>
                  <a:pt x="14" y="46"/>
                </a:cubicBezTo>
                <a:lnTo>
                  <a:pt x="146" y="46"/>
                </a:lnTo>
                <a:close/>
                <a:moveTo>
                  <a:pt x="38" y="65"/>
                </a:moveTo>
                <a:cubicBezTo>
                  <a:pt x="38" y="113"/>
                  <a:pt x="38" y="113"/>
                  <a:pt x="38" y="113"/>
                </a:cubicBezTo>
                <a:cubicBezTo>
                  <a:pt x="28" y="113"/>
                  <a:pt x="28" y="113"/>
                  <a:pt x="28" y="113"/>
                </a:cubicBezTo>
                <a:cubicBezTo>
                  <a:pt x="28" y="65"/>
                  <a:pt x="28" y="65"/>
                  <a:pt x="28" y="65"/>
                </a:cubicBezTo>
                <a:cubicBezTo>
                  <a:pt x="38" y="65"/>
                  <a:pt x="38" y="65"/>
                  <a:pt x="38" y="65"/>
                </a:cubicBezTo>
                <a:close/>
                <a:moveTo>
                  <a:pt x="66" y="65"/>
                </a:moveTo>
                <a:cubicBezTo>
                  <a:pt x="66" y="113"/>
                  <a:pt x="66" y="113"/>
                  <a:pt x="66" y="113"/>
                </a:cubicBezTo>
                <a:cubicBezTo>
                  <a:pt x="47" y="113"/>
                  <a:pt x="47" y="113"/>
                  <a:pt x="47" y="113"/>
                </a:cubicBezTo>
                <a:cubicBezTo>
                  <a:pt x="47" y="65"/>
                  <a:pt x="47" y="65"/>
                  <a:pt x="47" y="65"/>
                </a:cubicBezTo>
                <a:cubicBezTo>
                  <a:pt x="66" y="65"/>
                  <a:pt x="66" y="65"/>
                  <a:pt x="66" y="65"/>
                </a:cubicBezTo>
                <a:close/>
                <a:moveTo>
                  <a:pt x="85" y="65"/>
                </a:moveTo>
                <a:cubicBezTo>
                  <a:pt x="85" y="113"/>
                  <a:pt x="85" y="113"/>
                  <a:pt x="85" y="113"/>
                </a:cubicBezTo>
                <a:cubicBezTo>
                  <a:pt x="75" y="113"/>
                  <a:pt x="75" y="113"/>
                  <a:pt x="75" y="113"/>
                </a:cubicBezTo>
                <a:cubicBezTo>
                  <a:pt x="75" y="65"/>
                  <a:pt x="75" y="65"/>
                  <a:pt x="75" y="65"/>
                </a:cubicBezTo>
                <a:cubicBezTo>
                  <a:pt x="85" y="65"/>
                  <a:pt x="85" y="65"/>
                  <a:pt x="85" y="65"/>
                </a:cubicBezTo>
                <a:close/>
                <a:moveTo>
                  <a:pt x="113" y="65"/>
                </a:moveTo>
                <a:cubicBezTo>
                  <a:pt x="113" y="113"/>
                  <a:pt x="113" y="113"/>
                  <a:pt x="113" y="113"/>
                </a:cubicBezTo>
                <a:cubicBezTo>
                  <a:pt x="94" y="113"/>
                  <a:pt x="94" y="113"/>
                  <a:pt x="94" y="113"/>
                </a:cubicBezTo>
                <a:cubicBezTo>
                  <a:pt x="94" y="65"/>
                  <a:pt x="94" y="65"/>
                  <a:pt x="94" y="65"/>
                </a:cubicBezTo>
                <a:cubicBezTo>
                  <a:pt x="113" y="65"/>
                  <a:pt x="113" y="65"/>
                  <a:pt x="113" y="65"/>
                </a:cubicBezTo>
                <a:close/>
                <a:moveTo>
                  <a:pt x="132" y="65"/>
                </a:moveTo>
                <a:cubicBezTo>
                  <a:pt x="132" y="113"/>
                  <a:pt x="132" y="113"/>
                  <a:pt x="132" y="113"/>
                </a:cubicBezTo>
                <a:cubicBezTo>
                  <a:pt x="122" y="113"/>
                  <a:pt x="122" y="113"/>
                  <a:pt x="122" y="113"/>
                </a:cubicBezTo>
                <a:cubicBezTo>
                  <a:pt x="122" y="65"/>
                  <a:pt x="122" y="65"/>
                  <a:pt x="122" y="65"/>
                </a:cubicBezTo>
                <a:cubicBezTo>
                  <a:pt x="132" y="65"/>
                  <a:pt x="132" y="65"/>
                  <a:pt x="132" y="65"/>
                </a:cubicBezTo>
                <a:close/>
                <a:moveTo>
                  <a:pt x="136" y="122"/>
                </a:moveTo>
                <a:cubicBezTo>
                  <a:pt x="139" y="122"/>
                  <a:pt x="141" y="124"/>
                  <a:pt x="141" y="127"/>
                </a:cubicBezTo>
                <a:cubicBezTo>
                  <a:pt x="141" y="131"/>
                  <a:pt x="141" y="131"/>
                  <a:pt x="141" y="131"/>
                </a:cubicBezTo>
                <a:cubicBezTo>
                  <a:pt x="19" y="131"/>
                  <a:pt x="19" y="131"/>
                  <a:pt x="19" y="131"/>
                </a:cubicBezTo>
                <a:cubicBezTo>
                  <a:pt x="19" y="127"/>
                  <a:pt x="19" y="127"/>
                  <a:pt x="19" y="127"/>
                </a:cubicBezTo>
                <a:cubicBezTo>
                  <a:pt x="19" y="124"/>
                  <a:pt x="21" y="122"/>
                  <a:pt x="23" y="122"/>
                </a:cubicBezTo>
                <a:lnTo>
                  <a:pt x="136" y="122"/>
                </a:lnTo>
                <a:close/>
                <a:moveTo>
                  <a:pt x="146" y="140"/>
                </a:moveTo>
                <a:cubicBezTo>
                  <a:pt x="148" y="140"/>
                  <a:pt x="150" y="143"/>
                  <a:pt x="150" y="145"/>
                </a:cubicBezTo>
                <a:cubicBezTo>
                  <a:pt x="150" y="150"/>
                  <a:pt x="150" y="150"/>
                  <a:pt x="150" y="150"/>
                </a:cubicBezTo>
                <a:cubicBezTo>
                  <a:pt x="10" y="150"/>
                  <a:pt x="10" y="150"/>
                  <a:pt x="10" y="150"/>
                </a:cubicBezTo>
                <a:cubicBezTo>
                  <a:pt x="10" y="145"/>
                  <a:pt x="10" y="145"/>
                  <a:pt x="10" y="145"/>
                </a:cubicBezTo>
                <a:cubicBezTo>
                  <a:pt x="10" y="143"/>
                  <a:pt x="12" y="140"/>
                  <a:pt x="14" y="140"/>
                </a:cubicBezTo>
                <a:lnTo>
                  <a:pt x="146" y="140"/>
                </a:lnTo>
                <a:close/>
                <a:moveTo>
                  <a:pt x="80" y="0"/>
                </a:moveTo>
                <a:cubicBezTo>
                  <a:pt x="79" y="0"/>
                  <a:pt x="78" y="0"/>
                  <a:pt x="78" y="1"/>
                </a:cubicBezTo>
                <a:cubicBezTo>
                  <a:pt x="13" y="38"/>
                  <a:pt x="13" y="38"/>
                  <a:pt x="13" y="38"/>
                </a:cubicBezTo>
                <a:cubicBezTo>
                  <a:pt x="6" y="38"/>
                  <a:pt x="0" y="44"/>
                  <a:pt x="0" y="51"/>
                </a:cubicBezTo>
                <a:cubicBezTo>
                  <a:pt x="0" y="60"/>
                  <a:pt x="0" y="60"/>
                  <a:pt x="0" y="60"/>
                </a:cubicBezTo>
                <a:cubicBezTo>
                  <a:pt x="0" y="63"/>
                  <a:pt x="3" y="65"/>
                  <a:pt x="5" y="65"/>
                </a:cubicBezTo>
                <a:cubicBezTo>
                  <a:pt x="19" y="65"/>
                  <a:pt x="19" y="65"/>
                  <a:pt x="19" y="65"/>
                </a:cubicBezTo>
                <a:cubicBezTo>
                  <a:pt x="19" y="113"/>
                  <a:pt x="19" y="113"/>
                  <a:pt x="19" y="113"/>
                </a:cubicBezTo>
                <a:cubicBezTo>
                  <a:pt x="14" y="115"/>
                  <a:pt x="10" y="121"/>
                  <a:pt x="10" y="127"/>
                </a:cubicBezTo>
                <a:cubicBezTo>
                  <a:pt x="10" y="132"/>
                  <a:pt x="10" y="132"/>
                  <a:pt x="10" y="132"/>
                </a:cubicBezTo>
                <a:cubicBezTo>
                  <a:pt x="5" y="134"/>
                  <a:pt x="1" y="139"/>
                  <a:pt x="1" y="145"/>
                </a:cubicBezTo>
                <a:cubicBezTo>
                  <a:pt x="1" y="155"/>
                  <a:pt x="1" y="155"/>
                  <a:pt x="1" y="155"/>
                </a:cubicBezTo>
                <a:cubicBezTo>
                  <a:pt x="1" y="158"/>
                  <a:pt x="3" y="160"/>
                  <a:pt x="6" y="160"/>
                </a:cubicBezTo>
                <a:cubicBezTo>
                  <a:pt x="156" y="160"/>
                  <a:pt x="156" y="160"/>
                  <a:pt x="156" y="160"/>
                </a:cubicBezTo>
                <a:cubicBezTo>
                  <a:pt x="158" y="160"/>
                  <a:pt x="160" y="158"/>
                  <a:pt x="160" y="155"/>
                </a:cubicBezTo>
                <a:cubicBezTo>
                  <a:pt x="160" y="145"/>
                  <a:pt x="160" y="145"/>
                  <a:pt x="160" y="145"/>
                </a:cubicBezTo>
                <a:cubicBezTo>
                  <a:pt x="160" y="139"/>
                  <a:pt x="156" y="134"/>
                  <a:pt x="151" y="132"/>
                </a:cubicBezTo>
                <a:cubicBezTo>
                  <a:pt x="151" y="127"/>
                  <a:pt x="151" y="127"/>
                  <a:pt x="151" y="127"/>
                </a:cubicBezTo>
                <a:cubicBezTo>
                  <a:pt x="151" y="121"/>
                  <a:pt x="147" y="116"/>
                  <a:pt x="142" y="113"/>
                </a:cubicBezTo>
                <a:cubicBezTo>
                  <a:pt x="142" y="65"/>
                  <a:pt x="142" y="65"/>
                  <a:pt x="142" y="65"/>
                </a:cubicBezTo>
                <a:cubicBezTo>
                  <a:pt x="156" y="65"/>
                  <a:pt x="156" y="65"/>
                  <a:pt x="156" y="65"/>
                </a:cubicBezTo>
                <a:cubicBezTo>
                  <a:pt x="158" y="65"/>
                  <a:pt x="160" y="63"/>
                  <a:pt x="160" y="61"/>
                </a:cubicBezTo>
                <a:cubicBezTo>
                  <a:pt x="160" y="51"/>
                  <a:pt x="160" y="51"/>
                  <a:pt x="160" y="51"/>
                </a:cubicBezTo>
                <a:cubicBezTo>
                  <a:pt x="160" y="44"/>
                  <a:pt x="155" y="38"/>
                  <a:pt x="147" y="38"/>
                </a:cubicBezTo>
                <a:cubicBezTo>
                  <a:pt x="82" y="1"/>
                  <a:pt x="82" y="1"/>
                  <a:pt x="82" y="1"/>
                </a:cubicBezTo>
                <a:cubicBezTo>
                  <a:pt x="82" y="0"/>
                  <a:pt x="81" y="0"/>
                  <a:pt x="8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125">
            <a:extLst>
              <a:ext uri="{FF2B5EF4-FFF2-40B4-BE49-F238E27FC236}">
                <a16:creationId xmlns:a16="http://schemas.microsoft.com/office/drawing/2014/main" id="{6653D6B8-AF58-1DDD-A3CD-0B18E89964F5}"/>
              </a:ext>
            </a:extLst>
          </p:cNvPr>
          <p:cNvSpPr>
            <a:spLocks noChangeAspect="1" noEditPoints="1"/>
          </p:cNvSpPr>
          <p:nvPr/>
        </p:nvSpPr>
        <p:spPr bwMode="auto">
          <a:xfrm>
            <a:off x="1933446" y="1437990"/>
            <a:ext cx="1381087" cy="1389770"/>
          </a:xfrm>
          <a:custGeom>
            <a:avLst/>
            <a:gdLst>
              <a:gd name="T0" fmla="*/ 47 w 159"/>
              <a:gd name="T1" fmla="*/ 70 h 160"/>
              <a:gd name="T2" fmla="*/ 66 w 159"/>
              <a:gd name="T3" fmla="*/ 79 h 160"/>
              <a:gd name="T4" fmla="*/ 80 w 159"/>
              <a:gd name="T5" fmla="*/ 47 h 160"/>
              <a:gd name="T6" fmla="*/ 93 w 159"/>
              <a:gd name="T7" fmla="*/ 79 h 160"/>
              <a:gd name="T8" fmla="*/ 112 w 159"/>
              <a:gd name="T9" fmla="*/ 70 h 160"/>
              <a:gd name="T10" fmla="*/ 89 w 159"/>
              <a:gd name="T11" fmla="*/ 66 h 160"/>
              <a:gd name="T12" fmla="*/ 70 w 159"/>
              <a:gd name="T13" fmla="*/ 66 h 160"/>
              <a:gd name="T14" fmla="*/ 89 w 159"/>
              <a:gd name="T15" fmla="*/ 66 h 160"/>
              <a:gd name="T16" fmla="*/ 123 w 159"/>
              <a:gd name="T17" fmla="*/ 114 h 160"/>
              <a:gd name="T18" fmla="*/ 140 w 159"/>
              <a:gd name="T19" fmla="*/ 103 h 160"/>
              <a:gd name="T20" fmla="*/ 149 w 159"/>
              <a:gd name="T21" fmla="*/ 74 h 160"/>
              <a:gd name="T22" fmla="*/ 138 w 159"/>
              <a:gd name="T23" fmla="*/ 55 h 160"/>
              <a:gd name="T24" fmla="*/ 138 w 159"/>
              <a:gd name="T25" fmla="*/ 34 h 160"/>
              <a:gd name="T26" fmla="*/ 116 w 159"/>
              <a:gd name="T27" fmla="*/ 12 h 160"/>
              <a:gd name="T28" fmla="*/ 111 w 159"/>
              <a:gd name="T29" fmla="*/ 9 h 160"/>
              <a:gd name="T30" fmla="*/ 82 w 159"/>
              <a:gd name="T31" fmla="*/ 1 h 160"/>
              <a:gd name="T32" fmla="*/ 76 w 159"/>
              <a:gd name="T33" fmla="*/ 1 h 160"/>
              <a:gd name="T34" fmla="*/ 47 w 159"/>
              <a:gd name="T35" fmla="*/ 9 h 160"/>
              <a:gd name="T36" fmla="*/ 42 w 159"/>
              <a:gd name="T37" fmla="*/ 12 h 160"/>
              <a:gd name="T38" fmla="*/ 21 w 159"/>
              <a:gd name="T39" fmla="*/ 34 h 160"/>
              <a:gd name="T40" fmla="*/ 20 w 159"/>
              <a:gd name="T41" fmla="*/ 55 h 160"/>
              <a:gd name="T42" fmla="*/ 11 w 159"/>
              <a:gd name="T43" fmla="*/ 74 h 160"/>
              <a:gd name="T44" fmla="*/ 19 w 159"/>
              <a:gd name="T45" fmla="*/ 103 h 160"/>
              <a:gd name="T46" fmla="*/ 37 w 159"/>
              <a:gd name="T47" fmla="*/ 114 h 160"/>
              <a:gd name="T48" fmla="*/ 47 w 159"/>
              <a:gd name="T49" fmla="*/ 132 h 160"/>
              <a:gd name="T50" fmla="*/ 64 w 159"/>
              <a:gd name="T51" fmla="*/ 130 h 160"/>
              <a:gd name="T52" fmla="*/ 79 w 159"/>
              <a:gd name="T53" fmla="*/ 141 h 160"/>
              <a:gd name="T54" fmla="*/ 95 w 159"/>
              <a:gd name="T55" fmla="*/ 130 h 160"/>
              <a:gd name="T56" fmla="*/ 116 w 159"/>
              <a:gd name="T57" fmla="*/ 129 h 160"/>
              <a:gd name="T58" fmla="*/ 38 w 159"/>
              <a:gd name="T59" fmla="*/ 71 h 160"/>
              <a:gd name="T60" fmla="*/ 121 w 159"/>
              <a:gd name="T61" fmla="*/ 71 h 160"/>
              <a:gd name="T62" fmla="*/ 80 w 159"/>
              <a:gd name="T63" fmla="*/ 85 h 160"/>
              <a:gd name="T64" fmla="*/ 80 w 159"/>
              <a:gd name="T65" fmla="*/ 103 h 160"/>
              <a:gd name="T66" fmla="*/ 80 w 159"/>
              <a:gd name="T67" fmla="*/ 85 h 160"/>
              <a:gd name="T68" fmla="*/ 147 w 159"/>
              <a:gd name="T69" fmla="*/ 112 h 160"/>
              <a:gd name="T70" fmla="*/ 130 w 159"/>
              <a:gd name="T71" fmla="*/ 120 h 160"/>
              <a:gd name="T72" fmla="*/ 112 w 159"/>
              <a:gd name="T73" fmla="*/ 141 h 160"/>
              <a:gd name="T74" fmla="*/ 108 w 159"/>
              <a:gd name="T75" fmla="*/ 140 h 160"/>
              <a:gd name="T76" fmla="*/ 128 w 159"/>
              <a:gd name="T77" fmla="*/ 159 h 160"/>
              <a:gd name="T78" fmla="*/ 132 w 159"/>
              <a:gd name="T79" fmla="*/ 155 h 160"/>
              <a:gd name="T80" fmla="*/ 155 w 159"/>
              <a:gd name="T81" fmla="*/ 130 h 160"/>
              <a:gd name="T82" fmla="*/ 159 w 159"/>
              <a:gd name="T83" fmla="*/ 128 h 160"/>
              <a:gd name="T84" fmla="*/ 48 w 159"/>
              <a:gd name="T85" fmla="*/ 142 h 160"/>
              <a:gd name="T86" fmla="*/ 30 w 159"/>
              <a:gd name="T87" fmla="*/ 121 h 160"/>
              <a:gd name="T88" fmla="*/ 13 w 159"/>
              <a:gd name="T89" fmla="*/ 113 h 160"/>
              <a:gd name="T90" fmla="*/ 0 w 159"/>
              <a:gd name="T91" fmla="*/ 128 h 160"/>
              <a:gd name="T92" fmla="*/ 23 w 159"/>
              <a:gd name="T93" fmla="*/ 135 h 160"/>
              <a:gd name="T94" fmla="*/ 31 w 159"/>
              <a:gd name="T95" fmla="*/ 160 h 160"/>
              <a:gd name="T96" fmla="*/ 36 w 159"/>
              <a:gd name="T97" fmla="*/ 159 h 160"/>
              <a:gd name="T98" fmla="*/ 49 w 159"/>
              <a:gd name="T99" fmla="*/ 14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60">
                <a:moveTo>
                  <a:pt x="79" y="37"/>
                </a:moveTo>
                <a:cubicBezTo>
                  <a:pt x="61" y="37"/>
                  <a:pt x="47" y="52"/>
                  <a:pt x="47" y="70"/>
                </a:cubicBezTo>
                <a:cubicBezTo>
                  <a:pt x="47" y="78"/>
                  <a:pt x="49" y="85"/>
                  <a:pt x="54" y="91"/>
                </a:cubicBezTo>
                <a:cubicBezTo>
                  <a:pt x="58" y="86"/>
                  <a:pt x="61" y="82"/>
                  <a:pt x="66" y="79"/>
                </a:cubicBezTo>
                <a:cubicBezTo>
                  <a:pt x="63" y="75"/>
                  <a:pt x="61" y="70"/>
                  <a:pt x="61" y="66"/>
                </a:cubicBezTo>
                <a:cubicBezTo>
                  <a:pt x="61" y="56"/>
                  <a:pt x="70" y="47"/>
                  <a:pt x="80" y="47"/>
                </a:cubicBezTo>
                <a:cubicBezTo>
                  <a:pt x="90" y="47"/>
                  <a:pt x="98" y="56"/>
                  <a:pt x="98" y="66"/>
                </a:cubicBezTo>
                <a:cubicBezTo>
                  <a:pt x="98" y="70"/>
                  <a:pt x="96" y="75"/>
                  <a:pt x="93" y="79"/>
                </a:cubicBezTo>
                <a:cubicBezTo>
                  <a:pt x="98" y="81"/>
                  <a:pt x="102" y="85"/>
                  <a:pt x="105" y="91"/>
                </a:cubicBezTo>
                <a:cubicBezTo>
                  <a:pt x="110" y="85"/>
                  <a:pt x="112" y="78"/>
                  <a:pt x="112" y="70"/>
                </a:cubicBezTo>
                <a:cubicBezTo>
                  <a:pt x="112" y="52"/>
                  <a:pt x="97" y="37"/>
                  <a:pt x="79" y="37"/>
                </a:cubicBezTo>
                <a:close/>
                <a:moveTo>
                  <a:pt x="89" y="66"/>
                </a:moveTo>
                <a:cubicBezTo>
                  <a:pt x="89" y="61"/>
                  <a:pt x="85" y="57"/>
                  <a:pt x="80" y="57"/>
                </a:cubicBezTo>
                <a:cubicBezTo>
                  <a:pt x="74" y="57"/>
                  <a:pt x="70" y="61"/>
                  <a:pt x="70" y="66"/>
                </a:cubicBezTo>
                <a:cubicBezTo>
                  <a:pt x="70" y="71"/>
                  <a:pt x="74" y="76"/>
                  <a:pt x="80" y="76"/>
                </a:cubicBezTo>
                <a:cubicBezTo>
                  <a:pt x="85" y="76"/>
                  <a:pt x="89" y="71"/>
                  <a:pt x="89" y="66"/>
                </a:cubicBezTo>
                <a:close/>
                <a:moveTo>
                  <a:pt x="116" y="129"/>
                </a:moveTo>
                <a:cubicBezTo>
                  <a:pt x="123" y="114"/>
                  <a:pt x="123" y="114"/>
                  <a:pt x="123" y="114"/>
                </a:cubicBezTo>
                <a:cubicBezTo>
                  <a:pt x="138" y="107"/>
                  <a:pt x="138" y="107"/>
                  <a:pt x="138" y="107"/>
                </a:cubicBezTo>
                <a:cubicBezTo>
                  <a:pt x="140" y="106"/>
                  <a:pt x="141" y="105"/>
                  <a:pt x="140" y="103"/>
                </a:cubicBezTo>
                <a:cubicBezTo>
                  <a:pt x="138" y="86"/>
                  <a:pt x="138" y="86"/>
                  <a:pt x="138" y="86"/>
                </a:cubicBezTo>
                <a:cubicBezTo>
                  <a:pt x="149" y="74"/>
                  <a:pt x="149" y="74"/>
                  <a:pt x="149" y="74"/>
                </a:cubicBezTo>
                <a:cubicBezTo>
                  <a:pt x="149" y="72"/>
                  <a:pt x="149" y="69"/>
                  <a:pt x="149" y="68"/>
                </a:cubicBezTo>
                <a:cubicBezTo>
                  <a:pt x="138" y="55"/>
                  <a:pt x="138" y="55"/>
                  <a:pt x="138" y="55"/>
                </a:cubicBezTo>
                <a:cubicBezTo>
                  <a:pt x="140" y="38"/>
                  <a:pt x="140" y="38"/>
                  <a:pt x="140" y="38"/>
                </a:cubicBezTo>
                <a:cubicBezTo>
                  <a:pt x="141" y="36"/>
                  <a:pt x="140" y="34"/>
                  <a:pt x="138" y="34"/>
                </a:cubicBezTo>
                <a:cubicBezTo>
                  <a:pt x="123" y="27"/>
                  <a:pt x="123" y="27"/>
                  <a:pt x="123" y="27"/>
                </a:cubicBezTo>
                <a:cubicBezTo>
                  <a:pt x="116" y="12"/>
                  <a:pt x="116" y="12"/>
                  <a:pt x="116" y="12"/>
                </a:cubicBezTo>
                <a:cubicBezTo>
                  <a:pt x="115" y="10"/>
                  <a:pt x="114" y="9"/>
                  <a:pt x="112" y="9"/>
                </a:cubicBezTo>
                <a:cubicBezTo>
                  <a:pt x="112" y="9"/>
                  <a:pt x="111" y="9"/>
                  <a:pt x="111" y="9"/>
                </a:cubicBezTo>
                <a:cubicBezTo>
                  <a:pt x="95" y="11"/>
                  <a:pt x="95" y="11"/>
                  <a:pt x="95" y="11"/>
                </a:cubicBezTo>
                <a:cubicBezTo>
                  <a:pt x="82" y="1"/>
                  <a:pt x="82" y="1"/>
                  <a:pt x="82" y="1"/>
                </a:cubicBezTo>
                <a:cubicBezTo>
                  <a:pt x="82" y="0"/>
                  <a:pt x="80" y="0"/>
                  <a:pt x="79" y="0"/>
                </a:cubicBezTo>
                <a:cubicBezTo>
                  <a:pt x="78" y="0"/>
                  <a:pt x="77" y="0"/>
                  <a:pt x="76" y="1"/>
                </a:cubicBezTo>
                <a:cubicBezTo>
                  <a:pt x="64" y="11"/>
                  <a:pt x="64" y="11"/>
                  <a:pt x="64" y="11"/>
                </a:cubicBezTo>
                <a:cubicBezTo>
                  <a:pt x="47" y="9"/>
                  <a:pt x="47" y="9"/>
                  <a:pt x="47" y="9"/>
                </a:cubicBezTo>
                <a:cubicBezTo>
                  <a:pt x="47" y="9"/>
                  <a:pt x="47" y="9"/>
                  <a:pt x="46" y="9"/>
                </a:cubicBezTo>
                <a:cubicBezTo>
                  <a:pt x="45" y="9"/>
                  <a:pt x="43" y="11"/>
                  <a:pt x="42" y="12"/>
                </a:cubicBezTo>
                <a:cubicBezTo>
                  <a:pt x="36" y="27"/>
                  <a:pt x="36" y="27"/>
                  <a:pt x="36" y="27"/>
                </a:cubicBezTo>
                <a:cubicBezTo>
                  <a:pt x="21" y="34"/>
                  <a:pt x="21" y="34"/>
                  <a:pt x="21" y="34"/>
                </a:cubicBezTo>
                <a:cubicBezTo>
                  <a:pt x="19" y="35"/>
                  <a:pt x="17" y="36"/>
                  <a:pt x="18" y="38"/>
                </a:cubicBezTo>
                <a:cubicBezTo>
                  <a:pt x="20" y="55"/>
                  <a:pt x="20" y="55"/>
                  <a:pt x="20" y="55"/>
                </a:cubicBezTo>
                <a:cubicBezTo>
                  <a:pt x="10" y="68"/>
                  <a:pt x="10" y="68"/>
                  <a:pt x="10" y="68"/>
                </a:cubicBezTo>
                <a:cubicBezTo>
                  <a:pt x="10" y="70"/>
                  <a:pt x="10" y="72"/>
                  <a:pt x="11" y="74"/>
                </a:cubicBezTo>
                <a:cubicBezTo>
                  <a:pt x="21" y="86"/>
                  <a:pt x="21" y="86"/>
                  <a:pt x="21" y="86"/>
                </a:cubicBezTo>
                <a:cubicBezTo>
                  <a:pt x="19" y="103"/>
                  <a:pt x="19" y="103"/>
                  <a:pt x="19" y="103"/>
                </a:cubicBezTo>
                <a:cubicBezTo>
                  <a:pt x="18" y="105"/>
                  <a:pt x="20" y="107"/>
                  <a:pt x="21" y="107"/>
                </a:cubicBezTo>
                <a:cubicBezTo>
                  <a:pt x="37" y="114"/>
                  <a:pt x="37" y="114"/>
                  <a:pt x="37" y="114"/>
                </a:cubicBezTo>
                <a:cubicBezTo>
                  <a:pt x="43" y="129"/>
                  <a:pt x="43" y="129"/>
                  <a:pt x="43" y="129"/>
                </a:cubicBezTo>
                <a:cubicBezTo>
                  <a:pt x="44" y="131"/>
                  <a:pt x="45" y="132"/>
                  <a:pt x="47" y="132"/>
                </a:cubicBezTo>
                <a:cubicBezTo>
                  <a:pt x="47" y="132"/>
                  <a:pt x="47" y="132"/>
                  <a:pt x="48" y="132"/>
                </a:cubicBezTo>
                <a:cubicBezTo>
                  <a:pt x="64" y="130"/>
                  <a:pt x="64" y="130"/>
                  <a:pt x="64" y="130"/>
                </a:cubicBezTo>
                <a:cubicBezTo>
                  <a:pt x="77" y="140"/>
                  <a:pt x="77" y="140"/>
                  <a:pt x="77" y="140"/>
                </a:cubicBezTo>
                <a:cubicBezTo>
                  <a:pt x="78" y="140"/>
                  <a:pt x="79" y="141"/>
                  <a:pt x="79" y="141"/>
                </a:cubicBezTo>
                <a:cubicBezTo>
                  <a:pt x="81" y="141"/>
                  <a:pt x="82" y="140"/>
                  <a:pt x="82" y="140"/>
                </a:cubicBezTo>
                <a:cubicBezTo>
                  <a:pt x="95" y="130"/>
                  <a:pt x="95" y="130"/>
                  <a:pt x="95" y="130"/>
                </a:cubicBezTo>
                <a:cubicBezTo>
                  <a:pt x="111" y="132"/>
                  <a:pt x="111" y="132"/>
                  <a:pt x="111" y="132"/>
                </a:cubicBezTo>
                <a:cubicBezTo>
                  <a:pt x="113" y="132"/>
                  <a:pt x="116" y="131"/>
                  <a:pt x="116" y="129"/>
                </a:cubicBezTo>
                <a:close/>
                <a:moveTo>
                  <a:pt x="80" y="113"/>
                </a:moveTo>
                <a:cubicBezTo>
                  <a:pt x="55" y="113"/>
                  <a:pt x="38" y="92"/>
                  <a:pt x="38" y="71"/>
                </a:cubicBezTo>
                <a:cubicBezTo>
                  <a:pt x="38" y="47"/>
                  <a:pt x="57" y="29"/>
                  <a:pt x="80" y="29"/>
                </a:cubicBezTo>
                <a:cubicBezTo>
                  <a:pt x="103" y="29"/>
                  <a:pt x="121" y="47"/>
                  <a:pt x="121" y="71"/>
                </a:cubicBezTo>
                <a:cubicBezTo>
                  <a:pt x="121" y="93"/>
                  <a:pt x="103" y="113"/>
                  <a:pt x="80" y="113"/>
                </a:cubicBezTo>
                <a:close/>
                <a:moveTo>
                  <a:pt x="80" y="85"/>
                </a:moveTo>
                <a:cubicBezTo>
                  <a:pt x="71" y="85"/>
                  <a:pt x="64" y="90"/>
                  <a:pt x="62" y="98"/>
                </a:cubicBezTo>
                <a:cubicBezTo>
                  <a:pt x="67" y="101"/>
                  <a:pt x="73" y="103"/>
                  <a:pt x="80" y="103"/>
                </a:cubicBezTo>
                <a:cubicBezTo>
                  <a:pt x="87" y="103"/>
                  <a:pt x="92" y="101"/>
                  <a:pt x="97" y="98"/>
                </a:cubicBezTo>
                <a:cubicBezTo>
                  <a:pt x="95" y="90"/>
                  <a:pt x="88" y="85"/>
                  <a:pt x="80" y="85"/>
                </a:cubicBezTo>
                <a:close/>
                <a:moveTo>
                  <a:pt x="158" y="123"/>
                </a:moveTo>
                <a:cubicBezTo>
                  <a:pt x="147" y="112"/>
                  <a:pt x="147" y="112"/>
                  <a:pt x="147" y="112"/>
                </a:cubicBezTo>
                <a:cubicBezTo>
                  <a:pt x="145" y="114"/>
                  <a:pt x="144" y="115"/>
                  <a:pt x="142" y="116"/>
                </a:cubicBezTo>
                <a:cubicBezTo>
                  <a:pt x="130" y="120"/>
                  <a:pt x="130" y="120"/>
                  <a:pt x="130" y="120"/>
                </a:cubicBezTo>
                <a:cubicBezTo>
                  <a:pt x="125" y="132"/>
                  <a:pt x="125" y="132"/>
                  <a:pt x="125" y="132"/>
                </a:cubicBezTo>
                <a:cubicBezTo>
                  <a:pt x="123" y="138"/>
                  <a:pt x="118" y="141"/>
                  <a:pt x="112" y="141"/>
                </a:cubicBezTo>
                <a:cubicBezTo>
                  <a:pt x="111" y="141"/>
                  <a:pt x="111" y="141"/>
                  <a:pt x="111" y="141"/>
                </a:cubicBezTo>
                <a:cubicBezTo>
                  <a:pt x="108" y="140"/>
                  <a:pt x="108" y="140"/>
                  <a:pt x="108" y="140"/>
                </a:cubicBezTo>
                <a:cubicBezTo>
                  <a:pt x="124" y="158"/>
                  <a:pt x="124" y="158"/>
                  <a:pt x="124" y="158"/>
                </a:cubicBezTo>
                <a:cubicBezTo>
                  <a:pt x="125" y="159"/>
                  <a:pt x="126" y="159"/>
                  <a:pt x="128" y="159"/>
                </a:cubicBezTo>
                <a:cubicBezTo>
                  <a:pt x="128" y="159"/>
                  <a:pt x="129" y="159"/>
                  <a:pt x="129" y="159"/>
                </a:cubicBezTo>
                <a:cubicBezTo>
                  <a:pt x="130" y="158"/>
                  <a:pt x="132" y="157"/>
                  <a:pt x="132" y="155"/>
                </a:cubicBezTo>
                <a:cubicBezTo>
                  <a:pt x="136" y="134"/>
                  <a:pt x="136" y="134"/>
                  <a:pt x="136" y="134"/>
                </a:cubicBezTo>
                <a:cubicBezTo>
                  <a:pt x="155" y="130"/>
                  <a:pt x="155" y="130"/>
                  <a:pt x="155" y="130"/>
                </a:cubicBezTo>
                <a:cubicBezTo>
                  <a:pt x="156" y="130"/>
                  <a:pt x="156" y="130"/>
                  <a:pt x="156" y="130"/>
                </a:cubicBezTo>
                <a:cubicBezTo>
                  <a:pt x="158" y="130"/>
                  <a:pt x="159" y="129"/>
                  <a:pt x="159" y="128"/>
                </a:cubicBezTo>
                <a:cubicBezTo>
                  <a:pt x="159" y="126"/>
                  <a:pt x="159" y="125"/>
                  <a:pt x="158" y="123"/>
                </a:cubicBezTo>
                <a:close/>
                <a:moveTo>
                  <a:pt x="48" y="142"/>
                </a:moveTo>
                <a:cubicBezTo>
                  <a:pt x="42" y="142"/>
                  <a:pt x="37" y="138"/>
                  <a:pt x="34" y="133"/>
                </a:cubicBezTo>
                <a:cubicBezTo>
                  <a:pt x="30" y="121"/>
                  <a:pt x="30" y="121"/>
                  <a:pt x="30" y="121"/>
                </a:cubicBezTo>
                <a:cubicBezTo>
                  <a:pt x="18" y="117"/>
                  <a:pt x="18" y="117"/>
                  <a:pt x="18" y="117"/>
                </a:cubicBezTo>
                <a:cubicBezTo>
                  <a:pt x="16" y="116"/>
                  <a:pt x="14" y="115"/>
                  <a:pt x="13" y="113"/>
                </a:cubicBezTo>
                <a:cubicBezTo>
                  <a:pt x="2" y="124"/>
                  <a:pt x="2" y="124"/>
                  <a:pt x="2" y="124"/>
                </a:cubicBezTo>
                <a:cubicBezTo>
                  <a:pt x="0" y="124"/>
                  <a:pt x="0" y="127"/>
                  <a:pt x="0" y="128"/>
                </a:cubicBezTo>
                <a:cubicBezTo>
                  <a:pt x="1" y="130"/>
                  <a:pt x="2" y="131"/>
                  <a:pt x="4" y="131"/>
                </a:cubicBezTo>
                <a:cubicBezTo>
                  <a:pt x="23" y="135"/>
                  <a:pt x="23" y="135"/>
                  <a:pt x="23" y="135"/>
                </a:cubicBezTo>
                <a:cubicBezTo>
                  <a:pt x="27" y="156"/>
                  <a:pt x="27" y="156"/>
                  <a:pt x="27" y="156"/>
                </a:cubicBezTo>
                <a:cubicBezTo>
                  <a:pt x="28" y="158"/>
                  <a:pt x="29" y="159"/>
                  <a:pt x="31" y="160"/>
                </a:cubicBezTo>
                <a:cubicBezTo>
                  <a:pt x="31" y="160"/>
                  <a:pt x="32" y="160"/>
                  <a:pt x="32" y="160"/>
                </a:cubicBezTo>
                <a:cubicBezTo>
                  <a:pt x="33" y="160"/>
                  <a:pt x="35" y="160"/>
                  <a:pt x="36" y="159"/>
                </a:cubicBezTo>
                <a:cubicBezTo>
                  <a:pt x="51" y="141"/>
                  <a:pt x="51" y="141"/>
                  <a:pt x="51" y="141"/>
                </a:cubicBezTo>
                <a:cubicBezTo>
                  <a:pt x="49" y="142"/>
                  <a:pt x="49" y="142"/>
                  <a:pt x="49" y="142"/>
                </a:cubicBezTo>
                <a:lnTo>
                  <a:pt x="48" y="1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85">
            <a:extLst>
              <a:ext uri="{FF2B5EF4-FFF2-40B4-BE49-F238E27FC236}">
                <a16:creationId xmlns:a16="http://schemas.microsoft.com/office/drawing/2014/main" id="{D7A3BE0F-D898-8F1D-BCF9-28F7BD1AC1BA}"/>
              </a:ext>
            </a:extLst>
          </p:cNvPr>
          <p:cNvSpPr>
            <a:spLocks noChangeAspect="1" noEditPoints="1"/>
          </p:cNvSpPr>
          <p:nvPr/>
        </p:nvSpPr>
        <p:spPr bwMode="auto">
          <a:xfrm>
            <a:off x="5393590" y="1437990"/>
            <a:ext cx="1292286" cy="1342635"/>
          </a:xfrm>
          <a:custGeom>
            <a:avLst/>
            <a:gdLst>
              <a:gd name="T0" fmla="*/ 126 w 154"/>
              <a:gd name="T1" fmla="*/ 67 h 160"/>
              <a:gd name="T2" fmla="*/ 124 w 154"/>
              <a:gd name="T3" fmla="*/ 61 h 160"/>
              <a:gd name="T4" fmla="*/ 86 w 154"/>
              <a:gd name="T5" fmla="*/ 51 h 160"/>
              <a:gd name="T6" fmla="*/ 114 w 154"/>
              <a:gd name="T7" fmla="*/ 60 h 160"/>
              <a:gd name="T8" fmla="*/ 123 w 154"/>
              <a:gd name="T9" fmla="*/ 61 h 160"/>
              <a:gd name="T10" fmla="*/ 147 w 154"/>
              <a:gd name="T11" fmla="*/ 88 h 160"/>
              <a:gd name="T12" fmla="*/ 72 w 154"/>
              <a:gd name="T13" fmla="*/ 43 h 160"/>
              <a:gd name="T14" fmla="*/ 32 w 154"/>
              <a:gd name="T15" fmla="*/ 71 h 160"/>
              <a:gd name="T16" fmla="*/ 42 w 154"/>
              <a:gd name="T17" fmla="*/ 100 h 160"/>
              <a:gd name="T18" fmla="*/ 61 w 154"/>
              <a:gd name="T19" fmla="*/ 141 h 160"/>
              <a:gd name="T20" fmla="*/ 56 w 154"/>
              <a:gd name="T21" fmla="*/ 158 h 160"/>
              <a:gd name="T22" fmla="*/ 106 w 154"/>
              <a:gd name="T23" fmla="*/ 156 h 160"/>
              <a:gd name="T24" fmla="*/ 111 w 154"/>
              <a:gd name="T25" fmla="*/ 145 h 160"/>
              <a:gd name="T26" fmla="*/ 145 w 154"/>
              <a:gd name="T27" fmla="*/ 124 h 160"/>
              <a:gd name="T28" fmla="*/ 154 w 154"/>
              <a:gd name="T29" fmla="*/ 106 h 160"/>
              <a:gd name="T30" fmla="*/ 36 w 154"/>
              <a:gd name="T31" fmla="*/ 65 h 160"/>
              <a:gd name="T32" fmla="*/ 67 w 154"/>
              <a:gd name="T33" fmla="*/ 47 h 160"/>
              <a:gd name="T34" fmla="*/ 47 w 154"/>
              <a:gd name="T35" fmla="*/ 72 h 160"/>
              <a:gd name="T36" fmla="*/ 51 w 154"/>
              <a:gd name="T37" fmla="*/ 82 h 160"/>
              <a:gd name="T38" fmla="*/ 51 w 154"/>
              <a:gd name="T39" fmla="*/ 77 h 160"/>
              <a:gd name="T40" fmla="*/ 51 w 154"/>
              <a:gd name="T41" fmla="*/ 88 h 160"/>
              <a:gd name="T42" fmla="*/ 145 w 154"/>
              <a:gd name="T43" fmla="*/ 108 h 160"/>
              <a:gd name="T44" fmla="*/ 139 w 154"/>
              <a:gd name="T45" fmla="*/ 136 h 160"/>
              <a:gd name="T46" fmla="*/ 104 w 154"/>
              <a:gd name="T47" fmla="*/ 144 h 160"/>
              <a:gd name="T48" fmla="*/ 62 w 154"/>
              <a:gd name="T49" fmla="*/ 154 h 160"/>
              <a:gd name="T50" fmla="*/ 49 w 154"/>
              <a:gd name="T51" fmla="*/ 100 h 160"/>
              <a:gd name="T52" fmla="*/ 58 w 154"/>
              <a:gd name="T53" fmla="*/ 75 h 160"/>
              <a:gd name="T54" fmla="*/ 99 w 154"/>
              <a:gd name="T55" fmla="*/ 43 h 160"/>
              <a:gd name="T56" fmla="*/ 145 w 154"/>
              <a:gd name="T57" fmla="*/ 100 h 160"/>
              <a:gd name="T58" fmla="*/ 55 w 154"/>
              <a:gd name="T59" fmla="*/ 45 h 160"/>
              <a:gd name="T60" fmla="*/ 58 w 154"/>
              <a:gd name="T61" fmla="*/ 56 h 160"/>
              <a:gd name="T62" fmla="*/ 55 w 154"/>
              <a:gd name="T63" fmla="*/ 35 h 160"/>
              <a:gd name="T64" fmla="*/ 55 w 154"/>
              <a:gd name="T65" fmla="*/ 45 h 160"/>
              <a:gd name="T66" fmla="*/ 50 w 154"/>
              <a:gd name="T67" fmla="*/ 4 h 160"/>
              <a:gd name="T68" fmla="*/ 43 w 154"/>
              <a:gd name="T69" fmla="*/ 13 h 160"/>
              <a:gd name="T70" fmla="*/ 12 w 154"/>
              <a:gd name="T71" fmla="*/ 44 h 160"/>
              <a:gd name="T72" fmla="*/ 3 w 154"/>
              <a:gd name="T73" fmla="*/ 51 h 160"/>
              <a:gd name="T74" fmla="*/ 27 w 154"/>
              <a:gd name="T75" fmla="*/ 20 h 160"/>
              <a:gd name="T76" fmla="*/ 32 w 154"/>
              <a:gd name="T77" fmla="*/ 16 h 160"/>
              <a:gd name="T78" fmla="*/ 22 w 154"/>
              <a:gd name="T79" fmla="*/ 12 h 160"/>
              <a:gd name="T80" fmla="*/ 11 w 154"/>
              <a:gd name="T81" fmla="*/ 23 h 160"/>
              <a:gd name="T82" fmla="*/ 16 w 154"/>
              <a:gd name="T83" fmla="*/ 33 h 160"/>
              <a:gd name="T84" fmla="*/ 18 w 154"/>
              <a:gd name="T85" fmla="*/ 28 h 160"/>
              <a:gd name="T86" fmla="*/ 87 w 154"/>
              <a:gd name="T87" fmla="*/ 24 h 160"/>
              <a:gd name="T88" fmla="*/ 73 w 154"/>
              <a:gd name="T89" fmla="*/ 32 h 160"/>
              <a:gd name="T90" fmla="*/ 16 w 154"/>
              <a:gd name="T91" fmla="*/ 62 h 160"/>
              <a:gd name="T92" fmla="*/ 9 w 154"/>
              <a:gd name="T93" fmla="*/ 72 h 160"/>
              <a:gd name="T94" fmla="*/ 19 w 154"/>
              <a:gd name="T95" fmla="*/ 63 h 160"/>
              <a:gd name="T96" fmla="*/ 26 w 154"/>
              <a:gd name="T97" fmla="*/ 77 h 160"/>
              <a:gd name="T98" fmla="*/ 24 w 154"/>
              <a:gd name="T99" fmla="*/ 88 h 160"/>
              <a:gd name="T100" fmla="*/ 30 w 154"/>
              <a:gd name="T101" fmla="*/ 76 h 160"/>
              <a:gd name="T102" fmla="*/ 71 w 154"/>
              <a:gd name="T103" fmla="*/ 12 h 160"/>
              <a:gd name="T104" fmla="*/ 61 w 154"/>
              <a:gd name="T10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4" h="160">
                <a:moveTo>
                  <a:pt x="124" y="61"/>
                </a:moveTo>
                <a:cubicBezTo>
                  <a:pt x="123" y="63"/>
                  <a:pt x="123" y="65"/>
                  <a:pt x="124" y="66"/>
                </a:cubicBezTo>
                <a:cubicBezTo>
                  <a:pt x="125" y="67"/>
                  <a:pt x="125" y="67"/>
                  <a:pt x="126" y="67"/>
                </a:cubicBezTo>
                <a:cubicBezTo>
                  <a:pt x="127" y="67"/>
                  <a:pt x="128" y="67"/>
                  <a:pt x="128" y="66"/>
                </a:cubicBezTo>
                <a:cubicBezTo>
                  <a:pt x="129" y="65"/>
                  <a:pt x="129" y="63"/>
                  <a:pt x="128" y="61"/>
                </a:cubicBezTo>
                <a:cubicBezTo>
                  <a:pt x="127" y="60"/>
                  <a:pt x="125" y="60"/>
                  <a:pt x="124" y="61"/>
                </a:cubicBezTo>
                <a:close/>
                <a:moveTo>
                  <a:pt x="122" y="56"/>
                </a:moveTo>
                <a:cubicBezTo>
                  <a:pt x="121" y="55"/>
                  <a:pt x="119" y="54"/>
                  <a:pt x="116" y="54"/>
                </a:cubicBezTo>
                <a:cubicBezTo>
                  <a:pt x="107" y="49"/>
                  <a:pt x="96" y="48"/>
                  <a:pt x="86" y="51"/>
                </a:cubicBezTo>
                <a:cubicBezTo>
                  <a:pt x="85" y="51"/>
                  <a:pt x="83" y="53"/>
                  <a:pt x="83" y="54"/>
                </a:cubicBezTo>
                <a:cubicBezTo>
                  <a:pt x="85" y="56"/>
                  <a:pt x="86" y="58"/>
                  <a:pt x="88" y="56"/>
                </a:cubicBezTo>
                <a:cubicBezTo>
                  <a:pt x="97" y="54"/>
                  <a:pt x="105" y="55"/>
                  <a:pt x="114" y="60"/>
                </a:cubicBezTo>
                <a:cubicBezTo>
                  <a:pt x="115" y="60"/>
                  <a:pt x="118" y="61"/>
                  <a:pt x="119" y="62"/>
                </a:cubicBezTo>
                <a:cubicBezTo>
                  <a:pt x="120" y="62"/>
                  <a:pt x="120" y="63"/>
                  <a:pt x="121" y="63"/>
                </a:cubicBezTo>
                <a:cubicBezTo>
                  <a:pt x="122" y="63"/>
                  <a:pt x="123" y="62"/>
                  <a:pt x="123" y="61"/>
                </a:cubicBezTo>
                <a:cubicBezTo>
                  <a:pt x="124" y="60"/>
                  <a:pt x="124" y="58"/>
                  <a:pt x="122" y="56"/>
                </a:cubicBezTo>
                <a:close/>
                <a:moveTo>
                  <a:pt x="151" y="97"/>
                </a:moveTo>
                <a:cubicBezTo>
                  <a:pt x="150" y="94"/>
                  <a:pt x="147" y="90"/>
                  <a:pt x="147" y="88"/>
                </a:cubicBezTo>
                <a:cubicBezTo>
                  <a:pt x="151" y="80"/>
                  <a:pt x="150" y="70"/>
                  <a:pt x="143" y="61"/>
                </a:cubicBezTo>
                <a:cubicBezTo>
                  <a:pt x="134" y="46"/>
                  <a:pt x="115" y="36"/>
                  <a:pt x="99" y="36"/>
                </a:cubicBezTo>
                <a:cubicBezTo>
                  <a:pt x="89" y="36"/>
                  <a:pt x="81" y="39"/>
                  <a:pt x="72" y="43"/>
                </a:cubicBezTo>
                <a:cubicBezTo>
                  <a:pt x="70" y="31"/>
                  <a:pt x="60" y="21"/>
                  <a:pt x="47" y="21"/>
                </a:cubicBezTo>
                <a:cubicBezTo>
                  <a:pt x="32" y="21"/>
                  <a:pt x="20" y="33"/>
                  <a:pt x="20" y="47"/>
                </a:cubicBezTo>
                <a:cubicBezTo>
                  <a:pt x="20" y="56"/>
                  <a:pt x="25" y="65"/>
                  <a:pt x="32" y="71"/>
                </a:cubicBezTo>
                <a:cubicBezTo>
                  <a:pt x="36" y="72"/>
                  <a:pt x="36" y="73"/>
                  <a:pt x="36" y="75"/>
                </a:cubicBezTo>
                <a:cubicBezTo>
                  <a:pt x="36" y="93"/>
                  <a:pt x="36" y="93"/>
                  <a:pt x="36" y="93"/>
                </a:cubicBezTo>
                <a:cubicBezTo>
                  <a:pt x="36" y="96"/>
                  <a:pt x="39" y="100"/>
                  <a:pt x="42" y="100"/>
                </a:cubicBezTo>
                <a:cubicBezTo>
                  <a:pt x="43" y="100"/>
                  <a:pt x="43" y="100"/>
                  <a:pt x="43" y="100"/>
                </a:cubicBezTo>
                <a:cubicBezTo>
                  <a:pt x="45" y="113"/>
                  <a:pt x="51" y="125"/>
                  <a:pt x="62" y="134"/>
                </a:cubicBezTo>
                <a:cubicBezTo>
                  <a:pt x="62" y="134"/>
                  <a:pt x="62" y="136"/>
                  <a:pt x="61" y="141"/>
                </a:cubicBezTo>
                <a:cubicBezTo>
                  <a:pt x="60" y="144"/>
                  <a:pt x="59" y="147"/>
                  <a:pt x="57" y="150"/>
                </a:cubicBezTo>
                <a:cubicBezTo>
                  <a:pt x="57" y="153"/>
                  <a:pt x="56" y="155"/>
                  <a:pt x="56" y="156"/>
                </a:cubicBezTo>
                <a:cubicBezTo>
                  <a:pt x="54" y="157"/>
                  <a:pt x="54" y="158"/>
                  <a:pt x="56" y="158"/>
                </a:cubicBezTo>
                <a:cubicBezTo>
                  <a:pt x="57" y="159"/>
                  <a:pt x="57" y="160"/>
                  <a:pt x="58" y="160"/>
                </a:cubicBezTo>
                <a:cubicBezTo>
                  <a:pt x="102" y="160"/>
                  <a:pt x="102" y="160"/>
                  <a:pt x="102" y="160"/>
                </a:cubicBezTo>
                <a:cubicBezTo>
                  <a:pt x="104" y="160"/>
                  <a:pt x="105" y="159"/>
                  <a:pt x="106" y="156"/>
                </a:cubicBezTo>
                <a:cubicBezTo>
                  <a:pt x="108" y="155"/>
                  <a:pt x="108" y="153"/>
                  <a:pt x="109" y="152"/>
                </a:cubicBezTo>
                <a:cubicBezTo>
                  <a:pt x="109" y="149"/>
                  <a:pt x="110" y="146"/>
                  <a:pt x="110" y="145"/>
                </a:cubicBezTo>
                <a:cubicBezTo>
                  <a:pt x="111" y="145"/>
                  <a:pt x="111" y="145"/>
                  <a:pt x="111" y="145"/>
                </a:cubicBezTo>
                <a:cubicBezTo>
                  <a:pt x="115" y="145"/>
                  <a:pt x="120" y="146"/>
                  <a:pt x="123" y="146"/>
                </a:cubicBezTo>
                <a:cubicBezTo>
                  <a:pt x="133" y="146"/>
                  <a:pt x="139" y="147"/>
                  <a:pt x="144" y="139"/>
                </a:cubicBezTo>
                <a:cubicBezTo>
                  <a:pt x="146" y="135"/>
                  <a:pt x="146" y="129"/>
                  <a:pt x="145" y="124"/>
                </a:cubicBezTo>
                <a:cubicBezTo>
                  <a:pt x="145" y="121"/>
                  <a:pt x="145" y="118"/>
                  <a:pt x="145" y="115"/>
                </a:cubicBezTo>
                <a:cubicBezTo>
                  <a:pt x="146" y="115"/>
                  <a:pt x="147" y="114"/>
                  <a:pt x="148" y="113"/>
                </a:cubicBezTo>
                <a:cubicBezTo>
                  <a:pt x="151" y="112"/>
                  <a:pt x="154" y="109"/>
                  <a:pt x="154" y="106"/>
                </a:cubicBezTo>
                <a:cubicBezTo>
                  <a:pt x="154" y="104"/>
                  <a:pt x="153" y="102"/>
                  <a:pt x="151" y="97"/>
                </a:cubicBezTo>
                <a:close/>
                <a:moveTo>
                  <a:pt x="41" y="72"/>
                </a:moveTo>
                <a:cubicBezTo>
                  <a:pt x="41" y="68"/>
                  <a:pt x="39" y="66"/>
                  <a:pt x="36" y="65"/>
                </a:cubicBezTo>
                <a:cubicBezTo>
                  <a:pt x="30" y="61"/>
                  <a:pt x="27" y="55"/>
                  <a:pt x="27" y="47"/>
                </a:cubicBezTo>
                <a:cubicBezTo>
                  <a:pt x="27" y="36"/>
                  <a:pt x="36" y="27"/>
                  <a:pt x="47" y="27"/>
                </a:cubicBezTo>
                <a:cubicBezTo>
                  <a:pt x="58" y="27"/>
                  <a:pt x="67" y="36"/>
                  <a:pt x="67" y="47"/>
                </a:cubicBezTo>
                <a:cubicBezTo>
                  <a:pt x="67" y="55"/>
                  <a:pt x="63" y="61"/>
                  <a:pt x="58" y="65"/>
                </a:cubicBezTo>
                <a:cubicBezTo>
                  <a:pt x="54" y="66"/>
                  <a:pt x="52" y="68"/>
                  <a:pt x="52" y="72"/>
                </a:cubicBezTo>
                <a:cubicBezTo>
                  <a:pt x="47" y="72"/>
                  <a:pt x="47" y="72"/>
                  <a:pt x="47" y="72"/>
                </a:cubicBezTo>
                <a:cubicBezTo>
                  <a:pt x="41" y="72"/>
                  <a:pt x="41" y="72"/>
                  <a:pt x="41" y="72"/>
                </a:cubicBezTo>
                <a:close/>
                <a:moveTo>
                  <a:pt x="51" y="77"/>
                </a:moveTo>
                <a:cubicBezTo>
                  <a:pt x="51" y="82"/>
                  <a:pt x="51" y="82"/>
                  <a:pt x="51" y="82"/>
                </a:cubicBezTo>
                <a:cubicBezTo>
                  <a:pt x="42" y="82"/>
                  <a:pt x="42" y="82"/>
                  <a:pt x="42" y="82"/>
                </a:cubicBezTo>
                <a:cubicBezTo>
                  <a:pt x="42" y="77"/>
                  <a:pt x="42" y="77"/>
                  <a:pt x="42" y="77"/>
                </a:cubicBezTo>
                <a:lnTo>
                  <a:pt x="51" y="77"/>
                </a:lnTo>
                <a:close/>
                <a:moveTo>
                  <a:pt x="42" y="93"/>
                </a:moveTo>
                <a:cubicBezTo>
                  <a:pt x="42" y="88"/>
                  <a:pt x="42" y="88"/>
                  <a:pt x="42" y="88"/>
                </a:cubicBezTo>
                <a:cubicBezTo>
                  <a:pt x="51" y="88"/>
                  <a:pt x="51" y="88"/>
                  <a:pt x="51" y="88"/>
                </a:cubicBezTo>
                <a:cubicBezTo>
                  <a:pt x="51" y="93"/>
                  <a:pt x="51" y="93"/>
                  <a:pt x="51" y="93"/>
                </a:cubicBezTo>
                <a:lnTo>
                  <a:pt x="42" y="93"/>
                </a:lnTo>
                <a:close/>
                <a:moveTo>
                  <a:pt x="145" y="108"/>
                </a:moveTo>
                <a:cubicBezTo>
                  <a:pt x="142" y="109"/>
                  <a:pt x="140" y="112"/>
                  <a:pt x="140" y="114"/>
                </a:cubicBezTo>
                <a:cubicBezTo>
                  <a:pt x="139" y="117"/>
                  <a:pt x="140" y="121"/>
                  <a:pt x="140" y="124"/>
                </a:cubicBezTo>
                <a:cubicBezTo>
                  <a:pt x="140" y="128"/>
                  <a:pt x="140" y="134"/>
                  <a:pt x="139" y="136"/>
                </a:cubicBezTo>
                <a:cubicBezTo>
                  <a:pt x="135" y="141"/>
                  <a:pt x="133" y="141"/>
                  <a:pt x="123" y="139"/>
                </a:cubicBezTo>
                <a:cubicBezTo>
                  <a:pt x="120" y="139"/>
                  <a:pt x="116" y="139"/>
                  <a:pt x="111" y="139"/>
                </a:cubicBezTo>
                <a:cubicBezTo>
                  <a:pt x="110" y="139"/>
                  <a:pt x="106" y="139"/>
                  <a:pt x="104" y="144"/>
                </a:cubicBezTo>
                <a:cubicBezTo>
                  <a:pt x="103" y="145"/>
                  <a:pt x="103" y="148"/>
                  <a:pt x="102" y="150"/>
                </a:cubicBezTo>
                <a:cubicBezTo>
                  <a:pt x="102" y="152"/>
                  <a:pt x="102" y="153"/>
                  <a:pt x="101" y="154"/>
                </a:cubicBezTo>
                <a:cubicBezTo>
                  <a:pt x="62" y="154"/>
                  <a:pt x="62" y="154"/>
                  <a:pt x="62" y="154"/>
                </a:cubicBezTo>
                <a:cubicBezTo>
                  <a:pt x="63" y="153"/>
                  <a:pt x="63" y="153"/>
                  <a:pt x="63" y="153"/>
                </a:cubicBezTo>
                <a:cubicBezTo>
                  <a:pt x="68" y="142"/>
                  <a:pt x="70" y="133"/>
                  <a:pt x="66" y="129"/>
                </a:cubicBezTo>
                <a:cubicBezTo>
                  <a:pt x="57" y="122"/>
                  <a:pt x="51" y="111"/>
                  <a:pt x="49" y="100"/>
                </a:cubicBezTo>
                <a:cubicBezTo>
                  <a:pt x="51" y="100"/>
                  <a:pt x="51" y="100"/>
                  <a:pt x="51" y="100"/>
                </a:cubicBezTo>
                <a:cubicBezTo>
                  <a:pt x="54" y="100"/>
                  <a:pt x="58" y="96"/>
                  <a:pt x="58" y="93"/>
                </a:cubicBezTo>
                <a:cubicBezTo>
                  <a:pt x="58" y="75"/>
                  <a:pt x="58" y="75"/>
                  <a:pt x="58" y="75"/>
                </a:cubicBezTo>
                <a:cubicBezTo>
                  <a:pt x="58" y="73"/>
                  <a:pt x="58" y="72"/>
                  <a:pt x="60" y="71"/>
                </a:cubicBezTo>
                <a:cubicBezTo>
                  <a:pt x="68" y="65"/>
                  <a:pt x="72" y="59"/>
                  <a:pt x="73" y="50"/>
                </a:cubicBezTo>
                <a:cubicBezTo>
                  <a:pt x="81" y="45"/>
                  <a:pt x="89" y="43"/>
                  <a:pt x="99" y="43"/>
                </a:cubicBezTo>
                <a:cubicBezTo>
                  <a:pt x="113" y="43"/>
                  <a:pt x="130" y="52"/>
                  <a:pt x="139" y="64"/>
                </a:cubicBezTo>
                <a:cubicBezTo>
                  <a:pt x="142" y="70"/>
                  <a:pt x="145" y="77"/>
                  <a:pt x="141" y="86"/>
                </a:cubicBezTo>
                <a:cubicBezTo>
                  <a:pt x="140" y="90"/>
                  <a:pt x="142" y="93"/>
                  <a:pt x="145" y="100"/>
                </a:cubicBezTo>
                <a:cubicBezTo>
                  <a:pt x="146" y="102"/>
                  <a:pt x="147" y="105"/>
                  <a:pt x="147" y="106"/>
                </a:cubicBezTo>
                <a:cubicBezTo>
                  <a:pt x="147" y="106"/>
                  <a:pt x="145" y="107"/>
                  <a:pt x="145" y="108"/>
                </a:cubicBezTo>
                <a:close/>
                <a:moveTo>
                  <a:pt x="55" y="45"/>
                </a:moveTo>
                <a:cubicBezTo>
                  <a:pt x="57" y="47"/>
                  <a:pt x="55" y="50"/>
                  <a:pt x="54" y="50"/>
                </a:cubicBezTo>
                <a:cubicBezTo>
                  <a:pt x="54" y="52"/>
                  <a:pt x="54" y="54"/>
                  <a:pt x="55" y="55"/>
                </a:cubicBezTo>
                <a:cubicBezTo>
                  <a:pt x="57" y="56"/>
                  <a:pt x="57" y="56"/>
                  <a:pt x="58" y="56"/>
                </a:cubicBezTo>
                <a:cubicBezTo>
                  <a:pt x="59" y="56"/>
                  <a:pt x="60" y="55"/>
                  <a:pt x="60" y="54"/>
                </a:cubicBezTo>
                <a:cubicBezTo>
                  <a:pt x="61" y="51"/>
                  <a:pt x="63" y="47"/>
                  <a:pt x="62" y="43"/>
                </a:cubicBezTo>
                <a:cubicBezTo>
                  <a:pt x="61" y="39"/>
                  <a:pt x="59" y="37"/>
                  <a:pt x="55" y="35"/>
                </a:cubicBezTo>
                <a:cubicBezTo>
                  <a:pt x="53" y="34"/>
                  <a:pt x="52" y="35"/>
                  <a:pt x="51" y="36"/>
                </a:cubicBezTo>
                <a:cubicBezTo>
                  <a:pt x="50" y="38"/>
                  <a:pt x="51" y="39"/>
                  <a:pt x="52" y="40"/>
                </a:cubicBezTo>
                <a:cubicBezTo>
                  <a:pt x="54" y="42"/>
                  <a:pt x="55" y="43"/>
                  <a:pt x="55" y="45"/>
                </a:cubicBezTo>
                <a:close/>
                <a:moveTo>
                  <a:pt x="47" y="16"/>
                </a:moveTo>
                <a:cubicBezTo>
                  <a:pt x="48" y="16"/>
                  <a:pt x="50" y="15"/>
                  <a:pt x="50" y="13"/>
                </a:cubicBezTo>
                <a:cubicBezTo>
                  <a:pt x="50" y="4"/>
                  <a:pt x="50" y="4"/>
                  <a:pt x="50" y="4"/>
                </a:cubicBezTo>
                <a:cubicBezTo>
                  <a:pt x="50" y="3"/>
                  <a:pt x="48" y="0"/>
                  <a:pt x="47" y="0"/>
                </a:cubicBezTo>
                <a:cubicBezTo>
                  <a:pt x="45" y="0"/>
                  <a:pt x="43" y="3"/>
                  <a:pt x="43" y="4"/>
                </a:cubicBezTo>
                <a:cubicBezTo>
                  <a:pt x="43" y="13"/>
                  <a:pt x="43" y="13"/>
                  <a:pt x="43" y="13"/>
                </a:cubicBezTo>
                <a:cubicBezTo>
                  <a:pt x="43" y="15"/>
                  <a:pt x="45" y="16"/>
                  <a:pt x="47" y="16"/>
                </a:cubicBezTo>
                <a:close/>
                <a:moveTo>
                  <a:pt x="16" y="47"/>
                </a:moveTo>
                <a:cubicBezTo>
                  <a:pt x="16" y="46"/>
                  <a:pt x="14" y="44"/>
                  <a:pt x="12" y="44"/>
                </a:cubicBezTo>
                <a:cubicBezTo>
                  <a:pt x="3" y="44"/>
                  <a:pt x="3" y="44"/>
                  <a:pt x="3" y="44"/>
                </a:cubicBezTo>
                <a:cubicBezTo>
                  <a:pt x="1" y="44"/>
                  <a:pt x="0" y="46"/>
                  <a:pt x="0" y="47"/>
                </a:cubicBezTo>
                <a:cubicBezTo>
                  <a:pt x="0" y="50"/>
                  <a:pt x="1" y="51"/>
                  <a:pt x="3" y="51"/>
                </a:cubicBezTo>
                <a:cubicBezTo>
                  <a:pt x="12" y="51"/>
                  <a:pt x="12" y="51"/>
                  <a:pt x="12" y="51"/>
                </a:cubicBezTo>
                <a:cubicBezTo>
                  <a:pt x="14" y="51"/>
                  <a:pt x="16" y="50"/>
                  <a:pt x="16" y="47"/>
                </a:cubicBezTo>
                <a:close/>
                <a:moveTo>
                  <a:pt x="27" y="20"/>
                </a:moveTo>
                <a:cubicBezTo>
                  <a:pt x="28" y="21"/>
                  <a:pt x="28" y="21"/>
                  <a:pt x="29" y="21"/>
                </a:cubicBezTo>
                <a:cubicBezTo>
                  <a:pt x="30" y="21"/>
                  <a:pt x="30" y="21"/>
                  <a:pt x="31" y="21"/>
                </a:cubicBezTo>
                <a:cubicBezTo>
                  <a:pt x="32" y="20"/>
                  <a:pt x="33" y="17"/>
                  <a:pt x="32" y="16"/>
                </a:cubicBezTo>
                <a:cubicBezTo>
                  <a:pt x="28" y="9"/>
                  <a:pt x="28" y="9"/>
                  <a:pt x="28" y="9"/>
                </a:cubicBezTo>
                <a:cubicBezTo>
                  <a:pt x="27" y="7"/>
                  <a:pt x="24" y="6"/>
                  <a:pt x="23" y="7"/>
                </a:cubicBezTo>
                <a:cubicBezTo>
                  <a:pt x="22" y="9"/>
                  <a:pt x="21" y="10"/>
                  <a:pt x="22" y="12"/>
                </a:cubicBezTo>
                <a:cubicBezTo>
                  <a:pt x="27" y="20"/>
                  <a:pt x="27" y="20"/>
                  <a:pt x="27" y="20"/>
                </a:cubicBezTo>
                <a:close/>
                <a:moveTo>
                  <a:pt x="18" y="28"/>
                </a:moveTo>
                <a:cubicBezTo>
                  <a:pt x="11" y="23"/>
                  <a:pt x="11" y="23"/>
                  <a:pt x="11" y="23"/>
                </a:cubicBezTo>
                <a:cubicBezTo>
                  <a:pt x="9" y="23"/>
                  <a:pt x="8" y="23"/>
                  <a:pt x="7" y="24"/>
                </a:cubicBezTo>
                <a:cubicBezTo>
                  <a:pt x="6" y="26"/>
                  <a:pt x="6" y="28"/>
                  <a:pt x="8" y="29"/>
                </a:cubicBezTo>
                <a:cubicBezTo>
                  <a:pt x="16" y="33"/>
                  <a:pt x="16" y="33"/>
                  <a:pt x="16" y="33"/>
                </a:cubicBezTo>
                <a:cubicBezTo>
                  <a:pt x="17" y="33"/>
                  <a:pt x="17" y="33"/>
                  <a:pt x="17" y="33"/>
                </a:cubicBezTo>
                <a:cubicBezTo>
                  <a:pt x="18" y="33"/>
                  <a:pt x="19" y="33"/>
                  <a:pt x="19" y="32"/>
                </a:cubicBezTo>
                <a:cubicBezTo>
                  <a:pt x="20" y="31"/>
                  <a:pt x="20" y="29"/>
                  <a:pt x="18" y="28"/>
                </a:cubicBezTo>
                <a:close/>
                <a:moveTo>
                  <a:pt x="78" y="33"/>
                </a:moveTo>
                <a:cubicBezTo>
                  <a:pt x="86" y="29"/>
                  <a:pt x="86" y="29"/>
                  <a:pt x="86" y="29"/>
                </a:cubicBezTo>
                <a:cubicBezTo>
                  <a:pt x="87" y="28"/>
                  <a:pt x="88" y="26"/>
                  <a:pt x="87" y="24"/>
                </a:cubicBezTo>
                <a:cubicBezTo>
                  <a:pt x="86" y="23"/>
                  <a:pt x="84" y="23"/>
                  <a:pt x="82" y="23"/>
                </a:cubicBezTo>
                <a:cubicBezTo>
                  <a:pt x="74" y="28"/>
                  <a:pt x="74" y="28"/>
                  <a:pt x="74" y="28"/>
                </a:cubicBezTo>
                <a:cubicBezTo>
                  <a:pt x="73" y="29"/>
                  <a:pt x="73" y="31"/>
                  <a:pt x="73" y="32"/>
                </a:cubicBezTo>
                <a:cubicBezTo>
                  <a:pt x="74" y="33"/>
                  <a:pt x="76" y="33"/>
                  <a:pt x="77" y="33"/>
                </a:cubicBezTo>
                <a:lnTo>
                  <a:pt x="78" y="33"/>
                </a:lnTo>
                <a:close/>
                <a:moveTo>
                  <a:pt x="16" y="62"/>
                </a:moveTo>
                <a:cubicBezTo>
                  <a:pt x="8" y="67"/>
                  <a:pt x="8" y="67"/>
                  <a:pt x="8" y="67"/>
                </a:cubicBezTo>
                <a:cubicBezTo>
                  <a:pt x="6" y="68"/>
                  <a:pt x="6" y="70"/>
                  <a:pt x="7" y="71"/>
                </a:cubicBezTo>
                <a:cubicBezTo>
                  <a:pt x="7" y="72"/>
                  <a:pt x="8" y="72"/>
                  <a:pt x="9" y="72"/>
                </a:cubicBezTo>
                <a:cubicBezTo>
                  <a:pt x="10" y="72"/>
                  <a:pt x="10" y="72"/>
                  <a:pt x="11" y="72"/>
                </a:cubicBezTo>
                <a:cubicBezTo>
                  <a:pt x="18" y="68"/>
                  <a:pt x="18" y="68"/>
                  <a:pt x="18" y="68"/>
                </a:cubicBezTo>
                <a:cubicBezTo>
                  <a:pt x="20" y="67"/>
                  <a:pt x="20" y="66"/>
                  <a:pt x="19" y="63"/>
                </a:cubicBezTo>
                <a:cubicBezTo>
                  <a:pt x="19" y="62"/>
                  <a:pt x="17" y="62"/>
                  <a:pt x="16" y="62"/>
                </a:cubicBezTo>
                <a:close/>
                <a:moveTo>
                  <a:pt x="30" y="76"/>
                </a:moveTo>
                <a:cubicBezTo>
                  <a:pt x="29" y="75"/>
                  <a:pt x="27" y="75"/>
                  <a:pt x="26" y="77"/>
                </a:cubicBezTo>
                <a:cubicBezTo>
                  <a:pt x="22" y="84"/>
                  <a:pt x="22" y="84"/>
                  <a:pt x="22" y="84"/>
                </a:cubicBezTo>
                <a:cubicBezTo>
                  <a:pt x="21" y="85"/>
                  <a:pt x="22" y="87"/>
                  <a:pt x="23" y="87"/>
                </a:cubicBezTo>
                <a:cubicBezTo>
                  <a:pt x="23" y="88"/>
                  <a:pt x="24" y="88"/>
                  <a:pt x="24" y="88"/>
                </a:cubicBezTo>
                <a:cubicBezTo>
                  <a:pt x="26" y="88"/>
                  <a:pt x="27" y="87"/>
                  <a:pt x="28" y="86"/>
                </a:cubicBezTo>
                <a:cubicBezTo>
                  <a:pt x="31" y="79"/>
                  <a:pt x="31" y="79"/>
                  <a:pt x="31" y="79"/>
                </a:cubicBezTo>
                <a:cubicBezTo>
                  <a:pt x="33" y="78"/>
                  <a:pt x="33" y="76"/>
                  <a:pt x="30" y="76"/>
                </a:cubicBezTo>
                <a:close/>
                <a:moveTo>
                  <a:pt x="63" y="21"/>
                </a:moveTo>
                <a:cubicBezTo>
                  <a:pt x="64" y="21"/>
                  <a:pt x="65" y="21"/>
                  <a:pt x="67" y="20"/>
                </a:cubicBezTo>
                <a:cubicBezTo>
                  <a:pt x="71" y="12"/>
                  <a:pt x="71" y="12"/>
                  <a:pt x="71" y="12"/>
                </a:cubicBezTo>
                <a:cubicBezTo>
                  <a:pt x="73" y="10"/>
                  <a:pt x="71" y="9"/>
                  <a:pt x="70" y="7"/>
                </a:cubicBezTo>
                <a:cubicBezTo>
                  <a:pt x="68" y="6"/>
                  <a:pt x="67" y="7"/>
                  <a:pt x="65" y="9"/>
                </a:cubicBezTo>
                <a:cubicBezTo>
                  <a:pt x="61" y="16"/>
                  <a:pt x="61" y="16"/>
                  <a:pt x="61" y="16"/>
                </a:cubicBezTo>
                <a:cubicBezTo>
                  <a:pt x="59" y="17"/>
                  <a:pt x="61" y="20"/>
                  <a:pt x="62" y="21"/>
                </a:cubicBezTo>
                <a:lnTo>
                  <a:pt x="63"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22958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86109-EB79-AE64-6DF8-93FBEC1ADE4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7CAB552-6772-5AB1-178B-4767C28DC496}"/>
              </a:ext>
            </a:extLst>
          </p:cNvPr>
          <p:cNvSpPr/>
          <p:nvPr/>
        </p:nvSpPr>
        <p:spPr>
          <a:xfrm>
            <a:off x="-139888" y="1451480"/>
            <a:ext cx="11069145" cy="853208"/>
          </a:xfrm>
          <a:prstGeom prst="rect">
            <a:avLst/>
          </a:prstGeom>
          <a:solidFill>
            <a:srgbClr val="3166CD"/>
          </a:solidFill>
          <a:ln>
            <a:noFill/>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i="0" u="none" strike="noStrike" kern="0" normalizeH="0" baseline="0" noProof="0" dirty="0">
              <a:ln w="0">
                <a:solidFill>
                  <a:srgbClr val="3166CD"/>
                </a:solidFill>
              </a:ln>
              <a:effectLst>
                <a:outerShdw blurRad="38100" dist="19050" dir="2700000" algn="tl" rotWithShape="0">
                  <a:schemeClr val="dk1">
                    <a:alpha val="40000"/>
                  </a:schemeClr>
                </a:outerShdw>
              </a:effectLst>
              <a:uLnTx/>
              <a:uFillTx/>
              <a:latin typeface="DM Sans 14pt"/>
              <a:ea typeface="+mn-ea"/>
              <a:cs typeface="+mn-cs"/>
            </a:endParaRPr>
          </a:p>
        </p:txBody>
      </p:sp>
      <p:sp>
        <p:nvSpPr>
          <p:cNvPr id="2" name="Title 1">
            <a:extLst>
              <a:ext uri="{FF2B5EF4-FFF2-40B4-BE49-F238E27FC236}">
                <a16:creationId xmlns:a16="http://schemas.microsoft.com/office/drawing/2014/main" id="{A66C0B6A-9140-E2B2-C7C4-B0EFAB835915}"/>
              </a:ext>
            </a:extLst>
          </p:cNvPr>
          <p:cNvSpPr>
            <a:spLocks noGrp="1"/>
          </p:cNvSpPr>
          <p:nvPr>
            <p:ph type="title"/>
          </p:nvPr>
        </p:nvSpPr>
        <p:spPr>
          <a:xfrm>
            <a:off x="6429" y="1582487"/>
            <a:ext cx="10568668" cy="640643"/>
          </a:xfrm>
        </p:spPr>
        <p:txBody>
          <a:bodyPr/>
          <a:lstStyle/>
          <a:p>
            <a:r>
              <a:rPr lang="en-US" sz="4400" b="0" dirty="0">
                <a:ln w="0"/>
                <a:effectLst>
                  <a:outerShdw blurRad="50800" dist="38100" dir="2700000" algn="tl" rotWithShape="0">
                    <a:prstClr val="black">
                      <a:alpha val="40000"/>
                    </a:prstClr>
                  </a:outerShdw>
                </a:effectLst>
              </a:rPr>
              <a:t>Talent Development is About </a:t>
            </a:r>
          </a:p>
        </p:txBody>
      </p:sp>
      <p:sp>
        <p:nvSpPr>
          <p:cNvPr id="19" name="Title 1">
            <a:extLst>
              <a:ext uri="{FF2B5EF4-FFF2-40B4-BE49-F238E27FC236}">
                <a16:creationId xmlns:a16="http://schemas.microsoft.com/office/drawing/2014/main" id="{C3C114DB-5845-7841-016D-C5677D787973}"/>
              </a:ext>
            </a:extLst>
          </p:cNvPr>
          <p:cNvSpPr txBox="1">
            <a:spLocks/>
          </p:cNvSpPr>
          <p:nvPr/>
        </p:nvSpPr>
        <p:spPr>
          <a:xfrm>
            <a:off x="7522806" y="1576193"/>
            <a:ext cx="2431142" cy="640643"/>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b="0" dirty="0">
                <a:ln w="0">
                  <a:solidFill>
                    <a:srgbClr val="3166CD"/>
                  </a:solidFill>
                </a:ln>
                <a:solidFill>
                  <a:srgbClr val="FFC000"/>
                </a:solidFill>
                <a:effectLst>
                  <a:outerShdw blurRad="50800" dist="38100" dir="2700000" algn="tl" rotWithShape="0">
                    <a:prstClr val="black">
                      <a:alpha val="40000"/>
                    </a:prstClr>
                  </a:outerShdw>
                </a:effectLst>
              </a:rPr>
              <a:t>Strategy.</a:t>
            </a:r>
          </a:p>
        </p:txBody>
      </p:sp>
      <p:sp>
        <p:nvSpPr>
          <p:cNvPr id="3" name="Title 1">
            <a:extLst>
              <a:ext uri="{FF2B5EF4-FFF2-40B4-BE49-F238E27FC236}">
                <a16:creationId xmlns:a16="http://schemas.microsoft.com/office/drawing/2014/main" id="{66313001-96E0-E666-81F4-C4B5D9755E21}"/>
              </a:ext>
            </a:extLst>
          </p:cNvPr>
          <p:cNvSpPr txBox="1">
            <a:spLocks/>
          </p:cNvSpPr>
          <p:nvPr/>
        </p:nvSpPr>
        <p:spPr>
          <a:xfrm>
            <a:off x="32073" y="3760600"/>
            <a:ext cx="12159927" cy="16459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800" b="0" dirty="0"/>
              <a:t>Leaders keep their organization </a:t>
            </a:r>
          </a:p>
          <a:p>
            <a:pPr algn="ctr"/>
            <a:r>
              <a:rPr lang="en-US" sz="4800" b="0" dirty="0">
                <a:solidFill>
                  <a:srgbClr val="3166CD"/>
                </a:solidFill>
              </a:rPr>
              <a:t>future-ready</a:t>
            </a:r>
            <a:r>
              <a:rPr lang="en-US" sz="4800" b="0" dirty="0"/>
              <a:t> in a </a:t>
            </a:r>
            <a:r>
              <a:rPr lang="en-US" sz="4800" b="0" dirty="0">
                <a:solidFill>
                  <a:srgbClr val="3166CD"/>
                </a:solidFill>
              </a:rPr>
              <a:t>rapidly changing world.</a:t>
            </a:r>
          </a:p>
        </p:txBody>
      </p:sp>
      <p:sp>
        <p:nvSpPr>
          <p:cNvPr id="11" name="Oval 10">
            <a:extLst>
              <a:ext uri="{FF2B5EF4-FFF2-40B4-BE49-F238E27FC236}">
                <a16:creationId xmlns:a16="http://schemas.microsoft.com/office/drawing/2014/main" id="{ADEB153A-8BF8-DFB0-05A8-C12F2F82417F}"/>
              </a:ext>
            </a:extLst>
          </p:cNvPr>
          <p:cNvSpPr/>
          <p:nvPr/>
        </p:nvSpPr>
        <p:spPr>
          <a:xfrm>
            <a:off x="10439298" y="1451480"/>
            <a:ext cx="827856" cy="853208"/>
          </a:xfrm>
          <a:prstGeom prst="ellipse">
            <a:avLst/>
          </a:prstGeom>
          <a:solidFill>
            <a:srgbClr val="FFFFFF"/>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DM Sans 14pt"/>
              <a:ea typeface="+mn-ea"/>
              <a:cs typeface="+mn-cs"/>
            </a:endParaRPr>
          </a:p>
        </p:txBody>
      </p:sp>
      <p:sp>
        <p:nvSpPr>
          <p:cNvPr id="20" name="Rectangle: Rounded Corners 2">
            <a:extLst>
              <a:ext uri="{FF2B5EF4-FFF2-40B4-BE49-F238E27FC236}">
                <a16:creationId xmlns:a16="http://schemas.microsoft.com/office/drawing/2014/main" id="{4446E0D0-1258-6871-B026-36F15DB18CD2}"/>
              </a:ext>
            </a:extLst>
          </p:cNvPr>
          <p:cNvSpPr/>
          <p:nvPr/>
        </p:nvSpPr>
        <p:spPr>
          <a:xfrm>
            <a:off x="8027392" y="578136"/>
            <a:ext cx="2991543" cy="295339"/>
          </a:xfrm>
          <a:prstGeom prst="roundRect">
            <a:avLst>
              <a:gd name="adj" fmla="val 50000"/>
            </a:avLst>
          </a:prstGeom>
          <a:solidFill>
            <a:srgbClr val="3166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Lato" panose="020F0502020204030203" pitchFamily="34" charset="0"/>
              <a:ea typeface="Lato" panose="020F0502020204030203" pitchFamily="34" charset="0"/>
              <a:cs typeface="Lato" panose="020F0502020204030203" pitchFamily="34" charset="0"/>
            </a:endParaRPr>
          </a:p>
        </p:txBody>
      </p:sp>
      <p:sp>
        <p:nvSpPr>
          <p:cNvPr id="21" name="Rectangle: Rounded Corners 3">
            <a:extLst>
              <a:ext uri="{FF2B5EF4-FFF2-40B4-BE49-F238E27FC236}">
                <a16:creationId xmlns:a16="http://schemas.microsoft.com/office/drawing/2014/main" id="{5E8F9781-B589-C279-FE1B-93607957E870}"/>
              </a:ext>
            </a:extLst>
          </p:cNvPr>
          <p:cNvSpPr/>
          <p:nvPr/>
        </p:nvSpPr>
        <p:spPr>
          <a:xfrm>
            <a:off x="9085936" y="596739"/>
            <a:ext cx="842010" cy="258132"/>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Lato" panose="020F0502020204030203" pitchFamily="34" charset="0"/>
              <a:ea typeface="Lato" panose="020F0502020204030203" pitchFamily="34" charset="0"/>
              <a:cs typeface="Lato" panose="020F0502020204030203" pitchFamily="34" charset="0"/>
            </a:endParaRPr>
          </a:p>
        </p:txBody>
      </p:sp>
      <p:sp>
        <p:nvSpPr>
          <p:cNvPr id="23" name="TextBox 22">
            <a:extLst>
              <a:ext uri="{FF2B5EF4-FFF2-40B4-BE49-F238E27FC236}">
                <a16:creationId xmlns:a16="http://schemas.microsoft.com/office/drawing/2014/main" id="{00C88BC8-F09F-0159-CF52-B1A5068B606D}"/>
              </a:ext>
            </a:extLst>
          </p:cNvPr>
          <p:cNvSpPr txBox="1"/>
          <p:nvPr/>
        </p:nvSpPr>
        <p:spPr>
          <a:xfrm>
            <a:off x="8190166" y="587306"/>
            <a:ext cx="655394" cy="276999"/>
          </a:xfrm>
          <a:prstGeom prst="rect">
            <a:avLst/>
          </a:prstGeom>
          <a:noFill/>
        </p:spPr>
        <p:txBody>
          <a:bodyPr wrap="square" rtlCol="0">
            <a:spAutoFit/>
          </a:bodyPr>
          <a:lstStyle/>
          <a:p>
            <a:pPr algn="ctr"/>
            <a:r>
              <a:rPr lang="en-ID" sz="1200" dirty="0">
                <a:solidFill>
                  <a:schemeClr val="bg1"/>
                </a:solidFill>
                <a:latin typeface="Lato" panose="020F0502020204030203" pitchFamily="34" charset="0"/>
                <a:ea typeface="Lato" panose="020F0502020204030203" pitchFamily="34" charset="0"/>
                <a:cs typeface="Lato" panose="020F0502020204030203" pitchFamily="34" charset="0"/>
              </a:rPr>
              <a:t>Impact</a:t>
            </a:r>
          </a:p>
        </p:txBody>
      </p:sp>
      <p:sp>
        <p:nvSpPr>
          <p:cNvPr id="24" name="TextBox 23">
            <a:extLst>
              <a:ext uri="{FF2B5EF4-FFF2-40B4-BE49-F238E27FC236}">
                <a16:creationId xmlns:a16="http://schemas.microsoft.com/office/drawing/2014/main" id="{7E3ABEF5-6D56-64F6-1672-D9D895D88690}"/>
              </a:ext>
            </a:extLst>
          </p:cNvPr>
          <p:cNvSpPr txBox="1"/>
          <p:nvPr/>
        </p:nvSpPr>
        <p:spPr>
          <a:xfrm>
            <a:off x="8976070" y="587306"/>
            <a:ext cx="1034455" cy="276999"/>
          </a:xfrm>
          <a:prstGeom prst="rect">
            <a:avLst/>
          </a:prstGeom>
          <a:noFill/>
        </p:spPr>
        <p:txBody>
          <a:bodyPr wrap="square" rtlCol="0">
            <a:spAutoFit/>
          </a:bodyPr>
          <a:lstStyle/>
          <a:p>
            <a:pPr algn="ctr"/>
            <a:r>
              <a:rPr lang="en-ID" sz="1200" dirty="0">
                <a:solidFill>
                  <a:srgbClr val="F28041"/>
                </a:solidFill>
                <a:latin typeface="Lato" panose="020F0502020204030203" pitchFamily="34" charset="0"/>
                <a:ea typeface="Lato" panose="020F0502020204030203" pitchFamily="34" charset="0"/>
                <a:cs typeface="Lato" panose="020F0502020204030203" pitchFamily="34" charset="0"/>
              </a:rPr>
              <a:t>Strategy</a:t>
            </a:r>
          </a:p>
        </p:txBody>
      </p:sp>
      <p:sp>
        <p:nvSpPr>
          <p:cNvPr id="25" name="TextBox 24">
            <a:extLst>
              <a:ext uri="{FF2B5EF4-FFF2-40B4-BE49-F238E27FC236}">
                <a16:creationId xmlns:a16="http://schemas.microsoft.com/office/drawing/2014/main" id="{7A95524F-0E37-B928-957F-3B5FC8463155}"/>
              </a:ext>
            </a:extLst>
          </p:cNvPr>
          <p:cNvSpPr txBox="1"/>
          <p:nvPr/>
        </p:nvSpPr>
        <p:spPr>
          <a:xfrm>
            <a:off x="9953948" y="587306"/>
            <a:ext cx="1222103" cy="276999"/>
          </a:xfrm>
          <a:prstGeom prst="rect">
            <a:avLst/>
          </a:prstGeom>
          <a:noFill/>
        </p:spPr>
        <p:txBody>
          <a:bodyPr wrap="square" rtlCol="0">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Leadership</a:t>
            </a:r>
            <a:endParaRPr lang="en-ID"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26" name="Group 25">
            <a:extLst>
              <a:ext uri="{FF2B5EF4-FFF2-40B4-BE49-F238E27FC236}">
                <a16:creationId xmlns:a16="http://schemas.microsoft.com/office/drawing/2014/main" id="{3AD7C671-4572-3115-BB80-8C55986A9DE7}"/>
              </a:ext>
            </a:extLst>
          </p:cNvPr>
          <p:cNvGrpSpPr/>
          <p:nvPr/>
        </p:nvGrpSpPr>
        <p:grpSpPr>
          <a:xfrm>
            <a:off x="10476026" y="1523441"/>
            <a:ext cx="754399" cy="722641"/>
            <a:chOff x="4427654" y="3049909"/>
            <a:chExt cx="464344" cy="464344"/>
          </a:xfrm>
          <a:solidFill>
            <a:schemeClr val="bg1"/>
          </a:solidFill>
        </p:grpSpPr>
        <p:sp>
          <p:nvSpPr>
            <p:cNvPr id="27" name="AutoShape 123">
              <a:extLst>
                <a:ext uri="{FF2B5EF4-FFF2-40B4-BE49-F238E27FC236}">
                  <a16:creationId xmlns:a16="http://schemas.microsoft.com/office/drawing/2014/main" id="{01253B1F-DC75-8ED9-5FBD-FB4C03D6D713}"/>
                </a:ext>
              </a:extLst>
            </p:cNvPr>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solidFill>
                <a:srgbClr val="3166CD"/>
              </a:solid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8" name="AutoShape 124">
              <a:extLst>
                <a:ext uri="{FF2B5EF4-FFF2-40B4-BE49-F238E27FC236}">
                  <a16:creationId xmlns:a16="http://schemas.microsoft.com/office/drawing/2014/main" id="{81A92973-3354-C67F-F26D-4027E00A6A26}"/>
                </a:ext>
              </a:extLst>
            </p:cNvPr>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solidFill>
                <a:srgbClr val="3166CD"/>
              </a:solid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9" name="AutoShape 125">
              <a:extLst>
                <a:ext uri="{FF2B5EF4-FFF2-40B4-BE49-F238E27FC236}">
                  <a16:creationId xmlns:a16="http://schemas.microsoft.com/office/drawing/2014/main" id="{4EFB169A-2007-839E-43EC-24B8D552B23F}"/>
                </a:ext>
              </a:extLst>
            </p:cNvPr>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solidFill>
                <a:srgbClr val="3166CD"/>
              </a:solid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364066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12" name="Add-in 11">
                <a:extLst>
                  <a:ext uri="{FF2B5EF4-FFF2-40B4-BE49-F238E27FC236}">
                    <a16:creationId xmlns:a16="http://schemas.microsoft.com/office/drawing/2014/main" id="{1F49489B-BCB5-D5A2-E504-F28ED8C9D6B4}"/>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2" name="Add-in 11">
                <a:extLst>
                  <a:ext uri="{FF2B5EF4-FFF2-40B4-BE49-F238E27FC236}">
                    <a16:creationId xmlns:a16="http://schemas.microsoft.com/office/drawing/2014/main" id="{1F49489B-BCB5-D5A2-E504-F28ED8C9D6B4}"/>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2455613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7932-92D0-2786-ACF2-0FD69B02DDAA}"/>
            </a:ext>
          </a:extLst>
        </p:cNvPr>
        <p:cNvGrpSpPr/>
        <p:nvPr/>
      </p:nvGrpSpPr>
      <p:grpSpPr>
        <a:xfrm>
          <a:off x="0" y="0"/>
          <a:ext cx="0" cy="0"/>
          <a:chOff x="0" y="0"/>
          <a:chExt cx="0" cy="0"/>
        </a:xfrm>
      </p:grpSpPr>
      <p:sp>
        <p:nvSpPr>
          <p:cNvPr id="8" name="Title 11">
            <a:extLst>
              <a:ext uri="{FF2B5EF4-FFF2-40B4-BE49-F238E27FC236}">
                <a16:creationId xmlns:a16="http://schemas.microsoft.com/office/drawing/2014/main" id="{00B2246D-9AF1-1F95-09A8-4FC6ED20DB57}"/>
              </a:ext>
            </a:extLst>
          </p:cNvPr>
          <p:cNvSpPr>
            <a:spLocks noGrp="1"/>
          </p:cNvSpPr>
          <p:nvPr>
            <p:ph type="title"/>
          </p:nvPr>
        </p:nvSpPr>
        <p:spPr>
          <a:xfrm>
            <a:off x="457200" y="355860"/>
            <a:ext cx="11277600" cy="602086"/>
          </a:xfrm>
        </p:spPr>
        <p:txBody>
          <a:bodyPr>
            <a:noAutofit/>
          </a:bodyPr>
          <a:lstStyle/>
          <a:p>
            <a:pPr algn="l"/>
            <a:r>
              <a:rPr lang="en-GB" b="0" dirty="0">
                <a:latin typeface="Lato" panose="020F0502020204030203" pitchFamily="34" charset="0"/>
                <a:ea typeface="Lato" panose="020F0502020204030203" pitchFamily="34" charset="0"/>
                <a:cs typeface="Lato" panose="020F0502020204030203" pitchFamily="34" charset="0"/>
              </a:rPr>
              <a:t>The Workplace Feels Different Today…</a:t>
            </a:r>
          </a:p>
        </p:txBody>
      </p:sp>
      <p:sp>
        <p:nvSpPr>
          <p:cNvPr id="13" name="Rectangle 12">
            <a:extLst>
              <a:ext uri="{FF2B5EF4-FFF2-40B4-BE49-F238E27FC236}">
                <a16:creationId xmlns:a16="http://schemas.microsoft.com/office/drawing/2014/main" id="{DE810A03-2D6D-D64E-D1F1-FC894EF42D9D}"/>
              </a:ext>
            </a:extLst>
          </p:cNvPr>
          <p:cNvSpPr/>
          <p:nvPr/>
        </p:nvSpPr>
        <p:spPr>
          <a:xfrm>
            <a:off x="8008188" y="1913750"/>
            <a:ext cx="3564686" cy="35299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4" name="Hexagon 13">
            <a:extLst>
              <a:ext uri="{FF2B5EF4-FFF2-40B4-BE49-F238E27FC236}">
                <a16:creationId xmlns:a16="http://schemas.microsoft.com/office/drawing/2014/main" id="{0B482CD9-F193-5D61-8C8E-664DB35654F2}"/>
              </a:ext>
            </a:extLst>
          </p:cNvPr>
          <p:cNvSpPr/>
          <p:nvPr/>
        </p:nvSpPr>
        <p:spPr>
          <a:xfrm rot="5400000">
            <a:off x="8976547" y="2336029"/>
            <a:ext cx="1627968" cy="1403422"/>
          </a:xfrm>
          <a:prstGeom prst="hexagon">
            <a:avLst/>
          </a:prstGeom>
          <a:noFill/>
          <a:ln w="635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5" name="Rectangle 14">
            <a:extLst>
              <a:ext uri="{FF2B5EF4-FFF2-40B4-BE49-F238E27FC236}">
                <a16:creationId xmlns:a16="http://schemas.microsoft.com/office/drawing/2014/main" id="{8E3E5747-22D9-9F97-AE6E-5E7A5ECC1C75}"/>
              </a:ext>
            </a:extLst>
          </p:cNvPr>
          <p:cNvSpPr/>
          <p:nvPr/>
        </p:nvSpPr>
        <p:spPr>
          <a:xfrm>
            <a:off x="619126" y="1913750"/>
            <a:ext cx="3564686" cy="35299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6" name="Hexagon 15">
            <a:extLst>
              <a:ext uri="{FF2B5EF4-FFF2-40B4-BE49-F238E27FC236}">
                <a16:creationId xmlns:a16="http://schemas.microsoft.com/office/drawing/2014/main" id="{A7A4FFAA-C80D-C11A-1CD6-0B640C5F0D65}"/>
              </a:ext>
            </a:extLst>
          </p:cNvPr>
          <p:cNvSpPr/>
          <p:nvPr/>
        </p:nvSpPr>
        <p:spPr>
          <a:xfrm rot="5400000">
            <a:off x="1587485" y="2336029"/>
            <a:ext cx="1627968" cy="1403422"/>
          </a:xfrm>
          <a:prstGeom prst="hexagon">
            <a:avLst/>
          </a:prstGeom>
          <a:noFill/>
          <a:ln w="635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7" name="Rectangle 16">
            <a:extLst>
              <a:ext uri="{FF2B5EF4-FFF2-40B4-BE49-F238E27FC236}">
                <a16:creationId xmlns:a16="http://schemas.microsoft.com/office/drawing/2014/main" id="{F26B82C5-8D96-DDBB-6274-B51BF6E051A1}"/>
              </a:ext>
            </a:extLst>
          </p:cNvPr>
          <p:cNvSpPr/>
          <p:nvPr/>
        </p:nvSpPr>
        <p:spPr>
          <a:xfrm>
            <a:off x="4313657" y="1913750"/>
            <a:ext cx="3564686" cy="35299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0" name="Rectangle 19">
            <a:extLst>
              <a:ext uri="{FF2B5EF4-FFF2-40B4-BE49-F238E27FC236}">
                <a16:creationId xmlns:a16="http://schemas.microsoft.com/office/drawing/2014/main" id="{142E55CE-D528-D18D-8D01-22BA7D6AA805}"/>
              </a:ext>
            </a:extLst>
          </p:cNvPr>
          <p:cNvSpPr/>
          <p:nvPr/>
        </p:nvSpPr>
        <p:spPr>
          <a:xfrm>
            <a:off x="951283" y="4161730"/>
            <a:ext cx="2900372" cy="1200329"/>
          </a:xfrm>
          <a:prstGeom prst="rect">
            <a:avLst/>
          </a:prstGeom>
        </p:spPr>
        <p:txBody>
          <a:bodyPr wrap="square">
            <a:spAutoFit/>
          </a:bodyPr>
          <a:lstStyle/>
          <a:p>
            <a:r>
              <a:rPr lang="en-US" dirty="0">
                <a:solidFill>
                  <a:schemeClr val="bg1"/>
                </a:solidFill>
                <a:latin typeface="Lato" panose="020F0502020204030203" pitchFamily="34" charset="0"/>
                <a:ea typeface="Lato" panose="020F0502020204030203" pitchFamily="34" charset="0"/>
                <a:cs typeface="Lato" panose="020F0502020204030203" pitchFamily="34" charset="0"/>
              </a:rPr>
              <a:t>The median age of workers is rising, creating both opportunities and challenges.</a:t>
            </a:r>
          </a:p>
        </p:txBody>
      </p:sp>
      <p:sp>
        <p:nvSpPr>
          <p:cNvPr id="21" name="Hexagon 20">
            <a:extLst>
              <a:ext uri="{FF2B5EF4-FFF2-40B4-BE49-F238E27FC236}">
                <a16:creationId xmlns:a16="http://schemas.microsoft.com/office/drawing/2014/main" id="{71B3A1A8-920C-33E2-54C2-57D36B761942}"/>
              </a:ext>
            </a:extLst>
          </p:cNvPr>
          <p:cNvSpPr/>
          <p:nvPr/>
        </p:nvSpPr>
        <p:spPr>
          <a:xfrm rot="5400000">
            <a:off x="5282016" y="2336029"/>
            <a:ext cx="1627968" cy="1403422"/>
          </a:xfrm>
          <a:prstGeom prst="hexagon">
            <a:avLst/>
          </a:prstGeom>
          <a:noFill/>
          <a:ln w="635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32" name="Rectangle 31">
            <a:extLst>
              <a:ext uri="{FF2B5EF4-FFF2-40B4-BE49-F238E27FC236}">
                <a16:creationId xmlns:a16="http://schemas.microsoft.com/office/drawing/2014/main" id="{76DAA63A-B89C-202A-5C07-D9B569DA03C3}"/>
              </a:ext>
            </a:extLst>
          </p:cNvPr>
          <p:cNvSpPr/>
          <p:nvPr/>
        </p:nvSpPr>
        <p:spPr>
          <a:xfrm>
            <a:off x="4645814" y="4161730"/>
            <a:ext cx="2900372" cy="1200329"/>
          </a:xfrm>
          <a:prstGeom prst="rect">
            <a:avLst/>
          </a:prstGeom>
        </p:spPr>
        <p:txBody>
          <a:bodyPr wrap="square">
            <a:spAutoFit/>
          </a:bodyPr>
          <a:lstStyle/>
          <a:p>
            <a:r>
              <a:rPr lang="en-US" dirty="0">
                <a:solidFill>
                  <a:schemeClr val="bg1"/>
                </a:solidFill>
                <a:latin typeface="Lato" panose="020F0502020204030203" pitchFamily="34" charset="0"/>
                <a:ea typeface="Lato" panose="020F0502020204030203" pitchFamily="34" charset="0"/>
                <a:cs typeface="Lato" panose="020F0502020204030203" pitchFamily="34" charset="0"/>
              </a:rPr>
              <a:t>The U.S. will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add 11.9 million jobs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but only </a:t>
            </a:r>
            <a:r>
              <a:rPr lang="en-US" b="1" i="1" dirty="0">
                <a:solidFill>
                  <a:schemeClr val="bg1"/>
                </a:solidFill>
                <a:latin typeface="Lato" panose="020F0502020204030203" pitchFamily="34" charset="0"/>
                <a:ea typeface="Lato" panose="020F0502020204030203" pitchFamily="34" charset="0"/>
                <a:cs typeface="Lato" panose="020F0502020204030203" pitchFamily="34" charset="0"/>
              </a:rPr>
              <a:t>gain</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i="1" dirty="0">
                <a:solidFill>
                  <a:schemeClr val="bg1"/>
                </a:solidFill>
                <a:latin typeface="Lato" panose="020F0502020204030203" pitchFamily="34" charset="0"/>
                <a:ea typeface="Lato" panose="020F0502020204030203" pitchFamily="34" charset="0"/>
                <a:cs typeface="Lato" panose="020F0502020204030203" pitchFamily="34" charset="0"/>
              </a:rPr>
              <a:t>1.4 million new workers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due to demographic shifts.</a:t>
            </a:r>
          </a:p>
        </p:txBody>
      </p:sp>
      <p:sp>
        <p:nvSpPr>
          <p:cNvPr id="33" name="Rectangle 32">
            <a:extLst>
              <a:ext uri="{FF2B5EF4-FFF2-40B4-BE49-F238E27FC236}">
                <a16:creationId xmlns:a16="http://schemas.microsoft.com/office/drawing/2014/main" id="{2EEE351A-6ED2-4796-D02B-808809665E64}"/>
              </a:ext>
            </a:extLst>
          </p:cNvPr>
          <p:cNvSpPr/>
          <p:nvPr/>
        </p:nvSpPr>
        <p:spPr>
          <a:xfrm>
            <a:off x="8386852" y="4161730"/>
            <a:ext cx="2900372" cy="923330"/>
          </a:xfrm>
          <a:prstGeom prst="rect">
            <a:avLst/>
          </a:prstGeom>
        </p:spPr>
        <p:txBody>
          <a:bodyPr wrap="square">
            <a:spAutoFit/>
          </a:bodyPr>
          <a:lstStyle/>
          <a:p>
            <a:r>
              <a:rPr lang="en-US" dirty="0">
                <a:solidFill>
                  <a:schemeClr val="bg1"/>
                </a:solidFill>
                <a:latin typeface="Lato" panose="020F0502020204030203" pitchFamily="34" charset="0"/>
                <a:ea typeface="Lato" panose="020F0502020204030203" pitchFamily="34" charset="0"/>
                <a:cs typeface="Lato" panose="020F0502020204030203" pitchFamily="34" charset="0"/>
              </a:rPr>
              <a:t>AI may replace 300 million jobs. That represents 9.1% of all jobs worldwide.</a:t>
            </a:r>
          </a:p>
        </p:txBody>
      </p:sp>
      <p:sp>
        <p:nvSpPr>
          <p:cNvPr id="34" name="Freeform 97">
            <a:extLst>
              <a:ext uri="{FF2B5EF4-FFF2-40B4-BE49-F238E27FC236}">
                <a16:creationId xmlns:a16="http://schemas.microsoft.com/office/drawing/2014/main" id="{D626513E-8627-8551-1F21-63BF0780D681}"/>
              </a:ext>
            </a:extLst>
          </p:cNvPr>
          <p:cNvSpPr>
            <a:spLocks noChangeAspect="1" noEditPoints="1"/>
          </p:cNvSpPr>
          <p:nvPr/>
        </p:nvSpPr>
        <p:spPr bwMode="auto">
          <a:xfrm>
            <a:off x="9359516" y="2574906"/>
            <a:ext cx="862030" cy="925668"/>
          </a:xfrm>
          <a:custGeom>
            <a:avLst/>
            <a:gdLst>
              <a:gd name="T0" fmla="*/ 138 w 149"/>
              <a:gd name="T1" fmla="*/ 91 h 160"/>
              <a:gd name="T2" fmla="*/ 123 w 149"/>
              <a:gd name="T3" fmla="*/ 114 h 160"/>
              <a:gd name="T4" fmla="*/ 127 w 149"/>
              <a:gd name="T5" fmla="*/ 136 h 160"/>
              <a:gd name="T6" fmla="*/ 109 w 149"/>
              <a:gd name="T7" fmla="*/ 134 h 160"/>
              <a:gd name="T8" fmla="*/ 106 w 149"/>
              <a:gd name="T9" fmla="*/ 109 h 160"/>
              <a:gd name="T10" fmla="*/ 75 w 149"/>
              <a:gd name="T11" fmla="*/ 35 h 160"/>
              <a:gd name="T12" fmla="*/ 43 w 149"/>
              <a:gd name="T13" fmla="*/ 109 h 160"/>
              <a:gd name="T14" fmla="*/ 39 w 149"/>
              <a:gd name="T15" fmla="*/ 134 h 160"/>
              <a:gd name="T16" fmla="*/ 21 w 149"/>
              <a:gd name="T17" fmla="*/ 136 h 160"/>
              <a:gd name="T18" fmla="*/ 26 w 149"/>
              <a:gd name="T19" fmla="*/ 114 h 160"/>
              <a:gd name="T20" fmla="*/ 11 w 149"/>
              <a:gd name="T21" fmla="*/ 91 h 160"/>
              <a:gd name="T22" fmla="*/ 11 w 149"/>
              <a:gd name="T23" fmla="*/ 67 h 160"/>
              <a:gd name="T24" fmla="*/ 26 w 149"/>
              <a:gd name="T25" fmla="*/ 45 h 160"/>
              <a:gd name="T26" fmla="*/ 21 w 149"/>
              <a:gd name="T27" fmla="*/ 23 h 160"/>
              <a:gd name="T28" fmla="*/ 43 w 149"/>
              <a:gd name="T29" fmla="*/ 28 h 160"/>
              <a:gd name="T30" fmla="*/ 64 w 149"/>
              <a:gd name="T31" fmla="*/ 11 h 160"/>
              <a:gd name="T32" fmla="*/ 86 w 149"/>
              <a:gd name="T33" fmla="*/ 11 h 160"/>
              <a:gd name="T34" fmla="*/ 106 w 149"/>
              <a:gd name="T35" fmla="*/ 28 h 160"/>
              <a:gd name="T36" fmla="*/ 127 w 149"/>
              <a:gd name="T37" fmla="*/ 23 h 160"/>
              <a:gd name="T38" fmla="*/ 122 w 149"/>
              <a:gd name="T39" fmla="*/ 45 h 160"/>
              <a:gd name="T40" fmla="*/ 138 w 149"/>
              <a:gd name="T41" fmla="*/ 67 h 160"/>
              <a:gd name="T42" fmla="*/ 75 w 149"/>
              <a:gd name="T43" fmla="*/ 84 h 160"/>
              <a:gd name="T44" fmla="*/ 75 w 149"/>
              <a:gd name="T45" fmla="*/ 50 h 160"/>
              <a:gd name="T46" fmla="*/ 75 w 149"/>
              <a:gd name="T47" fmla="*/ 84 h 160"/>
              <a:gd name="T48" fmla="*/ 49 w 149"/>
              <a:gd name="T49" fmla="*/ 139 h 160"/>
              <a:gd name="T50" fmla="*/ 61 w 149"/>
              <a:gd name="T51" fmla="*/ 104 h 160"/>
              <a:gd name="T52" fmla="*/ 60 w 149"/>
              <a:gd name="T53" fmla="*/ 132 h 160"/>
              <a:gd name="T54" fmla="*/ 72 w 149"/>
              <a:gd name="T55" fmla="*/ 160 h 160"/>
              <a:gd name="T56" fmla="*/ 75 w 149"/>
              <a:gd name="T57" fmla="*/ 148 h 160"/>
              <a:gd name="T58" fmla="*/ 77 w 149"/>
              <a:gd name="T59" fmla="*/ 160 h 160"/>
              <a:gd name="T60" fmla="*/ 90 w 149"/>
              <a:gd name="T61" fmla="*/ 137 h 160"/>
              <a:gd name="T62" fmla="*/ 88 w 149"/>
              <a:gd name="T63" fmla="*/ 104 h 160"/>
              <a:gd name="T64" fmla="*/ 100 w 149"/>
              <a:gd name="T65" fmla="*/ 139 h 160"/>
              <a:gd name="T66" fmla="*/ 92 w 149"/>
              <a:gd name="T67" fmla="*/ 92 h 160"/>
              <a:gd name="T68" fmla="*/ 77 w 149"/>
              <a:gd name="T69" fmla="*/ 85 h 160"/>
              <a:gd name="T70" fmla="*/ 75 w 149"/>
              <a:gd name="T71" fmla="*/ 139 h 160"/>
              <a:gd name="T72" fmla="*/ 73 w 149"/>
              <a:gd name="T73" fmla="*/ 85 h 160"/>
              <a:gd name="T74" fmla="*/ 61 w 149"/>
              <a:gd name="T75" fmla="*/ 88 h 160"/>
              <a:gd name="T76" fmla="*/ 43 w 149"/>
              <a:gd name="T77" fmla="*/ 132 h 160"/>
              <a:gd name="T78" fmla="*/ 49 w 149"/>
              <a:gd name="T79" fmla="*/ 1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 h="160">
                <a:moveTo>
                  <a:pt x="149" y="79"/>
                </a:moveTo>
                <a:cubicBezTo>
                  <a:pt x="149" y="85"/>
                  <a:pt x="144" y="91"/>
                  <a:pt x="138" y="91"/>
                </a:cubicBezTo>
                <a:cubicBezTo>
                  <a:pt x="132" y="91"/>
                  <a:pt x="132" y="91"/>
                  <a:pt x="132" y="91"/>
                </a:cubicBezTo>
                <a:cubicBezTo>
                  <a:pt x="129" y="100"/>
                  <a:pt x="127" y="108"/>
                  <a:pt x="123" y="114"/>
                </a:cubicBezTo>
                <a:cubicBezTo>
                  <a:pt x="127" y="118"/>
                  <a:pt x="127" y="118"/>
                  <a:pt x="127" y="118"/>
                </a:cubicBezTo>
                <a:cubicBezTo>
                  <a:pt x="132" y="123"/>
                  <a:pt x="132" y="131"/>
                  <a:pt x="127" y="136"/>
                </a:cubicBezTo>
                <a:cubicBezTo>
                  <a:pt x="123" y="140"/>
                  <a:pt x="116" y="140"/>
                  <a:pt x="111" y="136"/>
                </a:cubicBezTo>
                <a:cubicBezTo>
                  <a:pt x="109" y="134"/>
                  <a:pt x="109" y="134"/>
                  <a:pt x="109" y="134"/>
                </a:cubicBezTo>
                <a:cubicBezTo>
                  <a:pt x="110" y="134"/>
                  <a:pt x="110" y="132"/>
                  <a:pt x="110" y="132"/>
                </a:cubicBezTo>
                <a:cubicBezTo>
                  <a:pt x="109" y="123"/>
                  <a:pt x="109" y="115"/>
                  <a:pt x="106" y="109"/>
                </a:cubicBezTo>
                <a:cubicBezTo>
                  <a:pt x="112" y="101"/>
                  <a:pt x="116" y="91"/>
                  <a:pt x="116" y="80"/>
                </a:cubicBezTo>
                <a:cubicBezTo>
                  <a:pt x="116" y="56"/>
                  <a:pt x="98" y="35"/>
                  <a:pt x="75" y="35"/>
                </a:cubicBezTo>
                <a:cubicBezTo>
                  <a:pt x="51" y="35"/>
                  <a:pt x="32" y="56"/>
                  <a:pt x="32" y="80"/>
                </a:cubicBezTo>
                <a:cubicBezTo>
                  <a:pt x="32" y="91"/>
                  <a:pt x="37" y="101"/>
                  <a:pt x="43" y="109"/>
                </a:cubicBezTo>
                <a:cubicBezTo>
                  <a:pt x="40" y="115"/>
                  <a:pt x="39" y="123"/>
                  <a:pt x="39" y="132"/>
                </a:cubicBezTo>
                <a:cubicBezTo>
                  <a:pt x="39" y="132"/>
                  <a:pt x="39" y="132"/>
                  <a:pt x="39" y="134"/>
                </a:cubicBezTo>
                <a:cubicBezTo>
                  <a:pt x="38" y="136"/>
                  <a:pt x="38" y="136"/>
                  <a:pt x="38" y="136"/>
                </a:cubicBezTo>
                <a:cubicBezTo>
                  <a:pt x="33" y="140"/>
                  <a:pt x="26" y="140"/>
                  <a:pt x="21" y="136"/>
                </a:cubicBezTo>
                <a:cubicBezTo>
                  <a:pt x="17" y="131"/>
                  <a:pt x="17" y="123"/>
                  <a:pt x="21" y="118"/>
                </a:cubicBezTo>
                <a:cubicBezTo>
                  <a:pt x="26" y="114"/>
                  <a:pt x="26" y="114"/>
                  <a:pt x="26" y="114"/>
                </a:cubicBezTo>
                <a:cubicBezTo>
                  <a:pt x="22" y="108"/>
                  <a:pt x="19" y="100"/>
                  <a:pt x="17" y="91"/>
                </a:cubicBezTo>
                <a:cubicBezTo>
                  <a:pt x="11" y="91"/>
                  <a:pt x="11" y="91"/>
                  <a:pt x="11" y="91"/>
                </a:cubicBezTo>
                <a:cubicBezTo>
                  <a:pt x="5" y="91"/>
                  <a:pt x="0" y="85"/>
                  <a:pt x="0" y="79"/>
                </a:cubicBezTo>
                <a:cubicBezTo>
                  <a:pt x="0" y="72"/>
                  <a:pt x="5" y="67"/>
                  <a:pt x="11" y="67"/>
                </a:cubicBezTo>
                <a:cubicBezTo>
                  <a:pt x="17" y="67"/>
                  <a:pt x="17" y="67"/>
                  <a:pt x="17" y="67"/>
                </a:cubicBezTo>
                <a:cubicBezTo>
                  <a:pt x="19" y="59"/>
                  <a:pt x="22" y="52"/>
                  <a:pt x="26" y="45"/>
                </a:cubicBezTo>
                <a:cubicBezTo>
                  <a:pt x="21" y="40"/>
                  <a:pt x="21" y="40"/>
                  <a:pt x="21" y="40"/>
                </a:cubicBezTo>
                <a:cubicBezTo>
                  <a:pt x="17" y="35"/>
                  <a:pt x="17" y="27"/>
                  <a:pt x="21" y="23"/>
                </a:cubicBezTo>
                <a:cubicBezTo>
                  <a:pt x="26" y="18"/>
                  <a:pt x="33" y="18"/>
                  <a:pt x="38" y="23"/>
                </a:cubicBezTo>
                <a:cubicBezTo>
                  <a:pt x="43" y="28"/>
                  <a:pt x="43" y="28"/>
                  <a:pt x="43" y="28"/>
                </a:cubicBezTo>
                <a:cubicBezTo>
                  <a:pt x="49" y="24"/>
                  <a:pt x="55" y="20"/>
                  <a:pt x="64" y="19"/>
                </a:cubicBezTo>
                <a:cubicBezTo>
                  <a:pt x="64" y="11"/>
                  <a:pt x="64" y="11"/>
                  <a:pt x="64" y="11"/>
                </a:cubicBezTo>
                <a:cubicBezTo>
                  <a:pt x="64" y="5"/>
                  <a:pt x="68" y="0"/>
                  <a:pt x="75" y="0"/>
                </a:cubicBezTo>
                <a:cubicBezTo>
                  <a:pt x="81" y="0"/>
                  <a:pt x="86" y="5"/>
                  <a:pt x="86" y="11"/>
                </a:cubicBezTo>
                <a:cubicBezTo>
                  <a:pt x="86" y="19"/>
                  <a:pt x="86" y="19"/>
                  <a:pt x="86" y="19"/>
                </a:cubicBezTo>
                <a:cubicBezTo>
                  <a:pt x="93" y="20"/>
                  <a:pt x="100" y="24"/>
                  <a:pt x="106" y="28"/>
                </a:cubicBezTo>
                <a:cubicBezTo>
                  <a:pt x="111" y="23"/>
                  <a:pt x="111" y="23"/>
                  <a:pt x="111" y="23"/>
                </a:cubicBezTo>
                <a:cubicBezTo>
                  <a:pt x="116" y="18"/>
                  <a:pt x="123" y="18"/>
                  <a:pt x="127" y="23"/>
                </a:cubicBezTo>
                <a:cubicBezTo>
                  <a:pt x="132" y="27"/>
                  <a:pt x="132" y="35"/>
                  <a:pt x="127" y="40"/>
                </a:cubicBezTo>
                <a:cubicBezTo>
                  <a:pt x="122" y="45"/>
                  <a:pt x="122" y="45"/>
                  <a:pt x="122" y="45"/>
                </a:cubicBezTo>
                <a:cubicBezTo>
                  <a:pt x="127" y="52"/>
                  <a:pt x="129" y="59"/>
                  <a:pt x="131" y="67"/>
                </a:cubicBezTo>
                <a:cubicBezTo>
                  <a:pt x="138" y="67"/>
                  <a:pt x="138" y="67"/>
                  <a:pt x="138" y="67"/>
                </a:cubicBezTo>
                <a:cubicBezTo>
                  <a:pt x="144" y="67"/>
                  <a:pt x="149" y="72"/>
                  <a:pt x="149" y="79"/>
                </a:cubicBezTo>
                <a:close/>
                <a:moveTo>
                  <a:pt x="75" y="84"/>
                </a:moveTo>
                <a:cubicBezTo>
                  <a:pt x="83" y="84"/>
                  <a:pt x="90" y="76"/>
                  <a:pt x="90" y="67"/>
                </a:cubicBezTo>
                <a:cubicBezTo>
                  <a:pt x="90" y="58"/>
                  <a:pt x="83" y="50"/>
                  <a:pt x="75" y="50"/>
                </a:cubicBezTo>
                <a:cubicBezTo>
                  <a:pt x="66" y="50"/>
                  <a:pt x="59" y="58"/>
                  <a:pt x="59" y="67"/>
                </a:cubicBezTo>
                <a:cubicBezTo>
                  <a:pt x="59" y="76"/>
                  <a:pt x="66" y="84"/>
                  <a:pt x="75" y="84"/>
                </a:cubicBezTo>
                <a:close/>
                <a:moveTo>
                  <a:pt x="49" y="139"/>
                </a:moveTo>
                <a:cubicBezTo>
                  <a:pt x="49" y="139"/>
                  <a:pt x="49" y="139"/>
                  <a:pt x="49" y="139"/>
                </a:cubicBezTo>
                <a:cubicBezTo>
                  <a:pt x="51" y="139"/>
                  <a:pt x="54" y="136"/>
                  <a:pt x="54" y="132"/>
                </a:cubicBezTo>
                <a:cubicBezTo>
                  <a:pt x="55" y="119"/>
                  <a:pt x="58" y="110"/>
                  <a:pt x="61" y="104"/>
                </a:cubicBezTo>
                <a:cubicBezTo>
                  <a:pt x="61" y="110"/>
                  <a:pt x="60" y="121"/>
                  <a:pt x="60" y="132"/>
                </a:cubicBezTo>
                <a:cubicBezTo>
                  <a:pt x="60" y="132"/>
                  <a:pt x="60" y="132"/>
                  <a:pt x="60" y="132"/>
                </a:cubicBezTo>
                <a:cubicBezTo>
                  <a:pt x="59" y="160"/>
                  <a:pt x="59" y="160"/>
                  <a:pt x="59" y="160"/>
                </a:cubicBezTo>
                <a:cubicBezTo>
                  <a:pt x="72" y="160"/>
                  <a:pt x="72" y="160"/>
                  <a:pt x="72" y="160"/>
                </a:cubicBezTo>
                <a:cubicBezTo>
                  <a:pt x="73" y="148"/>
                  <a:pt x="73" y="148"/>
                  <a:pt x="73" y="148"/>
                </a:cubicBezTo>
                <a:cubicBezTo>
                  <a:pt x="75" y="148"/>
                  <a:pt x="75" y="148"/>
                  <a:pt x="75" y="148"/>
                </a:cubicBezTo>
                <a:cubicBezTo>
                  <a:pt x="76" y="148"/>
                  <a:pt x="76" y="148"/>
                  <a:pt x="76" y="148"/>
                </a:cubicBezTo>
                <a:cubicBezTo>
                  <a:pt x="77" y="160"/>
                  <a:pt x="77" y="160"/>
                  <a:pt x="77" y="160"/>
                </a:cubicBezTo>
                <a:cubicBezTo>
                  <a:pt x="92" y="160"/>
                  <a:pt x="92" y="160"/>
                  <a:pt x="92" y="160"/>
                </a:cubicBezTo>
                <a:cubicBezTo>
                  <a:pt x="90" y="137"/>
                  <a:pt x="90" y="137"/>
                  <a:pt x="90" y="137"/>
                </a:cubicBezTo>
                <a:cubicBezTo>
                  <a:pt x="90" y="136"/>
                  <a:pt x="90" y="136"/>
                  <a:pt x="89" y="136"/>
                </a:cubicBezTo>
                <a:cubicBezTo>
                  <a:pt x="89" y="127"/>
                  <a:pt x="88" y="111"/>
                  <a:pt x="88" y="104"/>
                </a:cubicBezTo>
                <a:cubicBezTo>
                  <a:pt x="92" y="110"/>
                  <a:pt x="94" y="119"/>
                  <a:pt x="94" y="132"/>
                </a:cubicBezTo>
                <a:cubicBezTo>
                  <a:pt x="94" y="136"/>
                  <a:pt x="96" y="139"/>
                  <a:pt x="100" y="139"/>
                </a:cubicBezTo>
                <a:cubicBezTo>
                  <a:pt x="103" y="137"/>
                  <a:pt x="105" y="135"/>
                  <a:pt x="105" y="132"/>
                </a:cubicBezTo>
                <a:cubicBezTo>
                  <a:pt x="105" y="113"/>
                  <a:pt x="100" y="98"/>
                  <a:pt x="92" y="92"/>
                </a:cubicBezTo>
                <a:cubicBezTo>
                  <a:pt x="89" y="89"/>
                  <a:pt x="87" y="88"/>
                  <a:pt x="84" y="87"/>
                </a:cubicBezTo>
                <a:cubicBezTo>
                  <a:pt x="82" y="85"/>
                  <a:pt x="79" y="85"/>
                  <a:pt x="77" y="85"/>
                </a:cubicBezTo>
                <a:cubicBezTo>
                  <a:pt x="81" y="131"/>
                  <a:pt x="81" y="131"/>
                  <a:pt x="81" y="131"/>
                </a:cubicBezTo>
                <a:cubicBezTo>
                  <a:pt x="75" y="139"/>
                  <a:pt x="75" y="139"/>
                  <a:pt x="75" y="139"/>
                </a:cubicBezTo>
                <a:cubicBezTo>
                  <a:pt x="68" y="131"/>
                  <a:pt x="68" y="131"/>
                  <a:pt x="68" y="131"/>
                </a:cubicBezTo>
                <a:cubicBezTo>
                  <a:pt x="73" y="85"/>
                  <a:pt x="73" y="85"/>
                  <a:pt x="73" y="85"/>
                </a:cubicBezTo>
                <a:cubicBezTo>
                  <a:pt x="70" y="85"/>
                  <a:pt x="67" y="85"/>
                  <a:pt x="65" y="87"/>
                </a:cubicBezTo>
                <a:cubicBezTo>
                  <a:pt x="64" y="87"/>
                  <a:pt x="62" y="88"/>
                  <a:pt x="61" y="88"/>
                </a:cubicBezTo>
                <a:cubicBezTo>
                  <a:pt x="60" y="89"/>
                  <a:pt x="58" y="91"/>
                  <a:pt x="56" y="92"/>
                </a:cubicBezTo>
                <a:cubicBezTo>
                  <a:pt x="49" y="100"/>
                  <a:pt x="44" y="113"/>
                  <a:pt x="43" y="132"/>
                </a:cubicBezTo>
                <a:cubicBezTo>
                  <a:pt x="43" y="135"/>
                  <a:pt x="45" y="137"/>
                  <a:pt x="49" y="139"/>
                </a:cubicBezTo>
                <a:close/>
                <a:moveTo>
                  <a:pt x="49" y="139"/>
                </a:moveTo>
                <a:cubicBezTo>
                  <a:pt x="49" y="139"/>
                  <a:pt x="49" y="139"/>
                  <a:pt x="49" y="13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0">
            <a:extLst>
              <a:ext uri="{FF2B5EF4-FFF2-40B4-BE49-F238E27FC236}">
                <a16:creationId xmlns:a16="http://schemas.microsoft.com/office/drawing/2014/main" id="{7D2C82E7-079D-527B-4AAA-FEC4E838C267}"/>
              </a:ext>
            </a:extLst>
          </p:cNvPr>
          <p:cNvSpPr>
            <a:spLocks noChangeAspect="1" noEditPoints="1"/>
          </p:cNvSpPr>
          <p:nvPr/>
        </p:nvSpPr>
        <p:spPr bwMode="auto">
          <a:xfrm>
            <a:off x="5599420" y="2559109"/>
            <a:ext cx="993159" cy="957262"/>
          </a:xfrm>
          <a:custGeom>
            <a:avLst/>
            <a:gdLst>
              <a:gd name="T0" fmla="*/ 123 w 166"/>
              <a:gd name="T1" fmla="*/ 38 h 160"/>
              <a:gd name="T2" fmla="*/ 86 w 166"/>
              <a:gd name="T3" fmla="*/ 38 h 160"/>
              <a:gd name="T4" fmla="*/ 77 w 166"/>
              <a:gd name="T5" fmla="*/ 75 h 160"/>
              <a:gd name="T6" fmla="*/ 81 w 166"/>
              <a:gd name="T7" fmla="*/ 85 h 160"/>
              <a:gd name="T8" fmla="*/ 132 w 166"/>
              <a:gd name="T9" fmla="*/ 80 h 160"/>
              <a:gd name="T10" fmla="*/ 118 w 166"/>
              <a:gd name="T11" fmla="*/ 51 h 160"/>
              <a:gd name="T12" fmla="*/ 114 w 166"/>
              <a:gd name="T13" fmla="*/ 38 h 160"/>
              <a:gd name="T14" fmla="*/ 95 w 166"/>
              <a:gd name="T15" fmla="*/ 38 h 160"/>
              <a:gd name="T16" fmla="*/ 85 w 166"/>
              <a:gd name="T17" fmla="*/ 75 h 160"/>
              <a:gd name="T18" fmla="*/ 123 w 166"/>
              <a:gd name="T19" fmla="*/ 75 h 160"/>
              <a:gd name="T20" fmla="*/ 144 w 166"/>
              <a:gd name="T21" fmla="*/ 17 h 160"/>
              <a:gd name="T22" fmla="*/ 64 w 166"/>
              <a:gd name="T23" fmla="*/ 17 h 160"/>
              <a:gd name="T24" fmla="*/ 43 w 166"/>
              <a:gd name="T25" fmla="*/ 86 h 160"/>
              <a:gd name="T26" fmla="*/ 5 w 166"/>
              <a:gd name="T27" fmla="*/ 137 h 160"/>
              <a:gd name="T28" fmla="*/ 14 w 166"/>
              <a:gd name="T29" fmla="*/ 160 h 160"/>
              <a:gd name="T30" fmla="*/ 59 w 166"/>
              <a:gd name="T31" fmla="*/ 121 h 160"/>
              <a:gd name="T32" fmla="*/ 75 w 166"/>
              <a:gd name="T33" fmla="*/ 118 h 160"/>
              <a:gd name="T34" fmla="*/ 104 w 166"/>
              <a:gd name="T35" fmla="*/ 113 h 160"/>
              <a:gd name="T36" fmla="*/ 144 w 166"/>
              <a:gd name="T37" fmla="*/ 17 h 160"/>
              <a:gd name="T38" fmla="*/ 14 w 166"/>
              <a:gd name="T39" fmla="*/ 150 h 160"/>
              <a:gd name="T40" fmla="*/ 11 w 166"/>
              <a:gd name="T41" fmla="*/ 143 h 160"/>
              <a:gd name="T42" fmla="*/ 38 w 166"/>
              <a:gd name="T43" fmla="*/ 128 h 160"/>
              <a:gd name="T44" fmla="*/ 44 w 166"/>
              <a:gd name="T45" fmla="*/ 122 h 160"/>
              <a:gd name="T46" fmla="*/ 46 w 166"/>
              <a:gd name="T47" fmla="*/ 108 h 160"/>
              <a:gd name="T48" fmla="*/ 44 w 166"/>
              <a:gd name="T49" fmla="*/ 122 h 160"/>
              <a:gd name="T50" fmla="*/ 66 w 166"/>
              <a:gd name="T51" fmla="*/ 112 h 160"/>
              <a:gd name="T52" fmla="*/ 49 w 166"/>
              <a:gd name="T53" fmla="*/ 98 h 160"/>
              <a:gd name="T54" fmla="*/ 55 w 166"/>
              <a:gd name="T55" fmla="*/ 85 h 160"/>
              <a:gd name="T56" fmla="*/ 75 w 166"/>
              <a:gd name="T57" fmla="*/ 105 h 160"/>
              <a:gd name="T58" fmla="*/ 137 w 166"/>
              <a:gd name="T59" fmla="*/ 89 h 160"/>
              <a:gd name="T60" fmla="*/ 70 w 166"/>
              <a:gd name="T61" fmla="*/ 89 h 160"/>
              <a:gd name="T62" fmla="*/ 104 w 166"/>
              <a:gd name="T63" fmla="*/ 10 h 160"/>
              <a:gd name="T64" fmla="*/ 137 w 166"/>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 h="160">
                <a:moveTo>
                  <a:pt x="118" y="51"/>
                </a:moveTo>
                <a:cubicBezTo>
                  <a:pt x="121" y="47"/>
                  <a:pt x="123" y="43"/>
                  <a:pt x="123" y="38"/>
                </a:cubicBezTo>
                <a:cubicBezTo>
                  <a:pt x="123" y="28"/>
                  <a:pt x="115" y="19"/>
                  <a:pt x="105" y="19"/>
                </a:cubicBezTo>
                <a:cubicBezTo>
                  <a:pt x="95" y="19"/>
                  <a:pt x="86" y="28"/>
                  <a:pt x="86" y="38"/>
                </a:cubicBezTo>
                <a:cubicBezTo>
                  <a:pt x="86" y="43"/>
                  <a:pt x="88" y="47"/>
                  <a:pt x="91" y="51"/>
                </a:cubicBezTo>
                <a:cubicBezTo>
                  <a:pt x="83" y="55"/>
                  <a:pt x="77" y="64"/>
                  <a:pt x="77" y="75"/>
                </a:cubicBezTo>
                <a:cubicBezTo>
                  <a:pt x="77" y="80"/>
                  <a:pt x="77" y="80"/>
                  <a:pt x="77" y="80"/>
                </a:cubicBezTo>
                <a:cubicBezTo>
                  <a:pt x="76" y="83"/>
                  <a:pt x="78" y="85"/>
                  <a:pt x="81" y="85"/>
                </a:cubicBezTo>
                <a:cubicBezTo>
                  <a:pt x="128" y="85"/>
                  <a:pt x="128" y="85"/>
                  <a:pt x="128" y="85"/>
                </a:cubicBezTo>
                <a:cubicBezTo>
                  <a:pt x="130" y="85"/>
                  <a:pt x="132" y="83"/>
                  <a:pt x="132" y="80"/>
                </a:cubicBezTo>
                <a:cubicBezTo>
                  <a:pt x="132" y="75"/>
                  <a:pt x="132" y="75"/>
                  <a:pt x="132" y="75"/>
                </a:cubicBezTo>
                <a:cubicBezTo>
                  <a:pt x="132" y="64"/>
                  <a:pt x="127" y="55"/>
                  <a:pt x="118" y="51"/>
                </a:cubicBezTo>
                <a:close/>
                <a:moveTo>
                  <a:pt x="104" y="28"/>
                </a:moveTo>
                <a:cubicBezTo>
                  <a:pt x="110" y="28"/>
                  <a:pt x="114" y="33"/>
                  <a:pt x="114" y="38"/>
                </a:cubicBezTo>
                <a:cubicBezTo>
                  <a:pt x="114" y="43"/>
                  <a:pt x="110" y="47"/>
                  <a:pt x="104" y="47"/>
                </a:cubicBezTo>
                <a:cubicBezTo>
                  <a:pt x="99" y="47"/>
                  <a:pt x="95" y="43"/>
                  <a:pt x="95" y="38"/>
                </a:cubicBezTo>
                <a:cubicBezTo>
                  <a:pt x="95" y="33"/>
                  <a:pt x="99" y="28"/>
                  <a:pt x="104" y="28"/>
                </a:cubicBezTo>
                <a:close/>
                <a:moveTo>
                  <a:pt x="85" y="75"/>
                </a:moveTo>
                <a:cubicBezTo>
                  <a:pt x="85" y="65"/>
                  <a:pt x="94" y="57"/>
                  <a:pt x="104" y="57"/>
                </a:cubicBezTo>
                <a:cubicBezTo>
                  <a:pt x="114" y="57"/>
                  <a:pt x="123" y="65"/>
                  <a:pt x="123" y="75"/>
                </a:cubicBezTo>
                <a:lnTo>
                  <a:pt x="85" y="75"/>
                </a:lnTo>
                <a:close/>
                <a:moveTo>
                  <a:pt x="144" y="17"/>
                </a:moveTo>
                <a:cubicBezTo>
                  <a:pt x="133" y="6"/>
                  <a:pt x="119" y="0"/>
                  <a:pt x="104" y="0"/>
                </a:cubicBezTo>
                <a:cubicBezTo>
                  <a:pt x="90" y="0"/>
                  <a:pt x="75" y="6"/>
                  <a:pt x="64" y="17"/>
                </a:cubicBezTo>
                <a:cubicBezTo>
                  <a:pt x="48" y="34"/>
                  <a:pt x="44" y="57"/>
                  <a:pt x="52" y="77"/>
                </a:cubicBezTo>
                <a:cubicBezTo>
                  <a:pt x="43" y="86"/>
                  <a:pt x="43" y="86"/>
                  <a:pt x="43" y="86"/>
                </a:cubicBezTo>
                <a:cubicBezTo>
                  <a:pt x="38" y="90"/>
                  <a:pt x="38" y="96"/>
                  <a:pt x="40" y="102"/>
                </a:cubicBezTo>
                <a:cubicBezTo>
                  <a:pt x="5" y="137"/>
                  <a:pt x="5" y="137"/>
                  <a:pt x="5" y="137"/>
                </a:cubicBezTo>
                <a:cubicBezTo>
                  <a:pt x="0" y="142"/>
                  <a:pt x="0" y="151"/>
                  <a:pt x="5" y="156"/>
                </a:cubicBezTo>
                <a:cubicBezTo>
                  <a:pt x="8" y="159"/>
                  <a:pt x="11" y="160"/>
                  <a:pt x="14" y="160"/>
                </a:cubicBezTo>
                <a:cubicBezTo>
                  <a:pt x="18" y="160"/>
                  <a:pt x="22" y="159"/>
                  <a:pt x="24" y="156"/>
                </a:cubicBezTo>
                <a:cubicBezTo>
                  <a:pt x="59" y="121"/>
                  <a:pt x="59" y="121"/>
                  <a:pt x="59" y="121"/>
                </a:cubicBezTo>
                <a:cubicBezTo>
                  <a:pt x="61" y="122"/>
                  <a:pt x="64" y="122"/>
                  <a:pt x="66" y="122"/>
                </a:cubicBezTo>
                <a:cubicBezTo>
                  <a:pt x="69" y="122"/>
                  <a:pt x="73" y="121"/>
                  <a:pt x="75" y="118"/>
                </a:cubicBezTo>
                <a:cubicBezTo>
                  <a:pt x="84" y="109"/>
                  <a:pt x="84" y="109"/>
                  <a:pt x="84" y="109"/>
                </a:cubicBezTo>
                <a:cubicBezTo>
                  <a:pt x="91" y="111"/>
                  <a:pt x="97" y="113"/>
                  <a:pt x="104" y="113"/>
                </a:cubicBezTo>
                <a:cubicBezTo>
                  <a:pt x="118" y="113"/>
                  <a:pt x="133" y="107"/>
                  <a:pt x="144" y="96"/>
                </a:cubicBezTo>
                <a:cubicBezTo>
                  <a:pt x="166" y="74"/>
                  <a:pt x="166" y="38"/>
                  <a:pt x="144" y="17"/>
                </a:cubicBezTo>
                <a:close/>
                <a:moveTo>
                  <a:pt x="17" y="149"/>
                </a:moveTo>
                <a:cubicBezTo>
                  <a:pt x="16" y="150"/>
                  <a:pt x="15" y="150"/>
                  <a:pt x="14" y="150"/>
                </a:cubicBezTo>
                <a:cubicBezTo>
                  <a:pt x="13" y="150"/>
                  <a:pt x="12" y="150"/>
                  <a:pt x="11" y="149"/>
                </a:cubicBezTo>
                <a:cubicBezTo>
                  <a:pt x="9" y="147"/>
                  <a:pt x="9" y="145"/>
                  <a:pt x="11" y="143"/>
                </a:cubicBezTo>
                <a:cubicBezTo>
                  <a:pt x="32" y="122"/>
                  <a:pt x="32" y="122"/>
                  <a:pt x="32" y="122"/>
                </a:cubicBezTo>
                <a:cubicBezTo>
                  <a:pt x="38" y="128"/>
                  <a:pt x="38" y="128"/>
                  <a:pt x="38" y="128"/>
                </a:cubicBezTo>
                <a:lnTo>
                  <a:pt x="17" y="149"/>
                </a:lnTo>
                <a:close/>
                <a:moveTo>
                  <a:pt x="44" y="122"/>
                </a:moveTo>
                <a:cubicBezTo>
                  <a:pt x="38" y="115"/>
                  <a:pt x="38" y="115"/>
                  <a:pt x="38" y="115"/>
                </a:cubicBezTo>
                <a:cubicBezTo>
                  <a:pt x="46" y="108"/>
                  <a:pt x="46" y="108"/>
                  <a:pt x="46" y="108"/>
                </a:cubicBezTo>
                <a:cubicBezTo>
                  <a:pt x="52" y="115"/>
                  <a:pt x="52" y="115"/>
                  <a:pt x="52" y="115"/>
                </a:cubicBezTo>
                <a:lnTo>
                  <a:pt x="44" y="122"/>
                </a:lnTo>
                <a:close/>
                <a:moveTo>
                  <a:pt x="69" y="111"/>
                </a:moveTo>
                <a:cubicBezTo>
                  <a:pt x="68" y="112"/>
                  <a:pt x="67" y="112"/>
                  <a:pt x="66" y="112"/>
                </a:cubicBezTo>
                <a:cubicBezTo>
                  <a:pt x="64" y="112"/>
                  <a:pt x="63" y="112"/>
                  <a:pt x="63" y="111"/>
                </a:cubicBezTo>
                <a:cubicBezTo>
                  <a:pt x="49" y="98"/>
                  <a:pt x="49" y="98"/>
                  <a:pt x="49" y="98"/>
                </a:cubicBezTo>
                <a:cubicBezTo>
                  <a:pt x="47" y="96"/>
                  <a:pt x="47" y="93"/>
                  <a:pt x="49" y="92"/>
                </a:cubicBezTo>
                <a:cubicBezTo>
                  <a:pt x="55" y="85"/>
                  <a:pt x="55" y="85"/>
                  <a:pt x="55" y="85"/>
                </a:cubicBezTo>
                <a:cubicBezTo>
                  <a:pt x="58" y="89"/>
                  <a:pt x="61" y="93"/>
                  <a:pt x="64" y="96"/>
                </a:cubicBezTo>
                <a:cubicBezTo>
                  <a:pt x="67" y="100"/>
                  <a:pt x="71" y="103"/>
                  <a:pt x="75" y="105"/>
                </a:cubicBezTo>
                <a:lnTo>
                  <a:pt x="69" y="111"/>
                </a:lnTo>
                <a:close/>
                <a:moveTo>
                  <a:pt x="137" y="89"/>
                </a:moveTo>
                <a:cubicBezTo>
                  <a:pt x="128" y="99"/>
                  <a:pt x="116" y="103"/>
                  <a:pt x="104" y="103"/>
                </a:cubicBezTo>
                <a:cubicBezTo>
                  <a:pt x="92" y="103"/>
                  <a:pt x="80" y="98"/>
                  <a:pt x="70" y="89"/>
                </a:cubicBezTo>
                <a:cubicBezTo>
                  <a:pt x="53" y="72"/>
                  <a:pt x="52" y="42"/>
                  <a:pt x="72" y="23"/>
                </a:cubicBezTo>
                <a:cubicBezTo>
                  <a:pt x="81" y="14"/>
                  <a:pt x="92" y="10"/>
                  <a:pt x="104" y="10"/>
                </a:cubicBezTo>
                <a:cubicBezTo>
                  <a:pt x="116" y="10"/>
                  <a:pt x="128" y="14"/>
                  <a:pt x="137" y="23"/>
                </a:cubicBezTo>
                <a:cubicBezTo>
                  <a:pt x="155" y="41"/>
                  <a:pt x="155" y="71"/>
                  <a:pt x="137" y="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4">
            <a:extLst>
              <a:ext uri="{FF2B5EF4-FFF2-40B4-BE49-F238E27FC236}">
                <a16:creationId xmlns:a16="http://schemas.microsoft.com/office/drawing/2014/main" id="{55ADD470-4B5D-2C93-ACCB-EBAF3E7B27B2}"/>
              </a:ext>
            </a:extLst>
          </p:cNvPr>
          <p:cNvSpPr>
            <a:spLocks noChangeAspect="1"/>
          </p:cNvSpPr>
          <p:nvPr/>
        </p:nvSpPr>
        <p:spPr bwMode="auto">
          <a:xfrm>
            <a:off x="1970454" y="2678229"/>
            <a:ext cx="908531" cy="719022"/>
          </a:xfrm>
          <a:custGeom>
            <a:avLst/>
            <a:gdLst>
              <a:gd name="T0" fmla="*/ 10 w 163"/>
              <a:gd name="T1" fmla="*/ 129 h 129"/>
              <a:gd name="T2" fmla="*/ 6 w 163"/>
              <a:gd name="T3" fmla="*/ 128 h 129"/>
              <a:gd name="T4" fmla="*/ 3 w 163"/>
              <a:gd name="T5" fmla="*/ 115 h 129"/>
              <a:gd name="T6" fmla="*/ 24 w 163"/>
              <a:gd name="T7" fmla="*/ 79 h 129"/>
              <a:gd name="T8" fmla="*/ 32 w 163"/>
              <a:gd name="T9" fmla="*/ 75 h 129"/>
              <a:gd name="T10" fmla="*/ 39 w 163"/>
              <a:gd name="T11" fmla="*/ 79 h 129"/>
              <a:gd name="T12" fmla="*/ 49 w 163"/>
              <a:gd name="T13" fmla="*/ 92 h 129"/>
              <a:gd name="T14" fmla="*/ 68 w 163"/>
              <a:gd name="T15" fmla="*/ 58 h 129"/>
              <a:gd name="T16" fmla="*/ 75 w 163"/>
              <a:gd name="T17" fmla="*/ 54 h 129"/>
              <a:gd name="T18" fmla="*/ 83 w 163"/>
              <a:gd name="T19" fmla="*/ 57 h 129"/>
              <a:gd name="T20" fmla="*/ 100 w 163"/>
              <a:gd name="T21" fmla="*/ 80 h 129"/>
              <a:gd name="T22" fmla="*/ 145 w 163"/>
              <a:gd name="T23" fmla="*/ 6 h 129"/>
              <a:gd name="T24" fmla="*/ 157 w 163"/>
              <a:gd name="T25" fmla="*/ 3 h 129"/>
              <a:gd name="T26" fmla="*/ 160 w 163"/>
              <a:gd name="T27" fmla="*/ 15 h 129"/>
              <a:gd name="T28" fmla="*/ 109 w 163"/>
              <a:gd name="T29" fmla="*/ 101 h 129"/>
              <a:gd name="T30" fmla="*/ 101 w 163"/>
              <a:gd name="T31" fmla="*/ 105 h 129"/>
              <a:gd name="T32" fmla="*/ 94 w 163"/>
              <a:gd name="T33" fmla="*/ 101 h 129"/>
              <a:gd name="T34" fmla="*/ 77 w 163"/>
              <a:gd name="T35" fmla="*/ 79 h 129"/>
              <a:gd name="T36" fmla="*/ 57 w 163"/>
              <a:gd name="T37" fmla="*/ 112 h 129"/>
              <a:gd name="T38" fmla="*/ 50 w 163"/>
              <a:gd name="T39" fmla="*/ 117 h 129"/>
              <a:gd name="T40" fmla="*/ 42 w 163"/>
              <a:gd name="T41" fmla="*/ 113 h 129"/>
              <a:gd name="T42" fmla="*/ 33 w 163"/>
              <a:gd name="T43" fmla="*/ 100 h 129"/>
              <a:gd name="T44" fmla="*/ 18 w 163"/>
              <a:gd name="T45" fmla="*/ 125 h 129"/>
              <a:gd name="T46" fmla="*/ 10 w 163"/>
              <a:gd name="T4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129">
                <a:moveTo>
                  <a:pt x="10" y="129"/>
                </a:moveTo>
                <a:cubicBezTo>
                  <a:pt x="9" y="129"/>
                  <a:pt x="7" y="129"/>
                  <a:pt x="6" y="128"/>
                </a:cubicBezTo>
                <a:cubicBezTo>
                  <a:pt x="2" y="125"/>
                  <a:pt x="0" y="120"/>
                  <a:pt x="3" y="115"/>
                </a:cubicBezTo>
                <a:cubicBezTo>
                  <a:pt x="24" y="79"/>
                  <a:pt x="24" y="79"/>
                  <a:pt x="24" y="79"/>
                </a:cubicBezTo>
                <a:cubicBezTo>
                  <a:pt x="26" y="77"/>
                  <a:pt x="29" y="75"/>
                  <a:pt x="32" y="75"/>
                </a:cubicBezTo>
                <a:cubicBezTo>
                  <a:pt x="35" y="75"/>
                  <a:pt x="38" y="76"/>
                  <a:pt x="39" y="79"/>
                </a:cubicBezTo>
                <a:cubicBezTo>
                  <a:pt x="49" y="92"/>
                  <a:pt x="49" y="92"/>
                  <a:pt x="49" y="92"/>
                </a:cubicBezTo>
                <a:cubicBezTo>
                  <a:pt x="68" y="58"/>
                  <a:pt x="68" y="58"/>
                  <a:pt x="68" y="58"/>
                </a:cubicBezTo>
                <a:cubicBezTo>
                  <a:pt x="70" y="56"/>
                  <a:pt x="72" y="54"/>
                  <a:pt x="75" y="54"/>
                </a:cubicBezTo>
                <a:cubicBezTo>
                  <a:pt x="78" y="54"/>
                  <a:pt x="81" y="55"/>
                  <a:pt x="83" y="57"/>
                </a:cubicBezTo>
                <a:cubicBezTo>
                  <a:pt x="100" y="80"/>
                  <a:pt x="100" y="80"/>
                  <a:pt x="100" y="80"/>
                </a:cubicBezTo>
                <a:cubicBezTo>
                  <a:pt x="145" y="6"/>
                  <a:pt x="145" y="6"/>
                  <a:pt x="145" y="6"/>
                </a:cubicBezTo>
                <a:cubicBezTo>
                  <a:pt x="148" y="2"/>
                  <a:pt x="153" y="0"/>
                  <a:pt x="157" y="3"/>
                </a:cubicBezTo>
                <a:cubicBezTo>
                  <a:pt x="162" y="5"/>
                  <a:pt x="163" y="11"/>
                  <a:pt x="160" y="15"/>
                </a:cubicBezTo>
                <a:cubicBezTo>
                  <a:pt x="109" y="101"/>
                  <a:pt x="109" y="101"/>
                  <a:pt x="109" y="101"/>
                </a:cubicBezTo>
                <a:cubicBezTo>
                  <a:pt x="107" y="103"/>
                  <a:pt x="104" y="105"/>
                  <a:pt x="101" y="105"/>
                </a:cubicBezTo>
                <a:cubicBezTo>
                  <a:pt x="98" y="105"/>
                  <a:pt x="96" y="104"/>
                  <a:pt x="94" y="101"/>
                </a:cubicBezTo>
                <a:cubicBezTo>
                  <a:pt x="77" y="79"/>
                  <a:pt x="77" y="79"/>
                  <a:pt x="77" y="79"/>
                </a:cubicBezTo>
                <a:cubicBezTo>
                  <a:pt x="57" y="112"/>
                  <a:pt x="57" y="112"/>
                  <a:pt x="57" y="112"/>
                </a:cubicBezTo>
                <a:cubicBezTo>
                  <a:pt x="55" y="115"/>
                  <a:pt x="53" y="116"/>
                  <a:pt x="50" y="117"/>
                </a:cubicBezTo>
                <a:cubicBezTo>
                  <a:pt x="47" y="117"/>
                  <a:pt x="44" y="115"/>
                  <a:pt x="42" y="113"/>
                </a:cubicBezTo>
                <a:cubicBezTo>
                  <a:pt x="33" y="100"/>
                  <a:pt x="33" y="100"/>
                  <a:pt x="33" y="100"/>
                </a:cubicBezTo>
                <a:cubicBezTo>
                  <a:pt x="18" y="125"/>
                  <a:pt x="18" y="125"/>
                  <a:pt x="18" y="125"/>
                </a:cubicBezTo>
                <a:cubicBezTo>
                  <a:pt x="17" y="128"/>
                  <a:pt x="14" y="129"/>
                  <a:pt x="10" y="1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4435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dissolve">
                                      <p:cBhvr>
                                        <p:cTn id="27" dur="500"/>
                                        <p:tgtEl>
                                          <p:spTgt spid="3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ssolve">
                                      <p:cBhvr>
                                        <p:cTn id="38" dur="500"/>
                                        <p:tgtEl>
                                          <p:spTgt spid="3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dissolve">
                                      <p:cBhvr>
                                        <p:cTn id="41" dur="500"/>
                                        <p:tgtEl>
                                          <p:spTgt spid="34"/>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0" grpId="0"/>
      <p:bldP spid="21" grpId="0" animBg="1"/>
      <p:bldP spid="32" grpId="0"/>
      <p:bldP spid="33" grpId="0"/>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AAD51A1A-4E65-2CA0-F5FC-5D16594D1C48}"/>
            </a:ext>
          </a:extLst>
        </p:cNvPr>
        <p:cNvGrpSpPr/>
        <p:nvPr/>
      </p:nvGrpSpPr>
      <p:grpSpPr>
        <a:xfrm>
          <a:off x="0" y="0"/>
          <a:ext cx="0" cy="0"/>
          <a:chOff x="0" y="0"/>
          <a:chExt cx="0" cy="0"/>
        </a:xfrm>
      </p:grpSpPr>
      <p:sp>
        <p:nvSpPr>
          <p:cNvPr id="30" name="Freeform: Shape 24">
            <a:extLst>
              <a:ext uri="{FF2B5EF4-FFF2-40B4-BE49-F238E27FC236}">
                <a16:creationId xmlns:a16="http://schemas.microsoft.com/office/drawing/2014/main" id="{C9047DEE-D36E-A06A-46AE-8846CACCF8A8}"/>
              </a:ext>
            </a:extLst>
          </p:cNvPr>
          <p:cNvSpPr/>
          <p:nvPr/>
        </p:nvSpPr>
        <p:spPr>
          <a:xfrm>
            <a:off x="1573619" y="-1"/>
            <a:ext cx="10618381" cy="5590939"/>
          </a:xfrm>
          <a:custGeom>
            <a:avLst/>
            <a:gdLst>
              <a:gd name="connsiteX0" fmla="*/ 0 w 6743625"/>
              <a:gd name="connsiteY0" fmla="*/ 0 h 6858000"/>
              <a:gd name="connsiteX1" fmla="*/ 2784156 w 6743625"/>
              <a:gd name="connsiteY1" fmla="*/ 0 h 6858000"/>
              <a:gd name="connsiteX2" fmla="*/ 6743625 w 6743625"/>
              <a:gd name="connsiteY2" fmla="*/ 6858000 h 6858000"/>
              <a:gd name="connsiteX3" fmla="*/ 0 w 6743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43625" h="6858000">
                <a:moveTo>
                  <a:pt x="0" y="0"/>
                </a:moveTo>
                <a:lnTo>
                  <a:pt x="2784156" y="0"/>
                </a:lnTo>
                <a:lnTo>
                  <a:pt x="6743625" y="6858000"/>
                </a:lnTo>
                <a:lnTo>
                  <a:pt x="0" y="6858000"/>
                </a:lnTo>
                <a:close/>
              </a:path>
            </a:pathLst>
          </a:custGeom>
          <a:gradFill>
            <a:gsLst>
              <a:gs pos="0">
                <a:schemeClr val="accent1"/>
              </a:gs>
              <a:gs pos="99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Rounded Corners 9">
            <a:extLst>
              <a:ext uri="{FF2B5EF4-FFF2-40B4-BE49-F238E27FC236}">
                <a16:creationId xmlns:a16="http://schemas.microsoft.com/office/drawing/2014/main" id="{C36E4B96-E60A-B321-BEA5-4E7222FAAF4C}"/>
              </a:ext>
            </a:extLst>
          </p:cNvPr>
          <p:cNvSpPr/>
          <p:nvPr/>
        </p:nvSpPr>
        <p:spPr>
          <a:xfrm>
            <a:off x="1709443" y="850141"/>
            <a:ext cx="5171041" cy="2294194"/>
          </a:xfrm>
          <a:prstGeom prst="roundRect">
            <a:avLst>
              <a:gd name="adj" fmla="val 7211"/>
            </a:avLst>
          </a:prstGeom>
          <a:solidFill>
            <a:schemeClr val="bg1"/>
          </a:solidFill>
          <a:ln>
            <a:noFill/>
          </a:ln>
          <a:effectLst>
            <a:outerShdw blurRad="1206500" dist="876300" dir="8100000" sx="95000" sy="95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15">
            <a:extLst>
              <a:ext uri="{FF2B5EF4-FFF2-40B4-BE49-F238E27FC236}">
                <a16:creationId xmlns:a16="http://schemas.microsoft.com/office/drawing/2014/main" id="{3146CCEF-0F6F-11FF-F527-82EF4FD3508B}"/>
              </a:ext>
            </a:extLst>
          </p:cNvPr>
          <p:cNvSpPr/>
          <p:nvPr/>
        </p:nvSpPr>
        <p:spPr>
          <a:xfrm>
            <a:off x="5351488" y="3834399"/>
            <a:ext cx="5884491" cy="2021066"/>
          </a:xfrm>
          <a:prstGeom prst="roundRect">
            <a:avLst>
              <a:gd name="adj" fmla="val 7211"/>
            </a:avLst>
          </a:prstGeom>
          <a:solidFill>
            <a:schemeClr val="bg1"/>
          </a:solidFill>
          <a:ln>
            <a:noFill/>
          </a:ln>
          <a:effectLst>
            <a:outerShdw blurRad="1206500" dist="876300" dir="8100000" sx="95000" sy="95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07583F7-B16D-3BA4-86E1-644F407E0591}"/>
              </a:ext>
            </a:extLst>
          </p:cNvPr>
          <p:cNvSpPr/>
          <p:nvPr/>
        </p:nvSpPr>
        <p:spPr>
          <a:xfrm>
            <a:off x="6955291" y="4262288"/>
            <a:ext cx="4138814" cy="1460913"/>
          </a:xfrm>
          <a:prstGeom prst="rect">
            <a:avLst/>
          </a:prstGeom>
        </p:spPr>
        <p:txBody>
          <a:bodyPr wrap="square">
            <a:spAutoFit/>
          </a:bodyPr>
          <a:lstStyle/>
          <a:p>
            <a:pPr>
              <a:lnSpc>
                <a:spcPct val="130000"/>
              </a:lnSpc>
            </a:pPr>
            <a:r>
              <a:rPr lang="en-US" sz="1400" dirty="0">
                <a:effectLst/>
                <a:latin typeface="Lato" panose="020F0502020204030203" pitchFamily="34" charset="0"/>
                <a:ea typeface="Lato" panose="020F0502020204030203" pitchFamily="34" charset="0"/>
                <a:cs typeface="Lato" panose="020F0502020204030203" pitchFamily="34" charset="0"/>
              </a:rPr>
              <a:t>Las Vegas launched a chatbot that cut customer service call volume by </a:t>
            </a:r>
            <a:r>
              <a:rPr lang="en-US" sz="1400" b="1" i="1" dirty="0">
                <a:effectLst/>
                <a:latin typeface="Lato" panose="020F0502020204030203" pitchFamily="34" charset="0"/>
                <a:ea typeface="Lato" panose="020F0502020204030203" pitchFamily="34" charset="0"/>
                <a:cs typeface="Lato" panose="020F0502020204030203" pitchFamily="34" charset="0"/>
              </a:rPr>
              <a:t>30%. </a:t>
            </a:r>
          </a:p>
          <a:p>
            <a:pPr>
              <a:lnSpc>
                <a:spcPct val="130000"/>
              </a:lnSpc>
            </a:pP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a:p>
            <a:pPr>
              <a:lnSpc>
                <a:spcPct val="130000"/>
              </a:lnSpc>
            </a:pPr>
            <a:r>
              <a:rPr lang="en-US" sz="1400" dirty="0">
                <a:effectLst/>
                <a:latin typeface="Lato" panose="020F0502020204030203" pitchFamily="34" charset="0"/>
                <a:ea typeface="Lato" panose="020F0502020204030203" pitchFamily="34" charset="0"/>
                <a:cs typeface="Lato" panose="020F0502020204030203" pitchFamily="34" charset="0"/>
              </a:rPr>
              <a:t>Los Angeles, </a:t>
            </a:r>
            <a:r>
              <a:rPr lang="en-US" sz="1400" b="1" i="1" dirty="0">
                <a:effectLst/>
                <a:latin typeface="Lato" panose="020F0502020204030203" pitchFamily="34" charset="0"/>
                <a:ea typeface="Lato" panose="020F0502020204030203" pitchFamily="34" charset="0"/>
                <a:cs typeface="Lato" panose="020F0502020204030203" pitchFamily="34" charset="0"/>
              </a:rPr>
              <a:t>80%</a:t>
            </a:r>
            <a:r>
              <a:rPr lang="en-US" sz="1400" dirty="0">
                <a:effectLst/>
                <a:latin typeface="Lato" panose="020F0502020204030203" pitchFamily="34" charset="0"/>
                <a:ea typeface="Lato" panose="020F0502020204030203" pitchFamily="34" charset="0"/>
                <a:cs typeface="Lato" panose="020F0502020204030203" pitchFamily="34" charset="0"/>
              </a:rPr>
              <a:t> of resident questions are now handled fully by automated bots.</a:t>
            </a: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
        <p:nvSpPr>
          <p:cNvPr id="88" name="TextBox 87">
            <a:extLst>
              <a:ext uri="{FF2B5EF4-FFF2-40B4-BE49-F238E27FC236}">
                <a16:creationId xmlns:a16="http://schemas.microsoft.com/office/drawing/2014/main" id="{A5540F93-53A1-CA30-5AD6-A72351D3CFDE}"/>
              </a:ext>
            </a:extLst>
          </p:cNvPr>
          <p:cNvSpPr txBox="1"/>
          <p:nvPr/>
        </p:nvSpPr>
        <p:spPr>
          <a:xfrm rot="16200000">
            <a:off x="-2751814" y="2705725"/>
            <a:ext cx="6858003" cy="1446550"/>
          </a:xfrm>
          <a:prstGeom prst="rect">
            <a:avLst/>
          </a:prstGeom>
          <a:noFill/>
        </p:spPr>
        <p:txBody>
          <a:bodyPr wrap="square" rtlCol="0">
            <a:spAutoFit/>
          </a:bodyPr>
          <a:lstStyle/>
          <a:p>
            <a:pPr algn="ctr"/>
            <a:r>
              <a:rPr lang="en-US" sz="4400" b="1" spc="-110" dirty="0">
                <a:solidFill>
                  <a:srgbClr val="3166CD"/>
                </a:solidFill>
                <a:latin typeface="Lato" panose="020F0502020204030203" pitchFamily="34" charset="0"/>
                <a:ea typeface="Lato" panose="020F0502020204030203" pitchFamily="34" charset="0"/>
                <a:cs typeface="Lato" panose="020F0502020204030203" pitchFamily="34" charset="0"/>
              </a:rPr>
              <a:t>AI and the Future of </a:t>
            </a:r>
          </a:p>
          <a:p>
            <a:pPr algn="ctr"/>
            <a:r>
              <a:rPr lang="en-US" sz="4400" b="1" spc="-110" dirty="0">
                <a:solidFill>
                  <a:srgbClr val="3166CD"/>
                </a:solidFill>
                <a:latin typeface="Lato" panose="020F0502020204030203" pitchFamily="34" charset="0"/>
                <a:ea typeface="Lato" panose="020F0502020204030203" pitchFamily="34" charset="0"/>
                <a:cs typeface="Lato" panose="020F0502020204030203" pitchFamily="34" charset="0"/>
              </a:rPr>
              <a:t>Local Government</a:t>
            </a:r>
          </a:p>
        </p:txBody>
      </p:sp>
      <p:sp>
        <p:nvSpPr>
          <p:cNvPr id="94" name="Freeform 52">
            <a:extLst>
              <a:ext uri="{FF2B5EF4-FFF2-40B4-BE49-F238E27FC236}">
                <a16:creationId xmlns:a16="http://schemas.microsoft.com/office/drawing/2014/main" id="{B630B4E9-A665-F99B-201F-C2E72B89DB40}"/>
              </a:ext>
            </a:extLst>
          </p:cNvPr>
          <p:cNvSpPr>
            <a:spLocks noChangeAspect="1" noEditPoints="1"/>
          </p:cNvSpPr>
          <p:nvPr/>
        </p:nvSpPr>
        <p:spPr bwMode="auto">
          <a:xfrm>
            <a:off x="5609585" y="4301127"/>
            <a:ext cx="1087609" cy="1087609"/>
          </a:xfrm>
          <a:custGeom>
            <a:avLst/>
            <a:gdLst>
              <a:gd name="T0" fmla="*/ 47 w 160"/>
              <a:gd name="T1" fmla="*/ 71 h 160"/>
              <a:gd name="T2" fmla="*/ 57 w 160"/>
              <a:gd name="T3" fmla="*/ 71 h 160"/>
              <a:gd name="T4" fmla="*/ 137 w 160"/>
              <a:gd name="T5" fmla="*/ 85 h 160"/>
              <a:gd name="T6" fmla="*/ 108 w 160"/>
              <a:gd name="T7" fmla="*/ 112 h 160"/>
              <a:gd name="T8" fmla="*/ 99 w 160"/>
              <a:gd name="T9" fmla="*/ 104 h 160"/>
              <a:gd name="T10" fmla="*/ 96 w 160"/>
              <a:gd name="T11" fmla="*/ 112 h 160"/>
              <a:gd name="T12" fmla="*/ 108 w 160"/>
              <a:gd name="T13" fmla="*/ 123 h 160"/>
              <a:gd name="T14" fmla="*/ 140 w 160"/>
              <a:gd name="T15" fmla="*/ 93 h 160"/>
              <a:gd name="T16" fmla="*/ 137 w 160"/>
              <a:gd name="T17" fmla="*/ 85 h 160"/>
              <a:gd name="T18" fmla="*/ 104 w 160"/>
              <a:gd name="T19" fmla="*/ 57 h 160"/>
              <a:gd name="T20" fmla="*/ 81 w 160"/>
              <a:gd name="T21" fmla="*/ 0 h 160"/>
              <a:gd name="T22" fmla="*/ 0 w 160"/>
              <a:gd name="T23" fmla="*/ 23 h 160"/>
              <a:gd name="T24" fmla="*/ 19 w 160"/>
              <a:gd name="T25" fmla="*/ 94 h 160"/>
              <a:gd name="T26" fmla="*/ 22 w 160"/>
              <a:gd name="T27" fmla="*/ 114 h 160"/>
              <a:gd name="T28" fmla="*/ 27 w 160"/>
              <a:gd name="T29" fmla="*/ 112 h 160"/>
              <a:gd name="T30" fmla="*/ 67 w 160"/>
              <a:gd name="T31" fmla="*/ 95 h 160"/>
              <a:gd name="T32" fmla="*/ 90 w 160"/>
              <a:gd name="T33" fmla="*/ 142 h 160"/>
              <a:gd name="T34" fmla="*/ 95 w 160"/>
              <a:gd name="T35" fmla="*/ 155 h 160"/>
              <a:gd name="T36" fmla="*/ 100 w 160"/>
              <a:gd name="T37" fmla="*/ 160 h 160"/>
              <a:gd name="T38" fmla="*/ 120 w 160"/>
              <a:gd name="T39" fmla="*/ 142 h 160"/>
              <a:gd name="T40" fmla="*/ 160 w 160"/>
              <a:gd name="T41" fmla="*/ 118 h 160"/>
              <a:gd name="T42" fmla="*/ 137 w 160"/>
              <a:gd name="T43" fmla="*/ 57 h 160"/>
              <a:gd name="T44" fmla="*/ 66 w 160"/>
              <a:gd name="T45" fmla="*/ 84 h 160"/>
              <a:gd name="T46" fmla="*/ 43 w 160"/>
              <a:gd name="T47" fmla="*/ 85 h 160"/>
              <a:gd name="T48" fmla="*/ 28 w 160"/>
              <a:gd name="T49" fmla="*/ 97 h 160"/>
              <a:gd name="T50" fmla="*/ 23 w 160"/>
              <a:gd name="T51" fmla="*/ 84 h 160"/>
              <a:gd name="T52" fmla="*/ 9 w 160"/>
              <a:gd name="T53" fmla="*/ 23 h 160"/>
              <a:gd name="T54" fmla="*/ 80 w 160"/>
              <a:gd name="T55" fmla="*/ 9 h 160"/>
              <a:gd name="T56" fmla="*/ 94 w 160"/>
              <a:gd name="T57" fmla="*/ 56 h 160"/>
              <a:gd name="T58" fmla="*/ 66 w 160"/>
              <a:gd name="T59" fmla="*/ 80 h 160"/>
              <a:gd name="T60" fmla="*/ 137 w 160"/>
              <a:gd name="T61" fmla="*/ 132 h 160"/>
              <a:gd name="T62" fmla="*/ 115 w 160"/>
              <a:gd name="T63" fmla="*/ 134 h 160"/>
              <a:gd name="T64" fmla="*/ 104 w 160"/>
              <a:gd name="T65" fmla="*/ 137 h 160"/>
              <a:gd name="T66" fmla="*/ 90 w 160"/>
              <a:gd name="T67" fmla="*/ 132 h 160"/>
              <a:gd name="T68" fmla="*/ 76 w 160"/>
              <a:gd name="T69" fmla="*/ 81 h 160"/>
              <a:gd name="T70" fmla="*/ 137 w 160"/>
              <a:gd name="T71" fmla="*/ 67 h 160"/>
              <a:gd name="T72" fmla="*/ 151 w 160"/>
              <a:gd name="T73" fmla="*/ 118 h 160"/>
              <a:gd name="T74" fmla="*/ 38 w 160"/>
              <a:gd name="T75" fmla="*/ 32 h 160"/>
              <a:gd name="T76" fmla="*/ 48 w 160"/>
              <a:gd name="T77" fmla="*/ 32 h 160"/>
              <a:gd name="T78" fmla="*/ 58 w 160"/>
              <a:gd name="T79" fmla="*/ 32 h 160"/>
              <a:gd name="T80" fmla="*/ 48 w 160"/>
              <a:gd name="T81" fmla="*/ 46 h 160"/>
              <a:gd name="T82" fmla="*/ 53 w 160"/>
              <a:gd name="T83" fmla="*/ 57 h 160"/>
              <a:gd name="T84" fmla="*/ 58 w 160"/>
              <a:gd name="T85" fmla="*/ 46 h 160"/>
              <a:gd name="T86" fmla="*/ 52 w 160"/>
              <a:gd name="T87" fmla="*/ 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60">
                <a:moveTo>
                  <a:pt x="52" y="66"/>
                </a:moveTo>
                <a:cubicBezTo>
                  <a:pt x="49" y="66"/>
                  <a:pt x="47" y="69"/>
                  <a:pt x="47" y="71"/>
                </a:cubicBezTo>
                <a:cubicBezTo>
                  <a:pt x="47" y="74"/>
                  <a:pt x="49" y="76"/>
                  <a:pt x="52" y="76"/>
                </a:cubicBezTo>
                <a:cubicBezTo>
                  <a:pt x="55" y="76"/>
                  <a:pt x="57" y="74"/>
                  <a:pt x="57" y="71"/>
                </a:cubicBezTo>
                <a:cubicBezTo>
                  <a:pt x="57" y="69"/>
                  <a:pt x="55" y="66"/>
                  <a:pt x="52" y="66"/>
                </a:cubicBezTo>
                <a:close/>
                <a:moveTo>
                  <a:pt x="137" y="85"/>
                </a:moveTo>
                <a:cubicBezTo>
                  <a:pt x="136" y="85"/>
                  <a:pt x="134" y="85"/>
                  <a:pt x="134" y="86"/>
                </a:cubicBezTo>
                <a:cubicBezTo>
                  <a:pt x="108" y="112"/>
                  <a:pt x="108" y="112"/>
                  <a:pt x="108" y="112"/>
                </a:cubicBezTo>
                <a:cubicBezTo>
                  <a:pt x="102" y="106"/>
                  <a:pt x="102" y="106"/>
                  <a:pt x="102" y="106"/>
                </a:cubicBezTo>
                <a:cubicBezTo>
                  <a:pt x="101" y="105"/>
                  <a:pt x="100" y="104"/>
                  <a:pt x="99" y="104"/>
                </a:cubicBezTo>
                <a:cubicBezTo>
                  <a:pt x="98" y="104"/>
                  <a:pt x="97" y="105"/>
                  <a:pt x="96" y="106"/>
                </a:cubicBezTo>
                <a:cubicBezTo>
                  <a:pt x="94" y="107"/>
                  <a:pt x="94" y="111"/>
                  <a:pt x="96" y="112"/>
                </a:cubicBezTo>
                <a:cubicBezTo>
                  <a:pt x="105" y="121"/>
                  <a:pt x="105" y="121"/>
                  <a:pt x="105" y="121"/>
                </a:cubicBezTo>
                <a:cubicBezTo>
                  <a:pt x="106" y="123"/>
                  <a:pt x="107" y="123"/>
                  <a:pt x="108" y="123"/>
                </a:cubicBezTo>
                <a:cubicBezTo>
                  <a:pt x="109" y="123"/>
                  <a:pt x="110" y="123"/>
                  <a:pt x="111" y="121"/>
                </a:cubicBezTo>
                <a:cubicBezTo>
                  <a:pt x="140" y="93"/>
                  <a:pt x="140" y="93"/>
                  <a:pt x="140" y="93"/>
                </a:cubicBezTo>
                <a:cubicBezTo>
                  <a:pt x="142" y="92"/>
                  <a:pt x="142" y="88"/>
                  <a:pt x="140" y="86"/>
                </a:cubicBezTo>
                <a:cubicBezTo>
                  <a:pt x="139" y="85"/>
                  <a:pt x="138" y="85"/>
                  <a:pt x="137" y="85"/>
                </a:cubicBezTo>
                <a:close/>
                <a:moveTo>
                  <a:pt x="137" y="57"/>
                </a:moveTo>
                <a:cubicBezTo>
                  <a:pt x="104" y="57"/>
                  <a:pt x="104" y="57"/>
                  <a:pt x="104" y="57"/>
                </a:cubicBezTo>
                <a:cubicBezTo>
                  <a:pt x="104" y="23"/>
                  <a:pt x="104" y="23"/>
                  <a:pt x="104" y="23"/>
                </a:cubicBezTo>
                <a:cubicBezTo>
                  <a:pt x="104" y="10"/>
                  <a:pt x="94" y="0"/>
                  <a:pt x="81" y="0"/>
                </a:cubicBezTo>
                <a:cubicBezTo>
                  <a:pt x="24" y="0"/>
                  <a:pt x="24" y="0"/>
                  <a:pt x="24" y="0"/>
                </a:cubicBezTo>
                <a:cubicBezTo>
                  <a:pt x="11" y="0"/>
                  <a:pt x="0" y="10"/>
                  <a:pt x="0" y="23"/>
                </a:cubicBezTo>
                <a:cubicBezTo>
                  <a:pt x="0" y="71"/>
                  <a:pt x="0" y="71"/>
                  <a:pt x="0" y="71"/>
                </a:cubicBezTo>
                <a:cubicBezTo>
                  <a:pt x="0" y="82"/>
                  <a:pt x="9" y="92"/>
                  <a:pt x="19" y="94"/>
                </a:cubicBezTo>
                <a:cubicBezTo>
                  <a:pt x="19" y="109"/>
                  <a:pt x="19" y="109"/>
                  <a:pt x="19" y="109"/>
                </a:cubicBezTo>
                <a:cubicBezTo>
                  <a:pt x="19" y="110"/>
                  <a:pt x="20" y="113"/>
                  <a:pt x="22" y="114"/>
                </a:cubicBezTo>
                <a:cubicBezTo>
                  <a:pt x="23" y="114"/>
                  <a:pt x="23" y="114"/>
                  <a:pt x="24" y="114"/>
                </a:cubicBezTo>
                <a:cubicBezTo>
                  <a:pt x="25" y="114"/>
                  <a:pt x="26" y="113"/>
                  <a:pt x="27" y="112"/>
                </a:cubicBezTo>
                <a:cubicBezTo>
                  <a:pt x="45" y="95"/>
                  <a:pt x="45" y="95"/>
                  <a:pt x="45" y="95"/>
                </a:cubicBezTo>
                <a:cubicBezTo>
                  <a:pt x="67" y="95"/>
                  <a:pt x="67" y="95"/>
                  <a:pt x="67" y="95"/>
                </a:cubicBezTo>
                <a:cubicBezTo>
                  <a:pt x="67" y="118"/>
                  <a:pt x="67" y="118"/>
                  <a:pt x="67" y="118"/>
                </a:cubicBezTo>
                <a:cubicBezTo>
                  <a:pt x="67" y="131"/>
                  <a:pt x="77" y="142"/>
                  <a:pt x="90" y="142"/>
                </a:cubicBezTo>
                <a:cubicBezTo>
                  <a:pt x="95" y="142"/>
                  <a:pt x="95" y="142"/>
                  <a:pt x="95" y="142"/>
                </a:cubicBezTo>
                <a:cubicBezTo>
                  <a:pt x="95" y="155"/>
                  <a:pt x="95" y="155"/>
                  <a:pt x="95" y="155"/>
                </a:cubicBezTo>
                <a:cubicBezTo>
                  <a:pt x="95" y="158"/>
                  <a:pt x="96" y="159"/>
                  <a:pt x="98" y="160"/>
                </a:cubicBezTo>
                <a:cubicBezTo>
                  <a:pt x="98" y="160"/>
                  <a:pt x="99" y="160"/>
                  <a:pt x="100" y="160"/>
                </a:cubicBezTo>
                <a:cubicBezTo>
                  <a:pt x="101" y="160"/>
                  <a:pt x="102" y="160"/>
                  <a:pt x="102" y="159"/>
                </a:cubicBezTo>
                <a:cubicBezTo>
                  <a:pt x="120" y="142"/>
                  <a:pt x="120" y="142"/>
                  <a:pt x="120" y="142"/>
                </a:cubicBezTo>
                <a:cubicBezTo>
                  <a:pt x="137" y="142"/>
                  <a:pt x="137" y="142"/>
                  <a:pt x="137" y="142"/>
                </a:cubicBezTo>
                <a:cubicBezTo>
                  <a:pt x="150" y="142"/>
                  <a:pt x="160" y="131"/>
                  <a:pt x="160" y="118"/>
                </a:cubicBezTo>
                <a:cubicBezTo>
                  <a:pt x="160" y="81"/>
                  <a:pt x="160" y="81"/>
                  <a:pt x="160" y="81"/>
                </a:cubicBezTo>
                <a:cubicBezTo>
                  <a:pt x="160" y="67"/>
                  <a:pt x="150" y="57"/>
                  <a:pt x="137" y="57"/>
                </a:cubicBezTo>
                <a:close/>
                <a:moveTo>
                  <a:pt x="66" y="80"/>
                </a:moveTo>
                <a:cubicBezTo>
                  <a:pt x="66" y="84"/>
                  <a:pt x="66" y="84"/>
                  <a:pt x="66" y="84"/>
                </a:cubicBezTo>
                <a:cubicBezTo>
                  <a:pt x="43" y="84"/>
                  <a:pt x="43" y="84"/>
                  <a:pt x="43" y="84"/>
                </a:cubicBezTo>
                <a:cubicBezTo>
                  <a:pt x="43" y="85"/>
                  <a:pt x="43" y="85"/>
                  <a:pt x="43" y="85"/>
                </a:cubicBezTo>
                <a:cubicBezTo>
                  <a:pt x="42" y="85"/>
                  <a:pt x="41" y="86"/>
                  <a:pt x="39" y="86"/>
                </a:cubicBezTo>
                <a:cubicBezTo>
                  <a:pt x="28" y="97"/>
                  <a:pt x="28" y="97"/>
                  <a:pt x="28" y="97"/>
                </a:cubicBezTo>
                <a:cubicBezTo>
                  <a:pt x="28" y="89"/>
                  <a:pt x="28" y="89"/>
                  <a:pt x="28" y="89"/>
                </a:cubicBezTo>
                <a:cubicBezTo>
                  <a:pt x="28" y="87"/>
                  <a:pt x="26" y="84"/>
                  <a:pt x="23" y="84"/>
                </a:cubicBezTo>
                <a:cubicBezTo>
                  <a:pt x="16" y="84"/>
                  <a:pt x="9" y="78"/>
                  <a:pt x="9" y="71"/>
                </a:cubicBezTo>
                <a:cubicBezTo>
                  <a:pt x="9" y="23"/>
                  <a:pt x="9" y="23"/>
                  <a:pt x="9" y="23"/>
                </a:cubicBezTo>
                <a:cubicBezTo>
                  <a:pt x="9" y="15"/>
                  <a:pt x="16" y="9"/>
                  <a:pt x="23" y="9"/>
                </a:cubicBezTo>
                <a:cubicBezTo>
                  <a:pt x="80" y="9"/>
                  <a:pt x="80" y="9"/>
                  <a:pt x="80" y="9"/>
                </a:cubicBezTo>
                <a:cubicBezTo>
                  <a:pt x="88" y="9"/>
                  <a:pt x="94" y="15"/>
                  <a:pt x="94" y="23"/>
                </a:cubicBezTo>
                <a:cubicBezTo>
                  <a:pt x="94" y="56"/>
                  <a:pt x="94" y="56"/>
                  <a:pt x="94" y="56"/>
                </a:cubicBezTo>
                <a:cubicBezTo>
                  <a:pt x="89" y="56"/>
                  <a:pt x="89" y="56"/>
                  <a:pt x="89" y="56"/>
                </a:cubicBezTo>
                <a:cubicBezTo>
                  <a:pt x="76" y="56"/>
                  <a:pt x="66" y="67"/>
                  <a:pt x="66" y="80"/>
                </a:cubicBezTo>
                <a:close/>
                <a:moveTo>
                  <a:pt x="151" y="118"/>
                </a:moveTo>
                <a:cubicBezTo>
                  <a:pt x="151" y="126"/>
                  <a:pt x="145" y="132"/>
                  <a:pt x="137" y="132"/>
                </a:cubicBezTo>
                <a:cubicBezTo>
                  <a:pt x="118" y="132"/>
                  <a:pt x="118" y="132"/>
                  <a:pt x="118" y="132"/>
                </a:cubicBezTo>
                <a:cubicBezTo>
                  <a:pt x="117" y="132"/>
                  <a:pt x="115" y="133"/>
                  <a:pt x="115" y="134"/>
                </a:cubicBezTo>
                <a:cubicBezTo>
                  <a:pt x="104" y="145"/>
                  <a:pt x="104" y="145"/>
                  <a:pt x="104" y="145"/>
                </a:cubicBezTo>
                <a:cubicBezTo>
                  <a:pt x="104" y="137"/>
                  <a:pt x="104" y="137"/>
                  <a:pt x="104" y="137"/>
                </a:cubicBezTo>
                <a:cubicBezTo>
                  <a:pt x="104" y="134"/>
                  <a:pt x="102" y="132"/>
                  <a:pt x="99" y="132"/>
                </a:cubicBezTo>
                <a:cubicBezTo>
                  <a:pt x="90" y="132"/>
                  <a:pt x="90" y="132"/>
                  <a:pt x="90" y="132"/>
                </a:cubicBezTo>
                <a:cubicBezTo>
                  <a:pt x="82" y="132"/>
                  <a:pt x="76" y="126"/>
                  <a:pt x="76" y="118"/>
                </a:cubicBezTo>
                <a:cubicBezTo>
                  <a:pt x="76" y="81"/>
                  <a:pt x="76" y="81"/>
                  <a:pt x="76" y="81"/>
                </a:cubicBezTo>
                <a:cubicBezTo>
                  <a:pt x="76" y="73"/>
                  <a:pt x="82" y="67"/>
                  <a:pt x="90" y="67"/>
                </a:cubicBezTo>
                <a:cubicBezTo>
                  <a:pt x="137" y="67"/>
                  <a:pt x="137" y="67"/>
                  <a:pt x="137" y="67"/>
                </a:cubicBezTo>
                <a:cubicBezTo>
                  <a:pt x="145" y="67"/>
                  <a:pt x="151" y="73"/>
                  <a:pt x="151" y="81"/>
                </a:cubicBezTo>
                <a:lnTo>
                  <a:pt x="151" y="118"/>
                </a:lnTo>
                <a:close/>
                <a:moveTo>
                  <a:pt x="52" y="18"/>
                </a:moveTo>
                <a:cubicBezTo>
                  <a:pt x="44" y="18"/>
                  <a:pt x="38" y="25"/>
                  <a:pt x="38" y="32"/>
                </a:cubicBezTo>
                <a:cubicBezTo>
                  <a:pt x="38" y="35"/>
                  <a:pt x="40" y="37"/>
                  <a:pt x="43" y="37"/>
                </a:cubicBezTo>
                <a:cubicBezTo>
                  <a:pt x="46" y="37"/>
                  <a:pt x="48" y="35"/>
                  <a:pt x="48" y="32"/>
                </a:cubicBezTo>
                <a:cubicBezTo>
                  <a:pt x="48" y="30"/>
                  <a:pt x="50" y="28"/>
                  <a:pt x="53" y="28"/>
                </a:cubicBezTo>
                <a:cubicBezTo>
                  <a:pt x="56" y="28"/>
                  <a:pt x="58" y="30"/>
                  <a:pt x="58" y="32"/>
                </a:cubicBezTo>
                <a:cubicBezTo>
                  <a:pt x="58" y="34"/>
                  <a:pt x="56" y="36"/>
                  <a:pt x="54" y="37"/>
                </a:cubicBezTo>
                <a:cubicBezTo>
                  <a:pt x="50" y="39"/>
                  <a:pt x="48" y="42"/>
                  <a:pt x="48" y="46"/>
                </a:cubicBezTo>
                <a:cubicBezTo>
                  <a:pt x="48" y="52"/>
                  <a:pt x="48" y="52"/>
                  <a:pt x="48" y="52"/>
                </a:cubicBezTo>
                <a:cubicBezTo>
                  <a:pt x="48" y="55"/>
                  <a:pt x="50" y="57"/>
                  <a:pt x="53" y="57"/>
                </a:cubicBezTo>
                <a:cubicBezTo>
                  <a:pt x="56" y="57"/>
                  <a:pt x="58" y="55"/>
                  <a:pt x="58" y="52"/>
                </a:cubicBezTo>
                <a:cubicBezTo>
                  <a:pt x="58" y="46"/>
                  <a:pt x="58" y="46"/>
                  <a:pt x="58" y="46"/>
                </a:cubicBezTo>
                <a:cubicBezTo>
                  <a:pt x="63" y="43"/>
                  <a:pt x="67" y="38"/>
                  <a:pt x="67" y="32"/>
                </a:cubicBezTo>
                <a:cubicBezTo>
                  <a:pt x="66" y="25"/>
                  <a:pt x="59" y="18"/>
                  <a:pt x="52" y="18"/>
                </a:cubicBezTo>
                <a:close/>
              </a:path>
            </a:pathLst>
          </a:custGeom>
          <a:solidFill>
            <a:schemeClr val="bg1"/>
          </a:solidFill>
          <a:ln>
            <a:solidFill>
              <a:srgbClr val="3166CD"/>
            </a:solidFill>
          </a:ln>
        </p:spPr>
        <p:txBody>
          <a:bodyPr vert="horz" wrap="square" lIns="91440" tIns="45720" rIns="91440" bIns="45720" numCol="1" anchor="t" anchorCtr="0" compatLnSpc="1">
            <a:prstTxWarp prst="textNoShape">
              <a:avLst/>
            </a:prstTxWarp>
          </a:bodyPr>
          <a:lstStyle/>
          <a:p>
            <a:endParaRPr lang="en-US" dirty="0"/>
          </a:p>
        </p:txBody>
      </p:sp>
      <p:sp>
        <p:nvSpPr>
          <p:cNvPr id="95" name="TextBox 94">
            <a:extLst>
              <a:ext uri="{FF2B5EF4-FFF2-40B4-BE49-F238E27FC236}">
                <a16:creationId xmlns:a16="http://schemas.microsoft.com/office/drawing/2014/main" id="{7616798B-7508-FA34-A7E8-934E26105312}"/>
              </a:ext>
            </a:extLst>
          </p:cNvPr>
          <p:cNvSpPr txBox="1"/>
          <p:nvPr/>
        </p:nvSpPr>
        <p:spPr>
          <a:xfrm>
            <a:off x="1709443" y="850141"/>
            <a:ext cx="5171041" cy="523220"/>
          </a:xfrm>
          <a:prstGeom prst="rect">
            <a:avLst/>
          </a:prstGeom>
          <a:noFill/>
        </p:spPr>
        <p:txBody>
          <a:bodyPr wrap="square" rtlCol="0">
            <a:spAutoFit/>
          </a:bodyPr>
          <a:lstStyle/>
          <a:p>
            <a:pPr algn="ctr"/>
            <a:r>
              <a:rPr lang="en-US" sz="2800" b="1" spc="-110" dirty="0">
                <a:solidFill>
                  <a:srgbClr val="3166CD"/>
                </a:solidFill>
                <a:latin typeface="Lato" panose="020F0502020204030203" pitchFamily="34" charset="0"/>
                <a:ea typeface="Lato" panose="020F0502020204030203" pitchFamily="34" charset="0"/>
                <a:cs typeface="Lato" panose="020F0502020204030203" pitchFamily="34" charset="0"/>
              </a:rPr>
              <a:t>Automation of Services</a:t>
            </a:r>
          </a:p>
        </p:txBody>
      </p:sp>
      <p:sp>
        <p:nvSpPr>
          <p:cNvPr id="96" name="Rectangle 95">
            <a:extLst>
              <a:ext uri="{FF2B5EF4-FFF2-40B4-BE49-F238E27FC236}">
                <a16:creationId xmlns:a16="http://schemas.microsoft.com/office/drawing/2014/main" id="{4153C270-F06C-F7F8-69AD-8FC5733F1018}"/>
              </a:ext>
            </a:extLst>
          </p:cNvPr>
          <p:cNvSpPr/>
          <p:nvPr/>
        </p:nvSpPr>
        <p:spPr>
          <a:xfrm>
            <a:off x="2124593" y="1373361"/>
            <a:ext cx="4340739" cy="1740989"/>
          </a:xfrm>
          <a:prstGeom prst="rect">
            <a:avLst/>
          </a:prstGeom>
        </p:spPr>
        <p:txBody>
          <a:bodyPr wrap="square">
            <a:spAutoFit/>
          </a:bodyPr>
          <a:lstStyle/>
          <a:p>
            <a:pPr marL="285750" indent="-285750">
              <a:lnSpc>
                <a:spcPct val="130000"/>
              </a:lnSpc>
              <a:buFont typeface="Arial" panose="020B0604020202020204" pitchFamily="34" charset="0"/>
              <a:buChar char="•"/>
            </a:pPr>
            <a:r>
              <a:rPr lang="en-US" sz="1400" dirty="0">
                <a:effectLst/>
                <a:latin typeface="Lato" panose="020F0502020204030203" pitchFamily="34" charset="0"/>
                <a:ea typeface="Lato" panose="020F0502020204030203" pitchFamily="34" charset="0"/>
                <a:cs typeface="Lato" panose="020F0502020204030203" pitchFamily="34" charset="0"/>
              </a:rPr>
              <a:t>Driverless Transit</a:t>
            </a:r>
            <a:endParaRPr lang="en-US" sz="14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30000"/>
              </a:lnSpc>
              <a:buFont typeface="Arial" panose="020B0604020202020204" pitchFamily="34" charset="0"/>
              <a:buChar char="•"/>
            </a:pPr>
            <a:r>
              <a:rPr lang="en-US" sz="1400" dirty="0">
                <a:effectLst/>
                <a:latin typeface="Lato" panose="020F0502020204030203" pitchFamily="34" charset="0"/>
                <a:ea typeface="Lato" panose="020F0502020204030203" pitchFamily="34" charset="0"/>
                <a:cs typeface="Lato" panose="020F0502020204030203" pitchFamily="34" charset="0"/>
              </a:rPr>
              <a:t> Automatic Meter Readers</a:t>
            </a: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30000"/>
              </a:lnSpc>
              <a:buFont typeface="Arial" panose="020B0604020202020204" pitchFamily="34" charset="0"/>
              <a:buChar char="•"/>
            </a:pP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Robotic Cleaning and Landscape Equipment</a:t>
            </a:r>
          </a:p>
          <a:p>
            <a:pPr marL="285750" indent="-285750">
              <a:lnSpc>
                <a:spcPct val="130000"/>
              </a:lnSpc>
              <a:buFont typeface="Arial" panose="020B0604020202020204" pitchFamily="34" charset="0"/>
              <a:buChar char="•"/>
            </a:pP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Smart Parking Meter Readers </a:t>
            </a:r>
          </a:p>
          <a:p>
            <a:pPr marL="285750" indent="-285750">
              <a:lnSpc>
                <a:spcPct val="130000"/>
              </a:lnSpc>
              <a:buFont typeface="Arial" panose="020B0604020202020204" pitchFamily="34" charset="0"/>
              <a:buChar char="•"/>
            </a:pP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Electronic Monitoring – Public Safety /        Traffic Enforcement </a:t>
            </a:r>
          </a:p>
        </p:txBody>
      </p:sp>
      <p:sp>
        <p:nvSpPr>
          <p:cNvPr id="97" name="TextBox 96">
            <a:extLst>
              <a:ext uri="{FF2B5EF4-FFF2-40B4-BE49-F238E27FC236}">
                <a16:creationId xmlns:a16="http://schemas.microsoft.com/office/drawing/2014/main" id="{2AB6FFC1-968D-114F-D23F-8C66D501B208}"/>
              </a:ext>
            </a:extLst>
          </p:cNvPr>
          <p:cNvSpPr txBox="1"/>
          <p:nvPr/>
        </p:nvSpPr>
        <p:spPr>
          <a:xfrm>
            <a:off x="5351487" y="3765840"/>
            <a:ext cx="5884491" cy="523220"/>
          </a:xfrm>
          <a:prstGeom prst="rect">
            <a:avLst/>
          </a:prstGeom>
          <a:noFill/>
        </p:spPr>
        <p:txBody>
          <a:bodyPr wrap="square" rtlCol="0">
            <a:spAutoFit/>
          </a:bodyPr>
          <a:lstStyle/>
          <a:p>
            <a:pPr algn="ctr"/>
            <a:r>
              <a:rPr lang="en-US" sz="2800" b="1" spc="-110" dirty="0">
                <a:solidFill>
                  <a:srgbClr val="3166CD"/>
                </a:solidFill>
                <a:latin typeface="Lato" panose="020F0502020204030203" pitchFamily="34" charset="0"/>
                <a:ea typeface="Lato" panose="020F0502020204030203" pitchFamily="34" charset="0"/>
                <a:cs typeface="Lato" panose="020F0502020204030203" pitchFamily="34" charset="0"/>
              </a:rPr>
              <a:t>Process Automation</a:t>
            </a:r>
          </a:p>
        </p:txBody>
      </p:sp>
    </p:spTree>
    <p:extLst>
      <p:ext uri="{BB962C8B-B14F-4D97-AF65-F5344CB8AC3E}">
        <p14:creationId xmlns:p14="http://schemas.microsoft.com/office/powerpoint/2010/main" val="870162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95C16-6B45-E62A-5233-80BED6C0FD1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D6705A9-6240-F282-02E1-BE860CE5063C}"/>
              </a:ext>
            </a:extLst>
          </p:cNvPr>
          <p:cNvSpPr/>
          <p:nvPr/>
        </p:nvSpPr>
        <p:spPr>
          <a:xfrm>
            <a:off x="-139888" y="1451480"/>
            <a:ext cx="11069145" cy="853208"/>
          </a:xfrm>
          <a:prstGeom prst="rect">
            <a:avLst/>
          </a:prstGeom>
          <a:solidFill>
            <a:srgbClr val="3166CD"/>
          </a:solidFill>
          <a:ln>
            <a:noFill/>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i="0" u="none" strike="noStrike" kern="0" normalizeH="0" baseline="0" noProof="0" dirty="0">
              <a:ln w="0">
                <a:solidFill>
                  <a:srgbClr val="3166CD"/>
                </a:solidFill>
              </a:ln>
              <a:effectLst>
                <a:outerShdw blurRad="38100" dist="19050" dir="2700000" algn="tl" rotWithShape="0">
                  <a:schemeClr val="dk1">
                    <a:alpha val="40000"/>
                  </a:schemeClr>
                </a:outerShdw>
              </a:effectLst>
              <a:uLnTx/>
              <a:uFillTx/>
              <a:latin typeface="DM Sans 14pt"/>
              <a:ea typeface="+mn-ea"/>
              <a:cs typeface="+mn-cs"/>
            </a:endParaRPr>
          </a:p>
        </p:txBody>
      </p:sp>
      <p:sp>
        <p:nvSpPr>
          <p:cNvPr id="2" name="Title 1">
            <a:extLst>
              <a:ext uri="{FF2B5EF4-FFF2-40B4-BE49-F238E27FC236}">
                <a16:creationId xmlns:a16="http://schemas.microsoft.com/office/drawing/2014/main" id="{FE2F23C6-1ED4-FBA5-5CC3-BC342CC67EF9}"/>
              </a:ext>
            </a:extLst>
          </p:cNvPr>
          <p:cNvSpPr>
            <a:spLocks noGrp="1"/>
          </p:cNvSpPr>
          <p:nvPr>
            <p:ph type="title"/>
          </p:nvPr>
        </p:nvSpPr>
        <p:spPr>
          <a:xfrm>
            <a:off x="6429" y="1582487"/>
            <a:ext cx="10568668" cy="640643"/>
          </a:xfrm>
        </p:spPr>
        <p:txBody>
          <a:bodyPr/>
          <a:lstStyle/>
          <a:p>
            <a:r>
              <a:rPr lang="en-US" sz="4400" b="0" dirty="0">
                <a:ln w="0"/>
                <a:effectLst>
                  <a:outerShdw blurRad="50800" dist="38100" dir="2700000" algn="tl" rotWithShape="0">
                    <a:prstClr val="black">
                      <a:alpha val="40000"/>
                    </a:prstClr>
                  </a:outerShdw>
                </a:effectLst>
              </a:rPr>
              <a:t>Talent Development is About </a:t>
            </a:r>
          </a:p>
        </p:txBody>
      </p:sp>
      <p:sp>
        <p:nvSpPr>
          <p:cNvPr id="19" name="Title 1">
            <a:extLst>
              <a:ext uri="{FF2B5EF4-FFF2-40B4-BE49-F238E27FC236}">
                <a16:creationId xmlns:a16="http://schemas.microsoft.com/office/drawing/2014/main" id="{3A40ED2C-A132-3E85-89C0-657DD643A0D9}"/>
              </a:ext>
            </a:extLst>
          </p:cNvPr>
          <p:cNvSpPr txBox="1">
            <a:spLocks/>
          </p:cNvSpPr>
          <p:nvPr/>
        </p:nvSpPr>
        <p:spPr>
          <a:xfrm>
            <a:off x="7477497" y="1557761"/>
            <a:ext cx="3714169" cy="640643"/>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b="0" dirty="0">
                <a:ln w="0">
                  <a:solidFill>
                    <a:srgbClr val="3166CD"/>
                  </a:solidFill>
                </a:ln>
                <a:solidFill>
                  <a:srgbClr val="FFC000"/>
                </a:solidFill>
                <a:effectLst>
                  <a:outerShdw blurRad="50800" dist="38100" dir="2700000" algn="tl" rotWithShape="0">
                    <a:prstClr val="black">
                      <a:alpha val="40000"/>
                    </a:prstClr>
                  </a:outerShdw>
                </a:effectLst>
              </a:rPr>
              <a:t>Leadership.</a:t>
            </a:r>
          </a:p>
        </p:txBody>
      </p:sp>
      <p:sp>
        <p:nvSpPr>
          <p:cNvPr id="3" name="Title 1">
            <a:extLst>
              <a:ext uri="{FF2B5EF4-FFF2-40B4-BE49-F238E27FC236}">
                <a16:creationId xmlns:a16="http://schemas.microsoft.com/office/drawing/2014/main" id="{080C7192-7DB6-C19D-4F3D-265106C6DDE3}"/>
              </a:ext>
            </a:extLst>
          </p:cNvPr>
          <p:cNvSpPr txBox="1">
            <a:spLocks/>
          </p:cNvSpPr>
          <p:nvPr/>
        </p:nvSpPr>
        <p:spPr>
          <a:xfrm>
            <a:off x="993648" y="4553311"/>
            <a:ext cx="10204704" cy="16459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6000" dirty="0"/>
              <a:t>Leaders are responsible for future leaders.</a:t>
            </a:r>
          </a:p>
        </p:txBody>
      </p:sp>
      <p:sp>
        <p:nvSpPr>
          <p:cNvPr id="4" name="Title 1">
            <a:extLst>
              <a:ext uri="{FF2B5EF4-FFF2-40B4-BE49-F238E27FC236}">
                <a16:creationId xmlns:a16="http://schemas.microsoft.com/office/drawing/2014/main" id="{AC56FB08-ABB5-0EAE-C755-0A49028CE2BF}"/>
              </a:ext>
            </a:extLst>
          </p:cNvPr>
          <p:cNvSpPr txBox="1">
            <a:spLocks/>
          </p:cNvSpPr>
          <p:nvPr/>
        </p:nvSpPr>
        <p:spPr>
          <a:xfrm>
            <a:off x="993648" y="4547017"/>
            <a:ext cx="10204704" cy="16459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6000" dirty="0"/>
              <a:t>Leaders are </a:t>
            </a:r>
            <a:r>
              <a:rPr lang="en-US" sz="6000" dirty="0">
                <a:solidFill>
                  <a:srgbClr val="3166CD"/>
                </a:solidFill>
              </a:rPr>
              <a:t>responsible</a:t>
            </a:r>
            <a:r>
              <a:rPr lang="en-US" sz="6000" dirty="0"/>
              <a:t> for </a:t>
            </a:r>
            <a:r>
              <a:rPr lang="en-US" sz="6000" dirty="0">
                <a:solidFill>
                  <a:srgbClr val="3166CD"/>
                </a:solidFill>
              </a:rPr>
              <a:t>future leaders</a:t>
            </a:r>
            <a:r>
              <a:rPr lang="en-US" sz="6000" dirty="0"/>
              <a:t>.</a:t>
            </a:r>
          </a:p>
        </p:txBody>
      </p:sp>
      <p:sp>
        <p:nvSpPr>
          <p:cNvPr id="11" name="Oval 10">
            <a:extLst>
              <a:ext uri="{FF2B5EF4-FFF2-40B4-BE49-F238E27FC236}">
                <a16:creationId xmlns:a16="http://schemas.microsoft.com/office/drawing/2014/main" id="{E8540011-4D1C-F1D7-F5B7-61F84ADD61B2}"/>
              </a:ext>
            </a:extLst>
          </p:cNvPr>
          <p:cNvSpPr/>
          <p:nvPr/>
        </p:nvSpPr>
        <p:spPr>
          <a:xfrm>
            <a:off x="10439298" y="1451480"/>
            <a:ext cx="827856" cy="853208"/>
          </a:xfrm>
          <a:prstGeom prst="ellipse">
            <a:avLst/>
          </a:prstGeom>
          <a:solidFill>
            <a:srgbClr val="FFFFFF"/>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DM Sans 14pt"/>
              <a:ea typeface="+mn-ea"/>
              <a:cs typeface="+mn-cs"/>
            </a:endParaRPr>
          </a:p>
        </p:txBody>
      </p:sp>
      <p:sp>
        <p:nvSpPr>
          <p:cNvPr id="16" name="Freeform 147">
            <a:extLst>
              <a:ext uri="{FF2B5EF4-FFF2-40B4-BE49-F238E27FC236}">
                <a16:creationId xmlns:a16="http://schemas.microsoft.com/office/drawing/2014/main" id="{9EBAB2A2-A500-53F6-B00A-59583ECA2981}"/>
              </a:ext>
            </a:extLst>
          </p:cNvPr>
          <p:cNvSpPr>
            <a:spLocks noEditPoints="1"/>
          </p:cNvSpPr>
          <p:nvPr/>
        </p:nvSpPr>
        <p:spPr bwMode="auto">
          <a:xfrm>
            <a:off x="10508100" y="1607556"/>
            <a:ext cx="690252" cy="541055"/>
          </a:xfrm>
          <a:custGeom>
            <a:avLst/>
            <a:gdLst>
              <a:gd name="T0" fmla="*/ 128 w 161"/>
              <a:gd name="T1" fmla="*/ 92 h 160"/>
              <a:gd name="T2" fmla="*/ 98 w 161"/>
              <a:gd name="T3" fmla="*/ 96 h 160"/>
              <a:gd name="T4" fmla="*/ 73 w 161"/>
              <a:gd name="T5" fmla="*/ 94 h 160"/>
              <a:gd name="T6" fmla="*/ 28 w 161"/>
              <a:gd name="T7" fmla="*/ 105 h 160"/>
              <a:gd name="T8" fmla="*/ 2 w 161"/>
              <a:gd name="T9" fmla="*/ 94 h 160"/>
              <a:gd name="T10" fmla="*/ 9 w 161"/>
              <a:gd name="T11" fmla="*/ 160 h 160"/>
              <a:gd name="T12" fmla="*/ 41 w 161"/>
              <a:gd name="T13" fmla="*/ 143 h 160"/>
              <a:gd name="T14" fmla="*/ 88 w 161"/>
              <a:gd name="T15" fmla="*/ 139 h 160"/>
              <a:gd name="T16" fmla="*/ 158 w 161"/>
              <a:gd name="T17" fmla="*/ 103 h 160"/>
              <a:gd name="T18" fmla="*/ 137 w 161"/>
              <a:gd name="T19" fmla="*/ 96 h 160"/>
              <a:gd name="T20" fmla="*/ 128 w 161"/>
              <a:gd name="T21" fmla="*/ 94 h 160"/>
              <a:gd name="T22" fmla="*/ 111 w 161"/>
              <a:gd name="T23" fmla="*/ 98 h 160"/>
              <a:gd name="T24" fmla="*/ 11 w 161"/>
              <a:gd name="T25" fmla="*/ 156 h 160"/>
              <a:gd name="T26" fmla="*/ 39 w 161"/>
              <a:gd name="T27" fmla="*/ 156 h 160"/>
              <a:gd name="T28" fmla="*/ 88 w 161"/>
              <a:gd name="T29" fmla="*/ 135 h 160"/>
              <a:gd name="T30" fmla="*/ 39 w 161"/>
              <a:gd name="T31" fmla="*/ 139 h 160"/>
              <a:gd name="T32" fmla="*/ 41 w 161"/>
              <a:gd name="T33" fmla="*/ 100 h 160"/>
              <a:gd name="T34" fmla="*/ 83 w 161"/>
              <a:gd name="T35" fmla="*/ 100 h 160"/>
              <a:gd name="T36" fmla="*/ 101 w 161"/>
              <a:gd name="T37" fmla="*/ 109 h 160"/>
              <a:gd name="T38" fmla="*/ 101 w 161"/>
              <a:gd name="T39" fmla="*/ 113 h 160"/>
              <a:gd name="T40" fmla="*/ 120 w 161"/>
              <a:gd name="T41" fmla="*/ 109 h 160"/>
              <a:gd name="T42" fmla="*/ 109 w 161"/>
              <a:gd name="T43" fmla="*/ 130 h 160"/>
              <a:gd name="T44" fmla="*/ 28 w 161"/>
              <a:gd name="T45" fmla="*/ 151 h 160"/>
              <a:gd name="T46" fmla="*/ 17 w 161"/>
              <a:gd name="T47" fmla="*/ 147 h 160"/>
              <a:gd name="T48" fmla="*/ 21 w 161"/>
              <a:gd name="T49" fmla="*/ 147 h 160"/>
              <a:gd name="T50" fmla="*/ 96 w 161"/>
              <a:gd name="T51" fmla="*/ 21 h 160"/>
              <a:gd name="T52" fmla="*/ 64 w 161"/>
              <a:gd name="T53" fmla="*/ 15 h 160"/>
              <a:gd name="T54" fmla="*/ 68 w 161"/>
              <a:gd name="T55" fmla="*/ 15 h 160"/>
              <a:gd name="T56" fmla="*/ 92 w 161"/>
              <a:gd name="T57" fmla="*/ 21 h 160"/>
              <a:gd name="T58" fmla="*/ 68 w 161"/>
              <a:gd name="T59" fmla="*/ 15 h 160"/>
              <a:gd name="T60" fmla="*/ 51 w 161"/>
              <a:gd name="T61" fmla="*/ 79 h 160"/>
              <a:gd name="T62" fmla="*/ 107 w 161"/>
              <a:gd name="T63" fmla="*/ 79 h 160"/>
              <a:gd name="T64" fmla="*/ 143 w 161"/>
              <a:gd name="T65" fmla="*/ 70 h 160"/>
              <a:gd name="T66" fmla="*/ 126 w 161"/>
              <a:gd name="T67" fmla="*/ 43 h 160"/>
              <a:gd name="T68" fmla="*/ 103 w 161"/>
              <a:gd name="T69" fmla="*/ 45 h 160"/>
              <a:gd name="T70" fmla="*/ 79 w 161"/>
              <a:gd name="T71" fmla="*/ 45 h 160"/>
              <a:gd name="T72" fmla="*/ 58 w 161"/>
              <a:gd name="T73" fmla="*/ 45 h 160"/>
              <a:gd name="T74" fmla="*/ 47 w 161"/>
              <a:gd name="T75" fmla="*/ 43 h 160"/>
              <a:gd name="T76" fmla="*/ 30 w 161"/>
              <a:gd name="T77" fmla="*/ 43 h 160"/>
              <a:gd name="T78" fmla="*/ 17 w 161"/>
              <a:gd name="T79" fmla="*/ 72 h 160"/>
              <a:gd name="T80" fmla="*/ 130 w 161"/>
              <a:gd name="T81" fmla="*/ 47 h 160"/>
              <a:gd name="T82" fmla="*/ 107 w 161"/>
              <a:gd name="T83" fmla="*/ 70 h 160"/>
              <a:gd name="T84" fmla="*/ 109 w 161"/>
              <a:gd name="T85" fmla="*/ 47 h 160"/>
              <a:gd name="T86" fmla="*/ 79 w 161"/>
              <a:gd name="T87" fmla="*/ 49 h 160"/>
              <a:gd name="T88" fmla="*/ 103 w 161"/>
              <a:gd name="T89" fmla="*/ 77 h 160"/>
              <a:gd name="T90" fmla="*/ 19 w 161"/>
              <a:gd name="T91" fmla="*/ 58 h 160"/>
              <a:gd name="T92" fmla="*/ 49 w 161"/>
              <a:gd name="T93" fmla="*/ 47 h 160"/>
              <a:gd name="T94" fmla="*/ 51 w 161"/>
              <a:gd name="T95" fmla="*/ 70 h 160"/>
              <a:gd name="T96" fmla="*/ 120 w 161"/>
              <a:gd name="T97" fmla="*/ 42 h 160"/>
              <a:gd name="T98" fmla="*/ 135 w 161"/>
              <a:gd name="T99" fmla="*/ 21 h 160"/>
              <a:gd name="T100" fmla="*/ 105 w 161"/>
              <a:gd name="T101" fmla="*/ 27 h 160"/>
              <a:gd name="T102" fmla="*/ 109 w 161"/>
              <a:gd name="T103" fmla="*/ 21 h 160"/>
              <a:gd name="T104" fmla="*/ 126 w 161"/>
              <a:gd name="T105" fmla="*/ 14 h 160"/>
              <a:gd name="T106" fmla="*/ 120 w 161"/>
              <a:gd name="T107" fmla="*/ 38 h 160"/>
              <a:gd name="T108" fmla="*/ 38 w 161"/>
              <a:gd name="T109" fmla="*/ 42 h 160"/>
              <a:gd name="T110" fmla="*/ 49 w 161"/>
              <a:gd name="T111" fmla="*/ 12 h 160"/>
              <a:gd name="T112" fmla="*/ 26 w 161"/>
              <a:gd name="T113" fmla="*/ 21 h 160"/>
              <a:gd name="T114" fmla="*/ 30 w 161"/>
              <a:gd name="T115" fmla="*/ 21 h 160"/>
              <a:gd name="T116" fmla="*/ 47 w 161"/>
              <a:gd name="T117" fmla="*/ 14 h 160"/>
              <a:gd name="T118" fmla="*/ 47 w 161"/>
              <a:gd name="T119" fmla="*/ 34 h 160"/>
              <a:gd name="T120" fmla="*/ 30 w 161"/>
              <a:gd name="T121" fmla="*/ 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160">
                <a:moveTo>
                  <a:pt x="158" y="98"/>
                </a:moveTo>
                <a:cubicBezTo>
                  <a:pt x="156" y="92"/>
                  <a:pt x="148" y="90"/>
                  <a:pt x="141" y="94"/>
                </a:cubicBezTo>
                <a:cubicBezTo>
                  <a:pt x="137" y="90"/>
                  <a:pt x="133" y="90"/>
                  <a:pt x="128" y="92"/>
                </a:cubicBezTo>
                <a:cubicBezTo>
                  <a:pt x="126" y="92"/>
                  <a:pt x="126" y="92"/>
                  <a:pt x="126" y="92"/>
                </a:cubicBezTo>
                <a:cubicBezTo>
                  <a:pt x="120" y="88"/>
                  <a:pt x="113" y="88"/>
                  <a:pt x="109" y="90"/>
                </a:cubicBezTo>
                <a:cubicBezTo>
                  <a:pt x="98" y="96"/>
                  <a:pt x="98" y="96"/>
                  <a:pt x="98" y="96"/>
                </a:cubicBezTo>
                <a:cubicBezTo>
                  <a:pt x="83" y="96"/>
                  <a:pt x="83" y="96"/>
                  <a:pt x="83" y="96"/>
                </a:cubicBezTo>
                <a:cubicBezTo>
                  <a:pt x="81" y="96"/>
                  <a:pt x="77" y="96"/>
                  <a:pt x="75" y="94"/>
                </a:cubicBezTo>
                <a:cubicBezTo>
                  <a:pt x="73" y="94"/>
                  <a:pt x="73" y="94"/>
                  <a:pt x="73" y="94"/>
                </a:cubicBezTo>
                <a:cubicBezTo>
                  <a:pt x="62" y="88"/>
                  <a:pt x="49" y="90"/>
                  <a:pt x="39" y="96"/>
                </a:cubicBezTo>
                <a:cubicBezTo>
                  <a:pt x="34" y="100"/>
                  <a:pt x="34" y="100"/>
                  <a:pt x="34" y="100"/>
                </a:cubicBezTo>
                <a:cubicBezTo>
                  <a:pt x="32" y="103"/>
                  <a:pt x="30" y="103"/>
                  <a:pt x="28" y="105"/>
                </a:cubicBezTo>
                <a:cubicBezTo>
                  <a:pt x="26" y="96"/>
                  <a:pt x="26" y="96"/>
                  <a:pt x="26" y="96"/>
                </a:cubicBezTo>
                <a:cubicBezTo>
                  <a:pt x="26" y="94"/>
                  <a:pt x="26" y="94"/>
                  <a:pt x="24" y="94"/>
                </a:cubicBezTo>
                <a:cubicBezTo>
                  <a:pt x="2" y="94"/>
                  <a:pt x="2" y="94"/>
                  <a:pt x="2" y="94"/>
                </a:cubicBezTo>
                <a:cubicBezTo>
                  <a:pt x="0" y="94"/>
                  <a:pt x="0" y="96"/>
                  <a:pt x="0" y="96"/>
                </a:cubicBezTo>
                <a:cubicBezTo>
                  <a:pt x="6" y="158"/>
                  <a:pt x="6" y="158"/>
                  <a:pt x="6" y="158"/>
                </a:cubicBezTo>
                <a:cubicBezTo>
                  <a:pt x="9" y="160"/>
                  <a:pt x="9" y="160"/>
                  <a:pt x="9" y="160"/>
                </a:cubicBezTo>
                <a:cubicBezTo>
                  <a:pt x="43" y="160"/>
                  <a:pt x="43" y="160"/>
                  <a:pt x="43" y="160"/>
                </a:cubicBezTo>
                <a:cubicBezTo>
                  <a:pt x="43" y="160"/>
                  <a:pt x="45" y="158"/>
                  <a:pt x="45" y="156"/>
                </a:cubicBezTo>
                <a:cubicBezTo>
                  <a:pt x="41" y="143"/>
                  <a:pt x="41" y="143"/>
                  <a:pt x="41" y="143"/>
                </a:cubicBezTo>
                <a:cubicBezTo>
                  <a:pt x="54" y="135"/>
                  <a:pt x="54" y="135"/>
                  <a:pt x="54" y="135"/>
                </a:cubicBezTo>
                <a:cubicBezTo>
                  <a:pt x="56" y="132"/>
                  <a:pt x="58" y="132"/>
                  <a:pt x="60" y="132"/>
                </a:cubicBezTo>
                <a:cubicBezTo>
                  <a:pt x="88" y="139"/>
                  <a:pt x="88" y="139"/>
                  <a:pt x="88" y="139"/>
                </a:cubicBezTo>
                <a:cubicBezTo>
                  <a:pt x="96" y="139"/>
                  <a:pt x="103" y="139"/>
                  <a:pt x="109" y="135"/>
                </a:cubicBezTo>
                <a:cubicBezTo>
                  <a:pt x="111" y="135"/>
                  <a:pt x="111" y="135"/>
                  <a:pt x="111" y="135"/>
                </a:cubicBezTo>
                <a:cubicBezTo>
                  <a:pt x="158" y="103"/>
                  <a:pt x="158" y="103"/>
                  <a:pt x="158" y="103"/>
                </a:cubicBezTo>
                <a:cubicBezTo>
                  <a:pt x="161" y="100"/>
                  <a:pt x="161" y="100"/>
                  <a:pt x="158" y="98"/>
                </a:cubicBezTo>
                <a:close/>
                <a:moveTo>
                  <a:pt x="128" y="94"/>
                </a:moveTo>
                <a:cubicBezTo>
                  <a:pt x="133" y="94"/>
                  <a:pt x="135" y="94"/>
                  <a:pt x="137" y="96"/>
                </a:cubicBezTo>
                <a:cubicBezTo>
                  <a:pt x="118" y="107"/>
                  <a:pt x="118" y="107"/>
                  <a:pt x="118" y="107"/>
                </a:cubicBezTo>
                <a:cubicBezTo>
                  <a:pt x="118" y="105"/>
                  <a:pt x="116" y="105"/>
                  <a:pt x="116" y="103"/>
                </a:cubicBezTo>
                <a:lnTo>
                  <a:pt x="128" y="94"/>
                </a:lnTo>
                <a:close/>
                <a:moveTo>
                  <a:pt x="111" y="94"/>
                </a:moveTo>
                <a:cubicBezTo>
                  <a:pt x="113" y="92"/>
                  <a:pt x="118" y="92"/>
                  <a:pt x="122" y="94"/>
                </a:cubicBezTo>
                <a:cubicBezTo>
                  <a:pt x="111" y="98"/>
                  <a:pt x="111" y="98"/>
                  <a:pt x="111" y="98"/>
                </a:cubicBezTo>
                <a:cubicBezTo>
                  <a:pt x="109" y="98"/>
                  <a:pt x="109" y="96"/>
                  <a:pt x="107" y="96"/>
                </a:cubicBezTo>
                <a:lnTo>
                  <a:pt x="111" y="94"/>
                </a:lnTo>
                <a:close/>
                <a:moveTo>
                  <a:pt x="11" y="156"/>
                </a:moveTo>
                <a:cubicBezTo>
                  <a:pt x="4" y="98"/>
                  <a:pt x="4" y="98"/>
                  <a:pt x="4" y="98"/>
                </a:cubicBezTo>
                <a:cubicBezTo>
                  <a:pt x="21" y="98"/>
                  <a:pt x="21" y="98"/>
                  <a:pt x="21" y="98"/>
                </a:cubicBezTo>
                <a:cubicBezTo>
                  <a:pt x="39" y="156"/>
                  <a:pt x="39" y="156"/>
                  <a:pt x="39" y="156"/>
                </a:cubicBezTo>
                <a:lnTo>
                  <a:pt x="11" y="156"/>
                </a:lnTo>
                <a:close/>
                <a:moveTo>
                  <a:pt x="109" y="130"/>
                </a:moveTo>
                <a:cubicBezTo>
                  <a:pt x="103" y="135"/>
                  <a:pt x="94" y="135"/>
                  <a:pt x="88" y="135"/>
                </a:cubicBezTo>
                <a:cubicBezTo>
                  <a:pt x="60" y="128"/>
                  <a:pt x="60" y="128"/>
                  <a:pt x="60" y="128"/>
                </a:cubicBezTo>
                <a:cubicBezTo>
                  <a:pt x="58" y="128"/>
                  <a:pt x="54" y="128"/>
                  <a:pt x="51" y="130"/>
                </a:cubicBezTo>
                <a:cubicBezTo>
                  <a:pt x="39" y="139"/>
                  <a:pt x="39" y="139"/>
                  <a:pt x="39" y="139"/>
                </a:cubicBezTo>
                <a:cubicBezTo>
                  <a:pt x="30" y="109"/>
                  <a:pt x="30" y="109"/>
                  <a:pt x="30" y="109"/>
                </a:cubicBezTo>
                <a:cubicBezTo>
                  <a:pt x="32" y="107"/>
                  <a:pt x="34" y="107"/>
                  <a:pt x="36" y="105"/>
                </a:cubicBezTo>
                <a:cubicBezTo>
                  <a:pt x="41" y="100"/>
                  <a:pt x="41" y="100"/>
                  <a:pt x="41" y="100"/>
                </a:cubicBezTo>
                <a:cubicBezTo>
                  <a:pt x="51" y="94"/>
                  <a:pt x="62" y="92"/>
                  <a:pt x="71" y="96"/>
                </a:cubicBezTo>
                <a:cubicBezTo>
                  <a:pt x="73" y="98"/>
                  <a:pt x="73" y="98"/>
                  <a:pt x="73" y="98"/>
                </a:cubicBezTo>
                <a:cubicBezTo>
                  <a:pt x="77" y="100"/>
                  <a:pt x="81" y="100"/>
                  <a:pt x="83" y="100"/>
                </a:cubicBezTo>
                <a:cubicBezTo>
                  <a:pt x="103" y="100"/>
                  <a:pt x="103" y="100"/>
                  <a:pt x="103" y="100"/>
                </a:cubicBezTo>
                <a:cubicBezTo>
                  <a:pt x="109" y="100"/>
                  <a:pt x="113" y="105"/>
                  <a:pt x="113" y="109"/>
                </a:cubicBezTo>
                <a:cubicBezTo>
                  <a:pt x="101" y="109"/>
                  <a:pt x="101" y="109"/>
                  <a:pt x="101" y="109"/>
                </a:cubicBezTo>
                <a:cubicBezTo>
                  <a:pt x="96" y="109"/>
                  <a:pt x="90" y="109"/>
                  <a:pt x="86" y="109"/>
                </a:cubicBezTo>
                <a:cubicBezTo>
                  <a:pt x="83" y="111"/>
                  <a:pt x="83" y="115"/>
                  <a:pt x="86" y="113"/>
                </a:cubicBezTo>
                <a:cubicBezTo>
                  <a:pt x="92" y="113"/>
                  <a:pt x="96" y="113"/>
                  <a:pt x="101" y="113"/>
                </a:cubicBezTo>
                <a:cubicBezTo>
                  <a:pt x="116" y="113"/>
                  <a:pt x="116" y="113"/>
                  <a:pt x="116" y="113"/>
                </a:cubicBezTo>
                <a:cubicBezTo>
                  <a:pt x="118" y="113"/>
                  <a:pt x="118" y="113"/>
                  <a:pt x="118" y="111"/>
                </a:cubicBezTo>
                <a:cubicBezTo>
                  <a:pt x="120" y="109"/>
                  <a:pt x="120" y="109"/>
                  <a:pt x="120" y="109"/>
                </a:cubicBezTo>
                <a:cubicBezTo>
                  <a:pt x="143" y="98"/>
                  <a:pt x="143" y="98"/>
                  <a:pt x="143" y="98"/>
                </a:cubicBezTo>
                <a:cubicBezTo>
                  <a:pt x="148" y="96"/>
                  <a:pt x="152" y="96"/>
                  <a:pt x="154" y="100"/>
                </a:cubicBezTo>
                <a:lnTo>
                  <a:pt x="109" y="130"/>
                </a:lnTo>
                <a:close/>
                <a:moveTo>
                  <a:pt x="17" y="147"/>
                </a:moveTo>
                <a:cubicBezTo>
                  <a:pt x="17" y="149"/>
                  <a:pt x="19" y="151"/>
                  <a:pt x="21" y="151"/>
                </a:cubicBezTo>
                <a:cubicBezTo>
                  <a:pt x="23" y="154"/>
                  <a:pt x="26" y="154"/>
                  <a:pt x="28" y="151"/>
                </a:cubicBezTo>
                <a:cubicBezTo>
                  <a:pt x="30" y="149"/>
                  <a:pt x="30" y="147"/>
                  <a:pt x="30" y="143"/>
                </a:cubicBezTo>
                <a:cubicBezTo>
                  <a:pt x="28" y="140"/>
                  <a:pt x="26" y="140"/>
                  <a:pt x="23" y="140"/>
                </a:cubicBezTo>
                <a:cubicBezTo>
                  <a:pt x="19" y="140"/>
                  <a:pt x="17" y="143"/>
                  <a:pt x="17" y="147"/>
                </a:cubicBezTo>
                <a:close/>
                <a:moveTo>
                  <a:pt x="23" y="145"/>
                </a:moveTo>
                <a:cubicBezTo>
                  <a:pt x="26" y="145"/>
                  <a:pt x="28" y="147"/>
                  <a:pt x="26" y="147"/>
                </a:cubicBezTo>
                <a:cubicBezTo>
                  <a:pt x="23" y="149"/>
                  <a:pt x="21" y="149"/>
                  <a:pt x="21" y="147"/>
                </a:cubicBezTo>
                <a:cubicBezTo>
                  <a:pt x="21" y="145"/>
                  <a:pt x="23" y="145"/>
                  <a:pt x="23" y="145"/>
                </a:cubicBezTo>
                <a:close/>
                <a:moveTo>
                  <a:pt x="79" y="38"/>
                </a:moveTo>
                <a:cubicBezTo>
                  <a:pt x="88" y="38"/>
                  <a:pt x="96" y="30"/>
                  <a:pt x="96" y="21"/>
                </a:cubicBezTo>
                <a:cubicBezTo>
                  <a:pt x="96" y="15"/>
                  <a:pt x="96" y="15"/>
                  <a:pt x="96" y="15"/>
                </a:cubicBezTo>
                <a:cubicBezTo>
                  <a:pt x="96" y="7"/>
                  <a:pt x="88" y="0"/>
                  <a:pt x="79" y="0"/>
                </a:cubicBezTo>
                <a:cubicBezTo>
                  <a:pt x="71" y="0"/>
                  <a:pt x="64" y="7"/>
                  <a:pt x="64" y="15"/>
                </a:cubicBezTo>
                <a:cubicBezTo>
                  <a:pt x="64" y="21"/>
                  <a:pt x="64" y="21"/>
                  <a:pt x="64" y="21"/>
                </a:cubicBezTo>
                <a:cubicBezTo>
                  <a:pt x="64" y="30"/>
                  <a:pt x="71" y="38"/>
                  <a:pt x="79" y="38"/>
                </a:cubicBezTo>
                <a:close/>
                <a:moveTo>
                  <a:pt x="68" y="15"/>
                </a:moveTo>
                <a:cubicBezTo>
                  <a:pt x="68" y="9"/>
                  <a:pt x="73" y="5"/>
                  <a:pt x="79" y="5"/>
                </a:cubicBezTo>
                <a:cubicBezTo>
                  <a:pt x="86" y="5"/>
                  <a:pt x="92" y="9"/>
                  <a:pt x="92" y="15"/>
                </a:cubicBezTo>
                <a:cubicBezTo>
                  <a:pt x="92" y="21"/>
                  <a:pt x="92" y="21"/>
                  <a:pt x="92" y="21"/>
                </a:cubicBezTo>
                <a:cubicBezTo>
                  <a:pt x="92" y="28"/>
                  <a:pt x="86" y="34"/>
                  <a:pt x="79" y="34"/>
                </a:cubicBezTo>
                <a:cubicBezTo>
                  <a:pt x="73" y="34"/>
                  <a:pt x="68" y="28"/>
                  <a:pt x="68" y="21"/>
                </a:cubicBezTo>
                <a:cubicBezTo>
                  <a:pt x="68" y="15"/>
                  <a:pt x="68" y="15"/>
                  <a:pt x="68" y="15"/>
                </a:cubicBezTo>
                <a:close/>
                <a:moveTo>
                  <a:pt x="17" y="72"/>
                </a:moveTo>
                <a:cubicBezTo>
                  <a:pt x="51" y="72"/>
                  <a:pt x="51" y="72"/>
                  <a:pt x="51" y="72"/>
                </a:cubicBezTo>
                <a:cubicBezTo>
                  <a:pt x="51" y="79"/>
                  <a:pt x="51" y="79"/>
                  <a:pt x="51" y="79"/>
                </a:cubicBezTo>
                <a:cubicBezTo>
                  <a:pt x="53" y="81"/>
                  <a:pt x="53" y="81"/>
                  <a:pt x="53" y="81"/>
                </a:cubicBezTo>
                <a:cubicBezTo>
                  <a:pt x="105" y="81"/>
                  <a:pt x="105" y="81"/>
                  <a:pt x="105" y="81"/>
                </a:cubicBezTo>
                <a:cubicBezTo>
                  <a:pt x="107" y="81"/>
                  <a:pt x="107" y="79"/>
                  <a:pt x="107" y="79"/>
                </a:cubicBezTo>
                <a:cubicBezTo>
                  <a:pt x="107" y="72"/>
                  <a:pt x="107" y="72"/>
                  <a:pt x="107" y="72"/>
                </a:cubicBezTo>
                <a:cubicBezTo>
                  <a:pt x="141" y="72"/>
                  <a:pt x="141" y="72"/>
                  <a:pt x="141" y="72"/>
                </a:cubicBezTo>
                <a:cubicBezTo>
                  <a:pt x="143" y="72"/>
                  <a:pt x="143" y="72"/>
                  <a:pt x="143" y="70"/>
                </a:cubicBezTo>
                <a:cubicBezTo>
                  <a:pt x="143" y="58"/>
                  <a:pt x="143" y="58"/>
                  <a:pt x="143" y="58"/>
                </a:cubicBezTo>
                <a:cubicBezTo>
                  <a:pt x="143" y="49"/>
                  <a:pt x="137" y="43"/>
                  <a:pt x="128" y="43"/>
                </a:cubicBezTo>
                <a:cubicBezTo>
                  <a:pt x="128" y="43"/>
                  <a:pt x="128" y="43"/>
                  <a:pt x="126" y="43"/>
                </a:cubicBezTo>
                <a:cubicBezTo>
                  <a:pt x="126" y="47"/>
                  <a:pt x="122" y="47"/>
                  <a:pt x="120" y="47"/>
                </a:cubicBezTo>
                <a:cubicBezTo>
                  <a:pt x="118" y="47"/>
                  <a:pt x="113" y="45"/>
                  <a:pt x="111" y="43"/>
                </a:cubicBezTo>
                <a:cubicBezTo>
                  <a:pt x="107" y="43"/>
                  <a:pt x="105" y="43"/>
                  <a:pt x="103" y="45"/>
                </a:cubicBezTo>
                <a:cubicBezTo>
                  <a:pt x="100" y="40"/>
                  <a:pt x="96" y="38"/>
                  <a:pt x="90" y="38"/>
                </a:cubicBezTo>
                <a:cubicBezTo>
                  <a:pt x="90" y="38"/>
                  <a:pt x="90" y="38"/>
                  <a:pt x="88" y="40"/>
                </a:cubicBezTo>
                <a:cubicBezTo>
                  <a:pt x="85" y="43"/>
                  <a:pt x="83" y="45"/>
                  <a:pt x="79" y="45"/>
                </a:cubicBezTo>
                <a:cubicBezTo>
                  <a:pt x="77" y="45"/>
                  <a:pt x="73" y="43"/>
                  <a:pt x="70" y="38"/>
                </a:cubicBezTo>
                <a:cubicBezTo>
                  <a:pt x="70" y="38"/>
                  <a:pt x="70" y="38"/>
                  <a:pt x="68" y="38"/>
                </a:cubicBezTo>
                <a:cubicBezTo>
                  <a:pt x="64" y="38"/>
                  <a:pt x="60" y="40"/>
                  <a:pt x="58" y="45"/>
                </a:cubicBezTo>
                <a:cubicBezTo>
                  <a:pt x="55" y="45"/>
                  <a:pt x="55" y="45"/>
                  <a:pt x="55" y="45"/>
                </a:cubicBezTo>
                <a:cubicBezTo>
                  <a:pt x="53" y="43"/>
                  <a:pt x="51" y="43"/>
                  <a:pt x="49" y="43"/>
                </a:cubicBezTo>
                <a:cubicBezTo>
                  <a:pt x="47" y="43"/>
                  <a:pt x="47" y="43"/>
                  <a:pt x="47" y="43"/>
                </a:cubicBezTo>
                <a:cubicBezTo>
                  <a:pt x="45" y="47"/>
                  <a:pt x="43" y="47"/>
                  <a:pt x="38" y="47"/>
                </a:cubicBezTo>
                <a:cubicBezTo>
                  <a:pt x="36" y="47"/>
                  <a:pt x="34" y="45"/>
                  <a:pt x="32" y="43"/>
                </a:cubicBezTo>
                <a:cubicBezTo>
                  <a:pt x="30" y="43"/>
                  <a:pt x="30" y="43"/>
                  <a:pt x="30" y="43"/>
                </a:cubicBezTo>
                <a:cubicBezTo>
                  <a:pt x="21" y="43"/>
                  <a:pt x="15" y="49"/>
                  <a:pt x="15" y="58"/>
                </a:cubicBezTo>
                <a:cubicBezTo>
                  <a:pt x="15" y="70"/>
                  <a:pt x="15" y="70"/>
                  <a:pt x="15" y="70"/>
                </a:cubicBezTo>
                <a:cubicBezTo>
                  <a:pt x="15" y="72"/>
                  <a:pt x="15" y="72"/>
                  <a:pt x="17" y="72"/>
                </a:cubicBezTo>
                <a:close/>
                <a:moveTo>
                  <a:pt x="109" y="47"/>
                </a:moveTo>
                <a:cubicBezTo>
                  <a:pt x="111" y="49"/>
                  <a:pt x="115" y="51"/>
                  <a:pt x="120" y="51"/>
                </a:cubicBezTo>
                <a:cubicBezTo>
                  <a:pt x="124" y="51"/>
                  <a:pt x="128" y="49"/>
                  <a:pt x="130" y="47"/>
                </a:cubicBezTo>
                <a:cubicBezTo>
                  <a:pt x="135" y="47"/>
                  <a:pt x="139" y="53"/>
                  <a:pt x="139" y="58"/>
                </a:cubicBezTo>
                <a:cubicBezTo>
                  <a:pt x="139" y="70"/>
                  <a:pt x="139" y="70"/>
                  <a:pt x="139" y="70"/>
                </a:cubicBezTo>
                <a:cubicBezTo>
                  <a:pt x="107" y="70"/>
                  <a:pt x="107" y="70"/>
                  <a:pt x="107" y="70"/>
                </a:cubicBezTo>
                <a:cubicBezTo>
                  <a:pt x="107" y="55"/>
                  <a:pt x="107" y="55"/>
                  <a:pt x="107" y="55"/>
                </a:cubicBezTo>
                <a:cubicBezTo>
                  <a:pt x="107" y="53"/>
                  <a:pt x="107" y="51"/>
                  <a:pt x="105" y="49"/>
                </a:cubicBezTo>
                <a:cubicBezTo>
                  <a:pt x="107" y="47"/>
                  <a:pt x="107" y="47"/>
                  <a:pt x="109" y="47"/>
                </a:cubicBezTo>
                <a:close/>
                <a:moveTo>
                  <a:pt x="55" y="55"/>
                </a:moveTo>
                <a:cubicBezTo>
                  <a:pt x="55" y="49"/>
                  <a:pt x="62" y="43"/>
                  <a:pt x="68" y="43"/>
                </a:cubicBezTo>
                <a:cubicBezTo>
                  <a:pt x="70" y="47"/>
                  <a:pt x="75" y="49"/>
                  <a:pt x="79" y="49"/>
                </a:cubicBezTo>
                <a:cubicBezTo>
                  <a:pt x="83" y="49"/>
                  <a:pt x="88" y="47"/>
                  <a:pt x="92" y="43"/>
                </a:cubicBezTo>
                <a:cubicBezTo>
                  <a:pt x="98" y="45"/>
                  <a:pt x="103" y="49"/>
                  <a:pt x="103" y="55"/>
                </a:cubicBezTo>
                <a:cubicBezTo>
                  <a:pt x="103" y="77"/>
                  <a:pt x="103" y="77"/>
                  <a:pt x="103" y="77"/>
                </a:cubicBezTo>
                <a:cubicBezTo>
                  <a:pt x="55" y="77"/>
                  <a:pt x="55" y="77"/>
                  <a:pt x="55" y="77"/>
                </a:cubicBezTo>
                <a:cubicBezTo>
                  <a:pt x="55" y="55"/>
                  <a:pt x="55" y="55"/>
                  <a:pt x="55" y="55"/>
                </a:cubicBezTo>
                <a:close/>
                <a:moveTo>
                  <a:pt x="19" y="58"/>
                </a:moveTo>
                <a:cubicBezTo>
                  <a:pt x="19" y="51"/>
                  <a:pt x="23" y="47"/>
                  <a:pt x="30" y="47"/>
                </a:cubicBezTo>
                <a:cubicBezTo>
                  <a:pt x="32" y="49"/>
                  <a:pt x="36" y="51"/>
                  <a:pt x="38" y="51"/>
                </a:cubicBezTo>
                <a:cubicBezTo>
                  <a:pt x="43" y="51"/>
                  <a:pt x="47" y="49"/>
                  <a:pt x="49" y="47"/>
                </a:cubicBezTo>
                <a:cubicBezTo>
                  <a:pt x="51" y="47"/>
                  <a:pt x="53" y="47"/>
                  <a:pt x="53" y="49"/>
                </a:cubicBezTo>
                <a:cubicBezTo>
                  <a:pt x="53" y="51"/>
                  <a:pt x="51" y="53"/>
                  <a:pt x="51" y="55"/>
                </a:cubicBezTo>
                <a:cubicBezTo>
                  <a:pt x="51" y="70"/>
                  <a:pt x="51" y="70"/>
                  <a:pt x="51" y="70"/>
                </a:cubicBezTo>
                <a:cubicBezTo>
                  <a:pt x="19" y="70"/>
                  <a:pt x="19" y="70"/>
                  <a:pt x="19" y="70"/>
                </a:cubicBezTo>
                <a:cubicBezTo>
                  <a:pt x="19" y="58"/>
                  <a:pt x="19" y="58"/>
                  <a:pt x="19" y="58"/>
                </a:cubicBezTo>
                <a:close/>
                <a:moveTo>
                  <a:pt x="120" y="42"/>
                </a:moveTo>
                <a:cubicBezTo>
                  <a:pt x="124" y="42"/>
                  <a:pt x="126" y="40"/>
                  <a:pt x="131" y="38"/>
                </a:cubicBezTo>
                <a:cubicBezTo>
                  <a:pt x="133" y="36"/>
                  <a:pt x="135" y="32"/>
                  <a:pt x="135" y="27"/>
                </a:cubicBezTo>
                <a:cubicBezTo>
                  <a:pt x="135" y="21"/>
                  <a:pt x="135" y="21"/>
                  <a:pt x="135" y="21"/>
                </a:cubicBezTo>
                <a:cubicBezTo>
                  <a:pt x="135" y="14"/>
                  <a:pt x="128" y="8"/>
                  <a:pt x="120" y="8"/>
                </a:cubicBezTo>
                <a:cubicBezTo>
                  <a:pt x="111" y="8"/>
                  <a:pt x="105" y="14"/>
                  <a:pt x="105" y="21"/>
                </a:cubicBezTo>
                <a:cubicBezTo>
                  <a:pt x="105" y="27"/>
                  <a:pt x="105" y="27"/>
                  <a:pt x="105" y="27"/>
                </a:cubicBezTo>
                <a:cubicBezTo>
                  <a:pt x="105" y="32"/>
                  <a:pt x="107" y="36"/>
                  <a:pt x="109" y="38"/>
                </a:cubicBezTo>
                <a:cubicBezTo>
                  <a:pt x="111" y="40"/>
                  <a:pt x="115" y="42"/>
                  <a:pt x="120" y="42"/>
                </a:cubicBezTo>
                <a:close/>
                <a:moveTo>
                  <a:pt x="109" y="21"/>
                </a:moveTo>
                <a:cubicBezTo>
                  <a:pt x="109" y="19"/>
                  <a:pt x="111" y="16"/>
                  <a:pt x="113" y="14"/>
                </a:cubicBezTo>
                <a:cubicBezTo>
                  <a:pt x="113" y="12"/>
                  <a:pt x="118" y="12"/>
                  <a:pt x="120" y="12"/>
                </a:cubicBezTo>
                <a:cubicBezTo>
                  <a:pt x="122" y="12"/>
                  <a:pt x="124" y="12"/>
                  <a:pt x="126" y="14"/>
                </a:cubicBezTo>
                <a:cubicBezTo>
                  <a:pt x="128" y="16"/>
                  <a:pt x="131" y="19"/>
                  <a:pt x="131" y="21"/>
                </a:cubicBezTo>
                <a:cubicBezTo>
                  <a:pt x="131" y="27"/>
                  <a:pt x="131" y="27"/>
                  <a:pt x="131" y="27"/>
                </a:cubicBezTo>
                <a:cubicBezTo>
                  <a:pt x="131" y="34"/>
                  <a:pt x="124" y="38"/>
                  <a:pt x="120" y="38"/>
                </a:cubicBezTo>
                <a:cubicBezTo>
                  <a:pt x="113" y="38"/>
                  <a:pt x="109" y="34"/>
                  <a:pt x="109" y="27"/>
                </a:cubicBezTo>
                <a:cubicBezTo>
                  <a:pt x="109" y="21"/>
                  <a:pt x="109" y="21"/>
                  <a:pt x="109" y="21"/>
                </a:cubicBezTo>
                <a:close/>
                <a:moveTo>
                  <a:pt x="38" y="42"/>
                </a:moveTo>
                <a:cubicBezTo>
                  <a:pt x="47" y="42"/>
                  <a:pt x="54" y="36"/>
                  <a:pt x="54" y="27"/>
                </a:cubicBezTo>
                <a:cubicBezTo>
                  <a:pt x="54" y="21"/>
                  <a:pt x="54" y="21"/>
                  <a:pt x="54" y="21"/>
                </a:cubicBezTo>
                <a:cubicBezTo>
                  <a:pt x="54" y="19"/>
                  <a:pt x="51" y="14"/>
                  <a:pt x="49" y="12"/>
                </a:cubicBezTo>
                <a:cubicBezTo>
                  <a:pt x="47" y="8"/>
                  <a:pt x="43" y="8"/>
                  <a:pt x="38" y="8"/>
                </a:cubicBezTo>
                <a:cubicBezTo>
                  <a:pt x="36" y="8"/>
                  <a:pt x="32" y="8"/>
                  <a:pt x="30" y="12"/>
                </a:cubicBezTo>
                <a:cubicBezTo>
                  <a:pt x="26" y="14"/>
                  <a:pt x="26" y="19"/>
                  <a:pt x="26" y="21"/>
                </a:cubicBezTo>
                <a:cubicBezTo>
                  <a:pt x="26" y="27"/>
                  <a:pt x="26" y="27"/>
                  <a:pt x="26" y="27"/>
                </a:cubicBezTo>
                <a:cubicBezTo>
                  <a:pt x="26" y="36"/>
                  <a:pt x="32" y="42"/>
                  <a:pt x="38" y="42"/>
                </a:cubicBezTo>
                <a:close/>
                <a:moveTo>
                  <a:pt x="30" y="21"/>
                </a:moveTo>
                <a:cubicBezTo>
                  <a:pt x="30" y="19"/>
                  <a:pt x="30" y="16"/>
                  <a:pt x="32" y="14"/>
                </a:cubicBezTo>
                <a:cubicBezTo>
                  <a:pt x="34" y="12"/>
                  <a:pt x="36" y="12"/>
                  <a:pt x="38" y="12"/>
                </a:cubicBezTo>
                <a:cubicBezTo>
                  <a:pt x="43" y="12"/>
                  <a:pt x="45" y="12"/>
                  <a:pt x="47" y="14"/>
                </a:cubicBezTo>
                <a:cubicBezTo>
                  <a:pt x="47" y="16"/>
                  <a:pt x="49" y="19"/>
                  <a:pt x="49" y="21"/>
                </a:cubicBezTo>
                <a:cubicBezTo>
                  <a:pt x="49" y="27"/>
                  <a:pt x="49" y="27"/>
                  <a:pt x="49" y="27"/>
                </a:cubicBezTo>
                <a:cubicBezTo>
                  <a:pt x="49" y="29"/>
                  <a:pt x="47" y="34"/>
                  <a:pt x="47" y="34"/>
                </a:cubicBezTo>
                <a:cubicBezTo>
                  <a:pt x="45" y="36"/>
                  <a:pt x="43" y="38"/>
                  <a:pt x="38" y="38"/>
                </a:cubicBezTo>
                <a:cubicBezTo>
                  <a:pt x="36" y="38"/>
                  <a:pt x="34" y="36"/>
                  <a:pt x="32" y="34"/>
                </a:cubicBezTo>
                <a:cubicBezTo>
                  <a:pt x="30" y="34"/>
                  <a:pt x="30" y="29"/>
                  <a:pt x="30" y="27"/>
                </a:cubicBezTo>
                <a:cubicBezTo>
                  <a:pt x="30" y="21"/>
                  <a:pt x="30" y="21"/>
                  <a:pt x="30" y="21"/>
                </a:cubicBezTo>
                <a:close/>
              </a:path>
            </a:pathLst>
          </a:custGeom>
          <a:solidFill>
            <a:srgbClr val="3166CD"/>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Rounded Corners 2">
            <a:extLst>
              <a:ext uri="{FF2B5EF4-FFF2-40B4-BE49-F238E27FC236}">
                <a16:creationId xmlns:a16="http://schemas.microsoft.com/office/drawing/2014/main" id="{0037C6EF-722B-5346-BACC-D958D336B272}"/>
              </a:ext>
            </a:extLst>
          </p:cNvPr>
          <p:cNvSpPr/>
          <p:nvPr/>
        </p:nvSpPr>
        <p:spPr>
          <a:xfrm>
            <a:off x="8027392" y="578136"/>
            <a:ext cx="2991543" cy="295339"/>
          </a:xfrm>
          <a:prstGeom prst="roundRect">
            <a:avLst>
              <a:gd name="adj" fmla="val 50000"/>
            </a:avLst>
          </a:prstGeom>
          <a:solidFill>
            <a:srgbClr val="3166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Lato" panose="020F0502020204030203" pitchFamily="34" charset="0"/>
              <a:ea typeface="Lato" panose="020F0502020204030203" pitchFamily="34" charset="0"/>
              <a:cs typeface="Lato" panose="020F0502020204030203" pitchFamily="34" charset="0"/>
            </a:endParaRPr>
          </a:p>
        </p:txBody>
      </p:sp>
      <p:sp>
        <p:nvSpPr>
          <p:cNvPr id="32" name="Rectangle: Rounded Corners 3">
            <a:extLst>
              <a:ext uri="{FF2B5EF4-FFF2-40B4-BE49-F238E27FC236}">
                <a16:creationId xmlns:a16="http://schemas.microsoft.com/office/drawing/2014/main" id="{AE42235E-53FB-F697-68CF-6AC81105F1F1}"/>
              </a:ext>
            </a:extLst>
          </p:cNvPr>
          <p:cNvSpPr/>
          <p:nvPr/>
        </p:nvSpPr>
        <p:spPr>
          <a:xfrm>
            <a:off x="10143994" y="596739"/>
            <a:ext cx="842010" cy="258132"/>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Lato" panose="020F0502020204030203" pitchFamily="34" charset="0"/>
              <a:ea typeface="Lato" panose="020F0502020204030203" pitchFamily="34" charset="0"/>
              <a:cs typeface="Lato" panose="020F0502020204030203" pitchFamily="34" charset="0"/>
            </a:endParaRPr>
          </a:p>
        </p:txBody>
      </p:sp>
      <p:sp>
        <p:nvSpPr>
          <p:cNvPr id="33" name="TextBox 32">
            <a:extLst>
              <a:ext uri="{FF2B5EF4-FFF2-40B4-BE49-F238E27FC236}">
                <a16:creationId xmlns:a16="http://schemas.microsoft.com/office/drawing/2014/main" id="{DAE0AFC8-BA59-8C48-EE76-1E13D20CF0C4}"/>
              </a:ext>
            </a:extLst>
          </p:cNvPr>
          <p:cNvSpPr txBox="1"/>
          <p:nvPr/>
        </p:nvSpPr>
        <p:spPr>
          <a:xfrm>
            <a:off x="8190166" y="587306"/>
            <a:ext cx="655394" cy="276999"/>
          </a:xfrm>
          <a:prstGeom prst="rect">
            <a:avLst/>
          </a:prstGeom>
          <a:noFill/>
        </p:spPr>
        <p:txBody>
          <a:bodyPr wrap="square" rtlCol="0">
            <a:spAutoFit/>
          </a:bodyPr>
          <a:lstStyle/>
          <a:p>
            <a:pPr algn="ctr"/>
            <a:r>
              <a:rPr lang="en-ID" sz="1200" dirty="0">
                <a:solidFill>
                  <a:schemeClr val="bg1"/>
                </a:solidFill>
                <a:latin typeface="Lato" panose="020F0502020204030203" pitchFamily="34" charset="0"/>
                <a:ea typeface="Lato" panose="020F0502020204030203" pitchFamily="34" charset="0"/>
                <a:cs typeface="Lato" panose="020F0502020204030203" pitchFamily="34" charset="0"/>
              </a:rPr>
              <a:t>Impact</a:t>
            </a:r>
          </a:p>
        </p:txBody>
      </p:sp>
      <p:sp>
        <p:nvSpPr>
          <p:cNvPr id="34" name="TextBox 33">
            <a:extLst>
              <a:ext uri="{FF2B5EF4-FFF2-40B4-BE49-F238E27FC236}">
                <a16:creationId xmlns:a16="http://schemas.microsoft.com/office/drawing/2014/main" id="{F9EA7377-AEC4-91C9-DA2D-20871FF8D7F7}"/>
              </a:ext>
            </a:extLst>
          </p:cNvPr>
          <p:cNvSpPr txBox="1"/>
          <p:nvPr/>
        </p:nvSpPr>
        <p:spPr>
          <a:xfrm>
            <a:off x="9005935" y="587306"/>
            <a:ext cx="1034455" cy="276999"/>
          </a:xfrm>
          <a:prstGeom prst="rect">
            <a:avLst/>
          </a:prstGeom>
          <a:noFill/>
        </p:spPr>
        <p:txBody>
          <a:bodyPr wrap="square" rtlCol="0">
            <a:spAutoFit/>
          </a:bodyPr>
          <a:lstStyle/>
          <a:p>
            <a:pPr algn="ctr"/>
            <a:r>
              <a:rPr lang="en-ID" sz="1200" dirty="0">
                <a:solidFill>
                  <a:schemeClr val="bg1"/>
                </a:solidFill>
                <a:latin typeface="Lato" panose="020F0502020204030203" pitchFamily="34" charset="0"/>
                <a:ea typeface="Lato" panose="020F0502020204030203" pitchFamily="34" charset="0"/>
                <a:cs typeface="Lato" panose="020F0502020204030203" pitchFamily="34" charset="0"/>
              </a:rPr>
              <a:t>Strategy</a:t>
            </a:r>
          </a:p>
        </p:txBody>
      </p:sp>
      <p:sp>
        <p:nvSpPr>
          <p:cNvPr id="35" name="TextBox 34">
            <a:extLst>
              <a:ext uri="{FF2B5EF4-FFF2-40B4-BE49-F238E27FC236}">
                <a16:creationId xmlns:a16="http://schemas.microsoft.com/office/drawing/2014/main" id="{8460FE18-BDD9-9819-8624-2A97B580E50D}"/>
              </a:ext>
            </a:extLst>
          </p:cNvPr>
          <p:cNvSpPr txBox="1"/>
          <p:nvPr/>
        </p:nvSpPr>
        <p:spPr>
          <a:xfrm>
            <a:off x="9953948" y="587306"/>
            <a:ext cx="1222103" cy="276999"/>
          </a:xfrm>
          <a:prstGeom prst="rect">
            <a:avLst/>
          </a:prstGeom>
          <a:noFill/>
        </p:spPr>
        <p:txBody>
          <a:bodyPr wrap="square" rtlCol="0">
            <a:spAutoFit/>
          </a:bodyPr>
          <a:lstStyle/>
          <a:p>
            <a:pPr algn="ctr"/>
            <a:r>
              <a:rPr lang="en-US" sz="1200" dirty="0">
                <a:solidFill>
                  <a:srgbClr val="F28041"/>
                </a:solidFill>
                <a:latin typeface="Lato" panose="020F0502020204030203" pitchFamily="34" charset="0"/>
                <a:ea typeface="Lato" panose="020F0502020204030203" pitchFamily="34" charset="0"/>
                <a:cs typeface="Lato" panose="020F0502020204030203" pitchFamily="34" charset="0"/>
              </a:rPr>
              <a:t>Leadership</a:t>
            </a:r>
            <a:endParaRPr lang="en-ID" sz="1200" dirty="0">
              <a:solidFill>
                <a:srgbClr val="F2804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41555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1+#ppt_w/2"/>
                                          </p:val>
                                        </p:tav>
                                        <p:tav tm="100000">
                                          <p:val>
                                            <p:strVal val="#ppt_x"/>
                                          </p:val>
                                        </p:tav>
                                      </p:tavLst>
                                    </p:anim>
                                    <p:anim calcmode="lin" valueType="num">
                                      <p:cBhvr additive="base">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85D0A215-B90C-E8AD-AA04-E1E7B1DA8FF5}"/>
            </a:ext>
          </a:extLst>
        </p:cNvPr>
        <p:cNvGrpSpPr/>
        <p:nvPr/>
      </p:nvGrpSpPr>
      <p:grpSpPr>
        <a:xfrm>
          <a:off x="0" y="0"/>
          <a:ext cx="0" cy="0"/>
          <a:chOff x="0" y="0"/>
          <a:chExt cx="0" cy="0"/>
        </a:xfrm>
      </p:grpSpPr>
      <p:sp>
        <p:nvSpPr>
          <p:cNvPr id="4" name="Freeform: Shape 6">
            <a:extLst>
              <a:ext uri="{FF2B5EF4-FFF2-40B4-BE49-F238E27FC236}">
                <a16:creationId xmlns:a16="http://schemas.microsoft.com/office/drawing/2014/main" id="{5B70A431-5D1A-6868-EE6B-880FDC344CCA}"/>
              </a:ext>
            </a:extLst>
          </p:cNvPr>
          <p:cNvSpPr/>
          <p:nvPr/>
        </p:nvSpPr>
        <p:spPr>
          <a:xfrm>
            <a:off x="2755900" y="0"/>
            <a:ext cx="9436100" cy="6858000"/>
          </a:xfrm>
          <a:custGeom>
            <a:avLst/>
            <a:gdLst>
              <a:gd name="connsiteX0" fmla="*/ 0 w 9436100"/>
              <a:gd name="connsiteY0" fmla="*/ 0 h 6858000"/>
              <a:gd name="connsiteX1" fmla="*/ 9436100 w 9436100"/>
              <a:gd name="connsiteY1" fmla="*/ 0 h 6858000"/>
              <a:gd name="connsiteX2" fmla="*/ 9436100 w 9436100"/>
              <a:gd name="connsiteY2" fmla="*/ 6858000 h 6858000"/>
              <a:gd name="connsiteX3" fmla="*/ 0 w 9436100"/>
              <a:gd name="connsiteY3" fmla="*/ 0 h 6858000"/>
            </a:gdLst>
            <a:ahLst/>
            <a:cxnLst>
              <a:cxn ang="0">
                <a:pos x="connsiteX0" y="connsiteY0"/>
              </a:cxn>
              <a:cxn ang="0">
                <a:pos x="connsiteX1" y="connsiteY1"/>
              </a:cxn>
              <a:cxn ang="0">
                <a:pos x="connsiteX2" y="connsiteY2"/>
              </a:cxn>
              <a:cxn ang="0">
                <a:pos x="connsiteX3" y="connsiteY3"/>
              </a:cxn>
            </a:cxnLst>
            <a:rect l="l" t="t" r="r" b="b"/>
            <a:pathLst>
              <a:path w="9436100" h="6858000">
                <a:moveTo>
                  <a:pt x="0" y="0"/>
                </a:moveTo>
                <a:lnTo>
                  <a:pt x="9436100" y="0"/>
                </a:lnTo>
                <a:lnTo>
                  <a:pt x="9436100" y="6858000"/>
                </a:lnTo>
                <a:cubicBezTo>
                  <a:pt x="7779664" y="4508500"/>
                  <a:pt x="4541239" y="901700"/>
                  <a:pt x="0" y="0"/>
                </a:cubicBezTo>
                <a:close/>
              </a:path>
            </a:pathLst>
          </a:custGeom>
          <a:gradFill>
            <a:gsLst>
              <a:gs pos="15000">
                <a:schemeClr val="accent2"/>
              </a:gs>
              <a:gs pos="85000">
                <a:srgbClr val="3166CD"/>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Speech Bubble: Oval 7">
            <a:extLst>
              <a:ext uri="{FF2B5EF4-FFF2-40B4-BE49-F238E27FC236}">
                <a16:creationId xmlns:a16="http://schemas.microsoft.com/office/drawing/2014/main" id="{3D3779F4-D689-8493-6CE0-51D24D8C6D60}"/>
              </a:ext>
            </a:extLst>
          </p:cNvPr>
          <p:cNvSpPr/>
          <p:nvPr/>
        </p:nvSpPr>
        <p:spPr>
          <a:xfrm flipH="1">
            <a:off x="7379635" y="802870"/>
            <a:ext cx="4410437" cy="4410432"/>
          </a:xfrm>
          <a:prstGeom prst="wedgeEllipseCallout">
            <a:avLst>
              <a:gd name="adj1" fmla="val 60676"/>
              <a:gd name="adj2" fmla="val -2968"/>
            </a:avLst>
          </a:prstGeom>
          <a:solidFill>
            <a:srgbClr val="31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6" name="TextBox 5">
            <a:extLst>
              <a:ext uri="{FF2B5EF4-FFF2-40B4-BE49-F238E27FC236}">
                <a16:creationId xmlns:a16="http://schemas.microsoft.com/office/drawing/2014/main" id="{C41161AD-CDBF-FD00-B9BA-2CFDD4345009}"/>
              </a:ext>
            </a:extLst>
          </p:cNvPr>
          <p:cNvSpPr txBox="1"/>
          <p:nvPr/>
        </p:nvSpPr>
        <p:spPr>
          <a:xfrm>
            <a:off x="5064730" y="2278531"/>
            <a:ext cx="1643830" cy="1459107"/>
          </a:xfrm>
          <a:custGeom>
            <a:avLst/>
            <a:gdLst>
              <a:gd name="connsiteX0" fmla="*/ 147325 w 163535"/>
              <a:gd name="connsiteY0" fmla="*/ 10 h 145158"/>
              <a:gd name="connsiteX1" fmla="*/ 163535 w 163535"/>
              <a:gd name="connsiteY1" fmla="*/ 1292 h 145158"/>
              <a:gd name="connsiteX2" fmla="*/ 159601 w 163535"/>
              <a:gd name="connsiteY2" fmla="*/ 30515 h 145158"/>
              <a:gd name="connsiteX3" fmla="*/ 139089 w 163535"/>
              <a:gd name="connsiteY3" fmla="*/ 34870 h 145158"/>
              <a:gd name="connsiteX4" fmla="*/ 128833 w 163535"/>
              <a:gd name="connsiteY4" fmla="*/ 50324 h 145158"/>
              <a:gd name="connsiteX5" fmla="*/ 127568 w 163535"/>
              <a:gd name="connsiteY5" fmla="*/ 72944 h 145158"/>
              <a:gd name="connsiteX6" fmla="*/ 163535 w 163535"/>
              <a:gd name="connsiteY6" fmla="*/ 72944 h 145158"/>
              <a:gd name="connsiteX7" fmla="*/ 163535 w 163535"/>
              <a:gd name="connsiteY7" fmla="*/ 145158 h 145158"/>
              <a:gd name="connsiteX8" fmla="*/ 94131 w 163535"/>
              <a:gd name="connsiteY8" fmla="*/ 145158 h 145158"/>
              <a:gd name="connsiteX9" fmla="*/ 94131 w 163535"/>
              <a:gd name="connsiteY9" fmla="*/ 70134 h 145158"/>
              <a:gd name="connsiteX10" fmla="*/ 111552 w 163535"/>
              <a:gd name="connsiteY10" fmla="*/ 14499 h 145158"/>
              <a:gd name="connsiteX11" fmla="*/ 147325 w 163535"/>
              <a:gd name="connsiteY11" fmla="*/ 10 h 145158"/>
              <a:gd name="connsiteX12" fmla="*/ 53195 w 163535"/>
              <a:gd name="connsiteY12" fmla="*/ 10 h 145158"/>
              <a:gd name="connsiteX13" fmla="*/ 69404 w 163535"/>
              <a:gd name="connsiteY13" fmla="*/ 1292 h 145158"/>
              <a:gd name="connsiteX14" fmla="*/ 65470 w 163535"/>
              <a:gd name="connsiteY14" fmla="*/ 30515 h 145158"/>
              <a:gd name="connsiteX15" fmla="*/ 44958 w 163535"/>
              <a:gd name="connsiteY15" fmla="*/ 34870 h 145158"/>
              <a:gd name="connsiteX16" fmla="*/ 34702 w 163535"/>
              <a:gd name="connsiteY16" fmla="*/ 50324 h 145158"/>
              <a:gd name="connsiteX17" fmla="*/ 33438 w 163535"/>
              <a:gd name="connsiteY17" fmla="*/ 72944 h 145158"/>
              <a:gd name="connsiteX18" fmla="*/ 69404 w 163535"/>
              <a:gd name="connsiteY18" fmla="*/ 72944 h 145158"/>
              <a:gd name="connsiteX19" fmla="*/ 69404 w 163535"/>
              <a:gd name="connsiteY19" fmla="*/ 145158 h 145158"/>
              <a:gd name="connsiteX20" fmla="*/ 0 w 163535"/>
              <a:gd name="connsiteY20" fmla="*/ 145158 h 145158"/>
              <a:gd name="connsiteX21" fmla="*/ 0 w 163535"/>
              <a:gd name="connsiteY21" fmla="*/ 70134 h 145158"/>
              <a:gd name="connsiteX22" fmla="*/ 17421 w 163535"/>
              <a:gd name="connsiteY22" fmla="*/ 14499 h 145158"/>
              <a:gd name="connsiteX23" fmla="*/ 53195 w 163535"/>
              <a:gd name="connsiteY23" fmla="*/ 10 h 14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535" h="145158">
                <a:moveTo>
                  <a:pt x="147325" y="10"/>
                </a:moveTo>
                <a:cubicBezTo>
                  <a:pt x="152371" y="-72"/>
                  <a:pt x="157775" y="355"/>
                  <a:pt x="163535" y="1292"/>
                </a:cubicBezTo>
                <a:lnTo>
                  <a:pt x="159601" y="30515"/>
                </a:lnTo>
                <a:cubicBezTo>
                  <a:pt x="150984" y="29766"/>
                  <a:pt x="144147" y="31217"/>
                  <a:pt x="139089" y="34870"/>
                </a:cubicBezTo>
                <a:cubicBezTo>
                  <a:pt x="134031" y="38523"/>
                  <a:pt x="130612" y="43674"/>
                  <a:pt x="128833" y="50324"/>
                </a:cubicBezTo>
                <a:cubicBezTo>
                  <a:pt x="127053" y="56974"/>
                  <a:pt x="126632" y="64514"/>
                  <a:pt x="127568" y="72944"/>
                </a:cubicBezTo>
                <a:lnTo>
                  <a:pt x="163535" y="72944"/>
                </a:lnTo>
                <a:lnTo>
                  <a:pt x="163535" y="145158"/>
                </a:lnTo>
                <a:lnTo>
                  <a:pt x="94131" y="145158"/>
                </a:lnTo>
                <a:lnTo>
                  <a:pt x="94131" y="70134"/>
                </a:lnTo>
                <a:cubicBezTo>
                  <a:pt x="94131" y="45594"/>
                  <a:pt x="99938" y="27049"/>
                  <a:pt x="111552" y="14499"/>
                </a:cubicBezTo>
                <a:cubicBezTo>
                  <a:pt x="120263" y="5085"/>
                  <a:pt x="132187" y="256"/>
                  <a:pt x="147325" y="10"/>
                </a:cubicBezTo>
                <a:close/>
                <a:moveTo>
                  <a:pt x="53195" y="10"/>
                </a:moveTo>
                <a:cubicBezTo>
                  <a:pt x="58241" y="-72"/>
                  <a:pt x="63644" y="355"/>
                  <a:pt x="69404" y="1292"/>
                </a:cubicBezTo>
                <a:lnTo>
                  <a:pt x="65470" y="30515"/>
                </a:lnTo>
                <a:cubicBezTo>
                  <a:pt x="56853" y="29766"/>
                  <a:pt x="50016" y="31217"/>
                  <a:pt x="44958" y="34870"/>
                </a:cubicBezTo>
                <a:cubicBezTo>
                  <a:pt x="39900" y="38523"/>
                  <a:pt x="36482" y="43674"/>
                  <a:pt x="34702" y="50324"/>
                </a:cubicBezTo>
                <a:cubicBezTo>
                  <a:pt x="32922" y="56974"/>
                  <a:pt x="32501" y="64514"/>
                  <a:pt x="33438" y="72944"/>
                </a:cubicBezTo>
                <a:lnTo>
                  <a:pt x="69404" y="72944"/>
                </a:lnTo>
                <a:lnTo>
                  <a:pt x="69404" y="145158"/>
                </a:lnTo>
                <a:lnTo>
                  <a:pt x="0" y="145158"/>
                </a:lnTo>
                <a:lnTo>
                  <a:pt x="0" y="70134"/>
                </a:lnTo>
                <a:cubicBezTo>
                  <a:pt x="0" y="45594"/>
                  <a:pt x="5807" y="27049"/>
                  <a:pt x="17421" y="14499"/>
                </a:cubicBezTo>
                <a:cubicBezTo>
                  <a:pt x="26132" y="5085"/>
                  <a:pt x="38056" y="256"/>
                  <a:pt x="53195" y="10"/>
                </a:cubicBezTo>
                <a:close/>
              </a:path>
            </a:pathLst>
          </a:custGeom>
          <a:solidFill>
            <a:srgbClr val="3166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0C0B8F27-068F-1196-8B70-F97C38A58DAE}"/>
              </a:ext>
            </a:extLst>
          </p:cNvPr>
          <p:cNvSpPr txBox="1"/>
          <p:nvPr/>
        </p:nvSpPr>
        <p:spPr>
          <a:xfrm flipH="1">
            <a:off x="1315735" y="2349491"/>
            <a:ext cx="8407632" cy="3083152"/>
          </a:xfrm>
          <a:prstGeom prst="rect">
            <a:avLst/>
          </a:prstGeom>
          <a:noFill/>
        </p:spPr>
        <p:txBody>
          <a:bodyPr wrap="square" rtlCol="0">
            <a:spAutoFit/>
          </a:bodyPr>
          <a:lstStyle>
            <a:defPPr>
              <a:defRPr lang="en-US"/>
            </a:defPPr>
            <a:lvl1pPr>
              <a:defRPr sz="4800" b="1">
                <a:solidFill>
                  <a:srgbClr val="111029"/>
                </a:solidFill>
                <a:latin typeface="+mj-lt"/>
              </a:defRPr>
            </a:lvl1pPr>
          </a:lstStyle>
          <a:p>
            <a:pPr>
              <a:lnSpc>
                <a:spcPct val="120000"/>
              </a:lnSpc>
            </a:pPr>
            <a:r>
              <a:rPr lang="en-US" dirty="0">
                <a:gradFill>
                  <a:gsLst>
                    <a:gs pos="15000">
                      <a:schemeClr val="accent2"/>
                    </a:gs>
                    <a:gs pos="85000">
                      <a:schemeClr val="accent1"/>
                    </a:gs>
                  </a:gsLst>
                  <a:path path="circle">
                    <a:fillToRect l="100000" t="100000"/>
                  </a:path>
                </a:gradFill>
                <a:latin typeface="Lato" panose="020F0502020204030203" pitchFamily="34" charset="0"/>
                <a:ea typeface="Lato" panose="020F0502020204030203" pitchFamily="34" charset="0"/>
                <a:cs typeface="Lato" panose="020F0502020204030203" pitchFamily="34" charset="0"/>
              </a:rPr>
              <a:t>Leadership</a:t>
            </a:r>
            <a:r>
              <a:rPr lang="en-US" sz="2800" dirty="0">
                <a:gradFill>
                  <a:gsLst>
                    <a:gs pos="15000">
                      <a:schemeClr val="accent2"/>
                    </a:gs>
                    <a:gs pos="85000">
                      <a:schemeClr val="accent1"/>
                    </a:gs>
                  </a:gsLst>
                  <a:path path="circle">
                    <a:fillToRect l="100000" t="100000"/>
                  </a:path>
                </a:gradFill>
                <a:latin typeface="Lato" panose="020F0502020204030203" pitchFamily="34" charset="0"/>
                <a:ea typeface="Lato" panose="020F0502020204030203" pitchFamily="34" charset="0"/>
                <a:cs typeface="Lato" panose="020F0502020204030203" pitchFamily="34" charset="0"/>
              </a:rPr>
              <a:t> </a:t>
            </a:r>
          </a:p>
          <a:p>
            <a:pPr>
              <a:lnSpc>
                <a:spcPct val="120000"/>
              </a:lnSpc>
            </a:pPr>
            <a:r>
              <a:rPr lang="en-US" sz="2800" dirty="0">
                <a:solidFill>
                  <a:srgbClr val="31456A"/>
                </a:solidFill>
                <a:latin typeface="Lato" panose="020F0502020204030203" pitchFamily="34" charset="0"/>
                <a:ea typeface="Lato" panose="020F0502020204030203" pitchFamily="34" charset="0"/>
                <a:cs typeface="Lato" panose="020F0502020204030203" pitchFamily="34" charset="0"/>
              </a:rPr>
              <a:t>is a concept of </a:t>
            </a:r>
          </a:p>
          <a:p>
            <a:pPr>
              <a:lnSpc>
                <a:spcPct val="120000"/>
              </a:lnSpc>
            </a:pPr>
            <a:r>
              <a:rPr lang="en-US" sz="2800" dirty="0">
                <a:solidFill>
                  <a:srgbClr val="31456A"/>
                </a:solidFill>
                <a:latin typeface="Lato" panose="020F0502020204030203" pitchFamily="34" charset="0"/>
                <a:ea typeface="Lato" panose="020F0502020204030203" pitchFamily="34" charset="0"/>
                <a:cs typeface="Lato" panose="020F0502020204030203" pitchFamily="34" charset="0"/>
              </a:rPr>
              <a:t>owing certain things to the institution. </a:t>
            </a:r>
          </a:p>
          <a:p>
            <a:pPr>
              <a:lnSpc>
                <a:spcPct val="120000"/>
              </a:lnSpc>
            </a:pPr>
            <a:r>
              <a:rPr lang="en-US" sz="2000" dirty="0">
                <a:solidFill>
                  <a:srgbClr val="31456A"/>
                </a:solidFill>
                <a:latin typeface="Lato" panose="020F0502020204030203" pitchFamily="34" charset="0"/>
                <a:ea typeface="Lato" panose="020F0502020204030203" pitchFamily="34" charset="0"/>
                <a:cs typeface="Lato" panose="020F0502020204030203" pitchFamily="34" charset="0"/>
              </a:rPr>
              <a:t>     It is a way of thinking about institutional heirs, </a:t>
            </a:r>
          </a:p>
          <a:p>
            <a:pPr>
              <a:lnSpc>
                <a:spcPct val="120000"/>
              </a:lnSpc>
            </a:pPr>
            <a:r>
              <a:rPr lang="en-US" sz="2000" dirty="0">
                <a:solidFill>
                  <a:srgbClr val="31456A"/>
                </a:solidFill>
                <a:latin typeface="Lato" panose="020F0502020204030203" pitchFamily="34" charset="0"/>
                <a:ea typeface="Lato" panose="020F0502020204030203" pitchFamily="34" charset="0"/>
                <a:cs typeface="Lato" panose="020F0502020204030203" pitchFamily="34" charset="0"/>
              </a:rPr>
              <a:t>         a way of thinking about stewardship,</a:t>
            </a:r>
          </a:p>
          <a:p>
            <a:pPr>
              <a:lnSpc>
                <a:spcPct val="120000"/>
              </a:lnSpc>
            </a:pPr>
            <a:r>
              <a:rPr lang="en-US" sz="2000" dirty="0">
                <a:solidFill>
                  <a:srgbClr val="31456A"/>
                </a:solidFill>
                <a:latin typeface="Lato" panose="020F0502020204030203" pitchFamily="34" charset="0"/>
                <a:ea typeface="Lato" panose="020F0502020204030203" pitchFamily="34" charset="0"/>
                <a:cs typeface="Lato" panose="020F0502020204030203" pitchFamily="34" charset="0"/>
              </a:rPr>
              <a:t>                 as contrasted with ownership</a:t>
            </a:r>
          </a:p>
        </p:txBody>
      </p:sp>
      <p:sp>
        <p:nvSpPr>
          <p:cNvPr id="8" name="TextBox 7">
            <a:extLst>
              <a:ext uri="{FF2B5EF4-FFF2-40B4-BE49-F238E27FC236}">
                <a16:creationId xmlns:a16="http://schemas.microsoft.com/office/drawing/2014/main" id="{8210B41B-8850-65CB-2E57-D6342986AD36}"/>
              </a:ext>
            </a:extLst>
          </p:cNvPr>
          <p:cNvSpPr txBox="1"/>
          <p:nvPr/>
        </p:nvSpPr>
        <p:spPr>
          <a:xfrm>
            <a:off x="1893353" y="5432643"/>
            <a:ext cx="2209800" cy="307777"/>
          </a:xfrm>
          <a:prstGeom prst="rect">
            <a:avLst/>
          </a:prstGeom>
          <a:noFill/>
        </p:spPr>
        <p:txBody>
          <a:bodyPr wrap="square" rtlCol="0">
            <a:spAutoFit/>
          </a:bodyPr>
          <a:lstStyle/>
          <a:p>
            <a:r>
              <a:rPr lang="en-US" sz="14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Max De Pree</a:t>
            </a:r>
          </a:p>
        </p:txBody>
      </p:sp>
      <p:cxnSp>
        <p:nvCxnSpPr>
          <p:cNvPr id="9" name="Straight Connector 8">
            <a:extLst>
              <a:ext uri="{FF2B5EF4-FFF2-40B4-BE49-F238E27FC236}">
                <a16:creationId xmlns:a16="http://schemas.microsoft.com/office/drawing/2014/main" id="{1E887A08-F020-1A25-99CC-E2CF9D8EDA48}"/>
              </a:ext>
            </a:extLst>
          </p:cNvPr>
          <p:cNvCxnSpPr>
            <a:cxnSpLocks/>
          </p:cNvCxnSpPr>
          <p:nvPr/>
        </p:nvCxnSpPr>
        <p:spPr>
          <a:xfrm>
            <a:off x="1443286" y="5598264"/>
            <a:ext cx="27543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Placeholder 7" descr="A person in a suit and tie&#10;&#10;AI-generated content may be incorrect.">
            <a:extLst>
              <a:ext uri="{FF2B5EF4-FFF2-40B4-BE49-F238E27FC236}">
                <a16:creationId xmlns:a16="http://schemas.microsoft.com/office/drawing/2014/main" id="{CB8E16C4-0225-34FE-EB96-CB9CF0BBCD9F}"/>
              </a:ext>
            </a:extLst>
          </p:cNvPr>
          <p:cNvPicPr>
            <a:picLocks noChangeAspect="1"/>
          </p:cNvPicPr>
          <p:nvPr/>
        </p:nvPicPr>
        <p:blipFill>
          <a:blip r:embed="rId4"/>
          <a:srcRect l="21875" r="21875"/>
          <a:stretch>
            <a:fillRect/>
          </a:stretch>
        </p:blipFill>
        <p:spPr>
          <a:xfrm>
            <a:off x="7565200" y="977911"/>
            <a:ext cx="4060348" cy="4060348"/>
          </a:xfrm>
          <a:custGeom>
            <a:avLst/>
            <a:gdLst>
              <a:gd name="connsiteX0" fmla="*/ 2030174 w 4060348"/>
              <a:gd name="connsiteY0" fmla="*/ 0 h 4060348"/>
              <a:gd name="connsiteX1" fmla="*/ 4060348 w 4060348"/>
              <a:gd name="connsiteY1" fmla="*/ 2030174 h 4060348"/>
              <a:gd name="connsiteX2" fmla="*/ 2030174 w 4060348"/>
              <a:gd name="connsiteY2" fmla="*/ 4060348 h 4060348"/>
              <a:gd name="connsiteX3" fmla="*/ 0 w 4060348"/>
              <a:gd name="connsiteY3" fmla="*/ 2030174 h 4060348"/>
              <a:gd name="connsiteX4" fmla="*/ 2030174 w 4060348"/>
              <a:gd name="connsiteY4" fmla="*/ 0 h 406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348" h="4060348">
                <a:moveTo>
                  <a:pt x="2030174" y="0"/>
                </a:moveTo>
                <a:cubicBezTo>
                  <a:pt x="3151408" y="0"/>
                  <a:pt x="4060348" y="908940"/>
                  <a:pt x="4060348" y="2030174"/>
                </a:cubicBezTo>
                <a:cubicBezTo>
                  <a:pt x="4060348" y="3151408"/>
                  <a:pt x="3151408" y="4060348"/>
                  <a:pt x="2030174" y="4060348"/>
                </a:cubicBezTo>
                <a:cubicBezTo>
                  <a:pt x="908940" y="4060348"/>
                  <a:pt x="0" y="3151408"/>
                  <a:pt x="0" y="2030174"/>
                </a:cubicBezTo>
                <a:cubicBezTo>
                  <a:pt x="0" y="908940"/>
                  <a:pt x="908940" y="0"/>
                  <a:pt x="2030174" y="0"/>
                </a:cubicBezTo>
                <a:close/>
              </a:path>
            </a:pathLst>
          </a:custGeom>
        </p:spPr>
      </p:pic>
    </p:spTree>
    <p:extLst>
      <p:ext uri="{BB962C8B-B14F-4D97-AF65-F5344CB8AC3E}">
        <p14:creationId xmlns:p14="http://schemas.microsoft.com/office/powerpoint/2010/main" val="789088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C8FE3359-543B-3F3D-0673-8CC420982E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06F50C-6FF1-E0BA-035D-9E89B15D82BB}"/>
              </a:ext>
            </a:extLst>
          </p:cNvPr>
          <p:cNvSpPr/>
          <p:nvPr/>
        </p:nvSpPr>
        <p:spPr>
          <a:xfrm>
            <a:off x="3258" y="1205352"/>
            <a:ext cx="12192000" cy="1775825"/>
          </a:xfrm>
          <a:prstGeom prst="rect">
            <a:avLst/>
          </a:prstGeom>
          <a:gradFill>
            <a:gsLst>
              <a:gs pos="100000">
                <a:schemeClr val="accent1">
                  <a:alpha val="90000"/>
                </a:schemeClr>
              </a:gs>
              <a:gs pos="25000">
                <a:srgbClr val="F2804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itle 11">
            <a:extLst>
              <a:ext uri="{FF2B5EF4-FFF2-40B4-BE49-F238E27FC236}">
                <a16:creationId xmlns:a16="http://schemas.microsoft.com/office/drawing/2014/main" id="{7F0D8012-79A9-F94E-3275-C2A8034E2BAC}"/>
              </a:ext>
            </a:extLst>
          </p:cNvPr>
          <p:cNvSpPr>
            <a:spLocks noGrp="1"/>
          </p:cNvSpPr>
          <p:nvPr>
            <p:ph type="title"/>
          </p:nvPr>
        </p:nvSpPr>
        <p:spPr>
          <a:xfrm>
            <a:off x="261675" y="174697"/>
            <a:ext cx="11277600" cy="602086"/>
          </a:xfrm>
        </p:spPr>
        <p:txBody>
          <a:bodyPr>
            <a:noAutofit/>
          </a:bodyPr>
          <a:lstStyle/>
          <a:p>
            <a:r>
              <a:rPr lang="en-GB" sz="4800" dirty="0">
                <a:latin typeface="Lato" panose="020F0502020204030203" pitchFamily="34" charset="0"/>
                <a:ea typeface="Lato" panose="020F0502020204030203" pitchFamily="34" charset="0"/>
                <a:cs typeface="Lato" panose="020F0502020204030203" pitchFamily="34" charset="0"/>
              </a:rPr>
              <a:t>Growing Leaders - The Environment </a:t>
            </a:r>
          </a:p>
        </p:txBody>
      </p:sp>
      <p:sp>
        <p:nvSpPr>
          <p:cNvPr id="11" name="Oval 10">
            <a:extLst>
              <a:ext uri="{FF2B5EF4-FFF2-40B4-BE49-F238E27FC236}">
                <a16:creationId xmlns:a16="http://schemas.microsoft.com/office/drawing/2014/main" id="{7B8346A1-0670-1D4D-DD16-12CD65E467C5}"/>
              </a:ext>
            </a:extLst>
          </p:cNvPr>
          <p:cNvSpPr/>
          <p:nvPr/>
        </p:nvSpPr>
        <p:spPr>
          <a:xfrm>
            <a:off x="857989" y="1352751"/>
            <a:ext cx="1506682" cy="1506682"/>
          </a:xfrm>
          <a:prstGeom prst="ellipse">
            <a:avLst/>
          </a:prstGeom>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AC6E3D99-FD4A-8DF6-9B6B-4725CFAB0654}"/>
              </a:ext>
            </a:extLst>
          </p:cNvPr>
          <p:cNvSpPr txBox="1"/>
          <p:nvPr/>
        </p:nvSpPr>
        <p:spPr>
          <a:xfrm>
            <a:off x="263438" y="2992100"/>
            <a:ext cx="2695784" cy="954107"/>
          </a:xfrm>
          <a:prstGeom prst="rect">
            <a:avLst/>
          </a:prstGeom>
          <a:noFill/>
        </p:spPr>
        <p:txBody>
          <a:bodyPr wrap="square" rtlCol="0" anchor="ctr">
            <a:spAutoFit/>
          </a:bodyPr>
          <a:lstStyle/>
          <a:p>
            <a:pPr algn="ctr"/>
            <a:r>
              <a:rPr lang="en-GB" sz="2800" b="1" dirty="0">
                <a:solidFill>
                  <a:schemeClr val="accent1"/>
                </a:solidFill>
                <a:latin typeface="Lato" panose="020F0502020204030203" pitchFamily="34" charset="0"/>
                <a:ea typeface="Lato" panose="020F0502020204030203" pitchFamily="34" charset="0"/>
                <a:cs typeface="Lato" panose="020F0502020204030203" pitchFamily="34" charset="0"/>
              </a:rPr>
              <a:t>Challenging </a:t>
            </a:r>
          </a:p>
          <a:p>
            <a:pPr algn="ctr"/>
            <a:r>
              <a:rPr lang="en-GB" sz="2800" b="1" dirty="0">
                <a:solidFill>
                  <a:schemeClr val="accent1"/>
                </a:solidFill>
                <a:latin typeface="Lato" panose="020F0502020204030203" pitchFamily="34" charset="0"/>
                <a:ea typeface="Lato" panose="020F0502020204030203" pitchFamily="34" charset="0"/>
                <a:cs typeface="Lato" panose="020F0502020204030203" pitchFamily="34" charset="0"/>
              </a:rPr>
              <a:t>Job Assignment</a:t>
            </a:r>
            <a:endParaRPr lang="en-US" sz="2800" b="1"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55C7F00C-BF92-3AF0-486A-FE6AA3B5B135}"/>
              </a:ext>
            </a:extLst>
          </p:cNvPr>
          <p:cNvSpPr txBox="1"/>
          <p:nvPr/>
        </p:nvSpPr>
        <p:spPr>
          <a:xfrm>
            <a:off x="0" y="4135958"/>
            <a:ext cx="3204324" cy="1754326"/>
          </a:xfrm>
          <a:prstGeom prst="rect">
            <a:avLst/>
          </a:prstGeom>
          <a:noFill/>
        </p:spPr>
        <p:txBody>
          <a:bodyPr wrap="square" rtlCol="0" anchor="ctr">
            <a:spAutoFit/>
          </a:bodyPr>
          <a:lstStyle/>
          <a:p>
            <a:pPr marL="285750" indent="-28575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Assign meaningful, problem-solving work.</a:t>
            </a:r>
          </a:p>
          <a:p>
            <a:pPr marL="285750" indent="-28575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Provide projects built from the ground up.</a:t>
            </a:r>
          </a:p>
          <a:p>
            <a:pPr marL="285750" indent="-28575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Offer opportunities to present findings.</a:t>
            </a:r>
            <a:endParaRPr lang="en-US" dirty="0">
              <a:solidFill>
                <a:srgbClr val="3366CC"/>
              </a:solidFill>
              <a:effectLst/>
              <a:latin typeface="Lato" panose="020F0502020204030203" pitchFamily="34" charset="0"/>
              <a:ea typeface="Lato" panose="020F0502020204030203" pitchFamily="34" charset="0"/>
              <a:cs typeface="Lato" panose="020F0502020204030203" pitchFamily="34" charset="0"/>
            </a:endParaRPr>
          </a:p>
        </p:txBody>
      </p:sp>
      <p:sp>
        <p:nvSpPr>
          <p:cNvPr id="15" name="Oval 14">
            <a:extLst>
              <a:ext uri="{FF2B5EF4-FFF2-40B4-BE49-F238E27FC236}">
                <a16:creationId xmlns:a16="http://schemas.microsoft.com/office/drawing/2014/main" id="{A2175250-19A5-0CA5-61AB-37328D633E90}"/>
              </a:ext>
            </a:extLst>
          </p:cNvPr>
          <p:cNvSpPr/>
          <p:nvPr/>
        </p:nvSpPr>
        <p:spPr>
          <a:xfrm>
            <a:off x="3919129" y="1352751"/>
            <a:ext cx="1506682" cy="1506682"/>
          </a:xfrm>
          <a:prstGeom prst="ellipse">
            <a:avLst/>
          </a:prstGeom>
          <a:solidFill>
            <a:schemeClr val="accent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F3DA165E-AFF9-85E5-A668-BF4B2C30F456}"/>
              </a:ext>
            </a:extLst>
          </p:cNvPr>
          <p:cNvSpPr txBox="1"/>
          <p:nvPr/>
        </p:nvSpPr>
        <p:spPr>
          <a:xfrm>
            <a:off x="3483477" y="2992100"/>
            <a:ext cx="2377987" cy="954107"/>
          </a:xfrm>
          <a:prstGeom prst="rect">
            <a:avLst/>
          </a:prstGeom>
          <a:noFill/>
        </p:spPr>
        <p:txBody>
          <a:bodyPr wrap="square" rtlCol="0" anchor="ctr">
            <a:spAutoFit/>
          </a:bodyPr>
          <a:lstStyle/>
          <a:p>
            <a:pPr algn="ctr"/>
            <a:r>
              <a:rPr lang="en-GB" sz="2800" b="1" dirty="0">
                <a:solidFill>
                  <a:schemeClr val="accent2"/>
                </a:solidFill>
                <a:latin typeface="Lato" panose="020F0502020204030203" pitchFamily="34" charset="0"/>
                <a:ea typeface="Lato" panose="020F0502020204030203" pitchFamily="34" charset="0"/>
                <a:cs typeface="Lato" panose="020F0502020204030203" pitchFamily="34" charset="0"/>
              </a:rPr>
              <a:t>Learning from Others</a:t>
            </a:r>
            <a:endParaRPr lang="en-US" sz="2800" b="1" dirty="0">
              <a:solidFill>
                <a:schemeClr val="accent2"/>
              </a:solidFill>
              <a:latin typeface="Lato" panose="020F0502020204030203" pitchFamily="34" charset="0"/>
              <a:ea typeface="Lato" panose="020F0502020204030203" pitchFamily="34" charset="0"/>
              <a:cs typeface="Lato" panose="020F0502020204030203" pitchFamily="34" charset="0"/>
            </a:endParaRPr>
          </a:p>
        </p:txBody>
      </p:sp>
      <p:sp>
        <p:nvSpPr>
          <p:cNvPr id="19" name="Oval 18">
            <a:extLst>
              <a:ext uri="{FF2B5EF4-FFF2-40B4-BE49-F238E27FC236}">
                <a16:creationId xmlns:a16="http://schemas.microsoft.com/office/drawing/2014/main" id="{73455B29-C553-755C-BA87-D3E41E04B284}"/>
              </a:ext>
            </a:extLst>
          </p:cNvPr>
          <p:cNvSpPr/>
          <p:nvPr/>
        </p:nvSpPr>
        <p:spPr>
          <a:xfrm>
            <a:off x="6716097" y="1352751"/>
            <a:ext cx="1506682" cy="1506682"/>
          </a:xfrm>
          <a:prstGeom prst="ellipse">
            <a:avLst/>
          </a:prstGeom>
          <a:solidFill>
            <a:schemeClr val="accent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1FB4A059-E170-9503-2AB6-0156F9327F36}"/>
              </a:ext>
            </a:extLst>
          </p:cNvPr>
          <p:cNvSpPr txBox="1"/>
          <p:nvPr/>
        </p:nvSpPr>
        <p:spPr>
          <a:xfrm>
            <a:off x="6280445" y="2992100"/>
            <a:ext cx="2377987" cy="954107"/>
          </a:xfrm>
          <a:prstGeom prst="rect">
            <a:avLst/>
          </a:prstGeom>
          <a:noFill/>
        </p:spPr>
        <p:txBody>
          <a:bodyPr wrap="square" rtlCol="0" anchor="ctr">
            <a:spAutoFit/>
          </a:bodyPr>
          <a:lstStyle/>
          <a:p>
            <a:pPr algn="ctr"/>
            <a:r>
              <a:rPr lang="en-GB" sz="2800" b="1" dirty="0">
                <a:solidFill>
                  <a:schemeClr val="accent3"/>
                </a:solidFill>
                <a:latin typeface="Lato" panose="020F0502020204030203" pitchFamily="34" charset="0"/>
                <a:ea typeface="Lato" panose="020F0502020204030203" pitchFamily="34" charset="0"/>
                <a:cs typeface="Lato" panose="020F0502020204030203" pitchFamily="34" charset="0"/>
              </a:rPr>
              <a:t>Hardships and Setbacks</a:t>
            </a:r>
            <a:endParaRPr lang="en-US" sz="2800" b="1" dirty="0">
              <a:solidFill>
                <a:schemeClr val="accent3"/>
              </a:solidFill>
              <a:latin typeface="Lato" panose="020F0502020204030203" pitchFamily="34" charset="0"/>
              <a:ea typeface="Lato" panose="020F0502020204030203" pitchFamily="34" charset="0"/>
              <a:cs typeface="Lato" panose="020F0502020204030203" pitchFamily="34" charset="0"/>
            </a:endParaRPr>
          </a:p>
        </p:txBody>
      </p:sp>
      <p:sp>
        <p:nvSpPr>
          <p:cNvPr id="23" name="Oval 22">
            <a:extLst>
              <a:ext uri="{FF2B5EF4-FFF2-40B4-BE49-F238E27FC236}">
                <a16:creationId xmlns:a16="http://schemas.microsoft.com/office/drawing/2014/main" id="{E6F1A4AD-156B-2C5A-61B1-011E1D10DF6A}"/>
              </a:ext>
            </a:extLst>
          </p:cNvPr>
          <p:cNvSpPr/>
          <p:nvPr/>
        </p:nvSpPr>
        <p:spPr>
          <a:xfrm>
            <a:off x="9499473" y="1352751"/>
            <a:ext cx="1506682" cy="1506682"/>
          </a:xfrm>
          <a:prstGeom prst="ellipse">
            <a:avLst/>
          </a:prstGeom>
          <a:solidFill>
            <a:schemeClr val="accent4"/>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4" name="TextBox 23">
            <a:extLst>
              <a:ext uri="{FF2B5EF4-FFF2-40B4-BE49-F238E27FC236}">
                <a16:creationId xmlns:a16="http://schemas.microsoft.com/office/drawing/2014/main" id="{5952FEF9-5828-1FC0-1C43-02F746DC3E86}"/>
              </a:ext>
            </a:extLst>
          </p:cNvPr>
          <p:cNvSpPr txBox="1"/>
          <p:nvPr/>
        </p:nvSpPr>
        <p:spPr>
          <a:xfrm>
            <a:off x="9164546" y="2992100"/>
            <a:ext cx="2377987" cy="954107"/>
          </a:xfrm>
          <a:prstGeom prst="rect">
            <a:avLst/>
          </a:prstGeom>
          <a:noFill/>
        </p:spPr>
        <p:txBody>
          <a:bodyPr wrap="square" rtlCol="0" anchor="ctr">
            <a:spAutoFit/>
          </a:bodyPr>
          <a:lstStyle/>
          <a:p>
            <a:pPr algn="ctr"/>
            <a:r>
              <a:rPr lang="en-GB" sz="2800" b="1" dirty="0">
                <a:solidFill>
                  <a:schemeClr val="accent4"/>
                </a:solidFill>
                <a:latin typeface="Lato" panose="020F0502020204030203" pitchFamily="34" charset="0"/>
                <a:ea typeface="Lato" panose="020F0502020204030203" pitchFamily="34" charset="0"/>
                <a:cs typeface="Lato" panose="020F0502020204030203" pitchFamily="34" charset="0"/>
              </a:rPr>
              <a:t>Training and Education</a:t>
            </a:r>
            <a:endParaRPr lang="en-US" sz="2800" b="1" dirty="0">
              <a:solidFill>
                <a:schemeClr val="accent4"/>
              </a:solidFill>
              <a:latin typeface="Lato" panose="020F0502020204030203" pitchFamily="34" charset="0"/>
              <a:ea typeface="Lato" panose="020F0502020204030203" pitchFamily="34" charset="0"/>
              <a:cs typeface="Lato" panose="020F0502020204030203" pitchFamily="34" charset="0"/>
            </a:endParaRPr>
          </a:p>
        </p:txBody>
      </p:sp>
      <p:sp>
        <p:nvSpPr>
          <p:cNvPr id="37" name="Rectangle 36">
            <a:extLst>
              <a:ext uri="{FF2B5EF4-FFF2-40B4-BE49-F238E27FC236}">
                <a16:creationId xmlns:a16="http://schemas.microsoft.com/office/drawing/2014/main" id="{665A0AA2-B971-4D2C-85D1-DE1C62AE26BF}"/>
              </a:ext>
            </a:extLst>
          </p:cNvPr>
          <p:cNvSpPr/>
          <p:nvPr/>
        </p:nvSpPr>
        <p:spPr>
          <a:xfrm>
            <a:off x="261675" y="765433"/>
            <a:ext cx="11734800" cy="338554"/>
          </a:xfrm>
          <a:prstGeom prst="rect">
            <a:avLst/>
          </a:prstGeom>
        </p:spPr>
        <p:txBody>
          <a:bodyPr wrap="square">
            <a:spAutoFit/>
          </a:bodyPr>
          <a:lstStyle/>
          <a:p>
            <a:r>
              <a:rPr lang="en-US" sz="1600" b="1"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What workplace environment lends itself to more successful internship / new entry experiences?</a:t>
            </a:r>
          </a:p>
        </p:txBody>
      </p:sp>
      <p:pic>
        <p:nvPicPr>
          <p:cNvPr id="46" name="Graphic 45" descr="Hurdle outline">
            <a:extLst>
              <a:ext uri="{FF2B5EF4-FFF2-40B4-BE49-F238E27FC236}">
                <a16:creationId xmlns:a16="http://schemas.microsoft.com/office/drawing/2014/main" id="{A23AF7C1-BB12-2297-936D-6E033C3A19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2238" y="1525837"/>
            <a:ext cx="914400" cy="914400"/>
          </a:xfrm>
          <a:prstGeom prst="rect">
            <a:avLst/>
          </a:prstGeom>
        </p:spPr>
      </p:pic>
      <p:pic>
        <p:nvPicPr>
          <p:cNvPr id="50" name="Graphic 49" descr="Lost outline">
            <a:extLst>
              <a:ext uri="{FF2B5EF4-FFF2-40B4-BE49-F238E27FC236}">
                <a16:creationId xmlns:a16="http://schemas.microsoft.com/office/drawing/2014/main" id="{52086AEA-CF17-55D5-B87E-A6EABE6EA3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7677" y="1544441"/>
            <a:ext cx="1027306" cy="1027306"/>
          </a:xfrm>
          <a:prstGeom prst="rect">
            <a:avLst/>
          </a:prstGeom>
        </p:spPr>
      </p:pic>
      <p:pic>
        <p:nvPicPr>
          <p:cNvPr id="52" name="Graphic 51" descr="Classroom with solid fill">
            <a:extLst>
              <a:ext uri="{FF2B5EF4-FFF2-40B4-BE49-F238E27FC236}">
                <a16:creationId xmlns:a16="http://schemas.microsoft.com/office/drawing/2014/main" id="{C9BC5584-16AB-5317-6D9A-D20572DE9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2708" y="1473750"/>
            <a:ext cx="1140212" cy="1140212"/>
          </a:xfrm>
          <a:prstGeom prst="rect">
            <a:avLst/>
          </a:prstGeom>
        </p:spPr>
      </p:pic>
      <p:sp>
        <p:nvSpPr>
          <p:cNvPr id="56" name="Freeform 262">
            <a:extLst>
              <a:ext uri="{FF2B5EF4-FFF2-40B4-BE49-F238E27FC236}">
                <a16:creationId xmlns:a16="http://schemas.microsoft.com/office/drawing/2014/main" id="{DE63C62C-164D-7709-0B55-3EB2CC18B098}"/>
              </a:ext>
            </a:extLst>
          </p:cNvPr>
          <p:cNvSpPr>
            <a:spLocks noChangeAspect="1" noEditPoints="1"/>
          </p:cNvSpPr>
          <p:nvPr/>
        </p:nvSpPr>
        <p:spPr bwMode="auto">
          <a:xfrm>
            <a:off x="4227791" y="1574288"/>
            <a:ext cx="889359" cy="884580"/>
          </a:xfrm>
          <a:custGeom>
            <a:avLst/>
            <a:gdLst>
              <a:gd name="T0" fmla="*/ 17 w 35"/>
              <a:gd name="T1" fmla="*/ 26 h 35"/>
              <a:gd name="T2" fmla="*/ 17 w 35"/>
              <a:gd name="T3" fmla="*/ 9 h 35"/>
              <a:gd name="T4" fmla="*/ 14 w 35"/>
              <a:gd name="T5" fmla="*/ 5 h 35"/>
              <a:gd name="T6" fmla="*/ 17 w 35"/>
              <a:gd name="T7" fmla="*/ 0 h 35"/>
              <a:gd name="T8" fmla="*/ 20 w 35"/>
              <a:gd name="T9" fmla="*/ 5 h 35"/>
              <a:gd name="T10" fmla="*/ 17 w 35"/>
              <a:gd name="T11" fmla="*/ 9 h 35"/>
              <a:gd name="T12" fmla="*/ 19 w 35"/>
              <a:gd name="T13" fmla="*/ 7 h 35"/>
              <a:gd name="T14" fmla="*/ 20 w 35"/>
              <a:gd name="T15" fmla="*/ 3 h 35"/>
              <a:gd name="T16" fmla="*/ 17 w 35"/>
              <a:gd name="T17" fmla="*/ 2 h 35"/>
              <a:gd name="T18" fmla="*/ 15 w 35"/>
              <a:gd name="T19" fmla="*/ 2 h 35"/>
              <a:gd name="T20" fmla="*/ 14 w 35"/>
              <a:gd name="T21" fmla="*/ 5 h 35"/>
              <a:gd name="T22" fmla="*/ 26 w 35"/>
              <a:gd name="T23" fmla="*/ 26 h 35"/>
              <a:gd name="T24" fmla="*/ 25 w 35"/>
              <a:gd name="T25" fmla="*/ 23 h 35"/>
              <a:gd name="T26" fmla="*/ 32 w 35"/>
              <a:gd name="T27" fmla="*/ 23 h 35"/>
              <a:gd name="T28" fmla="*/ 32 w 35"/>
              <a:gd name="T29" fmla="*/ 23 h 35"/>
              <a:gd name="T30" fmla="*/ 27 w 35"/>
              <a:gd name="T31" fmla="*/ 26 h 35"/>
              <a:gd name="T32" fmla="*/ 31 w 35"/>
              <a:gd name="T33" fmla="*/ 23 h 35"/>
              <a:gd name="T34" fmla="*/ 31 w 35"/>
              <a:gd name="T35" fmla="*/ 21 h 35"/>
              <a:gd name="T36" fmla="*/ 27 w 35"/>
              <a:gd name="T37" fmla="*/ 21 h 35"/>
              <a:gd name="T38" fmla="*/ 26 w 35"/>
              <a:gd name="T39" fmla="*/ 22 h 35"/>
              <a:gd name="T40" fmla="*/ 27 w 35"/>
              <a:gd name="T41" fmla="*/ 26 h 35"/>
              <a:gd name="T42" fmla="*/ 3 w 35"/>
              <a:gd name="T43" fmla="*/ 23 h 35"/>
              <a:gd name="T44" fmla="*/ 3 w 35"/>
              <a:gd name="T45" fmla="*/ 23 h 35"/>
              <a:gd name="T46" fmla="*/ 9 w 35"/>
              <a:gd name="T47" fmla="*/ 23 h 35"/>
              <a:gd name="T48" fmla="*/ 8 w 35"/>
              <a:gd name="T49" fmla="*/ 26 h 35"/>
              <a:gd name="T50" fmla="*/ 6 w 35"/>
              <a:gd name="T51" fmla="*/ 27 h 35"/>
              <a:gd name="T52" fmla="*/ 9 w 35"/>
              <a:gd name="T53" fmla="*/ 22 h 35"/>
              <a:gd name="T54" fmla="*/ 7 w 35"/>
              <a:gd name="T55" fmla="*/ 21 h 35"/>
              <a:gd name="T56" fmla="*/ 5 w 35"/>
              <a:gd name="T57" fmla="*/ 21 h 35"/>
              <a:gd name="T58" fmla="*/ 3 w 35"/>
              <a:gd name="T59" fmla="*/ 22 h 35"/>
              <a:gd name="T60" fmla="*/ 35 w 35"/>
              <a:gd name="T61" fmla="*/ 34 h 35"/>
              <a:gd name="T62" fmla="*/ 29 w 35"/>
              <a:gd name="T63" fmla="*/ 34 h 35"/>
              <a:gd name="T64" fmla="*/ 29 w 35"/>
              <a:gd name="T65" fmla="*/ 30 h 35"/>
              <a:gd name="T66" fmla="*/ 28 w 35"/>
              <a:gd name="T67" fmla="*/ 30 h 35"/>
              <a:gd name="T68" fmla="*/ 28 w 35"/>
              <a:gd name="T69" fmla="*/ 31 h 35"/>
              <a:gd name="T70" fmla="*/ 26 w 35"/>
              <a:gd name="T71" fmla="*/ 29 h 35"/>
              <a:gd name="T72" fmla="*/ 23 w 35"/>
              <a:gd name="T73" fmla="*/ 35 h 35"/>
              <a:gd name="T74" fmla="*/ 12 w 35"/>
              <a:gd name="T75" fmla="*/ 34 h 35"/>
              <a:gd name="T76" fmla="*/ 7 w 35"/>
              <a:gd name="T77" fmla="*/ 34 h 35"/>
              <a:gd name="T78" fmla="*/ 7 w 35"/>
              <a:gd name="T79" fmla="*/ 30 h 35"/>
              <a:gd name="T80" fmla="*/ 5 w 35"/>
              <a:gd name="T81" fmla="*/ 30 h 35"/>
              <a:gd name="T82" fmla="*/ 6 w 35"/>
              <a:gd name="T83" fmla="*/ 31 h 35"/>
              <a:gd name="T84" fmla="*/ 3 w 35"/>
              <a:gd name="T85" fmla="*/ 29 h 35"/>
              <a:gd name="T86" fmla="*/ 1 w 35"/>
              <a:gd name="T87" fmla="*/ 35 h 35"/>
              <a:gd name="T88" fmla="*/ 23 w 35"/>
              <a:gd name="T89" fmla="*/ 15 h 35"/>
              <a:gd name="T90" fmla="*/ 18 w 35"/>
              <a:gd name="T91" fmla="*/ 15 h 35"/>
              <a:gd name="T92" fmla="*/ 18 w 35"/>
              <a:gd name="T93" fmla="*/ 11 h 35"/>
              <a:gd name="T94" fmla="*/ 17 w 35"/>
              <a:gd name="T95" fmla="*/ 11 h 35"/>
              <a:gd name="T96" fmla="*/ 17 w 35"/>
              <a:gd name="T97" fmla="*/ 12 h 35"/>
              <a:gd name="T98" fmla="*/ 14 w 35"/>
              <a:gd name="T99" fmla="*/ 10 h 35"/>
              <a:gd name="T100" fmla="*/ 12 w 35"/>
              <a:gd name="T101" fmla="*/ 16 h 35"/>
              <a:gd name="T102" fmla="*/ 16 w 35"/>
              <a:gd name="T103" fmla="*/ 21 h 35"/>
              <a:gd name="T104" fmla="*/ 14 w 35"/>
              <a:gd name="T105" fmla="*/ 26 h 35"/>
              <a:gd name="T106" fmla="*/ 13 w 35"/>
              <a:gd name="T107" fmla="*/ 28 h 35"/>
              <a:gd name="T108" fmla="*/ 17 w 35"/>
              <a:gd name="T109" fmla="*/ 27 h 35"/>
              <a:gd name="T110" fmla="*/ 22 w 35"/>
              <a:gd name="T111" fmla="*/ 28 h 35"/>
              <a:gd name="T112" fmla="*/ 20 w 35"/>
              <a:gd name="T113" fmla="*/ 25 h 35"/>
              <a:gd name="T114" fmla="*/ 18 w 35"/>
              <a:gd name="T115" fmla="*/ 21 h 35"/>
              <a:gd name="T116" fmla="*/ 17 w 35"/>
              <a:gd name="T117"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 h="35">
                <a:moveTo>
                  <a:pt x="17" y="22"/>
                </a:moveTo>
                <a:cubicBezTo>
                  <a:pt x="18" y="22"/>
                  <a:pt x="19" y="23"/>
                  <a:pt x="19" y="24"/>
                </a:cubicBezTo>
                <a:cubicBezTo>
                  <a:pt x="19" y="25"/>
                  <a:pt x="18" y="26"/>
                  <a:pt x="17" y="26"/>
                </a:cubicBezTo>
                <a:cubicBezTo>
                  <a:pt x="16" y="26"/>
                  <a:pt x="15" y="25"/>
                  <a:pt x="15" y="24"/>
                </a:cubicBezTo>
                <a:cubicBezTo>
                  <a:pt x="15" y="23"/>
                  <a:pt x="16" y="22"/>
                  <a:pt x="17" y="22"/>
                </a:cubicBezTo>
                <a:close/>
                <a:moveTo>
                  <a:pt x="17" y="9"/>
                </a:moveTo>
                <a:cubicBezTo>
                  <a:pt x="16" y="9"/>
                  <a:pt x="15" y="8"/>
                  <a:pt x="15" y="8"/>
                </a:cubicBezTo>
                <a:cubicBezTo>
                  <a:pt x="14" y="7"/>
                  <a:pt x="14" y="6"/>
                  <a:pt x="14" y="5"/>
                </a:cubicBezTo>
                <a:cubicBezTo>
                  <a:pt x="14" y="5"/>
                  <a:pt x="14" y="5"/>
                  <a:pt x="14" y="5"/>
                </a:cubicBezTo>
                <a:cubicBezTo>
                  <a:pt x="14" y="5"/>
                  <a:pt x="14" y="5"/>
                  <a:pt x="14" y="5"/>
                </a:cubicBezTo>
                <a:cubicBezTo>
                  <a:pt x="14" y="4"/>
                  <a:pt x="14" y="4"/>
                  <a:pt x="14" y="4"/>
                </a:cubicBezTo>
                <a:cubicBezTo>
                  <a:pt x="14" y="2"/>
                  <a:pt x="13" y="0"/>
                  <a:pt x="17" y="0"/>
                </a:cubicBezTo>
                <a:cubicBezTo>
                  <a:pt x="21" y="0"/>
                  <a:pt x="20" y="2"/>
                  <a:pt x="20" y="4"/>
                </a:cubicBezTo>
                <a:cubicBezTo>
                  <a:pt x="20" y="4"/>
                  <a:pt x="20" y="4"/>
                  <a:pt x="20" y="5"/>
                </a:cubicBezTo>
                <a:cubicBezTo>
                  <a:pt x="20" y="5"/>
                  <a:pt x="20" y="5"/>
                  <a:pt x="20" y="5"/>
                </a:cubicBezTo>
                <a:cubicBezTo>
                  <a:pt x="20" y="5"/>
                  <a:pt x="20" y="5"/>
                  <a:pt x="20" y="5"/>
                </a:cubicBezTo>
                <a:cubicBezTo>
                  <a:pt x="20" y="6"/>
                  <a:pt x="20" y="7"/>
                  <a:pt x="19" y="8"/>
                </a:cubicBezTo>
                <a:cubicBezTo>
                  <a:pt x="19" y="8"/>
                  <a:pt x="18" y="9"/>
                  <a:pt x="17" y="9"/>
                </a:cubicBezTo>
                <a:close/>
                <a:moveTo>
                  <a:pt x="15" y="7"/>
                </a:moveTo>
                <a:cubicBezTo>
                  <a:pt x="16" y="8"/>
                  <a:pt x="16" y="9"/>
                  <a:pt x="17" y="9"/>
                </a:cubicBezTo>
                <a:cubicBezTo>
                  <a:pt x="18" y="9"/>
                  <a:pt x="19" y="8"/>
                  <a:pt x="19" y="7"/>
                </a:cubicBezTo>
                <a:cubicBezTo>
                  <a:pt x="20" y="7"/>
                  <a:pt x="20" y="6"/>
                  <a:pt x="20" y="5"/>
                </a:cubicBezTo>
                <a:cubicBezTo>
                  <a:pt x="20" y="4"/>
                  <a:pt x="20" y="4"/>
                  <a:pt x="20" y="4"/>
                </a:cubicBezTo>
                <a:cubicBezTo>
                  <a:pt x="20" y="4"/>
                  <a:pt x="20" y="3"/>
                  <a:pt x="20" y="3"/>
                </a:cubicBezTo>
                <a:cubicBezTo>
                  <a:pt x="20" y="3"/>
                  <a:pt x="20" y="2"/>
                  <a:pt x="20" y="2"/>
                </a:cubicBezTo>
                <a:cubicBezTo>
                  <a:pt x="19" y="2"/>
                  <a:pt x="19" y="2"/>
                  <a:pt x="18" y="2"/>
                </a:cubicBezTo>
                <a:cubicBezTo>
                  <a:pt x="18" y="2"/>
                  <a:pt x="18" y="2"/>
                  <a:pt x="17" y="2"/>
                </a:cubicBezTo>
                <a:cubicBezTo>
                  <a:pt x="17" y="2"/>
                  <a:pt x="16" y="2"/>
                  <a:pt x="16" y="2"/>
                </a:cubicBezTo>
                <a:cubicBezTo>
                  <a:pt x="16" y="2"/>
                  <a:pt x="16" y="2"/>
                  <a:pt x="16" y="2"/>
                </a:cubicBezTo>
                <a:cubicBezTo>
                  <a:pt x="15" y="2"/>
                  <a:pt x="15" y="2"/>
                  <a:pt x="15" y="2"/>
                </a:cubicBezTo>
                <a:cubicBezTo>
                  <a:pt x="15" y="2"/>
                  <a:pt x="15" y="3"/>
                  <a:pt x="15" y="3"/>
                </a:cubicBezTo>
                <a:cubicBezTo>
                  <a:pt x="15" y="3"/>
                  <a:pt x="15" y="4"/>
                  <a:pt x="14" y="4"/>
                </a:cubicBezTo>
                <a:cubicBezTo>
                  <a:pt x="14" y="5"/>
                  <a:pt x="14" y="5"/>
                  <a:pt x="14" y="5"/>
                </a:cubicBezTo>
                <a:cubicBezTo>
                  <a:pt x="14" y="6"/>
                  <a:pt x="15" y="7"/>
                  <a:pt x="15" y="7"/>
                </a:cubicBezTo>
                <a:close/>
                <a:moveTo>
                  <a:pt x="28" y="28"/>
                </a:moveTo>
                <a:cubicBezTo>
                  <a:pt x="28" y="28"/>
                  <a:pt x="27" y="27"/>
                  <a:pt x="26" y="26"/>
                </a:cubicBezTo>
                <a:cubicBezTo>
                  <a:pt x="26" y="25"/>
                  <a:pt x="25" y="24"/>
                  <a:pt x="25" y="23"/>
                </a:cubicBezTo>
                <a:cubicBezTo>
                  <a:pt x="25" y="23"/>
                  <a:pt x="25" y="23"/>
                  <a:pt x="25" y="23"/>
                </a:cubicBezTo>
                <a:cubicBezTo>
                  <a:pt x="25" y="23"/>
                  <a:pt x="25" y="23"/>
                  <a:pt x="25" y="23"/>
                </a:cubicBezTo>
                <a:cubicBezTo>
                  <a:pt x="25" y="23"/>
                  <a:pt x="25" y="23"/>
                  <a:pt x="25" y="23"/>
                </a:cubicBezTo>
                <a:cubicBezTo>
                  <a:pt x="25" y="20"/>
                  <a:pt x="25" y="18"/>
                  <a:pt x="28" y="18"/>
                </a:cubicBezTo>
                <a:cubicBezTo>
                  <a:pt x="32" y="18"/>
                  <a:pt x="32" y="20"/>
                  <a:pt x="32" y="23"/>
                </a:cubicBezTo>
                <a:cubicBezTo>
                  <a:pt x="32" y="23"/>
                  <a:pt x="32" y="23"/>
                  <a:pt x="32" y="23"/>
                </a:cubicBezTo>
                <a:cubicBezTo>
                  <a:pt x="32" y="23"/>
                  <a:pt x="32" y="23"/>
                  <a:pt x="32" y="23"/>
                </a:cubicBezTo>
                <a:cubicBezTo>
                  <a:pt x="32" y="23"/>
                  <a:pt x="32" y="23"/>
                  <a:pt x="32" y="23"/>
                </a:cubicBezTo>
                <a:cubicBezTo>
                  <a:pt x="32" y="24"/>
                  <a:pt x="31" y="25"/>
                  <a:pt x="31" y="26"/>
                </a:cubicBezTo>
                <a:cubicBezTo>
                  <a:pt x="30" y="27"/>
                  <a:pt x="29" y="28"/>
                  <a:pt x="28" y="28"/>
                </a:cubicBezTo>
                <a:close/>
                <a:moveTo>
                  <a:pt x="27" y="26"/>
                </a:moveTo>
                <a:cubicBezTo>
                  <a:pt x="27" y="27"/>
                  <a:pt x="28" y="27"/>
                  <a:pt x="28" y="27"/>
                </a:cubicBezTo>
                <a:cubicBezTo>
                  <a:pt x="29" y="27"/>
                  <a:pt x="30" y="27"/>
                  <a:pt x="30" y="26"/>
                </a:cubicBezTo>
                <a:cubicBezTo>
                  <a:pt x="31" y="25"/>
                  <a:pt x="31" y="24"/>
                  <a:pt x="31" y="23"/>
                </a:cubicBezTo>
                <a:cubicBezTo>
                  <a:pt x="31" y="22"/>
                  <a:pt x="31" y="22"/>
                  <a:pt x="31" y="22"/>
                </a:cubicBezTo>
                <a:cubicBezTo>
                  <a:pt x="31" y="22"/>
                  <a:pt x="31" y="22"/>
                  <a:pt x="31" y="22"/>
                </a:cubicBezTo>
                <a:cubicBezTo>
                  <a:pt x="31" y="21"/>
                  <a:pt x="31" y="21"/>
                  <a:pt x="31" y="21"/>
                </a:cubicBezTo>
                <a:cubicBezTo>
                  <a:pt x="31" y="20"/>
                  <a:pt x="30" y="21"/>
                  <a:pt x="30" y="21"/>
                </a:cubicBezTo>
                <a:cubicBezTo>
                  <a:pt x="29" y="21"/>
                  <a:pt x="29" y="21"/>
                  <a:pt x="28" y="21"/>
                </a:cubicBezTo>
                <a:cubicBezTo>
                  <a:pt x="28" y="21"/>
                  <a:pt x="28" y="21"/>
                  <a:pt x="27" y="21"/>
                </a:cubicBezTo>
                <a:cubicBezTo>
                  <a:pt x="27" y="21"/>
                  <a:pt x="27" y="21"/>
                  <a:pt x="27" y="21"/>
                </a:cubicBezTo>
                <a:cubicBezTo>
                  <a:pt x="27" y="21"/>
                  <a:pt x="26" y="20"/>
                  <a:pt x="26" y="21"/>
                </a:cubicBezTo>
                <a:cubicBezTo>
                  <a:pt x="26" y="21"/>
                  <a:pt x="26" y="21"/>
                  <a:pt x="26" y="22"/>
                </a:cubicBezTo>
                <a:cubicBezTo>
                  <a:pt x="26" y="22"/>
                  <a:pt x="26" y="22"/>
                  <a:pt x="26" y="22"/>
                </a:cubicBezTo>
                <a:cubicBezTo>
                  <a:pt x="26" y="23"/>
                  <a:pt x="26" y="23"/>
                  <a:pt x="26" y="23"/>
                </a:cubicBezTo>
                <a:cubicBezTo>
                  <a:pt x="26" y="24"/>
                  <a:pt x="26" y="25"/>
                  <a:pt x="27" y="26"/>
                </a:cubicBezTo>
                <a:close/>
                <a:moveTo>
                  <a:pt x="6" y="28"/>
                </a:moveTo>
                <a:cubicBezTo>
                  <a:pt x="5" y="28"/>
                  <a:pt x="4" y="27"/>
                  <a:pt x="4" y="26"/>
                </a:cubicBezTo>
                <a:cubicBezTo>
                  <a:pt x="3" y="25"/>
                  <a:pt x="3" y="24"/>
                  <a:pt x="3" y="23"/>
                </a:cubicBezTo>
                <a:cubicBezTo>
                  <a:pt x="3" y="23"/>
                  <a:pt x="3" y="23"/>
                  <a:pt x="3" y="23"/>
                </a:cubicBezTo>
                <a:cubicBezTo>
                  <a:pt x="3" y="23"/>
                  <a:pt x="3" y="23"/>
                  <a:pt x="3" y="23"/>
                </a:cubicBezTo>
                <a:cubicBezTo>
                  <a:pt x="3" y="23"/>
                  <a:pt x="3" y="23"/>
                  <a:pt x="3" y="23"/>
                </a:cubicBezTo>
                <a:cubicBezTo>
                  <a:pt x="3" y="20"/>
                  <a:pt x="2" y="18"/>
                  <a:pt x="6" y="18"/>
                </a:cubicBezTo>
                <a:cubicBezTo>
                  <a:pt x="10" y="18"/>
                  <a:pt x="9" y="20"/>
                  <a:pt x="9" y="23"/>
                </a:cubicBezTo>
                <a:cubicBezTo>
                  <a:pt x="9" y="23"/>
                  <a:pt x="9" y="23"/>
                  <a:pt x="9" y="23"/>
                </a:cubicBezTo>
                <a:cubicBezTo>
                  <a:pt x="9" y="23"/>
                  <a:pt x="9" y="23"/>
                  <a:pt x="9" y="23"/>
                </a:cubicBezTo>
                <a:cubicBezTo>
                  <a:pt x="9" y="23"/>
                  <a:pt x="9" y="23"/>
                  <a:pt x="9" y="23"/>
                </a:cubicBezTo>
                <a:cubicBezTo>
                  <a:pt x="9" y="24"/>
                  <a:pt x="9" y="25"/>
                  <a:pt x="8" y="26"/>
                </a:cubicBezTo>
                <a:cubicBezTo>
                  <a:pt x="8" y="27"/>
                  <a:pt x="7" y="28"/>
                  <a:pt x="6" y="28"/>
                </a:cubicBezTo>
                <a:close/>
                <a:moveTo>
                  <a:pt x="4" y="26"/>
                </a:moveTo>
                <a:cubicBezTo>
                  <a:pt x="4" y="27"/>
                  <a:pt x="5" y="27"/>
                  <a:pt x="6" y="27"/>
                </a:cubicBezTo>
                <a:cubicBezTo>
                  <a:pt x="7" y="27"/>
                  <a:pt x="7" y="27"/>
                  <a:pt x="8" y="26"/>
                </a:cubicBezTo>
                <a:cubicBezTo>
                  <a:pt x="8" y="25"/>
                  <a:pt x="9" y="24"/>
                  <a:pt x="9" y="23"/>
                </a:cubicBezTo>
                <a:cubicBezTo>
                  <a:pt x="9" y="22"/>
                  <a:pt x="9" y="22"/>
                  <a:pt x="9" y="22"/>
                </a:cubicBezTo>
                <a:cubicBezTo>
                  <a:pt x="8" y="22"/>
                  <a:pt x="8" y="22"/>
                  <a:pt x="8" y="22"/>
                </a:cubicBezTo>
                <a:cubicBezTo>
                  <a:pt x="8" y="21"/>
                  <a:pt x="8" y="21"/>
                  <a:pt x="8" y="21"/>
                </a:cubicBezTo>
                <a:cubicBezTo>
                  <a:pt x="8" y="20"/>
                  <a:pt x="8" y="21"/>
                  <a:pt x="7" y="21"/>
                </a:cubicBezTo>
                <a:cubicBezTo>
                  <a:pt x="7" y="21"/>
                  <a:pt x="6" y="21"/>
                  <a:pt x="6" y="21"/>
                </a:cubicBezTo>
                <a:cubicBezTo>
                  <a:pt x="5" y="21"/>
                  <a:pt x="5" y="21"/>
                  <a:pt x="5" y="21"/>
                </a:cubicBezTo>
                <a:cubicBezTo>
                  <a:pt x="5" y="21"/>
                  <a:pt x="5" y="21"/>
                  <a:pt x="5" y="21"/>
                </a:cubicBezTo>
                <a:cubicBezTo>
                  <a:pt x="4" y="21"/>
                  <a:pt x="4" y="20"/>
                  <a:pt x="3" y="21"/>
                </a:cubicBezTo>
                <a:cubicBezTo>
                  <a:pt x="3" y="21"/>
                  <a:pt x="3" y="21"/>
                  <a:pt x="3" y="22"/>
                </a:cubicBezTo>
                <a:cubicBezTo>
                  <a:pt x="3" y="22"/>
                  <a:pt x="3" y="22"/>
                  <a:pt x="3" y="22"/>
                </a:cubicBezTo>
                <a:cubicBezTo>
                  <a:pt x="3" y="23"/>
                  <a:pt x="3" y="23"/>
                  <a:pt x="3" y="23"/>
                </a:cubicBezTo>
                <a:cubicBezTo>
                  <a:pt x="3" y="24"/>
                  <a:pt x="3" y="25"/>
                  <a:pt x="4" y="26"/>
                </a:cubicBezTo>
                <a:close/>
                <a:moveTo>
                  <a:pt x="35" y="34"/>
                </a:moveTo>
                <a:cubicBezTo>
                  <a:pt x="35" y="32"/>
                  <a:pt x="35" y="32"/>
                  <a:pt x="35" y="32"/>
                </a:cubicBezTo>
                <a:cubicBezTo>
                  <a:pt x="35" y="30"/>
                  <a:pt x="33" y="29"/>
                  <a:pt x="31" y="29"/>
                </a:cubicBezTo>
                <a:cubicBezTo>
                  <a:pt x="31" y="31"/>
                  <a:pt x="30" y="32"/>
                  <a:pt x="29" y="34"/>
                </a:cubicBezTo>
                <a:cubicBezTo>
                  <a:pt x="29" y="31"/>
                  <a:pt x="29" y="31"/>
                  <a:pt x="29" y="31"/>
                </a:cubicBezTo>
                <a:cubicBezTo>
                  <a:pt x="29" y="31"/>
                  <a:pt x="29" y="31"/>
                  <a:pt x="29" y="31"/>
                </a:cubicBezTo>
                <a:cubicBezTo>
                  <a:pt x="29" y="30"/>
                  <a:pt x="29" y="30"/>
                  <a:pt x="29" y="30"/>
                </a:cubicBezTo>
                <a:cubicBezTo>
                  <a:pt x="29" y="30"/>
                  <a:pt x="29" y="30"/>
                  <a:pt x="29" y="30"/>
                </a:cubicBezTo>
                <a:cubicBezTo>
                  <a:pt x="29" y="30"/>
                  <a:pt x="29" y="30"/>
                  <a:pt x="29" y="30"/>
                </a:cubicBezTo>
                <a:cubicBezTo>
                  <a:pt x="29" y="30"/>
                  <a:pt x="28" y="30"/>
                  <a:pt x="28" y="30"/>
                </a:cubicBezTo>
                <a:cubicBezTo>
                  <a:pt x="28" y="30"/>
                  <a:pt x="28" y="30"/>
                  <a:pt x="28" y="30"/>
                </a:cubicBezTo>
                <a:cubicBezTo>
                  <a:pt x="28" y="30"/>
                  <a:pt x="28" y="30"/>
                  <a:pt x="28" y="30"/>
                </a:cubicBezTo>
                <a:cubicBezTo>
                  <a:pt x="28" y="31"/>
                  <a:pt x="28" y="31"/>
                  <a:pt x="28" y="31"/>
                </a:cubicBezTo>
                <a:cubicBezTo>
                  <a:pt x="28" y="31"/>
                  <a:pt x="28" y="31"/>
                  <a:pt x="28" y="31"/>
                </a:cubicBezTo>
                <a:cubicBezTo>
                  <a:pt x="28" y="34"/>
                  <a:pt x="28" y="34"/>
                  <a:pt x="28" y="34"/>
                </a:cubicBezTo>
                <a:cubicBezTo>
                  <a:pt x="27" y="32"/>
                  <a:pt x="26" y="31"/>
                  <a:pt x="26" y="29"/>
                </a:cubicBezTo>
                <a:cubicBezTo>
                  <a:pt x="24" y="29"/>
                  <a:pt x="22" y="30"/>
                  <a:pt x="22" y="32"/>
                </a:cubicBezTo>
                <a:cubicBezTo>
                  <a:pt x="22" y="32"/>
                  <a:pt x="22" y="33"/>
                  <a:pt x="22" y="34"/>
                </a:cubicBezTo>
                <a:cubicBezTo>
                  <a:pt x="22" y="34"/>
                  <a:pt x="23" y="35"/>
                  <a:pt x="23" y="35"/>
                </a:cubicBezTo>
                <a:cubicBezTo>
                  <a:pt x="27" y="35"/>
                  <a:pt x="30" y="35"/>
                  <a:pt x="34" y="35"/>
                </a:cubicBezTo>
                <a:cubicBezTo>
                  <a:pt x="34" y="35"/>
                  <a:pt x="35" y="34"/>
                  <a:pt x="35" y="34"/>
                </a:cubicBezTo>
                <a:close/>
                <a:moveTo>
                  <a:pt x="12" y="34"/>
                </a:moveTo>
                <a:cubicBezTo>
                  <a:pt x="12" y="32"/>
                  <a:pt x="12" y="32"/>
                  <a:pt x="12" y="32"/>
                </a:cubicBezTo>
                <a:cubicBezTo>
                  <a:pt x="12" y="30"/>
                  <a:pt x="11" y="29"/>
                  <a:pt x="9" y="29"/>
                </a:cubicBezTo>
                <a:cubicBezTo>
                  <a:pt x="8" y="31"/>
                  <a:pt x="7" y="32"/>
                  <a:pt x="7" y="34"/>
                </a:cubicBezTo>
                <a:cubicBezTo>
                  <a:pt x="6" y="31"/>
                  <a:pt x="6" y="31"/>
                  <a:pt x="6" y="31"/>
                </a:cubicBezTo>
                <a:cubicBezTo>
                  <a:pt x="6" y="31"/>
                  <a:pt x="6" y="31"/>
                  <a:pt x="6" y="31"/>
                </a:cubicBezTo>
                <a:cubicBezTo>
                  <a:pt x="7" y="30"/>
                  <a:pt x="7" y="30"/>
                  <a:pt x="7" y="30"/>
                </a:cubicBezTo>
                <a:cubicBezTo>
                  <a:pt x="7" y="30"/>
                  <a:pt x="7" y="30"/>
                  <a:pt x="7" y="30"/>
                </a:cubicBezTo>
                <a:cubicBezTo>
                  <a:pt x="7" y="30"/>
                  <a:pt x="7" y="30"/>
                  <a:pt x="6" y="30"/>
                </a:cubicBezTo>
                <a:cubicBezTo>
                  <a:pt x="6" y="30"/>
                  <a:pt x="6" y="30"/>
                  <a:pt x="5" y="30"/>
                </a:cubicBezTo>
                <a:cubicBezTo>
                  <a:pt x="5" y="30"/>
                  <a:pt x="5" y="30"/>
                  <a:pt x="5" y="30"/>
                </a:cubicBezTo>
                <a:cubicBezTo>
                  <a:pt x="5" y="30"/>
                  <a:pt x="5" y="30"/>
                  <a:pt x="5" y="30"/>
                </a:cubicBezTo>
                <a:cubicBezTo>
                  <a:pt x="6" y="31"/>
                  <a:pt x="6" y="31"/>
                  <a:pt x="6" y="31"/>
                </a:cubicBezTo>
                <a:cubicBezTo>
                  <a:pt x="6" y="31"/>
                  <a:pt x="6" y="31"/>
                  <a:pt x="6" y="31"/>
                </a:cubicBezTo>
                <a:cubicBezTo>
                  <a:pt x="5" y="34"/>
                  <a:pt x="5" y="34"/>
                  <a:pt x="5" y="34"/>
                </a:cubicBezTo>
                <a:cubicBezTo>
                  <a:pt x="4" y="32"/>
                  <a:pt x="4" y="31"/>
                  <a:pt x="3" y="29"/>
                </a:cubicBezTo>
                <a:cubicBezTo>
                  <a:pt x="1" y="29"/>
                  <a:pt x="0" y="30"/>
                  <a:pt x="0" y="32"/>
                </a:cubicBezTo>
                <a:cubicBezTo>
                  <a:pt x="0" y="32"/>
                  <a:pt x="0" y="33"/>
                  <a:pt x="0" y="34"/>
                </a:cubicBezTo>
                <a:cubicBezTo>
                  <a:pt x="0" y="34"/>
                  <a:pt x="0" y="35"/>
                  <a:pt x="1" y="35"/>
                </a:cubicBezTo>
                <a:cubicBezTo>
                  <a:pt x="4" y="35"/>
                  <a:pt x="8" y="35"/>
                  <a:pt x="11" y="35"/>
                </a:cubicBezTo>
                <a:cubicBezTo>
                  <a:pt x="12" y="35"/>
                  <a:pt x="12" y="34"/>
                  <a:pt x="12" y="34"/>
                </a:cubicBezTo>
                <a:close/>
                <a:moveTo>
                  <a:pt x="23" y="15"/>
                </a:moveTo>
                <a:cubicBezTo>
                  <a:pt x="23" y="13"/>
                  <a:pt x="23" y="13"/>
                  <a:pt x="23" y="13"/>
                </a:cubicBezTo>
                <a:cubicBezTo>
                  <a:pt x="23" y="11"/>
                  <a:pt x="22" y="11"/>
                  <a:pt x="20" y="10"/>
                </a:cubicBezTo>
                <a:cubicBezTo>
                  <a:pt x="19" y="12"/>
                  <a:pt x="19" y="13"/>
                  <a:pt x="18" y="15"/>
                </a:cubicBezTo>
                <a:cubicBezTo>
                  <a:pt x="17" y="12"/>
                  <a:pt x="17" y="12"/>
                  <a:pt x="17" y="12"/>
                </a:cubicBezTo>
                <a:cubicBezTo>
                  <a:pt x="17" y="12"/>
                  <a:pt x="17" y="12"/>
                  <a:pt x="17" y="12"/>
                </a:cubicBezTo>
                <a:cubicBezTo>
                  <a:pt x="18" y="11"/>
                  <a:pt x="18" y="11"/>
                  <a:pt x="18" y="11"/>
                </a:cubicBezTo>
                <a:cubicBezTo>
                  <a:pt x="18" y="11"/>
                  <a:pt x="18" y="11"/>
                  <a:pt x="18" y="11"/>
                </a:cubicBezTo>
                <a:cubicBezTo>
                  <a:pt x="18" y="11"/>
                  <a:pt x="18" y="11"/>
                  <a:pt x="18" y="11"/>
                </a:cubicBezTo>
                <a:cubicBezTo>
                  <a:pt x="17" y="11"/>
                  <a:pt x="17" y="11"/>
                  <a:pt x="17" y="11"/>
                </a:cubicBezTo>
                <a:cubicBezTo>
                  <a:pt x="17" y="11"/>
                  <a:pt x="17" y="11"/>
                  <a:pt x="17" y="11"/>
                </a:cubicBezTo>
                <a:cubicBezTo>
                  <a:pt x="16" y="11"/>
                  <a:pt x="16" y="11"/>
                  <a:pt x="17" y="11"/>
                </a:cubicBezTo>
                <a:cubicBezTo>
                  <a:pt x="17" y="12"/>
                  <a:pt x="17" y="12"/>
                  <a:pt x="17" y="12"/>
                </a:cubicBezTo>
                <a:cubicBezTo>
                  <a:pt x="17" y="12"/>
                  <a:pt x="17" y="12"/>
                  <a:pt x="17" y="12"/>
                </a:cubicBezTo>
                <a:cubicBezTo>
                  <a:pt x="17" y="15"/>
                  <a:pt x="17" y="15"/>
                  <a:pt x="17" y="15"/>
                </a:cubicBezTo>
                <a:cubicBezTo>
                  <a:pt x="16" y="13"/>
                  <a:pt x="15" y="13"/>
                  <a:pt x="14" y="10"/>
                </a:cubicBezTo>
                <a:cubicBezTo>
                  <a:pt x="12" y="11"/>
                  <a:pt x="11" y="11"/>
                  <a:pt x="11" y="13"/>
                </a:cubicBezTo>
                <a:cubicBezTo>
                  <a:pt x="11" y="14"/>
                  <a:pt x="11" y="14"/>
                  <a:pt x="11" y="15"/>
                </a:cubicBezTo>
                <a:cubicBezTo>
                  <a:pt x="11" y="16"/>
                  <a:pt x="11" y="16"/>
                  <a:pt x="12" y="16"/>
                </a:cubicBezTo>
                <a:cubicBezTo>
                  <a:pt x="15" y="16"/>
                  <a:pt x="19" y="16"/>
                  <a:pt x="22" y="16"/>
                </a:cubicBezTo>
                <a:cubicBezTo>
                  <a:pt x="23" y="16"/>
                  <a:pt x="23" y="16"/>
                  <a:pt x="23" y="15"/>
                </a:cubicBezTo>
                <a:close/>
                <a:moveTo>
                  <a:pt x="16" y="21"/>
                </a:moveTo>
                <a:cubicBezTo>
                  <a:pt x="16" y="21"/>
                  <a:pt x="15" y="21"/>
                  <a:pt x="15" y="21"/>
                </a:cubicBezTo>
                <a:cubicBezTo>
                  <a:pt x="14" y="22"/>
                  <a:pt x="14" y="23"/>
                  <a:pt x="14" y="24"/>
                </a:cubicBezTo>
                <a:cubicBezTo>
                  <a:pt x="14" y="24"/>
                  <a:pt x="14" y="25"/>
                  <a:pt x="14" y="26"/>
                </a:cubicBezTo>
                <a:cubicBezTo>
                  <a:pt x="12" y="27"/>
                  <a:pt x="12" y="27"/>
                  <a:pt x="12" y="27"/>
                </a:cubicBezTo>
                <a:cubicBezTo>
                  <a:pt x="12" y="27"/>
                  <a:pt x="12" y="28"/>
                  <a:pt x="12" y="28"/>
                </a:cubicBezTo>
                <a:cubicBezTo>
                  <a:pt x="13" y="28"/>
                  <a:pt x="13" y="28"/>
                  <a:pt x="13" y="28"/>
                </a:cubicBezTo>
                <a:cubicBezTo>
                  <a:pt x="13" y="28"/>
                  <a:pt x="13" y="28"/>
                  <a:pt x="13" y="28"/>
                </a:cubicBezTo>
                <a:cubicBezTo>
                  <a:pt x="15" y="27"/>
                  <a:pt x="15" y="27"/>
                  <a:pt x="15" y="27"/>
                </a:cubicBezTo>
                <a:cubicBezTo>
                  <a:pt x="16" y="27"/>
                  <a:pt x="16" y="27"/>
                  <a:pt x="17" y="27"/>
                </a:cubicBezTo>
                <a:cubicBezTo>
                  <a:pt x="18" y="27"/>
                  <a:pt x="19" y="27"/>
                  <a:pt x="19" y="27"/>
                </a:cubicBezTo>
                <a:cubicBezTo>
                  <a:pt x="21" y="28"/>
                  <a:pt x="21" y="28"/>
                  <a:pt x="21" y="28"/>
                </a:cubicBezTo>
                <a:cubicBezTo>
                  <a:pt x="21" y="28"/>
                  <a:pt x="21" y="28"/>
                  <a:pt x="22" y="28"/>
                </a:cubicBezTo>
                <a:cubicBezTo>
                  <a:pt x="22" y="28"/>
                  <a:pt x="22" y="28"/>
                  <a:pt x="22" y="28"/>
                </a:cubicBezTo>
                <a:cubicBezTo>
                  <a:pt x="22" y="28"/>
                  <a:pt x="22" y="27"/>
                  <a:pt x="22" y="27"/>
                </a:cubicBezTo>
                <a:cubicBezTo>
                  <a:pt x="20" y="25"/>
                  <a:pt x="20" y="25"/>
                  <a:pt x="20" y="25"/>
                </a:cubicBezTo>
                <a:cubicBezTo>
                  <a:pt x="20" y="25"/>
                  <a:pt x="21" y="24"/>
                  <a:pt x="21" y="24"/>
                </a:cubicBezTo>
                <a:cubicBezTo>
                  <a:pt x="21" y="23"/>
                  <a:pt x="20" y="22"/>
                  <a:pt x="20" y="21"/>
                </a:cubicBezTo>
                <a:cubicBezTo>
                  <a:pt x="19" y="21"/>
                  <a:pt x="18" y="21"/>
                  <a:pt x="18" y="21"/>
                </a:cubicBezTo>
                <a:cubicBezTo>
                  <a:pt x="18" y="18"/>
                  <a:pt x="18" y="18"/>
                  <a:pt x="18" y="18"/>
                </a:cubicBezTo>
                <a:cubicBezTo>
                  <a:pt x="18" y="18"/>
                  <a:pt x="18" y="18"/>
                  <a:pt x="18" y="18"/>
                </a:cubicBezTo>
                <a:cubicBezTo>
                  <a:pt x="17" y="18"/>
                  <a:pt x="17" y="18"/>
                  <a:pt x="17" y="18"/>
                </a:cubicBezTo>
                <a:cubicBezTo>
                  <a:pt x="17" y="18"/>
                  <a:pt x="16" y="18"/>
                  <a:pt x="16" y="18"/>
                </a:cubicBezTo>
                <a:lnTo>
                  <a:pt x="16" y="21"/>
                </a:lnTo>
                <a:close/>
              </a:path>
            </a:pathLst>
          </a:custGeom>
          <a:solidFill>
            <a:schemeClr val="bg1"/>
          </a:solidFill>
          <a:ln>
            <a:noFill/>
          </a:ln>
        </p:spPr>
        <p:txBody>
          <a:bodyPr vert="horz" wrap="square" lIns="121889" tIns="60944" rIns="121889" bIns="60944" numCol="1" anchor="t" anchorCtr="0" compatLnSpc="1">
            <a:prstTxWarp prst="textNoShape">
              <a:avLst/>
            </a:prstTxWarp>
          </a:bodyPr>
          <a:lstStyle/>
          <a:p>
            <a:endParaRPr lang="en-US" sz="1866"/>
          </a:p>
        </p:txBody>
      </p:sp>
      <p:sp>
        <p:nvSpPr>
          <p:cNvPr id="57" name="TextBox 56">
            <a:extLst>
              <a:ext uri="{FF2B5EF4-FFF2-40B4-BE49-F238E27FC236}">
                <a16:creationId xmlns:a16="http://schemas.microsoft.com/office/drawing/2014/main" id="{5B4DC341-1FD1-5642-A9D8-0CF0866F1ABF}"/>
              </a:ext>
            </a:extLst>
          </p:cNvPr>
          <p:cNvSpPr txBox="1"/>
          <p:nvPr/>
        </p:nvSpPr>
        <p:spPr>
          <a:xfrm>
            <a:off x="10350281" y="6519091"/>
            <a:ext cx="2377987" cy="328423"/>
          </a:xfrm>
          <a:prstGeom prst="rect">
            <a:avLst/>
          </a:prstGeom>
          <a:noFill/>
        </p:spPr>
        <p:txBody>
          <a:bodyPr wrap="square" rtlCol="0" anchor="ctr">
            <a:spAutoFit/>
          </a:bodyPr>
          <a:lstStyle/>
          <a:p>
            <a:pPr algn="ctr">
              <a:lnSpc>
                <a:spcPts val="2000"/>
              </a:lnSpc>
            </a:pPr>
            <a:r>
              <a:rPr lang="en-GB" sz="14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(CCL, 2024) </a:t>
            </a:r>
            <a:endParaRPr lang="en-US" sz="1400" b="1"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62" name="TextBox 61">
            <a:extLst>
              <a:ext uri="{FF2B5EF4-FFF2-40B4-BE49-F238E27FC236}">
                <a16:creationId xmlns:a16="http://schemas.microsoft.com/office/drawing/2014/main" id="{7D478977-94A2-0B95-2109-F3D29327ED7C}"/>
              </a:ext>
            </a:extLst>
          </p:cNvPr>
          <p:cNvSpPr txBox="1"/>
          <p:nvPr/>
        </p:nvSpPr>
        <p:spPr>
          <a:xfrm>
            <a:off x="3464499" y="4135958"/>
            <a:ext cx="2595359" cy="2308324"/>
          </a:xfrm>
          <a:prstGeom prst="rect">
            <a:avLst/>
          </a:prstGeom>
          <a:noFill/>
        </p:spPr>
        <p:txBody>
          <a:bodyPr wrap="square" rtlCol="0" anchor="ctr">
            <a:spAutoFit/>
          </a:bodyPr>
          <a:lstStyle/>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Facilitate mentorship and networking.</a:t>
            </a:r>
          </a:p>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Consider a cohort model. </a:t>
            </a:r>
          </a:p>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Involve interns in leadership discussions.</a:t>
            </a:r>
            <a:endParaRPr lang="en-US" dirty="0">
              <a:solidFill>
                <a:srgbClr val="3366CC"/>
              </a:solidFill>
              <a:effectLst/>
              <a:latin typeface="Lato" panose="020F0502020204030203" pitchFamily="34" charset="0"/>
              <a:ea typeface="Lato" panose="020F0502020204030203" pitchFamily="34" charset="0"/>
              <a:cs typeface="Lato" panose="020F0502020204030203" pitchFamily="34" charset="0"/>
            </a:endParaRPr>
          </a:p>
        </p:txBody>
      </p:sp>
      <p:sp>
        <p:nvSpPr>
          <p:cNvPr id="63" name="TextBox 62">
            <a:extLst>
              <a:ext uri="{FF2B5EF4-FFF2-40B4-BE49-F238E27FC236}">
                <a16:creationId xmlns:a16="http://schemas.microsoft.com/office/drawing/2014/main" id="{748DE355-0E4E-C5AB-2986-2C12AD473E0C}"/>
              </a:ext>
            </a:extLst>
          </p:cNvPr>
          <p:cNvSpPr txBox="1"/>
          <p:nvPr/>
        </p:nvSpPr>
        <p:spPr>
          <a:xfrm>
            <a:off x="6320033" y="4135958"/>
            <a:ext cx="2595359" cy="1754326"/>
          </a:xfrm>
          <a:prstGeom prst="rect">
            <a:avLst/>
          </a:prstGeom>
          <a:noFill/>
        </p:spPr>
        <p:txBody>
          <a:bodyPr wrap="square" rtlCol="0" anchor="ctr">
            <a:spAutoFit/>
          </a:bodyPr>
          <a:lstStyle/>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Support learning from mistakes.</a:t>
            </a:r>
          </a:p>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Guide interns through challenges.</a:t>
            </a:r>
          </a:p>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Provide feedback for resilience.</a:t>
            </a:r>
            <a:endParaRPr lang="en-US" dirty="0">
              <a:solidFill>
                <a:srgbClr val="3366CC"/>
              </a:solidFill>
              <a:effectLst/>
              <a:latin typeface="Lato" panose="020F0502020204030203" pitchFamily="34" charset="0"/>
              <a:ea typeface="Lato" panose="020F0502020204030203" pitchFamily="34" charset="0"/>
              <a:cs typeface="Lato" panose="020F0502020204030203" pitchFamily="34" charset="0"/>
            </a:endParaRPr>
          </a:p>
        </p:txBody>
      </p:sp>
      <p:sp>
        <p:nvSpPr>
          <p:cNvPr id="64" name="TextBox 63">
            <a:extLst>
              <a:ext uri="{FF2B5EF4-FFF2-40B4-BE49-F238E27FC236}">
                <a16:creationId xmlns:a16="http://schemas.microsoft.com/office/drawing/2014/main" id="{485A12F9-3B83-C5C1-8800-E088DAD0AD1A}"/>
              </a:ext>
            </a:extLst>
          </p:cNvPr>
          <p:cNvSpPr txBox="1"/>
          <p:nvPr/>
        </p:nvSpPr>
        <p:spPr>
          <a:xfrm>
            <a:off x="9175567" y="4135958"/>
            <a:ext cx="2595359" cy="1477328"/>
          </a:xfrm>
          <a:prstGeom prst="rect">
            <a:avLst/>
          </a:prstGeom>
          <a:noFill/>
        </p:spPr>
        <p:txBody>
          <a:bodyPr wrap="square" rtlCol="0" anchor="ctr">
            <a:spAutoFit/>
          </a:bodyPr>
          <a:lstStyle/>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Provide training and workshops.</a:t>
            </a:r>
          </a:p>
          <a:p>
            <a:pPr marL="342900" indent="-342900">
              <a:buFont typeface="Arial" panose="020B0604020202020204" pitchFamily="34" charset="0"/>
              <a:buChar char="•"/>
            </a:pPr>
            <a:r>
              <a:rPr lang="en-US" dirty="0">
                <a:solidFill>
                  <a:srgbClr val="3366CC"/>
                </a:solidFill>
                <a:latin typeface="Lato" panose="020F0502020204030203" pitchFamily="34" charset="0"/>
                <a:ea typeface="Lato" panose="020F0502020204030203" pitchFamily="34" charset="0"/>
                <a:cs typeface="Lato" panose="020F0502020204030203" pitchFamily="34" charset="0"/>
              </a:rPr>
              <a:t>Integrate professional development.</a:t>
            </a:r>
            <a:endParaRPr lang="en-US" dirty="0">
              <a:solidFill>
                <a:srgbClr val="3366CC"/>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7147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dissolve">
                                      <p:cBhvr>
                                        <p:cTn id="21" dur="500"/>
                                        <p:tgtEl>
                                          <p:spTgt spid="5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dissolve">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dissolve">
                                      <p:cBhvr>
                                        <p:cTn id="44" dur="5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dissolve">
                                      <p:cBhvr>
                                        <p:cTn id="49" dur="500"/>
                                        <p:tgtEl>
                                          <p:spTgt spid="6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dissolve">
                                      <p:cBhvr>
                                        <p:cTn id="5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5" grpId="0" animBg="1"/>
      <p:bldP spid="16" grpId="0"/>
      <p:bldP spid="19" grpId="0" animBg="1"/>
      <p:bldP spid="20" grpId="0"/>
      <p:bldP spid="23" grpId="0" animBg="1"/>
      <p:bldP spid="24" grpId="0"/>
      <p:bldP spid="56" grpId="0" animBg="1"/>
      <p:bldP spid="62" grpId="0"/>
      <p:bldP spid="63" grpId="0"/>
      <p:bldP spid="6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38D04E0F-F041-05BB-D90C-CA84B2BACD7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20FFD5-7B34-E8AF-04A5-ED0C1A84DD08}"/>
              </a:ext>
            </a:extLst>
          </p:cNvPr>
          <p:cNvSpPr>
            <a:spLocks noGrp="1" noRot="1" noMove="1" noResize="1" noEditPoints="1" noAdjustHandles="1" noChangeArrowheads="1" noChangeShapeType="1"/>
          </p:cNvSpPr>
          <p:nvPr/>
        </p:nvSpPr>
        <p:spPr>
          <a:xfrm>
            <a:off x="3048000" y="0"/>
            <a:ext cx="3048000" cy="5778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B1AC13-C677-200B-385A-FF4CFF69A22B}"/>
              </a:ext>
            </a:extLst>
          </p:cNvPr>
          <p:cNvSpPr>
            <a:spLocks/>
          </p:cNvSpPr>
          <p:nvPr/>
        </p:nvSpPr>
        <p:spPr>
          <a:xfrm>
            <a:off x="6096000" y="0"/>
            <a:ext cx="3048000" cy="5778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704685-10CF-4A8B-84A8-4E30399D6EF1}"/>
              </a:ext>
            </a:extLst>
          </p:cNvPr>
          <p:cNvSpPr>
            <a:spLocks/>
          </p:cNvSpPr>
          <p:nvPr/>
        </p:nvSpPr>
        <p:spPr>
          <a:xfrm>
            <a:off x="9144000" y="0"/>
            <a:ext cx="3048000" cy="5778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A0CA9D-A05D-FD61-AB7E-6FA251A68665}"/>
              </a:ext>
            </a:extLst>
          </p:cNvPr>
          <p:cNvSpPr>
            <a:spLocks noGrp="1" noRot="1" noMove="1" noResize="1" noEditPoints="1" noAdjustHandles="1" noChangeArrowheads="1" noChangeShapeType="1"/>
          </p:cNvSpPr>
          <p:nvPr/>
        </p:nvSpPr>
        <p:spPr>
          <a:xfrm>
            <a:off x="0" y="0"/>
            <a:ext cx="3048000" cy="5778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1">
            <a:extLst>
              <a:ext uri="{FF2B5EF4-FFF2-40B4-BE49-F238E27FC236}">
                <a16:creationId xmlns:a16="http://schemas.microsoft.com/office/drawing/2014/main" id="{48D867C7-817B-0F0C-26AA-00BEFA50D6AC}"/>
              </a:ext>
            </a:extLst>
          </p:cNvPr>
          <p:cNvSpPr>
            <a:spLocks noGrp="1"/>
          </p:cNvSpPr>
          <p:nvPr>
            <p:ph type="title"/>
          </p:nvPr>
        </p:nvSpPr>
        <p:spPr>
          <a:xfrm>
            <a:off x="0" y="6152842"/>
            <a:ext cx="12192000" cy="602086"/>
          </a:xfrm>
        </p:spPr>
        <p:txBody>
          <a:bodyPr>
            <a:noAutofit/>
          </a:bodyPr>
          <a:lstStyle/>
          <a:p>
            <a:pPr algn="ctr"/>
            <a:r>
              <a:rPr lang="en-GB" dirty="0">
                <a:latin typeface="Lato" panose="020F0502020204030203" pitchFamily="34" charset="0"/>
                <a:ea typeface="Lato" panose="020F0502020204030203" pitchFamily="34" charset="0"/>
                <a:cs typeface="Lato" panose="020F0502020204030203" pitchFamily="34" charset="0"/>
              </a:rPr>
              <a:t>Growing Leaders </a:t>
            </a:r>
            <a:br>
              <a:rPr lang="en-GB" dirty="0">
                <a:latin typeface="Lato" panose="020F0502020204030203" pitchFamily="34" charset="0"/>
                <a:ea typeface="Lato" panose="020F0502020204030203" pitchFamily="34" charset="0"/>
                <a:cs typeface="Lato" panose="020F0502020204030203" pitchFamily="34" charset="0"/>
              </a:rPr>
            </a:br>
            <a:r>
              <a:rPr lang="en-GB" sz="2400" dirty="0">
                <a:latin typeface="Lato" panose="020F0502020204030203" pitchFamily="34" charset="0"/>
                <a:ea typeface="Lato" panose="020F0502020204030203" pitchFamily="34" charset="0"/>
                <a:cs typeface="Lato" panose="020F0502020204030203" pitchFamily="34" charset="0"/>
              </a:rPr>
              <a:t>The Four Roles You Can Play</a:t>
            </a:r>
            <a:endParaRPr lang="en-GB" dirty="0">
              <a:latin typeface="Lato" panose="020F0502020204030203" pitchFamily="34" charset="0"/>
              <a:ea typeface="Lato" panose="020F0502020204030203" pitchFamily="34" charset="0"/>
              <a:cs typeface="Lato" panose="020F0502020204030203" pitchFamily="34" charset="0"/>
            </a:endParaRPr>
          </a:p>
        </p:txBody>
      </p:sp>
      <p:sp>
        <p:nvSpPr>
          <p:cNvPr id="22" name="TextBox 21">
            <a:extLst>
              <a:ext uri="{FF2B5EF4-FFF2-40B4-BE49-F238E27FC236}">
                <a16:creationId xmlns:a16="http://schemas.microsoft.com/office/drawing/2014/main" id="{A1D9434C-AB57-F3A4-70AF-65CB7011A341}"/>
              </a:ext>
            </a:extLst>
          </p:cNvPr>
          <p:cNvSpPr txBox="1"/>
          <p:nvPr/>
        </p:nvSpPr>
        <p:spPr>
          <a:xfrm>
            <a:off x="1021153" y="1524100"/>
            <a:ext cx="1042273" cy="461665"/>
          </a:xfrm>
          <a:prstGeom prst="rect">
            <a:avLst/>
          </a:prstGeom>
          <a:noFill/>
        </p:spPr>
        <p:txBody>
          <a:bodyPr wrap="none" rtlCol="0">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Coach</a:t>
            </a:r>
          </a:p>
        </p:txBody>
      </p:sp>
      <p:sp>
        <p:nvSpPr>
          <p:cNvPr id="26" name="TextBox 25">
            <a:extLst>
              <a:ext uri="{FF2B5EF4-FFF2-40B4-BE49-F238E27FC236}">
                <a16:creationId xmlns:a16="http://schemas.microsoft.com/office/drawing/2014/main" id="{A0E665C2-3C6A-BE00-AEA5-4B268336A4E4}"/>
              </a:ext>
            </a:extLst>
          </p:cNvPr>
          <p:cNvSpPr txBox="1"/>
          <p:nvPr/>
        </p:nvSpPr>
        <p:spPr>
          <a:xfrm>
            <a:off x="3856756" y="1524100"/>
            <a:ext cx="1467069" cy="461665"/>
          </a:xfrm>
          <a:prstGeom prst="rect">
            <a:avLst/>
          </a:prstGeom>
          <a:noFill/>
        </p:spPr>
        <p:txBody>
          <a:bodyPr wrap="none" rtlCol="0">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Exemplar</a:t>
            </a:r>
          </a:p>
        </p:txBody>
      </p:sp>
      <p:sp>
        <p:nvSpPr>
          <p:cNvPr id="29" name="TextBox 28">
            <a:extLst>
              <a:ext uri="{FF2B5EF4-FFF2-40B4-BE49-F238E27FC236}">
                <a16:creationId xmlns:a16="http://schemas.microsoft.com/office/drawing/2014/main" id="{EF8C469D-3301-751B-33B0-DD1C654554A0}"/>
              </a:ext>
            </a:extLst>
          </p:cNvPr>
          <p:cNvSpPr txBox="1"/>
          <p:nvPr/>
        </p:nvSpPr>
        <p:spPr>
          <a:xfrm>
            <a:off x="7028989" y="1524100"/>
            <a:ext cx="1218603" cy="461665"/>
          </a:xfrm>
          <a:prstGeom prst="rect">
            <a:avLst/>
          </a:prstGeom>
          <a:noFill/>
        </p:spPr>
        <p:txBody>
          <a:bodyPr wrap="none" rtlCol="0">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Mentor</a:t>
            </a:r>
          </a:p>
        </p:txBody>
      </p:sp>
      <p:sp>
        <p:nvSpPr>
          <p:cNvPr id="31" name="TextBox 30">
            <a:extLst>
              <a:ext uri="{FF2B5EF4-FFF2-40B4-BE49-F238E27FC236}">
                <a16:creationId xmlns:a16="http://schemas.microsoft.com/office/drawing/2014/main" id="{78404A78-9AD0-3405-13FD-B5ABF266761B}"/>
              </a:ext>
            </a:extLst>
          </p:cNvPr>
          <p:cNvSpPr txBox="1"/>
          <p:nvPr/>
        </p:nvSpPr>
        <p:spPr>
          <a:xfrm>
            <a:off x="10040119" y="1524100"/>
            <a:ext cx="1292341" cy="461665"/>
          </a:xfrm>
          <a:prstGeom prst="rect">
            <a:avLst/>
          </a:prstGeom>
          <a:noFill/>
        </p:spPr>
        <p:txBody>
          <a:bodyPr wrap="none" rtlCol="0">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Teacher</a:t>
            </a:r>
          </a:p>
        </p:txBody>
      </p:sp>
      <p:sp>
        <p:nvSpPr>
          <p:cNvPr id="36" name="Oval 35">
            <a:extLst>
              <a:ext uri="{FF2B5EF4-FFF2-40B4-BE49-F238E27FC236}">
                <a16:creationId xmlns:a16="http://schemas.microsoft.com/office/drawing/2014/main" id="{90E66830-4976-66F0-D32C-BB67608DD1EC}"/>
              </a:ext>
            </a:extLst>
          </p:cNvPr>
          <p:cNvSpPr/>
          <p:nvPr/>
        </p:nvSpPr>
        <p:spPr>
          <a:xfrm>
            <a:off x="1111214" y="401957"/>
            <a:ext cx="862147" cy="86214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8" name="Oval 37">
            <a:extLst>
              <a:ext uri="{FF2B5EF4-FFF2-40B4-BE49-F238E27FC236}">
                <a16:creationId xmlns:a16="http://schemas.microsoft.com/office/drawing/2014/main" id="{12641368-71A4-C148-13A0-89BB979AB0D8}"/>
              </a:ext>
            </a:extLst>
          </p:cNvPr>
          <p:cNvSpPr/>
          <p:nvPr/>
        </p:nvSpPr>
        <p:spPr>
          <a:xfrm>
            <a:off x="4159214" y="401957"/>
            <a:ext cx="862147" cy="86214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9" name="Oval 38">
            <a:extLst>
              <a:ext uri="{FF2B5EF4-FFF2-40B4-BE49-F238E27FC236}">
                <a16:creationId xmlns:a16="http://schemas.microsoft.com/office/drawing/2014/main" id="{5468C5B3-F61F-C67C-0511-38C2CB2DCA10}"/>
              </a:ext>
            </a:extLst>
          </p:cNvPr>
          <p:cNvSpPr/>
          <p:nvPr/>
        </p:nvSpPr>
        <p:spPr>
          <a:xfrm>
            <a:off x="7207214" y="401957"/>
            <a:ext cx="862147" cy="86214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0" name="Oval 39">
            <a:extLst>
              <a:ext uri="{FF2B5EF4-FFF2-40B4-BE49-F238E27FC236}">
                <a16:creationId xmlns:a16="http://schemas.microsoft.com/office/drawing/2014/main" id="{040314E4-78AB-A6B2-C89E-D536F92A3B58}"/>
              </a:ext>
            </a:extLst>
          </p:cNvPr>
          <p:cNvSpPr/>
          <p:nvPr/>
        </p:nvSpPr>
        <p:spPr>
          <a:xfrm>
            <a:off x="10255214" y="401957"/>
            <a:ext cx="862147" cy="86214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7" name="Freeform 123">
            <a:extLst>
              <a:ext uri="{FF2B5EF4-FFF2-40B4-BE49-F238E27FC236}">
                <a16:creationId xmlns:a16="http://schemas.microsoft.com/office/drawing/2014/main" id="{0A3BE3D7-18FF-A352-3B2A-89BFF2E9F4C2}"/>
              </a:ext>
            </a:extLst>
          </p:cNvPr>
          <p:cNvSpPr>
            <a:spLocks noEditPoints="1"/>
          </p:cNvSpPr>
          <p:nvPr/>
        </p:nvSpPr>
        <p:spPr bwMode="auto">
          <a:xfrm>
            <a:off x="10470300" y="533213"/>
            <a:ext cx="431976" cy="688249"/>
          </a:xfrm>
          <a:custGeom>
            <a:avLst/>
            <a:gdLst>
              <a:gd name="T0" fmla="*/ 33 w 125"/>
              <a:gd name="T1" fmla="*/ 127 h 162"/>
              <a:gd name="T2" fmla="*/ 10 w 125"/>
              <a:gd name="T3" fmla="*/ 127 h 162"/>
              <a:gd name="T4" fmla="*/ 2 w 125"/>
              <a:gd name="T5" fmla="*/ 155 h 162"/>
              <a:gd name="T6" fmla="*/ 27 w 125"/>
              <a:gd name="T7" fmla="*/ 139 h 162"/>
              <a:gd name="T8" fmla="*/ 74 w 125"/>
              <a:gd name="T9" fmla="*/ 127 h 162"/>
              <a:gd name="T10" fmla="*/ 51 w 125"/>
              <a:gd name="T11" fmla="*/ 127 h 162"/>
              <a:gd name="T12" fmla="*/ 42 w 125"/>
              <a:gd name="T13" fmla="*/ 155 h 162"/>
              <a:gd name="T14" fmla="*/ 67 w 125"/>
              <a:gd name="T15" fmla="*/ 139 h 162"/>
              <a:gd name="T16" fmla="*/ 113 w 125"/>
              <a:gd name="T17" fmla="*/ 127 h 162"/>
              <a:gd name="T18" fmla="*/ 91 w 125"/>
              <a:gd name="T19" fmla="*/ 127 h 162"/>
              <a:gd name="T20" fmla="*/ 82 w 125"/>
              <a:gd name="T21" fmla="*/ 155 h 162"/>
              <a:gd name="T22" fmla="*/ 107 w 125"/>
              <a:gd name="T23" fmla="*/ 139 h 162"/>
              <a:gd name="T24" fmla="*/ 14 w 125"/>
              <a:gd name="T25" fmla="*/ 0 h 162"/>
              <a:gd name="T26" fmla="*/ 0 w 125"/>
              <a:gd name="T27" fmla="*/ 75 h 162"/>
              <a:gd name="T28" fmla="*/ 27 w 125"/>
              <a:gd name="T29" fmla="*/ 90 h 162"/>
              <a:gd name="T30" fmla="*/ 14 w 125"/>
              <a:gd name="T31" fmla="*/ 84 h 162"/>
              <a:gd name="T32" fmla="*/ 5 w 125"/>
              <a:gd name="T33" fmla="*/ 17 h 162"/>
              <a:gd name="T34" fmla="*/ 110 w 125"/>
              <a:gd name="T35" fmla="*/ 6 h 162"/>
              <a:gd name="T36" fmla="*/ 119 w 125"/>
              <a:gd name="T37" fmla="*/ 75 h 162"/>
              <a:gd name="T38" fmla="*/ 58 w 125"/>
              <a:gd name="T39" fmla="*/ 84 h 162"/>
              <a:gd name="T40" fmla="*/ 110 w 125"/>
              <a:gd name="T41" fmla="*/ 90 h 162"/>
              <a:gd name="T42" fmla="*/ 125 w 125"/>
              <a:gd name="T43" fmla="*/ 17 h 162"/>
              <a:gd name="T44" fmla="*/ 53 w 125"/>
              <a:gd name="T45" fmla="*/ 26 h 162"/>
              <a:gd name="T46" fmla="*/ 34 w 125"/>
              <a:gd name="T47" fmla="*/ 26 h 162"/>
              <a:gd name="T48" fmla="*/ 53 w 125"/>
              <a:gd name="T49" fmla="*/ 26 h 162"/>
              <a:gd name="T50" fmla="*/ 26 w 125"/>
              <a:gd name="T51" fmla="*/ 42 h 162"/>
              <a:gd name="T52" fmla="*/ 25 w 125"/>
              <a:gd name="T53" fmla="*/ 43 h 162"/>
              <a:gd name="T54" fmla="*/ 20 w 125"/>
              <a:gd name="T55" fmla="*/ 72 h 162"/>
              <a:gd name="T56" fmla="*/ 23 w 125"/>
              <a:gd name="T57" fmla="*/ 76 h 162"/>
              <a:gd name="T58" fmla="*/ 32 w 125"/>
              <a:gd name="T59" fmla="*/ 49 h 162"/>
              <a:gd name="T60" fmla="*/ 33 w 125"/>
              <a:gd name="T61" fmla="*/ 74 h 162"/>
              <a:gd name="T62" fmla="*/ 34 w 125"/>
              <a:gd name="T63" fmla="*/ 116 h 162"/>
              <a:gd name="T64" fmla="*/ 42 w 125"/>
              <a:gd name="T65" fmla="*/ 78 h 162"/>
              <a:gd name="T66" fmla="*/ 45 w 125"/>
              <a:gd name="T67" fmla="*/ 78 h 162"/>
              <a:gd name="T68" fmla="*/ 51 w 125"/>
              <a:gd name="T69" fmla="*/ 116 h 162"/>
              <a:gd name="T70" fmla="*/ 56 w 125"/>
              <a:gd name="T71" fmla="*/ 112 h 162"/>
              <a:gd name="T72" fmla="*/ 53 w 125"/>
              <a:gd name="T73" fmla="*/ 48 h 162"/>
              <a:gd name="T74" fmla="*/ 73 w 125"/>
              <a:gd name="T75" fmla="*/ 55 h 162"/>
              <a:gd name="T76" fmla="*/ 78 w 125"/>
              <a:gd name="T77" fmla="*/ 53 h 162"/>
              <a:gd name="T78" fmla="*/ 58 w 125"/>
              <a:gd name="T79" fmla="*/ 41 h 162"/>
              <a:gd name="T80" fmla="*/ 44 w 125"/>
              <a:gd name="T81" fmla="*/ 40 h 162"/>
              <a:gd name="T82" fmla="*/ 43 w 125"/>
              <a:gd name="T83" fmla="*/ 66 h 162"/>
              <a:gd name="T84" fmla="*/ 43 w 125"/>
              <a:gd name="T85" fmla="*/ 40 h 162"/>
              <a:gd name="T86" fmla="*/ 27 w 125"/>
              <a:gd name="T87" fmla="*/ 41 h 162"/>
              <a:gd name="T88" fmla="*/ 74 w 125"/>
              <a:gd name="T89" fmla="*/ 75 h 162"/>
              <a:gd name="T90" fmla="*/ 79 w 125"/>
              <a:gd name="T91" fmla="*/ 58 h 162"/>
              <a:gd name="T92" fmla="*/ 74 w 125"/>
              <a:gd name="T93" fmla="*/ 75 h 162"/>
              <a:gd name="T94" fmla="*/ 82 w 125"/>
              <a:gd name="T95" fmla="*/ 75 h 162"/>
              <a:gd name="T96" fmla="*/ 89 w 125"/>
              <a:gd name="T97" fmla="*/ 49 h 162"/>
              <a:gd name="T98" fmla="*/ 92 w 125"/>
              <a:gd name="T99" fmla="*/ 40 h 162"/>
              <a:gd name="T100" fmla="*/ 97 w 125"/>
              <a:gd name="T101" fmla="*/ 75 h 162"/>
              <a:gd name="T102" fmla="*/ 92 w 125"/>
              <a:gd name="T103" fmla="*/ 4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5" h="162">
                <a:moveTo>
                  <a:pt x="27" y="139"/>
                </a:moveTo>
                <a:cubicBezTo>
                  <a:pt x="31" y="136"/>
                  <a:pt x="33" y="131"/>
                  <a:pt x="33" y="127"/>
                </a:cubicBezTo>
                <a:cubicBezTo>
                  <a:pt x="33" y="119"/>
                  <a:pt x="28" y="114"/>
                  <a:pt x="22" y="114"/>
                </a:cubicBezTo>
                <a:cubicBezTo>
                  <a:pt x="16" y="114"/>
                  <a:pt x="10" y="119"/>
                  <a:pt x="10" y="127"/>
                </a:cubicBezTo>
                <a:cubicBezTo>
                  <a:pt x="10" y="131"/>
                  <a:pt x="13" y="136"/>
                  <a:pt x="17" y="139"/>
                </a:cubicBezTo>
                <a:cubicBezTo>
                  <a:pt x="8" y="141"/>
                  <a:pt x="2" y="149"/>
                  <a:pt x="2" y="155"/>
                </a:cubicBezTo>
                <a:cubicBezTo>
                  <a:pt x="2" y="162"/>
                  <a:pt x="42" y="162"/>
                  <a:pt x="42" y="155"/>
                </a:cubicBezTo>
                <a:cubicBezTo>
                  <a:pt x="42" y="149"/>
                  <a:pt x="35" y="141"/>
                  <a:pt x="27" y="139"/>
                </a:cubicBezTo>
                <a:close/>
                <a:moveTo>
                  <a:pt x="67" y="139"/>
                </a:moveTo>
                <a:cubicBezTo>
                  <a:pt x="71" y="136"/>
                  <a:pt x="74" y="131"/>
                  <a:pt x="74" y="127"/>
                </a:cubicBezTo>
                <a:cubicBezTo>
                  <a:pt x="74" y="119"/>
                  <a:pt x="68" y="114"/>
                  <a:pt x="62" y="114"/>
                </a:cubicBezTo>
                <a:cubicBezTo>
                  <a:pt x="56" y="114"/>
                  <a:pt x="51" y="119"/>
                  <a:pt x="51" y="127"/>
                </a:cubicBezTo>
                <a:cubicBezTo>
                  <a:pt x="51" y="131"/>
                  <a:pt x="54" y="136"/>
                  <a:pt x="57" y="139"/>
                </a:cubicBezTo>
                <a:cubicBezTo>
                  <a:pt x="49" y="141"/>
                  <a:pt x="42" y="149"/>
                  <a:pt x="42" y="155"/>
                </a:cubicBezTo>
                <a:cubicBezTo>
                  <a:pt x="42" y="162"/>
                  <a:pt x="82" y="162"/>
                  <a:pt x="82" y="155"/>
                </a:cubicBezTo>
                <a:cubicBezTo>
                  <a:pt x="82" y="149"/>
                  <a:pt x="75" y="141"/>
                  <a:pt x="67" y="139"/>
                </a:cubicBezTo>
                <a:close/>
                <a:moveTo>
                  <a:pt x="107" y="139"/>
                </a:moveTo>
                <a:cubicBezTo>
                  <a:pt x="111" y="136"/>
                  <a:pt x="113" y="131"/>
                  <a:pt x="113" y="127"/>
                </a:cubicBezTo>
                <a:cubicBezTo>
                  <a:pt x="113" y="119"/>
                  <a:pt x="108" y="114"/>
                  <a:pt x="102" y="114"/>
                </a:cubicBezTo>
                <a:cubicBezTo>
                  <a:pt x="95" y="114"/>
                  <a:pt x="91" y="119"/>
                  <a:pt x="91" y="127"/>
                </a:cubicBezTo>
                <a:cubicBezTo>
                  <a:pt x="91" y="131"/>
                  <a:pt x="94" y="136"/>
                  <a:pt x="97" y="139"/>
                </a:cubicBezTo>
                <a:cubicBezTo>
                  <a:pt x="89" y="141"/>
                  <a:pt x="82" y="149"/>
                  <a:pt x="82" y="155"/>
                </a:cubicBezTo>
                <a:cubicBezTo>
                  <a:pt x="82" y="162"/>
                  <a:pt x="122" y="162"/>
                  <a:pt x="122" y="155"/>
                </a:cubicBezTo>
                <a:cubicBezTo>
                  <a:pt x="122" y="149"/>
                  <a:pt x="115" y="141"/>
                  <a:pt x="107" y="139"/>
                </a:cubicBezTo>
                <a:close/>
                <a:moveTo>
                  <a:pt x="110" y="0"/>
                </a:moveTo>
                <a:cubicBezTo>
                  <a:pt x="14" y="0"/>
                  <a:pt x="14" y="0"/>
                  <a:pt x="14" y="0"/>
                </a:cubicBezTo>
                <a:cubicBezTo>
                  <a:pt x="6" y="0"/>
                  <a:pt x="0" y="7"/>
                  <a:pt x="0" y="17"/>
                </a:cubicBezTo>
                <a:cubicBezTo>
                  <a:pt x="0" y="75"/>
                  <a:pt x="0" y="75"/>
                  <a:pt x="0" y="75"/>
                </a:cubicBezTo>
                <a:cubicBezTo>
                  <a:pt x="0" y="83"/>
                  <a:pt x="6" y="90"/>
                  <a:pt x="14" y="90"/>
                </a:cubicBezTo>
                <a:cubicBezTo>
                  <a:pt x="27" y="90"/>
                  <a:pt x="27" y="90"/>
                  <a:pt x="27" y="90"/>
                </a:cubicBezTo>
                <a:cubicBezTo>
                  <a:pt x="27" y="84"/>
                  <a:pt x="27" y="84"/>
                  <a:pt x="27" y="84"/>
                </a:cubicBezTo>
                <a:cubicBezTo>
                  <a:pt x="14" y="84"/>
                  <a:pt x="14" y="84"/>
                  <a:pt x="14" y="84"/>
                </a:cubicBezTo>
                <a:cubicBezTo>
                  <a:pt x="9" y="84"/>
                  <a:pt x="5" y="80"/>
                  <a:pt x="5" y="75"/>
                </a:cubicBezTo>
                <a:cubicBezTo>
                  <a:pt x="5" y="17"/>
                  <a:pt x="5" y="17"/>
                  <a:pt x="5" y="17"/>
                </a:cubicBezTo>
                <a:cubicBezTo>
                  <a:pt x="5" y="12"/>
                  <a:pt x="9" y="6"/>
                  <a:pt x="14" y="6"/>
                </a:cubicBezTo>
                <a:cubicBezTo>
                  <a:pt x="110" y="6"/>
                  <a:pt x="110" y="6"/>
                  <a:pt x="110" y="6"/>
                </a:cubicBezTo>
                <a:cubicBezTo>
                  <a:pt x="115" y="6"/>
                  <a:pt x="119" y="12"/>
                  <a:pt x="119" y="17"/>
                </a:cubicBezTo>
                <a:cubicBezTo>
                  <a:pt x="119" y="75"/>
                  <a:pt x="119" y="75"/>
                  <a:pt x="119" y="75"/>
                </a:cubicBezTo>
                <a:cubicBezTo>
                  <a:pt x="119" y="80"/>
                  <a:pt x="115" y="84"/>
                  <a:pt x="110" y="84"/>
                </a:cubicBezTo>
                <a:cubicBezTo>
                  <a:pt x="58" y="84"/>
                  <a:pt x="58" y="84"/>
                  <a:pt x="58" y="84"/>
                </a:cubicBezTo>
                <a:cubicBezTo>
                  <a:pt x="59" y="90"/>
                  <a:pt x="59" y="90"/>
                  <a:pt x="59" y="90"/>
                </a:cubicBezTo>
                <a:cubicBezTo>
                  <a:pt x="110" y="90"/>
                  <a:pt x="110" y="90"/>
                  <a:pt x="110" y="90"/>
                </a:cubicBezTo>
                <a:cubicBezTo>
                  <a:pt x="118" y="90"/>
                  <a:pt x="125" y="83"/>
                  <a:pt x="125" y="75"/>
                </a:cubicBezTo>
                <a:cubicBezTo>
                  <a:pt x="125" y="17"/>
                  <a:pt x="125" y="17"/>
                  <a:pt x="125" y="17"/>
                </a:cubicBezTo>
                <a:cubicBezTo>
                  <a:pt x="125" y="7"/>
                  <a:pt x="118" y="0"/>
                  <a:pt x="110" y="0"/>
                </a:cubicBezTo>
                <a:close/>
                <a:moveTo>
                  <a:pt x="53" y="26"/>
                </a:moveTo>
                <a:cubicBezTo>
                  <a:pt x="53" y="21"/>
                  <a:pt x="49" y="17"/>
                  <a:pt x="43" y="17"/>
                </a:cubicBezTo>
                <a:cubicBezTo>
                  <a:pt x="38" y="17"/>
                  <a:pt x="34" y="21"/>
                  <a:pt x="34" y="26"/>
                </a:cubicBezTo>
                <a:cubicBezTo>
                  <a:pt x="34" y="31"/>
                  <a:pt x="38" y="37"/>
                  <a:pt x="43" y="37"/>
                </a:cubicBezTo>
                <a:cubicBezTo>
                  <a:pt x="49" y="37"/>
                  <a:pt x="53" y="31"/>
                  <a:pt x="53" y="26"/>
                </a:cubicBezTo>
                <a:close/>
                <a:moveTo>
                  <a:pt x="27" y="42"/>
                </a:moveTo>
                <a:cubicBezTo>
                  <a:pt x="26" y="42"/>
                  <a:pt x="26" y="42"/>
                  <a:pt x="26" y="42"/>
                </a:cubicBezTo>
                <a:cubicBezTo>
                  <a:pt x="26" y="42"/>
                  <a:pt x="26" y="42"/>
                  <a:pt x="26" y="43"/>
                </a:cubicBezTo>
                <a:cubicBezTo>
                  <a:pt x="25" y="43"/>
                  <a:pt x="25" y="43"/>
                  <a:pt x="25" y="43"/>
                </a:cubicBezTo>
                <a:cubicBezTo>
                  <a:pt x="25" y="44"/>
                  <a:pt x="25" y="44"/>
                  <a:pt x="25" y="44"/>
                </a:cubicBezTo>
                <a:cubicBezTo>
                  <a:pt x="20" y="72"/>
                  <a:pt x="20" y="72"/>
                  <a:pt x="20" y="72"/>
                </a:cubicBezTo>
                <a:cubicBezTo>
                  <a:pt x="19" y="74"/>
                  <a:pt x="20" y="76"/>
                  <a:pt x="22" y="76"/>
                </a:cubicBezTo>
                <a:cubicBezTo>
                  <a:pt x="22" y="76"/>
                  <a:pt x="22" y="76"/>
                  <a:pt x="23" y="76"/>
                </a:cubicBezTo>
                <a:cubicBezTo>
                  <a:pt x="24" y="76"/>
                  <a:pt x="26" y="75"/>
                  <a:pt x="26" y="73"/>
                </a:cubicBezTo>
                <a:cubicBezTo>
                  <a:pt x="32" y="49"/>
                  <a:pt x="32" y="49"/>
                  <a:pt x="32" y="49"/>
                </a:cubicBezTo>
                <a:cubicBezTo>
                  <a:pt x="32" y="49"/>
                  <a:pt x="32" y="49"/>
                  <a:pt x="33" y="48"/>
                </a:cubicBezTo>
                <a:cubicBezTo>
                  <a:pt x="33" y="74"/>
                  <a:pt x="33" y="74"/>
                  <a:pt x="33" y="74"/>
                </a:cubicBezTo>
                <a:cubicBezTo>
                  <a:pt x="30" y="112"/>
                  <a:pt x="30" y="112"/>
                  <a:pt x="30" y="112"/>
                </a:cubicBezTo>
                <a:cubicBezTo>
                  <a:pt x="30" y="114"/>
                  <a:pt x="32" y="116"/>
                  <a:pt x="34" y="116"/>
                </a:cubicBezTo>
                <a:cubicBezTo>
                  <a:pt x="37" y="116"/>
                  <a:pt x="39" y="115"/>
                  <a:pt x="39" y="112"/>
                </a:cubicBezTo>
                <a:cubicBezTo>
                  <a:pt x="42" y="78"/>
                  <a:pt x="42" y="78"/>
                  <a:pt x="42" y="78"/>
                </a:cubicBezTo>
                <a:cubicBezTo>
                  <a:pt x="43" y="78"/>
                  <a:pt x="43" y="78"/>
                  <a:pt x="43" y="78"/>
                </a:cubicBezTo>
                <a:cubicBezTo>
                  <a:pt x="44" y="78"/>
                  <a:pt x="45" y="78"/>
                  <a:pt x="45" y="78"/>
                </a:cubicBezTo>
                <a:cubicBezTo>
                  <a:pt x="47" y="112"/>
                  <a:pt x="47" y="112"/>
                  <a:pt x="47" y="112"/>
                </a:cubicBezTo>
                <a:cubicBezTo>
                  <a:pt x="47" y="115"/>
                  <a:pt x="49" y="116"/>
                  <a:pt x="51" y="116"/>
                </a:cubicBezTo>
                <a:cubicBezTo>
                  <a:pt x="52" y="116"/>
                  <a:pt x="52" y="116"/>
                  <a:pt x="52" y="116"/>
                </a:cubicBezTo>
                <a:cubicBezTo>
                  <a:pt x="54" y="116"/>
                  <a:pt x="56" y="114"/>
                  <a:pt x="56" y="112"/>
                </a:cubicBezTo>
                <a:cubicBezTo>
                  <a:pt x="53" y="74"/>
                  <a:pt x="53" y="74"/>
                  <a:pt x="53" y="74"/>
                </a:cubicBezTo>
                <a:cubicBezTo>
                  <a:pt x="53" y="48"/>
                  <a:pt x="53" y="48"/>
                  <a:pt x="53" y="48"/>
                </a:cubicBezTo>
                <a:cubicBezTo>
                  <a:pt x="55" y="49"/>
                  <a:pt x="56" y="49"/>
                  <a:pt x="56" y="49"/>
                </a:cubicBezTo>
                <a:cubicBezTo>
                  <a:pt x="73" y="55"/>
                  <a:pt x="73" y="55"/>
                  <a:pt x="73" y="55"/>
                </a:cubicBezTo>
                <a:cubicBezTo>
                  <a:pt x="73" y="56"/>
                  <a:pt x="74" y="56"/>
                  <a:pt x="74" y="56"/>
                </a:cubicBezTo>
                <a:cubicBezTo>
                  <a:pt x="76" y="56"/>
                  <a:pt x="77" y="55"/>
                  <a:pt x="78" y="53"/>
                </a:cubicBezTo>
                <a:cubicBezTo>
                  <a:pt x="78" y="51"/>
                  <a:pt x="77" y="49"/>
                  <a:pt x="75" y="48"/>
                </a:cubicBezTo>
                <a:cubicBezTo>
                  <a:pt x="58" y="41"/>
                  <a:pt x="58" y="41"/>
                  <a:pt x="58" y="41"/>
                </a:cubicBezTo>
                <a:cubicBezTo>
                  <a:pt x="58" y="41"/>
                  <a:pt x="50" y="39"/>
                  <a:pt x="45" y="38"/>
                </a:cubicBezTo>
                <a:cubicBezTo>
                  <a:pt x="44" y="40"/>
                  <a:pt x="44" y="40"/>
                  <a:pt x="44" y="40"/>
                </a:cubicBezTo>
                <a:cubicBezTo>
                  <a:pt x="45" y="61"/>
                  <a:pt x="45" y="61"/>
                  <a:pt x="45" y="61"/>
                </a:cubicBezTo>
                <a:cubicBezTo>
                  <a:pt x="43" y="66"/>
                  <a:pt x="43" y="66"/>
                  <a:pt x="43" y="66"/>
                </a:cubicBezTo>
                <a:cubicBezTo>
                  <a:pt x="40" y="61"/>
                  <a:pt x="40" y="61"/>
                  <a:pt x="40" y="61"/>
                </a:cubicBezTo>
                <a:cubicBezTo>
                  <a:pt x="43" y="40"/>
                  <a:pt x="43" y="40"/>
                  <a:pt x="43" y="40"/>
                </a:cubicBezTo>
                <a:cubicBezTo>
                  <a:pt x="42" y="38"/>
                  <a:pt x="42" y="38"/>
                  <a:pt x="42" y="38"/>
                </a:cubicBezTo>
                <a:cubicBezTo>
                  <a:pt x="35" y="39"/>
                  <a:pt x="28" y="41"/>
                  <a:pt x="27" y="41"/>
                </a:cubicBezTo>
                <a:lnTo>
                  <a:pt x="27" y="42"/>
                </a:lnTo>
                <a:close/>
                <a:moveTo>
                  <a:pt x="74" y="75"/>
                </a:moveTo>
                <a:cubicBezTo>
                  <a:pt x="79" y="75"/>
                  <a:pt x="79" y="75"/>
                  <a:pt x="79" y="75"/>
                </a:cubicBezTo>
                <a:cubicBezTo>
                  <a:pt x="79" y="58"/>
                  <a:pt x="79" y="58"/>
                  <a:pt x="79" y="58"/>
                </a:cubicBezTo>
                <a:cubicBezTo>
                  <a:pt x="74" y="58"/>
                  <a:pt x="74" y="58"/>
                  <a:pt x="74" y="58"/>
                </a:cubicBezTo>
                <a:lnTo>
                  <a:pt x="74" y="75"/>
                </a:lnTo>
                <a:close/>
                <a:moveTo>
                  <a:pt x="82" y="49"/>
                </a:moveTo>
                <a:cubicBezTo>
                  <a:pt x="82" y="75"/>
                  <a:pt x="82" y="75"/>
                  <a:pt x="82" y="75"/>
                </a:cubicBezTo>
                <a:cubicBezTo>
                  <a:pt x="89" y="75"/>
                  <a:pt x="89" y="75"/>
                  <a:pt x="89" y="75"/>
                </a:cubicBezTo>
                <a:cubicBezTo>
                  <a:pt x="89" y="49"/>
                  <a:pt x="89" y="49"/>
                  <a:pt x="89" y="49"/>
                </a:cubicBezTo>
                <a:lnTo>
                  <a:pt x="82" y="49"/>
                </a:lnTo>
                <a:close/>
                <a:moveTo>
                  <a:pt x="92" y="40"/>
                </a:moveTo>
                <a:cubicBezTo>
                  <a:pt x="92" y="75"/>
                  <a:pt x="92" y="75"/>
                  <a:pt x="92" y="75"/>
                </a:cubicBezTo>
                <a:cubicBezTo>
                  <a:pt x="97" y="75"/>
                  <a:pt x="97" y="75"/>
                  <a:pt x="97" y="75"/>
                </a:cubicBezTo>
                <a:cubicBezTo>
                  <a:pt x="97" y="40"/>
                  <a:pt x="97" y="40"/>
                  <a:pt x="97" y="40"/>
                </a:cubicBezTo>
                <a:lnTo>
                  <a:pt x="92"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7">
            <a:extLst>
              <a:ext uri="{FF2B5EF4-FFF2-40B4-BE49-F238E27FC236}">
                <a16:creationId xmlns:a16="http://schemas.microsoft.com/office/drawing/2014/main" id="{FE2F7F0A-1AF4-109D-2C0B-3B40DAA154CE}"/>
              </a:ext>
            </a:extLst>
          </p:cNvPr>
          <p:cNvSpPr>
            <a:spLocks noEditPoints="1"/>
          </p:cNvSpPr>
          <p:nvPr/>
        </p:nvSpPr>
        <p:spPr bwMode="auto">
          <a:xfrm>
            <a:off x="4323802" y="586559"/>
            <a:ext cx="532970" cy="492941"/>
          </a:xfrm>
          <a:custGeom>
            <a:avLst/>
            <a:gdLst>
              <a:gd name="T0" fmla="*/ 40 w 160"/>
              <a:gd name="T1" fmla="*/ 1 h 111"/>
              <a:gd name="T2" fmla="*/ 30 w 160"/>
              <a:gd name="T3" fmla="*/ 6 h 111"/>
              <a:gd name="T4" fmla="*/ 24 w 160"/>
              <a:gd name="T5" fmla="*/ 14 h 111"/>
              <a:gd name="T6" fmla="*/ 20 w 160"/>
              <a:gd name="T7" fmla="*/ 25 h 111"/>
              <a:gd name="T8" fmla="*/ 22 w 160"/>
              <a:gd name="T9" fmla="*/ 36 h 111"/>
              <a:gd name="T10" fmla="*/ 27 w 160"/>
              <a:gd name="T11" fmla="*/ 45 h 111"/>
              <a:gd name="T12" fmla="*/ 35 w 160"/>
              <a:gd name="T13" fmla="*/ 52 h 111"/>
              <a:gd name="T14" fmla="*/ 45 w 160"/>
              <a:gd name="T15" fmla="*/ 55 h 111"/>
              <a:gd name="T16" fmla="*/ 57 w 160"/>
              <a:gd name="T17" fmla="*/ 54 h 111"/>
              <a:gd name="T18" fmla="*/ 66 w 160"/>
              <a:gd name="T19" fmla="*/ 49 h 111"/>
              <a:gd name="T20" fmla="*/ 73 w 160"/>
              <a:gd name="T21" fmla="*/ 41 h 111"/>
              <a:gd name="T22" fmla="*/ 76 w 160"/>
              <a:gd name="T23" fmla="*/ 30 h 111"/>
              <a:gd name="T24" fmla="*/ 75 w 160"/>
              <a:gd name="T25" fmla="*/ 19 h 111"/>
              <a:gd name="T26" fmla="*/ 70 w 160"/>
              <a:gd name="T27" fmla="*/ 10 h 111"/>
              <a:gd name="T28" fmla="*/ 62 w 160"/>
              <a:gd name="T29" fmla="*/ 3 h 111"/>
              <a:gd name="T30" fmla="*/ 51 w 160"/>
              <a:gd name="T31" fmla="*/ 0 h 111"/>
              <a:gd name="T32" fmla="*/ 118 w 160"/>
              <a:gd name="T33" fmla="*/ 8 h 111"/>
              <a:gd name="T34" fmla="*/ 103 w 160"/>
              <a:gd name="T35" fmla="*/ 15 h 111"/>
              <a:gd name="T36" fmla="*/ 96 w 160"/>
              <a:gd name="T37" fmla="*/ 29 h 111"/>
              <a:gd name="T38" fmla="*/ 98 w 160"/>
              <a:gd name="T39" fmla="*/ 41 h 111"/>
              <a:gd name="T40" fmla="*/ 111 w 160"/>
              <a:gd name="T41" fmla="*/ 53 h 111"/>
              <a:gd name="T42" fmla="*/ 123 w 160"/>
              <a:gd name="T43" fmla="*/ 55 h 111"/>
              <a:gd name="T44" fmla="*/ 137 w 160"/>
              <a:gd name="T45" fmla="*/ 48 h 111"/>
              <a:gd name="T46" fmla="*/ 144 w 160"/>
              <a:gd name="T47" fmla="*/ 34 h 111"/>
              <a:gd name="T48" fmla="*/ 143 w 160"/>
              <a:gd name="T49" fmla="*/ 22 h 111"/>
              <a:gd name="T50" fmla="*/ 130 w 160"/>
              <a:gd name="T51" fmla="*/ 10 h 111"/>
              <a:gd name="T52" fmla="*/ 118 w 160"/>
              <a:gd name="T53" fmla="*/ 8 h 111"/>
              <a:gd name="T54" fmla="*/ 98 w 160"/>
              <a:gd name="T55" fmla="*/ 65 h 111"/>
              <a:gd name="T56" fmla="*/ 100 w 160"/>
              <a:gd name="T57" fmla="*/ 75 h 111"/>
              <a:gd name="T58" fmla="*/ 104 w 160"/>
              <a:gd name="T59" fmla="*/ 88 h 111"/>
              <a:gd name="T60" fmla="*/ 148 w 160"/>
              <a:gd name="T61" fmla="*/ 103 h 111"/>
              <a:gd name="T62" fmla="*/ 157 w 160"/>
              <a:gd name="T63" fmla="*/ 99 h 111"/>
              <a:gd name="T64" fmla="*/ 160 w 160"/>
              <a:gd name="T65" fmla="*/ 91 h 111"/>
              <a:gd name="T66" fmla="*/ 158 w 160"/>
              <a:gd name="T67" fmla="*/ 80 h 111"/>
              <a:gd name="T68" fmla="*/ 152 w 160"/>
              <a:gd name="T69" fmla="*/ 71 h 111"/>
              <a:gd name="T70" fmla="*/ 143 w 160"/>
              <a:gd name="T71" fmla="*/ 65 h 111"/>
              <a:gd name="T72" fmla="*/ 132 w 160"/>
              <a:gd name="T73" fmla="*/ 63 h 111"/>
              <a:gd name="T74" fmla="*/ 117 w 160"/>
              <a:gd name="T75" fmla="*/ 65 h 111"/>
              <a:gd name="T76" fmla="*/ 108 w 160"/>
              <a:gd name="T77" fmla="*/ 63 h 111"/>
              <a:gd name="T78" fmla="*/ 20 w 160"/>
              <a:gd name="T79" fmla="*/ 65 h 111"/>
              <a:gd name="T80" fmla="*/ 11 w 160"/>
              <a:gd name="T81" fmla="*/ 70 h 111"/>
              <a:gd name="T82" fmla="*/ 4 w 160"/>
              <a:gd name="T83" fmla="*/ 78 h 111"/>
              <a:gd name="T84" fmla="*/ 0 w 160"/>
              <a:gd name="T85" fmla="*/ 89 h 111"/>
              <a:gd name="T86" fmla="*/ 1 w 160"/>
              <a:gd name="T87" fmla="*/ 104 h 111"/>
              <a:gd name="T88" fmla="*/ 8 w 160"/>
              <a:gd name="T89" fmla="*/ 110 h 111"/>
              <a:gd name="T90" fmla="*/ 87 w 160"/>
              <a:gd name="T91" fmla="*/ 110 h 111"/>
              <a:gd name="T92" fmla="*/ 94 w 160"/>
              <a:gd name="T93" fmla="*/ 106 h 111"/>
              <a:gd name="T94" fmla="*/ 96 w 160"/>
              <a:gd name="T95" fmla="*/ 92 h 111"/>
              <a:gd name="T96" fmla="*/ 94 w 160"/>
              <a:gd name="T97" fmla="*/ 81 h 111"/>
              <a:gd name="T98" fmla="*/ 88 w 160"/>
              <a:gd name="T99" fmla="*/ 71 h 111"/>
              <a:gd name="T100" fmla="*/ 79 w 160"/>
              <a:gd name="T101" fmla="*/ 65 h 111"/>
              <a:gd name="T102" fmla="*/ 67 w 160"/>
              <a:gd name="T103" fmla="*/ 63 h 111"/>
              <a:gd name="T104" fmla="*/ 53 w 160"/>
              <a:gd name="T105" fmla="*/ 67 h 111"/>
              <a:gd name="T106" fmla="*/ 31 w 160"/>
              <a:gd name="T107" fmla="*/ 6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11">
                <a:moveTo>
                  <a:pt x="48" y="0"/>
                </a:moveTo>
                <a:lnTo>
                  <a:pt x="45" y="0"/>
                </a:lnTo>
                <a:lnTo>
                  <a:pt x="42" y="0"/>
                </a:lnTo>
                <a:lnTo>
                  <a:pt x="40" y="1"/>
                </a:lnTo>
                <a:lnTo>
                  <a:pt x="37" y="2"/>
                </a:lnTo>
                <a:lnTo>
                  <a:pt x="35" y="3"/>
                </a:lnTo>
                <a:lnTo>
                  <a:pt x="32" y="4"/>
                </a:lnTo>
                <a:lnTo>
                  <a:pt x="30" y="6"/>
                </a:lnTo>
                <a:lnTo>
                  <a:pt x="28" y="8"/>
                </a:lnTo>
                <a:lnTo>
                  <a:pt x="27" y="10"/>
                </a:lnTo>
                <a:lnTo>
                  <a:pt x="25" y="12"/>
                </a:lnTo>
                <a:lnTo>
                  <a:pt x="24" y="14"/>
                </a:lnTo>
                <a:lnTo>
                  <a:pt x="22" y="17"/>
                </a:lnTo>
                <a:lnTo>
                  <a:pt x="22" y="19"/>
                </a:lnTo>
                <a:lnTo>
                  <a:pt x="21" y="22"/>
                </a:lnTo>
                <a:lnTo>
                  <a:pt x="20" y="25"/>
                </a:lnTo>
                <a:lnTo>
                  <a:pt x="20" y="27"/>
                </a:lnTo>
                <a:lnTo>
                  <a:pt x="20" y="30"/>
                </a:lnTo>
                <a:lnTo>
                  <a:pt x="21" y="33"/>
                </a:lnTo>
                <a:lnTo>
                  <a:pt x="22" y="36"/>
                </a:lnTo>
                <a:lnTo>
                  <a:pt x="22" y="38"/>
                </a:lnTo>
                <a:lnTo>
                  <a:pt x="24" y="41"/>
                </a:lnTo>
                <a:lnTo>
                  <a:pt x="25" y="43"/>
                </a:lnTo>
                <a:lnTo>
                  <a:pt x="27" y="45"/>
                </a:lnTo>
                <a:lnTo>
                  <a:pt x="28" y="47"/>
                </a:lnTo>
                <a:lnTo>
                  <a:pt x="30" y="49"/>
                </a:lnTo>
                <a:lnTo>
                  <a:pt x="32" y="51"/>
                </a:lnTo>
                <a:lnTo>
                  <a:pt x="35" y="52"/>
                </a:lnTo>
                <a:lnTo>
                  <a:pt x="37" y="53"/>
                </a:lnTo>
                <a:lnTo>
                  <a:pt x="40" y="54"/>
                </a:lnTo>
                <a:lnTo>
                  <a:pt x="42" y="55"/>
                </a:lnTo>
                <a:lnTo>
                  <a:pt x="45" y="55"/>
                </a:lnTo>
                <a:lnTo>
                  <a:pt x="48" y="55"/>
                </a:lnTo>
                <a:lnTo>
                  <a:pt x="51" y="55"/>
                </a:lnTo>
                <a:lnTo>
                  <a:pt x="54" y="55"/>
                </a:lnTo>
                <a:lnTo>
                  <a:pt x="57" y="54"/>
                </a:lnTo>
                <a:lnTo>
                  <a:pt x="59" y="53"/>
                </a:lnTo>
                <a:lnTo>
                  <a:pt x="62" y="52"/>
                </a:lnTo>
                <a:lnTo>
                  <a:pt x="64" y="51"/>
                </a:lnTo>
                <a:lnTo>
                  <a:pt x="66" y="49"/>
                </a:lnTo>
                <a:lnTo>
                  <a:pt x="68" y="47"/>
                </a:lnTo>
                <a:lnTo>
                  <a:pt x="70" y="45"/>
                </a:lnTo>
                <a:lnTo>
                  <a:pt x="71" y="43"/>
                </a:lnTo>
                <a:lnTo>
                  <a:pt x="73" y="41"/>
                </a:lnTo>
                <a:lnTo>
                  <a:pt x="74" y="38"/>
                </a:lnTo>
                <a:lnTo>
                  <a:pt x="75" y="36"/>
                </a:lnTo>
                <a:lnTo>
                  <a:pt x="76" y="33"/>
                </a:lnTo>
                <a:lnTo>
                  <a:pt x="76" y="30"/>
                </a:lnTo>
                <a:lnTo>
                  <a:pt x="76" y="27"/>
                </a:lnTo>
                <a:lnTo>
                  <a:pt x="76" y="25"/>
                </a:lnTo>
                <a:lnTo>
                  <a:pt x="76" y="22"/>
                </a:lnTo>
                <a:lnTo>
                  <a:pt x="75" y="19"/>
                </a:lnTo>
                <a:lnTo>
                  <a:pt x="74" y="17"/>
                </a:lnTo>
                <a:lnTo>
                  <a:pt x="73" y="14"/>
                </a:lnTo>
                <a:lnTo>
                  <a:pt x="71" y="12"/>
                </a:lnTo>
                <a:lnTo>
                  <a:pt x="70" y="10"/>
                </a:lnTo>
                <a:lnTo>
                  <a:pt x="68" y="8"/>
                </a:lnTo>
                <a:lnTo>
                  <a:pt x="66" y="6"/>
                </a:lnTo>
                <a:lnTo>
                  <a:pt x="64" y="4"/>
                </a:lnTo>
                <a:lnTo>
                  <a:pt x="62" y="3"/>
                </a:lnTo>
                <a:lnTo>
                  <a:pt x="59" y="2"/>
                </a:lnTo>
                <a:lnTo>
                  <a:pt x="57" y="1"/>
                </a:lnTo>
                <a:lnTo>
                  <a:pt x="54" y="0"/>
                </a:lnTo>
                <a:lnTo>
                  <a:pt x="51" y="0"/>
                </a:lnTo>
                <a:lnTo>
                  <a:pt x="48" y="0"/>
                </a:lnTo>
                <a:lnTo>
                  <a:pt x="48" y="0"/>
                </a:lnTo>
                <a:lnTo>
                  <a:pt x="48" y="0"/>
                </a:lnTo>
                <a:close/>
                <a:moveTo>
                  <a:pt x="118" y="8"/>
                </a:moveTo>
                <a:lnTo>
                  <a:pt x="116" y="8"/>
                </a:lnTo>
                <a:lnTo>
                  <a:pt x="111" y="10"/>
                </a:lnTo>
                <a:lnTo>
                  <a:pt x="107" y="11"/>
                </a:lnTo>
                <a:lnTo>
                  <a:pt x="103" y="15"/>
                </a:lnTo>
                <a:lnTo>
                  <a:pt x="100" y="18"/>
                </a:lnTo>
                <a:lnTo>
                  <a:pt x="98" y="22"/>
                </a:lnTo>
                <a:lnTo>
                  <a:pt x="97" y="27"/>
                </a:lnTo>
                <a:lnTo>
                  <a:pt x="96" y="29"/>
                </a:lnTo>
                <a:lnTo>
                  <a:pt x="96" y="31"/>
                </a:lnTo>
                <a:lnTo>
                  <a:pt x="96" y="34"/>
                </a:lnTo>
                <a:lnTo>
                  <a:pt x="97" y="36"/>
                </a:lnTo>
                <a:lnTo>
                  <a:pt x="98" y="41"/>
                </a:lnTo>
                <a:lnTo>
                  <a:pt x="100" y="45"/>
                </a:lnTo>
                <a:lnTo>
                  <a:pt x="103" y="48"/>
                </a:lnTo>
                <a:lnTo>
                  <a:pt x="107" y="51"/>
                </a:lnTo>
                <a:lnTo>
                  <a:pt x="111" y="53"/>
                </a:lnTo>
                <a:lnTo>
                  <a:pt x="116" y="55"/>
                </a:lnTo>
                <a:lnTo>
                  <a:pt x="118" y="55"/>
                </a:lnTo>
                <a:lnTo>
                  <a:pt x="120" y="55"/>
                </a:lnTo>
                <a:lnTo>
                  <a:pt x="123" y="55"/>
                </a:lnTo>
                <a:lnTo>
                  <a:pt x="125" y="55"/>
                </a:lnTo>
                <a:lnTo>
                  <a:pt x="130" y="53"/>
                </a:lnTo>
                <a:lnTo>
                  <a:pt x="134" y="51"/>
                </a:lnTo>
                <a:lnTo>
                  <a:pt x="137" y="48"/>
                </a:lnTo>
                <a:lnTo>
                  <a:pt x="140" y="45"/>
                </a:lnTo>
                <a:lnTo>
                  <a:pt x="143" y="41"/>
                </a:lnTo>
                <a:lnTo>
                  <a:pt x="144" y="36"/>
                </a:lnTo>
                <a:lnTo>
                  <a:pt x="144" y="34"/>
                </a:lnTo>
                <a:lnTo>
                  <a:pt x="144" y="31"/>
                </a:lnTo>
                <a:lnTo>
                  <a:pt x="144" y="29"/>
                </a:lnTo>
                <a:lnTo>
                  <a:pt x="144" y="27"/>
                </a:lnTo>
                <a:lnTo>
                  <a:pt x="143" y="22"/>
                </a:lnTo>
                <a:lnTo>
                  <a:pt x="140" y="18"/>
                </a:lnTo>
                <a:lnTo>
                  <a:pt x="137" y="15"/>
                </a:lnTo>
                <a:lnTo>
                  <a:pt x="134" y="11"/>
                </a:lnTo>
                <a:lnTo>
                  <a:pt x="130" y="10"/>
                </a:lnTo>
                <a:lnTo>
                  <a:pt x="125" y="8"/>
                </a:lnTo>
                <a:lnTo>
                  <a:pt x="123" y="8"/>
                </a:lnTo>
                <a:lnTo>
                  <a:pt x="118" y="8"/>
                </a:lnTo>
                <a:lnTo>
                  <a:pt x="118" y="8"/>
                </a:lnTo>
                <a:close/>
                <a:moveTo>
                  <a:pt x="108" y="63"/>
                </a:moveTo>
                <a:lnTo>
                  <a:pt x="104" y="63"/>
                </a:lnTo>
                <a:lnTo>
                  <a:pt x="101" y="64"/>
                </a:lnTo>
                <a:lnTo>
                  <a:pt x="98" y="65"/>
                </a:lnTo>
                <a:lnTo>
                  <a:pt x="94" y="67"/>
                </a:lnTo>
                <a:lnTo>
                  <a:pt x="96" y="69"/>
                </a:lnTo>
                <a:lnTo>
                  <a:pt x="98" y="72"/>
                </a:lnTo>
                <a:lnTo>
                  <a:pt x="100" y="75"/>
                </a:lnTo>
                <a:lnTo>
                  <a:pt x="102" y="78"/>
                </a:lnTo>
                <a:lnTo>
                  <a:pt x="103" y="81"/>
                </a:lnTo>
                <a:lnTo>
                  <a:pt x="104" y="85"/>
                </a:lnTo>
                <a:lnTo>
                  <a:pt x="104" y="88"/>
                </a:lnTo>
                <a:lnTo>
                  <a:pt x="104" y="92"/>
                </a:lnTo>
                <a:lnTo>
                  <a:pt x="104" y="101"/>
                </a:lnTo>
                <a:lnTo>
                  <a:pt x="104" y="103"/>
                </a:lnTo>
                <a:lnTo>
                  <a:pt x="148" y="103"/>
                </a:lnTo>
                <a:lnTo>
                  <a:pt x="151" y="102"/>
                </a:lnTo>
                <a:lnTo>
                  <a:pt x="153" y="102"/>
                </a:lnTo>
                <a:lnTo>
                  <a:pt x="155" y="101"/>
                </a:lnTo>
                <a:lnTo>
                  <a:pt x="157" y="99"/>
                </a:lnTo>
                <a:lnTo>
                  <a:pt x="158" y="98"/>
                </a:lnTo>
                <a:lnTo>
                  <a:pt x="159" y="96"/>
                </a:lnTo>
                <a:lnTo>
                  <a:pt x="160" y="93"/>
                </a:lnTo>
                <a:lnTo>
                  <a:pt x="160" y="91"/>
                </a:lnTo>
                <a:lnTo>
                  <a:pt x="160" y="88"/>
                </a:lnTo>
                <a:lnTo>
                  <a:pt x="160" y="85"/>
                </a:lnTo>
                <a:lnTo>
                  <a:pt x="159" y="83"/>
                </a:lnTo>
                <a:lnTo>
                  <a:pt x="158" y="80"/>
                </a:lnTo>
                <a:lnTo>
                  <a:pt x="157" y="78"/>
                </a:lnTo>
                <a:lnTo>
                  <a:pt x="155" y="75"/>
                </a:lnTo>
                <a:lnTo>
                  <a:pt x="154" y="73"/>
                </a:lnTo>
                <a:lnTo>
                  <a:pt x="152" y="71"/>
                </a:lnTo>
                <a:lnTo>
                  <a:pt x="150" y="69"/>
                </a:lnTo>
                <a:lnTo>
                  <a:pt x="148" y="68"/>
                </a:lnTo>
                <a:lnTo>
                  <a:pt x="146" y="67"/>
                </a:lnTo>
                <a:lnTo>
                  <a:pt x="143" y="65"/>
                </a:lnTo>
                <a:lnTo>
                  <a:pt x="141" y="64"/>
                </a:lnTo>
                <a:lnTo>
                  <a:pt x="138" y="64"/>
                </a:lnTo>
                <a:lnTo>
                  <a:pt x="135" y="63"/>
                </a:lnTo>
                <a:lnTo>
                  <a:pt x="132" y="63"/>
                </a:lnTo>
                <a:lnTo>
                  <a:pt x="131" y="63"/>
                </a:lnTo>
                <a:lnTo>
                  <a:pt x="126" y="65"/>
                </a:lnTo>
                <a:lnTo>
                  <a:pt x="123" y="65"/>
                </a:lnTo>
                <a:lnTo>
                  <a:pt x="117" y="65"/>
                </a:lnTo>
                <a:lnTo>
                  <a:pt x="114" y="65"/>
                </a:lnTo>
                <a:lnTo>
                  <a:pt x="109" y="63"/>
                </a:lnTo>
                <a:lnTo>
                  <a:pt x="108" y="63"/>
                </a:lnTo>
                <a:lnTo>
                  <a:pt x="108" y="63"/>
                </a:lnTo>
                <a:close/>
                <a:moveTo>
                  <a:pt x="29" y="63"/>
                </a:moveTo>
                <a:lnTo>
                  <a:pt x="26" y="63"/>
                </a:lnTo>
                <a:lnTo>
                  <a:pt x="23" y="64"/>
                </a:lnTo>
                <a:lnTo>
                  <a:pt x="20" y="65"/>
                </a:lnTo>
                <a:lnTo>
                  <a:pt x="18" y="65"/>
                </a:lnTo>
                <a:lnTo>
                  <a:pt x="15" y="67"/>
                </a:lnTo>
                <a:lnTo>
                  <a:pt x="13" y="68"/>
                </a:lnTo>
                <a:lnTo>
                  <a:pt x="11" y="70"/>
                </a:lnTo>
                <a:lnTo>
                  <a:pt x="9" y="71"/>
                </a:lnTo>
                <a:lnTo>
                  <a:pt x="7" y="73"/>
                </a:lnTo>
                <a:lnTo>
                  <a:pt x="5" y="76"/>
                </a:lnTo>
                <a:lnTo>
                  <a:pt x="4" y="78"/>
                </a:lnTo>
                <a:lnTo>
                  <a:pt x="2" y="81"/>
                </a:lnTo>
                <a:lnTo>
                  <a:pt x="1" y="83"/>
                </a:lnTo>
                <a:lnTo>
                  <a:pt x="1" y="86"/>
                </a:lnTo>
                <a:lnTo>
                  <a:pt x="0" y="89"/>
                </a:lnTo>
                <a:lnTo>
                  <a:pt x="0" y="92"/>
                </a:lnTo>
                <a:lnTo>
                  <a:pt x="0" y="99"/>
                </a:lnTo>
                <a:lnTo>
                  <a:pt x="0" y="101"/>
                </a:lnTo>
                <a:lnTo>
                  <a:pt x="1" y="104"/>
                </a:lnTo>
                <a:lnTo>
                  <a:pt x="2" y="106"/>
                </a:lnTo>
                <a:lnTo>
                  <a:pt x="4" y="107"/>
                </a:lnTo>
                <a:lnTo>
                  <a:pt x="6" y="109"/>
                </a:lnTo>
                <a:lnTo>
                  <a:pt x="8" y="110"/>
                </a:lnTo>
                <a:lnTo>
                  <a:pt x="10" y="110"/>
                </a:lnTo>
                <a:lnTo>
                  <a:pt x="12" y="111"/>
                </a:lnTo>
                <a:lnTo>
                  <a:pt x="84" y="111"/>
                </a:lnTo>
                <a:lnTo>
                  <a:pt x="87" y="110"/>
                </a:lnTo>
                <a:lnTo>
                  <a:pt x="89" y="110"/>
                </a:lnTo>
                <a:lnTo>
                  <a:pt x="91" y="109"/>
                </a:lnTo>
                <a:lnTo>
                  <a:pt x="93" y="107"/>
                </a:lnTo>
                <a:lnTo>
                  <a:pt x="94" y="106"/>
                </a:lnTo>
                <a:lnTo>
                  <a:pt x="95" y="104"/>
                </a:lnTo>
                <a:lnTo>
                  <a:pt x="96" y="101"/>
                </a:lnTo>
                <a:lnTo>
                  <a:pt x="96" y="99"/>
                </a:lnTo>
                <a:lnTo>
                  <a:pt x="96" y="92"/>
                </a:lnTo>
                <a:lnTo>
                  <a:pt x="96" y="89"/>
                </a:lnTo>
                <a:lnTo>
                  <a:pt x="96" y="86"/>
                </a:lnTo>
                <a:lnTo>
                  <a:pt x="95" y="83"/>
                </a:lnTo>
                <a:lnTo>
                  <a:pt x="94" y="81"/>
                </a:lnTo>
                <a:lnTo>
                  <a:pt x="93" y="78"/>
                </a:lnTo>
                <a:lnTo>
                  <a:pt x="92" y="76"/>
                </a:lnTo>
                <a:lnTo>
                  <a:pt x="90" y="73"/>
                </a:lnTo>
                <a:lnTo>
                  <a:pt x="88" y="71"/>
                </a:lnTo>
                <a:lnTo>
                  <a:pt x="86" y="70"/>
                </a:lnTo>
                <a:lnTo>
                  <a:pt x="83" y="68"/>
                </a:lnTo>
                <a:lnTo>
                  <a:pt x="81" y="67"/>
                </a:lnTo>
                <a:lnTo>
                  <a:pt x="79" y="65"/>
                </a:lnTo>
                <a:lnTo>
                  <a:pt x="76" y="65"/>
                </a:lnTo>
                <a:lnTo>
                  <a:pt x="73" y="64"/>
                </a:lnTo>
                <a:lnTo>
                  <a:pt x="70" y="63"/>
                </a:lnTo>
                <a:lnTo>
                  <a:pt x="67" y="63"/>
                </a:lnTo>
                <a:lnTo>
                  <a:pt x="65" y="63"/>
                </a:lnTo>
                <a:lnTo>
                  <a:pt x="61" y="65"/>
                </a:lnTo>
                <a:lnTo>
                  <a:pt x="57" y="66"/>
                </a:lnTo>
                <a:lnTo>
                  <a:pt x="53" y="67"/>
                </a:lnTo>
                <a:lnTo>
                  <a:pt x="44" y="67"/>
                </a:lnTo>
                <a:lnTo>
                  <a:pt x="39" y="66"/>
                </a:lnTo>
                <a:lnTo>
                  <a:pt x="35" y="65"/>
                </a:lnTo>
                <a:lnTo>
                  <a:pt x="31" y="63"/>
                </a:lnTo>
                <a:lnTo>
                  <a:pt x="29" y="63"/>
                </a:lnTo>
                <a:lnTo>
                  <a:pt x="29"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a:extLst>
              <a:ext uri="{FF2B5EF4-FFF2-40B4-BE49-F238E27FC236}">
                <a16:creationId xmlns:a16="http://schemas.microsoft.com/office/drawing/2014/main" id="{1CB6A863-2AC5-B277-9723-3466AF4308F4}"/>
              </a:ext>
            </a:extLst>
          </p:cNvPr>
          <p:cNvSpPr>
            <a:spLocks noEditPoints="1"/>
          </p:cNvSpPr>
          <p:nvPr/>
        </p:nvSpPr>
        <p:spPr bwMode="auto">
          <a:xfrm>
            <a:off x="7301239" y="532810"/>
            <a:ext cx="674097" cy="574195"/>
          </a:xfrm>
          <a:custGeom>
            <a:avLst/>
            <a:gdLst>
              <a:gd name="T0" fmla="*/ 66 w 161"/>
              <a:gd name="T1" fmla="*/ 90 h 160"/>
              <a:gd name="T2" fmla="*/ 37 w 161"/>
              <a:gd name="T3" fmla="*/ 65 h 160"/>
              <a:gd name="T4" fmla="*/ 11 w 161"/>
              <a:gd name="T5" fmla="*/ 48 h 160"/>
              <a:gd name="T6" fmla="*/ 1 w 161"/>
              <a:gd name="T7" fmla="*/ 106 h 160"/>
              <a:gd name="T8" fmla="*/ 0 w 161"/>
              <a:gd name="T9" fmla="*/ 155 h 160"/>
              <a:gd name="T10" fmla="*/ 9 w 161"/>
              <a:gd name="T11" fmla="*/ 157 h 160"/>
              <a:gd name="T12" fmla="*/ 48 w 161"/>
              <a:gd name="T13" fmla="*/ 150 h 160"/>
              <a:gd name="T14" fmla="*/ 75 w 161"/>
              <a:gd name="T15" fmla="*/ 143 h 160"/>
              <a:gd name="T16" fmla="*/ 37 w 161"/>
              <a:gd name="T17" fmla="*/ 48 h 160"/>
              <a:gd name="T18" fmla="*/ 28 w 161"/>
              <a:gd name="T19" fmla="*/ 38 h 160"/>
              <a:gd name="T20" fmla="*/ 40 w 161"/>
              <a:gd name="T21" fmla="*/ 123 h 160"/>
              <a:gd name="T22" fmla="*/ 62 w 161"/>
              <a:gd name="T23" fmla="*/ 151 h 160"/>
              <a:gd name="T24" fmla="*/ 49 w 161"/>
              <a:gd name="T25" fmla="*/ 118 h 160"/>
              <a:gd name="T26" fmla="*/ 10 w 161"/>
              <a:gd name="T27" fmla="*/ 113 h 160"/>
              <a:gd name="T28" fmla="*/ 23 w 161"/>
              <a:gd name="T29" fmla="*/ 67 h 160"/>
              <a:gd name="T30" fmla="*/ 39 w 161"/>
              <a:gd name="T31" fmla="*/ 85 h 160"/>
              <a:gd name="T32" fmla="*/ 51 w 161"/>
              <a:gd name="T33" fmla="*/ 95 h 160"/>
              <a:gd name="T34" fmla="*/ 24 w 161"/>
              <a:gd name="T35" fmla="*/ 90 h 160"/>
              <a:gd name="T36" fmla="*/ 33 w 161"/>
              <a:gd name="T37" fmla="*/ 104 h 160"/>
              <a:gd name="T38" fmla="*/ 65 w 161"/>
              <a:gd name="T39" fmla="*/ 145 h 160"/>
              <a:gd name="T40" fmla="*/ 160 w 161"/>
              <a:gd name="T41" fmla="*/ 106 h 160"/>
              <a:gd name="T42" fmla="*/ 150 w 161"/>
              <a:gd name="T43" fmla="*/ 48 h 160"/>
              <a:gd name="T44" fmla="*/ 124 w 161"/>
              <a:gd name="T45" fmla="*/ 65 h 160"/>
              <a:gd name="T46" fmla="*/ 94 w 161"/>
              <a:gd name="T47" fmla="*/ 90 h 160"/>
              <a:gd name="T48" fmla="*/ 85 w 161"/>
              <a:gd name="T49" fmla="*/ 143 h 160"/>
              <a:gd name="T50" fmla="*/ 112 w 161"/>
              <a:gd name="T51" fmla="*/ 149 h 160"/>
              <a:gd name="T52" fmla="*/ 150 w 161"/>
              <a:gd name="T53" fmla="*/ 157 h 160"/>
              <a:gd name="T54" fmla="*/ 159 w 161"/>
              <a:gd name="T55" fmla="*/ 154 h 160"/>
              <a:gd name="T56" fmla="*/ 132 w 161"/>
              <a:gd name="T57" fmla="*/ 38 h 160"/>
              <a:gd name="T58" fmla="*/ 123 w 161"/>
              <a:gd name="T59" fmla="*/ 48 h 160"/>
              <a:gd name="T60" fmla="*/ 142 w 161"/>
              <a:gd name="T61" fmla="*/ 123 h 160"/>
              <a:gd name="T62" fmla="*/ 146 w 161"/>
              <a:gd name="T63" fmla="*/ 113 h 160"/>
              <a:gd name="T64" fmla="*/ 103 w 161"/>
              <a:gd name="T65" fmla="*/ 147 h 160"/>
              <a:gd name="T66" fmla="*/ 94 w 161"/>
              <a:gd name="T67" fmla="*/ 145 h 160"/>
              <a:gd name="T68" fmla="*/ 127 w 161"/>
              <a:gd name="T69" fmla="*/ 104 h 160"/>
              <a:gd name="T70" fmla="*/ 136 w 161"/>
              <a:gd name="T71" fmla="*/ 89 h 160"/>
              <a:gd name="T72" fmla="*/ 109 w 161"/>
              <a:gd name="T73" fmla="*/ 94 h 160"/>
              <a:gd name="T74" fmla="*/ 122 w 161"/>
              <a:gd name="T75" fmla="*/ 85 h 160"/>
              <a:gd name="T76" fmla="*/ 137 w 161"/>
              <a:gd name="T77" fmla="*/ 66 h 160"/>
              <a:gd name="T78" fmla="*/ 146 w 161"/>
              <a:gd name="T79" fmla="*/ 113 h 160"/>
              <a:gd name="T80" fmla="*/ 103 w 161"/>
              <a:gd name="T81" fmla="*/ 53 h 160"/>
              <a:gd name="T82" fmla="*/ 113 w 161"/>
              <a:gd name="T83" fmla="*/ 15 h 160"/>
              <a:gd name="T84" fmla="*/ 47 w 161"/>
              <a:gd name="T85" fmla="*/ 15 h 160"/>
              <a:gd name="T86" fmla="*/ 78 w 161"/>
              <a:gd name="T87" fmla="*/ 38 h 160"/>
              <a:gd name="T88" fmla="*/ 94 w 161"/>
              <a:gd name="T89" fmla="*/ 41 h 160"/>
              <a:gd name="T90" fmla="*/ 61 w 161"/>
              <a:gd name="T91" fmla="*/ 29 h 160"/>
              <a:gd name="T92" fmla="*/ 61 w 161"/>
              <a:gd name="T93" fmla="*/ 9 h 160"/>
              <a:gd name="T94" fmla="*/ 104 w 161"/>
              <a:gd name="T95" fmla="*/ 24 h 160"/>
              <a:gd name="T96" fmla="*/ 94 w 161"/>
              <a:gd name="T97" fmla="*/ 4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 h="160">
                <a:moveTo>
                  <a:pt x="65" y="106"/>
                </a:moveTo>
                <a:cubicBezTo>
                  <a:pt x="65" y="104"/>
                  <a:pt x="64" y="102"/>
                  <a:pt x="62" y="100"/>
                </a:cubicBezTo>
                <a:cubicBezTo>
                  <a:pt x="64" y="97"/>
                  <a:pt x="66" y="94"/>
                  <a:pt x="66" y="90"/>
                </a:cubicBezTo>
                <a:cubicBezTo>
                  <a:pt x="66" y="82"/>
                  <a:pt x="59" y="76"/>
                  <a:pt x="52" y="76"/>
                </a:cubicBezTo>
                <a:cubicBezTo>
                  <a:pt x="42" y="76"/>
                  <a:pt x="42" y="76"/>
                  <a:pt x="42" y="76"/>
                </a:cubicBezTo>
                <a:cubicBezTo>
                  <a:pt x="37" y="65"/>
                  <a:pt x="37" y="65"/>
                  <a:pt x="37" y="65"/>
                </a:cubicBezTo>
                <a:cubicBezTo>
                  <a:pt x="43" y="62"/>
                  <a:pt x="48" y="55"/>
                  <a:pt x="48" y="48"/>
                </a:cubicBezTo>
                <a:cubicBezTo>
                  <a:pt x="48" y="38"/>
                  <a:pt x="39" y="29"/>
                  <a:pt x="29" y="29"/>
                </a:cubicBezTo>
                <a:cubicBezTo>
                  <a:pt x="19" y="29"/>
                  <a:pt x="11" y="38"/>
                  <a:pt x="11" y="48"/>
                </a:cubicBezTo>
                <a:cubicBezTo>
                  <a:pt x="11" y="53"/>
                  <a:pt x="13" y="58"/>
                  <a:pt x="15" y="61"/>
                </a:cubicBezTo>
                <a:cubicBezTo>
                  <a:pt x="13" y="62"/>
                  <a:pt x="11" y="65"/>
                  <a:pt x="11" y="68"/>
                </a:cubicBezTo>
                <a:cubicBezTo>
                  <a:pt x="1" y="106"/>
                  <a:pt x="1" y="106"/>
                  <a:pt x="1" y="106"/>
                </a:cubicBezTo>
                <a:cubicBezTo>
                  <a:pt x="0" y="110"/>
                  <a:pt x="1" y="114"/>
                  <a:pt x="3" y="118"/>
                </a:cubicBezTo>
                <a:cubicBezTo>
                  <a:pt x="5" y="119"/>
                  <a:pt x="6" y="121"/>
                  <a:pt x="8" y="122"/>
                </a:cubicBezTo>
                <a:cubicBezTo>
                  <a:pt x="0" y="155"/>
                  <a:pt x="0" y="155"/>
                  <a:pt x="0" y="155"/>
                </a:cubicBezTo>
                <a:cubicBezTo>
                  <a:pt x="0" y="157"/>
                  <a:pt x="1" y="160"/>
                  <a:pt x="3" y="160"/>
                </a:cubicBezTo>
                <a:cubicBezTo>
                  <a:pt x="4" y="160"/>
                  <a:pt x="4" y="160"/>
                  <a:pt x="5" y="160"/>
                </a:cubicBezTo>
                <a:cubicBezTo>
                  <a:pt x="7" y="160"/>
                  <a:pt x="9" y="159"/>
                  <a:pt x="9" y="157"/>
                </a:cubicBezTo>
                <a:cubicBezTo>
                  <a:pt x="13" y="142"/>
                  <a:pt x="13" y="142"/>
                  <a:pt x="13" y="142"/>
                </a:cubicBezTo>
                <a:cubicBezTo>
                  <a:pt x="45" y="142"/>
                  <a:pt x="45" y="142"/>
                  <a:pt x="45" y="142"/>
                </a:cubicBezTo>
                <a:cubicBezTo>
                  <a:pt x="48" y="150"/>
                  <a:pt x="48" y="150"/>
                  <a:pt x="48" y="150"/>
                </a:cubicBezTo>
                <a:cubicBezTo>
                  <a:pt x="49" y="156"/>
                  <a:pt x="55" y="160"/>
                  <a:pt x="61" y="160"/>
                </a:cubicBezTo>
                <a:cubicBezTo>
                  <a:pt x="62" y="160"/>
                  <a:pt x="63" y="160"/>
                  <a:pt x="65" y="160"/>
                </a:cubicBezTo>
                <a:cubicBezTo>
                  <a:pt x="72" y="158"/>
                  <a:pt x="77" y="150"/>
                  <a:pt x="75" y="143"/>
                </a:cubicBezTo>
                <a:lnTo>
                  <a:pt x="65" y="106"/>
                </a:lnTo>
                <a:close/>
                <a:moveTo>
                  <a:pt x="28" y="38"/>
                </a:moveTo>
                <a:cubicBezTo>
                  <a:pt x="33" y="38"/>
                  <a:pt x="37" y="43"/>
                  <a:pt x="37" y="48"/>
                </a:cubicBezTo>
                <a:cubicBezTo>
                  <a:pt x="37" y="53"/>
                  <a:pt x="33" y="58"/>
                  <a:pt x="28" y="58"/>
                </a:cubicBezTo>
                <a:cubicBezTo>
                  <a:pt x="23" y="58"/>
                  <a:pt x="18" y="53"/>
                  <a:pt x="18" y="48"/>
                </a:cubicBezTo>
                <a:cubicBezTo>
                  <a:pt x="18" y="43"/>
                  <a:pt x="23" y="38"/>
                  <a:pt x="28" y="38"/>
                </a:cubicBezTo>
                <a:close/>
                <a:moveTo>
                  <a:pt x="15" y="132"/>
                </a:moveTo>
                <a:cubicBezTo>
                  <a:pt x="17" y="123"/>
                  <a:pt x="17" y="123"/>
                  <a:pt x="17" y="123"/>
                </a:cubicBezTo>
                <a:cubicBezTo>
                  <a:pt x="40" y="123"/>
                  <a:pt x="40" y="123"/>
                  <a:pt x="40" y="123"/>
                </a:cubicBezTo>
                <a:cubicBezTo>
                  <a:pt x="42" y="132"/>
                  <a:pt x="42" y="132"/>
                  <a:pt x="42" y="132"/>
                </a:cubicBezTo>
                <a:lnTo>
                  <a:pt x="15" y="132"/>
                </a:lnTo>
                <a:close/>
                <a:moveTo>
                  <a:pt x="62" y="151"/>
                </a:moveTo>
                <a:cubicBezTo>
                  <a:pt x="62" y="151"/>
                  <a:pt x="62" y="151"/>
                  <a:pt x="61" y="151"/>
                </a:cubicBezTo>
                <a:cubicBezTo>
                  <a:pt x="59" y="151"/>
                  <a:pt x="58" y="150"/>
                  <a:pt x="56" y="148"/>
                </a:cubicBezTo>
                <a:cubicBezTo>
                  <a:pt x="49" y="118"/>
                  <a:pt x="49" y="118"/>
                  <a:pt x="49" y="118"/>
                </a:cubicBezTo>
                <a:cubicBezTo>
                  <a:pt x="48" y="116"/>
                  <a:pt x="47" y="114"/>
                  <a:pt x="44" y="114"/>
                </a:cubicBezTo>
                <a:cubicBezTo>
                  <a:pt x="14" y="114"/>
                  <a:pt x="14" y="114"/>
                  <a:pt x="14" y="114"/>
                </a:cubicBezTo>
                <a:cubicBezTo>
                  <a:pt x="12" y="114"/>
                  <a:pt x="11" y="113"/>
                  <a:pt x="10" y="113"/>
                </a:cubicBezTo>
                <a:cubicBezTo>
                  <a:pt x="9" y="110"/>
                  <a:pt x="9" y="109"/>
                  <a:pt x="9" y="108"/>
                </a:cubicBezTo>
                <a:cubicBezTo>
                  <a:pt x="19" y="70"/>
                  <a:pt x="19" y="70"/>
                  <a:pt x="19" y="70"/>
                </a:cubicBezTo>
                <a:cubicBezTo>
                  <a:pt x="20" y="68"/>
                  <a:pt x="22" y="67"/>
                  <a:pt x="23" y="67"/>
                </a:cubicBezTo>
                <a:cubicBezTo>
                  <a:pt x="25" y="67"/>
                  <a:pt x="27" y="68"/>
                  <a:pt x="28" y="70"/>
                </a:cubicBezTo>
                <a:cubicBezTo>
                  <a:pt x="34" y="83"/>
                  <a:pt x="34" y="83"/>
                  <a:pt x="34" y="83"/>
                </a:cubicBezTo>
                <a:cubicBezTo>
                  <a:pt x="35" y="84"/>
                  <a:pt x="37" y="85"/>
                  <a:pt x="39" y="85"/>
                </a:cubicBezTo>
                <a:cubicBezTo>
                  <a:pt x="51" y="85"/>
                  <a:pt x="51" y="85"/>
                  <a:pt x="51" y="85"/>
                </a:cubicBezTo>
                <a:cubicBezTo>
                  <a:pt x="54" y="85"/>
                  <a:pt x="56" y="87"/>
                  <a:pt x="56" y="90"/>
                </a:cubicBezTo>
                <a:cubicBezTo>
                  <a:pt x="56" y="93"/>
                  <a:pt x="54" y="95"/>
                  <a:pt x="51" y="95"/>
                </a:cubicBezTo>
                <a:cubicBezTo>
                  <a:pt x="33" y="95"/>
                  <a:pt x="33" y="95"/>
                  <a:pt x="33" y="95"/>
                </a:cubicBezTo>
                <a:cubicBezTo>
                  <a:pt x="31" y="95"/>
                  <a:pt x="29" y="94"/>
                  <a:pt x="28" y="92"/>
                </a:cubicBezTo>
                <a:cubicBezTo>
                  <a:pt x="28" y="91"/>
                  <a:pt x="26" y="90"/>
                  <a:pt x="24" y="90"/>
                </a:cubicBezTo>
                <a:cubicBezTo>
                  <a:pt x="23" y="90"/>
                  <a:pt x="23" y="90"/>
                  <a:pt x="22" y="90"/>
                </a:cubicBezTo>
                <a:cubicBezTo>
                  <a:pt x="20" y="91"/>
                  <a:pt x="19" y="94"/>
                  <a:pt x="20" y="96"/>
                </a:cubicBezTo>
                <a:cubicBezTo>
                  <a:pt x="23" y="102"/>
                  <a:pt x="27" y="104"/>
                  <a:pt x="33" y="104"/>
                </a:cubicBezTo>
                <a:cubicBezTo>
                  <a:pt x="51" y="104"/>
                  <a:pt x="51" y="104"/>
                  <a:pt x="51" y="104"/>
                </a:cubicBezTo>
                <a:cubicBezTo>
                  <a:pt x="53" y="104"/>
                  <a:pt x="56" y="106"/>
                  <a:pt x="56" y="108"/>
                </a:cubicBezTo>
                <a:cubicBezTo>
                  <a:pt x="65" y="145"/>
                  <a:pt x="65" y="145"/>
                  <a:pt x="65" y="145"/>
                </a:cubicBezTo>
                <a:cubicBezTo>
                  <a:pt x="66" y="148"/>
                  <a:pt x="65" y="151"/>
                  <a:pt x="62" y="151"/>
                </a:cubicBezTo>
                <a:close/>
                <a:moveTo>
                  <a:pt x="152" y="121"/>
                </a:moveTo>
                <a:cubicBezTo>
                  <a:pt x="158" y="119"/>
                  <a:pt x="161" y="112"/>
                  <a:pt x="160" y="106"/>
                </a:cubicBezTo>
                <a:cubicBezTo>
                  <a:pt x="150" y="68"/>
                  <a:pt x="150" y="68"/>
                  <a:pt x="150" y="68"/>
                </a:cubicBezTo>
                <a:cubicBezTo>
                  <a:pt x="149" y="65"/>
                  <a:pt x="148" y="63"/>
                  <a:pt x="145" y="61"/>
                </a:cubicBezTo>
                <a:cubicBezTo>
                  <a:pt x="148" y="57"/>
                  <a:pt x="150" y="53"/>
                  <a:pt x="150" y="48"/>
                </a:cubicBezTo>
                <a:cubicBezTo>
                  <a:pt x="150" y="38"/>
                  <a:pt x="141" y="29"/>
                  <a:pt x="131" y="29"/>
                </a:cubicBezTo>
                <a:cubicBezTo>
                  <a:pt x="121" y="29"/>
                  <a:pt x="113" y="38"/>
                  <a:pt x="113" y="48"/>
                </a:cubicBezTo>
                <a:cubicBezTo>
                  <a:pt x="113" y="55"/>
                  <a:pt x="117" y="62"/>
                  <a:pt x="124" y="65"/>
                </a:cubicBezTo>
                <a:cubicBezTo>
                  <a:pt x="118" y="76"/>
                  <a:pt x="118" y="76"/>
                  <a:pt x="118" y="76"/>
                </a:cubicBezTo>
                <a:cubicBezTo>
                  <a:pt x="108" y="76"/>
                  <a:pt x="108" y="76"/>
                  <a:pt x="108" y="76"/>
                </a:cubicBezTo>
                <a:cubicBezTo>
                  <a:pt x="100" y="76"/>
                  <a:pt x="94" y="83"/>
                  <a:pt x="94" y="90"/>
                </a:cubicBezTo>
                <a:cubicBezTo>
                  <a:pt x="94" y="94"/>
                  <a:pt x="96" y="97"/>
                  <a:pt x="98" y="100"/>
                </a:cubicBezTo>
                <a:cubicBezTo>
                  <a:pt x="96" y="101"/>
                  <a:pt x="96" y="103"/>
                  <a:pt x="95" y="105"/>
                </a:cubicBezTo>
                <a:cubicBezTo>
                  <a:pt x="85" y="143"/>
                  <a:pt x="85" y="143"/>
                  <a:pt x="85" y="143"/>
                </a:cubicBezTo>
                <a:cubicBezTo>
                  <a:pt x="83" y="150"/>
                  <a:pt x="88" y="157"/>
                  <a:pt x="96" y="160"/>
                </a:cubicBezTo>
                <a:cubicBezTo>
                  <a:pt x="97" y="160"/>
                  <a:pt x="98" y="160"/>
                  <a:pt x="99" y="160"/>
                </a:cubicBezTo>
                <a:cubicBezTo>
                  <a:pt x="105" y="160"/>
                  <a:pt x="111" y="156"/>
                  <a:pt x="112" y="149"/>
                </a:cubicBezTo>
                <a:cubicBezTo>
                  <a:pt x="115" y="141"/>
                  <a:pt x="115" y="141"/>
                  <a:pt x="115" y="141"/>
                </a:cubicBezTo>
                <a:cubicBezTo>
                  <a:pt x="147" y="141"/>
                  <a:pt x="147" y="141"/>
                  <a:pt x="147" y="141"/>
                </a:cubicBezTo>
                <a:cubicBezTo>
                  <a:pt x="150" y="157"/>
                  <a:pt x="150" y="157"/>
                  <a:pt x="150" y="157"/>
                </a:cubicBezTo>
                <a:cubicBezTo>
                  <a:pt x="151" y="159"/>
                  <a:pt x="153" y="160"/>
                  <a:pt x="155" y="160"/>
                </a:cubicBezTo>
                <a:cubicBezTo>
                  <a:pt x="155" y="160"/>
                  <a:pt x="156" y="160"/>
                  <a:pt x="156" y="160"/>
                </a:cubicBezTo>
                <a:cubicBezTo>
                  <a:pt x="159" y="160"/>
                  <a:pt x="161" y="157"/>
                  <a:pt x="159" y="154"/>
                </a:cubicBezTo>
                <a:lnTo>
                  <a:pt x="152" y="121"/>
                </a:lnTo>
                <a:close/>
                <a:moveTo>
                  <a:pt x="123" y="48"/>
                </a:moveTo>
                <a:cubicBezTo>
                  <a:pt x="123" y="43"/>
                  <a:pt x="127" y="38"/>
                  <a:pt x="132" y="38"/>
                </a:cubicBezTo>
                <a:cubicBezTo>
                  <a:pt x="138" y="38"/>
                  <a:pt x="142" y="43"/>
                  <a:pt x="142" y="48"/>
                </a:cubicBezTo>
                <a:cubicBezTo>
                  <a:pt x="142" y="53"/>
                  <a:pt x="138" y="57"/>
                  <a:pt x="132" y="57"/>
                </a:cubicBezTo>
                <a:cubicBezTo>
                  <a:pt x="127" y="57"/>
                  <a:pt x="123" y="53"/>
                  <a:pt x="123" y="48"/>
                </a:cubicBezTo>
                <a:close/>
                <a:moveTo>
                  <a:pt x="117" y="132"/>
                </a:moveTo>
                <a:cubicBezTo>
                  <a:pt x="119" y="123"/>
                  <a:pt x="119" y="123"/>
                  <a:pt x="119" y="123"/>
                </a:cubicBezTo>
                <a:cubicBezTo>
                  <a:pt x="142" y="123"/>
                  <a:pt x="142" y="123"/>
                  <a:pt x="142" y="123"/>
                </a:cubicBezTo>
                <a:cubicBezTo>
                  <a:pt x="144" y="132"/>
                  <a:pt x="144" y="132"/>
                  <a:pt x="144" y="132"/>
                </a:cubicBezTo>
                <a:lnTo>
                  <a:pt x="117" y="132"/>
                </a:lnTo>
                <a:close/>
                <a:moveTo>
                  <a:pt x="146" y="113"/>
                </a:moveTo>
                <a:cubicBezTo>
                  <a:pt x="116" y="113"/>
                  <a:pt x="116" y="113"/>
                  <a:pt x="116" y="113"/>
                </a:cubicBezTo>
                <a:cubicBezTo>
                  <a:pt x="114" y="113"/>
                  <a:pt x="111" y="115"/>
                  <a:pt x="111" y="117"/>
                </a:cubicBezTo>
                <a:cubicBezTo>
                  <a:pt x="103" y="147"/>
                  <a:pt x="103" y="147"/>
                  <a:pt x="103" y="147"/>
                </a:cubicBezTo>
                <a:cubicBezTo>
                  <a:pt x="103" y="149"/>
                  <a:pt x="101" y="151"/>
                  <a:pt x="99" y="151"/>
                </a:cubicBezTo>
                <a:cubicBezTo>
                  <a:pt x="98" y="151"/>
                  <a:pt x="98" y="151"/>
                  <a:pt x="97" y="151"/>
                </a:cubicBezTo>
                <a:cubicBezTo>
                  <a:pt x="95" y="150"/>
                  <a:pt x="93" y="147"/>
                  <a:pt x="94" y="145"/>
                </a:cubicBezTo>
                <a:cubicBezTo>
                  <a:pt x="104" y="107"/>
                  <a:pt x="104" y="107"/>
                  <a:pt x="104" y="107"/>
                </a:cubicBezTo>
                <a:cubicBezTo>
                  <a:pt x="105" y="105"/>
                  <a:pt x="106" y="104"/>
                  <a:pt x="109" y="104"/>
                </a:cubicBezTo>
                <a:cubicBezTo>
                  <a:pt x="127" y="104"/>
                  <a:pt x="127" y="104"/>
                  <a:pt x="127" y="104"/>
                </a:cubicBezTo>
                <a:cubicBezTo>
                  <a:pt x="133" y="104"/>
                  <a:pt x="138" y="100"/>
                  <a:pt x="141" y="96"/>
                </a:cubicBezTo>
                <a:cubicBezTo>
                  <a:pt x="141" y="94"/>
                  <a:pt x="141" y="91"/>
                  <a:pt x="138" y="89"/>
                </a:cubicBezTo>
                <a:cubicBezTo>
                  <a:pt x="137" y="89"/>
                  <a:pt x="137" y="89"/>
                  <a:pt x="136" y="89"/>
                </a:cubicBezTo>
                <a:cubicBezTo>
                  <a:pt x="134" y="89"/>
                  <a:pt x="132" y="90"/>
                  <a:pt x="132" y="92"/>
                </a:cubicBezTo>
                <a:cubicBezTo>
                  <a:pt x="131" y="93"/>
                  <a:pt x="129" y="94"/>
                  <a:pt x="127" y="94"/>
                </a:cubicBezTo>
                <a:cubicBezTo>
                  <a:pt x="109" y="94"/>
                  <a:pt x="109" y="94"/>
                  <a:pt x="109" y="94"/>
                </a:cubicBezTo>
                <a:cubicBezTo>
                  <a:pt x="106" y="94"/>
                  <a:pt x="104" y="92"/>
                  <a:pt x="104" y="89"/>
                </a:cubicBezTo>
                <a:cubicBezTo>
                  <a:pt x="104" y="87"/>
                  <a:pt x="106" y="85"/>
                  <a:pt x="109" y="85"/>
                </a:cubicBezTo>
                <a:cubicBezTo>
                  <a:pt x="122" y="85"/>
                  <a:pt x="122" y="85"/>
                  <a:pt x="122" y="85"/>
                </a:cubicBezTo>
                <a:cubicBezTo>
                  <a:pt x="123" y="85"/>
                  <a:pt x="125" y="83"/>
                  <a:pt x="126" y="82"/>
                </a:cubicBezTo>
                <a:cubicBezTo>
                  <a:pt x="126" y="81"/>
                  <a:pt x="133" y="69"/>
                  <a:pt x="133" y="69"/>
                </a:cubicBezTo>
                <a:cubicBezTo>
                  <a:pt x="134" y="67"/>
                  <a:pt x="135" y="66"/>
                  <a:pt x="137" y="66"/>
                </a:cubicBezTo>
                <a:cubicBezTo>
                  <a:pt x="139" y="66"/>
                  <a:pt x="141" y="67"/>
                  <a:pt x="141" y="70"/>
                </a:cubicBezTo>
                <a:cubicBezTo>
                  <a:pt x="151" y="107"/>
                  <a:pt x="151" y="107"/>
                  <a:pt x="151" y="107"/>
                </a:cubicBezTo>
                <a:cubicBezTo>
                  <a:pt x="151" y="111"/>
                  <a:pt x="149" y="113"/>
                  <a:pt x="146" y="113"/>
                </a:cubicBezTo>
                <a:close/>
                <a:moveTo>
                  <a:pt x="100" y="57"/>
                </a:moveTo>
                <a:cubicBezTo>
                  <a:pt x="100" y="57"/>
                  <a:pt x="100" y="57"/>
                  <a:pt x="101" y="57"/>
                </a:cubicBezTo>
                <a:cubicBezTo>
                  <a:pt x="103" y="57"/>
                  <a:pt x="103" y="55"/>
                  <a:pt x="103" y="53"/>
                </a:cubicBezTo>
                <a:cubicBezTo>
                  <a:pt x="103" y="38"/>
                  <a:pt x="103" y="38"/>
                  <a:pt x="103" y="38"/>
                </a:cubicBezTo>
                <a:cubicBezTo>
                  <a:pt x="109" y="36"/>
                  <a:pt x="113" y="31"/>
                  <a:pt x="113" y="24"/>
                </a:cubicBezTo>
                <a:cubicBezTo>
                  <a:pt x="113" y="15"/>
                  <a:pt x="113" y="15"/>
                  <a:pt x="113" y="15"/>
                </a:cubicBezTo>
                <a:cubicBezTo>
                  <a:pt x="113" y="6"/>
                  <a:pt x="107" y="0"/>
                  <a:pt x="99" y="0"/>
                </a:cubicBezTo>
                <a:cubicBezTo>
                  <a:pt x="61" y="0"/>
                  <a:pt x="61" y="0"/>
                  <a:pt x="61" y="0"/>
                </a:cubicBezTo>
                <a:cubicBezTo>
                  <a:pt x="53" y="0"/>
                  <a:pt x="47" y="7"/>
                  <a:pt x="47" y="15"/>
                </a:cubicBezTo>
                <a:cubicBezTo>
                  <a:pt x="47" y="24"/>
                  <a:pt x="47" y="24"/>
                  <a:pt x="47" y="24"/>
                </a:cubicBezTo>
                <a:cubicBezTo>
                  <a:pt x="47" y="32"/>
                  <a:pt x="54" y="38"/>
                  <a:pt x="61" y="38"/>
                </a:cubicBezTo>
                <a:cubicBezTo>
                  <a:pt x="78" y="38"/>
                  <a:pt x="78" y="38"/>
                  <a:pt x="78" y="38"/>
                </a:cubicBezTo>
                <a:cubicBezTo>
                  <a:pt x="96" y="56"/>
                  <a:pt x="96" y="56"/>
                  <a:pt x="96" y="56"/>
                </a:cubicBezTo>
                <a:cubicBezTo>
                  <a:pt x="97" y="57"/>
                  <a:pt x="98" y="57"/>
                  <a:pt x="100" y="57"/>
                </a:cubicBezTo>
                <a:close/>
                <a:moveTo>
                  <a:pt x="94" y="41"/>
                </a:moveTo>
                <a:cubicBezTo>
                  <a:pt x="83" y="30"/>
                  <a:pt x="83" y="30"/>
                  <a:pt x="83" y="30"/>
                </a:cubicBezTo>
                <a:cubicBezTo>
                  <a:pt x="82" y="29"/>
                  <a:pt x="81" y="29"/>
                  <a:pt x="80" y="29"/>
                </a:cubicBezTo>
                <a:cubicBezTo>
                  <a:pt x="61" y="29"/>
                  <a:pt x="61" y="29"/>
                  <a:pt x="61" y="29"/>
                </a:cubicBezTo>
                <a:cubicBezTo>
                  <a:pt x="58" y="29"/>
                  <a:pt x="56" y="26"/>
                  <a:pt x="56" y="24"/>
                </a:cubicBezTo>
                <a:cubicBezTo>
                  <a:pt x="56" y="14"/>
                  <a:pt x="56" y="14"/>
                  <a:pt x="56" y="14"/>
                </a:cubicBezTo>
                <a:cubicBezTo>
                  <a:pt x="56" y="11"/>
                  <a:pt x="58" y="9"/>
                  <a:pt x="61" y="9"/>
                </a:cubicBezTo>
                <a:cubicBezTo>
                  <a:pt x="99" y="9"/>
                  <a:pt x="99" y="9"/>
                  <a:pt x="99" y="9"/>
                </a:cubicBezTo>
                <a:cubicBezTo>
                  <a:pt x="102" y="9"/>
                  <a:pt x="104" y="11"/>
                  <a:pt x="104" y="14"/>
                </a:cubicBezTo>
                <a:cubicBezTo>
                  <a:pt x="104" y="24"/>
                  <a:pt x="104" y="24"/>
                  <a:pt x="104" y="24"/>
                </a:cubicBezTo>
                <a:cubicBezTo>
                  <a:pt x="104" y="26"/>
                  <a:pt x="102" y="29"/>
                  <a:pt x="99" y="29"/>
                </a:cubicBezTo>
                <a:cubicBezTo>
                  <a:pt x="97" y="29"/>
                  <a:pt x="94" y="32"/>
                  <a:pt x="94" y="34"/>
                </a:cubicBezTo>
                <a:lnTo>
                  <a:pt x="94"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83">
            <a:extLst>
              <a:ext uri="{FF2B5EF4-FFF2-40B4-BE49-F238E27FC236}">
                <a16:creationId xmlns:a16="http://schemas.microsoft.com/office/drawing/2014/main" id="{B2075606-6DE0-B00C-93A2-DF8BA82146CA}"/>
              </a:ext>
            </a:extLst>
          </p:cNvPr>
          <p:cNvSpPr>
            <a:spLocks noEditPoints="1"/>
          </p:cNvSpPr>
          <p:nvPr/>
        </p:nvSpPr>
        <p:spPr bwMode="auto">
          <a:xfrm>
            <a:off x="1226966" y="571597"/>
            <a:ext cx="630641" cy="548337"/>
          </a:xfrm>
          <a:custGeom>
            <a:avLst/>
            <a:gdLst>
              <a:gd name="T0" fmla="*/ 94 w 149"/>
              <a:gd name="T1" fmla="*/ 18 h 160"/>
              <a:gd name="T2" fmla="*/ 61 w 149"/>
              <a:gd name="T3" fmla="*/ 45 h 160"/>
              <a:gd name="T4" fmla="*/ 0 w 149"/>
              <a:gd name="T5" fmla="*/ 70 h 160"/>
              <a:gd name="T6" fmla="*/ 27 w 149"/>
              <a:gd name="T7" fmla="*/ 105 h 160"/>
              <a:gd name="T8" fmla="*/ 37 w 149"/>
              <a:gd name="T9" fmla="*/ 160 h 160"/>
              <a:gd name="T10" fmla="*/ 65 w 149"/>
              <a:gd name="T11" fmla="*/ 150 h 160"/>
              <a:gd name="T12" fmla="*/ 60 w 149"/>
              <a:gd name="T13" fmla="*/ 135 h 160"/>
              <a:gd name="T14" fmla="*/ 60 w 149"/>
              <a:gd name="T15" fmla="*/ 100 h 160"/>
              <a:gd name="T16" fmla="*/ 61 w 149"/>
              <a:gd name="T17" fmla="*/ 98 h 160"/>
              <a:gd name="T18" fmla="*/ 62 w 149"/>
              <a:gd name="T19" fmla="*/ 96 h 160"/>
              <a:gd name="T20" fmla="*/ 64 w 149"/>
              <a:gd name="T21" fmla="*/ 96 h 160"/>
              <a:gd name="T22" fmla="*/ 94 w 149"/>
              <a:gd name="T23" fmla="*/ 122 h 160"/>
              <a:gd name="T24" fmla="*/ 149 w 149"/>
              <a:gd name="T25" fmla="*/ 70 h 160"/>
              <a:gd name="T26" fmla="*/ 92 w 149"/>
              <a:gd name="T27" fmla="*/ 70 h 160"/>
              <a:gd name="T28" fmla="*/ 107 w 149"/>
              <a:gd name="T29" fmla="*/ 55 h 160"/>
              <a:gd name="T30" fmla="*/ 107 w 149"/>
              <a:gd name="T31" fmla="*/ 86 h 160"/>
              <a:gd name="T32" fmla="*/ 92 w 149"/>
              <a:gd name="T33" fmla="*/ 70 h 160"/>
              <a:gd name="T34" fmla="*/ 18 w 149"/>
              <a:gd name="T35" fmla="*/ 55 h 160"/>
              <a:gd name="T36" fmla="*/ 47 w 149"/>
              <a:gd name="T37" fmla="*/ 70 h 160"/>
              <a:gd name="T38" fmla="*/ 18 w 149"/>
              <a:gd name="T39" fmla="*/ 86 h 160"/>
              <a:gd name="T40" fmla="*/ 56 w 149"/>
              <a:gd name="T41" fmla="*/ 150 h 160"/>
              <a:gd name="T42" fmla="*/ 37 w 149"/>
              <a:gd name="T43" fmla="*/ 105 h 160"/>
              <a:gd name="T44" fmla="*/ 37 w 149"/>
              <a:gd name="T45" fmla="*/ 96 h 160"/>
              <a:gd name="T46" fmla="*/ 52 w 149"/>
              <a:gd name="T47" fmla="*/ 96 h 160"/>
              <a:gd name="T48" fmla="*/ 51 w 149"/>
              <a:gd name="T49" fmla="*/ 135 h 160"/>
              <a:gd name="T50" fmla="*/ 56 w 149"/>
              <a:gd name="T51" fmla="*/ 146 h 160"/>
              <a:gd name="T52" fmla="*/ 56 w 149"/>
              <a:gd name="T53" fmla="*/ 150 h 160"/>
              <a:gd name="T54" fmla="*/ 60 w 149"/>
              <a:gd name="T55" fmla="*/ 86 h 160"/>
              <a:gd name="T56" fmla="*/ 51 w 149"/>
              <a:gd name="T57" fmla="*/ 70 h 160"/>
              <a:gd name="T58" fmla="*/ 61 w 149"/>
              <a:gd name="T59" fmla="*/ 55 h 160"/>
              <a:gd name="T60" fmla="*/ 83 w 149"/>
              <a:gd name="T61" fmla="*/ 70 h 160"/>
              <a:gd name="T62" fmla="*/ 61 w 149"/>
              <a:gd name="T63" fmla="*/ 86 h 160"/>
              <a:gd name="T64" fmla="*/ 95 w 149"/>
              <a:gd name="T65" fmla="*/ 96 h 160"/>
              <a:gd name="T66" fmla="*/ 125 w 149"/>
              <a:gd name="T67" fmla="*/ 70 h 160"/>
              <a:gd name="T68" fmla="*/ 95 w 149"/>
              <a:gd name="T69" fmla="*/ 45 h 160"/>
              <a:gd name="T70" fmla="*/ 139 w 149"/>
              <a:gd name="T71" fmla="*/ 70 h 160"/>
              <a:gd name="T72" fmla="*/ 116 w 149"/>
              <a:gd name="T73" fmla="*/ 13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60">
                <a:moveTo>
                  <a:pt x="116" y="0"/>
                </a:moveTo>
                <a:cubicBezTo>
                  <a:pt x="107" y="0"/>
                  <a:pt x="99" y="7"/>
                  <a:pt x="94" y="18"/>
                </a:cubicBezTo>
                <a:cubicBezTo>
                  <a:pt x="94" y="18"/>
                  <a:pt x="94" y="18"/>
                  <a:pt x="94" y="18"/>
                </a:cubicBezTo>
                <a:cubicBezTo>
                  <a:pt x="86" y="35"/>
                  <a:pt x="74" y="45"/>
                  <a:pt x="61" y="45"/>
                </a:cubicBezTo>
                <a:cubicBezTo>
                  <a:pt x="18" y="45"/>
                  <a:pt x="18" y="45"/>
                  <a:pt x="18" y="45"/>
                </a:cubicBezTo>
                <a:cubicBezTo>
                  <a:pt x="7" y="45"/>
                  <a:pt x="0" y="56"/>
                  <a:pt x="0" y="70"/>
                </a:cubicBezTo>
                <a:cubicBezTo>
                  <a:pt x="0" y="84"/>
                  <a:pt x="7" y="96"/>
                  <a:pt x="18" y="96"/>
                </a:cubicBezTo>
                <a:cubicBezTo>
                  <a:pt x="23" y="96"/>
                  <a:pt x="27" y="100"/>
                  <a:pt x="27" y="105"/>
                </a:cubicBezTo>
                <a:cubicBezTo>
                  <a:pt x="27" y="150"/>
                  <a:pt x="27" y="150"/>
                  <a:pt x="27" y="150"/>
                </a:cubicBezTo>
                <a:cubicBezTo>
                  <a:pt x="27" y="156"/>
                  <a:pt x="32" y="160"/>
                  <a:pt x="37" y="160"/>
                </a:cubicBezTo>
                <a:cubicBezTo>
                  <a:pt x="56" y="160"/>
                  <a:pt x="56" y="160"/>
                  <a:pt x="56" y="160"/>
                </a:cubicBezTo>
                <a:cubicBezTo>
                  <a:pt x="61" y="160"/>
                  <a:pt x="65" y="156"/>
                  <a:pt x="65" y="150"/>
                </a:cubicBezTo>
                <a:cubicBezTo>
                  <a:pt x="65" y="145"/>
                  <a:pt x="65" y="145"/>
                  <a:pt x="65" y="145"/>
                </a:cubicBezTo>
                <a:cubicBezTo>
                  <a:pt x="65" y="140"/>
                  <a:pt x="60" y="138"/>
                  <a:pt x="60" y="135"/>
                </a:cubicBezTo>
                <a:cubicBezTo>
                  <a:pt x="60" y="100"/>
                  <a:pt x="60" y="100"/>
                  <a:pt x="60" y="100"/>
                </a:cubicBezTo>
                <a:cubicBezTo>
                  <a:pt x="60" y="100"/>
                  <a:pt x="60" y="100"/>
                  <a:pt x="60" y="100"/>
                </a:cubicBezTo>
                <a:cubicBezTo>
                  <a:pt x="61" y="98"/>
                  <a:pt x="61" y="98"/>
                  <a:pt x="61" y="98"/>
                </a:cubicBezTo>
                <a:cubicBezTo>
                  <a:pt x="61" y="98"/>
                  <a:pt x="61" y="98"/>
                  <a:pt x="61" y="98"/>
                </a:cubicBezTo>
                <a:cubicBezTo>
                  <a:pt x="61" y="97"/>
                  <a:pt x="62" y="97"/>
                  <a:pt x="62" y="97"/>
                </a:cubicBezTo>
                <a:cubicBezTo>
                  <a:pt x="62" y="96"/>
                  <a:pt x="62" y="96"/>
                  <a:pt x="62" y="96"/>
                </a:cubicBezTo>
                <a:cubicBezTo>
                  <a:pt x="62" y="96"/>
                  <a:pt x="62" y="96"/>
                  <a:pt x="62" y="96"/>
                </a:cubicBezTo>
                <a:cubicBezTo>
                  <a:pt x="64" y="96"/>
                  <a:pt x="64" y="96"/>
                  <a:pt x="64" y="96"/>
                </a:cubicBezTo>
                <a:cubicBezTo>
                  <a:pt x="75" y="97"/>
                  <a:pt x="86" y="107"/>
                  <a:pt x="94" y="122"/>
                </a:cubicBezTo>
                <a:cubicBezTo>
                  <a:pt x="94" y="122"/>
                  <a:pt x="94" y="122"/>
                  <a:pt x="94" y="122"/>
                </a:cubicBezTo>
                <a:cubicBezTo>
                  <a:pt x="99" y="133"/>
                  <a:pt x="107" y="140"/>
                  <a:pt x="116" y="140"/>
                </a:cubicBezTo>
                <a:cubicBezTo>
                  <a:pt x="137" y="140"/>
                  <a:pt x="149" y="105"/>
                  <a:pt x="149" y="70"/>
                </a:cubicBezTo>
                <a:cubicBezTo>
                  <a:pt x="149" y="35"/>
                  <a:pt x="137" y="0"/>
                  <a:pt x="116" y="0"/>
                </a:cubicBezTo>
                <a:close/>
                <a:moveTo>
                  <a:pt x="92" y="70"/>
                </a:moveTo>
                <a:cubicBezTo>
                  <a:pt x="92" y="65"/>
                  <a:pt x="92" y="60"/>
                  <a:pt x="94" y="55"/>
                </a:cubicBezTo>
                <a:cubicBezTo>
                  <a:pt x="107" y="55"/>
                  <a:pt x="107" y="55"/>
                  <a:pt x="107" y="55"/>
                </a:cubicBezTo>
                <a:cubicBezTo>
                  <a:pt x="112" y="55"/>
                  <a:pt x="116" y="62"/>
                  <a:pt x="116" y="70"/>
                </a:cubicBezTo>
                <a:cubicBezTo>
                  <a:pt x="116" y="79"/>
                  <a:pt x="112" y="86"/>
                  <a:pt x="107" y="86"/>
                </a:cubicBezTo>
                <a:cubicBezTo>
                  <a:pt x="94" y="86"/>
                  <a:pt x="94" y="86"/>
                  <a:pt x="94" y="86"/>
                </a:cubicBezTo>
                <a:cubicBezTo>
                  <a:pt x="92" y="80"/>
                  <a:pt x="92" y="76"/>
                  <a:pt x="92" y="70"/>
                </a:cubicBezTo>
                <a:close/>
                <a:moveTo>
                  <a:pt x="9" y="70"/>
                </a:moveTo>
                <a:cubicBezTo>
                  <a:pt x="9" y="62"/>
                  <a:pt x="13" y="55"/>
                  <a:pt x="18" y="55"/>
                </a:cubicBezTo>
                <a:cubicBezTo>
                  <a:pt x="51" y="55"/>
                  <a:pt x="51" y="55"/>
                  <a:pt x="51" y="55"/>
                </a:cubicBezTo>
                <a:cubicBezTo>
                  <a:pt x="48" y="59"/>
                  <a:pt x="47" y="65"/>
                  <a:pt x="47" y="70"/>
                </a:cubicBezTo>
                <a:cubicBezTo>
                  <a:pt x="47" y="76"/>
                  <a:pt x="48" y="82"/>
                  <a:pt x="51" y="86"/>
                </a:cubicBezTo>
                <a:cubicBezTo>
                  <a:pt x="18" y="86"/>
                  <a:pt x="18" y="86"/>
                  <a:pt x="18" y="86"/>
                </a:cubicBezTo>
                <a:cubicBezTo>
                  <a:pt x="13" y="86"/>
                  <a:pt x="9" y="79"/>
                  <a:pt x="9" y="70"/>
                </a:cubicBezTo>
                <a:close/>
                <a:moveTo>
                  <a:pt x="56" y="150"/>
                </a:moveTo>
                <a:cubicBezTo>
                  <a:pt x="37" y="150"/>
                  <a:pt x="37" y="150"/>
                  <a:pt x="37" y="150"/>
                </a:cubicBezTo>
                <a:cubicBezTo>
                  <a:pt x="37" y="105"/>
                  <a:pt x="37" y="105"/>
                  <a:pt x="37" y="105"/>
                </a:cubicBezTo>
                <a:cubicBezTo>
                  <a:pt x="37" y="101"/>
                  <a:pt x="36" y="98"/>
                  <a:pt x="35" y="96"/>
                </a:cubicBezTo>
                <a:cubicBezTo>
                  <a:pt x="37" y="96"/>
                  <a:pt x="37" y="96"/>
                  <a:pt x="37" y="96"/>
                </a:cubicBezTo>
                <a:cubicBezTo>
                  <a:pt x="37" y="96"/>
                  <a:pt x="37" y="96"/>
                  <a:pt x="37" y="96"/>
                </a:cubicBezTo>
                <a:cubicBezTo>
                  <a:pt x="52" y="96"/>
                  <a:pt x="52" y="96"/>
                  <a:pt x="52" y="96"/>
                </a:cubicBezTo>
                <a:cubicBezTo>
                  <a:pt x="51" y="97"/>
                  <a:pt x="51" y="98"/>
                  <a:pt x="51" y="100"/>
                </a:cubicBezTo>
                <a:cubicBezTo>
                  <a:pt x="51" y="135"/>
                  <a:pt x="51" y="135"/>
                  <a:pt x="51" y="135"/>
                </a:cubicBezTo>
                <a:cubicBezTo>
                  <a:pt x="51" y="140"/>
                  <a:pt x="53" y="143"/>
                  <a:pt x="54" y="145"/>
                </a:cubicBezTo>
                <a:cubicBezTo>
                  <a:pt x="54" y="146"/>
                  <a:pt x="56" y="146"/>
                  <a:pt x="56" y="146"/>
                </a:cubicBezTo>
                <a:cubicBezTo>
                  <a:pt x="56" y="150"/>
                  <a:pt x="56" y="150"/>
                  <a:pt x="56" y="150"/>
                </a:cubicBezTo>
                <a:cubicBezTo>
                  <a:pt x="56" y="150"/>
                  <a:pt x="56" y="150"/>
                  <a:pt x="56" y="150"/>
                </a:cubicBezTo>
                <a:close/>
                <a:moveTo>
                  <a:pt x="61" y="86"/>
                </a:moveTo>
                <a:cubicBezTo>
                  <a:pt x="60" y="86"/>
                  <a:pt x="60" y="86"/>
                  <a:pt x="60" y="86"/>
                </a:cubicBezTo>
                <a:cubicBezTo>
                  <a:pt x="60" y="86"/>
                  <a:pt x="60" y="86"/>
                  <a:pt x="60" y="86"/>
                </a:cubicBezTo>
                <a:cubicBezTo>
                  <a:pt x="54" y="86"/>
                  <a:pt x="51" y="79"/>
                  <a:pt x="51" y="70"/>
                </a:cubicBezTo>
                <a:cubicBezTo>
                  <a:pt x="51" y="62"/>
                  <a:pt x="54" y="55"/>
                  <a:pt x="60" y="55"/>
                </a:cubicBezTo>
                <a:cubicBezTo>
                  <a:pt x="61" y="55"/>
                  <a:pt x="61" y="55"/>
                  <a:pt x="61" y="55"/>
                </a:cubicBezTo>
                <a:cubicBezTo>
                  <a:pt x="70" y="55"/>
                  <a:pt x="78" y="52"/>
                  <a:pt x="86" y="45"/>
                </a:cubicBezTo>
                <a:cubicBezTo>
                  <a:pt x="85" y="53"/>
                  <a:pt x="83" y="62"/>
                  <a:pt x="83" y="70"/>
                </a:cubicBezTo>
                <a:cubicBezTo>
                  <a:pt x="83" y="79"/>
                  <a:pt x="85" y="87"/>
                  <a:pt x="86" y="96"/>
                </a:cubicBezTo>
                <a:cubicBezTo>
                  <a:pt x="78" y="89"/>
                  <a:pt x="70" y="86"/>
                  <a:pt x="61" y="86"/>
                </a:cubicBezTo>
                <a:close/>
                <a:moveTo>
                  <a:pt x="116" y="131"/>
                </a:moveTo>
                <a:cubicBezTo>
                  <a:pt x="107" y="131"/>
                  <a:pt x="99" y="117"/>
                  <a:pt x="95" y="96"/>
                </a:cubicBezTo>
                <a:cubicBezTo>
                  <a:pt x="107" y="96"/>
                  <a:pt x="107" y="96"/>
                  <a:pt x="107" y="96"/>
                </a:cubicBezTo>
                <a:cubicBezTo>
                  <a:pt x="117" y="96"/>
                  <a:pt x="125" y="84"/>
                  <a:pt x="125" y="70"/>
                </a:cubicBezTo>
                <a:cubicBezTo>
                  <a:pt x="125" y="56"/>
                  <a:pt x="117" y="45"/>
                  <a:pt x="107" y="45"/>
                </a:cubicBezTo>
                <a:cubicBezTo>
                  <a:pt x="95" y="45"/>
                  <a:pt x="95" y="45"/>
                  <a:pt x="95" y="45"/>
                </a:cubicBezTo>
                <a:cubicBezTo>
                  <a:pt x="99" y="25"/>
                  <a:pt x="107" y="10"/>
                  <a:pt x="116" y="10"/>
                </a:cubicBezTo>
                <a:cubicBezTo>
                  <a:pt x="129" y="10"/>
                  <a:pt x="139" y="38"/>
                  <a:pt x="139" y="70"/>
                </a:cubicBezTo>
                <a:cubicBezTo>
                  <a:pt x="139" y="104"/>
                  <a:pt x="129" y="131"/>
                  <a:pt x="116" y="131"/>
                </a:cubicBezTo>
                <a:close/>
                <a:moveTo>
                  <a:pt x="116" y="131"/>
                </a:moveTo>
                <a:cubicBezTo>
                  <a:pt x="116" y="131"/>
                  <a:pt x="116" y="131"/>
                  <a:pt x="116" y="13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2BCCF07E-8906-F4D1-F102-225B6AB1BDF9}"/>
              </a:ext>
            </a:extLst>
          </p:cNvPr>
          <p:cNvSpPr txBox="1"/>
          <p:nvPr/>
        </p:nvSpPr>
        <p:spPr>
          <a:xfrm>
            <a:off x="34833" y="2245761"/>
            <a:ext cx="3048000" cy="1200329"/>
          </a:xfrm>
          <a:prstGeom prst="rect">
            <a:avLst/>
          </a:prstGeom>
          <a:noFill/>
        </p:spPr>
        <p:txBody>
          <a:bodyPr wrap="square">
            <a:spAutoFit/>
          </a:bodyPr>
          <a:lstStyle/>
          <a:p>
            <a:pPr algn="l"/>
            <a:r>
              <a:rPr lang="en-US"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A coach empowers individuals by fostering self-discovery and hands-on leadership experiences.</a:t>
            </a:r>
          </a:p>
        </p:txBody>
      </p:sp>
      <p:sp>
        <p:nvSpPr>
          <p:cNvPr id="5" name="TextBox 4">
            <a:extLst>
              <a:ext uri="{FF2B5EF4-FFF2-40B4-BE49-F238E27FC236}">
                <a16:creationId xmlns:a16="http://schemas.microsoft.com/office/drawing/2014/main" id="{B8656F39-ABFC-CD46-D98D-45B6498E34AF}"/>
              </a:ext>
            </a:extLst>
          </p:cNvPr>
          <p:cNvSpPr txBox="1"/>
          <p:nvPr/>
        </p:nvSpPr>
        <p:spPr>
          <a:xfrm>
            <a:off x="3117666" y="2245761"/>
            <a:ext cx="3048000" cy="1477328"/>
          </a:xfrm>
          <a:prstGeom prst="rect">
            <a:avLst/>
          </a:prstGeom>
          <a:noFill/>
        </p:spPr>
        <p:txBody>
          <a:bodyPr wrap="square">
            <a:spAutoFit/>
          </a:bodyPr>
          <a:lstStyle/>
          <a:p>
            <a:pPr algn="l"/>
            <a:r>
              <a:rPr lang="en-US"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Leaders shape others through their own actions—people learn leadership from those they admire and respect.</a:t>
            </a:r>
          </a:p>
        </p:txBody>
      </p:sp>
      <p:sp>
        <p:nvSpPr>
          <p:cNvPr id="10" name="TextBox 9">
            <a:extLst>
              <a:ext uri="{FF2B5EF4-FFF2-40B4-BE49-F238E27FC236}">
                <a16:creationId xmlns:a16="http://schemas.microsoft.com/office/drawing/2014/main" id="{51914424-7B4F-CD62-B767-8C021581D12E}"/>
              </a:ext>
            </a:extLst>
          </p:cNvPr>
          <p:cNvSpPr txBox="1"/>
          <p:nvPr/>
        </p:nvSpPr>
        <p:spPr>
          <a:xfrm>
            <a:off x="6082936" y="2245761"/>
            <a:ext cx="3048000" cy="1754326"/>
          </a:xfrm>
          <a:prstGeom prst="rect">
            <a:avLst/>
          </a:prstGeom>
          <a:noFill/>
        </p:spPr>
        <p:txBody>
          <a:bodyPr wrap="square">
            <a:spAutoFit/>
          </a:bodyPr>
          <a:lstStyle/>
          <a:p>
            <a:pPr algn="l"/>
            <a:r>
              <a:rPr lang="en-US"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A mentor is a trusted advisor who supports professional development through sustained relationships and shared wisdom.</a:t>
            </a:r>
          </a:p>
        </p:txBody>
      </p:sp>
      <p:sp>
        <p:nvSpPr>
          <p:cNvPr id="11" name="TextBox 10">
            <a:extLst>
              <a:ext uri="{FF2B5EF4-FFF2-40B4-BE49-F238E27FC236}">
                <a16:creationId xmlns:a16="http://schemas.microsoft.com/office/drawing/2014/main" id="{F212BCEC-FE62-498D-80DA-158736C90724}"/>
              </a:ext>
            </a:extLst>
          </p:cNvPr>
          <p:cNvSpPr txBox="1"/>
          <p:nvPr/>
        </p:nvSpPr>
        <p:spPr>
          <a:xfrm>
            <a:off x="9109167" y="2245761"/>
            <a:ext cx="3048000" cy="1477328"/>
          </a:xfrm>
          <a:prstGeom prst="rect">
            <a:avLst/>
          </a:prstGeom>
          <a:noFill/>
        </p:spPr>
        <p:txBody>
          <a:bodyPr wrap="square">
            <a:spAutoFit/>
          </a:bodyPr>
          <a:lstStyle/>
          <a:p>
            <a:pPr algn="l"/>
            <a:r>
              <a:rPr lang="en-US"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A teacher equips leaders with the tools, frameworks, and experiences necessary for professional growth and public service excellence.</a:t>
            </a:r>
          </a:p>
        </p:txBody>
      </p:sp>
      <p:sp>
        <p:nvSpPr>
          <p:cNvPr id="12" name="TextBox 11">
            <a:extLst>
              <a:ext uri="{FF2B5EF4-FFF2-40B4-BE49-F238E27FC236}">
                <a16:creationId xmlns:a16="http://schemas.microsoft.com/office/drawing/2014/main" id="{B4C85FBB-4DD2-3B2D-3F25-48ADF4EB85D5}"/>
              </a:ext>
            </a:extLst>
          </p:cNvPr>
          <p:cNvSpPr txBox="1"/>
          <p:nvPr/>
        </p:nvSpPr>
        <p:spPr>
          <a:xfrm>
            <a:off x="69664" y="4427628"/>
            <a:ext cx="3048000" cy="923330"/>
          </a:xfrm>
          <a:prstGeom prst="rect">
            <a:avLst/>
          </a:prstGeom>
          <a:noFill/>
        </p:spPr>
        <p:txBody>
          <a:bodyPr wrap="square">
            <a:spAutoFit/>
          </a:bodyPr>
          <a:lstStyle/>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Expands comfort zones</a:t>
            </a:r>
          </a:p>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Guides without micromanaging</a:t>
            </a:r>
          </a:p>
        </p:txBody>
      </p:sp>
      <p:sp>
        <p:nvSpPr>
          <p:cNvPr id="14" name="TextBox 13">
            <a:extLst>
              <a:ext uri="{FF2B5EF4-FFF2-40B4-BE49-F238E27FC236}">
                <a16:creationId xmlns:a16="http://schemas.microsoft.com/office/drawing/2014/main" id="{806C59B0-85DF-EF50-AB65-C737E543F889}"/>
              </a:ext>
            </a:extLst>
          </p:cNvPr>
          <p:cNvSpPr txBox="1"/>
          <p:nvPr/>
        </p:nvSpPr>
        <p:spPr>
          <a:xfrm>
            <a:off x="3052352" y="4427628"/>
            <a:ext cx="3048000" cy="1200329"/>
          </a:xfrm>
          <a:prstGeom prst="rect">
            <a:avLst/>
          </a:prstGeom>
          <a:noFill/>
        </p:spPr>
        <p:txBody>
          <a:bodyPr wrap="square">
            <a:spAutoFit/>
          </a:bodyPr>
          <a:lstStyle/>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Leads with integrity</a:t>
            </a:r>
          </a:p>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Influences through actions</a:t>
            </a:r>
          </a:p>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Builds trust consistently</a:t>
            </a:r>
            <a:endParaRPr lang="en-US"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995898D7-F35C-B78A-5271-DAF997E12DFC}"/>
              </a:ext>
            </a:extLst>
          </p:cNvPr>
          <p:cNvSpPr txBox="1"/>
          <p:nvPr/>
        </p:nvSpPr>
        <p:spPr>
          <a:xfrm>
            <a:off x="6030686" y="4427628"/>
            <a:ext cx="3048000" cy="923330"/>
          </a:xfrm>
          <a:prstGeom prst="rect">
            <a:avLst/>
          </a:prstGeom>
          <a:noFill/>
        </p:spPr>
        <p:txBody>
          <a:bodyPr wrap="square">
            <a:spAutoFit/>
          </a:bodyPr>
          <a:lstStyle/>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Provides career guidance</a:t>
            </a:r>
          </a:p>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Shares wisdom and experience</a:t>
            </a:r>
            <a:endParaRPr lang="en-US"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A8538588-E5E2-1EE4-671E-7377391BA069}"/>
              </a:ext>
            </a:extLst>
          </p:cNvPr>
          <p:cNvSpPr txBox="1"/>
          <p:nvPr/>
        </p:nvSpPr>
        <p:spPr>
          <a:xfrm>
            <a:off x="9130936" y="4427628"/>
            <a:ext cx="3048000" cy="1200329"/>
          </a:xfrm>
          <a:prstGeom prst="rect">
            <a:avLst/>
          </a:prstGeom>
          <a:noFill/>
        </p:spPr>
        <p:txBody>
          <a:bodyPr wrap="square">
            <a:spAutoFit/>
          </a:bodyPr>
          <a:lstStyle/>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Facilitates structured learning</a:t>
            </a:r>
          </a:p>
          <a:p>
            <a:pPr marL="285750" indent="-285750" algn="l">
              <a:buFont typeface="Arial" panose="020B0604020202020204" pitchFamily="34" charset="0"/>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Encourages continuous growth</a:t>
            </a:r>
            <a:endParaRPr lang="en-US"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5728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dissolve">
                                      <p:cBhvr>
                                        <p:cTn id="13" dur="500"/>
                                        <p:tgtEl>
                                          <p:spTgt spid="5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dissolv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dissolve">
                                      <p:cBhvr>
                                        <p:cTn id="30" dur="500"/>
                                        <p:tgtEl>
                                          <p:spTgt spid="3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dissolve">
                                      <p:cBhvr>
                                        <p:cTn id="33" dur="500"/>
                                        <p:tgtEl>
                                          <p:spTgt spid="4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dissolve">
                                      <p:cBhvr>
                                        <p:cTn id="50" dur="500"/>
                                        <p:tgtEl>
                                          <p:spTgt spid="3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dissolve">
                                      <p:cBhvr>
                                        <p:cTn id="53" dur="500"/>
                                        <p:tgtEl>
                                          <p:spTgt spid="5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dissolve">
                                      <p:cBhvr>
                                        <p:cTn id="59" dur="500"/>
                                        <p:tgtEl>
                                          <p:spTgt spid="1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dissolv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dissolve">
                                      <p:cBhvr>
                                        <p:cTn id="67" dur="500"/>
                                        <p:tgtEl>
                                          <p:spTgt spid="31"/>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dissolve">
                                      <p:cBhvr>
                                        <p:cTn id="70" dur="500"/>
                                        <p:tgtEl>
                                          <p:spTgt spid="40"/>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dissolve">
                                      <p:cBhvr>
                                        <p:cTn id="73" dur="500"/>
                                        <p:tgtEl>
                                          <p:spTgt spid="4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dissolve">
                                      <p:cBhvr>
                                        <p:cTn id="76" dur="500"/>
                                        <p:tgtEl>
                                          <p:spTgt spid="9"/>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dissolve">
                                      <p:cBhvr>
                                        <p:cTn id="79" dur="500"/>
                                        <p:tgtEl>
                                          <p:spTgt spid="1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dissolv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3" grpId="0" animBg="1"/>
      <p:bldP spid="22" grpId="0"/>
      <p:bldP spid="26" grpId="0"/>
      <p:bldP spid="29" grpId="0"/>
      <p:bldP spid="31" grpId="0"/>
      <p:bldP spid="36" grpId="0" animBg="1"/>
      <p:bldP spid="38" grpId="0" animBg="1"/>
      <p:bldP spid="39" grpId="0" animBg="1"/>
      <p:bldP spid="40" grpId="0" animBg="1"/>
      <p:bldP spid="47" grpId="0" animBg="1"/>
      <p:bldP spid="48" grpId="0" animBg="1"/>
      <p:bldP spid="58" grpId="0" animBg="1"/>
      <p:bldP spid="59" grpId="0" animBg="1"/>
      <p:bldP spid="4" grpId="0"/>
      <p:bldP spid="5" grpId="0"/>
      <p:bldP spid="10" grpId="0"/>
      <p:bldP spid="11" grpId="0"/>
      <p:bldP spid="12" grpId="0"/>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15BA9-7C67-7F49-EFCA-059FD0BF9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F6947-B1DE-1B5A-F4CE-9A865E41B913}"/>
              </a:ext>
            </a:extLst>
          </p:cNvPr>
          <p:cNvSpPr>
            <a:spLocks noGrp="1"/>
          </p:cNvSpPr>
          <p:nvPr>
            <p:ph type="title"/>
          </p:nvPr>
        </p:nvSpPr>
        <p:spPr/>
        <p:txBody>
          <a:bodyPr/>
          <a:lstStyle/>
          <a:p>
            <a:r>
              <a:rPr lang="en-US" dirty="0"/>
              <a:t>Effective Talent Development Strategies </a:t>
            </a:r>
          </a:p>
        </p:txBody>
      </p:sp>
      <p:sp>
        <p:nvSpPr>
          <p:cNvPr id="4" name="Text Placeholder 3">
            <a:extLst>
              <a:ext uri="{FF2B5EF4-FFF2-40B4-BE49-F238E27FC236}">
                <a16:creationId xmlns:a16="http://schemas.microsoft.com/office/drawing/2014/main" id="{703DE719-F997-E332-632E-98611022B02E}"/>
              </a:ext>
            </a:extLst>
          </p:cNvPr>
          <p:cNvSpPr>
            <a:spLocks noGrp="1"/>
          </p:cNvSpPr>
          <p:nvPr>
            <p:ph type="body" idx="1"/>
          </p:nvPr>
        </p:nvSpPr>
        <p:spPr/>
        <p:txBody>
          <a:bodyPr/>
          <a:lstStyle/>
          <a:p>
            <a:r>
              <a:rPr lang="en-US" dirty="0"/>
              <a:t>Program Design, Best Practices, and Retention Objectives  </a:t>
            </a:r>
          </a:p>
        </p:txBody>
      </p:sp>
    </p:spTree>
    <p:extLst>
      <p:ext uri="{BB962C8B-B14F-4D97-AF65-F5344CB8AC3E}">
        <p14:creationId xmlns:p14="http://schemas.microsoft.com/office/powerpoint/2010/main" val="171358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166CD"/>
        </a:solidFill>
        <a:effectLst/>
      </p:bgPr>
    </p:bg>
    <p:spTree>
      <p:nvGrpSpPr>
        <p:cNvPr id="1" name=""/>
        <p:cNvGrpSpPr/>
        <p:nvPr/>
      </p:nvGrpSpPr>
      <p:grpSpPr>
        <a:xfrm>
          <a:off x="0" y="0"/>
          <a:ext cx="0" cy="0"/>
          <a:chOff x="0" y="0"/>
          <a:chExt cx="0" cy="0"/>
        </a:xfrm>
      </p:grpSpPr>
      <p:sp>
        <p:nvSpPr>
          <p:cNvPr id="5" name="Freeform 5"/>
          <p:cNvSpPr/>
          <p:nvPr/>
        </p:nvSpPr>
        <p:spPr>
          <a:xfrm rot="-10800000">
            <a:off x="-1" y="2996029"/>
            <a:ext cx="12192001" cy="7230295"/>
          </a:xfrm>
          <a:custGeom>
            <a:avLst/>
            <a:gdLst/>
            <a:ahLst/>
            <a:cxnLst/>
            <a:rect l="l" t="t" r="r" b="b"/>
            <a:pathLst>
              <a:path w="18960214" h="9901445">
                <a:moveTo>
                  <a:pt x="0" y="0"/>
                </a:moveTo>
                <a:lnTo>
                  <a:pt x="18960214" y="0"/>
                </a:lnTo>
                <a:lnTo>
                  <a:pt x="18960214" y="9901445"/>
                </a:lnTo>
                <a:lnTo>
                  <a:pt x="0" y="99014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p>
        </p:txBody>
      </p:sp>
      <p:sp>
        <p:nvSpPr>
          <p:cNvPr id="2" name="Freeform 2"/>
          <p:cNvSpPr/>
          <p:nvPr/>
        </p:nvSpPr>
        <p:spPr>
          <a:xfrm>
            <a:off x="0" y="635455"/>
            <a:ext cx="12192000" cy="3931920"/>
          </a:xfrm>
          <a:custGeom>
            <a:avLst/>
            <a:gdLst/>
            <a:ahLst/>
            <a:cxnLst/>
            <a:rect l="l" t="t" r="r" b="b"/>
            <a:pathLst>
              <a:path w="20002536" h="6355242">
                <a:moveTo>
                  <a:pt x="0" y="0"/>
                </a:moveTo>
                <a:lnTo>
                  <a:pt x="20002536" y="0"/>
                </a:lnTo>
                <a:lnTo>
                  <a:pt x="20002536" y="6355242"/>
                </a:lnTo>
                <a:lnTo>
                  <a:pt x="0" y="6355242"/>
                </a:lnTo>
                <a:lnTo>
                  <a:pt x="0" y="0"/>
                </a:lnTo>
                <a:close/>
              </a:path>
            </a:pathLst>
          </a:custGeom>
          <a:blipFill>
            <a:blip r:embed="rId5"/>
            <a:stretch>
              <a:fillRect t="-21869" b="-130437"/>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 name="Freeform 3"/>
          <p:cNvSpPr/>
          <p:nvPr/>
        </p:nvSpPr>
        <p:spPr>
          <a:xfrm>
            <a:off x="84795" y="737358"/>
            <a:ext cx="838573" cy="838573"/>
          </a:xfrm>
          <a:custGeom>
            <a:avLst/>
            <a:gdLst/>
            <a:ahLst/>
            <a:cxnLst/>
            <a:rect l="l" t="t" r="r" b="b"/>
            <a:pathLst>
              <a:path w="1257859" h="1257859">
                <a:moveTo>
                  <a:pt x="0" y="0"/>
                </a:moveTo>
                <a:lnTo>
                  <a:pt x="1257859" y="0"/>
                </a:lnTo>
                <a:lnTo>
                  <a:pt x="1257859" y="1257859"/>
                </a:lnTo>
                <a:lnTo>
                  <a:pt x="0" y="1257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 name="TextBox 4"/>
          <p:cNvSpPr txBox="1"/>
          <p:nvPr/>
        </p:nvSpPr>
        <p:spPr>
          <a:xfrm>
            <a:off x="1094451" y="765832"/>
            <a:ext cx="8953864" cy="730969"/>
          </a:xfrm>
          <a:prstGeom prst="rect">
            <a:avLst/>
          </a:prstGeom>
        </p:spPr>
        <p:txBody>
          <a:bodyPr lIns="0" tIns="0" rIns="0" bIns="0" rtlCol="0" anchor="t">
            <a:spAutoFit/>
          </a:bodyPr>
          <a:lstStyle/>
          <a:p>
            <a:pPr>
              <a:lnSpc>
                <a:spcPts val="1947"/>
              </a:lnSpc>
            </a:pPr>
            <a:r>
              <a:rPr lang="en-US" sz="1707" spc="51" dirty="0">
                <a:solidFill>
                  <a:srgbClr val="FF773D"/>
                </a:solidFill>
                <a:latin typeface="Lato" panose="020F0502020204030203" pitchFamily="34" charset="0"/>
                <a:ea typeface="Lato" panose="020F0502020204030203" pitchFamily="34" charset="0"/>
                <a:cs typeface="Lato" panose="020F0502020204030203" pitchFamily="34" charset="0"/>
                <a:sym typeface="Highway Gothic Expanded"/>
              </a:rPr>
              <a:t>Generate a pipeline of </a:t>
            </a:r>
          </a:p>
          <a:p>
            <a:pPr>
              <a:lnSpc>
                <a:spcPts val="1947"/>
              </a:lnSpc>
            </a:pPr>
            <a:r>
              <a:rPr lang="en-US" sz="1707" spc="51" dirty="0">
                <a:solidFill>
                  <a:srgbClr val="FF773D"/>
                </a:solidFill>
                <a:latin typeface="Lato" panose="020F0502020204030203" pitchFamily="34" charset="0"/>
                <a:ea typeface="Lato" panose="020F0502020204030203" pitchFamily="34" charset="0"/>
                <a:cs typeface="Lato" panose="020F0502020204030203" pitchFamily="34" charset="0"/>
                <a:sym typeface="Highway Gothic Expanded"/>
              </a:rPr>
              <a:t>talent to </a:t>
            </a:r>
          </a:p>
          <a:p>
            <a:pPr>
              <a:lnSpc>
                <a:spcPts val="1947"/>
              </a:lnSpc>
            </a:pPr>
            <a:r>
              <a:rPr lang="en-US" sz="1707" spc="51" dirty="0">
                <a:solidFill>
                  <a:srgbClr val="FF773D"/>
                </a:solidFill>
                <a:latin typeface="Lato" panose="020F0502020204030203" pitchFamily="34" charset="0"/>
                <a:ea typeface="Lato" panose="020F0502020204030203" pitchFamily="34" charset="0"/>
                <a:cs typeface="Lato" panose="020F0502020204030203" pitchFamily="34" charset="0"/>
                <a:sym typeface="Highway Gothic Expanded"/>
              </a:rPr>
              <a:t>local governments.</a:t>
            </a:r>
          </a:p>
        </p:txBody>
      </p:sp>
      <p:sp>
        <p:nvSpPr>
          <p:cNvPr id="6" name="TextBox 6"/>
          <p:cNvSpPr txBox="1"/>
          <p:nvPr/>
        </p:nvSpPr>
        <p:spPr>
          <a:xfrm>
            <a:off x="192425" y="3237874"/>
            <a:ext cx="9855890" cy="1107996"/>
          </a:xfrm>
          <a:prstGeom prst="rect">
            <a:avLst/>
          </a:prstGeom>
        </p:spPr>
        <p:txBody>
          <a:bodyPr wrap="square" lIns="0" tIns="0" rIns="0" bIns="0" rtlCol="0" anchor="t">
            <a:spAutoFit/>
          </a:bodyPr>
          <a:lstStyle/>
          <a:p>
            <a:r>
              <a:rPr lang="en-US" sz="4000" spc="28" dirty="0">
                <a:solidFill>
                  <a:srgbClr val="FF773D"/>
                </a:solidFill>
                <a:latin typeface="Lato" panose="020F0502020204030203" pitchFamily="34" charset="0"/>
                <a:ea typeface="Lato" panose="020F0502020204030203" pitchFamily="34" charset="0"/>
                <a:cs typeface="Lato" panose="020F0502020204030203" pitchFamily="34" charset="0"/>
                <a:sym typeface="Highway Gothic Expanded"/>
              </a:rPr>
              <a:t>150 FELLOWS </a:t>
            </a:r>
          </a:p>
          <a:p>
            <a:pPr>
              <a:spcBef>
                <a:spcPct val="0"/>
              </a:spcBef>
            </a:pPr>
            <a:r>
              <a:rPr lang="en-US" sz="3200" spc="23" dirty="0">
                <a:solidFill>
                  <a:srgbClr val="0B3954"/>
                </a:solidFill>
                <a:latin typeface="Lato" panose="020F0502020204030203" pitchFamily="34" charset="0"/>
                <a:ea typeface="Lato" panose="020F0502020204030203" pitchFamily="34" charset="0"/>
                <a:cs typeface="Lato" panose="020F0502020204030203" pitchFamily="34" charset="0"/>
                <a:sym typeface="Highway Gothic Expanded"/>
              </a:rPr>
              <a:t>ACROSS NORTH CAROLINA </a:t>
            </a:r>
          </a:p>
        </p:txBody>
      </p:sp>
      <p:sp>
        <p:nvSpPr>
          <p:cNvPr id="7" name="TextBox 7"/>
          <p:cNvSpPr txBox="1"/>
          <p:nvPr/>
        </p:nvSpPr>
        <p:spPr>
          <a:xfrm>
            <a:off x="3248055" y="6392303"/>
            <a:ext cx="3102502" cy="437749"/>
          </a:xfrm>
          <a:prstGeom prst="rect">
            <a:avLst/>
          </a:prstGeom>
        </p:spPr>
        <p:txBody>
          <a:bodyPr lIns="0" tIns="0" rIns="0" bIns="0" rtlCol="0" anchor="t">
            <a:spAutoFit/>
          </a:bodyPr>
          <a:lstStyle/>
          <a:p>
            <a:pPr>
              <a:lnSpc>
                <a:spcPts val="1661"/>
              </a:lnSpc>
            </a:pPr>
            <a:r>
              <a:rPr lang="en-US" sz="1661" b="1" spc="36"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New partnerships reported because of their service.  </a:t>
            </a:r>
          </a:p>
        </p:txBody>
      </p:sp>
      <p:sp>
        <p:nvSpPr>
          <p:cNvPr id="8" name="TextBox 8"/>
          <p:cNvSpPr txBox="1"/>
          <p:nvPr/>
        </p:nvSpPr>
        <p:spPr>
          <a:xfrm>
            <a:off x="3248055" y="5100515"/>
            <a:ext cx="4845261" cy="437749"/>
          </a:xfrm>
          <a:prstGeom prst="rect">
            <a:avLst/>
          </a:prstGeom>
        </p:spPr>
        <p:txBody>
          <a:bodyPr lIns="0" tIns="0" rIns="0" bIns="0" rtlCol="0" anchor="t">
            <a:spAutoFit/>
          </a:bodyPr>
          <a:lstStyle/>
          <a:p>
            <a:pPr>
              <a:lnSpc>
                <a:spcPts val="1661"/>
              </a:lnSpc>
            </a:pPr>
            <a:r>
              <a:rPr lang="en-US" sz="1661" b="1" spc="36"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Secured in grants </a:t>
            </a:r>
          </a:p>
          <a:p>
            <a:pPr>
              <a:lnSpc>
                <a:spcPts val="1661"/>
              </a:lnSpc>
            </a:pPr>
            <a:r>
              <a:rPr lang="en-US" sz="1661" b="1" spc="36"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to advance key community initiatives. </a:t>
            </a:r>
          </a:p>
        </p:txBody>
      </p:sp>
      <p:sp>
        <p:nvSpPr>
          <p:cNvPr id="9" name="TextBox 9"/>
          <p:cNvSpPr txBox="1"/>
          <p:nvPr/>
        </p:nvSpPr>
        <p:spPr>
          <a:xfrm>
            <a:off x="192425" y="5142807"/>
            <a:ext cx="3043071" cy="429028"/>
          </a:xfrm>
          <a:prstGeom prst="rect">
            <a:avLst/>
          </a:prstGeom>
        </p:spPr>
        <p:txBody>
          <a:bodyPr lIns="0" tIns="0" rIns="0" bIns="0" rtlCol="0" anchor="t">
            <a:spAutoFit/>
          </a:bodyPr>
          <a:lstStyle/>
          <a:p>
            <a:pPr>
              <a:lnSpc>
                <a:spcPts val="3329"/>
              </a:lnSpc>
            </a:pPr>
            <a:r>
              <a:rPr lang="en-US" sz="3297" b="1" i="1"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$100+ Million</a:t>
            </a:r>
          </a:p>
        </p:txBody>
      </p:sp>
      <p:sp>
        <p:nvSpPr>
          <p:cNvPr id="10" name="TextBox 10"/>
          <p:cNvSpPr txBox="1"/>
          <p:nvPr/>
        </p:nvSpPr>
        <p:spPr>
          <a:xfrm>
            <a:off x="192425" y="4649139"/>
            <a:ext cx="4984885" cy="410369"/>
          </a:xfrm>
          <a:prstGeom prst="rect">
            <a:avLst/>
          </a:prstGeom>
        </p:spPr>
        <p:txBody>
          <a:bodyPr lIns="0" tIns="0" rIns="0" bIns="0" rtlCol="0" anchor="t">
            <a:spAutoFit/>
          </a:bodyPr>
          <a:lstStyle/>
          <a:p>
            <a:pPr>
              <a:lnSpc>
                <a:spcPts val="1857"/>
              </a:lnSpc>
            </a:pPr>
            <a:r>
              <a:rPr lang="en-US" sz="1688" b="1" spc="8"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Bold"/>
              </a:rPr>
              <a:t>ACCOMPLISHMENTS </a:t>
            </a:r>
          </a:p>
          <a:p>
            <a:pPr>
              <a:lnSpc>
                <a:spcPts val="1337"/>
              </a:lnSpc>
              <a:spcBef>
                <a:spcPct val="0"/>
              </a:spcBef>
            </a:pPr>
            <a:r>
              <a:rPr lang="en-US" sz="1215" b="1" spc="6"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Bold"/>
              </a:rPr>
              <a:t>       SINCE 2019...</a:t>
            </a:r>
          </a:p>
        </p:txBody>
      </p:sp>
      <p:sp>
        <p:nvSpPr>
          <p:cNvPr id="11" name="TextBox 11"/>
          <p:cNvSpPr txBox="1"/>
          <p:nvPr/>
        </p:nvSpPr>
        <p:spPr>
          <a:xfrm>
            <a:off x="192425" y="6374725"/>
            <a:ext cx="1323474" cy="429028"/>
          </a:xfrm>
          <a:prstGeom prst="rect">
            <a:avLst/>
          </a:prstGeom>
        </p:spPr>
        <p:txBody>
          <a:bodyPr lIns="0" tIns="0" rIns="0" bIns="0" rtlCol="0" anchor="t">
            <a:spAutoFit/>
          </a:bodyPr>
          <a:lstStyle/>
          <a:p>
            <a:pPr>
              <a:lnSpc>
                <a:spcPts val="3329"/>
              </a:lnSpc>
            </a:pPr>
            <a:r>
              <a:rPr lang="en-US" sz="3297" b="1" i="1"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125+</a:t>
            </a:r>
          </a:p>
        </p:txBody>
      </p:sp>
      <p:sp>
        <p:nvSpPr>
          <p:cNvPr id="12" name="TextBox 12"/>
          <p:cNvSpPr txBox="1"/>
          <p:nvPr/>
        </p:nvSpPr>
        <p:spPr>
          <a:xfrm>
            <a:off x="3248055" y="5746409"/>
            <a:ext cx="4845261" cy="437749"/>
          </a:xfrm>
          <a:prstGeom prst="rect">
            <a:avLst/>
          </a:prstGeom>
        </p:spPr>
        <p:txBody>
          <a:bodyPr lIns="0" tIns="0" rIns="0" bIns="0" rtlCol="0" anchor="t">
            <a:spAutoFit/>
          </a:bodyPr>
          <a:lstStyle/>
          <a:p>
            <a:pPr>
              <a:lnSpc>
                <a:spcPts val="1661"/>
              </a:lnSpc>
            </a:pPr>
            <a:r>
              <a:rPr lang="en-US" sz="1661" b="1" spc="36"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Estimated in cost savings to jurisdictions because of their service. </a:t>
            </a:r>
          </a:p>
        </p:txBody>
      </p:sp>
      <p:sp>
        <p:nvSpPr>
          <p:cNvPr id="13" name="TextBox 13"/>
          <p:cNvSpPr txBox="1"/>
          <p:nvPr/>
        </p:nvSpPr>
        <p:spPr>
          <a:xfrm>
            <a:off x="192425" y="5759585"/>
            <a:ext cx="2646948" cy="429028"/>
          </a:xfrm>
          <a:prstGeom prst="rect">
            <a:avLst/>
          </a:prstGeom>
        </p:spPr>
        <p:txBody>
          <a:bodyPr lIns="0" tIns="0" rIns="0" bIns="0" rtlCol="0" anchor="t">
            <a:spAutoFit/>
          </a:bodyPr>
          <a:lstStyle/>
          <a:p>
            <a:pPr>
              <a:lnSpc>
                <a:spcPts val="3329"/>
              </a:lnSpc>
            </a:pPr>
            <a:r>
              <a:rPr lang="en-US" sz="3297" b="1" i="1"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$7+ Million</a:t>
            </a:r>
          </a:p>
        </p:txBody>
      </p:sp>
      <p:sp>
        <p:nvSpPr>
          <p:cNvPr id="17" name="TextBox 17"/>
          <p:cNvSpPr txBox="1"/>
          <p:nvPr/>
        </p:nvSpPr>
        <p:spPr>
          <a:xfrm>
            <a:off x="192425" y="-79280"/>
            <a:ext cx="12458816" cy="705001"/>
          </a:xfrm>
          <a:prstGeom prst="rect">
            <a:avLst/>
          </a:prstGeom>
        </p:spPr>
        <p:txBody>
          <a:bodyPr lIns="0" tIns="0" rIns="0" bIns="0" rtlCol="0" anchor="t">
            <a:spAutoFit/>
          </a:bodyPr>
          <a:lstStyle/>
          <a:p>
            <a:pPr>
              <a:lnSpc>
                <a:spcPts val="6065"/>
              </a:lnSpc>
            </a:pPr>
            <a:r>
              <a:rPr lang="en-US" sz="4332" spc="259" dirty="0">
                <a:solidFill>
                  <a:srgbClr val="FAFAFC"/>
                </a:solidFill>
                <a:latin typeface="Lato" panose="020F0502020204030203" pitchFamily="34" charset="0"/>
                <a:ea typeface="Lato" panose="020F0502020204030203" pitchFamily="34" charset="0"/>
                <a:cs typeface="Lato" panose="020F0502020204030203" pitchFamily="34" charset="0"/>
                <a:sym typeface="Highway Gothic Expanded"/>
              </a:rPr>
              <a:t>Lead for NC Goals</a:t>
            </a:r>
          </a:p>
        </p:txBody>
      </p:sp>
      <p:sp>
        <p:nvSpPr>
          <p:cNvPr id="19" name="TextBox 18">
            <a:extLst>
              <a:ext uri="{FF2B5EF4-FFF2-40B4-BE49-F238E27FC236}">
                <a16:creationId xmlns:a16="http://schemas.microsoft.com/office/drawing/2014/main" id="{AFC312DB-6094-34A8-024F-6FE014D85F1A}"/>
              </a:ext>
            </a:extLst>
          </p:cNvPr>
          <p:cNvSpPr txBox="1"/>
          <p:nvPr/>
        </p:nvSpPr>
        <p:spPr>
          <a:xfrm>
            <a:off x="8347811" y="4697752"/>
            <a:ext cx="3401007" cy="2123658"/>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56% of the 50 LFNC Alumni are enrolled in graduate programs in public affairs. </a:t>
            </a:r>
          </a:p>
          <a:p>
            <a:pPr marL="171450" indent="-171450">
              <a:buFont typeface="Arial" panose="020B0604020202020204" pitchFamily="34" charset="0"/>
              <a:buChar char="•"/>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92% of LFNC Alumni (not in graduate school) are employed in the public sector </a:t>
            </a:r>
          </a:p>
          <a:p>
            <a:pPr marL="171450" indent="-171450">
              <a:buFont typeface="Arial" panose="020B0604020202020204" pitchFamily="34" charset="0"/>
              <a:buChar char="•"/>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70% of LFNC Alumni remain in North Carolina for graduate education or full-time employment</a:t>
            </a:r>
          </a:p>
          <a:p>
            <a:pPr marL="171450" indent="-171450">
              <a:buFont typeface="Arial" panose="020B0604020202020204" pitchFamily="34" charset="0"/>
              <a:buChar char="•"/>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60% of our Lead for NC Fellows worked for their host site or another local government in NC after the fellowship.</a:t>
            </a:r>
          </a:p>
          <a:p>
            <a:pPr marL="171450" indent="-171450">
              <a:buFont typeface="Arial" panose="020B0604020202020204" pitchFamily="34" charset="0"/>
              <a:buChar char="•"/>
            </a:pPr>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2" name="Freeform 2"/>
          <p:cNvSpPr/>
          <p:nvPr/>
        </p:nvSpPr>
        <p:spPr>
          <a:xfrm>
            <a:off x="0" y="2156070"/>
            <a:ext cx="3749040" cy="4883150"/>
          </a:xfrm>
          <a:custGeom>
            <a:avLst/>
            <a:gdLst/>
            <a:ahLst/>
            <a:cxnLst/>
            <a:rect l="l" t="t" r="r" b="b"/>
            <a:pathLst>
              <a:path w="18288000" h="7324725">
                <a:moveTo>
                  <a:pt x="0" y="0"/>
                </a:moveTo>
                <a:lnTo>
                  <a:pt x="18288000" y="0"/>
                </a:lnTo>
                <a:lnTo>
                  <a:pt x="18288000" y="7324725"/>
                </a:lnTo>
                <a:lnTo>
                  <a:pt x="0" y="7324725"/>
                </a:lnTo>
                <a:lnTo>
                  <a:pt x="0" y="0"/>
                </a:lnTo>
                <a:close/>
              </a:path>
            </a:pathLst>
          </a:custGeom>
          <a:blipFill>
            <a:blip r:embed="rId3">
              <a:extLst>
                <a:ext uri="{96DAC541-7B7A-43D3-8B79-37D633B846F1}">
                  <asvg:svgBlip xmlns:asvg="http://schemas.microsoft.com/office/drawing/2016/SVG/main" r:embed="rId4"/>
                </a:ext>
              </a:extLst>
            </a:blip>
            <a:stretch>
              <a:fillRect l="59" r="-225157"/>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 name="Freeform 3"/>
          <p:cNvSpPr/>
          <p:nvPr/>
        </p:nvSpPr>
        <p:spPr>
          <a:xfrm>
            <a:off x="87395" y="3788576"/>
            <a:ext cx="1967571" cy="1907262"/>
          </a:xfrm>
          <a:custGeom>
            <a:avLst/>
            <a:gdLst/>
            <a:ahLst/>
            <a:cxnLst/>
            <a:rect l="l" t="t" r="r" b="b"/>
            <a:pathLst>
              <a:path w="2951356" h="2860893">
                <a:moveTo>
                  <a:pt x="0" y="0"/>
                </a:moveTo>
                <a:lnTo>
                  <a:pt x="2951356" y="0"/>
                </a:lnTo>
                <a:lnTo>
                  <a:pt x="2951356" y="2860892"/>
                </a:lnTo>
                <a:lnTo>
                  <a:pt x="0" y="2860892"/>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 name="Freeform 4"/>
          <p:cNvSpPr/>
          <p:nvPr/>
        </p:nvSpPr>
        <p:spPr>
          <a:xfrm>
            <a:off x="3839574" y="4955271"/>
            <a:ext cx="2796033" cy="1862857"/>
          </a:xfrm>
          <a:custGeom>
            <a:avLst/>
            <a:gdLst/>
            <a:ahLst/>
            <a:cxnLst/>
            <a:rect l="l" t="t" r="r" b="b"/>
            <a:pathLst>
              <a:path w="4194049" h="2794285">
                <a:moveTo>
                  <a:pt x="0" y="0"/>
                </a:moveTo>
                <a:lnTo>
                  <a:pt x="4194049" y="0"/>
                </a:lnTo>
                <a:lnTo>
                  <a:pt x="4194049" y="2794285"/>
                </a:lnTo>
                <a:lnTo>
                  <a:pt x="0" y="2794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 name="Freeform 5"/>
          <p:cNvSpPr/>
          <p:nvPr/>
        </p:nvSpPr>
        <p:spPr>
          <a:xfrm>
            <a:off x="2177381" y="2000311"/>
            <a:ext cx="2196962" cy="1996489"/>
          </a:xfrm>
          <a:custGeom>
            <a:avLst/>
            <a:gdLst/>
            <a:ahLst/>
            <a:cxnLst/>
            <a:rect l="l" t="t" r="r" b="b"/>
            <a:pathLst>
              <a:path w="3295443" h="2994734">
                <a:moveTo>
                  <a:pt x="0" y="0"/>
                </a:moveTo>
                <a:lnTo>
                  <a:pt x="3295443" y="0"/>
                </a:lnTo>
                <a:lnTo>
                  <a:pt x="3295443" y="2994734"/>
                </a:lnTo>
                <a:lnTo>
                  <a:pt x="0" y="29947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6" name="Freeform 6"/>
          <p:cNvSpPr/>
          <p:nvPr/>
        </p:nvSpPr>
        <p:spPr>
          <a:xfrm>
            <a:off x="9755636" y="4517086"/>
            <a:ext cx="2369271" cy="2426909"/>
          </a:xfrm>
          <a:custGeom>
            <a:avLst/>
            <a:gdLst/>
            <a:ahLst/>
            <a:cxnLst/>
            <a:rect l="l" t="t" r="r" b="b"/>
            <a:pathLst>
              <a:path w="3553906" h="3640364">
                <a:moveTo>
                  <a:pt x="0" y="0"/>
                </a:moveTo>
                <a:lnTo>
                  <a:pt x="3553906" y="0"/>
                </a:lnTo>
                <a:lnTo>
                  <a:pt x="3553906" y="3640365"/>
                </a:lnTo>
                <a:lnTo>
                  <a:pt x="0" y="36403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7" name="Freeform 7"/>
          <p:cNvSpPr/>
          <p:nvPr/>
        </p:nvSpPr>
        <p:spPr>
          <a:xfrm>
            <a:off x="4994907" y="61045"/>
            <a:ext cx="1272159" cy="2743200"/>
          </a:xfrm>
          <a:custGeom>
            <a:avLst/>
            <a:gdLst/>
            <a:ahLst/>
            <a:cxnLst/>
            <a:rect l="l" t="t" r="r" b="b"/>
            <a:pathLst>
              <a:path w="1908238" h="4114800">
                <a:moveTo>
                  <a:pt x="0" y="0"/>
                </a:moveTo>
                <a:lnTo>
                  <a:pt x="1908238" y="0"/>
                </a:lnTo>
                <a:lnTo>
                  <a:pt x="190823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8" name="TextBox 8"/>
          <p:cNvSpPr txBox="1"/>
          <p:nvPr/>
        </p:nvSpPr>
        <p:spPr>
          <a:xfrm rot="-229911">
            <a:off x="-73658" y="3939517"/>
            <a:ext cx="2262289" cy="567271"/>
          </a:xfrm>
          <a:prstGeom prst="rect">
            <a:avLst/>
          </a:prstGeom>
        </p:spPr>
        <p:txBody>
          <a:bodyPr lIns="0" tIns="0" rIns="0" bIns="0" rtlCol="0" anchor="t">
            <a:spAutoFit/>
          </a:bodyPr>
          <a:lstStyle/>
          <a:p>
            <a:pPr algn="ctr">
              <a:lnSpc>
                <a:spcPts val="4920"/>
              </a:lnSpc>
            </a:pPr>
            <a:r>
              <a:rPr lang="en-US" sz="3515" i="1"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START</a:t>
            </a:r>
          </a:p>
        </p:txBody>
      </p:sp>
      <p:sp>
        <p:nvSpPr>
          <p:cNvPr id="9" name="TextBox 9"/>
          <p:cNvSpPr txBox="1"/>
          <p:nvPr/>
        </p:nvSpPr>
        <p:spPr>
          <a:xfrm rot="-229911">
            <a:off x="-49814" y="4467242"/>
            <a:ext cx="2262289" cy="573042"/>
          </a:xfrm>
          <a:prstGeom prst="rect">
            <a:avLst/>
          </a:prstGeom>
        </p:spPr>
        <p:txBody>
          <a:bodyPr lIns="0" tIns="0" rIns="0" bIns="0" rtlCol="0" anchor="t">
            <a:spAutoFit/>
          </a:bodyPr>
          <a:lstStyle/>
          <a:p>
            <a:pPr algn="ctr">
              <a:lnSpc>
                <a:spcPts val="2202"/>
              </a:lnSpc>
            </a:pPr>
            <a:r>
              <a:rPr lang="en-US" sz="2343" i="1">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WITH </a:t>
            </a:r>
          </a:p>
          <a:p>
            <a:pPr algn="ctr">
              <a:lnSpc>
                <a:spcPts val="2202"/>
              </a:lnSpc>
            </a:pPr>
            <a:r>
              <a:rPr lang="en-US" sz="2343" i="1">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YOUR </a:t>
            </a:r>
          </a:p>
        </p:txBody>
      </p:sp>
      <p:sp>
        <p:nvSpPr>
          <p:cNvPr id="10" name="TextBox 10"/>
          <p:cNvSpPr txBox="1"/>
          <p:nvPr/>
        </p:nvSpPr>
        <p:spPr>
          <a:xfrm rot="-229911">
            <a:off x="-53846" y="4914267"/>
            <a:ext cx="2262289" cy="567271"/>
          </a:xfrm>
          <a:prstGeom prst="rect">
            <a:avLst/>
          </a:prstGeom>
        </p:spPr>
        <p:txBody>
          <a:bodyPr lIns="0" tIns="0" rIns="0" bIns="0" rtlCol="0" anchor="t">
            <a:spAutoFit/>
          </a:bodyPr>
          <a:lstStyle/>
          <a:p>
            <a:pPr algn="ctr">
              <a:lnSpc>
                <a:spcPts val="4920"/>
              </a:lnSpc>
            </a:pPr>
            <a:r>
              <a:rPr lang="en-US" sz="3515" i="1">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GOALS</a:t>
            </a:r>
          </a:p>
        </p:txBody>
      </p:sp>
      <p:sp>
        <p:nvSpPr>
          <p:cNvPr id="11" name="TextBox 11"/>
          <p:cNvSpPr txBox="1"/>
          <p:nvPr/>
        </p:nvSpPr>
        <p:spPr>
          <a:xfrm>
            <a:off x="87395" y="97004"/>
            <a:ext cx="4179972" cy="1947136"/>
          </a:xfrm>
          <a:prstGeom prst="rect">
            <a:avLst/>
          </a:prstGeom>
        </p:spPr>
        <p:txBody>
          <a:bodyPr lIns="0" tIns="0" rIns="0" bIns="0" rtlCol="0" anchor="t">
            <a:spAutoFit/>
          </a:bodyPr>
          <a:lstStyle/>
          <a:p>
            <a:pPr>
              <a:lnSpc>
                <a:spcPts val="2193"/>
              </a:lnSpc>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Ask yourself:</a:t>
            </a:r>
          </a:p>
          <a:p>
            <a:pPr marL="338257" lvl="1" indent="-169128">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What are our organization's long-term goals for hosting a student? </a:t>
            </a:r>
          </a:p>
          <a:p>
            <a:pPr marL="338257" lvl="1" indent="-169128">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What are our organization's immediate needs? </a:t>
            </a:r>
          </a:p>
          <a:p>
            <a:pPr marL="338257" lvl="1" indent="-169128">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What is our ideal outcome from hosting a young person? </a:t>
            </a:r>
          </a:p>
        </p:txBody>
      </p:sp>
      <p:sp>
        <p:nvSpPr>
          <p:cNvPr id="12" name="TextBox 12"/>
          <p:cNvSpPr txBox="1"/>
          <p:nvPr/>
        </p:nvSpPr>
        <p:spPr>
          <a:xfrm>
            <a:off x="2276342" y="2097313"/>
            <a:ext cx="1999041" cy="422167"/>
          </a:xfrm>
          <a:prstGeom prst="rect">
            <a:avLst/>
          </a:prstGeom>
        </p:spPr>
        <p:txBody>
          <a:bodyPr lIns="0" tIns="0" rIns="0" bIns="0" rtlCol="0" anchor="t">
            <a:spAutoFit/>
          </a:bodyPr>
          <a:lstStyle/>
          <a:p>
            <a:pPr>
              <a:lnSpc>
                <a:spcPts val="1680"/>
              </a:lnSpc>
              <a:spcBef>
                <a:spcPct val="0"/>
              </a:spcBef>
            </a:pPr>
            <a:r>
              <a:rPr lang="en-US" sz="1200" b="1"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Increase organizational capacity?</a:t>
            </a:r>
          </a:p>
        </p:txBody>
      </p:sp>
      <p:sp>
        <p:nvSpPr>
          <p:cNvPr id="13" name="TextBox 13"/>
          <p:cNvSpPr txBox="1"/>
          <p:nvPr/>
        </p:nvSpPr>
        <p:spPr>
          <a:xfrm>
            <a:off x="3905945" y="5121312"/>
            <a:ext cx="2619330" cy="1505220"/>
          </a:xfrm>
          <a:prstGeom prst="rect">
            <a:avLst/>
          </a:prstGeom>
        </p:spPr>
        <p:txBody>
          <a:bodyPr lIns="0" tIns="0" rIns="0" bIns="0" rtlCol="0" anchor="t">
            <a:spAutoFit/>
          </a:bodyPr>
          <a:lstStyle/>
          <a:p>
            <a:pPr marL="266288" lvl="1" indent="-133144">
              <a:lnSpc>
                <a:spcPts val="1726"/>
              </a:lnSpc>
              <a:buFont typeface="Arial"/>
              <a:buChar char="•"/>
            </a:pPr>
            <a:r>
              <a:rPr lang="en-US" sz="1233"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Consider roles within organization where you frequently hire new employees. </a:t>
            </a:r>
          </a:p>
          <a:p>
            <a:pPr marL="266288" lvl="1" indent="-133144">
              <a:lnSpc>
                <a:spcPts val="1726"/>
              </a:lnSpc>
              <a:buFont typeface="Arial"/>
              <a:buChar char="•"/>
            </a:pPr>
            <a:r>
              <a:rPr lang="en-US" sz="1233"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Consider skill areas required by your organization that are typically not learned in the classroom. </a:t>
            </a:r>
          </a:p>
        </p:txBody>
      </p:sp>
      <p:sp>
        <p:nvSpPr>
          <p:cNvPr id="14" name="TextBox 14"/>
          <p:cNvSpPr txBox="1"/>
          <p:nvPr/>
        </p:nvSpPr>
        <p:spPr>
          <a:xfrm>
            <a:off x="2276342" y="2785196"/>
            <a:ext cx="1999041" cy="414281"/>
          </a:xfrm>
          <a:prstGeom prst="rect">
            <a:avLst/>
          </a:prstGeom>
        </p:spPr>
        <p:txBody>
          <a:bodyPr lIns="0" tIns="0" rIns="0" bIns="0" rtlCol="0" anchor="t">
            <a:spAutoFit/>
          </a:bodyPr>
          <a:lstStyle/>
          <a:p>
            <a:pPr>
              <a:lnSpc>
                <a:spcPts val="1680"/>
              </a:lnSpc>
              <a:spcBef>
                <a:spcPct val="0"/>
              </a:spcBef>
            </a:pPr>
            <a:r>
              <a:rPr lang="en-US" sz="12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Create next generation </a:t>
            </a:r>
          </a:p>
          <a:p>
            <a:pPr>
              <a:lnSpc>
                <a:spcPts val="1680"/>
              </a:lnSpc>
              <a:spcBef>
                <a:spcPct val="0"/>
              </a:spcBef>
            </a:pPr>
            <a:r>
              <a:rPr lang="en-US" sz="12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of leaders?</a:t>
            </a:r>
          </a:p>
        </p:txBody>
      </p:sp>
      <p:sp>
        <p:nvSpPr>
          <p:cNvPr id="15" name="TextBox 15"/>
          <p:cNvSpPr txBox="1"/>
          <p:nvPr/>
        </p:nvSpPr>
        <p:spPr>
          <a:xfrm>
            <a:off x="2276342" y="3409950"/>
            <a:ext cx="1999041" cy="414281"/>
          </a:xfrm>
          <a:prstGeom prst="rect">
            <a:avLst/>
          </a:prstGeom>
        </p:spPr>
        <p:txBody>
          <a:bodyPr lIns="0" tIns="0" rIns="0" bIns="0" rtlCol="0" anchor="t">
            <a:spAutoFit/>
          </a:bodyPr>
          <a:lstStyle/>
          <a:p>
            <a:pPr>
              <a:lnSpc>
                <a:spcPts val="1680"/>
              </a:lnSpc>
              <a:spcBef>
                <a:spcPct val="0"/>
              </a:spcBef>
            </a:pPr>
            <a:r>
              <a:rPr lang="en-US" sz="12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Engage diverse </a:t>
            </a:r>
          </a:p>
          <a:p>
            <a:pPr>
              <a:lnSpc>
                <a:spcPts val="1680"/>
              </a:lnSpc>
              <a:spcBef>
                <a:spcPct val="0"/>
              </a:spcBef>
            </a:pPr>
            <a:r>
              <a:rPr lang="en-US" sz="12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perspectives?</a:t>
            </a:r>
          </a:p>
        </p:txBody>
      </p:sp>
      <p:sp>
        <p:nvSpPr>
          <p:cNvPr id="16" name="TextBox 16"/>
          <p:cNvSpPr txBox="1"/>
          <p:nvPr/>
        </p:nvSpPr>
        <p:spPr>
          <a:xfrm>
            <a:off x="9927171" y="5058259"/>
            <a:ext cx="2026201" cy="1023422"/>
          </a:xfrm>
          <a:prstGeom prst="rect">
            <a:avLst/>
          </a:prstGeom>
        </p:spPr>
        <p:txBody>
          <a:bodyPr lIns="0" tIns="0" rIns="0" bIns="0" rtlCol="0" anchor="t">
            <a:spAutoFit/>
          </a:bodyPr>
          <a:lstStyle/>
          <a:p>
            <a:pPr>
              <a:lnSpc>
                <a:spcPts val="2053"/>
              </a:lnSpc>
            </a:pPr>
            <a:r>
              <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Consider the Student</a:t>
            </a:r>
          </a:p>
          <a:p>
            <a:pPr marL="230337" lvl="1" indent="-115168">
              <a:lnSpc>
                <a:spcPts val="1493"/>
              </a:lnSpc>
              <a:buFont typeface="Arial"/>
              <a:buChar char="•"/>
            </a:pPr>
            <a:r>
              <a:rPr lang="en-US" sz="11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Practical experience</a:t>
            </a:r>
          </a:p>
          <a:p>
            <a:pPr marL="230337" lvl="1" indent="-115168">
              <a:lnSpc>
                <a:spcPts val="1493"/>
              </a:lnSpc>
              <a:buFont typeface="Arial"/>
              <a:buChar char="•"/>
            </a:pPr>
            <a:r>
              <a:rPr lang="en-US" sz="11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Mentoring</a:t>
            </a:r>
          </a:p>
          <a:p>
            <a:pPr marL="230337" lvl="1" indent="-115168">
              <a:lnSpc>
                <a:spcPts val="1493"/>
              </a:lnSpc>
              <a:buFont typeface="Arial"/>
              <a:buChar char="•"/>
            </a:pPr>
            <a:r>
              <a:rPr lang="en-US" sz="11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Networking</a:t>
            </a:r>
          </a:p>
          <a:p>
            <a:pPr marL="230337" lvl="1" indent="-115168">
              <a:lnSpc>
                <a:spcPts val="1493"/>
              </a:lnSpc>
              <a:buFont typeface="Arial"/>
              <a:buChar char="•"/>
            </a:pPr>
            <a:r>
              <a:rPr lang="en-US" sz="11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Class Credit  </a:t>
            </a:r>
          </a:p>
        </p:txBody>
      </p:sp>
      <p:sp>
        <p:nvSpPr>
          <p:cNvPr id="17" name="TextBox 17"/>
          <p:cNvSpPr txBox="1"/>
          <p:nvPr/>
        </p:nvSpPr>
        <p:spPr>
          <a:xfrm>
            <a:off x="5118431" y="530546"/>
            <a:ext cx="1148635" cy="448841"/>
          </a:xfrm>
          <a:prstGeom prst="rect">
            <a:avLst/>
          </a:prstGeom>
        </p:spPr>
        <p:txBody>
          <a:bodyPr wrap="square" lIns="0" tIns="0" rIns="0" bIns="0" rtlCol="0" anchor="t">
            <a:spAutoFit/>
          </a:bodyPr>
          <a:lstStyle/>
          <a:p>
            <a:pPr>
              <a:lnSpc>
                <a:spcPts val="3453"/>
              </a:lnSpc>
              <a:spcBef>
                <a:spcPct val="0"/>
              </a:spcBef>
            </a:pPr>
            <a:r>
              <a:rPr lang="en-US" sz="3200"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PLAN</a:t>
            </a:r>
            <a:endParaRPr lang="en-US" sz="2466"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endParaRPr>
          </a:p>
        </p:txBody>
      </p:sp>
      <p:sp>
        <p:nvSpPr>
          <p:cNvPr id="18" name="TextBox 18"/>
          <p:cNvSpPr txBox="1"/>
          <p:nvPr/>
        </p:nvSpPr>
        <p:spPr>
          <a:xfrm>
            <a:off x="6635607" y="172678"/>
            <a:ext cx="5721901" cy="2521652"/>
          </a:xfrm>
          <a:prstGeom prst="rect">
            <a:avLst/>
          </a:prstGeom>
        </p:spPr>
        <p:txBody>
          <a:bodyPr lIns="0" tIns="0" rIns="0" bIns="0" rtlCol="0" anchor="t">
            <a:spAutoFit/>
          </a:bodyPr>
          <a:lstStyle/>
          <a:p>
            <a:pPr>
              <a:lnSpc>
                <a:spcPts val="2193"/>
              </a:lnSpc>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Ask yourself:</a:t>
            </a:r>
          </a:p>
          <a:p>
            <a:pPr marL="338257" lvl="1" indent="-169128">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Determine internal needs for hosting a student (ongoing tasks, workload, what projects are on the back burner)?  What would a work plan look like? </a:t>
            </a:r>
          </a:p>
          <a:p>
            <a:pPr marL="338257" lvl="1" indent="-169128">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Allocate resources. Consider financial resources, time, materials, technology that are required for success.  </a:t>
            </a:r>
          </a:p>
          <a:p>
            <a:pPr marL="338257" lvl="1" indent="-169128">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Identify coordinator and mentor</a:t>
            </a:r>
          </a:p>
          <a:p>
            <a:pPr marL="338257" lvl="1" indent="-169128">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What is the duration and timing?  </a:t>
            </a:r>
          </a:p>
          <a:p>
            <a:pPr marL="676513" lvl="2" indent="-225505">
              <a:lnSpc>
                <a:spcPts val="2193"/>
              </a:lnSpc>
              <a:buFont typeface="Arial"/>
              <a:buChar char="⚬"/>
            </a:pPr>
            <a:r>
              <a:rPr lang="en-US" sz="1566" b="1"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Bold"/>
              </a:rPr>
              <a:t>Short-term, long-term? Part-time? Full-time?  </a:t>
            </a:r>
          </a:p>
        </p:txBody>
      </p:sp>
      <p:sp>
        <p:nvSpPr>
          <p:cNvPr id="21" name="Freeform 2">
            <a:extLst>
              <a:ext uri="{FF2B5EF4-FFF2-40B4-BE49-F238E27FC236}">
                <a16:creationId xmlns:a16="http://schemas.microsoft.com/office/drawing/2014/main" id="{CD7A4C04-052E-D387-4809-97209A236BBD}"/>
              </a:ext>
            </a:extLst>
          </p:cNvPr>
          <p:cNvSpPr/>
          <p:nvPr/>
        </p:nvSpPr>
        <p:spPr>
          <a:xfrm>
            <a:off x="3749040" y="2194560"/>
            <a:ext cx="3931920" cy="4883150"/>
          </a:xfrm>
          <a:custGeom>
            <a:avLst/>
            <a:gdLst/>
            <a:ahLst/>
            <a:cxnLst/>
            <a:rect l="l" t="t" r="r" b="b"/>
            <a:pathLst>
              <a:path w="18288000" h="7324725">
                <a:moveTo>
                  <a:pt x="0" y="0"/>
                </a:moveTo>
                <a:lnTo>
                  <a:pt x="18288000" y="0"/>
                </a:lnTo>
                <a:lnTo>
                  <a:pt x="18288000" y="7324725"/>
                </a:lnTo>
                <a:lnTo>
                  <a:pt x="0" y="7324725"/>
                </a:lnTo>
                <a:lnTo>
                  <a:pt x="0" y="0"/>
                </a:lnTo>
                <a:close/>
              </a:path>
            </a:pathLst>
          </a:custGeom>
          <a:blipFill>
            <a:blip r:embed="rId3">
              <a:extLst>
                <a:ext uri="{96DAC541-7B7A-43D3-8B79-37D633B846F1}">
                  <asvg:svgBlip xmlns:asvg="http://schemas.microsoft.com/office/drawing/2016/SVG/main" r:embed="rId4"/>
                </a:ext>
              </a:extLst>
            </a:blip>
            <a:stretch>
              <a:fillRect l="-95347" t="-789" r="-114728" b="789"/>
            </a:stretch>
          </a:blipFill>
        </p:spPr>
        <p:txBody>
          <a:bodyPr/>
          <a:lstStyle/>
          <a:p>
            <a:endParaRPr lang="en-US" sz="1200"/>
          </a:p>
        </p:txBody>
      </p:sp>
      <p:sp>
        <p:nvSpPr>
          <p:cNvPr id="22" name="Freeform 2">
            <a:extLst>
              <a:ext uri="{FF2B5EF4-FFF2-40B4-BE49-F238E27FC236}">
                <a16:creationId xmlns:a16="http://schemas.microsoft.com/office/drawing/2014/main" id="{92FBC859-F751-FC14-099C-867BD3733CBB}"/>
              </a:ext>
            </a:extLst>
          </p:cNvPr>
          <p:cNvSpPr/>
          <p:nvPr/>
        </p:nvSpPr>
        <p:spPr>
          <a:xfrm>
            <a:off x="7680960" y="2156070"/>
            <a:ext cx="12161520" cy="5029200"/>
          </a:xfrm>
          <a:custGeom>
            <a:avLst/>
            <a:gdLst/>
            <a:ahLst/>
            <a:cxnLst/>
            <a:rect l="l" t="t" r="r" b="b"/>
            <a:pathLst>
              <a:path w="18288000" h="7324725">
                <a:moveTo>
                  <a:pt x="0" y="0"/>
                </a:moveTo>
                <a:lnTo>
                  <a:pt x="18288000" y="0"/>
                </a:lnTo>
                <a:lnTo>
                  <a:pt x="18288000" y="7324725"/>
                </a:lnTo>
                <a:lnTo>
                  <a:pt x="0" y="7324725"/>
                </a:lnTo>
                <a:lnTo>
                  <a:pt x="0" y="0"/>
                </a:lnTo>
                <a:close/>
              </a:path>
            </a:pathLst>
          </a:custGeom>
          <a:blipFill>
            <a:blip r:embed="rId3">
              <a:extLst>
                <a:ext uri="{96DAC541-7B7A-43D3-8B79-37D633B846F1}">
                  <asvg:svgBlip xmlns:asvg="http://schemas.microsoft.com/office/drawing/2016/SVG/main" r:embed="rId4"/>
                </a:ext>
              </a:extLst>
            </a:blip>
            <a:stretch>
              <a:fillRect l="-63168" t="1" r="62918" b="2903"/>
            </a:stretch>
          </a:blipFill>
        </p:spPr>
        <p:txBody>
          <a:bodyPr/>
          <a:lstStyle/>
          <a:p>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tgtEl>
                                          <p:spTgt spid="13"/>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dissolve">
                                      <p:cBhvr>
                                        <p:cTn id="56" dur="500"/>
                                        <p:tgtEl>
                                          <p:spTgt spid="22"/>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dissolv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1"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dissolve">
                                      <p:cBhvr>
                                        <p:cTn id="64" dur="500"/>
                                        <p:tgtEl>
                                          <p:spTgt spid="22"/>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dissolve">
                                      <p:cBhvr>
                                        <p:cTn id="67" dur="500"/>
                                        <p:tgtEl>
                                          <p:spTgt spid="1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dissolv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12" grpId="0"/>
      <p:bldP spid="13" grpId="0"/>
      <p:bldP spid="14" grpId="0"/>
      <p:bldP spid="15" grpId="0"/>
      <p:bldP spid="16" grpId="0"/>
      <p:bldP spid="17" grpId="0"/>
      <p:bldP spid="18" grpId="0"/>
      <p:bldP spid="21" grpId="0" animBg="1"/>
      <p:bldP spid="22" grpId="0" animBg="1"/>
      <p:bldP spid="2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41CCB699-B4B9-1AAB-E2CE-0FD80CD1EB47}"/>
            </a:ext>
          </a:extLst>
        </p:cNvPr>
        <p:cNvGrpSpPr/>
        <p:nvPr/>
      </p:nvGrpSpPr>
      <p:grpSpPr>
        <a:xfrm>
          <a:off x="0" y="0"/>
          <a:ext cx="0" cy="0"/>
          <a:chOff x="0" y="0"/>
          <a:chExt cx="0" cy="0"/>
        </a:xfrm>
      </p:grpSpPr>
      <p:sp>
        <p:nvSpPr>
          <p:cNvPr id="49" name="Rectangle: Rounded Corners 3">
            <a:extLst>
              <a:ext uri="{FF2B5EF4-FFF2-40B4-BE49-F238E27FC236}">
                <a16:creationId xmlns:a16="http://schemas.microsoft.com/office/drawing/2014/main" id="{E64E5D37-827B-41E2-DCC3-0F5F46EA018F}"/>
              </a:ext>
            </a:extLst>
          </p:cNvPr>
          <p:cNvSpPr/>
          <p:nvPr/>
        </p:nvSpPr>
        <p:spPr>
          <a:xfrm>
            <a:off x="8008422" y="1510634"/>
            <a:ext cx="3089143" cy="4038990"/>
          </a:xfrm>
          <a:prstGeom prst="roundRect">
            <a:avLst>
              <a:gd name="adj" fmla="val 54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10">
            <a:extLst>
              <a:ext uri="{FF2B5EF4-FFF2-40B4-BE49-F238E27FC236}">
                <a16:creationId xmlns:a16="http://schemas.microsoft.com/office/drawing/2014/main" id="{C3986A32-1B6B-27BC-9F70-FAAB06652570}"/>
              </a:ext>
            </a:extLst>
          </p:cNvPr>
          <p:cNvSpPr/>
          <p:nvPr/>
        </p:nvSpPr>
        <p:spPr>
          <a:xfrm>
            <a:off x="4570479" y="1510634"/>
            <a:ext cx="3089143" cy="4038990"/>
          </a:xfrm>
          <a:prstGeom prst="roundRect">
            <a:avLst>
              <a:gd name="adj" fmla="val 541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25">
            <a:extLst>
              <a:ext uri="{FF2B5EF4-FFF2-40B4-BE49-F238E27FC236}">
                <a16:creationId xmlns:a16="http://schemas.microsoft.com/office/drawing/2014/main" id="{DA989DCF-6C90-1558-C1AC-867F87ADE94B}"/>
              </a:ext>
            </a:extLst>
          </p:cNvPr>
          <p:cNvSpPr>
            <a:spLocks/>
          </p:cNvSpPr>
          <p:nvPr/>
        </p:nvSpPr>
        <p:spPr>
          <a:xfrm>
            <a:off x="1129133" y="1510633"/>
            <a:ext cx="3089143" cy="4038991"/>
          </a:xfrm>
          <a:prstGeom prst="roundRect">
            <a:avLst>
              <a:gd name="adj" fmla="val 5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C570A768-00A7-0F59-20C5-0534E5346FD4}"/>
              </a:ext>
            </a:extLst>
          </p:cNvPr>
          <p:cNvSpPr/>
          <p:nvPr/>
        </p:nvSpPr>
        <p:spPr>
          <a:xfrm>
            <a:off x="1628033" y="2632183"/>
            <a:ext cx="2098145" cy="372090"/>
          </a:xfrm>
          <a:prstGeom prst="rect">
            <a:avLst/>
          </a:prstGeom>
        </p:spPr>
        <p:txBody>
          <a:bodyPr wrap="square">
            <a:spAutoFit/>
          </a:bodyPr>
          <a:lstStyle/>
          <a:p>
            <a:pPr algn="ctr">
              <a:lnSpc>
                <a:spcPts val="2000"/>
              </a:lnSpc>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Part-Time</a:t>
            </a:r>
          </a:p>
        </p:txBody>
      </p:sp>
      <p:sp>
        <p:nvSpPr>
          <p:cNvPr id="69" name="Rectangle 68">
            <a:extLst>
              <a:ext uri="{FF2B5EF4-FFF2-40B4-BE49-F238E27FC236}">
                <a16:creationId xmlns:a16="http://schemas.microsoft.com/office/drawing/2014/main" id="{F5E52268-FB1D-16F9-AE1C-9742A896058A}"/>
              </a:ext>
            </a:extLst>
          </p:cNvPr>
          <p:cNvSpPr/>
          <p:nvPr/>
        </p:nvSpPr>
        <p:spPr>
          <a:xfrm>
            <a:off x="897733" y="3003222"/>
            <a:ext cx="3257998" cy="2031325"/>
          </a:xfrm>
          <a:prstGeom prst="rect">
            <a:avLst/>
          </a:prstGeom>
        </p:spPr>
        <p:txBody>
          <a:bodyPr wrap="square">
            <a:spAutoFit/>
          </a:bodyPr>
          <a:lstStyle/>
          <a:p>
            <a:pPr marL="595034" lvl="1" indent="-297517" algn="l">
              <a:buFont typeface="Arial"/>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Works best for filling specific needs</a:t>
            </a:r>
          </a:p>
          <a:p>
            <a:pPr marL="595034" lvl="1" indent="-297517" algn="l">
              <a:buFont typeface="Arial"/>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Encourages flexibility, especially during academic year </a:t>
            </a:r>
          </a:p>
          <a:p>
            <a:pPr marL="595034" lvl="1" indent="-297517" algn="l">
              <a:buFont typeface="Arial"/>
              <a:buChar char="•"/>
            </a:pPr>
            <a:r>
              <a:rPr lang="en-US"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Students typically want to obtain course credit</a:t>
            </a:r>
          </a:p>
        </p:txBody>
      </p:sp>
      <p:sp>
        <p:nvSpPr>
          <p:cNvPr id="72" name="Rectangle 71">
            <a:extLst>
              <a:ext uri="{FF2B5EF4-FFF2-40B4-BE49-F238E27FC236}">
                <a16:creationId xmlns:a16="http://schemas.microsoft.com/office/drawing/2014/main" id="{A02B5D48-4DBB-C520-55AA-C93C28851914}"/>
              </a:ext>
            </a:extLst>
          </p:cNvPr>
          <p:cNvSpPr/>
          <p:nvPr/>
        </p:nvSpPr>
        <p:spPr>
          <a:xfrm>
            <a:off x="5155950" y="2632183"/>
            <a:ext cx="2098145" cy="372090"/>
          </a:xfrm>
          <a:prstGeom prst="rect">
            <a:avLst/>
          </a:prstGeom>
        </p:spPr>
        <p:txBody>
          <a:bodyPr wrap="square">
            <a:spAutoFit/>
          </a:bodyPr>
          <a:lstStyle/>
          <a:p>
            <a:pPr algn="ctr">
              <a:lnSpc>
                <a:spcPts val="2000"/>
              </a:lnSpc>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Summer</a:t>
            </a:r>
          </a:p>
        </p:txBody>
      </p:sp>
      <p:sp>
        <p:nvSpPr>
          <p:cNvPr id="73" name="Rectangle 72">
            <a:extLst>
              <a:ext uri="{FF2B5EF4-FFF2-40B4-BE49-F238E27FC236}">
                <a16:creationId xmlns:a16="http://schemas.microsoft.com/office/drawing/2014/main" id="{9024FE2E-11A7-AD73-C533-AA2746416288}"/>
              </a:ext>
            </a:extLst>
          </p:cNvPr>
          <p:cNvSpPr/>
          <p:nvPr/>
        </p:nvSpPr>
        <p:spPr>
          <a:xfrm>
            <a:off x="4425650" y="3003222"/>
            <a:ext cx="3257998" cy="1754326"/>
          </a:xfrm>
          <a:prstGeom prst="rect">
            <a:avLst/>
          </a:prstGeom>
        </p:spPr>
        <p:txBody>
          <a:bodyPr wrap="square">
            <a:spAutoFit/>
          </a:bodyPr>
          <a:lstStyle/>
          <a:p>
            <a:pPr marL="573444" lvl="1" indent="-286722" algn="l">
              <a:buFont typeface="Arial"/>
              <a:buChar char="•"/>
            </a:pPr>
            <a:r>
              <a:rPr lang="en-US" sz="18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Often referred to as management interns</a:t>
            </a:r>
          </a:p>
          <a:p>
            <a:pPr marL="573444" lvl="1" indent="-286722" algn="l">
              <a:buFont typeface="Arial"/>
              <a:buChar char="•"/>
            </a:pPr>
            <a:r>
              <a:rPr lang="en-US" sz="18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Rotation through departments</a:t>
            </a:r>
          </a:p>
          <a:p>
            <a:pPr marL="573444" lvl="1" indent="-286722" algn="l">
              <a:buFont typeface="Arial"/>
              <a:buChar char="•"/>
            </a:pPr>
            <a:r>
              <a:rPr lang="en-US" sz="18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Graduate students expect compensation </a:t>
            </a:r>
          </a:p>
        </p:txBody>
      </p:sp>
      <p:sp>
        <p:nvSpPr>
          <p:cNvPr id="78" name="Rectangle 77">
            <a:extLst>
              <a:ext uri="{FF2B5EF4-FFF2-40B4-BE49-F238E27FC236}">
                <a16:creationId xmlns:a16="http://schemas.microsoft.com/office/drawing/2014/main" id="{8A3C5D5F-872F-65BF-396A-F36C5F8A0975}"/>
              </a:ext>
            </a:extLst>
          </p:cNvPr>
          <p:cNvSpPr/>
          <p:nvPr/>
        </p:nvSpPr>
        <p:spPr>
          <a:xfrm>
            <a:off x="8520874" y="2632183"/>
            <a:ext cx="2098145" cy="372090"/>
          </a:xfrm>
          <a:prstGeom prst="rect">
            <a:avLst/>
          </a:prstGeom>
        </p:spPr>
        <p:txBody>
          <a:bodyPr wrap="square">
            <a:spAutoFit/>
          </a:bodyPr>
          <a:lstStyle/>
          <a:p>
            <a:pPr algn="ctr">
              <a:lnSpc>
                <a:spcPts val="2000"/>
              </a:lnSpc>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Remote</a:t>
            </a:r>
          </a:p>
        </p:txBody>
      </p:sp>
      <p:sp>
        <p:nvSpPr>
          <p:cNvPr id="79" name="Rectangle 78">
            <a:extLst>
              <a:ext uri="{FF2B5EF4-FFF2-40B4-BE49-F238E27FC236}">
                <a16:creationId xmlns:a16="http://schemas.microsoft.com/office/drawing/2014/main" id="{AFB7B2CB-2FA6-2AA5-FFE9-B78A2E567B2E}"/>
              </a:ext>
            </a:extLst>
          </p:cNvPr>
          <p:cNvSpPr/>
          <p:nvPr/>
        </p:nvSpPr>
        <p:spPr>
          <a:xfrm>
            <a:off x="8008422" y="3003222"/>
            <a:ext cx="3040150" cy="2308324"/>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Works best when </a:t>
            </a:r>
          </a:p>
          <a:p>
            <a:pPr marL="0" marR="0" lvl="0"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students have </a:t>
            </a:r>
          </a:p>
          <a:p>
            <a:pPr marL="573444" marR="0" lvl="1" indent="-286722" algn="l" defTabSz="914400" rtl="0" eaLnBrk="1" fontAlgn="auto" latinLnBrk="0" hangingPunct="1">
              <a:spcBef>
                <a:spcPts val="0"/>
              </a:spcBef>
              <a:spcAft>
                <a:spcPts val="0"/>
              </a:spcAft>
              <a:buClrTx/>
              <a:buSzTx/>
              <a:buFont typeface="Arial"/>
              <a:buChar char="•"/>
              <a:tabLst/>
              <a:defRPr/>
            </a:pPr>
            <a:r>
              <a:rPr lang="en-US"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R</a:t>
            </a:r>
            <a:r>
              <a:rPr kumimoji="0" lang="en-US" b="0" i="0" u="none" strike="noStrike" kern="1200" cap="none" spc="0" normalizeH="0" baseline="0" noProof="0" dirty="0" err="1">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esume</a:t>
            </a:r>
            <a:r>
              <a:rPr kumimoji="0" lang="en-US"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-building tasks</a:t>
            </a:r>
          </a:p>
          <a:p>
            <a:pPr marL="573444" marR="0" lvl="1" indent="-286722" algn="l" defTabSz="914400" rtl="0" eaLnBrk="1" fontAlgn="auto" latinLnBrk="0" hangingPunct="1">
              <a:spcBef>
                <a:spcPts val="0"/>
              </a:spcBef>
              <a:spcAft>
                <a:spcPts val="0"/>
              </a:spcAft>
              <a:buClrTx/>
              <a:buSzTx/>
              <a:buFont typeface="Arial"/>
              <a:buChar char="•"/>
              <a:tabLst/>
              <a:defRPr/>
            </a:pPr>
            <a:r>
              <a:rPr lang="en-US"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A</a:t>
            </a:r>
            <a:r>
              <a:rPr kumimoji="0" lang="en-US" b="0" i="0" u="none" strike="noStrike" kern="1200" cap="none" spc="0" normalizeH="0" baseline="0" noProof="0" dirty="0" err="1">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ccess</a:t>
            </a:r>
            <a:r>
              <a:rPr kumimoji="0" lang="en-US"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 to upper management</a:t>
            </a:r>
          </a:p>
          <a:p>
            <a:pPr marL="573444" marR="0" lvl="1" indent="-286722" algn="l" defTabSz="914400" rtl="0" eaLnBrk="1" fontAlgn="auto" latinLnBrk="0" hangingPunct="1">
              <a:spcBef>
                <a:spcPts val="0"/>
              </a:spcBef>
              <a:spcAft>
                <a:spcPts val="0"/>
              </a:spcAft>
              <a:buClrTx/>
              <a:buSzTx/>
              <a:buFont typeface="Arial"/>
              <a:buChar char="•"/>
              <a:tabLst/>
              <a:defRPr/>
            </a:pPr>
            <a:r>
              <a:rPr kumimoji="0" lang="en-US"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Previous frontline experience</a:t>
            </a:r>
          </a:p>
          <a:p>
            <a:pPr marL="573444" marR="0" lvl="1" indent="-286722" algn="l" defTabSz="914400" rtl="0" eaLnBrk="1" fontAlgn="auto" latinLnBrk="0" hangingPunct="1">
              <a:spcBef>
                <a:spcPts val="0"/>
              </a:spcBef>
              <a:spcAft>
                <a:spcPts val="0"/>
              </a:spcAft>
              <a:buClrTx/>
              <a:buSzTx/>
              <a:buFont typeface="Arial"/>
              <a:buChar char="•"/>
              <a:tabLst/>
              <a:defRPr/>
            </a:pPr>
            <a:r>
              <a:rPr kumimoji="0" lang="en-US"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League Spartan"/>
              </a:rPr>
              <a:t>Clear expectations</a:t>
            </a:r>
          </a:p>
        </p:txBody>
      </p:sp>
      <p:sp>
        <p:nvSpPr>
          <p:cNvPr id="80" name="Freeform 121">
            <a:extLst>
              <a:ext uri="{FF2B5EF4-FFF2-40B4-BE49-F238E27FC236}">
                <a16:creationId xmlns:a16="http://schemas.microsoft.com/office/drawing/2014/main" id="{AE779A3C-2966-F57F-803F-23DF7C91C214}"/>
              </a:ext>
            </a:extLst>
          </p:cNvPr>
          <p:cNvSpPr>
            <a:spLocks noChangeAspect="1" noEditPoints="1"/>
          </p:cNvSpPr>
          <p:nvPr/>
        </p:nvSpPr>
        <p:spPr bwMode="auto">
          <a:xfrm>
            <a:off x="9057176" y="1631527"/>
            <a:ext cx="1060243" cy="781929"/>
          </a:xfrm>
          <a:custGeom>
            <a:avLst/>
            <a:gdLst>
              <a:gd name="T0" fmla="*/ 145 w 160"/>
              <a:gd name="T1" fmla="*/ 0 h 118"/>
              <a:gd name="T2" fmla="*/ 15 w 160"/>
              <a:gd name="T3" fmla="*/ 0 h 118"/>
              <a:gd name="T4" fmla="*/ 0 w 160"/>
              <a:gd name="T5" fmla="*/ 13 h 118"/>
              <a:gd name="T6" fmla="*/ 0 w 160"/>
              <a:gd name="T7" fmla="*/ 79 h 118"/>
              <a:gd name="T8" fmla="*/ 15 w 160"/>
              <a:gd name="T9" fmla="*/ 94 h 118"/>
              <a:gd name="T10" fmla="*/ 145 w 160"/>
              <a:gd name="T11" fmla="*/ 94 h 118"/>
              <a:gd name="T12" fmla="*/ 160 w 160"/>
              <a:gd name="T13" fmla="*/ 79 h 118"/>
              <a:gd name="T14" fmla="*/ 160 w 160"/>
              <a:gd name="T15" fmla="*/ 13 h 118"/>
              <a:gd name="T16" fmla="*/ 145 w 160"/>
              <a:gd name="T17" fmla="*/ 0 h 118"/>
              <a:gd name="T18" fmla="*/ 150 w 160"/>
              <a:gd name="T19" fmla="*/ 79 h 118"/>
              <a:gd name="T20" fmla="*/ 145 w 160"/>
              <a:gd name="T21" fmla="*/ 85 h 118"/>
              <a:gd name="T22" fmla="*/ 15 w 160"/>
              <a:gd name="T23" fmla="*/ 85 h 118"/>
              <a:gd name="T24" fmla="*/ 9 w 160"/>
              <a:gd name="T25" fmla="*/ 79 h 118"/>
              <a:gd name="T26" fmla="*/ 9 w 160"/>
              <a:gd name="T27" fmla="*/ 13 h 118"/>
              <a:gd name="T28" fmla="*/ 15 w 160"/>
              <a:gd name="T29" fmla="*/ 9 h 118"/>
              <a:gd name="T30" fmla="*/ 145 w 160"/>
              <a:gd name="T31" fmla="*/ 9 h 118"/>
              <a:gd name="T32" fmla="*/ 150 w 160"/>
              <a:gd name="T33" fmla="*/ 13 h 118"/>
              <a:gd name="T34" fmla="*/ 150 w 160"/>
              <a:gd name="T35" fmla="*/ 79 h 118"/>
              <a:gd name="T36" fmla="*/ 150 w 160"/>
              <a:gd name="T37" fmla="*/ 79 h 118"/>
              <a:gd name="T38" fmla="*/ 152 w 160"/>
              <a:gd name="T39" fmla="*/ 103 h 118"/>
              <a:gd name="T40" fmla="*/ 100 w 160"/>
              <a:gd name="T41" fmla="*/ 103 h 118"/>
              <a:gd name="T42" fmla="*/ 96 w 160"/>
              <a:gd name="T43" fmla="*/ 109 h 118"/>
              <a:gd name="T44" fmla="*/ 66 w 160"/>
              <a:gd name="T45" fmla="*/ 109 h 118"/>
              <a:gd name="T46" fmla="*/ 60 w 160"/>
              <a:gd name="T47" fmla="*/ 103 h 118"/>
              <a:gd name="T48" fmla="*/ 7 w 160"/>
              <a:gd name="T49" fmla="*/ 103 h 118"/>
              <a:gd name="T50" fmla="*/ 0 w 160"/>
              <a:gd name="T51" fmla="*/ 111 h 118"/>
              <a:gd name="T52" fmla="*/ 7 w 160"/>
              <a:gd name="T53" fmla="*/ 118 h 118"/>
              <a:gd name="T54" fmla="*/ 152 w 160"/>
              <a:gd name="T55" fmla="*/ 118 h 118"/>
              <a:gd name="T56" fmla="*/ 160 w 160"/>
              <a:gd name="T57" fmla="*/ 111 h 118"/>
              <a:gd name="T58" fmla="*/ 152 w 160"/>
              <a:gd name="T59" fmla="*/ 103 h 118"/>
              <a:gd name="T60" fmla="*/ 152 w 160"/>
              <a:gd name="T61" fmla="*/ 103 h 118"/>
              <a:gd name="T62" fmla="*/ 152 w 160"/>
              <a:gd name="T63"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118">
                <a:moveTo>
                  <a:pt x="145" y="0"/>
                </a:moveTo>
                <a:cubicBezTo>
                  <a:pt x="15" y="0"/>
                  <a:pt x="15" y="0"/>
                  <a:pt x="15" y="0"/>
                </a:cubicBezTo>
                <a:cubicBezTo>
                  <a:pt x="7" y="0"/>
                  <a:pt x="0" y="6"/>
                  <a:pt x="0" y="13"/>
                </a:cubicBezTo>
                <a:cubicBezTo>
                  <a:pt x="0" y="79"/>
                  <a:pt x="0" y="79"/>
                  <a:pt x="0" y="79"/>
                </a:cubicBezTo>
                <a:cubicBezTo>
                  <a:pt x="0" y="88"/>
                  <a:pt x="7" y="94"/>
                  <a:pt x="15" y="94"/>
                </a:cubicBezTo>
                <a:cubicBezTo>
                  <a:pt x="145" y="94"/>
                  <a:pt x="145" y="94"/>
                  <a:pt x="145" y="94"/>
                </a:cubicBezTo>
                <a:cubicBezTo>
                  <a:pt x="154" y="94"/>
                  <a:pt x="160" y="88"/>
                  <a:pt x="160" y="79"/>
                </a:cubicBezTo>
                <a:cubicBezTo>
                  <a:pt x="160" y="13"/>
                  <a:pt x="160" y="13"/>
                  <a:pt x="160" y="13"/>
                </a:cubicBezTo>
                <a:cubicBezTo>
                  <a:pt x="160" y="6"/>
                  <a:pt x="154" y="0"/>
                  <a:pt x="145" y="0"/>
                </a:cubicBezTo>
                <a:close/>
                <a:moveTo>
                  <a:pt x="150" y="79"/>
                </a:moveTo>
                <a:cubicBezTo>
                  <a:pt x="150" y="83"/>
                  <a:pt x="149" y="85"/>
                  <a:pt x="145" y="85"/>
                </a:cubicBezTo>
                <a:cubicBezTo>
                  <a:pt x="15" y="85"/>
                  <a:pt x="15" y="85"/>
                  <a:pt x="15" y="85"/>
                </a:cubicBezTo>
                <a:cubicBezTo>
                  <a:pt x="13" y="85"/>
                  <a:pt x="9" y="83"/>
                  <a:pt x="9" y="79"/>
                </a:cubicBezTo>
                <a:cubicBezTo>
                  <a:pt x="9" y="13"/>
                  <a:pt x="9" y="13"/>
                  <a:pt x="9" y="13"/>
                </a:cubicBezTo>
                <a:cubicBezTo>
                  <a:pt x="9" y="11"/>
                  <a:pt x="13" y="9"/>
                  <a:pt x="15" y="9"/>
                </a:cubicBezTo>
                <a:cubicBezTo>
                  <a:pt x="145" y="9"/>
                  <a:pt x="145" y="9"/>
                  <a:pt x="145" y="9"/>
                </a:cubicBezTo>
                <a:cubicBezTo>
                  <a:pt x="149" y="9"/>
                  <a:pt x="150" y="11"/>
                  <a:pt x="150" y="13"/>
                </a:cubicBezTo>
                <a:cubicBezTo>
                  <a:pt x="150" y="79"/>
                  <a:pt x="150" y="79"/>
                  <a:pt x="150" y="79"/>
                </a:cubicBezTo>
                <a:cubicBezTo>
                  <a:pt x="150" y="79"/>
                  <a:pt x="150" y="79"/>
                  <a:pt x="150" y="79"/>
                </a:cubicBezTo>
                <a:close/>
                <a:moveTo>
                  <a:pt x="152" y="103"/>
                </a:moveTo>
                <a:cubicBezTo>
                  <a:pt x="100" y="103"/>
                  <a:pt x="100" y="103"/>
                  <a:pt x="100" y="103"/>
                </a:cubicBezTo>
                <a:cubicBezTo>
                  <a:pt x="100" y="107"/>
                  <a:pt x="98" y="109"/>
                  <a:pt x="96" y="109"/>
                </a:cubicBezTo>
                <a:cubicBezTo>
                  <a:pt x="66" y="109"/>
                  <a:pt x="66" y="109"/>
                  <a:pt x="66" y="109"/>
                </a:cubicBezTo>
                <a:cubicBezTo>
                  <a:pt x="62" y="109"/>
                  <a:pt x="60" y="107"/>
                  <a:pt x="60" y="103"/>
                </a:cubicBezTo>
                <a:cubicBezTo>
                  <a:pt x="7" y="103"/>
                  <a:pt x="7" y="103"/>
                  <a:pt x="7" y="103"/>
                </a:cubicBezTo>
                <a:cubicBezTo>
                  <a:pt x="4" y="103"/>
                  <a:pt x="0" y="107"/>
                  <a:pt x="0" y="111"/>
                </a:cubicBezTo>
                <a:cubicBezTo>
                  <a:pt x="0" y="117"/>
                  <a:pt x="4" y="118"/>
                  <a:pt x="7" y="118"/>
                </a:cubicBezTo>
                <a:cubicBezTo>
                  <a:pt x="152" y="118"/>
                  <a:pt x="152" y="118"/>
                  <a:pt x="152" y="118"/>
                </a:cubicBezTo>
                <a:cubicBezTo>
                  <a:pt x="156" y="118"/>
                  <a:pt x="160" y="117"/>
                  <a:pt x="160" y="111"/>
                </a:cubicBezTo>
                <a:cubicBezTo>
                  <a:pt x="160" y="107"/>
                  <a:pt x="156" y="103"/>
                  <a:pt x="152" y="103"/>
                </a:cubicBezTo>
                <a:close/>
                <a:moveTo>
                  <a:pt x="152" y="103"/>
                </a:moveTo>
                <a:cubicBezTo>
                  <a:pt x="152" y="103"/>
                  <a:pt x="152" y="103"/>
                  <a:pt x="152" y="10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4">
            <a:extLst>
              <a:ext uri="{FF2B5EF4-FFF2-40B4-BE49-F238E27FC236}">
                <a16:creationId xmlns:a16="http://schemas.microsoft.com/office/drawing/2014/main" id="{3270186D-BDC4-18C1-8F1B-3F20E0C6D431}"/>
              </a:ext>
            </a:extLst>
          </p:cNvPr>
          <p:cNvSpPr>
            <a:spLocks noChangeAspect="1" noEditPoints="1"/>
          </p:cNvSpPr>
          <p:nvPr/>
        </p:nvSpPr>
        <p:spPr bwMode="auto">
          <a:xfrm>
            <a:off x="2360688" y="1602751"/>
            <a:ext cx="632833" cy="791041"/>
          </a:xfrm>
          <a:custGeom>
            <a:avLst/>
            <a:gdLst>
              <a:gd name="T0" fmla="*/ 117 w 128"/>
              <a:gd name="T1" fmla="*/ 53 h 160"/>
              <a:gd name="T2" fmla="*/ 119 w 128"/>
              <a:gd name="T3" fmla="*/ 52 h 160"/>
              <a:gd name="T4" fmla="*/ 122 w 128"/>
              <a:gd name="T5" fmla="*/ 47 h 160"/>
              <a:gd name="T6" fmla="*/ 122 w 128"/>
              <a:gd name="T7" fmla="*/ 37 h 160"/>
              <a:gd name="T8" fmla="*/ 112 w 128"/>
              <a:gd name="T9" fmla="*/ 37 h 160"/>
              <a:gd name="T10" fmla="*/ 109 w 128"/>
              <a:gd name="T11" fmla="*/ 41 h 160"/>
              <a:gd name="T12" fmla="*/ 108 w 128"/>
              <a:gd name="T13" fmla="*/ 42 h 160"/>
              <a:gd name="T14" fmla="*/ 71 w 128"/>
              <a:gd name="T15" fmla="*/ 23 h 160"/>
              <a:gd name="T16" fmla="*/ 71 w 128"/>
              <a:gd name="T17" fmla="*/ 16 h 160"/>
              <a:gd name="T18" fmla="*/ 78 w 128"/>
              <a:gd name="T19" fmla="*/ 16 h 160"/>
              <a:gd name="T20" fmla="*/ 85 w 128"/>
              <a:gd name="T21" fmla="*/ 8 h 160"/>
              <a:gd name="T22" fmla="*/ 78 w 128"/>
              <a:gd name="T23" fmla="*/ 0 h 160"/>
              <a:gd name="T24" fmla="*/ 50 w 128"/>
              <a:gd name="T25" fmla="*/ 0 h 160"/>
              <a:gd name="T26" fmla="*/ 43 w 128"/>
              <a:gd name="T27" fmla="*/ 8 h 160"/>
              <a:gd name="T28" fmla="*/ 50 w 128"/>
              <a:gd name="T29" fmla="*/ 16 h 160"/>
              <a:gd name="T30" fmla="*/ 57 w 128"/>
              <a:gd name="T31" fmla="*/ 16 h 160"/>
              <a:gd name="T32" fmla="*/ 57 w 128"/>
              <a:gd name="T33" fmla="*/ 23 h 160"/>
              <a:gd name="T34" fmla="*/ 0 w 128"/>
              <a:gd name="T35" fmla="*/ 92 h 160"/>
              <a:gd name="T36" fmla="*/ 64 w 128"/>
              <a:gd name="T37" fmla="*/ 160 h 160"/>
              <a:gd name="T38" fmla="*/ 128 w 128"/>
              <a:gd name="T39" fmla="*/ 92 h 160"/>
              <a:gd name="T40" fmla="*/ 117 w 128"/>
              <a:gd name="T41" fmla="*/ 53 h 160"/>
              <a:gd name="T42" fmla="*/ 64 w 128"/>
              <a:gd name="T43" fmla="*/ 145 h 160"/>
              <a:gd name="T44" fmla="*/ 14 w 128"/>
              <a:gd name="T45" fmla="*/ 92 h 160"/>
              <a:gd name="T46" fmla="*/ 64 w 128"/>
              <a:gd name="T47" fmla="*/ 39 h 160"/>
              <a:gd name="T48" fmla="*/ 114 w 128"/>
              <a:gd name="T49" fmla="*/ 92 h 160"/>
              <a:gd name="T50" fmla="*/ 64 w 128"/>
              <a:gd name="T51" fmla="*/ 145 h 160"/>
              <a:gd name="T52" fmla="*/ 71 w 128"/>
              <a:gd name="T53" fmla="*/ 85 h 160"/>
              <a:gd name="T54" fmla="*/ 71 w 128"/>
              <a:gd name="T55" fmla="*/ 70 h 160"/>
              <a:gd name="T56" fmla="*/ 64 w 128"/>
              <a:gd name="T57" fmla="*/ 62 h 160"/>
              <a:gd name="T58" fmla="*/ 57 w 128"/>
              <a:gd name="T59" fmla="*/ 70 h 160"/>
              <a:gd name="T60" fmla="*/ 57 w 128"/>
              <a:gd name="T61" fmla="*/ 92 h 160"/>
              <a:gd name="T62" fmla="*/ 64 w 128"/>
              <a:gd name="T63" fmla="*/ 98 h 160"/>
              <a:gd name="T64" fmla="*/ 85 w 128"/>
              <a:gd name="T65" fmla="*/ 98 h 160"/>
              <a:gd name="T66" fmla="*/ 93 w 128"/>
              <a:gd name="T67" fmla="*/ 92 h 160"/>
              <a:gd name="T68" fmla="*/ 85 w 128"/>
              <a:gd name="T69" fmla="*/ 85 h 160"/>
              <a:gd name="T70" fmla="*/ 71 w 128"/>
              <a:gd name="T71" fmla="*/ 85 h 160"/>
              <a:gd name="T72" fmla="*/ 64 w 128"/>
              <a:gd name="T73" fmla="*/ 46 h 160"/>
              <a:gd name="T74" fmla="*/ 21 w 128"/>
              <a:gd name="T75" fmla="*/ 92 h 160"/>
              <a:gd name="T76" fmla="*/ 64 w 128"/>
              <a:gd name="T77" fmla="*/ 137 h 160"/>
              <a:gd name="T78" fmla="*/ 107 w 128"/>
              <a:gd name="T79" fmla="*/ 92 h 160"/>
              <a:gd name="T80" fmla="*/ 64 w 128"/>
              <a:gd name="T81" fmla="*/ 46 h 160"/>
              <a:gd name="T82" fmla="*/ 64 w 128"/>
              <a:gd name="T83" fmla="*/ 129 h 160"/>
              <a:gd name="T84" fmla="*/ 28 w 128"/>
              <a:gd name="T85" fmla="*/ 92 h 160"/>
              <a:gd name="T86" fmla="*/ 64 w 128"/>
              <a:gd name="T87" fmla="*/ 54 h 160"/>
              <a:gd name="T88" fmla="*/ 100 w 128"/>
              <a:gd name="T89" fmla="*/ 92 h 160"/>
              <a:gd name="T90" fmla="*/ 64 w 128"/>
              <a:gd name="T91" fmla="*/ 12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 h="160">
                <a:moveTo>
                  <a:pt x="117" y="53"/>
                </a:moveTo>
                <a:cubicBezTo>
                  <a:pt x="118" y="53"/>
                  <a:pt x="118" y="52"/>
                  <a:pt x="119" y="52"/>
                </a:cubicBezTo>
                <a:cubicBezTo>
                  <a:pt x="122" y="47"/>
                  <a:pt x="122" y="47"/>
                  <a:pt x="122" y="47"/>
                </a:cubicBezTo>
                <a:cubicBezTo>
                  <a:pt x="125" y="44"/>
                  <a:pt x="125" y="40"/>
                  <a:pt x="122" y="37"/>
                </a:cubicBezTo>
                <a:cubicBezTo>
                  <a:pt x="120" y="33"/>
                  <a:pt x="115" y="33"/>
                  <a:pt x="112" y="37"/>
                </a:cubicBezTo>
                <a:cubicBezTo>
                  <a:pt x="109" y="41"/>
                  <a:pt x="109" y="41"/>
                  <a:pt x="109" y="41"/>
                </a:cubicBezTo>
                <a:cubicBezTo>
                  <a:pt x="109" y="41"/>
                  <a:pt x="108" y="41"/>
                  <a:pt x="108" y="42"/>
                </a:cubicBezTo>
                <a:cubicBezTo>
                  <a:pt x="98" y="32"/>
                  <a:pt x="85" y="26"/>
                  <a:pt x="71" y="23"/>
                </a:cubicBezTo>
                <a:cubicBezTo>
                  <a:pt x="71" y="16"/>
                  <a:pt x="71" y="16"/>
                  <a:pt x="71" y="16"/>
                </a:cubicBezTo>
                <a:cubicBezTo>
                  <a:pt x="78" y="16"/>
                  <a:pt x="78" y="16"/>
                  <a:pt x="78" y="16"/>
                </a:cubicBezTo>
                <a:cubicBezTo>
                  <a:pt x="82" y="16"/>
                  <a:pt x="85" y="11"/>
                  <a:pt x="85" y="8"/>
                </a:cubicBezTo>
                <a:cubicBezTo>
                  <a:pt x="85" y="4"/>
                  <a:pt x="82" y="0"/>
                  <a:pt x="78" y="0"/>
                </a:cubicBezTo>
                <a:cubicBezTo>
                  <a:pt x="50" y="0"/>
                  <a:pt x="50" y="0"/>
                  <a:pt x="50" y="0"/>
                </a:cubicBezTo>
                <a:cubicBezTo>
                  <a:pt x="46" y="0"/>
                  <a:pt x="43" y="4"/>
                  <a:pt x="43" y="8"/>
                </a:cubicBezTo>
                <a:cubicBezTo>
                  <a:pt x="43" y="11"/>
                  <a:pt x="46" y="16"/>
                  <a:pt x="50" y="16"/>
                </a:cubicBezTo>
                <a:cubicBezTo>
                  <a:pt x="57" y="16"/>
                  <a:pt x="57" y="16"/>
                  <a:pt x="57" y="16"/>
                </a:cubicBezTo>
                <a:cubicBezTo>
                  <a:pt x="57" y="23"/>
                  <a:pt x="57" y="23"/>
                  <a:pt x="57" y="23"/>
                </a:cubicBezTo>
                <a:cubicBezTo>
                  <a:pt x="25" y="27"/>
                  <a:pt x="0" y="56"/>
                  <a:pt x="0" y="92"/>
                </a:cubicBezTo>
                <a:cubicBezTo>
                  <a:pt x="0" y="130"/>
                  <a:pt x="28" y="160"/>
                  <a:pt x="64" y="160"/>
                </a:cubicBezTo>
                <a:cubicBezTo>
                  <a:pt x="100" y="160"/>
                  <a:pt x="128" y="130"/>
                  <a:pt x="128" y="92"/>
                </a:cubicBezTo>
                <a:cubicBezTo>
                  <a:pt x="128" y="77"/>
                  <a:pt x="124" y="64"/>
                  <a:pt x="117" y="53"/>
                </a:cubicBezTo>
                <a:close/>
                <a:moveTo>
                  <a:pt x="64" y="145"/>
                </a:moveTo>
                <a:cubicBezTo>
                  <a:pt x="37" y="145"/>
                  <a:pt x="14" y="121"/>
                  <a:pt x="14" y="92"/>
                </a:cubicBezTo>
                <a:cubicBezTo>
                  <a:pt x="14" y="63"/>
                  <a:pt x="37" y="39"/>
                  <a:pt x="64" y="39"/>
                </a:cubicBezTo>
                <a:cubicBezTo>
                  <a:pt x="92" y="39"/>
                  <a:pt x="114" y="63"/>
                  <a:pt x="114" y="92"/>
                </a:cubicBezTo>
                <a:cubicBezTo>
                  <a:pt x="114" y="121"/>
                  <a:pt x="92" y="145"/>
                  <a:pt x="64" y="145"/>
                </a:cubicBezTo>
                <a:close/>
                <a:moveTo>
                  <a:pt x="71" y="85"/>
                </a:moveTo>
                <a:cubicBezTo>
                  <a:pt x="71" y="70"/>
                  <a:pt x="71" y="70"/>
                  <a:pt x="71" y="70"/>
                </a:cubicBezTo>
                <a:cubicBezTo>
                  <a:pt x="71" y="65"/>
                  <a:pt x="68" y="62"/>
                  <a:pt x="64" y="62"/>
                </a:cubicBezTo>
                <a:cubicBezTo>
                  <a:pt x="60" y="62"/>
                  <a:pt x="57" y="65"/>
                  <a:pt x="57" y="70"/>
                </a:cubicBezTo>
                <a:cubicBezTo>
                  <a:pt x="57" y="92"/>
                  <a:pt x="57" y="92"/>
                  <a:pt x="57" y="92"/>
                </a:cubicBezTo>
                <a:cubicBezTo>
                  <a:pt x="57" y="95"/>
                  <a:pt x="60" y="98"/>
                  <a:pt x="64" y="98"/>
                </a:cubicBezTo>
                <a:cubicBezTo>
                  <a:pt x="85" y="98"/>
                  <a:pt x="85" y="98"/>
                  <a:pt x="85" y="98"/>
                </a:cubicBezTo>
                <a:cubicBezTo>
                  <a:pt x="90" y="98"/>
                  <a:pt x="93" y="95"/>
                  <a:pt x="93" y="92"/>
                </a:cubicBezTo>
                <a:cubicBezTo>
                  <a:pt x="93" y="88"/>
                  <a:pt x="90" y="85"/>
                  <a:pt x="85" y="85"/>
                </a:cubicBezTo>
                <a:lnTo>
                  <a:pt x="71" y="85"/>
                </a:lnTo>
                <a:close/>
                <a:moveTo>
                  <a:pt x="64" y="46"/>
                </a:moveTo>
                <a:cubicBezTo>
                  <a:pt x="40" y="46"/>
                  <a:pt x="21" y="66"/>
                  <a:pt x="21" y="92"/>
                </a:cubicBezTo>
                <a:cubicBezTo>
                  <a:pt x="21" y="117"/>
                  <a:pt x="40" y="137"/>
                  <a:pt x="64" y="137"/>
                </a:cubicBezTo>
                <a:cubicBezTo>
                  <a:pt x="88" y="137"/>
                  <a:pt x="107" y="117"/>
                  <a:pt x="107" y="92"/>
                </a:cubicBezTo>
                <a:cubicBezTo>
                  <a:pt x="107" y="66"/>
                  <a:pt x="88" y="46"/>
                  <a:pt x="64" y="46"/>
                </a:cubicBezTo>
                <a:close/>
                <a:moveTo>
                  <a:pt x="64" y="129"/>
                </a:moveTo>
                <a:cubicBezTo>
                  <a:pt x="45" y="129"/>
                  <a:pt x="28" y="113"/>
                  <a:pt x="28" y="92"/>
                </a:cubicBezTo>
                <a:cubicBezTo>
                  <a:pt x="28" y="70"/>
                  <a:pt x="45" y="54"/>
                  <a:pt x="64" y="54"/>
                </a:cubicBezTo>
                <a:cubicBezTo>
                  <a:pt x="84" y="54"/>
                  <a:pt x="100" y="70"/>
                  <a:pt x="100" y="92"/>
                </a:cubicBezTo>
                <a:cubicBezTo>
                  <a:pt x="100" y="113"/>
                  <a:pt x="84" y="129"/>
                  <a:pt x="64" y="1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5">
            <a:extLst>
              <a:ext uri="{FF2B5EF4-FFF2-40B4-BE49-F238E27FC236}">
                <a16:creationId xmlns:a16="http://schemas.microsoft.com/office/drawing/2014/main" id="{7ED26A22-3612-D144-A705-D62284C0C5E0}"/>
              </a:ext>
            </a:extLst>
          </p:cNvPr>
          <p:cNvSpPr>
            <a:spLocks noChangeAspect="1" noEditPoints="1"/>
          </p:cNvSpPr>
          <p:nvPr/>
        </p:nvSpPr>
        <p:spPr bwMode="auto">
          <a:xfrm>
            <a:off x="5854307" y="1784399"/>
            <a:ext cx="600737" cy="604514"/>
          </a:xfrm>
          <a:custGeom>
            <a:avLst/>
            <a:gdLst>
              <a:gd name="T0" fmla="*/ 33 w 160"/>
              <a:gd name="T1" fmla="*/ 79 h 160"/>
              <a:gd name="T2" fmla="*/ 132 w 160"/>
              <a:gd name="T3" fmla="*/ 79 h 160"/>
              <a:gd name="T4" fmla="*/ 83 w 160"/>
              <a:gd name="T5" fmla="*/ 121 h 160"/>
              <a:gd name="T6" fmla="*/ 83 w 160"/>
              <a:gd name="T7" fmla="*/ 40 h 160"/>
              <a:gd name="T8" fmla="*/ 83 w 160"/>
              <a:gd name="T9" fmla="*/ 121 h 160"/>
              <a:gd name="T10" fmla="*/ 56 w 160"/>
              <a:gd name="T11" fmla="*/ 60 h 160"/>
              <a:gd name="T12" fmla="*/ 58 w 160"/>
              <a:gd name="T13" fmla="*/ 64 h 160"/>
              <a:gd name="T14" fmla="*/ 78 w 160"/>
              <a:gd name="T15" fmla="*/ 53 h 160"/>
              <a:gd name="T16" fmla="*/ 78 w 160"/>
              <a:gd name="T17" fmla="*/ 47 h 160"/>
              <a:gd name="T18" fmla="*/ 51 w 160"/>
              <a:gd name="T19" fmla="*/ 70 h 160"/>
              <a:gd name="T20" fmla="*/ 53 w 160"/>
              <a:gd name="T21" fmla="*/ 77 h 160"/>
              <a:gd name="T22" fmla="*/ 55 w 160"/>
              <a:gd name="T23" fmla="*/ 70 h 160"/>
              <a:gd name="T24" fmla="*/ 86 w 160"/>
              <a:gd name="T25" fmla="*/ 138 h 160"/>
              <a:gd name="T26" fmla="*/ 80 w 160"/>
              <a:gd name="T27" fmla="*/ 156 h 160"/>
              <a:gd name="T28" fmla="*/ 89 w 160"/>
              <a:gd name="T29" fmla="*/ 156 h 160"/>
              <a:gd name="T30" fmla="*/ 86 w 160"/>
              <a:gd name="T31" fmla="*/ 138 h 160"/>
              <a:gd name="T32" fmla="*/ 89 w 160"/>
              <a:gd name="T33" fmla="*/ 19 h 160"/>
              <a:gd name="T34" fmla="*/ 86 w 160"/>
              <a:gd name="T35" fmla="*/ 0 h 160"/>
              <a:gd name="T36" fmla="*/ 80 w 160"/>
              <a:gd name="T37" fmla="*/ 19 h 160"/>
              <a:gd name="T38" fmla="*/ 36 w 160"/>
              <a:gd name="T39" fmla="*/ 120 h 160"/>
              <a:gd name="T40" fmla="*/ 25 w 160"/>
              <a:gd name="T41" fmla="*/ 138 h 160"/>
              <a:gd name="T42" fmla="*/ 32 w 160"/>
              <a:gd name="T43" fmla="*/ 138 h 160"/>
              <a:gd name="T44" fmla="*/ 41 w 160"/>
              <a:gd name="T45" fmla="*/ 120 h 160"/>
              <a:gd name="T46" fmla="*/ 125 w 160"/>
              <a:gd name="T47" fmla="*/ 41 h 160"/>
              <a:gd name="T48" fmla="*/ 140 w 160"/>
              <a:gd name="T49" fmla="*/ 30 h 160"/>
              <a:gd name="T50" fmla="*/ 133 w 160"/>
              <a:gd name="T51" fmla="*/ 23 h 160"/>
              <a:gd name="T52" fmla="*/ 124 w 160"/>
              <a:gd name="T53" fmla="*/ 40 h 160"/>
              <a:gd name="T54" fmla="*/ 36 w 160"/>
              <a:gd name="T55" fmla="*/ 40 h 160"/>
              <a:gd name="T56" fmla="*/ 41 w 160"/>
              <a:gd name="T57" fmla="*/ 40 h 160"/>
              <a:gd name="T58" fmla="*/ 32 w 160"/>
              <a:gd name="T59" fmla="*/ 23 h 160"/>
              <a:gd name="T60" fmla="*/ 25 w 160"/>
              <a:gd name="T61" fmla="*/ 30 h 160"/>
              <a:gd name="T62" fmla="*/ 129 w 160"/>
              <a:gd name="T63" fmla="*/ 120 h 160"/>
              <a:gd name="T64" fmla="*/ 124 w 160"/>
              <a:gd name="T65" fmla="*/ 126 h 160"/>
              <a:gd name="T66" fmla="*/ 137 w 160"/>
              <a:gd name="T67" fmla="*/ 138 h 160"/>
              <a:gd name="T68" fmla="*/ 140 w 160"/>
              <a:gd name="T69" fmla="*/ 130 h 160"/>
              <a:gd name="T70" fmla="*/ 25 w 160"/>
              <a:gd name="T71" fmla="*/ 80 h 160"/>
              <a:gd name="T72" fmla="*/ 6 w 160"/>
              <a:gd name="T73" fmla="*/ 77 h 160"/>
              <a:gd name="T74" fmla="*/ 6 w 160"/>
              <a:gd name="T75" fmla="*/ 86 h 160"/>
              <a:gd name="T76" fmla="*/ 25 w 160"/>
              <a:gd name="T77" fmla="*/ 80 h 160"/>
              <a:gd name="T78" fmla="*/ 142 w 160"/>
              <a:gd name="T79" fmla="*/ 77 h 160"/>
              <a:gd name="T80" fmla="*/ 142 w 160"/>
              <a:gd name="T81" fmla="*/ 86 h 160"/>
              <a:gd name="T82" fmla="*/ 160 w 160"/>
              <a:gd name="T8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60">
                <a:moveTo>
                  <a:pt x="83" y="30"/>
                </a:moveTo>
                <a:cubicBezTo>
                  <a:pt x="55" y="30"/>
                  <a:pt x="33" y="53"/>
                  <a:pt x="33" y="79"/>
                </a:cubicBezTo>
                <a:cubicBezTo>
                  <a:pt x="33" y="108"/>
                  <a:pt x="55" y="130"/>
                  <a:pt x="83" y="130"/>
                </a:cubicBezTo>
                <a:cubicBezTo>
                  <a:pt x="110" y="130"/>
                  <a:pt x="132" y="108"/>
                  <a:pt x="132" y="79"/>
                </a:cubicBezTo>
                <a:cubicBezTo>
                  <a:pt x="132" y="53"/>
                  <a:pt x="110" y="30"/>
                  <a:pt x="83" y="30"/>
                </a:cubicBezTo>
                <a:close/>
                <a:moveTo>
                  <a:pt x="83" y="121"/>
                </a:moveTo>
                <a:cubicBezTo>
                  <a:pt x="61" y="121"/>
                  <a:pt x="42" y="102"/>
                  <a:pt x="42" y="79"/>
                </a:cubicBezTo>
                <a:cubicBezTo>
                  <a:pt x="42" y="57"/>
                  <a:pt x="61" y="40"/>
                  <a:pt x="83" y="40"/>
                </a:cubicBezTo>
                <a:cubicBezTo>
                  <a:pt x="106" y="40"/>
                  <a:pt x="123" y="57"/>
                  <a:pt x="123" y="79"/>
                </a:cubicBezTo>
                <a:cubicBezTo>
                  <a:pt x="123" y="102"/>
                  <a:pt x="106" y="121"/>
                  <a:pt x="83" y="121"/>
                </a:cubicBezTo>
                <a:close/>
                <a:moveTo>
                  <a:pt x="78" y="47"/>
                </a:moveTo>
                <a:cubicBezTo>
                  <a:pt x="69" y="47"/>
                  <a:pt x="59" y="53"/>
                  <a:pt x="56" y="60"/>
                </a:cubicBezTo>
                <a:cubicBezTo>
                  <a:pt x="54" y="62"/>
                  <a:pt x="54" y="64"/>
                  <a:pt x="56" y="64"/>
                </a:cubicBezTo>
                <a:cubicBezTo>
                  <a:pt x="56" y="64"/>
                  <a:pt x="56" y="64"/>
                  <a:pt x="58" y="64"/>
                </a:cubicBezTo>
                <a:cubicBezTo>
                  <a:pt x="58" y="64"/>
                  <a:pt x="58" y="64"/>
                  <a:pt x="59" y="64"/>
                </a:cubicBezTo>
                <a:cubicBezTo>
                  <a:pt x="63" y="57"/>
                  <a:pt x="71" y="53"/>
                  <a:pt x="78" y="53"/>
                </a:cubicBezTo>
                <a:cubicBezTo>
                  <a:pt x="80" y="53"/>
                  <a:pt x="80" y="51"/>
                  <a:pt x="80" y="51"/>
                </a:cubicBezTo>
                <a:cubicBezTo>
                  <a:pt x="80" y="49"/>
                  <a:pt x="80" y="47"/>
                  <a:pt x="78" y="47"/>
                </a:cubicBezTo>
                <a:close/>
                <a:moveTo>
                  <a:pt x="53" y="68"/>
                </a:moveTo>
                <a:cubicBezTo>
                  <a:pt x="53" y="68"/>
                  <a:pt x="51" y="68"/>
                  <a:pt x="51" y="70"/>
                </a:cubicBezTo>
                <a:cubicBezTo>
                  <a:pt x="51" y="71"/>
                  <a:pt x="49" y="71"/>
                  <a:pt x="49" y="73"/>
                </a:cubicBezTo>
                <a:cubicBezTo>
                  <a:pt x="49" y="75"/>
                  <a:pt x="51" y="77"/>
                  <a:pt x="53" y="77"/>
                </a:cubicBezTo>
                <a:cubicBezTo>
                  <a:pt x="53" y="77"/>
                  <a:pt x="55" y="75"/>
                  <a:pt x="55" y="73"/>
                </a:cubicBezTo>
                <a:cubicBezTo>
                  <a:pt x="55" y="73"/>
                  <a:pt x="55" y="71"/>
                  <a:pt x="55" y="70"/>
                </a:cubicBezTo>
                <a:cubicBezTo>
                  <a:pt x="55" y="70"/>
                  <a:pt x="55" y="68"/>
                  <a:pt x="53" y="68"/>
                </a:cubicBezTo>
                <a:close/>
                <a:moveTo>
                  <a:pt x="86" y="138"/>
                </a:moveTo>
                <a:cubicBezTo>
                  <a:pt x="82" y="138"/>
                  <a:pt x="80" y="140"/>
                  <a:pt x="80" y="142"/>
                </a:cubicBezTo>
                <a:cubicBezTo>
                  <a:pt x="80" y="142"/>
                  <a:pt x="80" y="142"/>
                  <a:pt x="80" y="156"/>
                </a:cubicBezTo>
                <a:cubicBezTo>
                  <a:pt x="80" y="158"/>
                  <a:pt x="82" y="160"/>
                  <a:pt x="86" y="160"/>
                </a:cubicBezTo>
                <a:cubicBezTo>
                  <a:pt x="87" y="160"/>
                  <a:pt x="89" y="158"/>
                  <a:pt x="89" y="156"/>
                </a:cubicBezTo>
                <a:cubicBezTo>
                  <a:pt x="89" y="156"/>
                  <a:pt x="89" y="156"/>
                  <a:pt x="89" y="142"/>
                </a:cubicBezTo>
                <a:cubicBezTo>
                  <a:pt x="89" y="140"/>
                  <a:pt x="87" y="138"/>
                  <a:pt x="86" y="138"/>
                </a:cubicBezTo>
                <a:close/>
                <a:moveTo>
                  <a:pt x="86" y="25"/>
                </a:moveTo>
                <a:cubicBezTo>
                  <a:pt x="87" y="25"/>
                  <a:pt x="89" y="23"/>
                  <a:pt x="89" y="19"/>
                </a:cubicBezTo>
                <a:cubicBezTo>
                  <a:pt x="89" y="19"/>
                  <a:pt x="89" y="19"/>
                  <a:pt x="89" y="6"/>
                </a:cubicBezTo>
                <a:cubicBezTo>
                  <a:pt x="89" y="2"/>
                  <a:pt x="87" y="0"/>
                  <a:pt x="86" y="0"/>
                </a:cubicBezTo>
                <a:cubicBezTo>
                  <a:pt x="82" y="0"/>
                  <a:pt x="80" y="2"/>
                  <a:pt x="80" y="6"/>
                </a:cubicBezTo>
                <a:cubicBezTo>
                  <a:pt x="80" y="6"/>
                  <a:pt x="80" y="6"/>
                  <a:pt x="80" y="19"/>
                </a:cubicBezTo>
                <a:cubicBezTo>
                  <a:pt x="80" y="23"/>
                  <a:pt x="82" y="25"/>
                  <a:pt x="86" y="25"/>
                </a:cubicBezTo>
                <a:close/>
                <a:moveTo>
                  <a:pt x="36" y="120"/>
                </a:moveTo>
                <a:cubicBezTo>
                  <a:pt x="36" y="120"/>
                  <a:pt x="36" y="120"/>
                  <a:pt x="25" y="130"/>
                </a:cubicBezTo>
                <a:cubicBezTo>
                  <a:pt x="23" y="132"/>
                  <a:pt x="23" y="136"/>
                  <a:pt x="25" y="138"/>
                </a:cubicBezTo>
                <a:cubicBezTo>
                  <a:pt x="27" y="138"/>
                  <a:pt x="28" y="138"/>
                  <a:pt x="28" y="138"/>
                </a:cubicBezTo>
                <a:cubicBezTo>
                  <a:pt x="30" y="138"/>
                  <a:pt x="30" y="138"/>
                  <a:pt x="32" y="138"/>
                </a:cubicBezTo>
                <a:cubicBezTo>
                  <a:pt x="32" y="138"/>
                  <a:pt x="32" y="138"/>
                  <a:pt x="41" y="126"/>
                </a:cubicBezTo>
                <a:cubicBezTo>
                  <a:pt x="43" y="124"/>
                  <a:pt x="43" y="122"/>
                  <a:pt x="41" y="120"/>
                </a:cubicBezTo>
                <a:cubicBezTo>
                  <a:pt x="40" y="118"/>
                  <a:pt x="38" y="118"/>
                  <a:pt x="36" y="120"/>
                </a:cubicBezTo>
                <a:close/>
                <a:moveTo>
                  <a:pt x="125" y="41"/>
                </a:moveTo>
                <a:cubicBezTo>
                  <a:pt x="127" y="41"/>
                  <a:pt x="129" y="41"/>
                  <a:pt x="129" y="40"/>
                </a:cubicBezTo>
                <a:cubicBezTo>
                  <a:pt x="129" y="40"/>
                  <a:pt x="129" y="40"/>
                  <a:pt x="140" y="30"/>
                </a:cubicBezTo>
                <a:cubicBezTo>
                  <a:pt x="142" y="28"/>
                  <a:pt x="142" y="25"/>
                  <a:pt x="140" y="23"/>
                </a:cubicBezTo>
                <a:cubicBezTo>
                  <a:pt x="138" y="21"/>
                  <a:pt x="135" y="21"/>
                  <a:pt x="133" y="23"/>
                </a:cubicBezTo>
                <a:cubicBezTo>
                  <a:pt x="133" y="23"/>
                  <a:pt x="133" y="23"/>
                  <a:pt x="124" y="34"/>
                </a:cubicBezTo>
                <a:cubicBezTo>
                  <a:pt x="122" y="36"/>
                  <a:pt x="122" y="38"/>
                  <a:pt x="124" y="40"/>
                </a:cubicBezTo>
                <a:cubicBezTo>
                  <a:pt x="124" y="41"/>
                  <a:pt x="125" y="41"/>
                  <a:pt x="125" y="41"/>
                </a:cubicBezTo>
                <a:close/>
                <a:moveTo>
                  <a:pt x="36" y="40"/>
                </a:moveTo>
                <a:cubicBezTo>
                  <a:pt x="36" y="41"/>
                  <a:pt x="38" y="41"/>
                  <a:pt x="40" y="41"/>
                </a:cubicBezTo>
                <a:cubicBezTo>
                  <a:pt x="40" y="41"/>
                  <a:pt x="41" y="41"/>
                  <a:pt x="41" y="40"/>
                </a:cubicBezTo>
                <a:cubicBezTo>
                  <a:pt x="43" y="38"/>
                  <a:pt x="43" y="36"/>
                  <a:pt x="41" y="34"/>
                </a:cubicBezTo>
                <a:cubicBezTo>
                  <a:pt x="41" y="34"/>
                  <a:pt x="41" y="34"/>
                  <a:pt x="32" y="23"/>
                </a:cubicBezTo>
                <a:cubicBezTo>
                  <a:pt x="30" y="21"/>
                  <a:pt x="27" y="21"/>
                  <a:pt x="25" y="23"/>
                </a:cubicBezTo>
                <a:cubicBezTo>
                  <a:pt x="23" y="25"/>
                  <a:pt x="23" y="28"/>
                  <a:pt x="25" y="30"/>
                </a:cubicBezTo>
                <a:cubicBezTo>
                  <a:pt x="25" y="30"/>
                  <a:pt x="25" y="30"/>
                  <a:pt x="36" y="40"/>
                </a:cubicBezTo>
                <a:close/>
                <a:moveTo>
                  <a:pt x="129" y="120"/>
                </a:moveTo>
                <a:cubicBezTo>
                  <a:pt x="127" y="118"/>
                  <a:pt x="125" y="118"/>
                  <a:pt x="124" y="120"/>
                </a:cubicBezTo>
                <a:cubicBezTo>
                  <a:pt x="122" y="122"/>
                  <a:pt x="122" y="124"/>
                  <a:pt x="124" y="126"/>
                </a:cubicBezTo>
                <a:cubicBezTo>
                  <a:pt x="124" y="126"/>
                  <a:pt x="124" y="126"/>
                  <a:pt x="133" y="138"/>
                </a:cubicBezTo>
                <a:cubicBezTo>
                  <a:pt x="133" y="138"/>
                  <a:pt x="135" y="138"/>
                  <a:pt x="137" y="138"/>
                </a:cubicBezTo>
                <a:cubicBezTo>
                  <a:pt x="137" y="138"/>
                  <a:pt x="138" y="138"/>
                  <a:pt x="140" y="138"/>
                </a:cubicBezTo>
                <a:cubicBezTo>
                  <a:pt x="142" y="136"/>
                  <a:pt x="142" y="132"/>
                  <a:pt x="140" y="130"/>
                </a:cubicBezTo>
                <a:cubicBezTo>
                  <a:pt x="140" y="130"/>
                  <a:pt x="140" y="130"/>
                  <a:pt x="129" y="120"/>
                </a:cubicBezTo>
                <a:close/>
                <a:moveTo>
                  <a:pt x="25" y="80"/>
                </a:moveTo>
                <a:cubicBezTo>
                  <a:pt x="25" y="79"/>
                  <a:pt x="23" y="77"/>
                  <a:pt x="19" y="77"/>
                </a:cubicBezTo>
                <a:cubicBezTo>
                  <a:pt x="19" y="77"/>
                  <a:pt x="19" y="77"/>
                  <a:pt x="6" y="77"/>
                </a:cubicBezTo>
                <a:cubicBezTo>
                  <a:pt x="2" y="77"/>
                  <a:pt x="0" y="79"/>
                  <a:pt x="0" y="80"/>
                </a:cubicBezTo>
                <a:cubicBezTo>
                  <a:pt x="0" y="84"/>
                  <a:pt x="2" y="86"/>
                  <a:pt x="6" y="86"/>
                </a:cubicBezTo>
                <a:cubicBezTo>
                  <a:pt x="6" y="86"/>
                  <a:pt x="6" y="86"/>
                  <a:pt x="19" y="86"/>
                </a:cubicBezTo>
                <a:cubicBezTo>
                  <a:pt x="23" y="86"/>
                  <a:pt x="25" y="84"/>
                  <a:pt x="25" y="80"/>
                </a:cubicBezTo>
                <a:close/>
                <a:moveTo>
                  <a:pt x="157" y="77"/>
                </a:moveTo>
                <a:cubicBezTo>
                  <a:pt x="157" y="77"/>
                  <a:pt x="157" y="77"/>
                  <a:pt x="142" y="77"/>
                </a:cubicBezTo>
                <a:cubicBezTo>
                  <a:pt x="140" y="77"/>
                  <a:pt x="138" y="79"/>
                  <a:pt x="138" y="80"/>
                </a:cubicBezTo>
                <a:cubicBezTo>
                  <a:pt x="138" y="84"/>
                  <a:pt x="140" y="86"/>
                  <a:pt x="142" y="86"/>
                </a:cubicBezTo>
                <a:cubicBezTo>
                  <a:pt x="142" y="86"/>
                  <a:pt x="142" y="86"/>
                  <a:pt x="157" y="86"/>
                </a:cubicBezTo>
                <a:cubicBezTo>
                  <a:pt x="158" y="86"/>
                  <a:pt x="160" y="84"/>
                  <a:pt x="160" y="80"/>
                </a:cubicBezTo>
                <a:cubicBezTo>
                  <a:pt x="160" y="79"/>
                  <a:pt x="158" y="77"/>
                  <a:pt x="157"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Rectangle 84">
            <a:extLst>
              <a:ext uri="{FF2B5EF4-FFF2-40B4-BE49-F238E27FC236}">
                <a16:creationId xmlns:a16="http://schemas.microsoft.com/office/drawing/2014/main" id="{0DD7C74D-3D5D-E29A-351C-3434EBAFED01}"/>
              </a:ext>
            </a:extLst>
          </p:cNvPr>
          <p:cNvSpPr/>
          <p:nvPr/>
        </p:nvSpPr>
        <p:spPr>
          <a:xfrm>
            <a:off x="1" y="282862"/>
            <a:ext cx="8008422" cy="853208"/>
          </a:xfrm>
          <a:prstGeom prst="rect">
            <a:avLst/>
          </a:prstGeom>
          <a:solidFill>
            <a:srgbClr val="3166CD"/>
          </a:solidFill>
          <a:ln>
            <a:noFill/>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i="0" u="none" strike="noStrike" kern="0" normalizeH="0" baseline="0" noProof="0" dirty="0">
              <a:ln w="0">
                <a:solidFill>
                  <a:srgbClr val="3166CD"/>
                </a:solidFill>
              </a:ln>
              <a:effectLst>
                <a:outerShdw blurRad="38100" dist="19050" dir="2700000" algn="tl" rotWithShape="0">
                  <a:schemeClr val="dk1">
                    <a:alpha val="40000"/>
                  </a:schemeClr>
                </a:outerShdw>
              </a:effectLst>
              <a:uLnTx/>
              <a:uFillTx/>
              <a:latin typeface="DM Sans 14pt"/>
              <a:ea typeface="+mn-ea"/>
              <a:cs typeface="+mn-cs"/>
            </a:endParaRPr>
          </a:p>
        </p:txBody>
      </p:sp>
      <p:sp>
        <p:nvSpPr>
          <p:cNvPr id="86" name="Title 1">
            <a:extLst>
              <a:ext uri="{FF2B5EF4-FFF2-40B4-BE49-F238E27FC236}">
                <a16:creationId xmlns:a16="http://schemas.microsoft.com/office/drawing/2014/main" id="{5E524F54-4D62-CC00-CEB2-D5E9665CE137}"/>
              </a:ext>
            </a:extLst>
          </p:cNvPr>
          <p:cNvSpPr>
            <a:spLocks noGrp="1"/>
          </p:cNvSpPr>
          <p:nvPr>
            <p:ph type="title"/>
          </p:nvPr>
        </p:nvSpPr>
        <p:spPr>
          <a:xfrm>
            <a:off x="146317" y="413869"/>
            <a:ext cx="10568668" cy="640643"/>
          </a:xfrm>
        </p:spPr>
        <p:txBody>
          <a:bodyPr/>
          <a:lstStyle/>
          <a:p>
            <a:r>
              <a:rPr lang="en-US" sz="4400" b="0" dirty="0">
                <a:ln w="0"/>
                <a:solidFill>
                  <a:schemeClr val="bg1"/>
                </a:solidFill>
                <a:effectLst>
                  <a:outerShdw blurRad="50800" dist="38100" dir="2700000" algn="tl" rotWithShape="0">
                    <a:prstClr val="black">
                      <a:alpha val="40000"/>
                    </a:prstClr>
                  </a:outerShdw>
                </a:effectLst>
              </a:rPr>
              <a:t>Types of Student </a:t>
            </a:r>
          </a:p>
        </p:txBody>
      </p:sp>
      <p:sp>
        <p:nvSpPr>
          <p:cNvPr id="87" name="Title 1">
            <a:extLst>
              <a:ext uri="{FF2B5EF4-FFF2-40B4-BE49-F238E27FC236}">
                <a16:creationId xmlns:a16="http://schemas.microsoft.com/office/drawing/2014/main" id="{1A1A12B5-2BC0-9B43-F1B1-69E88432F0EE}"/>
              </a:ext>
            </a:extLst>
          </p:cNvPr>
          <p:cNvSpPr txBox="1">
            <a:spLocks/>
          </p:cNvSpPr>
          <p:nvPr/>
        </p:nvSpPr>
        <p:spPr>
          <a:xfrm>
            <a:off x="4570479" y="381378"/>
            <a:ext cx="3530804" cy="640643"/>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b="0" dirty="0">
                <a:ln w="0">
                  <a:solidFill>
                    <a:srgbClr val="3166CD"/>
                  </a:solidFill>
                </a:ln>
                <a:solidFill>
                  <a:srgbClr val="FFC000"/>
                </a:solidFill>
                <a:effectLst>
                  <a:outerShdw blurRad="50800" dist="38100" dir="2700000" algn="tl" rotWithShape="0">
                    <a:prstClr val="black">
                      <a:alpha val="40000"/>
                    </a:prstClr>
                  </a:outerShdw>
                </a:effectLst>
              </a:rPr>
              <a:t>Internships.</a:t>
            </a:r>
          </a:p>
        </p:txBody>
      </p:sp>
      <p:sp>
        <p:nvSpPr>
          <p:cNvPr id="88" name="Oval 87">
            <a:extLst>
              <a:ext uri="{FF2B5EF4-FFF2-40B4-BE49-F238E27FC236}">
                <a16:creationId xmlns:a16="http://schemas.microsoft.com/office/drawing/2014/main" id="{A318DA9E-E4E0-F8C9-0C18-8CF1DFF01F60}"/>
              </a:ext>
            </a:extLst>
          </p:cNvPr>
          <p:cNvSpPr/>
          <p:nvPr/>
        </p:nvSpPr>
        <p:spPr>
          <a:xfrm>
            <a:off x="7652441" y="282862"/>
            <a:ext cx="827856" cy="853208"/>
          </a:xfrm>
          <a:prstGeom prst="ellipse">
            <a:avLst/>
          </a:prstGeom>
          <a:solidFill>
            <a:srgbClr val="F2804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DM Sans 14pt"/>
              <a:ea typeface="+mn-ea"/>
              <a:cs typeface="+mn-cs"/>
            </a:endParaRPr>
          </a:p>
        </p:txBody>
      </p:sp>
      <p:pic>
        <p:nvPicPr>
          <p:cNvPr id="92" name="Picture 91" descr="A black background with a black square&#10;&#10;AI-generated content may be incorrect.">
            <a:extLst>
              <a:ext uri="{FF2B5EF4-FFF2-40B4-BE49-F238E27FC236}">
                <a16:creationId xmlns:a16="http://schemas.microsoft.com/office/drawing/2014/main" id="{D23100FE-E8A6-73B9-4070-586E0BF4B9BF}"/>
              </a:ext>
            </a:extLst>
          </p:cNvPr>
          <p:cNvPicPr>
            <a:picLocks noChangeAspect="1"/>
          </p:cNvPicPr>
          <p:nvPr/>
        </p:nvPicPr>
        <p:blipFill>
          <a:blip r:embed="rId3">
            <a:duotone>
              <a:schemeClr val="accent1">
                <a:shade val="45000"/>
                <a:satMod val="135000"/>
              </a:schemeClr>
              <a:prstClr val="white"/>
            </a:duotone>
          </a:blip>
          <a:stretch>
            <a:fillRect/>
          </a:stretch>
        </p:blipFill>
        <p:spPr>
          <a:xfrm>
            <a:off x="7745133" y="359644"/>
            <a:ext cx="642472" cy="642472"/>
          </a:xfrm>
          <a:prstGeom prst="rect">
            <a:avLst/>
          </a:prstGeom>
        </p:spPr>
      </p:pic>
      <p:sp>
        <p:nvSpPr>
          <p:cNvPr id="2" name="Rectangle 1">
            <a:extLst>
              <a:ext uri="{FF2B5EF4-FFF2-40B4-BE49-F238E27FC236}">
                <a16:creationId xmlns:a16="http://schemas.microsoft.com/office/drawing/2014/main" id="{D5A9C91C-4621-8F46-ECC7-226B19AA67FA}"/>
              </a:ext>
            </a:extLst>
          </p:cNvPr>
          <p:cNvSpPr/>
          <p:nvPr/>
        </p:nvSpPr>
        <p:spPr>
          <a:xfrm>
            <a:off x="8790944" y="303303"/>
            <a:ext cx="3041385" cy="861774"/>
          </a:xfrm>
          <a:prstGeom prst="rect">
            <a:avLst/>
          </a:prstGeom>
        </p:spPr>
        <p:txBody>
          <a:bodyPr wrap="square">
            <a:spAutoFit/>
          </a:bodyPr>
          <a:lstStyle/>
          <a:p>
            <a:r>
              <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rPr>
              <a:t>Duration:</a:t>
            </a:r>
          </a:p>
          <a:p>
            <a:r>
              <a:rPr lang="en-US" b="1" dirty="0">
                <a:solidFill>
                  <a:schemeClr val="accent1"/>
                </a:solidFill>
                <a:latin typeface="Lato" panose="020F0502020204030203" pitchFamily="34" charset="0"/>
                <a:ea typeface="Lato" panose="020F0502020204030203" pitchFamily="34" charset="0"/>
                <a:cs typeface="Lato" panose="020F0502020204030203" pitchFamily="34" charset="0"/>
              </a:rPr>
              <a:t>Usually, a few weeks </a:t>
            </a:r>
          </a:p>
          <a:p>
            <a:r>
              <a:rPr lang="en-US" b="1" dirty="0">
                <a:solidFill>
                  <a:schemeClr val="accent1"/>
                </a:solidFill>
                <a:latin typeface="Lato" panose="020F0502020204030203" pitchFamily="34" charset="0"/>
                <a:ea typeface="Lato" panose="020F0502020204030203" pitchFamily="34" charset="0"/>
                <a:cs typeface="Lato" panose="020F0502020204030203" pitchFamily="34" charset="0"/>
              </a:rPr>
              <a:t>to several months. </a:t>
            </a:r>
          </a:p>
        </p:txBody>
      </p:sp>
    </p:spTree>
    <p:extLst>
      <p:ext uri="{BB962C8B-B14F-4D97-AF65-F5344CB8AC3E}">
        <p14:creationId xmlns:p14="http://schemas.microsoft.com/office/powerpoint/2010/main" val="272229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dissolve">
                                      <p:cBhvr>
                                        <p:cTn id="13" dur="500"/>
                                        <p:tgtEl>
                                          <p:spTgt spid="8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dissolv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dissolve">
                                      <p:cBhvr>
                                        <p:cTn id="21" dur="500"/>
                                        <p:tgtEl>
                                          <p:spTgt spid="7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dissolve">
                                      <p:cBhvr>
                                        <p:cTn id="24" dur="500"/>
                                        <p:tgtEl>
                                          <p:spTgt spid="8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dissolve">
                                      <p:cBhvr>
                                        <p:cTn id="27" dur="500"/>
                                        <p:tgtEl>
                                          <p:spTgt spid="7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dissolv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dissolve">
                                      <p:cBhvr>
                                        <p:cTn id="35" dur="500"/>
                                        <p:tgtEl>
                                          <p:spTgt spid="7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dissolve">
                                      <p:cBhvr>
                                        <p:cTn id="38" dur="500"/>
                                        <p:tgtEl>
                                          <p:spTgt spid="80"/>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dissolve">
                                      <p:cBhvr>
                                        <p:cTn id="41" dur="500"/>
                                        <p:tgtEl>
                                          <p:spTgt spid="4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dissolve">
                                      <p:cBhvr>
                                        <p:cTn id="4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66" grpId="0" animBg="1"/>
      <p:bldP spid="68" grpId="0"/>
      <p:bldP spid="69" grpId="0"/>
      <p:bldP spid="72" grpId="0"/>
      <p:bldP spid="73" grpId="0"/>
      <p:bldP spid="78" grpId="0"/>
      <p:bldP spid="79" grpId="0"/>
      <p:bldP spid="80" grpId="0" animBg="1"/>
      <p:bldP spid="81" grpId="0" animBg="1"/>
      <p:bldP spid="8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457D46D-035A-C76B-DC43-B42BF452AD13}"/>
              </a:ext>
            </a:extLst>
          </p:cNvPr>
          <p:cNvPicPr>
            <a:picLocks noChangeAspect="1"/>
          </p:cNvPicPr>
          <p:nvPr/>
        </p:nvPicPr>
        <p:blipFill>
          <a:blip r:embed="rId3"/>
          <a:stretch>
            <a:fillRect/>
          </a:stretch>
        </p:blipFill>
        <p:spPr>
          <a:xfrm>
            <a:off x="1540177" y="602134"/>
            <a:ext cx="7043018" cy="6858000"/>
          </a:xfrm>
          <a:prstGeom prst="rect">
            <a:avLst/>
          </a:prstGeom>
        </p:spPr>
      </p:pic>
      <p:sp>
        <p:nvSpPr>
          <p:cNvPr id="9" name="TextBox 8">
            <a:extLst>
              <a:ext uri="{FF2B5EF4-FFF2-40B4-BE49-F238E27FC236}">
                <a16:creationId xmlns:a16="http://schemas.microsoft.com/office/drawing/2014/main" id="{61581E73-32B5-F103-DDE6-AD2CD1F08E7B}"/>
              </a:ext>
            </a:extLst>
          </p:cNvPr>
          <p:cNvSpPr txBox="1"/>
          <p:nvPr/>
        </p:nvSpPr>
        <p:spPr>
          <a:xfrm rot="16200000">
            <a:off x="-3073246" y="1851646"/>
            <a:ext cx="8787147" cy="3154710"/>
          </a:xfrm>
          <a:prstGeom prst="rect">
            <a:avLst/>
          </a:prstGeom>
          <a:noFill/>
        </p:spPr>
        <p:txBody>
          <a:bodyPr wrap="square" rtlCol="0">
            <a:spAutoFit/>
          </a:bodyPr>
          <a:lstStyle/>
          <a:p>
            <a:pPr algn="ctr"/>
            <a:r>
              <a:rPr lang="en-US" sz="19900" b="1" dirty="0">
                <a:solidFill>
                  <a:schemeClr val="bg1">
                    <a:alpha val="7000"/>
                  </a:schemeClr>
                </a:solidFill>
                <a:latin typeface="Lato" panose="020F0502020204030203" pitchFamily="34" charset="0"/>
                <a:ea typeface="Lato" panose="020F0502020204030203" pitchFamily="34" charset="0"/>
                <a:cs typeface="Lato" panose="020F0502020204030203" pitchFamily="34" charset="0"/>
              </a:rPr>
              <a:t>ICMA</a:t>
            </a:r>
          </a:p>
        </p:txBody>
      </p:sp>
      <p:sp>
        <p:nvSpPr>
          <p:cNvPr id="10" name="TextBox 9">
            <a:extLst>
              <a:ext uri="{FF2B5EF4-FFF2-40B4-BE49-F238E27FC236}">
                <a16:creationId xmlns:a16="http://schemas.microsoft.com/office/drawing/2014/main" id="{EEED1363-B92D-924A-9185-3E5CF6B9838C}"/>
              </a:ext>
            </a:extLst>
          </p:cNvPr>
          <p:cNvSpPr txBox="1"/>
          <p:nvPr/>
        </p:nvSpPr>
        <p:spPr>
          <a:xfrm>
            <a:off x="2729436" y="863596"/>
            <a:ext cx="6611788" cy="523220"/>
          </a:xfrm>
          <a:prstGeom prst="rect">
            <a:avLst/>
          </a:prstGeom>
          <a:noFill/>
        </p:spPr>
        <p:txBody>
          <a:bodyPr wrap="square" rtlCol="0">
            <a:spAutoFit/>
          </a:bodyPr>
          <a:lstStyle/>
          <a:p>
            <a:r>
              <a:rPr lang="en-US" sz="2800" spc="600" dirty="0">
                <a:solidFill>
                  <a:schemeClr val="bg1">
                    <a:alpha val="30000"/>
                  </a:schemeClr>
                </a:solidFill>
                <a:latin typeface="Lato" panose="020F0502020204030203" pitchFamily="34" charset="0"/>
                <a:ea typeface="Lato" panose="020F0502020204030203" pitchFamily="34" charset="0"/>
                <a:cs typeface="Lato" panose="020F0502020204030203" pitchFamily="34" charset="0"/>
              </a:rPr>
              <a:t>Handbook on Internships</a:t>
            </a:r>
          </a:p>
        </p:txBody>
      </p:sp>
      <p:sp>
        <p:nvSpPr>
          <p:cNvPr id="11" name="Picture Placeholder 2">
            <a:extLst>
              <a:ext uri="{FF2B5EF4-FFF2-40B4-BE49-F238E27FC236}">
                <a16:creationId xmlns:a16="http://schemas.microsoft.com/office/drawing/2014/main" id="{AC6B8FAA-BFF9-0ECF-A733-E82132A32757}"/>
              </a:ext>
            </a:extLst>
          </p:cNvPr>
          <p:cNvSpPr txBox="1">
            <a:spLocks/>
          </p:cNvSpPr>
          <p:nvPr/>
        </p:nvSpPr>
        <p:spPr>
          <a:xfrm>
            <a:off x="2706576" y="1600200"/>
            <a:ext cx="4710221" cy="4521196"/>
          </a:xfrm>
          <a:custGeom>
            <a:avLst/>
            <a:gdLst>
              <a:gd name="connsiteX0" fmla="*/ 0 w 4710221"/>
              <a:gd name="connsiteY0" fmla="*/ 0 h 4521196"/>
              <a:gd name="connsiteX1" fmla="*/ 4709634 w 4710221"/>
              <a:gd name="connsiteY1" fmla="*/ 0 h 4521196"/>
              <a:gd name="connsiteX2" fmla="*/ 4710221 w 4710221"/>
              <a:gd name="connsiteY2" fmla="*/ 11627 h 4521196"/>
              <a:gd name="connsiteX3" fmla="*/ 4710221 w 4710221"/>
              <a:gd name="connsiteY3" fmla="*/ 3619261 h 4521196"/>
              <a:gd name="connsiteX4" fmla="*/ 3808286 w 4710221"/>
              <a:gd name="connsiteY4" fmla="*/ 4521196 h 4521196"/>
              <a:gd name="connsiteX5" fmla="*/ 200652 w 4710221"/>
              <a:gd name="connsiteY5" fmla="*/ 4521196 h 4521196"/>
              <a:gd name="connsiteX6" fmla="*/ 18881 w 4710221"/>
              <a:gd name="connsiteY6" fmla="*/ 4502872 h 4521196"/>
              <a:gd name="connsiteX7" fmla="*/ 0 w 4710221"/>
              <a:gd name="connsiteY7" fmla="*/ 4498017 h 45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0221" h="4521196">
                <a:moveTo>
                  <a:pt x="0" y="0"/>
                </a:moveTo>
                <a:lnTo>
                  <a:pt x="4709634" y="0"/>
                </a:lnTo>
                <a:lnTo>
                  <a:pt x="4710221" y="11627"/>
                </a:lnTo>
                <a:lnTo>
                  <a:pt x="4710221" y="3619261"/>
                </a:lnTo>
                <a:cubicBezTo>
                  <a:pt x="4710221" y="4117386"/>
                  <a:pt x="4306411" y="4521196"/>
                  <a:pt x="3808286" y="4521196"/>
                </a:cubicBezTo>
                <a:lnTo>
                  <a:pt x="200652" y="4521196"/>
                </a:lnTo>
                <a:cubicBezTo>
                  <a:pt x="138387" y="4521196"/>
                  <a:pt x="77595" y="4514887"/>
                  <a:pt x="18881" y="4502872"/>
                </a:cubicBezTo>
                <a:lnTo>
                  <a:pt x="0" y="4498017"/>
                </a:lnTo>
                <a:close/>
              </a:path>
            </a:pathLst>
          </a:custGeom>
        </p:spPr>
        <p:txBody>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nSpc>
                <a:spcPct val="100000"/>
              </a:lnSpc>
              <a:spcBef>
                <a:spcPct val="0"/>
              </a:spcBef>
              <a:buFont typeface="Arial" panose="020B0604020202020204" pitchFamily="34" charset="0"/>
              <a:buNone/>
            </a:pPr>
            <a:r>
              <a:rPr lang="en-US" sz="2200" b="1" dirty="0">
                <a:solidFill>
                  <a:srgbClr val="3166CD"/>
                </a:solidFill>
                <a:sym typeface="League Spartan"/>
              </a:rPr>
              <a:t>"In a very real sense, </a:t>
            </a:r>
            <a:r>
              <a:rPr lang="en-US" sz="2200" b="1" dirty="0">
                <a:solidFill>
                  <a:srgbClr val="F28041"/>
                </a:solidFill>
                <a:sym typeface="League Spartan"/>
              </a:rPr>
              <a:t>interns are employees of the host organization </a:t>
            </a:r>
            <a:r>
              <a:rPr lang="en-US" sz="2200" b="1" dirty="0">
                <a:solidFill>
                  <a:srgbClr val="3166CD"/>
                </a:solidFill>
                <a:sym typeface="League Spartan"/>
              </a:rPr>
              <a:t>and should be treated as such. </a:t>
            </a:r>
          </a:p>
          <a:p>
            <a:pPr marL="91440" indent="0">
              <a:lnSpc>
                <a:spcPct val="100000"/>
              </a:lnSpc>
              <a:spcBef>
                <a:spcPct val="0"/>
              </a:spcBef>
              <a:buFont typeface="Arial" panose="020B0604020202020204" pitchFamily="34" charset="0"/>
              <a:buNone/>
            </a:pPr>
            <a:endParaRPr lang="en-US" sz="2200" b="1" dirty="0">
              <a:solidFill>
                <a:srgbClr val="3166CD"/>
              </a:solidFill>
              <a:sym typeface="League Spartan"/>
            </a:endParaRPr>
          </a:p>
          <a:p>
            <a:pPr marL="91440" indent="0">
              <a:lnSpc>
                <a:spcPct val="100000"/>
              </a:lnSpc>
              <a:spcBef>
                <a:spcPct val="0"/>
              </a:spcBef>
              <a:buFont typeface="Arial" panose="020B0604020202020204" pitchFamily="34" charset="0"/>
              <a:buNone/>
            </a:pPr>
            <a:r>
              <a:rPr lang="en-US" sz="2200" b="1" dirty="0">
                <a:solidFill>
                  <a:srgbClr val="3166CD"/>
                </a:solidFill>
                <a:sym typeface="League Spartan"/>
              </a:rPr>
              <a:t>Their position should be integrated into the organizational structure as any other position would be, </a:t>
            </a:r>
          </a:p>
          <a:p>
            <a:pPr marL="91440" indent="0">
              <a:lnSpc>
                <a:spcPct val="100000"/>
              </a:lnSpc>
              <a:spcBef>
                <a:spcPct val="0"/>
              </a:spcBef>
              <a:buFont typeface="Arial" panose="020B0604020202020204" pitchFamily="34" charset="0"/>
              <a:buNone/>
            </a:pPr>
            <a:r>
              <a:rPr lang="en-US" sz="2200" b="1" dirty="0">
                <a:solidFill>
                  <a:srgbClr val="3166CD"/>
                </a:solidFill>
                <a:sym typeface="League Spartan"/>
              </a:rPr>
              <a:t>and their assignments and responsibilities should reflect the needs and priorities of the local government. "</a:t>
            </a:r>
          </a:p>
        </p:txBody>
      </p:sp>
      <p:sp>
        <p:nvSpPr>
          <p:cNvPr id="2" name="TextBox 1">
            <a:extLst>
              <a:ext uri="{FF2B5EF4-FFF2-40B4-BE49-F238E27FC236}">
                <a16:creationId xmlns:a16="http://schemas.microsoft.com/office/drawing/2014/main" id="{296381F4-CC1E-4C6F-8B95-56EEBF94D791}"/>
              </a:ext>
            </a:extLst>
          </p:cNvPr>
          <p:cNvSpPr txBox="1"/>
          <p:nvPr/>
        </p:nvSpPr>
        <p:spPr>
          <a:xfrm>
            <a:off x="7419466" y="2649925"/>
            <a:ext cx="4710221" cy="1938992"/>
          </a:xfrm>
          <a:prstGeom prst="rect">
            <a:avLst/>
          </a:prstGeom>
          <a:noFill/>
        </p:spPr>
        <p:txBody>
          <a:bodyPr wrap="square">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Bold"/>
              </a:rPr>
              <a:t>Internships should be viewed </a:t>
            </a:r>
          </a:p>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Bold"/>
              </a:rPr>
              <a:t>as educational experiences </a:t>
            </a:r>
          </a:p>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Bold"/>
              </a:rPr>
              <a:t>designed to attract students </a:t>
            </a:r>
          </a:p>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Bold"/>
              </a:rPr>
              <a:t>to meet your organization’s needs.</a:t>
            </a:r>
          </a:p>
        </p:txBody>
      </p:sp>
    </p:spTree>
    <p:extLst>
      <p:ext uri="{BB962C8B-B14F-4D97-AF65-F5344CB8AC3E}">
        <p14:creationId xmlns:p14="http://schemas.microsoft.com/office/powerpoint/2010/main" val="37161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3E6C3-1F40-2209-8647-68B560D5B38D}"/>
            </a:ext>
          </a:extLst>
        </p:cNvPr>
        <p:cNvGrpSpPr/>
        <p:nvPr/>
      </p:nvGrpSpPr>
      <p:grpSpPr>
        <a:xfrm>
          <a:off x="0" y="0"/>
          <a:ext cx="0" cy="0"/>
          <a:chOff x="0" y="0"/>
          <a:chExt cx="0" cy="0"/>
        </a:xfrm>
      </p:grpSpPr>
      <p:sp>
        <p:nvSpPr>
          <p:cNvPr id="85" name="Rectangle 84">
            <a:extLst>
              <a:ext uri="{FF2B5EF4-FFF2-40B4-BE49-F238E27FC236}">
                <a16:creationId xmlns:a16="http://schemas.microsoft.com/office/drawing/2014/main" id="{474D850D-6750-7049-71A2-6C59F0768604}"/>
              </a:ext>
            </a:extLst>
          </p:cNvPr>
          <p:cNvSpPr/>
          <p:nvPr/>
        </p:nvSpPr>
        <p:spPr>
          <a:xfrm>
            <a:off x="1" y="282862"/>
            <a:ext cx="8150086" cy="853208"/>
          </a:xfrm>
          <a:prstGeom prst="rect">
            <a:avLst/>
          </a:prstGeom>
          <a:solidFill>
            <a:srgbClr val="3166CD"/>
          </a:solidFill>
          <a:ln>
            <a:noFill/>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i="0" u="none" strike="noStrike" kern="0" normalizeH="0" baseline="0" noProof="0" dirty="0">
              <a:ln w="0">
                <a:solidFill>
                  <a:srgbClr val="3166CD"/>
                </a:solidFill>
              </a:ln>
              <a:effectLst>
                <a:outerShdw blurRad="38100" dist="19050" dir="2700000" algn="tl" rotWithShape="0">
                  <a:schemeClr val="dk1">
                    <a:alpha val="40000"/>
                  </a:schemeClr>
                </a:outerShdw>
              </a:effectLst>
              <a:uLnTx/>
              <a:uFillTx/>
              <a:latin typeface="DM Sans 14pt"/>
              <a:ea typeface="+mn-ea"/>
              <a:cs typeface="+mn-cs"/>
            </a:endParaRPr>
          </a:p>
        </p:txBody>
      </p:sp>
      <p:sp>
        <p:nvSpPr>
          <p:cNvPr id="86" name="Title 1">
            <a:extLst>
              <a:ext uri="{FF2B5EF4-FFF2-40B4-BE49-F238E27FC236}">
                <a16:creationId xmlns:a16="http://schemas.microsoft.com/office/drawing/2014/main" id="{D4D5BC7B-2731-16E4-BCD9-A915D0489432}"/>
              </a:ext>
            </a:extLst>
          </p:cNvPr>
          <p:cNvSpPr>
            <a:spLocks noGrp="1"/>
          </p:cNvSpPr>
          <p:nvPr>
            <p:ph type="title"/>
          </p:nvPr>
        </p:nvSpPr>
        <p:spPr>
          <a:xfrm>
            <a:off x="146317" y="397624"/>
            <a:ext cx="10568668" cy="640643"/>
          </a:xfrm>
        </p:spPr>
        <p:txBody>
          <a:bodyPr/>
          <a:lstStyle/>
          <a:p>
            <a:r>
              <a:rPr lang="en-US" sz="4400" b="0" dirty="0">
                <a:ln w="0"/>
                <a:solidFill>
                  <a:schemeClr val="bg1"/>
                </a:solidFill>
                <a:effectLst>
                  <a:outerShdw blurRad="50800" dist="38100" dir="2700000" algn="tl" rotWithShape="0">
                    <a:prstClr val="black">
                      <a:alpha val="40000"/>
                    </a:prstClr>
                  </a:outerShdw>
                </a:effectLst>
              </a:rPr>
              <a:t>Types of Student </a:t>
            </a:r>
          </a:p>
        </p:txBody>
      </p:sp>
      <p:sp>
        <p:nvSpPr>
          <p:cNvPr id="87" name="Title 1">
            <a:extLst>
              <a:ext uri="{FF2B5EF4-FFF2-40B4-BE49-F238E27FC236}">
                <a16:creationId xmlns:a16="http://schemas.microsoft.com/office/drawing/2014/main" id="{790D976C-2A21-FDA3-22E1-B7A6C95E3408}"/>
              </a:ext>
            </a:extLst>
          </p:cNvPr>
          <p:cNvSpPr txBox="1">
            <a:spLocks/>
          </p:cNvSpPr>
          <p:nvPr/>
        </p:nvSpPr>
        <p:spPr>
          <a:xfrm>
            <a:off x="4570479" y="397624"/>
            <a:ext cx="3530804" cy="640643"/>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b="0" dirty="0">
                <a:ln w="0">
                  <a:solidFill>
                    <a:srgbClr val="3166CD"/>
                  </a:solidFill>
                </a:ln>
                <a:solidFill>
                  <a:srgbClr val="FFC000"/>
                </a:solidFill>
                <a:effectLst>
                  <a:outerShdw blurRad="50800" dist="38100" dir="2700000" algn="tl" rotWithShape="0">
                    <a:prstClr val="black">
                      <a:alpha val="40000"/>
                    </a:prstClr>
                  </a:outerShdw>
                </a:effectLst>
              </a:rPr>
              <a:t>Fellowships.</a:t>
            </a:r>
          </a:p>
        </p:txBody>
      </p:sp>
      <p:sp>
        <p:nvSpPr>
          <p:cNvPr id="88" name="Oval 87">
            <a:extLst>
              <a:ext uri="{FF2B5EF4-FFF2-40B4-BE49-F238E27FC236}">
                <a16:creationId xmlns:a16="http://schemas.microsoft.com/office/drawing/2014/main" id="{A554520B-27D7-8D0F-469C-66A8E23DE298}"/>
              </a:ext>
            </a:extLst>
          </p:cNvPr>
          <p:cNvSpPr/>
          <p:nvPr/>
        </p:nvSpPr>
        <p:spPr>
          <a:xfrm>
            <a:off x="7693018" y="282862"/>
            <a:ext cx="827856" cy="853208"/>
          </a:xfrm>
          <a:prstGeom prst="ellipse">
            <a:avLst/>
          </a:prstGeom>
          <a:solidFill>
            <a:srgbClr val="F2804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DM Sans 14pt"/>
              <a:ea typeface="+mn-ea"/>
              <a:cs typeface="+mn-cs"/>
            </a:endParaRPr>
          </a:p>
        </p:txBody>
      </p:sp>
      <p:pic>
        <p:nvPicPr>
          <p:cNvPr id="4" name="Picture 3" descr="A black background with a black square&#10;&#10;AI-generated content may be incorrect.">
            <a:extLst>
              <a:ext uri="{FF2B5EF4-FFF2-40B4-BE49-F238E27FC236}">
                <a16:creationId xmlns:a16="http://schemas.microsoft.com/office/drawing/2014/main" id="{AA548AD2-686B-F0B7-E001-CC59CEC28569}"/>
              </a:ext>
            </a:extLst>
          </p:cNvPr>
          <p:cNvPicPr>
            <a:picLocks noChangeAspect="1"/>
          </p:cNvPicPr>
          <p:nvPr/>
        </p:nvPicPr>
        <p:blipFill>
          <a:blip r:embed="rId3">
            <a:duotone>
              <a:schemeClr val="accent1">
                <a:shade val="45000"/>
                <a:satMod val="135000"/>
              </a:schemeClr>
              <a:prstClr val="white"/>
            </a:duotone>
          </a:blip>
          <a:stretch>
            <a:fillRect/>
          </a:stretch>
        </p:blipFill>
        <p:spPr>
          <a:xfrm>
            <a:off x="7824835" y="370154"/>
            <a:ext cx="640643" cy="640643"/>
          </a:xfrm>
          <a:prstGeom prst="rect">
            <a:avLst/>
          </a:prstGeom>
        </p:spPr>
      </p:pic>
      <p:sp>
        <p:nvSpPr>
          <p:cNvPr id="2" name="Rectangle 1">
            <a:extLst>
              <a:ext uri="{FF2B5EF4-FFF2-40B4-BE49-F238E27FC236}">
                <a16:creationId xmlns:a16="http://schemas.microsoft.com/office/drawing/2014/main" id="{88D69A45-5252-05FC-DF15-9B01B01E02B6}"/>
              </a:ext>
            </a:extLst>
          </p:cNvPr>
          <p:cNvSpPr/>
          <p:nvPr/>
        </p:nvSpPr>
        <p:spPr>
          <a:xfrm>
            <a:off x="8790944" y="303303"/>
            <a:ext cx="3041385" cy="861774"/>
          </a:xfrm>
          <a:prstGeom prst="rect">
            <a:avLst/>
          </a:prstGeom>
        </p:spPr>
        <p:txBody>
          <a:bodyPr wrap="square">
            <a:spAutoFit/>
          </a:bodyPr>
          <a:lstStyle/>
          <a:p>
            <a:r>
              <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rPr>
              <a:t>Duration:</a:t>
            </a:r>
          </a:p>
          <a:p>
            <a:r>
              <a:rPr lang="en-US" b="1" dirty="0">
                <a:solidFill>
                  <a:schemeClr val="accent1"/>
                </a:solidFill>
                <a:latin typeface="Lato" panose="020F0502020204030203" pitchFamily="34" charset="0"/>
                <a:ea typeface="Lato" panose="020F0502020204030203" pitchFamily="34" charset="0"/>
                <a:cs typeface="Lato" panose="020F0502020204030203" pitchFamily="34" charset="0"/>
              </a:rPr>
              <a:t>Usually several months </a:t>
            </a:r>
          </a:p>
          <a:p>
            <a:r>
              <a:rPr lang="en-US" b="1" dirty="0">
                <a:solidFill>
                  <a:schemeClr val="accent1"/>
                </a:solidFill>
                <a:latin typeface="Lato" panose="020F0502020204030203" pitchFamily="34" charset="0"/>
                <a:ea typeface="Lato" panose="020F0502020204030203" pitchFamily="34" charset="0"/>
                <a:cs typeface="Lato" panose="020F0502020204030203" pitchFamily="34" charset="0"/>
              </a:rPr>
              <a:t>to a year +. </a:t>
            </a:r>
          </a:p>
        </p:txBody>
      </p:sp>
      <p:sp>
        <p:nvSpPr>
          <p:cNvPr id="12" name="Rectangle 11">
            <a:extLst>
              <a:ext uri="{FF2B5EF4-FFF2-40B4-BE49-F238E27FC236}">
                <a16:creationId xmlns:a16="http://schemas.microsoft.com/office/drawing/2014/main" id="{E84EACA8-5124-EECD-AC70-271B45EE507B}"/>
              </a:ext>
            </a:extLst>
          </p:cNvPr>
          <p:cNvSpPr/>
          <p:nvPr/>
        </p:nvSpPr>
        <p:spPr>
          <a:xfrm>
            <a:off x="8101283" y="1434778"/>
            <a:ext cx="3564686" cy="44870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B0C411-BA12-02C4-FEE6-726D97A3FB68}"/>
              </a:ext>
            </a:extLst>
          </p:cNvPr>
          <p:cNvSpPr/>
          <p:nvPr/>
        </p:nvSpPr>
        <p:spPr>
          <a:xfrm>
            <a:off x="712221" y="1434778"/>
            <a:ext cx="3564686" cy="4487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3F51A-D3DE-1730-F115-4E2988B14461}"/>
              </a:ext>
            </a:extLst>
          </p:cNvPr>
          <p:cNvSpPr/>
          <p:nvPr/>
        </p:nvSpPr>
        <p:spPr>
          <a:xfrm>
            <a:off x="4406752" y="1434778"/>
            <a:ext cx="3564686" cy="44870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E38B81-4C72-9497-1239-C10D9517865F}"/>
              </a:ext>
            </a:extLst>
          </p:cNvPr>
          <p:cNvSpPr/>
          <p:nvPr/>
        </p:nvSpPr>
        <p:spPr>
          <a:xfrm>
            <a:off x="1096300" y="2516455"/>
            <a:ext cx="2900372" cy="2893100"/>
          </a:xfrm>
          <a:prstGeom prst="rect">
            <a:avLst/>
          </a:prstGeom>
        </p:spPr>
        <p:txBody>
          <a:bodyPr wrap="square">
            <a:spAutoFit/>
          </a:bodyPr>
          <a:lstStyle/>
          <a:p>
            <a:pPr marL="171450" indent="-171450" algn="l">
              <a:buFont typeface="Arial" panose="020B0604020202020204" pitchFamily="34" charset="0"/>
              <a:buChar char="•"/>
            </a:pP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Funded, short-term opportunities.</a:t>
            </a:r>
          </a:p>
          <a:p>
            <a:pPr algn="l"/>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lgn="l">
              <a:buFont typeface="Arial" panose="020B0604020202020204" pitchFamily="34" charset="0"/>
              <a:buChar char="•"/>
            </a:pP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Focus on professional, academic, and leadership development.</a:t>
            </a:r>
          </a:p>
          <a:p>
            <a:pPr algn="l"/>
            <a:endPar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Sponsored by key stakeholders: </a:t>
            </a:r>
          </a:p>
          <a:p>
            <a:pPr marL="742950" lvl="1" indent="-285750">
              <a:buFont typeface="Arial" panose="020B0604020202020204" pitchFamily="34" charset="0"/>
              <a:buChar char="•"/>
            </a:pP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associations, </a:t>
            </a:r>
          </a:p>
          <a:p>
            <a:pPr marL="742950" lvl="1" indent="-285750">
              <a:buFont typeface="Arial" panose="020B0604020202020204" pitchFamily="34" charset="0"/>
              <a:buChar char="•"/>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i</a:t>
            </a: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nstitutions (higher education), </a:t>
            </a:r>
          </a:p>
          <a:p>
            <a:pPr marL="742950" lvl="1" indent="-285750">
              <a:buFont typeface="Arial" panose="020B0604020202020204" pitchFamily="34" charset="0"/>
              <a:buChar char="•"/>
            </a:pP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or government agencies.</a:t>
            </a:r>
          </a:p>
        </p:txBody>
      </p:sp>
      <p:sp>
        <p:nvSpPr>
          <p:cNvPr id="26" name="Rectangle 25">
            <a:extLst>
              <a:ext uri="{FF2B5EF4-FFF2-40B4-BE49-F238E27FC236}">
                <a16:creationId xmlns:a16="http://schemas.microsoft.com/office/drawing/2014/main" id="{BFF99758-BC33-1A1F-8677-FF59A8D9DA7B}"/>
              </a:ext>
            </a:extLst>
          </p:cNvPr>
          <p:cNvSpPr/>
          <p:nvPr/>
        </p:nvSpPr>
        <p:spPr>
          <a:xfrm>
            <a:off x="751144" y="1560118"/>
            <a:ext cx="3590685" cy="830997"/>
          </a:xfrm>
          <a:prstGeom prst="rect">
            <a:avLst/>
          </a:prstGeom>
        </p:spPr>
        <p:txBody>
          <a:bodyPr wrap="square">
            <a:spAutoFit/>
          </a:bodyPr>
          <a:lstStyle/>
          <a:p>
            <a:pPr algn="ct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What are </a:t>
            </a:r>
          </a:p>
          <a:p>
            <a:pPr algn="ct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Fellowships?</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3" name="Rectangle 32">
            <a:extLst>
              <a:ext uri="{FF2B5EF4-FFF2-40B4-BE49-F238E27FC236}">
                <a16:creationId xmlns:a16="http://schemas.microsoft.com/office/drawing/2014/main" id="{40508B3E-B368-4690-7D4E-1FCC9E186A9F}"/>
              </a:ext>
            </a:extLst>
          </p:cNvPr>
          <p:cNvSpPr/>
          <p:nvPr/>
        </p:nvSpPr>
        <p:spPr>
          <a:xfrm>
            <a:off x="4669566" y="2516455"/>
            <a:ext cx="2900372" cy="3323987"/>
          </a:xfrm>
          <a:prstGeom prst="rect">
            <a:avLst/>
          </a:prstGeom>
        </p:spPr>
        <p:txBody>
          <a:bodyPr wrap="square">
            <a:spAutoFit/>
          </a:bodyPr>
          <a:lstStyle/>
          <a:p>
            <a:pPr marL="285750" indent="-285750" algn="l">
              <a:buFont typeface="Arial" panose="020B0604020202020204" pitchFamily="34" charset="0"/>
              <a:buChar char="•"/>
            </a:pPr>
            <a:r>
              <a:rPr lang="en-US" sz="1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Address Workforce Gaps</a:t>
            </a: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 Attract emerging professionals</a:t>
            </a:r>
          </a:p>
          <a:p>
            <a:pPr algn="l"/>
            <a:endPar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Develop Future Leaders</a:t>
            </a: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 Build expertise in governance &amp; public policy</a:t>
            </a:r>
          </a:p>
          <a:p>
            <a:pPr algn="l"/>
            <a:endPar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Support Recruitment &amp; Retention</a:t>
            </a: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 Provide structured entry points into public service</a:t>
            </a:r>
          </a:p>
          <a:p>
            <a:pPr algn="l"/>
            <a:endPar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Enhance Organizational Capacity</a:t>
            </a:r>
            <a:r>
              <a:rPr lang="en-US" sz="1400" b="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 – Fellows contribute to priority projects</a:t>
            </a:r>
          </a:p>
        </p:txBody>
      </p:sp>
      <p:sp>
        <p:nvSpPr>
          <p:cNvPr id="34" name="Rectangle 33">
            <a:extLst>
              <a:ext uri="{FF2B5EF4-FFF2-40B4-BE49-F238E27FC236}">
                <a16:creationId xmlns:a16="http://schemas.microsoft.com/office/drawing/2014/main" id="{99E3AD6D-CC87-65F7-BBEB-63893A4E9C8C}"/>
              </a:ext>
            </a:extLst>
          </p:cNvPr>
          <p:cNvSpPr/>
          <p:nvPr/>
        </p:nvSpPr>
        <p:spPr>
          <a:xfrm>
            <a:off x="4324410" y="1560118"/>
            <a:ext cx="3590685" cy="830997"/>
          </a:xfrm>
          <a:prstGeom prst="rect">
            <a:avLst/>
          </a:prstGeom>
        </p:spPr>
        <p:txBody>
          <a:bodyPr wrap="square">
            <a:spAutoFit/>
          </a:bodyPr>
          <a:lstStyle/>
          <a:p>
            <a:pPr algn="ct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Why Fellowships </a:t>
            </a:r>
          </a:p>
          <a:p>
            <a:pPr algn="ct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over Internships?</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5" name="Rectangle 34">
            <a:extLst>
              <a:ext uri="{FF2B5EF4-FFF2-40B4-BE49-F238E27FC236}">
                <a16:creationId xmlns:a16="http://schemas.microsoft.com/office/drawing/2014/main" id="{41F2988E-6E8F-66AC-6942-66AC55612B04}"/>
              </a:ext>
            </a:extLst>
          </p:cNvPr>
          <p:cNvSpPr/>
          <p:nvPr/>
        </p:nvSpPr>
        <p:spPr>
          <a:xfrm>
            <a:off x="8420440" y="2516455"/>
            <a:ext cx="2900372" cy="3323987"/>
          </a:xfrm>
          <a:prstGeom prst="rect">
            <a:avLst/>
          </a:prstGeom>
        </p:spPr>
        <p:txBody>
          <a:bodyPr wrap="square">
            <a:spAutoFit/>
          </a:bodyPr>
          <a:lstStyle/>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Public Policy &amp; Governance Research – Data-driven decision-making</a:t>
            </a:r>
          </a:p>
          <a:p>
            <a:pPr algn="l"/>
            <a:endPar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Community Development Initiatives – Strengthening local impact</a:t>
            </a:r>
          </a:p>
          <a:p>
            <a:pPr marL="285750" indent="-285750" algn="l">
              <a:buFont typeface="Arial" panose="020B0604020202020204" pitchFamily="34" charset="0"/>
              <a:buChar char="•"/>
            </a:pPr>
            <a:endPar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Specialized Training in Local Operations – Budgeting, planning, administration</a:t>
            </a:r>
          </a:p>
          <a:p>
            <a:pPr marL="285750" indent="-285750" algn="l">
              <a:buFont typeface="Arial" panose="020B0604020202020204" pitchFamily="34" charset="0"/>
              <a:buChar char="•"/>
            </a:pPr>
            <a:endPar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Exposure to Public Service Careers – Early career exploration </a:t>
            </a:r>
          </a:p>
        </p:txBody>
      </p:sp>
      <p:sp>
        <p:nvSpPr>
          <p:cNvPr id="36" name="Rectangle 35">
            <a:extLst>
              <a:ext uri="{FF2B5EF4-FFF2-40B4-BE49-F238E27FC236}">
                <a16:creationId xmlns:a16="http://schemas.microsoft.com/office/drawing/2014/main" id="{998A933C-9D9F-65E4-EBBC-48321BB5BA07}"/>
              </a:ext>
            </a:extLst>
          </p:cNvPr>
          <p:cNvSpPr/>
          <p:nvPr/>
        </p:nvSpPr>
        <p:spPr>
          <a:xfrm>
            <a:off x="8075284" y="1560118"/>
            <a:ext cx="3590685" cy="830997"/>
          </a:xfrm>
          <a:prstGeom prst="rect">
            <a:avLst/>
          </a:prstGeom>
        </p:spPr>
        <p:txBody>
          <a:bodyPr wrap="square">
            <a:spAutoFit/>
          </a:bodyPr>
          <a:lstStyle/>
          <a:p>
            <a:pPr algn="ct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Key Focus Areas </a:t>
            </a:r>
          </a:p>
          <a:p>
            <a:pPr algn="ct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for Fellowships</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925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dissolve">
                                      <p:cBhvr>
                                        <p:cTn id="29" dur="500"/>
                                        <p:tgtEl>
                                          <p:spTgt spid="3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dissolve">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9" grpId="0"/>
      <p:bldP spid="26" grpId="0"/>
      <p:bldP spid="33" grpId="0"/>
      <p:bldP spid="34" grpId="0"/>
      <p:bldP spid="35" grpId="0"/>
      <p:bldP spid="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40EC-9F8D-B6BA-33EB-4E0CE781E5D7}"/>
            </a:ext>
          </a:extLst>
        </p:cNvPr>
        <p:cNvGrpSpPr/>
        <p:nvPr/>
      </p:nvGrpSpPr>
      <p:grpSpPr>
        <a:xfrm>
          <a:off x="0" y="0"/>
          <a:ext cx="0" cy="0"/>
          <a:chOff x="0" y="0"/>
          <a:chExt cx="0" cy="0"/>
        </a:xfrm>
      </p:grpSpPr>
      <p:grpSp>
        <p:nvGrpSpPr>
          <p:cNvPr id="55" name="Group 3">
            <a:extLst>
              <a:ext uri="{FF2B5EF4-FFF2-40B4-BE49-F238E27FC236}">
                <a16:creationId xmlns:a16="http://schemas.microsoft.com/office/drawing/2014/main" id="{58F7A3CF-80D7-8539-9094-496439DE0B5F}"/>
              </a:ext>
            </a:extLst>
          </p:cNvPr>
          <p:cNvGrpSpPr/>
          <p:nvPr/>
        </p:nvGrpSpPr>
        <p:grpSpPr>
          <a:xfrm>
            <a:off x="5479901" y="0"/>
            <a:ext cx="1989956" cy="1989956"/>
            <a:chOff x="0" y="0"/>
            <a:chExt cx="1913890" cy="1913890"/>
          </a:xfrm>
        </p:grpSpPr>
        <p:sp>
          <p:nvSpPr>
            <p:cNvPr id="56" name="Freeform 4">
              <a:extLst>
                <a:ext uri="{FF2B5EF4-FFF2-40B4-BE49-F238E27FC236}">
                  <a16:creationId xmlns:a16="http://schemas.microsoft.com/office/drawing/2014/main" id="{35FF3AD0-3C73-560F-04DF-4C6467207E3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p>
          </p:txBody>
        </p:sp>
      </p:grpSp>
      <p:grpSp>
        <p:nvGrpSpPr>
          <p:cNvPr id="57" name="Group 5">
            <a:extLst>
              <a:ext uri="{FF2B5EF4-FFF2-40B4-BE49-F238E27FC236}">
                <a16:creationId xmlns:a16="http://schemas.microsoft.com/office/drawing/2014/main" id="{E448842C-E966-C4EA-9252-79409C7A2A07}"/>
              </a:ext>
            </a:extLst>
          </p:cNvPr>
          <p:cNvGrpSpPr/>
          <p:nvPr/>
        </p:nvGrpSpPr>
        <p:grpSpPr>
          <a:xfrm>
            <a:off x="5479901" y="2151114"/>
            <a:ext cx="1989956" cy="1989956"/>
            <a:chOff x="0" y="0"/>
            <a:chExt cx="1913890" cy="1913890"/>
          </a:xfrm>
        </p:grpSpPr>
        <p:sp>
          <p:nvSpPr>
            <p:cNvPr id="58" name="Freeform 6">
              <a:extLst>
                <a:ext uri="{FF2B5EF4-FFF2-40B4-BE49-F238E27FC236}">
                  <a16:creationId xmlns:a16="http://schemas.microsoft.com/office/drawing/2014/main" id="{268AE1A3-3586-E68C-3378-ACA797BCD91B}"/>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p>
          </p:txBody>
        </p:sp>
      </p:grpSp>
      <p:grpSp>
        <p:nvGrpSpPr>
          <p:cNvPr id="59" name="Group 7">
            <a:extLst>
              <a:ext uri="{FF2B5EF4-FFF2-40B4-BE49-F238E27FC236}">
                <a16:creationId xmlns:a16="http://schemas.microsoft.com/office/drawing/2014/main" id="{BB32BF29-8867-2F1F-22D8-0321484E43C5}"/>
              </a:ext>
            </a:extLst>
          </p:cNvPr>
          <p:cNvGrpSpPr/>
          <p:nvPr/>
        </p:nvGrpSpPr>
        <p:grpSpPr>
          <a:xfrm>
            <a:off x="5508558" y="3768843"/>
            <a:ext cx="1989956" cy="1989956"/>
            <a:chOff x="0" y="0"/>
            <a:chExt cx="1913890" cy="1913890"/>
          </a:xfrm>
        </p:grpSpPr>
        <p:sp>
          <p:nvSpPr>
            <p:cNvPr id="60" name="Freeform 8">
              <a:extLst>
                <a:ext uri="{FF2B5EF4-FFF2-40B4-BE49-F238E27FC236}">
                  <a16:creationId xmlns:a16="http://schemas.microsoft.com/office/drawing/2014/main" id="{E148BA8E-1F8C-FE0C-D1CD-C93BF4DD2BB7}"/>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p>
          </p:txBody>
        </p:sp>
      </p:grpSp>
      <p:grpSp>
        <p:nvGrpSpPr>
          <p:cNvPr id="61" name="Group 9">
            <a:extLst>
              <a:ext uri="{FF2B5EF4-FFF2-40B4-BE49-F238E27FC236}">
                <a16:creationId xmlns:a16="http://schemas.microsoft.com/office/drawing/2014/main" id="{FEC15C61-1CA4-C7C2-EFB0-3F8AC7C3B86E}"/>
              </a:ext>
            </a:extLst>
          </p:cNvPr>
          <p:cNvGrpSpPr/>
          <p:nvPr/>
        </p:nvGrpSpPr>
        <p:grpSpPr>
          <a:xfrm>
            <a:off x="7739829" y="-106188"/>
            <a:ext cx="1989956" cy="1989956"/>
            <a:chOff x="0" y="0"/>
            <a:chExt cx="1913890" cy="1913890"/>
          </a:xfrm>
        </p:grpSpPr>
        <p:sp>
          <p:nvSpPr>
            <p:cNvPr id="62" name="Freeform 10">
              <a:extLst>
                <a:ext uri="{FF2B5EF4-FFF2-40B4-BE49-F238E27FC236}">
                  <a16:creationId xmlns:a16="http://schemas.microsoft.com/office/drawing/2014/main" id="{17880CC0-90D7-A7C3-2A02-BE7891619F5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p>
          </p:txBody>
        </p:sp>
      </p:grpSp>
      <p:grpSp>
        <p:nvGrpSpPr>
          <p:cNvPr id="63" name="Group 11">
            <a:extLst>
              <a:ext uri="{FF2B5EF4-FFF2-40B4-BE49-F238E27FC236}">
                <a16:creationId xmlns:a16="http://schemas.microsoft.com/office/drawing/2014/main" id="{2259AF2B-B027-667D-DC9C-1A466A85B0C8}"/>
              </a:ext>
            </a:extLst>
          </p:cNvPr>
          <p:cNvGrpSpPr/>
          <p:nvPr/>
        </p:nvGrpSpPr>
        <p:grpSpPr>
          <a:xfrm>
            <a:off x="7739829" y="2044926"/>
            <a:ext cx="1989956" cy="1989956"/>
            <a:chOff x="0" y="0"/>
            <a:chExt cx="1913890" cy="1913890"/>
          </a:xfrm>
        </p:grpSpPr>
        <p:sp>
          <p:nvSpPr>
            <p:cNvPr id="64" name="Freeform 12">
              <a:extLst>
                <a:ext uri="{FF2B5EF4-FFF2-40B4-BE49-F238E27FC236}">
                  <a16:creationId xmlns:a16="http://schemas.microsoft.com/office/drawing/2014/main" id="{4A60767E-A1C6-F4B5-05E6-2F5DD10669FB}"/>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p>
          </p:txBody>
        </p:sp>
      </p:grpSp>
      <p:grpSp>
        <p:nvGrpSpPr>
          <p:cNvPr id="67" name="Group 15">
            <a:extLst>
              <a:ext uri="{FF2B5EF4-FFF2-40B4-BE49-F238E27FC236}">
                <a16:creationId xmlns:a16="http://schemas.microsoft.com/office/drawing/2014/main" id="{25F5CF8D-FB27-2CE8-A48C-F0EF47FC1CA0}"/>
              </a:ext>
            </a:extLst>
          </p:cNvPr>
          <p:cNvGrpSpPr/>
          <p:nvPr/>
        </p:nvGrpSpPr>
        <p:grpSpPr>
          <a:xfrm>
            <a:off x="9828482" y="-53930"/>
            <a:ext cx="1989956" cy="1989956"/>
            <a:chOff x="0" y="0"/>
            <a:chExt cx="1913890" cy="1913890"/>
          </a:xfrm>
        </p:grpSpPr>
        <p:sp>
          <p:nvSpPr>
            <p:cNvPr id="68" name="Freeform 16">
              <a:extLst>
                <a:ext uri="{FF2B5EF4-FFF2-40B4-BE49-F238E27FC236}">
                  <a16:creationId xmlns:a16="http://schemas.microsoft.com/office/drawing/2014/main" id="{FA382684-1393-13CC-9934-AA6981B02330}"/>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p>
          </p:txBody>
        </p:sp>
      </p:grpSp>
      <p:grpSp>
        <p:nvGrpSpPr>
          <p:cNvPr id="69" name="Group 17">
            <a:extLst>
              <a:ext uri="{FF2B5EF4-FFF2-40B4-BE49-F238E27FC236}">
                <a16:creationId xmlns:a16="http://schemas.microsoft.com/office/drawing/2014/main" id="{920CF30A-EBA2-6AFD-D505-70C0B8EA3D58}"/>
              </a:ext>
            </a:extLst>
          </p:cNvPr>
          <p:cNvGrpSpPr/>
          <p:nvPr/>
        </p:nvGrpSpPr>
        <p:grpSpPr>
          <a:xfrm>
            <a:off x="9857138" y="1841845"/>
            <a:ext cx="1989956" cy="1989956"/>
            <a:chOff x="0" y="0"/>
            <a:chExt cx="1913890" cy="1913890"/>
          </a:xfrm>
        </p:grpSpPr>
        <p:sp>
          <p:nvSpPr>
            <p:cNvPr id="70" name="Freeform 18">
              <a:extLst>
                <a:ext uri="{FF2B5EF4-FFF2-40B4-BE49-F238E27FC236}">
                  <a16:creationId xmlns:a16="http://schemas.microsoft.com/office/drawing/2014/main" id="{FFC282C4-3602-CFC7-CA1F-4A48111A591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71" name="Group 19">
            <a:extLst>
              <a:ext uri="{FF2B5EF4-FFF2-40B4-BE49-F238E27FC236}">
                <a16:creationId xmlns:a16="http://schemas.microsoft.com/office/drawing/2014/main" id="{6D4B40F8-15EB-1849-3D7B-E52BA076D9D8}"/>
              </a:ext>
            </a:extLst>
          </p:cNvPr>
          <p:cNvGrpSpPr/>
          <p:nvPr/>
        </p:nvGrpSpPr>
        <p:grpSpPr>
          <a:xfrm>
            <a:off x="9857139" y="3714913"/>
            <a:ext cx="1989956" cy="1989956"/>
            <a:chOff x="0" y="0"/>
            <a:chExt cx="1913890" cy="1913890"/>
          </a:xfrm>
        </p:grpSpPr>
        <p:sp>
          <p:nvSpPr>
            <p:cNvPr id="72" name="Freeform 20">
              <a:extLst>
                <a:ext uri="{FF2B5EF4-FFF2-40B4-BE49-F238E27FC236}">
                  <a16:creationId xmlns:a16="http://schemas.microsoft.com/office/drawing/2014/main" id="{290B5F88-5A1A-49A6-4CAC-786633EFDD62}"/>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1200"/>
            </a:p>
          </p:txBody>
        </p:sp>
      </p:grpSp>
      <p:sp>
        <p:nvSpPr>
          <p:cNvPr id="73" name="TextBox 21">
            <a:extLst>
              <a:ext uri="{FF2B5EF4-FFF2-40B4-BE49-F238E27FC236}">
                <a16:creationId xmlns:a16="http://schemas.microsoft.com/office/drawing/2014/main" id="{48CC1343-60E9-F9BA-EAB7-E99D97E9DA5A}"/>
              </a:ext>
            </a:extLst>
          </p:cNvPr>
          <p:cNvSpPr txBox="1"/>
          <p:nvPr/>
        </p:nvSpPr>
        <p:spPr>
          <a:xfrm>
            <a:off x="5479902" y="1205389"/>
            <a:ext cx="1993361" cy="522387"/>
          </a:xfrm>
          <a:prstGeom prst="rect">
            <a:avLst/>
          </a:prstGeom>
        </p:spPr>
        <p:txBody>
          <a:bodyPr lIns="0" tIns="0" rIns="0" bIns="0" rtlCol="0" anchor="t">
            <a:spAutoFit/>
          </a:bodyPr>
          <a:lstStyle/>
          <a:p>
            <a:pPr algn="ctr">
              <a:lnSpc>
                <a:spcPts val="2114"/>
              </a:lnSpc>
              <a:spcBef>
                <a:spcPct val="0"/>
              </a:spcBef>
            </a:pPr>
            <a:r>
              <a:rPr lang="en-US" sz="151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Local </a:t>
            </a:r>
          </a:p>
          <a:p>
            <a:pPr algn="ctr">
              <a:lnSpc>
                <a:spcPts val="2114"/>
              </a:lnSpc>
              <a:spcBef>
                <a:spcPct val="0"/>
              </a:spcBef>
            </a:pPr>
            <a:r>
              <a:rPr lang="en-US" sz="151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Government 101 </a:t>
            </a:r>
          </a:p>
        </p:txBody>
      </p:sp>
      <p:sp>
        <p:nvSpPr>
          <p:cNvPr id="74" name="TextBox 22">
            <a:extLst>
              <a:ext uri="{FF2B5EF4-FFF2-40B4-BE49-F238E27FC236}">
                <a16:creationId xmlns:a16="http://schemas.microsoft.com/office/drawing/2014/main" id="{BE6A7BCE-0F0C-80EA-0185-93CD0B30D977}"/>
              </a:ext>
            </a:extLst>
          </p:cNvPr>
          <p:cNvSpPr txBox="1"/>
          <p:nvPr/>
        </p:nvSpPr>
        <p:spPr>
          <a:xfrm>
            <a:off x="9828482" y="1151459"/>
            <a:ext cx="1993361" cy="522387"/>
          </a:xfrm>
          <a:prstGeom prst="rect">
            <a:avLst/>
          </a:prstGeom>
        </p:spPr>
        <p:txBody>
          <a:bodyPr lIns="0" tIns="0" rIns="0" bIns="0" rtlCol="0" anchor="t">
            <a:spAutoFit/>
          </a:bodyPr>
          <a:lstStyle/>
          <a:p>
            <a:pPr algn="ctr">
              <a:lnSpc>
                <a:spcPts val="2114"/>
              </a:lnSpc>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Statutory </a:t>
            </a:r>
          </a:p>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Analysis</a:t>
            </a:r>
          </a:p>
        </p:txBody>
      </p:sp>
      <p:sp>
        <p:nvSpPr>
          <p:cNvPr id="75" name="Freeform 23">
            <a:extLst>
              <a:ext uri="{FF2B5EF4-FFF2-40B4-BE49-F238E27FC236}">
                <a16:creationId xmlns:a16="http://schemas.microsoft.com/office/drawing/2014/main" id="{E6485364-F880-AE35-A3A9-A348B43D934F}"/>
              </a:ext>
            </a:extLst>
          </p:cNvPr>
          <p:cNvSpPr/>
          <p:nvPr/>
        </p:nvSpPr>
        <p:spPr>
          <a:xfrm>
            <a:off x="10301437" y="1973514"/>
            <a:ext cx="1104763" cy="1038477"/>
          </a:xfrm>
          <a:custGeom>
            <a:avLst/>
            <a:gdLst/>
            <a:ahLst/>
            <a:cxnLst/>
            <a:rect l="l" t="t" r="r" b="b"/>
            <a:pathLst>
              <a:path w="1657144" h="1557715">
                <a:moveTo>
                  <a:pt x="0" y="0"/>
                </a:moveTo>
                <a:lnTo>
                  <a:pt x="1657143" y="0"/>
                </a:lnTo>
                <a:lnTo>
                  <a:pt x="1657143" y="1557715"/>
                </a:lnTo>
                <a:lnTo>
                  <a:pt x="0" y="1557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6" name="Freeform 24">
            <a:extLst>
              <a:ext uri="{FF2B5EF4-FFF2-40B4-BE49-F238E27FC236}">
                <a16:creationId xmlns:a16="http://schemas.microsoft.com/office/drawing/2014/main" id="{6DA69537-5886-605F-1946-1BA6F7D40C08}"/>
              </a:ext>
            </a:extLst>
          </p:cNvPr>
          <p:cNvSpPr/>
          <p:nvPr/>
        </p:nvSpPr>
        <p:spPr>
          <a:xfrm>
            <a:off x="10317214" y="3936709"/>
            <a:ext cx="1069805" cy="1015343"/>
          </a:xfrm>
          <a:custGeom>
            <a:avLst/>
            <a:gdLst/>
            <a:ahLst/>
            <a:cxnLst/>
            <a:rect l="l" t="t" r="r" b="b"/>
            <a:pathLst>
              <a:path w="1604708" h="1523014">
                <a:moveTo>
                  <a:pt x="0" y="0"/>
                </a:moveTo>
                <a:lnTo>
                  <a:pt x="1604708" y="0"/>
                </a:lnTo>
                <a:lnTo>
                  <a:pt x="1604708" y="1523014"/>
                </a:lnTo>
                <a:lnTo>
                  <a:pt x="0" y="1523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77" name="Freeform 25">
            <a:extLst>
              <a:ext uri="{FF2B5EF4-FFF2-40B4-BE49-F238E27FC236}">
                <a16:creationId xmlns:a16="http://schemas.microsoft.com/office/drawing/2014/main" id="{5AD2997C-D376-B4A8-D6BC-9FF78F8E9703}"/>
              </a:ext>
            </a:extLst>
          </p:cNvPr>
          <p:cNvSpPr/>
          <p:nvPr/>
        </p:nvSpPr>
        <p:spPr>
          <a:xfrm>
            <a:off x="7940795" y="2378688"/>
            <a:ext cx="581045" cy="581045"/>
          </a:xfrm>
          <a:custGeom>
            <a:avLst/>
            <a:gdLst/>
            <a:ahLst/>
            <a:cxnLst/>
            <a:rect l="l" t="t" r="r" b="b"/>
            <a:pathLst>
              <a:path w="871567" h="871567">
                <a:moveTo>
                  <a:pt x="0" y="0"/>
                </a:moveTo>
                <a:lnTo>
                  <a:pt x="871567" y="0"/>
                </a:lnTo>
                <a:lnTo>
                  <a:pt x="871567" y="871567"/>
                </a:lnTo>
                <a:lnTo>
                  <a:pt x="0" y="87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8" name="Freeform 26">
            <a:extLst>
              <a:ext uri="{FF2B5EF4-FFF2-40B4-BE49-F238E27FC236}">
                <a16:creationId xmlns:a16="http://schemas.microsoft.com/office/drawing/2014/main" id="{02DF1B7E-C79F-6C38-952A-F17D46AF3A79}"/>
              </a:ext>
            </a:extLst>
          </p:cNvPr>
          <p:cNvSpPr/>
          <p:nvPr/>
        </p:nvSpPr>
        <p:spPr>
          <a:xfrm>
            <a:off x="9001682" y="2378688"/>
            <a:ext cx="581045" cy="581045"/>
          </a:xfrm>
          <a:custGeom>
            <a:avLst/>
            <a:gdLst/>
            <a:ahLst/>
            <a:cxnLst/>
            <a:rect l="l" t="t" r="r" b="b"/>
            <a:pathLst>
              <a:path w="871567" h="871567">
                <a:moveTo>
                  <a:pt x="0" y="0"/>
                </a:moveTo>
                <a:lnTo>
                  <a:pt x="871567" y="0"/>
                </a:lnTo>
                <a:lnTo>
                  <a:pt x="871567" y="871567"/>
                </a:lnTo>
                <a:lnTo>
                  <a:pt x="0" y="87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9" name="Freeform 27">
            <a:extLst>
              <a:ext uri="{FF2B5EF4-FFF2-40B4-BE49-F238E27FC236}">
                <a16:creationId xmlns:a16="http://schemas.microsoft.com/office/drawing/2014/main" id="{5802B404-E404-E2C4-B6D2-E3641ACFBE08}"/>
              </a:ext>
            </a:extLst>
          </p:cNvPr>
          <p:cNvSpPr/>
          <p:nvPr/>
        </p:nvSpPr>
        <p:spPr>
          <a:xfrm>
            <a:off x="8321965" y="1921255"/>
            <a:ext cx="879591" cy="879591"/>
          </a:xfrm>
          <a:custGeom>
            <a:avLst/>
            <a:gdLst/>
            <a:ahLst/>
            <a:cxnLst/>
            <a:rect l="l" t="t" r="r" b="b"/>
            <a:pathLst>
              <a:path w="1319386" h="1319386">
                <a:moveTo>
                  <a:pt x="0" y="0"/>
                </a:moveTo>
                <a:lnTo>
                  <a:pt x="1319386" y="0"/>
                </a:lnTo>
                <a:lnTo>
                  <a:pt x="1319386" y="1319386"/>
                </a:lnTo>
                <a:lnTo>
                  <a:pt x="0" y="13193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0" name="Freeform 28">
            <a:extLst>
              <a:ext uri="{FF2B5EF4-FFF2-40B4-BE49-F238E27FC236}">
                <a16:creationId xmlns:a16="http://schemas.microsoft.com/office/drawing/2014/main" id="{DECBE2F2-C0D8-8DEC-3248-B8CBBA101766}"/>
              </a:ext>
            </a:extLst>
          </p:cNvPr>
          <p:cNvSpPr/>
          <p:nvPr/>
        </p:nvSpPr>
        <p:spPr>
          <a:xfrm>
            <a:off x="8093194" y="153594"/>
            <a:ext cx="799978" cy="799978"/>
          </a:xfrm>
          <a:custGeom>
            <a:avLst/>
            <a:gdLst/>
            <a:ahLst/>
            <a:cxnLst/>
            <a:rect l="l" t="t" r="r" b="b"/>
            <a:pathLst>
              <a:path w="1199967" h="1199967">
                <a:moveTo>
                  <a:pt x="0" y="0"/>
                </a:moveTo>
                <a:lnTo>
                  <a:pt x="1199968" y="0"/>
                </a:lnTo>
                <a:lnTo>
                  <a:pt x="1199968" y="1199968"/>
                </a:lnTo>
                <a:lnTo>
                  <a:pt x="0" y="11999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1" name="Freeform 29">
            <a:extLst>
              <a:ext uri="{FF2B5EF4-FFF2-40B4-BE49-F238E27FC236}">
                <a16:creationId xmlns:a16="http://schemas.microsoft.com/office/drawing/2014/main" id="{8615AAB5-B3C8-B76E-C8E3-7432EA0506D0}"/>
              </a:ext>
            </a:extLst>
          </p:cNvPr>
          <p:cNvSpPr/>
          <p:nvPr/>
        </p:nvSpPr>
        <p:spPr>
          <a:xfrm>
            <a:off x="8806898" y="553583"/>
            <a:ext cx="541239" cy="541239"/>
          </a:xfrm>
          <a:custGeom>
            <a:avLst/>
            <a:gdLst/>
            <a:ahLst/>
            <a:cxnLst/>
            <a:rect l="l" t="t" r="r" b="b"/>
            <a:pathLst>
              <a:path w="811858" h="811858">
                <a:moveTo>
                  <a:pt x="0" y="0"/>
                </a:moveTo>
                <a:lnTo>
                  <a:pt x="811858" y="0"/>
                </a:lnTo>
                <a:lnTo>
                  <a:pt x="811858" y="811858"/>
                </a:lnTo>
                <a:lnTo>
                  <a:pt x="0" y="811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2" name="Freeform 30">
            <a:extLst>
              <a:ext uri="{FF2B5EF4-FFF2-40B4-BE49-F238E27FC236}">
                <a16:creationId xmlns:a16="http://schemas.microsoft.com/office/drawing/2014/main" id="{83D90EAB-E58B-8B32-B960-E9CAE1E986B6}"/>
              </a:ext>
            </a:extLst>
          </p:cNvPr>
          <p:cNvSpPr/>
          <p:nvPr/>
        </p:nvSpPr>
        <p:spPr>
          <a:xfrm>
            <a:off x="8891486" y="181520"/>
            <a:ext cx="372063" cy="372063"/>
          </a:xfrm>
          <a:custGeom>
            <a:avLst/>
            <a:gdLst/>
            <a:ahLst/>
            <a:cxnLst/>
            <a:rect l="l" t="t" r="r" b="b"/>
            <a:pathLst>
              <a:path w="558094" h="558094">
                <a:moveTo>
                  <a:pt x="0" y="0"/>
                </a:moveTo>
                <a:lnTo>
                  <a:pt x="558094" y="0"/>
                </a:lnTo>
                <a:lnTo>
                  <a:pt x="558094" y="558094"/>
                </a:lnTo>
                <a:lnTo>
                  <a:pt x="0" y="558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3" name="Freeform 31">
            <a:extLst>
              <a:ext uri="{FF2B5EF4-FFF2-40B4-BE49-F238E27FC236}">
                <a16:creationId xmlns:a16="http://schemas.microsoft.com/office/drawing/2014/main" id="{E0673812-693F-CF82-A4E6-CA86BE7849AD}"/>
              </a:ext>
            </a:extLst>
          </p:cNvPr>
          <p:cNvSpPr/>
          <p:nvPr/>
        </p:nvSpPr>
        <p:spPr>
          <a:xfrm>
            <a:off x="5978027" y="2027443"/>
            <a:ext cx="1054422" cy="1061499"/>
          </a:xfrm>
          <a:custGeom>
            <a:avLst/>
            <a:gdLst/>
            <a:ahLst/>
            <a:cxnLst/>
            <a:rect l="l" t="t" r="r" b="b"/>
            <a:pathLst>
              <a:path w="1581633" h="1592248">
                <a:moveTo>
                  <a:pt x="0" y="0"/>
                </a:moveTo>
                <a:lnTo>
                  <a:pt x="1581634" y="0"/>
                </a:lnTo>
                <a:lnTo>
                  <a:pt x="1581634" y="1592248"/>
                </a:lnTo>
                <a:lnTo>
                  <a:pt x="0" y="15922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84" name="Freeform 32">
            <a:extLst>
              <a:ext uri="{FF2B5EF4-FFF2-40B4-BE49-F238E27FC236}">
                <a16:creationId xmlns:a16="http://schemas.microsoft.com/office/drawing/2014/main" id="{D3C17CD3-5688-B5F2-6212-E7E130EBCDA5}"/>
              </a:ext>
            </a:extLst>
          </p:cNvPr>
          <p:cNvSpPr/>
          <p:nvPr/>
        </p:nvSpPr>
        <p:spPr>
          <a:xfrm>
            <a:off x="5685079" y="-175413"/>
            <a:ext cx="1576197" cy="1576197"/>
          </a:xfrm>
          <a:custGeom>
            <a:avLst/>
            <a:gdLst/>
            <a:ahLst/>
            <a:cxnLst/>
            <a:rect l="l" t="t" r="r" b="b"/>
            <a:pathLst>
              <a:path w="2364296" h="2364296">
                <a:moveTo>
                  <a:pt x="0" y="0"/>
                </a:moveTo>
                <a:lnTo>
                  <a:pt x="2364296" y="0"/>
                </a:lnTo>
                <a:lnTo>
                  <a:pt x="2364296" y="2364295"/>
                </a:lnTo>
                <a:lnTo>
                  <a:pt x="0" y="2364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89" name="Freeform 33">
            <a:extLst>
              <a:ext uri="{FF2B5EF4-FFF2-40B4-BE49-F238E27FC236}">
                <a16:creationId xmlns:a16="http://schemas.microsoft.com/office/drawing/2014/main" id="{FEF9BF56-EF34-B6BC-1B83-65D82AFBFD9C}"/>
              </a:ext>
            </a:extLst>
          </p:cNvPr>
          <p:cNvSpPr/>
          <p:nvPr/>
        </p:nvSpPr>
        <p:spPr>
          <a:xfrm>
            <a:off x="5860674" y="182742"/>
            <a:ext cx="1228411" cy="429944"/>
          </a:xfrm>
          <a:custGeom>
            <a:avLst/>
            <a:gdLst/>
            <a:ahLst/>
            <a:cxnLst/>
            <a:rect l="l" t="t" r="r" b="b"/>
            <a:pathLst>
              <a:path w="1842616" h="644916">
                <a:moveTo>
                  <a:pt x="0" y="0"/>
                </a:moveTo>
                <a:lnTo>
                  <a:pt x="1842617" y="0"/>
                </a:lnTo>
                <a:lnTo>
                  <a:pt x="1842617" y="644915"/>
                </a:lnTo>
                <a:lnTo>
                  <a:pt x="0" y="64491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90" name="Freeform 34">
            <a:extLst>
              <a:ext uri="{FF2B5EF4-FFF2-40B4-BE49-F238E27FC236}">
                <a16:creationId xmlns:a16="http://schemas.microsoft.com/office/drawing/2014/main" id="{0D56100E-8E0F-1CA2-3746-6DC20704BD61}"/>
              </a:ext>
            </a:extLst>
          </p:cNvPr>
          <p:cNvSpPr/>
          <p:nvPr/>
        </p:nvSpPr>
        <p:spPr>
          <a:xfrm>
            <a:off x="8097919" y="3836544"/>
            <a:ext cx="1331090" cy="1307796"/>
          </a:xfrm>
          <a:custGeom>
            <a:avLst/>
            <a:gdLst/>
            <a:ahLst/>
            <a:cxnLst/>
            <a:rect l="l" t="t" r="r" b="b"/>
            <a:pathLst>
              <a:path w="1996635" h="1961694">
                <a:moveTo>
                  <a:pt x="0" y="0"/>
                </a:moveTo>
                <a:lnTo>
                  <a:pt x="1996635" y="0"/>
                </a:lnTo>
                <a:lnTo>
                  <a:pt x="1996635" y="1961694"/>
                </a:lnTo>
                <a:lnTo>
                  <a:pt x="0" y="19616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91" name="Freeform 35">
            <a:extLst>
              <a:ext uri="{FF2B5EF4-FFF2-40B4-BE49-F238E27FC236}">
                <a16:creationId xmlns:a16="http://schemas.microsoft.com/office/drawing/2014/main" id="{252386F6-57C1-8356-71A3-6E4E07E73BFF}"/>
              </a:ext>
            </a:extLst>
          </p:cNvPr>
          <p:cNvSpPr/>
          <p:nvPr/>
        </p:nvSpPr>
        <p:spPr>
          <a:xfrm>
            <a:off x="10177930" y="-41391"/>
            <a:ext cx="1294465" cy="1294465"/>
          </a:xfrm>
          <a:custGeom>
            <a:avLst/>
            <a:gdLst/>
            <a:ahLst/>
            <a:cxnLst/>
            <a:rect l="l" t="t" r="r" b="b"/>
            <a:pathLst>
              <a:path w="1941697" h="1941697">
                <a:moveTo>
                  <a:pt x="0" y="0"/>
                </a:moveTo>
                <a:lnTo>
                  <a:pt x="1941697" y="0"/>
                </a:lnTo>
                <a:lnTo>
                  <a:pt x="1941697" y="1941696"/>
                </a:lnTo>
                <a:lnTo>
                  <a:pt x="0" y="19416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92" name="Freeform 36">
            <a:extLst>
              <a:ext uri="{FF2B5EF4-FFF2-40B4-BE49-F238E27FC236}">
                <a16:creationId xmlns:a16="http://schemas.microsoft.com/office/drawing/2014/main" id="{FAE5A821-30A1-1DD4-6EFB-1A9D1E3C5959}"/>
              </a:ext>
            </a:extLst>
          </p:cNvPr>
          <p:cNvSpPr/>
          <p:nvPr/>
        </p:nvSpPr>
        <p:spPr>
          <a:xfrm>
            <a:off x="5921918" y="3858565"/>
            <a:ext cx="1159833" cy="1159833"/>
          </a:xfrm>
          <a:custGeom>
            <a:avLst/>
            <a:gdLst/>
            <a:ahLst/>
            <a:cxnLst/>
            <a:rect l="l" t="t" r="r" b="b"/>
            <a:pathLst>
              <a:path w="1739749" h="1739749">
                <a:moveTo>
                  <a:pt x="0" y="0"/>
                </a:moveTo>
                <a:lnTo>
                  <a:pt x="1739750" y="0"/>
                </a:lnTo>
                <a:lnTo>
                  <a:pt x="1739750" y="1739749"/>
                </a:lnTo>
                <a:lnTo>
                  <a:pt x="0" y="173974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93" name="TextBox 37">
            <a:extLst>
              <a:ext uri="{FF2B5EF4-FFF2-40B4-BE49-F238E27FC236}">
                <a16:creationId xmlns:a16="http://schemas.microsoft.com/office/drawing/2014/main" id="{7A8441C6-9ECE-9780-69B4-E920446F188A}"/>
              </a:ext>
            </a:extLst>
          </p:cNvPr>
          <p:cNvSpPr txBox="1"/>
          <p:nvPr/>
        </p:nvSpPr>
        <p:spPr>
          <a:xfrm>
            <a:off x="5505154" y="4974232"/>
            <a:ext cx="1993361" cy="522387"/>
          </a:xfrm>
          <a:prstGeom prst="rect">
            <a:avLst/>
          </a:prstGeom>
        </p:spPr>
        <p:txBody>
          <a:bodyPr lIns="0" tIns="0" rIns="0" bIns="0" rtlCol="0" anchor="t">
            <a:spAutoFit/>
          </a:bodyPr>
          <a:lstStyle/>
          <a:p>
            <a:pPr algn="ctr">
              <a:lnSpc>
                <a:spcPts val="2114"/>
              </a:lnSpc>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Economic </a:t>
            </a:r>
          </a:p>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Development </a:t>
            </a:r>
          </a:p>
        </p:txBody>
      </p:sp>
      <p:sp>
        <p:nvSpPr>
          <p:cNvPr id="94" name="TextBox 38">
            <a:extLst>
              <a:ext uri="{FF2B5EF4-FFF2-40B4-BE49-F238E27FC236}">
                <a16:creationId xmlns:a16="http://schemas.microsoft.com/office/drawing/2014/main" id="{B4DA61AC-18BF-56F9-5A65-93ECF219BDBA}"/>
              </a:ext>
            </a:extLst>
          </p:cNvPr>
          <p:cNvSpPr txBox="1"/>
          <p:nvPr/>
        </p:nvSpPr>
        <p:spPr>
          <a:xfrm>
            <a:off x="5505153" y="3101165"/>
            <a:ext cx="1993361" cy="522387"/>
          </a:xfrm>
          <a:prstGeom prst="rect">
            <a:avLst/>
          </a:prstGeom>
        </p:spPr>
        <p:txBody>
          <a:bodyPr lIns="0" tIns="0" rIns="0" bIns="0" rtlCol="0" anchor="t">
            <a:spAutoFit/>
          </a:bodyPr>
          <a:lstStyle/>
          <a:p>
            <a:pPr algn="ctr">
              <a:lnSpc>
                <a:spcPts val="2114"/>
              </a:lnSpc>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Reseach / </a:t>
            </a:r>
          </a:p>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Data Analysis </a:t>
            </a:r>
          </a:p>
        </p:txBody>
      </p:sp>
      <p:sp>
        <p:nvSpPr>
          <p:cNvPr id="95" name="TextBox 39">
            <a:extLst>
              <a:ext uri="{FF2B5EF4-FFF2-40B4-BE49-F238E27FC236}">
                <a16:creationId xmlns:a16="http://schemas.microsoft.com/office/drawing/2014/main" id="{7CB6755D-CA44-6161-6C7B-0CF3160A2D17}"/>
              </a:ext>
            </a:extLst>
          </p:cNvPr>
          <p:cNvSpPr txBox="1"/>
          <p:nvPr/>
        </p:nvSpPr>
        <p:spPr>
          <a:xfrm>
            <a:off x="7736425" y="1099201"/>
            <a:ext cx="1993361" cy="522387"/>
          </a:xfrm>
          <a:prstGeom prst="rect">
            <a:avLst/>
          </a:prstGeom>
        </p:spPr>
        <p:txBody>
          <a:bodyPr lIns="0" tIns="0" rIns="0" bIns="0" rtlCol="0" anchor="t">
            <a:spAutoFit/>
          </a:bodyPr>
          <a:lstStyle/>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Communication &amp; </a:t>
            </a:r>
          </a:p>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Project Management</a:t>
            </a:r>
          </a:p>
        </p:txBody>
      </p:sp>
      <p:sp>
        <p:nvSpPr>
          <p:cNvPr id="96" name="TextBox 40">
            <a:extLst>
              <a:ext uri="{FF2B5EF4-FFF2-40B4-BE49-F238E27FC236}">
                <a16:creationId xmlns:a16="http://schemas.microsoft.com/office/drawing/2014/main" id="{49C5B5AA-69F9-9F7C-4F15-33DF70C6CDAB}"/>
              </a:ext>
            </a:extLst>
          </p:cNvPr>
          <p:cNvSpPr txBox="1"/>
          <p:nvPr/>
        </p:nvSpPr>
        <p:spPr>
          <a:xfrm>
            <a:off x="7765081" y="2994977"/>
            <a:ext cx="1993361" cy="522387"/>
          </a:xfrm>
          <a:prstGeom prst="rect">
            <a:avLst/>
          </a:prstGeom>
        </p:spPr>
        <p:txBody>
          <a:bodyPr lIns="0" tIns="0" rIns="0" bIns="0" rtlCol="0" anchor="t">
            <a:spAutoFit/>
          </a:bodyPr>
          <a:lstStyle/>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Working in the </a:t>
            </a:r>
          </a:p>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Real World</a:t>
            </a:r>
          </a:p>
        </p:txBody>
      </p:sp>
      <p:sp>
        <p:nvSpPr>
          <p:cNvPr id="97" name="TextBox 41">
            <a:extLst>
              <a:ext uri="{FF2B5EF4-FFF2-40B4-BE49-F238E27FC236}">
                <a16:creationId xmlns:a16="http://schemas.microsoft.com/office/drawing/2014/main" id="{13995862-E796-3A4B-5709-C7B09EA02A8C}"/>
              </a:ext>
            </a:extLst>
          </p:cNvPr>
          <p:cNvSpPr txBox="1"/>
          <p:nvPr/>
        </p:nvSpPr>
        <p:spPr>
          <a:xfrm>
            <a:off x="7692285" y="5123614"/>
            <a:ext cx="2138705" cy="265457"/>
          </a:xfrm>
          <a:prstGeom prst="rect">
            <a:avLst/>
          </a:prstGeom>
        </p:spPr>
        <p:txBody>
          <a:bodyPr lIns="0" tIns="0" rIns="0" bIns="0" rtlCol="0" anchor="t">
            <a:spAutoFit/>
          </a:bodyPr>
          <a:lstStyle/>
          <a:p>
            <a:pPr algn="ctr">
              <a:lnSpc>
                <a:spcPts val="2268"/>
              </a:lnSpc>
              <a:spcBef>
                <a:spcPct val="0"/>
              </a:spcBef>
            </a:pPr>
            <a:r>
              <a:rPr lang="en-US" sz="162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Zoning</a:t>
            </a:r>
          </a:p>
        </p:txBody>
      </p:sp>
      <p:sp>
        <p:nvSpPr>
          <p:cNvPr id="98" name="TextBox 42">
            <a:extLst>
              <a:ext uri="{FF2B5EF4-FFF2-40B4-BE49-F238E27FC236}">
                <a16:creationId xmlns:a16="http://schemas.microsoft.com/office/drawing/2014/main" id="{BBF7A166-3395-1309-3A70-2BB8B9D4ED5E}"/>
              </a:ext>
            </a:extLst>
          </p:cNvPr>
          <p:cNvSpPr txBox="1"/>
          <p:nvPr/>
        </p:nvSpPr>
        <p:spPr>
          <a:xfrm>
            <a:off x="9857138" y="3047235"/>
            <a:ext cx="1993361" cy="522387"/>
          </a:xfrm>
          <a:prstGeom prst="rect">
            <a:avLst/>
          </a:prstGeom>
        </p:spPr>
        <p:txBody>
          <a:bodyPr lIns="0" tIns="0" rIns="0" bIns="0" rtlCol="0" anchor="t">
            <a:spAutoFit/>
          </a:bodyPr>
          <a:lstStyle/>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Case </a:t>
            </a:r>
          </a:p>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Studies</a:t>
            </a:r>
          </a:p>
        </p:txBody>
      </p:sp>
      <p:sp>
        <p:nvSpPr>
          <p:cNvPr id="99" name="TextBox 43">
            <a:extLst>
              <a:ext uri="{FF2B5EF4-FFF2-40B4-BE49-F238E27FC236}">
                <a16:creationId xmlns:a16="http://schemas.microsoft.com/office/drawing/2014/main" id="{BF05B280-C293-9FD7-0FE0-DEA7A2D067B2}"/>
              </a:ext>
            </a:extLst>
          </p:cNvPr>
          <p:cNvSpPr txBox="1"/>
          <p:nvPr/>
        </p:nvSpPr>
        <p:spPr>
          <a:xfrm>
            <a:off x="9857139" y="4932717"/>
            <a:ext cx="1993361" cy="522387"/>
          </a:xfrm>
          <a:prstGeom prst="rect">
            <a:avLst/>
          </a:prstGeom>
        </p:spPr>
        <p:txBody>
          <a:bodyPr lIns="0" tIns="0" rIns="0" bIns="0" rtlCol="0" anchor="t">
            <a:spAutoFit/>
          </a:bodyPr>
          <a:lstStyle/>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Cohort </a:t>
            </a:r>
          </a:p>
          <a:p>
            <a:pPr algn="ctr">
              <a:lnSpc>
                <a:spcPts val="2114"/>
              </a:lnSpc>
              <a:spcBef>
                <a:spcPct val="0"/>
              </a:spcBef>
            </a:pPr>
            <a:r>
              <a:rPr lang="en-US" sz="151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Building</a:t>
            </a:r>
          </a:p>
        </p:txBody>
      </p:sp>
      <p:sp>
        <p:nvSpPr>
          <p:cNvPr id="85" name="Rectangle 84">
            <a:extLst>
              <a:ext uri="{FF2B5EF4-FFF2-40B4-BE49-F238E27FC236}">
                <a16:creationId xmlns:a16="http://schemas.microsoft.com/office/drawing/2014/main" id="{557C4BF5-1A1F-E980-A8E5-31238858145E}"/>
              </a:ext>
            </a:extLst>
          </p:cNvPr>
          <p:cNvSpPr/>
          <p:nvPr/>
        </p:nvSpPr>
        <p:spPr>
          <a:xfrm>
            <a:off x="1" y="282862"/>
            <a:ext cx="3530804" cy="853208"/>
          </a:xfrm>
          <a:prstGeom prst="rect">
            <a:avLst/>
          </a:prstGeom>
          <a:solidFill>
            <a:srgbClr val="3166CD"/>
          </a:solidFill>
          <a:ln>
            <a:noFill/>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i="0" u="none" strike="noStrike" kern="0" normalizeH="0" baseline="0" noProof="0" dirty="0">
              <a:ln w="0">
                <a:solidFill>
                  <a:srgbClr val="3166CD"/>
                </a:solidFill>
              </a:ln>
              <a:effectLst>
                <a:outerShdw blurRad="38100" dist="19050" dir="2700000" algn="tl" rotWithShape="0">
                  <a:schemeClr val="dk1">
                    <a:alpha val="40000"/>
                  </a:schemeClr>
                </a:outerShdw>
              </a:effectLst>
              <a:uLnTx/>
              <a:uFillTx/>
              <a:latin typeface="DM Sans 14pt"/>
              <a:ea typeface="+mn-ea"/>
              <a:cs typeface="+mn-cs"/>
            </a:endParaRPr>
          </a:p>
        </p:txBody>
      </p:sp>
      <p:sp>
        <p:nvSpPr>
          <p:cNvPr id="87" name="Title 1">
            <a:extLst>
              <a:ext uri="{FF2B5EF4-FFF2-40B4-BE49-F238E27FC236}">
                <a16:creationId xmlns:a16="http://schemas.microsoft.com/office/drawing/2014/main" id="{0A8E5783-4791-2CCA-4E04-AD8A85626A1D}"/>
              </a:ext>
            </a:extLst>
          </p:cNvPr>
          <p:cNvSpPr txBox="1">
            <a:spLocks/>
          </p:cNvSpPr>
          <p:nvPr/>
        </p:nvSpPr>
        <p:spPr>
          <a:xfrm>
            <a:off x="146317" y="397624"/>
            <a:ext cx="3530804" cy="640643"/>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b="0" dirty="0">
                <a:ln w="0">
                  <a:solidFill>
                    <a:srgbClr val="3166CD"/>
                  </a:solidFill>
                </a:ln>
                <a:solidFill>
                  <a:srgbClr val="FFC000"/>
                </a:solidFill>
                <a:effectLst>
                  <a:outerShdw blurRad="50800" dist="38100" dir="2700000" algn="tl" rotWithShape="0">
                    <a:prstClr val="black">
                      <a:alpha val="40000"/>
                    </a:prstClr>
                  </a:outerShdw>
                </a:effectLst>
              </a:rPr>
              <a:t>Fellowships</a:t>
            </a:r>
          </a:p>
        </p:txBody>
      </p:sp>
      <p:sp>
        <p:nvSpPr>
          <p:cNvPr id="88" name="Oval 87">
            <a:extLst>
              <a:ext uri="{FF2B5EF4-FFF2-40B4-BE49-F238E27FC236}">
                <a16:creationId xmlns:a16="http://schemas.microsoft.com/office/drawing/2014/main" id="{3BB4FDDE-4EDD-7E48-AA69-64DDC7655E56}"/>
              </a:ext>
            </a:extLst>
          </p:cNvPr>
          <p:cNvSpPr/>
          <p:nvPr/>
        </p:nvSpPr>
        <p:spPr>
          <a:xfrm>
            <a:off x="3078666" y="310332"/>
            <a:ext cx="827856" cy="853208"/>
          </a:xfrm>
          <a:prstGeom prst="ellipse">
            <a:avLst/>
          </a:prstGeom>
          <a:solidFill>
            <a:srgbClr val="F2804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DM Sans 14pt"/>
              <a:ea typeface="+mn-ea"/>
              <a:cs typeface="+mn-cs"/>
            </a:endParaRPr>
          </a:p>
        </p:txBody>
      </p:sp>
      <p:pic>
        <p:nvPicPr>
          <p:cNvPr id="4" name="Picture 3" descr="A black background with a black square&#10;&#10;AI-generated content may be incorrect.">
            <a:extLst>
              <a:ext uri="{FF2B5EF4-FFF2-40B4-BE49-F238E27FC236}">
                <a16:creationId xmlns:a16="http://schemas.microsoft.com/office/drawing/2014/main" id="{54E1F41A-4B60-F3E7-FBD7-3EEDD97BBC31}"/>
              </a:ext>
            </a:extLst>
          </p:cNvPr>
          <p:cNvPicPr>
            <a:picLocks noChangeAspect="1"/>
          </p:cNvPicPr>
          <p:nvPr/>
        </p:nvPicPr>
        <p:blipFill>
          <a:blip r:embed="rId23">
            <a:duotone>
              <a:schemeClr val="accent1">
                <a:shade val="45000"/>
                <a:satMod val="135000"/>
              </a:schemeClr>
              <a:prstClr val="white"/>
            </a:duotone>
          </a:blip>
          <a:stretch>
            <a:fillRect/>
          </a:stretch>
        </p:blipFill>
        <p:spPr>
          <a:xfrm>
            <a:off x="3217510" y="411359"/>
            <a:ext cx="640643" cy="640643"/>
          </a:xfrm>
          <a:prstGeom prst="rect">
            <a:avLst/>
          </a:prstGeom>
        </p:spPr>
      </p:pic>
      <p:sp>
        <p:nvSpPr>
          <p:cNvPr id="54" name="TextBox 2">
            <a:extLst>
              <a:ext uri="{FF2B5EF4-FFF2-40B4-BE49-F238E27FC236}">
                <a16:creationId xmlns:a16="http://schemas.microsoft.com/office/drawing/2014/main" id="{DA0529E1-2EF7-D2CF-F66F-1C6D9588DC87}"/>
              </a:ext>
            </a:extLst>
          </p:cNvPr>
          <p:cNvSpPr txBox="1"/>
          <p:nvPr/>
        </p:nvSpPr>
        <p:spPr>
          <a:xfrm>
            <a:off x="134592" y="13722"/>
            <a:ext cx="8868649" cy="5948873"/>
          </a:xfrm>
          <a:prstGeom prst="rect">
            <a:avLst/>
          </a:prstGeom>
        </p:spPr>
        <p:txBody>
          <a:bodyPr lIns="0" tIns="0" rIns="0" bIns="0" rtlCol="0" anchor="t">
            <a:spAutoFit/>
          </a:bodyPr>
          <a:lstStyle/>
          <a:p>
            <a:pPr>
              <a:lnSpc>
                <a:spcPts val="5547"/>
              </a:lnSpc>
            </a:pPr>
            <a:endParaRPr lang="en-US" sz="3962" b="1" spc="237"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endParaRPr>
          </a:p>
          <a:p>
            <a:pPr>
              <a:lnSpc>
                <a:spcPts val="5547"/>
              </a:lnSpc>
            </a:pPr>
            <a:endParaRPr lang="en-US" sz="3962" b="1" spc="237"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endParaRPr>
          </a:p>
          <a:p>
            <a:pPr>
              <a:lnSpc>
                <a:spcPts val="5547"/>
              </a:lnSpc>
            </a:pPr>
            <a:r>
              <a:rPr lang="en-US" sz="3962" b="1" spc="237"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Lead for NC </a:t>
            </a:r>
          </a:p>
          <a:p>
            <a:pPr>
              <a:lnSpc>
                <a:spcPts val="5547"/>
              </a:lnSpc>
            </a:pPr>
            <a:r>
              <a:rPr lang="en-US" sz="3962" b="1" spc="237"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SUMMER </a:t>
            </a:r>
          </a:p>
          <a:p>
            <a:pPr>
              <a:lnSpc>
                <a:spcPts val="5547"/>
              </a:lnSpc>
            </a:pPr>
            <a:r>
              <a:rPr lang="en-US" sz="3962" b="1" spc="237"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ACADEMY</a:t>
            </a:r>
          </a:p>
          <a:p>
            <a:pPr>
              <a:lnSpc>
                <a:spcPts val="3213"/>
              </a:lnSpc>
            </a:pPr>
            <a:r>
              <a:rPr lang="en-US" sz="2295" spc="13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WHAT CONTENT </a:t>
            </a:r>
          </a:p>
          <a:p>
            <a:pPr>
              <a:lnSpc>
                <a:spcPts val="3213"/>
              </a:lnSpc>
            </a:pPr>
            <a:r>
              <a:rPr lang="en-US" sz="2295" spc="13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CAN YOU </a:t>
            </a:r>
          </a:p>
          <a:p>
            <a:pPr>
              <a:lnSpc>
                <a:spcPts val="3213"/>
              </a:lnSpc>
            </a:pPr>
            <a:r>
              <a:rPr lang="en-US" sz="2295" spc="13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REPURPOSE? </a:t>
            </a:r>
          </a:p>
          <a:p>
            <a:pPr>
              <a:lnSpc>
                <a:spcPts val="3213"/>
              </a:lnSpc>
            </a:pPr>
            <a:endParaRPr lang="en-US" sz="2295" spc="13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endParaRPr>
          </a:p>
          <a:p>
            <a:pPr>
              <a:lnSpc>
                <a:spcPts val="3213"/>
              </a:lnSpc>
            </a:pPr>
            <a:r>
              <a:rPr lang="en-US" sz="2295" b="1" i="1" spc="137"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The Power of a Cohort</a:t>
            </a:r>
          </a:p>
          <a:p>
            <a:pPr>
              <a:lnSpc>
                <a:spcPts val="3213"/>
              </a:lnSpc>
            </a:pPr>
            <a:endParaRPr lang="en-US" sz="2295" spc="137"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endParaRPr>
          </a:p>
        </p:txBody>
      </p:sp>
    </p:spTree>
    <p:extLst>
      <p:ext uri="{BB962C8B-B14F-4D97-AF65-F5344CB8AC3E}">
        <p14:creationId xmlns:p14="http://schemas.microsoft.com/office/powerpoint/2010/main" val="17282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1000" fill="hold"/>
                                        <p:tgtEl>
                                          <p:spTgt spid="87"/>
                                        </p:tgtEl>
                                        <p:attrNameLst>
                                          <p:attrName>ppt_x</p:attrName>
                                        </p:attrNameLst>
                                      </p:cBhvr>
                                      <p:tavLst>
                                        <p:tav tm="0">
                                          <p:val>
                                            <p:strVal val="1+#ppt_w/2"/>
                                          </p:val>
                                        </p:tav>
                                        <p:tav tm="100000">
                                          <p:val>
                                            <p:strVal val="#ppt_x"/>
                                          </p:val>
                                        </p:tav>
                                      </p:tavLst>
                                    </p:anim>
                                    <p:anim calcmode="lin" valueType="num">
                                      <p:cBhvr additive="base">
                                        <p:cTn id="8" dur="10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CEA0F-1256-D64F-4A06-74061C8C82FB}"/>
            </a:ext>
          </a:extLst>
        </p:cNvPr>
        <p:cNvGrpSpPr/>
        <p:nvPr/>
      </p:nvGrpSpPr>
      <p:grpSpPr>
        <a:xfrm>
          <a:off x="0" y="0"/>
          <a:ext cx="0" cy="0"/>
          <a:chOff x="0" y="0"/>
          <a:chExt cx="0" cy="0"/>
        </a:xfrm>
      </p:grpSpPr>
      <p:sp>
        <p:nvSpPr>
          <p:cNvPr id="49" name="Rectangle: Rounded Corners 3">
            <a:extLst>
              <a:ext uri="{FF2B5EF4-FFF2-40B4-BE49-F238E27FC236}">
                <a16:creationId xmlns:a16="http://schemas.microsoft.com/office/drawing/2014/main" id="{F84AA0CE-2162-1FFA-13F6-8E0C447C1D13}"/>
              </a:ext>
            </a:extLst>
          </p:cNvPr>
          <p:cNvSpPr/>
          <p:nvPr/>
        </p:nvSpPr>
        <p:spPr>
          <a:xfrm>
            <a:off x="8008422" y="1510634"/>
            <a:ext cx="3089143" cy="4038990"/>
          </a:xfrm>
          <a:prstGeom prst="roundRect">
            <a:avLst>
              <a:gd name="adj" fmla="val 54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10">
            <a:extLst>
              <a:ext uri="{FF2B5EF4-FFF2-40B4-BE49-F238E27FC236}">
                <a16:creationId xmlns:a16="http://schemas.microsoft.com/office/drawing/2014/main" id="{481B3380-EF11-5FDC-1237-A2EC74D01B12}"/>
              </a:ext>
            </a:extLst>
          </p:cNvPr>
          <p:cNvSpPr/>
          <p:nvPr/>
        </p:nvSpPr>
        <p:spPr>
          <a:xfrm>
            <a:off x="4570479" y="1510634"/>
            <a:ext cx="3089143" cy="4038990"/>
          </a:xfrm>
          <a:prstGeom prst="roundRect">
            <a:avLst>
              <a:gd name="adj" fmla="val 541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25">
            <a:extLst>
              <a:ext uri="{FF2B5EF4-FFF2-40B4-BE49-F238E27FC236}">
                <a16:creationId xmlns:a16="http://schemas.microsoft.com/office/drawing/2014/main" id="{9AC96758-45EE-11F7-9F3C-5392A695D76F}"/>
              </a:ext>
            </a:extLst>
          </p:cNvPr>
          <p:cNvSpPr>
            <a:spLocks/>
          </p:cNvSpPr>
          <p:nvPr/>
        </p:nvSpPr>
        <p:spPr>
          <a:xfrm>
            <a:off x="1129133" y="1510633"/>
            <a:ext cx="3089143" cy="4038991"/>
          </a:xfrm>
          <a:prstGeom prst="roundRect">
            <a:avLst>
              <a:gd name="adj" fmla="val 54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FE73C52-34AC-B20D-9C3A-673CDA12DE5F}"/>
              </a:ext>
            </a:extLst>
          </p:cNvPr>
          <p:cNvSpPr/>
          <p:nvPr/>
        </p:nvSpPr>
        <p:spPr>
          <a:xfrm>
            <a:off x="960278" y="1924896"/>
            <a:ext cx="3257998" cy="3139321"/>
          </a:xfrm>
          <a:prstGeom prst="rect">
            <a:avLst/>
          </a:prstGeom>
        </p:spPr>
        <p:txBody>
          <a:bodyPr wrap="square">
            <a:spAutoFit/>
          </a:bodyPr>
          <a:lstStyle/>
          <a:p>
            <a:pPr marL="595034" lvl="1" indent="-297517" algn="l">
              <a:buFont typeface="Arial"/>
              <a:buChar cha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Paid, hands-on training programs</a:t>
            </a:r>
          </a:p>
          <a:p>
            <a:pPr marL="595034" lvl="1" indent="-297517" algn="l">
              <a:buFont typeface="Arial"/>
              <a:buChar char="•"/>
            </a:pP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595034" lvl="1" indent="-297517" algn="l">
              <a:buFont typeface="Arial"/>
              <a:buChar cha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Structured learning pathways</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 leading to full-time employment</a:t>
            </a:r>
          </a:p>
          <a:p>
            <a:pPr marL="595034" lvl="1" indent="-297517" algn="l">
              <a:buFont typeface="Arial"/>
              <a:buChar char="•"/>
            </a:pP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a:p>
            <a:pPr marL="595034" lvl="1" indent="-297517" algn="l">
              <a:buFont typeface="Arial"/>
              <a:buChar cha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Typically lasts 1+ years</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 with progressive responsibility and mentorship</a:t>
            </a:r>
            <a:endParaRPr lang="en-US"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endParaRPr>
          </a:p>
        </p:txBody>
      </p:sp>
      <p:sp>
        <p:nvSpPr>
          <p:cNvPr id="79" name="Rectangle 78">
            <a:extLst>
              <a:ext uri="{FF2B5EF4-FFF2-40B4-BE49-F238E27FC236}">
                <a16:creationId xmlns:a16="http://schemas.microsoft.com/office/drawing/2014/main" id="{499746A1-314C-2AF1-CC4B-7FD598A31E4F}"/>
              </a:ext>
            </a:extLst>
          </p:cNvPr>
          <p:cNvSpPr/>
          <p:nvPr/>
        </p:nvSpPr>
        <p:spPr>
          <a:xfrm>
            <a:off x="8032918" y="1509398"/>
            <a:ext cx="3040150" cy="3970318"/>
          </a:xfrm>
          <a:prstGeom prst="rect">
            <a:avLst/>
          </a:prstGeom>
        </p:spPr>
        <p:txBody>
          <a:bodyPr wrap="square">
            <a:spAutoFit/>
          </a:bodyPr>
          <a:lstStyle/>
          <a:p>
            <a:pPr algn="ctr"/>
            <a:r>
              <a:rPr lang="en-US"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Benefits to </a:t>
            </a:r>
          </a:p>
          <a:p>
            <a:pPr algn="ctr"/>
            <a:r>
              <a:rPr lang="en-US"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Local Governments</a:t>
            </a:r>
          </a:p>
          <a:p>
            <a:pPr algn="l"/>
            <a:endParaRPr lang="en-US" sz="10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Cost-Effective Workforce Development</a:t>
            </a:r>
          </a:p>
          <a:p>
            <a:pPr marL="742950" lvl="1" indent="-285750">
              <a:buFont typeface="Arial" panose="020B0604020202020204" pitchFamily="34" charset="0"/>
              <a:buChar char="•"/>
            </a:pPr>
            <a:r>
              <a:rPr lang="en-US" sz="12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Reduce hiring gaps and turnover</a:t>
            </a:r>
          </a:p>
          <a:p>
            <a:pPr lvl="1"/>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Skill-Building for Public Sector Needs </a:t>
            </a:r>
          </a:p>
          <a:p>
            <a:pPr marL="742950" lvl="1" indent="-285750">
              <a:buFont typeface="Arial" panose="020B0604020202020204" pitchFamily="34" charset="0"/>
              <a:buChar char="•"/>
            </a:pPr>
            <a:r>
              <a:rPr lang="en-US" sz="12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Customized training programs</a:t>
            </a:r>
          </a:p>
          <a:p>
            <a:pPr lvl="1"/>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Retention of Local Talent </a:t>
            </a:r>
          </a:p>
          <a:p>
            <a:pPr marL="742950" lvl="1" indent="-285750">
              <a:buFont typeface="Arial" panose="020B0604020202020204" pitchFamily="34" charset="0"/>
              <a:buChar char="•"/>
            </a:pPr>
            <a:r>
              <a:rPr lang="en-US" sz="12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Keep skilled workers in the community</a:t>
            </a:r>
          </a:p>
          <a:p>
            <a:pPr lvl="1"/>
            <a:endParaRPr lang="en-US"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4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Stronger Community Engagement </a:t>
            </a:r>
          </a:p>
          <a:p>
            <a:pPr marL="742950" lvl="1" indent="-285750">
              <a:buFont typeface="Arial" panose="020B0604020202020204" pitchFamily="34" charset="0"/>
              <a:buChar char="•"/>
            </a:pPr>
            <a:r>
              <a:rPr lang="en-US" sz="12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Apprentices serve local needs</a:t>
            </a:r>
          </a:p>
        </p:txBody>
      </p:sp>
      <p:sp>
        <p:nvSpPr>
          <p:cNvPr id="85" name="Rectangle 84">
            <a:extLst>
              <a:ext uri="{FF2B5EF4-FFF2-40B4-BE49-F238E27FC236}">
                <a16:creationId xmlns:a16="http://schemas.microsoft.com/office/drawing/2014/main" id="{86217841-6051-ED70-3BB4-C4843205D4B4}"/>
              </a:ext>
            </a:extLst>
          </p:cNvPr>
          <p:cNvSpPr/>
          <p:nvPr/>
        </p:nvSpPr>
        <p:spPr>
          <a:xfrm>
            <a:off x="0" y="282862"/>
            <a:ext cx="9350477" cy="853208"/>
          </a:xfrm>
          <a:prstGeom prst="rect">
            <a:avLst/>
          </a:prstGeom>
          <a:solidFill>
            <a:srgbClr val="3166CD"/>
          </a:solidFill>
          <a:ln>
            <a:noFill/>
          </a:ln>
          <a:effectLst>
            <a:glow rad="635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i="0" u="none" strike="noStrike" kern="0" normalizeH="0" baseline="0" noProof="0" dirty="0">
              <a:ln w="0">
                <a:solidFill>
                  <a:srgbClr val="3166CD"/>
                </a:solidFill>
              </a:ln>
              <a:effectLst>
                <a:outerShdw blurRad="38100" dist="19050" dir="2700000" algn="tl" rotWithShape="0">
                  <a:schemeClr val="dk1">
                    <a:alpha val="40000"/>
                  </a:schemeClr>
                </a:outerShdw>
              </a:effectLst>
              <a:uLnTx/>
              <a:uFillTx/>
              <a:latin typeface="DM Sans 14pt"/>
              <a:ea typeface="+mn-ea"/>
              <a:cs typeface="+mn-cs"/>
            </a:endParaRPr>
          </a:p>
        </p:txBody>
      </p:sp>
      <p:sp>
        <p:nvSpPr>
          <p:cNvPr id="86" name="Title 1">
            <a:extLst>
              <a:ext uri="{FF2B5EF4-FFF2-40B4-BE49-F238E27FC236}">
                <a16:creationId xmlns:a16="http://schemas.microsoft.com/office/drawing/2014/main" id="{5C01EAE1-EBF5-37EF-D1E7-A8C2AEFDF985}"/>
              </a:ext>
            </a:extLst>
          </p:cNvPr>
          <p:cNvSpPr>
            <a:spLocks noGrp="1"/>
          </p:cNvSpPr>
          <p:nvPr>
            <p:ph type="title"/>
          </p:nvPr>
        </p:nvSpPr>
        <p:spPr>
          <a:xfrm>
            <a:off x="146317" y="397624"/>
            <a:ext cx="10568668" cy="640643"/>
          </a:xfrm>
        </p:spPr>
        <p:txBody>
          <a:bodyPr/>
          <a:lstStyle/>
          <a:p>
            <a:r>
              <a:rPr lang="en-US" sz="4400" b="0" dirty="0">
                <a:ln w="0"/>
                <a:solidFill>
                  <a:schemeClr val="bg1"/>
                </a:solidFill>
                <a:effectLst>
                  <a:outerShdw blurRad="50800" dist="38100" dir="2700000" algn="tl" rotWithShape="0">
                    <a:prstClr val="black">
                      <a:alpha val="40000"/>
                    </a:prstClr>
                  </a:outerShdw>
                </a:effectLst>
              </a:rPr>
              <a:t>Types of Student </a:t>
            </a:r>
          </a:p>
        </p:txBody>
      </p:sp>
      <p:sp>
        <p:nvSpPr>
          <p:cNvPr id="87" name="Title 1">
            <a:extLst>
              <a:ext uri="{FF2B5EF4-FFF2-40B4-BE49-F238E27FC236}">
                <a16:creationId xmlns:a16="http://schemas.microsoft.com/office/drawing/2014/main" id="{A6C40013-B0FA-639E-7799-DF8AF5B9742A}"/>
              </a:ext>
            </a:extLst>
          </p:cNvPr>
          <p:cNvSpPr txBox="1">
            <a:spLocks/>
          </p:cNvSpPr>
          <p:nvPr/>
        </p:nvSpPr>
        <p:spPr>
          <a:xfrm>
            <a:off x="4570478" y="397624"/>
            <a:ext cx="4486697" cy="640643"/>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400" b="0" dirty="0">
                <a:ln w="0">
                  <a:solidFill>
                    <a:srgbClr val="3166CD"/>
                  </a:solidFill>
                </a:ln>
                <a:solidFill>
                  <a:srgbClr val="FFC000"/>
                </a:solidFill>
                <a:effectLst>
                  <a:outerShdw blurRad="50800" dist="38100" dir="2700000" algn="tl" rotWithShape="0">
                    <a:prstClr val="black">
                      <a:alpha val="40000"/>
                    </a:prstClr>
                  </a:outerShdw>
                </a:effectLst>
              </a:rPr>
              <a:t>Apprenticeships.</a:t>
            </a:r>
          </a:p>
        </p:txBody>
      </p:sp>
      <p:sp>
        <p:nvSpPr>
          <p:cNvPr id="88" name="Oval 87">
            <a:extLst>
              <a:ext uri="{FF2B5EF4-FFF2-40B4-BE49-F238E27FC236}">
                <a16:creationId xmlns:a16="http://schemas.microsoft.com/office/drawing/2014/main" id="{683FBCC3-EFB4-012B-7841-BCFC498379FA}"/>
              </a:ext>
            </a:extLst>
          </p:cNvPr>
          <p:cNvSpPr/>
          <p:nvPr/>
        </p:nvSpPr>
        <p:spPr>
          <a:xfrm>
            <a:off x="8903579" y="282861"/>
            <a:ext cx="827856" cy="853208"/>
          </a:xfrm>
          <a:prstGeom prst="ellipse">
            <a:avLst/>
          </a:prstGeom>
          <a:solidFill>
            <a:srgbClr val="F2804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DM Sans 14pt"/>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9F1D8F4E-505D-57A0-F654-B6C49F44C345}"/>
              </a:ext>
            </a:extLst>
          </p:cNvPr>
          <p:cNvPicPr>
            <a:picLocks noChangeAspect="1"/>
          </p:cNvPicPr>
          <p:nvPr/>
        </p:nvPicPr>
        <p:blipFill>
          <a:blip r:embed="rId3">
            <a:duotone>
              <a:schemeClr val="accent1">
                <a:shade val="45000"/>
                <a:satMod val="135000"/>
              </a:schemeClr>
              <a:prstClr val="white"/>
            </a:duotone>
          </a:blip>
          <a:stretch>
            <a:fillRect/>
          </a:stretch>
        </p:blipFill>
        <p:spPr>
          <a:xfrm>
            <a:off x="9030155" y="389143"/>
            <a:ext cx="640643" cy="640643"/>
          </a:xfrm>
          <a:prstGeom prst="rect">
            <a:avLst/>
          </a:prstGeom>
        </p:spPr>
      </p:pic>
      <p:sp>
        <p:nvSpPr>
          <p:cNvPr id="2" name="Rectangle 1">
            <a:extLst>
              <a:ext uri="{FF2B5EF4-FFF2-40B4-BE49-F238E27FC236}">
                <a16:creationId xmlns:a16="http://schemas.microsoft.com/office/drawing/2014/main" id="{B7DC33B1-24C3-1D01-2C37-FC06F326289B}"/>
              </a:ext>
            </a:extLst>
          </p:cNvPr>
          <p:cNvSpPr/>
          <p:nvPr/>
        </p:nvSpPr>
        <p:spPr>
          <a:xfrm>
            <a:off x="9858011" y="388631"/>
            <a:ext cx="3041385" cy="553998"/>
          </a:xfrm>
          <a:prstGeom prst="rect">
            <a:avLst/>
          </a:prstGeom>
        </p:spPr>
        <p:txBody>
          <a:bodyPr wrap="square">
            <a:spAutoFit/>
          </a:bodyPr>
          <a:lstStyle/>
          <a:p>
            <a:r>
              <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rPr>
              <a:t>Duration:</a:t>
            </a:r>
          </a:p>
          <a:p>
            <a:r>
              <a:rPr lang="en-US" b="1" dirty="0">
                <a:solidFill>
                  <a:schemeClr val="accent1"/>
                </a:solidFill>
                <a:latin typeface="Lato" panose="020F0502020204030203" pitchFamily="34" charset="0"/>
                <a:ea typeface="Lato" panose="020F0502020204030203" pitchFamily="34" charset="0"/>
                <a:cs typeface="Lato" panose="020F0502020204030203" pitchFamily="34" charset="0"/>
              </a:rPr>
              <a:t>Usually, a year +. </a:t>
            </a:r>
          </a:p>
        </p:txBody>
      </p:sp>
      <p:sp>
        <p:nvSpPr>
          <p:cNvPr id="5" name="TextBox 4">
            <a:extLst>
              <a:ext uri="{FF2B5EF4-FFF2-40B4-BE49-F238E27FC236}">
                <a16:creationId xmlns:a16="http://schemas.microsoft.com/office/drawing/2014/main" id="{3A13F254-07DC-C108-1CCF-87BA5ACF3F39}"/>
              </a:ext>
            </a:extLst>
          </p:cNvPr>
          <p:cNvSpPr txBox="1"/>
          <p:nvPr/>
        </p:nvSpPr>
        <p:spPr>
          <a:xfrm>
            <a:off x="4663429" y="1596555"/>
            <a:ext cx="2828234" cy="3954929"/>
          </a:xfrm>
          <a:prstGeom prst="rect">
            <a:avLst/>
          </a:prstGeom>
          <a:noFill/>
        </p:spPr>
        <p:txBody>
          <a:bodyPr wrap="square">
            <a:spAutoFit/>
          </a:bodyPr>
          <a:lstStyle/>
          <a:p>
            <a:pPr algn="ctr"/>
            <a:r>
              <a:rPr lang="en-US"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Key Focus Areas for </a:t>
            </a:r>
          </a:p>
          <a:p>
            <a:pPr algn="ctr"/>
            <a:r>
              <a:rPr lang="en-US"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Local Governments</a:t>
            </a:r>
          </a:p>
          <a:p>
            <a:pPr algn="l"/>
            <a:endParaRPr lang="en-US" sz="6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Finance and </a:t>
            </a:r>
            <a:r>
              <a:rPr lang="en-US" sz="16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Budgeting</a:t>
            </a:r>
          </a:p>
          <a:p>
            <a:pPr marL="285750" indent="-285750" algn="l">
              <a:buFont typeface="Arial" panose="020B0604020202020204" pitchFamily="34" charset="0"/>
              <a:buChar char="•"/>
            </a:pPr>
            <a:endParaRPr lang="en-US" sz="16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6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Public Safety &amp; Emergency Services</a:t>
            </a:r>
          </a:p>
          <a:p>
            <a:pPr marL="285750" indent="-285750" algn="l">
              <a:buFont typeface="Arial" panose="020B0604020202020204" pitchFamily="34" charset="0"/>
              <a:buChar char="•"/>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6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Public Services - Water management, public works, IT</a:t>
            </a:r>
          </a:p>
          <a:p>
            <a:pPr marL="285750" indent="-285750" algn="l">
              <a:buFont typeface="Arial" panose="020B0604020202020204" pitchFamily="34" charset="0"/>
              <a:buChar char="•"/>
            </a:pPr>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lang="en-US" sz="1600"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Health &amp; Human Services Social work, public health, aging services</a:t>
            </a:r>
          </a:p>
        </p:txBody>
      </p:sp>
    </p:spTree>
    <p:extLst>
      <p:ext uri="{BB962C8B-B14F-4D97-AF65-F5344CB8AC3E}">
        <p14:creationId xmlns:p14="http://schemas.microsoft.com/office/powerpoint/2010/main" val="38054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dissolve">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dissolve">
                                      <p:cBhvr>
                                        <p:cTn id="2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66" grpId="0" animBg="1"/>
      <p:bldP spid="69" grpId="0"/>
      <p:bldP spid="79"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2E16DDEB-67FC-3C7C-AFEE-7FA715110A7F}"/>
              </a:ext>
            </a:extLst>
          </p:cNvPr>
          <p:cNvSpPr/>
          <p:nvPr/>
        </p:nvSpPr>
        <p:spPr>
          <a:xfrm>
            <a:off x="0" y="3273290"/>
            <a:ext cx="12192000" cy="2546241"/>
          </a:xfrm>
          <a:prstGeom prst="roundRect">
            <a:avLst/>
          </a:prstGeom>
          <a:solidFill>
            <a:schemeClr val="accent2"/>
          </a:solidFill>
          <a:ln>
            <a:solidFill>
              <a:srgbClr val="F2804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8">
            <a:extLst>
              <a:ext uri="{FF2B5EF4-FFF2-40B4-BE49-F238E27FC236}">
                <a16:creationId xmlns:a16="http://schemas.microsoft.com/office/drawing/2014/main" id="{8C961BAB-A674-35D3-0377-BF89A8E8DFF0}"/>
              </a:ext>
            </a:extLst>
          </p:cNvPr>
          <p:cNvSpPr txBox="1"/>
          <p:nvPr/>
        </p:nvSpPr>
        <p:spPr>
          <a:xfrm>
            <a:off x="184634" y="115031"/>
            <a:ext cx="14593937" cy="984885"/>
          </a:xfrm>
          <a:prstGeom prst="rect">
            <a:avLst/>
          </a:prstGeom>
        </p:spPr>
        <p:txBody>
          <a:bodyPr lIns="0" tIns="0" rIns="0" bIns="0" rtlCol="0" anchor="t">
            <a:spAutoFit/>
          </a:bodyPr>
          <a:lstStyle/>
          <a:p>
            <a:pPr algn="l"/>
            <a:r>
              <a:rPr lang="en-US" sz="3200" b="1" i="1"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FACTORS IN </a:t>
            </a:r>
          </a:p>
          <a:p>
            <a:pPr algn="l"/>
            <a:r>
              <a:rPr lang="en-US" sz="3200" b="1" i="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PUBLIC SECTOR </a:t>
            </a:r>
            <a:r>
              <a:rPr lang="en-US" sz="3200" b="1" i="1"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RECRUITMENT</a:t>
            </a:r>
            <a:r>
              <a:rPr lang="en-US" sz="3200" b="1" i="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 </a:t>
            </a:r>
          </a:p>
        </p:txBody>
      </p:sp>
      <p:sp>
        <p:nvSpPr>
          <p:cNvPr id="3" name="Freeform 12">
            <a:extLst>
              <a:ext uri="{FF2B5EF4-FFF2-40B4-BE49-F238E27FC236}">
                <a16:creationId xmlns:a16="http://schemas.microsoft.com/office/drawing/2014/main" id="{428BE152-9AC7-3E81-F8FD-0E90A7E564E8}"/>
              </a:ext>
            </a:extLst>
          </p:cNvPr>
          <p:cNvSpPr/>
          <p:nvPr/>
        </p:nvSpPr>
        <p:spPr>
          <a:xfrm>
            <a:off x="6807668" y="2258181"/>
            <a:ext cx="2957768" cy="771990"/>
          </a:xfrm>
          <a:custGeom>
            <a:avLst/>
            <a:gdLst/>
            <a:ahLst/>
            <a:cxnLst/>
            <a:rect l="l" t="t" r="r" b="b"/>
            <a:pathLst>
              <a:path w="6521245" h="1702072">
                <a:moveTo>
                  <a:pt x="0" y="0"/>
                </a:moveTo>
                <a:lnTo>
                  <a:pt x="6521245" y="0"/>
                </a:lnTo>
                <a:lnTo>
                  <a:pt x="6521245" y="1702072"/>
                </a:lnTo>
                <a:lnTo>
                  <a:pt x="0" y="1702072"/>
                </a:lnTo>
                <a:lnTo>
                  <a:pt x="0" y="0"/>
                </a:lnTo>
                <a:close/>
              </a:path>
            </a:pathLst>
          </a:custGeom>
          <a:blipFill>
            <a:blip r:embed="rId4">
              <a:extLst>
                <a:ext uri="{96DAC541-7B7A-43D3-8B79-37D633B846F1}">
                  <asvg:svgBlip xmlns:asvg="http://schemas.microsoft.com/office/drawing/2016/SVG/main" r:embed="rId5"/>
                </a:ext>
              </a:extLst>
            </a:blip>
            <a:stretch>
              <a:fillRect t="-286" b="-286"/>
            </a:stretch>
          </a:blipFill>
        </p:spPr>
        <p:txBody>
          <a:bodyPr/>
          <a:lstStyle/>
          <a:p>
            <a:endParaRPr lang="en-US"/>
          </a:p>
        </p:txBody>
      </p:sp>
      <p:sp>
        <p:nvSpPr>
          <p:cNvPr id="4" name="TextBox 13">
            <a:extLst>
              <a:ext uri="{FF2B5EF4-FFF2-40B4-BE49-F238E27FC236}">
                <a16:creationId xmlns:a16="http://schemas.microsoft.com/office/drawing/2014/main" id="{740871ED-AD98-286E-9FC1-ADC5A26A2C35}"/>
              </a:ext>
            </a:extLst>
          </p:cNvPr>
          <p:cNvSpPr txBox="1"/>
          <p:nvPr/>
        </p:nvSpPr>
        <p:spPr>
          <a:xfrm>
            <a:off x="7062573" y="2336399"/>
            <a:ext cx="2447957" cy="615553"/>
          </a:xfrm>
          <a:prstGeom prst="rect">
            <a:avLst/>
          </a:prstGeom>
        </p:spPr>
        <p:txBody>
          <a:bodyPr wrap="square" lIns="0" tIns="0" rIns="0" bIns="0" rtlCol="0" anchor="t">
            <a:spAutoFit/>
          </a:bodyPr>
          <a:lstStyle/>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Pay &amp; </a:t>
            </a:r>
          </a:p>
          <a:p>
            <a:pPr algn="ctr">
              <a:spcBef>
                <a:spcPct val="0"/>
              </a:spcBef>
            </a:pP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Benefits</a:t>
            </a:r>
          </a:p>
        </p:txBody>
      </p:sp>
      <p:sp>
        <p:nvSpPr>
          <p:cNvPr id="5" name="Freeform 14">
            <a:extLst>
              <a:ext uri="{FF2B5EF4-FFF2-40B4-BE49-F238E27FC236}">
                <a16:creationId xmlns:a16="http://schemas.microsoft.com/office/drawing/2014/main" id="{C9291B24-EADC-AA6F-49F5-301D3A8D2A98}"/>
              </a:ext>
            </a:extLst>
          </p:cNvPr>
          <p:cNvSpPr/>
          <p:nvPr/>
        </p:nvSpPr>
        <p:spPr>
          <a:xfrm>
            <a:off x="7719804" y="992970"/>
            <a:ext cx="1133496" cy="1133495"/>
          </a:xfrm>
          <a:custGeom>
            <a:avLst/>
            <a:gdLst/>
            <a:ahLst/>
            <a:cxnLst/>
            <a:rect l="l" t="t" r="r" b="b"/>
            <a:pathLst>
              <a:path w="2499115" h="2499115">
                <a:moveTo>
                  <a:pt x="0" y="0"/>
                </a:moveTo>
                <a:lnTo>
                  <a:pt x="2499115" y="0"/>
                </a:lnTo>
                <a:lnTo>
                  <a:pt x="2499115" y="2499115"/>
                </a:lnTo>
                <a:lnTo>
                  <a:pt x="0" y="2499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2">
            <a:extLst>
              <a:ext uri="{FF2B5EF4-FFF2-40B4-BE49-F238E27FC236}">
                <a16:creationId xmlns:a16="http://schemas.microsoft.com/office/drawing/2014/main" id="{84F5FA3C-287D-F073-4BCD-B439A0742FBA}"/>
              </a:ext>
            </a:extLst>
          </p:cNvPr>
          <p:cNvSpPr/>
          <p:nvPr/>
        </p:nvSpPr>
        <p:spPr>
          <a:xfrm>
            <a:off x="2243564" y="2258181"/>
            <a:ext cx="2957768" cy="771990"/>
          </a:xfrm>
          <a:custGeom>
            <a:avLst/>
            <a:gdLst/>
            <a:ahLst/>
            <a:cxnLst/>
            <a:rect l="l" t="t" r="r" b="b"/>
            <a:pathLst>
              <a:path w="6521245" h="1702072">
                <a:moveTo>
                  <a:pt x="0" y="0"/>
                </a:moveTo>
                <a:lnTo>
                  <a:pt x="6521245" y="0"/>
                </a:lnTo>
                <a:lnTo>
                  <a:pt x="6521245" y="1702072"/>
                </a:lnTo>
                <a:lnTo>
                  <a:pt x="0" y="1702072"/>
                </a:lnTo>
                <a:lnTo>
                  <a:pt x="0" y="0"/>
                </a:lnTo>
                <a:close/>
              </a:path>
            </a:pathLst>
          </a:custGeom>
          <a:blipFill>
            <a:blip r:embed="rId4">
              <a:extLst>
                <a:ext uri="{96DAC541-7B7A-43D3-8B79-37D633B846F1}">
                  <asvg:svgBlip xmlns:asvg="http://schemas.microsoft.com/office/drawing/2016/SVG/main" r:embed="rId5"/>
                </a:ext>
              </a:extLst>
            </a:blip>
            <a:stretch>
              <a:fillRect t="-286" b="-286"/>
            </a:stretch>
          </a:blipFill>
        </p:spPr>
        <p:txBody>
          <a:bodyPr/>
          <a:lstStyle/>
          <a:p>
            <a:endParaRPr lang="en-US"/>
          </a:p>
        </p:txBody>
      </p:sp>
      <p:sp>
        <p:nvSpPr>
          <p:cNvPr id="8" name="TextBox 13">
            <a:extLst>
              <a:ext uri="{FF2B5EF4-FFF2-40B4-BE49-F238E27FC236}">
                <a16:creationId xmlns:a16="http://schemas.microsoft.com/office/drawing/2014/main" id="{35194599-E020-484E-B336-583D5B7FFF40}"/>
              </a:ext>
            </a:extLst>
          </p:cNvPr>
          <p:cNvSpPr txBox="1"/>
          <p:nvPr/>
        </p:nvSpPr>
        <p:spPr>
          <a:xfrm>
            <a:off x="2498469" y="2336399"/>
            <a:ext cx="2447957" cy="615553"/>
          </a:xfrm>
          <a:prstGeom prst="rect">
            <a:avLst/>
          </a:prstGeom>
        </p:spPr>
        <p:txBody>
          <a:bodyPr wrap="square" lIns="0" tIns="0" rIns="0" bIns="0" rtlCol="0" anchor="t">
            <a:spAutoFit/>
          </a:bodyPr>
          <a:lstStyle/>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Size of Labor Pool</a:t>
            </a:r>
          </a:p>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&amp; Location</a:t>
            </a:r>
          </a:p>
        </p:txBody>
      </p:sp>
      <p:sp>
        <p:nvSpPr>
          <p:cNvPr id="9" name="Freeform 21">
            <a:extLst>
              <a:ext uri="{FF2B5EF4-FFF2-40B4-BE49-F238E27FC236}">
                <a16:creationId xmlns:a16="http://schemas.microsoft.com/office/drawing/2014/main" id="{E154170F-A410-E300-022A-5D9D308FFFC8}"/>
              </a:ext>
            </a:extLst>
          </p:cNvPr>
          <p:cNvSpPr/>
          <p:nvPr/>
        </p:nvSpPr>
        <p:spPr>
          <a:xfrm>
            <a:off x="3435338" y="1173722"/>
            <a:ext cx="574217" cy="771990"/>
          </a:xfrm>
          <a:custGeom>
            <a:avLst/>
            <a:gdLst/>
            <a:ahLst/>
            <a:cxnLst/>
            <a:rect l="l" t="t" r="r" b="b"/>
            <a:pathLst>
              <a:path w="1258752" h="1618973">
                <a:moveTo>
                  <a:pt x="0" y="0"/>
                </a:moveTo>
                <a:lnTo>
                  <a:pt x="1258752" y="0"/>
                </a:lnTo>
                <a:lnTo>
                  <a:pt x="1258752" y="1618973"/>
                </a:lnTo>
                <a:lnTo>
                  <a:pt x="0" y="16189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22">
            <a:extLst>
              <a:ext uri="{FF2B5EF4-FFF2-40B4-BE49-F238E27FC236}">
                <a16:creationId xmlns:a16="http://schemas.microsoft.com/office/drawing/2014/main" id="{F0B7255C-D56B-1205-49E3-B6156F8FDF34}"/>
              </a:ext>
            </a:extLst>
          </p:cNvPr>
          <p:cNvSpPr/>
          <p:nvPr/>
        </p:nvSpPr>
        <p:spPr>
          <a:xfrm>
            <a:off x="10140849" y="3460832"/>
            <a:ext cx="1067331" cy="908002"/>
          </a:xfrm>
          <a:custGeom>
            <a:avLst/>
            <a:gdLst/>
            <a:ahLst/>
            <a:cxnLst/>
            <a:rect l="l" t="t" r="r" b="b"/>
            <a:pathLst>
              <a:path w="1819516" h="1787675">
                <a:moveTo>
                  <a:pt x="0" y="0"/>
                </a:moveTo>
                <a:lnTo>
                  <a:pt x="1819516" y="0"/>
                </a:lnTo>
                <a:lnTo>
                  <a:pt x="1819516" y="1787675"/>
                </a:lnTo>
                <a:lnTo>
                  <a:pt x="0" y="17876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23">
            <a:extLst>
              <a:ext uri="{FF2B5EF4-FFF2-40B4-BE49-F238E27FC236}">
                <a16:creationId xmlns:a16="http://schemas.microsoft.com/office/drawing/2014/main" id="{C187EB2C-71C4-7EFE-F2E0-3E7EC5B6E4B5}"/>
              </a:ext>
            </a:extLst>
          </p:cNvPr>
          <p:cNvSpPr/>
          <p:nvPr/>
        </p:nvSpPr>
        <p:spPr>
          <a:xfrm>
            <a:off x="683919" y="3460832"/>
            <a:ext cx="1074658" cy="930519"/>
          </a:xfrm>
          <a:custGeom>
            <a:avLst/>
            <a:gdLst/>
            <a:ahLst/>
            <a:cxnLst/>
            <a:rect l="l" t="t" r="r" b="b"/>
            <a:pathLst>
              <a:path w="1832007" h="1832007">
                <a:moveTo>
                  <a:pt x="0" y="0"/>
                </a:moveTo>
                <a:lnTo>
                  <a:pt x="1832007" y="0"/>
                </a:lnTo>
                <a:lnTo>
                  <a:pt x="1832007" y="1832007"/>
                </a:lnTo>
                <a:lnTo>
                  <a:pt x="0" y="18320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24">
            <a:extLst>
              <a:ext uri="{FF2B5EF4-FFF2-40B4-BE49-F238E27FC236}">
                <a16:creationId xmlns:a16="http://schemas.microsoft.com/office/drawing/2014/main" id="{62EA5DFF-376A-57A7-4615-6A5D82E1EC54}"/>
              </a:ext>
            </a:extLst>
          </p:cNvPr>
          <p:cNvSpPr/>
          <p:nvPr/>
        </p:nvSpPr>
        <p:spPr>
          <a:xfrm>
            <a:off x="5412384" y="3460832"/>
            <a:ext cx="1074658" cy="928969"/>
          </a:xfrm>
          <a:custGeom>
            <a:avLst/>
            <a:gdLst/>
            <a:ahLst/>
            <a:cxnLst/>
            <a:rect l="l" t="t" r="r" b="b"/>
            <a:pathLst>
              <a:path w="1832007" h="1828954">
                <a:moveTo>
                  <a:pt x="0" y="0"/>
                </a:moveTo>
                <a:lnTo>
                  <a:pt x="1832007" y="0"/>
                </a:lnTo>
                <a:lnTo>
                  <a:pt x="1832007" y="1828954"/>
                </a:lnTo>
                <a:lnTo>
                  <a:pt x="0" y="18289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2">
            <a:extLst>
              <a:ext uri="{FF2B5EF4-FFF2-40B4-BE49-F238E27FC236}">
                <a16:creationId xmlns:a16="http://schemas.microsoft.com/office/drawing/2014/main" id="{77882A57-89A5-D4A3-229A-0D77EAF399E3}"/>
              </a:ext>
            </a:extLst>
          </p:cNvPr>
          <p:cNvSpPr/>
          <p:nvPr/>
        </p:nvSpPr>
        <p:spPr>
          <a:xfrm>
            <a:off x="-204393" y="4606303"/>
            <a:ext cx="2957768" cy="771990"/>
          </a:xfrm>
          <a:custGeom>
            <a:avLst/>
            <a:gdLst/>
            <a:ahLst/>
            <a:cxnLst/>
            <a:rect l="l" t="t" r="r" b="b"/>
            <a:pathLst>
              <a:path w="6521245" h="1702072">
                <a:moveTo>
                  <a:pt x="0" y="0"/>
                </a:moveTo>
                <a:lnTo>
                  <a:pt x="6521245" y="0"/>
                </a:lnTo>
                <a:lnTo>
                  <a:pt x="6521245" y="1702072"/>
                </a:lnTo>
                <a:lnTo>
                  <a:pt x="0" y="1702072"/>
                </a:lnTo>
                <a:lnTo>
                  <a:pt x="0" y="0"/>
                </a:lnTo>
                <a:close/>
              </a:path>
            </a:pathLst>
          </a:custGeom>
          <a:blipFill>
            <a:blip r:embed="rId4">
              <a:extLst>
                <a:ext uri="{96DAC541-7B7A-43D3-8B79-37D633B846F1}">
                  <asvg:svgBlip xmlns:asvg="http://schemas.microsoft.com/office/drawing/2016/SVG/main" r:embed="rId5"/>
                </a:ext>
              </a:extLst>
            </a:blip>
            <a:stretch>
              <a:fillRect t="-286" b="-286"/>
            </a:stretch>
          </a:blipFill>
        </p:spPr>
        <p:txBody>
          <a:bodyPr/>
          <a:lstStyle/>
          <a:p>
            <a:endParaRPr lang="en-US"/>
          </a:p>
        </p:txBody>
      </p:sp>
      <p:sp>
        <p:nvSpPr>
          <p:cNvPr id="14" name="TextBox 13">
            <a:extLst>
              <a:ext uri="{FF2B5EF4-FFF2-40B4-BE49-F238E27FC236}">
                <a16:creationId xmlns:a16="http://schemas.microsoft.com/office/drawing/2014/main" id="{42A27F87-EC8F-F918-6D66-E65F54F7178A}"/>
              </a:ext>
            </a:extLst>
          </p:cNvPr>
          <p:cNvSpPr txBox="1"/>
          <p:nvPr/>
        </p:nvSpPr>
        <p:spPr>
          <a:xfrm>
            <a:off x="50512" y="4684521"/>
            <a:ext cx="2447957" cy="615553"/>
          </a:xfrm>
          <a:prstGeom prst="rect">
            <a:avLst/>
          </a:prstGeom>
        </p:spPr>
        <p:txBody>
          <a:bodyPr wrap="square" lIns="0" tIns="0" rIns="0" bIns="0" rtlCol="0" anchor="t">
            <a:spAutoFit/>
          </a:bodyPr>
          <a:lstStyle/>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Breadth &amp; Quality</a:t>
            </a:r>
          </a:p>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 of the Process</a:t>
            </a:r>
          </a:p>
        </p:txBody>
      </p:sp>
      <p:sp>
        <p:nvSpPr>
          <p:cNvPr id="15" name="Freeform 12">
            <a:extLst>
              <a:ext uri="{FF2B5EF4-FFF2-40B4-BE49-F238E27FC236}">
                <a16:creationId xmlns:a16="http://schemas.microsoft.com/office/drawing/2014/main" id="{9F4D4093-E566-5444-5AB1-B282DC6F9F97}"/>
              </a:ext>
            </a:extLst>
          </p:cNvPr>
          <p:cNvSpPr/>
          <p:nvPr/>
        </p:nvSpPr>
        <p:spPr>
          <a:xfrm>
            <a:off x="4412723" y="4606303"/>
            <a:ext cx="2957768" cy="771990"/>
          </a:xfrm>
          <a:custGeom>
            <a:avLst/>
            <a:gdLst/>
            <a:ahLst/>
            <a:cxnLst/>
            <a:rect l="l" t="t" r="r" b="b"/>
            <a:pathLst>
              <a:path w="6521245" h="1702072">
                <a:moveTo>
                  <a:pt x="0" y="0"/>
                </a:moveTo>
                <a:lnTo>
                  <a:pt x="6521245" y="0"/>
                </a:lnTo>
                <a:lnTo>
                  <a:pt x="6521245" y="1702072"/>
                </a:lnTo>
                <a:lnTo>
                  <a:pt x="0" y="1702072"/>
                </a:lnTo>
                <a:lnTo>
                  <a:pt x="0" y="0"/>
                </a:lnTo>
                <a:close/>
              </a:path>
            </a:pathLst>
          </a:custGeom>
          <a:blipFill>
            <a:blip r:embed="rId4">
              <a:extLst>
                <a:ext uri="{96DAC541-7B7A-43D3-8B79-37D633B846F1}">
                  <asvg:svgBlip xmlns:asvg="http://schemas.microsoft.com/office/drawing/2016/SVG/main" r:embed="rId5"/>
                </a:ext>
              </a:extLst>
            </a:blip>
            <a:stretch>
              <a:fillRect t="-286" b="-286"/>
            </a:stretch>
          </a:blipFill>
        </p:spPr>
        <p:txBody>
          <a:bodyPr/>
          <a:lstStyle/>
          <a:p>
            <a:endParaRPr lang="en-US"/>
          </a:p>
        </p:txBody>
      </p:sp>
      <p:sp>
        <p:nvSpPr>
          <p:cNvPr id="16" name="TextBox 13">
            <a:extLst>
              <a:ext uri="{FF2B5EF4-FFF2-40B4-BE49-F238E27FC236}">
                <a16:creationId xmlns:a16="http://schemas.microsoft.com/office/drawing/2014/main" id="{8756FFA3-0088-63DF-9DB5-5D8C5054A6FE}"/>
              </a:ext>
            </a:extLst>
          </p:cNvPr>
          <p:cNvSpPr txBox="1"/>
          <p:nvPr/>
        </p:nvSpPr>
        <p:spPr>
          <a:xfrm>
            <a:off x="4667628" y="4684521"/>
            <a:ext cx="2447957" cy="615553"/>
          </a:xfrm>
          <a:prstGeom prst="rect">
            <a:avLst/>
          </a:prstGeom>
        </p:spPr>
        <p:txBody>
          <a:bodyPr wrap="square" lIns="0" tIns="0" rIns="0" bIns="0" rtlCol="0" anchor="t">
            <a:spAutoFit/>
          </a:bodyPr>
          <a:lstStyle/>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Job</a:t>
            </a:r>
          </a:p>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 Quality</a:t>
            </a:r>
          </a:p>
        </p:txBody>
      </p:sp>
      <p:sp>
        <p:nvSpPr>
          <p:cNvPr id="17" name="Freeform 12">
            <a:extLst>
              <a:ext uri="{FF2B5EF4-FFF2-40B4-BE49-F238E27FC236}">
                <a16:creationId xmlns:a16="http://schemas.microsoft.com/office/drawing/2014/main" id="{C0F815FF-151D-F125-2B1B-67960A4F921A}"/>
              </a:ext>
            </a:extLst>
          </p:cNvPr>
          <p:cNvSpPr/>
          <p:nvPr/>
        </p:nvSpPr>
        <p:spPr>
          <a:xfrm>
            <a:off x="9234232" y="4575411"/>
            <a:ext cx="2957768" cy="771990"/>
          </a:xfrm>
          <a:custGeom>
            <a:avLst/>
            <a:gdLst/>
            <a:ahLst/>
            <a:cxnLst/>
            <a:rect l="l" t="t" r="r" b="b"/>
            <a:pathLst>
              <a:path w="6521245" h="1702072">
                <a:moveTo>
                  <a:pt x="0" y="0"/>
                </a:moveTo>
                <a:lnTo>
                  <a:pt x="6521245" y="0"/>
                </a:lnTo>
                <a:lnTo>
                  <a:pt x="6521245" y="1702072"/>
                </a:lnTo>
                <a:lnTo>
                  <a:pt x="0" y="1702072"/>
                </a:lnTo>
                <a:lnTo>
                  <a:pt x="0" y="0"/>
                </a:lnTo>
                <a:close/>
              </a:path>
            </a:pathLst>
          </a:custGeom>
          <a:blipFill>
            <a:blip r:embed="rId4">
              <a:extLst>
                <a:ext uri="{96DAC541-7B7A-43D3-8B79-37D633B846F1}">
                  <asvg:svgBlip xmlns:asvg="http://schemas.microsoft.com/office/drawing/2016/SVG/main" r:embed="rId5"/>
                </a:ext>
              </a:extLst>
            </a:blip>
            <a:stretch>
              <a:fillRect t="-286" b="-286"/>
            </a:stretch>
          </a:blipFill>
        </p:spPr>
        <p:txBody>
          <a:bodyPr/>
          <a:lstStyle/>
          <a:p>
            <a:endParaRPr lang="en-US"/>
          </a:p>
        </p:txBody>
      </p:sp>
      <p:sp>
        <p:nvSpPr>
          <p:cNvPr id="18" name="TextBox 13">
            <a:extLst>
              <a:ext uri="{FF2B5EF4-FFF2-40B4-BE49-F238E27FC236}">
                <a16:creationId xmlns:a16="http://schemas.microsoft.com/office/drawing/2014/main" id="{92624A47-F698-30D5-3919-C03F6E059F04}"/>
              </a:ext>
            </a:extLst>
          </p:cNvPr>
          <p:cNvSpPr txBox="1"/>
          <p:nvPr/>
        </p:nvSpPr>
        <p:spPr>
          <a:xfrm>
            <a:off x="9489137" y="4653629"/>
            <a:ext cx="2447957" cy="615553"/>
          </a:xfrm>
          <a:prstGeom prst="rect">
            <a:avLst/>
          </a:prstGeom>
        </p:spPr>
        <p:txBody>
          <a:bodyPr wrap="square" lIns="0" tIns="0" rIns="0" bIns="0" rtlCol="0" anchor="t">
            <a:spAutoFit/>
          </a:bodyPr>
          <a:lstStyle/>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Organizational </a:t>
            </a:r>
          </a:p>
          <a:p>
            <a:pPr algn="ctr"/>
            <a:r>
              <a:rPr lang="en-US" sz="2000" b="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Image</a:t>
            </a:r>
          </a:p>
        </p:txBody>
      </p:sp>
      <p:sp>
        <p:nvSpPr>
          <p:cNvPr id="22" name="TextBox 28">
            <a:extLst>
              <a:ext uri="{FF2B5EF4-FFF2-40B4-BE49-F238E27FC236}">
                <a16:creationId xmlns:a16="http://schemas.microsoft.com/office/drawing/2014/main" id="{3FF84B09-F028-0F46-52B6-3C36684FF2D3}"/>
              </a:ext>
            </a:extLst>
          </p:cNvPr>
          <p:cNvSpPr txBox="1"/>
          <p:nvPr/>
        </p:nvSpPr>
        <p:spPr>
          <a:xfrm>
            <a:off x="0" y="5972642"/>
            <a:ext cx="12192001" cy="738664"/>
          </a:xfrm>
          <a:prstGeom prst="rect">
            <a:avLst/>
          </a:prstGeom>
        </p:spPr>
        <p:txBody>
          <a:bodyPr wrap="square" lIns="0" tIns="0" rIns="0" bIns="0" rtlCol="0" anchor="t">
            <a:spAutoFit/>
          </a:bodyPr>
          <a:lstStyle/>
          <a:p>
            <a:pPr algn="ctr"/>
            <a:r>
              <a:rPr lang="en-US" sz="2400" b="1" i="1"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Organizational Zone </a:t>
            </a:r>
          </a:p>
          <a:p>
            <a:pPr algn="ctr"/>
            <a:r>
              <a:rPr lang="en-US" sz="2400" b="1" i="1"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of Control</a:t>
            </a:r>
            <a:endParaRPr lang="en-US" sz="2400" b="1" i="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endParaRPr>
          </a:p>
        </p:txBody>
      </p:sp>
    </p:spTree>
    <p:extLst>
      <p:ext uri="{BB962C8B-B14F-4D97-AF65-F5344CB8AC3E}">
        <p14:creationId xmlns:p14="http://schemas.microsoft.com/office/powerpoint/2010/main" val="1261939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168B7160-7421-51F9-53D0-21089F97A077}"/>
            </a:ext>
          </a:extLst>
        </p:cNvPr>
        <p:cNvGrpSpPr/>
        <p:nvPr/>
      </p:nvGrpSpPr>
      <p:grpSpPr>
        <a:xfrm>
          <a:off x="0" y="0"/>
          <a:ext cx="0" cy="0"/>
          <a:chOff x="0" y="0"/>
          <a:chExt cx="0" cy="0"/>
        </a:xfrm>
      </p:grpSpPr>
      <p:grpSp>
        <p:nvGrpSpPr>
          <p:cNvPr id="6" name="Group 2">
            <a:extLst>
              <a:ext uri="{FF2B5EF4-FFF2-40B4-BE49-F238E27FC236}">
                <a16:creationId xmlns:a16="http://schemas.microsoft.com/office/drawing/2014/main" id="{58F0078B-3209-50BB-FB33-ECE6DB727021}"/>
              </a:ext>
            </a:extLst>
          </p:cNvPr>
          <p:cNvGrpSpPr/>
          <p:nvPr/>
        </p:nvGrpSpPr>
        <p:grpSpPr>
          <a:xfrm>
            <a:off x="8538378" y="822891"/>
            <a:ext cx="3396261" cy="2914849"/>
            <a:chOff x="0" y="0"/>
            <a:chExt cx="16191373" cy="13896286"/>
          </a:xfrm>
        </p:grpSpPr>
        <p:sp>
          <p:nvSpPr>
            <p:cNvPr id="20" name="Freeform 3">
              <a:extLst>
                <a:ext uri="{FF2B5EF4-FFF2-40B4-BE49-F238E27FC236}">
                  <a16:creationId xmlns:a16="http://schemas.microsoft.com/office/drawing/2014/main" id="{C592FA36-2032-E1D9-9B81-DCC79999FFA1}"/>
                </a:ext>
              </a:extLst>
            </p:cNvPr>
            <p:cNvSpPr/>
            <p:nvPr/>
          </p:nvSpPr>
          <p:spPr>
            <a:xfrm>
              <a:off x="31750" y="31750"/>
              <a:ext cx="16127873" cy="13832787"/>
            </a:xfrm>
            <a:custGeom>
              <a:avLst/>
              <a:gdLst/>
              <a:ahLst/>
              <a:cxnLst/>
              <a:rect l="l" t="t" r="r" b="b"/>
              <a:pathLst>
                <a:path w="16127873" h="13832787">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21" name="Freeform 4">
              <a:extLst>
                <a:ext uri="{FF2B5EF4-FFF2-40B4-BE49-F238E27FC236}">
                  <a16:creationId xmlns:a16="http://schemas.microsoft.com/office/drawing/2014/main" id="{1BA89BB3-7D5B-749C-36B8-E0FF79801248}"/>
                </a:ext>
              </a:extLst>
            </p:cNvPr>
            <p:cNvSpPr/>
            <p:nvPr/>
          </p:nvSpPr>
          <p:spPr>
            <a:xfrm>
              <a:off x="0" y="0"/>
              <a:ext cx="16191373" cy="13896287"/>
            </a:xfrm>
            <a:custGeom>
              <a:avLst/>
              <a:gdLst/>
              <a:ahLst/>
              <a:cxnLst/>
              <a:rect l="l" t="t" r="r" b="b"/>
              <a:pathLst>
                <a:path w="16191373" h="13896287">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grpSp>
      <p:grpSp>
        <p:nvGrpSpPr>
          <p:cNvPr id="23" name="Group 5">
            <a:extLst>
              <a:ext uri="{FF2B5EF4-FFF2-40B4-BE49-F238E27FC236}">
                <a16:creationId xmlns:a16="http://schemas.microsoft.com/office/drawing/2014/main" id="{673ED68E-657D-8040-C21F-C040E168BAAC}"/>
              </a:ext>
            </a:extLst>
          </p:cNvPr>
          <p:cNvGrpSpPr/>
          <p:nvPr/>
        </p:nvGrpSpPr>
        <p:grpSpPr>
          <a:xfrm>
            <a:off x="8538378" y="3826580"/>
            <a:ext cx="3396261" cy="2914849"/>
            <a:chOff x="0" y="0"/>
            <a:chExt cx="16191373" cy="13896286"/>
          </a:xfrm>
        </p:grpSpPr>
        <p:sp>
          <p:nvSpPr>
            <p:cNvPr id="24" name="Freeform 6">
              <a:extLst>
                <a:ext uri="{FF2B5EF4-FFF2-40B4-BE49-F238E27FC236}">
                  <a16:creationId xmlns:a16="http://schemas.microsoft.com/office/drawing/2014/main" id="{9F61865B-E63E-5611-50D2-A4A5831A080D}"/>
                </a:ext>
              </a:extLst>
            </p:cNvPr>
            <p:cNvSpPr/>
            <p:nvPr/>
          </p:nvSpPr>
          <p:spPr>
            <a:xfrm>
              <a:off x="31750" y="31750"/>
              <a:ext cx="16127873" cy="13832787"/>
            </a:xfrm>
            <a:custGeom>
              <a:avLst/>
              <a:gdLst/>
              <a:ahLst/>
              <a:cxnLst/>
              <a:rect l="l" t="t" r="r" b="b"/>
              <a:pathLst>
                <a:path w="16127873" h="13832787">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25" name="Freeform 7">
              <a:extLst>
                <a:ext uri="{FF2B5EF4-FFF2-40B4-BE49-F238E27FC236}">
                  <a16:creationId xmlns:a16="http://schemas.microsoft.com/office/drawing/2014/main" id="{74A34762-FD1C-0C01-546F-38560A81105D}"/>
                </a:ext>
              </a:extLst>
            </p:cNvPr>
            <p:cNvSpPr/>
            <p:nvPr/>
          </p:nvSpPr>
          <p:spPr>
            <a:xfrm>
              <a:off x="0" y="0"/>
              <a:ext cx="16191373" cy="13896287"/>
            </a:xfrm>
            <a:custGeom>
              <a:avLst/>
              <a:gdLst/>
              <a:ahLst/>
              <a:cxnLst/>
              <a:rect l="l" t="t" r="r" b="b"/>
              <a:pathLst>
                <a:path w="16191373" h="13896287">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grpSp>
      <p:grpSp>
        <p:nvGrpSpPr>
          <p:cNvPr id="26" name="Group 8">
            <a:extLst>
              <a:ext uri="{FF2B5EF4-FFF2-40B4-BE49-F238E27FC236}">
                <a16:creationId xmlns:a16="http://schemas.microsoft.com/office/drawing/2014/main" id="{A226156A-1A73-BA87-7CEB-BC04F84D29B6}"/>
              </a:ext>
            </a:extLst>
          </p:cNvPr>
          <p:cNvGrpSpPr/>
          <p:nvPr/>
        </p:nvGrpSpPr>
        <p:grpSpPr>
          <a:xfrm>
            <a:off x="5064557" y="822891"/>
            <a:ext cx="3396261" cy="2914849"/>
            <a:chOff x="0" y="0"/>
            <a:chExt cx="16191373" cy="13896286"/>
          </a:xfrm>
        </p:grpSpPr>
        <p:sp>
          <p:nvSpPr>
            <p:cNvPr id="27" name="Freeform 9">
              <a:extLst>
                <a:ext uri="{FF2B5EF4-FFF2-40B4-BE49-F238E27FC236}">
                  <a16:creationId xmlns:a16="http://schemas.microsoft.com/office/drawing/2014/main" id="{25636CF2-CA44-9C15-F57E-F8997EBB4A25}"/>
                </a:ext>
              </a:extLst>
            </p:cNvPr>
            <p:cNvSpPr/>
            <p:nvPr/>
          </p:nvSpPr>
          <p:spPr>
            <a:xfrm>
              <a:off x="31750" y="31750"/>
              <a:ext cx="16127873" cy="13832787"/>
            </a:xfrm>
            <a:custGeom>
              <a:avLst/>
              <a:gdLst/>
              <a:ahLst/>
              <a:cxnLst/>
              <a:rect l="l" t="t" r="r" b="b"/>
              <a:pathLst>
                <a:path w="16127873" h="13832787">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28" name="Freeform 10">
              <a:extLst>
                <a:ext uri="{FF2B5EF4-FFF2-40B4-BE49-F238E27FC236}">
                  <a16:creationId xmlns:a16="http://schemas.microsoft.com/office/drawing/2014/main" id="{807C66CF-CE7D-3A62-48FF-8E3920ABEF08}"/>
                </a:ext>
              </a:extLst>
            </p:cNvPr>
            <p:cNvSpPr/>
            <p:nvPr/>
          </p:nvSpPr>
          <p:spPr>
            <a:xfrm>
              <a:off x="0" y="0"/>
              <a:ext cx="16191373" cy="13896287"/>
            </a:xfrm>
            <a:custGeom>
              <a:avLst/>
              <a:gdLst/>
              <a:ahLst/>
              <a:cxnLst/>
              <a:rect l="l" t="t" r="r" b="b"/>
              <a:pathLst>
                <a:path w="16191373" h="13896287">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grpSp>
      <p:grpSp>
        <p:nvGrpSpPr>
          <p:cNvPr id="29" name="Group 11">
            <a:extLst>
              <a:ext uri="{FF2B5EF4-FFF2-40B4-BE49-F238E27FC236}">
                <a16:creationId xmlns:a16="http://schemas.microsoft.com/office/drawing/2014/main" id="{91B76B79-535E-F3A1-49BA-9A4FA985785D}"/>
              </a:ext>
            </a:extLst>
          </p:cNvPr>
          <p:cNvGrpSpPr/>
          <p:nvPr/>
        </p:nvGrpSpPr>
        <p:grpSpPr>
          <a:xfrm>
            <a:off x="5064557" y="3826580"/>
            <a:ext cx="3396261" cy="2914849"/>
            <a:chOff x="0" y="0"/>
            <a:chExt cx="16191373" cy="13896286"/>
          </a:xfrm>
        </p:grpSpPr>
        <p:sp>
          <p:nvSpPr>
            <p:cNvPr id="30" name="Freeform 12">
              <a:extLst>
                <a:ext uri="{FF2B5EF4-FFF2-40B4-BE49-F238E27FC236}">
                  <a16:creationId xmlns:a16="http://schemas.microsoft.com/office/drawing/2014/main" id="{EFC60B68-663A-80B9-0401-3C5941824717}"/>
                </a:ext>
              </a:extLst>
            </p:cNvPr>
            <p:cNvSpPr/>
            <p:nvPr/>
          </p:nvSpPr>
          <p:spPr>
            <a:xfrm>
              <a:off x="31750" y="31750"/>
              <a:ext cx="16127873" cy="13832787"/>
            </a:xfrm>
            <a:custGeom>
              <a:avLst/>
              <a:gdLst/>
              <a:ahLst/>
              <a:cxnLst/>
              <a:rect l="l" t="t" r="r" b="b"/>
              <a:pathLst>
                <a:path w="16127873" h="13832787">
                  <a:moveTo>
                    <a:pt x="16035162" y="13832787"/>
                  </a:moveTo>
                  <a:lnTo>
                    <a:pt x="92710" y="13832787"/>
                  </a:lnTo>
                  <a:cubicBezTo>
                    <a:pt x="41910" y="13832787"/>
                    <a:pt x="0" y="13790876"/>
                    <a:pt x="0" y="13740076"/>
                  </a:cubicBezTo>
                  <a:lnTo>
                    <a:pt x="0" y="92710"/>
                  </a:lnTo>
                  <a:cubicBezTo>
                    <a:pt x="0" y="41910"/>
                    <a:pt x="41910" y="0"/>
                    <a:pt x="92710" y="0"/>
                  </a:cubicBezTo>
                  <a:lnTo>
                    <a:pt x="16033893" y="0"/>
                  </a:lnTo>
                  <a:cubicBezTo>
                    <a:pt x="16084693" y="0"/>
                    <a:pt x="16126603" y="41910"/>
                    <a:pt x="16126603" y="92710"/>
                  </a:cubicBezTo>
                  <a:lnTo>
                    <a:pt x="16126603" y="13738806"/>
                  </a:lnTo>
                  <a:cubicBezTo>
                    <a:pt x="16127873" y="13790876"/>
                    <a:pt x="16085962" y="13832787"/>
                    <a:pt x="16035162" y="13832787"/>
                  </a:cubicBezTo>
                  <a:close/>
                </a:path>
              </a:pathLst>
            </a:custGeom>
            <a:solidFill>
              <a:srgbClr val="FFFFFF"/>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31" name="Freeform 13">
              <a:extLst>
                <a:ext uri="{FF2B5EF4-FFF2-40B4-BE49-F238E27FC236}">
                  <a16:creationId xmlns:a16="http://schemas.microsoft.com/office/drawing/2014/main" id="{1355D3FC-59B1-25F9-C66C-90765777BCB3}"/>
                </a:ext>
              </a:extLst>
            </p:cNvPr>
            <p:cNvSpPr/>
            <p:nvPr/>
          </p:nvSpPr>
          <p:spPr>
            <a:xfrm>
              <a:off x="0" y="0"/>
              <a:ext cx="16191373" cy="13896287"/>
            </a:xfrm>
            <a:custGeom>
              <a:avLst/>
              <a:gdLst/>
              <a:ahLst/>
              <a:cxnLst/>
              <a:rect l="l" t="t" r="r" b="b"/>
              <a:pathLst>
                <a:path w="16191373" h="13896287">
                  <a:moveTo>
                    <a:pt x="16066912" y="59690"/>
                  </a:moveTo>
                  <a:cubicBezTo>
                    <a:pt x="16102473" y="59690"/>
                    <a:pt x="16131682" y="88900"/>
                    <a:pt x="16131682" y="124460"/>
                  </a:cubicBezTo>
                  <a:lnTo>
                    <a:pt x="16131682" y="13771826"/>
                  </a:lnTo>
                  <a:cubicBezTo>
                    <a:pt x="16131682" y="13807387"/>
                    <a:pt x="16102473" y="13836596"/>
                    <a:pt x="16066912" y="13836596"/>
                  </a:cubicBezTo>
                  <a:lnTo>
                    <a:pt x="124460" y="13836596"/>
                  </a:lnTo>
                  <a:cubicBezTo>
                    <a:pt x="88900" y="13836596"/>
                    <a:pt x="59690" y="13807387"/>
                    <a:pt x="59690" y="13771826"/>
                  </a:cubicBezTo>
                  <a:lnTo>
                    <a:pt x="59690" y="124460"/>
                  </a:lnTo>
                  <a:cubicBezTo>
                    <a:pt x="59690" y="88900"/>
                    <a:pt x="88900" y="59690"/>
                    <a:pt x="124460" y="59690"/>
                  </a:cubicBezTo>
                  <a:lnTo>
                    <a:pt x="16066912" y="59690"/>
                  </a:lnTo>
                  <a:moveTo>
                    <a:pt x="16066912" y="0"/>
                  </a:moveTo>
                  <a:lnTo>
                    <a:pt x="124460" y="0"/>
                  </a:lnTo>
                  <a:cubicBezTo>
                    <a:pt x="55880" y="0"/>
                    <a:pt x="0" y="55880"/>
                    <a:pt x="0" y="124460"/>
                  </a:cubicBezTo>
                  <a:lnTo>
                    <a:pt x="0" y="13771826"/>
                  </a:lnTo>
                  <a:cubicBezTo>
                    <a:pt x="0" y="13840406"/>
                    <a:pt x="55880" y="13896287"/>
                    <a:pt x="124460" y="13896287"/>
                  </a:cubicBezTo>
                  <a:lnTo>
                    <a:pt x="16066912" y="13896287"/>
                  </a:lnTo>
                  <a:cubicBezTo>
                    <a:pt x="16135493" y="13896287"/>
                    <a:pt x="16191373" y="13840406"/>
                    <a:pt x="16191373" y="13771826"/>
                  </a:cubicBezTo>
                  <a:lnTo>
                    <a:pt x="16191373" y="124460"/>
                  </a:lnTo>
                  <a:cubicBezTo>
                    <a:pt x="16191373" y="55880"/>
                    <a:pt x="16135493" y="0"/>
                    <a:pt x="16066912" y="0"/>
                  </a:cubicBezTo>
                  <a:close/>
                </a:path>
              </a:pathLst>
            </a:custGeom>
            <a:solidFill>
              <a:srgbClr val="000000"/>
            </a:solid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grpSp>
      <p:sp>
        <p:nvSpPr>
          <p:cNvPr id="32" name="Freeform 14">
            <a:extLst>
              <a:ext uri="{FF2B5EF4-FFF2-40B4-BE49-F238E27FC236}">
                <a16:creationId xmlns:a16="http://schemas.microsoft.com/office/drawing/2014/main" id="{C3FA00AD-F0F1-811C-AF34-C5DC7F0D1B22}"/>
              </a:ext>
            </a:extLst>
          </p:cNvPr>
          <p:cNvSpPr/>
          <p:nvPr/>
        </p:nvSpPr>
        <p:spPr>
          <a:xfrm>
            <a:off x="8864428" y="3826580"/>
            <a:ext cx="2849265" cy="2914849"/>
          </a:xfrm>
          <a:custGeom>
            <a:avLst/>
            <a:gdLst/>
            <a:ahLst/>
            <a:cxnLst/>
            <a:rect l="l" t="t" r="r" b="b"/>
            <a:pathLst>
              <a:path w="4273897" h="4372274">
                <a:moveTo>
                  <a:pt x="0" y="0"/>
                </a:moveTo>
                <a:lnTo>
                  <a:pt x="4273897" y="0"/>
                </a:lnTo>
                <a:lnTo>
                  <a:pt x="4273897" y="4372274"/>
                </a:lnTo>
                <a:lnTo>
                  <a:pt x="0" y="4372274"/>
                </a:lnTo>
                <a:lnTo>
                  <a:pt x="0" y="0"/>
                </a:lnTo>
                <a:close/>
              </a:path>
            </a:pathLst>
          </a:custGeom>
          <a:blipFill>
            <a:blip r:embed="rId4">
              <a:alphaModFix amt="18999"/>
              <a:extLst>
                <a:ext uri="{96DAC541-7B7A-43D3-8B79-37D633B846F1}">
                  <asvg:svgBlip xmlns:asvg="http://schemas.microsoft.com/office/drawing/2016/SVG/main" r:embed="rId5"/>
                </a:ext>
              </a:extLst>
            </a:blip>
            <a:stretch>
              <a:fillRect/>
            </a:stretch>
          </a:blip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33" name="Freeform 15">
            <a:extLst>
              <a:ext uri="{FF2B5EF4-FFF2-40B4-BE49-F238E27FC236}">
                <a16:creationId xmlns:a16="http://schemas.microsoft.com/office/drawing/2014/main" id="{7CE6BB5E-7B38-5937-1DDA-C423C029AE73}"/>
              </a:ext>
            </a:extLst>
          </p:cNvPr>
          <p:cNvSpPr/>
          <p:nvPr/>
        </p:nvSpPr>
        <p:spPr>
          <a:xfrm>
            <a:off x="5500897" y="994719"/>
            <a:ext cx="2523579" cy="2743021"/>
          </a:xfrm>
          <a:custGeom>
            <a:avLst/>
            <a:gdLst/>
            <a:ahLst/>
            <a:cxnLst/>
            <a:rect l="l" t="t" r="r" b="b"/>
            <a:pathLst>
              <a:path w="3785368" h="4114531">
                <a:moveTo>
                  <a:pt x="0" y="0"/>
                </a:moveTo>
                <a:lnTo>
                  <a:pt x="3785368" y="0"/>
                </a:lnTo>
                <a:lnTo>
                  <a:pt x="3785368" y="4114531"/>
                </a:lnTo>
                <a:lnTo>
                  <a:pt x="0" y="4114531"/>
                </a:lnTo>
                <a:lnTo>
                  <a:pt x="0" y="0"/>
                </a:lnTo>
                <a:close/>
              </a:path>
            </a:pathLst>
          </a:custGeom>
          <a:blipFill>
            <a:blip r:embed="rId6">
              <a:alphaModFix amt="24000"/>
              <a:extLst>
                <a:ext uri="{96DAC541-7B7A-43D3-8B79-37D633B846F1}">
                  <asvg:svgBlip xmlns:asvg="http://schemas.microsoft.com/office/drawing/2016/SVG/main" r:embed="rId7"/>
                </a:ext>
              </a:extLst>
            </a:blip>
            <a:stretch>
              <a:fillRect/>
            </a:stretch>
          </a:blip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34" name="Freeform 16">
            <a:extLst>
              <a:ext uri="{FF2B5EF4-FFF2-40B4-BE49-F238E27FC236}">
                <a16:creationId xmlns:a16="http://schemas.microsoft.com/office/drawing/2014/main" id="{62E761D9-0BB5-E277-312D-7D81100F2404}"/>
              </a:ext>
            </a:extLst>
          </p:cNvPr>
          <p:cNvSpPr/>
          <p:nvPr/>
        </p:nvSpPr>
        <p:spPr>
          <a:xfrm>
            <a:off x="8917459" y="872337"/>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alphaModFix amt="28000"/>
              <a:extLst>
                <a:ext uri="{96DAC541-7B7A-43D3-8B79-37D633B846F1}">
                  <asvg:svgBlip xmlns:asvg="http://schemas.microsoft.com/office/drawing/2016/SVG/main" r:embed="rId9"/>
                </a:ext>
              </a:extLst>
            </a:blip>
            <a:stretch>
              <a:fillRect/>
            </a:stretch>
          </a:blip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35" name="Freeform 17">
            <a:extLst>
              <a:ext uri="{FF2B5EF4-FFF2-40B4-BE49-F238E27FC236}">
                <a16:creationId xmlns:a16="http://schemas.microsoft.com/office/drawing/2014/main" id="{6CB566FB-F5E8-70DB-7ABD-F386574DD86A}"/>
              </a:ext>
            </a:extLst>
          </p:cNvPr>
          <p:cNvSpPr/>
          <p:nvPr/>
        </p:nvSpPr>
        <p:spPr>
          <a:xfrm>
            <a:off x="5500897" y="3912405"/>
            <a:ext cx="2575179" cy="2743200"/>
          </a:xfrm>
          <a:custGeom>
            <a:avLst/>
            <a:gdLst/>
            <a:ahLst/>
            <a:cxnLst/>
            <a:rect l="l" t="t" r="r" b="b"/>
            <a:pathLst>
              <a:path w="3862768" h="4114800">
                <a:moveTo>
                  <a:pt x="0" y="0"/>
                </a:moveTo>
                <a:lnTo>
                  <a:pt x="3862769" y="0"/>
                </a:lnTo>
                <a:lnTo>
                  <a:pt x="3862769" y="4114800"/>
                </a:lnTo>
                <a:lnTo>
                  <a:pt x="0" y="4114800"/>
                </a:lnTo>
                <a:lnTo>
                  <a:pt x="0" y="0"/>
                </a:lnTo>
                <a:close/>
              </a:path>
            </a:pathLst>
          </a:custGeom>
          <a:blipFill>
            <a:blip r:embed="rId10">
              <a:alphaModFix amt="30000"/>
              <a:extLst>
                <a:ext uri="{96DAC541-7B7A-43D3-8B79-37D633B846F1}">
                  <asvg:svgBlip xmlns:asvg="http://schemas.microsoft.com/office/drawing/2016/SVG/main" r:embed="rId11"/>
                </a:ext>
              </a:extLst>
            </a:blip>
            <a:stretch>
              <a:fillRect/>
            </a:stretch>
          </a:blip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36" name="Freeform 18">
            <a:extLst>
              <a:ext uri="{FF2B5EF4-FFF2-40B4-BE49-F238E27FC236}">
                <a16:creationId xmlns:a16="http://schemas.microsoft.com/office/drawing/2014/main" id="{E5836D34-63D8-BA10-1BC5-C58A3077F71D}"/>
              </a:ext>
            </a:extLst>
          </p:cNvPr>
          <p:cNvSpPr/>
          <p:nvPr/>
        </p:nvSpPr>
        <p:spPr>
          <a:xfrm>
            <a:off x="-134488" y="4533935"/>
            <a:ext cx="4876800" cy="1324928"/>
          </a:xfrm>
          <a:custGeom>
            <a:avLst/>
            <a:gdLst/>
            <a:ahLst/>
            <a:cxnLst/>
            <a:rect l="l" t="t" r="r" b="b"/>
            <a:pathLst>
              <a:path w="7315200" h="3008376">
                <a:moveTo>
                  <a:pt x="0" y="0"/>
                </a:moveTo>
                <a:lnTo>
                  <a:pt x="7315200" y="0"/>
                </a:lnTo>
                <a:lnTo>
                  <a:pt x="7315200" y="3008376"/>
                </a:lnTo>
                <a:lnTo>
                  <a:pt x="0" y="30083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37" name="Freeform 19">
            <a:extLst>
              <a:ext uri="{FF2B5EF4-FFF2-40B4-BE49-F238E27FC236}">
                <a16:creationId xmlns:a16="http://schemas.microsoft.com/office/drawing/2014/main" id="{B620155B-A062-0A93-7346-1E5DAD37800A}"/>
              </a:ext>
            </a:extLst>
          </p:cNvPr>
          <p:cNvSpPr/>
          <p:nvPr/>
        </p:nvSpPr>
        <p:spPr>
          <a:xfrm>
            <a:off x="416338" y="730155"/>
            <a:ext cx="3729717" cy="3706407"/>
          </a:xfrm>
          <a:custGeom>
            <a:avLst/>
            <a:gdLst/>
            <a:ahLst/>
            <a:cxnLst/>
            <a:rect l="l" t="t" r="r" b="b"/>
            <a:pathLst>
              <a:path w="5594576" h="5559610">
                <a:moveTo>
                  <a:pt x="0" y="0"/>
                </a:moveTo>
                <a:lnTo>
                  <a:pt x="5594576" y="0"/>
                </a:lnTo>
                <a:lnTo>
                  <a:pt x="5594576" y="5559610"/>
                </a:lnTo>
                <a:lnTo>
                  <a:pt x="0" y="55596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38" name="TextBox 20">
            <a:extLst>
              <a:ext uri="{FF2B5EF4-FFF2-40B4-BE49-F238E27FC236}">
                <a16:creationId xmlns:a16="http://schemas.microsoft.com/office/drawing/2014/main" id="{FEE4BE85-4051-CF73-54DE-E9F34AFFA2C7}"/>
              </a:ext>
            </a:extLst>
          </p:cNvPr>
          <p:cNvSpPr txBox="1"/>
          <p:nvPr/>
        </p:nvSpPr>
        <p:spPr>
          <a:xfrm>
            <a:off x="5203373" y="931321"/>
            <a:ext cx="3170229" cy="2834109"/>
          </a:xfrm>
          <a:prstGeom prst="rect">
            <a:avLst/>
          </a:prstGeom>
        </p:spPr>
        <p:txBody>
          <a:bodyPr lIns="0" tIns="0" rIns="0" bIns="0" rtlCol="0" anchor="t">
            <a:spAutoFit/>
          </a:bodyPr>
          <a:lstStyle/>
          <a:p>
            <a:pPr>
              <a:lnSpc>
                <a:spcPts val="2131"/>
              </a:lnSpc>
            </a:pPr>
            <a:r>
              <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Gen Z has the shortest attention span</a:t>
            </a:r>
          </a:p>
          <a:p>
            <a:pPr>
              <a:lnSpc>
                <a:spcPts val="2131"/>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31"/>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31"/>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31"/>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1943"/>
              </a:lnSpc>
            </a:pPr>
            <a:r>
              <a:rPr lang="en-US" b="1" spc="-2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Trainings and recruitment events need to feature less workshops and lectures and more mentorship, simulations, and communication skills </a:t>
            </a:r>
          </a:p>
        </p:txBody>
      </p:sp>
      <p:sp>
        <p:nvSpPr>
          <p:cNvPr id="39" name="TextBox 21">
            <a:extLst>
              <a:ext uri="{FF2B5EF4-FFF2-40B4-BE49-F238E27FC236}">
                <a16:creationId xmlns:a16="http://schemas.microsoft.com/office/drawing/2014/main" id="{41EF5C03-09D4-6FA5-79E2-58B020679511}"/>
              </a:ext>
            </a:extLst>
          </p:cNvPr>
          <p:cNvSpPr txBox="1"/>
          <p:nvPr/>
        </p:nvSpPr>
        <p:spPr>
          <a:xfrm>
            <a:off x="120973" y="132645"/>
            <a:ext cx="5185571" cy="462499"/>
          </a:xfrm>
          <a:prstGeom prst="rect">
            <a:avLst/>
          </a:prstGeom>
        </p:spPr>
        <p:txBody>
          <a:bodyPr lIns="0" tIns="0" rIns="0" bIns="0" rtlCol="0" anchor="t">
            <a:spAutoFit/>
          </a:bodyPr>
          <a:lstStyle/>
          <a:p>
            <a:pPr>
              <a:lnSpc>
                <a:spcPts val="3887"/>
              </a:lnSpc>
            </a:pPr>
            <a:r>
              <a:rPr lang="en-US" sz="2800" b="1" spc="-35">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Gen Z Considerations </a:t>
            </a:r>
          </a:p>
        </p:txBody>
      </p:sp>
      <p:sp>
        <p:nvSpPr>
          <p:cNvPr id="40" name="TextBox 22">
            <a:extLst>
              <a:ext uri="{FF2B5EF4-FFF2-40B4-BE49-F238E27FC236}">
                <a16:creationId xmlns:a16="http://schemas.microsoft.com/office/drawing/2014/main" id="{7CE50A17-FDB1-4F5B-EE1D-F38D81EE5934}"/>
              </a:ext>
            </a:extLst>
          </p:cNvPr>
          <p:cNvSpPr txBox="1"/>
          <p:nvPr/>
        </p:nvSpPr>
        <p:spPr>
          <a:xfrm>
            <a:off x="8651318" y="951387"/>
            <a:ext cx="3170229" cy="2757165"/>
          </a:xfrm>
          <a:prstGeom prst="rect">
            <a:avLst/>
          </a:prstGeom>
        </p:spPr>
        <p:txBody>
          <a:bodyPr lIns="0" tIns="0" rIns="0" bIns="0" rtlCol="0" anchor="t">
            <a:spAutoFit/>
          </a:bodyPr>
          <a:lstStyle/>
          <a:p>
            <a:pPr>
              <a:lnSpc>
                <a:spcPts val="2111"/>
              </a:lnSpc>
            </a:pPr>
            <a:r>
              <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Gen Z expects inclusion across race, gender, and religion</a:t>
            </a:r>
          </a:p>
          <a:p>
            <a:pPr>
              <a:lnSpc>
                <a:spcPts val="2175"/>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11"/>
              </a:lnSpc>
            </a:pPr>
            <a:r>
              <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Organizational branding must be reflective </a:t>
            </a:r>
          </a:p>
          <a:p>
            <a:pPr>
              <a:lnSpc>
                <a:spcPts val="2111"/>
              </a:lnSpc>
            </a:pPr>
            <a:r>
              <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of inclusion </a:t>
            </a:r>
          </a:p>
        </p:txBody>
      </p:sp>
      <p:sp>
        <p:nvSpPr>
          <p:cNvPr id="41" name="TextBox 23">
            <a:extLst>
              <a:ext uri="{FF2B5EF4-FFF2-40B4-BE49-F238E27FC236}">
                <a16:creationId xmlns:a16="http://schemas.microsoft.com/office/drawing/2014/main" id="{C9433CA4-02D0-AEE8-859B-20CF1615EC28}"/>
              </a:ext>
            </a:extLst>
          </p:cNvPr>
          <p:cNvSpPr txBox="1"/>
          <p:nvPr/>
        </p:nvSpPr>
        <p:spPr>
          <a:xfrm>
            <a:off x="5177572" y="3935011"/>
            <a:ext cx="3283245" cy="2799869"/>
          </a:xfrm>
          <a:prstGeom prst="rect">
            <a:avLst/>
          </a:prstGeom>
        </p:spPr>
        <p:txBody>
          <a:bodyPr lIns="0" tIns="0" rIns="0" bIns="0" rtlCol="0" anchor="t">
            <a:spAutoFit/>
          </a:bodyPr>
          <a:lstStyle/>
          <a:p>
            <a:pPr>
              <a:lnSpc>
                <a:spcPts val="2175"/>
              </a:lnSpc>
            </a:pPr>
            <a:r>
              <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Gen Z is more competitive than millennials. </a:t>
            </a:r>
          </a:p>
          <a:p>
            <a:pPr>
              <a:lnSpc>
                <a:spcPts val="2175"/>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endPar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175"/>
              </a:lnSpc>
            </a:pPr>
            <a:r>
              <a:rPr lang="en-US" b="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They prefer to be judged on their independent accomplishments vs. collective impact </a:t>
            </a:r>
          </a:p>
        </p:txBody>
      </p:sp>
      <p:sp>
        <p:nvSpPr>
          <p:cNvPr id="42" name="TextBox 24">
            <a:extLst>
              <a:ext uri="{FF2B5EF4-FFF2-40B4-BE49-F238E27FC236}">
                <a16:creationId xmlns:a16="http://schemas.microsoft.com/office/drawing/2014/main" id="{9EF84CBF-6061-7866-297B-67ABAA6A82BC}"/>
              </a:ext>
            </a:extLst>
          </p:cNvPr>
          <p:cNvSpPr txBox="1"/>
          <p:nvPr/>
        </p:nvSpPr>
        <p:spPr>
          <a:xfrm>
            <a:off x="8651318" y="3928661"/>
            <a:ext cx="3170229" cy="3334246"/>
          </a:xfrm>
          <a:prstGeom prst="rect">
            <a:avLst/>
          </a:prstGeom>
        </p:spPr>
        <p:txBody>
          <a:bodyPr lIns="0" tIns="0" rIns="0" bIns="0" rtlCol="0" anchor="t">
            <a:spAutoFit/>
          </a:bodyPr>
          <a:lstStyle/>
          <a:p>
            <a:pPr>
              <a:lnSpc>
                <a:spcPts val="2047"/>
              </a:lnSpc>
            </a:pPr>
            <a:r>
              <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Covid-19 impacted graduates and their access to career services and traditional college experiences</a:t>
            </a:r>
          </a:p>
          <a:p>
            <a:pPr>
              <a:lnSpc>
                <a:spcPts val="2047"/>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047"/>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047"/>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047"/>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047"/>
              </a:lnSpc>
            </a:pPr>
            <a:r>
              <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Programs should provide more services to give graduates the support they need  </a:t>
            </a:r>
          </a:p>
          <a:p>
            <a:pPr>
              <a:lnSpc>
                <a:spcPts val="2047"/>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nSpc>
                <a:spcPts val="2047"/>
              </a:lnSpc>
            </a:pPr>
            <a:endPar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p:txBody>
      </p:sp>
      <p:sp>
        <p:nvSpPr>
          <p:cNvPr id="43" name="TextBox 25">
            <a:extLst>
              <a:ext uri="{FF2B5EF4-FFF2-40B4-BE49-F238E27FC236}">
                <a16:creationId xmlns:a16="http://schemas.microsoft.com/office/drawing/2014/main" id="{9F14A062-F93B-924F-E691-64C0D7F0BFCE}"/>
              </a:ext>
            </a:extLst>
          </p:cNvPr>
          <p:cNvSpPr txBox="1"/>
          <p:nvPr/>
        </p:nvSpPr>
        <p:spPr>
          <a:xfrm>
            <a:off x="572994" y="4617762"/>
            <a:ext cx="3573061" cy="1155188"/>
          </a:xfrm>
          <a:prstGeom prst="rect">
            <a:avLst/>
          </a:prstGeom>
        </p:spPr>
        <p:txBody>
          <a:bodyPr lIns="0" tIns="0" rIns="0" bIns="0" rtlCol="0" anchor="t">
            <a:spAutoFit/>
          </a:bodyPr>
          <a:lstStyle/>
          <a:p>
            <a:pPr>
              <a:lnSpc>
                <a:spcPts val="2273"/>
              </a:lnSpc>
            </a:pPr>
            <a:r>
              <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Graduates from the class of 2025 will never have had a normal </a:t>
            </a:r>
          </a:p>
          <a:p>
            <a:pPr>
              <a:lnSpc>
                <a:spcPts val="2273"/>
              </a:lnSpc>
            </a:pPr>
            <a:r>
              <a:rPr lang="en-US" b="1" spc="-2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full-academic year during their collegiate experience. </a:t>
            </a:r>
          </a:p>
        </p:txBody>
      </p:sp>
      <p:sp>
        <p:nvSpPr>
          <p:cNvPr id="44" name="TextBox 26">
            <a:extLst>
              <a:ext uri="{FF2B5EF4-FFF2-40B4-BE49-F238E27FC236}">
                <a16:creationId xmlns:a16="http://schemas.microsoft.com/office/drawing/2014/main" id="{6336CD92-5FE3-B4F8-C67C-0A55CD5D44D2}"/>
              </a:ext>
            </a:extLst>
          </p:cNvPr>
          <p:cNvSpPr txBox="1"/>
          <p:nvPr/>
        </p:nvSpPr>
        <p:spPr>
          <a:xfrm>
            <a:off x="5038108" y="203952"/>
            <a:ext cx="6681608" cy="546432"/>
          </a:xfrm>
          <a:prstGeom prst="rect">
            <a:avLst/>
          </a:prstGeom>
        </p:spPr>
        <p:txBody>
          <a:bodyPr lIns="0" tIns="0" rIns="0" bIns="0" rtlCol="0" anchor="t">
            <a:spAutoFit/>
          </a:bodyPr>
          <a:lstStyle/>
          <a:p>
            <a:pPr>
              <a:lnSpc>
                <a:spcPts val="2131"/>
              </a:lnSpc>
            </a:pPr>
            <a:r>
              <a:rPr lang="en-US" b="1" i="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Italics"/>
              </a:rPr>
              <a:t>How can we show Gen. Z all the </a:t>
            </a:r>
          </a:p>
          <a:p>
            <a:pPr>
              <a:lnSpc>
                <a:spcPts val="2131"/>
              </a:lnSpc>
            </a:pPr>
            <a:r>
              <a:rPr lang="en-US" b="1" i="1" spc="-22"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Italics"/>
              </a:rPr>
              <a:t>career pathways that exist within government? </a:t>
            </a:r>
          </a:p>
        </p:txBody>
      </p:sp>
    </p:spTree>
    <p:extLst>
      <p:ext uri="{BB962C8B-B14F-4D97-AF65-F5344CB8AC3E}">
        <p14:creationId xmlns:p14="http://schemas.microsoft.com/office/powerpoint/2010/main" val="734005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24D9BA47-FE86-0A87-5A39-D9080868C2DF}"/>
            </a:ext>
          </a:extLst>
        </p:cNvPr>
        <p:cNvGrpSpPr/>
        <p:nvPr/>
      </p:nvGrpSpPr>
      <p:grpSpPr>
        <a:xfrm>
          <a:off x="0" y="0"/>
          <a:ext cx="0" cy="0"/>
          <a:chOff x="0" y="0"/>
          <a:chExt cx="0" cy="0"/>
        </a:xfrm>
      </p:grpSpPr>
      <p:sp>
        <p:nvSpPr>
          <p:cNvPr id="57" name="Freeform 2">
            <a:extLst>
              <a:ext uri="{FF2B5EF4-FFF2-40B4-BE49-F238E27FC236}">
                <a16:creationId xmlns:a16="http://schemas.microsoft.com/office/drawing/2014/main" id="{AB007597-3FB7-9BC4-4D22-A0E5410831BE}"/>
              </a:ext>
            </a:extLst>
          </p:cNvPr>
          <p:cNvSpPr/>
          <p:nvPr/>
        </p:nvSpPr>
        <p:spPr>
          <a:xfrm>
            <a:off x="6635091" y="1415879"/>
            <a:ext cx="5556447" cy="10841848"/>
          </a:xfrm>
          <a:custGeom>
            <a:avLst/>
            <a:gdLst/>
            <a:ahLst/>
            <a:cxnLst/>
            <a:rect l="l" t="t" r="r" b="b"/>
            <a:pathLst>
              <a:path w="8334670" h="16262772">
                <a:moveTo>
                  <a:pt x="0" y="0"/>
                </a:moveTo>
                <a:lnTo>
                  <a:pt x="8334670" y="0"/>
                </a:lnTo>
                <a:lnTo>
                  <a:pt x="8334670" y="16262772"/>
                </a:lnTo>
                <a:lnTo>
                  <a:pt x="0" y="16262772"/>
                </a:lnTo>
                <a:lnTo>
                  <a:pt x="0" y="0"/>
                </a:lnTo>
                <a:close/>
              </a:path>
            </a:pathLst>
          </a:custGeom>
          <a:blipFill>
            <a:blip r:embed="rId4"/>
            <a:stretch>
              <a:fillRect/>
            </a:stretch>
          </a:blipFill>
        </p:spPr>
        <p:txBody>
          <a:bodyPr/>
          <a:lstStyle/>
          <a:p>
            <a:endParaRPr lang="en-US" sz="1200"/>
          </a:p>
        </p:txBody>
      </p:sp>
      <p:sp>
        <p:nvSpPr>
          <p:cNvPr id="2" name="AutoShape 3">
            <a:extLst>
              <a:ext uri="{FF2B5EF4-FFF2-40B4-BE49-F238E27FC236}">
                <a16:creationId xmlns:a16="http://schemas.microsoft.com/office/drawing/2014/main" id="{5E49A8B1-4345-AB86-4825-3D2BD85B7CB1}"/>
              </a:ext>
            </a:extLst>
          </p:cNvPr>
          <p:cNvSpPr/>
          <p:nvPr/>
        </p:nvSpPr>
        <p:spPr>
          <a:xfrm>
            <a:off x="7965676" y="3502728"/>
            <a:ext cx="3504876" cy="970547"/>
          </a:xfrm>
          <a:prstGeom prst="rect">
            <a:avLst/>
          </a:prstGeom>
          <a:solidFill>
            <a:srgbClr val="FF914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 name="AutoShape 4">
            <a:extLst>
              <a:ext uri="{FF2B5EF4-FFF2-40B4-BE49-F238E27FC236}">
                <a16:creationId xmlns:a16="http://schemas.microsoft.com/office/drawing/2014/main" id="{39AD6526-EE7C-78F5-8185-D7E066B63BCB}"/>
              </a:ext>
            </a:extLst>
          </p:cNvPr>
          <p:cNvSpPr/>
          <p:nvPr/>
        </p:nvSpPr>
        <p:spPr>
          <a:xfrm>
            <a:off x="7660876" y="2416294"/>
            <a:ext cx="3562026" cy="678065"/>
          </a:xfrm>
          <a:prstGeom prst="rect">
            <a:avLst/>
          </a:prstGeom>
          <a:solidFill>
            <a:srgbClr val="EBEBE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 name="AutoShape 5">
            <a:extLst>
              <a:ext uri="{FF2B5EF4-FFF2-40B4-BE49-F238E27FC236}">
                <a16:creationId xmlns:a16="http://schemas.microsoft.com/office/drawing/2014/main" id="{8702C5CB-F8DB-8E9B-43E2-0E8A98B95B27}"/>
              </a:ext>
            </a:extLst>
          </p:cNvPr>
          <p:cNvSpPr/>
          <p:nvPr/>
        </p:nvSpPr>
        <p:spPr>
          <a:xfrm>
            <a:off x="7660876" y="4663775"/>
            <a:ext cx="3504876" cy="678065"/>
          </a:xfrm>
          <a:prstGeom prst="rect">
            <a:avLst/>
          </a:prstGeom>
          <a:solidFill>
            <a:srgbClr val="EBEBE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 name="AutoShape 6">
            <a:extLst>
              <a:ext uri="{FF2B5EF4-FFF2-40B4-BE49-F238E27FC236}">
                <a16:creationId xmlns:a16="http://schemas.microsoft.com/office/drawing/2014/main" id="{45D1A49F-0EA9-A8A5-4BC1-2167A2F0924A}"/>
              </a:ext>
            </a:extLst>
          </p:cNvPr>
          <p:cNvSpPr/>
          <p:nvPr/>
        </p:nvSpPr>
        <p:spPr>
          <a:xfrm>
            <a:off x="7660876" y="5532341"/>
            <a:ext cx="3504876" cy="970547"/>
          </a:xfrm>
          <a:prstGeom prst="rect">
            <a:avLst/>
          </a:prstGeom>
          <a:solidFill>
            <a:srgbClr val="EBEBE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nvGrpSpPr>
          <p:cNvPr id="7" name="Group 7">
            <a:extLst>
              <a:ext uri="{FF2B5EF4-FFF2-40B4-BE49-F238E27FC236}">
                <a16:creationId xmlns:a16="http://schemas.microsoft.com/office/drawing/2014/main" id="{CB6F3ABA-F987-0B0D-B330-ECA903D065B7}"/>
              </a:ext>
            </a:extLst>
          </p:cNvPr>
          <p:cNvGrpSpPr>
            <a:grpSpLocks noChangeAspect="1"/>
          </p:cNvGrpSpPr>
          <p:nvPr/>
        </p:nvGrpSpPr>
        <p:grpSpPr>
          <a:xfrm>
            <a:off x="7127418" y="2632868"/>
            <a:ext cx="461493" cy="461491"/>
            <a:chOff x="0" y="0"/>
            <a:chExt cx="6350000" cy="6349975"/>
          </a:xfrm>
        </p:grpSpPr>
        <p:sp>
          <p:nvSpPr>
            <p:cNvPr id="8" name="Freeform 8">
              <a:extLst>
                <a:ext uri="{FF2B5EF4-FFF2-40B4-BE49-F238E27FC236}">
                  <a16:creationId xmlns:a16="http://schemas.microsoft.com/office/drawing/2014/main" id="{2F4485BA-8D4D-FA87-F02A-B1982A322EB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5088" t="-4469" r="-55920" b="-29578"/>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9" name="Group 9">
            <a:extLst>
              <a:ext uri="{FF2B5EF4-FFF2-40B4-BE49-F238E27FC236}">
                <a16:creationId xmlns:a16="http://schemas.microsoft.com/office/drawing/2014/main" id="{528AFFA4-9C23-B26A-19FD-86BFEC4D87A6}"/>
              </a:ext>
            </a:extLst>
          </p:cNvPr>
          <p:cNvGrpSpPr>
            <a:grpSpLocks noChangeAspect="1"/>
          </p:cNvGrpSpPr>
          <p:nvPr/>
        </p:nvGrpSpPr>
        <p:grpSpPr>
          <a:xfrm>
            <a:off x="7127418" y="6041396"/>
            <a:ext cx="461493" cy="461491"/>
            <a:chOff x="0" y="0"/>
            <a:chExt cx="6350000" cy="6349975"/>
          </a:xfrm>
        </p:grpSpPr>
        <p:sp>
          <p:nvSpPr>
            <p:cNvPr id="10" name="Freeform 10">
              <a:extLst>
                <a:ext uri="{FF2B5EF4-FFF2-40B4-BE49-F238E27FC236}">
                  <a16:creationId xmlns:a16="http://schemas.microsoft.com/office/drawing/2014/main" id="{CF46C7B5-E8DF-E137-BACB-D16D7E67A60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5088" t="-4469" r="-55920" b="-29578"/>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11" name="Freeform 11">
            <a:extLst>
              <a:ext uri="{FF2B5EF4-FFF2-40B4-BE49-F238E27FC236}">
                <a16:creationId xmlns:a16="http://schemas.microsoft.com/office/drawing/2014/main" id="{5A4577CF-9F3B-59E8-420C-6E7821D5E445}"/>
              </a:ext>
            </a:extLst>
          </p:cNvPr>
          <p:cNvSpPr/>
          <p:nvPr/>
        </p:nvSpPr>
        <p:spPr>
          <a:xfrm>
            <a:off x="11216552" y="1835106"/>
            <a:ext cx="233574" cy="170160"/>
          </a:xfrm>
          <a:custGeom>
            <a:avLst/>
            <a:gdLst/>
            <a:ahLst/>
            <a:cxnLst/>
            <a:rect l="l" t="t" r="r" b="b"/>
            <a:pathLst>
              <a:path w="350361" h="255240">
                <a:moveTo>
                  <a:pt x="0" y="0"/>
                </a:moveTo>
                <a:lnTo>
                  <a:pt x="350361" y="0"/>
                </a:lnTo>
                <a:lnTo>
                  <a:pt x="350361" y="255240"/>
                </a:lnTo>
                <a:lnTo>
                  <a:pt x="0" y="255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2" name="Freeform 12">
            <a:extLst>
              <a:ext uri="{FF2B5EF4-FFF2-40B4-BE49-F238E27FC236}">
                <a16:creationId xmlns:a16="http://schemas.microsoft.com/office/drawing/2014/main" id="{F107FBF5-2725-7A08-4012-BA45B5FB7B47}"/>
              </a:ext>
            </a:extLst>
          </p:cNvPr>
          <p:cNvSpPr/>
          <p:nvPr/>
        </p:nvSpPr>
        <p:spPr>
          <a:xfrm>
            <a:off x="10751615" y="1839733"/>
            <a:ext cx="354500" cy="170160"/>
          </a:xfrm>
          <a:custGeom>
            <a:avLst/>
            <a:gdLst/>
            <a:ahLst/>
            <a:cxnLst/>
            <a:rect l="l" t="t" r="r" b="b"/>
            <a:pathLst>
              <a:path w="531750" h="255240">
                <a:moveTo>
                  <a:pt x="0" y="0"/>
                </a:moveTo>
                <a:lnTo>
                  <a:pt x="531750" y="0"/>
                </a:lnTo>
                <a:lnTo>
                  <a:pt x="531750" y="255240"/>
                </a:lnTo>
                <a:lnTo>
                  <a:pt x="0" y="2552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3" name="Freeform 13">
            <a:extLst>
              <a:ext uri="{FF2B5EF4-FFF2-40B4-BE49-F238E27FC236}">
                <a16:creationId xmlns:a16="http://schemas.microsoft.com/office/drawing/2014/main" id="{6552AE54-32D2-87D5-8668-E4080618D0E5}"/>
              </a:ext>
            </a:extLst>
          </p:cNvPr>
          <p:cNvSpPr/>
          <p:nvPr/>
        </p:nvSpPr>
        <p:spPr>
          <a:xfrm flipH="1">
            <a:off x="2020592" y="2062719"/>
            <a:ext cx="4075409" cy="1151303"/>
          </a:xfrm>
          <a:custGeom>
            <a:avLst/>
            <a:gdLst/>
            <a:ahLst/>
            <a:cxnLst/>
            <a:rect l="l" t="t" r="r" b="b"/>
            <a:pathLst>
              <a:path w="6113113" h="1726954">
                <a:moveTo>
                  <a:pt x="6113113" y="0"/>
                </a:moveTo>
                <a:lnTo>
                  <a:pt x="0" y="0"/>
                </a:lnTo>
                <a:lnTo>
                  <a:pt x="0" y="1726955"/>
                </a:lnTo>
                <a:lnTo>
                  <a:pt x="6113113" y="1726955"/>
                </a:lnTo>
                <a:lnTo>
                  <a:pt x="611311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4" name="Freeform 14">
            <a:extLst>
              <a:ext uri="{FF2B5EF4-FFF2-40B4-BE49-F238E27FC236}">
                <a16:creationId xmlns:a16="http://schemas.microsoft.com/office/drawing/2014/main" id="{7AA66EF8-21BB-445A-1ADC-B45B1C18DBCB}"/>
              </a:ext>
            </a:extLst>
          </p:cNvPr>
          <p:cNvSpPr/>
          <p:nvPr/>
        </p:nvSpPr>
        <p:spPr>
          <a:xfrm>
            <a:off x="-17112" y="3321972"/>
            <a:ext cx="4075409" cy="1151303"/>
          </a:xfrm>
          <a:custGeom>
            <a:avLst/>
            <a:gdLst/>
            <a:ahLst/>
            <a:cxnLst/>
            <a:rect l="l" t="t" r="r" b="b"/>
            <a:pathLst>
              <a:path w="6113113" h="1726954">
                <a:moveTo>
                  <a:pt x="0" y="0"/>
                </a:moveTo>
                <a:lnTo>
                  <a:pt x="6113113" y="0"/>
                </a:lnTo>
                <a:lnTo>
                  <a:pt x="6113113" y="1726954"/>
                </a:lnTo>
                <a:lnTo>
                  <a:pt x="0" y="1726954"/>
                </a:lnTo>
                <a:lnTo>
                  <a:pt x="0" y="0"/>
                </a:lnTo>
                <a:close/>
              </a:path>
            </a:pathLst>
          </a:custGeom>
          <a:blipFill>
            <a:blip r:embed="rId10">
              <a:extLst>
                <a:ext uri="{96DAC541-7B7A-43D3-8B79-37D633B846F1}">
                  <asvg:svgBlip xmlns:asvg="http://schemas.microsoft.com/office/drawing/2016/SVG/main" r:embed="rId12"/>
                </a:ext>
              </a:extLst>
            </a:blip>
            <a:stretch>
              <a:fillRect/>
            </a:stretch>
          </a:blip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15" name="Freeform 15">
            <a:extLst>
              <a:ext uri="{FF2B5EF4-FFF2-40B4-BE49-F238E27FC236}">
                <a16:creationId xmlns:a16="http://schemas.microsoft.com/office/drawing/2014/main" id="{40A25048-582C-E05A-B781-E3D5971124B4}"/>
              </a:ext>
            </a:extLst>
          </p:cNvPr>
          <p:cNvSpPr/>
          <p:nvPr/>
        </p:nvSpPr>
        <p:spPr>
          <a:xfrm rot="116576">
            <a:off x="6803043" y="436322"/>
            <a:ext cx="4516282" cy="903257"/>
          </a:xfrm>
          <a:custGeom>
            <a:avLst/>
            <a:gdLst/>
            <a:ahLst/>
            <a:cxnLst/>
            <a:rect l="l" t="t" r="r" b="b"/>
            <a:pathLst>
              <a:path w="6774423" h="1354885">
                <a:moveTo>
                  <a:pt x="0" y="0"/>
                </a:moveTo>
                <a:lnTo>
                  <a:pt x="6774423" y="0"/>
                </a:lnTo>
                <a:lnTo>
                  <a:pt x="6774423" y="1354884"/>
                </a:lnTo>
                <a:lnTo>
                  <a:pt x="0" y="13548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6" name="Freeform 16">
            <a:extLst>
              <a:ext uri="{FF2B5EF4-FFF2-40B4-BE49-F238E27FC236}">
                <a16:creationId xmlns:a16="http://schemas.microsoft.com/office/drawing/2014/main" id="{5B124879-F3B8-6631-5E05-7EAD403EC656}"/>
              </a:ext>
            </a:extLst>
          </p:cNvPr>
          <p:cNvSpPr/>
          <p:nvPr/>
        </p:nvSpPr>
        <p:spPr>
          <a:xfrm>
            <a:off x="-17112" y="803466"/>
            <a:ext cx="4075409" cy="1151303"/>
          </a:xfrm>
          <a:custGeom>
            <a:avLst/>
            <a:gdLst/>
            <a:ahLst/>
            <a:cxnLst/>
            <a:rect l="l" t="t" r="r" b="b"/>
            <a:pathLst>
              <a:path w="6113113" h="1726954">
                <a:moveTo>
                  <a:pt x="0" y="0"/>
                </a:moveTo>
                <a:lnTo>
                  <a:pt x="6113113" y="0"/>
                </a:lnTo>
                <a:lnTo>
                  <a:pt x="6113113" y="1726954"/>
                </a:lnTo>
                <a:lnTo>
                  <a:pt x="0" y="1726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7" name="TextBox 17">
            <a:extLst>
              <a:ext uri="{FF2B5EF4-FFF2-40B4-BE49-F238E27FC236}">
                <a16:creationId xmlns:a16="http://schemas.microsoft.com/office/drawing/2014/main" id="{57E0D482-5E08-1190-CCA6-A847E20A2EE7}"/>
              </a:ext>
            </a:extLst>
          </p:cNvPr>
          <p:cNvSpPr txBox="1"/>
          <p:nvPr/>
        </p:nvSpPr>
        <p:spPr>
          <a:xfrm>
            <a:off x="7898761" y="2471783"/>
            <a:ext cx="3638707" cy="541110"/>
          </a:xfrm>
          <a:prstGeom prst="rect">
            <a:avLst/>
          </a:prstGeom>
        </p:spPr>
        <p:txBody>
          <a:bodyPr lIns="0" tIns="0" rIns="0" bIns="0" rtlCol="0" anchor="t">
            <a:spAutoFit/>
          </a:bodyPr>
          <a:lstStyle/>
          <a:p>
            <a:pPr>
              <a:lnSpc>
                <a:spcPts val="2240"/>
              </a:lnSpc>
            </a:pPr>
            <a:r>
              <a:rPr lang="en-US" sz="1400" b="1">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Can I do my interview on Thursday </a:t>
            </a:r>
          </a:p>
          <a:p>
            <a:pPr>
              <a:lnSpc>
                <a:spcPts val="2240"/>
              </a:lnSpc>
            </a:pPr>
            <a:r>
              <a:rPr lang="en-US" sz="1400" b="1">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at 11:30 am?  </a:t>
            </a:r>
          </a:p>
        </p:txBody>
      </p:sp>
      <p:sp>
        <p:nvSpPr>
          <p:cNvPr id="18" name="TextBox 18">
            <a:extLst>
              <a:ext uri="{FF2B5EF4-FFF2-40B4-BE49-F238E27FC236}">
                <a16:creationId xmlns:a16="http://schemas.microsoft.com/office/drawing/2014/main" id="{E2FB99F2-B4AF-FC9A-1148-2B66D8334BEA}"/>
              </a:ext>
            </a:extLst>
          </p:cNvPr>
          <p:cNvSpPr txBox="1"/>
          <p:nvPr/>
        </p:nvSpPr>
        <p:spPr>
          <a:xfrm>
            <a:off x="7915513" y="4701817"/>
            <a:ext cx="3638707" cy="541110"/>
          </a:xfrm>
          <a:prstGeom prst="rect">
            <a:avLst/>
          </a:prstGeom>
        </p:spPr>
        <p:txBody>
          <a:bodyPr lIns="0" tIns="0" rIns="0" bIns="0" rtlCol="0" anchor="t">
            <a:spAutoFit/>
          </a:bodyPr>
          <a:lstStyle/>
          <a:p>
            <a:pPr>
              <a:lnSpc>
                <a:spcPts val="2240"/>
              </a:lnSpc>
            </a:pPr>
            <a:r>
              <a:rPr lang="en-US" sz="1400" b="1" dirty="0">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Wonderful. Thanks for sending the </a:t>
            </a:r>
          </a:p>
          <a:p>
            <a:pPr>
              <a:lnSpc>
                <a:spcPts val="2240"/>
              </a:lnSpc>
            </a:pPr>
            <a:r>
              <a:rPr lang="en-US" sz="1400" b="1" dirty="0">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zoom link.  </a:t>
            </a:r>
          </a:p>
        </p:txBody>
      </p:sp>
      <p:sp>
        <p:nvSpPr>
          <p:cNvPr id="19" name="TextBox 19">
            <a:extLst>
              <a:ext uri="{FF2B5EF4-FFF2-40B4-BE49-F238E27FC236}">
                <a16:creationId xmlns:a16="http://schemas.microsoft.com/office/drawing/2014/main" id="{0FF02404-6F45-1BB6-64C0-B4448CDE4AA8}"/>
              </a:ext>
            </a:extLst>
          </p:cNvPr>
          <p:cNvSpPr txBox="1"/>
          <p:nvPr/>
        </p:nvSpPr>
        <p:spPr>
          <a:xfrm>
            <a:off x="7915513" y="5711564"/>
            <a:ext cx="3424176" cy="541046"/>
          </a:xfrm>
          <a:prstGeom prst="rect">
            <a:avLst/>
          </a:prstGeom>
        </p:spPr>
        <p:txBody>
          <a:bodyPr lIns="0" tIns="0" rIns="0" bIns="0" rtlCol="0" anchor="t">
            <a:spAutoFit/>
          </a:bodyPr>
          <a:lstStyle/>
          <a:p>
            <a:pPr>
              <a:lnSpc>
                <a:spcPts val="2239"/>
              </a:lnSpc>
            </a:pPr>
            <a:r>
              <a:rPr lang="en-US" sz="1399" b="1" dirty="0">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Thanks again for allowing me to coordinate this via text. </a:t>
            </a:r>
          </a:p>
        </p:txBody>
      </p:sp>
      <p:sp>
        <p:nvSpPr>
          <p:cNvPr id="22" name="TextBox 20">
            <a:extLst>
              <a:ext uri="{FF2B5EF4-FFF2-40B4-BE49-F238E27FC236}">
                <a16:creationId xmlns:a16="http://schemas.microsoft.com/office/drawing/2014/main" id="{63DCB452-839F-9729-86C8-1FE936DF4787}"/>
              </a:ext>
            </a:extLst>
          </p:cNvPr>
          <p:cNvSpPr txBox="1"/>
          <p:nvPr/>
        </p:nvSpPr>
        <p:spPr>
          <a:xfrm>
            <a:off x="7660876" y="3547311"/>
            <a:ext cx="3555676" cy="814069"/>
          </a:xfrm>
          <a:prstGeom prst="rect">
            <a:avLst/>
          </a:prstGeom>
        </p:spPr>
        <p:txBody>
          <a:bodyPr lIns="0" tIns="0" rIns="0" bIns="0" rtlCol="0" anchor="t">
            <a:spAutoFit/>
          </a:bodyPr>
          <a:lstStyle/>
          <a:p>
            <a:pPr algn="r">
              <a:lnSpc>
                <a:spcPts val="2240"/>
              </a:lnSpc>
            </a:pPr>
            <a:r>
              <a:rPr lang="en-US" sz="1400" b="1" dirty="0">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Yes! That sounds great. Our team  </a:t>
            </a:r>
          </a:p>
          <a:p>
            <a:pPr algn="r">
              <a:lnSpc>
                <a:spcPts val="2240"/>
              </a:lnSpc>
            </a:pPr>
            <a:r>
              <a:rPr lang="en-US" sz="1400" b="1" dirty="0">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looks forward to interviewing</a:t>
            </a:r>
          </a:p>
          <a:p>
            <a:pPr algn="r">
              <a:lnSpc>
                <a:spcPts val="2240"/>
              </a:lnSpc>
            </a:pPr>
            <a:r>
              <a:rPr lang="en-US" sz="1400" b="1" dirty="0">
                <a:solidFill>
                  <a:srgbClr val="4A4A4A"/>
                </a:solidFill>
                <a:latin typeface="Lato" panose="020F0502020204030203" pitchFamily="34" charset="0"/>
                <a:ea typeface="Lato" panose="020F0502020204030203" pitchFamily="34" charset="0"/>
                <a:cs typeface="Lato" panose="020F0502020204030203" pitchFamily="34" charset="0"/>
                <a:sym typeface="Glacial Indifference Bold"/>
              </a:rPr>
              <a:t> with you then!</a:t>
            </a:r>
          </a:p>
        </p:txBody>
      </p:sp>
      <p:sp>
        <p:nvSpPr>
          <p:cNvPr id="45" name="TextBox 21">
            <a:extLst>
              <a:ext uri="{FF2B5EF4-FFF2-40B4-BE49-F238E27FC236}">
                <a16:creationId xmlns:a16="http://schemas.microsoft.com/office/drawing/2014/main" id="{4F37694F-7BF2-BBAB-8462-364D162FD7F2}"/>
              </a:ext>
            </a:extLst>
          </p:cNvPr>
          <p:cNvSpPr txBox="1"/>
          <p:nvPr/>
        </p:nvSpPr>
        <p:spPr>
          <a:xfrm>
            <a:off x="7915513" y="3111864"/>
            <a:ext cx="1896570" cy="233013"/>
          </a:xfrm>
          <a:prstGeom prst="rect">
            <a:avLst/>
          </a:prstGeom>
        </p:spPr>
        <p:txBody>
          <a:bodyPr lIns="0" tIns="0" rIns="0" bIns="0" rtlCol="0" anchor="t">
            <a:spAutoFit/>
          </a:bodyPr>
          <a:lstStyle/>
          <a:p>
            <a:pPr>
              <a:lnSpc>
                <a:spcPts val="2040"/>
              </a:lnSpc>
            </a:pPr>
            <a:r>
              <a:rPr lang="en-US" sz="1200" spc="59">
                <a:solidFill>
                  <a:srgbClr val="737373"/>
                </a:solidFill>
                <a:latin typeface="Lato" panose="020F0502020204030203" pitchFamily="34" charset="0"/>
                <a:ea typeface="Lato" panose="020F0502020204030203" pitchFamily="34" charset="0"/>
                <a:cs typeface="Lato" panose="020F0502020204030203" pitchFamily="34" charset="0"/>
                <a:sym typeface="Mont"/>
              </a:rPr>
              <a:t>03.20.2021</a:t>
            </a:r>
          </a:p>
        </p:txBody>
      </p:sp>
      <p:sp>
        <p:nvSpPr>
          <p:cNvPr id="46" name="TextBox 22">
            <a:extLst>
              <a:ext uri="{FF2B5EF4-FFF2-40B4-BE49-F238E27FC236}">
                <a16:creationId xmlns:a16="http://schemas.microsoft.com/office/drawing/2014/main" id="{FC936CA5-D1D7-B8E3-4E4C-1EDB24E5ED91}"/>
              </a:ext>
            </a:extLst>
          </p:cNvPr>
          <p:cNvSpPr txBox="1"/>
          <p:nvPr/>
        </p:nvSpPr>
        <p:spPr>
          <a:xfrm>
            <a:off x="7076323" y="1855313"/>
            <a:ext cx="1025175" cy="233013"/>
          </a:xfrm>
          <a:prstGeom prst="rect">
            <a:avLst/>
          </a:prstGeom>
        </p:spPr>
        <p:txBody>
          <a:bodyPr lIns="0" tIns="0" rIns="0" bIns="0" rtlCol="0" anchor="t">
            <a:spAutoFit/>
          </a:bodyPr>
          <a:lstStyle/>
          <a:p>
            <a:pPr algn="ctr">
              <a:lnSpc>
                <a:spcPts val="2040"/>
              </a:lnSpc>
            </a:pPr>
            <a:r>
              <a:rPr lang="en-US" sz="1200" b="1" spc="59" dirty="0">
                <a:solidFill>
                  <a:srgbClr val="000000"/>
                </a:solidFill>
                <a:latin typeface="Lato" panose="020F0502020204030203" pitchFamily="34" charset="0"/>
                <a:ea typeface="Lato" panose="020F0502020204030203" pitchFamily="34" charset="0"/>
                <a:cs typeface="Lato" panose="020F0502020204030203" pitchFamily="34" charset="0"/>
                <a:sym typeface="Mont Bold"/>
              </a:rPr>
              <a:t>3:15 pm</a:t>
            </a:r>
          </a:p>
        </p:txBody>
      </p:sp>
      <p:sp>
        <p:nvSpPr>
          <p:cNvPr id="47" name="TextBox 23">
            <a:extLst>
              <a:ext uri="{FF2B5EF4-FFF2-40B4-BE49-F238E27FC236}">
                <a16:creationId xmlns:a16="http://schemas.microsoft.com/office/drawing/2014/main" id="{0214C6A1-099D-4A97-3A73-42F7FF9227B3}"/>
              </a:ext>
            </a:extLst>
          </p:cNvPr>
          <p:cNvSpPr txBox="1"/>
          <p:nvPr/>
        </p:nvSpPr>
        <p:spPr>
          <a:xfrm>
            <a:off x="7915513" y="6520392"/>
            <a:ext cx="1896570" cy="233013"/>
          </a:xfrm>
          <a:prstGeom prst="rect">
            <a:avLst/>
          </a:prstGeom>
        </p:spPr>
        <p:txBody>
          <a:bodyPr lIns="0" tIns="0" rIns="0" bIns="0" rtlCol="0" anchor="t">
            <a:spAutoFit/>
          </a:bodyPr>
          <a:lstStyle/>
          <a:p>
            <a:pPr>
              <a:lnSpc>
                <a:spcPts val="2040"/>
              </a:lnSpc>
            </a:pPr>
            <a:r>
              <a:rPr lang="en-US" sz="1200" spc="59" dirty="0">
                <a:solidFill>
                  <a:srgbClr val="737373"/>
                </a:solidFill>
                <a:latin typeface="Lato" panose="020F0502020204030203" pitchFamily="34" charset="0"/>
                <a:ea typeface="Lato" panose="020F0502020204030203" pitchFamily="34" charset="0"/>
                <a:cs typeface="Lato" panose="020F0502020204030203" pitchFamily="34" charset="0"/>
                <a:sym typeface="Mont"/>
              </a:rPr>
              <a:t>Today</a:t>
            </a:r>
          </a:p>
        </p:txBody>
      </p:sp>
      <p:sp>
        <p:nvSpPr>
          <p:cNvPr id="48" name="TextBox 24">
            <a:extLst>
              <a:ext uri="{FF2B5EF4-FFF2-40B4-BE49-F238E27FC236}">
                <a16:creationId xmlns:a16="http://schemas.microsoft.com/office/drawing/2014/main" id="{45C18CAB-744F-F0AD-3938-1B2345F29F42}"/>
              </a:ext>
            </a:extLst>
          </p:cNvPr>
          <p:cNvSpPr txBox="1"/>
          <p:nvPr/>
        </p:nvSpPr>
        <p:spPr>
          <a:xfrm>
            <a:off x="75839" y="63957"/>
            <a:ext cx="12115699" cy="1128514"/>
          </a:xfrm>
          <a:prstGeom prst="rect">
            <a:avLst/>
          </a:prstGeom>
        </p:spPr>
        <p:txBody>
          <a:bodyPr lIns="0" tIns="0" rIns="0" bIns="0" rtlCol="0" anchor="t">
            <a:spAutoFit/>
          </a:bodyPr>
          <a:lstStyle/>
          <a:p>
            <a:pPr>
              <a:lnSpc>
                <a:spcPts val="4436"/>
              </a:lnSpc>
            </a:pPr>
            <a:r>
              <a:rPr lang="en-US" sz="3697" b="1"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TO REACH GEN Z, DITCH EMAIL</a:t>
            </a:r>
          </a:p>
          <a:p>
            <a:pPr>
              <a:lnSpc>
                <a:spcPts val="4436"/>
              </a:lnSpc>
            </a:pPr>
            <a:r>
              <a:rPr lang="en-US" sz="3697"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                                       CONSIDER TEXT MESSAGING...  </a:t>
            </a:r>
          </a:p>
        </p:txBody>
      </p:sp>
      <p:sp>
        <p:nvSpPr>
          <p:cNvPr id="49" name="TextBox 25">
            <a:extLst>
              <a:ext uri="{FF2B5EF4-FFF2-40B4-BE49-F238E27FC236}">
                <a16:creationId xmlns:a16="http://schemas.microsoft.com/office/drawing/2014/main" id="{5A126EF3-6988-F7EB-B04D-BB43D2CC7A7B}"/>
              </a:ext>
            </a:extLst>
          </p:cNvPr>
          <p:cNvSpPr txBox="1"/>
          <p:nvPr/>
        </p:nvSpPr>
        <p:spPr>
          <a:xfrm>
            <a:off x="410275" y="1080541"/>
            <a:ext cx="3648021" cy="512961"/>
          </a:xfrm>
          <a:prstGeom prst="rect">
            <a:avLst/>
          </a:prstGeom>
        </p:spPr>
        <p:txBody>
          <a:bodyPr lIns="0" tIns="0" rIns="0" bIns="0" rtlCol="0" anchor="t">
            <a:spAutoFit/>
          </a:bodyPr>
          <a:lstStyle/>
          <a:p>
            <a:pPr>
              <a:lnSpc>
                <a:spcPts val="2015"/>
              </a:lnSpc>
            </a:pPr>
            <a:r>
              <a:rPr lang="en-US">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The average SMS open rate is </a:t>
            </a:r>
            <a:r>
              <a:rPr lang="en-US">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98%</a:t>
            </a:r>
            <a:r>
              <a:rPr lang="en-US">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 </a:t>
            </a:r>
          </a:p>
          <a:p>
            <a:pPr>
              <a:lnSpc>
                <a:spcPts val="2015"/>
              </a:lnSpc>
            </a:pPr>
            <a:r>
              <a:rPr lang="en-US">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compared to email's rate of </a:t>
            </a:r>
            <a:r>
              <a:rPr lang="en-US">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20% </a:t>
            </a:r>
          </a:p>
        </p:txBody>
      </p:sp>
      <p:sp>
        <p:nvSpPr>
          <p:cNvPr id="50" name="TextBox 26">
            <a:extLst>
              <a:ext uri="{FF2B5EF4-FFF2-40B4-BE49-F238E27FC236}">
                <a16:creationId xmlns:a16="http://schemas.microsoft.com/office/drawing/2014/main" id="{59005AFF-9A1D-09A7-FEAA-B49F46C1D885}"/>
              </a:ext>
            </a:extLst>
          </p:cNvPr>
          <p:cNvSpPr txBox="1"/>
          <p:nvPr/>
        </p:nvSpPr>
        <p:spPr>
          <a:xfrm>
            <a:off x="3046737" y="1682278"/>
            <a:ext cx="809923" cy="154017"/>
          </a:xfrm>
          <a:prstGeom prst="rect">
            <a:avLst/>
          </a:prstGeom>
        </p:spPr>
        <p:txBody>
          <a:bodyPr lIns="0" tIns="0" rIns="0" bIns="0" rtlCol="0" anchor="t">
            <a:spAutoFit/>
          </a:bodyPr>
          <a:lstStyle/>
          <a:p>
            <a:pPr>
              <a:lnSpc>
                <a:spcPts val="1231"/>
              </a:lnSpc>
            </a:pPr>
            <a:r>
              <a:rPr lang="en-US" sz="110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(Ruby, 2021)</a:t>
            </a:r>
          </a:p>
        </p:txBody>
      </p:sp>
      <p:sp>
        <p:nvSpPr>
          <p:cNvPr id="51" name="TextBox 27">
            <a:extLst>
              <a:ext uri="{FF2B5EF4-FFF2-40B4-BE49-F238E27FC236}">
                <a16:creationId xmlns:a16="http://schemas.microsoft.com/office/drawing/2014/main" id="{FA6D1C82-0405-E02D-4A91-F8664CD10ECD}"/>
              </a:ext>
            </a:extLst>
          </p:cNvPr>
          <p:cNvSpPr txBox="1"/>
          <p:nvPr/>
        </p:nvSpPr>
        <p:spPr>
          <a:xfrm>
            <a:off x="2157565" y="2215119"/>
            <a:ext cx="3648021" cy="769441"/>
          </a:xfrm>
          <a:prstGeom prst="rect">
            <a:avLst/>
          </a:prstGeom>
        </p:spPr>
        <p:txBody>
          <a:bodyPr lIns="0" tIns="0" rIns="0" bIns="0" rtlCol="0" anchor="t">
            <a:spAutoFit/>
          </a:bodyPr>
          <a:lstStyle/>
          <a:p>
            <a:pPr>
              <a:lnSpc>
                <a:spcPts val="2015"/>
              </a:lnSpc>
            </a:pPr>
            <a:r>
              <a:rPr lang="en-US">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On average, most texts receive a response in </a:t>
            </a:r>
            <a:r>
              <a:rPr lang="en-US">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90 seconds</a:t>
            </a:r>
            <a:r>
              <a:rPr lang="en-US">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 compared to </a:t>
            </a:r>
            <a:r>
              <a:rPr lang="en-US">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90 minutes</a:t>
            </a:r>
            <a:r>
              <a:rPr lang="en-US">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 for emails </a:t>
            </a:r>
          </a:p>
        </p:txBody>
      </p:sp>
      <p:sp>
        <p:nvSpPr>
          <p:cNvPr id="52" name="TextBox 28">
            <a:extLst>
              <a:ext uri="{FF2B5EF4-FFF2-40B4-BE49-F238E27FC236}">
                <a16:creationId xmlns:a16="http://schemas.microsoft.com/office/drawing/2014/main" id="{B658CA0B-A5BB-2BE3-80BA-EAB5B388EA9D}"/>
              </a:ext>
            </a:extLst>
          </p:cNvPr>
          <p:cNvSpPr txBox="1"/>
          <p:nvPr/>
        </p:nvSpPr>
        <p:spPr>
          <a:xfrm>
            <a:off x="4995663" y="3005567"/>
            <a:ext cx="809923" cy="154017"/>
          </a:xfrm>
          <a:prstGeom prst="rect">
            <a:avLst/>
          </a:prstGeom>
        </p:spPr>
        <p:txBody>
          <a:bodyPr lIns="0" tIns="0" rIns="0" bIns="0" rtlCol="0" anchor="t">
            <a:spAutoFit/>
          </a:bodyPr>
          <a:lstStyle/>
          <a:p>
            <a:pPr>
              <a:lnSpc>
                <a:spcPts val="1231"/>
              </a:lnSpc>
            </a:pPr>
            <a:r>
              <a:rPr lang="en-US" sz="110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(Ruby, 2021)</a:t>
            </a:r>
          </a:p>
        </p:txBody>
      </p:sp>
      <p:sp>
        <p:nvSpPr>
          <p:cNvPr id="53" name="TextBox 29">
            <a:extLst>
              <a:ext uri="{FF2B5EF4-FFF2-40B4-BE49-F238E27FC236}">
                <a16:creationId xmlns:a16="http://schemas.microsoft.com/office/drawing/2014/main" id="{2A02C0E9-9C69-9BE5-226D-A1F505CF5E34}"/>
              </a:ext>
            </a:extLst>
          </p:cNvPr>
          <p:cNvSpPr txBox="1"/>
          <p:nvPr/>
        </p:nvSpPr>
        <p:spPr>
          <a:xfrm>
            <a:off x="474971" y="3426537"/>
            <a:ext cx="3648021" cy="872034"/>
          </a:xfrm>
          <a:prstGeom prst="rect">
            <a:avLst/>
          </a:prstGeom>
        </p:spPr>
        <p:txBody>
          <a:bodyPr lIns="0" tIns="0" rIns="0" bIns="0" rtlCol="0" anchor="t">
            <a:spAutoFit/>
          </a:bodyPr>
          <a:lstStyle/>
          <a:p>
            <a:pPr>
              <a:lnSpc>
                <a:spcPts val="1656"/>
              </a:lnSpc>
            </a:pPr>
            <a:r>
              <a:rPr lang="en-US" sz="14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Candidates who received SMS notifications during the hiring process </a:t>
            </a:r>
          </a:p>
          <a:p>
            <a:pPr>
              <a:lnSpc>
                <a:spcPts val="1656"/>
              </a:lnSpc>
            </a:pPr>
            <a:r>
              <a:rPr lang="en-US" sz="1400"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rated their hiring experience </a:t>
            </a:r>
          </a:p>
          <a:p>
            <a:pPr>
              <a:lnSpc>
                <a:spcPts val="1656"/>
              </a:lnSpc>
            </a:pPr>
            <a:r>
              <a:rPr lang="en-US" sz="1400"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50% higher than those who did not.</a:t>
            </a:r>
          </a:p>
        </p:txBody>
      </p:sp>
      <p:sp>
        <p:nvSpPr>
          <p:cNvPr id="54" name="TextBox 30">
            <a:extLst>
              <a:ext uri="{FF2B5EF4-FFF2-40B4-BE49-F238E27FC236}">
                <a16:creationId xmlns:a16="http://schemas.microsoft.com/office/drawing/2014/main" id="{7B89F4BF-4289-98BD-64D7-17036E4D8DB1}"/>
              </a:ext>
            </a:extLst>
          </p:cNvPr>
          <p:cNvSpPr txBox="1"/>
          <p:nvPr/>
        </p:nvSpPr>
        <p:spPr>
          <a:xfrm>
            <a:off x="3046737" y="4288105"/>
            <a:ext cx="809923" cy="154017"/>
          </a:xfrm>
          <a:prstGeom prst="rect">
            <a:avLst/>
          </a:prstGeom>
        </p:spPr>
        <p:txBody>
          <a:bodyPr lIns="0" tIns="0" rIns="0" bIns="0" rtlCol="0" anchor="t">
            <a:spAutoFit/>
          </a:bodyPr>
          <a:lstStyle/>
          <a:p>
            <a:pPr>
              <a:lnSpc>
                <a:spcPts val="1231"/>
              </a:lnSpc>
            </a:pPr>
            <a:r>
              <a:rPr lang="en-US" sz="110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(Ruby, 2021)</a:t>
            </a:r>
          </a:p>
        </p:txBody>
      </p:sp>
      <p:sp>
        <p:nvSpPr>
          <p:cNvPr id="55" name="Freeform 31">
            <a:extLst>
              <a:ext uri="{FF2B5EF4-FFF2-40B4-BE49-F238E27FC236}">
                <a16:creationId xmlns:a16="http://schemas.microsoft.com/office/drawing/2014/main" id="{350EF157-1EC6-D9C9-FB29-8F961AA14564}"/>
              </a:ext>
            </a:extLst>
          </p:cNvPr>
          <p:cNvSpPr/>
          <p:nvPr/>
        </p:nvSpPr>
        <p:spPr>
          <a:xfrm flipH="1">
            <a:off x="2020592" y="4720925"/>
            <a:ext cx="4075409" cy="1151303"/>
          </a:xfrm>
          <a:custGeom>
            <a:avLst/>
            <a:gdLst/>
            <a:ahLst/>
            <a:cxnLst/>
            <a:rect l="l" t="t" r="r" b="b"/>
            <a:pathLst>
              <a:path w="6113113" h="1726954">
                <a:moveTo>
                  <a:pt x="6113113" y="0"/>
                </a:moveTo>
                <a:lnTo>
                  <a:pt x="0" y="0"/>
                </a:lnTo>
                <a:lnTo>
                  <a:pt x="0" y="1726954"/>
                </a:lnTo>
                <a:lnTo>
                  <a:pt x="6113113" y="1726954"/>
                </a:lnTo>
                <a:lnTo>
                  <a:pt x="6113113" y="0"/>
                </a:lnTo>
                <a:close/>
              </a:path>
            </a:pathLst>
          </a:custGeom>
          <a:blipFill>
            <a:blip r:embed="rId10">
              <a:extLst>
                <a:ext uri="{96DAC541-7B7A-43D3-8B79-37D633B846F1}">
                  <asvg:svgBlip xmlns:asvg="http://schemas.microsoft.com/office/drawing/2016/SVG/main" r:embed="rId12"/>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6" name="TextBox 32">
            <a:extLst>
              <a:ext uri="{FF2B5EF4-FFF2-40B4-BE49-F238E27FC236}">
                <a16:creationId xmlns:a16="http://schemas.microsoft.com/office/drawing/2014/main" id="{B6C959F4-9661-832F-B2E7-DC09E63F334B}"/>
              </a:ext>
            </a:extLst>
          </p:cNvPr>
          <p:cNvSpPr txBox="1"/>
          <p:nvPr/>
        </p:nvSpPr>
        <p:spPr>
          <a:xfrm>
            <a:off x="2234286" y="4808498"/>
            <a:ext cx="3648021" cy="923330"/>
          </a:xfrm>
          <a:prstGeom prst="rect">
            <a:avLst/>
          </a:prstGeom>
        </p:spPr>
        <p:txBody>
          <a:bodyPr lIns="0" tIns="0" rIns="0" bIns="0" rtlCol="0" anchor="t">
            <a:spAutoFit/>
          </a:bodyPr>
          <a:lstStyle/>
          <a:p>
            <a:pPr>
              <a:lnSpc>
                <a:spcPts val="1799"/>
              </a:lnSpc>
            </a:pPr>
            <a:r>
              <a:rPr lang="en-US" sz="1666">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Platforms that use texting </a:t>
            </a:r>
          </a:p>
          <a:p>
            <a:pPr marL="359851" lvl="1" indent="-179926">
              <a:lnSpc>
                <a:spcPts val="1799"/>
              </a:lnSpc>
              <a:buFont typeface="Arial"/>
              <a:buChar char="•"/>
            </a:pPr>
            <a:r>
              <a:rPr lang="en-US" sz="1666">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Calendly </a:t>
            </a:r>
          </a:p>
          <a:p>
            <a:pPr marL="359851" lvl="1" indent="-179926">
              <a:lnSpc>
                <a:spcPts val="1799"/>
              </a:lnSpc>
              <a:buFont typeface="Arial"/>
              <a:buChar char="•"/>
            </a:pPr>
            <a:r>
              <a:rPr lang="en-US" sz="1666">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Pinpoint</a:t>
            </a:r>
          </a:p>
          <a:p>
            <a:pPr marL="359851" lvl="1" indent="-179926">
              <a:lnSpc>
                <a:spcPts val="1799"/>
              </a:lnSpc>
              <a:buFont typeface="Arial"/>
              <a:buChar char="•"/>
            </a:pPr>
            <a:r>
              <a:rPr lang="en-US" sz="1666">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Textus</a:t>
            </a:r>
          </a:p>
        </p:txBody>
      </p:sp>
    </p:spTree>
    <p:extLst>
      <p:ext uri="{BB962C8B-B14F-4D97-AF65-F5344CB8AC3E}">
        <p14:creationId xmlns:p14="http://schemas.microsoft.com/office/powerpoint/2010/main" val="799917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4A571261-8F35-1822-64C5-F3704828CCE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628F890-D87E-2F01-EBF2-85201BDC2D11}"/>
              </a:ext>
            </a:extLst>
          </p:cNvPr>
          <p:cNvGrpSpPr/>
          <p:nvPr/>
        </p:nvGrpSpPr>
        <p:grpSpPr>
          <a:xfrm>
            <a:off x="-390889" y="0"/>
            <a:ext cx="3280393" cy="691026"/>
            <a:chOff x="0" y="0"/>
            <a:chExt cx="21282171" cy="1168773"/>
          </a:xfrm>
          <a:solidFill>
            <a:srgbClr val="3166CD"/>
          </a:solidFill>
        </p:grpSpPr>
        <p:sp>
          <p:nvSpPr>
            <p:cNvPr id="3" name="Freeform 3">
              <a:extLst>
                <a:ext uri="{FF2B5EF4-FFF2-40B4-BE49-F238E27FC236}">
                  <a16:creationId xmlns:a16="http://schemas.microsoft.com/office/drawing/2014/main" id="{84F92932-116B-D6AA-97DA-C263C52F4236}"/>
                </a:ext>
              </a:extLst>
            </p:cNvPr>
            <p:cNvSpPr/>
            <p:nvPr/>
          </p:nvSpPr>
          <p:spPr>
            <a:xfrm>
              <a:off x="0" y="0"/>
              <a:ext cx="21282171" cy="1168773"/>
            </a:xfrm>
            <a:custGeom>
              <a:avLst/>
              <a:gdLst/>
              <a:ahLst/>
              <a:cxnLst/>
              <a:rect l="l" t="t" r="r" b="b"/>
              <a:pathLst>
                <a:path w="21282171" h="1168773">
                  <a:moveTo>
                    <a:pt x="0" y="0"/>
                  </a:moveTo>
                  <a:lnTo>
                    <a:pt x="21282171" y="0"/>
                  </a:lnTo>
                  <a:lnTo>
                    <a:pt x="21282171" y="1168773"/>
                  </a:lnTo>
                  <a:lnTo>
                    <a:pt x="0" y="1168773"/>
                  </a:ln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8" name="Group 11">
            <a:extLst>
              <a:ext uri="{FF2B5EF4-FFF2-40B4-BE49-F238E27FC236}">
                <a16:creationId xmlns:a16="http://schemas.microsoft.com/office/drawing/2014/main" id="{4FB8F904-30EF-AC4B-4A4B-8FB5DF4281CE}"/>
              </a:ext>
            </a:extLst>
          </p:cNvPr>
          <p:cNvGrpSpPr/>
          <p:nvPr/>
        </p:nvGrpSpPr>
        <p:grpSpPr>
          <a:xfrm>
            <a:off x="401445" y="3769884"/>
            <a:ext cx="3383027" cy="2078920"/>
            <a:chOff x="0" y="0"/>
            <a:chExt cx="2993618" cy="1719801"/>
          </a:xfrm>
          <a:solidFill>
            <a:srgbClr val="3166CD"/>
          </a:solidFill>
        </p:grpSpPr>
        <p:sp>
          <p:nvSpPr>
            <p:cNvPr id="9" name="Freeform 12">
              <a:extLst>
                <a:ext uri="{FF2B5EF4-FFF2-40B4-BE49-F238E27FC236}">
                  <a16:creationId xmlns:a16="http://schemas.microsoft.com/office/drawing/2014/main" id="{15F8D563-E531-787B-C4A2-9A8AE36460EF}"/>
                </a:ext>
              </a:extLst>
            </p:cNvPr>
            <p:cNvSpPr/>
            <p:nvPr/>
          </p:nvSpPr>
          <p:spPr>
            <a:xfrm>
              <a:off x="0" y="0"/>
              <a:ext cx="2993619" cy="1719801"/>
            </a:xfrm>
            <a:custGeom>
              <a:avLst/>
              <a:gdLst/>
              <a:ahLst/>
              <a:cxnLst/>
              <a:rect l="l" t="t" r="r" b="b"/>
              <a:pathLst>
                <a:path w="2993619" h="1719801">
                  <a:moveTo>
                    <a:pt x="2869158" y="1719800"/>
                  </a:moveTo>
                  <a:lnTo>
                    <a:pt x="124460" y="1719800"/>
                  </a:lnTo>
                  <a:cubicBezTo>
                    <a:pt x="55880" y="1719800"/>
                    <a:pt x="0" y="1663921"/>
                    <a:pt x="0" y="1595340"/>
                  </a:cubicBezTo>
                  <a:lnTo>
                    <a:pt x="0" y="124460"/>
                  </a:lnTo>
                  <a:cubicBezTo>
                    <a:pt x="0" y="55880"/>
                    <a:pt x="55880" y="0"/>
                    <a:pt x="124460" y="0"/>
                  </a:cubicBezTo>
                  <a:lnTo>
                    <a:pt x="2869159" y="0"/>
                  </a:lnTo>
                  <a:cubicBezTo>
                    <a:pt x="2937739" y="0"/>
                    <a:pt x="2993619" y="55880"/>
                    <a:pt x="2993619" y="124460"/>
                  </a:cubicBezTo>
                  <a:lnTo>
                    <a:pt x="2993619" y="1595341"/>
                  </a:lnTo>
                  <a:cubicBezTo>
                    <a:pt x="2993619" y="1663921"/>
                    <a:pt x="2937739" y="1719801"/>
                    <a:pt x="2869159" y="1719801"/>
                  </a:cubicBez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0" name="Group 13">
            <a:extLst>
              <a:ext uri="{FF2B5EF4-FFF2-40B4-BE49-F238E27FC236}">
                <a16:creationId xmlns:a16="http://schemas.microsoft.com/office/drawing/2014/main" id="{A5982D34-8CF6-8D49-048A-9D143A66D966}"/>
              </a:ext>
            </a:extLst>
          </p:cNvPr>
          <p:cNvGrpSpPr/>
          <p:nvPr/>
        </p:nvGrpSpPr>
        <p:grpSpPr>
          <a:xfrm>
            <a:off x="401445" y="2792297"/>
            <a:ext cx="3383027" cy="1375895"/>
            <a:chOff x="0" y="0"/>
            <a:chExt cx="2993618" cy="1217520"/>
          </a:xfrm>
        </p:grpSpPr>
        <p:sp>
          <p:nvSpPr>
            <p:cNvPr id="11" name="Freeform 14">
              <a:extLst>
                <a:ext uri="{FF2B5EF4-FFF2-40B4-BE49-F238E27FC236}">
                  <a16:creationId xmlns:a16="http://schemas.microsoft.com/office/drawing/2014/main" id="{EA1C3D83-09D1-769C-A933-AEFA1CCD053F}"/>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2" name="Group 15">
            <a:extLst>
              <a:ext uri="{FF2B5EF4-FFF2-40B4-BE49-F238E27FC236}">
                <a16:creationId xmlns:a16="http://schemas.microsoft.com/office/drawing/2014/main" id="{03ADD749-A024-1EDA-15F6-ABB96BFEE18F}"/>
              </a:ext>
            </a:extLst>
          </p:cNvPr>
          <p:cNvGrpSpPr/>
          <p:nvPr/>
        </p:nvGrpSpPr>
        <p:grpSpPr>
          <a:xfrm>
            <a:off x="4349623" y="3850925"/>
            <a:ext cx="3383027" cy="1997879"/>
            <a:chOff x="0" y="0"/>
            <a:chExt cx="2993618" cy="1648088"/>
          </a:xfrm>
          <a:solidFill>
            <a:srgbClr val="3166CD"/>
          </a:solidFill>
        </p:grpSpPr>
        <p:sp>
          <p:nvSpPr>
            <p:cNvPr id="13" name="Freeform 16">
              <a:extLst>
                <a:ext uri="{FF2B5EF4-FFF2-40B4-BE49-F238E27FC236}">
                  <a16:creationId xmlns:a16="http://schemas.microsoft.com/office/drawing/2014/main" id="{B8AE3600-72A6-B09A-18AB-A055CE3A0F9B}"/>
                </a:ext>
              </a:extLst>
            </p:cNvPr>
            <p:cNvSpPr/>
            <p:nvPr/>
          </p:nvSpPr>
          <p:spPr>
            <a:xfrm>
              <a:off x="0" y="0"/>
              <a:ext cx="2993619" cy="1648089"/>
            </a:xfrm>
            <a:custGeom>
              <a:avLst/>
              <a:gdLst/>
              <a:ahLst/>
              <a:cxnLst/>
              <a:rect l="l" t="t" r="r" b="b"/>
              <a:pathLst>
                <a:path w="2993619" h="1648089">
                  <a:moveTo>
                    <a:pt x="2869158" y="1648088"/>
                  </a:moveTo>
                  <a:lnTo>
                    <a:pt x="124460" y="1648088"/>
                  </a:lnTo>
                  <a:cubicBezTo>
                    <a:pt x="55880" y="1648088"/>
                    <a:pt x="0" y="1592208"/>
                    <a:pt x="0" y="1523628"/>
                  </a:cubicBezTo>
                  <a:lnTo>
                    <a:pt x="0" y="124460"/>
                  </a:lnTo>
                  <a:cubicBezTo>
                    <a:pt x="0" y="55880"/>
                    <a:pt x="55880" y="0"/>
                    <a:pt x="124460" y="0"/>
                  </a:cubicBezTo>
                  <a:lnTo>
                    <a:pt x="2869159" y="0"/>
                  </a:lnTo>
                  <a:cubicBezTo>
                    <a:pt x="2937739" y="0"/>
                    <a:pt x="2993619" y="55880"/>
                    <a:pt x="2993619" y="124460"/>
                  </a:cubicBezTo>
                  <a:lnTo>
                    <a:pt x="2993619" y="1523628"/>
                  </a:lnTo>
                  <a:cubicBezTo>
                    <a:pt x="2993619" y="1592208"/>
                    <a:pt x="2937739" y="1648089"/>
                    <a:pt x="2869159" y="1648089"/>
                  </a:cubicBez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4" name="Group 17">
            <a:extLst>
              <a:ext uri="{FF2B5EF4-FFF2-40B4-BE49-F238E27FC236}">
                <a16:creationId xmlns:a16="http://schemas.microsoft.com/office/drawing/2014/main" id="{2564F328-3E9C-652C-715F-D59DEB406809}"/>
              </a:ext>
            </a:extLst>
          </p:cNvPr>
          <p:cNvGrpSpPr/>
          <p:nvPr/>
        </p:nvGrpSpPr>
        <p:grpSpPr>
          <a:xfrm>
            <a:off x="4349623" y="2873337"/>
            <a:ext cx="3383027" cy="1375895"/>
            <a:chOff x="0" y="0"/>
            <a:chExt cx="2993618" cy="1217520"/>
          </a:xfrm>
        </p:grpSpPr>
        <p:sp>
          <p:nvSpPr>
            <p:cNvPr id="15" name="Freeform 18">
              <a:extLst>
                <a:ext uri="{FF2B5EF4-FFF2-40B4-BE49-F238E27FC236}">
                  <a16:creationId xmlns:a16="http://schemas.microsoft.com/office/drawing/2014/main" id="{FA78E212-1D41-BED0-CF82-182ECC334246}"/>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6" name="Group 19">
            <a:extLst>
              <a:ext uri="{FF2B5EF4-FFF2-40B4-BE49-F238E27FC236}">
                <a16:creationId xmlns:a16="http://schemas.microsoft.com/office/drawing/2014/main" id="{FB7DAD18-24A0-3E0E-38C6-ECC4BA770779}"/>
              </a:ext>
            </a:extLst>
          </p:cNvPr>
          <p:cNvGrpSpPr/>
          <p:nvPr/>
        </p:nvGrpSpPr>
        <p:grpSpPr>
          <a:xfrm>
            <a:off x="8298477" y="3850925"/>
            <a:ext cx="3383027" cy="1997878"/>
            <a:chOff x="0" y="0"/>
            <a:chExt cx="2993618" cy="1648088"/>
          </a:xfrm>
          <a:solidFill>
            <a:srgbClr val="3166CD"/>
          </a:solidFill>
        </p:grpSpPr>
        <p:sp>
          <p:nvSpPr>
            <p:cNvPr id="17" name="Freeform 20">
              <a:extLst>
                <a:ext uri="{FF2B5EF4-FFF2-40B4-BE49-F238E27FC236}">
                  <a16:creationId xmlns:a16="http://schemas.microsoft.com/office/drawing/2014/main" id="{475C849D-5FDE-0330-84F0-4EC45ACE25F3}"/>
                </a:ext>
              </a:extLst>
            </p:cNvPr>
            <p:cNvSpPr/>
            <p:nvPr/>
          </p:nvSpPr>
          <p:spPr>
            <a:xfrm>
              <a:off x="0" y="0"/>
              <a:ext cx="2993619" cy="1648089"/>
            </a:xfrm>
            <a:custGeom>
              <a:avLst/>
              <a:gdLst/>
              <a:ahLst/>
              <a:cxnLst/>
              <a:rect l="l" t="t" r="r" b="b"/>
              <a:pathLst>
                <a:path w="2993619" h="1648089">
                  <a:moveTo>
                    <a:pt x="2869158" y="1648088"/>
                  </a:moveTo>
                  <a:lnTo>
                    <a:pt x="124460" y="1648088"/>
                  </a:lnTo>
                  <a:cubicBezTo>
                    <a:pt x="55880" y="1648088"/>
                    <a:pt x="0" y="1592208"/>
                    <a:pt x="0" y="1523628"/>
                  </a:cubicBezTo>
                  <a:lnTo>
                    <a:pt x="0" y="124460"/>
                  </a:lnTo>
                  <a:cubicBezTo>
                    <a:pt x="0" y="55880"/>
                    <a:pt x="55880" y="0"/>
                    <a:pt x="124460" y="0"/>
                  </a:cubicBezTo>
                  <a:lnTo>
                    <a:pt x="2869159" y="0"/>
                  </a:lnTo>
                  <a:cubicBezTo>
                    <a:pt x="2937739" y="0"/>
                    <a:pt x="2993619" y="55880"/>
                    <a:pt x="2993619" y="124460"/>
                  </a:cubicBezTo>
                  <a:lnTo>
                    <a:pt x="2993619" y="1523628"/>
                  </a:lnTo>
                  <a:cubicBezTo>
                    <a:pt x="2993619" y="1592208"/>
                    <a:pt x="2937739" y="1648089"/>
                    <a:pt x="2869159" y="1648089"/>
                  </a:cubicBez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8" name="Group 21">
            <a:extLst>
              <a:ext uri="{FF2B5EF4-FFF2-40B4-BE49-F238E27FC236}">
                <a16:creationId xmlns:a16="http://schemas.microsoft.com/office/drawing/2014/main" id="{621AB5AF-DE08-E049-0619-1BDF087A12BF}"/>
              </a:ext>
            </a:extLst>
          </p:cNvPr>
          <p:cNvGrpSpPr/>
          <p:nvPr/>
        </p:nvGrpSpPr>
        <p:grpSpPr>
          <a:xfrm>
            <a:off x="8298477" y="2873337"/>
            <a:ext cx="3383027" cy="1375895"/>
            <a:chOff x="0" y="0"/>
            <a:chExt cx="2993618" cy="1217520"/>
          </a:xfrm>
        </p:grpSpPr>
        <p:sp>
          <p:nvSpPr>
            <p:cNvPr id="19" name="Freeform 22">
              <a:extLst>
                <a:ext uri="{FF2B5EF4-FFF2-40B4-BE49-F238E27FC236}">
                  <a16:creationId xmlns:a16="http://schemas.microsoft.com/office/drawing/2014/main" id="{5F87BD8D-02B5-D562-FE76-0A2BAE8219C8}"/>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22" name="Freeform 23">
            <a:extLst>
              <a:ext uri="{FF2B5EF4-FFF2-40B4-BE49-F238E27FC236}">
                <a16:creationId xmlns:a16="http://schemas.microsoft.com/office/drawing/2014/main" id="{9D060C13-2FB4-C4F1-E9E9-55819C4BBD49}"/>
              </a:ext>
            </a:extLst>
          </p:cNvPr>
          <p:cNvSpPr/>
          <p:nvPr/>
        </p:nvSpPr>
        <p:spPr>
          <a:xfrm>
            <a:off x="592195" y="685800"/>
            <a:ext cx="3001527" cy="2675111"/>
          </a:xfrm>
          <a:custGeom>
            <a:avLst/>
            <a:gdLst/>
            <a:ahLst/>
            <a:cxnLst/>
            <a:rect l="l" t="t" r="r" b="b"/>
            <a:pathLst>
              <a:path w="4502291" h="4012667">
                <a:moveTo>
                  <a:pt x="0" y="0"/>
                </a:moveTo>
                <a:lnTo>
                  <a:pt x="4502291" y="0"/>
                </a:lnTo>
                <a:lnTo>
                  <a:pt x="4502291" y="4012667"/>
                </a:lnTo>
                <a:lnTo>
                  <a:pt x="0" y="40126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nvGrpSpPr>
          <p:cNvPr id="45" name="Group 24">
            <a:extLst>
              <a:ext uri="{FF2B5EF4-FFF2-40B4-BE49-F238E27FC236}">
                <a16:creationId xmlns:a16="http://schemas.microsoft.com/office/drawing/2014/main" id="{8CA930AD-7C23-B74C-E8A2-02FA2711D527}"/>
              </a:ext>
            </a:extLst>
          </p:cNvPr>
          <p:cNvGrpSpPr/>
          <p:nvPr/>
        </p:nvGrpSpPr>
        <p:grpSpPr>
          <a:xfrm>
            <a:off x="5138786" y="2616474"/>
            <a:ext cx="540723" cy="744437"/>
            <a:chOff x="0" y="0"/>
            <a:chExt cx="213619" cy="294099"/>
          </a:xfrm>
        </p:grpSpPr>
        <p:sp>
          <p:nvSpPr>
            <p:cNvPr id="46" name="Freeform 25">
              <a:extLst>
                <a:ext uri="{FF2B5EF4-FFF2-40B4-BE49-F238E27FC236}">
                  <a16:creationId xmlns:a16="http://schemas.microsoft.com/office/drawing/2014/main" id="{1E6E9CBB-1B4F-6198-DF8B-4DB05E690F3D}"/>
                </a:ext>
              </a:extLst>
            </p:cNvPr>
            <p:cNvSpPr/>
            <p:nvPr/>
          </p:nvSpPr>
          <p:spPr>
            <a:xfrm>
              <a:off x="0" y="0"/>
              <a:ext cx="213619" cy="294099"/>
            </a:xfrm>
            <a:custGeom>
              <a:avLst/>
              <a:gdLst/>
              <a:ahLst/>
              <a:cxnLst/>
              <a:rect l="l" t="t" r="r" b="b"/>
              <a:pathLst>
                <a:path w="213619" h="294099">
                  <a:moveTo>
                    <a:pt x="0" y="0"/>
                  </a:moveTo>
                  <a:lnTo>
                    <a:pt x="213619" y="0"/>
                  </a:lnTo>
                  <a:lnTo>
                    <a:pt x="213619" y="294099"/>
                  </a:lnTo>
                  <a:lnTo>
                    <a:pt x="0" y="294099"/>
                  </a:lnTo>
                  <a:close/>
                </a:path>
              </a:pathLst>
            </a:custGeom>
            <a:solidFill>
              <a:srgbClr val="EEC64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7" name="TextBox 26">
              <a:extLst>
                <a:ext uri="{FF2B5EF4-FFF2-40B4-BE49-F238E27FC236}">
                  <a16:creationId xmlns:a16="http://schemas.microsoft.com/office/drawing/2014/main" id="{1269A224-8373-2696-E679-E89D10C680A2}"/>
                </a:ext>
              </a:extLst>
            </p:cNvPr>
            <p:cNvSpPr txBox="1"/>
            <p:nvPr/>
          </p:nvSpPr>
          <p:spPr>
            <a:xfrm>
              <a:off x="0" y="-47625"/>
              <a:ext cx="213619" cy="341724"/>
            </a:xfrm>
            <a:prstGeom prst="rect">
              <a:avLst/>
            </a:prstGeom>
          </p:spPr>
          <p:txBody>
            <a:bodyPr lIns="33867" tIns="33867" rIns="33867" bIns="33867" rtlCol="0" anchor="ctr"/>
            <a:lstStyle/>
            <a:p>
              <a:pPr algn="ctr">
                <a:lnSpc>
                  <a:spcPts val="2101"/>
                </a:lnSpc>
              </a:pPr>
              <a:endParaRPr sz="1200">
                <a:latin typeface="Lato" panose="020F0502020204030203" pitchFamily="34" charset="0"/>
                <a:ea typeface="Lato" panose="020F0502020204030203" pitchFamily="34" charset="0"/>
                <a:cs typeface="Lato" panose="020F0502020204030203" pitchFamily="34" charset="0"/>
              </a:endParaRPr>
            </a:p>
          </p:txBody>
        </p:sp>
      </p:grpSp>
      <p:sp>
        <p:nvSpPr>
          <p:cNvPr id="48" name="Freeform 27">
            <a:extLst>
              <a:ext uri="{FF2B5EF4-FFF2-40B4-BE49-F238E27FC236}">
                <a16:creationId xmlns:a16="http://schemas.microsoft.com/office/drawing/2014/main" id="{04EE8355-6566-B64B-A998-442E2D14DCDD}"/>
              </a:ext>
            </a:extLst>
          </p:cNvPr>
          <p:cNvSpPr/>
          <p:nvPr/>
        </p:nvSpPr>
        <p:spPr>
          <a:xfrm>
            <a:off x="4842701" y="685799"/>
            <a:ext cx="2396871" cy="2743200"/>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9" name="Freeform 28">
            <a:extLst>
              <a:ext uri="{FF2B5EF4-FFF2-40B4-BE49-F238E27FC236}">
                <a16:creationId xmlns:a16="http://schemas.microsoft.com/office/drawing/2014/main" id="{A9ADC51B-8808-CF1D-C88A-C8E109444D68}"/>
              </a:ext>
            </a:extLst>
          </p:cNvPr>
          <p:cNvSpPr/>
          <p:nvPr/>
        </p:nvSpPr>
        <p:spPr>
          <a:xfrm>
            <a:off x="8511355" y="453534"/>
            <a:ext cx="3028464" cy="2975466"/>
          </a:xfrm>
          <a:custGeom>
            <a:avLst/>
            <a:gdLst/>
            <a:ahLst/>
            <a:cxnLst/>
            <a:rect l="l" t="t" r="r" b="b"/>
            <a:pathLst>
              <a:path w="4542696" h="4463199">
                <a:moveTo>
                  <a:pt x="0" y="0"/>
                </a:moveTo>
                <a:lnTo>
                  <a:pt x="4542696" y="0"/>
                </a:lnTo>
                <a:lnTo>
                  <a:pt x="4542696" y="4463199"/>
                </a:lnTo>
                <a:lnTo>
                  <a:pt x="0" y="44631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0" name="TextBox 29">
            <a:extLst>
              <a:ext uri="{FF2B5EF4-FFF2-40B4-BE49-F238E27FC236}">
                <a16:creationId xmlns:a16="http://schemas.microsoft.com/office/drawing/2014/main" id="{18DE7535-B81F-33A9-81D6-EB3B20FF97AE}"/>
              </a:ext>
            </a:extLst>
          </p:cNvPr>
          <p:cNvSpPr txBox="1"/>
          <p:nvPr/>
        </p:nvSpPr>
        <p:spPr>
          <a:xfrm>
            <a:off x="4467842" y="4257091"/>
            <a:ext cx="3169702" cy="1319207"/>
          </a:xfrm>
          <a:prstGeom prst="rect">
            <a:avLst/>
          </a:prstGeom>
        </p:spPr>
        <p:txBody>
          <a:bodyPr lIns="0" tIns="0" rIns="0" bIns="0" rtlCol="0" anchor="t">
            <a:spAutoFit/>
          </a:bodyPr>
          <a:lstStyle/>
          <a:p>
            <a:pPr>
              <a:lnSpc>
                <a:spcPts val="2053"/>
              </a:lnSpc>
            </a:pPr>
            <a:r>
              <a:rPr lang="en-US" sz="14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Our LFNC AmeriCorps Fellows are the best ambassadors of the program. Relying on them to pass out information is essential to our recruiting efforts.  </a:t>
            </a:r>
          </a:p>
        </p:txBody>
      </p:sp>
      <p:sp>
        <p:nvSpPr>
          <p:cNvPr id="51" name="TextBox 30">
            <a:extLst>
              <a:ext uri="{FF2B5EF4-FFF2-40B4-BE49-F238E27FC236}">
                <a16:creationId xmlns:a16="http://schemas.microsoft.com/office/drawing/2014/main" id="{8F209A58-A28B-809C-F993-3A784DBF6E5E}"/>
              </a:ext>
            </a:extLst>
          </p:cNvPr>
          <p:cNvSpPr txBox="1"/>
          <p:nvPr/>
        </p:nvSpPr>
        <p:spPr>
          <a:xfrm>
            <a:off x="4349623" y="3473893"/>
            <a:ext cx="3383027" cy="403444"/>
          </a:xfrm>
          <a:prstGeom prst="rect">
            <a:avLst/>
          </a:prstGeom>
        </p:spPr>
        <p:txBody>
          <a:bodyPr lIns="0" tIns="0" rIns="0" bIns="0" rtlCol="0" anchor="t">
            <a:spAutoFit/>
          </a:bodyPr>
          <a:lstStyle/>
          <a:p>
            <a:pPr algn="ctr">
              <a:lnSpc>
                <a:spcPts val="3360"/>
              </a:lnSpc>
            </a:pPr>
            <a:r>
              <a:rPr lang="en-US" sz="2799"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REFERRALS </a:t>
            </a:r>
          </a:p>
        </p:txBody>
      </p:sp>
      <p:sp>
        <p:nvSpPr>
          <p:cNvPr id="52" name="TextBox 31">
            <a:extLst>
              <a:ext uri="{FF2B5EF4-FFF2-40B4-BE49-F238E27FC236}">
                <a16:creationId xmlns:a16="http://schemas.microsoft.com/office/drawing/2014/main" id="{599BD3CF-8A04-6687-D4B2-ADC9D8599884}"/>
              </a:ext>
            </a:extLst>
          </p:cNvPr>
          <p:cNvSpPr txBox="1"/>
          <p:nvPr/>
        </p:nvSpPr>
        <p:spPr>
          <a:xfrm>
            <a:off x="8394511" y="4257091"/>
            <a:ext cx="3145309" cy="1522148"/>
          </a:xfrm>
          <a:prstGeom prst="rect">
            <a:avLst/>
          </a:prstGeom>
        </p:spPr>
        <p:txBody>
          <a:bodyPr lIns="0" tIns="0" rIns="0" bIns="0" rtlCol="0" anchor="t">
            <a:spAutoFit/>
          </a:bodyPr>
          <a:lstStyle/>
          <a:p>
            <a:pPr>
              <a:lnSpc>
                <a:spcPts val="1960"/>
              </a:lnSpc>
            </a:pPr>
            <a:r>
              <a:rPr lang="en-US" sz="14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Social media plays an integral role in connecting with students. Most success through LinkedIn, Facebook, and Handshake. We prioritize using communication tools that resonate with this generation. </a:t>
            </a:r>
          </a:p>
        </p:txBody>
      </p:sp>
      <p:sp>
        <p:nvSpPr>
          <p:cNvPr id="53" name="TextBox 32">
            <a:extLst>
              <a:ext uri="{FF2B5EF4-FFF2-40B4-BE49-F238E27FC236}">
                <a16:creationId xmlns:a16="http://schemas.microsoft.com/office/drawing/2014/main" id="{40BE880A-A3B0-A537-888D-CDED44FE46D0}"/>
              </a:ext>
            </a:extLst>
          </p:cNvPr>
          <p:cNvSpPr txBox="1"/>
          <p:nvPr/>
        </p:nvSpPr>
        <p:spPr>
          <a:xfrm>
            <a:off x="8298477" y="3473893"/>
            <a:ext cx="3383027" cy="403444"/>
          </a:xfrm>
          <a:prstGeom prst="rect">
            <a:avLst/>
          </a:prstGeom>
        </p:spPr>
        <p:txBody>
          <a:bodyPr lIns="0" tIns="0" rIns="0" bIns="0" rtlCol="0" anchor="t">
            <a:spAutoFit/>
          </a:bodyPr>
          <a:lstStyle/>
          <a:p>
            <a:pPr algn="ctr">
              <a:lnSpc>
                <a:spcPts val="3360"/>
              </a:lnSpc>
            </a:pPr>
            <a:r>
              <a:rPr lang="en-US" sz="2799" b="1">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SOCIAL MEDIA</a:t>
            </a:r>
          </a:p>
        </p:txBody>
      </p:sp>
      <p:sp>
        <p:nvSpPr>
          <p:cNvPr id="54" name="TextBox 33">
            <a:extLst>
              <a:ext uri="{FF2B5EF4-FFF2-40B4-BE49-F238E27FC236}">
                <a16:creationId xmlns:a16="http://schemas.microsoft.com/office/drawing/2014/main" id="{75742ADE-E864-11E8-3D4D-0BBD80924E96}"/>
              </a:ext>
            </a:extLst>
          </p:cNvPr>
          <p:cNvSpPr txBox="1"/>
          <p:nvPr/>
        </p:nvSpPr>
        <p:spPr>
          <a:xfrm>
            <a:off x="49858" y="91034"/>
            <a:ext cx="3789478" cy="606320"/>
          </a:xfrm>
          <a:prstGeom prst="rect">
            <a:avLst/>
          </a:prstGeom>
        </p:spPr>
        <p:txBody>
          <a:bodyPr lIns="0" tIns="0" rIns="0" bIns="0" rtlCol="0" anchor="t">
            <a:spAutoFit/>
          </a:bodyPr>
          <a:lstStyle/>
          <a:p>
            <a:pPr>
              <a:lnSpc>
                <a:spcPts val="2379"/>
              </a:lnSpc>
            </a:pPr>
            <a:r>
              <a:rPr lang="en-US" sz="1999"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CANDIDATES APPLY</a:t>
            </a:r>
          </a:p>
          <a:p>
            <a:pPr>
              <a:lnSpc>
                <a:spcPts val="2379"/>
              </a:lnSpc>
            </a:pPr>
            <a:r>
              <a:rPr lang="en-US" sz="1999"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Recruitment Strategies </a:t>
            </a:r>
          </a:p>
        </p:txBody>
      </p:sp>
      <p:sp>
        <p:nvSpPr>
          <p:cNvPr id="55" name="TextBox 34">
            <a:extLst>
              <a:ext uri="{FF2B5EF4-FFF2-40B4-BE49-F238E27FC236}">
                <a16:creationId xmlns:a16="http://schemas.microsoft.com/office/drawing/2014/main" id="{40B3C299-C83E-6F0B-92A7-8325ED753B34}"/>
              </a:ext>
            </a:extLst>
          </p:cNvPr>
          <p:cNvSpPr txBox="1"/>
          <p:nvPr/>
        </p:nvSpPr>
        <p:spPr>
          <a:xfrm>
            <a:off x="493756" y="4257091"/>
            <a:ext cx="3290716" cy="1265667"/>
          </a:xfrm>
          <a:prstGeom prst="rect">
            <a:avLst/>
          </a:prstGeom>
        </p:spPr>
        <p:txBody>
          <a:bodyPr lIns="0" tIns="0" rIns="0" bIns="0" rtlCol="0" anchor="t">
            <a:spAutoFit/>
          </a:bodyPr>
          <a:lstStyle/>
          <a:p>
            <a:pPr>
              <a:lnSpc>
                <a:spcPts val="1960"/>
              </a:lnSpc>
            </a:pPr>
            <a:r>
              <a:rPr lang="en-US" sz="140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Throughout the years, our program has built a database of 5,000+ faculty and staff email addresses from across the state. We rely on gatekeepers to push out information to students.  </a:t>
            </a:r>
          </a:p>
        </p:txBody>
      </p:sp>
      <p:sp>
        <p:nvSpPr>
          <p:cNvPr id="56" name="TextBox 35">
            <a:extLst>
              <a:ext uri="{FF2B5EF4-FFF2-40B4-BE49-F238E27FC236}">
                <a16:creationId xmlns:a16="http://schemas.microsoft.com/office/drawing/2014/main" id="{CDA73E3B-4F9F-DE14-8F2E-A28A7C0BC4F7}"/>
              </a:ext>
            </a:extLst>
          </p:cNvPr>
          <p:cNvSpPr txBox="1"/>
          <p:nvPr/>
        </p:nvSpPr>
        <p:spPr>
          <a:xfrm>
            <a:off x="401445" y="3473893"/>
            <a:ext cx="3383027" cy="403444"/>
          </a:xfrm>
          <a:prstGeom prst="rect">
            <a:avLst/>
          </a:prstGeom>
        </p:spPr>
        <p:txBody>
          <a:bodyPr lIns="0" tIns="0" rIns="0" bIns="0" rtlCol="0" anchor="t">
            <a:spAutoFit/>
          </a:bodyPr>
          <a:lstStyle/>
          <a:p>
            <a:pPr algn="ctr">
              <a:lnSpc>
                <a:spcPts val="3360"/>
              </a:lnSpc>
            </a:pPr>
            <a:r>
              <a:rPr lang="en-US" sz="2799" b="1">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GATEKEEPERS</a:t>
            </a:r>
          </a:p>
        </p:txBody>
      </p:sp>
    </p:spTree>
    <p:extLst>
      <p:ext uri="{BB962C8B-B14F-4D97-AF65-F5344CB8AC3E}">
        <p14:creationId xmlns:p14="http://schemas.microsoft.com/office/powerpoint/2010/main" val="46933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270527" cy="6858000"/>
          </a:xfrm>
          <a:custGeom>
            <a:avLst/>
            <a:gdLst/>
            <a:ahLst/>
            <a:cxnLst/>
            <a:rect l="l" t="t" r="r" b="b"/>
            <a:pathLst>
              <a:path w="19048324" h="12834806">
                <a:moveTo>
                  <a:pt x="0" y="0"/>
                </a:moveTo>
                <a:lnTo>
                  <a:pt x="19048324" y="0"/>
                </a:lnTo>
                <a:lnTo>
                  <a:pt x="19048324" y="12834806"/>
                </a:lnTo>
                <a:lnTo>
                  <a:pt x="0" y="12834806"/>
                </a:lnTo>
                <a:lnTo>
                  <a:pt x="0" y="0"/>
                </a:lnTo>
                <a:close/>
              </a:path>
            </a:pathLst>
          </a:custGeom>
          <a:blipFill>
            <a:blip r:embed="rId2">
              <a:alphaModFix amt="43000"/>
            </a:blip>
            <a:stretch>
              <a:fillRect t="-151" b="-2437"/>
            </a:stretch>
          </a:blipFill>
        </p:spPr>
        <p:txBody>
          <a:bodyPr/>
          <a:lstStyle/>
          <a:p>
            <a:endParaRPr lang="en-US" sz="1200"/>
          </a:p>
        </p:txBody>
      </p:sp>
      <p:sp>
        <p:nvSpPr>
          <p:cNvPr id="6" name="TextBox 6"/>
          <p:cNvSpPr txBox="1"/>
          <p:nvPr/>
        </p:nvSpPr>
        <p:spPr>
          <a:xfrm>
            <a:off x="98052" y="441118"/>
            <a:ext cx="8559060" cy="560025"/>
          </a:xfrm>
          <a:prstGeom prst="rect">
            <a:avLst/>
          </a:prstGeom>
        </p:spPr>
        <p:txBody>
          <a:bodyPr lIns="0" tIns="0" rIns="0" bIns="0" rtlCol="0" anchor="t">
            <a:spAutoFit/>
          </a:bodyPr>
          <a:lstStyle/>
          <a:p>
            <a:pPr>
              <a:lnSpc>
                <a:spcPts val="5425"/>
              </a:lnSpc>
              <a:spcBef>
                <a:spcPct val="0"/>
              </a:spcBef>
            </a:pPr>
            <a:endParaRPr sz="1200"/>
          </a:p>
        </p:txBody>
      </p:sp>
      <p:grpSp>
        <p:nvGrpSpPr>
          <p:cNvPr id="7" name="Group 7"/>
          <p:cNvGrpSpPr/>
          <p:nvPr/>
        </p:nvGrpSpPr>
        <p:grpSpPr>
          <a:xfrm>
            <a:off x="6452168" y="2864153"/>
            <a:ext cx="5691505" cy="3019768"/>
            <a:chOff x="0" y="0"/>
            <a:chExt cx="3542919" cy="1879782"/>
          </a:xfrm>
        </p:grpSpPr>
        <p:sp>
          <p:nvSpPr>
            <p:cNvPr id="8" name="Freeform 8"/>
            <p:cNvSpPr/>
            <p:nvPr/>
          </p:nvSpPr>
          <p:spPr>
            <a:xfrm>
              <a:off x="0" y="0"/>
              <a:ext cx="3542919" cy="1879782"/>
            </a:xfrm>
            <a:custGeom>
              <a:avLst/>
              <a:gdLst/>
              <a:ahLst/>
              <a:cxnLst/>
              <a:rect l="l" t="t" r="r" b="b"/>
              <a:pathLst>
                <a:path w="3542919" h="1879782">
                  <a:moveTo>
                    <a:pt x="39901" y="0"/>
                  </a:moveTo>
                  <a:lnTo>
                    <a:pt x="3503018" y="0"/>
                  </a:lnTo>
                  <a:cubicBezTo>
                    <a:pt x="3513600" y="0"/>
                    <a:pt x="3523749" y="4204"/>
                    <a:pt x="3531232" y="11687"/>
                  </a:cubicBezTo>
                  <a:cubicBezTo>
                    <a:pt x="3538715" y="19170"/>
                    <a:pt x="3542919" y="29319"/>
                    <a:pt x="3542919" y="39901"/>
                  </a:cubicBezTo>
                  <a:lnTo>
                    <a:pt x="3542919" y="1839881"/>
                  </a:lnTo>
                  <a:cubicBezTo>
                    <a:pt x="3542919" y="1850464"/>
                    <a:pt x="3538715" y="1860613"/>
                    <a:pt x="3531232" y="1868096"/>
                  </a:cubicBezTo>
                  <a:cubicBezTo>
                    <a:pt x="3523749" y="1875579"/>
                    <a:pt x="3513600" y="1879782"/>
                    <a:pt x="3503018" y="1879782"/>
                  </a:cubicBezTo>
                  <a:lnTo>
                    <a:pt x="39901" y="1879782"/>
                  </a:lnTo>
                  <a:cubicBezTo>
                    <a:pt x="29319" y="1879782"/>
                    <a:pt x="19170" y="1875579"/>
                    <a:pt x="11687" y="1868096"/>
                  </a:cubicBezTo>
                  <a:cubicBezTo>
                    <a:pt x="4204" y="1860613"/>
                    <a:pt x="0" y="1850464"/>
                    <a:pt x="0" y="1839881"/>
                  </a:cubicBezTo>
                  <a:lnTo>
                    <a:pt x="0" y="39901"/>
                  </a:lnTo>
                  <a:cubicBezTo>
                    <a:pt x="0" y="29319"/>
                    <a:pt x="4204" y="19170"/>
                    <a:pt x="11687" y="11687"/>
                  </a:cubicBezTo>
                  <a:cubicBezTo>
                    <a:pt x="19170" y="4204"/>
                    <a:pt x="29319" y="0"/>
                    <a:pt x="39901" y="0"/>
                  </a:cubicBezTo>
                  <a:close/>
                </a:path>
              </a:pathLst>
            </a:custGeom>
            <a:solidFill>
              <a:srgbClr val="FAFAFC"/>
            </a:solidFill>
          </p:spPr>
          <p:txBody>
            <a:bodyPr/>
            <a:lstStyle/>
            <a:p>
              <a:endParaRPr lang="en-US" sz="1200"/>
            </a:p>
          </p:txBody>
        </p:sp>
        <p:sp>
          <p:nvSpPr>
            <p:cNvPr id="9" name="TextBox 9"/>
            <p:cNvSpPr txBox="1"/>
            <p:nvPr/>
          </p:nvSpPr>
          <p:spPr>
            <a:xfrm>
              <a:off x="0" y="-76200"/>
              <a:ext cx="3542919" cy="1955982"/>
            </a:xfrm>
            <a:prstGeom prst="rect">
              <a:avLst/>
            </a:prstGeom>
          </p:spPr>
          <p:txBody>
            <a:bodyPr lIns="21493" tIns="21493" rIns="21493" bIns="21493" rtlCol="0" anchor="ctr"/>
            <a:lstStyle/>
            <a:p>
              <a:pPr algn="ctr">
                <a:lnSpc>
                  <a:spcPts val="1960"/>
                </a:lnSpc>
              </a:pPr>
              <a:endParaRPr sz="1200"/>
            </a:p>
          </p:txBody>
        </p:sp>
      </p:grpSp>
      <p:grpSp>
        <p:nvGrpSpPr>
          <p:cNvPr id="10" name="Group 10"/>
          <p:cNvGrpSpPr/>
          <p:nvPr/>
        </p:nvGrpSpPr>
        <p:grpSpPr>
          <a:xfrm>
            <a:off x="6509688" y="2909584"/>
            <a:ext cx="5566774" cy="2908881"/>
            <a:chOff x="0" y="0"/>
            <a:chExt cx="3465274" cy="1810756"/>
          </a:xfrm>
        </p:grpSpPr>
        <p:sp>
          <p:nvSpPr>
            <p:cNvPr id="11" name="Freeform 11"/>
            <p:cNvSpPr/>
            <p:nvPr/>
          </p:nvSpPr>
          <p:spPr>
            <a:xfrm>
              <a:off x="0" y="0"/>
              <a:ext cx="3465274" cy="1810756"/>
            </a:xfrm>
            <a:custGeom>
              <a:avLst/>
              <a:gdLst/>
              <a:ahLst/>
              <a:cxnLst/>
              <a:rect l="l" t="t" r="r" b="b"/>
              <a:pathLst>
                <a:path w="3465274" h="1810756">
                  <a:moveTo>
                    <a:pt x="30596" y="0"/>
                  </a:moveTo>
                  <a:lnTo>
                    <a:pt x="3434678" y="0"/>
                  </a:lnTo>
                  <a:cubicBezTo>
                    <a:pt x="3451576" y="0"/>
                    <a:pt x="3465274" y="13698"/>
                    <a:pt x="3465274" y="30596"/>
                  </a:cubicBezTo>
                  <a:lnTo>
                    <a:pt x="3465274" y="1780160"/>
                  </a:lnTo>
                  <a:cubicBezTo>
                    <a:pt x="3465274" y="1797058"/>
                    <a:pt x="3451576" y="1810756"/>
                    <a:pt x="3434678" y="1810756"/>
                  </a:cubicBezTo>
                  <a:lnTo>
                    <a:pt x="30596" y="1810756"/>
                  </a:lnTo>
                  <a:cubicBezTo>
                    <a:pt x="13698" y="1810756"/>
                    <a:pt x="0" y="1797058"/>
                    <a:pt x="0" y="1780160"/>
                  </a:cubicBezTo>
                  <a:lnTo>
                    <a:pt x="0" y="30596"/>
                  </a:lnTo>
                  <a:cubicBezTo>
                    <a:pt x="0" y="13698"/>
                    <a:pt x="13698" y="0"/>
                    <a:pt x="30596" y="0"/>
                  </a:cubicBezTo>
                  <a:close/>
                </a:path>
              </a:pathLst>
            </a:custGeom>
            <a:solidFill>
              <a:srgbClr val="0C8766"/>
            </a:solidFill>
          </p:spPr>
          <p:txBody>
            <a:bodyPr/>
            <a:lstStyle/>
            <a:p>
              <a:endParaRPr lang="en-US" sz="1200"/>
            </a:p>
          </p:txBody>
        </p:sp>
        <p:sp>
          <p:nvSpPr>
            <p:cNvPr id="12" name="TextBox 12"/>
            <p:cNvSpPr txBox="1"/>
            <p:nvPr/>
          </p:nvSpPr>
          <p:spPr>
            <a:xfrm>
              <a:off x="0" y="-76200"/>
              <a:ext cx="3465274" cy="1886956"/>
            </a:xfrm>
            <a:prstGeom prst="rect">
              <a:avLst/>
            </a:prstGeom>
          </p:spPr>
          <p:txBody>
            <a:bodyPr lIns="21493" tIns="21493" rIns="21493" bIns="21493" rtlCol="0" anchor="ctr"/>
            <a:lstStyle/>
            <a:p>
              <a:pPr algn="ctr">
                <a:lnSpc>
                  <a:spcPts val="1960"/>
                </a:lnSpc>
              </a:pPr>
              <a:endParaRPr sz="1200"/>
            </a:p>
          </p:txBody>
        </p:sp>
      </p:grpSp>
      <p:sp>
        <p:nvSpPr>
          <p:cNvPr id="13" name="Freeform 13"/>
          <p:cNvSpPr/>
          <p:nvPr/>
        </p:nvSpPr>
        <p:spPr>
          <a:xfrm>
            <a:off x="6452168" y="5751479"/>
            <a:ext cx="5624293" cy="1106521"/>
          </a:xfrm>
          <a:custGeom>
            <a:avLst/>
            <a:gdLst/>
            <a:ahLst/>
            <a:cxnLst/>
            <a:rect l="l" t="t" r="r" b="b"/>
            <a:pathLst>
              <a:path w="8436440" h="1659782">
                <a:moveTo>
                  <a:pt x="0" y="0"/>
                </a:moveTo>
                <a:lnTo>
                  <a:pt x="8436440" y="0"/>
                </a:lnTo>
                <a:lnTo>
                  <a:pt x="8436440" y="1659782"/>
                </a:lnTo>
                <a:lnTo>
                  <a:pt x="0" y="1659782"/>
                </a:lnTo>
                <a:lnTo>
                  <a:pt x="0" y="0"/>
                </a:lnTo>
                <a:close/>
              </a:path>
            </a:pathLst>
          </a:custGeom>
          <a:blipFill>
            <a:blip r:embed="rId3"/>
            <a:stretch>
              <a:fillRect l="-13347" t="-324353" r="-14602"/>
            </a:stretch>
          </a:blipFill>
        </p:spPr>
        <p:txBody>
          <a:bodyPr/>
          <a:lstStyle/>
          <a:p>
            <a:endParaRPr lang="en-US" sz="1200"/>
          </a:p>
        </p:txBody>
      </p:sp>
      <p:sp>
        <p:nvSpPr>
          <p:cNvPr id="14" name="TextBox 14"/>
          <p:cNvSpPr txBox="1"/>
          <p:nvPr/>
        </p:nvSpPr>
        <p:spPr>
          <a:xfrm>
            <a:off x="6750030" y="3042195"/>
            <a:ext cx="5207001" cy="2021131"/>
          </a:xfrm>
          <a:prstGeom prst="rect">
            <a:avLst/>
          </a:prstGeom>
        </p:spPr>
        <p:txBody>
          <a:bodyPr lIns="0" tIns="0" rIns="0" bIns="0" rtlCol="0" anchor="t">
            <a:spAutoFit/>
          </a:bodyPr>
          <a:lstStyle/>
          <a:p>
            <a:pPr>
              <a:lnSpc>
                <a:spcPts val="4033"/>
              </a:lnSpc>
            </a:pPr>
            <a:r>
              <a:rPr lang="en-US" sz="2880" dirty="0">
                <a:solidFill>
                  <a:srgbClr val="FFFFFF"/>
                </a:solidFill>
                <a:latin typeface="Highway Gothic Expanded"/>
                <a:ea typeface="Highway Gothic Expanded"/>
                <a:cs typeface="Highway Gothic Expanded"/>
                <a:sym typeface="Highway Gothic Expanded"/>
              </a:rPr>
              <a:t>How does participation in a fellowship program impact </a:t>
            </a:r>
          </a:p>
          <a:p>
            <a:pPr>
              <a:lnSpc>
                <a:spcPts val="4033"/>
              </a:lnSpc>
            </a:pPr>
            <a:r>
              <a:rPr lang="en-US" sz="2880" dirty="0">
                <a:solidFill>
                  <a:srgbClr val="FFFFFF"/>
                </a:solidFill>
                <a:latin typeface="Highway Gothic Expanded"/>
                <a:ea typeface="Highway Gothic Expanded"/>
                <a:cs typeface="Highway Gothic Expanded"/>
                <a:sym typeface="Highway Gothic Expanded"/>
              </a:rPr>
              <a:t>long-term public sector employment and retention?</a:t>
            </a:r>
          </a:p>
        </p:txBody>
      </p:sp>
      <p:sp>
        <p:nvSpPr>
          <p:cNvPr id="15" name="TextBox 15"/>
          <p:cNvSpPr txBox="1"/>
          <p:nvPr/>
        </p:nvSpPr>
        <p:spPr>
          <a:xfrm>
            <a:off x="10433521" y="3996184"/>
            <a:ext cx="1378451" cy="685059"/>
          </a:xfrm>
          <a:prstGeom prst="rect">
            <a:avLst/>
          </a:prstGeom>
        </p:spPr>
        <p:txBody>
          <a:bodyPr lIns="0" tIns="0" rIns="0" bIns="0" rtlCol="0" anchor="t">
            <a:spAutoFit/>
          </a:bodyPr>
          <a:lstStyle/>
          <a:p>
            <a:pPr>
              <a:lnSpc>
                <a:spcPts val="6678"/>
              </a:lnSpc>
            </a:pP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56428771-6096-1B6F-4370-800C1B7466DD}"/>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id="{AEDC7771-D96B-43F7-F9E3-882288145B0F}"/>
              </a:ext>
            </a:extLst>
          </p:cNvPr>
          <p:cNvGrpSpPr/>
          <p:nvPr/>
        </p:nvGrpSpPr>
        <p:grpSpPr>
          <a:xfrm>
            <a:off x="-390889" y="0"/>
            <a:ext cx="12582889" cy="691026"/>
            <a:chOff x="0" y="0"/>
            <a:chExt cx="21282171" cy="1168773"/>
          </a:xfrm>
          <a:solidFill>
            <a:srgbClr val="3166CD"/>
          </a:solidFill>
        </p:grpSpPr>
        <p:sp>
          <p:nvSpPr>
            <p:cNvPr id="5" name="Freeform 3">
              <a:extLst>
                <a:ext uri="{FF2B5EF4-FFF2-40B4-BE49-F238E27FC236}">
                  <a16:creationId xmlns:a16="http://schemas.microsoft.com/office/drawing/2014/main" id="{05866228-6E82-7A3F-394B-EFA956A8C9F2}"/>
                </a:ext>
              </a:extLst>
            </p:cNvPr>
            <p:cNvSpPr/>
            <p:nvPr/>
          </p:nvSpPr>
          <p:spPr>
            <a:xfrm>
              <a:off x="0" y="0"/>
              <a:ext cx="21282171" cy="1168773"/>
            </a:xfrm>
            <a:custGeom>
              <a:avLst/>
              <a:gdLst/>
              <a:ahLst/>
              <a:cxnLst/>
              <a:rect l="l" t="t" r="r" b="b"/>
              <a:pathLst>
                <a:path w="21282171" h="1168773">
                  <a:moveTo>
                    <a:pt x="0" y="0"/>
                  </a:moveTo>
                  <a:lnTo>
                    <a:pt x="21282171" y="0"/>
                  </a:lnTo>
                  <a:lnTo>
                    <a:pt x="21282171" y="1168773"/>
                  </a:lnTo>
                  <a:lnTo>
                    <a:pt x="0" y="1168773"/>
                  </a:ln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6" name="Group 8">
            <a:extLst>
              <a:ext uri="{FF2B5EF4-FFF2-40B4-BE49-F238E27FC236}">
                <a16:creationId xmlns:a16="http://schemas.microsoft.com/office/drawing/2014/main" id="{97F1B5B1-D094-73E5-585B-91723B072E3F}"/>
              </a:ext>
            </a:extLst>
          </p:cNvPr>
          <p:cNvGrpSpPr/>
          <p:nvPr/>
        </p:nvGrpSpPr>
        <p:grpSpPr>
          <a:xfrm>
            <a:off x="456309" y="4122236"/>
            <a:ext cx="3383027" cy="1943512"/>
            <a:chOff x="0" y="0"/>
            <a:chExt cx="2993618" cy="1719801"/>
          </a:xfrm>
          <a:solidFill>
            <a:srgbClr val="3166CD"/>
          </a:solidFill>
        </p:grpSpPr>
        <p:sp>
          <p:nvSpPr>
            <p:cNvPr id="7" name="Freeform 9">
              <a:extLst>
                <a:ext uri="{FF2B5EF4-FFF2-40B4-BE49-F238E27FC236}">
                  <a16:creationId xmlns:a16="http://schemas.microsoft.com/office/drawing/2014/main" id="{2209305B-C6FE-6755-0A2C-F48EC3BC5F04}"/>
                </a:ext>
              </a:extLst>
            </p:cNvPr>
            <p:cNvSpPr/>
            <p:nvPr/>
          </p:nvSpPr>
          <p:spPr>
            <a:xfrm>
              <a:off x="0" y="0"/>
              <a:ext cx="2993619" cy="1719801"/>
            </a:xfrm>
            <a:custGeom>
              <a:avLst/>
              <a:gdLst/>
              <a:ahLst/>
              <a:cxnLst/>
              <a:rect l="l" t="t" r="r" b="b"/>
              <a:pathLst>
                <a:path w="2993619" h="1719801">
                  <a:moveTo>
                    <a:pt x="2869158" y="1719800"/>
                  </a:moveTo>
                  <a:lnTo>
                    <a:pt x="124460" y="1719800"/>
                  </a:lnTo>
                  <a:cubicBezTo>
                    <a:pt x="55880" y="1719800"/>
                    <a:pt x="0" y="1663921"/>
                    <a:pt x="0" y="1595340"/>
                  </a:cubicBezTo>
                  <a:lnTo>
                    <a:pt x="0" y="124460"/>
                  </a:lnTo>
                  <a:cubicBezTo>
                    <a:pt x="0" y="55880"/>
                    <a:pt x="55880" y="0"/>
                    <a:pt x="124460" y="0"/>
                  </a:cubicBezTo>
                  <a:lnTo>
                    <a:pt x="2869159" y="0"/>
                  </a:lnTo>
                  <a:cubicBezTo>
                    <a:pt x="2937739" y="0"/>
                    <a:pt x="2993619" y="55880"/>
                    <a:pt x="2993619" y="124460"/>
                  </a:cubicBezTo>
                  <a:lnTo>
                    <a:pt x="2993619" y="1595341"/>
                  </a:lnTo>
                  <a:cubicBezTo>
                    <a:pt x="2993619" y="1663921"/>
                    <a:pt x="2937739" y="1719801"/>
                    <a:pt x="2869159" y="1719801"/>
                  </a:cubicBez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20" name="Group 10">
            <a:extLst>
              <a:ext uri="{FF2B5EF4-FFF2-40B4-BE49-F238E27FC236}">
                <a16:creationId xmlns:a16="http://schemas.microsoft.com/office/drawing/2014/main" id="{DCE7718D-2376-B757-204B-967BE6C82FEB}"/>
              </a:ext>
            </a:extLst>
          </p:cNvPr>
          <p:cNvGrpSpPr/>
          <p:nvPr/>
        </p:nvGrpSpPr>
        <p:grpSpPr>
          <a:xfrm>
            <a:off x="456309" y="3144649"/>
            <a:ext cx="3383027" cy="1375895"/>
            <a:chOff x="0" y="0"/>
            <a:chExt cx="2993618" cy="1217520"/>
          </a:xfrm>
        </p:grpSpPr>
        <p:sp>
          <p:nvSpPr>
            <p:cNvPr id="21" name="Freeform 11">
              <a:extLst>
                <a:ext uri="{FF2B5EF4-FFF2-40B4-BE49-F238E27FC236}">
                  <a16:creationId xmlns:a16="http://schemas.microsoft.com/office/drawing/2014/main" id="{FDB702DD-AA30-E35B-3AC3-4FC183B120FE}"/>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29" name="Group 18">
            <a:extLst>
              <a:ext uri="{FF2B5EF4-FFF2-40B4-BE49-F238E27FC236}">
                <a16:creationId xmlns:a16="http://schemas.microsoft.com/office/drawing/2014/main" id="{28CE2BF1-300D-933E-9FCE-C7FD3047D106}"/>
              </a:ext>
            </a:extLst>
          </p:cNvPr>
          <p:cNvGrpSpPr/>
          <p:nvPr/>
        </p:nvGrpSpPr>
        <p:grpSpPr>
          <a:xfrm>
            <a:off x="4404487" y="4203277"/>
            <a:ext cx="3383027" cy="1862471"/>
            <a:chOff x="0" y="0"/>
            <a:chExt cx="2993618" cy="1648088"/>
          </a:xfrm>
          <a:solidFill>
            <a:srgbClr val="3166CD"/>
          </a:solidFill>
        </p:grpSpPr>
        <p:sp>
          <p:nvSpPr>
            <p:cNvPr id="30" name="Freeform 19">
              <a:extLst>
                <a:ext uri="{FF2B5EF4-FFF2-40B4-BE49-F238E27FC236}">
                  <a16:creationId xmlns:a16="http://schemas.microsoft.com/office/drawing/2014/main" id="{E066DD47-63D7-E927-0EF6-83777B4F8B38}"/>
                </a:ext>
              </a:extLst>
            </p:cNvPr>
            <p:cNvSpPr/>
            <p:nvPr/>
          </p:nvSpPr>
          <p:spPr>
            <a:xfrm>
              <a:off x="0" y="0"/>
              <a:ext cx="2993619" cy="1648089"/>
            </a:xfrm>
            <a:custGeom>
              <a:avLst/>
              <a:gdLst/>
              <a:ahLst/>
              <a:cxnLst/>
              <a:rect l="l" t="t" r="r" b="b"/>
              <a:pathLst>
                <a:path w="2993619" h="1648089">
                  <a:moveTo>
                    <a:pt x="2869158" y="1648088"/>
                  </a:moveTo>
                  <a:lnTo>
                    <a:pt x="124460" y="1648088"/>
                  </a:lnTo>
                  <a:cubicBezTo>
                    <a:pt x="55880" y="1648088"/>
                    <a:pt x="0" y="1592208"/>
                    <a:pt x="0" y="1523628"/>
                  </a:cubicBezTo>
                  <a:lnTo>
                    <a:pt x="0" y="124460"/>
                  </a:lnTo>
                  <a:cubicBezTo>
                    <a:pt x="0" y="55880"/>
                    <a:pt x="55880" y="0"/>
                    <a:pt x="124460" y="0"/>
                  </a:cubicBezTo>
                  <a:lnTo>
                    <a:pt x="2869159" y="0"/>
                  </a:lnTo>
                  <a:cubicBezTo>
                    <a:pt x="2937739" y="0"/>
                    <a:pt x="2993619" y="55880"/>
                    <a:pt x="2993619" y="124460"/>
                  </a:cubicBezTo>
                  <a:lnTo>
                    <a:pt x="2993619" y="1523628"/>
                  </a:lnTo>
                  <a:cubicBezTo>
                    <a:pt x="2993619" y="1592208"/>
                    <a:pt x="2937739" y="1648089"/>
                    <a:pt x="2869159" y="1648089"/>
                  </a:cubicBez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31" name="Group 20">
            <a:extLst>
              <a:ext uri="{FF2B5EF4-FFF2-40B4-BE49-F238E27FC236}">
                <a16:creationId xmlns:a16="http://schemas.microsoft.com/office/drawing/2014/main" id="{5995C2F3-042C-EF23-A1D8-8F5A3F8F9DCF}"/>
              </a:ext>
            </a:extLst>
          </p:cNvPr>
          <p:cNvGrpSpPr/>
          <p:nvPr/>
        </p:nvGrpSpPr>
        <p:grpSpPr>
          <a:xfrm>
            <a:off x="4404487" y="3225689"/>
            <a:ext cx="3383027" cy="1375895"/>
            <a:chOff x="0" y="0"/>
            <a:chExt cx="2993618" cy="1217520"/>
          </a:xfrm>
        </p:grpSpPr>
        <p:sp>
          <p:nvSpPr>
            <p:cNvPr id="32" name="Freeform 21">
              <a:extLst>
                <a:ext uri="{FF2B5EF4-FFF2-40B4-BE49-F238E27FC236}">
                  <a16:creationId xmlns:a16="http://schemas.microsoft.com/office/drawing/2014/main" id="{04CB7273-A736-12FE-CF2D-CF06FBD88801}"/>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33" name="Group 22">
            <a:extLst>
              <a:ext uri="{FF2B5EF4-FFF2-40B4-BE49-F238E27FC236}">
                <a16:creationId xmlns:a16="http://schemas.microsoft.com/office/drawing/2014/main" id="{0FCBC065-D1A4-646D-983A-01D56002C4ED}"/>
              </a:ext>
            </a:extLst>
          </p:cNvPr>
          <p:cNvGrpSpPr/>
          <p:nvPr/>
        </p:nvGrpSpPr>
        <p:grpSpPr>
          <a:xfrm>
            <a:off x="8353341" y="4203277"/>
            <a:ext cx="3383027" cy="1862471"/>
            <a:chOff x="0" y="0"/>
            <a:chExt cx="2993618" cy="1648088"/>
          </a:xfrm>
          <a:solidFill>
            <a:srgbClr val="3166CD"/>
          </a:solidFill>
        </p:grpSpPr>
        <p:sp>
          <p:nvSpPr>
            <p:cNvPr id="34" name="Freeform 23">
              <a:extLst>
                <a:ext uri="{FF2B5EF4-FFF2-40B4-BE49-F238E27FC236}">
                  <a16:creationId xmlns:a16="http://schemas.microsoft.com/office/drawing/2014/main" id="{F0FC67DE-93A7-0D48-516C-D50AC24D825E}"/>
                </a:ext>
              </a:extLst>
            </p:cNvPr>
            <p:cNvSpPr/>
            <p:nvPr/>
          </p:nvSpPr>
          <p:spPr>
            <a:xfrm>
              <a:off x="0" y="0"/>
              <a:ext cx="2993619" cy="1648089"/>
            </a:xfrm>
            <a:custGeom>
              <a:avLst/>
              <a:gdLst/>
              <a:ahLst/>
              <a:cxnLst/>
              <a:rect l="l" t="t" r="r" b="b"/>
              <a:pathLst>
                <a:path w="2993619" h="1648089">
                  <a:moveTo>
                    <a:pt x="2869158" y="1648088"/>
                  </a:moveTo>
                  <a:lnTo>
                    <a:pt x="124460" y="1648088"/>
                  </a:lnTo>
                  <a:cubicBezTo>
                    <a:pt x="55880" y="1648088"/>
                    <a:pt x="0" y="1592208"/>
                    <a:pt x="0" y="1523628"/>
                  </a:cubicBezTo>
                  <a:lnTo>
                    <a:pt x="0" y="124460"/>
                  </a:lnTo>
                  <a:cubicBezTo>
                    <a:pt x="0" y="55880"/>
                    <a:pt x="55880" y="0"/>
                    <a:pt x="124460" y="0"/>
                  </a:cubicBezTo>
                  <a:lnTo>
                    <a:pt x="2869159" y="0"/>
                  </a:lnTo>
                  <a:cubicBezTo>
                    <a:pt x="2937739" y="0"/>
                    <a:pt x="2993619" y="55880"/>
                    <a:pt x="2993619" y="124460"/>
                  </a:cubicBezTo>
                  <a:lnTo>
                    <a:pt x="2993619" y="1523628"/>
                  </a:lnTo>
                  <a:cubicBezTo>
                    <a:pt x="2993619" y="1592208"/>
                    <a:pt x="2937739" y="1648089"/>
                    <a:pt x="2869159" y="1648089"/>
                  </a:cubicBezTo>
                  <a:close/>
                </a:path>
              </a:pathLst>
            </a:custGeom>
            <a:gr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35" name="Group 24">
            <a:extLst>
              <a:ext uri="{FF2B5EF4-FFF2-40B4-BE49-F238E27FC236}">
                <a16:creationId xmlns:a16="http://schemas.microsoft.com/office/drawing/2014/main" id="{15511672-979A-19AF-94B8-B10C83100FB8}"/>
              </a:ext>
            </a:extLst>
          </p:cNvPr>
          <p:cNvGrpSpPr/>
          <p:nvPr/>
        </p:nvGrpSpPr>
        <p:grpSpPr>
          <a:xfrm>
            <a:off x="8353341" y="3225689"/>
            <a:ext cx="3383027" cy="1375895"/>
            <a:chOff x="0" y="0"/>
            <a:chExt cx="2993618" cy="1217520"/>
          </a:xfrm>
        </p:grpSpPr>
        <p:sp>
          <p:nvSpPr>
            <p:cNvPr id="36" name="Freeform 25">
              <a:extLst>
                <a:ext uri="{FF2B5EF4-FFF2-40B4-BE49-F238E27FC236}">
                  <a16:creationId xmlns:a16="http://schemas.microsoft.com/office/drawing/2014/main" id="{73B42D0B-3BEB-31E5-AD7A-6A1DB866C94E}"/>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40" name="Freeform 29">
            <a:extLst>
              <a:ext uri="{FF2B5EF4-FFF2-40B4-BE49-F238E27FC236}">
                <a16:creationId xmlns:a16="http://schemas.microsoft.com/office/drawing/2014/main" id="{7858250A-2493-2364-F83B-E0F2790FDECD}"/>
              </a:ext>
            </a:extLst>
          </p:cNvPr>
          <p:cNvSpPr/>
          <p:nvPr/>
        </p:nvSpPr>
        <p:spPr>
          <a:xfrm>
            <a:off x="4897565" y="1038150"/>
            <a:ext cx="2396871" cy="2529953"/>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1" name="Freeform 30">
            <a:extLst>
              <a:ext uri="{FF2B5EF4-FFF2-40B4-BE49-F238E27FC236}">
                <a16:creationId xmlns:a16="http://schemas.microsoft.com/office/drawing/2014/main" id="{C5A6518D-3AB7-3F55-69C7-D10827753226}"/>
              </a:ext>
            </a:extLst>
          </p:cNvPr>
          <p:cNvSpPr/>
          <p:nvPr/>
        </p:nvSpPr>
        <p:spPr>
          <a:xfrm>
            <a:off x="164650" y="89384"/>
            <a:ext cx="583318" cy="512259"/>
          </a:xfrm>
          <a:custGeom>
            <a:avLst/>
            <a:gdLst/>
            <a:ahLst/>
            <a:cxnLst/>
            <a:rect l="l" t="t" r="r" b="b"/>
            <a:pathLst>
              <a:path w="874977" h="768389">
                <a:moveTo>
                  <a:pt x="0" y="0"/>
                </a:moveTo>
                <a:lnTo>
                  <a:pt x="874977" y="0"/>
                </a:lnTo>
                <a:lnTo>
                  <a:pt x="874977" y="768389"/>
                </a:lnTo>
                <a:lnTo>
                  <a:pt x="0" y="768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2" name="Freeform 31">
            <a:extLst>
              <a:ext uri="{FF2B5EF4-FFF2-40B4-BE49-F238E27FC236}">
                <a16:creationId xmlns:a16="http://schemas.microsoft.com/office/drawing/2014/main" id="{00B54BE6-33F9-0E71-96E4-CCAF1C073731}"/>
              </a:ext>
            </a:extLst>
          </p:cNvPr>
          <p:cNvSpPr/>
          <p:nvPr/>
        </p:nvSpPr>
        <p:spPr>
          <a:xfrm>
            <a:off x="963103" y="1076090"/>
            <a:ext cx="2380933" cy="2492014"/>
          </a:xfrm>
          <a:custGeom>
            <a:avLst/>
            <a:gdLst/>
            <a:ahLst/>
            <a:cxnLst/>
            <a:rect l="l" t="t" r="r" b="b"/>
            <a:pathLst>
              <a:path w="3571400" h="4134761">
                <a:moveTo>
                  <a:pt x="0" y="0"/>
                </a:moveTo>
                <a:lnTo>
                  <a:pt x="3571400" y="0"/>
                </a:lnTo>
                <a:lnTo>
                  <a:pt x="3571400" y="4134761"/>
                </a:lnTo>
                <a:lnTo>
                  <a:pt x="0" y="41347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8" name="Freeform 35">
            <a:extLst>
              <a:ext uri="{FF2B5EF4-FFF2-40B4-BE49-F238E27FC236}">
                <a16:creationId xmlns:a16="http://schemas.microsoft.com/office/drawing/2014/main" id="{CF035AAF-2D91-3CB5-F2E0-D7FBDE4D9AD0}"/>
              </a:ext>
            </a:extLst>
          </p:cNvPr>
          <p:cNvSpPr/>
          <p:nvPr/>
        </p:nvSpPr>
        <p:spPr>
          <a:xfrm>
            <a:off x="8469366" y="1268787"/>
            <a:ext cx="3150978" cy="2299316"/>
          </a:xfrm>
          <a:custGeom>
            <a:avLst/>
            <a:gdLst/>
            <a:ahLst/>
            <a:cxnLst/>
            <a:rect l="l" t="t" r="r" b="b"/>
            <a:pathLst>
              <a:path w="4726467" h="3556667">
                <a:moveTo>
                  <a:pt x="0" y="0"/>
                </a:moveTo>
                <a:lnTo>
                  <a:pt x="4726467" y="0"/>
                </a:lnTo>
                <a:lnTo>
                  <a:pt x="4726467" y="3556667"/>
                </a:lnTo>
                <a:lnTo>
                  <a:pt x="0" y="35566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59" name="TextBox 36">
            <a:extLst>
              <a:ext uri="{FF2B5EF4-FFF2-40B4-BE49-F238E27FC236}">
                <a16:creationId xmlns:a16="http://schemas.microsoft.com/office/drawing/2014/main" id="{96C71E1A-7971-F0EC-3616-09A5064C0930}"/>
              </a:ext>
            </a:extLst>
          </p:cNvPr>
          <p:cNvSpPr txBox="1"/>
          <p:nvPr/>
        </p:nvSpPr>
        <p:spPr>
          <a:xfrm>
            <a:off x="4603601" y="4626983"/>
            <a:ext cx="2984799" cy="1370183"/>
          </a:xfrm>
          <a:prstGeom prst="rect">
            <a:avLst/>
          </a:prstGeom>
          <a:solidFill>
            <a:srgbClr val="3166CD"/>
          </a:solidFill>
        </p:spPr>
        <p:txBody>
          <a:bodyPr lIns="0" tIns="0" rIns="0" bIns="0" rtlCol="0" anchor="t">
            <a:spAutoFit/>
          </a:bodyPr>
          <a:lstStyle/>
          <a:p>
            <a:pPr>
              <a:lnSpc>
                <a:spcPts val="1773"/>
              </a:lnSpc>
            </a:pPr>
            <a:r>
              <a:rPr lang="en-US" sz="1267"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a:rPr>
              <a:t>Our goal is to help ensure candidates understand the contours of our program and how it aligns with their professional goals. Our info sessions are conducted by staff, program participants, and alumni. </a:t>
            </a:r>
          </a:p>
          <a:p>
            <a:pPr>
              <a:lnSpc>
                <a:spcPts val="1773"/>
              </a:lnSpc>
            </a:pPr>
            <a:r>
              <a:rPr lang="en-US" sz="1267"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a:rPr>
              <a:t>We also provide interview tips.  </a:t>
            </a:r>
          </a:p>
        </p:txBody>
      </p:sp>
      <p:sp>
        <p:nvSpPr>
          <p:cNvPr id="60" name="TextBox 37">
            <a:extLst>
              <a:ext uri="{FF2B5EF4-FFF2-40B4-BE49-F238E27FC236}">
                <a16:creationId xmlns:a16="http://schemas.microsoft.com/office/drawing/2014/main" id="{9D372B8E-F82D-FC0C-5DF5-48A25D51D153}"/>
              </a:ext>
            </a:extLst>
          </p:cNvPr>
          <p:cNvSpPr txBox="1"/>
          <p:nvPr/>
        </p:nvSpPr>
        <p:spPr>
          <a:xfrm>
            <a:off x="4404487" y="3826245"/>
            <a:ext cx="3383027" cy="403444"/>
          </a:xfrm>
          <a:prstGeom prst="rect">
            <a:avLst/>
          </a:prstGeom>
        </p:spPr>
        <p:txBody>
          <a:bodyPr lIns="0" tIns="0" rIns="0" bIns="0" rtlCol="0" anchor="t">
            <a:spAutoFit/>
          </a:bodyPr>
          <a:lstStyle/>
          <a:p>
            <a:pPr algn="ctr">
              <a:lnSpc>
                <a:spcPts val="3360"/>
              </a:lnSpc>
            </a:pPr>
            <a:r>
              <a:rPr lang="en-US" sz="2799" b="1">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INFO SESSIONS</a:t>
            </a:r>
          </a:p>
        </p:txBody>
      </p:sp>
      <p:sp>
        <p:nvSpPr>
          <p:cNvPr id="61" name="TextBox 38">
            <a:extLst>
              <a:ext uri="{FF2B5EF4-FFF2-40B4-BE49-F238E27FC236}">
                <a16:creationId xmlns:a16="http://schemas.microsoft.com/office/drawing/2014/main" id="{D17291CC-BC0C-9903-3E44-E44014E4BA39}"/>
              </a:ext>
            </a:extLst>
          </p:cNvPr>
          <p:cNvSpPr txBox="1"/>
          <p:nvPr/>
        </p:nvSpPr>
        <p:spPr>
          <a:xfrm>
            <a:off x="8469366" y="4614284"/>
            <a:ext cx="3150978" cy="1331070"/>
          </a:xfrm>
          <a:prstGeom prst="rect">
            <a:avLst/>
          </a:prstGeom>
        </p:spPr>
        <p:txBody>
          <a:bodyPr lIns="0" tIns="0" rIns="0" bIns="0" rtlCol="0" anchor="t">
            <a:spAutoFit/>
          </a:bodyPr>
          <a:lstStyle/>
          <a:p>
            <a:pPr>
              <a:lnSpc>
                <a:spcPts val="2146"/>
              </a:lnSpc>
            </a:pPr>
            <a:r>
              <a:rPr lang="en-US" sz="1533"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a:rPr>
              <a:t>After candidates interview with our LFNC team, we send the recording and provide feedback. We collect data via google forms and most of this is automated. </a:t>
            </a:r>
          </a:p>
        </p:txBody>
      </p:sp>
      <p:sp>
        <p:nvSpPr>
          <p:cNvPr id="62" name="TextBox 39">
            <a:extLst>
              <a:ext uri="{FF2B5EF4-FFF2-40B4-BE49-F238E27FC236}">
                <a16:creationId xmlns:a16="http://schemas.microsoft.com/office/drawing/2014/main" id="{73E15154-04C2-BA04-F11E-5ABD6C210357}"/>
              </a:ext>
            </a:extLst>
          </p:cNvPr>
          <p:cNvSpPr txBox="1"/>
          <p:nvPr/>
        </p:nvSpPr>
        <p:spPr>
          <a:xfrm>
            <a:off x="8353341" y="3826245"/>
            <a:ext cx="3383027" cy="403444"/>
          </a:xfrm>
          <a:prstGeom prst="rect">
            <a:avLst/>
          </a:prstGeom>
        </p:spPr>
        <p:txBody>
          <a:bodyPr lIns="0" tIns="0" rIns="0" bIns="0" rtlCol="0" anchor="t">
            <a:spAutoFit/>
          </a:bodyPr>
          <a:lstStyle/>
          <a:p>
            <a:pPr algn="ctr">
              <a:lnSpc>
                <a:spcPts val="3360"/>
              </a:lnSpc>
            </a:pPr>
            <a:r>
              <a:rPr lang="en-US" sz="2799"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VIDEO FEEDBACK </a:t>
            </a:r>
          </a:p>
        </p:txBody>
      </p:sp>
      <p:sp>
        <p:nvSpPr>
          <p:cNvPr id="63" name="TextBox 40">
            <a:extLst>
              <a:ext uri="{FF2B5EF4-FFF2-40B4-BE49-F238E27FC236}">
                <a16:creationId xmlns:a16="http://schemas.microsoft.com/office/drawing/2014/main" id="{F9D3A139-5C23-22D8-9763-E96028CA9EDB}"/>
              </a:ext>
            </a:extLst>
          </p:cNvPr>
          <p:cNvSpPr txBox="1"/>
          <p:nvPr/>
        </p:nvSpPr>
        <p:spPr>
          <a:xfrm>
            <a:off x="951952" y="45794"/>
            <a:ext cx="8483396" cy="606320"/>
          </a:xfrm>
          <a:prstGeom prst="rect">
            <a:avLst/>
          </a:prstGeom>
        </p:spPr>
        <p:txBody>
          <a:bodyPr lIns="0" tIns="0" rIns="0" bIns="0" rtlCol="0" anchor="t">
            <a:spAutoFit/>
          </a:bodyPr>
          <a:lstStyle/>
          <a:p>
            <a:pPr>
              <a:lnSpc>
                <a:spcPts val="2379"/>
              </a:lnSpc>
            </a:pPr>
            <a:r>
              <a:rPr lang="en-US" sz="1999">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NORMING AROUND EXPECTATIONS </a:t>
            </a:r>
          </a:p>
          <a:p>
            <a:pPr>
              <a:lnSpc>
                <a:spcPts val="2379"/>
              </a:lnSpc>
            </a:pPr>
            <a:r>
              <a:rPr lang="en-US" sz="1999">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PROFESSIONAL DEVELOPMENT FOR ALL APPLICANTS  </a:t>
            </a:r>
          </a:p>
        </p:txBody>
      </p:sp>
      <p:sp>
        <p:nvSpPr>
          <p:cNvPr id="64" name="TextBox 41">
            <a:extLst>
              <a:ext uri="{FF2B5EF4-FFF2-40B4-BE49-F238E27FC236}">
                <a16:creationId xmlns:a16="http://schemas.microsoft.com/office/drawing/2014/main" id="{F365AEC0-068E-2EC2-2C1F-B14DF8CEFE1C}"/>
              </a:ext>
            </a:extLst>
          </p:cNvPr>
          <p:cNvSpPr txBox="1"/>
          <p:nvPr/>
        </p:nvSpPr>
        <p:spPr>
          <a:xfrm>
            <a:off x="548620" y="4609443"/>
            <a:ext cx="3290716" cy="1328825"/>
          </a:xfrm>
          <a:prstGeom prst="rect">
            <a:avLst/>
          </a:prstGeom>
        </p:spPr>
        <p:txBody>
          <a:bodyPr lIns="0" tIns="0" rIns="0" bIns="0" rtlCol="0" anchor="t">
            <a:spAutoFit/>
          </a:bodyPr>
          <a:lstStyle/>
          <a:p>
            <a:pPr>
              <a:lnSpc>
                <a:spcPts val="2053"/>
              </a:lnSpc>
            </a:pPr>
            <a:r>
              <a:rPr lang="en-US" sz="1466" dirty="0">
                <a:solidFill>
                  <a:schemeClr val="bg1"/>
                </a:solidFill>
                <a:latin typeface="Lato" panose="020F0502020204030203" pitchFamily="34" charset="0"/>
                <a:ea typeface="Lato" panose="020F0502020204030203" pitchFamily="34" charset="0"/>
                <a:cs typeface="Lato" panose="020F0502020204030203" pitchFamily="34" charset="0"/>
                <a:sym typeface="Glacial Indifference"/>
              </a:rPr>
              <a:t>We provide a template for candidates to copy that provides advice and shows how to format a resume and use action verbs. We also edit resumes and provide feedback to our candidates. </a:t>
            </a:r>
          </a:p>
        </p:txBody>
      </p:sp>
      <p:sp>
        <p:nvSpPr>
          <p:cNvPr id="65" name="TextBox 42">
            <a:extLst>
              <a:ext uri="{FF2B5EF4-FFF2-40B4-BE49-F238E27FC236}">
                <a16:creationId xmlns:a16="http://schemas.microsoft.com/office/drawing/2014/main" id="{3062A53A-83C1-61FD-402F-0BC2E2916CA5}"/>
              </a:ext>
            </a:extLst>
          </p:cNvPr>
          <p:cNvSpPr txBox="1"/>
          <p:nvPr/>
        </p:nvSpPr>
        <p:spPr>
          <a:xfrm>
            <a:off x="456309" y="3845295"/>
            <a:ext cx="3383027" cy="380553"/>
          </a:xfrm>
          <a:prstGeom prst="rect">
            <a:avLst/>
          </a:prstGeom>
        </p:spPr>
        <p:txBody>
          <a:bodyPr lIns="0" tIns="0" rIns="0" bIns="0" rtlCol="0" anchor="t">
            <a:spAutoFit/>
          </a:bodyPr>
          <a:lstStyle/>
          <a:p>
            <a:pPr algn="ctr">
              <a:lnSpc>
                <a:spcPts val="3199"/>
              </a:lnSpc>
            </a:pPr>
            <a:r>
              <a:rPr lang="en-US" sz="2666" b="1">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RESUME SUPPORT</a:t>
            </a:r>
          </a:p>
        </p:txBody>
      </p:sp>
    </p:spTree>
    <p:extLst>
      <p:ext uri="{BB962C8B-B14F-4D97-AF65-F5344CB8AC3E}">
        <p14:creationId xmlns:p14="http://schemas.microsoft.com/office/powerpoint/2010/main" val="1644381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45F1-36A1-632E-188B-217B97FE1CD1}"/>
            </a:ext>
          </a:extLst>
        </p:cNvPr>
        <p:cNvGrpSpPr/>
        <p:nvPr/>
      </p:nvGrpSpPr>
      <p:grpSpPr>
        <a:xfrm>
          <a:off x="0" y="0"/>
          <a:ext cx="0" cy="0"/>
          <a:chOff x="0" y="0"/>
          <a:chExt cx="0" cy="0"/>
        </a:xfrm>
      </p:grpSpPr>
      <p:sp>
        <p:nvSpPr>
          <p:cNvPr id="8" name="TextBox 4">
            <a:extLst>
              <a:ext uri="{FF2B5EF4-FFF2-40B4-BE49-F238E27FC236}">
                <a16:creationId xmlns:a16="http://schemas.microsoft.com/office/drawing/2014/main" id="{A1CFF0F7-7DB9-1B4F-4541-CD93EA4DF556}"/>
              </a:ext>
            </a:extLst>
          </p:cNvPr>
          <p:cNvSpPr txBox="1"/>
          <p:nvPr/>
        </p:nvSpPr>
        <p:spPr>
          <a:xfrm>
            <a:off x="45653" y="2175414"/>
            <a:ext cx="3114605" cy="2754216"/>
          </a:xfrm>
          <a:prstGeom prst="rect">
            <a:avLst/>
          </a:prstGeom>
        </p:spPr>
        <p:txBody>
          <a:bodyPr wrap="square" lIns="0" tIns="0" rIns="0" bIns="0" rtlCol="0" anchor="t">
            <a:spAutoFit/>
          </a:bodyPr>
          <a:lstStyle/>
          <a:p>
            <a:pPr algn="ctr">
              <a:lnSpc>
                <a:spcPts val="5472"/>
              </a:lnSpc>
            </a:pPr>
            <a:r>
              <a:rPr lang="en-US" sz="3600" b="1" i="1"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STRATEGIES TO CONNECT </a:t>
            </a:r>
          </a:p>
          <a:p>
            <a:pPr algn="ctr">
              <a:lnSpc>
                <a:spcPts val="5472"/>
              </a:lnSpc>
            </a:pPr>
            <a:r>
              <a:rPr lang="en-US" sz="3600" b="1" i="1"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WITH STUDENTS  </a:t>
            </a:r>
          </a:p>
        </p:txBody>
      </p:sp>
      <p:sp>
        <p:nvSpPr>
          <p:cNvPr id="9" name="TextBox 5">
            <a:extLst>
              <a:ext uri="{FF2B5EF4-FFF2-40B4-BE49-F238E27FC236}">
                <a16:creationId xmlns:a16="http://schemas.microsoft.com/office/drawing/2014/main" id="{A7E7F7E5-1083-4D7A-16DD-FA67AF8A870E}"/>
              </a:ext>
            </a:extLst>
          </p:cNvPr>
          <p:cNvSpPr txBox="1"/>
          <p:nvPr/>
        </p:nvSpPr>
        <p:spPr>
          <a:xfrm>
            <a:off x="93130" y="151406"/>
            <a:ext cx="3114605" cy="1275670"/>
          </a:xfrm>
          <a:prstGeom prst="rect">
            <a:avLst/>
          </a:prstGeom>
        </p:spPr>
        <p:txBody>
          <a:bodyPr wrap="square" lIns="0" tIns="0" rIns="0" bIns="0" rtlCol="0" anchor="t">
            <a:spAutoFit/>
          </a:bodyPr>
          <a:lstStyle/>
          <a:p>
            <a:pPr>
              <a:lnSpc>
                <a:spcPts val="3272"/>
              </a:lnSpc>
            </a:pPr>
            <a:r>
              <a:rPr lang="en-US" sz="2400" b="1" i="1" spc="247"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BUILDING THE </a:t>
            </a:r>
          </a:p>
          <a:p>
            <a:pPr>
              <a:lnSpc>
                <a:spcPts val="3272"/>
              </a:lnSpc>
            </a:pPr>
            <a:r>
              <a:rPr lang="en-US" sz="3305" b="1" i="1" spc="247"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EDU 2 GOVT </a:t>
            </a:r>
          </a:p>
          <a:p>
            <a:pPr>
              <a:lnSpc>
                <a:spcPts val="3272"/>
              </a:lnSpc>
            </a:pPr>
            <a:r>
              <a:rPr lang="en-US" sz="3305" b="1" i="1" spc="247"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PIPELINE  </a:t>
            </a:r>
          </a:p>
        </p:txBody>
      </p:sp>
      <p:sp>
        <p:nvSpPr>
          <p:cNvPr id="2" name="Rectangle 1">
            <a:extLst>
              <a:ext uri="{FF2B5EF4-FFF2-40B4-BE49-F238E27FC236}">
                <a16:creationId xmlns:a16="http://schemas.microsoft.com/office/drawing/2014/main" id="{2396756D-EBF0-3861-95AD-26147EC73D20}"/>
              </a:ext>
            </a:extLst>
          </p:cNvPr>
          <p:cNvSpPr/>
          <p:nvPr/>
        </p:nvSpPr>
        <p:spPr>
          <a:xfrm>
            <a:off x="3176519" y="0"/>
            <a:ext cx="50165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3" name="Rectangle 2">
            <a:extLst>
              <a:ext uri="{FF2B5EF4-FFF2-40B4-BE49-F238E27FC236}">
                <a16:creationId xmlns:a16="http://schemas.microsoft.com/office/drawing/2014/main" id="{86445406-F28C-5AD6-8120-AC4C94930F68}"/>
              </a:ext>
            </a:extLst>
          </p:cNvPr>
          <p:cNvSpPr/>
          <p:nvPr/>
        </p:nvSpPr>
        <p:spPr>
          <a:xfrm>
            <a:off x="7806920" y="0"/>
            <a:ext cx="442466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42B845B8-5A41-FEF4-38D8-E3F628E4BE1D}"/>
              </a:ext>
            </a:extLst>
          </p:cNvPr>
          <p:cNvSpPr txBox="1"/>
          <p:nvPr/>
        </p:nvSpPr>
        <p:spPr>
          <a:xfrm>
            <a:off x="2987040" y="-50772"/>
            <a:ext cx="4819880" cy="6873164"/>
          </a:xfrm>
          <a:prstGeom prst="rect">
            <a:avLst/>
          </a:prstGeom>
          <a:noFill/>
        </p:spPr>
        <p:txBody>
          <a:bodyPr wrap="square">
            <a:spAutoFit/>
          </a:bodyPr>
          <a:lstStyle/>
          <a:p>
            <a:pPr marL="284585" lvl="1">
              <a:lnSpc>
                <a:spcPts val="3690"/>
              </a:lnSpc>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Start locally...</a:t>
            </a:r>
          </a:p>
          <a:p>
            <a:pPr marL="871492" lvl="2" indent="-342900">
              <a:lnSpc>
                <a:spcPts val="2570"/>
              </a:lnSpc>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Reach out to your closest institutions of higher education (Community Colleges, Colleges, &amp; Universities)  </a:t>
            </a:r>
          </a:p>
          <a:p>
            <a:pPr marL="871492" lvl="2" indent="-342900">
              <a:lnSpc>
                <a:spcPts val="2570"/>
              </a:lnSpc>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Search for Career Development Offices - reach out directly to staff member and share information </a:t>
            </a:r>
          </a:p>
          <a:p>
            <a:pPr marL="871492" lvl="2" indent="-342900">
              <a:lnSpc>
                <a:spcPts val="2570"/>
              </a:lnSpc>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Reach out directly to faculty...go to relevant departments</a:t>
            </a:r>
          </a:p>
          <a:p>
            <a:pPr marL="871492" lvl="2" indent="-342900">
              <a:lnSpc>
                <a:spcPts val="2570"/>
              </a:lnSpc>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Reach out directly to service clubs and organizations - particularly staff / faculty advisors</a:t>
            </a:r>
          </a:p>
          <a:p>
            <a:pPr marL="871492" lvl="2" indent="-342900">
              <a:lnSpc>
                <a:spcPts val="2570"/>
              </a:lnSpc>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Build a database of this info! </a:t>
            </a:r>
          </a:p>
          <a:p>
            <a:pPr marL="1234900" lvl="3" indent="-342900">
              <a:lnSpc>
                <a:spcPts val="2570"/>
              </a:lnSpc>
              <a:buFont typeface="Arial" panose="020B0604020202020204" pitchFamily="34" charset="0"/>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Have an intern expand on these contacts for your organization during their service</a:t>
            </a:r>
            <a:endParaRPr lang="en-US" sz="2000"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endParaRPr>
          </a:p>
        </p:txBody>
      </p:sp>
      <p:sp>
        <p:nvSpPr>
          <p:cNvPr id="5" name="TextBox 4">
            <a:extLst>
              <a:ext uri="{FF2B5EF4-FFF2-40B4-BE49-F238E27FC236}">
                <a16:creationId xmlns:a16="http://schemas.microsoft.com/office/drawing/2014/main" id="{ABB3CEF3-878B-EB0D-7BCB-223B67FD48EF}"/>
              </a:ext>
            </a:extLst>
          </p:cNvPr>
          <p:cNvSpPr txBox="1"/>
          <p:nvPr/>
        </p:nvSpPr>
        <p:spPr>
          <a:xfrm>
            <a:off x="7452578" y="-50772"/>
            <a:ext cx="4614140" cy="1900520"/>
          </a:xfrm>
          <a:prstGeom prst="rect">
            <a:avLst/>
          </a:prstGeom>
          <a:noFill/>
        </p:spPr>
        <p:txBody>
          <a:bodyPr wrap="square">
            <a:spAutoFit/>
          </a:bodyPr>
          <a:lstStyle/>
          <a:p>
            <a:pPr marL="284585" lvl="1">
              <a:lnSpc>
                <a:spcPts val="3690"/>
              </a:lnSpc>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Get on Handshake! </a:t>
            </a:r>
          </a:p>
          <a:p>
            <a:pPr marL="792889" lvl="2" indent="-264297">
              <a:lnSpc>
                <a:spcPts val="2570"/>
              </a:lnSpc>
              <a:buFont typeface="Arial"/>
              <a:buChar char="⚬"/>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Most state schools are on handshake and colleges will refer you to post your position there</a:t>
            </a:r>
          </a:p>
        </p:txBody>
      </p:sp>
    </p:spTree>
    <p:extLst>
      <p:ext uri="{BB962C8B-B14F-4D97-AF65-F5344CB8AC3E}">
        <p14:creationId xmlns:p14="http://schemas.microsoft.com/office/powerpoint/2010/main" val="2810362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83"/>
            <a:ext cx="12192000" cy="6860583"/>
          </a:xfrm>
          <a:custGeom>
            <a:avLst/>
            <a:gdLst/>
            <a:ahLst/>
            <a:cxnLst/>
            <a:rect l="l" t="t" r="r" b="b"/>
            <a:pathLst>
              <a:path w="18288000" h="10290874">
                <a:moveTo>
                  <a:pt x="0" y="0"/>
                </a:moveTo>
                <a:lnTo>
                  <a:pt x="18288000" y="0"/>
                </a:lnTo>
                <a:lnTo>
                  <a:pt x="18288000" y="10290874"/>
                </a:lnTo>
                <a:lnTo>
                  <a:pt x="0" y="10290874"/>
                </a:lnTo>
                <a:lnTo>
                  <a:pt x="0" y="0"/>
                </a:lnTo>
                <a:close/>
              </a:path>
            </a:pathLst>
          </a:custGeom>
          <a:blipFill>
            <a:blip r:embed="rId2">
              <a:alphaModFix amt="30000"/>
            </a:blip>
            <a:stretch>
              <a:fillRect t="-16641" b="-16641"/>
            </a:stretch>
          </a:blipFill>
        </p:spPr>
        <p:txBody>
          <a:bodyPr/>
          <a:lstStyle/>
          <a:p>
            <a:endParaRPr lang="en-US" sz="1200"/>
          </a:p>
        </p:txBody>
      </p:sp>
      <p:grpSp>
        <p:nvGrpSpPr>
          <p:cNvPr id="3" name="Group 3"/>
          <p:cNvGrpSpPr/>
          <p:nvPr/>
        </p:nvGrpSpPr>
        <p:grpSpPr>
          <a:xfrm>
            <a:off x="384734" y="950701"/>
            <a:ext cx="2723529" cy="5445018"/>
            <a:chOff x="0" y="0"/>
            <a:chExt cx="3536034" cy="7069420"/>
          </a:xfrm>
        </p:grpSpPr>
        <p:sp>
          <p:nvSpPr>
            <p:cNvPr id="4" name="Freeform 4"/>
            <p:cNvSpPr/>
            <p:nvPr/>
          </p:nvSpPr>
          <p:spPr>
            <a:xfrm>
              <a:off x="0" y="0"/>
              <a:ext cx="3536034" cy="7069420"/>
            </a:xfrm>
            <a:custGeom>
              <a:avLst/>
              <a:gdLst/>
              <a:ahLst/>
              <a:cxnLst/>
              <a:rect l="l" t="t" r="r" b="b"/>
              <a:pathLst>
                <a:path w="3536034" h="7069420">
                  <a:moveTo>
                    <a:pt x="3411574" y="7069420"/>
                  </a:moveTo>
                  <a:lnTo>
                    <a:pt x="124460" y="7069420"/>
                  </a:lnTo>
                  <a:cubicBezTo>
                    <a:pt x="55880" y="7069420"/>
                    <a:pt x="0" y="7013540"/>
                    <a:pt x="0" y="6944960"/>
                  </a:cubicBezTo>
                  <a:lnTo>
                    <a:pt x="0" y="124460"/>
                  </a:lnTo>
                  <a:cubicBezTo>
                    <a:pt x="0" y="55880"/>
                    <a:pt x="55880" y="0"/>
                    <a:pt x="124460" y="0"/>
                  </a:cubicBezTo>
                  <a:lnTo>
                    <a:pt x="3411574" y="0"/>
                  </a:lnTo>
                  <a:cubicBezTo>
                    <a:pt x="3480154" y="0"/>
                    <a:pt x="3536034" y="55880"/>
                    <a:pt x="3536034" y="124460"/>
                  </a:cubicBezTo>
                  <a:lnTo>
                    <a:pt x="3536034" y="6944960"/>
                  </a:lnTo>
                  <a:cubicBezTo>
                    <a:pt x="3536034" y="7013540"/>
                    <a:pt x="3480154" y="7069420"/>
                    <a:pt x="3411574" y="7069420"/>
                  </a:cubicBezTo>
                  <a:close/>
                </a:path>
              </a:pathLst>
            </a:custGeom>
            <a:solidFill>
              <a:srgbClr val="0B3954">
                <a:alpha val="29804"/>
              </a:srgbClr>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5" name="Group 5"/>
          <p:cNvGrpSpPr/>
          <p:nvPr/>
        </p:nvGrpSpPr>
        <p:grpSpPr>
          <a:xfrm>
            <a:off x="3284402" y="950701"/>
            <a:ext cx="2723529" cy="5445018"/>
            <a:chOff x="0" y="0"/>
            <a:chExt cx="3536034" cy="7069420"/>
          </a:xfrm>
        </p:grpSpPr>
        <p:sp>
          <p:nvSpPr>
            <p:cNvPr id="6" name="Freeform 6"/>
            <p:cNvSpPr/>
            <p:nvPr/>
          </p:nvSpPr>
          <p:spPr>
            <a:xfrm>
              <a:off x="0" y="0"/>
              <a:ext cx="3536034" cy="7069420"/>
            </a:xfrm>
            <a:custGeom>
              <a:avLst/>
              <a:gdLst/>
              <a:ahLst/>
              <a:cxnLst/>
              <a:rect l="l" t="t" r="r" b="b"/>
              <a:pathLst>
                <a:path w="3536034" h="7069420">
                  <a:moveTo>
                    <a:pt x="3411574" y="7069420"/>
                  </a:moveTo>
                  <a:lnTo>
                    <a:pt x="124460" y="7069420"/>
                  </a:lnTo>
                  <a:cubicBezTo>
                    <a:pt x="55880" y="7069420"/>
                    <a:pt x="0" y="7013540"/>
                    <a:pt x="0" y="6944960"/>
                  </a:cubicBezTo>
                  <a:lnTo>
                    <a:pt x="0" y="124460"/>
                  </a:lnTo>
                  <a:cubicBezTo>
                    <a:pt x="0" y="55880"/>
                    <a:pt x="55880" y="0"/>
                    <a:pt x="124460" y="0"/>
                  </a:cubicBezTo>
                  <a:lnTo>
                    <a:pt x="3411574" y="0"/>
                  </a:lnTo>
                  <a:cubicBezTo>
                    <a:pt x="3480154" y="0"/>
                    <a:pt x="3536034" y="55880"/>
                    <a:pt x="3536034" y="124460"/>
                  </a:cubicBezTo>
                  <a:lnTo>
                    <a:pt x="3536034" y="6944960"/>
                  </a:lnTo>
                  <a:cubicBezTo>
                    <a:pt x="3536034" y="7013540"/>
                    <a:pt x="3480154" y="7069420"/>
                    <a:pt x="3411574" y="7069420"/>
                  </a:cubicBezTo>
                  <a:close/>
                </a:path>
              </a:pathLst>
            </a:custGeom>
            <a:solidFill>
              <a:srgbClr val="FF773D">
                <a:alpha val="29804"/>
              </a:srgbClr>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7" name="Group 7"/>
          <p:cNvGrpSpPr/>
          <p:nvPr/>
        </p:nvGrpSpPr>
        <p:grpSpPr>
          <a:xfrm>
            <a:off x="6184070" y="950701"/>
            <a:ext cx="2723529" cy="5445018"/>
            <a:chOff x="0" y="0"/>
            <a:chExt cx="3536034" cy="7069420"/>
          </a:xfrm>
        </p:grpSpPr>
        <p:sp>
          <p:nvSpPr>
            <p:cNvPr id="8" name="Freeform 8"/>
            <p:cNvSpPr/>
            <p:nvPr/>
          </p:nvSpPr>
          <p:spPr>
            <a:xfrm>
              <a:off x="0" y="0"/>
              <a:ext cx="3536034" cy="7069420"/>
            </a:xfrm>
            <a:custGeom>
              <a:avLst/>
              <a:gdLst/>
              <a:ahLst/>
              <a:cxnLst/>
              <a:rect l="l" t="t" r="r" b="b"/>
              <a:pathLst>
                <a:path w="3536034" h="7069420">
                  <a:moveTo>
                    <a:pt x="3411574" y="7069420"/>
                  </a:moveTo>
                  <a:lnTo>
                    <a:pt x="124460" y="7069420"/>
                  </a:lnTo>
                  <a:cubicBezTo>
                    <a:pt x="55880" y="7069420"/>
                    <a:pt x="0" y="7013540"/>
                    <a:pt x="0" y="6944960"/>
                  </a:cubicBezTo>
                  <a:lnTo>
                    <a:pt x="0" y="124460"/>
                  </a:lnTo>
                  <a:cubicBezTo>
                    <a:pt x="0" y="55880"/>
                    <a:pt x="55880" y="0"/>
                    <a:pt x="124460" y="0"/>
                  </a:cubicBezTo>
                  <a:lnTo>
                    <a:pt x="3411574" y="0"/>
                  </a:lnTo>
                  <a:cubicBezTo>
                    <a:pt x="3480154" y="0"/>
                    <a:pt x="3536034" y="55880"/>
                    <a:pt x="3536034" y="124460"/>
                  </a:cubicBezTo>
                  <a:lnTo>
                    <a:pt x="3536034" y="6944960"/>
                  </a:lnTo>
                  <a:cubicBezTo>
                    <a:pt x="3536034" y="7013540"/>
                    <a:pt x="3480154" y="7069420"/>
                    <a:pt x="3411574" y="7069420"/>
                  </a:cubicBezTo>
                  <a:close/>
                </a:path>
              </a:pathLst>
            </a:custGeom>
            <a:solidFill>
              <a:srgbClr val="EEC643">
                <a:alpha val="29804"/>
              </a:srgbClr>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9" name="Group 9"/>
          <p:cNvGrpSpPr/>
          <p:nvPr/>
        </p:nvGrpSpPr>
        <p:grpSpPr>
          <a:xfrm>
            <a:off x="9083738" y="825829"/>
            <a:ext cx="2723529" cy="5569889"/>
            <a:chOff x="0" y="-1"/>
            <a:chExt cx="3536034" cy="7231544"/>
          </a:xfrm>
        </p:grpSpPr>
        <p:sp>
          <p:nvSpPr>
            <p:cNvPr id="10" name="Freeform 10"/>
            <p:cNvSpPr/>
            <p:nvPr/>
          </p:nvSpPr>
          <p:spPr>
            <a:xfrm>
              <a:off x="0" y="-1"/>
              <a:ext cx="3536034" cy="7231544"/>
            </a:xfrm>
            <a:custGeom>
              <a:avLst/>
              <a:gdLst/>
              <a:ahLst/>
              <a:cxnLst/>
              <a:rect l="l" t="t" r="r" b="b"/>
              <a:pathLst>
                <a:path w="3536034" h="7069420">
                  <a:moveTo>
                    <a:pt x="3411574" y="7069420"/>
                  </a:moveTo>
                  <a:lnTo>
                    <a:pt x="124460" y="7069420"/>
                  </a:lnTo>
                  <a:cubicBezTo>
                    <a:pt x="55880" y="7069420"/>
                    <a:pt x="0" y="7013540"/>
                    <a:pt x="0" y="6944960"/>
                  </a:cubicBezTo>
                  <a:lnTo>
                    <a:pt x="0" y="124460"/>
                  </a:lnTo>
                  <a:cubicBezTo>
                    <a:pt x="0" y="55880"/>
                    <a:pt x="55880" y="0"/>
                    <a:pt x="124460" y="0"/>
                  </a:cubicBezTo>
                  <a:lnTo>
                    <a:pt x="3411574" y="0"/>
                  </a:lnTo>
                  <a:cubicBezTo>
                    <a:pt x="3480154" y="0"/>
                    <a:pt x="3536034" y="55880"/>
                    <a:pt x="3536034" y="124460"/>
                  </a:cubicBezTo>
                  <a:lnTo>
                    <a:pt x="3536034" y="6944960"/>
                  </a:lnTo>
                  <a:cubicBezTo>
                    <a:pt x="3536034" y="7013540"/>
                    <a:pt x="3480154" y="7069420"/>
                    <a:pt x="3411574" y="7069420"/>
                  </a:cubicBezTo>
                  <a:close/>
                </a:path>
              </a:pathLst>
            </a:custGeom>
            <a:solidFill>
              <a:srgbClr val="383633">
                <a:alpha val="29804"/>
              </a:srgbClr>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1" name="Group 11"/>
          <p:cNvGrpSpPr/>
          <p:nvPr/>
        </p:nvGrpSpPr>
        <p:grpSpPr>
          <a:xfrm>
            <a:off x="384734" y="685800"/>
            <a:ext cx="2723529" cy="529801"/>
            <a:chOff x="0" y="0"/>
            <a:chExt cx="3478269" cy="676619"/>
          </a:xfrm>
        </p:grpSpPr>
        <p:sp>
          <p:nvSpPr>
            <p:cNvPr id="12" name="Freeform 12"/>
            <p:cNvSpPr/>
            <p:nvPr/>
          </p:nvSpPr>
          <p:spPr>
            <a:xfrm>
              <a:off x="0" y="0"/>
              <a:ext cx="3478269" cy="676620"/>
            </a:xfrm>
            <a:custGeom>
              <a:avLst/>
              <a:gdLst/>
              <a:ahLst/>
              <a:cxnLst/>
              <a:rect l="l" t="t" r="r" b="b"/>
              <a:pathLst>
                <a:path w="3478269" h="676620">
                  <a:moveTo>
                    <a:pt x="3353809" y="676619"/>
                  </a:moveTo>
                  <a:lnTo>
                    <a:pt x="124460" y="676619"/>
                  </a:lnTo>
                  <a:cubicBezTo>
                    <a:pt x="55880" y="676619"/>
                    <a:pt x="0" y="620739"/>
                    <a:pt x="0" y="552159"/>
                  </a:cubicBezTo>
                  <a:lnTo>
                    <a:pt x="0" y="124460"/>
                  </a:lnTo>
                  <a:cubicBezTo>
                    <a:pt x="0" y="55880"/>
                    <a:pt x="55880" y="0"/>
                    <a:pt x="124460" y="0"/>
                  </a:cubicBezTo>
                  <a:lnTo>
                    <a:pt x="3353810" y="0"/>
                  </a:lnTo>
                  <a:cubicBezTo>
                    <a:pt x="3422390" y="0"/>
                    <a:pt x="3478269" y="55880"/>
                    <a:pt x="3478269" y="124460"/>
                  </a:cubicBezTo>
                  <a:lnTo>
                    <a:pt x="3478269" y="552160"/>
                  </a:lnTo>
                  <a:cubicBezTo>
                    <a:pt x="3478269" y="620739"/>
                    <a:pt x="3422390" y="676620"/>
                    <a:pt x="3353810" y="676620"/>
                  </a:cubicBezTo>
                  <a:close/>
                </a:path>
              </a:pathLst>
            </a:custGeom>
            <a:solidFill>
              <a:srgbClr val="0B395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3" name="Group 13"/>
          <p:cNvGrpSpPr/>
          <p:nvPr/>
        </p:nvGrpSpPr>
        <p:grpSpPr>
          <a:xfrm>
            <a:off x="3284402" y="685800"/>
            <a:ext cx="2723529" cy="529801"/>
            <a:chOff x="0" y="0"/>
            <a:chExt cx="3478269" cy="676619"/>
          </a:xfrm>
        </p:grpSpPr>
        <p:sp>
          <p:nvSpPr>
            <p:cNvPr id="14" name="Freeform 14"/>
            <p:cNvSpPr/>
            <p:nvPr/>
          </p:nvSpPr>
          <p:spPr>
            <a:xfrm>
              <a:off x="0" y="0"/>
              <a:ext cx="3478269" cy="676620"/>
            </a:xfrm>
            <a:custGeom>
              <a:avLst/>
              <a:gdLst/>
              <a:ahLst/>
              <a:cxnLst/>
              <a:rect l="l" t="t" r="r" b="b"/>
              <a:pathLst>
                <a:path w="3478269" h="676620">
                  <a:moveTo>
                    <a:pt x="3353809" y="676619"/>
                  </a:moveTo>
                  <a:lnTo>
                    <a:pt x="124460" y="676619"/>
                  </a:lnTo>
                  <a:cubicBezTo>
                    <a:pt x="55880" y="676619"/>
                    <a:pt x="0" y="620739"/>
                    <a:pt x="0" y="552159"/>
                  </a:cubicBezTo>
                  <a:lnTo>
                    <a:pt x="0" y="124460"/>
                  </a:lnTo>
                  <a:cubicBezTo>
                    <a:pt x="0" y="55880"/>
                    <a:pt x="55880" y="0"/>
                    <a:pt x="124460" y="0"/>
                  </a:cubicBezTo>
                  <a:lnTo>
                    <a:pt x="3353810" y="0"/>
                  </a:lnTo>
                  <a:cubicBezTo>
                    <a:pt x="3422390" y="0"/>
                    <a:pt x="3478269" y="55880"/>
                    <a:pt x="3478269" y="124460"/>
                  </a:cubicBezTo>
                  <a:lnTo>
                    <a:pt x="3478269" y="552160"/>
                  </a:lnTo>
                  <a:cubicBezTo>
                    <a:pt x="3478269" y="620739"/>
                    <a:pt x="3422390" y="676620"/>
                    <a:pt x="3353810" y="6766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5" name="Group 15"/>
          <p:cNvGrpSpPr/>
          <p:nvPr/>
        </p:nvGrpSpPr>
        <p:grpSpPr>
          <a:xfrm>
            <a:off x="6179646" y="685800"/>
            <a:ext cx="2727953" cy="529801"/>
            <a:chOff x="0" y="0"/>
            <a:chExt cx="3483920" cy="676619"/>
          </a:xfrm>
        </p:grpSpPr>
        <p:sp>
          <p:nvSpPr>
            <p:cNvPr id="16" name="Freeform 16"/>
            <p:cNvSpPr/>
            <p:nvPr/>
          </p:nvSpPr>
          <p:spPr>
            <a:xfrm>
              <a:off x="0" y="0"/>
              <a:ext cx="3483920" cy="676620"/>
            </a:xfrm>
            <a:custGeom>
              <a:avLst/>
              <a:gdLst/>
              <a:ahLst/>
              <a:cxnLst/>
              <a:rect l="l" t="t" r="r" b="b"/>
              <a:pathLst>
                <a:path w="3483920" h="676620">
                  <a:moveTo>
                    <a:pt x="3359460" y="676619"/>
                  </a:moveTo>
                  <a:lnTo>
                    <a:pt x="124460" y="676619"/>
                  </a:lnTo>
                  <a:cubicBezTo>
                    <a:pt x="55880" y="676619"/>
                    <a:pt x="0" y="620739"/>
                    <a:pt x="0" y="552159"/>
                  </a:cubicBezTo>
                  <a:lnTo>
                    <a:pt x="0" y="124460"/>
                  </a:lnTo>
                  <a:cubicBezTo>
                    <a:pt x="0" y="55880"/>
                    <a:pt x="55880" y="0"/>
                    <a:pt x="124460" y="0"/>
                  </a:cubicBezTo>
                  <a:lnTo>
                    <a:pt x="3359460" y="0"/>
                  </a:lnTo>
                  <a:cubicBezTo>
                    <a:pt x="3428040" y="0"/>
                    <a:pt x="3483920" y="55880"/>
                    <a:pt x="3483920" y="124460"/>
                  </a:cubicBezTo>
                  <a:lnTo>
                    <a:pt x="3483920" y="552160"/>
                  </a:lnTo>
                  <a:cubicBezTo>
                    <a:pt x="3483920" y="620739"/>
                    <a:pt x="3428040" y="676620"/>
                    <a:pt x="3359460" y="676620"/>
                  </a:cubicBezTo>
                  <a:close/>
                </a:path>
              </a:pathLst>
            </a:custGeom>
            <a:solidFill>
              <a:srgbClr val="EEC64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7" name="Group 17"/>
          <p:cNvGrpSpPr/>
          <p:nvPr/>
        </p:nvGrpSpPr>
        <p:grpSpPr>
          <a:xfrm>
            <a:off x="9083738" y="685800"/>
            <a:ext cx="2723529" cy="529801"/>
            <a:chOff x="0" y="0"/>
            <a:chExt cx="3478269" cy="676619"/>
          </a:xfrm>
        </p:grpSpPr>
        <p:sp>
          <p:nvSpPr>
            <p:cNvPr id="18" name="Freeform 18"/>
            <p:cNvSpPr/>
            <p:nvPr/>
          </p:nvSpPr>
          <p:spPr>
            <a:xfrm>
              <a:off x="0" y="0"/>
              <a:ext cx="3478269" cy="676620"/>
            </a:xfrm>
            <a:custGeom>
              <a:avLst/>
              <a:gdLst/>
              <a:ahLst/>
              <a:cxnLst/>
              <a:rect l="l" t="t" r="r" b="b"/>
              <a:pathLst>
                <a:path w="3478269" h="676620">
                  <a:moveTo>
                    <a:pt x="3353809" y="676619"/>
                  </a:moveTo>
                  <a:lnTo>
                    <a:pt x="124460" y="676619"/>
                  </a:lnTo>
                  <a:cubicBezTo>
                    <a:pt x="55880" y="676619"/>
                    <a:pt x="0" y="620739"/>
                    <a:pt x="0" y="552159"/>
                  </a:cubicBezTo>
                  <a:lnTo>
                    <a:pt x="0" y="124460"/>
                  </a:lnTo>
                  <a:cubicBezTo>
                    <a:pt x="0" y="55880"/>
                    <a:pt x="55880" y="0"/>
                    <a:pt x="124460" y="0"/>
                  </a:cubicBezTo>
                  <a:lnTo>
                    <a:pt x="3353810" y="0"/>
                  </a:lnTo>
                  <a:cubicBezTo>
                    <a:pt x="3422390" y="0"/>
                    <a:pt x="3478269" y="55880"/>
                    <a:pt x="3478269" y="124460"/>
                  </a:cubicBezTo>
                  <a:lnTo>
                    <a:pt x="3478269" y="552160"/>
                  </a:lnTo>
                  <a:cubicBezTo>
                    <a:pt x="3478269" y="620739"/>
                    <a:pt x="3422390" y="676620"/>
                    <a:pt x="3353810" y="676620"/>
                  </a:cubicBezTo>
                  <a:close/>
                </a:path>
              </a:pathLst>
            </a:custGeom>
            <a:solidFill>
              <a:srgbClr val="38363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19" name="Group 19"/>
          <p:cNvGrpSpPr/>
          <p:nvPr/>
        </p:nvGrpSpPr>
        <p:grpSpPr>
          <a:xfrm>
            <a:off x="429471" y="4023157"/>
            <a:ext cx="2588231" cy="2149043"/>
            <a:chOff x="0" y="0"/>
            <a:chExt cx="557733" cy="463093"/>
          </a:xfrm>
        </p:grpSpPr>
        <p:sp>
          <p:nvSpPr>
            <p:cNvPr id="20" name="Freeform 20"/>
            <p:cNvSpPr/>
            <p:nvPr/>
          </p:nvSpPr>
          <p:spPr>
            <a:xfrm>
              <a:off x="0" y="0"/>
              <a:ext cx="557733" cy="463093"/>
            </a:xfrm>
            <a:custGeom>
              <a:avLst/>
              <a:gdLst/>
              <a:ahLst/>
              <a:cxnLst/>
              <a:rect l="l" t="t" r="r" b="b"/>
              <a:pathLst>
                <a:path w="557733" h="463093">
                  <a:moveTo>
                    <a:pt x="79765" y="0"/>
                  </a:moveTo>
                  <a:lnTo>
                    <a:pt x="477968" y="0"/>
                  </a:lnTo>
                  <a:cubicBezTo>
                    <a:pt x="499123" y="0"/>
                    <a:pt x="519412" y="8404"/>
                    <a:pt x="534370" y="23363"/>
                  </a:cubicBezTo>
                  <a:cubicBezTo>
                    <a:pt x="549329" y="38322"/>
                    <a:pt x="557733" y="58610"/>
                    <a:pt x="557733" y="79765"/>
                  </a:cubicBezTo>
                  <a:lnTo>
                    <a:pt x="557733" y="383328"/>
                  </a:lnTo>
                  <a:cubicBezTo>
                    <a:pt x="557733" y="427381"/>
                    <a:pt x="522021" y="463093"/>
                    <a:pt x="477968" y="463093"/>
                  </a:cubicBezTo>
                  <a:lnTo>
                    <a:pt x="79765" y="463093"/>
                  </a:lnTo>
                  <a:cubicBezTo>
                    <a:pt x="35712" y="463093"/>
                    <a:pt x="0" y="427381"/>
                    <a:pt x="0" y="383328"/>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21" name="TextBox 21"/>
            <p:cNvSpPr txBox="1"/>
            <p:nvPr/>
          </p:nvSpPr>
          <p:spPr>
            <a:xfrm>
              <a:off x="0" y="-38100"/>
              <a:ext cx="557733" cy="501193"/>
            </a:xfrm>
            <a:prstGeom prst="rect">
              <a:avLst/>
            </a:prstGeom>
          </p:spPr>
          <p:txBody>
            <a:bodyPr lIns="33867" tIns="33867" rIns="33867" bIns="33867" rtlCol="0" anchor="ctr"/>
            <a:lstStyle/>
            <a:p>
              <a:pPr algn="ctr">
                <a:lnSpc>
                  <a:spcPts val="1680"/>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Learn negotiation statements</a:t>
              </a:r>
            </a:p>
            <a:p>
              <a:pPr marL="259093" lvl="1" indent="-129546">
                <a:lnSpc>
                  <a:spcPts val="1680"/>
                </a:lnSpc>
                <a:buFont typeface="Arial"/>
                <a:buChar char="•"/>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Yes, I can do that, but what would I give up to make sure I do it in a manner that would be high quality</a:t>
              </a:r>
            </a:p>
            <a:p>
              <a:pPr marL="259093" lvl="1" indent="-129546">
                <a:lnSpc>
                  <a:spcPts val="1680"/>
                </a:lnSpc>
                <a:buFont typeface="Arial"/>
                <a:buChar char="•"/>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I'm a little overwhelmed with all my assignments right now, can we talk about this some more? </a:t>
              </a:r>
            </a:p>
            <a:p>
              <a:pPr marL="259093" lvl="1" indent="-129546">
                <a:lnSpc>
                  <a:spcPts val="1680"/>
                </a:lnSpc>
                <a:buFont typeface="Arial"/>
                <a:buChar char="•"/>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Can I have some time to think about it to see how this would fit considering my other assignments? </a:t>
              </a:r>
            </a:p>
          </p:txBody>
        </p:sp>
      </p:grpSp>
      <p:grpSp>
        <p:nvGrpSpPr>
          <p:cNvPr id="22" name="Group 22"/>
          <p:cNvGrpSpPr/>
          <p:nvPr/>
        </p:nvGrpSpPr>
        <p:grpSpPr>
          <a:xfrm>
            <a:off x="3352051" y="5311119"/>
            <a:ext cx="2588231" cy="891743"/>
            <a:chOff x="0" y="0"/>
            <a:chExt cx="557733" cy="192160"/>
          </a:xfrm>
        </p:grpSpPr>
        <p:sp>
          <p:nvSpPr>
            <p:cNvPr id="23" name="Freeform 23"/>
            <p:cNvSpPr/>
            <p:nvPr/>
          </p:nvSpPr>
          <p:spPr>
            <a:xfrm>
              <a:off x="0" y="0"/>
              <a:ext cx="557733" cy="192160"/>
            </a:xfrm>
            <a:custGeom>
              <a:avLst/>
              <a:gdLst/>
              <a:ahLst/>
              <a:cxnLst/>
              <a:rect l="l" t="t" r="r" b="b"/>
              <a:pathLst>
                <a:path w="557733" h="192160">
                  <a:moveTo>
                    <a:pt x="79765" y="0"/>
                  </a:moveTo>
                  <a:lnTo>
                    <a:pt x="477968" y="0"/>
                  </a:lnTo>
                  <a:cubicBezTo>
                    <a:pt x="499123" y="0"/>
                    <a:pt x="519412" y="8404"/>
                    <a:pt x="534370" y="23363"/>
                  </a:cubicBezTo>
                  <a:cubicBezTo>
                    <a:pt x="549329" y="38322"/>
                    <a:pt x="557733" y="58610"/>
                    <a:pt x="557733" y="79765"/>
                  </a:cubicBezTo>
                  <a:lnTo>
                    <a:pt x="557733" y="112395"/>
                  </a:lnTo>
                  <a:cubicBezTo>
                    <a:pt x="557733" y="156448"/>
                    <a:pt x="522021" y="192160"/>
                    <a:pt x="477968" y="192160"/>
                  </a:cubicBezTo>
                  <a:lnTo>
                    <a:pt x="79765" y="192160"/>
                  </a:lnTo>
                  <a:cubicBezTo>
                    <a:pt x="35712" y="192160"/>
                    <a:pt x="0" y="156448"/>
                    <a:pt x="0" y="112395"/>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24" name="TextBox 24"/>
            <p:cNvSpPr txBox="1"/>
            <p:nvPr/>
          </p:nvSpPr>
          <p:spPr>
            <a:xfrm>
              <a:off x="0" y="-38100"/>
              <a:ext cx="557733" cy="230260"/>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Go to Council / Commissioner Meetings / Staff Meetings</a:t>
              </a:r>
            </a:p>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What are the topics discussed? What products can you prepare?  </a:t>
              </a:r>
            </a:p>
          </p:txBody>
        </p:sp>
      </p:grpSp>
      <p:sp>
        <p:nvSpPr>
          <p:cNvPr id="25" name="TextBox 25"/>
          <p:cNvSpPr txBox="1"/>
          <p:nvPr/>
        </p:nvSpPr>
        <p:spPr>
          <a:xfrm>
            <a:off x="429471" y="882980"/>
            <a:ext cx="2588231" cy="170560"/>
          </a:xfrm>
          <a:prstGeom prst="rect">
            <a:avLst/>
          </a:prstGeom>
        </p:spPr>
        <p:txBody>
          <a:bodyPr lIns="0" tIns="0" rIns="0" bIns="0" rtlCol="0" anchor="t">
            <a:spAutoFit/>
          </a:bodyPr>
          <a:lstStyle/>
          <a:p>
            <a:pPr algn="ctr">
              <a:lnSpc>
                <a:spcPts val="1333"/>
              </a:lnSpc>
              <a:spcBef>
                <a:spcPct val="0"/>
              </a:spcBef>
            </a:pPr>
            <a:r>
              <a:rPr lang="en-US" sz="1667" b="1">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To Say No</a:t>
            </a:r>
          </a:p>
        </p:txBody>
      </p:sp>
      <p:sp>
        <p:nvSpPr>
          <p:cNvPr id="26" name="TextBox 26"/>
          <p:cNvSpPr txBox="1"/>
          <p:nvPr/>
        </p:nvSpPr>
        <p:spPr>
          <a:xfrm>
            <a:off x="3352051" y="882980"/>
            <a:ext cx="2588231" cy="170560"/>
          </a:xfrm>
          <a:prstGeom prst="rect">
            <a:avLst/>
          </a:prstGeom>
        </p:spPr>
        <p:txBody>
          <a:bodyPr lIns="0" tIns="0" rIns="0" bIns="0" rtlCol="0" anchor="t">
            <a:spAutoFit/>
          </a:bodyPr>
          <a:lstStyle/>
          <a:p>
            <a:pPr algn="ctr">
              <a:lnSpc>
                <a:spcPts val="1333"/>
              </a:lnSpc>
              <a:spcBef>
                <a:spcPct val="0"/>
              </a:spcBef>
            </a:pPr>
            <a:r>
              <a:rPr lang="en-US" sz="1667" b="1">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You Want To Do More </a:t>
            </a:r>
          </a:p>
        </p:txBody>
      </p:sp>
      <p:sp>
        <p:nvSpPr>
          <p:cNvPr id="27" name="TextBox 27"/>
          <p:cNvSpPr txBox="1"/>
          <p:nvPr/>
        </p:nvSpPr>
        <p:spPr>
          <a:xfrm>
            <a:off x="6268938" y="882980"/>
            <a:ext cx="2549368" cy="170560"/>
          </a:xfrm>
          <a:prstGeom prst="rect">
            <a:avLst/>
          </a:prstGeom>
        </p:spPr>
        <p:txBody>
          <a:bodyPr lIns="0" tIns="0" rIns="0" bIns="0" rtlCol="0" anchor="t">
            <a:spAutoFit/>
          </a:bodyPr>
          <a:lstStyle/>
          <a:p>
            <a:pPr algn="ctr">
              <a:lnSpc>
                <a:spcPts val="1333"/>
              </a:lnSpc>
              <a:spcBef>
                <a:spcPct val="0"/>
              </a:spcBef>
            </a:pPr>
            <a:r>
              <a:rPr lang="en-US" sz="1667" b="1">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You Need Clarity</a:t>
            </a:r>
          </a:p>
        </p:txBody>
      </p:sp>
      <p:sp>
        <p:nvSpPr>
          <p:cNvPr id="28" name="TextBox 28"/>
          <p:cNvSpPr txBox="1"/>
          <p:nvPr/>
        </p:nvSpPr>
        <p:spPr>
          <a:xfrm>
            <a:off x="9139558" y="781380"/>
            <a:ext cx="2596117" cy="210314"/>
          </a:xfrm>
          <a:prstGeom prst="rect">
            <a:avLst/>
          </a:prstGeom>
        </p:spPr>
        <p:txBody>
          <a:bodyPr lIns="0" tIns="0" rIns="0" bIns="0" rtlCol="0" anchor="t">
            <a:spAutoFit/>
          </a:bodyPr>
          <a:lstStyle/>
          <a:p>
            <a:pPr algn="ctr">
              <a:lnSpc>
                <a:spcPts val="1550"/>
              </a:lnSpc>
            </a:pPr>
            <a:r>
              <a:rPr lang="en-US" sz="1667" b="1">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You Feel Like an Imposter</a:t>
            </a:r>
          </a:p>
        </p:txBody>
      </p:sp>
      <p:sp>
        <p:nvSpPr>
          <p:cNvPr id="29" name="TextBox 29"/>
          <p:cNvSpPr txBox="1"/>
          <p:nvPr/>
        </p:nvSpPr>
        <p:spPr>
          <a:xfrm>
            <a:off x="116005" y="310820"/>
            <a:ext cx="6799825" cy="299441"/>
          </a:xfrm>
          <a:prstGeom prst="rect">
            <a:avLst/>
          </a:prstGeom>
        </p:spPr>
        <p:txBody>
          <a:bodyPr lIns="0" tIns="0" rIns="0" bIns="0" rtlCol="0" anchor="t">
            <a:spAutoFit/>
          </a:bodyPr>
          <a:lstStyle/>
          <a:p>
            <a:pPr>
              <a:lnSpc>
                <a:spcPts val="2293"/>
              </a:lnSpc>
              <a:spcBef>
                <a:spcPct val="0"/>
              </a:spcBef>
            </a:pPr>
            <a:r>
              <a:rPr lang="en-US" sz="2866"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STRATEGIES FOR WHEN... </a:t>
            </a:r>
          </a:p>
        </p:txBody>
      </p:sp>
      <p:grpSp>
        <p:nvGrpSpPr>
          <p:cNvPr id="30" name="Group 30"/>
          <p:cNvGrpSpPr/>
          <p:nvPr/>
        </p:nvGrpSpPr>
        <p:grpSpPr>
          <a:xfrm>
            <a:off x="3352051" y="2670437"/>
            <a:ext cx="2588231" cy="891743"/>
            <a:chOff x="0" y="0"/>
            <a:chExt cx="557733" cy="192160"/>
          </a:xfrm>
        </p:grpSpPr>
        <p:sp>
          <p:nvSpPr>
            <p:cNvPr id="31" name="Freeform 31"/>
            <p:cNvSpPr/>
            <p:nvPr/>
          </p:nvSpPr>
          <p:spPr>
            <a:xfrm>
              <a:off x="0" y="0"/>
              <a:ext cx="557733" cy="192160"/>
            </a:xfrm>
            <a:custGeom>
              <a:avLst/>
              <a:gdLst/>
              <a:ahLst/>
              <a:cxnLst/>
              <a:rect l="l" t="t" r="r" b="b"/>
              <a:pathLst>
                <a:path w="557733" h="192160">
                  <a:moveTo>
                    <a:pt x="79765" y="0"/>
                  </a:moveTo>
                  <a:lnTo>
                    <a:pt x="477968" y="0"/>
                  </a:lnTo>
                  <a:cubicBezTo>
                    <a:pt x="499123" y="0"/>
                    <a:pt x="519412" y="8404"/>
                    <a:pt x="534370" y="23363"/>
                  </a:cubicBezTo>
                  <a:cubicBezTo>
                    <a:pt x="549329" y="38322"/>
                    <a:pt x="557733" y="58610"/>
                    <a:pt x="557733" y="79765"/>
                  </a:cubicBezTo>
                  <a:lnTo>
                    <a:pt x="557733" y="112395"/>
                  </a:lnTo>
                  <a:cubicBezTo>
                    <a:pt x="557733" y="156448"/>
                    <a:pt x="522021" y="192160"/>
                    <a:pt x="477968" y="192160"/>
                  </a:cubicBezTo>
                  <a:lnTo>
                    <a:pt x="79765" y="192160"/>
                  </a:lnTo>
                  <a:cubicBezTo>
                    <a:pt x="35712" y="192160"/>
                    <a:pt x="0" y="156448"/>
                    <a:pt x="0" y="112395"/>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32" name="TextBox 32"/>
            <p:cNvSpPr txBox="1"/>
            <p:nvPr/>
          </p:nvSpPr>
          <p:spPr>
            <a:xfrm>
              <a:off x="0" y="-38100"/>
              <a:ext cx="557733" cy="230260"/>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Seek guidance from other staff if you need more work - check with supervisor first. Consider shadowing other teams.  </a:t>
              </a:r>
            </a:p>
          </p:txBody>
        </p:sp>
      </p:grpSp>
      <p:grpSp>
        <p:nvGrpSpPr>
          <p:cNvPr id="33" name="Group 33"/>
          <p:cNvGrpSpPr/>
          <p:nvPr/>
        </p:nvGrpSpPr>
        <p:grpSpPr>
          <a:xfrm>
            <a:off x="3352051" y="3690364"/>
            <a:ext cx="2588231" cy="682193"/>
            <a:chOff x="0" y="0"/>
            <a:chExt cx="557733" cy="147005"/>
          </a:xfrm>
        </p:grpSpPr>
        <p:sp>
          <p:nvSpPr>
            <p:cNvPr id="34" name="Freeform 34"/>
            <p:cNvSpPr/>
            <p:nvPr/>
          </p:nvSpPr>
          <p:spPr>
            <a:xfrm>
              <a:off x="0" y="0"/>
              <a:ext cx="557733" cy="147005"/>
            </a:xfrm>
            <a:custGeom>
              <a:avLst/>
              <a:gdLst/>
              <a:ahLst/>
              <a:cxnLst/>
              <a:rect l="l" t="t" r="r" b="b"/>
              <a:pathLst>
                <a:path w="557733" h="147005">
                  <a:moveTo>
                    <a:pt x="73502" y="0"/>
                  </a:moveTo>
                  <a:lnTo>
                    <a:pt x="484231" y="0"/>
                  </a:lnTo>
                  <a:cubicBezTo>
                    <a:pt x="503725" y="0"/>
                    <a:pt x="522421" y="7744"/>
                    <a:pt x="536205" y="21528"/>
                  </a:cubicBezTo>
                  <a:cubicBezTo>
                    <a:pt x="549989" y="35313"/>
                    <a:pt x="557733" y="54008"/>
                    <a:pt x="557733" y="73502"/>
                  </a:cubicBezTo>
                  <a:lnTo>
                    <a:pt x="557733" y="73502"/>
                  </a:lnTo>
                  <a:cubicBezTo>
                    <a:pt x="557733" y="114096"/>
                    <a:pt x="524825" y="147005"/>
                    <a:pt x="484231" y="147005"/>
                  </a:cubicBezTo>
                  <a:lnTo>
                    <a:pt x="73502" y="147005"/>
                  </a:lnTo>
                  <a:cubicBezTo>
                    <a:pt x="32908" y="147005"/>
                    <a:pt x="0" y="114096"/>
                    <a:pt x="0" y="73502"/>
                  </a:cubicBezTo>
                  <a:lnTo>
                    <a:pt x="0" y="73502"/>
                  </a:lnTo>
                  <a:cubicBezTo>
                    <a:pt x="0" y="32908"/>
                    <a:pt x="32908" y="0"/>
                    <a:pt x="73502"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35" name="TextBox 35"/>
            <p:cNvSpPr txBox="1"/>
            <p:nvPr/>
          </p:nvSpPr>
          <p:spPr>
            <a:xfrm>
              <a:off x="0" y="-38100"/>
              <a:ext cx="557733" cy="185105"/>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Work on boiler plate projects - creating resources and documents (grant writing)  </a:t>
              </a:r>
            </a:p>
          </p:txBody>
        </p:sp>
      </p:grpSp>
      <p:grpSp>
        <p:nvGrpSpPr>
          <p:cNvPr id="36" name="Group 36"/>
          <p:cNvGrpSpPr/>
          <p:nvPr/>
        </p:nvGrpSpPr>
        <p:grpSpPr>
          <a:xfrm>
            <a:off x="3352051" y="2038269"/>
            <a:ext cx="2588231" cy="503983"/>
            <a:chOff x="0" y="0"/>
            <a:chExt cx="557733" cy="108602"/>
          </a:xfrm>
        </p:grpSpPr>
        <p:sp>
          <p:nvSpPr>
            <p:cNvPr id="37" name="Freeform 37"/>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38" name="TextBox 38"/>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Check in with other fellows - what products are they working on?</a:t>
              </a:r>
            </a:p>
          </p:txBody>
        </p:sp>
      </p:grpSp>
      <p:grpSp>
        <p:nvGrpSpPr>
          <p:cNvPr id="39" name="Group 39"/>
          <p:cNvGrpSpPr/>
          <p:nvPr/>
        </p:nvGrpSpPr>
        <p:grpSpPr>
          <a:xfrm>
            <a:off x="3352051" y="4500741"/>
            <a:ext cx="2588231" cy="682193"/>
            <a:chOff x="0" y="0"/>
            <a:chExt cx="557733" cy="147005"/>
          </a:xfrm>
        </p:grpSpPr>
        <p:sp>
          <p:nvSpPr>
            <p:cNvPr id="40" name="Freeform 40"/>
            <p:cNvSpPr/>
            <p:nvPr/>
          </p:nvSpPr>
          <p:spPr>
            <a:xfrm>
              <a:off x="0" y="0"/>
              <a:ext cx="557733" cy="147005"/>
            </a:xfrm>
            <a:custGeom>
              <a:avLst/>
              <a:gdLst/>
              <a:ahLst/>
              <a:cxnLst/>
              <a:rect l="l" t="t" r="r" b="b"/>
              <a:pathLst>
                <a:path w="557733" h="147005">
                  <a:moveTo>
                    <a:pt x="73502" y="0"/>
                  </a:moveTo>
                  <a:lnTo>
                    <a:pt x="484231" y="0"/>
                  </a:lnTo>
                  <a:cubicBezTo>
                    <a:pt x="503725" y="0"/>
                    <a:pt x="522421" y="7744"/>
                    <a:pt x="536205" y="21528"/>
                  </a:cubicBezTo>
                  <a:cubicBezTo>
                    <a:pt x="549989" y="35313"/>
                    <a:pt x="557733" y="54008"/>
                    <a:pt x="557733" y="73502"/>
                  </a:cubicBezTo>
                  <a:lnTo>
                    <a:pt x="557733" y="73502"/>
                  </a:lnTo>
                  <a:cubicBezTo>
                    <a:pt x="557733" y="114096"/>
                    <a:pt x="524825" y="147005"/>
                    <a:pt x="484231" y="147005"/>
                  </a:cubicBezTo>
                  <a:lnTo>
                    <a:pt x="73502" y="147005"/>
                  </a:lnTo>
                  <a:cubicBezTo>
                    <a:pt x="32908" y="147005"/>
                    <a:pt x="0" y="114096"/>
                    <a:pt x="0" y="73502"/>
                  </a:cubicBezTo>
                  <a:lnTo>
                    <a:pt x="0" y="73502"/>
                  </a:lnTo>
                  <a:cubicBezTo>
                    <a:pt x="0" y="32908"/>
                    <a:pt x="32908" y="0"/>
                    <a:pt x="73502"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41" name="TextBox 41"/>
            <p:cNvSpPr txBox="1"/>
            <p:nvPr/>
          </p:nvSpPr>
          <p:spPr>
            <a:xfrm>
              <a:off x="0" y="-38100"/>
              <a:ext cx="557733" cy="185105"/>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Do the research and propose new projects - "monthly HR check-ins, citizen engagement initiatives, etc." </a:t>
              </a:r>
            </a:p>
          </p:txBody>
        </p:sp>
      </p:grpSp>
      <p:grpSp>
        <p:nvGrpSpPr>
          <p:cNvPr id="42" name="Group 42"/>
          <p:cNvGrpSpPr/>
          <p:nvPr/>
        </p:nvGrpSpPr>
        <p:grpSpPr>
          <a:xfrm>
            <a:off x="3352051" y="1406102"/>
            <a:ext cx="2588231" cy="503983"/>
            <a:chOff x="0" y="0"/>
            <a:chExt cx="557733" cy="108602"/>
          </a:xfrm>
        </p:grpSpPr>
        <p:sp>
          <p:nvSpPr>
            <p:cNvPr id="43" name="Freeform 43"/>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44" name="TextBox 44"/>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Ask your supervisor and come with a plan and options for them to consider.</a:t>
              </a:r>
            </a:p>
          </p:txBody>
        </p:sp>
      </p:grpSp>
      <p:grpSp>
        <p:nvGrpSpPr>
          <p:cNvPr id="45" name="Group 45"/>
          <p:cNvGrpSpPr/>
          <p:nvPr/>
        </p:nvGrpSpPr>
        <p:grpSpPr>
          <a:xfrm>
            <a:off x="429471" y="1406102"/>
            <a:ext cx="2588231" cy="503983"/>
            <a:chOff x="0" y="0"/>
            <a:chExt cx="557733" cy="108602"/>
          </a:xfrm>
        </p:grpSpPr>
        <p:sp>
          <p:nvSpPr>
            <p:cNvPr id="46" name="Freeform 46"/>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47" name="TextBox 47"/>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Know your priorities and communicate them to your supervisor.</a:t>
              </a:r>
            </a:p>
          </p:txBody>
        </p:sp>
      </p:grpSp>
      <p:grpSp>
        <p:nvGrpSpPr>
          <p:cNvPr id="48" name="Group 48"/>
          <p:cNvGrpSpPr/>
          <p:nvPr/>
        </p:nvGrpSpPr>
        <p:grpSpPr>
          <a:xfrm>
            <a:off x="429471" y="2892299"/>
            <a:ext cx="2588231" cy="891743"/>
            <a:chOff x="0" y="0"/>
            <a:chExt cx="557733" cy="192160"/>
          </a:xfrm>
        </p:grpSpPr>
        <p:sp>
          <p:nvSpPr>
            <p:cNvPr id="49" name="Freeform 49"/>
            <p:cNvSpPr/>
            <p:nvPr/>
          </p:nvSpPr>
          <p:spPr>
            <a:xfrm>
              <a:off x="0" y="0"/>
              <a:ext cx="557733" cy="192160"/>
            </a:xfrm>
            <a:custGeom>
              <a:avLst/>
              <a:gdLst/>
              <a:ahLst/>
              <a:cxnLst/>
              <a:rect l="l" t="t" r="r" b="b"/>
              <a:pathLst>
                <a:path w="557733" h="192160">
                  <a:moveTo>
                    <a:pt x="79765" y="0"/>
                  </a:moveTo>
                  <a:lnTo>
                    <a:pt x="477968" y="0"/>
                  </a:lnTo>
                  <a:cubicBezTo>
                    <a:pt x="499123" y="0"/>
                    <a:pt x="519412" y="8404"/>
                    <a:pt x="534370" y="23363"/>
                  </a:cubicBezTo>
                  <a:cubicBezTo>
                    <a:pt x="549329" y="38322"/>
                    <a:pt x="557733" y="58610"/>
                    <a:pt x="557733" y="79765"/>
                  </a:cubicBezTo>
                  <a:lnTo>
                    <a:pt x="557733" y="112395"/>
                  </a:lnTo>
                  <a:cubicBezTo>
                    <a:pt x="557733" y="156448"/>
                    <a:pt x="522021" y="192160"/>
                    <a:pt x="477968" y="192160"/>
                  </a:cubicBezTo>
                  <a:lnTo>
                    <a:pt x="79765" y="192160"/>
                  </a:lnTo>
                  <a:cubicBezTo>
                    <a:pt x="35712" y="192160"/>
                    <a:pt x="0" y="156448"/>
                    <a:pt x="0" y="112395"/>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50" name="TextBox 50"/>
            <p:cNvSpPr txBox="1"/>
            <p:nvPr/>
          </p:nvSpPr>
          <p:spPr>
            <a:xfrm>
              <a:off x="0" y="-38100"/>
              <a:ext cx="557733" cy="230260"/>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Don't just say no...Bring up an alternative and solution to the problem. Remember you are problem solving. </a:t>
              </a:r>
            </a:p>
          </p:txBody>
        </p:sp>
      </p:grpSp>
      <p:grpSp>
        <p:nvGrpSpPr>
          <p:cNvPr id="51" name="Group 51"/>
          <p:cNvGrpSpPr/>
          <p:nvPr/>
        </p:nvGrpSpPr>
        <p:grpSpPr>
          <a:xfrm>
            <a:off x="429471" y="2147016"/>
            <a:ext cx="2588231" cy="503983"/>
            <a:chOff x="0" y="0"/>
            <a:chExt cx="557733" cy="108602"/>
          </a:xfrm>
        </p:grpSpPr>
        <p:sp>
          <p:nvSpPr>
            <p:cNvPr id="52" name="Freeform 52"/>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53" name="TextBox 53"/>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Build trust with your boss and colleagues. Consider the impact of no</a:t>
              </a:r>
            </a:p>
          </p:txBody>
        </p:sp>
      </p:grpSp>
      <p:grpSp>
        <p:nvGrpSpPr>
          <p:cNvPr id="54" name="Group 54"/>
          <p:cNvGrpSpPr/>
          <p:nvPr/>
        </p:nvGrpSpPr>
        <p:grpSpPr>
          <a:xfrm>
            <a:off x="6257763" y="1406102"/>
            <a:ext cx="2588231" cy="503983"/>
            <a:chOff x="0" y="0"/>
            <a:chExt cx="557733" cy="108602"/>
          </a:xfrm>
        </p:grpSpPr>
        <p:sp>
          <p:nvSpPr>
            <p:cNvPr id="55" name="Freeform 55"/>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56" name="TextBox 56"/>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The sooner you ask for clarity - the better. Don't wait. </a:t>
              </a:r>
            </a:p>
          </p:txBody>
        </p:sp>
      </p:grpSp>
      <p:grpSp>
        <p:nvGrpSpPr>
          <p:cNvPr id="57" name="Group 57"/>
          <p:cNvGrpSpPr/>
          <p:nvPr/>
        </p:nvGrpSpPr>
        <p:grpSpPr>
          <a:xfrm>
            <a:off x="6257763" y="2042998"/>
            <a:ext cx="2588231" cy="682193"/>
            <a:chOff x="0" y="0"/>
            <a:chExt cx="557733" cy="147005"/>
          </a:xfrm>
        </p:grpSpPr>
        <p:sp>
          <p:nvSpPr>
            <p:cNvPr id="58" name="Freeform 58"/>
            <p:cNvSpPr/>
            <p:nvPr/>
          </p:nvSpPr>
          <p:spPr>
            <a:xfrm>
              <a:off x="0" y="0"/>
              <a:ext cx="557733" cy="147005"/>
            </a:xfrm>
            <a:custGeom>
              <a:avLst/>
              <a:gdLst/>
              <a:ahLst/>
              <a:cxnLst/>
              <a:rect l="l" t="t" r="r" b="b"/>
              <a:pathLst>
                <a:path w="557733" h="147005">
                  <a:moveTo>
                    <a:pt x="73502" y="0"/>
                  </a:moveTo>
                  <a:lnTo>
                    <a:pt x="484231" y="0"/>
                  </a:lnTo>
                  <a:cubicBezTo>
                    <a:pt x="503725" y="0"/>
                    <a:pt x="522421" y="7744"/>
                    <a:pt x="536205" y="21528"/>
                  </a:cubicBezTo>
                  <a:cubicBezTo>
                    <a:pt x="549989" y="35313"/>
                    <a:pt x="557733" y="54008"/>
                    <a:pt x="557733" y="73502"/>
                  </a:cubicBezTo>
                  <a:lnTo>
                    <a:pt x="557733" y="73502"/>
                  </a:lnTo>
                  <a:cubicBezTo>
                    <a:pt x="557733" y="114096"/>
                    <a:pt x="524825" y="147005"/>
                    <a:pt x="484231" y="147005"/>
                  </a:cubicBezTo>
                  <a:lnTo>
                    <a:pt x="73502" y="147005"/>
                  </a:lnTo>
                  <a:cubicBezTo>
                    <a:pt x="32908" y="147005"/>
                    <a:pt x="0" y="114096"/>
                    <a:pt x="0" y="73502"/>
                  </a:cubicBezTo>
                  <a:lnTo>
                    <a:pt x="0" y="73502"/>
                  </a:lnTo>
                  <a:cubicBezTo>
                    <a:pt x="0" y="32908"/>
                    <a:pt x="32908" y="0"/>
                    <a:pt x="73502"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59" name="TextBox 59"/>
            <p:cNvSpPr txBox="1"/>
            <p:nvPr/>
          </p:nvSpPr>
          <p:spPr>
            <a:xfrm>
              <a:off x="0" y="-38100"/>
              <a:ext cx="557733" cy="185105"/>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Request frequent meetings (one-on-one), quarterly reports, monthly project check-ins.  </a:t>
              </a:r>
            </a:p>
          </p:txBody>
        </p:sp>
      </p:grpSp>
      <p:grpSp>
        <p:nvGrpSpPr>
          <p:cNvPr id="60" name="Group 60"/>
          <p:cNvGrpSpPr/>
          <p:nvPr/>
        </p:nvGrpSpPr>
        <p:grpSpPr>
          <a:xfrm>
            <a:off x="6257763" y="2858104"/>
            <a:ext cx="2588231" cy="682193"/>
            <a:chOff x="0" y="0"/>
            <a:chExt cx="557733" cy="147005"/>
          </a:xfrm>
        </p:grpSpPr>
        <p:sp>
          <p:nvSpPr>
            <p:cNvPr id="61" name="Freeform 61"/>
            <p:cNvSpPr/>
            <p:nvPr/>
          </p:nvSpPr>
          <p:spPr>
            <a:xfrm>
              <a:off x="0" y="0"/>
              <a:ext cx="557733" cy="147005"/>
            </a:xfrm>
            <a:custGeom>
              <a:avLst/>
              <a:gdLst/>
              <a:ahLst/>
              <a:cxnLst/>
              <a:rect l="l" t="t" r="r" b="b"/>
              <a:pathLst>
                <a:path w="557733" h="147005">
                  <a:moveTo>
                    <a:pt x="73502" y="0"/>
                  </a:moveTo>
                  <a:lnTo>
                    <a:pt x="484231" y="0"/>
                  </a:lnTo>
                  <a:cubicBezTo>
                    <a:pt x="503725" y="0"/>
                    <a:pt x="522421" y="7744"/>
                    <a:pt x="536205" y="21528"/>
                  </a:cubicBezTo>
                  <a:cubicBezTo>
                    <a:pt x="549989" y="35313"/>
                    <a:pt x="557733" y="54008"/>
                    <a:pt x="557733" y="73502"/>
                  </a:cubicBezTo>
                  <a:lnTo>
                    <a:pt x="557733" y="73502"/>
                  </a:lnTo>
                  <a:cubicBezTo>
                    <a:pt x="557733" y="114096"/>
                    <a:pt x="524825" y="147005"/>
                    <a:pt x="484231" y="147005"/>
                  </a:cubicBezTo>
                  <a:lnTo>
                    <a:pt x="73502" y="147005"/>
                  </a:lnTo>
                  <a:cubicBezTo>
                    <a:pt x="32908" y="147005"/>
                    <a:pt x="0" y="114096"/>
                    <a:pt x="0" y="73502"/>
                  </a:cubicBezTo>
                  <a:lnTo>
                    <a:pt x="0" y="73502"/>
                  </a:lnTo>
                  <a:cubicBezTo>
                    <a:pt x="0" y="32908"/>
                    <a:pt x="32908" y="0"/>
                    <a:pt x="73502"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62" name="TextBox 62"/>
            <p:cNvSpPr txBox="1"/>
            <p:nvPr/>
          </p:nvSpPr>
          <p:spPr>
            <a:xfrm>
              <a:off x="0" y="-38100"/>
              <a:ext cx="557733" cy="185105"/>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Make sure you have everything in writing - roles and responsibilities to gain clarity. </a:t>
              </a:r>
            </a:p>
          </p:txBody>
        </p:sp>
      </p:grpSp>
      <p:grpSp>
        <p:nvGrpSpPr>
          <p:cNvPr id="63" name="Group 63"/>
          <p:cNvGrpSpPr/>
          <p:nvPr/>
        </p:nvGrpSpPr>
        <p:grpSpPr>
          <a:xfrm>
            <a:off x="6257763" y="3673210"/>
            <a:ext cx="2588231" cy="1101293"/>
            <a:chOff x="0" y="0"/>
            <a:chExt cx="557733" cy="237316"/>
          </a:xfrm>
        </p:grpSpPr>
        <p:sp>
          <p:nvSpPr>
            <p:cNvPr id="64" name="Freeform 64"/>
            <p:cNvSpPr/>
            <p:nvPr/>
          </p:nvSpPr>
          <p:spPr>
            <a:xfrm>
              <a:off x="0" y="0"/>
              <a:ext cx="557733" cy="237316"/>
            </a:xfrm>
            <a:custGeom>
              <a:avLst/>
              <a:gdLst/>
              <a:ahLst/>
              <a:cxnLst/>
              <a:rect l="l" t="t" r="r" b="b"/>
              <a:pathLst>
                <a:path w="557733" h="237316">
                  <a:moveTo>
                    <a:pt x="79765" y="0"/>
                  </a:moveTo>
                  <a:lnTo>
                    <a:pt x="477968" y="0"/>
                  </a:lnTo>
                  <a:cubicBezTo>
                    <a:pt x="499123" y="0"/>
                    <a:pt x="519412" y="8404"/>
                    <a:pt x="534370" y="23363"/>
                  </a:cubicBezTo>
                  <a:cubicBezTo>
                    <a:pt x="549329" y="38322"/>
                    <a:pt x="557733" y="58610"/>
                    <a:pt x="557733" y="79765"/>
                  </a:cubicBezTo>
                  <a:lnTo>
                    <a:pt x="557733" y="157550"/>
                  </a:lnTo>
                  <a:cubicBezTo>
                    <a:pt x="557733" y="201604"/>
                    <a:pt x="522021" y="237316"/>
                    <a:pt x="477968" y="237316"/>
                  </a:cubicBezTo>
                  <a:lnTo>
                    <a:pt x="79765" y="237316"/>
                  </a:lnTo>
                  <a:cubicBezTo>
                    <a:pt x="58610" y="237316"/>
                    <a:pt x="38322" y="228912"/>
                    <a:pt x="23363" y="213953"/>
                  </a:cubicBezTo>
                  <a:cubicBezTo>
                    <a:pt x="8404" y="198994"/>
                    <a:pt x="0" y="178705"/>
                    <a:pt x="0" y="157550"/>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65" name="TextBox 65"/>
            <p:cNvSpPr txBox="1"/>
            <p:nvPr/>
          </p:nvSpPr>
          <p:spPr>
            <a:xfrm>
              <a:off x="0" y="-38100"/>
              <a:ext cx="557733" cy="275416"/>
            </a:xfrm>
            <a:prstGeom prst="rect">
              <a:avLst/>
            </a:prstGeom>
          </p:spPr>
          <p:txBody>
            <a:bodyPr lIns="33867" tIns="33867" rIns="33867" bIns="33867" rtlCol="0" anchor="ctr"/>
            <a:lstStyle/>
            <a:p>
              <a:pPr algn="ctr">
                <a:lnSpc>
                  <a:spcPts val="1680"/>
                </a:lnSpc>
              </a:pPr>
              <a:r>
                <a:rPr lang="en-US" sz="11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Ask about how you are accountable for work and assignments? How is performance measured? Understanding your evaluation can help you gain clarity.  </a:t>
              </a:r>
            </a:p>
          </p:txBody>
        </p:sp>
      </p:grpSp>
      <p:grpSp>
        <p:nvGrpSpPr>
          <p:cNvPr id="66" name="Group 66"/>
          <p:cNvGrpSpPr/>
          <p:nvPr/>
        </p:nvGrpSpPr>
        <p:grpSpPr>
          <a:xfrm>
            <a:off x="9156928" y="1406102"/>
            <a:ext cx="2588231" cy="682193"/>
            <a:chOff x="0" y="0"/>
            <a:chExt cx="557733" cy="147005"/>
          </a:xfrm>
        </p:grpSpPr>
        <p:sp>
          <p:nvSpPr>
            <p:cNvPr id="67" name="Freeform 67"/>
            <p:cNvSpPr/>
            <p:nvPr/>
          </p:nvSpPr>
          <p:spPr>
            <a:xfrm>
              <a:off x="0" y="0"/>
              <a:ext cx="557733" cy="147005"/>
            </a:xfrm>
            <a:custGeom>
              <a:avLst/>
              <a:gdLst/>
              <a:ahLst/>
              <a:cxnLst/>
              <a:rect l="l" t="t" r="r" b="b"/>
              <a:pathLst>
                <a:path w="557733" h="147005">
                  <a:moveTo>
                    <a:pt x="73502" y="0"/>
                  </a:moveTo>
                  <a:lnTo>
                    <a:pt x="484231" y="0"/>
                  </a:lnTo>
                  <a:cubicBezTo>
                    <a:pt x="503725" y="0"/>
                    <a:pt x="522421" y="7744"/>
                    <a:pt x="536205" y="21528"/>
                  </a:cubicBezTo>
                  <a:cubicBezTo>
                    <a:pt x="549989" y="35313"/>
                    <a:pt x="557733" y="54008"/>
                    <a:pt x="557733" y="73502"/>
                  </a:cubicBezTo>
                  <a:lnTo>
                    <a:pt x="557733" y="73502"/>
                  </a:lnTo>
                  <a:cubicBezTo>
                    <a:pt x="557733" y="114096"/>
                    <a:pt x="524825" y="147005"/>
                    <a:pt x="484231" y="147005"/>
                  </a:cubicBezTo>
                  <a:lnTo>
                    <a:pt x="73502" y="147005"/>
                  </a:lnTo>
                  <a:cubicBezTo>
                    <a:pt x="32908" y="147005"/>
                    <a:pt x="0" y="114096"/>
                    <a:pt x="0" y="73502"/>
                  </a:cubicBezTo>
                  <a:lnTo>
                    <a:pt x="0" y="73502"/>
                  </a:lnTo>
                  <a:cubicBezTo>
                    <a:pt x="0" y="32908"/>
                    <a:pt x="32908" y="0"/>
                    <a:pt x="73502"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68" name="TextBox 68"/>
            <p:cNvSpPr txBox="1"/>
            <p:nvPr/>
          </p:nvSpPr>
          <p:spPr>
            <a:xfrm>
              <a:off x="0" y="-38100"/>
              <a:ext cx="557733" cy="185105"/>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Acknowledge your fears come from imposter syndrome. Name the problem.</a:t>
              </a:r>
            </a:p>
          </p:txBody>
        </p:sp>
      </p:grpSp>
      <p:grpSp>
        <p:nvGrpSpPr>
          <p:cNvPr id="69" name="Group 69"/>
          <p:cNvGrpSpPr/>
          <p:nvPr/>
        </p:nvGrpSpPr>
        <p:grpSpPr>
          <a:xfrm>
            <a:off x="9156928" y="2210670"/>
            <a:ext cx="2588231" cy="682193"/>
            <a:chOff x="0" y="0"/>
            <a:chExt cx="557733" cy="147005"/>
          </a:xfrm>
        </p:grpSpPr>
        <p:sp>
          <p:nvSpPr>
            <p:cNvPr id="70" name="Freeform 70"/>
            <p:cNvSpPr/>
            <p:nvPr/>
          </p:nvSpPr>
          <p:spPr>
            <a:xfrm>
              <a:off x="0" y="0"/>
              <a:ext cx="557733" cy="147005"/>
            </a:xfrm>
            <a:custGeom>
              <a:avLst/>
              <a:gdLst/>
              <a:ahLst/>
              <a:cxnLst/>
              <a:rect l="l" t="t" r="r" b="b"/>
              <a:pathLst>
                <a:path w="557733" h="147005">
                  <a:moveTo>
                    <a:pt x="73502" y="0"/>
                  </a:moveTo>
                  <a:lnTo>
                    <a:pt x="484231" y="0"/>
                  </a:lnTo>
                  <a:cubicBezTo>
                    <a:pt x="503725" y="0"/>
                    <a:pt x="522421" y="7744"/>
                    <a:pt x="536205" y="21528"/>
                  </a:cubicBezTo>
                  <a:cubicBezTo>
                    <a:pt x="549989" y="35313"/>
                    <a:pt x="557733" y="54008"/>
                    <a:pt x="557733" y="73502"/>
                  </a:cubicBezTo>
                  <a:lnTo>
                    <a:pt x="557733" y="73502"/>
                  </a:lnTo>
                  <a:cubicBezTo>
                    <a:pt x="557733" y="114096"/>
                    <a:pt x="524825" y="147005"/>
                    <a:pt x="484231" y="147005"/>
                  </a:cubicBezTo>
                  <a:lnTo>
                    <a:pt x="73502" y="147005"/>
                  </a:lnTo>
                  <a:cubicBezTo>
                    <a:pt x="32908" y="147005"/>
                    <a:pt x="0" y="114096"/>
                    <a:pt x="0" y="73502"/>
                  </a:cubicBezTo>
                  <a:lnTo>
                    <a:pt x="0" y="73502"/>
                  </a:lnTo>
                  <a:cubicBezTo>
                    <a:pt x="0" y="32908"/>
                    <a:pt x="32908" y="0"/>
                    <a:pt x="73502"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71" name="TextBox 71"/>
            <p:cNvSpPr txBox="1"/>
            <p:nvPr/>
          </p:nvSpPr>
          <p:spPr>
            <a:xfrm>
              <a:off x="0" y="-38100"/>
              <a:ext cx="557733" cy="185105"/>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Share your fears with your cohort members and trusted colleagues in the workplace.  </a:t>
              </a:r>
            </a:p>
          </p:txBody>
        </p:sp>
      </p:grpSp>
      <p:grpSp>
        <p:nvGrpSpPr>
          <p:cNvPr id="72" name="Group 72"/>
          <p:cNvGrpSpPr/>
          <p:nvPr/>
        </p:nvGrpSpPr>
        <p:grpSpPr>
          <a:xfrm>
            <a:off x="9156928" y="3015237"/>
            <a:ext cx="2588231" cy="503983"/>
            <a:chOff x="0" y="0"/>
            <a:chExt cx="557733" cy="108602"/>
          </a:xfrm>
        </p:grpSpPr>
        <p:sp>
          <p:nvSpPr>
            <p:cNvPr id="73" name="Freeform 73"/>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74" name="TextBox 74"/>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Stop comparing yourself to others. </a:t>
              </a:r>
            </a:p>
          </p:txBody>
        </p:sp>
      </p:grpSp>
      <p:grpSp>
        <p:nvGrpSpPr>
          <p:cNvPr id="75" name="Group 75"/>
          <p:cNvGrpSpPr/>
          <p:nvPr/>
        </p:nvGrpSpPr>
        <p:grpSpPr>
          <a:xfrm>
            <a:off x="9156928" y="3641595"/>
            <a:ext cx="2588231" cy="503983"/>
            <a:chOff x="0" y="0"/>
            <a:chExt cx="557733" cy="108602"/>
          </a:xfrm>
        </p:grpSpPr>
        <p:sp>
          <p:nvSpPr>
            <p:cNvPr id="76" name="Freeform 76"/>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77" name="TextBox 77"/>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Write down everything you do that you are proud of every single day. </a:t>
              </a:r>
            </a:p>
          </p:txBody>
        </p:sp>
      </p:grpSp>
      <p:grpSp>
        <p:nvGrpSpPr>
          <p:cNvPr id="78" name="Group 78"/>
          <p:cNvGrpSpPr/>
          <p:nvPr/>
        </p:nvGrpSpPr>
        <p:grpSpPr>
          <a:xfrm>
            <a:off x="9156928" y="4267953"/>
            <a:ext cx="2588231" cy="682193"/>
            <a:chOff x="0" y="0"/>
            <a:chExt cx="557733" cy="147005"/>
          </a:xfrm>
        </p:grpSpPr>
        <p:sp>
          <p:nvSpPr>
            <p:cNvPr id="79" name="Freeform 79"/>
            <p:cNvSpPr/>
            <p:nvPr/>
          </p:nvSpPr>
          <p:spPr>
            <a:xfrm>
              <a:off x="0" y="0"/>
              <a:ext cx="557733" cy="147005"/>
            </a:xfrm>
            <a:custGeom>
              <a:avLst/>
              <a:gdLst/>
              <a:ahLst/>
              <a:cxnLst/>
              <a:rect l="l" t="t" r="r" b="b"/>
              <a:pathLst>
                <a:path w="557733" h="147005">
                  <a:moveTo>
                    <a:pt x="73502" y="0"/>
                  </a:moveTo>
                  <a:lnTo>
                    <a:pt x="484231" y="0"/>
                  </a:lnTo>
                  <a:cubicBezTo>
                    <a:pt x="503725" y="0"/>
                    <a:pt x="522421" y="7744"/>
                    <a:pt x="536205" y="21528"/>
                  </a:cubicBezTo>
                  <a:cubicBezTo>
                    <a:pt x="549989" y="35313"/>
                    <a:pt x="557733" y="54008"/>
                    <a:pt x="557733" y="73502"/>
                  </a:cubicBezTo>
                  <a:lnTo>
                    <a:pt x="557733" y="73502"/>
                  </a:lnTo>
                  <a:cubicBezTo>
                    <a:pt x="557733" y="114096"/>
                    <a:pt x="524825" y="147005"/>
                    <a:pt x="484231" y="147005"/>
                  </a:cubicBezTo>
                  <a:lnTo>
                    <a:pt x="73502" y="147005"/>
                  </a:lnTo>
                  <a:cubicBezTo>
                    <a:pt x="32908" y="147005"/>
                    <a:pt x="0" y="114096"/>
                    <a:pt x="0" y="73502"/>
                  </a:cubicBezTo>
                  <a:lnTo>
                    <a:pt x="0" y="73502"/>
                  </a:lnTo>
                  <a:cubicBezTo>
                    <a:pt x="0" y="32908"/>
                    <a:pt x="32908" y="0"/>
                    <a:pt x="73502"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80" name="TextBox 80"/>
            <p:cNvSpPr txBox="1"/>
            <p:nvPr/>
          </p:nvSpPr>
          <p:spPr>
            <a:xfrm>
              <a:off x="0" y="-38100"/>
              <a:ext cx="557733" cy="185105"/>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Take luck out of the equation. Acknowledge your hard work to get where you are today. </a:t>
              </a:r>
            </a:p>
          </p:txBody>
        </p:sp>
      </p:grpSp>
      <p:grpSp>
        <p:nvGrpSpPr>
          <p:cNvPr id="81" name="Group 81"/>
          <p:cNvGrpSpPr/>
          <p:nvPr/>
        </p:nvGrpSpPr>
        <p:grpSpPr>
          <a:xfrm>
            <a:off x="9156928" y="5072521"/>
            <a:ext cx="2588231" cy="503983"/>
            <a:chOff x="0" y="0"/>
            <a:chExt cx="557733" cy="108602"/>
          </a:xfrm>
        </p:grpSpPr>
        <p:sp>
          <p:nvSpPr>
            <p:cNvPr id="82" name="Freeform 82"/>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83" name="TextBox 83"/>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Reframe negative thoughts - engage in positive self-talk.  </a:t>
              </a:r>
            </a:p>
          </p:txBody>
        </p:sp>
      </p:grpSp>
      <p:grpSp>
        <p:nvGrpSpPr>
          <p:cNvPr id="84" name="Group 84"/>
          <p:cNvGrpSpPr/>
          <p:nvPr/>
        </p:nvGrpSpPr>
        <p:grpSpPr>
          <a:xfrm>
            <a:off x="9156928" y="5698879"/>
            <a:ext cx="2588231" cy="503983"/>
            <a:chOff x="0" y="0"/>
            <a:chExt cx="557733" cy="108602"/>
          </a:xfrm>
        </p:grpSpPr>
        <p:sp>
          <p:nvSpPr>
            <p:cNvPr id="85" name="Freeform 85"/>
            <p:cNvSpPr/>
            <p:nvPr/>
          </p:nvSpPr>
          <p:spPr>
            <a:xfrm>
              <a:off x="0" y="0"/>
              <a:ext cx="557733" cy="108602"/>
            </a:xfrm>
            <a:custGeom>
              <a:avLst/>
              <a:gdLst/>
              <a:ahLst/>
              <a:cxnLst/>
              <a:rect l="l" t="t" r="r" b="b"/>
              <a:pathLst>
                <a:path w="557733" h="108602">
                  <a:moveTo>
                    <a:pt x="54301" y="0"/>
                  </a:moveTo>
                  <a:lnTo>
                    <a:pt x="503432" y="0"/>
                  </a:lnTo>
                  <a:cubicBezTo>
                    <a:pt x="517834" y="0"/>
                    <a:pt x="531645" y="5721"/>
                    <a:pt x="541829" y="15904"/>
                  </a:cubicBezTo>
                  <a:cubicBezTo>
                    <a:pt x="552012" y="26088"/>
                    <a:pt x="557733" y="39900"/>
                    <a:pt x="557733" y="54301"/>
                  </a:cubicBezTo>
                  <a:lnTo>
                    <a:pt x="557733" y="54301"/>
                  </a:lnTo>
                  <a:cubicBezTo>
                    <a:pt x="557733" y="84291"/>
                    <a:pt x="533422" y="108602"/>
                    <a:pt x="503432" y="108602"/>
                  </a:cubicBezTo>
                  <a:lnTo>
                    <a:pt x="54301" y="108602"/>
                  </a:lnTo>
                  <a:cubicBezTo>
                    <a:pt x="24311" y="108602"/>
                    <a:pt x="0" y="84291"/>
                    <a:pt x="0" y="54301"/>
                  </a:cubicBezTo>
                  <a:lnTo>
                    <a:pt x="0" y="54301"/>
                  </a:lnTo>
                  <a:cubicBezTo>
                    <a:pt x="0" y="24311"/>
                    <a:pt x="24311" y="0"/>
                    <a:pt x="54301"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86" name="TextBox 86"/>
            <p:cNvSpPr txBox="1"/>
            <p:nvPr/>
          </p:nvSpPr>
          <p:spPr>
            <a:xfrm>
              <a:off x="0" y="-38100"/>
              <a:ext cx="557733" cy="146702"/>
            </a:xfrm>
            <a:prstGeom prst="rect">
              <a:avLst/>
            </a:prstGeom>
          </p:spPr>
          <p:txBody>
            <a:bodyPr lIns="33867" tIns="33867" rIns="33867" bIns="33867" rtlCol="0" anchor="ctr"/>
            <a:lstStyle/>
            <a:p>
              <a:pPr algn="ctr">
                <a:lnSpc>
                  <a:spcPts val="1680"/>
                </a:lnSpc>
              </a:pPr>
              <a:r>
                <a:rPr lang="en-US" sz="11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Increase your connections in the workplace and community.  </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6967" y="4749882"/>
            <a:ext cx="7901837" cy="2108118"/>
            <a:chOff x="0" y="0"/>
            <a:chExt cx="23911130" cy="6379210"/>
          </a:xfrm>
        </p:grpSpPr>
        <p:sp>
          <p:nvSpPr>
            <p:cNvPr id="3" name="Freeform 3"/>
            <p:cNvSpPr/>
            <p:nvPr/>
          </p:nvSpPr>
          <p:spPr>
            <a:xfrm>
              <a:off x="0" y="0"/>
              <a:ext cx="23911130" cy="6379210"/>
            </a:xfrm>
            <a:custGeom>
              <a:avLst/>
              <a:gdLst/>
              <a:ahLst/>
              <a:cxnLst/>
              <a:rect l="l" t="t" r="r" b="b"/>
              <a:pathLst>
                <a:path w="23911130" h="6379210">
                  <a:moveTo>
                    <a:pt x="17234653" y="0"/>
                  </a:moveTo>
                  <a:lnTo>
                    <a:pt x="7429460" y="0"/>
                  </a:lnTo>
                  <a:lnTo>
                    <a:pt x="6694101" y="7620"/>
                  </a:lnTo>
                  <a:lnTo>
                    <a:pt x="0" y="6379210"/>
                  </a:lnTo>
                  <a:lnTo>
                    <a:pt x="17265221" y="6379210"/>
                  </a:lnTo>
                  <a:lnTo>
                    <a:pt x="23911130" y="0"/>
                  </a:lnTo>
                  <a:close/>
                </a:path>
              </a:pathLst>
            </a:custGeom>
            <a:solidFill>
              <a:srgbClr val="EEC643"/>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grpSp>
        <p:nvGrpSpPr>
          <p:cNvPr id="4" name="Group 4"/>
          <p:cNvGrpSpPr/>
          <p:nvPr/>
        </p:nvGrpSpPr>
        <p:grpSpPr>
          <a:xfrm>
            <a:off x="5540374" y="0"/>
            <a:ext cx="7901837" cy="2108118"/>
            <a:chOff x="0" y="0"/>
            <a:chExt cx="23911130" cy="6379210"/>
          </a:xfrm>
        </p:grpSpPr>
        <p:sp>
          <p:nvSpPr>
            <p:cNvPr id="5" name="Freeform 5"/>
            <p:cNvSpPr/>
            <p:nvPr/>
          </p:nvSpPr>
          <p:spPr>
            <a:xfrm>
              <a:off x="0" y="0"/>
              <a:ext cx="23911130" cy="6379210"/>
            </a:xfrm>
            <a:custGeom>
              <a:avLst/>
              <a:gdLst/>
              <a:ahLst/>
              <a:cxnLst/>
              <a:rect l="l" t="t" r="r" b="b"/>
              <a:pathLst>
                <a:path w="23911130" h="6379210">
                  <a:moveTo>
                    <a:pt x="17234653" y="0"/>
                  </a:moveTo>
                  <a:lnTo>
                    <a:pt x="7429460" y="0"/>
                  </a:lnTo>
                  <a:lnTo>
                    <a:pt x="6694101" y="7620"/>
                  </a:lnTo>
                  <a:lnTo>
                    <a:pt x="0" y="6379210"/>
                  </a:lnTo>
                  <a:lnTo>
                    <a:pt x="17265221" y="6379210"/>
                  </a:lnTo>
                  <a:lnTo>
                    <a:pt x="23911130" y="0"/>
                  </a:lnTo>
                  <a:close/>
                </a:path>
              </a:pathLst>
            </a:custGeom>
            <a:solidFill>
              <a:srgbClr val="EEC643"/>
            </a:solidFill>
          </p:spPr>
          <p:txBody>
            <a:bodyPr/>
            <a:lstStyle/>
            <a:p>
              <a:endParaRPr lang="en-US" sz="1200"/>
            </a:p>
          </p:txBody>
        </p:sp>
      </p:grpSp>
      <p:grpSp>
        <p:nvGrpSpPr>
          <p:cNvPr id="6" name="Group 6"/>
          <p:cNvGrpSpPr/>
          <p:nvPr/>
        </p:nvGrpSpPr>
        <p:grpSpPr>
          <a:xfrm>
            <a:off x="-936966" y="451913"/>
            <a:ext cx="13531176" cy="5984287"/>
            <a:chOff x="0" y="0"/>
            <a:chExt cx="6074878" cy="3274626"/>
          </a:xfrm>
        </p:grpSpPr>
        <p:sp>
          <p:nvSpPr>
            <p:cNvPr id="7" name="Freeform 7"/>
            <p:cNvSpPr/>
            <p:nvPr/>
          </p:nvSpPr>
          <p:spPr>
            <a:xfrm>
              <a:off x="0" y="0"/>
              <a:ext cx="6074878" cy="3274626"/>
            </a:xfrm>
            <a:custGeom>
              <a:avLst/>
              <a:gdLst/>
              <a:ahLst/>
              <a:cxnLst/>
              <a:rect l="l" t="t" r="r" b="b"/>
              <a:pathLst>
                <a:path w="6074878" h="3274626">
                  <a:moveTo>
                    <a:pt x="0" y="0"/>
                  </a:moveTo>
                  <a:lnTo>
                    <a:pt x="6074878" y="0"/>
                  </a:lnTo>
                  <a:lnTo>
                    <a:pt x="6074878" y="3274626"/>
                  </a:lnTo>
                  <a:lnTo>
                    <a:pt x="0" y="3274626"/>
                  </a:lnTo>
                  <a:close/>
                </a:path>
              </a:pathLst>
            </a:custGeom>
            <a:solidFill>
              <a:srgbClr val="FF773D"/>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grpSp>
        <p:nvGrpSpPr>
          <p:cNvPr id="8" name="Group 8"/>
          <p:cNvGrpSpPr/>
          <p:nvPr/>
        </p:nvGrpSpPr>
        <p:grpSpPr>
          <a:xfrm>
            <a:off x="-1741479" y="413120"/>
            <a:ext cx="6278121" cy="545362"/>
            <a:chOff x="0" y="0"/>
            <a:chExt cx="73436505" cy="6379210"/>
          </a:xfrm>
        </p:grpSpPr>
        <p:sp>
          <p:nvSpPr>
            <p:cNvPr id="9" name="Freeform 9"/>
            <p:cNvSpPr/>
            <p:nvPr/>
          </p:nvSpPr>
          <p:spPr>
            <a:xfrm>
              <a:off x="0" y="0"/>
              <a:ext cx="73436504" cy="6379210"/>
            </a:xfrm>
            <a:custGeom>
              <a:avLst/>
              <a:gdLst/>
              <a:ahLst/>
              <a:cxnLst/>
              <a:rect l="l" t="t" r="r" b="b"/>
              <a:pathLst>
                <a:path w="73436504" h="6379210">
                  <a:moveTo>
                    <a:pt x="66639957" y="0"/>
                  </a:moveTo>
                  <a:lnTo>
                    <a:pt x="11120794" y="0"/>
                  </a:lnTo>
                  <a:lnTo>
                    <a:pt x="6957026" y="7620"/>
                  </a:lnTo>
                  <a:lnTo>
                    <a:pt x="0" y="6379210"/>
                  </a:lnTo>
                  <a:lnTo>
                    <a:pt x="66790596" y="6379210"/>
                  </a:lnTo>
                  <a:lnTo>
                    <a:pt x="73436504" y="0"/>
                  </a:lnTo>
                  <a:close/>
                </a:path>
              </a:pathLst>
            </a:custGeom>
            <a:solidFill>
              <a:srgbClr val="EEC643"/>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grpSp>
        <p:nvGrpSpPr>
          <p:cNvPr id="10" name="Group 10"/>
          <p:cNvGrpSpPr/>
          <p:nvPr/>
        </p:nvGrpSpPr>
        <p:grpSpPr>
          <a:xfrm>
            <a:off x="6850948" y="5979976"/>
            <a:ext cx="6833504" cy="1292251"/>
            <a:chOff x="0" y="0"/>
            <a:chExt cx="64789595" cy="6379210"/>
          </a:xfrm>
        </p:grpSpPr>
        <p:sp>
          <p:nvSpPr>
            <p:cNvPr id="11" name="Freeform 11"/>
            <p:cNvSpPr/>
            <p:nvPr/>
          </p:nvSpPr>
          <p:spPr>
            <a:xfrm>
              <a:off x="0" y="0"/>
              <a:ext cx="64789596" cy="6379210"/>
            </a:xfrm>
            <a:custGeom>
              <a:avLst/>
              <a:gdLst/>
              <a:ahLst/>
              <a:cxnLst/>
              <a:rect l="l" t="t" r="r" b="b"/>
              <a:pathLst>
                <a:path w="64789596" h="6379210">
                  <a:moveTo>
                    <a:pt x="58014015" y="0"/>
                  </a:moveTo>
                  <a:lnTo>
                    <a:pt x="10476303" y="0"/>
                  </a:lnTo>
                  <a:lnTo>
                    <a:pt x="6911120" y="7620"/>
                  </a:lnTo>
                  <a:lnTo>
                    <a:pt x="0" y="6379210"/>
                  </a:lnTo>
                  <a:lnTo>
                    <a:pt x="58143688" y="6379210"/>
                  </a:lnTo>
                  <a:lnTo>
                    <a:pt x="64789596" y="0"/>
                  </a:lnTo>
                  <a:close/>
                </a:path>
              </a:pathLst>
            </a:custGeom>
            <a:solidFill>
              <a:srgbClr val="EEC643"/>
            </a:solidFill>
          </p:spPr>
          <p:txBody>
            <a:bodyPr/>
            <a:lstStyle/>
            <a:p>
              <a:endParaRPr lang="en-US" sz="1200"/>
            </a:p>
          </p:txBody>
        </p:sp>
      </p:grpSp>
      <p:grpSp>
        <p:nvGrpSpPr>
          <p:cNvPr id="12" name="Group 12"/>
          <p:cNvGrpSpPr/>
          <p:nvPr/>
        </p:nvGrpSpPr>
        <p:grpSpPr>
          <a:xfrm>
            <a:off x="687457" y="1499931"/>
            <a:ext cx="2588231" cy="2530501"/>
            <a:chOff x="0" y="0"/>
            <a:chExt cx="557733" cy="545293"/>
          </a:xfrm>
        </p:grpSpPr>
        <p:sp>
          <p:nvSpPr>
            <p:cNvPr id="13" name="Freeform 13"/>
            <p:cNvSpPr/>
            <p:nvPr/>
          </p:nvSpPr>
          <p:spPr>
            <a:xfrm>
              <a:off x="0" y="0"/>
              <a:ext cx="557733" cy="545293"/>
            </a:xfrm>
            <a:custGeom>
              <a:avLst/>
              <a:gdLst/>
              <a:ahLst/>
              <a:cxnLst/>
              <a:rect l="l" t="t" r="r" b="b"/>
              <a:pathLst>
                <a:path w="557733" h="545293">
                  <a:moveTo>
                    <a:pt x="79765" y="0"/>
                  </a:moveTo>
                  <a:lnTo>
                    <a:pt x="477968" y="0"/>
                  </a:lnTo>
                  <a:cubicBezTo>
                    <a:pt x="499123" y="0"/>
                    <a:pt x="519412" y="8404"/>
                    <a:pt x="534370" y="23363"/>
                  </a:cubicBezTo>
                  <a:cubicBezTo>
                    <a:pt x="549329" y="38322"/>
                    <a:pt x="557733" y="58610"/>
                    <a:pt x="557733" y="79765"/>
                  </a:cubicBezTo>
                  <a:lnTo>
                    <a:pt x="557733" y="465528"/>
                  </a:lnTo>
                  <a:cubicBezTo>
                    <a:pt x="557733" y="509581"/>
                    <a:pt x="522021" y="545293"/>
                    <a:pt x="477968" y="545293"/>
                  </a:cubicBezTo>
                  <a:lnTo>
                    <a:pt x="79765" y="545293"/>
                  </a:lnTo>
                  <a:cubicBezTo>
                    <a:pt x="35712" y="545293"/>
                    <a:pt x="0" y="509581"/>
                    <a:pt x="0" y="465528"/>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14" name="TextBox 14"/>
            <p:cNvSpPr txBox="1"/>
            <p:nvPr/>
          </p:nvSpPr>
          <p:spPr>
            <a:xfrm>
              <a:off x="0" y="-47625"/>
              <a:ext cx="557733" cy="592918"/>
            </a:xfrm>
            <a:prstGeom prst="rect">
              <a:avLst/>
            </a:prstGeom>
          </p:spPr>
          <p:txBody>
            <a:bodyPr lIns="33867" tIns="33867" rIns="33867" bIns="33867" rtlCol="0" anchor="ctr"/>
            <a:lstStyle/>
            <a:p>
              <a:pPr algn="ctr">
                <a:lnSpc>
                  <a:spcPts val="1959"/>
                </a:lnSpc>
              </a:pPr>
              <a:r>
                <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Refocus the Conversation</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I'm not comfortable discussing that. What was the next item on the agenda?</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How is that relevant to our work?</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I'd like to move on.  </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Use humor to soften a call-out.  </a:t>
              </a:r>
            </a:p>
          </p:txBody>
        </p:sp>
      </p:grpSp>
      <p:grpSp>
        <p:nvGrpSpPr>
          <p:cNvPr id="15" name="Group 15"/>
          <p:cNvGrpSpPr/>
          <p:nvPr/>
        </p:nvGrpSpPr>
        <p:grpSpPr>
          <a:xfrm>
            <a:off x="6330950" y="1499931"/>
            <a:ext cx="2588231" cy="3025801"/>
            <a:chOff x="0" y="0"/>
            <a:chExt cx="557733" cy="652024"/>
          </a:xfrm>
        </p:grpSpPr>
        <p:sp>
          <p:nvSpPr>
            <p:cNvPr id="16" name="Freeform 16"/>
            <p:cNvSpPr/>
            <p:nvPr/>
          </p:nvSpPr>
          <p:spPr>
            <a:xfrm>
              <a:off x="0" y="0"/>
              <a:ext cx="557733" cy="652024"/>
            </a:xfrm>
            <a:custGeom>
              <a:avLst/>
              <a:gdLst/>
              <a:ahLst/>
              <a:cxnLst/>
              <a:rect l="l" t="t" r="r" b="b"/>
              <a:pathLst>
                <a:path w="557733" h="652024">
                  <a:moveTo>
                    <a:pt x="79765" y="0"/>
                  </a:moveTo>
                  <a:lnTo>
                    <a:pt x="477968" y="0"/>
                  </a:lnTo>
                  <a:cubicBezTo>
                    <a:pt x="499123" y="0"/>
                    <a:pt x="519412" y="8404"/>
                    <a:pt x="534370" y="23363"/>
                  </a:cubicBezTo>
                  <a:cubicBezTo>
                    <a:pt x="549329" y="38322"/>
                    <a:pt x="557733" y="58610"/>
                    <a:pt x="557733" y="79765"/>
                  </a:cubicBezTo>
                  <a:lnTo>
                    <a:pt x="557733" y="572259"/>
                  </a:lnTo>
                  <a:cubicBezTo>
                    <a:pt x="557733" y="616312"/>
                    <a:pt x="522021" y="652024"/>
                    <a:pt x="477968" y="652024"/>
                  </a:cubicBezTo>
                  <a:lnTo>
                    <a:pt x="79765" y="652024"/>
                  </a:lnTo>
                  <a:cubicBezTo>
                    <a:pt x="35712" y="652024"/>
                    <a:pt x="0" y="616312"/>
                    <a:pt x="0" y="572259"/>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17" name="TextBox 17"/>
            <p:cNvSpPr txBox="1"/>
            <p:nvPr/>
          </p:nvSpPr>
          <p:spPr>
            <a:xfrm>
              <a:off x="0" y="-47625"/>
              <a:ext cx="557733" cy="699649"/>
            </a:xfrm>
            <a:prstGeom prst="rect">
              <a:avLst/>
            </a:prstGeom>
          </p:spPr>
          <p:txBody>
            <a:bodyPr lIns="33867" tIns="33867" rIns="33867" bIns="33867" rtlCol="0" anchor="ctr"/>
            <a:lstStyle/>
            <a:p>
              <a:pPr algn="ctr">
                <a:lnSpc>
                  <a:spcPts val="1959"/>
                </a:lnSpc>
              </a:pPr>
              <a:r>
                <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Ask Them to Explain</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I do not understand what you are saying? </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Can you explain the joke?  </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You may want to be more careful about that stereotype.  </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Ask a reflective question -if someone says  "What I really want is for Susan to be less boss." Repeat using their word of choice "Bossy?" </a:t>
              </a:r>
            </a:p>
          </p:txBody>
        </p:sp>
      </p:grpSp>
      <p:sp>
        <p:nvSpPr>
          <p:cNvPr id="19" name="Freeform 19"/>
          <p:cNvSpPr/>
          <p:nvPr/>
        </p:nvSpPr>
        <p:spPr>
          <a:xfrm>
            <a:off x="3507769" y="1499931"/>
            <a:ext cx="2588231" cy="5007001"/>
          </a:xfrm>
          <a:custGeom>
            <a:avLst/>
            <a:gdLst/>
            <a:ahLst/>
            <a:cxnLst/>
            <a:rect l="l" t="t" r="r" b="b"/>
            <a:pathLst>
              <a:path w="557733" h="1078950">
                <a:moveTo>
                  <a:pt x="79765" y="0"/>
                </a:moveTo>
                <a:lnTo>
                  <a:pt x="477968" y="0"/>
                </a:lnTo>
                <a:cubicBezTo>
                  <a:pt x="499123" y="0"/>
                  <a:pt x="519412" y="8404"/>
                  <a:pt x="534370" y="23363"/>
                </a:cubicBezTo>
                <a:cubicBezTo>
                  <a:pt x="549329" y="38322"/>
                  <a:pt x="557733" y="58610"/>
                  <a:pt x="557733" y="79765"/>
                </a:cubicBezTo>
                <a:lnTo>
                  <a:pt x="557733" y="999184"/>
                </a:lnTo>
                <a:cubicBezTo>
                  <a:pt x="557733" y="1043237"/>
                  <a:pt x="522021" y="1078950"/>
                  <a:pt x="477968" y="1078950"/>
                </a:cubicBezTo>
                <a:lnTo>
                  <a:pt x="79765" y="1078950"/>
                </a:lnTo>
                <a:cubicBezTo>
                  <a:pt x="35712" y="1078950"/>
                  <a:pt x="0" y="1043237"/>
                  <a:pt x="0" y="999184"/>
                </a:cubicBezTo>
                <a:lnTo>
                  <a:pt x="0" y="79765"/>
                </a:lnTo>
                <a:cubicBezTo>
                  <a:pt x="0" y="35712"/>
                  <a:pt x="35712" y="0"/>
                  <a:pt x="79765" y="0"/>
                </a:cubicBezTo>
                <a:close/>
              </a:path>
            </a:pathLst>
          </a:custGeom>
          <a:solidFill>
            <a:srgbClr val="FFFFFF"/>
          </a:solidFill>
        </p:spPr>
        <p:txBody>
          <a:bodyPr/>
          <a:lstStyle/>
          <a:p>
            <a:endParaRPr lang="en-US" sz="1100" dirty="0">
              <a:latin typeface="Lato" panose="020F0502020204030203" pitchFamily="34" charset="0"/>
              <a:ea typeface="Lato" panose="020F0502020204030203" pitchFamily="34" charset="0"/>
              <a:cs typeface="Lato" panose="020F0502020204030203" pitchFamily="34" charset="0"/>
            </a:endParaRPr>
          </a:p>
        </p:txBody>
      </p:sp>
      <p:sp>
        <p:nvSpPr>
          <p:cNvPr id="20" name="TextBox 20"/>
          <p:cNvSpPr txBox="1"/>
          <p:nvPr/>
        </p:nvSpPr>
        <p:spPr>
          <a:xfrm>
            <a:off x="3507769" y="1278921"/>
            <a:ext cx="2588231" cy="5228011"/>
          </a:xfrm>
          <a:prstGeom prst="rect">
            <a:avLst/>
          </a:prstGeom>
        </p:spPr>
        <p:txBody>
          <a:bodyPr lIns="33867" tIns="33867" rIns="33867" bIns="33867" rtlCol="0" anchor="ctr"/>
          <a:lstStyle/>
          <a:p>
            <a:pPr algn="ctr">
              <a:lnSpc>
                <a:spcPts val="1959"/>
              </a:lnSpc>
            </a:pPr>
            <a:r>
              <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Focus on Action, </a:t>
            </a:r>
          </a:p>
          <a:p>
            <a:pPr algn="ctr">
              <a:lnSpc>
                <a:spcPts val="1959"/>
              </a:lnSpc>
            </a:pPr>
            <a:r>
              <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Not the Person</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"That comment could be interpreted as a rude stereotype of women" vs. "you're sexist" </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Also disarm by giving benefit of the doubt - "I know you would never intend this, but I wanted to let you know how that comment could appear to be..."</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Appeal to better instincts "John, I have seen you be fair-minded and wasn't expecting you to make that kind of comment."  </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"I know it wasn't your intent, but that made me uncomfortable."  </a:t>
            </a:r>
          </a:p>
        </p:txBody>
      </p:sp>
      <p:sp>
        <p:nvSpPr>
          <p:cNvPr id="21" name="TextBox 21"/>
          <p:cNvSpPr txBox="1"/>
          <p:nvPr/>
        </p:nvSpPr>
        <p:spPr>
          <a:xfrm>
            <a:off x="71479" y="498989"/>
            <a:ext cx="12049043" cy="1000274"/>
          </a:xfrm>
          <a:prstGeom prst="rect">
            <a:avLst/>
          </a:prstGeom>
        </p:spPr>
        <p:txBody>
          <a:bodyPr lIns="0" tIns="0" rIns="0" bIns="0" rtlCol="0" anchor="t">
            <a:spAutoFit/>
          </a:bodyPr>
          <a:lstStyle/>
          <a:p>
            <a:pPr>
              <a:lnSpc>
                <a:spcPts val="3940"/>
              </a:lnSpc>
            </a:pPr>
            <a:r>
              <a:rPr lang="en-US" sz="32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STRATEGIES FOR </a:t>
            </a:r>
          </a:p>
          <a:p>
            <a:pPr>
              <a:lnSpc>
                <a:spcPts val="3940"/>
              </a:lnSpc>
            </a:pPr>
            <a:r>
              <a:rPr lang="en-US" sz="32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     THOSE UNCOMFORTABLE MOMENTS...</a:t>
            </a:r>
          </a:p>
        </p:txBody>
      </p:sp>
      <p:grpSp>
        <p:nvGrpSpPr>
          <p:cNvPr id="22" name="Group 22"/>
          <p:cNvGrpSpPr/>
          <p:nvPr/>
        </p:nvGrpSpPr>
        <p:grpSpPr>
          <a:xfrm>
            <a:off x="687457" y="4281060"/>
            <a:ext cx="2588231" cy="1292251"/>
            <a:chOff x="0" y="0"/>
            <a:chExt cx="557733" cy="278465"/>
          </a:xfrm>
        </p:grpSpPr>
        <p:sp>
          <p:nvSpPr>
            <p:cNvPr id="23" name="Freeform 23"/>
            <p:cNvSpPr/>
            <p:nvPr/>
          </p:nvSpPr>
          <p:spPr>
            <a:xfrm>
              <a:off x="0" y="0"/>
              <a:ext cx="557733" cy="278465"/>
            </a:xfrm>
            <a:custGeom>
              <a:avLst/>
              <a:gdLst/>
              <a:ahLst/>
              <a:cxnLst/>
              <a:rect l="l" t="t" r="r" b="b"/>
              <a:pathLst>
                <a:path w="557733" h="278465">
                  <a:moveTo>
                    <a:pt x="79765" y="0"/>
                  </a:moveTo>
                  <a:lnTo>
                    <a:pt x="477968" y="0"/>
                  </a:lnTo>
                  <a:cubicBezTo>
                    <a:pt x="499123" y="0"/>
                    <a:pt x="519412" y="8404"/>
                    <a:pt x="534370" y="23363"/>
                  </a:cubicBezTo>
                  <a:cubicBezTo>
                    <a:pt x="549329" y="38322"/>
                    <a:pt x="557733" y="58610"/>
                    <a:pt x="557733" y="79765"/>
                  </a:cubicBezTo>
                  <a:lnTo>
                    <a:pt x="557733" y="198699"/>
                  </a:lnTo>
                  <a:cubicBezTo>
                    <a:pt x="557733" y="242753"/>
                    <a:pt x="522021" y="278465"/>
                    <a:pt x="477968" y="278465"/>
                  </a:cubicBezTo>
                  <a:lnTo>
                    <a:pt x="79765" y="278465"/>
                  </a:lnTo>
                  <a:cubicBezTo>
                    <a:pt x="35712" y="278465"/>
                    <a:pt x="0" y="242753"/>
                    <a:pt x="0" y="198699"/>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24" name="TextBox 24"/>
            <p:cNvSpPr txBox="1"/>
            <p:nvPr/>
          </p:nvSpPr>
          <p:spPr>
            <a:xfrm>
              <a:off x="0" y="-47625"/>
              <a:ext cx="557733" cy="326090"/>
            </a:xfrm>
            <a:prstGeom prst="rect">
              <a:avLst/>
            </a:prstGeom>
          </p:spPr>
          <p:txBody>
            <a:bodyPr lIns="33867" tIns="33867" rIns="33867" bIns="33867" rtlCol="0" anchor="ctr"/>
            <a:lstStyle/>
            <a:p>
              <a:pPr algn="ctr">
                <a:lnSpc>
                  <a:spcPts val="1959"/>
                </a:lnSpc>
              </a:pPr>
              <a:r>
                <a:rPr lang="en-US" sz="1200" b="1">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Share Personal Experiences</a:t>
              </a:r>
            </a:p>
            <a:p>
              <a:pPr marL="302274" lvl="1" indent="-151137">
                <a:lnSpc>
                  <a:spcPts val="1959"/>
                </a:lnSpc>
                <a:buFont typeface="Arial"/>
                <a:buChar char="•"/>
              </a:pPr>
              <a:r>
                <a:rPr lang="en-US" sz="120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Talk about your personal experience and how comments have affected you. </a:t>
              </a:r>
            </a:p>
          </p:txBody>
        </p:sp>
      </p:grpSp>
      <p:grpSp>
        <p:nvGrpSpPr>
          <p:cNvPr id="25" name="Group 25"/>
          <p:cNvGrpSpPr/>
          <p:nvPr/>
        </p:nvGrpSpPr>
        <p:grpSpPr>
          <a:xfrm>
            <a:off x="9058604" y="1499931"/>
            <a:ext cx="2588231" cy="2282851"/>
            <a:chOff x="0" y="0"/>
            <a:chExt cx="557733" cy="491927"/>
          </a:xfrm>
        </p:grpSpPr>
        <p:sp>
          <p:nvSpPr>
            <p:cNvPr id="26" name="Freeform 26"/>
            <p:cNvSpPr/>
            <p:nvPr/>
          </p:nvSpPr>
          <p:spPr>
            <a:xfrm>
              <a:off x="0" y="0"/>
              <a:ext cx="557733" cy="491927"/>
            </a:xfrm>
            <a:custGeom>
              <a:avLst/>
              <a:gdLst/>
              <a:ahLst/>
              <a:cxnLst/>
              <a:rect l="l" t="t" r="r" b="b"/>
              <a:pathLst>
                <a:path w="557733" h="491927">
                  <a:moveTo>
                    <a:pt x="79765" y="0"/>
                  </a:moveTo>
                  <a:lnTo>
                    <a:pt x="477968" y="0"/>
                  </a:lnTo>
                  <a:cubicBezTo>
                    <a:pt x="499123" y="0"/>
                    <a:pt x="519412" y="8404"/>
                    <a:pt x="534370" y="23363"/>
                  </a:cubicBezTo>
                  <a:cubicBezTo>
                    <a:pt x="549329" y="38322"/>
                    <a:pt x="557733" y="58610"/>
                    <a:pt x="557733" y="79765"/>
                  </a:cubicBezTo>
                  <a:lnTo>
                    <a:pt x="557733" y="412162"/>
                  </a:lnTo>
                  <a:cubicBezTo>
                    <a:pt x="557733" y="456215"/>
                    <a:pt x="522021" y="491927"/>
                    <a:pt x="477968" y="491927"/>
                  </a:cubicBezTo>
                  <a:lnTo>
                    <a:pt x="79765" y="491927"/>
                  </a:lnTo>
                  <a:cubicBezTo>
                    <a:pt x="35712" y="491927"/>
                    <a:pt x="0" y="456215"/>
                    <a:pt x="0" y="412162"/>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27" name="TextBox 27"/>
            <p:cNvSpPr txBox="1"/>
            <p:nvPr/>
          </p:nvSpPr>
          <p:spPr>
            <a:xfrm>
              <a:off x="0" y="-47625"/>
              <a:ext cx="557733" cy="539552"/>
            </a:xfrm>
            <a:prstGeom prst="rect">
              <a:avLst/>
            </a:prstGeom>
          </p:spPr>
          <p:txBody>
            <a:bodyPr lIns="33867" tIns="33867" rIns="33867" bIns="33867" rtlCol="0" anchor="ctr"/>
            <a:lstStyle/>
            <a:p>
              <a:pPr algn="ctr">
                <a:lnSpc>
                  <a:spcPts val="1959"/>
                </a:lnSpc>
              </a:pPr>
              <a:endPar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gn="ctr">
                <a:lnSpc>
                  <a:spcPts val="1959"/>
                </a:lnSpc>
              </a:pPr>
              <a:r>
                <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Pause</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Slow down. Think about what the comment was. Helps avoid defense accusations. </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People often don't like silence and will invariably speak up to fill the void. They may feel awkward enough not to do it again.</a:t>
              </a:r>
            </a:p>
          </p:txBody>
        </p:sp>
      </p:grpSp>
      <p:grpSp>
        <p:nvGrpSpPr>
          <p:cNvPr id="28" name="Group 28"/>
          <p:cNvGrpSpPr/>
          <p:nvPr/>
        </p:nvGrpSpPr>
        <p:grpSpPr>
          <a:xfrm>
            <a:off x="9058604" y="4281060"/>
            <a:ext cx="2588231" cy="1292251"/>
            <a:chOff x="0" y="0"/>
            <a:chExt cx="557733" cy="278465"/>
          </a:xfrm>
        </p:grpSpPr>
        <p:sp>
          <p:nvSpPr>
            <p:cNvPr id="29" name="Freeform 29"/>
            <p:cNvSpPr/>
            <p:nvPr/>
          </p:nvSpPr>
          <p:spPr>
            <a:xfrm>
              <a:off x="0" y="0"/>
              <a:ext cx="557733" cy="278465"/>
            </a:xfrm>
            <a:custGeom>
              <a:avLst/>
              <a:gdLst/>
              <a:ahLst/>
              <a:cxnLst/>
              <a:rect l="l" t="t" r="r" b="b"/>
              <a:pathLst>
                <a:path w="557733" h="278465">
                  <a:moveTo>
                    <a:pt x="79765" y="0"/>
                  </a:moveTo>
                  <a:lnTo>
                    <a:pt x="477968" y="0"/>
                  </a:lnTo>
                  <a:cubicBezTo>
                    <a:pt x="499123" y="0"/>
                    <a:pt x="519412" y="8404"/>
                    <a:pt x="534370" y="23363"/>
                  </a:cubicBezTo>
                  <a:cubicBezTo>
                    <a:pt x="549329" y="38322"/>
                    <a:pt x="557733" y="58610"/>
                    <a:pt x="557733" y="79765"/>
                  </a:cubicBezTo>
                  <a:lnTo>
                    <a:pt x="557733" y="198699"/>
                  </a:lnTo>
                  <a:cubicBezTo>
                    <a:pt x="557733" y="242753"/>
                    <a:pt x="522021" y="278465"/>
                    <a:pt x="477968" y="278465"/>
                  </a:cubicBezTo>
                  <a:lnTo>
                    <a:pt x="79765" y="278465"/>
                  </a:lnTo>
                  <a:cubicBezTo>
                    <a:pt x="35712" y="278465"/>
                    <a:pt x="0" y="242753"/>
                    <a:pt x="0" y="198699"/>
                  </a:cubicBezTo>
                  <a:lnTo>
                    <a:pt x="0" y="79765"/>
                  </a:lnTo>
                  <a:cubicBezTo>
                    <a:pt x="0" y="35712"/>
                    <a:pt x="35712" y="0"/>
                    <a:pt x="79765" y="0"/>
                  </a:cubicBezTo>
                  <a:close/>
                </a:path>
              </a:pathLst>
            </a:custGeom>
            <a:solidFill>
              <a:srgbClr val="FFFFFF"/>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30" name="TextBox 30"/>
            <p:cNvSpPr txBox="1"/>
            <p:nvPr/>
          </p:nvSpPr>
          <p:spPr>
            <a:xfrm>
              <a:off x="0" y="-47625"/>
              <a:ext cx="557733" cy="326090"/>
            </a:xfrm>
            <a:prstGeom prst="rect">
              <a:avLst/>
            </a:prstGeom>
          </p:spPr>
          <p:txBody>
            <a:bodyPr lIns="33867" tIns="33867" rIns="33867" bIns="33867" rtlCol="0" anchor="ctr"/>
            <a:lstStyle/>
            <a:p>
              <a:pPr algn="ctr">
                <a:lnSpc>
                  <a:spcPts val="1959"/>
                </a:lnSpc>
              </a:pPr>
              <a:endPar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endParaRPr>
            </a:p>
            <a:p>
              <a:pPr algn="ctr">
                <a:lnSpc>
                  <a:spcPts val="1959"/>
                </a:lnSpc>
              </a:pPr>
              <a:r>
                <a:rPr lang="en-US" sz="1200" b="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Bold"/>
                </a:rPr>
                <a:t>Share Info</a:t>
              </a:r>
            </a:p>
            <a:p>
              <a:pPr marL="302274" lvl="1" indent="-151137">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It's not your role...but you can if you want to. </a:t>
              </a:r>
            </a:p>
            <a:p>
              <a:pPr marL="604548" lvl="2" indent="-201516">
                <a:lnSpc>
                  <a:spcPts val="1959"/>
                </a:lnSpc>
                <a:buFont typeface="Arial"/>
                <a:buChar char="⚬"/>
              </a:pPr>
              <a:r>
                <a:rPr lang="en-US" sz="1200"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Leaving office early - men / women</a:t>
              </a:r>
            </a:p>
          </p:txBody>
        </p:sp>
      </p:grpSp>
      <p:sp>
        <p:nvSpPr>
          <p:cNvPr id="31" name="TextBox 31"/>
          <p:cNvSpPr txBox="1"/>
          <p:nvPr/>
        </p:nvSpPr>
        <p:spPr>
          <a:xfrm>
            <a:off x="7714735" y="6072036"/>
            <a:ext cx="6102299" cy="666849"/>
          </a:xfrm>
          <a:prstGeom prst="rect">
            <a:avLst/>
          </a:prstGeom>
        </p:spPr>
        <p:txBody>
          <a:bodyPr lIns="0" tIns="0" rIns="0" bIns="0" rtlCol="0" anchor="t">
            <a:spAutoFit/>
          </a:bodyPr>
          <a:lstStyle/>
          <a:p>
            <a:pPr>
              <a:lnSpc>
                <a:spcPts val="2596"/>
              </a:lnSpc>
            </a:pPr>
            <a:r>
              <a:rPr lang="en-US" sz="2317"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WHEN IN DOUBT...</a:t>
            </a:r>
          </a:p>
          <a:p>
            <a:pPr>
              <a:lnSpc>
                <a:spcPts val="2596"/>
              </a:lnSpc>
            </a:pPr>
            <a:r>
              <a:rPr lang="en-US" sz="2317"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                     TALK TO X, Y, Z</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D5166-A357-63FF-851D-1F7D1E3E5531}"/>
            </a:ext>
          </a:extLst>
        </p:cNvPr>
        <p:cNvGrpSpPr/>
        <p:nvPr/>
      </p:nvGrpSpPr>
      <p:grpSpPr>
        <a:xfrm>
          <a:off x="0" y="0"/>
          <a:ext cx="0" cy="0"/>
          <a:chOff x="0" y="0"/>
          <a:chExt cx="0" cy="0"/>
        </a:xfrm>
      </p:grpSpPr>
      <p:grpSp>
        <p:nvGrpSpPr>
          <p:cNvPr id="26" name="Group 21">
            <a:extLst>
              <a:ext uri="{FF2B5EF4-FFF2-40B4-BE49-F238E27FC236}">
                <a16:creationId xmlns:a16="http://schemas.microsoft.com/office/drawing/2014/main" id="{2F156EED-B97C-B84B-4376-D8BBEDEF3C10}"/>
              </a:ext>
            </a:extLst>
          </p:cNvPr>
          <p:cNvGrpSpPr/>
          <p:nvPr/>
        </p:nvGrpSpPr>
        <p:grpSpPr>
          <a:xfrm>
            <a:off x="0" y="46374"/>
            <a:ext cx="12682381" cy="641581"/>
            <a:chOff x="0" y="0"/>
            <a:chExt cx="5010324" cy="771221"/>
          </a:xfrm>
          <a:solidFill>
            <a:srgbClr val="3166CD"/>
          </a:solidFill>
        </p:grpSpPr>
        <p:sp>
          <p:nvSpPr>
            <p:cNvPr id="27" name="Freeform 22">
              <a:extLst>
                <a:ext uri="{FF2B5EF4-FFF2-40B4-BE49-F238E27FC236}">
                  <a16:creationId xmlns:a16="http://schemas.microsoft.com/office/drawing/2014/main" id="{5870B086-00D5-9FF9-EBC7-A24DB0F1B31B}"/>
                </a:ext>
              </a:extLst>
            </p:cNvPr>
            <p:cNvSpPr/>
            <p:nvPr/>
          </p:nvSpPr>
          <p:spPr>
            <a:xfrm>
              <a:off x="0" y="0"/>
              <a:ext cx="5010324" cy="771221"/>
            </a:xfrm>
            <a:custGeom>
              <a:avLst/>
              <a:gdLst/>
              <a:ahLst/>
              <a:cxnLst/>
              <a:rect l="l" t="t" r="r" b="b"/>
              <a:pathLst>
                <a:path w="5010324" h="771221">
                  <a:moveTo>
                    <a:pt x="0" y="0"/>
                  </a:moveTo>
                  <a:lnTo>
                    <a:pt x="5010324" y="0"/>
                  </a:lnTo>
                  <a:lnTo>
                    <a:pt x="5010324" y="771221"/>
                  </a:lnTo>
                  <a:lnTo>
                    <a:pt x="0" y="771221"/>
                  </a:lnTo>
                  <a:close/>
                </a:path>
              </a:pathLst>
            </a:custGeom>
            <a:grpFill/>
          </p:spPr>
          <p:txBody>
            <a:bodyPr/>
            <a:lstStyle/>
            <a:p>
              <a:endParaRPr lang="en-US" sz="1200">
                <a:solidFill>
                  <a:srgbClr val="3166CD"/>
                </a:solidFill>
              </a:endParaRPr>
            </a:p>
          </p:txBody>
        </p:sp>
        <p:sp>
          <p:nvSpPr>
            <p:cNvPr id="28" name="TextBox 23">
              <a:extLst>
                <a:ext uri="{FF2B5EF4-FFF2-40B4-BE49-F238E27FC236}">
                  <a16:creationId xmlns:a16="http://schemas.microsoft.com/office/drawing/2014/main" id="{FD304C08-09B2-6D37-4675-3E006AA8F6FA}"/>
                </a:ext>
              </a:extLst>
            </p:cNvPr>
            <p:cNvSpPr txBox="1"/>
            <p:nvPr/>
          </p:nvSpPr>
          <p:spPr>
            <a:xfrm>
              <a:off x="0" y="-47625"/>
              <a:ext cx="5010324" cy="818846"/>
            </a:xfrm>
            <a:prstGeom prst="rect">
              <a:avLst/>
            </a:prstGeom>
            <a:grpFill/>
          </p:spPr>
          <p:txBody>
            <a:bodyPr lIns="33867" tIns="33867" rIns="33867" bIns="33867" rtlCol="0" anchor="ctr"/>
            <a:lstStyle/>
            <a:p>
              <a:pPr algn="ctr">
                <a:lnSpc>
                  <a:spcPts val="2101"/>
                </a:lnSpc>
              </a:pPr>
              <a:endParaRPr sz="1200">
                <a:solidFill>
                  <a:srgbClr val="3166CD"/>
                </a:solidFill>
              </a:endParaRPr>
            </a:p>
          </p:txBody>
        </p:sp>
      </p:grpSp>
      <p:grpSp>
        <p:nvGrpSpPr>
          <p:cNvPr id="2" name="Group 2">
            <a:extLst>
              <a:ext uri="{FF2B5EF4-FFF2-40B4-BE49-F238E27FC236}">
                <a16:creationId xmlns:a16="http://schemas.microsoft.com/office/drawing/2014/main" id="{45A879C7-C6AC-ABAB-205C-41629DF56E8F}"/>
              </a:ext>
            </a:extLst>
          </p:cNvPr>
          <p:cNvGrpSpPr/>
          <p:nvPr/>
        </p:nvGrpSpPr>
        <p:grpSpPr>
          <a:xfrm>
            <a:off x="1626801" y="5546666"/>
            <a:ext cx="2921862" cy="505813"/>
            <a:chOff x="0" y="0"/>
            <a:chExt cx="5843724" cy="1011627"/>
          </a:xfrm>
        </p:grpSpPr>
        <p:sp>
          <p:nvSpPr>
            <p:cNvPr id="3" name="Freeform 3">
              <a:extLst>
                <a:ext uri="{FF2B5EF4-FFF2-40B4-BE49-F238E27FC236}">
                  <a16:creationId xmlns:a16="http://schemas.microsoft.com/office/drawing/2014/main" id="{8A1FCB93-50B1-826F-73B3-4F6C0360D70D}"/>
                </a:ext>
              </a:extLst>
            </p:cNvPr>
            <p:cNvSpPr/>
            <p:nvPr/>
          </p:nvSpPr>
          <p:spPr>
            <a:xfrm>
              <a:off x="0" y="0"/>
              <a:ext cx="5843724" cy="1011627"/>
            </a:xfrm>
            <a:custGeom>
              <a:avLst/>
              <a:gdLst/>
              <a:ahLst/>
              <a:cxnLst/>
              <a:rect l="l" t="t" r="r" b="b"/>
              <a:pathLst>
                <a:path w="5843724" h="1011627">
                  <a:moveTo>
                    <a:pt x="0" y="0"/>
                  </a:moveTo>
                  <a:lnTo>
                    <a:pt x="5843724" y="0"/>
                  </a:lnTo>
                  <a:lnTo>
                    <a:pt x="5843724" y="1011627"/>
                  </a:lnTo>
                  <a:lnTo>
                    <a:pt x="0" y="1011627"/>
                  </a:lnTo>
                  <a:lnTo>
                    <a:pt x="0" y="0"/>
                  </a:lnTo>
                  <a:close/>
                </a:path>
              </a:pathLst>
            </a:custGeom>
            <a:blipFill>
              <a:blip r:embed="rId2">
                <a:extLst>
                  <a:ext uri="{96DAC541-7B7A-43D3-8B79-37D633B846F1}">
                    <asvg:svgBlip xmlns:asvg="http://schemas.microsoft.com/office/drawing/2016/SVG/main" r:embed="rId3"/>
                  </a:ext>
                </a:extLst>
              </a:blip>
              <a:stretch>
                <a:fillRect t="-25817" b="-25817"/>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 name="TextBox 4">
              <a:extLst>
                <a:ext uri="{FF2B5EF4-FFF2-40B4-BE49-F238E27FC236}">
                  <a16:creationId xmlns:a16="http://schemas.microsoft.com/office/drawing/2014/main" id="{02813EF2-AE5D-5C4A-B8AF-116DBA934B2B}"/>
                </a:ext>
              </a:extLst>
            </p:cNvPr>
            <p:cNvSpPr txBox="1"/>
            <p:nvPr/>
          </p:nvSpPr>
          <p:spPr>
            <a:xfrm>
              <a:off x="503624" y="229608"/>
              <a:ext cx="4836482" cy="485904"/>
            </a:xfrm>
            <a:prstGeom prst="rect">
              <a:avLst/>
            </a:prstGeom>
          </p:spPr>
          <p:txBody>
            <a:bodyPr lIns="0" tIns="0" rIns="0" bIns="0" rtlCol="0" anchor="t">
              <a:spAutoFit/>
            </a:bodyPr>
            <a:lstStyle/>
            <a:p>
              <a:pPr algn="ctr">
                <a:lnSpc>
                  <a:spcPts val="2101"/>
                </a:lnSpc>
                <a:spcBef>
                  <a:spcPct val="0"/>
                </a:spcBef>
              </a:pPr>
              <a:r>
                <a:rPr lang="en-US" sz="1501">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Person - Group</a:t>
              </a:r>
            </a:p>
          </p:txBody>
        </p:sp>
      </p:grpSp>
      <p:sp>
        <p:nvSpPr>
          <p:cNvPr id="5" name="Freeform 5">
            <a:extLst>
              <a:ext uri="{FF2B5EF4-FFF2-40B4-BE49-F238E27FC236}">
                <a16:creationId xmlns:a16="http://schemas.microsoft.com/office/drawing/2014/main" id="{9499718A-E6B8-D461-3DE2-ADBAC6340CE4}"/>
              </a:ext>
            </a:extLst>
          </p:cNvPr>
          <p:cNvSpPr/>
          <p:nvPr/>
        </p:nvSpPr>
        <p:spPr>
          <a:xfrm rot="914529">
            <a:off x="4263515" y="2016037"/>
            <a:ext cx="3721887" cy="2949595"/>
          </a:xfrm>
          <a:custGeom>
            <a:avLst/>
            <a:gdLst/>
            <a:ahLst/>
            <a:cxnLst/>
            <a:rect l="l" t="t" r="r" b="b"/>
            <a:pathLst>
              <a:path w="5582830" h="4424393">
                <a:moveTo>
                  <a:pt x="0" y="0"/>
                </a:moveTo>
                <a:lnTo>
                  <a:pt x="5582830" y="0"/>
                </a:lnTo>
                <a:lnTo>
                  <a:pt x="5582830" y="4424393"/>
                </a:lnTo>
                <a:lnTo>
                  <a:pt x="0" y="44243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nvGrpSpPr>
          <p:cNvPr id="6" name="Group 6">
            <a:extLst>
              <a:ext uri="{FF2B5EF4-FFF2-40B4-BE49-F238E27FC236}">
                <a16:creationId xmlns:a16="http://schemas.microsoft.com/office/drawing/2014/main" id="{AA014FCC-F87F-12C4-C301-AC6DA914E5CC}"/>
              </a:ext>
            </a:extLst>
          </p:cNvPr>
          <p:cNvGrpSpPr/>
          <p:nvPr/>
        </p:nvGrpSpPr>
        <p:grpSpPr>
          <a:xfrm>
            <a:off x="1626801" y="2388888"/>
            <a:ext cx="2921862" cy="505813"/>
            <a:chOff x="0" y="0"/>
            <a:chExt cx="5843724" cy="1011627"/>
          </a:xfrm>
        </p:grpSpPr>
        <p:sp>
          <p:nvSpPr>
            <p:cNvPr id="7" name="Freeform 7">
              <a:extLst>
                <a:ext uri="{FF2B5EF4-FFF2-40B4-BE49-F238E27FC236}">
                  <a16:creationId xmlns:a16="http://schemas.microsoft.com/office/drawing/2014/main" id="{A7B3C352-B824-1E40-1A03-F8AFF1F686ED}"/>
                </a:ext>
              </a:extLst>
            </p:cNvPr>
            <p:cNvSpPr/>
            <p:nvPr/>
          </p:nvSpPr>
          <p:spPr>
            <a:xfrm>
              <a:off x="0" y="0"/>
              <a:ext cx="5843724" cy="1011627"/>
            </a:xfrm>
            <a:custGeom>
              <a:avLst/>
              <a:gdLst/>
              <a:ahLst/>
              <a:cxnLst/>
              <a:rect l="l" t="t" r="r" b="b"/>
              <a:pathLst>
                <a:path w="5843724" h="1011627">
                  <a:moveTo>
                    <a:pt x="0" y="0"/>
                  </a:moveTo>
                  <a:lnTo>
                    <a:pt x="5843724" y="0"/>
                  </a:lnTo>
                  <a:lnTo>
                    <a:pt x="5843724" y="1011627"/>
                  </a:lnTo>
                  <a:lnTo>
                    <a:pt x="0" y="1011627"/>
                  </a:lnTo>
                  <a:lnTo>
                    <a:pt x="0" y="0"/>
                  </a:lnTo>
                  <a:close/>
                </a:path>
              </a:pathLst>
            </a:custGeom>
            <a:blipFill>
              <a:blip r:embed="rId2">
                <a:extLst>
                  <a:ext uri="{96DAC541-7B7A-43D3-8B79-37D633B846F1}">
                    <asvg:svgBlip xmlns:asvg="http://schemas.microsoft.com/office/drawing/2016/SVG/main" r:embed="rId6"/>
                  </a:ext>
                </a:extLst>
              </a:blip>
              <a:stretch>
                <a:fillRect t="-25817" b="-25817"/>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8" name="TextBox 8">
              <a:extLst>
                <a:ext uri="{FF2B5EF4-FFF2-40B4-BE49-F238E27FC236}">
                  <a16:creationId xmlns:a16="http://schemas.microsoft.com/office/drawing/2014/main" id="{B4331BA6-EC43-D6E2-0533-C7E75F9C2319}"/>
                </a:ext>
              </a:extLst>
            </p:cNvPr>
            <p:cNvSpPr txBox="1"/>
            <p:nvPr/>
          </p:nvSpPr>
          <p:spPr>
            <a:xfrm>
              <a:off x="503624" y="229608"/>
              <a:ext cx="4836482" cy="485904"/>
            </a:xfrm>
            <a:prstGeom prst="rect">
              <a:avLst/>
            </a:prstGeom>
          </p:spPr>
          <p:txBody>
            <a:bodyPr lIns="0" tIns="0" rIns="0" bIns="0" rtlCol="0" anchor="t">
              <a:spAutoFit/>
            </a:bodyPr>
            <a:lstStyle/>
            <a:p>
              <a:pPr algn="ctr">
                <a:lnSpc>
                  <a:spcPts val="2101"/>
                </a:lnSpc>
                <a:spcBef>
                  <a:spcPct val="0"/>
                </a:spcBef>
              </a:pPr>
              <a:r>
                <a:rPr lang="en-US" sz="1501">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Person - Position </a:t>
              </a:r>
            </a:p>
          </p:txBody>
        </p:sp>
      </p:grpSp>
      <p:grpSp>
        <p:nvGrpSpPr>
          <p:cNvPr id="9" name="Group 9">
            <a:extLst>
              <a:ext uri="{FF2B5EF4-FFF2-40B4-BE49-F238E27FC236}">
                <a16:creationId xmlns:a16="http://schemas.microsoft.com/office/drawing/2014/main" id="{37F75365-6080-F8BD-5A05-C6555516CC57}"/>
              </a:ext>
            </a:extLst>
          </p:cNvPr>
          <p:cNvGrpSpPr/>
          <p:nvPr/>
        </p:nvGrpSpPr>
        <p:grpSpPr>
          <a:xfrm>
            <a:off x="4635069" y="3896606"/>
            <a:ext cx="2921862" cy="505813"/>
            <a:chOff x="0" y="0"/>
            <a:chExt cx="5843724" cy="1011627"/>
          </a:xfrm>
        </p:grpSpPr>
        <p:sp>
          <p:nvSpPr>
            <p:cNvPr id="10" name="Freeform 10">
              <a:extLst>
                <a:ext uri="{FF2B5EF4-FFF2-40B4-BE49-F238E27FC236}">
                  <a16:creationId xmlns:a16="http://schemas.microsoft.com/office/drawing/2014/main" id="{27EA1597-131B-DEFA-E2FD-D65FCB224CB5}"/>
                </a:ext>
              </a:extLst>
            </p:cNvPr>
            <p:cNvSpPr/>
            <p:nvPr/>
          </p:nvSpPr>
          <p:spPr>
            <a:xfrm>
              <a:off x="0" y="0"/>
              <a:ext cx="5843724" cy="1011627"/>
            </a:xfrm>
            <a:custGeom>
              <a:avLst/>
              <a:gdLst/>
              <a:ahLst/>
              <a:cxnLst/>
              <a:rect l="l" t="t" r="r" b="b"/>
              <a:pathLst>
                <a:path w="5843724" h="1011627">
                  <a:moveTo>
                    <a:pt x="0" y="0"/>
                  </a:moveTo>
                  <a:lnTo>
                    <a:pt x="5843724" y="0"/>
                  </a:lnTo>
                  <a:lnTo>
                    <a:pt x="5843724" y="1011627"/>
                  </a:lnTo>
                  <a:lnTo>
                    <a:pt x="0" y="1011627"/>
                  </a:lnTo>
                  <a:lnTo>
                    <a:pt x="0" y="0"/>
                  </a:lnTo>
                  <a:close/>
                </a:path>
              </a:pathLst>
            </a:custGeom>
            <a:blipFill>
              <a:blip r:embed="rId2">
                <a:extLst>
                  <a:ext uri="{96DAC541-7B7A-43D3-8B79-37D633B846F1}">
                    <asvg:svgBlip xmlns:asvg="http://schemas.microsoft.com/office/drawing/2016/SVG/main" r:embed="rId6"/>
                  </a:ext>
                </a:extLst>
              </a:blip>
              <a:stretch>
                <a:fillRect t="-25817" b="-25817"/>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1" name="TextBox 11">
              <a:extLst>
                <a:ext uri="{FF2B5EF4-FFF2-40B4-BE49-F238E27FC236}">
                  <a16:creationId xmlns:a16="http://schemas.microsoft.com/office/drawing/2014/main" id="{0CA5B815-8C29-BD36-7D32-DE0D9F9525B1}"/>
                </a:ext>
              </a:extLst>
            </p:cNvPr>
            <p:cNvSpPr txBox="1"/>
            <p:nvPr/>
          </p:nvSpPr>
          <p:spPr>
            <a:xfrm>
              <a:off x="503624" y="229608"/>
              <a:ext cx="4836482" cy="485904"/>
            </a:xfrm>
            <a:prstGeom prst="rect">
              <a:avLst/>
            </a:prstGeom>
          </p:spPr>
          <p:txBody>
            <a:bodyPr lIns="0" tIns="0" rIns="0" bIns="0" rtlCol="0" anchor="t">
              <a:spAutoFit/>
            </a:bodyPr>
            <a:lstStyle/>
            <a:p>
              <a:pPr algn="ctr">
                <a:lnSpc>
                  <a:spcPts val="2101"/>
                </a:lnSpc>
                <a:spcBef>
                  <a:spcPct val="0"/>
                </a:spcBef>
              </a:pPr>
              <a:r>
                <a:rPr lang="en-US" sz="1501">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Person - Community </a:t>
              </a:r>
            </a:p>
          </p:txBody>
        </p:sp>
      </p:grpSp>
      <p:grpSp>
        <p:nvGrpSpPr>
          <p:cNvPr id="12" name="Group 12">
            <a:extLst>
              <a:ext uri="{FF2B5EF4-FFF2-40B4-BE49-F238E27FC236}">
                <a16:creationId xmlns:a16="http://schemas.microsoft.com/office/drawing/2014/main" id="{5BD22F5C-CF41-57EF-A635-AC8CF49F3512}"/>
              </a:ext>
            </a:extLst>
          </p:cNvPr>
          <p:cNvGrpSpPr/>
          <p:nvPr/>
        </p:nvGrpSpPr>
        <p:grpSpPr>
          <a:xfrm>
            <a:off x="7556932" y="5546666"/>
            <a:ext cx="2921862" cy="505813"/>
            <a:chOff x="0" y="0"/>
            <a:chExt cx="5843724" cy="1011627"/>
          </a:xfrm>
        </p:grpSpPr>
        <p:sp>
          <p:nvSpPr>
            <p:cNvPr id="13" name="Freeform 13">
              <a:extLst>
                <a:ext uri="{FF2B5EF4-FFF2-40B4-BE49-F238E27FC236}">
                  <a16:creationId xmlns:a16="http://schemas.microsoft.com/office/drawing/2014/main" id="{BDED72E2-4897-42E3-B4D6-256AC2C35A57}"/>
                </a:ext>
              </a:extLst>
            </p:cNvPr>
            <p:cNvSpPr/>
            <p:nvPr/>
          </p:nvSpPr>
          <p:spPr>
            <a:xfrm>
              <a:off x="0" y="0"/>
              <a:ext cx="5843724" cy="1011627"/>
            </a:xfrm>
            <a:custGeom>
              <a:avLst/>
              <a:gdLst/>
              <a:ahLst/>
              <a:cxnLst/>
              <a:rect l="l" t="t" r="r" b="b"/>
              <a:pathLst>
                <a:path w="5843724" h="1011627">
                  <a:moveTo>
                    <a:pt x="0" y="0"/>
                  </a:moveTo>
                  <a:lnTo>
                    <a:pt x="5843724" y="0"/>
                  </a:lnTo>
                  <a:lnTo>
                    <a:pt x="5843724" y="1011627"/>
                  </a:lnTo>
                  <a:lnTo>
                    <a:pt x="0" y="1011627"/>
                  </a:lnTo>
                  <a:lnTo>
                    <a:pt x="0" y="0"/>
                  </a:lnTo>
                  <a:close/>
                </a:path>
              </a:pathLst>
            </a:custGeom>
            <a:blipFill>
              <a:blip r:embed="rId2">
                <a:extLst>
                  <a:ext uri="{96DAC541-7B7A-43D3-8B79-37D633B846F1}">
                    <asvg:svgBlip xmlns:asvg="http://schemas.microsoft.com/office/drawing/2016/SVG/main" r:embed="rId6"/>
                  </a:ext>
                </a:extLst>
              </a:blip>
              <a:stretch>
                <a:fillRect t="-25817" b="-25817"/>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4" name="TextBox 14">
              <a:extLst>
                <a:ext uri="{FF2B5EF4-FFF2-40B4-BE49-F238E27FC236}">
                  <a16:creationId xmlns:a16="http://schemas.microsoft.com/office/drawing/2014/main" id="{89A74075-1C4F-B30A-C939-1D9813A4DF50}"/>
                </a:ext>
              </a:extLst>
            </p:cNvPr>
            <p:cNvSpPr txBox="1"/>
            <p:nvPr/>
          </p:nvSpPr>
          <p:spPr>
            <a:xfrm>
              <a:off x="503624" y="229608"/>
              <a:ext cx="4836482" cy="485904"/>
            </a:xfrm>
            <a:prstGeom prst="rect">
              <a:avLst/>
            </a:prstGeom>
          </p:spPr>
          <p:txBody>
            <a:bodyPr lIns="0" tIns="0" rIns="0" bIns="0" rtlCol="0" anchor="t">
              <a:spAutoFit/>
            </a:bodyPr>
            <a:lstStyle/>
            <a:p>
              <a:pPr algn="ctr">
                <a:lnSpc>
                  <a:spcPts val="2101"/>
                </a:lnSpc>
                <a:spcBef>
                  <a:spcPct val="0"/>
                </a:spcBef>
              </a:pPr>
              <a:r>
                <a:rPr lang="en-US" sz="1501">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Person - Supervisor</a:t>
              </a:r>
            </a:p>
          </p:txBody>
        </p:sp>
      </p:grpSp>
      <p:grpSp>
        <p:nvGrpSpPr>
          <p:cNvPr id="15" name="Group 15">
            <a:extLst>
              <a:ext uri="{FF2B5EF4-FFF2-40B4-BE49-F238E27FC236}">
                <a16:creationId xmlns:a16="http://schemas.microsoft.com/office/drawing/2014/main" id="{144E35D6-A1A3-4BB1-DD3D-8E645C7EF8CF}"/>
              </a:ext>
            </a:extLst>
          </p:cNvPr>
          <p:cNvGrpSpPr/>
          <p:nvPr/>
        </p:nvGrpSpPr>
        <p:grpSpPr>
          <a:xfrm>
            <a:off x="7556932" y="2388888"/>
            <a:ext cx="2921862" cy="505813"/>
            <a:chOff x="0" y="0"/>
            <a:chExt cx="5843724" cy="1011627"/>
          </a:xfrm>
        </p:grpSpPr>
        <p:sp>
          <p:nvSpPr>
            <p:cNvPr id="16" name="Freeform 16">
              <a:extLst>
                <a:ext uri="{FF2B5EF4-FFF2-40B4-BE49-F238E27FC236}">
                  <a16:creationId xmlns:a16="http://schemas.microsoft.com/office/drawing/2014/main" id="{85B20206-3E9B-A456-EB62-4E02DAFD1366}"/>
                </a:ext>
              </a:extLst>
            </p:cNvPr>
            <p:cNvSpPr/>
            <p:nvPr/>
          </p:nvSpPr>
          <p:spPr>
            <a:xfrm>
              <a:off x="0" y="0"/>
              <a:ext cx="5843724" cy="1011627"/>
            </a:xfrm>
            <a:custGeom>
              <a:avLst/>
              <a:gdLst/>
              <a:ahLst/>
              <a:cxnLst/>
              <a:rect l="l" t="t" r="r" b="b"/>
              <a:pathLst>
                <a:path w="5843724" h="1011627">
                  <a:moveTo>
                    <a:pt x="0" y="0"/>
                  </a:moveTo>
                  <a:lnTo>
                    <a:pt x="5843724" y="0"/>
                  </a:lnTo>
                  <a:lnTo>
                    <a:pt x="5843724" y="1011627"/>
                  </a:lnTo>
                  <a:lnTo>
                    <a:pt x="0" y="1011627"/>
                  </a:lnTo>
                  <a:lnTo>
                    <a:pt x="0" y="0"/>
                  </a:lnTo>
                  <a:close/>
                </a:path>
              </a:pathLst>
            </a:custGeom>
            <a:blipFill>
              <a:blip r:embed="rId2">
                <a:extLst>
                  <a:ext uri="{96DAC541-7B7A-43D3-8B79-37D633B846F1}">
                    <asvg:svgBlip xmlns:asvg="http://schemas.microsoft.com/office/drawing/2016/SVG/main" r:embed="rId6"/>
                  </a:ext>
                </a:extLst>
              </a:blip>
              <a:stretch>
                <a:fillRect t="-25817" b="-25817"/>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7" name="TextBox 17">
              <a:extLst>
                <a:ext uri="{FF2B5EF4-FFF2-40B4-BE49-F238E27FC236}">
                  <a16:creationId xmlns:a16="http://schemas.microsoft.com/office/drawing/2014/main" id="{94F3AD49-2699-84A1-F155-A5B1F87BE259}"/>
                </a:ext>
              </a:extLst>
            </p:cNvPr>
            <p:cNvSpPr txBox="1"/>
            <p:nvPr/>
          </p:nvSpPr>
          <p:spPr>
            <a:xfrm>
              <a:off x="503624" y="229608"/>
              <a:ext cx="4836482" cy="485904"/>
            </a:xfrm>
            <a:prstGeom prst="rect">
              <a:avLst/>
            </a:prstGeom>
          </p:spPr>
          <p:txBody>
            <a:bodyPr lIns="0" tIns="0" rIns="0" bIns="0" rtlCol="0" anchor="t">
              <a:spAutoFit/>
            </a:bodyPr>
            <a:lstStyle/>
            <a:p>
              <a:pPr algn="ctr">
                <a:lnSpc>
                  <a:spcPts val="2101"/>
                </a:lnSpc>
                <a:spcBef>
                  <a:spcPct val="0"/>
                </a:spcBef>
              </a:pPr>
              <a:r>
                <a:rPr lang="en-US" sz="1501"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Person - Organization </a:t>
              </a:r>
            </a:p>
          </p:txBody>
        </p:sp>
      </p:grpSp>
      <p:sp>
        <p:nvSpPr>
          <p:cNvPr id="18" name="Freeform 18">
            <a:extLst>
              <a:ext uri="{FF2B5EF4-FFF2-40B4-BE49-F238E27FC236}">
                <a16:creationId xmlns:a16="http://schemas.microsoft.com/office/drawing/2014/main" id="{FE711373-B5CF-7FA2-3A5E-76CC8E4DB3B5}"/>
              </a:ext>
            </a:extLst>
          </p:cNvPr>
          <p:cNvSpPr/>
          <p:nvPr/>
        </p:nvSpPr>
        <p:spPr>
          <a:xfrm>
            <a:off x="5441579" y="2385997"/>
            <a:ext cx="1308842" cy="1366937"/>
          </a:xfrm>
          <a:custGeom>
            <a:avLst/>
            <a:gdLst/>
            <a:ahLst/>
            <a:cxnLst/>
            <a:rect l="l" t="t" r="r" b="b"/>
            <a:pathLst>
              <a:path w="1963263" h="2050405">
                <a:moveTo>
                  <a:pt x="0" y="0"/>
                </a:moveTo>
                <a:lnTo>
                  <a:pt x="1963264" y="0"/>
                </a:lnTo>
                <a:lnTo>
                  <a:pt x="1963264" y="2050405"/>
                </a:lnTo>
                <a:lnTo>
                  <a:pt x="0" y="20504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9" name="Freeform 19">
            <a:extLst>
              <a:ext uri="{FF2B5EF4-FFF2-40B4-BE49-F238E27FC236}">
                <a16:creationId xmlns:a16="http://schemas.microsoft.com/office/drawing/2014/main" id="{F14A2723-ADC2-B932-F43D-3205843CAF0D}"/>
              </a:ext>
            </a:extLst>
          </p:cNvPr>
          <p:cNvSpPr/>
          <p:nvPr/>
        </p:nvSpPr>
        <p:spPr>
          <a:xfrm>
            <a:off x="8425439" y="3970310"/>
            <a:ext cx="1166987" cy="1432684"/>
          </a:xfrm>
          <a:custGeom>
            <a:avLst/>
            <a:gdLst/>
            <a:ahLst/>
            <a:cxnLst/>
            <a:rect l="l" t="t" r="r" b="b"/>
            <a:pathLst>
              <a:path w="1750480" h="2149026">
                <a:moveTo>
                  <a:pt x="0" y="0"/>
                </a:moveTo>
                <a:lnTo>
                  <a:pt x="1750480" y="0"/>
                </a:lnTo>
                <a:lnTo>
                  <a:pt x="1750480" y="2149026"/>
                </a:lnTo>
                <a:lnTo>
                  <a:pt x="0" y="2149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0" name="Freeform 20">
            <a:extLst>
              <a:ext uri="{FF2B5EF4-FFF2-40B4-BE49-F238E27FC236}">
                <a16:creationId xmlns:a16="http://schemas.microsoft.com/office/drawing/2014/main" id="{CA7E5840-72F5-2DC7-B860-DE5B499B77D4}"/>
              </a:ext>
            </a:extLst>
          </p:cNvPr>
          <p:cNvSpPr/>
          <p:nvPr/>
        </p:nvSpPr>
        <p:spPr>
          <a:xfrm>
            <a:off x="2289030" y="4035218"/>
            <a:ext cx="1597404" cy="1367777"/>
          </a:xfrm>
          <a:custGeom>
            <a:avLst/>
            <a:gdLst/>
            <a:ahLst/>
            <a:cxnLst/>
            <a:rect l="l" t="t" r="r" b="b"/>
            <a:pathLst>
              <a:path w="2396106" h="2051665">
                <a:moveTo>
                  <a:pt x="0" y="0"/>
                </a:moveTo>
                <a:lnTo>
                  <a:pt x="2396105" y="0"/>
                </a:lnTo>
                <a:lnTo>
                  <a:pt x="2396105" y="2051665"/>
                </a:lnTo>
                <a:lnTo>
                  <a:pt x="0" y="2051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1" name="Freeform 24">
            <a:extLst>
              <a:ext uri="{FF2B5EF4-FFF2-40B4-BE49-F238E27FC236}">
                <a16:creationId xmlns:a16="http://schemas.microsoft.com/office/drawing/2014/main" id="{C8BD0110-4384-EA8C-3D53-BB3217E1A93C}"/>
              </a:ext>
            </a:extLst>
          </p:cNvPr>
          <p:cNvSpPr/>
          <p:nvPr/>
        </p:nvSpPr>
        <p:spPr>
          <a:xfrm>
            <a:off x="8307663" y="759332"/>
            <a:ext cx="1420399" cy="1358418"/>
          </a:xfrm>
          <a:custGeom>
            <a:avLst/>
            <a:gdLst/>
            <a:ahLst/>
            <a:cxnLst/>
            <a:rect l="l" t="t" r="r" b="b"/>
            <a:pathLst>
              <a:path w="2130599" h="2037627">
                <a:moveTo>
                  <a:pt x="0" y="0"/>
                </a:moveTo>
                <a:lnTo>
                  <a:pt x="2130598" y="0"/>
                </a:lnTo>
                <a:lnTo>
                  <a:pt x="2130598" y="2037627"/>
                </a:lnTo>
                <a:lnTo>
                  <a:pt x="0" y="20376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2" name="Freeform 25">
            <a:extLst>
              <a:ext uri="{FF2B5EF4-FFF2-40B4-BE49-F238E27FC236}">
                <a16:creationId xmlns:a16="http://schemas.microsoft.com/office/drawing/2014/main" id="{6ED9C15F-92D1-E5E0-97A1-CE1A1CD88E3C}"/>
              </a:ext>
            </a:extLst>
          </p:cNvPr>
          <p:cNvSpPr/>
          <p:nvPr/>
        </p:nvSpPr>
        <p:spPr>
          <a:xfrm>
            <a:off x="2516592" y="937098"/>
            <a:ext cx="1142281" cy="1180652"/>
          </a:xfrm>
          <a:custGeom>
            <a:avLst/>
            <a:gdLst/>
            <a:ahLst/>
            <a:cxnLst/>
            <a:rect l="l" t="t" r="r" b="b"/>
            <a:pathLst>
              <a:path w="1713422" h="1770978">
                <a:moveTo>
                  <a:pt x="0" y="0"/>
                </a:moveTo>
                <a:lnTo>
                  <a:pt x="1713421" y="0"/>
                </a:lnTo>
                <a:lnTo>
                  <a:pt x="1713421" y="1770978"/>
                </a:lnTo>
                <a:lnTo>
                  <a:pt x="0" y="17709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3" name="TextBox 26">
            <a:extLst>
              <a:ext uri="{FF2B5EF4-FFF2-40B4-BE49-F238E27FC236}">
                <a16:creationId xmlns:a16="http://schemas.microsoft.com/office/drawing/2014/main" id="{AFCEC859-3545-3C6C-C0B9-A7D75A4AAB3C}"/>
              </a:ext>
            </a:extLst>
          </p:cNvPr>
          <p:cNvSpPr txBox="1"/>
          <p:nvPr/>
        </p:nvSpPr>
        <p:spPr>
          <a:xfrm>
            <a:off x="-400699" y="110874"/>
            <a:ext cx="8938399" cy="577081"/>
          </a:xfrm>
          <a:prstGeom prst="rect">
            <a:avLst/>
          </a:prstGeom>
        </p:spPr>
        <p:txBody>
          <a:bodyPr lIns="0" tIns="0" rIns="0" bIns="0" rtlCol="0" anchor="t">
            <a:spAutoFit/>
          </a:bodyPr>
          <a:lstStyle/>
          <a:p>
            <a:pPr algn="ctr">
              <a:lnSpc>
                <a:spcPts val="4542"/>
              </a:lnSpc>
            </a:pPr>
            <a:r>
              <a:rPr lang="en-US" sz="3849" b="1" i="1" spc="289"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PERSON-ENVIRONMENT </a:t>
            </a:r>
            <a:r>
              <a:rPr lang="en-US" sz="3849" b="1" i="1" spc="289" dirty="0">
                <a:solidFill>
                  <a:srgbClr val="FFFFFF"/>
                </a:solidFill>
                <a:latin typeface="Lato" panose="020F0502020204030203" pitchFamily="34" charset="0"/>
                <a:ea typeface="Lato" panose="020F0502020204030203" pitchFamily="34" charset="0"/>
                <a:cs typeface="Lato" panose="020F0502020204030203" pitchFamily="34" charset="0"/>
                <a:sym typeface="League Spartan"/>
              </a:rPr>
              <a:t>FIT</a:t>
            </a:r>
          </a:p>
        </p:txBody>
      </p:sp>
      <p:sp>
        <p:nvSpPr>
          <p:cNvPr id="24" name="TextBox 27">
            <a:extLst>
              <a:ext uri="{FF2B5EF4-FFF2-40B4-BE49-F238E27FC236}">
                <a16:creationId xmlns:a16="http://schemas.microsoft.com/office/drawing/2014/main" id="{F26F89AB-3099-089B-E9E8-B39FEA67B0FD}"/>
              </a:ext>
            </a:extLst>
          </p:cNvPr>
          <p:cNvSpPr txBox="1"/>
          <p:nvPr/>
        </p:nvSpPr>
        <p:spPr>
          <a:xfrm>
            <a:off x="6005129" y="4230108"/>
            <a:ext cx="8930" cy="213776"/>
          </a:xfrm>
          <a:prstGeom prst="rect">
            <a:avLst/>
          </a:prstGeom>
        </p:spPr>
        <p:txBody>
          <a:bodyPr lIns="0" tIns="0" rIns="0" bIns="0" rtlCol="0" anchor="t">
            <a:spAutoFit/>
          </a:bodyPr>
          <a:lstStyle/>
          <a:p>
            <a:pPr algn="ctr">
              <a:lnSpc>
                <a:spcPts val="1771"/>
              </a:lnSpc>
            </a:pPr>
            <a:endParaRPr sz="1200">
              <a:latin typeface="Lato" panose="020F0502020204030203" pitchFamily="34" charset="0"/>
              <a:ea typeface="Lato" panose="020F0502020204030203" pitchFamily="34" charset="0"/>
              <a:cs typeface="Lato" panose="020F0502020204030203" pitchFamily="34" charset="0"/>
            </a:endParaRPr>
          </a:p>
        </p:txBody>
      </p:sp>
      <p:sp>
        <p:nvSpPr>
          <p:cNvPr id="25" name="TextBox 28">
            <a:extLst>
              <a:ext uri="{FF2B5EF4-FFF2-40B4-BE49-F238E27FC236}">
                <a16:creationId xmlns:a16="http://schemas.microsoft.com/office/drawing/2014/main" id="{D3813703-3535-0696-FB42-D28201690B48}"/>
              </a:ext>
            </a:extLst>
          </p:cNvPr>
          <p:cNvSpPr txBox="1"/>
          <p:nvPr/>
        </p:nvSpPr>
        <p:spPr>
          <a:xfrm>
            <a:off x="9592426" y="6449219"/>
            <a:ext cx="2594074" cy="362407"/>
          </a:xfrm>
          <a:prstGeom prst="rect">
            <a:avLst/>
          </a:prstGeom>
        </p:spPr>
        <p:txBody>
          <a:bodyPr lIns="0" tIns="0" rIns="0" bIns="0" rtlCol="0" anchor="t">
            <a:spAutoFit/>
          </a:bodyPr>
          <a:lstStyle/>
          <a:p>
            <a:pPr algn="ctr">
              <a:lnSpc>
                <a:spcPts val="3150"/>
              </a:lnSpc>
            </a:pPr>
            <a:r>
              <a:rPr lang="en-US" sz="1600" i="1" dirty="0">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Italics"/>
              </a:rPr>
              <a:t>(Kristoff, et al. 2005) </a:t>
            </a:r>
          </a:p>
        </p:txBody>
      </p:sp>
    </p:spTree>
    <p:extLst>
      <p:ext uri="{BB962C8B-B14F-4D97-AF65-F5344CB8AC3E}">
        <p14:creationId xmlns:p14="http://schemas.microsoft.com/office/powerpoint/2010/main" val="3903224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063E-86DE-05A5-BCC7-0831EA4535B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FE2831C-AEE9-B798-B449-48E8A8D662B2}"/>
              </a:ext>
            </a:extLst>
          </p:cNvPr>
          <p:cNvGrpSpPr/>
          <p:nvPr/>
        </p:nvGrpSpPr>
        <p:grpSpPr>
          <a:xfrm>
            <a:off x="456309" y="4122236"/>
            <a:ext cx="3383027" cy="2853107"/>
            <a:chOff x="0" y="0"/>
            <a:chExt cx="2993618" cy="2524695"/>
          </a:xfrm>
        </p:grpSpPr>
        <p:sp>
          <p:nvSpPr>
            <p:cNvPr id="3" name="Freeform 3">
              <a:extLst>
                <a:ext uri="{FF2B5EF4-FFF2-40B4-BE49-F238E27FC236}">
                  <a16:creationId xmlns:a16="http://schemas.microsoft.com/office/drawing/2014/main" id="{45299031-F2DE-6800-E774-63BAE26EAF75}"/>
                </a:ext>
              </a:extLst>
            </p:cNvPr>
            <p:cNvSpPr/>
            <p:nvPr/>
          </p:nvSpPr>
          <p:spPr>
            <a:xfrm>
              <a:off x="0" y="0"/>
              <a:ext cx="2993619" cy="2524695"/>
            </a:xfrm>
            <a:custGeom>
              <a:avLst/>
              <a:gdLst/>
              <a:ahLst/>
              <a:cxnLst/>
              <a:rect l="l" t="t" r="r" b="b"/>
              <a:pathLst>
                <a:path w="2993619" h="2524695">
                  <a:moveTo>
                    <a:pt x="2869158" y="2524695"/>
                  </a:moveTo>
                  <a:lnTo>
                    <a:pt x="124460" y="2524695"/>
                  </a:lnTo>
                  <a:cubicBezTo>
                    <a:pt x="55880" y="2524695"/>
                    <a:pt x="0" y="2468815"/>
                    <a:pt x="0" y="2400235"/>
                  </a:cubicBezTo>
                  <a:lnTo>
                    <a:pt x="0" y="124460"/>
                  </a:lnTo>
                  <a:cubicBezTo>
                    <a:pt x="0" y="55880"/>
                    <a:pt x="55880" y="0"/>
                    <a:pt x="124460" y="0"/>
                  </a:cubicBezTo>
                  <a:lnTo>
                    <a:pt x="2869159" y="0"/>
                  </a:lnTo>
                  <a:cubicBezTo>
                    <a:pt x="2937739" y="0"/>
                    <a:pt x="2993619" y="55880"/>
                    <a:pt x="2993619" y="124460"/>
                  </a:cubicBezTo>
                  <a:lnTo>
                    <a:pt x="2993619" y="2400235"/>
                  </a:lnTo>
                  <a:cubicBezTo>
                    <a:pt x="2993619" y="2468815"/>
                    <a:pt x="2937739" y="2524695"/>
                    <a:pt x="2869159" y="2524695"/>
                  </a:cubicBezTo>
                  <a:close/>
                </a:path>
              </a:pathLst>
            </a:custGeom>
            <a:solidFill>
              <a:srgbClr val="0B3954"/>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grpSp>
        <p:nvGrpSpPr>
          <p:cNvPr id="4" name="Group 4">
            <a:extLst>
              <a:ext uri="{FF2B5EF4-FFF2-40B4-BE49-F238E27FC236}">
                <a16:creationId xmlns:a16="http://schemas.microsoft.com/office/drawing/2014/main" id="{C69F2A59-8D45-FC8B-9E42-923434621E6E}"/>
              </a:ext>
            </a:extLst>
          </p:cNvPr>
          <p:cNvGrpSpPr/>
          <p:nvPr/>
        </p:nvGrpSpPr>
        <p:grpSpPr>
          <a:xfrm>
            <a:off x="456309" y="3144649"/>
            <a:ext cx="3383027" cy="1375895"/>
            <a:chOff x="0" y="0"/>
            <a:chExt cx="2993618" cy="1217520"/>
          </a:xfrm>
        </p:grpSpPr>
        <p:sp>
          <p:nvSpPr>
            <p:cNvPr id="5" name="Freeform 5">
              <a:extLst>
                <a:ext uri="{FF2B5EF4-FFF2-40B4-BE49-F238E27FC236}">
                  <a16:creationId xmlns:a16="http://schemas.microsoft.com/office/drawing/2014/main" id="{F3C9539A-187C-BF5B-80A2-FC21CC35642A}"/>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sp>
        <p:nvSpPr>
          <p:cNvPr id="6" name="TextBox 6">
            <a:extLst>
              <a:ext uri="{FF2B5EF4-FFF2-40B4-BE49-F238E27FC236}">
                <a16:creationId xmlns:a16="http://schemas.microsoft.com/office/drawing/2014/main" id="{A17ECB93-C96B-6FCD-A183-16246766D7DE}"/>
              </a:ext>
            </a:extLst>
          </p:cNvPr>
          <p:cNvSpPr txBox="1"/>
          <p:nvPr/>
        </p:nvSpPr>
        <p:spPr>
          <a:xfrm>
            <a:off x="456309" y="3636845"/>
            <a:ext cx="3370327" cy="857799"/>
          </a:xfrm>
          <a:prstGeom prst="rect">
            <a:avLst/>
          </a:prstGeom>
        </p:spPr>
        <p:txBody>
          <a:bodyPr lIns="0" tIns="0" rIns="0" bIns="0" rtlCol="0" anchor="t">
            <a:spAutoFit/>
          </a:bodyPr>
          <a:lstStyle/>
          <a:p>
            <a:pPr algn="ctr">
              <a:lnSpc>
                <a:spcPts val="3360"/>
              </a:lnSpc>
            </a:pPr>
            <a:r>
              <a:rPr lang="en-US" sz="24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Person-</a:t>
            </a:r>
          </a:p>
          <a:p>
            <a:pPr algn="ctr">
              <a:lnSpc>
                <a:spcPts val="3360"/>
              </a:lnSpc>
            </a:pPr>
            <a:r>
              <a:rPr lang="en-US" sz="24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Position</a:t>
            </a:r>
          </a:p>
        </p:txBody>
      </p:sp>
      <p:sp>
        <p:nvSpPr>
          <p:cNvPr id="7" name="TextBox 7">
            <a:extLst>
              <a:ext uri="{FF2B5EF4-FFF2-40B4-BE49-F238E27FC236}">
                <a16:creationId xmlns:a16="http://schemas.microsoft.com/office/drawing/2014/main" id="{559EF986-7675-90C5-BAB7-7CB7C102B877}"/>
              </a:ext>
            </a:extLst>
          </p:cNvPr>
          <p:cNvSpPr txBox="1"/>
          <p:nvPr/>
        </p:nvSpPr>
        <p:spPr>
          <a:xfrm>
            <a:off x="278931" y="241857"/>
            <a:ext cx="11634138" cy="456279"/>
          </a:xfrm>
          <a:prstGeom prst="rect">
            <a:avLst/>
          </a:prstGeom>
        </p:spPr>
        <p:txBody>
          <a:bodyPr lIns="0" tIns="0" rIns="0" bIns="0" rtlCol="0" anchor="t">
            <a:spAutoFit/>
          </a:bodyPr>
          <a:lstStyle/>
          <a:p>
            <a:pPr>
              <a:lnSpc>
                <a:spcPts val="3533"/>
              </a:lnSpc>
            </a:pPr>
            <a:r>
              <a:rPr lang="en-US" sz="3200" b="1"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Fit Associated with Organizational Arrangements </a:t>
            </a:r>
          </a:p>
        </p:txBody>
      </p:sp>
      <p:grpSp>
        <p:nvGrpSpPr>
          <p:cNvPr id="8" name="Group 8">
            <a:extLst>
              <a:ext uri="{FF2B5EF4-FFF2-40B4-BE49-F238E27FC236}">
                <a16:creationId xmlns:a16="http://schemas.microsoft.com/office/drawing/2014/main" id="{033E4159-30CB-3DEF-D242-E8C7A065C8B2}"/>
              </a:ext>
            </a:extLst>
          </p:cNvPr>
          <p:cNvGrpSpPr/>
          <p:nvPr/>
        </p:nvGrpSpPr>
        <p:grpSpPr>
          <a:xfrm>
            <a:off x="4404487" y="4174603"/>
            <a:ext cx="3383027" cy="2800740"/>
            <a:chOff x="0" y="0"/>
            <a:chExt cx="2993618" cy="2478356"/>
          </a:xfrm>
        </p:grpSpPr>
        <p:sp>
          <p:nvSpPr>
            <p:cNvPr id="9" name="Freeform 9">
              <a:extLst>
                <a:ext uri="{FF2B5EF4-FFF2-40B4-BE49-F238E27FC236}">
                  <a16:creationId xmlns:a16="http://schemas.microsoft.com/office/drawing/2014/main" id="{CCB2B730-97CA-F569-3F39-B970E68A6616}"/>
                </a:ext>
              </a:extLst>
            </p:cNvPr>
            <p:cNvSpPr/>
            <p:nvPr/>
          </p:nvSpPr>
          <p:spPr>
            <a:xfrm>
              <a:off x="0" y="0"/>
              <a:ext cx="2993619" cy="2478356"/>
            </a:xfrm>
            <a:custGeom>
              <a:avLst/>
              <a:gdLst/>
              <a:ahLst/>
              <a:cxnLst/>
              <a:rect l="l" t="t" r="r" b="b"/>
              <a:pathLst>
                <a:path w="2993619" h="2478356">
                  <a:moveTo>
                    <a:pt x="2869158" y="2478356"/>
                  </a:moveTo>
                  <a:lnTo>
                    <a:pt x="124460" y="2478356"/>
                  </a:lnTo>
                  <a:cubicBezTo>
                    <a:pt x="55880" y="2478356"/>
                    <a:pt x="0" y="2422476"/>
                    <a:pt x="0" y="2353896"/>
                  </a:cubicBezTo>
                  <a:lnTo>
                    <a:pt x="0" y="124460"/>
                  </a:lnTo>
                  <a:cubicBezTo>
                    <a:pt x="0" y="55880"/>
                    <a:pt x="55880" y="0"/>
                    <a:pt x="124460" y="0"/>
                  </a:cubicBezTo>
                  <a:lnTo>
                    <a:pt x="2869159" y="0"/>
                  </a:lnTo>
                  <a:cubicBezTo>
                    <a:pt x="2937739" y="0"/>
                    <a:pt x="2993619" y="55880"/>
                    <a:pt x="2993619" y="124460"/>
                  </a:cubicBezTo>
                  <a:lnTo>
                    <a:pt x="2993619" y="2353896"/>
                  </a:lnTo>
                  <a:cubicBezTo>
                    <a:pt x="2993619" y="2422476"/>
                    <a:pt x="2937739" y="2478356"/>
                    <a:pt x="2869159" y="2478356"/>
                  </a:cubicBezTo>
                  <a:close/>
                </a:path>
              </a:pathLst>
            </a:custGeom>
            <a:solidFill>
              <a:srgbClr val="0B3954"/>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grpSp>
        <p:nvGrpSpPr>
          <p:cNvPr id="10" name="Group 10">
            <a:extLst>
              <a:ext uri="{FF2B5EF4-FFF2-40B4-BE49-F238E27FC236}">
                <a16:creationId xmlns:a16="http://schemas.microsoft.com/office/drawing/2014/main" id="{7F5822D6-7315-68D0-9850-EE90F35DAEF8}"/>
              </a:ext>
            </a:extLst>
          </p:cNvPr>
          <p:cNvGrpSpPr/>
          <p:nvPr/>
        </p:nvGrpSpPr>
        <p:grpSpPr>
          <a:xfrm>
            <a:off x="4404487" y="3197015"/>
            <a:ext cx="3383027" cy="1375895"/>
            <a:chOff x="0" y="0"/>
            <a:chExt cx="2993618" cy="1217520"/>
          </a:xfrm>
        </p:grpSpPr>
        <p:sp>
          <p:nvSpPr>
            <p:cNvPr id="11" name="Freeform 11">
              <a:extLst>
                <a:ext uri="{FF2B5EF4-FFF2-40B4-BE49-F238E27FC236}">
                  <a16:creationId xmlns:a16="http://schemas.microsoft.com/office/drawing/2014/main" id="{3FD5681D-4981-D3F9-57D9-5EADDB62B706}"/>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sp>
        <p:nvSpPr>
          <p:cNvPr id="12" name="TextBox 12">
            <a:extLst>
              <a:ext uri="{FF2B5EF4-FFF2-40B4-BE49-F238E27FC236}">
                <a16:creationId xmlns:a16="http://schemas.microsoft.com/office/drawing/2014/main" id="{D1BB2AFD-BED9-E788-E40B-43FCC0C033BD}"/>
              </a:ext>
            </a:extLst>
          </p:cNvPr>
          <p:cNvSpPr txBox="1"/>
          <p:nvPr/>
        </p:nvSpPr>
        <p:spPr>
          <a:xfrm>
            <a:off x="4404487" y="3636845"/>
            <a:ext cx="3383027" cy="403444"/>
          </a:xfrm>
          <a:prstGeom prst="rect">
            <a:avLst/>
          </a:prstGeom>
        </p:spPr>
        <p:txBody>
          <a:bodyPr lIns="0" tIns="0" rIns="0" bIns="0" rtlCol="0" anchor="t">
            <a:spAutoFit/>
          </a:bodyPr>
          <a:lstStyle/>
          <a:p>
            <a:pPr algn="ctr">
              <a:lnSpc>
                <a:spcPts val="3360"/>
              </a:lnSpc>
            </a:pPr>
            <a:r>
              <a:rPr lang="en-US" sz="24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Person-Supervisor</a:t>
            </a:r>
          </a:p>
        </p:txBody>
      </p:sp>
      <p:grpSp>
        <p:nvGrpSpPr>
          <p:cNvPr id="13" name="Group 13">
            <a:extLst>
              <a:ext uri="{FF2B5EF4-FFF2-40B4-BE49-F238E27FC236}">
                <a16:creationId xmlns:a16="http://schemas.microsoft.com/office/drawing/2014/main" id="{3194D861-4819-08A1-5F08-751291A3BAE7}"/>
              </a:ext>
            </a:extLst>
          </p:cNvPr>
          <p:cNvGrpSpPr/>
          <p:nvPr/>
        </p:nvGrpSpPr>
        <p:grpSpPr>
          <a:xfrm>
            <a:off x="8353341" y="4203277"/>
            <a:ext cx="3383027" cy="2968671"/>
            <a:chOff x="0" y="0"/>
            <a:chExt cx="2993618" cy="2626957"/>
          </a:xfrm>
        </p:grpSpPr>
        <p:sp>
          <p:nvSpPr>
            <p:cNvPr id="14" name="Freeform 14">
              <a:extLst>
                <a:ext uri="{FF2B5EF4-FFF2-40B4-BE49-F238E27FC236}">
                  <a16:creationId xmlns:a16="http://schemas.microsoft.com/office/drawing/2014/main" id="{57F42663-0676-02B3-CD2E-327D2447E839}"/>
                </a:ext>
              </a:extLst>
            </p:cNvPr>
            <p:cNvSpPr/>
            <p:nvPr/>
          </p:nvSpPr>
          <p:spPr>
            <a:xfrm>
              <a:off x="0" y="0"/>
              <a:ext cx="2993619" cy="2626957"/>
            </a:xfrm>
            <a:custGeom>
              <a:avLst/>
              <a:gdLst/>
              <a:ahLst/>
              <a:cxnLst/>
              <a:rect l="l" t="t" r="r" b="b"/>
              <a:pathLst>
                <a:path w="2993619" h="2626957">
                  <a:moveTo>
                    <a:pt x="2869158" y="2626957"/>
                  </a:moveTo>
                  <a:lnTo>
                    <a:pt x="124460" y="2626957"/>
                  </a:lnTo>
                  <a:cubicBezTo>
                    <a:pt x="55880" y="2626957"/>
                    <a:pt x="0" y="2571077"/>
                    <a:pt x="0" y="2502497"/>
                  </a:cubicBezTo>
                  <a:lnTo>
                    <a:pt x="0" y="124460"/>
                  </a:lnTo>
                  <a:cubicBezTo>
                    <a:pt x="0" y="55880"/>
                    <a:pt x="55880" y="0"/>
                    <a:pt x="124460" y="0"/>
                  </a:cubicBezTo>
                  <a:lnTo>
                    <a:pt x="2869159" y="0"/>
                  </a:lnTo>
                  <a:cubicBezTo>
                    <a:pt x="2937739" y="0"/>
                    <a:pt x="2993619" y="55880"/>
                    <a:pt x="2993619" y="124460"/>
                  </a:cubicBezTo>
                  <a:lnTo>
                    <a:pt x="2993619" y="2502497"/>
                  </a:lnTo>
                  <a:cubicBezTo>
                    <a:pt x="2993619" y="2571077"/>
                    <a:pt x="2937739" y="2626957"/>
                    <a:pt x="2869159" y="2626957"/>
                  </a:cubicBezTo>
                  <a:close/>
                </a:path>
              </a:pathLst>
            </a:custGeom>
            <a:solidFill>
              <a:srgbClr val="0B3954"/>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grpSp>
        <p:nvGrpSpPr>
          <p:cNvPr id="15" name="Group 15">
            <a:extLst>
              <a:ext uri="{FF2B5EF4-FFF2-40B4-BE49-F238E27FC236}">
                <a16:creationId xmlns:a16="http://schemas.microsoft.com/office/drawing/2014/main" id="{9C4B929A-F4CA-A293-5871-350A8979F367}"/>
              </a:ext>
            </a:extLst>
          </p:cNvPr>
          <p:cNvGrpSpPr/>
          <p:nvPr/>
        </p:nvGrpSpPr>
        <p:grpSpPr>
          <a:xfrm>
            <a:off x="8353341" y="3225689"/>
            <a:ext cx="3383027" cy="1375895"/>
            <a:chOff x="0" y="0"/>
            <a:chExt cx="2993618" cy="1217520"/>
          </a:xfrm>
        </p:grpSpPr>
        <p:sp>
          <p:nvSpPr>
            <p:cNvPr id="16" name="Freeform 16">
              <a:extLst>
                <a:ext uri="{FF2B5EF4-FFF2-40B4-BE49-F238E27FC236}">
                  <a16:creationId xmlns:a16="http://schemas.microsoft.com/office/drawing/2014/main" id="{BB8B1107-6F81-5285-0B16-9C04BACB1426}"/>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sp>
        <p:nvSpPr>
          <p:cNvPr id="17" name="TextBox 17">
            <a:extLst>
              <a:ext uri="{FF2B5EF4-FFF2-40B4-BE49-F238E27FC236}">
                <a16:creationId xmlns:a16="http://schemas.microsoft.com/office/drawing/2014/main" id="{2E4D91A7-5059-8F31-388C-C7DC047F2FCF}"/>
              </a:ext>
            </a:extLst>
          </p:cNvPr>
          <p:cNvSpPr txBox="1"/>
          <p:nvPr/>
        </p:nvSpPr>
        <p:spPr>
          <a:xfrm>
            <a:off x="8367106" y="3636845"/>
            <a:ext cx="3383027" cy="403444"/>
          </a:xfrm>
          <a:prstGeom prst="rect">
            <a:avLst/>
          </a:prstGeom>
        </p:spPr>
        <p:txBody>
          <a:bodyPr lIns="0" tIns="0" rIns="0" bIns="0" rtlCol="0" anchor="t">
            <a:spAutoFit/>
          </a:bodyPr>
          <a:lstStyle/>
          <a:p>
            <a:pPr algn="ctr">
              <a:lnSpc>
                <a:spcPts val="3360"/>
              </a:lnSpc>
            </a:pPr>
            <a:r>
              <a:rPr lang="en-US" sz="24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Person-Organization </a:t>
            </a:r>
          </a:p>
        </p:txBody>
      </p:sp>
      <p:sp>
        <p:nvSpPr>
          <p:cNvPr id="18" name="Freeform 18">
            <a:extLst>
              <a:ext uri="{FF2B5EF4-FFF2-40B4-BE49-F238E27FC236}">
                <a16:creationId xmlns:a16="http://schemas.microsoft.com/office/drawing/2014/main" id="{CC7A1DF4-A017-724B-C6F8-86277CA0DBBF}"/>
              </a:ext>
            </a:extLst>
          </p:cNvPr>
          <p:cNvSpPr/>
          <p:nvPr/>
        </p:nvSpPr>
        <p:spPr>
          <a:xfrm>
            <a:off x="8614986" y="815795"/>
            <a:ext cx="2859737" cy="2734949"/>
          </a:xfrm>
          <a:custGeom>
            <a:avLst/>
            <a:gdLst/>
            <a:ahLst/>
            <a:cxnLst/>
            <a:rect l="l" t="t" r="r" b="b"/>
            <a:pathLst>
              <a:path w="4289606" h="4102423">
                <a:moveTo>
                  <a:pt x="0" y="0"/>
                </a:moveTo>
                <a:lnTo>
                  <a:pt x="4289606" y="0"/>
                </a:lnTo>
                <a:lnTo>
                  <a:pt x="4289606" y="4102423"/>
                </a:lnTo>
                <a:lnTo>
                  <a:pt x="0" y="41024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19" name="Freeform 19">
            <a:extLst>
              <a:ext uri="{FF2B5EF4-FFF2-40B4-BE49-F238E27FC236}">
                <a16:creationId xmlns:a16="http://schemas.microsoft.com/office/drawing/2014/main" id="{45908558-7E49-C08F-122B-D6CCE69F3481}"/>
              </a:ext>
            </a:extLst>
          </p:cNvPr>
          <p:cNvSpPr/>
          <p:nvPr/>
        </p:nvSpPr>
        <p:spPr>
          <a:xfrm>
            <a:off x="4982130" y="815795"/>
            <a:ext cx="2227740" cy="2734949"/>
          </a:xfrm>
          <a:custGeom>
            <a:avLst/>
            <a:gdLst/>
            <a:ahLst/>
            <a:cxnLst/>
            <a:rect l="l" t="t" r="r" b="b"/>
            <a:pathLst>
              <a:path w="3341610" h="4102423">
                <a:moveTo>
                  <a:pt x="0" y="0"/>
                </a:moveTo>
                <a:lnTo>
                  <a:pt x="3341610" y="0"/>
                </a:lnTo>
                <a:lnTo>
                  <a:pt x="3341610" y="4102423"/>
                </a:lnTo>
                <a:lnTo>
                  <a:pt x="0" y="4102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grpSp>
        <p:nvGrpSpPr>
          <p:cNvPr id="20" name="Group 20">
            <a:extLst>
              <a:ext uri="{FF2B5EF4-FFF2-40B4-BE49-F238E27FC236}">
                <a16:creationId xmlns:a16="http://schemas.microsoft.com/office/drawing/2014/main" id="{3D7022D9-43B3-AD6E-3CBB-77049C559FBF}"/>
              </a:ext>
            </a:extLst>
          </p:cNvPr>
          <p:cNvGrpSpPr/>
          <p:nvPr/>
        </p:nvGrpSpPr>
        <p:grpSpPr>
          <a:xfrm>
            <a:off x="1115786" y="3144648"/>
            <a:ext cx="2246281" cy="347432"/>
            <a:chOff x="0" y="0"/>
            <a:chExt cx="887420" cy="137257"/>
          </a:xfrm>
        </p:grpSpPr>
        <p:sp>
          <p:nvSpPr>
            <p:cNvPr id="21" name="Freeform 21">
              <a:extLst>
                <a:ext uri="{FF2B5EF4-FFF2-40B4-BE49-F238E27FC236}">
                  <a16:creationId xmlns:a16="http://schemas.microsoft.com/office/drawing/2014/main" id="{E6C201A7-2505-A60F-C9AE-A93CE32675FB}"/>
                </a:ext>
              </a:extLst>
            </p:cNvPr>
            <p:cNvSpPr/>
            <p:nvPr/>
          </p:nvSpPr>
          <p:spPr>
            <a:xfrm>
              <a:off x="0" y="0"/>
              <a:ext cx="887420" cy="137257"/>
            </a:xfrm>
            <a:custGeom>
              <a:avLst/>
              <a:gdLst/>
              <a:ahLst/>
              <a:cxnLst/>
              <a:rect l="l" t="t" r="r" b="b"/>
              <a:pathLst>
                <a:path w="887420" h="137257">
                  <a:moveTo>
                    <a:pt x="0" y="0"/>
                  </a:moveTo>
                  <a:lnTo>
                    <a:pt x="887420" y="0"/>
                  </a:lnTo>
                  <a:lnTo>
                    <a:pt x="887420" y="137257"/>
                  </a:lnTo>
                  <a:lnTo>
                    <a:pt x="0" y="137257"/>
                  </a:lnTo>
                  <a:close/>
                </a:path>
              </a:pathLst>
            </a:custGeom>
            <a:solidFill>
              <a:srgbClr val="EEC643"/>
            </a:solid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22" name="TextBox 22">
              <a:extLst>
                <a:ext uri="{FF2B5EF4-FFF2-40B4-BE49-F238E27FC236}">
                  <a16:creationId xmlns:a16="http://schemas.microsoft.com/office/drawing/2014/main" id="{91A1714A-28F8-83C8-5CAE-516D56EEB24A}"/>
                </a:ext>
              </a:extLst>
            </p:cNvPr>
            <p:cNvSpPr txBox="1"/>
            <p:nvPr/>
          </p:nvSpPr>
          <p:spPr>
            <a:xfrm>
              <a:off x="0" y="-47625"/>
              <a:ext cx="887420" cy="184882"/>
            </a:xfrm>
            <a:prstGeom prst="rect">
              <a:avLst/>
            </a:prstGeom>
          </p:spPr>
          <p:txBody>
            <a:bodyPr lIns="33867" tIns="33867" rIns="33867" bIns="33867" rtlCol="0" anchor="ctr"/>
            <a:lstStyle/>
            <a:p>
              <a:pPr algn="ctr">
                <a:lnSpc>
                  <a:spcPts val="2101"/>
                </a:lnSpc>
              </a:pPr>
              <a:endParaRPr sz="1100">
                <a:latin typeface="Lato" panose="020F0502020204030203" pitchFamily="34" charset="0"/>
                <a:ea typeface="Lato" panose="020F0502020204030203" pitchFamily="34" charset="0"/>
                <a:cs typeface="Lato" panose="020F0502020204030203" pitchFamily="34" charset="0"/>
              </a:endParaRPr>
            </a:p>
          </p:txBody>
        </p:sp>
      </p:grpSp>
      <p:sp>
        <p:nvSpPr>
          <p:cNvPr id="23" name="Freeform 23">
            <a:extLst>
              <a:ext uri="{FF2B5EF4-FFF2-40B4-BE49-F238E27FC236}">
                <a16:creationId xmlns:a16="http://schemas.microsoft.com/office/drawing/2014/main" id="{C223B806-0222-0322-EADA-25F4A4119E9D}"/>
              </a:ext>
            </a:extLst>
          </p:cNvPr>
          <p:cNvSpPr/>
          <p:nvPr/>
        </p:nvSpPr>
        <p:spPr>
          <a:xfrm>
            <a:off x="894308" y="931045"/>
            <a:ext cx="2534558" cy="2619699"/>
          </a:xfrm>
          <a:custGeom>
            <a:avLst/>
            <a:gdLst/>
            <a:ahLst/>
            <a:cxnLst/>
            <a:rect l="l" t="t" r="r" b="b"/>
            <a:pathLst>
              <a:path w="3801837" h="3929548">
                <a:moveTo>
                  <a:pt x="0" y="0"/>
                </a:moveTo>
                <a:lnTo>
                  <a:pt x="3801837" y="0"/>
                </a:lnTo>
                <a:lnTo>
                  <a:pt x="3801837" y="3929547"/>
                </a:lnTo>
                <a:lnTo>
                  <a:pt x="0" y="3929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24" name="TextBox 24">
            <a:extLst>
              <a:ext uri="{FF2B5EF4-FFF2-40B4-BE49-F238E27FC236}">
                <a16:creationId xmlns:a16="http://schemas.microsoft.com/office/drawing/2014/main" id="{F706EDBC-08A1-19E7-5918-E41AE938526D}"/>
              </a:ext>
            </a:extLst>
          </p:cNvPr>
          <p:cNvSpPr txBox="1"/>
          <p:nvPr/>
        </p:nvSpPr>
        <p:spPr>
          <a:xfrm>
            <a:off x="8463390" y="4605867"/>
            <a:ext cx="3162929" cy="2470613"/>
          </a:xfrm>
          <a:prstGeom prst="rect">
            <a:avLst/>
          </a:prstGeom>
        </p:spPr>
        <p:txBody>
          <a:bodyPr lIns="0" tIns="0" rIns="0" bIns="0" rtlCol="0" anchor="t">
            <a:spAutoFit/>
          </a:bodyPr>
          <a:lstStyle/>
          <a:p>
            <a:pPr>
              <a:lnSpc>
                <a:spcPts val="1999"/>
              </a:lnSpc>
            </a:pPr>
            <a:r>
              <a:rPr lang="en-US" sz="1600"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The perceived match between a member's values / culture and the organization’s culture.</a:t>
            </a:r>
          </a:p>
          <a:p>
            <a:pPr>
              <a:lnSpc>
                <a:spcPts val="640"/>
              </a:lnSpc>
            </a:pPr>
            <a:endParaRPr lang="en-US" sz="1600"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Goals: </a:t>
            </a:r>
            <a:r>
              <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Reduce ambiguity.</a:t>
            </a:r>
          </a:p>
          <a:p>
            <a:pPr>
              <a:lnSpc>
                <a:spcPts val="640"/>
              </a:lnSpc>
            </a:pPr>
            <a:endPar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Tools: </a:t>
            </a:r>
            <a:r>
              <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Work plan, frequent 1o1 meetings, monthly data monitoring, class requirements (listening tour, place-based dialogues).   </a:t>
            </a:r>
          </a:p>
          <a:p>
            <a:pPr>
              <a:lnSpc>
                <a:spcPts val="2333"/>
              </a:lnSpc>
            </a:pPr>
            <a:endPar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p:txBody>
      </p:sp>
      <p:sp>
        <p:nvSpPr>
          <p:cNvPr id="25" name="TextBox 25">
            <a:extLst>
              <a:ext uri="{FF2B5EF4-FFF2-40B4-BE49-F238E27FC236}">
                <a16:creationId xmlns:a16="http://schemas.microsoft.com/office/drawing/2014/main" id="{8FB4679D-C6E1-2364-0FCB-6453AC3F8C7D}"/>
              </a:ext>
            </a:extLst>
          </p:cNvPr>
          <p:cNvSpPr txBox="1"/>
          <p:nvPr/>
        </p:nvSpPr>
        <p:spPr>
          <a:xfrm>
            <a:off x="4514536" y="4572910"/>
            <a:ext cx="3162929" cy="2470613"/>
          </a:xfrm>
          <a:prstGeom prst="rect">
            <a:avLst/>
          </a:prstGeom>
        </p:spPr>
        <p:txBody>
          <a:bodyPr lIns="0" tIns="0" rIns="0" bIns="0" rtlCol="0" anchor="t">
            <a:spAutoFit/>
          </a:bodyPr>
          <a:lstStyle/>
          <a:p>
            <a:pPr>
              <a:lnSpc>
                <a:spcPts val="1999"/>
              </a:lnSpc>
            </a:pPr>
            <a:r>
              <a:rPr lang="en-US" sz="1600"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The perceived match between a member and their supervisor's characteristics (values, personality, and behavioral styles). </a:t>
            </a:r>
          </a:p>
          <a:p>
            <a:pPr>
              <a:lnSpc>
                <a:spcPts val="640"/>
              </a:lnSpc>
            </a:pPr>
            <a:endParaRPr lang="en-US" sz="1600"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Goals: </a:t>
            </a:r>
            <a:r>
              <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Require structure. </a:t>
            </a:r>
            <a:r>
              <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 </a:t>
            </a:r>
          </a:p>
          <a:p>
            <a:pPr>
              <a:lnSpc>
                <a:spcPts val="640"/>
              </a:lnSpc>
            </a:pPr>
            <a:endPar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Tools: </a:t>
            </a:r>
            <a:r>
              <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Work plan, pre-placement screening, training to the member on self-advocacy.</a:t>
            </a:r>
          </a:p>
          <a:p>
            <a:pPr>
              <a:lnSpc>
                <a:spcPts val="2333"/>
              </a:lnSpc>
            </a:pPr>
            <a:endPar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p:txBody>
      </p:sp>
      <p:sp>
        <p:nvSpPr>
          <p:cNvPr id="26" name="TextBox 26">
            <a:extLst>
              <a:ext uri="{FF2B5EF4-FFF2-40B4-BE49-F238E27FC236}">
                <a16:creationId xmlns:a16="http://schemas.microsoft.com/office/drawing/2014/main" id="{C82026B2-1869-F50F-DC7D-F9F7A3F0F9D5}"/>
              </a:ext>
            </a:extLst>
          </p:cNvPr>
          <p:cNvSpPr txBox="1"/>
          <p:nvPr/>
        </p:nvSpPr>
        <p:spPr>
          <a:xfrm>
            <a:off x="580122" y="4558103"/>
            <a:ext cx="3162929" cy="2650149"/>
          </a:xfrm>
          <a:prstGeom prst="rect">
            <a:avLst/>
          </a:prstGeom>
        </p:spPr>
        <p:txBody>
          <a:bodyPr lIns="0" tIns="0" rIns="0" bIns="0" rtlCol="0" anchor="t">
            <a:spAutoFit/>
          </a:bodyPr>
          <a:lstStyle/>
          <a:p>
            <a:pPr>
              <a:lnSpc>
                <a:spcPts val="1999"/>
              </a:lnSpc>
            </a:pPr>
            <a:r>
              <a:rPr lang="en-US" sz="1600"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The alignment between the member and the position requirements and tasks they perform while service. </a:t>
            </a:r>
          </a:p>
          <a:p>
            <a:pPr>
              <a:lnSpc>
                <a:spcPts val="1999"/>
              </a:lnSpc>
            </a:pPr>
            <a:r>
              <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Goals: </a:t>
            </a:r>
            <a:r>
              <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Clear communication. </a:t>
            </a:r>
          </a:p>
          <a:p>
            <a:pPr>
              <a:lnSpc>
                <a:spcPts val="640"/>
              </a:lnSpc>
            </a:pPr>
            <a:endPar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00"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Tools: </a:t>
            </a:r>
            <a:r>
              <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Work scope published with application, relationship building with alumni throughout application process, initial training.  </a:t>
            </a:r>
          </a:p>
          <a:p>
            <a:pPr>
              <a:lnSpc>
                <a:spcPts val="2333"/>
              </a:lnSpc>
            </a:pPr>
            <a:endParaRPr lang="en-US" sz="1600"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p:txBody>
      </p:sp>
    </p:spTree>
    <p:extLst>
      <p:ext uri="{BB962C8B-B14F-4D97-AF65-F5344CB8AC3E}">
        <p14:creationId xmlns:p14="http://schemas.microsoft.com/office/powerpoint/2010/main" val="1580856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5F06E6F5-7E64-B3AC-0D7D-2BAD6DA06C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3000137-7F62-7234-13C7-A053C980C82F}"/>
              </a:ext>
            </a:extLst>
          </p:cNvPr>
          <p:cNvGrpSpPr/>
          <p:nvPr/>
        </p:nvGrpSpPr>
        <p:grpSpPr>
          <a:xfrm>
            <a:off x="1" y="4144767"/>
            <a:ext cx="3383027" cy="2853107"/>
            <a:chOff x="0" y="0"/>
            <a:chExt cx="2993618" cy="2524695"/>
          </a:xfrm>
        </p:grpSpPr>
        <p:sp>
          <p:nvSpPr>
            <p:cNvPr id="3" name="Freeform 3">
              <a:extLst>
                <a:ext uri="{FF2B5EF4-FFF2-40B4-BE49-F238E27FC236}">
                  <a16:creationId xmlns:a16="http://schemas.microsoft.com/office/drawing/2014/main" id="{92BFF3E0-6DBB-DED9-F77B-DB5FBD938385}"/>
                </a:ext>
              </a:extLst>
            </p:cNvPr>
            <p:cNvSpPr/>
            <p:nvPr/>
          </p:nvSpPr>
          <p:spPr>
            <a:xfrm>
              <a:off x="0" y="0"/>
              <a:ext cx="2993619" cy="2524695"/>
            </a:xfrm>
            <a:custGeom>
              <a:avLst/>
              <a:gdLst/>
              <a:ahLst/>
              <a:cxnLst/>
              <a:rect l="l" t="t" r="r" b="b"/>
              <a:pathLst>
                <a:path w="2993619" h="2524695">
                  <a:moveTo>
                    <a:pt x="2869158" y="2524695"/>
                  </a:moveTo>
                  <a:lnTo>
                    <a:pt x="124460" y="2524695"/>
                  </a:lnTo>
                  <a:cubicBezTo>
                    <a:pt x="55880" y="2524695"/>
                    <a:pt x="0" y="2468815"/>
                    <a:pt x="0" y="2400235"/>
                  </a:cubicBezTo>
                  <a:lnTo>
                    <a:pt x="0" y="124460"/>
                  </a:lnTo>
                  <a:cubicBezTo>
                    <a:pt x="0" y="55880"/>
                    <a:pt x="55880" y="0"/>
                    <a:pt x="124460" y="0"/>
                  </a:cubicBezTo>
                  <a:lnTo>
                    <a:pt x="2869159" y="0"/>
                  </a:lnTo>
                  <a:cubicBezTo>
                    <a:pt x="2937739" y="0"/>
                    <a:pt x="2993619" y="55880"/>
                    <a:pt x="2993619" y="124460"/>
                  </a:cubicBezTo>
                  <a:lnTo>
                    <a:pt x="2993619" y="2400235"/>
                  </a:lnTo>
                  <a:cubicBezTo>
                    <a:pt x="2993619" y="2468815"/>
                    <a:pt x="2937739" y="2524695"/>
                    <a:pt x="2869159" y="2524695"/>
                  </a:cubicBezTo>
                  <a:close/>
                </a:path>
              </a:pathLst>
            </a:custGeom>
            <a:solidFill>
              <a:srgbClr val="0B395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4" name="Group 4">
            <a:extLst>
              <a:ext uri="{FF2B5EF4-FFF2-40B4-BE49-F238E27FC236}">
                <a16:creationId xmlns:a16="http://schemas.microsoft.com/office/drawing/2014/main" id="{5D2DA86F-46EB-C1ED-AA76-686B5EFB95D8}"/>
              </a:ext>
            </a:extLst>
          </p:cNvPr>
          <p:cNvGrpSpPr/>
          <p:nvPr/>
        </p:nvGrpSpPr>
        <p:grpSpPr>
          <a:xfrm>
            <a:off x="1" y="3167179"/>
            <a:ext cx="3383027" cy="1375895"/>
            <a:chOff x="0" y="0"/>
            <a:chExt cx="2993618" cy="1217520"/>
          </a:xfrm>
        </p:grpSpPr>
        <p:sp>
          <p:nvSpPr>
            <p:cNvPr id="5" name="Freeform 5">
              <a:extLst>
                <a:ext uri="{FF2B5EF4-FFF2-40B4-BE49-F238E27FC236}">
                  <a16:creationId xmlns:a16="http://schemas.microsoft.com/office/drawing/2014/main" id="{5926894E-7B38-65C6-1D69-82AAC23100B9}"/>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6" name="Group 6">
            <a:extLst>
              <a:ext uri="{FF2B5EF4-FFF2-40B4-BE49-F238E27FC236}">
                <a16:creationId xmlns:a16="http://schemas.microsoft.com/office/drawing/2014/main" id="{0DB36C1F-F1FD-A187-C5E5-63695C159FB6}"/>
              </a:ext>
            </a:extLst>
          </p:cNvPr>
          <p:cNvGrpSpPr/>
          <p:nvPr/>
        </p:nvGrpSpPr>
        <p:grpSpPr>
          <a:xfrm>
            <a:off x="8808973" y="4094298"/>
            <a:ext cx="3383027" cy="2800740"/>
            <a:chOff x="0" y="0"/>
            <a:chExt cx="2993618" cy="2478356"/>
          </a:xfrm>
        </p:grpSpPr>
        <p:sp>
          <p:nvSpPr>
            <p:cNvPr id="7" name="Freeform 7">
              <a:extLst>
                <a:ext uri="{FF2B5EF4-FFF2-40B4-BE49-F238E27FC236}">
                  <a16:creationId xmlns:a16="http://schemas.microsoft.com/office/drawing/2014/main" id="{131DFCC7-4499-5D6B-9908-C4686489154B}"/>
                </a:ext>
              </a:extLst>
            </p:cNvPr>
            <p:cNvSpPr/>
            <p:nvPr/>
          </p:nvSpPr>
          <p:spPr>
            <a:xfrm>
              <a:off x="0" y="0"/>
              <a:ext cx="2993619" cy="2478356"/>
            </a:xfrm>
            <a:custGeom>
              <a:avLst/>
              <a:gdLst/>
              <a:ahLst/>
              <a:cxnLst/>
              <a:rect l="l" t="t" r="r" b="b"/>
              <a:pathLst>
                <a:path w="2993619" h="2478356">
                  <a:moveTo>
                    <a:pt x="2869158" y="2478356"/>
                  </a:moveTo>
                  <a:lnTo>
                    <a:pt x="124460" y="2478356"/>
                  </a:lnTo>
                  <a:cubicBezTo>
                    <a:pt x="55880" y="2478356"/>
                    <a:pt x="0" y="2422476"/>
                    <a:pt x="0" y="2353896"/>
                  </a:cubicBezTo>
                  <a:lnTo>
                    <a:pt x="0" y="124460"/>
                  </a:lnTo>
                  <a:cubicBezTo>
                    <a:pt x="0" y="55880"/>
                    <a:pt x="55880" y="0"/>
                    <a:pt x="124460" y="0"/>
                  </a:cubicBezTo>
                  <a:lnTo>
                    <a:pt x="2869159" y="0"/>
                  </a:lnTo>
                  <a:cubicBezTo>
                    <a:pt x="2937739" y="0"/>
                    <a:pt x="2993619" y="55880"/>
                    <a:pt x="2993619" y="124460"/>
                  </a:cubicBezTo>
                  <a:lnTo>
                    <a:pt x="2993619" y="2353896"/>
                  </a:lnTo>
                  <a:cubicBezTo>
                    <a:pt x="2993619" y="2422476"/>
                    <a:pt x="2937739" y="2478356"/>
                    <a:pt x="2869159" y="2478356"/>
                  </a:cubicBezTo>
                  <a:close/>
                </a:path>
              </a:pathLst>
            </a:custGeom>
            <a:solidFill>
              <a:srgbClr val="0B3954"/>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grpSp>
        <p:nvGrpSpPr>
          <p:cNvPr id="8" name="Group 8">
            <a:extLst>
              <a:ext uri="{FF2B5EF4-FFF2-40B4-BE49-F238E27FC236}">
                <a16:creationId xmlns:a16="http://schemas.microsoft.com/office/drawing/2014/main" id="{25020E12-B262-8F4A-66A4-98F242ADC188}"/>
              </a:ext>
            </a:extLst>
          </p:cNvPr>
          <p:cNvGrpSpPr/>
          <p:nvPr/>
        </p:nvGrpSpPr>
        <p:grpSpPr>
          <a:xfrm>
            <a:off x="8808973" y="3116711"/>
            <a:ext cx="3383027" cy="1375895"/>
            <a:chOff x="0" y="0"/>
            <a:chExt cx="2993618" cy="1217520"/>
          </a:xfrm>
        </p:grpSpPr>
        <p:sp>
          <p:nvSpPr>
            <p:cNvPr id="9" name="Freeform 9">
              <a:extLst>
                <a:ext uri="{FF2B5EF4-FFF2-40B4-BE49-F238E27FC236}">
                  <a16:creationId xmlns:a16="http://schemas.microsoft.com/office/drawing/2014/main" id="{FCEEE597-7402-2CAF-EACE-228886F4A449}"/>
                </a:ext>
              </a:extLst>
            </p:cNvPr>
            <p:cNvSpPr/>
            <p:nvPr/>
          </p:nvSpPr>
          <p:spPr>
            <a:xfrm>
              <a:off x="0" y="0"/>
              <a:ext cx="2993619" cy="1217520"/>
            </a:xfrm>
            <a:custGeom>
              <a:avLst/>
              <a:gdLst/>
              <a:ahLst/>
              <a:cxnLst/>
              <a:rect l="l" t="t" r="r" b="b"/>
              <a:pathLst>
                <a:path w="2993619" h="1217520">
                  <a:moveTo>
                    <a:pt x="2869158" y="1217520"/>
                  </a:moveTo>
                  <a:lnTo>
                    <a:pt x="124460" y="1217520"/>
                  </a:lnTo>
                  <a:cubicBezTo>
                    <a:pt x="55880" y="1217520"/>
                    <a:pt x="0" y="1161640"/>
                    <a:pt x="0" y="1093060"/>
                  </a:cubicBezTo>
                  <a:lnTo>
                    <a:pt x="0" y="124460"/>
                  </a:lnTo>
                  <a:cubicBezTo>
                    <a:pt x="0" y="55880"/>
                    <a:pt x="55880" y="0"/>
                    <a:pt x="124460" y="0"/>
                  </a:cubicBezTo>
                  <a:lnTo>
                    <a:pt x="2869159" y="0"/>
                  </a:lnTo>
                  <a:cubicBezTo>
                    <a:pt x="2937739" y="0"/>
                    <a:pt x="2993619" y="55880"/>
                    <a:pt x="2993619" y="124460"/>
                  </a:cubicBezTo>
                  <a:lnTo>
                    <a:pt x="2993619" y="1093060"/>
                  </a:lnTo>
                  <a:cubicBezTo>
                    <a:pt x="2993619" y="1161640"/>
                    <a:pt x="2937739" y="1217520"/>
                    <a:pt x="2869159" y="1217520"/>
                  </a:cubicBezTo>
                  <a:close/>
                </a:path>
              </a:pathLst>
            </a:custGeom>
            <a:solidFill>
              <a:srgbClr val="FF773D"/>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sp>
        <p:nvSpPr>
          <p:cNvPr id="10" name="Freeform 10">
            <a:extLst>
              <a:ext uri="{FF2B5EF4-FFF2-40B4-BE49-F238E27FC236}">
                <a16:creationId xmlns:a16="http://schemas.microsoft.com/office/drawing/2014/main" id="{B92ABB17-7F29-2374-5321-9D31426245FC}"/>
              </a:ext>
            </a:extLst>
          </p:cNvPr>
          <p:cNvSpPr/>
          <p:nvPr/>
        </p:nvSpPr>
        <p:spPr>
          <a:xfrm>
            <a:off x="252657" y="1145675"/>
            <a:ext cx="2865015" cy="2353716"/>
          </a:xfrm>
          <a:custGeom>
            <a:avLst/>
            <a:gdLst/>
            <a:ahLst/>
            <a:cxnLst/>
            <a:rect l="l" t="t" r="r" b="b"/>
            <a:pathLst>
              <a:path w="4297523" h="3530574">
                <a:moveTo>
                  <a:pt x="0" y="0"/>
                </a:moveTo>
                <a:lnTo>
                  <a:pt x="4297523" y="0"/>
                </a:lnTo>
                <a:lnTo>
                  <a:pt x="4297523" y="3530573"/>
                </a:lnTo>
                <a:lnTo>
                  <a:pt x="0" y="3530573"/>
                </a:lnTo>
                <a:lnTo>
                  <a:pt x="0" y="0"/>
                </a:lnTo>
                <a:close/>
              </a:path>
            </a:pathLst>
          </a:custGeom>
          <a:blipFill>
            <a:blip r:embed="rId3"/>
            <a:stretch>
              <a:fillRect l="-348" r="-348" b="-4950"/>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nvGrpSpPr>
          <p:cNvPr id="11" name="Group 11">
            <a:extLst>
              <a:ext uri="{FF2B5EF4-FFF2-40B4-BE49-F238E27FC236}">
                <a16:creationId xmlns:a16="http://schemas.microsoft.com/office/drawing/2014/main" id="{98568B3D-8C34-ED16-475E-EAA447D09124}"/>
              </a:ext>
            </a:extLst>
          </p:cNvPr>
          <p:cNvGrpSpPr/>
          <p:nvPr/>
        </p:nvGrpSpPr>
        <p:grpSpPr>
          <a:xfrm>
            <a:off x="9250487" y="3116710"/>
            <a:ext cx="2413660" cy="267757"/>
            <a:chOff x="0" y="0"/>
            <a:chExt cx="953545" cy="105781"/>
          </a:xfrm>
        </p:grpSpPr>
        <p:sp>
          <p:nvSpPr>
            <p:cNvPr id="12" name="Freeform 12">
              <a:extLst>
                <a:ext uri="{FF2B5EF4-FFF2-40B4-BE49-F238E27FC236}">
                  <a16:creationId xmlns:a16="http://schemas.microsoft.com/office/drawing/2014/main" id="{1B3C5849-D3E8-C482-35E5-269492D08638}"/>
                </a:ext>
              </a:extLst>
            </p:cNvPr>
            <p:cNvSpPr/>
            <p:nvPr/>
          </p:nvSpPr>
          <p:spPr>
            <a:xfrm>
              <a:off x="0" y="0"/>
              <a:ext cx="953545" cy="105781"/>
            </a:xfrm>
            <a:custGeom>
              <a:avLst/>
              <a:gdLst/>
              <a:ahLst/>
              <a:cxnLst/>
              <a:rect l="l" t="t" r="r" b="b"/>
              <a:pathLst>
                <a:path w="953545" h="105781">
                  <a:moveTo>
                    <a:pt x="0" y="0"/>
                  </a:moveTo>
                  <a:lnTo>
                    <a:pt x="953545" y="0"/>
                  </a:lnTo>
                  <a:lnTo>
                    <a:pt x="953545" y="105781"/>
                  </a:lnTo>
                  <a:lnTo>
                    <a:pt x="0" y="105781"/>
                  </a:lnTo>
                  <a:close/>
                </a:path>
              </a:pathLst>
            </a:custGeom>
            <a:solidFill>
              <a:srgbClr val="EEC643"/>
            </a:solid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3" name="TextBox 13">
              <a:extLst>
                <a:ext uri="{FF2B5EF4-FFF2-40B4-BE49-F238E27FC236}">
                  <a16:creationId xmlns:a16="http://schemas.microsoft.com/office/drawing/2014/main" id="{5910FDB1-8CB2-F01B-2902-D7D8A1B3FC58}"/>
                </a:ext>
              </a:extLst>
            </p:cNvPr>
            <p:cNvSpPr txBox="1"/>
            <p:nvPr/>
          </p:nvSpPr>
          <p:spPr>
            <a:xfrm>
              <a:off x="0" y="-47625"/>
              <a:ext cx="953545" cy="153406"/>
            </a:xfrm>
            <a:prstGeom prst="rect">
              <a:avLst/>
            </a:prstGeom>
          </p:spPr>
          <p:txBody>
            <a:bodyPr lIns="33867" tIns="33867" rIns="33867" bIns="33867" rtlCol="0" anchor="ctr"/>
            <a:lstStyle/>
            <a:p>
              <a:pPr algn="ctr">
                <a:lnSpc>
                  <a:spcPts val="2101"/>
                </a:lnSpc>
              </a:pPr>
              <a:endParaRPr sz="1200">
                <a:latin typeface="Lato" panose="020F0502020204030203" pitchFamily="34" charset="0"/>
                <a:ea typeface="Lato" panose="020F0502020204030203" pitchFamily="34" charset="0"/>
                <a:cs typeface="Lato" panose="020F0502020204030203" pitchFamily="34" charset="0"/>
              </a:endParaRPr>
            </a:p>
          </p:txBody>
        </p:sp>
      </p:grpSp>
      <p:sp>
        <p:nvSpPr>
          <p:cNvPr id="14" name="Freeform 14">
            <a:extLst>
              <a:ext uri="{FF2B5EF4-FFF2-40B4-BE49-F238E27FC236}">
                <a16:creationId xmlns:a16="http://schemas.microsoft.com/office/drawing/2014/main" id="{738B4682-7004-A894-EA43-A273DE9EE7CF}"/>
              </a:ext>
            </a:extLst>
          </p:cNvPr>
          <p:cNvSpPr/>
          <p:nvPr/>
        </p:nvSpPr>
        <p:spPr>
          <a:xfrm>
            <a:off x="9161587" y="702734"/>
            <a:ext cx="2677799" cy="2796657"/>
          </a:xfrm>
          <a:custGeom>
            <a:avLst/>
            <a:gdLst/>
            <a:ahLst/>
            <a:cxnLst/>
            <a:rect l="l" t="t" r="r" b="b"/>
            <a:pathLst>
              <a:path w="4016699" h="4194985">
                <a:moveTo>
                  <a:pt x="0" y="0"/>
                </a:moveTo>
                <a:lnTo>
                  <a:pt x="4016699" y="0"/>
                </a:lnTo>
                <a:lnTo>
                  <a:pt x="4016699" y="4194985"/>
                </a:lnTo>
                <a:lnTo>
                  <a:pt x="0" y="419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5" name="Freeform 15">
            <a:extLst>
              <a:ext uri="{FF2B5EF4-FFF2-40B4-BE49-F238E27FC236}">
                <a16:creationId xmlns:a16="http://schemas.microsoft.com/office/drawing/2014/main" id="{301086D8-D8D8-A623-66B9-9BD4CB9998A9}"/>
              </a:ext>
            </a:extLst>
          </p:cNvPr>
          <p:cNvSpPr/>
          <p:nvPr/>
        </p:nvSpPr>
        <p:spPr>
          <a:xfrm rot="1371232">
            <a:off x="5837412" y="1445066"/>
            <a:ext cx="2763819" cy="3444225"/>
          </a:xfrm>
          <a:custGeom>
            <a:avLst/>
            <a:gdLst/>
            <a:ahLst/>
            <a:cxnLst/>
            <a:rect l="l" t="t" r="r" b="b"/>
            <a:pathLst>
              <a:path w="4145729" h="5166338">
                <a:moveTo>
                  <a:pt x="0" y="0"/>
                </a:moveTo>
                <a:lnTo>
                  <a:pt x="4145729" y="0"/>
                </a:lnTo>
                <a:lnTo>
                  <a:pt x="4145729" y="5166338"/>
                </a:lnTo>
                <a:lnTo>
                  <a:pt x="0" y="5166338"/>
                </a:lnTo>
                <a:lnTo>
                  <a:pt x="0" y="0"/>
                </a:lnTo>
                <a:close/>
              </a:path>
            </a:pathLst>
          </a:custGeom>
          <a:blipFill>
            <a:blip r:embed="rId6"/>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6" name="Freeform 16">
            <a:extLst>
              <a:ext uri="{FF2B5EF4-FFF2-40B4-BE49-F238E27FC236}">
                <a16:creationId xmlns:a16="http://schemas.microsoft.com/office/drawing/2014/main" id="{D62913C9-7E73-BCAE-571A-FA09AAFCC0E1}"/>
              </a:ext>
            </a:extLst>
          </p:cNvPr>
          <p:cNvSpPr/>
          <p:nvPr/>
        </p:nvSpPr>
        <p:spPr>
          <a:xfrm rot="-354852">
            <a:off x="3553118" y="819025"/>
            <a:ext cx="2763819" cy="3444225"/>
          </a:xfrm>
          <a:custGeom>
            <a:avLst/>
            <a:gdLst/>
            <a:ahLst/>
            <a:cxnLst/>
            <a:rect l="l" t="t" r="r" b="b"/>
            <a:pathLst>
              <a:path w="4145729" h="5166338">
                <a:moveTo>
                  <a:pt x="0" y="0"/>
                </a:moveTo>
                <a:lnTo>
                  <a:pt x="4145729" y="0"/>
                </a:lnTo>
                <a:lnTo>
                  <a:pt x="4145729" y="5166338"/>
                </a:lnTo>
                <a:lnTo>
                  <a:pt x="0" y="5166338"/>
                </a:lnTo>
                <a:lnTo>
                  <a:pt x="0" y="0"/>
                </a:lnTo>
                <a:close/>
              </a:path>
            </a:pathLst>
          </a:custGeom>
          <a:blipFill>
            <a:blip r:embed="rId7"/>
            <a:stretch>
              <a:fillRect l="-3651" r="-3651"/>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7" name="Freeform 17">
            <a:extLst>
              <a:ext uri="{FF2B5EF4-FFF2-40B4-BE49-F238E27FC236}">
                <a16:creationId xmlns:a16="http://schemas.microsoft.com/office/drawing/2014/main" id="{26163151-19FF-45EA-E7C6-8A3714A0CBB9}"/>
              </a:ext>
            </a:extLst>
          </p:cNvPr>
          <p:cNvSpPr/>
          <p:nvPr/>
        </p:nvSpPr>
        <p:spPr>
          <a:xfrm rot="576679">
            <a:off x="4294448" y="3760037"/>
            <a:ext cx="2763819" cy="3429847"/>
          </a:xfrm>
          <a:custGeom>
            <a:avLst/>
            <a:gdLst/>
            <a:ahLst/>
            <a:cxnLst/>
            <a:rect l="l" t="t" r="r" b="b"/>
            <a:pathLst>
              <a:path w="4145729" h="5144770">
                <a:moveTo>
                  <a:pt x="0" y="0"/>
                </a:moveTo>
                <a:lnTo>
                  <a:pt x="4145729" y="0"/>
                </a:lnTo>
                <a:lnTo>
                  <a:pt x="4145729" y="5144771"/>
                </a:lnTo>
                <a:lnTo>
                  <a:pt x="0" y="5144771"/>
                </a:lnTo>
                <a:lnTo>
                  <a:pt x="0" y="0"/>
                </a:lnTo>
                <a:close/>
              </a:path>
            </a:pathLst>
          </a:custGeom>
          <a:blipFill>
            <a:blip r:embed="rId8"/>
            <a:stretch>
              <a:fillRect b="-20031"/>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8" name="TextBox 18">
            <a:extLst>
              <a:ext uri="{FF2B5EF4-FFF2-40B4-BE49-F238E27FC236}">
                <a16:creationId xmlns:a16="http://schemas.microsoft.com/office/drawing/2014/main" id="{89452C1B-B397-A1EA-7290-91EFA40CD58D}"/>
              </a:ext>
            </a:extLst>
          </p:cNvPr>
          <p:cNvSpPr txBox="1"/>
          <p:nvPr/>
        </p:nvSpPr>
        <p:spPr>
          <a:xfrm>
            <a:off x="1" y="3659376"/>
            <a:ext cx="3370327" cy="857799"/>
          </a:xfrm>
          <a:prstGeom prst="rect">
            <a:avLst/>
          </a:prstGeom>
        </p:spPr>
        <p:txBody>
          <a:bodyPr lIns="0" tIns="0" rIns="0" bIns="0" rtlCol="0" anchor="t">
            <a:spAutoFit/>
          </a:bodyPr>
          <a:lstStyle/>
          <a:p>
            <a:pPr algn="ctr">
              <a:lnSpc>
                <a:spcPts val="3360"/>
              </a:lnSpc>
            </a:pPr>
            <a:r>
              <a:rPr lang="en-US" sz="2799" b="1">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Person-</a:t>
            </a:r>
          </a:p>
          <a:p>
            <a:pPr algn="ctr">
              <a:lnSpc>
                <a:spcPts val="3360"/>
              </a:lnSpc>
            </a:pPr>
            <a:r>
              <a:rPr lang="en-US" sz="2799" b="1">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Group</a:t>
            </a:r>
          </a:p>
        </p:txBody>
      </p:sp>
      <p:sp>
        <p:nvSpPr>
          <p:cNvPr id="19" name="TextBox 19">
            <a:extLst>
              <a:ext uri="{FF2B5EF4-FFF2-40B4-BE49-F238E27FC236}">
                <a16:creationId xmlns:a16="http://schemas.microsoft.com/office/drawing/2014/main" id="{DB597B60-0CB7-77F5-13E6-81AB92BD0247}"/>
              </a:ext>
            </a:extLst>
          </p:cNvPr>
          <p:cNvSpPr txBox="1"/>
          <p:nvPr/>
        </p:nvSpPr>
        <p:spPr>
          <a:xfrm>
            <a:off x="102231" y="238337"/>
            <a:ext cx="11634138" cy="456279"/>
          </a:xfrm>
          <a:prstGeom prst="rect">
            <a:avLst/>
          </a:prstGeom>
        </p:spPr>
        <p:txBody>
          <a:bodyPr lIns="0" tIns="0" rIns="0" bIns="0" rtlCol="0" anchor="t">
            <a:spAutoFit/>
          </a:bodyPr>
          <a:lstStyle/>
          <a:p>
            <a:pPr>
              <a:lnSpc>
                <a:spcPts val="3533"/>
              </a:lnSpc>
            </a:pPr>
            <a:r>
              <a:rPr lang="en-US" sz="3533"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Fit Associated with Community Contexts </a:t>
            </a:r>
          </a:p>
        </p:txBody>
      </p:sp>
      <p:sp>
        <p:nvSpPr>
          <p:cNvPr id="20" name="TextBox 20">
            <a:extLst>
              <a:ext uri="{FF2B5EF4-FFF2-40B4-BE49-F238E27FC236}">
                <a16:creationId xmlns:a16="http://schemas.microsoft.com/office/drawing/2014/main" id="{16C83E4B-65DB-EA1F-2DD9-0B52EA76DFB7}"/>
              </a:ext>
            </a:extLst>
          </p:cNvPr>
          <p:cNvSpPr txBox="1"/>
          <p:nvPr/>
        </p:nvSpPr>
        <p:spPr>
          <a:xfrm>
            <a:off x="8808973" y="3556540"/>
            <a:ext cx="3383027" cy="403444"/>
          </a:xfrm>
          <a:prstGeom prst="rect">
            <a:avLst/>
          </a:prstGeom>
        </p:spPr>
        <p:txBody>
          <a:bodyPr lIns="0" tIns="0" rIns="0" bIns="0" rtlCol="0" anchor="t">
            <a:spAutoFit/>
          </a:bodyPr>
          <a:lstStyle/>
          <a:p>
            <a:pPr algn="ctr">
              <a:lnSpc>
                <a:spcPts val="3360"/>
              </a:lnSpc>
            </a:pPr>
            <a:r>
              <a:rPr lang="en-US" sz="2799" b="1">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Person-Community</a:t>
            </a:r>
          </a:p>
        </p:txBody>
      </p:sp>
      <p:sp>
        <p:nvSpPr>
          <p:cNvPr id="21" name="TextBox 21">
            <a:extLst>
              <a:ext uri="{FF2B5EF4-FFF2-40B4-BE49-F238E27FC236}">
                <a16:creationId xmlns:a16="http://schemas.microsoft.com/office/drawing/2014/main" id="{DC4E53C3-F34D-19F8-E48B-F8FF2AA2A563}"/>
              </a:ext>
            </a:extLst>
          </p:cNvPr>
          <p:cNvSpPr txBox="1"/>
          <p:nvPr/>
        </p:nvSpPr>
        <p:spPr>
          <a:xfrm>
            <a:off x="8919022" y="4492606"/>
            <a:ext cx="3162929" cy="2728889"/>
          </a:xfrm>
          <a:prstGeom prst="rect">
            <a:avLst/>
          </a:prstGeom>
        </p:spPr>
        <p:txBody>
          <a:bodyPr lIns="0" tIns="0" rIns="0" bIns="0" rtlCol="0" anchor="t">
            <a:spAutoFit/>
          </a:bodyPr>
          <a:lstStyle/>
          <a:p>
            <a:pPr>
              <a:lnSpc>
                <a:spcPts val="1999"/>
              </a:lnSpc>
            </a:pPr>
            <a:r>
              <a:rPr lang="en-US" sz="1666"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The alignment between the member and their host community. </a:t>
            </a:r>
          </a:p>
          <a:p>
            <a:pPr>
              <a:lnSpc>
                <a:spcPts val="640"/>
              </a:lnSpc>
            </a:pPr>
            <a:endParaRPr lang="en-US" sz="1666"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66"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Goals: </a:t>
            </a:r>
            <a:r>
              <a:rPr lang="en-US" sz="16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Practice placemaking. </a:t>
            </a:r>
            <a:r>
              <a:rPr lang="en-US" sz="1666"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 </a:t>
            </a:r>
          </a:p>
          <a:p>
            <a:pPr>
              <a:lnSpc>
                <a:spcPts val="640"/>
              </a:lnSpc>
            </a:pPr>
            <a:endParaRPr lang="en-US" sz="1666"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66"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Tools:</a:t>
            </a:r>
            <a:r>
              <a:rPr lang="en-US" sz="16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 Placemaking embedded into class readings and assignments (listening tour), host site encouragement, live in community.  </a:t>
            </a:r>
          </a:p>
          <a:p>
            <a:pPr>
              <a:lnSpc>
                <a:spcPts val="2333"/>
              </a:lnSpc>
            </a:pPr>
            <a:endParaRPr lang="en-US" sz="16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p:txBody>
      </p:sp>
      <p:sp>
        <p:nvSpPr>
          <p:cNvPr id="22" name="TextBox 22">
            <a:extLst>
              <a:ext uri="{FF2B5EF4-FFF2-40B4-BE49-F238E27FC236}">
                <a16:creationId xmlns:a16="http://schemas.microsoft.com/office/drawing/2014/main" id="{24AD0D83-5865-BA5D-7FFA-DD65BEA9AA85}"/>
              </a:ext>
            </a:extLst>
          </p:cNvPr>
          <p:cNvSpPr txBox="1"/>
          <p:nvPr/>
        </p:nvSpPr>
        <p:spPr>
          <a:xfrm>
            <a:off x="123814" y="4580632"/>
            <a:ext cx="3162929" cy="2149948"/>
          </a:xfrm>
          <a:prstGeom prst="rect">
            <a:avLst/>
          </a:prstGeom>
        </p:spPr>
        <p:txBody>
          <a:bodyPr lIns="0" tIns="0" rIns="0" bIns="0" rtlCol="0" anchor="t">
            <a:spAutoFit/>
          </a:bodyPr>
          <a:lstStyle/>
          <a:p>
            <a:pPr>
              <a:lnSpc>
                <a:spcPts val="1999"/>
              </a:lnSpc>
            </a:pPr>
            <a:r>
              <a:rPr lang="en-US" sz="1666" dirty="0">
                <a:solidFill>
                  <a:srgbClr val="EEC643"/>
                </a:solidFill>
                <a:latin typeface="Lato" panose="020F0502020204030203" pitchFamily="34" charset="0"/>
                <a:ea typeface="Lato" panose="020F0502020204030203" pitchFamily="34" charset="0"/>
                <a:cs typeface="Lato" panose="020F0502020204030203" pitchFamily="34" charset="0"/>
                <a:sym typeface="Glacial Indifference"/>
              </a:rPr>
              <a:t>The alignment between the member and the entire cohort of service members.  </a:t>
            </a:r>
          </a:p>
          <a:p>
            <a:pPr>
              <a:lnSpc>
                <a:spcPts val="1999"/>
              </a:lnSpc>
            </a:pPr>
            <a:r>
              <a:rPr lang="en-US" sz="1666"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Goals: </a:t>
            </a:r>
            <a:r>
              <a:rPr lang="en-US" sz="16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Sustaining bonds. </a:t>
            </a:r>
          </a:p>
          <a:p>
            <a:pPr>
              <a:lnSpc>
                <a:spcPts val="640"/>
              </a:lnSpc>
            </a:pPr>
            <a:endParaRPr lang="en-US" sz="16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1999"/>
              </a:lnSpc>
            </a:pPr>
            <a:r>
              <a:rPr lang="en-US" sz="1666" dirty="0">
                <a:solidFill>
                  <a:srgbClr val="FF773D"/>
                </a:solidFill>
                <a:latin typeface="Lato" panose="020F0502020204030203" pitchFamily="34" charset="0"/>
                <a:ea typeface="Lato" panose="020F0502020204030203" pitchFamily="34" charset="0"/>
                <a:cs typeface="Lato" panose="020F0502020204030203" pitchFamily="34" charset="0"/>
                <a:sym typeface="Glacial Indifference"/>
              </a:rPr>
              <a:t>Tools: </a:t>
            </a:r>
            <a:r>
              <a:rPr lang="en-US" sz="16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rPr>
              <a:t>Collaborative class assignments, initial training, ongoing training and classes  </a:t>
            </a:r>
          </a:p>
          <a:p>
            <a:pPr>
              <a:lnSpc>
                <a:spcPts val="2333"/>
              </a:lnSpc>
            </a:pPr>
            <a:endParaRPr lang="en-US" sz="1666" dirty="0">
              <a:solidFill>
                <a:srgbClr val="FFFFFF"/>
              </a:solidFill>
              <a:latin typeface="Lato" panose="020F0502020204030203" pitchFamily="34" charset="0"/>
              <a:ea typeface="Lato" panose="020F0502020204030203" pitchFamily="34" charset="0"/>
              <a:cs typeface="Lato" panose="020F0502020204030203" pitchFamily="34" charset="0"/>
              <a:sym typeface="Glacial Indifference"/>
            </a:endParaRPr>
          </a:p>
        </p:txBody>
      </p:sp>
    </p:spTree>
    <p:extLst>
      <p:ext uri="{BB962C8B-B14F-4D97-AF65-F5344CB8AC3E}">
        <p14:creationId xmlns:p14="http://schemas.microsoft.com/office/powerpoint/2010/main" val="1476215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FDB9548-694E-EEA7-976E-AA6889CE5DFE}"/>
              </a:ext>
            </a:extLst>
          </p:cNvPr>
          <p:cNvSpPr/>
          <p:nvPr/>
        </p:nvSpPr>
        <p:spPr>
          <a:xfrm rot="-1203875">
            <a:off x="-2031023" y="288186"/>
            <a:ext cx="4114424" cy="4590128"/>
          </a:xfrm>
          <a:custGeom>
            <a:avLst/>
            <a:gdLst/>
            <a:ahLst/>
            <a:cxnLst/>
            <a:rect l="l" t="t" r="r" b="b"/>
            <a:pathLst>
              <a:path w="6171636" h="6885192">
                <a:moveTo>
                  <a:pt x="0" y="0"/>
                </a:moveTo>
                <a:lnTo>
                  <a:pt x="6171636" y="0"/>
                </a:lnTo>
                <a:lnTo>
                  <a:pt x="6171636" y="6885192"/>
                </a:lnTo>
                <a:lnTo>
                  <a:pt x="0" y="6885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a:extLst>
              <a:ext uri="{FF2B5EF4-FFF2-40B4-BE49-F238E27FC236}">
                <a16:creationId xmlns:a16="http://schemas.microsoft.com/office/drawing/2014/main" id="{3BD98B07-1D73-1A97-8014-DD69EE5A518D}"/>
              </a:ext>
            </a:extLst>
          </p:cNvPr>
          <p:cNvSpPr/>
          <p:nvPr/>
        </p:nvSpPr>
        <p:spPr>
          <a:xfrm rot="-102667">
            <a:off x="655870" y="2473433"/>
            <a:ext cx="3569584" cy="3245076"/>
          </a:xfrm>
          <a:custGeom>
            <a:avLst/>
            <a:gdLst/>
            <a:ahLst/>
            <a:cxnLst/>
            <a:rect l="l" t="t" r="r" b="b"/>
            <a:pathLst>
              <a:path w="5354376" h="4867614">
                <a:moveTo>
                  <a:pt x="0" y="0"/>
                </a:moveTo>
                <a:lnTo>
                  <a:pt x="5354376" y="0"/>
                </a:lnTo>
                <a:lnTo>
                  <a:pt x="5354376" y="4867615"/>
                </a:lnTo>
                <a:lnTo>
                  <a:pt x="0" y="4867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 name="Freeform 4">
            <a:extLst>
              <a:ext uri="{FF2B5EF4-FFF2-40B4-BE49-F238E27FC236}">
                <a16:creationId xmlns:a16="http://schemas.microsoft.com/office/drawing/2014/main" id="{2A113018-FF24-F4F2-8099-2543DE4A4E4C}"/>
              </a:ext>
            </a:extLst>
          </p:cNvPr>
          <p:cNvSpPr/>
          <p:nvPr/>
        </p:nvSpPr>
        <p:spPr>
          <a:xfrm rot="-102667">
            <a:off x="541999" y="2276836"/>
            <a:ext cx="3569584" cy="3245076"/>
          </a:xfrm>
          <a:custGeom>
            <a:avLst/>
            <a:gdLst/>
            <a:ahLst/>
            <a:cxnLst/>
            <a:rect l="l" t="t" r="r" b="b"/>
            <a:pathLst>
              <a:path w="5354376" h="4867614">
                <a:moveTo>
                  <a:pt x="0" y="0"/>
                </a:moveTo>
                <a:lnTo>
                  <a:pt x="5354376" y="0"/>
                </a:lnTo>
                <a:lnTo>
                  <a:pt x="5354376" y="4867615"/>
                </a:lnTo>
                <a:lnTo>
                  <a:pt x="0" y="4867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7" name="Freeform 7">
            <a:extLst>
              <a:ext uri="{FF2B5EF4-FFF2-40B4-BE49-F238E27FC236}">
                <a16:creationId xmlns:a16="http://schemas.microsoft.com/office/drawing/2014/main" id="{F3F69FA5-E0F4-D6C4-A5F3-297777D9A97F}"/>
              </a:ext>
            </a:extLst>
          </p:cNvPr>
          <p:cNvSpPr/>
          <p:nvPr/>
        </p:nvSpPr>
        <p:spPr>
          <a:xfrm>
            <a:off x="4428101" y="2050301"/>
            <a:ext cx="3569584" cy="3245076"/>
          </a:xfrm>
          <a:custGeom>
            <a:avLst/>
            <a:gdLst/>
            <a:ahLst/>
            <a:cxnLst/>
            <a:rect l="l" t="t" r="r" b="b"/>
            <a:pathLst>
              <a:path w="5354376" h="4867614">
                <a:moveTo>
                  <a:pt x="0" y="0"/>
                </a:moveTo>
                <a:lnTo>
                  <a:pt x="5354376" y="0"/>
                </a:lnTo>
                <a:lnTo>
                  <a:pt x="5354376" y="4867614"/>
                </a:lnTo>
                <a:lnTo>
                  <a:pt x="0" y="4867614"/>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8" name="Freeform 8">
            <a:extLst>
              <a:ext uri="{FF2B5EF4-FFF2-40B4-BE49-F238E27FC236}">
                <a16:creationId xmlns:a16="http://schemas.microsoft.com/office/drawing/2014/main" id="{BDCC3193-0FBE-B1B2-8EFD-721FE78E70A3}"/>
              </a:ext>
            </a:extLst>
          </p:cNvPr>
          <p:cNvSpPr/>
          <p:nvPr/>
        </p:nvSpPr>
        <p:spPr>
          <a:xfrm>
            <a:off x="4311208" y="1819020"/>
            <a:ext cx="3569584" cy="3245076"/>
          </a:xfrm>
          <a:custGeom>
            <a:avLst/>
            <a:gdLst/>
            <a:ahLst/>
            <a:cxnLst/>
            <a:rect l="l" t="t" r="r" b="b"/>
            <a:pathLst>
              <a:path w="5354376" h="4867614">
                <a:moveTo>
                  <a:pt x="0" y="0"/>
                </a:moveTo>
                <a:lnTo>
                  <a:pt x="5354376" y="0"/>
                </a:lnTo>
                <a:lnTo>
                  <a:pt x="5354376" y="4867614"/>
                </a:lnTo>
                <a:lnTo>
                  <a:pt x="0" y="4867614"/>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9" name="Freeform 9">
            <a:extLst>
              <a:ext uri="{FF2B5EF4-FFF2-40B4-BE49-F238E27FC236}">
                <a16:creationId xmlns:a16="http://schemas.microsoft.com/office/drawing/2014/main" id="{8984CA87-DBA6-15D2-7DE1-4EE410E42EB1}"/>
              </a:ext>
            </a:extLst>
          </p:cNvPr>
          <p:cNvSpPr/>
          <p:nvPr/>
        </p:nvSpPr>
        <p:spPr>
          <a:xfrm rot="77675">
            <a:off x="8231148" y="2477082"/>
            <a:ext cx="3569584" cy="3245076"/>
          </a:xfrm>
          <a:custGeom>
            <a:avLst/>
            <a:gdLst/>
            <a:ahLst/>
            <a:cxnLst/>
            <a:rect l="l" t="t" r="r" b="b"/>
            <a:pathLst>
              <a:path w="5354376" h="4867614">
                <a:moveTo>
                  <a:pt x="0" y="0"/>
                </a:moveTo>
                <a:lnTo>
                  <a:pt x="5354376" y="0"/>
                </a:lnTo>
                <a:lnTo>
                  <a:pt x="5354376" y="4867614"/>
                </a:lnTo>
                <a:lnTo>
                  <a:pt x="0" y="4867614"/>
                </a:lnTo>
                <a:lnTo>
                  <a:pt x="0" y="0"/>
                </a:lnTo>
                <a:close/>
              </a:path>
            </a:pathLst>
          </a:custGeom>
          <a:blipFill>
            <a:blip r:embed="rId4">
              <a:extLst>
                <a:ext uri="{96DAC541-7B7A-43D3-8B79-37D633B846F1}">
                  <asvg:svgBlip xmlns:asvg="http://schemas.microsoft.com/office/drawing/2016/SVG/main" r:embed="rId8"/>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0" name="Freeform 10">
            <a:extLst>
              <a:ext uri="{FF2B5EF4-FFF2-40B4-BE49-F238E27FC236}">
                <a16:creationId xmlns:a16="http://schemas.microsoft.com/office/drawing/2014/main" id="{0934DEA1-44BF-D389-0B6C-E4C9352DBCD2}"/>
              </a:ext>
            </a:extLst>
          </p:cNvPr>
          <p:cNvSpPr/>
          <p:nvPr/>
        </p:nvSpPr>
        <p:spPr>
          <a:xfrm rot="77675">
            <a:off x="8057116" y="2273188"/>
            <a:ext cx="3569584" cy="3245076"/>
          </a:xfrm>
          <a:custGeom>
            <a:avLst/>
            <a:gdLst/>
            <a:ahLst/>
            <a:cxnLst/>
            <a:rect l="l" t="t" r="r" b="b"/>
            <a:pathLst>
              <a:path w="5354376" h="4867614">
                <a:moveTo>
                  <a:pt x="0" y="0"/>
                </a:moveTo>
                <a:lnTo>
                  <a:pt x="5354376" y="0"/>
                </a:lnTo>
                <a:lnTo>
                  <a:pt x="5354376" y="4867614"/>
                </a:lnTo>
                <a:lnTo>
                  <a:pt x="0" y="4867614"/>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grpSp>
        <p:nvGrpSpPr>
          <p:cNvPr id="11" name="Group 11">
            <a:extLst>
              <a:ext uri="{FF2B5EF4-FFF2-40B4-BE49-F238E27FC236}">
                <a16:creationId xmlns:a16="http://schemas.microsoft.com/office/drawing/2014/main" id="{25875129-8F5C-E1A1-1B90-5B900F217298}"/>
              </a:ext>
            </a:extLst>
          </p:cNvPr>
          <p:cNvGrpSpPr/>
          <p:nvPr/>
        </p:nvGrpSpPr>
        <p:grpSpPr>
          <a:xfrm>
            <a:off x="8508675" y="-3086866"/>
            <a:ext cx="4808099" cy="4207087"/>
            <a:chOff x="0" y="0"/>
            <a:chExt cx="812800" cy="711200"/>
          </a:xfrm>
          <a:solidFill>
            <a:srgbClr val="3166CD"/>
          </a:solidFill>
        </p:grpSpPr>
        <p:sp>
          <p:nvSpPr>
            <p:cNvPr id="12" name="Freeform 12">
              <a:extLst>
                <a:ext uri="{FF2B5EF4-FFF2-40B4-BE49-F238E27FC236}">
                  <a16:creationId xmlns:a16="http://schemas.microsoft.com/office/drawing/2014/main" id="{C4F0317E-DB32-2D08-9F4D-B111FF17ACCC}"/>
                </a:ext>
              </a:extLst>
            </p:cNvPr>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pFill/>
          </p:spPr>
          <p:txBody>
            <a:bodyPr/>
            <a:lstStyle/>
            <a:p>
              <a:endParaRPr lang="en-US" sz="1200"/>
            </a:p>
          </p:txBody>
        </p:sp>
        <p:sp>
          <p:nvSpPr>
            <p:cNvPr id="13" name="TextBox 13">
              <a:extLst>
                <a:ext uri="{FF2B5EF4-FFF2-40B4-BE49-F238E27FC236}">
                  <a16:creationId xmlns:a16="http://schemas.microsoft.com/office/drawing/2014/main" id="{AF4A19CB-D527-6BA4-B42F-82B93229D5C7}"/>
                </a:ext>
              </a:extLst>
            </p:cNvPr>
            <p:cNvSpPr txBox="1"/>
            <p:nvPr/>
          </p:nvSpPr>
          <p:spPr>
            <a:xfrm>
              <a:off x="127000" y="234950"/>
              <a:ext cx="558800" cy="425450"/>
            </a:xfrm>
            <a:prstGeom prst="rect">
              <a:avLst/>
            </a:prstGeom>
            <a:grpFill/>
          </p:spPr>
          <p:txBody>
            <a:bodyPr lIns="33867" tIns="33867" rIns="33867" bIns="33867" rtlCol="0" anchor="ctr"/>
            <a:lstStyle/>
            <a:p>
              <a:pPr algn="ctr">
                <a:lnSpc>
                  <a:spcPts val="1588"/>
                </a:lnSpc>
              </a:pPr>
              <a:endParaRPr sz="1200"/>
            </a:p>
          </p:txBody>
        </p:sp>
      </p:grpSp>
      <p:grpSp>
        <p:nvGrpSpPr>
          <p:cNvPr id="14" name="Group 14">
            <a:extLst>
              <a:ext uri="{FF2B5EF4-FFF2-40B4-BE49-F238E27FC236}">
                <a16:creationId xmlns:a16="http://schemas.microsoft.com/office/drawing/2014/main" id="{C9B1A15E-B480-9748-5211-C5C3FCB0C4DA}"/>
              </a:ext>
            </a:extLst>
          </p:cNvPr>
          <p:cNvGrpSpPr/>
          <p:nvPr/>
        </p:nvGrpSpPr>
        <p:grpSpPr>
          <a:xfrm>
            <a:off x="702460" y="-2184822"/>
            <a:ext cx="2872307" cy="3497580"/>
            <a:chOff x="0" y="0"/>
            <a:chExt cx="2771140" cy="3374390"/>
          </a:xfrm>
          <a:solidFill>
            <a:srgbClr val="3166CD"/>
          </a:solidFill>
        </p:grpSpPr>
        <p:sp>
          <p:nvSpPr>
            <p:cNvPr id="15" name="Freeform 15">
              <a:extLst>
                <a:ext uri="{FF2B5EF4-FFF2-40B4-BE49-F238E27FC236}">
                  <a16:creationId xmlns:a16="http://schemas.microsoft.com/office/drawing/2014/main" id="{2982733F-496E-EFCA-EE93-A7B18F9A0FA2}"/>
                </a:ext>
              </a:extLst>
            </p:cNvPr>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grpFill/>
          </p:spPr>
          <p:txBody>
            <a:bodyPr/>
            <a:lstStyle/>
            <a:p>
              <a:endParaRPr lang="en-US" sz="1200"/>
            </a:p>
          </p:txBody>
        </p:sp>
      </p:grpSp>
      <p:sp>
        <p:nvSpPr>
          <p:cNvPr id="16" name="TextBox 16">
            <a:extLst>
              <a:ext uri="{FF2B5EF4-FFF2-40B4-BE49-F238E27FC236}">
                <a16:creationId xmlns:a16="http://schemas.microsoft.com/office/drawing/2014/main" id="{D98BF5C6-1056-194C-437E-FF545C196807}"/>
              </a:ext>
            </a:extLst>
          </p:cNvPr>
          <p:cNvSpPr txBox="1"/>
          <p:nvPr/>
        </p:nvSpPr>
        <p:spPr>
          <a:xfrm rot="-22262">
            <a:off x="3686845" y="336281"/>
            <a:ext cx="4818309" cy="1102866"/>
          </a:xfrm>
          <a:prstGeom prst="rect">
            <a:avLst/>
          </a:prstGeom>
        </p:spPr>
        <p:txBody>
          <a:bodyPr lIns="0" tIns="0" rIns="0" bIns="0" rtlCol="0" anchor="t">
            <a:spAutoFit/>
          </a:bodyPr>
          <a:lstStyle/>
          <a:p>
            <a:pPr algn="ctr">
              <a:lnSpc>
                <a:spcPts val="4334"/>
              </a:lnSpc>
            </a:pPr>
            <a:r>
              <a:rPr lang="en-US" sz="4334" b="1"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General </a:t>
            </a:r>
          </a:p>
          <a:p>
            <a:pPr algn="ctr">
              <a:lnSpc>
                <a:spcPts val="4334"/>
              </a:lnSpc>
            </a:pPr>
            <a:r>
              <a:rPr lang="en-US" sz="4334" b="1"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Guidance</a:t>
            </a:r>
          </a:p>
        </p:txBody>
      </p:sp>
      <p:sp>
        <p:nvSpPr>
          <p:cNvPr id="17" name="TextBox 17">
            <a:extLst>
              <a:ext uri="{FF2B5EF4-FFF2-40B4-BE49-F238E27FC236}">
                <a16:creationId xmlns:a16="http://schemas.microsoft.com/office/drawing/2014/main" id="{1A261D0C-89FF-8CEB-47B3-16DC6AE8399C}"/>
              </a:ext>
            </a:extLst>
          </p:cNvPr>
          <p:cNvSpPr txBox="1"/>
          <p:nvPr/>
        </p:nvSpPr>
        <p:spPr>
          <a:xfrm rot="-109464">
            <a:off x="1130386" y="2624790"/>
            <a:ext cx="2430299" cy="923330"/>
          </a:xfrm>
          <a:prstGeom prst="rect">
            <a:avLst/>
          </a:prstGeom>
        </p:spPr>
        <p:txBody>
          <a:bodyPr lIns="0" tIns="0" rIns="0" bIns="0" rtlCol="0" anchor="t">
            <a:spAutoFit/>
          </a:bodyPr>
          <a:lstStyle/>
          <a:p>
            <a:pPr algn="ctr">
              <a:lnSpc>
                <a:spcPts val="2400"/>
              </a:lnSpc>
            </a:pPr>
            <a:r>
              <a:rPr lang="en-US" sz="20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ACKNOWLEDGE SERVICE ENVIRONMENT</a:t>
            </a:r>
          </a:p>
        </p:txBody>
      </p:sp>
      <p:sp>
        <p:nvSpPr>
          <p:cNvPr id="18" name="TextBox 18">
            <a:extLst>
              <a:ext uri="{FF2B5EF4-FFF2-40B4-BE49-F238E27FC236}">
                <a16:creationId xmlns:a16="http://schemas.microsoft.com/office/drawing/2014/main" id="{6B5E1120-7D47-F430-D609-2760665F1AAC}"/>
              </a:ext>
            </a:extLst>
          </p:cNvPr>
          <p:cNvSpPr txBox="1"/>
          <p:nvPr/>
        </p:nvSpPr>
        <p:spPr>
          <a:xfrm rot="-22262">
            <a:off x="4868581" y="2161369"/>
            <a:ext cx="2430299" cy="615553"/>
          </a:xfrm>
          <a:prstGeom prst="rect">
            <a:avLst/>
          </a:prstGeom>
        </p:spPr>
        <p:txBody>
          <a:bodyPr lIns="0" tIns="0" rIns="0" bIns="0" rtlCol="0" anchor="t">
            <a:spAutoFit/>
          </a:bodyPr>
          <a:lstStyle/>
          <a:p>
            <a:pPr algn="ctr">
              <a:lnSpc>
                <a:spcPts val="2400"/>
              </a:lnSpc>
            </a:pPr>
            <a:r>
              <a:rPr lang="en-US" sz="20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 CHALLENGE </a:t>
            </a:r>
          </a:p>
          <a:p>
            <a:pPr algn="ctr">
              <a:lnSpc>
                <a:spcPts val="2400"/>
              </a:lnSpc>
            </a:pPr>
            <a:r>
              <a:rPr lang="en-US" sz="20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AND SUPPORT</a:t>
            </a:r>
          </a:p>
        </p:txBody>
      </p:sp>
      <p:sp>
        <p:nvSpPr>
          <p:cNvPr id="19" name="TextBox 19">
            <a:extLst>
              <a:ext uri="{FF2B5EF4-FFF2-40B4-BE49-F238E27FC236}">
                <a16:creationId xmlns:a16="http://schemas.microsoft.com/office/drawing/2014/main" id="{0EB1E746-1854-01B4-214A-DE9145B538A0}"/>
              </a:ext>
            </a:extLst>
          </p:cNvPr>
          <p:cNvSpPr txBox="1"/>
          <p:nvPr/>
        </p:nvSpPr>
        <p:spPr>
          <a:xfrm rot="55413">
            <a:off x="8640062" y="2607370"/>
            <a:ext cx="2430299" cy="615553"/>
          </a:xfrm>
          <a:prstGeom prst="rect">
            <a:avLst/>
          </a:prstGeom>
        </p:spPr>
        <p:txBody>
          <a:bodyPr lIns="0" tIns="0" rIns="0" bIns="0" rtlCol="0" anchor="t">
            <a:spAutoFit/>
          </a:bodyPr>
          <a:lstStyle/>
          <a:p>
            <a:pPr algn="ctr">
              <a:lnSpc>
                <a:spcPts val="2400"/>
              </a:lnSpc>
            </a:pPr>
            <a:r>
              <a:rPr lang="en-US" sz="2000" b="1"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THERE'S POWER IN THE JOB TITLE </a:t>
            </a:r>
          </a:p>
        </p:txBody>
      </p:sp>
      <p:sp>
        <p:nvSpPr>
          <p:cNvPr id="20" name="TextBox 20">
            <a:extLst>
              <a:ext uri="{FF2B5EF4-FFF2-40B4-BE49-F238E27FC236}">
                <a16:creationId xmlns:a16="http://schemas.microsoft.com/office/drawing/2014/main" id="{FF2F059B-8EE7-EF56-675E-060AE04D13D4}"/>
              </a:ext>
            </a:extLst>
          </p:cNvPr>
          <p:cNvSpPr txBox="1"/>
          <p:nvPr/>
        </p:nvSpPr>
        <p:spPr>
          <a:xfrm rot="-94148">
            <a:off x="670917" y="3582263"/>
            <a:ext cx="3348397" cy="1817036"/>
          </a:xfrm>
          <a:prstGeom prst="rect">
            <a:avLst/>
          </a:prstGeom>
        </p:spPr>
        <p:txBody>
          <a:bodyPr lIns="0" tIns="0" rIns="0" bIns="0" rtlCol="0" anchor="t">
            <a:spAutoFit/>
          </a:bodyPr>
          <a:lstStyle/>
          <a:p>
            <a:pPr>
              <a:lnSpc>
                <a:spcPts val="2427"/>
              </a:lnSpc>
            </a:pPr>
            <a:r>
              <a:rPr lang="en-US" sz="1733">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Thank the intern for their service. </a:t>
            </a:r>
          </a:p>
          <a:p>
            <a:pPr>
              <a:lnSpc>
                <a:spcPts val="2427"/>
              </a:lnSpc>
            </a:pPr>
            <a:endParaRPr lang="en-US" sz="1733">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endParaRPr>
          </a:p>
          <a:p>
            <a:pPr>
              <a:lnSpc>
                <a:spcPts val="2427"/>
              </a:lnSpc>
            </a:pPr>
            <a:r>
              <a:rPr lang="en-US" sz="1733">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Acknowledge compensation reality and be thankful for their service. </a:t>
            </a:r>
          </a:p>
          <a:p>
            <a:pPr>
              <a:lnSpc>
                <a:spcPts val="2427"/>
              </a:lnSpc>
            </a:pPr>
            <a:endParaRPr lang="en-US" sz="1733">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endParaRPr>
          </a:p>
        </p:txBody>
      </p:sp>
      <p:sp>
        <p:nvSpPr>
          <p:cNvPr id="21" name="TextBox 21">
            <a:extLst>
              <a:ext uri="{FF2B5EF4-FFF2-40B4-BE49-F238E27FC236}">
                <a16:creationId xmlns:a16="http://schemas.microsoft.com/office/drawing/2014/main" id="{268BDF1E-84AB-815E-C69F-19A8881FB4C9}"/>
              </a:ext>
            </a:extLst>
          </p:cNvPr>
          <p:cNvSpPr txBox="1"/>
          <p:nvPr/>
        </p:nvSpPr>
        <p:spPr>
          <a:xfrm rot="20758">
            <a:off x="4433350" y="2993548"/>
            <a:ext cx="3294159" cy="1457450"/>
          </a:xfrm>
          <a:prstGeom prst="rect">
            <a:avLst/>
          </a:prstGeom>
        </p:spPr>
        <p:txBody>
          <a:bodyPr lIns="0" tIns="0" rIns="0" bIns="0" rtlCol="0" anchor="t">
            <a:spAutoFit/>
          </a:bodyPr>
          <a:lstStyle/>
          <a:p>
            <a:pPr>
              <a:lnSpc>
                <a:spcPts val="2333"/>
              </a:lnSpc>
            </a:pPr>
            <a:r>
              <a:rPr lang="en-US" sz="1667">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Our best success stories are about interns who were challenged, allowed some room to dig into meaningful projects, but given regular feedback/mentoring.</a:t>
            </a:r>
          </a:p>
        </p:txBody>
      </p:sp>
      <p:sp>
        <p:nvSpPr>
          <p:cNvPr id="22" name="TextBox 22">
            <a:extLst>
              <a:ext uri="{FF2B5EF4-FFF2-40B4-BE49-F238E27FC236}">
                <a16:creationId xmlns:a16="http://schemas.microsoft.com/office/drawing/2014/main" id="{CAC5642F-5CA3-7B8F-E9E3-0DC8D95A02D1}"/>
              </a:ext>
            </a:extLst>
          </p:cNvPr>
          <p:cNvSpPr txBox="1"/>
          <p:nvPr/>
        </p:nvSpPr>
        <p:spPr>
          <a:xfrm rot="60507">
            <a:off x="8170273" y="3264698"/>
            <a:ext cx="3343941" cy="1363835"/>
          </a:xfrm>
          <a:prstGeom prst="rect">
            <a:avLst/>
          </a:prstGeom>
        </p:spPr>
        <p:txBody>
          <a:bodyPr lIns="0" tIns="0" rIns="0" bIns="0" rtlCol="0" anchor="t">
            <a:spAutoFit/>
          </a:bodyPr>
          <a:lstStyle/>
          <a:p>
            <a:pPr>
              <a:lnSpc>
                <a:spcPts val="2707"/>
              </a:lnSpc>
            </a:pPr>
            <a:r>
              <a:rPr lang="en-US" sz="1933">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Don’t underestimate </a:t>
            </a:r>
          </a:p>
          <a:p>
            <a:pPr>
              <a:lnSpc>
                <a:spcPts val="2707"/>
              </a:lnSpc>
            </a:pPr>
            <a:r>
              <a:rPr lang="en-US" sz="1933">
                <a:solidFill>
                  <a:srgbClr val="0B3954"/>
                </a:solidFill>
                <a:latin typeface="Lato" panose="020F0502020204030203" pitchFamily="34" charset="0"/>
                <a:ea typeface="Lato" panose="020F0502020204030203" pitchFamily="34" charset="0"/>
                <a:cs typeface="Lato" panose="020F0502020204030203" pitchFamily="34" charset="0"/>
                <a:sym typeface="Glacial Indifference"/>
              </a:rPr>
              <a:t>their abilities - reframe intern mindset...they are aspiring public servants. </a:t>
            </a:r>
          </a:p>
        </p:txBody>
      </p:sp>
      <p:sp>
        <p:nvSpPr>
          <p:cNvPr id="23" name="TextBox 22">
            <a:extLst>
              <a:ext uri="{FF2B5EF4-FFF2-40B4-BE49-F238E27FC236}">
                <a16:creationId xmlns:a16="http://schemas.microsoft.com/office/drawing/2014/main" id="{7ADD6858-BD00-EE21-268B-DBDA11063CD9}"/>
              </a:ext>
            </a:extLst>
          </p:cNvPr>
          <p:cNvSpPr txBox="1"/>
          <p:nvPr/>
        </p:nvSpPr>
        <p:spPr>
          <a:xfrm>
            <a:off x="-1556397" y="-5852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24686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766F-4EC4-4B99-EF1D-6BBEC8922F86}"/>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F649AF37-A3BD-A856-362A-CAFA161B8390}"/>
              </a:ext>
            </a:extLst>
          </p:cNvPr>
          <p:cNvSpPr txBox="1"/>
          <p:nvPr/>
        </p:nvSpPr>
        <p:spPr>
          <a:xfrm>
            <a:off x="-1556397" y="-585216"/>
            <a:ext cx="184731" cy="369332"/>
          </a:xfrm>
          <a:prstGeom prst="rect">
            <a:avLst/>
          </a:prstGeom>
          <a:noFill/>
        </p:spPr>
        <p:txBody>
          <a:bodyPr wrap="none" rtlCol="0">
            <a:spAutoFit/>
          </a:bodyPr>
          <a:lstStyle/>
          <a:p>
            <a:endParaRPr lang="en-US" dirty="0"/>
          </a:p>
        </p:txBody>
      </p:sp>
      <p:sp>
        <p:nvSpPr>
          <p:cNvPr id="5" name="Freeform 2">
            <a:extLst>
              <a:ext uri="{FF2B5EF4-FFF2-40B4-BE49-F238E27FC236}">
                <a16:creationId xmlns:a16="http://schemas.microsoft.com/office/drawing/2014/main" id="{7EAF82E7-261C-109C-EFC7-F344B40EC77A}"/>
              </a:ext>
            </a:extLst>
          </p:cNvPr>
          <p:cNvSpPr/>
          <p:nvPr/>
        </p:nvSpPr>
        <p:spPr>
          <a:xfrm>
            <a:off x="202525" y="0"/>
            <a:ext cx="4363319" cy="3714275"/>
          </a:xfrm>
          <a:custGeom>
            <a:avLst/>
            <a:gdLst/>
            <a:ahLst/>
            <a:cxnLst/>
            <a:rect l="l" t="t" r="r" b="b"/>
            <a:pathLst>
              <a:path w="6544978" h="5571412">
                <a:moveTo>
                  <a:pt x="0" y="0"/>
                </a:moveTo>
                <a:lnTo>
                  <a:pt x="6544978" y="0"/>
                </a:lnTo>
                <a:lnTo>
                  <a:pt x="6544978" y="5571412"/>
                </a:lnTo>
                <a:lnTo>
                  <a:pt x="0" y="5571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6" name="Freeform 3">
            <a:extLst>
              <a:ext uri="{FF2B5EF4-FFF2-40B4-BE49-F238E27FC236}">
                <a16:creationId xmlns:a16="http://schemas.microsoft.com/office/drawing/2014/main" id="{D49E8F3A-6ABC-3E5F-8599-6843A532D703}"/>
              </a:ext>
            </a:extLst>
          </p:cNvPr>
          <p:cNvSpPr/>
          <p:nvPr/>
        </p:nvSpPr>
        <p:spPr>
          <a:xfrm>
            <a:off x="5159625" y="131613"/>
            <a:ext cx="831281" cy="831281"/>
          </a:xfrm>
          <a:custGeom>
            <a:avLst/>
            <a:gdLst/>
            <a:ahLst/>
            <a:cxnLst/>
            <a:rect l="l" t="t" r="r" b="b"/>
            <a:pathLst>
              <a:path w="1246922" h="1246922">
                <a:moveTo>
                  <a:pt x="0" y="0"/>
                </a:moveTo>
                <a:lnTo>
                  <a:pt x="1246922" y="0"/>
                </a:lnTo>
                <a:lnTo>
                  <a:pt x="1246922" y="1246922"/>
                </a:lnTo>
                <a:lnTo>
                  <a:pt x="0" y="1246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4" name="TextBox 4">
            <a:extLst>
              <a:ext uri="{FF2B5EF4-FFF2-40B4-BE49-F238E27FC236}">
                <a16:creationId xmlns:a16="http://schemas.microsoft.com/office/drawing/2014/main" id="{8C827F48-CCB7-230B-FFC0-F1126A67915E}"/>
              </a:ext>
            </a:extLst>
          </p:cNvPr>
          <p:cNvSpPr txBox="1"/>
          <p:nvPr/>
        </p:nvSpPr>
        <p:spPr>
          <a:xfrm>
            <a:off x="495016" y="593560"/>
            <a:ext cx="2654657" cy="1600887"/>
          </a:xfrm>
          <a:prstGeom prst="rect">
            <a:avLst/>
          </a:prstGeom>
        </p:spPr>
        <p:txBody>
          <a:bodyPr lIns="0" tIns="0" rIns="0" bIns="0" rtlCol="0" anchor="t">
            <a:spAutoFit/>
          </a:bodyPr>
          <a:lstStyle/>
          <a:p>
            <a:pPr algn="ctr">
              <a:lnSpc>
                <a:spcPts val="4331"/>
              </a:lnSpc>
            </a:pPr>
            <a:r>
              <a:rPr lang="en-US" sz="3093"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Tips for the  first two weeks...</a:t>
            </a:r>
          </a:p>
        </p:txBody>
      </p:sp>
      <p:grpSp>
        <p:nvGrpSpPr>
          <p:cNvPr id="25" name="Group 5">
            <a:extLst>
              <a:ext uri="{FF2B5EF4-FFF2-40B4-BE49-F238E27FC236}">
                <a16:creationId xmlns:a16="http://schemas.microsoft.com/office/drawing/2014/main" id="{2151DFC6-A309-4A71-4D7F-E809486C444A}"/>
              </a:ext>
            </a:extLst>
          </p:cNvPr>
          <p:cNvGrpSpPr/>
          <p:nvPr/>
        </p:nvGrpSpPr>
        <p:grpSpPr>
          <a:xfrm>
            <a:off x="0" y="3674701"/>
            <a:ext cx="3255313" cy="854520"/>
            <a:chOff x="-3889891" y="-2053508"/>
            <a:chExt cx="6510627" cy="1709040"/>
          </a:xfrm>
        </p:grpSpPr>
        <p:sp>
          <p:nvSpPr>
            <p:cNvPr id="26" name="Freeform 6">
              <a:extLst>
                <a:ext uri="{FF2B5EF4-FFF2-40B4-BE49-F238E27FC236}">
                  <a16:creationId xmlns:a16="http://schemas.microsoft.com/office/drawing/2014/main" id="{C4889790-27A7-244B-A75A-3D2FBBB35DF3}"/>
                </a:ext>
              </a:extLst>
            </p:cNvPr>
            <p:cNvSpPr/>
            <p:nvPr/>
          </p:nvSpPr>
          <p:spPr>
            <a:xfrm>
              <a:off x="-3889891" y="-2053508"/>
              <a:ext cx="6510627" cy="1709040"/>
            </a:xfrm>
            <a:custGeom>
              <a:avLst/>
              <a:gdLst/>
              <a:ahLst/>
              <a:cxnLst/>
              <a:rect l="l" t="t" r="r" b="b"/>
              <a:pathLst>
                <a:path w="6510627" h="1709040">
                  <a:moveTo>
                    <a:pt x="0" y="0"/>
                  </a:moveTo>
                  <a:lnTo>
                    <a:pt x="6510627" y="0"/>
                  </a:lnTo>
                  <a:lnTo>
                    <a:pt x="6510627" y="1709040"/>
                  </a:lnTo>
                  <a:lnTo>
                    <a:pt x="0" y="17090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7" name="TextBox 7">
              <a:extLst>
                <a:ext uri="{FF2B5EF4-FFF2-40B4-BE49-F238E27FC236}">
                  <a16:creationId xmlns:a16="http://schemas.microsoft.com/office/drawing/2014/main" id="{F1A39C3B-8B29-CD05-DEE8-34F5F4DB144C}"/>
                </a:ext>
              </a:extLst>
            </p:cNvPr>
            <p:cNvSpPr txBox="1"/>
            <p:nvPr/>
          </p:nvSpPr>
          <p:spPr>
            <a:xfrm>
              <a:off x="-3465367" y="-1960988"/>
              <a:ext cx="6086103" cy="1298048"/>
            </a:xfrm>
            <a:prstGeom prst="rect">
              <a:avLst/>
            </a:prstGeom>
          </p:spPr>
          <p:txBody>
            <a:bodyPr lIns="0" tIns="0" rIns="0" bIns="0" rtlCol="0" anchor="t">
              <a:spAutoFit/>
            </a:bodyPr>
            <a:lstStyle/>
            <a:p>
              <a:pPr algn="ctr"/>
              <a:r>
                <a:rPr lang="en-US" sz="1406"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Have the intern shadow </a:t>
              </a:r>
            </a:p>
            <a:p>
              <a:pPr algn="ctr"/>
              <a:r>
                <a:rPr lang="en-US" sz="1406"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different departments </a:t>
              </a:r>
            </a:p>
            <a:p>
              <a:pPr algn="ctr"/>
              <a:r>
                <a:rPr lang="en-US" sz="1406"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at your workplace </a:t>
              </a:r>
            </a:p>
          </p:txBody>
        </p:sp>
      </p:grpSp>
      <p:grpSp>
        <p:nvGrpSpPr>
          <p:cNvPr id="28" name="Group 8">
            <a:extLst>
              <a:ext uri="{FF2B5EF4-FFF2-40B4-BE49-F238E27FC236}">
                <a16:creationId xmlns:a16="http://schemas.microsoft.com/office/drawing/2014/main" id="{AEE5CE3B-C27B-CC2A-4DED-12AC5A854B51}"/>
              </a:ext>
            </a:extLst>
          </p:cNvPr>
          <p:cNvGrpSpPr/>
          <p:nvPr/>
        </p:nvGrpSpPr>
        <p:grpSpPr>
          <a:xfrm>
            <a:off x="0" y="4655195"/>
            <a:ext cx="3255313" cy="854520"/>
            <a:chOff x="-3889891" y="-2411572"/>
            <a:chExt cx="6510627" cy="1709040"/>
          </a:xfrm>
        </p:grpSpPr>
        <p:sp>
          <p:nvSpPr>
            <p:cNvPr id="29" name="Freeform 9">
              <a:extLst>
                <a:ext uri="{FF2B5EF4-FFF2-40B4-BE49-F238E27FC236}">
                  <a16:creationId xmlns:a16="http://schemas.microsoft.com/office/drawing/2014/main" id="{1448A528-4861-5185-BCDE-592E59C5416D}"/>
                </a:ext>
              </a:extLst>
            </p:cNvPr>
            <p:cNvSpPr/>
            <p:nvPr/>
          </p:nvSpPr>
          <p:spPr>
            <a:xfrm>
              <a:off x="-3889891" y="-2411572"/>
              <a:ext cx="6510627" cy="1709040"/>
            </a:xfrm>
            <a:custGeom>
              <a:avLst/>
              <a:gdLst/>
              <a:ahLst/>
              <a:cxnLst/>
              <a:rect l="l" t="t" r="r" b="b"/>
              <a:pathLst>
                <a:path w="6510627" h="1709040">
                  <a:moveTo>
                    <a:pt x="0" y="0"/>
                  </a:moveTo>
                  <a:lnTo>
                    <a:pt x="6510627" y="0"/>
                  </a:lnTo>
                  <a:lnTo>
                    <a:pt x="6510627" y="1709040"/>
                  </a:lnTo>
                  <a:lnTo>
                    <a:pt x="0" y="17090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0" name="TextBox 10">
              <a:extLst>
                <a:ext uri="{FF2B5EF4-FFF2-40B4-BE49-F238E27FC236}">
                  <a16:creationId xmlns:a16="http://schemas.microsoft.com/office/drawing/2014/main" id="{6FADF8BF-55C3-BFA9-7B74-7D98887D1930}"/>
                </a:ext>
              </a:extLst>
            </p:cNvPr>
            <p:cNvSpPr txBox="1"/>
            <p:nvPr/>
          </p:nvSpPr>
          <p:spPr>
            <a:xfrm>
              <a:off x="-3465367" y="-2319052"/>
              <a:ext cx="6086103" cy="992836"/>
            </a:xfrm>
            <a:prstGeom prst="rect">
              <a:avLst/>
            </a:prstGeom>
          </p:spPr>
          <p:txBody>
            <a:bodyPr lIns="0" tIns="0" rIns="0" bIns="0" rtlCol="0" anchor="t">
              <a:spAutoFit/>
            </a:bodyPr>
            <a:lstStyle/>
            <a:p>
              <a:pPr algn="ctr">
                <a:lnSpc>
                  <a:spcPts val="1969"/>
                </a:lnSpc>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Have the intern attend department meetings and summarize action items</a:t>
              </a:r>
            </a:p>
          </p:txBody>
        </p:sp>
      </p:grpSp>
      <p:grpSp>
        <p:nvGrpSpPr>
          <p:cNvPr id="31" name="Group 11">
            <a:extLst>
              <a:ext uri="{FF2B5EF4-FFF2-40B4-BE49-F238E27FC236}">
                <a16:creationId xmlns:a16="http://schemas.microsoft.com/office/drawing/2014/main" id="{571AE4E1-0726-05B8-BE22-DBAF1A0176BB}"/>
              </a:ext>
            </a:extLst>
          </p:cNvPr>
          <p:cNvGrpSpPr/>
          <p:nvPr/>
        </p:nvGrpSpPr>
        <p:grpSpPr>
          <a:xfrm>
            <a:off x="8250887" y="4624434"/>
            <a:ext cx="3255313" cy="854520"/>
            <a:chOff x="1985898" y="-2473094"/>
            <a:chExt cx="6510627" cy="1709040"/>
          </a:xfrm>
        </p:grpSpPr>
        <p:sp>
          <p:nvSpPr>
            <p:cNvPr id="32" name="Freeform 12">
              <a:extLst>
                <a:ext uri="{FF2B5EF4-FFF2-40B4-BE49-F238E27FC236}">
                  <a16:creationId xmlns:a16="http://schemas.microsoft.com/office/drawing/2014/main" id="{9ABE7527-3E5F-E909-67FA-57710819CFC7}"/>
                </a:ext>
              </a:extLst>
            </p:cNvPr>
            <p:cNvSpPr/>
            <p:nvPr/>
          </p:nvSpPr>
          <p:spPr>
            <a:xfrm>
              <a:off x="1985898" y="-2473094"/>
              <a:ext cx="6510627" cy="1709040"/>
            </a:xfrm>
            <a:custGeom>
              <a:avLst/>
              <a:gdLst/>
              <a:ahLst/>
              <a:cxnLst/>
              <a:rect l="l" t="t" r="r" b="b"/>
              <a:pathLst>
                <a:path w="6510627" h="1709040">
                  <a:moveTo>
                    <a:pt x="0" y="0"/>
                  </a:moveTo>
                  <a:lnTo>
                    <a:pt x="6510627" y="0"/>
                  </a:lnTo>
                  <a:lnTo>
                    <a:pt x="6510627" y="1709040"/>
                  </a:lnTo>
                  <a:lnTo>
                    <a:pt x="0" y="17090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3" name="TextBox 13">
              <a:extLst>
                <a:ext uri="{FF2B5EF4-FFF2-40B4-BE49-F238E27FC236}">
                  <a16:creationId xmlns:a16="http://schemas.microsoft.com/office/drawing/2014/main" id="{1D86C958-2DCD-6ED6-935C-59A0C33CC7B9}"/>
                </a:ext>
              </a:extLst>
            </p:cNvPr>
            <p:cNvSpPr txBox="1"/>
            <p:nvPr/>
          </p:nvSpPr>
          <p:spPr>
            <a:xfrm>
              <a:off x="2410422" y="-2380574"/>
              <a:ext cx="6086103" cy="1487330"/>
            </a:xfrm>
            <a:prstGeom prst="rect">
              <a:avLst/>
            </a:prstGeom>
          </p:spPr>
          <p:txBody>
            <a:bodyPr lIns="0" tIns="0" rIns="0" bIns="0" rtlCol="0" anchor="t">
              <a:spAutoFit/>
            </a:bodyPr>
            <a:lstStyle/>
            <a:p>
              <a:pPr algn="ctr">
                <a:lnSpc>
                  <a:spcPts val="1969"/>
                </a:lnSpc>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Let the intern interview colleagues to see areas for improvement in the workplace  </a:t>
              </a:r>
            </a:p>
          </p:txBody>
        </p:sp>
      </p:grpSp>
      <p:sp>
        <p:nvSpPr>
          <p:cNvPr id="34" name="TextBox 14">
            <a:extLst>
              <a:ext uri="{FF2B5EF4-FFF2-40B4-BE49-F238E27FC236}">
                <a16:creationId xmlns:a16="http://schemas.microsoft.com/office/drawing/2014/main" id="{8721D48D-3CFB-67ED-01FC-4581D3660DAD}"/>
              </a:ext>
            </a:extLst>
          </p:cNvPr>
          <p:cNvSpPr txBox="1"/>
          <p:nvPr/>
        </p:nvSpPr>
        <p:spPr>
          <a:xfrm>
            <a:off x="6225947" y="183028"/>
            <a:ext cx="5280253" cy="496996"/>
          </a:xfrm>
          <a:prstGeom prst="rect">
            <a:avLst/>
          </a:prstGeom>
        </p:spPr>
        <p:txBody>
          <a:bodyPr lIns="0" tIns="0" rIns="0" bIns="0" rtlCol="0" anchor="t">
            <a:spAutoFit/>
          </a:bodyPr>
          <a:lstStyle/>
          <a:p>
            <a:pPr>
              <a:lnSpc>
                <a:spcPts val="1993"/>
              </a:lnSpc>
            </a:pPr>
            <a:r>
              <a:rPr lang="en-US" sz="1600" dirty="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Complete the interview questionnaire with your intern to make sure intern understands workplace / culture</a:t>
            </a:r>
          </a:p>
        </p:txBody>
      </p:sp>
      <p:sp>
        <p:nvSpPr>
          <p:cNvPr id="35" name="Freeform 15">
            <a:extLst>
              <a:ext uri="{FF2B5EF4-FFF2-40B4-BE49-F238E27FC236}">
                <a16:creationId xmlns:a16="http://schemas.microsoft.com/office/drawing/2014/main" id="{19716179-40C3-44B6-0A34-5B1334B2EA89}"/>
              </a:ext>
            </a:extLst>
          </p:cNvPr>
          <p:cNvSpPr/>
          <p:nvPr/>
        </p:nvSpPr>
        <p:spPr>
          <a:xfrm>
            <a:off x="5159625" y="1219200"/>
            <a:ext cx="831281" cy="831281"/>
          </a:xfrm>
          <a:custGeom>
            <a:avLst/>
            <a:gdLst/>
            <a:ahLst/>
            <a:cxnLst/>
            <a:rect l="l" t="t" r="r" b="b"/>
            <a:pathLst>
              <a:path w="1246922" h="1246922">
                <a:moveTo>
                  <a:pt x="0" y="0"/>
                </a:moveTo>
                <a:lnTo>
                  <a:pt x="1246922" y="0"/>
                </a:lnTo>
                <a:lnTo>
                  <a:pt x="1246922" y="1246922"/>
                </a:lnTo>
                <a:lnTo>
                  <a:pt x="0" y="1246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6" name="TextBox 16">
            <a:extLst>
              <a:ext uri="{FF2B5EF4-FFF2-40B4-BE49-F238E27FC236}">
                <a16:creationId xmlns:a16="http://schemas.microsoft.com/office/drawing/2014/main" id="{D1C6B7E8-846A-B062-73F0-9F9D2771642F}"/>
              </a:ext>
            </a:extLst>
          </p:cNvPr>
          <p:cNvSpPr txBox="1"/>
          <p:nvPr/>
        </p:nvSpPr>
        <p:spPr>
          <a:xfrm>
            <a:off x="6225947" y="1270615"/>
            <a:ext cx="5280253" cy="496996"/>
          </a:xfrm>
          <a:prstGeom prst="rect">
            <a:avLst/>
          </a:prstGeom>
        </p:spPr>
        <p:txBody>
          <a:bodyPr lIns="0" tIns="0" rIns="0" bIns="0" rtlCol="0" anchor="t">
            <a:spAutoFit/>
          </a:bodyPr>
          <a:lstStyle/>
          <a:p>
            <a:pPr>
              <a:lnSpc>
                <a:spcPts val="1993"/>
              </a:lnSpc>
            </a:pPr>
            <a:r>
              <a:rPr lang="en-US" sz="160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Create three to five work plans to make sure the intern is clear on their assigned projects / contributions </a:t>
            </a:r>
          </a:p>
        </p:txBody>
      </p:sp>
      <p:sp>
        <p:nvSpPr>
          <p:cNvPr id="37" name="Freeform 17">
            <a:extLst>
              <a:ext uri="{FF2B5EF4-FFF2-40B4-BE49-F238E27FC236}">
                <a16:creationId xmlns:a16="http://schemas.microsoft.com/office/drawing/2014/main" id="{E198C687-47B6-8581-2D4C-F20B3B874FF6}"/>
              </a:ext>
            </a:extLst>
          </p:cNvPr>
          <p:cNvSpPr/>
          <p:nvPr/>
        </p:nvSpPr>
        <p:spPr>
          <a:xfrm>
            <a:off x="5159625" y="2404302"/>
            <a:ext cx="831281" cy="831281"/>
          </a:xfrm>
          <a:custGeom>
            <a:avLst/>
            <a:gdLst/>
            <a:ahLst/>
            <a:cxnLst/>
            <a:rect l="l" t="t" r="r" b="b"/>
            <a:pathLst>
              <a:path w="1246922" h="1246922">
                <a:moveTo>
                  <a:pt x="0" y="0"/>
                </a:moveTo>
                <a:lnTo>
                  <a:pt x="1246922" y="0"/>
                </a:lnTo>
                <a:lnTo>
                  <a:pt x="1246922" y="1246922"/>
                </a:lnTo>
                <a:lnTo>
                  <a:pt x="0" y="1246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38" name="TextBox 18">
            <a:extLst>
              <a:ext uri="{FF2B5EF4-FFF2-40B4-BE49-F238E27FC236}">
                <a16:creationId xmlns:a16="http://schemas.microsoft.com/office/drawing/2014/main" id="{426E9142-B894-F71E-C7C6-CA5B99C3AE36}"/>
              </a:ext>
            </a:extLst>
          </p:cNvPr>
          <p:cNvSpPr txBox="1"/>
          <p:nvPr/>
        </p:nvSpPr>
        <p:spPr>
          <a:xfrm>
            <a:off x="6225947" y="2455717"/>
            <a:ext cx="5280253" cy="496996"/>
          </a:xfrm>
          <a:prstGeom prst="rect">
            <a:avLst/>
          </a:prstGeom>
        </p:spPr>
        <p:txBody>
          <a:bodyPr lIns="0" tIns="0" rIns="0" bIns="0" rtlCol="0" anchor="t">
            <a:spAutoFit/>
          </a:bodyPr>
          <a:lstStyle/>
          <a:p>
            <a:pPr>
              <a:lnSpc>
                <a:spcPts val="1993"/>
              </a:lnSpc>
            </a:pPr>
            <a:r>
              <a:rPr lang="en-US" sz="160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Introduce the intern to key community stakeholders (elected officials/ community leaders)  </a:t>
            </a:r>
          </a:p>
        </p:txBody>
      </p:sp>
      <p:sp>
        <p:nvSpPr>
          <p:cNvPr id="39" name="Freeform 19">
            <a:extLst>
              <a:ext uri="{FF2B5EF4-FFF2-40B4-BE49-F238E27FC236}">
                <a16:creationId xmlns:a16="http://schemas.microsoft.com/office/drawing/2014/main" id="{D1BB0BBA-47D7-5BA6-CC40-A6FE8F1F9A0C}"/>
              </a:ext>
            </a:extLst>
          </p:cNvPr>
          <p:cNvSpPr/>
          <p:nvPr/>
        </p:nvSpPr>
        <p:spPr>
          <a:xfrm>
            <a:off x="5159625" y="3642578"/>
            <a:ext cx="831281" cy="831281"/>
          </a:xfrm>
          <a:custGeom>
            <a:avLst/>
            <a:gdLst/>
            <a:ahLst/>
            <a:cxnLst/>
            <a:rect l="l" t="t" r="r" b="b"/>
            <a:pathLst>
              <a:path w="1246922" h="1246922">
                <a:moveTo>
                  <a:pt x="0" y="0"/>
                </a:moveTo>
                <a:lnTo>
                  <a:pt x="1246922" y="0"/>
                </a:lnTo>
                <a:lnTo>
                  <a:pt x="1246922" y="1246921"/>
                </a:lnTo>
                <a:lnTo>
                  <a:pt x="0" y="1246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0" name="TextBox 20">
            <a:extLst>
              <a:ext uri="{FF2B5EF4-FFF2-40B4-BE49-F238E27FC236}">
                <a16:creationId xmlns:a16="http://schemas.microsoft.com/office/drawing/2014/main" id="{2632F010-1D6D-6792-19C7-9BD226485956}"/>
              </a:ext>
            </a:extLst>
          </p:cNvPr>
          <p:cNvSpPr txBox="1"/>
          <p:nvPr/>
        </p:nvSpPr>
        <p:spPr>
          <a:xfrm>
            <a:off x="6225947" y="3575337"/>
            <a:ext cx="5280253" cy="748988"/>
          </a:xfrm>
          <a:prstGeom prst="rect">
            <a:avLst/>
          </a:prstGeom>
        </p:spPr>
        <p:txBody>
          <a:bodyPr lIns="0" tIns="0" rIns="0" bIns="0" rtlCol="0" anchor="t">
            <a:spAutoFit/>
          </a:bodyPr>
          <a:lstStyle/>
          <a:p>
            <a:pPr>
              <a:lnSpc>
                <a:spcPts val="1993"/>
              </a:lnSpc>
            </a:pPr>
            <a:r>
              <a:rPr lang="en-US" sz="1600">
                <a:solidFill>
                  <a:srgbClr val="3166CD"/>
                </a:solidFill>
                <a:latin typeface="Lato" panose="020F0502020204030203" pitchFamily="34" charset="0"/>
                <a:ea typeface="Lato" panose="020F0502020204030203" pitchFamily="34" charset="0"/>
                <a:cs typeface="Lato" panose="020F0502020204030203" pitchFamily="34" charset="0"/>
                <a:sym typeface="League Spartan"/>
              </a:rPr>
              <a:t>Consider taking the intern to your favorite neighborhood coffee shop to get to know the fellow better in a relaxed environment  </a:t>
            </a:r>
          </a:p>
        </p:txBody>
      </p:sp>
      <p:grpSp>
        <p:nvGrpSpPr>
          <p:cNvPr id="41" name="Group 21">
            <a:extLst>
              <a:ext uri="{FF2B5EF4-FFF2-40B4-BE49-F238E27FC236}">
                <a16:creationId xmlns:a16="http://schemas.microsoft.com/office/drawing/2014/main" id="{6B692EC2-765E-E99E-009D-1F8348B60F70}"/>
              </a:ext>
            </a:extLst>
          </p:cNvPr>
          <p:cNvGrpSpPr/>
          <p:nvPr/>
        </p:nvGrpSpPr>
        <p:grpSpPr>
          <a:xfrm>
            <a:off x="4125443" y="4655195"/>
            <a:ext cx="3255313" cy="854520"/>
            <a:chOff x="-6052727" y="-92520"/>
            <a:chExt cx="6510627" cy="1709040"/>
          </a:xfrm>
        </p:grpSpPr>
        <p:sp>
          <p:nvSpPr>
            <p:cNvPr id="42" name="Freeform 22">
              <a:extLst>
                <a:ext uri="{FF2B5EF4-FFF2-40B4-BE49-F238E27FC236}">
                  <a16:creationId xmlns:a16="http://schemas.microsoft.com/office/drawing/2014/main" id="{CADC9173-4427-85E0-4981-05081AB114DC}"/>
                </a:ext>
              </a:extLst>
            </p:cNvPr>
            <p:cNvSpPr/>
            <p:nvPr/>
          </p:nvSpPr>
          <p:spPr>
            <a:xfrm>
              <a:off x="-6052727" y="-92520"/>
              <a:ext cx="6510627" cy="1709040"/>
            </a:xfrm>
            <a:custGeom>
              <a:avLst/>
              <a:gdLst/>
              <a:ahLst/>
              <a:cxnLst/>
              <a:rect l="l" t="t" r="r" b="b"/>
              <a:pathLst>
                <a:path w="6510627" h="1709040">
                  <a:moveTo>
                    <a:pt x="0" y="0"/>
                  </a:moveTo>
                  <a:lnTo>
                    <a:pt x="6510627" y="0"/>
                  </a:lnTo>
                  <a:lnTo>
                    <a:pt x="6510627" y="1709040"/>
                  </a:lnTo>
                  <a:lnTo>
                    <a:pt x="0" y="17090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43" name="TextBox 23">
              <a:extLst>
                <a:ext uri="{FF2B5EF4-FFF2-40B4-BE49-F238E27FC236}">
                  <a16:creationId xmlns:a16="http://schemas.microsoft.com/office/drawing/2014/main" id="{160EFA5E-361E-5EE7-A6BB-070A49C3597D}"/>
                </a:ext>
              </a:extLst>
            </p:cNvPr>
            <p:cNvSpPr txBox="1"/>
            <p:nvPr/>
          </p:nvSpPr>
          <p:spPr>
            <a:xfrm>
              <a:off x="-5628203" y="0"/>
              <a:ext cx="6086103" cy="992836"/>
            </a:xfrm>
            <a:prstGeom prst="rect">
              <a:avLst/>
            </a:prstGeom>
          </p:spPr>
          <p:txBody>
            <a:bodyPr lIns="0" tIns="0" rIns="0" bIns="0" rtlCol="0" anchor="t">
              <a:spAutoFit/>
            </a:bodyPr>
            <a:lstStyle/>
            <a:p>
              <a:pPr algn="ctr">
                <a:lnSpc>
                  <a:spcPts val="1969"/>
                </a:lnSpc>
              </a:pPr>
              <a:r>
                <a:rPr lang="en-US" sz="1406"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Consider allowing the intern to introduce themself at a board meeting </a:t>
              </a:r>
            </a:p>
          </p:txBody>
        </p:sp>
      </p:grpSp>
    </p:spTree>
    <p:extLst>
      <p:ext uri="{BB962C8B-B14F-4D97-AF65-F5344CB8AC3E}">
        <p14:creationId xmlns:p14="http://schemas.microsoft.com/office/powerpoint/2010/main" val="3214010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DFF0A-A2A4-32FE-F7EE-AC9B059C9630}"/>
            </a:ext>
          </a:extLst>
        </p:cNvPr>
        <p:cNvGrpSpPr/>
        <p:nvPr/>
      </p:nvGrpSpPr>
      <p:grpSpPr>
        <a:xfrm>
          <a:off x="0" y="0"/>
          <a:ext cx="0" cy="0"/>
          <a:chOff x="0" y="0"/>
          <a:chExt cx="0" cy="0"/>
        </a:xfrm>
      </p:grpSpPr>
      <p:sp>
        <p:nvSpPr>
          <p:cNvPr id="8" name="Freeform 2">
            <a:extLst>
              <a:ext uri="{FF2B5EF4-FFF2-40B4-BE49-F238E27FC236}">
                <a16:creationId xmlns:a16="http://schemas.microsoft.com/office/drawing/2014/main" id="{1749FFE2-E66C-B822-AB5A-66267D882596}"/>
              </a:ext>
            </a:extLst>
          </p:cNvPr>
          <p:cNvSpPr/>
          <p:nvPr/>
        </p:nvSpPr>
        <p:spPr>
          <a:xfrm>
            <a:off x="191663" y="2396727"/>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9" name="Freeform 3">
            <a:extLst>
              <a:ext uri="{FF2B5EF4-FFF2-40B4-BE49-F238E27FC236}">
                <a16:creationId xmlns:a16="http://schemas.microsoft.com/office/drawing/2014/main" id="{75E1296A-F36C-AB8F-E7D1-6E042B174A02}"/>
              </a:ext>
            </a:extLst>
          </p:cNvPr>
          <p:cNvSpPr/>
          <p:nvPr/>
        </p:nvSpPr>
        <p:spPr>
          <a:xfrm>
            <a:off x="3024505" y="2396727"/>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0" name="Freeform 4">
            <a:extLst>
              <a:ext uri="{FF2B5EF4-FFF2-40B4-BE49-F238E27FC236}">
                <a16:creationId xmlns:a16="http://schemas.microsoft.com/office/drawing/2014/main" id="{2D9D9883-F94A-F8FD-44C9-2DF5C729C6B3}"/>
              </a:ext>
            </a:extLst>
          </p:cNvPr>
          <p:cNvSpPr/>
          <p:nvPr/>
        </p:nvSpPr>
        <p:spPr>
          <a:xfrm>
            <a:off x="3024505" y="5139927"/>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1" name="Freeform 5">
            <a:extLst>
              <a:ext uri="{FF2B5EF4-FFF2-40B4-BE49-F238E27FC236}">
                <a16:creationId xmlns:a16="http://schemas.microsoft.com/office/drawing/2014/main" id="{8DCFA645-CC28-75E9-19D8-EA182A4ED644}"/>
              </a:ext>
            </a:extLst>
          </p:cNvPr>
          <p:cNvSpPr/>
          <p:nvPr/>
        </p:nvSpPr>
        <p:spPr>
          <a:xfrm>
            <a:off x="-31816" y="5139927"/>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2" name="Freeform 6">
            <a:extLst>
              <a:ext uri="{FF2B5EF4-FFF2-40B4-BE49-F238E27FC236}">
                <a16:creationId xmlns:a16="http://schemas.microsoft.com/office/drawing/2014/main" id="{5CA9AFD0-EAB8-C508-BC2E-565CDCC50204}"/>
              </a:ext>
            </a:extLst>
          </p:cNvPr>
          <p:cNvSpPr/>
          <p:nvPr/>
        </p:nvSpPr>
        <p:spPr>
          <a:xfrm>
            <a:off x="664353" y="776106"/>
            <a:ext cx="1647739" cy="1421175"/>
          </a:xfrm>
          <a:custGeom>
            <a:avLst/>
            <a:gdLst/>
            <a:ahLst/>
            <a:cxnLst/>
            <a:rect l="l" t="t" r="r" b="b"/>
            <a:pathLst>
              <a:path w="2471609" h="2131763">
                <a:moveTo>
                  <a:pt x="0" y="0"/>
                </a:moveTo>
                <a:lnTo>
                  <a:pt x="2471609" y="0"/>
                </a:lnTo>
                <a:lnTo>
                  <a:pt x="2471609" y="2131762"/>
                </a:lnTo>
                <a:lnTo>
                  <a:pt x="0" y="2131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3" name="Freeform 7">
            <a:extLst>
              <a:ext uri="{FF2B5EF4-FFF2-40B4-BE49-F238E27FC236}">
                <a16:creationId xmlns:a16="http://schemas.microsoft.com/office/drawing/2014/main" id="{6CB1F856-D439-F65C-D64D-B60083934879}"/>
              </a:ext>
            </a:extLst>
          </p:cNvPr>
          <p:cNvSpPr/>
          <p:nvPr/>
        </p:nvSpPr>
        <p:spPr>
          <a:xfrm>
            <a:off x="3536265" y="627683"/>
            <a:ext cx="1569598" cy="1569598"/>
          </a:xfrm>
          <a:custGeom>
            <a:avLst/>
            <a:gdLst/>
            <a:ahLst/>
            <a:cxnLst/>
            <a:rect l="l" t="t" r="r" b="b"/>
            <a:pathLst>
              <a:path w="2354397" h="2354397">
                <a:moveTo>
                  <a:pt x="0" y="0"/>
                </a:moveTo>
                <a:lnTo>
                  <a:pt x="2354397" y="0"/>
                </a:lnTo>
                <a:lnTo>
                  <a:pt x="2354397" y="2354396"/>
                </a:lnTo>
                <a:lnTo>
                  <a:pt x="0" y="23543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4" name="Freeform 8">
            <a:extLst>
              <a:ext uri="{FF2B5EF4-FFF2-40B4-BE49-F238E27FC236}">
                <a16:creationId xmlns:a16="http://schemas.microsoft.com/office/drawing/2014/main" id="{EAFCE783-0F5F-EA17-7FDB-66B4E677FCDB}"/>
              </a:ext>
            </a:extLst>
          </p:cNvPr>
          <p:cNvSpPr/>
          <p:nvPr/>
        </p:nvSpPr>
        <p:spPr>
          <a:xfrm>
            <a:off x="3522000" y="3377331"/>
            <a:ext cx="1647739" cy="1647739"/>
          </a:xfrm>
          <a:custGeom>
            <a:avLst/>
            <a:gdLst/>
            <a:ahLst/>
            <a:cxnLst/>
            <a:rect l="l" t="t" r="r" b="b"/>
            <a:pathLst>
              <a:path w="2471609" h="2471609">
                <a:moveTo>
                  <a:pt x="0" y="0"/>
                </a:moveTo>
                <a:lnTo>
                  <a:pt x="2471609" y="0"/>
                </a:lnTo>
                <a:lnTo>
                  <a:pt x="2471609" y="2471609"/>
                </a:lnTo>
                <a:lnTo>
                  <a:pt x="0" y="24716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5" name="Freeform 9">
            <a:extLst>
              <a:ext uri="{FF2B5EF4-FFF2-40B4-BE49-F238E27FC236}">
                <a16:creationId xmlns:a16="http://schemas.microsoft.com/office/drawing/2014/main" id="{B79CBD43-77A9-8EC6-4A5D-92130B9803D9}"/>
              </a:ext>
            </a:extLst>
          </p:cNvPr>
          <p:cNvSpPr/>
          <p:nvPr/>
        </p:nvSpPr>
        <p:spPr>
          <a:xfrm>
            <a:off x="664353" y="3603895"/>
            <a:ext cx="1421175" cy="1421175"/>
          </a:xfrm>
          <a:custGeom>
            <a:avLst/>
            <a:gdLst/>
            <a:ahLst/>
            <a:cxnLst/>
            <a:rect l="l" t="t" r="r" b="b"/>
            <a:pathLst>
              <a:path w="2131763" h="2131763">
                <a:moveTo>
                  <a:pt x="0" y="0"/>
                </a:moveTo>
                <a:lnTo>
                  <a:pt x="2131762" y="0"/>
                </a:lnTo>
                <a:lnTo>
                  <a:pt x="2131762" y="2131763"/>
                </a:lnTo>
                <a:lnTo>
                  <a:pt x="0" y="21317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6" name="Freeform 10">
            <a:extLst>
              <a:ext uri="{FF2B5EF4-FFF2-40B4-BE49-F238E27FC236}">
                <a16:creationId xmlns:a16="http://schemas.microsoft.com/office/drawing/2014/main" id="{EB2A9A20-F525-3CD5-3094-0C693ACCE56E}"/>
              </a:ext>
            </a:extLst>
          </p:cNvPr>
          <p:cNvSpPr/>
          <p:nvPr/>
        </p:nvSpPr>
        <p:spPr>
          <a:xfrm>
            <a:off x="6328823" y="2303398"/>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7" name="Freeform 11">
            <a:extLst>
              <a:ext uri="{FF2B5EF4-FFF2-40B4-BE49-F238E27FC236}">
                <a16:creationId xmlns:a16="http://schemas.microsoft.com/office/drawing/2014/main" id="{EA2560B7-F15C-30E5-EC69-F8A66BC8C899}"/>
              </a:ext>
            </a:extLst>
          </p:cNvPr>
          <p:cNvSpPr/>
          <p:nvPr/>
        </p:nvSpPr>
        <p:spPr>
          <a:xfrm>
            <a:off x="6328823" y="5046598"/>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8" name="Freeform 12">
            <a:extLst>
              <a:ext uri="{FF2B5EF4-FFF2-40B4-BE49-F238E27FC236}">
                <a16:creationId xmlns:a16="http://schemas.microsoft.com/office/drawing/2014/main" id="{056D2B56-022E-F449-FE9E-A2CBC2717C10}"/>
              </a:ext>
            </a:extLst>
          </p:cNvPr>
          <p:cNvSpPr/>
          <p:nvPr/>
        </p:nvSpPr>
        <p:spPr>
          <a:xfrm>
            <a:off x="6613643" y="804364"/>
            <a:ext cx="1771594" cy="1392916"/>
          </a:xfrm>
          <a:custGeom>
            <a:avLst/>
            <a:gdLst/>
            <a:ahLst/>
            <a:cxnLst/>
            <a:rect l="l" t="t" r="r" b="b"/>
            <a:pathLst>
              <a:path w="2657391" h="2089374">
                <a:moveTo>
                  <a:pt x="0" y="0"/>
                </a:moveTo>
                <a:lnTo>
                  <a:pt x="2657392" y="0"/>
                </a:lnTo>
                <a:lnTo>
                  <a:pt x="2657392" y="2089373"/>
                </a:lnTo>
                <a:lnTo>
                  <a:pt x="0" y="20893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9" name="Freeform 13">
            <a:extLst>
              <a:ext uri="{FF2B5EF4-FFF2-40B4-BE49-F238E27FC236}">
                <a16:creationId xmlns:a16="http://schemas.microsoft.com/office/drawing/2014/main" id="{4BFC91EC-67ED-BF9B-9729-7829F7B8B9BC}"/>
              </a:ext>
            </a:extLst>
          </p:cNvPr>
          <p:cNvSpPr/>
          <p:nvPr/>
        </p:nvSpPr>
        <p:spPr>
          <a:xfrm>
            <a:off x="7070140" y="3430031"/>
            <a:ext cx="1110485" cy="1542339"/>
          </a:xfrm>
          <a:custGeom>
            <a:avLst/>
            <a:gdLst/>
            <a:ahLst/>
            <a:cxnLst/>
            <a:rect l="l" t="t" r="r" b="b"/>
            <a:pathLst>
              <a:path w="1665727" h="2313509">
                <a:moveTo>
                  <a:pt x="0" y="0"/>
                </a:moveTo>
                <a:lnTo>
                  <a:pt x="1665727" y="0"/>
                </a:lnTo>
                <a:lnTo>
                  <a:pt x="1665727" y="2313509"/>
                </a:lnTo>
                <a:lnTo>
                  <a:pt x="0" y="23135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0" name="Freeform 14">
            <a:extLst>
              <a:ext uri="{FF2B5EF4-FFF2-40B4-BE49-F238E27FC236}">
                <a16:creationId xmlns:a16="http://schemas.microsoft.com/office/drawing/2014/main" id="{B39D335A-219F-28DC-CD54-269BAE4CB773}"/>
              </a:ext>
            </a:extLst>
          </p:cNvPr>
          <p:cNvSpPr/>
          <p:nvPr/>
        </p:nvSpPr>
        <p:spPr>
          <a:xfrm>
            <a:off x="9385491" y="2240025"/>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1" name="Freeform 15">
            <a:extLst>
              <a:ext uri="{FF2B5EF4-FFF2-40B4-BE49-F238E27FC236}">
                <a16:creationId xmlns:a16="http://schemas.microsoft.com/office/drawing/2014/main" id="{D44F69EE-FEB7-1846-1CF7-E143EB734CED}"/>
              </a:ext>
            </a:extLst>
          </p:cNvPr>
          <p:cNvSpPr/>
          <p:nvPr/>
        </p:nvSpPr>
        <p:spPr>
          <a:xfrm>
            <a:off x="9890187" y="627682"/>
            <a:ext cx="1501091" cy="1501091"/>
          </a:xfrm>
          <a:custGeom>
            <a:avLst/>
            <a:gdLst/>
            <a:ahLst/>
            <a:cxnLst/>
            <a:rect l="l" t="t" r="r" b="b"/>
            <a:pathLst>
              <a:path w="2251636" h="2251636">
                <a:moveTo>
                  <a:pt x="0" y="0"/>
                </a:moveTo>
                <a:lnTo>
                  <a:pt x="2251636" y="0"/>
                </a:lnTo>
                <a:lnTo>
                  <a:pt x="2251636" y="2251636"/>
                </a:lnTo>
                <a:lnTo>
                  <a:pt x="0" y="22516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2" name="Freeform 16">
            <a:extLst>
              <a:ext uri="{FF2B5EF4-FFF2-40B4-BE49-F238E27FC236}">
                <a16:creationId xmlns:a16="http://schemas.microsoft.com/office/drawing/2014/main" id="{7EBC9854-56BF-83A7-1A87-03506972344C}"/>
              </a:ext>
            </a:extLst>
          </p:cNvPr>
          <p:cNvSpPr/>
          <p:nvPr/>
        </p:nvSpPr>
        <p:spPr>
          <a:xfrm>
            <a:off x="9344174" y="5046598"/>
            <a:ext cx="2593118" cy="680693"/>
          </a:xfrm>
          <a:custGeom>
            <a:avLst/>
            <a:gdLst/>
            <a:ahLst/>
            <a:cxnLst/>
            <a:rect l="l" t="t" r="r" b="b"/>
            <a:pathLst>
              <a:path w="3889677" h="1021040">
                <a:moveTo>
                  <a:pt x="0" y="0"/>
                </a:moveTo>
                <a:lnTo>
                  <a:pt x="3889677" y="0"/>
                </a:lnTo>
                <a:lnTo>
                  <a:pt x="3889677" y="1021040"/>
                </a:lnTo>
                <a:lnTo>
                  <a:pt x="0" y="102104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3" name="Freeform 17">
            <a:extLst>
              <a:ext uri="{FF2B5EF4-FFF2-40B4-BE49-F238E27FC236}">
                <a16:creationId xmlns:a16="http://schemas.microsoft.com/office/drawing/2014/main" id="{6AF04763-BC9A-4918-ABBA-7D2C4C161789}"/>
              </a:ext>
            </a:extLst>
          </p:cNvPr>
          <p:cNvSpPr/>
          <p:nvPr/>
        </p:nvSpPr>
        <p:spPr>
          <a:xfrm>
            <a:off x="10017794" y="3430030"/>
            <a:ext cx="1549400" cy="1549400"/>
          </a:xfrm>
          <a:custGeom>
            <a:avLst/>
            <a:gdLst/>
            <a:ahLst/>
            <a:cxnLst/>
            <a:rect l="l" t="t" r="r" b="b"/>
            <a:pathLst>
              <a:path w="2324100" h="2324100">
                <a:moveTo>
                  <a:pt x="0" y="0"/>
                </a:moveTo>
                <a:lnTo>
                  <a:pt x="2324100" y="0"/>
                </a:lnTo>
                <a:lnTo>
                  <a:pt x="2324100" y="2324100"/>
                </a:lnTo>
                <a:lnTo>
                  <a:pt x="0" y="23241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24" name="TextBox 18">
            <a:extLst>
              <a:ext uri="{FF2B5EF4-FFF2-40B4-BE49-F238E27FC236}">
                <a16:creationId xmlns:a16="http://schemas.microsoft.com/office/drawing/2014/main" id="{EFE13776-96BE-D8BC-5CD1-C7C7E2E595AB}"/>
              </a:ext>
            </a:extLst>
          </p:cNvPr>
          <p:cNvSpPr txBox="1"/>
          <p:nvPr/>
        </p:nvSpPr>
        <p:spPr>
          <a:xfrm>
            <a:off x="130669" y="76313"/>
            <a:ext cx="5425960" cy="359009"/>
          </a:xfrm>
          <a:prstGeom prst="rect">
            <a:avLst/>
          </a:prstGeom>
        </p:spPr>
        <p:txBody>
          <a:bodyPr lIns="0" tIns="0" rIns="0" bIns="0" rtlCol="0" anchor="t">
            <a:spAutoFit/>
          </a:bodyPr>
          <a:lstStyle/>
          <a:p>
            <a:pPr algn="ctr"/>
            <a:r>
              <a:rPr lang="en-US" sz="2333" b="1"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Student  / Supervisor</a:t>
            </a:r>
          </a:p>
        </p:txBody>
      </p:sp>
      <p:sp>
        <p:nvSpPr>
          <p:cNvPr id="25" name="TextBox 19">
            <a:extLst>
              <a:ext uri="{FF2B5EF4-FFF2-40B4-BE49-F238E27FC236}">
                <a16:creationId xmlns:a16="http://schemas.microsoft.com/office/drawing/2014/main" id="{151C6B51-45C7-176C-CC0B-F9BAB6E07A0D}"/>
              </a:ext>
            </a:extLst>
          </p:cNvPr>
          <p:cNvSpPr txBox="1"/>
          <p:nvPr/>
        </p:nvSpPr>
        <p:spPr>
          <a:xfrm>
            <a:off x="415142" y="2570746"/>
            <a:ext cx="2146159" cy="216341"/>
          </a:xfrm>
          <a:prstGeom prst="rect">
            <a:avLst/>
          </a:prstGeom>
        </p:spPr>
        <p:txBody>
          <a:bodyPr lIns="0" tIns="0" rIns="0" bIns="0" rtlCol="0" anchor="t">
            <a:spAutoFit/>
          </a:bodyPr>
          <a:lstStyle/>
          <a:p>
            <a:pPr algn="ctr">
              <a:spcBef>
                <a:spcPct val="0"/>
              </a:spcBef>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Onboarding</a:t>
            </a:r>
          </a:p>
        </p:txBody>
      </p:sp>
      <p:sp>
        <p:nvSpPr>
          <p:cNvPr id="26" name="TextBox 20">
            <a:extLst>
              <a:ext uri="{FF2B5EF4-FFF2-40B4-BE49-F238E27FC236}">
                <a16:creationId xmlns:a16="http://schemas.microsoft.com/office/drawing/2014/main" id="{606A16A9-63E8-36CE-E50F-3F1DD1B409C1}"/>
              </a:ext>
            </a:extLst>
          </p:cNvPr>
          <p:cNvSpPr txBox="1"/>
          <p:nvPr/>
        </p:nvSpPr>
        <p:spPr>
          <a:xfrm>
            <a:off x="3171971" y="2487997"/>
            <a:ext cx="2347795" cy="432683"/>
          </a:xfrm>
          <a:prstGeom prst="rect">
            <a:avLst/>
          </a:prstGeom>
        </p:spPr>
        <p:txBody>
          <a:bodyPr lIns="0" tIns="0" rIns="0" bIns="0" rtlCol="0" anchor="t">
            <a:spAutoFit/>
          </a:bodyPr>
          <a:lstStyle/>
          <a:p>
            <a:pPr algn="ct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Work Plans &amp; </a:t>
            </a:r>
          </a:p>
          <a:p>
            <a:pPr algn="ctr">
              <a:spcBef>
                <a:spcPct val="0"/>
              </a:spcBef>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Job Assignments</a:t>
            </a:r>
          </a:p>
        </p:txBody>
      </p:sp>
      <p:sp>
        <p:nvSpPr>
          <p:cNvPr id="27" name="TextBox 21">
            <a:extLst>
              <a:ext uri="{FF2B5EF4-FFF2-40B4-BE49-F238E27FC236}">
                <a16:creationId xmlns:a16="http://schemas.microsoft.com/office/drawing/2014/main" id="{5AB4906F-3B3D-B923-7AC6-30213C3EB1EA}"/>
              </a:ext>
            </a:extLst>
          </p:cNvPr>
          <p:cNvSpPr txBox="1"/>
          <p:nvPr/>
        </p:nvSpPr>
        <p:spPr>
          <a:xfrm>
            <a:off x="3179250" y="5231197"/>
            <a:ext cx="2438373" cy="432683"/>
          </a:xfrm>
          <a:prstGeom prst="rect">
            <a:avLst/>
          </a:prstGeom>
        </p:spPr>
        <p:txBody>
          <a:bodyPr lIns="0" tIns="0" rIns="0" bIns="0" rtlCol="0" anchor="t">
            <a:spAutoFit/>
          </a:bodyPr>
          <a:lstStyle/>
          <a:p>
            <a:pPr algn="ct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Office Life </a:t>
            </a:r>
          </a:p>
          <a:p>
            <a:pPr algn="ctr">
              <a:spcBef>
                <a:spcPct val="0"/>
              </a:spcBef>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and Culture</a:t>
            </a:r>
          </a:p>
        </p:txBody>
      </p:sp>
      <p:sp>
        <p:nvSpPr>
          <p:cNvPr id="28" name="TextBox 22">
            <a:extLst>
              <a:ext uri="{FF2B5EF4-FFF2-40B4-BE49-F238E27FC236}">
                <a16:creationId xmlns:a16="http://schemas.microsoft.com/office/drawing/2014/main" id="{8CE068BC-0236-A86A-265C-AD0678AB35AD}"/>
              </a:ext>
            </a:extLst>
          </p:cNvPr>
          <p:cNvSpPr txBox="1"/>
          <p:nvPr/>
        </p:nvSpPr>
        <p:spPr>
          <a:xfrm>
            <a:off x="191663" y="5313946"/>
            <a:ext cx="2146159" cy="216341"/>
          </a:xfrm>
          <a:prstGeom prst="rect">
            <a:avLst/>
          </a:prstGeom>
        </p:spPr>
        <p:txBody>
          <a:bodyPr lIns="0" tIns="0" rIns="0" bIns="0" rtlCol="0" anchor="t">
            <a:spAutoFit/>
          </a:bodyPr>
          <a:lstStyle/>
          <a:p>
            <a:pPr algn="ctr">
              <a:spcBef>
                <a:spcPct val="0"/>
              </a:spcBef>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Community </a:t>
            </a:r>
          </a:p>
        </p:txBody>
      </p:sp>
      <p:sp>
        <p:nvSpPr>
          <p:cNvPr id="29" name="TextBox 23">
            <a:extLst>
              <a:ext uri="{FF2B5EF4-FFF2-40B4-BE49-F238E27FC236}">
                <a16:creationId xmlns:a16="http://schemas.microsoft.com/office/drawing/2014/main" id="{60FA4A42-B459-6374-7F9F-39E98E1EF70E}"/>
              </a:ext>
            </a:extLst>
          </p:cNvPr>
          <p:cNvSpPr txBox="1"/>
          <p:nvPr/>
        </p:nvSpPr>
        <p:spPr>
          <a:xfrm>
            <a:off x="6552649" y="76313"/>
            <a:ext cx="5425960" cy="551369"/>
          </a:xfrm>
          <a:prstGeom prst="rect">
            <a:avLst/>
          </a:prstGeom>
        </p:spPr>
        <p:txBody>
          <a:bodyPr lIns="0" tIns="0" rIns="0" bIns="0" rtlCol="0" anchor="t">
            <a:spAutoFit/>
          </a:bodyPr>
          <a:lstStyle/>
          <a:p>
            <a:pPr algn="ctr"/>
            <a:r>
              <a:rPr lang="en-US" sz="2333" b="1" dirty="0">
                <a:solidFill>
                  <a:srgbClr val="FF773D"/>
                </a:solidFill>
                <a:latin typeface="Lato" panose="020F0502020204030203" pitchFamily="34" charset="0"/>
                <a:ea typeface="Lato" panose="020F0502020204030203" pitchFamily="34" charset="0"/>
                <a:cs typeface="Lato" panose="020F0502020204030203" pitchFamily="34" charset="0"/>
                <a:sym typeface="League Spartan"/>
              </a:rPr>
              <a:t>Prepare Your Team!</a:t>
            </a:r>
          </a:p>
          <a:p>
            <a:pPr algn="ctr">
              <a:spcBef>
                <a:spcPct val="0"/>
              </a:spcBef>
            </a:pPr>
            <a:r>
              <a:rPr lang="en-US" sz="1250" dirty="0">
                <a:solidFill>
                  <a:srgbClr val="EEC643"/>
                </a:solidFill>
                <a:latin typeface="Lato" panose="020F0502020204030203" pitchFamily="34" charset="0"/>
                <a:ea typeface="Lato" panose="020F0502020204030203" pitchFamily="34" charset="0"/>
                <a:cs typeface="Lato" panose="020F0502020204030203" pitchFamily="34" charset="0"/>
                <a:sym typeface="League Spartan"/>
              </a:rPr>
              <a:t>Make sure your office is ready for the intern!</a:t>
            </a:r>
          </a:p>
        </p:txBody>
      </p:sp>
      <p:sp>
        <p:nvSpPr>
          <p:cNvPr id="30" name="TextBox 24">
            <a:extLst>
              <a:ext uri="{FF2B5EF4-FFF2-40B4-BE49-F238E27FC236}">
                <a16:creationId xmlns:a16="http://schemas.microsoft.com/office/drawing/2014/main" id="{388B1933-A5E3-F163-AED6-02CF4AC00637}"/>
              </a:ext>
            </a:extLst>
          </p:cNvPr>
          <p:cNvSpPr txBox="1"/>
          <p:nvPr/>
        </p:nvSpPr>
        <p:spPr>
          <a:xfrm>
            <a:off x="6476289" y="2394669"/>
            <a:ext cx="2347795" cy="649024"/>
          </a:xfrm>
          <a:prstGeom prst="rect">
            <a:avLst/>
          </a:prstGeom>
        </p:spPr>
        <p:txBody>
          <a:bodyPr lIns="0" tIns="0" rIns="0" bIns="0" rtlCol="0" anchor="t">
            <a:spAutoFit/>
          </a:bodyPr>
          <a:lstStyle/>
          <a:p>
            <a:pPr algn="ct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Email Staff and Introduce the Intern</a:t>
            </a:r>
          </a:p>
          <a:p>
            <a:pPr algn="ctr">
              <a:spcBef>
                <a:spcPct val="0"/>
              </a:spcBef>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 </a:t>
            </a:r>
          </a:p>
        </p:txBody>
      </p:sp>
      <p:sp>
        <p:nvSpPr>
          <p:cNvPr id="31" name="TextBox 25">
            <a:extLst>
              <a:ext uri="{FF2B5EF4-FFF2-40B4-BE49-F238E27FC236}">
                <a16:creationId xmlns:a16="http://schemas.microsoft.com/office/drawing/2014/main" id="{ED8EFBE9-6640-9937-540B-C46BB90322F9}"/>
              </a:ext>
            </a:extLst>
          </p:cNvPr>
          <p:cNvSpPr txBox="1"/>
          <p:nvPr/>
        </p:nvSpPr>
        <p:spPr>
          <a:xfrm>
            <a:off x="6483568" y="5137869"/>
            <a:ext cx="2438373" cy="432683"/>
          </a:xfrm>
          <a:prstGeom prst="rect">
            <a:avLst/>
          </a:prstGeom>
        </p:spPr>
        <p:txBody>
          <a:bodyPr lIns="0" tIns="0" rIns="0" bIns="0" rtlCol="0" anchor="t">
            <a:spAutoFit/>
          </a:bodyPr>
          <a:lstStyle/>
          <a:p>
            <a:pPr algn="ct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Facilitate Group </a:t>
            </a:r>
          </a:p>
          <a:p>
            <a:pPr algn="ctr">
              <a:spcBef>
                <a:spcPct val="0"/>
              </a:spcBef>
            </a:pPr>
            <a:r>
              <a:rPr lang="en-US" sz="1406">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Check-Ins </a:t>
            </a:r>
          </a:p>
        </p:txBody>
      </p:sp>
      <p:sp>
        <p:nvSpPr>
          <p:cNvPr id="32" name="TextBox 26">
            <a:extLst>
              <a:ext uri="{FF2B5EF4-FFF2-40B4-BE49-F238E27FC236}">
                <a16:creationId xmlns:a16="http://schemas.microsoft.com/office/drawing/2014/main" id="{667E93E4-6416-B007-1DB2-8F31E43406D5}"/>
              </a:ext>
            </a:extLst>
          </p:cNvPr>
          <p:cNvSpPr txBox="1"/>
          <p:nvPr/>
        </p:nvSpPr>
        <p:spPr>
          <a:xfrm>
            <a:off x="9532957" y="2331295"/>
            <a:ext cx="2347795" cy="432683"/>
          </a:xfrm>
          <a:prstGeom prst="rect">
            <a:avLst/>
          </a:prstGeom>
        </p:spPr>
        <p:txBody>
          <a:bodyPr lIns="0" tIns="0" rIns="0" bIns="0" rtlCol="0" anchor="t">
            <a:spAutoFit/>
          </a:bodyPr>
          <a:lstStyle/>
          <a:p>
            <a:pPr algn="ctr">
              <a:spcBef>
                <a:spcPct val="0"/>
              </a:spcBef>
            </a:pPr>
            <a:r>
              <a:rPr lang="en-US" sz="1406"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Connect with the Intern's School / Professor  </a:t>
            </a:r>
          </a:p>
        </p:txBody>
      </p:sp>
      <p:sp>
        <p:nvSpPr>
          <p:cNvPr id="33" name="TextBox 27">
            <a:extLst>
              <a:ext uri="{FF2B5EF4-FFF2-40B4-BE49-F238E27FC236}">
                <a16:creationId xmlns:a16="http://schemas.microsoft.com/office/drawing/2014/main" id="{AA860601-0933-7975-B3F1-F1BA6CFC7211}"/>
              </a:ext>
            </a:extLst>
          </p:cNvPr>
          <p:cNvSpPr txBox="1"/>
          <p:nvPr/>
        </p:nvSpPr>
        <p:spPr>
          <a:xfrm>
            <a:off x="9498919" y="5144218"/>
            <a:ext cx="2438373" cy="412164"/>
          </a:xfrm>
          <a:prstGeom prst="rect">
            <a:avLst/>
          </a:prstGeom>
        </p:spPr>
        <p:txBody>
          <a:bodyPr lIns="0" tIns="0" rIns="0" bIns="0" rtlCol="0" anchor="t">
            <a:spAutoFit/>
          </a:bodyPr>
          <a:lstStyle/>
          <a:p>
            <a:pPr algn="ctr">
              <a:spcBef>
                <a:spcPct val="0"/>
              </a:spcBef>
            </a:pPr>
            <a:r>
              <a:rPr lang="en-US" sz="1339"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Plan a Goal-Setting Retreat </a:t>
            </a:r>
          </a:p>
          <a:p>
            <a:pPr algn="ctr">
              <a:spcBef>
                <a:spcPct val="0"/>
              </a:spcBef>
            </a:pPr>
            <a:r>
              <a:rPr lang="en-US" sz="1339" dirty="0">
                <a:solidFill>
                  <a:srgbClr val="0B3954"/>
                </a:solidFill>
                <a:latin typeface="Lato" panose="020F0502020204030203" pitchFamily="34" charset="0"/>
                <a:ea typeface="Lato" panose="020F0502020204030203" pitchFamily="34" charset="0"/>
                <a:cs typeface="Lato" panose="020F0502020204030203" pitchFamily="34" charset="0"/>
                <a:sym typeface="League Spartan"/>
              </a:rPr>
              <a:t>with Staff/Interns </a:t>
            </a:r>
          </a:p>
        </p:txBody>
      </p:sp>
    </p:spTree>
    <p:extLst>
      <p:ext uri="{BB962C8B-B14F-4D97-AF65-F5344CB8AC3E}">
        <p14:creationId xmlns:p14="http://schemas.microsoft.com/office/powerpoint/2010/main" val="122162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430181" y="7693"/>
            <a:ext cx="11331639" cy="7288366"/>
          </a:xfrm>
          <a:prstGeom prst="rect">
            <a:avLst/>
          </a:prstGeom>
        </p:spPr>
      </p:pic>
      <p:sp>
        <p:nvSpPr>
          <p:cNvPr id="3" name="AutoShape 3"/>
          <p:cNvSpPr/>
          <p:nvPr/>
        </p:nvSpPr>
        <p:spPr>
          <a:xfrm>
            <a:off x="9727977" y="3426565"/>
            <a:ext cx="0" cy="1252379"/>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AutoShape 4"/>
          <p:cNvSpPr/>
          <p:nvPr/>
        </p:nvSpPr>
        <p:spPr>
          <a:xfrm>
            <a:off x="7556485" y="3651875"/>
            <a:ext cx="0" cy="1252379"/>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5" name="AutoShape 5"/>
          <p:cNvSpPr/>
          <p:nvPr/>
        </p:nvSpPr>
        <p:spPr>
          <a:xfrm>
            <a:off x="5384317" y="2425939"/>
            <a:ext cx="0" cy="1252379"/>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 name="AutoShape 6"/>
          <p:cNvSpPr/>
          <p:nvPr/>
        </p:nvSpPr>
        <p:spPr>
          <a:xfrm>
            <a:off x="3206486" y="951996"/>
            <a:ext cx="0" cy="1252379"/>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7" name="TextBox 7"/>
          <p:cNvSpPr txBox="1"/>
          <p:nvPr/>
        </p:nvSpPr>
        <p:spPr>
          <a:xfrm>
            <a:off x="156562" y="-37339"/>
            <a:ext cx="10820400" cy="975395"/>
          </a:xfrm>
          <a:prstGeom prst="rect">
            <a:avLst/>
          </a:prstGeom>
        </p:spPr>
        <p:txBody>
          <a:bodyPr lIns="0" tIns="0" rIns="0" bIns="0" rtlCol="0" anchor="t">
            <a:spAutoFit/>
          </a:bodyPr>
          <a:lstStyle/>
          <a:p>
            <a:pPr>
              <a:lnSpc>
                <a:spcPts val="8120"/>
              </a:lnSpc>
              <a:spcBef>
                <a:spcPct val="0"/>
              </a:spcBef>
            </a:pPr>
            <a:r>
              <a:rPr lang="en-US" sz="5800" dirty="0">
                <a:solidFill>
                  <a:srgbClr val="3166CD"/>
                </a:solidFill>
                <a:latin typeface="Highway Gothic Wide"/>
                <a:ea typeface="Highway Gothic Wide"/>
                <a:cs typeface="Highway Gothic Wide"/>
                <a:sym typeface="Highway Gothic Wide"/>
              </a:rPr>
              <a:t>Employment in Local Government</a:t>
            </a:r>
          </a:p>
        </p:txBody>
      </p:sp>
      <p:sp>
        <p:nvSpPr>
          <p:cNvPr id="8" name="TextBox 8"/>
          <p:cNvSpPr txBox="1"/>
          <p:nvPr/>
        </p:nvSpPr>
        <p:spPr>
          <a:xfrm>
            <a:off x="4796413" y="6559711"/>
            <a:ext cx="2599175" cy="264368"/>
          </a:xfrm>
          <a:prstGeom prst="rect">
            <a:avLst/>
          </a:prstGeom>
        </p:spPr>
        <p:txBody>
          <a:bodyPr lIns="0" tIns="0" rIns="0" bIns="0" rtlCol="0" anchor="t">
            <a:spAutoFit/>
          </a:bodyPr>
          <a:lstStyle/>
          <a:p>
            <a:pPr algn="ctr">
              <a:lnSpc>
                <a:spcPts val="2183"/>
              </a:lnSpc>
            </a:pPr>
            <a:r>
              <a:rPr lang="en-US" sz="1559">
                <a:solidFill>
                  <a:srgbClr val="000000"/>
                </a:solidFill>
                <a:latin typeface="Highway Gothic Expanded"/>
                <a:ea typeface="Highway Gothic Expanded"/>
                <a:cs typeface="Highway Gothic Expanded"/>
                <a:sym typeface="Highway Gothic Expanded"/>
              </a:rPr>
              <a:t>Year(s) Since Application</a:t>
            </a:r>
          </a:p>
        </p:txBody>
      </p:sp>
      <p:sp>
        <p:nvSpPr>
          <p:cNvPr id="9" name="TextBox 9"/>
          <p:cNvSpPr txBox="1"/>
          <p:nvPr/>
        </p:nvSpPr>
        <p:spPr>
          <a:xfrm>
            <a:off x="2955810"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n=367</a:t>
            </a:r>
          </a:p>
        </p:txBody>
      </p:sp>
      <p:sp>
        <p:nvSpPr>
          <p:cNvPr id="10" name="TextBox 10"/>
          <p:cNvSpPr txBox="1"/>
          <p:nvPr/>
        </p:nvSpPr>
        <p:spPr>
          <a:xfrm>
            <a:off x="5133641"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n=326</a:t>
            </a:r>
          </a:p>
        </p:txBody>
      </p:sp>
      <p:sp>
        <p:nvSpPr>
          <p:cNvPr id="11" name="TextBox 11"/>
          <p:cNvSpPr txBox="1"/>
          <p:nvPr/>
        </p:nvSpPr>
        <p:spPr>
          <a:xfrm>
            <a:off x="7305809"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n=299</a:t>
            </a:r>
          </a:p>
        </p:txBody>
      </p:sp>
      <p:sp>
        <p:nvSpPr>
          <p:cNvPr id="12" name="TextBox 12"/>
          <p:cNvSpPr txBox="1"/>
          <p:nvPr/>
        </p:nvSpPr>
        <p:spPr>
          <a:xfrm>
            <a:off x="9473629" y="6392308"/>
            <a:ext cx="508695" cy="193130"/>
          </a:xfrm>
          <a:prstGeom prst="rect">
            <a:avLst/>
          </a:prstGeom>
        </p:spPr>
        <p:txBody>
          <a:bodyPr lIns="0" tIns="0" rIns="0" bIns="0" rtlCol="0" anchor="t">
            <a:spAutoFit/>
          </a:bodyPr>
          <a:lstStyle/>
          <a:p>
            <a:pPr algn="ctr">
              <a:lnSpc>
                <a:spcPts val="1623"/>
              </a:lnSpc>
            </a:pPr>
            <a:r>
              <a:rPr lang="en-US" sz="1159" dirty="0">
                <a:solidFill>
                  <a:srgbClr val="000000"/>
                </a:solidFill>
                <a:latin typeface="Highway Gothic Expanded"/>
                <a:ea typeface="Highway Gothic Expanded"/>
                <a:cs typeface="Highway Gothic Expanded"/>
                <a:sym typeface="Highway Gothic Expanded"/>
              </a:rPr>
              <a:t>n=294</a:t>
            </a:r>
          </a:p>
        </p:txBody>
      </p:sp>
      <p:sp>
        <p:nvSpPr>
          <p:cNvPr id="13" name="TextBox 13"/>
          <p:cNvSpPr txBox="1"/>
          <p:nvPr/>
        </p:nvSpPr>
        <p:spPr>
          <a:xfrm>
            <a:off x="8287623" y="2998879"/>
            <a:ext cx="2460611" cy="264368"/>
          </a:xfrm>
          <a:prstGeom prst="rect">
            <a:avLst/>
          </a:prstGeom>
        </p:spPr>
        <p:txBody>
          <a:bodyPr lIns="0" tIns="0" rIns="0" bIns="0" rtlCol="0" anchor="t">
            <a:spAutoFit/>
          </a:bodyPr>
          <a:lstStyle/>
          <a:p>
            <a:pPr algn="ctr">
              <a:lnSpc>
                <a:spcPts val="2183"/>
              </a:lnSpc>
            </a:pPr>
            <a:r>
              <a:rPr lang="en-US" sz="1559">
                <a:solidFill>
                  <a:srgbClr val="000000"/>
                </a:solidFill>
                <a:latin typeface="Highway Gothic Expanded"/>
                <a:ea typeface="Highway Gothic Expanded"/>
                <a:cs typeface="Highway Gothic Expanded"/>
                <a:sym typeface="Highway Gothic Expanded"/>
              </a:rPr>
              <a:t>95% Confidence Interval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a:stretch>
        </a:blipFill>
        <a:effectLst/>
      </p:bgPr>
    </p:bg>
    <p:spTree>
      <p:nvGrpSpPr>
        <p:cNvPr id="1" name="">
          <a:extLst>
            <a:ext uri="{FF2B5EF4-FFF2-40B4-BE49-F238E27FC236}">
              <a16:creationId xmlns:a16="http://schemas.microsoft.com/office/drawing/2014/main" id="{270769C2-D753-BFD4-A0BD-032744C02D8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ECFD9B3-02D6-4CC6-440E-AA8CB90AF753}"/>
              </a:ext>
            </a:extLst>
          </p:cNvPr>
          <p:cNvSpPr/>
          <p:nvPr/>
        </p:nvSpPr>
        <p:spPr>
          <a:xfrm>
            <a:off x="586956" y="212831"/>
            <a:ext cx="11100026" cy="764877"/>
          </a:xfrm>
          <a:custGeom>
            <a:avLst/>
            <a:gdLst/>
            <a:ahLst/>
            <a:cxnLst/>
            <a:rect l="l" t="t" r="r" b="b"/>
            <a:pathLst>
              <a:path w="16650039" h="1147315">
                <a:moveTo>
                  <a:pt x="0" y="0"/>
                </a:moveTo>
                <a:lnTo>
                  <a:pt x="16650038" y="0"/>
                </a:lnTo>
                <a:lnTo>
                  <a:pt x="16650038" y="1147315"/>
                </a:lnTo>
                <a:lnTo>
                  <a:pt x="0" y="1147315"/>
                </a:lnTo>
                <a:lnTo>
                  <a:pt x="0" y="0"/>
                </a:lnTo>
                <a:close/>
              </a:path>
            </a:pathLst>
          </a:custGeom>
          <a:blipFill>
            <a:blip r:embed="rId4">
              <a:extLst>
                <a:ext uri="{96DAC541-7B7A-43D3-8B79-37D633B846F1}">
                  <asvg:svgBlip xmlns:asvg="http://schemas.microsoft.com/office/drawing/2016/SVG/main" r:embed="rId5"/>
                </a:ext>
              </a:extLst>
            </a:blip>
            <a:stretch>
              <a:fillRect t="-132" b="-132"/>
            </a:stretch>
          </a:blipFill>
        </p:spPr>
        <p:txBody>
          <a:bodyPr/>
          <a:lstStyle/>
          <a:p>
            <a:endParaRPr lang="en-US" sz="1200"/>
          </a:p>
        </p:txBody>
      </p:sp>
      <p:grpSp>
        <p:nvGrpSpPr>
          <p:cNvPr id="3" name="Group 3">
            <a:extLst>
              <a:ext uri="{FF2B5EF4-FFF2-40B4-BE49-F238E27FC236}">
                <a16:creationId xmlns:a16="http://schemas.microsoft.com/office/drawing/2014/main" id="{C481CD34-1779-D964-B761-B5AF7D574381}"/>
              </a:ext>
            </a:extLst>
          </p:cNvPr>
          <p:cNvGrpSpPr/>
          <p:nvPr/>
        </p:nvGrpSpPr>
        <p:grpSpPr>
          <a:xfrm>
            <a:off x="6338388" y="1115832"/>
            <a:ext cx="5348594" cy="5428079"/>
            <a:chOff x="0" y="0"/>
            <a:chExt cx="31794310" cy="33678325"/>
          </a:xfrm>
        </p:grpSpPr>
        <p:sp>
          <p:nvSpPr>
            <p:cNvPr id="4" name="Freeform 4">
              <a:extLst>
                <a:ext uri="{FF2B5EF4-FFF2-40B4-BE49-F238E27FC236}">
                  <a16:creationId xmlns:a16="http://schemas.microsoft.com/office/drawing/2014/main" id="{B7C042EE-6BB3-158A-BE57-14B64C4BB135}"/>
                </a:ext>
              </a:extLst>
            </p:cNvPr>
            <p:cNvSpPr/>
            <p:nvPr/>
          </p:nvSpPr>
          <p:spPr>
            <a:xfrm>
              <a:off x="72390" y="72390"/>
              <a:ext cx="31649531" cy="33533546"/>
            </a:xfrm>
            <a:custGeom>
              <a:avLst/>
              <a:gdLst/>
              <a:ahLst/>
              <a:cxnLst/>
              <a:rect l="l" t="t" r="r" b="b"/>
              <a:pathLst>
                <a:path w="31649531" h="33533546">
                  <a:moveTo>
                    <a:pt x="0" y="0"/>
                  </a:moveTo>
                  <a:lnTo>
                    <a:pt x="31649531" y="0"/>
                  </a:lnTo>
                  <a:lnTo>
                    <a:pt x="31649531" y="33533546"/>
                  </a:lnTo>
                  <a:lnTo>
                    <a:pt x="0" y="33533546"/>
                  </a:lnTo>
                  <a:lnTo>
                    <a:pt x="0" y="0"/>
                  </a:lnTo>
                  <a:close/>
                </a:path>
              </a:pathLst>
            </a:custGeom>
            <a:solidFill>
              <a:srgbClr val="FFFFFF"/>
            </a:solidFill>
          </p:spPr>
          <p:txBody>
            <a:bodyPr/>
            <a:lstStyle/>
            <a:p>
              <a:endParaRPr lang="en-US" sz="1200"/>
            </a:p>
          </p:txBody>
        </p:sp>
        <p:sp>
          <p:nvSpPr>
            <p:cNvPr id="5" name="Freeform 5">
              <a:extLst>
                <a:ext uri="{FF2B5EF4-FFF2-40B4-BE49-F238E27FC236}">
                  <a16:creationId xmlns:a16="http://schemas.microsoft.com/office/drawing/2014/main" id="{43C09C78-545E-0FD5-C74C-236095551D37}"/>
                </a:ext>
              </a:extLst>
            </p:cNvPr>
            <p:cNvSpPr/>
            <p:nvPr/>
          </p:nvSpPr>
          <p:spPr>
            <a:xfrm>
              <a:off x="0" y="0"/>
              <a:ext cx="31794310" cy="33678326"/>
            </a:xfrm>
            <a:custGeom>
              <a:avLst/>
              <a:gdLst/>
              <a:ahLst/>
              <a:cxnLst/>
              <a:rect l="l" t="t" r="r" b="b"/>
              <a:pathLst>
                <a:path w="31794310" h="33678326">
                  <a:moveTo>
                    <a:pt x="31649529" y="33533544"/>
                  </a:moveTo>
                  <a:lnTo>
                    <a:pt x="31794310" y="33533544"/>
                  </a:lnTo>
                  <a:lnTo>
                    <a:pt x="31794310" y="33678326"/>
                  </a:lnTo>
                  <a:lnTo>
                    <a:pt x="31649529" y="33678326"/>
                  </a:lnTo>
                  <a:lnTo>
                    <a:pt x="31649529" y="33533544"/>
                  </a:lnTo>
                  <a:close/>
                  <a:moveTo>
                    <a:pt x="0" y="144780"/>
                  </a:moveTo>
                  <a:lnTo>
                    <a:pt x="144780" y="144780"/>
                  </a:lnTo>
                  <a:lnTo>
                    <a:pt x="144780" y="33533544"/>
                  </a:lnTo>
                  <a:lnTo>
                    <a:pt x="0" y="33533544"/>
                  </a:lnTo>
                  <a:lnTo>
                    <a:pt x="0" y="144780"/>
                  </a:lnTo>
                  <a:close/>
                  <a:moveTo>
                    <a:pt x="0" y="33533544"/>
                  </a:moveTo>
                  <a:lnTo>
                    <a:pt x="144780" y="33533544"/>
                  </a:lnTo>
                  <a:lnTo>
                    <a:pt x="144780" y="33678326"/>
                  </a:lnTo>
                  <a:lnTo>
                    <a:pt x="0" y="33678326"/>
                  </a:lnTo>
                  <a:lnTo>
                    <a:pt x="0" y="33533544"/>
                  </a:lnTo>
                  <a:close/>
                  <a:moveTo>
                    <a:pt x="31649529" y="144780"/>
                  </a:moveTo>
                  <a:lnTo>
                    <a:pt x="31794310" y="144780"/>
                  </a:lnTo>
                  <a:lnTo>
                    <a:pt x="31794310" y="33533544"/>
                  </a:lnTo>
                  <a:lnTo>
                    <a:pt x="31649529" y="33533544"/>
                  </a:lnTo>
                  <a:lnTo>
                    <a:pt x="31649529" y="144780"/>
                  </a:lnTo>
                  <a:close/>
                  <a:moveTo>
                    <a:pt x="144780" y="33533544"/>
                  </a:moveTo>
                  <a:lnTo>
                    <a:pt x="31649529" y="33533544"/>
                  </a:lnTo>
                  <a:lnTo>
                    <a:pt x="31649529" y="33678326"/>
                  </a:lnTo>
                  <a:lnTo>
                    <a:pt x="144780" y="33678326"/>
                  </a:lnTo>
                  <a:lnTo>
                    <a:pt x="144780" y="33533544"/>
                  </a:lnTo>
                  <a:close/>
                  <a:moveTo>
                    <a:pt x="31649529" y="0"/>
                  </a:moveTo>
                  <a:lnTo>
                    <a:pt x="31794310" y="0"/>
                  </a:lnTo>
                  <a:lnTo>
                    <a:pt x="31794310" y="144780"/>
                  </a:lnTo>
                  <a:lnTo>
                    <a:pt x="31649529" y="144780"/>
                  </a:lnTo>
                  <a:lnTo>
                    <a:pt x="31649529" y="0"/>
                  </a:lnTo>
                  <a:close/>
                  <a:moveTo>
                    <a:pt x="0" y="0"/>
                  </a:moveTo>
                  <a:lnTo>
                    <a:pt x="144780" y="0"/>
                  </a:lnTo>
                  <a:lnTo>
                    <a:pt x="144780" y="144780"/>
                  </a:lnTo>
                  <a:lnTo>
                    <a:pt x="0" y="144780"/>
                  </a:lnTo>
                  <a:lnTo>
                    <a:pt x="0" y="0"/>
                  </a:lnTo>
                  <a:close/>
                  <a:moveTo>
                    <a:pt x="144780" y="0"/>
                  </a:moveTo>
                  <a:lnTo>
                    <a:pt x="31649529" y="0"/>
                  </a:lnTo>
                  <a:lnTo>
                    <a:pt x="31649529" y="144780"/>
                  </a:lnTo>
                  <a:lnTo>
                    <a:pt x="144780" y="144780"/>
                  </a:lnTo>
                  <a:lnTo>
                    <a:pt x="144780" y="0"/>
                  </a:lnTo>
                  <a:close/>
                </a:path>
              </a:pathLst>
            </a:custGeom>
            <a:solidFill>
              <a:srgbClr val="0B3954"/>
            </a:solidFill>
          </p:spPr>
          <p:txBody>
            <a:bodyPr/>
            <a:lstStyle/>
            <a:p>
              <a:endParaRPr lang="en-US" sz="1200"/>
            </a:p>
          </p:txBody>
        </p:sp>
      </p:grpSp>
      <p:sp>
        <p:nvSpPr>
          <p:cNvPr id="6" name="TextBox 6">
            <a:extLst>
              <a:ext uri="{FF2B5EF4-FFF2-40B4-BE49-F238E27FC236}">
                <a16:creationId xmlns:a16="http://schemas.microsoft.com/office/drawing/2014/main" id="{5D68E72C-7B2E-3F6A-FC5B-64DBD2186D0D}"/>
              </a:ext>
            </a:extLst>
          </p:cNvPr>
          <p:cNvSpPr txBox="1"/>
          <p:nvPr/>
        </p:nvSpPr>
        <p:spPr>
          <a:xfrm>
            <a:off x="2741711" y="290681"/>
            <a:ext cx="8764489" cy="552972"/>
          </a:xfrm>
          <a:prstGeom prst="rect">
            <a:avLst/>
          </a:prstGeom>
        </p:spPr>
        <p:txBody>
          <a:bodyPr lIns="0" tIns="0" rIns="0" bIns="0" rtlCol="0" anchor="t">
            <a:spAutoFit/>
          </a:bodyPr>
          <a:lstStyle/>
          <a:p>
            <a:pPr>
              <a:lnSpc>
                <a:spcPts val="4573"/>
              </a:lnSpc>
              <a:spcBef>
                <a:spcPct val="0"/>
              </a:spcBef>
            </a:pPr>
            <a:r>
              <a:rPr lang="en-US" sz="3266">
                <a:solidFill>
                  <a:srgbClr val="0B3954"/>
                </a:solidFill>
                <a:latin typeface="League Spartan"/>
                <a:ea typeface="League Spartan"/>
                <a:cs typeface="League Spartan"/>
                <a:sym typeface="League Spartan"/>
              </a:rPr>
              <a:t>ICMA's Top 10 Best Practices </a:t>
            </a:r>
          </a:p>
        </p:txBody>
      </p:sp>
      <p:grpSp>
        <p:nvGrpSpPr>
          <p:cNvPr id="7" name="Group 7">
            <a:extLst>
              <a:ext uri="{FF2B5EF4-FFF2-40B4-BE49-F238E27FC236}">
                <a16:creationId xmlns:a16="http://schemas.microsoft.com/office/drawing/2014/main" id="{B3E5AED0-5E41-EF22-DF03-F384C424FB58}"/>
              </a:ext>
            </a:extLst>
          </p:cNvPr>
          <p:cNvGrpSpPr/>
          <p:nvPr/>
        </p:nvGrpSpPr>
        <p:grpSpPr>
          <a:xfrm>
            <a:off x="586956" y="1089704"/>
            <a:ext cx="5216709" cy="5442539"/>
            <a:chOff x="0" y="0"/>
            <a:chExt cx="31010328" cy="33678325"/>
          </a:xfrm>
        </p:grpSpPr>
        <p:sp>
          <p:nvSpPr>
            <p:cNvPr id="8" name="Freeform 8">
              <a:extLst>
                <a:ext uri="{FF2B5EF4-FFF2-40B4-BE49-F238E27FC236}">
                  <a16:creationId xmlns:a16="http://schemas.microsoft.com/office/drawing/2014/main" id="{22CF3BC7-E836-C8F3-D38E-4BBF28B6FFA8}"/>
                </a:ext>
              </a:extLst>
            </p:cNvPr>
            <p:cNvSpPr/>
            <p:nvPr/>
          </p:nvSpPr>
          <p:spPr>
            <a:xfrm>
              <a:off x="72390" y="72390"/>
              <a:ext cx="30865548" cy="33533546"/>
            </a:xfrm>
            <a:custGeom>
              <a:avLst/>
              <a:gdLst/>
              <a:ahLst/>
              <a:cxnLst/>
              <a:rect l="l" t="t" r="r" b="b"/>
              <a:pathLst>
                <a:path w="30865548" h="33533546">
                  <a:moveTo>
                    <a:pt x="0" y="0"/>
                  </a:moveTo>
                  <a:lnTo>
                    <a:pt x="30865548" y="0"/>
                  </a:lnTo>
                  <a:lnTo>
                    <a:pt x="30865548" y="33533546"/>
                  </a:lnTo>
                  <a:lnTo>
                    <a:pt x="0" y="33533546"/>
                  </a:lnTo>
                  <a:lnTo>
                    <a:pt x="0" y="0"/>
                  </a:lnTo>
                  <a:close/>
                </a:path>
              </a:pathLst>
            </a:custGeom>
            <a:solidFill>
              <a:srgbClr val="FFFFFF"/>
            </a:solidFill>
          </p:spPr>
          <p:txBody>
            <a:bodyPr/>
            <a:lstStyle/>
            <a:p>
              <a:endParaRPr lang="en-US" sz="1200"/>
            </a:p>
          </p:txBody>
        </p:sp>
        <p:sp>
          <p:nvSpPr>
            <p:cNvPr id="9" name="Freeform 9">
              <a:extLst>
                <a:ext uri="{FF2B5EF4-FFF2-40B4-BE49-F238E27FC236}">
                  <a16:creationId xmlns:a16="http://schemas.microsoft.com/office/drawing/2014/main" id="{4132EB87-0249-23CC-0001-0753FCA36347}"/>
                </a:ext>
              </a:extLst>
            </p:cNvPr>
            <p:cNvSpPr/>
            <p:nvPr/>
          </p:nvSpPr>
          <p:spPr>
            <a:xfrm>
              <a:off x="0" y="0"/>
              <a:ext cx="31010327" cy="33678326"/>
            </a:xfrm>
            <a:custGeom>
              <a:avLst/>
              <a:gdLst/>
              <a:ahLst/>
              <a:cxnLst/>
              <a:rect l="l" t="t" r="r" b="b"/>
              <a:pathLst>
                <a:path w="31010327" h="33678326">
                  <a:moveTo>
                    <a:pt x="30865549" y="33533544"/>
                  </a:moveTo>
                  <a:lnTo>
                    <a:pt x="31010327" y="33533544"/>
                  </a:lnTo>
                  <a:lnTo>
                    <a:pt x="31010327" y="33678326"/>
                  </a:lnTo>
                  <a:lnTo>
                    <a:pt x="30865549" y="33678326"/>
                  </a:lnTo>
                  <a:lnTo>
                    <a:pt x="30865549" y="33533544"/>
                  </a:lnTo>
                  <a:close/>
                  <a:moveTo>
                    <a:pt x="0" y="144780"/>
                  </a:moveTo>
                  <a:lnTo>
                    <a:pt x="144780" y="144780"/>
                  </a:lnTo>
                  <a:lnTo>
                    <a:pt x="144780" y="33533544"/>
                  </a:lnTo>
                  <a:lnTo>
                    <a:pt x="0" y="33533544"/>
                  </a:lnTo>
                  <a:lnTo>
                    <a:pt x="0" y="144780"/>
                  </a:lnTo>
                  <a:close/>
                  <a:moveTo>
                    <a:pt x="0" y="33533544"/>
                  </a:moveTo>
                  <a:lnTo>
                    <a:pt x="144780" y="33533544"/>
                  </a:lnTo>
                  <a:lnTo>
                    <a:pt x="144780" y="33678326"/>
                  </a:lnTo>
                  <a:lnTo>
                    <a:pt x="0" y="33678326"/>
                  </a:lnTo>
                  <a:lnTo>
                    <a:pt x="0" y="33533544"/>
                  </a:lnTo>
                  <a:close/>
                  <a:moveTo>
                    <a:pt x="30865549" y="144780"/>
                  </a:moveTo>
                  <a:lnTo>
                    <a:pt x="31010327" y="144780"/>
                  </a:lnTo>
                  <a:lnTo>
                    <a:pt x="31010327" y="33533544"/>
                  </a:lnTo>
                  <a:lnTo>
                    <a:pt x="30865549" y="33533544"/>
                  </a:lnTo>
                  <a:lnTo>
                    <a:pt x="30865549" y="144780"/>
                  </a:lnTo>
                  <a:close/>
                  <a:moveTo>
                    <a:pt x="144780" y="33533544"/>
                  </a:moveTo>
                  <a:lnTo>
                    <a:pt x="30865549" y="33533544"/>
                  </a:lnTo>
                  <a:lnTo>
                    <a:pt x="30865549" y="33678326"/>
                  </a:lnTo>
                  <a:lnTo>
                    <a:pt x="144780" y="33678326"/>
                  </a:lnTo>
                  <a:lnTo>
                    <a:pt x="144780" y="33533544"/>
                  </a:lnTo>
                  <a:close/>
                  <a:moveTo>
                    <a:pt x="30865549" y="0"/>
                  </a:moveTo>
                  <a:lnTo>
                    <a:pt x="31010327" y="0"/>
                  </a:lnTo>
                  <a:lnTo>
                    <a:pt x="31010327" y="144780"/>
                  </a:lnTo>
                  <a:lnTo>
                    <a:pt x="30865549" y="144780"/>
                  </a:lnTo>
                  <a:lnTo>
                    <a:pt x="30865549" y="0"/>
                  </a:lnTo>
                  <a:close/>
                  <a:moveTo>
                    <a:pt x="0" y="0"/>
                  </a:moveTo>
                  <a:lnTo>
                    <a:pt x="144780" y="0"/>
                  </a:lnTo>
                  <a:lnTo>
                    <a:pt x="144780" y="144780"/>
                  </a:lnTo>
                  <a:lnTo>
                    <a:pt x="0" y="144780"/>
                  </a:lnTo>
                  <a:lnTo>
                    <a:pt x="0" y="0"/>
                  </a:lnTo>
                  <a:close/>
                  <a:moveTo>
                    <a:pt x="144780" y="0"/>
                  </a:moveTo>
                  <a:lnTo>
                    <a:pt x="30865549" y="0"/>
                  </a:lnTo>
                  <a:lnTo>
                    <a:pt x="30865549" y="144780"/>
                  </a:lnTo>
                  <a:lnTo>
                    <a:pt x="144780" y="144780"/>
                  </a:lnTo>
                  <a:lnTo>
                    <a:pt x="144780" y="0"/>
                  </a:lnTo>
                  <a:close/>
                </a:path>
              </a:pathLst>
            </a:custGeom>
            <a:solidFill>
              <a:srgbClr val="0B3954"/>
            </a:solidFill>
          </p:spPr>
          <p:txBody>
            <a:bodyPr/>
            <a:lstStyle/>
            <a:p>
              <a:endParaRPr lang="en-US" sz="1200"/>
            </a:p>
          </p:txBody>
        </p:sp>
      </p:grpSp>
      <p:sp>
        <p:nvSpPr>
          <p:cNvPr id="10" name="TextBox 10">
            <a:extLst>
              <a:ext uri="{FF2B5EF4-FFF2-40B4-BE49-F238E27FC236}">
                <a16:creationId xmlns:a16="http://schemas.microsoft.com/office/drawing/2014/main" id="{006345B8-6AD4-214B-5B4B-D7FF016F7799}"/>
              </a:ext>
            </a:extLst>
          </p:cNvPr>
          <p:cNvSpPr txBox="1"/>
          <p:nvPr/>
        </p:nvSpPr>
        <p:spPr>
          <a:xfrm>
            <a:off x="586957" y="1084082"/>
            <a:ext cx="5155867" cy="5320944"/>
          </a:xfrm>
          <a:prstGeom prst="rect">
            <a:avLst/>
          </a:prstGeom>
        </p:spPr>
        <p:txBody>
          <a:bodyPr lIns="0" tIns="0" rIns="0" bIns="0" rtlCol="0" anchor="t">
            <a:spAutoFit/>
          </a:bodyPr>
          <a:lstStyle/>
          <a:p>
            <a:pPr marL="300466" lvl="1" indent="-150233">
              <a:lnSpc>
                <a:spcPts val="1948"/>
              </a:lnSpc>
              <a:buFont typeface="Arial"/>
              <a:buChar char="•"/>
            </a:pPr>
            <a:r>
              <a:rPr lang="en-US" sz="1391" b="1" dirty="0">
                <a:solidFill>
                  <a:srgbClr val="0B3954"/>
                </a:solidFill>
                <a:latin typeface="Glacial Indifference Bold"/>
                <a:ea typeface="Glacial Indifference Bold"/>
                <a:cs typeface="Glacial Indifference Bold"/>
                <a:sym typeface="Glacial Indifference Bold"/>
              </a:rPr>
              <a:t>Access.</a:t>
            </a:r>
            <a:r>
              <a:rPr lang="en-US" sz="1391" dirty="0">
                <a:solidFill>
                  <a:srgbClr val="0B3954"/>
                </a:solidFill>
                <a:latin typeface="Glacial Indifference"/>
                <a:ea typeface="Glacial Indifference"/>
                <a:cs typeface="Glacial Indifference"/>
                <a:sym typeface="Glacial Indifference"/>
              </a:rPr>
              <a:t> Allow the intern access to staff and the chief administrative official and encourage the intern to attend meetings and events.</a:t>
            </a:r>
          </a:p>
          <a:p>
            <a:pPr>
              <a:lnSpc>
                <a:spcPts val="933"/>
              </a:lnSpc>
            </a:pPr>
            <a:endParaRPr lang="en-US" sz="1391" dirty="0">
              <a:solidFill>
                <a:srgbClr val="0B3954"/>
              </a:solidFill>
              <a:latin typeface="Glacial Indifference"/>
              <a:ea typeface="Glacial Indifference"/>
              <a:cs typeface="Glacial Indifference"/>
              <a:sym typeface="Glacial Indifference"/>
            </a:endParaRPr>
          </a:p>
          <a:p>
            <a:pPr marL="300466" lvl="1" indent="-150233">
              <a:lnSpc>
                <a:spcPts val="1948"/>
              </a:lnSpc>
              <a:buFont typeface="Arial"/>
              <a:buChar char="•"/>
            </a:pPr>
            <a:r>
              <a:rPr lang="en-US" sz="1391" b="1" dirty="0">
                <a:solidFill>
                  <a:srgbClr val="0B3954"/>
                </a:solidFill>
                <a:latin typeface="Glacial Indifference Bold"/>
                <a:ea typeface="Glacial Indifference Bold"/>
                <a:cs typeface="Glacial Indifference Bold"/>
                <a:sym typeface="Glacial Indifference Bold"/>
              </a:rPr>
              <a:t>Variety and meaningful work. </a:t>
            </a:r>
            <a:r>
              <a:rPr lang="en-US" sz="1391" dirty="0">
                <a:solidFill>
                  <a:srgbClr val="0B3954"/>
                </a:solidFill>
                <a:latin typeface="Glacial Indifference"/>
                <a:ea typeface="Glacial Indifference"/>
                <a:cs typeface="Glacial Indifference"/>
                <a:sym typeface="Glacial Indifference"/>
              </a:rPr>
              <a:t>Provide various projects and participatory experiences in a number of different departments.  Tasks that are important to the goals of the organization will attract quality interns. Résumé-building experiences often are more valuable than a paycheck. </a:t>
            </a:r>
          </a:p>
          <a:p>
            <a:pPr>
              <a:lnSpc>
                <a:spcPts val="933"/>
              </a:lnSpc>
            </a:pPr>
            <a:endParaRPr lang="en-US" sz="1391" dirty="0">
              <a:solidFill>
                <a:srgbClr val="0B3954"/>
              </a:solidFill>
              <a:latin typeface="Glacial Indifference"/>
              <a:ea typeface="Glacial Indifference"/>
              <a:cs typeface="Glacial Indifference"/>
              <a:sym typeface="Glacial Indifference"/>
            </a:endParaRPr>
          </a:p>
          <a:p>
            <a:pPr marL="300466" lvl="1" indent="-150233">
              <a:lnSpc>
                <a:spcPts val="1948"/>
              </a:lnSpc>
              <a:buFont typeface="Arial"/>
              <a:buChar char="•"/>
            </a:pPr>
            <a:r>
              <a:rPr lang="en-US" sz="1391" b="1" dirty="0">
                <a:solidFill>
                  <a:srgbClr val="0B3954"/>
                </a:solidFill>
                <a:latin typeface="Glacial Indifference Bold"/>
                <a:ea typeface="Glacial Indifference Bold"/>
                <a:cs typeface="Glacial Indifference Bold"/>
                <a:sym typeface="Glacial Indifference Bold"/>
              </a:rPr>
              <a:t>Individuality. </a:t>
            </a:r>
            <a:r>
              <a:rPr lang="en-US" sz="1391" dirty="0">
                <a:solidFill>
                  <a:srgbClr val="0B3954"/>
                </a:solidFill>
                <a:latin typeface="Glacial Indifference"/>
                <a:ea typeface="Glacial Indifference"/>
                <a:cs typeface="Glacial Indifference"/>
                <a:sym typeface="Glacial Indifference"/>
              </a:rPr>
              <a:t>Each intern will have their own set of career goals. Help meet the intern’s needs and interests by eliciting input from various departments and agencies for potential work projects. Discuss the intern’s career goals and provide an opportunity for the intern to work with departments in the organization to meet those goals.</a:t>
            </a:r>
          </a:p>
          <a:p>
            <a:pPr>
              <a:lnSpc>
                <a:spcPts val="933"/>
              </a:lnSpc>
            </a:pPr>
            <a:endParaRPr lang="en-US" sz="1391" dirty="0">
              <a:solidFill>
                <a:srgbClr val="0B3954"/>
              </a:solidFill>
              <a:latin typeface="Glacial Indifference"/>
              <a:ea typeface="Glacial Indifference"/>
              <a:cs typeface="Glacial Indifference"/>
              <a:sym typeface="Glacial Indifference"/>
            </a:endParaRPr>
          </a:p>
          <a:p>
            <a:pPr marL="300466" lvl="1" indent="-150233">
              <a:lnSpc>
                <a:spcPts val="1948"/>
              </a:lnSpc>
              <a:buFont typeface="Arial"/>
              <a:buChar char="•"/>
            </a:pPr>
            <a:r>
              <a:rPr lang="en-US" sz="1391" b="1" dirty="0">
                <a:solidFill>
                  <a:srgbClr val="0B3954"/>
                </a:solidFill>
                <a:latin typeface="Glacial Indifference Bold"/>
                <a:ea typeface="Glacial Indifference Bold"/>
                <a:cs typeface="Glacial Indifference Bold"/>
                <a:sym typeface="Glacial Indifference Bold"/>
              </a:rPr>
              <a:t>Education. </a:t>
            </a:r>
            <a:r>
              <a:rPr lang="en-US" sz="1391" dirty="0">
                <a:solidFill>
                  <a:srgbClr val="0B3954"/>
                </a:solidFill>
                <a:latin typeface="Glacial Indifference"/>
                <a:ea typeface="Glacial Indifference"/>
                <a:cs typeface="Glacial Indifference"/>
                <a:sym typeface="Glacial Indifference"/>
              </a:rPr>
              <a:t>Educate people in the community about careers in local government and seek out opportunities to promote the internship program. In particular, target nearby colleges or universities to ensure a sustainable internship program. </a:t>
            </a:r>
          </a:p>
          <a:p>
            <a:pPr>
              <a:lnSpc>
                <a:spcPts val="933"/>
              </a:lnSpc>
            </a:pPr>
            <a:endParaRPr lang="en-US" sz="1391" dirty="0">
              <a:solidFill>
                <a:srgbClr val="0B3954"/>
              </a:solidFill>
              <a:latin typeface="Glacial Indifference"/>
              <a:ea typeface="Glacial Indifference"/>
              <a:cs typeface="Glacial Indifference"/>
              <a:sym typeface="Glacial Indifference"/>
            </a:endParaRPr>
          </a:p>
          <a:p>
            <a:pPr marL="300466" lvl="1" indent="-150233">
              <a:lnSpc>
                <a:spcPts val="1948"/>
              </a:lnSpc>
              <a:buFont typeface="Arial"/>
              <a:buChar char="•"/>
            </a:pPr>
            <a:r>
              <a:rPr lang="en-US" sz="1391" b="1" dirty="0">
                <a:solidFill>
                  <a:srgbClr val="0B3954"/>
                </a:solidFill>
                <a:latin typeface="Glacial Indifference Bold"/>
                <a:ea typeface="Glacial Indifference Bold"/>
                <a:cs typeface="Glacial Indifference Bold"/>
                <a:sym typeface="Glacial Indifference Bold"/>
              </a:rPr>
              <a:t>Frontline Experience.</a:t>
            </a:r>
            <a:r>
              <a:rPr lang="en-US" sz="1391" dirty="0">
                <a:solidFill>
                  <a:srgbClr val="0B3954"/>
                </a:solidFill>
                <a:latin typeface="Glacial Indifference"/>
                <a:ea typeface="Glacial Indifference"/>
                <a:cs typeface="Glacial Indifference"/>
                <a:sym typeface="Glacial Indifference"/>
              </a:rPr>
              <a:t> Provide an opportunity for the intern to learn to appreciate and respect the work of frontline service providers who exhibit good management practices. </a:t>
            </a:r>
          </a:p>
        </p:txBody>
      </p:sp>
      <p:sp>
        <p:nvSpPr>
          <p:cNvPr id="11" name="TextBox 11">
            <a:extLst>
              <a:ext uri="{FF2B5EF4-FFF2-40B4-BE49-F238E27FC236}">
                <a16:creationId xmlns:a16="http://schemas.microsoft.com/office/drawing/2014/main" id="{5C074EB0-1466-FD4F-EC1A-5FEACD8DF719}"/>
              </a:ext>
            </a:extLst>
          </p:cNvPr>
          <p:cNvSpPr txBox="1"/>
          <p:nvPr/>
        </p:nvSpPr>
        <p:spPr>
          <a:xfrm>
            <a:off x="6338388" y="1084083"/>
            <a:ext cx="5348594" cy="5459828"/>
          </a:xfrm>
          <a:prstGeom prst="rect">
            <a:avLst/>
          </a:prstGeom>
        </p:spPr>
        <p:txBody>
          <a:bodyPr lIns="0" tIns="0" rIns="0" bIns="0" rtlCol="0" anchor="t">
            <a:spAutoFit/>
          </a:bodyPr>
          <a:lstStyle/>
          <a:p>
            <a:pPr marL="286072" lvl="1" indent="-143036">
              <a:lnSpc>
                <a:spcPts val="1855"/>
              </a:lnSpc>
              <a:buFont typeface="Arial"/>
              <a:buChar char="•"/>
            </a:pPr>
            <a:r>
              <a:rPr lang="en-US" sz="1325" b="1" dirty="0">
                <a:solidFill>
                  <a:srgbClr val="0B3954"/>
                </a:solidFill>
                <a:latin typeface="Glacial Indifference Bold"/>
                <a:ea typeface="Glacial Indifference Bold"/>
                <a:cs typeface="Glacial Indifference Bold"/>
                <a:sym typeface="Glacial Indifference Bold"/>
              </a:rPr>
              <a:t>Mentoring</a:t>
            </a:r>
            <a:r>
              <a:rPr lang="en-US" sz="1325" dirty="0">
                <a:solidFill>
                  <a:srgbClr val="0B3954"/>
                </a:solidFill>
                <a:latin typeface="Glacial Indifference"/>
                <a:ea typeface="Glacial Indifference"/>
                <a:cs typeface="Glacial Indifference"/>
                <a:sym typeface="Glacial Indifference"/>
              </a:rPr>
              <a:t>. Provide the intern with a stable mentor to offer guidance and encouragement throughout the internship experience. </a:t>
            </a:r>
            <a:r>
              <a:rPr lang="en-US" sz="1325" dirty="0" err="1">
                <a:solidFill>
                  <a:srgbClr val="0B3954"/>
                </a:solidFill>
                <a:latin typeface="Glacial Indifference"/>
                <a:ea typeface="Glacial Indifference"/>
                <a:cs typeface="Glacial Indifference"/>
                <a:sym typeface="Glacial Indifference"/>
              </a:rPr>
              <a:t>ReIntern</a:t>
            </a:r>
            <a:r>
              <a:rPr lang="en-US" sz="1325" dirty="0">
                <a:solidFill>
                  <a:srgbClr val="0B3954"/>
                </a:solidFill>
                <a:latin typeface="Glacial Indifference"/>
                <a:ea typeface="Glacial Indifference"/>
                <a:cs typeface="Glacial Indifference"/>
                <a:sym typeface="Glacial Indifference"/>
              </a:rPr>
              <a:t>, today’s interns are tomorrow’s leaders. Avoid putting interns in basements. Instead, provide them with workspaces near as many people as possible so they can engage with other staff. </a:t>
            </a:r>
          </a:p>
          <a:p>
            <a:pPr>
              <a:lnSpc>
                <a:spcPts val="747"/>
              </a:lnSpc>
            </a:pPr>
            <a:endParaRPr lang="en-US" sz="1325" dirty="0">
              <a:solidFill>
                <a:srgbClr val="0B3954"/>
              </a:solidFill>
              <a:latin typeface="Glacial Indifference"/>
              <a:ea typeface="Glacial Indifference"/>
              <a:cs typeface="Glacial Indifference"/>
              <a:sym typeface="Glacial Indifference"/>
            </a:endParaRPr>
          </a:p>
          <a:p>
            <a:pPr marL="286072" lvl="1" indent="-143036">
              <a:lnSpc>
                <a:spcPts val="1855"/>
              </a:lnSpc>
              <a:buFont typeface="Arial"/>
              <a:buChar char="•"/>
            </a:pPr>
            <a:r>
              <a:rPr lang="en-US" sz="1325" b="1" dirty="0">
                <a:solidFill>
                  <a:srgbClr val="0B3954"/>
                </a:solidFill>
                <a:latin typeface="Glacial Indifference Bold"/>
                <a:ea typeface="Glacial Indifference Bold"/>
                <a:cs typeface="Glacial Indifference Bold"/>
                <a:sym typeface="Glacial Indifference Bold"/>
              </a:rPr>
              <a:t>Supervision. </a:t>
            </a:r>
            <a:r>
              <a:rPr lang="en-US" sz="1325" dirty="0">
                <a:solidFill>
                  <a:srgbClr val="0B3954"/>
                </a:solidFill>
                <a:latin typeface="Glacial Indifference"/>
                <a:ea typeface="Glacial Indifference"/>
                <a:cs typeface="Glacial Indifference"/>
                <a:sym typeface="Glacial Indifference"/>
              </a:rPr>
              <a:t>Avoid having the intern report to a supervisor who may lack the experience to provide the intern with tools for learning. </a:t>
            </a:r>
          </a:p>
          <a:p>
            <a:pPr>
              <a:lnSpc>
                <a:spcPts val="747"/>
              </a:lnSpc>
            </a:pPr>
            <a:endParaRPr lang="en-US" sz="1325" dirty="0">
              <a:solidFill>
                <a:srgbClr val="0B3954"/>
              </a:solidFill>
              <a:latin typeface="Glacial Indifference"/>
              <a:ea typeface="Glacial Indifference"/>
              <a:cs typeface="Glacial Indifference"/>
              <a:sym typeface="Glacial Indifference"/>
            </a:endParaRPr>
          </a:p>
          <a:p>
            <a:pPr marL="286072" lvl="1" indent="-143036">
              <a:lnSpc>
                <a:spcPts val="1855"/>
              </a:lnSpc>
              <a:buFont typeface="Arial"/>
              <a:buChar char="•"/>
            </a:pPr>
            <a:r>
              <a:rPr lang="en-US" sz="1325" b="1" dirty="0">
                <a:solidFill>
                  <a:srgbClr val="0B3954"/>
                </a:solidFill>
                <a:latin typeface="Glacial Indifference Bold"/>
                <a:ea typeface="Glacial Indifference Bold"/>
                <a:cs typeface="Glacial Indifference Bold"/>
                <a:sym typeface="Glacial Indifference Bold"/>
              </a:rPr>
              <a:t>Flexibility. </a:t>
            </a:r>
            <a:r>
              <a:rPr lang="en-US" sz="1325" dirty="0">
                <a:solidFill>
                  <a:srgbClr val="0B3954"/>
                </a:solidFill>
                <a:latin typeface="Glacial Indifference"/>
                <a:ea typeface="Glacial Indifference"/>
                <a:cs typeface="Glacial Indifference"/>
                <a:sym typeface="Glacial Indifference"/>
              </a:rPr>
              <a:t>Remember that interns may have difficult academic schedules. Discuss projects and deadlines with interns and their academic counselors to ensure that everyone’s needs are being met. If necessary, allow for flexible work hours. </a:t>
            </a:r>
          </a:p>
          <a:p>
            <a:pPr>
              <a:lnSpc>
                <a:spcPts val="747"/>
              </a:lnSpc>
            </a:pPr>
            <a:endParaRPr lang="en-US" sz="1325" dirty="0">
              <a:solidFill>
                <a:srgbClr val="0B3954"/>
              </a:solidFill>
              <a:latin typeface="Glacial Indifference"/>
              <a:ea typeface="Glacial Indifference"/>
              <a:cs typeface="Glacial Indifference"/>
              <a:sym typeface="Glacial Indifference"/>
            </a:endParaRPr>
          </a:p>
          <a:p>
            <a:pPr marL="286072" lvl="1" indent="-143036">
              <a:lnSpc>
                <a:spcPts val="1855"/>
              </a:lnSpc>
              <a:buFont typeface="Arial"/>
              <a:buChar char="•"/>
            </a:pPr>
            <a:r>
              <a:rPr lang="en-US" sz="1325" b="1" dirty="0">
                <a:solidFill>
                  <a:srgbClr val="0B3954"/>
                </a:solidFill>
                <a:latin typeface="Glacial Indifference Bold"/>
                <a:ea typeface="Glacial Indifference Bold"/>
                <a:cs typeface="Glacial Indifference Bold"/>
                <a:sym typeface="Glacial Indifference Bold"/>
              </a:rPr>
              <a:t>Evaluate. </a:t>
            </a:r>
            <a:r>
              <a:rPr lang="en-US" sz="1325" dirty="0">
                <a:solidFill>
                  <a:srgbClr val="0B3954"/>
                </a:solidFill>
                <a:latin typeface="Glacial Indifference"/>
                <a:ea typeface="Glacial Indifference"/>
                <a:cs typeface="Glacial Indifference"/>
                <a:sym typeface="Glacial Indifference"/>
              </a:rPr>
              <a:t>Give interns feedback throughout their tenure and have them evaluate their own experiences before leaving. Remember that this is a growth experience for them. Help them work through their learning mistakes and offer guidance and/or help when needed. </a:t>
            </a:r>
          </a:p>
          <a:p>
            <a:pPr>
              <a:lnSpc>
                <a:spcPts val="747"/>
              </a:lnSpc>
            </a:pPr>
            <a:endParaRPr lang="en-US" sz="1325" dirty="0">
              <a:solidFill>
                <a:srgbClr val="0B3954"/>
              </a:solidFill>
              <a:latin typeface="Glacial Indifference"/>
              <a:ea typeface="Glacial Indifference"/>
              <a:cs typeface="Glacial Indifference"/>
              <a:sym typeface="Glacial Indifference"/>
            </a:endParaRPr>
          </a:p>
          <a:p>
            <a:pPr marL="286072" lvl="1" indent="-143036">
              <a:lnSpc>
                <a:spcPts val="1855"/>
              </a:lnSpc>
              <a:buFont typeface="Arial"/>
              <a:buChar char="•"/>
            </a:pPr>
            <a:r>
              <a:rPr lang="en-US" sz="1325" b="1" dirty="0">
                <a:solidFill>
                  <a:srgbClr val="0B3954"/>
                </a:solidFill>
                <a:latin typeface="Glacial Indifference Bold"/>
                <a:ea typeface="Glacial Indifference Bold"/>
                <a:cs typeface="Glacial Indifference Bold"/>
                <a:sym typeface="Glacial Indifference Bold"/>
              </a:rPr>
              <a:t>Assimilate. </a:t>
            </a:r>
            <a:r>
              <a:rPr lang="en-US" sz="1325" dirty="0">
                <a:solidFill>
                  <a:srgbClr val="0B3954"/>
                </a:solidFill>
                <a:latin typeface="Glacial Indifference"/>
                <a:ea typeface="Glacial Indifference"/>
                <a:cs typeface="Glacial Indifference"/>
                <a:sym typeface="Glacial Indifference"/>
              </a:rPr>
              <a:t>Make the program a routine part of the organization. Train regular staff to expect and appreciate the value added by interns. Continue to seek out qualified candidates and to share enthusiasm for local government. Budget funds each year for internships and, if possible, spread the funds out among several cost centers so that the financial impact extends throughout the organization. </a:t>
            </a:r>
          </a:p>
        </p:txBody>
      </p:sp>
    </p:spTree>
    <p:extLst>
      <p:ext uri="{BB962C8B-B14F-4D97-AF65-F5344CB8AC3E}">
        <p14:creationId xmlns:p14="http://schemas.microsoft.com/office/powerpoint/2010/main" val="2315786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stretch>
            <a:fillRect/>
          </a:stretch>
        </a:blipFill>
        <a:effectLst/>
      </p:bgPr>
    </p:bg>
    <p:spTree>
      <p:nvGrpSpPr>
        <p:cNvPr id="1" name="">
          <a:extLst>
            <a:ext uri="{FF2B5EF4-FFF2-40B4-BE49-F238E27FC236}">
              <a16:creationId xmlns:a16="http://schemas.microsoft.com/office/drawing/2014/main" id="{7FABC4D4-8166-85FD-E824-E4BF6317455A}"/>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12" name="Add-in 11">
                <a:extLst>
                  <a:ext uri="{FF2B5EF4-FFF2-40B4-BE49-F238E27FC236}">
                    <a16:creationId xmlns:a16="http://schemas.microsoft.com/office/drawing/2014/main" id="{E453718C-B392-C1C3-252A-B9D91FBA5624}"/>
                  </a:ext>
                </a:extLst>
              </p:cNvPr>
              <p:cNvGraphicFramePr>
                <a:graphicFrameLocks noGrp="1"/>
              </p:cNvGraphicFramePr>
              <p:nvPr/>
            </p:nvGraphicFramePr>
            <p:xfrm>
              <a:off x="381000" y="253999"/>
              <a:ext cx="11430000" cy="6350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2" name="Add-in 11">
                <a:extLst>
                  <a:ext uri="{FF2B5EF4-FFF2-40B4-BE49-F238E27FC236}">
                    <a16:creationId xmlns:a16="http://schemas.microsoft.com/office/drawing/2014/main" id="{E453718C-B392-C1C3-252A-B9D91FBA5624}"/>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381000" y="253999"/>
                <a:ext cx="11430000" cy="6350000"/>
              </a:xfrm>
              <a:prstGeom prst="rect">
                <a:avLst/>
              </a:prstGeom>
            </p:spPr>
          </p:pic>
        </mc:Fallback>
      </mc:AlternateContent>
    </p:spTree>
    <p:extLst>
      <p:ext uri="{BB962C8B-B14F-4D97-AF65-F5344CB8AC3E}">
        <p14:creationId xmlns:p14="http://schemas.microsoft.com/office/powerpoint/2010/main" val="4192268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12736-F83D-65D6-C0F8-6536864A9BB3}"/>
            </a:ext>
          </a:extLst>
        </p:cNvPr>
        <p:cNvGrpSpPr/>
        <p:nvPr/>
      </p:nvGrpSpPr>
      <p:grpSpPr>
        <a:xfrm>
          <a:off x="0" y="0"/>
          <a:ext cx="0" cy="0"/>
          <a:chOff x="0" y="0"/>
          <a:chExt cx="0" cy="0"/>
        </a:xfrm>
      </p:grpSpPr>
      <p:sp>
        <p:nvSpPr>
          <p:cNvPr id="36" name="Freeform 8">
            <a:extLst>
              <a:ext uri="{FF2B5EF4-FFF2-40B4-BE49-F238E27FC236}">
                <a16:creationId xmlns:a16="http://schemas.microsoft.com/office/drawing/2014/main" id="{A5A500F2-D4AE-6E8D-CB79-4BBCC4D29F99}"/>
              </a:ext>
            </a:extLst>
          </p:cNvPr>
          <p:cNvSpPr/>
          <p:nvPr/>
        </p:nvSpPr>
        <p:spPr>
          <a:xfrm>
            <a:off x="2888724" y="2199819"/>
            <a:ext cx="6414552" cy="814581"/>
          </a:xfrm>
          <a:custGeom>
            <a:avLst/>
            <a:gdLst/>
            <a:ahLst/>
            <a:cxnLst/>
            <a:rect l="l" t="t" r="r" b="b"/>
            <a:pathLst>
              <a:path w="6039720" h="770064">
                <a:moveTo>
                  <a:pt x="0" y="0"/>
                </a:moveTo>
                <a:lnTo>
                  <a:pt x="6039719" y="0"/>
                </a:lnTo>
                <a:lnTo>
                  <a:pt x="6039719" y="770064"/>
                </a:lnTo>
                <a:lnTo>
                  <a:pt x="0" y="770064"/>
                </a:lnTo>
                <a:lnTo>
                  <a:pt x="0" y="0"/>
                </a:lnTo>
                <a:close/>
              </a:path>
            </a:pathLst>
          </a:custGeom>
          <a:blipFill>
            <a:blip r:embed="rId3"/>
            <a:stretch>
              <a:fillRect/>
            </a:stretch>
          </a:blipFill>
        </p:spPr>
        <p:txBody>
          <a:bodyPr/>
          <a:lstStyle/>
          <a:p>
            <a:endParaRPr lang="en-US" sz="1200"/>
          </a:p>
        </p:txBody>
      </p:sp>
      <p:grpSp>
        <p:nvGrpSpPr>
          <p:cNvPr id="37" name="Group 9">
            <a:extLst>
              <a:ext uri="{FF2B5EF4-FFF2-40B4-BE49-F238E27FC236}">
                <a16:creationId xmlns:a16="http://schemas.microsoft.com/office/drawing/2014/main" id="{0B392CA4-006C-06D9-54B7-4FEE643EADFE}"/>
              </a:ext>
            </a:extLst>
          </p:cNvPr>
          <p:cNvGrpSpPr>
            <a:grpSpLocks noChangeAspect="1"/>
          </p:cNvGrpSpPr>
          <p:nvPr/>
        </p:nvGrpSpPr>
        <p:grpSpPr>
          <a:xfrm>
            <a:off x="1" y="0"/>
            <a:ext cx="12192000" cy="1061310"/>
            <a:chOff x="0" y="0"/>
            <a:chExt cx="24901271" cy="2167648"/>
          </a:xfrm>
        </p:grpSpPr>
        <p:grpSp>
          <p:nvGrpSpPr>
            <p:cNvPr id="38" name="Group 10">
              <a:extLst>
                <a:ext uri="{FF2B5EF4-FFF2-40B4-BE49-F238E27FC236}">
                  <a16:creationId xmlns:a16="http://schemas.microsoft.com/office/drawing/2014/main" id="{53931594-15B5-8957-5C3C-2565589FAC3B}"/>
                </a:ext>
              </a:extLst>
            </p:cNvPr>
            <p:cNvGrpSpPr/>
            <p:nvPr/>
          </p:nvGrpSpPr>
          <p:grpSpPr>
            <a:xfrm>
              <a:off x="0" y="0"/>
              <a:ext cx="24901271" cy="2167648"/>
              <a:chOff x="0" y="0"/>
              <a:chExt cx="6477326" cy="563849"/>
            </a:xfrm>
          </p:grpSpPr>
          <p:sp>
            <p:nvSpPr>
              <p:cNvPr id="45" name="Freeform 11">
                <a:extLst>
                  <a:ext uri="{FF2B5EF4-FFF2-40B4-BE49-F238E27FC236}">
                    <a16:creationId xmlns:a16="http://schemas.microsoft.com/office/drawing/2014/main" id="{ED2EBF6B-210C-AF87-C63D-3F68A27AF55C}"/>
                  </a:ext>
                </a:extLst>
              </p:cNvPr>
              <p:cNvSpPr/>
              <p:nvPr/>
            </p:nvSpPr>
            <p:spPr>
              <a:xfrm>
                <a:off x="0" y="0"/>
                <a:ext cx="6477326" cy="563849"/>
              </a:xfrm>
              <a:custGeom>
                <a:avLst/>
                <a:gdLst/>
                <a:ahLst/>
                <a:cxnLst/>
                <a:rect l="l" t="t" r="r" b="b"/>
                <a:pathLst>
                  <a:path w="6477326" h="563849">
                    <a:moveTo>
                      <a:pt x="0" y="0"/>
                    </a:moveTo>
                    <a:lnTo>
                      <a:pt x="6477326" y="0"/>
                    </a:lnTo>
                    <a:lnTo>
                      <a:pt x="6477326" y="563849"/>
                    </a:lnTo>
                    <a:lnTo>
                      <a:pt x="0" y="563849"/>
                    </a:lnTo>
                    <a:close/>
                  </a:path>
                </a:pathLst>
              </a:custGeom>
              <a:solidFill>
                <a:srgbClr val="EEC643"/>
              </a:solidFill>
            </p:spPr>
            <p:txBody>
              <a:bodyPr/>
              <a:lstStyle/>
              <a:p>
                <a:endParaRPr lang="en-US" sz="1200"/>
              </a:p>
            </p:txBody>
          </p:sp>
        </p:grpSp>
        <p:sp>
          <p:nvSpPr>
            <p:cNvPr id="39" name="Freeform 12">
              <a:extLst>
                <a:ext uri="{FF2B5EF4-FFF2-40B4-BE49-F238E27FC236}">
                  <a16:creationId xmlns:a16="http://schemas.microsoft.com/office/drawing/2014/main" id="{18E8B1B5-887D-0B78-D76A-A12EBD9A0314}"/>
                </a:ext>
              </a:extLst>
            </p:cNvPr>
            <p:cNvSpPr/>
            <p:nvPr/>
          </p:nvSpPr>
          <p:spPr>
            <a:xfrm>
              <a:off x="876870" y="230777"/>
              <a:ext cx="1580500" cy="1580500"/>
            </a:xfrm>
            <a:custGeom>
              <a:avLst/>
              <a:gdLst/>
              <a:ahLst/>
              <a:cxnLst/>
              <a:rect l="l" t="t" r="r" b="b"/>
              <a:pathLst>
                <a:path w="1580500" h="1580500">
                  <a:moveTo>
                    <a:pt x="0" y="0"/>
                  </a:moveTo>
                  <a:lnTo>
                    <a:pt x="1580499" y="0"/>
                  </a:lnTo>
                  <a:lnTo>
                    <a:pt x="1580499" y="1580499"/>
                  </a:lnTo>
                  <a:lnTo>
                    <a:pt x="0" y="1580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0" name="Freeform 13">
              <a:extLst>
                <a:ext uri="{FF2B5EF4-FFF2-40B4-BE49-F238E27FC236}">
                  <a16:creationId xmlns:a16="http://schemas.microsoft.com/office/drawing/2014/main" id="{CFF3D01D-5277-CF7E-5BAF-C599B5A7EA48}"/>
                </a:ext>
              </a:extLst>
            </p:cNvPr>
            <p:cNvSpPr/>
            <p:nvPr/>
          </p:nvSpPr>
          <p:spPr>
            <a:xfrm>
              <a:off x="8666323" y="230777"/>
              <a:ext cx="1580500" cy="1580500"/>
            </a:xfrm>
            <a:custGeom>
              <a:avLst/>
              <a:gdLst/>
              <a:ahLst/>
              <a:cxnLst/>
              <a:rect l="l" t="t" r="r" b="b"/>
              <a:pathLst>
                <a:path w="1580500" h="1580500">
                  <a:moveTo>
                    <a:pt x="0" y="0"/>
                  </a:moveTo>
                  <a:lnTo>
                    <a:pt x="1580499" y="0"/>
                  </a:lnTo>
                  <a:lnTo>
                    <a:pt x="1580499" y="1580499"/>
                  </a:lnTo>
                  <a:lnTo>
                    <a:pt x="0" y="15804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41" name="Freeform 14">
              <a:extLst>
                <a:ext uri="{FF2B5EF4-FFF2-40B4-BE49-F238E27FC236}">
                  <a16:creationId xmlns:a16="http://schemas.microsoft.com/office/drawing/2014/main" id="{DA692F21-65CF-A697-0D9A-3D6DCC64AF03}"/>
                </a:ext>
              </a:extLst>
            </p:cNvPr>
            <p:cNvSpPr/>
            <p:nvPr/>
          </p:nvSpPr>
          <p:spPr>
            <a:xfrm>
              <a:off x="18511531" y="230777"/>
              <a:ext cx="1580500" cy="1580500"/>
            </a:xfrm>
            <a:custGeom>
              <a:avLst/>
              <a:gdLst/>
              <a:ahLst/>
              <a:cxnLst/>
              <a:rect l="l" t="t" r="r" b="b"/>
              <a:pathLst>
                <a:path w="1580500" h="1580500">
                  <a:moveTo>
                    <a:pt x="0" y="0"/>
                  </a:moveTo>
                  <a:lnTo>
                    <a:pt x="1580500" y="0"/>
                  </a:lnTo>
                  <a:lnTo>
                    <a:pt x="1580500" y="1580499"/>
                  </a:lnTo>
                  <a:lnTo>
                    <a:pt x="0" y="15804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42" name="TextBox 15">
              <a:extLst>
                <a:ext uri="{FF2B5EF4-FFF2-40B4-BE49-F238E27FC236}">
                  <a16:creationId xmlns:a16="http://schemas.microsoft.com/office/drawing/2014/main" id="{168212DB-E83E-734D-7BE7-450E15AC0EA5}"/>
                </a:ext>
              </a:extLst>
            </p:cNvPr>
            <p:cNvSpPr txBox="1"/>
            <p:nvPr/>
          </p:nvSpPr>
          <p:spPr>
            <a:xfrm>
              <a:off x="2953524" y="613728"/>
              <a:ext cx="5216640" cy="771878"/>
            </a:xfrm>
            <a:prstGeom prst="rect">
              <a:avLst/>
            </a:prstGeom>
          </p:spPr>
          <p:txBody>
            <a:bodyPr lIns="0" tIns="0" rIns="0" bIns="0" rtlCol="0" anchor="t">
              <a:spAutoFit/>
            </a:bodyPr>
            <a:lstStyle/>
            <a:p>
              <a:pPr>
                <a:lnSpc>
                  <a:spcPts val="3233"/>
                </a:lnSpc>
                <a:spcBef>
                  <a:spcPct val="0"/>
                </a:spcBef>
              </a:pPr>
              <a:r>
                <a:rPr lang="en-US" sz="2309" b="1">
                  <a:solidFill>
                    <a:srgbClr val="0B3954"/>
                  </a:solidFill>
                  <a:latin typeface="League Spartan"/>
                  <a:ea typeface="League Spartan"/>
                  <a:cs typeface="League Spartan"/>
                  <a:sym typeface="League Spartan"/>
                </a:rPr>
                <a:t>lfnc.sog.unc.edu</a:t>
              </a:r>
            </a:p>
          </p:txBody>
        </p:sp>
        <p:sp>
          <p:nvSpPr>
            <p:cNvPr id="43" name="TextBox 16">
              <a:extLst>
                <a:ext uri="{FF2B5EF4-FFF2-40B4-BE49-F238E27FC236}">
                  <a16:creationId xmlns:a16="http://schemas.microsoft.com/office/drawing/2014/main" id="{C992396D-DF7D-358B-6EF6-518852A82162}"/>
                </a:ext>
              </a:extLst>
            </p:cNvPr>
            <p:cNvSpPr txBox="1"/>
            <p:nvPr/>
          </p:nvSpPr>
          <p:spPr>
            <a:xfrm>
              <a:off x="10742978" y="613320"/>
              <a:ext cx="7304152" cy="768928"/>
            </a:xfrm>
            <a:prstGeom prst="rect">
              <a:avLst/>
            </a:prstGeom>
          </p:spPr>
          <p:txBody>
            <a:bodyPr lIns="0" tIns="0" rIns="0" bIns="0" rtlCol="0" anchor="t">
              <a:spAutoFit/>
            </a:bodyPr>
            <a:lstStyle/>
            <a:p>
              <a:pPr>
                <a:lnSpc>
                  <a:spcPts val="3172"/>
                </a:lnSpc>
              </a:pPr>
              <a:r>
                <a:rPr lang="en-US" sz="2265" b="1">
                  <a:solidFill>
                    <a:srgbClr val="0B3954"/>
                  </a:solidFill>
                  <a:latin typeface="League Spartan"/>
                  <a:ea typeface="League Spartan"/>
                  <a:cs typeface="League Spartan"/>
                  <a:sym typeface="League Spartan"/>
                </a:rPr>
                <a:t>facebook.com/Lead4NC</a:t>
              </a:r>
            </a:p>
          </p:txBody>
        </p:sp>
        <p:sp>
          <p:nvSpPr>
            <p:cNvPr id="44" name="TextBox 17">
              <a:extLst>
                <a:ext uri="{FF2B5EF4-FFF2-40B4-BE49-F238E27FC236}">
                  <a16:creationId xmlns:a16="http://schemas.microsoft.com/office/drawing/2014/main" id="{43FE9EDF-3BBA-C06B-219B-BA5680824FC3}"/>
                </a:ext>
              </a:extLst>
            </p:cNvPr>
            <p:cNvSpPr txBox="1"/>
            <p:nvPr/>
          </p:nvSpPr>
          <p:spPr>
            <a:xfrm>
              <a:off x="20421663" y="613320"/>
              <a:ext cx="4002300" cy="768928"/>
            </a:xfrm>
            <a:prstGeom prst="rect">
              <a:avLst/>
            </a:prstGeom>
          </p:spPr>
          <p:txBody>
            <a:bodyPr lIns="0" tIns="0" rIns="0" bIns="0" rtlCol="0" anchor="t">
              <a:spAutoFit/>
            </a:bodyPr>
            <a:lstStyle/>
            <a:p>
              <a:pPr>
                <a:lnSpc>
                  <a:spcPts val="3172"/>
                </a:lnSpc>
              </a:pPr>
              <a:r>
                <a:rPr lang="en-US" sz="2265" b="1">
                  <a:solidFill>
                    <a:srgbClr val="0B3954"/>
                  </a:solidFill>
                  <a:latin typeface="League Spartan"/>
                  <a:ea typeface="League Spartan"/>
                  <a:cs typeface="League Spartan"/>
                  <a:sym typeface="League Spartan"/>
                </a:rPr>
                <a:t>@leadfornc</a:t>
              </a:r>
            </a:p>
          </p:txBody>
        </p:sp>
      </p:grpSp>
      <p:sp>
        <p:nvSpPr>
          <p:cNvPr id="48" name="TextBox 20">
            <a:extLst>
              <a:ext uri="{FF2B5EF4-FFF2-40B4-BE49-F238E27FC236}">
                <a16:creationId xmlns:a16="http://schemas.microsoft.com/office/drawing/2014/main" id="{5DE9A6EB-91CC-1A06-62A6-21E1DA0150CC}"/>
              </a:ext>
            </a:extLst>
          </p:cNvPr>
          <p:cNvSpPr txBox="1"/>
          <p:nvPr/>
        </p:nvSpPr>
        <p:spPr>
          <a:xfrm>
            <a:off x="479057" y="3434855"/>
            <a:ext cx="4819333" cy="904350"/>
          </a:xfrm>
          <a:prstGeom prst="rect">
            <a:avLst/>
          </a:prstGeom>
        </p:spPr>
        <p:txBody>
          <a:bodyPr lIns="0" tIns="0" rIns="0" bIns="0" rtlCol="0" anchor="t">
            <a:spAutoFit/>
          </a:bodyPr>
          <a:lstStyle/>
          <a:p>
            <a:pPr>
              <a:lnSpc>
                <a:spcPts val="2320"/>
              </a:lnSpc>
            </a:pPr>
            <a:r>
              <a:rPr lang="en-US" sz="1933" spc="19"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G. Dylan Russell</a:t>
            </a:r>
          </a:p>
          <a:p>
            <a:pPr>
              <a:lnSpc>
                <a:spcPts val="1600"/>
              </a:lnSpc>
            </a:pPr>
            <a:r>
              <a:rPr lang="en-US" sz="1333" spc="13"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Director, Lead for NC and Public Service Matters</a:t>
            </a:r>
          </a:p>
          <a:p>
            <a:pPr>
              <a:lnSpc>
                <a:spcPts val="1600"/>
              </a:lnSpc>
            </a:pPr>
            <a:r>
              <a:rPr lang="en-US" sz="1333" spc="13"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Teacher, UNC School of Government</a:t>
            </a:r>
          </a:p>
          <a:p>
            <a:pPr>
              <a:lnSpc>
                <a:spcPts val="1600"/>
              </a:lnSpc>
            </a:pPr>
            <a:r>
              <a:rPr lang="en-US" sz="1333" spc="13"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Doctoral Candidate in Public Administration </a:t>
            </a:r>
          </a:p>
        </p:txBody>
      </p:sp>
      <p:sp>
        <p:nvSpPr>
          <p:cNvPr id="49" name="TextBox 21">
            <a:extLst>
              <a:ext uri="{FF2B5EF4-FFF2-40B4-BE49-F238E27FC236}">
                <a16:creationId xmlns:a16="http://schemas.microsoft.com/office/drawing/2014/main" id="{C05E1A47-A27D-0355-2084-6AFFCEAFD3CE}"/>
              </a:ext>
            </a:extLst>
          </p:cNvPr>
          <p:cNvSpPr txBox="1"/>
          <p:nvPr/>
        </p:nvSpPr>
        <p:spPr>
          <a:xfrm>
            <a:off x="7181261" y="3524623"/>
            <a:ext cx="4819333" cy="814582"/>
          </a:xfrm>
          <a:prstGeom prst="rect">
            <a:avLst/>
          </a:prstGeom>
        </p:spPr>
        <p:txBody>
          <a:bodyPr lIns="0" tIns="0" rIns="0" bIns="0" rtlCol="0" anchor="t">
            <a:spAutoFit/>
          </a:bodyPr>
          <a:lstStyle/>
          <a:p>
            <a:pPr algn="r">
              <a:lnSpc>
                <a:spcPts val="1600"/>
              </a:lnSpc>
            </a:pPr>
            <a:endParaRPr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r">
              <a:lnSpc>
                <a:spcPts val="1600"/>
              </a:lnSpc>
            </a:pPr>
            <a:endParaRPr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r">
              <a:lnSpc>
                <a:spcPts val="1600"/>
              </a:lnSpc>
            </a:pPr>
            <a:r>
              <a:rPr lang="en-US" sz="1333" spc="13"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(828) 964-3144</a:t>
            </a:r>
          </a:p>
          <a:p>
            <a:pPr algn="r">
              <a:lnSpc>
                <a:spcPts val="1600"/>
              </a:lnSpc>
            </a:pPr>
            <a:r>
              <a:rPr lang="en-US" sz="1333" spc="13" dirty="0" err="1">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russell@sog.unc.edu</a:t>
            </a:r>
            <a:r>
              <a:rPr lang="en-US" sz="1333" spc="13" dirty="0">
                <a:solidFill>
                  <a:schemeClr val="bg1"/>
                </a:solidFill>
                <a:latin typeface="Lato" panose="020F0502020204030203" pitchFamily="34" charset="0"/>
                <a:ea typeface="Lato" panose="020F0502020204030203" pitchFamily="34" charset="0"/>
                <a:cs typeface="Lato" panose="020F0502020204030203" pitchFamily="34" charset="0"/>
                <a:sym typeface="League Spartan"/>
              </a:rPr>
              <a:t> </a:t>
            </a:r>
          </a:p>
        </p:txBody>
      </p:sp>
    </p:spTree>
    <p:extLst>
      <p:ext uri="{BB962C8B-B14F-4D97-AF65-F5344CB8AC3E}">
        <p14:creationId xmlns:p14="http://schemas.microsoft.com/office/powerpoint/2010/main" val="358085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430181" y="40669"/>
            <a:ext cx="11331639" cy="7288366"/>
          </a:xfrm>
          <a:prstGeom prst="rect">
            <a:avLst/>
          </a:prstGeom>
        </p:spPr>
      </p:pic>
      <p:sp>
        <p:nvSpPr>
          <p:cNvPr id="3" name="AutoShape 3"/>
          <p:cNvSpPr/>
          <p:nvPr/>
        </p:nvSpPr>
        <p:spPr>
          <a:xfrm flipH="1">
            <a:off x="9727977" y="2311178"/>
            <a:ext cx="0" cy="315017"/>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4" name="AutoShape 4"/>
          <p:cNvSpPr/>
          <p:nvPr/>
        </p:nvSpPr>
        <p:spPr>
          <a:xfrm flipH="1">
            <a:off x="7550135" y="2405158"/>
            <a:ext cx="0" cy="315017"/>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5" name="AutoShape 5"/>
          <p:cNvSpPr/>
          <p:nvPr/>
        </p:nvSpPr>
        <p:spPr>
          <a:xfrm flipH="1">
            <a:off x="5384317" y="1920890"/>
            <a:ext cx="0" cy="315017"/>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6" name="AutoShape 6"/>
          <p:cNvSpPr/>
          <p:nvPr/>
        </p:nvSpPr>
        <p:spPr>
          <a:xfrm flipH="1">
            <a:off x="3200136" y="1330522"/>
            <a:ext cx="0" cy="315017"/>
          </a:xfrm>
          <a:prstGeom prst="line">
            <a:avLst/>
          </a:prstGeom>
          <a:ln w="19050" cap="flat">
            <a:solidFill>
              <a:srgbClr val="000000"/>
            </a:solidFill>
            <a:prstDash val="solid"/>
            <a:headEnd type="none" w="sm" len="sm"/>
            <a:tailEnd type="none" w="sm" len="sm"/>
          </a:ln>
        </p:spPr>
        <p:txBody>
          <a:bodyPr/>
          <a:lstStyle/>
          <a:p>
            <a:endParaRPr lang="en-US" sz="1200"/>
          </a:p>
        </p:txBody>
      </p:sp>
      <p:sp>
        <p:nvSpPr>
          <p:cNvPr id="7" name="TextBox 7"/>
          <p:cNvSpPr txBox="1"/>
          <p:nvPr/>
        </p:nvSpPr>
        <p:spPr>
          <a:xfrm>
            <a:off x="156562" y="-37339"/>
            <a:ext cx="10820400" cy="975395"/>
          </a:xfrm>
          <a:prstGeom prst="rect">
            <a:avLst/>
          </a:prstGeom>
        </p:spPr>
        <p:txBody>
          <a:bodyPr lIns="0" tIns="0" rIns="0" bIns="0" rtlCol="0" anchor="t">
            <a:spAutoFit/>
          </a:bodyPr>
          <a:lstStyle/>
          <a:p>
            <a:pPr>
              <a:lnSpc>
                <a:spcPts val="8120"/>
              </a:lnSpc>
              <a:spcBef>
                <a:spcPct val="0"/>
              </a:spcBef>
            </a:pPr>
            <a:r>
              <a:rPr lang="en-US" sz="5800" dirty="0">
                <a:solidFill>
                  <a:srgbClr val="3166CD"/>
                </a:solidFill>
                <a:latin typeface="Highway Gothic Wide"/>
                <a:ea typeface="Highway Gothic Wide"/>
                <a:cs typeface="Highway Gothic Wide"/>
                <a:sym typeface="Highway Gothic Wide"/>
              </a:rPr>
              <a:t>Employment in Public Sector</a:t>
            </a:r>
          </a:p>
        </p:txBody>
      </p:sp>
      <p:sp>
        <p:nvSpPr>
          <p:cNvPr id="8" name="TextBox 8"/>
          <p:cNvSpPr txBox="1"/>
          <p:nvPr/>
        </p:nvSpPr>
        <p:spPr>
          <a:xfrm>
            <a:off x="4852834" y="6559711"/>
            <a:ext cx="2486332" cy="264368"/>
          </a:xfrm>
          <a:prstGeom prst="rect">
            <a:avLst/>
          </a:prstGeom>
        </p:spPr>
        <p:txBody>
          <a:bodyPr lIns="0" tIns="0" rIns="0" bIns="0" rtlCol="0" anchor="t">
            <a:spAutoFit/>
          </a:bodyPr>
          <a:lstStyle/>
          <a:p>
            <a:pPr algn="ctr">
              <a:lnSpc>
                <a:spcPts val="2183"/>
              </a:lnSpc>
            </a:pPr>
            <a:r>
              <a:rPr lang="en-US" sz="1559">
                <a:solidFill>
                  <a:srgbClr val="000000"/>
                </a:solidFill>
                <a:latin typeface="Highway Gothic Expanded"/>
                <a:ea typeface="Highway Gothic Expanded"/>
                <a:cs typeface="Highway Gothic Expanded"/>
                <a:sym typeface="Highway Gothic Expanded"/>
              </a:rPr>
              <a:t>Years Since Application</a:t>
            </a:r>
          </a:p>
        </p:txBody>
      </p:sp>
      <p:sp>
        <p:nvSpPr>
          <p:cNvPr id="9" name="TextBox 9"/>
          <p:cNvSpPr txBox="1"/>
          <p:nvPr/>
        </p:nvSpPr>
        <p:spPr>
          <a:xfrm>
            <a:off x="2955810"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n=367</a:t>
            </a:r>
          </a:p>
        </p:txBody>
      </p:sp>
      <p:sp>
        <p:nvSpPr>
          <p:cNvPr id="10" name="TextBox 10"/>
          <p:cNvSpPr txBox="1"/>
          <p:nvPr/>
        </p:nvSpPr>
        <p:spPr>
          <a:xfrm>
            <a:off x="5133641"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n=326</a:t>
            </a:r>
          </a:p>
        </p:txBody>
      </p:sp>
      <p:sp>
        <p:nvSpPr>
          <p:cNvPr id="11" name="TextBox 11"/>
          <p:cNvSpPr txBox="1"/>
          <p:nvPr/>
        </p:nvSpPr>
        <p:spPr>
          <a:xfrm>
            <a:off x="7305809"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n=299</a:t>
            </a:r>
          </a:p>
        </p:txBody>
      </p:sp>
      <p:sp>
        <p:nvSpPr>
          <p:cNvPr id="12" name="TextBox 12"/>
          <p:cNvSpPr txBox="1"/>
          <p:nvPr/>
        </p:nvSpPr>
        <p:spPr>
          <a:xfrm>
            <a:off x="8356905" y="2046740"/>
            <a:ext cx="2460611" cy="264368"/>
          </a:xfrm>
          <a:prstGeom prst="rect">
            <a:avLst/>
          </a:prstGeom>
        </p:spPr>
        <p:txBody>
          <a:bodyPr lIns="0" tIns="0" rIns="0" bIns="0" rtlCol="0" anchor="t">
            <a:spAutoFit/>
          </a:bodyPr>
          <a:lstStyle/>
          <a:p>
            <a:pPr algn="ctr">
              <a:lnSpc>
                <a:spcPts val="2183"/>
              </a:lnSpc>
            </a:pPr>
            <a:r>
              <a:rPr lang="en-US" sz="1559">
                <a:solidFill>
                  <a:srgbClr val="000000"/>
                </a:solidFill>
                <a:latin typeface="Highway Gothic Expanded"/>
                <a:ea typeface="Highway Gothic Expanded"/>
                <a:cs typeface="Highway Gothic Expanded"/>
                <a:sym typeface="Highway Gothic Expanded"/>
              </a:rPr>
              <a:t>95% Confidence Interval</a:t>
            </a:r>
          </a:p>
        </p:txBody>
      </p:sp>
      <p:sp>
        <p:nvSpPr>
          <p:cNvPr id="13" name="TextBox 12">
            <a:extLst>
              <a:ext uri="{FF2B5EF4-FFF2-40B4-BE49-F238E27FC236}">
                <a16:creationId xmlns:a16="http://schemas.microsoft.com/office/drawing/2014/main" id="{947735A6-9790-DED0-6095-8E71E62F9760}"/>
              </a:ext>
            </a:extLst>
          </p:cNvPr>
          <p:cNvSpPr txBox="1"/>
          <p:nvPr/>
        </p:nvSpPr>
        <p:spPr>
          <a:xfrm>
            <a:off x="9473629" y="6392308"/>
            <a:ext cx="508695" cy="193130"/>
          </a:xfrm>
          <a:prstGeom prst="rect">
            <a:avLst/>
          </a:prstGeom>
        </p:spPr>
        <p:txBody>
          <a:bodyPr lIns="0" tIns="0" rIns="0" bIns="0" rtlCol="0" anchor="t">
            <a:spAutoFit/>
          </a:bodyPr>
          <a:lstStyle/>
          <a:p>
            <a:pPr algn="ctr">
              <a:lnSpc>
                <a:spcPts val="1623"/>
              </a:lnSpc>
            </a:pPr>
            <a:r>
              <a:rPr lang="en-US" sz="1159" dirty="0">
                <a:solidFill>
                  <a:srgbClr val="000000"/>
                </a:solidFill>
                <a:latin typeface="Highway Gothic Expanded"/>
                <a:ea typeface="Highway Gothic Expanded"/>
                <a:cs typeface="Highway Gothic Expanded"/>
                <a:sym typeface="Highway Gothic Expanded"/>
              </a:rPr>
              <a:t>n=294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000"/>
          </a:blip>
          <a:stretch>
            <a:fillRect/>
          </a:stretch>
        </p:blipFill>
        <p:spPr>
          <a:xfrm>
            <a:off x="430181" y="40669"/>
            <a:ext cx="11331639" cy="7288366"/>
          </a:xfrm>
          <a:prstGeom prst="rect">
            <a:avLst/>
          </a:prstGeom>
        </p:spPr>
      </p:pic>
      <p:sp>
        <p:nvSpPr>
          <p:cNvPr id="3" name="AutoShape 3"/>
          <p:cNvSpPr/>
          <p:nvPr/>
        </p:nvSpPr>
        <p:spPr>
          <a:xfrm flipH="1">
            <a:off x="9727977" y="2311178"/>
            <a:ext cx="0" cy="315017"/>
          </a:xfrm>
          <a:prstGeom prst="line">
            <a:avLst/>
          </a:prstGeom>
          <a:ln w="19050" cap="flat">
            <a:solidFill>
              <a:schemeClr val="bg2">
                <a:lumMod val="90000"/>
              </a:schemeClr>
            </a:solidFill>
            <a:prstDash val="solid"/>
            <a:headEnd type="none" w="sm" len="sm"/>
            <a:tailEnd type="none" w="sm" len="sm"/>
          </a:ln>
        </p:spPr>
        <p:txBody>
          <a:bodyPr/>
          <a:lstStyle/>
          <a:p>
            <a:endParaRPr lang="en-US" sz="1200">
              <a:ln>
                <a:solidFill>
                  <a:schemeClr val="bg2">
                    <a:lumMod val="90000"/>
                  </a:schemeClr>
                </a:solidFill>
              </a:ln>
            </a:endParaRPr>
          </a:p>
        </p:txBody>
      </p:sp>
      <p:sp>
        <p:nvSpPr>
          <p:cNvPr id="4" name="AutoShape 4"/>
          <p:cNvSpPr/>
          <p:nvPr/>
        </p:nvSpPr>
        <p:spPr>
          <a:xfrm flipH="1">
            <a:off x="7550135" y="2405158"/>
            <a:ext cx="0" cy="315017"/>
          </a:xfrm>
          <a:prstGeom prst="line">
            <a:avLst/>
          </a:prstGeom>
          <a:ln w="19050" cap="flat">
            <a:solidFill>
              <a:schemeClr val="bg2">
                <a:lumMod val="90000"/>
              </a:schemeClr>
            </a:solidFill>
            <a:prstDash val="solid"/>
            <a:headEnd type="none" w="sm" len="sm"/>
            <a:tailEnd type="none" w="sm" len="sm"/>
          </a:ln>
        </p:spPr>
        <p:txBody>
          <a:bodyPr/>
          <a:lstStyle/>
          <a:p>
            <a:endParaRPr lang="en-US" sz="1200">
              <a:ln>
                <a:solidFill>
                  <a:schemeClr val="bg2">
                    <a:lumMod val="90000"/>
                  </a:schemeClr>
                </a:solidFill>
              </a:ln>
            </a:endParaRPr>
          </a:p>
        </p:txBody>
      </p:sp>
      <p:sp>
        <p:nvSpPr>
          <p:cNvPr id="5" name="AutoShape 5"/>
          <p:cNvSpPr/>
          <p:nvPr/>
        </p:nvSpPr>
        <p:spPr>
          <a:xfrm flipH="1">
            <a:off x="5384317" y="1920890"/>
            <a:ext cx="0" cy="315017"/>
          </a:xfrm>
          <a:prstGeom prst="line">
            <a:avLst/>
          </a:prstGeom>
          <a:ln w="19050" cap="flat">
            <a:solidFill>
              <a:schemeClr val="bg2">
                <a:lumMod val="90000"/>
              </a:schemeClr>
            </a:solidFill>
            <a:prstDash val="solid"/>
            <a:headEnd type="none" w="sm" len="sm"/>
            <a:tailEnd type="none" w="sm" len="sm"/>
          </a:ln>
        </p:spPr>
        <p:txBody>
          <a:bodyPr/>
          <a:lstStyle/>
          <a:p>
            <a:endParaRPr lang="en-US" sz="1200">
              <a:ln>
                <a:solidFill>
                  <a:schemeClr val="bg2">
                    <a:lumMod val="90000"/>
                  </a:schemeClr>
                </a:solidFill>
              </a:ln>
            </a:endParaRPr>
          </a:p>
        </p:txBody>
      </p:sp>
      <p:sp>
        <p:nvSpPr>
          <p:cNvPr id="6" name="AutoShape 6"/>
          <p:cNvSpPr/>
          <p:nvPr/>
        </p:nvSpPr>
        <p:spPr>
          <a:xfrm flipH="1">
            <a:off x="3200136" y="1330522"/>
            <a:ext cx="0" cy="315017"/>
          </a:xfrm>
          <a:prstGeom prst="line">
            <a:avLst/>
          </a:prstGeom>
          <a:ln w="19050" cap="flat">
            <a:solidFill>
              <a:schemeClr val="bg2">
                <a:lumMod val="90000"/>
              </a:schemeClr>
            </a:solidFill>
            <a:prstDash val="solid"/>
            <a:headEnd type="none" w="sm" len="sm"/>
            <a:tailEnd type="none" w="sm" len="sm"/>
          </a:ln>
        </p:spPr>
        <p:txBody>
          <a:bodyPr/>
          <a:lstStyle/>
          <a:p>
            <a:endParaRPr lang="en-US" sz="1200">
              <a:ln>
                <a:solidFill>
                  <a:schemeClr val="bg2">
                    <a:lumMod val="90000"/>
                  </a:schemeClr>
                </a:solidFill>
              </a:ln>
            </a:endParaRPr>
          </a:p>
        </p:txBody>
      </p:sp>
      <p:sp>
        <p:nvSpPr>
          <p:cNvPr id="7" name="TextBox 7"/>
          <p:cNvSpPr txBox="1"/>
          <p:nvPr/>
        </p:nvSpPr>
        <p:spPr>
          <a:xfrm>
            <a:off x="156562" y="-37339"/>
            <a:ext cx="10820400" cy="937436"/>
          </a:xfrm>
          <a:prstGeom prst="rect">
            <a:avLst/>
          </a:prstGeom>
        </p:spPr>
        <p:txBody>
          <a:bodyPr lIns="0" tIns="0" rIns="0" bIns="0" rtlCol="0" anchor="t">
            <a:spAutoFit/>
          </a:bodyPr>
          <a:lstStyle/>
          <a:p>
            <a:pPr>
              <a:lnSpc>
                <a:spcPts val="8120"/>
              </a:lnSpc>
              <a:spcBef>
                <a:spcPct val="0"/>
              </a:spcBef>
            </a:pPr>
            <a:r>
              <a:rPr lang="en-US" sz="5800" dirty="0">
                <a:solidFill>
                  <a:srgbClr val="3166CD"/>
                </a:solidFill>
                <a:latin typeface="Lato" panose="020F0502020204030203" pitchFamily="34" charset="0"/>
                <a:ea typeface="Lato" panose="020F0502020204030203" pitchFamily="34" charset="0"/>
                <a:cs typeface="Lato" panose="020F0502020204030203" pitchFamily="34" charset="0"/>
                <a:sym typeface="Highway Gothic Wide"/>
              </a:rPr>
              <a:t>Employment in Public Sector</a:t>
            </a:r>
          </a:p>
        </p:txBody>
      </p:sp>
      <p:sp>
        <p:nvSpPr>
          <p:cNvPr id="8" name="TextBox 8"/>
          <p:cNvSpPr txBox="1"/>
          <p:nvPr/>
        </p:nvSpPr>
        <p:spPr>
          <a:xfrm>
            <a:off x="4852834" y="6559711"/>
            <a:ext cx="2486332" cy="264368"/>
          </a:xfrm>
          <a:prstGeom prst="rect">
            <a:avLst/>
          </a:prstGeom>
        </p:spPr>
        <p:txBody>
          <a:bodyPr lIns="0" tIns="0" rIns="0" bIns="0" rtlCol="0" anchor="t">
            <a:spAutoFit/>
          </a:bodyPr>
          <a:lstStyle/>
          <a:p>
            <a:pPr algn="ctr">
              <a:lnSpc>
                <a:spcPts val="2183"/>
              </a:lnSpc>
            </a:pPr>
            <a:r>
              <a:rPr lang="en-US" sz="1559">
                <a:solidFill>
                  <a:srgbClr val="000000"/>
                </a:solidFill>
                <a:latin typeface="Highway Gothic Expanded"/>
                <a:ea typeface="Highway Gothic Expanded"/>
                <a:cs typeface="Highway Gothic Expanded"/>
                <a:sym typeface="Highway Gothic Expanded"/>
              </a:rPr>
              <a:t>Years Since Application</a:t>
            </a:r>
          </a:p>
        </p:txBody>
      </p:sp>
      <p:sp>
        <p:nvSpPr>
          <p:cNvPr id="9" name="TextBox 9"/>
          <p:cNvSpPr txBox="1"/>
          <p:nvPr/>
        </p:nvSpPr>
        <p:spPr>
          <a:xfrm>
            <a:off x="2955810"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n=367</a:t>
            </a:r>
          </a:p>
        </p:txBody>
      </p:sp>
      <p:sp>
        <p:nvSpPr>
          <p:cNvPr id="10" name="TextBox 10"/>
          <p:cNvSpPr txBox="1"/>
          <p:nvPr/>
        </p:nvSpPr>
        <p:spPr>
          <a:xfrm>
            <a:off x="5133641"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n=326</a:t>
            </a:r>
          </a:p>
        </p:txBody>
      </p:sp>
      <p:sp>
        <p:nvSpPr>
          <p:cNvPr id="11" name="TextBox 11"/>
          <p:cNvSpPr txBox="1"/>
          <p:nvPr/>
        </p:nvSpPr>
        <p:spPr>
          <a:xfrm>
            <a:off x="7305809" y="6392308"/>
            <a:ext cx="501353" cy="19313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n=299</a:t>
            </a:r>
          </a:p>
        </p:txBody>
      </p:sp>
      <p:grpSp>
        <p:nvGrpSpPr>
          <p:cNvPr id="12" name="Group 12"/>
          <p:cNvGrpSpPr/>
          <p:nvPr/>
        </p:nvGrpSpPr>
        <p:grpSpPr>
          <a:xfrm>
            <a:off x="4428744" y="2735044"/>
            <a:ext cx="8259911" cy="4089105"/>
            <a:chOff x="0" y="0"/>
            <a:chExt cx="16519823" cy="8178209"/>
          </a:xfrm>
        </p:grpSpPr>
        <p:sp>
          <p:nvSpPr>
            <p:cNvPr id="13" name="TextBox 13"/>
            <p:cNvSpPr txBox="1"/>
            <p:nvPr/>
          </p:nvSpPr>
          <p:spPr>
            <a:xfrm>
              <a:off x="10089773" y="7327225"/>
              <a:ext cx="1017388" cy="386260"/>
            </a:xfrm>
            <a:prstGeom prst="rect">
              <a:avLst/>
            </a:prstGeom>
          </p:spPr>
          <p:txBody>
            <a:bodyPr lIns="0" tIns="0" rIns="0" bIns="0" rtlCol="0" anchor="t">
              <a:spAutoFit/>
            </a:bodyPr>
            <a:lstStyle/>
            <a:p>
              <a:pPr algn="ctr">
                <a:lnSpc>
                  <a:spcPts val="1623"/>
                </a:lnSpc>
              </a:pPr>
              <a:r>
                <a:rPr lang="en-US" sz="1159">
                  <a:solidFill>
                    <a:srgbClr val="000000"/>
                  </a:solidFill>
                  <a:latin typeface="Highway Gothic Expanded"/>
                  <a:ea typeface="Highway Gothic Expanded"/>
                  <a:cs typeface="Highway Gothic Expanded"/>
                  <a:sym typeface="Highway Gothic Expanded"/>
                </a:rPr>
                <a:t>n=294</a:t>
              </a:r>
            </a:p>
          </p:txBody>
        </p:sp>
        <p:sp>
          <p:nvSpPr>
            <p:cNvPr id="14" name="TextBox 14"/>
            <p:cNvSpPr txBox="1"/>
            <p:nvPr/>
          </p:nvSpPr>
          <p:spPr>
            <a:xfrm>
              <a:off x="7860276" y="2484484"/>
              <a:ext cx="3972212" cy="2312044"/>
            </a:xfrm>
            <a:prstGeom prst="rect">
              <a:avLst/>
            </a:prstGeom>
          </p:spPr>
          <p:txBody>
            <a:bodyPr lIns="0" tIns="0" rIns="0" bIns="0" rtlCol="0" anchor="t">
              <a:spAutoFit/>
            </a:bodyPr>
            <a:lstStyle/>
            <a:p>
              <a:pPr>
                <a:lnSpc>
                  <a:spcPts val="9622"/>
                </a:lnSpc>
              </a:pPr>
              <a:r>
                <a:rPr lang="en-US" sz="6873" spc="-597">
                  <a:solidFill>
                    <a:srgbClr val="FFFFFF"/>
                  </a:solidFill>
                  <a:latin typeface="Highway Gothic Expanded"/>
                  <a:ea typeface="Highway Gothic Expanded"/>
                  <a:cs typeface="Highway Gothic Expanded"/>
                  <a:sym typeface="Highway Gothic Expanded"/>
                </a:rPr>
                <a:t>To</a:t>
              </a:r>
            </a:p>
          </p:txBody>
        </p:sp>
        <p:sp>
          <p:nvSpPr>
            <p:cNvPr id="15" name="Freeform 15"/>
            <p:cNvSpPr/>
            <p:nvPr/>
          </p:nvSpPr>
          <p:spPr>
            <a:xfrm>
              <a:off x="3033115" y="607973"/>
              <a:ext cx="9807305" cy="7325025"/>
            </a:xfrm>
            <a:custGeom>
              <a:avLst/>
              <a:gdLst/>
              <a:ahLst/>
              <a:cxnLst/>
              <a:rect l="l" t="t" r="r" b="b"/>
              <a:pathLst>
                <a:path w="9807305" h="7325025">
                  <a:moveTo>
                    <a:pt x="0" y="0"/>
                  </a:moveTo>
                  <a:lnTo>
                    <a:pt x="9807305" y="0"/>
                  </a:lnTo>
                  <a:lnTo>
                    <a:pt x="9807305" y="7325025"/>
                  </a:lnTo>
                  <a:lnTo>
                    <a:pt x="0" y="7325025"/>
                  </a:lnTo>
                  <a:lnTo>
                    <a:pt x="0" y="0"/>
                  </a:lnTo>
                  <a:close/>
                </a:path>
              </a:pathLst>
            </a:custGeom>
            <a:blipFill>
              <a:blip r:embed="rId4"/>
              <a:stretch>
                <a:fillRect l="-46246" t="-30735" r="-45953" b="-37172"/>
              </a:stretch>
            </a:blipFill>
          </p:spPr>
          <p:txBody>
            <a:bodyPr/>
            <a:lstStyle/>
            <a:p>
              <a:endParaRPr lang="en-US" sz="1200"/>
            </a:p>
          </p:txBody>
        </p:sp>
        <p:grpSp>
          <p:nvGrpSpPr>
            <p:cNvPr id="16" name="Group 16"/>
            <p:cNvGrpSpPr/>
            <p:nvPr/>
          </p:nvGrpSpPr>
          <p:grpSpPr>
            <a:xfrm>
              <a:off x="248310" y="0"/>
              <a:ext cx="15322252" cy="8178209"/>
              <a:chOff x="0" y="0"/>
              <a:chExt cx="3641342" cy="1943556"/>
            </a:xfrm>
          </p:grpSpPr>
          <p:sp>
            <p:nvSpPr>
              <p:cNvPr id="17" name="Freeform 17"/>
              <p:cNvSpPr/>
              <p:nvPr/>
            </p:nvSpPr>
            <p:spPr>
              <a:xfrm>
                <a:off x="0" y="0"/>
                <a:ext cx="3641342" cy="1943556"/>
              </a:xfrm>
              <a:custGeom>
                <a:avLst/>
                <a:gdLst/>
                <a:ahLst/>
                <a:cxnLst/>
                <a:rect l="l" t="t" r="r" b="b"/>
                <a:pathLst>
                  <a:path w="3641342" h="1943556">
                    <a:moveTo>
                      <a:pt x="29643" y="0"/>
                    </a:moveTo>
                    <a:lnTo>
                      <a:pt x="3611699" y="0"/>
                    </a:lnTo>
                    <a:cubicBezTo>
                      <a:pt x="3619561" y="0"/>
                      <a:pt x="3627100" y="3123"/>
                      <a:pt x="3632660" y="8682"/>
                    </a:cubicBezTo>
                    <a:cubicBezTo>
                      <a:pt x="3638219" y="14241"/>
                      <a:pt x="3641342" y="21781"/>
                      <a:pt x="3641342" y="29643"/>
                    </a:cubicBezTo>
                    <a:lnTo>
                      <a:pt x="3641342" y="1913913"/>
                    </a:lnTo>
                    <a:cubicBezTo>
                      <a:pt x="3641342" y="1930285"/>
                      <a:pt x="3628070" y="1943556"/>
                      <a:pt x="3611699" y="1943556"/>
                    </a:cubicBezTo>
                    <a:lnTo>
                      <a:pt x="29643" y="1943556"/>
                    </a:lnTo>
                    <a:cubicBezTo>
                      <a:pt x="13271" y="1943556"/>
                      <a:pt x="0" y="1930285"/>
                      <a:pt x="0" y="1913913"/>
                    </a:cubicBezTo>
                    <a:lnTo>
                      <a:pt x="0" y="29643"/>
                    </a:lnTo>
                    <a:cubicBezTo>
                      <a:pt x="0" y="13271"/>
                      <a:pt x="13271" y="0"/>
                      <a:pt x="29643" y="0"/>
                    </a:cubicBezTo>
                    <a:close/>
                  </a:path>
                </a:pathLst>
              </a:custGeom>
              <a:solidFill>
                <a:srgbClr val="FAFAFC"/>
              </a:solidFill>
            </p:spPr>
            <p:txBody>
              <a:bodyPr/>
              <a:lstStyle/>
              <a:p>
                <a:endParaRPr lang="en-US" sz="1200"/>
              </a:p>
            </p:txBody>
          </p:sp>
          <p:sp>
            <p:nvSpPr>
              <p:cNvPr id="18" name="TextBox 18"/>
              <p:cNvSpPr txBox="1"/>
              <p:nvPr/>
            </p:nvSpPr>
            <p:spPr>
              <a:xfrm>
                <a:off x="0" y="-76200"/>
                <a:ext cx="3641342" cy="2019756"/>
              </a:xfrm>
              <a:prstGeom prst="rect">
                <a:avLst/>
              </a:prstGeom>
            </p:spPr>
            <p:txBody>
              <a:bodyPr lIns="28149" tIns="28149" rIns="28149" bIns="28149" rtlCol="0" anchor="ctr"/>
              <a:lstStyle/>
              <a:p>
                <a:pPr algn="ctr">
                  <a:lnSpc>
                    <a:spcPts val="1960"/>
                  </a:lnSpc>
                </a:pPr>
                <a:endParaRPr sz="1200"/>
              </a:p>
            </p:txBody>
          </p:sp>
        </p:grpSp>
        <p:grpSp>
          <p:nvGrpSpPr>
            <p:cNvPr id="19" name="Group 19"/>
            <p:cNvGrpSpPr/>
            <p:nvPr/>
          </p:nvGrpSpPr>
          <p:grpSpPr>
            <a:xfrm>
              <a:off x="564262" y="313591"/>
              <a:ext cx="14669842" cy="7619407"/>
              <a:chOff x="0" y="0"/>
              <a:chExt cx="3486296" cy="1810756"/>
            </a:xfrm>
          </p:grpSpPr>
          <p:sp>
            <p:nvSpPr>
              <p:cNvPr id="20" name="Freeform 20"/>
              <p:cNvSpPr/>
              <p:nvPr/>
            </p:nvSpPr>
            <p:spPr>
              <a:xfrm>
                <a:off x="0" y="0"/>
                <a:ext cx="3486296" cy="1810756"/>
              </a:xfrm>
              <a:custGeom>
                <a:avLst/>
                <a:gdLst/>
                <a:ahLst/>
                <a:cxnLst/>
                <a:rect l="l" t="t" r="r" b="b"/>
                <a:pathLst>
                  <a:path w="3486296" h="1810756">
                    <a:moveTo>
                      <a:pt x="23221" y="0"/>
                    </a:moveTo>
                    <a:lnTo>
                      <a:pt x="3463075" y="0"/>
                    </a:lnTo>
                    <a:cubicBezTo>
                      <a:pt x="3469234" y="0"/>
                      <a:pt x="3475140" y="2446"/>
                      <a:pt x="3479495" y="6801"/>
                    </a:cubicBezTo>
                    <a:cubicBezTo>
                      <a:pt x="3483850" y="11156"/>
                      <a:pt x="3486296" y="17062"/>
                      <a:pt x="3486296" y="23221"/>
                    </a:cubicBezTo>
                    <a:lnTo>
                      <a:pt x="3486296" y="1787536"/>
                    </a:lnTo>
                    <a:cubicBezTo>
                      <a:pt x="3486296" y="1800360"/>
                      <a:pt x="3475900" y="1810756"/>
                      <a:pt x="3463075" y="1810756"/>
                    </a:cubicBezTo>
                    <a:lnTo>
                      <a:pt x="23221" y="1810756"/>
                    </a:lnTo>
                    <a:cubicBezTo>
                      <a:pt x="17062" y="1810756"/>
                      <a:pt x="11156" y="1808310"/>
                      <a:pt x="6801" y="1803955"/>
                    </a:cubicBezTo>
                    <a:cubicBezTo>
                      <a:pt x="2446" y="1799600"/>
                      <a:pt x="0" y="1793694"/>
                      <a:pt x="0" y="1787536"/>
                    </a:cubicBezTo>
                    <a:lnTo>
                      <a:pt x="0" y="23221"/>
                    </a:lnTo>
                    <a:cubicBezTo>
                      <a:pt x="0" y="10396"/>
                      <a:pt x="10396" y="0"/>
                      <a:pt x="23221" y="0"/>
                    </a:cubicBezTo>
                    <a:close/>
                  </a:path>
                </a:pathLst>
              </a:custGeom>
              <a:solidFill>
                <a:srgbClr val="0C8766"/>
              </a:solidFill>
            </p:spPr>
            <p:txBody>
              <a:bodyPr/>
              <a:lstStyle/>
              <a:p>
                <a:endParaRPr lang="en-US" sz="1200"/>
              </a:p>
            </p:txBody>
          </p:sp>
          <p:sp>
            <p:nvSpPr>
              <p:cNvPr id="21" name="TextBox 21"/>
              <p:cNvSpPr txBox="1"/>
              <p:nvPr/>
            </p:nvSpPr>
            <p:spPr>
              <a:xfrm>
                <a:off x="0" y="-76200"/>
                <a:ext cx="3486296" cy="1886956"/>
              </a:xfrm>
              <a:prstGeom prst="rect">
                <a:avLst/>
              </a:prstGeom>
            </p:spPr>
            <p:txBody>
              <a:bodyPr lIns="28149" tIns="28149" rIns="28149" bIns="28149" rtlCol="0" anchor="ctr"/>
              <a:lstStyle/>
              <a:p>
                <a:pPr algn="ctr">
                  <a:lnSpc>
                    <a:spcPts val="1960"/>
                  </a:lnSpc>
                </a:pPr>
                <a:endParaRPr sz="1200"/>
              </a:p>
            </p:txBody>
          </p:sp>
        </p:grpSp>
        <p:sp>
          <p:nvSpPr>
            <p:cNvPr id="22" name="Freeform 22"/>
            <p:cNvSpPr/>
            <p:nvPr/>
          </p:nvSpPr>
          <p:spPr>
            <a:xfrm>
              <a:off x="798668" y="607973"/>
              <a:ext cx="2362858" cy="6804173"/>
            </a:xfrm>
            <a:custGeom>
              <a:avLst/>
              <a:gdLst/>
              <a:ahLst/>
              <a:cxnLst/>
              <a:rect l="l" t="t" r="r" b="b"/>
              <a:pathLst>
                <a:path w="2362858" h="6804173">
                  <a:moveTo>
                    <a:pt x="0" y="0"/>
                  </a:moveTo>
                  <a:lnTo>
                    <a:pt x="2362858" y="0"/>
                  </a:lnTo>
                  <a:lnTo>
                    <a:pt x="2362858" y="6804172"/>
                  </a:lnTo>
                  <a:lnTo>
                    <a:pt x="0" y="6804172"/>
                  </a:lnTo>
                  <a:lnTo>
                    <a:pt x="0" y="0"/>
                  </a:lnTo>
                  <a:close/>
                </a:path>
              </a:pathLst>
            </a:custGeom>
            <a:blipFill>
              <a:blip r:embed="rId5">
                <a:alphaModFix amt="14000"/>
              </a:blip>
              <a:stretch>
                <a:fillRect l="-99152" t="-33088" r="-598593" b="-47673"/>
              </a:stretch>
            </a:blipFill>
          </p:spPr>
          <p:txBody>
            <a:bodyPr/>
            <a:lstStyle/>
            <a:p>
              <a:endParaRPr lang="en-US" sz="1200"/>
            </a:p>
          </p:txBody>
        </p:sp>
        <p:sp>
          <p:nvSpPr>
            <p:cNvPr id="23" name="Freeform 23"/>
            <p:cNvSpPr/>
            <p:nvPr/>
          </p:nvSpPr>
          <p:spPr>
            <a:xfrm>
              <a:off x="798668" y="1231872"/>
              <a:ext cx="8436544" cy="6211896"/>
            </a:xfrm>
            <a:custGeom>
              <a:avLst/>
              <a:gdLst/>
              <a:ahLst/>
              <a:cxnLst/>
              <a:rect l="l" t="t" r="r" b="b"/>
              <a:pathLst>
                <a:path w="8436544" h="6211896">
                  <a:moveTo>
                    <a:pt x="0" y="0"/>
                  </a:moveTo>
                  <a:lnTo>
                    <a:pt x="8436544" y="0"/>
                  </a:lnTo>
                  <a:lnTo>
                    <a:pt x="8436544" y="6211896"/>
                  </a:lnTo>
                  <a:lnTo>
                    <a:pt x="0" y="6211896"/>
                  </a:lnTo>
                  <a:lnTo>
                    <a:pt x="0" y="0"/>
                  </a:lnTo>
                  <a:close/>
                </a:path>
              </a:pathLst>
            </a:custGeom>
            <a:blipFill>
              <a:blip r:embed="rId5">
                <a:alphaModFix amt="14000"/>
              </a:blip>
              <a:stretch>
                <a:fillRect l="-27552" t="-45778" r="-95874" b="-52218"/>
              </a:stretch>
            </a:blipFill>
          </p:spPr>
          <p:txBody>
            <a:bodyPr/>
            <a:lstStyle/>
            <a:p>
              <a:endParaRPr lang="en-US" sz="1200"/>
            </a:p>
          </p:txBody>
        </p:sp>
        <p:sp>
          <p:nvSpPr>
            <p:cNvPr id="24" name="TextBox 24"/>
            <p:cNvSpPr txBox="1"/>
            <p:nvPr/>
          </p:nvSpPr>
          <p:spPr>
            <a:xfrm>
              <a:off x="798668" y="170716"/>
              <a:ext cx="15322253" cy="1526316"/>
            </a:xfrm>
            <a:prstGeom prst="rect">
              <a:avLst/>
            </a:prstGeom>
          </p:spPr>
          <p:txBody>
            <a:bodyPr lIns="0" tIns="0" rIns="0" bIns="0" rtlCol="0" anchor="t">
              <a:spAutoFit/>
            </a:bodyPr>
            <a:lstStyle/>
            <a:p>
              <a:pPr algn="ctr">
                <a:lnSpc>
                  <a:spcPts val="6579"/>
                </a:lnSpc>
              </a:pPr>
              <a:r>
                <a:rPr lang="en-US" sz="4699"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Expanded"/>
                </a:rPr>
                <a:t>Takeaways</a:t>
              </a:r>
              <a:r>
                <a:rPr lang="en-US" sz="4699" spc="-225"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Expanded"/>
                </a:rPr>
                <a:t> Ahead </a:t>
              </a:r>
            </a:p>
          </p:txBody>
        </p:sp>
        <p:sp>
          <p:nvSpPr>
            <p:cNvPr id="25" name="TextBox 25"/>
            <p:cNvSpPr txBox="1"/>
            <p:nvPr/>
          </p:nvSpPr>
          <p:spPr>
            <a:xfrm>
              <a:off x="0" y="1725576"/>
              <a:ext cx="15234105" cy="2215991"/>
            </a:xfrm>
            <a:prstGeom prst="rect">
              <a:avLst/>
            </a:prstGeom>
          </p:spPr>
          <p:txBody>
            <a:bodyPr lIns="0" tIns="0" rIns="0" bIns="0" rtlCol="0" anchor="t">
              <a:spAutoFit/>
            </a:bodyPr>
            <a:lstStyle/>
            <a:p>
              <a:pPr marL="653379" lvl="1" indent="-326689">
                <a:buFont typeface="Arial"/>
                <a:buChar char="•"/>
              </a:pPr>
              <a:r>
                <a:rPr lang="en-US" sz="2400"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Expanded"/>
                </a:rPr>
                <a:t>Talent will not stumble into your organization - targeted interventions are essential to expand the talent pool. </a:t>
              </a:r>
            </a:p>
          </p:txBody>
        </p:sp>
        <p:sp>
          <p:nvSpPr>
            <p:cNvPr id="26" name="TextBox 26"/>
            <p:cNvSpPr txBox="1"/>
            <p:nvPr/>
          </p:nvSpPr>
          <p:spPr>
            <a:xfrm>
              <a:off x="0" y="4165305"/>
              <a:ext cx="15234105" cy="2954655"/>
            </a:xfrm>
            <a:prstGeom prst="rect">
              <a:avLst/>
            </a:prstGeom>
          </p:spPr>
          <p:txBody>
            <a:bodyPr lIns="0" tIns="0" rIns="0" bIns="0" rtlCol="0" anchor="t">
              <a:spAutoFit/>
            </a:bodyPr>
            <a:lstStyle/>
            <a:p>
              <a:pPr marL="653379" lvl="1" indent="-326689">
                <a:buFont typeface="Arial"/>
                <a:buChar char="•"/>
              </a:pPr>
              <a:r>
                <a:rPr lang="en-US" sz="2400"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Expanded"/>
                </a:rPr>
                <a:t>Leadership development programs matter . . . </a:t>
              </a:r>
            </a:p>
            <a:p>
              <a:r>
                <a:rPr lang="en-US" sz="2400"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Expanded"/>
                </a:rPr>
                <a:t>          but if you want to keep talent,  </a:t>
              </a:r>
            </a:p>
            <a:p>
              <a:r>
                <a:rPr lang="en-US" sz="2400"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Expanded"/>
                </a:rPr>
                <a:t>             what does that look like for you as a leader…</a:t>
              </a:r>
            </a:p>
            <a:p>
              <a:r>
                <a:rPr lang="en-US" sz="2400" dirty="0">
                  <a:solidFill>
                    <a:srgbClr val="FFFFFF"/>
                  </a:solidFill>
                  <a:latin typeface="Lato" panose="020F0502020204030203" pitchFamily="34" charset="0"/>
                  <a:ea typeface="Lato" panose="020F0502020204030203" pitchFamily="34" charset="0"/>
                  <a:cs typeface="Lato" panose="020F0502020204030203" pitchFamily="34" charset="0"/>
                  <a:sym typeface="Highway Gothic Expanded"/>
                </a:rPr>
                <a:t> </a:t>
              </a:r>
            </a:p>
          </p:txBody>
        </p:sp>
        <p:sp>
          <p:nvSpPr>
            <p:cNvPr id="27" name="TextBox 27"/>
            <p:cNvSpPr txBox="1"/>
            <p:nvPr/>
          </p:nvSpPr>
          <p:spPr>
            <a:xfrm>
              <a:off x="9035271" y="7533999"/>
              <a:ext cx="7484552" cy="314958"/>
            </a:xfrm>
            <a:prstGeom prst="rect">
              <a:avLst/>
            </a:prstGeom>
          </p:spPr>
          <p:txBody>
            <a:bodyPr lIns="0" tIns="0" rIns="0" bIns="0" rtlCol="0" anchor="t">
              <a:spAutoFit/>
            </a:bodyPr>
            <a:lstStyle/>
            <a:p>
              <a:pPr>
                <a:lnSpc>
                  <a:spcPts val="1343"/>
                </a:lnSpc>
              </a:pPr>
              <a:r>
                <a:rPr lang="en-US" sz="959" dirty="0">
                  <a:solidFill>
                    <a:schemeClr val="bg1"/>
                  </a:solidFill>
                  <a:latin typeface="Highway Gothic Expanded"/>
                  <a:ea typeface="Highway Gothic Expanded"/>
                  <a:cs typeface="Highway Gothic Expanded"/>
                  <a:sym typeface="Highway Gothic Expanded"/>
                </a:rPr>
                <a:t>(Bradt, 2012; Carucci, 2018; </a:t>
              </a:r>
              <a:r>
                <a:rPr lang="en-US" sz="959" dirty="0">
                  <a:solidFill>
                    <a:schemeClr val="bg1"/>
                  </a:solidFill>
                  <a:latin typeface="Highway Gothic Expanded"/>
                  <a:ea typeface="Highway Gothic Expanded"/>
                  <a:cs typeface="Highway Gothic Expanded"/>
                  <a:sym typeface="Highway Gothic Expanded"/>
                  <a:hlinkClick r:id="rId6" tooltip="https://hbr.org/search?term=Gleb%20Tsipursky">
                    <a:extLst>
                      <a:ext uri="{A12FA001-AC4F-418D-AE19-62706E023703}">
                        <ahyp:hlinkClr xmlns:ahyp="http://schemas.microsoft.com/office/drawing/2018/hyperlinkcolor" val="tx"/>
                      </a:ext>
                    </a:extLst>
                  </a:hlinkClick>
                </a:rPr>
                <a:t>Tsipursky</a:t>
              </a:r>
              <a:r>
                <a:rPr lang="en-US" sz="959" dirty="0">
                  <a:solidFill>
                    <a:schemeClr val="bg1"/>
                  </a:solidFill>
                  <a:latin typeface="Highway Gothic Expanded"/>
                  <a:ea typeface="Highway Gothic Expanded"/>
                  <a:cs typeface="Highway Gothic Expanded"/>
                  <a:sym typeface="Highway Gothic Expanded"/>
                </a:rPr>
                <a:t>, 2023) </a:t>
              </a:r>
            </a:p>
          </p:txBody>
        </p:sp>
      </p:grpSp>
      <p:sp>
        <p:nvSpPr>
          <p:cNvPr id="28" name="TextBox 28"/>
          <p:cNvSpPr txBox="1"/>
          <p:nvPr/>
        </p:nvSpPr>
        <p:spPr>
          <a:xfrm>
            <a:off x="8356905" y="2046740"/>
            <a:ext cx="2460611" cy="264368"/>
          </a:xfrm>
          <a:prstGeom prst="rect">
            <a:avLst/>
          </a:prstGeom>
        </p:spPr>
        <p:txBody>
          <a:bodyPr lIns="0" tIns="0" rIns="0" bIns="0" rtlCol="0" anchor="t">
            <a:spAutoFit/>
          </a:bodyPr>
          <a:lstStyle/>
          <a:p>
            <a:pPr algn="ctr">
              <a:lnSpc>
                <a:spcPts val="2183"/>
              </a:lnSpc>
            </a:pPr>
            <a:r>
              <a:rPr lang="en-US" sz="1559" dirty="0">
                <a:solidFill>
                  <a:schemeClr val="bg2">
                    <a:lumMod val="90000"/>
                  </a:schemeClr>
                </a:solidFill>
                <a:latin typeface="Highway Gothic Expanded"/>
                <a:ea typeface="Highway Gothic Expanded"/>
                <a:cs typeface="Highway Gothic Expanded"/>
                <a:sym typeface="Highway Gothic Expanded"/>
              </a:rPr>
              <a:t>95% Confidence Interval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4CD5-9EE7-8CB6-050D-0C85105812AC}"/>
            </a:ext>
          </a:extLst>
        </p:cNvPr>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0043E922-E29D-4487-988A-5ADF5FD8433D}"/>
                  </a:ext>
                </a:extLst>
              </p:cNvPr>
              <p:cNvGraphicFramePr>
                <a:graphicFrameLocks noGrp="1"/>
              </p:cNvGraphicFramePr>
              <p:nvPr/>
            </p:nvGraphicFramePr>
            <p:xfrm>
              <a:off x="381000" y="253999"/>
              <a:ext cx="11480442" cy="632710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Add-in 1">
                <a:extLst>
                  <a:ext uri="{FF2B5EF4-FFF2-40B4-BE49-F238E27FC236}">
                    <a16:creationId xmlns:a16="http://schemas.microsoft.com/office/drawing/2014/main" id="{0043E922-E29D-4487-988A-5ADF5FD8433D}"/>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381000" y="253999"/>
                <a:ext cx="11480442" cy="6327105"/>
              </a:xfrm>
              <a:prstGeom prst="rect">
                <a:avLst/>
              </a:prstGeom>
            </p:spPr>
          </p:pic>
        </mc:Fallback>
      </mc:AlternateContent>
    </p:spTree>
    <p:extLst>
      <p:ext uri="{BB962C8B-B14F-4D97-AF65-F5344CB8AC3E}">
        <p14:creationId xmlns:p14="http://schemas.microsoft.com/office/powerpoint/2010/main" val="1828647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webextension1.xml><?xml version="1.0" encoding="utf-8"?>
<we:webextension xmlns:we="http://schemas.microsoft.com/office/webextensions/webextension/2010/11" id="{C95F7A55-07D8-8448-83F2-8BE31BA5DC57}">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0fa50e3dcf393b17546e8&quot;"/>
    <we:property name="DJRMDH:67b0fa50e3dcf393b17546e8:SlideId" value="278"/>
  </we:properties>
  <we:bindings/>
  <we:snapshot xmlns:r="http://schemas.openxmlformats.org/officeDocument/2006/relationships"/>
</we:webextension>
</file>

<file path=ppt/webextensions/webextension10.xml><?xml version="1.0" encoding="utf-8"?>
<we:webextension xmlns:we="http://schemas.microsoft.com/office/webextensions/webextension/2010/11" id="{5F366002-DD62-3949-915B-9EF7ED211F92}">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f69f271cecd8125f6aa83&quot;"/>
    <we:property name="DJRMDH:67bf69f271cecd8125f6aa83:SlideId" value="673"/>
  </we:properties>
  <we:bindings/>
  <we:snapshot xmlns:r="http://schemas.openxmlformats.org/officeDocument/2006/relationships"/>
</we:webextension>
</file>

<file path=ppt/webextensions/webextension11.xml><?xml version="1.0" encoding="utf-8"?>
<we:webextension xmlns:we="http://schemas.microsoft.com/office/webextensions/webextension/2010/11" id="{4446D971-6507-A248-B112-91B2B0710EE5}">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a68bae9c1250d95563ae7&quot;"/>
    <we:property name="DJRMDH:67ba68bae9c1250d95563ae7:SlideId" value="508"/>
  </we:properties>
  <we:bindings/>
  <we:snapshot xmlns:r="http://schemas.openxmlformats.org/officeDocument/2006/relationships"/>
</we:webextension>
</file>

<file path=ppt/webextensions/webextension12.xml><?xml version="1.0" encoding="utf-8"?>
<we:webextension xmlns:we="http://schemas.microsoft.com/office/webextensions/webextension/2010/11" id="{542ABA51-7359-8B4B-B158-9B46FFC94AA3}">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f5e82b2e0362e43e8dda4&quot;"/>
    <we:property name="DJRMDH:67bf5e82b2e0362e43e8dda4:SlideId" value="661"/>
  </we:properties>
  <we:bindings/>
  <we:snapshot xmlns:r="http://schemas.openxmlformats.org/officeDocument/2006/relationships"/>
</we:webextension>
</file>

<file path=ppt/webextensions/webextension2.xml><?xml version="1.0" encoding="utf-8"?>
<we:webextension xmlns:we="http://schemas.microsoft.com/office/webextensions/webextension/2010/11" id="{F22733EC-7EF7-B842-B70C-E19C9A50627E}">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e93828d9bfcf9202a0e85&quot;"/>
    <we:property name="DJRMDH:67be93828d9bfcf9202a0e85:SlideId" value="523"/>
  </we:properties>
  <we:bindings/>
  <we:snapshot xmlns:r="http://schemas.openxmlformats.org/officeDocument/2006/relationships"/>
</we:webextension>
</file>

<file path=ppt/webextensions/webextension3.xml><?xml version="1.0" encoding="utf-8"?>
<we:webextension xmlns:we="http://schemas.microsoft.com/office/webextensions/webextension/2010/11" id="{E71D121D-95C1-A743-BB25-77380C23BF30}">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e955a026c8c2812f4d5d1&quot;"/>
    <we:property name="DJRMDH:67be955a026c8c2812f4d5d1:SlideId" value="525"/>
  </we:properties>
  <we:bindings/>
  <we:snapshot xmlns:r="http://schemas.openxmlformats.org/officeDocument/2006/relationships"/>
</we:webextension>
</file>

<file path=ppt/webextensions/webextension4.xml><?xml version="1.0" encoding="utf-8"?>
<we:webextension xmlns:we="http://schemas.microsoft.com/office/webextensions/webextension/2010/11" id="{D48B086D-2AE8-FA44-897B-517ACA65F25D}">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e97c4d07bad301dcb576a&quot;"/>
    <we:property name="DJRMDH:67be97c4d07bad301dcb576a:SlideId" value="525"/>
  </we:properties>
  <we:bindings/>
  <we:snapshot xmlns:r="http://schemas.openxmlformats.org/officeDocument/2006/relationships"/>
</we:webextension>
</file>

<file path=ppt/webextensions/webextension5.xml><?xml version="1.0" encoding="utf-8"?>
<we:webextension xmlns:we="http://schemas.microsoft.com/office/webextensions/webextension/2010/11" id="{22D031B0-81DB-E84A-8BBA-9EB911140DB8}">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e8fafec2fb001fc86c206&quot;"/>
    <we:property name="DJRMDH:67be8fafec2fb001fc86c206:SlideId" value="275"/>
  </we:properties>
  <we:bindings/>
  <we:snapshot xmlns:r="http://schemas.openxmlformats.org/officeDocument/2006/relationships"/>
</we:webextension>
</file>

<file path=ppt/webextensions/webextension6.xml><?xml version="1.0" encoding="utf-8"?>
<we:webextension xmlns:we="http://schemas.microsoft.com/office/webextensions/webextension/2010/11" id="{9A6C549B-4623-104F-8F00-F79F1BBC1DD4}">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e98ade584ff79622cedc2&quot;"/>
    <we:property name="DJRMDH:67be98ade584ff79622cedc2:SlideId" value="527"/>
  </we:properties>
  <we:bindings/>
  <we:snapshot xmlns:r="http://schemas.openxmlformats.org/officeDocument/2006/relationships"/>
</we:webextension>
</file>

<file path=ppt/webextensions/webextension7.xml><?xml version="1.0" encoding="utf-8"?>
<we:webextension xmlns:we="http://schemas.microsoft.com/office/webextensions/webextension/2010/11" id="{39F7C5A3-F650-F442-9C9B-4B4AC9C1B684}">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e5502e584ff796222fb21&quot;"/>
    <we:property name="DJRMDH:67be5502e584ff796222fb21:SlideId" value="516"/>
  </we:properties>
  <we:bindings/>
  <we:snapshot xmlns:r="http://schemas.openxmlformats.org/officeDocument/2006/relationships"/>
</we:webextension>
</file>

<file path=ppt/webextensions/webextension8.xml><?xml version="1.0" encoding="utf-8"?>
<we:webextension xmlns:we="http://schemas.microsoft.com/office/webextensions/webextension/2010/11" id="{0FD24729-6222-BD41-A084-A3C6FFC3970F}">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f69418c17aac1f8b5669b&quot;"/>
    <we:property name="DJRMDH:67bf69418c17aac1f8b5669b:SlideId" value="670"/>
  </we:properties>
  <we:bindings/>
  <we:snapshot xmlns:r="http://schemas.openxmlformats.org/officeDocument/2006/relationships"/>
</we:webextension>
</file>

<file path=ppt/webextensions/webextension9.xml><?xml version="1.0" encoding="utf-8"?>
<we:webextension xmlns:we="http://schemas.microsoft.com/office/webextensions/webextension/2010/11" id="{7B40C35F-CA05-9A44-86B9-C4C633C6000C}">
  <we:reference id="wa104381682" version="1.0.0.10" store="en-US" storeType="OMEX"/>
  <we:alternateReferences>
    <we:reference id="wa104381682" version="1.0.0.10" store="wa104381682" storeType="OMEX"/>
  </we:alternateReferences>
  <we:properties>
    <we:property name="addinSlideId" value="&quot;succeeded&quot;"/>
    <we:property name="selectedSlug" value="&quot;DJRMDH&quot;"/>
    <we:property name="selectedQuestionId" value="&quot;67bf6971b2e0362e43f382c3&quot;"/>
    <we:property name="DJRMDH:67bf6971b2e0362e43f382c3:SlideId" value="671"/>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a0c1b0-6cfd-46fa-a72b-3b33342aa67a">
      <Terms xmlns="http://schemas.microsoft.com/office/infopath/2007/PartnerControls"/>
    </lcf76f155ced4ddcb4097134ff3c332f>
    <TaxCatchAll xmlns="2b03622c-df81-4295-bffa-b76f23cfa4dd" xsi:nil="true"/>
  </documentManagement>
</p:properties>
</file>

<file path=customXml/itemProps1.xml><?xml version="1.0" encoding="utf-8"?>
<ds:datastoreItem xmlns:ds="http://schemas.openxmlformats.org/officeDocument/2006/customXml" ds:itemID="{4BCA9748-BEFD-4138-8815-D9A38EA2063E}">
  <ds:schemaRefs>
    <ds:schemaRef ds:uri="http://schemas.microsoft.com/sharepoint/v3/contenttype/forms"/>
  </ds:schemaRefs>
</ds:datastoreItem>
</file>

<file path=customXml/itemProps2.xml><?xml version="1.0" encoding="utf-8"?>
<ds:datastoreItem xmlns:ds="http://schemas.openxmlformats.org/officeDocument/2006/customXml" ds:itemID="{D4DADFC5-12DD-4178-B7E2-FA8F8C36579A}"/>
</file>

<file path=customXml/itemProps3.xml><?xml version="1.0" encoding="utf-8"?>
<ds:datastoreItem xmlns:ds="http://schemas.openxmlformats.org/officeDocument/2006/customXml" ds:itemID="{344B5664-0513-471F-AAA5-FC14891987C5}">
  <ds:schemaRefs>
    <ds:schemaRef ds:uri="http://schemas.openxmlformats.org/package/2006/metadata/core-properties"/>
    <ds:schemaRef ds:uri="http://www.w3.org/XML/1998/namespace"/>
    <ds:schemaRef ds:uri="c0048d6b-36b0-4c3c-b34f-750b602435e5"/>
    <ds:schemaRef ds:uri="http://purl.org/dc/terms/"/>
    <ds:schemaRef ds:uri="http://purl.org/dc/dcmitype/"/>
    <ds:schemaRef ds:uri="http://schemas.microsoft.com/office/infopath/2007/PartnerControls"/>
    <ds:schemaRef ds:uri="http://schemas.microsoft.com/office/2006/documentManagement/types"/>
    <ds:schemaRef ds:uri="ef281a6d-33fe-4b04-afc2-2631d2cfbb8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18170</TotalTime>
  <Words>4399</Words>
  <Application>Microsoft Office PowerPoint</Application>
  <PresentationFormat>Widescreen</PresentationFormat>
  <Paragraphs>700</Paragraphs>
  <Slides>62</Slides>
  <Notes>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Aptos</vt:lpstr>
      <vt:lpstr>Arial</vt:lpstr>
      <vt:lpstr>DM Sans 14pt</vt:lpstr>
      <vt:lpstr>Gill Sans</vt:lpstr>
      <vt:lpstr>Glacial Indifference</vt:lpstr>
      <vt:lpstr>Glacial Indifference Bold</vt:lpstr>
      <vt:lpstr>Helvetica</vt:lpstr>
      <vt:lpstr>Highway Gothic Expanded</vt:lpstr>
      <vt:lpstr>Highway Gothic Wide</vt:lpstr>
      <vt:lpstr>Lato</vt:lpstr>
      <vt:lpstr>Lato Black</vt:lpstr>
      <vt:lpstr>League Spartan</vt:lpstr>
      <vt:lpstr>Office Theme</vt:lpstr>
      <vt:lpstr>Fellowships, Internships, and Apprenticeships:  The Role of Talent Development Programs in Attracting and Retaining Talent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Everything is </vt:lpstr>
      <vt:lpstr>PowerPoint Presentation</vt:lpstr>
      <vt:lpstr>PowerPoint Presentation</vt:lpstr>
      <vt:lpstr>PowerPoint Presentation</vt:lpstr>
      <vt:lpstr>PowerPoint Presentation</vt:lpstr>
      <vt:lpstr>Why should we care about       interns, fellows, or apprentices? </vt:lpstr>
      <vt:lpstr>PowerPoint Presentation</vt:lpstr>
      <vt:lpstr>Talent Development is About </vt:lpstr>
      <vt:lpstr>PowerPoint Presentation</vt:lpstr>
      <vt:lpstr>Talent Development is About </vt:lpstr>
      <vt:lpstr>PowerPoint Presentation</vt:lpstr>
      <vt:lpstr>The Workplace Feels Different Today…</vt:lpstr>
      <vt:lpstr>PowerPoint Presentation</vt:lpstr>
      <vt:lpstr>Talent Development is About </vt:lpstr>
      <vt:lpstr>PowerPoint Presentation</vt:lpstr>
      <vt:lpstr>Growing Leaders - The Environment </vt:lpstr>
      <vt:lpstr>Growing Leaders  The Four Roles You Can Play</vt:lpstr>
      <vt:lpstr>Effective Talent Development Strategies </vt:lpstr>
      <vt:lpstr>PowerPoint Presentation</vt:lpstr>
      <vt:lpstr>Types of Student </vt:lpstr>
      <vt:lpstr>PowerPoint Presentation</vt:lpstr>
      <vt:lpstr>Types of Student </vt:lpstr>
      <vt:lpstr>PowerPoint Presentation</vt:lpstr>
      <vt:lpstr>Types of Student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Felicia Littky</cp:lastModifiedBy>
  <cp:revision>33</cp:revision>
  <dcterms:created xsi:type="dcterms:W3CDTF">2022-10-21T14:04:38Z</dcterms:created>
  <dcterms:modified xsi:type="dcterms:W3CDTF">2025-02-26T21:34:55Z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y fmtid="{D5CDD505-2E9C-101B-9397-08002B2CF9AE}" pid="3" name="MediaServiceImageTags">
    <vt:lpwstr/>
  </property>
</Properties>
</file>