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5"/>
  </p:notesMasterIdLst>
  <p:sldIdLst>
    <p:sldId id="256" r:id="rId5"/>
    <p:sldId id="291" r:id="rId6"/>
    <p:sldId id="290" r:id="rId7"/>
    <p:sldId id="288" r:id="rId8"/>
    <p:sldId id="281" r:id="rId9"/>
    <p:sldId id="282" r:id="rId10"/>
    <p:sldId id="289" r:id="rId11"/>
    <p:sldId id="258" r:id="rId12"/>
    <p:sldId id="285" r:id="rId13"/>
    <p:sldId id="286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8" r:id="rId32"/>
    <p:sldId id="287" r:id="rId33"/>
    <p:sldId id="280" r:id="rId34"/>
  </p:sldIdLst>
  <p:sldSz cx="18288000" cy="10287000"/>
  <p:notesSz cx="6858000" cy="9144000"/>
  <p:embeddedFontLst>
    <p:embeddedFont>
      <p:font typeface="Canva Sans 1 Bold" panose="020B0604020202020204" charset="0"/>
      <p:regular r:id="rId36"/>
    </p:embeddedFont>
    <p:embeddedFont>
      <p:font typeface="DM Sans" pitchFamily="2" charset="0"/>
      <p:regular r:id="rId37"/>
      <p:bold r:id="rId38"/>
    </p:embeddedFont>
    <p:embeddedFont>
      <p:font typeface="DM Sans Bold" charset="0"/>
      <p:regular r:id="rId39"/>
      <p:bold r:id="rId40"/>
    </p:embeddedFont>
    <p:embeddedFont>
      <p:font typeface="Lato 1 Bold" panose="020B0604020202020204" charset="0"/>
      <p:regular r:id="rId41"/>
    </p:embeddedFont>
    <p:embeddedFont>
      <p:font typeface="Lato 2 Bold" panose="020B0604020202020204" charset="0"/>
      <p:regular r:id="rId42"/>
    </p:embeddedFont>
    <p:embeddedFont>
      <p:font typeface="Lato Bold" panose="020B0604020202020204" charset="0"/>
      <p:bold r:id="rId43"/>
    </p:embeddedFont>
    <p:embeddedFont>
      <p:font typeface="Open Sauce" panose="020B0604020202020204" charset="0"/>
      <p:regular r:id="rId44"/>
    </p:embeddedFont>
    <p:embeddedFont>
      <p:font typeface="Open Sauce Bold" panose="020B0604020202020204" charset="0"/>
      <p:regular r:id="rId45"/>
    </p:embeddedFont>
    <p:embeddedFont>
      <p:font typeface="Open Sauce Medium" panose="020B0604020202020204" charset="0"/>
      <p:regular r:id="rId46"/>
    </p:embeddedFont>
    <p:embeddedFont>
      <p:font typeface="Source Sans Pro" panose="020B0503030403020204" pitchFamily="34" charset="0"/>
      <p:regular r:id="rId47"/>
      <p:bold r:id="rId48"/>
      <p:italic r:id="rId49"/>
      <p:boldItalic r:id="rId50"/>
    </p:embeddedFont>
    <p:embeddedFont>
      <p:font typeface="Source Sans Pro Bold" panose="020B0703030403020204" charset="0"/>
      <p:regular r:id="rId51"/>
    </p:embeddedFont>
  </p:embeddedFontLst>
  <p:custDataLst>
    <p:tags r:id="rId5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84" y="15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55" Type="http://schemas.openxmlformats.org/officeDocument/2006/relationships/theme" Target="theme/theme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9.fntdata"/><Relationship Id="rId52" Type="http://schemas.openxmlformats.org/officeDocument/2006/relationships/tags" Target="tags/tag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56" Type="http://schemas.openxmlformats.org/officeDocument/2006/relationships/tableStyles" Target="tableStyles.xml"/><Relationship Id="rId8" Type="http://schemas.openxmlformats.org/officeDocument/2006/relationships/slide" Target="slides/slide4.xml"/><Relationship Id="rId51" Type="http://schemas.openxmlformats.org/officeDocument/2006/relationships/font" Target="fonts/font16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0" Type="http://schemas.openxmlformats.org/officeDocument/2006/relationships/slide" Target="slides/slide16.xml"/><Relationship Id="rId41" Type="http://schemas.openxmlformats.org/officeDocument/2006/relationships/font" Target="fonts/font6.fntdata"/><Relationship Id="rId54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49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18.02.2025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97702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Almost half of respondents (48%) say that AI utilization is a low priority for their local government, while less than 6% of respondents have placed a high priority on utilizing AI in local government service delivery. </a:t>
            </a:r>
          </a:p>
          <a:p>
            <a:r>
              <a:rPr lang="en-US"/>
              <a:t>The top area identified for AI potential is resident engagement (55%), including streamlined service interfaces and AI chatbots for FAQs. Local policy applications, such as budget modeling and policy analysis, are seen as having significant potential by 38% of respondents.</a:t>
            </a:r>
          </a:p>
          <a:p>
            <a:r>
              <a:rPr lang="en-US"/>
              <a:t>The most significant barrier is a lack of AI awareness and understanding, cited by 77% of respondents. </a:t>
            </a:r>
          </a:p>
          <a:p>
            <a:r>
              <a:rPr lang="en-US"/>
              <a:t>•The top concern is the use of AI-generated disinformation/misinformation to illegitimately impact public policy, cited by 70% of respondents. Similarly, over half of respondents (56%) indicated concerns about public perception and trust associated with use of AI.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 Operational vs. Strategic AI</a:t>
            </a:r>
          </a:p>
          <a:p>
            <a:r>
              <a:rPr lang="en-US"/>
              <a:t>Operational AI (Internal Efficiency &amp; Effectiveness): AI used to optimize workflows, automate repetitive tasks, improve decision-making, and enhance productivity within an organization.</a:t>
            </a:r>
          </a:p>
          <a:p>
            <a:r>
              <a:rPr lang="en-US"/>
              <a:t>Strategic AI (External Discovery &amp; Insights): AI used to analyze external data, identify market trends, predict customer behavior, and generate new opportunities for growth and innovation.</a:t>
            </a:r>
          </a:p>
          <a:p>
            <a:r>
              <a:rPr lang="en-US"/>
              <a:t>2. Inside-Out vs. Outside-In AI</a:t>
            </a:r>
          </a:p>
          <a:p>
            <a:r>
              <a:rPr lang="en-US"/>
              <a:t>Inside-Out AI: AI that strengthens internal operations, streamlining processes, reducing costs, and increasing organizational efficiency.</a:t>
            </a:r>
          </a:p>
          <a:p>
            <a:r>
              <a:rPr lang="en-US"/>
              <a:t>Outside-In AI: AI that gathers and interprets external information to uncover new opportunities, understand customer needs, and inform strategic decisions.</a:t>
            </a:r>
          </a:p>
          <a:p>
            <a:r>
              <a:rPr lang="en-US"/>
              <a:t>3. AI for Optimization vs. AI for Exploration</a:t>
            </a:r>
          </a:p>
          <a:p>
            <a:r>
              <a:rPr lang="en-US"/>
              <a:t>Optimization AI: Focuses on making existing processes faster, cheaper, and better through automation, predictive analytics, and efficiency improvements.</a:t>
            </a:r>
          </a:p>
          <a:p>
            <a:r>
              <a:rPr lang="en-US"/>
              <a:t>Exploration AI: Focuses on discovering new insights, detecting patterns, and finding innovative pathways by analyzing external data sources.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2850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OR - Smart Intersections and Technology Testing Model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OR - Smart Intersections and Technology Testing Model 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Making Data Work Smarter for Public Safety in Alexandria</a:t>
            </a:r>
          </a:p>
          <a:p>
            <a:r>
              <a:rPr lang="en-US"/>
              <a:t>Alexandria partnered with Peregrine and AWS to build a smarter system for managing public safety and justice data. The goal was to connect scattered information across different departments to make better decisions and improve services.</a:t>
            </a:r>
          </a:p>
          <a:p>
            <a:endParaRPr lang="en-US"/>
          </a:p>
          <a:p>
            <a:r>
              <a:rPr lang="en-US"/>
              <a:t>What Was Done:</a:t>
            </a:r>
          </a:p>
          <a:p>
            <a:endParaRPr lang="en-US"/>
          </a:p>
          <a:p>
            <a:r>
              <a:rPr lang="en-US"/>
              <a:t>Cleaning and Connecting Data – AI was used to organize and link information from multiple sources, such as arrest records, court cases, and police reports.</a:t>
            </a:r>
          </a:p>
          <a:p>
            <a:r>
              <a:rPr lang="en-US"/>
              <a:t>Removing Duplicates – A special AI tool helped match records of the same person across different systems, even when names were slightly different.</a:t>
            </a:r>
          </a:p>
          <a:p>
            <a:r>
              <a:rPr lang="en-US"/>
              <a:t>Using AI to Read Reports – AI now scans police narratives to identify important safety concerns that might otherwise be missed.</a:t>
            </a:r>
          </a:p>
          <a:p>
            <a:r>
              <a:rPr lang="en-US"/>
              <a:t>Making Information Easier to Use – Instead of searching through different databases, officials can now see a full history of a person’s interactions with public safety services in one place.</a:t>
            </a:r>
          </a:p>
          <a:p>
            <a:r>
              <a:rPr lang="en-US"/>
              <a:t>Why It Matters:</a:t>
            </a:r>
          </a:p>
          <a:p>
            <a:r>
              <a:rPr lang="en-US"/>
              <a:t>Before this, officials had to manually search for connections between records, which was time-consuming and sometimes inaccurate. Now, AI helps find patterns, flag risks, and ensure better responses—for example, alerting officers if someone has a history of violence or identifying when someone might need additional support.</a:t>
            </a:r>
          </a:p>
          <a:p>
            <a:endParaRPr lang="en-US"/>
          </a:p>
          <a:p>
            <a:r>
              <a:rPr lang="en-US"/>
              <a:t>This new system makes Alexandria’s public safety data more accurate, accessible, and useful, ultimately helping to better serve and protect residents.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Experiment with AI – Start small and test AI tools in your workflows.</a:t>
            </a:r>
          </a:p>
          <a:p>
            <a:r>
              <a:rPr lang="en-US"/>
              <a:t>Establish an AI Policy – Set guidelines to ensure responsible and effective AI use.</a:t>
            </a:r>
          </a:p>
          <a:p>
            <a:r>
              <a:rPr lang="en-US"/>
              <a:t>Empower Your Innovators – Identify AI champions in your organization and support their efforts.</a:t>
            </a:r>
          </a:p>
          <a:p>
            <a:r>
              <a:rPr lang="en-US"/>
              <a:t>Share Your Success – Document and share case studies to help others learn.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3.png"/><Relationship Id="rId5" Type="http://schemas.openxmlformats.org/officeDocument/2006/relationships/image" Target="../media/image52.svg"/><Relationship Id="rId4" Type="http://schemas.openxmlformats.org/officeDocument/2006/relationships/image" Target="../media/image5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56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sv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sv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svg"/><Relationship Id="rId5" Type="http://schemas.openxmlformats.org/officeDocument/2006/relationships/image" Target="../media/image63.png"/><Relationship Id="rId4" Type="http://schemas.openxmlformats.org/officeDocument/2006/relationships/image" Target="../media/image62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svg"/><Relationship Id="rId5" Type="http://schemas.openxmlformats.org/officeDocument/2006/relationships/image" Target="../media/image73.png"/><Relationship Id="rId4" Type="http://schemas.openxmlformats.org/officeDocument/2006/relationships/image" Target="../media/image72.sv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svg"/><Relationship Id="rId4" Type="http://schemas.openxmlformats.org/officeDocument/2006/relationships/image" Target="../media/image7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5" Type="http://schemas.openxmlformats.org/officeDocument/2006/relationships/image" Target="../media/image80.png"/><Relationship Id="rId4" Type="http://schemas.openxmlformats.org/officeDocument/2006/relationships/image" Target="../media/image79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7" Type="http://schemas.openxmlformats.org/officeDocument/2006/relationships/image" Target="../media/image86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svg"/><Relationship Id="rId4" Type="http://schemas.openxmlformats.org/officeDocument/2006/relationships/image" Target="../media/image8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0.png"/><Relationship Id="rId5" Type="http://schemas.openxmlformats.org/officeDocument/2006/relationships/image" Target="../media/image89.png"/><Relationship Id="rId10" Type="http://schemas.openxmlformats.org/officeDocument/2006/relationships/image" Target="../media/image94.svg"/><Relationship Id="rId4" Type="http://schemas.openxmlformats.org/officeDocument/2006/relationships/image" Target="../media/image88.svg"/><Relationship Id="rId9" Type="http://schemas.openxmlformats.org/officeDocument/2006/relationships/image" Target="../media/image9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svg"/><Relationship Id="rId13" Type="http://schemas.openxmlformats.org/officeDocument/2006/relationships/image" Target="../media/image106.png"/><Relationship Id="rId3" Type="http://schemas.openxmlformats.org/officeDocument/2006/relationships/image" Target="../media/image96.png"/><Relationship Id="rId7" Type="http://schemas.openxmlformats.org/officeDocument/2006/relationships/image" Target="../media/image100.png"/><Relationship Id="rId12" Type="http://schemas.openxmlformats.org/officeDocument/2006/relationships/image" Target="../media/image105.svg"/><Relationship Id="rId2" Type="http://schemas.openxmlformats.org/officeDocument/2006/relationships/image" Target="../media/image8.png"/><Relationship Id="rId16" Type="http://schemas.openxmlformats.org/officeDocument/2006/relationships/image" Target="../media/image109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svg"/><Relationship Id="rId11" Type="http://schemas.openxmlformats.org/officeDocument/2006/relationships/image" Target="../media/image104.png"/><Relationship Id="rId5" Type="http://schemas.openxmlformats.org/officeDocument/2006/relationships/image" Target="../media/image98.png"/><Relationship Id="rId15" Type="http://schemas.openxmlformats.org/officeDocument/2006/relationships/image" Target="../media/image108.png"/><Relationship Id="rId10" Type="http://schemas.openxmlformats.org/officeDocument/2006/relationships/image" Target="../media/image103.svg"/><Relationship Id="rId4" Type="http://schemas.openxmlformats.org/officeDocument/2006/relationships/image" Target="../media/image97.svg"/><Relationship Id="rId9" Type="http://schemas.openxmlformats.org/officeDocument/2006/relationships/image" Target="../media/image102.png"/><Relationship Id="rId14" Type="http://schemas.openxmlformats.org/officeDocument/2006/relationships/image" Target="../media/image107.sv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svg"/><Relationship Id="rId13" Type="http://schemas.openxmlformats.org/officeDocument/2006/relationships/image" Target="../media/image120.png"/><Relationship Id="rId3" Type="http://schemas.openxmlformats.org/officeDocument/2006/relationships/image" Target="../media/image110.png"/><Relationship Id="rId7" Type="http://schemas.openxmlformats.org/officeDocument/2006/relationships/image" Target="../media/image114.png"/><Relationship Id="rId12" Type="http://schemas.openxmlformats.org/officeDocument/2006/relationships/image" Target="../media/image11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3.svg"/><Relationship Id="rId11" Type="http://schemas.openxmlformats.org/officeDocument/2006/relationships/image" Target="../media/image118.png"/><Relationship Id="rId5" Type="http://schemas.openxmlformats.org/officeDocument/2006/relationships/image" Target="../media/image112.png"/><Relationship Id="rId10" Type="http://schemas.openxmlformats.org/officeDocument/2006/relationships/image" Target="../media/image117.svg"/><Relationship Id="rId4" Type="http://schemas.openxmlformats.org/officeDocument/2006/relationships/image" Target="../media/image111.svg"/><Relationship Id="rId9" Type="http://schemas.openxmlformats.org/officeDocument/2006/relationships/image" Target="../media/image11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2.svg"/><Relationship Id="rId4" Type="http://schemas.openxmlformats.org/officeDocument/2006/relationships/image" Target="../media/image1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4.sv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0.svg"/><Relationship Id="rId13" Type="http://schemas.openxmlformats.org/officeDocument/2006/relationships/image" Target="../media/image135.png"/><Relationship Id="rId18" Type="http://schemas.openxmlformats.org/officeDocument/2006/relationships/image" Target="../media/image140.svg"/><Relationship Id="rId26" Type="http://schemas.openxmlformats.org/officeDocument/2006/relationships/image" Target="../media/image148.svg"/><Relationship Id="rId3" Type="http://schemas.openxmlformats.org/officeDocument/2006/relationships/image" Target="../media/image125.png"/><Relationship Id="rId21" Type="http://schemas.openxmlformats.org/officeDocument/2006/relationships/image" Target="../media/image143.png"/><Relationship Id="rId7" Type="http://schemas.openxmlformats.org/officeDocument/2006/relationships/image" Target="../media/image129.png"/><Relationship Id="rId12" Type="http://schemas.openxmlformats.org/officeDocument/2006/relationships/image" Target="../media/image134.svg"/><Relationship Id="rId17" Type="http://schemas.openxmlformats.org/officeDocument/2006/relationships/image" Target="../media/image139.png"/><Relationship Id="rId25" Type="http://schemas.openxmlformats.org/officeDocument/2006/relationships/image" Target="../media/image147.png"/><Relationship Id="rId2" Type="http://schemas.openxmlformats.org/officeDocument/2006/relationships/image" Target="../media/image8.png"/><Relationship Id="rId16" Type="http://schemas.openxmlformats.org/officeDocument/2006/relationships/image" Target="../media/image138.svg"/><Relationship Id="rId20" Type="http://schemas.openxmlformats.org/officeDocument/2006/relationships/image" Target="../media/image142.svg"/><Relationship Id="rId29" Type="http://schemas.openxmlformats.org/officeDocument/2006/relationships/image" Target="../media/image1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8.svg"/><Relationship Id="rId11" Type="http://schemas.openxmlformats.org/officeDocument/2006/relationships/image" Target="../media/image133.png"/><Relationship Id="rId24" Type="http://schemas.openxmlformats.org/officeDocument/2006/relationships/image" Target="../media/image146.svg"/><Relationship Id="rId5" Type="http://schemas.openxmlformats.org/officeDocument/2006/relationships/image" Target="../media/image127.png"/><Relationship Id="rId15" Type="http://schemas.openxmlformats.org/officeDocument/2006/relationships/image" Target="../media/image137.png"/><Relationship Id="rId23" Type="http://schemas.openxmlformats.org/officeDocument/2006/relationships/image" Target="../media/image145.png"/><Relationship Id="rId28" Type="http://schemas.openxmlformats.org/officeDocument/2006/relationships/image" Target="../media/image150.svg"/><Relationship Id="rId10" Type="http://schemas.openxmlformats.org/officeDocument/2006/relationships/image" Target="../media/image132.svg"/><Relationship Id="rId19" Type="http://schemas.openxmlformats.org/officeDocument/2006/relationships/image" Target="../media/image141.png"/><Relationship Id="rId4" Type="http://schemas.openxmlformats.org/officeDocument/2006/relationships/image" Target="../media/image126.svg"/><Relationship Id="rId9" Type="http://schemas.openxmlformats.org/officeDocument/2006/relationships/image" Target="../media/image131.png"/><Relationship Id="rId14" Type="http://schemas.openxmlformats.org/officeDocument/2006/relationships/image" Target="../media/image136.svg"/><Relationship Id="rId22" Type="http://schemas.openxmlformats.org/officeDocument/2006/relationships/image" Target="../media/image144.svg"/><Relationship Id="rId27" Type="http://schemas.openxmlformats.org/officeDocument/2006/relationships/image" Target="../media/image149.png"/><Relationship Id="rId30" Type="http://schemas.openxmlformats.org/officeDocument/2006/relationships/image" Target="../media/image152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image" Target="../media/image8.png"/><Relationship Id="rId7" Type="http://schemas.openxmlformats.org/officeDocument/2006/relationships/image" Target="../media/image156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5.png"/><Relationship Id="rId5" Type="http://schemas.openxmlformats.org/officeDocument/2006/relationships/image" Target="../media/image154.svg"/><Relationship Id="rId4" Type="http://schemas.openxmlformats.org/officeDocument/2006/relationships/image" Target="../media/image153.png"/><Relationship Id="rId9" Type="http://schemas.openxmlformats.org/officeDocument/2006/relationships/image" Target="../media/image158.sv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0.svg"/><Relationship Id="rId4" Type="http://schemas.openxmlformats.org/officeDocument/2006/relationships/image" Target="../media/image15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svg"/><Relationship Id="rId3" Type="http://schemas.openxmlformats.org/officeDocument/2006/relationships/image" Target="../media/image9.png"/><Relationship Id="rId7" Type="http://schemas.openxmlformats.org/officeDocument/2006/relationships/image" Target="../media/image13.svg"/><Relationship Id="rId12" Type="http://schemas.openxmlformats.org/officeDocument/2006/relationships/image" Target="../media/image18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11" Type="http://schemas.openxmlformats.org/officeDocument/2006/relationships/image" Target="../media/image17.svg"/><Relationship Id="rId5" Type="http://schemas.openxmlformats.org/officeDocument/2006/relationships/image" Target="../media/image11.sv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4.png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image" Target="../media/image23.sv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image" Target="../media/image22.png"/><Relationship Id="rId5" Type="http://schemas.openxmlformats.org/officeDocument/2006/relationships/tags" Target="../tags/tag6.xml"/><Relationship Id="rId10" Type="http://schemas.openxmlformats.org/officeDocument/2006/relationships/image" Target="../media/image21.svg"/><Relationship Id="rId4" Type="http://schemas.openxmlformats.org/officeDocument/2006/relationships/tags" Target="../tags/tag5.xml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image" Target="../media/image25.sv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tags" Target="../tags/tag14.xml"/><Relationship Id="rId11" Type="http://schemas.openxmlformats.org/officeDocument/2006/relationships/image" Target="../media/image24.png"/><Relationship Id="rId5" Type="http://schemas.openxmlformats.org/officeDocument/2006/relationships/tags" Target="../tags/tag13.xml"/><Relationship Id="rId10" Type="http://schemas.openxmlformats.org/officeDocument/2006/relationships/image" Target="../media/image27.png"/><Relationship Id="rId4" Type="http://schemas.openxmlformats.org/officeDocument/2006/relationships/tags" Target="../tags/tag12.xml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3" Type="http://schemas.openxmlformats.org/officeDocument/2006/relationships/tags" Target="../tags/tag18.xml"/><Relationship Id="rId7" Type="http://schemas.openxmlformats.org/officeDocument/2006/relationships/tags" Target="../tags/tag22.xml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8.png"/><Relationship Id="rId5" Type="http://schemas.openxmlformats.org/officeDocument/2006/relationships/tags" Target="../tags/tag20.xml"/><Relationship Id="rId10" Type="http://schemas.openxmlformats.org/officeDocument/2006/relationships/image" Target="../media/image27.png"/><Relationship Id="rId4" Type="http://schemas.openxmlformats.org/officeDocument/2006/relationships/tags" Target="../tags/tag19.xml"/><Relationship Id="rId9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29.png"/><Relationship Id="rId3" Type="http://schemas.openxmlformats.org/officeDocument/2006/relationships/tags" Target="../tags/tag25.xml"/><Relationship Id="rId7" Type="http://schemas.openxmlformats.org/officeDocument/2006/relationships/tags" Target="../tags/tag29.xml"/><Relationship Id="rId12" Type="http://schemas.openxmlformats.org/officeDocument/2006/relationships/image" Target="../media/image23.svg"/><Relationship Id="rId2" Type="http://schemas.openxmlformats.org/officeDocument/2006/relationships/tags" Target="../tags/tag24.xml"/><Relationship Id="rId1" Type="http://schemas.openxmlformats.org/officeDocument/2006/relationships/tags" Target="../tags/tag23.xml"/><Relationship Id="rId6" Type="http://schemas.openxmlformats.org/officeDocument/2006/relationships/tags" Target="../tags/tag28.xml"/><Relationship Id="rId11" Type="http://schemas.openxmlformats.org/officeDocument/2006/relationships/image" Target="../media/image22.png"/><Relationship Id="rId5" Type="http://schemas.openxmlformats.org/officeDocument/2006/relationships/tags" Target="../tags/tag27.xml"/><Relationship Id="rId10" Type="http://schemas.openxmlformats.org/officeDocument/2006/relationships/image" Target="../media/image21.svg"/><Relationship Id="rId4" Type="http://schemas.openxmlformats.org/officeDocument/2006/relationships/tags" Target="../tags/tag26.xml"/><Relationship Id="rId9" Type="http://schemas.openxmlformats.org/officeDocument/2006/relationships/image" Target="../media/image20.png"/><Relationship Id="rId1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13" Type="http://schemas.openxmlformats.org/officeDocument/2006/relationships/image" Target="../media/image40.svg"/><Relationship Id="rId18" Type="http://schemas.openxmlformats.org/officeDocument/2006/relationships/image" Target="../media/image45.png"/><Relationship Id="rId3" Type="http://schemas.openxmlformats.org/officeDocument/2006/relationships/image" Target="../media/image4.png"/><Relationship Id="rId21" Type="http://schemas.openxmlformats.org/officeDocument/2006/relationships/image" Target="../media/image48.svg"/><Relationship Id="rId7" Type="http://schemas.openxmlformats.org/officeDocument/2006/relationships/image" Target="../media/image34.svg"/><Relationship Id="rId12" Type="http://schemas.openxmlformats.org/officeDocument/2006/relationships/image" Target="../media/image39.png"/><Relationship Id="rId17" Type="http://schemas.openxmlformats.org/officeDocument/2006/relationships/image" Target="../media/image44.sv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20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11" Type="http://schemas.openxmlformats.org/officeDocument/2006/relationships/image" Target="../media/image38.svg"/><Relationship Id="rId5" Type="http://schemas.openxmlformats.org/officeDocument/2006/relationships/image" Target="../media/image32.svg"/><Relationship Id="rId15" Type="http://schemas.openxmlformats.org/officeDocument/2006/relationships/image" Target="../media/image42.svg"/><Relationship Id="rId10" Type="http://schemas.openxmlformats.org/officeDocument/2006/relationships/image" Target="../media/image37.png"/><Relationship Id="rId19" Type="http://schemas.openxmlformats.org/officeDocument/2006/relationships/image" Target="../media/image46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Relationship Id="rId14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svg"/><Relationship Id="rId4" Type="http://schemas.openxmlformats.org/officeDocument/2006/relationships/image" Target="../media/image4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41280">
                <a:moveTo>
                  <a:pt x="0" y="0"/>
                </a:moveTo>
                <a:lnTo>
                  <a:pt x="18288000" y="0"/>
                </a:lnTo>
                <a:lnTo>
                  <a:pt x="18288000" y="10241280"/>
                </a:lnTo>
                <a:lnTo>
                  <a:pt x="0" y="1024128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862173" y="6103361"/>
            <a:ext cx="3872362" cy="3862681"/>
          </a:xfrm>
          <a:custGeom>
            <a:avLst/>
            <a:gdLst/>
            <a:ahLst/>
            <a:cxnLst/>
            <a:rect l="l" t="t" r="r" b="b"/>
            <a:pathLst>
              <a:path w="3872362" h="3862681">
                <a:moveTo>
                  <a:pt x="0" y="0"/>
                </a:moveTo>
                <a:lnTo>
                  <a:pt x="3872362" y="0"/>
                </a:lnTo>
                <a:lnTo>
                  <a:pt x="3872362" y="3862682"/>
                </a:lnTo>
                <a:lnTo>
                  <a:pt x="0" y="386268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28700" y="254000"/>
            <a:ext cx="1667814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AI for Optimization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787525"/>
            <a:ext cx="16678142" cy="5996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78"/>
              </a:lnSpc>
              <a:spcBef>
                <a:spcPct val="0"/>
              </a:spcBef>
            </a:pPr>
            <a:r>
              <a:rPr lang="en-US" sz="3917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Internal Efficiency &amp; Effectiveness vs. External Discovery &amp; Insights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3320407"/>
            <a:ext cx="11598473" cy="4591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Job descriptions</a:t>
            </a:r>
          </a:p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Memos &amp; written communication </a:t>
            </a:r>
          </a:p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Data analytics for story telling &amp; insights</a:t>
            </a:r>
          </a:p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Organize thoughts to communicate to an audience </a:t>
            </a:r>
          </a:p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Emails to Councils, residents, and staff</a:t>
            </a:r>
          </a:p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Meeting notes and summaries</a:t>
            </a:r>
          </a:p>
          <a:p>
            <a:pPr marL="808605" lvl="1" indent="-404302" algn="l">
              <a:lnSpc>
                <a:spcPts val="5243"/>
              </a:lnSpc>
              <a:buFont typeface="Arial"/>
              <a:buChar char="•"/>
            </a:pPr>
            <a:r>
              <a:rPr lang="en-US" sz="3745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Conference submissions, bios, etc.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04640" y="165496"/>
            <a:ext cx="4855221" cy="4114800"/>
          </a:xfrm>
          <a:custGeom>
            <a:avLst/>
            <a:gdLst/>
            <a:ahLst/>
            <a:cxnLst/>
            <a:rect l="l" t="t" r="r" b="b"/>
            <a:pathLst>
              <a:path w="4855221" h="4114800">
                <a:moveTo>
                  <a:pt x="0" y="0"/>
                </a:moveTo>
                <a:lnTo>
                  <a:pt x="4855221" y="0"/>
                </a:lnTo>
                <a:lnTo>
                  <a:pt x="4855221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25115" y="7756553"/>
            <a:ext cx="4981894" cy="589100"/>
          </a:xfrm>
          <a:custGeom>
            <a:avLst/>
            <a:gdLst/>
            <a:ahLst/>
            <a:cxnLst/>
            <a:rect l="l" t="t" r="r" b="b"/>
            <a:pathLst>
              <a:path w="4981894" h="589100">
                <a:moveTo>
                  <a:pt x="0" y="0"/>
                </a:moveTo>
                <a:lnTo>
                  <a:pt x="4981894" y="0"/>
                </a:lnTo>
                <a:lnTo>
                  <a:pt x="4981894" y="589100"/>
                </a:lnTo>
                <a:lnTo>
                  <a:pt x="0" y="5891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46953" y="5379522"/>
            <a:ext cx="4571209" cy="3525545"/>
          </a:xfrm>
          <a:custGeom>
            <a:avLst/>
            <a:gdLst/>
            <a:ahLst/>
            <a:cxnLst/>
            <a:rect l="l" t="t" r="r" b="b"/>
            <a:pathLst>
              <a:path w="4571209" h="3525545">
                <a:moveTo>
                  <a:pt x="0" y="0"/>
                </a:moveTo>
                <a:lnTo>
                  <a:pt x="4571209" y="0"/>
                </a:lnTo>
                <a:lnTo>
                  <a:pt x="4571209" y="3525545"/>
                </a:lnTo>
                <a:lnTo>
                  <a:pt x="0" y="3525545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5513507" y="666843"/>
            <a:ext cx="12293502" cy="77714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Prioritize Privacy 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Ensure Transparency 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Protect Sensitive Data 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Provide Explainable Decisions 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Secure AI Infrastructure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Require Human Oversight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Assess Accountability before Deployment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Ensure Responsible Use </a:t>
            </a:r>
          </a:p>
          <a:p>
            <a:pPr marL="941227" lvl="1" indent="-470614" algn="just">
              <a:lnSpc>
                <a:spcPts val="6103"/>
              </a:lnSpc>
              <a:buFont typeface="Arial"/>
              <a:buChar char="•"/>
            </a:pPr>
            <a:r>
              <a:rPr lang="en-US" sz="4359" b="1">
                <a:solidFill>
                  <a:srgbClr val="3366CC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Prevent AI Misuse and Protect Residents </a:t>
            </a:r>
          </a:p>
          <a:p>
            <a:pPr algn="just">
              <a:lnSpc>
                <a:spcPts val="6103"/>
              </a:lnSpc>
            </a:pPr>
            <a:endParaRPr lang="en-US" sz="4359" b="1">
              <a:solidFill>
                <a:srgbClr val="3366CC"/>
              </a:solidFill>
              <a:latin typeface="Canva Sans 1 Bold"/>
              <a:ea typeface="Canva Sans 1 Bold"/>
              <a:cs typeface="Canva Sans 1 Bold"/>
              <a:sym typeface="Canva Sans 1 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856484" y="2650125"/>
            <a:ext cx="6462028" cy="6847182"/>
          </a:xfrm>
          <a:custGeom>
            <a:avLst/>
            <a:gdLst/>
            <a:ahLst/>
            <a:cxnLst/>
            <a:rect l="l" t="t" r="r" b="b"/>
            <a:pathLst>
              <a:path w="6462028" h="6847182">
                <a:moveTo>
                  <a:pt x="0" y="0"/>
                </a:moveTo>
                <a:lnTo>
                  <a:pt x="6462028" y="0"/>
                </a:lnTo>
                <a:lnTo>
                  <a:pt x="6462028" y="6847182"/>
                </a:lnTo>
                <a:lnTo>
                  <a:pt x="0" y="68471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1451" y="4485521"/>
            <a:ext cx="3872362" cy="3862681"/>
          </a:xfrm>
          <a:custGeom>
            <a:avLst/>
            <a:gdLst/>
            <a:ahLst/>
            <a:cxnLst/>
            <a:rect l="l" t="t" r="r" b="b"/>
            <a:pathLst>
              <a:path w="3872362" h="3862681">
                <a:moveTo>
                  <a:pt x="0" y="0"/>
                </a:moveTo>
                <a:lnTo>
                  <a:pt x="3872362" y="0"/>
                </a:lnTo>
                <a:lnTo>
                  <a:pt x="3872362" y="3862681"/>
                </a:lnTo>
                <a:lnTo>
                  <a:pt x="0" y="386268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133475"/>
            <a:ext cx="16678142" cy="24822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ICMA Smart Communities Committee Reboot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422251" y="2172176"/>
            <a:ext cx="3837049" cy="4385199"/>
          </a:xfrm>
          <a:custGeom>
            <a:avLst/>
            <a:gdLst/>
            <a:ahLst/>
            <a:cxnLst/>
            <a:rect l="l" t="t" r="r" b="b"/>
            <a:pathLst>
              <a:path w="3837049" h="4385199">
                <a:moveTo>
                  <a:pt x="0" y="0"/>
                </a:moveTo>
                <a:lnTo>
                  <a:pt x="3837049" y="0"/>
                </a:lnTo>
                <a:lnTo>
                  <a:pt x="3837049" y="4385199"/>
                </a:lnTo>
                <a:lnTo>
                  <a:pt x="0" y="43851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067876" y="4715269"/>
            <a:ext cx="3726130" cy="3684211"/>
          </a:xfrm>
          <a:custGeom>
            <a:avLst/>
            <a:gdLst/>
            <a:ahLst/>
            <a:cxnLst/>
            <a:rect l="l" t="t" r="r" b="b"/>
            <a:pathLst>
              <a:path w="3726130" h="3684211">
                <a:moveTo>
                  <a:pt x="0" y="0"/>
                </a:moveTo>
                <a:lnTo>
                  <a:pt x="3726130" y="0"/>
                </a:lnTo>
                <a:lnTo>
                  <a:pt x="3726130" y="3684211"/>
                </a:lnTo>
                <a:lnTo>
                  <a:pt x="0" y="368421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254000"/>
            <a:ext cx="1667814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Refocusing on Member Needs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28700" y="2744683"/>
            <a:ext cx="7774445" cy="354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4"/>
              </a:lnSpc>
            </a:pPr>
            <a:r>
              <a:rPr lang="en-US" sz="5017" b="1">
                <a:solidFill>
                  <a:srgbClr val="233E8B"/>
                </a:solidFill>
                <a:latin typeface="Lato 2 Bold"/>
                <a:ea typeface="Lato 2 Bold"/>
                <a:cs typeface="Lato 2 Bold"/>
                <a:sym typeface="Lato 2 Bold"/>
              </a:rPr>
              <a:t>Ensure the committee is a useful resource for members</a:t>
            </a:r>
          </a:p>
          <a:p>
            <a:pPr algn="l">
              <a:lnSpc>
                <a:spcPts val="7024"/>
              </a:lnSpc>
            </a:pPr>
            <a:endParaRPr lang="en-US" sz="5017" b="1">
              <a:solidFill>
                <a:srgbClr val="233E8B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400261" y="5038725"/>
            <a:ext cx="5388056" cy="3545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024"/>
              </a:lnSpc>
            </a:pPr>
            <a:endParaRPr/>
          </a:p>
          <a:p>
            <a:pPr algn="l">
              <a:lnSpc>
                <a:spcPts val="7024"/>
              </a:lnSpc>
            </a:pPr>
            <a:r>
              <a:rPr lang="en-US" sz="5017" b="1">
                <a:solidFill>
                  <a:srgbClr val="00A0DD"/>
                </a:solidFill>
                <a:latin typeface="Lato 2 Bold"/>
                <a:ea typeface="Lato 2 Bold"/>
                <a:cs typeface="Lato 2 Bold"/>
                <a:sym typeface="Lato 2 Bold"/>
              </a:rPr>
              <a:t>Make it easier      to understand and apply case studies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772235" y="5778195"/>
            <a:ext cx="3365139" cy="2814098"/>
          </a:xfrm>
          <a:custGeom>
            <a:avLst/>
            <a:gdLst/>
            <a:ahLst/>
            <a:cxnLst/>
            <a:rect l="l" t="t" r="r" b="b"/>
            <a:pathLst>
              <a:path w="3365139" h="2814098">
                <a:moveTo>
                  <a:pt x="0" y="0"/>
                </a:moveTo>
                <a:lnTo>
                  <a:pt x="3365139" y="0"/>
                </a:lnTo>
                <a:lnTo>
                  <a:pt x="3365139" y="2814097"/>
                </a:lnTo>
                <a:lnTo>
                  <a:pt x="0" y="28140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6006284" y="7106601"/>
            <a:ext cx="2347393" cy="2971383"/>
          </a:xfrm>
          <a:custGeom>
            <a:avLst/>
            <a:gdLst/>
            <a:ahLst/>
            <a:cxnLst/>
            <a:rect l="l" t="t" r="r" b="b"/>
            <a:pathLst>
              <a:path w="2347393" h="2971383">
                <a:moveTo>
                  <a:pt x="0" y="0"/>
                </a:moveTo>
                <a:lnTo>
                  <a:pt x="2347393" y="0"/>
                </a:lnTo>
                <a:lnTo>
                  <a:pt x="2347393" y="2971383"/>
                </a:lnTo>
                <a:lnTo>
                  <a:pt x="0" y="297138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5243920" y="3636098"/>
            <a:ext cx="2722835" cy="2722835"/>
          </a:xfrm>
          <a:custGeom>
            <a:avLst/>
            <a:gdLst/>
            <a:ahLst/>
            <a:cxnLst/>
            <a:rect l="l" t="t" r="r" b="b"/>
            <a:pathLst>
              <a:path w="2722835" h="2722835">
                <a:moveTo>
                  <a:pt x="0" y="0"/>
                </a:moveTo>
                <a:lnTo>
                  <a:pt x="2722835" y="0"/>
                </a:lnTo>
                <a:lnTo>
                  <a:pt x="2722835" y="2722836"/>
                </a:lnTo>
                <a:lnTo>
                  <a:pt x="0" y="27228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45750" y="339305"/>
            <a:ext cx="16678142" cy="224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550"/>
              </a:lnSpc>
            </a:pPr>
            <a:r>
              <a:rPr lang="en-US" sz="9000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Streamlining Case Study Collection &amp; Sharing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0632014" y="3587772"/>
            <a:ext cx="4692074" cy="309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5017" b="1">
                <a:solidFill>
                  <a:srgbClr val="009DDC"/>
                </a:solidFill>
                <a:latin typeface="Lato 2 Bold"/>
                <a:ea typeface="Lato 2 Bold"/>
                <a:cs typeface="Lato 2 Bold"/>
                <a:sym typeface="Lato 2 Bold"/>
              </a:rPr>
              <a:t>Capture case studies through member input</a:t>
            </a:r>
          </a:p>
          <a:p>
            <a:pPr algn="l">
              <a:lnSpc>
                <a:spcPts val="6120"/>
              </a:lnSpc>
            </a:pPr>
            <a:endParaRPr lang="en-US" sz="5017" b="1">
              <a:solidFill>
                <a:srgbClr val="009DDC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8584275" y="6873948"/>
            <a:ext cx="4095477" cy="386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5017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Curate existing case studies for practical use</a:t>
            </a:r>
          </a:p>
          <a:p>
            <a:pPr algn="l">
              <a:lnSpc>
                <a:spcPts val="6120"/>
              </a:lnSpc>
            </a:pPr>
            <a:endParaRPr lang="en-US" sz="5017" b="1">
              <a:solidFill>
                <a:srgbClr val="3366CC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772235" y="3291175"/>
            <a:ext cx="7262031" cy="30924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0"/>
              </a:lnSpc>
            </a:pPr>
            <a:r>
              <a:rPr lang="en-US" sz="5017" b="1">
                <a:solidFill>
                  <a:srgbClr val="233E8B"/>
                </a:solidFill>
                <a:latin typeface="Lato 2 Bold"/>
                <a:ea typeface="Lato 2 Bold"/>
                <a:cs typeface="Lato 2 Bold"/>
                <a:sym typeface="Lato 2 Bold"/>
              </a:rPr>
              <a:t>Share insights via magazine articles, web content, and conferences</a:t>
            </a:r>
          </a:p>
          <a:p>
            <a:pPr algn="l">
              <a:lnSpc>
                <a:spcPts val="6120"/>
              </a:lnSpc>
            </a:pPr>
            <a:endParaRPr lang="en-US" sz="5017" b="1">
              <a:solidFill>
                <a:srgbClr val="233E8B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3554913" y="2527040"/>
            <a:ext cx="4346001" cy="4117836"/>
          </a:xfrm>
          <a:custGeom>
            <a:avLst/>
            <a:gdLst/>
            <a:ahLst/>
            <a:cxnLst/>
            <a:rect l="l" t="t" r="r" b="b"/>
            <a:pathLst>
              <a:path w="4346001" h="4117836">
                <a:moveTo>
                  <a:pt x="0" y="0"/>
                </a:moveTo>
                <a:lnTo>
                  <a:pt x="4346001" y="0"/>
                </a:lnTo>
                <a:lnTo>
                  <a:pt x="4346001" y="4117836"/>
                </a:lnTo>
                <a:lnTo>
                  <a:pt x="0" y="411783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4458316" y="5325692"/>
            <a:ext cx="3719896" cy="4435048"/>
          </a:xfrm>
          <a:custGeom>
            <a:avLst/>
            <a:gdLst/>
            <a:ahLst/>
            <a:cxnLst/>
            <a:rect l="l" t="t" r="r" b="b"/>
            <a:pathLst>
              <a:path w="3719896" h="4435048">
                <a:moveTo>
                  <a:pt x="0" y="0"/>
                </a:moveTo>
                <a:lnTo>
                  <a:pt x="3719896" y="0"/>
                </a:lnTo>
                <a:lnTo>
                  <a:pt x="3719896" y="4435047"/>
                </a:lnTo>
                <a:lnTo>
                  <a:pt x="0" y="443504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568325"/>
            <a:ext cx="16678142" cy="23945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0"/>
              </a:lnSpc>
            </a:pPr>
            <a:r>
              <a:rPr lang="en-US" sz="9000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Expanding Membership &amp; Collaboration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499949" y="5335217"/>
            <a:ext cx="5052366" cy="29495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800"/>
              </a:lnSpc>
            </a:pPr>
            <a:r>
              <a:rPr lang="en-US" sz="5000" b="1">
                <a:solidFill>
                  <a:srgbClr val="009DDC"/>
                </a:solidFill>
                <a:latin typeface="Lato 2 Bold"/>
                <a:ea typeface="Lato 2 Bold"/>
                <a:cs typeface="Lato 2 Bold"/>
                <a:sym typeface="Lato 2 Bold"/>
              </a:rPr>
              <a:t>Leverage partnerships to strengthen resources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84315" y="3411167"/>
            <a:ext cx="5158596" cy="3819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020"/>
              </a:lnSpc>
            </a:pPr>
            <a:r>
              <a:rPr lang="en-US" sz="5017" b="1">
                <a:solidFill>
                  <a:srgbClr val="233E8B"/>
                </a:solidFill>
                <a:latin typeface="Lato 2 Bold"/>
                <a:ea typeface="Lato 2 Bold"/>
                <a:cs typeface="Lato 2 Bold"/>
                <a:sym typeface="Lato 2 Bold"/>
              </a:rPr>
              <a:t>Grow participation to enhance knowledge-sharing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21" y="91784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2" y="0"/>
                </a:lnTo>
                <a:lnTo>
                  <a:pt x="183696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766809" y="4401578"/>
            <a:ext cx="3377191" cy="3377191"/>
          </a:xfrm>
          <a:custGeom>
            <a:avLst/>
            <a:gdLst/>
            <a:ahLst/>
            <a:cxnLst/>
            <a:rect l="l" t="t" r="r" b="b"/>
            <a:pathLst>
              <a:path w="3377191" h="3377191">
                <a:moveTo>
                  <a:pt x="0" y="0"/>
                </a:moveTo>
                <a:lnTo>
                  <a:pt x="3377191" y="0"/>
                </a:lnTo>
                <a:lnTo>
                  <a:pt x="3377191" y="3377191"/>
                </a:lnTo>
                <a:lnTo>
                  <a:pt x="0" y="337719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2859971" y="2176002"/>
            <a:ext cx="4702629" cy="4114800"/>
          </a:xfrm>
          <a:custGeom>
            <a:avLst/>
            <a:gdLst/>
            <a:ahLst/>
            <a:cxnLst/>
            <a:rect l="l" t="t" r="r" b="b"/>
            <a:pathLst>
              <a:path w="4702629" h="4114800">
                <a:moveTo>
                  <a:pt x="0" y="0"/>
                </a:moveTo>
                <a:lnTo>
                  <a:pt x="4702629" y="0"/>
                </a:lnTo>
                <a:lnTo>
                  <a:pt x="4702629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568325"/>
            <a:ext cx="16678142" cy="12230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270"/>
              </a:lnSpc>
            </a:pPr>
            <a:r>
              <a:rPr lang="en-US" sz="9000" b="1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Driving Real-World Impact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1544183" y="5009954"/>
            <a:ext cx="5296272" cy="4248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69"/>
              </a:lnSpc>
            </a:pPr>
            <a:endParaRPr/>
          </a:p>
          <a:p>
            <a:pPr algn="l">
              <a:lnSpc>
                <a:spcPts val="5569"/>
              </a:lnSpc>
            </a:pPr>
            <a:r>
              <a:rPr lang="en-US" sz="5017" b="1">
                <a:solidFill>
                  <a:srgbClr val="00A0DD"/>
                </a:solidFill>
                <a:latin typeface="Lato 2 Bold"/>
                <a:ea typeface="Lato 2 Bold"/>
                <a:cs typeface="Lato 2 Bold"/>
                <a:sym typeface="Lato 2 Bold"/>
              </a:rPr>
              <a:t>Provide  actionable insights for easy implementation</a:t>
            </a:r>
          </a:p>
          <a:p>
            <a:pPr algn="l">
              <a:lnSpc>
                <a:spcPts val="5569"/>
              </a:lnSpc>
            </a:pPr>
            <a:endParaRPr lang="en-US" sz="5017" b="1">
              <a:solidFill>
                <a:srgbClr val="00A0DD"/>
              </a:solidFill>
              <a:latin typeface="Lato 2 Bold"/>
              <a:ea typeface="Lato 2 Bold"/>
              <a:cs typeface="Lato 2 Bold"/>
              <a:sym typeface="Lato 2 Bold"/>
            </a:endParaRPr>
          </a:p>
        </p:txBody>
      </p:sp>
      <p:sp>
        <p:nvSpPr>
          <p:cNvPr id="7" name="TextBox 7"/>
          <p:cNvSpPr txBox="1"/>
          <p:nvPr/>
        </p:nvSpPr>
        <p:spPr>
          <a:xfrm>
            <a:off x="1028700" y="2663225"/>
            <a:ext cx="8852909" cy="23684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71"/>
              </a:lnSpc>
            </a:pPr>
            <a:r>
              <a:rPr lang="en-US" sz="5017" b="1">
                <a:solidFill>
                  <a:srgbClr val="233E8B"/>
                </a:solidFill>
                <a:latin typeface="Lato 2 Bold"/>
                <a:ea typeface="Lato 2 Bold"/>
                <a:cs typeface="Lato 2 Bold"/>
                <a:sym typeface="Lato 2 Bold"/>
              </a:rPr>
              <a:t>Help members think about how these efforts apply to their communities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55580"/>
          </a:xfrm>
          <a:custGeom>
            <a:avLst/>
            <a:gdLst/>
            <a:ahLst/>
            <a:cxnLst/>
            <a:rect l="l" t="t" r="r" b="b"/>
            <a:pathLst>
              <a:path w="18288000" h="10355580">
                <a:moveTo>
                  <a:pt x="0" y="0"/>
                </a:moveTo>
                <a:lnTo>
                  <a:pt x="18288000" y="0"/>
                </a:lnTo>
                <a:lnTo>
                  <a:pt x="18288000" y="10355580"/>
                </a:lnTo>
                <a:lnTo>
                  <a:pt x="0" y="103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04929" y="4300030"/>
            <a:ext cx="16678142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Real World Case Studies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028700" y="423340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008196"/>
            <a:ext cx="16678142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5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Ground Truthing Technology for Urban Solutions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3715357" y="-3096904"/>
            <a:ext cx="1461807" cy="8892520"/>
            <a:chOff x="0" y="0"/>
            <a:chExt cx="660400" cy="4017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4017371"/>
            </a:xfrm>
            <a:custGeom>
              <a:avLst/>
              <a:gdLst/>
              <a:ahLst/>
              <a:cxnLst/>
              <a:rect l="l" t="t" r="r" b="b"/>
              <a:pathLst>
                <a:path w="660400" h="401737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9685"/>
                  </a:cubicBezTo>
                  <a:lnTo>
                    <a:pt x="660400" y="4017371"/>
                  </a:lnTo>
                  <a:lnTo>
                    <a:pt x="0" y="4017371"/>
                  </a:lnTo>
                  <a:lnTo>
                    <a:pt x="0" y="4023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393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431903" y="2530936"/>
            <a:ext cx="620594" cy="620594"/>
          </a:xfrm>
          <a:custGeom>
            <a:avLst/>
            <a:gdLst/>
            <a:ahLst/>
            <a:cxnLst/>
            <a:rect l="l" t="t" r="r" b="b"/>
            <a:pathLst>
              <a:path w="620594" h="620594">
                <a:moveTo>
                  <a:pt x="0" y="0"/>
                </a:moveTo>
                <a:lnTo>
                  <a:pt x="620594" y="0"/>
                </a:lnTo>
                <a:lnTo>
                  <a:pt x="620594" y="620594"/>
                </a:lnTo>
                <a:lnTo>
                  <a:pt x="0" y="62059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431903" y="4090771"/>
            <a:ext cx="7855823" cy="4354016"/>
          </a:xfrm>
          <a:custGeom>
            <a:avLst/>
            <a:gdLst/>
            <a:ahLst/>
            <a:cxnLst/>
            <a:rect l="l" t="t" r="r" b="b"/>
            <a:pathLst>
              <a:path w="7855823" h="4354016">
                <a:moveTo>
                  <a:pt x="0" y="0"/>
                </a:moveTo>
                <a:lnTo>
                  <a:pt x="7855822" y="0"/>
                </a:lnTo>
                <a:lnTo>
                  <a:pt x="7855822" y="4354016"/>
                </a:lnTo>
                <a:lnTo>
                  <a:pt x="0" y="43540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TextBox 8"/>
          <p:cNvSpPr txBox="1"/>
          <p:nvPr/>
        </p:nvSpPr>
        <p:spPr>
          <a:xfrm>
            <a:off x="8803823" y="2381721"/>
            <a:ext cx="730435" cy="89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576" b="1" spc="-103">
                <a:solidFill>
                  <a:srgbClr val="FF3131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Fatal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sz="2576" b="1" spc="-103">
                <a:solidFill>
                  <a:srgbClr val="FF3131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31</a:t>
            </a:r>
            <a:r>
              <a:rPr lang="en-US" sz="2576" b="1" spc="-103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 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37682" y="2381721"/>
            <a:ext cx="1940735" cy="89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576" spc="-103">
                <a:solidFill>
                  <a:srgbClr val="EB7703"/>
                </a:solidFill>
                <a:latin typeface="Open Sauce"/>
                <a:ea typeface="Open Sauce"/>
                <a:cs typeface="Open Sauce"/>
                <a:sym typeface="Open Sauce"/>
              </a:rPr>
              <a:t>Serious Injury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sz="2576" spc="-103">
                <a:solidFill>
                  <a:srgbClr val="EB7703"/>
                </a:solidFill>
                <a:latin typeface="Open Sauce"/>
                <a:ea typeface="Open Sauce"/>
                <a:cs typeface="Open Sauce"/>
                <a:sym typeface="Open Sauce"/>
              </a:rPr>
              <a:t>208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2916915" y="2381721"/>
            <a:ext cx="1743433" cy="89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576" spc="-103">
                <a:solidFill>
                  <a:srgbClr val="F9DD01"/>
                </a:solidFill>
                <a:latin typeface="Open Sauce"/>
                <a:ea typeface="Open Sauce"/>
                <a:cs typeface="Open Sauce"/>
                <a:sym typeface="Open Sauce"/>
              </a:rPr>
              <a:t>Non-Severe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sz="2576" spc="-103">
                <a:solidFill>
                  <a:srgbClr val="F9DD01"/>
                </a:solidFill>
                <a:latin typeface="Open Sauce"/>
                <a:ea typeface="Open Sauce"/>
                <a:cs typeface="Open Sauce"/>
                <a:sym typeface="Open Sauce"/>
              </a:rPr>
              <a:t>2n462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5398846" y="2381721"/>
            <a:ext cx="2586655" cy="8963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7"/>
              </a:lnSpc>
            </a:pPr>
            <a:r>
              <a:rPr lang="en-US" sz="2576" spc="-103">
                <a:solidFill>
                  <a:srgbClr val="827A77"/>
                </a:solidFill>
                <a:latin typeface="Open Sauce"/>
                <a:ea typeface="Open Sauce"/>
                <a:cs typeface="Open Sauce"/>
                <a:sym typeface="Open Sauce"/>
              </a:rPr>
              <a:t>Property Damage</a:t>
            </a:r>
          </a:p>
          <a:p>
            <a:pPr algn="ctr">
              <a:lnSpc>
                <a:spcPts val="3607"/>
              </a:lnSpc>
              <a:spcBef>
                <a:spcPct val="0"/>
              </a:spcBef>
            </a:pPr>
            <a:r>
              <a:rPr lang="en-US" sz="2576" spc="-103">
                <a:solidFill>
                  <a:srgbClr val="827A77"/>
                </a:solidFill>
                <a:latin typeface="Open Sauce"/>
                <a:ea typeface="Open Sauce"/>
                <a:cs typeface="Open Sauce"/>
                <a:sym typeface="Open Sauce"/>
              </a:rPr>
              <a:t>7,482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853998" y="1650704"/>
            <a:ext cx="5341537" cy="6636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28"/>
              </a:lnSpc>
              <a:spcBef>
                <a:spcPct val="0"/>
              </a:spcBef>
            </a:pPr>
            <a:r>
              <a:rPr lang="en-US" sz="3877" b="1" spc="-155">
                <a:solidFill>
                  <a:srgbClr val="233E8B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2015-2024 Crash Data</a:t>
            </a:r>
          </a:p>
        </p:txBody>
      </p:sp>
      <p:sp>
        <p:nvSpPr>
          <p:cNvPr id="13" name="Freeform 13"/>
          <p:cNvSpPr/>
          <p:nvPr/>
        </p:nvSpPr>
        <p:spPr>
          <a:xfrm>
            <a:off x="8546941" y="3345093"/>
            <a:ext cx="9556295" cy="6373647"/>
          </a:xfrm>
          <a:custGeom>
            <a:avLst/>
            <a:gdLst/>
            <a:ahLst/>
            <a:cxnLst/>
            <a:rect l="l" t="t" r="r" b="b"/>
            <a:pathLst>
              <a:path w="9556295" h="6373647">
                <a:moveTo>
                  <a:pt x="0" y="0"/>
                </a:moveTo>
                <a:lnTo>
                  <a:pt x="9556295" y="0"/>
                </a:lnTo>
                <a:lnTo>
                  <a:pt x="9556295" y="6373647"/>
                </a:lnTo>
                <a:lnTo>
                  <a:pt x="0" y="637364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7910" r="-8725" b="-2303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1184086" y="695227"/>
            <a:ext cx="6690674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The Problems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22748" y="2460400"/>
            <a:ext cx="4862787" cy="79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84"/>
              </a:lnSpc>
            </a:pPr>
            <a:r>
              <a:rPr lang="en-US" sz="5417" b="1" spc="-162">
                <a:solidFill>
                  <a:srgbClr val="233E8B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Traffic crashes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9568" y="-147906"/>
            <a:ext cx="18633760" cy="10434906"/>
          </a:xfrm>
          <a:custGeom>
            <a:avLst/>
            <a:gdLst/>
            <a:ahLst/>
            <a:cxnLst/>
            <a:rect l="l" t="t" r="r" b="b"/>
            <a:pathLst>
              <a:path w="18633760" h="10434906">
                <a:moveTo>
                  <a:pt x="0" y="0"/>
                </a:moveTo>
                <a:lnTo>
                  <a:pt x="18633760" y="0"/>
                </a:lnTo>
                <a:lnTo>
                  <a:pt x="18633760" y="10434906"/>
                </a:lnTo>
                <a:lnTo>
                  <a:pt x="0" y="1043490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4772661" y="-4621736"/>
            <a:ext cx="1461807" cy="11163679"/>
            <a:chOff x="0" y="0"/>
            <a:chExt cx="660400" cy="504341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5043412"/>
            </a:xfrm>
            <a:custGeom>
              <a:avLst/>
              <a:gdLst/>
              <a:ahLst/>
              <a:cxnLst/>
              <a:rect l="l" t="t" r="r" b="b"/>
              <a:pathLst>
                <a:path w="660400" h="504341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22476"/>
                  </a:cubicBezTo>
                  <a:lnTo>
                    <a:pt x="660400" y="5043412"/>
                  </a:lnTo>
                  <a:lnTo>
                    <a:pt x="0" y="5043412"/>
                  </a:lnTo>
                  <a:lnTo>
                    <a:pt x="0" y="42590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4964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777421" y="2386380"/>
            <a:ext cx="4569814" cy="4569814"/>
            <a:chOff x="0" y="0"/>
            <a:chExt cx="12700000" cy="12700000"/>
          </a:xfrm>
        </p:grpSpPr>
        <p:sp>
          <p:nvSpPr>
            <p:cNvPr id="7" name="Freeform 7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3"/>
              <a:stretch>
                <a:fillRect t="-7207" b="-45613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6906829" y="2386380"/>
            <a:ext cx="4700967" cy="4700967"/>
            <a:chOff x="0" y="0"/>
            <a:chExt cx="12700000" cy="12700000"/>
          </a:xfrm>
        </p:grpSpPr>
        <p:sp>
          <p:nvSpPr>
            <p:cNvPr id="9" name="Freeform 9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4"/>
              <a:stretch>
                <a:fillRect t="-380" b="-735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" name="TextBox 10"/>
          <p:cNvSpPr txBox="1"/>
          <p:nvPr/>
        </p:nvSpPr>
        <p:spPr>
          <a:xfrm>
            <a:off x="14573165" y="6821154"/>
            <a:ext cx="2463599" cy="60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3638" b="1" spc="473">
                <a:solidFill>
                  <a:srgbClr val="FBFFFF"/>
                </a:solidFill>
                <a:latin typeface="DM Sans Bold"/>
                <a:ea typeface="DM Sans Bold"/>
                <a:cs typeface="DM Sans Bold"/>
                <a:sym typeface="DM Sans Bold"/>
              </a:rPr>
              <a:t>HILLARY 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13017537" y="2386380"/>
            <a:ext cx="4569814" cy="4569814"/>
            <a:chOff x="0" y="0"/>
            <a:chExt cx="12700000" cy="12700000"/>
          </a:xfrm>
        </p:grpSpPr>
        <p:sp>
          <p:nvSpPr>
            <p:cNvPr id="12" name="Freeform 12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5"/>
              <a:stretch>
                <a:fillRect t="-3329" b="-35240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extBox 13"/>
          <p:cNvSpPr txBox="1"/>
          <p:nvPr/>
        </p:nvSpPr>
        <p:spPr>
          <a:xfrm>
            <a:off x="299002" y="276799"/>
            <a:ext cx="11951080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3366CC"/>
                </a:solidFill>
                <a:latin typeface="Lato Bold"/>
                <a:ea typeface="Lato Bold"/>
                <a:cs typeface="Lato Bold"/>
                <a:sym typeface="Lato Bold"/>
              </a:rPr>
              <a:t>Who we are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2375669" y="6899044"/>
            <a:ext cx="2018526" cy="60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94"/>
              </a:lnSpc>
            </a:pPr>
            <a:r>
              <a:rPr lang="en-US" sz="3638" b="1" spc="473">
                <a:solidFill>
                  <a:srgbClr val="FBFFFF"/>
                </a:solidFill>
                <a:latin typeface="DM Sans Bold"/>
                <a:ea typeface="DM Sans Bold"/>
                <a:cs typeface="DM Sans Bold"/>
                <a:sym typeface="DM Sans Bold"/>
              </a:rPr>
              <a:t>YON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11341" y="7512251"/>
            <a:ext cx="4135894" cy="80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spc="300">
                <a:solidFill>
                  <a:srgbClr val="FBFFFF"/>
                </a:solidFill>
                <a:latin typeface="DM Sans"/>
                <a:ea typeface="DM Sans"/>
                <a:cs typeface="DM Sans"/>
                <a:sym typeface="DM Sans"/>
              </a:rPr>
              <a:t>DEPUTY CITY </a:t>
            </a:r>
          </a:p>
          <a:p>
            <a:pPr algn="ctr">
              <a:lnSpc>
                <a:spcPts val="3232"/>
              </a:lnSpc>
            </a:pPr>
            <a:r>
              <a:rPr lang="en-US" sz="2309" spc="300">
                <a:solidFill>
                  <a:srgbClr val="FBFFFF"/>
                </a:solidFill>
                <a:latin typeface="DM Sans"/>
                <a:ea typeface="DM Sans"/>
                <a:cs typeface="DM Sans"/>
                <a:sym typeface="DM Sans"/>
              </a:rPr>
              <a:t>MANAGER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8151965" y="6899044"/>
            <a:ext cx="3003921" cy="6029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94"/>
              </a:lnSpc>
              <a:spcBef>
                <a:spcPct val="0"/>
              </a:spcBef>
            </a:pPr>
            <a:r>
              <a:rPr lang="en-US" sz="3638" b="1" spc="473">
                <a:solidFill>
                  <a:srgbClr val="FBFFFF"/>
                </a:solidFill>
                <a:latin typeface="DM Sans Bold"/>
                <a:ea typeface="DM Sans Bold"/>
                <a:cs typeface="DM Sans Bold"/>
                <a:sym typeface="DM Sans Bold"/>
              </a:rPr>
              <a:t>VANETTA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639326" y="7559876"/>
            <a:ext cx="4135894" cy="80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spc="300">
                <a:solidFill>
                  <a:srgbClr val="FBFFFF"/>
                </a:solidFill>
                <a:latin typeface="DM Sans"/>
                <a:ea typeface="DM Sans"/>
                <a:cs typeface="DM Sans"/>
                <a:sym typeface="DM Sans"/>
              </a:rPr>
              <a:t>CHIEF INFORMATION OFFICER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3737017" y="7492422"/>
            <a:ext cx="4135894" cy="8081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32"/>
              </a:lnSpc>
            </a:pPr>
            <a:r>
              <a:rPr lang="en-US" sz="2309" spc="300">
                <a:solidFill>
                  <a:srgbClr val="FBFFFF"/>
                </a:solidFill>
                <a:latin typeface="DM Sans"/>
                <a:ea typeface="DM Sans"/>
                <a:cs typeface="DM Sans"/>
                <a:sym typeface="DM Sans"/>
              </a:rPr>
              <a:t>DEPUTY DIRECTOR OF TRANSPORTATION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3715357" y="-3096904"/>
            <a:ext cx="1461807" cy="8892520"/>
            <a:chOff x="0" y="0"/>
            <a:chExt cx="660400" cy="4017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4017371"/>
            </a:xfrm>
            <a:custGeom>
              <a:avLst/>
              <a:gdLst/>
              <a:ahLst/>
              <a:cxnLst/>
              <a:rect l="l" t="t" r="r" b="b"/>
              <a:pathLst>
                <a:path w="660400" h="401737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9685"/>
                  </a:cubicBezTo>
                  <a:lnTo>
                    <a:pt x="660400" y="4017371"/>
                  </a:lnTo>
                  <a:lnTo>
                    <a:pt x="0" y="4017371"/>
                  </a:lnTo>
                  <a:lnTo>
                    <a:pt x="0" y="4023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393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84086" y="695227"/>
            <a:ext cx="6690674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The Problems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2748" y="2460400"/>
            <a:ext cx="4862787" cy="790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284"/>
              </a:lnSpc>
            </a:pPr>
            <a:r>
              <a:rPr lang="en-US" sz="5417" b="1" spc="-162">
                <a:solidFill>
                  <a:srgbClr val="233E8B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Crash Data</a:t>
            </a:r>
          </a:p>
        </p:txBody>
      </p:sp>
      <p:sp>
        <p:nvSpPr>
          <p:cNvPr id="8" name="Freeform 8"/>
          <p:cNvSpPr/>
          <p:nvPr/>
        </p:nvSpPr>
        <p:spPr>
          <a:xfrm>
            <a:off x="5358171" y="3198037"/>
            <a:ext cx="12463919" cy="6839576"/>
          </a:xfrm>
          <a:custGeom>
            <a:avLst/>
            <a:gdLst/>
            <a:ahLst/>
            <a:cxnLst/>
            <a:rect l="l" t="t" r="r" b="b"/>
            <a:pathLst>
              <a:path w="12463919" h="6839576">
                <a:moveTo>
                  <a:pt x="0" y="0"/>
                </a:moveTo>
                <a:lnTo>
                  <a:pt x="12463919" y="0"/>
                </a:lnTo>
                <a:lnTo>
                  <a:pt x="12463919" y="6839575"/>
                </a:lnTo>
                <a:lnTo>
                  <a:pt x="0" y="683957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 rot="-330222">
            <a:off x="13720568" y="3129842"/>
            <a:ext cx="3873067" cy="2711147"/>
          </a:xfrm>
          <a:custGeom>
            <a:avLst/>
            <a:gdLst/>
            <a:ahLst/>
            <a:cxnLst/>
            <a:rect l="l" t="t" r="r" b="b"/>
            <a:pathLst>
              <a:path w="3873067" h="2711147">
                <a:moveTo>
                  <a:pt x="0" y="0"/>
                </a:moveTo>
                <a:lnTo>
                  <a:pt x="3873067" y="0"/>
                </a:lnTo>
                <a:lnTo>
                  <a:pt x="3873067" y="2711147"/>
                </a:lnTo>
                <a:lnTo>
                  <a:pt x="0" y="271114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08106" y="2577443"/>
            <a:ext cx="620594" cy="620594"/>
          </a:xfrm>
          <a:custGeom>
            <a:avLst/>
            <a:gdLst/>
            <a:ahLst/>
            <a:cxnLst/>
            <a:rect l="l" t="t" r="r" b="b"/>
            <a:pathLst>
              <a:path w="620594" h="620594">
                <a:moveTo>
                  <a:pt x="0" y="0"/>
                </a:moveTo>
                <a:lnTo>
                  <a:pt x="620594" y="0"/>
                </a:lnTo>
                <a:lnTo>
                  <a:pt x="620594" y="620594"/>
                </a:lnTo>
                <a:lnTo>
                  <a:pt x="0" y="62059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3715357" y="-3096904"/>
            <a:ext cx="1461807" cy="8892520"/>
            <a:chOff x="0" y="0"/>
            <a:chExt cx="660400" cy="4017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4017371"/>
            </a:xfrm>
            <a:custGeom>
              <a:avLst/>
              <a:gdLst/>
              <a:ahLst/>
              <a:cxnLst/>
              <a:rect l="l" t="t" r="r" b="b"/>
              <a:pathLst>
                <a:path w="660400" h="401737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9685"/>
                  </a:cubicBezTo>
                  <a:lnTo>
                    <a:pt x="660400" y="4017371"/>
                  </a:lnTo>
                  <a:lnTo>
                    <a:pt x="0" y="4017371"/>
                  </a:lnTo>
                  <a:lnTo>
                    <a:pt x="0" y="4023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393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84086" y="695227"/>
            <a:ext cx="6690674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The Problems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222748" y="2460400"/>
            <a:ext cx="4862787" cy="39518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4"/>
              </a:lnSpc>
            </a:pPr>
            <a:r>
              <a:rPr lang="en-US" sz="5417" b="1" spc="-162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Limited resources to vet numerous vendor solutions</a:t>
            </a:r>
          </a:p>
        </p:txBody>
      </p:sp>
      <p:sp>
        <p:nvSpPr>
          <p:cNvPr id="8" name="Freeform 8"/>
          <p:cNvSpPr/>
          <p:nvPr/>
        </p:nvSpPr>
        <p:spPr>
          <a:xfrm>
            <a:off x="7621921" y="2453204"/>
            <a:ext cx="8199089" cy="7307438"/>
          </a:xfrm>
          <a:custGeom>
            <a:avLst/>
            <a:gdLst/>
            <a:ahLst/>
            <a:cxnLst/>
            <a:rect l="l" t="t" r="r" b="b"/>
            <a:pathLst>
              <a:path w="8199089" h="7307438">
                <a:moveTo>
                  <a:pt x="0" y="0"/>
                </a:moveTo>
                <a:lnTo>
                  <a:pt x="8199089" y="0"/>
                </a:lnTo>
                <a:lnTo>
                  <a:pt x="8199089" y="7307438"/>
                </a:lnTo>
                <a:lnTo>
                  <a:pt x="0" y="730743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6104047" y="2459414"/>
            <a:ext cx="3182106" cy="1055745"/>
          </a:xfrm>
          <a:custGeom>
            <a:avLst/>
            <a:gdLst/>
            <a:ahLst/>
            <a:cxnLst/>
            <a:rect l="l" t="t" r="r" b="b"/>
            <a:pathLst>
              <a:path w="3182106" h="1055745">
                <a:moveTo>
                  <a:pt x="0" y="0"/>
                </a:moveTo>
                <a:lnTo>
                  <a:pt x="3182106" y="0"/>
                </a:lnTo>
                <a:lnTo>
                  <a:pt x="3182106" y="1055745"/>
                </a:lnTo>
                <a:lnTo>
                  <a:pt x="0" y="105574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15712688" y="5861797"/>
            <a:ext cx="2451019" cy="863884"/>
          </a:xfrm>
          <a:custGeom>
            <a:avLst/>
            <a:gdLst/>
            <a:ahLst/>
            <a:cxnLst/>
            <a:rect l="l" t="t" r="r" b="b"/>
            <a:pathLst>
              <a:path w="2451019" h="863884">
                <a:moveTo>
                  <a:pt x="0" y="0"/>
                </a:moveTo>
                <a:lnTo>
                  <a:pt x="2451019" y="0"/>
                </a:lnTo>
                <a:lnTo>
                  <a:pt x="2451019" y="863884"/>
                </a:lnTo>
                <a:lnTo>
                  <a:pt x="0" y="86388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9592914" y="1230415"/>
            <a:ext cx="5217138" cy="957639"/>
          </a:xfrm>
          <a:custGeom>
            <a:avLst/>
            <a:gdLst/>
            <a:ahLst/>
            <a:cxnLst/>
            <a:rect l="l" t="t" r="r" b="b"/>
            <a:pathLst>
              <a:path w="5217138" h="957639">
                <a:moveTo>
                  <a:pt x="0" y="0"/>
                </a:moveTo>
                <a:lnTo>
                  <a:pt x="5217138" y="0"/>
                </a:lnTo>
                <a:lnTo>
                  <a:pt x="5217138" y="957639"/>
                </a:lnTo>
                <a:lnTo>
                  <a:pt x="0" y="95763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15514206" y="3720590"/>
            <a:ext cx="2649501" cy="968087"/>
          </a:xfrm>
          <a:custGeom>
            <a:avLst/>
            <a:gdLst/>
            <a:ahLst/>
            <a:cxnLst/>
            <a:rect l="l" t="t" r="r" b="b"/>
            <a:pathLst>
              <a:path w="2649501" h="968087">
                <a:moveTo>
                  <a:pt x="0" y="0"/>
                </a:moveTo>
                <a:lnTo>
                  <a:pt x="2649501" y="0"/>
                </a:lnTo>
                <a:lnTo>
                  <a:pt x="2649501" y="968087"/>
                </a:lnTo>
                <a:lnTo>
                  <a:pt x="0" y="968087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408106" y="2535614"/>
            <a:ext cx="620594" cy="620594"/>
          </a:xfrm>
          <a:custGeom>
            <a:avLst/>
            <a:gdLst/>
            <a:ahLst/>
            <a:cxnLst/>
            <a:rect l="l" t="t" r="r" b="b"/>
            <a:pathLst>
              <a:path w="620594" h="620594">
                <a:moveTo>
                  <a:pt x="0" y="0"/>
                </a:moveTo>
                <a:lnTo>
                  <a:pt x="620594" y="0"/>
                </a:lnTo>
                <a:lnTo>
                  <a:pt x="620594" y="620594"/>
                </a:lnTo>
                <a:lnTo>
                  <a:pt x="0" y="6205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3229584" y="2804398"/>
            <a:ext cx="12357419" cy="6055587"/>
          </a:xfrm>
          <a:custGeom>
            <a:avLst/>
            <a:gdLst/>
            <a:ahLst/>
            <a:cxnLst/>
            <a:rect l="l" t="t" r="r" b="b"/>
            <a:pathLst>
              <a:path w="13722521" h="6868241">
                <a:moveTo>
                  <a:pt x="0" y="0"/>
                </a:moveTo>
                <a:lnTo>
                  <a:pt x="13722521" y="0"/>
                </a:lnTo>
                <a:lnTo>
                  <a:pt x="13722521" y="6868241"/>
                </a:lnTo>
                <a:lnTo>
                  <a:pt x="0" y="68682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1554409" y="9880935"/>
            <a:ext cx="8538947" cy="68666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768"/>
              </a:lnSpc>
              <a:spcBef>
                <a:spcPct val="0"/>
              </a:spcBef>
            </a:pPr>
            <a:r>
              <a:rPr lang="en-US" sz="1977" spc="-79" dirty="0">
                <a:solidFill>
                  <a:srgbClr val="233E8B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Source: U.S. Department of Transportation</a:t>
            </a:r>
          </a:p>
          <a:p>
            <a:pPr algn="ctr">
              <a:lnSpc>
                <a:spcPts val="2768"/>
              </a:lnSpc>
              <a:spcBef>
                <a:spcPct val="0"/>
              </a:spcBef>
            </a:pPr>
            <a:endParaRPr lang="en-US" sz="1977" spc="-79" dirty="0">
              <a:solidFill>
                <a:srgbClr val="233E8B"/>
              </a:solidFill>
              <a:latin typeface="Open Sauce Medium"/>
              <a:ea typeface="Open Sauce Medium"/>
              <a:cs typeface="Open Sauce Medium"/>
              <a:sym typeface="Open Sauce Medium"/>
            </a:endParaRPr>
          </a:p>
        </p:txBody>
      </p:sp>
      <p:grpSp>
        <p:nvGrpSpPr>
          <p:cNvPr id="5" name="Group 5"/>
          <p:cNvGrpSpPr/>
          <p:nvPr/>
        </p:nvGrpSpPr>
        <p:grpSpPr>
          <a:xfrm rot="5400000">
            <a:off x="6646154" y="-5446439"/>
            <a:ext cx="1461807" cy="14754115"/>
            <a:chOff x="0" y="0"/>
            <a:chExt cx="660400" cy="666546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60400" cy="6665461"/>
            </a:xfrm>
            <a:custGeom>
              <a:avLst/>
              <a:gdLst/>
              <a:ahLst/>
              <a:cxnLst/>
              <a:rect l="l" t="t" r="r" b="b"/>
              <a:pathLst>
                <a:path w="660400" h="666546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58506"/>
                  </a:cubicBezTo>
                  <a:lnTo>
                    <a:pt x="660400" y="6665461"/>
                  </a:lnTo>
                  <a:lnTo>
                    <a:pt x="0" y="6665461"/>
                  </a:lnTo>
                  <a:lnTo>
                    <a:pt x="0" y="463112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79375"/>
              <a:ext cx="660400" cy="658608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78117" y="1341482"/>
            <a:ext cx="14375998" cy="9955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8128"/>
              </a:lnSpc>
            </a:pPr>
            <a:r>
              <a:rPr lang="en-US" sz="5806" b="1" spc="-232" dirty="0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Smarter, </a:t>
            </a:r>
            <a:r>
              <a:rPr lang="en-US" sz="5806" b="1" spc="-232" dirty="0">
                <a:solidFill>
                  <a:srgbClr val="EB7703"/>
                </a:solidFill>
                <a:latin typeface="Lato 1 Bold"/>
                <a:ea typeface="Lato 1 Bold"/>
                <a:cs typeface="Lato 1 Bold"/>
                <a:sym typeface="Lato 1 Bold"/>
              </a:rPr>
              <a:t>AI powered</a:t>
            </a:r>
            <a:r>
              <a:rPr lang="en-US" sz="5806" b="1" spc="-232" dirty="0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 intersections</a:t>
            </a:r>
          </a:p>
        </p:txBody>
      </p:sp>
      <p:grpSp>
        <p:nvGrpSpPr>
          <p:cNvPr id="9" name="Group 9"/>
          <p:cNvGrpSpPr/>
          <p:nvPr/>
        </p:nvGrpSpPr>
        <p:grpSpPr>
          <a:xfrm rot="5400000">
            <a:off x="1604744" y="-1731400"/>
            <a:ext cx="989886" cy="4595727"/>
            <a:chOff x="0" y="0"/>
            <a:chExt cx="660400" cy="3066029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60400" cy="3066029"/>
            </a:xfrm>
            <a:custGeom>
              <a:avLst/>
              <a:gdLst/>
              <a:ahLst/>
              <a:cxnLst/>
              <a:rect l="l" t="t" r="r" b="b"/>
              <a:pathLst>
                <a:path w="660400" h="3066029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78553"/>
                  </a:cubicBezTo>
                  <a:lnTo>
                    <a:pt x="660400" y="3066029"/>
                  </a:lnTo>
                  <a:lnTo>
                    <a:pt x="0" y="3066029"/>
                  </a:lnTo>
                  <a:lnTo>
                    <a:pt x="0" y="380547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FBFFFF"/>
            </a:solidFill>
            <a:ln w="47625" cap="sq">
              <a:solidFill>
                <a:srgbClr val="3366CC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79375"/>
              <a:ext cx="660400" cy="29866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12" name="TextBox 12"/>
          <p:cNvSpPr txBox="1"/>
          <p:nvPr/>
        </p:nvSpPr>
        <p:spPr>
          <a:xfrm>
            <a:off x="288018" y="118559"/>
            <a:ext cx="5505600" cy="8005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547"/>
              </a:lnSpc>
            </a:pPr>
            <a:r>
              <a:rPr lang="en-US" sz="4676" b="1" spc="-187">
                <a:solidFill>
                  <a:srgbClr val="3366CC"/>
                </a:solidFill>
                <a:latin typeface="Lato 1 Bold"/>
                <a:ea typeface="Lato 1 Bold"/>
                <a:cs typeface="Lato 1 Bold"/>
                <a:sym typeface="Lato 1 Bold"/>
              </a:rPr>
              <a:t>The Solution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2369889" y="4264070"/>
            <a:ext cx="4564324" cy="2728781"/>
            <a:chOff x="0" y="0"/>
            <a:chExt cx="679769" cy="4064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79769" cy="406400"/>
            </a:xfrm>
            <a:custGeom>
              <a:avLst/>
              <a:gdLst/>
              <a:ahLst/>
              <a:cxnLst/>
              <a:rect l="l" t="t" r="r" b="b"/>
              <a:pathLst>
                <a:path w="679769" h="406400">
                  <a:moveTo>
                    <a:pt x="476569" y="0"/>
                  </a:moveTo>
                  <a:cubicBezTo>
                    <a:pt x="588793" y="0"/>
                    <a:pt x="679769" y="90976"/>
                    <a:pt x="679769" y="203200"/>
                  </a:cubicBezTo>
                  <a:cubicBezTo>
                    <a:pt x="679769" y="315424"/>
                    <a:pt x="588793" y="406400"/>
                    <a:pt x="4765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6797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3439638" y="3501725"/>
            <a:ext cx="2424825" cy="2424825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 rot="5400000">
            <a:off x="5364312" y="4264070"/>
            <a:ext cx="4564324" cy="2728781"/>
            <a:chOff x="0" y="0"/>
            <a:chExt cx="679769" cy="4064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79769" cy="406400"/>
            </a:xfrm>
            <a:custGeom>
              <a:avLst/>
              <a:gdLst/>
              <a:ahLst/>
              <a:cxnLst/>
              <a:rect l="l" t="t" r="r" b="b"/>
              <a:pathLst>
                <a:path w="679769" h="406400">
                  <a:moveTo>
                    <a:pt x="476569" y="0"/>
                  </a:moveTo>
                  <a:cubicBezTo>
                    <a:pt x="588793" y="0"/>
                    <a:pt x="679769" y="90976"/>
                    <a:pt x="679769" y="203200"/>
                  </a:cubicBezTo>
                  <a:cubicBezTo>
                    <a:pt x="679769" y="315424"/>
                    <a:pt x="588793" y="406400"/>
                    <a:pt x="4765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0" y="-38100"/>
              <a:ext cx="6797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6434062" y="3501725"/>
            <a:ext cx="2424825" cy="2424825"/>
            <a:chOff x="0" y="0"/>
            <a:chExt cx="812800" cy="812800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 rot="5400000">
            <a:off x="8359235" y="4264070"/>
            <a:ext cx="4564324" cy="2728781"/>
            <a:chOff x="0" y="0"/>
            <a:chExt cx="679769" cy="4064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79769" cy="406400"/>
            </a:xfrm>
            <a:custGeom>
              <a:avLst/>
              <a:gdLst/>
              <a:ahLst/>
              <a:cxnLst/>
              <a:rect l="l" t="t" r="r" b="b"/>
              <a:pathLst>
                <a:path w="679769" h="406400">
                  <a:moveTo>
                    <a:pt x="476569" y="0"/>
                  </a:moveTo>
                  <a:cubicBezTo>
                    <a:pt x="588793" y="0"/>
                    <a:pt x="679769" y="90976"/>
                    <a:pt x="679769" y="203200"/>
                  </a:cubicBezTo>
                  <a:cubicBezTo>
                    <a:pt x="679769" y="315424"/>
                    <a:pt x="588793" y="406400"/>
                    <a:pt x="4765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-38100"/>
              <a:ext cx="6797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9428985" y="3501725"/>
            <a:ext cx="2424825" cy="2424825"/>
            <a:chOff x="0" y="0"/>
            <a:chExt cx="812800" cy="812800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 rot="5400000">
            <a:off x="11353659" y="4264070"/>
            <a:ext cx="4564324" cy="2728781"/>
            <a:chOff x="0" y="0"/>
            <a:chExt cx="679769" cy="4064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79769" cy="406400"/>
            </a:xfrm>
            <a:custGeom>
              <a:avLst/>
              <a:gdLst/>
              <a:ahLst/>
              <a:cxnLst/>
              <a:rect l="l" t="t" r="r" b="b"/>
              <a:pathLst>
                <a:path w="679769" h="406400">
                  <a:moveTo>
                    <a:pt x="476569" y="0"/>
                  </a:moveTo>
                  <a:cubicBezTo>
                    <a:pt x="588793" y="0"/>
                    <a:pt x="679769" y="90976"/>
                    <a:pt x="679769" y="203200"/>
                  </a:cubicBezTo>
                  <a:cubicBezTo>
                    <a:pt x="679769" y="315424"/>
                    <a:pt x="588793" y="406400"/>
                    <a:pt x="4765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38100"/>
              <a:ext cx="6797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12423408" y="3501725"/>
            <a:ext cx="2424825" cy="2424825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27" name="Group 27"/>
          <p:cNvGrpSpPr/>
          <p:nvPr/>
        </p:nvGrpSpPr>
        <p:grpSpPr>
          <a:xfrm rot="5400000">
            <a:off x="14348582" y="4264070"/>
            <a:ext cx="4564324" cy="2728781"/>
            <a:chOff x="0" y="0"/>
            <a:chExt cx="679769" cy="4064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79769" cy="406400"/>
            </a:xfrm>
            <a:custGeom>
              <a:avLst/>
              <a:gdLst/>
              <a:ahLst/>
              <a:cxnLst/>
              <a:rect l="l" t="t" r="r" b="b"/>
              <a:pathLst>
                <a:path w="679769" h="406400">
                  <a:moveTo>
                    <a:pt x="476569" y="0"/>
                  </a:moveTo>
                  <a:cubicBezTo>
                    <a:pt x="588793" y="0"/>
                    <a:pt x="679769" y="90976"/>
                    <a:pt x="679769" y="203200"/>
                  </a:cubicBezTo>
                  <a:cubicBezTo>
                    <a:pt x="679769" y="315424"/>
                    <a:pt x="588793" y="406400"/>
                    <a:pt x="476569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-38100"/>
              <a:ext cx="679769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5418331" y="3501725"/>
            <a:ext cx="2424825" cy="2424825"/>
            <a:chOff x="0" y="0"/>
            <a:chExt cx="812800" cy="8128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 rot="5400000">
            <a:off x="3461028" y="-3531462"/>
            <a:ext cx="1461807" cy="8892520"/>
            <a:chOff x="0" y="0"/>
            <a:chExt cx="660400" cy="4017371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660400" cy="4017371"/>
            </a:xfrm>
            <a:custGeom>
              <a:avLst/>
              <a:gdLst/>
              <a:ahLst/>
              <a:cxnLst/>
              <a:rect l="l" t="t" r="r" b="b"/>
              <a:pathLst>
                <a:path w="660400" h="401737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9685"/>
                  </a:cubicBezTo>
                  <a:lnTo>
                    <a:pt x="660400" y="4017371"/>
                  </a:lnTo>
                  <a:lnTo>
                    <a:pt x="0" y="4017371"/>
                  </a:lnTo>
                  <a:lnTo>
                    <a:pt x="0" y="4023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0" y="79375"/>
              <a:ext cx="660400" cy="393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36" name="Freeform 36"/>
          <p:cNvSpPr/>
          <p:nvPr/>
        </p:nvSpPr>
        <p:spPr>
          <a:xfrm>
            <a:off x="17063371" y="-338174"/>
            <a:ext cx="2591578" cy="2579700"/>
          </a:xfrm>
          <a:custGeom>
            <a:avLst/>
            <a:gdLst/>
            <a:ahLst/>
            <a:cxnLst/>
            <a:rect l="l" t="t" r="r" b="b"/>
            <a:pathLst>
              <a:path w="2591578" h="2579700">
                <a:moveTo>
                  <a:pt x="0" y="0"/>
                </a:moveTo>
                <a:lnTo>
                  <a:pt x="2591578" y="0"/>
                </a:lnTo>
                <a:lnTo>
                  <a:pt x="2591578" y="2579699"/>
                </a:lnTo>
                <a:lnTo>
                  <a:pt x="0" y="257969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7" name="Freeform 37"/>
          <p:cNvSpPr/>
          <p:nvPr/>
        </p:nvSpPr>
        <p:spPr>
          <a:xfrm>
            <a:off x="9903790" y="3910784"/>
            <a:ext cx="1563341" cy="1599325"/>
          </a:xfrm>
          <a:custGeom>
            <a:avLst/>
            <a:gdLst/>
            <a:ahLst/>
            <a:cxnLst/>
            <a:rect l="l" t="t" r="r" b="b"/>
            <a:pathLst>
              <a:path w="1563341" h="1599325">
                <a:moveTo>
                  <a:pt x="0" y="0"/>
                </a:moveTo>
                <a:lnTo>
                  <a:pt x="1563341" y="0"/>
                </a:lnTo>
                <a:lnTo>
                  <a:pt x="1563341" y="1599326"/>
                </a:lnTo>
                <a:lnTo>
                  <a:pt x="0" y="159932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8" name="Freeform 38"/>
          <p:cNvSpPr/>
          <p:nvPr/>
        </p:nvSpPr>
        <p:spPr>
          <a:xfrm>
            <a:off x="12743541" y="3910784"/>
            <a:ext cx="1760249" cy="1472008"/>
          </a:xfrm>
          <a:custGeom>
            <a:avLst/>
            <a:gdLst/>
            <a:ahLst/>
            <a:cxnLst/>
            <a:rect l="l" t="t" r="r" b="b"/>
            <a:pathLst>
              <a:path w="1760249" h="1472008">
                <a:moveTo>
                  <a:pt x="0" y="0"/>
                </a:moveTo>
                <a:lnTo>
                  <a:pt x="1760249" y="0"/>
                </a:lnTo>
                <a:lnTo>
                  <a:pt x="1760249" y="1472009"/>
                </a:lnTo>
                <a:lnTo>
                  <a:pt x="0" y="147200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9" name="Freeform 39"/>
          <p:cNvSpPr/>
          <p:nvPr/>
        </p:nvSpPr>
        <p:spPr>
          <a:xfrm>
            <a:off x="16198531" y="3819785"/>
            <a:ext cx="864218" cy="1654007"/>
          </a:xfrm>
          <a:custGeom>
            <a:avLst/>
            <a:gdLst/>
            <a:ahLst/>
            <a:cxnLst/>
            <a:rect l="l" t="t" r="r" b="b"/>
            <a:pathLst>
              <a:path w="864218" h="1654007">
                <a:moveTo>
                  <a:pt x="0" y="0"/>
                </a:moveTo>
                <a:lnTo>
                  <a:pt x="864218" y="0"/>
                </a:lnTo>
                <a:lnTo>
                  <a:pt x="864218" y="1654007"/>
                </a:lnTo>
                <a:lnTo>
                  <a:pt x="0" y="165400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0" name="Freeform 40"/>
          <p:cNvSpPr/>
          <p:nvPr/>
        </p:nvSpPr>
        <p:spPr>
          <a:xfrm>
            <a:off x="4119767" y="3875362"/>
            <a:ext cx="1127976" cy="1634748"/>
          </a:xfrm>
          <a:custGeom>
            <a:avLst/>
            <a:gdLst/>
            <a:ahLst/>
            <a:cxnLst/>
            <a:rect l="l" t="t" r="r" b="b"/>
            <a:pathLst>
              <a:path w="1127976" h="1634748">
                <a:moveTo>
                  <a:pt x="0" y="0"/>
                </a:moveTo>
                <a:lnTo>
                  <a:pt x="1127976" y="0"/>
                </a:lnTo>
                <a:lnTo>
                  <a:pt x="1127976" y="1634748"/>
                </a:lnTo>
                <a:lnTo>
                  <a:pt x="0" y="1634748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1" name="Group 41"/>
          <p:cNvGrpSpPr/>
          <p:nvPr/>
        </p:nvGrpSpPr>
        <p:grpSpPr>
          <a:xfrm rot="5400000">
            <a:off x="-595268" y="4293501"/>
            <a:ext cx="4505463" cy="2728781"/>
            <a:chOff x="0" y="0"/>
            <a:chExt cx="671003" cy="406400"/>
          </a:xfrm>
        </p:grpSpPr>
        <p:sp>
          <p:nvSpPr>
            <p:cNvPr id="42" name="Freeform 42"/>
            <p:cNvSpPr/>
            <p:nvPr/>
          </p:nvSpPr>
          <p:spPr>
            <a:xfrm>
              <a:off x="0" y="0"/>
              <a:ext cx="671003" cy="406400"/>
            </a:xfrm>
            <a:custGeom>
              <a:avLst/>
              <a:gdLst/>
              <a:ahLst/>
              <a:cxnLst/>
              <a:rect l="l" t="t" r="r" b="b"/>
              <a:pathLst>
                <a:path w="671003" h="406400">
                  <a:moveTo>
                    <a:pt x="467803" y="0"/>
                  </a:moveTo>
                  <a:cubicBezTo>
                    <a:pt x="580027" y="0"/>
                    <a:pt x="671003" y="90976"/>
                    <a:pt x="671003" y="203200"/>
                  </a:cubicBezTo>
                  <a:cubicBezTo>
                    <a:pt x="671003" y="315424"/>
                    <a:pt x="580027" y="406400"/>
                    <a:pt x="467803" y="406400"/>
                  </a:cubicBezTo>
                  <a:lnTo>
                    <a:pt x="203200" y="406400"/>
                  </a:lnTo>
                  <a:cubicBezTo>
                    <a:pt x="90976" y="406400"/>
                    <a:pt x="0" y="315424"/>
                    <a:pt x="0" y="203200"/>
                  </a:cubicBezTo>
                  <a:cubicBezTo>
                    <a:pt x="0" y="90976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TextBox 43"/>
            <p:cNvSpPr txBox="1"/>
            <p:nvPr/>
          </p:nvSpPr>
          <p:spPr>
            <a:xfrm>
              <a:off x="0" y="-38100"/>
              <a:ext cx="671003" cy="444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4" name="Group 44"/>
          <p:cNvGrpSpPr/>
          <p:nvPr/>
        </p:nvGrpSpPr>
        <p:grpSpPr>
          <a:xfrm>
            <a:off x="445051" y="3560586"/>
            <a:ext cx="2424825" cy="2424825"/>
            <a:chOff x="0" y="0"/>
            <a:chExt cx="812800" cy="812800"/>
          </a:xfrm>
        </p:grpSpPr>
        <p:sp>
          <p:nvSpPr>
            <p:cNvPr id="45" name="Freeform 4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TextBox 4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47" name="Freeform 47"/>
          <p:cNvSpPr/>
          <p:nvPr/>
        </p:nvSpPr>
        <p:spPr>
          <a:xfrm>
            <a:off x="720601" y="4216143"/>
            <a:ext cx="1833635" cy="1166650"/>
          </a:xfrm>
          <a:custGeom>
            <a:avLst/>
            <a:gdLst/>
            <a:ahLst/>
            <a:cxnLst/>
            <a:rect l="l" t="t" r="r" b="b"/>
            <a:pathLst>
              <a:path w="1833635" h="1166650">
                <a:moveTo>
                  <a:pt x="0" y="0"/>
                </a:moveTo>
                <a:lnTo>
                  <a:pt x="1833634" y="0"/>
                </a:lnTo>
                <a:lnTo>
                  <a:pt x="1833634" y="1166650"/>
                </a:lnTo>
                <a:lnTo>
                  <a:pt x="0" y="1166650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8" name="TextBox 48"/>
          <p:cNvSpPr txBox="1"/>
          <p:nvPr/>
        </p:nvSpPr>
        <p:spPr>
          <a:xfrm>
            <a:off x="3287453" y="6257659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Install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6281876" y="6257659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Run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9276799" y="6257659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Validate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2271223" y="6257659"/>
            <a:ext cx="2728989" cy="10469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Share Findings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5266146" y="6257659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Scale up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29758" y="227778"/>
            <a:ext cx="6690674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The Pilot 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92866" y="6316520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Partner</a:t>
            </a:r>
          </a:p>
        </p:txBody>
      </p:sp>
      <p:sp>
        <p:nvSpPr>
          <p:cNvPr id="55" name="Freeform 55"/>
          <p:cNvSpPr/>
          <p:nvPr/>
        </p:nvSpPr>
        <p:spPr>
          <a:xfrm>
            <a:off x="6812849" y="3859368"/>
            <a:ext cx="1702158" cy="1702158"/>
          </a:xfrm>
          <a:custGeom>
            <a:avLst/>
            <a:gdLst/>
            <a:ahLst/>
            <a:cxnLst/>
            <a:rect l="l" t="t" r="r" b="b"/>
            <a:pathLst>
              <a:path w="1702158" h="1702158">
                <a:moveTo>
                  <a:pt x="0" y="0"/>
                </a:moveTo>
                <a:lnTo>
                  <a:pt x="1702158" y="0"/>
                </a:lnTo>
                <a:lnTo>
                  <a:pt x="1702158" y="1702158"/>
                </a:lnTo>
                <a:lnTo>
                  <a:pt x="0" y="1702158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022310" y="309627"/>
            <a:ext cx="8013398" cy="8707246"/>
            <a:chOff x="67295" y="167643"/>
            <a:chExt cx="10684530" cy="11609662"/>
          </a:xfrm>
        </p:grpSpPr>
        <p:sp>
          <p:nvSpPr>
            <p:cNvPr id="4" name="Freeform 4"/>
            <p:cNvSpPr/>
            <p:nvPr/>
          </p:nvSpPr>
          <p:spPr>
            <a:xfrm rot="-3250442">
              <a:off x="1001120" y="2017564"/>
              <a:ext cx="1478124" cy="1478124"/>
            </a:xfrm>
            <a:custGeom>
              <a:avLst/>
              <a:gdLst/>
              <a:ahLst/>
              <a:cxnLst/>
              <a:rect l="l" t="t" r="r" b="b"/>
              <a:pathLst>
                <a:path w="1478124" h="1478124">
                  <a:moveTo>
                    <a:pt x="0" y="0"/>
                  </a:moveTo>
                  <a:lnTo>
                    <a:pt x="1478124" y="0"/>
                  </a:lnTo>
                  <a:lnTo>
                    <a:pt x="1478124" y="1478124"/>
                  </a:lnTo>
                  <a:lnTo>
                    <a:pt x="0" y="14781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5"/>
            <p:cNvSpPr/>
            <p:nvPr/>
          </p:nvSpPr>
          <p:spPr>
            <a:xfrm rot="-1908997">
              <a:off x="7574532" y="9477625"/>
              <a:ext cx="1485567" cy="1588842"/>
            </a:xfrm>
            <a:custGeom>
              <a:avLst/>
              <a:gdLst/>
              <a:ahLst/>
              <a:cxnLst/>
              <a:rect l="l" t="t" r="r" b="b"/>
              <a:pathLst>
                <a:path w="1485567" h="1588842">
                  <a:moveTo>
                    <a:pt x="0" y="0"/>
                  </a:moveTo>
                  <a:lnTo>
                    <a:pt x="1485568" y="0"/>
                  </a:lnTo>
                  <a:lnTo>
                    <a:pt x="1485568" y="1588842"/>
                  </a:lnTo>
                  <a:lnTo>
                    <a:pt x="0" y="158884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 rot="891542">
              <a:off x="6178354" y="167643"/>
              <a:ext cx="1518699" cy="1619946"/>
            </a:xfrm>
            <a:custGeom>
              <a:avLst/>
              <a:gdLst/>
              <a:ahLst/>
              <a:cxnLst/>
              <a:rect l="l" t="t" r="r" b="b"/>
              <a:pathLst>
                <a:path w="1518699" h="1619946">
                  <a:moveTo>
                    <a:pt x="0" y="0"/>
                  </a:moveTo>
                  <a:lnTo>
                    <a:pt x="1518699" y="0"/>
                  </a:lnTo>
                  <a:lnTo>
                    <a:pt x="1518699" y="1619946"/>
                  </a:lnTo>
                  <a:lnTo>
                    <a:pt x="0" y="161994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1438709" y="1109990"/>
              <a:ext cx="8406584" cy="8990999"/>
            </a:xfrm>
            <a:custGeom>
              <a:avLst/>
              <a:gdLst/>
              <a:ahLst/>
              <a:cxnLst/>
              <a:rect l="l" t="t" r="r" b="b"/>
              <a:pathLst>
                <a:path w="8406584" h="8990999">
                  <a:moveTo>
                    <a:pt x="0" y="0"/>
                  </a:moveTo>
                  <a:lnTo>
                    <a:pt x="8406584" y="0"/>
                  </a:lnTo>
                  <a:lnTo>
                    <a:pt x="8406584" y="8990999"/>
                  </a:lnTo>
                  <a:lnTo>
                    <a:pt x="0" y="89909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3097142" y="4043725"/>
              <a:ext cx="2992509" cy="3073179"/>
            </a:xfrm>
            <a:custGeom>
              <a:avLst/>
              <a:gdLst/>
              <a:ahLst/>
              <a:cxnLst/>
              <a:rect l="l" t="t" r="r" b="b"/>
              <a:pathLst>
                <a:path w="2992509" h="3073179">
                  <a:moveTo>
                    <a:pt x="0" y="0"/>
                  </a:moveTo>
                  <a:lnTo>
                    <a:pt x="2992508" y="0"/>
                  </a:lnTo>
                  <a:lnTo>
                    <a:pt x="2992508" y="3073180"/>
                  </a:lnTo>
                  <a:lnTo>
                    <a:pt x="0" y="307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5194352" y="4043725"/>
              <a:ext cx="2992509" cy="3073179"/>
            </a:xfrm>
            <a:custGeom>
              <a:avLst/>
              <a:gdLst/>
              <a:ahLst/>
              <a:cxnLst/>
              <a:rect l="l" t="t" r="r" b="b"/>
              <a:pathLst>
                <a:path w="2992509" h="3073179">
                  <a:moveTo>
                    <a:pt x="0" y="0"/>
                  </a:moveTo>
                  <a:lnTo>
                    <a:pt x="2992508" y="0"/>
                  </a:lnTo>
                  <a:lnTo>
                    <a:pt x="2992508" y="3073180"/>
                  </a:lnTo>
                  <a:lnTo>
                    <a:pt x="0" y="307318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 rot="-4937715">
              <a:off x="-551576" y="4276637"/>
              <a:ext cx="2949704" cy="171196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7"/>
                </a:lnSpc>
                <a:spcBef>
                  <a:spcPct val="0"/>
                </a:spcBef>
              </a:pPr>
              <a:r>
                <a:rPr lang="en-US" sz="6855" b="1" spc="-274">
                  <a:solidFill>
                    <a:srgbClr val="3366CC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Civic</a:t>
              </a:r>
            </a:p>
          </p:txBody>
        </p:sp>
        <p:sp>
          <p:nvSpPr>
            <p:cNvPr id="11" name="TextBox 11"/>
            <p:cNvSpPr txBox="1"/>
            <p:nvPr/>
          </p:nvSpPr>
          <p:spPr>
            <a:xfrm rot="3453175">
              <a:off x="6648393" y="2242562"/>
              <a:ext cx="5881688" cy="23251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667"/>
                </a:lnSpc>
                <a:spcBef>
                  <a:spcPct val="0"/>
                </a:spcBef>
              </a:pPr>
              <a:r>
                <a:rPr lang="en-US" sz="6905" b="1" spc="-276">
                  <a:solidFill>
                    <a:srgbClr val="3366CC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Academic</a:t>
              </a: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3599183" y="9951156"/>
              <a:ext cx="4085636" cy="18261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9597"/>
                </a:lnSpc>
                <a:spcBef>
                  <a:spcPct val="0"/>
                </a:spcBef>
              </a:pPr>
              <a:r>
                <a:rPr lang="en-US" sz="6855" b="1" spc="-274" dirty="0">
                  <a:solidFill>
                    <a:srgbClr val="3366CC"/>
                  </a:solidFill>
                  <a:latin typeface="Open Sauce Bold"/>
                  <a:ea typeface="Open Sauce Bold"/>
                  <a:cs typeface="Open Sauce Bold"/>
                  <a:sym typeface="Open Sauce Bold"/>
                </a:rPr>
                <a:t>Private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 rot="5400000">
            <a:off x="3461028" y="-3531462"/>
            <a:ext cx="1461807" cy="8892520"/>
            <a:chOff x="0" y="0"/>
            <a:chExt cx="660400" cy="401737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60400" cy="4017371"/>
            </a:xfrm>
            <a:custGeom>
              <a:avLst/>
              <a:gdLst/>
              <a:ahLst/>
              <a:cxnLst/>
              <a:rect l="l" t="t" r="r" b="b"/>
              <a:pathLst>
                <a:path w="660400" h="401737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9685"/>
                  </a:cubicBezTo>
                  <a:lnTo>
                    <a:pt x="660400" y="4017371"/>
                  </a:lnTo>
                  <a:lnTo>
                    <a:pt x="0" y="4017371"/>
                  </a:lnTo>
                  <a:lnTo>
                    <a:pt x="0" y="4023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79375"/>
              <a:ext cx="660400" cy="393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16" name="TextBox 16"/>
          <p:cNvSpPr txBox="1"/>
          <p:nvPr/>
        </p:nvSpPr>
        <p:spPr>
          <a:xfrm>
            <a:off x="687542" y="177841"/>
            <a:ext cx="7510061" cy="132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2"/>
              </a:lnSpc>
            </a:pPr>
            <a:r>
              <a:rPr lang="en-US" sz="7752" b="1" spc="-310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The Model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324675" y="3940004"/>
            <a:ext cx="6812499" cy="14184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573"/>
              </a:lnSpc>
              <a:spcBef>
                <a:spcPct val="0"/>
              </a:spcBef>
            </a:pPr>
            <a:r>
              <a:rPr lang="en-US" sz="8267" b="1" spc="-330">
                <a:solidFill>
                  <a:srgbClr val="3366CC"/>
                </a:solidFill>
                <a:latin typeface="Lato 2 Bold"/>
                <a:ea typeface="Lato 2 Bold"/>
                <a:cs typeface="Lato 2 Bold"/>
                <a:sym typeface="Lato 2 Bold"/>
              </a:rPr>
              <a:t>We all benefit....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5897880" y="5114925"/>
            <a:ext cx="6492240" cy="439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608"/>
              </a:lnSpc>
              <a:spcBef>
                <a:spcPct val="0"/>
              </a:spcBef>
            </a:pPr>
            <a:r>
              <a:rPr lang="en-US" sz="2577" b="1" spc="-103">
                <a:solidFill>
                  <a:srgbClr val="000000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o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FCABC59C-F66D-288F-5333-9A3B9D60142D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44338" y="-64801"/>
            <a:ext cx="18369643" cy="10384972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4728000" y="2797088"/>
            <a:ext cx="6410100" cy="5680951"/>
          </a:xfrm>
          <a:custGeom>
            <a:avLst/>
            <a:gdLst/>
            <a:ahLst/>
            <a:cxnLst/>
            <a:rect l="l" t="t" r="r" b="b"/>
            <a:pathLst>
              <a:path w="6410100" h="5680951">
                <a:moveTo>
                  <a:pt x="0" y="0"/>
                </a:moveTo>
                <a:lnTo>
                  <a:pt x="6410099" y="0"/>
                </a:lnTo>
                <a:lnTo>
                  <a:pt x="6410099" y="5680951"/>
                </a:lnTo>
                <a:lnTo>
                  <a:pt x="0" y="568095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1008196"/>
            <a:ext cx="16678142" cy="24479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45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Integrated Public Safety &amp; Justice 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3715357" y="-3096904"/>
            <a:ext cx="1461807" cy="8892520"/>
            <a:chOff x="0" y="0"/>
            <a:chExt cx="660400" cy="4017371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4017371"/>
            </a:xfrm>
            <a:custGeom>
              <a:avLst/>
              <a:gdLst/>
              <a:ahLst/>
              <a:cxnLst/>
              <a:rect l="l" t="t" r="r" b="b"/>
              <a:pathLst>
                <a:path w="660400" h="4017371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399685"/>
                  </a:cubicBezTo>
                  <a:lnTo>
                    <a:pt x="660400" y="4017371"/>
                  </a:lnTo>
                  <a:lnTo>
                    <a:pt x="0" y="4017371"/>
                  </a:lnTo>
                  <a:lnTo>
                    <a:pt x="0" y="402369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39379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1184086" y="695227"/>
            <a:ext cx="6690674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The Problem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443389" y="3396258"/>
            <a:ext cx="5655495" cy="31612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284"/>
              </a:lnSpc>
            </a:pPr>
            <a:r>
              <a:rPr lang="en-US" sz="5417" b="1" spc="-162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Disconnected data across multiple public safety systems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6583316" y="3367683"/>
            <a:ext cx="11342938" cy="4224628"/>
            <a:chOff x="0" y="0"/>
            <a:chExt cx="15123917" cy="563283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518469" cy="5632838"/>
            </a:xfrm>
            <a:custGeom>
              <a:avLst/>
              <a:gdLst/>
              <a:ahLst/>
              <a:cxnLst/>
              <a:rect l="l" t="t" r="r" b="b"/>
              <a:pathLst>
                <a:path w="8518469" h="5632838">
                  <a:moveTo>
                    <a:pt x="0" y="0"/>
                  </a:moveTo>
                  <a:lnTo>
                    <a:pt x="8518469" y="0"/>
                  </a:lnTo>
                  <a:lnTo>
                    <a:pt x="8518469" y="5632838"/>
                  </a:lnTo>
                  <a:lnTo>
                    <a:pt x="0" y="5632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6605448" y="0"/>
              <a:ext cx="8518469" cy="5632838"/>
            </a:xfrm>
            <a:custGeom>
              <a:avLst/>
              <a:gdLst/>
              <a:ahLst/>
              <a:cxnLst/>
              <a:rect l="l" t="t" r="r" b="b"/>
              <a:pathLst>
                <a:path w="8518469" h="5632838">
                  <a:moveTo>
                    <a:pt x="0" y="0"/>
                  </a:moveTo>
                  <a:lnTo>
                    <a:pt x="8518469" y="0"/>
                  </a:lnTo>
                  <a:lnTo>
                    <a:pt x="8518469" y="5632838"/>
                  </a:lnTo>
                  <a:lnTo>
                    <a:pt x="0" y="563283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21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2" y="0"/>
                </a:lnTo>
                <a:lnTo>
                  <a:pt x="183696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12293731" y="1353950"/>
            <a:ext cx="2990944" cy="2990944"/>
          </a:xfrm>
          <a:custGeom>
            <a:avLst/>
            <a:gdLst/>
            <a:ahLst/>
            <a:cxnLst/>
            <a:rect l="l" t="t" r="r" b="b"/>
            <a:pathLst>
              <a:path w="2990944" h="2990944">
                <a:moveTo>
                  <a:pt x="0" y="0"/>
                </a:moveTo>
                <a:lnTo>
                  <a:pt x="2990945" y="0"/>
                </a:lnTo>
                <a:lnTo>
                  <a:pt x="2990945" y="2990945"/>
                </a:lnTo>
                <a:lnTo>
                  <a:pt x="0" y="299094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alphaModFix amt="9999"/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-2260733" y="3860235"/>
            <a:ext cx="15478312" cy="3811534"/>
          </a:xfrm>
          <a:custGeom>
            <a:avLst/>
            <a:gdLst/>
            <a:ahLst/>
            <a:cxnLst/>
            <a:rect l="l" t="t" r="r" b="b"/>
            <a:pathLst>
              <a:path w="15478312" h="3811534">
                <a:moveTo>
                  <a:pt x="0" y="0"/>
                </a:moveTo>
                <a:lnTo>
                  <a:pt x="15478311" y="0"/>
                </a:lnTo>
                <a:lnTo>
                  <a:pt x="15478311" y="3811534"/>
                </a:lnTo>
                <a:lnTo>
                  <a:pt x="0" y="381153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1028700" y="4654719"/>
            <a:ext cx="1547800" cy="2501495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/>
          <p:cNvSpPr/>
          <p:nvPr/>
        </p:nvSpPr>
        <p:spPr>
          <a:xfrm flipV="1">
            <a:off x="4056805" y="7175264"/>
            <a:ext cx="1547800" cy="2501495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2501495"/>
                </a:moveTo>
                <a:lnTo>
                  <a:pt x="1547801" y="2501495"/>
                </a:lnTo>
                <a:lnTo>
                  <a:pt x="1547801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/>
          <p:cNvSpPr/>
          <p:nvPr/>
        </p:nvSpPr>
        <p:spPr>
          <a:xfrm>
            <a:off x="6451168" y="4224818"/>
            <a:ext cx="1547800" cy="2501495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0"/>
                </a:moveTo>
                <a:lnTo>
                  <a:pt x="1547800" y="0"/>
                </a:lnTo>
                <a:lnTo>
                  <a:pt x="1547800" y="2501495"/>
                </a:lnTo>
                <a:lnTo>
                  <a:pt x="0" y="2501495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 flipV="1">
            <a:off x="10078957" y="5542867"/>
            <a:ext cx="1547800" cy="2501495"/>
          </a:xfrm>
          <a:custGeom>
            <a:avLst/>
            <a:gdLst/>
            <a:ahLst/>
            <a:cxnLst/>
            <a:rect l="l" t="t" r="r" b="b"/>
            <a:pathLst>
              <a:path w="1547800" h="2501495">
                <a:moveTo>
                  <a:pt x="0" y="2501495"/>
                </a:moveTo>
                <a:lnTo>
                  <a:pt x="1547800" y="2501495"/>
                </a:lnTo>
                <a:lnTo>
                  <a:pt x="1547800" y="0"/>
                </a:lnTo>
                <a:lnTo>
                  <a:pt x="0" y="0"/>
                </a:lnTo>
                <a:lnTo>
                  <a:pt x="0" y="2501495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12883614" y="1941726"/>
            <a:ext cx="1811179" cy="1811179"/>
          </a:xfrm>
          <a:custGeom>
            <a:avLst/>
            <a:gdLst/>
            <a:ahLst/>
            <a:cxnLst/>
            <a:rect l="l" t="t" r="r" b="b"/>
            <a:pathLst>
              <a:path w="1811179" h="1811179">
                <a:moveTo>
                  <a:pt x="0" y="0"/>
                </a:moveTo>
                <a:lnTo>
                  <a:pt x="1811179" y="0"/>
                </a:lnTo>
                <a:lnTo>
                  <a:pt x="1811179" y="1811179"/>
                </a:lnTo>
                <a:lnTo>
                  <a:pt x="0" y="181117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/>
          <p:cNvGrpSpPr/>
          <p:nvPr/>
        </p:nvGrpSpPr>
        <p:grpSpPr>
          <a:xfrm>
            <a:off x="13064466" y="2122578"/>
            <a:ext cx="1449475" cy="144947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EB7703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00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13403072" y="2456791"/>
            <a:ext cx="772263" cy="781050"/>
          </a:xfrm>
          <a:custGeom>
            <a:avLst/>
            <a:gdLst/>
            <a:ahLst/>
            <a:cxnLst/>
            <a:rect l="l" t="t" r="r" b="b"/>
            <a:pathLst>
              <a:path w="772263" h="781050">
                <a:moveTo>
                  <a:pt x="0" y="0"/>
                </a:moveTo>
                <a:lnTo>
                  <a:pt x="772263" y="0"/>
                </a:lnTo>
                <a:lnTo>
                  <a:pt x="772263" y="781050"/>
                </a:lnTo>
                <a:lnTo>
                  <a:pt x="0" y="781050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10328799" y="6793615"/>
            <a:ext cx="1049790" cy="968431"/>
          </a:xfrm>
          <a:custGeom>
            <a:avLst/>
            <a:gdLst/>
            <a:ahLst/>
            <a:cxnLst/>
            <a:rect l="l" t="t" r="r" b="b"/>
            <a:pathLst>
              <a:path w="1049790" h="968431">
                <a:moveTo>
                  <a:pt x="0" y="0"/>
                </a:moveTo>
                <a:lnTo>
                  <a:pt x="1049790" y="0"/>
                </a:lnTo>
                <a:lnTo>
                  <a:pt x="1049790" y="968431"/>
                </a:lnTo>
                <a:lnTo>
                  <a:pt x="0" y="968431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6868904" y="792023"/>
            <a:ext cx="780791" cy="473355"/>
          </a:xfrm>
          <a:custGeom>
            <a:avLst/>
            <a:gdLst/>
            <a:ahLst/>
            <a:cxnLst/>
            <a:rect l="l" t="t" r="r" b="b"/>
            <a:pathLst>
              <a:path w="780791" h="473355">
                <a:moveTo>
                  <a:pt x="0" y="0"/>
                </a:moveTo>
                <a:lnTo>
                  <a:pt x="780792" y="0"/>
                </a:lnTo>
                <a:lnTo>
                  <a:pt x="780792" y="473354"/>
                </a:lnTo>
                <a:lnTo>
                  <a:pt x="0" y="473354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6" name="Freeform 16"/>
          <p:cNvSpPr/>
          <p:nvPr/>
        </p:nvSpPr>
        <p:spPr>
          <a:xfrm>
            <a:off x="-723900" y="9730900"/>
            <a:ext cx="1351773" cy="2791957"/>
          </a:xfrm>
          <a:custGeom>
            <a:avLst/>
            <a:gdLst/>
            <a:ahLst/>
            <a:cxnLst/>
            <a:rect l="l" t="t" r="r" b="b"/>
            <a:pathLst>
              <a:path w="1351773" h="2791957">
                <a:moveTo>
                  <a:pt x="0" y="0"/>
                </a:moveTo>
                <a:lnTo>
                  <a:pt x="1351773" y="0"/>
                </a:lnTo>
                <a:lnTo>
                  <a:pt x="1351773" y="2791957"/>
                </a:lnTo>
                <a:lnTo>
                  <a:pt x="0" y="2791957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7" name="Group 17"/>
          <p:cNvGrpSpPr/>
          <p:nvPr/>
        </p:nvGrpSpPr>
        <p:grpSpPr>
          <a:xfrm rot="5400000">
            <a:off x="4947354" y="-5017788"/>
            <a:ext cx="1461807" cy="11865171"/>
            <a:chOff x="0" y="0"/>
            <a:chExt cx="660400" cy="536032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60400" cy="5360325"/>
            </a:xfrm>
            <a:custGeom>
              <a:avLst/>
              <a:gdLst/>
              <a:ahLst/>
              <a:cxnLst/>
              <a:rect l="l" t="t" r="r" b="b"/>
              <a:pathLst>
                <a:path w="660400" h="5360325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29515"/>
                  </a:cubicBezTo>
                  <a:lnTo>
                    <a:pt x="660400" y="5360325"/>
                  </a:lnTo>
                  <a:lnTo>
                    <a:pt x="0" y="5360325"/>
                  </a:lnTo>
                  <a:lnTo>
                    <a:pt x="0" y="43317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79375"/>
              <a:ext cx="660400" cy="5280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722692" y="4429315"/>
            <a:ext cx="967067" cy="1127775"/>
          </a:xfrm>
          <a:custGeom>
            <a:avLst/>
            <a:gdLst/>
            <a:ahLst/>
            <a:cxnLst/>
            <a:rect l="l" t="t" r="r" b="b"/>
            <a:pathLst>
              <a:path w="967067" h="1127775">
                <a:moveTo>
                  <a:pt x="0" y="0"/>
                </a:moveTo>
                <a:lnTo>
                  <a:pt x="967068" y="0"/>
                </a:lnTo>
                <a:lnTo>
                  <a:pt x="967068" y="1127776"/>
                </a:lnTo>
                <a:lnTo>
                  <a:pt x="0" y="1127776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4182989" y="8234435"/>
            <a:ext cx="1295434" cy="1295434"/>
          </a:xfrm>
          <a:custGeom>
            <a:avLst/>
            <a:gdLst/>
            <a:ahLst/>
            <a:cxnLst/>
            <a:rect l="l" t="t" r="r" b="b"/>
            <a:pathLst>
              <a:path w="1295434" h="1295434">
                <a:moveTo>
                  <a:pt x="0" y="0"/>
                </a:moveTo>
                <a:lnTo>
                  <a:pt x="1295433" y="0"/>
                </a:lnTo>
                <a:lnTo>
                  <a:pt x="1295433" y="1295433"/>
                </a:lnTo>
                <a:lnTo>
                  <a:pt x="0" y="1295433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1242336" y="4960122"/>
            <a:ext cx="1120529" cy="1030886"/>
          </a:xfrm>
          <a:custGeom>
            <a:avLst/>
            <a:gdLst/>
            <a:ahLst/>
            <a:cxnLst/>
            <a:rect l="l" t="t" r="r" b="b"/>
            <a:pathLst>
              <a:path w="1120529" h="1030886">
                <a:moveTo>
                  <a:pt x="0" y="0"/>
                </a:moveTo>
                <a:lnTo>
                  <a:pt x="1120528" y="0"/>
                </a:lnTo>
                <a:lnTo>
                  <a:pt x="1120528" y="1030886"/>
                </a:lnTo>
                <a:lnTo>
                  <a:pt x="0" y="103088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3" name="Group 23"/>
          <p:cNvGrpSpPr/>
          <p:nvPr/>
        </p:nvGrpSpPr>
        <p:grpSpPr>
          <a:xfrm>
            <a:off x="678294" y="2349131"/>
            <a:ext cx="2970955" cy="2505925"/>
            <a:chOff x="0" y="0"/>
            <a:chExt cx="3961274" cy="3341233"/>
          </a:xfrm>
        </p:grpSpPr>
        <p:sp>
          <p:nvSpPr>
            <p:cNvPr id="24" name="TextBox 24"/>
            <p:cNvSpPr txBox="1"/>
            <p:nvPr/>
          </p:nvSpPr>
          <p:spPr>
            <a:xfrm>
              <a:off x="0" y="-57150"/>
              <a:ext cx="3961274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F225B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Cleaned and connected data across multiple systems </a:t>
              </a:r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3029873"/>
              <a:ext cx="3961274" cy="31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5832850" y="7766324"/>
            <a:ext cx="3906679" cy="1580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200"/>
              </a:lnSpc>
            </a:pPr>
            <a:r>
              <a:rPr lang="en-US" sz="3000" b="1">
                <a:solidFill>
                  <a:srgbClr val="233E8B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Identified duplicates &amp; matched records across systems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6066978" y="2456791"/>
            <a:ext cx="2970955" cy="1972525"/>
            <a:chOff x="0" y="0"/>
            <a:chExt cx="3961274" cy="2630033"/>
          </a:xfrm>
        </p:grpSpPr>
        <p:sp>
          <p:nvSpPr>
            <p:cNvPr id="28" name="TextBox 28"/>
            <p:cNvSpPr txBox="1"/>
            <p:nvPr/>
          </p:nvSpPr>
          <p:spPr>
            <a:xfrm>
              <a:off x="0" y="-57150"/>
              <a:ext cx="3961274" cy="20891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3366CC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Used AI to scan reports &amp; ID safety concerns</a:t>
              </a:r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0" y="2318673"/>
              <a:ext cx="3961274" cy="31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12013382" y="6223827"/>
            <a:ext cx="5245918" cy="2505925"/>
            <a:chOff x="0" y="0"/>
            <a:chExt cx="6994557" cy="3341233"/>
          </a:xfrm>
        </p:grpSpPr>
        <p:sp>
          <p:nvSpPr>
            <p:cNvPr id="31" name="TextBox 31"/>
            <p:cNvSpPr txBox="1"/>
            <p:nvPr/>
          </p:nvSpPr>
          <p:spPr>
            <a:xfrm>
              <a:off x="0" y="-57150"/>
              <a:ext cx="6994557" cy="280035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200"/>
                </a:lnSpc>
              </a:pPr>
              <a:r>
                <a:rPr lang="en-US" sz="3000" b="1">
                  <a:solidFill>
                    <a:srgbClr val="009DDC"/>
                  </a:solidFill>
                  <a:latin typeface="Canva Sans 1 Bold"/>
                  <a:ea typeface="Canva Sans 1 Bold"/>
                  <a:cs typeface="Canva Sans 1 Bold"/>
                  <a:sym typeface="Canva Sans 1 Bold"/>
                </a:rPr>
                <a:t>Made information easier to use with full picture of person’s intersections with public safety systems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3029873"/>
              <a:ext cx="6994557" cy="31136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1960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5011887" y="1656691"/>
            <a:ext cx="2414851" cy="15811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EB7703"/>
                </a:solidFill>
                <a:latin typeface="Canva Sans 1 Bold"/>
                <a:ea typeface="Canva Sans 1 Bold"/>
                <a:cs typeface="Canva Sans 1 Bold"/>
                <a:sym typeface="Canva Sans 1 Bold"/>
              </a:rPr>
              <a:t>Use Reports for Decision-Making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687542" y="177841"/>
            <a:ext cx="7510061" cy="132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2"/>
              </a:lnSpc>
            </a:pPr>
            <a:r>
              <a:rPr lang="en-US" sz="7752" b="1" spc="-310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What we did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40821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2" y="0"/>
                </a:lnTo>
                <a:lnTo>
                  <a:pt x="183696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 rot="5400000">
            <a:off x="4947354" y="-5017788"/>
            <a:ext cx="1461807" cy="11865171"/>
            <a:chOff x="0" y="0"/>
            <a:chExt cx="660400" cy="536032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660400" cy="5360325"/>
            </a:xfrm>
            <a:custGeom>
              <a:avLst/>
              <a:gdLst/>
              <a:ahLst/>
              <a:cxnLst/>
              <a:rect l="l" t="t" r="r" b="b"/>
              <a:pathLst>
                <a:path w="660400" h="5360325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29515"/>
                  </a:cubicBezTo>
                  <a:lnTo>
                    <a:pt x="660400" y="5360325"/>
                  </a:lnTo>
                  <a:lnTo>
                    <a:pt x="0" y="5360325"/>
                  </a:lnTo>
                  <a:lnTo>
                    <a:pt x="0" y="43317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79375"/>
              <a:ext cx="660400" cy="52809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 rot="5400000">
            <a:off x="-1015551" y="3438396"/>
            <a:ext cx="8026483" cy="5393158"/>
            <a:chOff x="0" y="0"/>
            <a:chExt cx="1195392" cy="80320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1195392" cy="803208"/>
            </a:xfrm>
            <a:custGeom>
              <a:avLst/>
              <a:gdLst/>
              <a:ahLst/>
              <a:cxnLst/>
              <a:rect l="l" t="t" r="r" b="b"/>
              <a:pathLst>
                <a:path w="1195392" h="803208">
                  <a:moveTo>
                    <a:pt x="992192" y="0"/>
                  </a:moveTo>
                  <a:cubicBezTo>
                    <a:pt x="1104416" y="0"/>
                    <a:pt x="1195392" y="179804"/>
                    <a:pt x="1195392" y="401604"/>
                  </a:cubicBezTo>
                  <a:cubicBezTo>
                    <a:pt x="1195392" y="623404"/>
                    <a:pt x="1104416" y="803208"/>
                    <a:pt x="992192" y="803208"/>
                  </a:cubicBezTo>
                  <a:lnTo>
                    <a:pt x="203200" y="803208"/>
                  </a:lnTo>
                  <a:cubicBezTo>
                    <a:pt x="90976" y="803208"/>
                    <a:pt x="0" y="623404"/>
                    <a:pt x="0" y="401604"/>
                  </a:cubicBezTo>
                  <a:cubicBezTo>
                    <a:pt x="0" y="179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-38100"/>
              <a:ext cx="1195392" cy="84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453090" y="3460601"/>
            <a:ext cx="5089202" cy="2424825"/>
            <a:chOff x="0" y="0"/>
            <a:chExt cx="1705897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705897" cy="812800"/>
            </a:xfrm>
            <a:custGeom>
              <a:avLst/>
              <a:gdLst/>
              <a:ahLst/>
              <a:cxnLst/>
              <a:rect l="l" t="t" r="r" b="b"/>
              <a:pathLst>
                <a:path w="1705897" h="812800">
                  <a:moveTo>
                    <a:pt x="852949" y="0"/>
                  </a:moveTo>
                  <a:cubicBezTo>
                    <a:pt x="381878" y="0"/>
                    <a:pt x="0" y="181951"/>
                    <a:pt x="0" y="406400"/>
                  </a:cubicBezTo>
                  <a:cubicBezTo>
                    <a:pt x="0" y="630849"/>
                    <a:pt x="381878" y="812800"/>
                    <a:pt x="852949" y="812800"/>
                  </a:cubicBezTo>
                  <a:cubicBezTo>
                    <a:pt x="1324019" y="812800"/>
                    <a:pt x="1705897" y="630849"/>
                    <a:pt x="1705897" y="406400"/>
                  </a:cubicBezTo>
                  <a:cubicBezTo>
                    <a:pt x="1705897" y="181951"/>
                    <a:pt x="1324019" y="0"/>
                    <a:pt x="852949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159928" y="38100"/>
              <a:ext cx="1386042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 rot="5400000">
            <a:off x="5193180" y="3455547"/>
            <a:ext cx="8026483" cy="5393158"/>
            <a:chOff x="0" y="0"/>
            <a:chExt cx="1195392" cy="803208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195392" cy="803208"/>
            </a:xfrm>
            <a:custGeom>
              <a:avLst/>
              <a:gdLst/>
              <a:ahLst/>
              <a:cxnLst/>
              <a:rect l="l" t="t" r="r" b="b"/>
              <a:pathLst>
                <a:path w="1195392" h="803208">
                  <a:moveTo>
                    <a:pt x="992192" y="0"/>
                  </a:moveTo>
                  <a:cubicBezTo>
                    <a:pt x="1104416" y="0"/>
                    <a:pt x="1195392" y="179804"/>
                    <a:pt x="1195392" y="401604"/>
                  </a:cubicBezTo>
                  <a:cubicBezTo>
                    <a:pt x="1195392" y="623404"/>
                    <a:pt x="1104416" y="803208"/>
                    <a:pt x="992192" y="803208"/>
                  </a:cubicBezTo>
                  <a:lnTo>
                    <a:pt x="203200" y="803208"/>
                  </a:lnTo>
                  <a:cubicBezTo>
                    <a:pt x="90976" y="803208"/>
                    <a:pt x="0" y="623404"/>
                    <a:pt x="0" y="401604"/>
                  </a:cubicBezTo>
                  <a:cubicBezTo>
                    <a:pt x="0" y="179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0" y="-38100"/>
              <a:ext cx="1195392" cy="84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6782928" y="3477751"/>
            <a:ext cx="4846986" cy="2424825"/>
            <a:chOff x="0" y="0"/>
            <a:chExt cx="1624707" cy="81280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624707" cy="812800"/>
            </a:xfrm>
            <a:custGeom>
              <a:avLst/>
              <a:gdLst/>
              <a:ahLst/>
              <a:cxnLst/>
              <a:rect l="l" t="t" r="r" b="b"/>
              <a:pathLst>
                <a:path w="1624707" h="812800">
                  <a:moveTo>
                    <a:pt x="812353" y="0"/>
                  </a:moveTo>
                  <a:cubicBezTo>
                    <a:pt x="363703" y="0"/>
                    <a:pt x="0" y="181951"/>
                    <a:pt x="0" y="406400"/>
                  </a:cubicBezTo>
                  <a:cubicBezTo>
                    <a:pt x="0" y="630849"/>
                    <a:pt x="363703" y="812800"/>
                    <a:pt x="812353" y="812800"/>
                  </a:cubicBezTo>
                  <a:cubicBezTo>
                    <a:pt x="1261004" y="812800"/>
                    <a:pt x="1624707" y="630849"/>
                    <a:pt x="1624707" y="406400"/>
                  </a:cubicBezTo>
                  <a:cubicBezTo>
                    <a:pt x="1624707" y="181951"/>
                    <a:pt x="1261004" y="0"/>
                    <a:pt x="812353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152316" y="38100"/>
              <a:ext cx="13200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 rot="5400000">
            <a:off x="11401910" y="3438396"/>
            <a:ext cx="8026483" cy="5393158"/>
            <a:chOff x="0" y="0"/>
            <a:chExt cx="1195392" cy="80320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95392" cy="803208"/>
            </a:xfrm>
            <a:custGeom>
              <a:avLst/>
              <a:gdLst/>
              <a:ahLst/>
              <a:cxnLst/>
              <a:rect l="l" t="t" r="r" b="b"/>
              <a:pathLst>
                <a:path w="1195392" h="803208">
                  <a:moveTo>
                    <a:pt x="992192" y="0"/>
                  </a:moveTo>
                  <a:cubicBezTo>
                    <a:pt x="1104416" y="0"/>
                    <a:pt x="1195392" y="179804"/>
                    <a:pt x="1195392" y="401604"/>
                  </a:cubicBezTo>
                  <a:cubicBezTo>
                    <a:pt x="1195392" y="623404"/>
                    <a:pt x="1104416" y="803208"/>
                    <a:pt x="992192" y="803208"/>
                  </a:cubicBezTo>
                  <a:lnTo>
                    <a:pt x="203200" y="803208"/>
                  </a:lnTo>
                  <a:cubicBezTo>
                    <a:pt x="90976" y="803208"/>
                    <a:pt x="0" y="623404"/>
                    <a:pt x="0" y="401604"/>
                  </a:cubicBezTo>
                  <a:cubicBezTo>
                    <a:pt x="0" y="179804"/>
                    <a:pt x="90976" y="0"/>
                    <a:pt x="203200" y="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0" y="-38100"/>
              <a:ext cx="1195392" cy="8413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13021382" y="3460601"/>
            <a:ext cx="4846986" cy="2424825"/>
            <a:chOff x="0" y="0"/>
            <a:chExt cx="1624707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1624707" cy="812800"/>
            </a:xfrm>
            <a:custGeom>
              <a:avLst/>
              <a:gdLst/>
              <a:ahLst/>
              <a:cxnLst/>
              <a:rect l="l" t="t" r="r" b="b"/>
              <a:pathLst>
                <a:path w="1624707" h="812800">
                  <a:moveTo>
                    <a:pt x="812353" y="0"/>
                  </a:moveTo>
                  <a:cubicBezTo>
                    <a:pt x="363703" y="0"/>
                    <a:pt x="0" y="181951"/>
                    <a:pt x="0" y="406400"/>
                  </a:cubicBezTo>
                  <a:cubicBezTo>
                    <a:pt x="0" y="630849"/>
                    <a:pt x="363703" y="812800"/>
                    <a:pt x="812353" y="812800"/>
                  </a:cubicBezTo>
                  <a:cubicBezTo>
                    <a:pt x="1261004" y="812800"/>
                    <a:pt x="1624707" y="630849"/>
                    <a:pt x="1624707" y="406400"/>
                  </a:cubicBezTo>
                  <a:cubicBezTo>
                    <a:pt x="1624707" y="181951"/>
                    <a:pt x="1261004" y="0"/>
                    <a:pt x="812353" y="0"/>
                  </a:cubicBezTo>
                  <a:close/>
                </a:path>
              </a:pathLst>
            </a:custGeom>
            <a:solidFill>
              <a:srgbClr val="FB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152316" y="38100"/>
              <a:ext cx="1320074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1989521" y="3695732"/>
            <a:ext cx="2453052" cy="1950176"/>
          </a:xfrm>
          <a:custGeom>
            <a:avLst/>
            <a:gdLst/>
            <a:ahLst/>
            <a:cxnLst/>
            <a:rect l="l" t="t" r="r" b="b"/>
            <a:pathLst>
              <a:path w="2453052" h="1950176">
                <a:moveTo>
                  <a:pt x="0" y="0"/>
                </a:moveTo>
                <a:lnTo>
                  <a:pt x="2453051" y="0"/>
                </a:lnTo>
                <a:lnTo>
                  <a:pt x="2453051" y="1950176"/>
                </a:lnTo>
                <a:lnTo>
                  <a:pt x="0" y="195017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Freeform 25"/>
          <p:cNvSpPr/>
          <p:nvPr/>
        </p:nvSpPr>
        <p:spPr>
          <a:xfrm>
            <a:off x="8258971" y="3603616"/>
            <a:ext cx="2075005" cy="2059442"/>
          </a:xfrm>
          <a:custGeom>
            <a:avLst/>
            <a:gdLst/>
            <a:ahLst/>
            <a:cxnLst/>
            <a:rect l="l" t="t" r="r" b="b"/>
            <a:pathLst>
              <a:path w="2075005" h="2059442">
                <a:moveTo>
                  <a:pt x="0" y="0"/>
                </a:moveTo>
                <a:lnTo>
                  <a:pt x="2075005" y="0"/>
                </a:lnTo>
                <a:lnTo>
                  <a:pt x="2075005" y="2059443"/>
                </a:lnTo>
                <a:lnTo>
                  <a:pt x="0" y="205944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Freeform 26"/>
          <p:cNvSpPr/>
          <p:nvPr/>
        </p:nvSpPr>
        <p:spPr>
          <a:xfrm>
            <a:off x="14501042" y="3633545"/>
            <a:ext cx="1887664" cy="2057400"/>
          </a:xfrm>
          <a:custGeom>
            <a:avLst/>
            <a:gdLst/>
            <a:ahLst/>
            <a:cxnLst/>
            <a:rect l="l" t="t" r="r" b="b"/>
            <a:pathLst>
              <a:path w="1887664" h="2057400">
                <a:moveTo>
                  <a:pt x="0" y="0"/>
                </a:moveTo>
                <a:lnTo>
                  <a:pt x="1887665" y="0"/>
                </a:lnTo>
                <a:lnTo>
                  <a:pt x="1887665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687542" y="177841"/>
            <a:ext cx="7510061" cy="13215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852"/>
              </a:lnSpc>
            </a:pPr>
            <a:r>
              <a:rPr lang="en-US" sz="7752" b="1" spc="-310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Why it Matters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468153" y="2666392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Before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7931979" y="2683543"/>
            <a:ext cx="2728989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Now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13823027" y="2666392"/>
            <a:ext cx="3088867" cy="5231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78"/>
              </a:lnSpc>
            </a:pPr>
            <a:r>
              <a:rPr lang="en-US" sz="3601" b="1" spc="-108">
                <a:solidFill>
                  <a:srgbClr val="FFFFFF"/>
                </a:solidFill>
                <a:latin typeface="Open Sauce Bold"/>
                <a:ea typeface="Open Sauce Bold"/>
                <a:cs typeface="Open Sauce Bold"/>
                <a:sym typeface="Open Sauce Bold"/>
              </a:rPr>
              <a:t>New System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687542" y="6085451"/>
            <a:ext cx="4338834" cy="335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8"/>
              </a:lnSpc>
              <a:spcBef>
                <a:spcPct val="0"/>
              </a:spcBef>
            </a:pPr>
            <a:r>
              <a:rPr lang="en-US" sz="3177" b="1" spc="-127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Officials manually searched for connections between records, which was time-consuming &amp; sometimes inaccurate. 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6782928" y="6102602"/>
            <a:ext cx="5120072" cy="2233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8"/>
              </a:lnSpc>
              <a:spcBef>
                <a:spcPct val="0"/>
              </a:spcBef>
            </a:pPr>
            <a:r>
              <a:rPr lang="en-US" sz="3177" b="1" spc="-127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AI finds patterns, flag risks, and ensures better responses, leading to safer outcomes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3021382" y="6068300"/>
            <a:ext cx="4846986" cy="33578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48"/>
              </a:lnSpc>
              <a:spcBef>
                <a:spcPct val="0"/>
              </a:spcBef>
            </a:pPr>
            <a:r>
              <a:rPr lang="en-US" sz="3177" b="1" spc="-127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Makes Alexandria’s public safety data more accurate, accessible, and useful, ultimately helping to better serve and protect residents.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615096" y="2874516"/>
            <a:ext cx="12075080" cy="4696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290502" lvl="1" indent="-645251" algn="just">
              <a:lnSpc>
                <a:spcPts val="9444"/>
              </a:lnSpc>
              <a:buFont typeface="Arial"/>
              <a:buChar char="•"/>
            </a:pPr>
            <a:r>
              <a:rPr lang="en-US" sz="5977" b="1" spc="-239" dirty="0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Establish an AI Policy </a:t>
            </a:r>
          </a:p>
          <a:p>
            <a:pPr marL="1290502" lvl="1" indent="-645251" algn="just">
              <a:lnSpc>
                <a:spcPts val="9444"/>
              </a:lnSpc>
              <a:buFont typeface="Arial"/>
              <a:buChar char="•"/>
            </a:pPr>
            <a:r>
              <a:rPr lang="en-US" sz="5977" b="1" spc="-239" dirty="0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Experiment with AI </a:t>
            </a:r>
          </a:p>
          <a:p>
            <a:pPr marL="1290502" lvl="1" indent="-645251" algn="just">
              <a:lnSpc>
                <a:spcPts val="9444"/>
              </a:lnSpc>
              <a:buFont typeface="Arial"/>
              <a:buChar char="•"/>
            </a:pPr>
            <a:r>
              <a:rPr lang="en-US" sz="5977" b="1" spc="-239" dirty="0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Empower Your Innovators</a:t>
            </a:r>
          </a:p>
          <a:p>
            <a:pPr marL="1290502" lvl="1" indent="-645251" algn="just">
              <a:lnSpc>
                <a:spcPts val="9444"/>
              </a:lnSpc>
              <a:buFont typeface="Arial"/>
              <a:buChar char="•"/>
            </a:pPr>
            <a:r>
              <a:rPr lang="en-US" sz="5977" b="1" spc="-239" dirty="0">
                <a:solidFill>
                  <a:srgbClr val="FFFFFF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Share Your Success </a:t>
            </a:r>
          </a:p>
        </p:txBody>
      </p:sp>
      <p:sp>
        <p:nvSpPr>
          <p:cNvPr id="4" name="Freeform 4"/>
          <p:cNvSpPr/>
          <p:nvPr/>
        </p:nvSpPr>
        <p:spPr>
          <a:xfrm>
            <a:off x="12587340" y="1364103"/>
            <a:ext cx="5119502" cy="4114800"/>
          </a:xfrm>
          <a:custGeom>
            <a:avLst/>
            <a:gdLst/>
            <a:ahLst/>
            <a:cxnLst/>
            <a:rect l="l" t="t" r="r" b="b"/>
            <a:pathLst>
              <a:path w="5119502" h="4114800">
                <a:moveTo>
                  <a:pt x="0" y="0"/>
                </a:moveTo>
                <a:lnTo>
                  <a:pt x="5119502" y="0"/>
                </a:lnTo>
                <a:lnTo>
                  <a:pt x="5119502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1028700" y="1133475"/>
            <a:ext cx="16678142" cy="1263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3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Call to Action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081158" y="0"/>
            <a:ext cx="10206842" cy="10287000"/>
          </a:xfrm>
          <a:custGeom>
            <a:avLst/>
            <a:gdLst/>
            <a:ahLst/>
            <a:cxnLst/>
            <a:rect l="l" t="t" r="r" b="b"/>
            <a:pathLst>
              <a:path w="10206842" h="10287000">
                <a:moveTo>
                  <a:pt x="0" y="0"/>
                </a:moveTo>
                <a:lnTo>
                  <a:pt x="10206842" y="0"/>
                </a:lnTo>
                <a:lnTo>
                  <a:pt x="10206842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 rot="5400000">
            <a:off x="4850936" y="-4650911"/>
            <a:ext cx="1461807" cy="11163679"/>
            <a:chOff x="0" y="0"/>
            <a:chExt cx="660400" cy="5043412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60400" cy="5043412"/>
            </a:xfrm>
            <a:custGeom>
              <a:avLst/>
              <a:gdLst/>
              <a:ahLst/>
              <a:cxnLst/>
              <a:rect l="l" t="t" r="r" b="b"/>
              <a:pathLst>
                <a:path w="660400" h="5043412">
                  <a:moveTo>
                    <a:pt x="220252" y="19070"/>
                  </a:moveTo>
                  <a:cubicBezTo>
                    <a:pt x="254000" y="7556"/>
                    <a:pt x="292600" y="0"/>
                    <a:pt x="330378" y="0"/>
                  </a:cubicBezTo>
                  <a:cubicBezTo>
                    <a:pt x="368157" y="0"/>
                    <a:pt x="404509" y="6476"/>
                    <a:pt x="438009" y="17990"/>
                  </a:cubicBezTo>
                  <a:cubicBezTo>
                    <a:pt x="438723" y="18350"/>
                    <a:pt x="439435" y="18350"/>
                    <a:pt x="440148" y="18710"/>
                  </a:cubicBezTo>
                  <a:cubicBezTo>
                    <a:pt x="565955" y="64765"/>
                    <a:pt x="658618" y="186379"/>
                    <a:pt x="660400" y="422476"/>
                  </a:cubicBezTo>
                  <a:lnTo>
                    <a:pt x="660400" y="5043412"/>
                  </a:lnTo>
                  <a:lnTo>
                    <a:pt x="0" y="5043412"/>
                  </a:lnTo>
                  <a:lnTo>
                    <a:pt x="0" y="425905"/>
                  </a:lnTo>
                  <a:cubicBezTo>
                    <a:pt x="1782" y="185660"/>
                    <a:pt x="93019" y="64045"/>
                    <a:pt x="220252" y="19070"/>
                  </a:cubicBezTo>
                  <a:close/>
                </a:path>
              </a:pathLst>
            </a:custGeom>
            <a:solidFill>
              <a:srgbClr val="3366CC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79375"/>
              <a:ext cx="660400" cy="49640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608"/>
                </a:lnSpc>
              </a:pPr>
              <a:endParaRPr/>
            </a:p>
          </p:txBody>
        </p:sp>
      </p:grpSp>
      <p:sp>
        <p:nvSpPr>
          <p:cNvPr id="7" name="Freeform 7"/>
          <p:cNvSpPr/>
          <p:nvPr/>
        </p:nvSpPr>
        <p:spPr>
          <a:xfrm>
            <a:off x="299002" y="3266901"/>
            <a:ext cx="1392379" cy="835428"/>
          </a:xfrm>
          <a:custGeom>
            <a:avLst/>
            <a:gdLst/>
            <a:ahLst/>
            <a:cxnLst/>
            <a:rect l="l" t="t" r="r" b="b"/>
            <a:pathLst>
              <a:path w="1392379" h="835428">
                <a:moveTo>
                  <a:pt x="0" y="0"/>
                </a:moveTo>
                <a:lnTo>
                  <a:pt x="1392380" y="0"/>
                </a:lnTo>
                <a:lnTo>
                  <a:pt x="1392380" y="835427"/>
                </a:lnTo>
                <a:lnTo>
                  <a:pt x="0" y="8354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/>
          <p:cNvSpPr/>
          <p:nvPr/>
        </p:nvSpPr>
        <p:spPr>
          <a:xfrm>
            <a:off x="463196" y="4360081"/>
            <a:ext cx="1019552" cy="1270470"/>
          </a:xfrm>
          <a:custGeom>
            <a:avLst/>
            <a:gdLst/>
            <a:ahLst/>
            <a:cxnLst/>
            <a:rect l="l" t="t" r="r" b="b"/>
            <a:pathLst>
              <a:path w="1019552" h="1270470">
                <a:moveTo>
                  <a:pt x="0" y="0"/>
                </a:moveTo>
                <a:lnTo>
                  <a:pt x="1019552" y="0"/>
                </a:lnTo>
                <a:lnTo>
                  <a:pt x="1019552" y="1270470"/>
                </a:lnTo>
                <a:lnTo>
                  <a:pt x="0" y="127047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Freeform 9"/>
          <p:cNvSpPr/>
          <p:nvPr/>
        </p:nvSpPr>
        <p:spPr>
          <a:xfrm>
            <a:off x="508081" y="2126194"/>
            <a:ext cx="780612" cy="822780"/>
          </a:xfrm>
          <a:custGeom>
            <a:avLst/>
            <a:gdLst/>
            <a:ahLst/>
            <a:cxnLst/>
            <a:rect l="l" t="t" r="r" b="b"/>
            <a:pathLst>
              <a:path w="780612" h="822780">
                <a:moveTo>
                  <a:pt x="0" y="0"/>
                </a:moveTo>
                <a:lnTo>
                  <a:pt x="780613" y="0"/>
                </a:lnTo>
                <a:lnTo>
                  <a:pt x="780613" y="822780"/>
                </a:lnTo>
                <a:lnTo>
                  <a:pt x="0" y="82278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426783" y="7653968"/>
            <a:ext cx="1264598" cy="1008517"/>
          </a:xfrm>
          <a:custGeom>
            <a:avLst/>
            <a:gdLst/>
            <a:ahLst/>
            <a:cxnLst/>
            <a:rect l="l" t="t" r="r" b="b"/>
            <a:pathLst>
              <a:path w="1264598" h="1008517">
                <a:moveTo>
                  <a:pt x="0" y="0"/>
                </a:moveTo>
                <a:lnTo>
                  <a:pt x="1264598" y="0"/>
                </a:lnTo>
                <a:lnTo>
                  <a:pt x="1264598" y="1008517"/>
                </a:lnTo>
                <a:lnTo>
                  <a:pt x="0" y="100851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543537" y="5878201"/>
            <a:ext cx="958261" cy="1159771"/>
          </a:xfrm>
          <a:custGeom>
            <a:avLst/>
            <a:gdLst/>
            <a:ahLst/>
            <a:cxnLst/>
            <a:rect l="l" t="t" r="r" b="b"/>
            <a:pathLst>
              <a:path w="958261" h="1159771">
                <a:moveTo>
                  <a:pt x="0" y="0"/>
                </a:moveTo>
                <a:lnTo>
                  <a:pt x="958261" y="0"/>
                </a:lnTo>
                <a:lnTo>
                  <a:pt x="958261" y="1159771"/>
                </a:lnTo>
                <a:lnTo>
                  <a:pt x="0" y="115977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299002" y="276799"/>
            <a:ext cx="11951080" cy="11749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9668"/>
              </a:lnSpc>
            </a:pPr>
            <a:r>
              <a:rPr lang="en-US" sz="6906" b="1" spc="-276">
                <a:solidFill>
                  <a:srgbClr val="FFFFFF"/>
                </a:solidFill>
                <a:latin typeface="Lato 1 Bold"/>
                <a:ea typeface="Lato 1 Bold"/>
                <a:cs typeface="Lato 1 Bold"/>
                <a:sym typeface="Lato 1 Bold"/>
              </a:rPr>
              <a:t>Alexandria, VA - Quick Facts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954431" y="2232839"/>
            <a:ext cx="5460991" cy="65799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Est. 1749​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Pop. 160,000​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Part of DC Metro Area​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Independent City in a Dillon Rule State​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​</a:t>
            </a:r>
          </a:p>
          <a:p>
            <a:pPr algn="l">
              <a:lnSpc>
                <a:spcPts val="4742"/>
              </a:lnSpc>
            </a:pPr>
            <a:r>
              <a:rPr lang="en-US" sz="3411" b="1" spc="-136" dirty="0">
                <a:solidFill>
                  <a:srgbClr val="3366CC"/>
                </a:solidFill>
                <a:latin typeface="Open Sauce Medium"/>
                <a:ea typeface="Open Sauce Medium"/>
                <a:cs typeface="Open Sauce Medium"/>
                <a:sym typeface="Open Sauce Medium"/>
              </a:rPr>
              <a:t>Council-Manager form of government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355580"/>
          </a:xfrm>
          <a:custGeom>
            <a:avLst/>
            <a:gdLst/>
            <a:ahLst/>
            <a:cxnLst/>
            <a:rect l="l" t="t" r="r" b="b"/>
            <a:pathLst>
              <a:path w="18288000" h="10355580">
                <a:moveTo>
                  <a:pt x="0" y="0"/>
                </a:moveTo>
                <a:lnTo>
                  <a:pt x="18288000" y="0"/>
                </a:lnTo>
                <a:lnTo>
                  <a:pt x="18288000" y="10355580"/>
                </a:lnTo>
                <a:lnTo>
                  <a:pt x="0" y="103555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804929" y="2143101"/>
            <a:ext cx="16678142" cy="24622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63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Thank You and </a:t>
            </a:r>
          </a:p>
          <a:p>
            <a:pPr algn="ctr">
              <a:lnSpc>
                <a:spcPts val="9630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Connect with us!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609888" y="5612032"/>
            <a:ext cx="17068225" cy="29013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80"/>
              </a:lnSpc>
            </a:pPr>
            <a:r>
              <a:rPr lang="en-US" sz="6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Hillary.Orr@AlexandriaVA.gov</a:t>
            </a:r>
          </a:p>
          <a:p>
            <a:pPr algn="ctr">
              <a:lnSpc>
                <a:spcPts val="7680"/>
              </a:lnSpc>
            </a:pPr>
            <a:r>
              <a:rPr lang="en-US" sz="6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Vanetta.Pledger@AlexandriaVA.gov</a:t>
            </a:r>
          </a:p>
          <a:p>
            <a:pPr algn="ctr">
              <a:lnSpc>
                <a:spcPts val="7680"/>
              </a:lnSpc>
            </a:pPr>
            <a:r>
              <a:rPr lang="en-US" sz="6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Yon.Lambert@AlexandriaVA.gov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1427DA1B-56C7-A7E0-EFA9-717B125E5956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4500" y="645795"/>
            <a:ext cx="8572500" cy="1337310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B4F1389-3A7F-8CCE-2911-9B3824EFFCD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24822" y="866451"/>
            <a:ext cx="895998" cy="8959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1F09006B-C5A2-BAE6-8A28-0255F79AAEF9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52160" y="925830"/>
            <a:ext cx="1554480" cy="777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474DB2-3DE0-EE2C-68AB-84FBA1DF919C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52160" y="3857625"/>
            <a:ext cx="10972801" cy="257175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70C0"/>
                </a:solidFill>
              </a:rPr>
              <a:t>Which of the following best describes your role?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643AA3C-D025-B0B1-77BB-655C1C059DFA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52160" y="9461500"/>
            <a:ext cx="10972801" cy="7772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F2CB50AA-C106-9E2F-52D3-955BFCAF45A9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37360" y="3406140"/>
            <a:ext cx="3474720" cy="3474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61807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D659C48-4851-677C-227B-9123DEA0EF0A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4500" y="595274"/>
            <a:ext cx="8572500" cy="1337310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C40197-33E6-7FF6-8BEF-04C7306653B5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22" y="815931"/>
            <a:ext cx="895998" cy="895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29DC580-BC9E-0118-5D38-828BB51C4B64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925830"/>
            <a:ext cx="1554480" cy="6761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6FDCBCF-9490-5525-0944-003B9E5D9457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52160" y="3857625"/>
            <a:ext cx="10972801" cy="257175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70C0"/>
                </a:solidFill>
              </a:rPr>
              <a:t>How familiar are you with AI and its applications in your field?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CAD71AD-3444-F88F-A478-FAE88F6E4DB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52160" y="9461500"/>
            <a:ext cx="10972801" cy="6761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9A9F8121-CC0A-E6A6-D435-AB545B876060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737360" y="3406140"/>
            <a:ext cx="3474720" cy="3474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5185690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6AECC08A-EE11-5AFF-9923-989541AC31ED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4500" y="595274"/>
            <a:ext cx="8572500" cy="1337310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B1A4016-608F-2E7A-A7CE-92EB7E002ABF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4822" y="815931"/>
            <a:ext cx="895998" cy="89599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C45696B-A5DA-2421-E2FE-EE3D878C932E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160" y="925830"/>
            <a:ext cx="1554480" cy="6761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09C1AFE-5B6E-7D89-AE08-E2D23A8A533C}"/>
              </a:ext>
            </a:extLst>
          </p:cNvPr>
          <p:cNvPicPr>
            <a:picLocks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360" y="3406140"/>
            <a:ext cx="3474720" cy="347472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2070C2BE-E800-9D17-5B94-54961EF586B2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52160" y="3857625"/>
            <a:ext cx="10972801" cy="257175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>
                <a:solidFill>
                  <a:srgbClr val="0070C0"/>
                </a:solidFill>
              </a:rPr>
              <a:t>If you don’t use AI regularly, what is the biggest barrier?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2C1B7F7-1336-DB13-EC20-150F5C92DD75}"/>
              </a:ext>
            </a:extLst>
          </p:cNvPr>
          <p:cNvSpPr/>
          <p:nvPr>
            <p:custDataLst>
              <p:tags r:id="rId7"/>
            </p:custDataLst>
          </p:nvPr>
        </p:nvSpPr>
        <p:spPr>
          <a:xfrm>
            <a:off x="5852160" y="9461500"/>
            <a:ext cx="10972801" cy="6761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110692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EE16E2E-8FA7-56E5-F303-5212884642F4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9334500" y="645795"/>
            <a:ext cx="8572500" cy="1337310"/>
          </a:xfrm>
          <a:prstGeom prst="roundRect">
            <a:avLst/>
          </a:prstGeom>
          <a:solidFill>
            <a:srgbClr val="F4F4F4"/>
          </a:solidFill>
          <a:ln w="25400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17500" rIns="1143000" rtlCol="0" anchor="ctr">
            <a:normAutofit/>
          </a:bodyPr>
          <a:lstStyle/>
          <a:p>
            <a:r>
              <a:rPr lang="en-US" sz="2000">
                <a:solidFill>
                  <a:srgbClr val="5B5B5B"/>
                </a:solidFill>
              </a:rPr>
              <a:t>Please download and install the Slido app on all computers you use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675BDB97-C1BC-56B6-AFEE-12BF4D37A112}"/>
              </a:ext>
            </a:extLst>
          </p:cNvPr>
          <p:cNvPicPr>
            <a:picLocks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6524822" y="866451"/>
            <a:ext cx="895998" cy="895998"/>
          </a:xfrm>
          <a:prstGeom prst="rect">
            <a:avLst/>
          </a:prstGeom>
        </p:spPr>
      </p:pic>
      <p:pic>
        <p:nvPicPr>
          <p:cNvPr id="6" name="Graphic 5">
            <a:extLst>
              <a:ext uri="{FF2B5EF4-FFF2-40B4-BE49-F238E27FC236}">
                <a16:creationId xmlns:a16="http://schemas.microsoft.com/office/drawing/2014/main" id="{46F9FC2A-C232-2C29-A9DE-1EB86F131BDD}"/>
              </a:ext>
            </a:extLst>
          </p:cNvPr>
          <p:cNvPicPr>
            <a:picLocks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852160" y="925830"/>
            <a:ext cx="1554480" cy="77724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9AE3140-69DD-1F8D-98E9-CF196FDBAAF2}"/>
              </a:ext>
            </a:extLst>
          </p:cNvPr>
          <p:cNvSpPr/>
          <p:nvPr>
            <p:custDataLst>
              <p:tags r:id="rId5"/>
            </p:custDataLst>
          </p:nvPr>
        </p:nvSpPr>
        <p:spPr>
          <a:xfrm>
            <a:off x="5852160" y="3857625"/>
            <a:ext cx="10972801" cy="2571750"/>
          </a:xfrm>
          <a:prstGeom prst="rect">
            <a:avLst/>
          </a:prstGeom>
          <a:noFill/>
          <a:ln w="25400" cap="flat" cmpd="sng" algn="ctr">
            <a:solidFill>
              <a:srgbClr val="FFFFFF"/>
            </a:solidFill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>
                <a:solidFill>
                  <a:srgbClr val="0070C0"/>
                </a:solidFill>
              </a:rPr>
              <a:t>What is your favorite prompt??</a:t>
            </a:r>
            <a:endParaRPr lang="en-US" sz="4000" b="1" dirty="0">
              <a:solidFill>
                <a:srgbClr val="0070C0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F297426-B66B-67CB-C5C8-8A235FD05BB9}"/>
              </a:ext>
            </a:extLst>
          </p:cNvPr>
          <p:cNvSpPr/>
          <p:nvPr>
            <p:custDataLst>
              <p:tags r:id="rId6"/>
            </p:custDataLst>
          </p:nvPr>
        </p:nvSpPr>
        <p:spPr>
          <a:xfrm>
            <a:off x="5852160" y="9461500"/>
            <a:ext cx="10972801" cy="77724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15000"/>
                  </a:schemeClr>
                </a:solidFill>
                <a:prstDash val="solid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r>
              <a:rPr lang="en-US" sz="2200" b="1">
                <a:solidFill>
                  <a:srgbClr val="5B5B5B"/>
                </a:solidFill>
              </a:rPr>
              <a:t>ⓘ</a:t>
            </a:r>
            <a:r>
              <a:rPr lang="en-US" sz="2000">
                <a:solidFill>
                  <a:srgbClr val="5B5B5B"/>
                </a:solidFill>
              </a:rPr>
              <a:t> Start presenting to display the poll results on this slide.</a:t>
            </a: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828B7883-4085-1D7A-B744-CA17BC36FFF6}"/>
              </a:ext>
            </a:extLst>
          </p:cNvPr>
          <p:cNvPicPr>
            <a:picLocks/>
          </p:cNvPicPr>
          <p:nvPr>
            <p:custDataLst>
              <p:tags r:id="rId7"/>
            </p:custDataLst>
          </p:nvPr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737360" y="3406140"/>
            <a:ext cx="3474720" cy="347472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434171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139895" y="-186006"/>
            <a:ext cx="18633760" cy="10434906"/>
          </a:xfrm>
          <a:custGeom>
            <a:avLst/>
            <a:gdLst/>
            <a:ahLst/>
            <a:cxnLst/>
            <a:rect l="l" t="t" r="r" b="b"/>
            <a:pathLst>
              <a:path w="18633760" h="10434906">
                <a:moveTo>
                  <a:pt x="0" y="0"/>
                </a:moveTo>
                <a:lnTo>
                  <a:pt x="18633760" y="0"/>
                </a:lnTo>
                <a:lnTo>
                  <a:pt x="18633760" y="10434906"/>
                </a:lnTo>
                <a:lnTo>
                  <a:pt x="0" y="1043490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/>
          <p:cNvGrpSpPr/>
          <p:nvPr/>
        </p:nvGrpSpPr>
        <p:grpSpPr>
          <a:xfrm>
            <a:off x="9363200" y="2914381"/>
            <a:ext cx="8265973" cy="2079473"/>
            <a:chOff x="0" y="0"/>
            <a:chExt cx="1861452" cy="468286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861452" cy="468286"/>
            </a:xfrm>
            <a:custGeom>
              <a:avLst/>
              <a:gdLst/>
              <a:ahLst/>
              <a:cxnLst/>
              <a:rect l="l" t="t" r="r" b="b"/>
              <a:pathLst>
                <a:path w="1861452" h="468286">
                  <a:moveTo>
                    <a:pt x="3746" y="0"/>
                  </a:moveTo>
                  <a:lnTo>
                    <a:pt x="1857705" y="0"/>
                  </a:lnTo>
                  <a:cubicBezTo>
                    <a:pt x="1859775" y="0"/>
                    <a:pt x="1861452" y="1677"/>
                    <a:pt x="1861452" y="3746"/>
                  </a:cubicBezTo>
                  <a:lnTo>
                    <a:pt x="1861452" y="464540"/>
                  </a:lnTo>
                  <a:cubicBezTo>
                    <a:pt x="1861452" y="466609"/>
                    <a:pt x="1859775" y="468286"/>
                    <a:pt x="1857705" y="468286"/>
                  </a:cubicBezTo>
                  <a:lnTo>
                    <a:pt x="3746" y="468286"/>
                  </a:lnTo>
                  <a:cubicBezTo>
                    <a:pt x="1677" y="468286"/>
                    <a:pt x="0" y="466609"/>
                    <a:pt x="0" y="464540"/>
                  </a:cubicBezTo>
                  <a:lnTo>
                    <a:pt x="0" y="3746"/>
                  </a:lnTo>
                  <a:cubicBezTo>
                    <a:pt x="0" y="1677"/>
                    <a:pt x="1677" y="0"/>
                    <a:pt x="3746" y="0"/>
                  </a:cubicBezTo>
                  <a:close/>
                </a:path>
              </a:pathLst>
            </a:custGeom>
            <a:solidFill>
              <a:srgbClr val="233E8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1861452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952214" y="2914381"/>
            <a:ext cx="2532218" cy="2291131"/>
          </a:xfrm>
          <a:custGeom>
            <a:avLst/>
            <a:gdLst/>
            <a:ahLst/>
            <a:cxnLst/>
            <a:rect l="l" t="t" r="r" b="b"/>
            <a:pathLst>
              <a:path w="2532218" h="2291131">
                <a:moveTo>
                  <a:pt x="0" y="0"/>
                </a:moveTo>
                <a:lnTo>
                  <a:pt x="2532218" y="0"/>
                </a:lnTo>
                <a:lnTo>
                  <a:pt x="2532218" y="2291131"/>
                </a:lnTo>
                <a:lnTo>
                  <a:pt x="0" y="2291131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/>
          <p:cNvGrpSpPr/>
          <p:nvPr/>
        </p:nvGrpSpPr>
        <p:grpSpPr>
          <a:xfrm>
            <a:off x="9309043" y="5412489"/>
            <a:ext cx="8320129" cy="2079473"/>
            <a:chOff x="0" y="0"/>
            <a:chExt cx="1873648" cy="468286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3648" cy="468286"/>
            </a:xfrm>
            <a:custGeom>
              <a:avLst/>
              <a:gdLst/>
              <a:ahLst/>
              <a:cxnLst/>
              <a:rect l="l" t="t" r="r" b="b"/>
              <a:pathLst>
                <a:path w="1873648" h="468286">
                  <a:moveTo>
                    <a:pt x="3722" y="0"/>
                  </a:moveTo>
                  <a:lnTo>
                    <a:pt x="1869926" y="0"/>
                  </a:lnTo>
                  <a:cubicBezTo>
                    <a:pt x="1870913" y="0"/>
                    <a:pt x="1871860" y="392"/>
                    <a:pt x="1872558" y="1090"/>
                  </a:cubicBezTo>
                  <a:cubicBezTo>
                    <a:pt x="1873255" y="1788"/>
                    <a:pt x="1873648" y="2735"/>
                    <a:pt x="1873648" y="3722"/>
                  </a:cubicBezTo>
                  <a:lnTo>
                    <a:pt x="1873648" y="464564"/>
                  </a:lnTo>
                  <a:cubicBezTo>
                    <a:pt x="1873648" y="466619"/>
                    <a:pt x="1871981" y="468286"/>
                    <a:pt x="1869926" y="468286"/>
                  </a:cubicBezTo>
                  <a:lnTo>
                    <a:pt x="3722" y="468286"/>
                  </a:lnTo>
                  <a:cubicBezTo>
                    <a:pt x="1666" y="468286"/>
                    <a:pt x="0" y="466619"/>
                    <a:pt x="0" y="464564"/>
                  </a:cubicBezTo>
                  <a:lnTo>
                    <a:pt x="0" y="3722"/>
                  </a:lnTo>
                  <a:cubicBezTo>
                    <a:pt x="0" y="1666"/>
                    <a:pt x="1666" y="0"/>
                    <a:pt x="3722" y="0"/>
                  </a:cubicBezTo>
                  <a:close/>
                </a:path>
              </a:pathLst>
            </a:custGeom>
            <a:solidFill>
              <a:srgbClr val="00A0DD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38100"/>
              <a:ext cx="1873648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6830982" y="5377744"/>
            <a:ext cx="2532218" cy="2291131"/>
          </a:xfrm>
          <a:custGeom>
            <a:avLst/>
            <a:gdLst/>
            <a:ahLst/>
            <a:cxnLst/>
            <a:rect l="l" t="t" r="r" b="b"/>
            <a:pathLst>
              <a:path w="2532218" h="2291131">
                <a:moveTo>
                  <a:pt x="0" y="0"/>
                </a:moveTo>
                <a:lnTo>
                  <a:pt x="2532218" y="0"/>
                </a:lnTo>
                <a:lnTo>
                  <a:pt x="2532218" y="2291131"/>
                </a:lnTo>
                <a:lnTo>
                  <a:pt x="0" y="229113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1" name="Group 11"/>
          <p:cNvGrpSpPr/>
          <p:nvPr/>
        </p:nvGrpSpPr>
        <p:grpSpPr>
          <a:xfrm>
            <a:off x="9274187" y="8040350"/>
            <a:ext cx="8485172" cy="2079473"/>
            <a:chOff x="0" y="0"/>
            <a:chExt cx="1910814" cy="46828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910815" cy="468286"/>
            </a:xfrm>
            <a:custGeom>
              <a:avLst/>
              <a:gdLst/>
              <a:ahLst/>
              <a:cxnLst/>
              <a:rect l="l" t="t" r="r" b="b"/>
              <a:pathLst>
                <a:path w="1910815" h="468286">
                  <a:moveTo>
                    <a:pt x="3650" y="0"/>
                  </a:moveTo>
                  <a:lnTo>
                    <a:pt x="1907165" y="0"/>
                  </a:lnTo>
                  <a:cubicBezTo>
                    <a:pt x="1909181" y="0"/>
                    <a:pt x="1910815" y="1634"/>
                    <a:pt x="1910815" y="3650"/>
                  </a:cubicBezTo>
                  <a:lnTo>
                    <a:pt x="1910815" y="464636"/>
                  </a:lnTo>
                  <a:cubicBezTo>
                    <a:pt x="1910815" y="466652"/>
                    <a:pt x="1909181" y="468286"/>
                    <a:pt x="1907165" y="468286"/>
                  </a:cubicBezTo>
                  <a:lnTo>
                    <a:pt x="3650" y="468286"/>
                  </a:lnTo>
                  <a:cubicBezTo>
                    <a:pt x="1634" y="468286"/>
                    <a:pt x="0" y="466652"/>
                    <a:pt x="0" y="464636"/>
                  </a:cubicBezTo>
                  <a:lnTo>
                    <a:pt x="0" y="3650"/>
                  </a:lnTo>
                  <a:cubicBezTo>
                    <a:pt x="0" y="1634"/>
                    <a:pt x="1634" y="0"/>
                    <a:pt x="3650" y="0"/>
                  </a:cubicBezTo>
                  <a:close/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38100"/>
              <a:ext cx="1910814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ts val="307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6776825" y="7830800"/>
            <a:ext cx="2532218" cy="2291131"/>
          </a:xfrm>
          <a:custGeom>
            <a:avLst/>
            <a:gdLst/>
            <a:ahLst/>
            <a:cxnLst/>
            <a:rect l="l" t="t" r="r" b="b"/>
            <a:pathLst>
              <a:path w="2532218" h="2291131">
                <a:moveTo>
                  <a:pt x="0" y="0"/>
                </a:moveTo>
                <a:lnTo>
                  <a:pt x="2532218" y="0"/>
                </a:lnTo>
                <a:lnTo>
                  <a:pt x="2532218" y="2291130"/>
                </a:lnTo>
                <a:lnTo>
                  <a:pt x="0" y="22911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Freeform 15"/>
          <p:cNvSpPr/>
          <p:nvPr/>
        </p:nvSpPr>
        <p:spPr>
          <a:xfrm>
            <a:off x="17476217" y="307089"/>
            <a:ext cx="566284" cy="343310"/>
          </a:xfrm>
          <a:custGeom>
            <a:avLst/>
            <a:gdLst/>
            <a:ahLst/>
            <a:cxnLst/>
            <a:rect l="l" t="t" r="r" b="b"/>
            <a:pathLst>
              <a:path w="566284" h="343310">
                <a:moveTo>
                  <a:pt x="0" y="0"/>
                </a:moveTo>
                <a:lnTo>
                  <a:pt x="566285" y="0"/>
                </a:lnTo>
                <a:lnTo>
                  <a:pt x="566285" y="343310"/>
                </a:lnTo>
                <a:lnTo>
                  <a:pt x="0" y="34331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9309043" y="378173"/>
            <a:ext cx="8320129" cy="2079473"/>
            <a:chOff x="0" y="0"/>
            <a:chExt cx="1873648" cy="46828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873648" cy="468286"/>
            </a:xfrm>
            <a:custGeom>
              <a:avLst/>
              <a:gdLst/>
              <a:ahLst/>
              <a:cxnLst/>
              <a:rect l="l" t="t" r="r" b="b"/>
              <a:pathLst>
                <a:path w="1873648" h="468286">
                  <a:moveTo>
                    <a:pt x="3722" y="0"/>
                  </a:moveTo>
                  <a:lnTo>
                    <a:pt x="1869926" y="0"/>
                  </a:lnTo>
                  <a:cubicBezTo>
                    <a:pt x="1870913" y="0"/>
                    <a:pt x="1871860" y="392"/>
                    <a:pt x="1872558" y="1090"/>
                  </a:cubicBezTo>
                  <a:cubicBezTo>
                    <a:pt x="1873255" y="1788"/>
                    <a:pt x="1873648" y="2735"/>
                    <a:pt x="1873648" y="3722"/>
                  </a:cubicBezTo>
                  <a:lnTo>
                    <a:pt x="1873648" y="464564"/>
                  </a:lnTo>
                  <a:cubicBezTo>
                    <a:pt x="1873648" y="466619"/>
                    <a:pt x="1871981" y="468286"/>
                    <a:pt x="1869926" y="468286"/>
                  </a:cubicBezTo>
                  <a:lnTo>
                    <a:pt x="3722" y="468286"/>
                  </a:lnTo>
                  <a:cubicBezTo>
                    <a:pt x="1666" y="468286"/>
                    <a:pt x="0" y="466619"/>
                    <a:pt x="0" y="464564"/>
                  </a:cubicBezTo>
                  <a:lnTo>
                    <a:pt x="0" y="3722"/>
                  </a:lnTo>
                  <a:cubicBezTo>
                    <a:pt x="0" y="1666"/>
                    <a:pt x="1666" y="0"/>
                    <a:pt x="3722" y="0"/>
                  </a:cubicBezTo>
                  <a:close/>
                </a:path>
              </a:pathLst>
            </a:custGeom>
            <a:solidFill>
              <a:srgbClr val="0F225B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38100"/>
              <a:ext cx="1873648" cy="5063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07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6830982" y="421854"/>
            <a:ext cx="2532218" cy="2291131"/>
          </a:xfrm>
          <a:custGeom>
            <a:avLst/>
            <a:gdLst/>
            <a:ahLst/>
            <a:cxnLst/>
            <a:rect l="l" t="t" r="r" b="b"/>
            <a:pathLst>
              <a:path w="2532218" h="2291131">
                <a:moveTo>
                  <a:pt x="0" y="0"/>
                </a:moveTo>
                <a:lnTo>
                  <a:pt x="2532218" y="0"/>
                </a:lnTo>
                <a:lnTo>
                  <a:pt x="2532218" y="2291131"/>
                </a:lnTo>
                <a:lnTo>
                  <a:pt x="0" y="2291131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 r="-38931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0" name="Freeform 20"/>
          <p:cNvSpPr/>
          <p:nvPr/>
        </p:nvSpPr>
        <p:spPr>
          <a:xfrm>
            <a:off x="7404492" y="1160380"/>
            <a:ext cx="1042187" cy="763402"/>
          </a:xfrm>
          <a:custGeom>
            <a:avLst/>
            <a:gdLst/>
            <a:ahLst/>
            <a:cxnLst/>
            <a:rect l="l" t="t" r="r" b="b"/>
            <a:pathLst>
              <a:path w="1042187" h="763402">
                <a:moveTo>
                  <a:pt x="0" y="0"/>
                </a:moveTo>
                <a:lnTo>
                  <a:pt x="1042187" y="0"/>
                </a:lnTo>
                <a:lnTo>
                  <a:pt x="1042187" y="763401"/>
                </a:lnTo>
                <a:lnTo>
                  <a:pt x="0" y="763401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Freeform 21"/>
          <p:cNvSpPr/>
          <p:nvPr/>
        </p:nvSpPr>
        <p:spPr>
          <a:xfrm>
            <a:off x="7398306" y="3323941"/>
            <a:ext cx="1397568" cy="1397568"/>
          </a:xfrm>
          <a:custGeom>
            <a:avLst/>
            <a:gdLst/>
            <a:ahLst/>
            <a:cxnLst/>
            <a:rect l="l" t="t" r="r" b="b"/>
            <a:pathLst>
              <a:path w="1397568" h="1397568">
                <a:moveTo>
                  <a:pt x="0" y="0"/>
                </a:moveTo>
                <a:lnTo>
                  <a:pt x="1397569" y="0"/>
                </a:lnTo>
                <a:lnTo>
                  <a:pt x="1397569" y="1397569"/>
                </a:lnTo>
                <a:lnTo>
                  <a:pt x="0" y="139756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Freeform 22"/>
          <p:cNvSpPr/>
          <p:nvPr/>
        </p:nvSpPr>
        <p:spPr>
          <a:xfrm>
            <a:off x="7377315" y="5965853"/>
            <a:ext cx="1331239" cy="1114912"/>
          </a:xfrm>
          <a:custGeom>
            <a:avLst/>
            <a:gdLst/>
            <a:ahLst/>
            <a:cxnLst/>
            <a:rect l="l" t="t" r="r" b="b"/>
            <a:pathLst>
              <a:path w="1331239" h="1114912">
                <a:moveTo>
                  <a:pt x="0" y="0"/>
                </a:moveTo>
                <a:lnTo>
                  <a:pt x="1331239" y="0"/>
                </a:lnTo>
                <a:lnTo>
                  <a:pt x="1331239" y="1114913"/>
                </a:lnTo>
                <a:lnTo>
                  <a:pt x="0" y="1114913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3" name="Freeform 23"/>
          <p:cNvSpPr/>
          <p:nvPr/>
        </p:nvSpPr>
        <p:spPr>
          <a:xfrm>
            <a:off x="7398306" y="8535080"/>
            <a:ext cx="1240703" cy="930527"/>
          </a:xfrm>
          <a:custGeom>
            <a:avLst/>
            <a:gdLst/>
            <a:ahLst/>
            <a:cxnLst/>
            <a:rect l="l" t="t" r="r" b="b"/>
            <a:pathLst>
              <a:path w="1240703" h="930527">
                <a:moveTo>
                  <a:pt x="0" y="0"/>
                </a:moveTo>
                <a:lnTo>
                  <a:pt x="1240704" y="0"/>
                </a:lnTo>
                <a:lnTo>
                  <a:pt x="1240704" y="930527"/>
                </a:lnTo>
                <a:lnTo>
                  <a:pt x="0" y="930527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499009" y="196"/>
            <a:ext cx="5646173" cy="474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The WHY behind the WHAT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9672663" y="3359281"/>
            <a:ext cx="6750145" cy="13578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237"/>
              </a:lnSpc>
            </a:pPr>
            <a:r>
              <a:rPr lang="en-US" sz="5399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AI as high priority for service delivery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9484432" y="630192"/>
            <a:ext cx="6833264" cy="16706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4320"/>
              </a:lnSpc>
            </a:pPr>
            <a:r>
              <a:rPr lang="en-US" sz="45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 AI utilization is a low priority for their local government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450287" y="712521"/>
            <a:ext cx="1945042" cy="117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66"/>
              </a:lnSpc>
            </a:pPr>
            <a:r>
              <a:rPr lang="en-US" sz="6976" b="1" spc="292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48%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6207179" y="3328267"/>
            <a:ext cx="1269038" cy="11202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296"/>
              </a:lnSpc>
            </a:pPr>
            <a:r>
              <a:rPr lang="en-US" sz="6640" b="1" spc="278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6%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14460066" y="5912042"/>
            <a:ext cx="3016151" cy="10589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8641"/>
              </a:lnSpc>
            </a:pPr>
            <a:r>
              <a:rPr lang="en-US" sz="6172" b="1" spc="259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77%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67551" y="5798938"/>
            <a:ext cx="6750145" cy="1420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431"/>
              </a:lnSpc>
            </a:pPr>
            <a:r>
              <a:rPr lang="en-US" sz="5599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AI awareness as significant barrier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5531175" y="8292185"/>
            <a:ext cx="1945042" cy="11734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9766"/>
              </a:lnSpc>
            </a:pPr>
            <a:r>
              <a:rPr lang="en-US" sz="6976" b="1" spc="292">
                <a:solidFill>
                  <a:srgbClr val="0F225B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55%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9484432" y="8469280"/>
            <a:ext cx="6141244" cy="1335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5140"/>
              </a:lnSpc>
            </a:pPr>
            <a:r>
              <a:rPr lang="en-US" sz="5299" b="1">
                <a:solidFill>
                  <a:srgbClr val="0F225B"/>
                </a:solidFill>
                <a:latin typeface="Lato 2 Bold"/>
                <a:ea typeface="Lato 2 Bold"/>
                <a:cs typeface="Lato 2 Bold"/>
                <a:sym typeface="Lato 2 Bold"/>
              </a:rPr>
              <a:t>Best for resident engagement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369643" cy="10287000"/>
          </a:xfrm>
          <a:custGeom>
            <a:avLst/>
            <a:gdLst/>
            <a:ahLst/>
            <a:cxnLst/>
            <a:rect l="l" t="t" r="r" b="b"/>
            <a:pathLst>
              <a:path w="18369643" h="10287000">
                <a:moveTo>
                  <a:pt x="0" y="0"/>
                </a:moveTo>
                <a:lnTo>
                  <a:pt x="18369643" y="0"/>
                </a:lnTo>
                <a:lnTo>
                  <a:pt x="18369643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500941" y="2955152"/>
            <a:ext cx="7695548" cy="4655807"/>
          </a:xfrm>
          <a:custGeom>
            <a:avLst/>
            <a:gdLst/>
            <a:ahLst/>
            <a:cxnLst/>
            <a:rect l="l" t="t" r="r" b="b"/>
            <a:pathLst>
              <a:path w="7695548" h="4655807">
                <a:moveTo>
                  <a:pt x="0" y="0"/>
                </a:moveTo>
                <a:lnTo>
                  <a:pt x="7695548" y="0"/>
                </a:lnTo>
                <a:lnTo>
                  <a:pt x="7695548" y="4655806"/>
                </a:lnTo>
                <a:lnTo>
                  <a:pt x="0" y="4655806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1028700" y="254000"/>
            <a:ext cx="16678142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2599"/>
              </a:lnSpc>
            </a:pPr>
            <a:r>
              <a:rPr lang="en-US" sz="9000" b="1">
                <a:solidFill>
                  <a:srgbClr val="FFFFFF"/>
                </a:solidFill>
                <a:latin typeface="Lato 2 Bold"/>
                <a:ea typeface="Lato 2 Bold"/>
                <a:cs typeface="Lato 2 Bold"/>
                <a:sym typeface="Lato 2 Bold"/>
              </a:rPr>
              <a:t>Two Paths...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8351096" y="1510296"/>
            <a:ext cx="9936904" cy="37727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7"/>
              </a:lnSpc>
            </a:pPr>
            <a:r>
              <a:rPr lang="en-US" sz="6976" b="1" spc="292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AI for Optimization 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strengthens internal operations by streamlining and automating processes for speed, cost savings, and efficiency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increases organizational efficiency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enhances productivity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8472324" y="5739639"/>
            <a:ext cx="9450137" cy="31631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487"/>
              </a:lnSpc>
            </a:pPr>
            <a:r>
              <a:rPr lang="en-US" sz="6976" b="1" spc="292">
                <a:solidFill>
                  <a:srgbClr val="FFFFFF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AI for Exploration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gathers and interpret external data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discovers new insights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detects patterns &amp; trends </a:t>
            </a:r>
          </a:p>
          <a:p>
            <a:pPr marL="798826" lvl="1" indent="-399413" algn="l">
              <a:lnSpc>
                <a:spcPts val="4809"/>
              </a:lnSpc>
              <a:buFont typeface="Arial"/>
              <a:buChar char="•"/>
            </a:pPr>
            <a:r>
              <a:rPr lang="en-US" sz="3699" spc="155">
                <a:solidFill>
                  <a:srgbClr val="FFFFFF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informs strategic decisions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APP_VERSION" val="1.11.0.5407"/>
  <p:tag name="SLIDO_PRESENTATION_ID" val="00000000-0000-0000-0000-000000000000"/>
  <p:tag name="SLIDO_EVENT_UUID" val="b0830c31-17bf-4dc1-aaeb-1307299c1d3c"/>
  <p:tag name="SLIDO_EVENT_SECTION_UUID" val="d091dbdc-e6fb-48e4-8173-e5a3b6eb21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1NDM5MDJ9"/>
  <p:tag name="SLIDO_TYPE" val="SlidoPoll"/>
  <p:tag name="SLIDO_POLL_UUID" val="8464bcf1-ea06-49b6-b024-4a5000a509d4"/>
  <p:tag name="SLIDO_TIMELINE" val="W3sicG9sbFF1ZXN0aW9uVXVpZCI6IjM1YTlhOTY0LWFkNDEtNDAwZC1iYTkzLWY5YjVkNmI4NWQ3YiIsInNob3dSZXN1bHRzIjp0cnVlLCJzaG93Q29ycmVjdEFuc3dlcnMiOmZhbHNlLCJ2b3RpbmdMb2NrZWQiOmZhbHNlfV0=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4ODkzNzR9"/>
  <p:tag name="SLIDO_TYPE" val="SlidoPoll"/>
  <p:tag name="SLIDO_POLL_UUID" val="522d6e7c-f4b1-4eea-9408-80583b05039f"/>
  <p:tag name="SLIDO_TIMELINE" val="W3sicG9sbFF1ZXN0aW9uVXVpZCI6IjFkZGNlODIwLTQ5ZjUtNDcxOC05ZDA5LWNkZGU0ZGY4ZDAwNyIsInNob3dSZXN1bHRzIjp0cnVlLCJzaG93Q29ycmVjdEFuc3dlcnMiOmZhbHNlLCJ2b3RpbmdMb2NrZWQiOmZhbHNlfV0=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4ODk0NDR9"/>
  <p:tag name="SLIDO_TYPE" val="SlidoPoll"/>
  <p:tag name="SLIDO_POLL_UUID" val="7854c115-97c2-407d-8cf8-bd515d862126"/>
  <p:tag name="SLIDO_TIMELINE" val="W3sicG9sbFF1ZXN0aW9uVXVpZCI6ImM1ZDQyZGIwLWRiNGYtNDQ1Ni04Nzk0LWM1N2E2N2IwNjU4OCIsInNob3dSZXN1bHRzIjp0cnVlLCJzaG93Q29ycmVjdEFuc3dlcnMiOmZhbHNlLCJ2b3RpbmdMb2NrZWQiOmZhbHNlfV0=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OpenText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remind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dotty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logo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titl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footer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ELEMENT" val="interaction_image"/>
  <p:tag name="INTERACTION_TYPE" val="MultipleChoic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O_METADATA" val="eyJUaW1lc3RhbXAiOjE3Mzk1NDM4Mjd9"/>
  <p:tag name="SLIDO_TYPE" val="SlidoPoll"/>
  <p:tag name="SLIDO_POLL_UUID" val="9771f462-52ae-4656-8043-e6b8caf92596"/>
  <p:tag name="SLIDO_TIMELINE" val="W3sicG9sbFF1ZXN0aW9uVXVpZCI6IjM4MDdkZjc4LTdlMzctNGExOS1hNjZjLTJmNDdiZDRmNTNkMCIsInNob3dSZXN1bHRzIjp0cnVlLCJzaG93Q29ycmVjdEFuc3dlcnMiOmZhbHNlLCJ2b3RpbmdMb2NrZWQiOmZhbHNlfV0=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FC534586D1B347AAFEC02C9E763AE3" ma:contentTypeVersion="13" ma:contentTypeDescription="Create a new document." ma:contentTypeScope="" ma:versionID="646e69cc7ab1cb879de5f9fbefa176f9">
  <xsd:schema xmlns:xsd="http://www.w3.org/2001/XMLSchema" xmlns:xs="http://www.w3.org/2001/XMLSchema" xmlns:p="http://schemas.microsoft.com/office/2006/metadata/properties" xmlns:ns2="c7a0c1b0-6cfd-46fa-a72b-3b33342aa67a" xmlns:ns3="2b03622c-df81-4295-bffa-b76f23cfa4dd" targetNamespace="http://schemas.microsoft.com/office/2006/metadata/properties" ma:root="true" ma:fieldsID="38129ed58ecd964a6f74cf2e265f8f70" ns2:_="" ns3:_="">
    <xsd:import namespace="c7a0c1b0-6cfd-46fa-a72b-3b33342aa67a"/>
    <xsd:import namespace="2b03622c-df81-4295-bffa-b76f23cfa4d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7a0c1b0-6cfd-46fa-a72b-3b33342aa6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6" nillable="true" ma:displayName="Location" ma:indexed="true" ma:internalName="MediaServiceLocation" ma:readOnly="true">
      <xsd:simpleType>
        <xsd:restriction base="dms:Text"/>
      </xsd:simpleType>
    </xsd:element>
    <xsd:element name="lcf76f155ced4ddcb4097134ff3c332f" ma:index="18" nillable="true" ma:taxonomy="true" ma:internalName="lcf76f155ced4ddcb4097134ff3c332f" ma:taxonomyFieldName="MediaServiceImageTags" ma:displayName="Image Tags" ma:readOnly="false" ma:fieldId="{5cf76f15-5ced-4ddc-b409-7134ff3c332f}" ma:taxonomyMulti="true" ma:sspId="d2d73b94-0eba-4d43-b2d8-ac573da019e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03622c-df81-4295-bffa-b76f23cfa4dd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f22fdd60-512c-4846-84f8-bcaad8deb88d}" ma:internalName="TaxCatchAll" ma:showField="CatchAllData" ma:web="2b03622c-df81-4295-bffa-b76f23cfa4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2b03622c-df81-4295-bffa-b76f23cfa4dd" xsi:nil="true"/>
    <lcf76f155ced4ddcb4097134ff3c332f xmlns="c7a0c1b0-6cfd-46fa-a72b-3b33342aa67a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34FE856-7BEC-4608-A60D-9E8F4B1AEDC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3559793-794F-4E74-AB9A-5E9078AB8935}"/>
</file>

<file path=customXml/itemProps3.xml><?xml version="1.0" encoding="utf-8"?>
<ds:datastoreItem xmlns:ds="http://schemas.openxmlformats.org/officeDocument/2006/customXml" ds:itemID="{676F8D90-721B-44C7-A1CB-45A0EFAB5439}">
  <ds:schemaRefs>
    <ds:schemaRef ds:uri="http://purl.org/dc/terms/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27395397-72d5-4af4-a266-1603b4867b45"/>
    <ds:schemaRef ds:uri="http://schemas.microsoft.com/office/2006/metadata/properties"/>
    <ds:schemaRef ds:uri="http://purl.org/dc/elements/1.1/"/>
    <ds:schemaRef ds:uri="b64c5b92-d5ad-4ead-be81-2189f59e479a"/>
    <ds:schemaRef ds:uri="354a74a2-7d20-49d6-87fe-697b18ad333e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1345</Words>
  <Application>Microsoft Office PowerPoint</Application>
  <PresentationFormat>Custom</PresentationFormat>
  <Paragraphs>188</Paragraphs>
  <Slides>30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DM Sans Bold</vt:lpstr>
      <vt:lpstr>Open Sauce Medium</vt:lpstr>
      <vt:lpstr>Calibri</vt:lpstr>
      <vt:lpstr>Source Sans Pro</vt:lpstr>
      <vt:lpstr>Open Sauce Bold</vt:lpstr>
      <vt:lpstr>Canva Sans 1 Bold</vt:lpstr>
      <vt:lpstr>Arial</vt:lpstr>
      <vt:lpstr>Source Sans Pro Bold</vt:lpstr>
      <vt:lpstr>DM Sans</vt:lpstr>
      <vt:lpstr>Lato 2 Bold</vt:lpstr>
      <vt:lpstr>Lato 1 Bold</vt:lpstr>
      <vt:lpstr>Lato Bold</vt:lpstr>
      <vt:lpstr>Open Sauce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ICMA Denver - AI Walk to AI Talk</dc:title>
  <dc:creator>Hillary Orr</dc:creator>
  <cp:lastModifiedBy>Hillary Orr</cp:lastModifiedBy>
  <cp:revision>3</cp:revision>
  <dcterms:created xsi:type="dcterms:W3CDTF">2006-08-16T00:00:00Z</dcterms:created>
  <dcterms:modified xsi:type="dcterms:W3CDTF">2025-02-18T19:53:14Z</dcterms:modified>
  <dc:identifier>DAGe6D_Wsd8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oAppVersion">
    <vt:lpwstr>1.11.0.5407</vt:lpwstr>
  </property>
  <property fmtid="{D5CDD505-2E9C-101B-9397-08002B2CF9AE}" pid="3" name="ContentTypeId">
    <vt:lpwstr>0x0101003EFC534586D1B347AAFEC02C9E763AE3</vt:lpwstr>
  </property>
  <property fmtid="{D5CDD505-2E9C-101B-9397-08002B2CF9AE}" pid="4" name="Image Hashtags">
    <vt:lpwstr/>
  </property>
  <property fmtid="{D5CDD505-2E9C-101B-9397-08002B2CF9AE}" pid="5" name="MediaServiceImageTags">
    <vt:lpwstr/>
  </property>
  <property fmtid="{D5CDD505-2E9C-101B-9397-08002B2CF9AE}" pid="6" name="Image_x0020_Hashtags">
    <vt:lpwstr/>
  </property>
</Properties>
</file>