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1" r:id="rId3"/>
    <p:sldId id="267" r:id="rId4"/>
    <p:sldId id="265" r:id="rId5"/>
    <p:sldId id="274" r:id="rId6"/>
    <p:sldId id="256" r:id="rId7"/>
    <p:sldId id="272" r:id="rId8"/>
    <p:sldId id="268" r:id="rId9"/>
    <p:sldId id="273" r:id="rId10"/>
    <p:sldId id="269" r:id="rId11"/>
    <p:sldId id="275" r:id="rId12"/>
    <p:sldId id="276" r:id="rId13"/>
    <p:sldId id="277" r:id="rId14"/>
    <p:sldId id="278" r:id="rId15"/>
    <p:sldId id="279" r:id="rId16"/>
    <p:sldId id="280" r:id="rId17"/>
    <p:sldId id="281" r:id="rId18"/>
    <p:sldId id="282" r:id="rId19"/>
    <p:sldId id="283" r:id="rId20"/>
    <p:sldId id="284" r:id="rId21"/>
    <p:sldId id="285" r:id="rId22"/>
    <p:sldId id="288" r:id="rId23"/>
    <p:sldId id="287" r:id="rId24"/>
    <p:sldId id="286" r:id="rId25"/>
    <p:sldId id="289" r:id="rId26"/>
    <p:sldId id="290" r:id="rId27"/>
    <p:sldId id="291" r:id="rId28"/>
    <p:sldId id="292" r:id="rId29"/>
    <p:sldId id="293" r:id="rId30"/>
    <p:sldId id="294" r:id="rId31"/>
    <p:sldId id="295" r:id="rId32"/>
    <p:sldId id="271" r:id="rId33"/>
    <p:sldId id="297" r:id="rId34"/>
    <p:sldId id="298" r:id="rId35"/>
    <p:sldId id="299" r:id="rId36"/>
    <p:sldId id="300" r:id="rId37"/>
    <p:sldId id="2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F28041"/>
    <a:srgbClr val="982068"/>
    <a:srgbClr val="FFFFFF"/>
    <a:srgbClr val="642265"/>
    <a:srgbClr val="663399"/>
    <a:srgbClr val="28427C"/>
    <a:srgbClr val="1C82B8"/>
    <a:srgbClr val="505050"/>
    <a:srgbClr val="00B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6"/>
    <p:restoredTop sz="88599"/>
  </p:normalViewPr>
  <p:slideViewPr>
    <p:cSldViewPr snapToGrid="0">
      <p:cViewPr varScale="1">
        <p:scale>
          <a:sx n="44" d="100"/>
          <a:sy n="44" d="100"/>
        </p:scale>
        <p:origin x="1472"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solidFill>
          <a:srgbClr val="3366C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F1B777-A353-BA0F-D087-94FCE899129F}"/>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887BDB3-85C2-21A4-50AF-02CCE53C5FAE}"/>
              </a:ext>
            </a:extLst>
          </p:cNvPr>
          <p:cNvPicPr>
            <a:picLocks noChangeAspect="1"/>
          </p:cNvPicPr>
          <p:nvPr userDrawn="1"/>
        </p:nvPicPr>
        <p:blipFill>
          <a:blip r:embed="rId3"/>
          <a:stretch>
            <a:fillRect/>
          </a:stretch>
        </p:blipFill>
        <p:spPr>
          <a:xfrm>
            <a:off x="914400" y="920245"/>
            <a:ext cx="7162800" cy="1332613"/>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a:noFill/>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3B3F77DF-D02D-0923-8BCB-39182B9A305C}"/>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solidFill>
          <a:srgbClr val="3366C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C91004-76E5-5DAA-D2A5-810909EDD35A}"/>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8" name="Picture 7">
            <a:extLst>
              <a:ext uri="{FF2B5EF4-FFF2-40B4-BE49-F238E27FC236}">
                <a16:creationId xmlns:a16="http://schemas.microsoft.com/office/drawing/2014/main" id="{23CD8C60-7C99-C909-33AE-187F89D1F836}"/>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rgbClr val="F2804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BD0110-6FD1-2F62-2DF5-DD8F72CF2908}"/>
              </a:ext>
            </a:extLst>
          </p:cNvPr>
          <p:cNvPicPr>
            <a:picLocks noChangeAspect="1"/>
          </p:cNvPicPr>
          <p:nvPr userDrawn="1"/>
        </p:nvPicPr>
        <p:blipFill>
          <a:blip r:embed="rId2">
            <a:alphaModFix amt="7000"/>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080B15F4-4A0D-2768-5F32-B865E42C2E68}"/>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solidFill>
          <a:srgbClr val="3366C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DCF1BD-0C4A-F945-26DC-47C4876C3237}"/>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11" name="Picture 10">
            <a:extLst>
              <a:ext uri="{FF2B5EF4-FFF2-40B4-BE49-F238E27FC236}">
                <a16:creationId xmlns:a16="http://schemas.microsoft.com/office/drawing/2014/main" id="{934DE7D8-5FC8-9600-C790-C779660F0345}"/>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537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0D19FAD-F309-68F5-A3B2-CDA3822D6BFC}"/>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8" name="Picture 7">
            <a:extLst>
              <a:ext uri="{FF2B5EF4-FFF2-40B4-BE49-F238E27FC236}">
                <a16:creationId xmlns:a16="http://schemas.microsoft.com/office/drawing/2014/main" id="{CD65C983-B597-FAAA-70D7-6044492B9D83}"/>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537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3366C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26C71CA-159A-0BB2-841A-831F2F95C663}"/>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18" name="Picture 17">
            <a:extLst>
              <a:ext uri="{FF2B5EF4-FFF2-40B4-BE49-F238E27FC236}">
                <a16:creationId xmlns:a16="http://schemas.microsoft.com/office/drawing/2014/main" id="{6DD3659B-9012-A08D-4FA1-7DFC29E74E4B}"/>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3366C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E0A2ABB-85BC-8DE4-E128-C41838383781}"/>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8" name="Picture 7">
            <a:extLst>
              <a:ext uri="{FF2B5EF4-FFF2-40B4-BE49-F238E27FC236}">
                <a16:creationId xmlns:a16="http://schemas.microsoft.com/office/drawing/2014/main" id="{A85DB0B0-DFC7-330C-C468-9FD1B862B3B3}"/>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3366CC"/>
                </a:solidFill>
              </a:defRPr>
            </a:lvl1pPr>
          </a:lstStyle>
          <a:p>
            <a:r>
              <a:rPr lang="en-US"/>
              <a:t>Click to edit Master title style</a:t>
            </a:r>
          </a:p>
        </p:txBody>
      </p:sp>
      <p:pic>
        <p:nvPicPr>
          <p:cNvPr id="5" name="Picture 4">
            <a:extLst>
              <a:ext uri="{FF2B5EF4-FFF2-40B4-BE49-F238E27FC236}">
                <a16:creationId xmlns:a16="http://schemas.microsoft.com/office/drawing/2014/main" id="{565436FE-1AD5-1155-9A51-2F9B050C690E}"/>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7" name="Picture 6">
            <a:extLst>
              <a:ext uri="{FF2B5EF4-FFF2-40B4-BE49-F238E27FC236}">
                <a16:creationId xmlns:a16="http://schemas.microsoft.com/office/drawing/2014/main" id="{3B122182-C948-3EC4-4863-D95B981DFEF7}"/>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523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313C3-8F84-8917-4109-7D9EFE546E9C}"/>
              </a:ext>
            </a:extLst>
          </p:cNvPr>
          <p:cNvPicPr>
            <a:picLocks noChangeAspect="1"/>
          </p:cNvPicPr>
          <p:nvPr userDrawn="1"/>
        </p:nvPicPr>
        <p:blipFill>
          <a:blip r:embed="rId3"/>
          <a:stretch>
            <a:fillRect/>
          </a:stretch>
        </p:blipFill>
        <p:spPr>
          <a:xfrm>
            <a:off x="8823960" y="5961888"/>
            <a:ext cx="2293620" cy="426720"/>
          </a:xfrm>
          <a:prstGeom prst="rect">
            <a:avLst/>
          </a:prstGeom>
          <a:noFill/>
        </p:spPr>
      </p:pic>
      <p:pic>
        <p:nvPicPr>
          <p:cNvPr id="5" name="Picture 4">
            <a:extLst>
              <a:ext uri="{FF2B5EF4-FFF2-40B4-BE49-F238E27FC236}">
                <a16:creationId xmlns:a16="http://schemas.microsoft.com/office/drawing/2014/main" id="{CA1B790C-F7CC-1ACD-A33A-6201B2F81B3D}"/>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a:noFill/>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Lst>
  <p:txStyles>
    <p:title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video" Target="https://player.vimeo.com/video/1059876790?h=475dcc7f84&amp;amp;app_id=122963" TargetMode="Externa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video" Target="https://player.vimeo.com/video/1059086783?h=2434ced559&amp;amp;app_id=122963" TargetMode="Externa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video" Target="https://player.vimeo.com/video/1046902493?h=2b1c75d0d4&amp;amp;app_id=122963" TargetMode="Externa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4.xml"/><Relationship Id="rId1" Type="http://schemas.openxmlformats.org/officeDocument/2006/relationships/video" Target="https://player.vimeo.com/video/1059071593?h=a0d9438ce0&amp;amp;app_id=12296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video" Target="https://player.vimeo.com/video/1046902493?h=2b1c75d0d4&amp;amp;app_id=122963" TargetMode="Externa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10204704" cy="1371600"/>
          </a:xfrm>
        </p:spPr>
        <p:txBody>
          <a:bodyPr/>
          <a:lstStyle/>
          <a:p>
            <a:r>
              <a:rPr lang="en-US" dirty="0"/>
              <a:t>The Engagement Gap: </a:t>
            </a:r>
            <a:br>
              <a:rPr lang="en-US" dirty="0"/>
            </a:br>
            <a:r>
              <a:rPr lang="en-US" sz="2800" dirty="0"/>
              <a:t>The Massive Social Media Opportunity Cities Overlook</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399" y="4309712"/>
            <a:ext cx="5125452" cy="1010590"/>
          </a:xfrm>
        </p:spPr>
        <p:txBody>
          <a:bodyPr/>
          <a:lstStyle/>
          <a:p>
            <a:pPr>
              <a:lnSpc>
                <a:spcPct val="100000"/>
              </a:lnSpc>
            </a:pPr>
            <a:r>
              <a:rPr lang="en-US" dirty="0"/>
              <a:t>Isobel Sylvian</a:t>
            </a:r>
            <a:br>
              <a:rPr lang="en-US" dirty="0"/>
            </a:br>
            <a:r>
              <a:rPr lang="en-US" sz="1600" dirty="0"/>
              <a:t>PARTNER, DIRECTOR OF CAMPAIGNS</a:t>
            </a:r>
            <a:br>
              <a:rPr lang="en-US" sz="1600" dirty="0"/>
            </a:br>
            <a:r>
              <a:rPr lang="en-US" sz="1600" b="1" dirty="0"/>
              <a:t>COMPETE DIGITAL, LLC</a:t>
            </a:r>
          </a:p>
        </p:txBody>
      </p:sp>
      <p:sp>
        <p:nvSpPr>
          <p:cNvPr id="4" name="Text Placeholder 2">
            <a:extLst>
              <a:ext uri="{FF2B5EF4-FFF2-40B4-BE49-F238E27FC236}">
                <a16:creationId xmlns:a16="http://schemas.microsoft.com/office/drawing/2014/main" id="{2F6BAE09-43DD-237F-990C-98A41BFA62BC}"/>
              </a:ext>
            </a:extLst>
          </p:cNvPr>
          <p:cNvSpPr txBox="1">
            <a:spLocks/>
          </p:cNvSpPr>
          <p:nvPr/>
        </p:nvSpPr>
        <p:spPr>
          <a:xfrm>
            <a:off x="4735389" y="4309712"/>
            <a:ext cx="2562726" cy="13716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None/>
              <a:defRPr sz="28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20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18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16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16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dirty="0"/>
              <a:t>Chris Ricci</a:t>
            </a:r>
            <a:br>
              <a:rPr lang="en-US" dirty="0"/>
            </a:br>
            <a:r>
              <a:rPr lang="en-US" sz="1600" dirty="0"/>
              <a:t>PARTNER</a:t>
            </a:r>
            <a:br>
              <a:rPr lang="en-US" sz="1600" dirty="0"/>
            </a:br>
            <a:r>
              <a:rPr lang="en-US" sz="1600" b="1" dirty="0"/>
              <a:t>COMPETE DIGITAL, LLC</a:t>
            </a:r>
            <a:endParaRPr lang="en-US" sz="1600" dirty="0"/>
          </a:p>
          <a:p>
            <a:pPr>
              <a:lnSpc>
                <a:spcPct val="100000"/>
              </a:lnSpc>
            </a:pPr>
            <a:endParaRPr lang="en-US" sz="1600" dirty="0"/>
          </a:p>
        </p:txBody>
      </p:sp>
      <p:sp>
        <p:nvSpPr>
          <p:cNvPr id="5" name="Text Placeholder 2">
            <a:extLst>
              <a:ext uri="{FF2B5EF4-FFF2-40B4-BE49-F238E27FC236}">
                <a16:creationId xmlns:a16="http://schemas.microsoft.com/office/drawing/2014/main" id="{3A84B3A5-9270-9248-AC62-929CA6C89A58}"/>
              </a:ext>
            </a:extLst>
          </p:cNvPr>
          <p:cNvSpPr txBox="1">
            <a:spLocks/>
          </p:cNvSpPr>
          <p:nvPr/>
        </p:nvSpPr>
        <p:spPr>
          <a:xfrm>
            <a:off x="7466557" y="4309712"/>
            <a:ext cx="3979486" cy="1814362"/>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None/>
              <a:defRPr sz="28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20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18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16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16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dirty="0"/>
              <a:t>Ryan </a:t>
            </a:r>
            <a:r>
              <a:rPr lang="en-US" dirty="0" err="1"/>
              <a:t>Pané</a:t>
            </a:r>
            <a:br>
              <a:rPr lang="en-US" dirty="0"/>
            </a:br>
            <a:r>
              <a:rPr lang="en-US" sz="1600" dirty="0"/>
              <a:t>SOCIAL AND EMAIL COORDINATOR</a:t>
            </a:r>
            <a:br>
              <a:rPr lang="en-US" sz="1600" dirty="0"/>
            </a:br>
            <a:r>
              <a:rPr lang="en-US" sz="1600" b="1" dirty="0"/>
              <a:t>COMPETE DIGITAL, LLC</a:t>
            </a:r>
            <a:endParaRPr lang="en-US" sz="1600" dirty="0"/>
          </a:p>
          <a:p>
            <a:pPr>
              <a:lnSpc>
                <a:spcPct val="100000"/>
              </a:lnSpc>
            </a:pPr>
            <a:endParaRPr lang="en-US" sz="1600" dirty="0"/>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76C39179-2E6C-6B24-FF83-C4DE182AC4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6F1F1A-988B-1082-5B15-9C4B1C731125}"/>
              </a:ext>
            </a:extLst>
          </p:cNvPr>
          <p:cNvSpPr>
            <a:spLocks noGrp="1"/>
          </p:cNvSpPr>
          <p:nvPr>
            <p:ph type="title"/>
          </p:nvPr>
        </p:nvSpPr>
        <p:spPr>
          <a:xfrm>
            <a:off x="1268641" y="701519"/>
            <a:ext cx="4271211" cy="497305"/>
          </a:xfrm>
        </p:spPr>
        <p:txBody>
          <a:bodyPr/>
          <a:lstStyle/>
          <a:p>
            <a:r>
              <a:rPr lang="en-US" b="1" dirty="0"/>
              <a:t>Social Media Works</a:t>
            </a:r>
            <a:endParaRPr lang="en-US" sz="2400" dirty="0"/>
          </a:p>
        </p:txBody>
      </p:sp>
      <p:pic>
        <p:nvPicPr>
          <p:cNvPr id="7" name="Picture 6">
            <a:extLst>
              <a:ext uri="{FF2B5EF4-FFF2-40B4-BE49-F238E27FC236}">
                <a16:creationId xmlns:a16="http://schemas.microsoft.com/office/drawing/2014/main" id="{E62E7CD4-E5EA-2AC2-D965-70BD9190F4B5}"/>
              </a:ext>
            </a:extLst>
          </p:cNvPr>
          <p:cNvPicPr>
            <a:picLocks noChangeAspect="1"/>
          </p:cNvPicPr>
          <p:nvPr/>
        </p:nvPicPr>
        <p:blipFill>
          <a:blip r:embed="rId3"/>
          <a:stretch>
            <a:fillRect/>
          </a:stretch>
        </p:blipFill>
        <p:spPr>
          <a:xfrm>
            <a:off x="6495644" y="761046"/>
            <a:ext cx="4422294" cy="4831292"/>
          </a:xfrm>
          <a:prstGeom prst="rect">
            <a:avLst/>
          </a:prstGeom>
        </p:spPr>
      </p:pic>
      <p:pic>
        <p:nvPicPr>
          <p:cNvPr id="11" name="Picture 10">
            <a:extLst>
              <a:ext uri="{FF2B5EF4-FFF2-40B4-BE49-F238E27FC236}">
                <a16:creationId xmlns:a16="http://schemas.microsoft.com/office/drawing/2014/main" id="{B4B7CC29-9E1D-B0BE-BEA8-E62A0A6834D1}"/>
              </a:ext>
            </a:extLst>
          </p:cNvPr>
          <p:cNvPicPr>
            <a:picLocks noChangeAspect="1"/>
          </p:cNvPicPr>
          <p:nvPr/>
        </p:nvPicPr>
        <p:blipFill>
          <a:blip r:embed="rId4"/>
          <a:stretch>
            <a:fillRect/>
          </a:stretch>
        </p:blipFill>
        <p:spPr>
          <a:xfrm>
            <a:off x="1274062" y="1312440"/>
            <a:ext cx="3942124" cy="699514"/>
          </a:xfrm>
          <a:prstGeom prst="rect">
            <a:avLst/>
          </a:prstGeom>
        </p:spPr>
      </p:pic>
      <p:pic>
        <p:nvPicPr>
          <p:cNvPr id="13" name="Picture 12">
            <a:extLst>
              <a:ext uri="{FF2B5EF4-FFF2-40B4-BE49-F238E27FC236}">
                <a16:creationId xmlns:a16="http://schemas.microsoft.com/office/drawing/2014/main" id="{CC1763D6-514A-E286-9FD7-7692395B32BD}"/>
              </a:ext>
            </a:extLst>
          </p:cNvPr>
          <p:cNvPicPr>
            <a:picLocks noChangeAspect="1"/>
          </p:cNvPicPr>
          <p:nvPr/>
        </p:nvPicPr>
        <p:blipFill>
          <a:blip r:embed="rId5"/>
          <a:stretch>
            <a:fillRect/>
          </a:stretch>
        </p:blipFill>
        <p:spPr>
          <a:xfrm>
            <a:off x="1274060" y="1924421"/>
            <a:ext cx="3942125" cy="3786924"/>
          </a:xfrm>
          <a:prstGeom prst="rect">
            <a:avLst/>
          </a:prstGeom>
        </p:spPr>
      </p:pic>
    </p:spTree>
    <p:extLst>
      <p:ext uri="{BB962C8B-B14F-4D97-AF65-F5344CB8AC3E}">
        <p14:creationId xmlns:p14="http://schemas.microsoft.com/office/powerpoint/2010/main" val="349173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28C06CB2-EB14-EAFB-7685-A5FF13CF03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456C4-2AB8-5C55-E153-52F3374AF1E1}"/>
              </a:ext>
            </a:extLst>
          </p:cNvPr>
          <p:cNvSpPr>
            <a:spLocks noGrp="1"/>
          </p:cNvSpPr>
          <p:nvPr>
            <p:ph type="title"/>
          </p:nvPr>
        </p:nvSpPr>
        <p:spPr>
          <a:xfrm>
            <a:off x="1268641" y="721749"/>
            <a:ext cx="4271211" cy="497305"/>
          </a:xfrm>
        </p:spPr>
        <p:txBody>
          <a:bodyPr/>
          <a:lstStyle/>
          <a:p>
            <a:r>
              <a:rPr lang="en-US" b="1" dirty="0"/>
              <a:t>Social Media Works</a:t>
            </a:r>
            <a:endParaRPr lang="en-US" sz="2400" dirty="0"/>
          </a:p>
        </p:txBody>
      </p:sp>
      <p:pic>
        <p:nvPicPr>
          <p:cNvPr id="11" name="Picture 10">
            <a:extLst>
              <a:ext uri="{FF2B5EF4-FFF2-40B4-BE49-F238E27FC236}">
                <a16:creationId xmlns:a16="http://schemas.microsoft.com/office/drawing/2014/main" id="{6FBF1E9A-8093-72DE-4702-A5221385E2D1}"/>
              </a:ext>
            </a:extLst>
          </p:cNvPr>
          <p:cNvPicPr>
            <a:picLocks noChangeAspect="1"/>
          </p:cNvPicPr>
          <p:nvPr/>
        </p:nvPicPr>
        <p:blipFill>
          <a:blip r:embed="rId3"/>
          <a:stretch>
            <a:fillRect/>
          </a:stretch>
        </p:blipFill>
        <p:spPr>
          <a:xfrm>
            <a:off x="6587649" y="519540"/>
            <a:ext cx="3942124" cy="699514"/>
          </a:xfrm>
          <a:prstGeom prst="rect">
            <a:avLst/>
          </a:prstGeom>
        </p:spPr>
      </p:pic>
      <p:pic>
        <p:nvPicPr>
          <p:cNvPr id="13" name="Picture 12">
            <a:extLst>
              <a:ext uri="{FF2B5EF4-FFF2-40B4-BE49-F238E27FC236}">
                <a16:creationId xmlns:a16="http://schemas.microsoft.com/office/drawing/2014/main" id="{C5AD089E-5892-A05C-CD95-8CA4BCAA6759}"/>
              </a:ext>
            </a:extLst>
          </p:cNvPr>
          <p:cNvPicPr>
            <a:picLocks noChangeAspect="1"/>
          </p:cNvPicPr>
          <p:nvPr/>
        </p:nvPicPr>
        <p:blipFill>
          <a:blip r:embed="rId4"/>
          <a:srcRect/>
          <a:stretch/>
        </p:blipFill>
        <p:spPr>
          <a:xfrm>
            <a:off x="6676986" y="1455821"/>
            <a:ext cx="3763451" cy="4385333"/>
          </a:xfrm>
          <a:prstGeom prst="rect">
            <a:avLst/>
          </a:prstGeom>
        </p:spPr>
      </p:pic>
      <p:pic>
        <p:nvPicPr>
          <p:cNvPr id="4" name="Picture 3">
            <a:extLst>
              <a:ext uri="{FF2B5EF4-FFF2-40B4-BE49-F238E27FC236}">
                <a16:creationId xmlns:a16="http://schemas.microsoft.com/office/drawing/2014/main" id="{CD79D377-42A3-30CD-83C7-1318F07C8869}"/>
              </a:ext>
            </a:extLst>
          </p:cNvPr>
          <p:cNvPicPr>
            <a:picLocks noChangeAspect="1"/>
          </p:cNvPicPr>
          <p:nvPr/>
        </p:nvPicPr>
        <p:blipFill>
          <a:blip r:embed="rId5"/>
          <a:stretch>
            <a:fillRect/>
          </a:stretch>
        </p:blipFill>
        <p:spPr>
          <a:xfrm>
            <a:off x="1268641" y="1455821"/>
            <a:ext cx="4154526" cy="4385333"/>
          </a:xfrm>
          <a:prstGeom prst="rect">
            <a:avLst/>
          </a:prstGeom>
        </p:spPr>
      </p:pic>
    </p:spTree>
    <p:extLst>
      <p:ext uri="{BB962C8B-B14F-4D97-AF65-F5344CB8AC3E}">
        <p14:creationId xmlns:p14="http://schemas.microsoft.com/office/powerpoint/2010/main" val="2774954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FD7BCDA2-C14D-FC80-DDEE-5630D32405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596CD-3A6E-7052-3227-E413AE224065}"/>
              </a:ext>
            </a:extLst>
          </p:cNvPr>
          <p:cNvSpPr>
            <a:spLocks noGrp="1"/>
          </p:cNvSpPr>
          <p:nvPr>
            <p:ph type="title"/>
          </p:nvPr>
        </p:nvSpPr>
        <p:spPr>
          <a:xfrm>
            <a:off x="914399" y="878305"/>
            <a:ext cx="9119937" cy="1188720"/>
          </a:xfrm>
        </p:spPr>
        <p:txBody>
          <a:bodyPr/>
          <a:lstStyle/>
          <a:p>
            <a:r>
              <a:rPr lang="en-US" b="1" dirty="0"/>
              <a:t>Pathways to Civic Social Media Success</a:t>
            </a:r>
            <a:endParaRPr lang="en-US" sz="2400" dirty="0"/>
          </a:p>
        </p:txBody>
      </p:sp>
      <p:sp>
        <p:nvSpPr>
          <p:cNvPr id="3" name="Content Placeholder 2">
            <a:extLst>
              <a:ext uri="{FF2B5EF4-FFF2-40B4-BE49-F238E27FC236}">
                <a16:creationId xmlns:a16="http://schemas.microsoft.com/office/drawing/2014/main" id="{68010FB9-C78B-55AC-5E2B-69017271981B}"/>
              </a:ext>
            </a:extLst>
          </p:cNvPr>
          <p:cNvSpPr>
            <a:spLocks noGrp="1"/>
          </p:cNvSpPr>
          <p:nvPr>
            <p:ph idx="1"/>
          </p:nvPr>
        </p:nvSpPr>
        <p:spPr>
          <a:xfrm>
            <a:off x="914399" y="2334127"/>
            <a:ext cx="10250906" cy="3421781"/>
          </a:xfrm>
        </p:spPr>
        <p:txBody>
          <a:bodyPr/>
          <a:lstStyle/>
          <a:p>
            <a:r>
              <a:rPr lang="en-US" b="1" dirty="0"/>
              <a:t>Become a trusted source of critical information for your community. </a:t>
            </a:r>
          </a:p>
          <a:p>
            <a:r>
              <a:rPr lang="en-US" b="1" dirty="0"/>
              <a:t>Reliable. Authentic. Transparent. Honest.</a:t>
            </a:r>
          </a:p>
          <a:p>
            <a:r>
              <a:rPr lang="en-US" b="1" dirty="0"/>
              <a:t> Don’t worry about your bias. Everyone has one and residents already know that. </a:t>
            </a:r>
          </a:p>
          <a:p>
            <a:r>
              <a:rPr lang="en-US" b="1" dirty="0"/>
              <a:t>People trust their cities every day. They also want information they can trust. </a:t>
            </a:r>
          </a:p>
          <a:p>
            <a:r>
              <a:rPr lang="en-US" b="1" dirty="0"/>
              <a:t>How do we do this?</a:t>
            </a:r>
            <a:endParaRPr lang="en-US" b="1" dirty="0">
              <a:latin typeface="Lato" panose="020F0502020204030203" pitchFamily="34" charset="77"/>
            </a:endParaRPr>
          </a:p>
        </p:txBody>
      </p:sp>
    </p:spTree>
    <p:extLst>
      <p:ext uri="{BB962C8B-B14F-4D97-AF65-F5344CB8AC3E}">
        <p14:creationId xmlns:p14="http://schemas.microsoft.com/office/powerpoint/2010/main" val="184884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a:xfrm>
            <a:off x="914400" y="468447"/>
            <a:ext cx="4692316" cy="1645920"/>
          </a:xfrm>
        </p:spPr>
        <p:txBody>
          <a:bodyPr/>
          <a:lstStyle/>
          <a:p>
            <a:r>
              <a:rPr lang="en-US" dirty="0"/>
              <a:t>Building a Successful Social Media Presence</a:t>
            </a:r>
          </a:p>
        </p:txBody>
      </p:sp>
      <p:pic>
        <p:nvPicPr>
          <p:cNvPr id="6" name="Picture 5">
            <a:extLst>
              <a:ext uri="{FF2B5EF4-FFF2-40B4-BE49-F238E27FC236}">
                <a16:creationId xmlns:a16="http://schemas.microsoft.com/office/drawing/2014/main" id="{24BF544A-74F4-5148-D60E-CDDCEA5D88A8}"/>
              </a:ext>
            </a:extLst>
          </p:cNvPr>
          <p:cNvPicPr>
            <a:picLocks noChangeAspect="1"/>
          </p:cNvPicPr>
          <p:nvPr/>
        </p:nvPicPr>
        <p:blipFill>
          <a:blip r:embed="rId2"/>
          <a:stretch>
            <a:fillRect/>
          </a:stretch>
        </p:blipFill>
        <p:spPr>
          <a:xfrm>
            <a:off x="9300749" y="813933"/>
            <a:ext cx="1976851" cy="3827328"/>
          </a:xfrm>
          <a:prstGeom prst="rect">
            <a:avLst/>
          </a:prstGeom>
        </p:spPr>
      </p:pic>
      <p:pic>
        <p:nvPicPr>
          <p:cNvPr id="8" name="Picture 7">
            <a:extLst>
              <a:ext uri="{FF2B5EF4-FFF2-40B4-BE49-F238E27FC236}">
                <a16:creationId xmlns:a16="http://schemas.microsoft.com/office/drawing/2014/main" id="{24E809A4-D916-0C89-9C44-D1FEB8C67671}"/>
              </a:ext>
            </a:extLst>
          </p:cNvPr>
          <p:cNvPicPr>
            <a:picLocks noChangeAspect="1"/>
          </p:cNvPicPr>
          <p:nvPr/>
        </p:nvPicPr>
        <p:blipFill>
          <a:blip r:embed="rId3"/>
          <a:stretch>
            <a:fillRect/>
          </a:stretch>
        </p:blipFill>
        <p:spPr>
          <a:xfrm>
            <a:off x="5960443" y="831987"/>
            <a:ext cx="2085171" cy="3809274"/>
          </a:xfrm>
          <a:prstGeom prst="rect">
            <a:avLst/>
          </a:prstGeom>
        </p:spPr>
      </p:pic>
      <p:pic>
        <p:nvPicPr>
          <p:cNvPr id="10" name="Picture 9">
            <a:extLst>
              <a:ext uri="{FF2B5EF4-FFF2-40B4-BE49-F238E27FC236}">
                <a16:creationId xmlns:a16="http://schemas.microsoft.com/office/drawing/2014/main" id="{D3AE7034-ECC3-D5BF-8CF5-F9FDCB8F3619}"/>
              </a:ext>
            </a:extLst>
          </p:cNvPr>
          <p:cNvPicPr>
            <a:picLocks noChangeAspect="1"/>
          </p:cNvPicPr>
          <p:nvPr/>
        </p:nvPicPr>
        <p:blipFill>
          <a:blip r:embed="rId4"/>
          <a:stretch>
            <a:fillRect/>
          </a:stretch>
        </p:blipFill>
        <p:spPr>
          <a:xfrm>
            <a:off x="7612874" y="1671703"/>
            <a:ext cx="2120615" cy="3827328"/>
          </a:xfrm>
          <a:prstGeom prst="rect">
            <a:avLst/>
          </a:prstGeom>
        </p:spPr>
      </p:pic>
      <p:sp>
        <p:nvSpPr>
          <p:cNvPr id="11" name="Content Placeholder 4">
            <a:extLst>
              <a:ext uri="{FF2B5EF4-FFF2-40B4-BE49-F238E27FC236}">
                <a16:creationId xmlns:a16="http://schemas.microsoft.com/office/drawing/2014/main" id="{3CAFFD60-AB08-CF6C-7591-68C6A05C7080}"/>
              </a:ext>
            </a:extLst>
          </p:cNvPr>
          <p:cNvSpPr txBox="1">
            <a:spLocks/>
          </p:cNvSpPr>
          <p:nvPr/>
        </p:nvSpPr>
        <p:spPr>
          <a:xfrm>
            <a:off x="914400" y="2295797"/>
            <a:ext cx="5046043" cy="29718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None/>
              <a:defRPr sz="28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20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18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16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16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How do we do it? </a:t>
            </a:r>
          </a:p>
          <a:p>
            <a:pPr marL="514350" indent="-422910">
              <a:lnSpc>
                <a:spcPct val="100000"/>
              </a:lnSpc>
              <a:spcBef>
                <a:spcPts val="300"/>
              </a:spcBef>
              <a:spcAft>
                <a:spcPts val="300"/>
              </a:spcAft>
              <a:buClr>
                <a:schemeClr val="bg1"/>
              </a:buClr>
              <a:buFont typeface="+mj-lt"/>
              <a:buAutoNum type="arabicPeriod"/>
            </a:pPr>
            <a:r>
              <a:rPr lang="en-US" sz="2200" dirty="0"/>
              <a:t>Build Trust </a:t>
            </a:r>
          </a:p>
          <a:p>
            <a:pPr marL="514350" indent="-422910">
              <a:lnSpc>
                <a:spcPct val="100000"/>
              </a:lnSpc>
              <a:spcBef>
                <a:spcPts val="300"/>
              </a:spcBef>
              <a:spcAft>
                <a:spcPts val="300"/>
              </a:spcAft>
              <a:buClr>
                <a:schemeClr val="bg1"/>
              </a:buClr>
              <a:buFont typeface="+mj-lt"/>
              <a:buAutoNum type="arabicPeriod"/>
            </a:pPr>
            <a:r>
              <a:rPr lang="en-US" sz="2200" dirty="0"/>
              <a:t>Be Honest </a:t>
            </a:r>
          </a:p>
          <a:p>
            <a:pPr marL="514350" indent="-422910">
              <a:lnSpc>
                <a:spcPct val="100000"/>
              </a:lnSpc>
              <a:spcBef>
                <a:spcPts val="300"/>
              </a:spcBef>
              <a:spcAft>
                <a:spcPts val="300"/>
              </a:spcAft>
              <a:buClr>
                <a:schemeClr val="bg1"/>
              </a:buClr>
              <a:buFont typeface="+mj-lt"/>
              <a:buAutoNum type="arabicPeriod"/>
            </a:pPr>
            <a:r>
              <a:rPr lang="en-US" sz="2200" dirty="0"/>
              <a:t>Be Reliable and Consistent </a:t>
            </a:r>
          </a:p>
          <a:p>
            <a:pPr marL="514350" indent="-422910">
              <a:lnSpc>
                <a:spcPct val="100000"/>
              </a:lnSpc>
              <a:spcBef>
                <a:spcPts val="300"/>
              </a:spcBef>
              <a:spcAft>
                <a:spcPts val="300"/>
              </a:spcAft>
              <a:buClr>
                <a:schemeClr val="bg1"/>
              </a:buClr>
              <a:buFont typeface="+mj-lt"/>
              <a:buAutoNum type="arabicPeriod"/>
            </a:pPr>
            <a:r>
              <a:rPr lang="en-US" sz="2200" dirty="0"/>
              <a:t>Be Transparent </a:t>
            </a:r>
          </a:p>
          <a:p>
            <a:pPr marL="514350" indent="-422910">
              <a:lnSpc>
                <a:spcPct val="100000"/>
              </a:lnSpc>
              <a:spcBef>
                <a:spcPts val="300"/>
              </a:spcBef>
              <a:spcAft>
                <a:spcPts val="300"/>
              </a:spcAft>
              <a:buClr>
                <a:schemeClr val="bg1"/>
              </a:buClr>
              <a:buFont typeface="+mj-lt"/>
              <a:buAutoNum type="arabicPeriod"/>
            </a:pPr>
            <a:r>
              <a:rPr lang="en-US" sz="2200" dirty="0"/>
              <a:t>Be On-Message </a:t>
            </a:r>
          </a:p>
          <a:p>
            <a:pPr marL="514350" indent="-422910">
              <a:lnSpc>
                <a:spcPct val="100000"/>
              </a:lnSpc>
              <a:spcBef>
                <a:spcPts val="300"/>
              </a:spcBef>
              <a:spcAft>
                <a:spcPts val="300"/>
              </a:spcAft>
              <a:buClr>
                <a:schemeClr val="bg1"/>
              </a:buClr>
              <a:buFont typeface="+mj-lt"/>
              <a:buAutoNum type="arabicPeriod"/>
            </a:pPr>
            <a:r>
              <a:rPr lang="en-US" sz="2200" dirty="0"/>
              <a:t>Be Timely</a:t>
            </a:r>
          </a:p>
        </p:txBody>
      </p:sp>
    </p:spTree>
    <p:extLst>
      <p:ext uri="{BB962C8B-B14F-4D97-AF65-F5344CB8AC3E}">
        <p14:creationId xmlns:p14="http://schemas.microsoft.com/office/powerpoint/2010/main" val="3519645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BE741A8B-31BD-CFAD-8635-F9FC64D979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D4CFB3-DB4A-3308-8293-07F4F7047435}"/>
              </a:ext>
            </a:extLst>
          </p:cNvPr>
          <p:cNvSpPr>
            <a:spLocks noGrp="1"/>
          </p:cNvSpPr>
          <p:nvPr>
            <p:ph type="title"/>
          </p:nvPr>
        </p:nvSpPr>
        <p:spPr>
          <a:xfrm>
            <a:off x="914399" y="607220"/>
            <a:ext cx="9119937" cy="1188720"/>
          </a:xfrm>
        </p:spPr>
        <p:txBody>
          <a:bodyPr/>
          <a:lstStyle/>
          <a:p>
            <a:r>
              <a:rPr lang="en-US" b="1" dirty="0"/>
              <a:t>AOC Vs. Trump Split Ticket Votes</a:t>
            </a:r>
            <a:endParaRPr lang="en-US" sz="2400" dirty="0"/>
          </a:p>
        </p:txBody>
      </p:sp>
      <p:sp>
        <p:nvSpPr>
          <p:cNvPr id="3" name="Content Placeholder 2">
            <a:extLst>
              <a:ext uri="{FF2B5EF4-FFF2-40B4-BE49-F238E27FC236}">
                <a16:creationId xmlns:a16="http://schemas.microsoft.com/office/drawing/2014/main" id="{1F21CFEB-7841-DF87-49A3-14BE1EBFD499}"/>
              </a:ext>
            </a:extLst>
          </p:cNvPr>
          <p:cNvSpPr>
            <a:spLocks noGrp="1"/>
          </p:cNvSpPr>
          <p:nvPr>
            <p:ph idx="1"/>
          </p:nvPr>
        </p:nvSpPr>
        <p:spPr>
          <a:xfrm>
            <a:off x="914399" y="3405438"/>
            <a:ext cx="10250906" cy="3110710"/>
          </a:xfrm>
        </p:spPr>
        <p:txBody>
          <a:bodyPr/>
          <a:lstStyle/>
          <a:p>
            <a:pPr marL="91440" indent="0">
              <a:buNone/>
            </a:pPr>
            <a:r>
              <a:rPr lang="en-US" b="1" dirty="0"/>
              <a:t>Survey Captured the Below Quotes: </a:t>
            </a:r>
          </a:p>
          <a:p>
            <a:r>
              <a:rPr lang="en-US" b="1" dirty="0"/>
              <a:t>“I feel you are both outsiders compared to the rest of DC.” </a:t>
            </a:r>
          </a:p>
          <a:p>
            <a:r>
              <a:rPr lang="en-US" b="1" dirty="0"/>
              <a:t>“…both of you push boundaries and force growth.” </a:t>
            </a:r>
          </a:p>
          <a:p>
            <a:r>
              <a:rPr lang="en-US" b="1" dirty="0"/>
              <a:t>“I feel like Trump and you are both real.”</a:t>
            </a:r>
            <a:endParaRPr lang="en-US" b="1" dirty="0">
              <a:latin typeface="Lato" panose="020F0502020204030203" pitchFamily="34" charset="77"/>
            </a:endParaRPr>
          </a:p>
        </p:txBody>
      </p:sp>
      <p:pic>
        <p:nvPicPr>
          <p:cNvPr id="5" name="Picture 4">
            <a:extLst>
              <a:ext uri="{FF2B5EF4-FFF2-40B4-BE49-F238E27FC236}">
                <a16:creationId xmlns:a16="http://schemas.microsoft.com/office/drawing/2014/main" id="{899FFF63-D7AC-1D37-7322-D163620EE75E}"/>
              </a:ext>
            </a:extLst>
          </p:cNvPr>
          <p:cNvPicPr>
            <a:picLocks noChangeAspect="1"/>
          </p:cNvPicPr>
          <p:nvPr/>
        </p:nvPicPr>
        <p:blipFill>
          <a:blip r:embed="rId3"/>
          <a:srcRect t="36190" b="46476"/>
          <a:stretch/>
        </p:blipFill>
        <p:spPr>
          <a:xfrm>
            <a:off x="0" y="1630432"/>
            <a:ext cx="11695194" cy="2027167"/>
          </a:xfrm>
          <a:prstGeom prst="rect">
            <a:avLst/>
          </a:prstGeom>
        </p:spPr>
      </p:pic>
      <p:pic>
        <p:nvPicPr>
          <p:cNvPr id="7" name="Picture 6">
            <a:extLst>
              <a:ext uri="{FF2B5EF4-FFF2-40B4-BE49-F238E27FC236}">
                <a16:creationId xmlns:a16="http://schemas.microsoft.com/office/drawing/2014/main" id="{6364397A-71B0-0745-69EF-7B92500CFD84}"/>
              </a:ext>
            </a:extLst>
          </p:cNvPr>
          <p:cNvPicPr>
            <a:picLocks noChangeAspect="1"/>
          </p:cNvPicPr>
          <p:nvPr/>
        </p:nvPicPr>
        <p:blipFill>
          <a:blip r:embed="rId4"/>
          <a:stretch>
            <a:fillRect/>
          </a:stretch>
        </p:blipFill>
        <p:spPr>
          <a:xfrm>
            <a:off x="3092538" y="2040319"/>
            <a:ext cx="1597977" cy="419379"/>
          </a:xfrm>
          <a:prstGeom prst="rect">
            <a:avLst/>
          </a:prstGeom>
        </p:spPr>
      </p:pic>
    </p:spTree>
    <p:extLst>
      <p:ext uri="{BB962C8B-B14F-4D97-AF65-F5344CB8AC3E}">
        <p14:creationId xmlns:p14="http://schemas.microsoft.com/office/powerpoint/2010/main" val="2339982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0274EFCA-A0AA-8BB9-B655-99192654E0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5D8C09-0182-A951-AF8E-908EBD7E83FB}"/>
              </a:ext>
            </a:extLst>
          </p:cNvPr>
          <p:cNvSpPr>
            <a:spLocks noGrp="1"/>
          </p:cNvSpPr>
          <p:nvPr>
            <p:ph type="title"/>
          </p:nvPr>
        </p:nvSpPr>
        <p:spPr>
          <a:xfrm>
            <a:off x="914399" y="660594"/>
            <a:ext cx="5216249" cy="1334707"/>
          </a:xfrm>
        </p:spPr>
        <p:txBody>
          <a:bodyPr/>
          <a:lstStyle/>
          <a:p>
            <a:r>
              <a:rPr lang="en-US" b="1" dirty="0"/>
              <a:t>What Does My Audience Want to Know?</a:t>
            </a:r>
            <a:endParaRPr lang="en-US" sz="2400" dirty="0"/>
          </a:p>
        </p:txBody>
      </p:sp>
      <p:sp>
        <p:nvSpPr>
          <p:cNvPr id="3" name="Content Placeholder 2">
            <a:extLst>
              <a:ext uri="{FF2B5EF4-FFF2-40B4-BE49-F238E27FC236}">
                <a16:creationId xmlns:a16="http://schemas.microsoft.com/office/drawing/2014/main" id="{662EC738-5BC9-864B-362E-9A25288AC591}"/>
              </a:ext>
            </a:extLst>
          </p:cNvPr>
          <p:cNvSpPr>
            <a:spLocks noGrp="1"/>
          </p:cNvSpPr>
          <p:nvPr>
            <p:ph idx="1"/>
          </p:nvPr>
        </p:nvSpPr>
        <p:spPr>
          <a:xfrm>
            <a:off x="914400" y="2233920"/>
            <a:ext cx="4005029" cy="3110710"/>
          </a:xfrm>
        </p:spPr>
        <p:txBody>
          <a:bodyPr/>
          <a:lstStyle/>
          <a:p>
            <a:pPr marL="91440" indent="0">
              <a:buNone/>
            </a:pPr>
            <a:r>
              <a:rPr lang="en-US" b="1" dirty="0"/>
              <a:t>Always ask yourself: </a:t>
            </a:r>
          </a:p>
          <a:p>
            <a:r>
              <a:rPr lang="en-US" b="1" dirty="0"/>
              <a:t>What is my community interested in knowing? </a:t>
            </a:r>
          </a:p>
          <a:p>
            <a:r>
              <a:rPr lang="en-US" b="1" dirty="0"/>
              <a:t>What do they care about? </a:t>
            </a:r>
          </a:p>
          <a:p>
            <a:r>
              <a:rPr lang="en-US" b="1" dirty="0"/>
              <a:t>What concerns do they have?</a:t>
            </a:r>
          </a:p>
          <a:p>
            <a:r>
              <a:rPr lang="en-US" b="1" dirty="0"/>
              <a:t> What should we lean into and lean away from?</a:t>
            </a:r>
            <a:endParaRPr lang="en-US" b="1" dirty="0">
              <a:latin typeface="Lato" panose="020F0502020204030203" pitchFamily="34" charset="77"/>
            </a:endParaRPr>
          </a:p>
        </p:txBody>
      </p:sp>
      <p:pic>
        <p:nvPicPr>
          <p:cNvPr id="6" name="Picture 5">
            <a:extLst>
              <a:ext uri="{FF2B5EF4-FFF2-40B4-BE49-F238E27FC236}">
                <a16:creationId xmlns:a16="http://schemas.microsoft.com/office/drawing/2014/main" id="{2D0C2282-49B3-0AE4-89BB-A1B2DAFDD455}"/>
              </a:ext>
            </a:extLst>
          </p:cNvPr>
          <p:cNvPicPr>
            <a:picLocks noChangeAspect="1"/>
          </p:cNvPicPr>
          <p:nvPr/>
        </p:nvPicPr>
        <p:blipFill>
          <a:blip r:embed="rId3"/>
          <a:stretch>
            <a:fillRect/>
          </a:stretch>
        </p:blipFill>
        <p:spPr>
          <a:xfrm>
            <a:off x="9912064" y="1563575"/>
            <a:ext cx="1840647" cy="3989042"/>
          </a:xfrm>
          <a:prstGeom prst="rect">
            <a:avLst/>
          </a:prstGeom>
        </p:spPr>
      </p:pic>
      <p:pic>
        <p:nvPicPr>
          <p:cNvPr id="9" name="Picture 8">
            <a:extLst>
              <a:ext uri="{FF2B5EF4-FFF2-40B4-BE49-F238E27FC236}">
                <a16:creationId xmlns:a16="http://schemas.microsoft.com/office/drawing/2014/main" id="{B8ED8259-429D-21F9-09D2-0C8501FE609F}"/>
              </a:ext>
            </a:extLst>
          </p:cNvPr>
          <p:cNvPicPr>
            <a:picLocks noChangeAspect="1"/>
          </p:cNvPicPr>
          <p:nvPr/>
        </p:nvPicPr>
        <p:blipFill>
          <a:blip r:embed="rId4"/>
          <a:stretch>
            <a:fillRect/>
          </a:stretch>
        </p:blipFill>
        <p:spPr>
          <a:xfrm>
            <a:off x="7906784" y="1563575"/>
            <a:ext cx="1840647" cy="3989042"/>
          </a:xfrm>
          <a:prstGeom prst="rect">
            <a:avLst/>
          </a:prstGeom>
        </p:spPr>
      </p:pic>
      <p:pic>
        <p:nvPicPr>
          <p:cNvPr id="11" name="Picture 10">
            <a:extLst>
              <a:ext uri="{FF2B5EF4-FFF2-40B4-BE49-F238E27FC236}">
                <a16:creationId xmlns:a16="http://schemas.microsoft.com/office/drawing/2014/main" id="{3D2751C6-E574-F06C-04DE-A07E5E707BA3}"/>
              </a:ext>
            </a:extLst>
          </p:cNvPr>
          <p:cNvPicPr>
            <a:picLocks noChangeAspect="1"/>
          </p:cNvPicPr>
          <p:nvPr/>
        </p:nvPicPr>
        <p:blipFill>
          <a:blip r:embed="rId5"/>
          <a:stretch>
            <a:fillRect/>
          </a:stretch>
        </p:blipFill>
        <p:spPr>
          <a:xfrm>
            <a:off x="5548241" y="4068871"/>
            <a:ext cx="2008658" cy="2016181"/>
          </a:xfrm>
          <a:prstGeom prst="rect">
            <a:avLst/>
          </a:prstGeom>
        </p:spPr>
      </p:pic>
      <p:pic>
        <p:nvPicPr>
          <p:cNvPr id="13" name="Picture 12">
            <a:extLst>
              <a:ext uri="{FF2B5EF4-FFF2-40B4-BE49-F238E27FC236}">
                <a16:creationId xmlns:a16="http://schemas.microsoft.com/office/drawing/2014/main" id="{469E445E-9843-2EF1-4DE0-FAD5D68CA43D}"/>
              </a:ext>
            </a:extLst>
          </p:cNvPr>
          <p:cNvPicPr>
            <a:picLocks noChangeAspect="1"/>
          </p:cNvPicPr>
          <p:nvPr/>
        </p:nvPicPr>
        <p:blipFill>
          <a:blip r:embed="rId6"/>
          <a:stretch>
            <a:fillRect/>
          </a:stretch>
        </p:blipFill>
        <p:spPr>
          <a:xfrm>
            <a:off x="6090215" y="1448277"/>
            <a:ext cx="1605608" cy="2135614"/>
          </a:xfrm>
          <a:prstGeom prst="rect">
            <a:avLst/>
          </a:prstGeom>
        </p:spPr>
      </p:pic>
      <p:pic>
        <p:nvPicPr>
          <p:cNvPr id="15" name="Picture 14">
            <a:extLst>
              <a:ext uri="{FF2B5EF4-FFF2-40B4-BE49-F238E27FC236}">
                <a16:creationId xmlns:a16="http://schemas.microsoft.com/office/drawing/2014/main" id="{98F24733-A10E-E670-5E95-83E620C52B57}"/>
              </a:ext>
            </a:extLst>
          </p:cNvPr>
          <p:cNvPicPr>
            <a:picLocks noChangeAspect="1"/>
          </p:cNvPicPr>
          <p:nvPr/>
        </p:nvPicPr>
        <p:blipFill>
          <a:blip r:embed="rId7"/>
          <a:stretch>
            <a:fillRect/>
          </a:stretch>
        </p:blipFill>
        <p:spPr>
          <a:xfrm>
            <a:off x="4708469" y="2233920"/>
            <a:ext cx="1633140" cy="2057399"/>
          </a:xfrm>
          <a:prstGeom prst="rect">
            <a:avLst/>
          </a:prstGeom>
        </p:spPr>
      </p:pic>
    </p:spTree>
    <p:extLst>
      <p:ext uri="{BB962C8B-B14F-4D97-AF65-F5344CB8AC3E}">
        <p14:creationId xmlns:p14="http://schemas.microsoft.com/office/powerpoint/2010/main" val="4146055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DC66B463-6569-A035-AA66-A07176E5A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071D4-A92F-A913-3A8E-0224F58016CF}"/>
              </a:ext>
            </a:extLst>
          </p:cNvPr>
          <p:cNvSpPr>
            <a:spLocks noGrp="1"/>
          </p:cNvSpPr>
          <p:nvPr>
            <p:ph type="title"/>
          </p:nvPr>
        </p:nvSpPr>
        <p:spPr>
          <a:xfrm>
            <a:off x="914400" y="660594"/>
            <a:ext cx="4633842" cy="1334707"/>
          </a:xfrm>
        </p:spPr>
        <p:txBody>
          <a:bodyPr/>
          <a:lstStyle/>
          <a:p>
            <a:r>
              <a:rPr lang="en-US" b="1" dirty="0"/>
              <a:t>How Do We Build Trust Online?</a:t>
            </a:r>
            <a:endParaRPr lang="en-US" sz="2400" dirty="0"/>
          </a:p>
        </p:txBody>
      </p:sp>
      <p:sp>
        <p:nvSpPr>
          <p:cNvPr id="3" name="Content Placeholder 2">
            <a:extLst>
              <a:ext uri="{FF2B5EF4-FFF2-40B4-BE49-F238E27FC236}">
                <a16:creationId xmlns:a16="http://schemas.microsoft.com/office/drawing/2014/main" id="{32E26F04-EA90-EC8E-33A7-268E7352AA07}"/>
              </a:ext>
            </a:extLst>
          </p:cNvPr>
          <p:cNvSpPr>
            <a:spLocks noGrp="1"/>
          </p:cNvSpPr>
          <p:nvPr>
            <p:ph idx="1"/>
          </p:nvPr>
        </p:nvSpPr>
        <p:spPr>
          <a:xfrm>
            <a:off x="914400" y="2233920"/>
            <a:ext cx="4633842" cy="3110710"/>
          </a:xfrm>
        </p:spPr>
        <p:txBody>
          <a:bodyPr/>
          <a:lstStyle/>
          <a:p>
            <a:pPr marL="91440" indent="0">
              <a:buNone/>
            </a:pPr>
            <a:r>
              <a:rPr lang="en-US" b="1" dirty="0"/>
              <a:t>The old fashioned way… just like how we build trust with a new friend: </a:t>
            </a:r>
            <a:br>
              <a:rPr lang="en-US" b="1" dirty="0"/>
            </a:br>
            <a:br>
              <a:rPr lang="en-US" b="1" dirty="0"/>
            </a:br>
            <a:r>
              <a:rPr lang="en-US" sz="2400" b="1" dirty="0"/>
              <a:t>Two-Way Communication</a:t>
            </a:r>
          </a:p>
          <a:p>
            <a:pPr>
              <a:spcBef>
                <a:spcPts val="300"/>
              </a:spcBef>
              <a:spcAft>
                <a:spcPts val="300"/>
              </a:spcAft>
            </a:pPr>
            <a:r>
              <a:rPr lang="en-US" b="1" dirty="0"/>
              <a:t>Communicate</a:t>
            </a:r>
          </a:p>
          <a:p>
            <a:pPr>
              <a:spcBef>
                <a:spcPts val="300"/>
              </a:spcBef>
              <a:spcAft>
                <a:spcPts val="300"/>
              </a:spcAft>
            </a:pPr>
            <a:r>
              <a:rPr lang="en-US" b="1" dirty="0"/>
              <a:t>Listen </a:t>
            </a:r>
          </a:p>
          <a:p>
            <a:pPr>
              <a:spcBef>
                <a:spcPts val="300"/>
              </a:spcBef>
              <a:spcAft>
                <a:spcPts val="300"/>
              </a:spcAft>
            </a:pPr>
            <a:r>
              <a:rPr lang="en-US" b="1" dirty="0"/>
              <a:t>Respond/ Give Feedback</a:t>
            </a:r>
            <a:endParaRPr lang="en-US" b="1" dirty="0">
              <a:latin typeface="Lato" panose="020F0502020204030203" pitchFamily="34" charset="77"/>
            </a:endParaRPr>
          </a:p>
        </p:txBody>
      </p:sp>
      <p:pic>
        <p:nvPicPr>
          <p:cNvPr id="5" name="Picture 4">
            <a:extLst>
              <a:ext uri="{FF2B5EF4-FFF2-40B4-BE49-F238E27FC236}">
                <a16:creationId xmlns:a16="http://schemas.microsoft.com/office/drawing/2014/main" id="{2FD16431-18FD-3EB5-B010-4A141514A6B4}"/>
              </a:ext>
            </a:extLst>
          </p:cNvPr>
          <p:cNvPicPr>
            <a:picLocks noChangeAspect="1"/>
          </p:cNvPicPr>
          <p:nvPr/>
        </p:nvPicPr>
        <p:blipFill>
          <a:blip r:embed="rId3"/>
          <a:stretch>
            <a:fillRect/>
          </a:stretch>
        </p:blipFill>
        <p:spPr>
          <a:xfrm>
            <a:off x="5548242" y="1327947"/>
            <a:ext cx="6181409" cy="3803385"/>
          </a:xfrm>
          <a:prstGeom prst="rect">
            <a:avLst/>
          </a:prstGeom>
        </p:spPr>
      </p:pic>
    </p:spTree>
    <p:extLst>
      <p:ext uri="{BB962C8B-B14F-4D97-AF65-F5344CB8AC3E}">
        <p14:creationId xmlns:p14="http://schemas.microsoft.com/office/powerpoint/2010/main" val="1167021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F7E9DF40-BE86-86B4-900A-9F8476592C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35D65C-D0B2-7EA0-E3E7-EB2532942BAB}"/>
              </a:ext>
            </a:extLst>
          </p:cNvPr>
          <p:cNvSpPr>
            <a:spLocks noGrp="1"/>
          </p:cNvSpPr>
          <p:nvPr>
            <p:ph type="title"/>
          </p:nvPr>
        </p:nvSpPr>
        <p:spPr>
          <a:xfrm>
            <a:off x="914399" y="717461"/>
            <a:ext cx="5998573" cy="763257"/>
          </a:xfrm>
        </p:spPr>
        <p:txBody>
          <a:bodyPr/>
          <a:lstStyle/>
          <a:p>
            <a:r>
              <a:rPr lang="en-US" b="1" dirty="0"/>
              <a:t>Post Consistently and Often</a:t>
            </a:r>
            <a:endParaRPr lang="en-US" sz="2400" dirty="0"/>
          </a:p>
        </p:txBody>
      </p:sp>
      <p:sp>
        <p:nvSpPr>
          <p:cNvPr id="3" name="Content Placeholder 2">
            <a:extLst>
              <a:ext uri="{FF2B5EF4-FFF2-40B4-BE49-F238E27FC236}">
                <a16:creationId xmlns:a16="http://schemas.microsoft.com/office/drawing/2014/main" id="{22525F64-DC5D-C2EE-1A2C-69402835D530}"/>
              </a:ext>
            </a:extLst>
          </p:cNvPr>
          <p:cNvSpPr>
            <a:spLocks noGrp="1"/>
          </p:cNvSpPr>
          <p:nvPr>
            <p:ph idx="1"/>
          </p:nvPr>
        </p:nvSpPr>
        <p:spPr>
          <a:xfrm>
            <a:off x="914400" y="1650535"/>
            <a:ext cx="4807132" cy="1778871"/>
          </a:xfrm>
        </p:spPr>
        <p:txBody>
          <a:bodyPr/>
          <a:lstStyle/>
          <a:p>
            <a:pPr marL="91440" indent="0">
              <a:buNone/>
            </a:pPr>
            <a:r>
              <a:rPr lang="en-US" sz="2200" b="1" dirty="0"/>
              <a:t>Posting Infrequently - Not Buildable</a:t>
            </a:r>
          </a:p>
          <a:p>
            <a:pPr>
              <a:lnSpc>
                <a:spcPct val="100000"/>
              </a:lnSpc>
              <a:spcBef>
                <a:spcPts val="200"/>
              </a:spcBef>
              <a:spcAft>
                <a:spcPts val="300"/>
              </a:spcAft>
            </a:pPr>
            <a:r>
              <a:rPr lang="en-US" dirty="0"/>
              <a:t>Posting once a month or even once a week doesn’t work </a:t>
            </a:r>
          </a:p>
          <a:p>
            <a:pPr>
              <a:lnSpc>
                <a:spcPct val="100000"/>
              </a:lnSpc>
              <a:spcBef>
                <a:spcPts val="200"/>
              </a:spcBef>
              <a:spcAft>
                <a:spcPts val="300"/>
              </a:spcAft>
            </a:pPr>
            <a:r>
              <a:rPr lang="en-US" dirty="0"/>
              <a:t>No community investment</a:t>
            </a:r>
            <a:endParaRPr lang="en-US" dirty="0">
              <a:latin typeface="Lato" panose="020F0502020204030203" pitchFamily="34" charset="77"/>
            </a:endParaRPr>
          </a:p>
        </p:txBody>
      </p:sp>
      <p:sp>
        <p:nvSpPr>
          <p:cNvPr id="4" name="Content Placeholder 2">
            <a:extLst>
              <a:ext uri="{FF2B5EF4-FFF2-40B4-BE49-F238E27FC236}">
                <a16:creationId xmlns:a16="http://schemas.microsoft.com/office/drawing/2014/main" id="{9B43ACC0-ED93-3F1E-8A1C-3F928B6E1A14}"/>
              </a:ext>
            </a:extLst>
          </p:cNvPr>
          <p:cNvSpPr txBox="1">
            <a:spLocks/>
          </p:cNvSpPr>
          <p:nvPr/>
        </p:nvSpPr>
        <p:spPr>
          <a:xfrm>
            <a:off x="914399" y="3379937"/>
            <a:ext cx="5068390" cy="3157003"/>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Font typeface="Arial" panose="020B0604020202020204" pitchFamily="34" charset="0"/>
              <a:buNone/>
            </a:pPr>
            <a:r>
              <a:rPr lang="en-US" sz="2200" b="1" dirty="0"/>
              <a:t>Posting Infrequently - Not Buildable</a:t>
            </a:r>
          </a:p>
          <a:p>
            <a:pPr>
              <a:lnSpc>
                <a:spcPct val="100000"/>
              </a:lnSpc>
              <a:spcBef>
                <a:spcPts val="200"/>
              </a:spcBef>
              <a:spcAft>
                <a:spcPts val="300"/>
              </a:spcAft>
            </a:pPr>
            <a:r>
              <a:rPr lang="en-US" dirty="0"/>
              <a:t>Have a daily presence </a:t>
            </a:r>
          </a:p>
          <a:p>
            <a:pPr>
              <a:lnSpc>
                <a:spcPct val="100000"/>
              </a:lnSpc>
              <a:spcBef>
                <a:spcPts val="200"/>
              </a:spcBef>
              <a:spcAft>
                <a:spcPts val="300"/>
              </a:spcAft>
            </a:pPr>
            <a:r>
              <a:rPr lang="en-US" dirty="0"/>
              <a:t>Helps test messaging and posts to quickly learn what is working and not working </a:t>
            </a:r>
          </a:p>
          <a:p>
            <a:pPr>
              <a:lnSpc>
                <a:spcPct val="100000"/>
              </a:lnSpc>
              <a:spcBef>
                <a:spcPts val="200"/>
              </a:spcBef>
              <a:spcAft>
                <a:spcPts val="300"/>
              </a:spcAft>
            </a:pPr>
            <a:r>
              <a:rPr lang="en-US" dirty="0"/>
              <a:t>Gets in front of people frequently </a:t>
            </a:r>
          </a:p>
          <a:p>
            <a:pPr>
              <a:lnSpc>
                <a:spcPct val="100000"/>
              </a:lnSpc>
              <a:spcBef>
                <a:spcPts val="200"/>
              </a:spcBef>
              <a:spcAft>
                <a:spcPts val="300"/>
              </a:spcAft>
            </a:pPr>
            <a:r>
              <a:rPr lang="en-US" dirty="0"/>
              <a:t>People can begin to invest</a:t>
            </a:r>
            <a:endParaRPr lang="en-US" dirty="0">
              <a:latin typeface="Lato" panose="020F0502020204030203" pitchFamily="34" charset="77"/>
            </a:endParaRPr>
          </a:p>
        </p:txBody>
      </p:sp>
      <p:pic>
        <p:nvPicPr>
          <p:cNvPr id="7" name="Picture 6">
            <a:extLst>
              <a:ext uri="{FF2B5EF4-FFF2-40B4-BE49-F238E27FC236}">
                <a16:creationId xmlns:a16="http://schemas.microsoft.com/office/drawing/2014/main" id="{C1D3650C-78C8-8448-7561-BFBF5925F46D}"/>
              </a:ext>
            </a:extLst>
          </p:cNvPr>
          <p:cNvPicPr>
            <a:picLocks noChangeAspect="1"/>
          </p:cNvPicPr>
          <p:nvPr/>
        </p:nvPicPr>
        <p:blipFill>
          <a:blip r:embed="rId3"/>
          <a:stretch>
            <a:fillRect/>
          </a:stretch>
        </p:blipFill>
        <p:spPr>
          <a:xfrm>
            <a:off x="7187292" y="3040403"/>
            <a:ext cx="4207873" cy="2744595"/>
          </a:xfrm>
          <a:prstGeom prst="rect">
            <a:avLst/>
          </a:prstGeom>
        </p:spPr>
      </p:pic>
      <p:pic>
        <p:nvPicPr>
          <p:cNvPr id="9" name="Picture 8">
            <a:extLst>
              <a:ext uri="{FF2B5EF4-FFF2-40B4-BE49-F238E27FC236}">
                <a16:creationId xmlns:a16="http://schemas.microsoft.com/office/drawing/2014/main" id="{062A8023-D206-E5B9-2383-0A9A50AB7C03}"/>
              </a:ext>
            </a:extLst>
          </p:cNvPr>
          <p:cNvPicPr>
            <a:picLocks noChangeAspect="1"/>
          </p:cNvPicPr>
          <p:nvPr/>
        </p:nvPicPr>
        <p:blipFill>
          <a:blip r:embed="rId4"/>
          <a:stretch>
            <a:fillRect/>
          </a:stretch>
        </p:blipFill>
        <p:spPr>
          <a:xfrm>
            <a:off x="9838659" y="434894"/>
            <a:ext cx="1713261" cy="2047628"/>
          </a:xfrm>
          <a:prstGeom prst="rect">
            <a:avLst/>
          </a:prstGeom>
        </p:spPr>
      </p:pic>
      <p:pic>
        <p:nvPicPr>
          <p:cNvPr id="13" name="Picture 12">
            <a:extLst>
              <a:ext uri="{FF2B5EF4-FFF2-40B4-BE49-F238E27FC236}">
                <a16:creationId xmlns:a16="http://schemas.microsoft.com/office/drawing/2014/main" id="{68030840-C1D5-00D1-E2A7-6C83DECA4134}"/>
              </a:ext>
            </a:extLst>
          </p:cNvPr>
          <p:cNvPicPr>
            <a:picLocks noChangeAspect="1"/>
          </p:cNvPicPr>
          <p:nvPr/>
        </p:nvPicPr>
        <p:blipFill>
          <a:blip r:embed="rId5"/>
          <a:stretch>
            <a:fillRect/>
          </a:stretch>
        </p:blipFill>
        <p:spPr>
          <a:xfrm>
            <a:off x="7097488" y="434896"/>
            <a:ext cx="1709323" cy="2047626"/>
          </a:xfrm>
          <a:prstGeom prst="rect">
            <a:avLst/>
          </a:prstGeom>
        </p:spPr>
      </p:pic>
      <p:pic>
        <p:nvPicPr>
          <p:cNvPr id="11" name="Picture 10">
            <a:extLst>
              <a:ext uri="{FF2B5EF4-FFF2-40B4-BE49-F238E27FC236}">
                <a16:creationId xmlns:a16="http://schemas.microsoft.com/office/drawing/2014/main" id="{93A114A4-B1F3-5CB2-066A-823308D46E29}"/>
              </a:ext>
            </a:extLst>
          </p:cNvPr>
          <p:cNvPicPr>
            <a:picLocks noChangeAspect="1"/>
          </p:cNvPicPr>
          <p:nvPr/>
        </p:nvPicPr>
        <p:blipFill>
          <a:blip r:embed="rId6"/>
          <a:stretch>
            <a:fillRect/>
          </a:stretch>
        </p:blipFill>
        <p:spPr>
          <a:xfrm>
            <a:off x="8375857" y="929273"/>
            <a:ext cx="1857075" cy="2047627"/>
          </a:xfrm>
          <a:prstGeom prst="rect">
            <a:avLst/>
          </a:prstGeom>
        </p:spPr>
      </p:pic>
    </p:spTree>
    <p:extLst>
      <p:ext uri="{BB962C8B-B14F-4D97-AF65-F5344CB8AC3E}">
        <p14:creationId xmlns:p14="http://schemas.microsoft.com/office/powerpoint/2010/main" val="1120427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FA4C3034-F7D2-7CC0-C49A-79F3812A1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63EA4-F28D-36A9-9CE2-E69B9CA768FD}"/>
              </a:ext>
            </a:extLst>
          </p:cNvPr>
          <p:cNvSpPr>
            <a:spLocks noGrp="1"/>
          </p:cNvSpPr>
          <p:nvPr>
            <p:ph type="title"/>
          </p:nvPr>
        </p:nvSpPr>
        <p:spPr>
          <a:xfrm>
            <a:off x="914399" y="717461"/>
            <a:ext cx="5998573" cy="763257"/>
          </a:xfrm>
        </p:spPr>
        <p:txBody>
          <a:bodyPr/>
          <a:lstStyle/>
          <a:p>
            <a:r>
              <a:rPr lang="en-US" b="1" dirty="0"/>
              <a:t>Be Transparent and Real</a:t>
            </a:r>
            <a:endParaRPr lang="en-US" sz="2400" dirty="0"/>
          </a:p>
        </p:txBody>
      </p:sp>
      <p:sp>
        <p:nvSpPr>
          <p:cNvPr id="3" name="Content Placeholder 2">
            <a:extLst>
              <a:ext uri="{FF2B5EF4-FFF2-40B4-BE49-F238E27FC236}">
                <a16:creationId xmlns:a16="http://schemas.microsoft.com/office/drawing/2014/main" id="{9812C421-0329-F0B3-A557-FB083FA07DFC}"/>
              </a:ext>
            </a:extLst>
          </p:cNvPr>
          <p:cNvSpPr>
            <a:spLocks noGrp="1"/>
          </p:cNvSpPr>
          <p:nvPr>
            <p:ph idx="1"/>
          </p:nvPr>
        </p:nvSpPr>
        <p:spPr>
          <a:xfrm>
            <a:off x="914400" y="1650535"/>
            <a:ext cx="4807132" cy="3822802"/>
          </a:xfrm>
        </p:spPr>
        <p:txBody>
          <a:bodyPr/>
          <a:lstStyle/>
          <a:p>
            <a:pPr marL="91440" indent="0">
              <a:buNone/>
            </a:pPr>
            <a:r>
              <a:rPr lang="en-US" sz="2200" b="1" dirty="0"/>
              <a:t>Perfection in the Imperfection</a:t>
            </a:r>
          </a:p>
          <a:p>
            <a:pPr>
              <a:lnSpc>
                <a:spcPct val="100000"/>
              </a:lnSpc>
              <a:spcBef>
                <a:spcPts val="200"/>
              </a:spcBef>
              <a:spcAft>
                <a:spcPts val="300"/>
              </a:spcAft>
            </a:pPr>
            <a:r>
              <a:rPr lang="en-US" dirty="0"/>
              <a:t>Show understanding </a:t>
            </a:r>
          </a:p>
          <a:p>
            <a:pPr>
              <a:lnSpc>
                <a:spcPct val="100000"/>
              </a:lnSpc>
              <a:spcBef>
                <a:spcPts val="200"/>
              </a:spcBef>
              <a:spcAft>
                <a:spcPts val="300"/>
              </a:spcAft>
            </a:pPr>
            <a:r>
              <a:rPr lang="en-US" dirty="0"/>
              <a:t>Share in your community’s frustrations </a:t>
            </a:r>
          </a:p>
          <a:p>
            <a:pPr>
              <a:lnSpc>
                <a:spcPct val="100000"/>
              </a:lnSpc>
              <a:spcBef>
                <a:spcPts val="200"/>
              </a:spcBef>
              <a:spcAft>
                <a:spcPts val="300"/>
              </a:spcAft>
            </a:pPr>
            <a:r>
              <a:rPr lang="en-US" dirty="0"/>
              <a:t>Share in your community’s wins </a:t>
            </a:r>
          </a:p>
          <a:p>
            <a:pPr>
              <a:lnSpc>
                <a:spcPct val="100000"/>
              </a:lnSpc>
              <a:spcBef>
                <a:spcPts val="200"/>
              </a:spcBef>
              <a:spcAft>
                <a:spcPts val="300"/>
              </a:spcAft>
            </a:pPr>
            <a:r>
              <a:rPr lang="en-US" dirty="0"/>
              <a:t>Be open and transparent about issues your city may be facing </a:t>
            </a:r>
          </a:p>
          <a:p>
            <a:pPr>
              <a:lnSpc>
                <a:spcPct val="100000"/>
              </a:lnSpc>
              <a:spcBef>
                <a:spcPts val="200"/>
              </a:spcBef>
              <a:spcAft>
                <a:spcPts val="300"/>
              </a:spcAft>
            </a:pPr>
            <a:r>
              <a:rPr lang="en-US" dirty="0"/>
              <a:t>Ask questions</a:t>
            </a:r>
          </a:p>
          <a:p>
            <a:pPr marL="91440" indent="0">
              <a:lnSpc>
                <a:spcPct val="100000"/>
              </a:lnSpc>
              <a:spcBef>
                <a:spcPts val="200"/>
              </a:spcBef>
              <a:spcAft>
                <a:spcPts val="300"/>
              </a:spcAft>
              <a:buNone/>
            </a:pPr>
            <a:endParaRPr lang="en-US" b="1" dirty="0">
              <a:latin typeface="Lato" panose="020F0502020204030203" pitchFamily="34" charset="77"/>
            </a:endParaRPr>
          </a:p>
          <a:p>
            <a:pPr marL="91440" indent="0">
              <a:lnSpc>
                <a:spcPct val="100000"/>
              </a:lnSpc>
              <a:spcBef>
                <a:spcPts val="200"/>
              </a:spcBef>
              <a:spcAft>
                <a:spcPts val="300"/>
              </a:spcAft>
              <a:buNone/>
            </a:pPr>
            <a:r>
              <a:rPr lang="en-US" sz="2000" b="1" dirty="0"/>
              <a:t>Take risks! It pays off and builds trust.</a:t>
            </a:r>
            <a:endParaRPr lang="en-US" b="1" dirty="0">
              <a:latin typeface="Lato" panose="020F0502020204030203" pitchFamily="34" charset="77"/>
            </a:endParaRPr>
          </a:p>
        </p:txBody>
      </p:sp>
      <p:pic>
        <p:nvPicPr>
          <p:cNvPr id="6" name="Picture 5">
            <a:extLst>
              <a:ext uri="{FF2B5EF4-FFF2-40B4-BE49-F238E27FC236}">
                <a16:creationId xmlns:a16="http://schemas.microsoft.com/office/drawing/2014/main" id="{35E1B0C4-35B6-0447-C58A-B86CCD9A3C4B}"/>
              </a:ext>
            </a:extLst>
          </p:cNvPr>
          <p:cNvPicPr>
            <a:picLocks noChangeAspect="1"/>
          </p:cNvPicPr>
          <p:nvPr/>
        </p:nvPicPr>
        <p:blipFill>
          <a:blip r:embed="rId3"/>
          <a:stretch>
            <a:fillRect/>
          </a:stretch>
        </p:blipFill>
        <p:spPr>
          <a:xfrm>
            <a:off x="9178137" y="624049"/>
            <a:ext cx="2465224" cy="4849288"/>
          </a:xfrm>
          <a:prstGeom prst="rect">
            <a:avLst/>
          </a:prstGeom>
        </p:spPr>
      </p:pic>
      <p:pic>
        <p:nvPicPr>
          <p:cNvPr id="10" name="Picture 9">
            <a:extLst>
              <a:ext uri="{FF2B5EF4-FFF2-40B4-BE49-F238E27FC236}">
                <a16:creationId xmlns:a16="http://schemas.microsoft.com/office/drawing/2014/main" id="{36D1478C-9F09-0399-3C3E-A866CF030E02}"/>
              </a:ext>
            </a:extLst>
          </p:cNvPr>
          <p:cNvPicPr>
            <a:picLocks noChangeAspect="1"/>
          </p:cNvPicPr>
          <p:nvPr/>
        </p:nvPicPr>
        <p:blipFill>
          <a:blip r:embed="rId4"/>
          <a:stretch>
            <a:fillRect/>
          </a:stretch>
        </p:blipFill>
        <p:spPr>
          <a:xfrm>
            <a:off x="6296297" y="624049"/>
            <a:ext cx="2681874" cy="4768708"/>
          </a:xfrm>
          <a:prstGeom prst="rect">
            <a:avLst/>
          </a:prstGeom>
        </p:spPr>
      </p:pic>
    </p:spTree>
    <p:extLst>
      <p:ext uri="{BB962C8B-B14F-4D97-AF65-F5344CB8AC3E}">
        <p14:creationId xmlns:p14="http://schemas.microsoft.com/office/powerpoint/2010/main" val="126046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25FE581F-9185-D916-6F14-08ADAB4D56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4EA1FC-04C6-0E20-4D02-05340CFD3D58}"/>
              </a:ext>
            </a:extLst>
          </p:cNvPr>
          <p:cNvSpPr>
            <a:spLocks noGrp="1"/>
          </p:cNvSpPr>
          <p:nvPr>
            <p:ph type="title"/>
          </p:nvPr>
        </p:nvSpPr>
        <p:spPr>
          <a:xfrm>
            <a:off x="914399" y="1567544"/>
            <a:ext cx="5181601" cy="1088832"/>
          </a:xfrm>
        </p:spPr>
        <p:txBody>
          <a:bodyPr/>
          <a:lstStyle/>
          <a:p>
            <a:r>
              <a:rPr lang="en-US" b="1" dirty="0"/>
              <a:t>Using Social Media </a:t>
            </a:r>
            <a:r>
              <a:rPr lang="en-US" b="1" i="1" dirty="0"/>
              <a:t>Correctly</a:t>
            </a:r>
            <a:endParaRPr lang="en-US" sz="2400" i="1" dirty="0"/>
          </a:p>
        </p:txBody>
      </p:sp>
      <p:sp>
        <p:nvSpPr>
          <p:cNvPr id="9" name="Content Placeholder 2">
            <a:extLst>
              <a:ext uri="{FF2B5EF4-FFF2-40B4-BE49-F238E27FC236}">
                <a16:creationId xmlns:a16="http://schemas.microsoft.com/office/drawing/2014/main" id="{8C761284-8787-5D73-14F0-E245E713C5BB}"/>
              </a:ext>
            </a:extLst>
          </p:cNvPr>
          <p:cNvSpPr txBox="1">
            <a:spLocks/>
          </p:cNvSpPr>
          <p:nvPr/>
        </p:nvSpPr>
        <p:spPr>
          <a:xfrm>
            <a:off x="914400" y="2906829"/>
            <a:ext cx="4519750" cy="342178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Increase your followers, reach and engagements with proven strategies that we know that works. </a:t>
            </a:r>
          </a:p>
          <a:p>
            <a:r>
              <a:rPr lang="en-US" b="1" dirty="0"/>
              <a:t>How? We use them.</a:t>
            </a:r>
            <a:endParaRPr lang="en-US" b="1" dirty="0">
              <a:latin typeface="Lato" panose="020F0502020204030203" pitchFamily="34" charset="77"/>
            </a:endParaRPr>
          </a:p>
        </p:txBody>
      </p:sp>
      <p:pic>
        <p:nvPicPr>
          <p:cNvPr id="12" name="Picture 11">
            <a:extLst>
              <a:ext uri="{FF2B5EF4-FFF2-40B4-BE49-F238E27FC236}">
                <a16:creationId xmlns:a16="http://schemas.microsoft.com/office/drawing/2014/main" id="{5FEB1A1F-885E-BE2B-B442-041B7AD068D0}"/>
              </a:ext>
            </a:extLst>
          </p:cNvPr>
          <p:cNvPicPr>
            <a:picLocks noChangeAspect="1"/>
          </p:cNvPicPr>
          <p:nvPr/>
        </p:nvPicPr>
        <p:blipFill>
          <a:blip r:embed="rId3"/>
          <a:stretch>
            <a:fillRect/>
          </a:stretch>
        </p:blipFill>
        <p:spPr>
          <a:xfrm>
            <a:off x="9037626" y="772312"/>
            <a:ext cx="2239974" cy="4849331"/>
          </a:xfrm>
          <a:prstGeom prst="rect">
            <a:avLst/>
          </a:prstGeom>
        </p:spPr>
      </p:pic>
      <p:pic>
        <p:nvPicPr>
          <p:cNvPr id="14" name="Picture 13">
            <a:extLst>
              <a:ext uri="{FF2B5EF4-FFF2-40B4-BE49-F238E27FC236}">
                <a16:creationId xmlns:a16="http://schemas.microsoft.com/office/drawing/2014/main" id="{11A3CB0E-48B6-B2D7-9669-BB3B941EF0FB}"/>
              </a:ext>
            </a:extLst>
          </p:cNvPr>
          <p:cNvPicPr>
            <a:picLocks noChangeAspect="1"/>
          </p:cNvPicPr>
          <p:nvPr/>
        </p:nvPicPr>
        <p:blipFill>
          <a:blip r:embed="rId4"/>
          <a:stretch>
            <a:fillRect/>
          </a:stretch>
        </p:blipFill>
        <p:spPr>
          <a:xfrm>
            <a:off x="5667496" y="774336"/>
            <a:ext cx="3103347" cy="4808118"/>
          </a:xfrm>
          <a:prstGeom prst="rect">
            <a:avLst/>
          </a:prstGeom>
        </p:spPr>
      </p:pic>
    </p:spTree>
    <p:extLst>
      <p:ext uri="{BB962C8B-B14F-4D97-AF65-F5344CB8AC3E}">
        <p14:creationId xmlns:p14="http://schemas.microsoft.com/office/powerpoint/2010/main" val="2550772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p:txBody>
          <a:bodyPr/>
          <a:lstStyle/>
          <a:p>
            <a:r>
              <a:rPr lang="en-US" b="1" dirty="0"/>
              <a:t>Results-Driven Social Media: </a:t>
            </a:r>
            <a:br>
              <a:rPr lang="en-US" b="1" dirty="0"/>
            </a:br>
            <a:r>
              <a:rPr lang="en-US" sz="2400" b="1" dirty="0"/>
              <a:t>Drive The Agenda In Your City.</a:t>
            </a:r>
            <a:endParaRPr lang="en-US" sz="2400" dirty="0"/>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914400" y="2377439"/>
            <a:ext cx="6061166" cy="3421781"/>
          </a:xfrm>
        </p:spPr>
        <p:txBody>
          <a:bodyPr/>
          <a:lstStyle/>
          <a:p>
            <a:r>
              <a:rPr lang="en-US" b="1" dirty="0"/>
              <a:t>Social Media is the opportunity to build a daily relationship with residents. </a:t>
            </a:r>
          </a:p>
          <a:p>
            <a:r>
              <a:rPr lang="en-US" b="1" dirty="0"/>
              <a:t>It’s the opportunity to build your own narrative without the media filter. </a:t>
            </a:r>
          </a:p>
          <a:p>
            <a:r>
              <a:rPr lang="en-US" b="1" dirty="0"/>
              <a:t>Sometimes does it feel like you are doing good work every day, but nobody knows?</a:t>
            </a:r>
          </a:p>
          <a:p>
            <a:pPr marL="91440" indent="0">
              <a:buNone/>
            </a:pPr>
            <a:r>
              <a:rPr lang="en-US" sz="1800" b="0" i="0" u="none" strike="noStrike" dirty="0">
                <a:solidFill>
                  <a:srgbClr val="000000"/>
                </a:solidFill>
                <a:effectLst/>
                <a:latin typeface="Lato" panose="020F0502020204030203" pitchFamily="34" charset="77"/>
              </a:rPr>
              <a:t>You can share the stories of what your city does every day.</a:t>
            </a:r>
            <a:endParaRPr lang="en-US" b="1" dirty="0">
              <a:latin typeface="Lato" panose="020F0502020204030203" pitchFamily="34" charset="77"/>
            </a:endParaRPr>
          </a:p>
        </p:txBody>
      </p:sp>
      <p:pic>
        <p:nvPicPr>
          <p:cNvPr id="6" name="Picture 5">
            <a:extLst>
              <a:ext uri="{FF2B5EF4-FFF2-40B4-BE49-F238E27FC236}">
                <a16:creationId xmlns:a16="http://schemas.microsoft.com/office/drawing/2014/main" id="{42004CA3-2FBC-3DC3-A066-85AC8A7E8EF6}"/>
              </a:ext>
            </a:extLst>
          </p:cNvPr>
          <p:cNvPicPr>
            <a:picLocks noChangeAspect="1"/>
          </p:cNvPicPr>
          <p:nvPr/>
        </p:nvPicPr>
        <p:blipFill>
          <a:blip r:embed="rId3"/>
          <a:srcRect l="10603" r="28726"/>
          <a:stretch/>
        </p:blipFill>
        <p:spPr>
          <a:xfrm>
            <a:off x="7370311" y="1177835"/>
            <a:ext cx="3907289" cy="4293326"/>
          </a:xfrm>
          <a:prstGeom prst="rect">
            <a:avLst/>
          </a:prstGeom>
        </p:spPr>
      </p:pic>
    </p:spTree>
    <p:extLst>
      <p:ext uri="{BB962C8B-B14F-4D97-AF65-F5344CB8AC3E}">
        <p14:creationId xmlns:p14="http://schemas.microsoft.com/office/powerpoint/2010/main" val="2272397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BD760B2F-AEF3-1074-1699-181F948C69F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3F1CFD4-B313-3306-26D5-FB855B4D669E}"/>
              </a:ext>
            </a:extLst>
          </p:cNvPr>
          <p:cNvPicPr>
            <a:picLocks noChangeAspect="1"/>
          </p:cNvPicPr>
          <p:nvPr/>
        </p:nvPicPr>
        <p:blipFill>
          <a:blip r:embed="rId3"/>
          <a:stretch>
            <a:fillRect/>
          </a:stretch>
        </p:blipFill>
        <p:spPr>
          <a:xfrm>
            <a:off x="7402198" y="773360"/>
            <a:ext cx="4535228" cy="2369479"/>
          </a:xfrm>
          <a:prstGeom prst="rect">
            <a:avLst/>
          </a:prstGeom>
        </p:spPr>
      </p:pic>
      <p:sp>
        <p:nvSpPr>
          <p:cNvPr id="2" name="Title 1">
            <a:extLst>
              <a:ext uri="{FF2B5EF4-FFF2-40B4-BE49-F238E27FC236}">
                <a16:creationId xmlns:a16="http://schemas.microsoft.com/office/drawing/2014/main" id="{BD9CDD8F-99B9-3DD8-D0B8-5AC71D84F63A}"/>
              </a:ext>
            </a:extLst>
          </p:cNvPr>
          <p:cNvSpPr>
            <a:spLocks noGrp="1"/>
          </p:cNvSpPr>
          <p:nvPr>
            <p:ph type="title"/>
          </p:nvPr>
        </p:nvSpPr>
        <p:spPr>
          <a:xfrm>
            <a:off x="914399" y="228944"/>
            <a:ext cx="5181601" cy="1088832"/>
          </a:xfrm>
        </p:spPr>
        <p:txBody>
          <a:bodyPr/>
          <a:lstStyle/>
          <a:p>
            <a:r>
              <a:rPr lang="en-US" b="1" dirty="0"/>
              <a:t>Using Your ATMS</a:t>
            </a:r>
            <a:endParaRPr lang="en-US" sz="2400" i="1" dirty="0"/>
          </a:p>
        </p:txBody>
      </p:sp>
      <p:sp>
        <p:nvSpPr>
          <p:cNvPr id="9" name="Content Placeholder 2">
            <a:extLst>
              <a:ext uri="{FF2B5EF4-FFF2-40B4-BE49-F238E27FC236}">
                <a16:creationId xmlns:a16="http://schemas.microsoft.com/office/drawing/2014/main" id="{D6403A82-0404-23E1-3322-A7EC0B8112BD}"/>
              </a:ext>
            </a:extLst>
          </p:cNvPr>
          <p:cNvSpPr txBox="1">
            <a:spLocks/>
          </p:cNvSpPr>
          <p:nvPr/>
        </p:nvSpPr>
        <p:spPr>
          <a:xfrm>
            <a:off x="914401" y="1539845"/>
            <a:ext cx="6283233" cy="1602994"/>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US" b="1" i="0" u="none" strike="noStrike" dirty="0">
                <a:solidFill>
                  <a:srgbClr val="FF5B00"/>
                </a:solidFill>
                <a:effectLst/>
                <a:latin typeface="Lato" panose="020F0502020204030203" pitchFamily="34" charset="77"/>
              </a:rPr>
              <a:t>Authenticity-  </a:t>
            </a:r>
            <a:r>
              <a:rPr lang="en-US" b="0" i="0" u="none" strike="noStrike" dirty="0">
                <a:solidFill>
                  <a:srgbClr val="000000"/>
                </a:solidFill>
                <a:effectLst/>
                <a:latin typeface="Lato" panose="020F0502020204030203" pitchFamily="34" charset="77"/>
              </a:rPr>
              <a:t>we want your content to sound like you.</a:t>
            </a:r>
            <a:endParaRPr lang="en-US" b="0" dirty="0">
              <a:solidFill>
                <a:srgbClr val="000000"/>
              </a:solidFill>
              <a:effectLst/>
              <a:latin typeface="Lato" panose="020F0502020204030203" pitchFamily="34" charset="77"/>
            </a:endParaRPr>
          </a:p>
          <a:p>
            <a:pPr rtl="0"/>
            <a:r>
              <a:rPr lang="en-US" b="1" i="0" u="none" strike="noStrike" dirty="0">
                <a:solidFill>
                  <a:srgbClr val="FF5B00"/>
                </a:solidFill>
                <a:effectLst/>
                <a:latin typeface="Lato" panose="020F0502020204030203" pitchFamily="34" charset="77"/>
              </a:rPr>
              <a:t>Tone - </a:t>
            </a:r>
            <a:r>
              <a:rPr lang="en-US" b="0" i="0" u="none" strike="noStrike" dirty="0">
                <a:solidFill>
                  <a:srgbClr val="000000"/>
                </a:solidFill>
                <a:effectLst/>
                <a:latin typeface="Lato" panose="020F0502020204030203" pitchFamily="34" charset="77"/>
              </a:rPr>
              <a:t>we need to adjust how we speak to people. We don't need a holier-than-thou approach. We need to meet them where they are and at their level.</a:t>
            </a:r>
            <a:br>
              <a:rPr lang="en-US" b="1" i="0" u="none" strike="noStrike" dirty="0">
                <a:solidFill>
                  <a:srgbClr val="000000"/>
                </a:solidFill>
                <a:effectLst/>
                <a:latin typeface="Lato" panose="020F0502020204030203" pitchFamily="34" charset="77"/>
              </a:rPr>
            </a:br>
            <a:endParaRPr lang="en-US" b="1" dirty="0">
              <a:latin typeface="Lato" panose="020F0502020204030203" pitchFamily="34" charset="77"/>
            </a:endParaRPr>
          </a:p>
        </p:txBody>
      </p:sp>
      <p:sp>
        <p:nvSpPr>
          <p:cNvPr id="8" name="Content Placeholder 2">
            <a:extLst>
              <a:ext uri="{FF2B5EF4-FFF2-40B4-BE49-F238E27FC236}">
                <a16:creationId xmlns:a16="http://schemas.microsoft.com/office/drawing/2014/main" id="{54115674-BCFE-759D-EB5D-B58EFE4C19DD}"/>
              </a:ext>
            </a:extLst>
          </p:cNvPr>
          <p:cNvSpPr txBox="1">
            <a:spLocks/>
          </p:cNvSpPr>
          <p:nvPr/>
        </p:nvSpPr>
        <p:spPr>
          <a:xfrm>
            <a:off x="914399" y="3519654"/>
            <a:ext cx="9993087" cy="6676692"/>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US" b="1" i="0" u="none" strike="noStrike" dirty="0">
                <a:solidFill>
                  <a:srgbClr val="FF5B00"/>
                </a:solidFill>
                <a:effectLst/>
                <a:latin typeface="Lato" panose="020F0502020204030203" pitchFamily="34" charset="77"/>
              </a:rPr>
              <a:t>Messaging - </a:t>
            </a:r>
            <a:r>
              <a:rPr lang="en-US" b="0" i="0" u="none" strike="noStrike" dirty="0">
                <a:solidFill>
                  <a:srgbClr val="000000"/>
                </a:solidFill>
                <a:effectLst/>
                <a:latin typeface="Lato" panose="020F0502020204030203" pitchFamily="34" charset="77"/>
              </a:rPr>
              <a:t>we need to hit your main talking points over, and over, and over again. We need to bring things back often to your main points and make them a part of your image.</a:t>
            </a:r>
            <a:endParaRPr lang="en-US" b="0" dirty="0">
              <a:effectLst/>
              <a:latin typeface="Lato" panose="020F0502020204030203" pitchFamily="34" charset="77"/>
            </a:endParaRPr>
          </a:p>
          <a:p>
            <a:pPr rtl="0"/>
            <a:r>
              <a:rPr lang="en-US" b="1" i="0" u="none" strike="noStrike" dirty="0">
                <a:solidFill>
                  <a:srgbClr val="FF5B00"/>
                </a:solidFill>
                <a:effectLst/>
                <a:latin typeface="Lato" panose="020F0502020204030203" pitchFamily="34" charset="77"/>
              </a:rPr>
              <a:t>Shareability - </a:t>
            </a:r>
            <a:r>
              <a:rPr lang="en-US" b="0" i="0" u="none" strike="noStrike" dirty="0">
                <a:solidFill>
                  <a:srgbClr val="000000"/>
                </a:solidFill>
                <a:effectLst/>
                <a:latin typeface="Lato" panose="020F0502020204030203" pitchFamily="34" charset="77"/>
              </a:rPr>
              <a:t>we want your content to spread and spread far. That means users, followers, and voters need to and want to share what it is that you are talking about, when creating anything we need to think about why should joe </a:t>
            </a:r>
            <a:r>
              <a:rPr lang="en-US" b="0" i="0" u="none" strike="noStrike" dirty="0" err="1">
                <a:solidFill>
                  <a:srgbClr val="000000"/>
                </a:solidFill>
                <a:effectLst/>
                <a:latin typeface="Lato" panose="020F0502020204030203" pitchFamily="34" charset="77"/>
              </a:rPr>
              <a:t>shmoe</a:t>
            </a:r>
            <a:r>
              <a:rPr lang="en-US" b="0" i="0" u="none" strike="noStrike" dirty="0">
                <a:solidFill>
                  <a:srgbClr val="000000"/>
                </a:solidFill>
                <a:effectLst/>
                <a:latin typeface="Lato" panose="020F0502020204030203" pitchFamily="34" charset="77"/>
              </a:rPr>
              <a:t> put this in their story. Why is Lisa sending this to the group chat?</a:t>
            </a:r>
            <a:br>
              <a:rPr lang="en-US" b="1" i="0" u="none" strike="noStrike" dirty="0">
                <a:solidFill>
                  <a:srgbClr val="000000"/>
                </a:solidFill>
                <a:effectLst/>
                <a:latin typeface="Lato" panose="020F0502020204030203" pitchFamily="34" charset="77"/>
              </a:rPr>
            </a:br>
            <a:br>
              <a:rPr lang="en-US" b="1" i="0" u="none" strike="noStrike" dirty="0">
                <a:solidFill>
                  <a:srgbClr val="000000"/>
                </a:solidFill>
                <a:effectLst/>
                <a:latin typeface="Lato" panose="020F0502020204030203" pitchFamily="34" charset="77"/>
              </a:rPr>
            </a:br>
            <a:endParaRPr lang="en-US" b="0" dirty="0">
              <a:effectLst/>
              <a:latin typeface="Lato" panose="020F0502020204030203" pitchFamily="34" charset="77"/>
            </a:endParaRPr>
          </a:p>
          <a:p>
            <a:pPr algn="ctr" rtl="0"/>
            <a:br>
              <a:rPr lang="en-US" b="0" dirty="0">
                <a:effectLst/>
                <a:latin typeface="Lato" panose="020F0502020204030203" pitchFamily="34" charset="77"/>
              </a:rPr>
            </a:br>
            <a:br>
              <a:rPr lang="en-US" b="0" dirty="0">
                <a:effectLst/>
                <a:latin typeface="Lato" panose="020F0502020204030203" pitchFamily="34" charset="77"/>
              </a:rPr>
            </a:br>
            <a:r>
              <a:rPr lang="en-US" b="1" i="0" u="none" strike="noStrike" dirty="0">
                <a:solidFill>
                  <a:srgbClr val="404040"/>
                </a:solidFill>
                <a:effectLst/>
                <a:latin typeface="Lato" panose="020F0502020204030203" pitchFamily="34" charset="77"/>
              </a:rPr>
              <a:t>  </a:t>
            </a:r>
            <a:endParaRPr lang="en-US" b="0" dirty="0">
              <a:effectLst/>
              <a:latin typeface="Lato" panose="020F0502020204030203" pitchFamily="34" charset="77"/>
            </a:endParaRPr>
          </a:p>
          <a:p>
            <a:br>
              <a:rPr lang="en-US" b="0" dirty="0">
                <a:effectLst/>
                <a:latin typeface="Lato" panose="020F0502020204030203" pitchFamily="34" charset="77"/>
              </a:rPr>
            </a:br>
            <a:br>
              <a:rPr lang="en-US" b="0" dirty="0">
                <a:effectLst/>
                <a:latin typeface="Lato" panose="020F0502020204030203" pitchFamily="34" charset="77"/>
              </a:rPr>
            </a:br>
            <a:endParaRPr lang="en-US" b="1" dirty="0">
              <a:latin typeface="Lato" panose="020F0502020204030203" pitchFamily="34" charset="77"/>
            </a:endParaRPr>
          </a:p>
        </p:txBody>
      </p:sp>
    </p:spTree>
    <p:extLst>
      <p:ext uri="{BB962C8B-B14F-4D97-AF65-F5344CB8AC3E}">
        <p14:creationId xmlns:p14="http://schemas.microsoft.com/office/powerpoint/2010/main" val="2951083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C38074EC-BA05-7E76-A54C-24199FCC5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24891-065F-B5C4-B781-7924D92C5C80}"/>
              </a:ext>
            </a:extLst>
          </p:cNvPr>
          <p:cNvSpPr>
            <a:spLocks noGrp="1"/>
          </p:cNvSpPr>
          <p:nvPr>
            <p:ph type="title"/>
          </p:nvPr>
        </p:nvSpPr>
        <p:spPr>
          <a:xfrm>
            <a:off x="914399" y="228944"/>
            <a:ext cx="5181601" cy="1088832"/>
          </a:xfrm>
        </p:spPr>
        <p:txBody>
          <a:bodyPr/>
          <a:lstStyle/>
          <a:p>
            <a:r>
              <a:rPr lang="en-US" b="1" dirty="0"/>
              <a:t>Bad Socials</a:t>
            </a:r>
            <a:endParaRPr lang="en-US" sz="2400" i="1" dirty="0"/>
          </a:p>
        </p:txBody>
      </p:sp>
      <p:sp>
        <p:nvSpPr>
          <p:cNvPr id="9" name="Content Placeholder 2">
            <a:extLst>
              <a:ext uri="{FF2B5EF4-FFF2-40B4-BE49-F238E27FC236}">
                <a16:creationId xmlns:a16="http://schemas.microsoft.com/office/drawing/2014/main" id="{764A2470-1E7B-31E8-8469-483041F44033}"/>
              </a:ext>
            </a:extLst>
          </p:cNvPr>
          <p:cNvSpPr txBox="1">
            <a:spLocks/>
          </p:cNvSpPr>
          <p:nvPr/>
        </p:nvSpPr>
        <p:spPr>
          <a:xfrm>
            <a:off x="809899" y="1541815"/>
            <a:ext cx="6283233" cy="40652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rtl="0">
              <a:buNone/>
            </a:pPr>
            <a:r>
              <a:rPr lang="en-US" sz="1800" b="1" i="0" u="none" strike="noStrike" dirty="0">
                <a:solidFill>
                  <a:srgbClr val="FF5B00"/>
                </a:solidFill>
                <a:effectLst/>
                <a:latin typeface="Lato" panose="020F0502020204030203" pitchFamily="34" charset="77"/>
              </a:rPr>
              <a:t>What happens when we don't use our ATMS? </a:t>
            </a:r>
            <a:endParaRPr lang="en-US" b="1" dirty="0">
              <a:latin typeface="Lato" panose="020F0502020204030203" pitchFamily="34" charset="77"/>
            </a:endParaRPr>
          </a:p>
        </p:txBody>
      </p:sp>
      <p:pic>
        <p:nvPicPr>
          <p:cNvPr id="5" name="Picture 4">
            <a:extLst>
              <a:ext uri="{FF2B5EF4-FFF2-40B4-BE49-F238E27FC236}">
                <a16:creationId xmlns:a16="http://schemas.microsoft.com/office/drawing/2014/main" id="{86BD4C5D-185E-7EF6-F811-86A67BF61426}"/>
              </a:ext>
            </a:extLst>
          </p:cNvPr>
          <p:cNvPicPr>
            <a:picLocks noChangeAspect="1"/>
          </p:cNvPicPr>
          <p:nvPr/>
        </p:nvPicPr>
        <p:blipFill>
          <a:blip r:embed="rId3"/>
          <a:stretch>
            <a:fillRect/>
          </a:stretch>
        </p:blipFill>
        <p:spPr>
          <a:xfrm>
            <a:off x="9405260" y="697813"/>
            <a:ext cx="2258352" cy="4889117"/>
          </a:xfrm>
          <a:prstGeom prst="rect">
            <a:avLst/>
          </a:prstGeom>
        </p:spPr>
      </p:pic>
      <p:pic>
        <p:nvPicPr>
          <p:cNvPr id="7" name="Picture 6">
            <a:extLst>
              <a:ext uri="{FF2B5EF4-FFF2-40B4-BE49-F238E27FC236}">
                <a16:creationId xmlns:a16="http://schemas.microsoft.com/office/drawing/2014/main" id="{9BA5FF3F-A8F0-9485-ACC3-535A98B98D10}"/>
              </a:ext>
            </a:extLst>
          </p:cNvPr>
          <p:cNvPicPr>
            <a:picLocks noChangeAspect="1"/>
          </p:cNvPicPr>
          <p:nvPr/>
        </p:nvPicPr>
        <p:blipFill>
          <a:blip r:embed="rId4"/>
          <a:stretch>
            <a:fillRect/>
          </a:stretch>
        </p:blipFill>
        <p:spPr>
          <a:xfrm>
            <a:off x="6486654" y="2342749"/>
            <a:ext cx="2646110" cy="2520105"/>
          </a:xfrm>
          <a:prstGeom prst="rect">
            <a:avLst/>
          </a:prstGeom>
        </p:spPr>
      </p:pic>
      <p:pic>
        <p:nvPicPr>
          <p:cNvPr id="11" name="Picture 10">
            <a:extLst>
              <a:ext uri="{FF2B5EF4-FFF2-40B4-BE49-F238E27FC236}">
                <a16:creationId xmlns:a16="http://schemas.microsoft.com/office/drawing/2014/main" id="{2D7D39FD-8C73-8922-DFF5-04D8933CB53E}"/>
              </a:ext>
            </a:extLst>
          </p:cNvPr>
          <p:cNvPicPr>
            <a:picLocks noChangeAspect="1"/>
          </p:cNvPicPr>
          <p:nvPr/>
        </p:nvPicPr>
        <p:blipFill>
          <a:blip r:embed="rId5"/>
          <a:stretch>
            <a:fillRect/>
          </a:stretch>
        </p:blipFill>
        <p:spPr>
          <a:xfrm>
            <a:off x="3865732" y="2360549"/>
            <a:ext cx="2419840" cy="2656835"/>
          </a:xfrm>
          <a:prstGeom prst="rect">
            <a:avLst/>
          </a:prstGeom>
        </p:spPr>
      </p:pic>
      <p:pic>
        <p:nvPicPr>
          <p:cNvPr id="13" name="Picture 12">
            <a:extLst>
              <a:ext uri="{FF2B5EF4-FFF2-40B4-BE49-F238E27FC236}">
                <a16:creationId xmlns:a16="http://schemas.microsoft.com/office/drawing/2014/main" id="{85C51EC6-616E-363C-2E89-E14671E350CB}"/>
              </a:ext>
            </a:extLst>
          </p:cNvPr>
          <p:cNvPicPr>
            <a:picLocks noChangeAspect="1"/>
          </p:cNvPicPr>
          <p:nvPr/>
        </p:nvPicPr>
        <p:blipFill>
          <a:blip r:embed="rId6"/>
          <a:stretch>
            <a:fillRect/>
          </a:stretch>
        </p:blipFill>
        <p:spPr>
          <a:xfrm>
            <a:off x="914399" y="2389560"/>
            <a:ext cx="2750251" cy="2520105"/>
          </a:xfrm>
          <a:prstGeom prst="rect">
            <a:avLst/>
          </a:prstGeom>
        </p:spPr>
      </p:pic>
      <p:sp>
        <p:nvSpPr>
          <p:cNvPr id="14" name="Content Placeholder 2">
            <a:extLst>
              <a:ext uri="{FF2B5EF4-FFF2-40B4-BE49-F238E27FC236}">
                <a16:creationId xmlns:a16="http://schemas.microsoft.com/office/drawing/2014/main" id="{38A16C16-0022-6495-E241-B89792947B5B}"/>
              </a:ext>
            </a:extLst>
          </p:cNvPr>
          <p:cNvSpPr txBox="1">
            <a:spLocks/>
          </p:cNvSpPr>
          <p:nvPr/>
        </p:nvSpPr>
        <p:spPr>
          <a:xfrm>
            <a:off x="809899" y="5212478"/>
            <a:ext cx="8322865" cy="40652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rtl="0">
              <a:buNone/>
            </a:pPr>
            <a:r>
              <a:rPr lang="en-US" sz="1800" b="1" i="0" u="none" strike="noStrike" dirty="0">
                <a:solidFill>
                  <a:srgbClr val="FF5B00"/>
                </a:solidFill>
                <a:effectLst/>
                <a:latin typeface="Lato" panose="020F0502020204030203" pitchFamily="34" charset="77"/>
              </a:rPr>
              <a:t>No cohesive brand/identity. Simple changes could drastically improve these posts</a:t>
            </a:r>
            <a:endParaRPr lang="en-US" b="1" dirty="0">
              <a:latin typeface="Lato" panose="020F0502020204030203" pitchFamily="34" charset="77"/>
            </a:endParaRPr>
          </a:p>
        </p:txBody>
      </p:sp>
      <p:sp>
        <p:nvSpPr>
          <p:cNvPr id="16" name="TextBox 15">
            <a:extLst>
              <a:ext uri="{FF2B5EF4-FFF2-40B4-BE49-F238E27FC236}">
                <a16:creationId xmlns:a16="http://schemas.microsoft.com/office/drawing/2014/main" id="{8E916411-0514-59B2-00B6-F282C56A3B9E}"/>
              </a:ext>
            </a:extLst>
          </p:cNvPr>
          <p:cNvSpPr txBox="1"/>
          <p:nvPr/>
        </p:nvSpPr>
        <p:spPr>
          <a:xfrm>
            <a:off x="809899" y="1991217"/>
            <a:ext cx="2258352" cy="738664"/>
          </a:xfrm>
          <a:prstGeom prst="rect">
            <a:avLst/>
          </a:prstGeom>
          <a:noFill/>
        </p:spPr>
        <p:txBody>
          <a:bodyPr wrap="square">
            <a:spAutoFit/>
          </a:bodyPr>
          <a:lstStyle/>
          <a:p>
            <a:pPr rtl="0"/>
            <a:r>
              <a:rPr lang="en-US" sz="1400" b="1" i="0" u="none" strike="noStrike" dirty="0">
                <a:solidFill>
                  <a:srgbClr val="1C3678"/>
                </a:solidFill>
                <a:effectLst/>
                <a:latin typeface="Lato" panose="020F0502020204030203" pitchFamily="34" charset="77"/>
              </a:rPr>
              <a:t>A link with no context</a:t>
            </a:r>
            <a:endParaRPr lang="en-US" sz="1400" b="0" dirty="0">
              <a:effectLst/>
              <a:latin typeface="Lato" panose="020F0502020204030203" pitchFamily="34" charset="77"/>
            </a:endParaRPr>
          </a:p>
          <a:p>
            <a:br>
              <a:rPr lang="en-US" sz="1400" dirty="0">
                <a:latin typeface="Lato" panose="020F0502020204030203" pitchFamily="34" charset="77"/>
              </a:rPr>
            </a:br>
            <a:endParaRPr lang="en-US" sz="1400" b="1" dirty="0">
              <a:latin typeface="Lato" panose="020F0502020204030203" pitchFamily="34" charset="77"/>
            </a:endParaRPr>
          </a:p>
        </p:txBody>
      </p:sp>
      <p:sp>
        <p:nvSpPr>
          <p:cNvPr id="17" name="TextBox 16">
            <a:extLst>
              <a:ext uri="{FF2B5EF4-FFF2-40B4-BE49-F238E27FC236}">
                <a16:creationId xmlns:a16="http://schemas.microsoft.com/office/drawing/2014/main" id="{ED39E9A9-77E3-E23F-284C-196777A4FF65}"/>
              </a:ext>
            </a:extLst>
          </p:cNvPr>
          <p:cNvSpPr txBox="1"/>
          <p:nvPr/>
        </p:nvSpPr>
        <p:spPr>
          <a:xfrm>
            <a:off x="3840481" y="1881817"/>
            <a:ext cx="2969982" cy="738664"/>
          </a:xfrm>
          <a:prstGeom prst="rect">
            <a:avLst/>
          </a:prstGeom>
          <a:noFill/>
        </p:spPr>
        <p:txBody>
          <a:bodyPr wrap="square">
            <a:spAutoFit/>
          </a:bodyPr>
          <a:lstStyle/>
          <a:p>
            <a:pPr rtl="0"/>
            <a:r>
              <a:rPr lang="en-US" sz="1400" b="1" i="0" u="none" strike="noStrike" dirty="0">
                <a:solidFill>
                  <a:srgbClr val="1C3678"/>
                </a:solidFill>
                <a:effectLst/>
                <a:latin typeface="Lato" panose="020F0502020204030203" pitchFamily="34" charset="77"/>
              </a:rPr>
              <a:t>Not eye catching/ Can’t </a:t>
            </a:r>
            <a:br>
              <a:rPr lang="en-US" sz="1400" b="1" i="0" u="none" strike="noStrike" dirty="0">
                <a:solidFill>
                  <a:srgbClr val="1C3678"/>
                </a:solidFill>
                <a:effectLst/>
                <a:latin typeface="Lato" panose="020F0502020204030203" pitchFamily="34" charset="77"/>
              </a:rPr>
            </a:br>
            <a:r>
              <a:rPr lang="en-US" sz="1400" b="1" i="0" u="none" strike="noStrike" dirty="0">
                <a:solidFill>
                  <a:srgbClr val="1C3678"/>
                </a:solidFill>
                <a:effectLst/>
                <a:latin typeface="Lato" panose="020F0502020204030203" pitchFamily="34" charset="77"/>
              </a:rPr>
              <a:t>see a face</a:t>
            </a:r>
            <a:br>
              <a:rPr lang="en-US" sz="1400" dirty="0">
                <a:latin typeface="Lato" panose="020F0502020204030203" pitchFamily="34" charset="77"/>
              </a:rPr>
            </a:br>
            <a:endParaRPr lang="en-US" sz="1400" b="1" dirty="0">
              <a:latin typeface="Lato" panose="020F0502020204030203" pitchFamily="34" charset="77"/>
            </a:endParaRPr>
          </a:p>
        </p:txBody>
      </p:sp>
      <p:sp>
        <p:nvSpPr>
          <p:cNvPr id="18" name="TextBox 17">
            <a:extLst>
              <a:ext uri="{FF2B5EF4-FFF2-40B4-BE49-F238E27FC236}">
                <a16:creationId xmlns:a16="http://schemas.microsoft.com/office/drawing/2014/main" id="{4ADC4328-5998-4ADC-FDCB-17FC56118184}"/>
              </a:ext>
            </a:extLst>
          </p:cNvPr>
          <p:cNvSpPr txBox="1"/>
          <p:nvPr/>
        </p:nvSpPr>
        <p:spPr>
          <a:xfrm>
            <a:off x="6441698" y="1881817"/>
            <a:ext cx="2258352" cy="523220"/>
          </a:xfrm>
          <a:prstGeom prst="rect">
            <a:avLst/>
          </a:prstGeom>
          <a:noFill/>
        </p:spPr>
        <p:txBody>
          <a:bodyPr wrap="square">
            <a:spAutoFit/>
          </a:bodyPr>
          <a:lstStyle/>
          <a:p>
            <a:pPr rtl="0"/>
            <a:r>
              <a:rPr lang="en-US" sz="1400" b="1" i="0" u="none" strike="noStrike" dirty="0">
                <a:solidFill>
                  <a:srgbClr val="1C3678"/>
                </a:solidFill>
                <a:effectLst/>
                <a:latin typeface="Lato" panose="020F0502020204030203" pitchFamily="34" charset="77"/>
              </a:rPr>
              <a:t>Uninspiring and forgetful</a:t>
            </a:r>
            <a:br>
              <a:rPr lang="en-US" sz="1400" dirty="0">
                <a:latin typeface="Lato" panose="020F0502020204030203" pitchFamily="34" charset="77"/>
              </a:rPr>
            </a:br>
            <a:endParaRPr lang="en-US" sz="1400" b="1" dirty="0">
              <a:latin typeface="Lato" panose="020F0502020204030203" pitchFamily="34" charset="77"/>
            </a:endParaRPr>
          </a:p>
        </p:txBody>
      </p:sp>
      <p:sp>
        <p:nvSpPr>
          <p:cNvPr id="19" name="TextBox 18">
            <a:extLst>
              <a:ext uri="{FF2B5EF4-FFF2-40B4-BE49-F238E27FC236}">
                <a16:creationId xmlns:a16="http://schemas.microsoft.com/office/drawing/2014/main" id="{D9865FCE-B5CA-BB98-EBF4-E99DE2F709C3}"/>
              </a:ext>
            </a:extLst>
          </p:cNvPr>
          <p:cNvSpPr txBox="1"/>
          <p:nvPr/>
        </p:nvSpPr>
        <p:spPr>
          <a:xfrm>
            <a:off x="9313061" y="333133"/>
            <a:ext cx="2573380" cy="677108"/>
          </a:xfrm>
          <a:prstGeom prst="rect">
            <a:avLst/>
          </a:prstGeom>
          <a:noFill/>
        </p:spPr>
        <p:txBody>
          <a:bodyPr wrap="square">
            <a:spAutoFit/>
          </a:bodyPr>
          <a:lstStyle/>
          <a:p>
            <a:pPr rtl="0"/>
            <a:r>
              <a:rPr lang="en-US" sz="1400" b="1" i="0" u="none" strike="noStrike" dirty="0">
                <a:solidFill>
                  <a:srgbClr val="1C3678"/>
                </a:solidFill>
                <a:effectLst/>
                <a:latin typeface="Lato" panose="020F0502020204030203" pitchFamily="34" charset="77"/>
              </a:rPr>
              <a:t>Non descriptive and </a:t>
            </a:r>
            <a:r>
              <a:rPr lang="en-US" sz="1400" b="1" i="0" u="none" strike="noStrike" dirty="0" err="1">
                <a:solidFill>
                  <a:srgbClr val="1C3678"/>
                </a:solidFill>
                <a:effectLst/>
                <a:latin typeface="Lato" panose="020F0502020204030203" pitchFamily="34" charset="77"/>
              </a:rPr>
              <a:t>Cheugy</a:t>
            </a:r>
            <a:endParaRPr lang="en-US" sz="1400" b="0" dirty="0">
              <a:effectLst/>
              <a:latin typeface="Lato" panose="020F0502020204030203" pitchFamily="34" charset="77"/>
            </a:endParaRPr>
          </a:p>
          <a:p>
            <a:br>
              <a:rPr lang="en-US" sz="1200" dirty="0"/>
            </a:br>
            <a:endParaRPr lang="en-US" sz="1200" b="1" dirty="0">
              <a:latin typeface="Lato" panose="020F0502020204030203" pitchFamily="34" charset="77"/>
            </a:endParaRPr>
          </a:p>
        </p:txBody>
      </p:sp>
    </p:spTree>
    <p:extLst>
      <p:ext uri="{BB962C8B-B14F-4D97-AF65-F5344CB8AC3E}">
        <p14:creationId xmlns:p14="http://schemas.microsoft.com/office/powerpoint/2010/main" val="1840168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652AEF71-1D7B-DE40-8293-9E59C758F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B06397-F539-94EA-4143-62DF6C280988}"/>
              </a:ext>
            </a:extLst>
          </p:cNvPr>
          <p:cNvSpPr>
            <a:spLocks noGrp="1"/>
          </p:cNvSpPr>
          <p:nvPr>
            <p:ph type="title"/>
          </p:nvPr>
        </p:nvSpPr>
        <p:spPr>
          <a:xfrm>
            <a:off x="914399" y="300357"/>
            <a:ext cx="9366070" cy="1163590"/>
          </a:xfrm>
        </p:spPr>
        <p:txBody>
          <a:bodyPr/>
          <a:lstStyle/>
          <a:p>
            <a:pPr>
              <a:lnSpc>
                <a:spcPct val="100000"/>
              </a:lnSpc>
            </a:pPr>
            <a:r>
              <a:rPr lang="en-US" b="1" dirty="0"/>
              <a:t>Tips and Tricks to improve your socials</a:t>
            </a:r>
            <a:endParaRPr lang="en-US" sz="2400" dirty="0"/>
          </a:p>
        </p:txBody>
      </p:sp>
      <p:sp>
        <p:nvSpPr>
          <p:cNvPr id="3" name="Content Placeholder 2">
            <a:extLst>
              <a:ext uri="{FF2B5EF4-FFF2-40B4-BE49-F238E27FC236}">
                <a16:creationId xmlns:a16="http://schemas.microsoft.com/office/drawing/2014/main" id="{3D665BF8-9C94-86C1-1E5B-E20F1D1F0D4F}"/>
              </a:ext>
            </a:extLst>
          </p:cNvPr>
          <p:cNvSpPr>
            <a:spLocks noGrp="1"/>
          </p:cNvSpPr>
          <p:nvPr>
            <p:ph idx="1"/>
          </p:nvPr>
        </p:nvSpPr>
        <p:spPr>
          <a:xfrm>
            <a:off x="914399" y="1573065"/>
            <a:ext cx="8882744" cy="3822802"/>
          </a:xfrm>
        </p:spPr>
        <p:txBody>
          <a:bodyPr/>
          <a:lstStyle/>
          <a:p>
            <a:pPr marL="548640" indent="-457200">
              <a:buFont typeface="+mj-lt"/>
              <a:buAutoNum type="arabicPeriod"/>
            </a:pPr>
            <a:r>
              <a:rPr lang="en-US" b="1" dirty="0"/>
              <a:t>When taking photos or filming, make sure to not point the camera directly into the sun</a:t>
            </a:r>
            <a:r>
              <a:rPr lang="en-US" sz="1800" b="1" dirty="0"/>
              <a:t> </a:t>
            </a:r>
          </a:p>
          <a:p>
            <a:pPr marL="1005840" lvl="1" indent="-457200">
              <a:lnSpc>
                <a:spcPct val="100000"/>
              </a:lnSpc>
              <a:spcBef>
                <a:spcPts val="200"/>
              </a:spcBef>
              <a:spcAft>
                <a:spcPts val="300"/>
              </a:spcAft>
              <a:buFont typeface="+mj-lt"/>
              <a:buAutoNum type="alphaUcPeriod"/>
            </a:pPr>
            <a:r>
              <a:rPr lang="en-US" sz="1800" dirty="0"/>
              <a:t>It didn't work when we used film cameras and it doesn't work now on iPhones </a:t>
            </a:r>
          </a:p>
          <a:p>
            <a:pPr marL="1005840" lvl="1" indent="-457200">
              <a:lnSpc>
                <a:spcPct val="100000"/>
              </a:lnSpc>
              <a:spcBef>
                <a:spcPts val="200"/>
              </a:spcBef>
              <a:spcAft>
                <a:spcPts val="300"/>
              </a:spcAft>
              <a:buFont typeface="+mj-lt"/>
              <a:buAutoNum type="alphaUcPeriod"/>
            </a:pPr>
            <a:r>
              <a:rPr lang="en-US" sz="1800" dirty="0"/>
              <a:t>We want the light/Sun to be on our subject and what we are capturing</a:t>
            </a:r>
          </a:p>
          <a:p>
            <a:pPr marL="548640" indent="-457200">
              <a:buFont typeface="+mj-lt"/>
              <a:buAutoNum type="arabicPeriod"/>
            </a:pPr>
            <a:r>
              <a:rPr lang="en-US" b="1" dirty="0"/>
              <a:t>If you're filming a video, don't do it in a loud or noisy place.</a:t>
            </a:r>
            <a:r>
              <a:rPr lang="en-US" sz="1800" b="1" dirty="0"/>
              <a:t> </a:t>
            </a:r>
          </a:p>
          <a:p>
            <a:pPr marL="1005840" lvl="1" indent="-457200">
              <a:lnSpc>
                <a:spcPct val="100000"/>
              </a:lnSpc>
              <a:spcBef>
                <a:spcPts val="200"/>
              </a:spcBef>
              <a:spcAft>
                <a:spcPts val="300"/>
              </a:spcAft>
              <a:buFont typeface="+mj-lt"/>
              <a:buAutoNum type="alphaUcPeriod"/>
            </a:pPr>
            <a:r>
              <a:rPr lang="en-US" sz="1800" dirty="0"/>
              <a:t>No filming next to busy roads, construction sites or that one loud coworker</a:t>
            </a:r>
          </a:p>
          <a:p>
            <a:pPr marL="548640" indent="-457200">
              <a:buFont typeface="+mj-lt"/>
              <a:buAutoNum type="arabicPeriod"/>
            </a:pPr>
            <a:r>
              <a:rPr lang="en-US" b="1" dirty="0"/>
              <a:t>Where is this going?</a:t>
            </a:r>
            <a:endParaRPr lang="en-US" sz="1800" b="1" dirty="0"/>
          </a:p>
          <a:p>
            <a:pPr marL="1005840" lvl="1" indent="-457200">
              <a:lnSpc>
                <a:spcPct val="100000"/>
              </a:lnSpc>
              <a:spcBef>
                <a:spcPts val="200"/>
              </a:spcBef>
              <a:spcAft>
                <a:spcPts val="300"/>
              </a:spcAft>
              <a:buFont typeface="+mj-lt"/>
              <a:buAutoNum type="alphaUcPeriod"/>
            </a:pPr>
            <a:r>
              <a:rPr lang="en-US" sz="1800" dirty="0"/>
              <a:t>Before even snapping a shot we </a:t>
            </a:r>
            <a:r>
              <a:rPr lang="en-US" sz="1800" dirty="0" err="1"/>
              <a:t>gotta</a:t>
            </a:r>
            <a:r>
              <a:rPr lang="en-US" sz="1800" dirty="0"/>
              <a:t> think about where’s this posting to. Are we putting this in our story, making a Reel or </a:t>
            </a:r>
            <a:r>
              <a:rPr lang="en-US" sz="1800" dirty="0" err="1"/>
              <a:t>Tiktok</a:t>
            </a:r>
            <a:r>
              <a:rPr lang="en-US" sz="1800" dirty="0"/>
              <a:t>, or just taking a quick pic for the gram and Facebook. Where we post will dictate how we shoot because different applications or features require different aspect ratios</a:t>
            </a:r>
            <a:endParaRPr lang="en-US" sz="1800" dirty="0">
              <a:latin typeface="Lato" panose="020F0502020204030203" pitchFamily="34" charset="77"/>
            </a:endParaRPr>
          </a:p>
        </p:txBody>
      </p:sp>
      <p:pic>
        <p:nvPicPr>
          <p:cNvPr id="5" name="Picture 4">
            <a:extLst>
              <a:ext uri="{FF2B5EF4-FFF2-40B4-BE49-F238E27FC236}">
                <a16:creationId xmlns:a16="http://schemas.microsoft.com/office/drawing/2014/main" id="{75366CF3-1218-9A48-2C7F-15685ABA3A9E}"/>
              </a:ext>
            </a:extLst>
          </p:cNvPr>
          <p:cNvPicPr>
            <a:picLocks noChangeAspect="1"/>
          </p:cNvPicPr>
          <p:nvPr/>
        </p:nvPicPr>
        <p:blipFill>
          <a:blip r:embed="rId3"/>
          <a:stretch>
            <a:fillRect/>
          </a:stretch>
        </p:blipFill>
        <p:spPr>
          <a:xfrm>
            <a:off x="10167258" y="4424317"/>
            <a:ext cx="1071154" cy="1071154"/>
          </a:xfrm>
          <a:prstGeom prst="rect">
            <a:avLst/>
          </a:prstGeom>
        </p:spPr>
      </p:pic>
      <p:pic>
        <p:nvPicPr>
          <p:cNvPr id="8" name="Picture 7">
            <a:extLst>
              <a:ext uri="{FF2B5EF4-FFF2-40B4-BE49-F238E27FC236}">
                <a16:creationId xmlns:a16="http://schemas.microsoft.com/office/drawing/2014/main" id="{22F6215E-CA17-53D1-EC43-4D92E6F6696C}"/>
              </a:ext>
            </a:extLst>
          </p:cNvPr>
          <p:cNvPicPr>
            <a:picLocks noChangeAspect="1"/>
          </p:cNvPicPr>
          <p:nvPr/>
        </p:nvPicPr>
        <p:blipFill>
          <a:blip r:embed="rId4"/>
          <a:stretch>
            <a:fillRect/>
          </a:stretch>
        </p:blipFill>
        <p:spPr>
          <a:xfrm>
            <a:off x="10070738" y="3096394"/>
            <a:ext cx="1206863" cy="1206863"/>
          </a:xfrm>
          <a:prstGeom prst="rect">
            <a:avLst/>
          </a:prstGeom>
        </p:spPr>
      </p:pic>
      <p:pic>
        <p:nvPicPr>
          <p:cNvPr id="11" name="Picture 10">
            <a:extLst>
              <a:ext uri="{FF2B5EF4-FFF2-40B4-BE49-F238E27FC236}">
                <a16:creationId xmlns:a16="http://schemas.microsoft.com/office/drawing/2014/main" id="{F1DD8B14-B1DD-2697-C665-DE06D3A257CB}"/>
              </a:ext>
            </a:extLst>
          </p:cNvPr>
          <p:cNvPicPr>
            <a:picLocks noChangeAspect="1"/>
          </p:cNvPicPr>
          <p:nvPr/>
        </p:nvPicPr>
        <p:blipFill>
          <a:blip r:embed="rId5"/>
          <a:stretch>
            <a:fillRect/>
          </a:stretch>
        </p:blipFill>
        <p:spPr>
          <a:xfrm>
            <a:off x="10198009" y="2102211"/>
            <a:ext cx="914400" cy="914400"/>
          </a:xfrm>
          <a:prstGeom prst="rect">
            <a:avLst/>
          </a:prstGeom>
        </p:spPr>
      </p:pic>
      <p:pic>
        <p:nvPicPr>
          <p:cNvPr id="13" name="Picture 12">
            <a:extLst>
              <a:ext uri="{FF2B5EF4-FFF2-40B4-BE49-F238E27FC236}">
                <a16:creationId xmlns:a16="http://schemas.microsoft.com/office/drawing/2014/main" id="{9A313EC9-F5D2-C0F4-5F60-399BB3BF995E}"/>
              </a:ext>
            </a:extLst>
          </p:cNvPr>
          <p:cNvPicPr>
            <a:picLocks noChangeAspect="1"/>
          </p:cNvPicPr>
          <p:nvPr/>
        </p:nvPicPr>
        <p:blipFill>
          <a:blip r:embed="rId6"/>
          <a:stretch>
            <a:fillRect/>
          </a:stretch>
        </p:blipFill>
        <p:spPr>
          <a:xfrm>
            <a:off x="10150748" y="823866"/>
            <a:ext cx="991144" cy="991144"/>
          </a:xfrm>
          <a:prstGeom prst="rect">
            <a:avLst/>
          </a:prstGeom>
        </p:spPr>
      </p:pic>
    </p:spTree>
    <p:extLst>
      <p:ext uri="{BB962C8B-B14F-4D97-AF65-F5344CB8AC3E}">
        <p14:creationId xmlns:p14="http://schemas.microsoft.com/office/powerpoint/2010/main" val="2626870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D3C6AEF5-6754-9684-3FAB-F3A315CA96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5CFC9D-13F6-9A70-8759-0F5BAF1A859B}"/>
              </a:ext>
            </a:extLst>
          </p:cNvPr>
          <p:cNvSpPr>
            <a:spLocks noGrp="1"/>
          </p:cNvSpPr>
          <p:nvPr>
            <p:ph type="title"/>
          </p:nvPr>
        </p:nvSpPr>
        <p:spPr>
          <a:xfrm>
            <a:off x="914399" y="0"/>
            <a:ext cx="9366070" cy="1163590"/>
          </a:xfrm>
        </p:spPr>
        <p:txBody>
          <a:bodyPr/>
          <a:lstStyle/>
          <a:p>
            <a:pPr>
              <a:lnSpc>
                <a:spcPct val="100000"/>
              </a:lnSpc>
            </a:pPr>
            <a:r>
              <a:rPr lang="en-US" sz="4000" b="1" dirty="0"/>
              <a:t>Tips and Tricks to improve your socials</a:t>
            </a:r>
            <a:endParaRPr lang="en-US" sz="2800" dirty="0"/>
          </a:p>
        </p:txBody>
      </p:sp>
      <p:sp>
        <p:nvSpPr>
          <p:cNvPr id="3" name="Content Placeholder 2">
            <a:extLst>
              <a:ext uri="{FF2B5EF4-FFF2-40B4-BE49-F238E27FC236}">
                <a16:creationId xmlns:a16="http://schemas.microsoft.com/office/drawing/2014/main" id="{3AFE18A8-1381-32C8-700B-8465CB1E38A0}"/>
              </a:ext>
            </a:extLst>
          </p:cNvPr>
          <p:cNvSpPr>
            <a:spLocks noGrp="1"/>
          </p:cNvSpPr>
          <p:nvPr>
            <p:ph idx="1"/>
          </p:nvPr>
        </p:nvSpPr>
        <p:spPr>
          <a:xfrm>
            <a:off x="914399" y="1371600"/>
            <a:ext cx="6217921" cy="4519747"/>
          </a:xfrm>
        </p:spPr>
        <p:txBody>
          <a:bodyPr/>
          <a:lstStyle/>
          <a:p>
            <a:pPr marL="548640" indent="-457200">
              <a:buFont typeface="+mj-lt"/>
              <a:buAutoNum type="arabicPeriod"/>
            </a:pPr>
            <a:r>
              <a:rPr lang="en-US" sz="1600" b="1" dirty="0"/>
              <a:t>What’s an aspect ratio?</a:t>
            </a:r>
            <a:r>
              <a:rPr lang="en-US" sz="1400" b="1" dirty="0"/>
              <a:t> </a:t>
            </a:r>
          </a:p>
          <a:p>
            <a:pPr marL="1005840" lvl="1" indent="-457200">
              <a:lnSpc>
                <a:spcPct val="100000"/>
              </a:lnSpc>
              <a:spcBef>
                <a:spcPts val="200"/>
              </a:spcBef>
              <a:spcAft>
                <a:spcPts val="300"/>
              </a:spcAft>
              <a:buFont typeface="+mj-lt"/>
              <a:buAutoNum type="alphaUcPeriod"/>
            </a:pPr>
            <a:r>
              <a:rPr lang="en-US" sz="1400" b="1" dirty="0"/>
              <a:t>I'm so happy you asked. This is the sizing that we would use and for most things you have a few types to keep in mind. </a:t>
            </a:r>
          </a:p>
          <a:p>
            <a:pPr marL="548640" indent="-457200">
              <a:buFont typeface="+mj-lt"/>
              <a:buAutoNum type="arabicPeriod"/>
            </a:pPr>
            <a:r>
              <a:rPr lang="en-US" sz="1600" b="1" dirty="0"/>
              <a:t>Timely</a:t>
            </a:r>
            <a:endParaRPr lang="en-US" sz="1400" b="1" dirty="0"/>
          </a:p>
          <a:p>
            <a:pPr marL="1005840" lvl="1" indent="-457200">
              <a:lnSpc>
                <a:spcPct val="100000"/>
              </a:lnSpc>
              <a:spcBef>
                <a:spcPts val="200"/>
              </a:spcBef>
              <a:spcAft>
                <a:spcPts val="300"/>
              </a:spcAft>
              <a:buFont typeface="+mj-lt"/>
              <a:buAutoNum type="romanLcPeriod"/>
            </a:pPr>
            <a:r>
              <a:rPr lang="en-US" sz="1400" b="1" dirty="0"/>
              <a:t>Post at the right times of day 8am-10am or 6pm-9pm</a:t>
            </a:r>
          </a:p>
          <a:p>
            <a:pPr marL="548640" indent="-457200">
              <a:buFont typeface="+mj-lt"/>
              <a:buAutoNum type="arabicPeriod"/>
            </a:pPr>
            <a:r>
              <a:rPr lang="en-US" sz="1600" b="1" dirty="0"/>
              <a:t>Engaged</a:t>
            </a:r>
            <a:endParaRPr lang="en-US" sz="1400" b="1" dirty="0"/>
          </a:p>
          <a:p>
            <a:pPr marL="1005840" lvl="1" indent="-457200">
              <a:lnSpc>
                <a:spcPct val="100000"/>
              </a:lnSpc>
              <a:spcBef>
                <a:spcPts val="200"/>
              </a:spcBef>
              <a:spcAft>
                <a:spcPts val="300"/>
              </a:spcAft>
              <a:buFont typeface="+mj-lt"/>
              <a:buAutoNum type="romanLcPeriod"/>
            </a:pPr>
            <a:r>
              <a:rPr lang="en-US" sz="1400" b="1" dirty="0"/>
              <a:t>Speak to your audience engage with them and listen to their feedback </a:t>
            </a:r>
          </a:p>
          <a:p>
            <a:pPr marL="1005840" lvl="1" indent="-457200">
              <a:lnSpc>
                <a:spcPct val="100000"/>
              </a:lnSpc>
              <a:spcBef>
                <a:spcPts val="200"/>
              </a:spcBef>
              <a:spcAft>
                <a:spcPts val="300"/>
              </a:spcAft>
              <a:buFont typeface="+mj-lt"/>
              <a:buAutoNum type="romanLcPeriod"/>
            </a:pPr>
            <a:r>
              <a:rPr lang="en-US" sz="1400" b="1" dirty="0"/>
              <a:t>But also block and ignore the trolls! Protect your peace.</a:t>
            </a:r>
          </a:p>
          <a:p>
            <a:pPr marL="548640" indent="-457200">
              <a:buFont typeface="+mj-lt"/>
              <a:buAutoNum type="arabicPeriod"/>
            </a:pPr>
            <a:r>
              <a:rPr lang="en-US" sz="1600" b="1" dirty="0"/>
              <a:t>Tag</a:t>
            </a:r>
            <a:endParaRPr lang="en-US" sz="1400" b="1" dirty="0"/>
          </a:p>
          <a:p>
            <a:pPr marL="1005840" lvl="1" indent="-457200">
              <a:lnSpc>
                <a:spcPct val="100000"/>
              </a:lnSpc>
              <a:spcBef>
                <a:spcPts val="200"/>
              </a:spcBef>
              <a:spcAft>
                <a:spcPts val="300"/>
              </a:spcAft>
              <a:buFont typeface="+mj-lt"/>
              <a:buAutoNum type="romanLcPeriod"/>
            </a:pPr>
            <a:r>
              <a:rPr lang="en-US" sz="1400" b="1" dirty="0"/>
              <a:t>Give credit and shout outs</a:t>
            </a:r>
          </a:p>
          <a:p>
            <a:pPr marL="1005840" lvl="1" indent="-457200">
              <a:lnSpc>
                <a:spcPct val="100000"/>
              </a:lnSpc>
              <a:spcBef>
                <a:spcPts val="200"/>
              </a:spcBef>
              <a:spcAft>
                <a:spcPts val="300"/>
              </a:spcAft>
              <a:buFont typeface="+mj-lt"/>
              <a:buAutoNum type="romanLcPeriod"/>
            </a:pPr>
            <a:r>
              <a:rPr lang="en-US" sz="1400" b="1" dirty="0"/>
              <a:t>BEWARE handles can be different from platform to platform and you might be tagging the wrong person if you are not careful.</a:t>
            </a:r>
          </a:p>
        </p:txBody>
      </p:sp>
      <p:pic>
        <p:nvPicPr>
          <p:cNvPr id="16" name="Picture 15">
            <a:extLst>
              <a:ext uri="{FF2B5EF4-FFF2-40B4-BE49-F238E27FC236}">
                <a16:creationId xmlns:a16="http://schemas.microsoft.com/office/drawing/2014/main" id="{B1192FCF-DAA4-CF14-1A70-B73D74941BFE}"/>
              </a:ext>
            </a:extLst>
          </p:cNvPr>
          <p:cNvPicPr>
            <a:picLocks noChangeAspect="1"/>
          </p:cNvPicPr>
          <p:nvPr/>
        </p:nvPicPr>
        <p:blipFill>
          <a:blip r:embed="rId3"/>
          <a:stretch>
            <a:fillRect/>
          </a:stretch>
        </p:blipFill>
        <p:spPr>
          <a:xfrm>
            <a:off x="6764930" y="2495006"/>
            <a:ext cx="5135333" cy="2054133"/>
          </a:xfrm>
          <a:prstGeom prst="rect">
            <a:avLst/>
          </a:prstGeom>
        </p:spPr>
      </p:pic>
    </p:spTree>
    <p:extLst>
      <p:ext uri="{BB962C8B-B14F-4D97-AF65-F5344CB8AC3E}">
        <p14:creationId xmlns:p14="http://schemas.microsoft.com/office/powerpoint/2010/main" val="795859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F7EF0B83-9B51-226A-37D7-202852FDC7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5E133-15EC-7CC2-FE20-0F83BD67DB9B}"/>
              </a:ext>
            </a:extLst>
          </p:cNvPr>
          <p:cNvSpPr>
            <a:spLocks noGrp="1"/>
          </p:cNvSpPr>
          <p:nvPr>
            <p:ph type="title"/>
          </p:nvPr>
        </p:nvSpPr>
        <p:spPr>
          <a:xfrm>
            <a:off x="914399" y="809808"/>
            <a:ext cx="5630092" cy="1163590"/>
          </a:xfrm>
        </p:spPr>
        <p:txBody>
          <a:bodyPr/>
          <a:lstStyle/>
          <a:p>
            <a:pPr>
              <a:lnSpc>
                <a:spcPct val="100000"/>
              </a:lnSpc>
            </a:pPr>
            <a:r>
              <a:rPr lang="en-US" b="1" dirty="0"/>
              <a:t>Tips and Tricks to improve your socials</a:t>
            </a:r>
            <a:endParaRPr lang="en-US" sz="2400" dirty="0"/>
          </a:p>
        </p:txBody>
      </p:sp>
      <p:sp>
        <p:nvSpPr>
          <p:cNvPr id="3" name="Content Placeholder 2">
            <a:extLst>
              <a:ext uri="{FF2B5EF4-FFF2-40B4-BE49-F238E27FC236}">
                <a16:creationId xmlns:a16="http://schemas.microsoft.com/office/drawing/2014/main" id="{1AAADC6E-0B24-3069-97A1-BFAECA07B41A}"/>
              </a:ext>
            </a:extLst>
          </p:cNvPr>
          <p:cNvSpPr>
            <a:spLocks noGrp="1"/>
          </p:cNvSpPr>
          <p:nvPr>
            <p:ph idx="1"/>
          </p:nvPr>
        </p:nvSpPr>
        <p:spPr>
          <a:xfrm>
            <a:off x="914399" y="2082516"/>
            <a:ext cx="5630092" cy="3822802"/>
          </a:xfrm>
        </p:spPr>
        <p:txBody>
          <a:bodyPr/>
          <a:lstStyle/>
          <a:p>
            <a:pPr marL="91440" indent="0">
              <a:buNone/>
            </a:pPr>
            <a:r>
              <a:rPr lang="en-US" b="1" dirty="0"/>
              <a:t>Edit your videos!</a:t>
            </a:r>
          </a:p>
          <a:p>
            <a:pPr marL="1005840" lvl="1" indent="-457200">
              <a:lnSpc>
                <a:spcPct val="100000"/>
              </a:lnSpc>
              <a:spcBef>
                <a:spcPts val="200"/>
              </a:spcBef>
              <a:spcAft>
                <a:spcPts val="300"/>
              </a:spcAft>
              <a:buFont typeface="+mj-lt"/>
              <a:buAutoNum type="alphaUcPeriod"/>
            </a:pPr>
            <a:r>
              <a:rPr lang="en-US" sz="1800" dirty="0"/>
              <a:t>Simple editing makes a world of difference. All of us born before 2000 guess what we have what's called the millennial pause. We wait for that red light on a camcorder or for someone to say ACTION before we start talking. </a:t>
            </a:r>
            <a:r>
              <a:rPr lang="en-US" sz="1800" dirty="0" err="1"/>
              <a:t>GenZ</a:t>
            </a:r>
            <a:r>
              <a:rPr lang="en-US" sz="1800" dirty="0"/>
              <a:t> doesn't do that they just go. We have </a:t>
            </a:r>
            <a:r>
              <a:rPr lang="en-US" sz="1800" dirty="0" err="1"/>
              <a:t>approx</a:t>
            </a:r>
            <a:r>
              <a:rPr lang="en-US" sz="1800" dirty="0"/>
              <a:t> 3 seconds to capture a viewer before they scroll away. Let’s not waste it on us staring fish-faced into the camera. </a:t>
            </a:r>
          </a:p>
          <a:p>
            <a:pPr marL="1005840" lvl="1" indent="-457200">
              <a:lnSpc>
                <a:spcPct val="100000"/>
              </a:lnSpc>
              <a:spcBef>
                <a:spcPts val="200"/>
              </a:spcBef>
              <a:spcAft>
                <a:spcPts val="300"/>
              </a:spcAft>
              <a:buFont typeface="+mj-lt"/>
              <a:buAutoNum type="alphaUcPeriod"/>
            </a:pPr>
            <a:r>
              <a:rPr lang="en-US" sz="1800" dirty="0"/>
              <a:t>Take a look at these 2</a:t>
            </a:r>
            <a:endParaRPr lang="en-US" sz="1800" dirty="0">
              <a:latin typeface="Lato" panose="020F0502020204030203" pitchFamily="34" charset="77"/>
            </a:endParaRPr>
          </a:p>
        </p:txBody>
      </p:sp>
      <p:pic>
        <p:nvPicPr>
          <p:cNvPr id="15" name="Picture 14">
            <a:extLst>
              <a:ext uri="{FF2B5EF4-FFF2-40B4-BE49-F238E27FC236}">
                <a16:creationId xmlns:a16="http://schemas.microsoft.com/office/drawing/2014/main" id="{4FD8958B-21E5-7810-01C7-5794761C1280}"/>
              </a:ext>
            </a:extLst>
          </p:cNvPr>
          <p:cNvPicPr>
            <a:picLocks noChangeAspect="1"/>
          </p:cNvPicPr>
          <p:nvPr/>
        </p:nvPicPr>
        <p:blipFill>
          <a:blip r:embed="rId3"/>
          <a:stretch>
            <a:fillRect/>
          </a:stretch>
        </p:blipFill>
        <p:spPr>
          <a:xfrm>
            <a:off x="7271657" y="2573382"/>
            <a:ext cx="4167052" cy="3125289"/>
          </a:xfrm>
          <a:prstGeom prst="rect">
            <a:avLst/>
          </a:prstGeom>
        </p:spPr>
      </p:pic>
      <p:pic>
        <p:nvPicPr>
          <p:cNvPr id="17" name="Picture 16">
            <a:extLst>
              <a:ext uri="{FF2B5EF4-FFF2-40B4-BE49-F238E27FC236}">
                <a16:creationId xmlns:a16="http://schemas.microsoft.com/office/drawing/2014/main" id="{D1F761E6-1729-694E-9524-8D7E837B89BA}"/>
              </a:ext>
            </a:extLst>
          </p:cNvPr>
          <p:cNvPicPr>
            <a:picLocks noChangeAspect="1"/>
          </p:cNvPicPr>
          <p:nvPr/>
        </p:nvPicPr>
        <p:blipFill>
          <a:blip r:embed="rId4"/>
          <a:stretch>
            <a:fillRect/>
          </a:stretch>
        </p:blipFill>
        <p:spPr>
          <a:xfrm>
            <a:off x="10152014" y="921087"/>
            <a:ext cx="1421677" cy="1421677"/>
          </a:xfrm>
          <a:prstGeom prst="rect">
            <a:avLst/>
          </a:prstGeom>
        </p:spPr>
      </p:pic>
      <p:pic>
        <p:nvPicPr>
          <p:cNvPr id="19" name="Picture 18">
            <a:extLst>
              <a:ext uri="{FF2B5EF4-FFF2-40B4-BE49-F238E27FC236}">
                <a16:creationId xmlns:a16="http://schemas.microsoft.com/office/drawing/2014/main" id="{0DE47C78-058A-6EF1-7BBE-6330FC8CF218}"/>
              </a:ext>
            </a:extLst>
          </p:cNvPr>
          <p:cNvPicPr>
            <a:picLocks noChangeAspect="1"/>
          </p:cNvPicPr>
          <p:nvPr/>
        </p:nvPicPr>
        <p:blipFill>
          <a:blip r:embed="rId5"/>
          <a:stretch>
            <a:fillRect/>
          </a:stretch>
        </p:blipFill>
        <p:spPr>
          <a:xfrm>
            <a:off x="8592666" y="1013846"/>
            <a:ext cx="1283821" cy="1251726"/>
          </a:xfrm>
          <a:prstGeom prst="rect">
            <a:avLst/>
          </a:prstGeom>
        </p:spPr>
      </p:pic>
      <p:pic>
        <p:nvPicPr>
          <p:cNvPr id="21" name="Picture 20">
            <a:extLst>
              <a:ext uri="{FF2B5EF4-FFF2-40B4-BE49-F238E27FC236}">
                <a16:creationId xmlns:a16="http://schemas.microsoft.com/office/drawing/2014/main" id="{2E939696-324C-E081-6A49-7647B2FF7CED}"/>
              </a:ext>
            </a:extLst>
          </p:cNvPr>
          <p:cNvPicPr>
            <a:picLocks noChangeAspect="1"/>
          </p:cNvPicPr>
          <p:nvPr/>
        </p:nvPicPr>
        <p:blipFill>
          <a:blip r:embed="rId6"/>
          <a:stretch>
            <a:fillRect/>
          </a:stretch>
        </p:blipFill>
        <p:spPr>
          <a:xfrm>
            <a:off x="7013714" y="913657"/>
            <a:ext cx="1452103" cy="1452103"/>
          </a:xfrm>
          <a:prstGeom prst="rect">
            <a:avLst/>
          </a:prstGeom>
        </p:spPr>
      </p:pic>
    </p:spTree>
    <p:extLst>
      <p:ext uri="{BB962C8B-B14F-4D97-AF65-F5344CB8AC3E}">
        <p14:creationId xmlns:p14="http://schemas.microsoft.com/office/powerpoint/2010/main" val="818792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29796723-FA49-6577-62AD-74C56B674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B481B-1E31-4C92-DCBE-7E70722F8F45}"/>
              </a:ext>
            </a:extLst>
          </p:cNvPr>
          <p:cNvSpPr>
            <a:spLocks noGrp="1"/>
          </p:cNvSpPr>
          <p:nvPr>
            <p:ph type="title"/>
          </p:nvPr>
        </p:nvSpPr>
        <p:spPr>
          <a:xfrm>
            <a:off x="914399" y="1411881"/>
            <a:ext cx="5630092" cy="1163590"/>
          </a:xfrm>
          <a:effectLst/>
        </p:spPr>
        <p:txBody>
          <a:bodyPr/>
          <a:lstStyle/>
          <a:p>
            <a:pPr>
              <a:lnSpc>
                <a:spcPct val="100000"/>
              </a:lnSpc>
            </a:pPr>
            <a:r>
              <a:rPr lang="en-US" b="1" dirty="0"/>
              <a:t>Tips and Tricks to improve your socials</a:t>
            </a:r>
            <a:endParaRPr lang="en-US" sz="2400" dirty="0"/>
          </a:p>
        </p:txBody>
      </p:sp>
      <p:sp>
        <p:nvSpPr>
          <p:cNvPr id="3" name="Content Placeholder 2">
            <a:extLst>
              <a:ext uri="{FF2B5EF4-FFF2-40B4-BE49-F238E27FC236}">
                <a16:creationId xmlns:a16="http://schemas.microsoft.com/office/drawing/2014/main" id="{DA3EDA4B-711B-0F36-CD16-A84407C4481A}"/>
              </a:ext>
            </a:extLst>
          </p:cNvPr>
          <p:cNvSpPr>
            <a:spLocks noGrp="1"/>
          </p:cNvSpPr>
          <p:nvPr>
            <p:ph idx="1"/>
          </p:nvPr>
        </p:nvSpPr>
        <p:spPr>
          <a:xfrm>
            <a:off x="914398" y="2815218"/>
            <a:ext cx="5630091" cy="3822802"/>
          </a:xfrm>
          <a:effectLst/>
        </p:spPr>
        <p:txBody>
          <a:bodyPr/>
          <a:lstStyle/>
          <a:p>
            <a:pPr marL="91440" indent="0">
              <a:buNone/>
            </a:pPr>
            <a:r>
              <a:rPr lang="en-US" b="1" dirty="0">
                <a:solidFill>
                  <a:schemeClr val="accent2"/>
                </a:solidFill>
              </a:rPr>
              <a:t>Unedited and (unfortunately) Posted video</a:t>
            </a:r>
          </a:p>
          <a:p>
            <a:pPr>
              <a:lnSpc>
                <a:spcPct val="100000"/>
              </a:lnSpc>
              <a:spcBef>
                <a:spcPts val="200"/>
              </a:spcBef>
              <a:spcAft>
                <a:spcPts val="300"/>
              </a:spcAft>
            </a:pPr>
            <a:r>
              <a:rPr lang="en-US" sz="1800" b="1" dirty="0"/>
              <a:t>Took 3 seconds before Speaking </a:t>
            </a:r>
          </a:p>
          <a:p>
            <a:pPr>
              <a:lnSpc>
                <a:spcPct val="100000"/>
              </a:lnSpc>
              <a:spcBef>
                <a:spcPts val="200"/>
              </a:spcBef>
              <a:spcAft>
                <a:spcPts val="300"/>
              </a:spcAft>
            </a:pPr>
            <a:r>
              <a:rPr lang="en-US" sz="1800" b="1" dirty="0"/>
              <a:t>No supplementary material </a:t>
            </a:r>
          </a:p>
          <a:p>
            <a:pPr>
              <a:lnSpc>
                <a:spcPct val="100000"/>
              </a:lnSpc>
              <a:spcBef>
                <a:spcPts val="200"/>
              </a:spcBef>
              <a:spcAft>
                <a:spcPts val="300"/>
              </a:spcAft>
            </a:pPr>
            <a:r>
              <a:rPr lang="en-US" sz="1800" b="1" dirty="0"/>
              <a:t>No subtitles </a:t>
            </a:r>
          </a:p>
          <a:p>
            <a:pPr>
              <a:lnSpc>
                <a:spcPct val="100000"/>
              </a:lnSpc>
              <a:spcBef>
                <a:spcPts val="200"/>
              </a:spcBef>
              <a:spcAft>
                <a:spcPts val="300"/>
              </a:spcAft>
            </a:pPr>
            <a:r>
              <a:rPr lang="en-US" sz="1800" b="1" dirty="0"/>
              <a:t>Kept filming after speaker was done</a:t>
            </a:r>
            <a:endParaRPr lang="en-US" sz="1800" b="1" dirty="0">
              <a:latin typeface="Lato" panose="020F0502020204030203" pitchFamily="34" charset="77"/>
            </a:endParaRPr>
          </a:p>
        </p:txBody>
      </p:sp>
      <p:pic>
        <p:nvPicPr>
          <p:cNvPr id="7" name="Online Media 6" descr="Boysko Bad">
            <a:hlinkClick r:id="" action="ppaction://media"/>
            <a:extLst>
              <a:ext uri="{FF2B5EF4-FFF2-40B4-BE49-F238E27FC236}">
                <a16:creationId xmlns:a16="http://schemas.microsoft.com/office/drawing/2014/main" id="{BB7EA7E3-BAC0-2CFF-9FFD-414EDEE56A76}"/>
              </a:ext>
            </a:extLst>
          </p:cNvPr>
          <p:cNvPicPr>
            <a:picLocks noRot="1" noChangeAspect="1"/>
          </p:cNvPicPr>
          <p:nvPr>
            <a:videoFile r:link="rId1"/>
          </p:nvPr>
        </p:nvPicPr>
        <p:blipFill>
          <a:blip r:embed="rId4"/>
          <a:stretch>
            <a:fillRect/>
          </a:stretch>
        </p:blipFill>
        <p:spPr>
          <a:xfrm>
            <a:off x="8386353" y="402861"/>
            <a:ext cx="3048000" cy="5410200"/>
          </a:xfrm>
          <a:prstGeom prst="rect">
            <a:avLst/>
          </a:prstGeom>
        </p:spPr>
      </p:pic>
    </p:spTree>
    <p:extLst>
      <p:ext uri="{BB962C8B-B14F-4D97-AF65-F5344CB8AC3E}">
        <p14:creationId xmlns:p14="http://schemas.microsoft.com/office/powerpoint/2010/main" val="147231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29796723-FA49-6577-62AD-74C56B674D9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EDA4B-711B-0F36-CD16-A84407C4481A}"/>
              </a:ext>
            </a:extLst>
          </p:cNvPr>
          <p:cNvSpPr>
            <a:spLocks noGrp="1"/>
          </p:cNvSpPr>
          <p:nvPr>
            <p:ph idx="1"/>
          </p:nvPr>
        </p:nvSpPr>
        <p:spPr>
          <a:xfrm>
            <a:off x="914398" y="2773941"/>
            <a:ext cx="6217921" cy="3822802"/>
          </a:xfrm>
        </p:spPr>
        <p:txBody>
          <a:bodyPr/>
          <a:lstStyle/>
          <a:p>
            <a:pPr marL="91440" indent="0">
              <a:buNone/>
            </a:pPr>
            <a:r>
              <a:rPr lang="en-US" b="1" dirty="0">
                <a:solidFill>
                  <a:schemeClr val="accent2"/>
                </a:solidFill>
              </a:rPr>
              <a:t>Edited video that took 10 mins to do</a:t>
            </a:r>
          </a:p>
          <a:p>
            <a:pPr>
              <a:lnSpc>
                <a:spcPct val="100000"/>
              </a:lnSpc>
              <a:spcBef>
                <a:spcPts val="200"/>
              </a:spcBef>
              <a:spcAft>
                <a:spcPts val="300"/>
              </a:spcAft>
            </a:pPr>
            <a:r>
              <a:rPr lang="en-US" sz="1800" b="1" dirty="0"/>
              <a:t>Added: </a:t>
            </a:r>
          </a:p>
          <a:p>
            <a:pPr marL="891540" lvl="1" indent="-342900">
              <a:lnSpc>
                <a:spcPct val="100000"/>
              </a:lnSpc>
              <a:spcBef>
                <a:spcPts val="200"/>
              </a:spcBef>
              <a:spcAft>
                <a:spcPts val="300"/>
              </a:spcAft>
              <a:buFont typeface="+mj-lt"/>
              <a:buAutoNum type="alphaUcPeriod"/>
            </a:pPr>
            <a:r>
              <a:rPr lang="en-US" sz="1800" b="1" dirty="0"/>
              <a:t>Subtitles </a:t>
            </a:r>
          </a:p>
          <a:p>
            <a:pPr marL="891540" lvl="1" indent="-342900">
              <a:lnSpc>
                <a:spcPct val="100000"/>
              </a:lnSpc>
              <a:spcBef>
                <a:spcPts val="200"/>
              </a:spcBef>
              <a:spcAft>
                <a:spcPts val="300"/>
              </a:spcAft>
              <a:buFont typeface="+mj-lt"/>
              <a:buAutoNum type="alphaUcPeriod"/>
            </a:pPr>
            <a:r>
              <a:rPr lang="en-US" sz="1800" b="1" dirty="0"/>
              <a:t>A place for supplementary materials </a:t>
            </a:r>
          </a:p>
          <a:p>
            <a:pPr marL="891540" lvl="1" indent="-342900">
              <a:lnSpc>
                <a:spcPct val="100000"/>
              </a:lnSpc>
              <a:spcBef>
                <a:spcPts val="200"/>
              </a:spcBef>
              <a:spcAft>
                <a:spcPts val="300"/>
              </a:spcAft>
              <a:buFont typeface="+mj-lt"/>
              <a:buAutoNum type="alphaUcPeriod"/>
            </a:pPr>
            <a:r>
              <a:rPr lang="en-US" sz="1800" b="1" dirty="0"/>
              <a:t>Trimmed out dead space to get to what is important</a:t>
            </a:r>
            <a:endParaRPr lang="en-US" sz="1800" b="1" dirty="0">
              <a:latin typeface="Lato" panose="020F0502020204030203" pitchFamily="34" charset="77"/>
            </a:endParaRPr>
          </a:p>
        </p:txBody>
      </p:sp>
      <p:pic>
        <p:nvPicPr>
          <p:cNvPr id="6" name="Online Media 5" descr="Improved Tiktok Example-DO NOT POST(1)">
            <a:hlinkClick r:id="" action="ppaction://media"/>
            <a:extLst>
              <a:ext uri="{FF2B5EF4-FFF2-40B4-BE49-F238E27FC236}">
                <a16:creationId xmlns:a16="http://schemas.microsoft.com/office/drawing/2014/main" id="{2143AD67-6AAA-95B8-3F4B-B976D37E1A95}"/>
              </a:ext>
            </a:extLst>
          </p:cNvPr>
          <p:cNvPicPr>
            <a:picLocks noRot="1" noChangeAspect="1"/>
          </p:cNvPicPr>
          <p:nvPr>
            <a:videoFile r:link="rId1"/>
          </p:nvPr>
        </p:nvPicPr>
        <p:blipFill>
          <a:blip r:embed="rId4"/>
          <a:stretch>
            <a:fillRect/>
          </a:stretch>
        </p:blipFill>
        <p:spPr>
          <a:xfrm>
            <a:off x="8360229" y="330098"/>
            <a:ext cx="3048000" cy="5410200"/>
          </a:xfrm>
          <a:prstGeom prst="rect">
            <a:avLst/>
          </a:prstGeom>
          <a:effectLst>
            <a:outerShdw blurRad="50800" dist="50800" dir="5400000" algn="ctr" rotWithShape="0">
              <a:srgbClr val="000000">
                <a:alpha val="50000"/>
              </a:srgbClr>
            </a:outerShdw>
          </a:effectLst>
        </p:spPr>
      </p:pic>
      <p:sp>
        <p:nvSpPr>
          <p:cNvPr id="7" name="Title 1">
            <a:extLst>
              <a:ext uri="{FF2B5EF4-FFF2-40B4-BE49-F238E27FC236}">
                <a16:creationId xmlns:a16="http://schemas.microsoft.com/office/drawing/2014/main" id="{D491C8CD-487B-3B34-F97C-D5B804DAB12B}"/>
              </a:ext>
            </a:extLst>
          </p:cNvPr>
          <p:cNvSpPr txBox="1">
            <a:spLocks/>
          </p:cNvSpPr>
          <p:nvPr/>
        </p:nvSpPr>
        <p:spPr>
          <a:xfrm>
            <a:off x="914399" y="1411881"/>
            <a:ext cx="5630092" cy="1163590"/>
          </a:xfrm>
          <a:prstGeom prst="rect">
            <a:avLst/>
          </a:prstGeom>
          <a:noFill/>
          <a:effectLst/>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pPr>
              <a:lnSpc>
                <a:spcPct val="100000"/>
              </a:lnSpc>
            </a:pPr>
            <a:r>
              <a:rPr lang="en-US"/>
              <a:t>Tips and Tricks to improve your socials</a:t>
            </a:r>
            <a:endParaRPr lang="en-US" sz="2400" dirty="0"/>
          </a:p>
        </p:txBody>
      </p:sp>
    </p:spTree>
    <p:extLst>
      <p:ext uri="{BB962C8B-B14F-4D97-AF65-F5344CB8AC3E}">
        <p14:creationId xmlns:p14="http://schemas.microsoft.com/office/powerpoint/2010/main" val="68095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F8C69FF7-0DCC-CD91-43EC-E4C8F5756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9B4923-18C6-A97F-C42F-6F28A3FD8248}"/>
              </a:ext>
            </a:extLst>
          </p:cNvPr>
          <p:cNvSpPr>
            <a:spLocks noGrp="1"/>
          </p:cNvSpPr>
          <p:nvPr>
            <p:ph type="title"/>
          </p:nvPr>
        </p:nvSpPr>
        <p:spPr>
          <a:xfrm>
            <a:off x="914398" y="211106"/>
            <a:ext cx="7075911" cy="1137375"/>
          </a:xfrm>
        </p:spPr>
        <p:txBody>
          <a:bodyPr/>
          <a:lstStyle/>
          <a:p>
            <a:pPr>
              <a:lnSpc>
                <a:spcPct val="100000"/>
              </a:lnSpc>
            </a:pPr>
            <a:r>
              <a:rPr lang="en-US" b="1" dirty="0"/>
              <a:t>Good Socials Moving forward</a:t>
            </a:r>
            <a:endParaRPr lang="en-US" sz="2400" dirty="0"/>
          </a:p>
        </p:txBody>
      </p:sp>
      <p:sp>
        <p:nvSpPr>
          <p:cNvPr id="3" name="Content Placeholder 2">
            <a:extLst>
              <a:ext uri="{FF2B5EF4-FFF2-40B4-BE49-F238E27FC236}">
                <a16:creationId xmlns:a16="http://schemas.microsoft.com/office/drawing/2014/main" id="{1B1F08F5-70E1-3601-DDA5-24A8CD818EFC}"/>
              </a:ext>
            </a:extLst>
          </p:cNvPr>
          <p:cNvSpPr>
            <a:spLocks noGrp="1"/>
          </p:cNvSpPr>
          <p:nvPr>
            <p:ph idx="1"/>
          </p:nvPr>
        </p:nvSpPr>
        <p:spPr>
          <a:xfrm>
            <a:off x="914398" y="1517598"/>
            <a:ext cx="4952671" cy="3736677"/>
          </a:xfrm>
          <a:effectLst/>
        </p:spPr>
        <p:txBody>
          <a:bodyPr/>
          <a:lstStyle/>
          <a:p>
            <a:pPr marL="91440" indent="0">
              <a:buNone/>
            </a:pPr>
            <a:r>
              <a:rPr lang="en-US" dirty="0"/>
              <a:t>As we move forward into 2025 and beyond we can guarantee that having a robust and strategic social media presence will be vital and quintessential to any elected, city or causes success. </a:t>
            </a:r>
          </a:p>
          <a:p>
            <a:pPr marL="91440" indent="0">
              <a:buNone/>
            </a:pPr>
            <a:r>
              <a:rPr lang="en-US" dirty="0"/>
              <a:t>Users want to build a relationship with those that they follow, to trust them for accurate information as we hurtle through the disinformation age.</a:t>
            </a:r>
          </a:p>
          <a:p>
            <a:pPr marL="91440" indent="0">
              <a:buNone/>
            </a:pPr>
            <a:r>
              <a:rPr lang="en-US" sz="1800" i="1" dirty="0">
                <a:solidFill>
                  <a:schemeClr val="accent2"/>
                </a:solidFill>
                <a:latin typeface="Lato" panose="020F0502020204030203" pitchFamily="34" charset="77"/>
              </a:rPr>
              <a:t>We want to emulate good posting like these &gt;</a:t>
            </a:r>
          </a:p>
        </p:txBody>
      </p:sp>
      <p:pic>
        <p:nvPicPr>
          <p:cNvPr id="5" name="Picture 4">
            <a:extLst>
              <a:ext uri="{FF2B5EF4-FFF2-40B4-BE49-F238E27FC236}">
                <a16:creationId xmlns:a16="http://schemas.microsoft.com/office/drawing/2014/main" id="{899AAEDE-3F21-E891-8AC7-773D89F9A927}"/>
              </a:ext>
            </a:extLst>
          </p:cNvPr>
          <p:cNvPicPr>
            <a:picLocks noChangeAspect="1"/>
          </p:cNvPicPr>
          <p:nvPr/>
        </p:nvPicPr>
        <p:blipFill>
          <a:blip r:embed="rId3"/>
          <a:stretch>
            <a:fillRect/>
          </a:stretch>
        </p:blipFill>
        <p:spPr>
          <a:xfrm>
            <a:off x="9884618" y="1517598"/>
            <a:ext cx="1765807" cy="3822804"/>
          </a:xfrm>
          <a:prstGeom prst="rect">
            <a:avLst/>
          </a:prstGeom>
        </p:spPr>
      </p:pic>
      <p:pic>
        <p:nvPicPr>
          <p:cNvPr id="7" name="Picture 6">
            <a:extLst>
              <a:ext uri="{FF2B5EF4-FFF2-40B4-BE49-F238E27FC236}">
                <a16:creationId xmlns:a16="http://schemas.microsoft.com/office/drawing/2014/main" id="{CB21D180-ECAD-1536-F61A-B0EB60C0BB73}"/>
              </a:ext>
            </a:extLst>
          </p:cNvPr>
          <p:cNvPicPr>
            <a:picLocks noChangeAspect="1"/>
          </p:cNvPicPr>
          <p:nvPr/>
        </p:nvPicPr>
        <p:blipFill>
          <a:blip r:embed="rId4"/>
          <a:stretch>
            <a:fillRect/>
          </a:stretch>
        </p:blipFill>
        <p:spPr>
          <a:xfrm>
            <a:off x="7990309" y="1517598"/>
            <a:ext cx="1765806" cy="3822802"/>
          </a:xfrm>
          <a:prstGeom prst="rect">
            <a:avLst/>
          </a:prstGeom>
        </p:spPr>
      </p:pic>
      <p:pic>
        <p:nvPicPr>
          <p:cNvPr id="9" name="Picture 8">
            <a:extLst>
              <a:ext uri="{FF2B5EF4-FFF2-40B4-BE49-F238E27FC236}">
                <a16:creationId xmlns:a16="http://schemas.microsoft.com/office/drawing/2014/main" id="{D6C3E2E9-C164-427C-C1D2-4480B32B1549}"/>
              </a:ext>
            </a:extLst>
          </p:cNvPr>
          <p:cNvPicPr>
            <a:picLocks noChangeAspect="1"/>
          </p:cNvPicPr>
          <p:nvPr/>
        </p:nvPicPr>
        <p:blipFill>
          <a:blip r:embed="rId5"/>
          <a:stretch>
            <a:fillRect/>
          </a:stretch>
        </p:blipFill>
        <p:spPr>
          <a:xfrm>
            <a:off x="6096000" y="1517598"/>
            <a:ext cx="1765806" cy="3822802"/>
          </a:xfrm>
          <a:prstGeom prst="rect">
            <a:avLst/>
          </a:prstGeom>
        </p:spPr>
      </p:pic>
    </p:spTree>
    <p:extLst>
      <p:ext uri="{BB962C8B-B14F-4D97-AF65-F5344CB8AC3E}">
        <p14:creationId xmlns:p14="http://schemas.microsoft.com/office/powerpoint/2010/main" val="2846232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140A6-A0C6-9CBB-EFFD-FACECE5A4CA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EF16702-F4D6-7FB4-918C-2282591E1C0D}"/>
              </a:ext>
            </a:extLst>
          </p:cNvPr>
          <p:cNvSpPr>
            <a:spLocks noGrp="1"/>
          </p:cNvSpPr>
          <p:nvPr>
            <p:ph idx="1"/>
          </p:nvPr>
        </p:nvSpPr>
        <p:spPr>
          <a:xfrm>
            <a:off x="914400" y="4473324"/>
            <a:ext cx="10204704" cy="1188721"/>
          </a:xfrm>
        </p:spPr>
        <p:txBody>
          <a:bodyPr/>
          <a:lstStyle/>
          <a:p>
            <a:pPr marL="91440" indent="0">
              <a:buNone/>
            </a:pPr>
            <a:r>
              <a:rPr lang="en-US" sz="2400" dirty="0"/>
              <a:t>Posts that speak to their audiences, are current with trends and are visually appealing. We have a small window to capture people and these posts have been successful at doing just that.</a:t>
            </a:r>
          </a:p>
        </p:txBody>
      </p:sp>
      <p:pic>
        <p:nvPicPr>
          <p:cNvPr id="7" name="Picture 6">
            <a:extLst>
              <a:ext uri="{FF2B5EF4-FFF2-40B4-BE49-F238E27FC236}">
                <a16:creationId xmlns:a16="http://schemas.microsoft.com/office/drawing/2014/main" id="{3B6FC190-F760-FE05-861A-7DE80E00CE9F}"/>
              </a:ext>
            </a:extLst>
          </p:cNvPr>
          <p:cNvPicPr>
            <a:picLocks noChangeAspect="1"/>
          </p:cNvPicPr>
          <p:nvPr/>
        </p:nvPicPr>
        <p:blipFill>
          <a:blip r:embed="rId2"/>
          <a:stretch>
            <a:fillRect/>
          </a:stretch>
        </p:blipFill>
        <p:spPr>
          <a:xfrm>
            <a:off x="5560425" y="623183"/>
            <a:ext cx="5717175" cy="3522986"/>
          </a:xfrm>
          <a:prstGeom prst="rect">
            <a:avLst/>
          </a:prstGeom>
        </p:spPr>
      </p:pic>
      <p:pic>
        <p:nvPicPr>
          <p:cNvPr id="9" name="Picture 8">
            <a:extLst>
              <a:ext uri="{FF2B5EF4-FFF2-40B4-BE49-F238E27FC236}">
                <a16:creationId xmlns:a16="http://schemas.microsoft.com/office/drawing/2014/main" id="{7986FB2E-6C3F-317D-7788-B6E33D585063}"/>
              </a:ext>
            </a:extLst>
          </p:cNvPr>
          <p:cNvPicPr>
            <a:picLocks noChangeAspect="1"/>
          </p:cNvPicPr>
          <p:nvPr/>
        </p:nvPicPr>
        <p:blipFill>
          <a:blip r:embed="rId3"/>
          <a:stretch>
            <a:fillRect/>
          </a:stretch>
        </p:blipFill>
        <p:spPr>
          <a:xfrm>
            <a:off x="914400" y="578089"/>
            <a:ext cx="4396353" cy="3730586"/>
          </a:xfrm>
          <a:prstGeom prst="rect">
            <a:avLst/>
          </a:prstGeom>
        </p:spPr>
      </p:pic>
    </p:spTree>
    <p:extLst>
      <p:ext uri="{BB962C8B-B14F-4D97-AF65-F5344CB8AC3E}">
        <p14:creationId xmlns:p14="http://schemas.microsoft.com/office/powerpoint/2010/main" val="282779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E811D747-6154-67DB-A5C9-0BA5B8934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2F1AC2-8D9C-1CD7-63D1-CD12D9A2D620}"/>
              </a:ext>
            </a:extLst>
          </p:cNvPr>
          <p:cNvSpPr>
            <a:spLocks noGrp="1"/>
          </p:cNvSpPr>
          <p:nvPr>
            <p:ph type="title"/>
          </p:nvPr>
        </p:nvSpPr>
        <p:spPr>
          <a:xfrm>
            <a:off x="914398" y="-132344"/>
            <a:ext cx="7075911" cy="1137375"/>
          </a:xfrm>
        </p:spPr>
        <p:txBody>
          <a:bodyPr/>
          <a:lstStyle/>
          <a:p>
            <a:pPr>
              <a:lnSpc>
                <a:spcPct val="100000"/>
              </a:lnSpc>
            </a:pPr>
            <a:r>
              <a:rPr lang="en-US" b="1" dirty="0"/>
              <a:t>Capturing Content</a:t>
            </a:r>
            <a:endParaRPr lang="en-US" sz="2400" dirty="0"/>
          </a:p>
        </p:txBody>
      </p:sp>
      <p:sp>
        <p:nvSpPr>
          <p:cNvPr id="3" name="Content Placeholder 2">
            <a:extLst>
              <a:ext uri="{FF2B5EF4-FFF2-40B4-BE49-F238E27FC236}">
                <a16:creationId xmlns:a16="http://schemas.microsoft.com/office/drawing/2014/main" id="{560EF642-4A6F-EB53-D54B-F3C7F65FB136}"/>
              </a:ext>
            </a:extLst>
          </p:cNvPr>
          <p:cNvSpPr>
            <a:spLocks noGrp="1"/>
          </p:cNvSpPr>
          <p:nvPr>
            <p:ph idx="1"/>
          </p:nvPr>
        </p:nvSpPr>
        <p:spPr>
          <a:xfrm>
            <a:off x="914398" y="1277476"/>
            <a:ext cx="8660676" cy="3736677"/>
          </a:xfrm>
          <a:effectLst/>
        </p:spPr>
        <p:txBody>
          <a:bodyPr/>
          <a:lstStyle/>
          <a:p>
            <a:pPr rtl="0">
              <a:spcBef>
                <a:spcPts val="1200"/>
              </a:spcBef>
              <a:spcAft>
                <a:spcPts val="1200"/>
              </a:spcAft>
            </a:pPr>
            <a:r>
              <a:rPr lang="en-US" b="1" i="0" u="none" strike="noStrike" dirty="0">
                <a:solidFill>
                  <a:srgbClr val="000000"/>
                </a:solidFill>
                <a:effectLst/>
                <a:latin typeface="Lato" panose="020F0502020204030203" pitchFamily="34" charset="77"/>
              </a:rPr>
              <a:t>Remote filming: </a:t>
            </a:r>
            <a:r>
              <a:rPr lang="en-US" b="0" i="0" u="none" strike="noStrike" dirty="0">
                <a:solidFill>
                  <a:srgbClr val="000000"/>
                </a:solidFill>
                <a:effectLst/>
                <a:latin typeface="Lato" panose="020F0502020204030203" pitchFamily="34" charset="77"/>
              </a:rPr>
              <a:t>All that’s needed is a laptop and iPhone. </a:t>
            </a:r>
            <a:r>
              <a:rPr lang="en-US" b="1" i="0" u="none" strike="noStrike" dirty="0">
                <a:solidFill>
                  <a:srgbClr val="000000"/>
                </a:solidFill>
                <a:effectLst/>
                <a:latin typeface="Lato" panose="020F0502020204030203" pitchFamily="34" charset="77"/>
              </a:rPr>
              <a:t>iPhone films</a:t>
            </a:r>
            <a:r>
              <a:rPr lang="en-US" b="0" i="0" u="none" strike="noStrike" dirty="0">
                <a:solidFill>
                  <a:srgbClr val="000000"/>
                </a:solidFill>
                <a:effectLst/>
                <a:latin typeface="Lato" panose="020F0502020204030203" pitchFamily="34" charset="77"/>
              </a:rPr>
              <a:t> and from the</a:t>
            </a:r>
            <a:r>
              <a:rPr lang="en-US" b="1" i="0" u="none" strike="noStrike" dirty="0">
                <a:solidFill>
                  <a:srgbClr val="000000"/>
                </a:solidFill>
                <a:effectLst/>
                <a:latin typeface="Lato" panose="020F0502020204030203" pitchFamily="34" charset="77"/>
              </a:rPr>
              <a:t> laptop, we direct. </a:t>
            </a:r>
            <a:endParaRPr lang="en-US" b="0" dirty="0">
              <a:effectLst/>
              <a:latin typeface="Lato" panose="020F0502020204030203" pitchFamily="34" charset="77"/>
            </a:endParaRPr>
          </a:p>
          <a:p>
            <a:pPr rtl="0">
              <a:spcBef>
                <a:spcPts val="1200"/>
              </a:spcBef>
              <a:spcAft>
                <a:spcPts val="1200"/>
              </a:spcAft>
            </a:pPr>
            <a:r>
              <a:rPr lang="en-US" b="1" i="0" u="none" strike="noStrike" dirty="0">
                <a:solidFill>
                  <a:srgbClr val="000000"/>
                </a:solidFill>
                <a:effectLst/>
                <a:latin typeface="Lato" panose="020F0502020204030203" pitchFamily="34" charset="77"/>
              </a:rPr>
              <a:t>Videographers</a:t>
            </a:r>
            <a:r>
              <a:rPr lang="en-US" b="0" i="0" u="none" strike="noStrike" dirty="0">
                <a:solidFill>
                  <a:srgbClr val="000000"/>
                </a:solidFill>
                <a:effectLst/>
                <a:latin typeface="Lato" panose="020F0502020204030203" pitchFamily="34" charset="77"/>
              </a:rPr>
              <a:t>: Sending a skilled professional to the locations needed with a shot list, scripts, and directions to capture high-quality footage. </a:t>
            </a:r>
            <a:endParaRPr lang="en-US" b="0" dirty="0">
              <a:effectLst/>
              <a:latin typeface="Lato" panose="020F0502020204030203" pitchFamily="34" charset="77"/>
            </a:endParaRPr>
          </a:p>
          <a:p>
            <a:pPr marL="91440" indent="0">
              <a:buNone/>
            </a:pPr>
            <a:br>
              <a:rPr lang="en-US" dirty="0">
                <a:latin typeface="Lato" panose="020F0502020204030203" pitchFamily="34" charset="77"/>
              </a:rPr>
            </a:br>
            <a:endParaRPr lang="en-US" i="1" dirty="0">
              <a:solidFill>
                <a:schemeClr val="accent2"/>
              </a:solidFill>
              <a:latin typeface="Lato" panose="020F0502020204030203" pitchFamily="34" charset="77"/>
            </a:endParaRPr>
          </a:p>
        </p:txBody>
      </p:sp>
      <p:pic>
        <p:nvPicPr>
          <p:cNvPr id="6" name="Picture 5">
            <a:extLst>
              <a:ext uri="{FF2B5EF4-FFF2-40B4-BE49-F238E27FC236}">
                <a16:creationId xmlns:a16="http://schemas.microsoft.com/office/drawing/2014/main" id="{49419410-C6A4-F51D-850A-6409BBDD36ED}"/>
              </a:ext>
            </a:extLst>
          </p:cNvPr>
          <p:cNvPicPr>
            <a:picLocks noChangeAspect="1"/>
          </p:cNvPicPr>
          <p:nvPr/>
        </p:nvPicPr>
        <p:blipFill>
          <a:blip r:embed="rId3"/>
          <a:stretch>
            <a:fillRect/>
          </a:stretch>
        </p:blipFill>
        <p:spPr>
          <a:xfrm>
            <a:off x="6476376" y="3055645"/>
            <a:ext cx="3190541" cy="2230953"/>
          </a:xfrm>
          <a:prstGeom prst="rect">
            <a:avLst/>
          </a:prstGeom>
        </p:spPr>
      </p:pic>
      <p:pic>
        <p:nvPicPr>
          <p:cNvPr id="10" name="Picture 9">
            <a:extLst>
              <a:ext uri="{FF2B5EF4-FFF2-40B4-BE49-F238E27FC236}">
                <a16:creationId xmlns:a16="http://schemas.microsoft.com/office/drawing/2014/main" id="{09BBD262-A8C1-52C4-6CBC-70548A57B25D}"/>
              </a:ext>
            </a:extLst>
          </p:cNvPr>
          <p:cNvPicPr>
            <a:picLocks noChangeAspect="1"/>
          </p:cNvPicPr>
          <p:nvPr/>
        </p:nvPicPr>
        <p:blipFill>
          <a:blip r:embed="rId4"/>
          <a:stretch>
            <a:fillRect/>
          </a:stretch>
        </p:blipFill>
        <p:spPr>
          <a:xfrm>
            <a:off x="2034466" y="3211164"/>
            <a:ext cx="3386620" cy="2116638"/>
          </a:xfrm>
          <a:prstGeom prst="rect">
            <a:avLst/>
          </a:prstGeom>
        </p:spPr>
      </p:pic>
      <p:sp>
        <p:nvSpPr>
          <p:cNvPr id="12" name="TextBox 11">
            <a:extLst>
              <a:ext uri="{FF2B5EF4-FFF2-40B4-BE49-F238E27FC236}">
                <a16:creationId xmlns:a16="http://schemas.microsoft.com/office/drawing/2014/main" id="{98B805DB-C5F9-D0D3-30B9-214D7786F25F}"/>
              </a:ext>
            </a:extLst>
          </p:cNvPr>
          <p:cNvSpPr txBox="1"/>
          <p:nvPr/>
        </p:nvSpPr>
        <p:spPr>
          <a:xfrm>
            <a:off x="2091579" y="5339424"/>
            <a:ext cx="3495404" cy="369332"/>
          </a:xfrm>
          <a:prstGeom prst="rect">
            <a:avLst/>
          </a:prstGeom>
          <a:noFill/>
        </p:spPr>
        <p:txBody>
          <a:bodyPr wrap="square">
            <a:spAutoFit/>
          </a:bodyPr>
          <a:lstStyle/>
          <a:p>
            <a:pPr marL="91440" indent="0" algn="ctr">
              <a:buNone/>
            </a:pPr>
            <a:r>
              <a:rPr lang="en-US" b="1" dirty="0">
                <a:solidFill>
                  <a:schemeClr val="accent2"/>
                </a:solidFill>
              </a:rPr>
              <a:t>Remote Filming</a:t>
            </a:r>
          </a:p>
        </p:txBody>
      </p:sp>
      <p:sp>
        <p:nvSpPr>
          <p:cNvPr id="13" name="TextBox 12">
            <a:extLst>
              <a:ext uri="{FF2B5EF4-FFF2-40B4-BE49-F238E27FC236}">
                <a16:creationId xmlns:a16="http://schemas.microsoft.com/office/drawing/2014/main" id="{8AAC0DB2-5EAD-EF24-8B13-816D4A5DDDAC}"/>
              </a:ext>
            </a:extLst>
          </p:cNvPr>
          <p:cNvSpPr txBox="1"/>
          <p:nvPr/>
        </p:nvSpPr>
        <p:spPr>
          <a:xfrm>
            <a:off x="6323945" y="5339424"/>
            <a:ext cx="3495404" cy="369332"/>
          </a:xfrm>
          <a:prstGeom prst="rect">
            <a:avLst/>
          </a:prstGeom>
          <a:noFill/>
        </p:spPr>
        <p:txBody>
          <a:bodyPr wrap="square">
            <a:spAutoFit/>
          </a:bodyPr>
          <a:lstStyle/>
          <a:p>
            <a:pPr marL="91440" indent="0" algn="ctr">
              <a:buNone/>
            </a:pPr>
            <a:r>
              <a:rPr lang="en-US" b="1" dirty="0">
                <a:solidFill>
                  <a:schemeClr val="accent2"/>
                </a:solidFill>
              </a:rPr>
              <a:t>Videographer Captured</a:t>
            </a:r>
          </a:p>
        </p:txBody>
      </p:sp>
    </p:spTree>
    <p:extLst>
      <p:ext uri="{BB962C8B-B14F-4D97-AF65-F5344CB8AC3E}">
        <p14:creationId xmlns:p14="http://schemas.microsoft.com/office/powerpoint/2010/main" val="1207937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692A07D1-5383-2F31-D054-0490F40909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6D3034-C404-21EF-249B-514F10131909}"/>
              </a:ext>
            </a:extLst>
          </p:cNvPr>
          <p:cNvSpPr>
            <a:spLocks noGrp="1"/>
          </p:cNvSpPr>
          <p:nvPr>
            <p:ph type="title"/>
          </p:nvPr>
        </p:nvSpPr>
        <p:spPr>
          <a:xfrm>
            <a:off x="914400" y="457200"/>
            <a:ext cx="10200132" cy="1188720"/>
          </a:xfrm>
        </p:spPr>
        <p:txBody>
          <a:bodyPr/>
          <a:lstStyle/>
          <a:p>
            <a:r>
              <a:rPr lang="en-US" b="1" dirty="0"/>
              <a:t>Traditional Media is Dying.</a:t>
            </a:r>
            <a:endParaRPr lang="en-US" sz="2400" dirty="0"/>
          </a:p>
        </p:txBody>
      </p:sp>
      <p:sp>
        <p:nvSpPr>
          <p:cNvPr id="3" name="Content Placeholder 2">
            <a:extLst>
              <a:ext uri="{FF2B5EF4-FFF2-40B4-BE49-F238E27FC236}">
                <a16:creationId xmlns:a16="http://schemas.microsoft.com/office/drawing/2014/main" id="{97DD2211-59D7-B9BC-02C5-45198E5720E2}"/>
              </a:ext>
            </a:extLst>
          </p:cNvPr>
          <p:cNvSpPr>
            <a:spLocks noGrp="1"/>
          </p:cNvSpPr>
          <p:nvPr>
            <p:ph idx="1"/>
          </p:nvPr>
        </p:nvSpPr>
        <p:spPr>
          <a:xfrm>
            <a:off x="783770" y="1920239"/>
            <a:ext cx="6949441" cy="3421781"/>
          </a:xfrm>
        </p:spPr>
        <p:txBody>
          <a:bodyPr/>
          <a:lstStyle/>
          <a:p>
            <a:r>
              <a:rPr lang="en-US" b="1" dirty="0"/>
              <a:t>Newspapers are consolidated or owned by Hedge funds. </a:t>
            </a:r>
            <a:br>
              <a:rPr lang="en-US" b="1" dirty="0"/>
            </a:br>
            <a:r>
              <a:rPr lang="en-US" b="1" dirty="0"/>
              <a:t>Focus is on clicks and maintaining subscriptions. </a:t>
            </a:r>
          </a:p>
          <a:p>
            <a:r>
              <a:rPr lang="en-US" b="1" dirty="0"/>
              <a:t>New Business Model - If it bleeds it leads. </a:t>
            </a:r>
          </a:p>
          <a:p>
            <a:r>
              <a:rPr lang="en-US" b="1" dirty="0"/>
              <a:t>Now it’s clicks mean cash. Social Media is now a first stop.</a:t>
            </a:r>
          </a:p>
          <a:p>
            <a:pPr marL="91440" indent="0">
              <a:buNone/>
            </a:pPr>
            <a:r>
              <a:rPr lang="en-US" sz="1800" b="0" i="0" u="none" strike="noStrike" dirty="0">
                <a:solidFill>
                  <a:srgbClr val="000000"/>
                </a:solidFill>
                <a:effectLst/>
                <a:latin typeface="Lato" panose="020F0502020204030203" pitchFamily="34" charset="77"/>
              </a:rPr>
              <a:t>You can share the stories of what your city does every day.</a:t>
            </a:r>
          </a:p>
          <a:p>
            <a:pPr marL="91440" indent="0">
              <a:buNone/>
            </a:pPr>
            <a:r>
              <a:rPr lang="en-US" sz="1800" b="0" i="0" u="none" strike="noStrike" dirty="0">
                <a:solidFill>
                  <a:srgbClr val="000000"/>
                </a:solidFill>
                <a:effectLst/>
                <a:latin typeface="Lato" panose="020F0502020204030203" pitchFamily="34" charset="77"/>
              </a:rPr>
              <a:t>Good social media is a newspaper if it were only headlines.  </a:t>
            </a:r>
          </a:p>
          <a:p>
            <a:pPr marL="91440" indent="0">
              <a:buNone/>
            </a:pPr>
            <a:r>
              <a:rPr lang="en-US" sz="1800" b="0" i="1" u="none" strike="noStrike" dirty="0">
                <a:solidFill>
                  <a:schemeClr val="accent2"/>
                </a:solidFill>
                <a:effectLst/>
                <a:latin typeface="Lato" panose="020F0502020204030203" pitchFamily="34" charset="77"/>
              </a:rPr>
              <a:t>But wait -- there’s more…</a:t>
            </a:r>
          </a:p>
          <a:p>
            <a:pPr marL="91440" indent="0">
              <a:buNone/>
            </a:pPr>
            <a:endParaRPr lang="en-US" b="1" dirty="0">
              <a:latin typeface="Lato" panose="020F0502020204030203" pitchFamily="34" charset="77"/>
            </a:endParaRPr>
          </a:p>
        </p:txBody>
      </p:sp>
      <p:pic>
        <p:nvPicPr>
          <p:cNvPr id="5" name="Picture 4">
            <a:extLst>
              <a:ext uri="{FF2B5EF4-FFF2-40B4-BE49-F238E27FC236}">
                <a16:creationId xmlns:a16="http://schemas.microsoft.com/office/drawing/2014/main" id="{6A427B4A-EC48-4730-5B27-341FEFCA7839}"/>
              </a:ext>
            </a:extLst>
          </p:cNvPr>
          <p:cNvPicPr>
            <a:picLocks noChangeAspect="1"/>
          </p:cNvPicPr>
          <p:nvPr/>
        </p:nvPicPr>
        <p:blipFill>
          <a:blip r:embed="rId3"/>
          <a:srcRect l="47395"/>
          <a:stretch/>
        </p:blipFill>
        <p:spPr>
          <a:xfrm>
            <a:off x="7733211" y="1920239"/>
            <a:ext cx="4088675" cy="3001010"/>
          </a:xfrm>
          <a:prstGeom prst="rect">
            <a:avLst/>
          </a:prstGeom>
        </p:spPr>
      </p:pic>
    </p:spTree>
    <p:extLst>
      <p:ext uri="{BB962C8B-B14F-4D97-AF65-F5344CB8AC3E}">
        <p14:creationId xmlns:p14="http://schemas.microsoft.com/office/powerpoint/2010/main" val="958280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29796723-FA49-6577-62AD-74C56B674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B481B-1E31-4C92-DCBE-7E70722F8F45}"/>
              </a:ext>
            </a:extLst>
          </p:cNvPr>
          <p:cNvSpPr>
            <a:spLocks noGrp="1"/>
          </p:cNvSpPr>
          <p:nvPr>
            <p:ph type="title"/>
          </p:nvPr>
        </p:nvSpPr>
        <p:spPr>
          <a:xfrm>
            <a:off x="914399" y="568326"/>
            <a:ext cx="5630092" cy="1163590"/>
          </a:xfrm>
          <a:effectLst/>
        </p:spPr>
        <p:txBody>
          <a:bodyPr/>
          <a:lstStyle/>
          <a:p>
            <a:pPr>
              <a:lnSpc>
                <a:spcPct val="100000"/>
              </a:lnSpc>
            </a:pPr>
            <a:r>
              <a:rPr lang="en-US" b="1" dirty="0"/>
              <a:t>Capturing Content</a:t>
            </a:r>
            <a:endParaRPr lang="en-US" sz="2400" dirty="0"/>
          </a:p>
        </p:txBody>
      </p:sp>
      <p:sp>
        <p:nvSpPr>
          <p:cNvPr id="3" name="Content Placeholder 2">
            <a:extLst>
              <a:ext uri="{FF2B5EF4-FFF2-40B4-BE49-F238E27FC236}">
                <a16:creationId xmlns:a16="http://schemas.microsoft.com/office/drawing/2014/main" id="{DA3EDA4B-711B-0F36-CD16-A84407C4481A}"/>
              </a:ext>
            </a:extLst>
          </p:cNvPr>
          <p:cNvSpPr>
            <a:spLocks noGrp="1"/>
          </p:cNvSpPr>
          <p:nvPr>
            <p:ph idx="1"/>
          </p:nvPr>
        </p:nvSpPr>
        <p:spPr>
          <a:xfrm>
            <a:off x="914398" y="1971663"/>
            <a:ext cx="5630091" cy="3822802"/>
          </a:xfrm>
          <a:effectLst/>
        </p:spPr>
        <p:txBody>
          <a:bodyPr/>
          <a:lstStyle/>
          <a:p>
            <a:pPr marL="91440" indent="0">
              <a:buNone/>
            </a:pPr>
            <a:r>
              <a:rPr lang="en-US" b="1" dirty="0">
                <a:solidFill>
                  <a:schemeClr val="accent2"/>
                </a:solidFill>
              </a:rPr>
              <a:t>Turning the Tides</a:t>
            </a:r>
          </a:p>
          <a:p>
            <a:r>
              <a:rPr lang="en-US" sz="1800" b="1" dirty="0"/>
              <a:t>“ The opposition is backing down after that last video” </a:t>
            </a:r>
          </a:p>
          <a:p>
            <a:r>
              <a:rPr lang="en-US" sz="1800" b="1" dirty="0"/>
              <a:t>Showed the public the deterioration of the facilities and made it difficult to counter </a:t>
            </a:r>
          </a:p>
          <a:p>
            <a:r>
              <a:rPr lang="en-US" sz="1800" b="1" dirty="0"/>
              <a:t>Use what is at your disposal- Volunteers, Local TV stations </a:t>
            </a:r>
          </a:p>
          <a:p>
            <a:r>
              <a:rPr lang="en-US" sz="1800" b="1" dirty="0"/>
              <a:t>No excuses for not capturing good content</a:t>
            </a:r>
            <a:endParaRPr lang="en-US" sz="1800" b="1" dirty="0">
              <a:latin typeface="Lato" panose="020F0502020204030203" pitchFamily="34" charset="77"/>
            </a:endParaRPr>
          </a:p>
        </p:txBody>
      </p:sp>
      <p:pic>
        <p:nvPicPr>
          <p:cNvPr id="4" name="Online Media 3" descr="Ewwwww">
            <a:hlinkClick r:id="" action="ppaction://media"/>
            <a:extLst>
              <a:ext uri="{FF2B5EF4-FFF2-40B4-BE49-F238E27FC236}">
                <a16:creationId xmlns:a16="http://schemas.microsoft.com/office/drawing/2014/main" id="{1C7098E7-693D-CE49-DD44-FF350ECAAED0}"/>
              </a:ext>
            </a:extLst>
          </p:cNvPr>
          <p:cNvPicPr>
            <a:picLocks noRot="1" noChangeAspect="1"/>
          </p:cNvPicPr>
          <p:nvPr>
            <a:videoFile r:link="rId1"/>
          </p:nvPr>
        </p:nvPicPr>
        <p:blipFill>
          <a:blip r:embed="rId4"/>
          <a:stretch>
            <a:fillRect/>
          </a:stretch>
        </p:blipFill>
        <p:spPr>
          <a:xfrm>
            <a:off x="8229601" y="384265"/>
            <a:ext cx="3048000" cy="5410200"/>
          </a:xfrm>
          <a:prstGeom prst="rect">
            <a:avLst/>
          </a:prstGeom>
        </p:spPr>
      </p:pic>
    </p:spTree>
    <p:extLst>
      <p:ext uri="{BB962C8B-B14F-4D97-AF65-F5344CB8AC3E}">
        <p14:creationId xmlns:p14="http://schemas.microsoft.com/office/powerpoint/2010/main" val="342049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29796723-FA49-6577-62AD-74C56B674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B481B-1E31-4C92-DCBE-7E70722F8F45}"/>
              </a:ext>
            </a:extLst>
          </p:cNvPr>
          <p:cNvSpPr>
            <a:spLocks noGrp="1"/>
          </p:cNvSpPr>
          <p:nvPr>
            <p:ph type="title"/>
          </p:nvPr>
        </p:nvSpPr>
        <p:spPr>
          <a:xfrm>
            <a:off x="914398" y="790394"/>
            <a:ext cx="6518367" cy="1163590"/>
          </a:xfrm>
          <a:effectLst/>
        </p:spPr>
        <p:txBody>
          <a:bodyPr/>
          <a:lstStyle/>
          <a:p>
            <a:pPr>
              <a:lnSpc>
                <a:spcPct val="100000"/>
              </a:lnSpc>
            </a:pPr>
            <a:r>
              <a:rPr lang="en-US" b="1" dirty="0"/>
              <a:t>Snap it, Tweet it, Repost it, Gram it, TikTok it. Just </a:t>
            </a:r>
            <a:r>
              <a:rPr lang="en-US" b="1" i="1" dirty="0"/>
              <a:t>Post it</a:t>
            </a:r>
            <a:endParaRPr lang="en-US" sz="2400" i="1" dirty="0"/>
          </a:p>
        </p:txBody>
      </p:sp>
      <p:sp>
        <p:nvSpPr>
          <p:cNvPr id="3" name="Content Placeholder 2">
            <a:extLst>
              <a:ext uri="{FF2B5EF4-FFF2-40B4-BE49-F238E27FC236}">
                <a16:creationId xmlns:a16="http://schemas.microsoft.com/office/drawing/2014/main" id="{DA3EDA4B-711B-0F36-CD16-A84407C4481A}"/>
              </a:ext>
            </a:extLst>
          </p:cNvPr>
          <p:cNvSpPr>
            <a:spLocks noGrp="1"/>
          </p:cNvSpPr>
          <p:nvPr>
            <p:ph idx="1"/>
          </p:nvPr>
        </p:nvSpPr>
        <p:spPr>
          <a:xfrm>
            <a:off x="914398" y="2193731"/>
            <a:ext cx="6884128" cy="3822802"/>
          </a:xfrm>
          <a:effectLst/>
        </p:spPr>
        <p:txBody>
          <a:bodyPr/>
          <a:lstStyle/>
          <a:p>
            <a:pPr marL="91440" indent="0">
              <a:buNone/>
            </a:pPr>
            <a:r>
              <a:rPr lang="en-US" b="1" dirty="0">
                <a:solidFill>
                  <a:schemeClr val="accent2"/>
                </a:solidFill>
              </a:rPr>
              <a:t>Turning the Tides</a:t>
            </a:r>
          </a:p>
          <a:p>
            <a:r>
              <a:rPr lang="en-US" sz="1800" b="1" dirty="0"/>
              <a:t>Are videos needed? </a:t>
            </a:r>
          </a:p>
          <a:p>
            <a:r>
              <a:rPr lang="en-US" sz="1800" b="1" dirty="0"/>
              <a:t>YES Platforms are pushing video. </a:t>
            </a:r>
          </a:p>
          <a:p>
            <a:r>
              <a:rPr lang="en-US" sz="1800" b="1" dirty="0"/>
              <a:t>People are not reading long articles or op-eds. </a:t>
            </a:r>
          </a:p>
          <a:p>
            <a:r>
              <a:rPr lang="en-US" sz="1800" b="1" dirty="0"/>
              <a:t>Take risks, be creative and watch it pay off —---------&gt; </a:t>
            </a:r>
          </a:p>
          <a:p>
            <a:r>
              <a:rPr lang="en-US" sz="1800" b="1" dirty="0"/>
              <a:t>Apply what we have learned</a:t>
            </a:r>
            <a:endParaRPr lang="en-US" sz="1800" b="1" dirty="0">
              <a:latin typeface="Lato" panose="020F0502020204030203" pitchFamily="34" charset="77"/>
            </a:endParaRPr>
          </a:p>
        </p:txBody>
      </p:sp>
      <p:pic>
        <p:nvPicPr>
          <p:cNvPr id="6" name="Picture 5">
            <a:extLst>
              <a:ext uri="{FF2B5EF4-FFF2-40B4-BE49-F238E27FC236}">
                <a16:creationId xmlns:a16="http://schemas.microsoft.com/office/drawing/2014/main" id="{6B88549F-C7CB-23C1-415D-1E28F93AF0C4}"/>
              </a:ext>
            </a:extLst>
          </p:cNvPr>
          <p:cNvPicPr>
            <a:picLocks noChangeAspect="1"/>
          </p:cNvPicPr>
          <p:nvPr/>
        </p:nvPicPr>
        <p:blipFill>
          <a:blip r:embed="rId3"/>
          <a:stretch>
            <a:fillRect/>
          </a:stretch>
        </p:blipFill>
        <p:spPr>
          <a:xfrm>
            <a:off x="7960690" y="359321"/>
            <a:ext cx="2444196" cy="5291452"/>
          </a:xfrm>
          <a:prstGeom prst="rect">
            <a:avLst/>
          </a:prstGeom>
        </p:spPr>
      </p:pic>
    </p:spTree>
    <p:extLst>
      <p:ext uri="{BB962C8B-B14F-4D97-AF65-F5344CB8AC3E}">
        <p14:creationId xmlns:p14="http://schemas.microsoft.com/office/powerpoint/2010/main" val="998794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F7B40-BFB5-FADA-1971-4007F31B82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6D9546-4956-322A-E089-C4ACB0BB8481}"/>
              </a:ext>
            </a:extLst>
          </p:cNvPr>
          <p:cNvSpPr>
            <a:spLocks noGrp="1"/>
          </p:cNvSpPr>
          <p:nvPr>
            <p:ph type="title"/>
          </p:nvPr>
        </p:nvSpPr>
        <p:spPr>
          <a:xfrm>
            <a:off x="914399" y="-117566"/>
            <a:ext cx="10750731" cy="1188720"/>
          </a:xfrm>
        </p:spPr>
        <p:txBody>
          <a:bodyPr/>
          <a:lstStyle/>
          <a:p>
            <a:r>
              <a:rPr lang="en-US" b="1" dirty="0"/>
              <a:t>Tamalpais Unified High School District Case Study</a:t>
            </a:r>
          </a:p>
        </p:txBody>
      </p:sp>
      <p:pic>
        <p:nvPicPr>
          <p:cNvPr id="6" name="Online Media 5" descr="Tamalpais Reel">
            <a:hlinkClick r:id="" action="ppaction://media"/>
            <a:extLst>
              <a:ext uri="{FF2B5EF4-FFF2-40B4-BE49-F238E27FC236}">
                <a16:creationId xmlns:a16="http://schemas.microsoft.com/office/drawing/2014/main" id="{F68B79DD-5187-443E-300C-1FFF164BD6BC}"/>
              </a:ext>
            </a:extLst>
          </p:cNvPr>
          <p:cNvPicPr>
            <a:picLocks noRot="1" noChangeAspect="1"/>
          </p:cNvPicPr>
          <p:nvPr>
            <a:videoFile r:link="rId1"/>
          </p:nvPr>
        </p:nvPicPr>
        <p:blipFill>
          <a:blip r:embed="rId3"/>
          <a:stretch>
            <a:fillRect/>
          </a:stretch>
        </p:blipFill>
        <p:spPr>
          <a:xfrm>
            <a:off x="2135233" y="1258480"/>
            <a:ext cx="8209794" cy="4341039"/>
          </a:xfrm>
          <a:prstGeom prst="rect">
            <a:avLst/>
          </a:prstGeom>
        </p:spPr>
      </p:pic>
    </p:spTree>
    <p:extLst>
      <p:ext uri="{BB962C8B-B14F-4D97-AF65-F5344CB8AC3E}">
        <p14:creationId xmlns:p14="http://schemas.microsoft.com/office/powerpoint/2010/main" val="120705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29796723-FA49-6577-62AD-74C56B674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B481B-1E31-4C92-DCBE-7E70722F8F45}"/>
              </a:ext>
            </a:extLst>
          </p:cNvPr>
          <p:cNvSpPr>
            <a:spLocks noGrp="1"/>
          </p:cNvSpPr>
          <p:nvPr>
            <p:ph type="title"/>
          </p:nvPr>
        </p:nvSpPr>
        <p:spPr>
          <a:xfrm>
            <a:off x="914399" y="980807"/>
            <a:ext cx="5630092" cy="1163590"/>
          </a:xfrm>
          <a:effectLst/>
        </p:spPr>
        <p:txBody>
          <a:bodyPr/>
          <a:lstStyle/>
          <a:p>
            <a:pPr>
              <a:lnSpc>
                <a:spcPct val="100000"/>
              </a:lnSpc>
            </a:pPr>
            <a:r>
              <a:rPr lang="en-US" b="1" dirty="0"/>
              <a:t>Tamalpais Unified High School District Case Study</a:t>
            </a:r>
            <a:endParaRPr lang="en-US" sz="2400" dirty="0"/>
          </a:p>
        </p:txBody>
      </p:sp>
      <p:sp>
        <p:nvSpPr>
          <p:cNvPr id="3" name="Content Placeholder 2">
            <a:extLst>
              <a:ext uri="{FF2B5EF4-FFF2-40B4-BE49-F238E27FC236}">
                <a16:creationId xmlns:a16="http://schemas.microsoft.com/office/drawing/2014/main" id="{DA3EDA4B-711B-0F36-CD16-A84407C4481A}"/>
              </a:ext>
            </a:extLst>
          </p:cNvPr>
          <p:cNvSpPr>
            <a:spLocks noGrp="1"/>
          </p:cNvSpPr>
          <p:nvPr>
            <p:ph idx="1"/>
          </p:nvPr>
        </p:nvSpPr>
        <p:spPr>
          <a:xfrm>
            <a:off x="914399" y="2384144"/>
            <a:ext cx="5181601" cy="3822802"/>
          </a:xfrm>
          <a:effectLst/>
        </p:spPr>
        <p:txBody>
          <a:bodyPr/>
          <a:lstStyle/>
          <a:p>
            <a:pPr marL="91440" indent="0">
              <a:buNone/>
            </a:pPr>
            <a:r>
              <a:rPr lang="en-US" b="1" dirty="0">
                <a:solidFill>
                  <a:schemeClr val="accent2"/>
                </a:solidFill>
              </a:rPr>
              <a:t>A bond measure that had lost months earlier passed with a little help from good socials. </a:t>
            </a:r>
            <a:endParaRPr lang="en-US" sz="1800" b="1" dirty="0"/>
          </a:p>
          <a:p>
            <a:pPr>
              <a:lnSpc>
                <a:spcPct val="100000"/>
              </a:lnSpc>
              <a:spcBef>
                <a:spcPts val="400"/>
              </a:spcBef>
              <a:spcAft>
                <a:spcPts val="400"/>
              </a:spcAft>
            </a:pPr>
            <a:r>
              <a:rPr lang="en-US" sz="1800" dirty="0"/>
              <a:t>Started from zero </a:t>
            </a:r>
          </a:p>
          <a:p>
            <a:pPr>
              <a:lnSpc>
                <a:spcPct val="100000"/>
              </a:lnSpc>
              <a:spcBef>
                <a:spcPts val="400"/>
              </a:spcBef>
              <a:spcAft>
                <a:spcPts val="400"/>
              </a:spcAft>
            </a:pPr>
            <a:r>
              <a:rPr lang="en-US" sz="1800" b="1" dirty="0">
                <a:solidFill>
                  <a:schemeClr val="accent2"/>
                </a:solidFill>
              </a:rPr>
              <a:t>Phase 1: </a:t>
            </a:r>
            <a:r>
              <a:rPr lang="en-US" sz="1800" dirty="0"/>
              <a:t>Build trust with the community by showcasing students, faculty, and school </a:t>
            </a:r>
          </a:p>
          <a:p>
            <a:pPr>
              <a:lnSpc>
                <a:spcPct val="100000"/>
              </a:lnSpc>
              <a:spcBef>
                <a:spcPts val="400"/>
              </a:spcBef>
              <a:spcAft>
                <a:spcPts val="400"/>
              </a:spcAft>
            </a:pPr>
            <a:r>
              <a:rPr lang="en-US" sz="1800" b="1" dirty="0">
                <a:solidFill>
                  <a:schemeClr val="accent2"/>
                </a:solidFill>
              </a:rPr>
              <a:t>Phase 2: </a:t>
            </a:r>
            <a:r>
              <a:rPr lang="en-US" sz="1800" dirty="0"/>
              <a:t>Introduce the necessary repairs and bond measure </a:t>
            </a:r>
          </a:p>
          <a:p>
            <a:pPr>
              <a:lnSpc>
                <a:spcPct val="100000"/>
              </a:lnSpc>
              <a:spcBef>
                <a:spcPts val="400"/>
              </a:spcBef>
              <a:spcAft>
                <a:spcPts val="400"/>
              </a:spcAft>
            </a:pPr>
            <a:r>
              <a:rPr lang="en-US" sz="1800" dirty="0"/>
              <a:t>Showed authentic, raw, content that reinvested the community into the kids, teachers, and school</a:t>
            </a:r>
            <a:endParaRPr lang="en-US" sz="1800" dirty="0">
              <a:latin typeface="Lato" panose="020F0502020204030203" pitchFamily="34" charset="77"/>
            </a:endParaRPr>
          </a:p>
        </p:txBody>
      </p:sp>
      <p:pic>
        <p:nvPicPr>
          <p:cNvPr id="5" name="Picture 4">
            <a:extLst>
              <a:ext uri="{FF2B5EF4-FFF2-40B4-BE49-F238E27FC236}">
                <a16:creationId xmlns:a16="http://schemas.microsoft.com/office/drawing/2014/main" id="{C19A3FE7-90BB-5E59-C7D7-912935D51D04}"/>
              </a:ext>
            </a:extLst>
          </p:cNvPr>
          <p:cNvPicPr>
            <a:picLocks noChangeAspect="1"/>
          </p:cNvPicPr>
          <p:nvPr/>
        </p:nvPicPr>
        <p:blipFill>
          <a:blip r:embed="rId3"/>
          <a:stretch>
            <a:fillRect/>
          </a:stretch>
        </p:blipFill>
        <p:spPr>
          <a:xfrm>
            <a:off x="6544491" y="1625827"/>
            <a:ext cx="5135652" cy="3606345"/>
          </a:xfrm>
          <a:prstGeom prst="rect">
            <a:avLst/>
          </a:prstGeom>
        </p:spPr>
      </p:pic>
    </p:spTree>
    <p:extLst>
      <p:ext uri="{BB962C8B-B14F-4D97-AF65-F5344CB8AC3E}">
        <p14:creationId xmlns:p14="http://schemas.microsoft.com/office/powerpoint/2010/main" val="2535630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EDD0E725-89E6-DE1E-792F-2A4F8E5B4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18CF2-3469-2C61-6299-CFF9BD431774}"/>
              </a:ext>
            </a:extLst>
          </p:cNvPr>
          <p:cNvSpPr>
            <a:spLocks noGrp="1"/>
          </p:cNvSpPr>
          <p:nvPr>
            <p:ph type="title"/>
          </p:nvPr>
        </p:nvSpPr>
        <p:spPr>
          <a:xfrm>
            <a:off x="914399" y="980807"/>
            <a:ext cx="5630092" cy="1163590"/>
          </a:xfrm>
          <a:effectLst/>
        </p:spPr>
        <p:txBody>
          <a:bodyPr/>
          <a:lstStyle/>
          <a:p>
            <a:pPr>
              <a:lnSpc>
                <a:spcPct val="100000"/>
              </a:lnSpc>
            </a:pPr>
            <a:r>
              <a:rPr lang="en-US" b="1" dirty="0"/>
              <a:t>Tamalpais Unified High School District Case Study</a:t>
            </a:r>
            <a:endParaRPr lang="en-US" sz="2400" dirty="0"/>
          </a:p>
        </p:txBody>
      </p:sp>
      <p:sp>
        <p:nvSpPr>
          <p:cNvPr id="3" name="Content Placeholder 2">
            <a:extLst>
              <a:ext uri="{FF2B5EF4-FFF2-40B4-BE49-F238E27FC236}">
                <a16:creationId xmlns:a16="http://schemas.microsoft.com/office/drawing/2014/main" id="{13D17242-CCDD-090E-70A6-BDAA9C6CF0D9}"/>
              </a:ext>
            </a:extLst>
          </p:cNvPr>
          <p:cNvSpPr>
            <a:spLocks noGrp="1"/>
          </p:cNvSpPr>
          <p:nvPr>
            <p:ph idx="1"/>
          </p:nvPr>
        </p:nvSpPr>
        <p:spPr>
          <a:xfrm>
            <a:off x="914399" y="2384144"/>
            <a:ext cx="5181601" cy="3822802"/>
          </a:xfrm>
          <a:effectLst/>
        </p:spPr>
        <p:txBody>
          <a:bodyPr/>
          <a:lstStyle/>
          <a:p>
            <a:pPr marL="91440" indent="0">
              <a:buNone/>
            </a:pPr>
            <a:r>
              <a:rPr lang="en-US" b="1" dirty="0">
                <a:solidFill>
                  <a:schemeClr val="accent2"/>
                </a:solidFill>
              </a:rPr>
              <a:t>A bond measure that had lost months earlier passed with a little help from good socials. </a:t>
            </a:r>
            <a:endParaRPr lang="en-US" sz="1800" b="1" dirty="0"/>
          </a:p>
          <a:p>
            <a:pPr>
              <a:lnSpc>
                <a:spcPct val="100000"/>
              </a:lnSpc>
              <a:spcBef>
                <a:spcPts val="400"/>
              </a:spcBef>
              <a:spcAft>
                <a:spcPts val="400"/>
              </a:spcAft>
            </a:pPr>
            <a:r>
              <a:rPr lang="en-US" sz="1800" dirty="0"/>
              <a:t>Brother EW video turned the tides: opposition backed off after</a:t>
            </a:r>
          </a:p>
          <a:p>
            <a:pPr>
              <a:lnSpc>
                <a:spcPct val="100000"/>
              </a:lnSpc>
              <a:spcBef>
                <a:spcPts val="400"/>
              </a:spcBef>
              <a:spcAft>
                <a:spcPts val="400"/>
              </a:spcAft>
            </a:pPr>
            <a:r>
              <a:rPr lang="en-US" sz="1800" dirty="0"/>
              <a:t>Created community pride and then asked “why do these kids we care so much about have to be in a school in desperate need of upgrades and repairs”</a:t>
            </a:r>
            <a:endParaRPr lang="en-US" sz="1800" dirty="0">
              <a:latin typeface="Lato" panose="020F0502020204030203" pitchFamily="34" charset="77"/>
            </a:endParaRPr>
          </a:p>
        </p:txBody>
      </p:sp>
      <p:pic>
        <p:nvPicPr>
          <p:cNvPr id="4" name="Online Media 3" descr="Ewwwww">
            <a:hlinkClick r:id="" action="ppaction://media"/>
            <a:extLst>
              <a:ext uri="{FF2B5EF4-FFF2-40B4-BE49-F238E27FC236}">
                <a16:creationId xmlns:a16="http://schemas.microsoft.com/office/drawing/2014/main" id="{0B1368A0-48EF-2F5E-D1D2-41832A51CEB5}"/>
              </a:ext>
            </a:extLst>
          </p:cNvPr>
          <p:cNvPicPr>
            <a:picLocks noRot="1" noChangeAspect="1"/>
          </p:cNvPicPr>
          <p:nvPr>
            <a:videoFile r:link="rId1"/>
          </p:nvPr>
        </p:nvPicPr>
        <p:blipFill>
          <a:blip r:embed="rId4"/>
          <a:stretch>
            <a:fillRect/>
          </a:stretch>
        </p:blipFill>
        <p:spPr>
          <a:xfrm>
            <a:off x="8229601" y="384265"/>
            <a:ext cx="3048000" cy="5410200"/>
          </a:xfrm>
          <a:prstGeom prst="rect">
            <a:avLst/>
          </a:prstGeom>
        </p:spPr>
      </p:pic>
    </p:spTree>
    <p:extLst>
      <p:ext uri="{BB962C8B-B14F-4D97-AF65-F5344CB8AC3E}">
        <p14:creationId xmlns:p14="http://schemas.microsoft.com/office/powerpoint/2010/main" val="127688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D827D-752A-2556-2964-E1C461D4AB61}"/>
            </a:ext>
          </a:extLst>
        </p:cNvPr>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CE2F9BBA-0BB7-4154-9A61-C915B7BE6652}"/>
              </a:ext>
            </a:extLst>
          </p:cNvPr>
          <p:cNvPicPr>
            <a:picLocks noChangeAspect="1"/>
          </p:cNvPicPr>
          <p:nvPr/>
        </p:nvPicPr>
        <p:blipFill>
          <a:blip r:embed="rId2"/>
          <a:stretch>
            <a:fillRect/>
          </a:stretch>
        </p:blipFill>
        <p:spPr>
          <a:xfrm>
            <a:off x="1943347" y="1092603"/>
            <a:ext cx="7879921" cy="4672793"/>
          </a:xfrm>
          <a:prstGeom prst="rect">
            <a:avLst/>
          </a:prstGeom>
        </p:spPr>
      </p:pic>
      <p:sp>
        <p:nvSpPr>
          <p:cNvPr id="7" name="Title 3">
            <a:extLst>
              <a:ext uri="{FF2B5EF4-FFF2-40B4-BE49-F238E27FC236}">
                <a16:creationId xmlns:a16="http://schemas.microsoft.com/office/drawing/2014/main" id="{F7FB4B8E-ED75-8FBC-EE4C-2C13F1637A08}"/>
              </a:ext>
            </a:extLst>
          </p:cNvPr>
          <p:cNvSpPr>
            <a:spLocks noGrp="1"/>
          </p:cNvSpPr>
          <p:nvPr>
            <p:ph type="title"/>
          </p:nvPr>
        </p:nvSpPr>
        <p:spPr>
          <a:xfrm>
            <a:off x="914399" y="-117566"/>
            <a:ext cx="10750731" cy="1188720"/>
          </a:xfrm>
        </p:spPr>
        <p:txBody>
          <a:bodyPr/>
          <a:lstStyle/>
          <a:p>
            <a:r>
              <a:rPr lang="en-US" b="1" dirty="0"/>
              <a:t>Tamalpais Unified High School District Case Study</a:t>
            </a:r>
          </a:p>
        </p:txBody>
      </p:sp>
    </p:spTree>
    <p:extLst>
      <p:ext uri="{BB962C8B-B14F-4D97-AF65-F5344CB8AC3E}">
        <p14:creationId xmlns:p14="http://schemas.microsoft.com/office/powerpoint/2010/main" val="3441951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EDD0E725-89E6-DE1E-792F-2A4F8E5B4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18CF2-3469-2C61-6299-CFF9BD431774}"/>
              </a:ext>
            </a:extLst>
          </p:cNvPr>
          <p:cNvSpPr>
            <a:spLocks noGrp="1"/>
          </p:cNvSpPr>
          <p:nvPr>
            <p:ph type="title"/>
          </p:nvPr>
        </p:nvSpPr>
        <p:spPr>
          <a:xfrm>
            <a:off x="914399" y="549733"/>
            <a:ext cx="5630092" cy="1163590"/>
          </a:xfrm>
          <a:effectLst/>
        </p:spPr>
        <p:txBody>
          <a:bodyPr/>
          <a:lstStyle/>
          <a:p>
            <a:pPr>
              <a:lnSpc>
                <a:spcPct val="100000"/>
              </a:lnSpc>
            </a:pPr>
            <a:r>
              <a:rPr lang="en-US" b="1" dirty="0"/>
              <a:t>Tamalpais Unified High School District Case Study</a:t>
            </a:r>
            <a:endParaRPr lang="en-US" sz="2400" dirty="0"/>
          </a:p>
        </p:txBody>
      </p:sp>
      <p:sp>
        <p:nvSpPr>
          <p:cNvPr id="3" name="Content Placeholder 2">
            <a:extLst>
              <a:ext uri="{FF2B5EF4-FFF2-40B4-BE49-F238E27FC236}">
                <a16:creationId xmlns:a16="http://schemas.microsoft.com/office/drawing/2014/main" id="{13D17242-CCDD-090E-70A6-BDAA9C6CF0D9}"/>
              </a:ext>
            </a:extLst>
          </p:cNvPr>
          <p:cNvSpPr>
            <a:spLocks noGrp="1"/>
          </p:cNvSpPr>
          <p:nvPr>
            <p:ph idx="1"/>
          </p:nvPr>
        </p:nvSpPr>
        <p:spPr>
          <a:xfrm>
            <a:off x="914399" y="1953070"/>
            <a:ext cx="5630092" cy="3822802"/>
          </a:xfrm>
          <a:effectLst/>
        </p:spPr>
        <p:txBody>
          <a:bodyPr/>
          <a:lstStyle/>
          <a:p>
            <a:pPr marL="91440" indent="0">
              <a:buNone/>
            </a:pPr>
            <a:r>
              <a:rPr lang="en-US" b="1" dirty="0">
                <a:solidFill>
                  <a:schemeClr val="accent2"/>
                </a:solidFill>
              </a:rPr>
              <a:t>Takeaways </a:t>
            </a:r>
            <a:endParaRPr lang="en-US" sz="1800" b="1" dirty="0"/>
          </a:p>
          <a:p>
            <a:pPr>
              <a:lnSpc>
                <a:spcPct val="100000"/>
              </a:lnSpc>
              <a:spcBef>
                <a:spcPts val="400"/>
              </a:spcBef>
              <a:spcAft>
                <a:spcPts val="400"/>
              </a:spcAft>
            </a:pPr>
            <a:r>
              <a:rPr lang="en-US" sz="1800" dirty="0"/>
              <a:t>Social media programs not only help build a conversation and community - you can influence </a:t>
            </a:r>
          </a:p>
          <a:p>
            <a:pPr>
              <a:lnSpc>
                <a:spcPct val="100000"/>
              </a:lnSpc>
              <a:spcBef>
                <a:spcPts val="400"/>
              </a:spcBef>
              <a:spcAft>
                <a:spcPts val="400"/>
              </a:spcAft>
            </a:pPr>
            <a:r>
              <a:rPr lang="en-US" sz="1800" dirty="0"/>
              <a:t>When people trust what you are doing, they are much more likely to pass your next big thing”</a:t>
            </a:r>
          </a:p>
          <a:p>
            <a:pPr marL="91440" indent="0">
              <a:lnSpc>
                <a:spcPct val="100000"/>
              </a:lnSpc>
              <a:spcBef>
                <a:spcPts val="400"/>
              </a:spcBef>
              <a:spcAft>
                <a:spcPts val="400"/>
              </a:spcAft>
              <a:buNone/>
            </a:pPr>
            <a:br>
              <a:rPr lang="en-US" sz="1800" dirty="0">
                <a:latin typeface="Lato" panose="020F0502020204030203" pitchFamily="34" charset="77"/>
              </a:rPr>
            </a:br>
            <a:r>
              <a:rPr lang="en-US" sz="1800" dirty="0">
                <a:latin typeface="Lato" panose="020F0502020204030203" pitchFamily="34" charset="77"/>
              </a:rPr>
              <a:t>Cities! You are losing out on a big opportunity to engage and influence. Beat the negative narrative, shape the conversation, and influence your community. Close the engagement gap and experiment with your social media presence today.</a:t>
            </a:r>
          </a:p>
        </p:txBody>
      </p:sp>
      <p:pic>
        <p:nvPicPr>
          <p:cNvPr id="8" name="Picture 7">
            <a:extLst>
              <a:ext uri="{FF2B5EF4-FFF2-40B4-BE49-F238E27FC236}">
                <a16:creationId xmlns:a16="http://schemas.microsoft.com/office/drawing/2014/main" id="{63E0051A-7425-7306-481A-0BF6769EE260}"/>
              </a:ext>
            </a:extLst>
          </p:cNvPr>
          <p:cNvPicPr>
            <a:picLocks noChangeAspect="1"/>
          </p:cNvPicPr>
          <p:nvPr/>
        </p:nvPicPr>
        <p:blipFill>
          <a:blip r:embed="rId3"/>
          <a:stretch>
            <a:fillRect/>
          </a:stretch>
        </p:blipFill>
        <p:spPr>
          <a:xfrm>
            <a:off x="6544491" y="1082128"/>
            <a:ext cx="5244345" cy="4265735"/>
          </a:xfrm>
          <a:prstGeom prst="rect">
            <a:avLst/>
          </a:prstGeom>
        </p:spPr>
      </p:pic>
    </p:spTree>
    <p:extLst>
      <p:ext uri="{BB962C8B-B14F-4D97-AF65-F5344CB8AC3E}">
        <p14:creationId xmlns:p14="http://schemas.microsoft.com/office/powerpoint/2010/main" val="846767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6572B-6E59-30FF-AE50-88A77C612C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66DF15-30C4-8804-8991-240560858D60}"/>
              </a:ext>
            </a:extLst>
          </p:cNvPr>
          <p:cNvSpPr>
            <a:spLocks noGrp="1"/>
          </p:cNvSpPr>
          <p:nvPr>
            <p:ph type="title"/>
          </p:nvPr>
        </p:nvSpPr>
        <p:spPr/>
        <p:txBody>
          <a:bodyPr/>
          <a:lstStyle/>
          <a:p>
            <a:r>
              <a:rPr lang="en-US" b="1" dirty="0"/>
              <a:t>Thank you</a:t>
            </a:r>
          </a:p>
        </p:txBody>
      </p:sp>
    </p:spTree>
    <p:extLst>
      <p:ext uri="{BB962C8B-B14F-4D97-AF65-F5344CB8AC3E}">
        <p14:creationId xmlns:p14="http://schemas.microsoft.com/office/powerpoint/2010/main" val="2590014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3C293-3364-0438-3737-795D4385F134}"/>
              </a:ext>
            </a:extLst>
          </p:cNvPr>
          <p:cNvPicPr>
            <a:picLocks noChangeAspect="1"/>
          </p:cNvPicPr>
          <p:nvPr/>
        </p:nvPicPr>
        <p:blipFill>
          <a:blip r:embed="rId2"/>
          <a:stretch>
            <a:fillRect/>
          </a:stretch>
        </p:blipFill>
        <p:spPr>
          <a:xfrm>
            <a:off x="757990" y="421105"/>
            <a:ext cx="10457150" cy="5280861"/>
          </a:xfrm>
          <a:prstGeom prst="rect">
            <a:avLst/>
          </a:prstGeom>
        </p:spPr>
      </p:pic>
    </p:spTree>
    <p:extLst>
      <p:ext uri="{BB962C8B-B14F-4D97-AF65-F5344CB8AC3E}">
        <p14:creationId xmlns:p14="http://schemas.microsoft.com/office/powerpoint/2010/main" val="2148702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4C165160-D9E7-54FD-E940-597B8BFF0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7D86F-9BFA-D32D-630A-92ACE3ACC9E0}"/>
              </a:ext>
            </a:extLst>
          </p:cNvPr>
          <p:cNvSpPr>
            <a:spLocks noGrp="1"/>
          </p:cNvSpPr>
          <p:nvPr>
            <p:ph type="title"/>
          </p:nvPr>
        </p:nvSpPr>
        <p:spPr>
          <a:xfrm>
            <a:off x="914400" y="1251284"/>
            <a:ext cx="5835316" cy="1188720"/>
          </a:xfrm>
        </p:spPr>
        <p:txBody>
          <a:bodyPr/>
          <a:lstStyle/>
          <a:p>
            <a:r>
              <a:rPr lang="en-US" b="1" dirty="0"/>
              <a:t>Organic Social Media is about Resident priorities</a:t>
            </a:r>
            <a:endParaRPr lang="en-US" sz="2400" dirty="0"/>
          </a:p>
        </p:txBody>
      </p:sp>
      <p:sp>
        <p:nvSpPr>
          <p:cNvPr id="3" name="Content Placeholder 2">
            <a:extLst>
              <a:ext uri="{FF2B5EF4-FFF2-40B4-BE49-F238E27FC236}">
                <a16:creationId xmlns:a16="http://schemas.microsoft.com/office/drawing/2014/main" id="{0CFA9F08-A664-AA6B-97E8-EE8D4C3F5160}"/>
              </a:ext>
            </a:extLst>
          </p:cNvPr>
          <p:cNvSpPr>
            <a:spLocks noGrp="1"/>
          </p:cNvSpPr>
          <p:nvPr>
            <p:ph idx="1"/>
          </p:nvPr>
        </p:nvSpPr>
        <p:spPr>
          <a:xfrm>
            <a:off x="914399" y="2906829"/>
            <a:ext cx="5474369" cy="3421781"/>
          </a:xfrm>
        </p:spPr>
        <p:txBody>
          <a:bodyPr/>
          <a:lstStyle/>
          <a:p>
            <a:r>
              <a:rPr lang="en-US" b="1" dirty="0"/>
              <a:t>Organic social media is not advertising, but cities use it for both anyway. </a:t>
            </a:r>
          </a:p>
          <a:p>
            <a:r>
              <a:rPr lang="en-US" b="1" dirty="0"/>
              <a:t>Good Organic social media gets consistent engagement. Advertising on organic social media isn’t effective</a:t>
            </a:r>
            <a:endParaRPr lang="en-US" b="1" dirty="0">
              <a:latin typeface="Lato" panose="020F0502020204030203" pitchFamily="34" charset="77"/>
            </a:endParaRPr>
          </a:p>
        </p:txBody>
      </p:sp>
      <p:pic>
        <p:nvPicPr>
          <p:cNvPr id="5" name="Picture 4">
            <a:extLst>
              <a:ext uri="{FF2B5EF4-FFF2-40B4-BE49-F238E27FC236}">
                <a16:creationId xmlns:a16="http://schemas.microsoft.com/office/drawing/2014/main" id="{3C34D479-6D46-D94B-9429-C41A04B5D680}"/>
              </a:ext>
            </a:extLst>
          </p:cNvPr>
          <p:cNvPicPr>
            <a:picLocks noChangeAspect="1"/>
          </p:cNvPicPr>
          <p:nvPr/>
        </p:nvPicPr>
        <p:blipFill>
          <a:blip r:embed="rId3"/>
          <a:srcRect l="18104"/>
          <a:stretch/>
        </p:blipFill>
        <p:spPr>
          <a:xfrm>
            <a:off x="6493270" y="1045028"/>
            <a:ext cx="4910765" cy="3987952"/>
          </a:xfrm>
          <a:prstGeom prst="rect">
            <a:avLst/>
          </a:prstGeom>
        </p:spPr>
      </p:pic>
    </p:spTree>
    <p:extLst>
      <p:ext uri="{BB962C8B-B14F-4D97-AF65-F5344CB8AC3E}">
        <p14:creationId xmlns:p14="http://schemas.microsoft.com/office/powerpoint/2010/main" val="67638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914400" y="2377440"/>
            <a:ext cx="4307305" cy="1188720"/>
          </a:xfrm>
        </p:spPr>
        <p:txBody>
          <a:bodyPr/>
          <a:lstStyle/>
          <a:p>
            <a:r>
              <a:rPr lang="en-US" b="1" dirty="0"/>
              <a:t>Good Use of Organic Social Media</a:t>
            </a:r>
          </a:p>
        </p:txBody>
      </p:sp>
      <p:pic>
        <p:nvPicPr>
          <p:cNvPr id="6" name="Content Placeholder 6">
            <a:extLst>
              <a:ext uri="{FF2B5EF4-FFF2-40B4-BE49-F238E27FC236}">
                <a16:creationId xmlns:a16="http://schemas.microsoft.com/office/drawing/2014/main" id="{9840873F-F92A-EA12-3B06-46E08B910184}"/>
              </a:ext>
            </a:extLst>
          </p:cNvPr>
          <p:cNvPicPr>
            <a:picLocks noGrp="1" noChangeAspect="1"/>
          </p:cNvPicPr>
          <p:nvPr>
            <p:ph idx="1"/>
          </p:nvPr>
        </p:nvPicPr>
        <p:blipFill>
          <a:blip r:embed="rId2"/>
          <a:stretch>
            <a:fillRect/>
          </a:stretch>
        </p:blipFill>
        <p:spPr>
          <a:xfrm>
            <a:off x="6228348" y="514167"/>
            <a:ext cx="4220402" cy="5273021"/>
          </a:xfrm>
        </p:spPr>
      </p:pic>
    </p:spTree>
    <p:extLst>
      <p:ext uri="{BB962C8B-B14F-4D97-AF65-F5344CB8AC3E}">
        <p14:creationId xmlns:p14="http://schemas.microsoft.com/office/powerpoint/2010/main" val="3716180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43A59-0859-4356-D836-4B9C6364D2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5A0F71-939A-0DE6-7A09-ECB94BE7CFFD}"/>
              </a:ext>
            </a:extLst>
          </p:cNvPr>
          <p:cNvSpPr>
            <a:spLocks noGrp="1"/>
          </p:cNvSpPr>
          <p:nvPr>
            <p:ph type="title"/>
          </p:nvPr>
        </p:nvSpPr>
        <p:spPr>
          <a:xfrm>
            <a:off x="914400" y="2377440"/>
            <a:ext cx="4307305" cy="1188720"/>
          </a:xfrm>
        </p:spPr>
        <p:txBody>
          <a:bodyPr/>
          <a:lstStyle/>
          <a:p>
            <a:r>
              <a:rPr lang="en-US" b="1" dirty="0"/>
              <a:t>Good Use of Organic Social Media</a:t>
            </a:r>
          </a:p>
        </p:txBody>
      </p:sp>
      <p:pic>
        <p:nvPicPr>
          <p:cNvPr id="6" name="Content Placeholder 6">
            <a:extLst>
              <a:ext uri="{FF2B5EF4-FFF2-40B4-BE49-F238E27FC236}">
                <a16:creationId xmlns:a16="http://schemas.microsoft.com/office/drawing/2014/main" id="{2712E78A-77E2-C57F-CEE0-2117E88D9054}"/>
              </a:ext>
            </a:extLst>
          </p:cNvPr>
          <p:cNvPicPr>
            <a:picLocks noGrp="1" noChangeAspect="1"/>
          </p:cNvPicPr>
          <p:nvPr>
            <p:ph idx="1"/>
          </p:nvPr>
        </p:nvPicPr>
        <p:blipFill>
          <a:blip r:embed="rId2"/>
          <a:srcRect/>
          <a:stretch/>
        </p:blipFill>
        <p:spPr>
          <a:xfrm>
            <a:off x="6228348" y="514167"/>
            <a:ext cx="4220402" cy="5273021"/>
          </a:xfrm>
        </p:spPr>
      </p:pic>
    </p:spTree>
    <p:extLst>
      <p:ext uri="{BB962C8B-B14F-4D97-AF65-F5344CB8AC3E}">
        <p14:creationId xmlns:p14="http://schemas.microsoft.com/office/powerpoint/2010/main" val="3217009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6E230-F9BE-EF64-DFD2-F681F7A0739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AD4302E-30C6-BBDE-DB5C-CCDD782AD6F6}"/>
              </a:ext>
            </a:extLst>
          </p:cNvPr>
          <p:cNvSpPr txBox="1">
            <a:spLocks/>
          </p:cNvSpPr>
          <p:nvPr/>
        </p:nvSpPr>
        <p:spPr>
          <a:xfrm>
            <a:off x="914400" y="2377440"/>
            <a:ext cx="4307305" cy="1188720"/>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Bad Use of Organic Social Media</a:t>
            </a:r>
          </a:p>
        </p:txBody>
      </p:sp>
      <p:pic>
        <p:nvPicPr>
          <p:cNvPr id="7" name="Content Placeholder 6">
            <a:extLst>
              <a:ext uri="{FF2B5EF4-FFF2-40B4-BE49-F238E27FC236}">
                <a16:creationId xmlns:a16="http://schemas.microsoft.com/office/drawing/2014/main" id="{4C9FFF30-1E2F-0E97-9827-B7039070EF57}"/>
              </a:ext>
            </a:extLst>
          </p:cNvPr>
          <p:cNvPicPr>
            <a:picLocks noChangeAspect="1"/>
          </p:cNvPicPr>
          <p:nvPr/>
        </p:nvPicPr>
        <p:blipFill>
          <a:blip r:embed="rId2"/>
          <a:srcRect/>
          <a:stretch/>
        </p:blipFill>
        <p:spPr>
          <a:xfrm>
            <a:off x="5410201" y="608143"/>
            <a:ext cx="6065588" cy="5016071"/>
          </a:xfrm>
          <a:prstGeom prst="rect">
            <a:avLst/>
          </a:prstGeom>
        </p:spPr>
      </p:pic>
    </p:spTree>
    <p:extLst>
      <p:ext uri="{BB962C8B-B14F-4D97-AF65-F5344CB8AC3E}">
        <p14:creationId xmlns:p14="http://schemas.microsoft.com/office/powerpoint/2010/main" val="73866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728D8-E357-1946-F58B-6A94E73253C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59F87E40-BEB2-7EF8-CCE0-F497C67D4220}"/>
              </a:ext>
            </a:extLst>
          </p:cNvPr>
          <p:cNvSpPr txBox="1">
            <a:spLocks/>
          </p:cNvSpPr>
          <p:nvPr/>
        </p:nvSpPr>
        <p:spPr>
          <a:xfrm>
            <a:off x="914400" y="2377440"/>
            <a:ext cx="4307305" cy="1188720"/>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Bad Use of Organic Social Media</a:t>
            </a:r>
          </a:p>
        </p:txBody>
      </p:sp>
      <p:pic>
        <p:nvPicPr>
          <p:cNvPr id="7" name="Content Placeholder 6">
            <a:extLst>
              <a:ext uri="{FF2B5EF4-FFF2-40B4-BE49-F238E27FC236}">
                <a16:creationId xmlns:a16="http://schemas.microsoft.com/office/drawing/2014/main" id="{7774E861-F20D-689D-059B-DFB21E385BB6}"/>
              </a:ext>
            </a:extLst>
          </p:cNvPr>
          <p:cNvPicPr>
            <a:picLocks noChangeAspect="1"/>
          </p:cNvPicPr>
          <p:nvPr/>
        </p:nvPicPr>
        <p:blipFill>
          <a:blip r:embed="rId2"/>
          <a:srcRect/>
          <a:stretch/>
        </p:blipFill>
        <p:spPr>
          <a:xfrm>
            <a:off x="5885809" y="691540"/>
            <a:ext cx="5147148" cy="4902047"/>
          </a:xfrm>
          <a:prstGeom prst="rect">
            <a:avLst/>
          </a:prstGeom>
        </p:spPr>
      </p:pic>
    </p:spTree>
    <p:extLst>
      <p:ext uri="{BB962C8B-B14F-4D97-AF65-F5344CB8AC3E}">
        <p14:creationId xmlns:p14="http://schemas.microsoft.com/office/powerpoint/2010/main" val="3458072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FC534586D1B347AAFEC02C9E763AE3" ma:contentTypeVersion="14" ma:contentTypeDescription="Create a new document." ma:contentTypeScope="" ma:versionID="b0a38cab70a4669f13807f20987e9b77">
  <xsd:schema xmlns:xsd="http://www.w3.org/2001/XMLSchema" xmlns:xs="http://www.w3.org/2001/XMLSchema" xmlns:p="http://schemas.microsoft.com/office/2006/metadata/properties" xmlns:ns2="c7a0c1b0-6cfd-46fa-a72b-3b33342aa67a" xmlns:ns3="2b03622c-df81-4295-bffa-b76f23cfa4dd" targetNamespace="http://schemas.microsoft.com/office/2006/metadata/properties" ma:root="true" ma:fieldsID="ebf161fdef5544a2f6ade3d8f3da9c05" ns2:_="" ns3:_="">
    <xsd:import namespace="c7a0c1b0-6cfd-46fa-a72b-3b33342aa67a"/>
    <xsd:import namespace="2b03622c-df81-4295-bffa-b76f23cfa4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0c1b0-6cfd-46fa-a72b-3b33342aa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d73b94-0eba-4d43-b2d8-ac573da019e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03622c-df81-4295-bffa-b76f23cfa4d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2fdd60-512c-4846-84f8-bcaad8deb88d}" ma:internalName="TaxCatchAll" ma:showField="CatchAllData" ma:web="2b03622c-df81-4295-bffa-b76f23cfa4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b03622c-df81-4295-bffa-b76f23cfa4dd" xsi:nil="true"/>
    <lcf76f155ced4ddcb4097134ff3c332f xmlns="c7a0c1b0-6cfd-46fa-a72b-3b33342aa67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A28335-682B-4FBA-A2C6-1D2C3F6D4DA6}"/>
</file>

<file path=customXml/itemProps2.xml><?xml version="1.0" encoding="utf-8"?>
<ds:datastoreItem xmlns:ds="http://schemas.openxmlformats.org/officeDocument/2006/customXml" ds:itemID="{13A6A34E-C2F6-47EE-8030-70954439E52C}"/>
</file>

<file path=customXml/itemProps3.xml><?xml version="1.0" encoding="utf-8"?>
<ds:datastoreItem xmlns:ds="http://schemas.openxmlformats.org/officeDocument/2006/customXml" ds:itemID="{F4724ADC-6B0C-4F84-8D96-A01DD6ECCA25}"/>
</file>

<file path=docProps/app.xml><?xml version="1.0" encoding="utf-8"?>
<Properties xmlns="http://schemas.openxmlformats.org/officeDocument/2006/extended-properties" xmlns:vt="http://schemas.openxmlformats.org/officeDocument/2006/docPropsVTypes">
  <TotalTime>3573</TotalTime>
  <Words>1714</Words>
  <Application>Microsoft Office PowerPoint</Application>
  <PresentationFormat>Widescreen</PresentationFormat>
  <Paragraphs>169</Paragraphs>
  <Slides>37</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Lato</vt:lpstr>
      <vt:lpstr>Lato Black</vt:lpstr>
      <vt:lpstr>Office Theme</vt:lpstr>
      <vt:lpstr>The Engagement Gap:  The Massive Social Media Opportunity Cities Overlook</vt:lpstr>
      <vt:lpstr>Results-Driven Social Media:  Drive The Agenda In Your City.</vt:lpstr>
      <vt:lpstr>Traditional Media is Dying.</vt:lpstr>
      <vt:lpstr>PowerPoint Presentation</vt:lpstr>
      <vt:lpstr>Organic Social Media is about Resident priorities</vt:lpstr>
      <vt:lpstr>Good Use of Organic Social Media</vt:lpstr>
      <vt:lpstr>Good Use of Organic Social Media</vt:lpstr>
      <vt:lpstr>PowerPoint Presentation</vt:lpstr>
      <vt:lpstr>PowerPoint Presentation</vt:lpstr>
      <vt:lpstr>Social Media Works</vt:lpstr>
      <vt:lpstr>Social Media Works</vt:lpstr>
      <vt:lpstr>Pathways to Civic Social Media Success</vt:lpstr>
      <vt:lpstr>Building a Successful Social Media Presence</vt:lpstr>
      <vt:lpstr>AOC Vs. Trump Split Ticket Votes</vt:lpstr>
      <vt:lpstr>What Does My Audience Want to Know?</vt:lpstr>
      <vt:lpstr>How Do We Build Trust Online?</vt:lpstr>
      <vt:lpstr>Post Consistently and Often</vt:lpstr>
      <vt:lpstr>Be Transparent and Real</vt:lpstr>
      <vt:lpstr>Using Social Media Correctly</vt:lpstr>
      <vt:lpstr>Using Your ATMS</vt:lpstr>
      <vt:lpstr>Bad Socials</vt:lpstr>
      <vt:lpstr>Tips and Tricks to improve your socials</vt:lpstr>
      <vt:lpstr>Tips and Tricks to improve your socials</vt:lpstr>
      <vt:lpstr>Tips and Tricks to improve your socials</vt:lpstr>
      <vt:lpstr>Tips and Tricks to improve your socials</vt:lpstr>
      <vt:lpstr>PowerPoint Presentation</vt:lpstr>
      <vt:lpstr>Good Socials Moving forward</vt:lpstr>
      <vt:lpstr>PowerPoint Presentation</vt:lpstr>
      <vt:lpstr>Capturing Content</vt:lpstr>
      <vt:lpstr>Capturing Content</vt:lpstr>
      <vt:lpstr>Snap it, Tweet it, Repost it, Gram it, TikTok it. Just Post it</vt:lpstr>
      <vt:lpstr>Tamalpais Unified High School District Case Study</vt:lpstr>
      <vt:lpstr>Tamalpais Unified High School District Case Study</vt:lpstr>
      <vt:lpstr>Tamalpais Unified High School District Case Study</vt:lpstr>
      <vt:lpstr>Tamalpais Unified High School District Case Study</vt:lpstr>
      <vt:lpstr>Tamalpais Unified High School District Case Study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Felicia Littky</cp:lastModifiedBy>
  <cp:revision>29</cp:revision>
  <dcterms:created xsi:type="dcterms:W3CDTF">2022-10-21T14:04:38Z</dcterms:created>
  <dcterms:modified xsi:type="dcterms:W3CDTF">2025-02-26T16:54:49Z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0x0101003EFC534586D1B347AAFEC02C9E763AE3</vt:lpwstr>
  </property>
</Properties>
</file>