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3.xml" ContentType="application/vnd.openxmlformats-officedocument.drawingml.diagramData+xml"/>
  <Override PartName="/ppt/drawings/drawing1.xml" ContentType="application/vnd.openxmlformats-officedocument.drawingml.chartshapes+xml"/>
  <Override PartName="/ppt/drawings/drawing2.xml" ContentType="application/vnd.openxmlformats-officedocument.drawingml.chartshapes+xml"/>
  <Override PartName="/ppt/diagrams/data1.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25.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authors.xml" ContentType="application/vnd.ms-powerpoint.authors+xml"/>
  <Override PartName="/ppt/theme/themeOverride2.xml" ContentType="application/vnd.openxmlformats-officedocument.themeOverride+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Masters/notesMaster1.xml" ContentType="application/vnd.openxmlformats-officedocument.presentationml.notesMaster+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theme/theme1.xml" ContentType="application/vnd.openxmlformats-officedocument.theme+xml"/>
  <Override PartName="/ppt/charts/colors2.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layout2.xml" ContentType="application/vnd.openxmlformats-officedocument.drawingml.diagramLayout+xml"/>
  <Override PartName="/ppt/theme/themeOverride7.xml" ContentType="application/vnd.openxmlformats-officedocument.themeOverrid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61" r:id="rId3"/>
    <p:sldId id="307" r:id="rId4"/>
    <p:sldId id="268" r:id="rId5"/>
    <p:sldId id="267" r:id="rId6"/>
    <p:sldId id="278" r:id="rId7"/>
    <p:sldId id="294" r:id="rId8"/>
    <p:sldId id="308" r:id="rId9"/>
    <p:sldId id="271" r:id="rId10"/>
    <p:sldId id="310" r:id="rId11"/>
    <p:sldId id="280" r:id="rId12"/>
    <p:sldId id="281" r:id="rId13"/>
    <p:sldId id="282" r:id="rId14"/>
    <p:sldId id="269" r:id="rId15"/>
    <p:sldId id="279" r:id="rId16"/>
    <p:sldId id="306" r:id="rId17"/>
    <p:sldId id="285" r:id="rId18"/>
    <p:sldId id="284" r:id="rId19"/>
    <p:sldId id="286" r:id="rId20"/>
    <p:sldId id="287" r:id="rId21"/>
    <p:sldId id="288" r:id="rId22"/>
    <p:sldId id="293" r:id="rId23"/>
    <p:sldId id="265" r:id="rId24"/>
    <p:sldId id="277" r:id="rId25"/>
    <p:sldId id="276" r:id="rId26"/>
    <p:sldId id="291" r:id="rId27"/>
    <p:sldId id="292" r:id="rId28"/>
    <p:sldId id="290" r:id="rId29"/>
    <p:sldId id="273" r:id="rId30"/>
    <p:sldId id="274" r:id="rId31"/>
    <p:sldId id="295" r:id="rId32"/>
    <p:sldId id="296" r:id="rId33"/>
    <p:sldId id="297" r:id="rId34"/>
    <p:sldId id="298" r:id="rId35"/>
    <p:sldId id="299" r:id="rId36"/>
    <p:sldId id="309" r:id="rId37"/>
    <p:sldId id="300" r:id="rId38"/>
    <p:sldId id="301" r:id="rId39"/>
    <p:sldId id="302" r:id="rId40"/>
    <p:sldId id="303" r:id="rId41"/>
    <p:sldId id="304" r:id="rId42"/>
    <p:sldId id="305" r:id="rId43"/>
    <p:sldId id="26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F5615-0934-093E-4FDE-6F385149A9B4}" name="Liu, Zhikun" initials="ZL" userId="S::ZLiu@icmarc.org::2ae60c7d-bd12-42b5-928f-c8fba03a1b3a" providerId="AD"/>
  <p188:author id="{6FA80325-A203-E429-3B6E-3BC260477663}" name="Kazda, Kristel" initials="KK" userId="S::KKazda@icmarc.org::d4a08ad1-37a6-4302-93bc-686b3acf3a21" providerId="AD"/>
  <p188:author id="{4343EA65-AD96-17D5-584A-A29086261BEF}" name="Hill, Lynwood" initials="LH" userId="S::LHill@icmarc.org::60255be2-3362-407b-98f2-aa313a1a97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28041"/>
    <a:srgbClr val="982068"/>
    <a:srgbClr val="FFFFFF"/>
    <a:srgbClr val="642265"/>
    <a:srgbClr val="663399"/>
    <a:srgbClr val="28427C"/>
    <a:srgbClr val="1C82B8"/>
    <a:srgbClr val="505050"/>
    <a:srgbClr val="00B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80" autoAdjust="0"/>
    <p:restoredTop sz="71748" autoAdjust="0"/>
  </p:normalViewPr>
  <p:slideViewPr>
    <p:cSldViewPr snapToGrid="0">
      <p:cViewPr varScale="1">
        <p:scale>
          <a:sx n="45" d="100"/>
          <a:sy n="45" d="100"/>
        </p:scale>
        <p:origin x="1364" y="4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https://prudentialus-my.sharepoint.com/personal/david_blanchett_pgim_com/Documents/Datasets/PRRL%20Data/default%20investments%20paper/Save%20More%20With%20Less%20Defaulters%20dmb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8.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prudentialus-my.sharepoint.com/personal/david_blanchett_pgimqs_com/Documents/Research/Working%20Papers/Retirement%20Age/FWA%20Data_dmb1.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9.xml.rels><?xml version="1.0" encoding="UTF-8" standalone="yes"?>
<Relationships xmlns="http://schemas.openxmlformats.org/package/2006/relationships"><Relationship Id="rId3" Type="http://schemas.openxmlformats.org/officeDocument/2006/relationships/oleObject" Target="https://prudentialus-my.sharepoint.com/personal/david_blanchett_pgim_com/Documents/Datasets/PRRL%20Data/Combined%20dmb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313891358439869E-2"/>
          <c:y val="3.2100271562303634E-2"/>
          <c:w val="0.90878359160762101"/>
          <c:h val="0.84362734404532136"/>
        </c:manualLayout>
      </c:layout>
      <c:barChart>
        <c:barDir val="col"/>
        <c:grouping val="clustered"/>
        <c:varyColors val="0"/>
        <c:ser>
          <c:idx val="0"/>
          <c:order val="0"/>
          <c:tx>
            <c:strRef>
              <c:f>'[Retirement Expectations vs Reality.xlsx]Figure 4 (2)'!$N$5</c:f>
              <c:strCache>
                <c:ptCount val="1"/>
                <c:pt idx="0">
                  <c:v>Density (%)</c:v>
                </c:pt>
              </c:strCache>
            </c:strRef>
          </c:tx>
          <c:spPr>
            <a:solidFill>
              <a:srgbClr val="005A8D"/>
            </a:solidFill>
            <a:ln>
              <a:noFill/>
            </a:ln>
            <a:effectLst/>
          </c:spPr>
          <c:invertIfNegative val="0"/>
          <c:dLbls>
            <c:dLbl>
              <c:idx val="10"/>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581B-41AE-8E1A-57BD64E0210C}"/>
                </c:ext>
              </c:extLst>
            </c:dLbl>
            <c:dLbl>
              <c:idx val="11"/>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581B-41AE-8E1A-57BD64E0210C}"/>
                </c:ext>
              </c:extLst>
            </c:dLbl>
            <c:dLbl>
              <c:idx val="12"/>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81B-41AE-8E1A-57BD64E0210C}"/>
                </c:ext>
              </c:extLst>
            </c:dLbl>
            <c:dLbl>
              <c:idx val="13"/>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81B-41AE-8E1A-57BD64E0210C}"/>
                </c:ext>
              </c:extLst>
            </c:dLbl>
            <c:dLbl>
              <c:idx val="14"/>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581B-41AE-8E1A-57BD64E0210C}"/>
                </c:ext>
              </c:extLst>
            </c:dLbl>
            <c:dLbl>
              <c:idx val="15"/>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81B-41AE-8E1A-57BD64E0210C}"/>
                </c:ext>
              </c:extLst>
            </c:dLbl>
            <c:dLbl>
              <c:idx val="16"/>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81B-41AE-8E1A-57BD64E0210C}"/>
                </c:ext>
              </c:extLst>
            </c:dLbl>
            <c:dLbl>
              <c:idx val="20"/>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81B-41AE-8E1A-57BD64E0210C}"/>
                </c:ext>
              </c:extLst>
            </c:dLbl>
            <c:dLbl>
              <c:idx val="21"/>
              <c:numFmt formatCode="0.0%" sourceLinked="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581B-41AE-8E1A-57BD64E0210C}"/>
                </c:ext>
              </c:extLst>
            </c:dLbl>
            <c:dLbl>
              <c:idx val="26"/>
              <c:delete val="1"/>
              <c:extLst>
                <c:ext xmlns:c15="http://schemas.microsoft.com/office/drawing/2012/chart" uri="{CE6537A1-D6FC-4f65-9D91-7224C49458BB}"/>
                <c:ext xmlns:c16="http://schemas.microsoft.com/office/drawing/2014/chart" uri="{C3380CC4-5D6E-409C-BE32-E72D297353CC}">
                  <c16:uniqueId val="{00000009-581B-41AE-8E1A-57BD64E0210C}"/>
                </c:ext>
              </c:extLst>
            </c:dLbl>
            <c:dLbl>
              <c:idx val="30"/>
              <c:delete val="1"/>
              <c:extLst>
                <c:ext xmlns:c15="http://schemas.microsoft.com/office/drawing/2012/chart" uri="{CE6537A1-D6FC-4f65-9D91-7224C49458BB}"/>
                <c:ext xmlns:c16="http://schemas.microsoft.com/office/drawing/2014/chart" uri="{C3380CC4-5D6E-409C-BE32-E72D297353CC}">
                  <c16:uniqueId val="{0000000A-581B-41AE-8E1A-57BD64E0210C}"/>
                </c:ext>
              </c:extLst>
            </c:dLbl>
            <c:numFmt formatCode="0.0%" sourceLinked="0"/>
            <c:spPr>
              <a:noFill/>
              <a:ln>
                <a:noFill/>
              </a:ln>
              <a:effectLst/>
            </c:spPr>
            <c:txPr>
              <a:bodyPr rot="2700000" spcFirstLastPara="1" vertOverflow="ellipsis"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'[Retirement Expectations vs Reality.xlsx]Figure 4 (2)'!$O$4:$AS$4</c:f>
              <c:numCache>
                <c:formatCode>General</c:formatCode>
                <c:ptCount val="3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75</c:v>
                </c:pt>
                <c:pt idx="25">
                  <c:v>76</c:v>
                </c:pt>
                <c:pt idx="26">
                  <c:v>77</c:v>
                </c:pt>
                <c:pt idx="27">
                  <c:v>78</c:v>
                </c:pt>
                <c:pt idx="28">
                  <c:v>80</c:v>
                </c:pt>
                <c:pt idx="29">
                  <c:v>81</c:v>
                </c:pt>
                <c:pt idx="30">
                  <c:v>85</c:v>
                </c:pt>
              </c:numCache>
            </c:numRef>
          </c:cat>
          <c:val>
            <c:numRef>
              <c:f>'[Retirement Expectations vs Reality.xlsx]Figure 4 (2)'!$O$5:$AS$5</c:f>
              <c:numCache>
                <c:formatCode>0.00%</c:formatCode>
                <c:ptCount val="31"/>
                <c:pt idx="0">
                  <c:v>0</c:v>
                </c:pt>
                <c:pt idx="1">
                  <c:v>1.1000000000000001E-3</c:v>
                </c:pt>
                <c:pt idx="2">
                  <c:v>9.5E-4</c:v>
                </c:pt>
                <c:pt idx="3">
                  <c:v>3.0999999999999999E-3</c:v>
                </c:pt>
                <c:pt idx="4">
                  <c:v>2.8999999999999998E-3</c:v>
                </c:pt>
                <c:pt idx="5">
                  <c:v>2.8799999999999999E-2</c:v>
                </c:pt>
                <c:pt idx="6">
                  <c:v>2.53E-2</c:v>
                </c:pt>
                <c:pt idx="7">
                  <c:v>1.55E-2</c:v>
                </c:pt>
                <c:pt idx="8">
                  <c:v>2.5999999999999999E-2</c:v>
                </c:pt>
                <c:pt idx="9">
                  <c:v>2.23E-2</c:v>
                </c:pt>
                <c:pt idx="10">
                  <c:v>7.1199999999999999E-2</c:v>
                </c:pt>
                <c:pt idx="11">
                  <c:v>4.4699999999999997E-2</c:v>
                </c:pt>
                <c:pt idx="12">
                  <c:v>0.22289999999999999</c:v>
                </c:pt>
                <c:pt idx="13">
                  <c:v>0.1196</c:v>
                </c:pt>
                <c:pt idx="14">
                  <c:v>1.7299999999999999E-2</c:v>
                </c:pt>
                <c:pt idx="15">
                  <c:v>0.20960000000000001</c:v>
                </c:pt>
                <c:pt idx="16">
                  <c:v>0.1082</c:v>
                </c:pt>
                <c:pt idx="17">
                  <c:v>1.1900000000000001E-2</c:v>
                </c:pt>
                <c:pt idx="18">
                  <c:v>6.7000000000000002E-3</c:v>
                </c:pt>
                <c:pt idx="19">
                  <c:v>3.3999999999999998E-3</c:v>
                </c:pt>
                <c:pt idx="20">
                  <c:v>2.8400000000000002E-2</c:v>
                </c:pt>
                <c:pt idx="21">
                  <c:v>1.3299999999999999E-2</c:v>
                </c:pt>
                <c:pt idx="22">
                  <c:v>2.5999999999999999E-3</c:v>
                </c:pt>
                <c:pt idx="23">
                  <c:v>9.8999999999999999E-4</c:v>
                </c:pt>
                <c:pt idx="24">
                  <c:v>4.7000000000000002E-3</c:v>
                </c:pt>
                <c:pt idx="25">
                  <c:v>3.5000000000000001E-3</c:v>
                </c:pt>
                <c:pt idx="26">
                  <c:v>3.8999999999999999E-4</c:v>
                </c:pt>
                <c:pt idx="27">
                  <c:v>9.1E-4</c:v>
                </c:pt>
                <c:pt idx="28">
                  <c:v>2.3999999999999998E-3</c:v>
                </c:pt>
                <c:pt idx="29">
                  <c:v>8.3000000000000001E-4</c:v>
                </c:pt>
                <c:pt idx="30">
                  <c:v>2.3000000000000001E-4</c:v>
                </c:pt>
              </c:numCache>
            </c:numRef>
          </c:val>
          <c:extLst>
            <c:ext xmlns:c16="http://schemas.microsoft.com/office/drawing/2014/chart" uri="{C3380CC4-5D6E-409C-BE32-E72D297353CC}">
              <c16:uniqueId val="{0000000B-581B-41AE-8E1A-57BD64E0210C}"/>
            </c:ext>
          </c:extLst>
        </c:ser>
        <c:dLbls>
          <c:dLblPos val="outEnd"/>
          <c:showLegendKey val="0"/>
          <c:showVal val="1"/>
          <c:showCatName val="0"/>
          <c:showSerName val="0"/>
          <c:showPercent val="0"/>
          <c:showBubbleSize val="0"/>
        </c:dLbls>
        <c:gapWidth val="100"/>
        <c:overlap val="-24"/>
        <c:axId val="461669600"/>
        <c:axId val="1028754736"/>
      </c:barChart>
      <c:catAx>
        <c:axId val="461669600"/>
        <c:scaling>
          <c:orientation val="minMax"/>
        </c:scaling>
        <c:delete val="0"/>
        <c:axPos val="b"/>
        <c:title>
          <c:tx>
            <c:rich>
              <a:bodyPr rot="0" spcFirstLastPara="1" vertOverflow="ellipsis" vert="horz" wrap="square" anchor="ctr" anchorCtr="1"/>
              <a:lstStyle/>
              <a:p>
                <a:pPr>
                  <a:defRPr sz="1400" b="1" i="0" u="none" strike="noStrike" kern="1200" baseline="0">
                    <a:solidFill>
                      <a:srgbClr val="000000"/>
                    </a:solidFill>
                    <a:latin typeface="AvenirNext LT Pro Regular" panose="020B0504020202020204" pitchFamily="34" charset="77"/>
                    <a:ea typeface="+mn-ea"/>
                    <a:cs typeface="+mn-cs"/>
                  </a:defRPr>
                </a:pPr>
                <a:r>
                  <a:rPr lang="en-US" sz="1400" b="1" dirty="0">
                    <a:latin typeface="Avenir Next LT Pro" panose="020B0504020202020204" pitchFamily="34" charset="0"/>
                  </a:rPr>
                  <a:t>Expected Retirement Age</a:t>
                </a:r>
              </a:p>
            </c:rich>
          </c:tx>
          <c:layout>
            <c:manualLayout>
              <c:xMode val="edge"/>
              <c:yMode val="edge"/>
              <c:x val="0.29800359332294402"/>
              <c:y val="0.94237489591990375"/>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venirNext LT Pro Regular" panose="020B0504020202020204" pitchFamily="34" charset="77"/>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AvenirNext LT Pro Regular" panose="020B0504020202020204" pitchFamily="34" charset="77"/>
                <a:ea typeface="+mn-ea"/>
                <a:cs typeface="+mn-cs"/>
              </a:defRPr>
            </a:pPr>
            <a:endParaRPr lang="en-US"/>
          </a:p>
        </c:txPr>
        <c:crossAx val="1028754736"/>
        <c:crosses val="autoZero"/>
        <c:auto val="1"/>
        <c:lblAlgn val="ctr"/>
        <c:lblOffset val="100"/>
        <c:tickLblSkip val="2"/>
        <c:noMultiLvlLbl val="0"/>
      </c:catAx>
      <c:valAx>
        <c:axId val="1028754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rgbClr val="000000"/>
                    </a:solidFill>
                    <a:latin typeface="AvenirNext LT Pro Regular" panose="020B0504020202020204" pitchFamily="34" charset="77"/>
                    <a:ea typeface="+mn-ea"/>
                    <a:cs typeface="+mn-cs"/>
                  </a:defRPr>
                </a:pPr>
                <a:r>
                  <a:rPr lang="en-US" b="1" dirty="0">
                    <a:latin typeface="Avenir Next LT Pro" panose="020B0504020202020204" pitchFamily="34" charset="0"/>
                  </a:rPr>
                  <a:t>Density</a:t>
                </a:r>
                <a:br>
                  <a:rPr lang="en-US" b="1" dirty="0">
                    <a:latin typeface="Avenir Next LT Pro" panose="020B0504020202020204" pitchFamily="34" charset="0"/>
                  </a:rPr>
                </a:br>
                <a:r>
                  <a:rPr lang="en-US" b="1" dirty="0">
                    <a:latin typeface="Avenir Next LT Pro" panose="020B0504020202020204" pitchFamily="34" charset="0"/>
                  </a:rPr>
                  <a:t> (%)</a:t>
                </a:r>
              </a:p>
            </c:rich>
          </c:tx>
          <c:layout>
            <c:manualLayout>
              <c:xMode val="edge"/>
              <c:yMode val="edge"/>
              <c:x val="0.92565304768736789"/>
              <c:y val="0.38440779109765416"/>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rgbClr val="000000"/>
                  </a:solidFill>
                  <a:latin typeface="AvenirNext LT Pro Regular" panose="020B0504020202020204" pitchFamily="34" charset="77"/>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venirNext LT Pro Regular" panose="020B0504020202020204" pitchFamily="34" charset="77"/>
                <a:ea typeface="+mn-ea"/>
                <a:cs typeface="+mn-cs"/>
              </a:defRPr>
            </a:pPr>
            <a:endParaRPr lang="en-US"/>
          </a:p>
        </c:txPr>
        <c:crossAx val="461669600"/>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000000"/>
          </a:solidFill>
          <a:latin typeface="AvenirNext LT Pro Regular" panose="020B0504020202020204" pitchFamily="34" charset="77"/>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'[Save More With Less Defaulters dmb1.xlsx]Data2'!$Q$10</c:f>
              <c:strCache>
                <c:ptCount val="1"/>
                <c:pt idx="0">
                  <c:v>$25k-$50k</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'[Save More With Less Defaulters dmb1.xlsx]Data2'!$P$26:$P$30</c:f>
              <c:strCache>
                <c:ptCount val="5"/>
                <c:pt idx="0">
                  <c:v>20-29</c:v>
                </c:pt>
                <c:pt idx="1">
                  <c:v>30-39</c:v>
                </c:pt>
                <c:pt idx="2">
                  <c:v>40-49</c:v>
                </c:pt>
                <c:pt idx="3">
                  <c:v>50-59</c:v>
                </c:pt>
                <c:pt idx="4">
                  <c:v>60-70</c:v>
                </c:pt>
              </c:strCache>
            </c:strRef>
          </c:cat>
          <c:val>
            <c:numRef>
              <c:f>'[Save More With Less Defaulters dmb1.xlsx]Data2'!$Q$26:$Q$30</c:f>
              <c:numCache>
                <c:formatCode>0.00%</c:formatCode>
                <c:ptCount val="5"/>
                <c:pt idx="0">
                  <c:v>6.9550038422051652E-2</c:v>
                </c:pt>
                <c:pt idx="1">
                  <c:v>5.2887455292873753E-2</c:v>
                </c:pt>
                <c:pt idx="2">
                  <c:v>5.9926883033073586E-2</c:v>
                </c:pt>
                <c:pt idx="3">
                  <c:v>5.2171789842564542E-2</c:v>
                </c:pt>
                <c:pt idx="4">
                  <c:v>4.7997069213944643E-2</c:v>
                </c:pt>
              </c:numCache>
            </c:numRef>
          </c:val>
          <c:extLst>
            <c:ext xmlns:c16="http://schemas.microsoft.com/office/drawing/2014/chart" uri="{C3380CC4-5D6E-409C-BE32-E72D297353CC}">
              <c16:uniqueId val="{00000000-2AFC-44F1-9F62-165688722C6B}"/>
            </c:ext>
          </c:extLst>
        </c:ser>
        <c:ser>
          <c:idx val="1"/>
          <c:order val="1"/>
          <c:tx>
            <c:strRef>
              <c:f>'[Save More With Less Defaulters dmb1.xlsx]Data2'!$R$10</c:f>
              <c:strCache>
                <c:ptCount val="1"/>
                <c:pt idx="0">
                  <c:v>$50k-$75k</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'[Save More With Less Defaulters dmb1.xlsx]Data2'!$P$26:$P$30</c:f>
              <c:strCache>
                <c:ptCount val="5"/>
                <c:pt idx="0">
                  <c:v>20-29</c:v>
                </c:pt>
                <c:pt idx="1">
                  <c:v>30-39</c:v>
                </c:pt>
                <c:pt idx="2">
                  <c:v>40-49</c:v>
                </c:pt>
                <c:pt idx="3">
                  <c:v>50-59</c:v>
                </c:pt>
                <c:pt idx="4">
                  <c:v>60-70</c:v>
                </c:pt>
              </c:strCache>
            </c:strRef>
          </c:cat>
          <c:val>
            <c:numRef>
              <c:f>'[Save More With Less Defaulters dmb1.xlsx]Data2'!$R$26:$R$30</c:f>
              <c:numCache>
                <c:formatCode>0.00%</c:formatCode>
                <c:ptCount val="5"/>
                <c:pt idx="0">
                  <c:v>9.4925087839206723E-2</c:v>
                </c:pt>
                <c:pt idx="1">
                  <c:v>9.0431686763888131E-2</c:v>
                </c:pt>
                <c:pt idx="2">
                  <c:v>0.10560427195517297</c:v>
                </c:pt>
                <c:pt idx="3">
                  <c:v>0.11510602910602907</c:v>
                </c:pt>
                <c:pt idx="4">
                  <c:v>9.1860459807488137E-2</c:v>
                </c:pt>
              </c:numCache>
            </c:numRef>
          </c:val>
          <c:extLst>
            <c:ext xmlns:c16="http://schemas.microsoft.com/office/drawing/2014/chart" uri="{C3380CC4-5D6E-409C-BE32-E72D297353CC}">
              <c16:uniqueId val="{00000001-2AFC-44F1-9F62-165688722C6B}"/>
            </c:ext>
          </c:extLst>
        </c:ser>
        <c:ser>
          <c:idx val="2"/>
          <c:order val="2"/>
          <c:tx>
            <c:strRef>
              <c:f>'[Save More With Less Defaulters dmb1.xlsx]Data2'!$S$10</c:f>
              <c:strCache>
                <c:ptCount val="1"/>
                <c:pt idx="0">
                  <c:v>$75k-$100k</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'[Save More With Less Defaulters dmb1.xlsx]Data2'!$P$26:$P$30</c:f>
              <c:strCache>
                <c:ptCount val="5"/>
                <c:pt idx="0">
                  <c:v>20-29</c:v>
                </c:pt>
                <c:pt idx="1">
                  <c:v>30-39</c:v>
                </c:pt>
                <c:pt idx="2">
                  <c:v>40-49</c:v>
                </c:pt>
                <c:pt idx="3">
                  <c:v>50-59</c:v>
                </c:pt>
                <c:pt idx="4">
                  <c:v>60-70</c:v>
                </c:pt>
              </c:strCache>
            </c:strRef>
          </c:cat>
          <c:val>
            <c:numRef>
              <c:f>'[Save More With Less Defaulters dmb1.xlsx]Data2'!$S$26:$S$30</c:f>
              <c:numCache>
                <c:formatCode>0.00%</c:formatCode>
                <c:ptCount val="5"/>
                <c:pt idx="0">
                  <c:v>0.16722854333473802</c:v>
                </c:pt>
                <c:pt idx="1">
                  <c:v>0.1210890681031993</c:v>
                </c:pt>
                <c:pt idx="2">
                  <c:v>0.12073108542277267</c:v>
                </c:pt>
                <c:pt idx="3">
                  <c:v>0.11606805724208691</c:v>
                </c:pt>
                <c:pt idx="4">
                  <c:v>0.11755422054780573</c:v>
                </c:pt>
              </c:numCache>
            </c:numRef>
          </c:val>
          <c:extLst>
            <c:ext xmlns:c16="http://schemas.microsoft.com/office/drawing/2014/chart" uri="{C3380CC4-5D6E-409C-BE32-E72D297353CC}">
              <c16:uniqueId val="{00000002-2AFC-44F1-9F62-165688722C6B}"/>
            </c:ext>
          </c:extLst>
        </c:ser>
        <c:ser>
          <c:idx val="3"/>
          <c:order val="3"/>
          <c:tx>
            <c:strRef>
              <c:f>'[Save More With Less Defaulters dmb1.xlsx]Data2'!$T$10</c:f>
              <c:strCache>
                <c:ptCount val="1"/>
                <c:pt idx="0">
                  <c:v>$100k+</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'[Save More With Less Defaulters dmb1.xlsx]Data2'!$P$26:$P$30</c:f>
              <c:strCache>
                <c:ptCount val="5"/>
                <c:pt idx="0">
                  <c:v>20-29</c:v>
                </c:pt>
                <c:pt idx="1">
                  <c:v>30-39</c:v>
                </c:pt>
                <c:pt idx="2">
                  <c:v>40-49</c:v>
                </c:pt>
                <c:pt idx="3">
                  <c:v>50-59</c:v>
                </c:pt>
                <c:pt idx="4">
                  <c:v>60-70</c:v>
                </c:pt>
              </c:strCache>
            </c:strRef>
          </c:cat>
          <c:val>
            <c:numRef>
              <c:f>'[Save More With Less Defaulters dmb1.xlsx]Data2'!$T$26:$T$30</c:f>
              <c:numCache>
                <c:formatCode>0.00%</c:formatCode>
                <c:ptCount val="5"/>
                <c:pt idx="0">
                  <c:v>9.0793689524855226E-2</c:v>
                </c:pt>
                <c:pt idx="1">
                  <c:v>0.14644964684405004</c:v>
                </c:pt>
                <c:pt idx="2">
                  <c:v>0.12648022473587472</c:v>
                </c:pt>
                <c:pt idx="3">
                  <c:v>9.8155545256818577E-2</c:v>
                </c:pt>
                <c:pt idx="4">
                  <c:v>4.8103164925329844E-2</c:v>
                </c:pt>
              </c:numCache>
            </c:numRef>
          </c:val>
          <c:extLst>
            <c:ext xmlns:c16="http://schemas.microsoft.com/office/drawing/2014/chart" uri="{C3380CC4-5D6E-409C-BE32-E72D297353CC}">
              <c16:uniqueId val="{00000003-2AFC-44F1-9F62-165688722C6B}"/>
            </c:ext>
          </c:extLst>
        </c:ser>
        <c:dLbls>
          <c:dLblPos val="outEnd"/>
          <c:showLegendKey val="0"/>
          <c:showVal val="1"/>
          <c:showCatName val="0"/>
          <c:showSerName val="0"/>
          <c:showPercent val="0"/>
          <c:showBubbleSize val="0"/>
        </c:dLbls>
        <c:gapWidth val="219"/>
        <c:overlap val="-27"/>
        <c:axId val="1622889519"/>
        <c:axId val="1622898159"/>
      </c:barChart>
      <c:catAx>
        <c:axId val="1622889519"/>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Age Group</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2898159"/>
        <c:crosses val="autoZero"/>
        <c:auto val="1"/>
        <c:lblAlgn val="ctr"/>
        <c:lblOffset val="100"/>
        <c:noMultiLvlLbl val="0"/>
      </c:catAx>
      <c:valAx>
        <c:axId val="16228981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Default Acceptance DIfference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22889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1377308857924"/>
          <c:y val="4.2985499588895963E-2"/>
          <c:w val="0.88251676946825086"/>
          <c:h val="0.74105773196895497"/>
        </c:manualLayout>
      </c:layout>
      <c:barChart>
        <c:barDir val="col"/>
        <c:grouping val="clustered"/>
        <c:varyColors val="0"/>
        <c:ser>
          <c:idx val="0"/>
          <c:order val="0"/>
          <c:tx>
            <c:strRef>
              <c:f>'[Combined dmb3.xlsx]new_ppts'!$BY$19</c:f>
              <c:strCache>
                <c:ptCount val="1"/>
                <c:pt idx="0">
                  <c:v>$25k-$50k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dmb3.xlsx]new_ppts'!$BX$20:$BX$24</c:f>
              <c:strCache>
                <c:ptCount val="5"/>
                <c:pt idx="0">
                  <c:v>20-29</c:v>
                </c:pt>
                <c:pt idx="1">
                  <c:v>30-39</c:v>
                </c:pt>
                <c:pt idx="2">
                  <c:v>40-49</c:v>
                </c:pt>
                <c:pt idx="3">
                  <c:v>50-59</c:v>
                </c:pt>
                <c:pt idx="4">
                  <c:v>60-70</c:v>
                </c:pt>
              </c:strCache>
            </c:strRef>
          </c:cat>
          <c:val>
            <c:numRef>
              <c:f>'[Combined dmb3.xlsx]new_ppts'!$BY$20:$BY$24</c:f>
              <c:numCache>
                <c:formatCode>0.00%</c:formatCode>
                <c:ptCount val="5"/>
                <c:pt idx="0">
                  <c:v>-2.3421276655770651E-3</c:v>
                </c:pt>
                <c:pt idx="1">
                  <c:v>7.4519601790401513E-4</c:v>
                </c:pt>
                <c:pt idx="2">
                  <c:v>-2.0410049838373023E-3</c:v>
                </c:pt>
                <c:pt idx="3">
                  <c:v>-1.293751854016234E-2</c:v>
                </c:pt>
                <c:pt idx="4">
                  <c:v>-2.858084051054588E-3</c:v>
                </c:pt>
              </c:numCache>
            </c:numRef>
          </c:val>
          <c:extLst>
            <c:ext xmlns:c16="http://schemas.microsoft.com/office/drawing/2014/chart" uri="{C3380CC4-5D6E-409C-BE32-E72D297353CC}">
              <c16:uniqueId val="{00000000-F847-4D28-B01C-62669338CE05}"/>
            </c:ext>
          </c:extLst>
        </c:ser>
        <c:ser>
          <c:idx val="1"/>
          <c:order val="1"/>
          <c:tx>
            <c:strRef>
              <c:f>'[Combined dmb3.xlsx]new_ppts'!$BZ$19</c:f>
              <c:strCache>
                <c:ptCount val="1"/>
                <c:pt idx="0">
                  <c:v>$50k-$75k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dmb3.xlsx]new_ppts'!$BX$20:$BX$24</c:f>
              <c:strCache>
                <c:ptCount val="5"/>
                <c:pt idx="0">
                  <c:v>20-29</c:v>
                </c:pt>
                <c:pt idx="1">
                  <c:v>30-39</c:v>
                </c:pt>
                <c:pt idx="2">
                  <c:v>40-49</c:v>
                </c:pt>
                <c:pt idx="3">
                  <c:v>50-59</c:v>
                </c:pt>
                <c:pt idx="4">
                  <c:v>60-70</c:v>
                </c:pt>
              </c:strCache>
            </c:strRef>
          </c:cat>
          <c:val>
            <c:numRef>
              <c:f>'[Combined dmb3.xlsx]new_ppts'!$BZ$20:$BZ$24</c:f>
              <c:numCache>
                <c:formatCode>0.00%</c:formatCode>
                <c:ptCount val="5"/>
                <c:pt idx="0">
                  <c:v>7.6799352106740049E-3</c:v>
                </c:pt>
                <c:pt idx="1">
                  <c:v>8.5293413058983303E-3</c:v>
                </c:pt>
                <c:pt idx="2">
                  <c:v>4.607654826253138E-3</c:v>
                </c:pt>
                <c:pt idx="3">
                  <c:v>2.8406429745069239E-3</c:v>
                </c:pt>
                <c:pt idx="4">
                  <c:v>-1.1399800503490987E-3</c:v>
                </c:pt>
              </c:numCache>
            </c:numRef>
          </c:val>
          <c:extLst>
            <c:ext xmlns:c16="http://schemas.microsoft.com/office/drawing/2014/chart" uri="{C3380CC4-5D6E-409C-BE32-E72D297353CC}">
              <c16:uniqueId val="{00000001-F847-4D28-B01C-62669338CE05}"/>
            </c:ext>
          </c:extLst>
        </c:ser>
        <c:ser>
          <c:idx val="2"/>
          <c:order val="2"/>
          <c:tx>
            <c:strRef>
              <c:f>'[Combined dmb3.xlsx]new_ppts'!$CA$19</c:f>
              <c:strCache>
                <c:ptCount val="1"/>
                <c:pt idx="0">
                  <c:v>$75k-$100k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dmb3.xlsx]new_ppts'!$BX$20:$BX$24</c:f>
              <c:strCache>
                <c:ptCount val="5"/>
                <c:pt idx="0">
                  <c:v>20-29</c:v>
                </c:pt>
                <c:pt idx="1">
                  <c:v>30-39</c:v>
                </c:pt>
                <c:pt idx="2">
                  <c:v>40-49</c:v>
                </c:pt>
                <c:pt idx="3">
                  <c:v>50-59</c:v>
                </c:pt>
                <c:pt idx="4">
                  <c:v>60-70</c:v>
                </c:pt>
              </c:strCache>
            </c:strRef>
          </c:cat>
          <c:val>
            <c:numRef>
              <c:f>'[Combined dmb3.xlsx]new_ppts'!$CA$20:$CA$24</c:f>
              <c:numCache>
                <c:formatCode>0.00%</c:formatCode>
                <c:ptCount val="5"/>
                <c:pt idx="0">
                  <c:v>2.8065166274773179E-2</c:v>
                </c:pt>
                <c:pt idx="1">
                  <c:v>2.6426467463690706E-2</c:v>
                </c:pt>
                <c:pt idx="2">
                  <c:v>2.5947413035532274E-2</c:v>
                </c:pt>
                <c:pt idx="3">
                  <c:v>5.495799073009322E-2</c:v>
                </c:pt>
                <c:pt idx="4">
                  <c:v>3.5839297574385198E-2</c:v>
                </c:pt>
              </c:numCache>
            </c:numRef>
          </c:val>
          <c:extLst>
            <c:ext xmlns:c16="http://schemas.microsoft.com/office/drawing/2014/chart" uri="{C3380CC4-5D6E-409C-BE32-E72D297353CC}">
              <c16:uniqueId val="{00000002-F847-4D28-B01C-62669338CE05}"/>
            </c:ext>
          </c:extLst>
        </c:ser>
        <c:ser>
          <c:idx val="3"/>
          <c:order val="3"/>
          <c:tx>
            <c:strRef>
              <c:f>'[Combined dmb3.xlsx]new_ppts'!$CB$19</c:f>
              <c:strCache>
                <c:ptCount val="1"/>
                <c:pt idx="0">
                  <c:v>$100k+</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dmb3.xlsx]new_ppts'!$BX$20:$BX$24</c:f>
              <c:strCache>
                <c:ptCount val="5"/>
                <c:pt idx="0">
                  <c:v>20-29</c:v>
                </c:pt>
                <c:pt idx="1">
                  <c:v>30-39</c:v>
                </c:pt>
                <c:pt idx="2">
                  <c:v>40-49</c:v>
                </c:pt>
                <c:pt idx="3">
                  <c:v>50-59</c:v>
                </c:pt>
                <c:pt idx="4">
                  <c:v>60-70</c:v>
                </c:pt>
              </c:strCache>
            </c:strRef>
          </c:cat>
          <c:val>
            <c:numRef>
              <c:f>'[Combined dmb3.xlsx]new_ppts'!$CB$20:$CB$24</c:f>
              <c:numCache>
                <c:formatCode>0.00%</c:formatCode>
                <c:ptCount val="5"/>
                <c:pt idx="0">
                  <c:v>4.1211395499675785E-2</c:v>
                </c:pt>
                <c:pt idx="1">
                  <c:v>8.5782515453787567E-2</c:v>
                </c:pt>
                <c:pt idx="2">
                  <c:v>3.304348318680328E-2</c:v>
                </c:pt>
                <c:pt idx="3">
                  <c:v>7.6773804855643335E-2</c:v>
                </c:pt>
                <c:pt idx="4">
                  <c:v>-1.4560683561208654E-2</c:v>
                </c:pt>
              </c:numCache>
            </c:numRef>
          </c:val>
          <c:extLst>
            <c:ext xmlns:c16="http://schemas.microsoft.com/office/drawing/2014/chart" uri="{C3380CC4-5D6E-409C-BE32-E72D297353CC}">
              <c16:uniqueId val="{00000003-F847-4D28-B01C-62669338CE05}"/>
            </c:ext>
          </c:extLst>
        </c:ser>
        <c:dLbls>
          <c:dLblPos val="outEnd"/>
          <c:showLegendKey val="0"/>
          <c:showVal val="1"/>
          <c:showCatName val="0"/>
          <c:showSerName val="0"/>
          <c:showPercent val="0"/>
          <c:showBubbleSize val="0"/>
        </c:dLbls>
        <c:gapWidth val="219"/>
        <c:overlap val="-27"/>
        <c:axId val="1288890800"/>
        <c:axId val="1288908080"/>
      </c:barChart>
      <c:catAx>
        <c:axId val="12888908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Age Group</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8908080"/>
        <c:crosses val="autoZero"/>
        <c:auto val="1"/>
        <c:lblAlgn val="ctr"/>
        <c:lblOffset val="100"/>
        <c:noMultiLvlLbl val="0"/>
      </c:catAx>
      <c:valAx>
        <c:axId val="128890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Female minus Male Acceptance Rates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88890800"/>
        <c:crosses val="autoZero"/>
        <c:crossBetween val="between"/>
      </c:valAx>
      <c:spPr>
        <a:noFill/>
        <a:ln>
          <a:noFill/>
        </a:ln>
        <a:effectLst/>
      </c:spPr>
    </c:plotArea>
    <c:legend>
      <c:legendPos val="b"/>
      <c:layout>
        <c:manualLayout>
          <c:xMode val="edge"/>
          <c:yMode val="edge"/>
          <c:x val="0.33089641221334037"/>
          <c:y val="0.93103732292552499"/>
          <c:w val="0.37336924294071561"/>
          <c:h val="6.896267707447502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new_ppts_opt_out!$AW$25</c:f>
              <c:strCache>
                <c:ptCount val="1"/>
                <c:pt idx="0">
                  <c:v>Year2</c:v>
                </c:pt>
              </c:strCache>
            </c:strRef>
          </c:tx>
          <c:spPr>
            <a:ln w="19050"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strRef>
              <c:f>new_ppts_opt_out!$AV$27:$AV$36</c:f>
              <c:strCache>
                <c:ptCount val="10"/>
                <c:pt idx="0">
                  <c:v>20-24</c:v>
                </c:pt>
                <c:pt idx="1">
                  <c:v>25-29</c:v>
                </c:pt>
                <c:pt idx="2">
                  <c:v>30-34</c:v>
                </c:pt>
                <c:pt idx="3">
                  <c:v>35-39</c:v>
                </c:pt>
                <c:pt idx="4">
                  <c:v>40-44</c:v>
                </c:pt>
                <c:pt idx="5">
                  <c:v>45-49</c:v>
                </c:pt>
                <c:pt idx="6">
                  <c:v>50-54</c:v>
                </c:pt>
                <c:pt idx="7">
                  <c:v>55-59</c:v>
                </c:pt>
                <c:pt idx="8">
                  <c:v>60-64</c:v>
                </c:pt>
                <c:pt idx="9">
                  <c:v>65-70</c:v>
                </c:pt>
              </c:strCache>
            </c:strRef>
          </c:cat>
          <c:val>
            <c:numRef>
              <c:f>new_ppts_opt_out!$AW$27:$AW$36</c:f>
              <c:numCache>
                <c:formatCode>General</c:formatCode>
                <c:ptCount val="10"/>
                <c:pt idx="0">
                  <c:v>5.6512483065608672E-3</c:v>
                </c:pt>
                <c:pt idx="1">
                  <c:v>6.4805723102819473E-3</c:v>
                </c:pt>
                <c:pt idx="2">
                  <c:v>8.0866092352378117E-3</c:v>
                </c:pt>
                <c:pt idx="3">
                  <c:v>9.2584580773557145E-3</c:v>
                </c:pt>
                <c:pt idx="4">
                  <c:v>8.6521630407601895E-3</c:v>
                </c:pt>
                <c:pt idx="5">
                  <c:v>1.0677020140742538E-2</c:v>
                </c:pt>
                <c:pt idx="6">
                  <c:v>1.2480600103466116E-2</c:v>
                </c:pt>
                <c:pt idx="7">
                  <c:v>1.2977351628368326E-2</c:v>
                </c:pt>
                <c:pt idx="8">
                  <c:v>1.2568386810587017E-2</c:v>
                </c:pt>
                <c:pt idx="9">
                  <c:v>1.6585760517799353E-2</c:v>
                </c:pt>
              </c:numCache>
            </c:numRef>
          </c:val>
          <c:smooth val="1"/>
          <c:extLst>
            <c:ext xmlns:c16="http://schemas.microsoft.com/office/drawing/2014/chart" uri="{C3380CC4-5D6E-409C-BE32-E72D297353CC}">
              <c16:uniqueId val="{00000001-3E0F-4CC7-B708-F155CEBB53CF}"/>
            </c:ext>
          </c:extLst>
        </c:ser>
        <c:ser>
          <c:idx val="1"/>
          <c:order val="1"/>
          <c:tx>
            <c:strRef>
              <c:f>new_ppts_opt_out!$AX$25</c:f>
              <c:strCache>
                <c:ptCount val="1"/>
                <c:pt idx="0">
                  <c:v>Year3</c:v>
                </c:pt>
              </c:strCache>
            </c:strRef>
          </c:tx>
          <c:spPr>
            <a:ln w="19050"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strRef>
              <c:f>new_ppts_opt_out!$AV$27:$AV$36</c:f>
              <c:strCache>
                <c:ptCount val="10"/>
                <c:pt idx="0">
                  <c:v>20-24</c:v>
                </c:pt>
                <c:pt idx="1">
                  <c:v>25-29</c:v>
                </c:pt>
                <c:pt idx="2">
                  <c:v>30-34</c:v>
                </c:pt>
                <c:pt idx="3">
                  <c:v>35-39</c:v>
                </c:pt>
                <c:pt idx="4">
                  <c:v>40-44</c:v>
                </c:pt>
                <c:pt idx="5">
                  <c:v>45-49</c:v>
                </c:pt>
                <c:pt idx="6">
                  <c:v>50-54</c:v>
                </c:pt>
                <c:pt idx="7">
                  <c:v>55-59</c:v>
                </c:pt>
                <c:pt idx="8">
                  <c:v>60-64</c:v>
                </c:pt>
                <c:pt idx="9">
                  <c:v>65-70</c:v>
                </c:pt>
              </c:strCache>
            </c:strRef>
          </c:cat>
          <c:val>
            <c:numRef>
              <c:f>new_ppts_opt_out!$AX$27:$AX$36</c:f>
              <c:numCache>
                <c:formatCode>General</c:formatCode>
                <c:ptCount val="10"/>
                <c:pt idx="0">
                  <c:v>9.8206101872463005E-3</c:v>
                </c:pt>
                <c:pt idx="1">
                  <c:v>1.0262151320085828E-2</c:v>
                </c:pt>
                <c:pt idx="2">
                  <c:v>1.2816051960102064E-2</c:v>
                </c:pt>
                <c:pt idx="3">
                  <c:v>1.6601934353819205E-2</c:v>
                </c:pt>
                <c:pt idx="4">
                  <c:v>1.6383169203222917E-2</c:v>
                </c:pt>
                <c:pt idx="5">
                  <c:v>1.9762430358456849E-2</c:v>
                </c:pt>
                <c:pt idx="6">
                  <c:v>2.212985845877331E-2</c:v>
                </c:pt>
                <c:pt idx="7">
                  <c:v>2.106333527019175E-2</c:v>
                </c:pt>
                <c:pt idx="8">
                  <c:v>2.8037383177570093E-2</c:v>
                </c:pt>
                <c:pt idx="9">
                  <c:v>2.7798647633358379E-2</c:v>
                </c:pt>
              </c:numCache>
            </c:numRef>
          </c:val>
          <c:smooth val="1"/>
          <c:extLst>
            <c:ext xmlns:c16="http://schemas.microsoft.com/office/drawing/2014/chart" uri="{C3380CC4-5D6E-409C-BE32-E72D297353CC}">
              <c16:uniqueId val="{00000003-3E0F-4CC7-B708-F155CEBB53CF}"/>
            </c:ext>
          </c:extLst>
        </c:ser>
        <c:ser>
          <c:idx val="2"/>
          <c:order val="2"/>
          <c:tx>
            <c:strRef>
              <c:f>new_ppts_opt_out!$AY$25</c:f>
              <c:strCache>
                <c:ptCount val="1"/>
                <c:pt idx="0">
                  <c:v>Year4</c:v>
                </c:pt>
              </c:strCache>
            </c:strRef>
          </c:tx>
          <c:spPr>
            <a:ln w="19050" cap="rnd">
              <a:solidFill>
                <a:schemeClr val="accent3"/>
              </a:solidFill>
              <a:round/>
            </a:ln>
            <a:effectLst/>
          </c:spPr>
          <c:marker>
            <c:symbol val="none"/>
          </c:marker>
          <c:trendline>
            <c:spPr>
              <a:ln w="19050" cap="rnd">
                <a:solidFill>
                  <a:schemeClr val="accent3"/>
                </a:solidFill>
                <a:prstDash val="sysDot"/>
              </a:ln>
              <a:effectLst/>
            </c:spPr>
            <c:trendlineType val="linear"/>
            <c:dispRSqr val="0"/>
            <c:dispEq val="0"/>
          </c:trendline>
          <c:cat>
            <c:strRef>
              <c:f>new_ppts_opt_out!$AV$27:$AV$36</c:f>
              <c:strCache>
                <c:ptCount val="10"/>
                <c:pt idx="0">
                  <c:v>20-24</c:v>
                </c:pt>
                <c:pt idx="1">
                  <c:v>25-29</c:v>
                </c:pt>
                <c:pt idx="2">
                  <c:v>30-34</c:v>
                </c:pt>
                <c:pt idx="3">
                  <c:v>35-39</c:v>
                </c:pt>
                <c:pt idx="4">
                  <c:v>40-44</c:v>
                </c:pt>
                <c:pt idx="5">
                  <c:v>45-49</c:v>
                </c:pt>
                <c:pt idx="6">
                  <c:v>50-54</c:v>
                </c:pt>
                <c:pt idx="7">
                  <c:v>55-59</c:v>
                </c:pt>
                <c:pt idx="8">
                  <c:v>60-64</c:v>
                </c:pt>
                <c:pt idx="9">
                  <c:v>65-70</c:v>
                </c:pt>
              </c:strCache>
            </c:strRef>
          </c:cat>
          <c:val>
            <c:numRef>
              <c:f>new_ppts_opt_out!$AY$27:$AY$36</c:f>
              <c:numCache>
                <c:formatCode>General</c:formatCode>
                <c:ptCount val="10"/>
                <c:pt idx="0">
                  <c:v>1.2054417082831066E-2</c:v>
                </c:pt>
                <c:pt idx="1">
                  <c:v>1.4839755580496321E-2</c:v>
                </c:pt>
                <c:pt idx="2">
                  <c:v>1.7700552127314063E-2</c:v>
                </c:pt>
                <c:pt idx="3">
                  <c:v>2.2184300341296929E-2</c:v>
                </c:pt>
                <c:pt idx="4">
                  <c:v>2.3050514958312899E-2</c:v>
                </c:pt>
                <c:pt idx="5">
                  <c:v>2.5952960259529603E-2</c:v>
                </c:pt>
                <c:pt idx="6">
                  <c:v>2.9099727190057594E-2</c:v>
                </c:pt>
                <c:pt idx="7">
                  <c:v>2.9411764705882353E-2</c:v>
                </c:pt>
                <c:pt idx="8">
                  <c:v>4.1573867854491464E-2</c:v>
                </c:pt>
                <c:pt idx="9">
                  <c:v>2.7944111776447105E-2</c:v>
                </c:pt>
              </c:numCache>
            </c:numRef>
          </c:val>
          <c:smooth val="1"/>
          <c:extLst>
            <c:ext xmlns:c16="http://schemas.microsoft.com/office/drawing/2014/chart" uri="{C3380CC4-5D6E-409C-BE32-E72D297353CC}">
              <c16:uniqueId val="{00000005-3E0F-4CC7-B708-F155CEBB53CF}"/>
            </c:ext>
          </c:extLst>
        </c:ser>
        <c:dLbls>
          <c:showLegendKey val="0"/>
          <c:showVal val="0"/>
          <c:showCatName val="0"/>
          <c:showSerName val="0"/>
          <c:showPercent val="0"/>
          <c:showBubbleSize val="0"/>
        </c:dLbls>
        <c:smooth val="0"/>
        <c:axId val="346029072"/>
        <c:axId val="346030032"/>
      </c:lineChart>
      <c:catAx>
        <c:axId val="34602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Age During Year of Enrollment</a:t>
                </a:r>
              </a:p>
            </c:rich>
          </c:tx>
          <c:layout>
            <c:manualLayout>
              <c:xMode val="edge"/>
              <c:yMode val="edge"/>
              <c:x val="0.41204538331470553"/>
              <c:y val="0.8200709338458530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6030032"/>
        <c:crosses val="autoZero"/>
        <c:auto val="1"/>
        <c:lblAlgn val="ctr"/>
        <c:lblOffset val="100"/>
        <c:tickMarkSkip val="1"/>
        <c:noMultiLvlLbl val="0"/>
      </c:catAx>
      <c:valAx>
        <c:axId val="346030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Percentage of Participants Opted Out of TDF</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6029072"/>
        <c:crosses val="autoZero"/>
        <c:crossBetween val="midCat"/>
        <c:majorUnit val="1.0000000000000002E-2"/>
      </c:valAx>
      <c:spPr>
        <a:noFill/>
        <a:ln>
          <a:noFill/>
        </a:ln>
        <a:effectLst/>
      </c:spPr>
    </c:plotArea>
    <c:legend>
      <c:legendPos val="b"/>
      <c:legendEntry>
        <c:idx val="3"/>
        <c:delete val="1"/>
      </c:legendEntry>
      <c:legendEntry>
        <c:idx val="4"/>
        <c:delete val="1"/>
      </c:legendEntry>
      <c:legendEntry>
        <c:idx val="5"/>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56357828563568E-2"/>
          <c:y val="4.5846370840833893E-2"/>
          <c:w val="0.90111529383368183"/>
          <c:h val="0.82076533361639237"/>
        </c:manualLayout>
      </c:layout>
      <c:barChart>
        <c:barDir val="col"/>
        <c:grouping val="clustered"/>
        <c:varyColors val="0"/>
        <c:ser>
          <c:idx val="0"/>
          <c:order val="0"/>
          <c:tx>
            <c:strRef>
              <c:f>'[Retirement Expectations vs Reality.xlsx]Figure 4'!$R$6</c:f>
              <c:strCache>
                <c:ptCount val="1"/>
                <c:pt idx="0">
                  <c:v>Density (%)</c:v>
                </c:pt>
              </c:strCache>
            </c:strRef>
          </c:tx>
          <c:spPr>
            <a:solidFill>
              <a:srgbClr val="005A8D"/>
            </a:solidFill>
            <a:ln>
              <a:noFill/>
            </a:ln>
            <a:effectLst/>
          </c:spPr>
          <c:invertIfNegative val="0"/>
          <c:dLbls>
            <c:dLbl>
              <c:idx val="8"/>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B98-4272-B917-78A149F4CA2B}"/>
                </c:ext>
              </c:extLst>
            </c:dLbl>
            <c:dLbl>
              <c:idx val="9"/>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6B98-4272-B917-78A149F4CA2B}"/>
                </c:ext>
              </c:extLst>
            </c:dLbl>
            <c:dLbl>
              <c:idx val="1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B98-4272-B917-78A149F4CA2B}"/>
                </c:ext>
              </c:extLst>
            </c:dLbl>
            <c:dLbl>
              <c:idx val="11"/>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6B98-4272-B917-78A149F4CA2B}"/>
                </c:ext>
              </c:extLst>
            </c:dLbl>
            <c:dLbl>
              <c:idx val="12"/>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6B98-4272-B917-78A149F4CA2B}"/>
                </c:ext>
              </c:extLst>
            </c:dLbl>
            <c:dLbl>
              <c:idx val="13"/>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6B98-4272-B917-78A149F4CA2B}"/>
                </c:ext>
              </c:extLst>
            </c:dLbl>
            <c:dLbl>
              <c:idx val="14"/>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6B98-4272-B917-78A149F4CA2B}"/>
                </c:ext>
              </c:extLst>
            </c:dLbl>
            <c:dLbl>
              <c:idx val="15"/>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6B98-4272-B917-78A149F4CA2B}"/>
                </c:ext>
              </c:extLst>
            </c:dLbl>
            <c:dLbl>
              <c:idx val="16"/>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6B98-4272-B917-78A149F4CA2B}"/>
                </c:ext>
              </c:extLst>
            </c:dLbl>
            <c:dLbl>
              <c:idx val="33"/>
              <c:delete val="1"/>
              <c:extLst>
                <c:ext xmlns:c15="http://schemas.microsoft.com/office/drawing/2012/chart" uri="{CE6537A1-D6FC-4f65-9D91-7224C49458BB}"/>
                <c:ext xmlns:c16="http://schemas.microsoft.com/office/drawing/2014/chart" uri="{C3380CC4-5D6E-409C-BE32-E72D297353CC}">
                  <c16:uniqueId val="{00000009-6B98-4272-B917-78A149F4CA2B}"/>
                </c:ext>
              </c:extLst>
            </c:dLbl>
            <c:dLbl>
              <c:idx val="34"/>
              <c:delete val="1"/>
              <c:extLst>
                <c:ext xmlns:c15="http://schemas.microsoft.com/office/drawing/2012/chart" uri="{CE6537A1-D6FC-4f65-9D91-7224C49458BB}"/>
                <c:ext xmlns:c16="http://schemas.microsoft.com/office/drawing/2014/chart" uri="{C3380CC4-5D6E-409C-BE32-E72D297353CC}">
                  <c16:uniqueId val="{0000000A-6B98-4272-B917-78A149F4CA2B}"/>
                </c:ext>
              </c:extLst>
            </c:dLbl>
            <c:spPr>
              <a:noFill/>
              <a:ln>
                <a:noFill/>
              </a:ln>
              <a:effectLst/>
            </c:spPr>
            <c:txPr>
              <a:bodyPr rot="2700000" spcFirstLastPara="1" vertOverflow="ellipsis" wrap="square" anchor="ctr" anchorCtr="1"/>
              <a:lstStyle/>
              <a:p>
                <a:pPr>
                  <a:defRPr sz="1000" b="0" i="0" u="none" strike="noStrike" kern="1200" baseline="0">
                    <a:solidFill>
                      <a:srgbClr val="000000"/>
                    </a:solidFill>
                    <a:latin typeface="AvenirNext LT Pro Regular" panose="020B0504020202020204" pitchFamily="34"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'[Retirement Expectations vs Reality.xlsx]Figure 4'!$S$5:$BA$5</c:f>
              <c:numCache>
                <c:formatCode>General</c:formatCode>
                <c:ptCount val="35"/>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84</c:v>
                </c:pt>
                <c:pt idx="34">
                  <c:v>85</c:v>
                </c:pt>
              </c:numCache>
            </c:numRef>
          </c:cat>
          <c:val>
            <c:numRef>
              <c:f>'[Retirement Expectations vs Reality.xlsx]Figure 4'!$S$6:$BA$6</c:f>
              <c:numCache>
                <c:formatCode>0.0%</c:formatCode>
                <c:ptCount val="35"/>
                <c:pt idx="0">
                  <c:v>2.9999999999999997E-4</c:v>
                </c:pt>
                <c:pt idx="1">
                  <c:v>4.4000000000000003E-3</c:v>
                </c:pt>
                <c:pt idx="2">
                  <c:v>1.0800000000000001E-2</c:v>
                </c:pt>
                <c:pt idx="3">
                  <c:v>1.3899999999999999E-2</c:v>
                </c:pt>
                <c:pt idx="4">
                  <c:v>2.23E-2</c:v>
                </c:pt>
                <c:pt idx="5">
                  <c:v>3.7600000000000001E-2</c:v>
                </c:pt>
                <c:pt idx="6">
                  <c:v>4.07E-2</c:v>
                </c:pt>
                <c:pt idx="7">
                  <c:v>4.4600000000000001E-2</c:v>
                </c:pt>
                <c:pt idx="8">
                  <c:v>5.04E-2</c:v>
                </c:pt>
                <c:pt idx="9">
                  <c:v>6.2300000000000001E-2</c:v>
                </c:pt>
                <c:pt idx="10">
                  <c:v>7.7799999999999994E-2</c:v>
                </c:pt>
                <c:pt idx="11">
                  <c:v>7.4200000000000002E-2</c:v>
                </c:pt>
                <c:pt idx="12">
                  <c:v>0.15190000000000001</c:v>
                </c:pt>
                <c:pt idx="13">
                  <c:v>0.09</c:v>
                </c:pt>
                <c:pt idx="14">
                  <c:v>5.6000000000000001E-2</c:v>
                </c:pt>
                <c:pt idx="15">
                  <c:v>7.7299999999999994E-2</c:v>
                </c:pt>
                <c:pt idx="16">
                  <c:v>4.8399999999999999E-2</c:v>
                </c:pt>
                <c:pt idx="17">
                  <c:v>2.6499999999999999E-2</c:v>
                </c:pt>
                <c:pt idx="18">
                  <c:v>2.18E-2</c:v>
                </c:pt>
                <c:pt idx="19">
                  <c:v>1.55E-2</c:v>
                </c:pt>
                <c:pt idx="20">
                  <c:v>1.9400000000000001E-2</c:v>
                </c:pt>
                <c:pt idx="21">
                  <c:v>1.18E-2</c:v>
                </c:pt>
                <c:pt idx="22">
                  <c:v>9.7999999999999997E-3</c:v>
                </c:pt>
                <c:pt idx="23">
                  <c:v>9.1999999999999998E-3</c:v>
                </c:pt>
                <c:pt idx="24">
                  <c:v>5.7000000000000002E-3</c:v>
                </c:pt>
                <c:pt idx="25">
                  <c:v>5.3E-3</c:v>
                </c:pt>
                <c:pt idx="26">
                  <c:v>4.1999999999999997E-3</c:v>
                </c:pt>
                <c:pt idx="27">
                  <c:v>3.0999999999999999E-3</c:v>
                </c:pt>
                <c:pt idx="28">
                  <c:v>2.2000000000000001E-3</c:v>
                </c:pt>
                <c:pt idx="29">
                  <c:v>4.4000000000000002E-4</c:v>
                </c:pt>
                <c:pt idx="30">
                  <c:v>8.5999999999999998E-4</c:v>
                </c:pt>
                <c:pt idx="31">
                  <c:v>6.4999999999999994E-5</c:v>
                </c:pt>
                <c:pt idx="32">
                  <c:v>6.2E-4</c:v>
                </c:pt>
                <c:pt idx="33">
                  <c:v>2.2000000000000001E-4</c:v>
                </c:pt>
                <c:pt idx="34">
                  <c:v>9.7999999999999997E-5</c:v>
                </c:pt>
              </c:numCache>
            </c:numRef>
          </c:val>
          <c:extLst>
            <c:ext xmlns:c16="http://schemas.microsoft.com/office/drawing/2014/chart" uri="{C3380CC4-5D6E-409C-BE32-E72D297353CC}">
              <c16:uniqueId val="{0000000B-6B98-4272-B917-78A149F4CA2B}"/>
            </c:ext>
          </c:extLst>
        </c:ser>
        <c:dLbls>
          <c:dLblPos val="outEnd"/>
          <c:showLegendKey val="0"/>
          <c:showVal val="1"/>
          <c:showCatName val="0"/>
          <c:showSerName val="0"/>
          <c:showPercent val="0"/>
          <c:showBubbleSize val="0"/>
        </c:dLbls>
        <c:gapWidth val="100"/>
        <c:overlap val="-24"/>
        <c:axId val="364921968"/>
        <c:axId val="432140640"/>
      </c:barChart>
      <c:catAx>
        <c:axId val="364921968"/>
        <c:scaling>
          <c:orientation val="minMax"/>
        </c:scaling>
        <c:delete val="0"/>
        <c:axPos val="b"/>
        <c:title>
          <c:tx>
            <c:rich>
              <a:bodyPr rot="0" spcFirstLastPara="1" vertOverflow="ellipsis" vert="horz" wrap="square" anchor="ctr" anchorCtr="1"/>
              <a:lstStyle/>
              <a:p>
                <a:pPr>
                  <a:defRPr sz="1400" b="1" i="0" u="none" strike="noStrike" kern="1200" baseline="0">
                    <a:solidFill>
                      <a:srgbClr val="000000"/>
                    </a:solidFill>
                    <a:latin typeface="AvenirNext LT Pro Regular" panose="020B0504020202020204" pitchFamily="34" charset="77"/>
                    <a:ea typeface="+mn-ea"/>
                    <a:cs typeface="+mn-cs"/>
                  </a:defRPr>
                </a:pPr>
                <a:r>
                  <a:rPr lang="en-US" sz="1400" b="1" dirty="0">
                    <a:latin typeface="Avenir Next LT Pro" panose="020B0504020202020204" pitchFamily="34" charset="0"/>
                  </a:rPr>
                  <a:t>Actual Retirement Age</a:t>
                </a:r>
              </a:p>
            </c:rich>
          </c:tx>
          <c:layout>
            <c:manualLayout>
              <c:xMode val="edge"/>
              <c:yMode val="edge"/>
              <c:x val="0.36412453609691203"/>
              <c:y val="0.93580897994633583"/>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AvenirNext LT Pro Regular" panose="020B0504020202020204" pitchFamily="34" charset="77"/>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000000"/>
                </a:solidFill>
                <a:latin typeface="AvenirNext LT Pro Regular" panose="020B0504020202020204" pitchFamily="34" charset="77"/>
                <a:ea typeface="+mn-ea"/>
                <a:cs typeface="+mn-cs"/>
              </a:defRPr>
            </a:pPr>
            <a:endParaRPr lang="en-US"/>
          </a:p>
        </c:txPr>
        <c:crossAx val="432140640"/>
        <c:crosses val="autoZero"/>
        <c:auto val="1"/>
        <c:lblAlgn val="ctr"/>
        <c:lblOffset val="100"/>
        <c:noMultiLvlLbl val="0"/>
      </c:catAx>
      <c:valAx>
        <c:axId val="432140640"/>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venirNext LT Pro Regular" panose="020B0504020202020204" pitchFamily="34" charset="77"/>
                <a:ea typeface="+mn-ea"/>
                <a:cs typeface="+mn-cs"/>
              </a:defRPr>
            </a:pPr>
            <a:endParaRPr lang="en-US"/>
          </a:p>
        </c:txPr>
        <c:crossAx val="36492196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000000"/>
          </a:solidFill>
          <a:latin typeface="AvenirNext LT Pro Regular" panose="020B0504020202020204" pitchFamily="34" charset="77"/>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577147384725559E-2"/>
          <c:y val="3.195819524190318E-2"/>
          <c:w val="0.93239349197387134"/>
          <c:h val="0.77914218553150827"/>
        </c:manualLayout>
      </c:layout>
      <c:barChart>
        <c:barDir val="col"/>
        <c:grouping val="clustered"/>
        <c:varyColors val="0"/>
        <c:ser>
          <c:idx val="0"/>
          <c:order val="0"/>
          <c:tx>
            <c:strRef>
              <c:f>'[Retirement Expectations vs Reality.xlsx]Figure 5'!$O$17</c:f>
              <c:strCache>
                <c:ptCount val="1"/>
                <c:pt idx="0">
                  <c:v>Frequency Density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'[Retirement Expectations vs Reality.xlsx]Figure 5'!$P$16:$BC$16</c:f>
              <c:numCache>
                <c:formatCode>General</c:formatCode>
                <c:ptCount val="40"/>
                <c:pt idx="0">
                  <c:v>-20</c:v>
                </c:pt>
                <c:pt idx="1">
                  <c:v>-19</c:v>
                </c:pt>
                <c:pt idx="2">
                  <c:v>-18</c:v>
                </c:pt>
                <c:pt idx="3">
                  <c:v>-17</c:v>
                </c:pt>
                <c:pt idx="4">
                  <c:v>-16</c:v>
                </c:pt>
                <c:pt idx="5">
                  <c:v>-15</c:v>
                </c:pt>
                <c:pt idx="6">
                  <c:v>-14</c:v>
                </c:pt>
                <c:pt idx="7">
                  <c:v>-13</c:v>
                </c:pt>
                <c:pt idx="8">
                  <c:v>-12</c:v>
                </c:pt>
                <c:pt idx="9">
                  <c:v>-11</c:v>
                </c:pt>
                <c:pt idx="10">
                  <c:v>-10</c:v>
                </c:pt>
                <c:pt idx="11">
                  <c:v>-9</c:v>
                </c:pt>
                <c:pt idx="12">
                  <c:v>-8</c:v>
                </c:pt>
                <c:pt idx="13">
                  <c:v>-7</c:v>
                </c:pt>
                <c:pt idx="14">
                  <c:v>-6</c:v>
                </c:pt>
                <c:pt idx="15">
                  <c:v>-5</c:v>
                </c:pt>
                <c:pt idx="16">
                  <c:v>-4</c:v>
                </c:pt>
                <c:pt idx="17">
                  <c:v>-3</c:v>
                </c:pt>
                <c:pt idx="18">
                  <c:v>-2</c:v>
                </c:pt>
                <c:pt idx="19">
                  <c:v>-1</c:v>
                </c:pt>
                <c:pt idx="20">
                  <c:v>0</c:v>
                </c:pt>
                <c:pt idx="21">
                  <c:v>1</c:v>
                </c:pt>
                <c:pt idx="22">
                  <c:v>2</c:v>
                </c:pt>
                <c:pt idx="23">
                  <c:v>3</c:v>
                </c:pt>
                <c:pt idx="24">
                  <c:v>4</c:v>
                </c:pt>
                <c:pt idx="25">
                  <c:v>5</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numCache>
            </c:numRef>
          </c:cat>
          <c:val>
            <c:numRef>
              <c:f>'[Retirement Expectations vs Reality.xlsx]Figure 5'!$P$17:$BC$17</c:f>
              <c:numCache>
                <c:formatCode>0.0%</c:formatCode>
                <c:ptCount val="40"/>
                <c:pt idx="0">
                  <c:v>7.3824769999999995E-4</c:v>
                </c:pt>
                <c:pt idx="1">
                  <c:v>1.2194001999999999E-3</c:v>
                </c:pt>
                <c:pt idx="2">
                  <c:v>9.7070199999999994E-4</c:v>
                </c:pt>
                <c:pt idx="3">
                  <c:v>9.7513669999999995E-4</c:v>
                </c:pt>
                <c:pt idx="4">
                  <c:v>2.0224257000000002E-3</c:v>
                </c:pt>
                <c:pt idx="5">
                  <c:v>1.9614198000000001E-3</c:v>
                </c:pt>
                <c:pt idx="6">
                  <c:v>3.2580062999999996E-3</c:v>
                </c:pt>
                <c:pt idx="7">
                  <c:v>3.9150490000000003E-3</c:v>
                </c:pt>
                <c:pt idx="8">
                  <c:v>7.4340985999999994E-3</c:v>
                </c:pt>
                <c:pt idx="9">
                  <c:v>7.2470056000000001E-3</c:v>
                </c:pt>
                <c:pt idx="10">
                  <c:v>1.171794E-2</c:v>
                </c:pt>
                <c:pt idx="11">
                  <c:v>1.9277047000000002E-2</c:v>
                </c:pt>
                <c:pt idx="12">
                  <c:v>2.1328957000000003E-2</c:v>
                </c:pt>
                <c:pt idx="13">
                  <c:v>2.9491412000000002E-2</c:v>
                </c:pt>
                <c:pt idx="14">
                  <c:v>3.2441511999999999E-2</c:v>
                </c:pt>
                <c:pt idx="15">
                  <c:v>4.3670565000000001E-2</c:v>
                </c:pt>
                <c:pt idx="16">
                  <c:v>5.9129284999999997E-2</c:v>
                </c:pt>
                <c:pt idx="17">
                  <c:v>9.6583234000000004E-2</c:v>
                </c:pt>
                <c:pt idx="18">
                  <c:v>7.7218334E-2</c:v>
                </c:pt>
                <c:pt idx="19">
                  <c:v>0.10974878</c:v>
                </c:pt>
                <c:pt idx="20">
                  <c:v>0.16098013000000003</c:v>
                </c:pt>
                <c:pt idx="21">
                  <c:v>8.5279152000000011E-2</c:v>
                </c:pt>
                <c:pt idx="22">
                  <c:v>5.3555688999999997E-2</c:v>
                </c:pt>
                <c:pt idx="23">
                  <c:v>5.3279304E-2</c:v>
                </c:pt>
                <c:pt idx="24">
                  <c:v>3.0327757E-2</c:v>
                </c:pt>
                <c:pt idx="25">
                  <c:v>2.2261904999999999E-2</c:v>
                </c:pt>
                <c:pt idx="26">
                  <c:v>1.6333298999999999E-2</c:v>
                </c:pt>
                <c:pt idx="27">
                  <c:v>1.0067422999999999E-2</c:v>
                </c:pt>
                <c:pt idx="28">
                  <c:v>1.0351239000000002E-2</c:v>
                </c:pt>
                <c:pt idx="29">
                  <c:v>5.4816678999999998E-3</c:v>
                </c:pt>
                <c:pt idx="30">
                  <c:v>5.7067546999999995E-3</c:v>
                </c:pt>
                <c:pt idx="31">
                  <c:v>5.5880987000000003E-3</c:v>
                </c:pt>
                <c:pt idx="32">
                  <c:v>4.1619494E-3</c:v>
                </c:pt>
                <c:pt idx="33">
                  <c:v>1.9940202000000001E-3</c:v>
                </c:pt>
                <c:pt idx="34">
                  <c:v>1.2857996999999998E-3</c:v>
                </c:pt>
                <c:pt idx="35">
                  <c:v>1.5551128E-3</c:v>
                </c:pt>
                <c:pt idx="36">
                  <c:v>1.0001863E-3</c:v>
                </c:pt>
                <c:pt idx="37">
                  <c:v>1.9907839999999999E-4</c:v>
                </c:pt>
                <c:pt idx="38">
                  <c:v>9.8112939999999999E-4</c:v>
                </c:pt>
                <c:pt idx="39">
                  <c:v>1.490865E-4</c:v>
                </c:pt>
              </c:numCache>
            </c:numRef>
          </c:val>
          <c:extLst>
            <c:ext xmlns:c16="http://schemas.microsoft.com/office/drawing/2014/chart" uri="{C3380CC4-5D6E-409C-BE32-E72D297353CC}">
              <c16:uniqueId val="{00000000-FA3B-4868-8A9A-E79B33DFFD03}"/>
            </c:ext>
          </c:extLst>
        </c:ser>
        <c:dLbls>
          <c:dLblPos val="outEnd"/>
          <c:showLegendKey val="0"/>
          <c:showVal val="1"/>
          <c:showCatName val="0"/>
          <c:showSerName val="0"/>
          <c:showPercent val="0"/>
          <c:showBubbleSize val="0"/>
        </c:dLbls>
        <c:gapWidth val="100"/>
        <c:overlap val="-24"/>
        <c:axId val="1466570432"/>
        <c:axId val="1020897552"/>
      </c:barChart>
      <c:catAx>
        <c:axId val="146657043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b="1"/>
                  <a:t>Actual Minus Expected Age Differences</a:t>
                </a:r>
              </a:p>
            </c:rich>
          </c:tx>
          <c:layout>
            <c:manualLayout>
              <c:xMode val="edge"/>
              <c:yMode val="edge"/>
              <c:x val="0.41489034750729925"/>
              <c:y val="0.8829032090852337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0897552"/>
        <c:crosses val="autoZero"/>
        <c:auto val="1"/>
        <c:lblAlgn val="ctr"/>
        <c:lblOffset val="100"/>
        <c:noMultiLvlLbl val="0"/>
      </c:catAx>
      <c:valAx>
        <c:axId val="1020897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Frequency Density (%)</a:t>
                </a:r>
              </a:p>
            </c:rich>
          </c:tx>
          <c:layout>
            <c:manualLayout>
              <c:xMode val="edge"/>
              <c:yMode val="edge"/>
              <c:x val="1.1544993543983731E-3"/>
              <c:y val="0.26175240980011677"/>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6570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5200787745321547"/>
          <c:y val="0.93460329474666359"/>
          <c:w val="0.15265922253805334"/>
          <c:h val="6.53967052533363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000" b="0" dirty="0"/>
              <a:t>Average Planned and Expected Retirement Age Trends</a:t>
            </a:r>
          </a:p>
        </c:rich>
      </c:tx>
      <c:layout>
        <c:manualLayout>
          <c:xMode val="edge"/>
          <c:yMode val="edge"/>
          <c:x val="0.22346914378486593"/>
          <c:y val="1.327865385816777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902614084882136E-2"/>
          <c:y val="0.1143133333301119"/>
          <c:w val="0.93090660902729028"/>
          <c:h val="0.65495536807985377"/>
        </c:manualLayout>
      </c:layout>
      <c:lineChart>
        <c:grouping val="standard"/>
        <c:varyColors val="0"/>
        <c:ser>
          <c:idx val="0"/>
          <c:order val="0"/>
          <c:tx>
            <c:v>Plan to stop working</c:v>
          </c:tx>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tx>
                <c:rich>
                  <a:bodyPr/>
                  <a:lstStyle/>
                  <a:p>
                    <a:fld id="{3517D189-D9AA-6442-A32B-BF4CA3F5FAD7}"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C2-417A-B659-3246DF25E2B6}"/>
                </c:ext>
              </c:extLst>
            </c:dLbl>
            <c:dLbl>
              <c:idx val="1"/>
              <c:tx>
                <c:rich>
                  <a:bodyPr/>
                  <a:lstStyle/>
                  <a:p>
                    <a:fld id="{5B7C81AF-C39C-344B-A156-69606B3A3473}"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C2-417A-B659-3246DF25E2B6}"/>
                </c:ext>
              </c:extLst>
            </c:dLbl>
            <c:dLbl>
              <c:idx val="2"/>
              <c:tx>
                <c:rich>
                  <a:bodyPr/>
                  <a:lstStyle/>
                  <a:p>
                    <a:fld id="{02DC0FF8-FE62-F149-B001-963265C3BAC4}"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C2-417A-B659-3246DF25E2B6}"/>
                </c:ext>
              </c:extLst>
            </c:dLbl>
            <c:dLbl>
              <c:idx val="3"/>
              <c:tx>
                <c:rich>
                  <a:bodyPr/>
                  <a:lstStyle/>
                  <a:p>
                    <a:fld id="{86FA7E02-1D9A-1C48-82D6-F529DE0A9CA2}"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C2-417A-B659-3246DF25E2B6}"/>
                </c:ext>
              </c:extLst>
            </c:dLbl>
            <c:dLbl>
              <c:idx val="4"/>
              <c:tx>
                <c:rich>
                  <a:bodyPr/>
                  <a:lstStyle/>
                  <a:p>
                    <a:fld id="{8788BA96-C803-8745-B40F-F1BE52C1BC78}"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0C2-417A-B659-3246DF25E2B6}"/>
                </c:ext>
              </c:extLst>
            </c:dLbl>
            <c:dLbl>
              <c:idx val="5"/>
              <c:tx>
                <c:rich>
                  <a:bodyPr/>
                  <a:lstStyle/>
                  <a:p>
                    <a:fld id="{CDEE63F9-5352-B546-B137-4431619E2F89}"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0C2-417A-B659-3246DF25E2B6}"/>
                </c:ext>
              </c:extLst>
            </c:dLbl>
            <c:dLbl>
              <c:idx val="6"/>
              <c:tx>
                <c:rich>
                  <a:bodyPr/>
                  <a:lstStyle/>
                  <a:p>
                    <a:fld id="{98551610-59ED-7F48-834A-122F14F7EF74}"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0C2-417A-B659-3246DF25E2B6}"/>
                </c:ext>
              </c:extLst>
            </c:dLbl>
            <c:dLbl>
              <c:idx val="7"/>
              <c:tx>
                <c:rich>
                  <a:bodyPr/>
                  <a:lstStyle/>
                  <a:p>
                    <a:fld id="{D5FBE63F-F73C-0941-AA6B-57D21F55D4D9}"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0C2-417A-B659-3246DF25E2B6}"/>
                </c:ext>
              </c:extLst>
            </c:dLbl>
            <c:dLbl>
              <c:idx val="8"/>
              <c:tx>
                <c:rich>
                  <a:bodyPr/>
                  <a:lstStyle/>
                  <a:p>
                    <a:fld id="{D068EE38-E4A8-6A4C-A9FB-11943785AE1E}"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0C2-417A-B659-3246DF25E2B6}"/>
                </c:ext>
              </c:extLst>
            </c:dLbl>
            <c:dLbl>
              <c:idx val="9"/>
              <c:tx>
                <c:rich>
                  <a:bodyPr/>
                  <a:lstStyle/>
                  <a:p>
                    <a:fld id="{91AD74DD-5C78-8F44-B489-EF77099F263C}"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0C2-417A-B659-3246DF25E2B6}"/>
                </c:ext>
              </c:extLst>
            </c:dLbl>
            <c:dLbl>
              <c:idx val="10"/>
              <c:tx>
                <c:rich>
                  <a:bodyPr/>
                  <a:lstStyle/>
                  <a:p>
                    <a:fld id="{4D7661B3-5D34-A24D-8951-1579F95B6519}"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60C2-417A-B659-3246DF25E2B6}"/>
                </c:ext>
              </c:extLst>
            </c:dLbl>
            <c:dLbl>
              <c:idx val="11"/>
              <c:tx>
                <c:rich>
                  <a:bodyPr/>
                  <a:lstStyle/>
                  <a:p>
                    <a:fld id="{EFBB897E-A551-F446-A251-93A71FE5D039}"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0C2-417A-B659-3246DF25E2B6}"/>
                </c:ext>
              </c:extLst>
            </c:dLbl>
            <c:dLbl>
              <c:idx val="12"/>
              <c:tx>
                <c:rich>
                  <a:bodyPr/>
                  <a:lstStyle/>
                  <a:p>
                    <a:fld id="{303F18B3-B43F-7140-A51B-2FF9E5C44095}"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0C2-417A-B659-3246DF25E2B6}"/>
                </c:ext>
              </c:extLst>
            </c:dLbl>
            <c:dLbl>
              <c:idx val="13"/>
              <c:tx>
                <c:rich>
                  <a:bodyPr/>
                  <a:lstStyle/>
                  <a:p>
                    <a:fld id="{CA1C01E6-B868-5643-8B3B-9EA5B713CFC1}"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0C2-417A-B659-3246DF25E2B6}"/>
                </c:ext>
              </c:extLst>
            </c:dLbl>
            <c:dLbl>
              <c:idx val="14"/>
              <c:tx>
                <c:rich>
                  <a:bodyPr/>
                  <a:lstStyle/>
                  <a:p>
                    <a:fld id="{35AAD1CC-F2A6-D74E-9659-2C6CF678B60B}" type="VALUE">
                      <a:rPr lang="en-US">
                        <a:latin typeface="AvenirNext LT Pro Regular" panose="020B0504020202020204" pitchFamily="34" charset="77"/>
                      </a:rPr>
                      <a:pPr/>
                      <a:t>[VALUE]</a:t>
                    </a:fld>
                    <a:endParaRPr lang="en-US"/>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60C2-417A-B659-3246DF25E2B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ln>
              <a:effectLst/>
            </c:spPr>
            <c:trendlineType val="linear"/>
            <c:dispRSqr val="0"/>
            <c:dispEq val="0"/>
          </c:trendline>
          <c:cat>
            <c:numRef>
              <c:f>'Rand_Think&amp;Plan'!$C$2:$Q$2</c:f>
              <c:numCache>
                <c:formatCode>General</c:formatCode>
                <c:ptCount val="15"/>
                <c:pt idx="0">
                  <c:v>1992</c:v>
                </c:pt>
                <c:pt idx="1">
                  <c:v>1994</c:v>
                </c:pt>
                <c:pt idx="2">
                  <c:v>1996</c:v>
                </c:pt>
                <c:pt idx="3">
                  <c:v>1998</c:v>
                </c:pt>
                <c:pt idx="4">
                  <c:v>2000</c:v>
                </c:pt>
                <c:pt idx="5">
                  <c:v>2002</c:v>
                </c:pt>
                <c:pt idx="6">
                  <c:v>2004</c:v>
                </c:pt>
                <c:pt idx="7">
                  <c:v>2006</c:v>
                </c:pt>
                <c:pt idx="8">
                  <c:v>2008</c:v>
                </c:pt>
                <c:pt idx="9">
                  <c:v>2010</c:v>
                </c:pt>
                <c:pt idx="10">
                  <c:v>2012</c:v>
                </c:pt>
                <c:pt idx="11">
                  <c:v>2014</c:v>
                </c:pt>
                <c:pt idx="12">
                  <c:v>2016</c:v>
                </c:pt>
                <c:pt idx="13">
                  <c:v>2018</c:v>
                </c:pt>
                <c:pt idx="14">
                  <c:v>2020</c:v>
                </c:pt>
              </c:numCache>
            </c:numRef>
          </c:cat>
          <c:val>
            <c:numRef>
              <c:f>'Rand_Think&amp;Plan'!$C$5:$Q$5</c:f>
              <c:numCache>
                <c:formatCode>0.00</c:formatCode>
                <c:ptCount val="15"/>
                <c:pt idx="0">
                  <c:v>61.712829999999997</c:v>
                </c:pt>
                <c:pt idx="1">
                  <c:v>62.023339999999997</c:v>
                </c:pt>
                <c:pt idx="2">
                  <c:v>62.87744</c:v>
                </c:pt>
                <c:pt idx="3">
                  <c:v>62.994329999999998</c:v>
                </c:pt>
                <c:pt idx="4">
                  <c:v>63.711010000000002</c:v>
                </c:pt>
                <c:pt idx="5">
                  <c:v>64.267769999999999</c:v>
                </c:pt>
                <c:pt idx="6">
                  <c:v>64.058440000000004</c:v>
                </c:pt>
                <c:pt idx="7">
                  <c:v>65.326340000000002</c:v>
                </c:pt>
                <c:pt idx="8">
                  <c:v>65.762540000000001</c:v>
                </c:pt>
                <c:pt idx="9">
                  <c:v>64.967150000000004</c:v>
                </c:pt>
                <c:pt idx="10">
                  <c:v>65.340459999999993</c:v>
                </c:pt>
                <c:pt idx="11">
                  <c:v>65.899429999999995</c:v>
                </c:pt>
                <c:pt idx="12">
                  <c:v>65.593440000000001</c:v>
                </c:pt>
                <c:pt idx="13">
                  <c:v>65.968279999999993</c:v>
                </c:pt>
                <c:pt idx="14">
                  <c:v>66.400000000000006</c:v>
                </c:pt>
              </c:numCache>
            </c:numRef>
          </c:val>
          <c:smooth val="0"/>
          <c:extLst>
            <c:ext xmlns:c16="http://schemas.microsoft.com/office/drawing/2014/chart" uri="{C3380CC4-5D6E-409C-BE32-E72D297353CC}">
              <c16:uniqueId val="{00000010-60C2-417A-B659-3246DF25E2B6}"/>
            </c:ext>
          </c:extLst>
        </c:ser>
        <c:ser>
          <c:idx val="1"/>
          <c:order val="1"/>
          <c:tx>
            <c:v>Think will stop working</c:v>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tx>
                <c:rich>
                  <a:bodyPr/>
                  <a:lstStyle/>
                  <a:p>
                    <a:fld id="{776419F8-923B-6E49-9940-023F0428AC2C}"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0C2-417A-B659-3246DF25E2B6}"/>
                </c:ext>
              </c:extLst>
            </c:dLbl>
            <c:dLbl>
              <c:idx val="2"/>
              <c:tx>
                <c:rich>
                  <a:bodyPr/>
                  <a:lstStyle/>
                  <a:p>
                    <a:fld id="{1653CA7F-FA81-F14B-90B2-250CF562386C}"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60C2-417A-B659-3246DF25E2B6}"/>
                </c:ext>
              </c:extLst>
            </c:dLbl>
            <c:dLbl>
              <c:idx val="3"/>
              <c:tx>
                <c:rich>
                  <a:bodyPr/>
                  <a:lstStyle/>
                  <a:p>
                    <a:fld id="{5CA0A666-B32E-A24A-9191-D875C9EDA08D}"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0C2-417A-B659-3246DF25E2B6}"/>
                </c:ext>
              </c:extLst>
            </c:dLbl>
            <c:dLbl>
              <c:idx val="4"/>
              <c:tx>
                <c:rich>
                  <a:bodyPr/>
                  <a:lstStyle/>
                  <a:p>
                    <a:fld id="{CFD3C081-09C1-8540-AA7B-8CC559591950}"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60C2-417A-B659-3246DF25E2B6}"/>
                </c:ext>
              </c:extLst>
            </c:dLbl>
            <c:dLbl>
              <c:idx val="5"/>
              <c:tx>
                <c:rich>
                  <a:bodyPr/>
                  <a:lstStyle/>
                  <a:p>
                    <a:fld id="{A287933A-E888-E041-A8C6-807F8FAB2A79}"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60C2-417A-B659-3246DF25E2B6}"/>
                </c:ext>
              </c:extLst>
            </c:dLbl>
            <c:dLbl>
              <c:idx val="6"/>
              <c:tx>
                <c:rich>
                  <a:bodyPr/>
                  <a:lstStyle/>
                  <a:p>
                    <a:fld id="{A22ED3C3-482A-CE42-A5E6-BEA89B2B8BB3}"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60C2-417A-B659-3246DF25E2B6}"/>
                </c:ext>
              </c:extLst>
            </c:dLbl>
            <c:dLbl>
              <c:idx val="7"/>
              <c:tx>
                <c:rich>
                  <a:bodyPr/>
                  <a:lstStyle/>
                  <a:p>
                    <a:fld id="{6F91339D-7F16-F247-AC9A-C4D2569BC223}"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60C2-417A-B659-3246DF25E2B6}"/>
                </c:ext>
              </c:extLst>
            </c:dLbl>
            <c:dLbl>
              <c:idx val="8"/>
              <c:tx>
                <c:rich>
                  <a:bodyPr/>
                  <a:lstStyle/>
                  <a:p>
                    <a:fld id="{9DE1EAF7-23E7-5140-906F-57C4A3C3C1E8}"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60C2-417A-B659-3246DF25E2B6}"/>
                </c:ext>
              </c:extLst>
            </c:dLbl>
            <c:dLbl>
              <c:idx val="9"/>
              <c:tx>
                <c:rich>
                  <a:bodyPr/>
                  <a:lstStyle/>
                  <a:p>
                    <a:fld id="{963D404B-DFDA-0C42-A73B-FCF2FAEF6E1E}"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60C2-417A-B659-3246DF25E2B6}"/>
                </c:ext>
              </c:extLst>
            </c:dLbl>
            <c:dLbl>
              <c:idx val="10"/>
              <c:tx>
                <c:rich>
                  <a:bodyPr/>
                  <a:lstStyle/>
                  <a:p>
                    <a:fld id="{FF3386A1-8084-304C-B700-BB4D3B094FFF}"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60C2-417A-B659-3246DF25E2B6}"/>
                </c:ext>
              </c:extLst>
            </c:dLbl>
            <c:dLbl>
              <c:idx val="11"/>
              <c:tx>
                <c:rich>
                  <a:bodyPr/>
                  <a:lstStyle/>
                  <a:p>
                    <a:fld id="{0DDB9F34-C3CD-F948-8818-7A07D21FF7C2}"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60C2-417A-B659-3246DF25E2B6}"/>
                </c:ext>
              </c:extLst>
            </c:dLbl>
            <c:dLbl>
              <c:idx val="12"/>
              <c:tx>
                <c:rich>
                  <a:bodyPr/>
                  <a:lstStyle/>
                  <a:p>
                    <a:fld id="{158270F6-08AF-EE4A-941A-7FADEBA80366}"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60C2-417A-B659-3246DF25E2B6}"/>
                </c:ext>
              </c:extLst>
            </c:dLbl>
            <c:dLbl>
              <c:idx val="13"/>
              <c:tx>
                <c:rich>
                  <a:bodyPr/>
                  <a:lstStyle/>
                  <a:p>
                    <a:fld id="{1394E442-D6AD-E04B-BB67-DACA903C98B5}"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60C2-417A-B659-3246DF25E2B6}"/>
                </c:ext>
              </c:extLst>
            </c:dLbl>
            <c:dLbl>
              <c:idx val="14"/>
              <c:tx>
                <c:rich>
                  <a:bodyPr/>
                  <a:lstStyle/>
                  <a:p>
                    <a:fld id="{EA3ABB21-8B54-1840-BE63-525C6B9EFB00}" type="VALUE">
                      <a:rPr lang="en-US">
                        <a:latin typeface="AvenirNext LT Pro Regular" panose="020B0504020202020204" pitchFamily="34" charset="77"/>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60C2-417A-B659-3246DF25E2B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ln>
              <a:effectLst/>
            </c:spPr>
            <c:trendlineType val="linear"/>
            <c:dispRSqr val="0"/>
            <c:dispEq val="0"/>
          </c:trendline>
          <c:cat>
            <c:numRef>
              <c:f>'Rand_Think&amp;Plan'!$C$2:$Q$2</c:f>
              <c:numCache>
                <c:formatCode>General</c:formatCode>
                <c:ptCount val="15"/>
                <c:pt idx="0">
                  <c:v>1992</c:v>
                </c:pt>
                <c:pt idx="1">
                  <c:v>1994</c:v>
                </c:pt>
                <c:pt idx="2">
                  <c:v>1996</c:v>
                </c:pt>
                <c:pt idx="3">
                  <c:v>1998</c:v>
                </c:pt>
                <c:pt idx="4">
                  <c:v>2000</c:v>
                </c:pt>
                <c:pt idx="5">
                  <c:v>2002</c:v>
                </c:pt>
                <c:pt idx="6">
                  <c:v>2004</c:v>
                </c:pt>
                <c:pt idx="7">
                  <c:v>2006</c:v>
                </c:pt>
                <c:pt idx="8">
                  <c:v>2008</c:v>
                </c:pt>
                <c:pt idx="9">
                  <c:v>2010</c:v>
                </c:pt>
                <c:pt idx="10">
                  <c:v>2012</c:v>
                </c:pt>
                <c:pt idx="11">
                  <c:v>2014</c:v>
                </c:pt>
                <c:pt idx="12">
                  <c:v>2016</c:v>
                </c:pt>
                <c:pt idx="13">
                  <c:v>2018</c:v>
                </c:pt>
                <c:pt idx="14">
                  <c:v>2020</c:v>
                </c:pt>
              </c:numCache>
            </c:numRef>
          </c:cat>
          <c:val>
            <c:numRef>
              <c:f>'Rand_Think&amp;Plan'!$S$5:$AG$5</c:f>
              <c:numCache>
                <c:formatCode>General</c:formatCode>
                <c:ptCount val="15"/>
                <c:pt idx="0" formatCode="0.00">
                  <c:v>63.207160000000002</c:v>
                </c:pt>
                <c:pt idx="2" formatCode="0.00">
                  <c:v>64.043379999999999</c:v>
                </c:pt>
                <c:pt idx="3" formatCode="0.00">
                  <c:v>64.709370000000007</c:v>
                </c:pt>
                <c:pt idx="4" formatCode="0.00">
                  <c:v>65.397440000000003</c:v>
                </c:pt>
                <c:pt idx="5" formatCode="0.00">
                  <c:v>66.446979999999996</c:v>
                </c:pt>
                <c:pt idx="6" formatCode="0.00">
                  <c:v>66.017340000000004</c:v>
                </c:pt>
                <c:pt idx="7" formatCode="0.00">
                  <c:v>67.051249999999996</c:v>
                </c:pt>
                <c:pt idx="8" formatCode="0.00">
                  <c:v>67.588520000000003</c:v>
                </c:pt>
                <c:pt idx="9" formatCode="0.00">
                  <c:v>67.224429999999998</c:v>
                </c:pt>
                <c:pt idx="10" formatCode="0.00">
                  <c:v>67.727000000000004</c:v>
                </c:pt>
                <c:pt idx="11" formatCode="0.00">
                  <c:v>68.234039999999993</c:v>
                </c:pt>
                <c:pt idx="12" formatCode="0.00">
                  <c:v>67.364050000000006</c:v>
                </c:pt>
                <c:pt idx="13" formatCode="0.00">
                  <c:v>67.910839999999993</c:v>
                </c:pt>
                <c:pt idx="14" formatCode="0.00">
                  <c:v>69.2</c:v>
                </c:pt>
              </c:numCache>
            </c:numRef>
          </c:val>
          <c:smooth val="0"/>
          <c:extLst>
            <c:ext xmlns:c16="http://schemas.microsoft.com/office/drawing/2014/chart" uri="{C3380CC4-5D6E-409C-BE32-E72D297353CC}">
              <c16:uniqueId val="{00000020-60C2-417A-B659-3246DF25E2B6}"/>
            </c:ext>
          </c:extLst>
        </c:ser>
        <c:dLbls>
          <c:dLblPos val="r"/>
          <c:showLegendKey val="0"/>
          <c:showVal val="1"/>
          <c:showCatName val="0"/>
          <c:showSerName val="0"/>
          <c:showPercent val="0"/>
          <c:showBubbleSize val="0"/>
        </c:dLbls>
        <c:smooth val="0"/>
        <c:axId val="947491487"/>
        <c:axId val="921217568"/>
      </c:lineChart>
      <c:catAx>
        <c:axId val="947491487"/>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HRS Survey Years</a:t>
                </a:r>
              </a:p>
            </c:rich>
          </c:tx>
          <c:layout>
            <c:manualLayout>
              <c:xMode val="edge"/>
              <c:yMode val="edge"/>
              <c:x val="0.46954698959990537"/>
              <c:y val="0.851539944830852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1217568"/>
        <c:crosses val="autoZero"/>
        <c:auto val="1"/>
        <c:lblAlgn val="ctr"/>
        <c:lblOffset val="100"/>
        <c:noMultiLvlLbl val="0"/>
      </c:catAx>
      <c:valAx>
        <c:axId val="92121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a:t>Retirement Ages</a:t>
                </a:r>
              </a:p>
            </c:rich>
          </c:tx>
          <c:layout>
            <c:manualLayout>
              <c:xMode val="edge"/>
              <c:yMode val="edge"/>
              <c:x val="0"/>
              <c:y val="0.29642041031504002"/>
            </c:manualLayout>
          </c:layout>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749148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440" b="1" i="0" u="none" strike="noStrike" kern="1200" spc="0" baseline="0">
                <a:solidFill>
                  <a:srgbClr val="000000"/>
                </a:solidFill>
                <a:latin typeface="+mn-lt"/>
                <a:ea typeface="+mn-ea"/>
                <a:cs typeface="+mn-cs"/>
              </a:defRPr>
            </a:pPr>
            <a:r>
              <a:rPr lang="en-US" b="1" dirty="0">
                <a:latin typeface="Avenir Next LT Pro" panose="020B0504020202020204" pitchFamily="34" charset="0"/>
              </a:rPr>
              <a:t>Average Expected Retirement Age by Month and Respondent Age Group</a:t>
            </a:r>
          </a:p>
        </c:rich>
      </c:tx>
      <c:overlay val="0"/>
      <c:spPr>
        <a:noFill/>
        <a:ln>
          <a:noFill/>
        </a:ln>
        <a:effectLst/>
      </c:spPr>
      <c:txPr>
        <a:bodyPr rot="0" spcFirstLastPara="1" vertOverflow="ellipsis" vert="horz" wrap="square" anchor="ctr" anchorCtr="1"/>
        <a:lstStyle/>
        <a:p>
          <a:pPr algn="ctr" rtl="0">
            <a:defRPr sz="1440" b="1" i="0" u="none" strike="noStrike" kern="1200" spc="0" baseline="0">
              <a:solidFill>
                <a:srgbClr val="000000"/>
              </a:solidFill>
              <a:latin typeface="+mn-lt"/>
              <a:ea typeface="+mn-ea"/>
              <a:cs typeface="+mn-cs"/>
            </a:defRPr>
          </a:pPr>
          <a:endParaRPr lang="en-US"/>
        </a:p>
      </c:txPr>
    </c:title>
    <c:autoTitleDeleted val="0"/>
    <c:plotArea>
      <c:layout/>
      <c:scatterChart>
        <c:scatterStyle val="smoothMarker"/>
        <c:varyColors val="0"/>
        <c:ser>
          <c:idx val="0"/>
          <c:order val="0"/>
          <c:tx>
            <c:strRef>
              <c:f>combined2!$Z$11</c:f>
              <c:strCache>
                <c:ptCount val="1"/>
                <c:pt idx="0">
                  <c:v>45-49</c:v>
                </c:pt>
              </c:strCache>
            </c:strRef>
          </c:tx>
          <c:spPr>
            <a:ln w="19050" cap="rnd">
              <a:solidFill>
                <a:srgbClr val="1E3765"/>
              </a:solidFill>
              <a:round/>
            </a:ln>
            <a:effectLst/>
          </c:spPr>
          <c:marker>
            <c:symbol val="none"/>
          </c:marker>
          <c:xVal>
            <c:numRef>
              <c:f>combined2!$Y$12:$Y$52</c:f>
              <c:numCache>
                <c:formatCode>m/d/yyyy</c:formatCode>
                <c:ptCount val="41"/>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numCache>
            </c:numRef>
          </c:xVal>
          <c:yVal>
            <c:numRef>
              <c:f>combined2!$Z$12:$Z$52</c:f>
              <c:numCache>
                <c:formatCode>General</c:formatCode>
                <c:ptCount val="41"/>
                <c:pt idx="0">
                  <c:v>63.588957055214721</c:v>
                </c:pt>
                <c:pt idx="1">
                  <c:v>63.30708661417323</c:v>
                </c:pt>
                <c:pt idx="2">
                  <c:v>64.178899082568805</c:v>
                </c:pt>
                <c:pt idx="3">
                  <c:v>64.421052631578945</c:v>
                </c:pt>
                <c:pt idx="4">
                  <c:v>63.57692307692308</c:v>
                </c:pt>
                <c:pt idx="5">
                  <c:v>63.487084870848712</c:v>
                </c:pt>
                <c:pt idx="6">
                  <c:v>63.496212121212125</c:v>
                </c:pt>
                <c:pt idx="7">
                  <c:v>63.120822622107973</c:v>
                </c:pt>
                <c:pt idx="8">
                  <c:v>63.375389408099686</c:v>
                </c:pt>
                <c:pt idx="9">
                  <c:v>63.377666248431616</c:v>
                </c:pt>
                <c:pt idx="10">
                  <c:v>63.280387770320658</c:v>
                </c:pt>
                <c:pt idx="11">
                  <c:v>63.072625698324025</c:v>
                </c:pt>
                <c:pt idx="12">
                  <c:v>62.50053533190578</c:v>
                </c:pt>
                <c:pt idx="13">
                  <c:v>63.074613284804364</c:v>
                </c:pt>
                <c:pt idx="14">
                  <c:v>63.403441682600381</c:v>
                </c:pt>
                <c:pt idx="15">
                  <c:v>63.382819794584499</c:v>
                </c:pt>
                <c:pt idx="16">
                  <c:v>63.308734939759034</c:v>
                </c:pt>
                <c:pt idx="17">
                  <c:v>63.104125736738702</c:v>
                </c:pt>
                <c:pt idx="18">
                  <c:v>64.152189519023693</c:v>
                </c:pt>
                <c:pt idx="19">
                  <c:v>63.759649122807019</c:v>
                </c:pt>
                <c:pt idx="20">
                  <c:v>64.524000000000001</c:v>
                </c:pt>
                <c:pt idx="21">
                  <c:v>64.099999999999994</c:v>
                </c:pt>
                <c:pt idx="22">
                  <c:v>63.425133689839569</c:v>
                </c:pt>
                <c:pt idx="23">
                  <c:v>63.238636363636367</c:v>
                </c:pt>
                <c:pt idx="24">
                  <c:v>63.195209580838323</c:v>
                </c:pt>
                <c:pt idx="25">
                  <c:v>63.093623890234056</c:v>
                </c:pt>
                <c:pt idx="26">
                  <c:v>64.111111111111114</c:v>
                </c:pt>
                <c:pt idx="27">
                  <c:v>62.830258302583026</c:v>
                </c:pt>
                <c:pt idx="28">
                  <c:v>63.451942740286299</c:v>
                </c:pt>
                <c:pt idx="29">
                  <c:v>63.137693631669535</c:v>
                </c:pt>
                <c:pt idx="30">
                  <c:v>63.766578249336867</c:v>
                </c:pt>
                <c:pt idx="31">
                  <c:v>63.454545454545453</c:v>
                </c:pt>
                <c:pt idx="32">
                  <c:v>63.216306156405992</c:v>
                </c:pt>
                <c:pt idx="33">
                  <c:v>63.08809891808346</c:v>
                </c:pt>
                <c:pt idx="34">
                  <c:v>63.671388101983005</c:v>
                </c:pt>
                <c:pt idx="35">
                  <c:v>63.37676056338028</c:v>
                </c:pt>
                <c:pt idx="36">
                  <c:v>63.70245398773006</c:v>
                </c:pt>
                <c:pt idx="37">
                  <c:v>63.462006079027354</c:v>
                </c:pt>
                <c:pt idx="38">
                  <c:v>63.333333333333336</c:v>
                </c:pt>
                <c:pt idx="39">
                  <c:v>62.853448275862071</c:v>
                </c:pt>
                <c:pt idx="40">
                  <c:v>63.466275659824049</c:v>
                </c:pt>
              </c:numCache>
            </c:numRef>
          </c:yVal>
          <c:smooth val="1"/>
          <c:extLst>
            <c:ext xmlns:c16="http://schemas.microsoft.com/office/drawing/2014/chart" uri="{C3380CC4-5D6E-409C-BE32-E72D297353CC}">
              <c16:uniqueId val="{00000000-8112-4C10-B38C-443E4C3938C0}"/>
            </c:ext>
          </c:extLst>
        </c:ser>
        <c:ser>
          <c:idx val="1"/>
          <c:order val="1"/>
          <c:tx>
            <c:strRef>
              <c:f>combined2!$AA$11</c:f>
              <c:strCache>
                <c:ptCount val="1"/>
                <c:pt idx="0">
                  <c:v>50-54</c:v>
                </c:pt>
              </c:strCache>
            </c:strRef>
          </c:tx>
          <c:spPr>
            <a:ln w="19050" cap="rnd">
              <a:solidFill>
                <a:srgbClr val="1592D1"/>
              </a:solidFill>
              <a:round/>
            </a:ln>
            <a:effectLst/>
          </c:spPr>
          <c:marker>
            <c:symbol val="none"/>
          </c:marker>
          <c:xVal>
            <c:numRef>
              <c:f>combined2!$Y$12:$Y$52</c:f>
              <c:numCache>
                <c:formatCode>m/d/yyyy</c:formatCode>
                <c:ptCount val="41"/>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numCache>
            </c:numRef>
          </c:xVal>
          <c:yVal>
            <c:numRef>
              <c:f>combined2!$AA$12:$AA$52</c:f>
              <c:numCache>
                <c:formatCode>General</c:formatCode>
                <c:ptCount val="41"/>
                <c:pt idx="0">
                  <c:v>63.18181818181818</c:v>
                </c:pt>
                <c:pt idx="1">
                  <c:v>63.017751479289942</c:v>
                </c:pt>
                <c:pt idx="2">
                  <c:v>63.060913705583758</c:v>
                </c:pt>
                <c:pt idx="3">
                  <c:v>63.96153846153846</c:v>
                </c:pt>
                <c:pt idx="4">
                  <c:v>63.458252427184469</c:v>
                </c:pt>
                <c:pt idx="5">
                  <c:v>62.887005649717516</c:v>
                </c:pt>
                <c:pt idx="6">
                  <c:v>63.294307196562833</c:v>
                </c:pt>
                <c:pt idx="7">
                  <c:v>63.043383947939262</c:v>
                </c:pt>
                <c:pt idx="8">
                  <c:v>63.637220259128384</c:v>
                </c:pt>
                <c:pt idx="9">
                  <c:v>63.034883720930232</c:v>
                </c:pt>
                <c:pt idx="10">
                  <c:v>62.99438202247191</c:v>
                </c:pt>
                <c:pt idx="11">
                  <c:v>63.291525423728814</c:v>
                </c:pt>
                <c:pt idx="12">
                  <c:v>63.013963963963967</c:v>
                </c:pt>
                <c:pt idx="13">
                  <c:v>63.351408450704227</c:v>
                </c:pt>
                <c:pt idx="14">
                  <c:v>63.329484218629716</c:v>
                </c:pt>
                <c:pt idx="15">
                  <c:v>63.461482024944978</c:v>
                </c:pt>
                <c:pt idx="16">
                  <c:v>63.566970091027308</c:v>
                </c:pt>
                <c:pt idx="17">
                  <c:v>63.516949152542374</c:v>
                </c:pt>
                <c:pt idx="18">
                  <c:v>63.689070351758794</c:v>
                </c:pt>
                <c:pt idx="19">
                  <c:v>63.377151799687013</c:v>
                </c:pt>
                <c:pt idx="20">
                  <c:v>64.075645756457561</c:v>
                </c:pt>
                <c:pt idx="21">
                  <c:v>63.777479892761392</c:v>
                </c:pt>
                <c:pt idx="22">
                  <c:v>63.281725888324871</c:v>
                </c:pt>
                <c:pt idx="23">
                  <c:v>63.102985074626865</c:v>
                </c:pt>
                <c:pt idx="24">
                  <c:v>63.279515640766903</c:v>
                </c:pt>
                <c:pt idx="25">
                  <c:v>63.497574497574497</c:v>
                </c:pt>
                <c:pt idx="26">
                  <c:v>63.709120788824983</c:v>
                </c:pt>
                <c:pt idx="27">
                  <c:v>63.29282576866764</c:v>
                </c:pt>
                <c:pt idx="28">
                  <c:v>63.160511363636367</c:v>
                </c:pt>
                <c:pt idx="29">
                  <c:v>63.20950965824666</c:v>
                </c:pt>
                <c:pt idx="30">
                  <c:v>63.431419457735245</c:v>
                </c:pt>
                <c:pt idx="31">
                  <c:v>63.332503113325032</c:v>
                </c:pt>
                <c:pt idx="32">
                  <c:v>63.40443213296399</c:v>
                </c:pt>
                <c:pt idx="33">
                  <c:v>63.151010701545779</c:v>
                </c:pt>
                <c:pt idx="34">
                  <c:v>63.346437346437348</c:v>
                </c:pt>
                <c:pt idx="35">
                  <c:v>63.452095808383234</c:v>
                </c:pt>
                <c:pt idx="36">
                  <c:v>63.411602209944753</c:v>
                </c:pt>
                <c:pt idx="37">
                  <c:v>63.388601036269428</c:v>
                </c:pt>
                <c:pt idx="38">
                  <c:v>63.294117647058826</c:v>
                </c:pt>
                <c:pt idx="39">
                  <c:v>63.004761904761907</c:v>
                </c:pt>
                <c:pt idx="40">
                  <c:v>63.110047846889955</c:v>
                </c:pt>
              </c:numCache>
            </c:numRef>
          </c:yVal>
          <c:smooth val="1"/>
          <c:extLst>
            <c:ext xmlns:c16="http://schemas.microsoft.com/office/drawing/2014/chart" uri="{C3380CC4-5D6E-409C-BE32-E72D297353CC}">
              <c16:uniqueId val="{00000001-8112-4C10-B38C-443E4C3938C0}"/>
            </c:ext>
          </c:extLst>
        </c:ser>
        <c:ser>
          <c:idx val="2"/>
          <c:order val="2"/>
          <c:tx>
            <c:strRef>
              <c:f>combined2!$AB$11</c:f>
              <c:strCache>
                <c:ptCount val="1"/>
                <c:pt idx="0">
                  <c:v>55-59</c:v>
                </c:pt>
              </c:strCache>
            </c:strRef>
          </c:tx>
          <c:spPr>
            <a:ln w="19050" cap="rnd">
              <a:solidFill>
                <a:srgbClr val="A3248C"/>
              </a:solidFill>
              <a:round/>
            </a:ln>
            <a:effectLst/>
          </c:spPr>
          <c:marker>
            <c:symbol val="none"/>
          </c:marker>
          <c:xVal>
            <c:numRef>
              <c:f>combined2!$Y$12:$Y$52</c:f>
              <c:numCache>
                <c:formatCode>m/d/yyyy</c:formatCode>
                <c:ptCount val="41"/>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numCache>
            </c:numRef>
          </c:xVal>
          <c:yVal>
            <c:numRef>
              <c:f>combined2!$AB$12:$AB$52</c:f>
              <c:numCache>
                <c:formatCode>General</c:formatCode>
                <c:ptCount val="41"/>
                <c:pt idx="0">
                  <c:v>63.966740576496676</c:v>
                </c:pt>
                <c:pt idx="1">
                  <c:v>64</c:v>
                </c:pt>
                <c:pt idx="2">
                  <c:v>64.148837209302329</c:v>
                </c:pt>
                <c:pt idx="3">
                  <c:v>64.531847133757964</c:v>
                </c:pt>
                <c:pt idx="4">
                  <c:v>63.760456273764255</c:v>
                </c:pt>
                <c:pt idx="5">
                  <c:v>63.703296703296701</c:v>
                </c:pt>
                <c:pt idx="6">
                  <c:v>64.305641025641023</c:v>
                </c:pt>
                <c:pt idx="7">
                  <c:v>63.762500000000003</c:v>
                </c:pt>
                <c:pt idx="8">
                  <c:v>64.101465614430666</c:v>
                </c:pt>
                <c:pt idx="9">
                  <c:v>63.8110599078341</c:v>
                </c:pt>
                <c:pt idx="10">
                  <c:v>63.862216778934474</c:v>
                </c:pt>
                <c:pt idx="11">
                  <c:v>63.936734693877554</c:v>
                </c:pt>
                <c:pt idx="12">
                  <c:v>63.735726643598618</c:v>
                </c:pt>
                <c:pt idx="13">
                  <c:v>63.764093137254903</c:v>
                </c:pt>
                <c:pt idx="14">
                  <c:v>63.914303717706368</c:v>
                </c:pt>
                <c:pt idx="15">
                  <c:v>64.058823529411768</c:v>
                </c:pt>
                <c:pt idx="16">
                  <c:v>63.847704367301233</c:v>
                </c:pt>
                <c:pt idx="17">
                  <c:v>63.756198347107436</c:v>
                </c:pt>
                <c:pt idx="18">
                  <c:v>63.982039397450755</c:v>
                </c:pt>
                <c:pt idx="19">
                  <c:v>63.926291793313069</c:v>
                </c:pt>
                <c:pt idx="20">
                  <c:v>64.532846715328461</c:v>
                </c:pt>
                <c:pt idx="21">
                  <c:v>64.435897435897431</c:v>
                </c:pt>
                <c:pt idx="22">
                  <c:v>64.105651105651106</c:v>
                </c:pt>
                <c:pt idx="23">
                  <c:v>63.62326869806094</c:v>
                </c:pt>
                <c:pt idx="24">
                  <c:v>63.960038986354775</c:v>
                </c:pt>
                <c:pt idx="25">
                  <c:v>64.139588100686495</c:v>
                </c:pt>
                <c:pt idx="26">
                  <c:v>64.084644194756549</c:v>
                </c:pt>
                <c:pt idx="27">
                  <c:v>63.761966364812416</c:v>
                </c:pt>
                <c:pt idx="28">
                  <c:v>63.659846547314579</c:v>
                </c:pt>
                <c:pt idx="29">
                  <c:v>63.663449939686366</c:v>
                </c:pt>
                <c:pt idx="30">
                  <c:v>64.06298003072196</c:v>
                </c:pt>
                <c:pt idx="31">
                  <c:v>63.760330578512395</c:v>
                </c:pt>
                <c:pt idx="32">
                  <c:v>63.95192307692308</c:v>
                </c:pt>
                <c:pt idx="33">
                  <c:v>63.587048832271762</c:v>
                </c:pt>
                <c:pt idx="34">
                  <c:v>63.721271393643029</c:v>
                </c:pt>
                <c:pt idx="35">
                  <c:v>64.170347003154575</c:v>
                </c:pt>
                <c:pt idx="36">
                  <c:v>63.879265091863516</c:v>
                </c:pt>
                <c:pt idx="37">
                  <c:v>64.013736263736263</c:v>
                </c:pt>
                <c:pt idx="38">
                  <c:v>64.032432432432429</c:v>
                </c:pt>
                <c:pt idx="39">
                  <c:v>63.828703703703702</c:v>
                </c:pt>
                <c:pt idx="40">
                  <c:v>63.353075170842821</c:v>
                </c:pt>
              </c:numCache>
            </c:numRef>
          </c:yVal>
          <c:smooth val="1"/>
          <c:extLst>
            <c:ext xmlns:c16="http://schemas.microsoft.com/office/drawing/2014/chart" uri="{C3380CC4-5D6E-409C-BE32-E72D297353CC}">
              <c16:uniqueId val="{00000002-8112-4C10-B38C-443E4C3938C0}"/>
            </c:ext>
          </c:extLst>
        </c:ser>
        <c:ser>
          <c:idx val="3"/>
          <c:order val="3"/>
          <c:tx>
            <c:strRef>
              <c:f>combined2!$AC$11</c:f>
              <c:strCache>
                <c:ptCount val="1"/>
                <c:pt idx="0">
                  <c:v>60-64</c:v>
                </c:pt>
              </c:strCache>
            </c:strRef>
          </c:tx>
          <c:spPr>
            <a:ln w="19050" cap="rnd">
              <a:solidFill>
                <a:srgbClr val="5C61AC"/>
              </a:solidFill>
              <a:round/>
            </a:ln>
            <a:effectLst/>
          </c:spPr>
          <c:marker>
            <c:symbol val="none"/>
          </c:marker>
          <c:xVal>
            <c:numRef>
              <c:f>combined2!$Y$12:$Y$52</c:f>
              <c:numCache>
                <c:formatCode>m/d/yyyy</c:formatCode>
                <c:ptCount val="41"/>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numCache>
            </c:numRef>
          </c:xVal>
          <c:yVal>
            <c:numRef>
              <c:f>combined2!$AC$12:$AC$52</c:f>
              <c:numCache>
                <c:formatCode>General</c:formatCode>
                <c:ptCount val="41"/>
                <c:pt idx="0">
                  <c:v>65.389221556886227</c:v>
                </c:pt>
                <c:pt idx="1">
                  <c:v>65.812807881773395</c:v>
                </c:pt>
                <c:pt idx="2">
                  <c:v>65.102409638554221</c:v>
                </c:pt>
                <c:pt idx="3">
                  <c:v>65.56</c:v>
                </c:pt>
                <c:pt idx="4">
                  <c:v>65.526717557251914</c:v>
                </c:pt>
                <c:pt idx="5">
                  <c:v>65.01520912547528</c:v>
                </c:pt>
                <c:pt idx="6">
                  <c:v>65.66057441253264</c:v>
                </c:pt>
                <c:pt idx="7">
                  <c:v>65.224870466321249</c:v>
                </c:pt>
                <c:pt idx="8">
                  <c:v>65.505813953488371</c:v>
                </c:pt>
                <c:pt idx="9">
                  <c:v>65.446601941747574</c:v>
                </c:pt>
                <c:pt idx="10">
                  <c:v>65.323170731707322</c:v>
                </c:pt>
                <c:pt idx="11">
                  <c:v>65.113095238095241</c:v>
                </c:pt>
                <c:pt idx="12">
                  <c:v>65.367567567567562</c:v>
                </c:pt>
                <c:pt idx="13">
                  <c:v>65.277647058823533</c:v>
                </c:pt>
                <c:pt idx="14">
                  <c:v>65.374703557312259</c:v>
                </c:pt>
                <c:pt idx="15">
                  <c:v>65.361918604651166</c:v>
                </c:pt>
                <c:pt idx="16">
                  <c:v>65.440509915014161</c:v>
                </c:pt>
                <c:pt idx="17">
                  <c:v>65.193078324225866</c:v>
                </c:pt>
                <c:pt idx="18">
                  <c:v>65.430700447093884</c:v>
                </c:pt>
                <c:pt idx="19">
                  <c:v>65.444773175542409</c:v>
                </c:pt>
                <c:pt idx="20">
                  <c:v>65.586387434554979</c:v>
                </c:pt>
                <c:pt idx="21">
                  <c:v>65.71653543307086</c:v>
                </c:pt>
                <c:pt idx="22">
                  <c:v>65.263736263736263</c:v>
                </c:pt>
                <c:pt idx="23">
                  <c:v>65.207920792079207</c:v>
                </c:pt>
                <c:pt idx="24">
                  <c:v>65.272727272727266</c:v>
                </c:pt>
                <c:pt idx="25">
                  <c:v>65.432730133752955</c:v>
                </c:pt>
                <c:pt idx="26">
                  <c:v>65.408382066276801</c:v>
                </c:pt>
                <c:pt idx="27">
                  <c:v>65.346341463414632</c:v>
                </c:pt>
                <c:pt idx="28">
                  <c:v>65.141524105754272</c:v>
                </c:pt>
                <c:pt idx="29">
                  <c:v>65.28614008941878</c:v>
                </c:pt>
                <c:pt idx="30">
                  <c:v>65.350259067357513</c:v>
                </c:pt>
                <c:pt idx="31">
                  <c:v>65.270467836257311</c:v>
                </c:pt>
                <c:pt idx="32">
                  <c:v>65.169303797468359</c:v>
                </c:pt>
                <c:pt idx="33">
                  <c:v>65.326530612244895</c:v>
                </c:pt>
                <c:pt idx="34">
                  <c:v>65.161111111111111</c:v>
                </c:pt>
                <c:pt idx="35">
                  <c:v>65.643564356435647</c:v>
                </c:pt>
                <c:pt idx="36">
                  <c:v>65.3986013986014</c:v>
                </c:pt>
                <c:pt idx="37">
                  <c:v>65.63928571428572</c:v>
                </c:pt>
                <c:pt idx="38">
                  <c:v>65.695652173913047</c:v>
                </c:pt>
                <c:pt idx="39">
                  <c:v>65.34482758620689</c:v>
                </c:pt>
                <c:pt idx="40">
                  <c:v>65.486013986013987</c:v>
                </c:pt>
              </c:numCache>
            </c:numRef>
          </c:yVal>
          <c:smooth val="1"/>
          <c:extLst>
            <c:ext xmlns:c16="http://schemas.microsoft.com/office/drawing/2014/chart" uri="{C3380CC4-5D6E-409C-BE32-E72D297353CC}">
              <c16:uniqueId val="{00000003-8112-4C10-B38C-443E4C3938C0}"/>
            </c:ext>
          </c:extLst>
        </c:ser>
        <c:ser>
          <c:idx val="4"/>
          <c:order val="4"/>
          <c:tx>
            <c:strRef>
              <c:f>combined2!$AD$11</c:f>
              <c:strCache>
                <c:ptCount val="1"/>
                <c:pt idx="0">
                  <c:v>65-70</c:v>
                </c:pt>
              </c:strCache>
            </c:strRef>
          </c:tx>
          <c:spPr>
            <a:ln w="19050" cap="rnd">
              <a:solidFill>
                <a:srgbClr val="00893A"/>
              </a:solidFill>
              <a:round/>
            </a:ln>
            <a:effectLst/>
          </c:spPr>
          <c:marker>
            <c:symbol val="none"/>
          </c:marker>
          <c:xVal>
            <c:numRef>
              <c:f>combined2!$Y$12:$Y$52</c:f>
              <c:numCache>
                <c:formatCode>m/d/yyyy</c:formatCode>
                <c:ptCount val="41"/>
                <c:pt idx="0">
                  <c:v>43282</c:v>
                </c:pt>
                <c:pt idx="1">
                  <c:v>43313</c:v>
                </c:pt>
                <c:pt idx="2">
                  <c:v>43344</c:v>
                </c:pt>
                <c:pt idx="3">
                  <c:v>43374</c:v>
                </c:pt>
                <c:pt idx="4">
                  <c:v>43405</c:v>
                </c:pt>
                <c:pt idx="5">
                  <c:v>43435</c:v>
                </c:pt>
                <c:pt idx="6">
                  <c:v>43466</c:v>
                </c:pt>
                <c:pt idx="7">
                  <c:v>43497</c:v>
                </c:pt>
                <c:pt idx="8">
                  <c:v>43525</c:v>
                </c:pt>
                <c:pt idx="9">
                  <c:v>43556</c:v>
                </c:pt>
                <c:pt idx="10">
                  <c:v>43586</c:v>
                </c:pt>
                <c:pt idx="11">
                  <c:v>43617</c:v>
                </c:pt>
                <c:pt idx="12">
                  <c:v>43647</c:v>
                </c:pt>
                <c:pt idx="13">
                  <c:v>43678</c:v>
                </c:pt>
                <c:pt idx="14">
                  <c:v>43709</c:v>
                </c:pt>
                <c:pt idx="15">
                  <c:v>43739</c:v>
                </c:pt>
                <c:pt idx="16">
                  <c:v>43770</c:v>
                </c:pt>
                <c:pt idx="17">
                  <c:v>43800</c:v>
                </c:pt>
                <c:pt idx="18">
                  <c:v>43831</c:v>
                </c:pt>
                <c:pt idx="19">
                  <c:v>43862</c:v>
                </c:pt>
                <c:pt idx="20">
                  <c:v>43891</c:v>
                </c:pt>
                <c:pt idx="21">
                  <c:v>43922</c:v>
                </c:pt>
                <c:pt idx="22">
                  <c:v>43952</c:v>
                </c:pt>
                <c:pt idx="23">
                  <c:v>43983</c:v>
                </c:pt>
                <c:pt idx="24">
                  <c:v>44013</c:v>
                </c:pt>
                <c:pt idx="25">
                  <c:v>44044</c:v>
                </c:pt>
                <c:pt idx="26">
                  <c:v>44075</c:v>
                </c:pt>
                <c:pt idx="27">
                  <c:v>44105</c:v>
                </c:pt>
                <c:pt idx="28">
                  <c:v>44136</c:v>
                </c:pt>
                <c:pt idx="29">
                  <c:v>44166</c:v>
                </c:pt>
                <c:pt idx="30">
                  <c:v>44197</c:v>
                </c:pt>
                <c:pt idx="31">
                  <c:v>44228</c:v>
                </c:pt>
                <c:pt idx="32">
                  <c:v>44256</c:v>
                </c:pt>
                <c:pt idx="33">
                  <c:v>44287</c:v>
                </c:pt>
                <c:pt idx="34">
                  <c:v>44317</c:v>
                </c:pt>
                <c:pt idx="35">
                  <c:v>44348</c:v>
                </c:pt>
                <c:pt idx="36">
                  <c:v>44378</c:v>
                </c:pt>
                <c:pt idx="37">
                  <c:v>44409</c:v>
                </c:pt>
                <c:pt idx="38">
                  <c:v>44440</c:v>
                </c:pt>
                <c:pt idx="39">
                  <c:v>44470</c:v>
                </c:pt>
                <c:pt idx="40">
                  <c:v>44501</c:v>
                </c:pt>
              </c:numCache>
            </c:numRef>
          </c:xVal>
          <c:yVal>
            <c:numRef>
              <c:f>combined2!$AD$12:$AD$52</c:f>
              <c:numCache>
                <c:formatCode>General</c:formatCode>
                <c:ptCount val="41"/>
                <c:pt idx="0">
                  <c:v>68.279069767441854</c:v>
                </c:pt>
                <c:pt idx="1">
                  <c:v>69.2</c:v>
                </c:pt>
                <c:pt idx="2">
                  <c:v>68.370967741935488</c:v>
                </c:pt>
                <c:pt idx="3">
                  <c:v>68.602409638554221</c:v>
                </c:pt>
                <c:pt idx="4">
                  <c:v>68.360902255639104</c:v>
                </c:pt>
                <c:pt idx="5">
                  <c:v>68.436507936507937</c:v>
                </c:pt>
                <c:pt idx="6">
                  <c:v>69.314516129032256</c:v>
                </c:pt>
                <c:pt idx="7">
                  <c:v>68.450292397660817</c:v>
                </c:pt>
                <c:pt idx="8">
                  <c:v>68.908141962421709</c:v>
                </c:pt>
                <c:pt idx="9">
                  <c:v>68.859756097560975</c:v>
                </c:pt>
                <c:pt idx="10">
                  <c:v>68.763274336283189</c:v>
                </c:pt>
                <c:pt idx="11">
                  <c:v>68.590747330960852</c:v>
                </c:pt>
                <c:pt idx="12">
                  <c:v>68.333796940194716</c:v>
                </c:pt>
                <c:pt idx="13">
                  <c:v>68.459958932238195</c:v>
                </c:pt>
                <c:pt idx="14">
                  <c:v>68.668181818181822</c:v>
                </c:pt>
                <c:pt idx="15">
                  <c:v>68.806513409961681</c:v>
                </c:pt>
                <c:pt idx="16">
                  <c:v>68.714285714285708</c:v>
                </c:pt>
                <c:pt idx="17">
                  <c:v>68.395604395604394</c:v>
                </c:pt>
                <c:pt idx="18">
                  <c:v>68.747228381374725</c:v>
                </c:pt>
                <c:pt idx="19">
                  <c:v>68.734693877551024</c:v>
                </c:pt>
                <c:pt idx="20">
                  <c:v>68.560606060606062</c:v>
                </c:pt>
                <c:pt idx="21">
                  <c:v>68.520833333333329</c:v>
                </c:pt>
                <c:pt idx="22">
                  <c:v>68.815126050420162</c:v>
                </c:pt>
                <c:pt idx="23">
                  <c:v>68.509900990099013</c:v>
                </c:pt>
                <c:pt idx="24">
                  <c:v>68.171794871794873</c:v>
                </c:pt>
                <c:pt idx="25">
                  <c:v>68.528619528619529</c:v>
                </c:pt>
                <c:pt idx="26">
                  <c:v>68.533632286995513</c:v>
                </c:pt>
                <c:pt idx="27">
                  <c:v>68.416342412451357</c:v>
                </c:pt>
                <c:pt idx="28">
                  <c:v>68.484429065743939</c:v>
                </c:pt>
                <c:pt idx="29">
                  <c:v>68.448387096774198</c:v>
                </c:pt>
                <c:pt idx="30">
                  <c:v>68.357487922705317</c:v>
                </c:pt>
                <c:pt idx="31">
                  <c:v>68.179661016949154</c:v>
                </c:pt>
                <c:pt idx="32">
                  <c:v>68.382758620689657</c:v>
                </c:pt>
                <c:pt idx="33">
                  <c:v>68.282142857142858</c:v>
                </c:pt>
                <c:pt idx="34">
                  <c:v>67.901408450704224</c:v>
                </c:pt>
                <c:pt idx="35">
                  <c:v>68.686746987951807</c:v>
                </c:pt>
                <c:pt idx="36">
                  <c:v>68.504347826086956</c:v>
                </c:pt>
                <c:pt idx="37">
                  <c:v>68.459770114942529</c:v>
                </c:pt>
                <c:pt idx="38">
                  <c:v>68.202247191011239</c:v>
                </c:pt>
                <c:pt idx="39">
                  <c:v>68.417910447761187</c:v>
                </c:pt>
                <c:pt idx="40">
                  <c:v>68.553571428571431</c:v>
                </c:pt>
              </c:numCache>
            </c:numRef>
          </c:yVal>
          <c:smooth val="1"/>
          <c:extLst>
            <c:ext xmlns:c16="http://schemas.microsoft.com/office/drawing/2014/chart" uri="{C3380CC4-5D6E-409C-BE32-E72D297353CC}">
              <c16:uniqueId val="{00000004-8112-4C10-B38C-443E4C3938C0}"/>
            </c:ext>
          </c:extLst>
        </c:ser>
        <c:dLbls>
          <c:showLegendKey val="0"/>
          <c:showVal val="0"/>
          <c:showCatName val="0"/>
          <c:showSerName val="0"/>
          <c:showPercent val="0"/>
          <c:showBubbleSize val="0"/>
        </c:dLbls>
        <c:axId val="1433644704"/>
        <c:axId val="1433643392"/>
      </c:scatterChart>
      <c:valAx>
        <c:axId val="1433644704"/>
        <c:scaling>
          <c:orientation val="minMax"/>
          <c:max val="44501"/>
          <c:min val="4328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rgbClr val="000000"/>
                    </a:solidFill>
                    <a:latin typeface="Avenir Next LT Pro" panose="020B0504020202020204" pitchFamily="34" charset="0"/>
                    <a:ea typeface="+mn-ea"/>
                    <a:cs typeface="+mn-cs"/>
                  </a:defRPr>
                </a:pPr>
                <a:r>
                  <a:rPr lang="en-US" b="1" dirty="0">
                    <a:latin typeface="Avenir Next LT Pro" panose="020B0504020202020204" pitchFamily="34" charset="0"/>
                  </a:rPr>
                  <a:t>Survey Month</a:t>
                </a:r>
              </a:p>
            </c:rich>
          </c:tx>
          <c:layout>
            <c:manualLayout>
              <c:xMode val="edge"/>
              <c:yMode val="edge"/>
              <c:x val="0.41748016975105595"/>
              <c:y val="0.8536928605962304"/>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venir Next LT Pro" panose="020B0504020202020204" pitchFamily="34" charset="0"/>
                  <a:ea typeface="+mn-ea"/>
                  <a:cs typeface="+mn-cs"/>
                </a:defRPr>
              </a:pPr>
              <a:endParaRPr lang="en-US"/>
            </a:p>
          </c:txPr>
        </c:title>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venirNext LT Pro Regular" panose="020B0504020202020204" pitchFamily="34" charset="77"/>
                <a:ea typeface="+mn-ea"/>
                <a:cs typeface="+mn-cs"/>
              </a:defRPr>
            </a:pPr>
            <a:endParaRPr lang="en-US"/>
          </a:p>
        </c:txPr>
        <c:crossAx val="1433643392"/>
        <c:crosses val="autoZero"/>
        <c:crossBetween val="midCat"/>
      </c:valAx>
      <c:valAx>
        <c:axId val="1433643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0000"/>
                    </a:solidFill>
                    <a:latin typeface="AvenirNext LT Pro Regular" panose="020B0504020202020204" pitchFamily="34" charset="77"/>
                    <a:ea typeface="+mn-ea"/>
                    <a:cs typeface="+mn-cs"/>
                  </a:defRPr>
                </a:pPr>
                <a:r>
                  <a:rPr lang="en-US" b="1" dirty="0">
                    <a:latin typeface="Avenir Next LT Pro" panose="020B0504020202020204" pitchFamily="34" charset="0"/>
                  </a:rPr>
                  <a:t>Average Expected  Retirement Age</a:t>
                </a:r>
              </a:p>
            </c:rich>
          </c:tx>
          <c:layout>
            <c:manualLayout>
              <c:xMode val="edge"/>
              <c:yMode val="edge"/>
              <c:x val="1.1290422379146252E-2"/>
              <c:y val="0.1644375930879061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AvenirNext LT Pro Regular" panose="020B0504020202020204" pitchFamily="34" charset="77"/>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1433644704"/>
        <c:crosses val="autoZero"/>
        <c:crossBetween val="midCat"/>
        <c:majorUnit val="1"/>
      </c:valAx>
      <c:spPr>
        <a:noFill/>
        <a:ln>
          <a:noFill/>
        </a:ln>
        <a:effectLst/>
      </c:spPr>
    </c:plotArea>
    <c:legend>
      <c:legendPos val="b"/>
      <c:layout>
        <c:manualLayout>
          <c:xMode val="edge"/>
          <c:yMode val="edge"/>
          <c:x val="0.14777242633488352"/>
          <c:y val="0.92418184990525498"/>
          <c:w val="0.70445514733023296"/>
          <c:h val="6.343892068715445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AvenirNext LT Pro Regular" panose="020B0504020202020204"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0000"/>
          </a:solidFill>
          <a:latin typeface="AvenirNext LT Pro Regular" panose="020B0504020202020204" pitchFamily="34" charset="77"/>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rgbClr val="000000"/>
                </a:solidFill>
                <a:latin typeface="+mn-lt"/>
                <a:ea typeface="+mn-ea"/>
                <a:cs typeface="+mn-cs"/>
              </a:defRPr>
            </a:pPr>
            <a:r>
              <a:rPr lang="en-US" b="1" dirty="0">
                <a:latin typeface="Avenir Next LT Pro" panose="020B0504020202020204" pitchFamily="34" charset="0"/>
              </a:rPr>
              <a:t>Average Expected Retirement Age by </a:t>
            </a:r>
            <a:br>
              <a:rPr lang="en-US" b="1" dirty="0">
                <a:latin typeface="Avenir Next LT Pro" panose="020B0504020202020204" pitchFamily="34" charset="0"/>
              </a:rPr>
            </a:br>
            <a:r>
              <a:rPr lang="en-US" b="1" dirty="0">
                <a:latin typeface="Avenir Next LT Pro" panose="020B0504020202020204" pitchFamily="34" charset="0"/>
              </a:rPr>
              <a:t>Respondent Age</a:t>
            </a:r>
          </a:p>
        </c:rich>
      </c:tx>
      <c:overlay val="0"/>
      <c:spPr>
        <a:noFill/>
        <a:ln>
          <a:noFill/>
        </a:ln>
        <a:effectLst/>
      </c:spPr>
      <c:txPr>
        <a:bodyPr rot="0" spcFirstLastPara="1" vertOverflow="ellipsis" vert="horz" wrap="square" anchor="ctr" anchorCtr="1"/>
        <a:lstStyle/>
        <a:p>
          <a:pPr>
            <a:defRPr sz="144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2067399020951468"/>
          <c:y val="0.18687226584736313"/>
          <c:w val="0.84075792694332174"/>
          <c:h val="0.56736372125484447"/>
        </c:manualLayout>
      </c:layout>
      <c:scatterChart>
        <c:scatterStyle val="lineMarker"/>
        <c:varyColors val="0"/>
        <c:ser>
          <c:idx val="0"/>
          <c:order val="0"/>
          <c:spPr>
            <a:ln w="19050" cap="rnd">
              <a:noFill/>
              <a:round/>
            </a:ln>
            <a:effectLst/>
          </c:spPr>
          <c:marker>
            <c:symbol val="circle"/>
            <c:size val="5"/>
            <c:spPr>
              <a:solidFill>
                <a:srgbClr val="1E3765"/>
              </a:solidFill>
              <a:ln w="9525">
                <a:noFill/>
              </a:ln>
              <a:effectLst/>
            </c:spPr>
          </c:marker>
          <c:xVal>
            <c:numRef>
              <c:f>combined2!$S$19:$S$54</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combined2!$T$19:$T$54</c:f>
              <c:numCache>
                <c:formatCode>General</c:formatCode>
                <c:ptCount val="36"/>
                <c:pt idx="0">
                  <c:v>62.927801133248032</c:v>
                </c:pt>
                <c:pt idx="1">
                  <c:v>62.932917316692667</c:v>
                </c:pt>
                <c:pt idx="2">
                  <c:v>63.183475091130013</c:v>
                </c:pt>
                <c:pt idx="3">
                  <c:v>63.149691050428544</c:v>
                </c:pt>
                <c:pt idx="4">
                  <c:v>63.289262985013345</c:v>
                </c:pt>
                <c:pt idx="5">
                  <c:v>63.361516587677727</c:v>
                </c:pt>
                <c:pt idx="6">
                  <c:v>63.293096145700972</c:v>
                </c:pt>
                <c:pt idx="7">
                  <c:v>63.408003138485682</c:v>
                </c:pt>
                <c:pt idx="8">
                  <c:v>63.430464926590538</c:v>
                </c:pt>
                <c:pt idx="9">
                  <c:v>63.377077119727311</c:v>
                </c:pt>
                <c:pt idx="10">
                  <c:v>63.864491150442475</c:v>
                </c:pt>
                <c:pt idx="11">
                  <c:v>63.456444619629487</c:v>
                </c:pt>
                <c:pt idx="12">
                  <c:v>63.460624885803036</c:v>
                </c:pt>
                <c:pt idx="13">
                  <c:v>63.365355648535562</c:v>
                </c:pt>
                <c:pt idx="14">
                  <c:v>63.23858886473834</c:v>
                </c:pt>
                <c:pt idx="15">
                  <c:v>63.325864724828456</c:v>
                </c:pt>
                <c:pt idx="16">
                  <c:v>63.303648424543944</c:v>
                </c:pt>
                <c:pt idx="17">
                  <c:v>63.363895986772881</c:v>
                </c:pt>
                <c:pt idx="18">
                  <c:v>63.246122512924956</c:v>
                </c:pt>
                <c:pt idx="19">
                  <c:v>63.497459653317392</c:v>
                </c:pt>
                <c:pt idx="20">
                  <c:v>63.548469387755105</c:v>
                </c:pt>
                <c:pt idx="21">
                  <c:v>63.766532489936743</c:v>
                </c:pt>
                <c:pt idx="22">
                  <c:v>63.979466119096507</c:v>
                </c:pt>
                <c:pt idx="23">
                  <c:v>64.089471550209481</c:v>
                </c:pt>
                <c:pt idx="24">
                  <c:v>64.204372492043731</c:v>
                </c:pt>
                <c:pt idx="25">
                  <c:v>64.671576650300054</c:v>
                </c:pt>
                <c:pt idx="26">
                  <c:v>64.927416638598856</c:v>
                </c:pt>
                <c:pt idx="27">
                  <c:v>65.469782571477481</c:v>
                </c:pt>
                <c:pt idx="28">
                  <c:v>65.941897316712442</c:v>
                </c:pt>
                <c:pt idx="29">
                  <c:v>66.366843440166008</c:v>
                </c:pt>
                <c:pt idx="30">
                  <c:v>67.070538243626061</c:v>
                </c:pt>
                <c:pt idx="31">
                  <c:v>67.84693019343986</c:v>
                </c:pt>
                <c:pt idx="32">
                  <c:v>68.705185185185186</c:v>
                </c:pt>
                <c:pt idx="33">
                  <c:v>69.814564564564563</c:v>
                </c:pt>
                <c:pt idx="34">
                  <c:v>70.611623616236159</c:v>
                </c:pt>
                <c:pt idx="35">
                  <c:v>71.75522041763341</c:v>
                </c:pt>
              </c:numCache>
            </c:numRef>
          </c:yVal>
          <c:smooth val="0"/>
          <c:extLst>
            <c:ext xmlns:c16="http://schemas.microsoft.com/office/drawing/2014/chart" uri="{C3380CC4-5D6E-409C-BE32-E72D297353CC}">
              <c16:uniqueId val="{00000000-E95B-4FEE-9E33-1D400E52B761}"/>
            </c:ext>
          </c:extLst>
        </c:ser>
        <c:dLbls>
          <c:showLegendKey val="0"/>
          <c:showVal val="0"/>
          <c:showCatName val="0"/>
          <c:showSerName val="0"/>
          <c:showPercent val="0"/>
          <c:showBubbleSize val="0"/>
        </c:dLbls>
        <c:axId val="1433567328"/>
        <c:axId val="391077311"/>
      </c:scatterChart>
      <c:valAx>
        <c:axId val="1433567328"/>
        <c:scaling>
          <c:orientation val="minMax"/>
          <c:max val="70"/>
          <c:min val="3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rgbClr val="000000"/>
                    </a:solidFill>
                    <a:latin typeface="Avenir Next LT Pro" panose="020B0504020202020204" pitchFamily="34" charset="0"/>
                    <a:ea typeface="+mn-ea"/>
                    <a:cs typeface="+mn-cs"/>
                  </a:defRPr>
                </a:pPr>
                <a:r>
                  <a:rPr lang="en-US" b="1" dirty="0">
                    <a:latin typeface="Avenir Next LT Pro" panose="020B0504020202020204" pitchFamily="34" charset="0"/>
                  </a:rPr>
                  <a:t>Respondent Age</a:t>
                </a:r>
              </a:p>
            </c:rich>
          </c:tx>
          <c:layout>
            <c:manualLayout>
              <c:xMode val="edge"/>
              <c:yMode val="edge"/>
              <c:x val="0.41778403324469315"/>
              <c:y val="0.82404972356303463"/>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AvenirNext LT Pro Regular" panose="020B0504020202020204" pitchFamily="34" charset="77"/>
                <a:ea typeface="+mn-ea"/>
                <a:cs typeface="+mn-cs"/>
              </a:defRPr>
            </a:pPr>
            <a:endParaRPr lang="en-US"/>
          </a:p>
        </c:txPr>
        <c:crossAx val="391077311"/>
        <c:crosses val="autoZero"/>
        <c:crossBetween val="midCat"/>
      </c:valAx>
      <c:valAx>
        <c:axId val="391077311"/>
        <c:scaling>
          <c:orientation val="minMax"/>
          <c:max val="7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r>
                  <a:rPr lang="en-US" b="1" dirty="0">
                    <a:latin typeface="Avenir Next LT Pro" panose="020B0504020202020204" pitchFamily="34" charset="0"/>
                  </a:rPr>
                  <a:t>Average Expected Retirement Age</a:t>
                </a:r>
              </a:p>
            </c:rich>
          </c:tx>
          <c:layout>
            <c:manualLayout>
              <c:xMode val="edge"/>
              <c:yMode val="edge"/>
              <c:x val="2.2129227863126656E-3"/>
              <c:y val="0.1700733103813972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14335673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000000"/>
          </a:solidFill>
          <a:latin typeface="AvenirNext LT Pro Regular" panose="020B0504020202020204" pitchFamily="34" charset="77"/>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2972360094437"/>
          <c:y val="4.4581827482386205E-2"/>
          <c:w val="0.85001282434717562"/>
          <c:h val="0.71131096399999205"/>
        </c:manualLayout>
      </c:layout>
      <c:scatterChart>
        <c:scatterStyle val="smoothMarker"/>
        <c:varyColors val="0"/>
        <c:ser>
          <c:idx val="0"/>
          <c:order val="0"/>
          <c:tx>
            <c:strRef>
              <c:f>new_ppts!$AE$4</c:f>
              <c:strCache>
                <c:ptCount val="1"/>
                <c:pt idx="0">
                  <c:v>Target-Date</c:v>
                </c:pt>
              </c:strCache>
            </c:strRef>
          </c:tx>
          <c:spPr>
            <a:ln w="19050" cap="rnd">
              <a:solidFill>
                <a:schemeClr val="accent1"/>
              </a:solidFill>
              <a:round/>
            </a:ln>
            <a:effectLst/>
          </c:spPr>
          <c:marker>
            <c:symbol val="none"/>
          </c:marker>
          <c:trendline>
            <c:spPr>
              <a:ln w="19050" cap="rnd">
                <a:solidFill>
                  <a:schemeClr val="accent1"/>
                </a:solidFill>
                <a:prstDash val="sysDot"/>
              </a:ln>
              <a:effectLst/>
            </c:spPr>
            <c:trendlineType val="poly"/>
            <c:order val="2"/>
            <c:dispRSqr val="0"/>
            <c:dispEq val="0"/>
          </c:trendline>
          <c:xVal>
            <c:numRef>
              <c:f>new_ppts!$AD$5:$AD$55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new_ppts!$AE$5:$AE$55</c:f>
              <c:numCache>
                <c:formatCode>General</c:formatCode>
                <c:ptCount val="51"/>
                <c:pt idx="0">
                  <c:v>99.140555194308206</c:v>
                </c:pt>
                <c:pt idx="1">
                  <c:v>98.885895259047615</c:v>
                </c:pt>
                <c:pt idx="2">
                  <c:v>98.755082896905407</c:v>
                </c:pt>
                <c:pt idx="3">
                  <c:v>98.656939676673531</c:v>
                </c:pt>
                <c:pt idx="4">
                  <c:v>98.410391384879844</c:v>
                </c:pt>
                <c:pt idx="5">
                  <c:v>98.313476029298215</c:v>
                </c:pt>
                <c:pt idx="6">
                  <c:v>98.199725499718781</c:v>
                </c:pt>
                <c:pt idx="7">
                  <c:v>97.991880078772638</c:v>
                </c:pt>
                <c:pt idx="8">
                  <c:v>97.870366695442428</c:v>
                </c:pt>
                <c:pt idx="9">
                  <c:v>97.676317736012024</c:v>
                </c:pt>
                <c:pt idx="10">
                  <c:v>97.730541425028449</c:v>
                </c:pt>
                <c:pt idx="11">
                  <c:v>97.468650384561727</c:v>
                </c:pt>
                <c:pt idx="12">
                  <c:v>97.048520891186826</c:v>
                </c:pt>
                <c:pt idx="13">
                  <c:v>97.165745760310557</c:v>
                </c:pt>
                <c:pt idx="14">
                  <c:v>96.715379508064672</c:v>
                </c:pt>
                <c:pt idx="15">
                  <c:v>96.447792045451891</c:v>
                </c:pt>
                <c:pt idx="16">
                  <c:v>95.92170114763276</c:v>
                </c:pt>
                <c:pt idx="17">
                  <c:v>95.831750484475862</c:v>
                </c:pt>
                <c:pt idx="18">
                  <c:v>95.66915932237778</c:v>
                </c:pt>
                <c:pt idx="19">
                  <c:v>95.901295075491163</c:v>
                </c:pt>
                <c:pt idx="20">
                  <c:v>95.512935929831357</c:v>
                </c:pt>
                <c:pt idx="21">
                  <c:v>95.442840459208483</c:v>
                </c:pt>
                <c:pt idx="22">
                  <c:v>95.239751132371325</c:v>
                </c:pt>
                <c:pt idx="23">
                  <c:v>95.293633343740737</c:v>
                </c:pt>
                <c:pt idx="24">
                  <c:v>95.048091725903561</c:v>
                </c:pt>
                <c:pt idx="25">
                  <c:v>94.391972710090158</c:v>
                </c:pt>
                <c:pt idx="26">
                  <c:v>94.335848222906279</c:v>
                </c:pt>
                <c:pt idx="27">
                  <c:v>93.208924391554802</c:v>
                </c:pt>
                <c:pt idx="28">
                  <c:v>93.275193152630436</c:v>
                </c:pt>
                <c:pt idx="29">
                  <c:v>93.522984877683712</c:v>
                </c:pt>
                <c:pt idx="30">
                  <c:v>91.814970523988691</c:v>
                </c:pt>
                <c:pt idx="31">
                  <c:v>93.435351115619284</c:v>
                </c:pt>
                <c:pt idx="32">
                  <c:v>91.540695026037469</c:v>
                </c:pt>
                <c:pt idx="33">
                  <c:v>90.8752361933673</c:v>
                </c:pt>
                <c:pt idx="34">
                  <c:v>91.34841394438196</c:v>
                </c:pt>
                <c:pt idx="35">
                  <c:v>89.893946896806483</c:v>
                </c:pt>
                <c:pt idx="36">
                  <c:v>90.885249118843674</c:v>
                </c:pt>
                <c:pt idx="37">
                  <c:v>90.943321846414349</c:v>
                </c:pt>
                <c:pt idx="38">
                  <c:v>90.512949738527993</c:v>
                </c:pt>
                <c:pt idx="39">
                  <c:v>89.879180728259882</c:v>
                </c:pt>
                <c:pt idx="40">
                  <c:v>90.254995379997638</c:v>
                </c:pt>
                <c:pt idx="41">
                  <c:v>89.057540429164064</c:v>
                </c:pt>
                <c:pt idx="42">
                  <c:v>89.830273416441599</c:v>
                </c:pt>
                <c:pt idx="43">
                  <c:v>88.729501776610917</c:v>
                </c:pt>
                <c:pt idx="44">
                  <c:v>87.734713014371053</c:v>
                </c:pt>
                <c:pt idx="45">
                  <c:v>86.136014084246526</c:v>
                </c:pt>
                <c:pt idx="46">
                  <c:v>86.599029733499904</c:v>
                </c:pt>
                <c:pt idx="47">
                  <c:v>86.697590644147922</c:v>
                </c:pt>
                <c:pt idx="48">
                  <c:v>88.382068678742655</c:v>
                </c:pt>
                <c:pt idx="49">
                  <c:v>86.562452594538954</c:v>
                </c:pt>
                <c:pt idx="50">
                  <c:v>85.933409912086262</c:v>
                </c:pt>
              </c:numCache>
            </c:numRef>
          </c:yVal>
          <c:smooth val="1"/>
          <c:extLst>
            <c:ext xmlns:c16="http://schemas.microsoft.com/office/drawing/2014/chart" uri="{C3380CC4-5D6E-409C-BE32-E72D297353CC}">
              <c16:uniqueId val="{00000001-8CA7-42BB-A5B3-7F6F1841B7F4}"/>
            </c:ext>
          </c:extLst>
        </c:ser>
        <c:ser>
          <c:idx val="1"/>
          <c:order val="1"/>
          <c:tx>
            <c:strRef>
              <c:f>new_ppts!$AF$4</c:f>
              <c:strCache>
                <c:ptCount val="1"/>
                <c:pt idx="0">
                  <c:v>Stable Value</c:v>
                </c:pt>
              </c:strCache>
            </c:strRef>
          </c:tx>
          <c:spPr>
            <a:ln w="19050" cap="rnd">
              <a:solidFill>
                <a:schemeClr val="accent2"/>
              </a:solidFill>
              <a:round/>
            </a:ln>
            <a:effectLst/>
          </c:spPr>
          <c:marker>
            <c:symbol val="none"/>
          </c:marker>
          <c:trendline>
            <c:spPr>
              <a:ln w="19050" cap="rnd">
                <a:solidFill>
                  <a:schemeClr val="accent2"/>
                </a:solidFill>
                <a:prstDash val="sysDot"/>
              </a:ln>
              <a:effectLst/>
            </c:spPr>
            <c:trendlineType val="poly"/>
            <c:order val="2"/>
            <c:dispRSqr val="0"/>
            <c:dispEq val="0"/>
          </c:trendline>
          <c:xVal>
            <c:numRef>
              <c:f>new_ppts!$AD$5:$AD$55</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new_ppts!$AF$5:$AF$55</c:f>
              <c:numCache>
                <c:formatCode>General</c:formatCode>
                <c:ptCount val="51"/>
                <c:pt idx="0">
                  <c:v>98.39228295819936</c:v>
                </c:pt>
                <c:pt idx="1">
                  <c:v>97.665369649805442</c:v>
                </c:pt>
                <c:pt idx="2">
                  <c:v>90.987124463519308</c:v>
                </c:pt>
                <c:pt idx="3">
                  <c:v>91.666666666666671</c:v>
                </c:pt>
                <c:pt idx="4">
                  <c:v>95.977011494252878</c:v>
                </c:pt>
                <c:pt idx="5">
                  <c:v>90.848792850211751</c:v>
                </c:pt>
                <c:pt idx="6">
                  <c:v>86.184210526315795</c:v>
                </c:pt>
                <c:pt idx="7">
                  <c:v>89.542483660130713</c:v>
                </c:pt>
                <c:pt idx="8">
                  <c:v>83.206106870229007</c:v>
                </c:pt>
                <c:pt idx="9">
                  <c:v>75.396825396825392</c:v>
                </c:pt>
                <c:pt idx="10">
                  <c:v>79.130434782608702</c:v>
                </c:pt>
                <c:pt idx="11">
                  <c:v>87</c:v>
                </c:pt>
                <c:pt idx="12">
                  <c:v>80.359661237130069</c:v>
                </c:pt>
                <c:pt idx="13">
                  <c:v>87.777777777777771</c:v>
                </c:pt>
                <c:pt idx="14">
                  <c:v>84.375</c:v>
                </c:pt>
                <c:pt idx="15">
                  <c:v>86.206896551724142</c:v>
                </c:pt>
                <c:pt idx="16">
                  <c:v>88.333333333333329</c:v>
                </c:pt>
                <c:pt idx="17">
                  <c:v>85.453656249800147</c:v>
                </c:pt>
                <c:pt idx="18">
                  <c:v>77.272727272727266</c:v>
                </c:pt>
                <c:pt idx="19">
                  <c:v>86.440677966101688</c:v>
                </c:pt>
                <c:pt idx="20">
                  <c:v>84.905660377358487</c:v>
                </c:pt>
                <c:pt idx="21">
                  <c:v>85.900363771893154</c:v>
                </c:pt>
                <c:pt idx="22">
                  <c:v>79.282124245435313</c:v>
                </c:pt>
                <c:pt idx="23">
                  <c:v>75.777430329437422</c:v>
                </c:pt>
                <c:pt idx="24">
                  <c:v>68.75</c:v>
                </c:pt>
                <c:pt idx="25">
                  <c:v>92.682926829268297</c:v>
                </c:pt>
                <c:pt idx="26">
                  <c:v>77.41935483870968</c:v>
                </c:pt>
                <c:pt idx="27">
                  <c:v>85.211271400756047</c:v>
                </c:pt>
                <c:pt idx="28">
                  <c:v>84.782608695652172</c:v>
                </c:pt>
                <c:pt idx="29">
                  <c:v>80.487804878048777</c:v>
                </c:pt>
                <c:pt idx="30">
                  <c:v>80</c:v>
                </c:pt>
                <c:pt idx="31">
                  <c:v>81.147677960902698</c:v>
                </c:pt>
                <c:pt idx="32">
                  <c:v>85.365853658536579</c:v>
                </c:pt>
                <c:pt idx="33">
                  <c:v>82.142857142857139</c:v>
                </c:pt>
                <c:pt idx="34">
                  <c:v>76.563640156118083</c:v>
                </c:pt>
                <c:pt idx="35">
                  <c:v>88.235294117647058</c:v>
                </c:pt>
                <c:pt idx="36">
                  <c:v>82.758620689655174</c:v>
                </c:pt>
                <c:pt idx="37">
                  <c:v>91.174802125214939</c:v>
                </c:pt>
                <c:pt idx="38">
                  <c:v>95.121951219512198</c:v>
                </c:pt>
                <c:pt idx="39">
                  <c:v>87.5</c:v>
                </c:pt>
                <c:pt idx="40">
                  <c:v>88.461538461538467</c:v>
                </c:pt>
                <c:pt idx="41">
                  <c:v>96.551724137931032</c:v>
                </c:pt>
                <c:pt idx="42">
                  <c:v>96.428571428571431</c:v>
                </c:pt>
                <c:pt idx="43">
                  <c:v>93.939393939393938</c:v>
                </c:pt>
                <c:pt idx="44">
                  <c:v>100</c:v>
                </c:pt>
                <c:pt idx="45">
                  <c:v>100</c:v>
                </c:pt>
                <c:pt idx="46">
                  <c:v>100</c:v>
                </c:pt>
                <c:pt idx="47">
                  <c:v>100</c:v>
                </c:pt>
                <c:pt idx="48">
                  <c:v>96.551724137931032</c:v>
                </c:pt>
                <c:pt idx="49">
                  <c:v>96.296296296296291</c:v>
                </c:pt>
                <c:pt idx="50">
                  <c:v>100</c:v>
                </c:pt>
              </c:numCache>
            </c:numRef>
          </c:yVal>
          <c:smooth val="1"/>
          <c:extLst>
            <c:ext xmlns:c16="http://schemas.microsoft.com/office/drawing/2014/chart" uri="{C3380CC4-5D6E-409C-BE32-E72D297353CC}">
              <c16:uniqueId val="{00000003-8CA7-42BB-A5B3-7F6F1841B7F4}"/>
            </c:ext>
          </c:extLst>
        </c:ser>
        <c:dLbls>
          <c:showLegendKey val="0"/>
          <c:showVal val="0"/>
          <c:showCatName val="0"/>
          <c:showSerName val="0"/>
          <c:showPercent val="0"/>
          <c:showBubbleSize val="0"/>
        </c:dLbls>
        <c:axId val="346047792"/>
        <c:axId val="346044432"/>
      </c:scatterChart>
      <c:valAx>
        <c:axId val="346047792"/>
        <c:scaling>
          <c:orientation val="minMax"/>
          <c:max val="70"/>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Participant Age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6044432"/>
        <c:crosses val="autoZero"/>
        <c:crossBetween val="midCat"/>
      </c:valAx>
      <c:valAx>
        <c:axId val="3460444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Percentages (%) of Participants</a:t>
                </a:r>
              </a:p>
              <a:p>
                <a:pPr>
                  <a:defRPr/>
                </a:pPr>
                <a:r>
                  <a:rPr lang="en-US" dirty="0"/>
                  <a:t>Allocate 100%  to </a:t>
                </a:r>
              </a:p>
              <a:p>
                <a:pPr>
                  <a:defRPr/>
                </a:pPr>
                <a:r>
                  <a:rPr lang="en-US" dirty="0"/>
                  <a:t>Default Investments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6047792"/>
        <c:crosses val="autoZero"/>
        <c:crossBetween val="midCat"/>
      </c:valAx>
      <c:spPr>
        <a:noFill/>
        <a:ln>
          <a:noFill/>
        </a:ln>
        <a:effectLst/>
      </c:spPr>
    </c:plotArea>
    <c:legend>
      <c:legendPos val="b"/>
      <c:legendEntry>
        <c:idx val="2"/>
        <c:delete val="1"/>
      </c:legendEntry>
      <c:legendEntry>
        <c:idx val="3"/>
        <c:delete val="1"/>
      </c:legendEntry>
      <c:layout>
        <c:manualLayout>
          <c:xMode val="edge"/>
          <c:yMode val="edge"/>
          <c:x val="0.36742617885007212"/>
          <c:y val="0.91709804567153708"/>
          <c:w val="0.29403214532978217"/>
          <c:h val="8.290195432846286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'[Combined dmb3.xlsx]2020_by_month'!$M$4</c:f>
              <c:strCache>
                <c:ptCount val="1"/>
                <c:pt idx="0">
                  <c:v>20-29</c:v>
                </c:pt>
              </c:strCache>
            </c:strRef>
          </c:tx>
          <c:spPr>
            <a:ln w="19050" cap="rnd">
              <a:solidFill>
                <a:schemeClr val="accent1"/>
              </a:solidFill>
              <a:round/>
            </a:ln>
            <a:effectLst/>
          </c:spPr>
          <c:marker>
            <c:symbol val="none"/>
          </c:marker>
          <c:cat>
            <c:strRef>
              <c:f>'[Combined dmb3.xlsx]2020_by_month'!$N$3:$Y$3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'[Combined dmb3.xlsx]2020_by_month'!$N$4:$Y$4</c:f>
              <c:numCache>
                <c:formatCode>General</c:formatCode>
                <c:ptCount val="12"/>
                <c:pt idx="0">
                  <c:v>0.97138314785373614</c:v>
                </c:pt>
                <c:pt idx="1">
                  <c:v>0.98717948717948723</c:v>
                </c:pt>
                <c:pt idx="2">
                  <c:v>0.98154477101845528</c:v>
                </c:pt>
                <c:pt idx="3">
                  <c:v>0.98381941669996009</c:v>
                </c:pt>
                <c:pt idx="4">
                  <c:v>0.98485336770866905</c:v>
                </c:pt>
                <c:pt idx="5">
                  <c:v>0.96487804878048777</c:v>
                </c:pt>
                <c:pt idx="6">
                  <c:v>0.96261682242990654</c:v>
                </c:pt>
                <c:pt idx="7">
                  <c:v>0.97047496790757382</c:v>
                </c:pt>
                <c:pt idx="8">
                  <c:v>0.97847358121330719</c:v>
                </c:pt>
                <c:pt idx="9">
                  <c:v>0.9743746186699207</c:v>
                </c:pt>
                <c:pt idx="10">
                  <c:v>0.96423927178153446</c:v>
                </c:pt>
                <c:pt idx="11">
                  <c:v>0.96867881548974943</c:v>
                </c:pt>
              </c:numCache>
            </c:numRef>
          </c:val>
          <c:smooth val="1"/>
          <c:extLst>
            <c:ext xmlns:c16="http://schemas.microsoft.com/office/drawing/2014/chart" uri="{C3380CC4-5D6E-409C-BE32-E72D297353CC}">
              <c16:uniqueId val="{00000000-6F2F-428E-8AB8-25E705FA7DD5}"/>
            </c:ext>
          </c:extLst>
        </c:ser>
        <c:ser>
          <c:idx val="1"/>
          <c:order val="1"/>
          <c:tx>
            <c:strRef>
              <c:f>'[Combined dmb3.xlsx]2020_by_month'!$M$5</c:f>
              <c:strCache>
                <c:ptCount val="1"/>
                <c:pt idx="0">
                  <c:v>30-39</c:v>
                </c:pt>
              </c:strCache>
            </c:strRef>
          </c:tx>
          <c:spPr>
            <a:ln w="19050" cap="rnd">
              <a:solidFill>
                <a:schemeClr val="accent2"/>
              </a:solidFill>
              <a:round/>
            </a:ln>
            <a:effectLst/>
          </c:spPr>
          <c:marker>
            <c:symbol val="none"/>
          </c:marker>
          <c:cat>
            <c:strRef>
              <c:f>'[Combined dmb3.xlsx]2020_by_month'!$N$3:$Y$3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'[Combined dmb3.xlsx]2020_by_month'!$N$5:$Y$5</c:f>
              <c:numCache>
                <c:formatCode>General</c:formatCode>
                <c:ptCount val="12"/>
                <c:pt idx="0">
                  <c:v>0.96283185840707963</c:v>
                </c:pt>
                <c:pt idx="1">
                  <c:v>0.95711678832116787</c:v>
                </c:pt>
                <c:pt idx="2">
                  <c:v>0.95870445344129551</c:v>
                </c:pt>
                <c:pt idx="3">
                  <c:v>0.97072072072072069</c:v>
                </c:pt>
                <c:pt idx="4">
                  <c:v>0.95654162854528824</c:v>
                </c:pt>
                <c:pt idx="5">
                  <c:v>0.9229957805907173</c:v>
                </c:pt>
                <c:pt idx="6">
                  <c:v>0.88921071687183195</c:v>
                </c:pt>
                <c:pt idx="7">
                  <c:v>0.94152923538230882</c:v>
                </c:pt>
                <c:pt idx="8">
                  <c:v>0.95409181636726548</c:v>
                </c:pt>
                <c:pt idx="9">
                  <c:v>0.95519601742377103</c:v>
                </c:pt>
                <c:pt idx="10">
                  <c:v>0.94596354166666663</c:v>
                </c:pt>
                <c:pt idx="11">
                  <c:v>0.9305470190534727</c:v>
                </c:pt>
              </c:numCache>
            </c:numRef>
          </c:val>
          <c:smooth val="1"/>
          <c:extLst>
            <c:ext xmlns:c16="http://schemas.microsoft.com/office/drawing/2014/chart" uri="{C3380CC4-5D6E-409C-BE32-E72D297353CC}">
              <c16:uniqueId val="{00000001-6F2F-428E-8AB8-25E705FA7DD5}"/>
            </c:ext>
          </c:extLst>
        </c:ser>
        <c:ser>
          <c:idx val="2"/>
          <c:order val="2"/>
          <c:tx>
            <c:strRef>
              <c:f>'[Combined dmb3.xlsx]2020_by_month'!$M$6</c:f>
              <c:strCache>
                <c:ptCount val="1"/>
                <c:pt idx="0">
                  <c:v>40-49</c:v>
                </c:pt>
              </c:strCache>
            </c:strRef>
          </c:tx>
          <c:spPr>
            <a:ln w="19050" cap="rnd">
              <a:solidFill>
                <a:schemeClr val="accent3"/>
              </a:solidFill>
              <a:round/>
            </a:ln>
            <a:effectLst/>
          </c:spPr>
          <c:marker>
            <c:symbol val="none"/>
          </c:marker>
          <c:cat>
            <c:strRef>
              <c:f>'[Combined dmb3.xlsx]2020_by_month'!$N$3:$Y$3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'[Combined dmb3.xlsx]2020_by_month'!$N$6:$Y$6</c:f>
              <c:numCache>
                <c:formatCode>General</c:formatCode>
                <c:ptCount val="12"/>
                <c:pt idx="0">
                  <c:v>0.92325056433408581</c:v>
                </c:pt>
                <c:pt idx="1">
                  <c:v>0.92412935323383083</c:v>
                </c:pt>
                <c:pt idx="2">
                  <c:v>0.92635212888377449</c:v>
                </c:pt>
                <c:pt idx="3">
                  <c:v>0.94898941289701633</c:v>
                </c:pt>
                <c:pt idx="4">
                  <c:v>0.92325227963525835</c:v>
                </c:pt>
                <c:pt idx="5">
                  <c:v>0.901213171577123</c:v>
                </c:pt>
                <c:pt idx="6">
                  <c:v>0.77846153846153843</c:v>
                </c:pt>
                <c:pt idx="7">
                  <c:v>0.90517241379310343</c:v>
                </c:pt>
                <c:pt idx="8">
                  <c:v>0.91551459293394777</c:v>
                </c:pt>
                <c:pt idx="9">
                  <c:v>0.91458153580672996</c:v>
                </c:pt>
                <c:pt idx="10">
                  <c:v>0.90697674418604646</c:v>
                </c:pt>
                <c:pt idx="11">
                  <c:v>0.90752864157119473</c:v>
                </c:pt>
              </c:numCache>
            </c:numRef>
          </c:val>
          <c:smooth val="1"/>
          <c:extLst>
            <c:ext xmlns:c16="http://schemas.microsoft.com/office/drawing/2014/chart" uri="{C3380CC4-5D6E-409C-BE32-E72D297353CC}">
              <c16:uniqueId val="{00000002-6F2F-428E-8AB8-25E705FA7DD5}"/>
            </c:ext>
          </c:extLst>
        </c:ser>
        <c:ser>
          <c:idx val="3"/>
          <c:order val="3"/>
          <c:tx>
            <c:strRef>
              <c:f>'[Combined dmb3.xlsx]2020_by_month'!$M$7</c:f>
              <c:strCache>
                <c:ptCount val="1"/>
                <c:pt idx="0">
                  <c:v>50-59</c:v>
                </c:pt>
              </c:strCache>
            </c:strRef>
          </c:tx>
          <c:spPr>
            <a:ln w="19050" cap="rnd">
              <a:solidFill>
                <a:schemeClr val="accent4"/>
              </a:solidFill>
              <a:round/>
            </a:ln>
            <a:effectLst/>
          </c:spPr>
          <c:marker>
            <c:symbol val="none"/>
          </c:marker>
          <c:cat>
            <c:strRef>
              <c:f>'[Combined dmb3.xlsx]2020_by_month'!$N$3:$Y$3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'[Combined dmb3.xlsx]2020_by_month'!$N$7:$Y$7</c:f>
              <c:numCache>
                <c:formatCode>General</c:formatCode>
                <c:ptCount val="12"/>
                <c:pt idx="0">
                  <c:v>0.86075949367088611</c:v>
                </c:pt>
                <c:pt idx="1">
                  <c:v>0.9111791730474732</c:v>
                </c:pt>
                <c:pt idx="2">
                  <c:v>0.92868217054263569</c:v>
                </c:pt>
                <c:pt idx="3">
                  <c:v>0.92362598144182728</c:v>
                </c:pt>
                <c:pt idx="4">
                  <c:v>0.8617424242424242</c:v>
                </c:pt>
                <c:pt idx="5">
                  <c:v>0.86892177589852004</c:v>
                </c:pt>
                <c:pt idx="6">
                  <c:v>0.66557645134914145</c:v>
                </c:pt>
                <c:pt idx="7">
                  <c:v>0.78106508875739644</c:v>
                </c:pt>
                <c:pt idx="8">
                  <c:v>0.86071428571428577</c:v>
                </c:pt>
                <c:pt idx="9">
                  <c:v>0.8830874006810443</c:v>
                </c:pt>
                <c:pt idx="10">
                  <c:v>0.86896551724137927</c:v>
                </c:pt>
                <c:pt idx="11">
                  <c:v>0.8499005964214712</c:v>
                </c:pt>
              </c:numCache>
            </c:numRef>
          </c:val>
          <c:smooth val="1"/>
          <c:extLst>
            <c:ext xmlns:c16="http://schemas.microsoft.com/office/drawing/2014/chart" uri="{C3380CC4-5D6E-409C-BE32-E72D297353CC}">
              <c16:uniqueId val="{00000003-6F2F-428E-8AB8-25E705FA7DD5}"/>
            </c:ext>
          </c:extLst>
        </c:ser>
        <c:ser>
          <c:idx val="4"/>
          <c:order val="4"/>
          <c:tx>
            <c:strRef>
              <c:f>'[Combined dmb3.xlsx]2020_by_month'!$M$8</c:f>
              <c:strCache>
                <c:ptCount val="1"/>
                <c:pt idx="0">
                  <c:v>60-70</c:v>
                </c:pt>
              </c:strCache>
            </c:strRef>
          </c:tx>
          <c:spPr>
            <a:ln w="19050" cap="rnd">
              <a:solidFill>
                <a:schemeClr val="accent5"/>
              </a:solidFill>
              <a:round/>
            </a:ln>
            <a:effectLst/>
          </c:spPr>
          <c:marker>
            <c:symbol val="none"/>
          </c:marker>
          <c:cat>
            <c:strRef>
              <c:f>'[Combined dmb3.xlsx]2020_by_month'!$N$3:$Y$3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'[Combined dmb3.xlsx]2020_by_month'!$N$8:$Y$8</c:f>
              <c:numCache>
                <c:formatCode>General</c:formatCode>
                <c:ptCount val="12"/>
                <c:pt idx="0">
                  <c:v>0.89189189189189189</c:v>
                </c:pt>
                <c:pt idx="1">
                  <c:v>0.88095238095238093</c:v>
                </c:pt>
                <c:pt idx="2">
                  <c:v>0.90370370370370368</c:v>
                </c:pt>
                <c:pt idx="3">
                  <c:v>0.92111959287531808</c:v>
                </c:pt>
                <c:pt idx="4">
                  <c:v>0.85399449035812669</c:v>
                </c:pt>
                <c:pt idx="5">
                  <c:v>0.80136986301369861</c:v>
                </c:pt>
                <c:pt idx="6">
                  <c:v>0.48563218390804597</c:v>
                </c:pt>
                <c:pt idx="7">
                  <c:v>0.81188118811881194</c:v>
                </c:pt>
                <c:pt idx="8">
                  <c:v>0.74860335195530725</c:v>
                </c:pt>
                <c:pt idx="9">
                  <c:v>0.86858974358974361</c:v>
                </c:pt>
                <c:pt idx="10">
                  <c:v>0.90332326283987918</c:v>
                </c:pt>
                <c:pt idx="11">
                  <c:v>0.8044554455445545</c:v>
                </c:pt>
              </c:numCache>
            </c:numRef>
          </c:val>
          <c:smooth val="1"/>
          <c:extLst>
            <c:ext xmlns:c16="http://schemas.microsoft.com/office/drawing/2014/chart" uri="{C3380CC4-5D6E-409C-BE32-E72D297353CC}">
              <c16:uniqueId val="{00000004-6F2F-428E-8AB8-25E705FA7DD5}"/>
            </c:ext>
          </c:extLst>
        </c:ser>
        <c:dLbls>
          <c:showLegendKey val="0"/>
          <c:showVal val="0"/>
          <c:showCatName val="0"/>
          <c:showSerName val="0"/>
          <c:showPercent val="0"/>
          <c:showBubbleSize val="0"/>
        </c:dLbls>
        <c:smooth val="0"/>
        <c:axId val="129897567"/>
        <c:axId val="129876927"/>
      </c:lineChart>
      <c:catAx>
        <c:axId val="12989756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876927"/>
        <c:crosses val="autoZero"/>
        <c:auto val="1"/>
        <c:lblAlgn val="ctr"/>
        <c:lblOffset val="100"/>
        <c:tickMarkSkip val="1"/>
        <c:noMultiLvlLbl val="0"/>
      </c:catAx>
      <c:valAx>
        <c:axId val="12987692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600" dirty="0"/>
                  <a:t>TDF Default Acceptance</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897567"/>
        <c:crosses val="autoZero"/>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'[Combined dmb3.xlsx]new_ppts'!$BG$19</c:f>
              <c:strCache>
                <c:ptCount val="1"/>
                <c:pt idx="0">
                  <c:v>$25k-$50k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dmb3.xlsx]new_ppts'!$BF$20:$BF$24</c:f>
              <c:strCache>
                <c:ptCount val="5"/>
                <c:pt idx="0">
                  <c:v>20-29</c:v>
                </c:pt>
                <c:pt idx="1">
                  <c:v>30-39</c:v>
                </c:pt>
                <c:pt idx="2">
                  <c:v>40-49</c:v>
                </c:pt>
                <c:pt idx="3">
                  <c:v>50-59</c:v>
                </c:pt>
                <c:pt idx="4">
                  <c:v>60-70</c:v>
                </c:pt>
              </c:strCache>
            </c:strRef>
          </c:cat>
          <c:val>
            <c:numRef>
              <c:f>'[Combined dmb3.xlsx]new_ppts'!$BG$20:$BG$24</c:f>
              <c:numCache>
                <c:formatCode>0%</c:formatCode>
                <c:ptCount val="5"/>
                <c:pt idx="0">
                  <c:v>0.97441195168467898</c:v>
                </c:pt>
                <c:pt idx="1">
                  <c:v>0.95567703331609666</c:v>
                </c:pt>
                <c:pt idx="2">
                  <c:v>0.93952919921356082</c:v>
                </c:pt>
                <c:pt idx="3">
                  <c:v>0.91166862668234683</c:v>
                </c:pt>
                <c:pt idx="4">
                  <c:v>0.88919667590027696</c:v>
                </c:pt>
              </c:numCache>
            </c:numRef>
          </c:val>
          <c:extLst>
            <c:ext xmlns:c16="http://schemas.microsoft.com/office/drawing/2014/chart" uri="{C3380CC4-5D6E-409C-BE32-E72D297353CC}">
              <c16:uniqueId val="{00000000-FDCA-45F3-9937-AA5B8064DF36}"/>
            </c:ext>
          </c:extLst>
        </c:ser>
        <c:ser>
          <c:idx val="1"/>
          <c:order val="1"/>
          <c:tx>
            <c:strRef>
              <c:f>'[Combined dmb3.xlsx]new_ppts'!$BH$19</c:f>
              <c:strCache>
                <c:ptCount val="1"/>
                <c:pt idx="0">
                  <c:v>$50k-$75k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dmb3.xlsx]new_ppts'!$BF$20:$BF$24</c:f>
              <c:strCache>
                <c:ptCount val="5"/>
                <c:pt idx="0">
                  <c:v>20-29</c:v>
                </c:pt>
                <c:pt idx="1">
                  <c:v>30-39</c:v>
                </c:pt>
                <c:pt idx="2">
                  <c:v>40-49</c:v>
                </c:pt>
                <c:pt idx="3">
                  <c:v>50-59</c:v>
                </c:pt>
                <c:pt idx="4">
                  <c:v>60-70</c:v>
                </c:pt>
              </c:strCache>
            </c:strRef>
          </c:cat>
          <c:val>
            <c:numRef>
              <c:f>'[Combined dmb3.xlsx]new_ppts'!$BH$20:$BH$24</c:f>
              <c:numCache>
                <c:formatCode>0%</c:formatCode>
                <c:ptCount val="5"/>
                <c:pt idx="0">
                  <c:v>0.9204514301379878</c:v>
                </c:pt>
                <c:pt idx="1">
                  <c:v>0.89643730352776807</c:v>
                </c:pt>
                <c:pt idx="2">
                  <c:v>0.87860541183467145</c:v>
                </c:pt>
                <c:pt idx="3">
                  <c:v>0.84064449064449065</c:v>
                </c:pt>
                <c:pt idx="4">
                  <c:v>0.81059277446509992</c:v>
                </c:pt>
              </c:numCache>
            </c:numRef>
          </c:val>
          <c:extLst>
            <c:ext xmlns:c16="http://schemas.microsoft.com/office/drawing/2014/chart" uri="{C3380CC4-5D6E-409C-BE32-E72D297353CC}">
              <c16:uniqueId val="{00000001-FDCA-45F3-9937-AA5B8064DF36}"/>
            </c:ext>
          </c:extLst>
        </c:ser>
        <c:ser>
          <c:idx val="2"/>
          <c:order val="2"/>
          <c:tx>
            <c:strRef>
              <c:f>'[Combined dmb3.xlsx]new_ppts'!$BI$19</c:f>
              <c:strCache>
                <c:ptCount val="1"/>
                <c:pt idx="0">
                  <c:v>$75k-$100k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dmb3.xlsx]new_ppts'!$BF$20:$BF$24</c:f>
              <c:strCache>
                <c:ptCount val="5"/>
                <c:pt idx="0">
                  <c:v>20-29</c:v>
                </c:pt>
                <c:pt idx="1">
                  <c:v>30-39</c:v>
                </c:pt>
                <c:pt idx="2">
                  <c:v>40-49</c:v>
                </c:pt>
                <c:pt idx="3">
                  <c:v>50-59</c:v>
                </c:pt>
                <c:pt idx="4">
                  <c:v>60-70</c:v>
                </c:pt>
              </c:strCache>
            </c:strRef>
          </c:cat>
          <c:val>
            <c:numRef>
              <c:f>'[Combined dmb3.xlsx]new_ppts'!$BI$20:$BI$24</c:f>
              <c:numCache>
                <c:formatCode>0%</c:formatCode>
                <c:ptCount val="5"/>
                <c:pt idx="0">
                  <c:v>0.88151425762045232</c:v>
                </c:pt>
                <c:pt idx="1">
                  <c:v>0.84746012994683995</c:v>
                </c:pt>
                <c:pt idx="2">
                  <c:v>0.84451625166318189</c:v>
                </c:pt>
                <c:pt idx="3">
                  <c:v>0.79326450344149457</c:v>
                </c:pt>
                <c:pt idx="4">
                  <c:v>0.77329192546583847</c:v>
                </c:pt>
              </c:numCache>
            </c:numRef>
          </c:val>
          <c:extLst>
            <c:ext xmlns:c16="http://schemas.microsoft.com/office/drawing/2014/chart" uri="{C3380CC4-5D6E-409C-BE32-E72D297353CC}">
              <c16:uniqueId val="{00000002-FDCA-45F3-9937-AA5B8064DF36}"/>
            </c:ext>
          </c:extLst>
        </c:ser>
        <c:ser>
          <c:idx val="3"/>
          <c:order val="3"/>
          <c:tx>
            <c:strRef>
              <c:f>'[Combined dmb3.xlsx]new_ppts'!$BJ$19</c:f>
              <c:strCache>
                <c:ptCount val="1"/>
                <c:pt idx="0">
                  <c:v>$100k+</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 dmb3.xlsx]new_ppts'!$BF$20:$BF$24</c:f>
              <c:strCache>
                <c:ptCount val="5"/>
                <c:pt idx="0">
                  <c:v>20-29</c:v>
                </c:pt>
                <c:pt idx="1">
                  <c:v>30-39</c:v>
                </c:pt>
                <c:pt idx="2">
                  <c:v>40-49</c:v>
                </c:pt>
                <c:pt idx="3">
                  <c:v>50-59</c:v>
                </c:pt>
                <c:pt idx="4">
                  <c:v>60-70</c:v>
                </c:pt>
              </c:strCache>
            </c:strRef>
          </c:cat>
          <c:val>
            <c:numRef>
              <c:f>'[Combined dmb3.xlsx]new_ppts'!$BJ$20:$BJ$24</c:f>
              <c:numCache>
                <c:formatCode>0%</c:formatCode>
                <c:ptCount val="5"/>
                <c:pt idx="0">
                  <c:v>0.81099656357388317</c:v>
                </c:pt>
                <c:pt idx="1">
                  <c:v>0.81028821597956946</c:v>
                </c:pt>
                <c:pt idx="2">
                  <c:v>0.7811598005772763</c:v>
                </c:pt>
                <c:pt idx="3">
                  <c:v>0.70435023552230536</c:v>
                </c:pt>
                <c:pt idx="4">
                  <c:v>0.6896301667875272</c:v>
                </c:pt>
              </c:numCache>
            </c:numRef>
          </c:val>
          <c:extLst>
            <c:ext xmlns:c16="http://schemas.microsoft.com/office/drawing/2014/chart" uri="{C3380CC4-5D6E-409C-BE32-E72D297353CC}">
              <c16:uniqueId val="{00000003-FDCA-45F3-9937-AA5B8064DF36}"/>
            </c:ext>
          </c:extLst>
        </c:ser>
        <c:dLbls>
          <c:dLblPos val="outEnd"/>
          <c:showLegendKey val="0"/>
          <c:showVal val="1"/>
          <c:showCatName val="0"/>
          <c:showSerName val="0"/>
          <c:showPercent val="0"/>
          <c:showBubbleSize val="0"/>
        </c:dLbls>
        <c:gapWidth val="219"/>
        <c:overlap val="-27"/>
        <c:axId val="1630067776"/>
        <c:axId val="1630078336"/>
      </c:barChart>
      <c:catAx>
        <c:axId val="163006777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Age Group</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0078336"/>
        <c:crosses val="autoZero"/>
        <c:auto val="1"/>
        <c:lblAlgn val="ctr"/>
        <c:lblOffset val="100"/>
        <c:noMultiLvlLbl val="0"/>
      </c:catAx>
      <c:valAx>
        <c:axId val="16300783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Percentages (%) of Participants</a:t>
                </a:r>
              </a:p>
              <a:p>
                <a:pPr>
                  <a:defRPr/>
                </a:pPr>
                <a:r>
                  <a:rPr lang="en-US"/>
                  <a:t>Allocate 100%  to </a:t>
                </a:r>
              </a:p>
              <a:p>
                <a:pPr>
                  <a:defRPr/>
                </a:pPr>
                <a:r>
                  <a:rPr lang="en-US"/>
                  <a:t>Default Investment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300677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E9C9D-BE12-4B45-9155-E7624F4841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D320D82-15B2-467A-A06B-4C11ED2362F7}">
      <dgm:prSet custT="1"/>
      <dgm:spPr>
        <a:xfrm>
          <a:off x="588449" y="370"/>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The Ripple Effects of Student Loan Debt</a:t>
          </a:r>
        </a:p>
      </dgm:t>
    </dgm:pt>
    <dgm:pt modelId="{69CBD726-CCC6-4FC2-A87E-7E5FE3F504FC}" type="parTrans" cxnId="{8AA9DF6F-3237-4082-BE24-485EAF5BE967}">
      <dgm:prSet/>
      <dgm:spPr/>
      <dgm:t>
        <a:bodyPr/>
        <a:lstStyle/>
        <a:p>
          <a:endParaRPr lang="en-US" sz="2800"/>
        </a:p>
      </dgm:t>
    </dgm:pt>
    <dgm:pt modelId="{D15F8F41-1625-4EE4-B786-717E25F734AB}" type="sibTrans" cxnId="{8AA9DF6F-3237-4082-BE24-485EAF5BE967}">
      <dgm:prSet/>
      <dgm:spPr/>
      <dgm:t>
        <a:bodyPr/>
        <a:lstStyle/>
        <a:p>
          <a:endParaRPr lang="en-US" sz="2800"/>
        </a:p>
      </dgm:t>
    </dgm:pt>
    <dgm:pt modelId="{91763D69-CD25-4910-899F-9C6658EEC066}">
      <dgm:prSet custT="1"/>
      <dgm:spPr>
        <a:xfrm>
          <a:off x="588449" y="637220"/>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Retirement Plan Participation and Understanding</a:t>
          </a:r>
        </a:p>
      </dgm:t>
    </dgm:pt>
    <dgm:pt modelId="{297EA988-00EF-4B8A-853A-390608F94E25}" type="parTrans" cxnId="{37FFA6CD-EB68-47DA-9433-8ACCE7AE7A68}">
      <dgm:prSet/>
      <dgm:spPr/>
      <dgm:t>
        <a:bodyPr/>
        <a:lstStyle/>
        <a:p>
          <a:endParaRPr lang="en-US" sz="2800"/>
        </a:p>
      </dgm:t>
    </dgm:pt>
    <dgm:pt modelId="{7BC46ED4-C32A-4E8D-B142-198BFE96DCB8}" type="sibTrans" cxnId="{37FFA6CD-EB68-47DA-9433-8ACCE7AE7A68}">
      <dgm:prSet/>
      <dgm:spPr/>
      <dgm:t>
        <a:bodyPr/>
        <a:lstStyle/>
        <a:p>
          <a:endParaRPr lang="en-US" sz="2800"/>
        </a:p>
      </dgm:t>
    </dgm:pt>
    <dgm:pt modelId="{8CD2FE81-6A2A-48F5-9ECD-3F8A143D5244}">
      <dgm:prSet custT="1"/>
      <dgm:spPr>
        <a:xfrm>
          <a:off x="588449" y="1274070"/>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Default Retirement Plan Options</a:t>
          </a:r>
        </a:p>
      </dgm:t>
    </dgm:pt>
    <dgm:pt modelId="{8CA61617-68E5-41C1-B40C-EF8EE06C1DB6}" type="parTrans" cxnId="{EC751CCD-FEF9-4A30-8379-96C37489C170}">
      <dgm:prSet/>
      <dgm:spPr/>
      <dgm:t>
        <a:bodyPr/>
        <a:lstStyle/>
        <a:p>
          <a:endParaRPr lang="en-US" sz="2800"/>
        </a:p>
      </dgm:t>
    </dgm:pt>
    <dgm:pt modelId="{D1FA5D8C-FBAE-42CD-987C-C22504C0A198}" type="sibTrans" cxnId="{EC751CCD-FEF9-4A30-8379-96C37489C170}">
      <dgm:prSet/>
      <dgm:spPr/>
      <dgm:t>
        <a:bodyPr/>
        <a:lstStyle/>
        <a:p>
          <a:endParaRPr lang="en-US" sz="2800"/>
        </a:p>
      </dgm:t>
    </dgm:pt>
    <dgm:pt modelId="{D939F974-658A-4EF4-A416-909F6634B2FF}">
      <dgm:prSet custT="1"/>
      <dgm:spPr>
        <a:xfrm>
          <a:off x="588449" y="1910920"/>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Job Security and Satisfaction</a:t>
          </a:r>
        </a:p>
      </dgm:t>
    </dgm:pt>
    <dgm:pt modelId="{AAAF5C3F-00D7-473C-BC64-4C66720DE156}" type="parTrans" cxnId="{44DD2322-4F5C-47BF-AD93-AAA8ED813444}">
      <dgm:prSet/>
      <dgm:spPr/>
      <dgm:t>
        <a:bodyPr/>
        <a:lstStyle/>
        <a:p>
          <a:endParaRPr lang="en-US" sz="2800"/>
        </a:p>
      </dgm:t>
    </dgm:pt>
    <dgm:pt modelId="{DC92C9C9-2233-4385-BE02-000732AC36F6}" type="sibTrans" cxnId="{44DD2322-4F5C-47BF-AD93-AAA8ED813444}">
      <dgm:prSet/>
      <dgm:spPr/>
      <dgm:t>
        <a:bodyPr/>
        <a:lstStyle/>
        <a:p>
          <a:endParaRPr lang="en-US" sz="2800"/>
        </a:p>
      </dgm:t>
    </dgm:pt>
    <dgm:pt modelId="{D69DAECA-A8EA-4895-B19E-BE08726AEB01}">
      <dgm:prSet custT="1"/>
      <dgm:spPr>
        <a:xfrm>
          <a:off x="588449" y="2547769"/>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What Factors Attract Talents</a:t>
          </a:r>
        </a:p>
      </dgm:t>
    </dgm:pt>
    <dgm:pt modelId="{91DB47A3-597E-456E-A150-8643C86CC3BA}" type="parTrans" cxnId="{81B52748-E784-4D03-B879-9FF74CEB7166}">
      <dgm:prSet/>
      <dgm:spPr/>
      <dgm:t>
        <a:bodyPr/>
        <a:lstStyle/>
        <a:p>
          <a:endParaRPr lang="en-US" sz="2800"/>
        </a:p>
      </dgm:t>
    </dgm:pt>
    <dgm:pt modelId="{DF8E90EF-2310-4FBD-817B-8BEC92F04CBB}" type="sibTrans" cxnId="{81B52748-E784-4D03-B879-9FF74CEB7166}">
      <dgm:prSet/>
      <dgm:spPr/>
      <dgm:t>
        <a:bodyPr/>
        <a:lstStyle/>
        <a:p>
          <a:endParaRPr lang="en-US" sz="2800"/>
        </a:p>
      </dgm:t>
    </dgm:pt>
    <dgm:pt modelId="{43FA5E78-EA41-4B87-AAF4-A12768469C04}">
      <dgm:prSet custT="1"/>
      <dgm:spPr>
        <a:xfrm>
          <a:off x="588449" y="3184619"/>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Succession Planning</a:t>
          </a:r>
        </a:p>
      </dgm:t>
    </dgm:pt>
    <dgm:pt modelId="{1AA24718-74D0-4FFE-9079-E8F34B9440BC}" type="parTrans" cxnId="{763BC605-0673-4C52-BFC9-41D6FE26B160}">
      <dgm:prSet/>
      <dgm:spPr/>
      <dgm:t>
        <a:bodyPr/>
        <a:lstStyle/>
        <a:p>
          <a:endParaRPr lang="en-US" sz="2800"/>
        </a:p>
      </dgm:t>
    </dgm:pt>
    <dgm:pt modelId="{53260806-AD4C-4200-BA81-AF9AA321ACA3}" type="sibTrans" cxnId="{763BC605-0673-4C52-BFC9-41D6FE26B160}">
      <dgm:prSet/>
      <dgm:spPr/>
      <dgm:t>
        <a:bodyPr/>
        <a:lstStyle/>
        <a:p>
          <a:endParaRPr lang="en-US" sz="2800"/>
        </a:p>
      </dgm:t>
    </dgm:pt>
    <dgm:pt modelId="{7E1EC2C2-FCBD-4A77-B338-6515BEEFF834}">
      <dgm:prSet custT="1"/>
      <dgm:spPr>
        <a:xfrm>
          <a:off x="588449" y="3821469"/>
          <a:ext cx="9146100" cy="509479"/>
        </a:xfrm>
        <a:noFill/>
        <a:ln>
          <a:noFill/>
        </a:ln>
        <a:effectLst/>
      </dgm:spPr>
      <dgm:t>
        <a:bodyPr/>
        <a:lstStyle/>
        <a:p>
          <a:pPr>
            <a:lnSpc>
              <a:spcPct val="100000"/>
            </a:lnSpc>
          </a:pPr>
          <a:r>
            <a:rPr lang="en-US" sz="2400" dirty="0">
              <a:solidFill>
                <a:sysClr val="windowText" lastClr="000000">
                  <a:hueOff val="0"/>
                  <a:satOff val="0"/>
                  <a:lumOff val="0"/>
                  <a:alphaOff val="0"/>
                </a:sysClr>
              </a:solidFill>
              <a:latin typeface="Aptos" panose="02110004020202020204"/>
              <a:ea typeface="+mn-ea"/>
              <a:cs typeface="+mn-cs"/>
            </a:rPr>
            <a:t>Financial Security and Stress</a:t>
          </a:r>
        </a:p>
      </dgm:t>
    </dgm:pt>
    <dgm:pt modelId="{C9DEBAA0-558E-40D8-B372-533F1218BD8C}" type="parTrans" cxnId="{FACB34C9-5321-4F0A-9E97-76EF73C7AC77}">
      <dgm:prSet/>
      <dgm:spPr/>
      <dgm:t>
        <a:bodyPr/>
        <a:lstStyle/>
        <a:p>
          <a:endParaRPr lang="en-US" sz="2800"/>
        </a:p>
      </dgm:t>
    </dgm:pt>
    <dgm:pt modelId="{9522B6E4-19D5-4E24-BE6B-139157D6D924}" type="sibTrans" cxnId="{FACB34C9-5321-4F0A-9E97-76EF73C7AC77}">
      <dgm:prSet/>
      <dgm:spPr/>
      <dgm:t>
        <a:bodyPr/>
        <a:lstStyle/>
        <a:p>
          <a:endParaRPr lang="en-US" sz="2800"/>
        </a:p>
      </dgm:t>
    </dgm:pt>
    <dgm:pt modelId="{4E891651-8B7F-4A36-BD84-CEA2B8BF7446}" type="pres">
      <dgm:prSet presAssocID="{002E9C9D-BE12-4B45-9155-E7624F4841CA}" presName="root" presStyleCnt="0">
        <dgm:presLayoutVars>
          <dgm:dir/>
          <dgm:resizeHandles val="exact"/>
        </dgm:presLayoutVars>
      </dgm:prSet>
      <dgm:spPr/>
    </dgm:pt>
    <dgm:pt modelId="{8FE63F4F-4B73-450B-8B4B-B4773886F6D8}" type="pres">
      <dgm:prSet presAssocID="{D69DAECA-A8EA-4895-B19E-BE08726AEB01}" presName="compNode" presStyleCnt="0"/>
      <dgm:spPr/>
    </dgm:pt>
    <dgm:pt modelId="{DE4283CB-D99E-4E1C-8903-46DD85EAAC71}" type="pres">
      <dgm:prSet presAssocID="{D69DAECA-A8EA-4895-B19E-BE08726AEB01}" presName="bgRect" presStyleLbl="bgShp" presStyleIdx="0" presStyleCnt="7"/>
      <dgm:spPr>
        <a:xfrm>
          <a:off x="0" y="2547769"/>
          <a:ext cx="9734549" cy="509479"/>
        </a:xfrm>
        <a:prstGeom prst="roundRect">
          <a:avLst>
            <a:gd name="adj" fmla="val 10000"/>
          </a:avLst>
        </a:prstGeom>
        <a:solidFill>
          <a:srgbClr val="156082">
            <a:tint val="40000"/>
            <a:hueOff val="0"/>
            <a:satOff val="0"/>
            <a:lumOff val="0"/>
            <a:alphaOff val="0"/>
          </a:srgbClr>
        </a:solidFill>
        <a:ln>
          <a:noFill/>
        </a:ln>
        <a:effectLst/>
      </dgm:spPr>
    </dgm:pt>
    <dgm:pt modelId="{011FC4BD-E249-4D41-9102-CA6CCA88904E}" type="pres">
      <dgm:prSet presAssocID="{D69DAECA-A8EA-4895-B19E-BE08726AEB01}" presName="iconRect" presStyleLbl="node1" presStyleIdx="0" presStyleCnt="7"/>
      <dgm:spPr>
        <a:xfrm>
          <a:off x="154117" y="2662402"/>
          <a:ext cx="280213" cy="280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Lightbulb"/>
        </a:ext>
      </dgm:extLst>
    </dgm:pt>
    <dgm:pt modelId="{6B1BCE1A-A251-4D19-BBDA-3891355D14B6}" type="pres">
      <dgm:prSet presAssocID="{D69DAECA-A8EA-4895-B19E-BE08726AEB01}" presName="spaceRect" presStyleCnt="0"/>
      <dgm:spPr/>
    </dgm:pt>
    <dgm:pt modelId="{72E90E72-55D9-49DB-81BE-B5407A93AE18}" type="pres">
      <dgm:prSet presAssocID="{D69DAECA-A8EA-4895-B19E-BE08726AEB01}" presName="parTx" presStyleLbl="revTx" presStyleIdx="0" presStyleCnt="7">
        <dgm:presLayoutVars>
          <dgm:chMax val="0"/>
          <dgm:chPref val="0"/>
        </dgm:presLayoutVars>
      </dgm:prSet>
      <dgm:spPr>
        <a:prstGeom prst="rect">
          <a:avLst/>
        </a:prstGeom>
      </dgm:spPr>
    </dgm:pt>
    <dgm:pt modelId="{676F223E-246E-418C-8332-764EF96908F6}" type="pres">
      <dgm:prSet presAssocID="{DF8E90EF-2310-4FBD-817B-8BEC92F04CBB}" presName="sibTrans" presStyleCnt="0"/>
      <dgm:spPr/>
    </dgm:pt>
    <dgm:pt modelId="{93277612-A4BE-4010-8819-67F5589D76EF}" type="pres">
      <dgm:prSet presAssocID="{7E1EC2C2-FCBD-4A77-B338-6515BEEFF834}" presName="compNode" presStyleCnt="0"/>
      <dgm:spPr/>
    </dgm:pt>
    <dgm:pt modelId="{801356CB-4A1F-4E2E-9E57-306AAAEAF4FA}" type="pres">
      <dgm:prSet presAssocID="{7E1EC2C2-FCBD-4A77-B338-6515BEEFF834}" presName="bgRect" presStyleLbl="bgShp" presStyleIdx="1" presStyleCnt="7"/>
      <dgm:spPr>
        <a:xfrm>
          <a:off x="0" y="3821469"/>
          <a:ext cx="9734549" cy="509479"/>
        </a:xfrm>
        <a:prstGeom prst="roundRect">
          <a:avLst>
            <a:gd name="adj" fmla="val 10000"/>
          </a:avLst>
        </a:prstGeom>
        <a:solidFill>
          <a:srgbClr val="156082">
            <a:tint val="40000"/>
            <a:hueOff val="0"/>
            <a:satOff val="0"/>
            <a:lumOff val="0"/>
            <a:alphaOff val="0"/>
          </a:srgbClr>
        </a:solidFill>
        <a:ln>
          <a:noFill/>
        </a:ln>
        <a:effectLst/>
      </dgm:spPr>
    </dgm:pt>
    <dgm:pt modelId="{F8384689-E7B1-49A8-9E20-46D119DDED08}" type="pres">
      <dgm:prSet presAssocID="{7E1EC2C2-FCBD-4A77-B338-6515BEEFF834}" presName="iconRect" presStyleLbl="node1" presStyleIdx="1" presStyleCnt="7"/>
      <dgm:spPr>
        <a:xfrm>
          <a:off x="154117" y="3936102"/>
          <a:ext cx="280213" cy="280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Lock"/>
        </a:ext>
      </dgm:extLst>
    </dgm:pt>
    <dgm:pt modelId="{42E30CDA-554B-47A2-8878-6F5AC4A903AD}" type="pres">
      <dgm:prSet presAssocID="{7E1EC2C2-FCBD-4A77-B338-6515BEEFF834}" presName="spaceRect" presStyleCnt="0"/>
      <dgm:spPr/>
    </dgm:pt>
    <dgm:pt modelId="{3332A217-6395-4371-BE3C-54508F004BB9}" type="pres">
      <dgm:prSet presAssocID="{7E1EC2C2-FCBD-4A77-B338-6515BEEFF834}" presName="parTx" presStyleLbl="revTx" presStyleIdx="1" presStyleCnt="7">
        <dgm:presLayoutVars>
          <dgm:chMax val="0"/>
          <dgm:chPref val="0"/>
        </dgm:presLayoutVars>
      </dgm:prSet>
      <dgm:spPr>
        <a:prstGeom prst="rect">
          <a:avLst/>
        </a:prstGeom>
      </dgm:spPr>
    </dgm:pt>
    <dgm:pt modelId="{AD4B5A3B-2F84-4DDB-B8BD-A4CB22BC450C}" type="pres">
      <dgm:prSet presAssocID="{9522B6E4-19D5-4E24-BE6B-139157D6D924}" presName="sibTrans" presStyleCnt="0"/>
      <dgm:spPr/>
    </dgm:pt>
    <dgm:pt modelId="{A40FA348-EDF2-47A9-9543-F5512D4688DB}" type="pres">
      <dgm:prSet presAssocID="{D939F974-658A-4EF4-A416-909F6634B2FF}" presName="compNode" presStyleCnt="0"/>
      <dgm:spPr/>
    </dgm:pt>
    <dgm:pt modelId="{DDBDDD6C-BF46-4F0F-9CE8-201CFCDD1963}" type="pres">
      <dgm:prSet presAssocID="{D939F974-658A-4EF4-A416-909F6634B2FF}" presName="bgRect" presStyleLbl="bgShp" presStyleIdx="2" presStyleCnt="7"/>
      <dgm:spPr>
        <a:xfrm>
          <a:off x="0" y="1910920"/>
          <a:ext cx="9734549" cy="509479"/>
        </a:xfrm>
        <a:prstGeom prst="roundRect">
          <a:avLst>
            <a:gd name="adj" fmla="val 10000"/>
          </a:avLst>
        </a:prstGeom>
        <a:solidFill>
          <a:srgbClr val="156082">
            <a:tint val="40000"/>
            <a:hueOff val="0"/>
            <a:satOff val="0"/>
            <a:lumOff val="0"/>
            <a:alphaOff val="0"/>
          </a:srgbClr>
        </a:solidFill>
        <a:ln>
          <a:noFill/>
        </a:ln>
        <a:effectLst/>
      </dgm:spPr>
    </dgm:pt>
    <dgm:pt modelId="{087B42E2-3E99-4844-B071-69DB3729A8FE}" type="pres">
      <dgm:prSet presAssocID="{D939F974-658A-4EF4-A416-909F6634B2FF}" presName="iconRect" presStyleLbl="node1" presStyleIdx="2" presStyleCnt="7"/>
      <dgm:spPr>
        <a:xfrm>
          <a:off x="154117" y="2025553"/>
          <a:ext cx="280213" cy="280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User"/>
        </a:ext>
      </dgm:extLst>
    </dgm:pt>
    <dgm:pt modelId="{4D6AE451-C8A1-4A01-9416-41BCEDEEC0ED}" type="pres">
      <dgm:prSet presAssocID="{D939F974-658A-4EF4-A416-909F6634B2FF}" presName="spaceRect" presStyleCnt="0"/>
      <dgm:spPr/>
    </dgm:pt>
    <dgm:pt modelId="{5256C548-2581-40F4-AC95-D46BFD74CF32}" type="pres">
      <dgm:prSet presAssocID="{D939F974-658A-4EF4-A416-909F6634B2FF}" presName="parTx" presStyleLbl="revTx" presStyleIdx="2" presStyleCnt="7">
        <dgm:presLayoutVars>
          <dgm:chMax val="0"/>
          <dgm:chPref val="0"/>
        </dgm:presLayoutVars>
      </dgm:prSet>
      <dgm:spPr>
        <a:prstGeom prst="rect">
          <a:avLst/>
        </a:prstGeom>
      </dgm:spPr>
    </dgm:pt>
    <dgm:pt modelId="{D0125C35-8629-45EF-BDF2-F4582911424F}" type="pres">
      <dgm:prSet presAssocID="{DC92C9C9-2233-4385-BE02-000732AC36F6}" presName="sibTrans" presStyleCnt="0"/>
      <dgm:spPr/>
    </dgm:pt>
    <dgm:pt modelId="{ED8D6734-3ABD-4057-8B72-471F4B0D4894}" type="pres">
      <dgm:prSet presAssocID="{43FA5E78-EA41-4B87-AAF4-A12768469C04}" presName="compNode" presStyleCnt="0"/>
      <dgm:spPr/>
    </dgm:pt>
    <dgm:pt modelId="{C6065E7B-12CE-468B-B0ED-F36B1B2907B0}" type="pres">
      <dgm:prSet presAssocID="{43FA5E78-EA41-4B87-AAF4-A12768469C04}" presName="bgRect" presStyleLbl="bgShp" presStyleIdx="3" presStyleCnt="7"/>
      <dgm:spPr>
        <a:xfrm>
          <a:off x="0" y="3184619"/>
          <a:ext cx="9734549" cy="509479"/>
        </a:xfrm>
        <a:prstGeom prst="roundRect">
          <a:avLst>
            <a:gd name="adj" fmla="val 10000"/>
          </a:avLst>
        </a:prstGeom>
        <a:solidFill>
          <a:srgbClr val="156082">
            <a:tint val="40000"/>
            <a:hueOff val="0"/>
            <a:satOff val="0"/>
            <a:lumOff val="0"/>
            <a:alphaOff val="0"/>
          </a:srgbClr>
        </a:solidFill>
        <a:ln>
          <a:noFill/>
        </a:ln>
        <a:effectLst/>
      </dgm:spPr>
    </dgm:pt>
    <dgm:pt modelId="{9E165278-6E32-4EEC-9351-FF19175B9C30}" type="pres">
      <dgm:prSet presAssocID="{43FA5E78-EA41-4B87-AAF4-A12768469C04}" presName="iconRect" presStyleLbl="node1" presStyleIdx="3" presStyleCnt="7"/>
      <dgm:spPr>
        <a:xfrm>
          <a:off x="154117" y="3299252"/>
          <a:ext cx="280213" cy="280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Checkmark"/>
        </a:ext>
      </dgm:extLst>
    </dgm:pt>
    <dgm:pt modelId="{E3C80340-C40E-4A46-9932-644FC7142E88}" type="pres">
      <dgm:prSet presAssocID="{43FA5E78-EA41-4B87-AAF4-A12768469C04}" presName="spaceRect" presStyleCnt="0"/>
      <dgm:spPr/>
    </dgm:pt>
    <dgm:pt modelId="{E68CC355-31E3-4BDD-AF27-A7CA9DB5C6AE}" type="pres">
      <dgm:prSet presAssocID="{43FA5E78-EA41-4B87-AAF4-A12768469C04}" presName="parTx" presStyleLbl="revTx" presStyleIdx="3" presStyleCnt="7">
        <dgm:presLayoutVars>
          <dgm:chMax val="0"/>
          <dgm:chPref val="0"/>
        </dgm:presLayoutVars>
      </dgm:prSet>
      <dgm:spPr>
        <a:prstGeom prst="rect">
          <a:avLst/>
        </a:prstGeom>
      </dgm:spPr>
    </dgm:pt>
    <dgm:pt modelId="{2F666ED1-1E7C-4AAF-9AB0-80EA4E66E33D}" type="pres">
      <dgm:prSet presAssocID="{53260806-AD4C-4200-BA81-AF9AA321ACA3}" presName="sibTrans" presStyleCnt="0"/>
      <dgm:spPr/>
    </dgm:pt>
    <dgm:pt modelId="{0A6F1F09-380D-4E59-9504-9E6FFCCDAAF9}" type="pres">
      <dgm:prSet presAssocID="{1D320D82-15B2-467A-A06B-4C11ED2362F7}" presName="compNode" presStyleCnt="0"/>
      <dgm:spPr/>
    </dgm:pt>
    <dgm:pt modelId="{3251EB94-6F61-442E-A9B2-175EB7AB2009}" type="pres">
      <dgm:prSet presAssocID="{1D320D82-15B2-467A-A06B-4C11ED2362F7}" presName="bgRect" presStyleLbl="bgShp" presStyleIdx="4" presStyleCnt="7" custLinFactNeighborX="-221" custLinFactNeighborY="6712"/>
      <dgm:spPr>
        <a:xfrm>
          <a:off x="0" y="370"/>
          <a:ext cx="9734549" cy="509479"/>
        </a:xfrm>
        <a:prstGeom prst="roundRect">
          <a:avLst>
            <a:gd name="adj" fmla="val 10000"/>
          </a:avLst>
        </a:prstGeom>
        <a:solidFill>
          <a:srgbClr val="156082">
            <a:tint val="40000"/>
            <a:hueOff val="0"/>
            <a:satOff val="0"/>
            <a:lumOff val="0"/>
            <a:alphaOff val="0"/>
          </a:srgbClr>
        </a:solidFill>
        <a:ln>
          <a:noFill/>
        </a:ln>
        <a:effectLst/>
      </dgm:spPr>
    </dgm:pt>
    <dgm:pt modelId="{13D46B5E-ECF8-4B64-A3D6-DE0358FBBA8D}" type="pres">
      <dgm:prSet presAssocID="{1D320D82-15B2-467A-A06B-4C11ED2362F7}" presName="iconRect" presStyleLbl="node1" presStyleIdx="4" presStyleCnt="7"/>
      <dgm:spPr>
        <a:xfrm>
          <a:off x="154117" y="115003"/>
          <a:ext cx="280213" cy="2802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Money"/>
        </a:ext>
      </dgm:extLst>
    </dgm:pt>
    <dgm:pt modelId="{8F7EF592-811D-402A-8EC8-0E0E04EF4A68}" type="pres">
      <dgm:prSet presAssocID="{1D320D82-15B2-467A-A06B-4C11ED2362F7}" presName="spaceRect" presStyleCnt="0"/>
      <dgm:spPr/>
    </dgm:pt>
    <dgm:pt modelId="{519C1E3E-22BB-42A6-A0CC-4FB5B8D40722}" type="pres">
      <dgm:prSet presAssocID="{1D320D82-15B2-467A-A06B-4C11ED2362F7}" presName="parTx" presStyleLbl="revTx" presStyleIdx="4" presStyleCnt="7">
        <dgm:presLayoutVars>
          <dgm:chMax val="0"/>
          <dgm:chPref val="0"/>
        </dgm:presLayoutVars>
      </dgm:prSet>
      <dgm:spPr>
        <a:prstGeom prst="rect">
          <a:avLst/>
        </a:prstGeom>
      </dgm:spPr>
    </dgm:pt>
    <dgm:pt modelId="{26BA1588-66DD-405B-88BA-9526AFB3B065}" type="pres">
      <dgm:prSet presAssocID="{D15F8F41-1625-4EE4-B786-717E25F734AB}" presName="sibTrans" presStyleCnt="0"/>
      <dgm:spPr/>
    </dgm:pt>
    <dgm:pt modelId="{A20B8B7C-9453-40CA-AD31-FCE45274E3EF}" type="pres">
      <dgm:prSet presAssocID="{91763D69-CD25-4910-899F-9C6658EEC066}" presName="compNode" presStyleCnt="0"/>
      <dgm:spPr/>
    </dgm:pt>
    <dgm:pt modelId="{BF304B9E-6CF8-4D7E-882C-12A55F4A9F41}" type="pres">
      <dgm:prSet presAssocID="{91763D69-CD25-4910-899F-9C6658EEC066}" presName="bgRect" presStyleLbl="bgShp" presStyleIdx="5" presStyleCnt="7"/>
      <dgm:spPr>
        <a:xfrm>
          <a:off x="0" y="637220"/>
          <a:ext cx="9734549" cy="509479"/>
        </a:xfrm>
        <a:prstGeom prst="roundRect">
          <a:avLst>
            <a:gd name="adj" fmla="val 10000"/>
          </a:avLst>
        </a:prstGeom>
        <a:solidFill>
          <a:srgbClr val="156082">
            <a:tint val="40000"/>
            <a:hueOff val="0"/>
            <a:satOff val="0"/>
            <a:lumOff val="0"/>
            <a:alphaOff val="0"/>
          </a:srgbClr>
        </a:solidFill>
        <a:ln>
          <a:noFill/>
        </a:ln>
        <a:effectLst/>
      </dgm:spPr>
    </dgm:pt>
    <dgm:pt modelId="{8D4DB6BA-B453-483E-B993-EB2256F0FEF6}" type="pres">
      <dgm:prSet presAssocID="{91763D69-CD25-4910-899F-9C6658EEC066}" presName="iconRect" presStyleLbl="node1" presStyleIdx="5" presStyleCnt="7"/>
      <dgm:spPr>
        <a:xfrm>
          <a:off x="154117" y="751853"/>
          <a:ext cx="280213" cy="2802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Person with Cane"/>
        </a:ext>
      </dgm:extLst>
    </dgm:pt>
    <dgm:pt modelId="{34DF61EE-F996-44B5-9943-915BEA923B76}" type="pres">
      <dgm:prSet presAssocID="{91763D69-CD25-4910-899F-9C6658EEC066}" presName="spaceRect" presStyleCnt="0"/>
      <dgm:spPr/>
    </dgm:pt>
    <dgm:pt modelId="{D051A890-FD74-4CD8-831A-652D518B311F}" type="pres">
      <dgm:prSet presAssocID="{91763D69-CD25-4910-899F-9C6658EEC066}" presName="parTx" presStyleLbl="revTx" presStyleIdx="5" presStyleCnt="7">
        <dgm:presLayoutVars>
          <dgm:chMax val="0"/>
          <dgm:chPref val="0"/>
        </dgm:presLayoutVars>
      </dgm:prSet>
      <dgm:spPr>
        <a:prstGeom prst="rect">
          <a:avLst/>
        </a:prstGeom>
      </dgm:spPr>
    </dgm:pt>
    <dgm:pt modelId="{22F52811-EAF7-4CBD-BD09-61763118E0AF}" type="pres">
      <dgm:prSet presAssocID="{7BC46ED4-C32A-4E8D-B142-198BFE96DCB8}" presName="sibTrans" presStyleCnt="0"/>
      <dgm:spPr/>
    </dgm:pt>
    <dgm:pt modelId="{689DC670-170B-4D32-B444-27FBE2356B48}" type="pres">
      <dgm:prSet presAssocID="{8CD2FE81-6A2A-48F5-9ECD-3F8A143D5244}" presName="compNode" presStyleCnt="0"/>
      <dgm:spPr/>
    </dgm:pt>
    <dgm:pt modelId="{D0D53DA6-C2C3-4C85-9B66-5B2F39822F35}" type="pres">
      <dgm:prSet presAssocID="{8CD2FE81-6A2A-48F5-9ECD-3F8A143D5244}" presName="bgRect" presStyleLbl="bgShp" presStyleIdx="6" presStyleCnt="7"/>
      <dgm:spPr>
        <a:xfrm>
          <a:off x="0" y="1274070"/>
          <a:ext cx="9734549" cy="509479"/>
        </a:xfrm>
        <a:prstGeom prst="roundRect">
          <a:avLst>
            <a:gd name="adj" fmla="val 10000"/>
          </a:avLst>
        </a:prstGeom>
        <a:solidFill>
          <a:srgbClr val="156082">
            <a:tint val="40000"/>
            <a:hueOff val="0"/>
            <a:satOff val="0"/>
            <a:lumOff val="0"/>
            <a:alphaOff val="0"/>
          </a:srgbClr>
        </a:solidFill>
        <a:ln>
          <a:noFill/>
        </a:ln>
        <a:effectLst/>
      </dgm:spPr>
    </dgm:pt>
    <dgm:pt modelId="{CF51E6AD-C2E2-48EB-9D22-E568A23C11C3}" type="pres">
      <dgm:prSet presAssocID="{8CD2FE81-6A2A-48F5-9ECD-3F8A143D5244}" presName="iconRect" presStyleLbl="node1" presStyleIdx="6" presStyleCnt="7"/>
      <dgm:spPr>
        <a:xfrm>
          <a:off x="154117" y="1388703"/>
          <a:ext cx="280213" cy="2802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ysClr val="window" lastClr="FFFFFF">
              <a:hueOff val="0"/>
              <a:satOff val="0"/>
              <a:lumOff val="0"/>
              <a:alphaOff val="0"/>
            </a:sysClr>
          </a:solidFill>
          <a:prstDash val="solid"/>
          <a:miter lim="800000"/>
        </a:ln>
        <a:effectLst/>
      </dgm:spPr>
      <dgm:extLst>
        <a:ext uri="{E40237B7-FDA0-4F09-8148-C483321AD2D9}">
          <dgm14:cNvPr xmlns:dgm14="http://schemas.microsoft.com/office/drawing/2010/diagram" id="0" name="" descr="Head with Gears"/>
        </a:ext>
      </dgm:extLst>
    </dgm:pt>
    <dgm:pt modelId="{C4D405C1-0F24-42A9-B753-E89D2A98096F}" type="pres">
      <dgm:prSet presAssocID="{8CD2FE81-6A2A-48F5-9ECD-3F8A143D5244}" presName="spaceRect" presStyleCnt="0"/>
      <dgm:spPr/>
    </dgm:pt>
    <dgm:pt modelId="{518930C3-1275-4D8A-9EBA-B096083669A5}" type="pres">
      <dgm:prSet presAssocID="{8CD2FE81-6A2A-48F5-9ECD-3F8A143D5244}" presName="parTx" presStyleLbl="revTx" presStyleIdx="6" presStyleCnt="7">
        <dgm:presLayoutVars>
          <dgm:chMax val="0"/>
          <dgm:chPref val="0"/>
        </dgm:presLayoutVars>
      </dgm:prSet>
      <dgm:spPr>
        <a:prstGeom prst="rect">
          <a:avLst/>
        </a:prstGeom>
      </dgm:spPr>
    </dgm:pt>
  </dgm:ptLst>
  <dgm:cxnLst>
    <dgm:cxn modelId="{763BC605-0673-4C52-BFC9-41D6FE26B160}" srcId="{002E9C9D-BE12-4B45-9155-E7624F4841CA}" destId="{43FA5E78-EA41-4B87-AAF4-A12768469C04}" srcOrd="3" destOrd="0" parTransId="{1AA24718-74D0-4FFE-9079-E8F34B9440BC}" sibTransId="{53260806-AD4C-4200-BA81-AF9AA321ACA3}"/>
    <dgm:cxn modelId="{9AE3FD09-4FE4-4F9B-863E-F037E8E45396}" type="presOf" srcId="{1D320D82-15B2-467A-A06B-4C11ED2362F7}" destId="{519C1E3E-22BB-42A6-A0CC-4FB5B8D40722}" srcOrd="0" destOrd="0" presId="urn:microsoft.com/office/officeart/2018/2/layout/IconVerticalSolidList"/>
    <dgm:cxn modelId="{6CB8400A-AF34-46C6-9A40-B4F5B2DEF290}" type="presOf" srcId="{8CD2FE81-6A2A-48F5-9ECD-3F8A143D5244}" destId="{518930C3-1275-4D8A-9EBA-B096083669A5}" srcOrd="0" destOrd="0" presId="urn:microsoft.com/office/officeart/2018/2/layout/IconVerticalSolidList"/>
    <dgm:cxn modelId="{44DD2322-4F5C-47BF-AD93-AAA8ED813444}" srcId="{002E9C9D-BE12-4B45-9155-E7624F4841CA}" destId="{D939F974-658A-4EF4-A416-909F6634B2FF}" srcOrd="2" destOrd="0" parTransId="{AAAF5C3F-00D7-473C-BC64-4C66720DE156}" sibTransId="{DC92C9C9-2233-4385-BE02-000732AC36F6}"/>
    <dgm:cxn modelId="{81B52748-E784-4D03-B879-9FF74CEB7166}" srcId="{002E9C9D-BE12-4B45-9155-E7624F4841CA}" destId="{D69DAECA-A8EA-4895-B19E-BE08726AEB01}" srcOrd="0" destOrd="0" parTransId="{91DB47A3-597E-456E-A150-8643C86CC3BA}" sibTransId="{DF8E90EF-2310-4FBD-817B-8BEC92F04CBB}"/>
    <dgm:cxn modelId="{8AA9DF6F-3237-4082-BE24-485EAF5BE967}" srcId="{002E9C9D-BE12-4B45-9155-E7624F4841CA}" destId="{1D320D82-15B2-467A-A06B-4C11ED2362F7}" srcOrd="4" destOrd="0" parTransId="{69CBD726-CCC6-4FC2-A87E-7E5FE3F504FC}" sibTransId="{D15F8F41-1625-4EE4-B786-717E25F734AB}"/>
    <dgm:cxn modelId="{46A8087B-4661-4792-ABE9-8E7016CF9BC4}" type="presOf" srcId="{91763D69-CD25-4910-899F-9C6658EEC066}" destId="{D051A890-FD74-4CD8-831A-652D518B311F}" srcOrd="0" destOrd="0" presId="urn:microsoft.com/office/officeart/2018/2/layout/IconVerticalSolidList"/>
    <dgm:cxn modelId="{1ADEFD89-53A1-484E-AEE0-F5509EEADE15}" type="presOf" srcId="{002E9C9D-BE12-4B45-9155-E7624F4841CA}" destId="{4E891651-8B7F-4A36-BD84-CEA2B8BF7446}" srcOrd="0" destOrd="0" presId="urn:microsoft.com/office/officeart/2018/2/layout/IconVerticalSolidList"/>
    <dgm:cxn modelId="{9242F3AA-4FC6-4C52-982B-589ED69A5B4A}" type="presOf" srcId="{D69DAECA-A8EA-4895-B19E-BE08726AEB01}" destId="{72E90E72-55D9-49DB-81BE-B5407A93AE18}" srcOrd="0" destOrd="0" presId="urn:microsoft.com/office/officeart/2018/2/layout/IconVerticalSolidList"/>
    <dgm:cxn modelId="{36ACD2C5-B31D-4703-814B-04BE4516F1A2}" type="presOf" srcId="{43FA5E78-EA41-4B87-AAF4-A12768469C04}" destId="{E68CC355-31E3-4BDD-AF27-A7CA9DB5C6AE}" srcOrd="0" destOrd="0" presId="urn:microsoft.com/office/officeart/2018/2/layout/IconVerticalSolidList"/>
    <dgm:cxn modelId="{9720BBC6-BED7-45EF-AB2C-163BBF676CBD}" type="presOf" srcId="{7E1EC2C2-FCBD-4A77-B338-6515BEEFF834}" destId="{3332A217-6395-4371-BE3C-54508F004BB9}" srcOrd="0" destOrd="0" presId="urn:microsoft.com/office/officeart/2018/2/layout/IconVerticalSolidList"/>
    <dgm:cxn modelId="{FACB34C9-5321-4F0A-9E97-76EF73C7AC77}" srcId="{002E9C9D-BE12-4B45-9155-E7624F4841CA}" destId="{7E1EC2C2-FCBD-4A77-B338-6515BEEFF834}" srcOrd="1" destOrd="0" parTransId="{C9DEBAA0-558E-40D8-B372-533F1218BD8C}" sibTransId="{9522B6E4-19D5-4E24-BE6B-139157D6D924}"/>
    <dgm:cxn modelId="{EC751CCD-FEF9-4A30-8379-96C37489C170}" srcId="{002E9C9D-BE12-4B45-9155-E7624F4841CA}" destId="{8CD2FE81-6A2A-48F5-9ECD-3F8A143D5244}" srcOrd="6" destOrd="0" parTransId="{8CA61617-68E5-41C1-B40C-EF8EE06C1DB6}" sibTransId="{D1FA5D8C-FBAE-42CD-987C-C22504C0A198}"/>
    <dgm:cxn modelId="{37FFA6CD-EB68-47DA-9433-8ACCE7AE7A68}" srcId="{002E9C9D-BE12-4B45-9155-E7624F4841CA}" destId="{91763D69-CD25-4910-899F-9C6658EEC066}" srcOrd="5" destOrd="0" parTransId="{297EA988-00EF-4B8A-853A-390608F94E25}" sibTransId="{7BC46ED4-C32A-4E8D-B142-198BFE96DCB8}"/>
    <dgm:cxn modelId="{03224CF7-99DD-4A1C-9304-CC852B5A7F98}" type="presOf" srcId="{D939F974-658A-4EF4-A416-909F6634B2FF}" destId="{5256C548-2581-40F4-AC95-D46BFD74CF32}" srcOrd="0" destOrd="0" presId="urn:microsoft.com/office/officeart/2018/2/layout/IconVerticalSolidList"/>
    <dgm:cxn modelId="{DADD0465-3941-4C2C-AB75-BA6715D0F3D3}" type="presParOf" srcId="{4E891651-8B7F-4A36-BD84-CEA2B8BF7446}" destId="{8FE63F4F-4B73-450B-8B4B-B4773886F6D8}" srcOrd="0" destOrd="0" presId="urn:microsoft.com/office/officeart/2018/2/layout/IconVerticalSolidList"/>
    <dgm:cxn modelId="{BA6816F5-B434-493A-A747-897529B45746}" type="presParOf" srcId="{8FE63F4F-4B73-450B-8B4B-B4773886F6D8}" destId="{DE4283CB-D99E-4E1C-8903-46DD85EAAC71}" srcOrd="0" destOrd="0" presId="urn:microsoft.com/office/officeart/2018/2/layout/IconVerticalSolidList"/>
    <dgm:cxn modelId="{332C98F4-A747-45BB-9B19-6C9F070CB488}" type="presParOf" srcId="{8FE63F4F-4B73-450B-8B4B-B4773886F6D8}" destId="{011FC4BD-E249-4D41-9102-CA6CCA88904E}" srcOrd="1" destOrd="0" presId="urn:microsoft.com/office/officeart/2018/2/layout/IconVerticalSolidList"/>
    <dgm:cxn modelId="{EF941813-5A97-4AEB-8FF7-59FC5B3F9C5B}" type="presParOf" srcId="{8FE63F4F-4B73-450B-8B4B-B4773886F6D8}" destId="{6B1BCE1A-A251-4D19-BBDA-3891355D14B6}" srcOrd="2" destOrd="0" presId="urn:microsoft.com/office/officeart/2018/2/layout/IconVerticalSolidList"/>
    <dgm:cxn modelId="{731A6B83-BC28-4482-BE44-AB4773E9A2BD}" type="presParOf" srcId="{8FE63F4F-4B73-450B-8B4B-B4773886F6D8}" destId="{72E90E72-55D9-49DB-81BE-B5407A93AE18}" srcOrd="3" destOrd="0" presId="urn:microsoft.com/office/officeart/2018/2/layout/IconVerticalSolidList"/>
    <dgm:cxn modelId="{0FC88B46-BA2D-42DF-8103-407BDDCF2DD7}" type="presParOf" srcId="{4E891651-8B7F-4A36-BD84-CEA2B8BF7446}" destId="{676F223E-246E-418C-8332-764EF96908F6}" srcOrd="1" destOrd="0" presId="urn:microsoft.com/office/officeart/2018/2/layout/IconVerticalSolidList"/>
    <dgm:cxn modelId="{16C8BAD0-188D-4FAE-A87A-89B2E7E53749}" type="presParOf" srcId="{4E891651-8B7F-4A36-BD84-CEA2B8BF7446}" destId="{93277612-A4BE-4010-8819-67F5589D76EF}" srcOrd="2" destOrd="0" presId="urn:microsoft.com/office/officeart/2018/2/layout/IconVerticalSolidList"/>
    <dgm:cxn modelId="{2DF92219-821F-4D33-B3DC-D4DA44F17D67}" type="presParOf" srcId="{93277612-A4BE-4010-8819-67F5589D76EF}" destId="{801356CB-4A1F-4E2E-9E57-306AAAEAF4FA}" srcOrd="0" destOrd="0" presId="urn:microsoft.com/office/officeart/2018/2/layout/IconVerticalSolidList"/>
    <dgm:cxn modelId="{F885395D-639E-4601-8560-FF4B4721FF4A}" type="presParOf" srcId="{93277612-A4BE-4010-8819-67F5589D76EF}" destId="{F8384689-E7B1-49A8-9E20-46D119DDED08}" srcOrd="1" destOrd="0" presId="urn:microsoft.com/office/officeart/2018/2/layout/IconVerticalSolidList"/>
    <dgm:cxn modelId="{24E4AD35-62E5-4ABC-B8C6-6E6C1A811E2E}" type="presParOf" srcId="{93277612-A4BE-4010-8819-67F5589D76EF}" destId="{42E30CDA-554B-47A2-8878-6F5AC4A903AD}" srcOrd="2" destOrd="0" presId="urn:microsoft.com/office/officeart/2018/2/layout/IconVerticalSolidList"/>
    <dgm:cxn modelId="{A74F09E7-6C86-4F79-B8B7-86C0D24E4E2A}" type="presParOf" srcId="{93277612-A4BE-4010-8819-67F5589D76EF}" destId="{3332A217-6395-4371-BE3C-54508F004BB9}" srcOrd="3" destOrd="0" presId="urn:microsoft.com/office/officeart/2018/2/layout/IconVerticalSolidList"/>
    <dgm:cxn modelId="{09CB877F-7687-4387-9E5F-610D812F2BFD}" type="presParOf" srcId="{4E891651-8B7F-4A36-BD84-CEA2B8BF7446}" destId="{AD4B5A3B-2F84-4DDB-B8BD-A4CB22BC450C}" srcOrd="3" destOrd="0" presId="urn:microsoft.com/office/officeart/2018/2/layout/IconVerticalSolidList"/>
    <dgm:cxn modelId="{2E4B5A6A-FCED-447F-A3B4-67FDD6B72B4F}" type="presParOf" srcId="{4E891651-8B7F-4A36-BD84-CEA2B8BF7446}" destId="{A40FA348-EDF2-47A9-9543-F5512D4688DB}" srcOrd="4" destOrd="0" presId="urn:microsoft.com/office/officeart/2018/2/layout/IconVerticalSolidList"/>
    <dgm:cxn modelId="{120FB029-70EE-4284-8CBB-2532C0430265}" type="presParOf" srcId="{A40FA348-EDF2-47A9-9543-F5512D4688DB}" destId="{DDBDDD6C-BF46-4F0F-9CE8-201CFCDD1963}" srcOrd="0" destOrd="0" presId="urn:microsoft.com/office/officeart/2018/2/layout/IconVerticalSolidList"/>
    <dgm:cxn modelId="{3BD73661-8EBD-41AE-B855-59E9C57F6E3C}" type="presParOf" srcId="{A40FA348-EDF2-47A9-9543-F5512D4688DB}" destId="{087B42E2-3E99-4844-B071-69DB3729A8FE}" srcOrd="1" destOrd="0" presId="urn:microsoft.com/office/officeart/2018/2/layout/IconVerticalSolidList"/>
    <dgm:cxn modelId="{DABE2341-B1E6-434D-B7AD-B7232E587862}" type="presParOf" srcId="{A40FA348-EDF2-47A9-9543-F5512D4688DB}" destId="{4D6AE451-C8A1-4A01-9416-41BCEDEEC0ED}" srcOrd="2" destOrd="0" presId="urn:microsoft.com/office/officeart/2018/2/layout/IconVerticalSolidList"/>
    <dgm:cxn modelId="{663BCB9A-ECEC-4B20-850D-14484BE92BEB}" type="presParOf" srcId="{A40FA348-EDF2-47A9-9543-F5512D4688DB}" destId="{5256C548-2581-40F4-AC95-D46BFD74CF32}" srcOrd="3" destOrd="0" presId="urn:microsoft.com/office/officeart/2018/2/layout/IconVerticalSolidList"/>
    <dgm:cxn modelId="{6B9FCCD6-B8A5-49ED-9F78-0D5C5827C3FD}" type="presParOf" srcId="{4E891651-8B7F-4A36-BD84-CEA2B8BF7446}" destId="{D0125C35-8629-45EF-BDF2-F4582911424F}" srcOrd="5" destOrd="0" presId="urn:microsoft.com/office/officeart/2018/2/layout/IconVerticalSolidList"/>
    <dgm:cxn modelId="{5B775282-FFF0-43A8-99C0-578ED9E2FF52}" type="presParOf" srcId="{4E891651-8B7F-4A36-BD84-CEA2B8BF7446}" destId="{ED8D6734-3ABD-4057-8B72-471F4B0D4894}" srcOrd="6" destOrd="0" presId="urn:microsoft.com/office/officeart/2018/2/layout/IconVerticalSolidList"/>
    <dgm:cxn modelId="{932EC9DD-5AAF-42F9-9EC5-0399DA8AEF5D}" type="presParOf" srcId="{ED8D6734-3ABD-4057-8B72-471F4B0D4894}" destId="{C6065E7B-12CE-468B-B0ED-F36B1B2907B0}" srcOrd="0" destOrd="0" presId="urn:microsoft.com/office/officeart/2018/2/layout/IconVerticalSolidList"/>
    <dgm:cxn modelId="{70B34B78-424E-4796-97DE-791138A7ABA1}" type="presParOf" srcId="{ED8D6734-3ABD-4057-8B72-471F4B0D4894}" destId="{9E165278-6E32-4EEC-9351-FF19175B9C30}" srcOrd="1" destOrd="0" presId="urn:microsoft.com/office/officeart/2018/2/layout/IconVerticalSolidList"/>
    <dgm:cxn modelId="{B0CEBA44-58F2-4592-A844-093ED42F1E49}" type="presParOf" srcId="{ED8D6734-3ABD-4057-8B72-471F4B0D4894}" destId="{E3C80340-C40E-4A46-9932-644FC7142E88}" srcOrd="2" destOrd="0" presId="urn:microsoft.com/office/officeart/2018/2/layout/IconVerticalSolidList"/>
    <dgm:cxn modelId="{5361597A-5A1C-4389-BBDD-C61EAB72CCF0}" type="presParOf" srcId="{ED8D6734-3ABD-4057-8B72-471F4B0D4894}" destId="{E68CC355-31E3-4BDD-AF27-A7CA9DB5C6AE}" srcOrd="3" destOrd="0" presId="urn:microsoft.com/office/officeart/2018/2/layout/IconVerticalSolidList"/>
    <dgm:cxn modelId="{372D3676-7D58-4440-8400-E358CC92779F}" type="presParOf" srcId="{4E891651-8B7F-4A36-BD84-CEA2B8BF7446}" destId="{2F666ED1-1E7C-4AAF-9AB0-80EA4E66E33D}" srcOrd="7" destOrd="0" presId="urn:microsoft.com/office/officeart/2018/2/layout/IconVerticalSolidList"/>
    <dgm:cxn modelId="{6D7C23C6-3C46-4AD9-A6B2-1A0B2788846F}" type="presParOf" srcId="{4E891651-8B7F-4A36-BD84-CEA2B8BF7446}" destId="{0A6F1F09-380D-4E59-9504-9E6FFCCDAAF9}" srcOrd="8" destOrd="0" presId="urn:microsoft.com/office/officeart/2018/2/layout/IconVerticalSolidList"/>
    <dgm:cxn modelId="{BD3A0BCD-F750-4C99-B420-03169C0BE463}" type="presParOf" srcId="{0A6F1F09-380D-4E59-9504-9E6FFCCDAAF9}" destId="{3251EB94-6F61-442E-A9B2-175EB7AB2009}" srcOrd="0" destOrd="0" presId="urn:microsoft.com/office/officeart/2018/2/layout/IconVerticalSolidList"/>
    <dgm:cxn modelId="{7D4FA798-1FFE-47C6-90A3-2789B6E1B7EC}" type="presParOf" srcId="{0A6F1F09-380D-4E59-9504-9E6FFCCDAAF9}" destId="{13D46B5E-ECF8-4B64-A3D6-DE0358FBBA8D}" srcOrd="1" destOrd="0" presId="urn:microsoft.com/office/officeart/2018/2/layout/IconVerticalSolidList"/>
    <dgm:cxn modelId="{F47EE73A-5C39-4B30-B5DB-992FAA1146E7}" type="presParOf" srcId="{0A6F1F09-380D-4E59-9504-9E6FFCCDAAF9}" destId="{8F7EF592-811D-402A-8EC8-0E0E04EF4A68}" srcOrd="2" destOrd="0" presId="urn:microsoft.com/office/officeart/2018/2/layout/IconVerticalSolidList"/>
    <dgm:cxn modelId="{A898A4F6-552E-46D7-94A9-304A3BCBA0C8}" type="presParOf" srcId="{0A6F1F09-380D-4E59-9504-9E6FFCCDAAF9}" destId="{519C1E3E-22BB-42A6-A0CC-4FB5B8D40722}" srcOrd="3" destOrd="0" presId="urn:microsoft.com/office/officeart/2018/2/layout/IconVerticalSolidList"/>
    <dgm:cxn modelId="{63F76196-9C56-4D24-A546-A6F2E66688FD}" type="presParOf" srcId="{4E891651-8B7F-4A36-BD84-CEA2B8BF7446}" destId="{26BA1588-66DD-405B-88BA-9526AFB3B065}" srcOrd="9" destOrd="0" presId="urn:microsoft.com/office/officeart/2018/2/layout/IconVerticalSolidList"/>
    <dgm:cxn modelId="{A51789FB-30EB-4696-9443-A3703A4C6C44}" type="presParOf" srcId="{4E891651-8B7F-4A36-BD84-CEA2B8BF7446}" destId="{A20B8B7C-9453-40CA-AD31-FCE45274E3EF}" srcOrd="10" destOrd="0" presId="urn:microsoft.com/office/officeart/2018/2/layout/IconVerticalSolidList"/>
    <dgm:cxn modelId="{AB7AC3B6-15E9-4D96-8D0C-0DCBDD067A63}" type="presParOf" srcId="{A20B8B7C-9453-40CA-AD31-FCE45274E3EF}" destId="{BF304B9E-6CF8-4D7E-882C-12A55F4A9F41}" srcOrd="0" destOrd="0" presId="urn:microsoft.com/office/officeart/2018/2/layout/IconVerticalSolidList"/>
    <dgm:cxn modelId="{D584021D-ABE0-4590-880B-A6C464017240}" type="presParOf" srcId="{A20B8B7C-9453-40CA-AD31-FCE45274E3EF}" destId="{8D4DB6BA-B453-483E-B993-EB2256F0FEF6}" srcOrd="1" destOrd="0" presId="urn:microsoft.com/office/officeart/2018/2/layout/IconVerticalSolidList"/>
    <dgm:cxn modelId="{57018ACE-F825-4A6F-A79B-8CC8C8D4BE10}" type="presParOf" srcId="{A20B8B7C-9453-40CA-AD31-FCE45274E3EF}" destId="{34DF61EE-F996-44B5-9943-915BEA923B76}" srcOrd="2" destOrd="0" presId="urn:microsoft.com/office/officeart/2018/2/layout/IconVerticalSolidList"/>
    <dgm:cxn modelId="{4A148255-030A-42DE-80D8-8131CE7178FD}" type="presParOf" srcId="{A20B8B7C-9453-40CA-AD31-FCE45274E3EF}" destId="{D051A890-FD74-4CD8-831A-652D518B311F}" srcOrd="3" destOrd="0" presId="urn:microsoft.com/office/officeart/2018/2/layout/IconVerticalSolidList"/>
    <dgm:cxn modelId="{1B105736-F720-4E71-B812-34FAA565E797}" type="presParOf" srcId="{4E891651-8B7F-4A36-BD84-CEA2B8BF7446}" destId="{22F52811-EAF7-4CBD-BD09-61763118E0AF}" srcOrd="11" destOrd="0" presId="urn:microsoft.com/office/officeart/2018/2/layout/IconVerticalSolidList"/>
    <dgm:cxn modelId="{A95914F9-6557-475F-813B-3F91BF0B2AC1}" type="presParOf" srcId="{4E891651-8B7F-4A36-BD84-CEA2B8BF7446}" destId="{689DC670-170B-4D32-B444-27FBE2356B48}" srcOrd="12" destOrd="0" presId="urn:microsoft.com/office/officeart/2018/2/layout/IconVerticalSolidList"/>
    <dgm:cxn modelId="{56AD6A02-9DDE-479A-AD4D-332761277422}" type="presParOf" srcId="{689DC670-170B-4D32-B444-27FBE2356B48}" destId="{D0D53DA6-C2C3-4C85-9B66-5B2F39822F35}" srcOrd="0" destOrd="0" presId="urn:microsoft.com/office/officeart/2018/2/layout/IconVerticalSolidList"/>
    <dgm:cxn modelId="{AD1E3552-FFFD-48A4-94A8-AB9092DBD204}" type="presParOf" srcId="{689DC670-170B-4D32-B444-27FBE2356B48}" destId="{CF51E6AD-C2E2-48EB-9D22-E568A23C11C3}" srcOrd="1" destOrd="0" presId="urn:microsoft.com/office/officeart/2018/2/layout/IconVerticalSolidList"/>
    <dgm:cxn modelId="{2A62C7D0-B10C-483C-9F47-82CA9CF4426E}" type="presParOf" srcId="{689DC670-170B-4D32-B444-27FBE2356B48}" destId="{C4D405C1-0F24-42A9-B753-E89D2A98096F}" srcOrd="2" destOrd="0" presId="urn:microsoft.com/office/officeart/2018/2/layout/IconVerticalSolidList"/>
    <dgm:cxn modelId="{E43BFAEA-0BEB-4F2F-A5CF-8D2CCBD67382}" type="presParOf" srcId="{689DC670-170B-4D32-B444-27FBE2356B48}" destId="{518930C3-1275-4D8A-9EBA-B096083669A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0A807-6D5D-4337-96F1-E86F23354D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219A91-BEEC-453E-8CC1-DBFFF050E0C8}">
      <dgm:prSet custT="1"/>
      <dgm:spPr/>
      <dgm:t>
        <a:bodyPr/>
        <a:lstStyle/>
        <a:p>
          <a:pPr>
            <a:lnSpc>
              <a:spcPct val="100000"/>
            </a:lnSpc>
          </a:pPr>
          <a:r>
            <a:rPr lang="en-US" sz="2000" b="0" i="0" dirty="0"/>
            <a:t>March/April 2023 national online survey of 1,004 S/L government employees aged 35 and under.</a:t>
          </a:r>
          <a:endParaRPr lang="en-US" sz="2000" dirty="0"/>
        </a:p>
      </dgm:t>
    </dgm:pt>
    <dgm:pt modelId="{5DC98B5F-C389-4CDF-81A1-C55DB66ED734}" type="parTrans" cxnId="{9EE1D84A-6922-421B-BC5C-A110779DC0E1}">
      <dgm:prSet/>
      <dgm:spPr/>
      <dgm:t>
        <a:bodyPr/>
        <a:lstStyle/>
        <a:p>
          <a:endParaRPr lang="en-US"/>
        </a:p>
      </dgm:t>
    </dgm:pt>
    <dgm:pt modelId="{CABE7F90-459D-40D1-8E42-0BA461DCE51E}" type="sibTrans" cxnId="{9EE1D84A-6922-421B-BC5C-A110779DC0E1}">
      <dgm:prSet/>
      <dgm:spPr/>
      <dgm:t>
        <a:bodyPr/>
        <a:lstStyle/>
        <a:p>
          <a:endParaRPr lang="en-US"/>
        </a:p>
      </dgm:t>
    </dgm:pt>
    <dgm:pt modelId="{EB4BEC98-537C-44AF-934F-D57540C3809F}">
      <dgm:prSet custT="1"/>
      <dgm:spPr/>
      <dgm:t>
        <a:bodyPr/>
        <a:lstStyle/>
        <a:p>
          <a:pPr>
            <a:lnSpc>
              <a:spcPct val="100000"/>
            </a:lnSpc>
          </a:pPr>
          <a:r>
            <a:rPr lang="en-US" sz="2000" b="0" i="0" dirty="0"/>
            <a:t>Assessed motivations for working in the public sector, views on employee benefits, retirement, morale, job satisfaction, and retention issues.</a:t>
          </a:r>
          <a:endParaRPr lang="en-US" sz="2000" dirty="0"/>
        </a:p>
      </dgm:t>
    </dgm:pt>
    <dgm:pt modelId="{4AD57A24-FC0D-4BE9-866F-5E1E48544ECB}" type="parTrans" cxnId="{331A2C71-C3A1-4313-9733-F58C42AB2D58}">
      <dgm:prSet/>
      <dgm:spPr/>
      <dgm:t>
        <a:bodyPr/>
        <a:lstStyle/>
        <a:p>
          <a:endParaRPr lang="en-US"/>
        </a:p>
      </dgm:t>
    </dgm:pt>
    <dgm:pt modelId="{C30630DD-8C8D-47F0-82EB-F060594AE643}" type="sibTrans" cxnId="{331A2C71-C3A1-4313-9733-F58C42AB2D58}">
      <dgm:prSet/>
      <dgm:spPr/>
      <dgm:t>
        <a:bodyPr/>
        <a:lstStyle/>
        <a:p>
          <a:endParaRPr lang="en-US"/>
        </a:p>
      </dgm:t>
    </dgm:pt>
    <dgm:pt modelId="{6021DB1F-1E69-411E-9A50-F983A1C2E315}">
      <dgm:prSet custT="1"/>
      <dgm:spPr/>
      <dgm:t>
        <a:bodyPr/>
        <a:lstStyle/>
        <a:p>
          <a:pPr>
            <a:lnSpc>
              <a:spcPct val="100000"/>
            </a:lnSpc>
          </a:pPr>
          <a:r>
            <a:rPr lang="en-US" sz="1800" b="0" i="0" dirty="0"/>
            <a:t>Data weighted by gender, income, race, and industry type to reflect the distribution of the S/L government workforce according to the U.S. Census Bureau’s Current Population Survey and the U.S. Census of Governments.</a:t>
          </a:r>
          <a:endParaRPr lang="en-US" sz="1800" dirty="0"/>
        </a:p>
      </dgm:t>
    </dgm:pt>
    <dgm:pt modelId="{719217CA-95D2-4152-B483-7C6EF2490995}" type="parTrans" cxnId="{23F3410A-1215-4168-8F58-6C350C14CC2C}">
      <dgm:prSet/>
      <dgm:spPr/>
      <dgm:t>
        <a:bodyPr/>
        <a:lstStyle/>
        <a:p>
          <a:endParaRPr lang="en-US"/>
        </a:p>
      </dgm:t>
    </dgm:pt>
    <dgm:pt modelId="{A14EAC61-7F26-4E56-81A4-411BC13FFC4A}" type="sibTrans" cxnId="{23F3410A-1215-4168-8F58-6C350C14CC2C}">
      <dgm:prSet/>
      <dgm:spPr/>
      <dgm:t>
        <a:bodyPr/>
        <a:lstStyle/>
        <a:p>
          <a:endParaRPr lang="en-US"/>
        </a:p>
      </dgm:t>
    </dgm:pt>
    <dgm:pt modelId="{F8D372BC-646A-4CB6-AD35-6EC0D2D7030E}" type="pres">
      <dgm:prSet presAssocID="{5470A807-6D5D-4337-96F1-E86F23354DD6}" presName="root" presStyleCnt="0">
        <dgm:presLayoutVars>
          <dgm:dir/>
          <dgm:resizeHandles val="exact"/>
        </dgm:presLayoutVars>
      </dgm:prSet>
      <dgm:spPr/>
    </dgm:pt>
    <dgm:pt modelId="{61E98D31-899A-41B7-B022-649741207935}" type="pres">
      <dgm:prSet presAssocID="{95219A91-BEEC-453E-8CC1-DBFFF050E0C8}" presName="compNode" presStyleCnt="0"/>
      <dgm:spPr/>
    </dgm:pt>
    <dgm:pt modelId="{B10223BE-E8CB-4DB3-8C18-9117F1192885}" type="pres">
      <dgm:prSet presAssocID="{95219A91-BEEC-453E-8CC1-DBFFF050E0C8}" presName="bgRect" presStyleLbl="bgShp" presStyleIdx="0" presStyleCnt="3"/>
      <dgm:spPr/>
    </dgm:pt>
    <dgm:pt modelId="{E3207B58-884A-41F8-AE4F-ED4DF90EB11A}" type="pres">
      <dgm:prSet presAssocID="{95219A91-BEEC-453E-8CC1-DBFFF050E0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B7050485-4477-4065-9E1B-CF8702599D3A}" type="pres">
      <dgm:prSet presAssocID="{95219A91-BEEC-453E-8CC1-DBFFF050E0C8}" presName="spaceRect" presStyleCnt="0"/>
      <dgm:spPr/>
    </dgm:pt>
    <dgm:pt modelId="{9BD5BBC5-FE56-481B-8FCE-5FDBF0A60FC8}" type="pres">
      <dgm:prSet presAssocID="{95219A91-BEEC-453E-8CC1-DBFFF050E0C8}" presName="parTx" presStyleLbl="revTx" presStyleIdx="0" presStyleCnt="3">
        <dgm:presLayoutVars>
          <dgm:chMax val="0"/>
          <dgm:chPref val="0"/>
        </dgm:presLayoutVars>
      </dgm:prSet>
      <dgm:spPr/>
    </dgm:pt>
    <dgm:pt modelId="{CDE9AD91-C3D2-4E05-9E05-CB8F46539179}" type="pres">
      <dgm:prSet presAssocID="{CABE7F90-459D-40D1-8E42-0BA461DCE51E}" presName="sibTrans" presStyleCnt="0"/>
      <dgm:spPr/>
    </dgm:pt>
    <dgm:pt modelId="{7C17696B-D98B-4EA4-BA52-565F21782B98}" type="pres">
      <dgm:prSet presAssocID="{EB4BEC98-537C-44AF-934F-D57540C3809F}" presName="compNode" presStyleCnt="0"/>
      <dgm:spPr/>
    </dgm:pt>
    <dgm:pt modelId="{E641C3BB-4E33-45D9-B510-E56E168EEE38}" type="pres">
      <dgm:prSet presAssocID="{EB4BEC98-537C-44AF-934F-D57540C3809F}" presName="bgRect" presStyleLbl="bgShp" presStyleIdx="1" presStyleCnt="3"/>
      <dgm:spPr/>
    </dgm:pt>
    <dgm:pt modelId="{8A6A3557-E08A-48F5-BA62-9401CAD8BE45}" type="pres">
      <dgm:prSet presAssocID="{EB4BEC98-537C-44AF-934F-D57540C380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53E14F1B-AAFB-4FE3-ADEB-0AE9428B782E}" type="pres">
      <dgm:prSet presAssocID="{EB4BEC98-537C-44AF-934F-D57540C3809F}" presName="spaceRect" presStyleCnt="0"/>
      <dgm:spPr/>
    </dgm:pt>
    <dgm:pt modelId="{321F81D6-FFA7-4A06-B737-2D166C30CC0C}" type="pres">
      <dgm:prSet presAssocID="{EB4BEC98-537C-44AF-934F-D57540C3809F}" presName="parTx" presStyleLbl="revTx" presStyleIdx="1" presStyleCnt="3">
        <dgm:presLayoutVars>
          <dgm:chMax val="0"/>
          <dgm:chPref val="0"/>
        </dgm:presLayoutVars>
      </dgm:prSet>
      <dgm:spPr/>
    </dgm:pt>
    <dgm:pt modelId="{5A9FFE78-0FB2-48DD-A609-0D46098B6E49}" type="pres">
      <dgm:prSet presAssocID="{C30630DD-8C8D-47F0-82EB-F060594AE643}" presName="sibTrans" presStyleCnt="0"/>
      <dgm:spPr/>
    </dgm:pt>
    <dgm:pt modelId="{52A57327-5691-407C-92A9-F5B5EA76D7D5}" type="pres">
      <dgm:prSet presAssocID="{6021DB1F-1E69-411E-9A50-F983A1C2E315}" presName="compNode" presStyleCnt="0"/>
      <dgm:spPr/>
    </dgm:pt>
    <dgm:pt modelId="{9C9CDF01-9FEB-4647-B46B-CE9DEEA431E7}" type="pres">
      <dgm:prSet presAssocID="{6021DB1F-1E69-411E-9A50-F983A1C2E315}" presName="bgRect" presStyleLbl="bgShp" presStyleIdx="2" presStyleCnt="3"/>
      <dgm:spPr/>
    </dgm:pt>
    <dgm:pt modelId="{75D57BC3-F833-4DF3-BB0C-AF3E10440AC0}" type="pres">
      <dgm:prSet presAssocID="{6021DB1F-1E69-411E-9A50-F983A1C2E3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ED1CDFB6-191B-42C3-9551-2CA1CE4EF30D}" type="pres">
      <dgm:prSet presAssocID="{6021DB1F-1E69-411E-9A50-F983A1C2E315}" presName="spaceRect" presStyleCnt="0"/>
      <dgm:spPr/>
    </dgm:pt>
    <dgm:pt modelId="{E5232FA9-0804-417A-9D9C-D8FA24363AD1}" type="pres">
      <dgm:prSet presAssocID="{6021DB1F-1E69-411E-9A50-F983A1C2E315}" presName="parTx" presStyleLbl="revTx" presStyleIdx="2" presStyleCnt="3">
        <dgm:presLayoutVars>
          <dgm:chMax val="0"/>
          <dgm:chPref val="0"/>
        </dgm:presLayoutVars>
      </dgm:prSet>
      <dgm:spPr/>
    </dgm:pt>
  </dgm:ptLst>
  <dgm:cxnLst>
    <dgm:cxn modelId="{23F3410A-1215-4168-8F58-6C350C14CC2C}" srcId="{5470A807-6D5D-4337-96F1-E86F23354DD6}" destId="{6021DB1F-1E69-411E-9A50-F983A1C2E315}" srcOrd="2" destOrd="0" parTransId="{719217CA-95D2-4152-B483-7C6EF2490995}" sibTransId="{A14EAC61-7F26-4E56-81A4-411BC13FFC4A}"/>
    <dgm:cxn modelId="{FB1BF132-DFAB-4EA4-855D-719DB42CEE75}" type="presOf" srcId="{EB4BEC98-537C-44AF-934F-D57540C3809F}" destId="{321F81D6-FFA7-4A06-B737-2D166C30CC0C}" srcOrd="0" destOrd="0" presId="urn:microsoft.com/office/officeart/2018/2/layout/IconVerticalSolidList"/>
    <dgm:cxn modelId="{9EE1D84A-6922-421B-BC5C-A110779DC0E1}" srcId="{5470A807-6D5D-4337-96F1-E86F23354DD6}" destId="{95219A91-BEEC-453E-8CC1-DBFFF050E0C8}" srcOrd="0" destOrd="0" parTransId="{5DC98B5F-C389-4CDF-81A1-C55DB66ED734}" sibTransId="{CABE7F90-459D-40D1-8E42-0BA461DCE51E}"/>
    <dgm:cxn modelId="{331A2C71-C3A1-4313-9733-F58C42AB2D58}" srcId="{5470A807-6D5D-4337-96F1-E86F23354DD6}" destId="{EB4BEC98-537C-44AF-934F-D57540C3809F}" srcOrd="1" destOrd="0" parTransId="{4AD57A24-FC0D-4BE9-866F-5E1E48544ECB}" sibTransId="{C30630DD-8C8D-47F0-82EB-F060594AE643}"/>
    <dgm:cxn modelId="{EF29BE7C-12F2-4320-9C46-A29144D8A180}" type="presOf" srcId="{95219A91-BEEC-453E-8CC1-DBFFF050E0C8}" destId="{9BD5BBC5-FE56-481B-8FCE-5FDBF0A60FC8}" srcOrd="0" destOrd="0" presId="urn:microsoft.com/office/officeart/2018/2/layout/IconVerticalSolidList"/>
    <dgm:cxn modelId="{F596FDE0-811B-4328-A3BB-06DA2EBFD6E6}" type="presOf" srcId="{5470A807-6D5D-4337-96F1-E86F23354DD6}" destId="{F8D372BC-646A-4CB6-AD35-6EC0D2D7030E}" srcOrd="0" destOrd="0" presId="urn:microsoft.com/office/officeart/2018/2/layout/IconVerticalSolidList"/>
    <dgm:cxn modelId="{E81B81FC-FBA9-4CAC-8E41-DEE94A4C52A8}" type="presOf" srcId="{6021DB1F-1E69-411E-9A50-F983A1C2E315}" destId="{E5232FA9-0804-417A-9D9C-D8FA24363AD1}" srcOrd="0" destOrd="0" presId="urn:microsoft.com/office/officeart/2018/2/layout/IconVerticalSolidList"/>
    <dgm:cxn modelId="{7C61F179-E4BC-48F3-9455-586C170850CE}" type="presParOf" srcId="{F8D372BC-646A-4CB6-AD35-6EC0D2D7030E}" destId="{61E98D31-899A-41B7-B022-649741207935}" srcOrd="0" destOrd="0" presId="urn:microsoft.com/office/officeart/2018/2/layout/IconVerticalSolidList"/>
    <dgm:cxn modelId="{64C69BE6-D27A-4072-AD6A-79E6A51BE6AF}" type="presParOf" srcId="{61E98D31-899A-41B7-B022-649741207935}" destId="{B10223BE-E8CB-4DB3-8C18-9117F1192885}" srcOrd="0" destOrd="0" presId="urn:microsoft.com/office/officeart/2018/2/layout/IconVerticalSolidList"/>
    <dgm:cxn modelId="{763995B1-B02F-4F2E-9975-1FBAE65D1907}" type="presParOf" srcId="{61E98D31-899A-41B7-B022-649741207935}" destId="{E3207B58-884A-41F8-AE4F-ED4DF90EB11A}" srcOrd="1" destOrd="0" presId="urn:microsoft.com/office/officeart/2018/2/layout/IconVerticalSolidList"/>
    <dgm:cxn modelId="{6295EADD-24A6-47D6-BBFC-CB707A54CEA1}" type="presParOf" srcId="{61E98D31-899A-41B7-B022-649741207935}" destId="{B7050485-4477-4065-9E1B-CF8702599D3A}" srcOrd="2" destOrd="0" presId="urn:microsoft.com/office/officeart/2018/2/layout/IconVerticalSolidList"/>
    <dgm:cxn modelId="{09C64FE2-9533-43D0-AA6F-C91573CB9DBF}" type="presParOf" srcId="{61E98D31-899A-41B7-B022-649741207935}" destId="{9BD5BBC5-FE56-481B-8FCE-5FDBF0A60FC8}" srcOrd="3" destOrd="0" presId="urn:microsoft.com/office/officeart/2018/2/layout/IconVerticalSolidList"/>
    <dgm:cxn modelId="{926FD96F-3DB2-496D-9737-C5895BC0620E}" type="presParOf" srcId="{F8D372BC-646A-4CB6-AD35-6EC0D2D7030E}" destId="{CDE9AD91-C3D2-4E05-9E05-CB8F46539179}" srcOrd="1" destOrd="0" presId="urn:microsoft.com/office/officeart/2018/2/layout/IconVerticalSolidList"/>
    <dgm:cxn modelId="{B54BFF04-35E2-4F01-9DFC-7C30414441C6}" type="presParOf" srcId="{F8D372BC-646A-4CB6-AD35-6EC0D2D7030E}" destId="{7C17696B-D98B-4EA4-BA52-565F21782B98}" srcOrd="2" destOrd="0" presId="urn:microsoft.com/office/officeart/2018/2/layout/IconVerticalSolidList"/>
    <dgm:cxn modelId="{72532509-54ED-401F-986D-06F4CF8615F8}" type="presParOf" srcId="{7C17696B-D98B-4EA4-BA52-565F21782B98}" destId="{E641C3BB-4E33-45D9-B510-E56E168EEE38}" srcOrd="0" destOrd="0" presId="urn:microsoft.com/office/officeart/2018/2/layout/IconVerticalSolidList"/>
    <dgm:cxn modelId="{E494E77D-1D1D-47FB-86D9-6A1D729CB24D}" type="presParOf" srcId="{7C17696B-D98B-4EA4-BA52-565F21782B98}" destId="{8A6A3557-E08A-48F5-BA62-9401CAD8BE45}" srcOrd="1" destOrd="0" presId="urn:microsoft.com/office/officeart/2018/2/layout/IconVerticalSolidList"/>
    <dgm:cxn modelId="{9AA32A98-FAB5-4011-BDE7-84D844EF735C}" type="presParOf" srcId="{7C17696B-D98B-4EA4-BA52-565F21782B98}" destId="{53E14F1B-AAFB-4FE3-ADEB-0AE9428B782E}" srcOrd="2" destOrd="0" presId="urn:microsoft.com/office/officeart/2018/2/layout/IconVerticalSolidList"/>
    <dgm:cxn modelId="{4C3C0DF5-8259-46A3-A87D-8E1812595C96}" type="presParOf" srcId="{7C17696B-D98B-4EA4-BA52-565F21782B98}" destId="{321F81D6-FFA7-4A06-B737-2D166C30CC0C}" srcOrd="3" destOrd="0" presId="urn:microsoft.com/office/officeart/2018/2/layout/IconVerticalSolidList"/>
    <dgm:cxn modelId="{96B7E29D-6987-498A-B710-C349FF888F9C}" type="presParOf" srcId="{F8D372BC-646A-4CB6-AD35-6EC0D2D7030E}" destId="{5A9FFE78-0FB2-48DD-A609-0D46098B6E49}" srcOrd="3" destOrd="0" presId="urn:microsoft.com/office/officeart/2018/2/layout/IconVerticalSolidList"/>
    <dgm:cxn modelId="{3F6FB527-63EB-4FA2-9EFD-9C7AF8304B11}" type="presParOf" srcId="{F8D372BC-646A-4CB6-AD35-6EC0D2D7030E}" destId="{52A57327-5691-407C-92A9-F5B5EA76D7D5}" srcOrd="4" destOrd="0" presId="urn:microsoft.com/office/officeart/2018/2/layout/IconVerticalSolidList"/>
    <dgm:cxn modelId="{717989AB-E360-424D-8215-C46EE721D6AF}" type="presParOf" srcId="{52A57327-5691-407C-92A9-F5B5EA76D7D5}" destId="{9C9CDF01-9FEB-4647-B46B-CE9DEEA431E7}" srcOrd="0" destOrd="0" presId="urn:microsoft.com/office/officeart/2018/2/layout/IconVerticalSolidList"/>
    <dgm:cxn modelId="{1244D7C3-2E22-4F44-A22A-D2957CDDDB6D}" type="presParOf" srcId="{52A57327-5691-407C-92A9-F5B5EA76D7D5}" destId="{75D57BC3-F833-4DF3-BB0C-AF3E10440AC0}" srcOrd="1" destOrd="0" presId="urn:microsoft.com/office/officeart/2018/2/layout/IconVerticalSolidList"/>
    <dgm:cxn modelId="{3351D759-34C3-47B7-AC77-681BC1A8474D}" type="presParOf" srcId="{52A57327-5691-407C-92A9-F5B5EA76D7D5}" destId="{ED1CDFB6-191B-42C3-9551-2CA1CE4EF30D}" srcOrd="2" destOrd="0" presId="urn:microsoft.com/office/officeart/2018/2/layout/IconVerticalSolidList"/>
    <dgm:cxn modelId="{C87B3CFA-633C-4EED-B8D5-B9033AA1DB41}" type="presParOf" srcId="{52A57327-5691-407C-92A9-F5B5EA76D7D5}" destId="{E5232FA9-0804-417A-9D9C-D8FA24363A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0A807-6D5D-4337-96F1-E86F23354D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219A91-BEEC-453E-8CC1-DBFFF050E0C8}">
      <dgm:prSet custT="1"/>
      <dgm:spPr/>
      <dgm:t>
        <a:bodyPr/>
        <a:lstStyle/>
        <a:p>
          <a:pPr>
            <a:lnSpc>
              <a:spcPct val="100000"/>
            </a:lnSpc>
          </a:pPr>
          <a:r>
            <a:rPr lang="en-US" sz="2000" b="0" i="0" kern="1200" dirty="0">
              <a:solidFill>
                <a:prstClr val="black">
                  <a:hueOff val="0"/>
                  <a:satOff val="0"/>
                  <a:lumOff val="0"/>
                  <a:alphaOff val="0"/>
                </a:prstClr>
              </a:solidFill>
              <a:latin typeface="Calibri" panose="020F0502020204030204"/>
              <a:ea typeface="+mn-ea"/>
              <a:cs typeface="+mn-cs"/>
            </a:rPr>
            <a:t>The collaborative</a:t>
          </a:r>
          <a:r>
            <a:rPr lang="en-US" sz="2000" b="0" i="0" kern="1200" dirty="0"/>
            <a:t> </a:t>
          </a:r>
          <a:r>
            <a:rPr lang="en-US" sz="2000" b="0" i="0" kern="1200" dirty="0">
              <a:solidFill>
                <a:prstClr val="black">
                  <a:hueOff val="0"/>
                  <a:satOff val="0"/>
                  <a:lumOff val="0"/>
                  <a:alphaOff val="0"/>
                </a:prstClr>
              </a:solidFill>
              <a:latin typeface="Calibri" panose="020F0502020204030204"/>
              <a:ea typeface="+mn-ea"/>
              <a:cs typeface="+mn-cs"/>
            </a:rPr>
            <a:t>efforts</a:t>
          </a:r>
          <a:r>
            <a:rPr lang="en-US" sz="2000" b="0" i="0" kern="1200" dirty="0"/>
            <a:t> </a:t>
          </a:r>
          <a:r>
            <a:rPr lang="en-US" sz="2000" b="0" i="0" kern="1200" dirty="0">
              <a:solidFill>
                <a:prstClr val="black">
                  <a:hueOff val="0"/>
                  <a:satOff val="0"/>
                  <a:lumOff val="0"/>
                  <a:alphaOff val="0"/>
                </a:prstClr>
              </a:solidFill>
              <a:latin typeface="Calibri" panose="020F0502020204030204"/>
              <a:ea typeface="+mn-ea"/>
              <a:cs typeface="+mn-cs"/>
            </a:rPr>
            <a:t>of</a:t>
          </a:r>
          <a:r>
            <a:rPr lang="en-US" sz="2000" b="0" i="0" kern="1200" dirty="0"/>
            <a:t> </a:t>
          </a:r>
          <a:r>
            <a:rPr lang="en-US" sz="2000" b="1" i="0" kern="1200" dirty="0"/>
            <a:t>MissionSquare Research Institute</a:t>
          </a:r>
          <a:r>
            <a:rPr lang="en-US" sz="2000" b="0" i="0" kern="1200" dirty="0"/>
            <a:t>, </a:t>
          </a:r>
          <a:r>
            <a:rPr lang="en-US" sz="2000" b="1" i="0" kern="1200" dirty="0"/>
            <a:t>PSHRA</a:t>
          </a:r>
          <a:r>
            <a:rPr lang="en-US" sz="2000" b="0" i="0" kern="1200" dirty="0"/>
            <a:t>, </a:t>
          </a:r>
          <a:r>
            <a:rPr lang="en-US" sz="2000" b="0" i="0" kern="1200" dirty="0">
              <a:solidFill>
                <a:prstClr val="black">
                  <a:hueOff val="0"/>
                  <a:satOff val="0"/>
                  <a:lumOff val="0"/>
                  <a:alphaOff val="0"/>
                </a:prstClr>
              </a:solidFill>
              <a:latin typeface="Calibri" panose="020F0502020204030204"/>
              <a:ea typeface="+mn-ea"/>
              <a:cs typeface="+mn-cs"/>
            </a:rPr>
            <a:t>and</a:t>
          </a:r>
          <a:r>
            <a:rPr lang="en-US" sz="2000" b="0" i="0" kern="1200" dirty="0"/>
            <a:t> </a:t>
          </a:r>
          <a:r>
            <a:rPr lang="en-US" sz="2000" b="1" i="0" kern="1200" dirty="0"/>
            <a:t>NASPE</a:t>
          </a:r>
          <a:endParaRPr lang="en-US" sz="2000" kern="1200" dirty="0"/>
        </a:p>
      </dgm:t>
    </dgm:pt>
    <dgm:pt modelId="{5DC98B5F-C389-4CDF-81A1-C55DB66ED734}" type="parTrans" cxnId="{9EE1D84A-6922-421B-BC5C-A110779DC0E1}">
      <dgm:prSet/>
      <dgm:spPr/>
      <dgm:t>
        <a:bodyPr/>
        <a:lstStyle/>
        <a:p>
          <a:endParaRPr lang="en-US"/>
        </a:p>
      </dgm:t>
    </dgm:pt>
    <dgm:pt modelId="{CABE7F90-459D-40D1-8E42-0BA461DCE51E}" type="sibTrans" cxnId="{9EE1D84A-6922-421B-BC5C-A110779DC0E1}">
      <dgm:prSet/>
      <dgm:spPr/>
      <dgm:t>
        <a:bodyPr/>
        <a:lstStyle/>
        <a:p>
          <a:endParaRPr lang="en-US"/>
        </a:p>
      </dgm:t>
    </dgm:pt>
    <dgm:pt modelId="{EB4BEC98-537C-44AF-934F-D57540C3809F}">
      <dgm:prSet custT="1"/>
      <dgm:spPr/>
      <dgm: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Tracking trends from the Great Recession (2009) through the Post-Pandemic (2024).</a:t>
          </a:r>
        </a:p>
      </dgm:t>
    </dgm:pt>
    <dgm:pt modelId="{4AD57A24-FC0D-4BE9-866F-5E1E48544ECB}" type="parTrans" cxnId="{331A2C71-C3A1-4313-9733-F58C42AB2D58}">
      <dgm:prSet/>
      <dgm:spPr/>
      <dgm:t>
        <a:bodyPr/>
        <a:lstStyle/>
        <a:p>
          <a:endParaRPr lang="en-US"/>
        </a:p>
      </dgm:t>
    </dgm:pt>
    <dgm:pt modelId="{C30630DD-8C8D-47F0-82EB-F060594AE643}" type="sibTrans" cxnId="{331A2C71-C3A1-4313-9733-F58C42AB2D58}">
      <dgm:prSet/>
      <dgm:spPr/>
      <dgm:t>
        <a:bodyPr/>
        <a:lstStyle/>
        <a:p>
          <a:endParaRPr lang="en-US"/>
        </a:p>
      </dgm:t>
    </dgm:pt>
    <dgm:pt modelId="{6021DB1F-1E69-411E-9A50-F983A1C2E315}">
      <dgm:prSet custT="1"/>
      <dgm:spPr/>
      <dgm: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Helping governments better attract and retain talented public servants.</a:t>
          </a:r>
        </a:p>
      </dgm:t>
    </dgm:pt>
    <dgm:pt modelId="{719217CA-95D2-4152-B483-7C6EF2490995}" type="parTrans" cxnId="{23F3410A-1215-4168-8F58-6C350C14CC2C}">
      <dgm:prSet/>
      <dgm:spPr/>
      <dgm:t>
        <a:bodyPr/>
        <a:lstStyle/>
        <a:p>
          <a:endParaRPr lang="en-US"/>
        </a:p>
      </dgm:t>
    </dgm:pt>
    <dgm:pt modelId="{A14EAC61-7F26-4E56-81A4-411BC13FFC4A}" type="sibTrans" cxnId="{23F3410A-1215-4168-8F58-6C350C14CC2C}">
      <dgm:prSet/>
      <dgm:spPr/>
      <dgm:t>
        <a:bodyPr/>
        <a:lstStyle/>
        <a:p>
          <a:endParaRPr lang="en-US"/>
        </a:p>
      </dgm:t>
    </dgm:pt>
    <dgm:pt modelId="{F8D372BC-646A-4CB6-AD35-6EC0D2D7030E}" type="pres">
      <dgm:prSet presAssocID="{5470A807-6D5D-4337-96F1-E86F23354DD6}" presName="root" presStyleCnt="0">
        <dgm:presLayoutVars>
          <dgm:dir/>
          <dgm:resizeHandles val="exact"/>
        </dgm:presLayoutVars>
      </dgm:prSet>
      <dgm:spPr/>
    </dgm:pt>
    <dgm:pt modelId="{61E98D31-899A-41B7-B022-649741207935}" type="pres">
      <dgm:prSet presAssocID="{95219A91-BEEC-453E-8CC1-DBFFF050E0C8}" presName="compNode" presStyleCnt="0"/>
      <dgm:spPr/>
    </dgm:pt>
    <dgm:pt modelId="{B10223BE-E8CB-4DB3-8C18-9117F1192885}" type="pres">
      <dgm:prSet presAssocID="{95219A91-BEEC-453E-8CC1-DBFFF050E0C8}" presName="bgRect" presStyleLbl="bgShp" presStyleIdx="0" presStyleCnt="3"/>
      <dgm:spPr/>
    </dgm:pt>
    <dgm:pt modelId="{E3207B58-884A-41F8-AE4F-ED4DF90EB11A}" type="pres">
      <dgm:prSet presAssocID="{95219A91-BEEC-453E-8CC1-DBFFF050E0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B7050485-4477-4065-9E1B-CF8702599D3A}" type="pres">
      <dgm:prSet presAssocID="{95219A91-BEEC-453E-8CC1-DBFFF050E0C8}" presName="spaceRect" presStyleCnt="0"/>
      <dgm:spPr/>
    </dgm:pt>
    <dgm:pt modelId="{9BD5BBC5-FE56-481B-8FCE-5FDBF0A60FC8}" type="pres">
      <dgm:prSet presAssocID="{95219A91-BEEC-453E-8CC1-DBFFF050E0C8}" presName="parTx" presStyleLbl="revTx" presStyleIdx="0" presStyleCnt="3">
        <dgm:presLayoutVars>
          <dgm:chMax val="0"/>
          <dgm:chPref val="0"/>
        </dgm:presLayoutVars>
      </dgm:prSet>
      <dgm:spPr/>
    </dgm:pt>
    <dgm:pt modelId="{CDE9AD91-C3D2-4E05-9E05-CB8F46539179}" type="pres">
      <dgm:prSet presAssocID="{CABE7F90-459D-40D1-8E42-0BA461DCE51E}" presName="sibTrans" presStyleCnt="0"/>
      <dgm:spPr/>
    </dgm:pt>
    <dgm:pt modelId="{7C17696B-D98B-4EA4-BA52-565F21782B98}" type="pres">
      <dgm:prSet presAssocID="{EB4BEC98-537C-44AF-934F-D57540C3809F}" presName="compNode" presStyleCnt="0"/>
      <dgm:spPr/>
    </dgm:pt>
    <dgm:pt modelId="{E641C3BB-4E33-45D9-B510-E56E168EEE38}" type="pres">
      <dgm:prSet presAssocID="{EB4BEC98-537C-44AF-934F-D57540C3809F}" presName="bgRect" presStyleLbl="bgShp" presStyleIdx="1" presStyleCnt="3"/>
      <dgm:spPr/>
    </dgm:pt>
    <dgm:pt modelId="{8A6A3557-E08A-48F5-BA62-9401CAD8BE45}" type="pres">
      <dgm:prSet presAssocID="{EB4BEC98-537C-44AF-934F-D57540C380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53E14F1B-AAFB-4FE3-ADEB-0AE9428B782E}" type="pres">
      <dgm:prSet presAssocID="{EB4BEC98-537C-44AF-934F-D57540C3809F}" presName="spaceRect" presStyleCnt="0"/>
      <dgm:spPr/>
    </dgm:pt>
    <dgm:pt modelId="{321F81D6-FFA7-4A06-B737-2D166C30CC0C}" type="pres">
      <dgm:prSet presAssocID="{EB4BEC98-537C-44AF-934F-D57540C3809F}" presName="parTx" presStyleLbl="revTx" presStyleIdx="1" presStyleCnt="3">
        <dgm:presLayoutVars>
          <dgm:chMax val="0"/>
          <dgm:chPref val="0"/>
        </dgm:presLayoutVars>
      </dgm:prSet>
      <dgm:spPr/>
    </dgm:pt>
    <dgm:pt modelId="{5A9FFE78-0FB2-48DD-A609-0D46098B6E49}" type="pres">
      <dgm:prSet presAssocID="{C30630DD-8C8D-47F0-82EB-F060594AE643}" presName="sibTrans" presStyleCnt="0"/>
      <dgm:spPr/>
    </dgm:pt>
    <dgm:pt modelId="{52A57327-5691-407C-92A9-F5B5EA76D7D5}" type="pres">
      <dgm:prSet presAssocID="{6021DB1F-1E69-411E-9A50-F983A1C2E315}" presName="compNode" presStyleCnt="0"/>
      <dgm:spPr/>
    </dgm:pt>
    <dgm:pt modelId="{9C9CDF01-9FEB-4647-B46B-CE9DEEA431E7}" type="pres">
      <dgm:prSet presAssocID="{6021DB1F-1E69-411E-9A50-F983A1C2E315}" presName="bgRect" presStyleLbl="bgShp" presStyleIdx="2" presStyleCnt="3"/>
      <dgm:spPr/>
    </dgm:pt>
    <dgm:pt modelId="{75D57BC3-F833-4DF3-BB0C-AF3E10440AC0}" type="pres">
      <dgm:prSet presAssocID="{6021DB1F-1E69-411E-9A50-F983A1C2E3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ED1CDFB6-191B-42C3-9551-2CA1CE4EF30D}" type="pres">
      <dgm:prSet presAssocID="{6021DB1F-1E69-411E-9A50-F983A1C2E315}" presName="spaceRect" presStyleCnt="0"/>
      <dgm:spPr/>
    </dgm:pt>
    <dgm:pt modelId="{E5232FA9-0804-417A-9D9C-D8FA24363AD1}" type="pres">
      <dgm:prSet presAssocID="{6021DB1F-1E69-411E-9A50-F983A1C2E315}" presName="parTx" presStyleLbl="revTx" presStyleIdx="2" presStyleCnt="3">
        <dgm:presLayoutVars>
          <dgm:chMax val="0"/>
          <dgm:chPref val="0"/>
        </dgm:presLayoutVars>
      </dgm:prSet>
      <dgm:spPr/>
    </dgm:pt>
  </dgm:ptLst>
  <dgm:cxnLst>
    <dgm:cxn modelId="{23F3410A-1215-4168-8F58-6C350C14CC2C}" srcId="{5470A807-6D5D-4337-96F1-E86F23354DD6}" destId="{6021DB1F-1E69-411E-9A50-F983A1C2E315}" srcOrd="2" destOrd="0" parTransId="{719217CA-95D2-4152-B483-7C6EF2490995}" sibTransId="{A14EAC61-7F26-4E56-81A4-411BC13FFC4A}"/>
    <dgm:cxn modelId="{FB1BF132-DFAB-4EA4-855D-719DB42CEE75}" type="presOf" srcId="{EB4BEC98-537C-44AF-934F-D57540C3809F}" destId="{321F81D6-FFA7-4A06-B737-2D166C30CC0C}" srcOrd="0" destOrd="0" presId="urn:microsoft.com/office/officeart/2018/2/layout/IconVerticalSolidList"/>
    <dgm:cxn modelId="{9EE1D84A-6922-421B-BC5C-A110779DC0E1}" srcId="{5470A807-6D5D-4337-96F1-E86F23354DD6}" destId="{95219A91-BEEC-453E-8CC1-DBFFF050E0C8}" srcOrd="0" destOrd="0" parTransId="{5DC98B5F-C389-4CDF-81A1-C55DB66ED734}" sibTransId="{CABE7F90-459D-40D1-8E42-0BA461DCE51E}"/>
    <dgm:cxn modelId="{331A2C71-C3A1-4313-9733-F58C42AB2D58}" srcId="{5470A807-6D5D-4337-96F1-E86F23354DD6}" destId="{EB4BEC98-537C-44AF-934F-D57540C3809F}" srcOrd="1" destOrd="0" parTransId="{4AD57A24-FC0D-4BE9-866F-5E1E48544ECB}" sibTransId="{C30630DD-8C8D-47F0-82EB-F060594AE643}"/>
    <dgm:cxn modelId="{EF29BE7C-12F2-4320-9C46-A29144D8A180}" type="presOf" srcId="{95219A91-BEEC-453E-8CC1-DBFFF050E0C8}" destId="{9BD5BBC5-FE56-481B-8FCE-5FDBF0A60FC8}" srcOrd="0" destOrd="0" presId="urn:microsoft.com/office/officeart/2018/2/layout/IconVerticalSolidList"/>
    <dgm:cxn modelId="{F596FDE0-811B-4328-A3BB-06DA2EBFD6E6}" type="presOf" srcId="{5470A807-6D5D-4337-96F1-E86F23354DD6}" destId="{F8D372BC-646A-4CB6-AD35-6EC0D2D7030E}" srcOrd="0" destOrd="0" presId="urn:microsoft.com/office/officeart/2018/2/layout/IconVerticalSolidList"/>
    <dgm:cxn modelId="{E81B81FC-FBA9-4CAC-8E41-DEE94A4C52A8}" type="presOf" srcId="{6021DB1F-1E69-411E-9A50-F983A1C2E315}" destId="{E5232FA9-0804-417A-9D9C-D8FA24363AD1}" srcOrd="0" destOrd="0" presId="urn:microsoft.com/office/officeart/2018/2/layout/IconVerticalSolidList"/>
    <dgm:cxn modelId="{7C61F179-E4BC-48F3-9455-586C170850CE}" type="presParOf" srcId="{F8D372BC-646A-4CB6-AD35-6EC0D2D7030E}" destId="{61E98D31-899A-41B7-B022-649741207935}" srcOrd="0" destOrd="0" presId="urn:microsoft.com/office/officeart/2018/2/layout/IconVerticalSolidList"/>
    <dgm:cxn modelId="{64C69BE6-D27A-4072-AD6A-79E6A51BE6AF}" type="presParOf" srcId="{61E98D31-899A-41B7-B022-649741207935}" destId="{B10223BE-E8CB-4DB3-8C18-9117F1192885}" srcOrd="0" destOrd="0" presId="urn:microsoft.com/office/officeart/2018/2/layout/IconVerticalSolidList"/>
    <dgm:cxn modelId="{763995B1-B02F-4F2E-9975-1FBAE65D1907}" type="presParOf" srcId="{61E98D31-899A-41B7-B022-649741207935}" destId="{E3207B58-884A-41F8-AE4F-ED4DF90EB11A}" srcOrd="1" destOrd="0" presId="urn:microsoft.com/office/officeart/2018/2/layout/IconVerticalSolidList"/>
    <dgm:cxn modelId="{6295EADD-24A6-47D6-BBFC-CB707A54CEA1}" type="presParOf" srcId="{61E98D31-899A-41B7-B022-649741207935}" destId="{B7050485-4477-4065-9E1B-CF8702599D3A}" srcOrd="2" destOrd="0" presId="urn:microsoft.com/office/officeart/2018/2/layout/IconVerticalSolidList"/>
    <dgm:cxn modelId="{09C64FE2-9533-43D0-AA6F-C91573CB9DBF}" type="presParOf" srcId="{61E98D31-899A-41B7-B022-649741207935}" destId="{9BD5BBC5-FE56-481B-8FCE-5FDBF0A60FC8}" srcOrd="3" destOrd="0" presId="urn:microsoft.com/office/officeart/2018/2/layout/IconVerticalSolidList"/>
    <dgm:cxn modelId="{926FD96F-3DB2-496D-9737-C5895BC0620E}" type="presParOf" srcId="{F8D372BC-646A-4CB6-AD35-6EC0D2D7030E}" destId="{CDE9AD91-C3D2-4E05-9E05-CB8F46539179}" srcOrd="1" destOrd="0" presId="urn:microsoft.com/office/officeart/2018/2/layout/IconVerticalSolidList"/>
    <dgm:cxn modelId="{B54BFF04-35E2-4F01-9DFC-7C30414441C6}" type="presParOf" srcId="{F8D372BC-646A-4CB6-AD35-6EC0D2D7030E}" destId="{7C17696B-D98B-4EA4-BA52-565F21782B98}" srcOrd="2" destOrd="0" presId="urn:microsoft.com/office/officeart/2018/2/layout/IconVerticalSolidList"/>
    <dgm:cxn modelId="{72532509-54ED-401F-986D-06F4CF8615F8}" type="presParOf" srcId="{7C17696B-D98B-4EA4-BA52-565F21782B98}" destId="{E641C3BB-4E33-45D9-B510-E56E168EEE38}" srcOrd="0" destOrd="0" presId="urn:microsoft.com/office/officeart/2018/2/layout/IconVerticalSolidList"/>
    <dgm:cxn modelId="{E494E77D-1D1D-47FB-86D9-6A1D729CB24D}" type="presParOf" srcId="{7C17696B-D98B-4EA4-BA52-565F21782B98}" destId="{8A6A3557-E08A-48F5-BA62-9401CAD8BE45}" srcOrd="1" destOrd="0" presId="urn:microsoft.com/office/officeart/2018/2/layout/IconVerticalSolidList"/>
    <dgm:cxn modelId="{9AA32A98-FAB5-4011-BDE7-84D844EF735C}" type="presParOf" srcId="{7C17696B-D98B-4EA4-BA52-565F21782B98}" destId="{53E14F1B-AAFB-4FE3-ADEB-0AE9428B782E}" srcOrd="2" destOrd="0" presId="urn:microsoft.com/office/officeart/2018/2/layout/IconVerticalSolidList"/>
    <dgm:cxn modelId="{4C3C0DF5-8259-46A3-A87D-8E1812595C96}" type="presParOf" srcId="{7C17696B-D98B-4EA4-BA52-565F21782B98}" destId="{321F81D6-FFA7-4A06-B737-2D166C30CC0C}" srcOrd="3" destOrd="0" presId="urn:microsoft.com/office/officeart/2018/2/layout/IconVerticalSolidList"/>
    <dgm:cxn modelId="{96B7E29D-6987-498A-B710-C349FF888F9C}" type="presParOf" srcId="{F8D372BC-646A-4CB6-AD35-6EC0D2D7030E}" destId="{5A9FFE78-0FB2-48DD-A609-0D46098B6E49}" srcOrd="3" destOrd="0" presId="urn:microsoft.com/office/officeart/2018/2/layout/IconVerticalSolidList"/>
    <dgm:cxn modelId="{3F6FB527-63EB-4FA2-9EFD-9C7AF8304B11}" type="presParOf" srcId="{F8D372BC-646A-4CB6-AD35-6EC0D2D7030E}" destId="{52A57327-5691-407C-92A9-F5B5EA76D7D5}" srcOrd="4" destOrd="0" presId="urn:microsoft.com/office/officeart/2018/2/layout/IconVerticalSolidList"/>
    <dgm:cxn modelId="{717989AB-E360-424D-8215-C46EE721D6AF}" type="presParOf" srcId="{52A57327-5691-407C-92A9-F5B5EA76D7D5}" destId="{9C9CDF01-9FEB-4647-B46B-CE9DEEA431E7}" srcOrd="0" destOrd="0" presId="urn:microsoft.com/office/officeart/2018/2/layout/IconVerticalSolidList"/>
    <dgm:cxn modelId="{1244D7C3-2E22-4F44-A22A-D2957CDDDB6D}" type="presParOf" srcId="{52A57327-5691-407C-92A9-F5B5EA76D7D5}" destId="{75D57BC3-F833-4DF3-BB0C-AF3E10440AC0}" srcOrd="1" destOrd="0" presId="urn:microsoft.com/office/officeart/2018/2/layout/IconVerticalSolidList"/>
    <dgm:cxn modelId="{3351D759-34C3-47B7-AC77-681BC1A8474D}" type="presParOf" srcId="{52A57327-5691-407C-92A9-F5B5EA76D7D5}" destId="{ED1CDFB6-191B-42C3-9551-2CA1CE4EF30D}" srcOrd="2" destOrd="0" presId="urn:microsoft.com/office/officeart/2018/2/layout/IconVerticalSolidList"/>
    <dgm:cxn modelId="{C87B3CFA-633C-4EED-B8D5-B9033AA1DB41}" type="presParOf" srcId="{52A57327-5691-407C-92A9-F5B5EA76D7D5}" destId="{E5232FA9-0804-417A-9D9C-D8FA24363A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70A807-6D5D-4337-96F1-E86F23354D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219A91-BEEC-453E-8CC1-DBFFF050E0C8}">
      <dgm:prSet/>
      <dgm:spPr/>
      <dgm:t>
        <a:bodyPr/>
        <a:lstStyle/>
        <a:p>
          <a:pPr>
            <a:lnSpc>
              <a:spcPct val="100000"/>
            </a:lnSpc>
          </a:pPr>
          <a:r>
            <a:rPr lang="en-US" b="0" i="0" dirty="0"/>
            <a:t>May 2024 national online survey of 1,001 state and local government employees and 1,035 private sector employees.</a:t>
          </a:r>
          <a:endParaRPr lang="en-US" dirty="0"/>
        </a:p>
      </dgm:t>
    </dgm:pt>
    <dgm:pt modelId="{5DC98B5F-C389-4CDF-81A1-C55DB66ED734}" type="parTrans" cxnId="{9EE1D84A-6922-421B-BC5C-A110779DC0E1}">
      <dgm:prSet/>
      <dgm:spPr/>
      <dgm:t>
        <a:bodyPr/>
        <a:lstStyle/>
        <a:p>
          <a:endParaRPr lang="en-US"/>
        </a:p>
      </dgm:t>
    </dgm:pt>
    <dgm:pt modelId="{CABE7F90-459D-40D1-8E42-0BA461DCE51E}" type="sibTrans" cxnId="{9EE1D84A-6922-421B-BC5C-A110779DC0E1}">
      <dgm:prSet/>
      <dgm:spPr/>
      <dgm:t>
        <a:bodyPr/>
        <a:lstStyle/>
        <a:p>
          <a:endParaRPr lang="en-US"/>
        </a:p>
      </dgm:t>
    </dgm:pt>
    <dgm:pt modelId="{EB4BEC98-537C-44AF-934F-D57540C3809F}">
      <dgm:prSet/>
      <dgm:spPr/>
      <dgm:t>
        <a:bodyPr/>
        <a:lstStyle/>
        <a:p>
          <a:pPr>
            <a:lnSpc>
              <a:spcPct val="100000"/>
            </a:lnSpc>
          </a:pPr>
          <a:r>
            <a:rPr lang="en-US" b="0" i="0" dirty="0"/>
            <a:t>Assessed workers’ perceptions of student loan debt and its impact on their career, morale, and personal finances.</a:t>
          </a:r>
          <a:endParaRPr lang="en-US" dirty="0"/>
        </a:p>
      </dgm:t>
    </dgm:pt>
    <dgm:pt modelId="{4AD57A24-FC0D-4BE9-866F-5E1E48544ECB}" type="parTrans" cxnId="{331A2C71-C3A1-4313-9733-F58C42AB2D58}">
      <dgm:prSet/>
      <dgm:spPr/>
      <dgm:t>
        <a:bodyPr/>
        <a:lstStyle/>
        <a:p>
          <a:endParaRPr lang="en-US"/>
        </a:p>
      </dgm:t>
    </dgm:pt>
    <dgm:pt modelId="{C30630DD-8C8D-47F0-82EB-F060594AE643}" type="sibTrans" cxnId="{331A2C71-C3A1-4313-9733-F58C42AB2D58}">
      <dgm:prSet/>
      <dgm:spPr/>
      <dgm:t>
        <a:bodyPr/>
        <a:lstStyle/>
        <a:p>
          <a:endParaRPr lang="en-US"/>
        </a:p>
      </dgm:t>
    </dgm:pt>
    <dgm:pt modelId="{6021DB1F-1E69-411E-9A50-F983A1C2E315}">
      <dgm:prSet custT="1"/>
      <dgm:spPr/>
      <dgm: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Data weighted by gender, income, race, and industry type to reflect the distribution as found in the U.S. Census Bureau’s Current Population Survey and the U.S. Census of Governments</a:t>
          </a:r>
          <a:r>
            <a:rPr lang="en-US" sz="1800" b="0" i="0" kern="1200" dirty="0">
              <a:solidFill>
                <a:prstClr val="black">
                  <a:hueOff val="0"/>
                  <a:satOff val="0"/>
                  <a:lumOff val="0"/>
                  <a:alphaOff val="0"/>
                </a:prstClr>
              </a:solidFill>
              <a:latin typeface="Calibri" panose="020F0502020204030204"/>
              <a:ea typeface="+mn-ea"/>
              <a:cs typeface="+mn-cs"/>
            </a:rPr>
            <a:t>.</a:t>
          </a:r>
        </a:p>
      </dgm:t>
    </dgm:pt>
    <dgm:pt modelId="{719217CA-95D2-4152-B483-7C6EF2490995}" type="parTrans" cxnId="{23F3410A-1215-4168-8F58-6C350C14CC2C}">
      <dgm:prSet/>
      <dgm:spPr/>
      <dgm:t>
        <a:bodyPr/>
        <a:lstStyle/>
        <a:p>
          <a:endParaRPr lang="en-US"/>
        </a:p>
      </dgm:t>
    </dgm:pt>
    <dgm:pt modelId="{A14EAC61-7F26-4E56-81A4-411BC13FFC4A}" type="sibTrans" cxnId="{23F3410A-1215-4168-8F58-6C350C14CC2C}">
      <dgm:prSet/>
      <dgm:spPr/>
      <dgm:t>
        <a:bodyPr/>
        <a:lstStyle/>
        <a:p>
          <a:endParaRPr lang="en-US"/>
        </a:p>
      </dgm:t>
    </dgm:pt>
    <dgm:pt modelId="{F8D372BC-646A-4CB6-AD35-6EC0D2D7030E}" type="pres">
      <dgm:prSet presAssocID="{5470A807-6D5D-4337-96F1-E86F23354DD6}" presName="root" presStyleCnt="0">
        <dgm:presLayoutVars>
          <dgm:dir/>
          <dgm:resizeHandles val="exact"/>
        </dgm:presLayoutVars>
      </dgm:prSet>
      <dgm:spPr/>
    </dgm:pt>
    <dgm:pt modelId="{61E98D31-899A-41B7-B022-649741207935}" type="pres">
      <dgm:prSet presAssocID="{95219A91-BEEC-453E-8CC1-DBFFF050E0C8}" presName="compNode" presStyleCnt="0"/>
      <dgm:spPr/>
    </dgm:pt>
    <dgm:pt modelId="{B10223BE-E8CB-4DB3-8C18-9117F1192885}" type="pres">
      <dgm:prSet presAssocID="{95219A91-BEEC-453E-8CC1-DBFFF050E0C8}" presName="bgRect" presStyleLbl="bgShp" presStyleIdx="0" presStyleCnt="3"/>
      <dgm:spPr/>
    </dgm:pt>
    <dgm:pt modelId="{E3207B58-884A-41F8-AE4F-ED4DF90EB11A}" type="pres">
      <dgm:prSet presAssocID="{95219A91-BEEC-453E-8CC1-DBFFF050E0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B7050485-4477-4065-9E1B-CF8702599D3A}" type="pres">
      <dgm:prSet presAssocID="{95219A91-BEEC-453E-8CC1-DBFFF050E0C8}" presName="spaceRect" presStyleCnt="0"/>
      <dgm:spPr/>
    </dgm:pt>
    <dgm:pt modelId="{9BD5BBC5-FE56-481B-8FCE-5FDBF0A60FC8}" type="pres">
      <dgm:prSet presAssocID="{95219A91-BEEC-453E-8CC1-DBFFF050E0C8}" presName="parTx" presStyleLbl="revTx" presStyleIdx="0" presStyleCnt="3">
        <dgm:presLayoutVars>
          <dgm:chMax val="0"/>
          <dgm:chPref val="0"/>
        </dgm:presLayoutVars>
      </dgm:prSet>
      <dgm:spPr/>
    </dgm:pt>
    <dgm:pt modelId="{CDE9AD91-C3D2-4E05-9E05-CB8F46539179}" type="pres">
      <dgm:prSet presAssocID="{CABE7F90-459D-40D1-8E42-0BA461DCE51E}" presName="sibTrans" presStyleCnt="0"/>
      <dgm:spPr/>
    </dgm:pt>
    <dgm:pt modelId="{7C17696B-D98B-4EA4-BA52-565F21782B98}" type="pres">
      <dgm:prSet presAssocID="{EB4BEC98-537C-44AF-934F-D57540C3809F}" presName="compNode" presStyleCnt="0"/>
      <dgm:spPr/>
    </dgm:pt>
    <dgm:pt modelId="{E641C3BB-4E33-45D9-B510-E56E168EEE38}" type="pres">
      <dgm:prSet presAssocID="{EB4BEC98-537C-44AF-934F-D57540C3809F}" presName="bgRect" presStyleLbl="bgShp" presStyleIdx="1" presStyleCnt="3"/>
      <dgm:spPr/>
    </dgm:pt>
    <dgm:pt modelId="{8A6A3557-E08A-48F5-BA62-9401CAD8BE45}" type="pres">
      <dgm:prSet presAssocID="{EB4BEC98-537C-44AF-934F-D57540C380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53E14F1B-AAFB-4FE3-ADEB-0AE9428B782E}" type="pres">
      <dgm:prSet presAssocID="{EB4BEC98-537C-44AF-934F-D57540C3809F}" presName="spaceRect" presStyleCnt="0"/>
      <dgm:spPr/>
    </dgm:pt>
    <dgm:pt modelId="{321F81D6-FFA7-4A06-B737-2D166C30CC0C}" type="pres">
      <dgm:prSet presAssocID="{EB4BEC98-537C-44AF-934F-D57540C3809F}" presName="parTx" presStyleLbl="revTx" presStyleIdx="1" presStyleCnt="3">
        <dgm:presLayoutVars>
          <dgm:chMax val="0"/>
          <dgm:chPref val="0"/>
        </dgm:presLayoutVars>
      </dgm:prSet>
      <dgm:spPr/>
    </dgm:pt>
    <dgm:pt modelId="{5A9FFE78-0FB2-48DD-A609-0D46098B6E49}" type="pres">
      <dgm:prSet presAssocID="{C30630DD-8C8D-47F0-82EB-F060594AE643}" presName="sibTrans" presStyleCnt="0"/>
      <dgm:spPr/>
    </dgm:pt>
    <dgm:pt modelId="{52A57327-5691-407C-92A9-F5B5EA76D7D5}" type="pres">
      <dgm:prSet presAssocID="{6021DB1F-1E69-411E-9A50-F983A1C2E315}" presName="compNode" presStyleCnt="0"/>
      <dgm:spPr/>
    </dgm:pt>
    <dgm:pt modelId="{9C9CDF01-9FEB-4647-B46B-CE9DEEA431E7}" type="pres">
      <dgm:prSet presAssocID="{6021DB1F-1E69-411E-9A50-F983A1C2E315}" presName="bgRect" presStyleLbl="bgShp" presStyleIdx="2" presStyleCnt="3"/>
      <dgm:spPr/>
    </dgm:pt>
    <dgm:pt modelId="{75D57BC3-F833-4DF3-BB0C-AF3E10440AC0}" type="pres">
      <dgm:prSet presAssocID="{6021DB1F-1E69-411E-9A50-F983A1C2E3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ED1CDFB6-191B-42C3-9551-2CA1CE4EF30D}" type="pres">
      <dgm:prSet presAssocID="{6021DB1F-1E69-411E-9A50-F983A1C2E315}" presName="spaceRect" presStyleCnt="0"/>
      <dgm:spPr/>
    </dgm:pt>
    <dgm:pt modelId="{E5232FA9-0804-417A-9D9C-D8FA24363AD1}" type="pres">
      <dgm:prSet presAssocID="{6021DB1F-1E69-411E-9A50-F983A1C2E315}" presName="parTx" presStyleLbl="revTx" presStyleIdx="2" presStyleCnt="3">
        <dgm:presLayoutVars>
          <dgm:chMax val="0"/>
          <dgm:chPref val="0"/>
        </dgm:presLayoutVars>
      </dgm:prSet>
      <dgm:spPr/>
    </dgm:pt>
  </dgm:ptLst>
  <dgm:cxnLst>
    <dgm:cxn modelId="{23F3410A-1215-4168-8F58-6C350C14CC2C}" srcId="{5470A807-6D5D-4337-96F1-E86F23354DD6}" destId="{6021DB1F-1E69-411E-9A50-F983A1C2E315}" srcOrd="2" destOrd="0" parTransId="{719217CA-95D2-4152-B483-7C6EF2490995}" sibTransId="{A14EAC61-7F26-4E56-81A4-411BC13FFC4A}"/>
    <dgm:cxn modelId="{FB1BF132-DFAB-4EA4-855D-719DB42CEE75}" type="presOf" srcId="{EB4BEC98-537C-44AF-934F-D57540C3809F}" destId="{321F81D6-FFA7-4A06-B737-2D166C30CC0C}" srcOrd="0" destOrd="0" presId="urn:microsoft.com/office/officeart/2018/2/layout/IconVerticalSolidList"/>
    <dgm:cxn modelId="{9EE1D84A-6922-421B-BC5C-A110779DC0E1}" srcId="{5470A807-6D5D-4337-96F1-E86F23354DD6}" destId="{95219A91-BEEC-453E-8CC1-DBFFF050E0C8}" srcOrd="0" destOrd="0" parTransId="{5DC98B5F-C389-4CDF-81A1-C55DB66ED734}" sibTransId="{CABE7F90-459D-40D1-8E42-0BA461DCE51E}"/>
    <dgm:cxn modelId="{331A2C71-C3A1-4313-9733-F58C42AB2D58}" srcId="{5470A807-6D5D-4337-96F1-E86F23354DD6}" destId="{EB4BEC98-537C-44AF-934F-D57540C3809F}" srcOrd="1" destOrd="0" parTransId="{4AD57A24-FC0D-4BE9-866F-5E1E48544ECB}" sibTransId="{C30630DD-8C8D-47F0-82EB-F060594AE643}"/>
    <dgm:cxn modelId="{EF29BE7C-12F2-4320-9C46-A29144D8A180}" type="presOf" srcId="{95219A91-BEEC-453E-8CC1-DBFFF050E0C8}" destId="{9BD5BBC5-FE56-481B-8FCE-5FDBF0A60FC8}" srcOrd="0" destOrd="0" presId="urn:microsoft.com/office/officeart/2018/2/layout/IconVerticalSolidList"/>
    <dgm:cxn modelId="{F596FDE0-811B-4328-A3BB-06DA2EBFD6E6}" type="presOf" srcId="{5470A807-6D5D-4337-96F1-E86F23354DD6}" destId="{F8D372BC-646A-4CB6-AD35-6EC0D2D7030E}" srcOrd="0" destOrd="0" presId="urn:microsoft.com/office/officeart/2018/2/layout/IconVerticalSolidList"/>
    <dgm:cxn modelId="{E81B81FC-FBA9-4CAC-8E41-DEE94A4C52A8}" type="presOf" srcId="{6021DB1F-1E69-411E-9A50-F983A1C2E315}" destId="{E5232FA9-0804-417A-9D9C-D8FA24363AD1}" srcOrd="0" destOrd="0" presId="urn:microsoft.com/office/officeart/2018/2/layout/IconVerticalSolidList"/>
    <dgm:cxn modelId="{7C61F179-E4BC-48F3-9455-586C170850CE}" type="presParOf" srcId="{F8D372BC-646A-4CB6-AD35-6EC0D2D7030E}" destId="{61E98D31-899A-41B7-B022-649741207935}" srcOrd="0" destOrd="0" presId="urn:microsoft.com/office/officeart/2018/2/layout/IconVerticalSolidList"/>
    <dgm:cxn modelId="{64C69BE6-D27A-4072-AD6A-79E6A51BE6AF}" type="presParOf" srcId="{61E98D31-899A-41B7-B022-649741207935}" destId="{B10223BE-E8CB-4DB3-8C18-9117F1192885}" srcOrd="0" destOrd="0" presId="urn:microsoft.com/office/officeart/2018/2/layout/IconVerticalSolidList"/>
    <dgm:cxn modelId="{763995B1-B02F-4F2E-9975-1FBAE65D1907}" type="presParOf" srcId="{61E98D31-899A-41B7-B022-649741207935}" destId="{E3207B58-884A-41F8-AE4F-ED4DF90EB11A}" srcOrd="1" destOrd="0" presId="urn:microsoft.com/office/officeart/2018/2/layout/IconVerticalSolidList"/>
    <dgm:cxn modelId="{6295EADD-24A6-47D6-BBFC-CB707A54CEA1}" type="presParOf" srcId="{61E98D31-899A-41B7-B022-649741207935}" destId="{B7050485-4477-4065-9E1B-CF8702599D3A}" srcOrd="2" destOrd="0" presId="urn:microsoft.com/office/officeart/2018/2/layout/IconVerticalSolidList"/>
    <dgm:cxn modelId="{09C64FE2-9533-43D0-AA6F-C91573CB9DBF}" type="presParOf" srcId="{61E98D31-899A-41B7-B022-649741207935}" destId="{9BD5BBC5-FE56-481B-8FCE-5FDBF0A60FC8}" srcOrd="3" destOrd="0" presId="urn:microsoft.com/office/officeart/2018/2/layout/IconVerticalSolidList"/>
    <dgm:cxn modelId="{926FD96F-3DB2-496D-9737-C5895BC0620E}" type="presParOf" srcId="{F8D372BC-646A-4CB6-AD35-6EC0D2D7030E}" destId="{CDE9AD91-C3D2-4E05-9E05-CB8F46539179}" srcOrd="1" destOrd="0" presId="urn:microsoft.com/office/officeart/2018/2/layout/IconVerticalSolidList"/>
    <dgm:cxn modelId="{B54BFF04-35E2-4F01-9DFC-7C30414441C6}" type="presParOf" srcId="{F8D372BC-646A-4CB6-AD35-6EC0D2D7030E}" destId="{7C17696B-D98B-4EA4-BA52-565F21782B98}" srcOrd="2" destOrd="0" presId="urn:microsoft.com/office/officeart/2018/2/layout/IconVerticalSolidList"/>
    <dgm:cxn modelId="{72532509-54ED-401F-986D-06F4CF8615F8}" type="presParOf" srcId="{7C17696B-D98B-4EA4-BA52-565F21782B98}" destId="{E641C3BB-4E33-45D9-B510-E56E168EEE38}" srcOrd="0" destOrd="0" presId="urn:microsoft.com/office/officeart/2018/2/layout/IconVerticalSolidList"/>
    <dgm:cxn modelId="{E494E77D-1D1D-47FB-86D9-6A1D729CB24D}" type="presParOf" srcId="{7C17696B-D98B-4EA4-BA52-565F21782B98}" destId="{8A6A3557-E08A-48F5-BA62-9401CAD8BE45}" srcOrd="1" destOrd="0" presId="urn:microsoft.com/office/officeart/2018/2/layout/IconVerticalSolidList"/>
    <dgm:cxn modelId="{9AA32A98-FAB5-4011-BDE7-84D844EF735C}" type="presParOf" srcId="{7C17696B-D98B-4EA4-BA52-565F21782B98}" destId="{53E14F1B-AAFB-4FE3-ADEB-0AE9428B782E}" srcOrd="2" destOrd="0" presId="urn:microsoft.com/office/officeart/2018/2/layout/IconVerticalSolidList"/>
    <dgm:cxn modelId="{4C3C0DF5-8259-46A3-A87D-8E1812595C96}" type="presParOf" srcId="{7C17696B-D98B-4EA4-BA52-565F21782B98}" destId="{321F81D6-FFA7-4A06-B737-2D166C30CC0C}" srcOrd="3" destOrd="0" presId="urn:microsoft.com/office/officeart/2018/2/layout/IconVerticalSolidList"/>
    <dgm:cxn modelId="{96B7E29D-6987-498A-B710-C349FF888F9C}" type="presParOf" srcId="{F8D372BC-646A-4CB6-AD35-6EC0D2D7030E}" destId="{5A9FFE78-0FB2-48DD-A609-0D46098B6E49}" srcOrd="3" destOrd="0" presId="urn:microsoft.com/office/officeart/2018/2/layout/IconVerticalSolidList"/>
    <dgm:cxn modelId="{3F6FB527-63EB-4FA2-9EFD-9C7AF8304B11}" type="presParOf" srcId="{F8D372BC-646A-4CB6-AD35-6EC0D2D7030E}" destId="{52A57327-5691-407C-92A9-F5B5EA76D7D5}" srcOrd="4" destOrd="0" presId="urn:microsoft.com/office/officeart/2018/2/layout/IconVerticalSolidList"/>
    <dgm:cxn modelId="{717989AB-E360-424D-8215-C46EE721D6AF}" type="presParOf" srcId="{52A57327-5691-407C-92A9-F5B5EA76D7D5}" destId="{9C9CDF01-9FEB-4647-B46B-CE9DEEA431E7}" srcOrd="0" destOrd="0" presId="urn:microsoft.com/office/officeart/2018/2/layout/IconVerticalSolidList"/>
    <dgm:cxn modelId="{1244D7C3-2E22-4F44-A22A-D2957CDDDB6D}" type="presParOf" srcId="{52A57327-5691-407C-92A9-F5B5EA76D7D5}" destId="{75D57BC3-F833-4DF3-BB0C-AF3E10440AC0}" srcOrd="1" destOrd="0" presId="urn:microsoft.com/office/officeart/2018/2/layout/IconVerticalSolidList"/>
    <dgm:cxn modelId="{3351D759-34C3-47B7-AC77-681BC1A8474D}" type="presParOf" srcId="{52A57327-5691-407C-92A9-F5B5EA76D7D5}" destId="{ED1CDFB6-191B-42C3-9551-2CA1CE4EF30D}" srcOrd="2" destOrd="0" presId="urn:microsoft.com/office/officeart/2018/2/layout/IconVerticalSolidList"/>
    <dgm:cxn modelId="{C87B3CFA-633C-4EED-B8D5-B9033AA1DB41}" type="presParOf" srcId="{52A57327-5691-407C-92A9-F5B5EA76D7D5}" destId="{E5232FA9-0804-417A-9D9C-D8FA24363AD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0A807-6D5D-4337-96F1-E86F23354DD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5219A91-BEEC-453E-8CC1-DBFFF050E0C8}">
      <dgm:prSet/>
      <dgm:spPr/>
      <dgm:t>
        <a:bodyPr/>
        <a:lstStyle/>
        <a:p>
          <a:pPr>
            <a:lnSpc>
              <a:spcPct val="100000"/>
            </a:lnSpc>
          </a:pPr>
          <a:r>
            <a:rPr lang="en-US" b="0" i="0" dirty="0"/>
            <a:t>September/October 2024 national online survey of 1,009 state and local government employees.</a:t>
          </a:r>
          <a:endParaRPr lang="en-US" dirty="0"/>
        </a:p>
      </dgm:t>
    </dgm:pt>
    <dgm:pt modelId="{5DC98B5F-C389-4CDF-81A1-C55DB66ED734}" type="parTrans" cxnId="{9EE1D84A-6922-421B-BC5C-A110779DC0E1}">
      <dgm:prSet/>
      <dgm:spPr/>
      <dgm:t>
        <a:bodyPr/>
        <a:lstStyle/>
        <a:p>
          <a:endParaRPr lang="en-US"/>
        </a:p>
      </dgm:t>
    </dgm:pt>
    <dgm:pt modelId="{CABE7F90-459D-40D1-8E42-0BA461DCE51E}" type="sibTrans" cxnId="{9EE1D84A-6922-421B-BC5C-A110779DC0E1}">
      <dgm:prSet/>
      <dgm:spPr/>
      <dgm:t>
        <a:bodyPr/>
        <a:lstStyle/>
        <a:p>
          <a:endParaRPr lang="en-US"/>
        </a:p>
      </dgm:t>
    </dgm:pt>
    <dgm:pt modelId="{EB4BEC98-537C-44AF-934F-D57540C3809F}">
      <dgm:prSet/>
      <dgm:spPr/>
      <dgm:t>
        <a:bodyPr/>
        <a:lstStyle/>
        <a:p>
          <a:pPr>
            <a:lnSpc>
              <a:spcPct val="100000"/>
            </a:lnSpc>
          </a:pPr>
          <a:r>
            <a:rPr lang="en-US" b="0" i="0" dirty="0"/>
            <a:t>Assessed S/L public sector workers’ perceptions regarding retirement readiness, financial well-being, workplace benefits, investment, and decumulation strategies.</a:t>
          </a:r>
          <a:endParaRPr lang="en-US" dirty="0"/>
        </a:p>
      </dgm:t>
    </dgm:pt>
    <dgm:pt modelId="{4AD57A24-FC0D-4BE9-866F-5E1E48544ECB}" type="parTrans" cxnId="{331A2C71-C3A1-4313-9733-F58C42AB2D58}">
      <dgm:prSet/>
      <dgm:spPr/>
      <dgm:t>
        <a:bodyPr/>
        <a:lstStyle/>
        <a:p>
          <a:endParaRPr lang="en-US"/>
        </a:p>
      </dgm:t>
    </dgm:pt>
    <dgm:pt modelId="{C30630DD-8C8D-47F0-82EB-F060594AE643}" type="sibTrans" cxnId="{331A2C71-C3A1-4313-9733-F58C42AB2D58}">
      <dgm:prSet/>
      <dgm:spPr/>
      <dgm:t>
        <a:bodyPr/>
        <a:lstStyle/>
        <a:p>
          <a:endParaRPr lang="en-US"/>
        </a:p>
      </dgm:t>
    </dgm:pt>
    <dgm:pt modelId="{6021DB1F-1E69-411E-9A50-F983A1C2E315}">
      <dgm:prSet custT="1"/>
      <dgm:spPr/>
      <dgm: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Data weighted by gender, income, race, and industry type to reflect the distribution of the S/L government workforce according to the U.S. Census Bureau’s Current Population Survey and the U.S. Census of Governments.</a:t>
          </a:r>
        </a:p>
      </dgm:t>
    </dgm:pt>
    <dgm:pt modelId="{719217CA-95D2-4152-B483-7C6EF2490995}" type="parTrans" cxnId="{23F3410A-1215-4168-8F58-6C350C14CC2C}">
      <dgm:prSet/>
      <dgm:spPr/>
      <dgm:t>
        <a:bodyPr/>
        <a:lstStyle/>
        <a:p>
          <a:endParaRPr lang="en-US"/>
        </a:p>
      </dgm:t>
    </dgm:pt>
    <dgm:pt modelId="{A14EAC61-7F26-4E56-81A4-411BC13FFC4A}" type="sibTrans" cxnId="{23F3410A-1215-4168-8F58-6C350C14CC2C}">
      <dgm:prSet/>
      <dgm:spPr/>
      <dgm:t>
        <a:bodyPr/>
        <a:lstStyle/>
        <a:p>
          <a:endParaRPr lang="en-US"/>
        </a:p>
      </dgm:t>
    </dgm:pt>
    <dgm:pt modelId="{F8D372BC-646A-4CB6-AD35-6EC0D2D7030E}" type="pres">
      <dgm:prSet presAssocID="{5470A807-6D5D-4337-96F1-E86F23354DD6}" presName="root" presStyleCnt="0">
        <dgm:presLayoutVars>
          <dgm:dir/>
          <dgm:resizeHandles val="exact"/>
        </dgm:presLayoutVars>
      </dgm:prSet>
      <dgm:spPr/>
    </dgm:pt>
    <dgm:pt modelId="{61E98D31-899A-41B7-B022-649741207935}" type="pres">
      <dgm:prSet presAssocID="{95219A91-BEEC-453E-8CC1-DBFFF050E0C8}" presName="compNode" presStyleCnt="0"/>
      <dgm:spPr/>
    </dgm:pt>
    <dgm:pt modelId="{B10223BE-E8CB-4DB3-8C18-9117F1192885}" type="pres">
      <dgm:prSet presAssocID="{95219A91-BEEC-453E-8CC1-DBFFF050E0C8}" presName="bgRect" presStyleLbl="bgShp" presStyleIdx="0" presStyleCnt="3"/>
      <dgm:spPr/>
    </dgm:pt>
    <dgm:pt modelId="{E3207B58-884A-41F8-AE4F-ED4DF90EB11A}" type="pres">
      <dgm:prSet presAssocID="{95219A91-BEEC-453E-8CC1-DBFFF050E0C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B7050485-4477-4065-9E1B-CF8702599D3A}" type="pres">
      <dgm:prSet presAssocID="{95219A91-BEEC-453E-8CC1-DBFFF050E0C8}" presName="spaceRect" presStyleCnt="0"/>
      <dgm:spPr/>
    </dgm:pt>
    <dgm:pt modelId="{9BD5BBC5-FE56-481B-8FCE-5FDBF0A60FC8}" type="pres">
      <dgm:prSet presAssocID="{95219A91-BEEC-453E-8CC1-DBFFF050E0C8}" presName="parTx" presStyleLbl="revTx" presStyleIdx="0" presStyleCnt="3">
        <dgm:presLayoutVars>
          <dgm:chMax val="0"/>
          <dgm:chPref val="0"/>
        </dgm:presLayoutVars>
      </dgm:prSet>
      <dgm:spPr/>
    </dgm:pt>
    <dgm:pt modelId="{CDE9AD91-C3D2-4E05-9E05-CB8F46539179}" type="pres">
      <dgm:prSet presAssocID="{CABE7F90-459D-40D1-8E42-0BA461DCE51E}" presName="sibTrans" presStyleCnt="0"/>
      <dgm:spPr/>
    </dgm:pt>
    <dgm:pt modelId="{7C17696B-D98B-4EA4-BA52-565F21782B98}" type="pres">
      <dgm:prSet presAssocID="{EB4BEC98-537C-44AF-934F-D57540C3809F}" presName="compNode" presStyleCnt="0"/>
      <dgm:spPr/>
    </dgm:pt>
    <dgm:pt modelId="{E641C3BB-4E33-45D9-B510-E56E168EEE38}" type="pres">
      <dgm:prSet presAssocID="{EB4BEC98-537C-44AF-934F-D57540C3809F}" presName="bgRect" presStyleLbl="bgShp" presStyleIdx="1" presStyleCnt="3"/>
      <dgm:spPr/>
    </dgm:pt>
    <dgm:pt modelId="{8A6A3557-E08A-48F5-BA62-9401CAD8BE45}" type="pres">
      <dgm:prSet presAssocID="{EB4BEC98-537C-44AF-934F-D57540C380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53E14F1B-AAFB-4FE3-ADEB-0AE9428B782E}" type="pres">
      <dgm:prSet presAssocID="{EB4BEC98-537C-44AF-934F-D57540C3809F}" presName="spaceRect" presStyleCnt="0"/>
      <dgm:spPr/>
    </dgm:pt>
    <dgm:pt modelId="{321F81D6-FFA7-4A06-B737-2D166C30CC0C}" type="pres">
      <dgm:prSet presAssocID="{EB4BEC98-537C-44AF-934F-D57540C3809F}" presName="parTx" presStyleLbl="revTx" presStyleIdx="1" presStyleCnt="3">
        <dgm:presLayoutVars>
          <dgm:chMax val="0"/>
          <dgm:chPref val="0"/>
        </dgm:presLayoutVars>
      </dgm:prSet>
      <dgm:spPr/>
    </dgm:pt>
    <dgm:pt modelId="{5A9FFE78-0FB2-48DD-A609-0D46098B6E49}" type="pres">
      <dgm:prSet presAssocID="{C30630DD-8C8D-47F0-82EB-F060594AE643}" presName="sibTrans" presStyleCnt="0"/>
      <dgm:spPr/>
    </dgm:pt>
    <dgm:pt modelId="{52A57327-5691-407C-92A9-F5B5EA76D7D5}" type="pres">
      <dgm:prSet presAssocID="{6021DB1F-1E69-411E-9A50-F983A1C2E315}" presName="compNode" presStyleCnt="0"/>
      <dgm:spPr/>
    </dgm:pt>
    <dgm:pt modelId="{9C9CDF01-9FEB-4647-B46B-CE9DEEA431E7}" type="pres">
      <dgm:prSet presAssocID="{6021DB1F-1E69-411E-9A50-F983A1C2E315}" presName="bgRect" presStyleLbl="bgShp" presStyleIdx="2" presStyleCnt="3"/>
      <dgm:spPr/>
    </dgm:pt>
    <dgm:pt modelId="{75D57BC3-F833-4DF3-BB0C-AF3E10440AC0}" type="pres">
      <dgm:prSet presAssocID="{6021DB1F-1E69-411E-9A50-F983A1C2E3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ED1CDFB6-191B-42C3-9551-2CA1CE4EF30D}" type="pres">
      <dgm:prSet presAssocID="{6021DB1F-1E69-411E-9A50-F983A1C2E315}" presName="spaceRect" presStyleCnt="0"/>
      <dgm:spPr/>
    </dgm:pt>
    <dgm:pt modelId="{E5232FA9-0804-417A-9D9C-D8FA24363AD1}" type="pres">
      <dgm:prSet presAssocID="{6021DB1F-1E69-411E-9A50-F983A1C2E315}" presName="parTx" presStyleLbl="revTx" presStyleIdx="2" presStyleCnt="3">
        <dgm:presLayoutVars>
          <dgm:chMax val="0"/>
          <dgm:chPref val="0"/>
        </dgm:presLayoutVars>
      </dgm:prSet>
      <dgm:spPr/>
    </dgm:pt>
  </dgm:ptLst>
  <dgm:cxnLst>
    <dgm:cxn modelId="{23F3410A-1215-4168-8F58-6C350C14CC2C}" srcId="{5470A807-6D5D-4337-96F1-E86F23354DD6}" destId="{6021DB1F-1E69-411E-9A50-F983A1C2E315}" srcOrd="2" destOrd="0" parTransId="{719217CA-95D2-4152-B483-7C6EF2490995}" sibTransId="{A14EAC61-7F26-4E56-81A4-411BC13FFC4A}"/>
    <dgm:cxn modelId="{FB1BF132-DFAB-4EA4-855D-719DB42CEE75}" type="presOf" srcId="{EB4BEC98-537C-44AF-934F-D57540C3809F}" destId="{321F81D6-FFA7-4A06-B737-2D166C30CC0C}" srcOrd="0" destOrd="0" presId="urn:microsoft.com/office/officeart/2018/2/layout/IconVerticalSolidList"/>
    <dgm:cxn modelId="{9EE1D84A-6922-421B-BC5C-A110779DC0E1}" srcId="{5470A807-6D5D-4337-96F1-E86F23354DD6}" destId="{95219A91-BEEC-453E-8CC1-DBFFF050E0C8}" srcOrd="0" destOrd="0" parTransId="{5DC98B5F-C389-4CDF-81A1-C55DB66ED734}" sibTransId="{CABE7F90-459D-40D1-8E42-0BA461DCE51E}"/>
    <dgm:cxn modelId="{331A2C71-C3A1-4313-9733-F58C42AB2D58}" srcId="{5470A807-6D5D-4337-96F1-E86F23354DD6}" destId="{EB4BEC98-537C-44AF-934F-D57540C3809F}" srcOrd="1" destOrd="0" parTransId="{4AD57A24-FC0D-4BE9-866F-5E1E48544ECB}" sibTransId="{C30630DD-8C8D-47F0-82EB-F060594AE643}"/>
    <dgm:cxn modelId="{EF29BE7C-12F2-4320-9C46-A29144D8A180}" type="presOf" srcId="{95219A91-BEEC-453E-8CC1-DBFFF050E0C8}" destId="{9BD5BBC5-FE56-481B-8FCE-5FDBF0A60FC8}" srcOrd="0" destOrd="0" presId="urn:microsoft.com/office/officeart/2018/2/layout/IconVerticalSolidList"/>
    <dgm:cxn modelId="{F596FDE0-811B-4328-A3BB-06DA2EBFD6E6}" type="presOf" srcId="{5470A807-6D5D-4337-96F1-E86F23354DD6}" destId="{F8D372BC-646A-4CB6-AD35-6EC0D2D7030E}" srcOrd="0" destOrd="0" presId="urn:microsoft.com/office/officeart/2018/2/layout/IconVerticalSolidList"/>
    <dgm:cxn modelId="{E81B81FC-FBA9-4CAC-8E41-DEE94A4C52A8}" type="presOf" srcId="{6021DB1F-1E69-411E-9A50-F983A1C2E315}" destId="{E5232FA9-0804-417A-9D9C-D8FA24363AD1}" srcOrd="0" destOrd="0" presId="urn:microsoft.com/office/officeart/2018/2/layout/IconVerticalSolidList"/>
    <dgm:cxn modelId="{7C61F179-E4BC-48F3-9455-586C170850CE}" type="presParOf" srcId="{F8D372BC-646A-4CB6-AD35-6EC0D2D7030E}" destId="{61E98D31-899A-41B7-B022-649741207935}" srcOrd="0" destOrd="0" presId="urn:microsoft.com/office/officeart/2018/2/layout/IconVerticalSolidList"/>
    <dgm:cxn modelId="{64C69BE6-D27A-4072-AD6A-79E6A51BE6AF}" type="presParOf" srcId="{61E98D31-899A-41B7-B022-649741207935}" destId="{B10223BE-E8CB-4DB3-8C18-9117F1192885}" srcOrd="0" destOrd="0" presId="urn:microsoft.com/office/officeart/2018/2/layout/IconVerticalSolidList"/>
    <dgm:cxn modelId="{763995B1-B02F-4F2E-9975-1FBAE65D1907}" type="presParOf" srcId="{61E98D31-899A-41B7-B022-649741207935}" destId="{E3207B58-884A-41F8-AE4F-ED4DF90EB11A}" srcOrd="1" destOrd="0" presId="urn:microsoft.com/office/officeart/2018/2/layout/IconVerticalSolidList"/>
    <dgm:cxn modelId="{6295EADD-24A6-47D6-BBFC-CB707A54CEA1}" type="presParOf" srcId="{61E98D31-899A-41B7-B022-649741207935}" destId="{B7050485-4477-4065-9E1B-CF8702599D3A}" srcOrd="2" destOrd="0" presId="urn:microsoft.com/office/officeart/2018/2/layout/IconVerticalSolidList"/>
    <dgm:cxn modelId="{09C64FE2-9533-43D0-AA6F-C91573CB9DBF}" type="presParOf" srcId="{61E98D31-899A-41B7-B022-649741207935}" destId="{9BD5BBC5-FE56-481B-8FCE-5FDBF0A60FC8}" srcOrd="3" destOrd="0" presId="urn:microsoft.com/office/officeart/2018/2/layout/IconVerticalSolidList"/>
    <dgm:cxn modelId="{926FD96F-3DB2-496D-9737-C5895BC0620E}" type="presParOf" srcId="{F8D372BC-646A-4CB6-AD35-6EC0D2D7030E}" destId="{CDE9AD91-C3D2-4E05-9E05-CB8F46539179}" srcOrd="1" destOrd="0" presId="urn:microsoft.com/office/officeart/2018/2/layout/IconVerticalSolidList"/>
    <dgm:cxn modelId="{B54BFF04-35E2-4F01-9DFC-7C30414441C6}" type="presParOf" srcId="{F8D372BC-646A-4CB6-AD35-6EC0D2D7030E}" destId="{7C17696B-D98B-4EA4-BA52-565F21782B98}" srcOrd="2" destOrd="0" presId="urn:microsoft.com/office/officeart/2018/2/layout/IconVerticalSolidList"/>
    <dgm:cxn modelId="{72532509-54ED-401F-986D-06F4CF8615F8}" type="presParOf" srcId="{7C17696B-D98B-4EA4-BA52-565F21782B98}" destId="{E641C3BB-4E33-45D9-B510-E56E168EEE38}" srcOrd="0" destOrd="0" presId="urn:microsoft.com/office/officeart/2018/2/layout/IconVerticalSolidList"/>
    <dgm:cxn modelId="{E494E77D-1D1D-47FB-86D9-6A1D729CB24D}" type="presParOf" srcId="{7C17696B-D98B-4EA4-BA52-565F21782B98}" destId="{8A6A3557-E08A-48F5-BA62-9401CAD8BE45}" srcOrd="1" destOrd="0" presId="urn:microsoft.com/office/officeart/2018/2/layout/IconVerticalSolidList"/>
    <dgm:cxn modelId="{9AA32A98-FAB5-4011-BDE7-84D844EF735C}" type="presParOf" srcId="{7C17696B-D98B-4EA4-BA52-565F21782B98}" destId="{53E14F1B-AAFB-4FE3-ADEB-0AE9428B782E}" srcOrd="2" destOrd="0" presId="urn:microsoft.com/office/officeart/2018/2/layout/IconVerticalSolidList"/>
    <dgm:cxn modelId="{4C3C0DF5-8259-46A3-A87D-8E1812595C96}" type="presParOf" srcId="{7C17696B-D98B-4EA4-BA52-565F21782B98}" destId="{321F81D6-FFA7-4A06-B737-2D166C30CC0C}" srcOrd="3" destOrd="0" presId="urn:microsoft.com/office/officeart/2018/2/layout/IconVerticalSolidList"/>
    <dgm:cxn modelId="{96B7E29D-6987-498A-B710-C349FF888F9C}" type="presParOf" srcId="{F8D372BC-646A-4CB6-AD35-6EC0D2D7030E}" destId="{5A9FFE78-0FB2-48DD-A609-0D46098B6E49}" srcOrd="3" destOrd="0" presId="urn:microsoft.com/office/officeart/2018/2/layout/IconVerticalSolidList"/>
    <dgm:cxn modelId="{3F6FB527-63EB-4FA2-9EFD-9C7AF8304B11}" type="presParOf" srcId="{F8D372BC-646A-4CB6-AD35-6EC0D2D7030E}" destId="{52A57327-5691-407C-92A9-F5B5EA76D7D5}" srcOrd="4" destOrd="0" presId="urn:microsoft.com/office/officeart/2018/2/layout/IconVerticalSolidList"/>
    <dgm:cxn modelId="{717989AB-E360-424D-8215-C46EE721D6AF}" type="presParOf" srcId="{52A57327-5691-407C-92A9-F5B5EA76D7D5}" destId="{9C9CDF01-9FEB-4647-B46B-CE9DEEA431E7}" srcOrd="0" destOrd="0" presId="urn:microsoft.com/office/officeart/2018/2/layout/IconVerticalSolidList"/>
    <dgm:cxn modelId="{1244D7C3-2E22-4F44-A22A-D2957CDDDB6D}" type="presParOf" srcId="{52A57327-5691-407C-92A9-F5B5EA76D7D5}" destId="{75D57BC3-F833-4DF3-BB0C-AF3E10440AC0}" srcOrd="1" destOrd="0" presId="urn:microsoft.com/office/officeart/2018/2/layout/IconVerticalSolidList"/>
    <dgm:cxn modelId="{3351D759-34C3-47B7-AC77-681BC1A8474D}" type="presParOf" srcId="{52A57327-5691-407C-92A9-F5B5EA76D7D5}" destId="{ED1CDFB6-191B-42C3-9551-2CA1CE4EF30D}" srcOrd="2" destOrd="0" presId="urn:microsoft.com/office/officeart/2018/2/layout/IconVerticalSolidList"/>
    <dgm:cxn modelId="{C87B3CFA-633C-4EED-B8D5-B9033AA1DB41}" type="presParOf" srcId="{52A57327-5691-407C-92A9-F5B5EA76D7D5}" destId="{E5232FA9-0804-417A-9D9C-D8FA24363AD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83CB-D99E-4E1C-8903-46DD85EAAC71}">
      <dsp:nvSpPr>
        <dsp:cNvPr id="0" name=""/>
        <dsp:cNvSpPr/>
      </dsp:nvSpPr>
      <dsp:spPr>
        <a:xfrm>
          <a:off x="0" y="2123"/>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11FC4BD-E249-4D41-9102-CA6CCA88904E}">
      <dsp:nvSpPr>
        <dsp:cNvPr id="0" name=""/>
        <dsp:cNvSpPr/>
      </dsp:nvSpPr>
      <dsp:spPr>
        <a:xfrm>
          <a:off x="120324" y="91621"/>
          <a:ext cx="218985" cy="218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E90E72-55D9-49DB-81BE-B5407A93AE18}">
      <dsp:nvSpPr>
        <dsp:cNvPr id="0" name=""/>
        <dsp:cNvSpPr/>
      </dsp:nvSpPr>
      <dsp:spPr>
        <a:xfrm>
          <a:off x="459635" y="2123"/>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What Factors Attract Talents</a:t>
          </a:r>
        </a:p>
      </dsp:txBody>
      <dsp:txXfrm>
        <a:off x="459635" y="2123"/>
        <a:ext cx="8587972" cy="435057"/>
      </dsp:txXfrm>
    </dsp:sp>
    <dsp:sp modelId="{801356CB-4A1F-4E2E-9E57-306AAAEAF4FA}">
      <dsp:nvSpPr>
        <dsp:cNvPr id="0" name=""/>
        <dsp:cNvSpPr/>
      </dsp:nvSpPr>
      <dsp:spPr>
        <a:xfrm>
          <a:off x="0" y="545946"/>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8384689-E7B1-49A8-9E20-46D119DDED08}">
      <dsp:nvSpPr>
        <dsp:cNvPr id="0" name=""/>
        <dsp:cNvSpPr/>
      </dsp:nvSpPr>
      <dsp:spPr>
        <a:xfrm>
          <a:off x="120324" y="635443"/>
          <a:ext cx="218985" cy="218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2A217-6395-4371-BE3C-54508F004BB9}">
      <dsp:nvSpPr>
        <dsp:cNvPr id="0" name=""/>
        <dsp:cNvSpPr/>
      </dsp:nvSpPr>
      <dsp:spPr>
        <a:xfrm>
          <a:off x="459635" y="545946"/>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Financial Security and Stress</a:t>
          </a:r>
        </a:p>
      </dsp:txBody>
      <dsp:txXfrm>
        <a:off x="459635" y="545946"/>
        <a:ext cx="8587972" cy="435057"/>
      </dsp:txXfrm>
    </dsp:sp>
    <dsp:sp modelId="{DDBDDD6C-BF46-4F0F-9CE8-201CFCDD1963}">
      <dsp:nvSpPr>
        <dsp:cNvPr id="0" name=""/>
        <dsp:cNvSpPr/>
      </dsp:nvSpPr>
      <dsp:spPr>
        <a:xfrm>
          <a:off x="0" y="1089768"/>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087B42E2-3E99-4844-B071-69DB3729A8FE}">
      <dsp:nvSpPr>
        <dsp:cNvPr id="0" name=""/>
        <dsp:cNvSpPr/>
      </dsp:nvSpPr>
      <dsp:spPr>
        <a:xfrm>
          <a:off x="120324" y="1179266"/>
          <a:ext cx="218985" cy="218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6C548-2581-40F4-AC95-D46BFD74CF32}">
      <dsp:nvSpPr>
        <dsp:cNvPr id="0" name=""/>
        <dsp:cNvSpPr/>
      </dsp:nvSpPr>
      <dsp:spPr>
        <a:xfrm>
          <a:off x="459635" y="1089768"/>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Job Security and Satisfaction</a:t>
          </a:r>
        </a:p>
      </dsp:txBody>
      <dsp:txXfrm>
        <a:off x="459635" y="1089768"/>
        <a:ext cx="8587972" cy="435057"/>
      </dsp:txXfrm>
    </dsp:sp>
    <dsp:sp modelId="{C6065E7B-12CE-468B-B0ED-F36B1B2907B0}">
      <dsp:nvSpPr>
        <dsp:cNvPr id="0" name=""/>
        <dsp:cNvSpPr/>
      </dsp:nvSpPr>
      <dsp:spPr>
        <a:xfrm>
          <a:off x="0" y="1633591"/>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E165278-6E32-4EEC-9351-FF19175B9C30}">
      <dsp:nvSpPr>
        <dsp:cNvPr id="0" name=""/>
        <dsp:cNvSpPr/>
      </dsp:nvSpPr>
      <dsp:spPr>
        <a:xfrm>
          <a:off x="120324" y="1723088"/>
          <a:ext cx="218985" cy="2187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8CC355-31E3-4BDD-AF27-A7CA9DB5C6AE}">
      <dsp:nvSpPr>
        <dsp:cNvPr id="0" name=""/>
        <dsp:cNvSpPr/>
      </dsp:nvSpPr>
      <dsp:spPr>
        <a:xfrm>
          <a:off x="459635" y="1633591"/>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Succession Planning</a:t>
          </a:r>
        </a:p>
      </dsp:txBody>
      <dsp:txXfrm>
        <a:off x="459635" y="1633591"/>
        <a:ext cx="8587972" cy="435057"/>
      </dsp:txXfrm>
    </dsp:sp>
    <dsp:sp modelId="{3251EB94-6F61-442E-A9B2-175EB7AB2009}">
      <dsp:nvSpPr>
        <dsp:cNvPr id="0" name=""/>
        <dsp:cNvSpPr/>
      </dsp:nvSpPr>
      <dsp:spPr>
        <a:xfrm>
          <a:off x="0" y="2204111"/>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3D46B5E-ECF8-4B64-A3D6-DE0358FBBA8D}">
      <dsp:nvSpPr>
        <dsp:cNvPr id="0" name=""/>
        <dsp:cNvSpPr/>
      </dsp:nvSpPr>
      <dsp:spPr>
        <a:xfrm>
          <a:off x="120324" y="2266911"/>
          <a:ext cx="218985" cy="2187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9C1E3E-22BB-42A6-A0CC-4FB5B8D40722}">
      <dsp:nvSpPr>
        <dsp:cNvPr id="0" name=""/>
        <dsp:cNvSpPr/>
      </dsp:nvSpPr>
      <dsp:spPr>
        <a:xfrm>
          <a:off x="459635" y="2177413"/>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The Ripple Effects of Student Loan Debt</a:t>
          </a:r>
        </a:p>
      </dsp:txBody>
      <dsp:txXfrm>
        <a:off x="459635" y="2177413"/>
        <a:ext cx="8587972" cy="435057"/>
      </dsp:txXfrm>
    </dsp:sp>
    <dsp:sp modelId="{BF304B9E-6CF8-4D7E-882C-12A55F4A9F41}">
      <dsp:nvSpPr>
        <dsp:cNvPr id="0" name=""/>
        <dsp:cNvSpPr/>
      </dsp:nvSpPr>
      <dsp:spPr>
        <a:xfrm>
          <a:off x="0" y="2721235"/>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8D4DB6BA-B453-483E-B993-EB2256F0FEF6}">
      <dsp:nvSpPr>
        <dsp:cNvPr id="0" name=""/>
        <dsp:cNvSpPr/>
      </dsp:nvSpPr>
      <dsp:spPr>
        <a:xfrm>
          <a:off x="120324" y="2810733"/>
          <a:ext cx="218985" cy="2187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1A890-FD74-4CD8-831A-652D518B311F}">
      <dsp:nvSpPr>
        <dsp:cNvPr id="0" name=""/>
        <dsp:cNvSpPr/>
      </dsp:nvSpPr>
      <dsp:spPr>
        <a:xfrm>
          <a:off x="459635" y="2721235"/>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Retirement Plan Participation and Understanding</a:t>
          </a:r>
        </a:p>
      </dsp:txBody>
      <dsp:txXfrm>
        <a:off x="459635" y="2721235"/>
        <a:ext cx="8587972" cy="435057"/>
      </dsp:txXfrm>
    </dsp:sp>
    <dsp:sp modelId="{D0D53DA6-C2C3-4C85-9B66-5B2F39822F35}">
      <dsp:nvSpPr>
        <dsp:cNvPr id="0" name=""/>
        <dsp:cNvSpPr/>
      </dsp:nvSpPr>
      <dsp:spPr>
        <a:xfrm>
          <a:off x="0" y="3265058"/>
          <a:ext cx="9068373" cy="397767"/>
        </a:xfrm>
        <a:prstGeom prst="roundRect">
          <a:avLst>
            <a:gd name="adj" fmla="val 10000"/>
          </a:avLst>
        </a:prstGeom>
        <a:solidFill>
          <a:srgbClr val="156082">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F51E6AD-C2E2-48EB-9D22-E568A23C11C3}">
      <dsp:nvSpPr>
        <dsp:cNvPr id="0" name=""/>
        <dsp:cNvSpPr/>
      </dsp:nvSpPr>
      <dsp:spPr>
        <a:xfrm>
          <a:off x="120324" y="3354555"/>
          <a:ext cx="218985" cy="21877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930C3-1275-4D8A-9EBA-B096083669A5}">
      <dsp:nvSpPr>
        <dsp:cNvPr id="0" name=""/>
        <dsp:cNvSpPr/>
      </dsp:nvSpPr>
      <dsp:spPr>
        <a:xfrm>
          <a:off x="459635" y="3265058"/>
          <a:ext cx="8587972" cy="435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044" tIns="46044" rIns="46044" bIns="46044" numCol="1" spcCol="1270" anchor="ctr" anchorCtr="0">
          <a:noAutofit/>
        </a:bodyPr>
        <a:lstStyle/>
        <a:p>
          <a:pPr marL="0" lvl="0" indent="0" algn="l" defTabSz="1066800">
            <a:lnSpc>
              <a:spcPct val="100000"/>
            </a:lnSpc>
            <a:spcBef>
              <a:spcPct val="0"/>
            </a:spcBef>
            <a:spcAft>
              <a:spcPct val="35000"/>
            </a:spcAft>
            <a:buNone/>
          </a:pPr>
          <a:r>
            <a:rPr lang="en-US" sz="2400" kern="1200" dirty="0">
              <a:solidFill>
                <a:sysClr val="windowText" lastClr="000000">
                  <a:hueOff val="0"/>
                  <a:satOff val="0"/>
                  <a:lumOff val="0"/>
                  <a:alphaOff val="0"/>
                </a:sysClr>
              </a:solidFill>
              <a:latin typeface="Aptos" panose="02110004020202020204"/>
              <a:ea typeface="+mn-ea"/>
              <a:cs typeface="+mn-cs"/>
            </a:rPr>
            <a:t>Default Retirement Plan Options</a:t>
          </a:r>
        </a:p>
      </dsp:txBody>
      <dsp:txXfrm>
        <a:off x="459635" y="3265058"/>
        <a:ext cx="8587972" cy="435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223BE-E8CB-4DB3-8C18-9117F1192885}">
      <dsp:nvSpPr>
        <dsp:cNvPr id="0" name=""/>
        <dsp:cNvSpPr/>
      </dsp:nvSpPr>
      <dsp:spPr>
        <a:xfrm>
          <a:off x="0" y="2896"/>
          <a:ext cx="10907120" cy="9544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07B58-884A-41F8-AE4F-ED4DF90EB11A}">
      <dsp:nvSpPr>
        <dsp:cNvPr id="0" name=""/>
        <dsp:cNvSpPr/>
      </dsp:nvSpPr>
      <dsp:spPr>
        <a:xfrm>
          <a:off x="288732" y="217656"/>
          <a:ext cx="525480" cy="524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5BBC5-FE56-481B-8FCE-5FDBF0A60FC8}">
      <dsp:nvSpPr>
        <dsp:cNvPr id="0" name=""/>
        <dsp:cNvSpPr/>
      </dsp:nvSpPr>
      <dsp:spPr>
        <a:xfrm>
          <a:off x="1102944" y="2896"/>
          <a:ext cx="9731388" cy="95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15" tIns="101115" rIns="101115" bIns="101115" numCol="1" spcCol="1270" anchor="ctr" anchorCtr="0">
          <a:noAutofit/>
        </a:bodyPr>
        <a:lstStyle/>
        <a:p>
          <a:pPr marL="0" lvl="0" indent="0" algn="l" defTabSz="889000">
            <a:lnSpc>
              <a:spcPct val="100000"/>
            </a:lnSpc>
            <a:spcBef>
              <a:spcPct val="0"/>
            </a:spcBef>
            <a:spcAft>
              <a:spcPct val="35000"/>
            </a:spcAft>
            <a:buNone/>
          </a:pPr>
          <a:r>
            <a:rPr lang="en-US" sz="2000" b="0" i="0" kern="1200" dirty="0"/>
            <a:t>March/April 2023 national online survey of 1,004 S/L government employees aged 35 and under.</a:t>
          </a:r>
          <a:endParaRPr lang="en-US" sz="2000" kern="1200" dirty="0"/>
        </a:p>
      </dsp:txBody>
      <dsp:txXfrm>
        <a:off x="1102944" y="2896"/>
        <a:ext cx="9731388" cy="955419"/>
      </dsp:txXfrm>
    </dsp:sp>
    <dsp:sp modelId="{E641C3BB-4E33-45D9-B510-E56E168EEE38}">
      <dsp:nvSpPr>
        <dsp:cNvPr id="0" name=""/>
        <dsp:cNvSpPr/>
      </dsp:nvSpPr>
      <dsp:spPr>
        <a:xfrm>
          <a:off x="0" y="1176697"/>
          <a:ext cx="10907120" cy="9544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A3557-E08A-48F5-BA62-9401CAD8BE45}">
      <dsp:nvSpPr>
        <dsp:cNvPr id="0" name=""/>
        <dsp:cNvSpPr/>
      </dsp:nvSpPr>
      <dsp:spPr>
        <a:xfrm>
          <a:off x="288732" y="1391457"/>
          <a:ext cx="525480" cy="524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F81D6-FFA7-4A06-B737-2D166C30CC0C}">
      <dsp:nvSpPr>
        <dsp:cNvPr id="0" name=""/>
        <dsp:cNvSpPr/>
      </dsp:nvSpPr>
      <dsp:spPr>
        <a:xfrm>
          <a:off x="1102944" y="1176697"/>
          <a:ext cx="9731388" cy="95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15" tIns="101115" rIns="101115" bIns="101115" numCol="1" spcCol="1270" anchor="ctr" anchorCtr="0">
          <a:noAutofit/>
        </a:bodyPr>
        <a:lstStyle/>
        <a:p>
          <a:pPr marL="0" lvl="0" indent="0" algn="l" defTabSz="889000">
            <a:lnSpc>
              <a:spcPct val="100000"/>
            </a:lnSpc>
            <a:spcBef>
              <a:spcPct val="0"/>
            </a:spcBef>
            <a:spcAft>
              <a:spcPct val="35000"/>
            </a:spcAft>
            <a:buNone/>
          </a:pPr>
          <a:r>
            <a:rPr lang="en-US" sz="2000" b="0" i="0" kern="1200" dirty="0"/>
            <a:t>Assessed motivations for working in the public sector, views on employee benefits, retirement, morale, job satisfaction, and retention issues.</a:t>
          </a:r>
          <a:endParaRPr lang="en-US" sz="2000" kern="1200" dirty="0"/>
        </a:p>
      </dsp:txBody>
      <dsp:txXfrm>
        <a:off x="1102944" y="1176697"/>
        <a:ext cx="9731388" cy="955419"/>
      </dsp:txXfrm>
    </dsp:sp>
    <dsp:sp modelId="{9C9CDF01-9FEB-4647-B46B-CE9DEEA431E7}">
      <dsp:nvSpPr>
        <dsp:cNvPr id="0" name=""/>
        <dsp:cNvSpPr/>
      </dsp:nvSpPr>
      <dsp:spPr>
        <a:xfrm>
          <a:off x="0" y="2350498"/>
          <a:ext cx="10907120" cy="9544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57BC3-F833-4DF3-BB0C-AF3E10440AC0}">
      <dsp:nvSpPr>
        <dsp:cNvPr id="0" name=""/>
        <dsp:cNvSpPr/>
      </dsp:nvSpPr>
      <dsp:spPr>
        <a:xfrm>
          <a:off x="289014" y="2565258"/>
          <a:ext cx="525480" cy="524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2FA9-0804-417A-9D9C-D8FA24363AD1}">
      <dsp:nvSpPr>
        <dsp:cNvPr id="0" name=""/>
        <dsp:cNvSpPr/>
      </dsp:nvSpPr>
      <dsp:spPr>
        <a:xfrm>
          <a:off x="1103509" y="2350498"/>
          <a:ext cx="9731388" cy="955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15" tIns="101115" rIns="101115" bIns="101115" numCol="1" spcCol="1270" anchor="ctr" anchorCtr="0">
          <a:noAutofit/>
        </a:bodyPr>
        <a:lstStyle/>
        <a:p>
          <a:pPr marL="0" lvl="0" indent="0" algn="l" defTabSz="800100">
            <a:lnSpc>
              <a:spcPct val="100000"/>
            </a:lnSpc>
            <a:spcBef>
              <a:spcPct val="0"/>
            </a:spcBef>
            <a:spcAft>
              <a:spcPct val="35000"/>
            </a:spcAft>
            <a:buNone/>
          </a:pPr>
          <a:r>
            <a:rPr lang="en-US" sz="1800" b="0" i="0" kern="1200" dirty="0"/>
            <a:t>Data weighted by gender, income, race, and industry type to reflect the distribution of the S/L government workforce according to the U.S. Census Bureau’s Current Population Survey and the U.S. Census of Governments.</a:t>
          </a:r>
          <a:endParaRPr lang="en-US" sz="1800" kern="1200" dirty="0"/>
        </a:p>
      </dsp:txBody>
      <dsp:txXfrm>
        <a:off x="1103509" y="2350498"/>
        <a:ext cx="9731388" cy="955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223BE-E8CB-4DB3-8C18-9117F1192885}">
      <dsp:nvSpPr>
        <dsp:cNvPr id="0" name=""/>
        <dsp:cNvSpPr/>
      </dsp:nvSpPr>
      <dsp:spPr>
        <a:xfrm>
          <a:off x="0" y="403"/>
          <a:ext cx="10907120" cy="945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07B58-884A-41F8-AE4F-ED4DF90EB11A}">
      <dsp:nvSpPr>
        <dsp:cNvPr id="0" name=""/>
        <dsp:cNvSpPr/>
      </dsp:nvSpPr>
      <dsp:spPr>
        <a:xfrm>
          <a:off x="285906" y="213061"/>
          <a:ext cx="519829" cy="519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5BBC5-FE56-481B-8FCE-5FDBF0A60FC8}">
      <dsp:nvSpPr>
        <dsp:cNvPr id="0" name=""/>
        <dsp:cNvSpPr/>
      </dsp:nvSpPr>
      <dsp:spPr>
        <a:xfrm>
          <a:off x="1091642" y="403"/>
          <a:ext cx="9815477" cy="94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28" tIns="100028" rIns="100028" bIns="100028" numCol="1" spcCol="1270" anchor="ctr" anchorCtr="0">
          <a:noAutofit/>
        </a:bodyPr>
        <a:lstStyle/>
        <a:p>
          <a:pPr marL="0" lvl="0" indent="0" algn="l" defTabSz="8890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The collaborative</a:t>
          </a:r>
          <a:r>
            <a:rPr lang="en-US" sz="2000" b="0" i="0" kern="1200" dirty="0"/>
            <a:t> </a:t>
          </a:r>
          <a:r>
            <a:rPr lang="en-US" sz="2000" b="0" i="0" kern="1200" dirty="0">
              <a:solidFill>
                <a:prstClr val="black">
                  <a:hueOff val="0"/>
                  <a:satOff val="0"/>
                  <a:lumOff val="0"/>
                  <a:alphaOff val="0"/>
                </a:prstClr>
              </a:solidFill>
              <a:latin typeface="Calibri" panose="020F0502020204030204"/>
              <a:ea typeface="+mn-ea"/>
              <a:cs typeface="+mn-cs"/>
            </a:rPr>
            <a:t>efforts</a:t>
          </a:r>
          <a:r>
            <a:rPr lang="en-US" sz="2000" b="0" i="0" kern="1200" dirty="0"/>
            <a:t> </a:t>
          </a:r>
          <a:r>
            <a:rPr lang="en-US" sz="2000" b="0" i="0" kern="1200" dirty="0">
              <a:solidFill>
                <a:prstClr val="black">
                  <a:hueOff val="0"/>
                  <a:satOff val="0"/>
                  <a:lumOff val="0"/>
                  <a:alphaOff val="0"/>
                </a:prstClr>
              </a:solidFill>
              <a:latin typeface="Calibri" panose="020F0502020204030204"/>
              <a:ea typeface="+mn-ea"/>
              <a:cs typeface="+mn-cs"/>
            </a:rPr>
            <a:t>of</a:t>
          </a:r>
          <a:r>
            <a:rPr lang="en-US" sz="2000" b="0" i="0" kern="1200" dirty="0"/>
            <a:t> </a:t>
          </a:r>
          <a:r>
            <a:rPr lang="en-US" sz="2000" b="1" i="0" kern="1200" dirty="0"/>
            <a:t>MissionSquare Research Institute</a:t>
          </a:r>
          <a:r>
            <a:rPr lang="en-US" sz="2000" b="0" i="0" kern="1200" dirty="0"/>
            <a:t>, </a:t>
          </a:r>
          <a:r>
            <a:rPr lang="en-US" sz="2000" b="1" i="0" kern="1200" dirty="0"/>
            <a:t>PSHRA</a:t>
          </a:r>
          <a:r>
            <a:rPr lang="en-US" sz="2000" b="0" i="0" kern="1200" dirty="0"/>
            <a:t>, </a:t>
          </a:r>
          <a:r>
            <a:rPr lang="en-US" sz="2000" b="0" i="0" kern="1200" dirty="0">
              <a:solidFill>
                <a:prstClr val="black">
                  <a:hueOff val="0"/>
                  <a:satOff val="0"/>
                  <a:lumOff val="0"/>
                  <a:alphaOff val="0"/>
                </a:prstClr>
              </a:solidFill>
              <a:latin typeface="Calibri" panose="020F0502020204030204"/>
              <a:ea typeface="+mn-ea"/>
              <a:cs typeface="+mn-cs"/>
            </a:rPr>
            <a:t>and</a:t>
          </a:r>
          <a:r>
            <a:rPr lang="en-US" sz="2000" b="0" i="0" kern="1200" dirty="0"/>
            <a:t> </a:t>
          </a:r>
          <a:r>
            <a:rPr lang="en-US" sz="2000" b="1" i="0" kern="1200" dirty="0"/>
            <a:t>NASPE</a:t>
          </a:r>
          <a:endParaRPr lang="en-US" sz="2000" kern="1200" dirty="0"/>
        </a:p>
      </dsp:txBody>
      <dsp:txXfrm>
        <a:off x="1091642" y="403"/>
        <a:ext cx="9815477" cy="945144"/>
      </dsp:txXfrm>
    </dsp:sp>
    <dsp:sp modelId="{E641C3BB-4E33-45D9-B510-E56E168EEE38}">
      <dsp:nvSpPr>
        <dsp:cNvPr id="0" name=""/>
        <dsp:cNvSpPr/>
      </dsp:nvSpPr>
      <dsp:spPr>
        <a:xfrm>
          <a:off x="0" y="1181835"/>
          <a:ext cx="10907120" cy="945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A3557-E08A-48F5-BA62-9401CAD8BE45}">
      <dsp:nvSpPr>
        <dsp:cNvPr id="0" name=""/>
        <dsp:cNvSpPr/>
      </dsp:nvSpPr>
      <dsp:spPr>
        <a:xfrm>
          <a:off x="285906" y="1394492"/>
          <a:ext cx="519829" cy="519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F81D6-FFA7-4A06-B737-2D166C30CC0C}">
      <dsp:nvSpPr>
        <dsp:cNvPr id="0" name=""/>
        <dsp:cNvSpPr/>
      </dsp:nvSpPr>
      <dsp:spPr>
        <a:xfrm>
          <a:off x="1091642" y="1181835"/>
          <a:ext cx="9815477" cy="94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28" tIns="100028" rIns="100028" bIns="100028" numCol="1" spcCol="1270" anchor="ctr" anchorCtr="0">
          <a:noAutofi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Tracking trends from the Great Recession (2009) through the Post-Pandemic (2024).</a:t>
          </a:r>
        </a:p>
      </dsp:txBody>
      <dsp:txXfrm>
        <a:off x="1091642" y="1181835"/>
        <a:ext cx="9815477" cy="945144"/>
      </dsp:txXfrm>
    </dsp:sp>
    <dsp:sp modelId="{9C9CDF01-9FEB-4647-B46B-CE9DEEA431E7}">
      <dsp:nvSpPr>
        <dsp:cNvPr id="0" name=""/>
        <dsp:cNvSpPr/>
      </dsp:nvSpPr>
      <dsp:spPr>
        <a:xfrm>
          <a:off x="0" y="2363266"/>
          <a:ext cx="10907120" cy="945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57BC3-F833-4DF3-BB0C-AF3E10440AC0}">
      <dsp:nvSpPr>
        <dsp:cNvPr id="0" name=""/>
        <dsp:cNvSpPr/>
      </dsp:nvSpPr>
      <dsp:spPr>
        <a:xfrm>
          <a:off x="285906" y="2575923"/>
          <a:ext cx="519829" cy="519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2FA9-0804-417A-9D9C-D8FA24363AD1}">
      <dsp:nvSpPr>
        <dsp:cNvPr id="0" name=""/>
        <dsp:cNvSpPr/>
      </dsp:nvSpPr>
      <dsp:spPr>
        <a:xfrm>
          <a:off x="1091642" y="2363266"/>
          <a:ext cx="9815477" cy="94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28" tIns="100028" rIns="100028" bIns="100028" numCol="1" spcCol="1270" anchor="ctr" anchorCtr="0">
          <a:noAutofi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Helping governments better attract and retain talented public servants.</a:t>
          </a:r>
        </a:p>
      </dsp:txBody>
      <dsp:txXfrm>
        <a:off x="1091642" y="2363266"/>
        <a:ext cx="9815477" cy="945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223BE-E8CB-4DB3-8C18-9117F1192885}">
      <dsp:nvSpPr>
        <dsp:cNvPr id="0" name=""/>
        <dsp:cNvSpPr/>
      </dsp:nvSpPr>
      <dsp:spPr>
        <a:xfrm>
          <a:off x="0" y="403"/>
          <a:ext cx="10907120" cy="945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07B58-884A-41F8-AE4F-ED4DF90EB11A}">
      <dsp:nvSpPr>
        <dsp:cNvPr id="0" name=""/>
        <dsp:cNvSpPr/>
      </dsp:nvSpPr>
      <dsp:spPr>
        <a:xfrm>
          <a:off x="285906" y="213061"/>
          <a:ext cx="519829" cy="5198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5BBC5-FE56-481B-8FCE-5FDBF0A60FC8}">
      <dsp:nvSpPr>
        <dsp:cNvPr id="0" name=""/>
        <dsp:cNvSpPr/>
      </dsp:nvSpPr>
      <dsp:spPr>
        <a:xfrm>
          <a:off x="1091642" y="403"/>
          <a:ext cx="9815477" cy="94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28" tIns="100028" rIns="100028" bIns="100028" numCol="1" spcCol="1270" anchor="ctr" anchorCtr="0">
          <a:noAutofit/>
        </a:bodyPr>
        <a:lstStyle/>
        <a:p>
          <a:pPr marL="0" lvl="0" indent="0" algn="l" defTabSz="1066800">
            <a:lnSpc>
              <a:spcPct val="100000"/>
            </a:lnSpc>
            <a:spcBef>
              <a:spcPct val="0"/>
            </a:spcBef>
            <a:spcAft>
              <a:spcPct val="35000"/>
            </a:spcAft>
            <a:buNone/>
          </a:pPr>
          <a:r>
            <a:rPr lang="en-US" sz="2400" b="0" i="0" kern="1200" dirty="0"/>
            <a:t>May 2024 national online survey of 1,001 state and local government employees and 1,035 private sector employees.</a:t>
          </a:r>
          <a:endParaRPr lang="en-US" sz="2400" kern="1200" dirty="0"/>
        </a:p>
      </dsp:txBody>
      <dsp:txXfrm>
        <a:off x="1091642" y="403"/>
        <a:ext cx="9815477" cy="945144"/>
      </dsp:txXfrm>
    </dsp:sp>
    <dsp:sp modelId="{E641C3BB-4E33-45D9-B510-E56E168EEE38}">
      <dsp:nvSpPr>
        <dsp:cNvPr id="0" name=""/>
        <dsp:cNvSpPr/>
      </dsp:nvSpPr>
      <dsp:spPr>
        <a:xfrm>
          <a:off x="0" y="1181835"/>
          <a:ext cx="10907120" cy="945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A3557-E08A-48F5-BA62-9401CAD8BE45}">
      <dsp:nvSpPr>
        <dsp:cNvPr id="0" name=""/>
        <dsp:cNvSpPr/>
      </dsp:nvSpPr>
      <dsp:spPr>
        <a:xfrm>
          <a:off x="285906" y="1394492"/>
          <a:ext cx="519829" cy="519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F81D6-FFA7-4A06-B737-2D166C30CC0C}">
      <dsp:nvSpPr>
        <dsp:cNvPr id="0" name=""/>
        <dsp:cNvSpPr/>
      </dsp:nvSpPr>
      <dsp:spPr>
        <a:xfrm>
          <a:off x="1091642" y="1181835"/>
          <a:ext cx="9815477" cy="94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28" tIns="100028" rIns="100028" bIns="100028" numCol="1" spcCol="1270" anchor="ctr" anchorCtr="0">
          <a:noAutofit/>
        </a:bodyPr>
        <a:lstStyle/>
        <a:p>
          <a:pPr marL="0" lvl="0" indent="0" algn="l" defTabSz="1066800">
            <a:lnSpc>
              <a:spcPct val="100000"/>
            </a:lnSpc>
            <a:spcBef>
              <a:spcPct val="0"/>
            </a:spcBef>
            <a:spcAft>
              <a:spcPct val="35000"/>
            </a:spcAft>
            <a:buNone/>
          </a:pPr>
          <a:r>
            <a:rPr lang="en-US" sz="2400" b="0" i="0" kern="1200" dirty="0"/>
            <a:t>Assessed workers’ perceptions of student loan debt and its impact on their career, morale, and personal finances.</a:t>
          </a:r>
          <a:endParaRPr lang="en-US" sz="2400" kern="1200" dirty="0"/>
        </a:p>
      </dsp:txBody>
      <dsp:txXfrm>
        <a:off x="1091642" y="1181835"/>
        <a:ext cx="9815477" cy="945144"/>
      </dsp:txXfrm>
    </dsp:sp>
    <dsp:sp modelId="{9C9CDF01-9FEB-4647-B46B-CE9DEEA431E7}">
      <dsp:nvSpPr>
        <dsp:cNvPr id="0" name=""/>
        <dsp:cNvSpPr/>
      </dsp:nvSpPr>
      <dsp:spPr>
        <a:xfrm>
          <a:off x="0" y="2363266"/>
          <a:ext cx="10907120" cy="9451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57BC3-F833-4DF3-BB0C-AF3E10440AC0}">
      <dsp:nvSpPr>
        <dsp:cNvPr id="0" name=""/>
        <dsp:cNvSpPr/>
      </dsp:nvSpPr>
      <dsp:spPr>
        <a:xfrm>
          <a:off x="285906" y="2575923"/>
          <a:ext cx="519829" cy="5198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2FA9-0804-417A-9D9C-D8FA24363AD1}">
      <dsp:nvSpPr>
        <dsp:cNvPr id="0" name=""/>
        <dsp:cNvSpPr/>
      </dsp:nvSpPr>
      <dsp:spPr>
        <a:xfrm>
          <a:off x="1091642" y="2363266"/>
          <a:ext cx="9815477" cy="945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28" tIns="100028" rIns="100028" bIns="100028" numCol="1" spcCol="1270" anchor="ctr" anchorCtr="0">
          <a:noAutofi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Data weighted by gender, income, race, and industry type to reflect the distribution as found in the U.S. Census Bureau’s Current Population Survey and the U.S. Census of Governments</a:t>
          </a:r>
          <a:r>
            <a:rPr lang="en-US" sz="1800" b="0" i="0" kern="1200" dirty="0">
              <a:solidFill>
                <a:prstClr val="black">
                  <a:hueOff val="0"/>
                  <a:satOff val="0"/>
                  <a:lumOff val="0"/>
                  <a:alphaOff val="0"/>
                </a:prstClr>
              </a:solidFill>
              <a:latin typeface="Calibri" panose="020F0502020204030204"/>
              <a:ea typeface="+mn-ea"/>
              <a:cs typeface="+mn-cs"/>
            </a:rPr>
            <a:t>.</a:t>
          </a:r>
        </a:p>
      </dsp:txBody>
      <dsp:txXfrm>
        <a:off x="1091642" y="2363266"/>
        <a:ext cx="9815477" cy="945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223BE-E8CB-4DB3-8C18-9117F1192885}">
      <dsp:nvSpPr>
        <dsp:cNvPr id="0" name=""/>
        <dsp:cNvSpPr/>
      </dsp:nvSpPr>
      <dsp:spPr>
        <a:xfrm>
          <a:off x="0" y="2125"/>
          <a:ext cx="10907120" cy="9680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207B58-884A-41F8-AE4F-ED4DF90EB11A}">
      <dsp:nvSpPr>
        <dsp:cNvPr id="0" name=""/>
        <dsp:cNvSpPr/>
      </dsp:nvSpPr>
      <dsp:spPr>
        <a:xfrm>
          <a:off x="292838" y="219938"/>
          <a:ext cx="532954" cy="532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5BBC5-FE56-481B-8FCE-5FDBF0A60FC8}">
      <dsp:nvSpPr>
        <dsp:cNvPr id="0" name=""/>
        <dsp:cNvSpPr/>
      </dsp:nvSpPr>
      <dsp:spPr>
        <a:xfrm>
          <a:off x="1118631" y="2125"/>
          <a:ext cx="9654915" cy="96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53" tIns="102553" rIns="102553" bIns="102553" numCol="1" spcCol="1270" anchor="ctr" anchorCtr="0">
          <a:noAutofit/>
        </a:bodyPr>
        <a:lstStyle/>
        <a:p>
          <a:pPr marL="0" lvl="0" indent="0" algn="l" defTabSz="933450">
            <a:lnSpc>
              <a:spcPct val="100000"/>
            </a:lnSpc>
            <a:spcBef>
              <a:spcPct val="0"/>
            </a:spcBef>
            <a:spcAft>
              <a:spcPct val="35000"/>
            </a:spcAft>
            <a:buNone/>
          </a:pPr>
          <a:r>
            <a:rPr lang="en-US" sz="2100" b="0" i="0" kern="1200" dirty="0"/>
            <a:t>September/October 2024 national online survey of 1,009 state and local government employees.</a:t>
          </a:r>
          <a:endParaRPr lang="en-US" sz="2100" kern="1200" dirty="0"/>
        </a:p>
      </dsp:txBody>
      <dsp:txXfrm>
        <a:off x="1118631" y="2125"/>
        <a:ext cx="9654915" cy="969007"/>
      </dsp:txXfrm>
    </dsp:sp>
    <dsp:sp modelId="{E641C3BB-4E33-45D9-B510-E56E168EEE38}">
      <dsp:nvSpPr>
        <dsp:cNvPr id="0" name=""/>
        <dsp:cNvSpPr/>
      </dsp:nvSpPr>
      <dsp:spPr>
        <a:xfrm>
          <a:off x="0" y="1169903"/>
          <a:ext cx="10907120" cy="9680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6A3557-E08A-48F5-BA62-9401CAD8BE45}">
      <dsp:nvSpPr>
        <dsp:cNvPr id="0" name=""/>
        <dsp:cNvSpPr/>
      </dsp:nvSpPr>
      <dsp:spPr>
        <a:xfrm>
          <a:off x="292838" y="1387717"/>
          <a:ext cx="532954" cy="532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F81D6-FFA7-4A06-B737-2D166C30CC0C}">
      <dsp:nvSpPr>
        <dsp:cNvPr id="0" name=""/>
        <dsp:cNvSpPr/>
      </dsp:nvSpPr>
      <dsp:spPr>
        <a:xfrm>
          <a:off x="1118631" y="1169903"/>
          <a:ext cx="9654915" cy="96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53" tIns="102553" rIns="102553" bIns="102553" numCol="1" spcCol="1270" anchor="ctr" anchorCtr="0">
          <a:noAutofit/>
        </a:bodyPr>
        <a:lstStyle/>
        <a:p>
          <a:pPr marL="0" lvl="0" indent="0" algn="l" defTabSz="933450">
            <a:lnSpc>
              <a:spcPct val="100000"/>
            </a:lnSpc>
            <a:spcBef>
              <a:spcPct val="0"/>
            </a:spcBef>
            <a:spcAft>
              <a:spcPct val="35000"/>
            </a:spcAft>
            <a:buNone/>
          </a:pPr>
          <a:r>
            <a:rPr lang="en-US" sz="2100" b="0" i="0" kern="1200" dirty="0"/>
            <a:t>Assessed S/L public sector workers’ perceptions regarding retirement readiness, financial well-being, workplace benefits, investment, and decumulation strategies.</a:t>
          </a:r>
          <a:endParaRPr lang="en-US" sz="2100" kern="1200" dirty="0"/>
        </a:p>
      </dsp:txBody>
      <dsp:txXfrm>
        <a:off x="1118631" y="1169903"/>
        <a:ext cx="9654915" cy="969007"/>
      </dsp:txXfrm>
    </dsp:sp>
    <dsp:sp modelId="{9C9CDF01-9FEB-4647-B46B-CE9DEEA431E7}">
      <dsp:nvSpPr>
        <dsp:cNvPr id="0" name=""/>
        <dsp:cNvSpPr/>
      </dsp:nvSpPr>
      <dsp:spPr>
        <a:xfrm>
          <a:off x="0" y="2337682"/>
          <a:ext cx="10907120" cy="96806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57BC3-F833-4DF3-BB0C-AF3E10440AC0}">
      <dsp:nvSpPr>
        <dsp:cNvPr id="0" name=""/>
        <dsp:cNvSpPr/>
      </dsp:nvSpPr>
      <dsp:spPr>
        <a:xfrm>
          <a:off x="293124" y="2555496"/>
          <a:ext cx="532954" cy="532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232FA9-0804-417A-9D9C-D8FA24363AD1}">
      <dsp:nvSpPr>
        <dsp:cNvPr id="0" name=""/>
        <dsp:cNvSpPr/>
      </dsp:nvSpPr>
      <dsp:spPr>
        <a:xfrm>
          <a:off x="1119203" y="2337682"/>
          <a:ext cx="9654915" cy="96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553" tIns="102553" rIns="102553" bIns="102553" numCol="1" spcCol="1270" anchor="ctr" anchorCtr="0">
          <a:noAutofit/>
        </a:bodyPr>
        <a:lstStyle/>
        <a:p>
          <a:pPr marL="0" lvl="0" indent="0" algn="l" defTabSz="800100">
            <a:lnSpc>
              <a:spcPct val="100000"/>
            </a:lnSpc>
            <a:spcBef>
              <a:spcPct val="0"/>
            </a:spcBef>
            <a:spcAft>
              <a:spcPct val="35000"/>
            </a:spcAft>
            <a:buNone/>
          </a:pPr>
          <a:r>
            <a:rPr lang="en-US" sz="2000" b="0" i="0" kern="1200" dirty="0">
              <a:solidFill>
                <a:prstClr val="black">
                  <a:hueOff val="0"/>
                  <a:satOff val="0"/>
                  <a:lumOff val="0"/>
                  <a:alphaOff val="0"/>
                </a:prstClr>
              </a:solidFill>
              <a:latin typeface="Calibri" panose="020F0502020204030204"/>
              <a:ea typeface="+mn-ea"/>
              <a:cs typeface="+mn-cs"/>
            </a:rPr>
            <a:t>Data weighted by gender, income, race, and industry type to reflect the distribution of the S/L government workforce according to the U.S. Census Bureau’s Current Population Survey and the U.S. Census of Governments.</a:t>
          </a:r>
        </a:p>
      </dsp:txBody>
      <dsp:txXfrm>
        <a:off x="1119203" y="2337682"/>
        <a:ext cx="9654915" cy="96900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0.09776</cdr:x>
      <cdr:y>0.8783</cdr:y>
    </cdr:from>
    <cdr:to>
      <cdr:x>0.31009</cdr:x>
      <cdr:y>0.94072</cdr:y>
    </cdr:to>
    <cdr:sp macro="" textlink="">
      <cdr:nvSpPr>
        <cdr:cNvPr id="2" name="TextBox 1">
          <a:extLst xmlns:a="http://schemas.openxmlformats.org/drawingml/2006/main">
            <a:ext uri="{FF2B5EF4-FFF2-40B4-BE49-F238E27FC236}">
              <a16:creationId xmlns:a16="http://schemas.microsoft.com/office/drawing/2014/main" id="{02175EE9-83D0-7183-DCEB-D897D8B19D91}"/>
            </a:ext>
          </a:extLst>
        </cdr:cNvPr>
        <cdr:cNvSpPr txBox="1"/>
      </cdr:nvSpPr>
      <cdr:spPr>
        <a:xfrm xmlns:a="http://schemas.openxmlformats.org/drawingml/2006/main">
          <a:off x="1077689" y="3897078"/>
          <a:ext cx="2340705" cy="276999"/>
        </a:xfrm>
        <a:prstGeom xmlns:a="http://schemas.openxmlformats.org/drawingml/2006/main" prst="rect">
          <a:avLst/>
        </a:prstGeom>
      </cdr:spPr>
      <cdr:txBody>
        <a:bodyPr xmlns:a="http://schemas.openxmlformats.org/drawingml/2006/main" vertOverflow="clip" wrap="none" rtlCol="0" anchor="ctr" anchorCtr="1">
          <a:spAutoFit/>
        </a:bodyPr>
        <a:lstStyle xmlns:a="http://schemas.openxmlformats.org/drawingml/2006/main"/>
        <a:p xmlns:a="http://schemas.openxmlformats.org/drawingml/2006/main">
          <a:r>
            <a:rPr lang="en-US" sz="1200" b="1" dirty="0">
              <a:solidFill>
                <a:schemeClr val="accent5">
                  <a:lumMod val="50000"/>
                </a:schemeClr>
              </a:solidFill>
              <a:latin typeface="Avenir Next LT Pro" panose="020B0504020202020204" pitchFamily="34" charset="0"/>
            </a:rPr>
            <a:t>{Years</a:t>
          </a:r>
          <a:r>
            <a:rPr lang="en-US" sz="1200" b="1" baseline="0" dirty="0">
              <a:solidFill>
                <a:schemeClr val="accent5">
                  <a:lumMod val="50000"/>
                </a:schemeClr>
              </a:solidFill>
              <a:latin typeface="Avenir Next LT Pro" panose="020B0504020202020204" pitchFamily="34" charset="0"/>
            </a:rPr>
            <a:t> Earlier than Expected}</a:t>
          </a:r>
          <a:endParaRPr lang="en-US" sz="1200" b="1" dirty="0">
            <a:solidFill>
              <a:schemeClr val="accent5">
                <a:lumMod val="50000"/>
              </a:schemeClr>
            </a:solidFill>
            <a:latin typeface="Avenir Next LT Pro" panose="020B0504020202020204" pitchFamily="34" charset="0"/>
          </a:endParaRPr>
        </a:p>
      </cdr:txBody>
    </cdr:sp>
  </cdr:relSizeAnchor>
  <cdr:relSizeAnchor xmlns:cdr="http://schemas.openxmlformats.org/drawingml/2006/chartDrawing">
    <cdr:from>
      <cdr:x>0.75636</cdr:x>
      <cdr:y>0.8783</cdr:y>
    </cdr:from>
    <cdr:to>
      <cdr:x>0.95895</cdr:x>
      <cdr:y>0.94072</cdr:y>
    </cdr:to>
    <cdr:sp macro="" textlink="">
      <cdr:nvSpPr>
        <cdr:cNvPr id="3" name="TextBox 1">
          <a:extLst xmlns:a="http://schemas.openxmlformats.org/drawingml/2006/main">
            <a:ext uri="{FF2B5EF4-FFF2-40B4-BE49-F238E27FC236}">
              <a16:creationId xmlns:a16="http://schemas.microsoft.com/office/drawing/2014/main" id="{31F54732-3F12-5B2A-59CF-A8482A18AD6A}"/>
            </a:ext>
          </a:extLst>
        </cdr:cNvPr>
        <cdr:cNvSpPr txBox="1"/>
      </cdr:nvSpPr>
      <cdr:spPr>
        <a:xfrm xmlns:a="http://schemas.openxmlformats.org/drawingml/2006/main">
          <a:off x="8337993" y="3897078"/>
          <a:ext cx="2233305" cy="276999"/>
        </a:xfrm>
        <a:prstGeom xmlns:a="http://schemas.openxmlformats.org/drawingml/2006/main" prst="rect">
          <a:avLst/>
        </a:prstGeom>
      </cdr:spPr>
      <cdr:txBody>
        <a:bodyPr xmlns:a="http://schemas.openxmlformats.org/drawingml/2006/main" wrap="none" rtlCol="0" anchor="ctr" anchorCtr="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b="1" dirty="0">
              <a:solidFill>
                <a:schemeClr val="accent5">
                  <a:lumMod val="50000"/>
                </a:schemeClr>
              </a:solidFill>
              <a:latin typeface="Avenir Next LT Pro" panose="020B0504020202020204" pitchFamily="34" charset="0"/>
            </a:rPr>
            <a:t>{Years</a:t>
          </a:r>
          <a:r>
            <a:rPr lang="en-US" sz="1200" b="1" baseline="0" dirty="0">
              <a:solidFill>
                <a:schemeClr val="accent5">
                  <a:lumMod val="50000"/>
                </a:schemeClr>
              </a:solidFill>
              <a:latin typeface="Avenir Next LT Pro" panose="020B0504020202020204" pitchFamily="34" charset="0"/>
            </a:rPr>
            <a:t> Later than Expected}</a:t>
          </a:r>
          <a:endParaRPr lang="en-US" sz="1200" b="1" dirty="0">
            <a:solidFill>
              <a:schemeClr val="accent5">
                <a:lumMod val="50000"/>
              </a:schemeClr>
            </a:solidFill>
            <a:latin typeface="Avenir Next LT Pro" panose="020B05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0.46644</cdr:x>
      <cdr:y>0.14966</cdr:y>
    </cdr:from>
    <cdr:to>
      <cdr:x>0.60685</cdr:x>
      <cdr:y>0.77894</cdr:y>
    </cdr:to>
    <cdr:sp macro="" textlink="">
      <cdr:nvSpPr>
        <cdr:cNvPr id="2" name="Rectangle 1">
          <a:extLst xmlns:a="http://schemas.openxmlformats.org/drawingml/2006/main">
            <a:ext uri="{FF2B5EF4-FFF2-40B4-BE49-F238E27FC236}">
              <a16:creationId xmlns:a16="http://schemas.microsoft.com/office/drawing/2014/main" id="{1658823E-C364-4554-964C-262038DA1AE2}"/>
            </a:ext>
          </a:extLst>
        </cdr:cNvPr>
        <cdr:cNvSpPr/>
      </cdr:nvSpPr>
      <cdr:spPr>
        <a:xfrm xmlns:a="http://schemas.openxmlformats.org/drawingml/2006/main">
          <a:off x="2623369" y="614143"/>
          <a:ext cx="789699" cy="2582334"/>
        </a:xfrm>
        <a:prstGeom xmlns:a="http://schemas.openxmlformats.org/drawingml/2006/main" prst="rect">
          <a:avLst/>
        </a:prstGeom>
        <a:solidFill xmlns:a="http://schemas.openxmlformats.org/drawingml/2006/main">
          <a:schemeClr val="tx2">
            <a:lumMod val="20000"/>
            <a:lumOff val="80000"/>
            <a:alpha val="26315"/>
          </a:schemeClr>
        </a:solidFill>
        <a:ln xmlns:a="http://schemas.openxmlformats.org/drawingml/2006/main" w="12700">
          <a:solidFill>
            <a:schemeClr val="tx2">
              <a:lumMod val="40000"/>
              <a:lumOff val="6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471C7-DD0C-4728-9E0E-3D5BBBC21755}"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261B6-5B2C-42D6-BFEF-35F99C224B33}" type="slidenum">
              <a:rPr lang="en-US" smtClean="0"/>
              <a:t>‹#›</a:t>
            </a:fld>
            <a:endParaRPr lang="en-US"/>
          </a:p>
        </p:txBody>
      </p:sp>
    </p:spTree>
    <p:extLst>
      <p:ext uri="{BB962C8B-B14F-4D97-AF65-F5344CB8AC3E}">
        <p14:creationId xmlns:p14="http://schemas.microsoft.com/office/powerpoint/2010/main" val="394962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of the presentation.</a:t>
            </a:r>
          </a:p>
        </p:txBody>
      </p:sp>
      <p:sp>
        <p:nvSpPr>
          <p:cNvPr id="4" name="Slide Number Placeholder 3"/>
          <p:cNvSpPr>
            <a:spLocks noGrp="1"/>
          </p:cNvSpPr>
          <p:nvPr>
            <p:ph type="sldNum" sz="quarter" idx="5"/>
          </p:nvPr>
        </p:nvSpPr>
        <p:spPr/>
        <p:txBody>
          <a:bodyPr/>
          <a:lstStyle/>
          <a:p>
            <a:fld id="{D4A261B6-5B2C-42D6-BFEF-35F99C224B33}" type="slidenum">
              <a:rPr lang="en-US" smtClean="0"/>
              <a:t>2</a:t>
            </a:fld>
            <a:endParaRPr lang="en-US"/>
          </a:p>
        </p:txBody>
      </p:sp>
    </p:spTree>
    <p:extLst>
      <p:ext uri="{BB962C8B-B14F-4D97-AF65-F5344CB8AC3E}">
        <p14:creationId xmlns:p14="http://schemas.microsoft.com/office/powerpoint/2010/main" val="52712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asked about the “Likelihood of recommending the public sector to a friend or family member,” 25% of public safety sector employees said they were “extremely likely” to recommend, 32% “very likely,” and 27% “somewhat likely.” It ranks second next to the health and human services sector. </a:t>
            </a: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13</a:t>
            </a:fld>
            <a:endParaRPr lang="en-US"/>
          </a:p>
        </p:txBody>
      </p:sp>
    </p:spTree>
    <p:extLst>
      <p:ext uri="{BB962C8B-B14F-4D97-AF65-F5344CB8AC3E}">
        <p14:creationId xmlns:p14="http://schemas.microsoft.com/office/powerpoint/2010/main" val="79323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survey on the screen.</a:t>
            </a:r>
          </a:p>
        </p:txBody>
      </p:sp>
      <p:sp>
        <p:nvSpPr>
          <p:cNvPr id="4" name="Slide Number Placeholder 3"/>
          <p:cNvSpPr>
            <a:spLocks noGrp="1"/>
          </p:cNvSpPr>
          <p:nvPr>
            <p:ph type="sldNum" sz="quarter" idx="5"/>
          </p:nvPr>
        </p:nvSpPr>
        <p:spPr/>
        <p:txBody>
          <a:bodyPr/>
          <a:lstStyle/>
          <a:p>
            <a:fld id="{D4A261B6-5B2C-42D6-BFEF-35F99C224B33}" type="slidenum">
              <a:rPr lang="en-US" smtClean="0"/>
              <a:t>14</a:t>
            </a:fld>
            <a:endParaRPr lang="en-US"/>
          </a:p>
        </p:txBody>
      </p:sp>
    </p:spTree>
    <p:extLst>
      <p:ext uri="{BB962C8B-B14F-4D97-AF65-F5344CB8AC3E}">
        <p14:creationId xmlns:p14="http://schemas.microsoft.com/office/powerpoint/2010/main" val="47509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Mentoring is a key issue in employee engagement, and it declined during the pandemic – from 25% with mentoring programs in 2018 to 7% in 2023. That bounced back somewhat in 2024 to 12%.</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the 35 and under survey, 81% of those who did not have a mentor at work said they wished they had one they could turn to for benefits advice.</a:t>
            </a:r>
          </a:p>
          <a:p>
            <a:endParaRPr lang="en-US" dirty="0"/>
          </a:p>
          <a:p>
            <a:r>
              <a:rPr lang="en-US" dirty="0"/>
              <a:t>One of those very important priorities that we would suggest placing greater emphasis on is succession planning. As the data we shared pointed out, there is both:</a:t>
            </a:r>
          </a:p>
          <a:p>
            <a:pPr marL="171450" indent="-171450">
              <a:buFont typeface="Arial" panose="020B0604020202020204" pitchFamily="34" charset="0"/>
              <a:buChar char="•"/>
            </a:pPr>
            <a:r>
              <a:rPr lang="en-US" dirty="0"/>
              <a:t>A large wave of retirements coming, and</a:t>
            </a:r>
          </a:p>
          <a:p>
            <a:pPr marL="171450" indent="-171450">
              <a:buFont typeface="Arial" panose="020B0604020202020204" pitchFamily="34" charset="0"/>
              <a:buChar char="•"/>
            </a:pPr>
            <a:r>
              <a:rPr lang="en-US" dirty="0"/>
              <a:t>A contingent of younger staff who are leaving because they don’t feel they have sufficient opportunities for advancement</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Given that, and the fact that </a:t>
            </a:r>
            <a:r>
              <a:rPr lang="en-US" b="1" dirty="0"/>
              <a:t>11% had a succession planning process in 2016</a:t>
            </a:r>
            <a:r>
              <a:rPr lang="en-US" dirty="0"/>
              <a:t>, there should probably be a lot more than 12% who have a plan in place today. </a:t>
            </a:r>
            <a:r>
              <a:rPr lang="en-US" sz="1200" dirty="0">
                <a:effectLst/>
                <a:latin typeface="Avenir Next LT Pro" panose="020B0504020202020204" pitchFamily="34" charset="0"/>
                <a:ea typeface="Times New Roman" panose="02020603050405020304" pitchFamily="18" charset="0"/>
                <a:cs typeface="Calibri" panose="020F0502020204030204" pitchFamily="34" charset="0"/>
              </a:rPr>
              <a:t>That’s a reason for Deferred Retirement Option Plan (DROP) w/ public safety. (Drop was offered in pockets and is not widely adopted yet.)</a:t>
            </a:r>
            <a:endParaRPr lang="en-US" dirty="0"/>
          </a:p>
          <a:p>
            <a:endParaRPr lang="en-US" dirty="0"/>
          </a:p>
          <a:p>
            <a:pPr marL="0" indent="0">
              <a:buFont typeface="Arial" panose="020B0604020202020204" pitchFamily="34" charset="0"/>
              <a:buNone/>
            </a:pPr>
            <a:r>
              <a:rPr lang="en-US" dirty="0"/>
              <a:t>If governments are going to be ready when the wave of retirements hits or even as other changes come to their workforce, they will need to emphasize that succession planning is not just an important priority for the future but an essential step to take now.</a:t>
            </a:r>
          </a:p>
          <a:p>
            <a:pPr marL="0" indent="0">
              <a:buFont typeface="Arial" panose="020B0604020202020204" pitchFamily="34" charset="0"/>
              <a:buNone/>
            </a:pPr>
            <a:r>
              <a:rPr lang="en-US" dirty="0"/>
              <a:t>Planning for succession may involve preparing a larger cohort of multiple qualified staff who are given access to professional development, cross-departmental teams with leadership opportunities, job rotations, mentoring, and other support.</a:t>
            </a:r>
          </a:p>
        </p:txBody>
      </p:sp>
      <p:sp>
        <p:nvSpPr>
          <p:cNvPr id="4" name="Slide Number Placeholder 3"/>
          <p:cNvSpPr>
            <a:spLocks noGrp="1"/>
          </p:cNvSpPr>
          <p:nvPr>
            <p:ph type="sldNum" sz="quarter" idx="5"/>
          </p:nvPr>
        </p:nvSpPr>
        <p:spPr/>
        <p:txBody>
          <a:bodyPr/>
          <a:lstStyle/>
          <a:p>
            <a:fld id="{D4A261B6-5B2C-42D6-BFEF-35F99C224B33}" type="slidenum">
              <a:rPr lang="en-US" smtClean="0"/>
              <a:t>15</a:t>
            </a:fld>
            <a:endParaRPr lang="en-US"/>
          </a:p>
        </p:txBody>
      </p:sp>
    </p:spTree>
    <p:extLst>
      <p:ext uri="{BB962C8B-B14F-4D97-AF65-F5344CB8AC3E}">
        <p14:creationId xmlns:p14="http://schemas.microsoft.com/office/powerpoint/2010/main" val="15078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survey on the screen.</a:t>
            </a:r>
          </a:p>
        </p:txBody>
      </p:sp>
      <p:sp>
        <p:nvSpPr>
          <p:cNvPr id="4" name="Slide Number Placeholder 3"/>
          <p:cNvSpPr>
            <a:spLocks noGrp="1"/>
          </p:cNvSpPr>
          <p:nvPr>
            <p:ph type="sldNum" sz="quarter" idx="5"/>
          </p:nvPr>
        </p:nvSpPr>
        <p:spPr/>
        <p:txBody>
          <a:bodyPr/>
          <a:lstStyle/>
          <a:p>
            <a:fld id="{D4A261B6-5B2C-42D6-BFEF-35F99C224B33}" type="slidenum">
              <a:rPr lang="en-US" smtClean="0"/>
              <a:t>17</a:t>
            </a:fld>
            <a:endParaRPr lang="en-US"/>
          </a:p>
        </p:txBody>
      </p:sp>
    </p:spTree>
    <p:extLst>
      <p:ext uri="{BB962C8B-B14F-4D97-AF65-F5344CB8AC3E}">
        <p14:creationId xmlns:p14="http://schemas.microsoft.com/office/powerpoint/2010/main" val="419057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AvenirNext LT Pro Cn"/>
              </a:rPr>
              <a:t>Illustrates the relationship between student debt and work morale, with a statistically significant effect found in the public sector. Specifically, public sector employees with student debt are more likely to report negative work morale than their counterparts without the debt. </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18</a:t>
            </a:fld>
            <a:endParaRPr lang="en-US"/>
          </a:p>
        </p:txBody>
      </p:sp>
    </p:spTree>
    <p:extLst>
      <p:ext uri="{BB962C8B-B14F-4D97-AF65-F5344CB8AC3E}">
        <p14:creationId xmlns:p14="http://schemas.microsoft.com/office/powerpoint/2010/main" val="166751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AvenirNext LT Pro Cn"/>
              </a:rPr>
              <a:t>Shows that student debt holders are less likely to remain with their current employer than non-holders of the debt, with the public sector more susceptible to retention challenges.</a:t>
            </a:r>
          </a:p>
          <a:p>
            <a:endParaRPr lang="en-US" sz="1800" b="0" i="0" u="none" strike="noStrike" baseline="0" dirty="0">
              <a:solidFill>
                <a:srgbClr val="211D1E"/>
              </a:solidFill>
              <a:latin typeface="AvenirNext LT Pro Cn"/>
            </a:endParaRPr>
          </a:p>
          <a:p>
            <a:r>
              <a:rPr lang="en-US" sz="1800" b="0" i="0" u="none" strike="noStrike" baseline="0" dirty="0">
                <a:solidFill>
                  <a:srgbClr val="211D1E"/>
                </a:solidFill>
                <a:latin typeface="AvenirNext LT Pro Cn"/>
              </a:rPr>
              <a:t>“Grass is greener on elsewhere.”</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19</a:t>
            </a:fld>
            <a:endParaRPr lang="en-US"/>
          </a:p>
        </p:txBody>
      </p:sp>
    </p:spTree>
    <p:extLst>
      <p:ext uri="{BB962C8B-B14F-4D97-AF65-F5344CB8AC3E}">
        <p14:creationId xmlns:p14="http://schemas.microsoft.com/office/powerpoint/2010/main" val="2577036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AvenirNext LT Pro Cn"/>
              </a:rPr>
              <a:t>Illustrates the effect of student debt on the financial planning horizons of student debt holders compared with those without student debt. Having student debt is associated positively with short-term financial planning horizons (next few months and next year) and negatively with long-term planning horizons (next few years, 5-10 years, and longer than 10 years). </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20</a:t>
            </a:fld>
            <a:endParaRPr lang="en-US"/>
          </a:p>
        </p:txBody>
      </p:sp>
    </p:spTree>
    <p:extLst>
      <p:ext uri="{BB962C8B-B14F-4D97-AF65-F5344CB8AC3E}">
        <p14:creationId xmlns:p14="http://schemas.microsoft.com/office/powerpoint/2010/main" val="119299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11D1E"/>
                </a:solidFill>
                <a:latin typeface="AvenirNext LT Pro Cn"/>
              </a:rPr>
              <a:t>Reveals that most employees in the public sector cited lack of resources and excessive debt as reasons for perceived retirement savings inadequacy. The survey allowed respondents to select multiple responses.</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21</a:t>
            </a:fld>
            <a:endParaRPr lang="en-US"/>
          </a:p>
        </p:txBody>
      </p:sp>
    </p:spTree>
    <p:extLst>
      <p:ext uri="{BB962C8B-B14F-4D97-AF65-F5344CB8AC3E}">
        <p14:creationId xmlns:p14="http://schemas.microsoft.com/office/powerpoint/2010/main" val="475636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5B9F"/>
                </a:solidFill>
                <a:latin typeface="AvenirNext LT Pro Medium"/>
              </a:rPr>
              <a:t>On student debt assistance, the grass is always greener elsewhere: </a:t>
            </a:r>
            <a:r>
              <a:rPr lang="en-US" sz="1800" b="0" i="0" u="none" strike="noStrike" baseline="0" dirty="0">
                <a:solidFill>
                  <a:srgbClr val="211D1E"/>
                </a:solidFill>
                <a:latin typeface="AvenirNext LT Pro Regular" panose="020B0504020202020204"/>
              </a:rPr>
              <a:t>Private sector employees are more likely to </a:t>
            </a:r>
            <a:r>
              <a:rPr lang="en-US" sz="1800" b="1" i="0" u="none" strike="noStrike" baseline="0" dirty="0">
                <a:solidFill>
                  <a:srgbClr val="005B9F"/>
                </a:solidFill>
                <a:latin typeface="AvenirNext LT Pro Regular" panose="020B0504020202020204"/>
              </a:rPr>
              <a:t>view the public sector as being more generous</a:t>
            </a:r>
            <a:r>
              <a:rPr lang="en-US" sz="1800" b="0" i="0" u="none" strike="noStrike" baseline="0" dirty="0">
                <a:solidFill>
                  <a:srgbClr val="211D1E"/>
                </a:solidFill>
                <a:latin typeface="AvenirNext LT Pro Regular" panose="020B0504020202020204"/>
              </a:rPr>
              <a:t>, and public sector employees are more likely to </a:t>
            </a:r>
            <a:r>
              <a:rPr lang="en-US" sz="1800" b="1" i="0" u="none" strike="noStrike" baseline="0" dirty="0">
                <a:solidFill>
                  <a:srgbClr val="005B9F"/>
                </a:solidFill>
                <a:latin typeface="AvenirNext LT Pro Regular" panose="020B0504020202020204"/>
              </a:rPr>
              <a:t>view the private sector as being more generous</a:t>
            </a:r>
            <a:r>
              <a:rPr lang="en-US" sz="1800" b="0" i="0" u="none" strike="noStrike" baseline="0" dirty="0">
                <a:solidFill>
                  <a:srgbClr val="211D1E"/>
                </a:solidFill>
                <a:latin typeface="AvenirNext LT Pro Regular" panose="020B0504020202020204"/>
              </a:rPr>
              <a:t>.</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22</a:t>
            </a:fld>
            <a:endParaRPr lang="en-US"/>
          </a:p>
        </p:txBody>
      </p:sp>
    </p:spTree>
    <p:extLst>
      <p:ext uri="{BB962C8B-B14F-4D97-AF65-F5344CB8AC3E}">
        <p14:creationId xmlns:p14="http://schemas.microsoft.com/office/powerpoint/2010/main" val="3747222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venir Next"/>
                <a:ea typeface="Calibri" panose="020F0502020204030204" pitchFamily="34" charset="0"/>
                <a:cs typeface="Times New Roman" panose="02020603050405020304" pitchFamily="18" charset="0"/>
              </a:rPr>
              <a:t>This infographic reveals the vast majority of public employees (81%) are concerned they won’t have enough money to last throughout their retirement years. In addition, 78% say they won’t have enough money to live comfortably in retirement, and only 9% say the benefits provided through their employer are “very sufficient” to meet their retirement needs.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25</a:t>
            </a:fld>
            <a:endParaRPr lang="en-US"/>
          </a:p>
        </p:txBody>
      </p:sp>
    </p:spTree>
    <p:extLst>
      <p:ext uri="{BB962C8B-B14F-4D97-AF65-F5344CB8AC3E}">
        <p14:creationId xmlns:p14="http://schemas.microsoft.com/office/powerpoint/2010/main" val="300623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the survey on the screen.</a:t>
            </a: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4</a:t>
            </a:fld>
            <a:endParaRPr lang="en-US"/>
          </a:p>
        </p:txBody>
      </p:sp>
    </p:spTree>
    <p:extLst>
      <p:ext uri="{BB962C8B-B14F-4D97-AF65-F5344CB8AC3E}">
        <p14:creationId xmlns:p14="http://schemas.microsoft.com/office/powerpoint/2010/main" val="2834534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48D7"/>
                </a:solidFill>
                <a:latin typeface="AvenirNextLTPro-Bold"/>
              </a:rPr>
              <a:t>When it comes to public sector employees’ retirement benefit perceptions, 60% say employer-provided retirement benefits make them more included to stay in their jobs. However, only 9% feel their benefits are “very sufficient,” with 37% indicating “somewhat or very insufficient.”</a:t>
            </a:r>
            <a:endParaRPr lang="en-US" b="0" dirty="0"/>
          </a:p>
        </p:txBody>
      </p:sp>
      <p:sp>
        <p:nvSpPr>
          <p:cNvPr id="4" name="Slide Number Placeholder 3"/>
          <p:cNvSpPr>
            <a:spLocks noGrp="1"/>
          </p:cNvSpPr>
          <p:nvPr>
            <p:ph type="sldNum" sz="quarter" idx="5"/>
          </p:nvPr>
        </p:nvSpPr>
        <p:spPr/>
        <p:txBody>
          <a:bodyPr/>
          <a:lstStyle/>
          <a:p>
            <a:fld id="{D4A261B6-5B2C-42D6-BFEF-35F99C224B33}" type="slidenum">
              <a:rPr lang="en-US" smtClean="0"/>
              <a:t>26</a:t>
            </a:fld>
            <a:endParaRPr lang="en-US"/>
          </a:p>
        </p:txBody>
      </p:sp>
    </p:spTree>
    <p:extLst>
      <p:ext uri="{BB962C8B-B14F-4D97-AF65-F5344CB8AC3E}">
        <p14:creationId xmlns:p14="http://schemas.microsoft.com/office/powerpoint/2010/main" val="1976636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48D7"/>
                </a:solidFill>
                <a:latin typeface="AvenirNextLTPro-Bold"/>
              </a:rPr>
              <a:t>Top 3 Actions </a:t>
            </a:r>
            <a:r>
              <a:rPr lang="en-US" sz="1800" b="1" i="0" u="none" strike="noStrike" baseline="0" dirty="0">
                <a:solidFill>
                  <a:srgbClr val="000064"/>
                </a:solidFill>
                <a:latin typeface="AvenirNextLTPro-Bold"/>
              </a:rPr>
              <a:t>Employers Could Take to Bolster Retirement Readiness</a:t>
            </a:r>
          </a:p>
          <a:p>
            <a:pPr algn="l"/>
            <a:r>
              <a:rPr lang="en-US" sz="1800" b="1" i="0" u="none" strike="noStrike" baseline="0" dirty="0">
                <a:solidFill>
                  <a:srgbClr val="0048D7"/>
                </a:solidFill>
                <a:latin typeface="AvenirNextLTPro-Bold"/>
              </a:rPr>
              <a:t>1</a:t>
            </a:r>
          </a:p>
          <a:p>
            <a:pPr algn="l"/>
            <a:r>
              <a:rPr lang="en-US" sz="1800" b="1" i="0" u="none" strike="noStrike" baseline="0" dirty="0">
                <a:solidFill>
                  <a:srgbClr val="0048D7"/>
                </a:solidFill>
                <a:latin typeface="AvenirNextLTPro-Bold"/>
              </a:rPr>
              <a:t>78%</a:t>
            </a:r>
          </a:p>
          <a:p>
            <a:pPr algn="l"/>
            <a:r>
              <a:rPr lang="en-US" sz="1800" b="0" i="0" u="none" strike="noStrike" baseline="0" dirty="0">
                <a:solidFill>
                  <a:srgbClr val="000000"/>
                </a:solidFill>
                <a:latin typeface="AvenirNextLTPro-Regular"/>
              </a:rPr>
              <a:t>suggest </a:t>
            </a:r>
            <a:r>
              <a:rPr lang="en-US" sz="1800" b="1" i="0" u="none" strike="noStrike" baseline="0" dirty="0">
                <a:solidFill>
                  <a:srgbClr val="0048D7"/>
                </a:solidFill>
                <a:latin typeface="AvenirNextLTPro-Bold"/>
              </a:rPr>
              <a:t>higher wages </a:t>
            </a:r>
            <a:r>
              <a:rPr lang="en-US" sz="1800" b="0" i="0" u="none" strike="noStrike" baseline="0" dirty="0">
                <a:solidFill>
                  <a:srgbClr val="000000"/>
                </a:solidFill>
                <a:latin typeface="AvenirNextLTPro-Regular"/>
              </a:rPr>
              <a:t>would improve their retirement readiness.</a:t>
            </a:r>
          </a:p>
          <a:p>
            <a:pPr algn="l"/>
            <a:r>
              <a:rPr lang="en-US" sz="1800" b="1" i="0" u="none" strike="noStrike" baseline="0" dirty="0">
                <a:solidFill>
                  <a:srgbClr val="0048D7"/>
                </a:solidFill>
                <a:latin typeface="AvenirNextLTPro-Bold"/>
              </a:rPr>
              <a:t>2</a:t>
            </a:r>
          </a:p>
          <a:p>
            <a:pPr algn="l"/>
            <a:r>
              <a:rPr lang="en-US" sz="1800" b="1" i="0" u="none" strike="noStrike" baseline="0" dirty="0">
                <a:solidFill>
                  <a:srgbClr val="0048D7"/>
                </a:solidFill>
                <a:latin typeface="AvenirNextLTPro-Bold"/>
              </a:rPr>
              <a:t>54%</a:t>
            </a:r>
          </a:p>
          <a:p>
            <a:pPr algn="l"/>
            <a:r>
              <a:rPr lang="en-US" sz="1800" b="0" i="0" u="none" strike="noStrike" baseline="0" dirty="0">
                <a:solidFill>
                  <a:srgbClr val="000000"/>
                </a:solidFill>
                <a:latin typeface="AvenirNextLTPro-Regular"/>
              </a:rPr>
              <a:t>advocate for </a:t>
            </a:r>
            <a:r>
              <a:rPr lang="en-US" sz="1800" b="1" i="0" u="none" strike="noStrike" baseline="0" dirty="0">
                <a:solidFill>
                  <a:srgbClr val="0048D7"/>
                </a:solidFill>
                <a:latin typeface="AvenirNextLTPro-Bold"/>
              </a:rPr>
              <a:t>better retirement benefits</a:t>
            </a:r>
            <a:r>
              <a:rPr lang="en-US" sz="1800" b="0" i="0" u="none" strike="noStrike" baseline="0" dirty="0">
                <a:solidFill>
                  <a:srgbClr val="000000"/>
                </a:solidFill>
                <a:latin typeface="AvenirNextLTPro-Regular"/>
              </a:rPr>
              <a:t>. </a:t>
            </a:r>
          </a:p>
          <a:p>
            <a:pPr algn="l"/>
            <a:r>
              <a:rPr lang="en-US" sz="1800" b="1" i="0" u="none" strike="noStrike" baseline="0" dirty="0">
                <a:solidFill>
                  <a:srgbClr val="0048D7"/>
                </a:solidFill>
                <a:latin typeface="AvenirNextLTPro-Bold"/>
              </a:rPr>
              <a:t>3</a:t>
            </a:r>
          </a:p>
          <a:p>
            <a:pPr algn="l"/>
            <a:r>
              <a:rPr lang="en-US" sz="1800" b="1" i="0" u="none" strike="noStrike" baseline="0" dirty="0">
                <a:solidFill>
                  <a:srgbClr val="0048D7"/>
                </a:solidFill>
                <a:latin typeface="AvenirNextLTPro-Bold"/>
              </a:rPr>
              <a:t>50%</a:t>
            </a:r>
          </a:p>
          <a:p>
            <a:pPr algn="l"/>
            <a:r>
              <a:rPr lang="en-US" sz="1800" b="0" i="0" u="none" strike="noStrike" baseline="0" dirty="0">
                <a:solidFill>
                  <a:srgbClr val="000000"/>
                </a:solidFill>
                <a:latin typeface="AvenirNextLTPro-Regular"/>
              </a:rPr>
              <a:t>recommend </a:t>
            </a:r>
            <a:r>
              <a:rPr lang="en-US" sz="1800" b="1" i="0" u="none" strike="noStrike" baseline="0" dirty="0">
                <a:solidFill>
                  <a:srgbClr val="0048D7"/>
                </a:solidFill>
                <a:latin typeface="AvenirNextLTPro-Bold"/>
              </a:rPr>
              <a:t>better healthcare benefits </a:t>
            </a:r>
            <a:r>
              <a:rPr lang="en-US" sz="1800" b="0" i="0" u="none" strike="noStrike" baseline="0" dirty="0">
                <a:solidFill>
                  <a:srgbClr val="000000"/>
                </a:solidFill>
                <a:latin typeface="AvenirNextLTPro-Regular"/>
              </a:rPr>
              <a:t>in retirement.</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27</a:t>
            </a:fld>
            <a:endParaRPr lang="en-US"/>
          </a:p>
        </p:txBody>
      </p:sp>
    </p:spTree>
    <p:extLst>
      <p:ext uri="{BB962C8B-B14F-4D97-AF65-F5344CB8AC3E}">
        <p14:creationId xmlns:p14="http://schemas.microsoft.com/office/powerpoint/2010/main" val="24020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Retirement spending strategies breakouts and discussions.</a:t>
            </a:r>
          </a:p>
        </p:txBody>
      </p:sp>
      <p:sp>
        <p:nvSpPr>
          <p:cNvPr id="4" name="Slide Number Placeholder 3"/>
          <p:cNvSpPr>
            <a:spLocks noGrp="1"/>
          </p:cNvSpPr>
          <p:nvPr>
            <p:ph type="sldNum" sz="quarter" idx="5"/>
          </p:nvPr>
        </p:nvSpPr>
        <p:spPr/>
        <p:txBody>
          <a:bodyPr/>
          <a:lstStyle/>
          <a:p>
            <a:fld id="{D4A261B6-5B2C-42D6-BFEF-35F99C224B33}" type="slidenum">
              <a:rPr lang="en-US" smtClean="0"/>
              <a:t>28</a:t>
            </a:fld>
            <a:endParaRPr lang="en-US"/>
          </a:p>
        </p:txBody>
      </p:sp>
    </p:spTree>
    <p:extLst>
      <p:ext uri="{BB962C8B-B14F-4D97-AF65-F5344CB8AC3E}">
        <p14:creationId xmlns:p14="http://schemas.microsoft.com/office/powerpoint/2010/main" val="3127033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Retirement participation rates are not very high among young public sector workers. For example, 58% of public safety employees participate in employer-sponsored defined benefit plans, which ranked #1 in the public sector workforce. As for defined contribution plans, the participation rate for public safety works is 52%, which ranked #3.</a:t>
            </a: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29</a:t>
            </a:fld>
            <a:endParaRPr lang="en-US"/>
          </a:p>
        </p:txBody>
      </p:sp>
    </p:spTree>
    <p:extLst>
      <p:ext uri="{BB962C8B-B14F-4D97-AF65-F5344CB8AC3E}">
        <p14:creationId xmlns:p14="http://schemas.microsoft.com/office/powerpoint/2010/main" val="642112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it comes to retirement benefits understanding, only a small percentage of workers say that they understand the benefits “very well”. </a:t>
            </a:r>
          </a:p>
        </p:txBody>
      </p:sp>
      <p:sp>
        <p:nvSpPr>
          <p:cNvPr id="4" name="Slide Number Placeholder 3"/>
          <p:cNvSpPr>
            <a:spLocks noGrp="1"/>
          </p:cNvSpPr>
          <p:nvPr>
            <p:ph type="sldNum" sz="quarter" idx="5"/>
          </p:nvPr>
        </p:nvSpPr>
        <p:spPr/>
        <p:txBody>
          <a:bodyPr/>
          <a:lstStyle/>
          <a:p>
            <a:fld id="{D4A261B6-5B2C-42D6-BFEF-35F99C224B33}" type="slidenum">
              <a:rPr lang="en-US" smtClean="0"/>
              <a:t>30</a:t>
            </a:fld>
            <a:endParaRPr lang="en-US"/>
          </a:p>
        </p:txBody>
      </p:sp>
    </p:spTree>
    <p:extLst>
      <p:ext uri="{BB962C8B-B14F-4D97-AF65-F5344CB8AC3E}">
        <p14:creationId xmlns:p14="http://schemas.microsoft.com/office/powerpoint/2010/main" val="530948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Retirement security is one of the most important aspects of financial security that the public workforce is facing. The importance of retirement timing decisions to retirees’ economic well-being makes it crucial for policymakers, financial advisors, and plan sponsors to provide effective financial education and services in the years prior to retirement.</a:t>
            </a:r>
          </a:p>
          <a:p>
            <a:endParaRPr lang="en-US" sz="1800" dirty="0"/>
          </a:p>
          <a:p>
            <a:r>
              <a:rPr lang="en-US" sz="1800" b="0" i="0" dirty="0">
                <a:solidFill>
                  <a:srgbClr val="30383A"/>
                </a:solidFill>
                <a:effectLst/>
                <a:latin typeface="Arial" panose="020B0604020202020204" pitchFamily="34" charset="0"/>
              </a:rPr>
              <a:t>The distribution of older Americans’ expected retirement ages is often centered around two Social Security Benefit claiming ages – the early retirement age and the full retirement age. However, actual retirement ages are more likely to be somewhat earlier than expected.</a:t>
            </a:r>
            <a:endParaRPr lang="en-US" sz="1800" dirty="0"/>
          </a:p>
        </p:txBody>
      </p:sp>
      <p:sp>
        <p:nvSpPr>
          <p:cNvPr id="4" name="Slide Number Placeholder 3"/>
          <p:cNvSpPr>
            <a:spLocks noGrp="1"/>
          </p:cNvSpPr>
          <p:nvPr>
            <p:ph type="sldNum" sz="quarter" idx="5"/>
          </p:nvPr>
        </p:nvSpPr>
        <p:spPr/>
        <p:txBody>
          <a:bodyPr/>
          <a:lstStyle/>
          <a:p>
            <a:fld id="{D4A261B6-5B2C-42D6-BFEF-35F99C224B33}" type="slidenum">
              <a:rPr lang="en-US" smtClean="0"/>
              <a:t>31</a:t>
            </a:fld>
            <a:endParaRPr lang="en-US"/>
          </a:p>
        </p:txBody>
      </p:sp>
    </p:spTree>
    <p:extLst>
      <p:ext uri="{BB962C8B-B14F-4D97-AF65-F5344CB8AC3E}">
        <p14:creationId xmlns:p14="http://schemas.microsoft.com/office/powerpoint/2010/main" val="189412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50000"/>
              </a:lnSpc>
              <a:spcBef>
                <a:spcPts val="1200"/>
              </a:spcBef>
              <a:spcAft>
                <a:spcPts val="800"/>
              </a:spcAft>
            </a:pPr>
            <a:r>
              <a:rPr lang="en-US" sz="1200" dirty="0">
                <a:effectLst/>
                <a:latin typeface="Times New Roman" panose="02020603050405020304" pitchFamily="18" charset="0"/>
                <a:ea typeface="SimSun" panose="02010600030101010101" pitchFamily="2" charset="-122"/>
              </a:rPr>
              <a:t>Using the actual retirement age minus the expected retirement age, the distribution of these differences also implies a higher likelihood of retiring before expectations. </a:t>
            </a:r>
          </a:p>
          <a:p>
            <a:pPr>
              <a:lnSpc>
                <a:spcPct val="100000"/>
              </a:lnSpc>
              <a:spcBef>
                <a:spcPts val="1000"/>
              </a:spcBef>
              <a:spcAft>
                <a:spcPts val="600"/>
              </a:spcAft>
              <a:buClr>
                <a:srgbClr val="FF9033"/>
              </a:buClr>
              <a:defRPr/>
            </a:pPr>
            <a:r>
              <a:rPr lang="en-US" sz="1800" b="1" kern="0" cap="none" dirty="0">
                <a:solidFill>
                  <a:schemeClr val="tx1"/>
                </a:solidFill>
                <a:latin typeface="+mj-lt"/>
                <a:ea typeface="+mn-ea"/>
                <a:cs typeface="Arial"/>
              </a:rPr>
              <a:t>Are there any gaps between the expected and actual retirement ages?</a:t>
            </a:r>
          </a:p>
          <a:p>
            <a:pPr marL="182880" lvl="1" indent="-182880">
              <a:spcBef>
                <a:spcPts val="1000"/>
              </a:spcBef>
              <a:buClr>
                <a:schemeClr val="accent2"/>
              </a:buClr>
              <a:buFont typeface="Wingdings" panose="05000000000000000000" pitchFamily="2" charset="2"/>
              <a:buChar char="§"/>
            </a:pPr>
            <a:r>
              <a:rPr lang="en-US" sz="1600" dirty="0">
                <a:solidFill>
                  <a:srgbClr val="000000"/>
                </a:solidFill>
                <a:latin typeface="+mj-lt"/>
              </a:rPr>
              <a:t>Yes. Only one in six retired at the age they expected.</a:t>
            </a:r>
          </a:p>
          <a:p>
            <a:pPr marL="182880" lvl="1" indent="-182880">
              <a:spcBef>
                <a:spcPts val="1000"/>
              </a:spcBef>
              <a:buClr>
                <a:schemeClr val="accent2"/>
              </a:buClr>
              <a:buFont typeface="Wingdings" panose="05000000000000000000" pitchFamily="2" charset="2"/>
              <a:buChar char="§"/>
            </a:pPr>
            <a:r>
              <a:rPr lang="en-US" sz="1600" dirty="0">
                <a:solidFill>
                  <a:srgbClr val="000000"/>
                </a:solidFill>
                <a:latin typeface="+mj-lt"/>
              </a:rPr>
              <a:t>Including those who accurately forecast their retirement age, 36 percent retired within one year of the expected retirement age, and about 64 percent retired within three years of range.</a:t>
            </a:r>
          </a:p>
          <a:p>
            <a:pPr marL="182880" lvl="1" indent="-182880">
              <a:spcBef>
                <a:spcPts val="1000"/>
              </a:spcBef>
              <a:buClr>
                <a:schemeClr val="accent2"/>
              </a:buClr>
              <a:buFont typeface="Wingdings" panose="05000000000000000000" pitchFamily="2" charset="2"/>
              <a:buChar char="§"/>
            </a:pPr>
            <a:r>
              <a:rPr lang="en-US" sz="1600" dirty="0">
                <a:solidFill>
                  <a:srgbClr val="000000"/>
                </a:solidFill>
                <a:latin typeface="+mj-lt"/>
              </a:rPr>
              <a:t>Almost 5 percent retired more than ten years away from the retirement age forecasted when the participants were in their 50s. </a:t>
            </a:r>
          </a:p>
        </p:txBody>
      </p:sp>
      <p:sp>
        <p:nvSpPr>
          <p:cNvPr id="4" name="Slide Number Placeholder 3"/>
          <p:cNvSpPr>
            <a:spLocks noGrp="1"/>
          </p:cNvSpPr>
          <p:nvPr>
            <p:ph type="sldNum" sz="quarter" idx="5"/>
          </p:nvPr>
        </p:nvSpPr>
        <p:spPr/>
        <p:txBody>
          <a:bodyPr/>
          <a:lstStyle/>
          <a:p>
            <a:fld id="{D4A261B6-5B2C-42D6-BFEF-35F99C224B33}" type="slidenum">
              <a:rPr lang="en-US" smtClean="0"/>
              <a:t>32</a:t>
            </a:fld>
            <a:endParaRPr lang="en-US"/>
          </a:p>
        </p:txBody>
      </p:sp>
    </p:spTree>
    <p:extLst>
      <p:ext uri="{BB962C8B-B14F-4D97-AF65-F5344CB8AC3E}">
        <p14:creationId xmlns:p14="http://schemas.microsoft.com/office/powerpoint/2010/main" val="2061004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there is generally a natural upward trend for older American adults to expect a later and later retirement age, this natural trend of delaying retirement has no statistically significant relationship with the COVID-19 pandemic.” </a:t>
            </a:r>
          </a:p>
        </p:txBody>
      </p:sp>
      <p:sp>
        <p:nvSpPr>
          <p:cNvPr id="4" name="Slide Number Placeholder 3"/>
          <p:cNvSpPr>
            <a:spLocks noGrp="1"/>
          </p:cNvSpPr>
          <p:nvPr>
            <p:ph type="sldNum" sz="quarter" idx="5"/>
          </p:nvPr>
        </p:nvSpPr>
        <p:spPr/>
        <p:txBody>
          <a:bodyPr/>
          <a:lstStyle/>
          <a:p>
            <a:fld id="{D4A261B6-5B2C-42D6-BFEF-35F99C224B33}" type="slidenum">
              <a:rPr lang="en-US" smtClean="0"/>
              <a:t>33</a:t>
            </a:fld>
            <a:endParaRPr lang="en-US"/>
          </a:p>
        </p:txBody>
      </p:sp>
    </p:spTree>
    <p:extLst>
      <p:ext uri="{BB962C8B-B14F-4D97-AF65-F5344CB8AC3E}">
        <p14:creationId xmlns:p14="http://schemas.microsoft.com/office/powerpoint/2010/main" val="3816980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This exhibit shows the average expected retirement age by month and age group. The fluctuations during and shortly after the COVID-19 period are not significantly larger than those before the pandemic period. Meanwhile, although different ages responded differently, their responses within age groups did not differ meaningfully during vs. shortly before and after the COVID-19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2"/>
                </a:solidFill>
                <a:effectLst/>
                <a:latin typeface="source-sans-pro-regular"/>
              </a:rPr>
              <a:t>If COVID-19 did not alter participants’ retirement expectations significantly, what does?</a:t>
            </a:r>
            <a:endParaRPr lang="en-US" dirty="0"/>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34</a:t>
            </a:fld>
            <a:endParaRPr lang="en-US"/>
          </a:p>
        </p:txBody>
      </p:sp>
    </p:spTree>
    <p:extLst>
      <p:ext uri="{BB962C8B-B14F-4D97-AF65-F5344CB8AC3E}">
        <p14:creationId xmlns:p14="http://schemas.microsoft.com/office/powerpoint/2010/main" val="1385704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This exhibit shows the average expected retirement age by month and age group. The fluctuations during and shortly after the COVID-19 period are not significantly larger than those before the pandemic period. Meanwhile, although different ages responded differently, their responses within age groups did not differ meaningfully during vs. shortly before and after the COVID-19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2"/>
                </a:solidFill>
                <a:effectLst/>
                <a:latin typeface="source-sans-pro-regular"/>
              </a:rPr>
              <a:t>If COVID-19 did not alter participants’ retirement expectations significantly, what does?</a:t>
            </a:r>
            <a:endParaRPr lang="en-US" dirty="0"/>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35</a:t>
            </a:fld>
            <a:endParaRPr lang="en-US"/>
          </a:p>
        </p:txBody>
      </p:sp>
    </p:spTree>
    <p:extLst>
      <p:ext uri="{BB962C8B-B14F-4D97-AF65-F5344CB8AC3E}">
        <p14:creationId xmlns:p14="http://schemas.microsoft.com/office/powerpoint/2010/main" val="307598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Look at the data from our survey of employees 35 and under and our more general survey on morale and retention, </a:t>
            </a:r>
            <a:r>
              <a:rPr lang="en-US" dirty="0"/>
              <a:t>the priorities and career motivations differ by age group. (Discuss the top priorities in each group, which generally are NOT focused on wages first.) </a:t>
            </a:r>
            <a:r>
              <a:rPr lang="en-US" sz="1200" b="0" dirty="0">
                <a:solidFill>
                  <a:srgbClr val="231F20"/>
                </a:solidFill>
                <a:effectLst/>
                <a:latin typeface="Arial" panose="020B0604020202020204" pitchFamily="34" charset="0"/>
                <a:ea typeface="Calibri" panose="020F0502020204030204" pitchFamily="34" charset="0"/>
              </a:rPr>
              <a:t>Hope we can gain actionable insights to address financial concerns, enhance recruitment strategies, and develop retention initiatives tailored to the needs of each age cohort.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5</a:t>
            </a:fld>
            <a:endParaRPr lang="en-US"/>
          </a:p>
        </p:txBody>
      </p:sp>
    </p:spTree>
    <p:extLst>
      <p:ext uri="{BB962C8B-B14F-4D97-AF65-F5344CB8AC3E}">
        <p14:creationId xmlns:p14="http://schemas.microsoft.com/office/powerpoint/2010/main" val="3918418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increasing availability of and participation in defined contribution (DC) plans are fundamentally changing the way Americans save and invest for retirement. One important innovation in DC plans is default investments that are thoughtfully designed to make it easy for participants to invest in a professionally managed portfolio, such as a target-date fund or stable-value fund.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30383A"/>
                </a:solidFill>
                <a:effectLst/>
                <a:latin typeface="Arial" panose="020B0604020202020204" pitchFamily="34" charset="0"/>
              </a:rPr>
              <a:t>MissionSquare Research Institute found that the default investment acceptance rate in the public sector is very high, typically into a target-date fund, generally exceeding 80% for all ages.</a:t>
            </a:r>
            <a:endParaRPr lang="en-US" dirty="0"/>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37</a:t>
            </a:fld>
            <a:endParaRPr lang="en-US"/>
          </a:p>
        </p:txBody>
      </p:sp>
    </p:spTree>
    <p:extLst>
      <p:ext uri="{BB962C8B-B14F-4D97-AF65-F5344CB8AC3E}">
        <p14:creationId xmlns:p14="http://schemas.microsoft.com/office/powerpoint/2010/main" val="2861918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First, default investment persistently declines with 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Second, and perhaps more interesting, default investment acceptance declined significantly during the middle of 2020 by age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is likely due to the significant market volatility caused by the COVID-19 pandemic.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Default investment did not change much at all for younger participants, but there was a notable drop among older participants (i.e., those aged 60-70), with the default investment for this group dropping to approximately 50% from an earlier steady-state closer to 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This clearly suggests that recent market performance is more likely to affect the default investment decisions among older participants than those who are younger.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A261B6-5B2C-42D6-BFEF-35F99C224B33}" type="slidenum">
              <a:rPr lang="en-US" smtClean="0"/>
              <a:t>38</a:t>
            </a:fld>
            <a:endParaRPr lang="en-US"/>
          </a:p>
        </p:txBody>
      </p:sp>
    </p:spTree>
    <p:extLst>
      <p:ext uri="{BB962C8B-B14F-4D97-AF65-F5344CB8AC3E}">
        <p14:creationId xmlns:p14="http://schemas.microsoft.com/office/powerpoint/2010/main" val="1368499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First, default investment persistently declines with 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Second, and perhaps more interesting, default investment acceptance declined significantly during the middle of 2020 by age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This is likely due to the significant market volatility caused by the COVID-19 pandemic.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dirty="0">
                <a:solidFill>
                  <a:schemeClr val="accent1"/>
                </a:solidFill>
                <a:effectLst/>
                <a:latin typeface="Times New Roman" panose="02020603050405020304" pitchFamily="18" charset="0"/>
                <a:ea typeface="Calibri" panose="020F0502020204030204" pitchFamily="34" charset="0"/>
                <a:cs typeface="Times New Roman" panose="02020603050405020304" pitchFamily="18" charset="0"/>
              </a:rPr>
              <a:t>Default investment did not change much at all for younger participants, but there was a notable drop among older participants (i.e., those aged 60-70), with the default investment for this group dropping to approximately 50% from an earlier steady-state closer to 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effectLst/>
                <a:latin typeface="Times New Roman" panose="02020603050405020304" pitchFamily="18" charset="0"/>
                <a:ea typeface="Calibri" panose="020F0502020204030204" pitchFamily="34" charset="0"/>
              </a:rPr>
              <a:t>This clearly suggests that recent market performance is more likely to affect the default investment decisions among older participants than those who are younger.</a:t>
            </a:r>
            <a:endParaRPr lang="en-US" sz="12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4A261B6-5B2C-42D6-BFEF-35F99C224B33}" type="slidenum">
              <a:rPr lang="en-US" smtClean="0"/>
              <a:t>39</a:t>
            </a:fld>
            <a:endParaRPr lang="en-US"/>
          </a:p>
        </p:txBody>
      </p:sp>
    </p:spTree>
    <p:extLst>
      <p:ext uri="{BB962C8B-B14F-4D97-AF65-F5344CB8AC3E}">
        <p14:creationId xmlns:p14="http://schemas.microsoft.com/office/powerpoint/2010/main" val="2596755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Public sector DC plan participants, compared to private sector 401(k) participants, are more likely to accept default investment options provided by their retirement plan sponsor.</a:t>
            </a:r>
          </a:p>
        </p:txBody>
      </p:sp>
      <p:sp>
        <p:nvSpPr>
          <p:cNvPr id="4" name="Slide Number Placeholder 3"/>
          <p:cNvSpPr>
            <a:spLocks noGrp="1"/>
          </p:cNvSpPr>
          <p:nvPr>
            <p:ph type="sldNum" sz="quarter" idx="5"/>
          </p:nvPr>
        </p:nvSpPr>
        <p:spPr/>
        <p:txBody>
          <a:bodyPr/>
          <a:lstStyle/>
          <a:p>
            <a:fld id="{D4A261B6-5B2C-42D6-BFEF-35F99C224B33}" type="slidenum">
              <a:rPr lang="en-US" smtClean="0"/>
              <a:t>40</a:t>
            </a:fld>
            <a:endParaRPr lang="en-US"/>
          </a:p>
        </p:txBody>
      </p:sp>
    </p:spTree>
    <p:extLst>
      <p:ext uri="{BB962C8B-B14F-4D97-AF65-F5344CB8AC3E}">
        <p14:creationId xmlns:p14="http://schemas.microsoft.com/office/powerpoint/2010/main" val="1829697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Default investment acceptance rates decline with age and income level and appear to be higher among female participants.</a:t>
            </a:r>
          </a:p>
        </p:txBody>
      </p:sp>
      <p:sp>
        <p:nvSpPr>
          <p:cNvPr id="4" name="Slide Number Placeholder 3"/>
          <p:cNvSpPr>
            <a:spLocks noGrp="1"/>
          </p:cNvSpPr>
          <p:nvPr>
            <p:ph type="sldNum" sz="quarter" idx="5"/>
          </p:nvPr>
        </p:nvSpPr>
        <p:spPr/>
        <p:txBody>
          <a:bodyPr/>
          <a:lstStyle/>
          <a:p>
            <a:fld id="{D4A261B6-5B2C-42D6-BFEF-35F99C224B33}" type="slidenum">
              <a:rPr lang="en-US" smtClean="0"/>
              <a:t>41</a:t>
            </a:fld>
            <a:endParaRPr lang="en-US"/>
          </a:p>
        </p:txBody>
      </p:sp>
    </p:spTree>
    <p:extLst>
      <p:ext uri="{BB962C8B-B14F-4D97-AF65-F5344CB8AC3E}">
        <p14:creationId xmlns:p14="http://schemas.microsoft.com/office/powerpoint/2010/main" val="41924638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Default investment acceptance </a:t>
            </a:r>
            <a:r>
              <a:rPr lang="en-US"/>
              <a:t>rates decline with age and income level and appear to be higher among female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effectLst/>
                <a:latin typeface="Times New Roman" panose="02020603050405020304" pitchFamily="18" charset="0"/>
                <a:ea typeface="Calibri" panose="020F0502020204030204" pitchFamily="34" charset="0"/>
              </a:rPr>
              <a:t>This information could be useful for employers, plan sponsors, and consultants who are interested in how well their plans are doing in terms of getting participants to leverage the default investments. </a:t>
            </a:r>
          </a:p>
          <a:p>
            <a:r>
              <a:rPr lang="en-US" sz="1200" dirty="0">
                <a:effectLst/>
                <a:latin typeface="Times New Roman" panose="02020603050405020304" pitchFamily="18" charset="0"/>
                <a:ea typeface="Calibri" panose="020F0502020204030204" pitchFamily="34" charset="0"/>
              </a:rPr>
              <a:t>Since public sector DC plan participants are more likely to accept and stay within default investments, plan administrators and advisors should consider taking more responsibility/actions for designing default options that would better facilitate participants making appropriate saving and retirement planning decisions.</a:t>
            </a:r>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42</a:t>
            </a:fld>
            <a:endParaRPr lang="en-US"/>
          </a:p>
        </p:txBody>
      </p:sp>
    </p:spTree>
    <p:extLst>
      <p:ext uri="{BB962C8B-B14F-4D97-AF65-F5344CB8AC3E}">
        <p14:creationId xmlns:p14="http://schemas.microsoft.com/office/powerpoint/2010/main" val="475714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participants were asked about their top-ranked motivation factor to work in the public sector, different industry workers gave different answers. For example, public safety sector employees say that job security is the #1 factor that attracts them to work in the public sector.</a:t>
            </a:r>
          </a:p>
        </p:txBody>
      </p:sp>
      <p:sp>
        <p:nvSpPr>
          <p:cNvPr id="4" name="Slide Number Placeholder 3"/>
          <p:cNvSpPr>
            <a:spLocks noGrp="1"/>
          </p:cNvSpPr>
          <p:nvPr>
            <p:ph type="sldNum" sz="quarter" idx="5"/>
          </p:nvPr>
        </p:nvSpPr>
        <p:spPr/>
        <p:txBody>
          <a:bodyPr/>
          <a:lstStyle/>
          <a:p>
            <a:fld id="{D4A261B6-5B2C-42D6-BFEF-35F99C224B33}" type="slidenum">
              <a:rPr lang="en-US" smtClean="0"/>
              <a:t>6</a:t>
            </a:fld>
            <a:endParaRPr lang="en-US"/>
          </a:p>
        </p:txBody>
      </p:sp>
    </p:spTree>
    <p:extLst>
      <p:ext uri="{BB962C8B-B14F-4D97-AF65-F5344CB8AC3E}">
        <p14:creationId xmlns:p14="http://schemas.microsoft.com/office/powerpoint/2010/main" val="272447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5B9F"/>
                </a:solidFill>
                <a:latin typeface="AvenirNext LT Pro Medium"/>
              </a:rPr>
              <a:t>Why employees selected their sector of the job market is also a key factor in their likelihood of remaining. Among private sector employees, the top three priorities most often included salary (52%), followed by work/life balance (38%) and health insurance (23%). By comparison, when this same question was asked as part of MissionSquare Research Institute’s study of public employees 35 and under, the top priorities were job security (32%), personal satisfaction (28%), and tied for third, salary and the ability to do meaningful work (27%).</a:t>
            </a:r>
            <a:endParaRPr lang="en-US" b="0" dirty="0"/>
          </a:p>
        </p:txBody>
      </p:sp>
      <p:sp>
        <p:nvSpPr>
          <p:cNvPr id="4" name="Slide Number Placeholder 3"/>
          <p:cNvSpPr>
            <a:spLocks noGrp="1"/>
          </p:cNvSpPr>
          <p:nvPr>
            <p:ph type="sldNum" sz="quarter" idx="5"/>
          </p:nvPr>
        </p:nvSpPr>
        <p:spPr/>
        <p:txBody>
          <a:bodyPr/>
          <a:lstStyle/>
          <a:p>
            <a:fld id="{D4A261B6-5B2C-42D6-BFEF-35F99C224B33}" type="slidenum">
              <a:rPr lang="en-US" smtClean="0"/>
              <a:t>7</a:t>
            </a:fld>
            <a:endParaRPr lang="en-US"/>
          </a:p>
        </p:txBody>
      </p:sp>
    </p:spTree>
    <p:extLst>
      <p:ext uri="{BB962C8B-B14F-4D97-AF65-F5344CB8AC3E}">
        <p14:creationId xmlns:p14="http://schemas.microsoft.com/office/powerpoint/2010/main" val="1992070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49% of public safety sector workers indicate that they feel financially secure (extremely + very), they ranked top among all the public sector employees in our survey.</a:t>
            </a: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9</a:t>
            </a:fld>
            <a:endParaRPr lang="en-US"/>
          </a:p>
        </p:txBody>
      </p:sp>
    </p:spTree>
    <p:extLst>
      <p:ext uri="{BB962C8B-B14F-4D97-AF65-F5344CB8AC3E}">
        <p14:creationId xmlns:p14="http://schemas.microsoft.com/office/powerpoint/2010/main" val="119636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sources of stress public sector employees include personal finances, the economy, and their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women were more likely to express stress about student loans and other aspects of their finances…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 this relates to investment behavior and a tendency to be more risk-averse, but it also relates to very concrete differences by gender in earnings and retirement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10</a:t>
            </a:fld>
            <a:endParaRPr lang="en-US"/>
          </a:p>
        </p:txBody>
      </p:sp>
    </p:spTree>
    <p:extLst>
      <p:ext uri="{BB962C8B-B14F-4D97-AF65-F5344CB8AC3E}">
        <p14:creationId xmlns:p14="http://schemas.microsoft.com/office/powerpoint/2010/main" val="57819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public safety sector worker has the lowest turnover rate, with only 31% of young workers in this sector considering changing jobs in the next couple of years or sooner.</a:t>
            </a: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11</a:t>
            </a:fld>
            <a:endParaRPr lang="en-US"/>
          </a:p>
        </p:txBody>
      </p:sp>
    </p:spTree>
    <p:extLst>
      <p:ext uri="{BB962C8B-B14F-4D97-AF65-F5344CB8AC3E}">
        <p14:creationId xmlns:p14="http://schemas.microsoft.com/office/powerpoint/2010/main" val="82348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more 58% of workers saying that they intend to stay in public service as a career until they retire, public safety is ranked #1 in job satisfaction in terms of longer tenure. </a:t>
            </a:r>
          </a:p>
          <a:p>
            <a:endParaRPr lang="en-US" dirty="0"/>
          </a:p>
        </p:txBody>
      </p:sp>
      <p:sp>
        <p:nvSpPr>
          <p:cNvPr id="4" name="Slide Number Placeholder 3"/>
          <p:cNvSpPr>
            <a:spLocks noGrp="1"/>
          </p:cNvSpPr>
          <p:nvPr>
            <p:ph type="sldNum" sz="quarter" idx="5"/>
          </p:nvPr>
        </p:nvSpPr>
        <p:spPr/>
        <p:txBody>
          <a:bodyPr/>
          <a:lstStyle/>
          <a:p>
            <a:fld id="{D4A261B6-5B2C-42D6-BFEF-35F99C224B33}" type="slidenum">
              <a:rPr lang="en-US" smtClean="0"/>
              <a:t>12</a:t>
            </a:fld>
            <a:endParaRPr lang="en-US"/>
          </a:p>
        </p:txBody>
      </p:sp>
    </p:spTree>
    <p:extLst>
      <p:ext uri="{BB962C8B-B14F-4D97-AF65-F5344CB8AC3E}">
        <p14:creationId xmlns:p14="http://schemas.microsoft.com/office/powerpoint/2010/main" val="55844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solidFill>
          <a:srgbClr val="3366C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F1B777-A353-BA0F-D087-94FCE899129F}"/>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B887BDB3-85C2-21A4-50AF-02CCE53C5FAE}"/>
              </a:ext>
            </a:extLst>
          </p:cNvPr>
          <p:cNvPicPr>
            <a:picLocks noChangeAspect="1"/>
          </p:cNvPicPr>
          <p:nvPr userDrawn="1"/>
        </p:nvPicPr>
        <p:blipFill>
          <a:blip r:embed="rId3"/>
          <a:stretch>
            <a:fillRect/>
          </a:stretch>
        </p:blipFill>
        <p:spPr>
          <a:xfrm>
            <a:off x="914400" y="920245"/>
            <a:ext cx="7162800" cy="1332613"/>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a:noFill/>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3B3F77DF-D02D-0923-8BCB-39182B9A305C}"/>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solidFill>
          <a:srgbClr val="3366C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C91004-76E5-5DAA-D2A5-810909EDD35A}"/>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8" name="Picture 7">
            <a:extLst>
              <a:ext uri="{FF2B5EF4-FFF2-40B4-BE49-F238E27FC236}">
                <a16:creationId xmlns:a16="http://schemas.microsoft.com/office/drawing/2014/main" id="{23CD8C60-7C99-C909-33AE-187F89D1F836}"/>
              </a:ext>
            </a:extLst>
          </p:cNvPr>
          <p:cNvPicPr>
            <a:picLocks noChangeAspect="1"/>
          </p:cNvPicPr>
          <p:nvPr userDrawn="1"/>
        </p:nvPicPr>
        <p:blipFill>
          <a:blip r:embed="rId4"/>
          <a:stretch>
            <a:fillRect/>
          </a:stretch>
        </p:blipFill>
        <p:spPr>
          <a:xfrm>
            <a:off x="8822408" y="5957601"/>
            <a:ext cx="2296696" cy="42729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solidFill>
          <a:srgbClr val="F2804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BD0110-6FD1-2F62-2DF5-DD8F72CF2908}"/>
              </a:ext>
            </a:extLst>
          </p:cNvPr>
          <p:cNvPicPr>
            <a:picLocks noChangeAspect="1"/>
          </p:cNvPicPr>
          <p:nvPr userDrawn="1"/>
        </p:nvPicPr>
        <p:blipFill>
          <a:blip r:embed="rId2">
            <a:alphaModFix amt="7000"/>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080B15F4-4A0D-2768-5F32-B865E42C2E68}"/>
              </a:ext>
            </a:extLst>
          </p:cNvPr>
          <p:cNvPicPr>
            <a:picLocks noChangeAspect="1"/>
          </p:cNvPicPr>
          <p:nvPr userDrawn="1"/>
        </p:nvPicPr>
        <p:blipFill>
          <a:blip r:embed="rId4"/>
          <a:stretch>
            <a:fillRect/>
          </a:stretch>
        </p:blipFill>
        <p:spPr>
          <a:xfrm>
            <a:off x="8822408" y="5957601"/>
            <a:ext cx="2296696" cy="427292"/>
          </a:xfrm>
          <a:prstGeom prst="rect">
            <a:avLst/>
          </a:prstGeom>
        </p:spPr>
      </p:pic>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solidFill>
          <a:srgbClr val="3366C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DCF1BD-0C4A-F945-26DC-47C4876C3237}"/>
              </a:ext>
            </a:extLst>
          </p:cNvPr>
          <p:cNvPicPr>
            <a:picLocks noChangeAspect="1"/>
          </p:cNvPicPr>
          <p:nvPr userDrawn="1"/>
        </p:nvPicPr>
        <p:blipFill>
          <a:blip r:embed="rId2">
            <a:alphaModFix amt="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11" name="Picture 10">
            <a:extLst>
              <a:ext uri="{FF2B5EF4-FFF2-40B4-BE49-F238E27FC236}">
                <a16:creationId xmlns:a16="http://schemas.microsoft.com/office/drawing/2014/main" id="{934DE7D8-5FC8-9600-C790-C779660F0345}"/>
              </a:ext>
            </a:extLst>
          </p:cNvPr>
          <p:cNvPicPr>
            <a:picLocks noChangeAspect="1"/>
          </p:cNvPicPr>
          <p:nvPr userDrawn="1"/>
        </p:nvPicPr>
        <p:blipFill>
          <a:blip r:embed="rId4"/>
          <a:stretch>
            <a:fillRect/>
          </a:stretch>
        </p:blipFill>
        <p:spPr>
          <a:xfrm>
            <a:off x="8822408" y="5957601"/>
            <a:ext cx="2296696" cy="427292"/>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537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A0D19FAD-F309-68F5-A3B2-CDA3822D6BFC}"/>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8" name="Picture 7">
            <a:extLst>
              <a:ext uri="{FF2B5EF4-FFF2-40B4-BE49-F238E27FC236}">
                <a16:creationId xmlns:a16="http://schemas.microsoft.com/office/drawing/2014/main" id="{CD65C983-B597-FAAA-70D7-6044492B9D83}"/>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537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3366C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D26C71CA-159A-0BB2-841A-831F2F95C663}"/>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18" name="Picture 17">
            <a:extLst>
              <a:ext uri="{FF2B5EF4-FFF2-40B4-BE49-F238E27FC236}">
                <a16:creationId xmlns:a16="http://schemas.microsoft.com/office/drawing/2014/main" id="{6DD3659B-9012-A08D-4FA1-7DFC29E74E4B}"/>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3366C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E0A2ABB-85BC-8DE4-E128-C41838383781}"/>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8" name="Picture 7">
            <a:extLst>
              <a:ext uri="{FF2B5EF4-FFF2-40B4-BE49-F238E27FC236}">
                <a16:creationId xmlns:a16="http://schemas.microsoft.com/office/drawing/2014/main" id="{A85DB0B0-DFC7-330C-C468-9FD1B862B3B3}"/>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3366CC"/>
                </a:solidFill>
              </a:defRPr>
            </a:lvl1pPr>
          </a:lstStyle>
          <a:p>
            <a:r>
              <a:rPr lang="en-US"/>
              <a:t>Click to edit Master title style</a:t>
            </a:r>
          </a:p>
        </p:txBody>
      </p:sp>
      <p:pic>
        <p:nvPicPr>
          <p:cNvPr id="5" name="Picture 4">
            <a:extLst>
              <a:ext uri="{FF2B5EF4-FFF2-40B4-BE49-F238E27FC236}">
                <a16:creationId xmlns:a16="http://schemas.microsoft.com/office/drawing/2014/main" id="{565436FE-1AD5-1155-9A51-2F9B050C690E}"/>
              </a:ext>
            </a:extLst>
          </p:cNvPr>
          <p:cNvPicPr>
            <a:picLocks noChangeAspect="1"/>
          </p:cNvPicPr>
          <p:nvPr userDrawn="1"/>
        </p:nvPicPr>
        <p:blipFill>
          <a:blip r:embed="rId3"/>
          <a:stretch>
            <a:fillRect/>
          </a:stretch>
        </p:blipFill>
        <p:spPr>
          <a:xfrm>
            <a:off x="8823960" y="5961888"/>
            <a:ext cx="2293620" cy="426720"/>
          </a:xfrm>
          <a:prstGeom prst="rect">
            <a:avLst/>
          </a:prstGeom>
        </p:spPr>
      </p:pic>
      <p:pic>
        <p:nvPicPr>
          <p:cNvPr id="7" name="Picture 6">
            <a:extLst>
              <a:ext uri="{FF2B5EF4-FFF2-40B4-BE49-F238E27FC236}">
                <a16:creationId xmlns:a16="http://schemas.microsoft.com/office/drawing/2014/main" id="{3B122182-C948-3EC4-4863-D95B981DFEF7}"/>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523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6313C3-8F84-8917-4109-7D9EFE546E9C}"/>
              </a:ext>
            </a:extLst>
          </p:cNvPr>
          <p:cNvPicPr>
            <a:picLocks noChangeAspect="1"/>
          </p:cNvPicPr>
          <p:nvPr userDrawn="1"/>
        </p:nvPicPr>
        <p:blipFill>
          <a:blip r:embed="rId3"/>
          <a:stretch>
            <a:fillRect/>
          </a:stretch>
        </p:blipFill>
        <p:spPr>
          <a:xfrm>
            <a:off x="8823960" y="5961888"/>
            <a:ext cx="2293620" cy="426720"/>
          </a:xfrm>
          <a:prstGeom prst="rect">
            <a:avLst/>
          </a:prstGeom>
          <a:noFill/>
        </p:spPr>
      </p:pic>
      <p:pic>
        <p:nvPicPr>
          <p:cNvPr id="5" name="Picture 4">
            <a:extLst>
              <a:ext uri="{FF2B5EF4-FFF2-40B4-BE49-F238E27FC236}">
                <a16:creationId xmlns:a16="http://schemas.microsoft.com/office/drawing/2014/main" id="{CA1B790C-F7CC-1ACD-A33A-6201B2F81B3D}"/>
              </a:ext>
            </a:extLst>
          </p:cNvPr>
          <p:cNvPicPr>
            <a:picLocks noChangeAspect="1"/>
          </p:cNvPicPr>
          <p:nvPr userDrawn="1"/>
        </p:nvPicPr>
        <p:blipFill>
          <a:blip r:embed="rId4"/>
          <a:stretch>
            <a:fillRect/>
          </a:stretch>
        </p:blipFill>
        <p:spPr>
          <a:xfrm>
            <a:off x="914400" y="603504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a:noFill/>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baseline="0">
          <a:solidFill>
            <a:srgbClr val="3366CC"/>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missionsq.org/posts/workforce/student-debt-impacts-on-public-and-private-sector-employee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hyperlink" Target="https://research.missionsq.org/posts/workforce/35andund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hyperlink" Target="https://research.missionsq.org/posts/workforce/35andund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hyperlink" Target="https://research.missionsq.org/posts/workforce/35andunde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esearch.missionsq.org/content/media/document/2024/4/WorkforceSurveyReport2024.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0.jpg"/></Relationships>
</file>

<file path=ppt/slides/_rels/slide15.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hyperlink" Target="https://research.missionsq.org/posts/workforce/35andunder" TargetMode="External"/><Relationship Id="rId4" Type="http://schemas.openxmlformats.org/officeDocument/2006/relationships/hyperlink" Target="https://research.missionsq.org/content/media/document/2024/4/WorkforceSurveyReport2024.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research.missionsq.org/posts/news/student-loan-debt-is-a-key-influencer-in-us-worker-decisions-to-accept-and-stay-in-job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esearch.missionsq.org/posts/news/student-loan-debt-is-a-key-influencer-in-us-worker-decisions-to-accept-and-stay-in-job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s://research.missionsq.org/posts/news/student-loan-debt-is-a-key-influencer-in-us-worker-decisions-to-accept-and-stay-in-job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hyperlink" Target="https://research.missionsq.org/posts/news/student-loan-debt-is-a-key-influencer-in-us-worker-decisions-to-accept-and-stay-in-job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hyperlink" Target="https://research.missionsq.org/posts/news/student-loan-debt-is-a-key-influencer-in-us-worker-decisions-to-accept-and-stay-in-job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missionsq.org/posts/news/student-debt-is-a-major-source-of-economic-stress-for-us-public-and-private-sector-workers"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hyperlink" Target="https://research.missionsq.org/posts/news/student-loan-debt-is-a-key-influencer-in-us-worker-decisions-to-accept-and-stay-in-job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Layout" Target="../diagrams/layout5.xml"/><Relationship Id="rId7" Type="http://schemas.openxmlformats.org/officeDocument/2006/relationships/hyperlink" Target="https://research.missionsq.org/posts/retirement/infographic-public-service-employees-financial-and-retirement-security" TargetMode="Externa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hyperlink" Target="https://research.missionsq.org/posts/retirement/infographic-public-service-employees-financial-and-retirement-security"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hyperlink" Target="https://research.missionsq.org/posts/retirement/infographic-public-service-employees-financial-and-retirement-security"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hyperlink" Target="https://research.missionsq.org/posts/retirement/infographic-public-service-employees-financial-and-retirement-security"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research.missionsq.org/posts/retirement/retirement-survey-breakouts-by-gende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hyperlink" Target="https://research.missionsq.org/posts/workforce/35andund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hyperlink" Target="https://research.missionsq.org/posts/workforce/35andund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research.missionsq.org/posts/retirement/retirement-expectations-vs-reality"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research.missionsq.org/posts/retirement/retirement-expectations-vs-reality"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research.missionsq.org/posts/retirement/retirement-expectations-vs-reality"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3" Type="http://schemas.openxmlformats.org/officeDocument/2006/relationships/hyperlink" Target="https://research.missionsq.org/posts/retirement/retirement-expectations-vs-reality"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hyperlink" Target="https://research.missionsq.org/posts/retirement/retirement-expectations-vs-reality"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hyperlink" Target="https://research.missionsq.org/posts/workforce/35andunder" TargetMode="External"/><Relationship Id="rId4" Type="http://schemas.openxmlformats.org/officeDocument/2006/relationships/hyperlink" Target="https://research.missionsq.org/posts/press-releases/public-sector-employees-show-high-acceptance-of-default-investments-in-defined-contribution-plan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esearch.missionsq.org/posts/press-releases/public-sector-employees-show-high-acceptance-of-default-investments-in-defined-contribution-plan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hyperlink" Target="https://research.missionsq.org/posts/workforce/35andunder"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esearch.missionsq.org/posts/press-releases/public-sector-employees-show-high-acceptance-of-default-investments-in-defined-contribution-plans"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hyperlink" Target="https://research.missionsq.org/posts/workforce/35andunder"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research.missionsq.org/posts/workforce/35andunder"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hyperlink" Target="https://research.missionsq.org/posts/press-releases/public-sector-employees-show-high-acceptance-of-default-investments-in-defined-contribution-plans"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hyperlink" Target="https://research.missionsq.org/posts/workforce/35andunder"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research.missionsq.org/posts/press-releases/public-sector-employees-show-high-acceptance-of-default-investments-in-defined-contribution-plans"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chart" Target="../charts/chart11.xml"/><Relationship Id="rId4" Type="http://schemas.openxmlformats.org/officeDocument/2006/relationships/hyperlink" Target="https://research.missionsq.org/posts/workforce/35andunde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research.missionsq.org/posts/press-releases/public-sector-employees-show-high-acceptance-of-default-investments-in-defined-contribution-plans"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hyperlink" Target="https://research.missionsq.org/posts/workforce/35andunder"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age"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hyperlink" Target="https://research.missionsq.org/posts/workforce/35andunde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missionsq.org/posts/news/student-debt-is-a-major-source-of-economic-stress-for-us-public-and-private-sector-worker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research.missionsq.org/posts/news/student-loan-debt-is-a-key-influencer-in-us-worker-decisions-to-accept-and-stay-in-job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missionsq.org/posts/workforce/35-and-under-in-the-public-sector-comparisons-by-industry"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hyperlink" Target="https://research.missionsq.org/posts/workforce/35andund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r>
              <a:rPr lang="en-US"/>
              <a:t>What Do Your Employees Really Want?</a:t>
            </a:r>
            <a:endParaRPr lang="en-US" dirty="0"/>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r>
              <a:rPr lang="en-US"/>
              <a:t>Zhikun Liu, Ph.D., CFP®</a:t>
            </a:r>
          </a:p>
          <a:p>
            <a:r>
              <a:rPr lang="en-US" sz="2400"/>
              <a:t>Vice President, Head of MissionSquare Research Institute</a:t>
            </a:r>
            <a:endParaRPr lang="en-US" sz="2400" dirty="0"/>
          </a:p>
        </p:txBody>
      </p:sp>
      <p:pic>
        <p:nvPicPr>
          <p:cNvPr id="4" name="Picture 3" descr="Graphical user interface, text&#10;&#10;Description automatically generated">
            <a:extLst>
              <a:ext uri="{FF2B5EF4-FFF2-40B4-BE49-F238E27FC236}">
                <a16:creationId xmlns:a16="http://schemas.microsoft.com/office/drawing/2014/main" id="{27C8A658-0E51-47B1-9058-436E8CA46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003" y="5769204"/>
            <a:ext cx="1501101" cy="543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Financial Stress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Describe your financial situation and stress (concerned about…)</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626710"/>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Student Debt Impacts on Public and Private Sector Employees,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12" name="Picture 11">
            <a:extLst>
              <a:ext uri="{FF2B5EF4-FFF2-40B4-BE49-F238E27FC236}">
                <a16:creationId xmlns:a16="http://schemas.microsoft.com/office/drawing/2014/main" id="{4369F7A5-2022-92AC-D642-6C391E69FCFE}"/>
              </a:ext>
            </a:extLst>
          </p:cNvPr>
          <p:cNvPicPr>
            <a:picLocks noChangeAspect="1"/>
          </p:cNvPicPr>
          <p:nvPr/>
        </p:nvPicPr>
        <p:blipFill>
          <a:blip r:embed="rId4"/>
          <a:stretch>
            <a:fillRect/>
          </a:stretch>
        </p:blipFill>
        <p:spPr>
          <a:xfrm>
            <a:off x="914401" y="2349406"/>
            <a:ext cx="5306190" cy="2752475"/>
          </a:xfrm>
          <a:prstGeom prst="rect">
            <a:avLst/>
          </a:prstGeom>
        </p:spPr>
      </p:pic>
      <p:pic>
        <p:nvPicPr>
          <p:cNvPr id="13" name="Picture 12">
            <a:extLst>
              <a:ext uri="{FF2B5EF4-FFF2-40B4-BE49-F238E27FC236}">
                <a16:creationId xmlns:a16="http://schemas.microsoft.com/office/drawing/2014/main" id="{4FED0C93-1A6E-5039-28FB-D990617C69CB}"/>
              </a:ext>
            </a:extLst>
          </p:cNvPr>
          <p:cNvPicPr>
            <a:picLocks noChangeAspect="1"/>
          </p:cNvPicPr>
          <p:nvPr/>
        </p:nvPicPr>
        <p:blipFill>
          <a:blip r:embed="rId5"/>
          <a:stretch>
            <a:fillRect/>
          </a:stretch>
        </p:blipFill>
        <p:spPr>
          <a:xfrm>
            <a:off x="6209458" y="2740441"/>
            <a:ext cx="5008817" cy="2313051"/>
          </a:xfrm>
          <a:prstGeom prst="rect">
            <a:avLst/>
          </a:prstGeom>
        </p:spPr>
      </p:pic>
      <p:pic>
        <p:nvPicPr>
          <p:cNvPr id="21" name="Picture 20">
            <a:extLst>
              <a:ext uri="{FF2B5EF4-FFF2-40B4-BE49-F238E27FC236}">
                <a16:creationId xmlns:a16="http://schemas.microsoft.com/office/drawing/2014/main" id="{AE2A3AF3-56B5-824B-216C-890E39C8C66C}"/>
              </a:ext>
            </a:extLst>
          </p:cNvPr>
          <p:cNvPicPr>
            <a:picLocks noChangeAspect="1"/>
          </p:cNvPicPr>
          <p:nvPr/>
        </p:nvPicPr>
        <p:blipFill>
          <a:blip r:embed="rId6"/>
          <a:stretch>
            <a:fillRect/>
          </a:stretch>
        </p:blipFill>
        <p:spPr>
          <a:xfrm>
            <a:off x="5380166" y="5171543"/>
            <a:ext cx="1680849" cy="353248"/>
          </a:xfrm>
          <a:prstGeom prst="rect">
            <a:avLst/>
          </a:prstGeom>
        </p:spPr>
      </p:pic>
    </p:spTree>
    <p:extLst>
      <p:ext uri="{BB962C8B-B14F-4D97-AF65-F5344CB8AC3E}">
        <p14:creationId xmlns:p14="http://schemas.microsoft.com/office/powerpoint/2010/main" val="288644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Job Security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Are you considering changing jobs in the next 2 years or sooner?</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536605"/>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1330C24B-440B-57C9-E470-DA61AEFEF99B}"/>
              </a:ext>
            </a:extLst>
          </p:cNvPr>
          <p:cNvPicPr>
            <a:picLocks noChangeAspect="1"/>
          </p:cNvPicPr>
          <p:nvPr/>
        </p:nvPicPr>
        <p:blipFill rotWithShape="1">
          <a:blip r:embed="rId5">
            <a:extLst>
              <a:ext uri="{28A0092B-C50C-407E-A947-70E740481C1C}">
                <a14:useLocalDpi xmlns:a14="http://schemas.microsoft.com/office/drawing/2010/main" val="0"/>
              </a:ext>
            </a:extLst>
          </a:blip>
          <a:srcRect l="281" t="1" r="-215" b="360"/>
          <a:stretch/>
        </p:blipFill>
        <p:spPr>
          <a:xfrm>
            <a:off x="909828" y="2049067"/>
            <a:ext cx="8160213" cy="3357928"/>
          </a:xfrm>
          <a:prstGeom prst="rect">
            <a:avLst/>
          </a:prstGeom>
          <a:noFill/>
        </p:spPr>
      </p:pic>
    </p:spTree>
    <p:extLst>
      <p:ext uri="{BB962C8B-B14F-4D97-AF65-F5344CB8AC3E}">
        <p14:creationId xmlns:p14="http://schemas.microsoft.com/office/powerpoint/2010/main" val="3344291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Job Satisfaction – Longer Tenure</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Do you intend to stay in public service as a career until you retire?</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536605"/>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C4CBC4D7-D3C3-CEE5-379A-279F74F64C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09829" y="1908054"/>
            <a:ext cx="8269586" cy="3498941"/>
          </a:xfrm>
          <a:prstGeom prst="rect">
            <a:avLst/>
          </a:prstGeom>
          <a:noFill/>
        </p:spPr>
      </p:pic>
    </p:spTree>
    <p:extLst>
      <p:ext uri="{BB962C8B-B14F-4D97-AF65-F5344CB8AC3E}">
        <p14:creationId xmlns:p14="http://schemas.microsoft.com/office/powerpoint/2010/main" val="346292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Recommendations and Longer-Term Plans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Likelihood of recommending the public sector to a friend or family member</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536605"/>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4D76F2DA-BA3E-14AC-CB90-78265ED2B02B}"/>
              </a:ext>
            </a:extLst>
          </p:cNvPr>
          <p:cNvPicPr>
            <a:picLocks noChangeAspect="1"/>
          </p:cNvPicPr>
          <p:nvPr/>
        </p:nvPicPr>
        <p:blipFill rotWithShape="1">
          <a:blip r:embed="rId5"/>
          <a:srcRect l="24904" t="-177" r="-1" b="177"/>
          <a:stretch/>
        </p:blipFill>
        <p:spPr>
          <a:xfrm>
            <a:off x="909828" y="1974687"/>
            <a:ext cx="9288369" cy="3432308"/>
          </a:xfrm>
          <a:prstGeom prst="rect">
            <a:avLst/>
          </a:prstGeom>
          <a:noFill/>
        </p:spPr>
      </p:pic>
    </p:spTree>
    <p:extLst>
      <p:ext uri="{BB962C8B-B14F-4D97-AF65-F5344CB8AC3E}">
        <p14:creationId xmlns:p14="http://schemas.microsoft.com/office/powerpoint/2010/main" val="365138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38B414-DF5F-DEFA-9FE5-E0D3EDF09E49}"/>
              </a:ext>
            </a:extLst>
          </p:cNvPr>
          <p:cNvSpPr>
            <a:spLocks noGrp="1"/>
          </p:cNvSpPr>
          <p:nvPr>
            <p:ph type="title"/>
          </p:nvPr>
        </p:nvSpPr>
        <p:spPr>
          <a:xfrm>
            <a:off x="548639" y="761541"/>
            <a:ext cx="10907119" cy="735292"/>
          </a:xfrm>
        </p:spPr>
        <p:txBody>
          <a:bodyPr>
            <a:normAutofit/>
          </a:bodyPr>
          <a:lstStyle/>
          <a:p>
            <a:r>
              <a:rPr lang="en-US" sz="4000" dirty="0">
                <a:solidFill>
                  <a:schemeClr val="tx2">
                    <a:lumMod val="90000"/>
                    <a:lumOff val="10000"/>
                  </a:schemeClr>
                </a:solidFill>
              </a:rPr>
              <a:t>2024 Workforce Survey</a:t>
            </a:r>
          </a:p>
        </p:txBody>
      </p:sp>
      <p:graphicFrame>
        <p:nvGraphicFramePr>
          <p:cNvPr id="12" name="Content Placeholder 2">
            <a:extLst>
              <a:ext uri="{FF2B5EF4-FFF2-40B4-BE49-F238E27FC236}">
                <a16:creationId xmlns:a16="http://schemas.microsoft.com/office/drawing/2014/main" id="{2AD9221B-9C22-6835-0A15-BD02024FB1C9}"/>
              </a:ext>
            </a:extLst>
          </p:cNvPr>
          <p:cNvGraphicFramePr>
            <a:graphicFrameLocks noGrp="1"/>
          </p:cNvGraphicFramePr>
          <p:nvPr>
            <p:ph idx="1"/>
            <p:extLst>
              <p:ext uri="{D42A27DB-BD31-4B8C-83A1-F6EECF244321}">
                <p14:modId xmlns:p14="http://schemas.microsoft.com/office/powerpoint/2010/main" val="1994855382"/>
              </p:ext>
            </p:extLst>
          </p:nvPr>
        </p:nvGraphicFramePr>
        <p:xfrm>
          <a:off x="548638" y="1842734"/>
          <a:ext cx="10907120" cy="330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3">
            <a:extLst>
              <a:ext uri="{FF2B5EF4-FFF2-40B4-BE49-F238E27FC236}">
                <a16:creationId xmlns:a16="http://schemas.microsoft.com/office/drawing/2014/main" id="{CC9D64A4-A3EC-46E8-59B8-CEE51FE608B2}"/>
              </a:ext>
            </a:extLst>
          </p:cNvPr>
          <p:cNvSpPr txBox="1">
            <a:spLocks/>
          </p:cNvSpPr>
          <p:nvPr/>
        </p:nvSpPr>
        <p:spPr>
          <a:xfrm>
            <a:off x="548638" y="5497450"/>
            <a:ext cx="8318036" cy="367645"/>
          </a:xfrm>
          <a:prstGeom prst="rect">
            <a:avLst/>
          </a:prstGeom>
        </p:spPr>
        <p:txBody>
          <a:bodyPr>
            <a:normAutofit/>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Source: </a:t>
            </a:r>
            <a:r>
              <a:rPr kumimoji="0" lang="en-US" sz="1200" b="0" i="0" u="none" strike="noStrike" kern="1200" cap="none" spc="0" normalizeH="0" baseline="0" noProof="0" dirty="0">
                <a:ln>
                  <a:noFill/>
                </a:ln>
                <a:solidFill>
                  <a:srgbClr val="000000"/>
                </a:solidFill>
                <a:effectLst/>
                <a:uLnTx/>
                <a:uFillTx/>
                <a:latin typeface="Avenir Next LT Pro"/>
                <a:ea typeface="+mn-ea"/>
                <a:cs typeface="+mn-cs"/>
                <a:hlinkClick r:id="rId8"/>
              </a:rPr>
              <a:t>State and Local Government Workforce Survey Report, 2024</a:t>
            </a:r>
            <a:r>
              <a:rPr kumimoji="0" lang="en-US" sz="1200" b="0" i="0" u="none" strike="noStrike" kern="1200" cap="none" spc="0" normalizeH="0" baseline="0" noProof="0" dirty="0">
                <a:ln>
                  <a:noFill/>
                </a:ln>
                <a:solidFill>
                  <a:srgbClr val="000000"/>
                </a:solidFill>
                <a:effectLst/>
                <a:uLnTx/>
                <a:uFillTx/>
                <a:latin typeface="Avenir Next LT Pro"/>
                <a:ea typeface="+mn-ea"/>
                <a:cs typeface="+mn-cs"/>
              </a:rPr>
              <a:t> </a:t>
            </a:r>
            <a:r>
              <a:rPr lang="en-US" sz="1200" dirty="0"/>
              <a:t>– MSRI 2024</a:t>
            </a:r>
          </a:p>
        </p:txBody>
      </p:sp>
      <p:pic>
        <p:nvPicPr>
          <p:cNvPr id="2" name="Picture 1" descr="A cover of a report&#10;&#10;Description automatically generated">
            <a:extLst>
              <a:ext uri="{FF2B5EF4-FFF2-40B4-BE49-F238E27FC236}">
                <a16:creationId xmlns:a16="http://schemas.microsoft.com/office/drawing/2014/main" id="{6E3249BB-61A0-9D7B-A816-F55E51A20726}"/>
              </a:ext>
            </a:extLst>
          </p:cNvPr>
          <p:cNvPicPr>
            <a:picLocks noChangeAspect="1"/>
          </p:cNvPicPr>
          <p:nvPr/>
        </p:nvPicPr>
        <p:blipFill>
          <a:blip r:embed="rId9"/>
          <a:stretch>
            <a:fillRect/>
          </a:stretch>
        </p:blipFill>
        <p:spPr>
          <a:xfrm>
            <a:off x="10073013" y="247715"/>
            <a:ext cx="1382745" cy="1762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472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Mentoring and Succession Planning</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	Mentoring					Succession Planning</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93124"/>
            <a:ext cx="8537300" cy="598394"/>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p>
          <a:p>
            <a:pPr marL="91440" marR="0" lvl="0" indent="0" algn="l" defTabSz="914400" rtl="0" eaLnBrk="1" fontAlgn="auto" latinLnBrk="0" hangingPunct="1">
              <a:lnSpc>
                <a:spcPct val="90000"/>
              </a:lnSpc>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ea typeface="+mn-ea"/>
                <a:cs typeface="+mn-cs"/>
                <a:hlinkClick r:id="rId4"/>
              </a:rPr>
              <a:t> 2024</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5"/>
              </a:rPr>
              <a:t>,</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91440" marR="0" lvl="0" indent="0" algn="l" defTabSz="914400" rtl="0" eaLnBrk="1" fontAlgn="auto" latinLnBrk="0" hangingPunct="1">
              <a:lnSpc>
                <a:spcPct val="90000"/>
              </a:lnSpc>
              <a:spcAft>
                <a:spcPts val="0"/>
              </a:spcAft>
              <a:buClrTx/>
              <a:buSzTx/>
              <a:buFont typeface="Wingdings" pitchFamily="2" charset="2"/>
              <a:buNone/>
              <a:tabLst/>
              <a:defRPr/>
            </a:pPr>
            <a:r>
              <a:rPr lang="en-US" sz="1200" dirty="0">
                <a:latin typeface="Aptos" panose="020B0004020202020204" pitchFamily="34" charset="0"/>
                <a:hlinkClick r:id="rId4"/>
              </a:rPr>
              <a:t>State and Local Government Workforce Survey Report, 2024</a:t>
            </a:r>
            <a:r>
              <a:rPr lang="en-US" sz="1200" dirty="0">
                <a:latin typeface="Aptos" panose="020B0004020202020204" pitchFamily="34" charset="0"/>
              </a:rPr>
              <a:t>, </a:t>
            </a:r>
            <a:r>
              <a:rPr kumimoji="0" lang="en-US" sz="1200" b="0" i="0" u="none" strike="noStrike" kern="1200" cap="none" spc="0" normalizeH="0" baseline="0" noProof="0" dirty="0">
                <a:ln>
                  <a:noFill/>
                </a:ln>
                <a:solidFill>
                  <a:prstClr val="white"/>
                </a:solidFill>
                <a:effectLst/>
                <a:uLnTx/>
                <a:uFillTx/>
                <a:latin typeface="Aptos" panose="020B0004020202020204" pitchFamily="34" charset="0"/>
              </a:rPr>
              <a:t> </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rPr>
              <a:t>– </a:t>
            </a:r>
            <a:r>
              <a:rPr lang="en-US" sz="1200" dirty="0">
                <a:solidFill>
                  <a:prstClr val="black"/>
                </a:solidFill>
                <a:latin typeface="Aptos" panose="020B0004020202020204" pitchFamily="34" charset="0"/>
              </a:rPr>
              <a:t>Mission</a:t>
            </a:r>
            <a:r>
              <a:rPr kumimoji="0" lang="en-US" sz="1200" b="0" i="0" u="none" strike="noStrike" kern="1200" cap="none" spc="0" normalizeH="0" baseline="0" noProof="0" dirty="0">
                <a:ln>
                  <a:noFill/>
                </a:ln>
                <a:solidFill>
                  <a:prstClr val="black"/>
                </a:solidFill>
                <a:effectLst/>
                <a:uLnTx/>
                <a:uFillTx/>
                <a:latin typeface="Aptos" panose="020B0004020202020204" pitchFamily="34" charset="0"/>
              </a:rPr>
              <a:t>Square Research Institute</a:t>
            </a: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8" name="Content Placeholder 10">
            <a:extLst>
              <a:ext uri="{FF2B5EF4-FFF2-40B4-BE49-F238E27FC236}">
                <a16:creationId xmlns:a16="http://schemas.microsoft.com/office/drawing/2014/main" id="{35EFA1EB-A549-7CB4-91E8-57AFB7582811}"/>
              </a:ext>
            </a:extLst>
          </p:cNvPr>
          <p:cNvPicPr>
            <a:picLocks noChangeAspect="1"/>
          </p:cNvPicPr>
          <p:nvPr/>
        </p:nvPicPr>
        <p:blipFill rotWithShape="1">
          <a:blip r:embed="rId6">
            <a:extLst>
              <a:ext uri="{28A0092B-C50C-407E-A947-70E740481C1C}">
                <a14:useLocalDpi xmlns:a14="http://schemas.microsoft.com/office/drawing/2010/main" val="0"/>
              </a:ext>
            </a:extLst>
          </a:blip>
          <a:srcRect l="-167" t="-138" r="-83" b="8779"/>
          <a:stretch/>
        </p:blipFill>
        <p:spPr>
          <a:xfrm>
            <a:off x="6204639" y="2103121"/>
            <a:ext cx="3936211" cy="3169118"/>
          </a:xfrm>
          <a:prstGeom prst="rect">
            <a:avLst/>
          </a:prstGeom>
        </p:spPr>
      </p:pic>
      <p:pic>
        <p:nvPicPr>
          <p:cNvPr id="9" name="Picture 8">
            <a:extLst>
              <a:ext uri="{FF2B5EF4-FFF2-40B4-BE49-F238E27FC236}">
                <a16:creationId xmlns:a16="http://schemas.microsoft.com/office/drawing/2014/main" id="{9720F3F6-7F94-0F2E-0245-7B1E8EBA530A}"/>
              </a:ext>
            </a:extLst>
          </p:cNvPr>
          <p:cNvPicPr>
            <a:picLocks noChangeAspect="1"/>
          </p:cNvPicPr>
          <p:nvPr/>
        </p:nvPicPr>
        <p:blipFill>
          <a:blip r:embed="rId7"/>
          <a:stretch>
            <a:fillRect/>
          </a:stretch>
        </p:blipFill>
        <p:spPr>
          <a:xfrm>
            <a:off x="909829" y="2120991"/>
            <a:ext cx="4529146" cy="3169118"/>
          </a:xfrm>
          <a:prstGeom prst="rect">
            <a:avLst/>
          </a:prstGeom>
        </p:spPr>
      </p:pic>
      <p:sp>
        <p:nvSpPr>
          <p:cNvPr id="10" name="Text Placeholder 6">
            <a:extLst>
              <a:ext uri="{FF2B5EF4-FFF2-40B4-BE49-F238E27FC236}">
                <a16:creationId xmlns:a16="http://schemas.microsoft.com/office/drawing/2014/main" id="{B12A9D77-6A3F-0F1B-97A5-7B371F71C047}"/>
              </a:ext>
            </a:extLst>
          </p:cNvPr>
          <p:cNvSpPr txBox="1">
            <a:spLocks/>
          </p:cNvSpPr>
          <p:nvPr/>
        </p:nvSpPr>
        <p:spPr>
          <a:xfrm>
            <a:off x="8470127" y="2143938"/>
            <a:ext cx="1917726" cy="1455653"/>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32% </a:t>
            </a:r>
            <a:r>
              <a:rPr lang="en-US" sz="1800" dirty="0"/>
              <a:t>have or are developing a process for </a:t>
            </a:r>
            <a:r>
              <a:rPr lang="en-US" sz="1800" b="1" dirty="0"/>
              <a:t>succession</a:t>
            </a:r>
            <a:r>
              <a:rPr lang="en-US" sz="1800" dirty="0"/>
              <a:t> </a:t>
            </a:r>
            <a:r>
              <a:rPr lang="en-US" sz="1800" b="1" dirty="0"/>
              <a:t>planning</a:t>
            </a:r>
          </a:p>
          <a:p>
            <a:endParaRPr lang="en-US" dirty="0"/>
          </a:p>
        </p:txBody>
      </p:sp>
      <p:sp>
        <p:nvSpPr>
          <p:cNvPr id="11" name="Rectangle 10">
            <a:extLst>
              <a:ext uri="{FF2B5EF4-FFF2-40B4-BE49-F238E27FC236}">
                <a16:creationId xmlns:a16="http://schemas.microsoft.com/office/drawing/2014/main" id="{3B9ED416-043F-8606-17A7-EA3FA5390A7D}"/>
              </a:ext>
            </a:extLst>
          </p:cNvPr>
          <p:cNvSpPr/>
          <p:nvPr/>
        </p:nvSpPr>
        <p:spPr>
          <a:xfrm>
            <a:off x="1024564" y="2163786"/>
            <a:ext cx="3882934" cy="873981"/>
          </a:xfrm>
          <a:prstGeom prst="rect">
            <a:avLst/>
          </a:prstGeom>
          <a:solidFill>
            <a:srgbClr val="F2F2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b="1" dirty="0">
                <a:solidFill>
                  <a:schemeClr val="tx1"/>
                </a:solidFill>
              </a:rPr>
              <a:t>81% </a:t>
            </a:r>
            <a:r>
              <a:rPr lang="en-US" dirty="0">
                <a:solidFill>
                  <a:schemeClr val="tx1"/>
                </a:solidFill>
              </a:rPr>
              <a:t>of those not mentioning a mentor </a:t>
            </a:r>
            <a:r>
              <a:rPr lang="en-US" b="1" dirty="0">
                <a:solidFill>
                  <a:schemeClr val="tx1"/>
                </a:solidFill>
              </a:rPr>
              <a:t>wish they had a mentor at work </a:t>
            </a:r>
            <a:r>
              <a:rPr lang="en-US" dirty="0">
                <a:solidFill>
                  <a:schemeClr val="tx1"/>
                </a:solidFill>
              </a:rPr>
              <a:t>who could give them advice</a:t>
            </a:r>
          </a:p>
        </p:txBody>
      </p:sp>
    </p:spTree>
    <p:extLst>
      <p:ext uri="{BB962C8B-B14F-4D97-AF65-F5344CB8AC3E}">
        <p14:creationId xmlns:p14="http://schemas.microsoft.com/office/powerpoint/2010/main" val="316407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Talk Openly (debt is not an off-limits topic)</a:t>
            </a:r>
          </a:p>
        </p:txBody>
      </p:sp>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p:txBody>
          <a:bodyPr/>
          <a:lstStyle/>
          <a:p>
            <a:r>
              <a:rPr lang="en-US" dirty="0"/>
              <a:t>Student loan debt and its ripple effects</a:t>
            </a:r>
          </a:p>
        </p:txBody>
      </p:sp>
    </p:spTree>
    <p:extLst>
      <p:ext uri="{BB962C8B-B14F-4D97-AF65-F5344CB8AC3E}">
        <p14:creationId xmlns:p14="http://schemas.microsoft.com/office/powerpoint/2010/main" val="68841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38B414-DF5F-DEFA-9FE5-E0D3EDF09E49}"/>
              </a:ext>
            </a:extLst>
          </p:cNvPr>
          <p:cNvSpPr>
            <a:spLocks noGrp="1"/>
          </p:cNvSpPr>
          <p:nvPr>
            <p:ph type="title"/>
          </p:nvPr>
        </p:nvSpPr>
        <p:spPr>
          <a:xfrm>
            <a:off x="548639" y="761541"/>
            <a:ext cx="10907119" cy="735292"/>
          </a:xfrm>
        </p:spPr>
        <p:txBody>
          <a:bodyPr>
            <a:normAutofit/>
          </a:bodyPr>
          <a:lstStyle/>
          <a:p>
            <a:r>
              <a:rPr lang="en-US" sz="4000" dirty="0">
                <a:solidFill>
                  <a:schemeClr val="tx2">
                    <a:lumMod val="90000"/>
                    <a:lumOff val="10000"/>
                  </a:schemeClr>
                </a:solidFill>
              </a:rPr>
              <a:t>The 2024 Student Loan Debt Survey</a:t>
            </a:r>
          </a:p>
        </p:txBody>
      </p:sp>
      <p:graphicFrame>
        <p:nvGraphicFramePr>
          <p:cNvPr id="12" name="Content Placeholder 2">
            <a:extLst>
              <a:ext uri="{FF2B5EF4-FFF2-40B4-BE49-F238E27FC236}">
                <a16:creationId xmlns:a16="http://schemas.microsoft.com/office/drawing/2014/main" id="{2AD9221B-9C22-6835-0A15-BD02024FB1C9}"/>
              </a:ext>
            </a:extLst>
          </p:cNvPr>
          <p:cNvGraphicFramePr>
            <a:graphicFrameLocks noGrp="1"/>
          </p:cNvGraphicFramePr>
          <p:nvPr>
            <p:ph idx="1"/>
            <p:extLst>
              <p:ext uri="{D42A27DB-BD31-4B8C-83A1-F6EECF244321}">
                <p14:modId xmlns:p14="http://schemas.microsoft.com/office/powerpoint/2010/main" val="1941237704"/>
              </p:ext>
            </p:extLst>
          </p:nvPr>
        </p:nvGraphicFramePr>
        <p:xfrm>
          <a:off x="548638" y="1842734"/>
          <a:ext cx="10907120" cy="330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8BA7C2D6-4CCE-9EBF-9388-C7ACB577FF1C}"/>
              </a:ext>
            </a:extLst>
          </p:cNvPr>
          <p:cNvPicPr>
            <a:picLocks noChangeAspect="1"/>
          </p:cNvPicPr>
          <p:nvPr/>
        </p:nvPicPr>
        <p:blipFill>
          <a:blip r:embed="rId8"/>
          <a:srcRect/>
          <a:stretch/>
        </p:blipFill>
        <p:spPr>
          <a:xfrm>
            <a:off x="10381838" y="395047"/>
            <a:ext cx="1323011" cy="1411353"/>
          </a:xfrm>
          <a:prstGeom prst="rect">
            <a:avLst/>
          </a:prstGeom>
          <a:ln>
            <a:noFill/>
          </a:ln>
          <a:effectLst>
            <a:outerShdw blurRad="292100" dist="139700" dir="2700000" algn="tl" rotWithShape="0">
              <a:srgbClr val="333333">
                <a:alpha val="65000"/>
              </a:srgbClr>
            </a:outerShdw>
          </a:effectLst>
        </p:spPr>
      </p:pic>
      <p:sp>
        <p:nvSpPr>
          <p:cNvPr id="2" name="Text Placeholder 11">
            <a:extLst>
              <a:ext uri="{FF2B5EF4-FFF2-40B4-BE49-F238E27FC236}">
                <a16:creationId xmlns:a16="http://schemas.microsoft.com/office/drawing/2014/main" id="{B7FD05DB-ACB6-C448-D1BD-D4BED3BFA38D}"/>
              </a:ext>
            </a:extLst>
          </p:cNvPr>
          <p:cNvSpPr txBox="1">
            <a:spLocks/>
          </p:cNvSpPr>
          <p:nvPr/>
        </p:nvSpPr>
        <p:spPr>
          <a:xfrm>
            <a:off x="548639" y="5373378"/>
            <a:ext cx="10907120" cy="637458"/>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9"/>
              </a:rPr>
              <a:t>The Ripple Effect of Student Debt: Shaping Careers, Financial Choices, and Well-Being in Public and Private Sectors,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2025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37064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Student Loan Debt and Work Morale</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399" y="1607419"/>
            <a:ext cx="10676965" cy="2971800"/>
          </a:xfrm>
        </p:spPr>
        <p:txBody>
          <a:bodyPr/>
          <a:lstStyle/>
          <a:p>
            <a:r>
              <a:rPr lang="en-US" dirty="0"/>
              <a:t>Percentage of employees reporting negative work morale by student debt status and sector</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9177618" cy="637458"/>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The Ripple Effect of Student Debt: Shaping Careers, Financial Choices, and Well-Being in Public and Private Sectors,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2025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2317C9FF-2571-85F1-2AFE-8598BEFAC51D}"/>
              </a:ext>
            </a:extLst>
          </p:cNvPr>
          <p:cNvPicPr>
            <a:picLocks noChangeAspect="1"/>
          </p:cNvPicPr>
          <p:nvPr/>
        </p:nvPicPr>
        <p:blipFill>
          <a:blip r:embed="rId4"/>
          <a:stretch>
            <a:fillRect/>
          </a:stretch>
        </p:blipFill>
        <p:spPr>
          <a:xfrm>
            <a:off x="1047045" y="2239570"/>
            <a:ext cx="10097909" cy="2943636"/>
          </a:xfrm>
          <a:prstGeom prst="rect">
            <a:avLst/>
          </a:prstGeom>
        </p:spPr>
      </p:pic>
    </p:spTree>
    <p:extLst>
      <p:ext uri="{BB962C8B-B14F-4D97-AF65-F5344CB8AC3E}">
        <p14:creationId xmlns:p14="http://schemas.microsoft.com/office/powerpoint/2010/main" val="240499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Student Loan Debt and Job Tenure</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399" y="1607419"/>
            <a:ext cx="10676965" cy="2971800"/>
          </a:xfrm>
        </p:spPr>
        <p:txBody>
          <a:bodyPr/>
          <a:lstStyle/>
          <a:p>
            <a:r>
              <a:rPr lang="en-US" dirty="0"/>
              <a:t>Would like to stay with their current employer, by student debt status and sector</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9177618" cy="637458"/>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The Ripple Effect of Student Debt: Shaping Careers, Financial Choices, and Well-Being in Public and Private Sectors,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2025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AF43BD7A-290C-63D5-20BB-53D930D5D334}"/>
              </a:ext>
            </a:extLst>
          </p:cNvPr>
          <p:cNvPicPr>
            <a:picLocks noChangeAspect="1"/>
          </p:cNvPicPr>
          <p:nvPr/>
        </p:nvPicPr>
        <p:blipFill>
          <a:blip r:embed="rId4"/>
          <a:stretch>
            <a:fillRect/>
          </a:stretch>
        </p:blipFill>
        <p:spPr>
          <a:xfrm>
            <a:off x="914398" y="2198595"/>
            <a:ext cx="10253378" cy="2870946"/>
          </a:xfrm>
          <a:prstGeom prst="rect">
            <a:avLst/>
          </a:prstGeom>
        </p:spPr>
      </p:pic>
    </p:spTree>
    <p:extLst>
      <p:ext uri="{BB962C8B-B14F-4D97-AF65-F5344CB8AC3E}">
        <p14:creationId xmlns:p14="http://schemas.microsoft.com/office/powerpoint/2010/main" val="410325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Aspects of What Your Employees Care About</a:t>
            </a:r>
            <a:endParaRPr lang="en-US" dirty="0"/>
          </a:p>
        </p:txBody>
      </p:sp>
      <p:graphicFrame>
        <p:nvGraphicFramePr>
          <p:cNvPr id="6" name="Content Placeholder 1">
            <a:extLst>
              <a:ext uri="{FF2B5EF4-FFF2-40B4-BE49-F238E27FC236}">
                <a16:creationId xmlns:a16="http://schemas.microsoft.com/office/drawing/2014/main" id="{0061C4FF-0152-841C-759A-0D3039ACBD8F}"/>
              </a:ext>
            </a:extLst>
          </p:cNvPr>
          <p:cNvGraphicFramePr>
            <a:graphicFrameLocks/>
          </p:cNvGraphicFramePr>
          <p:nvPr>
            <p:extLst>
              <p:ext uri="{D42A27DB-BD31-4B8C-83A1-F6EECF244321}">
                <p14:modId xmlns:p14="http://schemas.microsoft.com/office/powerpoint/2010/main" val="1142064"/>
              </p:ext>
            </p:extLst>
          </p:nvPr>
        </p:nvGraphicFramePr>
        <p:xfrm>
          <a:off x="1223783" y="1804787"/>
          <a:ext cx="9068373" cy="3702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2397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a:xfrm>
            <a:off x="914400" y="914400"/>
            <a:ext cx="10676964" cy="1188720"/>
          </a:xfrm>
        </p:spPr>
        <p:txBody>
          <a:bodyPr anchor="t"/>
          <a:lstStyle/>
          <a:p>
            <a:r>
              <a:rPr lang="en-US" b="1" dirty="0"/>
              <a:t>Student Loan Debt and Financial Planning Horizon</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399" y="1566949"/>
            <a:ext cx="10676965" cy="2971800"/>
          </a:xfrm>
        </p:spPr>
        <p:txBody>
          <a:bodyPr/>
          <a:lstStyle/>
          <a:p>
            <a:r>
              <a:rPr lang="en-US" dirty="0"/>
              <a:t>Student debt’s impact on financial planning horizon</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793179" y="5413177"/>
            <a:ext cx="10919404" cy="618565"/>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The Ripple Effect of Student Debt: Shaping Careers, Financial Choices, and Well-Being in Public and Private Sectors,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2025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E453DCAD-1B0C-1151-9839-993262D16553}"/>
              </a:ext>
            </a:extLst>
          </p:cNvPr>
          <p:cNvPicPr>
            <a:picLocks noChangeAspect="1"/>
          </p:cNvPicPr>
          <p:nvPr/>
        </p:nvPicPr>
        <p:blipFill>
          <a:blip r:embed="rId4"/>
          <a:stretch>
            <a:fillRect/>
          </a:stretch>
        </p:blipFill>
        <p:spPr>
          <a:xfrm>
            <a:off x="914398" y="1954839"/>
            <a:ext cx="7963595" cy="3631314"/>
          </a:xfrm>
          <a:prstGeom prst="rect">
            <a:avLst/>
          </a:prstGeom>
        </p:spPr>
      </p:pic>
    </p:spTree>
    <p:extLst>
      <p:ext uri="{BB962C8B-B14F-4D97-AF65-F5344CB8AC3E}">
        <p14:creationId xmlns:p14="http://schemas.microsoft.com/office/powerpoint/2010/main" val="1155989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Student Loan Debt and Savings Adequacy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399" y="1607419"/>
            <a:ext cx="10676965" cy="2971800"/>
          </a:xfrm>
        </p:spPr>
        <p:txBody>
          <a:bodyPr/>
          <a:lstStyle/>
          <a:p>
            <a:r>
              <a:rPr lang="en-US" dirty="0"/>
              <a:t>Reasons for perceived retirement savings inadequacy among public sector employees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399" y="5406995"/>
            <a:ext cx="11134165" cy="610564"/>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The Ripple Effect of Student Debt: Shaping Careers, Financial Choices, and Well-Being in Public and Private Sectors,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2025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060BA09A-F53A-3251-7236-FE76BF750B32}"/>
              </a:ext>
            </a:extLst>
          </p:cNvPr>
          <p:cNvPicPr>
            <a:picLocks noChangeAspect="1"/>
          </p:cNvPicPr>
          <p:nvPr/>
        </p:nvPicPr>
        <p:blipFill>
          <a:blip r:embed="rId4"/>
          <a:stretch>
            <a:fillRect/>
          </a:stretch>
        </p:blipFill>
        <p:spPr>
          <a:xfrm>
            <a:off x="914398" y="1943099"/>
            <a:ext cx="8991184" cy="3644154"/>
          </a:xfrm>
          <a:prstGeom prst="rect">
            <a:avLst/>
          </a:prstGeom>
        </p:spPr>
      </p:pic>
    </p:spTree>
    <p:extLst>
      <p:ext uri="{BB962C8B-B14F-4D97-AF65-F5344CB8AC3E}">
        <p14:creationId xmlns:p14="http://schemas.microsoft.com/office/powerpoint/2010/main" val="3556365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Student Loan Debt and Employer Perceptio</a:t>
            </a:r>
            <a:r>
              <a:rPr lang="en-US" dirty="0"/>
              <a:t>n</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399" y="1607419"/>
            <a:ext cx="10676965" cy="2971800"/>
          </a:xfrm>
        </p:spPr>
        <p:txBody>
          <a:bodyPr/>
          <a:lstStyle/>
          <a:p>
            <a:r>
              <a:rPr lang="en-US" dirty="0"/>
              <a:t>If you had to guess, what type of employer do you think is more generous with their employees when it comes to helping with student loan debt?</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9177618" cy="637458"/>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Student Debt Impacts on Public and Private Sector Employees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9" name="Picture 8">
            <a:extLst>
              <a:ext uri="{FF2B5EF4-FFF2-40B4-BE49-F238E27FC236}">
                <a16:creationId xmlns:a16="http://schemas.microsoft.com/office/drawing/2014/main" id="{9DC95A92-7C4F-63B6-3585-801CB5182602}"/>
              </a:ext>
            </a:extLst>
          </p:cNvPr>
          <p:cNvPicPr>
            <a:picLocks noChangeAspect="1"/>
          </p:cNvPicPr>
          <p:nvPr/>
        </p:nvPicPr>
        <p:blipFill>
          <a:blip r:embed="rId5"/>
          <a:srcRect/>
          <a:stretch/>
        </p:blipFill>
        <p:spPr>
          <a:xfrm>
            <a:off x="914398" y="2373544"/>
            <a:ext cx="8680552" cy="3171093"/>
          </a:xfrm>
          <a:prstGeom prst="rect">
            <a:avLst/>
          </a:prstGeom>
        </p:spPr>
      </p:pic>
      <p:pic>
        <p:nvPicPr>
          <p:cNvPr id="7" name="Picture 6">
            <a:extLst>
              <a:ext uri="{FF2B5EF4-FFF2-40B4-BE49-F238E27FC236}">
                <a16:creationId xmlns:a16="http://schemas.microsoft.com/office/drawing/2014/main" id="{FFDFECEE-846A-8D02-6F61-7797760408A5}"/>
              </a:ext>
            </a:extLst>
          </p:cNvPr>
          <p:cNvPicPr>
            <a:picLocks noChangeAspect="1"/>
          </p:cNvPicPr>
          <p:nvPr/>
        </p:nvPicPr>
        <p:blipFill>
          <a:blip r:embed="rId6"/>
          <a:stretch>
            <a:fillRect/>
          </a:stretch>
        </p:blipFill>
        <p:spPr>
          <a:xfrm>
            <a:off x="8673353" y="3845080"/>
            <a:ext cx="2918012" cy="18196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81342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Retirement Benefits and Decisions</a:t>
            </a:r>
          </a:p>
        </p:txBody>
      </p:sp>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p:txBody>
          <a:bodyPr/>
          <a:lstStyle/>
          <a:p>
            <a:r>
              <a:rPr lang="en-US" dirty="0"/>
              <a:t>Understanding, participation and employee expectations </a:t>
            </a:r>
          </a:p>
        </p:txBody>
      </p:sp>
    </p:spTree>
    <p:extLst>
      <p:ext uri="{BB962C8B-B14F-4D97-AF65-F5344CB8AC3E}">
        <p14:creationId xmlns:p14="http://schemas.microsoft.com/office/powerpoint/2010/main" val="2148702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38B414-DF5F-DEFA-9FE5-E0D3EDF09E49}"/>
              </a:ext>
            </a:extLst>
          </p:cNvPr>
          <p:cNvSpPr>
            <a:spLocks noGrp="1"/>
          </p:cNvSpPr>
          <p:nvPr>
            <p:ph type="title"/>
          </p:nvPr>
        </p:nvSpPr>
        <p:spPr>
          <a:xfrm>
            <a:off x="548639" y="761541"/>
            <a:ext cx="10907119" cy="735292"/>
          </a:xfrm>
        </p:spPr>
        <p:txBody>
          <a:bodyPr>
            <a:normAutofit/>
          </a:bodyPr>
          <a:lstStyle/>
          <a:p>
            <a:r>
              <a:rPr lang="en-US" sz="4000" dirty="0">
                <a:solidFill>
                  <a:schemeClr val="tx2">
                    <a:lumMod val="90000"/>
                    <a:lumOff val="10000"/>
                  </a:schemeClr>
                </a:solidFill>
              </a:rPr>
              <a:t>The 2024 Retirement Security Survey</a:t>
            </a:r>
          </a:p>
        </p:txBody>
      </p:sp>
      <p:graphicFrame>
        <p:nvGraphicFramePr>
          <p:cNvPr id="12" name="Content Placeholder 2">
            <a:extLst>
              <a:ext uri="{FF2B5EF4-FFF2-40B4-BE49-F238E27FC236}">
                <a16:creationId xmlns:a16="http://schemas.microsoft.com/office/drawing/2014/main" id="{2AD9221B-9C22-6835-0A15-BD02024FB1C9}"/>
              </a:ext>
            </a:extLst>
          </p:cNvPr>
          <p:cNvGraphicFramePr>
            <a:graphicFrameLocks noGrp="1"/>
          </p:cNvGraphicFramePr>
          <p:nvPr>
            <p:ph idx="1"/>
            <p:extLst>
              <p:ext uri="{D42A27DB-BD31-4B8C-83A1-F6EECF244321}">
                <p14:modId xmlns:p14="http://schemas.microsoft.com/office/powerpoint/2010/main" val="3248506079"/>
              </p:ext>
            </p:extLst>
          </p:nvPr>
        </p:nvGraphicFramePr>
        <p:xfrm>
          <a:off x="548638" y="1842734"/>
          <a:ext cx="10907120" cy="3308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3">
            <a:extLst>
              <a:ext uri="{FF2B5EF4-FFF2-40B4-BE49-F238E27FC236}">
                <a16:creationId xmlns:a16="http://schemas.microsoft.com/office/drawing/2014/main" id="{CC9D64A4-A3EC-46E8-59B8-CEE51FE608B2}"/>
              </a:ext>
            </a:extLst>
          </p:cNvPr>
          <p:cNvSpPr txBox="1">
            <a:spLocks/>
          </p:cNvSpPr>
          <p:nvPr/>
        </p:nvSpPr>
        <p:spPr>
          <a:xfrm>
            <a:off x="548638" y="5497450"/>
            <a:ext cx="8318036" cy="367645"/>
          </a:xfrm>
          <a:prstGeom prst="rect">
            <a:avLst/>
          </a:prstGeom>
        </p:spPr>
        <p:txBody>
          <a:bodyPr>
            <a:normAutofit/>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7"/>
              </a:rPr>
              <a:t>Infographic: Public Service Employees' Financial and Retirement Security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p:txBody>
      </p:sp>
      <p:pic>
        <p:nvPicPr>
          <p:cNvPr id="14" name="Picture 13">
            <a:extLst>
              <a:ext uri="{FF2B5EF4-FFF2-40B4-BE49-F238E27FC236}">
                <a16:creationId xmlns:a16="http://schemas.microsoft.com/office/drawing/2014/main" id="{8BA7C2D6-4CCE-9EBF-9388-C7ACB577FF1C}"/>
              </a:ext>
            </a:extLst>
          </p:cNvPr>
          <p:cNvPicPr>
            <a:picLocks noChangeAspect="1"/>
          </p:cNvPicPr>
          <p:nvPr/>
        </p:nvPicPr>
        <p:blipFill>
          <a:blip r:embed="rId8"/>
          <a:srcRect/>
          <a:stretch/>
        </p:blipFill>
        <p:spPr>
          <a:xfrm>
            <a:off x="10436338" y="395047"/>
            <a:ext cx="1214010" cy="14113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723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Security Concerns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The current economic conditions and market volatility make you worry about?</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Infographic: Public Service Employees' Financial and Retirement Security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69908695-45DB-F481-F9D8-B18690452F4E}"/>
              </a:ext>
            </a:extLst>
          </p:cNvPr>
          <p:cNvPicPr>
            <a:picLocks noChangeAspect="1"/>
          </p:cNvPicPr>
          <p:nvPr/>
        </p:nvPicPr>
        <p:blipFill>
          <a:blip r:embed="rId4"/>
          <a:stretch>
            <a:fillRect/>
          </a:stretch>
        </p:blipFill>
        <p:spPr>
          <a:xfrm>
            <a:off x="909827" y="1970095"/>
            <a:ext cx="8274513" cy="3460250"/>
          </a:xfrm>
          <a:prstGeom prst="rect">
            <a:avLst/>
          </a:prstGeom>
        </p:spPr>
      </p:pic>
    </p:spTree>
    <p:extLst>
      <p:ext uri="{BB962C8B-B14F-4D97-AF65-F5344CB8AC3E}">
        <p14:creationId xmlns:p14="http://schemas.microsoft.com/office/powerpoint/2010/main" val="1252040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Benefits Perception</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Are employer-provided retirement benefits sufficient to meet your retirement needs?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637458"/>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Infographic: Public Service Employees' Financial and Retirement Security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86C3CB5E-3F68-2753-DED6-50115228BF4F}"/>
              </a:ext>
            </a:extLst>
          </p:cNvPr>
          <p:cNvPicPr>
            <a:picLocks noChangeAspect="1"/>
          </p:cNvPicPr>
          <p:nvPr/>
        </p:nvPicPr>
        <p:blipFill>
          <a:blip r:embed="rId4"/>
          <a:stretch>
            <a:fillRect/>
          </a:stretch>
        </p:blipFill>
        <p:spPr>
          <a:xfrm>
            <a:off x="909828" y="1993921"/>
            <a:ext cx="9673922" cy="3500023"/>
          </a:xfrm>
          <a:prstGeom prst="rect">
            <a:avLst/>
          </a:prstGeom>
        </p:spPr>
      </p:pic>
    </p:spTree>
    <p:extLst>
      <p:ext uri="{BB962C8B-B14F-4D97-AF65-F5344CB8AC3E}">
        <p14:creationId xmlns:p14="http://schemas.microsoft.com/office/powerpoint/2010/main" val="2930413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and Financial Education</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Financial planning areas you feel you could use more education or information?</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637458"/>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Infographic: Public Service Employees' Financial and Retirement Security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41EA98BA-E129-9BC1-A382-8033B5E9182F}"/>
              </a:ext>
            </a:extLst>
          </p:cNvPr>
          <p:cNvPicPr>
            <a:picLocks noChangeAspect="1"/>
          </p:cNvPicPr>
          <p:nvPr/>
        </p:nvPicPr>
        <p:blipFill>
          <a:blip r:embed="rId4"/>
          <a:stretch>
            <a:fillRect/>
          </a:stretch>
        </p:blipFill>
        <p:spPr>
          <a:xfrm>
            <a:off x="909828" y="2010175"/>
            <a:ext cx="9854939" cy="3543459"/>
          </a:xfrm>
          <a:prstGeom prst="rect">
            <a:avLst/>
          </a:prstGeom>
        </p:spPr>
      </p:pic>
    </p:spTree>
    <p:extLst>
      <p:ext uri="{BB962C8B-B14F-4D97-AF65-F5344CB8AC3E}">
        <p14:creationId xmlns:p14="http://schemas.microsoft.com/office/powerpoint/2010/main" val="4228066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Spending Strategies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What spending strategies you will use for your retirement portfolio or IRA?</a:t>
            </a:r>
          </a:p>
        </p:txBody>
      </p:sp>
      <p:pic>
        <p:nvPicPr>
          <p:cNvPr id="6" name="Picture 5">
            <a:extLst>
              <a:ext uri="{FF2B5EF4-FFF2-40B4-BE49-F238E27FC236}">
                <a16:creationId xmlns:a16="http://schemas.microsoft.com/office/drawing/2014/main" id="{158C1659-DCFE-11AA-135D-9BC64796AD4C}"/>
              </a:ext>
            </a:extLst>
          </p:cNvPr>
          <p:cNvPicPr>
            <a:picLocks noChangeAspect="1"/>
          </p:cNvPicPr>
          <p:nvPr/>
        </p:nvPicPr>
        <p:blipFill>
          <a:blip r:embed="rId3"/>
          <a:stretch>
            <a:fillRect/>
          </a:stretch>
        </p:blipFill>
        <p:spPr>
          <a:xfrm>
            <a:off x="909828" y="2092882"/>
            <a:ext cx="8421057" cy="3323821"/>
          </a:xfrm>
          <a:prstGeom prst="rect">
            <a:avLst/>
          </a:prstGeom>
        </p:spPr>
      </p:pic>
      <p:sp>
        <p:nvSpPr>
          <p:cNvPr id="8" name="Text Placeholder 11">
            <a:extLst>
              <a:ext uri="{FF2B5EF4-FFF2-40B4-BE49-F238E27FC236}">
                <a16:creationId xmlns:a16="http://schemas.microsoft.com/office/drawing/2014/main" id="{804D96A5-5188-F1EC-E07F-48705751B190}"/>
              </a:ext>
            </a:extLst>
          </p:cNvPr>
          <p:cNvSpPr txBox="1">
            <a:spLocks/>
          </p:cNvSpPr>
          <p:nvPr/>
        </p:nvSpPr>
        <p:spPr>
          <a:xfrm>
            <a:off x="914400" y="5406995"/>
            <a:ext cx="9977718" cy="536605"/>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4"/>
              </a:rPr>
              <a:t>Retirement Security Survey: Breakouts by Gender</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236830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Plan Participation in Public Sector</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Current Retirement Plan Participation by Sectors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96DC5BF6-BDF8-EE0E-BA1F-024D8273C401}"/>
              </a:ext>
            </a:extLst>
          </p:cNvPr>
          <p:cNvPicPr>
            <a:picLocks noChangeAspect="1"/>
          </p:cNvPicPr>
          <p:nvPr/>
        </p:nvPicPr>
        <p:blipFill rotWithShape="1">
          <a:blip r:embed="rId5"/>
          <a:srcRect l="22631"/>
          <a:stretch/>
        </p:blipFill>
        <p:spPr>
          <a:xfrm>
            <a:off x="909828" y="2002716"/>
            <a:ext cx="7546701" cy="3336767"/>
          </a:xfrm>
          <a:prstGeom prst="rect">
            <a:avLst/>
          </a:prstGeom>
          <a:noFill/>
        </p:spPr>
      </p:pic>
    </p:spTree>
    <p:extLst>
      <p:ext uri="{BB962C8B-B14F-4D97-AF65-F5344CB8AC3E}">
        <p14:creationId xmlns:p14="http://schemas.microsoft.com/office/powerpoint/2010/main" val="303598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Factors Attract Talents</a:t>
            </a:r>
          </a:p>
        </p:txBody>
      </p:sp>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p:txBody>
          <a:bodyPr/>
          <a:lstStyle/>
          <a:p>
            <a:r>
              <a:rPr lang="en-US" dirty="0"/>
              <a:t>What motivates employees and attract them to work in the public sectors?</a:t>
            </a:r>
          </a:p>
        </p:txBody>
      </p:sp>
    </p:spTree>
    <p:extLst>
      <p:ext uri="{BB962C8B-B14F-4D97-AF65-F5344CB8AC3E}">
        <p14:creationId xmlns:p14="http://schemas.microsoft.com/office/powerpoint/2010/main" val="706042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Benefit Understanding</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How well do you understand retirement benefits?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5" name="Picture 4" descr="A blue and white bar graph&#10;&#10;Description automatically generated">
            <a:extLst>
              <a:ext uri="{FF2B5EF4-FFF2-40B4-BE49-F238E27FC236}">
                <a16:creationId xmlns:a16="http://schemas.microsoft.com/office/drawing/2014/main" id="{CA4C4B2B-8064-39B5-7B52-833504076175}"/>
              </a:ext>
            </a:extLst>
          </p:cNvPr>
          <p:cNvPicPr>
            <a:picLocks noChangeAspect="1"/>
          </p:cNvPicPr>
          <p:nvPr/>
        </p:nvPicPr>
        <p:blipFill rotWithShape="1">
          <a:blip r:embed="rId5"/>
          <a:srcRect l="25296"/>
          <a:stretch/>
        </p:blipFill>
        <p:spPr>
          <a:xfrm>
            <a:off x="909828" y="2023782"/>
            <a:ext cx="7118066" cy="3428089"/>
          </a:xfrm>
          <a:prstGeom prst="rect">
            <a:avLst/>
          </a:prstGeom>
          <a:noFill/>
        </p:spPr>
      </p:pic>
    </p:spTree>
    <p:extLst>
      <p:ext uri="{BB962C8B-B14F-4D97-AF65-F5344CB8AC3E}">
        <p14:creationId xmlns:p14="http://schemas.microsoft.com/office/powerpoint/2010/main" val="62024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Expectation vs. Reality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513283"/>
            <a:ext cx="10204704" cy="436534"/>
          </a:xfrm>
        </p:spPr>
        <p:txBody>
          <a:bodyPr/>
          <a:lstStyle/>
          <a:p>
            <a:r>
              <a:rPr lang="en-US" dirty="0"/>
              <a:t>Distribution of Expected vs. Actual Retirement Age</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1234226" y="5896422"/>
            <a:ext cx="8537300" cy="239210"/>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Retirement Expectations vs. Reality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5" name="Chart 4">
            <a:extLst>
              <a:ext uri="{FF2B5EF4-FFF2-40B4-BE49-F238E27FC236}">
                <a16:creationId xmlns:a16="http://schemas.microsoft.com/office/drawing/2014/main" id="{BC8720D8-82F7-7DF5-F314-A31230AC18AA}"/>
              </a:ext>
            </a:extLst>
          </p:cNvPr>
          <p:cNvGraphicFramePr/>
          <p:nvPr>
            <p:extLst>
              <p:ext uri="{D42A27DB-BD31-4B8C-83A1-F6EECF244321}">
                <p14:modId xmlns:p14="http://schemas.microsoft.com/office/powerpoint/2010/main" val="2471085616"/>
              </p:ext>
            </p:extLst>
          </p:nvPr>
        </p:nvGraphicFramePr>
        <p:xfrm>
          <a:off x="1234226" y="1919871"/>
          <a:ext cx="4592748" cy="35520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DF7EBFD-B49A-83EA-FF9B-1188D8A34099}"/>
              </a:ext>
            </a:extLst>
          </p:cNvPr>
          <p:cNvGraphicFramePr/>
          <p:nvPr>
            <p:extLst>
              <p:ext uri="{D42A27DB-BD31-4B8C-83A1-F6EECF244321}">
                <p14:modId xmlns:p14="http://schemas.microsoft.com/office/powerpoint/2010/main" val="2045162886"/>
              </p:ext>
            </p:extLst>
          </p:nvPr>
        </p:nvGraphicFramePr>
        <p:xfrm>
          <a:off x="6146800" y="1876465"/>
          <a:ext cx="4967731" cy="363883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21BBA66E-E245-0296-8E2A-19998A77377F}"/>
              </a:ext>
            </a:extLst>
          </p:cNvPr>
          <p:cNvSpPr txBox="1"/>
          <p:nvPr/>
        </p:nvSpPr>
        <p:spPr>
          <a:xfrm>
            <a:off x="4247030" y="5497744"/>
            <a:ext cx="609487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000" b="0" i="0" u="none" strike="noStrike" kern="0" cap="none" spc="0" normalizeH="0" baseline="0" noProof="0" dirty="0">
                <a:ln>
                  <a:noFill/>
                </a:ln>
                <a:solidFill>
                  <a:srgbClr val="1F497D"/>
                </a:solidFill>
                <a:effectLst/>
                <a:uLnTx/>
                <a:uFillTx/>
                <a:latin typeface="Avenir Next LT Pro"/>
                <a:ea typeface="+mn-ea"/>
                <a:cs typeface="Arial"/>
              </a:rPr>
              <a:t> For Retired Participants between 50 and 60 Years Old in 1992</a:t>
            </a:r>
            <a:endParaRPr kumimoji="0" lang="en-US" sz="1000" b="0" i="0" u="none" strike="noStrike" kern="1200" cap="none" spc="0" normalizeH="0" baseline="0" noProof="0" dirty="0">
              <a:ln>
                <a:noFill/>
              </a:ln>
              <a:solidFill>
                <a:srgbClr val="1E3765"/>
              </a:solidFill>
              <a:effectLst/>
              <a:uLnTx/>
              <a:uFillTx/>
              <a:latin typeface="Avenir Next LT Pro"/>
              <a:ea typeface="+mn-ea"/>
              <a:cs typeface="+mn-cs"/>
            </a:endParaRPr>
          </a:p>
        </p:txBody>
      </p:sp>
    </p:spTree>
    <p:extLst>
      <p:ext uri="{BB962C8B-B14F-4D97-AF65-F5344CB8AC3E}">
        <p14:creationId xmlns:p14="http://schemas.microsoft.com/office/powerpoint/2010/main" val="408682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4FA8838-84CE-C476-ECF7-54A8B8511340}"/>
              </a:ext>
            </a:extLst>
          </p:cNvPr>
          <p:cNvGraphicFramePr/>
          <p:nvPr>
            <p:extLst>
              <p:ext uri="{D42A27DB-BD31-4B8C-83A1-F6EECF244321}">
                <p14:modId xmlns:p14="http://schemas.microsoft.com/office/powerpoint/2010/main" val="4292975148"/>
              </p:ext>
            </p:extLst>
          </p:nvPr>
        </p:nvGraphicFramePr>
        <p:xfrm>
          <a:off x="806632" y="1868663"/>
          <a:ext cx="10307900" cy="39740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Expectation vs. Reality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Actual Retirement Age Minus Expected Retirement Age </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916706"/>
            <a:ext cx="8537300" cy="239210"/>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4"/>
              </a:rPr>
              <a:t>Retirement Expectations vs. Reality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661670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Expectation vs. Reality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COVID-19 Had Little Impact on Retirement Expectations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867335" y="5704390"/>
            <a:ext cx="9742394" cy="239210"/>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Retirement Expectations vs. Reality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r>
              <a:rPr kumimoji="0" lang="en-US" sz="1200" b="1" u="none" strike="noStrike" kern="1200" cap="none" spc="0" normalizeH="0" baseline="0" noProof="0" dirty="0">
                <a:ln>
                  <a:noFill/>
                </a:ln>
                <a:solidFill>
                  <a:srgbClr val="000000"/>
                </a:solidFill>
                <a:effectLst/>
                <a:uLnTx/>
                <a:uFillTx/>
              </a:rPr>
              <a:t>Data Source: </a:t>
            </a:r>
            <a:r>
              <a:rPr kumimoji="0" lang="en-US" sz="1200" b="0" i="0" u="none" strike="noStrike" kern="1200" cap="none" spc="0" normalizeH="0" baseline="0" noProof="0" dirty="0">
                <a:ln>
                  <a:noFill/>
                </a:ln>
                <a:solidFill>
                  <a:srgbClr val="000000"/>
                </a:solidFill>
                <a:effectLst/>
                <a:uLnTx/>
                <a:uFillTx/>
                <a:ea typeface="+mn-ea"/>
                <a:cs typeface="+mn-cs"/>
              </a:rPr>
              <a:t>Health and Retirement Study (1992 – 2020</a:t>
            </a:r>
            <a:r>
              <a:rPr lang="en-US" sz="1200" dirty="0">
                <a:solidFill>
                  <a:prstClr val="black"/>
                </a:solidFill>
                <a:latin typeface="Aptos" panose="02110004020202020204"/>
              </a:rPr>
              <a:t>)</a:t>
            </a: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5" name="Content Placeholder 3">
            <a:extLst>
              <a:ext uri="{FF2B5EF4-FFF2-40B4-BE49-F238E27FC236}">
                <a16:creationId xmlns:a16="http://schemas.microsoft.com/office/drawing/2014/main" id="{E770A2DB-4DF8-5132-05A7-115DD130DBE3}"/>
              </a:ext>
            </a:extLst>
          </p:cNvPr>
          <p:cNvGraphicFramePr>
            <a:graphicFrameLocks/>
          </p:cNvGraphicFramePr>
          <p:nvPr>
            <p:extLst>
              <p:ext uri="{D42A27DB-BD31-4B8C-83A1-F6EECF244321}">
                <p14:modId xmlns:p14="http://schemas.microsoft.com/office/powerpoint/2010/main" val="822677407"/>
              </p:ext>
            </p:extLst>
          </p:nvPr>
        </p:nvGraphicFramePr>
        <p:xfrm>
          <a:off x="914400" y="1788458"/>
          <a:ext cx="9816353" cy="38256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3274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Expectation vs. Reality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COVID-19 Had Little Impact on Retirement Expectations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867335" y="5704390"/>
            <a:ext cx="10374406" cy="239210"/>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Retirement Expectations vs. Reality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MSRI, 2024;  </a:t>
            </a:r>
            <a:r>
              <a:rPr kumimoji="0" lang="en-US" sz="1200" b="1" u="none" strike="noStrike" kern="1200" cap="none" spc="0" normalizeH="0" baseline="0" noProof="0" dirty="0">
                <a:ln>
                  <a:noFill/>
                </a:ln>
                <a:solidFill>
                  <a:srgbClr val="000000"/>
                </a:solidFill>
                <a:effectLst/>
                <a:uLnTx/>
                <a:uFillTx/>
              </a:rPr>
              <a:t>Data Source: </a:t>
            </a:r>
            <a:r>
              <a:rPr kumimoji="0" lang="en-US" sz="1200" b="0" i="0" u="none" strike="noStrike" kern="1200" cap="none" spc="0" normalizeH="0" baseline="0" noProof="0" dirty="0">
                <a:ln>
                  <a:noFill/>
                </a:ln>
                <a:solidFill>
                  <a:srgbClr val="000000"/>
                </a:solidFill>
                <a:effectLst/>
                <a:uLnTx/>
                <a:uFillTx/>
                <a:ea typeface="+mn-ea"/>
                <a:cs typeface="+mn-cs"/>
              </a:rPr>
              <a:t>Financial wellness assessment by Prudential Financial (2017-2021)</a:t>
            </a: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6" name="Chart 5">
            <a:extLst>
              <a:ext uri="{FF2B5EF4-FFF2-40B4-BE49-F238E27FC236}">
                <a16:creationId xmlns:a16="http://schemas.microsoft.com/office/drawing/2014/main" id="{9FF40A37-45CE-9D2B-1B73-6507849E7BA2}"/>
              </a:ext>
            </a:extLst>
          </p:cNvPr>
          <p:cNvGraphicFramePr/>
          <p:nvPr>
            <p:extLst>
              <p:ext uri="{D42A27DB-BD31-4B8C-83A1-F6EECF244321}">
                <p14:modId xmlns:p14="http://schemas.microsoft.com/office/powerpoint/2010/main" val="2477368769"/>
              </p:ext>
            </p:extLst>
          </p:nvPr>
        </p:nvGraphicFramePr>
        <p:xfrm>
          <a:off x="950259" y="1905497"/>
          <a:ext cx="4892488" cy="3722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FD28179E-C8C9-D01E-D845-7667F20CA438}"/>
              </a:ext>
            </a:extLst>
          </p:cNvPr>
          <p:cNvGraphicFramePr/>
          <p:nvPr>
            <p:extLst>
              <p:ext uri="{D42A27DB-BD31-4B8C-83A1-F6EECF244321}">
                <p14:modId xmlns:p14="http://schemas.microsoft.com/office/powerpoint/2010/main" val="98518760"/>
              </p:ext>
            </p:extLst>
          </p:nvPr>
        </p:nvGraphicFramePr>
        <p:xfrm>
          <a:off x="6136341" y="1905497"/>
          <a:ext cx="4827494" cy="37220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9501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Retirement: Expectation vs. Reality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If COVID-19 Did Not Impact Retirement  Expectations Significantly, What Did?</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867335" y="5704390"/>
            <a:ext cx="10374406" cy="239210"/>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lang="en-US" sz="1200" dirty="0">
                <a:solidFill>
                  <a:schemeClr val="accent1"/>
                </a:solidFill>
                <a:latin typeface="Aptos" panose="02110004020202020204"/>
                <a:hlinkClick r:id="rId3"/>
              </a:rPr>
              <a:t>Retirement Expectations vs. Reality</a:t>
            </a:r>
            <a:r>
              <a:rPr lang="en-US" sz="1200" dirty="0">
                <a:solidFill>
                  <a:schemeClr val="accent1"/>
                </a:solidFill>
                <a:latin typeface="Aptos" panose="0211000402020202020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MSRI, 2024;  </a:t>
            </a:r>
            <a:r>
              <a:rPr kumimoji="0" lang="en-US" sz="1200" b="1" u="none" strike="noStrike" kern="1200" cap="none" spc="0" normalizeH="0" baseline="0" noProof="0" dirty="0">
                <a:ln>
                  <a:noFill/>
                </a:ln>
                <a:solidFill>
                  <a:srgbClr val="000000"/>
                </a:solidFill>
                <a:effectLst/>
                <a:uLnTx/>
                <a:uFillTx/>
              </a:rPr>
              <a:t>Data Source: </a:t>
            </a:r>
            <a:r>
              <a:rPr kumimoji="0" lang="en-US" sz="1200" b="0" i="0" u="none" strike="noStrike" kern="1200" cap="none" spc="0" normalizeH="0" baseline="0" noProof="0" dirty="0">
                <a:ln>
                  <a:noFill/>
                </a:ln>
                <a:solidFill>
                  <a:srgbClr val="000000"/>
                </a:solidFill>
                <a:effectLst/>
                <a:uLnTx/>
                <a:uFillTx/>
                <a:ea typeface="+mn-ea"/>
                <a:cs typeface="+mn-cs"/>
              </a:rPr>
              <a:t>Financial wellness assessment by Prudential Financial (2017-2021)</a:t>
            </a: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10" name="Picture 9">
            <a:extLst>
              <a:ext uri="{FF2B5EF4-FFF2-40B4-BE49-F238E27FC236}">
                <a16:creationId xmlns:a16="http://schemas.microsoft.com/office/drawing/2014/main" id="{7B84349E-317E-2709-E113-A73F56AEA206}"/>
              </a:ext>
            </a:extLst>
          </p:cNvPr>
          <p:cNvPicPr>
            <a:picLocks noChangeAspect="1"/>
          </p:cNvPicPr>
          <p:nvPr/>
        </p:nvPicPr>
        <p:blipFill>
          <a:blip r:embed="rId4"/>
          <a:stretch>
            <a:fillRect/>
          </a:stretch>
        </p:blipFill>
        <p:spPr>
          <a:xfrm>
            <a:off x="1072896" y="1842690"/>
            <a:ext cx="7513361" cy="3841141"/>
          </a:xfrm>
          <a:prstGeom prst="rect">
            <a:avLst/>
          </a:prstGeom>
        </p:spPr>
      </p:pic>
    </p:spTree>
    <p:extLst>
      <p:ext uri="{BB962C8B-B14F-4D97-AF65-F5344CB8AC3E}">
        <p14:creationId xmlns:p14="http://schemas.microsoft.com/office/powerpoint/2010/main" val="32684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Help Participants with Default Retirement Plan Options</a:t>
            </a:r>
          </a:p>
        </p:txBody>
      </p:sp>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p:txBody>
          <a:bodyPr/>
          <a:lstStyle/>
          <a:p>
            <a:r>
              <a:rPr lang="en-US" dirty="0"/>
              <a:t>Default investment acceptance among public defined contribution plan participants</a:t>
            </a:r>
          </a:p>
        </p:txBody>
      </p:sp>
    </p:spTree>
    <p:extLst>
      <p:ext uri="{BB962C8B-B14F-4D97-AF65-F5344CB8AC3E}">
        <p14:creationId xmlns:p14="http://schemas.microsoft.com/office/powerpoint/2010/main" val="225378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Public DC </a:t>
            </a:r>
            <a:r>
              <a:rPr lang="en-US" dirty="0"/>
              <a:t>Plan Participants Default Investment </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Initial Default Investment Acceptance by Age and Default Investment Types</a:t>
            </a:r>
          </a:p>
        </p:txBody>
      </p:sp>
      <p:graphicFrame>
        <p:nvGraphicFramePr>
          <p:cNvPr id="5" name="Chart 4">
            <a:extLst>
              <a:ext uri="{FF2B5EF4-FFF2-40B4-BE49-F238E27FC236}">
                <a16:creationId xmlns:a16="http://schemas.microsoft.com/office/drawing/2014/main" id="{B2149E25-0587-E3AA-B37C-FB4F92670EE4}"/>
              </a:ext>
            </a:extLst>
          </p:cNvPr>
          <p:cNvGraphicFramePr/>
          <p:nvPr>
            <p:extLst>
              <p:ext uri="{D42A27DB-BD31-4B8C-83A1-F6EECF244321}">
                <p14:modId xmlns:p14="http://schemas.microsoft.com/office/powerpoint/2010/main" val="3866415611"/>
              </p:ext>
            </p:extLst>
          </p:nvPr>
        </p:nvGraphicFramePr>
        <p:xfrm>
          <a:off x="909828" y="2103119"/>
          <a:ext cx="9673007" cy="35110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11">
            <a:extLst>
              <a:ext uri="{FF2B5EF4-FFF2-40B4-BE49-F238E27FC236}">
                <a16:creationId xmlns:a16="http://schemas.microsoft.com/office/drawing/2014/main" id="{9B83DD6B-38B5-87FA-AB74-4D3BD75C5DCA}"/>
              </a:ext>
            </a:extLst>
          </p:cNvPr>
          <p:cNvSpPr txBox="1">
            <a:spLocks/>
          </p:cNvSpPr>
          <p:nvPr/>
        </p:nvSpPr>
        <p:spPr>
          <a:xfrm>
            <a:off x="909827" y="5614146"/>
            <a:ext cx="9558707"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Default Investment Acceptance among Public Defined Contribution Plan Participants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5"/>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3435814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Market Volatility Affects Default Decisions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Default Acceptance in the 2020 Calendar Year by Month and Age Group</a:t>
            </a:r>
          </a:p>
        </p:txBody>
      </p:sp>
      <p:sp>
        <p:nvSpPr>
          <p:cNvPr id="6" name="Text Placeholder 11">
            <a:extLst>
              <a:ext uri="{FF2B5EF4-FFF2-40B4-BE49-F238E27FC236}">
                <a16:creationId xmlns:a16="http://schemas.microsoft.com/office/drawing/2014/main" id="{9B83DD6B-38B5-87FA-AB74-4D3BD75C5DCA}"/>
              </a:ext>
            </a:extLst>
          </p:cNvPr>
          <p:cNvSpPr txBox="1">
            <a:spLocks/>
          </p:cNvSpPr>
          <p:nvPr/>
        </p:nvSpPr>
        <p:spPr>
          <a:xfrm>
            <a:off x="909827" y="5614146"/>
            <a:ext cx="9558707"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Default Investment Acceptance among Public Defined Contribution Plan Participants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4" name="Chart 3">
            <a:extLst>
              <a:ext uri="{FF2B5EF4-FFF2-40B4-BE49-F238E27FC236}">
                <a16:creationId xmlns:a16="http://schemas.microsoft.com/office/drawing/2014/main" id="{29BCF5FB-10EE-C5C9-2757-960CEFD62012}"/>
              </a:ext>
            </a:extLst>
          </p:cNvPr>
          <p:cNvGraphicFramePr/>
          <p:nvPr>
            <p:extLst>
              <p:ext uri="{D42A27DB-BD31-4B8C-83A1-F6EECF244321}">
                <p14:modId xmlns:p14="http://schemas.microsoft.com/office/powerpoint/2010/main" val="1229690140"/>
              </p:ext>
            </p:extLst>
          </p:nvPr>
        </p:nvGraphicFramePr>
        <p:xfrm>
          <a:off x="909826" y="1905498"/>
          <a:ext cx="10587409" cy="3762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4330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Default Acceptance Decline with Age and Income</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Target-Date Initial Default Investment Acceptance by Age and Income</a:t>
            </a:r>
          </a:p>
        </p:txBody>
      </p:sp>
      <p:sp>
        <p:nvSpPr>
          <p:cNvPr id="6" name="Text Placeholder 11">
            <a:extLst>
              <a:ext uri="{FF2B5EF4-FFF2-40B4-BE49-F238E27FC236}">
                <a16:creationId xmlns:a16="http://schemas.microsoft.com/office/drawing/2014/main" id="{9B83DD6B-38B5-87FA-AB74-4D3BD75C5DCA}"/>
              </a:ext>
            </a:extLst>
          </p:cNvPr>
          <p:cNvSpPr txBox="1">
            <a:spLocks/>
          </p:cNvSpPr>
          <p:nvPr/>
        </p:nvSpPr>
        <p:spPr>
          <a:xfrm>
            <a:off x="909827" y="5614146"/>
            <a:ext cx="9558707"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Default Investment Acceptance among Public Defined Contribution Plan Participants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5" name="Chart 4">
            <a:extLst>
              <a:ext uri="{FF2B5EF4-FFF2-40B4-BE49-F238E27FC236}">
                <a16:creationId xmlns:a16="http://schemas.microsoft.com/office/drawing/2014/main" id="{3E77F426-A036-6EE9-713E-E8391AC0CB74}"/>
              </a:ext>
            </a:extLst>
          </p:cNvPr>
          <p:cNvGraphicFramePr/>
          <p:nvPr>
            <p:extLst>
              <p:ext uri="{D42A27DB-BD31-4B8C-83A1-F6EECF244321}">
                <p14:modId xmlns:p14="http://schemas.microsoft.com/office/powerpoint/2010/main" val="2461840611"/>
              </p:ext>
            </p:extLst>
          </p:nvPr>
        </p:nvGraphicFramePr>
        <p:xfrm>
          <a:off x="993648" y="1905498"/>
          <a:ext cx="9938812" cy="37624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94564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438B414-DF5F-DEFA-9FE5-E0D3EDF09E49}"/>
              </a:ext>
            </a:extLst>
          </p:cNvPr>
          <p:cNvSpPr>
            <a:spLocks noGrp="1"/>
          </p:cNvSpPr>
          <p:nvPr>
            <p:ph type="title"/>
          </p:nvPr>
        </p:nvSpPr>
        <p:spPr>
          <a:xfrm>
            <a:off x="548639" y="761541"/>
            <a:ext cx="10907119" cy="735292"/>
          </a:xfrm>
        </p:spPr>
        <p:txBody>
          <a:bodyPr>
            <a:normAutofit/>
          </a:bodyPr>
          <a:lstStyle/>
          <a:p>
            <a:r>
              <a:rPr lang="en-US" sz="4000" dirty="0">
                <a:solidFill>
                  <a:schemeClr val="tx2">
                    <a:lumMod val="90000"/>
                    <a:lumOff val="10000"/>
                  </a:schemeClr>
                </a:solidFill>
              </a:rPr>
              <a:t>The 35 and Under in Public Sector Survey</a:t>
            </a:r>
          </a:p>
        </p:txBody>
      </p:sp>
      <p:graphicFrame>
        <p:nvGraphicFramePr>
          <p:cNvPr id="12" name="Content Placeholder 2">
            <a:extLst>
              <a:ext uri="{FF2B5EF4-FFF2-40B4-BE49-F238E27FC236}">
                <a16:creationId xmlns:a16="http://schemas.microsoft.com/office/drawing/2014/main" id="{2AD9221B-9C22-6835-0A15-BD02024FB1C9}"/>
              </a:ext>
            </a:extLst>
          </p:cNvPr>
          <p:cNvGraphicFramePr>
            <a:graphicFrameLocks noGrp="1"/>
          </p:cNvGraphicFramePr>
          <p:nvPr>
            <p:ph idx="1"/>
            <p:extLst>
              <p:ext uri="{D42A27DB-BD31-4B8C-83A1-F6EECF244321}">
                <p14:modId xmlns:p14="http://schemas.microsoft.com/office/powerpoint/2010/main" val="1929389450"/>
              </p:ext>
            </p:extLst>
          </p:nvPr>
        </p:nvGraphicFramePr>
        <p:xfrm>
          <a:off x="548638" y="1842734"/>
          <a:ext cx="10907120" cy="330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3">
            <a:extLst>
              <a:ext uri="{FF2B5EF4-FFF2-40B4-BE49-F238E27FC236}">
                <a16:creationId xmlns:a16="http://schemas.microsoft.com/office/drawing/2014/main" id="{CC9D64A4-A3EC-46E8-59B8-CEE51FE608B2}"/>
              </a:ext>
            </a:extLst>
          </p:cNvPr>
          <p:cNvSpPr txBox="1">
            <a:spLocks/>
          </p:cNvSpPr>
          <p:nvPr/>
        </p:nvSpPr>
        <p:spPr>
          <a:xfrm>
            <a:off x="548638" y="5497450"/>
            <a:ext cx="8318036" cy="367645"/>
          </a:xfrm>
          <a:prstGeom prst="rect">
            <a:avLst/>
          </a:prstGeom>
        </p:spPr>
        <p:txBody>
          <a:bodyPr>
            <a:normAutofit/>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Source: </a:t>
            </a:r>
            <a:r>
              <a:rPr lang="en-US" sz="1200" dirty="0">
                <a:hlinkClick r:id="rId8"/>
              </a:rPr>
              <a:t>35 and Under in the Public Sector: Why Younger Workers Enter and Why They Stay (or Don’t)</a:t>
            </a:r>
            <a:r>
              <a:rPr lang="en-US" sz="1200" dirty="0"/>
              <a:t> – MSRI 2024</a:t>
            </a:r>
          </a:p>
        </p:txBody>
      </p:sp>
      <p:pic>
        <p:nvPicPr>
          <p:cNvPr id="14" name="Picture 13">
            <a:extLst>
              <a:ext uri="{FF2B5EF4-FFF2-40B4-BE49-F238E27FC236}">
                <a16:creationId xmlns:a16="http://schemas.microsoft.com/office/drawing/2014/main" id="{8BA7C2D6-4CCE-9EBF-9388-C7ACB577FF1C}"/>
              </a:ext>
            </a:extLst>
          </p:cNvPr>
          <p:cNvPicPr>
            <a:picLocks noChangeAspect="1"/>
          </p:cNvPicPr>
          <p:nvPr/>
        </p:nvPicPr>
        <p:blipFill>
          <a:blip r:embed="rId9"/>
          <a:srcRect/>
          <a:stretch/>
        </p:blipFill>
        <p:spPr>
          <a:xfrm>
            <a:off x="10351971" y="395047"/>
            <a:ext cx="1382745" cy="14113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6709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Default Acceptance is Higher in Public Sector</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Default Acceptance by Age and Income: Public vs. (minus) Private Sector DC Participants</a:t>
            </a:r>
          </a:p>
        </p:txBody>
      </p:sp>
      <p:sp>
        <p:nvSpPr>
          <p:cNvPr id="6" name="Text Placeholder 11">
            <a:extLst>
              <a:ext uri="{FF2B5EF4-FFF2-40B4-BE49-F238E27FC236}">
                <a16:creationId xmlns:a16="http://schemas.microsoft.com/office/drawing/2014/main" id="{9B83DD6B-38B5-87FA-AB74-4D3BD75C5DCA}"/>
              </a:ext>
            </a:extLst>
          </p:cNvPr>
          <p:cNvSpPr txBox="1">
            <a:spLocks/>
          </p:cNvSpPr>
          <p:nvPr/>
        </p:nvSpPr>
        <p:spPr>
          <a:xfrm>
            <a:off x="909827" y="5614146"/>
            <a:ext cx="9558707"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Default Investment Acceptance among Public Defined Contribution Plan Participants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4" name="Chart 3">
            <a:extLst>
              <a:ext uri="{FF2B5EF4-FFF2-40B4-BE49-F238E27FC236}">
                <a16:creationId xmlns:a16="http://schemas.microsoft.com/office/drawing/2014/main" id="{2F666EBB-66A5-608E-DB0F-F574274B72A4}"/>
              </a:ext>
            </a:extLst>
          </p:cNvPr>
          <p:cNvGraphicFramePr/>
          <p:nvPr>
            <p:extLst>
              <p:ext uri="{D42A27DB-BD31-4B8C-83A1-F6EECF244321}">
                <p14:modId xmlns:p14="http://schemas.microsoft.com/office/powerpoint/2010/main" val="2048873046"/>
              </p:ext>
            </p:extLst>
          </p:nvPr>
        </p:nvGraphicFramePr>
        <p:xfrm>
          <a:off x="909828" y="1905498"/>
          <a:ext cx="10200132" cy="3708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29921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dirty="0"/>
              <a:t>Default Acceptance Is Higher among Females</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Difference in Target Date Default Acceptance by Gender (Female Minus Male)</a:t>
            </a:r>
          </a:p>
        </p:txBody>
      </p:sp>
      <p:sp>
        <p:nvSpPr>
          <p:cNvPr id="6" name="Text Placeholder 11">
            <a:extLst>
              <a:ext uri="{FF2B5EF4-FFF2-40B4-BE49-F238E27FC236}">
                <a16:creationId xmlns:a16="http://schemas.microsoft.com/office/drawing/2014/main" id="{9B83DD6B-38B5-87FA-AB74-4D3BD75C5DCA}"/>
              </a:ext>
            </a:extLst>
          </p:cNvPr>
          <p:cNvSpPr txBox="1">
            <a:spLocks/>
          </p:cNvSpPr>
          <p:nvPr/>
        </p:nvSpPr>
        <p:spPr>
          <a:xfrm>
            <a:off x="909827" y="5614146"/>
            <a:ext cx="9558707"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Default Investment Acceptance among Public Defined Contribution Plan Participants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5" name="Chart 4">
            <a:extLst>
              <a:ext uri="{FF2B5EF4-FFF2-40B4-BE49-F238E27FC236}">
                <a16:creationId xmlns:a16="http://schemas.microsoft.com/office/drawing/2014/main" id="{8CA939EB-805B-541D-9E29-84B47EFC7FD0}"/>
              </a:ext>
            </a:extLst>
          </p:cNvPr>
          <p:cNvGraphicFramePr/>
          <p:nvPr>
            <p:extLst>
              <p:ext uri="{D42A27DB-BD31-4B8C-83A1-F6EECF244321}">
                <p14:modId xmlns:p14="http://schemas.microsoft.com/office/powerpoint/2010/main" val="2013073390"/>
              </p:ext>
            </p:extLst>
          </p:nvPr>
        </p:nvGraphicFramePr>
        <p:xfrm>
          <a:off x="933588" y="1905498"/>
          <a:ext cx="10113171" cy="37758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0185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dirty="0"/>
              <a:t>Public Plan Default Investment Retention Rate</a:t>
            </a:r>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468964"/>
            <a:ext cx="10204704" cy="436534"/>
          </a:xfrm>
        </p:spPr>
        <p:txBody>
          <a:bodyPr/>
          <a:lstStyle/>
          <a:p>
            <a:r>
              <a:rPr lang="en-US" dirty="0"/>
              <a:t>Opt-Out Rate by Age over Time among Target-Date Default Investment Participants</a:t>
            </a:r>
          </a:p>
        </p:txBody>
      </p:sp>
      <p:sp>
        <p:nvSpPr>
          <p:cNvPr id="6" name="Text Placeholder 11">
            <a:extLst>
              <a:ext uri="{FF2B5EF4-FFF2-40B4-BE49-F238E27FC236}">
                <a16:creationId xmlns:a16="http://schemas.microsoft.com/office/drawing/2014/main" id="{9B83DD6B-38B5-87FA-AB74-4D3BD75C5DCA}"/>
              </a:ext>
            </a:extLst>
          </p:cNvPr>
          <p:cNvSpPr txBox="1">
            <a:spLocks/>
          </p:cNvSpPr>
          <p:nvPr/>
        </p:nvSpPr>
        <p:spPr>
          <a:xfrm>
            <a:off x="909827" y="5614146"/>
            <a:ext cx="9558707"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Default Investment Acceptance among Public Defined Contribution Plan Participants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graphicFrame>
        <p:nvGraphicFramePr>
          <p:cNvPr id="4" name="Chart 3">
            <a:extLst>
              <a:ext uri="{FF2B5EF4-FFF2-40B4-BE49-F238E27FC236}">
                <a16:creationId xmlns:a16="http://schemas.microsoft.com/office/drawing/2014/main" id="{466B13EF-0B7C-5A55-89CA-6C2149C26889}"/>
              </a:ext>
            </a:extLst>
          </p:cNvPr>
          <p:cNvGraphicFramePr/>
          <p:nvPr>
            <p:extLst>
              <p:ext uri="{D42A27DB-BD31-4B8C-83A1-F6EECF244321}">
                <p14:modId xmlns:p14="http://schemas.microsoft.com/office/powerpoint/2010/main" val="1380481735"/>
              </p:ext>
            </p:extLst>
          </p:nvPr>
        </p:nvGraphicFramePr>
        <p:xfrm>
          <a:off x="909827" y="1848970"/>
          <a:ext cx="10257955" cy="38929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929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pic>
        <p:nvPicPr>
          <p:cNvPr id="10" name="Picture 9" descr="A qr code on a black background&#10;&#10;Description automatically generated">
            <a:extLst>
              <a:ext uri="{FF2B5EF4-FFF2-40B4-BE49-F238E27FC236}">
                <a16:creationId xmlns:a16="http://schemas.microsoft.com/office/drawing/2014/main" id="{4DBB0CA8-119F-905A-DAB9-29B8FB762101}"/>
              </a:ext>
            </a:extLst>
          </p:cNvPr>
          <p:cNvPicPr>
            <a:picLocks noChangeAspect="1"/>
          </p:cNvPicPr>
          <p:nvPr/>
        </p:nvPicPr>
        <p:blipFill>
          <a:blip r:embed="rId3"/>
          <a:stretch>
            <a:fillRect/>
          </a:stretch>
        </p:blipFill>
        <p:spPr>
          <a:xfrm>
            <a:off x="8948400" y="714508"/>
            <a:ext cx="2280102" cy="2280102"/>
          </a:xfrm>
          <a:prstGeom prst="rect">
            <a:avLst/>
          </a:prstGeom>
          <a:solidFill>
            <a:schemeClr val="accent1"/>
          </a:solidFill>
        </p:spPr>
      </p:pic>
      <p:pic>
        <p:nvPicPr>
          <p:cNvPr id="11" name="Picture 10" descr="Graphical user interface, text&#10;&#10;Description automatically generated">
            <a:extLst>
              <a:ext uri="{FF2B5EF4-FFF2-40B4-BE49-F238E27FC236}">
                <a16:creationId xmlns:a16="http://schemas.microsoft.com/office/drawing/2014/main" id="{C433953E-424D-0E7C-854F-D54A7371E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7900" y="3251384"/>
            <a:ext cx="1501101" cy="543229"/>
          </a:xfrm>
          <a:prstGeom prst="rect">
            <a:avLst/>
          </a:prstGeom>
          <a:ln>
            <a:noFill/>
          </a:ln>
          <a:effectLst>
            <a:outerShdw blurRad="292100" dist="139700" dir="2700000" algn="tl" rotWithShape="0">
              <a:srgbClr val="333333">
                <a:alpha val="65000"/>
              </a:srgbClr>
            </a:outerShdw>
          </a:effectLst>
        </p:spPr>
      </p:pic>
      <p:sp>
        <p:nvSpPr>
          <p:cNvPr id="12" name="Subtitle 2">
            <a:extLst>
              <a:ext uri="{FF2B5EF4-FFF2-40B4-BE49-F238E27FC236}">
                <a16:creationId xmlns:a16="http://schemas.microsoft.com/office/drawing/2014/main" id="{21373965-C05A-2ED4-8444-272E1B12764A}"/>
              </a:ext>
            </a:extLst>
          </p:cNvPr>
          <p:cNvSpPr txBox="1">
            <a:spLocks/>
          </p:cNvSpPr>
          <p:nvPr/>
        </p:nvSpPr>
        <p:spPr>
          <a:xfrm>
            <a:off x="819665" y="2954073"/>
            <a:ext cx="8482013" cy="1361436"/>
          </a:xfrm>
          <a:prstGeom prst="rect">
            <a:avLst/>
          </a:prstGeom>
        </p:spPr>
        <p:txBody>
          <a:bodyPr/>
          <a:lstStyle>
            <a:lvl1pPr marL="0" indent="0" algn="l" defTabSz="457200" rtl="0" eaLnBrk="1" latinLnBrk="0" hangingPunct="1">
              <a:spcBef>
                <a:spcPts val="0"/>
              </a:spcBef>
              <a:spcAft>
                <a:spcPts val="600"/>
              </a:spcAft>
              <a:buFont typeface="Arial"/>
              <a:buNone/>
              <a:defRPr sz="20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a:lnSpc>
                <a:spcPct val="110000"/>
              </a:lnSpc>
              <a:spcBef>
                <a:spcPct val="0"/>
              </a:spcBef>
            </a:pPr>
            <a:r>
              <a:rPr lang="en-US" sz="2800" dirty="0">
                <a:solidFill>
                  <a:srgbClr val="3366CC"/>
                </a:solidFill>
                <a:latin typeface="Lato Black" panose="020F0502020204030203" pitchFamily="34" charset="0"/>
                <a:ea typeface="Lato Black" panose="020F0502020204030203" pitchFamily="34" charset="0"/>
                <a:cs typeface="Lato Black" panose="020F0502020204030203" pitchFamily="34" charset="0"/>
              </a:rPr>
              <a:t>Web:			</a:t>
            </a:r>
          </a:p>
          <a:p>
            <a:pPr defTabSz="914400">
              <a:lnSpc>
                <a:spcPct val="110000"/>
              </a:lnSpc>
              <a:spcBef>
                <a:spcPct val="0"/>
              </a:spcBef>
            </a:pPr>
            <a:r>
              <a:rPr lang="en-US" sz="2800" dirty="0">
                <a:solidFill>
                  <a:srgbClr val="3366CC"/>
                </a:solidFill>
                <a:latin typeface="Lato" panose="020F0502020204030203" pitchFamily="34" charset="0"/>
                <a:ea typeface="Lato" panose="020F0502020204030203" pitchFamily="34" charset="0"/>
                <a:cs typeface="Lato" panose="020F0502020204030203" pitchFamily="34" charset="0"/>
              </a:rPr>
              <a:t>https://research.missionsq.org</a:t>
            </a:r>
          </a:p>
          <a:p>
            <a:pPr defTabSz="914400">
              <a:lnSpc>
                <a:spcPct val="110000"/>
              </a:lnSpc>
              <a:spcBef>
                <a:spcPct val="0"/>
              </a:spcBef>
            </a:pPr>
            <a:r>
              <a:rPr lang="en-US" sz="2800" dirty="0">
                <a:solidFill>
                  <a:srgbClr val="3366CC"/>
                </a:solidFill>
                <a:latin typeface="Lato Black" panose="020F0502020204030203" pitchFamily="34" charset="0"/>
                <a:ea typeface="Lato Black" panose="020F0502020204030203" pitchFamily="34" charset="0"/>
                <a:cs typeface="Lato Black" panose="020F0502020204030203" pitchFamily="34" charset="0"/>
              </a:rPr>
              <a:t>Email:</a:t>
            </a:r>
          </a:p>
          <a:p>
            <a:pPr defTabSz="914400">
              <a:lnSpc>
                <a:spcPct val="110000"/>
              </a:lnSpc>
              <a:spcBef>
                <a:spcPct val="0"/>
              </a:spcBef>
            </a:pPr>
            <a:r>
              <a:rPr lang="en-US" sz="2800" dirty="0">
                <a:solidFill>
                  <a:srgbClr val="3366CC"/>
                </a:solidFill>
                <a:latin typeface="Lato" panose="020F0502020204030203" pitchFamily="34" charset="0"/>
                <a:ea typeface="Lato" panose="020F0502020204030203" pitchFamily="34" charset="0"/>
                <a:cs typeface="Lato" panose="020F0502020204030203" pitchFamily="34" charset="0"/>
              </a:rPr>
              <a:t>zliu@missionsq.org</a:t>
            </a:r>
          </a:p>
        </p:txBody>
      </p:sp>
      <p:sp>
        <p:nvSpPr>
          <p:cNvPr id="13" name="Title 3">
            <a:extLst>
              <a:ext uri="{FF2B5EF4-FFF2-40B4-BE49-F238E27FC236}">
                <a16:creationId xmlns:a16="http://schemas.microsoft.com/office/drawing/2014/main" id="{EEBB1ACF-C874-495D-CB38-06A66FE92BB5}"/>
              </a:ext>
            </a:extLst>
          </p:cNvPr>
          <p:cNvSpPr txBox="1">
            <a:spLocks/>
          </p:cNvSpPr>
          <p:nvPr/>
        </p:nvSpPr>
        <p:spPr>
          <a:xfrm>
            <a:off x="819665" y="714508"/>
            <a:ext cx="4886797" cy="457200"/>
          </a:xfrm>
          <a:prstGeom prst="rect">
            <a:avLst/>
          </a:prstGeom>
        </p:spPr>
        <p:txBody>
          <a:bodyPr/>
          <a:lstStyle>
            <a:lvl1pPr algn="l" defTabSz="914400" rtl="0" eaLnBrk="1" latinLnBrk="0" hangingPunct="1">
              <a:lnSpc>
                <a:spcPct val="110000"/>
              </a:lnSpc>
              <a:spcBef>
                <a:spcPct val="0"/>
              </a:spcBef>
              <a:buNone/>
              <a:defRPr sz="3600" b="1" i="0" kern="1200" baseline="0">
                <a:solidFill>
                  <a:srgbClr val="3366CC"/>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Questions and Discussions</a:t>
            </a:r>
          </a:p>
        </p:txBody>
      </p:sp>
      <p:pic>
        <p:nvPicPr>
          <p:cNvPr id="15" name="Picture 14" descr="A logo with a rainbow sun&#10;&#10;Description automatically generated with medium confidence">
            <a:extLst>
              <a:ext uri="{FF2B5EF4-FFF2-40B4-BE49-F238E27FC236}">
                <a16:creationId xmlns:a16="http://schemas.microsoft.com/office/drawing/2014/main" id="{3F60CB0B-BBCC-4404-B413-16F0C11AF47D}"/>
              </a:ext>
            </a:extLst>
          </p:cNvPr>
          <p:cNvPicPr>
            <a:picLocks noChangeAspect="1"/>
          </p:cNvPicPr>
          <p:nvPr/>
        </p:nvPicPr>
        <p:blipFill>
          <a:blip r:embed="rId5"/>
          <a:stretch>
            <a:fillRect/>
          </a:stretch>
        </p:blipFill>
        <p:spPr>
          <a:xfrm>
            <a:off x="5064949" y="5922666"/>
            <a:ext cx="2062102" cy="441652"/>
          </a:xfrm>
          <a:prstGeom prst="rect">
            <a:avLst/>
          </a:prstGeom>
        </p:spPr>
      </p:pic>
    </p:spTree>
    <p:extLst>
      <p:ext uri="{BB962C8B-B14F-4D97-AF65-F5344CB8AC3E}">
        <p14:creationId xmlns:p14="http://schemas.microsoft.com/office/powerpoint/2010/main" val="126193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8186-62A1-0EA2-2DF4-876C461AF1D9}"/>
              </a:ext>
            </a:extLst>
          </p:cNvPr>
          <p:cNvSpPr>
            <a:spLocks noGrp="1"/>
          </p:cNvSpPr>
          <p:nvPr>
            <p:ph type="title"/>
          </p:nvPr>
        </p:nvSpPr>
        <p:spPr/>
        <p:txBody>
          <a:bodyPr anchor="t"/>
          <a:lstStyle/>
          <a:p>
            <a:r>
              <a:rPr lang="en-US" dirty="0"/>
              <a:t>Factors Attract Workers in the Public Sector</a:t>
            </a:r>
          </a:p>
        </p:txBody>
      </p:sp>
      <p:sp>
        <p:nvSpPr>
          <p:cNvPr id="8" name="Text Placeholder 1">
            <a:extLst>
              <a:ext uri="{FF2B5EF4-FFF2-40B4-BE49-F238E27FC236}">
                <a16:creationId xmlns:a16="http://schemas.microsoft.com/office/drawing/2014/main" id="{BEFE3316-BA6D-0A7B-EFAF-0B9DA0DCAE34}"/>
              </a:ext>
            </a:extLst>
          </p:cNvPr>
          <p:cNvSpPr txBox="1">
            <a:spLocks/>
          </p:cNvSpPr>
          <p:nvPr/>
        </p:nvSpPr>
        <p:spPr>
          <a:xfrm>
            <a:off x="8796956" y="4908782"/>
            <a:ext cx="2575088" cy="459259"/>
          </a:xfrm>
          <a:prstGeom prst="rect">
            <a:avLst/>
          </a:prstGeom>
        </p:spPr>
        <p:txBody>
          <a:bodyPr/>
          <a:lstStyle>
            <a:lvl1pPr marL="228600" indent="-137160" algn="l" defTabSz="914400" rtl="0" eaLnBrk="1" latinLnBrk="0" hangingPunct="1">
              <a:lnSpc>
                <a:spcPct val="110000"/>
              </a:lnSpc>
              <a:spcBef>
                <a:spcPts val="10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F28041"/>
              </a:buClr>
              <a:buSzPct val="9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Source: </a:t>
            </a:r>
            <a:r>
              <a:rPr lang="en-US" sz="1200" dirty="0">
                <a:solidFill>
                  <a:schemeClr val="accent5"/>
                </a:solidFill>
                <a:hlinkClick r:id="rId3">
                  <a:extLst>
                    <a:ext uri="{A12FA001-AC4F-418D-AE19-62706E023703}">
                      <ahyp:hlinkClr xmlns:ahyp="http://schemas.microsoft.com/office/drawing/2018/hyperlinkcolor" val="tx"/>
                    </a:ext>
                  </a:extLst>
                </a:hlinkClick>
              </a:rPr>
              <a:t>35 and Under in the Public Sector: Comparisons by Age, 2024</a:t>
            </a:r>
            <a:r>
              <a:rPr lang="en-US" sz="1200" dirty="0">
                <a:solidFill>
                  <a:schemeClr val="accent5"/>
                </a:solidFill>
              </a:rPr>
              <a:t> </a:t>
            </a:r>
            <a:r>
              <a:rPr lang="en-US" sz="1200" dirty="0"/>
              <a:t>– MSRI 2024</a:t>
            </a:r>
          </a:p>
        </p:txBody>
      </p:sp>
      <p:pic>
        <p:nvPicPr>
          <p:cNvPr id="9" name="Content Placeholder 10">
            <a:extLst>
              <a:ext uri="{FF2B5EF4-FFF2-40B4-BE49-F238E27FC236}">
                <a16:creationId xmlns:a16="http://schemas.microsoft.com/office/drawing/2014/main" id="{043C9DEB-AAAF-079F-6DFB-52AA8D95D647}"/>
              </a:ext>
            </a:extLst>
          </p:cNvPr>
          <p:cNvPicPr>
            <a:picLocks noChangeAspect="1"/>
          </p:cNvPicPr>
          <p:nvPr/>
        </p:nvPicPr>
        <p:blipFill rotWithShape="1">
          <a:blip r:embed="rId4">
            <a:extLst>
              <a:ext uri="{28A0092B-C50C-407E-A947-70E740481C1C}">
                <a14:useLocalDpi xmlns:a14="http://schemas.microsoft.com/office/drawing/2010/main" val="0"/>
              </a:ext>
            </a:extLst>
          </a:blip>
          <a:srcRect l="276" r="276"/>
          <a:stretch/>
        </p:blipFill>
        <p:spPr>
          <a:xfrm>
            <a:off x="1245652" y="1622866"/>
            <a:ext cx="7551304" cy="43207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8239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Motivation by Occupations</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Top ranked factors that attracted you to work in the public sector</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5" name="Content Placeholder 6">
            <a:extLst>
              <a:ext uri="{FF2B5EF4-FFF2-40B4-BE49-F238E27FC236}">
                <a16:creationId xmlns:a16="http://schemas.microsoft.com/office/drawing/2014/main" id="{A304D01A-1605-C7F9-D1B0-DA6947BBB0E0}"/>
              </a:ext>
            </a:extLst>
          </p:cNvPr>
          <p:cNvPicPr>
            <a:picLocks noChangeAspect="1"/>
          </p:cNvPicPr>
          <p:nvPr/>
        </p:nvPicPr>
        <p:blipFill>
          <a:blip r:embed="rId5"/>
          <a:stretch>
            <a:fillRect/>
          </a:stretch>
        </p:blipFill>
        <p:spPr>
          <a:xfrm>
            <a:off x="914400" y="2264897"/>
            <a:ext cx="10026951" cy="2728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2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Motivation</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976718" cy="2971800"/>
          </a:xfrm>
        </p:spPr>
        <p:txBody>
          <a:bodyPr/>
          <a:lstStyle/>
          <a:p>
            <a:r>
              <a:rPr lang="en-US" dirty="0"/>
              <a:t>Please rank the top 3 factors that attracted you to work in your current employment sectors.</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748618"/>
            <a:ext cx="9177618" cy="369793"/>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3"/>
              </a:rPr>
              <a:t>Student Debt Impacts on Public and Private Sector Employees</a:t>
            </a:r>
            <a:r>
              <a:rPr kumimoji="0" lang="en-US" sz="1200" b="0" i="0" u="none" strike="noStrike" kern="1200" cap="none" spc="0" normalizeH="0" baseline="0" noProof="0" dirty="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6" name="Picture 5">
            <a:extLst>
              <a:ext uri="{FF2B5EF4-FFF2-40B4-BE49-F238E27FC236}">
                <a16:creationId xmlns:a16="http://schemas.microsoft.com/office/drawing/2014/main" id="{E14D800D-9DD5-2550-B229-4541D2C29169}"/>
              </a:ext>
            </a:extLst>
          </p:cNvPr>
          <p:cNvPicPr>
            <a:picLocks noChangeAspect="1"/>
          </p:cNvPicPr>
          <p:nvPr/>
        </p:nvPicPr>
        <p:blipFill>
          <a:blip r:embed="rId5"/>
          <a:stretch>
            <a:fillRect/>
          </a:stretch>
        </p:blipFill>
        <p:spPr>
          <a:xfrm>
            <a:off x="3527356" y="914400"/>
            <a:ext cx="7929052" cy="4753535"/>
          </a:xfrm>
          <a:prstGeom prst="rect">
            <a:avLst/>
          </a:prstGeom>
          <a:noFill/>
        </p:spPr>
      </p:pic>
      <p:pic>
        <p:nvPicPr>
          <p:cNvPr id="12" name="Picture 11">
            <a:extLst>
              <a:ext uri="{FF2B5EF4-FFF2-40B4-BE49-F238E27FC236}">
                <a16:creationId xmlns:a16="http://schemas.microsoft.com/office/drawing/2014/main" id="{9E157F17-38EE-C43C-1E50-B53C8DFE0BD3}"/>
              </a:ext>
            </a:extLst>
          </p:cNvPr>
          <p:cNvPicPr>
            <a:picLocks noChangeAspect="1"/>
          </p:cNvPicPr>
          <p:nvPr/>
        </p:nvPicPr>
        <p:blipFill>
          <a:blip r:embed="rId6"/>
          <a:stretch>
            <a:fillRect/>
          </a:stretch>
        </p:blipFill>
        <p:spPr>
          <a:xfrm>
            <a:off x="8931931" y="5372619"/>
            <a:ext cx="2524477" cy="295316"/>
          </a:xfrm>
          <a:prstGeom prst="rect">
            <a:avLst/>
          </a:prstGeom>
        </p:spPr>
      </p:pic>
    </p:spTree>
    <p:extLst>
      <p:ext uri="{BB962C8B-B14F-4D97-AF65-F5344CB8AC3E}">
        <p14:creationId xmlns:p14="http://schemas.microsoft.com/office/powerpoint/2010/main" val="47790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dirty="0"/>
              <a:t>Financial and Job Securities</a:t>
            </a:r>
          </a:p>
        </p:txBody>
      </p:sp>
      <p:sp>
        <p:nvSpPr>
          <p:cNvPr id="4" name="Text Placeholder 3">
            <a:extLst>
              <a:ext uri="{FF2B5EF4-FFF2-40B4-BE49-F238E27FC236}">
                <a16:creationId xmlns:a16="http://schemas.microsoft.com/office/drawing/2014/main" id="{BB5BF445-1CA4-8D98-47D0-2333A4A5B221}"/>
              </a:ext>
            </a:extLst>
          </p:cNvPr>
          <p:cNvSpPr>
            <a:spLocks noGrp="1"/>
          </p:cNvSpPr>
          <p:nvPr>
            <p:ph type="body" idx="1"/>
          </p:nvPr>
        </p:nvSpPr>
        <p:spPr/>
        <p:txBody>
          <a:bodyPr/>
          <a:lstStyle/>
          <a:p>
            <a:r>
              <a:rPr lang="en-US" dirty="0"/>
              <a:t>Financial stress, job security and satisfaction, long-term plans, and succession planning</a:t>
            </a:r>
          </a:p>
        </p:txBody>
      </p:sp>
    </p:spTree>
    <p:extLst>
      <p:ext uri="{BB962C8B-B14F-4D97-AF65-F5344CB8AC3E}">
        <p14:creationId xmlns:p14="http://schemas.microsoft.com/office/powerpoint/2010/main" val="409482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nchor="t"/>
          <a:lstStyle/>
          <a:p>
            <a:r>
              <a:rPr lang="en-US" b="1" dirty="0"/>
              <a:t>Financial Security</a:t>
            </a:r>
            <a:endParaRPr lang="en-US" dirty="0"/>
          </a:p>
        </p:txBody>
      </p:sp>
      <p:sp>
        <p:nvSpPr>
          <p:cNvPr id="3" name="Content Placeholder 2">
            <a:extLst>
              <a:ext uri="{FF2B5EF4-FFF2-40B4-BE49-F238E27FC236}">
                <a16:creationId xmlns:a16="http://schemas.microsoft.com/office/drawing/2014/main" id="{51F17B89-EFD5-29E0-5364-60C8A27A8837}"/>
              </a:ext>
            </a:extLst>
          </p:cNvPr>
          <p:cNvSpPr>
            <a:spLocks noGrp="1"/>
          </p:cNvSpPr>
          <p:nvPr>
            <p:ph idx="1"/>
          </p:nvPr>
        </p:nvSpPr>
        <p:spPr>
          <a:xfrm>
            <a:off x="914400" y="1607419"/>
            <a:ext cx="10204704" cy="2971800"/>
          </a:xfrm>
        </p:spPr>
        <p:txBody>
          <a:bodyPr/>
          <a:lstStyle/>
          <a:p>
            <a:r>
              <a:rPr lang="en-US" dirty="0"/>
              <a:t>How financially secure do you feel right now?  </a:t>
            </a:r>
          </a:p>
        </p:txBody>
      </p:sp>
      <p:sp>
        <p:nvSpPr>
          <p:cNvPr id="4" name="Text Placeholder 11">
            <a:extLst>
              <a:ext uri="{FF2B5EF4-FFF2-40B4-BE49-F238E27FC236}">
                <a16:creationId xmlns:a16="http://schemas.microsoft.com/office/drawing/2014/main" id="{8E762C9A-BA21-BE36-09D5-519FB67AF29B}"/>
              </a:ext>
            </a:extLst>
          </p:cNvPr>
          <p:cNvSpPr txBox="1">
            <a:spLocks/>
          </p:cNvSpPr>
          <p:nvPr/>
        </p:nvSpPr>
        <p:spPr>
          <a:xfrm>
            <a:off x="914400" y="5406995"/>
            <a:ext cx="8537300" cy="459259"/>
          </a:xfrm>
          <a:prstGeom prst="rect">
            <a:avLst/>
          </a:prstGeom>
        </p:spPr>
        <p:txBody>
          <a:bodyPr vert="horz" lIns="0" tIns="0" rIns="0" bIns="0" rtlCol="0" anchor="b">
            <a:noAutofit/>
          </a:bodyPr>
          <a:lstStyle>
            <a:lvl1pPr marL="0" indent="0" algn="l" defTabSz="457200" rtl="0" eaLnBrk="1" latinLnBrk="0" hangingPunct="1">
              <a:spcBef>
                <a:spcPts val="0"/>
              </a:spcBef>
              <a:spcAft>
                <a:spcPts val="600"/>
              </a:spcAft>
              <a:buFont typeface="Arial"/>
              <a:buNone/>
              <a:defRPr sz="800" b="0" i="0" kern="1200">
                <a:solidFill>
                  <a:srgbClr val="000000"/>
                </a:solidFill>
                <a:latin typeface="+mn-lt"/>
                <a:ea typeface="+mn-ea"/>
                <a:cs typeface="+mn-cs"/>
              </a:defRPr>
            </a:lvl1pPr>
            <a:lvl2pPr marL="292100" indent="-292100" algn="l" defTabSz="457200" rtl="0" eaLnBrk="1" latinLnBrk="0" hangingPunct="1">
              <a:spcBef>
                <a:spcPts val="0"/>
              </a:spcBef>
              <a:spcAft>
                <a:spcPts val="600"/>
              </a:spcAft>
              <a:buClr>
                <a:schemeClr val="accent2"/>
              </a:buClr>
              <a:buSzPct val="100000"/>
              <a:buFont typeface="Wingdings" panose="05000000000000000000" pitchFamily="2" charset="2"/>
              <a:buChar char="§"/>
              <a:tabLst/>
              <a:defRPr sz="1800" b="0" i="0" kern="1200">
                <a:solidFill>
                  <a:srgbClr val="000000"/>
                </a:solidFill>
                <a:latin typeface="+mn-lt"/>
                <a:ea typeface="+mn-ea"/>
                <a:cs typeface="+mn-cs"/>
              </a:defRPr>
            </a:lvl2pPr>
            <a:lvl3pPr marL="511175"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600" b="0" i="0" kern="1200">
                <a:solidFill>
                  <a:srgbClr val="000000"/>
                </a:solidFill>
                <a:latin typeface="+mn-lt"/>
                <a:ea typeface="+mn-ea"/>
                <a:cs typeface="+mn-cs"/>
              </a:defRPr>
            </a:lvl3pPr>
            <a:lvl4pPr marL="798513"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400" b="0" i="0" kern="1200">
                <a:solidFill>
                  <a:srgbClr val="000000"/>
                </a:solidFill>
                <a:latin typeface="+mn-lt"/>
                <a:ea typeface="+mn-ea"/>
                <a:cs typeface="+mn-cs"/>
              </a:defRPr>
            </a:lvl4pPr>
            <a:lvl5pPr marL="1030288" indent="-228600" algn="l" defTabSz="457200" rtl="0" eaLnBrk="1" latinLnBrk="0" hangingPunct="1">
              <a:spcBef>
                <a:spcPts val="0"/>
              </a:spcBef>
              <a:spcAft>
                <a:spcPts val="600"/>
              </a:spcAft>
              <a:buClr>
                <a:schemeClr val="accent2"/>
              </a:buClr>
              <a:buSzPct val="100000"/>
              <a:buFont typeface="Wingdings" panose="05000000000000000000" pitchFamily="2" charset="2"/>
              <a:buChar char="§"/>
              <a:defRPr sz="1200" b="0" i="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Source: </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hlinkClick r:id="rId3"/>
              </a:rPr>
              <a:t>35 and Under in the Public Sector: Comparisons by Industry</a:t>
            </a:r>
            <a:r>
              <a:rPr kumimoji="0" lang="en-US" sz="1200" b="0" i="0" u="none" strike="noStrike" kern="1200" cap="none" spc="0" normalizeH="0" baseline="0" noProof="0">
                <a:ln>
                  <a:noFill/>
                </a:ln>
                <a:solidFill>
                  <a:prstClr val="white"/>
                </a:solidFill>
                <a:effectLst/>
                <a:uLnTx/>
                <a:uFillTx/>
                <a:latin typeface="Aptos" panose="02110004020202020204"/>
                <a:ea typeface="+mn-ea"/>
                <a:cs typeface="+mn-cs"/>
                <a:hlinkClick r:id="rId4"/>
              </a:rPr>
              <a:t>, </a:t>
            </a: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MissionSquare Research Institute, 2024 </a:t>
            </a:r>
          </a:p>
          <a:p>
            <a:pPr marL="0" marR="0" lvl="0" indent="0" algn="l" defTabSz="457200" rtl="0" eaLnBrk="1" fontAlgn="auto" latinLnBrk="0" hangingPunct="1">
              <a:lnSpc>
                <a:spcPct val="100000"/>
              </a:lnSpc>
              <a:spcBef>
                <a:spcPts val="0"/>
              </a:spcBef>
              <a:spcAft>
                <a:spcPts val="600"/>
              </a:spcAft>
              <a:buClrTx/>
              <a:buSzTx/>
              <a:buFont typeface="Arial"/>
              <a:buNone/>
              <a:tabLst/>
              <a:defRPr/>
            </a:pPr>
            <a:endParaRPr kumimoji="0" lang="en-US" sz="800" b="0" i="0" u="none" strike="noStrike" kern="1200" cap="none" spc="0" normalizeH="0" baseline="0" noProof="0" dirty="0">
              <a:ln>
                <a:noFill/>
              </a:ln>
              <a:solidFill>
                <a:srgbClr val="000000"/>
              </a:solidFill>
              <a:effectLst/>
              <a:uLnTx/>
              <a:uFillTx/>
              <a:latin typeface="Avenir Next LT Pro"/>
              <a:ea typeface="+mn-ea"/>
              <a:cs typeface="+mn-cs"/>
            </a:endParaRPr>
          </a:p>
        </p:txBody>
      </p:sp>
      <p:pic>
        <p:nvPicPr>
          <p:cNvPr id="5" name="Content Placeholder 6">
            <a:extLst>
              <a:ext uri="{FF2B5EF4-FFF2-40B4-BE49-F238E27FC236}">
                <a16:creationId xmlns:a16="http://schemas.microsoft.com/office/drawing/2014/main" id="{711F9084-15E9-6863-0F36-645FBC182C7F}"/>
              </a:ext>
            </a:extLst>
          </p:cNvPr>
          <p:cNvPicPr>
            <a:picLocks noChangeAspect="1"/>
          </p:cNvPicPr>
          <p:nvPr/>
        </p:nvPicPr>
        <p:blipFill rotWithShape="1">
          <a:blip r:embed="rId5"/>
          <a:srcRect l="23542" t="1029" b="-1"/>
          <a:stretch/>
        </p:blipFill>
        <p:spPr>
          <a:xfrm>
            <a:off x="983518" y="2062592"/>
            <a:ext cx="8132981" cy="3360022"/>
          </a:xfrm>
          <a:prstGeom prst="rect">
            <a:avLst/>
          </a:prstGeom>
        </p:spPr>
      </p:pic>
    </p:spTree>
    <p:extLst>
      <p:ext uri="{BB962C8B-B14F-4D97-AF65-F5344CB8AC3E}">
        <p14:creationId xmlns:p14="http://schemas.microsoft.com/office/powerpoint/2010/main" val="3782700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4" ma:contentTypeDescription="Create a new document." ma:contentTypeScope="" ma:versionID="b0a38cab70a4669f13807f20987e9b77">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ebf161fdef5544a2f6ade3d8f3da9c05"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EA71BB9-D36D-4EBE-8097-01989A7B99F9}"/>
</file>

<file path=customXml/itemProps2.xml><?xml version="1.0" encoding="utf-8"?>
<ds:datastoreItem xmlns:ds="http://schemas.openxmlformats.org/officeDocument/2006/customXml" ds:itemID="{30F76DF6-6F4B-4B30-AF9F-2BF6CD20821C}"/>
</file>

<file path=customXml/itemProps3.xml><?xml version="1.0" encoding="utf-8"?>
<ds:datastoreItem xmlns:ds="http://schemas.openxmlformats.org/officeDocument/2006/customXml" ds:itemID="{CE79600A-272D-418F-A1E4-C3416901A07E}"/>
</file>

<file path=docProps/app.xml><?xml version="1.0" encoding="utf-8"?>
<Properties xmlns="http://schemas.openxmlformats.org/officeDocument/2006/extended-properties" xmlns:vt="http://schemas.openxmlformats.org/officeDocument/2006/docPropsVTypes">
  <TotalTime>14214</TotalTime>
  <Words>4006</Words>
  <Application>Microsoft Office PowerPoint</Application>
  <PresentationFormat>Widescreen</PresentationFormat>
  <Paragraphs>319</Paragraphs>
  <Slides>43</Slides>
  <Notes>35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43</vt:i4>
      </vt:variant>
    </vt:vector>
  </HeadingPairs>
  <TitlesOfParts>
    <vt:vector size="59" baseType="lpstr">
      <vt:lpstr>Aptos</vt:lpstr>
      <vt:lpstr>Arial</vt:lpstr>
      <vt:lpstr>Avenir Next</vt:lpstr>
      <vt:lpstr>Avenir Next LT Pro</vt:lpstr>
      <vt:lpstr>AvenirNext LT Pro Cn</vt:lpstr>
      <vt:lpstr>AvenirNext LT Pro Medium</vt:lpstr>
      <vt:lpstr>AvenirNext LT Pro Regular</vt:lpstr>
      <vt:lpstr>AvenirNextLTPro-Bold</vt:lpstr>
      <vt:lpstr>AvenirNextLTPro-Regular</vt:lpstr>
      <vt:lpstr>Calibri</vt:lpstr>
      <vt:lpstr>Lato</vt:lpstr>
      <vt:lpstr>Lato Black</vt:lpstr>
      <vt:lpstr>source-sans-pro-regular</vt:lpstr>
      <vt:lpstr>Times New Roman</vt:lpstr>
      <vt:lpstr>Wingdings</vt:lpstr>
      <vt:lpstr>Office Theme</vt:lpstr>
      <vt:lpstr>What Do Your Employees Really Want?</vt:lpstr>
      <vt:lpstr>Aspects of What Your Employees Care About</vt:lpstr>
      <vt:lpstr>Factors Attract Talents</vt:lpstr>
      <vt:lpstr>The 35 and Under in Public Sector Survey</vt:lpstr>
      <vt:lpstr>Factors Attract Workers in the Public Sector</vt:lpstr>
      <vt:lpstr>Motivation by Occupations</vt:lpstr>
      <vt:lpstr>Motivation</vt:lpstr>
      <vt:lpstr>Financial and Job Securities</vt:lpstr>
      <vt:lpstr>Financial Security</vt:lpstr>
      <vt:lpstr>Financial Stress</vt:lpstr>
      <vt:lpstr>Job Security</vt:lpstr>
      <vt:lpstr>Job Satisfaction – Longer Tenure</vt:lpstr>
      <vt:lpstr>Recommendations and Longer-Term Plans</vt:lpstr>
      <vt:lpstr>2024 Workforce Survey</vt:lpstr>
      <vt:lpstr>Mentoring and Succession Planning</vt:lpstr>
      <vt:lpstr>Talk Openly (debt is not an off-limits topic)</vt:lpstr>
      <vt:lpstr>The 2024 Student Loan Debt Survey</vt:lpstr>
      <vt:lpstr>Student Loan Debt and Work Morale</vt:lpstr>
      <vt:lpstr>Student Loan Debt and Job Tenure</vt:lpstr>
      <vt:lpstr>Student Loan Debt and Financial Planning Horizon</vt:lpstr>
      <vt:lpstr>Student Loan Debt and Savings Adequacy</vt:lpstr>
      <vt:lpstr>Student Loan Debt and Employer Perception</vt:lpstr>
      <vt:lpstr>Retirement Benefits and Decisions</vt:lpstr>
      <vt:lpstr>The 2024 Retirement Security Survey</vt:lpstr>
      <vt:lpstr>Retirement Security Concerns</vt:lpstr>
      <vt:lpstr>Retirement Benefits Perception</vt:lpstr>
      <vt:lpstr>Retirement and Financial Education</vt:lpstr>
      <vt:lpstr>Retirement Spending Strategies</vt:lpstr>
      <vt:lpstr>Retirement Plan Participation in Public Sector</vt:lpstr>
      <vt:lpstr>Retirement Benefit Understanding</vt:lpstr>
      <vt:lpstr>Retirement: Expectation vs. Reality</vt:lpstr>
      <vt:lpstr>Retirement: Expectation vs. Reality</vt:lpstr>
      <vt:lpstr>Retirement: Expectation vs. Reality</vt:lpstr>
      <vt:lpstr>Retirement: Expectation vs. Reality</vt:lpstr>
      <vt:lpstr>Retirement: Expectation vs. Reality</vt:lpstr>
      <vt:lpstr>Help Participants with Default Retirement Plan Options</vt:lpstr>
      <vt:lpstr>Public DC Plan Participants Default Investment </vt:lpstr>
      <vt:lpstr>Market Volatility Affects Default Decisions</vt:lpstr>
      <vt:lpstr>Default Acceptance Decline with Age and Income</vt:lpstr>
      <vt:lpstr>Default Acceptance is Higher in Public Sector</vt:lpstr>
      <vt:lpstr>Default Acceptance Is Higher among Females</vt:lpstr>
      <vt:lpstr>Public Plan Default Investment Retention Rate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lastModifiedBy>Felicia Littky</cp:lastModifiedBy>
  <cp:revision>31</cp:revision>
  <dcterms:created xsi:type="dcterms:W3CDTF">2022-10-21T14:04:38Z</dcterms:created>
  <dcterms:modified xsi:type="dcterms:W3CDTF">2025-02-27T14:17:51Z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0x0101003EFC534586D1B347AAFEC02C9E763AE3</vt:lpwstr>
  </property>
</Properties>
</file>