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7" r:id="rId5"/>
    <p:sldId id="2145707267" r:id="rId6"/>
    <p:sldId id="2145707263" r:id="rId7"/>
    <p:sldId id="2145707268" r:id="rId8"/>
    <p:sldId id="2145707269" r:id="rId9"/>
    <p:sldId id="2145707270" r:id="rId10"/>
    <p:sldId id="2145707271" r:id="rId11"/>
    <p:sldId id="2145707272" r:id="rId12"/>
    <p:sldId id="2145707273" r:id="rId13"/>
    <p:sldId id="2145707277" r:id="rId14"/>
    <p:sldId id="2145707279" r:id="rId15"/>
    <p:sldId id="2145707274" r:id="rId16"/>
    <p:sldId id="2145707275" r:id="rId17"/>
    <p:sldId id="2145707236" r:id="rId18"/>
    <p:sldId id="2145707280" r:id="rId19"/>
    <p:sldId id="2145707259" r:id="rId20"/>
    <p:sldId id="2145707276" r:id="rId21"/>
    <p:sldId id="2145707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47D2"/>
    <a:srgbClr val="5639AF"/>
    <a:srgbClr val="00B4E3"/>
    <a:srgbClr val="FF9933"/>
    <a:srgbClr val="FF6633"/>
    <a:srgbClr val="556633"/>
    <a:srgbClr val="982068"/>
    <a:srgbClr val="FFFFFF"/>
    <a:srgbClr val="642265"/>
    <a:srgbClr val="66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82424C-FFB6-D223-0B71-095006A63043}" v="12" dt="2025-03-24T23:16:19.025"/>
    <p1510:client id="{FA4AE226-D77C-0D41-A72D-8897BCC1EFCB}" v="564" dt="2025-03-25T00:33:30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8"/>
    <p:restoredTop sz="94734"/>
  </p:normalViewPr>
  <p:slideViewPr>
    <p:cSldViewPr snapToGrid="0">
      <p:cViewPr varScale="1">
        <p:scale>
          <a:sx n="97" d="100"/>
          <a:sy n="97" d="100"/>
        </p:scale>
        <p:origin x="124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659D08-E812-102E-5EB2-B5EC898EC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A12ED-C3D6-D4A5-0301-6868083456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6491C-EB6F-C249-8FA1-AECF54EECB29}" type="datetimeFigureOut"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89403-6E1B-5DFF-0A1A-15AD840B7E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2401-2B4A-75AD-D2DE-7D57B18CC6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1D00F-A447-3041-B3A5-9ED839F431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9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9329A-2B19-324E-A96D-F9854DADF4F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67652-EC7D-1B4E-A538-BF75300E9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Talk Track: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Problem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Possible Solutions – People, Process, Technology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Technology – Buy or Build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Buy – Off the shelf or purpose built (show the difference)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The thing with AI... that we've learned, to hit the mark, it needs to be purpose built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What does it look like for real (WASHOE)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Tips – Not expensive, try little things, role alike groups</a:t>
            </a:r>
          </a:p>
          <a:p>
            <a:pPr marL="228600" indent="-228600">
              <a:buAutoNum type="arabicPeriod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3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36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60D38-BEA0-4E4E-5A8A-B61EADADF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DF8D6-FB4B-377B-4E68-99B4A78CB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6D401-2C69-04B1-1FDB-C35738323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0D3CE-89CE-7010-5E38-738461A8B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EF1C-70EB-F56B-DE8E-0EA3AE20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E4313-52B0-F230-6259-8C174C5EC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660925-B8E4-C4AD-6534-9D0E03E65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1FCBF-A75C-1194-A686-E5EDA0156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1FB65-6AA2-2B15-326C-23110AEA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F50C7-08F8-2C87-401A-A8A5FB253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5358D-2DA9-6E30-923B-E6180CF40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5C0D7-EF77-58E3-7289-21B9E19DF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30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4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E490E-D9AF-3D9E-B1D8-53C42141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2A7AE-25D3-24FE-EB6F-DBB51C15F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B26AB-DDAE-CB56-3538-94BF01194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~2900 staff hours per year. </a:t>
            </a:r>
          </a:p>
        </p:txBody>
      </p:sp>
    </p:spTree>
    <p:extLst>
      <p:ext uri="{BB962C8B-B14F-4D97-AF65-F5344CB8AC3E}">
        <p14:creationId xmlns:p14="http://schemas.microsoft.com/office/powerpoint/2010/main" val="3206700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does this make sense for you – and what are you trying to accomplish. </a:t>
            </a:r>
            <a:br>
              <a:rPr lang="en-US"/>
            </a:br>
            <a:br>
              <a:rPr lang="en-US"/>
            </a:br>
            <a:r>
              <a:rPr lang="en-US"/>
              <a:t>Affordable Housing and Permitting - How to do we help us AI to get through red tape for a 60 approval process.</a:t>
            </a:r>
            <a:br>
              <a:rPr lang="en-US"/>
            </a:br>
            <a:r>
              <a:rPr lang="en-US"/>
              <a:t>Administrative acceleration – Madison AI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55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9140C-5182-A742-981E-F35F5F8890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6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solidFill>
          <a:srgbClr val="AF4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23A37-EAF7-893F-7439-7F9F87CF3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42B71-B696-F8B2-7ED7-22148F559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914200"/>
            <a:ext cx="7179276" cy="1335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E1AF1C-F847-990B-B70D-7DF63E1B8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1B99E-7D0C-1E4A-354E-06F7BEE64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6B117-3FEA-EDF1-4335-31D6534502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solidFill>
          <a:srgbClr val="563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163B1-7284-6087-C826-79DD01D1E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6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563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D36AB-48EE-6711-433A-F7CCB142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218B7E73-8072-F444-9FDB-6C478EEAED22}"/>
              </a:ext>
            </a:extLst>
          </p:cNvPr>
          <p:cNvSpPr/>
          <p:nvPr userDrawn="1"/>
        </p:nvSpPr>
        <p:spPr>
          <a:xfrm>
            <a:off x="190500" y="190500"/>
            <a:ext cx="11811000" cy="64770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0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solidFill>
          <a:srgbClr val="AF4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AEDD8A-59D9-0964-418E-397FAFEC1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7CCA1-6A3F-EBAB-DD0F-7A02C986B5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4632" y="5943600"/>
            <a:ext cx="2074472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solidFill>
          <a:srgbClr val="563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1A76B0-DC9C-FBB8-A8BC-76BE4CE16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FBE17-B2A0-85C0-D74A-26966904EE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4632" y="5943600"/>
            <a:ext cx="2074472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solidFill>
          <a:srgbClr val="563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A4D651-295B-F8DD-2E5E-7A768A4CB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7C6ECF-2430-53C4-1702-4C3C40F8B1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4632" y="5943600"/>
            <a:ext cx="2074472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126D4-7669-B633-EE63-C2EFA5B178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A4E81-E36C-EE3C-2BB0-663EA93791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BA952-CCDB-1E6E-E88D-968826540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04164-518E-5614-4B87-35C3BDB316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two blocks content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77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15D97-F31F-C020-23C1-2C828478B5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546C7-9579-F7C8-1F5A-2D04D56D52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639A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312C-7E4B-E2BB-5DC6-C346383C0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0274" y="5943600"/>
            <a:ext cx="2064258" cy="384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F02BD-0187-159A-5083-0339FC9A9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66" r:id="rId7"/>
    <p:sldLayoutId id="2147483659" r:id="rId8"/>
    <p:sldLayoutId id="2147483654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5639AF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AF47D2"/>
        </a:buClr>
        <a:buSzPct val="9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isonai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632757"/>
            <a:ext cx="10204704" cy="1371600"/>
          </a:xfrm>
        </p:spPr>
        <p:txBody>
          <a:bodyPr/>
          <a:lstStyle/>
          <a:p>
            <a:r>
              <a:rPr lang="en-US" dirty="0"/>
              <a:t>AI in Government: 1 Year of Lessons + Hard-Earned Wisdom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4449631"/>
            <a:ext cx="10204704" cy="1010590"/>
          </a:xfrm>
        </p:spPr>
        <p:txBody>
          <a:bodyPr/>
          <a:lstStyle/>
          <a:p>
            <a:pPr algn="l"/>
            <a:r>
              <a:rPr lang="en-US" sz="2200" dirty="0"/>
              <a:t>Erica Olsen, CEO + Co-Founder of Madison AI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Matt </a:t>
            </a:r>
            <a:r>
              <a:rPr lang="en-US" sz="2200" dirty="0" err="1"/>
              <a:t>Unmacht</a:t>
            </a:r>
            <a:r>
              <a:rPr lang="en-US" sz="2200" dirty="0"/>
              <a:t>,</a:t>
            </a:r>
            <a:r>
              <a:rPr lang="en-US" sz="2200" dirty="0">
                <a:latin typeface="trebuchet ms, sans-serif"/>
              </a:rPr>
              <a:t> Assistant City Manager</a:t>
            </a:r>
            <a:r>
              <a:rPr lang="en-US" sz="2200" i="0" u="none" strike="noStrike" dirty="0">
                <a:effectLst/>
                <a:latin typeface="trebuchet ms, sans-serif"/>
              </a:rPr>
              <a:t> – Chanhassen, MN</a:t>
            </a:r>
            <a:endParaRPr lang="en-US" sz="2200" i="0" u="none" strike="noStrike" dirty="0">
              <a:effectLst/>
              <a:latin typeface="Aptos" panose="020B0004020202020204" pitchFamily="34" charset="0"/>
            </a:endParaRPr>
          </a:p>
          <a:p>
            <a:br>
              <a:rPr lang="en-US" dirty="0"/>
            </a:b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8A93D-1C05-5CCD-4CAE-E5ECC6738021}"/>
              </a:ext>
            </a:extLst>
          </p:cNvPr>
          <p:cNvSpPr txBox="1"/>
          <p:nvPr/>
        </p:nvSpPr>
        <p:spPr>
          <a:xfrm>
            <a:off x="3538330" y="1497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F11AB-6A7C-BD35-3DD8-9EC62E4EB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9415-1AEF-7E99-8EFF-B61AB1A0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56376"/>
            <a:ext cx="10200132" cy="594360"/>
          </a:xfrm>
        </p:spPr>
        <p:txBody>
          <a:bodyPr anchor="t"/>
          <a:lstStyle/>
          <a:p>
            <a:pPr algn="ctr"/>
            <a:r>
              <a:rPr lang="en-US">
                <a:latin typeface="Lato Black"/>
                <a:ea typeface="Lato Black"/>
                <a:cs typeface="Lato Black"/>
              </a:rPr>
              <a:t>Using an AI Assistant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05B3AC-C057-608D-6520-67E6A5A6E5FA}"/>
              </a:ext>
            </a:extLst>
          </p:cNvPr>
          <p:cNvSpPr txBox="1"/>
          <p:nvPr/>
        </p:nvSpPr>
        <p:spPr>
          <a:xfrm>
            <a:off x="914399" y="3035741"/>
            <a:ext cx="5070766" cy="95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Madison AI Researches, </a:t>
            </a:r>
            <a:r>
              <a:rPr lang="en-US" sz="17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Summarizes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and Drafts a Staff Report using Thousands of your files + Decades of Information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530559-40B2-09A2-1682-DD300BD793F7}"/>
              </a:ext>
            </a:extLst>
          </p:cNvPr>
          <p:cNvSpPr txBox="1"/>
          <p:nvPr/>
        </p:nvSpPr>
        <p:spPr>
          <a:xfrm>
            <a:off x="6523954" y="3035741"/>
            <a:ext cx="1941885" cy="66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Staff Review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5C90A9-6BF0-5471-3066-463C3AA811CC}"/>
              </a:ext>
            </a:extLst>
          </p:cNvPr>
          <p:cNvSpPr txBox="1"/>
          <p:nvPr/>
        </p:nvSpPr>
        <p:spPr>
          <a:xfrm>
            <a:off x="8746015" y="3035741"/>
            <a:ext cx="2226306" cy="66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lang="en-US" sz="17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to Your Official Agenda + Packet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1BC184-9E41-28D6-9372-6BB2E9B16FEB}"/>
              </a:ext>
            </a:extLst>
          </p:cNvPr>
          <p:cNvGrpSpPr/>
          <p:nvPr/>
        </p:nvGrpSpPr>
        <p:grpSpPr>
          <a:xfrm>
            <a:off x="1784193" y="1696558"/>
            <a:ext cx="8623615" cy="1103640"/>
            <a:chOff x="1403612" y="1766158"/>
            <a:chExt cx="8623615" cy="11036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C17FCA-F64A-C332-56FF-198501288CE1}"/>
                </a:ext>
              </a:extLst>
            </p:cNvPr>
            <p:cNvGrpSpPr/>
            <p:nvPr/>
          </p:nvGrpSpPr>
          <p:grpSpPr>
            <a:xfrm>
              <a:off x="1403612" y="1766158"/>
              <a:ext cx="1097280" cy="1097280"/>
              <a:chOff x="613499" y="1772518"/>
              <a:chExt cx="1097280" cy="109728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ADE6E2-FDDA-9A39-9ACB-1D8FFCC6F6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499" y="1772518"/>
                <a:ext cx="1097280" cy="1097280"/>
              </a:xfrm>
              <a:prstGeom prst="ellipse">
                <a:avLst/>
              </a:prstGeom>
              <a:solidFill>
                <a:srgbClr val="00B4E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33"/>
                  </a:solidFill>
                </a:endParaRPr>
              </a:p>
            </p:txBody>
          </p:sp>
          <p:pic>
            <p:nvPicPr>
              <p:cNvPr id="17" name="Graphic 16" descr="Folder Search outline">
                <a:extLst>
                  <a:ext uri="{FF2B5EF4-FFF2-40B4-BE49-F238E27FC236}">
                    <a16:creationId xmlns:a16="http://schemas.microsoft.com/office/drawing/2014/main" id="{FFF4AE2B-76D6-B299-FF7E-6E4D5B5BD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4451" y="1955398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40D1D4-DDEB-A7A6-445D-F798B00F9377}"/>
                </a:ext>
              </a:extLst>
            </p:cNvPr>
            <p:cNvGrpSpPr/>
            <p:nvPr/>
          </p:nvGrpSpPr>
          <p:grpSpPr>
            <a:xfrm>
              <a:off x="6421168" y="1772518"/>
              <a:ext cx="1097280" cy="1097280"/>
              <a:chOff x="6359044" y="1772518"/>
              <a:chExt cx="1097280" cy="109728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2CD0BE0-1C8E-1E15-756D-040D3E10AF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9044" y="1772518"/>
                <a:ext cx="1097280" cy="1097280"/>
              </a:xfrm>
              <a:prstGeom prst="ellipse">
                <a:avLst/>
              </a:prstGeom>
              <a:solidFill>
                <a:srgbClr val="563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5639AF"/>
                  </a:solidFill>
                </a:endParaRPr>
              </a:p>
            </p:txBody>
          </p:sp>
          <p:pic>
            <p:nvPicPr>
              <p:cNvPr id="23" name="Graphic 22" descr="Customer review outline">
                <a:extLst>
                  <a:ext uri="{FF2B5EF4-FFF2-40B4-BE49-F238E27FC236}">
                    <a16:creationId xmlns:a16="http://schemas.microsoft.com/office/drawing/2014/main" id="{DAE9C69C-688B-E36E-DE72-3DAAECD79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39540" y="1955398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5FAC33-5132-3AF7-6BE7-3F82423E087E}"/>
                </a:ext>
              </a:extLst>
            </p:cNvPr>
            <p:cNvGrpSpPr/>
            <p:nvPr/>
          </p:nvGrpSpPr>
          <p:grpSpPr>
            <a:xfrm>
              <a:off x="8929947" y="1766158"/>
              <a:ext cx="1097280" cy="1097280"/>
              <a:chOff x="8359138" y="1772518"/>
              <a:chExt cx="1097280" cy="109728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EC4A776-7E0F-CDDF-3031-B558C822D0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9138" y="1772518"/>
                <a:ext cx="1097280" cy="1097280"/>
              </a:xfrm>
              <a:prstGeom prst="ellipse">
                <a:avLst/>
              </a:prstGeom>
              <a:solidFill>
                <a:srgbClr val="563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639AF"/>
                  </a:solidFill>
                </a:endParaRPr>
              </a:p>
            </p:txBody>
          </p:sp>
          <p:pic>
            <p:nvPicPr>
              <p:cNvPr id="26" name="Graphic 25" descr="Upload outline">
                <a:extLst>
                  <a:ext uri="{FF2B5EF4-FFF2-40B4-BE49-F238E27FC236}">
                    <a16:creationId xmlns:a16="http://schemas.microsoft.com/office/drawing/2014/main" id="{76929B88-364D-91AF-A1B3-1D6467C00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542018" y="1955398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D5EA5A-AB23-7C58-EABD-7EAE5A5CBE2B}"/>
                </a:ext>
              </a:extLst>
            </p:cNvPr>
            <p:cNvGrpSpPr/>
            <p:nvPr/>
          </p:nvGrpSpPr>
          <p:grpSpPr>
            <a:xfrm>
              <a:off x="3912390" y="1766158"/>
              <a:ext cx="1097280" cy="1097280"/>
              <a:chOff x="6613778" y="1772518"/>
              <a:chExt cx="1097280" cy="109728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40F408F-A012-866F-600E-11A3CB1FD9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13778" y="1772518"/>
                <a:ext cx="1097280" cy="1097280"/>
              </a:xfrm>
              <a:prstGeom prst="ellipse">
                <a:avLst/>
              </a:prstGeom>
              <a:solidFill>
                <a:srgbClr val="00B4E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33"/>
                  </a:solidFill>
                </a:endParaRPr>
              </a:p>
            </p:txBody>
          </p:sp>
          <p:pic>
            <p:nvPicPr>
              <p:cNvPr id="21" name="Graphic 20" descr="Keyboard outline">
                <a:extLst>
                  <a:ext uri="{FF2B5EF4-FFF2-40B4-BE49-F238E27FC236}">
                    <a16:creationId xmlns:a16="http://schemas.microsoft.com/office/drawing/2014/main" id="{73C5220B-BB46-CD3B-7858-04C06D116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91888" y="1955398"/>
                <a:ext cx="731520" cy="731520"/>
              </a:xfrm>
              <a:prstGeom prst="rect">
                <a:avLst/>
              </a:prstGeom>
            </p:spPr>
          </p:pic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764C8B3-755A-6C4A-A5C7-2208A6C06C91}"/>
              </a:ext>
            </a:extLst>
          </p:cNvPr>
          <p:cNvCxnSpPr>
            <a:cxnSpLocks/>
            <a:stCxn id="34" idx="6"/>
            <a:endCxn id="37" idx="2"/>
          </p:cNvCxnSpPr>
          <p:nvPr/>
        </p:nvCxnSpPr>
        <p:spPr>
          <a:xfrm>
            <a:off x="2881473" y="2245198"/>
            <a:ext cx="1411498" cy="0"/>
          </a:xfrm>
          <a:prstGeom prst="straightConnector1">
            <a:avLst/>
          </a:prstGeom>
          <a:ln w="38100">
            <a:solidFill>
              <a:srgbClr val="00B4E3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4782E1A-1B4C-1FB9-8E73-D1D6C304FD3E}"/>
              </a:ext>
            </a:extLst>
          </p:cNvPr>
          <p:cNvCxnSpPr>
            <a:cxnSpLocks/>
          </p:cNvCxnSpPr>
          <p:nvPr/>
        </p:nvCxnSpPr>
        <p:spPr>
          <a:xfrm>
            <a:off x="7899029" y="2231581"/>
            <a:ext cx="1411499" cy="0"/>
          </a:xfrm>
          <a:prstGeom prst="straightConnector1">
            <a:avLst/>
          </a:prstGeom>
          <a:ln w="38100">
            <a:solidFill>
              <a:srgbClr val="AF47D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492D2D94-3F4F-B4C0-D520-7041B030E056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92820" y="559653"/>
            <a:ext cx="6360" cy="2508778"/>
          </a:xfrm>
          <a:prstGeom prst="bentConnector3">
            <a:avLst>
              <a:gd name="adj1" fmla="val 6929245"/>
            </a:avLst>
          </a:prstGeom>
          <a:ln w="34925">
            <a:solidFill>
              <a:srgbClr val="5639A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D5723B-2CE9-C03C-D6C9-C842BC9AC597}"/>
              </a:ext>
            </a:extLst>
          </p:cNvPr>
          <p:cNvCxnSpPr>
            <a:cxnSpLocks/>
          </p:cNvCxnSpPr>
          <p:nvPr/>
        </p:nvCxnSpPr>
        <p:spPr>
          <a:xfrm>
            <a:off x="5377894" y="2222691"/>
            <a:ext cx="1411498" cy="0"/>
          </a:xfrm>
          <a:prstGeom prst="straightConnector1">
            <a:avLst/>
          </a:prstGeom>
          <a:ln w="38100">
            <a:solidFill>
              <a:srgbClr val="00B4E3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ight Brace 53">
            <a:extLst>
              <a:ext uri="{FF2B5EF4-FFF2-40B4-BE49-F238E27FC236}">
                <a16:creationId xmlns:a16="http://schemas.microsoft.com/office/drawing/2014/main" id="{C9C43F9C-B4D0-3575-4487-EBCF2B9B0DC1}"/>
              </a:ext>
            </a:extLst>
          </p:cNvPr>
          <p:cNvSpPr/>
          <p:nvPr/>
        </p:nvSpPr>
        <p:spPr>
          <a:xfrm rot="16200000" flipH="1">
            <a:off x="5646183" y="-788781"/>
            <a:ext cx="594360" cy="10057922"/>
          </a:xfrm>
          <a:prstGeom prst="rightBrace">
            <a:avLst>
              <a:gd name="adj1" fmla="val 144957"/>
              <a:gd name="adj2" fmla="val 50000"/>
            </a:avLst>
          </a:prstGeom>
          <a:ln w="38100">
            <a:solidFill>
              <a:srgbClr val="00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BA8C31B3-0663-7174-35BB-B810E2F66635}"/>
              </a:ext>
            </a:extLst>
          </p:cNvPr>
          <p:cNvSpPr txBox="1">
            <a:spLocks/>
          </p:cNvSpPr>
          <p:nvPr/>
        </p:nvSpPr>
        <p:spPr>
          <a:xfrm>
            <a:off x="914399" y="4843989"/>
            <a:ext cx="10200132" cy="59436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3366C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00B4E3"/>
                </a:solidFill>
              </a:rPr>
              <a:t>~30 Minutes </a:t>
            </a:r>
            <a:r>
              <a:rPr lang="en-US" sz="3000" dirty="0">
                <a:solidFill>
                  <a:schemeClr val="tx1"/>
                </a:solidFill>
              </a:rPr>
              <a:t>of Staff Time, Including Review</a:t>
            </a:r>
          </a:p>
        </p:txBody>
      </p:sp>
      <p:pic>
        <p:nvPicPr>
          <p:cNvPr id="62" name="Picture 61" descr="A white square with lines and dots around it&#10;&#10;Description automatically generated">
            <a:extLst>
              <a:ext uri="{FF2B5EF4-FFF2-40B4-BE49-F238E27FC236}">
                <a16:creationId xmlns:a16="http://schemas.microsoft.com/office/drawing/2014/main" id="{0C80C4A4-353C-2498-7F02-6795F76DAE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830" y="1400334"/>
            <a:ext cx="307383" cy="305446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0D4A2E69-D971-1BD2-F0A9-51E103AD8552}"/>
              </a:ext>
            </a:extLst>
          </p:cNvPr>
          <p:cNvGrpSpPr/>
          <p:nvPr/>
        </p:nvGrpSpPr>
        <p:grpSpPr>
          <a:xfrm>
            <a:off x="2570526" y="1606983"/>
            <a:ext cx="438864" cy="389373"/>
            <a:chOff x="2570526" y="1735575"/>
            <a:chExt cx="438864" cy="38937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7865296-ADC1-E9CA-745D-52169FD7DA29}"/>
                </a:ext>
              </a:extLst>
            </p:cNvPr>
            <p:cNvSpPr/>
            <p:nvPr/>
          </p:nvSpPr>
          <p:spPr>
            <a:xfrm>
              <a:off x="2588817" y="1753959"/>
              <a:ext cx="370989" cy="370989"/>
            </a:xfrm>
            <a:prstGeom prst="ellipse">
              <a:avLst/>
            </a:prstGeom>
            <a:solidFill>
              <a:srgbClr val="AF47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FE179A7-7FF5-31F9-79F1-EFBFFBB17253}"/>
                </a:ext>
              </a:extLst>
            </p:cNvPr>
            <p:cNvSpPr txBox="1"/>
            <p:nvPr/>
          </p:nvSpPr>
          <p:spPr>
            <a:xfrm>
              <a:off x="2570526" y="1735575"/>
              <a:ext cx="43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CF12EA7-1D3D-CF6D-03CF-CACC3033F47C}"/>
              </a:ext>
            </a:extLst>
          </p:cNvPr>
          <p:cNvGrpSpPr/>
          <p:nvPr/>
        </p:nvGrpSpPr>
        <p:grpSpPr>
          <a:xfrm>
            <a:off x="5070816" y="1593312"/>
            <a:ext cx="438864" cy="389373"/>
            <a:chOff x="2570526" y="1735575"/>
            <a:chExt cx="438864" cy="3893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8A6710C-0DFF-3711-058E-4148174064D4}"/>
                </a:ext>
              </a:extLst>
            </p:cNvPr>
            <p:cNvSpPr/>
            <p:nvPr/>
          </p:nvSpPr>
          <p:spPr>
            <a:xfrm>
              <a:off x="2588817" y="1753959"/>
              <a:ext cx="370989" cy="370989"/>
            </a:xfrm>
            <a:prstGeom prst="ellipse">
              <a:avLst/>
            </a:prstGeom>
            <a:solidFill>
              <a:srgbClr val="AF47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3AB342C-AE36-2683-8323-C1228846C0A2}"/>
                </a:ext>
              </a:extLst>
            </p:cNvPr>
            <p:cNvSpPr txBox="1"/>
            <p:nvPr/>
          </p:nvSpPr>
          <p:spPr>
            <a:xfrm>
              <a:off x="2570526" y="1735575"/>
              <a:ext cx="43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66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D896-1B2F-B93E-68F2-5C606EFBD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6C52369-685C-B8F6-5BDD-036037E890FC}"/>
              </a:ext>
            </a:extLst>
          </p:cNvPr>
          <p:cNvGrpSpPr/>
          <p:nvPr/>
        </p:nvGrpSpPr>
        <p:grpSpPr>
          <a:xfrm>
            <a:off x="1784193" y="1682270"/>
            <a:ext cx="8623615" cy="1103640"/>
            <a:chOff x="1403612" y="1766158"/>
            <a:chExt cx="8623615" cy="11036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67C9BB-BC32-E883-E496-9240523D0002}"/>
                </a:ext>
              </a:extLst>
            </p:cNvPr>
            <p:cNvGrpSpPr/>
            <p:nvPr/>
          </p:nvGrpSpPr>
          <p:grpSpPr>
            <a:xfrm>
              <a:off x="1403612" y="1766158"/>
              <a:ext cx="1097280" cy="1097280"/>
              <a:chOff x="613499" y="1772518"/>
              <a:chExt cx="1097280" cy="109728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AB6C383-54DA-1B58-0437-D8DAA627A9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499" y="1772518"/>
                <a:ext cx="1097280" cy="1097280"/>
              </a:xfrm>
              <a:prstGeom prst="ellipse">
                <a:avLst/>
              </a:prstGeom>
              <a:solidFill>
                <a:srgbClr val="00B4E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33"/>
                  </a:solidFill>
                </a:endParaRPr>
              </a:p>
            </p:txBody>
          </p:sp>
          <p:pic>
            <p:nvPicPr>
              <p:cNvPr id="17" name="Graphic 16" descr="Folder Search outline">
                <a:extLst>
                  <a:ext uri="{FF2B5EF4-FFF2-40B4-BE49-F238E27FC236}">
                    <a16:creationId xmlns:a16="http://schemas.microsoft.com/office/drawing/2014/main" id="{6CBD6169-BAA9-7994-521C-A7552FADA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4451" y="1955398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A01AFC-1F0A-5996-EB05-6652DF362D7C}"/>
                </a:ext>
              </a:extLst>
            </p:cNvPr>
            <p:cNvGrpSpPr/>
            <p:nvPr/>
          </p:nvGrpSpPr>
          <p:grpSpPr>
            <a:xfrm>
              <a:off x="6421168" y="1772518"/>
              <a:ext cx="1097280" cy="1097280"/>
              <a:chOff x="6359044" y="1772518"/>
              <a:chExt cx="1097280" cy="109728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9F7C6CB-475C-B64D-AB04-BBA096E4F4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9044" y="1772518"/>
                <a:ext cx="1097280" cy="1097280"/>
              </a:xfrm>
              <a:prstGeom prst="ellipse">
                <a:avLst/>
              </a:prstGeom>
              <a:solidFill>
                <a:srgbClr val="5639AF">
                  <a:alpha val="3705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5639AF"/>
                  </a:solidFill>
                </a:endParaRPr>
              </a:p>
            </p:txBody>
          </p:sp>
          <p:pic>
            <p:nvPicPr>
              <p:cNvPr id="23" name="Graphic 22" descr="Customer review outline">
                <a:extLst>
                  <a:ext uri="{FF2B5EF4-FFF2-40B4-BE49-F238E27FC236}">
                    <a16:creationId xmlns:a16="http://schemas.microsoft.com/office/drawing/2014/main" id="{E51E3E9A-7A94-8C11-7917-CCAF9EC55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39540" y="1955398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789146-5A6D-F096-E9F1-73CD6E030304}"/>
                </a:ext>
              </a:extLst>
            </p:cNvPr>
            <p:cNvGrpSpPr/>
            <p:nvPr/>
          </p:nvGrpSpPr>
          <p:grpSpPr>
            <a:xfrm>
              <a:off x="8929947" y="1766158"/>
              <a:ext cx="1097280" cy="1097280"/>
              <a:chOff x="8359138" y="1772518"/>
              <a:chExt cx="1097280" cy="109728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8D3A319-80F1-56B8-7097-9CF92B5E88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59138" y="1772518"/>
                <a:ext cx="1097280" cy="1097280"/>
              </a:xfrm>
              <a:prstGeom prst="ellipse">
                <a:avLst/>
              </a:prstGeom>
              <a:solidFill>
                <a:srgbClr val="5639AF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639AF"/>
                  </a:solidFill>
                </a:endParaRPr>
              </a:p>
            </p:txBody>
          </p:sp>
          <p:pic>
            <p:nvPicPr>
              <p:cNvPr id="26" name="Graphic 25" descr="Upload outline">
                <a:extLst>
                  <a:ext uri="{FF2B5EF4-FFF2-40B4-BE49-F238E27FC236}">
                    <a16:creationId xmlns:a16="http://schemas.microsoft.com/office/drawing/2014/main" id="{1DE4C952-2C6A-9156-EB53-C86EAE6EA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542018" y="1955398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9EA90E-86AB-F64E-FD64-7FE12EF6567E}"/>
                </a:ext>
              </a:extLst>
            </p:cNvPr>
            <p:cNvGrpSpPr/>
            <p:nvPr/>
          </p:nvGrpSpPr>
          <p:grpSpPr>
            <a:xfrm>
              <a:off x="3912390" y="1766158"/>
              <a:ext cx="1097280" cy="1097280"/>
              <a:chOff x="6613778" y="1772518"/>
              <a:chExt cx="1097280" cy="109728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C67096D-1372-166C-18FA-A479328359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13778" y="1772518"/>
                <a:ext cx="1097280" cy="1097280"/>
              </a:xfrm>
              <a:prstGeom prst="ellipse">
                <a:avLst/>
              </a:prstGeom>
              <a:solidFill>
                <a:srgbClr val="00B4E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33"/>
                  </a:solidFill>
                </a:endParaRPr>
              </a:p>
            </p:txBody>
          </p:sp>
          <p:pic>
            <p:nvPicPr>
              <p:cNvPr id="21" name="Graphic 20" descr="Keyboard outline">
                <a:extLst>
                  <a:ext uri="{FF2B5EF4-FFF2-40B4-BE49-F238E27FC236}">
                    <a16:creationId xmlns:a16="http://schemas.microsoft.com/office/drawing/2014/main" id="{CED20FBE-843B-AE3E-F6D1-9DBDB71DF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91888" y="1955398"/>
                <a:ext cx="731520" cy="731520"/>
              </a:xfrm>
              <a:prstGeom prst="rect">
                <a:avLst/>
              </a:prstGeom>
            </p:spPr>
          </p:pic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E6393A-8D26-54A4-3CEC-4BD08C3D347E}"/>
              </a:ext>
            </a:extLst>
          </p:cNvPr>
          <p:cNvCxnSpPr>
            <a:cxnSpLocks/>
            <a:stCxn id="34" idx="6"/>
            <a:endCxn id="37" idx="2"/>
          </p:cNvCxnSpPr>
          <p:nvPr/>
        </p:nvCxnSpPr>
        <p:spPr>
          <a:xfrm>
            <a:off x="2881473" y="2230910"/>
            <a:ext cx="1411498" cy="0"/>
          </a:xfrm>
          <a:prstGeom prst="straightConnector1">
            <a:avLst/>
          </a:prstGeom>
          <a:ln w="38100">
            <a:solidFill>
              <a:srgbClr val="00B4E3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0DB8733-83E0-4F30-4B6E-02E8AF0707DD}"/>
              </a:ext>
            </a:extLst>
          </p:cNvPr>
          <p:cNvCxnSpPr>
            <a:cxnSpLocks/>
          </p:cNvCxnSpPr>
          <p:nvPr/>
        </p:nvCxnSpPr>
        <p:spPr>
          <a:xfrm>
            <a:off x="7899029" y="2217293"/>
            <a:ext cx="1411499" cy="0"/>
          </a:xfrm>
          <a:prstGeom prst="straightConnector1">
            <a:avLst/>
          </a:prstGeom>
          <a:ln w="38100">
            <a:solidFill>
              <a:srgbClr val="AF47D2">
                <a:alpha val="37000"/>
              </a:srgb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F5541F9-52D3-099C-343B-B8B16B5B6319}"/>
              </a:ext>
            </a:extLst>
          </p:cNvPr>
          <p:cNvCxnSpPr>
            <a:cxnSpLocks/>
          </p:cNvCxnSpPr>
          <p:nvPr/>
        </p:nvCxnSpPr>
        <p:spPr>
          <a:xfrm>
            <a:off x="5377894" y="2208403"/>
            <a:ext cx="1411498" cy="0"/>
          </a:xfrm>
          <a:prstGeom prst="straightConnector1">
            <a:avLst/>
          </a:prstGeom>
          <a:ln w="38100">
            <a:solidFill>
              <a:srgbClr val="AF47D2">
                <a:alpha val="37000"/>
              </a:srgb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2F07712-34F6-9416-B53E-8EA18992390E}"/>
              </a:ext>
            </a:extLst>
          </p:cNvPr>
          <p:cNvGrpSpPr/>
          <p:nvPr/>
        </p:nvGrpSpPr>
        <p:grpSpPr>
          <a:xfrm>
            <a:off x="2570526" y="1592695"/>
            <a:ext cx="438864" cy="389373"/>
            <a:chOff x="2570526" y="1735575"/>
            <a:chExt cx="438864" cy="38937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D325E5-EA4D-83BE-336D-1101A6BE9AA4}"/>
                </a:ext>
              </a:extLst>
            </p:cNvPr>
            <p:cNvSpPr/>
            <p:nvPr/>
          </p:nvSpPr>
          <p:spPr>
            <a:xfrm>
              <a:off x="2588817" y="1753959"/>
              <a:ext cx="370989" cy="370989"/>
            </a:xfrm>
            <a:prstGeom prst="ellipse">
              <a:avLst/>
            </a:prstGeom>
            <a:solidFill>
              <a:srgbClr val="AF47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632FC7-B9E7-2E46-E44F-3E7A2CF66B56}"/>
                </a:ext>
              </a:extLst>
            </p:cNvPr>
            <p:cNvSpPr txBox="1"/>
            <p:nvPr/>
          </p:nvSpPr>
          <p:spPr>
            <a:xfrm>
              <a:off x="2570526" y="1735575"/>
              <a:ext cx="43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2DA4B7-9E02-7D7A-ED84-B574044C0793}"/>
              </a:ext>
            </a:extLst>
          </p:cNvPr>
          <p:cNvGrpSpPr/>
          <p:nvPr/>
        </p:nvGrpSpPr>
        <p:grpSpPr>
          <a:xfrm>
            <a:off x="5070816" y="1579024"/>
            <a:ext cx="438864" cy="389373"/>
            <a:chOff x="2570526" y="1735575"/>
            <a:chExt cx="438864" cy="3893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C471F7-D1E4-6306-8CFA-D24FA99A7209}"/>
                </a:ext>
              </a:extLst>
            </p:cNvPr>
            <p:cNvSpPr/>
            <p:nvPr/>
          </p:nvSpPr>
          <p:spPr>
            <a:xfrm>
              <a:off x="2588817" y="1753959"/>
              <a:ext cx="370989" cy="370989"/>
            </a:xfrm>
            <a:prstGeom prst="ellipse">
              <a:avLst/>
            </a:prstGeom>
            <a:solidFill>
              <a:srgbClr val="AF47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962421-1386-1160-DAED-ED9A62360D2F}"/>
                </a:ext>
              </a:extLst>
            </p:cNvPr>
            <p:cNvSpPr txBox="1"/>
            <p:nvPr/>
          </p:nvSpPr>
          <p:spPr>
            <a:xfrm>
              <a:off x="2570526" y="1735575"/>
              <a:ext cx="43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975599-C72D-C748-EA39-F7BAB06113AE}"/>
              </a:ext>
            </a:extLst>
          </p:cNvPr>
          <p:cNvSpPr txBox="1"/>
          <p:nvPr/>
        </p:nvSpPr>
        <p:spPr>
          <a:xfrm>
            <a:off x="1280160" y="4745697"/>
            <a:ext cx="2138396" cy="760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Collect 10+ Years of Files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21AE50-C26A-28C4-9354-4CEEE4D4F38E}"/>
              </a:ext>
            </a:extLst>
          </p:cNvPr>
          <p:cNvSpPr txBox="1"/>
          <p:nvPr/>
        </p:nvSpPr>
        <p:spPr>
          <a:xfrm>
            <a:off x="3718993" y="4745697"/>
            <a:ext cx="2267617" cy="1111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Convert 10,000—20,000 Files</a:t>
            </a:r>
            <a:b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F3298-AF4C-4F83-2E4C-2BFDD3EA66B9}"/>
              </a:ext>
            </a:extLst>
          </p:cNvPr>
          <p:cNvSpPr txBox="1"/>
          <p:nvPr/>
        </p:nvSpPr>
        <p:spPr>
          <a:xfrm>
            <a:off x="6294828" y="4745697"/>
            <a:ext cx="2414589" cy="1111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Summarize Information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91% Accuracy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4E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019ADF-4C57-D6D8-8FF9-9D0E4226CB1A}"/>
              </a:ext>
            </a:extLst>
          </p:cNvPr>
          <p:cNvSpPr txBox="1"/>
          <p:nvPr/>
        </p:nvSpPr>
        <p:spPr>
          <a:xfrm>
            <a:off x="9017634" y="4745697"/>
            <a:ext cx="2263558" cy="1111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Synthesize a Staff </a:t>
            </a: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Report Ready for Your Clerk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4EB289B-C419-EA01-F8D0-3C9437C7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56376"/>
            <a:ext cx="10200132" cy="594360"/>
          </a:xfrm>
        </p:spPr>
        <p:txBody>
          <a:bodyPr anchor="t"/>
          <a:lstStyle/>
          <a:p>
            <a:pPr algn="ctr"/>
            <a:r>
              <a:rPr lang="en-US">
                <a:latin typeface="Lato Black"/>
                <a:ea typeface="Lato Black"/>
                <a:cs typeface="Lato Black"/>
              </a:rPr>
              <a:t>Under the Hood</a:t>
            </a:r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DBFEFFB-96D7-0D96-DDDB-0782873DA780}"/>
              </a:ext>
            </a:extLst>
          </p:cNvPr>
          <p:cNvSpPr>
            <a:spLocks noChangeAspect="1"/>
          </p:cNvSpPr>
          <p:nvPr/>
        </p:nvSpPr>
        <p:spPr>
          <a:xfrm>
            <a:off x="2010615" y="3756024"/>
            <a:ext cx="688155" cy="688155"/>
          </a:xfrm>
          <a:prstGeom prst="ellipse">
            <a:avLst/>
          </a:prstGeom>
          <a:solidFill>
            <a:srgbClr val="00B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BEC97D1E-7CC3-FF0A-559C-E9D3C57B7A5E}"/>
              </a:ext>
            </a:extLst>
          </p:cNvPr>
          <p:cNvSpPr/>
          <p:nvPr/>
        </p:nvSpPr>
        <p:spPr>
          <a:xfrm rot="16200000" flipH="1">
            <a:off x="3219302" y="1698582"/>
            <a:ext cx="594360" cy="2704803"/>
          </a:xfrm>
          <a:prstGeom prst="rightBrace">
            <a:avLst>
              <a:gd name="adj1" fmla="val 144957"/>
              <a:gd name="adj2" fmla="val 51317"/>
            </a:avLst>
          </a:prstGeom>
          <a:ln w="38100">
            <a:solidFill>
              <a:srgbClr val="00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F0736AB-303C-955D-227A-2D34F292B18E}"/>
              </a:ext>
            </a:extLst>
          </p:cNvPr>
          <p:cNvCxnSpPr>
            <a:cxnSpLocks/>
          </p:cNvCxnSpPr>
          <p:nvPr/>
        </p:nvCxnSpPr>
        <p:spPr>
          <a:xfrm flipV="1">
            <a:off x="2698770" y="4102011"/>
            <a:ext cx="1706880" cy="1611"/>
          </a:xfrm>
          <a:prstGeom prst="straightConnector1">
            <a:avLst/>
          </a:prstGeom>
          <a:ln w="38100">
            <a:solidFill>
              <a:srgbClr val="00B4E3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A10B0F4-0B81-B518-6276-94C8E5A66593}"/>
              </a:ext>
            </a:extLst>
          </p:cNvPr>
          <p:cNvCxnSpPr>
            <a:cxnSpLocks/>
          </p:cNvCxnSpPr>
          <p:nvPr/>
        </p:nvCxnSpPr>
        <p:spPr>
          <a:xfrm flipV="1">
            <a:off x="5259090" y="4106075"/>
            <a:ext cx="1706880" cy="1611"/>
          </a:xfrm>
          <a:prstGeom prst="straightConnector1">
            <a:avLst/>
          </a:prstGeom>
          <a:ln w="38100">
            <a:solidFill>
              <a:srgbClr val="00B4E3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2FF99C7-F6C8-66E5-9AAA-B04B374B6B23}"/>
              </a:ext>
            </a:extLst>
          </p:cNvPr>
          <p:cNvCxnSpPr>
            <a:cxnSpLocks/>
          </p:cNvCxnSpPr>
          <p:nvPr/>
        </p:nvCxnSpPr>
        <p:spPr>
          <a:xfrm flipV="1">
            <a:off x="7819410" y="4106880"/>
            <a:ext cx="1706880" cy="1611"/>
          </a:xfrm>
          <a:prstGeom prst="straightConnector1">
            <a:avLst/>
          </a:prstGeom>
          <a:ln w="38100">
            <a:solidFill>
              <a:srgbClr val="00B4E3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8460812-C8B2-D943-5335-61B990831489}"/>
              </a:ext>
            </a:extLst>
          </p:cNvPr>
          <p:cNvSpPr>
            <a:spLocks noChangeAspect="1"/>
          </p:cNvSpPr>
          <p:nvPr/>
        </p:nvSpPr>
        <p:spPr>
          <a:xfrm>
            <a:off x="4471081" y="3758738"/>
            <a:ext cx="688155" cy="688155"/>
          </a:xfrm>
          <a:prstGeom prst="ellipse">
            <a:avLst/>
          </a:prstGeom>
          <a:solidFill>
            <a:srgbClr val="00B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AF4EE2-E1BA-895C-661F-A96027AB363A}"/>
              </a:ext>
            </a:extLst>
          </p:cNvPr>
          <p:cNvSpPr>
            <a:spLocks noChangeAspect="1"/>
          </p:cNvSpPr>
          <p:nvPr/>
        </p:nvSpPr>
        <p:spPr>
          <a:xfrm>
            <a:off x="7065824" y="3742594"/>
            <a:ext cx="688155" cy="688155"/>
          </a:xfrm>
          <a:prstGeom prst="ellipse">
            <a:avLst/>
          </a:prstGeom>
          <a:solidFill>
            <a:srgbClr val="00B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62E84E-3C58-9E0B-5BB4-BFE82B352E39}"/>
              </a:ext>
            </a:extLst>
          </p:cNvPr>
          <p:cNvSpPr>
            <a:spLocks noChangeAspect="1"/>
          </p:cNvSpPr>
          <p:nvPr/>
        </p:nvSpPr>
        <p:spPr>
          <a:xfrm>
            <a:off x="9719653" y="3742593"/>
            <a:ext cx="688155" cy="688155"/>
          </a:xfrm>
          <a:prstGeom prst="ellipse">
            <a:avLst/>
          </a:prstGeom>
          <a:solidFill>
            <a:srgbClr val="00B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758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3B37DD-4C17-D837-7BC1-6835517CC5DA}"/>
              </a:ext>
            </a:extLst>
          </p:cNvPr>
          <p:cNvSpPr/>
          <p:nvPr/>
        </p:nvSpPr>
        <p:spPr>
          <a:xfrm>
            <a:off x="3784600" y="0"/>
            <a:ext cx="8407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pilotv2">
            <a:hlinkClick r:id="" action="ppaction://media"/>
            <a:extLst>
              <a:ext uri="{FF2B5EF4-FFF2-40B4-BE49-F238E27FC236}">
                <a16:creationId xmlns:a16="http://schemas.microsoft.com/office/drawing/2014/main" id="{A1F0CD38-7681-6E15-3B98-065F3EF83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7851" y="139484"/>
            <a:ext cx="7300897" cy="6579031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76EFFFE-C1DE-4503-3D0C-7639861E1ED8}"/>
              </a:ext>
            </a:extLst>
          </p:cNvPr>
          <p:cNvSpPr txBox="1">
            <a:spLocks/>
          </p:cNvSpPr>
          <p:nvPr/>
        </p:nvSpPr>
        <p:spPr>
          <a:xfrm>
            <a:off x="577323" y="571103"/>
            <a:ext cx="2974548" cy="10621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rgbClr val="284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 b="1">
                <a:solidFill>
                  <a:schemeClr val="bg1"/>
                </a:solidFill>
              </a:rPr>
              <a:t>Using Microsoft Co-Pilot for Staff Reports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F45BA19-4AF3-FE23-05FA-13F0F7389177}"/>
              </a:ext>
            </a:extLst>
          </p:cNvPr>
          <p:cNvSpPr txBox="1">
            <a:spLocks/>
          </p:cNvSpPr>
          <p:nvPr/>
        </p:nvSpPr>
        <p:spPr>
          <a:xfrm>
            <a:off x="555875" y="2027583"/>
            <a:ext cx="2974549" cy="41764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rgbClr val="2842A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Draft a staff report approving the construction of additional permanent bathrooms and shower facilities at the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CaresCampus</a:t>
            </a: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amount of $232,000.</a:t>
            </a:r>
            <a:br>
              <a:rPr lang="en-US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400" dirty="0"/>
            </a:br>
            <a:endParaRPr lang="en-US" sz="2800" dirty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1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3B37DD-4C17-D837-7BC1-6835517CC5DA}"/>
              </a:ext>
            </a:extLst>
          </p:cNvPr>
          <p:cNvSpPr/>
          <p:nvPr/>
        </p:nvSpPr>
        <p:spPr>
          <a:xfrm>
            <a:off x="3784600" y="0"/>
            <a:ext cx="8407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41BEC17-B4D3-BF9B-8AFA-60A82C73B20E}"/>
              </a:ext>
            </a:extLst>
          </p:cNvPr>
          <p:cNvSpPr txBox="1">
            <a:spLocks/>
          </p:cNvSpPr>
          <p:nvPr/>
        </p:nvSpPr>
        <p:spPr>
          <a:xfrm>
            <a:off x="555875" y="2027583"/>
            <a:ext cx="2974549" cy="41764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rgbClr val="2842A0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Draft a staff report approving the construction of additional permanent bathrooms and shower facilities at the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CaresCampus</a:t>
            </a: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amount of $232,000.</a:t>
            </a:r>
            <a:br>
              <a:rPr lang="en-US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400" dirty="0"/>
            </a:br>
            <a:endParaRPr lang="en-US" sz="2800" dirty="0">
              <a:effectLst/>
              <a:latin typeface="Arial"/>
              <a:cs typeface="Arial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5DECF27-14A3-A1B4-9B86-A8263CCFDC62}"/>
              </a:ext>
            </a:extLst>
          </p:cNvPr>
          <p:cNvSpPr txBox="1">
            <a:spLocks/>
          </p:cNvSpPr>
          <p:nvPr/>
        </p:nvSpPr>
        <p:spPr>
          <a:xfrm>
            <a:off x="486280" y="410900"/>
            <a:ext cx="3159129" cy="10621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rgbClr val="284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 b="1">
                <a:solidFill>
                  <a:schemeClr val="bg1"/>
                </a:solidFill>
              </a:rPr>
              <a:t>Madison AI + Washoe County Staff Report Writer</a:t>
            </a:r>
          </a:p>
        </p:txBody>
      </p:sp>
      <p:pic>
        <p:nvPicPr>
          <p:cNvPr id="4" name="Revised WC Staff Report">
            <a:hlinkClick r:id="" action="ppaction://media"/>
            <a:extLst>
              <a:ext uri="{FF2B5EF4-FFF2-40B4-BE49-F238E27FC236}">
                <a16:creationId xmlns:a16="http://schemas.microsoft.com/office/drawing/2014/main" id="{EABA8EC5-45A3-850F-36A0-E7253BD98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4938" y="0"/>
            <a:ext cx="863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4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E08C5-B0D4-5FDE-FAEB-073E8B8E7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0" descr="A diagram of a company&#10;&#10;Description automatically generated">
            <a:extLst>
              <a:ext uri="{FF2B5EF4-FFF2-40B4-BE49-F238E27FC236}">
                <a16:creationId xmlns:a16="http://schemas.microsoft.com/office/drawing/2014/main" id="{3EE4D73C-5A7A-D9A6-B82B-2CA85A5F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2" y="2504715"/>
            <a:ext cx="11284035" cy="6347271"/>
          </a:xfrm>
        </p:spPr>
      </p:pic>
      <p:pic>
        <p:nvPicPr>
          <p:cNvPr id="7" name="Content Placeholder 10" descr="A diagram of a company&#10;&#10;Description automatically generated">
            <a:extLst>
              <a:ext uri="{FF2B5EF4-FFF2-40B4-BE49-F238E27FC236}">
                <a16:creationId xmlns:a16="http://schemas.microsoft.com/office/drawing/2014/main" id="{6DB3CC6F-1F4E-359E-7CCE-2C4697F8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3" y="371115"/>
            <a:ext cx="11284035" cy="634727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A9696F-500B-CFEC-E8FD-16B73E6B0015}"/>
              </a:ext>
            </a:extLst>
          </p:cNvPr>
          <p:cNvSpPr/>
          <p:nvPr/>
        </p:nvSpPr>
        <p:spPr>
          <a:xfrm>
            <a:off x="953243" y="608782"/>
            <a:ext cx="10285515" cy="122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Washoe County saved </a:t>
            </a:r>
            <a:b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5639A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~236 Staff Hours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Last 30 Days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62B7B2-D95F-A6BD-704A-F55F1DF6CA71}"/>
              </a:ext>
            </a:extLst>
          </p:cNvPr>
          <p:cNvGrpSpPr/>
          <p:nvPr/>
        </p:nvGrpSpPr>
        <p:grpSpPr>
          <a:xfrm>
            <a:off x="880562" y="2940480"/>
            <a:ext cx="1822629" cy="1281997"/>
            <a:chOff x="2290615" y="3149464"/>
            <a:chExt cx="1822629" cy="1281997"/>
          </a:xfrm>
        </p:grpSpPr>
        <p:sp>
          <p:nvSpPr>
            <p:cNvPr id="43" name="Object 6">
              <a:extLst>
                <a:ext uri="{FF2B5EF4-FFF2-40B4-BE49-F238E27FC236}">
                  <a16:creationId xmlns:a16="http://schemas.microsoft.com/office/drawing/2014/main" id="{5050CC77-B39F-999F-052A-F269640C4992}"/>
                </a:ext>
              </a:extLst>
            </p:cNvPr>
            <p:cNvSpPr/>
            <p:nvPr/>
          </p:nvSpPr>
          <p:spPr>
            <a:xfrm>
              <a:off x="2290615" y="3149464"/>
              <a:ext cx="1822629" cy="796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271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95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4" name="Object 7">
              <a:extLst>
                <a:ext uri="{FF2B5EF4-FFF2-40B4-BE49-F238E27FC236}">
                  <a16:creationId xmlns:a16="http://schemas.microsoft.com/office/drawing/2014/main" id="{AB43C011-451A-68DC-AB5E-CFA259DB0F1F}"/>
                </a:ext>
              </a:extLst>
            </p:cNvPr>
            <p:cNvSpPr/>
            <p:nvPr/>
          </p:nvSpPr>
          <p:spPr>
            <a:xfrm>
              <a:off x="2290615" y="3940689"/>
              <a:ext cx="1822629" cy="49077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30 Day Active Users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32F16A1-00BF-A3C0-8F97-77FE56E98575}"/>
              </a:ext>
            </a:extLst>
          </p:cNvPr>
          <p:cNvGrpSpPr/>
          <p:nvPr/>
        </p:nvGrpSpPr>
        <p:grpSpPr>
          <a:xfrm>
            <a:off x="8664952" y="2512609"/>
            <a:ext cx="2514600" cy="1458775"/>
            <a:chOff x="16839546" y="1044279"/>
            <a:chExt cx="2802835" cy="1640314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8CC3AB6-E51B-E518-2E94-33D5A781F779}"/>
                </a:ext>
              </a:extLst>
            </p:cNvPr>
            <p:cNvSpPr/>
            <p:nvPr/>
          </p:nvSpPr>
          <p:spPr>
            <a:xfrm>
              <a:off x="16839546" y="1044279"/>
              <a:ext cx="2802835" cy="1640314"/>
            </a:xfrm>
            <a:prstGeom prst="roundRect">
              <a:avLst/>
            </a:prstGeom>
            <a:solidFill>
              <a:srgbClr val="563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Object 13">
              <a:extLst>
                <a:ext uri="{FF2B5EF4-FFF2-40B4-BE49-F238E27FC236}">
                  <a16:creationId xmlns:a16="http://schemas.microsoft.com/office/drawing/2014/main" id="{DD11E459-D909-369F-0EC8-6154E554B8C2}"/>
                </a:ext>
              </a:extLst>
            </p:cNvPr>
            <p:cNvSpPr/>
            <p:nvPr/>
          </p:nvSpPr>
          <p:spPr>
            <a:xfrm>
              <a:off x="16839546" y="1069860"/>
              <a:ext cx="2802835" cy="121859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95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130</a:t>
              </a:r>
              <a:endPara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Object 14">
              <a:extLst>
                <a:ext uri="{FF2B5EF4-FFF2-40B4-BE49-F238E27FC236}">
                  <a16:creationId xmlns:a16="http://schemas.microsoft.com/office/drawing/2014/main" id="{7EA83B39-759F-51A0-4893-58955EC831A9}"/>
                </a:ext>
              </a:extLst>
            </p:cNvPr>
            <p:cNvSpPr/>
            <p:nvPr/>
          </p:nvSpPr>
          <p:spPr>
            <a:xfrm>
              <a:off x="16839546" y="2298284"/>
              <a:ext cx="2802835" cy="33222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5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Hours Saved in 30 Days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69BB706-594A-F4DD-3697-9DD027915AEE}"/>
              </a:ext>
            </a:extLst>
          </p:cNvPr>
          <p:cNvGrpSpPr/>
          <p:nvPr/>
        </p:nvGrpSpPr>
        <p:grpSpPr>
          <a:xfrm>
            <a:off x="3542871" y="2664614"/>
            <a:ext cx="1822629" cy="1281997"/>
            <a:chOff x="2304091" y="2873598"/>
            <a:chExt cx="1822629" cy="1281997"/>
          </a:xfrm>
        </p:grpSpPr>
        <p:sp>
          <p:nvSpPr>
            <p:cNvPr id="88" name="Object 6">
              <a:extLst>
                <a:ext uri="{FF2B5EF4-FFF2-40B4-BE49-F238E27FC236}">
                  <a16:creationId xmlns:a16="http://schemas.microsoft.com/office/drawing/2014/main" id="{23264DA5-552B-A94C-6C41-EE946DAAF050}"/>
                </a:ext>
              </a:extLst>
            </p:cNvPr>
            <p:cNvSpPr/>
            <p:nvPr/>
          </p:nvSpPr>
          <p:spPr>
            <a:xfrm>
              <a:off x="2304091" y="2873598"/>
              <a:ext cx="1822629" cy="796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271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266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9" name="Object 7">
              <a:extLst>
                <a:ext uri="{FF2B5EF4-FFF2-40B4-BE49-F238E27FC236}">
                  <a16:creationId xmlns:a16="http://schemas.microsoft.com/office/drawing/2014/main" id="{E0D54052-DD19-921A-34DD-734BA6E32C30}"/>
                </a:ext>
              </a:extLst>
            </p:cNvPr>
            <p:cNvSpPr/>
            <p:nvPr/>
          </p:nvSpPr>
          <p:spPr>
            <a:xfrm>
              <a:off x="2304091" y="3664823"/>
              <a:ext cx="1822629" cy="49077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Number of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Searches in 30 Days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770AB60-861D-8476-7FE5-74B7E6882947}"/>
              </a:ext>
            </a:extLst>
          </p:cNvPr>
          <p:cNvGrpSpPr/>
          <p:nvPr/>
        </p:nvGrpSpPr>
        <p:grpSpPr>
          <a:xfrm>
            <a:off x="6191704" y="2664614"/>
            <a:ext cx="1822629" cy="1281997"/>
            <a:chOff x="2304091" y="2873598"/>
            <a:chExt cx="1822629" cy="1281997"/>
          </a:xfrm>
        </p:grpSpPr>
        <p:sp>
          <p:nvSpPr>
            <p:cNvPr id="91" name="Object 6">
              <a:extLst>
                <a:ext uri="{FF2B5EF4-FFF2-40B4-BE49-F238E27FC236}">
                  <a16:creationId xmlns:a16="http://schemas.microsoft.com/office/drawing/2014/main" id="{B06966D7-25DA-32CC-46B3-1F3AF3BF88BD}"/>
                </a:ext>
              </a:extLst>
            </p:cNvPr>
            <p:cNvSpPr/>
            <p:nvPr/>
          </p:nvSpPr>
          <p:spPr>
            <a:xfrm>
              <a:off x="2304091" y="2873598"/>
              <a:ext cx="1822629" cy="796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271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.5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2" name="Object 7">
              <a:extLst>
                <a:ext uri="{FF2B5EF4-FFF2-40B4-BE49-F238E27FC236}">
                  <a16:creationId xmlns:a16="http://schemas.microsoft.com/office/drawing/2014/main" id="{04DAB3D6-5C2E-5E19-36F6-8AD3703A66EC}"/>
                </a:ext>
              </a:extLst>
            </p:cNvPr>
            <p:cNvSpPr/>
            <p:nvPr/>
          </p:nvSpPr>
          <p:spPr>
            <a:xfrm>
              <a:off x="2304091" y="3664823"/>
              <a:ext cx="1822629" cy="49077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Number of Staff Hours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Saved Per Search</a:t>
              </a:r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C36DE18-D2D1-F5A8-724E-22F4E397E858}"/>
              </a:ext>
            </a:extLst>
          </p:cNvPr>
          <p:cNvCxnSpPr>
            <a:cxnSpLocks/>
          </p:cNvCxnSpPr>
          <p:nvPr/>
        </p:nvCxnSpPr>
        <p:spPr>
          <a:xfrm>
            <a:off x="3129769" y="2626799"/>
            <a:ext cx="0" cy="1436025"/>
          </a:xfrm>
          <a:prstGeom prst="line">
            <a:avLst/>
          </a:prstGeom>
          <a:ln w="38100">
            <a:solidFill>
              <a:srgbClr val="AF4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6FCB659-4CE8-7DF3-231A-E0481CA47DC2}"/>
              </a:ext>
            </a:extLst>
          </p:cNvPr>
          <p:cNvGrpSpPr/>
          <p:nvPr/>
        </p:nvGrpSpPr>
        <p:grpSpPr>
          <a:xfrm>
            <a:off x="8664952" y="4632890"/>
            <a:ext cx="2514600" cy="1458775"/>
            <a:chOff x="16839546" y="1044279"/>
            <a:chExt cx="2802835" cy="1640314"/>
          </a:xfrm>
        </p:grpSpPr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28BFB74D-5C72-0603-B650-DAE450936FBE}"/>
                </a:ext>
              </a:extLst>
            </p:cNvPr>
            <p:cNvSpPr/>
            <p:nvPr/>
          </p:nvSpPr>
          <p:spPr>
            <a:xfrm>
              <a:off x="16839546" y="1044279"/>
              <a:ext cx="2802835" cy="1640314"/>
            </a:xfrm>
            <a:prstGeom prst="roundRect">
              <a:avLst/>
            </a:prstGeom>
            <a:solidFill>
              <a:srgbClr val="563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6" name="Object 13">
              <a:extLst>
                <a:ext uri="{FF2B5EF4-FFF2-40B4-BE49-F238E27FC236}">
                  <a16:creationId xmlns:a16="http://schemas.microsoft.com/office/drawing/2014/main" id="{72F30421-7C40-1B91-F578-3464D01EC582}"/>
                </a:ext>
              </a:extLst>
            </p:cNvPr>
            <p:cNvSpPr/>
            <p:nvPr/>
          </p:nvSpPr>
          <p:spPr>
            <a:xfrm>
              <a:off x="16839546" y="1069860"/>
              <a:ext cx="2802835" cy="121859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95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116</a:t>
              </a:r>
              <a:endPara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7" name="Object 14">
              <a:extLst>
                <a:ext uri="{FF2B5EF4-FFF2-40B4-BE49-F238E27FC236}">
                  <a16:creationId xmlns:a16="http://schemas.microsoft.com/office/drawing/2014/main" id="{228C4C50-FCC0-14F4-537D-73429AFAB53B}"/>
                </a:ext>
              </a:extLst>
            </p:cNvPr>
            <p:cNvSpPr/>
            <p:nvPr/>
          </p:nvSpPr>
          <p:spPr>
            <a:xfrm>
              <a:off x="16839546" y="2298284"/>
              <a:ext cx="2802835" cy="33222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15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Hours Saved in 30 Days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17ED3E1-B2F8-1392-0E6E-7ECFC30F9128}"/>
              </a:ext>
            </a:extLst>
          </p:cNvPr>
          <p:cNvGrpSpPr/>
          <p:nvPr/>
        </p:nvGrpSpPr>
        <p:grpSpPr>
          <a:xfrm>
            <a:off x="3542871" y="4754415"/>
            <a:ext cx="1822629" cy="1281997"/>
            <a:chOff x="2304091" y="2873598"/>
            <a:chExt cx="1822629" cy="1281997"/>
          </a:xfrm>
        </p:grpSpPr>
        <p:sp>
          <p:nvSpPr>
            <p:cNvPr id="113" name="Object 6">
              <a:extLst>
                <a:ext uri="{FF2B5EF4-FFF2-40B4-BE49-F238E27FC236}">
                  <a16:creationId xmlns:a16="http://schemas.microsoft.com/office/drawing/2014/main" id="{7CE3A51E-6195-6914-AA98-E53AD545EEBF}"/>
                </a:ext>
              </a:extLst>
            </p:cNvPr>
            <p:cNvSpPr/>
            <p:nvPr/>
          </p:nvSpPr>
          <p:spPr>
            <a:xfrm>
              <a:off x="2304091" y="2873598"/>
              <a:ext cx="1822629" cy="796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271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29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4" name="Object 7">
              <a:extLst>
                <a:ext uri="{FF2B5EF4-FFF2-40B4-BE49-F238E27FC236}">
                  <a16:creationId xmlns:a16="http://schemas.microsoft.com/office/drawing/2014/main" id="{07104A6B-98ED-C140-27F5-73D401AFB42C}"/>
                </a:ext>
              </a:extLst>
            </p:cNvPr>
            <p:cNvSpPr/>
            <p:nvPr/>
          </p:nvSpPr>
          <p:spPr>
            <a:xfrm>
              <a:off x="2304091" y="3664823"/>
              <a:ext cx="1822629" cy="49077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Number of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Reports in 30 Days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0590A4E-060E-0E71-14CA-6A39A9C831F3}"/>
              </a:ext>
            </a:extLst>
          </p:cNvPr>
          <p:cNvGrpSpPr/>
          <p:nvPr/>
        </p:nvGrpSpPr>
        <p:grpSpPr>
          <a:xfrm>
            <a:off x="6191704" y="4754415"/>
            <a:ext cx="1822629" cy="1281997"/>
            <a:chOff x="2304091" y="2873598"/>
            <a:chExt cx="1822629" cy="1281997"/>
          </a:xfrm>
        </p:grpSpPr>
        <p:sp>
          <p:nvSpPr>
            <p:cNvPr id="111" name="Object 6">
              <a:extLst>
                <a:ext uri="{FF2B5EF4-FFF2-40B4-BE49-F238E27FC236}">
                  <a16:creationId xmlns:a16="http://schemas.microsoft.com/office/drawing/2014/main" id="{76995A7E-5E07-100B-08A8-3B27EECB6BD2}"/>
                </a:ext>
              </a:extLst>
            </p:cNvPr>
            <p:cNvSpPr/>
            <p:nvPr/>
          </p:nvSpPr>
          <p:spPr>
            <a:xfrm>
              <a:off x="2304091" y="2873598"/>
              <a:ext cx="1822629" cy="796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271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2" name="Object 7">
              <a:extLst>
                <a:ext uri="{FF2B5EF4-FFF2-40B4-BE49-F238E27FC236}">
                  <a16:creationId xmlns:a16="http://schemas.microsoft.com/office/drawing/2014/main" id="{ADC62B1A-CE16-58B9-70EF-58D5061FDB31}"/>
                </a:ext>
              </a:extLst>
            </p:cNvPr>
            <p:cNvSpPr/>
            <p:nvPr/>
          </p:nvSpPr>
          <p:spPr>
            <a:xfrm>
              <a:off x="2304091" y="3664823"/>
              <a:ext cx="1822629" cy="49077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Number of Staff Hours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Saved Per Search</a:t>
              </a:r>
            </a:p>
          </p:txBody>
        </p: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F4BC997-1F51-A142-715D-C3D57EA919CC}"/>
              </a:ext>
            </a:extLst>
          </p:cNvPr>
          <p:cNvCxnSpPr>
            <a:cxnSpLocks/>
          </p:cNvCxnSpPr>
          <p:nvPr/>
        </p:nvCxnSpPr>
        <p:spPr>
          <a:xfrm>
            <a:off x="3129769" y="4625160"/>
            <a:ext cx="0" cy="1436025"/>
          </a:xfrm>
          <a:prstGeom prst="line">
            <a:avLst/>
          </a:prstGeom>
          <a:ln w="38100">
            <a:solidFill>
              <a:srgbClr val="AF4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51DF466-82F4-AE40-EE5F-20066FA07CE8}"/>
              </a:ext>
            </a:extLst>
          </p:cNvPr>
          <p:cNvSpPr/>
          <p:nvPr/>
        </p:nvSpPr>
        <p:spPr>
          <a:xfrm>
            <a:off x="934513" y="2395414"/>
            <a:ext cx="1780996" cy="558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39A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Research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C4F7D86-A9B3-0D53-D0CB-961ECD4DE414}"/>
              </a:ext>
            </a:extLst>
          </p:cNvPr>
          <p:cNvGrpSpPr/>
          <p:nvPr/>
        </p:nvGrpSpPr>
        <p:grpSpPr>
          <a:xfrm>
            <a:off x="839570" y="5022920"/>
            <a:ext cx="1822629" cy="1281997"/>
            <a:chOff x="2290615" y="3149464"/>
            <a:chExt cx="1822629" cy="1281997"/>
          </a:xfrm>
        </p:grpSpPr>
        <p:sp>
          <p:nvSpPr>
            <p:cNvPr id="123" name="Object 6">
              <a:extLst>
                <a:ext uri="{FF2B5EF4-FFF2-40B4-BE49-F238E27FC236}">
                  <a16:creationId xmlns:a16="http://schemas.microsoft.com/office/drawing/2014/main" id="{16B547B5-DD64-FDB5-5341-0B20C4792A8B}"/>
                </a:ext>
              </a:extLst>
            </p:cNvPr>
            <p:cNvSpPr/>
            <p:nvPr/>
          </p:nvSpPr>
          <p:spPr>
            <a:xfrm>
              <a:off x="2290615" y="3149464"/>
              <a:ext cx="1822629" cy="796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271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21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4" name="Object 7">
              <a:extLst>
                <a:ext uri="{FF2B5EF4-FFF2-40B4-BE49-F238E27FC236}">
                  <a16:creationId xmlns:a16="http://schemas.microsoft.com/office/drawing/2014/main" id="{2E2F6B7C-FA94-65A4-CF1C-1C2F30096D99}"/>
                </a:ext>
              </a:extLst>
            </p:cNvPr>
            <p:cNvSpPr/>
            <p:nvPr/>
          </p:nvSpPr>
          <p:spPr>
            <a:xfrm>
              <a:off x="2290615" y="3940689"/>
              <a:ext cx="1822629" cy="49077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30 Day Active Users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492F989-E69D-AD9B-7C98-C493B8327203}"/>
              </a:ext>
            </a:extLst>
          </p:cNvPr>
          <p:cNvSpPr/>
          <p:nvPr/>
        </p:nvSpPr>
        <p:spPr>
          <a:xfrm>
            <a:off x="703014" y="4477854"/>
            <a:ext cx="2095740" cy="558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39A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Staff Reports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6D97C00-07F9-BF3A-D44B-B43B71A51561}"/>
              </a:ext>
            </a:extLst>
          </p:cNvPr>
          <p:cNvSpPr/>
          <p:nvPr/>
        </p:nvSpPr>
        <p:spPr>
          <a:xfrm>
            <a:off x="74721" y="5916773"/>
            <a:ext cx="2118714" cy="1223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Fathom Analytics</a:t>
            </a:r>
          </a:p>
        </p:txBody>
      </p:sp>
    </p:spTree>
    <p:extLst>
      <p:ext uri="{BB962C8B-B14F-4D97-AF65-F5344CB8AC3E}">
        <p14:creationId xmlns:p14="http://schemas.microsoft.com/office/powerpoint/2010/main" val="2705925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4E72-B7A0-8B7E-28D1-9874EA26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5FFB12-9296-A912-3661-78544963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783080"/>
            <a:ext cx="10204704" cy="1645920"/>
          </a:xfrm>
        </p:spPr>
        <p:txBody>
          <a:bodyPr/>
          <a:lstStyle/>
          <a:p>
            <a:r>
              <a:rPr lang="en-US" sz="6500" b="1" dirty="0"/>
              <a:t>Pro-Tip: Files must be converted to be read by AI.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D3CAB1-0C49-254B-C9A6-A39F8BE8E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3703320"/>
            <a:ext cx="10204704" cy="1371600"/>
          </a:xfrm>
        </p:spPr>
        <p:txBody>
          <a:bodyPr/>
          <a:lstStyle/>
          <a:p>
            <a:r>
              <a:rPr lang="en-US" dirty="0"/>
              <a:t>Pdfs, Word docs, Excel files, scans, presentations, and budget books with tables must be correctly converted to be used by AI assistants.</a:t>
            </a:r>
          </a:p>
        </p:txBody>
      </p:sp>
    </p:spTree>
    <p:extLst>
      <p:ext uri="{BB962C8B-B14F-4D97-AF65-F5344CB8AC3E}">
        <p14:creationId xmlns:p14="http://schemas.microsoft.com/office/powerpoint/2010/main" val="14665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C76F3-7A70-7FEE-C43D-1AE58A6E5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D4E150-BD43-02D9-6849-9894C6FE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34" y="984738"/>
            <a:ext cx="10110978" cy="3924887"/>
          </a:xfrm>
        </p:spPr>
        <p:txBody>
          <a:bodyPr/>
          <a:lstStyle/>
          <a:p>
            <a:r>
              <a:rPr lang="en-US" sz="5400" b="1" dirty="0"/>
              <a:t>What would you do with 5+ more hours in your work week?</a:t>
            </a:r>
            <a:br>
              <a:rPr lang="en-US" sz="4500" b="1" dirty="0"/>
            </a:b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9990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DADC-CFA4-2DE6-D522-C04C4019C2E2}"/>
              </a:ext>
            </a:extLst>
          </p:cNvPr>
          <p:cNvSpPr txBox="1">
            <a:spLocks/>
          </p:cNvSpPr>
          <p:nvPr/>
        </p:nvSpPr>
        <p:spPr>
          <a:xfrm>
            <a:off x="764510" y="400227"/>
            <a:ext cx="11256802" cy="106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3366C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>
                <a:solidFill>
                  <a:srgbClr val="5639AF"/>
                </a:solidFill>
              </a:rPr>
              <a:t>12 Months in Building AI Assistants – Our Pro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F08-979C-7A65-609D-D1E6E7AB931E}"/>
              </a:ext>
            </a:extLst>
          </p:cNvPr>
          <p:cNvSpPr txBox="1">
            <a:spLocks/>
          </p:cNvSpPr>
          <p:nvPr/>
        </p:nvSpPr>
        <p:spPr>
          <a:xfrm>
            <a:off x="764510" y="2037820"/>
            <a:ext cx="5350412" cy="3695701"/>
          </a:xfrm>
          <a:prstGeom prst="rect">
            <a:avLst/>
          </a:prstGeom>
        </p:spPr>
        <p:txBody>
          <a:bodyPr/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Narrow your search. Be specific.</a:t>
            </a: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years. Spell out what you are asking for. Refine your prompts when something doesn’t work.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Treat it like a conversation, not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Googl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a new session (conversation) when you switch topics.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Custom AI assistants are a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“closed” dataset.</a:t>
            </a: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does not know it is 2025. It does not know what DOGE is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. Its only trained on your information.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algn="l">
              <a:lnSpc>
                <a:spcPct val="100000"/>
              </a:lnSpc>
            </a:pPr>
            <a:endParaRPr lang="en-US" sz="18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l">
              <a:lnSpc>
                <a:spcPct val="100000"/>
              </a:lnSpc>
            </a:pPr>
            <a:endParaRPr lang="en-US" sz="18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l">
              <a:lnSpc>
                <a:spcPct val="100000"/>
              </a:lnSpc>
            </a:pPr>
            <a:endParaRPr lang="en-US" sz="18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l">
              <a:lnSpc>
                <a:spcPct val="100000"/>
              </a:lnSpc>
            </a:pPr>
            <a:endParaRPr lang="en-US" sz="18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l">
              <a:lnSpc>
                <a:spcPct val="100000"/>
              </a:lnSpc>
            </a:pPr>
            <a:endParaRPr lang="en-US" sz="18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798EF8-3B9D-119D-8F8E-84B2A6B28F26}"/>
              </a:ext>
            </a:extLst>
          </p:cNvPr>
          <p:cNvSpPr txBox="1">
            <a:spLocks/>
          </p:cNvSpPr>
          <p:nvPr/>
        </p:nvSpPr>
        <p:spPr>
          <a:xfrm>
            <a:off x="6874838" y="1905794"/>
            <a:ext cx="4571574" cy="3213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1400"/>
              </a:spcAft>
              <a:buClr>
                <a:srgbClr val="FFE600"/>
              </a:buClr>
              <a:buSzPct val="100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4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patient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have prioritized accuracy over speed.</a:t>
            </a: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525" lvl="1" indent="0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conversion is a must. </a:t>
            </a:r>
            <a:b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Tools can’t read all of your files “out of the box.” It requires converting your file set for AI to read ALL of the data in a file. 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not perfect. It will only get better!</a:t>
            </a: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tech is advancing every day.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buClr>
                <a:srgbClr val="F28041"/>
              </a:buClr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28041"/>
              </a:buClr>
              <a:buFont typeface="Arial" panose="020B0604020202020204" pitchFamily="34" charset="0"/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buClr>
                <a:srgbClr val="F28041"/>
              </a:buClr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buClr>
                <a:srgbClr val="F28041"/>
              </a:buClr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C38C9-165F-D25F-55F7-FC0B01C2C571}"/>
              </a:ext>
            </a:extLst>
          </p:cNvPr>
          <p:cNvSpPr txBox="1"/>
          <p:nvPr/>
        </p:nvSpPr>
        <p:spPr>
          <a:xfrm>
            <a:off x="764510" y="1293598"/>
            <a:ext cx="5241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using AI assistants…</a:t>
            </a:r>
          </a:p>
        </p:txBody>
      </p:sp>
    </p:spTree>
    <p:extLst>
      <p:ext uri="{BB962C8B-B14F-4D97-AF65-F5344CB8AC3E}">
        <p14:creationId xmlns:p14="http://schemas.microsoft.com/office/powerpoint/2010/main" val="2420085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1E700D-1A7E-0C21-6309-EF66A2CD9AEC}"/>
              </a:ext>
            </a:extLst>
          </p:cNvPr>
          <p:cNvSpPr txBox="1">
            <a:spLocks/>
          </p:cNvSpPr>
          <p:nvPr/>
        </p:nvSpPr>
        <p:spPr>
          <a:xfrm>
            <a:off x="1085086" y="1365177"/>
            <a:ext cx="6096001" cy="293997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sz="6000" dirty="0"/>
              <a:t>Get Your Free AI in Government Playbook!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EE8249-B725-0983-D082-5996990F6EA4}"/>
              </a:ext>
            </a:extLst>
          </p:cNvPr>
          <p:cNvSpPr txBox="1">
            <a:spLocks/>
          </p:cNvSpPr>
          <p:nvPr/>
        </p:nvSpPr>
        <p:spPr>
          <a:xfrm>
            <a:off x="1199463" y="4764251"/>
            <a:ext cx="10058400" cy="953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buNone/>
            </a:pPr>
            <a:r>
              <a:rPr lang="en-US"/>
              <a:t>PS – Want to connect? Drop us a line!</a:t>
            </a:r>
            <a:br>
              <a:rPr lang="en-US"/>
            </a:b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www.MadisonAI.com</a:t>
            </a:r>
            <a:r>
              <a:rPr lang="en-US"/>
              <a:t> I </a:t>
            </a:r>
            <a:r>
              <a:rPr lang="en-US" err="1"/>
              <a:t>Hello@MadisonAI.com</a:t>
            </a:r>
            <a:endParaRPr lang="en-US"/>
          </a:p>
        </p:txBody>
      </p:sp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03F4399-45F2-E043-FA0B-A108AED7B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995" y="558064"/>
            <a:ext cx="3798899" cy="37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2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77" y="695435"/>
            <a:ext cx="11179846" cy="575975"/>
          </a:xfrm>
        </p:spPr>
        <p:txBody>
          <a:bodyPr anchor="t"/>
          <a:lstStyle/>
          <a:p>
            <a:pPr algn="ctr"/>
            <a:r>
              <a:rPr lang="en-US" sz="3300">
                <a:latin typeface="Lato Black"/>
                <a:ea typeface="Lato Black"/>
                <a:cs typeface="Lato Black"/>
              </a:rPr>
              <a:t>What Challenges Are Government Leaders Facing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6059" y="1524885"/>
            <a:ext cx="4697663" cy="4293125"/>
          </a:xfrm>
        </p:spPr>
        <p:txBody>
          <a:bodyPr/>
          <a:lstStyle/>
          <a:p>
            <a:pPr marL="0" indent="0">
              <a:lnSpc>
                <a:spcPts val="3283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  <a:defRPr/>
            </a:pPr>
            <a:r>
              <a:rPr lang="en-US" sz="2400" b="1">
                <a:latin typeface="Lato"/>
                <a:ea typeface="Lato"/>
                <a:cs typeface="Lato"/>
              </a:rPr>
              <a:t>Workforce: Retention </a:t>
            </a:r>
            <a:br>
              <a:rPr lang="en-US" sz="2400" b="1">
                <a:latin typeface="Lato"/>
                <a:ea typeface="Lato"/>
                <a:cs typeface="Lato"/>
              </a:rPr>
            </a:br>
            <a:r>
              <a:rPr lang="en-US" sz="2400" b="1">
                <a:latin typeface="Lato"/>
                <a:ea typeface="Lato"/>
                <a:cs typeface="Lato"/>
              </a:rPr>
              <a:t>and Attraction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"/>
                <a:cs typeface="Lato"/>
              </a:rPr>
              <a:t>.</a:t>
            </a:r>
          </a:p>
          <a:p>
            <a:pPr marL="9525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>
                <a:latin typeface="Lato"/>
                <a:ea typeface="Lato"/>
                <a:cs typeface="Lato"/>
              </a:rPr>
              <a:t>Jurisdictions in metropolitan areas are competing for talent between other metro areas. Rural communities are challenged to attract quality candidates due to pay competitiveness, housing limitations and resource limitations.</a:t>
            </a:r>
          </a:p>
          <a:p>
            <a:pPr marL="9525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ClrTx/>
              <a:buSzTx/>
              <a:buNone/>
              <a:defRPr/>
            </a:pPr>
            <a:endParaRPr kumimoji="0" lang="en-US" sz="1639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9525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400" b="1">
                <a:latin typeface="Lato"/>
                <a:ea typeface="Lato"/>
                <a:cs typeface="Lato"/>
              </a:rPr>
              <a:t>Financial / Budgetary Constraints.</a:t>
            </a:r>
            <a:endParaRPr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525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>
                <a:latin typeface="Lato"/>
                <a:ea typeface="Lato"/>
                <a:cs typeface="Lato"/>
              </a:rPr>
              <a:t>Federal funding is becoming more limited and local government stimulus funds have been expended. An increased interest rate environment and the threat of eliminating tax-exempt financing options. 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9525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18FF7-9846-CB6B-DE60-83F7BB19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10" y="1524885"/>
            <a:ext cx="4412975" cy="4293125"/>
          </a:xfrm>
        </p:spPr>
        <p:txBody>
          <a:bodyPr/>
          <a:lstStyle/>
          <a:p>
            <a:pPr marL="12700" indent="0">
              <a:lnSpc>
                <a:spcPts val="32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Lato"/>
                <a:ea typeface="Lato"/>
                <a:cs typeface="Lato"/>
              </a:rPr>
              <a:t>Technology Integration </a:t>
            </a:r>
            <a:br>
              <a:rPr lang="en-US" sz="2400" b="1">
                <a:latin typeface="Lato"/>
                <a:ea typeface="Lato"/>
                <a:cs typeface="Lato"/>
              </a:rPr>
            </a:br>
            <a:r>
              <a:rPr lang="en-US" sz="2400" b="1">
                <a:latin typeface="Lato"/>
                <a:ea typeface="Lato"/>
                <a:cs typeface="Lato"/>
              </a:rPr>
              <a:t>into Service Delivery.</a:t>
            </a:r>
            <a:endParaRPr lang="en-US" sz="24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2700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None/>
            </a:pPr>
            <a:r>
              <a:rPr lang="en-US" sz="1600">
                <a:latin typeface="Lato"/>
                <a:ea typeface="Lato"/>
                <a:cs typeface="Lato"/>
              </a:rPr>
              <a:t>Jurisdictions are having to continually upgrade technology to address data retention, cyber security, and increased digital accessibility. Expected demands for on-demand services and instant responsiveness to questions or concerns. </a:t>
            </a:r>
            <a:endParaRPr lang="en-US" sz="16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2700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None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12700" indent="0">
              <a:lnSpc>
                <a:spcPts val="32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Lato"/>
                <a:ea typeface="Lato"/>
                <a:cs typeface="Lato"/>
              </a:rPr>
              <a:t>Aging Capital Infrastructure. </a:t>
            </a:r>
          </a:p>
          <a:p>
            <a:pPr marL="12700" lvl="1" indent="0">
              <a:lnSpc>
                <a:spcPts val="2330"/>
              </a:lnSpc>
              <a:spcBef>
                <a:spcPts val="88"/>
              </a:spcBef>
              <a:spcAft>
                <a:spcPts val="0"/>
              </a:spcAft>
              <a:buNone/>
            </a:pPr>
            <a:r>
              <a:rPr lang="en-US" sz="1600">
                <a:latin typeface="Lato"/>
                <a:ea typeface="Lato"/>
                <a:cs typeface="Lato"/>
              </a:rPr>
              <a:t>Jurisdictions are having to deal with significant cost escalation related to repairing or replacing of public  buildings, utilities, and roads.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06735A-DD22-34DC-A098-0322B4521335}"/>
              </a:ext>
            </a:extLst>
          </p:cNvPr>
          <p:cNvGrpSpPr/>
          <p:nvPr/>
        </p:nvGrpSpPr>
        <p:grpSpPr>
          <a:xfrm>
            <a:off x="585698" y="1630959"/>
            <a:ext cx="410952" cy="412879"/>
            <a:chOff x="1132100" y="2509481"/>
            <a:chExt cx="548640" cy="55121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7270230-8863-48FC-536D-058F6AC9E0AD}"/>
                </a:ext>
              </a:extLst>
            </p:cNvPr>
            <p:cNvSpPr/>
            <p:nvPr/>
          </p:nvSpPr>
          <p:spPr>
            <a:xfrm>
              <a:off x="1132100" y="2509481"/>
              <a:ext cx="548640" cy="551212"/>
            </a:xfrm>
            <a:prstGeom prst="ellipse">
              <a:avLst/>
            </a:prstGeom>
            <a:solidFill>
              <a:srgbClr val="563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 descr="Checkmark with solid fill">
              <a:extLst>
                <a:ext uri="{FF2B5EF4-FFF2-40B4-BE49-F238E27FC236}">
                  <a16:creationId xmlns:a16="http://schemas.microsoft.com/office/drawing/2014/main" id="{487B0070-29EE-DFB7-6783-A4785A12C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9718" y="2607277"/>
              <a:ext cx="372057" cy="37205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73603-0976-E43F-F015-805BF162147E}"/>
              </a:ext>
            </a:extLst>
          </p:cNvPr>
          <p:cNvGrpSpPr/>
          <p:nvPr/>
        </p:nvGrpSpPr>
        <p:grpSpPr>
          <a:xfrm>
            <a:off x="6455889" y="1630959"/>
            <a:ext cx="410952" cy="412879"/>
            <a:chOff x="1132100" y="2509481"/>
            <a:chExt cx="548640" cy="55121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32C57F7-35B1-71E2-0B68-817DD238FAC9}"/>
                </a:ext>
              </a:extLst>
            </p:cNvPr>
            <p:cNvSpPr/>
            <p:nvPr/>
          </p:nvSpPr>
          <p:spPr>
            <a:xfrm>
              <a:off x="1132100" y="2509481"/>
              <a:ext cx="548640" cy="551212"/>
            </a:xfrm>
            <a:prstGeom prst="ellipse">
              <a:avLst/>
            </a:prstGeom>
            <a:solidFill>
              <a:srgbClr val="563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43B8B264-C2D1-BA8D-7DD9-FC56CEE18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9718" y="2607277"/>
              <a:ext cx="372057" cy="37205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3F0C99-1E92-F258-66B5-D56C27D22CFE}"/>
              </a:ext>
            </a:extLst>
          </p:cNvPr>
          <p:cNvGrpSpPr/>
          <p:nvPr/>
        </p:nvGrpSpPr>
        <p:grpSpPr>
          <a:xfrm>
            <a:off x="585698" y="4216278"/>
            <a:ext cx="410952" cy="412879"/>
            <a:chOff x="1132100" y="2509481"/>
            <a:chExt cx="548640" cy="55121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8AD6A96-33D2-90DF-D963-EF7B7D30EA6B}"/>
                </a:ext>
              </a:extLst>
            </p:cNvPr>
            <p:cNvSpPr/>
            <p:nvPr/>
          </p:nvSpPr>
          <p:spPr>
            <a:xfrm>
              <a:off x="1132100" y="2509481"/>
              <a:ext cx="548640" cy="551212"/>
            </a:xfrm>
            <a:prstGeom prst="ellipse">
              <a:avLst/>
            </a:prstGeom>
            <a:solidFill>
              <a:srgbClr val="563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Graphic 33" descr="Checkmark with solid fill">
              <a:extLst>
                <a:ext uri="{FF2B5EF4-FFF2-40B4-BE49-F238E27FC236}">
                  <a16:creationId xmlns:a16="http://schemas.microsoft.com/office/drawing/2014/main" id="{6E5C51DB-6D37-78D0-BF98-18B7526D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9718" y="2607277"/>
              <a:ext cx="372057" cy="37205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B4A67-6FF2-96EE-1439-F217B8F70A3A}"/>
              </a:ext>
            </a:extLst>
          </p:cNvPr>
          <p:cNvGrpSpPr/>
          <p:nvPr/>
        </p:nvGrpSpPr>
        <p:grpSpPr>
          <a:xfrm>
            <a:off x="6455889" y="4216278"/>
            <a:ext cx="410952" cy="412879"/>
            <a:chOff x="1132100" y="2509481"/>
            <a:chExt cx="548640" cy="55121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5C3BEDB-14A7-6BA9-FFE7-AF2C0E035C6C}"/>
                </a:ext>
              </a:extLst>
            </p:cNvPr>
            <p:cNvSpPr/>
            <p:nvPr/>
          </p:nvSpPr>
          <p:spPr>
            <a:xfrm>
              <a:off x="1132100" y="2509481"/>
              <a:ext cx="548640" cy="551212"/>
            </a:xfrm>
            <a:prstGeom prst="ellipse">
              <a:avLst/>
            </a:prstGeom>
            <a:solidFill>
              <a:srgbClr val="563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Graphic 6" descr="Checkmark with solid fill">
              <a:extLst>
                <a:ext uri="{FF2B5EF4-FFF2-40B4-BE49-F238E27FC236}">
                  <a16:creationId xmlns:a16="http://schemas.microsoft.com/office/drawing/2014/main" id="{D536C345-5026-D11C-0DF6-AE4E1605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9718" y="2607277"/>
              <a:ext cx="372057" cy="372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945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16B67-1F7C-F8DC-8C90-1CBE4D213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5F69-2EFE-22A9-F77C-F04C67B4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4747"/>
            <a:ext cx="10535478" cy="594360"/>
          </a:xfrm>
        </p:spPr>
        <p:txBody>
          <a:bodyPr anchor="t"/>
          <a:lstStyle/>
          <a:p>
            <a:r>
              <a:rPr lang="en-US"/>
              <a:t>What we’re hearing in the field….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57F1F-2741-5807-56BB-452A18D7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81" y="1540926"/>
            <a:ext cx="8741044" cy="53170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Can AI help us be more efficient and reduce </a:t>
            </a:r>
            <a:r>
              <a:rPr lang="en-US" sz="2800" b="1"/>
              <a:t>c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</a:rPr>
              <a:t>ost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?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There are opportunities we can tackle, like expediting housing permitting and reducing/automating administrative tasks.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endParaRPr kumimoji="0" lang="en-US" sz="1639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9525" marR="0" lvl="1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Will AI help with data-driven decisions?</a:t>
            </a:r>
          </a:p>
          <a:p>
            <a:pPr marL="9525" marR="0" lvl="1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AI can begin to help us tackle items like Capital Improvement predictive maintenance and transportation mobility/reducing congestion.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Can AI improve citizen self-service and engagement? </a:t>
            </a:r>
          </a:p>
          <a:p>
            <a:pPr marL="9525" marR="0" lvl="1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Chatbots and Virtual assistants for here for citizen self-services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. </a:t>
            </a: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3201B95F-EA3C-7A30-CF91-596D1A949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44" y="1735208"/>
            <a:ext cx="278685" cy="27868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0941097-BE9F-D221-2779-6A910170CAD3}"/>
              </a:ext>
            </a:extLst>
          </p:cNvPr>
          <p:cNvSpPr>
            <a:spLocks noChangeAspect="1"/>
          </p:cNvSpPr>
          <p:nvPr/>
        </p:nvSpPr>
        <p:spPr>
          <a:xfrm>
            <a:off x="1097798" y="3116999"/>
            <a:ext cx="531014" cy="531014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93858E-AB95-C18A-0218-8D75DF6876D8}"/>
              </a:ext>
            </a:extLst>
          </p:cNvPr>
          <p:cNvSpPr>
            <a:spLocks noChangeAspect="1"/>
          </p:cNvSpPr>
          <p:nvPr/>
        </p:nvSpPr>
        <p:spPr>
          <a:xfrm>
            <a:off x="1097798" y="1627399"/>
            <a:ext cx="531014" cy="531014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64826F-AFEF-1A1F-5170-103DFC265DB5}"/>
              </a:ext>
            </a:extLst>
          </p:cNvPr>
          <p:cNvSpPr>
            <a:spLocks noChangeAspect="1"/>
          </p:cNvSpPr>
          <p:nvPr/>
        </p:nvSpPr>
        <p:spPr>
          <a:xfrm>
            <a:off x="1097798" y="4653094"/>
            <a:ext cx="531014" cy="531014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891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1335761"/>
            <a:ext cx="10548258" cy="1645920"/>
          </a:xfrm>
        </p:spPr>
        <p:txBody>
          <a:bodyPr/>
          <a:lstStyle/>
          <a:p>
            <a:pPr algn="ctr"/>
            <a:r>
              <a:rPr lang="en-US" sz="5500"/>
              <a:t>What if AI could save you 5 hours a week on repetitive tasks?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44FF9-6D6A-0F7C-A86B-AFD07DCB3E1B}"/>
              </a:ext>
            </a:extLst>
          </p:cNvPr>
          <p:cNvSpPr txBox="1"/>
          <p:nvPr/>
        </p:nvSpPr>
        <p:spPr>
          <a:xfrm>
            <a:off x="1583872" y="3632033"/>
            <a:ext cx="9024256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Think asking/answering questions, summarizing documents or previous actions, and drafting repetitive, time intensive reports.</a:t>
            </a:r>
            <a:endParaRPr lang="en-US" sz="25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4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EFC1-A744-3A61-6292-3130507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56376"/>
            <a:ext cx="10200132" cy="594360"/>
          </a:xfrm>
        </p:spPr>
        <p:txBody>
          <a:bodyPr anchor="t"/>
          <a:lstStyle/>
          <a:p>
            <a:pPr algn="ctr"/>
            <a:r>
              <a:rPr lang="en-US"/>
              <a:t>Off the Shelf vs. Purpose Built AI for Gov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5CF9-2700-70EA-1F74-1D925A3CA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009" y="2177162"/>
            <a:ext cx="5305083" cy="3324902"/>
          </a:xfrm>
        </p:spPr>
        <p:txBody>
          <a:bodyPr/>
          <a:lstStyle/>
          <a:p>
            <a:pPr marL="91440" indent="0" algn="ctr">
              <a:buNone/>
            </a:pPr>
            <a:r>
              <a:rPr lang="en-US" sz="2200" b="1" dirty="0">
                <a:solidFill>
                  <a:srgbClr val="5639AF"/>
                </a:solidFill>
              </a:rPr>
              <a:t>“Off the Shelf” AI is Great for…</a:t>
            </a:r>
          </a:p>
          <a:p>
            <a:r>
              <a:rPr lang="en-US" sz="1700" b="1" dirty="0"/>
              <a:t>Quick research and answers – </a:t>
            </a:r>
            <a:r>
              <a:rPr lang="en-US" sz="1700" dirty="0"/>
              <a:t>Quickly key points from a few documents, quick summary </a:t>
            </a:r>
          </a:p>
          <a:p>
            <a:r>
              <a:rPr lang="en-US" sz="1700" b="1" dirty="0"/>
              <a:t>Simple workflows – </a:t>
            </a:r>
            <a:r>
              <a:rPr lang="en-US" sz="1700" dirty="0"/>
              <a:t>Like drafting professional, timely email responses to vendors or internal communications.</a:t>
            </a:r>
          </a:p>
          <a:p>
            <a:r>
              <a:rPr lang="en-US" sz="1700" b="1" dirty="0"/>
              <a:t>“Creative” Content – </a:t>
            </a:r>
            <a:r>
              <a:rPr lang="en-US" sz="1700" dirty="0"/>
              <a:t>Uses “open” data as a reference and won’t limit collaboration to a specific set of information. Think speech writing or creative writing. 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6544D-B70B-327D-454F-3FF991DE7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56" b="22996"/>
          <a:stretch/>
        </p:blipFill>
        <p:spPr>
          <a:xfrm>
            <a:off x="1005929" y="1463365"/>
            <a:ext cx="1205824" cy="413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CE314A-B5ED-6AF8-0E9F-B7F22DD6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92" y="1515223"/>
            <a:ext cx="839588" cy="3102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CB72DF-BC83-EC24-B5B0-9F9F63BB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554" y="1517667"/>
            <a:ext cx="1069991" cy="305394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8F53E67-4083-B798-A9C2-47260CB5845C}"/>
              </a:ext>
            </a:extLst>
          </p:cNvPr>
          <p:cNvSpPr txBox="1">
            <a:spLocks/>
          </p:cNvSpPr>
          <p:nvPr/>
        </p:nvSpPr>
        <p:spPr>
          <a:xfrm>
            <a:off x="6242929" y="2177162"/>
            <a:ext cx="5573933" cy="3212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F2804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algn="ctr"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5639AF"/>
                </a:solidFill>
              </a:rPr>
              <a:t>Purpose Built AI is Great For…</a:t>
            </a:r>
          </a:p>
          <a:p>
            <a:pPr>
              <a:buClr>
                <a:srgbClr val="5639AF"/>
              </a:buClr>
            </a:pPr>
            <a:r>
              <a:rPr lang="en-US" sz="1700" b="1" dirty="0"/>
              <a:t>Comprehensive answers – </a:t>
            </a:r>
            <a:r>
              <a:rPr lang="en-US" sz="1700" dirty="0"/>
              <a:t>Quickly key points from a few documents, quick summary </a:t>
            </a:r>
          </a:p>
          <a:p>
            <a:pPr>
              <a:buClr>
                <a:srgbClr val="5639AF"/>
              </a:buClr>
            </a:pPr>
            <a:r>
              <a:rPr lang="en-US" sz="1700" b="1" dirty="0"/>
              <a:t>Complex workflows </a:t>
            </a:r>
            <a:r>
              <a:rPr lang="en-US" sz="1700" dirty="0"/>
              <a:t>– Like drafting a cited, complete staff report referencing previous action from your council.</a:t>
            </a:r>
          </a:p>
          <a:p>
            <a:pPr>
              <a:buClr>
                <a:srgbClr val="5639AF"/>
              </a:buClr>
            </a:pPr>
            <a:r>
              <a:rPr lang="en-US" sz="1700" b="1" dirty="0"/>
              <a:t>Sited, Complete Content – </a:t>
            </a:r>
            <a:r>
              <a:rPr lang="en-US" sz="1700" dirty="0"/>
              <a:t>Uses a data and </a:t>
            </a:r>
            <a:r>
              <a:rPr lang="en-US" sz="1700" b="1" u="sng" dirty="0"/>
              <a:t>fact from your government</a:t>
            </a:r>
            <a:r>
              <a:rPr lang="en-US" sz="1700" dirty="0"/>
              <a:t> with protection from AI hallucination. Think creating a complete history of a topic. </a:t>
            </a:r>
          </a:p>
        </p:txBody>
      </p:sp>
      <p:pic>
        <p:nvPicPr>
          <p:cNvPr id="31" name="Picture 30" descr="A black and blue rectangle&#10;&#10;Description automatically generated">
            <a:extLst>
              <a:ext uri="{FF2B5EF4-FFF2-40B4-BE49-F238E27FC236}">
                <a16:creationId xmlns:a16="http://schemas.microsoft.com/office/drawing/2014/main" id="{60090514-ACFF-BE71-F6DA-FB51CD348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29" y="1500789"/>
            <a:ext cx="1740728" cy="3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BF284-0CE0-CC2D-F839-62846668D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4476-5F16-7B72-0A4B-2D18BEDF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56376"/>
            <a:ext cx="10200132" cy="594360"/>
          </a:xfrm>
        </p:spPr>
        <p:txBody>
          <a:bodyPr anchor="t"/>
          <a:lstStyle/>
          <a:p>
            <a:pPr algn="ctr"/>
            <a:r>
              <a:rPr lang="en-US"/>
              <a:t>Off the Shelf vs. Purpose Built AI for Gov Leaders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8F5AB-637E-2149-3FA0-B6C7A43911BF}"/>
              </a:ext>
            </a:extLst>
          </p:cNvPr>
          <p:cNvSpPr txBox="1"/>
          <p:nvPr/>
        </p:nvSpPr>
        <p:spPr>
          <a:xfrm>
            <a:off x="1351722" y="1278801"/>
            <a:ext cx="3750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“Open” Generative AI </a:t>
            </a:r>
            <a:br>
              <a:rPr lang="en-US" sz="2500" b="1" dirty="0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500" b="1" dirty="0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Tools/Systems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FDF42-4D02-37C7-91ED-E2E721C02B3A}"/>
              </a:ext>
            </a:extLst>
          </p:cNvPr>
          <p:cNvSpPr txBox="1"/>
          <p:nvPr/>
        </p:nvSpPr>
        <p:spPr>
          <a:xfrm>
            <a:off x="7329497" y="1278801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Purpose-Built </a:t>
            </a:r>
            <a:br>
              <a:rPr lang="en-US" sz="2500" b="1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500" b="1" err="1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GovTech</a:t>
            </a:r>
            <a:r>
              <a:rPr lang="en-US" sz="2500" b="1">
                <a:solidFill>
                  <a:srgbClr val="AF47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30378-C866-CBA1-81FA-366B1BBDF7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56" b="22996"/>
          <a:stretch/>
        </p:blipFill>
        <p:spPr>
          <a:xfrm>
            <a:off x="2292339" y="3136667"/>
            <a:ext cx="1865993" cy="640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3B178-995E-1D91-5239-A332552E8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68" y="4007158"/>
            <a:ext cx="1733534" cy="640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5158-E9E9-608F-3EDF-BDD7F65914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85" t="33059" r="8160" b="34641"/>
          <a:stretch/>
        </p:blipFill>
        <p:spPr>
          <a:xfrm>
            <a:off x="2257619" y="2354881"/>
            <a:ext cx="1935432" cy="551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21E70-7D23-3521-B4D1-72A7CD7B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16" t="29357" r="7674" b="34678"/>
          <a:stretch/>
        </p:blipFill>
        <p:spPr>
          <a:xfrm>
            <a:off x="2330798" y="4877647"/>
            <a:ext cx="1789075" cy="585319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05141B1-6610-009F-0F2B-574092761F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58" t="22923" r="11007" b="20375"/>
          <a:stretch/>
        </p:blipFill>
        <p:spPr>
          <a:xfrm>
            <a:off x="8492502" y="2354881"/>
            <a:ext cx="2026576" cy="533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EA8F65-0AD4-678D-3CDA-93568EBA8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616" y="3332260"/>
            <a:ext cx="2202348" cy="334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6D359-7ECB-ECA1-A50B-CFA53BAFF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4616" y="4110613"/>
            <a:ext cx="2202349" cy="369738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7EE174B-5027-AFF2-7C1F-A886E1E3E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8612" y="4924474"/>
            <a:ext cx="2441348" cy="654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1D876F-85FD-1A6C-E01A-4DD7EB287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129" y="2850841"/>
            <a:ext cx="1017885" cy="11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11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&#10;&#10;Description automatically generated">
            <a:extLst>
              <a:ext uri="{FF2B5EF4-FFF2-40B4-BE49-F238E27FC236}">
                <a16:creationId xmlns:a16="http://schemas.microsoft.com/office/drawing/2014/main" id="{30155F6A-5049-BF45-FDDF-9CD20C3C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F9DD-99B9-6BCE-AF67-A4857E0F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7AFAD-1E58-329D-5112-35528FA8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34" y="2700997"/>
            <a:ext cx="10200132" cy="1188720"/>
          </a:xfrm>
        </p:spPr>
        <p:txBody>
          <a:bodyPr/>
          <a:lstStyle/>
          <a:p>
            <a:r>
              <a:rPr lang="en-US" sz="6500" b="1"/>
              <a:t>So, What Does that </a:t>
            </a:r>
            <a:br>
              <a:rPr lang="en-US" sz="6500" b="1"/>
            </a:br>
            <a:r>
              <a:rPr lang="en-US" sz="6500" b="1"/>
              <a:t>Look Like in Action?</a:t>
            </a:r>
          </a:p>
        </p:txBody>
      </p:sp>
    </p:spTree>
    <p:extLst>
      <p:ext uri="{BB962C8B-B14F-4D97-AF65-F5344CB8AC3E}">
        <p14:creationId xmlns:p14="http://schemas.microsoft.com/office/powerpoint/2010/main" val="96034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51E58-1E52-7BD8-F6C6-10B7FCAD7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4E72B8AB-B5B2-85E1-FA42-017F1920E885}"/>
              </a:ext>
            </a:extLst>
          </p:cNvPr>
          <p:cNvSpPr>
            <a:spLocks noChangeAspect="1"/>
          </p:cNvSpPr>
          <p:nvPr/>
        </p:nvSpPr>
        <p:spPr>
          <a:xfrm>
            <a:off x="10613965" y="1629638"/>
            <a:ext cx="1097280" cy="1097280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39AF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8C43E86-A854-DA0F-FD7C-81517F27B4E2}"/>
              </a:ext>
            </a:extLst>
          </p:cNvPr>
          <p:cNvSpPr>
            <a:spLocks noChangeAspect="1"/>
          </p:cNvSpPr>
          <p:nvPr/>
        </p:nvSpPr>
        <p:spPr>
          <a:xfrm>
            <a:off x="8613871" y="1629638"/>
            <a:ext cx="1097280" cy="1097280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39AF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C8A430-3404-6380-2492-B19A3BE736D5}"/>
              </a:ext>
            </a:extLst>
          </p:cNvPr>
          <p:cNvSpPr>
            <a:spLocks noChangeAspect="1"/>
          </p:cNvSpPr>
          <p:nvPr/>
        </p:nvSpPr>
        <p:spPr>
          <a:xfrm>
            <a:off x="6613778" y="1629638"/>
            <a:ext cx="1097280" cy="1097280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39AF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1F713AF-A2B4-24EA-6945-1D7599177788}"/>
              </a:ext>
            </a:extLst>
          </p:cNvPr>
          <p:cNvSpPr>
            <a:spLocks noChangeAspect="1"/>
          </p:cNvSpPr>
          <p:nvPr/>
        </p:nvSpPr>
        <p:spPr>
          <a:xfrm>
            <a:off x="4613685" y="1629638"/>
            <a:ext cx="1097280" cy="1097280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39A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6FF3FC-03F4-A881-9CA2-8A1417F1DF5B}"/>
              </a:ext>
            </a:extLst>
          </p:cNvPr>
          <p:cNvSpPr>
            <a:spLocks noChangeAspect="1"/>
          </p:cNvSpPr>
          <p:nvPr/>
        </p:nvSpPr>
        <p:spPr>
          <a:xfrm>
            <a:off x="2613592" y="1629638"/>
            <a:ext cx="1097280" cy="1097280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39AF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8C1021-332E-DFC5-250D-E71E123849DB}"/>
              </a:ext>
            </a:extLst>
          </p:cNvPr>
          <p:cNvSpPr>
            <a:spLocks noChangeAspect="1"/>
          </p:cNvSpPr>
          <p:nvPr/>
        </p:nvSpPr>
        <p:spPr>
          <a:xfrm>
            <a:off x="613499" y="1629638"/>
            <a:ext cx="1097280" cy="1097280"/>
          </a:xfrm>
          <a:prstGeom prst="ellipse">
            <a:avLst/>
          </a:prstGeom>
          <a:solidFill>
            <a:srgbClr val="563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39A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636B87-10CC-419A-93B1-168B4507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56376"/>
            <a:ext cx="10200132" cy="594360"/>
          </a:xfrm>
        </p:spPr>
        <p:txBody>
          <a:bodyPr anchor="t"/>
          <a:lstStyle/>
          <a:p>
            <a:pPr algn="ctr"/>
            <a:r>
              <a:rPr lang="en-US" dirty="0"/>
              <a:t>The “Old Way” of Drafting Staff Reports</a:t>
            </a:r>
          </a:p>
        </p:txBody>
      </p:sp>
      <p:pic>
        <p:nvPicPr>
          <p:cNvPr id="4" name="Graphic 3" descr="Open book outline">
            <a:extLst>
              <a:ext uri="{FF2B5EF4-FFF2-40B4-BE49-F238E27FC236}">
                <a16:creationId xmlns:a16="http://schemas.microsoft.com/office/drawing/2014/main" id="{DC0B8EEB-E868-E360-7DB9-C2D96E71E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9409" y="1812518"/>
            <a:ext cx="731520" cy="731520"/>
          </a:xfrm>
          <a:prstGeom prst="rect">
            <a:avLst/>
          </a:prstGeom>
        </p:spPr>
      </p:pic>
      <p:pic>
        <p:nvPicPr>
          <p:cNvPr id="17" name="Graphic 16" descr="Folder Search outline">
            <a:extLst>
              <a:ext uri="{FF2B5EF4-FFF2-40B4-BE49-F238E27FC236}">
                <a16:creationId xmlns:a16="http://schemas.microsoft.com/office/drawing/2014/main" id="{474F6D7A-35DE-F76C-5028-A7D24751F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451" y="1812518"/>
            <a:ext cx="731520" cy="731520"/>
          </a:xfrm>
          <a:prstGeom prst="rect">
            <a:avLst/>
          </a:prstGeom>
        </p:spPr>
      </p:pic>
      <p:pic>
        <p:nvPicPr>
          <p:cNvPr id="19" name="Graphic 18" descr="Filing Box Archive outline">
            <a:extLst>
              <a:ext uri="{FF2B5EF4-FFF2-40B4-BE49-F238E27FC236}">
                <a16:creationId xmlns:a16="http://schemas.microsoft.com/office/drawing/2014/main" id="{F2D5A31C-70E9-9988-F963-E9065AEF8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6930" y="1812518"/>
            <a:ext cx="731520" cy="731520"/>
          </a:xfrm>
          <a:prstGeom prst="rect">
            <a:avLst/>
          </a:prstGeom>
        </p:spPr>
      </p:pic>
      <p:pic>
        <p:nvPicPr>
          <p:cNvPr id="21" name="Graphic 20" descr="Keyboard outline">
            <a:extLst>
              <a:ext uri="{FF2B5EF4-FFF2-40B4-BE49-F238E27FC236}">
                <a16:creationId xmlns:a16="http://schemas.microsoft.com/office/drawing/2014/main" id="{6FC4D967-BA23-39DF-BBD6-D814ACC3D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91888" y="1812518"/>
            <a:ext cx="731520" cy="731520"/>
          </a:xfrm>
          <a:prstGeom prst="rect">
            <a:avLst/>
          </a:prstGeom>
        </p:spPr>
      </p:pic>
      <p:pic>
        <p:nvPicPr>
          <p:cNvPr id="23" name="Graphic 22" descr="Customer review outline">
            <a:extLst>
              <a:ext uri="{FF2B5EF4-FFF2-40B4-BE49-F238E27FC236}">
                <a16:creationId xmlns:a16="http://schemas.microsoft.com/office/drawing/2014/main" id="{0E3F5A6A-31B6-4CBF-8E8E-E1D7B0CBB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4367" y="1812518"/>
            <a:ext cx="731520" cy="731520"/>
          </a:xfrm>
          <a:prstGeom prst="rect">
            <a:avLst/>
          </a:prstGeom>
        </p:spPr>
      </p:pic>
      <p:pic>
        <p:nvPicPr>
          <p:cNvPr id="26" name="Graphic 25" descr="Upload outline">
            <a:extLst>
              <a:ext uri="{FF2B5EF4-FFF2-40B4-BE49-F238E27FC236}">
                <a16:creationId xmlns:a16="http://schemas.microsoft.com/office/drawing/2014/main" id="{CF5D826A-F688-E2FD-5C93-C2E4AF3B1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96845" y="1812518"/>
            <a:ext cx="731520" cy="7315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8CADC17-EB5C-5171-9266-ED37198F1BA4}"/>
              </a:ext>
            </a:extLst>
          </p:cNvPr>
          <p:cNvSpPr txBox="1"/>
          <p:nvPr/>
        </p:nvSpPr>
        <p:spPr>
          <a:xfrm>
            <a:off x="406369" y="3046943"/>
            <a:ext cx="1773218" cy="155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 Through Thousands of PDFs and Files to Find What You Need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D03222-B040-B44A-C379-3AC118BCF600}"/>
              </a:ext>
            </a:extLst>
          </p:cNvPr>
          <p:cNvSpPr txBox="1"/>
          <p:nvPr/>
        </p:nvSpPr>
        <p:spPr>
          <a:xfrm>
            <a:off x="2343079" y="3040194"/>
            <a:ext cx="1651006" cy="155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 Through Even Older Archives that are Hard to Search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DD5CF2-0D01-18C1-B59D-0C2B803D5CBE}"/>
              </a:ext>
            </a:extLst>
          </p:cNvPr>
          <p:cNvSpPr txBox="1"/>
          <p:nvPr/>
        </p:nvSpPr>
        <p:spPr>
          <a:xfrm>
            <a:off x="4329425" y="3046943"/>
            <a:ext cx="1766575" cy="125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 and Synthesize All of the Previous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3F17BD-8935-78B3-7D2C-1833D2094E72}"/>
              </a:ext>
            </a:extLst>
          </p:cNvPr>
          <p:cNvSpPr txBox="1"/>
          <p:nvPr/>
        </p:nvSpPr>
        <p:spPr>
          <a:xfrm>
            <a:off x="6522768" y="3033745"/>
            <a:ext cx="1378045" cy="125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Draft a Staff Report From Scratch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F93EB4-81AD-BBF3-AC2E-11EAB287F5B0}"/>
              </a:ext>
            </a:extLst>
          </p:cNvPr>
          <p:cNvSpPr txBox="1"/>
          <p:nvPr/>
        </p:nvSpPr>
        <p:spPr>
          <a:xfrm>
            <a:off x="8483031" y="3019761"/>
            <a:ext cx="1378045" cy="125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Staff Review of Every Report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4632EA-ABE5-68CE-A477-506C1C486E59}"/>
              </a:ext>
            </a:extLst>
          </p:cNvPr>
          <p:cNvSpPr txBox="1"/>
          <p:nvPr/>
        </p:nvSpPr>
        <p:spPr>
          <a:xfrm>
            <a:off x="10379953" y="3046943"/>
            <a:ext cx="1589159" cy="125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00000"/>
              <a:defRPr/>
            </a:pPr>
            <a:r>
              <a:rPr lang="en-US" sz="1700" b="1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to Your Official Agenda and Packet</a:t>
            </a: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D61F11B-5F6A-F40F-6CCC-B1A632EE944D}"/>
              </a:ext>
            </a:extLst>
          </p:cNvPr>
          <p:cNvCxnSpPr>
            <a:cxnSpLocks/>
          </p:cNvCxnSpPr>
          <p:nvPr/>
        </p:nvCxnSpPr>
        <p:spPr>
          <a:xfrm>
            <a:off x="1710779" y="2178278"/>
            <a:ext cx="765443" cy="0"/>
          </a:xfrm>
          <a:prstGeom prst="straightConnector1">
            <a:avLst/>
          </a:prstGeom>
          <a:ln w="38100">
            <a:solidFill>
              <a:srgbClr val="5639A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89EDFA6-5CD6-3C79-E632-3C64D7D4B4F0}"/>
              </a:ext>
            </a:extLst>
          </p:cNvPr>
          <p:cNvCxnSpPr>
            <a:cxnSpLocks/>
          </p:cNvCxnSpPr>
          <p:nvPr/>
        </p:nvCxnSpPr>
        <p:spPr>
          <a:xfrm>
            <a:off x="3710872" y="2178278"/>
            <a:ext cx="765443" cy="0"/>
          </a:xfrm>
          <a:prstGeom prst="straightConnector1">
            <a:avLst/>
          </a:prstGeom>
          <a:ln w="38100">
            <a:solidFill>
              <a:srgbClr val="5639A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9F13D6B-7BE1-B96A-2C2C-5018054B67D2}"/>
              </a:ext>
            </a:extLst>
          </p:cNvPr>
          <p:cNvCxnSpPr>
            <a:cxnSpLocks/>
          </p:cNvCxnSpPr>
          <p:nvPr/>
        </p:nvCxnSpPr>
        <p:spPr>
          <a:xfrm>
            <a:off x="5674615" y="2178278"/>
            <a:ext cx="765443" cy="0"/>
          </a:xfrm>
          <a:prstGeom prst="straightConnector1">
            <a:avLst/>
          </a:prstGeom>
          <a:ln w="38100">
            <a:solidFill>
              <a:srgbClr val="5639A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CDEB177-790B-21CB-14FD-80E7AC31D722}"/>
              </a:ext>
            </a:extLst>
          </p:cNvPr>
          <p:cNvCxnSpPr>
            <a:cxnSpLocks/>
          </p:cNvCxnSpPr>
          <p:nvPr/>
        </p:nvCxnSpPr>
        <p:spPr>
          <a:xfrm>
            <a:off x="7645233" y="2175098"/>
            <a:ext cx="765443" cy="0"/>
          </a:xfrm>
          <a:prstGeom prst="straightConnector1">
            <a:avLst/>
          </a:prstGeom>
          <a:ln w="38100">
            <a:solidFill>
              <a:srgbClr val="5639A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04A4676-296B-3055-3863-44E56BCD61BD}"/>
              </a:ext>
            </a:extLst>
          </p:cNvPr>
          <p:cNvCxnSpPr>
            <a:cxnSpLocks/>
          </p:cNvCxnSpPr>
          <p:nvPr/>
        </p:nvCxnSpPr>
        <p:spPr>
          <a:xfrm>
            <a:off x="9614510" y="2175098"/>
            <a:ext cx="765443" cy="0"/>
          </a:xfrm>
          <a:prstGeom prst="straightConnector1">
            <a:avLst/>
          </a:prstGeom>
          <a:ln w="38100">
            <a:solidFill>
              <a:srgbClr val="5639A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26C27497-6FDD-3272-6DCE-656977C0ADAC}"/>
              </a:ext>
            </a:extLst>
          </p:cNvPr>
          <p:cNvCxnSpPr>
            <a:stCxn id="36" idx="0"/>
            <a:endCxn id="34" idx="0"/>
          </p:cNvCxnSpPr>
          <p:nvPr/>
        </p:nvCxnSpPr>
        <p:spPr>
          <a:xfrm rot="16200000" flipV="1">
            <a:off x="3162232" y="-370455"/>
            <a:ext cx="12700" cy="4000186"/>
          </a:xfrm>
          <a:prstGeom prst="bentConnector3">
            <a:avLst>
              <a:gd name="adj1" fmla="val 1800000"/>
            </a:avLst>
          </a:prstGeom>
          <a:ln w="28575">
            <a:solidFill>
              <a:srgbClr val="5639A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5948184A-D1A5-1C40-F72B-0A5493054ED6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>
            <a:off x="7162418" y="1629638"/>
            <a:ext cx="2009636" cy="40066"/>
          </a:xfrm>
          <a:prstGeom prst="bentConnector4">
            <a:avLst>
              <a:gd name="adj1" fmla="val -51"/>
              <a:gd name="adj2" fmla="val 670559"/>
            </a:avLst>
          </a:prstGeom>
          <a:ln w="28575">
            <a:solidFill>
              <a:srgbClr val="5639A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>
            <a:extLst>
              <a:ext uri="{FF2B5EF4-FFF2-40B4-BE49-F238E27FC236}">
                <a16:creationId xmlns:a16="http://schemas.microsoft.com/office/drawing/2014/main" id="{0C53CF12-E98A-B45B-07FD-C3031BFCAE44}"/>
              </a:ext>
            </a:extLst>
          </p:cNvPr>
          <p:cNvSpPr/>
          <p:nvPr/>
        </p:nvSpPr>
        <p:spPr>
          <a:xfrm rot="16200000" flipH="1">
            <a:off x="6007338" y="-128259"/>
            <a:ext cx="485877" cy="10200131"/>
          </a:xfrm>
          <a:prstGeom prst="rightBrace">
            <a:avLst>
              <a:gd name="adj1" fmla="val 144957"/>
              <a:gd name="adj2" fmla="val 50000"/>
            </a:avLst>
          </a:prstGeom>
          <a:ln w="38100">
            <a:solidFill>
              <a:srgbClr val="AF4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D6BD08F-6161-375E-F394-222582FF5052}"/>
              </a:ext>
            </a:extLst>
          </p:cNvPr>
          <p:cNvSpPr txBox="1">
            <a:spLocks/>
          </p:cNvSpPr>
          <p:nvPr/>
        </p:nvSpPr>
        <p:spPr>
          <a:xfrm>
            <a:off x="1168489" y="5334301"/>
            <a:ext cx="10200132" cy="59436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3366C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chemeClr val="tx1"/>
                </a:solidFill>
              </a:rPr>
              <a:t>Anywhere from </a:t>
            </a:r>
            <a:r>
              <a:rPr lang="en-US" sz="3000" b="0" u="sng" dirty="0">
                <a:solidFill>
                  <a:srgbClr val="5639AF"/>
                </a:solidFill>
              </a:rPr>
              <a:t>4-6+ Hours </a:t>
            </a:r>
            <a:r>
              <a:rPr lang="en-US" sz="3000" dirty="0">
                <a:solidFill>
                  <a:schemeClr val="tx1"/>
                </a:solidFill>
              </a:rPr>
              <a:t>of Staff Time</a:t>
            </a:r>
          </a:p>
        </p:txBody>
      </p:sp>
    </p:spTree>
    <p:extLst>
      <p:ext uri="{BB962C8B-B14F-4D97-AF65-F5344CB8AC3E}">
        <p14:creationId xmlns:p14="http://schemas.microsoft.com/office/powerpoint/2010/main" val="1375988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FC534586D1B347AAFEC02C9E763AE3" ma:contentTypeVersion="14" ma:contentTypeDescription="Create a new document." ma:contentTypeScope="" ma:versionID="b0a38cab70a4669f13807f20987e9b77">
  <xsd:schema xmlns:xsd="http://www.w3.org/2001/XMLSchema" xmlns:xs="http://www.w3.org/2001/XMLSchema" xmlns:p="http://schemas.microsoft.com/office/2006/metadata/properties" xmlns:ns2="c7a0c1b0-6cfd-46fa-a72b-3b33342aa67a" xmlns:ns3="2b03622c-df81-4295-bffa-b76f23cfa4dd" targetNamespace="http://schemas.microsoft.com/office/2006/metadata/properties" ma:root="true" ma:fieldsID="ebf161fdef5544a2f6ade3d8f3da9c05" ns2:_="" ns3:_="">
    <xsd:import namespace="c7a0c1b0-6cfd-46fa-a72b-3b33342aa67a"/>
    <xsd:import namespace="2b03622c-df81-4295-bffa-b76f23cfa4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0c1b0-6cfd-46fa-a72b-3b33342aa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d73b94-0eba-4d43-b2d8-ac573da01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3622c-df81-4295-bffa-b76f23cfa4d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2fdd60-512c-4846-84f8-bcaad8deb88d}" ma:internalName="TaxCatchAll" ma:showField="CatchAllData" ma:web="2b03622c-df81-4295-bffa-b76f23cfa4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a0c1b0-6cfd-46fa-a72b-3b33342aa67a">
      <Terms xmlns="http://schemas.microsoft.com/office/infopath/2007/PartnerControls"/>
    </lcf76f155ced4ddcb4097134ff3c332f>
    <TaxCatchAll xmlns="2b03622c-df81-4295-bffa-b76f23cfa4dd" xsi:nil="true"/>
  </documentManagement>
</p:properties>
</file>

<file path=customXml/itemProps1.xml><?xml version="1.0" encoding="utf-8"?>
<ds:datastoreItem xmlns:ds="http://schemas.openxmlformats.org/officeDocument/2006/customXml" ds:itemID="{71397EC2-4A63-4431-8770-8EFD7C8C0B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CAD989-F7B4-43B2-B23F-D9AFB58DEAEF}"/>
</file>

<file path=customXml/itemProps3.xml><?xml version="1.0" encoding="utf-8"?>
<ds:datastoreItem xmlns:ds="http://schemas.openxmlformats.org/officeDocument/2006/customXml" ds:itemID="{0D1B8875-E1B5-470E-B4BB-0DB458F8E190}">
  <ds:schemaRefs>
    <ds:schemaRef ds:uri="d76ce0da-1baa-4025-aa72-76ef0c1d9d9a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7999c316-07c9-45dc-ac96-f84040feffb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1165</Words>
  <Application>Microsoft Office PowerPoint</Application>
  <PresentationFormat>Widescreen</PresentationFormat>
  <Paragraphs>132</Paragraphs>
  <Slides>18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Lato</vt:lpstr>
      <vt:lpstr>Lato Black</vt:lpstr>
      <vt:lpstr>trebuchet ms, sans-serif</vt:lpstr>
      <vt:lpstr>Wingdings</vt:lpstr>
      <vt:lpstr>Office Theme</vt:lpstr>
      <vt:lpstr>AI in Government: 1 Year of Lessons + Hard-Earned Wisdom</vt:lpstr>
      <vt:lpstr>What Challenges Are Government Leaders Facing Today?</vt:lpstr>
      <vt:lpstr>What we’re hearing in the field….</vt:lpstr>
      <vt:lpstr>What if AI could save you 5 hours a week on repetitive tasks? </vt:lpstr>
      <vt:lpstr>Off the Shelf vs. Purpose Built AI for Gov Leaders</vt:lpstr>
      <vt:lpstr>Off the Shelf vs. Purpose Built AI for Gov Leaders</vt:lpstr>
      <vt:lpstr>PowerPoint Presentation</vt:lpstr>
      <vt:lpstr>So, What Does that  Look Like in Action?</vt:lpstr>
      <vt:lpstr>The “Old Way” of Drafting Staff Reports</vt:lpstr>
      <vt:lpstr>Using an AI Assistant</vt:lpstr>
      <vt:lpstr>Under the Hood</vt:lpstr>
      <vt:lpstr>PowerPoint Presentation</vt:lpstr>
      <vt:lpstr>PowerPoint Presentation</vt:lpstr>
      <vt:lpstr>PowerPoint Presentation</vt:lpstr>
      <vt:lpstr>Pro-Tip: Files must be converted to be read by AI.</vt:lpstr>
      <vt:lpstr>What would you do with 5+ more hours in your work week?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Felicia Littky</cp:lastModifiedBy>
  <cp:revision>24</cp:revision>
  <dcterms:created xsi:type="dcterms:W3CDTF">2022-10-21T14:04:38Z</dcterms:created>
  <dcterms:modified xsi:type="dcterms:W3CDTF">2025-03-26T19:30:52Z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0x0101003EFC534586D1B347AAFEC02C9E763AE3</vt:lpwstr>
  </property>
  <property fmtid="{D5CDD505-2E9C-101B-9397-08002B2CF9AE}" pid="3" name="MediaServiceImageTags">
    <vt:lpwstr/>
  </property>
</Properties>
</file>