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7" r:id="rId2"/>
    <p:sldId id="261" r:id="rId3"/>
    <p:sldId id="8021" r:id="rId4"/>
    <p:sldId id="1806" r:id="rId5"/>
    <p:sldId id="264" r:id="rId6"/>
    <p:sldId id="260" r:id="rId7"/>
    <p:sldId id="267" r:id="rId8"/>
    <p:sldId id="268" r:id="rId9"/>
    <p:sldId id="269" r:id="rId10"/>
    <p:sldId id="270" r:id="rId11"/>
    <p:sldId id="271" r:id="rId12"/>
    <p:sldId id="272" r:id="rId13"/>
    <p:sldId id="266" r:id="rId14"/>
    <p:sldId id="443" r:id="rId15"/>
    <p:sldId id="451" r:id="rId16"/>
    <p:sldId id="1803" r:id="rId17"/>
    <p:sldId id="1804" r:id="rId18"/>
    <p:sldId id="1805" r:id="rId19"/>
    <p:sldId id="8022" r:id="rId20"/>
    <p:sldId id="8023" r:id="rId21"/>
    <p:sldId id="7920" r:id="rId22"/>
    <p:sldId id="8024" r:id="rId23"/>
    <p:sldId id="262" r:id="rId24"/>
    <p:sldId id="7922" r:id="rId25"/>
    <p:sldId id="8110" r:id="rId26"/>
    <p:sldId id="8109" r:id="rId27"/>
    <p:sldId id="26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47D2"/>
    <a:srgbClr val="5639AF"/>
    <a:srgbClr val="FF9933"/>
    <a:srgbClr val="FF6633"/>
    <a:srgbClr val="556633"/>
    <a:srgbClr val="982068"/>
    <a:srgbClr val="FFFFFF"/>
    <a:srgbClr val="642265"/>
    <a:srgbClr val="663399"/>
    <a:srgbClr val="2842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404AB-23E2-4E8B-9CA5-CDF90140362C}" v="64" dt="2025-03-19T04:06:20.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3"/>
    <p:restoredTop sz="94713"/>
  </p:normalViewPr>
  <p:slideViewPr>
    <p:cSldViewPr snapToGrid="0">
      <p:cViewPr varScale="1">
        <p:scale>
          <a:sx n="97" d="100"/>
          <a:sy n="97" d="100"/>
        </p:scale>
        <p:origin x="1290" y="306"/>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659D08-E812-102E-5EB2-B5EC898ECC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6A12ED-C3D6-D4A5-0301-6868083456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B6491C-EB6F-C249-8FA1-AECF54EECB29}" type="datetimeFigureOut">
              <a:t>3/26/2025</a:t>
            </a:fld>
            <a:endParaRPr lang="en-US"/>
          </a:p>
        </p:txBody>
      </p:sp>
      <p:sp>
        <p:nvSpPr>
          <p:cNvPr id="4" name="Footer Placeholder 3">
            <a:extLst>
              <a:ext uri="{FF2B5EF4-FFF2-40B4-BE49-F238E27FC236}">
                <a16:creationId xmlns:a16="http://schemas.microsoft.com/office/drawing/2014/main" id="{02B89403-6E1B-5DFF-0A1A-15AD840B7E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9D2401-2B4A-75AD-D2DE-7D57B18CC6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21D00F-A447-3041-B3A5-9ED839F4319E}" type="slidenum">
              <a:t>‹#›</a:t>
            </a:fld>
            <a:endParaRPr lang="en-US"/>
          </a:p>
        </p:txBody>
      </p:sp>
    </p:spTree>
    <p:extLst>
      <p:ext uri="{BB962C8B-B14F-4D97-AF65-F5344CB8AC3E}">
        <p14:creationId xmlns:p14="http://schemas.microsoft.com/office/powerpoint/2010/main" val="1977459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B8EF2-372C-4E0F-905B-4E76DDD856A3}"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FDFA1-487D-4C83-924D-CD1F9C170A19}" type="slidenum">
              <a:rPr lang="en-US" smtClean="0"/>
              <a:t>‹#›</a:t>
            </a:fld>
            <a:endParaRPr lang="en-US"/>
          </a:p>
        </p:txBody>
      </p:sp>
    </p:spTree>
    <p:extLst>
      <p:ext uri="{BB962C8B-B14F-4D97-AF65-F5344CB8AC3E}">
        <p14:creationId xmlns:p14="http://schemas.microsoft.com/office/powerpoint/2010/main" val="803179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0E8F8D-41AC-4EA9-BAEC-81C5C09BA041}" type="slidenum">
              <a:rPr lang="en-US" smtClean="0"/>
              <a:t>22</a:t>
            </a:fld>
            <a:endParaRPr lang="en-US"/>
          </a:p>
        </p:txBody>
      </p:sp>
    </p:spTree>
    <p:extLst>
      <p:ext uri="{BB962C8B-B14F-4D97-AF65-F5344CB8AC3E}">
        <p14:creationId xmlns:p14="http://schemas.microsoft.com/office/powerpoint/2010/main" val="1926392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solidFill>
          <a:srgbClr val="AF47D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D23A37-EAF7-893F-7439-7F9F87CF3CC2}"/>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9342B71-B696-F8B2-7ED7-22148F559BCA}"/>
              </a:ext>
            </a:extLst>
          </p:cNvPr>
          <p:cNvPicPr>
            <a:picLocks noChangeAspect="1"/>
          </p:cNvPicPr>
          <p:nvPr userDrawn="1"/>
        </p:nvPicPr>
        <p:blipFill>
          <a:blip r:embed="rId3"/>
          <a:stretch>
            <a:fillRect/>
          </a:stretch>
        </p:blipFill>
        <p:spPr>
          <a:xfrm>
            <a:off x="914400" y="914200"/>
            <a:ext cx="7179276" cy="1335678"/>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C4E1AF1C-F847-990B-B70D-7DF63E1B8803}"/>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E165D-7673-432B-AB7C-6332A1436B98}"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40FA5E-BC61-4056-8B44-4CEA40F6AF55}" type="slidenum">
              <a:rPr lang="en-US" smtClean="0"/>
              <a:t>‹#›</a:t>
            </a:fld>
            <a:endParaRPr lang="en-US"/>
          </a:p>
        </p:txBody>
      </p:sp>
    </p:spTree>
    <p:extLst>
      <p:ext uri="{BB962C8B-B14F-4D97-AF65-F5344CB8AC3E}">
        <p14:creationId xmlns:p14="http://schemas.microsoft.com/office/powerpoint/2010/main" val="956835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solidFill>
          <a:srgbClr val="AF47D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AEDD8A-59D9-0964-418E-397FAFEC1842}"/>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8" name="Picture 7">
            <a:extLst>
              <a:ext uri="{FF2B5EF4-FFF2-40B4-BE49-F238E27FC236}">
                <a16:creationId xmlns:a16="http://schemas.microsoft.com/office/drawing/2014/main" id="{2F67CCA1-6A3F-EBAB-DD0F-7A02C986B57C}"/>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5639A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1A76B0-DC9C-FBB8-A8BC-76BE4CE166E1}"/>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C85FBE17-B2A0-85C0-D74A-26966904EEB2}"/>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solidFill>
          <a:srgbClr val="5639A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A4D651-295B-F8DD-2E5E-7A768A4CB7AF}"/>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4" name="Picture 3">
            <a:extLst>
              <a:ext uri="{FF2B5EF4-FFF2-40B4-BE49-F238E27FC236}">
                <a16:creationId xmlns:a16="http://schemas.microsoft.com/office/drawing/2014/main" id="{D47C6ECF-2430-53C4-1702-4C3C40F8B15B}"/>
              </a:ext>
            </a:extLst>
          </p:cNvPr>
          <p:cNvPicPr>
            <a:picLocks noChangeAspect="1"/>
          </p:cNvPicPr>
          <p:nvPr userDrawn="1"/>
        </p:nvPicPr>
        <p:blipFill>
          <a:blip r:embed="rId4"/>
          <a:stretch>
            <a:fillRect/>
          </a:stretch>
        </p:blipFill>
        <p:spPr>
          <a:xfrm>
            <a:off x="9044632" y="5943600"/>
            <a:ext cx="2074472" cy="385948"/>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44126D4-7669-B633-EE63-C2EFA5B178B1}"/>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10" name="Picture 9">
            <a:extLst>
              <a:ext uri="{FF2B5EF4-FFF2-40B4-BE49-F238E27FC236}">
                <a16:creationId xmlns:a16="http://schemas.microsoft.com/office/drawing/2014/main" id="{30EA4E81-E36C-EE3C-2BB0-663EA937912B}"/>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5639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6EBA952-CCDB-1E6E-E88D-968826540EDE}"/>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13" name="Picture 12">
            <a:extLst>
              <a:ext uri="{FF2B5EF4-FFF2-40B4-BE49-F238E27FC236}">
                <a16:creationId xmlns:a16="http://schemas.microsoft.com/office/drawing/2014/main" id="{5E304164-518E-5614-4B87-35C3BDB31631}"/>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5639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AA615D97-F31F-C020-23C1-2C828478B514}"/>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5" name="Picture 4">
            <a:extLst>
              <a:ext uri="{FF2B5EF4-FFF2-40B4-BE49-F238E27FC236}">
                <a16:creationId xmlns:a16="http://schemas.microsoft.com/office/drawing/2014/main" id="{E4B546C7-9579-F7C8-1F5A-2D04D56D52D1}"/>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5639AF"/>
                </a:solidFill>
              </a:defRPr>
            </a:lvl1pPr>
          </a:lstStyle>
          <a:p>
            <a:r>
              <a:rPr lang="en-US"/>
              <a:t>Click to edit Master title style</a:t>
            </a:r>
          </a:p>
        </p:txBody>
      </p:sp>
      <p:pic>
        <p:nvPicPr>
          <p:cNvPr id="3" name="Picture 2">
            <a:extLst>
              <a:ext uri="{FF2B5EF4-FFF2-40B4-BE49-F238E27FC236}">
                <a16:creationId xmlns:a16="http://schemas.microsoft.com/office/drawing/2014/main" id="{0A8F312C-7E4B-E2BB-5DC6-C346383C0993}"/>
              </a:ext>
            </a:extLst>
          </p:cNvPr>
          <p:cNvPicPr>
            <a:picLocks noChangeAspect="1"/>
          </p:cNvPicPr>
          <p:nvPr userDrawn="1"/>
        </p:nvPicPr>
        <p:blipFill>
          <a:blip r:embed="rId3"/>
          <a:stretch>
            <a:fillRect/>
          </a:stretch>
        </p:blipFill>
        <p:spPr>
          <a:xfrm>
            <a:off x="9050274" y="5943600"/>
            <a:ext cx="2064258" cy="384048"/>
          </a:xfrm>
          <a:prstGeom prst="rect">
            <a:avLst/>
          </a:prstGeom>
        </p:spPr>
      </p:pic>
      <p:pic>
        <p:nvPicPr>
          <p:cNvPr id="4" name="Picture 3">
            <a:extLst>
              <a:ext uri="{FF2B5EF4-FFF2-40B4-BE49-F238E27FC236}">
                <a16:creationId xmlns:a16="http://schemas.microsoft.com/office/drawing/2014/main" id="{54EF02BD-0187-159A-5083-0339FC9A983B}"/>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1B99E-7D0C-1E4A-354E-06F7BEE64494}"/>
              </a:ext>
            </a:extLst>
          </p:cNvPr>
          <p:cNvPicPr>
            <a:picLocks noChangeAspect="1"/>
          </p:cNvPicPr>
          <p:nvPr userDrawn="1"/>
        </p:nvPicPr>
        <p:blipFill>
          <a:blip r:embed="rId3"/>
          <a:stretch>
            <a:fillRect/>
          </a:stretch>
        </p:blipFill>
        <p:spPr>
          <a:xfrm>
            <a:off x="9050274" y="5943600"/>
            <a:ext cx="2064258" cy="384048"/>
          </a:xfrm>
          <a:prstGeom prst="rect">
            <a:avLst/>
          </a:prstGeom>
          <a:blipFill>
            <a:blip r:embed="rId2">
              <a:alphaModFix amt="25000"/>
            </a:blip>
            <a:stretch>
              <a:fillRect/>
            </a:stretch>
          </a:blipFill>
        </p:spPr>
      </p:pic>
      <p:pic>
        <p:nvPicPr>
          <p:cNvPr id="5" name="Picture 4">
            <a:extLst>
              <a:ext uri="{FF2B5EF4-FFF2-40B4-BE49-F238E27FC236}">
                <a16:creationId xmlns:a16="http://schemas.microsoft.com/office/drawing/2014/main" id="{2AF6B117-3FEA-EDF1-4335-31D6534502D2}"/>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 id="2147483664" r:id="rId10"/>
  </p:sldLayoutIdLst>
  <p:txStyles>
    <p:title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ubmed.ncbi.nlm.nih.gov/35475941/" TargetMode="Externa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pubmed.ncbi.nlm.nih.gov/35475941/"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pubmed.ncbi.nlm.nih.gov/35475941/" TargetMode="External"/><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pmc.ncbi.nlm.nih.gov/articles/PMC5912155/" TargetMode="External"/><Relationship Id="rId2" Type="http://schemas.openxmlformats.org/officeDocument/2006/relationships/hyperlink" Target="https://pmc.ncbi.nlm.nih.gov/articles/PMC4314335/" TargetMode="External"/><Relationship Id="rId1" Type="http://schemas.openxmlformats.org/officeDocument/2006/relationships/slideLayout" Target="../slideLayouts/slideLayout9.xml"/><Relationship Id="rId4" Type="http://schemas.openxmlformats.org/officeDocument/2006/relationships/hyperlink" Target="https://www.tandfonline.com/doi/full/10.1080/10903127.2024.2342015"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tandfonline.com/doi/full/10.1080/10903120802101355" TargetMode="External"/><Relationship Id="rId2" Type="http://schemas.openxmlformats.org/officeDocument/2006/relationships/hyperlink" Target="https://www.ahajournals.org/doi/10.1161/CIRCOUTCOMES.115.002317" TargetMode="External"/><Relationship Id="rId1" Type="http://schemas.openxmlformats.org/officeDocument/2006/relationships/slideLayout" Target="../slideLayouts/slideLayout9.xml"/><Relationship Id="rId4" Type="http://schemas.openxmlformats.org/officeDocument/2006/relationships/hyperlink" Target="https://www.resuscitationjournal.com/article/S0300-9572(03)00178-3/abstrac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azette.com/news/local/colorado-springs-fire-department-debuts-new-emergency-response-system-for-911-calls/article_8a6caa10-99a8-11ec-bb56-3791da481e37.html" TargetMode="Externa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naemt.org/docs/default-source/ems-data/ems-economic-and-operational-models-survey-02-20-2023-final.pdf?sfvrsn=1fb9f493_2"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hyperlink" Target="https://aimhi.mobi/page-18073"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uTPTaKe7_us" TargetMode="External"/><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mailto:TWieczorek@cpsm.us" TargetMode="External"/><Relationship Id="rId1" Type="http://schemas.openxmlformats.org/officeDocument/2006/relationships/slideLayout" Target="../slideLayouts/slideLayout9.xml"/><Relationship Id="rId5" Type="http://schemas.openxmlformats.org/officeDocument/2006/relationships/image" Target="../media/image38.jpg"/><Relationship Id="rId4" Type="http://schemas.openxmlformats.org/officeDocument/2006/relationships/hyperlink" Target="mailto:MZavadsky@cpsm.u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aimhi.mobi/news" TargetMode="External"/><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pubmed.ncbi.nlm.nih.gov/430772/" TargetMode="Externa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https://pubmed.ncbi.nlm.nih.gov/16585114/" TargetMode="External"/><Relationship Id="rId2" Type="http://schemas.openxmlformats.org/officeDocument/2006/relationships/hyperlink" Target="https://pubmed.ncbi.nlm.nih.gov/32678993/" TargetMode="External"/><Relationship Id="rId1" Type="http://schemas.openxmlformats.org/officeDocument/2006/relationships/slideLayout" Target="../slideLayouts/slideLayout9.xml"/><Relationship Id="rId5" Type="http://schemas.openxmlformats.org/officeDocument/2006/relationships/hyperlink" Target="https://pubmed.ncbi.nlm.nih.gov/12217471/" TargetMode="External"/><Relationship Id="rId4" Type="http://schemas.openxmlformats.org/officeDocument/2006/relationships/hyperlink" Target="https://www.ems.gov/assets/Lights_and_Sirens_Use_by_EMS_May_2017.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ubmed.ncbi.nlm.nih.gov/15995089/" TargetMode="External"/><Relationship Id="rId2" Type="http://schemas.openxmlformats.org/officeDocument/2006/relationships/hyperlink" Target="https://pubmed.ncbi.nlm.nih.gov/11927458/" TargetMode="External"/><Relationship Id="rId1" Type="http://schemas.openxmlformats.org/officeDocument/2006/relationships/slideLayout" Target="../slideLayouts/slideLayout9.xml"/><Relationship Id="rId5" Type="http://schemas.openxmlformats.org/officeDocument/2006/relationships/hyperlink" Target="https://doi.org/10.1186/s13049-024-01284-0" TargetMode="External"/><Relationship Id="rId4" Type="http://schemas.openxmlformats.org/officeDocument/2006/relationships/hyperlink" Target="https://doi.org/10.1002/emp2.1323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idx="4294967295"/>
          </p:nvPr>
        </p:nvSpPr>
        <p:spPr>
          <a:xfrm>
            <a:off x="297083" y="326724"/>
            <a:ext cx="11597832" cy="1371600"/>
          </a:xfrm>
        </p:spPr>
        <p:txBody>
          <a:bodyPr/>
          <a:lstStyle/>
          <a:p>
            <a:r>
              <a:rPr lang="en-US" sz="4400" dirty="0">
                <a:latin typeface="Aptos" panose="020B0004020202020204" pitchFamily="34" charset="0"/>
              </a:rPr>
              <a:t>Reimagined: Is ‘Regression’ the Key to Future Emergency Medical Services Delivery?</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4294967295"/>
          </p:nvPr>
        </p:nvSpPr>
        <p:spPr>
          <a:xfrm>
            <a:off x="621505" y="1938760"/>
            <a:ext cx="10948987" cy="1249804"/>
          </a:xfrm>
        </p:spPr>
        <p:txBody>
          <a:bodyPr/>
          <a:lstStyle/>
          <a:p>
            <a:r>
              <a:rPr lang="en-US" sz="2800" dirty="0">
                <a:latin typeface="Aptos" panose="020B0004020202020204" pitchFamily="34" charset="0"/>
              </a:rPr>
              <a:t>Thomas Wieczorek, Director, Center for Public Safety Management</a:t>
            </a:r>
          </a:p>
          <a:p>
            <a:r>
              <a:rPr lang="en-US" sz="2800" dirty="0">
                <a:latin typeface="Aptos" panose="020B0004020202020204" pitchFamily="34" charset="0"/>
              </a:rPr>
              <a:t>Matt Zavadsky, EMS SME, Center for Public Safety Management</a:t>
            </a:r>
          </a:p>
        </p:txBody>
      </p:sp>
      <p:pic>
        <p:nvPicPr>
          <p:cNvPr id="4" name="Picture 3">
            <a:extLst>
              <a:ext uri="{FF2B5EF4-FFF2-40B4-BE49-F238E27FC236}">
                <a16:creationId xmlns:a16="http://schemas.microsoft.com/office/drawing/2014/main" id="{A82E96CF-70E6-5C82-CCCB-EF08489001D3}"/>
              </a:ext>
            </a:extLst>
          </p:cNvPr>
          <p:cNvPicPr>
            <a:picLocks noChangeAspect="1"/>
          </p:cNvPicPr>
          <p:nvPr/>
        </p:nvPicPr>
        <p:blipFill>
          <a:blip r:embed="rId2"/>
          <a:stretch>
            <a:fillRect/>
          </a:stretch>
        </p:blipFill>
        <p:spPr>
          <a:xfrm>
            <a:off x="4022553" y="3429000"/>
            <a:ext cx="4146892" cy="3121438"/>
          </a:xfrm>
          <a:prstGeom prst="rect">
            <a:avLst/>
          </a:prstGeom>
        </p:spPr>
      </p:pic>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8DD3A1-385A-5AD4-EBB9-43827ED7BD1A}"/>
              </a:ext>
            </a:extLst>
          </p:cNvPr>
          <p:cNvSpPr txBox="1"/>
          <p:nvPr/>
        </p:nvSpPr>
        <p:spPr>
          <a:xfrm>
            <a:off x="3026626" y="6426494"/>
            <a:ext cx="6138746" cy="276999"/>
          </a:xfrm>
          <a:prstGeom prst="rect">
            <a:avLst/>
          </a:prstGeom>
          <a:noFill/>
        </p:spPr>
        <p:txBody>
          <a:bodyPr wrap="square">
            <a:spAutoFit/>
          </a:bodyPr>
          <a:lstStyle/>
          <a:p>
            <a:pPr algn="ctr"/>
            <a:r>
              <a:rPr lang="en-US" sz="1200" dirty="0">
                <a:hlinkClick r:id="rId2"/>
              </a:rPr>
              <a:t>https://pubmed.ncbi.nlm.nih.gov/35475941/</a:t>
            </a:r>
            <a:r>
              <a:rPr lang="en-US" sz="1200" dirty="0"/>
              <a:t> </a:t>
            </a:r>
          </a:p>
        </p:txBody>
      </p:sp>
      <p:pic>
        <p:nvPicPr>
          <p:cNvPr id="3" name="Picture 2">
            <a:extLst>
              <a:ext uri="{FF2B5EF4-FFF2-40B4-BE49-F238E27FC236}">
                <a16:creationId xmlns:a16="http://schemas.microsoft.com/office/drawing/2014/main" id="{EC7FB82F-6B2C-2162-8B49-D116E1AFE26B}"/>
              </a:ext>
            </a:extLst>
          </p:cNvPr>
          <p:cNvPicPr>
            <a:picLocks noChangeAspect="1"/>
          </p:cNvPicPr>
          <p:nvPr/>
        </p:nvPicPr>
        <p:blipFill>
          <a:blip r:embed="rId3"/>
          <a:stretch>
            <a:fillRect/>
          </a:stretch>
        </p:blipFill>
        <p:spPr>
          <a:xfrm>
            <a:off x="771605" y="275427"/>
            <a:ext cx="10648790" cy="1622062"/>
          </a:xfrm>
          <a:prstGeom prst="rect">
            <a:avLst/>
          </a:prstGeom>
        </p:spPr>
      </p:pic>
      <p:sp>
        <p:nvSpPr>
          <p:cNvPr id="4" name="TextBox 3">
            <a:extLst>
              <a:ext uri="{FF2B5EF4-FFF2-40B4-BE49-F238E27FC236}">
                <a16:creationId xmlns:a16="http://schemas.microsoft.com/office/drawing/2014/main" id="{01033E30-F560-7272-C283-5090AC5828DA}"/>
              </a:ext>
            </a:extLst>
          </p:cNvPr>
          <p:cNvSpPr txBox="1"/>
          <p:nvPr/>
        </p:nvSpPr>
        <p:spPr>
          <a:xfrm>
            <a:off x="568712" y="2018584"/>
            <a:ext cx="11229278" cy="3046988"/>
          </a:xfrm>
          <a:prstGeom prst="rect">
            <a:avLst/>
          </a:prstGeom>
          <a:noFill/>
        </p:spPr>
        <p:txBody>
          <a:bodyPr wrap="square">
            <a:spAutoFit/>
          </a:bodyPr>
          <a:lstStyle/>
          <a:p>
            <a:r>
              <a:rPr lang="en-US" sz="2400" b="0" i="0" dirty="0">
                <a:solidFill>
                  <a:srgbClr val="333333"/>
                </a:solidFill>
                <a:effectLst/>
                <a:latin typeface="Aptos" panose="020B0004020202020204" pitchFamily="34" charset="0"/>
              </a:rPr>
              <a:t>This document is a joint position statement with the Academy of International Mobile Healthcare Integration, American Ambulance Association, American College of Emergency Physicians, Center for Patient Safety, International Academies of Emergency Dispatch, International Association of EMS Chiefs, International Association of Fire Chiefs, National Association of EMS Physicians, National Association of Emergency Medical Technicians, National Association of State EMS Officials, National EMS Management Association, National EMS Quality Alliance, National Volunteer Fire Council, and Paramedic Chiefs of Canada.</a:t>
            </a:r>
            <a:endParaRPr lang="en-US" sz="2400" dirty="0">
              <a:latin typeface="Aptos" panose="020B0004020202020204" pitchFamily="34" charset="0"/>
            </a:endParaRPr>
          </a:p>
        </p:txBody>
      </p:sp>
      <p:pic>
        <p:nvPicPr>
          <p:cNvPr id="5" name="Picture 2">
            <a:extLst>
              <a:ext uri="{FF2B5EF4-FFF2-40B4-BE49-F238E27FC236}">
                <a16:creationId xmlns:a16="http://schemas.microsoft.com/office/drawing/2014/main" id="{65FA3907-061C-3444-C35F-C0EF2B9E9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634" y="5617555"/>
            <a:ext cx="636433"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571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065664-6170-BB3E-0237-AF07042DC77F}"/>
              </a:ext>
            </a:extLst>
          </p:cNvPr>
          <p:cNvSpPr txBox="1"/>
          <p:nvPr/>
        </p:nvSpPr>
        <p:spPr>
          <a:xfrm>
            <a:off x="336331" y="484006"/>
            <a:ext cx="11519338" cy="4955203"/>
          </a:xfrm>
          <a:prstGeom prst="rect">
            <a:avLst/>
          </a:prstGeom>
          <a:noFill/>
        </p:spPr>
        <p:txBody>
          <a:bodyPr wrap="square">
            <a:spAutoFit/>
          </a:bodyPr>
          <a:lstStyle/>
          <a:p>
            <a:r>
              <a:rPr lang="en-US" dirty="0">
                <a:latin typeface="Aptos" panose="020B0004020202020204" pitchFamily="34" charset="0"/>
              </a:rPr>
              <a:t>The sponsoring organizations of this statement believe that the following principles should guide L&amp;S use during emergency vehicle response to medical calls and initiatives to safely decrease the use of L&amp;S when appropriate:</a:t>
            </a:r>
          </a:p>
          <a:p>
            <a:endParaRPr lang="en-US" dirty="0">
              <a:latin typeface="Aptos" panose="020B0004020202020204" pitchFamily="34" charset="0"/>
            </a:endParaRPr>
          </a:p>
          <a:p>
            <a:pPr marL="285750" indent="-285750">
              <a:spcAft>
                <a:spcPts val="600"/>
              </a:spcAft>
              <a:buFont typeface="Arial" panose="020B0604020202020204" pitchFamily="34" charset="0"/>
              <a:buChar char="•"/>
            </a:pPr>
            <a:r>
              <a:rPr lang="en-US" dirty="0">
                <a:latin typeface="Aptos" panose="020B0004020202020204" pitchFamily="34" charset="0"/>
              </a:rPr>
              <a:t>The primary mission of the EMS system is to provide out-of-hospital health care, saving lives and improving patient outcomes, when possible, while promoting safety and health in communities.</a:t>
            </a:r>
            <a:r>
              <a:rPr lang="en-US" i="1" dirty="0">
                <a:solidFill>
                  <a:srgbClr val="C00000"/>
                </a:solidFill>
                <a:latin typeface="Aptos" panose="020B0004020202020204" pitchFamily="34" charset="0"/>
              </a:rPr>
              <a:t> </a:t>
            </a:r>
            <a:r>
              <a:rPr lang="en-US" b="1" i="1" dirty="0">
                <a:solidFill>
                  <a:srgbClr val="C00000"/>
                </a:solidFill>
                <a:latin typeface="Aptos" panose="020B0004020202020204" pitchFamily="34" charset="0"/>
              </a:rPr>
              <a:t>In selected time-sensitive medical conditions, the difference in response time with L&amp;S may improve the patient’s outcome</a:t>
            </a:r>
            <a:r>
              <a:rPr lang="en-US" i="1" dirty="0">
                <a:solidFill>
                  <a:srgbClr val="C00000"/>
                </a:solidFill>
                <a:latin typeface="Aptos" panose="020B0004020202020204" pitchFamily="34" charset="0"/>
              </a:rPr>
              <a:t>.</a:t>
            </a:r>
          </a:p>
          <a:p>
            <a:pPr marL="285750" indent="-285750">
              <a:spcAft>
                <a:spcPts val="600"/>
              </a:spcAft>
              <a:buFont typeface="Arial" panose="020B0604020202020204" pitchFamily="34" charset="0"/>
              <a:buChar char="•"/>
            </a:pPr>
            <a:r>
              <a:rPr lang="en-US" dirty="0">
                <a:latin typeface="Aptos" panose="020B0004020202020204" pitchFamily="34" charset="0"/>
              </a:rPr>
              <a:t>EMS vehicle operations using L&amp;S pose a significant risk to both EMS practitioners and the public. Therefore, during response to emergencies or transport of patients by EMS, </a:t>
            </a:r>
            <a:r>
              <a:rPr lang="en-US" b="1" i="1" dirty="0">
                <a:solidFill>
                  <a:srgbClr val="C00000"/>
                </a:solidFill>
                <a:latin typeface="Aptos" panose="020B0004020202020204" pitchFamily="34" charset="0"/>
              </a:rPr>
              <a:t>L&amp;S should only be used for situations where the time saved by L&amp;S operations is anticipated to be clinically important to a patient’s outcome</a:t>
            </a:r>
            <a:r>
              <a:rPr lang="en-US" dirty="0">
                <a:latin typeface="Aptos" panose="020B0004020202020204" pitchFamily="34" charset="0"/>
              </a:rPr>
              <a:t>. They should not be used when returning to station or posting on stand-by assignments.</a:t>
            </a:r>
          </a:p>
          <a:p>
            <a:pPr marL="285750" indent="-285750">
              <a:spcAft>
                <a:spcPts val="600"/>
              </a:spcAft>
              <a:buFont typeface="Arial" panose="020B0604020202020204" pitchFamily="34" charset="0"/>
              <a:buChar char="•"/>
            </a:pPr>
            <a:r>
              <a:rPr lang="en-US" b="1" i="1" dirty="0">
                <a:solidFill>
                  <a:srgbClr val="C00000"/>
                </a:solidFill>
                <a:latin typeface="Aptos" panose="020B0004020202020204" pitchFamily="34" charset="0"/>
              </a:rPr>
              <a:t>Communication centers should use EMD programs developed, maintained, and approved by national standard-setting organizations with structured call triage and call categorization to identify subsets of calls based upon response resources needed and medical urgency of the call. Active physician medical oversight is critical in developing response configurations and modes for these EMD protocols. These programs should be closely monitored by a formal quality assurance (QA) program for accurate use and response outcomes, with such QA programs being in collaboration with the EMS agency physician medical director.</a:t>
            </a:r>
          </a:p>
        </p:txBody>
      </p:sp>
      <p:sp>
        <p:nvSpPr>
          <p:cNvPr id="3" name="TextBox 2">
            <a:extLst>
              <a:ext uri="{FF2B5EF4-FFF2-40B4-BE49-F238E27FC236}">
                <a16:creationId xmlns:a16="http://schemas.microsoft.com/office/drawing/2014/main" id="{BB5B223D-EC30-57D9-CF3C-FB7D52383F65}"/>
              </a:ext>
            </a:extLst>
          </p:cNvPr>
          <p:cNvSpPr txBox="1"/>
          <p:nvPr/>
        </p:nvSpPr>
        <p:spPr>
          <a:xfrm>
            <a:off x="3026626" y="6426494"/>
            <a:ext cx="6138746" cy="276999"/>
          </a:xfrm>
          <a:prstGeom prst="rect">
            <a:avLst/>
          </a:prstGeom>
          <a:noFill/>
        </p:spPr>
        <p:txBody>
          <a:bodyPr wrap="square">
            <a:spAutoFit/>
          </a:bodyPr>
          <a:lstStyle/>
          <a:p>
            <a:pPr algn="ctr"/>
            <a:r>
              <a:rPr lang="en-US" sz="1200" dirty="0">
                <a:hlinkClick r:id="rId2"/>
              </a:rPr>
              <a:t>https://pubmed.ncbi.nlm.nih.gov/35475941/</a:t>
            </a:r>
            <a:r>
              <a:rPr lang="en-US" sz="1200" dirty="0"/>
              <a:t> </a:t>
            </a:r>
          </a:p>
        </p:txBody>
      </p:sp>
      <p:pic>
        <p:nvPicPr>
          <p:cNvPr id="4" name="Picture 2">
            <a:extLst>
              <a:ext uri="{FF2B5EF4-FFF2-40B4-BE49-F238E27FC236}">
                <a16:creationId xmlns:a16="http://schemas.microsoft.com/office/drawing/2014/main" id="{F026E573-E3B1-AB15-C90B-6F12649BD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634" y="5617555"/>
            <a:ext cx="636433"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24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6E4925-3996-6C4D-A390-5D4A34D92F47}"/>
              </a:ext>
            </a:extLst>
          </p:cNvPr>
          <p:cNvSpPr txBox="1"/>
          <p:nvPr/>
        </p:nvSpPr>
        <p:spPr>
          <a:xfrm>
            <a:off x="231556" y="232981"/>
            <a:ext cx="6609369" cy="5632311"/>
          </a:xfrm>
          <a:prstGeom prst="rect">
            <a:avLst/>
          </a:prstGeom>
          <a:noFill/>
        </p:spPr>
        <p:txBody>
          <a:bodyPr wrap="square">
            <a:spAutoFit/>
          </a:bodyPr>
          <a:lstStyle/>
          <a:p>
            <a:r>
              <a:rPr lang="en-US" sz="2400" dirty="0"/>
              <a:t>The sponsoring organizations of this statement believe that the following principles should guide L&amp;S use during emergency vehicle response to medical calls and initiatives to safely decrease the use of L&amp;S when appropriate:</a:t>
            </a:r>
          </a:p>
          <a:p>
            <a:endParaRPr lang="en-US" sz="2400" dirty="0"/>
          </a:p>
          <a:p>
            <a:pPr marL="285750" indent="-285750">
              <a:buFont typeface="Arial" panose="020B0604020202020204" pitchFamily="34" charset="0"/>
              <a:buChar char="•"/>
            </a:pPr>
            <a:r>
              <a:rPr lang="en-US" sz="2400" b="1" i="1" dirty="0">
                <a:solidFill>
                  <a:srgbClr val="C00000"/>
                </a:solidFill>
              </a:rPr>
              <a:t>Municipal government leaders should be aware of the increased risk of crashes associated with L&amp;S response to the public, emergency responders, and patients. Service agreements with emergency medical response agencies can mitigate this risk by using tiered response time expectations based upon EMD categorization of call.  </a:t>
            </a:r>
            <a:r>
              <a:rPr lang="en-US" sz="2400" b="1" i="1" dirty="0">
                <a:solidFill>
                  <a:srgbClr val="C00000"/>
                </a:solidFill>
                <a:highlight>
                  <a:srgbClr val="FFFF00"/>
                </a:highlight>
              </a:rPr>
              <a:t>Quality care metrics, rather than time metrics, should drive these contract agreements.</a:t>
            </a:r>
          </a:p>
        </p:txBody>
      </p:sp>
      <p:pic>
        <p:nvPicPr>
          <p:cNvPr id="3" name="Picture 2">
            <a:extLst>
              <a:ext uri="{FF2B5EF4-FFF2-40B4-BE49-F238E27FC236}">
                <a16:creationId xmlns:a16="http://schemas.microsoft.com/office/drawing/2014/main" id="{7736CF05-D930-D648-79C3-E3D39EC8AB43}"/>
              </a:ext>
            </a:extLst>
          </p:cNvPr>
          <p:cNvPicPr>
            <a:picLocks noChangeAspect="1"/>
          </p:cNvPicPr>
          <p:nvPr/>
        </p:nvPicPr>
        <p:blipFill>
          <a:blip r:embed="rId2"/>
          <a:stretch>
            <a:fillRect/>
          </a:stretch>
        </p:blipFill>
        <p:spPr>
          <a:xfrm>
            <a:off x="6956672" y="1482140"/>
            <a:ext cx="4909969" cy="2812697"/>
          </a:xfrm>
          <a:prstGeom prst="rect">
            <a:avLst/>
          </a:prstGeom>
        </p:spPr>
      </p:pic>
      <p:sp>
        <p:nvSpPr>
          <p:cNvPr id="4" name="TextBox 3">
            <a:extLst>
              <a:ext uri="{FF2B5EF4-FFF2-40B4-BE49-F238E27FC236}">
                <a16:creationId xmlns:a16="http://schemas.microsoft.com/office/drawing/2014/main" id="{7E4A76EB-1F01-B4BD-8AF0-60198FEBE4FF}"/>
              </a:ext>
            </a:extLst>
          </p:cNvPr>
          <p:cNvSpPr txBox="1"/>
          <p:nvPr/>
        </p:nvSpPr>
        <p:spPr>
          <a:xfrm>
            <a:off x="3026626" y="6426494"/>
            <a:ext cx="6138746" cy="276999"/>
          </a:xfrm>
          <a:prstGeom prst="rect">
            <a:avLst/>
          </a:prstGeom>
          <a:noFill/>
        </p:spPr>
        <p:txBody>
          <a:bodyPr wrap="square">
            <a:spAutoFit/>
          </a:bodyPr>
          <a:lstStyle/>
          <a:p>
            <a:pPr algn="ctr"/>
            <a:r>
              <a:rPr lang="en-US" sz="1200" dirty="0">
                <a:hlinkClick r:id="rId3"/>
              </a:rPr>
              <a:t>https://pubmed.ncbi.nlm.nih.gov/35475941/</a:t>
            </a:r>
            <a:r>
              <a:rPr lang="en-US" sz="1200" dirty="0"/>
              <a:t> </a:t>
            </a:r>
          </a:p>
        </p:txBody>
      </p:sp>
      <p:pic>
        <p:nvPicPr>
          <p:cNvPr id="5" name="Picture 2">
            <a:extLst>
              <a:ext uri="{FF2B5EF4-FFF2-40B4-BE49-F238E27FC236}">
                <a16:creationId xmlns:a16="http://schemas.microsoft.com/office/drawing/2014/main" id="{7D49D179-5A88-BA90-D50D-7D97400EF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1480" y="5865292"/>
            <a:ext cx="636433"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895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898D5C-0E05-5D9C-71D8-D475819B28D3}"/>
              </a:ext>
            </a:extLst>
          </p:cNvPr>
          <p:cNvPicPr>
            <a:picLocks noChangeAspect="1"/>
          </p:cNvPicPr>
          <p:nvPr/>
        </p:nvPicPr>
        <p:blipFill>
          <a:blip r:embed="rId2"/>
          <a:stretch>
            <a:fillRect/>
          </a:stretch>
        </p:blipFill>
        <p:spPr>
          <a:xfrm>
            <a:off x="2950063" y="1329802"/>
            <a:ext cx="6291874" cy="4198396"/>
          </a:xfrm>
          <a:prstGeom prst="rect">
            <a:avLst/>
          </a:prstGeom>
        </p:spPr>
      </p:pic>
      <p:sp>
        <p:nvSpPr>
          <p:cNvPr id="5" name="Title 2">
            <a:extLst>
              <a:ext uri="{FF2B5EF4-FFF2-40B4-BE49-F238E27FC236}">
                <a16:creationId xmlns:a16="http://schemas.microsoft.com/office/drawing/2014/main" id="{991E1B5A-99E4-9113-F0FE-1FAA873B80DC}"/>
              </a:ext>
            </a:extLst>
          </p:cNvPr>
          <p:cNvSpPr txBox="1">
            <a:spLocks/>
          </p:cNvSpPr>
          <p:nvPr/>
        </p:nvSpPr>
        <p:spPr>
          <a:xfrm>
            <a:off x="444137" y="365126"/>
            <a:ext cx="10909663" cy="803917"/>
          </a:xfrm>
          <a:prstGeom prst="rect">
            <a:avLst/>
          </a:prstGeom>
        </p:spPr>
        <p:txBody>
          <a:bodyPr/>
          <a:lst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latin typeface="Aptos" panose="020B0004020202020204" pitchFamily="34" charset="0"/>
              </a:rPr>
              <a:t>Where did this all-ALS thing come from?</a:t>
            </a:r>
          </a:p>
        </p:txBody>
      </p:sp>
    </p:spTree>
    <p:extLst>
      <p:ext uri="{BB962C8B-B14F-4D97-AF65-F5344CB8AC3E}">
        <p14:creationId xmlns:p14="http://schemas.microsoft.com/office/powerpoint/2010/main" val="1261939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444137" y="365126"/>
            <a:ext cx="10909663" cy="833718"/>
          </a:xfrm>
        </p:spPr>
        <p:txBody>
          <a:bodyPr>
            <a:noAutofit/>
          </a:bodyPr>
          <a:lstStyle/>
          <a:p>
            <a:r>
              <a:rPr lang="en-US" sz="4900" dirty="0">
                <a:latin typeface="Aptos" panose="020B0004020202020204" pitchFamily="34" charset="0"/>
              </a:rPr>
              <a:t>The Impact of the Public Utility Model</a:t>
            </a:r>
            <a:endParaRPr lang="en-US" sz="4900" i="1" dirty="0">
              <a:latin typeface="Aptos" panose="020B0004020202020204" pitchFamily="34" charset="0"/>
            </a:endParaRPr>
          </a:p>
        </p:txBody>
      </p:sp>
      <p:pic>
        <p:nvPicPr>
          <p:cNvPr id="2" name="Picture 1">
            <a:extLst>
              <a:ext uri="{FF2B5EF4-FFF2-40B4-BE49-F238E27FC236}">
                <a16:creationId xmlns:a16="http://schemas.microsoft.com/office/drawing/2014/main" id="{3B603544-23B9-4BEB-AF08-966BCFEEA9DE}"/>
              </a:ext>
            </a:extLst>
          </p:cNvPr>
          <p:cNvPicPr>
            <a:picLocks noChangeAspect="1"/>
          </p:cNvPicPr>
          <p:nvPr/>
        </p:nvPicPr>
        <p:blipFill>
          <a:blip r:embed="rId2"/>
          <a:stretch>
            <a:fillRect/>
          </a:stretch>
        </p:blipFill>
        <p:spPr>
          <a:xfrm>
            <a:off x="1352429" y="1371600"/>
            <a:ext cx="6289050" cy="4114800"/>
          </a:xfrm>
          <a:prstGeom prst="rect">
            <a:avLst/>
          </a:prstGeom>
        </p:spPr>
      </p:pic>
      <p:pic>
        <p:nvPicPr>
          <p:cNvPr id="4" name="Picture 3" descr="A firetruck on the street&#10;&#10;Description automatically generated with low confidence">
            <a:extLst>
              <a:ext uri="{FF2B5EF4-FFF2-40B4-BE49-F238E27FC236}">
                <a16:creationId xmlns:a16="http://schemas.microsoft.com/office/drawing/2014/main" id="{D3C162A9-865F-ED70-D08C-B7CDF0458B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6740" y="3429000"/>
            <a:ext cx="3655790" cy="2418044"/>
          </a:xfrm>
          <a:prstGeom prst="rect">
            <a:avLst/>
          </a:prstGeom>
        </p:spPr>
      </p:pic>
    </p:spTree>
    <p:extLst>
      <p:ext uri="{BB962C8B-B14F-4D97-AF65-F5344CB8AC3E}">
        <p14:creationId xmlns:p14="http://schemas.microsoft.com/office/powerpoint/2010/main" val="3716877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F23D-54B5-4126-9E84-0B6121AC8A2B}"/>
              </a:ext>
            </a:extLst>
          </p:cNvPr>
          <p:cNvSpPr>
            <a:spLocks noGrp="1"/>
          </p:cNvSpPr>
          <p:nvPr>
            <p:ph type="title" idx="4294967295"/>
          </p:nvPr>
        </p:nvSpPr>
        <p:spPr>
          <a:xfrm>
            <a:off x="515778" y="238125"/>
            <a:ext cx="10199688" cy="676275"/>
          </a:xfrm>
        </p:spPr>
        <p:txBody>
          <a:bodyPr>
            <a:noAutofit/>
          </a:bodyPr>
          <a:lstStyle/>
          <a:p>
            <a:r>
              <a:rPr lang="en-US" sz="4050" i="1" u="sng" dirty="0">
                <a:latin typeface="Aptos" panose="020B0004020202020204" pitchFamily="34" charset="0"/>
              </a:rPr>
              <a:t>ALL</a:t>
            </a:r>
            <a:r>
              <a:rPr lang="en-US" sz="4050" dirty="0">
                <a:latin typeface="Aptos" panose="020B0004020202020204" pitchFamily="34" charset="0"/>
              </a:rPr>
              <a:t> ALS - The Rationale</a:t>
            </a:r>
          </a:p>
        </p:txBody>
      </p:sp>
      <p:pic>
        <p:nvPicPr>
          <p:cNvPr id="3" name="Picture 2">
            <a:extLst>
              <a:ext uri="{FF2B5EF4-FFF2-40B4-BE49-F238E27FC236}">
                <a16:creationId xmlns:a16="http://schemas.microsoft.com/office/drawing/2014/main" id="{85EE4AFF-21AC-40CF-964D-B47A4F25986C}"/>
              </a:ext>
            </a:extLst>
          </p:cNvPr>
          <p:cNvPicPr>
            <a:picLocks noChangeAspect="1"/>
          </p:cNvPicPr>
          <p:nvPr/>
        </p:nvPicPr>
        <p:blipFill>
          <a:blip r:embed="rId2"/>
          <a:stretch>
            <a:fillRect/>
          </a:stretch>
        </p:blipFill>
        <p:spPr>
          <a:xfrm>
            <a:off x="515779" y="1165888"/>
            <a:ext cx="11160441" cy="1562100"/>
          </a:xfrm>
          <a:prstGeom prst="rect">
            <a:avLst/>
          </a:prstGeom>
        </p:spPr>
      </p:pic>
      <p:pic>
        <p:nvPicPr>
          <p:cNvPr id="5" name="Picture 4">
            <a:extLst>
              <a:ext uri="{FF2B5EF4-FFF2-40B4-BE49-F238E27FC236}">
                <a16:creationId xmlns:a16="http://schemas.microsoft.com/office/drawing/2014/main" id="{EF4A4422-3D97-5467-9D99-0E98F0C8D0F8}"/>
              </a:ext>
            </a:extLst>
          </p:cNvPr>
          <p:cNvPicPr>
            <a:picLocks noChangeAspect="1"/>
          </p:cNvPicPr>
          <p:nvPr/>
        </p:nvPicPr>
        <p:blipFill>
          <a:blip r:embed="rId3"/>
          <a:stretch>
            <a:fillRect/>
          </a:stretch>
        </p:blipFill>
        <p:spPr>
          <a:xfrm>
            <a:off x="3090861" y="3210688"/>
            <a:ext cx="5752197" cy="3409187"/>
          </a:xfrm>
          <a:prstGeom prst="rect">
            <a:avLst/>
          </a:prstGeom>
        </p:spPr>
      </p:pic>
    </p:spTree>
    <p:extLst>
      <p:ext uri="{BB962C8B-B14F-4D97-AF65-F5344CB8AC3E}">
        <p14:creationId xmlns:p14="http://schemas.microsoft.com/office/powerpoint/2010/main" val="264046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7D06-3404-B04E-E7DF-47E748FB7FB1}"/>
              </a:ext>
            </a:extLst>
          </p:cNvPr>
          <p:cNvSpPr>
            <a:spLocks noGrp="1"/>
          </p:cNvSpPr>
          <p:nvPr>
            <p:ph type="title" idx="4294967295"/>
          </p:nvPr>
        </p:nvSpPr>
        <p:spPr>
          <a:xfrm>
            <a:off x="312517" y="108540"/>
            <a:ext cx="11146420" cy="678538"/>
          </a:xfrm>
        </p:spPr>
        <p:txBody>
          <a:bodyPr/>
          <a:lstStyle/>
          <a:p>
            <a:r>
              <a:rPr lang="en-US" dirty="0">
                <a:latin typeface="Aptos" panose="020B0004020202020204" pitchFamily="34" charset="0"/>
              </a:rPr>
              <a:t>The </a:t>
            </a:r>
            <a:r>
              <a:rPr lang="en-US" i="1" dirty="0">
                <a:latin typeface="Aptos" panose="020B0004020202020204" pitchFamily="34" charset="0"/>
              </a:rPr>
              <a:t>NEXT </a:t>
            </a:r>
            <a:r>
              <a:rPr lang="en-US" dirty="0">
                <a:latin typeface="Aptos" panose="020B0004020202020204" pitchFamily="34" charset="0"/>
              </a:rPr>
              <a:t>Year</a:t>
            </a:r>
          </a:p>
        </p:txBody>
      </p:sp>
      <p:grpSp>
        <p:nvGrpSpPr>
          <p:cNvPr id="3" name="Group 2">
            <a:extLst>
              <a:ext uri="{FF2B5EF4-FFF2-40B4-BE49-F238E27FC236}">
                <a16:creationId xmlns:a16="http://schemas.microsoft.com/office/drawing/2014/main" id="{72C2BC0A-108D-98A0-4ACD-840052BEDBA6}"/>
              </a:ext>
            </a:extLst>
          </p:cNvPr>
          <p:cNvGrpSpPr/>
          <p:nvPr/>
        </p:nvGrpSpPr>
        <p:grpSpPr>
          <a:xfrm>
            <a:off x="1104901" y="1297578"/>
            <a:ext cx="10881266" cy="4481735"/>
            <a:chOff x="1104901" y="1297578"/>
            <a:chExt cx="10881266" cy="4481735"/>
          </a:xfrm>
        </p:grpSpPr>
        <p:pic>
          <p:nvPicPr>
            <p:cNvPr id="4" name="Picture 3" descr="Text&#10;&#10;Description automatically generated with low confidence">
              <a:extLst>
                <a:ext uri="{FF2B5EF4-FFF2-40B4-BE49-F238E27FC236}">
                  <a16:creationId xmlns:a16="http://schemas.microsoft.com/office/drawing/2014/main" id="{DF66C489-857F-3F9E-08FD-63E62634E7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01" y="1297578"/>
              <a:ext cx="5525311" cy="3657600"/>
            </a:xfrm>
            <a:prstGeom prst="rect">
              <a:avLst/>
            </a:prstGeom>
          </p:spPr>
        </p:pic>
        <p:pic>
          <p:nvPicPr>
            <p:cNvPr id="9" name="Picture 8">
              <a:extLst>
                <a:ext uri="{FF2B5EF4-FFF2-40B4-BE49-F238E27FC236}">
                  <a16:creationId xmlns:a16="http://schemas.microsoft.com/office/drawing/2014/main" id="{CAA8E761-9F7B-9EBE-DFD1-6FFD1D6490FE}"/>
                </a:ext>
              </a:extLst>
            </p:cNvPr>
            <p:cNvPicPr>
              <a:picLocks noChangeAspect="1"/>
            </p:cNvPicPr>
            <p:nvPr/>
          </p:nvPicPr>
          <p:blipFill>
            <a:blip r:embed="rId3"/>
            <a:stretch>
              <a:fillRect/>
            </a:stretch>
          </p:blipFill>
          <p:spPr>
            <a:xfrm>
              <a:off x="3576607" y="2777351"/>
              <a:ext cx="8409560" cy="3001962"/>
            </a:xfrm>
            <a:prstGeom prst="rect">
              <a:avLst/>
            </a:prstGeom>
          </p:spPr>
        </p:pic>
      </p:grpSp>
    </p:spTree>
    <p:extLst>
      <p:ext uri="{BB962C8B-B14F-4D97-AF65-F5344CB8AC3E}">
        <p14:creationId xmlns:p14="http://schemas.microsoft.com/office/powerpoint/2010/main" val="1606048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AC2B0-EED6-93F5-68E9-6602947C7CC9}"/>
              </a:ext>
            </a:extLst>
          </p:cNvPr>
          <p:cNvSpPr txBox="1"/>
          <p:nvPr/>
        </p:nvSpPr>
        <p:spPr>
          <a:xfrm>
            <a:off x="169762" y="459931"/>
            <a:ext cx="11852476" cy="3539430"/>
          </a:xfrm>
          <a:prstGeom prst="rect">
            <a:avLst/>
          </a:prstGeom>
          <a:noFill/>
        </p:spPr>
        <p:txBody>
          <a:bodyPr wrap="square">
            <a:spAutoFit/>
          </a:bodyPr>
          <a:lstStyle/>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Sanghavi P, Jena AB, Newhouse JP, Zaslavsky AM. Outcomes after out-of-hospital cardiac arrest treated by basic vs advanced life support.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dirty="0">
                <a:effectLst/>
                <a:latin typeface="Aptos" panose="020B0004020202020204" pitchFamily="34" charset="0"/>
                <a:ea typeface="Times New Roman" panose="02020603050405020304" pitchFamily="18" charset="0"/>
                <a:cs typeface="Calibri" panose="020F0502020204030204" pitchFamily="34" charset="0"/>
              </a:rPr>
              <a:t>JAMA Intern Med. 2015 Feb;175(2):196-204.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2"/>
              </a:rPr>
              <a:t>https://pmc.ncbi.nlm.nih.gov/articles/PMC4314335/</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buNone/>
            </a:pPr>
            <a:r>
              <a:rPr lang="en-US" sz="1200" b="1" i="1" u="sng"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200" dirty="0">
                <a:effectLst/>
                <a:latin typeface="Aptos" panose="020B0004020202020204" pitchFamily="34" charset="0"/>
                <a:ea typeface="Times New Roman" panose="02020603050405020304" pitchFamily="18" charset="0"/>
                <a:cs typeface="Calibri" panose="020F0502020204030204" pitchFamily="34"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Patients with out-of-hospital cardiac arrest who received BLS had higher survival at hospital discharge and at 90 days compared with those who received ALS and were less likely to experience poor neurological functioning.</a:t>
            </a:r>
            <a:endParaRPr lang="en-US" sz="12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p>
            <a:pPr marL="0" marR="0">
              <a:buNone/>
            </a:pPr>
            <a:r>
              <a:rPr lang="en-US" sz="1200" dirty="0">
                <a:effectLst/>
                <a:latin typeface="Aptos" panose="020B0004020202020204" pitchFamily="34" charset="0"/>
                <a:ea typeface="Times New Roman" panose="02020603050405020304" pitchFamily="18" charset="0"/>
                <a:cs typeface="Calibri" panose="020F0502020204030204" pitchFamily="34" charset="0"/>
              </a:rPr>
              <a:t>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Band RA, Salhi RA, </a:t>
            </a:r>
            <a:r>
              <a:rPr lang="en-US" sz="1400" b="1" dirty="0" err="1">
                <a:effectLst/>
                <a:latin typeface="Aptos" panose="020B0004020202020204" pitchFamily="34" charset="0"/>
                <a:ea typeface="Times New Roman" panose="02020603050405020304" pitchFamily="18" charset="0"/>
                <a:cs typeface="Calibri" panose="020F0502020204030204" pitchFamily="34" charset="0"/>
              </a:rPr>
              <a:t>Holena</a:t>
            </a:r>
            <a:r>
              <a:rPr lang="en-US" sz="1400" b="1" dirty="0">
                <a:effectLst/>
                <a:latin typeface="Aptos" panose="020B0004020202020204" pitchFamily="34" charset="0"/>
                <a:ea typeface="Times New Roman" panose="02020603050405020304" pitchFamily="18" charset="0"/>
                <a:cs typeface="Calibri" panose="020F0502020204030204" pitchFamily="34" charset="0"/>
              </a:rPr>
              <a:t> DN, Powell E, Branas CC, Carr BG. Severity-adjusted mortality in trauma patients transported by police.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dirty="0">
                <a:effectLst/>
                <a:latin typeface="Aptos" panose="020B0004020202020204" pitchFamily="34" charset="0"/>
                <a:ea typeface="Times New Roman" panose="02020603050405020304" pitchFamily="18" charset="0"/>
                <a:cs typeface="Calibri" panose="020F0502020204030204" pitchFamily="34" charset="0"/>
              </a:rPr>
              <a:t>Ann Emerg Med. 2014 May;63(5):608-614.e3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3"/>
              </a:rPr>
              <a:t>https://pmc.ncbi.nlm.nih.gov/articles/PMC5912155/</a:t>
            </a:r>
            <a:r>
              <a:rPr lang="en-US" sz="1200" dirty="0">
                <a:effectLst/>
                <a:latin typeface="Aptos" panose="020B0004020202020204" pitchFamily="34" charset="0"/>
                <a:ea typeface="Times New Roman" panose="02020603050405020304" pitchFamily="18" charset="0"/>
                <a:cs typeface="Calibri" panose="020F0502020204030204" pitchFamily="34" charset="0"/>
              </a:rPr>
              <a:t>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buNone/>
            </a:pPr>
            <a:r>
              <a:rPr lang="en-US" sz="1200" b="1" i="1" u="sng" dirty="0">
                <a:effectLst/>
                <a:latin typeface="Aptos" panose="020B0004020202020204" pitchFamily="34" charset="0"/>
                <a:ea typeface="Times New Roman" panose="02020603050405020304" pitchFamily="18" charset="0"/>
                <a:cs typeface="Calibri" panose="020F0502020204030204" pitchFamily="34" charset="0"/>
              </a:rPr>
              <a:t>Conclusion:</a:t>
            </a:r>
            <a:r>
              <a:rPr lang="en-US" sz="1200" i="1" dirty="0">
                <a:effectLst/>
                <a:latin typeface="Aptos" panose="020B0004020202020204" pitchFamily="34" charset="0"/>
                <a:ea typeface="Times New Roman" panose="02020603050405020304" pitchFamily="18" charset="0"/>
                <a:cs typeface="Calibri" panose="020F0502020204030204" pitchFamily="34"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We found no significant overall difference in adjusted mortality between patients transported by the police department compared with EMS but found increased adjusted survival among 3 key subgroups of patients transported by police. This practice may augment traditional care.</a:t>
            </a:r>
            <a:endParaRPr lang="en-US" sz="12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p>
            <a:pPr marL="0" marR="0">
              <a:buNone/>
            </a:pPr>
            <a:r>
              <a:rPr lang="en-US" sz="1200" dirty="0">
                <a:effectLst/>
                <a:latin typeface="Aptos" panose="020B0004020202020204" pitchFamily="34" charset="0"/>
                <a:ea typeface="Times New Roman" panose="02020603050405020304" pitchFamily="18" charset="0"/>
                <a:cs typeface="Calibri" panose="020F0502020204030204" pitchFamily="34" charset="0"/>
              </a:rPr>
              <a:t>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Levy, M. J., Crowe, R. P., Abraham, H., Bailey, A., Blue, M., </a:t>
            </a:r>
            <a:r>
              <a:rPr lang="en-US" sz="1400" b="1" dirty="0" err="1">
                <a:effectLst/>
                <a:latin typeface="Aptos" panose="020B0004020202020204" pitchFamily="34" charset="0"/>
                <a:ea typeface="Times New Roman" panose="02020603050405020304" pitchFamily="18" charset="0"/>
                <a:cs typeface="Calibri" panose="020F0502020204030204" pitchFamily="34" charset="0"/>
              </a:rPr>
              <a:t>Ekl</a:t>
            </a:r>
            <a:r>
              <a:rPr lang="en-US" sz="1400" b="1" dirty="0">
                <a:effectLst/>
                <a:latin typeface="Aptos" panose="020B0004020202020204" pitchFamily="34" charset="0"/>
                <a:ea typeface="Times New Roman" panose="02020603050405020304" pitchFamily="18" charset="0"/>
                <a:cs typeface="Calibri" panose="020F0502020204030204" pitchFamily="34" charset="0"/>
              </a:rPr>
              <a:t>, R., … Myers, J. B. (2024). Dispatch Categories as Indicators of Out-of-Hospital Time Critical Interventions and Associated Emergency Department Outcomes.</a:t>
            </a:r>
            <a:r>
              <a:rPr lang="en-US" sz="1400" dirty="0">
                <a:effectLst/>
                <a:latin typeface="Aptos" panose="020B0004020202020204" pitchFamily="34" charset="0"/>
                <a:ea typeface="Times New Roman" panose="02020603050405020304" pitchFamily="18" charset="0"/>
                <a:cs typeface="Calibri" panose="020F0502020204030204" pitchFamily="34" charset="0"/>
              </a:rPr>
              <a:t>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dirty="0">
                <a:effectLst/>
                <a:latin typeface="Aptos" panose="020B0004020202020204" pitchFamily="34" charset="0"/>
                <a:ea typeface="Times New Roman" panose="02020603050405020304" pitchFamily="18" charset="0"/>
                <a:cs typeface="Calibri" panose="020F0502020204030204" pitchFamily="34" charset="0"/>
              </a:rPr>
              <a:t>Prehospital Emergency Care, 1–6.</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4"/>
              </a:rPr>
              <a:t>https://www.tandfonline.com/doi/full/10.1080/10903127.2024.2342015</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r>
              <a:rPr lang="en-US" sz="1200" b="1" i="1" u="sng"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200" i="1" dirty="0">
                <a:effectLst/>
                <a:latin typeface="Aptos" panose="020B0004020202020204" pitchFamily="34" charset="0"/>
                <a:ea typeface="Times New Roman" panose="02020603050405020304" pitchFamily="18" charset="0"/>
                <a:cs typeface="Calibri" panose="020F0502020204030204" pitchFamily="34"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In general, Determinant levels aligned with time-critical responses; however, a notable minority of lower acuity Determinant level Protocols met criteria for unsafe to hold. This suggests a more nuanced approach to dispatch prioritization, considering both Protocol and Determinant level factors.</a:t>
            </a:r>
            <a:endParaRPr lang="en-US" sz="12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6561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5C847C-5CF2-610A-9A87-863E1E5F5CB0}"/>
              </a:ext>
            </a:extLst>
          </p:cNvPr>
          <p:cNvSpPr txBox="1"/>
          <p:nvPr/>
        </p:nvSpPr>
        <p:spPr>
          <a:xfrm>
            <a:off x="187124" y="215141"/>
            <a:ext cx="11817752" cy="4616648"/>
          </a:xfrm>
          <a:prstGeom prst="rect">
            <a:avLst/>
          </a:prstGeom>
          <a:noFill/>
        </p:spPr>
        <p:txBody>
          <a:bodyPr wrap="square">
            <a:spAutoFit/>
          </a:bodyPr>
          <a:lstStyle/>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Dyson K, Bray J. Paramedic Exposure to Out-of-Hospital Cardiac Arrest Resuscitation Is Associated With Patient Survival</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dirty="0">
                <a:effectLst/>
                <a:latin typeface="Aptos" panose="020B0004020202020204" pitchFamily="34" charset="0"/>
                <a:ea typeface="Times New Roman" panose="02020603050405020304" pitchFamily="18" charset="0"/>
                <a:cs typeface="Calibri" panose="020F0502020204030204" pitchFamily="34" charset="0"/>
              </a:rPr>
              <a:t>Circulation: Cardiovascular Quality and Outcomes Volume 9, Number 2</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2"/>
              </a:rPr>
              <a:t>https://www.ahajournals.org/doi/10.1161/CIRCOUTCOMES.115.002317</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buNone/>
            </a:pPr>
            <a:r>
              <a:rPr lang="en-US" sz="1400" b="1" i="1" u="sng"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400" dirty="0">
                <a:effectLst/>
                <a:latin typeface="Aptos" panose="020B0004020202020204" pitchFamily="34" charset="0"/>
                <a:ea typeface="Times New Roman" panose="02020603050405020304" pitchFamily="18" charset="0"/>
                <a:cs typeface="Calibri" panose="020F0502020204030204" pitchFamily="34" charset="0"/>
              </a:rPr>
              <a:t> </a:t>
            </a:r>
            <a:r>
              <a:rPr lang="en-US" sz="14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Patient survival after OHCA significantly increases with the number of OHCAs that paramedics have previously treated.</a:t>
            </a:r>
            <a:r>
              <a:rPr lang="en-US" sz="1400"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 </a:t>
            </a:r>
            <a:endParaRPr lang="en-US" sz="14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p>
            <a:pPr marL="0" marR="0">
              <a:buNone/>
            </a:pPr>
            <a:r>
              <a:rPr lang="en-US" sz="1400" dirty="0">
                <a:effectLst/>
                <a:latin typeface="Aptos" panose="020B0004020202020204" pitchFamily="34" charset="0"/>
                <a:ea typeface="Times New Roman" panose="02020603050405020304" pitchFamily="18" charset="0"/>
                <a:cs typeface="Calibri" panose="020F0502020204030204" pitchFamily="34" charset="0"/>
              </a:rPr>
              <a:t> </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0" marR="0">
              <a:buNone/>
            </a:pPr>
            <a:r>
              <a:rPr lang="en-US" sz="1400" dirty="0">
                <a:effectLst/>
                <a:latin typeface="Aptos" panose="020B0004020202020204" pitchFamily="34" charset="0"/>
                <a:ea typeface="Times New Roman" panose="02020603050405020304" pitchFamily="18" charset="0"/>
                <a:cs typeface="Calibri" panose="020F0502020204030204" pitchFamily="34" charset="0"/>
              </a:rPr>
              <a:t> </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Vrotsos, K. M., </a:t>
            </a:r>
            <a:r>
              <a:rPr lang="en-US" sz="1400" b="1" dirty="0" err="1">
                <a:effectLst/>
                <a:latin typeface="Aptos" panose="020B0004020202020204" pitchFamily="34" charset="0"/>
                <a:ea typeface="Times New Roman" panose="02020603050405020304" pitchFamily="18" charset="0"/>
                <a:cs typeface="Calibri" panose="020F0502020204030204" pitchFamily="34" charset="0"/>
              </a:rPr>
              <a:t>Pirrallo</a:t>
            </a:r>
            <a:r>
              <a:rPr lang="en-US" sz="1400" b="1" dirty="0">
                <a:effectLst/>
                <a:latin typeface="Aptos" panose="020B0004020202020204" pitchFamily="34" charset="0"/>
                <a:ea typeface="Times New Roman" panose="02020603050405020304" pitchFamily="18" charset="0"/>
                <a:cs typeface="Calibri" panose="020F0502020204030204" pitchFamily="34" charset="0"/>
              </a:rPr>
              <a:t>, R. G., Guse, C. E., &amp; Aufderheide, T. P. (2008). Does the Number of System Paramedics Affect Clinical Benchmark Thresholds? </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dirty="0">
                <a:effectLst/>
                <a:latin typeface="Aptos" panose="020B0004020202020204" pitchFamily="34" charset="0"/>
                <a:ea typeface="Times New Roman" panose="02020603050405020304" pitchFamily="18" charset="0"/>
                <a:cs typeface="Calibri" panose="020F0502020204030204" pitchFamily="34" charset="0"/>
              </a:rPr>
              <a:t>Prehospital Emergency Care, 12(3), 302–306.</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3"/>
              </a:rPr>
              <a:t>https://www.tandfonline.com/doi/full/10.1080/10903120802101355</a:t>
            </a:r>
            <a:r>
              <a:rPr lang="en-US" sz="1400" dirty="0">
                <a:effectLst/>
                <a:latin typeface="Aptos" panose="020B0004020202020204" pitchFamily="34" charset="0"/>
                <a:ea typeface="Times New Roman" panose="02020603050405020304" pitchFamily="18" charset="0"/>
                <a:cs typeface="Calibri" panose="020F0502020204030204" pitchFamily="34" charset="0"/>
              </a:rPr>
              <a:t> </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buNone/>
            </a:pPr>
            <a:r>
              <a:rPr lang="en-US" sz="1400" b="1" i="1" u="sng"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400" i="1" dirty="0">
                <a:effectLst/>
                <a:latin typeface="Aptos" panose="020B0004020202020204" pitchFamily="34" charset="0"/>
                <a:ea typeface="Times New Roman" panose="02020603050405020304" pitchFamily="18" charset="0"/>
                <a:cs typeface="Calibri" panose="020F0502020204030204" pitchFamily="34" charset="0"/>
              </a:rPr>
              <a:t> </a:t>
            </a:r>
            <a:r>
              <a:rPr lang="en-US" sz="14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These data show a decreased opportunity and a wide variability in the frequency of successfully completed paramedic technical skills and experiences in this EMS system.</a:t>
            </a:r>
            <a:endParaRPr lang="en-US" sz="14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p>
            <a:pPr marL="0" marR="0">
              <a:buNone/>
            </a:pPr>
            <a:r>
              <a:rPr lang="en-US" sz="1400" dirty="0">
                <a:effectLst/>
                <a:latin typeface="Aptos" panose="020B0004020202020204" pitchFamily="34" charset="0"/>
                <a:ea typeface="Times New Roman" panose="02020603050405020304" pitchFamily="18" charset="0"/>
                <a:cs typeface="Calibri" panose="020F0502020204030204" pitchFamily="34" charset="0"/>
              </a:rPr>
              <a:t> </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Persse, David E. et al. Cardiac arrest survival as a function of ambulance deployment strategy in a large urban emergency medical services system</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dirty="0">
                <a:effectLst/>
                <a:latin typeface="Aptos" panose="020B0004020202020204" pitchFamily="34" charset="0"/>
                <a:ea typeface="Times New Roman" panose="02020603050405020304" pitchFamily="18" charset="0"/>
                <a:cs typeface="Calibri" panose="020F0502020204030204" pitchFamily="34" charset="0"/>
              </a:rPr>
              <a:t>Resuscitation, Volume 59, Issue 1, 97 – 104</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4"/>
              </a:rPr>
              <a:t>https://www.resuscitationjournal.com/article/S0300-9572(03)00178-3/abstract</a:t>
            </a:r>
            <a:r>
              <a:rPr lang="en-US" sz="1400" dirty="0">
                <a:effectLst/>
                <a:latin typeface="Aptos" panose="020B0004020202020204" pitchFamily="34" charset="0"/>
                <a:ea typeface="Times New Roman" panose="02020603050405020304" pitchFamily="18" charset="0"/>
                <a:cs typeface="Calibri" panose="020F0502020204030204" pitchFamily="34" charset="0"/>
              </a:rPr>
              <a:t> </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buNone/>
            </a:pPr>
            <a:r>
              <a:rPr lang="en-US" sz="1400" b="1" i="1" u="sng"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400" i="1" dirty="0">
                <a:effectLst/>
                <a:latin typeface="Aptos" panose="020B0004020202020204" pitchFamily="34" charset="0"/>
                <a:ea typeface="Times New Roman" panose="02020603050405020304" pitchFamily="18" charset="0"/>
                <a:cs typeface="Calibri" panose="020F0502020204030204" pitchFamily="34" charset="0"/>
              </a:rPr>
              <a:t> </a:t>
            </a:r>
            <a:r>
              <a:rPr lang="en-US" sz="14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This study shows improved outcomes for a subset of patients with cardiac arrest when they are cared for in an area that uses tiered response compared to an area that uses a uniform response EMS system.</a:t>
            </a:r>
            <a:endParaRPr lang="en-US" sz="14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p>
            <a:pPr marL="0" marR="0">
              <a:buNone/>
            </a:pPr>
            <a:r>
              <a:rPr lang="en-US" sz="1400" dirty="0">
                <a:effectLst/>
                <a:latin typeface="Aptos" panose="020B0004020202020204" pitchFamily="34" charset="0"/>
                <a:ea typeface="Times New Roman" panose="02020603050405020304" pitchFamily="18" charset="0"/>
                <a:cs typeface="Calibri" panose="020F0502020204030204" pitchFamily="34" charset="0"/>
              </a:rPr>
              <a:t> </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a:p>
            <a:pPr marL="0" marR="0"/>
            <a:r>
              <a:rPr lang="en-US" sz="1400" dirty="0">
                <a:effectLst/>
                <a:latin typeface="Aptos" panose="020B0004020202020204" pitchFamily="34" charset="0"/>
                <a:ea typeface="Times New Roman" panose="02020603050405020304" pitchFamily="18" charset="0"/>
                <a:cs typeface="Calibri" panose="020F0502020204030204" pitchFamily="34" charset="0"/>
              </a:rPr>
              <a:t> </a:t>
            </a:r>
            <a:endParaRPr lang="en-US" sz="1400"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8397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41137-B0E7-C128-8CBB-134D6FA5BEFE}"/>
              </a:ext>
            </a:extLst>
          </p:cNvPr>
          <p:cNvSpPr txBox="1">
            <a:spLocks/>
          </p:cNvSpPr>
          <p:nvPr/>
        </p:nvSpPr>
        <p:spPr>
          <a:xfrm>
            <a:off x="366860" y="234760"/>
            <a:ext cx="6739996" cy="842238"/>
          </a:xfrm>
          <a:prstGeom prst="rect">
            <a:avLst/>
          </a:prstGeom>
        </p:spPr>
        <p:txBody>
          <a:bodyPr/>
          <a:lst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latin typeface="Aptos" panose="020B0004020202020204" pitchFamily="34" charset="0"/>
              </a:rPr>
              <a:t>System Redesign…</a:t>
            </a:r>
          </a:p>
        </p:txBody>
      </p:sp>
      <p:sp>
        <p:nvSpPr>
          <p:cNvPr id="3" name="Content Placeholder 3">
            <a:extLst>
              <a:ext uri="{FF2B5EF4-FFF2-40B4-BE49-F238E27FC236}">
                <a16:creationId xmlns:a16="http://schemas.microsoft.com/office/drawing/2014/main" id="{526BF4D9-EA64-792B-4A33-5C4BF027EF8D}"/>
              </a:ext>
            </a:extLst>
          </p:cNvPr>
          <p:cNvSpPr txBox="1">
            <a:spLocks/>
          </p:cNvSpPr>
          <p:nvPr/>
        </p:nvSpPr>
        <p:spPr>
          <a:xfrm>
            <a:off x="366860" y="1126290"/>
            <a:ext cx="7179834" cy="4615667"/>
          </a:xfrm>
          <a:prstGeom prst="rect">
            <a:avLst/>
          </a:prstGeom>
        </p:spPr>
        <p:txBody>
          <a:bodyPr>
            <a:noAutofit/>
          </a:bodyPr>
          <a:lstStyle>
            <a:lvl1pPr marL="228600" indent="-137160" algn="l" defTabSz="914400" rtl="0" eaLnBrk="1" latinLnBrk="0" hangingPunct="1">
              <a:lnSpc>
                <a:spcPct val="110000"/>
              </a:lnSpc>
              <a:spcBef>
                <a:spcPts val="10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0"/>
              </a:spcAft>
            </a:pPr>
            <a:r>
              <a:rPr lang="en-US" b="1" dirty="0">
                <a:latin typeface="Aptos" panose="020B0004020202020204" pitchFamily="34" charset="0"/>
                <a:sym typeface="Wingdings" panose="05000000000000000000" pitchFamily="2" charset="2"/>
              </a:rPr>
              <a:t>Service delivery model</a:t>
            </a:r>
          </a:p>
          <a:p>
            <a:pPr lvl="1">
              <a:lnSpc>
                <a:spcPct val="100000"/>
              </a:lnSpc>
              <a:spcBef>
                <a:spcPts val="0"/>
              </a:spcBef>
              <a:spcAft>
                <a:spcPts val="0"/>
              </a:spcAft>
            </a:pPr>
            <a:r>
              <a:rPr lang="en-US" dirty="0">
                <a:latin typeface="Aptos" panose="020B0004020202020204" pitchFamily="34" charset="0"/>
              </a:rPr>
              <a:t>Patient </a:t>
            </a:r>
            <a:r>
              <a:rPr lang="en-US" b="1" i="1" u="sng" dirty="0">
                <a:latin typeface="Aptos" panose="020B0004020202020204" pitchFamily="34" charset="0"/>
              </a:rPr>
              <a:t>navigation</a:t>
            </a:r>
            <a:r>
              <a:rPr lang="en-US" dirty="0">
                <a:latin typeface="Aptos" panose="020B0004020202020204" pitchFamily="34" charset="0"/>
              </a:rPr>
              <a:t> vs. </a:t>
            </a:r>
            <a:r>
              <a:rPr lang="en-US" b="1" i="1" u="sng" dirty="0">
                <a:latin typeface="Aptos" panose="020B0004020202020204" pitchFamily="34" charset="0"/>
              </a:rPr>
              <a:t>transport</a:t>
            </a:r>
          </a:p>
          <a:p>
            <a:pPr marL="548640" lvl="1" indent="0">
              <a:lnSpc>
                <a:spcPct val="100000"/>
              </a:lnSpc>
              <a:spcBef>
                <a:spcPts val="0"/>
              </a:spcBef>
              <a:spcAft>
                <a:spcPts val="0"/>
              </a:spcAft>
              <a:buNone/>
            </a:pPr>
            <a:endParaRPr lang="en-US" b="1" i="1" u="sng" dirty="0">
              <a:latin typeface="Aptos" panose="020B0004020202020204" pitchFamily="34" charset="0"/>
            </a:endParaRPr>
          </a:p>
          <a:p>
            <a:pPr>
              <a:lnSpc>
                <a:spcPct val="100000"/>
              </a:lnSpc>
              <a:spcBef>
                <a:spcPts val="0"/>
              </a:spcBef>
              <a:spcAft>
                <a:spcPts val="0"/>
              </a:spcAft>
            </a:pPr>
            <a:r>
              <a:rPr lang="en-US" b="1" dirty="0">
                <a:latin typeface="Aptos" panose="020B0004020202020204" pitchFamily="34" charset="0"/>
              </a:rPr>
              <a:t>All ALS to Tiered Response</a:t>
            </a:r>
            <a:endParaRPr lang="en-US" dirty="0">
              <a:latin typeface="Aptos" panose="020B0004020202020204" pitchFamily="34" charset="0"/>
            </a:endParaRPr>
          </a:p>
          <a:p>
            <a:pPr lvl="1">
              <a:lnSpc>
                <a:spcPct val="100000"/>
              </a:lnSpc>
              <a:spcBef>
                <a:spcPts val="0"/>
              </a:spcBef>
              <a:spcAft>
                <a:spcPts val="0"/>
              </a:spcAft>
            </a:pPr>
            <a:r>
              <a:rPr lang="en-US" dirty="0">
                <a:latin typeface="Aptos" panose="020B0004020202020204" pitchFamily="34" charset="0"/>
              </a:rPr>
              <a:t>Right Resource </a:t>
            </a:r>
            <a:r>
              <a:rPr lang="en-US" dirty="0">
                <a:latin typeface="Aptos" panose="020B0004020202020204" pitchFamily="34" charset="0"/>
                <a:sym typeface="Wingdings" panose="05000000000000000000" pitchFamily="2" charset="2"/>
              </a:rPr>
              <a:t> Right Patient</a:t>
            </a:r>
          </a:p>
          <a:p>
            <a:pPr lvl="2">
              <a:lnSpc>
                <a:spcPct val="100000"/>
              </a:lnSpc>
              <a:spcBef>
                <a:spcPts val="0"/>
              </a:spcBef>
              <a:spcAft>
                <a:spcPts val="0"/>
              </a:spcAft>
            </a:pPr>
            <a:r>
              <a:rPr lang="en-US" dirty="0">
                <a:latin typeface="Aptos" panose="020B0004020202020204" pitchFamily="34" charset="0"/>
                <a:sym typeface="Wingdings" panose="05000000000000000000" pitchFamily="2" charset="2"/>
              </a:rPr>
              <a:t>ALS/BLS/NP/PA/Community Paramedic/Behavioral Health</a:t>
            </a:r>
          </a:p>
          <a:p>
            <a:pPr marL="1005840" lvl="2" indent="0">
              <a:lnSpc>
                <a:spcPct val="100000"/>
              </a:lnSpc>
              <a:spcBef>
                <a:spcPts val="0"/>
              </a:spcBef>
              <a:spcAft>
                <a:spcPts val="0"/>
              </a:spcAft>
              <a:buNone/>
            </a:pPr>
            <a:endParaRPr lang="en-US" dirty="0">
              <a:latin typeface="Aptos" panose="020B0004020202020204" pitchFamily="34" charset="0"/>
              <a:sym typeface="Wingdings" panose="05000000000000000000" pitchFamily="2" charset="2"/>
            </a:endParaRPr>
          </a:p>
          <a:p>
            <a:pPr>
              <a:lnSpc>
                <a:spcPct val="100000"/>
              </a:lnSpc>
              <a:spcBef>
                <a:spcPts val="0"/>
              </a:spcBef>
              <a:spcAft>
                <a:spcPts val="0"/>
              </a:spcAft>
            </a:pPr>
            <a:r>
              <a:rPr lang="en-US" b="1" dirty="0">
                <a:latin typeface="Aptos" panose="020B0004020202020204" pitchFamily="34" charset="0"/>
              </a:rPr>
              <a:t>Changing response time expectations</a:t>
            </a:r>
            <a:endParaRPr lang="en-US" dirty="0">
              <a:latin typeface="Aptos" panose="020B0004020202020204" pitchFamily="34" charset="0"/>
            </a:endParaRPr>
          </a:p>
          <a:p>
            <a:pPr lvl="1">
              <a:lnSpc>
                <a:spcPct val="100000"/>
              </a:lnSpc>
              <a:spcBef>
                <a:spcPts val="0"/>
              </a:spcBef>
              <a:spcAft>
                <a:spcPts val="0"/>
              </a:spcAft>
            </a:pPr>
            <a:r>
              <a:rPr lang="en-US" dirty="0">
                <a:latin typeface="Aptos" panose="020B0004020202020204" pitchFamily="34" charset="0"/>
              </a:rPr>
              <a:t>9 minutes?</a:t>
            </a:r>
          </a:p>
          <a:p>
            <a:pPr lvl="1">
              <a:lnSpc>
                <a:spcPct val="100000"/>
              </a:lnSpc>
              <a:spcBef>
                <a:spcPts val="0"/>
              </a:spcBef>
              <a:spcAft>
                <a:spcPts val="0"/>
              </a:spcAft>
            </a:pPr>
            <a:r>
              <a:rPr lang="en-US" dirty="0">
                <a:latin typeface="Aptos" panose="020B0004020202020204" pitchFamily="34" charset="0"/>
              </a:rPr>
              <a:t>11 minutes?</a:t>
            </a:r>
          </a:p>
          <a:p>
            <a:pPr lvl="1">
              <a:lnSpc>
                <a:spcPct val="100000"/>
              </a:lnSpc>
              <a:spcBef>
                <a:spcPts val="0"/>
              </a:spcBef>
              <a:spcAft>
                <a:spcPts val="0"/>
              </a:spcAft>
            </a:pPr>
            <a:r>
              <a:rPr lang="en-US" dirty="0">
                <a:latin typeface="Aptos" panose="020B0004020202020204" pitchFamily="34" charset="0"/>
              </a:rPr>
              <a:t>30 minutes?</a:t>
            </a:r>
          </a:p>
          <a:p>
            <a:pPr lvl="1">
              <a:lnSpc>
                <a:spcPct val="100000"/>
              </a:lnSpc>
              <a:spcBef>
                <a:spcPts val="0"/>
              </a:spcBef>
              <a:spcAft>
                <a:spcPts val="0"/>
              </a:spcAft>
            </a:pPr>
            <a:r>
              <a:rPr lang="en-US" dirty="0">
                <a:latin typeface="Aptos" panose="020B0004020202020204" pitchFamily="34" charset="0"/>
              </a:rPr>
              <a:t>60 minutes?</a:t>
            </a:r>
          </a:p>
          <a:p>
            <a:pPr lvl="1">
              <a:lnSpc>
                <a:spcPct val="100000"/>
              </a:lnSpc>
              <a:spcBef>
                <a:spcPts val="0"/>
              </a:spcBef>
              <a:spcAft>
                <a:spcPts val="0"/>
              </a:spcAft>
            </a:pPr>
            <a:r>
              <a:rPr lang="en-US" dirty="0">
                <a:latin typeface="Aptos" panose="020B0004020202020204" pitchFamily="34" charset="0"/>
              </a:rPr>
              <a:t>At all…?</a:t>
            </a:r>
          </a:p>
          <a:p>
            <a:pPr lvl="2">
              <a:lnSpc>
                <a:spcPct val="100000"/>
              </a:lnSpc>
              <a:spcBef>
                <a:spcPts val="0"/>
              </a:spcBef>
              <a:spcAft>
                <a:spcPts val="0"/>
              </a:spcAft>
            </a:pPr>
            <a:r>
              <a:rPr lang="en-US" dirty="0">
                <a:latin typeface="Aptos" panose="020B0004020202020204" pitchFamily="34" charset="0"/>
              </a:rPr>
              <a:t>Call Triage/Alternate Response</a:t>
            </a:r>
          </a:p>
        </p:txBody>
      </p:sp>
      <p:pic>
        <p:nvPicPr>
          <p:cNvPr id="4" name="Picture 3">
            <a:extLst>
              <a:ext uri="{FF2B5EF4-FFF2-40B4-BE49-F238E27FC236}">
                <a16:creationId xmlns:a16="http://schemas.microsoft.com/office/drawing/2014/main" id="{A0FB707F-820E-D89F-C5D9-4D8E5C96B952}"/>
              </a:ext>
            </a:extLst>
          </p:cNvPr>
          <p:cNvPicPr>
            <a:picLocks noChangeAspect="1"/>
          </p:cNvPicPr>
          <p:nvPr/>
        </p:nvPicPr>
        <p:blipFill>
          <a:blip r:embed="rId2"/>
          <a:stretch>
            <a:fillRect/>
          </a:stretch>
        </p:blipFill>
        <p:spPr>
          <a:xfrm>
            <a:off x="7820200" y="285213"/>
            <a:ext cx="4209488" cy="5456744"/>
          </a:xfrm>
          <a:prstGeom prst="rect">
            <a:avLst/>
          </a:prstGeom>
        </p:spPr>
      </p:pic>
    </p:spTree>
    <p:extLst>
      <p:ext uri="{BB962C8B-B14F-4D97-AF65-F5344CB8AC3E}">
        <p14:creationId xmlns:p14="http://schemas.microsoft.com/office/powerpoint/2010/main" val="314147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 calcmode="lin" valueType="num">
                                      <p:cBhvr additive="base">
                                        <p:cTn id="5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 calcmode="lin" valueType="num">
                                      <p:cBhvr additive="base">
                                        <p:cTn id="5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909828" y="335666"/>
            <a:ext cx="10200132" cy="798653"/>
          </a:xfrm>
        </p:spPr>
        <p:txBody>
          <a:bodyPr/>
          <a:lstStyle/>
          <a:p>
            <a:r>
              <a:rPr lang="en-US" sz="3600" b="1" dirty="0">
                <a:latin typeface="Aptos" panose="020B0004020202020204" pitchFamily="34" charset="0"/>
              </a:rPr>
              <a:t>Common misconceptions about EMS response</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51F17B89-EFD5-29E0-5364-60C8A27A8837}"/>
              </a:ext>
            </a:extLst>
          </p:cNvPr>
          <p:cNvSpPr>
            <a:spLocks noGrp="1"/>
          </p:cNvSpPr>
          <p:nvPr>
            <p:ph idx="1"/>
          </p:nvPr>
        </p:nvSpPr>
        <p:spPr>
          <a:xfrm>
            <a:off x="993648" y="1555636"/>
            <a:ext cx="10204704" cy="4034935"/>
          </a:xfrm>
        </p:spPr>
        <p:txBody>
          <a:bodyPr/>
          <a:lstStyle/>
          <a:p>
            <a:r>
              <a:rPr lang="en-US" sz="2800" dirty="0">
                <a:latin typeface="Aptos" panose="020B0004020202020204" pitchFamily="34" charset="0"/>
              </a:rPr>
              <a:t>Majority of 911 EMS calls are for a potentially life-threatening condition.</a:t>
            </a:r>
          </a:p>
          <a:p>
            <a:r>
              <a:rPr lang="en-US" sz="2800" dirty="0">
                <a:latin typeface="Aptos" panose="020B0004020202020204" pitchFamily="34" charset="0"/>
              </a:rPr>
              <a:t>Response times make a difference in patient’s outcomes.</a:t>
            </a:r>
          </a:p>
          <a:p>
            <a:r>
              <a:rPr lang="en-US" sz="2800" dirty="0">
                <a:latin typeface="Aptos" panose="020B0004020202020204" pitchFamily="34" charset="0"/>
              </a:rPr>
              <a:t>There should be a paramedic on every EMS response.</a:t>
            </a:r>
          </a:p>
          <a:p>
            <a:pPr lvl="1"/>
            <a:r>
              <a:rPr lang="en-US" sz="2800" dirty="0">
                <a:latin typeface="Aptos" panose="020B0004020202020204" pitchFamily="34" charset="0"/>
              </a:rPr>
              <a:t>And 2 are better!</a:t>
            </a:r>
          </a:p>
          <a:p>
            <a:r>
              <a:rPr lang="en-US" sz="2800" dirty="0">
                <a:latin typeface="Aptos" panose="020B0004020202020204" pitchFamily="34" charset="0"/>
              </a:rPr>
              <a:t>The more paramedics in the EMS system the better. </a:t>
            </a:r>
          </a:p>
        </p:txBody>
      </p:sp>
    </p:spTree>
    <p:extLst>
      <p:ext uri="{BB962C8B-B14F-4D97-AF65-F5344CB8AC3E}">
        <p14:creationId xmlns:p14="http://schemas.microsoft.com/office/powerpoint/2010/main" val="2272397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E94F-9BA2-0E0B-3663-1D3F491E4E0C}"/>
              </a:ext>
            </a:extLst>
          </p:cNvPr>
          <p:cNvSpPr txBox="1">
            <a:spLocks/>
          </p:cNvSpPr>
          <p:nvPr/>
        </p:nvSpPr>
        <p:spPr>
          <a:xfrm>
            <a:off x="444137" y="365126"/>
            <a:ext cx="10909663" cy="932452"/>
          </a:xfrm>
          <a:prstGeom prst="rect">
            <a:avLst/>
          </a:prstGeom>
        </p:spPr>
        <p:txBody>
          <a:bodyPr/>
          <a:lst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latin typeface="Aptos" panose="020B0004020202020204" pitchFamily="34" charset="0"/>
              </a:rPr>
              <a:t>Response Configuration Change</a:t>
            </a:r>
          </a:p>
        </p:txBody>
      </p:sp>
      <p:sp>
        <p:nvSpPr>
          <p:cNvPr id="3" name="Content Placeholder 2">
            <a:extLst>
              <a:ext uri="{FF2B5EF4-FFF2-40B4-BE49-F238E27FC236}">
                <a16:creationId xmlns:a16="http://schemas.microsoft.com/office/drawing/2014/main" id="{12B1A826-3459-B831-7B5E-59755DCDDEF6}"/>
              </a:ext>
            </a:extLst>
          </p:cNvPr>
          <p:cNvSpPr txBox="1">
            <a:spLocks/>
          </p:cNvSpPr>
          <p:nvPr/>
        </p:nvSpPr>
        <p:spPr>
          <a:xfrm>
            <a:off x="444137" y="1437344"/>
            <a:ext cx="10909663" cy="4739619"/>
          </a:xfrm>
          <a:prstGeom prst="rect">
            <a:avLst/>
          </a:prstGeom>
        </p:spPr>
        <p:txBody>
          <a:bodyPr/>
          <a:lstStyle>
            <a:lvl1pPr marL="228600" indent="-137160" algn="l" defTabSz="914400" rtl="0" eaLnBrk="1" latinLnBrk="0" hangingPunct="1">
              <a:lnSpc>
                <a:spcPct val="110000"/>
              </a:lnSpc>
              <a:spcBef>
                <a:spcPts val="10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latin typeface="Aptos" panose="020B0004020202020204" pitchFamily="34" charset="0"/>
              </a:rPr>
              <a:t>New  Configuration</a:t>
            </a:r>
          </a:p>
          <a:p>
            <a:pPr lvl="1"/>
            <a:r>
              <a:rPr lang="en-US" sz="2800" dirty="0">
                <a:latin typeface="Aptos" panose="020B0004020202020204" pitchFamily="34" charset="0"/>
              </a:rPr>
              <a:t>E/D	10:59 – FR RL&amp;S; Ambulance RL&amp;S</a:t>
            </a:r>
          </a:p>
          <a:p>
            <a:pPr lvl="1"/>
            <a:r>
              <a:rPr lang="en-US" sz="2800" dirty="0">
                <a:latin typeface="Aptos" panose="020B0004020202020204" pitchFamily="34" charset="0"/>
              </a:rPr>
              <a:t>C/BH	12:59 – FR RL&amp;S; Ambulance RL&amp;S</a:t>
            </a:r>
          </a:p>
          <a:p>
            <a:pPr lvl="1"/>
            <a:r>
              <a:rPr lang="en-US" sz="2800" b="1" dirty="0">
                <a:latin typeface="Aptos" panose="020B0004020202020204" pitchFamily="34" charset="0"/>
              </a:rPr>
              <a:t>Sierra</a:t>
            </a:r>
            <a:r>
              <a:rPr lang="en-US" sz="2800" dirty="0">
                <a:latin typeface="Aptos" panose="020B0004020202020204" pitchFamily="34" charset="0"/>
              </a:rPr>
              <a:t>	</a:t>
            </a:r>
            <a:r>
              <a:rPr lang="en-US" sz="2800" b="1" dirty="0">
                <a:latin typeface="Aptos" panose="020B0004020202020204" pitchFamily="34" charset="0"/>
              </a:rPr>
              <a:t>30:00</a:t>
            </a:r>
            <a:r>
              <a:rPr lang="en-US" sz="2800" dirty="0">
                <a:latin typeface="Aptos" panose="020B0004020202020204" pitchFamily="34" charset="0"/>
              </a:rPr>
              <a:t> – FR RL&amp;S; </a:t>
            </a:r>
            <a:r>
              <a:rPr lang="en-US" sz="2800" b="1" dirty="0">
                <a:latin typeface="Aptos" panose="020B0004020202020204" pitchFamily="34" charset="0"/>
              </a:rPr>
              <a:t>Ambulance No RL&amp;S</a:t>
            </a:r>
          </a:p>
          <a:p>
            <a:pPr lvl="1"/>
            <a:r>
              <a:rPr lang="en-US" sz="2800" dirty="0">
                <a:latin typeface="Aptos" panose="020B0004020202020204" pitchFamily="34" charset="0"/>
              </a:rPr>
              <a:t>BC/A	</a:t>
            </a:r>
            <a:r>
              <a:rPr lang="en-US" sz="2800" b="1" dirty="0">
                <a:latin typeface="Aptos" panose="020B0004020202020204" pitchFamily="34" charset="0"/>
              </a:rPr>
              <a:t>60:00</a:t>
            </a:r>
            <a:r>
              <a:rPr lang="en-US" sz="2800" dirty="0">
                <a:latin typeface="Aptos" panose="020B0004020202020204" pitchFamily="34" charset="0"/>
              </a:rPr>
              <a:t> – No FR; Ambulance No RL&amp;S</a:t>
            </a:r>
          </a:p>
          <a:p>
            <a:pPr lvl="1"/>
            <a:r>
              <a:rPr lang="en-US" sz="2800" dirty="0">
                <a:latin typeface="Aptos" panose="020B0004020202020204" pitchFamily="34" charset="0"/>
              </a:rPr>
              <a:t>OTO	</a:t>
            </a:r>
            <a:r>
              <a:rPr lang="en-US" sz="2800" b="1" dirty="0">
                <a:latin typeface="Aptos" panose="020B0004020202020204" pitchFamily="34" charset="0"/>
              </a:rPr>
              <a:t>90:00</a:t>
            </a:r>
            <a:r>
              <a:rPr lang="en-US" sz="2800" dirty="0">
                <a:latin typeface="Aptos" panose="020B0004020202020204" pitchFamily="34" charset="0"/>
              </a:rPr>
              <a:t> - No FR; Ambulance No RL&amp;S</a:t>
            </a:r>
          </a:p>
        </p:txBody>
      </p:sp>
      <p:sp>
        <p:nvSpPr>
          <p:cNvPr id="4" name="Rectangle: Rounded Corners 3">
            <a:extLst>
              <a:ext uri="{FF2B5EF4-FFF2-40B4-BE49-F238E27FC236}">
                <a16:creationId xmlns:a16="http://schemas.microsoft.com/office/drawing/2014/main" id="{8FA93ADB-3D20-1D86-E079-58046F8A76C9}"/>
              </a:ext>
            </a:extLst>
          </p:cNvPr>
          <p:cNvSpPr/>
          <p:nvPr/>
        </p:nvSpPr>
        <p:spPr>
          <a:xfrm>
            <a:off x="971896" y="3980343"/>
            <a:ext cx="7199831" cy="105464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pic>
        <p:nvPicPr>
          <p:cNvPr id="5" name="Picture 4">
            <a:extLst>
              <a:ext uri="{FF2B5EF4-FFF2-40B4-BE49-F238E27FC236}">
                <a16:creationId xmlns:a16="http://schemas.microsoft.com/office/drawing/2014/main" id="{608FF1F7-C21D-A09B-D0DD-13B303A7C9F7}"/>
              </a:ext>
            </a:extLst>
          </p:cNvPr>
          <p:cNvPicPr>
            <a:picLocks noChangeAspect="1"/>
          </p:cNvPicPr>
          <p:nvPr/>
        </p:nvPicPr>
        <p:blipFill>
          <a:blip r:embed="rId2"/>
          <a:stretch>
            <a:fillRect/>
          </a:stretch>
        </p:blipFill>
        <p:spPr>
          <a:xfrm>
            <a:off x="8519779" y="3499995"/>
            <a:ext cx="3505363" cy="2333793"/>
          </a:xfrm>
          <a:prstGeom prst="rect">
            <a:avLst/>
          </a:prstGeom>
        </p:spPr>
      </p:pic>
    </p:spTree>
    <p:extLst>
      <p:ext uri="{BB962C8B-B14F-4D97-AF65-F5344CB8AC3E}">
        <p14:creationId xmlns:p14="http://schemas.microsoft.com/office/powerpoint/2010/main" val="289972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BDD4A2-3760-5AD2-3888-BC66299648D4}"/>
              </a:ext>
            </a:extLst>
          </p:cNvPr>
          <p:cNvSpPr txBox="1"/>
          <p:nvPr/>
        </p:nvSpPr>
        <p:spPr>
          <a:xfrm>
            <a:off x="281568" y="111512"/>
            <a:ext cx="11148432" cy="5570756"/>
          </a:xfrm>
          <a:prstGeom prst="rect">
            <a:avLst/>
          </a:prstGeom>
          <a:noFill/>
        </p:spPr>
        <p:txBody>
          <a:bodyPr wrap="square">
            <a:spAutoFit/>
          </a:bodyPr>
          <a:lstStyle/>
          <a:p>
            <a:r>
              <a:rPr lang="en-US" sz="2800" b="1" dirty="0">
                <a:latin typeface="Aptos" panose="020B0004020202020204" pitchFamily="34" charset="0"/>
              </a:rPr>
              <a:t>Colorado Springs Fire Department debuts new emergency response system for 911 calls</a:t>
            </a:r>
          </a:p>
          <a:p>
            <a:r>
              <a:rPr lang="en-US" dirty="0">
                <a:latin typeface="Aptos" panose="020B0004020202020204" pitchFamily="34" charset="0"/>
              </a:rPr>
              <a:t>By Debbie Kelley</a:t>
            </a:r>
          </a:p>
          <a:p>
            <a:r>
              <a:rPr lang="en-US" b="1" dirty="0">
                <a:latin typeface="Aptos" panose="020B0004020202020204" pitchFamily="34" charset="0"/>
              </a:rPr>
              <a:t>Mar 1, 2022</a:t>
            </a:r>
          </a:p>
          <a:p>
            <a:endParaRPr lang="en-US" dirty="0">
              <a:latin typeface="Aptos" panose="020B0004020202020204" pitchFamily="34" charset="0"/>
            </a:endParaRPr>
          </a:p>
          <a:p>
            <a:r>
              <a:rPr lang="en-US" sz="1600" dirty="0">
                <a:latin typeface="Aptos" panose="020B0004020202020204" pitchFamily="34" charset="0"/>
              </a:rPr>
              <a:t>As of Tuesday, some Colorado Springs residents may hear something different when they call 911.</a:t>
            </a:r>
          </a:p>
          <a:p>
            <a:endParaRPr lang="en-US" sz="1600" dirty="0">
              <a:latin typeface="Aptos" panose="020B0004020202020204" pitchFamily="34" charset="0"/>
            </a:endParaRPr>
          </a:p>
          <a:p>
            <a:r>
              <a:rPr lang="en-US" sz="1600" i="1" dirty="0">
                <a:solidFill>
                  <a:srgbClr val="C00000"/>
                </a:solidFill>
                <a:latin typeface="Aptos" panose="020B0004020202020204" pitchFamily="34" charset="0"/>
              </a:rPr>
              <a:t>"A unit will respond when a unit is available," call takers will say to residents in the south part of town who contact the emergency service for non-emergency situations — for example, when symptoms indicate the flu, a sprained ankle or a fractured hip.</a:t>
            </a:r>
          </a:p>
          <a:p>
            <a:endParaRPr lang="en-US" sz="1600" dirty="0">
              <a:latin typeface="Aptos" panose="020B0004020202020204" pitchFamily="34" charset="0"/>
            </a:endParaRPr>
          </a:p>
          <a:p>
            <a:r>
              <a:rPr lang="en-US" sz="1600" dirty="0">
                <a:latin typeface="Aptos" panose="020B0004020202020204" pitchFamily="34" charset="0"/>
              </a:rPr>
              <a:t>Instead of immediately dispatching an ambulance, firetruck or other substantial vehicle, new Community Medicine Response Units — in medically outfitted SUVs that are on back order — will arrive at the scene.</a:t>
            </a:r>
          </a:p>
          <a:p>
            <a:endParaRPr lang="en-US" sz="1600" dirty="0">
              <a:latin typeface="Aptos" panose="020B0004020202020204" pitchFamily="34" charset="0"/>
            </a:endParaRPr>
          </a:p>
          <a:p>
            <a:r>
              <a:rPr lang="en-US" sz="1600" dirty="0">
                <a:latin typeface="Aptos" panose="020B0004020202020204" pitchFamily="34" charset="0"/>
              </a:rPr>
              <a:t>The appropriate response could be EMTs requesting an ambulance to transport the patient to a hospital; setting a telehealth appointment for the patient; sending the patient to an urgent care center; or applying a splint, dispensing pain medication and helping the person get connected with an orthopedic center, said Fire Chief Randy Royal.</a:t>
            </a:r>
          </a:p>
          <a:p>
            <a:endParaRPr lang="en-US" sz="1600" dirty="0">
              <a:latin typeface="Aptos" panose="020B0004020202020204" pitchFamily="34" charset="0"/>
            </a:endParaRPr>
          </a:p>
          <a:p>
            <a:r>
              <a:rPr lang="en-US" sz="1600" dirty="0">
                <a:latin typeface="Aptos" panose="020B0004020202020204" pitchFamily="34" charset="0"/>
              </a:rPr>
              <a:t>"With an ankle sprain, you may not want to sit in an emergency department for several hours," said Dr. Matt </a:t>
            </a:r>
            <a:r>
              <a:rPr lang="en-US" sz="1600" dirty="0" err="1">
                <a:latin typeface="Aptos" panose="020B0004020202020204" pitchFamily="34" charset="0"/>
              </a:rPr>
              <a:t>Angelidis</a:t>
            </a:r>
            <a:r>
              <a:rPr lang="en-US" sz="1600" dirty="0">
                <a:latin typeface="Aptos" panose="020B0004020202020204" pitchFamily="34" charset="0"/>
              </a:rPr>
              <a:t>, co-medical director for the Colorado Springs Fire Department.</a:t>
            </a:r>
          </a:p>
        </p:txBody>
      </p:sp>
      <p:sp>
        <p:nvSpPr>
          <p:cNvPr id="7" name="TextBox 6">
            <a:extLst>
              <a:ext uri="{FF2B5EF4-FFF2-40B4-BE49-F238E27FC236}">
                <a16:creationId xmlns:a16="http://schemas.microsoft.com/office/drawing/2014/main" id="{3F1C99E5-A5B3-A2CC-0C56-B085088A104D}"/>
              </a:ext>
            </a:extLst>
          </p:cNvPr>
          <p:cNvSpPr txBox="1"/>
          <p:nvPr/>
        </p:nvSpPr>
        <p:spPr>
          <a:xfrm>
            <a:off x="2130284" y="6283146"/>
            <a:ext cx="7450997" cy="461665"/>
          </a:xfrm>
          <a:prstGeom prst="rect">
            <a:avLst/>
          </a:prstGeom>
          <a:noFill/>
        </p:spPr>
        <p:txBody>
          <a:bodyPr wrap="square">
            <a:spAutoFit/>
          </a:bodyPr>
          <a:lstStyle/>
          <a:p>
            <a:pPr algn="ctr"/>
            <a:r>
              <a:rPr lang="en-US" sz="1200" dirty="0">
                <a:latin typeface="Aptos" panose="020B0004020202020204" pitchFamily="34" charset="0"/>
                <a:hlinkClick r:id="rId2"/>
              </a:rPr>
              <a:t>https://gazette.com/news/local/colorado-springs-fire-department-debuts-new-emergency-response-system-for-911-calls/article_8a6caa10-99a8-11ec-bb56-3791da481e37.html</a:t>
            </a:r>
            <a:r>
              <a:rPr lang="en-US" sz="1200" dirty="0">
                <a:latin typeface="Aptos" panose="020B0004020202020204" pitchFamily="34" charset="0"/>
              </a:rPr>
              <a:t> </a:t>
            </a:r>
          </a:p>
        </p:txBody>
      </p:sp>
      <p:pic>
        <p:nvPicPr>
          <p:cNvPr id="9" name="Picture 8">
            <a:extLst>
              <a:ext uri="{FF2B5EF4-FFF2-40B4-BE49-F238E27FC236}">
                <a16:creationId xmlns:a16="http://schemas.microsoft.com/office/drawing/2014/main" id="{19D37D2D-1745-3D50-7E41-18192C3E16BE}"/>
              </a:ext>
            </a:extLst>
          </p:cNvPr>
          <p:cNvPicPr>
            <a:picLocks noChangeAspect="1"/>
          </p:cNvPicPr>
          <p:nvPr/>
        </p:nvPicPr>
        <p:blipFill>
          <a:blip r:embed="rId3"/>
          <a:stretch>
            <a:fillRect/>
          </a:stretch>
        </p:blipFill>
        <p:spPr>
          <a:xfrm>
            <a:off x="5227947" y="5985653"/>
            <a:ext cx="1255673" cy="299170"/>
          </a:xfrm>
          <a:prstGeom prst="rect">
            <a:avLst/>
          </a:prstGeom>
        </p:spPr>
      </p:pic>
    </p:spTree>
    <p:extLst>
      <p:ext uri="{BB962C8B-B14F-4D97-AF65-F5344CB8AC3E}">
        <p14:creationId xmlns:p14="http://schemas.microsoft.com/office/powerpoint/2010/main" val="360834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48DEB-BBDA-1603-D16D-61299929764C}"/>
              </a:ext>
            </a:extLst>
          </p:cNvPr>
          <p:cNvPicPr>
            <a:picLocks noChangeAspect="1"/>
          </p:cNvPicPr>
          <p:nvPr/>
        </p:nvPicPr>
        <p:blipFill>
          <a:blip r:embed="rId3"/>
          <a:stretch>
            <a:fillRect/>
          </a:stretch>
        </p:blipFill>
        <p:spPr>
          <a:xfrm>
            <a:off x="275816" y="349840"/>
            <a:ext cx="4618401" cy="938598"/>
          </a:xfrm>
          <a:prstGeom prst="rect">
            <a:avLst/>
          </a:prstGeom>
        </p:spPr>
      </p:pic>
      <p:pic>
        <p:nvPicPr>
          <p:cNvPr id="6" name="Picture 5">
            <a:extLst>
              <a:ext uri="{FF2B5EF4-FFF2-40B4-BE49-F238E27FC236}">
                <a16:creationId xmlns:a16="http://schemas.microsoft.com/office/drawing/2014/main" id="{45CDECFF-A0B3-217B-BC73-8D6BC3259A44}"/>
              </a:ext>
            </a:extLst>
          </p:cNvPr>
          <p:cNvPicPr>
            <a:picLocks noChangeAspect="1"/>
          </p:cNvPicPr>
          <p:nvPr/>
        </p:nvPicPr>
        <p:blipFill>
          <a:blip r:embed="rId4"/>
          <a:stretch>
            <a:fillRect/>
          </a:stretch>
        </p:blipFill>
        <p:spPr>
          <a:xfrm>
            <a:off x="1086620" y="4408741"/>
            <a:ext cx="10018759" cy="1600881"/>
          </a:xfrm>
          <a:prstGeom prst="rect">
            <a:avLst/>
          </a:prstGeom>
        </p:spPr>
      </p:pic>
      <p:pic>
        <p:nvPicPr>
          <p:cNvPr id="8" name="Picture 7">
            <a:extLst>
              <a:ext uri="{FF2B5EF4-FFF2-40B4-BE49-F238E27FC236}">
                <a16:creationId xmlns:a16="http://schemas.microsoft.com/office/drawing/2014/main" id="{32D83FA0-84A4-D8D6-63B4-91B7DCE68873}"/>
              </a:ext>
            </a:extLst>
          </p:cNvPr>
          <p:cNvPicPr>
            <a:picLocks noChangeAspect="1"/>
          </p:cNvPicPr>
          <p:nvPr/>
        </p:nvPicPr>
        <p:blipFill>
          <a:blip r:embed="rId5"/>
          <a:stretch>
            <a:fillRect/>
          </a:stretch>
        </p:blipFill>
        <p:spPr>
          <a:xfrm>
            <a:off x="1200830" y="1311997"/>
            <a:ext cx="10133560" cy="293193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17343F18-CB64-ECFF-D17F-90EDF40DC5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0885" y="562733"/>
            <a:ext cx="1346702" cy="444572"/>
          </a:xfrm>
          <a:prstGeom prst="rect">
            <a:avLst/>
          </a:prstGeom>
        </p:spPr>
      </p:pic>
      <p:sp>
        <p:nvSpPr>
          <p:cNvPr id="2" name="Arrow: Right 1">
            <a:extLst>
              <a:ext uri="{FF2B5EF4-FFF2-40B4-BE49-F238E27FC236}">
                <a16:creationId xmlns:a16="http://schemas.microsoft.com/office/drawing/2014/main" id="{72DD0576-B25D-2B66-1B30-02B70E7D9129}"/>
              </a:ext>
            </a:extLst>
          </p:cNvPr>
          <p:cNvSpPr/>
          <p:nvPr/>
        </p:nvSpPr>
        <p:spPr>
          <a:xfrm>
            <a:off x="1503680" y="2915919"/>
            <a:ext cx="978408" cy="285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3" name="Arrow: Right 2">
            <a:extLst>
              <a:ext uri="{FF2B5EF4-FFF2-40B4-BE49-F238E27FC236}">
                <a16:creationId xmlns:a16="http://schemas.microsoft.com/office/drawing/2014/main" id="{234BA472-1EE0-45B2-EBBE-889786043929}"/>
              </a:ext>
            </a:extLst>
          </p:cNvPr>
          <p:cNvSpPr/>
          <p:nvPr/>
        </p:nvSpPr>
        <p:spPr>
          <a:xfrm>
            <a:off x="480166" y="3326782"/>
            <a:ext cx="978408" cy="285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5" name="Arrow: Right 4">
            <a:extLst>
              <a:ext uri="{FF2B5EF4-FFF2-40B4-BE49-F238E27FC236}">
                <a16:creationId xmlns:a16="http://schemas.microsoft.com/office/drawing/2014/main" id="{5281AA98-5A87-1D75-DAF8-3B15FFE1862C}"/>
              </a:ext>
            </a:extLst>
          </p:cNvPr>
          <p:cNvSpPr/>
          <p:nvPr/>
        </p:nvSpPr>
        <p:spPr>
          <a:xfrm>
            <a:off x="1503680" y="2126530"/>
            <a:ext cx="978408" cy="285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11" name="TextBox 10">
            <a:extLst>
              <a:ext uri="{FF2B5EF4-FFF2-40B4-BE49-F238E27FC236}">
                <a16:creationId xmlns:a16="http://schemas.microsoft.com/office/drawing/2014/main" id="{AFC58553-1A4D-DB05-E80B-921F09701E28}"/>
              </a:ext>
            </a:extLst>
          </p:cNvPr>
          <p:cNvSpPr txBox="1"/>
          <p:nvPr/>
        </p:nvSpPr>
        <p:spPr>
          <a:xfrm>
            <a:off x="2258503" y="6292716"/>
            <a:ext cx="7674991" cy="430887"/>
          </a:xfrm>
          <a:prstGeom prst="rect">
            <a:avLst/>
          </a:prstGeom>
          <a:noFill/>
        </p:spPr>
        <p:txBody>
          <a:bodyPr wrap="square">
            <a:spAutoFit/>
          </a:bodyPr>
          <a:lstStyle/>
          <a:p>
            <a:pPr algn="ctr"/>
            <a:r>
              <a:rPr lang="en-US" sz="1100" dirty="0">
                <a:latin typeface="Aptos" panose="020B0004020202020204" pitchFamily="34" charset="0"/>
                <a:hlinkClick r:id="rId7"/>
              </a:rPr>
              <a:t>https://naemt.org/docs/default-source/ems-data/ems-economic-and-operational-models-survey-02-20-2023-final.pdf?sfvrsn=1fb9f493_2</a:t>
            </a:r>
            <a:r>
              <a:rPr lang="en-US" sz="1100" dirty="0">
                <a:latin typeface="Aptos" panose="020B0004020202020204" pitchFamily="34" charset="0"/>
              </a:rPr>
              <a:t> </a:t>
            </a:r>
          </a:p>
        </p:txBody>
      </p:sp>
    </p:spTree>
    <p:extLst>
      <p:ext uri="{BB962C8B-B14F-4D97-AF65-F5344CB8AC3E}">
        <p14:creationId xmlns:p14="http://schemas.microsoft.com/office/powerpoint/2010/main" val="509283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2E0655-6502-6E8A-CE77-B687D7B0F0A0}"/>
              </a:ext>
            </a:extLst>
          </p:cNvPr>
          <p:cNvPicPr>
            <a:picLocks noChangeAspect="1"/>
          </p:cNvPicPr>
          <p:nvPr/>
        </p:nvPicPr>
        <p:blipFill>
          <a:blip r:embed="rId2"/>
          <a:stretch>
            <a:fillRect/>
          </a:stretch>
        </p:blipFill>
        <p:spPr>
          <a:xfrm>
            <a:off x="696687" y="236880"/>
            <a:ext cx="10946674" cy="5624773"/>
          </a:xfrm>
          <a:prstGeom prst="rect">
            <a:avLst/>
          </a:prstGeom>
        </p:spPr>
      </p:pic>
      <p:sp>
        <p:nvSpPr>
          <p:cNvPr id="4" name="Rectangle: Rounded Corners 3">
            <a:extLst>
              <a:ext uri="{FF2B5EF4-FFF2-40B4-BE49-F238E27FC236}">
                <a16:creationId xmlns:a16="http://schemas.microsoft.com/office/drawing/2014/main" id="{D31982F7-72A6-51A4-981D-97CC56C7BDA5}"/>
              </a:ext>
            </a:extLst>
          </p:cNvPr>
          <p:cNvSpPr/>
          <p:nvPr/>
        </p:nvSpPr>
        <p:spPr>
          <a:xfrm>
            <a:off x="9396549" y="1689462"/>
            <a:ext cx="1741714" cy="113211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19F36AC-0490-C162-5B32-9F31C920221A}"/>
              </a:ext>
            </a:extLst>
          </p:cNvPr>
          <p:cNvSpPr/>
          <p:nvPr/>
        </p:nvSpPr>
        <p:spPr>
          <a:xfrm>
            <a:off x="9396549" y="4036424"/>
            <a:ext cx="1741714" cy="23773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F113A81C-C9C3-D72B-82D2-21DFFACA9CC0}"/>
              </a:ext>
            </a:extLst>
          </p:cNvPr>
          <p:cNvSpPr/>
          <p:nvPr/>
        </p:nvSpPr>
        <p:spPr>
          <a:xfrm>
            <a:off x="9396550" y="5233851"/>
            <a:ext cx="1741714" cy="56170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FED2ADFC-E0E4-CD9E-ACCA-FA944904B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445" y="5643155"/>
            <a:ext cx="531223" cy="1062446"/>
          </a:xfrm>
          <a:prstGeom prst="rect">
            <a:avLst/>
          </a:prstGeom>
        </p:spPr>
      </p:pic>
      <p:sp>
        <p:nvSpPr>
          <p:cNvPr id="8" name="Rectangle: Rounded Corners 7">
            <a:extLst>
              <a:ext uri="{FF2B5EF4-FFF2-40B4-BE49-F238E27FC236}">
                <a16:creationId xmlns:a16="http://schemas.microsoft.com/office/drawing/2014/main" id="{EF53A901-957B-533C-3925-FC81085BBF08}"/>
              </a:ext>
            </a:extLst>
          </p:cNvPr>
          <p:cNvSpPr/>
          <p:nvPr/>
        </p:nvSpPr>
        <p:spPr>
          <a:xfrm>
            <a:off x="9406075" y="4615574"/>
            <a:ext cx="1741714" cy="56170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C7417F-794A-0DAC-A0C7-86ADE485B9AE}"/>
              </a:ext>
            </a:extLst>
          </p:cNvPr>
          <p:cNvSpPr txBox="1"/>
          <p:nvPr/>
        </p:nvSpPr>
        <p:spPr>
          <a:xfrm>
            <a:off x="3028950" y="6435334"/>
            <a:ext cx="6134100" cy="276999"/>
          </a:xfrm>
          <a:prstGeom prst="rect">
            <a:avLst/>
          </a:prstGeom>
          <a:noFill/>
        </p:spPr>
        <p:txBody>
          <a:bodyPr wrap="square">
            <a:spAutoFit/>
          </a:bodyPr>
          <a:lstStyle/>
          <a:p>
            <a:pPr algn="ctr"/>
            <a:r>
              <a:rPr lang="en-US" sz="1200" dirty="0">
                <a:hlinkClick r:id="rId4"/>
              </a:rPr>
              <a:t>https://aimhi.mobi/page-18073</a:t>
            </a:r>
            <a:r>
              <a:rPr lang="en-US" sz="1200" dirty="0"/>
              <a:t> </a:t>
            </a:r>
          </a:p>
        </p:txBody>
      </p:sp>
    </p:spTree>
    <p:extLst>
      <p:ext uri="{BB962C8B-B14F-4D97-AF65-F5344CB8AC3E}">
        <p14:creationId xmlns:p14="http://schemas.microsoft.com/office/powerpoint/2010/main" val="2804370057"/>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ACC1EF-7362-9E07-8959-4509AFCFB7B3}"/>
              </a:ext>
            </a:extLst>
          </p:cNvPr>
          <p:cNvSpPr txBox="1">
            <a:spLocks/>
          </p:cNvSpPr>
          <p:nvPr/>
        </p:nvSpPr>
        <p:spPr>
          <a:xfrm>
            <a:off x="423745" y="186707"/>
            <a:ext cx="10515600" cy="842238"/>
          </a:xfrm>
          <a:prstGeom prst="rect">
            <a:avLst/>
          </a:prstGeom>
        </p:spPr>
        <p:txBody>
          <a:bodyPr/>
          <a:lst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latin typeface="Aptos" panose="020B0004020202020204" pitchFamily="34" charset="0"/>
              </a:rPr>
              <a:t>Take-Home Messages…</a:t>
            </a:r>
          </a:p>
        </p:txBody>
      </p:sp>
      <p:sp>
        <p:nvSpPr>
          <p:cNvPr id="5" name="Content Placeholder 2">
            <a:extLst>
              <a:ext uri="{FF2B5EF4-FFF2-40B4-BE49-F238E27FC236}">
                <a16:creationId xmlns:a16="http://schemas.microsoft.com/office/drawing/2014/main" id="{1CD0EA05-F6E8-45FF-D473-76A953165222}"/>
              </a:ext>
            </a:extLst>
          </p:cNvPr>
          <p:cNvSpPr txBox="1">
            <a:spLocks/>
          </p:cNvSpPr>
          <p:nvPr/>
        </p:nvSpPr>
        <p:spPr>
          <a:xfrm>
            <a:off x="438616" y="909760"/>
            <a:ext cx="11329639" cy="5038480"/>
          </a:xfrm>
          <a:prstGeom prst="rect">
            <a:avLst/>
          </a:prstGeom>
        </p:spPr>
        <p:txBody>
          <a:bodyPr>
            <a:noAutofit/>
          </a:bodyPr>
          <a:lstStyle>
            <a:lvl1pPr marL="228600" indent="-137160" algn="l" defTabSz="914400" rtl="0" eaLnBrk="1" latinLnBrk="0" hangingPunct="1">
              <a:lnSpc>
                <a:spcPct val="110000"/>
              </a:lnSpc>
              <a:spcBef>
                <a:spcPts val="10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800" b="1" dirty="0">
                <a:latin typeface="Aptos" panose="020B0004020202020204" pitchFamily="34" charset="0"/>
              </a:rPr>
              <a:t>We created this mess!</a:t>
            </a:r>
            <a:endParaRPr lang="en-US" sz="2800" b="1" i="1" dirty="0">
              <a:solidFill>
                <a:srgbClr val="C00000"/>
              </a:solidFill>
              <a:latin typeface="Aptos" panose="020B0004020202020204" pitchFamily="34" charset="0"/>
            </a:endParaRPr>
          </a:p>
          <a:p>
            <a:pPr lvl="1">
              <a:lnSpc>
                <a:spcPct val="100000"/>
              </a:lnSpc>
              <a:spcBef>
                <a:spcPts val="0"/>
              </a:spcBef>
            </a:pPr>
            <a:r>
              <a:rPr lang="en-US" sz="2800" dirty="0">
                <a:latin typeface="Aptos" panose="020B0004020202020204" pitchFamily="34" charset="0"/>
              </a:rPr>
              <a:t>It’s up to us to change the expectations through education &amp; evidence</a:t>
            </a:r>
            <a:endParaRPr lang="en-US" sz="2800" dirty="0">
              <a:solidFill>
                <a:srgbClr val="C00000"/>
              </a:solidFill>
              <a:latin typeface="Aptos" panose="020B0004020202020204" pitchFamily="34" charset="0"/>
            </a:endParaRPr>
          </a:p>
          <a:p>
            <a:pPr>
              <a:lnSpc>
                <a:spcPct val="100000"/>
              </a:lnSpc>
              <a:spcBef>
                <a:spcPts val="0"/>
              </a:spcBef>
            </a:pPr>
            <a:r>
              <a:rPr lang="en-US" sz="2800" b="1" dirty="0">
                <a:latin typeface="Aptos" panose="020B0004020202020204" pitchFamily="34" charset="0"/>
              </a:rPr>
              <a:t>Design changes being implemented today would have been considered heresy 5 years ago</a:t>
            </a:r>
            <a:endParaRPr lang="en-US" sz="2800" dirty="0">
              <a:latin typeface="Aptos" panose="020B0004020202020204" pitchFamily="34" charset="0"/>
            </a:endParaRPr>
          </a:p>
          <a:p>
            <a:pPr lvl="1">
              <a:lnSpc>
                <a:spcPct val="100000"/>
              </a:lnSpc>
              <a:spcBef>
                <a:spcPts val="0"/>
              </a:spcBef>
            </a:pPr>
            <a:r>
              <a:rPr lang="en-US" sz="2800" dirty="0">
                <a:latin typeface="Aptos" panose="020B0004020202020204" pitchFamily="34" charset="0"/>
              </a:rPr>
              <a:t>Tiered Deployment</a:t>
            </a:r>
          </a:p>
          <a:p>
            <a:pPr lvl="1">
              <a:lnSpc>
                <a:spcPct val="100000"/>
              </a:lnSpc>
              <a:spcBef>
                <a:spcPts val="0"/>
              </a:spcBef>
            </a:pPr>
            <a:r>
              <a:rPr lang="en-US" sz="2800" dirty="0">
                <a:latin typeface="Aptos" panose="020B0004020202020204" pitchFamily="34" charset="0"/>
              </a:rPr>
              <a:t>Extending response times</a:t>
            </a:r>
          </a:p>
          <a:p>
            <a:pPr lvl="1">
              <a:lnSpc>
                <a:spcPct val="100000"/>
              </a:lnSpc>
              <a:spcBef>
                <a:spcPts val="0"/>
              </a:spcBef>
            </a:pPr>
            <a:r>
              <a:rPr lang="en-US" sz="2800" dirty="0">
                <a:latin typeface="Aptos" panose="020B0004020202020204" pitchFamily="34" charset="0"/>
              </a:rPr>
              <a:t>BLS systems with paramedic QRVs</a:t>
            </a:r>
          </a:p>
          <a:p>
            <a:pPr lvl="1">
              <a:lnSpc>
                <a:spcPct val="100000"/>
              </a:lnSpc>
              <a:spcBef>
                <a:spcPts val="0"/>
              </a:spcBef>
            </a:pPr>
            <a:r>
              <a:rPr lang="en-US" sz="2800" dirty="0">
                <a:latin typeface="Aptos" panose="020B0004020202020204" pitchFamily="34" charset="0"/>
              </a:rPr>
              <a:t>Dispatch triage</a:t>
            </a:r>
          </a:p>
          <a:p>
            <a:pPr marL="914400" lvl="2" indent="0">
              <a:lnSpc>
                <a:spcPct val="100000"/>
              </a:lnSpc>
              <a:spcBef>
                <a:spcPts val="0"/>
              </a:spcBef>
              <a:buFont typeface="Arial" panose="020B0604020202020204" pitchFamily="34" charset="0"/>
              <a:buNone/>
            </a:pPr>
            <a:endParaRPr lang="en-US" sz="2800" dirty="0">
              <a:solidFill>
                <a:srgbClr val="C00000"/>
              </a:solidFill>
              <a:latin typeface="Aptos" panose="020B0004020202020204" pitchFamily="34" charset="0"/>
            </a:endParaRPr>
          </a:p>
        </p:txBody>
      </p:sp>
    </p:spTree>
    <p:extLst>
      <p:ext uri="{BB962C8B-B14F-4D97-AF65-F5344CB8AC3E}">
        <p14:creationId xmlns:p14="http://schemas.microsoft.com/office/powerpoint/2010/main" val="103783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245795-7235-F984-05FB-68110B352538}"/>
              </a:ext>
            </a:extLst>
          </p:cNvPr>
          <p:cNvSpPr txBox="1">
            <a:spLocks/>
          </p:cNvSpPr>
          <p:nvPr/>
        </p:nvSpPr>
        <p:spPr>
          <a:xfrm>
            <a:off x="294707" y="880858"/>
            <a:ext cx="11602585" cy="5096283"/>
          </a:xfrm>
          <a:prstGeom prst="rect">
            <a:avLst/>
          </a:prstGeom>
        </p:spPr>
        <p:txBody>
          <a:bodyPr>
            <a:noAutofit/>
          </a:bodyPr>
          <a:lstStyle>
            <a:lvl1pPr marL="228600" indent="-137160" algn="l" defTabSz="914400" rtl="0" eaLnBrk="1" latinLnBrk="0" hangingPunct="1">
              <a:lnSpc>
                <a:spcPct val="110000"/>
              </a:lnSpc>
              <a:spcBef>
                <a:spcPts val="10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AF47D2"/>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0"/>
              </a:spcAft>
            </a:pPr>
            <a:r>
              <a:rPr lang="en-US" sz="2400" b="1" dirty="0">
                <a:latin typeface="Aptos" panose="020B0004020202020204" pitchFamily="34" charset="0"/>
              </a:rPr>
              <a:t>EMS Systems are the most challenged they have been, </a:t>
            </a:r>
            <a:r>
              <a:rPr lang="en-US" sz="2400" b="1" i="1" dirty="0">
                <a:solidFill>
                  <a:srgbClr val="C00000"/>
                </a:solidFill>
                <a:latin typeface="Aptos" panose="020B0004020202020204" pitchFamily="34" charset="0"/>
              </a:rPr>
              <a:t>EVER</a:t>
            </a:r>
          </a:p>
          <a:p>
            <a:pPr lvl="1">
              <a:lnSpc>
                <a:spcPct val="100000"/>
              </a:lnSpc>
              <a:spcBef>
                <a:spcPts val="0"/>
              </a:spcBef>
              <a:spcAft>
                <a:spcPts val="0"/>
              </a:spcAft>
            </a:pPr>
            <a:r>
              <a:rPr lang="en-US" sz="2400" dirty="0">
                <a:latin typeface="Aptos" panose="020B0004020202020204" pitchFamily="34" charset="0"/>
              </a:rPr>
              <a:t>Regardless of the provider/delivery model</a:t>
            </a:r>
            <a:endParaRPr lang="en-US" sz="3200" dirty="0">
              <a:latin typeface="Aptos" panose="020B0004020202020204" pitchFamily="34" charset="0"/>
            </a:endParaRPr>
          </a:p>
          <a:p>
            <a:pPr lvl="2">
              <a:lnSpc>
                <a:spcPct val="100000"/>
              </a:lnSpc>
              <a:spcBef>
                <a:spcPts val="0"/>
              </a:spcBef>
              <a:spcAft>
                <a:spcPts val="0"/>
              </a:spcAft>
            </a:pPr>
            <a:r>
              <a:rPr lang="en-US" sz="2400" dirty="0">
                <a:solidFill>
                  <a:srgbClr val="C00000"/>
                </a:solidFill>
                <a:latin typeface="Aptos" panose="020B0004020202020204" pitchFamily="34" charset="0"/>
              </a:rPr>
              <a:t>Staffing</a:t>
            </a:r>
          </a:p>
          <a:p>
            <a:pPr lvl="2">
              <a:lnSpc>
                <a:spcPct val="100000"/>
              </a:lnSpc>
              <a:spcBef>
                <a:spcPts val="0"/>
              </a:spcBef>
              <a:spcAft>
                <a:spcPts val="0"/>
              </a:spcAft>
            </a:pPr>
            <a:r>
              <a:rPr lang="en-US" sz="2400" dirty="0">
                <a:solidFill>
                  <a:srgbClr val="C00000"/>
                </a:solidFill>
                <a:latin typeface="Aptos" panose="020B0004020202020204" pitchFamily="34" charset="0"/>
              </a:rPr>
              <a:t>Economics</a:t>
            </a:r>
          </a:p>
          <a:p>
            <a:pPr lvl="2">
              <a:lnSpc>
                <a:spcPct val="100000"/>
              </a:lnSpc>
              <a:spcBef>
                <a:spcPts val="0"/>
              </a:spcBef>
              <a:spcAft>
                <a:spcPts val="0"/>
              </a:spcAft>
            </a:pPr>
            <a:r>
              <a:rPr lang="en-US" sz="2400" dirty="0">
                <a:solidFill>
                  <a:srgbClr val="C00000"/>
                </a:solidFill>
                <a:latin typeface="Aptos" panose="020B0004020202020204" pitchFamily="34" charset="0"/>
              </a:rPr>
              <a:t>Supply Chain</a:t>
            </a:r>
          </a:p>
          <a:p>
            <a:pPr>
              <a:lnSpc>
                <a:spcPct val="100000"/>
              </a:lnSpc>
              <a:spcBef>
                <a:spcPts val="0"/>
              </a:spcBef>
              <a:spcAft>
                <a:spcPts val="0"/>
              </a:spcAft>
            </a:pPr>
            <a:r>
              <a:rPr lang="en-US" sz="2400" b="1" dirty="0">
                <a:latin typeface="Aptos" panose="020B0004020202020204" pitchFamily="34" charset="0"/>
              </a:rPr>
              <a:t>Systems are being re-designed based on science and evidence</a:t>
            </a:r>
            <a:endParaRPr lang="en-US" sz="2800" b="1" dirty="0">
              <a:latin typeface="Aptos" panose="020B0004020202020204" pitchFamily="34" charset="0"/>
            </a:endParaRPr>
          </a:p>
          <a:p>
            <a:pPr lvl="1">
              <a:lnSpc>
                <a:spcPct val="100000"/>
              </a:lnSpc>
              <a:spcBef>
                <a:spcPts val="0"/>
              </a:spcBef>
              <a:spcAft>
                <a:spcPts val="0"/>
              </a:spcAft>
            </a:pPr>
            <a:r>
              <a:rPr lang="en-US" sz="2400" b="1" dirty="0">
                <a:latin typeface="Aptos" panose="020B0004020202020204" pitchFamily="34" charset="0"/>
              </a:rPr>
              <a:t>Realistic</a:t>
            </a:r>
            <a:r>
              <a:rPr lang="en-US" sz="2400" dirty="0">
                <a:latin typeface="Aptos" panose="020B0004020202020204" pitchFamily="34" charset="0"/>
              </a:rPr>
              <a:t> public expectations</a:t>
            </a:r>
          </a:p>
          <a:p>
            <a:pPr lvl="2">
              <a:lnSpc>
                <a:spcPct val="100000"/>
              </a:lnSpc>
              <a:spcBef>
                <a:spcPts val="0"/>
              </a:spcBef>
              <a:spcAft>
                <a:spcPts val="0"/>
              </a:spcAft>
            </a:pPr>
            <a:r>
              <a:rPr lang="en-US" sz="2400" dirty="0">
                <a:solidFill>
                  <a:srgbClr val="C00000"/>
                </a:solidFill>
                <a:latin typeface="Aptos" panose="020B0004020202020204" pitchFamily="34" charset="0"/>
              </a:rPr>
              <a:t>Economic and customer service balance</a:t>
            </a:r>
          </a:p>
          <a:p>
            <a:pPr>
              <a:lnSpc>
                <a:spcPct val="100000"/>
              </a:lnSpc>
              <a:spcBef>
                <a:spcPts val="0"/>
              </a:spcBef>
              <a:spcAft>
                <a:spcPts val="0"/>
              </a:spcAft>
            </a:pPr>
            <a:r>
              <a:rPr lang="en-US" sz="2400" b="1" dirty="0">
                <a:latin typeface="Aptos" panose="020B0004020202020204" pitchFamily="34" charset="0"/>
              </a:rPr>
              <a:t>Response</a:t>
            </a:r>
            <a:r>
              <a:rPr lang="en-US" sz="3600" b="1" dirty="0">
                <a:latin typeface="Aptos" panose="020B0004020202020204" pitchFamily="34" charset="0"/>
              </a:rPr>
              <a:t> </a:t>
            </a:r>
            <a:r>
              <a:rPr lang="en-US" sz="2400" b="1" dirty="0">
                <a:latin typeface="Aptos" panose="020B0004020202020204" pitchFamily="34" charset="0"/>
              </a:rPr>
              <a:t>time is NOT a quality measure</a:t>
            </a:r>
          </a:p>
          <a:p>
            <a:pPr lvl="1">
              <a:lnSpc>
                <a:spcPct val="100000"/>
              </a:lnSpc>
              <a:spcBef>
                <a:spcPts val="0"/>
              </a:spcBef>
              <a:spcAft>
                <a:spcPts val="0"/>
              </a:spcAft>
            </a:pPr>
            <a:r>
              <a:rPr lang="en-US" sz="2400" dirty="0">
                <a:latin typeface="Aptos" panose="020B0004020202020204" pitchFamily="34" charset="0"/>
              </a:rPr>
              <a:t>EMS Systems should be evaluated on </a:t>
            </a:r>
            <a:r>
              <a:rPr lang="en-US" sz="2400" b="1" i="1" dirty="0">
                <a:latin typeface="Aptos" panose="020B0004020202020204" pitchFamily="34" charset="0"/>
              </a:rPr>
              <a:t>what matters</a:t>
            </a:r>
            <a:endParaRPr lang="en-US" sz="2400" b="1" i="1" dirty="0">
              <a:solidFill>
                <a:srgbClr val="C00000"/>
              </a:solidFill>
              <a:latin typeface="Aptos" panose="020B0004020202020204" pitchFamily="34" charset="0"/>
            </a:endParaRPr>
          </a:p>
          <a:p>
            <a:pPr lvl="2">
              <a:lnSpc>
                <a:spcPct val="100000"/>
              </a:lnSpc>
              <a:spcBef>
                <a:spcPts val="0"/>
              </a:spcBef>
              <a:spcAft>
                <a:spcPts val="0"/>
              </a:spcAft>
            </a:pPr>
            <a:r>
              <a:rPr lang="en-US" sz="2400" dirty="0">
                <a:solidFill>
                  <a:srgbClr val="C00000"/>
                </a:solidFill>
                <a:latin typeface="Aptos" panose="020B0004020202020204" pitchFamily="34" charset="0"/>
              </a:rPr>
              <a:t>Clinical outcomes/bundle compliance</a:t>
            </a:r>
          </a:p>
          <a:p>
            <a:pPr lvl="2">
              <a:lnSpc>
                <a:spcPct val="100000"/>
              </a:lnSpc>
              <a:spcBef>
                <a:spcPts val="0"/>
              </a:spcBef>
              <a:spcAft>
                <a:spcPts val="0"/>
              </a:spcAft>
            </a:pPr>
            <a:r>
              <a:rPr lang="en-US" sz="2400" dirty="0">
                <a:solidFill>
                  <a:srgbClr val="C00000"/>
                </a:solidFill>
                <a:latin typeface="Aptos" panose="020B0004020202020204" pitchFamily="34" charset="0"/>
              </a:rPr>
              <a:t>Cost of service delivery</a:t>
            </a:r>
          </a:p>
          <a:p>
            <a:pPr lvl="2">
              <a:lnSpc>
                <a:spcPct val="100000"/>
              </a:lnSpc>
              <a:spcBef>
                <a:spcPts val="0"/>
              </a:spcBef>
              <a:spcAft>
                <a:spcPts val="0"/>
              </a:spcAft>
            </a:pPr>
            <a:r>
              <a:rPr lang="en-US" sz="2400" dirty="0">
                <a:solidFill>
                  <a:srgbClr val="C00000"/>
                </a:solidFill>
                <a:latin typeface="Aptos" panose="020B0004020202020204" pitchFamily="34" charset="0"/>
              </a:rPr>
              <a:t>Patient experience</a:t>
            </a:r>
          </a:p>
        </p:txBody>
      </p:sp>
      <p:sp>
        <p:nvSpPr>
          <p:cNvPr id="4" name="Title 1">
            <a:extLst>
              <a:ext uri="{FF2B5EF4-FFF2-40B4-BE49-F238E27FC236}">
                <a16:creationId xmlns:a16="http://schemas.microsoft.com/office/drawing/2014/main" id="{5BA86EF0-206E-B700-190D-42267FD0A095}"/>
              </a:ext>
            </a:extLst>
          </p:cNvPr>
          <p:cNvSpPr txBox="1">
            <a:spLocks/>
          </p:cNvSpPr>
          <p:nvPr/>
        </p:nvSpPr>
        <p:spPr>
          <a:xfrm>
            <a:off x="423745" y="186707"/>
            <a:ext cx="10515600" cy="842238"/>
          </a:xfrm>
          <a:prstGeom prst="rect">
            <a:avLst/>
          </a:prstGeom>
        </p:spPr>
        <p:txBody>
          <a:bodyPr/>
          <a:lst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Take-Home Messages…</a:t>
            </a:r>
          </a:p>
        </p:txBody>
      </p:sp>
    </p:spTree>
    <p:extLst>
      <p:ext uri="{BB962C8B-B14F-4D97-AF65-F5344CB8AC3E}">
        <p14:creationId xmlns:p14="http://schemas.microsoft.com/office/powerpoint/2010/main" val="3961964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6FB1D-24F7-9A71-7973-806006291915}"/>
              </a:ext>
            </a:extLst>
          </p:cNvPr>
          <p:cNvPicPr>
            <a:picLocks noChangeAspect="1"/>
          </p:cNvPicPr>
          <p:nvPr/>
        </p:nvPicPr>
        <p:blipFill>
          <a:blip r:embed="rId2"/>
          <a:stretch>
            <a:fillRect/>
          </a:stretch>
        </p:blipFill>
        <p:spPr>
          <a:xfrm>
            <a:off x="924820" y="282206"/>
            <a:ext cx="10342359" cy="5395623"/>
          </a:xfrm>
          <a:prstGeom prst="rect">
            <a:avLst/>
          </a:prstGeom>
        </p:spPr>
      </p:pic>
      <p:sp>
        <p:nvSpPr>
          <p:cNvPr id="7" name="TextBox 6">
            <a:extLst>
              <a:ext uri="{FF2B5EF4-FFF2-40B4-BE49-F238E27FC236}">
                <a16:creationId xmlns:a16="http://schemas.microsoft.com/office/drawing/2014/main" id="{C471E157-67EC-9BA9-C2AF-00824E222D0D}"/>
              </a:ext>
            </a:extLst>
          </p:cNvPr>
          <p:cNvSpPr txBox="1"/>
          <p:nvPr/>
        </p:nvSpPr>
        <p:spPr>
          <a:xfrm>
            <a:off x="3028949" y="6437294"/>
            <a:ext cx="6134100" cy="276999"/>
          </a:xfrm>
          <a:prstGeom prst="rect">
            <a:avLst/>
          </a:prstGeom>
          <a:noFill/>
        </p:spPr>
        <p:txBody>
          <a:bodyPr wrap="square">
            <a:spAutoFit/>
          </a:bodyPr>
          <a:lstStyle/>
          <a:p>
            <a:pPr algn="ctr"/>
            <a:r>
              <a:rPr lang="en-US" sz="1200" dirty="0">
                <a:hlinkClick r:id="rId3"/>
              </a:rPr>
              <a:t>https://youtu.be/uTPTaKe7_us</a:t>
            </a:r>
            <a:r>
              <a:rPr lang="en-US" sz="1200" dirty="0"/>
              <a:t>  </a:t>
            </a:r>
          </a:p>
        </p:txBody>
      </p:sp>
    </p:spTree>
    <p:extLst>
      <p:ext uri="{BB962C8B-B14F-4D97-AF65-F5344CB8AC3E}">
        <p14:creationId xmlns:p14="http://schemas.microsoft.com/office/powerpoint/2010/main" val="2298805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7D454F-E5A2-6FF0-CEDB-AFA6A75B9305}"/>
              </a:ext>
            </a:extLst>
          </p:cNvPr>
          <p:cNvSpPr/>
          <p:nvPr/>
        </p:nvSpPr>
        <p:spPr>
          <a:xfrm>
            <a:off x="1536667" y="4048150"/>
            <a:ext cx="4216256" cy="923330"/>
          </a:xfrm>
          <a:prstGeom prst="rect">
            <a:avLst/>
          </a:prstGeom>
        </p:spPr>
        <p:txBody>
          <a:bodyPr wrap="square">
            <a:spAutoFit/>
          </a:bodyPr>
          <a:lstStyle/>
          <a:p>
            <a:pPr fontAlgn="base"/>
            <a:r>
              <a:rPr lang="en-US" b="1" dirty="0">
                <a:latin typeface="Lato"/>
              </a:rPr>
              <a:t>Thomas Wieczorek</a:t>
            </a:r>
          </a:p>
          <a:p>
            <a:pPr fontAlgn="base"/>
            <a:r>
              <a:rPr lang="en-US" b="1" dirty="0">
                <a:solidFill>
                  <a:schemeClr val="accent2">
                    <a:lumMod val="75000"/>
                  </a:schemeClr>
                </a:solidFill>
                <a:latin typeface="Lato"/>
                <a:hlinkClick r:id="rId2"/>
              </a:rPr>
              <a:t>TWieczorek@cpsm.us</a:t>
            </a:r>
            <a:r>
              <a:rPr lang="en-US" b="1" dirty="0">
                <a:solidFill>
                  <a:schemeClr val="accent2">
                    <a:lumMod val="75000"/>
                  </a:schemeClr>
                </a:solidFill>
                <a:latin typeface="Lato"/>
              </a:rPr>
              <a:t> </a:t>
            </a:r>
          </a:p>
          <a:p>
            <a:pPr fontAlgn="base"/>
            <a:r>
              <a:rPr lang="en-US" b="1" dirty="0">
                <a:solidFill>
                  <a:schemeClr val="accent2">
                    <a:lumMod val="75000"/>
                  </a:schemeClr>
                </a:solidFill>
                <a:effectLst/>
                <a:latin typeface="Lato"/>
              </a:rPr>
              <a:t>616-813-3782</a:t>
            </a:r>
          </a:p>
        </p:txBody>
      </p:sp>
      <p:pic>
        <p:nvPicPr>
          <p:cNvPr id="6" name="Picture 6" descr="Matt-Zavadsky_190x230">
            <a:extLst>
              <a:ext uri="{FF2B5EF4-FFF2-40B4-BE49-F238E27FC236}">
                <a16:creationId xmlns:a16="http://schemas.microsoft.com/office/drawing/2014/main" id="{A21BBC0B-D157-99A2-3A74-64B618215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790" y="1661492"/>
            <a:ext cx="1864854" cy="21907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99F89E4-2ADC-D341-1E4E-A45C919CCC96}"/>
              </a:ext>
            </a:extLst>
          </p:cNvPr>
          <p:cNvSpPr/>
          <p:nvPr/>
        </p:nvSpPr>
        <p:spPr>
          <a:xfrm>
            <a:off x="6358056" y="4048150"/>
            <a:ext cx="3826213" cy="923330"/>
          </a:xfrm>
          <a:prstGeom prst="rect">
            <a:avLst/>
          </a:prstGeom>
        </p:spPr>
        <p:txBody>
          <a:bodyPr wrap="square">
            <a:spAutoFit/>
          </a:bodyPr>
          <a:lstStyle/>
          <a:p>
            <a:pPr algn="r"/>
            <a:r>
              <a:rPr lang="en-US" b="1" dirty="0">
                <a:latin typeface="Lato"/>
              </a:rPr>
              <a:t>Matt Zavadsky MS-HSA, NREMT</a:t>
            </a:r>
          </a:p>
          <a:p>
            <a:pPr algn="r"/>
            <a:r>
              <a:rPr lang="en-US" b="1" dirty="0">
                <a:solidFill>
                  <a:schemeClr val="accent2">
                    <a:lumMod val="75000"/>
                  </a:schemeClr>
                </a:solidFill>
                <a:latin typeface="Lato"/>
                <a:hlinkClick r:id="rId4"/>
              </a:rPr>
              <a:t>MZavadsky@cpsm.us</a:t>
            </a:r>
            <a:endParaRPr lang="en-US" b="1" dirty="0">
              <a:solidFill>
                <a:schemeClr val="accent2">
                  <a:lumMod val="75000"/>
                </a:schemeClr>
              </a:solidFill>
              <a:latin typeface="Lato"/>
            </a:endParaRPr>
          </a:p>
          <a:p>
            <a:pPr algn="r"/>
            <a:r>
              <a:rPr lang="en-US" b="1" dirty="0">
                <a:solidFill>
                  <a:schemeClr val="accent2">
                    <a:lumMod val="75000"/>
                  </a:schemeClr>
                </a:solidFill>
                <a:latin typeface="Lato"/>
              </a:rPr>
              <a:t>817-991-4487 </a:t>
            </a:r>
            <a:endParaRPr lang="en-US" b="1" dirty="0">
              <a:solidFill>
                <a:schemeClr val="accent2">
                  <a:lumMod val="75000"/>
                </a:schemeClr>
              </a:solidFill>
            </a:endParaRPr>
          </a:p>
        </p:txBody>
      </p:sp>
      <p:sp>
        <p:nvSpPr>
          <p:cNvPr id="8" name="Title 5">
            <a:extLst>
              <a:ext uri="{FF2B5EF4-FFF2-40B4-BE49-F238E27FC236}">
                <a16:creationId xmlns:a16="http://schemas.microsoft.com/office/drawing/2014/main" id="{3D8B12B1-6242-9ED7-3CFB-0F7C6C7189D3}"/>
              </a:ext>
            </a:extLst>
          </p:cNvPr>
          <p:cNvSpPr txBox="1">
            <a:spLocks/>
          </p:cNvSpPr>
          <p:nvPr/>
        </p:nvSpPr>
        <p:spPr>
          <a:xfrm>
            <a:off x="838200" y="365126"/>
            <a:ext cx="10515600" cy="923330"/>
          </a:xfrm>
          <a:prstGeom prst="rect">
            <a:avLst/>
          </a:prstGeom>
        </p:spPr>
        <p:txBody>
          <a:bodyPr>
            <a:noAutofit/>
          </a:bodyPr>
          <a:lstStyle>
            <a:lvl1pPr algn="l" defTabSz="914400" rtl="0" eaLnBrk="1" latinLnBrk="0" hangingPunct="1">
              <a:lnSpc>
                <a:spcPct val="110000"/>
              </a:lnSpc>
              <a:spcBef>
                <a:spcPct val="0"/>
              </a:spcBef>
              <a:buNone/>
              <a:defRPr sz="3600" b="1" i="0" kern="1200">
                <a:solidFill>
                  <a:srgbClr val="5639AF"/>
                </a:solidFill>
                <a:latin typeface="Lato Black" panose="020F0502020204030203" pitchFamily="34" charset="0"/>
                <a:ea typeface="Lato Black" panose="020F0502020204030203" pitchFamily="34" charset="0"/>
                <a:cs typeface="Lato Black" panose="020F0502020204030203" pitchFamily="34" charset="0"/>
              </a:defRPr>
            </a:lvl1pPr>
          </a:lstStyle>
          <a:p>
            <a:pPr algn="ctr">
              <a:lnSpc>
                <a:spcPct val="130000"/>
              </a:lnSpc>
            </a:pPr>
            <a:r>
              <a:rPr lang="en-US" sz="4400" dirty="0">
                <a:latin typeface="Aptos" panose="020B0004020202020204" pitchFamily="34" charset="0"/>
              </a:rPr>
              <a:t>Contact Information</a:t>
            </a:r>
          </a:p>
        </p:txBody>
      </p:sp>
      <p:pic>
        <p:nvPicPr>
          <p:cNvPr id="9" name="Picture 8" descr="A person wearing a suit and tie&#10;&#10;Description automatically generated">
            <a:extLst>
              <a:ext uri="{FF2B5EF4-FFF2-40B4-BE49-F238E27FC236}">
                <a16:creationId xmlns:a16="http://schemas.microsoft.com/office/drawing/2014/main" id="{AB7D993E-98C8-8055-2A04-F36AF570FAAA}"/>
              </a:ext>
            </a:extLst>
          </p:cNvPr>
          <p:cNvPicPr>
            <a:picLocks noChangeAspect="1"/>
          </p:cNvPicPr>
          <p:nvPr/>
        </p:nvPicPr>
        <p:blipFill rotWithShape="1">
          <a:blip r:embed="rId5">
            <a:extLst>
              <a:ext uri="{28A0092B-C50C-407E-A947-70E740481C1C}">
                <a14:useLocalDpi xmlns:a14="http://schemas.microsoft.com/office/drawing/2010/main" val="0"/>
              </a:ext>
            </a:extLst>
          </a:blip>
          <a:srcRect l="39804" t="20733" r="21726"/>
          <a:stretch/>
        </p:blipFill>
        <p:spPr>
          <a:xfrm>
            <a:off x="1648428" y="1708275"/>
            <a:ext cx="1890170" cy="2190751"/>
          </a:xfrm>
          <a:prstGeom prst="rect">
            <a:avLst/>
          </a:prstGeom>
        </p:spPr>
      </p:pic>
    </p:spTree>
    <p:extLst>
      <p:ext uri="{BB962C8B-B14F-4D97-AF65-F5344CB8AC3E}">
        <p14:creationId xmlns:p14="http://schemas.microsoft.com/office/powerpoint/2010/main" val="3426032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FBE6-0A05-D31E-267F-D384E8A2343C}"/>
              </a:ext>
            </a:extLst>
          </p:cNvPr>
          <p:cNvSpPr>
            <a:spLocks noGrp="1"/>
          </p:cNvSpPr>
          <p:nvPr>
            <p:ph type="title" idx="4294967295"/>
          </p:nvPr>
        </p:nvSpPr>
        <p:spPr>
          <a:xfrm>
            <a:off x="671331" y="147410"/>
            <a:ext cx="10122061" cy="841375"/>
          </a:xfrm>
        </p:spPr>
        <p:txBody>
          <a:bodyPr/>
          <a:lstStyle/>
          <a:p>
            <a:r>
              <a:rPr lang="en-US" sz="4400" dirty="0">
                <a:latin typeface="Aptos" panose="020B0004020202020204" pitchFamily="34" charset="0"/>
              </a:rPr>
              <a:t>Economic Challenge…</a:t>
            </a:r>
          </a:p>
        </p:txBody>
      </p:sp>
      <p:sp>
        <p:nvSpPr>
          <p:cNvPr id="3" name="Content Placeholder 2">
            <a:extLst>
              <a:ext uri="{FF2B5EF4-FFF2-40B4-BE49-F238E27FC236}">
                <a16:creationId xmlns:a16="http://schemas.microsoft.com/office/drawing/2014/main" id="{8DDB8F11-2EEA-7C3C-20D3-32938CFF1DB1}"/>
              </a:ext>
            </a:extLst>
          </p:cNvPr>
          <p:cNvSpPr>
            <a:spLocks noGrp="1"/>
          </p:cNvSpPr>
          <p:nvPr>
            <p:ph idx="4294967295"/>
          </p:nvPr>
        </p:nvSpPr>
        <p:spPr>
          <a:xfrm>
            <a:off x="586836" y="1096505"/>
            <a:ext cx="10515600" cy="5014927"/>
          </a:xfrm>
        </p:spPr>
        <p:txBody>
          <a:bodyPr>
            <a:noAutofit/>
          </a:bodyPr>
          <a:lstStyle/>
          <a:p>
            <a:pPr>
              <a:lnSpc>
                <a:spcPct val="100000"/>
              </a:lnSpc>
              <a:spcBef>
                <a:spcPts val="0"/>
              </a:spcBef>
            </a:pPr>
            <a:r>
              <a:rPr lang="en-US" sz="3200" b="1" dirty="0">
                <a:latin typeface="Aptos" panose="020B0004020202020204" pitchFamily="34" charset="0"/>
              </a:rPr>
              <a:t>Cost Drivers</a:t>
            </a:r>
          </a:p>
          <a:p>
            <a:pPr lvl="1">
              <a:lnSpc>
                <a:spcPct val="100000"/>
              </a:lnSpc>
              <a:spcBef>
                <a:spcPts val="0"/>
              </a:spcBef>
            </a:pPr>
            <a:r>
              <a:rPr lang="en-US" sz="2800" dirty="0">
                <a:latin typeface="Aptos" panose="020B0004020202020204" pitchFamily="34" charset="0"/>
              </a:rPr>
              <a:t>Response time</a:t>
            </a:r>
          </a:p>
          <a:p>
            <a:pPr lvl="2">
              <a:lnSpc>
                <a:spcPct val="100000"/>
              </a:lnSpc>
              <a:spcBef>
                <a:spcPts val="0"/>
              </a:spcBef>
            </a:pPr>
            <a:r>
              <a:rPr lang="en-US" sz="2400" dirty="0">
                <a:latin typeface="Aptos" panose="020B0004020202020204" pitchFamily="34" charset="0"/>
              </a:rPr>
              <a:t>Faster = More cost</a:t>
            </a:r>
          </a:p>
          <a:p>
            <a:pPr lvl="2">
              <a:lnSpc>
                <a:spcPct val="100000"/>
              </a:lnSpc>
              <a:spcBef>
                <a:spcPts val="0"/>
              </a:spcBef>
            </a:pPr>
            <a:r>
              <a:rPr lang="en-US" sz="2400" dirty="0">
                <a:latin typeface="Aptos" panose="020B0004020202020204" pitchFamily="34" charset="0"/>
              </a:rPr>
              <a:t>‘Slower’ = Less cost</a:t>
            </a:r>
          </a:p>
          <a:p>
            <a:pPr lvl="1">
              <a:lnSpc>
                <a:spcPct val="100000"/>
              </a:lnSpc>
              <a:spcBef>
                <a:spcPts val="0"/>
              </a:spcBef>
            </a:pPr>
            <a:r>
              <a:rPr lang="en-US" sz="2800" dirty="0">
                <a:latin typeface="Aptos" panose="020B0004020202020204" pitchFamily="34" charset="0"/>
              </a:rPr>
              <a:t>ALS vs. BLS</a:t>
            </a:r>
          </a:p>
          <a:p>
            <a:pPr lvl="2">
              <a:lnSpc>
                <a:spcPct val="100000"/>
              </a:lnSpc>
              <a:spcBef>
                <a:spcPts val="0"/>
              </a:spcBef>
            </a:pPr>
            <a:r>
              <a:rPr lang="en-US" sz="2400" dirty="0">
                <a:latin typeface="Aptos" panose="020B0004020202020204" pitchFamily="34" charset="0"/>
              </a:rPr>
              <a:t>All ALS = More cost</a:t>
            </a:r>
          </a:p>
          <a:p>
            <a:pPr lvl="2">
              <a:lnSpc>
                <a:spcPct val="100000"/>
              </a:lnSpc>
              <a:spcBef>
                <a:spcPts val="0"/>
              </a:spcBef>
            </a:pPr>
            <a:r>
              <a:rPr lang="en-US" sz="2400" dirty="0">
                <a:latin typeface="Aptos" panose="020B0004020202020204" pitchFamily="34" charset="0"/>
              </a:rPr>
              <a:t>Tiered (ALS &amp; BLS) = Less cost</a:t>
            </a:r>
          </a:p>
          <a:p>
            <a:pPr lvl="1">
              <a:lnSpc>
                <a:spcPct val="100000"/>
              </a:lnSpc>
              <a:spcBef>
                <a:spcPts val="0"/>
              </a:spcBef>
            </a:pPr>
            <a:r>
              <a:rPr lang="en-US" sz="2800" dirty="0">
                <a:latin typeface="Aptos" panose="020B0004020202020204" pitchFamily="34" charset="0"/>
              </a:rPr>
              <a:t>Deployment Model</a:t>
            </a:r>
          </a:p>
          <a:p>
            <a:pPr lvl="2">
              <a:lnSpc>
                <a:spcPct val="100000"/>
              </a:lnSpc>
              <a:spcBef>
                <a:spcPts val="0"/>
              </a:spcBef>
            </a:pPr>
            <a:r>
              <a:rPr lang="en-US" sz="2400" dirty="0">
                <a:latin typeface="Aptos" panose="020B0004020202020204" pitchFamily="34" charset="0"/>
              </a:rPr>
              <a:t>Fixed (24/48, or 48/96 schedule) = More cost</a:t>
            </a:r>
          </a:p>
          <a:p>
            <a:pPr lvl="2">
              <a:lnSpc>
                <a:spcPct val="100000"/>
              </a:lnSpc>
              <a:spcBef>
                <a:spcPts val="0"/>
              </a:spcBef>
            </a:pPr>
            <a:r>
              <a:rPr lang="en-US" sz="2400" dirty="0">
                <a:latin typeface="Aptos" panose="020B0004020202020204" pitchFamily="34" charset="0"/>
              </a:rPr>
              <a:t>Flexible (10’s &amp; 12’s, peak staffing) = Less cost</a:t>
            </a:r>
          </a:p>
        </p:txBody>
      </p:sp>
      <p:pic>
        <p:nvPicPr>
          <p:cNvPr id="6" name="Picture 5">
            <a:extLst>
              <a:ext uri="{FF2B5EF4-FFF2-40B4-BE49-F238E27FC236}">
                <a16:creationId xmlns:a16="http://schemas.microsoft.com/office/drawing/2014/main" id="{7BBB8D50-2A25-3044-2A90-36682D8F317C}"/>
              </a:ext>
            </a:extLst>
          </p:cNvPr>
          <p:cNvPicPr>
            <a:picLocks noChangeAspect="1"/>
          </p:cNvPicPr>
          <p:nvPr/>
        </p:nvPicPr>
        <p:blipFill>
          <a:blip r:embed="rId2"/>
          <a:stretch>
            <a:fillRect/>
          </a:stretch>
        </p:blipFill>
        <p:spPr>
          <a:xfrm>
            <a:off x="6878117" y="1491179"/>
            <a:ext cx="4727047" cy="2658269"/>
          </a:xfrm>
          <a:prstGeom prst="rect">
            <a:avLst/>
          </a:prstGeom>
        </p:spPr>
      </p:pic>
    </p:spTree>
    <p:extLst>
      <p:ext uri="{BB962C8B-B14F-4D97-AF65-F5344CB8AC3E}">
        <p14:creationId xmlns:p14="http://schemas.microsoft.com/office/powerpoint/2010/main" val="2488392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E6333F-0F06-5B91-3DAF-E849B7B76062}"/>
              </a:ext>
            </a:extLst>
          </p:cNvPr>
          <p:cNvPicPr>
            <a:picLocks noChangeAspect="1"/>
          </p:cNvPicPr>
          <p:nvPr/>
        </p:nvPicPr>
        <p:blipFill>
          <a:blip r:embed="rId2"/>
          <a:stretch>
            <a:fillRect/>
          </a:stretch>
        </p:blipFill>
        <p:spPr>
          <a:xfrm>
            <a:off x="3071413" y="74993"/>
            <a:ext cx="6049174" cy="6135065"/>
          </a:xfrm>
          <a:prstGeom prst="rect">
            <a:avLst/>
          </a:prstGeom>
        </p:spPr>
      </p:pic>
      <p:sp>
        <p:nvSpPr>
          <p:cNvPr id="5" name="TextBox 4">
            <a:extLst>
              <a:ext uri="{FF2B5EF4-FFF2-40B4-BE49-F238E27FC236}">
                <a16:creationId xmlns:a16="http://schemas.microsoft.com/office/drawing/2014/main" id="{E084CBC3-00B2-0D8D-2557-94B19670023A}"/>
              </a:ext>
            </a:extLst>
          </p:cNvPr>
          <p:cNvSpPr txBox="1"/>
          <p:nvPr/>
        </p:nvSpPr>
        <p:spPr>
          <a:xfrm>
            <a:off x="3048965" y="6413675"/>
            <a:ext cx="6094070" cy="369332"/>
          </a:xfrm>
          <a:prstGeom prst="rect">
            <a:avLst/>
          </a:prstGeom>
          <a:noFill/>
        </p:spPr>
        <p:txBody>
          <a:bodyPr wrap="square">
            <a:spAutoFit/>
          </a:bodyPr>
          <a:lstStyle/>
          <a:p>
            <a:pPr algn="ctr"/>
            <a:r>
              <a:rPr lang="en-US" dirty="0">
                <a:hlinkClick r:id="rId3"/>
              </a:rPr>
              <a:t>https://aimhi.mobi/news</a:t>
            </a:r>
            <a:r>
              <a:rPr lang="en-US" dirty="0"/>
              <a:t> </a:t>
            </a:r>
          </a:p>
        </p:txBody>
      </p:sp>
    </p:spTree>
    <p:extLst>
      <p:ext uri="{BB962C8B-B14F-4D97-AF65-F5344CB8AC3E}">
        <p14:creationId xmlns:p14="http://schemas.microsoft.com/office/powerpoint/2010/main" val="377776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a:xfrm>
            <a:off x="5924715" y="512970"/>
            <a:ext cx="5819028" cy="1558898"/>
          </a:xfrm>
        </p:spPr>
        <p:txBody>
          <a:bodyPr/>
          <a:lstStyle/>
          <a:p>
            <a:pPr algn="ctr"/>
            <a:r>
              <a:rPr lang="en-US" sz="4800" b="1" dirty="0">
                <a:latin typeface="Aptos" panose="020B0004020202020204" pitchFamily="34" charset="0"/>
              </a:rPr>
              <a:t>System Design Hallmarks?</a:t>
            </a:r>
            <a:endParaRPr lang="en-US" sz="4800" dirty="0">
              <a:latin typeface="Aptos" panose="020B0004020202020204" pitchFamily="34" charset="0"/>
            </a:endParaRPr>
          </a:p>
        </p:txBody>
      </p:sp>
      <p:sp>
        <p:nvSpPr>
          <p:cNvPr id="3" name="Content Placeholder 2">
            <a:extLst>
              <a:ext uri="{FF2B5EF4-FFF2-40B4-BE49-F238E27FC236}">
                <a16:creationId xmlns:a16="http://schemas.microsoft.com/office/drawing/2014/main" id="{4B91E8D8-3347-842C-F529-74B51132E5E8}"/>
              </a:ext>
            </a:extLst>
          </p:cNvPr>
          <p:cNvSpPr>
            <a:spLocks noGrp="1"/>
          </p:cNvSpPr>
          <p:nvPr>
            <p:ph sz="half" idx="1"/>
          </p:nvPr>
        </p:nvSpPr>
        <p:spPr>
          <a:xfrm>
            <a:off x="6096000" y="2071868"/>
            <a:ext cx="5297348" cy="2971800"/>
          </a:xfrm>
        </p:spPr>
        <p:txBody>
          <a:bodyPr/>
          <a:lstStyle/>
          <a:p>
            <a:r>
              <a:rPr lang="en-US" sz="3600" dirty="0">
                <a:latin typeface="Aptos" panose="020B0004020202020204" pitchFamily="34" charset="0"/>
              </a:rPr>
              <a:t>BLS Ambulances</a:t>
            </a:r>
          </a:p>
          <a:p>
            <a:r>
              <a:rPr lang="en-US" sz="3600" dirty="0">
                <a:latin typeface="Aptos" panose="020B0004020202020204" pitchFamily="34" charset="0"/>
              </a:rPr>
              <a:t>Little to no response time expectations</a:t>
            </a:r>
          </a:p>
          <a:p>
            <a:r>
              <a:rPr lang="en-US" sz="3600" dirty="0">
                <a:latin typeface="Aptos" panose="020B0004020202020204" pitchFamily="34" charset="0"/>
              </a:rPr>
              <a:t>ALS QRV – ‘Intercept’</a:t>
            </a:r>
          </a:p>
        </p:txBody>
      </p:sp>
      <p:pic>
        <p:nvPicPr>
          <p:cNvPr id="4" name="Picture 3">
            <a:extLst>
              <a:ext uri="{FF2B5EF4-FFF2-40B4-BE49-F238E27FC236}">
                <a16:creationId xmlns:a16="http://schemas.microsoft.com/office/drawing/2014/main" id="{6EBAFD4F-341E-8323-05FD-BA1F8E1B3FDE}"/>
              </a:ext>
            </a:extLst>
          </p:cNvPr>
          <p:cNvPicPr>
            <a:picLocks noChangeAspect="1"/>
          </p:cNvPicPr>
          <p:nvPr/>
        </p:nvPicPr>
        <p:blipFill>
          <a:blip r:embed="rId2"/>
          <a:stretch>
            <a:fillRect/>
          </a:stretch>
        </p:blipFill>
        <p:spPr>
          <a:xfrm>
            <a:off x="448257" y="1109066"/>
            <a:ext cx="5227197" cy="3934602"/>
          </a:xfrm>
          <a:prstGeom prst="rect">
            <a:avLst/>
          </a:prstGeom>
        </p:spPr>
      </p:pic>
    </p:spTree>
    <p:extLst>
      <p:ext uri="{BB962C8B-B14F-4D97-AF65-F5344CB8AC3E}">
        <p14:creationId xmlns:p14="http://schemas.microsoft.com/office/powerpoint/2010/main" val="2330350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654D0-3771-3122-4A7A-0E9E79170105}"/>
              </a:ext>
            </a:extLst>
          </p:cNvPr>
          <p:cNvSpPr>
            <a:spLocks noGrp="1"/>
          </p:cNvSpPr>
          <p:nvPr>
            <p:ph type="title"/>
          </p:nvPr>
        </p:nvSpPr>
        <p:spPr>
          <a:xfrm>
            <a:off x="512693" y="335666"/>
            <a:ext cx="11262167" cy="659757"/>
          </a:xfrm>
        </p:spPr>
        <p:txBody>
          <a:bodyPr/>
          <a:lstStyle/>
          <a:p>
            <a:r>
              <a:rPr lang="en-US" b="1" dirty="0">
                <a:latin typeface="Aptos" panose="020B0004020202020204" pitchFamily="34" charset="0"/>
              </a:rPr>
              <a:t>Where did this “Need for Speed” come from…</a:t>
            </a:r>
          </a:p>
        </p:txBody>
      </p:sp>
      <p:sp>
        <p:nvSpPr>
          <p:cNvPr id="6" name="TextBox 5">
            <a:extLst>
              <a:ext uri="{FF2B5EF4-FFF2-40B4-BE49-F238E27FC236}">
                <a16:creationId xmlns:a16="http://schemas.microsoft.com/office/drawing/2014/main" id="{92BB4313-050C-F701-2EE8-D94DF81655CD}"/>
              </a:ext>
            </a:extLst>
          </p:cNvPr>
          <p:cNvSpPr txBox="1"/>
          <p:nvPr/>
        </p:nvSpPr>
        <p:spPr>
          <a:xfrm>
            <a:off x="-2225040" y="-3429000"/>
            <a:ext cx="184731" cy="369332"/>
          </a:xfrm>
          <a:prstGeom prst="rect">
            <a:avLst/>
          </a:prstGeom>
          <a:noFill/>
        </p:spPr>
        <p:txBody>
          <a:bodyPr wrap="none" rtlCol="0">
            <a:spAutoFit/>
          </a:bodyPr>
          <a:lstStyle/>
          <a:p>
            <a:endParaRPr lang="en-US">
              <a:latin typeface="Aptos" panose="020B0004020202020204" pitchFamily="34" charset="0"/>
            </a:endParaRPr>
          </a:p>
        </p:txBody>
      </p:sp>
      <p:pic>
        <p:nvPicPr>
          <p:cNvPr id="8" name="Picture 2" descr="http://www.123mycodes.com/myspacefunnystuff/img/138.jpg">
            <a:extLst>
              <a:ext uri="{FF2B5EF4-FFF2-40B4-BE49-F238E27FC236}">
                <a16:creationId xmlns:a16="http://schemas.microsoft.com/office/drawing/2014/main" id="{7C05CEF9-B2D2-4FCC-AF44-B24903A8F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73" y="1967093"/>
            <a:ext cx="2672916" cy="2619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A6CE4589-DB16-CF43-1FC7-DFB3B3BD68AE}"/>
              </a:ext>
            </a:extLst>
          </p:cNvPr>
          <p:cNvSpPr txBox="1">
            <a:spLocks noChangeArrowheads="1"/>
          </p:cNvSpPr>
          <p:nvPr/>
        </p:nvSpPr>
        <p:spPr>
          <a:xfrm>
            <a:off x="3242389" y="1188720"/>
            <a:ext cx="8532471" cy="1299837"/>
          </a:xfrm>
          <a:prstGeom prst="rect">
            <a:avLst/>
          </a:prstGeom>
        </p:spPr>
        <p:txBody>
          <a:bodyPr/>
          <a:lstStyle>
            <a:lvl1pPr marL="265113" indent="-265113" algn="l" rtl="0" eaLnBrk="0" fontAlgn="base" hangingPunct="0">
              <a:spcBef>
                <a:spcPts val="250"/>
              </a:spcBef>
              <a:spcAft>
                <a:spcPct val="0"/>
              </a:spcAft>
              <a:buClr>
                <a:schemeClr val="accent1"/>
              </a:buClr>
              <a:buSzPct val="80000"/>
              <a:buFont typeface="Wingdings 2" pitchFamily="18" charset="2"/>
              <a:defRPr sz="28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Char char="•"/>
              <a:defRPr sz="2400">
                <a:solidFill>
                  <a:schemeClr val="tx1"/>
                </a:solidFill>
                <a:latin typeface="+mn-lt"/>
              </a:defRPr>
            </a:lvl2pPr>
            <a:lvl3pPr marL="785813" indent="-182563" algn="l" rtl="0" eaLnBrk="0" fontAlgn="base" hangingPunct="0">
              <a:spcBef>
                <a:spcPts val="250"/>
              </a:spcBef>
              <a:spcAft>
                <a:spcPct val="0"/>
              </a:spcAft>
              <a:buClr>
                <a:schemeClr val="tx2"/>
              </a:buClr>
              <a:buSzPct val="70000"/>
              <a:buChar char="o"/>
              <a:defRPr sz="2200">
                <a:solidFill>
                  <a:schemeClr val="tx1"/>
                </a:solidFill>
                <a:latin typeface="+mn-lt"/>
              </a:defRPr>
            </a:lvl3pPr>
            <a:lvl4pPr marL="1023938" indent="-182563" algn="l" rtl="0" eaLnBrk="0" fontAlgn="base" hangingPunct="0">
              <a:spcBef>
                <a:spcPts val="225"/>
              </a:spcBef>
              <a:spcAft>
                <a:spcPct val="0"/>
              </a:spcAft>
              <a:buClr>
                <a:schemeClr val="tx2"/>
              </a:buClr>
              <a:buSzPct val="60000"/>
              <a:buFont typeface="Wingdings" pitchFamily="2" charset="2"/>
              <a:buChar char="§"/>
              <a:defRPr sz="1900">
                <a:solidFill>
                  <a:schemeClr val="tx1"/>
                </a:solidFill>
                <a:latin typeface="+mn-lt"/>
              </a:defRPr>
            </a:lvl4pPr>
            <a:lvl5pPr marL="1279525" indent="-182563" algn="l" rtl="0" eaLnBrk="0" fontAlgn="base" hangingPunct="0">
              <a:spcBef>
                <a:spcPts val="250"/>
              </a:spcBef>
              <a:spcAft>
                <a:spcPct val="0"/>
              </a:spcAft>
              <a:buClr>
                <a:schemeClr val="tx2"/>
              </a:buClr>
              <a:buSzPct val="100000"/>
              <a:buFont typeface="Wingdings 2" pitchFamily="18" charset="2"/>
              <a:buChar char=""/>
              <a:defRPr>
                <a:solidFill>
                  <a:schemeClr val="tx1"/>
                </a:solidFill>
                <a:latin typeface="+mn-lt"/>
              </a:defRPr>
            </a:lvl5pPr>
            <a:lvl6pPr marL="1736725" indent="-182563" algn="l" rtl="0" eaLnBrk="0" fontAlgn="base" hangingPunct="0">
              <a:spcBef>
                <a:spcPts val="250"/>
              </a:spcBef>
              <a:spcAft>
                <a:spcPct val="0"/>
              </a:spcAft>
              <a:buClr>
                <a:schemeClr val="tx2"/>
              </a:buClr>
              <a:buSzPct val="100000"/>
              <a:buFont typeface="Wingdings 2" pitchFamily="18" charset="2"/>
              <a:buChar char=""/>
              <a:defRPr>
                <a:solidFill>
                  <a:schemeClr val="tx1"/>
                </a:solidFill>
                <a:latin typeface="+mn-lt"/>
              </a:defRPr>
            </a:lvl6pPr>
            <a:lvl7pPr marL="2193925" indent="-182563" algn="l" rtl="0" eaLnBrk="0" fontAlgn="base" hangingPunct="0">
              <a:spcBef>
                <a:spcPts val="250"/>
              </a:spcBef>
              <a:spcAft>
                <a:spcPct val="0"/>
              </a:spcAft>
              <a:buClr>
                <a:schemeClr val="tx2"/>
              </a:buClr>
              <a:buSzPct val="100000"/>
              <a:buFont typeface="Wingdings 2" pitchFamily="18" charset="2"/>
              <a:buChar char=""/>
              <a:defRPr>
                <a:solidFill>
                  <a:schemeClr val="tx1"/>
                </a:solidFill>
                <a:latin typeface="+mn-lt"/>
              </a:defRPr>
            </a:lvl7pPr>
            <a:lvl8pPr marL="2651125" indent="-182563" algn="l" rtl="0" eaLnBrk="0" fontAlgn="base" hangingPunct="0">
              <a:spcBef>
                <a:spcPts val="250"/>
              </a:spcBef>
              <a:spcAft>
                <a:spcPct val="0"/>
              </a:spcAft>
              <a:buClr>
                <a:schemeClr val="tx2"/>
              </a:buClr>
              <a:buSzPct val="100000"/>
              <a:buFont typeface="Wingdings 2" pitchFamily="18" charset="2"/>
              <a:buChar char=""/>
              <a:defRPr>
                <a:solidFill>
                  <a:schemeClr val="tx1"/>
                </a:solidFill>
                <a:latin typeface="+mn-lt"/>
              </a:defRPr>
            </a:lvl8pPr>
            <a:lvl9pPr marL="3108325" indent="-182563" algn="l" rtl="0" eaLnBrk="0" fontAlgn="base" hangingPunct="0">
              <a:spcBef>
                <a:spcPts val="250"/>
              </a:spcBef>
              <a:spcAft>
                <a:spcPct val="0"/>
              </a:spcAft>
              <a:buClr>
                <a:schemeClr val="tx2"/>
              </a:buClr>
              <a:buSzPct val="100000"/>
              <a:buFont typeface="Wingdings 2" pitchFamily="18" charset="2"/>
              <a:buChar char=""/>
              <a:defRPr>
                <a:solidFill>
                  <a:schemeClr val="tx1"/>
                </a:solidFill>
                <a:latin typeface="+mn-lt"/>
              </a:defRPr>
            </a:lvl9pPr>
          </a:lstStyle>
          <a:p>
            <a:pPr marL="0" indent="0" eaLnBrk="1" hangingPunct="1">
              <a:buFontTx/>
              <a:buNone/>
              <a:defRPr/>
            </a:pPr>
            <a:r>
              <a:rPr lang="en-US" b="1" dirty="0">
                <a:latin typeface="Aptos" panose="020B0004020202020204" pitchFamily="34" charset="0"/>
              </a:rPr>
              <a:t>Cardiac Resuscitation in the Community</a:t>
            </a:r>
            <a:endParaRPr lang="en-US" dirty="0">
              <a:latin typeface="Aptos" panose="020B0004020202020204" pitchFamily="34" charset="0"/>
            </a:endParaRPr>
          </a:p>
          <a:p>
            <a:pPr marL="400050" lvl="1" indent="0" eaLnBrk="1" hangingPunct="1">
              <a:buFontTx/>
              <a:buNone/>
              <a:defRPr/>
            </a:pPr>
            <a:r>
              <a:rPr lang="en-US" b="1" i="1" dirty="0">
                <a:latin typeface="Aptos" panose="020B0004020202020204" pitchFamily="34" charset="0"/>
              </a:rPr>
              <a:t>Importance of Rapid Provision and Implications for Program Planning</a:t>
            </a:r>
            <a:endParaRPr lang="en-US" dirty="0">
              <a:latin typeface="Aptos" panose="020B0004020202020204" pitchFamily="34" charset="0"/>
            </a:endParaRPr>
          </a:p>
        </p:txBody>
      </p:sp>
      <p:sp>
        <p:nvSpPr>
          <p:cNvPr id="12" name="Rectangle 1">
            <a:extLst>
              <a:ext uri="{FF2B5EF4-FFF2-40B4-BE49-F238E27FC236}">
                <a16:creationId xmlns:a16="http://schemas.microsoft.com/office/drawing/2014/main" id="{28073446-EE34-F995-8F9F-2918274F221A}"/>
              </a:ext>
            </a:extLst>
          </p:cNvPr>
          <p:cNvSpPr>
            <a:spLocks noChangeArrowheads="1"/>
          </p:cNvSpPr>
          <p:nvPr/>
        </p:nvSpPr>
        <p:spPr bwMode="auto">
          <a:xfrm>
            <a:off x="3275376" y="2575840"/>
            <a:ext cx="8660051"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latin typeface="Aptos" panose="020B0004020202020204" pitchFamily="34" charset="0"/>
              </a:rPr>
              <a:t>“If </a:t>
            </a:r>
            <a:r>
              <a:rPr lang="en-US" sz="2000" b="1" i="1" u="sng" dirty="0">
                <a:solidFill>
                  <a:srgbClr val="C00000"/>
                </a:solidFill>
                <a:latin typeface="Aptos" panose="020B0004020202020204" pitchFamily="34" charset="0"/>
              </a:rPr>
              <a:t>CPR</a:t>
            </a:r>
            <a:r>
              <a:rPr lang="en-US" sz="2000" dirty="0">
                <a:latin typeface="Aptos" panose="020B0004020202020204" pitchFamily="34" charset="0"/>
              </a:rPr>
              <a:t> was initiated within </a:t>
            </a:r>
            <a:r>
              <a:rPr lang="en-US" sz="2000" b="1" i="1" u="sng" dirty="0">
                <a:solidFill>
                  <a:srgbClr val="C00000"/>
                </a:solidFill>
                <a:latin typeface="Aptos" panose="020B0004020202020204" pitchFamily="34" charset="0"/>
              </a:rPr>
              <a:t>four</a:t>
            </a:r>
            <a:r>
              <a:rPr lang="en-US" sz="2000" dirty="0">
                <a:latin typeface="Aptos" panose="020B0004020202020204" pitchFamily="34" charset="0"/>
              </a:rPr>
              <a:t> minutes </a:t>
            </a:r>
            <a:r>
              <a:rPr lang="en-US" sz="2800" b="1" dirty="0">
                <a:latin typeface="Aptos" panose="020B0004020202020204" pitchFamily="34" charset="0"/>
              </a:rPr>
              <a:t>and</a:t>
            </a:r>
            <a:r>
              <a:rPr lang="en-US" sz="2000" dirty="0">
                <a:latin typeface="Aptos" panose="020B0004020202020204" pitchFamily="34" charset="0"/>
              </a:rPr>
              <a:t> if </a:t>
            </a:r>
            <a:r>
              <a:rPr lang="en-US" sz="2000" b="1" i="1" u="sng" dirty="0">
                <a:solidFill>
                  <a:srgbClr val="C00000"/>
                </a:solidFill>
                <a:latin typeface="Aptos" panose="020B0004020202020204" pitchFamily="34" charset="0"/>
              </a:rPr>
              <a:t>definitive care</a:t>
            </a:r>
            <a:r>
              <a:rPr lang="en-US" sz="2000" b="1" i="1" dirty="0">
                <a:solidFill>
                  <a:srgbClr val="C00000"/>
                </a:solidFill>
                <a:latin typeface="Aptos" panose="020B0004020202020204" pitchFamily="34" charset="0"/>
              </a:rPr>
              <a:t> </a:t>
            </a:r>
            <a:r>
              <a:rPr lang="en-US" sz="2000" dirty="0">
                <a:latin typeface="Aptos" panose="020B0004020202020204" pitchFamily="34" charset="0"/>
              </a:rPr>
              <a:t>was provided within </a:t>
            </a:r>
            <a:r>
              <a:rPr lang="en-US" sz="2000" b="1" i="1" u="sng" dirty="0">
                <a:solidFill>
                  <a:srgbClr val="C00000"/>
                </a:solidFill>
                <a:latin typeface="Aptos" panose="020B0004020202020204" pitchFamily="34" charset="0"/>
              </a:rPr>
              <a:t>eight minutes</a:t>
            </a:r>
            <a:r>
              <a:rPr lang="en-US" sz="2000" dirty="0">
                <a:latin typeface="Aptos" panose="020B0004020202020204" pitchFamily="34" charset="0"/>
              </a:rPr>
              <a:t>, </a:t>
            </a:r>
            <a:r>
              <a:rPr lang="en-US" sz="2000" i="1" dirty="0">
                <a:solidFill>
                  <a:srgbClr val="C00000"/>
                </a:solidFill>
                <a:latin typeface="Aptos" panose="020B0004020202020204" pitchFamily="34" charset="0"/>
              </a:rPr>
              <a:t>43% of patients survived</a:t>
            </a:r>
            <a:r>
              <a:rPr lang="en-US" sz="2000" dirty="0">
                <a:latin typeface="Aptos" panose="020B0004020202020204" pitchFamily="34" charset="0"/>
              </a:rPr>
              <a:t>.  If either time was exceeded, the chances of survival fell dramatically. </a:t>
            </a:r>
          </a:p>
          <a:p>
            <a:endParaRPr lang="en-US" sz="2000" dirty="0">
              <a:latin typeface="Aptos" panose="020B0004020202020204" pitchFamily="34" charset="0"/>
            </a:endParaRPr>
          </a:p>
          <a:p>
            <a:r>
              <a:rPr lang="en-US" sz="2000" dirty="0">
                <a:latin typeface="Aptos" panose="020B0004020202020204" pitchFamily="34" charset="0"/>
              </a:rPr>
              <a:t>The time to initiation of CPR and </a:t>
            </a:r>
            <a:r>
              <a:rPr lang="en-US" sz="2000" b="1" i="1" u="sng" dirty="0">
                <a:solidFill>
                  <a:srgbClr val="C00000"/>
                </a:solidFill>
                <a:latin typeface="Aptos" panose="020B0004020202020204" pitchFamily="34" charset="0"/>
              </a:rPr>
              <a:t>definitive care</a:t>
            </a:r>
            <a:r>
              <a:rPr lang="en-US" sz="2000" b="1" i="1" dirty="0">
                <a:solidFill>
                  <a:srgbClr val="C00000"/>
                </a:solidFill>
                <a:latin typeface="Aptos" panose="020B0004020202020204" pitchFamily="34" charset="0"/>
              </a:rPr>
              <a:t> </a:t>
            </a:r>
            <a:r>
              <a:rPr lang="en-US" sz="2000" dirty="0">
                <a:latin typeface="Aptos" panose="020B0004020202020204" pitchFamily="34" charset="0"/>
              </a:rPr>
              <a:t>are factors directly influenced by emergency medical service program decisions.</a:t>
            </a:r>
          </a:p>
          <a:p>
            <a:endParaRPr lang="en-US" sz="2000" dirty="0">
              <a:latin typeface="Aptos" panose="020B0004020202020204" pitchFamily="34" charset="0"/>
            </a:endParaRPr>
          </a:p>
          <a:p>
            <a:r>
              <a:rPr lang="en-US" sz="2000" dirty="0">
                <a:latin typeface="Aptos" panose="020B0004020202020204" pitchFamily="34" charset="0"/>
              </a:rPr>
              <a:t>A realistic option to improve time to initiation of CPR is widespread citizen CPR training.  A possible option to improve the time to </a:t>
            </a:r>
            <a:r>
              <a:rPr lang="en-US" sz="2000" b="1" i="1" u="sng" dirty="0">
                <a:solidFill>
                  <a:srgbClr val="C00000"/>
                </a:solidFill>
                <a:latin typeface="Aptos" panose="020B0004020202020204" pitchFamily="34" charset="0"/>
              </a:rPr>
              <a:t>definitive care</a:t>
            </a:r>
            <a:r>
              <a:rPr lang="en-US" sz="2000" b="1" i="1" dirty="0">
                <a:solidFill>
                  <a:srgbClr val="C00000"/>
                </a:solidFill>
                <a:latin typeface="Aptos" panose="020B0004020202020204" pitchFamily="34" charset="0"/>
              </a:rPr>
              <a:t> </a:t>
            </a:r>
            <a:r>
              <a:rPr lang="en-US" sz="2000" dirty="0">
                <a:latin typeface="Aptos" panose="020B0004020202020204" pitchFamily="34" charset="0"/>
              </a:rPr>
              <a:t>is the training of emergency medical technicians in </a:t>
            </a:r>
            <a:r>
              <a:rPr lang="en-US" sz="2000" b="1" i="1" u="sng" dirty="0">
                <a:solidFill>
                  <a:srgbClr val="C00000"/>
                </a:solidFill>
                <a:latin typeface="Aptos" panose="020B0004020202020204" pitchFamily="34" charset="0"/>
              </a:rPr>
              <a:t>defibrillation</a:t>
            </a:r>
            <a:r>
              <a:rPr lang="en-US" sz="2000" dirty="0">
                <a:latin typeface="Aptos" panose="020B0004020202020204" pitchFamily="34" charset="0"/>
              </a:rPr>
              <a:t>.”</a:t>
            </a:r>
          </a:p>
        </p:txBody>
      </p:sp>
      <p:sp>
        <p:nvSpPr>
          <p:cNvPr id="13" name="TextBox 12">
            <a:extLst>
              <a:ext uri="{FF2B5EF4-FFF2-40B4-BE49-F238E27FC236}">
                <a16:creationId xmlns:a16="http://schemas.microsoft.com/office/drawing/2014/main" id="{3BC7A907-FD04-AC00-986D-4A55848F9C42}"/>
              </a:ext>
            </a:extLst>
          </p:cNvPr>
          <p:cNvSpPr txBox="1"/>
          <p:nvPr/>
        </p:nvSpPr>
        <p:spPr>
          <a:xfrm>
            <a:off x="2457450" y="6522334"/>
            <a:ext cx="7277099" cy="276999"/>
          </a:xfrm>
          <a:prstGeom prst="rect">
            <a:avLst/>
          </a:prstGeom>
          <a:noFill/>
        </p:spPr>
        <p:txBody>
          <a:bodyPr wrap="square">
            <a:spAutoFit/>
          </a:bodyPr>
          <a:lstStyle/>
          <a:p>
            <a:pPr algn="ctr"/>
            <a:r>
              <a:rPr lang="en-US" sz="1200" dirty="0">
                <a:latin typeface="Aptos" panose="020B0004020202020204" pitchFamily="34" charset="0"/>
                <a:hlinkClick r:id="rId3"/>
              </a:rPr>
              <a:t>JAMA. XXXX May 4;241(18):1905-7. </a:t>
            </a:r>
            <a:r>
              <a:rPr lang="en-US" sz="1200" dirty="0" err="1">
                <a:latin typeface="Aptos" panose="020B0004020202020204" pitchFamily="34" charset="0"/>
                <a:hlinkClick r:id="rId3"/>
              </a:rPr>
              <a:t>doi</a:t>
            </a:r>
            <a:r>
              <a:rPr lang="en-US" sz="1200" dirty="0">
                <a:latin typeface="Aptos" panose="020B0004020202020204" pitchFamily="34" charset="0"/>
                <a:hlinkClick r:id="rId3"/>
              </a:rPr>
              <a:t>: 10.1001/jama.241.18.1905</a:t>
            </a:r>
            <a:endParaRPr lang="en-US" sz="1200" dirty="0">
              <a:latin typeface="Aptos" panose="020B0004020202020204" pitchFamily="34" charset="0"/>
            </a:endParaRPr>
          </a:p>
        </p:txBody>
      </p:sp>
      <p:pic>
        <p:nvPicPr>
          <p:cNvPr id="14" name="Picture 4">
            <a:extLst>
              <a:ext uri="{FF2B5EF4-FFF2-40B4-BE49-F238E27FC236}">
                <a16:creationId xmlns:a16="http://schemas.microsoft.com/office/drawing/2014/main" id="{FDFF6119-607D-7CD7-4FE8-367CE9C03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299" y="6031797"/>
            <a:ext cx="129540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964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8131E-EED0-C3D6-CC24-72538C6011AE}"/>
            </a:ext>
          </a:extLst>
        </p:cNvPr>
        <p:cNvGrpSpPr/>
        <p:nvPr/>
      </p:nvGrpSpPr>
      <p:grpSpPr>
        <a:xfrm>
          <a:off x="0" y="0"/>
          <a:ext cx="0" cy="0"/>
          <a:chOff x="0" y="0"/>
          <a:chExt cx="0" cy="0"/>
        </a:xfrm>
      </p:grpSpPr>
      <p:pic>
        <p:nvPicPr>
          <p:cNvPr id="7" name="Picture 3">
            <a:extLst>
              <a:ext uri="{FF2B5EF4-FFF2-40B4-BE49-F238E27FC236}">
                <a16:creationId xmlns:a16="http://schemas.microsoft.com/office/drawing/2014/main" id="{CB6850F3-A1A0-0269-3918-5AA20E396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099" y="591026"/>
            <a:ext cx="1752600"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http://www.411mania.com/siteimages/salems1979-poster_41744.jpg">
            <a:extLst>
              <a:ext uri="{FF2B5EF4-FFF2-40B4-BE49-F238E27FC236}">
                <a16:creationId xmlns:a16="http://schemas.microsoft.com/office/drawing/2014/main" id="{79870AC4-90E1-47DB-8E8E-622E32CEE5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4700" y="340994"/>
            <a:ext cx="1747442" cy="246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http://www.sporting-heroes.net/files_tennis/McENROE_John_1979_GH_R.jpg">
            <a:extLst>
              <a:ext uri="{FF2B5EF4-FFF2-40B4-BE49-F238E27FC236}">
                <a16:creationId xmlns:a16="http://schemas.microsoft.com/office/drawing/2014/main" id="{F9ED4EA7-E8ED-95A0-DEBD-A8BB4D4AC7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2724" y="2693193"/>
            <a:ext cx="1662113"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http://4.bp.blogspot.com/-ktZEqf6NaFU/TVdJCLZMLDI/AAAAAAAAN2w/P42GDfU5tjc/s1600/Carter+Jimmy+4.jpg">
            <a:extLst>
              <a:ext uri="{FF2B5EF4-FFF2-40B4-BE49-F238E27FC236}">
                <a16:creationId xmlns:a16="http://schemas.microsoft.com/office/drawing/2014/main" id="{30A4E6C0-571B-0C15-0089-D3DBCF1338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268" y="340994"/>
            <a:ext cx="2836863"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http://0.tqn.com/d/oldies/1/6/E/c/chicgoodtimes45.jpg">
            <a:extLst>
              <a:ext uri="{FF2B5EF4-FFF2-40B4-BE49-F238E27FC236}">
                <a16:creationId xmlns:a16="http://schemas.microsoft.com/office/drawing/2014/main" id="{3E416CB2-6814-68BF-412A-29984A04C8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1750" y="2933700"/>
            <a:ext cx="174625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a:extLst>
              <a:ext uri="{FF2B5EF4-FFF2-40B4-BE49-F238E27FC236}">
                <a16:creationId xmlns:a16="http://schemas.microsoft.com/office/drawing/2014/main" id="{D52488E5-D4F5-B96C-9E84-2676301EA99E}"/>
              </a:ext>
            </a:extLst>
          </p:cNvPr>
          <p:cNvSpPr txBox="1">
            <a:spLocks noChangeArrowheads="1"/>
          </p:cNvSpPr>
          <p:nvPr/>
        </p:nvSpPr>
        <p:spPr bwMode="auto">
          <a:xfrm>
            <a:off x="4891183" y="5522299"/>
            <a:ext cx="24096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6000" b="1" i="1" dirty="0">
                <a:solidFill>
                  <a:srgbClr val="C00000"/>
                </a:solidFill>
              </a:rPr>
              <a:t>1979!!</a:t>
            </a:r>
          </a:p>
        </p:txBody>
      </p:sp>
    </p:spTree>
    <p:extLst>
      <p:ext uri="{BB962C8B-B14F-4D97-AF65-F5344CB8AC3E}">
        <p14:creationId xmlns:p14="http://schemas.microsoft.com/office/powerpoint/2010/main" val="40026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37F88A-21E6-A75A-0F9E-177AB89D2A08}"/>
              </a:ext>
            </a:extLst>
          </p:cNvPr>
          <p:cNvSpPr txBox="1"/>
          <p:nvPr/>
        </p:nvSpPr>
        <p:spPr>
          <a:xfrm>
            <a:off x="138895" y="165383"/>
            <a:ext cx="11702005" cy="2400657"/>
          </a:xfrm>
          <a:prstGeom prst="rect">
            <a:avLst/>
          </a:prstGeom>
          <a:noFill/>
        </p:spPr>
        <p:txBody>
          <a:bodyPr wrap="square">
            <a:spAutoFit/>
          </a:bodyPr>
          <a:lstStyle/>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Jarvis J, </a:t>
            </a:r>
            <a:r>
              <a:rPr lang="en-US" sz="1400" b="1" dirty="0" err="1">
                <a:effectLst/>
                <a:latin typeface="Aptos" panose="020B0004020202020204" pitchFamily="34" charset="0"/>
                <a:ea typeface="Times New Roman" panose="02020603050405020304" pitchFamily="18" charset="0"/>
                <a:cs typeface="Calibri" panose="020F0502020204030204" pitchFamily="34" charset="0"/>
              </a:rPr>
              <a:t>Taigman</a:t>
            </a:r>
            <a:r>
              <a:rPr lang="en-US" sz="1400" b="1" dirty="0">
                <a:effectLst/>
                <a:latin typeface="Aptos" panose="020B0004020202020204" pitchFamily="34" charset="0"/>
                <a:ea typeface="Times New Roman" panose="02020603050405020304" pitchFamily="18" charset="0"/>
                <a:cs typeface="Calibri" panose="020F0502020204030204" pitchFamily="34" charset="0"/>
              </a:rPr>
              <a:t> M. Using Red Lights and Sirens for Emergency Ambulance Response: How Often Are Potentially Life-Saving Interventions Performed?</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dirty="0">
                <a:effectLst/>
                <a:latin typeface="Aptos" panose="020B0004020202020204" pitchFamily="34" charset="0"/>
                <a:ea typeface="Times New Roman" panose="02020603050405020304" pitchFamily="18" charset="0"/>
                <a:cs typeface="Calibri" panose="020F0502020204030204" pitchFamily="34" charset="0"/>
              </a:rPr>
              <a:t>Prehospital Emergency Care, 25(4), 549–555.</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u="sng" dirty="0">
                <a:solidFill>
                  <a:srgbClr val="0000FF"/>
                </a:solidFill>
                <a:effectLst/>
                <a:latin typeface="Aptos" panose="020B0004020202020204" pitchFamily="34" charset="0"/>
                <a:ea typeface="Times New Roman" panose="02020603050405020304" pitchFamily="18" charset="0"/>
                <a:cs typeface="Open Sans" panose="020B0606030504020204" pitchFamily="34" charset="0"/>
                <a:hlinkClick r:id="rId2"/>
              </a:rPr>
              <a:t>https://pubmed.ncbi.nlm.nih.gov/32678993/</a:t>
            </a:r>
            <a:r>
              <a:rPr lang="en-US" sz="1200" u="sng" dirty="0">
                <a:solidFill>
                  <a:srgbClr val="0000FF"/>
                </a:solidFill>
                <a:effectLst/>
                <a:latin typeface="Aptos" panose="020B0004020202020204" pitchFamily="34" charset="0"/>
                <a:ea typeface="Times New Roman" panose="02020603050405020304" pitchFamily="18" charset="0"/>
                <a:cs typeface="Open Sans" panose="020B0606030504020204" pitchFamily="34" charset="0"/>
              </a:rPr>
              <a:t>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b="1" i="1" u="sng"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200" i="1" dirty="0">
                <a:effectLst/>
                <a:latin typeface="Aptos" panose="020B0004020202020204" pitchFamily="34" charset="0"/>
                <a:ea typeface="Times New Roman" panose="02020603050405020304" pitchFamily="18" charset="0"/>
                <a:cs typeface="Calibri" panose="020F0502020204030204" pitchFamily="34"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In this large national dataset, RLS responses were very common (86%) yet potentially life-saving interventions were infrequent (6.9%). These data suggest a methodology to help EMS leaders craft targeted RLS response strategies.</a:t>
            </a:r>
            <a:endParaRPr lang="en-US" sz="12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p>
            <a:pPr marL="0" marR="0">
              <a:buNone/>
            </a:pPr>
            <a:r>
              <a:rPr lang="en-US" sz="1200" dirty="0">
                <a:effectLst/>
                <a:latin typeface="Aptos" panose="020B0004020202020204" pitchFamily="34" charset="0"/>
                <a:ea typeface="Times New Roman" panose="02020603050405020304" pitchFamily="18" charset="0"/>
                <a:cs typeface="Calibri" panose="020F0502020204030204" pitchFamily="34" charset="0"/>
              </a:rPr>
              <a:t>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Price L. Treating the clock and not the patient: ambulance response times and risk.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dirty="0">
                <a:effectLst/>
                <a:latin typeface="Aptos" panose="020B0004020202020204" pitchFamily="34" charset="0"/>
                <a:ea typeface="Times New Roman" panose="02020603050405020304" pitchFamily="18" charset="0"/>
                <a:cs typeface="Calibri" panose="020F0502020204030204" pitchFamily="34" charset="0"/>
              </a:rPr>
              <a:t>Qual Saf Health Care. 2006;15(2):127–130.</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3"/>
              </a:rPr>
              <a:t>https://pubmed.ncbi.nlm.nih.gov/16585114/</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r>
              <a:rPr lang="en-US" sz="1200" b="1" i="1" u="sng"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200" i="1" dirty="0">
                <a:effectLst/>
                <a:latin typeface="Aptos" panose="020B0004020202020204" pitchFamily="34" charset="0"/>
                <a:ea typeface="Times New Roman" panose="02020603050405020304" pitchFamily="18" charset="0"/>
                <a:cs typeface="Calibri" panose="020F0502020204030204" pitchFamily="34"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The results of this study suggest that the 8 minute response time is not evidence based and is putting patients and ambulance crews at risk. There is a need for less simplistic quality indicators which </a:t>
            </a:r>
            <a:r>
              <a:rPr lang="en-US" sz="1200" i="1" dirty="0" err="1">
                <a:effectLst/>
                <a:highlight>
                  <a:srgbClr val="FFFF00"/>
                </a:highlight>
                <a:latin typeface="Aptos" panose="020B0004020202020204" pitchFamily="34" charset="0"/>
                <a:ea typeface="Times New Roman" panose="02020603050405020304" pitchFamily="18" charset="0"/>
                <a:cs typeface="Calibri" panose="020F0502020204030204" pitchFamily="34" charset="0"/>
              </a:rPr>
              <a:t>recognise</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 that there are many stages between a patient's call for help and safe arrival in hospital.</a:t>
            </a:r>
            <a:endParaRPr lang="en-US" sz="12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2930F90-22F9-AA2D-A22C-6BC10F980625}"/>
              </a:ext>
            </a:extLst>
          </p:cNvPr>
          <p:cNvSpPr txBox="1"/>
          <p:nvPr/>
        </p:nvSpPr>
        <p:spPr>
          <a:xfrm>
            <a:off x="138895" y="2711368"/>
            <a:ext cx="11597834" cy="1231106"/>
          </a:xfrm>
          <a:prstGeom prst="rect">
            <a:avLst/>
          </a:prstGeom>
          <a:noFill/>
        </p:spPr>
        <p:txBody>
          <a:bodyPr wrap="square">
            <a:spAutoFit/>
          </a:bodyPr>
          <a:lstStyle/>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Lights and Siren Use by Emergency Medical Services (EMS): Above All Do No Harm</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dirty="0">
                <a:effectLst/>
                <a:latin typeface="Aptos" panose="020B0004020202020204" pitchFamily="34" charset="0"/>
                <a:ea typeface="Times New Roman" panose="02020603050405020304" pitchFamily="18" charset="0"/>
                <a:cs typeface="Calibri" panose="020F0502020204030204" pitchFamily="34" charset="0"/>
              </a:rPr>
              <a:t>NHTSA Study &amp; Report by Dr. Doug Kupas</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4"/>
              </a:rPr>
              <a:t>https://www.ems.gov/assets/Lights_and_Sirens_Use_by_EMS_May_2017.pdf</a:t>
            </a:r>
            <a:r>
              <a:rPr lang="en-US" sz="1200" dirty="0">
                <a:effectLst/>
                <a:latin typeface="Aptos" panose="020B0004020202020204" pitchFamily="34" charset="0"/>
                <a:ea typeface="Times New Roman" panose="02020603050405020304" pitchFamily="18" charset="0"/>
                <a:cs typeface="Calibri" panose="020F0502020204030204" pitchFamily="34" charset="0"/>
              </a:rPr>
              <a:t>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buNone/>
            </a:pPr>
            <a:r>
              <a:rPr lang="en-US" sz="1200" b="1" i="1" u="sng" dirty="0">
                <a:effectLst/>
                <a:latin typeface="Aptos" panose="020B0004020202020204" pitchFamily="34" charset="0"/>
                <a:ea typeface="Times New Roman" panose="02020603050405020304" pitchFamily="18" charset="0"/>
                <a:cs typeface="Calibri" panose="020F0502020204030204" pitchFamily="34" charset="0"/>
              </a:rPr>
              <a:t>Summary:</a:t>
            </a:r>
            <a:r>
              <a:rPr lang="en-US" sz="1200" dirty="0">
                <a:effectLst/>
                <a:latin typeface="Aptos" panose="020B0004020202020204" pitchFamily="34" charset="0"/>
                <a:ea typeface="Times New Roman" panose="02020603050405020304" pitchFamily="18" charset="0"/>
                <a:cs typeface="Calibri" panose="020F0502020204030204" pitchFamily="34"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The time saved by using L&amp;S during response and transport has been evaluated by</a:t>
            </a:r>
            <a:r>
              <a:rPr lang="en-US" sz="1200" dirty="0">
                <a:highlight>
                  <a:srgbClr val="FFFF00"/>
                </a:highlight>
                <a:latin typeface="Aptos" panose="020B0004020202020204" pitchFamily="34" charset="0"/>
                <a:ea typeface="Calibri" panose="020F0502020204030204" pitchFamily="34" charset="0"/>
                <a:cs typeface="Times New Roman" panose="02020603050405020304" pitchFamily="18"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several studies. These all show that a relatively short amount of time is saved by L&amp;S</a:t>
            </a:r>
            <a:r>
              <a:rPr lang="en-US" sz="1200" dirty="0">
                <a:highlight>
                  <a:srgbClr val="FFFF00"/>
                </a:highlight>
                <a:latin typeface="Aptos" panose="020B0004020202020204" pitchFamily="34" charset="0"/>
                <a:ea typeface="Calibri" panose="020F0502020204030204" pitchFamily="34" charset="0"/>
                <a:cs typeface="Times New Roman" panose="02020603050405020304" pitchFamily="18"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use. While this may be of clinical importance to patient outcome in critical time-sensitive</a:t>
            </a:r>
            <a:r>
              <a:rPr lang="en-US" sz="1200" dirty="0">
                <a:highlight>
                  <a:srgbClr val="FFFF00"/>
                </a:highlight>
                <a:latin typeface="Aptos" panose="020B0004020202020204" pitchFamily="34" charset="0"/>
                <a:ea typeface="Calibri" panose="020F0502020204030204" pitchFamily="34" charset="0"/>
                <a:cs typeface="Times New Roman" panose="02020603050405020304" pitchFamily="18"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conditions like cardiac arrest, the consensus among the researchers in this field is that</a:t>
            </a:r>
            <a:r>
              <a:rPr lang="en-US" sz="1200" dirty="0">
                <a:highlight>
                  <a:srgbClr val="FFFF00"/>
                </a:highlight>
                <a:latin typeface="Aptos" panose="020B0004020202020204" pitchFamily="34" charset="0"/>
                <a:ea typeface="Calibri" panose="020F0502020204030204" pitchFamily="34" charset="0"/>
                <a:cs typeface="Times New Roman" panose="02020603050405020304" pitchFamily="18"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the time is not significant in most of the responses or transports. </a:t>
            </a:r>
            <a:endParaRPr lang="en-US" sz="12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CFB0CEA-AC11-A5C4-50C3-502288ED4148}"/>
              </a:ext>
            </a:extLst>
          </p:cNvPr>
          <p:cNvSpPr txBox="1"/>
          <p:nvPr/>
        </p:nvSpPr>
        <p:spPr>
          <a:xfrm>
            <a:off x="138895" y="4087802"/>
            <a:ext cx="11479192" cy="1231106"/>
          </a:xfrm>
          <a:prstGeom prst="rect">
            <a:avLst/>
          </a:prstGeom>
          <a:noFill/>
        </p:spPr>
        <p:txBody>
          <a:bodyPr wrap="square">
            <a:spAutoFit/>
          </a:bodyPr>
          <a:lstStyle/>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Pons P, </a:t>
            </a:r>
            <a:r>
              <a:rPr lang="en-US" sz="1400" b="1" dirty="0" err="1">
                <a:effectLst/>
                <a:latin typeface="Aptos" panose="020B0004020202020204" pitchFamily="34" charset="0"/>
                <a:ea typeface="Times New Roman" panose="02020603050405020304" pitchFamily="18" charset="0"/>
                <a:cs typeface="Calibri" panose="020F0502020204030204" pitchFamily="34" charset="0"/>
              </a:rPr>
              <a:t>Markovchick</a:t>
            </a:r>
            <a:r>
              <a:rPr lang="en-US" sz="1400" b="1" dirty="0">
                <a:effectLst/>
                <a:latin typeface="Aptos" panose="020B0004020202020204" pitchFamily="34" charset="0"/>
                <a:ea typeface="Times New Roman" panose="02020603050405020304" pitchFamily="18" charset="0"/>
                <a:cs typeface="Calibri" panose="020F0502020204030204" pitchFamily="34" charset="0"/>
              </a:rPr>
              <a:t> V. Eight minutes or less: does the ambulance response time guideline impact trauma patient outcome?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dirty="0">
                <a:effectLst/>
                <a:latin typeface="Aptos" panose="020B0004020202020204" pitchFamily="34" charset="0"/>
                <a:ea typeface="Times New Roman" panose="02020603050405020304" pitchFamily="18" charset="0"/>
                <a:cs typeface="Calibri" panose="020F0502020204030204" pitchFamily="34" charset="0"/>
              </a:rPr>
              <a:t>J Emerg Med. 2002;23(1):43–48.</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5"/>
              </a:rPr>
              <a:t>https://pubmed.ncbi.nlm.nih.gov/12217471/</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r>
              <a:rPr lang="en-US" sz="1200" b="1" i="1" u="sng"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200" i="1" dirty="0">
                <a:effectLst/>
                <a:latin typeface="Aptos" panose="020B0004020202020204" pitchFamily="34" charset="0"/>
                <a:ea typeface="Times New Roman" panose="02020603050405020304" pitchFamily="18" charset="0"/>
                <a:cs typeface="Calibri" panose="020F0502020204030204" pitchFamily="34"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After controlling for other significant predictors, there was no difference in survival after traumatic injury when the 8 min ambulance RT criteria was exceeded (mortality odds ratio 0.81, 95% CI 0.43-1.52). There was also no significant difference in survival when patients were stratified by injury severity score group. Exceeding the ambulance industry response time criterion of 8 min does not affect patient survival after traumatic injury.</a:t>
            </a:r>
            <a:endParaRPr lang="en-US" sz="12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128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9D6772-8B79-ADEE-7152-8276D3E3C275}"/>
              </a:ext>
            </a:extLst>
          </p:cNvPr>
          <p:cNvSpPr txBox="1"/>
          <p:nvPr/>
        </p:nvSpPr>
        <p:spPr>
          <a:xfrm>
            <a:off x="150470" y="452787"/>
            <a:ext cx="11725155" cy="5432256"/>
          </a:xfrm>
          <a:prstGeom prst="rect">
            <a:avLst/>
          </a:prstGeom>
          <a:noFill/>
        </p:spPr>
        <p:txBody>
          <a:bodyPr wrap="square">
            <a:spAutoFit/>
          </a:bodyPr>
          <a:lstStyle/>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Swor R, Cone D. Emergency medical services advanced life support response times: Lots of heat, little light.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dirty="0" err="1">
                <a:effectLst/>
                <a:latin typeface="Aptos" panose="020B0004020202020204" pitchFamily="34" charset="0"/>
                <a:ea typeface="Times New Roman" panose="02020603050405020304" pitchFamily="18" charset="0"/>
                <a:cs typeface="Calibri" panose="020F0502020204030204" pitchFamily="34" charset="0"/>
              </a:rPr>
              <a:t>Acad</a:t>
            </a:r>
            <a:r>
              <a:rPr lang="en-US" sz="1200" dirty="0">
                <a:effectLst/>
                <a:latin typeface="Aptos" panose="020B0004020202020204" pitchFamily="34" charset="0"/>
                <a:ea typeface="Times New Roman" panose="02020603050405020304" pitchFamily="18" charset="0"/>
                <a:cs typeface="Calibri" panose="020F0502020204030204" pitchFamily="34" charset="0"/>
              </a:rPr>
              <a:t> Emerg Med. 2002;9(4):320–321.</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2"/>
              </a:rPr>
              <a:t>https://pubmed.ncbi.nlm.nih.gov/11927458/</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buNone/>
            </a:pPr>
            <a:r>
              <a:rPr lang="en-US" sz="1200" b="1" i="1" u="sng"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200" i="1" dirty="0">
                <a:effectLst/>
                <a:latin typeface="Aptos" panose="020B0004020202020204" pitchFamily="34" charset="0"/>
                <a:ea typeface="Times New Roman" panose="02020603050405020304" pitchFamily="18" charset="0"/>
                <a:cs typeface="Calibri" panose="020F0502020204030204" pitchFamily="34"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In this observational study, emergency calls where RTs were less than 5 minutes were associated with improved survival when compared with calls where RTs exceeded 5 minutes. While variables other than time may be associated with this improved survival, there is little evidence in these data to suggest that changing this system's response time specifications to times less than current, but greater than 5 minutes, would have any beneficial effect on survival.</a:t>
            </a:r>
            <a:endParaRPr lang="en-US" sz="12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p>
            <a:pPr marL="0" marR="0">
              <a:buNone/>
            </a:pPr>
            <a:r>
              <a:rPr lang="en-US" sz="1100" dirty="0">
                <a:effectLst/>
                <a:latin typeface="Aptos" panose="020B0004020202020204" pitchFamily="34" charset="0"/>
                <a:ea typeface="Times New Roman" panose="02020603050405020304" pitchFamily="18" charset="0"/>
                <a:cs typeface="Calibri" panose="020F0502020204030204" pitchFamily="34" charset="0"/>
              </a:rPr>
              <a:t> </a:t>
            </a:r>
            <a:endParaRPr lang="en-US" sz="1100" dirty="0">
              <a:effectLst/>
              <a:latin typeface="Aptos" panose="020B0004020202020204" pitchFamily="34" charset="0"/>
              <a:ea typeface="Calibri" panose="020F0502020204030204" pitchFamily="34" charset="0"/>
              <a:cs typeface="Times New Roman" panose="02020603050405020304" pitchFamily="18" charset="0"/>
            </a:endParaRPr>
          </a:p>
          <a:p>
            <a:pPr marL="0" marR="0">
              <a:buNone/>
            </a:pPr>
            <a:r>
              <a:rPr lang="en-US" sz="1100" dirty="0">
                <a:effectLst/>
                <a:latin typeface="Aptos" panose="020B0004020202020204" pitchFamily="34" charset="0"/>
                <a:ea typeface="Times New Roman" panose="02020603050405020304" pitchFamily="18" charset="0"/>
                <a:cs typeface="Calibri" panose="020F0502020204030204" pitchFamily="34" charset="0"/>
              </a:rPr>
              <a:t>        </a:t>
            </a:r>
            <a:r>
              <a:rPr lang="en-US" sz="1400" b="1" dirty="0">
                <a:effectLst/>
                <a:latin typeface="Aptos" panose="020B0004020202020204" pitchFamily="34" charset="0"/>
                <a:ea typeface="Times New Roman" panose="02020603050405020304" pitchFamily="18" charset="0"/>
                <a:cs typeface="Calibri" panose="020F0502020204030204" pitchFamily="34" charset="0"/>
              </a:rPr>
              <a:t>Pons P, Haukoos J, Bludworth W, Cribley T, Pons K, </a:t>
            </a:r>
            <a:r>
              <a:rPr lang="en-US" sz="1400" b="1" dirty="0" err="1">
                <a:effectLst/>
                <a:latin typeface="Aptos" panose="020B0004020202020204" pitchFamily="34" charset="0"/>
                <a:ea typeface="Times New Roman" panose="02020603050405020304" pitchFamily="18" charset="0"/>
                <a:cs typeface="Calibri" panose="020F0502020204030204" pitchFamily="34" charset="0"/>
              </a:rPr>
              <a:t>Markovchick</a:t>
            </a:r>
            <a:r>
              <a:rPr lang="en-US" sz="1400" b="1" dirty="0">
                <a:effectLst/>
                <a:latin typeface="Aptos" panose="020B0004020202020204" pitchFamily="34" charset="0"/>
                <a:ea typeface="Times New Roman" panose="02020603050405020304" pitchFamily="18" charset="0"/>
                <a:cs typeface="Calibri" panose="020F0502020204030204" pitchFamily="34" charset="0"/>
              </a:rPr>
              <a:t> V. Paramedic response time: Does it affect patient survival?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dirty="0" err="1">
                <a:effectLst/>
                <a:latin typeface="Aptos" panose="020B0004020202020204" pitchFamily="34" charset="0"/>
                <a:ea typeface="Times New Roman" panose="02020603050405020304" pitchFamily="18" charset="0"/>
                <a:cs typeface="Calibri" panose="020F0502020204030204" pitchFamily="34" charset="0"/>
              </a:rPr>
              <a:t>Acad</a:t>
            </a:r>
            <a:r>
              <a:rPr lang="en-US" sz="1200" dirty="0">
                <a:effectLst/>
                <a:latin typeface="Aptos" panose="020B0004020202020204" pitchFamily="34" charset="0"/>
                <a:ea typeface="Times New Roman" panose="02020603050405020304" pitchFamily="18" charset="0"/>
                <a:cs typeface="Calibri" panose="020F0502020204030204" pitchFamily="34" charset="0"/>
              </a:rPr>
              <a:t> Emerg Med. 2005;12(7):594–600</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3"/>
              </a:rPr>
              <a:t>https://pubmed.ncbi.nlm.nih.gov/15995089/</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buNone/>
            </a:pPr>
            <a:r>
              <a:rPr lang="en-US" sz="1200" b="1" i="1" u="sng"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200" i="1" dirty="0">
                <a:effectLst/>
                <a:latin typeface="Aptos" panose="020B0004020202020204" pitchFamily="34" charset="0"/>
                <a:ea typeface="Times New Roman" panose="02020603050405020304" pitchFamily="18" charset="0"/>
                <a:cs typeface="Calibri" panose="020F0502020204030204" pitchFamily="34"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A paramedic response time within 8 minutes was not associated with improved survival to hospital discharge after controlling for several important confounders, including level of illness severity. However, a survival benefit was identified when the response time was within 4 minutes for patients with intermediate or high risk of mortality. Adherence to the 8-minute response time guideline in most patients who access out-of-hospital emergency services is not supported by these results.</a:t>
            </a:r>
            <a:endParaRPr lang="en-US" sz="12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p>
            <a:pPr marL="0" marR="0">
              <a:buNone/>
            </a:pPr>
            <a:r>
              <a:rPr lang="en-US" sz="1100" dirty="0">
                <a:effectLst/>
                <a:latin typeface="Aptos" panose="020B0004020202020204" pitchFamily="34" charset="0"/>
                <a:ea typeface="Times New Roman" panose="02020603050405020304" pitchFamily="18" charset="0"/>
                <a:cs typeface="Calibri" panose="020F0502020204030204" pitchFamily="34" charset="0"/>
              </a:rPr>
              <a:t> </a:t>
            </a:r>
            <a:endParaRPr lang="en-US" sz="11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b="1" dirty="0">
                <a:effectLst/>
                <a:latin typeface="Aptos" panose="020B0004020202020204" pitchFamily="34" charset="0"/>
                <a:ea typeface="Times New Roman" panose="02020603050405020304" pitchFamily="18" charset="0"/>
                <a:cs typeface="Calibri" panose="020F0502020204030204" pitchFamily="34" charset="0"/>
              </a:rPr>
              <a:t>Jarvis J, Johns D, Ratcliff T, et. al. The impact of using time critical intervention-based dispatch thresholds on lowering lights and siren use to EMS 911 incidents.</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dirty="0">
                <a:effectLst/>
                <a:latin typeface="Aptos" panose="020B0004020202020204" pitchFamily="34" charset="0"/>
                <a:ea typeface="Times New Roman" panose="02020603050405020304" pitchFamily="18" charset="0"/>
                <a:cs typeface="Calibri" panose="020F0502020204030204" pitchFamily="34" charset="0"/>
              </a:rPr>
              <a:t>JACEP Open 2024;5:e13232</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u="sng" dirty="0">
                <a:solidFill>
                  <a:srgbClr val="0000FF"/>
                </a:solidFill>
                <a:effectLst/>
                <a:latin typeface="Aptos" panose="020B0004020202020204" pitchFamily="34" charset="0"/>
                <a:ea typeface="Times New Roman" panose="02020603050405020304" pitchFamily="18" charset="0"/>
                <a:cs typeface="Calibri" panose="020F0502020204030204" pitchFamily="34" charset="0"/>
                <a:hlinkClick r:id="rId4"/>
              </a:rPr>
              <a:t>https://doi.org/10.1002/emp2.13232</a:t>
            </a:r>
            <a:r>
              <a:rPr lang="en-US" sz="1200" dirty="0">
                <a:effectLst/>
                <a:latin typeface="Aptos" panose="020B0004020202020204" pitchFamily="34" charset="0"/>
                <a:ea typeface="Times New Roman" panose="02020603050405020304" pitchFamily="18" charset="0"/>
                <a:cs typeface="Calibri" panose="020F0502020204030204" pitchFamily="34" charset="0"/>
              </a:rPr>
              <a:t>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buNone/>
            </a:pPr>
            <a:r>
              <a:rPr lang="en-US" sz="1200" b="1" i="1" u="sng"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200" i="1" dirty="0">
                <a:effectLst/>
                <a:latin typeface="Aptos" panose="020B0004020202020204" pitchFamily="34" charset="0"/>
                <a:ea typeface="Times New Roman" panose="02020603050405020304" pitchFamily="18" charset="0"/>
                <a:cs typeface="Calibri" panose="020F0502020204030204" pitchFamily="34"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Using Time Critical Intervention-based dispatch thresholds, we decreased L&amp;S use and increased accuracy with minimal increased response time. Our results support the use of this methodology to determine EMS response modes.</a:t>
            </a:r>
            <a:endParaRPr lang="en-US" sz="12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p>
            <a:pPr marL="0" marR="0">
              <a:buNone/>
            </a:pPr>
            <a:r>
              <a:rPr lang="en-US" sz="1100" dirty="0">
                <a:effectLst/>
                <a:latin typeface="Aptos" panose="020B0004020202020204" pitchFamily="34" charset="0"/>
                <a:ea typeface="Times New Roman" panose="02020603050405020304" pitchFamily="18" charset="0"/>
                <a:cs typeface="Calibri" panose="020F0502020204030204" pitchFamily="34" charset="0"/>
              </a:rPr>
              <a:t> </a:t>
            </a:r>
            <a:endParaRPr lang="en-US" sz="11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400" b="1" dirty="0">
                <a:effectLst/>
                <a:latin typeface="Aptos" panose="020B0004020202020204" pitchFamily="34" charset="0"/>
                <a:ea typeface="Aptos" panose="020B0004020202020204" pitchFamily="34" charset="0"/>
                <a:cs typeface="Times New Roman" panose="02020603050405020304" pitchFamily="18" charset="0"/>
              </a:rPr>
              <a:t>Jensen, J.T., Møller, T.P., Blomberg, S.N.F. et al.</a:t>
            </a:r>
            <a:r>
              <a:rPr lang="en-US" sz="1400" dirty="0">
                <a:effectLst/>
                <a:latin typeface="Aptos" panose="020B0004020202020204" pitchFamily="34" charset="0"/>
                <a:ea typeface="Aptos" panose="020B0004020202020204" pitchFamily="34" charset="0"/>
                <a:cs typeface="Times New Roman" panose="02020603050405020304" pitchFamily="18" charset="0"/>
              </a:rPr>
              <a:t> </a:t>
            </a:r>
            <a:r>
              <a:rPr lang="en-US" sz="1400" b="1" dirty="0">
                <a:effectLst/>
                <a:latin typeface="Aptos" panose="020B0004020202020204" pitchFamily="34" charset="0"/>
                <a:ea typeface="Aptos" panose="020B0004020202020204" pitchFamily="34" charset="0"/>
                <a:cs typeface="Times New Roman" panose="02020603050405020304" pitchFamily="18" charset="0"/>
              </a:rPr>
              <a:t>Racing against time: Emergency ambulance dispatches and response times, a register-based study in Region Zealand, Denmark</a:t>
            </a:r>
            <a:r>
              <a:rPr lang="en-US" sz="1400" dirty="0">
                <a:effectLst/>
                <a:latin typeface="Aptos" panose="020B0004020202020204" pitchFamily="34" charset="0"/>
                <a:ea typeface="Aptos" panose="020B0004020202020204" pitchFamily="34" charset="0"/>
                <a:cs typeface="Times New Roman" panose="02020603050405020304" pitchFamily="18" charset="0"/>
              </a:rPr>
              <a:t>, </a:t>
            </a:r>
          </a:p>
          <a:p>
            <a:pPr marL="228600" marR="0">
              <a:buNone/>
            </a:pPr>
            <a:r>
              <a:rPr lang="en-US" sz="1400" dirty="0">
                <a:effectLst/>
                <a:latin typeface="Aptos" panose="020B0004020202020204" pitchFamily="34" charset="0"/>
                <a:ea typeface="Aptos" panose="020B0004020202020204" pitchFamily="34" charset="0"/>
                <a:cs typeface="Times New Roman" panose="02020603050405020304" pitchFamily="18" charset="0"/>
              </a:rPr>
              <a:t>2013–2022. </a:t>
            </a:r>
            <a:r>
              <a:rPr lang="en-US" sz="1200" dirty="0">
                <a:effectLst/>
                <a:latin typeface="Aptos" panose="020B0004020202020204" pitchFamily="34" charset="0"/>
                <a:ea typeface="Aptos" panose="020B0004020202020204" pitchFamily="34" charset="0"/>
                <a:cs typeface="Times New Roman" panose="02020603050405020304" pitchFamily="18" charset="0"/>
              </a:rPr>
              <a:t>Scand J Trauma Resusc Emerg Med 32, 108 (2024).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228600" marR="0">
              <a:buNone/>
            </a:pPr>
            <a:r>
              <a:rPr lang="en-US" sz="12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https://doi.org/10.1186/s13049-024-01284-0</a:t>
            </a:r>
            <a:r>
              <a:rPr lang="en-US" sz="14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p>
            <a:pPr marL="457200" marR="0"/>
            <a:r>
              <a:rPr lang="en-US" sz="1200" b="1" i="1" dirty="0">
                <a:effectLst/>
                <a:latin typeface="Aptos" panose="020B0004020202020204" pitchFamily="34" charset="0"/>
                <a:ea typeface="Times New Roman" panose="02020603050405020304" pitchFamily="18" charset="0"/>
                <a:cs typeface="Calibri" panose="020F0502020204030204" pitchFamily="34" charset="0"/>
              </a:rPr>
              <a:t>Conclusions</a:t>
            </a:r>
            <a:r>
              <a:rPr lang="en-US" sz="1200" i="1" dirty="0">
                <a:effectLst/>
                <a:latin typeface="Aptos" panose="020B0004020202020204" pitchFamily="34" charset="0"/>
                <a:ea typeface="Times New Roman" panose="02020603050405020304" pitchFamily="18" charset="0"/>
                <a:cs typeface="Calibri" panose="020F0502020204030204" pitchFamily="34" charset="0"/>
              </a:rPr>
              <a:t>: </a:t>
            </a:r>
            <a:r>
              <a:rPr lang="en-US" sz="1200" i="1" dirty="0">
                <a:effectLst/>
                <a:highlight>
                  <a:srgbClr val="FFFF00"/>
                </a:highlight>
                <a:latin typeface="Aptos" panose="020B0004020202020204" pitchFamily="34" charset="0"/>
                <a:ea typeface="Times New Roman" panose="02020603050405020304" pitchFamily="18" charset="0"/>
                <a:cs typeface="Calibri" panose="020F0502020204030204" pitchFamily="34" charset="0"/>
              </a:rPr>
              <a:t>Even though response times increased during the study period, improving these may not be a solution to improve overall patient outcomes, because the diagnoses where shorter response times are important ultimately represent only a smaller proportion of the patients that are dispatched to an emergency ambulance.</a:t>
            </a:r>
            <a:endParaRPr lang="en-US" sz="1200" dirty="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0175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FC534586D1B347AAFEC02C9E763AE3" ma:contentTypeVersion="14" ma:contentTypeDescription="Create a new document." ma:contentTypeScope="" ma:versionID="b0a38cab70a4669f13807f20987e9b77">
  <xsd:schema xmlns:xsd="http://www.w3.org/2001/XMLSchema" xmlns:xs="http://www.w3.org/2001/XMLSchema" xmlns:p="http://schemas.microsoft.com/office/2006/metadata/properties" xmlns:ns2="c7a0c1b0-6cfd-46fa-a72b-3b33342aa67a" xmlns:ns3="2b03622c-df81-4295-bffa-b76f23cfa4dd" targetNamespace="http://schemas.microsoft.com/office/2006/metadata/properties" ma:root="true" ma:fieldsID="ebf161fdef5544a2f6ade3d8f3da9c05" ns2:_="" ns3:_="">
    <xsd:import namespace="c7a0c1b0-6cfd-46fa-a72b-3b33342aa67a"/>
    <xsd:import namespace="2b03622c-df81-4295-bffa-b76f23cfa4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0c1b0-6cfd-46fa-a72b-3b33342aa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d73b94-0eba-4d43-b2d8-ac573da019e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3622c-df81-4295-bffa-b76f23cfa4d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2fdd60-512c-4846-84f8-bcaad8deb88d}" ma:internalName="TaxCatchAll" ma:showField="CatchAllData" ma:web="2b03622c-df81-4295-bffa-b76f23cfa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b03622c-df81-4295-bffa-b76f23cfa4dd" xsi:nil="true"/>
    <lcf76f155ced4ddcb4097134ff3c332f xmlns="c7a0c1b0-6cfd-46fa-a72b-3b33342aa67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8D9C7B-07ED-48C5-90D7-906AEF3BE2F0}"/>
</file>

<file path=customXml/itemProps2.xml><?xml version="1.0" encoding="utf-8"?>
<ds:datastoreItem xmlns:ds="http://schemas.openxmlformats.org/officeDocument/2006/customXml" ds:itemID="{628618DA-BC67-499F-A2FB-22372A1E90F5}"/>
</file>

<file path=customXml/itemProps3.xml><?xml version="1.0" encoding="utf-8"?>
<ds:datastoreItem xmlns:ds="http://schemas.openxmlformats.org/officeDocument/2006/customXml" ds:itemID="{7265820B-9829-4AEB-84ED-F8CEE9D302FA}"/>
</file>

<file path=docProps/app.xml><?xml version="1.0" encoding="utf-8"?>
<Properties xmlns="http://schemas.openxmlformats.org/officeDocument/2006/extended-properties" xmlns:vt="http://schemas.openxmlformats.org/officeDocument/2006/docPropsVTypes">
  <TotalTime>774</TotalTime>
  <Words>2806</Words>
  <Application>Microsoft Office PowerPoint</Application>
  <PresentationFormat>Widescreen</PresentationFormat>
  <Paragraphs>187</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Aptos</vt:lpstr>
      <vt:lpstr>Arial</vt:lpstr>
      <vt:lpstr>Lato</vt:lpstr>
      <vt:lpstr>Lato Black</vt:lpstr>
      <vt:lpstr>Office Theme</vt:lpstr>
      <vt:lpstr>Reimagined: Is ‘Regression’ the Key to Future Emergency Medical Services Delivery?</vt:lpstr>
      <vt:lpstr>Common misconceptions about EMS response</vt:lpstr>
      <vt:lpstr>Economic Challenge…</vt:lpstr>
      <vt:lpstr>PowerPoint Presentation</vt:lpstr>
      <vt:lpstr>System Design Hallmarks?</vt:lpstr>
      <vt:lpstr>Where did this “Need for Speed” come from…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Impact of the Public Utility Model</vt:lpstr>
      <vt:lpstr>ALL ALS - The Rationale</vt:lpstr>
      <vt:lpstr>The NEXT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Felicia Littky</cp:lastModifiedBy>
  <cp:revision>25</cp:revision>
  <dcterms:created xsi:type="dcterms:W3CDTF">2022-10-21T14:04:38Z</dcterms:created>
  <dcterms:modified xsi:type="dcterms:W3CDTF">2025-03-26T20:00:53Z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0x0101003EFC534586D1B347AAFEC02C9E763AE3</vt:lpwstr>
  </property>
</Properties>
</file>