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2.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rawing3.xml" ContentType="application/vnd.ms-office.drawingml.diagramDrawing+xml"/>
  <Override PartName="/ppt/diagrams/colors2.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5" r:id="rId2"/>
  </p:sldMasterIdLst>
  <p:notesMasterIdLst>
    <p:notesMasterId r:id="rId25"/>
  </p:notesMasterIdLst>
  <p:handoutMasterIdLst>
    <p:handoutMasterId r:id="rId26"/>
  </p:handoutMasterIdLst>
  <p:sldIdLst>
    <p:sldId id="271" r:id="rId3"/>
    <p:sldId id="270" r:id="rId4"/>
    <p:sldId id="362" r:id="rId5"/>
    <p:sldId id="272" r:id="rId6"/>
    <p:sldId id="371" r:id="rId7"/>
    <p:sldId id="375" r:id="rId8"/>
    <p:sldId id="256" r:id="rId9"/>
    <p:sldId id="376" r:id="rId10"/>
    <p:sldId id="387" r:id="rId11"/>
    <p:sldId id="378" r:id="rId12"/>
    <p:sldId id="363" r:id="rId13"/>
    <p:sldId id="327" r:id="rId14"/>
    <p:sldId id="364" r:id="rId15"/>
    <p:sldId id="381" r:id="rId16"/>
    <p:sldId id="266" r:id="rId17"/>
    <p:sldId id="351" r:id="rId18"/>
    <p:sldId id="352" r:id="rId19"/>
    <p:sldId id="354" r:id="rId20"/>
    <p:sldId id="383" r:id="rId21"/>
    <p:sldId id="380" r:id="rId22"/>
    <p:sldId id="355" r:id="rId23"/>
    <p:sldId id="36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47D2"/>
    <a:srgbClr val="5639AF"/>
    <a:srgbClr val="FF9933"/>
    <a:srgbClr val="FF6633"/>
    <a:srgbClr val="556633"/>
    <a:srgbClr val="982068"/>
    <a:srgbClr val="FFFFFF"/>
    <a:srgbClr val="642265"/>
    <a:srgbClr val="663399"/>
    <a:srgbClr val="2842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3"/>
    <p:restoredTop sz="74207" autoAdjust="0"/>
  </p:normalViewPr>
  <p:slideViewPr>
    <p:cSldViewPr snapToGrid="0">
      <p:cViewPr varScale="1">
        <p:scale>
          <a:sx n="74" d="100"/>
          <a:sy n="74" d="100"/>
        </p:scale>
        <p:origin x="2166" y="294"/>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D540F9-CE37-43C0-93BB-D1121FAEB9E8}" type="doc">
      <dgm:prSet loTypeId="urn:microsoft.com/office/officeart/2005/8/layout/cycle8" loCatId="cycle" qsTypeId="urn:microsoft.com/office/officeart/2005/8/quickstyle/simple1" qsCatId="simple" csTypeId="urn:microsoft.com/office/officeart/2005/8/colors/accent4_2" csCatId="accent4" phldr="1"/>
      <dgm:spPr/>
    </dgm:pt>
    <dgm:pt modelId="{5D27B5D5-3D2E-410B-8C9E-778228E3D80A}">
      <dgm:prSet phldrT="[Text]" custT="1"/>
      <dgm:spPr/>
      <dgm:t>
        <a:bodyPr/>
        <a:lstStyle/>
        <a:p>
          <a:r>
            <a:rPr lang="en-US" sz="2400" b="1" dirty="0"/>
            <a:t>Evaluating and refining response strategies continuously</a:t>
          </a:r>
        </a:p>
      </dgm:t>
    </dgm:pt>
    <dgm:pt modelId="{5134661D-FF4B-4F6F-A9DA-90CDC05707FC}" type="parTrans" cxnId="{3CCFB337-B851-41B0-8802-9392F39EDD26}">
      <dgm:prSet/>
      <dgm:spPr/>
      <dgm:t>
        <a:bodyPr/>
        <a:lstStyle/>
        <a:p>
          <a:endParaRPr lang="en-US"/>
        </a:p>
      </dgm:t>
    </dgm:pt>
    <dgm:pt modelId="{35E805A3-A2BA-49F2-BA5E-C57BBC93F5A4}" type="sibTrans" cxnId="{3CCFB337-B851-41B0-8802-9392F39EDD26}">
      <dgm:prSet/>
      <dgm:spPr/>
      <dgm:t>
        <a:bodyPr/>
        <a:lstStyle/>
        <a:p>
          <a:endParaRPr lang="en-US"/>
        </a:p>
      </dgm:t>
    </dgm:pt>
    <dgm:pt modelId="{631A3859-3A01-4248-9932-123F6CE0EAF7}">
      <dgm:prSet phldrT="[Text]" custT="1"/>
      <dgm:spPr/>
      <dgm:t>
        <a:bodyPr/>
        <a:lstStyle/>
        <a:p>
          <a:r>
            <a:rPr lang="en-US" sz="2400" b="1" dirty="0"/>
            <a:t>Identifying ongoing risks even with false alarms </a:t>
          </a:r>
        </a:p>
      </dgm:t>
    </dgm:pt>
    <dgm:pt modelId="{63D9AE9A-FA0E-4E15-8AD1-B59A117D6AFF}" type="parTrans" cxnId="{EA94ABF3-EA8E-4C9F-BF7D-35AFA4AE2B76}">
      <dgm:prSet/>
      <dgm:spPr/>
      <dgm:t>
        <a:bodyPr/>
        <a:lstStyle/>
        <a:p>
          <a:endParaRPr lang="en-US"/>
        </a:p>
      </dgm:t>
    </dgm:pt>
    <dgm:pt modelId="{46C1BBCA-0212-4206-A589-3A2B840D0054}" type="sibTrans" cxnId="{EA94ABF3-EA8E-4C9F-BF7D-35AFA4AE2B76}">
      <dgm:prSet/>
      <dgm:spPr/>
      <dgm:t>
        <a:bodyPr/>
        <a:lstStyle/>
        <a:p>
          <a:endParaRPr lang="en-US"/>
        </a:p>
      </dgm:t>
    </dgm:pt>
    <dgm:pt modelId="{2665F979-275D-4564-B9CB-4783910F4DB1}">
      <dgm:prSet phldrT="[Text]" custT="1"/>
      <dgm:spPr/>
      <dgm:t>
        <a:bodyPr/>
        <a:lstStyle/>
        <a:p>
          <a:r>
            <a:rPr lang="en-US" sz="2400" b="1" dirty="0"/>
            <a:t>Analyzing the frequency and severity of potential threats </a:t>
          </a:r>
        </a:p>
      </dgm:t>
    </dgm:pt>
    <dgm:pt modelId="{A475A0DD-A228-44AF-9F86-5D25FA86A32E}" type="parTrans" cxnId="{680C2E7B-F06D-45B3-9035-D491B6B3CA39}">
      <dgm:prSet/>
      <dgm:spPr/>
      <dgm:t>
        <a:bodyPr/>
        <a:lstStyle/>
        <a:p>
          <a:endParaRPr lang="en-US"/>
        </a:p>
      </dgm:t>
    </dgm:pt>
    <dgm:pt modelId="{13BD9F5C-6185-4FF5-8770-46B235B1058B}" type="sibTrans" cxnId="{680C2E7B-F06D-45B3-9035-D491B6B3CA39}">
      <dgm:prSet/>
      <dgm:spPr/>
      <dgm:t>
        <a:bodyPr/>
        <a:lstStyle/>
        <a:p>
          <a:endParaRPr lang="en-US"/>
        </a:p>
      </dgm:t>
    </dgm:pt>
    <dgm:pt modelId="{0EB9F817-3107-4947-A9AC-F48A0C85FBDA}" type="pres">
      <dgm:prSet presAssocID="{42D540F9-CE37-43C0-93BB-D1121FAEB9E8}" presName="compositeShape" presStyleCnt="0">
        <dgm:presLayoutVars>
          <dgm:chMax val="7"/>
          <dgm:dir/>
          <dgm:resizeHandles val="exact"/>
        </dgm:presLayoutVars>
      </dgm:prSet>
      <dgm:spPr/>
    </dgm:pt>
    <dgm:pt modelId="{BE64C3EB-9914-4C37-A64A-6140305AD67D}" type="pres">
      <dgm:prSet presAssocID="{42D540F9-CE37-43C0-93BB-D1121FAEB9E8}" presName="wedge1" presStyleLbl="node1" presStyleIdx="0" presStyleCnt="3"/>
      <dgm:spPr/>
    </dgm:pt>
    <dgm:pt modelId="{224B21A1-6F64-4BA1-8538-0E5FF0C271F8}" type="pres">
      <dgm:prSet presAssocID="{42D540F9-CE37-43C0-93BB-D1121FAEB9E8}" presName="dummy1a" presStyleCnt="0"/>
      <dgm:spPr/>
    </dgm:pt>
    <dgm:pt modelId="{BE3EB3D7-1F60-4F1D-A79E-2EECA6DB7CBB}" type="pres">
      <dgm:prSet presAssocID="{42D540F9-CE37-43C0-93BB-D1121FAEB9E8}" presName="dummy1b" presStyleCnt="0"/>
      <dgm:spPr/>
    </dgm:pt>
    <dgm:pt modelId="{19C22765-1D89-4563-AA87-6AAEC97B5889}" type="pres">
      <dgm:prSet presAssocID="{42D540F9-CE37-43C0-93BB-D1121FAEB9E8}" presName="wedge1Tx" presStyleLbl="node1" presStyleIdx="0" presStyleCnt="3">
        <dgm:presLayoutVars>
          <dgm:chMax val="0"/>
          <dgm:chPref val="0"/>
          <dgm:bulletEnabled val="1"/>
        </dgm:presLayoutVars>
      </dgm:prSet>
      <dgm:spPr/>
    </dgm:pt>
    <dgm:pt modelId="{26B747EE-AAD5-45D9-B8C0-25D524CBF93A}" type="pres">
      <dgm:prSet presAssocID="{42D540F9-CE37-43C0-93BB-D1121FAEB9E8}" presName="wedge2" presStyleLbl="node1" presStyleIdx="1" presStyleCnt="3"/>
      <dgm:spPr/>
    </dgm:pt>
    <dgm:pt modelId="{F815A237-297D-4235-B97F-0D7FF1EFDEA2}" type="pres">
      <dgm:prSet presAssocID="{42D540F9-CE37-43C0-93BB-D1121FAEB9E8}" presName="dummy2a" presStyleCnt="0"/>
      <dgm:spPr/>
    </dgm:pt>
    <dgm:pt modelId="{5198B647-BACE-4A24-AF1D-3C4C3A11ABEA}" type="pres">
      <dgm:prSet presAssocID="{42D540F9-CE37-43C0-93BB-D1121FAEB9E8}" presName="dummy2b" presStyleCnt="0"/>
      <dgm:spPr/>
    </dgm:pt>
    <dgm:pt modelId="{C1F33764-B520-406F-872B-95B76ACE536A}" type="pres">
      <dgm:prSet presAssocID="{42D540F9-CE37-43C0-93BB-D1121FAEB9E8}" presName="wedge2Tx" presStyleLbl="node1" presStyleIdx="1" presStyleCnt="3">
        <dgm:presLayoutVars>
          <dgm:chMax val="0"/>
          <dgm:chPref val="0"/>
          <dgm:bulletEnabled val="1"/>
        </dgm:presLayoutVars>
      </dgm:prSet>
      <dgm:spPr/>
    </dgm:pt>
    <dgm:pt modelId="{633DB2B4-525B-498B-B7E8-59BFF461A75E}" type="pres">
      <dgm:prSet presAssocID="{42D540F9-CE37-43C0-93BB-D1121FAEB9E8}" presName="wedge3" presStyleLbl="node1" presStyleIdx="2" presStyleCnt="3"/>
      <dgm:spPr/>
    </dgm:pt>
    <dgm:pt modelId="{294CF7D0-09AF-4435-8A82-D00C674B48E0}" type="pres">
      <dgm:prSet presAssocID="{42D540F9-CE37-43C0-93BB-D1121FAEB9E8}" presName="dummy3a" presStyleCnt="0"/>
      <dgm:spPr/>
    </dgm:pt>
    <dgm:pt modelId="{F6BAE714-80EE-4190-BD73-E3E1991F91F0}" type="pres">
      <dgm:prSet presAssocID="{42D540F9-CE37-43C0-93BB-D1121FAEB9E8}" presName="dummy3b" presStyleCnt="0"/>
      <dgm:spPr/>
    </dgm:pt>
    <dgm:pt modelId="{58A34652-1506-4881-B1D7-1FDC8404FFE4}" type="pres">
      <dgm:prSet presAssocID="{42D540F9-CE37-43C0-93BB-D1121FAEB9E8}" presName="wedge3Tx" presStyleLbl="node1" presStyleIdx="2" presStyleCnt="3">
        <dgm:presLayoutVars>
          <dgm:chMax val="0"/>
          <dgm:chPref val="0"/>
          <dgm:bulletEnabled val="1"/>
        </dgm:presLayoutVars>
      </dgm:prSet>
      <dgm:spPr/>
    </dgm:pt>
    <dgm:pt modelId="{902DA2AC-8829-46D3-8410-F251AD78C310}" type="pres">
      <dgm:prSet presAssocID="{35E805A3-A2BA-49F2-BA5E-C57BBC93F5A4}" presName="arrowWedge1" presStyleLbl="fgSibTrans2D1" presStyleIdx="0" presStyleCnt="3"/>
      <dgm:spPr/>
    </dgm:pt>
    <dgm:pt modelId="{1AB699AB-2B7F-4D6B-B2E3-C9FF63F1B8AE}" type="pres">
      <dgm:prSet presAssocID="{46C1BBCA-0212-4206-A589-3A2B840D0054}" presName="arrowWedge2" presStyleLbl="fgSibTrans2D1" presStyleIdx="1" presStyleCnt="3"/>
      <dgm:spPr/>
    </dgm:pt>
    <dgm:pt modelId="{526013B1-FBAB-4637-8BFE-8558108070F0}" type="pres">
      <dgm:prSet presAssocID="{13BD9F5C-6185-4FF5-8770-46B235B1058B}" presName="arrowWedge3" presStyleLbl="fgSibTrans2D1" presStyleIdx="2" presStyleCnt="3"/>
      <dgm:spPr/>
    </dgm:pt>
  </dgm:ptLst>
  <dgm:cxnLst>
    <dgm:cxn modelId="{3CCFB337-B851-41B0-8802-9392F39EDD26}" srcId="{42D540F9-CE37-43C0-93BB-D1121FAEB9E8}" destId="{5D27B5D5-3D2E-410B-8C9E-778228E3D80A}" srcOrd="0" destOrd="0" parTransId="{5134661D-FF4B-4F6F-A9DA-90CDC05707FC}" sibTransId="{35E805A3-A2BA-49F2-BA5E-C57BBC93F5A4}"/>
    <dgm:cxn modelId="{4AE94C6D-AA2B-439C-B0B9-01570636AD92}" type="presOf" srcId="{2665F979-275D-4564-B9CB-4783910F4DB1}" destId="{58A34652-1506-4881-B1D7-1FDC8404FFE4}" srcOrd="1" destOrd="0" presId="urn:microsoft.com/office/officeart/2005/8/layout/cycle8"/>
    <dgm:cxn modelId="{E2EACC59-B11E-48A7-8AEE-134FC6F28CCA}" type="presOf" srcId="{631A3859-3A01-4248-9932-123F6CE0EAF7}" destId="{C1F33764-B520-406F-872B-95B76ACE536A}" srcOrd="1" destOrd="0" presId="urn:microsoft.com/office/officeart/2005/8/layout/cycle8"/>
    <dgm:cxn modelId="{680C2E7B-F06D-45B3-9035-D491B6B3CA39}" srcId="{42D540F9-CE37-43C0-93BB-D1121FAEB9E8}" destId="{2665F979-275D-4564-B9CB-4783910F4DB1}" srcOrd="2" destOrd="0" parTransId="{A475A0DD-A228-44AF-9F86-5D25FA86A32E}" sibTransId="{13BD9F5C-6185-4FF5-8770-46B235B1058B}"/>
    <dgm:cxn modelId="{8BAF0CA2-C02A-4499-BFBE-02BA55C65936}" type="presOf" srcId="{2665F979-275D-4564-B9CB-4783910F4DB1}" destId="{633DB2B4-525B-498B-B7E8-59BFF461A75E}" srcOrd="0" destOrd="0" presId="urn:microsoft.com/office/officeart/2005/8/layout/cycle8"/>
    <dgm:cxn modelId="{65FD33C7-8DAE-445E-B96B-8B47669F6806}" type="presOf" srcId="{5D27B5D5-3D2E-410B-8C9E-778228E3D80A}" destId="{BE64C3EB-9914-4C37-A64A-6140305AD67D}" srcOrd="0" destOrd="0" presId="urn:microsoft.com/office/officeart/2005/8/layout/cycle8"/>
    <dgm:cxn modelId="{4B1B01D9-E1E1-4948-93E1-9CFCE74ED73A}" type="presOf" srcId="{631A3859-3A01-4248-9932-123F6CE0EAF7}" destId="{26B747EE-AAD5-45D9-B8C0-25D524CBF93A}" srcOrd="0" destOrd="0" presId="urn:microsoft.com/office/officeart/2005/8/layout/cycle8"/>
    <dgm:cxn modelId="{230A1EDC-3919-48CD-B5A2-8AB320376D75}" type="presOf" srcId="{42D540F9-CE37-43C0-93BB-D1121FAEB9E8}" destId="{0EB9F817-3107-4947-A9AC-F48A0C85FBDA}" srcOrd="0" destOrd="0" presId="urn:microsoft.com/office/officeart/2005/8/layout/cycle8"/>
    <dgm:cxn modelId="{EA94ABF3-EA8E-4C9F-BF7D-35AFA4AE2B76}" srcId="{42D540F9-CE37-43C0-93BB-D1121FAEB9E8}" destId="{631A3859-3A01-4248-9932-123F6CE0EAF7}" srcOrd="1" destOrd="0" parTransId="{63D9AE9A-FA0E-4E15-8AD1-B59A117D6AFF}" sibTransId="{46C1BBCA-0212-4206-A589-3A2B840D0054}"/>
    <dgm:cxn modelId="{90A532FF-170F-4930-8221-F66989DDB3B5}" type="presOf" srcId="{5D27B5D5-3D2E-410B-8C9E-778228E3D80A}" destId="{19C22765-1D89-4563-AA87-6AAEC97B5889}" srcOrd="1" destOrd="0" presId="urn:microsoft.com/office/officeart/2005/8/layout/cycle8"/>
    <dgm:cxn modelId="{BB193A9D-EF75-43B1-8802-B7A9FB6E632D}" type="presParOf" srcId="{0EB9F817-3107-4947-A9AC-F48A0C85FBDA}" destId="{BE64C3EB-9914-4C37-A64A-6140305AD67D}" srcOrd="0" destOrd="0" presId="urn:microsoft.com/office/officeart/2005/8/layout/cycle8"/>
    <dgm:cxn modelId="{EFDE4CA2-98D8-460D-841F-960456B77DE4}" type="presParOf" srcId="{0EB9F817-3107-4947-A9AC-F48A0C85FBDA}" destId="{224B21A1-6F64-4BA1-8538-0E5FF0C271F8}" srcOrd="1" destOrd="0" presId="urn:microsoft.com/office/officeart/2005/8/layout/cycle8"/>
    <dgm:cxn modelId="{B1B897B1-AAA6-4D6D-956D-4FCDB3928CA6}" type="presParOf" srcId="{0EB9F817-3107-4947-A9AC-F48A0C85FBDA}" destId="{BE3EB3D7-1F60-4F1D-A79E-2EECA6DB7CBB}" srcOrd="2" destOrd="0" presId="urn:microsoft.com/office/officeart/2005/8/layout/cycle8"/>
    <dgm:cxn modelId="{095F9310-25DA-4C8A-B98C-5760D23CD725}" type="presParOf" srcId="{0EB9F817-3107-4947-A9AC-F48A0C85FBDA}" destId="{19C22765-1D89-4563-AA87-6AAEC97B5889}" srcOrd="3" destOrd="0" presId="urn:microsoft.com/office/officeart/2005/8/layout/cycle8"/>
    <dgm:cxn modelId="{5FD33706-265C-48A2-AEF6-F329E67F4568}" type="presParOf" srcId="{0EB9F817-3107-4947-A9AC-F48A0C85FBDA}" destId="{26B747EE-AAD5-45D9-B8C0-25D524CBF93A}" srcOrd="4" destOrd="0" presId="urn:microsoft.com/office/officeart/2005/8/layout/cycle8"/>
    <dgm:cxn modelId="{DEB02531-84BC-43C6-BAFD-53C41A9634B4}" type="presParOf" srcId="{0EB9F817-3107-4947-A9AC-F48A0C85FBDA}" destId="{F815A237-297D-4235-B97F-0D7FF1EFDEA2}" srcOrd="5" destOrd="0" presId="urn:microsoft.com/office/officeart/2005/8/layout/cycle8"/>
    <dgm:cxn modelId="{FCE779F7-4EE9-42C5-9C81-9CAD3A0A91EC}" type="presParOf" srcId="{0EB9F817-3107-4947-A9AC-F48A0C85FBDA}" destId="{5198B647-BACE-4A24-AF1D-3C4C3A11ABEA}" srcOrd="6" destOrd="0" presId="urn:microsoft.com/office/officeart/2005/8/layout/cycle8"/>
    <dgm:cxn modelId="{9313EE12-7F5B-48D2-9594-535ECDFCB1DF}" type="presParOf" srcId="{0EB9F817-3107-4947-A9AC-F48A0C85FBDA}" destId="{C1F33764-B520-406F-872B-95B76ACE536A}" srcOrd="7" destOrd="0" presId="urn:microsoft.com/office/officeart/2005/8/layout/cycle8"/>
    <dgm:cxn modelId="{1001E2B7-4537-4AEA-9815-1EB0B12D0D7C}" type="presParOf" srcId="{0EB9F817-3107-4947-A9AC-F48A0C85FBDA}" destId="{633DB2B4-525B-498B-B7E8-59BFF461A75E}" srcOrd="8" destOrd="0" presId="urn:microsoft.com/office/officeart/2005/8/layout/cycle8"/>
    <dgm:cxn modelId="{390545FB-CFA5-4B4F-A5BD-29F73300EBA8}" type="presParOf" srcId="{0EB9F817-3107-4947-A9AC-F48A0C85FBDA}" destId="{294CF7D0-09AF-4435-8A82-D00C674B48E0}" srcOrd="9" destOrd="0" presId="urn:microsoft.com/office/officeart/2005/8/layout/cycle8"/>
    <dgm:cxn modelId="{4CA7655E-B37C-4BC3-AEF4-C4B8953A87B9}" type="presParOf" srcId="{0EB9F817-3107-4947-A9AC-F48A0C85FBDA}" destId="{F6BAE714-80EE-4190-BD73-E3E1991F91F0}" srcOrd="10" destOrd="0" presId="urn:microsoft.com/office/officeart/2005/8/layout/cycle8"/>
    <dgm:cxn modelId="{FE29E9CF-6C52-4657-A3D3-1D67C9A59476}" type="presParOf" srcId="{0EB9F817-3107-4947-A9AC-F48A0C85FBDA}" destId="{58A34652-1506-4881-B1D7-1FDC8404FFE4}" srcOrd="11" destOrd="0" presId="urn:microsoft.com/office/officeart/2005/8/layout/cycle8"/>
    <dgm:cxn modelId="{C952ED75-062B-4B3D-BD7C-01B74220EC2B}" type="presParOf" srcId="{0EB9F817-3107-4947-A9AC-F48A0C85FBDA}" destId="{902DA2AC-8829-46D3-8410-F251AD78C310}" srcOrd="12" destOrd="0" presId="urn:microsoft.com/office/officeart/2005/8/layout/cycle8"/>
    <dgm:cxn modelId="{60163D60-9FD9-474A-B01B-6A18E9331D6B}" type="presParOf" srcId="{0EB9F817-3107-4947-A9AC-F48A0C85FBDA}" destId="{1AB699AB-2B7F-4D6B-B2E3-C9FF63F1B8AE}" srcOrd="13" destOrd="0" presId="urn:microsoft.com/office/officeart/2005/8/layout/cycle8"/>
    <dgm:cxn modelId="{294F9E82-3201-44DC-91D4-1F6769274F84}" type="presParOf" srcId="{0EB9F817-3107-4947-A9AC-F48A0C85FBDA}" destId="{526013B1-FBAB-4637-8BFE-8558108070F0}"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D540F9-CE37-43C0-93BB-D1121FAEB9E8}" type="doc">
      <dgm:prSet loTypeId="urn:microsoft.com/office/officeart/2005/8/layout/cycle8" loCatId="cycle" qsTypeId="urn:microsoft.com/office/officeart/2005/8/quickstyle/simple1" qsCatId="simple" csTypeId="urn:microsoft.com/office/officeart/2005/8/colors/accent6_2" csCatId="accent6" phldr="1"/>
      <dgm:spPr/>
    </dgm:pt>
    <dgm:pt modelId="{5D27B5D5-3D2E-410B-8C9E-778228E3D80A}">
      <dgm:prSet phldrT="[Text]" custT="1"/>
      <dgm:spPr/>
      <dgm:t>
        <a:bodyPr/>
        <a:lstStyle/>
        <a:p>
          <a:r>
            <a:rPr lang="en-US" sz="2000" b="1" dirty="0"/>
            <a:t>Establish a verification system for threats</a:t>
          </a:r>
        </a:p>
      </dgm:t>
    </dgm:pt>
    <dgm:pt modelId="{5134661D-FF4B-4F6F-A9DA-90CDC05707FC}" type="parTrans" cxnId="{3CCFB337-B851-41B0-8802-9392F39EDD26}">
      <dgm:prSet/>
      <dgm:spPr/>
      <dgm:t>
        <a:bodyPr/>
        <a:lstStyle/>
        <a:p>
          <a:endParaRPr lang="en-US"/>
        </a:p>
      </dgm:t>
    </dgm:pt>
    <dgm:pt modelId="{35E805A3-A2BA-49F2-BA5E-C57BBC93F5A4}" type="sibTrans" cxnId="{3CCFB337-B851-41B0-8802-9392F39EDD26}">
      <dgm:prSet/>
      <dgm:spPr/>
      <dgm:t>
        <a:bodyPr/>
        <a:lstStyle/>
        <a:p>
          <a:endParaRPr lang="en-US"/>
        </a:p>
      </dgm:t>
    </dgm:pt>
    <dgm:pt modelId="{3F430CBD-3F41-4D5B-8494-1E8A15186738}">
      <dgm:prSet phldrT="[Text]" custT="1"/>
      <dgm:spPr/>
      <dgm:t>
        <a:bodyPr/>
        <a:lstStyle/>
        <a:p>
          <a:r>
            <a:rPr lang="en-US" sz="2000" b="1" dirty="0"/>
            <a:t>Maintain consistent communication</a:t>
          </a:r>
        </a:p>
      </dgm:t>
    </dgm:pt>
    <dgm:pt modelId="{A943E5F9-7904-4D45-A90A-3D8A6D25558A}" type="parTrans" cxnId="{6D2B8731-AC8F-47DC-A1D7-5B6F8A11FB48}">
      <dgm:prSet/>
      <dgm:spPr/>
      <dgm:t>
        <a:bodyPr/>
        <a:lstStyle/>
        <a:p>
          <a:endParaRPr lang="en-US"/>
        </a:p>
      </dgm:t>
    </dgm:pt>
    <dgm:pt modelId="{37EC5427-31CF-47FC-A61F-98182C282EEA}" type="sibTrans" cxnId="{6D2B8731-AC8F-47DC-A1D7-5B6F8A11FB48}">
      <dgm:prSet/>
      <dgm:spPr/>
      <dgm:t>
        <a:bodyPr/>
        <a:lstStyle/>
        <a:p>
          <a:endParaRPr lang="en-US"/>
        </a:p>
      </dgm:t>
    </dgm:pt>
    <dgm:pt modelId="{0D34901A-EE15-425B-9D42-2F946EBA0460}">
      <dgm:prSet phldrT="[Text]" custT="1"/>
      <dgm:spPr/>
      <dgm:t>
        <a:bodyPr/>
        <a:lstStyle/>
        <a:p>
          <a:r>
            <a:rPr lang="en-US" sz="2000" b="1" dirty="0"/>
            <a:t>Conduct regular training and drills</a:t>
          </a:r>
        </a:p>
      </dgm:t>
    </dgm:pt>
    <dgm:pt modelId="{ACD9EC69-DAC8-4E5D-B66B-DE65A7F6C0E4}" type="parTrans" cxnId="{E34671F5-1154-4E12-A632-13F30F5C2227}">
      <dgm:prSet/>
      <dgm:spPr/>
      <dgm:t>
        <a:bodyPr/>
        <a:lstStyle/>
        <a:p>
          <a:endParaRPr lang="en-US"/>
        </a:p>
      </dgm:t>
    </dgm:pt>
    <dgm:pt modelId="{94332167-F38A-49BA-9BDE-86F27E8C9F01}" type="sibTrans" cxnId="{E34671F5-1154-4E12-A632-13F30F5C2227}">
      <dgm:prSet/>
      <dgm:spPr/>
      <dgm:t>
        <a:bodyPr/>
        <a:lstStyle/>
        <a:p>
          <a:endParaRPr lang="en-US"/>
        </a:p>
      </dgm:t>
    </dgm:pt>
    <dgm:pt modelId="{D456EEDF-4809-48ED-A1EF-34843C877408}">
      <dgm:prSet phldrT="[Text]" custT="1"/>
      <dgm:spPr/>
      <dgm:t>
        <a:bodyPr/>
        <a:lstStyle/>
        <a:p>
          <a:r>
            <a:rPr lang="en-US" sz="2000" b="1" dirty="0"/>
            <a:t>Build trust and avoid alarm fatigue</a:t>
          </a:r>
        </a:p>
      </dgm:t>
    </dgm:pt>
    <dgm:pt modelId="{F7275AAD-DF89-42A1-B8A0-D405D7C83CD2}" type="parTrans" cxnId="{3936DB93-CF6C-4B33-933B-49300469C399}">
      <dgm:prSet/>
      <dgm:spPr/>
      <dgm:t>
        <a:bodyPr/>
        <a:lstStyle/>
        <a:p>
          <a:endParaRPr lang="en-US"/>
        </a:p>
      </dgm:t>
    </dgm:pt>
    <dgm:pt modelId="{7B92333B-2218-4BD7-9ED3-534E456E2B73}" type="sibTrans" cxnId="{3936DB93-CF6C-4B33-933B-49300469C399}">
      <dgm:prSet/>
      <dgm:spPr/>
      <dgm:t>
        <a:bodyPr/>
        <a:lstStyle/>
        <a:p>
          <a:endParaRPr lang="en-US"/>
        </a:p>
      </dgm:t>
    </dgm:pt>
    <dgm:pt modelId="{0EB9F817-3107-4947-A9AC-F48A0C85FBDA}" type="pres">
      <dgm:prSet presAssocID="{42D540F9-CE37-43C0-93BB-D1121FAEB9E8}" presName="compositeShape" presStyleCnt="0">
        <dgm:presLayoutVars>
          <dgm:chMax val="7"/>
          <dgm:dir/>
          <dgm:resizeHandles val="exact"/>
        </dgm:presLayoutVars>
      </dgm:prSet>
      <dgm:spPr/>
    </dgm:pt>
    <dgm:pt modelId="{BE64C3EB-9914-4C37-A64A-6140305AD67D}" type="pres">
      <dgm:prSet presAssocID="{42D540F9-CE37-43C0-93BB-D1121FAEB9E8}" presName="wedge1" presStyleLbl="node1" presStyleIdx="0" presStyleCnt="4"/>
      <dgm:spPr/>
    </dgm:pt>
    <dgm:pt modelId="{224B21A1-6F64-4BA1-8538-0E5FF0C271F8}" type="pres">
      <dgm:prSet presAssocID="{42D540F9-CE37-43C0-93BB-D1121FAEB9E8}" presName="dummy1a" presStyleCnt="0"/>
      <dgm:spPr/>
    </dgm:pt>
    <dgm:pt modelId="{BE3EB3D7-1F60-4F1D-A79E-2EECA6DB7CBB}" type="pres">
      <dgm:prSet presAssocID="{42D540F9-CE37-43C0-93BB-D1121FAEB9E8}" presName="dummy1b" presStyleCnt="0"/>
      <dgm:spPr/>
    </dgm:pt>
    <dgm:pt modelId="{19C22765-1D89-4563-AA87-6AAEC97B5889}" type="pres">
      <dgm:prSet presAssocID="{42D540F9-CE37-43C0-93BB-D1121FAEB9E8}" presName="wedge1Tx" presStyleLbl="node1" presStyleIdx="0" presStyleCnt="4">
        <dgm:presLayoutVars>
          <dgm:chMax val="0"/>
          <dgm:chPref val="0"/>
          <dgm:bulletEnabled val="1"/>
        </dgm:presLayoutVars>
      </dgm:prSet>
      <dgm:spPr/>
    </dgm:pt>
    <dgm:pt modelId="{DD6EB604-9BF6-4FC5-A0CD-38B09E12D7A0}" type="pres">
      <dgm:prSet presAssocID="{42D540F9-CE37-43C0-93BB-D1121FAEB9E8}" presName="wedge2" presStyleLbl="node1" presStyleIdx="1" presStyleCnt="4"/>
      <dgm:spPr/>
    </dgm:pt>
    <dgm:pt modelId="{C820FBCB-CD12-4614-9910-AFCDBDFC6ECC}" type="pres">
      <dgm:prSet presAssocID="{42D540F9-CE37-43C0-93BB-D1121FAEB9E8}" presName="dummy2a" presStyleCnt="0"/>
      <dgm:spPr/>
    </dgm:pt>
    <dgm:pt modelId="{F5F26877-DBCC-4407-A25A-5168A729C1ED}" type="pres">
      <dgm:prSet presAssocID="{42D540F9-CE37-43C0-93BB-D1121FAEB9E8}" presName="dummy2b" presStyleCnt="0"/>
      <dgm:spPr/>
    </dgm:pt>
    <dgm:pt modelId="{3582364A-712C-49FB-9E59-D94BD4A6259D}" type="pres">
      <dgm:prSet presAssocID="{42D540F9-CE37-43C0-93BB-D1121FAEB9E8}" presName="wedge2Tx" presStyleLbl="node1" presStyleIdx="1" presStyleCnt="4">
        <dgm:presLayoutVars>
          <dgm:chMax val="0"/>
          <dgm:chPref val="0"/>
          <dgm:bulletEnabled val="1"/>
        </dgm:presLayoutVars>
      </dgm:prSet>
      <dgm:spPr/>
    </dgm:pt>
    <dgm:pt modelId="{8449A626-5E1A-4A46-82D3-F0E7EBD7019F}" type="pres">
      <dgm:prSet presAssocID="{42D540F9-CE37-43C0-93BB-D1121FAEB9E8}" presName="wedge3" presStyleLbl="node1" presStyleIdx="2" presStyleCnt="4"/>
      <dgm:spPr/>
    </dgm:pt>
    <dgm:pt modelId="{DB392C87-90E4-4B24-8BA6-D5A3293A6E9E}" type="pres">
      <dgm:prSet presAssocID="{42D540F9-CE37-43C0-93BB-D1121FAEB9E8}" presName="dummy3a" presStyleCnt="0"/>
      <dgm:spPr/>
    </dgm:pt>
    <dgm:pt modelId="{F85BE16A-F60E-4E3B-AF9A-0597B82D24A8}" type="pres">
      <dgm:prSet presAssocID="{42D540F9-CE37-43C0-93BB-D1121FAEB9E8}" presName="dummy3b" presStyleCnt="0"/>
      <dgm:spPr/>
    </dgm:pt>
    <dgm:pt modelId="{9C8DEE91-2ADA-4402-B902-90E35A35EE05}" type="pres">
      <dgm:prSet presAssocID="{42D540F9-CE37-43C0-93BB-D1121FAEB9E8}" presName="wedge3Tx" presStyleLbl="node1" presStyleIdx="2" presStyleCnt="4">
        <dgm:presLayoutVars>
          <dgm:chMax val="0"/>
          <dgm:chPref val="0"/>
          <dgm:bulletEnabled val="1"/>
        </dgm:presLayoutVars>
      </dgm:prSet>
      <dgm:spPr/>
    </dgm:pt>
    <dgm:pt modelId="{8CE95C7F-856D-4833-A4FF-F2B118CF189D}" type="pres">
      <dgm:prSet presAssocID="{42D540F9-CE37-43C0-93BB-D1121FAEB9E8}" presName="wedge4" presStyleLbl="node1" presStyleIdx="3" presStyleCnt="4"/>
      <dgm:spPr/>
    </dgm:pt>
    <dgm:pt modelId="{B78F1FFD-4644-43B7-9410-30018DF82205}" type="pres">
      <dgm:prSet presAssocID="{42D540F9-CE37-43C0-93BB-D1121FAEB9E8}" presName="dummy4a" presStyleCnt="0"/>
      <dgm:spPr/>
    </dgm:pt>
    <dgm:pt modelId="{BC881A64-C214-44EF-84AF-8B596422A546}" type="pres">
      <dgm:prSet presAssocID="{42D540F9-CE37-43C0-93BB-D1121FAEB9E8}" presName="dummy4b" presStyleCnt="0"/>
      <dgm:spPr/>
    </dgm:pt>
    <dgm:pt modelId="{222DA36A-019E-4436-BF54-C46AD074258B}" type="pres">
      <dgm:prSet presAssocID="{42D540F9-CE37-43C0-93BB-D1121FAEB9E8}" presName="wedge4Tx" presStyleLbl="node1" presStyleIdx="3" presStyleCnt="4">
        <dgm:presLayoutVars>
          <dgm:chMax val="0"/>
          <dgm:chPref val="0"/>
          <dgm:bulletEnabled val="1"/>
        </dgm:presLayoutVars>
      </dgm:prSet>
      <dgm:spPr/>
    </dgm:pt>
    <dgm:pt modelId="{D23AFDB7-510C-40DF-9C47-452528268221}" type="pres">
      <dgm:prSet presAssocID="{35E805A3-A2BA-49F2-BA5E-C57BBC93F5A4}" presName="arrowWedge1" presStyleLbl="fgSibTrans2D1" presStyleIdx="0" presStyleCnt="4"/>
      <dgm:spPr/>
    </dgm:pt>
    <dgm:pt modelId="{D54CB864-0CB4-412B-94E5-C1BBFF87AF69}" type="pres">
      <dgm:prSet presAssocID="{37EC5427-31CF-47FC-A61F-98182C282EEA}" presName="arrowWedge2" presStyleLbl="fgSibTrans2D1" presStyleIdx="1" presStyleCnt="4"/>
      <dgm:spPr/>
    </dgm:pt>
    <dgm:pt modelId="{B5925545-86BF-4C13-B918-F980404F0B09}" type="pres">
      <dgm:prSet presAssocID="{94332167-F38A-49BA-9BDE-86F27E8C9F01}" presName="arrowWedge3" presStyleLbl="fgSibTrans2D1" presStyleIdx="2" presStyleCnt="4"/>
      <dgm:spPr/>
    </dgm:pt>
    <dgm:pt modelId="{CB7AA3F1-6D74-4F89-A31B-1B03E6964D1C}" type="pres">
      <dgm:prSet presAssocID="{7B92333B-2218-4BD7-9ED3-534E456E2B73}" presName="arrowWedge4" presStyleLbl="fgSibTrans2D1" presStyleIdx="3" presStyleCnt="4"/>
      <dgm:spPr/>
    </dgm:pt>
  </dgm:ptLst>
  <dgm:cxnLst>
    <dgm:cxn modelId="{33638A0C-F60B-4165-9408-A809EC1B324F}" type="presOf" srcId="{D456EEDF-4809-48ED-A1EF-34843C877408}" destId="{8CE95C7F-856D-4833-A4FF-F2B118CF189D}" srcOrd="0" destOrd="0" presId="urn:microsoft.com/office/officeart/2005/8/layout/cycle8"/>
    <dgm:cxn modelId="{6D2B8731-AC8F-47DC-A1D7-5B6F8A11FB48}" srcId="{42D540F9-CE37-43C0-93BB-D1121FAEB9E8}" destId="{3F430CBD-3F41-4D5B-8494-1E8A15186738}" srcOrd="1" destOrd="0" parTransId="{A943E5F9-7904-4D45-A90A-3D8A6D25558A}" sibTransId="{37EC5427-31CF-47FC-A61F-98182C282EEA}"/>
    <dgm:cxn modelId="{3CCFB337-B851-41B0-8802-9392F39EDD26}" srcId="{42D540F9-CE37-43C0-93BB-D1121FAEB9E8}" destId="{5D27B5D5-3D2E-410B-8C9E-778228E3D80A}" srcOrd="0" destOrd="0" parTransId="{5134661D-FF4B-4F6F-A9DA-90CDC05707FC}" sibTransId="{35E805A3-A2BA-49F2-BA5E-C57BBC93F5A4}"/>
    <dgm:cxn modelId="{D7FC9951-D766-4CF6-B590-4E5C4B3789E0}" type="presOf" srcId="{D456EEDF-4809-48ED-A1EF-34843C877408}" destId="{222DA36A-019E-4436-BF54-C46AD074258B}" srcOrd="1" destOrd="0" presId="urn:microsoft.com/office/officeart/2005/8/layout/cycle8"/>
    <dgm:cxn modelId="{83EC5D58-F08C-4749-AE95-047612A61242}" type="presOf" srcId="{3F430CBD-3F41-4D5B-8494-1E8A15186738}" destId="{3582364A-712C-49FB-9E59-D94BD4A6259D}" srcOrd="1" destOrd="0" presId="urn:microsoft.com/office/officeart/2005/8/layout/cycle8"/>
    <dgm:cxn modelId="{3936DB93-CF6C-4B33-933B-49300469C399}" srcId="{42D540F9-CE37-43C0-93BB-D1121FAEB9E8}" destId="{D456EEDF-4809-48ED-A1EF-34843C877408}" srcOrd="3" destOrd="0" parTransId="{F7275AAD-DF89-42A1-B8A0-D405D7C83CD2}" sibTransId="{7B92333B-2218-4BD7-9ED3-534E456E2B73}"/>
    <dgm:cxn modelId="{FFEAC0B6-D061-444C-AB57-E6264A6589E5}" type="presOf" srcId="{3F430CBD-3F41-4D5B-8494-1E8A15186738}" destId="{DD6EB604-9BF6-4FC5-A0CD-38B09E12D7A0}" srcOrd="0" destOrd="0" presId="urn:microsoft.com/office/officeart/2005/8/layout/cycle8"/>
    <dgm:cxn modelId="{65FD33C7-8DAE-445E-B96B-8B47669F6806}" type="presOf" srcId="{5D27B5D5-3D2E-410B-8C9E-778228E3D80A}" destId="{BE64C3EB-9914-4C37-A64A-6140305AD67D}" srcOrd="0" destOrd="0" presId="urn:microsoft.com/office/officeart/2005/8/layout/cycle8"/>
    <dgm:cxn modelId="{230A1EDC-3919-48CD-B5A2-8AB320376D75}" type="presOf" srcId="{42D540F9-CE37-43C0-93BB-D1121FAEB9E8}" destId="{0EB9F817-3107-4947-A9AC-F48A0C85FBDA}" srcOrd="0" destOrd="0" presId="urn:microsoft.com/office/officeart/2005/8/layout/cycle8"/>
    <dgm:cxn modelId="{8481B4DC-0937-4A1F-9B30-6E80E918CE82}" type="presOf" srcId="{0D34901A-EE15-425B-9D42-2F946EBA0460}" destId="{8449A626-5E1A-4A46-82D3-F0E7EBD7019F}" srcOrd="0" destOrd="0" presId="urn:microsoft.com/office/officeart/2005/8/layout/cycle8"/>
    <dgm:cxn modelId="{A6E928E2-D946-4327-B218-1220A6CA54D6}" type="presOf" srcId="{0D34901A-EE15-425B-9D42-2F946EBA0460}" destId="{9C8DEE91-2ADA-4402-B902-90E35A35EE05}" srcOrd="1" destOrd="0" presId="urn:microsoft.com/office/officeart/2005/8/layout/cycle8"/>
    <dgm:cxn modelId="{E34671F5-1154-4E12-A632-13F30F5C2227}" srcId="{42D540F9-CE37-43C0-93BB-D1121FAEB9E8}" destId="{0D34901A-EE15-425B-9D42-2F946EBA0460}" srcOrd="2" destOrd="0" parTransId="{ACD9EC69-DAC8-4E5D-B66B-DE65A7F6C0E4}" sibTransId="{94332167-F38A-49BA-9BDE-86F27E8C9F01}"/>
    <dgm:cxn modelId="{90A532FF-170F-4930-8221-F66989DDB3B5}" type="presOf" srcId="{5D27B5D5-3D2E-410B-8C9E-778228E3D80A}" destId="{19C22765-1D89-4563-AA87-6AAEC97B5889}" srcOrd="1" destOrd="0" presId="urn:microsoft.com/office/officeart/2005/8/layout/cycle8"/>
    <dgm:cxn modelId="{BB193A9D-EF75-43B1-8802-B7A9FB6E632D}" type="presParOf" srcId="{0EB9F817-3107-4947-A9AC-F48A0C85FBDA}" destId="{BE64C3EB-9914-4C37-A64A-6140305AD67D}" srcOrd="0" destOrd="0" presId="urn:microsoft.com/office/officeart/2005/8/layout/cycle8"/>
    <dgm:cxn modelId="{EFDE4CA2-98D8-460D-841F-960456B77DE4}" type="presParOf" srcId="{0EB9F817-3107-4947-A9AC-F48A0C85FBDA}" destId="{224B21A1-6F64-4BA1-8538-0E5FF0C271F8}" srcOrd="1" destOrd="0" presId="urn:microsoft.com/office/officeart/2005/8/layout/cycle8"/>
    <dgm:cxn modelId="{B1B897B1-AAA6-4D6D-956D-4FCDB3928CA6}" type="presParOf" srcId="{0EB9F817-3107-4947-A9AC-F48A0C85FBDA}" destId="{BE3EB3D7-1F60-4F1D-A79E-2EECA6DB7CBB}" srcOrd="2" destOrd="0" presId="urn:microsoft.com/office/officeart/2005/8/layout/cycle8"/>
    <dgm:cxn modelId="{095F9310-25DA-4C8A-B98C-5760D23CD725}" type="presParOf" srcId="{0EB9F817-3107-4947-A9AC-F48A0C85FBDA}" destId="{19C22765-1D89-4563-AA87-6AAEC97B5889}" srcOrd="3" destOrd="0" presId="urn:microsoft.com/office/officeart/2005/8/layout/cycle8"/>
    <dgm:cxn modelId="{3F078C4C-FC67-4C7A-9BB2-3545884ADAC4}" type="presParOf" srcId="{0EB9F817-3107-4947-A9AC-F48A0C85FBDA}" destId="{DD6EB604-9BF6-4FC5-A0CD-38B09E12D7A0}" srcOrd="4" destOrd="0" presId="urn:microsoft.com/office/officeart/2005/8/layout/cycle8"/>
    <dgm:cxn modelId="{38DB6D57-5AF1-4147-A645-003A818C2DE0}" type="presParOf" srcId="{0EB9F817-3107-4947-A9AC-F48A0C85FBDA}" destId="{C820FBCB-CD12-4614-9910-AFCDBDFC6ECC}" srcOrd="5" destOrd="0" presId="urn:microsoft.com/office/officeart/2005/8/layout/cycle8"/>
    <dgm:cxn modelId="{740C4A33-C8DD-43C9-A052-3EE02AB85522}" type="presParOf" srcId="{0EB9F817-3107-4947-A9AC-F48A0C85FBDA}" destId="{F5F26877-DBCC-4407-A25A-5168A729C1ED}" srcOrd="6" destOrd="0" presId="urn:microsoft.com/office/officeart/2005/8/layout/cycle8"/>
    <dgm:cxn modelId="{3B8A28D4-F669-4077-8EBB-A70A3E065E50}" type="presParOf" srcId="{0EB9F817-3107-4947-A9AC-F48A0C85FBDA}" destId="{3582364A-712C-49FB-9E59-D94BD4A6259D}" srcOrd="7" destOrd="0" presId="urn:microsoft.com/office/officeart/2005/8/layout/cycle8"/>
    <dgm:cxn modelId="{1496A803-D7C7-4CF2-BC3E-57C76D339993}" type="presParOf" srcId="{0EB9F817-3107-4947-A9AC-F48A0C85FBDA}" destId="{8449A626-5E1A-4A46-82D3-F0E7EBD7019F}" srcOrd="8" destOrd="0" presId="urn:microsoft.com/office/officeart/2005/8/layout/cycle8"/>
    <dgm:cxn modelId="{D9CC5F79-7EED-4E23-8ECF-D833A18F67F0}" type="presParOf" srcId="{0EB9F817-3107-4947-A9AC-F48A0C85FBDA}" destId="{DB392C87-90E4-4B24-8BA6-D5A3293A6E9E}" srcOrd="9" destOrd="0" presId="urn:microsoft.com/office/officeart/2005/8/layout/cycle8"/>
    <dgm:cxn modelId="{16B02D17-020D-4B10-835A-61C1F6BAF892}" type="presParOf" srcId="{0EB9F817-3107-4947-A9AC-F48A0C85FBDA}" destId="{F85BE16A-F60E-4E3B-AF9A-0597B82D24A8}" srcOrd="10" destOrd="0" presId="urn:microsoft.com/office/officeart/2005/8/layout/cycle8"/>
    <dgm:cxn modelId="{FBEC7E88-E6A2-4399-8C30-42ADA9C6C82B}" type="presParOf" srcId="{0EB9F817-3107-4947-A9AC-F48A0C85FBDA}" destId="{9C8DEE91-2ADA-4402-B902-90E35A35EE05}" srcOrd="11" destOrd="0" presId="urn:microsoft.com/office/officeart/2005/8/layout/cycle8"/>
    <dgm:cxn modelId="{8AB7E33B-0804-4566-B7E9-60F813AD4396}" type="presParOf" srcId="{0EB9F817-3107-4947-A9AC-F48A0C85FBDA}" destId="{8CE95C7F-856D-4833-A4FF-F2B118CF189D}" srcOrd="12" destOrd="0" presId="urn:microsoft.com/office/officeart/2005/8/layout/cycle8"/>
    <dgm:cxn modelId="{5BA190C9-71DF-4D6F-B904-45C13E002082}" type="presParOf" srcId="{0EB9F817-3107-4947-A9AC-F48A0C85FBDA}" destId="{B78F1FFD-4644-43B7-9410-30018DF82205}" srcOrd="13" destOrd="0" presId="urn:microsoft.com/office/officeart/2005/8/layout/cycle8"/>
    <dgm:cxn modelId="{4E45ABD6-6F08-489F-926D-FA839A79EAB6}" type="presParOf" srcId="{0EB9F817-3107-4947-A9AC-F48A0C85FBDA}" destId="{BC881A64-C214-44EF-84AF-8B596422A546}" srcOrd="14" destOrd="0" presId="urn:microsoft.com/office/officeart/2005/8/layout/cycle8"/>
    <dgm:cxn modelId="{E9ED2B34-8457-40C7-8EFF-FE917B37AD98}" type="presParOf" srcId="{0EB9F817-3107-4947-A9AC-F48A0C85FBDA}" destId="{222DA36A-019E-4436-BF54-C46AD074258B}" srcOrd="15" destOrd="0" presId="urn:microsoft.com/office/officeart/2005/8/layout/cycle8"/>
    <dgm:cxn modelId="{F8DDB41B-F1E3-4E22-B2EE-42F8ED51810C}" type="presParOf" srcId="{0EB9F817-3107-4947-A9AC-F48A0C85FBDA}" destId="{D23AFDB7-510C-40DF-9C47-452528268221}" srcOrd="16" destOrd="0" presId="urn:microsoft.com/office/officeart/2005/8/layout/cycle8"/>
    <dgm:cxn modelId="{FF38706B-0EBD-4CFA-B4D5-EA0FCF21FA6A}" type="presParOf" srcId="{0EB9F817-3107-4947-A9AC-F48A0C85FBDA}" destId="{D54CB864-0CB4-412B-94E5-C1BBFF87AF69}" srcOrd="17" destOrd="0" presId="urn:microsoft.com/office/officeart/2005/8/layout/cycle8"/>
    <dgm:cxn modelId="{531ACAEC-6FAB-4E7F-978A-0458CA0444D9}" type="presParOf" srcId="{0EB9F817-3107-4947-A9AC-F48A0C85FBDA}" destId="{B5925545-86BF-4C13-B918-F980404F0B09}" srcOrd="18" destOrd="0" presId="urn:microsoft.com/office/officeart/2005/8/layout/cycle8"/>
    <dgm:cxn modelId="{D4A1BEC3-790F-4A40-9EB1-46BD2D52A473}" type="presParOf" srcId="{0EB9F817-3107-4947-A9AC-F48A0C85FBDA}" destId="{CB7AA3F1-6D74-4F89-A31B-1B03E6964D1C}"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4B1D0A-FA1F-4E3A-8BCB-F26AE6B8AAFA}" type="doc">
      <dgm:prSet loTypeId="urn:microsoft.com/office/officeart/2008/layout/LinedList" loCatId="list" qsTypeId="urn:microsoft.com/office/officeart/2005/8/quickstyle/simple5" qsCatId="simple" csTypeId="urn:microsoft.com/office/officeart/2005/8/colors/colorful1" csCatId="colorful" phldr="1"/>
      <dgm:spPr/>
      <dgm:t>
        <a:bodyPr/>
        <a:lstStyle/>
        <a:p>
          <a:endParaRPr lang="en-US"/>
        </a:p>
      </dgm:t>
    </dgm:pt>
    <dgm:pt modelId="{05F0BDE8-6FC9-45DF-B494-3827ABDA0D4B}">
      <dgm:prSet/>
      <dgm:spPr/>
      <dgm:t>
        <a:bodyPr/>
        <a:lstStyle/>
        <a:p>
          <a:r>
            <a:rPr lang="en-US" b="1" dirty="0">
              <a:solidFill>
                <a:schemeClr val="tx1"/>
              </a:solidFill>
            </a:rPr>
            <a:t>Initial strong responses: The villagers reacted quickly to the boy’s cries.</a:t>
          </a:r>
        </a:p>
      </dgm:t>
    </dgm:pt>
    <dgm:pt modelId="{10B3F749-3C02-4D63-AC34-6D8583575B59}" type="parTrans" cxnId="{83FA2EAA-F040-42BE-B2F2-AF37E6B5CCDB}">
      <dgm:prSet/>
      <dgm:spPr/>
      <dgm:t>
        <a:bodyPr/>
        <a:lstStyle/>
        <a:p>
          <a:endParaRPr lang="en-US"/>
        </a:p>
      </dgm:t>
    </dgm:pt>
    <dgm:pt modelId="{2530F7D8-272B-4004-97BA-4E5778F6B71D}" type="sibTrans" cxnId="{83FA2EAA-F040-42BE-B2F2-AF37E6B5CCDB}">
      <dgm:prSet/>
      <dgm:spPr/>
      <dgm:t>
        <a:bodyPr/>
        <a:lstStyle/>
        <a:p>
          <a:endParaRPr lang="en-US"/>
        </a:p>
      </dgm:t>
    </dgm:pt>
    <dgm:pt modelId="{9335400F-5ABA-427D-B593-C651F5A38D6A}">
      <dgm:prSet/>
      <dgm:spPr/>
      <dgm:t>
        <a:bodyPr/>
        <a:lstStyle/>
        <a:p>
          <a:r>
            <a:rPr lang="en-US" b="1" dirty="0">
              <a:solidFill>
                <a:schemeClr val="tx1"/>
              </a:solidFill>
            </a:rPr>
            <a:t>Alertness to potential danger: The wolf recognized that the boy’s role was to signal a threat.</a:t>
          </a:r>
        </a:p>
      </dgm:t>
    </dgm:pt>
    <dgm:pt modelId="{76A271FB-45B1-43FC-A455-0B1A75282F60}" type="parTrans" cxnId="{1B758694-2FA1-4635-BE0A-D6EC7F0DC933}">
      <dgm:prSet/>
      <dgm:spPr/>
      <dgm:t>
        <a:bodyPr/>
        <a:lstStyle/>
        <a:p>
          <a:endParaRPr lang="en-US"/>
        </a:p>
      </dgm:t>
    </dgm:pt>
    <dgm:pt modelId="{33CC81C6-8FDC-4982-9693-47B3C5EF2C7B}" type="sibTrans" cxnId="{1B758694-2FA1-4635-BE0A-D6EC7F0DC933}">
      <dgm:prSet/>
      <dgm:spPr/>
      <dgm:t>
        <a:bodyPr/>
        <a:lstStyle/>
        <a:p>
          <a:endParaRPr lang="en-US"/>
        </a:p>
      </dgm:t>
    </dgm:pt>
    <dgm:pt modelId="{594EAD8B-8D67-469A-8E96-942780D04272}">
      <dgm:prSet/>
      <dgm:spPr/>
      <dgm:t>
        <a:bodyPr/>
        <a:lstStyle/>
        <a:p>
          <a:r>
            <a:rPr lang="en-US" b="1" dirty="0">
              <a:solidFill>
                <a:schemeClr val="tx1"/>
              </a:solidFill>
            </a:rPr>
            <a:t>Community effort: The villagers acted together when responding to the warnings.</a:t>
          </a:r>
        </a:p>
      </dgm:t>
    </dgm:pt>
    <dgm:pt modelId="{A5D87C39-537B-4475-B6D5-748BD6E07983}" type="parTrans" cxnId="{93E9C99C-F807-45C1-B97E-9B52C4369D5F}">
      <dgm:prSet/>
      <dgm:spPr/>
      <dgm:t>
        <a:bodyPr/>
        <a:lstStyle/>
        <a:p>
          <a:endParaRPr lang="en-US"/>
        </a:p>
      </dgm:t>
    </dgm:pt>
    <dgm:pt modelId="{AC4A4171-11C9-483D-8BE8-3986D09CE180}" type="sibTrans" cxnId="{93E9C99C-F807-45C1-B97E-9B52C4369D5F}">
      <dgm:prSet/>
      <dgm:spPr/>
      <dgm:t>
        <a:bodyPr/>
        <a:lstStyle/>
        <a:p>
          <a:endParaRPr lang="en-US"/>
        </a:p>
      </dgm:t>
    </dgm:pt>
    <dgm:pt modelId="{7DB6F20A-D70E-453B-9FFC-973CADBE09B7}" type="pres">
      <dgm:prSet presAssocID="{EA4B1D0A-FA1F-4E3A-8BCB-F26AE6B8AAFA}" presName="vert0" presStyleCnt="0">
        <dgm:presLayoutVars>
          <dgm:dir/>
          <dgm:animOne val="branch"/>
          <dgm:animLvl val="lvl"/>
        </dgm:presLayoutVars>
      </dgm:prSet>
      <dgm:spPr/>
    </dgm:pt>
    <dgm:pt modelId="{5783B63C-ED5C-47CA-A644-562ACB55BB3F}" type="pres">
      <dgm:prSet presAssocID="{05F0BDE8-6FC9-45DF-B494-3827ABDA0D4B}" presName="thickLine" presStyleLbl="alignNode1" presStyleIdx="0" presStyleCnt="3"/>
      <dgm:spPr/>
    </dgm:pt>
    <dgm:pt modelId="{ECE0DC87-5831-4CB1-8116-2467F6AC634D}" type="pres">
      <dgm:prSet presAssocID="{05F0BDE8-6FC9-45DF-B494-3827ABDA0D4B}" presName="horz1" presStyleCnt="0"/>
      <dgm:spPr/>
    </dgm:pt>
    <dgm:pt modelId="{BE36092C-6FE6-411E-9C53-9299B909CFC7}" type="pres">
      <dgm:prSet presAssocID="{05F0BDE8-6FC9-45DF-B494-3827ABDA0D4B}" presName="tx1" presStyleLbl="revTx" presStyleIdx="0" presStyleCnt="3"/>
      <dgm:spPr/>
    </dgm:pt>
    <dgm:pt modelId="{3DCDD3C9-4900-4FA6-8787-D494F13108D5}" type="pres">
      <dgm:prSet presAssocID="{05F0BDE8-6FC9-45DF-B494-3827ABDA0D4B}" presName="vert1" presStyleCnt="0"/>
      <dgm:spPr/>
    </dgm:pt>
    <dgm:pt modelId="{896124D9-067E-400B-90AD-EE53C4103C99}" type="pres">
      <dgm:prSet presAssocID="{9335400F-5ABA-427D-B593-C651F5A38D6A}" presName="thickLine" presStyleLbl="alignNode1" presStyleIdx="1" presStyleCnt="3"/>
      <dgm:spPr/>
    </dgm:pt>
    <dgm:pt modelId="{4FB7B044-6634-4B44-91ED-B9804995F839}" type="pres">
      <dgm:prSet presAssocID="{9335400F-5ABA-427D-B593-C651F5A38D6A}" presName="horz1" presStyleCnt="0"/>
      <dgm:spPr/>
    </dgm:pt>
    <dgm:pt modelId="{080638FA-1E52-4927-BD44-5D1E5D8914AB}" type="pres">
      <dgm:prSet presAssocID="{9335400F-5ABA-427D-B593-C651F5A38D6A}" presName="tx1" presStyleLbl="revTx" presStyleIdx="1" presStyleCnt="3"/>
      <dgm:spPr/>
    </dgm:pt>
    <dgm:pt modelId="{77F77861-D5D5-435F-A062-0127C9B4900E}" type="pres">
      <dgm:prSet presAssocID="{9335400F-5ABA-427D-B593-C651F5A38D6A}" presName="vert1" presStyleCnt="0"/>
      <dgm:spPr/>
    </dgm:pt>
    <dgm:pt modelId="{6093B974-447F-4DBD-9516-97C77E234673}" type="pres">
      <dgm:prSet presAssocID="{594EAD8B-8D67-469A-8E96-942780D04272}" presName="thickLine" presStyleLbl="alignNode1" presStyleIdx="2" presStyleCnt="3"/>
      <dgm:spPr/>
    </dgm:pt>
    <dgm:pt modelId="{B0DF3D1D-7347-4512-8F3F-61EB0B303A8B}" type="pres">
      <dgm:prSet presAssocID="{594EAD8B-8D67-469A-8E96-942780D04272}" presName="horz1" presStyleCnt="0"/>
      <dgm:spPr/>
    </dgm:pt>
    <dgm:pt modelId="{BCCEC44F-6238-4806-A39D-757E933A4A10}" type="pres">
      <dgm:prSet presAssocID="{594EAD8B-8D67-469A-8E96-942780D04272}" presName="tx1" presStyleLbl="revTx" presStyleIdx="2" presStyleCnt="3"/>
      <dgm:spPr/>
    </dgm:pt>
    <dgm:pt modelId="{71E03B41-E818-450F-A437-508DEFB6EAF3}" type="pres">
      <dgm:prSet presAssocID="{594EAD8B-8D67-469A-8E96-942780D04272}" presName="vert1" presStyleCnt="0"/>
      <dgm:spPr/>
    </dgm:pt>
  </dgm:ptLst>
  <dgm:cxnLst>
    <dgm:cxn modelId="{E494761A-F088-49C4-8BB1-B1B18318351E}" type="presOf" srcId="{594EAD8B-8D67-469A-8E96-942780D04272}" destId="{BCCEC44F-6238-4806-A39D-757E933A4A10}" srcOrd="0" destOrd="0" presId="urn:microsoft.com/office/officeart/2008/layout/LinedList"/>
    <dgm:cxn modelId="{37998D6E-D97F-4471-90EB-0DC936428E2A}" type="presOf" srcId="{05F0BDE8-6FC9-45DF-B494-3827ABDA0D4B}" destId="{BE36092C-6FE6-411E-9C53-9299B909CFC7}" srcOrd="0" destOrd="0" presId="urn:microsoft.com/office/officeart/2008/layout/LinedList"/>
    <dgm:cxn modelId="{3CC86F70-B1AC-4EDA-90F2-89DB5A7354D6}" type="presOf" srcId="{EA4B1D0A-FA1F-4E3A-8BCB-F26AE6B8AAFA}" destId="{7DB6F20A-D70E-453B-9FFC-973CADBE09B7}" srcOrd="0" destOrd="0" presId="urn:microsoft.com/office/officeart/2008/layout/LinedList"/>
    <dgm:cxn modelId="{3ABCCC8B-DA63-468F-9CAF-11C16A59AB8E}" type="presOf" srcId="{9335400F-5ABA-427D-B593-C651F5A38D6A}" destId="{080638FA-1E52-4927-BD44-5D1E5D8914AB}" srcOrd="0" destOrd="0" presId="urn:microsoft.com/office/officeart/2008/layout/LinedList"/>
    <dgm:cxn modelId="{1B758694-2FA1-4635-BE0A-D6EC7F0DC933}" srcId="{EA4B1D0A-FA1F-4E3A-8BCB-F26AE6B8AAFA}" destId="{9335400F-5ABA-427D-B593-C651F5A38D6A}" srcOrd="1" destOrd="0" parTransId="{76A271FB-45B1-43FC-A455-0B1A75282F60}" sibTransId="{33CC81C6-8FDC-4982-9693-47B3C5EF2C7B}"/>
    <dgm:cxn modelId="{93E9C99C-F807-45C1-B97E-9B52C4369D5F}" srcId="{EA4B1D0A-FA1F-4E3A-8BCB-F26AE6B8AAFA}" destId="{594EAD8B-8D67-469A-8E96-942780D04272}" srcOrd="2" destOrd="0" parTransId="{A5D87C39-537B-4475-B6D5-748BD6E07983}" sibTransId="{AC4A4171-11C9-483D-8BE8-3986D09CE180}"/>
    <dgm:cxn modelId="{83FA2EAA-F040-42BE-B2F2-AF37E6B5CCDB}" srcId="{EA4B1D0A-FA1F-4E3A-8BCB-F26AE6B8AAFA}" destId="{05F0BDE8-6FC9-45DF-B494-3827ABDA0D4B}" srcOrd="0" destOrd="0" parTransId="{10B3F749-3C02-4D63-AC34-6D8583575B59}" sibTransId="{2530F7D8-272B-4004-97BA-4E5778F6B71D}"/>
    <dgm:cxn modelId="{004933CC-A896-452E-BC23-D01BAF7119CA}" type="presParOf" srcId="{7DB6F20A-D70E-453B-9FFC-973CADBE09B7}" destId="{5783B63C-ED5C-47CA-A644-562ACB55BB3F}" srcOrd="0" destOrd="0" presId="urn:microsoft.com/office/officeart/2008/layout/LinedList"/>
    <dgm:cxn modelId="{63BE8FF4-0122-407D-8A78-98903B0A326A}" type="presParOf" srcId="{7DB6F20A-D70E-453B-9FFC-973CADBE09B7}" destId="{ECE0DC87-5831-4CB1-8116-2467F6AC634D}" srcOrd="1" destOrd="0" presId="urn:microsoft.com/office/officeart/2008/layout/LinedList"/>
    <dgm:cxn modelId="{9DE89340-4103-4F81-9F80-558A0F0D4C65}" type="presParOf" srcId="{ECE0DC87-5831-4CB1-8116-2467F6AC634D}" destId="{BE36092C-6FE6-411E-9C53-9299B909CFC7}" srcOrd="0" destOrd="0" presId="urn:microsoft.com/office/officeart/2008/layout/LinedList"/>
    <dgm:cxn modelId="{925F5D05-AC9B-40D5-8DAD-D52A4C0D8039}" type="presParOf" srcId="{ECE0DC87-5831-4CB1-8116-2467F6AC634D}" destId="{3DCDD3C9-4900-4FA6-8787-D494F13108D5}" srcOrd="1" destOrd="0" presId="urn:microsoft.com/office/officeart/2008/layout/LinedList"/>
    <dgm:cxn modelId="{135E2CC5-68D6-4ABE-863A-A2603554C5A0}" type="presParOf" srcId="{7DB6F20A-D70E-453B-9FFC-973CADBE09B7}" destId="{896124D9-067E-400B-90AD-EE53C4103C99}" srcOrd="2" destOrd="0" presId="urn:microsoft.com/office/officeart/2008/layout/LinedList"/>
    <dgm:cxn modelId="{F869F9ED-666C-4A28-800A-35A2D5C9FEF5}" type="presParOf" srcId="{7DB6F20A-D70E-453B-9FFC-973CADBE09B7}" destId="{4FB7B044-6634-4B44-91ED-B9804995F839}" srcOrd="3" destOrd="0" presId="urn:microsoft.com/office/officeart/2008/layout/LinedList"/>
    <dgm:cxn modelId="{2F9C24F6-56DF-40F5-83E1-27BE1C1ADDC0}" type="presParOf" srcId="{4FB7B044-6634-4B44-91ED-B9804995F839}" destId="{080638FA-1E52-4927-BD44-5D1E5D8914AB}" srcOrd="0" destOrd="0" presId="urn:microsoft.com/office/officeart/2008/layout/LinedList"/>
    <dgm:cxn modelId="{6E90AA9F-2A59-4D42-97D8-B17B48143491}" type="presParOf" srcId="{4FB7B044-6634-4B44-91ED-B9804995F839}" destId="{77F77861-D5D5-435F-A062-0127C9B4900E}" srcOrd="1" destOrd="0" presId="urn:microsoft.com/office/officeart/2008/layout/LinedList"/>
    <dgm:cxn modelId="{BFA60DC7-2D7B-4801-ACDC-D465E3F06051}" type="presParOf" srcId="{7DB6F20A-D70E-453B-9FFC-973CADBE09B7}" destId="{6093B974-447F-4DBD-9516-97C77E234673}" srcOrd="4" destOrd="0" presId="urn:microsoft.com/office/officeart/2008/layout/LinedList"/>
    <dgm:cxn modelId="{3ACAB0E6-33FC-4C17-86BA-342B3189466C}" type="presParOf" srcId="{7DB6F20A-D70E-453B-9FFC-973CADBE09B7}" destId="{B0DF3D1D-7347-4512-8F3F-61EB0B303A8B}" srcOrd="5" destOrd="0" presId="urn:microsoft.com/office/officeart/2008/layout/LinedList"/>
    <dgm:cxn modelId="{D5C279A3-D7D1-4E48-908E-252D94712135}" type="presParOf" srcId="{B0DF3D1D-7347-4512-8F3F-61EB0B303A8B}" destId="{BCCEC44F-6238-4806-A39D-757E933A4A10}" srcOrd="0" destOrd="0" presId="urn:microsoft.com/office/officeart/2008/layout/LinedList"/>
    <dgm:cxn modelId="{6FEBF7D7-3515-48E0-8681-444EF1607373}" type="presParOf" srcId="{B0DF3D1D-7347-4512-8F3F-61EB0B303A8B}" destId="{71E03B41-E818-450F-A437-508DEFB6EAF3}"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733C84-E1EA-490A-B795-304ACF569E95}" type="doc">
      <dgm:prSet loTypeId="urn:microsoft.com/office/officeart/2005/8/layout/cycle1" loCatId="cycle" qsTypeId="urn:microsoft.com/office/officeart/2005/8/quickstyle/simple1" qsCatId="simple" csTypeId="urn:microsoft.com/office/officeart/2005/8/colors/colorful1" csCatId="colorful" phldr="1"/>
      <dgm:spPr/>
      <dgm:t>
        <a:bodyPr/>
        <a:lstStyle/>
        <a:p>
          <a:endParaRPr lang="en-US"/>
        </a:p>
      </dgm:t>
    </dgm:pt>
    <dgm:pt modelId="{5C753ED6-77A2-4B65-8CE4-83D63445EA12}">
      <dgm:prSet/>
      <dgm:spPr/>
      <dgm:t>
        <a:bodyPr/>
        <a:lstStyle/>
        <a:p>
          <a:r>
            <a:rPr lang="en-US" dirty="0"/>
            <a:t>Complacency can create vulnerabilities in emergency preparedness systems.</a:t>
          </a:r>
        </a:p>
      </dgm:t>
    </dgm:pt>
    <dgm:pt modelId="{1F02536C-42AC-4012-8A98-EDD697B3AF27}" type="parTrans" cxnId="{FC2C6995-751B-492C-9466-54B927AFA14C}">
      <dgm:prSet/>
      <dgm:spPr/>
      <dgm:t>
        <a:bodyPr/>
        <a:lstStyle/>
        <a:p>
          <a:endParaRPr lang="en-US"/>
        </a:p>
      </dgm:t>
    </dgm:pt>
    <dgm:pt modelId="{BF96D4F7-3604-4B97-B357-EF5387528D7C}" type="sibTrans" cxnId="{FC2C6995-751B-492C-9466-54B927AFA14C}">
      <dgm:prSet/>
      <dgm:spPr/>
      <dgm:t>
        <a:bodyPr/>
        <a:lstStyle/>
        <a:p>
          <a:endParaRPr lang="en-US"/>
        </a:p>
      </dgm:t>
    </dgm:pt>
    <dgm:pt modelId="{C4DFAC68-CB68-4F52-827F-016BD7AF00D4}">
      <dgm:prSet/>
      <dgm:spPr/>
      <dgm:t>
        <a:bodyPr/>
        <a:lstStyle/>
        <a:p>
          <a:r>
            <a:rPr lang="en-US" dirty="0"/>
            <a:t>Over-reliance on a single warning source increases risk.</a:t>
          </a:r>
        </a:p>
      </dgm:t>
    </dgm:pt>
    <dgm:pt modelId="{7BF54690-19CF-471F-B962-6D977686E28B}" type="parTrans" cxnId="{B8454AA9-D9EF-4D5E-999A-ED92690C8C6E}">
      <dgm:prSet/>
      <dgm:spPr/>
      <dgm:t>
        <a:bodyPr/>
        <a:lstStyle/>
        <a:p>
          <a:endParaRPr lang="en-US"/>
        </a:p>
      </dgm:t>
    </dgm:pt>
    <dgm:pt modelId="{1A78419F-4D2E-4C09-9BAE-7D09F5B31C20}" type="sibTrans" cxnId="{B8454AA9-D9EF-4D5E-999A-ED92690C8C6E}">
      <dgm:prSet/>
      <dgm:spPr/>
      <dgm:t>
        <a:bodyPr/>
        <a:lstStyle/>
        <a:p>
          <a:endParaRPr lang="en-US"/>
        </a:p>
      </dgm:t>
    </dgm:pt>
    <dgm:pt modelId="{AE88B2AF-E365-489C-B8F4-FD4BF83B6D9C}">
      <dgm:prSet/>
      <dgm:spPr/>
      <dgm:t>
        <a:bodyPr/>
        <a:lstStyle/>
        <a:p>
          <a:r>
            <a:rPr lang="en-US" dirty="0"/>
            <a:t>Consistent evaluation of threats and verification of alarms is crucial.</a:t>
          </a:r>
        </a:p>
      </dgm:t>
    </dgm:pt>
    <dgm:pt modelId="{FBF2B8A0-E1C3-47FE-8C6A-F14F9CE3F8A0}" type="parTrans" cxnId="{73D5D6E4-8F01-4671-8BE7-1A6240EA7A96}">
      <dgm:prSet/>
      <dgm:spPr/>
      <dgm:t>
        <a:bodyPr/>
        <a:lstStyle/>
        <a:p>
          <a:endParaRPr lang="en-US"/>
        </a:p>
      </dgm:t>
    </dgm:pt>
    <dgm:pt modelId="{3FE047B8-B57A-4453-9E16-53FC85B661F1}" type="sibTrans" cxnId="{73D5D6E4-8F01-4671-8BE7-1A6240EA7A96}">
      <dgm:prSet/>
      <dgm:spPr/>
      <dgm:t>
        <a:bodyPr/>
        <a:lstStyle/>
        <a:p>
          <a:endParaRPr lang="en-US"/>
        </a:p>
      </dgm:t>
    </dgm:pt>
    <dgm:pt modelId="{8442987C-CAAA-4E42-B68C-041C1B1A2CAD}">
      <dgm:prSet/>
      <dgm:spPr/>
      <dgm:t>
        <a:bodyPr/>
        <a:lstStyle/>
        <a:p>
          <a:r>
            <a:rPr lang="en-US" dirty="0"/>
            <a:t>An adaptable strategy, like the wolf’s, exploits weaknesses in preparedness.</a:t>
          </a:r>
        </a:p>
      </dgm:t>
    </dgm:pt>
    <dgm:pt modelId="{8766CBD5-7948-483A-B29F-8E1DC330EC4D}" type="parTrans" cxnId="{04D473AE-0ADF-4B51-B5C0-4877CBBB4835}">
      <dgm:prSet/>
      <dgm:spPr/>
      <dgm:t>
        <a:bodyPr/>
        <a:lstStyle/>
        <a:p>
          <a:endParaRPr lang="en-US"/>
        </a:p>
      </dgm:t>
    </dgm:pt>
    <dgm:pt modelId="{7A60B211-5256-4C5E-93B9-E63458858B3B}" type="sibTrans" cxnId="{04D473AE-0ADF-4B51-B5C0-4877CBBB4835}">
      <dgm:prSet/>
      <dgm:spPr/>
      <dgm:t>
        <a:bodyPr/>
        <a:lstStyle/>
        <a:p>
          <a:endParaRPr lang="en-US"/>
        </a:p>
      </dgm:t>
    </dgm:pt>
    <dgm:pt modelId="{4273882B-75B0-4C05-B524-780F7EE15BD8}" type="pres">
      <dgm:prSet presAssocID="{79733C84-E1EA-490A-B795-304ACF569E95}" presName="cycle" presStyleCnt="0">
        <dgm:presLayoutVars>
          <dgm:dir/>
          <dgm:resizeHandles val="exact"/>
        </dgm:presLayoutVars>
      </dgm:prSet>
      <dgm:spPr/>
    </dgm:pt>
    <dgm:pt modelId="{06BA23A9-B7C4-4241-B334-EE02294820DA}" type="pres">
      <dgm:prSet presAssocID="{5C753ED6-77A2-4B65-8CE4-83D63445EA12}" presName="dummy" presStyleCnt="0"/>
      <dgm:spPr/>
    </dgm:pt>
    <dgm:pt modelId="{500E554E-E5F6-4E5C-A9FD-CC74651081A4}" type="pres">
      <dgm:prSet presAssocID="{5C753ED6-77A2-4B65-8CE4-83D63445EA12}" presName="node" presStyleLbl="revTx" presStyleIdx="0" presStyleCnt="4">
        <dgm:presLayoutVars>
          <dgm:bulletEnabled val="1"/>
        </dgm:presLayoutVars>
      </dgm:prSet>
      <dgm:spPr/>
    </dgm:pt>
    <dgm:pt modelId="{F213DF2F-0C15-47BD-9189-D1B18EC1A4D3}" type="pres">
      <dgm:prSet presAssocID="{BF96D4F7-3604-4B97-B357-EF5387528D7C}" presName="sibTrans" presStyleLbl="node1" presStyleIdx="0" presStyleCnt="4"/>
      <dgm:spPr/>
    </dgm:pt>
    <dgm:pt modelId="{8DF19200-0C3A-4587-A211-C2685CBA104C}" type="pres">
      <dgm:prSet presAssocID="{C4DFAC68-CB68-4F52-827F-016BD7AF00D4}" presName="dummy" presStyleCnt="0"/>
      <dgm:spPr/>
    </dgm:pt>
    <dgm:pt modelId="{59AC6E8B-94DC-483D-915F-07001DD2EA3F}" type="pres">
      <dgm:prSet presAssocID="{C4DFAC68-CB68-4F52-827F-016BD7AF00D4}" presName="node" presStyleLbl="revTx" presStyleIdx="1" presStyleCnt="4">
        <dgm:presLayoutVars>
          <dgm:bulletEnabled val="1"/>
        </dgm:presLayoutVars>
      </dgm:prSet>
      <dgm:spPr/>
    </dgm:pt>
    <dgm:pt modelId="{4767A83A-2584-4DE5-B0E0-1EACB81B0947}" type="pres">
      <dgm:prSet presAssocID="{1A78419F-4D2E-4C09-9BAE-7D09F5B31C20}" presName="sibTrans" presStyleLbl="node1" presStyleIdx="1" presStyleCnt="4"/>
      <dgm:spPr/>
    </dgm:pt>
    <dgm:pt modelId="{D2827ED7-645B-4B90-B36A-25B4BFE1DF2D}" type="pres">
      <dgm:prSet presAssocID="{AE88B2AF-E365-489C-B8F4-FD4BF83B6D9C}" presName="dummy" presStyleCnt="0"/>
      <dgm:spPr/>
    </dgm:pt>
    <dgm:pt modelId="{09F6591D-1B58-426A-82C3-2369AE5D71F3}" type="pres">
      <dgm:prSet presAssocID="{AE88B2AF-E365-489C-B8F4-FD4BF83B6D9C}" presName="node" presStyleLbl="revTx" presStyleIdx="2" presStyleCnt="4">
        <dgm:presLayoutVars>
          <dgm:bulletEnabled val="1"/>
        </dgm:presLayoutVars>
      </dgm:prSet>
      <dgm:spPr/>
    </dgm:pt>
    <dgm:pt modelId="{61A55418-D706-40C1-AE3F-2FB0FE723A25}" type="pres">
      <dgm:prSet presAssocID="{3FE047B8-B57A-4453-9E16-53FC85B661F1}" presName="sibTrans" presStyleLbl="node1" presStyleIdx="2" presStyleCnt="4"/>
      <dgm:spPr/>
    </dgm:pt>
    <dgm:pt modelId="{BB2840D3-EB59-426D-87EB-7DD7C6AE60DC}" type="pres">
      <dgm:prSet presAssocID="{8442987C-CAAA-4E42-B68C-041C1B1A2CAD}" presName="dummy" presStyleCnt="0"/>
      <dgm:spPr/>
    </dgm:pt>
    <dgm:pt modelId="{1E0D9371-3E13-4630-B5A0-52DBE8C759D5}" type="pres">
      <dgm:prSet presAssocID="{8442987C-CAAA-4E42-B68C-041C1B1A2CAD}" presName="node" presStyleLbl="revTx" presStyleIdx="3" presStyleCnt="4">
        <dgm:presLayoutVars>
          <dgm:bulletEnabled val="1"/>
        </dgm:presLayoutVars>
      </dgm:prSet>
      <dgm:spPr/>
    </dgm:pt>
    <dgm:pt modelId="{8D566620-51E3-46A7-A122-364ADA1EA7BD}" type="pres">
      <dgm:prSet presAssocID="{7A60B211-5256-4C5E-93B9-E63458858B3B}" presName="sibTrans" presStyleLbl="node1" presStyleIdx="3" presStyleCnt="4"/>
      <dgm:spPr/>
    </dgm:pt>
  </dgm:ptLst>
  <dgm:cxnLst>
    <dgm:cxn modelId="{9BD55112-6FBF-4C44-9971-095947891760}" type="presOf" srcId="{3FE047B8-B57A-4453-9E16-53FC85B661F1}" destId="{61A55418-D706-40C1-AE3F-2FB0FE723A25}" srcOrd="0" destOrd="0" presId="urn:microsoft.com/office/officeart/2005/8/layout/cycle1"/>
    <dgm:cxn modelId="{E7D59D32-4593-479D-A570-15A7E0C1C59D}" type="presOf" srcId="{C4DFAC68-CB68-4F52-827F-016BD7AF00D4}" destId="{59AC6E8B-94DC-483D-915F-07001DD2EA3F}" srcOrd="0" destOrd="0" presId="urn:microsoft.com/office/officeart/2005/8/layout/cycle1"/>
    <dgm:cxn modelId="{4E99CD4C-6D6C-46FC-8B41-1CF6E29F61CF}" type="presOf" srcId="{AE88B2AF-E365-489C-B8F4-FD4BF83B6D9C}" destId="{09F6591D-1B58-426A-82C3-2369AE5D71F3}" srcOrd="0" destOrd="0" presId="urn:microsoft.com/office/officeart/2005/8/layout/cycle1"/>
    <dgm:cxn modelId="{9199D389-308D-40CD-B341-B5451BF97AE2}" type="presOf" srcId="{5C753ED6-77A2-4B65-8CE4-83D63445EA12}" destId="{500E554E-E5F6-4E5C-A9FD-CC74651081A4}" srcOrd="0" destOrd="0" presId="urn:microsoft.com/office/officeart/2005/8/layout/cycle1"/>
    <dgm:cxn modelId="{FC2C6995-751B-492C-9466-54B927AFA14C}" srcId="{79733C84-E1EA-490A-B795-304ACF569E95}" destId="{5C753ED6-77A2-4B65-8CE4-83D63445EA12}" srcOrd="0" destOrd="0" parTransId="{1F02536C-42AC-4012-8A98-EDD697B3AF27}" sibTransId="{BF96D4F7-3604-4B97-B357-EF5387528D7C}"/>
    <dgm:cxn modelId="{C59D89A7-46C9-4DBA-AFB1-430681EDDC76}" type="presOf" srcId="{7A60B211-5256-4C5E-93B9-E63458858B3B}" destId="{8D566620-51E3-46A7-A122-364ADA1EA7BD}" srcOrd="0" destOrd="0" presId="urn:microsoft.com/office/officeart/2005/8/layout/cycle1"/>
    <dgm:cxn modelId="{B8454AA9-D9EF-4D5E-999A-ED92690C8C6E}" srcId="{79733C84-E1EA-490A-B795-304ACF569E95}" destId="{C4DFAC68-CB68-4F52-827F-016BD7AF00D4}" srcOrd="1" destOrd="0" parTransId="{7BF54690-19CF-471F-B962-6D977686E28B}" sibTransId="{1A78419F-4D2E-4C09-9BAE-7D09F5B31C20}"/>
    <dgm:cxn modelId="{04D473AE-0ADF-4B51-B5C0-4877CBBB4835}" srcId="{79733C84-E1EA-490A-B795-304ACF569E95}" destId="{8442987C-CAAA-4E42-B68C-041C1B1A2CAD}" srcOrd="3" destOrd="0" parTransId="{8766CBD5-7948-483A-B29F-8E1DC330EC4D}" sibTransId="{7A60B211-5256-4C5E-93B9-E63458858B3B}"/>
    <dgm:cxn modelId="{5CAFCFBE-5CCC-4E87-9EBA-C141CA8ECE83}" type="presOf" srcId="{BF96D4F7-3604-4B97-B357-EF5387528D7C}" destId="{F213DF2F-0C15-47BD-9189-D1B18EC1A4D3}" srcOrd="0" destOrd="0" presId="urn:microsoft.com/office/officeart/2005/8/layout/cycle1"/>
    <dgm:cxn modelId="{AD6288C0-D6A2-4701-903E-231AD1894D67}" type="presOf" srcId="{8442987C-CAAA-4E42-B68C-041C1B1A2CAD}" destId="{1E0D9371-3E13-4630-B5A0-52DBE8C759D5}" srcOrd="0" destOrd="0" presId="urn:microsoft.com/office/officeart/2005/8/layout/cycle1"/>
    <dgm:cxn modelId="{8EAC76C9-6BAC-4263-BD08-3EEFF41BD59F}" type="presOf" srcId="{1A78419F-4D2E-4C09-9BAE-7D09F5B31C20}" destId="{4767A83A-2584-4DE5-B0E0-1EACB81B0947}" srcOrd="0" destOrd="0" presId="urn:microsoft.com/office/officeart/2005/8/layout/cycle1"/>
    <dgm:cxn modelId="{67850ECF-AB59-4040-88DD-8E4461AB324E}" type="presOf" srcId="{79733C84-E1EA-490A-B795-304ACF569E95}" destId="{4273882B-75B0-4C05-B524-780F7EE15BD8}" srcOrd="0" destOrd="0" presId="urn:microsoft.com/office/officeart/2005/8/layout/cycle1"/>
    <dgm:cxn modelId="{73D5D6E4-8F01-4671-8BE7-1A6240EA7A96}" srcId="{79733C84-E1EA-490A-B795-304ACF569E95}" destId="{AE88B2AF-E365-489C-B8F4-FD4BF83B6D9C}" srcOrd="2" destOrd="0" parTransId="{FBF2B8A0-E1C3-47FE-8C6A-F14F9CE3F8A0}" sibTransId="{3FE047B8-B57A-4453-9E16-53FC85B661F1}"/>
    <dgm:cxn modelId="{BA6EC268-5D0D-4094-871D-53738AEA33FB}" type="presParOf" srcId="{4273882B-75B0-4C05-B524-780F7EE15BD8}" destId="{06BA23A9-B7C4-4241-B334-EE02294820DA}" srcOrd="0" destOrd="0" presId="urn:microsoft.com/office/officeart/2005/8/layout/cycle1"/>
    <dgm:cxn modelId="{86D493E3-4E9D-4A0B-B289-15CBA93D3861}" type="presParOf" srcId="{4273882B-75B0-4C05-B524-780F7EE15BD8}" destId="{500E554E-E5F6-4E5C-A9FD-CC74651081A4}" srcOrd="1" destOrd="0" presId="urn:microsoft.com/office/officeart/2005/8/layout/cycle1"/>
    <dgm:cxn modelId="{1EFA25A5-26FC-469E-916D-CCF4BC902EB4}" type="presParOf" srcId="{4273882B-75B0-4C05-B524-780F7EE15BD8}" destId="{F213DF2F-0C15-47BD-9189-D1B18EC1A4D3}" srcOrd="2" destOrd="0" presId="urn:microsoft.com/office/officeart/2005/8/layout/cycle1"/>
    <dgm:cxn modelId="{570D23C6-6CAC-4C28-B80A-4E429FB416CB}" type="presParOf" srcId="{4273882B-75B0-4C05-B524-780F7EE15BD8}" destId="{8DF19200-0C3A-4587-A211-C2685CBA104C}" srcOrd="3" destOrd="0" presId="urn:microsoft.com/office/officeart/2005/8/layout/cycle1"/>
    <dgm:cxn modelId="{D339EA64-6A91-4634-A03B-10D257D189EB}" type="presParOf" srcId="{4273882B-75B0-4C05-B524-780F7EE15BD8}" destId="{59AC6E8B-94DC-483D-915F-07001DD2EA3F}" srcOrd="4" destOrd="0" presId="urn:microsoft.com/office/officeart/2005/8/layout/cycle1"/>
    <dgm:cxn modelId="{7BEC9717-55C1-4C3F-A331-F8340EED7ADC}" type="presParOf" srcId="{4273882B-75B0-4C05-B524-780F7EE15BD8}" destId="{4767A83A-2584-4DE5-B0E0-1EACB81B0947}" srcOrd="5" destOrd="0" presId="urn:microsoft.com/office/officeart/2005/8/layout/cycle1"/>
    <dgm:cxn modelId="{2CA81B14-18F2-4FE7-9E2B-778176B353FE}" type="presParOf" srcId="{4273882B-75B0-4C05-B524-780F7EE15BD8}" destId="{D2827ED7-645B-4B90-B36A-25B4BFE1DF2D}" srcOrd="6" destOrd="0" presId="urn:microsoft.com/office/officeart/2005/8/layout/cycle1"/>
    <dgm:cxn modelId="{05D0E64E-F3AE-4DAD-BB13-912787536C44}" type="presParOf" srcId="{4273882B-75B0-4C05-B524-780F7EE15BD8}" destId="{09F6591D-1B58-426A-82C3-2369AE5D71F3}" srcOrd="7" destOrd="0" presId="urn:microsoft.com/office/officeart/2005/8/layout/cycle1"/>
    <dgm:cxn modelId="{0EB54BEA-6237-4C5E-8DEE-FB1BC706EC14}" type="presParOf" srcId="{4273882B-75B0-4C05-B524-780F7EE15BD8}" destId="{61A55418-D706-40C1-AE3F-2FB0FE723A25}" srcOrd="8" destOrd="0" presId="urn:microsoft.com/office/officeart/2005/8/layout/cycle1"/>
    <dgm:cxn modelId="{B9E7282F-E94B-4B24-A683-E60F77113B1C}" type="presParOf" srcId="{4273882B-75B0-4C05-B524-780F7EE15BD8}" destId="{BB2840D3-EB59-426D-87EB-7DD7C6AE60DC}" srcOrd="9" destOrd="0" presId="urn:microsoft.com/office/officeart/2005/8/layout/cycle1"/>
    <dgm:cxn modelId="{722F87EF-D29A-44D4-9C7D-F22EABDECEBA}" type="presParOf" srcId="{4273882B-75B0-4C05-B524-780F7EE15BD8}" destId="{1E0D9371-3E13-4630-B5A0-52DBE8C759D5}" srcOrd="10" destOrd="0" presId="urn:microsoft.com/office/officeart/2005/8/layout/cycle1"/>
    <dgm:cxn modelId="{0BCE146D-5B02-47AE-81A4-5ED2F43048AB}" type="presParOf" srcId="{4273882B-75B0-4C05-B524-780F7EE15BD8}" destId="{8D566620-51E3-46A7-A122-364ADA1EA7BD}" srcOrd="11"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4C3EB-9914-4C37-A64A-6140305AD67D}">
      <dsp:nvSpPr>
        <dsp:cNvPr id="0" name=""/>
        <dsp:cNvSpPr/>
      </dsp:nvSpPr>
      <dsp:spPr>
        <a:xfrm>
          <a:off x="1943710" y="372575"/>
          <a:ext cx="4814824" cy="4814824"/>
        </a:xfrm>
        <a:prstGeom prst="pie">
          <a:avLst>
            <a:gd name="adj1" fmla="val 16200000"/>
            <a:gd name="adj2" fmla="val 18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Evaluating and refining response strategies continuously</a:t>
          </a:r>
        </a:p>
      </dsp:txBody>
      <dsp:txXfrm>
        <a:off x="4481237" y="1392859"/>
        <a:ext cx="1719580" cy="1432983"/>
      </dsp:txXfrm>
    </dsp:sp>
    <dsp:sp modelId="{26B747EE-AAD5-45D9-B8C0-25D524CBF93A}">
      <dsp:nvSpPr>
        <dsp:cNvPr id="0" name=""/>
        <dsp:cNvSpPr/>
      </dsp:nvSpPr>
      <dsp:spPr>
        <a:xfrm>
          <a:off x="1844547" y="544533"/>
          <a:ext cx="4814824" cy="4814824"/>
        </a:xfrm>
        <a:prstGeom prst="pie">
          <a:avLst>
            <a:gd name="adj1" fmla="val 1800000"/>
            <a:gd name="adj2" fmla="val 90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Identifying ongoing risks even with false alarms </a:t>
          </a:r>
        </a:p>
      </dsp:txBody>
      <dsp:txXfrm>
        <a:off x="2990934" y="3668437"/>
        <a:ext cx="2579370" cy="1261025"/>
      </dsp:txXfrm>
    </dsp:sp>
    <dsp:sp modelId="{633DB2B4-525B-498B-B7E8-59BFF461A75E}">
      <dsp:nvSpPr>
        <dsp:cNvPr id="0" name=""/>
        <dsp:cNvSpPr/>
      </dsp:nvSpPr>
      <dsp:spPr>
        <a:xfrm>
          <a:off x="1745385" y="372575"/>
          <a:ext cx="4814824" cy="4814824"/>
        </a:xfrm>
        <a:prstGeom prst="pie">
          <a:avLst>
            <a:gd name="adj1" fmla="val 9000000"/>
            <a:gd name="adj2" fmla="val 162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Analyzing the frequency and severity of potential threats </a:t>
          </a:r>
        </a:p>
      </dsp:txBody>
      <dsp:txXfrm>
        <a:off x="2303102" y="1392859"/>
        <a:ext cx="1719580" cy="1432983"/>
      </dsp:txXfrm>
    </dsp:sp>
    <dsp:sp modelId="{902DA2AC-8829-46D3-8410-F251AD78C310}">
      <dsp:nvSpPr>
        <dsp:cNvPr id="0" name=""/>
        <dsp:cNvSpPr/>
      </dsp:nvSpPr>
      <dsp:spPr>
        <a:xfrm>
          <a:off x="1646047" y="74515"/>
          <a:ext cx="5410945" cy="5410945"/>
        </a:xfrm>
        <a:prstGeom prst="circularArrow">
          <a:avLst>
            <a:gd name="adj1" fmla="val 5085"/>
            <a:gd name="adj2" fmla="val 327528"/>
            <a:gd name="adj3" fmla="val 1472472"/>
            <a:gd name="adj4" fmla="val 16199432"/>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B699AB-2B7F-4D6B-B2E3-C9FF63F1B8AE}">
      <dsp:nvSpPr>
        <dsp:cNvPr id="0" name=""/>
        <dsp:cNvSpPr/>
      </dsp:nvSpPr>
      <dsp:spPr>
        <a:xfrm>
          <a:off x="1546487" y="246168"/>
          <a:ext cx="5410945" cy="5410945"/>
        </a:xfrm>
        <a:prstGeom prst="circularArrow">
          <a:avLst>
            <a:gd name="adj1" fmla="val 5085"/>
            <a:gd name="adj2" fmla="val 327528"/>
            <a:gd name="adj3" fmla="val 8671970"/>
            <a:gd name="adj4" fmla="val 1800502"/>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6013B1-FBAB-4637-8BFE-8558108070F0}">
      <dsp:nvSpPr>
        <dsp:cNvPr id="0" name=""/>
        <dsp:cNvSpPr/>
      </dsp:nvSpPr>
      <dsp:spPr>
        <a:xfrm>
          <a:off x="1446927" y="74515"/>
          <a:ext cx="5410945" cy="5410945"/>
        </a:xfrm>
        <a:prstGeom prst="circularArrow">
          <a:avLst>
            <a:gd name="adj1" fmla="val 5085"/>
            <a:gd name="adj2" fmla="val 327528"/>
            <a:gd name="adj3" fmla="val 15873039"/>
            <a:gd name="adj4" fmla="val 9000000"/>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4C3EB-9914-4C37-A64A-6140305AD67D}">
      <dsp:nvSpPr>
        <dsp:cNvPr id="0" name=""/>
        <dsp:cNvSpPr/>
      </dsp:nvSpPr>
      <dsp:spPr>
        <a:xfrm>
          <a:off x="2206462" y="351588"/>
          <a:ext cx="4710988" cy="4710988"/>
        </a:xfrm>
        <a:prstGeom prst="pie">
          <a:avLst>
            <a:gd name="adj1" fmla="val 16200000"/>
            <a:gd name="adj2" fmla="val 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Establish a verification system for threats</a:t>
          </a:r>
        </a:p>
      </dsp:txBody>
      <dsp:txXfrm>
        <a:off x="4707212" y="1327996"/>
        <a:ext cx="1738579" cy="1289913"/>
      </dsp:txXfrm>
    </dsp:sp>
    <dsp:sp modelId="{DD6EB604-9BF6-4FC5-A0CD-38B09E12D7A0}">
      <dsp:nvSpPr>
        <dsp:cNvPr id="0" name=""/>
        <dsp:cNvSpPr/>
      </dsp:nvSpPr>
      <dsp:spPr>
        <a:xfrm>
          <a:off x="2206462" y="509742"/>
          <a:ext cx="4710988" cy="4710988"/>
        </a:xfrm>
        <a:prstGeom prst="pie">
          <a:avLst>
            <a:gd name="adj1" fmla="val 0"/>
            <a:gd name="adj2" fmla="val 54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Maintain consistent communication</a:t>
          </a:r>
        </a:p>
      </dsp:txBody>
      <dsp:txXfrm>
        <a:off x="4707212" y="2954409"/>
        <a:ext cx="1738579" cy="1289913"/>
      </dsp:txXfrm>
    </dsp:sp>
    <dsp:sp modelId="{8449A626-5E1A-4A46-82D3-F0E7EBD7019F}">
      <dsp:nvSpPr>
        <dsp:cNvPr id="0" name=""/>
        <dsp:cNvSpPr/>
      </dsp:nvSpPr>
      <dsp:spPr>
        <a:xfrm>
          <a:off x="2048308" y="509742"/>
          <a:ext cx="4710988" cy="4710988"/>
        </a:xfrm>
        <a:prstGeom prst="pie">
          <a:avLst>
            <a:gd name="adj1" fmla="val 5400000"/>
            <a:gd name="adj2" fmla="val 108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Conduct regular training and drills</a:t>
          </a:r>
        </a:p>
      </dsp:txBody>
      <dsp:txXfrm>
        <a:off x="2519967" y="2954409"/>
        <a:ext cx="1738579" cy="1289913"/>
      </dsp:txXfrm>
    </dsp:sp>
    <dsp:sp modelId="{8CE95C7F-856D-4833-A4FF-F2B118CF189D}">
      <dsp:nvSpPr>
        <dsp:cNvPr id="0" name=""/>
        <dsp:cNvSpPr/>
      </dsp:nvSpPr>
      <dsp:spPr>
        <a:xfrm>
          <a:off x="2048308" y="351588"/>
          <a:ext cx="4710988" cy="4710988"/>
        </a:xfrm>
        <a:prstGeom prst="pie">
          <a:avLst>
            <a:gd name="adj1" fmla="val 10800000"/>
            <a:gd name="adj2" fmla="val 162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Build trust and avoid alarm fatigue</a:t>
          </a:r>
        </a:p>
      </dsp:txBody>
      <dsp:txXfrm>
        <a:off x="2519967" y="1327996"/>
        <a:ext cx="1738579" cy="1289913"/>
      </dsp:txXfrm>
    </dsp:sp>
    <dsp:sp modelId="{D23AFDB7-510C-40DF-9C47-452528268221}">
      <dsp:nvSpPr>
        <dsp:cNvPr id="0" name=""/>
        <dsp:cNvSpPr/>
      </dsp:nvSpPr>
      <dsp:spPr>
        <a:xfrm>
          <a:off x="1914830" y="59955"/>
          <a:ext cx="5294254" cy="5294254"/>
        </a:xfrm>
        <a:prstGeom prst="circularArrow">
          <a:avLst>
            <a:gd name="adj1" fmla="val 5085"/>
            <a:gd name="adj2" fmla="val 327528"/>
            <a:gd name="adj3" fmla="val 21272472"/>
            <a:gd name="adj4" fmla="val 16200000"/>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4CB864-0CB4-412B-94E5-C1BBFF87AF69}">
      <dsp:nvSpPr>
        <dsp:cNvPr id="0" name=""/>
        <dsp:cNvSpPr/>
      </dsp:nvSpPr>
      <dsp:spPr>
        <a:xfrm>
          <a:off x="1914830" y="218110"/>
          <a:ext cx="5294254" cy="5294254"/>
        </a:xfrm>
        <a:prstGeom prst="circularArrow">
          <a:avLst>
            <a:gd name="adj1" fmla="val 5085"/>
            <a:gd name="adj2" fmla="val 327528"/>
            <a:gd name="adj3" fmla="val 5072472"/>
            <a:gd name="adj4" fmla="val 0"/>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925545-86BF-4C13-B918-F980404F0B09}">
      <dsp:nvSpPr>
        <dsp:cNvPr id="0" name=""/>
        <dsp:cNvSpPr/>
      </dsp:nvSpPr>
      <dsp:spPr>
        <a:xfrm>
          <a:off x="1756675" y="218110"/>
          <a:ext cx="5294254" cy="5294254"/>
        </a:xfrm>
        <a:prstGeom prst="circularArrow">
          <a:avLst>
            <a:gd name="adj1" fmla="val 5085"/>
            <a:gd name="adj2" fmla="val 327528"/>
            <a:gd name="adj3" fmla="val 10472472"/>
            <a:gd name="adj4" fmla="val 5400000"/>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7AA3F1-6D74-4F89-A31B-1B03E6964D1C}">
      <dsp:nvSpPr>
        <dsp:cNvPr id="0" name=""/>
        <dsp:cNvSpPr/>
      </dsp:nvSpPr>
      <dsp:spPr>
        <a:xfrm>
          <a:off x="1756675" y="59955"/>
          <a:ext cx="5294254" cy="5294254"/>
        </a:xfrm>
        <a:prstGeom prst="circularArrow">
          <a:avLst>
            <a:gd name="adj1" fmla="val 5085"/>
            <a:gd name="adj2" fmla="val 327528"/>
            <a:gd name="adj3" fmla="val 15872472"/>
            <a:gd name="adj4" fmla="val 10800000"/>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3B63C-ED5C-47CA-A644-562ACB55BB3F}">
      <dsp:nvSpPr>
        <dsp:cNvPr id="0" name=""/>
        <dsp:cNvSpPr/>
      </dsp:nvSpPr>
      <dsp:spPr>
        <a:xfrm>
          <a:off x="0" y="2039"/>
          <a:ext cx="78867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E36092C-6FE6-411E-9C53-9299B909CFC7}">
      <dsp:nvSpPr>
        <dsp:cNvPr id="0" name=""/>
        <dsp:cNvSpPr/>
      </dsp:nvSpPr>
      <dsp:spPr>
        <a:xfrm>
          <a:off x="0" y="2039"/>
          <a:ext cx="7886700" cy="1390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chemeClr val="tx1"/>
              </a:solidFill>
            </a:rPr>
            <a:t>Initial strong responses: The villagers reacted quickly to the boy’s cries.</a:t>
          </a:r>
        </a:p>
      </dsp:txBody>
      <dsp:txXfrm>
        <a:off x="0" y="2039"/>
        <a:ext cx="7886700" cy="1390877"/>
      </dsp:txXfrm>
    </dsp:sp>
    <dsp:sp modelId="{896124D9-067E-400B-90AD-EE53C4103C99}">
      <dsp:nvSpPr>
        <dsp:cNvPr id="0" name=""/>
        <dsp:cNvSpPr/>
      </dsp:nvSpPr>
      <dsp:spPr>
        <a:xfrm>
          <a:off x="0" y="1392917"/>
          <a:ext cx="78867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80638FA-1E52-4927-BD44-5D1E5D8914AB}">
      <dsp:nvSpPr>
        <dsp:cNvPr id="0" name=""/>
        <dsp:cNvSpPr/>
      </dsp:nvSpPr>
      <dsp:spPr>
        <a:xfrm>
          <a:off x="0" y="1392917"/>
          <a:ext cx="7886700" cy="1390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chemeClr val="tx1"/>
              </a:solidFill>
            </a:rPr>
            <a:t>Alertness to potential danger: The wolf recognized that the boy’s role was to signal a threat.</a:t>
          </a:r>
        </a:p>
      </dsp:txBody>
      <dsp:txXfrm>
        <a:off x="0" y="1392917"/>
        <a:ext cx="7886700" cy="1390877"/>
      </dsp:txXfrm>
    </dsp:sp>
    <dsp:sp modelId="{6093B974-447F-4DBD-9516-97C77E234673}">
      <dsp:nvSpPr>
        <dsp:cNvPr id="0" name=""/>
        <dsp:cNvSpPr/>
      </dsp:nvSpPr>
      <dsp:spPr>
        <a:xfrm>
          <a:off x="0" y="2783794"/>
          <a:ext cx="7886700"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CCEC44F-6238-4806-A39D-757E933A4A10}">
      <dsp:nvSpPr>
        <dsp:cNvPr id="0" name=""/>
        <dsp:cNvSpPr/>
      </dsp:nvSpPr>
      <dsp:spPr>
        <a:xfrm>
          <a:off x="0" y="2783794"/>
          <a:ext cx="7886700" cy="1390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chemeClr val="tx1"/>
              </a:solidFill>
            </a:rPr>
            <a:t>Community effort: The villagers acted together when responding to the warnings.</a:t>
          </a:r>
        </a:p>
      </dsp:txBody>
      <dsp:txXfrm>
        <a:off x="0" y="2783794"/>
        <a:ext cx="7886700" cy="13908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E554E-E5F6-4E5C-A9FD-CC74651081A4}">
      <dsp:nvSpPr>
        <dsp:cNvPr id="0" name=""/>
        <dsp:cNvSpPr/>
      </dsp:nvSpPr>
      <dsp:spPr>
        <a:xfrm>
          <a:off x="3276637" y="95048"/>
          <a:ext cx="1508387" cy="1508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Complacency can create vulnerabilities in emergency preparedness systems.</a:t>
          </a:r>
        </a:p>
      </dsp:txBody>
      <dsp:txXfrm>
        <a:off x="3276637" y="95048"/>
        <a:ext cx="1508387" cy="1508387"/>
      </dsp:txXfrm>
    </dsp:sp>
    <dsp:sp modelId="{F213DF2F-0C15-47BD-9189-D1B18EC1A4D3}">
      <dsp:nvSpPr>
        <dsp:cNvPr id="0" name=""/>
        <dsp:cNvSpPr/>
      </dsp:nvSpPr>
      <dsp:spPr>
        <a:xfrm>
          <a:off x="616070" y="-613"/>
          <a:ext cx="4264616" cy="4264616"/>
        </a:xfrm>
        <a:prstGeom prst="circularArrow">
          <a:avLst>
            <a:gd name="adj1" fmla="val 6897"/>
            <a:gd name="adj2" fmla="val 464959"/>
            <a:gd name="adj3" fmla="val 551067"/>
            <a:gd name="adj4" fmla="val 20583973"/>
            <a:gd name="adj5" fmla="val 8047"/>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AC6E8B-94DC-483D-915F-07001DD2EA3F}">
      <dsp:nvSpPr>
        <dsp:cNvPr id="0" name=""/>
        <dsp:cNvSpPr/>
      </dsp:nvSpPr>
      <dsp:spPr>
        <a:xfrm>
          <a:off x="3276637" y="2659952"/>
          <a:ext cx="1508387" cy="1508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Over-reliance on a single warning source increases risk.</a:t>
          </a:r>
        </a:p>
      </dsp:txBody>
      <dsp:txXfrm>
        <a:off x="3276637" y="2659952"/>
        <a:ext cx="1508387" cy="1508387"/>
      </dsp:txXfrm>
    </dsp:sp>
    <dsp:sp modelId="{4767A83A-2584-4DE5-B0E0-1EACB81B0947}">
      <dsp:nvSpPr>
        <dsp:cNvPr id="0" name=""/>
        <dsp:cNvSpPr/>
      </dsp:nvSpPr>
      <dsp:spPr>
        <a:xfrm>
          <a:off x="616070" y="-613"/>
          <a:ext cx="4264616" cy="4264616"/>
        </a:xfrm>
        <a:prstGeom prst="circularArrow">
          <a:avLst>
            <a:gd name="adj1" fmla="val 6897"/>
            <a:gd name="adj2" fmla="val 464959"/>
            <a:gd name="adj3" fmla="val 5951067"/>
            <a:gd name="adj4" fmla="val 4383973"/>
            <a:gd name="adj5" fmla="val 8047"/>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F6591D-1B58-426A-82C3-2369AE5D71F3}">
      <dsp:nvSpPr>
        <dsp:cNvPr id="0" name=""/>
        <dsp:cNvSpPr/>
      </dsp:nvSpPr>
      <dsp:spPr>
        <a:xfrm>
          <a:off x="711732" y="2659952"/>
          <a:ext cx="1508387" cy="1508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Consistent evaluation of threats and verification of alarms is crucial.</a:t>
          </a:r>
        </a:p>
      </dsp:txBody>
      <dsp:txXfrm>
        <a:off x="711732" y="2659952"/>
        <a:ext cx="1508387" cy="1508387"/>
      </dsp:txXfrm>
    </dsp:sp>
    <dsp:sp modelId="{61A55418-D706-40C1-AE3F-2FB0FE723A25}">
      <dsp:nvSpPr>
        <dsp:cNvPr id="0" name=""/>
        <dsp:cNvSpPr/>
      </dsp:nvSpPr>
      <dsp:spPr>
        <a:xfrm>
          <a:off x="616070" y="-613"/>
          <a:ext cx="4264616" cy="4264616"/>
        </a:xfrm>
        <a:prstGeom prst="circularArrow">
          <a:avLst>
            <a:gd name="adj1" fmla="val 6897"/>
            <a:gd name="adj2" fmla="val 464959"/>
            <a:gd name="adj3" fmla="val 11351067"/>
            <a:gd name="adj4" fmla="val 9783973"/>
            <a:gd name="adj5" fmla="val 8047"/>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0D9371-3E13-4630-B5A0-52DBE8C759D5}">
      <dsp:nvSpPr>
        <dsp:cNvPr id="0" name=""/>
        <dsp:cNvSpPr/>
      </dsp:nvSpPr>
      <dsp:spPr>
        <a:xfrm>
          <a:off x="711732" y="95048"/>
          <a:ext cx="1508387" cy="1508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An adaptable strategy, like the wolf’s, exploits weaknesses in preparedness.</a:t>
          </a:r>
        </a:p>
      </dsp:txBody>
      <dsp:txXfrm>
        <a:off x="711732" y="95048"/>
        <a:ext cx="1508387" cy="1508387"/>
      </dsp:txXfrm>
    </dsp:sp>
    <dsp:sp modelId="{8D566620-51E3-46A7-A122-364ADA1EA7BD}">
      <dsp:nvSpPr>
        <dsp:cNvPr id="0" name=""/>
        <dsp:cNvSpPr/>
      </dsp:nvSpPr>
      <dsp:spPr>
        <a:xfrm>
          <a:off x="616070" y="-613"/>
          <a:ext cx="4264616" cy="4264616"/>
        </a:xfrm>
        <a:prstGeom prst="circularArrow">
          <a:avLst>
            <a:gd name="adj1" fmla="val 6897"/>
            <a:gd name="adj2" fmla="val 464959"/>
            <a:gd name="adj3" fmla="val 16751067"/>
            <a:gd name="adj4" fmla="val 15183973"/>
            <a:gd name="adj5" fmla="val 8047"/>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659D08-E812-102E-5EB2-B5EC898ECC9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B6A12ED-C3D6-D4A5-0301-6868083456C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EB6491C-EB6F-C249-8FA1-AECF54EECB29}" type="datetimeFigureOut">
              <a:t>3/26/2025</a:t>
            </a:fld>
            <a:endParaRPr lang="en-US"/>
          </a:p>
        </p:txBody>
      </p:sp>
      <p:sp>
        <p:nvSpPr>
          <p:cNvPr id="4" name="Footer Placeholder 3">
            <a:extLst>
              <a:ext uri="{FF2B5EF4-FFF2-40B4-BE49-F238E27FC236}">
                <a16:creationId xmlns:a16="http://schemas.microsoft.com/office/drawing/2014/main" id="{02B89403-6E1B-5DFF-0A1A-15AD840B7E1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B9D2401-2B4A-75AD-D2DE-7D57B18CC61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21D00F-A447-3041-B3A5-9ED839F4319E}" type="slidenum">
              <a:t>‹#›</a:t>
            </a:fld>
            <a:endParaRPr lang="en-US"/>
          </a:p>
        </p:txBody>
      </p:sp>
    </p:spTree>
    <p:extLst>
      <p:ext uri="{BB962C8B-B14F-4D97-AF65-F5344CB8AC3E}">
        <p14:creationId xmlns:p14="http://schemas.microsoft.com/office/powerpoint/2010/main" val="1977459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5D22F5-430D-4064-A80A-457FA3C273F8}" type="datetimeFigureOut">
              <a:rPr lang="en-US" smtClean="0"/>
              <a:t>3/26/2025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09509A-21CA-41A8-83D9-3D05CDE0F6BD}" type="slidenum">
              <a:rPr lang="en-US" smtClean="0"/>
              <a:t>‹#›</a:t>
            </a:fld>
            <a:endParaRPr lang="en-US"/>
          </a:p>
        </p:txBody>
      </p:sp>
    </p:spTree>
    <p:extLst>
      <p:ext uri="{BB962C8B-B14F-4D97-AF65-F5344CB8AC3E}">
        <p14:creationId xmlns:p14="http://schemas.microsoft.com/office/powerpoint/2010/main" val="1759203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aulcombsart.com/about-paul#:~:text=Paul%20Combs%20is%20an%20artist%20who%20creates%20humorous%20and%20critica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a:t>
            </a:r>
            <a:r>
              <a:rPr lang="en-US" dirty="0"/>
              <a:t> "Good [morning/afternoon], everyone. I’m Chief Travis Teesch from Neenah-Menasha Fire Rescue. Today, I want to share a unique perspective on emergency preparedness and risk assessment—through the lens of a timeless fable, </a:t>
            </a:r>
            <a:r>
              <a:rPr lang="en-US" i="1" dirty="0"/>
              <a:t>The Boy Who Cried Wolf</a:t>
            </a:r>
            <a:r>
              <a:rPr lang="en-US" dirty="0"/>
              <a:t>. This story offers lessons we can apply to public safety, trust-building, and community </a:t>
            </a:r>
            <a:r>
              <a:rPr lang="en-US" dirty="0" err="1"/>
              <a:t>readiness."Add</a:t>
            </a:r>
            <a:r>
              <a:rPr lang="en-US" dirty="0"/>
              <a:t> notes on my bio ……….. (Tell them who I am)</a:t>
            </a:r>
          </a:p>
          <a:p>
            <a:endParaRPr lang="en-US" dirty="0"/>
          </a:p>
          <a:p>
            <a:r>
              <a:rPr lang="en-US" dirty="0"/>
              <a:t>Farm Boy ……. Never Dreamed of being a fire fighter </a:t>
            </a:r>
          </a:p>
          <a:p>
            <a:endParaRPr lang="en-US" dirty="0"/>
          </a:p>
          <a:p>
            <a:r>
              <a:rPr lang="en-US" dirty="0"/>
              <a:t>Find out who is in the audience ….. Where are they from – what do they do ….. Anyone involved in Emergency Management? </a:t>
            </a:r>
          </a:p>
          <a:p>
            <a:endParaRPr lang="en-US" dirty="0"/>
          </a:p>
        </p:txBody>
      </p:sp>
      <p:sp>
        <p:nvSpPr>
          <p:cNvPr id="4" name="Slide Number Placeholder 3"/>
          <p:cNvSpPr>
            <a:spLocks noGrp="1"/>
          </p:cNvSpPr>
          <p:nvPr>
            <p:ph type="sldNum" sz="quarter" idx="5"/>
          </p:nvPr>
        </p:nvSpPr>
        <p:spPr/>
        <p:txBody>
          <a:bodyPr/>
          <a:lstStyle/>
          <a:p>
            <a:fld id="{B009509A-21CA-41A8-83D9-3D05CDE0F6BD}" type="slidenum">
              <a:rPr lang="en-US" smtClean="0"/>
              <a:t>1</a:t>
            </a:fld>
            <a:endParaRPr lang="en-US"/>
          </a:p>
        </p:txBody>
      </p:sp>
    </p:spTree>
    <p:extLst>
      <p:ext uri="{BB962C8B-B14F-4D97-AF65-F5344CB8AC3E}">
        <p14:creationId xmlns:p14="http://schemas.microsoft.com/office/powerpoint/2010/main" val="2263965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Notes:</a:t>
            </a:r>
            <a:r>
              <a:rPr lang="en-US" dirty="0"/>
              <a:t> "This comparison helps highlight the distinction: Risk assessment is long-term and strategic. Emergency preparedness is immediate and tactical. We need both to be effective.“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Example of Emergency </a:t>
            </a:r>
            <a:r>
              <a:rPr lang="en-US" dirty="0"/>
              <a:t>Preparedness Fire drills and emergency evacuation plans.</a:t>
            </a:r>
          </a:p>
          <a:p>
            <a:pPr marL="171450" indent="-171450" defTabSz="342900">
              <a:buFont typeface="Arial" panose="020B0604020202020204" pitchFamily="34" charset="0"/>
              <a:buChar char="•"/>
            </a:pPr>
            <a:r>
              <a:rPr lang="en-US" b="1" dirty="0">
                <a:solidFill>
                  <a:srgbClr val="FFFFFF"/>
                </a:solidFill>
                <a:latin typeface="Century Schoolbook" panose="02040604050505020304"/>
              </a:rPr>
              <a:t>Creating an evacuation plan for a building.</a:t>
            </a:r>
          </a:p>
          <a:p>
            <a:pPr marL="171450" indent="-171450" defTabSz="342900">
              <a:buFont typeface="Arial" panose="020B0604020202020204" pitchFamily="34" charset="0"/>
              <a:buChar char="•"/>
            </a:pPr>
            <a:endParaRPr lang="en-US" b="1" dirty="0">
              <a:solidFill>
                <a:srgbClr val="FFFFFF"/>
              </a:solidFill>
              <a:latin typeface="Century Schoolbook" panose="02040604050505020304"/>
            </a:endParaRPr>
          </a:p>
          <a:p>
            <a:pPr marL="171450" indent="-171450" defTabSz="342900">
              <a:buFont typeface="Arial" panose="020B0604020202020204" pitchFamily="34" charset="0"/>
              <a:buChar char="•"/>
            </a:pPr>
            <a:r>
              <a:rPr lang="en-US" b="1" dirty="0">
                <a:solidFill>
                  <a:srgbClr val="FFFFFF"/>
                </a:solidFill>
                <a:latin typeface="Century Schoolbook" panose="02040604050505020304"/>
              </a:rPr>
              <a:t>Training employees on how to use fire extinguishers.</a:t>
            </a:r>
          </a:p>
          <a:p>
            <a:pPr marL="171450" indent="-171450" defTabSz="342900">
              <a:buFont typeface="Arial" panose="020B0604020202020204" pitchFamily="34" charset="0"/>
              <a:buChar char="•"/>
            </a:pPr>
            <a:endParaRPr lang="en-US" b="1" dirty="0">
              <a:solidFill>
                <a:srgbClr val="FFFFFF"/>
              </a:solidFill>
              <a:latin typeface="Century Schoolbook" panose="02040604050505020304"/>
            </a:endParaRPr>
          </a:p>
          <a:p>
            <a:pPr marL="171450" indent="-171450" defTabSz="342900">
              <a:buFont typeface="Arial" panose="020B0604020202020204" pitchFamily="34" charset="0"/>
              <a:buChar char="•"/>
            </a:pPr>
            <a:r>
              <a:rPr lang="en-US" b="1" dirty="0">
                <a:solidFill>
                  <a:srgbClr val="FFFFFF"/>
                </a:solidFill>
                <a:latin typeface="Century Schoolbook" panose="02040604050505020304"/>
              </a:rPr>
              <a:t>Stockpiling emergency supplies like food, water, and medical kits.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Example of Risk Assessment </a:t>
            </a:r>
            <a:r>
              <a:rPr lang="en-US" dirty="0"/>
              <a:t>Evaluating risks of floods based on geography, weather patterns, and building structures.</a:t>
            </a:r>
          </a:p>
          <a:p>
            <a:endParaRPr lang="en-US" dirty="0"/>
          </a:p>
        </p:txBody>
      </p:sp>
      <p:sp>
        <p:nvSpPr>
          <p:cNvPr id="4" name="Slide Number Placeholder 3"/>
          <p:cNvSpPr>
            <a:spLocks noGrp="1"/>
          </p:cNvSpPr>
          <p:nvPr>
            <p:ph type="sldNum" sz="quarter" idx="5"/>
          </p:nvPr>
        </p:nvSpPr>
        <p:spPr/>
        <p:txBody>
          <a:bodyPr/>
          <a:lstStyle/>
          <a:p>
            <a:fld id="{B009509A-21CA-41A8-83D9-3D05CDE0F6BD}" type="slidenum">
              <a:rPr lang="en-US" smtClean="0"/>
              <a:t>10</a:t>
            </a:fld>
            <a:endParaRPr lang="en-US"/>
          </a:p>
        </p:txBody>
      </p:sp>
    </p:spTree>
    <p:extLst>
      <p:ext uri="{BB962C8B-B14F-4D97-AF65-F5344CB8AC3E}">
        <p14:creationId xmlns:p14="http://schemas.microsoft.com/office/powerpoint/2010/main" val="496384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Credit for drawing to Paul Combs</a:t>
            </a:r>
          </a:p>
          <a:p>
            <a:r>
              <a:rPr lang="en-US" dirty="0"/>
              <a:t> </a:t>
            </a:r>
            <a:r>
              <a:rPr lang="en-US" dirty="0">
                <a:hlinkClick r:id="rId3"/>
              </a:rPr>
              <a:t>Paul Combs - Illustration - Bio (paulcombsart.com)</a:t>
            </a:r>
            <a:endParaRPr lang="en-US" dirty="0"/>
          </a:p>
          <a:p>
            <a:endParaRPr lang="en-US" dirty="0"/>
          </a:p>
          <a:p>
            <a:r>
              <a:rPr lang="en-US" dirty="0"/>
              <a:t>BE HONEST …… I’VE BEEN caught with my pants down!</a:t>
            </a:r>
          </a:p>
          <a:p>
            <a:r>
              <a:rPr lang="en-US" dirty="0"/>
              <a:t>Nursing home … Fire Alarm …… comment …….. that sure wasn’t the boy that cried wolf!</a:t>
            </a:r>
          </a:p>
          <a:p>
            <a:endParaRPr lang="en-US" dirty="0"/>
          </a:p>
          <a:p>
            <a:endParaRPr lang="en-US" dirty="0"/>
          </a:p>
          <a:p>
            <a:r>
              <a:rPr lang="en-US" sz="1800" b="1" dirty="0">
                <a:latin typeface="Aptos" panose="020B0004020202020204" pitchFamily="34" charset="0"/>
              </a:rPr>
              <a:t>My background </a:t>
            </a:r>
          </a:p>
          <a:p>
            <a:r>
              <a:rPr lang="en-US" sz="1800" b="1" dirty="0">
                <a:latin typeface="Aptos" panose="020B0004020202020204" pitchFamily="34" charset="0"/>
              </a:rPr>
              <a:t>I'm a firefighter so guess what I spend 80% of my time doing? ……….. Going on EMS calls!</a:t>
            </a:r>
          </a:p>
          <a:p>
            <a:endParaRPr lang="en-US" sz="1800" b="1" dirty="0">
              <a:latin typeface="Aptos" panose="020B0004020202020204" pitchFamily="34" charset="0"/>
            </a:endParaRPr>
          </a:p>
          <a:p>
            <a:r>
              <a:rPr lang="en-US" sz="1800" b="1" dirty="0">
                <a:latin typeface="Aptos" panose="020B0004020202020204" pitchFamily="34" charset="0"/>
              </a:rPr>
              <a:t>So, did village do a risk assessment …YES …… we know that because they had a plan. 1. they had the boy watching the sheep 2. they responded the first couple of times ………. They just became </a:t>
            </a:r>
            <a:r>
              <a:rPr lang="en-US" sz="1800" b="1" dirty="0" err="1">
                <a:latin typeface="Aptos" panose="020B0004020202020204" pitchFamily="34" charset="0"/>
              </a:rPr>
              <a:t>complancent</a:t>
            </a:r>
            <a:r>
              <a:rPr lang="en-US" sz="1800" b="1" dirty="0">
                <a:latin typeface="Aptos" panose="020B0004020202020204" pitchFamily="34" charset="0"/>
              </a:rPr>
              <a:t> </a:t>
            </a:r>
          </a:p>
        </p:txBody>
      </p:sp>
      <p:sp>
        <p:nvSpPr>
          <p:cNvPr id="4" name="Slide Number Placeholder 3"/>
          <p:cNvSpPr>
            <a:spLocks noGrp="1"/>
          </p:cNvSpPr>
          <p:nvPr>
            <p:ph type="sldNum" sz="quarter" idx="5"/>
          </p:nvPr>
        </p:nvSpPr>
        <p:spPr/>
        <p:txBody>
          <a:bodyPr/>
          <a:lstStyle/>
          <a:p>
            <a:fld id="{AEB42F79-6DDD-4984-9914-FB8C3F48319D}" type="slidenum">
              <a:rPr lang="en-US" smtClean="0"/>
              <a:t>11</a:t>
            </a:fld>
            <a:endParaRPr lang="en-US"/>
          </a:p>
        </p:txBody>
      </p:sp>
    </p:spTree>
    <p:extLst>
      <p:ext uri="{BB962C8B-B14F-4D97-AF65-F5344CB8AC3E}">
        <p14:creationId xmlns:p14="http://schemas.microsoft.com/office/powerpoint/2010/main" val="3770806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a:t>
            </a:r>
            <a:r>
              <a:rPr lang="en-US" dirty="0"/>
              <a:t> "One of the biggest threats isn’t the emergency—it’s complacency. Repetition can lead to tuning out. We combat that by varying training, engaging the whole community, and emphasizing real-life relevance.“</a:t>
            </a:r>
          </a:p>
          <a:p>
            <a:endParaRPr lang="en-US" dirty="0"/>
          </a:p>
          <a:p>
            <a:r>
              <a:rPr lang="en-US" dirty="0"/>
              <a:t>Maintain consistent communication………………..what would have happened if the villagers checked on the boy, would he have been lonely like in some versions of the story? </a:t>
            </a:r>
          </a:p>
          <a:p>
            <a:endParaRPr lang="en-US" dirty="0"/>
          </a:p>
        </p:txBody>
      </p:sp>
      <p:sp>
        <p:nvSpPr>
          <p:cNvPr id="4" name="Slide Number Placeholder 3"/>
          <p:cNvSpPr>
            <a:spLocks noGrp="1"/>
          </p:cNvSpPr>
          <p:nvPr>
            <p:ph type="sldNum" sz="quarter" idx="5"/>
          </p:nvPr>
        </p:nvSpPr>
        <p:spPr/>
        <p:txBody>
          <a:bodyPr/>
          <a:lstStyle/>
          <a:p>
            <a:fld id="{AEB42F79-6DDD-4984-9914-FB8C3F48319D}" type="slidenum">
              <a:rPr lang="en-US" smtClean="0"/>
              <a:t>12</a:t>
            </a:fld>
            <a:endParaRPr lang="en-US"/>
          </a:p>
        </p:txBody>
      </p:sp>
    </p:spTree>
    <p:extLst>
      <p:ext uri="{BB962C8B-B14F-4D97-AF65-F5344CB8AC3E}">
        <p14:creationId xmlns:p14="http://schemas.microsoft.com/office/powerpoint/2010/main" val="2162339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a:t>
            </a:r>
            <a:r>
              <a:rPr lang="en-US" dirty="0"/>
              <a:t> "The villagers didn’t re-evaluate the risk of a wolf attack—they got too used to the false alarms. In my (our) world, that might look like ignoring weather alerts or downplaying fire dangers due to past false alarms.“</a:t>
            </a:r>
          </a:p>
          <a:p>
            <a:endParaRPr lang="en-US" dirty="0"/>
          </a:p>
          <a:p>
            <a:r>
              <a:rPr lang="en-US" dirty="0"/>
              <a:t>Evaluating Response Strategies  ……………… how were false alarms verified as “FALSE” Traditional telling ………… the boys cries wolf and the villagers come running, don’t see a wolf and they go back down the hill………</a:t>
            </a:r>
            <a:r>
              <a:rPr lang="en-US" b="1" dirty="0"/>
              <a:t>DID ANYBODY CHECK THE WOODS?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Identify ongoing risk &amp; analyzing frequency and severity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PROPORTIONATE ALERTS: </a:t>
            </a:r>
            <a:r>
              <a:rPr lang="en-US" b="0" dirty="0"/>
              <a:t>Avoid overreacting to minor risks or sending frequent non-critical alarms. Escalate communication based on the severity of the risk (e.g., minor issues warrant reminders, while serious threats require immediate 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TIERED ALERT SYSTEMS: </a:t>
            </a:r>
            <a:r>
              <a:rPr lang="en-US" b="0" dirty="0"/>
              <a:t>Use a color-coded or tiered system (e.g., green, yellow, red) to communicate the level of urgency clearly. This allows people to differentiate between routine precautions and high-risk scenarios.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EVIDENCE-BASED ALERTS: </a:t>
            </a:r>
            <a:r>
              <a:rPr lang="en-US" b="0" dirty="0"/>
              <a:t>Make it clear when and why a particular risk is real, and back up warnings with data or observable facts.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MULTIPLE SOURCES OF INFORMATION: </a:t>
            </a:r>
            <a:r>
              <a:rPr lang="en-US" b="0" dirty="0"/>
              <a:t>Ensure that alerts and warnings come from verified, reliable sources. Having multiple layers of verification, such as sensors, human checks, or multiple observers, increases credibility.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b="1" dirty="0"/>
          </a:p>
        </p:txBody>
      </p:sp>
      <p:sp>
        <p:nvSpPr>
          <p:cNvPr id="4" name="Slide Number Placeholder 3"/>
          <p:cNvSpPr>
            <a:spLocks noGrp="1"/>
          </p:cNvSpPr>
          <p:nvPr>
            <p:ph type="sldNum" sz="quarter" idx="5"/>
          </p:nvPr>
        </p:nvSpPr>
        <p:spPr/>
        <p:txBody>
          <a:bodyPr/>
          <a:lstStyle/>
          <a:p>
            <a:fld id="{B009509A-21CA-41A8-83D9-3D05CDE0F6BD}" type="slidenum">
              <a:rPr lang="en-US" smtClean="0"/>
              <a:t>13</a:t>
            </a:fld>
            <a:endParaRPr lang="en-US"/>
          </a:p>
        </p:txBody>
      </p:sp>
    </p:spTree>
    <p:extLst>
      <p:ext uri="{BB962C8B-B14F-4D97-AF65-F5344CB8AC3E}">
        <p14:creationId xmlns:p14="http://schemas.microsoft.com/office/powerpoint/2010/main" val="2377647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04F7D-BED8-1DD9-A318-C6845566D8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4FB703-CFB8-80D5-0FD4-220CB3558B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2D338C-7005-F82C-2F29-FCF23FC67578}"/>
              </a:ext>
            </a:extLst>
          </p:cNvPr>
          <p:cNvSpPr>
            <a:spLocks noGrp="1"/>
          </p:cNvSpPr>
          <p:nvPr>
            <p:ph type="body" idx="1"/>
          </p:nvPr>
        </p:nvSpPr>
        <p:spPr/>
        <p:txBody>
          <a:bodyPr/>
          <a:lstStyle/>
          <a:p>
            <a:pPr lvl="0"/>
            <a:r>
              <a:rPr lang="en-US" b="1" dirty="0"/>
              <a:t>Speaker Notes:</a:t>
            </a:r>
            <a:r>
              <a:rPr lang="en-US" dirty="0"/>
              <a:t> "This is where preparedness intersects with psychology. When people hear warnings too often, they stop responding. That’s why we need diverse, regularly assessed plans and a strong culture of vigilance.“</a:t>
            </a:r>
          </a:p>
          <a:p>
            <a:pPr lvl="0"/>
            <a:endParaRPr lang="en-US" b="1" dirty="0"/>
          </a:p>
          <a:p>
            <a:pPr lvl="0"/>
            <a:r>
              <a:rPr lang="en-US" b="1" dirty="0"/>
              <a:t>EDUCATION AND TRAINING: </a:t>
            </a:r>
            <a:r>
              <a:rPr lang="en-US" b="0" dirty="0"/>
              <a:t>Regularly educate people about the risks they face and how to respond. Training helps build trust because people feel prepared and knowledgeable.</a:t>
            </a:r>
          </a:p>
          <a:p>
            <a:pPr lvl="0"/>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EMPOWERMENT: </a:t>
            </a:r>
            <a:r>
              <a:rPr lang="en-US" b="0" dirty="0"/>
              <a:t>Give individuals and teams the tools and resources to act on risk assessments, so they feel involved in the process. This increases confidence in the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PROPORTIONATE ALERTS: </a:t>
            </a:r>
            <a:r>
              <a:rPr lang="en-US" b="0" dirty="0"/>
              <a:t>Avoid overreacting to minor risks or sending frequent non-critical alarms. Escalate communication based on the severity of the risk (e.g., minor issues warrant reminders, while serious threats require immediate 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TIERED ALERT SYSTEMS: </a:t>
            </a:r>
            <a:r>
              <a:rPr lang="en-US" b="0" dirty="0"/>
              <a:t>Use a color-coded or tiered system (e.g., green, yellow, red) to communicate the level of urgency clearly. This allows people to differentiate between routine precautions and high-risk scenarios.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EVIDENCE-BASED ALERTS: </a:t>
            </a:r>
            <a:r>
              <a:rPr lang="en-US" b="0" dirty="0"/>
              <a:t>Make it clear when and why a particular risk is real, and back up warnings with data or observable facts.</a:t>
            </a:r>
          </a:p>
          <a:p>
            <a:pPr lvl="0"/>
            <a:endParaRPr lang="en-US" b="0" dirty="0"/>
          </a:p>
        </p:txBody>
      </p:sp>
      <p:sp>
        <p:nvSpPr>
          <p:cNvPr id="4" name="Slide Number Placeholder 3">
            <a:extLst>
              <a:ext uri="{FF2B5EF4-FFF2-40B4-BE49-F238E27FC236}">
                <a16:creationId xmlns:a16="http://schemas.microsoft.com/office/drawing/2014/main" id="{CE4AAE23-DE14-7E05-9677-3A096C7DA334}"/>
              </a:ext>
            </a:extLst>
          </p:cNvPr>
          <p:cNvSpPr>
            <a:spLocks noGrp="1"/>
          </p:cNvSpPr>
          <p:nvPr>
            <p:ph type="sldNum" sz="quarter" idx="5"/>
          </p:nvPr>
        </p:nvSpPr>
        <p:spPr/>
        <p:txBody>
          <a:bodyPr/>
          <a:lstStyle/>
          <a:p>
            <a:fld id="{B009509A-21CA-41A8-83D9-3D05CDE0F6BD}" type="slidenum">
              <a:rPr lang="en-US" smtClean="0"/>
              <a:t>14</a:t>
            </a:fld>
            <a:endParaRPr lang="en-US"/>
          </a:p>
        </p:txBody>
      </p:sp>
    </p:spTree>
    <p:extLst>
      <p:ext uri="{BB962C8B-B14F-4D97-AF65-F5344CB8AC3E}">
        <p14:creationId xmlns:p14="http://schemas.microsoft.com/office/powerpoint/2010/main" val="372081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a:ln>
                  <a:noFill/>
                </a:ln>
                <a:solidFill>
                  <a:prstClr val="black"/>
                </a:solidFill>
                <a:effectLst/>
                <a:uLnTx/>
                <a:uFillTx/>
                <a:latin typeface="Calibri"/>
                <a:ea typeface="+mn-ea"/>
                <a:cs typeface="+mn-cs"/>
              </a:rPr>
              <a:t>The wolf’s success in the story teaches valuable lessons in risk management and emergency preparedness. </a:t>
            </a:r>
          </a:p>
          <a:p>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r>
              <a:rPr kumimoji="0" lang="en-US" sz="1200" b="1" i="0" u="none" strike="noStrike" kern="1200" cap="none" spc="0" normalizeH="0" baseline="0" noProof="0" dirty="0">
                <a:ln>
                  <a:noFill/>
                </a:ln>
                <a:solidFill>
                  <a:prstClr val="black"/>
                </a:solidFill>
                <a:effectLst/>
                <a:uLnTx/>
                <a:uFillTx/>
                <a:latin typeface="Calibri"/>
                <a:ea typeface="+mn-ea"/>
                <a:cs typeface="+mn-cs"/>
              </a:rPr>
              <a:t>To avoid being exploited by unforeseen threats, systems must be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Diversified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Regularly Assessed &amp;</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Supported by Vigilant Monitoring</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endParaRPr lang="en-US" dirty="0"/>
          </a:p>
        </p:txBody>
      </p:sp>
      <p:sp>
        <p:nvSpPr>
          <p:cNvPr id="4" name="Slide Number Placeholder 3"/>
          <p:cNvSpPr>
            <a:spLocks noGrp="1"/>
          </p:cNvSpPr>
          <p:nvPr>
            <p:ph type="sldNum" sz="quarter" idx="5"/>
          </p:nvPr>
        </p:nvSpPr>
        <p:spPr/>
        <p:txBody>
          <a:bodyPr/>
          <a:lstStyle/>
          <a:p>
            <a:fld id="{B009509A-21CA-41A8-83D9-3D05CDE0F6BD}" type="slidenum">
              <a:rPr lang="en-US" smtClean="0"/>
              <a:t>15</a:t>
            </a:fld>
            <a:endParaRPr lang="en-US"/>
          </a:p>
        </p:txBody>
      </p:sp>
    </p:spTree>
    <p:extLst>
      <p:ext uri="{BB962C8B-B14F-4D97-AF65-F5344CB8AC3E}">
        <p14:creationId xmlns:p14="http://schemas.microsoft.com/office/powerpoint/2010/main" val="3552659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a:t>
            </a:r>
            <a:r>
              <a:rPr lang="en-US" dirty="0"/>
              <a:t> "Let’s not forget the adversary. In this case, the wolf observed the system, found its weaknesses, and waited for the right moment to strike. That’s exactly how real threats—natural or human—behave."</a:t>
            </a:r>
          </a:p>
        </p:txBody>
      </p:sp>
      <p:sp>
        <p:nvSpPr>
          <p:cNvPr id="4" name="Slide Number Placeholder 3"/>
          <p:cNvSpPr>
            <a:spLocks noGrp="1"/>
          </p:cNvSpPr>
          <p:nvPr>
            <p:ph type="sldNum" sz="quarter" idx="5"/>
          </p:nvPr>
        </p:nvSpPr>
        <p:spPr/>
        <p:txBody>
          <a:bodyPr/>
          <a:lstStyle/>
          <a:p>
            <a:fld id="{B009509A-21CA-41A8-83D9-3D05CDE0F6BD}" type="slidenum">
              <a:rPr lang="en-US" smtClean="0"/>
              <a:t>16</a:t>
            </a:fld>
            <a:endParaRPr lang="en-US"/>
          </a:p>
        </p:txBody>
      </p:sp>
    </p:spTree>
    <p:extLst>
      <p:ext uri="{BB962C8B-B14F-4D97-AF65-F5344CB8AC3E}">
        <p14:creationId xmlns:p14="http://schemas.microsoft.com/office/powerpoint/2010/main" val="2308437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a:t>
            </a:r>
            <a:r>
              <a:rPr lang="en-US" dirty="0"/>
              <a:t> "Even though the warning system existed—the boy yelling 'wolf'—it lost its value because it was misused. A strong system must be supported by trust, policy, and procedure.“</a:t>
            </a:r>
          </a:p>
          <a:p>
            <a:endParaRPr lang="en-US" dirty="0"/>
          </a:p>
          <a:p>
            <a:r>
              <a:rPr lang="en-US" dirty="0"/>
              <a:t>The Wolf is hunger ……….. First time he goes out he see’s a strong response ………………. Learns the boy is there as the “Warning System” found out there was a community effort / villagers acting together </a:t>
            </a:r>
          </a:p>
        </p:txBody>
      </p:sp>
      <p:sp>
        <p:nvSpPr>
          <p:cNvPr id="4" name="Slide Number Placeholder 3"/>
          <p:cNvSpPr>
            <a:spLocks noGrp="1"/>
          </p:cNvSpPr>
          <p:nvPr>
            <p:ph type="sldNum" sz="quarter" idx="5"/>
          </p:nvPr>
        </p:nvSpPr>
        <p:spPr/>
        <p:txBody>
          <a:bodyPr/>
          <a:lstStyle/>
          <a:p>
            <a:fld id="{B009509A-21CA-41A8-83D9-3D05CDE0F6BD}" type="slidenum">
              <a:rPr lang="en-US" smtClean="0"/>
              <a:t>17</a:t>
            </a:fld>
            <a:endParaRPr lang="en-US"/>
          </a:p>
        </p:txBody>
      </p:sp>
    </p:spTree>
    <p:extLst>
      <p:ext uri="{BB962C8B-B14F-4D97-AF65-F5344CB8AC3E}">
        <p14:creationId xmlns:p14="http://schemas.microsoft.com/office/powerpoint/2010/main" val="4264765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a:t>
            </a:r>
            <a:r>
              <a:rPr lang="en-US" dirty="0"/>
              <a:t> "The wolf waited. It wasn’t impulsive. It shows how threats exploit routine, predictable patterns. We must assess how and where we might be vulnerable to exploitation—whether through gaps in training, communication, or procedures.“</a:t>
            </a:r>
          </a:p>
          <a:p>
            <a:endParaRPr lang="en-US" dirty="0"/>
          </a:p>
          <a:p>
            <a:r>
              <a:rPr lang="en-US" dirty="0"/>
              <a:t>https://images.fineartamerica.com/images/artworkimages/mediumlarge/1/1-timber-wolf-in-winter-michael-cummings.jpg</a:t>
            </a:r>
          </a:p>
          <a:p>
            <a:endParaRPr lang="en-US" dirty="0"/>
          </a:p>
          <a:p>
            <a:endParaRPr lang="en-US" dirty="0"/>
          </a:p>
          <a:p>
            <a:r>
              <a:rPr lang="en-US" dirty="0"/>
              <a:t>The wolf patiently waited until the villagers stopped responding to the boy’s warnings. Once the system had failed—due to complacency—the wolf attacked when the villagers were least prepared. This calculated approach allowed the wolf to bypass the village's defenses.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8C20AE-163A-4458-8135-F0267CE2A34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72922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a:t>
            </a:r>
            <a:r>
              <a:rPr lang="en-US" dirty="0"/>
              <a:t> When the sirens go off, do people react appropriately—or just look outside and go about their day? Complacency has real-world consequences. “What we train, we reinforce.“</a:t>
            </a:r>
          </a:p>
          <a:p>
            <a:endParaRPr lang="en-US" b="1" dirty="0"/>
          </a:p>
          <a:p>
            <a:r>
              <a:rPr lang="en-US" b="1" dirty="0"/>
              <a:t>Do you ignore the siren because you heard it before, and they were “false” alarms? ……….. Just like villagers not responding to the boy's cry of wolf </a:t>
            </a:r>
          </a:p>
          <a:p>
            <a:endParaRPr lang="en-US" b="1" dirty="0"/>
          </a:p>
          <a:p>
            <a:r>
              <a:rPr lang="en-US" b="1" dirty="0"/>
              <a:t>This is my house ………….. Thank God, my family and I were in the basement ……………. Tell story </a:t>
            </a:r>
          </a:p>
          <a:p>
            <a:r>
              <a:rPr lang="en-US" b="1" dirty="0"/>
              <a:t>Daughter learning about Tornados that week in school </a:t>
            </a:r>
          </a:p>
          <a:p>
            <a:r>
              <a:rPr lang="en-US" b="1" dirty="0"/>
              <a:t>Roof rafters sticking out of my bed </a:t>
            </a:r>
          </a:p>
        </p:txBody>
      </p:sp>
      <p:sp>
        <p:nvSpPr>
          <p:cNvPr id="4" name="Slide Number Placeholder 3"/>
          <p:cNvSpPr>
            <a:spLocks noGrp="1"/>
          </p:cNvSpPr>
          <p:nvPr>
            <p:ph type="sldNum" sz="quarter" idx="5"/>
          </p:nvPr>
        </p:nvSpPr>
        <p:spPr/>
        <p:txBody>
          <a:bodyPr/>
          <a:lstStyle/>
          <a:p>
            <a:fld id="{B009509A-21CA-41A8-83D9-3D05CDE0F6BD}" type="slidenum">
              <a:rPr lang="en-US" smtClean="0"/>
              <a:t>19</a:t>
            </a:fld>
            <a:endParaRPr lang="en-US"/>
          </a:p>
        </p:txBody>
      </p:sp>
    </p:spTree>
    <p:extLst>
      <p:ext uri="{BB962C8B-B14F-4D97-AF65-F5344CB8AC3E}">
        <p14:creationId xmlns:p14="http://schemas.microsoft.com/office/powerpoint/2010/main" val="4109570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a:t>
            </a:r>
            <a:r>
              <a:rPr lang="en-US" dirty="0"/>
              <a:t> "The traditional moral is clear: once trust is broken, even truthful warnings fall on deaf ears. In public safety, that trust is essential. If our warnings aren't credible, our communities may not respond appropriately—even in real danger.“</a:t>
            </a:r>
          </a:p>
          <a:p>
            <a:endParaRPr lang="en-US" b="1" dirty="0"/>
          </a:p>
          <a:p>
            <a:endParaRPr lang="en-US" b="1" dirty="0"/>
          </a:p>
          <a:p>
            <a:r>
              <a:rPr lang="en-US" b="1" dirty="0"/>
              <a:t>Aesop’s Fables – collection of oral stories 620-564 BCE from Ancient Greece ……………. William Caxton, the first to translate Aesop’s Fables into English (1484)</a:t>
            </a:r>
          </a:p>
          <a:p>
            <a:r>
              <a:rPr lang="en-US" b="1" dirty="0"/>
              <a:t>Fables were religious, social, ethical, and political in nature used for the education of children </a:t>
            </a:r>
          </a:p>
          <a:p>
            <a:endParaRPr lang="en-US" b="1" dirty="0"/>
          </a:p>
          <a:p>
            <a:r>
              <a:rPr lang="en-US" b="1" dirty="0"/>
              <a:t>Early Jewish, Indian, and Buddhist stories exist with similar themes </a:t>
            </a:r>
            <a:r>
              <a:rPr lang="en-US" dirty="0"/>
              <a:t>…….Lion and mouse </a:t>
            </a:r>
          </a:p>
          <a:p>
            <a:endParaRPr lang="en-US" dirty="0"/>
          </a:p>
          <a:p>
            <a:r>
              <a:rPr lang="en-US" dirty="0"/>
              <a:t>Used to educate children………when thought of in those terms the story we are familiar with makes sense……….when we hear the story, we have only interacted with it in one way, As a…….</a:t>
            </a:r>
          </a:p>
          <a:p>
            <a:endParaRPr lang="en-US" dirty="0"/>
          </a:p>
          <a:p>
            <a:r>
              <a:rPr lang="en-US" dirty="0"/>
              <a:t>Traditional interaction with the story….</a:t>
            </a:r>
            <a:r>
              <a:rPr lang="en-US" b="1" dirty="0"/>
              <a:t>passerby that hears the villager's side. </a:t>
            </a:r>
          </a:p>
          <a:p>
            <a:endParaRPr lang="en-US" b="1" dirty="0"/>
          </a:p>
          <a:p>
            <a:r>
              <a:rPr lang="en-US" b="1" dirty="0"/>
              <a:t>They stopped responding to the alarm …… desensitizes ………. Example hearing a tornado-sire and not going to the basement because you think the tornado won’t hit your house……. More on that later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EB42F79-6DDD-4984-9914-FB8C3F48319D}" type="slidenum">
              <a:rPr lang="en-US" smtClean="0"/>
              <a:t>2</a:t>
            </a:fld>
            <a:endParaRPr lang="en-US"/>
          </a:p>
        </p:txBody>
      </p:sp>
    </p:spTree>
    <p:extLst>
      <p:ext uri="{BB962C8B-B14F-4D97-AF65-F5344CB8AC3E}">
        <p14:creationId xmlns:p14="http://schemas.microsoft.com/office/powerpoint/2010/main" val="2796053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is the failure? ……………… the wolf ate the sheep ……………. How did that happen there was a system in place to prevent that!</a:t>
            </a:r>
          </a:p>
        </p:txBody>
      </p:sp>
      <p:sp>
        <p:nvSpPr>
          <p:cNvPr id="4" name="Slide Number Placeholder 3"/>
          <p:cNvSpPr>
            <a:spLocks noGrp="1"/>
          </p:cNvSpPr>
          <p:nvPr>
            <p:ph type="sldNum" sz="quarter" idx="5"/>
          </p:nvPr>
        </p:nvSpPr>
        <p:spPr/>
        <p:txBody>
          <a:bodyPr/>
          <a:lstStyle/>
          <a:p>
            <a:fld id="{B009509A-21CA-41A8-83D9-3D05CDE0F6BD}" type="slidenum">
              <a:rPr lang="en-US" smtClean="0"/>
              <a:t>20</a:t>
            </a:fld>
            <a:endParaRPr lang="en-US"/>
          </a:p>
        </p:txBody>
      </p:sp>
    </p:spTree>
    <p:extLst>
      <p:ext uri="{BB962C8B-B14F-4D97-AF65-F5344CB8AC3E}">
        <p14:creationId xmlns:p14="http://schemas.microsoft.com/office/powerpoint/2010/main" val="2296212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a:t>
            </a:r>
            <a:r>
              <a:rPr lang="en-US" dirty="0"/>
              <a:t> "To reinforce vary training, involve everyone, use real incidents, and encourage ongoing improvement. </a:t>
            </a:r>
          </a:p>
          <a:p>
            <a:endParaRPr lang="en-US" dirty="0"/>
          </a:p>
          <a:p>
            <a:r>
              <a:rPr lang="en-US" dirty="0"/>
              <a:t>Trust isn’t automatic—it’s earned, tested, and maintained over time."</a:t>
            </a:r>
          </a:p>
        </p:txBody>
      </p:sp>
      <p:sp>
        <p:nvSpPr>
          <p:cNvPr id="4" name="Slide Number Placeholder 3"/>
          <p:cNvSpPr>
            <a:spLocks noGrp="1"/>
          </p:cNvSpPr>
          <p:nvPr>
            <p:ph type="sldNum" sz="quarter" idx="5"/>
          </p:nvPr>
        </p:nvSpPr>
        <p:spPr/>
        <p:txBody>
          <a:bodyPr/>
          <a:lstStyle/>
          <a:p>
            <a:fld id="{B009509A-21CA-41A8-83D9-3D05CDE0F6BD}" type="slidenum">
              <a:rPr lang="en-US" smtClean="0"/>
              <a:t>21</a:t>
            </a:fld>
            <a:endParaRPr lang="en-US"/>
          </a:p>
        </p:txBody>
      </p:sp>
    </p:spTree>
    <p:extLst>
      <p:ext uri="{BB962C8B-B14F-4D97-AF65-F5344CB8AC3E}">
        <p14:creationId xmlns:p14="http://schemas.microsoft.com/office/powerpoint/2010/main" val="4036883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a:t>
            </a:r>
            <a:r>
              <a:rPr lang="en-US" dirty="0"/>
              <a:t> "Let’s open it up—what lessons stand out to you from this story? </a:t>
            </a:r>
            <a:r>
              <a:rPr lang="en-US"/>
              <a:t>How can we apply them locally to improve emergency preparedness and public trust?"</a:t>
            </a:r>
            <a:endParaRPr lang="en-US" dirty="0"/>
          </a:p>
        </p:txBody>
      </p:sp>
      <p:sp>
        <p:nvSpPr>
          <p:cNvPr id="4" name="Slide Number Placeholder 3"/>
          <p:cNvSpPr>
            <a:spLocks noGrp="1"/>
          </p:cNvSpPr>
          <p:nvPr>
            <p:ph type="sldNum" sz="quarter" idx="5"/>
          </p:nvPr>
        </p:nvSpPr>
        <p:spPr/>
        <p:txBody>
          <a:bodyPr/>
          <a:lstStyle/>
          <a:p>
            <a:fld id="{B009509A-21CA-41A8-83D9-3D05CDE0F6BD}" type="slidenum">
              <a:rPr lang="en-US" smtClean="0"/>
              <a:t>22</a:t>
            </a:fld>
            <a:endParaRPr lang="en-US"/>
          </a:p>
        </p:txBody>
      </p:sp>
    </p:spTree>
    <p:extLst>
      <p:ext uri="{BB962C8B-B14F-4D97-AF65-F5344CB8AC3E}">
        <p14:creationId xmlns:p14="http://schemas.microsoft.com/office/powerpoint/2010/main" val="124566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00803-11EA-7702-0D19-2D2C4BB020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1B6327-C28C-1E84-045A-57FCAD561A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894F0-2CB0-1E0E-1DD3-8163FAE87C4C}"/>
              </a:ext>
            </a:extLst>
          </p:cNvPr>
          <p:cNvSpPr>
            <a:spLocks noGrp="1"/>
          </p:cNvSpPr>
          <p:nvPr>
            <p:ph type="body" idx="1"/>
          </p:nvPr>
        </p:nvSpPr>
        <p:spPr/>
        <p:txBody>
          <a:bodyPr/>
          <a:lstStyle/>
          <a:p>
            <a:r>
              <a:rPr lang="en-US" b="1" dirty="0"/>
              <a:t>Speaker Notes:</a:t>
            </a:r>
            <a:r>
              <a:rPr lang="en-US" dirty="0"/>
              <a:t> "This story serves as an analogy for three key areas: risk assessment, emergency preparedness, and mitigation planning. It helps us think critically about how trust, communication, and readiness intersect—and where failure can occur.“</a:t>
            </a:r>
          </a:p>
          <a:p>
            <a:endParaRPr lang="en-US" b="1" dirty="0"/>
          </a:p>
          <a:p>
            <a:r>
              <a:rPr lang="en-US" b="1" dirty="0"/>
              <a:t>There is more the story can teach us, if we are willing to interact with it in a different way. </a:t>
            </a:r>
          </a:p>
          <a:p>
            <a:endParaRPr lang="en-US" b="1" dirty="0"/>
          </a:p>
          <a:p>
            <a:r>
              <a:rPr lang="en-US" b="1" dirty="0"/>
              <a:t>What about the boy’s side….what about the wolf’s perspective.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14F52D3-41C2-93A3-9DFC-67916621BBFA}"/>
              </a:ext>
            </a:extLst>
          </p:cNvPr>
          <p:cNvSpPr>
            <a:spLocks noGrp="1"/>
          </p:cNvSpPr>
          <p:nvPr>
            <p:ph type="sldNum" sz="quarter" idx="5"/>
          </p:nvPr>
        </p:nvSpPr>
        <p:spPr/>
        <p:txBody>
          <a:bodyPr/>
          <a:lstStyle/>
          <a:p>
            <a:fld id="{AEB42F79-6DDD-4984-9914-FB8C3F48319D}" type="slidenum">
              <a:rPr lang="en-US" smtClean="0"/>
              <a:t>3</a:t>
            </a:fld>
            <a:endParaRPr lang="en-US"/>
          </a:p>
        </p:txBody>
      </p:sp>
    </p:spTree>
    <p:extLst>
      <p:ext uri="{BB962C8B-B14F-4D97-AF65-F5344CB8AC3E}">
        <p14:creationId xmlns:p14="http://schemas.microsoft.com/office/powerpoint/2010/main" val="96629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Isn’t it the same thing? ………………. Doesn’t it all Fall under Emergency Management …. What is that anyway?</a:t>
            </a:r>
          </a:p>
          <a:p>
            <a:endParaRPr lang="en-US" dirty="0"/>
          </a:p>
          <a:p>
            <a:r>
              <a:rPr lang="en-US" b="1" dirty="0"/>
              <a:t>Handout to explain in their own words…..</a:t>
            </a:r>
          </a:p>
          <a:p>
            <a:endParaRPr lang="en-US" dirty="0"/>
          </a:p>
          <a:p>
            <a:r>
              <a:rPr lang="en-US" dirty="0"/>
              <a:t>three-minute table discussion to produce definition ASK for their definitions </a:t>
            </a:r>
          </a:p>
          <a:p>
            <a:endParaRPr lang="en-US" dirty="0"/>
          </a:p>
          <a:p>
            <a:r>
              <a:rPr lang="en-US" dirty="0"/>
              <a:t>Round table discussion ………… on their definition and the </a:t>
            </a:r>
            <a:r>
              <a:rPr lang="en-US" b="1" dirty="0"/>
              <a:t>ask for key factors </a:t>
            </a:r>
          </a:p>
          <a:p>
            <a:endParaRPr lang="en-US" dirty="0"/>
          </a:p>
        </p:txBody>
      </p:sp>
      <p:sp>
        <p:nvSpPr>
          <p:cNvPr id="4" name="Slide Number Placeholder 3"/>
          <p:cNvSpPr>
            <a:spLocks noGrp="1"/>
          </p:cNvSpPr>
          <p:nvPr>
            <p:ph type="sldNum" sz="quarter" idx="5"/>
          </p:nvPr>
        </p:nvSpPr>
        <p:spPr/>
        <p:txBody>
          <a:bodyPr/>
          <a:lstStyle/>
          <a:p>
            <a:fld id="{B009509A-21CA-41A8-83D9-3D05CDE0F6BD}" type="slidenum">
              <a:rPr lang="en-US" smtClean="0"/>
              <a:t>4</a:t>
            </a:fld>
            <a:endParaRPr lang="en-US"/>
          </a:p>
        </p:txBody>
      </p:sp>
    </p:spTree>
    <p:extLst>
      <p:ext uri="{BB962C8B-B14F-4D97-AF65-F5344CB8AC3E}">
        <p14:creationId xmlns:p14="http://schemas.microsoft.com/office/powerpoint/2010/main" val="242658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Notes:</a:t>
            </a:r>
            <a:r>
              <a:rPr lang="en-US" dirty="0"/>
              <a:t> "Risk assessment is about identifying what could go wrong, analyzing the potential impact, and evaluating how to prioritize our response. It sets the foundation for making smart, proactive safety decisions."</a:t>
            </a:r>
          </a:p>
          <a:p>
            <a:endParaRPr lang="en-US" dirty="0"/>
          </a:p>
          <a:p>
            <a:r>
              <a:rPr lang="en-US" dirty="0"/>
              <a:t>Assessing risks of floods based on geography, weather patterns, and history. </a:t>
            </a:r>
          </a:p>
          <a:p>
            <a:endParaRPr lang="en-US" dirty="0"/>
          </a:p>
          <a:p>
            <a:r>
              <a:rPr lang="en-US" b="1" dirty="0"/>
              <a:t>Risk assessment is the process of identifying, analyzing, and evaluating risks to determine their potential impact and likelihood. It helps in understanding vulnerabilities and prioritizing measures to mitigate risks.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B42F79-6DDD-4984-9914-FB8C3F48319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31458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a:t>
            </a:r>
            <a:r>
              <a:rPr lang="en-US" dirty="0"/>
              <a:t> "Preparedness is more than having a plan on paper—it's about being trained, equipped, and ready to act when the moment comes. Think of it as the muscle memory we build through planning and exercises.“</a:t>
            </a:r>
          </a:p>
          <a:p>
            <a:endParaRPr lang="en-US" b="1" dirty="0"/>
          </a:p>
          <a:p>
            <a:r>
              <a:rPr lang="en-US" b="1" dirty="0"/>
              <a:t>Emergency preparedness involves planning, organizing, and implementing measures to ensure an effective response to emergencies. It aims to minimize the impact of disasters and emergencies through coordinated efforts.</a:t>
            </a:r>
          </a:p>
          <a:p>
            <a:endParaRPr lang="en-US" b="1" dirty="0"/>
          </a:p>
          <a:p>
            <a:endParaRPr lang="en-US" b="1" dirty="0"/>
          </a:p>
          <a:p>
            <a:endParaRPr lang="en-US" b="1" dirty="0"/>
          </a:p>
          <a:p>
            <a:r>
              <a:rPr lang="en-US" b="1" dirty="0"/>
              <a:t>STOP HERE AND ASK FOR KEY FACTORS of EMERGENCY PREPAREDNESS and RISK ASSESSMENT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Round table discussion ………… on their definition and the </a:t>
            </a:r>
            <a:r>
              <a:rPr lang="en-US" b="1" dirty="0"/>
              <a:t>ask for key factors </a:t>
            </a:r>
          </a:p>
          <a:p>
            <a:endParaRPr lang="en-US" b="1" dirty="0"/>
          </a:p>
        </p:txBody>
      </p:sp>
      <p:sp>
        <p:nvSpPr>
          <p:cNvPr id="4" name="Slide Number Placeholder 3"/>
          <p:cNvSpPr>
            <a:spLocks noGrp="1"/>
          </p:cNvSpPr>
          <p:nvPr>
            <p:ph type="sldNum" sz="quarter" idx="5"/>
          </p:nvPr>
        </p:nvSpPr>
        <p:spPr/>
        <p:txBody>
          <a:bodyPr/>
          <a:lstStyle/>
          <a:p>
            <a:fld id="{9DE72FBF-7B2E-4D14-A4F4-4C57C2AB408A}" type="slidenum">
              <a:rPr lang="en-US" smtClean="0"/>
              <a:t>6</a:t>
            </a:fld>
            <a:endParaRPr lang="en-US"/>
          </a:p>
        </p:txBody>
      </p:sp>
    </p:spTree>
    <p:extLst>
      <p:ext uri="{BB962C8B-B14F-4D97-AF65-F5344CB8AC3E}">
        <p14:creationId xmlns:p14="http://schemas.microsoft.com/office/powerpoint/2010/main" val="1254280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342900"/>
            <a:r>
              <a:rPr lang="en-US" b="1" dirty="0"/>
              <a:t>Speaker Notes:</a:t>
            </a:r>
            <a:r>
              <a:rPr lang="en-US" dirty="0"/>
              <a:t> "Each step here builds on the last. From identifying risks to taking action to mitigate them, this cycle ensures that we’re not just reacting—we’re preparing ahead of time.</a:t>
            </a:r>
          </a:p>
          <a:p>
            <a:pPr defTabSz="342900"/>
            <a:endParaRPr lang="en-US" b="1" u="sng" dirty="0">
              <a:solidFill>
                <a:srgbClr val="FFFFFF"/>
              </a:solidFill>
              <a:latin typeface="Century Schoolbook" panose="02040604050505020304"/>
            </a:endParaRPr>
          </a:p>
          <a:p>
            <a:pPr defTabSz="342900"/>
            <a:r>
              <a:rPr lang="en-US" b="1" u="sng" dirty="0">
                <a:solidFill>
                  <a:srgbClr val="FFFFFF"/>
                </a:solidFill>
                <a:latin typeface="Century Schoolbook" panose="02040604050505020304"/>
              </a:rPr>
              <a:t>Identification</a:t>
            </a:r>
            <a:r>
              <a:rPr lang="en-US" dirty="0">
                <a:solidFill>
                  <a:srgbClr val="FFFFFF"/>
                </a:solidFill>
                <a:latin typeface="Century Schoolbook" panose="02040604050505020304"/>
              </a:rPr>
              <a:t>: Identifying potential hazards and threats.</a:t>
            </a:r>
          </a:p>
          <a:p>
            <a:pPr defTabSz="342900"/>
            <a:endParaRPr lang="en-US" dirty="0">
              <a:solidFill>
                <a:srgbClr val="FFFFFF"/>
              </a:solidFill>
              <a:latin typeface="Century Schoolbook" panose="02040604050505020304"/>
            </a:endParaRPr>
          </a:p>
          <a:p>
            <a:r>
              <a:rPr lang="en-US" b="1" u="sng" dirty="0">
                <a:solidFill>
                  <a:srgbClr val="FFFFFF"/>
                </a:solidFill>
                <a:latin typeface="Century Schoolbook" panose="02040604050505020304"/>
              </a:rPr>
              <a:t>Analysis</a:t>
            </a:r>
            <a:r>
              <a:rPr lang="en-US" dirty="0">
                <a:solidFill>
                  <a:srgbClr val="FFFFFF"/>
                </a:solidFill>
                <a:latin typeface="Century Schoolbook" panose="02040604050505020304"/>
              </a:rPr>
              <a:t>: Analyzing the likelihood and impact of identified risks</a:t>
            </a:r>
            <a:endParaRPr lang="en-US" dirty="0"/>
          </a:p>
          <a:p>
            <a:endParaRPr lang="en-US" dirty="0"/>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FFFFFF"/>
                </a:solidFill>
                <a:effectLst/>
                <a:uLnTx/>
                <a:uFillTx/>
                <a:latin typeface="Century Schoolbook" panose="02040604050505020304"/>
                <a:ea typeface="+mn-ea"/>
                <a:cs typeface="+mn-cs"/>
              </a:rPr>
              <a:t>Evaluation</a:t>
            </a:r>
            <a:r>
              <a:rPr kumimoji="0" lang="en-US" sz="1800" b="0" i="0" u="none" strike="noStrike" kern="1200" cap="none" spc="0" normalizeH="0" baseline="0" noProof="0" dirty="0">
                <a:ln>
                  <a:noFill/>
                </a:ln>
                <a:solidFill>
                  <a:srgbClr val="FFFFFF"/>
                </a:solidFill>
                <a:effectLst/>
                <a:uLnTx/>
                <a:uFillTx/>
                <a:latin typeface="Century Schoolbook" panose="02040604050505020304"/>
                <a:ea typeface="+mn-ea"/>
                <a:cs typeface="+mn-cs"/>
              </a:rPr>
              <a:t>: Assessing the acceptability of risks and determining the need for mitigation.</a:t>
            </a: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Schoolbook" panose="02040604050505020304"/>
              <a:ea typeface="+mn-ea"/>
              <a:cs typeface="+mn-cs"/>
            </a:endParaRPr>
          </a:p>
          <a:p>
            <a:r>
              <a:rPr kumimoji="0" lang="en-US" sz="1800" b="1" i="0" u="sng" strike="noStrike" kern="1200" cap="none" spc="0" normalizeH="0" baseline="0" noProof="0" dirty="0">
                <a:ln>
                  <a:noFill/>
                </a:ln>
                <a:solidFill>
                  <a:srgbClr val="FFFFFF"/>
                </a:solidFill>
                <a:effectLst/>
                <a:uLnTx/>
                <a:uFillTx/>
                <a:latin typeface="Century Schoolbook" panose="02040604050505020304"/>
                <a:ea typeface="+mn-ea"/>
                <a:cs typeface="+mn-cs"/>
              </a:rPr>
              <a:t>Prioritization</a:t>
            </a:r>
            <a:r>
              <a:rPr kumimoji="0" lang="en-US" sz="1800" b="0" i="0" u="none" strike="noStrike" kern="1200" cap="none" spc="0" normalizeH="0" baseline="0" noProof="0" dirty="0">
                <a:ln>
                  <a:noFill/>
                </a:ln>
                <a:solidFill>
                  <a:srgbClr val="FFFFFF"/>
                </a:solidFill>
                <a:effectLst/>
                <a:uLnTx/>
                <a:uFillTx/>
                <a:latin typeface="Century Schoolbook" panose="02040604050505020304"/>
                <a:ea typeface="+mn-ea"/>
                <a:cs typeface="+mn-cs"/>
              </a:rPr>
              <a:t>: Ranking risks based on their severity and likelihood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solidFill>
                  <a:srgbClr val="FFFFFF"/>
                </a:solidFill>
                <a:latin typeface="Century Schoolbook" panose="02040604050505020304"/>
              </a:rPr>
              <a:t>Mitigation</a:t>
            </a:r>
            <a:r>
              <a:rPr lang="en-US" dirty="0">
                <a:solidFill>
                  <a:srgbClr val="FFFFFF"/>
                </a:solidFill>
                <a:latin typeface="Century Schoolbook" panose="02040604050505020304"/>
              </a:rPr>
              <a:t>: Developing strategies to reduce or eliminate risks.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sng" dirty="0">
              <a:solidFill>
                <a:srgbClr val="FFFFFF"/>
              </a:solidFill>
              <a:latin typeface="Century Schoolbook" panose="02040604050505020304"/>
            </a:endParaRPr>
          </a:p>
          <a:p>
            <a:endParaRPr lang="en-US" dirty="0">
              <a:solidFill>
                <a:srgbClr val="FFFFFF"/>
              </a:solidFill>
              <a:latin typeface="Century Schoolbook" panose="02040604050505020304"/>
            </a:endParaRPr>
          </a:p>
          <a:p>
            <a:endParaRPr lang="en-US" dirty="0"/>
          </a:p>
        </p:txBody>
      </p:sp>
      <p:sp>
        <p:nvSpPr>
          <p:cNvPr id="4" name="Slide Number Placeholder 3"/>
          <p:cNvSpPr>
            <a:spLocks noGrp="1"/>
          </p:cNvSpPr>
          <p:nvPr>
            <p:ph type="sldNum" sz="quarter" idx="5"/>
          </p:nvPr>
        </p:nvSpPr>
        <p:spPr/>
        <p:txBody>
          <a:bodyPr/>
          <a:lstStyle/>
          <a:p>
            <a:fld id="{B009509A-21CA-41A8-83D9-3D05CDE0F6BD}" type="slidenum">
              <a:rPr lang="en-US" smtClean="0"/>
              <a:t>7</a:t>
            </a:fld>
            <a:endParaRPr lang="en-US"/>
          </a:p>
        </p:txBody>
      </p:sp>
    </p:spTree>
    <p:extLst>
      <p:ext uri="{BB962C8B-B14F-4D97-AF65-F5344CB8AC3E}">
        <p14:creationId xmlns:p14="http://schemas.microsoft.com/office/powerpoint/2010/main" val="1598356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B19DA-03F9-39EF-30F8-8CA6A5F193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4B3C06-F1D0-981D-4A38-FF3B4CF233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E1A506-E01C-0564-6E15-A560D12649F3}"/>
              </a:ext>
            </a:extLst>
          </p:cNvPr>
          <p:cNvSpPr>
            <a:spLocks noGrp="1"/>
          </p:cNvSpPr>
          <p:nvPr>
            <p:ph type="body" idx="1"/>
          </p:nvPr>
        </p:nvSpPr>
        <p:spPr/>
        <p:txBody>
          <a:bodyPr/>
          <a:lstStyle/>
          <a:p>
            <a:r>
              <a:rPr lang="en-US" b="1" dirty="0"/>
              <a:t>Speaker Notes:</a:t>
            </a:r>
            <a:r>
              <a:rPr lang="en-US" dirty="0"/>
              <a:t> "These components are critical: planning, training, having resources in place, conducting drills, and clear communication. Without any one of these, our response could fall </a:t>
            </a:r>
            <a:r>
              <a:rPr lang="en-US" dirty="0" err="1"/>
              <a:t>apart."</a:t>
            </a:r>
            <a:r>
              <a:rPr lang="en-US" b="1" dirty="0" err="1"/>
              <a:t>Emergency</a:t>
            </a:r>
            <a:r>
              <a:rPr lang="en-US" b="1" dirty="0"/>
              <a:t> Preparedness: </a:t>
            </a:r>
            <a:r>
              <a:rPr lang="en-US" dirty="0"/>
              <a:t>Focuses on readiness and response strategies to ensure effective action when a threat occurs.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sng" dirty="0">
              <a:solidFill>
                <a:srgbClr val="FFFFFF"/>
              </a:solidFill>
              <a:latin typeface="Century Schoolbook" panose="020406040505050203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Risk Assessment: </a:t>
            </a:r>
            <a:r>
              <a:rPr lang="en-US" dirty="0"/>
              <a:t>Involves understanding the likelihood and potential impact of risks to prioritize mitigation measures.</a:t>
            </a:r>
          </a:p>
          <a:p>
            <a:endParaRPr lang="en-US" dirty="0">
              <a:solidFill>
                <a:srgbClr val="FFFFFF"/>
              </a:solidFill>
              <a:latin typeface="Century Schoolbook" panose="020406040505050203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Example: In our story ……………… </a:t>
            </a:r>
            <a:r>
              <a:rPr lang="en-US" dirty="0"/>
              <a:t>Preparedness involves villagers being ready to act on any wolf sighting, while risk assessment involves evaluating the boy's credibility and the actual threat level.</a:t>
            </a:r>
          </a:p>
          <a:p>
            <a:endParaRPr lang="en-US" dirty="0"/>
          </a:p>
        </p:txBody>
      </p:sp>
      <p:sp>
        <p:nvSpPr>
          <p:cNvPr id="4" name="Slide Number Placeholder 3">
            <a:extLst>
              <a:ext uri="{FF2B5EF4-FFF2-40B4-BE49-F238E27FC236}">
                <a16:creationId xmlns:a16="http://schemas.microsoft.com/office/drawing/2014/main" id="{2E1A18B5-EC70-4A9E-3ABB-93EE8143034D}"/>
              </a:ext>
            </a:extLst>
          </p:cNvPr>
          <p:cNvSpPr>
            <a:spLocks noGrp="1"/>
          </p:cNvSpPr>
          <p:nvPr>
            <p:ph type="sldNum" sz="quarter" idx="5"/>
          </p:nvPr>
        </p:nvSpPr>
        <p:spPr/>
        <p:txBody>
          <a:bodyPr/>
          <a:lstStyle/>
          <a:p>
            <a:fld id="{B009509A-21CA-41A8-83D9-3D05CDE0F6BD}" type="slidenum">
              <a:rPr lang="en-US" smtClean="0"/>
              <a:t>8</a:t>
            </a:fld>
            <a:endParaRPr lang="en-US"/>
          </a:p>
        </p:txBody>
      </p:sp>
    </p:spTree>
    <p:extLst>
      <p:ext uri="{BB962C8B-B14F-4D97-AF65-F5344CB8AC3E}">
        <p14:creationId xmlns:p14="http://schemas.microsoft.com/office/powerpoint/2010/main" val="1416847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Preparedness involves villagers being ready to act on any wolf sighting, while risk assessment involves evaluating the actual threat level. ………..</a:t>
            </a:r>
            <a:r>
              <a:rPr lang="en-US" sz="4800" b="1" dirty="0"/>
              <a:t>repeated false alarms</a:t>
            </a:r>
            <a:r>
              <a:rPr lang="en-US" dirty="0"/>
              <a:t>…………….</a:t>
            </a:r>
            <a:r>
              <a:rPr lang="en-US" b="1" dirty="0"/>
              <a:t>story of false fire alarms at Nursing Home.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What happened in the Story? ……… Repeated False Alarms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STOP HERE have key differences small group discussion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KEY DIFFERENCES</a:t>
            </a:r>
          </a:p>
          <a:p>
            <a:pPr lvl="0"/>
            <a:r>
              <a:rPr lang="en-US" dirty="0"/>
              <a:t>Emergency Preparedness:</a:t>
            </a:r>
          </a:p>
          <a:p>
            <a:pPr lvl="1"/>
            <a:r>
              <a:rPr lang="en-US" dirty="0"/>
              <a:t>Immediate action plan</a:t>
            </a:r>
          </a:p>
          <a:p>
            <a:pPr lvl="1"/>
            <a:r>
              <a:rPr lang="en-US" dirty="0"/>
              <a:t>response strategy</a:t>
            </a:r>
          </a:p>
          <a:p>
            <a:pPr lvl="1"/>
            <a:r>
              <a:rPr lang="en-US" dirty="0"/>
              <a:t>drills</a:t>
            </a:r>
          </a:p>
          <a:p>
            <a:pPr lvl="0"/>
            <a:r>
              <a:rPr lang="en-US" dirty="0"/>
              <a:t>Risk Assessment:</a:t>
            </a:r>
          </a:p>
          <a:p>
            <a:pPr lvl="1"/>
            <a:r>
              <a:rPr lang="en-US" dirty="0"/>
              <a:t>Prevention </a:t>
            </a:r>
          </a:p>
          <a:p>
            <a:pPr lvl="1"/>
            <a:r>
              <a:rPr lang="en-US" dirty="0"/>
              <a:t>understanding vulnerabilities</a:t>
            </a:r>
          </a:p>
          <a:p>
            <a:pPr lvl="1"/>
            <a:r>
              <a:rPr lang="en-US" dirty="0"/>
              <a:t>long-term safety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009509A-21CA-41A8-83D9-3D05CDE0F6BD}" type="slidenum">
              <a:rPr lang="en-US" smtClean="0"/>
              <a:t>9</a:t>
            </a:fld>
            <a:endParaRPr lang="en-US"/>
          </a:p>
        </p:txBody>
      </p:sp>
    </p:spTree>
    <p:extLst>
      <p:ext uri="{BB962C8B-B14F-4D97-AF65-F5344CB8AC3E}">
        <p14:creationId xmlns:p14="http://schemas.microsoft.com/office/powerpoint/2010/main" val="39354749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p:bg>
      <p:bgPr>
        <a:solidFill>
          <a:srgbClr val="AF47D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D23A37-EAF7-893F-7439-7F9F87CF3CC2}"/>
              </a:ext>
            </a:extLst>
          </p:cNvPr>
          <p:cNvPicPr>
            <a:picLocks noChangeAspect="1"/>
          </p:cNvPicPr>
          <p:nvPr userDrawn="1"/>
        </p:nvPicPr>
        <p:blipFill>
          <a:blip r:embed="rId2">
            <a:alphaModFix amt="5000"/>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19342B71-B696-F8B2-7ED7-22148F559BCA}"/>
              </a:ext>
            </a:extLst>
          </p:cNvPr>
          <p:cNvPicPr>
            <a:picLocks noChangeAspect="1"/>
          </p:cNvPicPr>
          <p:nvPr userDrawn="1"/>
        </p:nvPicPr>
        <p:blipFill>
          <a:blip r:embed="rId3"/>
          <a:stretch>
            <a:fillRect/>
          </a:stretch>
        </p:blipFill>
        <p:spPr>
          <a:xfrm>
            <a:off x="914400" y="914200"/>
            <a:ext cx="7179276" cy="1335678"/>
          </a:xfrm>
          <a:prstGeom prst="rect">
            <a:avLst/>
          </a:prstGeom>
        </p:spPr>
      </p:pic>
      <p:sp>
        <p:nvSpPr>
          <p:cNvPr id="2" name="Title 1">
            <a:extLst>
              <a:ext uri="{FF2B5EF4-FFF2-40B4-BE49-F238E27FC236}">
                <a16:creationId xmlns:a16="http://schemas.microsoft.com/office/drawing/2014/main" id="{0692AB0A-ABEA-3973-1A86-A3AA2E9F3DFB}"/>
              </a:ext>
            </a:extLst>
          </p:cNvPr>
          <p:cNvSpPr>
            <a:spLocks noGrp="1"/>
          </p:cNvSpPr>
          <p:nvPr>
            <p:ph type="title"/>
          </p:nvPr>
        </p:nvSpPr>
        <p:spPr>
          <a:xfrm>
            <a:off x="914400" y="2472098"/>
            <a:ext cx="10204704" cy="1551262"/>
          </a:xfrm>
        </p:spPr>
        <p:txBody>
          <a:bodyPr anchor="b"/>
          <a:lstStyle>
            <a:lvl1pPr>
              <a:defRPr sz="44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F3D066A-62BE-F642-164A-7DBDE8329B59}"/>
              </a:ext>
            </a:extLst>
          </p:cNvPr>
          <p:cNvSpPr>
            <a:spLocks noGrp="1"/>
          </p:cNvSpPr>
          <p:nvPr>
            <p:ph type="body" idx="1"/>
          </p:nvPr>
        </p:nvSpPr>
        <p:spPr>
          <a:xfrm>
            <a:off x="914400" y="4297680"/>
            <a:ext cx="10204704" cy="1046216"/>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Picture 8">
            <a:extLst>
              <a:ext uri="{FF2B5EF4-FFF2-40B4-BE49-F238E27FC236}">
                <a16:creationId xmlns:a16="http://schemas.microsoft.com/office/drawing/2014/main" id="{C4E1AF1C-F847-990B-B70D-7DF63E1B8803}"/>
              </a:ext>
            </a:extLst>
          </p:cNvPr>
          <p:cNvPicPr>
            <a:picLocks noChangeAspect="1"/>
          </p:cNvPicPr>
          <p:nvPr userDrawn="1"/>
        </p:nvPicPr>
        <p:blipFill>
          <a:blip r:embed="rId4"/>
          <a:stretch>
            <a:fillRect/>
          </a:stretch>
        </p:blipFill>
        <p:spPr>
          <a:xfrm>
            <a:off x="914400" y="5943600"/>
            <a:ext cx="1917127" cy="385948"/>
          </a:xfrm>
          <a:prstGeom prst="rect">
            <a:avLst/>
          </a:prstGeom>
        </p:spPr>
      </p:pic>
    </p:spTree>
    <p:extLst>
      <p:ext uri="{BB962C8B-B14F-4D97-AF65-F5344CB8AC3E}">
        <p14:creationId xmlns:p14="http://schemas.microsoft.com/office/powerpoint/2010/main" val="1430135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166166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38585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548962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453418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245908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3/26/2025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067134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3/26/2025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318363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3/26/2025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4629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358929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377883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divider 1">
    <p:bg>
      <p:bgPr>
        <a:solidFill>
          <a:srgbClr val="AF47D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AEDD8A-59D9-0964-418E-397FAFEC1842}"/>
              </a:ext>
            </a:extLst>
          </p:cNvPr>
          <p:cNvPicPr>
            <a:picLocks noChangeAspect="1"/>
          </p:cNvPicPr>
          <p:nvPr userDrawn="1"/>
        </p:nvPicPr>
        <p:blipFill>
          <a:blip r:embed="rId2">
            <a:alphaModFix amt="5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692AB0A-ABEA-3973-1A86-A3AA2E9F3DFB}"/>
              </a:ext>
            </a:extLst>
          </p:cNvPr>
          <p:cNvSpPr>
            <a:spLocks noGrp="1"/>
          </p:cNvSpPr>
          <p:nvPr>
            <p:ph type="title"/>
          </p:nvPr>
        </p:nvSpPr>
        <p:spPr>
          <a:xfrm>
            <a:off x="914400" y="2377440"/>
            <a:ext cx="10204704" cy="1645920"/>
          </a:xfrm>
        </p:spPr>
        <p:txBody>
          <a:bodyPr anchor="b"/>
          <a:lstStyle>
            <a:lvl1pPr>
              <a:defRPr sz="36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F3D066A-62BE-F642-164A-7DBDE8329B59}"/>
              </a:ext>
            </a:extLst>
          </p:cNvPr>
          <p:cNvSpPr>
            <a:spLocks noGrp="1"/>
          </p:cNvSpPr>
          <p:nvPr>
            <p:ph type="body" idx="1"/>
          </p:nvPr>
        </p:nvSpPr>
        <p:spPr>
          <a:xfrm>
            <a:off x="914400" y="4297680"/>
            <a:ext cx="10204704" cy="1371600"/>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7247A065-CAEA-DB78-386A-57A765AAD95D}"/>
              </a:ext>
            </a:extLst>
          </p:cNvPr>
          <p:cNvPicPr>
            <a:picLocks noChangeAspect="1"/>
          </p:cNvPicPr>
          <p:nvPr userDrawn="1"/>
        </p:nvPicPr>
        <p:blipFill>
          <a:blip r:embed="rId3"/>
          <a:stretch>
            <a:fillRect/>
          </a:stretch>
        </p:blipFill>
        <p:spPr>
          <a:xfrm>
            <a:off x="914400" y="5943600"/>
            <a:ext cx="1917127" cy="385948"/>
          </a:xfrm>
          <a:prstGeom prst="rect">
            <a:avLst/>
          </a:prstGeom>
        </p:spPr>
      </p:pic>
      <p:pic>
        <p:nvPicPr>
          <p:cNvPr id="8" name="Picture 7">
            <a:extLst>
              <a:ext uri="{FF2B5EF4-FFF2-40B4-BE49-F238E27FC236}">
                <a16:creationId xmlns:a16="http://schemas.microsoft.com/office/drawing/2014/main" id="{2F67CCA1-6A3F-EBAB-DD0F-7A02C986B57C}"/>
              </a:ext>
            </a:extLst>
          </p:cNvPr>
          <p:cNvPicPr>
            <a:picLocks noChangeAspect="1"/>
          </p:cNvPicPr>
          <p:nvPr userDrawn="1"/>
        </p:nvPicPr>
        <p:blipFill>
          <a:blip r:embed="rId4"/>
          <a:stretch>
            <a:fillRect/>
          </a:stretch>
        </p:blipFill>
        <p:spPr>
          <a:xfrm>
            <a:off x="9044632" y="5943600"/>
            <a:ext cx="2074472" cy="385948"/>
          </a:xfrm>
          <a:prstGeom prst="rect">
            <a:avLst/>
          </a:prstGeom>
        </p:spPr>
      </p:pic>
    </p:spTree>
    <p:extLst>
      <p:ext uri="{BB962C8B-B14F-4D97-AF65-F5344CB8AC3E}">
        <p14:creationId xmlns:p14="http://schemas.microsoft.com/office/powerpoint/2010/main" val="16430906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47427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75094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2">
    <p:bg>
      <p:bgPr>
        <a:solidFill>
          <a:srgbClr val="5639A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1A76B0-DC9C-FBB8-A8BC-76BE4CE166E1}"/>
              </a:ext>
            </a:extLst>
          </p:cNvPr>
          <p:cNvPicPr>
            <a:picLocks noChangeAspect="1"/>
          </p:cNvPicPr>
          <p:nvPr userDrawn="1"/>
        </p:nvPicPr>
        <p:blipFill>
          <a:blip r:embed="rId2">
            <a:alphaModFix amt="5000"/>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C3A0DF7F-1CA5-FD66-F5B8-B12CBC9DF3EB}"/>
              </a:ext>
            </a:extLst>
          </p:cNvPr>
          <p:cNvPicPr>
            <a:picLocks noChangeAspect="1"/>
          </p:cNvPicPr>
          <p:nvPr userDrawn="1"/>
        </p:nvPicPr>
        <p:blipFill>
          <a:blip r:embed="rId3"/>
          <a:stretch>
            <a:fillRect/>
          </a:stretch>
        </p:blipFill>
        <p:spPr>
          <a:xfrm>
            <a:off x="914400" y="5943600"/>
            <a:ext cx="1917127" cy="385948"/>
          </a:xfrm>
          <a:prstGeom prst="rect">
            <a:avLst/>
          </a:prstGeom>
        </p:spPr>
      </p:pic>
      <p:sp>
        <p:nvSpPr>
          <p:cNvPr id="3" name="Title 1">
            <a:extLst>
              <a:ext uri="{FF2B5EF4-FFF2-40B4-BE49-F238E27FC236}">
                <a16:creationId xmlns:a16="http://schemas.microsoft.com/office/drawing/2014/main" id="{335AC90F-BA2E-C833-4A81-99403BF05688}"/>
              </a:ext>
            </a:extLst>
          </p:cNvPr>
          <p:cNvSpPr>
            <a:spLocks noGrp="1"/>
          </p:cNvSpPr>
          <p:nvPr>
            <p:ph type="title"/>
          </p:nvPr>
        </p:nvSpPr>
        <p:spPr>
          <a:xfrm>
            <a:off x="914400" y="2377440"/>
            <a:ext cx="10204704" cy="1645920"/>
          </a:xfrm>
        </p:spPr>
        <p:txBody>
          <a:bodyPr anchor="b"/>
          <a:lstStyle>
            <a:lvl1pPr>
              <a:defRPr sz="3600">
                <a:solidFill>
                  <a:schemeClr val="bg1"/>
                </a:solidFill>
              </a:defRPr>
            </a:lvl1pPr>
          </a:lstStyle>
          <a:p>
            <a:r>
              <a:rPr lang="en-US"/>
              <a:t>Click to edit Master title style</a:t>
            </a:r>
          </a:p>
        </p:txBody>
      </p:sp>
      <p:sp>
        <p:nvSpPr>
          <p:cNvPr id="4" name="Text Placeholder 2">
            <a:extLst>
              <a:ext uri="{FF2B5EF4-FFF2-40B4-BE49-F238E27FC236}">
                <a16:creationId xmlns:a16="http://schemas.microsoft.com/office/drawing/2014/main" id="{5DDAFD94-9B6D-982F-022F-1E37D56AF4B6}"/>
              </a:ext>
            </a:extLst>
          </p:cNvPr>
          <p:cNvSpPr>
            <a:spLocks noGrp="1"/>
          </p:cNvSpPr>
          <p:nvPr>
            <p:ph type="body" idx="1"/>
          </p:nvPr>
        </p:nvSpPr>
        <p:spPr>
          <a:xfrm>
            <a:off x="914400" y="4297680"/>
            <a:ext cx="10204704" cy="1371600"/>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6" name="Picture 5">
            <a:extLst>
              <a:ext uri="{FF2B5EF4-FFF2-40B4-BE49-F238E27FC236}">
                <a16:creationId xmlns:a16="http://schemas.microsoft.com/office/drawing/2014/main" id="{C85FBE17-B2A0-85C0-D74A-26966904EEB2}"/>
              </a:ext>
            </a:extLst>
          </p:cNvPr>
          <p:cNvPicPr>
            <a:picLocks noChangeAspect="1"/>
          </p:cNvPicPr>
          <p:nvPr userDrawn="1"/>
        </p:nvPicPr>
        <p:blipFill>
          <a:blip r:embed="rId4"/>
          <a:stretch>
            <a:fillRect/>
          </a:stretch>
        </p:blipFill>
        <p:spPr>
          <a:xfrm>
            <a:off x="9044632" y="5943600"/>
            <a:ext cx="2074472" cy="385948"/>
          </a:xfrm>
          <a:prstGeom prst="rect">
            <a:avLst/>
          </a:prstGeom>
        </p:spPr>
      </p:pic>
    </p:spTree>
    <p:extLst>
      <p:ext uri="{BB962C8B-B14F-4D97-AF65-F5344CB8AC3E}">
        <p14:creationId xmlns:p14="http://schemas.microsoft.com/office/powerpoint/2010/main" val="2341309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dark background">
    <p:bg>
      <p:bgPr>
        <a:solidFill>
          <a:srgbClr val="5639A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A4D651-295B-F8DD-2E5E-7A768A4CB7AF}"/>
              </a:ext>
            </a:extLst>
          </p:cNvPr>
          <p:cNvPicPr>
            <a:picLocks noChangeAspect="1"/>
          </p:cNvPicPr>
          <p:nvPr userDrawn="1"/>
        </p:nvPicPr>
        <p:blipFill>
          <a:blip r:embed="rId2">
            <a:alphaModFix amt="5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400EE76-E34B-0A7F-FE8B-892C636DCF90}"/>
              </a:ext>
            </a:extLst>
          </p:cNvPr>
          <p:cNvSpPr>
            <a:spLocks noGrp="1"/>
          </p:cNvSpPr>
          <p:nvPr>
            <p:ph type="title"/>
          </p:nvPr>
        </p:nvSpPr>
        <p:spPr/>
        <p:txBody>
          <a:bodyPr/>
          <a:lstStyle>
            <a:lvl1pPr>
              <a:defRPr b="0" i="0" baseline="0">
                <a:solidFill>
                  <a:schemeClr val="bg1"/>
                </a:solidFill>
                <a:latin typeface="Lato Black" panose="020F050202020403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8C8176E-821F-3D15-EFAB-D8397D2A59D0}"/>
              </a:ext>
            </a:extLst>
          </p:cNvPr>
          <p:cNvSpPr>
            <a:spLocks noGrp="1"/>
          </p:cNvSpPr>
          <p:nvPr>
            <p:ph idx="1"/>
          </p:nvPr>
        </p:nvSpPr>
        <p:spPr>
          <a:xfrm>
            <a:off x="914400" y="2377440"/>
            <a:ext cx="10204704" cy="29718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6289AE22-784A-F130-D222-256E5305E9C1}"/>
              </a:ext>
            </a:extLst>
          </p:cNvPr>
          <p:cNvPicPr>
            <a:picLocks noChangeAspect="1"/>
          </p:cNvPicPr>
          <p:nvPr userDrawn="1"/>
        </p:nvPicPr>
        <p:blipFill>
          <a:blip r:embed="rId3"/>
          <a:stretch>
            <a:fillRect/>
          </a:stretch>
        </p:blipFill>
        <p:spPr>
          <a:xfrm>
            <a:off x="914400" y="5943600"/>
            <a:ext cx="1917127" cy="385948"/>
          </a:xfrm>
          <a:prstGeom prst="rect">
            <a:avLst/>
          </a:prstGeom>
        </p:spPr>
      </p:pic>
      <p:pic>
        <p:nvPicPr>
          <p:cNvPr id="4" name="Picture 3">
            <a:extLst>
              <a:ext uri="{FF2B5EF4-FFF2-40B4-BE49-F238E27FC236}">
                <a16:creationId xmlns:a16="http://schemas.microsoft.com/office/drawing/2014/main" id="{D47C6ECF-2430-53C4-1702-4C3C40F8B15B}"/>
              </a:ext>
            </a:extLst>
          </p:cNvPr>
          <p:cNvPicPr>
            <a:picLocks noChangeAspect="1"/>
          </p:cNvPicPr>
          <p:nvPr userDrawn="1"/>
        </p:nvPicPr>
        <p:blipFill>
          <a:blip r:embed="rId4"/>
          <a:stretch>
            <a:fillRect/>
          </a:stretch>
        </p:blipFill>
        <p:spPr>
          <a:xfrm>
            <a:off x="9044632" y="5943600"/>
            <a:ext cx="2074472" cy="385948"/>
          </a:xfrm>
          <a:prstGeom prst="rect">
            <a:avLst/>
          </a:prstGeom>
        </p:spPr>
      </p:pic>
    </p:spTree>
    <p:extLst>
      <p:ext uri="{BB962C8B-B14F-4D97-AF65-F5344CB8AC3E}">
        <p14:creationId xmlns:p14="http://schemas.microsoft.com/office/powerpoint/2010/main" val="184876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on white">
    <p:bg>
      <p:bgPr>
        <a:blipFill dpi="0" rotWithShape="1">
          <a:blip r:embed="rId2">
            <a:alphaModFix amt="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EE76-E34B-0A7F-FE8B-892C636DCF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C8176E-821F-3D15-EFAB-D8397D2A59D0}"/>
              </a:ext>
            </a:extLst>
          </p:cNvPr>
          <p:cNvSpPr>
            <a:spLocks noGrp="1"/>
          </p:cNvSpPr>
          <p:nvPr>
            <p:ph idx="1"/>
          </p:nvPr>
        </p:nvSpPr>
        <p:spPr>
          <a:xfrm>
            <a:off x="914400" y="2377440"/>
            <a:ext cx="10204704"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44126D4-7669-B633-EE63-C2EFA5B178B1}"/>
              </a:ext>
            </a:extLst>
          </p:cNvPr>
          <p:cNvPicPr>
            <a:picLocks noChangeAspect="1"/>
          </p:cNvPicPr>
          <p:nvPr userDrawn="1"/>
        </p:nvPicPr>
        <p:blipFill>
          <a:blip r:embed="rId3"/>
          <a:stretch>
            <a:fillRect/>
          </a:stretch>
        </p:blipFill>
        <p:spPr>
          <a:xfrm>
            <a:off x="9050274" y="5943600"/>
            <a:ext cx="2064258" cy="384048"/>
          </a:xfrm>
          <a:prstGeom prst="rect">
            <a:avLst/>
          </a:prstGeom>
        </p:spPr>
      </p:pic>
      <p:pic>
        <p:nvPicPr>
          <p:cNvPr id="10" name="Picture 9">
            <a:extLst>
              <a:ext uri="{FF2B5EF4-FFF2-40B4-BE49-F238E27FC236}">
                <a16:creationId xmlns:a16="http://schemas.microsoft.com/office/drawing/2014/main" id="{30EA4E81-E36C-EE3C-2BB0-663EA937912B}"/>
              </a:ext>
            </a:extLst>
          </p:cNvPr>
          <p:cNvPicPr>
            <a:picLocks noChangeAspect="1"/>
          </p:cNvPicPr>
          <p:nvPr userDrawn="1"/>
        </p:nvPicPr>
        <p:blipFill>
          <a:blip r:embed="rId4"/>
          <a:stretch>
            <a:fillRect/>
          </a:stretch>
        </p:blipFill>
        <p:spPr>
          <a:xfrm>
            <a:off x="914400" y="5989320"/>
            <a:ext cx="1802130" cy="300990"/>
          </a:xfrm>
          <a:prstGeom prst="rect">
            <a:avLst/>
          </a:prstGeom>
        </p:spPr>
      </p:pic>
    </p:spTree>
    <p:extLst>
      <p:ext uri="{BB962C8B-B14F-4D97-AF65-F5344CB8AC3E}">
        <p14:creationId xmlns:p14="http://schemas.microsoft.com/office/powerpoint/2010/main" val="2259970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and two blocks content">
    <p:bg>
      <p:bgPr>
        <a:blipFill dpi="0" rotWithShape="1">
          <a:blip r:embed="rId2">
            <a:alphaModFix amt="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3A6CB-1115-E3F6-9A68-2E81A61D9315}"/>
              </a:ext>
            </a:extLst>
          </p:cNvPr>
          <p:cNvSpPr>
            <a:spLocks noGrp="1"/>
          </p:cNvSpPr>
          <p:nvPr>
            <p:ph type="title"/>
          </p:nvPr>
        </p:nvSpPr>
        <p:spPr/>
        <p:txBody>
          <a:bodyPr/>
          <a:lstStyle>
            <a:lvl1pPr>
              <a:defRPr baseline="0">
                <a:solidFill>
                  <a:srgbClr val="5639AF"/>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15A43F7-FDBC-39D1-C8DA-A8E027F9ACD2}"/>
              </a:ext>
            </a:extLst>
          </p:cNvPr>
          <p:cNvSpPr>
            <a:spLocks noGrp="1"/>
          </p:cNvSpPr>
          <p:nvPr>
            <p:ph sz="half" idx="1"/>
          </p:nvPr>
        </p:nvSpPr>
        <p:spPr>
          <a:xfrm>
            <a:off x="914400" y="2377440"/>
            <a:ext cx="4866132"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061839-701E-49D1-765D-9055617C8968}"/>
              </a:ext>
            </a:extLst>
          </p:cNvPr>
          <p:cNvSpPr>
            <a:spLocks noGrp="1"/>
          </p:cNvSpPr>
          <p:nvPr>
            <p:ph sz="half" idx="2"/>
          </p:nvPr>
        </p:nvSpPr>
        <p:spPr>
          <a:xfrm>
            <a:off x="6248400" y="2377440"/>
            <a:ext cx="4866132"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D6EBA952-CCDB-1E6E-E88D-968826540EDE}"/>
              </a:ext>
            </a:extLst>
          </p:cNvPr>
          <p:cNvPicPr>
            <a:picLocks noChangeAspect="1"/>
          </p:cNvPicPr>
          <p:nvPr userDrawn="1"/>
        </p:nvPicPr>
        <p:blipFill>
          <a:blip r:embed="rId3"/>
          <a:stretch>
            <a:fillRect/>
          </a:stretch>
        </p:blipFill>
        <p:spPr>
          <a:xfrm>
            <a:off x="9050274" y="5943600"/>
            <a:ext cx="2064258" cy="384048"/>
          </a:xfrm>
          <a:prstGeom prst="rect">
            <a:avLst/>
          </a:prstGeom>
        </p:spPr>
      </p:pic>
      <p:pic>
        <p:nvPicPr>
          <p:cNvPr id="13" name="Picture 12">
            <a:extLst>
              <a:ext uri="{FF2B5EF4-FFF2-40B4-BE49-F238E27FC236}">
                <a16:creationId xmlns:a16="http://schemas.microsoft.com/office/drawing/2014/main" id="{5E304164-518E-5614-4B87-35C3BDB31631}"/>
              </a:ext>
            </a:extLst>
          </p:cNvPr>
          <p:cNvPicPr>
            <a:picLocks noChangeAspect="1"/>
          </p:cNvPicPr>
          <p:nvPr userDrawn="1"/>
        </p:nvPicPr>
        <p:blipFill>
          <a:blip r:embed="rId4"/>
          <a:stretch>
            <a:fillRect/>
          </a:stretch>
        </p:blipFill>
        <p:spPr>
          <a:xfrm>
            <a:off x="914400" y="5989320"/>
            <a:ext cx="1802130" cy="300990"/>
          </a:xfrm>
          <a:prstGeom prst="rect">
            <a:avLst/>
          </a:prstGeom>
        </p:spPr>
      </p:pic>
    </p:spTree>
    <p:extLst>
      <p:ext uri="{BB962C8B-B14F-4D97-AF65-F5344CB8AC3E}">
        <p14:creationId xmlns:p14="http://schemas.microsoft.com/office/powerpoint/2010/main" val="2078900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left">
    <p:bg>
      <p:bgPr>
        <a:blipFill dpi="0" rotWithShape="1">
          <a:blip r:embed="rId2">
            <a:alphaModFix amt="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3A6CB-1115-E3F6-9A68-2E81A61D9315}"/>
              </a:ext>
            </a:extLst>
          </p:cNvPr>
          <p:cNvSpPr>
            <a:spLocks noGrp="1"/>
          </p:cNvSpPr>
          <p:nvPr>
            <p:ph type="title"/>
          </p:nvPr>
        </p:nvSpPr>
        <p:spPr>
          <a:xfrm>
            <a:off x="914400" y="914400"/>
            <a:ext cx="4866132" cy="1188720"/>
          </a:xfrm>
        </p:spPr>
        <p:txBody>
          <a:bodyPr/>
          <a:lstStyle>
            <a:lvl1pPr>
              <a:lnSpc>
                <a:spcPct val="100000"/>
              </a:lnSpc>
              <a:defRPr>
                <a:solidFill>
                  <a:srgbClr val="5639AF"/>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15A43F7-FDBC-39D1-C8DA-A8E027F9ACD2}"/>
              </a:ext>
            </a:extLst>
          </p:cNvPr>
          <p:cNvSpPr>
            <a:spLocks noGrp="1"/>
          </p:cNvSpPr>
          <p:nvPr>
            <p:ph sz="half" idx="1"/>
          </p:nvPr>
        </p:nvSpPr>
        <p:spPr>
          <a:xfrm>
            <a:off x="914400" y="2377440"/>
            <a:ext cx="4866132" cy="2971800"/>
          </a:xfrm>
        </p:spPr>
        <p:txBody>
          <a:bodyPr/>
          <a:lstStyle>
            <a:lvl1pPr marL="228600" indent="-137160">
              <a:buClr>
                <a:srgbClr val="982068"/>
              </a:buClr>
              <a:buFont typeface="Arial" panose="020B0604020202020204" pitchFamily="34" charset="0"/>
              <a:buChar char="•"/>
              <a:defRPr/>
            </a:lvl1pPr>
            <a:lvl2pPr marL="685800" indent="-137160">
              <a:buClr>
                <a:srgbClr val="982068"/>
              </a:buClr>
              <a:buFont typeface="Arial" panose="020B0604020202020204" pitchFamily="34" charset="0"/>
              <a:buChar char="•"/>
              <a:defRPr/>
            </a:lvl2pPr>
            <a:lvl3pPr marL="1143000" indent="-137160">
              <a:buClr>
                <a:srgbClr val="982068"/>
              </a:buClr>
              <a:buFont typeface="Arial" panose="020B0604020202020204" pitchFamily="34" charset="0"/>
              <a:buChar char="•"/>
              <a:defRPr/>
            </a:lvl3pPr>
            <a:lvl4pPr marL="1600200" indent="-137160">
              <a:buClr>
                <a:srgbClr val="982068"/>
              </a:buClr>
              <a:buFont typeface="Arial" panose="020B0604020202020204" pitchFamily="34" charset="0"/>
              <a:buChar char="•"/>
              <a:defRPr/>
            </a:lvl4pPr>
            <a:lvl5pPr marL="2057400" indent="-137160">
              <a:buClr>
                <a:srgbClr val="982068"/>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AA615D97-F31F-C020-23C1-2C828478B514}"/>
              </a:ext>
            </a:extLst>
          </p:cNvPr>
          <p:cNvPicPr>
            <a:picLocks noChangeAspect="1"/>
          </p:cNvPicPr>
          <p:nvPr userDrawn="1"/>
        </p:nvPicPr>
        <p:blipFill>
          <a:blip r:embed="rId3"/>
          <a:stretch>
            <a:fillRect/>
          </a:stretch>
        </p:blipFill>
        <p:spPr>
          <a:xfrm>
            <a:off x="9050274" y="5943600"/>
            <a:ext cx="2064258" cy="384048"/>
          </a:xfrm>
          <a:prstGeom prst="rect">
            <a:avLst/>
          </a:prstGeom>
        </p:spPr>
      </p:pic>
      <p:pic>
        <p:nvPicPr>
          <p:cNvPr id="5" name="Picture 4">
            <a:extLst>
              <a:ext uri="{FF2B5EF4-FFF2-40B4-BE49-F238E27FC236}">
                <a16:creationId xmlns:a16="http://schemas.microsoft.com/office/drawing/2014/main" id="{E4B546C7-9579-F7C8-1F5A-2D04D56D52D1}"/>
              </a:ext>
            </a:extLst>
          </p:cNvPr>
          <p:cNvPicPr>
            <a:picLocks noChangeAspect="1"/>
          </p:cNvPicPr>
          <p:nvPr userDrawn="1"/>
        </p:nvPicPr>
        <p:blipFill>
          <a:blip r:embed="rId4"/>
          <a:stretch>
            <a:fillRect/>
          </a:stretch>
        </p:blipFill>
        <p:spPr>
          <a:xfrm>
            <a:off x="914400" y="5989320"/>
            <a:ext cx="1802130" cy="300990"/>
          </a:xfrm>
          <a:prstGeom prst="rect">
            <a:avLst/>
          </a:prstGeom>
        </p:spPr>
      </p:pic>
    </p:spTree>
    <p:extLst>
      <p:ext uri="{BB962C8B-B14F-4D97-AF65-F5344CB8AC3E}">
        <p14:creationId xmlns:p14="http://schemas.microsoft.com/office/powerpoint/2010/main" val="4281483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 white">
    <p:bg>
      <p:bgPr>
        <a:blipFill dpi="0" rotWithShape="1">
          <a:blip r:embed="rId2">
            <a:alphaModFix amt="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A8CFF-6142-FCF5-594F-85F8C6FC1CC9}"/>
              </a:ext>
            </a:extLst>
          </p:cNvPr>
          <p:cNvSpPr>
            <a:spLocks noGrp="1"/>
          </p:cNvSpPr>
          <p:nvPr>
            <p:ph type="title"/>
          </p:nvPr>
        </p:nvSpPr>
        <p:spPr/>
        <p:txBody>
          <a:bodyPr/>
          <a:lstStyle>
            <a:lvl1pPr>
              <a:defRPr>
                <a:solidFill>
                  <a:srgbClr val="5639AF"/>
                </a:solidFill>
              </a:defRPr>
            </a:lvl1pPr>
          </a:lstStyle>
          <a:p>
            <a:r>
              <a:rPr lang="en-US"/>
              <a:t>Click to edit Master title style</a:t>
            </a:r>
          </a:p>
        </p:txBody>
      </p:sp>
      <p:pic>
        <p:nvPicPr>
          <p:cNvPr id="3" name="Picture 2">
            <a:extLst>
              <a:ext uri="{FF2B5EF4-FFF2-40B4-BE49-F238E27FC236}">
                <a16:creationId xmlns:a16="http://schemas.microsoft.com/office/drawing/2014/main" id="{0A8F312C-7E4B-E2BB-5DC6-C346383C0993}"/>
              </a:ext>
            </a:extLst>
          </p:cNvPr>
          <p:cNvPicPr>
            <a:picLocks noChangeAspect="1"/>
          </p:cNvPicPr>
          <p:nvPr userDrawn="1"/>
        </p:nvPicPr>
        <p:blipFill>
          <a:blip r:embed="rId3"/>
          <a:stretch>
            <a:fillRect/>
          </a:stretch>
        </p:blipFill>
        <p:spPr>
          <a:xfrm>
            <a:off x="9050274" y="5943600"/>
            <a:ext cx="2064258" cy="384048"/>
          </a:xfrm>
          <a:prstGeom prst="rect">
            <a:avLst/>
          </a:prstGeom>
        </p:spPr>
      </p:pic>
      <p:pic>
        <p:nvPicPr>
          <p:cNvPr id="4" name="Picture 3">
            <a:extLst>
              <a:ext uri="{FF2B5EF4-FFF2-40B4-BE49-F238E27FC236}">
                <a16:creationId xmlns:a16="http://schemas.microsoft.com/office/drawing/2014/main" id="{54EF02BD-0187-159A-5083-0339FC9A983B}"/>
              </a:ext>
            </a:extLst>
          </p:cNvPr>
          <p:cNvPicPr>
            <a:picLocks noChangeAspect="1"/>
          </p:cNvPicPr>
          <p:nvPr userDrawn="1"/>
        </p:nvPicPr>
        <p:blipFill>
          <a:blip r:embed="rId4"/>
          <a:stretch>
            <a:fillRect/>
          </a:stretch>
        </p:blipFill>
        <p:spPr>
          <a:xfrm>
            <a:off x="914400" y="5989320"/>
            <a:ext cx="1802130" cy="300990"/>
          </a:xfrm>
          <a:prstGeom prst="rect">
            <a:avLst/>
          </a:prstGeom>
        </p:spPr>
      </p:pic>
    </p:spTree>
    <p:extLst>
      <p:ext uri="{BB962C8B-B14F-4D97-AF65-F5344CB8AC3E}">
        <p14:creationId xmlns:p14="http://schemas.microsoft.com/office/powerpoint/2010/main" val="2745517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 white">
    <p:bg>
      <p:bgPr>
        <a:blipFill dpi="0" rotWithShape="1">
          <a:blip r:embed="rId2">
            <a:alphaModFix amt="5000"/>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B1B99E-7D0C-1E4A-354E-06F7BEE64494}"/>
              </a:ext>
            </a:extLst>
          </p:cNvPr>
          <p:cNvPicPr>
            <a:picLocks noChangeAspect="1"/>
          </p:cNvPicPr>
          <p:nvPr userDrawn="1"/>
        </p:nvPicPr>
        <p:blipFill>
          <a:blip r:embed="rId3"/>
          <a:stretch>
            <a:fillRect/>
          </a:stretch>
        </p:blipFill>
        <p:spPr>
          <a:xfrm>
            <a:off x="9050274" y="5943600"/>
            <a:ext cx="2064258" cy="384048"/>
          </a:xfrm>
          <a:prstGeom prst="rect">
            <a:avLst/>
          </a:prstGeom>
          <a:blipFill>
            <a:blip r:embed="rId2">
              <a:alphaModFix amt="25000"/>
            </a:blip>
            <a:stretch>
              <a:fillRect/>
            </a:stretch>
          </a:blipFill>
        </p:spPr>
      </p:pic>
      <p:pic>
        <p:nvPicPr>
          <p:cNvPr id="5" name="Picture 4">
            <a:extLst>
              <a:ext uri="{FF2B5EF4-FFF2-40B4-BE49-F238E27FC236}">
                <a16:creationId xmlns:a16="http://schemas.microsoft.com/office/drawing/2014/main" id="{2AF6B117-3FEA-EDF1-4335-31D6534502D2}"/>
              </a:ext>
            </a:extLst>
          </p:cNvPr>
          <p:cNvPicPr>
            <a:picLocks noChangeAspect="1"/>
          </p:cNvPicPr>
          <p:nvPr userDrawn="1"/>
        </p:nvPicPr>
        <p:blipFill>
          <a:blip r:embed="rId4"/>
          <a:stretch>
            <a:fillRect/>
          </a:stretch>
        </p:blipFill>
        <p:spPr>
          <a:xfrm>
            <a:off x="914400" y="5989320"/>
            <a:ext cx="1802130" cy="300990"/>
          </a:xfrm>
          <a:prstGeom prst="rect">
            <a:avLst/>
          </a:prstGeom>
        </p:spPr>
      </p:pic>
    </p:spTree>
    <p:extLst>
      <p:ext uri="{BB962C8B-B14F-4D97-AF65-F5344CB8AC3E}">
        <p14:creationId xmlns:p14="http://schemas.microsoft.com/office/powerpoint/2010/main" val="31322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A72AB5-2D61-E791-3C5A-2889D3855DD7}"/>
              </a:ext>
            </a:extLst>
          </p:cNvPr>
          <p:cNvSpPr>
            <a:spLocks noGrp="1"/>
          </p:cNvSpPr>
          <p:nvPr>
            <p:ph type="title"/>
          </p:nvPr>
        </p:nvSpPr>
        <p:spPr>
          <a:xfrm>
            <a:off x="914400" y="914400"/>
            <a:ext cx="10200132" cy="1188720"/>
          </a:xfrm>
          <a:prstGeom prst="rect">
            <a:avLst/>
          </a:prstGeom>
        </p:spPr>
        <p:txBody>
          <a:bodyPr vert="horz" lIns="0" tIns="0" rIns="0" bIns="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4B622004-5CF5-C111-0323-2D4DC3F09205}"/>
              </a:ext>
            </a:extLst>
          </p:cNvPr>
          <p:cNvSpPr>
            <a:spLocks noGrp="1"/>
          </p:cNvSpPr>
          <p:nvPr>
            <p:ph type="body" idx="1"/>
          </p:nvPr>
        </p:nvSpPr>
        <p:spPr>
          <a:xfrm>
            <a:off x="914400" y="2377440"/>
            <a:ext cx="10204704" cy="32004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5389375"/>
      </p:ext>
    </p:extLst>
  </p:cSld>
  <p:clrMap bg1="lt1" tx1="dk1" bg2="lt2" tx2="dk2" accent1="accent1" accent2="accent2" accent3="accent3" accent4="accent4" accent5="accent5" accent6="accent6" hlink="hlink" folHlink="folHlink"/>
  <p:sldLayoutIdLst>
    <p:sldLayoutId id="2147483651" r:id="rId1"/>
    <p:sldLayoutId id="2147483661" r:id="rId2"/>
    <p:sldLayoutId id="2147483655" r:id="rId3"/>
    <p:sldLayoutId id="2147483650" r:id="rId4"/>
    <p:sldLayoutId id="2147483656" r:id="rId5"/>
    <p:sldLayoutId id="2147483652" r:id="rId6"/>
    <p:sldLayoutId id="2147483659" r:id="rId7"/>
    <p:sldLayoutId id="2147483654" r:id="rId8"/>
    <p:sldLayoutId id="2147483663" r:id="rId9"/>
    <p:sldLayoutId id="2147483664" r:id="rId10"/>
  </p:sldLayoutIdLst>
  <p:txStyles>
    <p:titleStyle>
      <a:lvl1pPr algn="l" defTabSz="914400" rtl="0" eaLnBrk="1" latinLnBrk="0" hangingPunct="1">
        <a:lnSpc>
          <a:spcPct val="110000"/>
        </a:lnSpc>
        <a:spcBef>
          <a:spcPct val="0"/>
        </a:spcBef>
        <a:buNone/>
        <a:defRPr sz="3600" b="1" i="0" kern="1200">
          <a:solidFill>
            <a:srgbClr val="5639AF"/>
          </a:solidFill>
          <a:latin typeface="Lato Black" panose="020F0502020204030203" pitchFamily="34" charset="0"/>
          <a:ea typeface="Lato Black" panose="020F0502020204030203" pitchFamily="34" charset="0"/>
          <a:cs typeface="Lato Black" panose="020F0502020204030203" pitchFamily="34" charset="0"/>
        </a:defRPr>
      </a:lvl1pPr>
    </p:titleStyle>
    <p:bodyStyle>
      <a:lvl1pPr marL="228600" indent="-137160" algn="l" defTabSz="914400" rtl="0" eaLnBrk="1" latinLnBrk="0" hangingPunct="1">
        <a:lnSpc>
          <a:spcPct val="110000"/>
        </a:lnSpc>
        <a:spcBef>
          <a:spcPts val="1000"/>
        </a:spcBef>
        <a:spcAft>
          <a:spcPts val="600"/>
        </a:spcAft>
        <a:buClr>
          <a:srgbClr val="AF47D2"/>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1pPr>
      <a:lvl2pPr marL="685800" indent="-137160" algn="l" defTabSz="914400" rtl="0" eaLnBrk="1" latinLnBrk="0" hangingPunct="1">
        <a:lnSpc>
          <a:spcPct val="110000"/>
        </a:lnSpc>
        <a:spcBef>
          <a:spcPts val="500"/>
        </a:spcBef>
        <a:spcAft>
          <a:spcPts val="600"/>
        </a:spcAft>
        <a:buClr>
          <a:srgbClr val="AF47D2"/>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2pPr>
      <a:lvl3pPr marL="1143000" indent="-137160" algn="l" defTabSz="914400" rtl="0" eaLnBrk="1" latinLnBrk="0" hangingPunct="1">
        <a:lnSpc>
          <a:spcPct val="110000"/>
        </a:lnSpc>
        <a:spcBef>
          <a:spcPts val="500"/>
        </a:spcBef>
        <a:spcAft>
          <a:spcPts val="600"/>
        </a:spcAft>
        <a:buClr>
          <a:srgbClr val="AF47D2"/>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3pPr>
      <a:lvl4pPr marL="1600200" indent="-137160" algn="l" defTabSz="914400" rtl="0" eaLnBrk="1" latinLnBrk="0" hangingPunct="1">
        <a:lnSpc>
          <a:spcPct val="110000"/>
        </a:lnSpc>
        <a:spcBef>
          <a:spcPts val="500"/>
        </a:spcBef>
        <a:spcAft>
          <a:spcPts val="600"/>
        </a:spcAft>
        <a:buClr>
          <a:srgbClr val="AF47D2"/>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4pPr>
      <a:lvl5pPr marL="2057400" indent="-137160" algn="l" defTabSz="914400" rtl="0" eaLnBrk="1" latinLnBrk="0" hangingPunct="1">
        <a:lnSpc>
          <a:spcPct val="110000"/>
        </a:lnSpc>
        <a:spcBef>
          <a:spcPts val="500"/>
        </a:spcBef>
        <a:spcAft>
          <a:spcPts val="600"/>
        </a:spcAft>
        <a:buClr>
          <a:srgbClr val="AF47D2"/>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3/26/2025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41225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8.jpeg"/><Relationship Id="rId7" Type="http://schemas.openxmlformats.org/officeDocument/2006/relationships/diagramColors" Target="../diagrams/colors3.xm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3.jpeg"/><Relationship Id="rId7" Type="http://schemas.openxmlformats.org/officeDocument/2006/relationships/diagramColors" Target="../diagrams/colors4.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087A8-7650-D4F0-9EDB-4B95E777F372}"/>
              </a:ext>
            </a:extLst>
          </p:cNvPr>
          <p:cNvSpPr>
            <a:spLocks noGrp="1"/>
          </p:cNvSpPr>
          <p:nvPr>
            <p:ph type="title"/>
          </p:nvPr>
        </p:nvSpPr>
        <p:spPr>
          <a:xfrm>
            <a:off x="914400" y="2560320"/>
            <a:ext cx="10936224" cy="2093976"/>
          </a:xfrm>
        </p:spPr>
        <p:txBody>
          <a:bodyPr/>
          <a:lstStyle/>
          <a:p>
            <a:r>
              <a:rPr lang="en-US" dirty="0"/>
              <a:t>	</a:t>
            </a:r>
            <a:br>
              <a:rPr lang="en-US" dirty="0"/>
            </a:br>
            <a:r>
              <a:rPr lang="en-US" sz="4000" dirty="0"/>
              <a:t>Building Trust and Enhancing Emergency Preparedness: Lessons from 'The Boy Who Cried Wolf'</a:t>
            </a:r>
          </a:p>
        </p:txBody>
      </p:sp>
      <p:sp>
        <p:nvSpPr>
          <p:cNvPr id="3" name="Text Placeholder 2">
            <a:extLst>
              <a:ext uri="{FF2B5EF4-FFF2-40B4-BE49-F238E27FC236}">
                <a16:creationId xmlns:a16="http://schemas.microsoft.com/office/drawing/2014/main" id="{22B506AA-AA05-1CC8-9D9A-F47235C90F53}"/>
              </a:ext>
            </a:extLst>
          </p:cNvPr>
          <p:cNvSpPr>
            <a:spLocks noGrp="1"/>
          </p:cNvSpPr>
          <p:nvPr>
            <p:ph type="body" idx="1"/>
          </p:nvPr>
        </p:nvSpPr>
        <p:spPr>
          <a:xfrm>
            <a:off x="777240" y="4864608"/>
            <a:ext cx="10204704" cy="1010590"/>
          </a:xfrm>
        </p:spPr>
        <p:txBody>
          <a:bodyPr/>
          <a:lstStyle/>
          <a:p>
            <a:pPr>
              <a:lnSpc>
                <a:spcPct val="100000"/>
              </a:lnSpc>
              <a:spcAft>
                <a:spcPts val="0"/>
              </a:spcAft>
            </a:pPr>
            <a:r>
              <a:rPr lang="en-US" dirty="0"/>
              <a:t>Travis Teesch, MSA, EMTP</a:t>
            </a:r>
          </a:p>
          <a:p>
            <a:pPr>
              <a:lnSpc>
                <a:spcPct val="100000"/>
              </a:lnSpc>
              <a:spcAft>
                <a:spcPts val="0"/>
              </a:spcAft>
            </a:pPr>
            <a:r>
              <a:rPr lang="en-US" dirty="0"/>
              <a:t>Fire Chief, Neenah-Menasha Fire Rescue</a:t>
            </a:r>
          </a:p>
        </p:txBody>
      </p:sp>
    </p:spTree>
    <p:extLst>
      <p:ext uri="{BB962C8B-B14F-4D97-AF65-F5344CB8AC3E}">
        <p14:creationId xmlns:p14="http://schemas.microsoft.com/office/powerpoint/2010/main" val="1930396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84C8C-62C3-B2FB-7789-4A47D9F955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475C01-9B6B-C8AD-9FCF-E8F2C9AA1613}"/>
              </a:ext>
            </a:extLst>
          </p:cNvPr>
          <p:cNvSpPr>
            <a:spLocks noGrp="1"/>
          </p:cNvSpPr>
          <p:nvPr>
            <p:ph type="title"/>
          </p:nvPr>
        </p:nvSpPr>
        <p:spPr>
          <a:xfrm>
            <a:off x="4089400" y="320040"/>
            <a:ext cx="4013200" cy="1188720"/>
          </a:xfrm>
        </p:spPr>
        <p:txBody>
          <a:bodyPr/>
          <a:lstStyle/>
          <a:p>
            <a:r>
              <a:rPr dirty="0"/>
              <a:t>Key Differences</a:t>
            </a:r>
          </a:p>
        </p:txBody>
      </p:sp>
      <p:sp>
        <p:nvSpPr>
          <p:cNvPr id="3" name="Content Placeholder 2">
            <a:extLst>
              <a:ext uri="{FF2B5EF4-FFF2-40B4-BE49-F238E27FC236}">
                <a16:creationId xmlns:a16="http://schemas.microsoft.com/office/drawing/2014/main" id="{D35D66BD-1420-F912-ACA9-624EE9CA6581}"/>
              </a:ext>
            </a:extLst>
          </p:cNvPr>
          <p:cNvSpPr>
            <a:spLocks noGrp="1"/>
          </p:cNvSpPr>
          <p:nvPr>
            <p:ph sz="half" idx="1"/>
          </p:nvPr>
        </p:nvSpPr>
        <p:spPr/>
        <p:txBody>
          <a:bodyPr>
            <a:noAutofit/>
          </a:bodyPr>
          <a:lstStyle/>
          <a:p>
            <a:pPr>
              <a:buFont typeface="Arial" panose="020B0604020202020204" pitchFamily="34" charset="0"/>
              <a:buChar char="•"/>
            </a:pPr>
            <a:r>
              <a:rPr sz="3200" dirty="0"/>
              <a:t>Emergency Preparedness:</a:t>
            </a:r>
          </a:p>
          <a:p>
            <a:pPr lvl="1">
              <a:buFont typeface="Arial" panose="020B0604020202020204" pitchFamily="34" charset="0"/>
              <a:buChar char="•"/>
            </a:pPr>
            <a:r>
              <a:rPr lang="en-US" sz="2800" dirty="0"/>
              <a:t>Immediate Action Plan</a:t>
            </a:r>
          </a:p>
          <a:p>
            <a:pPr lvl="1">
              <a:buFont typeface="Arial" panose="020B0604020202020204" pitchFamily="34" charset="0"/>
              <a:buChar char="•"/>
            </a:pPr>
            <a:r>
              <a:rPr lang="en-US" sz="2800" dirty="0"/>
              <a:t>Response Strategy</a:t>
            </a:r>
          </a:p>
          <a:p>
            <a:pPr lvl="1">
              <a:buFont typeface="Arial" panose="020B0604020202020204" pitchFamily="34" charset="0"/>
              <a:buChar char="•"/>
            </a:pPr>
            <a:r>
              <a:rPr lang="en-US" sz="2800" dirty="0"/>
              <a:t>Drills</a:t>
            </a:r>
          </a:p>
          <a:p>
            <a:endParaRPr dirty="0"/>
          </a:p>
        </p:txBody>
      </p:sp>
      <p:sp>
        <p:nvSpPr>
          <p:cNvPr id="4" name="Content Placeholder 3">
            <a:extLst>
              <a:ext uri="{FF2B5EF4-FFF2-40B4-BE49-F238E27FC236}">
                <a16:creationId xmlns:a16="http://schemas.microsoft.com/office/drawing/2014/main" id="{8CF2F426-4AE2-AD13-58D4-06C43550D3B4}"/>
              </a:ext>
            </a:extLst>
          </p:cNvPr>
          <p:cNvSpPr>
            <a:spLocks noGrp="1"/>
          </p:cNvSpPr>
          <p:nvPr>
            <p:ph sz="half" idx="2"/>
          </p:nvPr>
        </p:nvSpPr>
        <p:spPr>
          <a:xfrm>
            <a:off x="6248400" y="2377440"/>
            <a:ext cx="5516880" cy="2971800"/>
          </a:xfrm>
        </p:spPr>
        <p:txBody>
          <a:bodyPr/>
          <a:lstStyle/>
          <a:p>
            <a:r>
              <a:rPr lang="en-US" sz="3200" dirty="0"/>
              <a:t>Risk Assessment:</a:t>
            </a:r>
          </a:p>
          <a:p>
            <a:pPr lvl="1"/>
            <a:r>
              <a:rPr lang="en-US" sz="2800" dirty="0"/>
              <a:t>Prevention, </a:t>
            </a:r>
          </a:p>
          <a:p>
            <a:pPr lvl="1"/>
            <a:r>
              <a:rPr lang="en-US" sz="2800" dirty="0"/>
              <a:t>Understanding Vulnerabilities</a:t>
            </a:r>
          </a:p>
          <a:p>
            <a:pPr lvl="1"/>
            <a:r>
              <a:rPr lang="en-US" sz="2800" dirty="0"/>
              <a:t>Long-term Safety Planning</a:t>
            </a:r>
          </a:p>
          <a:p>
            <a:endParaRPr lang="en-US" dirty="0"/>
          </a:p>
        </p:txBody>
      </p:sp>
    </p:spTree>
    <p:extLst>
      <p:ext uri="{BB962C8B-B14F-4D97-AF65-F5344CB8AC3E}">
        <p14:creationId xmlns:p14="http://schemas.microsoft.com/office/powerpoint/2010/main" val="3587559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7472EB-F248-8571-D05F-FC81594CFBF5}"/>
              </a:ext>
            </a:extLst>
          </p:cNvPr>
          <p:cNvPicPr>
            <a:picLocks noChangeAspect="1"/>
          </p:cNvPicPr>
          <p:nvPr/>
        </p:nvPicPr>
        <p:blipFill>
          <a:blip r:embed="rId3">
            <a:alphaModFix/>
          </a:blip>
          <a:stretch/>
        </p:blipFill>
        <p:spPr>
          <a:xfrm>
            <a:off x="63647" y="0"/>
            <a:ext cx="12064706" cy="5976697"/>
          </a:xfrm>
          <a:prstGeom prst="rect">
            <a:avLst/>
          </a:prstGeom>
        </p:spPr>
      </p:pic>
    </p:spTree>
    <p:extLst>
      <p:ext uri="{BB962C8B-B14F-4D97-AF65-F5344CB8AC3E}">
        <p14:creationId xmlns:p14="http://schemas.microsoft.com/office/powerpoint/2010/main" val="2445103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Two wild wolves walking on a snow-covered road">
            <a:extLst>
              <a:ext uri="{FF2B5EF4-FFF2-40B4-BE49-F238E27FC236}">
                <a16:creationId xmlns:a16="http://schemas.microsoft.com/office/drawing/2014/main" id="{3189B897-28B6-7238-5F20-F11BE894AB65}"/>
              </a:ext>
            </a:extLst>
          </p:cNvPr>
          <p:cNvPicPr>
            <a:picLocks noChangeAspect="1"/>
          </p:cNvPicPr>
          <p:nvPr/>
        </p:nvPicPr>
        <p:blipFill>
          <a:blip r:embed="rId3">
            <a:alphaModFix amt="60000"/>
          </a:blip>
          <a:srcRect l="11000" r="-1" b="-1"/>
          <a:stretch/>
        </p:blipFill>
        <p:spPr>
          <a:xfrm>
            <a:off x="0" y="10"/>
            <a:ext cx="12192000" cy="6857990"/>
          </a:xfrm>
          <a:prstGeom prst="rect">
            <a:avLst/>
          </a:prstGeom>
        </p:spPr>
      </p:pic>
      <p:sp>
        <p:nvSpPr>
          <p:cNvPr id="2" name="Title 1"/>
          <p:cNvSpPr>
            <a:spLocks noGrp="1"/>
          </p:cNvSpPr>
          <p:nvPr>
            <p:ph type="title"/>
          </p:nvPr>
        </p:nvSpPr>
        <p:spPr>
          <a:xfrm>
            <a:off x="292334" y="78229"/>
            <a:ext cx="11178306" cy="562786"/>
          </a:xfrm>
        </p:spPr>
        <p:txBody>
          <a:bodyPr>
            <a:normAutofit/>
          </a:bodyPr>
          <a:lstStyle/>
          <a:p>
            <a:pPr algn="ctr"/>
            <a:r>
              <a:rPr lang="en-US" b="1" dirty="0">
                <a:solidFill>
                  <a:srgbClr val="FFFFFF"/>
                </a:solidFill>
              </a:rPr>
              <a:t> </a:t>
            </a:r>
            <a:r>
              <a:rPr lang="en-US" b="1" dirty="0"/>
              <a:t>Preventing Complacency and Improving Vigilance</a:t>
            </a:r>
            <a:endParaRPr lang="en-US" b="1" dirty="0">
              <a:solidFill>
                <a:srgbClr val="FFFFFF"/>
              </a:solidFill>
            </a:endParaRPr>
          </a:p>
        </p:txBody>
      </p:sp>
      <p:sp>
        <p:nvSpPr>
          <p:cNvPr id="3" name="Content Placeholder 2"/>
          <p:cNvSpPr>
            <a:spLocks noGrp="1"/>
          </p:cNvSpPr>
          <p:nvPr>
            <p:ph idx="1"/>
          </p:nvPr>
        </p:nvSpPr>
        <p:spPr>
          <a:xfrm>
            <a:off x="388564" y="1324843"/>
            <a:ext cx="8643676" cy="4476517"/>
          </a:xfrm>
        </p:spPr>
        <p:txBody>
          <a:bodyPr anchor="ctr">
            <a:normAutofit/>
          </a:bodyPr>
          <a:lstStyle/>
          <a:p>
            <a:r>
              <a:rPr lang="en-US" sz="2800" b="1" dirty="0"/>
              <a:t>To avoid complacency, communities should:</a:t>
            </a:r>
          </a:p>
          <a:p>
            <a:pPr lvl="1"/>
            <a:r>
              <a:rPr lang="en-US" sz="2800" b="1" dirty="0"/>
              <a:t>Vary training scenarios to keep engagement high</a:t>
            </a:r>
          </a:p>
          <a:p>
            <a:pPr lvl="1"/>
            <a:r>
              <a:rPr lang="en-US" sz="2800" b="1" dirty="0"/>
              <a:t>Involve everyone in preparedness efforts</a:t>
            </a:r>
          </a:p>
          <a:p>
            <a:pPr lvl="1"/>
            <a:r>
              <a:rPr lang="en-US" sz="2800" b="1" dirty="0"/>
              <a:t>Use real-life incidents to highlight risks</a:t>
            </a:r>
          </a:p>
          <a:p>
            <a:pPr lvl="1"/>
            <a:r>
              <a:rPr lang="en-US" sz="2800" b="1" dirty="0"/>
              <a:t>Encourage continuous improvement and vigilance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50B60-F8D0-3AD8-BB4A-91B3FCAAE96D}"/>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E5DB012E-6125-79E6-0ED6-C289D1FD5E9C}"/>
              </a:ext>
            </a:extLst>
          </p:cNvPr>
          <p:cNvGraphicFramePr/>
          <p:nvPr>
            <p:extLst>
              <p:ext uri="{D42A27DB-BD31-4B8C-83A1-F6EECF244321}">
                <p14:modId xmlns:p14="http://schemas.microsoft.com/office/powerpoint/2010/main" val="3750972201"/>
              </p:ext>
            </p:extLst>
          </p:nvPr>
        </p:nvGraphicFramePr>
        <p:xfrm>
          <a:off x="4846320" y="231986"/>
          <a:ext cx="8503920" cy="5731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219BA131-2C4F-37FF-1879-77B8F8A9EB99}"/>
              </a:ext>
            </a:extLst>
          </p:cNvPr>
          <p:cNvSpPr txBox="1"/>
          <p:nvPr/>
        </p:nvSpPr>
        <p:spPr>
          <a:xfrm>
            <a:off x="3337560" y="3244334"/>
            <a:ext cx="6675120" cy="369332"/>
          </a:xfrm>
          <a:prstGeom prst="rect">
            <a:avLst/>
          </a:prstGeom>
          <a:noFill/>
        </p:spPr>
        <p:txBody>
          <a:bodyPr wrap="square">
            <a:spAutoFit/>
          </a:bodyPr>
          <a:lstStyle/>
          <a:p>
            <a:r>
              <a:rPr lang="en-US" dirty="0">
                <a:solidFill>
                  <a:srgbClr val="FFFFFF"/>
                </a:solidFill>
              </a:rPr>
              <a:t>Risk Assessment Perspective</a:t>
            </a:r>
            <a:endParaRPr lang="en-US" dirty="0"/>
          </a:p>
        </p:txBody>
      </p:sp>
      <p:sp>
        <p:nvSpPr>
          <p:cNvPr id="8" name="TextBox 7">
            <a:extLst>
              <a:ext uri="{FF2B5EF4-FFF2-40B4-BE49-F238E27FC236}">
                <a16:creationId xmlns:a16="http://schemas.microsoft.com/office/drawing/2014/main" id="{843350BF-7EC9-350B-EF9A-DA49318A52CA}"/>
              </a:ext>
            </a:extLst>
          </p:cNvPr>
          <p:cNvSpPr txBox="1"/>
          <p:nvPr/>
        </p:nvSpPr>
        <p:spPr>
          <a:xfrm>
            <a:off x="340360" y="262466"/>
            <a:ext cx="6675120" cy="769441"/>
          </a:xfrm>
          <a:prstGeom prst="rect">
            <a:avLst/>
          </a:prstGeom>
          <a:noFill/>
        </p:spPr>
        <p:txBody>
          <a:bodyPr wrap="square">
            <a:spAutoFit/>
          </a:bodyPr>
          <a:lstStyle/>
          <a:p>
            <a:r>
              <a:rPr lang="en-US" sz="4400" dirty="0"/>
              <a:t>Risk Assessment Perspective</a:t>
            </a:r>
          </a:p>
        </p:txBody>
      </p:sp>
      <p:sp>
        <p:nvSpPr>
          <p:cNvPr id="10" name="TextBox 9">
            <a:extLst>
              <a:ext uri="{FF2B5EF4-FFF2-40B4-BE49-F238E27FC236}">
                <a16:creationId xmlns:a16="http://schemas.microsoft.com/office/drawing/2014/main" id="{5156D00F-560C-9BFC-0CC1-F7F43702C049}"/>
              </a:ext>
            </a:extLst>
          </p:cNvPr>
          <p:cNvSpPr txBox="1"/>
          <p:nvPr/>
        </p:nvSpPr>
        <p:spPr>
          <a:xfrm>
            <a:off x="340360" y="1868478"/>
            <a:ext cx="5897880" cy="2554545"/>
          </a:xfrm>
          <a:prstGeom prst="rect">
            <a:avLst/>
          </a:prstGeom>
          <a:noFill/>
        </p:spPr>
        <p:txBody>
          <a:bodyPr wrap="square">
            <a:spAutoFit/>
          </a:bodyPr>
          <a:lstStyle/>
          <a:p>
            <a:r>
              <a:rPr lang="en-US" sz="3200" dirty="0"/>
              <a:t>The villagers failed to evaluate the ongoing risk of a wolf attack due to complacency from repeated false alarms. Effective risk assessment involves:</a:t>
            </a:r>
          </a:p>
        </p:txBody>
      </p:sp>
    </p:spTree>
    <p:extLst>
      <p:ext uri="{BB962C8B-B14F-4D97-AF65-F5344CB8AC3E}">
        <p14:creationId xmlns:p14="http://schemas.microsoft.com/office/powerpoint/2010/main" val="2259220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14298-002B-FCBD-E568-734653652422}"/>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A43BA23F-B0E2-3A5A-3D3C-15E39D7A4568}"/>
              </a:ext>
            </a:extLst>
          </p:cNvPr>
          <p:cNvGraphicFramePr/>
          <p:nvPr>
            <p:extLst>
              <p:ext uri="{D42A27DB-BD31-4B8C-83A1-F6EECF244321}">
                <p14:modId xmlns:p14="http://schemas.microsoft.com/office/powerpoint/2010/main" val="3071009277"/>
              </p:ext>
            </p:extLst>
          </p:nvPr>
        </p:nvGraphicFramePr>
        <p:xfrm>
          <a:off x="4846320" y="189652"/>
          <a:ext cx="9001760" cy="5608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08FA0E54-8078-C9C9-8A89-A95D5A9A4033}"/>
              </a:ext>
            </a:extLst>
          </p:cNvPr>
          <p:cNvSpPr txBox="1"/>
          <p:nvPr/>
        </p:nvSpPr>
        <p:spPr>
          <a:xfrm>
            <a:off x="3337560" y="3244334"/>
            <a:ext cx="6675120" cy="369332"/>
          </a:xfrm>
          <a:prstGeom prst="rect">
            <a:avLst/>
          </a:prstGeom>
          <a:noFill/>
        </p:spPr>
        <p:txBody>
          <a:bodyPr wrap="square">
            <a:spAutoFit/>
          </a:bodyPr>
          <a:lstStyle/>
          <a:p>
            <a:r>
              <a:rPr lang="en-US" dirty="0">
                <a:solidFill>
                  <a:srgbClr val="FFFFFF"/>
                </a:solidFill>
              </a:rPr>
              <a:t>Risk Assessment Perspective</a:t>
            </a:r>
            <a:endParaRPr lang="en-US" dirty="0"/>
          </a:p>
        </p:txBody>
      </p:sp>
      <p:sp>
        <p:nvSpPr>
          <p:cNvPr id="8" name="TextBox 7">
            <a:extLst>
              <a:ext uri="{FF2B5EF4-FFF2-40B4-BE49-F238E27FC236}">
                <a16:creationId xmlns:a16="http://schemas.microsoft.com/office/drawing/2014/main" id="{420CF453-5748-1A4C-3A1D-C9416D0CBC82}"/>
              </a:ext>
            </a:extLst>
          </p:cNvPr>
          <p:cNvSpPr txBox="1"/>
          <p:nvPr/>
        </p:nvSpPr>
        <p:spPr>
          <a:xfrm>
            <a:off x="205740" y="189652"/>
            <a:ext cx="9281160" cy="707886"/>
          </a:xfrm>
          <a:prstGeom prst="rect">
            <a:avLst/>
          </a:prstGeom>
          <a:noFill/>
        </p:spPr>
        <p:txBody>
          <a:bodyPr wrap="square">
            <a:spAutoFit/>
          </a:bodyPr>
          <a:lstStyle/>
          <a:p>
            <a:r>
              <a:rPr lang="en-US" sz="4000" dirty="0"/>
              <a:t>Emergency Preparedness Perspective</a:t>
            </a:r>
          </a:p>
        </p:txBody>
      </p:sp>
      <p:sp>
        <p:nvSpPr>
          <p:cNvPr id="10" name="TextBox 9">
            <a:extLst>
              <a:ext uri="{FF2B5EF4-FFF2-40B4-BE49-F238E27FC236}">
                <a16:creationId xmlns:a16="http://schemas.microsoft.com/office/drawing/2014/main" id="{1DE9B672-882C-7636-8FD6-E16E2B172068}"/>
              </a:ext>
            </a:extLst>
          </p:cNvPr>
          <p:cNvSpPr txBox="1"/>
          <p:nvPr/>
        </p:nvSpPr>
        <p:spPr>
          <a:xfrm>
            <a:off x="340360" y="1868478"/>
            <a:ext cx="5897880" cy="2062103"/>
          </a:xfrm>
          <a:prstGeom prst="rect">
            <a:avLst/>
          </a:prstGeom>
          <a:noFill/>
        </p:spPr>
        <p:txBody>
          <a:bodyPr wrap="square">
            <a:spAutoFit/>
          </a:bodyPr>
          <a:lstStyle/>
          <a:p>
            <a:r>
              <a:rPr lang="en-US" sz="3200" dirty="0"/>
              <a:t>The story illustrates the dangers of complacency and desensitization to repeated warnings. To ensure effective response, it is crucial to:</a:t>
            </a:r>
          </a:p>
        </p:txBody>
      </p:sp>
    </p:spTree>
    <p:extLst>
      <p:ext uri="{BB962C8B-B14F-4D97-AF65-F5344CB8AC3E}">
        <p14:creationId xmlns:p14="http://schemas.microsoft.com/office/powerpoint/2010/main" val="2033791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177BF4-1507-6C44-3B41-2140C2AB2AC2}"/>
              </a:ext>
            </a:extLst>
          </p:cNvPr>
          <p:cNvPicPr>
            <a:picLocks noChangeAspect="1"/>
          </p:cNvPicPr>
          <p:nvPr/>
        </p:nvPicPr>
        <p:blipFill>
          <a:blip r:embed="rId3"/>
          <a:stretch>
            <a:fillRect/>
          </a:stretch>
        </p:blipFill>
        <p:spPr>
          <a:xfrm>
            <a:off x="2518218" y="148874"/>
            <a:ext cx="9673782" cy="4616166"/>
          </a:xfrm>
          <a:prstGeom prst="rect">
            <a:avLst/>
          </a:prstGeom>
        </p:spPr>
      </p:pic>
      <p:sp>
        <p:nvSpPr>
          <p:cNvPr id="4" name="TextBox 3">
            <a:extLst>
              <a:ext uri="{FF2B5EF4-FFF2-40B4-BE49-F238E27FC236}">
                <a16:creationId xmlns:a16="http://schemas.microsoft.com/office/drawing/2014/main" id="{9E8664AF-8632-D683-EC43-D09B7259A4DB}"/>
              </a:ext>
            </a:extLst>
          </p:cNvPr>
          <p:cNvSpPr txBox="1"/>
          <p:nvPr/>
        </p:nvSpPr>
        <p:spPr>
          <a:xfrm>
            <a:off x="355600" y="1378235"/>
            <a:ext cx="5059680" cy="3564053"/>
          </a:xfrm>
          <a:prstGeom prst="rect">
            <a:avLst/>
          </a:prstGeom>
          <a:noFill/>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Diversified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lang="en-US" sz="2400" b="1" dirty="0">
              <a:solidFill>
                <a:prstClr val="black"/>
              </a:solidFill>
              <a:latin typeface="Calibri"/>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Regularly Assessed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lang="en-US" sz="2400" b="1" dirty="0">
              <a:solidFill>
                <a:prstClr val="black"/>
              </a:solidFill>
              <a:latin typeface="Calibri"/>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Supported by Vigilant Monitoring</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1939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 up photo of a grey wolf">
            <a:extLst>
              <a:ext uri="{FF2B5EF4-FFF2-40B4-BE49-F238E27FC236}">
                <a16:creationId xmlns:a16="http://schemas.microsoft.com/office/drawing/2014/main" id="{0A9903FE-C37C-A379-567B-4C9D0C115FA9}"/>
              </a:ext>
            </a:extLst>
          </p:cNvPr>
          <p:cNvPicPr>
            <a:picLocks noChangeAspect="1"/>
          </p:cNvPicPr>
          <p:nvPr/>
        </p:nvPicPr>
        <p:blipFill>
          <a:blip r:embed="rId3"/>
          <a:srcRect t="3334" r="23585" b="5757"/>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7981" y="1122363"/>
            <a:ext cx="4023360" cy="3204134"/>
          </a:xfrm>
        </p:spPr>
        <p:txBody>
          <a:bodyPr anchor="b">
            <a:normAutofit/>
          </a:bodyPr>
          <a:lstStyle/>
          <a:p>
            <a:r>
              <a:rPr lang="en-US" sz="4800">
                <a:solidFill>
                  <a:schemeClr val="bg1"/>
                </a:solidFill>
              </a:rPr>
              <a:t>The Wolf's Strategy:</a:t>
            </a:r>
          </a:p>
        </p:txBody>
      </p:sp>
      <p:sp>
        <p:nvSpPr>
          <p:cNvPr id="3" name="Subtitle 2"/>
          <p:cNvSpPr>
            <a:spLocks noGrp="1"/>
          </p:cNvSpPr>
          <p:nvPr>
            <p:ph type="subTitle" idx="1"/>
          </p:nvPr>
        </p:nvSpPr>
        <p:spPr>
          <a:xfrm>
            <a:off x="477980" y="4872922"/>
            <a:ext cx="4023359" cy="1208141"/>
          </a:xfrm>
        </p:spPr>
        <p:txBody>
          <a:bodyPr>
            <a:normAutofit/>
          </a:bodyPr>
          <a:lstStyle/>
          <a:p>
            <a:pPr algn="l"/>
            <a:r>
              <a:rPr lang="en-US" dirty="0">
                <a:solidFill>
                  <a:schemeClr val="bg1"/>
                </a:solidFill>
              </a:rPr>
              <a:t>Analyzing and Exploiting the System </a:t>
            </a:r>
            <a:endParaRPr lang="en-US">
              <a:solidFill>
                <a:schemeClr val="bg1"/>
              </a:solidFill>
            </a:endParaRP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wo wild wolves walking on a snow-covered road">
            <a:extLst>
              <a:ext uri="{FF2B5EF4-FFF2-40B4-BE49-F238E27FC236}">
                <a16:creationId xmlns:a16="http://schemas.microsoft.com/office/drawing/2014/main" id="{C78F651F-BC3A-60EB-8B32-92A712F24A8A}"/>
              </a:ext>
            </a:extLst>
          </p:cNvPr>
          <p:cNvPicPr>
            <a:picLocks noChangeAspect="1"/>
          </p:cNvPicPr>
          <p:nvPr/>
        </p:nvPicPr>
        <p:blipFill>
          <a:blip r:embed="rId3">
            <a:alphaModFix amt="40000"/>
          </a:blip>
          <a:srcRect l="11000" r="-1" b="-1"/>
          <a:stretch/>
        </p:blipFill>
        <p:spPr>
          <a:xfrm>
            <a:off x="0" y="-1"/>
            <a:ext cx="12192000" cy="7172389"/>
          </a:xfrm>
          <a:prstGeom prst="rect">
            <a:avLst/>
          </a:prstGeom>
        </p:spPr>
      </p:pic>
      <p:sp>
        <p:nvSpPr>
          <p:cNvPr id="2" name="Title 1"/>
          <p:cNvSpPr>
            <a:spLocks noGrp="1"/>
          </p:cNvSpPr>
          <p:nvPr>
            <p:ph type="title" idx="4294967295"/>
          </p:nvPr>
        </p:nvSpPr>
        <p:spPr>
          <a:xfrm>
            <a:off x="0" y="365125"/>
            <a:ext cx="7886700" cy="1325563"/>
          </a:xfrm>
        </p:spPr>
        <p:txBody>
          <a:bodyPr>
            <a:normAutofit fontScale="90000"/>
          </a:bodyPr>
          <a:lstStyle/>
          <a:p>
            <a:r>
              <a:rPr lang="en-US" sz="4300" dirty="0"/>
              <a:t>Strengths of the Warning System</a:t>
            </a:r>
          </a:p>
        </p:txBody>
      </p:sp>
      <p:graphicFrame>
        <p:nvGraphicFramePr>
          <p:cNvPr id="30" name="Content Placeholder 2">
            <a:extLst>
              <a:ext uri="{FF2B5EF4-FFF2-40B4-BE49-F238E27FC236}">
                <a16:creationId xmlns:a16="http://schemas.microsoft.com/office/drawing/2014/main" id="{E33D5263-9631-F1F9-C3CD-5C97E9B14704}"/>
              </a:ext>
            </a:extLst>
          </p:cNvPr>
          <p:cNvGraphicFramePr>
            <a:graphicFrameLocks noGrp="1"/>
          </p:cNvGraphicFramePr>
          <p:nvPr>
            <p:ph idx="4294967295"/>
            <p:extLst>
              <p:ext uri="{D42A27DB-BD31-4B8C-83A1-F6EECF244321}">
                <p14:modId xmlns:p14="http://schemas.microsoft.com/office/powerpoint/2010/main" val="4274807974"/>
              </p:ext>
            </p:extLst>
          </p:nvPr>
        </p:nvGraphicFramePr>
        <p:xfrm>
          <a:off x="0" y="2005013"/>
          <a:ext cx="7886700" cy="41767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3D6EC93-F369-413E-AA67-5D4104161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1" y="1641752"/>
            <a:ext cx="4394200" cy="1323439"/>
          </a:xfrm>
        </p:spPr>
        <p:txBody>
          <a:bodyPr anchor="t">
            <a:normAutofit/>
          </a:bodyPr>
          <a:lstStyle/>
          <a:p>
            <a:pPr>
              <a:lnSpc>
                <a:spcPct val="100000"/>
              </a:lnSpc>
            </a:pPr>
            <a:r>
              <a:rPr lang="en-US" sz="3400"/>
              <a:t>The Wolf's Exploitation Strategy</a:t>
            </a:r>
          </a:p>
        </p:txBody>
      </p:sp>
      <p:sp>
        <p:nvSpPr>
          <p:cNvPr id="3" name="Content Placeholder 2"/>
          <p:cNvSpPr>
            <a:spLocks noGrp="1"/>
          </p:cNvSpPr>
          <p:nvPr>
            <p:ph idx="1"/>
          </p:nvPr>
        </p:nvSpPr>
        <p:spPr>
          <a:xfrm>
            <a:off x="838201" y="3146400"/>
            <a:ext cx="4394200" cy="2454300"/>
          </a:xfrm>
        </p:spPr>
        <p:txBody>
          <a:bodyPr>
            <a:normAutofit/>
          </a:bodyPr>
          <a:lstStyle/>
          <a:p>
            <a:r>
              <a:rPr lang="en-US" sz="2400">
                <a:solidFill>
                  <a:schemeClr val="bg1">
                    <a:alpha val="80000"/>
                  </a:schemeClr>
                </a:solidFill>
              </a:rPr>
              <a:t>Patiently Waited </a:t>
            </a:r>
          </a:p>
          <a:p>
            <a:r>
              <a:rPr lang="en-US" sz="2400">
                <a:solidFill>
                  <a:schemeClr val="bg1">
                    <a:alpha val="80000"/>
                  </a:schemeClr>
                </a:solidFill>
              </a:rPr>
              <a:t>Calculated Approach </a:t>
            </a:r>
          </a:p>
          <a:p>
            <a:r>
              <a:rPr lang="en-US" sz="2400">
                <a:solidFill>
                  <a:schemeClr val="bg1">
                    <a:alpha val="80000"/>
                  </a:schemeClr>
                </a:solidFill>
              </a:rPr>
              <a:t>Bypass Defenses</a:t>
            </a:r>
          </a:p>
        </p:txBody>
      </p:sp>
      <p:pic>
        <p:nvPicPr>
          <p:cNvPr id="5" name="Picture 4" descr="A wolf lying in the snow&#10;&#10;AI-generated content may be incorrect.">
            <a:extLst>
              <a:ext uri="{FF2B5EF4-FFF2-40B4-BE49-F238E27FC236}">
                <a16:creationId xmlns:a16="http://schemas.microsoft.com/office/drawing/2014/main" id="{065AF594-2720-275D-BF55-A9B39FDD1518}"/>
              </a:ext>
            </a:extLst>
          </p:cNvPr>
          <p:cNvPicPr>
            <a:picLocks noChangeAspect="1"/>
          </p:cNvPicPr>
          <p:nvPr/>
        </p:nvPicPr>
        <p:blipFill>
          <a:blip r:embed="rId3"/>
          <a:srcRect l="18895" r="18894" b="-1"/>
          <a:stretch/>
        </p:blipFill>
        <p:spPr>
          <a:xfrm>
            <a:off x="5752193" y="10"/>
            <a:ext cx="6439807" cy="6857989"/>
          </a:xfrm>
          <a:custGeom>
            <a:avLst/>
            <a:gdLst/>
            <a:ahLst/>
            <a:cxnLst/>
            <a:rect l="l" t="t" r="r" b="b"/>
            <a:pathLst>
              <a:path w="643980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1"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2" y="528850"/>
                  <a:pt x="335479" y="536547"/>
                  <a:pt x="337867" y="544146"/>
                </a:cubicBezTo>
                <a:lnTo>
                  <a:pt x="340032" y="549926"/>
                </a:lnTo>
                <a:lnTo>
                  <a:pt x="340448" y="551717"/>
                </a:lnTo>
                <a:lnTo>
                  <a:pt x="346286" y="566616"/>
                </a:lnTo>
                <a:lnTo>
                  <a:pt x="346338" y="566754"/>
                </a:lnTo>
                <a:lnTo>
                  <a:pt x="352655" y="583595"/>
                </a:lnTo>
                <a:lnTo>
                  <a:pt x="359451" y="612658"/>
                </a:lnTo>
                <a:cubicBezTo>
                  <a:pt x="358988" y="604728"/>
                  <a:pt x="357231" y="597005"/>
                  <a:pt x="354829" y="589388"/>
                </a:cubicBezTo>
                <a:lnTo>
                  <a:pt x="352655" y="583595"/>
                </a:lnTo>
                <a:lnTo>
                  <a:pt x="352236" y="581804"/>
                </a:lnTo>
                <a:lnTo>
                  <a:pt x="346286" y="566616"/>
                </a:lnTo>
                <a:lnTo>
                  <a:pt x="340032" y="549926"/>
                </a:lnTo>
                <a:close/>
                <a:moveTo>
                  <a:pt x="384407" y="268794"/>
                </a:moveTo>
                <a:lnTo>
                  <a:pt x="387837" y="328017"/>
                </a:lnTo>
                <a:cubicBezTo>
                  <a:pt x="389527" y="318646"/>
                  <a:pt x="389932" y="309031"/>
                  <a:pt x="389283" y="299164"/>
                </a:cubicBezTo>
                <a:cubicBezTo>
                  <a:pt x="388634" y="289296"/>
                  <a:pt x="386932" y="279176"/>
                  <a:pt x="384407" y="268794"/>
                </a:cubicBezTo>
                <a:close/>
                <a:moveTo>
                  <a:pt x="66991" y="0"/>
                </a:moveTo>
                <a:lnTo>
                  <a:pt x="6439807" y="0"/>
                </a:lnTo>
                <a:lnTo>
                  <a:pt x="6439807" y="6857999"/>
                </a:lnTo>
                <a:lnTo>
                  <a:pt x="149318" y="6857999"/>
                </a:lnTo>
                <a:lnTo>
                  <a:pt x="149318" y="6857457"/>
                </a:lnTo>
                <a:lnTo>
                  <a:pt x="22079" y="6857457"/>
                </a:lnTo>
                <a:lnTo>
                  <a:pt x="26851" y="6796804"/>
                </a:lnTo>
                <a:cubicBezTo>
                  <a:pt x="32162" y="6777207"/>
                  <a:pt x="39591" y="6758011"/>
                  <a:pt x="44354" y="6738388"/>
                </a:cubicBezTo>
                <a:cubicBezTo>
                  <a:pt x="48736" y="6720103"/>
                  <a:pt x="58832" y="6702955"/>
                  <a:pt x="67214" y="6685617"/>
                </a:cubicBezTo>
                <a:cubicBezTo>
                  <a:pt x="83217" y="6652472"/>
                  <a:pt x="73120" y="6617036"/>
                  <a:pt x="77310" y="6583128"/>
                </a:cubicBezTo>
                <a:cubicBezTo>
                  <a:pt x="78646" y="6572269"/>
                  <a:pt x="80168" y="6561411"/>
                  <a:pt x="82837" y="6550742"/>
                </a:cubicBezTo>
                <a:cubicBezTo>
                  <a:pt x="89885" y="6521593"/>
                  <a:pt x="95981" y="6491874"/>
                  <a:pt x="105698" y="6463490"/>
                </a:cubicBezTo>
                <a:cubicBezTo>
                  <a:pt x="116555" y="6431292"/>
                  <a:pt x="131034" y="6400429"/>
                  <a:pt x="146085" y="6363664"/>
                </a:cubicBezTo>
                <a:cubicBezTo>
                  <a:pt x="142274" y="6350899"/>
                  <a:pt x="131986" y="6331277"/>
                  <a:pt x="131034" y="6311084"/>
                </a:cubicBezTo>
                <a:cubicBezTo>
                  <a:pt x="127795" y="6246121"/>
                  <a:pt x="145512" y="6185351"/>
                  <a:pt x="173519" y="6127247"/>
                </a:cubicBezTo>
                <a:cubicBezTo>
                  <a:pt x="181900" y="6109530"/>
                  <a:pt x="187424" y="6090477"/>
                  <a:pt x="195616" y="6072569"/>
                </a:cubicBezTo>
                <a:cubicBezTo>
                  <a:pt x="198472" y="6066284"/>
                  <a:pt x="204569" y="6058092"/>
                  <a:pt x="210287" y="6056948"/>
                </a:cubicBezTo>
                <a:cubicBezTo>
                  <a:pt x="243432" y="6050282"/>
                  <a:pt x="242862" y="6025515"/>
                  <a:pt x="244766" y="5999796"/>
                </a:cubicBezTo>
                <a:cubicBezTo>
                  <a:pt x="247051" y="5969124"/>
                  <a:pt x="252386" y="5938836"/>
                  <a:pt x="256958" y="5908355"/>
                </a:cubicBezTo>
                <a:cubicBezTo>
                  <a:pt x="257530" y="5904353"/>
                  <a:pt x="261530" y="5900735"/>
                  <a:pt x="264199" y="5897114"/>
                </a:cubicBezTo>
                <a:cubicBezTo>
                  <a:pt x="268199" y="5891590"/>
                  <a:pt x="274296" y="5886447"/>
                  <a:pt x="275818" y="5880348"/>
                </a:cubicBezTo>
                <a:cubicBezTo>
                  <a:pt x="283249" y="5849107"/>
                  <a:pt x="289535" y="5817674"/>
                  <a:pt x="296393" y="5786239"/>
                </a:cubicBezTo>
                <a:cubicBezTo>
                  <a:pt x="297919" y="5779191"/>
                  <a:pt x="299822" y="5771953"/>
                  <a:pt x="302870" y="5765474"/>
                </a:cubicBezTo>
                <a:cubicBezTo>
                  <a:pt x="305728" y="5759378"/>
                  <a:pt x="310682" y="5754234"/>
                  <a:pt x="313730" y="5748136"/>
                </a:cubicBezTo>
                <a:cubicBezTo>
                  <a:pt x="321921" y="5731564"/>
                  <a:pt x="329541" y="5714607"/>
                  <a:pt x="338685" y="5695178"/>
                </a:cubicBezTo>
                <a:cubicBezTo>
                  <a:pt x="321541" y="5684320"/>
                  <a:pt x="331258" y="5669647"/>
                  <a:pt x="339449" y="5651360"/>
                </a:cubicBezTo>
                <a:cubicBezTo>
                  <a:pt x="347831" y="5632691"/>
                  <a:pt x="350497" y="5611164"/>
                  <a:pt x="353546"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4" y="4893907"/>
                  <a:pt x="406697" y="4884572"/>
                </a:cubicBezTo>
                <a:cubicBezTo>
                  <a:pt x="399647" y="4857522"/>
                  <a:pt x="388978" y="4831420"/>
                  <a:pt x="384216" y="4803988"/>
                </a:cubicBezTo>
                <a:cubicBezTo>
                  <a:pt x="381551" y="4788747"/>
                  <a:pt x="386312" y="4771793"/>
                  <a:pt x="389741" y="4755980"/>
                </a:cubicBezTo>
                <a:cubicBezTo>
                  <a:pt x="393361"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1" y="4346201"/>
                  <a:pt x="391265" y="4340674"/>
                  <a:pt x="392218" y="4335722"/>
                </a:cubicBezTo>
                <a:cubicBezTo>
                  <a:pt x="401743" y="4281810"/>
                  <a:pt x="387837" y="4231324"/>
                  <a:pt x="369547" y="4181603"/>
                </a:cubicBezTo>
                <a:cubicBezTo>
                  <a:pt x="367642" y="4176461"/>
                  <a:pt x="368214" y="4170174"/>
                  <a:pt x="368595" y="4164458"/>
                </a:cubicBezTo>
                <a:cubicBezTo>
                  <a:pt x="369928" y="4148453"/>
                  <a:pt x="376597" y="4131119"/>
                  <a:pt x="372597" y="4116641"/>
                </a:cubicBezTo>
                <a:cubicBezTo>
                  <a:pt x="361545" y="4078159"/>
                  <a:pt x="348211" y="4040058"/>
                  <a:pt x="331447" y="4003861"/>
                </a:cubicBezTo>
                <a:cubicBezTo>
                  <a:pt x="314493" y="3967091"/>
                  <a:pt x="300203" y="3932993"/>
                  <a:pt x="317350" y="3890891"/>
                </a:cubicBezTo>
                <a:cubicBezTo>
                  <a:pt x="324589" y="3872985"/>
                  <a:pt x="319445" y="3849362"/>
                  <a:pt x="317541" y="3828785"/>
                </a:cubicBezTo>
                <a:cubicBezTo>
                  <a:pt x="316016" y="3813737"/>
                  <a:pt x="307442" y="3799258"/>
                  <a:pt x="307442" y="3784397"/>
                </a:cubicBezTo>
                <a:cubicBezTo>
                  <a:pt x="307442" y="3744770"/>
                  <a:pt x="297346" y="3709529"/>
                  <a:pt x="276771" y="3675238"/>
                </a:cubicBezTo>
                <a:cubicBezTo>
                  <a:pt x="268770" y="3661899"/>
                  <a:pt x="274105" y="3641134"/>
                  <a:pt x="272009" y="3623799"/>
                </a:cubicBezTo>
                <a:cubicBezTo>
                  <a:pt x="269533" y="3605509"/>
                  <a:pt x="267247" y="3586653"/>
                  <a:pt x="261721" y="3569124"/>
                </a:cubicBezTo>
                <a:cubicBezTo>
                  <a:pt x="247242" y="3523785"/>
                  <a:pt x="230859" y="3479015"/>
                  <a:pt x="215618" y="3433866"/>
                </a:cubicBezTo>
                <a:cubicBezTo>
                  <a:pt x="203045" y="3396719"/>
                  <a:pt x="212952" y="3360139"/>
                  <a:pt x="218285" y="3323372"/>
                </a:cubicBezTo>
                <a:cubicBezTo>
                  <a:pt x="221716" y="3300319"/>
                  <a:pt x="229907" y="3278795"/>
                  <a:pt x="217715" y="3252885"/>
                </a:cubicBezTo>
                <a:cubicBezTo>
                  <a:pt x="206093" y="3228119"/>
                  <a:pt x="208761" y="3196686"/>
                  <a:pt x="202474" y="3168870"/>
                </a:cubicBezTo>
                <a:cubicBezTo>
                  <a:pt x="197141" y="3145436"/>
                  <a:pt x="188566" y="3122770"/>
                  <a:pt x="180184" y="3100099"/>
                </a:cubicBezTo>
                <a:cubicBezTo>
                  <a:pt x="168753" y="3069235"/>
                  <a:pt x="156753" y="3038756"/>
                  <a:pt x="162468" y="3005035"/>
                </a:cubicBezTo>
                <a:cubicBezTo>
                  <a:pt x="168946" y="2966742"/>
                  <a:pt x="144561" y="2940455"/>
                  <a:pt x="128367" y="2910353"/>
                </a:cubicBezTo>
                <a:cubicBezTo>
                  <a:pt x="117318" y="2889587"/>
                  <a:pt x="109126" y="2866918"/>
                  <a:pt x="102267" y="2844248"/>
                </a:cubicBezTo>
                <a:cubicBezTo>
                  <a:pt x="93313" y="2813958"/>
                  <a:pt x="87978" y="2782716"/>
                  <a:pt x="79217" y="2752235"/>
                </a:cubicBezTo>
                <a:cubicBezTo>
                  <a:pt x="66072" y="2706131"/>
                  <a:pt x="55784"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2" y="2360933"/>
                </a:cubicBezTo>
                <a:cubicBezTo>
                  <a:pt x="28541" y="2356744"/>
                  <a:pt x="36543" y="2344741"/>
                  <a:pt x="37878" y="2335405"/>
                </a:cubicBezTo>
                <a:cubicBezTo>
                  <a:pt x="41877" y="2307402"/>
                  <a:pt x="35972" y="2281683"/>
                  <a:pt x="23017" y="2254633"/>
                </a:cubicBezTo>
                <a:cubicBezTo>
                  <a:pt x="10825" y="2229296"/>
                  <a:pt x="12159" y="2197670"/>
                  <a:pt x="7395" y="2168903"/>
                </a:cubicBezTo>
                <a:cubicBezTo>
                  <a:pt x="5681"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6" y="1938009"/>
                  <a:pt x="18445" y="1921817"/>
                </a:cubicBezTo>
                <a:cubicBezTo>
                  <a:pt x="19779" y="1915912"/>
                  <a:pt x="24922" y="1910004"/>
                  <a:pt x="24161" y="1904673"/>
                </a:cubicBezTo>
                <a:cubicBezTo>
                  <a:pt x="15970" y="1851709"/>
                  <a:pt x="52545" y="1813610"/>
                  <a:pt x="68738" y="1768838"/>
                </a:cubicBezTo>
                <a:cubicBezTo>
                  <a:pt x="85885" y="1721785"/>
                  <a:pt x="112174" y="1676253"/>
                  <a:pt x="104364" y="1623675"/>
                </a:cubicBezTo>
                <a:cubicBezTo>
                  <a:pt x="99601" y="1591859"/>
                  <a:pt x="88551" y="1561189"/>
                  <a:pt x="81883" y="1529563"/>
                </a:cubicBezTo>
                <a:cubicBezTo>
                  <a:pt x="79597" y="1518324"/>
                  <a:pt x="79979" y="1505751"/>
                  <a:pt x="82264" y="1494509"/>
                </a:cubicBezTo>
                <a:cubicBezTo>
                  <a:pt x="92744" y="1440216"/>
                  <a:pt x="94267" y="1386684"/>
                  <a:pt x="77120" y="1333341"/>
                </a:cubicBezTo>
                <a:cubicBezTo>
                  <a:pt x="74262" y="1324198"/>
                  <a:pt x="71597" y="1314483"/>
                  <a:pt x="71597" y="1304955"/>
                </a:cubicBezTo>
                <a:cubicBezTo>
                  <a:pt x="71597" y="1252757"/>
                  <a:pt x="75597" y="1201512"/>
                  <a:pt x="94267" y="1151600"/>
                </a:cubicBezTo>
                <a:cubicBezTo>
                  <a:pt x="100554" y="1134834"/>
                  <a:pt x="96553" y="1114449"/>
                  <a:pt x="98078" y="1095972"/>
                </a:cubicBezTo>
                <a:cubicBezTo>
                  <a:pt x="99409" y="1078826"/>
                  <a:pt x="99981" y="1061298"/>
                  <a:pt x="104364" y="1044725"/>
                </a:cubicBezTo>
                <a:cubicBezTo>
                  <a:pt x="110839" y="1020529"/>
                  <a:pt x="111601" y="998052"/>
                  <a:pt x="105887" y="973095"/>
                </a:cubicBezTo>
                <a:cubicBezTo>
                  <a:pt x="100554" y="949281"/>
                  <a:pt x="103220" y="923562"/>
                  <a:pt x="103029" y="898797"/>
                </a:cubicBezTo>
                <a:cubicBezTo>
                  <a:pt x="102839" y="871173"/>
                  <a:pt x="102649" y="843552"/>
                  <a:pt x="103601" y="815929"/>
                </a:cubicBezTo>
                <a:cubicBezTo>
                  <a:pt x="103981" y="804877"/>
                  <a:pt x="111601" y="792306"/>
                  <a:pt x="108553" y="783158"/>
                </a:cubicBezTo>
                <a:cubicBezTo>
                  <a:pt x="98267" y="753633"/>
                  <a:pt x="110649" y="724104"/>
                  <a:pt x="105127" y="694576"/>
                </a:cubicBezTo>
                <a:cubicBezTo>
                  <a:pt x="102267" y="680096"/>
                  <a:pt x="110078" y="663713"/>
                  <a:pt x="110839" y="648092"/>
                </a:cubicBezTo>
                <a:cubicBezTo>
                  <a:pt x="112174" y="622564"/>
                  <a:pt x="111601" y="597037"/>
                  <a:pt x="111983" y="571508"/>
                </a:cubicBezTo>
                <a:cubicBezTo>
                  <a:pt x="112174" y="563125"/>
                  <a:pt x="112936" y="554933"/>
                  <a:pt x="113318" y="546552"/>
                </a:cubicBezTo>
                <a:cubicBezTo>
                  <a:pt x="113697" y="539121"/>
                  <a:pt x="115411" y="531310"/>
                  <a:pt x="114081" y="524262"/>
                </a:cubicBezTo>
                <a:cubicBezTo>
                  <a:pt x="109315" y="498733"/>
                  <a:pt x="101505" y="473587"/>
                  <a:pt x="98457" y="447870"/>
                </a:cubicBezTo>
                <a:cubicBezTo>
                  <a:pt x="95792" y="425581"/>
                  <a:pt x="99409" y="402529"/>
                  <a:pt x="97505" y="380050"/>
                </a:cubicBezTo>
                <a:cubicBezTo>
                  <a:pt x="94267" y="340425"/>
                  <a:pt x="88551" y="300800"/>
                  <a:pt x="84930" y="261173"/>
                </a:cubicBezTo>
                <a:cubicBezTo>
                  <a:pt x="84168" y="252600"/>
                  <a:pt x="88934" y="243648"/>
                  <a:pt x="89314" y="234883"/>
                </a:cubicBezTo>
                <a:cubicBezTo>
                  <a:pt x="90266" y="207450"/>
                  <a:pt x="90457" y="180017"/>
                  <a:pt x="91027" y="152584"/>
                </a:cubicBezTo>
                <a:cubicBezTo>
                  <a:pt x="91218" y="136963"/>
                  <a:pt x="90647" y="121150"/>
                  <a:pt x="92361" y="105718"/>
                </a:cubicBezTo>
                <a:cubicBezTo>
                  <a:pt x="94647" y="85336"/>
                  <a:pt x="98078" y="66857"/>
                  <a:pt x="83217" y="47806"/>
                </a:cubicBezTo>
                <a:cubicBezTo>
                  <a:pt x="77453" y="40471"/>
                  <a:pt x="73691" y="32636"/>
                  <a:pt x="71207" y="24480"/>
                </a:cubicBezTo>
                <a:close/>
              </a:path>
            </a:pathLst>
          </a:custGeom>
          <a:effectLst>
            <a:outerShdw blurRad="381000" dist="152400" dir="10800000" algn="tr" rotWithShape="0">
              <a:prstClr val="black">
                <a:alpha val="10000"/>
              </a:prstClr>
            </a:outerShdw>
          </a:effectLst>
        </p:spPr>
      </p:pic>
      <p:grpSp>
        <p:nvGrpSpPr>
          <p:cNvPr id="12" name="Group 11">
            <a:extLst>
              <a:ext uri="{FF2B5EF4-FFF2-40B4-BE49-F238E27FC236}">
                <a16:creationId xmlns:a16="http://schemas.microsoft.com/office/drawing/2014/main" id="{4EA04677-6B2C-40F4-975C-ED91965527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6" y="0"/>
            <a:ext cx="874718" cy="6857455"/>
            <a:chOff x="5632356" y="0"/>
            <a:chExt cx="874718" cy="6857455"/>
          </a:xfrm>
        </p:grpSpPr>
        <p:sp>
          <p:nvSpPr>
            <p:cNvPr id="13" name="Freeform: Shape 12">
              <a:extLst>
                <a:ext uri="{FF2B5EF4-FFF2-40B4-BE49-F238E27FC236}">
                  <a16:creationId xmlns:a16="http://schemas.microsoft.com/office/drawing/2014/main" id="{3F1ABE2E-F19F-4BD3-B0FA-8A2D8885B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C86D0F14-D449-4833-830D-A382829E2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extBox 5">
            <a:extLst>
              <a:ext uri="{FF2B5EF4-FFF2-40B4-BE49-F238E27FC236}">
                <a16:creationId xmlns:a16="http://schemas.microsoft.com/office/drawing/2014/main" id="{52E31939-AD77-4B9E-F559-DBE683722555}"/>
              </a:ext>
            </a:extLst>
          </p:cNvPr>
          <p:cNvSpPr txBox="1"/>
          <p:nvPr/>
        </p:nvSpPr>
        <p:spPr>
          <a:xfrm>
            <a:off x="8145780" y="6444284"/>
            <a:ext cx="2776220" cy="369332"/>
          </a:xfrm>
          <a:prstGeom prst="rect">
            <a:avLst/>
          </a:prstGeom>
          <a:noFill/>
        </p:spPr>
        <p:txBody>
          <a:bodyPr wrap="square">
            <a:spAutoFit/>
          </a:bodyPr>
          <a:lstStyle/>
          <a:p>
            <a:r>
              <a:rPr lang="en-US" dirty="0"/>
              <a:t>images.fineartamerica.com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3AEECCE-6251-6C9B-1B9E-407E15E3561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picture containing outdoor&#10;&#10;AI-generated content may be incorrect.">
            <a:extLst>
              <a:ext uri="{FF2B5EF4-FFF2-40B4-BE49-F238E27FC236}">
                <a16:creationId xmlns:a16="http://schemas.microsoft.com/office/drawing/2014/main" id="{63CAD207-C6BF-821F-096E-F6A2670A0B5A}"/>
              </a:ext>
            </a:extLst>
          </p:cNvPr>
          <p:cNvPicPr>
            <a:picLocks noChangeAspect="1"/>
          </p:cNvPicPr>
          <p:nvPr/>
        </p:nvPicPr>
        <p:blipFill>
          <a:blip r:embed="rId3"/>
          <a:srcRect l="13315" t="9091" r="10261"/>
          <a:stretch/>
        </p:blipFill>
        <p:spPr>
          <a:xfrm>
            <a:off x="3522468" y="10"/>
            <a:ext cx="8669532" cy="6857990"/>
          </a:xfrm>
          <a:prstGeom prst="rect">
            <a:avLst/>
          </a:prstGeom>
        </p:spPr>
      </p:pic>
      <p:sp>
        <p:nvSpPr>
          <p:cNvPr id="16" name="Rectangle 15">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039AD90-7A90-B77A-EE9A-E27C77EA8AE7}"/>
              </a:ext>
            </a:extLst>
          </p:cNvPr>
          <p:cNvSpPr>
            <a:spLocks noGrp="1"/>
          </p:cNvSpPr>
          <p:nvPr>
            <p:ph type="title"/>
          </p:nvPr>
        </p:nvSpPr>
        <p:spPr>
          <a:xfrm>
            <a:off x="208534" y="654366"/>
            <a:ext cx="9087866" cy="1104266"/>
          </a:xfrm>
        </p:spPr>
        <p:txBody>
          <a:bodyPr vert="horz" lIns="91440" tIns="45720" rIns="91440" bIns="45720" rtlCol="0" anchor="b">
            <a:normAutofit/>
          </a:bodyPr>
          <a:lstStyle/>
          <a:p>
            <a:pPr>
              <a:lnSpc>
                <a:spcPct val="90000"/>
              </a:lnSpc>
            </a:pPr>
            <a:r>
              <a:rPr lang="en-US" dirty="0">
                <a:solidFill>
                  <a:schemeClr val="bg1"/>
                </a:solidFill>
                <a:latin typeface="+mj-lt"/>
                <a:ea typeface="+mj-ea"/>
                <a:cs typeface="+mj-cs"/>
              </a:rPr>
              <a:t>What do you do when you hear a  Tornado Siren? </a:t>
            </a:r>
          </a:p>
        </p:txBody>
      </p:sp>
      <p:sp>
        <p:nvSpPr>
          <p:cNvPr id="18" name="Rectangle 1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ontent Placeholder 10">
            <a:extLst>
              <a:ext uri="{FF2B5EF4-FFF2-40B4-BE49-F238E27FC236}">
                <a16:creationId xmlns:a16="http://schemas.microsoft.com/office/drawing/2014/main" id="{373F7B50-A749-BAA7-7F09-772520534B7D}"/>
              </a:ext>
            </a:extLst>
          </p:cNvPr>
          <p:cNvSpPr>
            <a:spLocks noGrp="1"/>
          </p:cNvSpPr>
          <p:nvPr>
            <p:ph sz="half" idx="1"/>
          </p:nvPr>
        </p:nvSpPr>
        <p:spPr>
          <a:xfrm>
            <a:off x="424815" y="3652774"/>
            <a:ext cx="3225546" cy="1687323"/>
          </a:xfrm>
        </p:spPr>
        <p:txBody>
          <a:bodyPr vert="horz" lIns="91440" tIns="45720" rIns="91440" bIns="45720" rtlCol="0" anchor="t">
            <a:normAutofit/>
          </a:bodyPr>
          <a:lstStyle/>
          <a:p>
            <a:pPr indent="-228600">
              <a:lnSpc>
                <a:spcPct val="90000"/>
              </a:lnSpc>
            </a:pPr>
            <a:r>
              <a:rPr lang="en-US" sz="2400" dirty="0">
                <a:solidFill>
                  <a:schemeClr val="bg1"/>
                </a:solidFill>
                <a:latin typeface="+mn-lt"/>
                <a:ea typeface="+mn-ea"/>
                <a:cs typeface="+mn-cs"/>
              </a:rPr>
              <a:t>Go outside and Look?</a:t>
            </a:r>
          </a:p>
          <a:p>
            <a:pPr indent="-228600">
              <a:lnSpc>
                <a:spcPct val="90000"/>
              </a:lnSpc>
            </a:pPr>
            <a:endParaRPr lang="en-US" sz="2400" dirty="0">
              <a:solidFill>
                <a:schemeClr val="bg1"/>
              </a:solidFill>
              <a:latin typeface="+mn-lt"/>
              <a:ea typeface="+mn-ea"/>
              <a:cs typeface="+mn-cs"/>
            </a:endParaRPr>
          </a:p>
          <a:p>
            <a:pPr indent="-228600">
              <a:lnSpc>
                <a:spcPct val="90000"/>
              </a:lnSpc>
            </a:pPr>
            <a:r>
              <a:rPr lang="en-US" sz="2400" dirty="0">
                <a:solidFill>
                  <a:schemeClr val="bg1"/>
                </a:solidFill>
                <a:latin typeface="+mn-lt"/>
                <a:ea typeface="+mn-ea"/>
                <a:cs typeface="+mn-cs"/>
              </a:rPr>
              <a:t>Go to the Basement?</a:t>
            </a:r>
          </a:p>
        </p:txBody>
      </p:sp>
    </p:spTree>
    <p:extLst>
      <p:ext uri="{BB962C8B-B14F-4D97-AF65-F5344CB8AC3E}">
        <p14:creationId xmlns:p14="http://schemas.microsoft.com/office/powerpoint/2010/main" val="1639729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Close up photo of a grey wolf">
            <a:extLst>
              <a:ext uri="{FF2B5EF4-FFF2-40B4-BE49-F238E27FC236}">
                <a16:creationId xmlns:a16="http://schemas.microsoft.com/office/drawing/2014/main" id="{2497477C-3E7E-5098-BCBC-194CEAE6743C}"/>
              </a:ext>
            </a:extLst>
          </p:cNvPr>
          <p:cNvPicPr>
            <a:picLocks noChangeAspect="1"/>
          </p:cNvPicPr>
          <p:nvPr/>
        </p:nvPicPr>
        <p:blipFill>
          <a:blip r:embed="rId3"/>
          <a:srcRect t="3391" r="23576" b="5700"/>
          <a:stretch/>
        </p:blipFill>
        <p:spPr>
          <a:xfrm>
            <a:off x="4733154" y="0"/>
            <a:ext cx="7458846" cy="5900283"/>
          </a:xfrm>
          <a:prstGeom prst="rect">
            <a:avLst/>
          </a:prstGeom>
        </p:spPr>
      </p:pic>
      <p:sp>
        <p:nvSpPr>
          <p:cNvPr id="2" name="Title 1"/>
          <p:cNvSpPr>
            <a:spLocks noGrp="1"/>
          </p:cNvSpPr>
          <p:nvPr>
            <p:ph type="title"/>
          </p:nvPr>
        </p:nvSpPr>
        <p:spPr>
          <a:xfrm>
            <a:off x="371094" y="1161288"/>
            <a:ext cx="3438144" cy="1124712"/>
          </a:xfrm>
        </p:spPr>
        <p:txBody>
          <a:bodyPr anchor="b">
            <a:normAutofit/>
          </a:bodyPr>
          <a:lstStyle/>
          <a:p>
            <a:r>
              <a:rPr lang="en-US" sz="2800"/>
              <a:t>Traditional Moral of the Story</a:t>
            </a:r>
          </a:p>
        </p:txBody>
      </p:sp>
      <p:sp>
        <p:nvSpPr>
          <p:cNvPr id="3" name="Content Placeholder 2"/>
          <p:cNvSpPr>
            <a:spLocks noGrp="1"/>
          </p:cNvSpPr>
          <p:nvPr>
            <p:ph idx="1"/>
          </p:nvPr>
        </p:nvSpPr>
        <p:spPr>
          <a:xfrm>
            <a:off x="371094" y="2718054"/>
            <a:ext cx="3438906" cy="3207258"/>
          </a:xfrm>
        </p:spPr>
        <p:txBody>
          <a:bodyPr anchor="t">
            <a:normAutofit/>
          </a:bodyPr>
          <a:lstStyle/>
          <a:p>
            <a:pPr marL="0" indent="0">
              <a:buNone/>
            </a:pPr>
            <a:r>
              <a:rPr lang="en-US" sz="1700" b="1"/>
              <a:t>The traditional moral of Aesop's fable </a:t>
            </a:r>
            <a:r>
              <a:rPr lang="en-US" sz="1700" b="1" i="1" u="sng"/>
              <a:t>'The Boy Who Cried Wolf' </a:t>
            </a:r>
            <a:r>
              <a:rPr lang="en-US" sz="1700" b="1"/>
              <a:t>is that a liar will not be believed, even when they tell the truth.</a:t>
            </a:r>
          </a:p>
          <a:p>
            <a:pPr marL="0" indent="0">
              <a:buNone/>
            </a:pPr>
            <a:endParaRPr lang="en-US" sz="1700" b="1"/>
          </a:p>
          <a:p>
            <a:pPr marL="0" indent="0">
              <a:buNone/>
            </a:pPr>
            <a:r>
              <a:rPr lang="en-US" sz="1700" b="1"/>
              <a:t>This story teaches the importance of honesty and the consequences of losing trust through deceit.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Preventing Complacency and Improving Vigilance</a:t>
            </a:r>
          </a:p>
        </p:txBody>
      </p:sp>
      <p:sp>
        <p:nvSpPr>
          <p:cNvPr id="3" name="Content Placeholder 2"/>
          <p:cNvSpPr>
            <a:spLocks noGrp="1"/>
          </p:cNvSpPr>
          <p:nvPr>
            <p:ph idx="1"/>
          </p:nvPr>
        </p:nvSpPr>
        <p:spPr/>
        <p:txBody>
          <a:bodyPr/>
          <a:lstStyle/>
          <a:p>
            <a:r>
              <a:rPr sz="2800" dirty="0"/>
              <a:t>To avoid complacency, communities should:</a:t>
            </a:r>
          </a:p>
          <a:p>
            <a:pPr lvl="1"/>
            <a:r>
              <a:rPr sz="2800" dirty="0"/>
              <a:t>Vary training scenarios to keep engagement high</a:t>
            </a:r>
          </a:p>
          <a:p>
            <a:pPr lvl="1"/>
            <a:r>
              <a:rPr sz="2800" dirty="0"/>
              <a:t>Involve everyone in preparedness efforts</a:t>
            </a:r>
          </a:p>
          <a:p>
            <a:pPr lvl="1"/>
            <a:r>
              <a:rPr sz="2800" dirty="0"/>
              <a:t>Use real-life incidents to highlight risks</a:t>
            </a:r>
          </a:p>
          <a:p>
            <a:pPr lvl="1"/>
            <a:r>
              <a:rPr sz="2800" dirty="0"/>
              <a:t>Encourage continuous improvement and vigilance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8" name="Rectangle 17">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1803" y="350196"/>
            <a:ext cx="4646904" cy="1624520"/>
          </a:xfrm>
        </p:spPr>
        <p:txBody>
          <a:bodyPr anchor="ctr">
            <a:normAutofit/>
          </a:bodyPr>
          <a:lstStyle/>
          <a:p>
            <a:r>
              <a:rPr lang="en-US" sz="4000"/>
              <a:t>Lessons Learned</a:t>
            </a:r>
          </a:p>
        </p:txBody>
      </p:sp>
      <p:pic>
        <p:nvPicPr>
          <p:cNvPr id="5" name="Picture 4">
            <a:extLst>
              <a:ext uri="{FF2B5EF4-FFF2-40B4-BE49-F238E27FC236}">
                <a16:creationId xmlns:a16="http://schemas.microsoft.com/office/drawing/2014/main" id="{0587F300-3D49-5739-BD02-0C1764AA75D5}"/>
              </a:ext>
            </a:extLst>
          </p:cNvPr>
          <p:cNvPicPr>
            <a:picLocks noChangeAspect="1"/>
          </p:cNvPicPr>
          <p:nvPr/>
        </p:nvPicPr>
        <p:blipFill>
          <a:blip r:embed="rId3"/>
          <a:srcRect t="13615" r="1" b="23175"/>
          <a:stretch/>
        </p:blipFill>
        <p:spPr>
          <a:xfrm>
            <a:off x="6096000" y="1"/>
            <a:ext cx="6102825" cy="6858000"/>
          </a:xfrm>
          <a:prstGeom prst="rect">
            <a:avLst/>
          </a:prstGeom>
        </p:spPr>
      </p:pic>
      <p:graphicFrame>
        <p:nvGraphicFramePr>
          <p:cNvPr id="11" name="Content Placeholder 2">
            <a:extLst>
              <a:ext uri="{FF2B5EF4-FFF2-40B4-BE49-F238E27FC236}">
                <a16:creationId xmlns:a16="http://schemas.microsoft.com/office/drawing/2014/main" id="{0D84E10C-DDDE-6503-606A-8E76A8C111DA}"/>
              </a:ext>
            </a:extLst>
          </p:cNvPr>
          <p:cNvGraphicFramePr>
            <a:graphicFrameLocks noGrp="1"/>
          </p:cNvGraphicFramePr>
          <p:nvPr>
            <p:ph idx="1"/>
            <p:extLst>
              <p:ext uri="{D42A27DB-BD31-4B8C-83A1-F6EECF244321}">
                <p14:modId xmlns:p14="http://schemas.microsoft.com/office/powerpoint/2010/main" val="1514480786"/>
              </p:ext>
            </p:extLst>
          </p:nvPr>
        </p:nvGraphicFramePr>
        <p:xfrm>
          <a:off x="336876" y="2244415"/>
          <a:ext cx="5496758" cy="42633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24729-76E9-92DA-315D-485EE8BE407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F583F05-7EE9-B759-6076-2BC6F2FFE787}"/>
              </a:ext>
            </a:extLst>
          </p:cNvPr>
          <p:cNvPicPr>
            <a:picLocks noChangeAspect="1"/>
          </p:cNvPicPr>
          <p:nvPr/>
        </p:nvPicPr>
        <p:blipFill>
          <a:blip r:embed="rId3">
            <a:duotone>
              <a:prstClr val="black"/>
              <a:schemeClr val="accent2">
                <a:tint val="45000"/>
                <a:satMod val="400000"/>
              </a:schemeClr>
            </a:duotone>
          </a:blip>
          <a:stretch>
            <a:fillRect/>
          </a:stretch>
        </p:blipFill>
        <p:spPr>
          <a:xfrm>
            <a:off x="1787068" y="1960880"/>
            <a:ext cx="4455160" cy="4455160"/>
          </a:xfrm>
          <a:prstGeom prst="rect">
            <a:avLst/>
          </a:prstGeom>
          <a:ln>
            <a:noFill/>
          </a:ln>
        </p:spPr>
      </p:pic>
      <p:sp>
        <p:nvSpPr>
          <p:cNvPr id="3" name="Speech Bubble: Oval 2">
            <a:extLst>
              <a:ext uri="{FF2B5EF4-FFF2-40B4-BE49-F238E27FC236}">
                <a16:creationId xmlns:a16="http://schemas.microsoft.com/office/drawing/2014/main" id="{A5FD8CAE-D2CC-1528-CC1F-C767E9F6B0FB}"/>
              </a:ext>
            </a:extLst>
          </p:cNvPr>
          <p:cNvSpPr/>
          <p:nvPr/>
        </p:nvSpPr>
        <p:spPr>
          <a:xfrm>
            <a:off x="6350000" y="182880"/>
            <a:ext cx="4307840" cy="2336800"/>
          </a:xfrm>
          <a:prstGeom prst="wedgeEllipseCallou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rPr>
              <a:t>Discussion</a:t>
            </a:r>
            <a:r>
              <a:rPr lang="en-US" dirty="0"/>
              <a:t> </a:t>
            </a:r>
          </a:p>
        </p:txBody>
      </p:sp>
    </p:spTree>
    <p:extLst>
      <p:ext uri="{BB962C8B-B14F-4D97-AF65-F5344CB8AC3E}">
        <p14:creationId xmlns:p14="http://schemas.microsoft.com/office/powerpoint/2010/main" val="1841939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95871-D828-0B27-DF9B-4FF4E6DF50D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07BFD34-A8DA-EA19-C3D1-1921FA82064A}"/>
              </a:ext>
            </a:extLst>
          </p:cNvPr>
          <p:cNvSpPr txBox="1">
            <a:spLocks/>
          </p:cNvSpPr>
          <p:nvPr/>
        </p:nvSpPr>
        <p:spPr>
          <a:xfrm>
            <a:off x="225802" y="1049021"/>
            <a:ext cx="7430393" cy="4485291"/>
          </a:xfrm>
          <a:prstGeom prst="rect">
            <a:avLst/>
          </a:prstGeom>
        </p:spPr>
        <p:txBody>
          <a:bodyPr vert="horz" lIns="91440" tIns="45720" rIns="91440" bIns="45720" rtlCol="0" anchor="b" anchorCtr="0">
            <a:noAutofit/>
          </a:bodyPr>
          <a:lstStyle>
            <a:lvl1pPr algn="l" defTabSz="914400" rtl="0" eaLnBrk="1" latinLnBrk="0" hangingPunct="1">
              <a:lnSpc>
                <a:spcPct val="110000"/>
              </a:lnSpc>
              <a:spcBef>
                <a:spcPct val="0"/>
              </a:spcBef>
              <a:buNone/>
              <a:defRPr sz="3600" b="1" i="0" kern="1200">
                <a:solidFill>
                  <a:srgbClr val="5639AF"/>
                </a:solidFill>
                <a:latin typeface="Lato Black" panose="020F0502020204030203" pitchFamily="34" charset="0"/>
                <a:ea typeface="Lato Black" panose="020F0502020204030203" pitchFamily="34" charset="0"/>
                <a:cs typeface="Lato Black" panose="020F0502020204030203" pitchFamily="34" charset="0"/>
              </a:defRPr>
            </a:lvl1pPr>
          </a:lstStyle>
          <a:p>
            <a:pPr>
              <a:lnSpc>
                <a:spcPct val="90000"/>
              </a:lnSpc>
              <a:spcAft>
                <a:spcPts val="800"/>
              </a:spcAft>
            </a:pPr>
            <a:r>
              <a:rPr lang="en-US" dirty="0">
                <a:solidFill>
                  <a:schemeClr val="bg1"/>
                </a:solidFill>
                <a:latin typeface="+mj-lt"/>
                <a:ea typeface="+mj-ea"/>
                <a:cs typeface="+mj-cs"/>
              </a:rPr>
              <a:t>The story of "The Boy Who Cried Wolf" provides an interesting analogy for </a:t>
            </a:r>
            <a:br>
              <a:rPr lang="en-US" dirty="0">
                <a:solidFill>
                  <a:schemeClr val="bg1"/>
                </a:solidFill>
                <a:latin typeface="+mj-lt"/>
                <a:ea typeface="+mj-ea"/>
                <a:cs typeface="+mj-cs"/>
              </a:rPr>
            </a:br>
            <a:br>
              <a:rPr lang="en-US" dirty="0">
                <a:solidFill>
                  <a:schemeClr val="bg1"/>
                </a:solidFill>
                <a:latin typeface="+mj-lt"/>
                <a:ea typeface="+mj-ea"/>
                <a:cs typeface="+mj-cs"/>
              </a:rPr>
            </a:br>
            <a:r>
              <a:rPr lang="en-US" dirty="0">
                <a:solidFill>
                  <a:schemeClr val="bg1"/>
                </a:solidFill>
                <a:latin typeface="+mj-lt"/>
                <a:ea typeface="+mj-ea"/>
                <a:cs typeface="+mj-cs"/>
              </a:rPr>
              <a:t>	Risk Assessment</a:t>
            </a:r>
            <a:br>
              <a:rPr lang="en-US" dirty="0">
                <a:solidFill>
                  <a:schemeClr val="bg1"/>
                </a:solidFill>
                <a:latin typeface="+mj-lt"/>
              </a:rPr>
            </a:br>
            <a:r>
              <a:rPr lang="en-US" dirty="0">
                <a:solidFill>
                  <a:schemeClr val="bg1"/>
                </a:solidFill>
                <a:latin typeface="+mj-lt"/>
              </a:rPr>
              <a:t>	</a:t>
            </a:r>
            <a:r>
              <a:rPr lang="en-US" dirty="0">
                <a:solidFill>
                  <a:schemeClr val="bg1"/>
                </a:solidFill>
                <a:latin typeface="+mj-lt"/>
                <a:ea typeface="+mj-ea"/>
                <a:cs typeface="+mj-cs"/>
              </a:rPr>
              <a:t>Emergency Preparedness </a:t>
            </a:r>
            <a:br>
              <a:rPr lang="en-US" dirty="0">
                <a:solidFill>
                  <a:schemeClr val="bg1"/>
                </a:solidFill>
                <a:latin typeface="+mj-lt"/>
                <a:ea typeface="+mj-ea"/>
                <a:cs typeface="+mj-cs"/>
              </a:rPr>
            </a:br>
            <a:r>
              <a:rPr lang="en-US" dirty="0">
                <a:solidFill>
                  <a:schemeClr val="bg1"/>
                </a:solidFill>
                <a:latin typeface="+mj-lt"/>
                <a:ea typeface="+mj-ea"/>
                <a:cs typeface="+mj-cs"/>
              </a:rPr>
              <a:t>	</a:t>
            </a:r>
            <a:r>
              <a:rPr lang="en-US" dirty="0">
                <a:solidFill>
                  <a:schemeClr val="bg1"/>
                </a:solidFill>
                <a:latin typeface="+mj-lt"/>
              </a:rPr>
              <a:t>Planning &amp; </a:t>
            </a:r>
            <a:r>
              <a:rPr lang="en-US" dirty="0">
                <a:solidFill>
                  <a:schemeClr val="bg1"/>
                </a:solidFill>
                <a:latin typeface="+mj-lt"/>
                <a:ea typeface="+mj-ea"/>
                <a:cs typeface="+mj-cs"/>
              </a:rPr>
              <a:t>Mitigation </a:t>
            </a:r>
            <a:br>
              <a:rPr lang="en-US" dirty="0">
                <a:solidFill>
                  <a:schemeClr val="bg1"/>
                </a:solidFill>
                <a:latin typeface="+mj-lt"/>
                <a:ea typeface="+mj-ea"/>
                <a:cs typeface="+mj-cs"/>
              </a:rPr>
            </a:br>
            <a:br>
              <a:rPr lang="en-US" dirty="0">
                <a:solidFill>
                  <a:schemeClr val="bg1"/>
                </a:solidFill>
                <a:latin typeface="+mj-lt"/>
                <a:ea typeface="+mj-ea"/>
                <a:cs typeface="+mj-cs"/>
              </a:rPr>
            </a:br>
            <a:r>
              <a:rPr lang="en-US" dirty="0">
                <a:solidFill>
                  <a:schemeClr val="bg1"/>
                </a:solidFill>
                <a:latin typeface="+mj-lt"/>
                <a:ea typeface="+mj-ea"/>
                <a:cs typeface="+mj-cs"/>
              </a:rPr>
              <a:t>particularly in the context of trust, communication, and response readiness</a:t>
            </a:r>
            <a:r>
              <a:rPr lang="en-US" sz="3200" dirty="0">
                <a:solidFill>
                  <a:schemeClr val="bg1"/>
                </a:solidFill>
                <a:latin typeface="+mj-lt"/>
                <a:ea typeface="+mj-ea"/>
                <a:cs typeface="+mj-cs"/>
              </a:rPr>
              <a:t>.</a:t>
            </a:r>
          </a:p>
        </p:txBody>
      </p:sp>
      <p:pic>
        <p:nvPicPr>
          <p:cNvPr id="2" name="Picture 1">
            <a:extLst>
              <a:ext uri="{FF2B5EF4-FFF2-40B4-BE49-F238E27FC236}">
                <a16:creationId xmlns:a16="http://schemas.microsoft.com/office/drawing/2014/main" id="{68958662-7546-C634-D111-4785D05F3357}"/>
              </a:ext>
            </a:extLst>
          </p:cNvPr>
          <p:cNvPicPr>
            <a:picLocks noChangeAspect="1"/>
          </p:cNvPicPr>
          <p:nvPr/>
        </p:nvPicPr>
        <p:blipFill>
          <a:blip r:embed="rId3"/>
          <a:stretch>
            <a:fillRect/>
          </a:stretch>
        </p:blipFill>
        <p:spPr>
          <a:xfrm>
            <a:off x="6686604" y="1321611"/>
            <a:ext cx="5279594" cy="4212701"/>
          </a:xfrm>
          <a:prstGeom prst="rect">
            <a:avLst/>
          </a:prstGeom>
        </p:spPr>
      </p:pic>
    </p:spTree>
    <p:extLst>
      <p:ext uri="{BB962C8B-B14F-4D97-AF65-F5344CB8AC3E}">
        <p14:creationId xmlns:p14="http://schemas.microsoft.com/office/powerpoint/2010/main" val="3259639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95C751-C773-028B-596C-BCFAF6D28B82}"/>
              </a:ext>
            </a:extLst>
          </p:cNvPr>
          <p:cNvPicPr>
            <a:picLocks noChangeAspect="1"/>
          </p:cNvPicPr>
          <p:nvPr/>
        </p:nvPicPr>
        <p:blipFill>
          <a:blip r:embed="rId3"/>
          <a:stretch>
            <a:fillRect/>
          </a:stretch>
        </p:blipFill>
        <p:spPr>
          <a:xfrm>
            <a:off x="213096" y="210670"/>
            <a:ext cx="11013704" cy="5589419"/>
          </a:xfrm>
          <a:prstGeom prst="rect">
            <a:avLst/>
          </a:prstGeom>
        </p:spPr>
      </p:pic>
    </p:spTree>
    <p:extLst>
      <p:ext uri="{BB962C8B-B14F-4D97-AF65-F5344CB8AC3E}">
        <p14:creationId xmlns:p14="http://schemas.microsoft.com/office/powerpoint/2010/main" val="4180241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8687" y="587830"/>
            <a:ext cx="7140857" cy="1160457"/>
          </a:xfrm>
        </p:spPr>
        <p:txBody>
          <a:bodyPr anchor="b">
            <a:noAutofit/>
          </a:bodyPr>
          <a:lstStyle/>
          <a:p>
            <a:r>
              <a:rPr lang="en-US" sz="4800" dirty="0">
                <a:effectLst>
                  <a:outerShdw blurRad="38100" dist="38100" dir="2700000" algn="tl">
                    <a:srgbClr val="000000">
                      <a:alpha val="43137"/>
                    </a:srgbClr>
                  </a:outerShdw>
                </a:effectLst>
              </a:rPr>
              <a:t>What is Risk Assessment?</a:t>
            </a:r>
          </a:p>
        </p:txBody>
      </p:sp>
      <p:sp>
        <p:nvSpPr>
          <p:cNvPr id="3" name="Content Placeholder 2"/>
          <p:cNvSpPr>
            <a:spLocks noGrp="1"/>
          </p:cNvSpPr>
          <p:nvPr>
            <p:ph idx="1"/>
          </p:nvPr>
        </p:nvSpPr>
        <p:spPr>
          <a:xfrm>
            <a:off x="1406604" y="2171745"/>
            <a:ext cx="8438435" cy="2937969"/>
          </a:xfrm>
        </p:spPr>
        <p:txBody>
          <a:bodyPr>
            <a:normAutofit/>
          </a:bodyPr>
          <a:lstStyle/>
          <a:p>
            <a:pPr marL="0" indent="0">
              <a:buNone/>
            </a:pPr>
            <a:r>
              <a:rPr lang="en-US" sz="4000" b="1" dirty="0">
                <a:solidFill>
                  <a:schemeClr val="bg1">
                    <a:alpha val="80000"/>
                  </a:schemeClr>
                </a:solidFill>
              </a:rPr>
              <a:t>Identifying, analyzing, and evaluating risks to prioritize actions.</a:t>
            </a:r>
          </a:p>
          <a:p>
            <a:endParaRPr lang="en-US" sz="2100" dirty="0">
              <a:solidFill>
                <a:schemeClr val="tx1">
                  <a:alpha val="80000"/>
                </a:schemeClr>
              </a:solidFill>
            </a:endParaRPr>
          </a:p>
        </p:txBody>
      </p:sp>
      <p:pic>
        <p:nvPicPr>
          <p:cNvPr id="4" name="Picture 3">
            <a:extLst>
              <a:ext uri="{FF2B5EF4-FFF2-40B4-BE49-F238E27FC236}">
                <a16:creationId xmlns:a16="http://schemas.microsoft.com/office/drawing/2014/main" id="{58CF8FE6-7E0E-A27F-38BB-533B30AE6810}"/>
              </a:ext>
            </a:extLst>
          </p:cNvPr>
          <p:cNvPicPr>
            <a:picLocks noChangeAspect="1"/>
          </p:cNvPicPr>
          <p:nvPr/>
        </p:nvPicPr>
        <p:blipFill>
          <a:blip r:embed="rId3"/>
          <a:stretch>
            <a:fillRect/>
          </a:stretch>
        </p:blipFill>
        <p:spPr>
          <a:xfrm>
            <a:off x="1803890" y="3296920"/>
            <a:ext cx="2704836" cy="2704836"/>
          </a:xfrm>
          <a:prstGeom prst="rect">
            <a:avLst/>
          </a:prstGeom>
        </p:spPr>
      </p:pic>
      <p:pic>
        <p:nvPicPr>
          <p:cNvPr id="7" name="Picture 6">
            <a:extLst>
              <a:ext uri="{FF2B5EF4-FFF2-40B4-BE49-F238E27FC236}">
                <a16:creationId xmlns:a16="http://schemas.microsoft.com/office/drawing/2014/main" id="{B8DC1101-EA0E-9660-0F36-AFFB9D9F4C59}"/>
              </a:ext>
            </a:extLst>
          </p:cNvPr>
          <p:cNvPicPr>
            <a:picLocks noChangeAspect="1"/>
          </p:cNvPicPr>
          <p:nvPr/>
        </p:nvPicPr>
        <p:blipFill>
          <a:blip r:embed="rId4"/>
          <a:stretch>
            <a:fillRect/>
          </a:stretch>
        </p:blipFill>
        <p:spPr>
          <a:xfrm>
            <a:off x="8544560" y="2752384"/>
            <a:ext cx="2997199" cy="299719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d alarm light with people on the background">
            <a:extLst>
              <a:ext uri="{FF2B5EF4-FFF2-40B4-BE49-F238E27FC236}">
                <a16:creationId xmlns:a16="http://schemas.microsoft.com/office/drawing/2014/main" id="{3811E57B-DDEF-1D99-4D79-B266A30B42F0}"/>
              </a:ext>
            </a:extLst>
          </p:cNvPr>
          <p:cNvPicPr>
            <a:picLocks noChangeAspect="1"/>
          </p:cNvPicPr>
          <p:nvPr/>
        </p:nvPicPr>
        <p:blipFill>
          <a:blip r:embed="rId3">
            <a:alphaModFix amt="40000"/>
          </a:blip>
          <a:srcRect l="5501" r="5498" b="-1"/>
          <a:stretch/>
        </p:blipFill>
        <p:spPr>
          <a:xfrm>
            <a:off x="0" y="0"/>
            <a:ext cx="12192000" cy="6857999"/>
          </a:xfrm>
          <a:prstGeom prst="rect">
            <a:avLst/>
          </a:prstGeom>
        </p:spPr>
      </p:pic>
      <p:sp>
        <p:nvSpPr>
          <p:cNvPr id="2" name="Title 1"/>
          <p:cNvSpPr>
            <a:spLocks noGrp="1"/>
          </p:cNvSpPr>
          <p:nvPr>
            <p:ph type="title"/>
          </p:nvPr>
        </p:nvSpPr>
        <p:spPr>
          <a:xfrm>
            <a:off x="2398776" y="428755"/>
            <a:ext cx="9004131" cy="937768"/>
          </a:xfrm>
        </p:spPr>
        <p:txBody>
          <a:bodyPr anchor="b">
            <a:noAutofit/>
          </a:bodyPr>
          <a:lstStyle/>
          <a:p>
            <a:r>
              <a:rPr lang="en-US" sz="4400" dirty="0">
                <a:ln w="22225">
                  <a:solidFill>
                    <a:srgbClr val="FFFFFF"/>
                  </a:solidFill>
                </a:ln>
                <a:solidFill>
                  <a:schemeClr val="bg1"/>
                </a:solidFill>
                <a:latin typeface="Lato" panose="020F0502020204030203" pitchFamily="34" charset="0"/>
                <a:ea typeface="Lato" panose="020F0502020204030203" pitchFamily="34" charset="0"/>
                <a:cs typeface="Lato" panose="020F0502020204030203" pitchFamily="34" charset="0"/>
              </a:rPr>
              <a:t>What is Emergency Preparedness?</a:t>
            </a:r>
          </a:p>
        </p:txBody>
      </p:sp>
      <p:sp>
        <p:nvSpPr>
          <p:cNvPr id="3" name="Content Placeholder 2"/>
          <p:cNvSpPr>
            <a:spLocks noGrp="1"/>
          </p:cNvSpPr>
          <p:nvPr>
            <p:ph idx="1"/>
          </p:nvPr>
        </p:nvSpPr>
        <p:spPr>
          <a:xfrm>
            <a:off x="2398776" y="1795278"/>
            <a:ext cx="7879842" cy="2670048"/>
          </a:xfrm>
        </p:spPr>
        <p:txBody>
          <a:bodyPr>
            <a:normAutofit/>
          </a:bodyPr>
          <a:lstStyle/>
          <a:p>
            <a:pPr marL="0" indent="0">
              <a:buNone/>
            </a:pPr>
            <a:r>
              <a:rPr lang="en-US" sz="3600" dirty="0"/>
              <a:t>It is being ready with a plan, supplies, and training to respond to emergencies.</a:t>
            </a:r>
          </a:p>
          <a:p>
            <a:pPr marL="0" indent="0">
              <a:buNone/>
            </a:pPr>
            <a:endParaRPr lang="en-US" sz="1700" dirty="0"/>
          </a:p>
        </p:txBody>
      </p:sp>
      <p:pic>
        <p:nvPicPr>
          <p:cNvPr id="4" name="Picture 3">
            <a:extLst>
              <a:ext uri="{FF2B5EF4-FFF2-40B4-BE49-F238E27FC236}">
                <a16:creationId xmlns:a16="http://schemas.microsoft.com/office/drawing/2014/main" id="{5DCCE94F-F502-7FF0-AF6A-952DF55E7C3E}"/>
              </a:ext>
            </a:extLst>
          </p:cNvPr>
          <p:cNvPicPr>
            <a:picLocks noChangeAspect="1"/>
          </p:cNvPicPr>
          <p:nvPr/>
        </p:nvPicPr>
        <p:blipFill>
          <a:blip r:embed="rId4"/>
          <a:stretch>
            <a:fillRect/>
          </a:stretch>
        </p:blipFill>
        <p:spPr>
          <a:xfrm>
            <a:off x="332994" y="3546979"/>
            <a:ext cx="2359406" cy="2367626"/>
          </a:xfrm>
          <a:prstGeom prst="rect">
            <a:avLst/>
          </a:prstGeom>
        </p:spPr>
      </p:pic>
    </p:spTree>
    <p:extLst>
      <p:ext uri="{BB962C8B-B14F-4D97-AF65-F5344CB8AC3E}">
        <p14:creationId xmlns:p14="http://schemas.microsoft.com/office/powerpoint/2010/main" val="2437261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29E69B-B357-7E8D-AFC4-65E7742E9D46}"/>
              </a:ext>
            </a:extLst>
          </p:cNvPr>
          <p:cNvSpPr>
            <a:spLocks noGrp="1"/>
          </p:cNvSpPr>
          <p:nvPr>
            <p:ph type="title"/>
          </p:nvPr>
        </p:nvSpPr>
        <p:spPr/>
        <p:txBody>
          <a:bodyPr/>
          <a:lstStyle/>
          <a:p>
            <a:r>
              <a:rPr lang="en-US" b="1" dirty="0"/>
              <a:t>Risk Assessment – Key Elements </a:t>
            </a:r>
          </a:p>
        </p:txBody>
      </p:sp>
      <p:sp>
        <p:nvSpPr>
          <p:cNvPr id="5" name="Content Placeholder 4">
            <a:extLst>
              <a:ext uri="{FF2B5EF4-FFF2-40B4-BE49-F238E27FC236}">
                <a16:creationId xmlns:a16="http://schemas.microsoft.com/office/drawing/2014/main" id="{B21BE491-ADAE-1347-EAAB-8AC3FDF36535}"/>
              </a:ext>
            </a:extLst>
          </p:cNvPr>
          <p:cNvSpPr>
            <a:spLocks noGrp="1"/>
          </p:cNvSpPr>
          <p:nvPr>
            <p:ph idx="1"/>
          </p:nvPr>
        </p:nvSpPr>
        <p:spPr/>
        <p:txBody>
          <a:bodyPr/>
          <a:lstStyle/>
          <a:p>
            <a:r>
              <a:rPr lang="en-US" b="1" dirty="0"/>
              <a:t>Identification </a:t>
            </a:r>
          </a:p>
          <a:p>
            <a:r>
              <a:rPr lang="en-US" b="1" dirty="0"/>
              <a:t>Analysis </a:t>
            </a:r>
          </a:p>
          <a:p>
            <a:r>
              <a:rPr lang="en-US" b="1" dirty="0"/>
              <a:t>Evaluation </a:t>
            </a:r>
          </a:p>
          <a:p>
            <a:r>
              <a:rPr lang="en-US" b="1" dirty="0"/>
              <a:t>Prioritization </a:t>
            </a:r>
          </a:p>
          <a:p>
            <a:r>
              <a:rPr lang="en-US" b="1" dirty="0"/>
              <a:t>Mitigation </a:t>
            </a:r>
          </a:p>
        </p:txBody>
      </p:sp>
      <p:pic>
        <p:nvPicPr>
          <p:cNvPr id="2" name="Picture 1">
            <a:extLst>
              <a:ext uri="{FF2B5EF4-FFF2-40B4-BE49-F238E27FC236}">
                <a16:creationId xmlns:a16="http://schemas.microsoft.com/office/drawing/2014/main" id="{6216D630-C36C-D78A-D4E2-C8209E79D1EE}"/>
              </a:ext>
            </a:extLst>
          </p:cNvPr>
          <p:cNvPicPr>
            <a:picLocks noChangeAspect="1"/>
          </p:cNvPicPr>
          <p:nvPr/>
        </p:nvPicPr>
        <p:blipFill>
          <a:blip r:embed="rId3"/>
          <a:stretch>
            <a:fillRect/>
          </a:stretch>
        </p:blipFill>
        <p:spPr>
          <a:xfrm>
            <a:off x="8327380" y="2377440"/>
            <a:ext cx="3315980" cy="3315980"/>
          </a:xfrm>
          <a:prstGeom prst="rect">
            <a:avLst/>
          </a:prstGeom>
        </p:spPr>
      </p:pic>
    </p:spTree>
    <p:extLst>
      <p:ext uri="{BB962C8B-B14F-4D97-AF65-F5344CB8AC3E}">
        <p14:creationId xmlns:p14="http://schemas.microsoft.com/office/powerpoint/2010/main" val="3716180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35516-4AC4-AD2C-367C-4E5E70F08F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EFA832-7B71-FC88-BF7C-5624A52E2DB2}"/>
              </a:ext>
            </a:extLst>
          </p:cNvPr>
          <p:cNvSpPr>
            <a:spLocks noGrp="1"/>
          </p:cNvSpPr>
          <p:nvPr>
            <p:ph type="title"/>
          </p:nvPr>
        </p:nvSpPr>
        <p:spPr>
          <a:xfrm>
            <a:off x="1249680" y="440512"/>
            <a:ext cx="10200132" cy="1188720"/>
          </a:xfrm>
        </p:spPr>
        <p:txBody>
          <a:bodyPr/>
          <a:lstStyle/>
          <a:p>
            <a:r>
              <a:rPr lang="en-US" b="1" dirty="0"/>
              <a:t>Emergency Preparedness – Key Elements </a:t>
            </a:r>
          </a:p>
        </p:txBody>
      </p:sp>
      <p:sp>
        <p:nvSpPr>
          <p:cNvPr id="5" name="Content Placeholder 4">
            <a:extLst>
              <a:ext uri="{FF2B5EF4-FFF2-40B4-BE49-F238E27FC236}">
                <a16:creationId xmlns:a16="http://schemas.microsoft.com/office/drawing/2014/main" id="{C2F09462-96B8-B403-3632-356815DBA415}"/>
              </a:ext>
            </a:extLst>
          </p:cNvPr>
          <p:cNvSpPr>
            <a:spLocks noGrp="1"/>
          </p:cNvSpPr>
          <p:nvPr>
            <p:ph idx="1"/>
          </p:nvPr>
        </p:nvSpPr>
        <p:spPr>
          <a:xfrm>
            <a:off x="6766560" y="2123440"/>
            <a:ext cx="2763520" cy="2971800"/>
          </a:xfrm>
        </p:spPr>
        <p:txBody>
          <a:bodyPr/>
          <a:lstStyle/>
          <a:p>
            <a:r>
              <a:rPr lang="en-US" b="1" dirty="0">
                <a:solidFill>
                  <a:schemeClr val="bg2"/>
                </a:solidFill>
              </a:rPr>
              <a:t>Planning </a:t>
            </a:r>
          </a:p>
          <a:p>
            <a:r>
              <a:rPr lang="en-US" b="1" dirty="0">
                <a:solidFill>
                  <a:schemeClr val="bg2"/>
                </a:solidFill>
              </a:rPr>
              <a:t>Training </a:t>
            </a:r>
          </a:p>
          <a:p>
            <a:r>
              <a:rPr lang="en-US" b="1" dirty="0">
                <a:solidFill>
                  <a:schemeClr val="bg2"/>
                </a:solidFill>
              </a:rPr>
              <a:t>Resources </a:t>
            </a:r>
          </a:p>
          <a:p>
            <a:r>
              <a:rPr lang="en-US" b="1" dirty="0">
                <a:solidFill>
                  <a:schemeClr val="bg2"/>
                </a:solidFill>
              </a:rPr>
              <a:t>Drill &amp; Exercises</a:t>
            </a:r>
          </a:p>
          <a:p>
            <a:r>
              <a:rPr lang="en-US" b="1" dirty="0">
                <a:solidFill>
                  <a:schemeClr val="bg2"/>
                </a:solidFill>
              </a:rPr>
              <a:t>Communication</a:t>
            </a:r>
          </a:p>
        </p:txBody>
      </p:sp>
      <p:pic>
        <p:nvPicPr>
          <p:cNvPr id="3" name="Picture 2">
            <a:extLst>
              <a:ext uri="{FF2B5EF4-FFF2-40B4-BE49-F238E27FC236}">
                <a16:creationId xmlns:a16="http://schemas.microsoft.com/office/drawing/2014/main" id="{FDDC68E3-DBF5-C9B8-F847-DA3999A85B58}"/>
              </a:ext>
            </a:extLst>
          </p:cNvPr>
          <p:cNvPicPr>
            <a:picLocks noChangeAspect="1"/>
          </p:cNvPicPr>
          <p:nvPr/>
        </p:nvPicPr>
        <p:blipFill>
          <a:blip r:embed="rId3"/>
          <a:stretch>
            <a:fillRect/>
          </a:stretch>
        </p:blipFill>
        <p:spPr>
          <a:xfrm>
            <a:off x="1025068" y="2860040"/>
            <a:ext cx="2763520" cy="2763520"/>
          </a:xfrm>
          <a:prstGeom prst="rect">
            <a:avLst/>
          </a:prstGeom>
        </p:spPr>
      </p:pic>
    </p:spTree>
    <p:extLst>
      <p:ext uri="{BB962C8B-B14F-4D97-AF65-F5344CB8AC3E}">
        <p14:creationId xmlns:p14="http://schemas.microsoft.com/office/powerpoint/2010/main" val="3788138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A686A1A-6CF7-A621-DCA4-0ABEC3601155}"/>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B1D4DF84-2347-880F-A128-7189E5DF1803}"/>
              </a:ext>
            </a:extLst>
          </p:cNvPr>
          <p:cNvPicPr>
            <a:picLocks noChangeAspect="1"/>
          </p:cNvPicPr>
          <p:nvPr/>
        </p:nvPicPr>
        <p:blipFill>
          <a:blip r:embed="rId3"/>
          <a:srcRect t="11913" b="13101"/>
          <a:stretch/>
        </p:blipFill>
        <p:spPr>
          <a:xfrm>
            <a:off x="20" y="1282"/>
            <a:ext cx="12191980" cy="6856718"/>
          </a:xfrm>
          <a:prstGeom prst="rect">
            <a:avLst/>
          </a:prstGeom>
        </p:spPr>
      </p:pic>
    </p:spTree>
    <p:extLst>
      <p:ext uri="{BB962C8B-B14F-4D97-AF65-F5344CB8AC3E}">
        <p14:creationId xmlns:p14="http://schemas.microsoft.com/office/powerpoint/2010/main" val="42038110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FC534586D1B347AAFEC02C9E763AE3" ma:contentTypeVersion="14" ma:contentTypeDescription="Create a new document." ma:contentTypeScope="" ma:versionID="b0a38cab70a4669f13807f20987e9b77">
  <xsd:schema xmlns:xsd="http://www.w3.org/2001/XMLSchema" xmlns:xs="http://www.w3.org/2001/XMLSchema" xmlns:p="http://schemas.microsoft.com/office/2006/metadata/properties" xmlns:ns2="c7a0c1b0-6cfd-46fa-a72b-3b33342aa67a" xmlns:ns3="2b03622c-df81-4295-bffa-b76f23cfa4dd" targetNamespace="http://schemas.microsoft.com/office/2006/metadata/properties" ma:root="true" ma:fieldsID="ebf161fdef5544a2f6ade3d8f3da9c05" ns2:_="" ns3:_="">
    <xsd:import namespace="c7a0c1b0-6cfd-46fa-a72b-3b33342aa67a"/>
    <xsd:import namespace="2b03622c-df81-4295-bffa-b76f23cfa4d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a0c1b0-6cfd-46fa-a72b-3b33342aa6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2d73b94-0eba-4d43-b2d8-ac573da019e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03622c-df81-4295-bffa-b76f23cfa4d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f22fdd60-512c-4846-84f8-bcaad8deb88d}" ma:internalName="TaxCatchAll" ma:showField="CatchAllData" ma:web="2b03622c-df81-4295-bffa-b76f23cfa4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b03622c-df81-4295-bffa-b76f23cfa4dd" xsi:nil="true"/>
    <lcf76f155ced4ddcb4097134ff3c332f xmlns="c7a0c1b0-6cfd-46fa-a72b-3b33342aa67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A1BDF29-BA89-4E78-94C0-B87DBAF7FE25}"/>
</file>

<file path=customXml/itemProps2.xml><?xml version="1.0" encoding="utf-8"?>
<ds:datastoreItem xmlns:ds="http://schemas.openxmlformats.org/officeDocument/2006/customXml" ds:itemID="{75FF06C0-1478-4529-AE2B-06B1579032BD}"/>
</file>

<file path=customXml/itemProps3.xml><?xml version="1.0" encoding="utf-8"?>
<ds:datastoreItem xmlns:ds="http://schemas.openxmlformats.org/officeDocument/2006/customXml" ds:itemID="{D5AF1157-8B9C-4C5A-8728-F26EA2ED85C5}"/>
</file>

<file path=docProps/app.xml><?xml version="1.0" encoding="utf-8"?>
<Properties xmlns="http://schemas.openxmlformats.org/officeDocument/2006/extended-properties" xmlns:vt="http://schemas.openxmlformats.org/officeDocument/2006/docPropsVTypes">
  <TotalTime>1035</TotalTime>
  <Words>2623</Words>
  <Application>Microsoft Office PowerPoint</Application>
  <PresentationFormat>Widescreen</PresentationFormat>
  <Paragraphs>266</Paragraphs>
  <Slides>22</Slides>
  <Notes>22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Aptos</vt:lpstr>
      <vt:lpstr>Arial</vt:lpstr>
      <vt:lpstr>Calibri</vt:lpstr>
      <vt:lpstr>Century Schoolbook</vt:lpstr>
      <vt:lpstr>Lato</vt:lpstr>
      <vt:lpstr>Lato Black</vt:lpstr>
      <vt:lpstr>Office Theme</vt:lpstr>
      <vt:lpstr>1_Office Theme</vt:lpstr>
      <vt:lpstr>  Building Trust and Enhancing Emergency Preparedness: Lessons from 'The Boy Who Cried Wolf'</vt:lpstr>
      <vt:lpstr>Traditional Moral of the Story</vt:lpstr>
      <vt:lpstr>PowerPoint Presentation</vt:lpstr>
      <vt:lpstr>PowerPoint Presentation</vt:lpstr>
      <vt:lpstr>What is Risk Assessment?</vt:lpstr>
      <vt:lpstr>What is Emergency Preparedness?</vt:lpstr>
      <vt:lpstr>Risk Assessment – Key Elements </vt:lpstr>
      <vt:lpstr>Emergency Preparedness – Key Elements </vt:lpstr>
      <vt:lpstr>PowerPoint Presentation</vt:lpstr>
      <vt:lpstr>Key Differences</vt:lpstr>
      <vt:lpstr>PowerPoint Presentation</vt:lpstr>
      <vt:lpstr> Preventing Complacency and Improving Vigilance</vt:lpstr>
      <vt:lpstr>PowerPoint Presentation</vt:lpstr>
      <vt:lpstr>PowerPoint Presentation</vt:lpstr>
      <vt:lpstr>PowerPoint Presentation</vt:lpstr>
      <vt:lpstr>The Wolf's Strategy:</vt:lpstr>
      <vt:lpstr>Strengths of the Warning System</vt:lpstr>
      <vt:lpstr>The Wolf's Exploitation Strategy</vt:lpstr>
      <vt:lpstr>What do you do when you hear a  Tornado Siren? </vt:lpstr>
      <vt:lpstr>Preventing Complacency and Improving Vigilance</vt:lpstr>
      <vt:lpstr>Lessons Learned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Delia Jones</dc:creator>
  <cp:lastModifiedBy>Felicia Littky</cp:lastModifiedBy>
  <cp:revision>63</cp:revision>
  <dcterms:created xsi:type="dcterms:W3CDTF">2022-10-21T14:04:38Z</dcterms:created>
  <dcterms:modified xsi:type="dcterms:W3CDTF">2025-03-26T19:46:14Z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0x0101003EFC534586D1B347AAFEC02C9E763AE3</vt:lpwstr>
  </property>
</Properties>
</file>