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42.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2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7" r:id="rId3"/>
    <p:sldMasterId id="2147483689" r:id="rId4"/>
  </p:sldMasterIdLst>
  <p:handoutMasterIdLst>
    <p:handoutMasterId r:id="rId51"/>
  </p:handoutMasterIdLst>
  <p:sldIdLst>
    <p:sldId id="257" r:id="rId5"/>
    <p:sldId id="256" r:id="rId6"/>
    <p:sldId id="1052" r:id="rId7"/>
    <p:sldId id="1054" r:id="rId8"/>
    <p:sldId id="1053" r:id="rId9"/>
    <p:sldId id="270" r:id="rId10"/>
    <p:sldId id="1055" r:id="rId11"/>
    <p:sldId id="267" r:id="rId12"/>
    <p:sldId id="268" r:id="rId13"/>
    <p:sldId id="261" r:id="rId14"/>
    <p:sldId id="1045" r:id="rId15"/>
    <p:sldId id="1047" r:id="rId16"/>
    <p:sldId id="1040" r:id="rId17"/>
    <p:sldId id="1039" r:id="rId18"/>
    <p:sldId id="1006" r:id="rId19"/>
    <p:sldId id="1018" r:id="rId20"/>
    <p:sldId id="988" r:id="rId21"/>
    <p:sldId id="878" r:id="rId22"/>
    <p:sldId id="1038" r:id="rId23"/>
    <p:sldId id="1044" r:id="rId24"/>
    <p:sldId id="1043" r:id="rId25"/>
    <p:sldId id="882" r:id="rId26"/>
    <p:sldId id="863" r:id="rId27"/>
    <p:sldId id="880" r:id="rId28"/>
    <p:sldId id="1048" r:id="rId29"/>
    <p:sldId id="1013" r:id="rId30"/>
    <p:sldId id="975" r:id="rId31"/>
    <p:sldId id="976" r:id="rId32"/>
    <p:sldId id="271" r:id="rId33"/>
    <p:sldId id="989" r:id="rId34"/>
    <p:sldId id="861" r:id="rId35"/>
    <p:sldId id="1049" r:id="rId36"/>
    <p:sldId id="971" r:id="rId37"/>
    <p:sldId id="867" r:id="rId38"/>
    <p:sldId id="1050" r:id="rId39"/>
    <p:sldId id="1034" r:id="rId40"/>
    <p:sldId id="265" r:id="rId41"/>
    <p:sldId id="1057" r:id="rId42"/>
    <p:sldId id="1058" r:id="rId43"/>
    <p:sldId id="1064" r:id="rId44"/>
    <p:sldId id="1056" r:id="rId45"/>
    <p:sldId id="1059" r:id="rId46"/>
    <p:sldId id="1060" r:id="rId47"/>
    <p:sldId id="1062" r:id="rId48"/>
    <p:sldId id="266" r:id="rId49"/>
    <p:sldId id="10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AF47D2"/>
    <a:srgbClr val="5639AF"/>
    <a:srgbClr val="FF9933"/>
    <a:srgbClr val="FF6633"/>
    <a:srgbClr val="556633"/>
    <a:srgbClr val="982068"/>
    <a:srgbClr val="642265"/>
    <a:srgbClr val="66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7EB09-5108-40A9-99D6-EC5B02FFDDF3}" v="46" dt="2025-03-18T17:08:44.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3"/>
    <p:restoredTop sz="94713"/>
  </p:normalViewPr>
  <p:slideViewPr>
    <p:cSldViewPr snapToGrid="0">
      <p:cViewPr varScale="1">
        <p:scale>
          <a:sx n="97" d="100"/>
          <a:sy n="97" d="100"/>
        </p:scale>
        <p:origin x="1290" y="30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ustomXml" Target="../customXml/item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659D08-E812-102E-5EB2-B5EC898ECC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6A12ED-C3D6-D4A5-0301-6868083456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B6491C-EB6F-C249-8FA1-AECF54EECB29}" type="datetimeFigureOut">
              <a:t>3/26/2025</a:t>
            </a:fld>
            <a:endParaRPr lang="en-US"/>
          </a:p>
        </p:txBody>
      </p:sp>
      <p:sp>
        <p:nvSpPr>
          <p:cNvPr id="4" name="Footer Placeholder 3">
            <a:extLst>
              <a:ext uri="{FF2B5EF4-FFF2-40B4-BE49-F238E27FC236}">
                <a16:creationId xmlns:a16="http://schemas.microsoft.com/office/drawing/2014/main" id="{02B89403-6E1B-5DFF-0A1A-15AD840B7E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D2401-2B4A-75AD-D2DE-7D57B18CC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21D00F-A447-3041-B3A5-9ED839F4319E}" type="slidenum">
              <a:t>‹#›</a:t>
            </a:fld>
            <a:endParaRPr lang="en-US"/>
          </a:p>
        </p:txBody>
      </p:sp>
    </p:spTree>
    <p:extLst>
      <p:ext uri="{BB962C8B-B14F-4D97-AF65-F5344CB8AC3E}">
        <p14:creationId xmlns:p14="http://schemas.microsoft.com/office/powerpoint/2010/main" val="19774594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AF47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D23A37-EAF7-893F-7439-7F9F87CF3CC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9342B71-B696-F8B2-7ED7-22148F559BCA}"/>
              </a:ext>
            </a:extLst>
          </p:cNvPr>
          <p:cNvPicPr>
            <a:picLocks noChangeAspect="1"/>
          </p:cNvPicPr>
          <p:nvPr userDrawn="1"/>
        </p:nvPicPr>
        <p:blipFill>
          <a:blip r:embed="rId3"/>
          <a:stretch>
            <a:fillRect/>
          </a:stretch>
        </p:blipFill>
        <p:spPr>
          <a:xfrm>
            <a:off x="914400" y="914200"/>
            <a:ext cx="7179276" cy="1335678"/>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IN"/>
              <a:t>Author, Title and Edition. © SAGE Publications, 2020.</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a:xfrm>
            <a:off x="711200" y="2597150"/>
            <a:ext cx="10972800" cy="1143000"/>
          </a:xfrm>
        </p:spPr>
        <p:txBody>
          <a:bodyPr>
            <a:normAutofit/>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8561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IN"/>
              <a:t>Author, Title and Edition. © SAGE Publications, 2020.</a:t>
            </a: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72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304800"/>
            <a:ext cx="10261600" cy="1143000"/>
          </a:xfrm>
        </p:spPr>
        <p:txBody>
          <a:bodyPr/>
          <a:lstStyle/>
          <a:p>
            <a:r>
              <a:rPr lang="en-US" dirty="0"/>
              <a:t>Click to edit Master title style</a:t>
            </a:r>
          </a:p>
        </p:txBody>
      </p:sp>
      <p:sp>
        <p:nvSpPr>
          <p:cNvPr id="3" name="Content Placeholder 2"/>
          <p:cNvSpPr>
            <a:spLocks noGrp="1"/>
          </p:cNvSpPr>
          <p:nvPr>
            <p:ph idx="1"/>
          </p:nvPr>
        </p:nvSpPr>
        <p:spPr>
          <a:xfrm>
            <a:off x="1320800" y="1676401"/>
            <a:ext cx="102616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320800" y="6356351"/>
            <a:ext cx="9347200" cy="365125"/>
          </a:xfrm>
        </p:spPr>
        <p:txBody>
          <a:bodyPr/>
          <a:lstStyle/>
          <a:p>
            <a:r>
              <a:rPr lang="en-IN"/>
              <a:t>Author, Title and Edition. © SAGE Publications, 2020.</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0" y="0"/>
            <a:ext cx="8128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4955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IN"/>
              <a:t>Author, Title and Edition. © SAGE Publications, 2020.</a:t>
            </a:r>
            <a:endParaRPr lang="en-US" dirty="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30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IN"/>
              <a:t>Author, Title and Edition. © SAGE Publications, 2020.</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133601"/>
            <a:ext cx="53848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695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IN"/>
              <a:t>Author, Title and Edition. © SAGE Publications, 2020.</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7238"/>
            <a:ext cx="5386917" cy="5635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5386917"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27238"/>
            <a:ext cx="5389033" cy="5635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590800"/>
            <a:ext cx="5389033"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422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a:t>Author, Title and Edition. © SAGE Publications, 2020.</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206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a:t>Author, Title and Edition. © SAGE Publications, 2020.</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751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453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8200"/>
            <a:ext cx="4011084" cy="72831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838201"/>
            <a:ext cx="6815667"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76401"/>
            <a:ext cx="4011084"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IN"/>
              <a:t>Author, Title and Edition. © SAGE Publications, 2020.</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701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AF47D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EDD8A-59D9-0964-418E-397FAFEC184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F67CCA1-6A3F-EBAB-DD0F-7A02C986B57C}"/>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IN"/>
              <a:t>Author, Title and Edition. © SAGE Publications, 2020.</a:t>
            </a:r>
            <a:endParaRPr lang="en-US" dirty="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762000"/>
            <a:ext cx="7315200" cy="3965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147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4" y="228317"/>
            <a:ext cx="10672521" cy="638906"/>
          </a:xfrm>
        </p:spPr>
        <p:txBody>
          <a:bodyPr>
            <a:normAutofit/>
          </a:bodyPr>
          <a:lstStyle>
            <a:lvl1pPr>
              <a:defRPr sz="32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237393"/>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Box 3"/>
          <p:cNvSpPr txBox="1"/>
          <p:nvPr userDrawn="1"/>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48122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78827-7DAA-4B12-BBA5-27FF5C8BD28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D5CE7D9-DC3E-4AB0-8E40-0C04CBA27B9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0D79C1-DE76-4FCB-8188-181C040E4FF4}"/>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C2405598-672E-4D50-854E-B96733DD5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805C8-BB65-4C8D-B691-88211A1AA9FE}"/>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3096042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D076-4798-4C50-A8B1-90B046801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131B4-EEF7-4807-8CFA-BB139C1C49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13381-0A75-43C3-B1E7-E16A27D650F3}"/>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3CD45E5C-A815-4AAC-A044-A72DB10FF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F8D4E-A7F2-40E3-A8C3-E9A85B81FCE6}"/>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4187311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3AF2-1750-42D3-A8EC-CDD7324A7A8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91DF344-AA40-4E59-92F2-C2DA544233A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461F01-B958-4045-84C3-B0BB71ED415A}"/>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E3CA38DF-389B-4A00-B1DD-FE1B8BAAF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EC238-8C07-4957-9D43-A464BB5CE8AE}"/>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252766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C08A-3821-4D5C-909A-2C45E6CD1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74B3D-856C-47D4-A448-D6C4CBAAF5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493D3-BBCA-45F3-91CA-7D094F9655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E599-4AB1-4101-8B86-5D077A72D0A0}"/>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6" name="Footer Placeholder 5">
            <a:extLst>
              <a:ext uri="{FF2B5EF4-FFF2-40B4-BE49-F238E27FC236}">
                <a16:creationId xmlns:a16="http://schemas.microsoft.com/office/drawing/2014/main" id="{181E23CE-AD0B-4D46-AC56-7B7C168BD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6DB82-02F1-41A3-B56E-2065A7358113}"/>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614798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1B23-AB25-4C4E-B792-FDBB1E15B2B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F026DB-C6AC-434D-8DD1-074AB824DD6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FEFF785-4E71-4121-A402-E8FD4B32D72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1338B6-DDF8-4D85-8A93-1DA7C32575C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1735309-8E56-4FFD-B8DE-BF2C87DB7E0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94C889-958E-4EDB-A992-ABF68B4D3F54}"/>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8" name="Footer Placeholder 7">
            <a:extLst>
              <a:ext uri="{FF2B5EF4-FFF2-40B4-BE49-F238E27FC236}">
                <a16:creationId xmlns:a16="http://schemas.microsoft.com/office/drawing/2014/main" id="{DCECBBD6-57EE-4AC2-BF91-F33F85650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224FF-CDF8-4626-985E-37641164FA9F}"/>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2096716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D6F0-6A61-4D68-9ADD-12ECD765B8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C6083-803D-40D1-AF86-62B35A100120}"/>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4" name="Footer Placeholder 3">
            <a:extLst>
              <a:ext uri="{FF2B5EF4-FFF2-40B4-BE49-F238E27FC236}">
                <a16:creationId xmlns:a16="http://schemas.microsoft.com/office/drawing/2014/main" id="{06E28194-0D70-40AB-9E2C-52A6C15F4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5B879-22E7-4AFA-BB68-2B9494431166}"/>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1876114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45807-40C6-44C9-80CA-BFD4B8007C72}"/>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3" name="Footer Placeholder 2">
            <a:extLst>
              <a:ext uri="{FF2B5EF4-FFF2-40B4-BE49-F238E27FC236}">
                <a16:creationId xmlns:a16="http://schemas.microsoft.com/office/drawing/2014/main" id="{7590DC38-D02A-4F45-A87E-775BB3719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59F3A2-CBE7-404E-AED4-60C437788B56}"/>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1040226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898D-83DC-4932-8FCF-C9612815C22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4D70E1-EFA7-4F48-ABFB-AF343677D2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D2C29-36E8-430E-BE9C-06B62E23012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40C6058-FD47-4A03-BFF1-4954DDC6A959}"/>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6" name="Footer Placeholder 5">
            <a:extLst>
              <a:ext uri="{FF2B5EF4-FFF2-40B4-BE49-F238E27FC236}">
                <a16:creationId xmlns:a16="http://schemas.microsoft.com/office/drawing/2014/main" id="{4E4533B8-BA50-49E8-8F51-5FFAD31F0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0799A-F109-4FFB-8FE4-78B1B964464D}"/>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3432481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5639A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A76B0-DC9C-FBB8-A8BC-76BE4CE166E1}"/>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C85FBE17-B2A0-85C0-D74A-26966904EEB2}"/>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FD8E-6853-4457-9E2A-560147A384E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3367B8-7F55-4B6B-8DC1-CA7466A2E09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F435A9-F101-4D1C-9344-C46AD7B5C2C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019DC05-BE1A-4423-ABAB-5C90D9A73D36}"/>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6" name="Footer Placeholder 5">
            <a:extLst>
              <a:ext uri="{FF2B5EF4-FFF2-40B4-BE49-F238E27FC236}">
                <a16:creationId xmlns:a16="http://schemas.microsoft.com/office/drawing/2014/main" id="{6EAF8F60-6705-4B79-98FA-D02C3FFDA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2494-3A9F-40FD-83DF-C79D3F43B525}"/>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907347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D530-FD25-4393-95C3-66ECAD601A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12BA7-0160-45FB-8877-6ACB0F6429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91E08-0225-43D6-AE4D-3EF59ED63FA2}"/>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71948B2C-1FFD-4D0C-A29A-6743E0A62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2C6A-83F2-4C44-92F1-CAD39BE768A9}"/>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2096824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EFAE8-9B12-4E1E-876E-310AD2FB1E1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753A4B-4004-4596-A7F8-17D75B91D33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76B8-A8D0-415B-9638-B6A6AFE967B9}"/>
              </a:ext>
            </a:extLst>
          </p:cNvPr>
          <p:cNvSpPr>
            <a:spLocks noGrp="1"/>
          </p:cNvSpPr>
          <p:nvPr>
            <p:ph type="dt" sz="half" idx="10"/>
          </p:nvPr>
        </p:nvSpPr>
        <p:spPr/>
        <p:txBody>
          <a:body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ADD18B58-4B67-4A0C-92F4-24A7241D3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B9D46-566C-473A-9F38-4F26001360D1}"/>
              </a:ext>
            </a:extLst>
          </p:cNvPr>
          <p:cNvSpPr>
            <a:spLocks noGrp="1"/>
          </p:cNvSpPr>
          <p:nvPr>
            <p:ph type="sldNum" sz="quarter" idx="12"/>
          </p:nvPr>
        </p:nvSpPr>
        <p:spPr/>
        <p:txBody>
          <a:bodyPr/>
          <a:lstStyle/>
          <a:p>
            <a:fld id="{27EB5961-2DF2-47D3-A538-C3172A95AC44}" type="slidenum">
              <a:rPr lang="en-US" smtClean="0"/>
              <a:t>‹#›</a:t>
            </a:fld>
            <a:endParaRPr lang="en-US"/>
          </a:p>
        </p:txBody>
      </p:sp>
    </p:spTree>
    <p:extLst>
      <p:ext uri="{BB962C8B-B14F-4D97-AF65-F5344CB8AC3E}">
        <p14:creationId xmlns:p14="http://schemas.microsoft.com/office/powerpoint/2010/main" val="3063409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71FA-BE16-4C1E-86D0-DC8A0B329A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249172-0525-49D7-A2E8-DD77D0AEF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D11EA3-381A-499E-A133-8CA01CB7CD48}"/>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4F8B604E-7C2E-4FEC-AA3D-97FEAE58B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6043C-8401-4887-887B-9E41FEA9DA24}"/>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3603749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F157-DA10-4A11-A29B-50549C934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0FB92-069D-4BCF-AFFF-D6669C4FEB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AB370-84AC-4D00-8918-4CEB78AC8279}"/>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70953B6E-2A04-48C5-B33D-F54F6A87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A076F-45FB-4745-91EC-D1F76C7145E9}"/>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683853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FCD3-A38E-4C0C-99F0-70BA26480E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C9567-8BE3-4660-924E-B8F1C5F80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A124AE-C6BD-458E-994C-A6D0B0EE8378}"/>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D947A992-4F67-4DE5-8D3F-FD6443F3B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E13F2-491D-420A-B326-DAD8D2758318}"/>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3052061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F4AA-5195-4782-A216-9BE8D3264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744A1C-BD6D-4446-9214-E36B77CA1B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89C59-552C-4DD0-B95B-B557F0BE62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9013F-3ED5-4315-B25A-92CA90D95364}"/>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6" name="Footer Placeholder 5">
            <a:extLst>
              <a:ext uri="{FF2B5EF4-FFF2-40B4-BE49-F238E27FC236}">
                <a16:creationId xmlns:a16="http://schemas.microsoft.com/office/drawing/2014/main" id="{F2310BE9-B419-4141-8EAA-CFBABC3F0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B2B25-636C-49A9-A2AD-03474D97DB64}"/>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1275502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580F-5DE3-4802-AB94-5C551C56CA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06DEFB-C589-4867-B1A6-2F636336E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072145-8E5B-40E1-955E-311B0ECEE0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05866-8DB6-4992-BDD7-07F154682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96DCED-16F6-45C3-9DCC-3194AA7FF3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69C04-23DD-49C9-A9CA-67FC48A17B34}"/>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8" name="Footer Placeholder 7">
            <a:extLst>
              <a:ext uri="{FF2B5EF4-FFF2-40B4-BE49-F238E27FC236}">
                <a16:creationId xmlns:a16="http://schemas.microsoft.com/office/drawing/2014/main" id="{0B0DED90-6357-473E-9649-9412162B81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0121F-D176-4BD8-A8AE-0EDF3436D73B}"/>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2403548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1BE2-3645-4604-AA51-CCA02B5A2C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F1B2D3-2F30-4757-ACF9-6EAEC869FC3C}"/>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4" name="Footer Placeholder 3">
            <a:extLst>
              <a:ext uri="{FF2B5EF4-FFF2-40B4-BE49-F238E27FC236}">
                <a16:creationId xmlns:a16="http://schemas.microsoft.com/office/drawing/2014/main" id="{448B7B7B-0050-4B5B-842C-B81B757577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F7F962-DE99-4D14-AF88-3918B8F59A82}"/>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1240773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36AD3-A99A-4152-9828-DA9C8AC5088B}"/>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3" name="Footer Placeholder 2">
            <a:extLst>
              <a:ext uri="{FF2B5EF4-FFF2-40B4-BE49-F238E27FC236}">
                <a16:creationId xmlns:a16="http://schemas.microsoft.com/office/drawing/2014/main" id="{71FE5AFF-0B74-49EF-836A-6AB403A7EE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525EFA-1A8E-48BE-BCF0-A4EDCA1916C9}"/>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156685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5639A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4D651-295B-F8DD-2E5E-7A768A4CB7A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D47C6ECF-2430-53C4-1702-4C3C40F8B15B}"/>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5B29-6546-4270-8053-079AF003C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F534A-7F7F-4C5A-ADD0-DF775C0A4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2DCEAE-DDC0-47C2-806B-2EA0D66FA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A841BC-169D-487B-866B-06193FB50550}"/>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6" name="Footer Placeholder 5">
            <a:extLst>
              <a:ext uri="{FF2B5EF4-FFF2-40B4-BE49-F238E27FC236}">
                <a16:creationId xmlns:a16="http://schemas.microsoft.com/office/drawing/2014/main" id="{F756DD77-C322-4158-B590-40B140DDE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D8DE7-664A-45BB-890E-353D2EAC0748}"/>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3064472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0D41-7458-4A2E-80B7-EDAF79A62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8A3135-255B-493E-A673-E4AD9888C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252E37-FFA0-48E8-A4A3-FF5975E58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292746-D8A5-46E0-8DCF-F14A65F60362}"/>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6" name="Footer Placeholder 5">
            <a:extLst>
              <a:ext uri="{FF2B5EF4-FFF2-40B4-BE49-F238E27FC236}">
                <a16:creationId xmlns:a16="http://schemas.microsoft.com/office/drawing/2014/main" id="{847C0451-133E-4015-B1A7-1171A1BEF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C6061-593B-4067-BC28-F60009237A7B}"/>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3664585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C986-062D-4268-AAF8-628F962CE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3DFF04-5BCB-4BCB-A68C-36DC2BFE35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146C0-7B1B-451D-98F1-CD73A586BBB1}"/>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EFD2749D-CAB0-4871-907A-8B5FB39E5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692D2-D623-4F67-88F3-370FB72B018E}"/>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1443580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0A2EB-8377-4CAB-BD90-CE047EF81A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A36EDB-7A09-4D57-ABD4-16B4645925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B29B3-93C4-4FB7-9BD2-B7196BD476AA}"/>
              </a:ext>
            </a:extLst>
          </p:cNvPr>
          <p:cNvSpPr>
            <a:spLocks noGrp="1"/>
          </p:cNvSpPr>
          <p:nvPr>
            <p:ph type="dt" sz="half" idx="10"/>
          </p:nvPr>
        </p:nvSpPr>
        <p:spPr/>
        <p:txBody>
          <a:body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4538B756-1600-499F-A625-3E554C34E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B865B-EE72-44AB-9195-7B97EF3E9065}"/>
              </a:ext>
            </a:extLst>
          </p:cNvPr>
          <p:cNvSpPr>
            <a:spLocks noGrp="1"/>
          </p:cNvSpPr>
          <p:nvPr>
            <p:ph type="sldNum" sz="quarter" idx="12"/>
          </p:nvPr>
        </p:nvSpPr>
        <p:spPr/>
        <p:txBody>
          <a:bodyPr/>
          <a:lstStyle/>
          <a:p>
            <a:fld id="{B4A935CD-6950-45A5-B2A5-CC8A5C839D84}" type="slidenum">
              <a:rPr lang="en-US" smtClean="0"/>
              <a:t>‹#›</a:t>
            </a:fld>
            <a:endParaRPr lang="en-US"/>
          </a:p>
        </p:txBody>
      </p:sp>
    </p:spTree>
    <p:extLst>
      <p:ext uri="{BB962C8B-B14F-4D97-AF65-F5344CB8AC3E}">
        <p14:creationId xmlns:p14="http://schemas.microsoft.com/office/powerpoint/2010/main" val="218828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44126D4-7669-B633-EE63-C2EFA5B178B1}"/>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0" name="Picture 9">
            <a:extLst>
              <a:ext uri="{FF2B5EF4-FFF2-40B4-BE49-F238E27FC236}">
                <a16:creationId xmlns:a16="http://schemas.microsoft.com/office/drawing/2014/main" id="{30EA4E81-E36C-EE3C-2BB0-663EA937912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EBA952-CCDB-1E6E-E88D-968826540EDE}"/>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3" name="Picture 12">
            <a:extLst>
              <a:ext uri="{FF2B5EF4-FFF2-40B4-BE49-F238E27FC236}">
                <a16:creationId xmlns:a16="http://schemas.microsoft.com/office/drawing/2014/main" id="{5E304164-518E-5614-4B87-35C3BDB3163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A615D97-F31F-C020-23C1-2C828478B514}"/>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5" name="Picture 4">
            <a:extLst>
              <a:ext uri="{FF2B5EF4-FFF2-40B4-BE49-F238E27FC236}">
                <a16:creationId xmlns:a16="http://schemas.microsoft.com/office/drawing/2014/main" id="{E4B546C7-9579-F7C8-1F5A-2D04D56D52D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5639AF"/>
                </a:solidFill>
              </a:defRPr>
            </a:lvl1pPr>
          </a:lstStyle>
          <a:p>
            <a:r>
              <a:rPr lang="en-US"/>
              <a:t>Click to edit Master title style</a:t>
            </a:r>
          </a:p>
        </p:txBody>
      </p:sp>
      <p:pic>
        <p:nvPicPr>
          <p:cNvPr id="3" name="Picture 2">
            <a:extLst>
              <a:ext uri="{FF2B5EF4-FFF2-40B4-BE49-F238E27FC236}">
                <a16:creationId xmlns:a16="http://schemas.microsoft.com/office/drawing/2014/main" id="{0A8F312C-7E4B-E2BB-5DC6-C346383C0993}"/>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4" name="Picture 3">
            <a:extLst>
              <a:ext uri="{FF2B5EF4-FFF2-40B4-BE49-F238E27FC236}">
                <a16:creationId xmlns:a16="http://schemas.microsoft.com/office/drawing/2014/main" id="{54EF02BD-0187-159A-5083-0339FC9A983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1B99E-7D0C-1E4A-354E-06F7BEE64494}"/>
              </a:ext>
            </a:extLst>
          </p:cNvPr>
          <p:cNvPicPr>
            <a:picLocks noChangeAspect="1"/>
          </p:cNvPicPr>
          <p:nvPr userDrawn="1"/>
        </p:nvPicPr>
        <p:blipFill>
          <a:blip r:embed="rId3"/>
          <a:stretch>
            <a:fillRect/>
          </a:stretch>
        </p:blipFill>
        <p:spPr>
          <a:xfrm>
            <a:off x="9050274" y="5943600"/>
            <a:ext cx="2064258" cy="384048"/>
          </a:xfrm>
          <a:prstGeom prst="rect">
            <a:avLst/>
          </a:prstGeom>
          <a:blipFill>
            <a:blip r:embed="rId2">
              <a:alphaModFix amt="25000"/>
            </a:blip>
            <a:stretch>
              <a:fillRect/>
            </a:stretch>
          </a:blipFill>
        </p:spPr>
      </p:pic>
      <p:pic>
        <p:nvPicPr>
          <p:cNvPr id="5" name="Picture 4">
            <a:extLst>
              <a:ext uri="{FF2B5EF4-FFF2-40B4-BE49-F238E27FC236}">
                <a16:creationId xmlns:a16="http://schemas.microsoft.com/office/drawing/2014/main" id="{2AF6B117-3FEA-EDF1-4335-31D6534502D2}"/>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33601"/>
            <a:ext cx="10972800" cy="399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356351"/>
            <a:ext cx="100584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r>
              <a:rPr lang="en-IN"/>
              <a:t>Author, Title and Edition. © SAGE Publications, 2020.</a:t>
            </a:r>
            <a:endParaRPr lang="en-US" dirty="0"/>
          </a:p>
        </p:txBody>
      </p:sp>
      <p:sp>
        <p:nvSpPr>
          <p:cNvPr id="6" name="Slide Number Placeholder 5"/>
          <p:cNvSpPr>
            <a:spLocks noGrp="1"/>
          </p:cNvSpPr>
          <p:nvPr>
            <p:ph type="sldNum" sz="quarter" idx="4"/>
          </p:nvPr>
        </p:nvSpPr>
        <p:spPr>
          <a:xfrm>
            <a:off x="10972800" y="6356351"/>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Rectangle 6"/>
          <p:cNvSpPr/>
          <p:nvPr userDrawn="1"/>
        </p:nvSpPr>
        <p:spPr>
          <a:xfrm>
            <a:off x="0" y="0"/>
            <a:ext cx="12192000" cy="609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563558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50097-E68E-47E7-BB42-E331A2C38D6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EECED-6870-4AE0-972D-649C0D4EA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A1839-A75A-47AC-B398-AB1C4B7F9EA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1D1087-A499-403C-9706-56256D6A62D2}" type="datetimeFigureOut">
              <a:rPr lang="en-US" smtClean="0"/>
              <a:t>3/26/2025</a:t>
            </a:fld>
            <a:endParaRPr lang="en-US"/>
          </a:p>
        </p:txBody>
      </p:sp>
      <p:sp>
        <p:nvSpPr>
          <p:cNvPr id="5" name="Footer Placeholder 4">
            <a:extLst>
              <a:ext uri="{FF2B5EF4-FFF2-40B4-BE49-F238E27FC236}">
                <a16:creationId xmlns:a16="http://schemas.microsoft.com/office/drawing/2014/main" id="{273768A3-42FB-4191-9620-3370692C3A8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FEBEB-49AA-415B-9EEE-6AA47D47CCA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EB5961-2DF2-47D3-A538-C3172A95AC44}" type="slidenum">
              <a:rPr lang="en-US" smtClean="0"/>
              <a:t>‹#›</a:t>
            </a:fld>
            <a:endParaRPr lang="en-US"/>
          </a:p>
        </p:txBody>
      </p:sp>
    </p:spTree>
    <p:extLst>
      <p:ext uri="{BB962C8B-B14F-4D97-AF65-F5344CB8AC3E}">
        <p14:creationId xmlns:p14="http://schemas.microsoft.com/office/powerpoint/2010/main" val="31866035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1B9A1-2196-4E70-A6E8-F81E3423D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57A298-1527-4D6F-922F-35E32737A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B70ED-3BA3-40AD-9D41-D32F67752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0552C-D2EE-429C-8F10-87868A576033}" type="datetimeFigureOut">
              <a:rPr lang="en-US" smtClean="0"/>
              <a:t>3/26/2025</a:t>
            </a:fld>
            <a:endParaRPr lang="en-US"/>
          </a:p>
        </p:txBody>
      </p:sp>
      <p:sp>
        <p:nvSpPr>
          <p:cNvPr id="5" name="Footer Placeholder 4">
            <a:extLst>
              <a:ext uri="{FF2B5EF4-FFF2-40B4-BE49-F238E27FC236}">
                <a16:creationId xmlns:a16="http://schemas.microsoft.com/office/drawing/2014/main" id="{698A1C5B-F977-4812-AF37-FCC77B94A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B6E8A7-F108-49E0-A737-B2104CBBA3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35CD-6950-45A5-B2A5-CC8A5C839D84}" type="slidenum">
              <a:rPr lang="en-US" smtClean="0"/>
              <a:t>‹#›</a:t>
            </a:fld>
            <a:endParaRPr lang="en-US"/>
          </a:p>
        </p:txBody>
      </p:sp>
    </p:spTree>
    <p:extLst>
      <p:ext uri="{BB962C8B-B14F-4D97-AF65-F5344CB8AC3E}">
        <p14:creationId xmlns:p14="http://schemas.microsoft.com/office/powerpoint/2010/main" val="1100845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oxfordre.com/education/display/10.1093/acrefore/9780190264093.001.0001/acrefore-9780190264093-e-246" TargetMode="External"/><Relationship Id="rId2" Type="http://schemas.openxmlformats.org/officeDocument/2006/relationships/hyperlink" Target="https://extension.umn.edu/expanding-community-involvement/building-trust-communities" TargetMode="External"/><Relationship Id="rId1" Type="http://schemas.openxmlformats.org/officeDocument/2006/relationships/slideLayout" Target="../slideLayouts/slideLayout4.xml"/><Relationship Id="rId4" Type="http://schemas.openxmlformats.org/officeDocument/2006/relationships/hyperlink" Target="https://kneopen.com/KnE-Social/article/view/496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rburgins@iu.edu" TargetMode="External"/><Relationship Id="rId2" Type="http://schemas.openxmlformats.org/officeDocument/2006/relationships/hyperlink" Target="mailto:bergmi@iu.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805758" y="2661719"/>
            <a:ext cx="10204704" cy="1819746"/>
          </a:xfrm>
        </p:spPr>
        <p:txBody>
          <a:bodyPr anchor="t"/>
          <a:lstStyle/>
          <a:p>
            <a:r>
              <a:rPr lang="en-US" dirty="0"/>
              <a:t>Building Trust and Social Capital In Marginalized Communities</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805758" y="4605497"/>
            <a:ext cx="10204704" cy="573084"/>
          </a:xfrm>
        </p:spPr>
        <p:txBody>
          <a:bodyPr/>
          <a:lstStyle/>
          <a:p>
            <a:r>
              <a:rPr lang="en-US" dirty="0"/>
              <a:t>Mitch Berg, Ph.D. &amp; Scott Burgins</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dirty="0"/>
              <a:t>Sinking Middle Class</a:t>
            </a:r>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2377439"/>
            <a:ext cx="10204704" cy="3471099"/>
          </a:xfrm>
        </p:spPr>
        <p:txBody>
          <a:bodyPr/>
          <a:lstStyle/>
          <a:p>
            <a:r>
              <a:rPr lang="en-US" dirty="0"/>
              <a:t>The share of Americans who are in the middle class is shrinking. </a:t>
            </a:r>
          </a:p>
          <a:p>
            <a:r>
              <a:rPr lang="en-US" b="1" dirty="0"/>
              <a:t>1971</a:t>
            </a:r>
            <a:r>
              <a:rPr lang="en-US" dirty="0"/>
              <a:t> = 61%. </a:t>
            </a:r>
            <a:br>
              <a:rPr lang="en-US" dirty="0"/>
            </a:br>
            <a:r>
              <a:rPr lang="en-US" b="1" dirty="0"/>
              <a:t>2023</a:t>
            </a:r>
            <a:r>
              <a:rPr lang="en-US" dirty="0"/>
              <a:t> = 51%, according to Pew Research Center.</a:t>
            </a:r>
          </a:p>
          <a:p>
            <a:r>
              <a:rPr lang="en-US" dirty="0"/>
              <a:t> The share of total U.S. household </a:t>
            </a:r>
            <a:r>
              <a:rPr lang="en-US" b="1" dirty="0"/>
              <a:t>income</a:t>
            </a:r>
            <a:r>
              <a:rPr lang="en-US" dirty="0"/>
              <a:t> held by the middle class has plunged.</a:t>
            </a:r>
          </a:p>
          <a:p>
            <a:r>
              <a:rPr lang="en-US" dirty="0"/>
              <a:t> As a result of widening income inequality, many Americans are more financially apart.</a:t>
            </a:r>
          </a:p>
          <a:p>
            <a:r>
              <a:rPr lang="en-US" sz="3500" dirty="0"/>
              <a:t> </a:t>
            </a:r>
            <a:r>
              <a:rPr lang="en-US" sz="3500" b="1" dirty="0"/>
              <a:t>This has </a:t>
            </a:r>
            <a:r>
              <a:rPr lang="en-US" sz="3500" b="1" dirty="0">
                <a:solidFill>
                  <a:srgbClr val="FF0000"/>
                </a:solidFill>
              </a:rPr>
              <a:t>not gone unnoticed </a:t>
            </a:r>
            <a:r>
              <a:rPr lang="en-US" sz="3500" b="1" dirty="0"/>
              <a:t>..</a:t>
            </a:r>
            <a:r>
              <a:rPr lang="en-US" sz="3500" dirty="0"/>
              <a:t>.</a:t>
            </a:r>
          </a:p>
        </p:txBody>
      </p:sp>
    </p:spTree>
    <p:extLst>
      <p:ext uri="{BB962C8B-B14F-4D97-AF65-F5344CB8AC3E}">
        <p14:creationId xmlns:p14="http://schemas.microsoft.com/office/powerpoint/2010/main" val="22723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dirty="0"/>
              <a:t>Sinking Middle Class</a:t>
            </a:r>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p:txBody>
          <a:bodyPr/>
          <a:lstStyle/>
          <a:p>
            <a:r>
              <a:rPr lang="en-US" dirty="0">
                <a:solidFill>
                  <a:schemeClr val="tx1"/>
                </a:solidFill>
              </a:rPr>
              <a:t> 55% of Americans say their income isn't keeping up with the cost of living and they are falling behind, according to Pew Research Center</a:t>
            </a:r>
            <a:r>
              <a:rPr lang="en-US" b="1" dirty="0">
                <a:solidFill>
                  <a:schemeClr val="tx1"/>
                </a:solidFill>
              </a:rPr>
              <a:t>.</a:t>
            </a:r>
          </a:p>
          <a:p>
            <a:pPr marL="91440" indent="0">
              <a:buNone/>
            </a:pPr>
            <a:endParaRPr lang="en-US" dirty="0">
              <a:solidFill>
                <a:schemeClr val="tx1"/>
              </a:solidFill>
            </a:endParaRPr>
          </a:p>
        </p:txBody>
      </p:sp>
    </p:spTree>
    <p:extLst>
      <p:ext uri="{BB962C8B-B14F-4D97-AF65-F5344CB8AC3E}">
        <p14:creationId xmlns:p14="http://schemas.microsoft.com/office/powerpoint/2010/main" val="41980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pPr algn="ctr"/>
            <a:r>
              <a:rPr lang="en-US" dirty="0"/>
              <a:t>As an Administrator with a Plan to Finish, </a:t>
            </a:r>
            <a:br>
              <a:rPr lang="en-US" dirty="0"/>
            </a:br>
            <a:r>
              <a:rPr lang="en-US" dirty="0"/>
              <a:t>I Don’t Gain Anything by …</a:t>
            </a:r>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p:txBody>
          <a:bodyPr/>
          <a:lstStyle/>
          <a:p>
            <a:r>
              <a:rPr lang="en-US" dirty="0"/>
              <a:t>Cursing the macro socio-economic mistakes that led us to this sad state.</a:t>
            </a:r>
          </a:p>
          <a:p>
            <a:r>
              <a:rPr lang="en-US" dirty="0"/>
              <a:t>Speculating that voters may have contributed to their own economic problems.</a:t>
            </a:r>
          </a:p>
          <a:p>
            <a:r>
              <a:rPr lang="en-US" dirty="0"/>
              <a:t>Complaining that these people still have privileges unafforded to many minority Americans. </a:t>
            </a:r>
          </a:p>
          <a:p>
            <a:r>
              <a:rPr lang="en-US" b="1" dirty="0"/>
              <a:t> Ignoring that fact that – rightly or terribly wrongly – these people </a:t>
            </a:r>
            <a:r>
              <a:rPr lang="en-US" b="1" i="1" dirty="0">
                <a:solidFill>
                  <a:srgbClr val="FF0000"/>
                </a:solidFill>
              </a:rPr>
              <a:t>feel</a:t>
            </a:r>
            <a:r>
              <a:rPr lang="en-US" b="1" dirty="0"/>
              <a:t> underrepresented, and that they are scared and angry about it.</a:t>
            </a:r>
            <a:endParaRPr lang="en-US" dirty="0"/>
          </a:p>
        </p:txBody>
      </p:sp>
    </p:spTree>
    <p:extLst>
      <p:ext uri="{BB962C8B-B14F-4D97-AF65-F5344CB8AC3E}">
        <p14:creationId xmlns:p14="http://schemas.microsoft.com/office/powerpoint/2010/main" val="5928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b="1" dirty="0"/>
              <a:t>Owen County, Indiana </a:t>
            </a:r>
            <a:endParaRPr lang="en-US"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p:txBody>
          <a:bodyPr/>
          <a:lstStyle/>
          <a:p>
            <a:pPr>
              <a:buFont typeface="Wingdings" panose="05000000000000000000" pitchFamily="2" charset="2"/>
              <a:buChar char="§"/>
            </a:pPr>
            <a:r>
              <a:rPr lang="en-US" dirty="0"/>
              <a:t> </a:t>
            </a:r>
            <a:r>
              <a:rPr lang="en-US" b="1" dirty="0"/>
              <a:t>Population: </a:t>
            </a:r>
            <a:r>
              <a:rPr lang="en-US" dirty="0"/>
              <a:t>21,532.</a:t>
            </a:r>
          </a:p>
          <a:p>
            <a:pPr>
              <a:buFont typeface="Wingdings" panose="05000000000000000000" pitchFamily="2" charset="2"/>
              <a:buChar char="§"/>
            </a:pPr>
            <a:r>
              <a:rPr lang="en-US" dirty="0"/>
              <a:t> </a:t>
            </a:r>
            <a:r>
              <a:rPr lang="en-US" b="1" dirty="0"/>
              <a:t>Largest Town: </a:t>
            </a:r>
            <a:r>
              <a:rPr lang="en-US" dirty="0"/>
              <a:t>Spencer, pop: 2,224.</a:t>
            </a:r>
          </a:p>
          <a:p>
            <a:pPr>
              <a:buFont typeface="Wingdings" panose="05000000000000000000" pitchFamily="2" charset="2"/>
              <a:buChar char="§"/>
            </a:pPr>
            <a:r>
              <a:rPr lang="en-US" dirty="0"/>
              <a:t> </a:t>
            </a:r>
            <a:r>
              <a:rPr lang="en-US" b="1" dirty="0"/>
              <a:t>Bachelor's Degree or More</a:t>
            </a:r>
            <a:r>
              <a:rPr lang="en-US" dirty="0"/>
              <a:t>: 17%. (U.S. Average = 36%)</a:t>
            </a:r>
          </a:p>
          <a:p>
            <a:pPr>
              <a:buFont typeface="Wingdings" panose="05000000000000000000" pitchFamily="2" charset="2"/>
              <a:buChar char="§"/>
            </a:pPr>
            <a:r>
              <a:rPr lang="en-US" dirty="0"/>
              <a:t> </a:t>
            </a:r>
            <a:r>
              <a:rPr lang="en-US" b="1" dirty="0"/>
              <a:t>Per Capita Personal Income</a:t>
            </a:r>
            <a:r>
              <a:rPr lang="en-US" dirty="0"/>
              <a:t>: $51,946	(Indiana Average = $61,243)</a:t>
            </a:r>
          </a:p>
        </p:txBody>
      </p:sp>
    </p:spTree>
    <p:extLst>
      <p:ext uri="{BB962C8B-B14F-4D97-AF65-F5344CB8AC3E}">
        <p14:creationId xmlns:p14="http://schemas.microsoft.com/office/powerpoint/2010/main" val="358630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p:txBody>
          <a:bodyPr/>
          <a:lstStyle/>
          <a:p>
            <a:pPr marL="91440" indent="0" algn="ctr">
              <a:buNone/>
            </a:pPr>
            <a:r>
              <a:rPr lang="en-US" sz="7500" b="1" dirty="0">
                <a:solidFill>
                  <a:schemeClr val="tx1"/>
                </a:solidFill>
                <a:latin typeface="+mn-lt"/>
              </a:rPr>
              <a:t>It Was on Fire </a:t>
            </a:r>
            <a:br>
              <a:rPr lang="en-US" sz="7500" b="1" dirty="0">
                <a:solidFill>
                  <a:schemeClr val="tx1"/>
                </a:solidFill>
                <a:latin typeface="+mn-lt"/>
              </a:rPr>
            </a:br>
            <a:r>
              <a:rPr lang="en-US" sz="7500" b="1" dirty="0">
                <a:solidFill>
                  <a:schemeClr val="tx1"/>
                </a:solidFill>
                <a:latin typeface="+mn-lt"/>
              </a:rPr>
              <a:t>When I Lay Down on It</a:t>
            </a:r>
            <a:endParaRPr lang="en-US" sz="7500" dirty="0">
              <a:solidFill>
                <a:schemeClr val="tx1"/>
              </a:solidFill>
            </a:endParaRPr>
          </a:p>
        </p:txBody>
      </p:sp>
    </p:spTree>
    <p:extLst>
      <p:ext uri="{BB962C8B-B14F-4D97-AF65-F5344CB8AC3E}">
        <p14:creationId xmlns:p14="http://schemas.microsoft.com/office/powerpoint/2010/main" val="2813686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A77F8-C85E-F318-E8B1-49E986EFAAA8}"/>
              </a:ext>
            </a:extLst>
          </p:cNvPr>
          <p:cNvPicPr>
            <a:picLocks noChangeAspect="1"/>
          </p:cNvPicPr>
          <p:nvPr/>
        </p:nvPicPr>
        <p:blipFill>
          <a:blip r:embed="rId2"/>
          <a:stretch>
            <a:fillRect/>
          </a:stretch>
        </p:blipFill>
        <p:spPr>
          <a:xfrm>
            <a:off x="2076449" y="407774"/>
            <a:ext cx="8647345" cy="5645364"/>
          </a:xfrm>
          <a:prstGeom prst="rect">
            <a:avLst/>
          </a:prstGeom>
        </p:spPr>
      </p:pic>
      <p:sp>
        <p:nvSpPr>
          <p:cNvPr id="2" name="Oval 1">
            <a:extLst>
              <a:ext uri="{FF2B5EF4-FFF2-40B4-BE49-F238E27FC236}">
                <a16:creationId xmlns:a16="http://schemas.microsoft.com/office/drawing/2014/main" id="{E8834C03-4DE8-767D-345D-494CEDA73214}"/>
              </a:ext>
            </a:extLst>
          </p:cNvPr>
          <p:cNvSpPr/>
          <p:nvPr/>
        </p:nvSpPr>
        <p:spPr>
          <a:xfrm rot="16200000">
            <a:off x="5185644" y="-1328870"/>
            <a:ext cx="1687929" cy="9886384"/>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531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9FC01B-1DD7-BBE7-A831-AA872055D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1026" name="Picture 2" descr="No photo description available.">
            <a:extLst>
              <a:ext uri="{FF2B5EF4-FFF2-40B4-BE49-F238E27FC236}">
                <a16:creationId xmlns:a16="http://schemas.microsoft.com/office/drawing/2014/main" id="{74E22EA1-1898-FFB2-C851-06FC5A1AE4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1017" y="0"/>
            <a:ext cx="6260983" cy="6843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BCEF0326-AD7F-5465-714A-84EA8F26C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13"/>
            <a:ext cx="58471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9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CF1D47-97C6-970A-4825-A309339108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1113DD88-7F05-F5E5-9C6F-F6950C5EDCF7}"/>
              </a:ext>
            </a:extLst>
          </p:cNvPr>
          <p:cNvPicPr>
            <a:picLocks noChangeAspect="1"/>
          </p:cNvPicPr>
          <p:nvPr/>
        </p:nvPicPr>
        <p:blipFill>
          <a:blip r:embed="rId2"/>
          <a:stretch>
            <a:fillRect/>
          </a:stretch>
        </p:blipFill>
        <p:spPr>
          <a:xfrm>
            <a:off x="3171825" y="280987"/>
            <a:ext cx="5848350" cy="6296025"/>
          </a:xfrm>
          <a:prstGeom prst="rect">
            <a:avLst/>
          </a:prstGeom>
        </p:spPr>
      </p:pic>
      <p:sp>
        <p:nvSpPr>
          <p:cNvPr id="2" name="Oval 1">
            <a:extLst>
              <a:ext uri="{FF2B5EF4-FFF2-40B4-BE49-F238E27FC236}">
                <a16:creationId xmlns:a16="http://schemas.microsoft.com/office/drawing/2014/main" id="{76AD7842-79E7-4CF8-180C-BACA907732A0}"/>
              </a:ext>
            </a:extLst>
          </p:cNvPr>
          <p:cNvSpPr/>
          <p:nvPr/>
        </p:nvSpPr>
        <p:spPr>
          <a:xfrm rot="16200000">
            <a:off x="5583890" y="3044062"/>
            <a:ext cx="692260" cy="637364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16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C88EE73C-85C3-FE5E-A8D9-F48EB43038BD}"/>
              </a:ext>
            </a:extLst>
          </p:cNvPr>
          <p:cNvPicPr>
            <a:picLocks noGrp="1" noChangeAspect="1"/>
          </p:cNvPicPr>
          <p:nvPr>
            <p:ph idx="1"/>
          </p:nvPr>
        </p:nvPicPr>
        <p:blipFill>
          <a:blip r:embed="rId2"/>
          <a:stretch>
            <a:fillRect/>
          </a:stretch>
        </p:blipFill>
        <p:spPr>
          <a:xfrm>
            <a:off x="0" y="0"/>
            <a:ext cx="12192001" cy="6858000"/>
          </a:xfrm>
        </p:spPr>
      </p:pic>
    </p:spTree>
    <p:extLst>
      <p:ext uri="{BB962C8B-B14F-4D97-AF65-F5344CB8AC3E}">
        <p14:creationId xmlns:p14="http://schemas.microsoft.com/office/powerpoint/2010/main" val="285854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C88EE73C-85C3-FE5E-A8D9-F48EB43038BD}"/>
              </a:ext>
            </a:extLst>
          </p:cNvPr>
          <p:cNvPicPr>
            <a:picLocks noGrp="1" noChangeAspect="1"/>
          </p:cNvPicPr>
          <p:nvPr>
            <p:ph idx="1"/>
          </p:nvPr>
        </p:nvPicPr>
        <p:blipFill>
          <a:blip r:embed="rId4"/>
          <a:stretch>
            <a:fillRect/>
          </a:stretch>
        </p:blipFill>
        <p:spPr>
          <a:xfrm>
            <a:off x="0" y="0"/>
            <a:ext cx="12192001" cy="6858000"/>
          </a:xfrm>
        </p:spPr>
      </p:pic>
      <p:pic>
        <p:nvPicPr>
          <p:cNvPr id="1032" name="Picture 8" descr="Mud Clipart Png - Free Logo Image">
            <a:extLst>
              <a:ext uri="{FF2B5EF4-FFF2-40B4-BE49-F238E27FC236}">
                <a16:creationId xmlns:a16="http://schemas.microsoft.com/office/drawing/2014/main" id="{BD1F6C86-7DC8-9C00-418A-38B832009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806" y="928368"/>
            <a:ext cx="6910387" cy="5427983"/>
          </a:xfrm>
          <a:prstGeom prst="rect">
            <a:avLst/>
          </a:prstGeom>
          <a:noFill/>
          <a:extLst>
            <a:ext uri="{909E8E84-426E-40DD-AFC4-6F175D3DCCD1}">
              <a14:hiddenFill xmlns:a14="http://schemas.microsoft.com/office/drawing/2010/main">
                <a:solidFill>
                  <a:srgbClr val="FFFFFF"/>
                </a:solidFill>
              </a14:hiddenFill>
            </a:ext>
          </a:extLst>
        </p:spPr>
      </p:pic>
      <p:pic>
        <p:nvPicPr>
          <p:cNvPr id="2" name="splat-6831">
            <a:hlinkClick r:id="" action="ppaction://media"/>
            <a:extLst>
              <a:ext uri="{FF2B5EF4-FFF2-40B4-BE49-F238E27FC236}">
                <a16:creationId xmlns:a16="http://schemas.microsoft.com/office/drawing/2014/main" id="{81D193B4-43E0-FC55-EB80-C09CB2FEBE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6563" y="1817688"/>
            <a:ext cx="609600" cy="609600"/>
          </a:xfrm>
          <a:prstGeom prst="rect">
            <a:avLst/>
          </a:prstGeom>
        </p:spPr>
      </p:pic>
    </p:spTree>
    <p:extLst>
      <p:ext uri="{BB962C8B-B14F-4D97-AF65-F5344CB8AC3E}">
        <p14:creationId xmlns:p14="http://schemas.microsoft.com/office/powerpoint/2010/main" val="10091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806430" y="0"/>
            <a:ext cx="10200132" cy="1188720"/>
          </a:xfrm>
        </p:spPr>
        <p:txBody>
          <a:bodyPr/>
          <a:lstStyle/>
          <a:p>
            <a:r>
              <a:rPr lang="en-US" b="1" dirty="0"/>
              <a:t>Outline </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801858" y="1368083"/>
            <a:ext cx="10204704" cy="2971800"/>
          </a:xfrm>
        </p:spPr>
        <p:txBody>
          <a:bodyPr/>
          <a:lstStyle/>
          <a:p>
            <a:r>
              <a:rPr lang="en-US" dirty="0"/>
              <a:t>Introduction</a:t>
            </a:r>
          </a:p>
          <a:p>
            <a:r>
              <a:rPr lang="en-US" dirty="0"/>
              <a:t>Ice-Breaker </a:t>
            </a:r>
          </a:p>
          <a:p>
            <a:r>
              <a:rPr lang="en-US" dirty="0"/>
              <a:t>The “So What” and Definitions </a:t>
            </a:r>
          </a:p>
          <a:p>
            <a:r>
              <a:rPr lang="en-US" dirty="0"/>
              <a:t>What can lead to distrust</a:t>
            </a:r>
          </a:p>
          <a:p>
            <a:r>
              <a:rPr lang="en-US" dirty="0"/>
              <a:t>Traditional methods of trust-building</a:t>
            </a:r>
          </a:p>
          <a:p>
            <a:pPr lvl="1"/>
            <a:r>
              <a:rPr lang="en-US" dirty="0"/>
              <a:t>Case Scenario: Indiana </a:t>
            </a:r>
          </a:p>
          <a:p>
            <a:r>
              <a:rPr lang="en-US" dirty="0"/>
              <a:t>How can we improve on our engagement</a:t>
            </a:r>
          </a:p>
          <a:p>
            <a:pPr lvl="1"/>
            <a:r>
              <a:rPr lang="en-US" dirty="0"/>
              <a:t>Crookston Welcoming and Inclusivity Study </a:t>
            </a:r>
          </a:p>
          <a:p>
            <a:r>
              <a:rPr lang="en-US" dirty="0"/>
              <a:t>Lessons learned and Takeaways</a:t>
            </a:r>
          </a:p>
        </p:txBody>
      </p:sp>
    </p:spTree>
    <p:extLst>
      <p:ext uri="{BB962C8B-B14F-4D97-AF65-F5344CB8AC3E}">
        <p14:creationId xmlns:p14="http://schemas.microsoft.com/office/powerpoint/2010/main" val="371618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2AAAD5E3-35B8-DCC4-1957-F697AB77E191}"/>
              </a:ext>
            </a:extLst>
          </p:cNvPr>
          <p:cNvPicPr>
            <a:picLocks noChangeAspect="1"/>
          </p:cNvPicPr>
          <p:nvPr/>
        </p:nvPicPr>
        <p:blipFill>
          <a:blip r:embed="rId2"/>
          <a:stretch>
            <a:fillRect/>
          </a:stretch>
        </p:blipFill>
        <p:spPr>
          <a:xfrm>
            <a:off x="1737752" y="0"/>
            <a:ext cx="8716495" cy="6858000"/>
          </a:xfrm>
          <a:prstGeom prst="rect">
            <a:avLst/>
          </a:prstGeom>
        </p:spPr>
      </p:pic>
    </p:spTree>
    <p:extLst>
      <p:ext uri="{BB962C8B-B14F-4D97-AF65-F5344CB8AC3E}">
        <p14:creationId xmlns:p14="http://schemas.microsoft.com/office/powerpoint/2010/main" val="4291649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5FBEA950-1133-7E22-4A10-5E234E6DC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4539" y="0"/>
            <a:ext cx="4866503" cy="6789155"/>
          </a:xfrm>
        </p:spPr>
      </p:pic>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Oval 1">
            <a:extLst>
              <a:ext uri="{FF2B5EF4-FFF2-40B4-BE49-F238E27FC236}">
                <a16:creationId xmlns:a16="http://schemas.microsoft.com/office/drawing/2014/main" id="{BD0FD122-9BD1-866D-E203-2E604F87BD66}"/>
              </a:ext>
            </a:extLst>
          </p:cNvPr>
          <p:cNvSpPr/>
          <p:nvPr/>
        </p:nvSpPr>
        <p:spPr>
          <a:xfrm rot="16200000">
            <a:off x="4766652" y="-891770"/>
            <a:ext cx="1484768" cy="562220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241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B0185F1D-9C5E-FD87-BFB8-1855A916C97F}"/>
              </a:ext>
            </a:extLst>
          </p:cNvPr>
          <p:cNvPicPr>
            <a:picLocks noChangeAspect="1"/>
          </p:cNvPicPr>
          <p:nvPr/>
        </p:nvPicPr>
        <p:blipFill>
          <a:blip r:embed="rId2"/>
          <a:stretch>
            <a:fillRect/>
          </a:stretch>
        </p:blipFill>
        <p:spPr>
          <a:xfrm>
            <a:off x="2086529" y="615660"/>
            <a:ext cx="8741419" cy="5626680"/>
          </a:xfrm>
          <a:prstGeom prst="rect">
            <a:avLst/>
          </a:prstGeom>
        </p:spPr>
      </p:pic>
      <p:sp>
        <p:nvSpPr>
          <p:cNvPr id="2" name="Oval 1">
            <a:extLst>
              <a:ext uri="{FF2B5EF4-FFF2-40B4-BE49-F238E27FC236}">
                <a16:creationId xmlns:a16="http://schemas.microsoft.com/office/drawing/2014/main" id="{460E65E1-6D27-B607-9A67-5C28674E1ECE}"/>
              </a:ext>
            </a:extLst>
          </p:cNvPr>
          <p:cNvSpPr/>
          <p:nvPr/>
        </p:nvSpPr>
        <p:spPr>
          <a:xfrm rot="16200000">
            <a:off x="3915869" y="-2108340"/>
            <a:ext cx="4740361" cy="93735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16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38B2BEB4-4555-0035-7D7F-F8D931E5BC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070" y="278292"/>
            <a:ext cx="7894622" cy="6078059"/>
          </a:xfrm>
        </p:spPr>
      </p:pic>
      <p:sp>
        <p:nvSpPr>
          <p:cNvPr id="5" name="Slide Number Placeholder 4">
            <a:extLst>
              <a:ext uri="{FF2B5EF4-FFF2-40B4-BE49-F238E27FC236}">
                <a16:creationId xmlns:a16="http://schemas.microsoft.com/office/drawing/2014/main" id="{704E275B-C422-4F14-FFCD-4861C4402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Oval 1">
            <a:extLst>
              <a:ext uri="{FF2B5EF4-FFF2-40B4-BE49-F238E27FC236}">
                <a16:creationId xmlns:a16="http://schemas.microsoft.com/office/drawing/2014/main" id="{6A8F61D0-E22D-62BD-CB7B-C6C98A0BF1C5}"/>
              </a:ext>
            </a:extLst>
          </p:cNvPr>
          <p:cNvSpPr/>
          <p:nvPr/>
        </p:nvSpPr>
        <p:spPr>
          <a:xfrm rot="16200000">
            <a:off x="5234126" y="1562288"/>
            <a:ext cx="1720957" cy="614913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51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F0CAF0EB-F980-C5AD-B509-A715C1A8FBFD}"/>
              </a:ext>
            </a:extLst>
          </p:cNvPr>
          <p:cNvPicPr>
            <a:picLocks noChangeAspect="1"/>
          </p:cNvPicPr>
          <p:nvPr/>
        </p:nvPicPr>
        <p:blipFill>
          <a:blip r:embed="rId2"/>
          <a:stretch>
            <a:fillRect/>
          </a:stretch>
        </p:blipFill>
        <p:spPr>
          <a:xfrm>
            <a:off x="2929967" y="76774"/>
            <a:ext cx="6332066" cy="6781226"/>
          </a:xfrm>
          <a:prstGeom prst="rect">
            <a:avLst/>
          </a:prstGeom>
        </p:spPr>
      </p:pic>
    </p:spTree>
    <p:extLst>
      <p:ext uri="{BB962C8B-B14F-4D97-AF65-F5344CB8AC3E}">
        <p14:creationId xmlns:p14="http://schemas.microsoft.com/office/powerpoint/2010/main" val="179694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017D6D-0187-440E-2E2F-3401CA03C0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F0CAF0EB-F980-C5AD-B509-A715C1A8FBFD}"/>
              </a:ext>
            </a:extLst>
          </p:cNvPr>
          <p:cNvPicPr>
            <a:picLocks noChangeAspect="1"/>
          </p:cNvPicPr>
          <p:nvPr/>
        </p:nvPicPr>
        <p:blipFill>
          <a:blip r:embed="rId2"/>
          <a:stretch>
            <a:fillRect/>
          </a:stretch>
        </p:blipFill>
        <p:spPr>
          <a:xfrm>
            <a:off x="2929967" y="76774"/>
            <a:ext cx="6332066" cy="6781226"/>
          </a:xfrm>
          <a:prstGeom prst="rect">
            <a:avLst/>
          </a:prstGeom>
        </p:spPr>
      </p:pic>
      <p:pic>
        <p:nvPicPr>
          <p:cNvPr id="2062" name="Picture 14">
            <a:extLst>
              <a:ext uri="{FF2B5EF4-FFF2-40B4-BE49-F238E27FC236}">
                <a16:creationId xmlns:a16="http://schemas.microsoft.com/office/drawing/2014/main" id="{EA4861ED-03B1-E0BC-BA5F-C335E2FE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196" y="1929143"/>
            <a:ext cx="4240794" cy="424079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730115E2-700A-9E0F-A2F3-1CA16F56BA1D}"/>
              </a:ext>
            </a:extLst>
          </p:cNvPr>
          <p:cNvSpPr txBox="1">
            <a:spLocks/>
          </p:cNvSpPr>
          <p:nvPr/>
        </p:nvSpPr>
        <p:spPr>
          <a:xfrm>
            <a:off x="220050" y="1765426"/>
            <a:ext cx="2622738" cy="16635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 indent="0">
              <a:buFont typeface="Arial" panose="020B0604020202020204" pitchFamily="34" charset="0"/>
              <a:buNone/>
            </a:pPr>
            <a:r>
              <a:rPr lang="en-US" b="1" dirty="0"/>
              <a:t>After being identified on social media, half the steering committee quit.</a:t>
            </a:r>
          </a:p>
          <a:p>
            <a:pPr marL="91440" indent="0">
              <a:buFont typeface="Arial" panose="020B0604020202020204" pitchFamily="34" charset="0"/>
              <a:buNone/>
            </a:pPr>
            <a:endParaRPr lang="en-US" dirty="0"/>
          </a:p>
        </p:txBody>
      </p:sp>
    </p:spTree>
    <p:extLst>
      <p:ext uri="{BB962C8B-B14F-4D97-AF65-F5344CB8AC3E}">
        <p14:creationId xmlns:p14="http://schemas.microsoft.com/office/powerpoint/2010/main" val="5842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371836-66AE-D592-2DD1-D5E14ADAE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76BD8F16-16C3-8F3F-AC80-DE73942C307E}"/>
              </a:ext>
            </a:extLst>
          </p:cNvPr>
          <p:cNvPicPr>
            <a:picLocks noChangeAspect="1"/>
          </p:cNvPicPr>
          <p:nvPr/>
        </p:nvPicPr>
        <p:blipFill>
          <a:blip r:embed="rId2"/>
          <a:stretch>
            <a:fillRect/>
          </a:stretch>
        </p:blipFill>
        <p:spPr>
          <a:xfrm>
            <a:off x="2294994" y="65727"/>
            <a:ext cx="7602011" cy="6792273"/>
          </a:xfrm>
          <a:prstGeom prst="rect">
            <a:avLst/>
          </a:prstGeom>
        </p:spPr>
      </p:pic>
    </p:spTree>
    <p:extLst>
      <p:ext uri="{BB962C8B-B14F-4D97-AF65-F5344CB8AC3E}">
        <p14:creationId xmlns:p14="http://schemas.microsoft.com/office/powerpoint/2010/main" val="419678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4E275B-C422-4F14-FFCD-4861C4402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8" name="Content Placeholder 7" descr="Graphical user interface, text, application, chat or text message&#10;&#10;Description automatically generated">
            <a:extLst>
              <a:ext uri="{FF2B5EF4-FFF2-40B4-BE49-F238E27FC236}">
                <a16:creationId xmlns:a16="http://schemas.microsoft.com/office/drawing/2014/main" id="{0F96D454-DDB1-F40E-E424-DBC8F22FFC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1951" y="205679"/>
            <a:ext cx="7088097" cy="6446641"/>
          </a:xfrm>
        </p:spPr>
      </p:pic>
      <p:sp>
        <p:nvSpPr>
          <p:cNvPr id="2" name="Oval 1">
            <a:extLst>
              <a:ext uri="{FF2B5EF4-FFF2-40B4-BE49-F238E27FC236}">
                <a16:creationId xmlns:a16="http://schemas.microsoft.com/office/drawing/2014/main" id="{C362F14E-9F98-2690-6C60-D8CB85D86113}"/>
              </a:ext>
            </a:extLst>
          </p:cNvPr>
          <p:cNvSpPr/>
          <p:nvPr/>
        </p:nvSpPr>
        <p:spPr>
          <a:xfrm rot="16200000">
            <a:off x="4205682" y="1154884"/>
            <a:ext cx="805341" cy="2975294"/>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45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4E275B-C422-4F14-FFCD-4861C4402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descr="Graphical user interface, text, application, chat or text message&#10;&#10;Description automatically generated">
            <a:extLst>
              <a:ext uri="{FF2B5EF4-FFF2-40B4-BE49-F238E27FC236}">
                <a16:creationId xmlns:a16="http://schemas.microsoft.com/office/drawing/2014/main" id="{506E736D-B10A-01A5-C6F1-8FF2CF07A1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4310" y="67950"/>
            <a:ext cx="6875405" cy="6530557"/>
          </a:xfrm>
        </p:spPr>
      </p:pic>
    </p:spTree>
    <p:extLst>
      <p:ext uri="{BB962C8B-B14F-4D97-AF65-F5344CB8AC3E}">
        <p14:creationId xmlns:p14="http://schemas.microsoft.com/office/powerpoint/2010/main" val="2908868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4342A0D-9CB7-C317-57D1-987A46112446}"/>
              </a:ext>
            </a:extLst>
          </p:cNvPr>
          <p:cNvSpPr txBox="1">
            <a:spLocks/>
          </p:cNvSpPr>
          <p:nvPr/>
        </p:nvSpPr>
        <p:spPr>
          <a:xfrm>
            <a:off x="588476" y="892672"/>
            <a:ext cx="11316831" cy="3471098"/>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2500" dirty="0">
                <a:solidFill>
                  <a:schemeClr val="tx1"/>
                </a:solidFill>
              </a:rPr>
              <a:t>Fight or Flight?</a:t>
            </a:r>
          </a:p>
          <a:p>
            <a:pPr marL="91440" indent="0" algn="ctr">
              <a:buNone/>
            </a:pPr>
            <a:r>
              <a:rPr lang="en-US" sz="3000" dirty="0">
                <a:solidFill>
                  <a:schemeClr val="tx1"/>
                </a:solidFill>
              </a:rPr>
              <a:t>Launch a fact-filled counter-attack on social media or put your head down and plow through with the meeting?</a:t>
            </a:r>
          </a:p>
        </p:txBody>
      </p:sp>
    </p:spTree>
    <p:extLst>
      <p:ext uri="{BB962C8B-B14F-4D97-AF65-F5344CB8AC3E}">
        <p14:creationId xmlns:p14="http://schemas.microsoft.com/office/powerpoint/2010/main" val="103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A1082B-3ED8-612A-37EE-065BA1135C57}"/>
              </a:ext>
            </a:extLst>
          </p:cNvPr>
          <p:cNvSpPr>
            <a:spLocks noGrp="1"/>
          </p:cNvSpPr>
          <p:nvPr>
            <p:ph type="title"/>
          </p:nvPr>
        </p:nvSpPr>
        <p:spPr>
          <a:xfrm>
            <a:off x="914400" y="914400"/>
            <a:ext cx="10200132" cy="1188720"/>
          </a:xfrm>
        </p:spPr>
        <p:txBody>
          <a:bodyPr/>
          <a:lstStyle/>
          <a:p>
            <a:pPr algn="ctr"/>
            <a:r>
              <a:rPr lang="en-US" dirty="0"/>
              <a:t>Introductions </a:t>
            </a:r>
          </a:p>
        </p:txBody>
      </p:sp>
      <p:sp>
        <p:nvSpPr>
          <p:cNvPr id="8" name="Content Placeholder 2">
            <a:extLst>
              <a:ext uri="{FF2B5EF4-FFF2-40B4-BE49-F238E27FC236}">
                <a16:creationId xmlns:a16="http://schemas.microsoft.com/office/drawing/2014/main" id="{EACBCA3A-AEED-16E3-8AEF-9ED599D30575}"/>
              </a:ext>
            </a:extLst>
          </p:cNvPr>
          <p:cNvSpPr>
            <a:spLocks noGrp="1"/>
          </p:cNvSpPr>
          <p:nvPr>
            <p:ph idx="1"/>
          </p:nvPr>
        </p:nvSpPr>
        <p:spPr>
          <a:xfrm>
            <a:off x="909828" y="2406396"/>
            <a:ext cx="10204704" cy="2971800"/>
          </a:xfrm>
        </p:spPr>
        <p:txBody>
          <a:bodyPr/>
          <a:lstStyle/>
          <a:p>
            <a:pPr marL="91440" indent="0">
              <a:buNone/>
            </a:pPr>
            <a:endParaRPr lang="en-US" dirty="0"/>
          </a:p>
          <a:p>
            <a:pPr marL="91440" indent="0">
              <a:buNone/>
            </a:pPr>
            <a:endParaRPr lang="en-US" dirty="0"/>
          </a:p>
          <a:p>
            <a:pPr marL="91440" indent="0">
              <a:buNone/>
            </a:pPr>
            <a:endParaRPr lang="en-US" dirty="0"/>
          </a:p>
          <a:p>
            <a:pPr marL="91440" indent="0">
              <a:buNone/>
            </a:pPr>
            <a:endParaRPr lang="en-US" dirty="0"/>
          </a:p>
          <a:p>
            <a:pPr marL="91440" indent="0">
              <a:lnSpc>
                <a:spcPct val="100000"/>
              </a:lnSpc>
              <a:spcBef>
                <a:spcPts val="0"/>
              </a:spcBef>
              <a:buNone/>
            </a:pPr>
            <a:r>
              <a:rPr lang="en-US" dirty="0"/>
              <a:t>      Mitchell Berg, Ph.D. 				  Scott Burgins, MPA</a:t>
            </a:r>
          </a:p>
          <a:p>
            <a:pPr marL="91440" indent="0">
              <a:lnSpc>
                <a:spcPct val="100000"/>
              </a:lnSpc>
              <a:spcBef>
                <a:spcPts val="0"/>
              </a:spcBef>
              <a:buNone/>
            </a:pPr>
            <a:r>
              <a:rPr lang="en-US" dirty="0"/>
              <a:t>City Administrator for 16+ Years		Community Development Consultant</a:t>
            </a:r>
          </a:p>
          <a:p>
            <a:pPr marL="91440" indent="0">
              <a:lnSpc>
                <a:spcPct val="100000"/>
              </a:lnSpc>
              <a:spcBef>
                <a:spcPts val="0"/>
              </a:spcBef>
              <a:buNone/>
            </a:pPr>
            <a:r>
              <a:rPr lang="en-US" dirty="0"/>
              <a:t>     Clinical Assistant Professor			              Clinical Assistant Professor </a:t>
            </a:r>
          </a:p>
          <a:p>
            <a:pPr marL="91440" indent="0">
              <a:buNone/>
            </a:pPr>
            <a:endParaRPr lang="en-US" dirty="0"/>
          </a:p>
        </p:txBody>
      </p:sp>
      <p:pic>
        <p:nvPicPr>
          <p:cNvPr id="1032" name="Picture 8">
            <a:extLst>
              <a:ext uri="{FF2B5EF4-FFF2-40B4-BE49-F238E27FC236}">
                <a16:creationId xmlns:a16="http://schemas.microsoft.com/office/drawing/2014/main" id="{2FAFBFB3-1E6B-F48A-85F3-4E6B8183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679" y="2552700"/>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F831746-4EB9-F5F9-F107-BC57A6E80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431" y="251079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background with white text&#10;&#10;AI-generated content may be incorrect.">
            <a:extLst>
              <a:ext uri="{FF2B5EF4-FFF2-40B4-BE49-F238E27FC236}">
                <a16:creationId xmlns:a16="http://schemas.microsoft.com/office/drawing/2014/main" id="{56D97F45-EB49-4C24-4AB3-E01E4CC695DF}"/>
              </a:ext>
            </a:extLst>
          </p:cNvPr>
          <p:cNvPicPr>
            <a:picLocks noChangeAspect="1"/>
          </p:cNvPicPr>
          <p:nvPr/>
        </p:nvPicPr>
        <p:blipFill>
          <a:blip r:embed="rId4"/>
          <a:stretch>
            <a:fillRect/>
          </a:stretch>
        </p:blipFill>
        <p:spPr>
          <a:xfrm>
            <a:off x="5055220" y="2848927"/>
            <a:ext cx="1228725" cy="1228725"/>
          </a:xfrm>
          <a:prstGeom prst="rect">
            <a:avLst/>
          </a:prstGeom>
        </p:spPr>
      </p:pic>
    </p:spTree>
    <p:extLst>
      <p:ext uri="{BB962C8B-B14F-4D97-AF65-F5344CB8AC3E}">
        <p14:creationId xmlns:p14="http://schemas.microsoft.com/office/powerpoint/2010/main" val="2641147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standing in front of a large crowd of people&#10;&#10;Description automatically generated with medium confidence">
            <a:extLst>
              <a:ext uri="{FF2B5EF4-FFF2-40B4-BE49-F238E27FC236}">
                <a16:creationId xmlns:a16="http://schemas.microsoft.com/office/drawing/2014/main" id="{612D33BF-E78F-E393-C1A6-A26AD75994AE}"/>
              </a:ext>
            </a:extLst>
          </p:cNvPr>
          <p:cNvPicPr>
            <a:picLocks noChangeAspect="1"/>
          </p:cNvPicPr>
          <p:nvPr/>
        </p:nvPicPr>
        <p:blipFill rotWithShape="1">
          <a:blip r:embed="rId2">
            <a:extLst>
              <a:ext uri="{28A0092B-C50C-407E-A947-70E740481C1C}">
                <a14:useLocalDpi xmlns:a14="http://schemas.microsoft.com/office/drawing/2010/main" val="0"/>
              </a:ext>
            </a:extLst>
          </a:blip>
          <a:srcRect t="16719" b="8295"/>
          <a:stretch/>
        </p:blipFill>
        <p:spPr>
          <a:xfrm>
            <a:off x="20" y="1282"/>
            <a:ext cx="12191980" cy="6856718"/>
          </a:xfrm>
          <a:prstGeom prst="rect">
            <a:avLst/>
          </a:prstGeom>
        </p:spPr>
      </p:pic>
    </p:spTree>
    <p:extLst>
      <p:ext uri="{BB962C8B-B14F-4D97-AF65-F5344CB8AC3E}">
        <p14:creationId xmlns:p14="http://schemas.microsoft.com/office/powerpoint/2010/main" val="137564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Graphical user interface, text, application&#10;&#10;Description automatically generated">
            <a:extLst>
              <a:ext uri="{FF2B5EF4-FFF2-40B4-BE49-F238E27FC236}">
                <a16:creationId xmlns:a16="http://schemas.microsoft.com/office/drawing/2014/main" id="{5D3CBE18-3749-43A7-7136-A16772408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0136" y="244258"/>
            <a:ext cx="7935166" cy="6369483"/>
          </a:xfrm>
        </p:spPr>
      </p:pic>
    </p:spTree>
    <p:extLst>
      <p:ext uri="{BB962C8B-B14F-4D97-AF65-F5344CB8AC3E}">
        <p14:creationId xmlns:p14="http://schemas.microsoft.com/office/powerpoint/2010/main" val="3466712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BC371836-66AE-D592-2DD1-D5E14ADAE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Content Placeholder 6" descr="Graphical user interface, text&#10;&#10;Description automatically generated">
            <a:extLst>
              <a:ext uri="{FF2B5EF4-FFF2-40B4-BE49-F238E27FC236}">
                <a16:creationId xmlns:a16="http://schemas.microsoft.com/office/drawing/2014/main" id="{B421248E-A3A4-1AEA-C32C-4138017B6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071" y="352537"/>
            <a:ext cx="7747685" cy="6152925"/>
          </a:xfrm>
          <a:prstGeom prst="rect">
            <a:avLst/>
          </a:prstGeom>
        </p:spPr>
      </p:pic>
      <p:sp>
        <p:nvSpPr>
          <p:cNvPr id="6" name="Oval 5">
            <a:extLst>
              <a:ext uri="{FF2B5EF4-FFF2-40B4-BE49-F238E27FC236}">
                <a16:creationId xmlns:a16="http://schemas.microsoft.com/office/drawing/2014/main" id="{031C2F21-3FA9-9A75-457A-CD2A33D3954F}"/>
              </a:ext>
            </a:extLst>
          </p:cNvPr>
          <p:cNvSpPr/>
          <p:nvPr/>
        </p:nvSpPr>
        <p:spPr>
          <a:xfrm rot="16200000">
            <a:off x="5311881" y="-2115265"/>
            <a:ext cx="1568242" cy="794951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955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4E275B-C422-4F14-FFCD-4861C4402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descr="A picture containing calendar&#10;&#10;Description automatically generated">
            <a:extLst>
              <a:ext uri="{FF2B5EF4-FFF2-40B4-BE49-F238E27FC236}">
                <a16:creationId xmlns:a16="http://schemas.microsoft.com/office/drawing/2014/main" id="{7EE47549-E868-3577-5ECD-C9692569CF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82911" y="950052"/>
            <a:ext cx="6522659" cy="4891994"/>
          </a:xfrm>
        </p:spPr>
      </p:pic>
    </p:spTree>
    <p:extLst>
      <p:ext uri="{BB962C8B-B14F-4D97-AF65-F5344CB8AC3E}">
        <p14:creationId xmlns:p14="http://schemas.microsoft.com/office/powerpoint/2010/main" val="50843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Graphical user interface, text, application, chat or text message&#10;&#10;Description automatically generated">
            <a:extLst>
              <a:ext uri="{FF2B5EF4-FFF2-40B4-BE49-F238E27FC236}">
                <a16:creationId xmlns:a16="http://schemas.microsoft.com/office/drawing/2014/main" id="{6630CBCD-F33D-178D-648A-17C803BDD7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997" y="-87191"/>
            <a:ext cx="7074630" cy="6808667"/>
          </a:xfrm>
        </p:spPr>
      </p:pic>
      <p:sp>
        <p:nvSpPr>
          <p:cNvPr id="5" name="Slide Number Placeholder 4">
            <a:extLst>
              <a:ext uri="{FF2B5EF4-FFF2-40B4-BE49-F238E27FC236}">
                <a16:creationId xmlns:a16="http://schemas.microsoft.com/office/drawing/2014/main" id="{704E275B-C422-4F14-FFCD-4861C44027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866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b="1" dirty="0"/>
              <a:t>The Costs of Fixing the Problem </a:t>
            </a:r>
            <a:endParaRPr lang="en-US"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2264272"/>
            <a:ext cx="10204704" cy="3679328"/>
          </a:xfrm>
        </p:spPr>
        <p:txBody>
          <a:bodyPr/>
          <a:lstStyle/>
          <a:p>
            <a:pPr>
              <a:buFont typeface="Wingdings" panose="05000000000000000000" pitchFamily="2" charset="2"/>
              <a:buChar char="§"/>
            </a:pPr>
            <a:r>
              <a:rPr lang="en-US" dirty="0">
                <a:solidFill>
                  <a:schemeClr val="tx1"/>
                </a:solidFill>
              </a:rPr>
              <a:t> Added 8 members from agricultural community to steering committee. </a:t>
            </a:r>
          </a:p>
          <a:p>
            <a:pPr>
              <a:buFont typeface="Wingdings" panose="05000000000000000000" pitchFamily="2" charset="2"/>
              <a:buChar char="§"/>
            </a:pPr>
            <a:endParaRPr lang="en-US" dirty="0">
              <a:solidFill>
                <a:schemeClr val="tx1"/>
              </a:solidFill>
            </a:endParaRPr>
          </a:p>
          <a:p>
            <a:pPr>
              <a:buFont typeface="Wingdings" panose="05000000000000000000" pitchFamily="2" charset="2"/>
              <a:buChar char="§"/>
            </a:pPr>
            <a:r>
              <a:rPr lang="en-US" dirty="0">
                <a:solidFill>
                  <a:schemeClr val="tx1"/>
                </a:solidFill>
              </a:rPr>
              <a:t> Sent a public survey to all 22,000 county households. </a:t>
            </a:r>
          </a:p>
          <a:p>
            <a:pPr marL="91440" indent="0">
              <a:buNone/>
            </a:pPr>
            <a:endParaRPr lang="en-US" dirty="0">
              <a:solidFill>
                <a:schemeClr val="tx1"/>
              </a:solidFill>
            </a:endParaRPr>
          </a:p>
          <a:p>
            <a:pPr>
              <a:buFont typeface="Wingdings" panose="05000000000000000000" pitchFamily="2" charset="2"/>
              <a:buChar char="§"/>
            </a:pPr>
            <a:r>
              <a:rPr lang="en-US" dirty="0">
                <a:solidFill>
                  <a:schemeClr val="tx1"/>
                </a:solidFill>
              </a:rPr>
              <a:t> Added two more countywide public meetings.		</a:t>
            </a:r>
          </a:p>
          <a:p>
            <a:pPr>
              <a:buFont typeface="Wingdings" panose="05000000000000000000" pitchFamily="2" charset="2"/>
              <a:buChar char="§"/>
            </a:pPr>
            <a:endParaRPr lang="en-US" dirty="0">
              <a:solidFill>
                <a:schemeClr val="tx1"/>
              </a:solidFill>
            </a:endParaRPr>
          </a:p>
          <a:p>
            <a:pPr>
              <a:buFont typeface="Wingdings" panose="05000000000000000000" pitchFamily="2" charset="2"/>
              <a:buChar char="§"/>
            </a:pPr>
            <a:r>
              <a:rPr lang="en-US" dirty="0">
                <a:solidFill>
                  <a:schemeClr val="tx1"/>
                </a:solidFill>
              </a:rPr>
              <a:t>  Tacked on 3 extra months to planning process.</a:t>
            </a:r>
            <a:br>
              <a:rPr lang="en-US" dirty="0">
                <a:solidFill>
                  <a:schemeClr val="tx1"/>
                </a:solidFill>
              </a:rPr>
            </a:br>
            <a:endParaRPr lang="en-US" dirty="0">
              <a:solidFill>
                <a:schemeClr val="tx1"/>
              </a:solidFill>
            </a:endParaRPr>
          </a:p>
          <a:p>
            <a:pPr>
              <a:buFont typeface="Wingdings" panose="05000000000000000000" pitchFamily="2" charset="2"/>
              <a:buChar char="§"/>
            </a:pPr>
            <a:endParaRPr lang="en-US" dirty="0">
              <a:solidFill>
                <a:schemeClr val="tx1"/>
              </a:solidFill>
            </a:endParaRPr>
          </a:p>
        </p:txBody>
      </p:sp>
      <p:pic>
        <p:nvPicPr>
          <p:cNvPr id="1028" name="Picture 4" descr="⏳">
            <a:extLst>
              <a:ext uri="{FF2B5EF4-FFF2-40B4-BE49-F238E27FC236}">
                <a16:creationId xmlns:a16="http://schemas.microsoft.com/office/drawing/2014/main" id="{76E48BB3-D3DC-D833-6224-1ADE98270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882" y="2248200"/>
            <a:ext cx="421363" cy="421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a:extLst>
              <a:ext uri="{FF2B5EF4-FFF2-40B4-BE49-F238E27FC236}">
                <a16:creationId xmlns:a16="http://schemas.microsoft.com/office/drawing/2014/main" id="{9F9B3D98-E8BF-B351-36BE-4458477B5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842" y="4388667"/>
            <a:ext cx="414196" cy="414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
            <a:extLst>
              <a:ext uri="{FF2B5EF4-FFF2-40B4-BE49-F238E27FC236}">
                <a16:creationId xmlns:a16="http://schemas.microsoft.com/office/drawing/2014/main" id="{1348A017-BEE5-613B-8833-4A27DA34C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387" y="4388667"/>
            <a:ext cx="421363" cy="421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
            <a:extLst>
              <a:ext uri="{FF2B5EF4-FFF2-40B4-BE49-F238E27FC236}">
                <a16:creationId xmlns:a16="http://schemas.microsoft.com/office/drawing/2014/main" id="{E76D1796-68F1-FE3F-D295-188F5076A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940" y="3253286"/>
            <a:ext cx="414196" cy="41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371836-66AE-D592-2DD1-D5E14ADAE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098" name="Picture 2">
            <a:extLst>
              <a:ext uri="{FF2B5EF4-FFF2-40B4-BE49-F238E27FC236}">
                <a16:creationId xmlns:a16="http://schemas.microsoft.com/office/drawing/2014/main" id="{1265253D-E1CE-928D-9326-4C9288C55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790" y="352952"/>
            <a:ext cx="6940322" cy="636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3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City of Crookston, MN </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dirty="0"/>
              <a:t>Welcoming and Inclusion Study </a:t>
            </a:r>
          </a:p>
        </p:txBody>
      </p:sp>
    </p:spTree>
    <p:extLst>
      <p:ext uri="{BB962C8B-B14F-4D97-AF65-F5344CB8AC3E}">
        <p14:creationId xmlns:p14="http://schemas.microsoft.com/office/powerpoint/2010/main" val="2148702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b="1" dirty="0"/>
              <a:t>Highlights </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p:txBody>
          <a:bodyPr/>
          <a:lstStyle/>
          <a:p>
            <a:r>
              <a:rPr lang="en-US" dirty="0"/>
              <a:t> City of Crookston has seen it’s growth of non-white citizen double to 19.07% from 2010 to 2020.    </a:t>
            </a:r>
          </a:p>
          <a:p>
            <a:r>
              <a:rPr lang="en-US" dirty="0"/>
              <a:t> The community sits on land that was both Dakota and later Ojibwe land. </a:t>
            </a:r>
          </a:p>
          <a:p>
            <a:r>
              <a:rPr lang="en-US" dirty="0"/>
              <a:t> The community is home to a rich and diverse Hispanic community that migrate to the region in the 1920’s.  </a:t>
            </a:r>
          </a:p>
        </p:txBody>
      </p:sp>
    </p:spTree>
    <p:extLst>
      <p:ext uri="{BB962C8B-B14F-4D97-AF65-F5344CB8AC3E}">
        <p14:creationId xmlns:p14="http://schemas.microsoft.com/office/powerpoint/2010/main" val="720801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Concerns going into the study   </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idx="1"/>
          </p:nvPr>
        </p:nvSpPr>
        <p:spPr>
          <a:xfrm>
            <a:off x="914400" y="2377440"/>
            <a:ext cx="10204704" cy="2971800"/>
          </a:xfrm>
        </p:spPr>
        <p:txBody>
          <a:bodyPr/>
          <a:lstStyle/>
          <a:p>
            <a:r>
              <a:rPr lang="en-US" dirty="0"/>
              <a:t>There would be a lack of engagement because in the past the city did not have a positive history of being inclusive to the Hispanic community.</a:t>
            </a:r>
          </a:p>
          <a:p>
            <a:r>
              <a:rPr lang="en-US" dirty="0"/>
              <a:t>There would be pushback from the community on the survey results, whatever they may be.   </a:t>
            </a:r>
          </a:p>
          <a:p>
            <a:r>
              <a:rPr lang="en-US" dirty="0"/>
              <a:t>There was a concern since the community leaders were all mostly “white” that no change would come out of the report.   </a:t>
            </a:r>
          </a:p>
          <a:p>
            <a:endParaRPr lang="en-US" dirty="0"/>
          </a:p>
          <a:p>
            <a:endParaRPr lang="en-US" dirty="0"/>
          </a:p>
        </p:txBody>
      </p:sp>
    </p:spTree>
    <p:extLst>
      <p:ext uri="{BB962C8B-B14F-4D97-AF65-F5344CB8AC3E}">
        <p14:creationId xmlns:p14="http://schemas.microsoft.com/office/powerpoint/2010/main" val="372412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Why Look at this Issue?</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idx="1"/>
          </p:nvPr>
        </p:nvSpPr>
        <p:spPr>
          <a:xfrm>
            <a:off x="914400" y="2377440"/>
            <a:ext cx="10204704" cy="2971800"/>
          </a:xfrm>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Communities are not able to thrive when just some of the people are working together.  If some are not working together a community cannot be healthy without the participation of the entire community. </a:t>
            </a:r>
          </a:p>
          <a:p>
            <a:pPr rtl="0" fontAlgn="base">
              <a:spcBef>
                <a:spcPts val="0"/>
              </a:spcBef>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Bridging social capital consists of relationships that permit diverse individuals, organizations and groups to work together.  This bridging of social capital reduces the time and effort needed to mobilize resources, and is essential for getting things done.  </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When it comes to tackling wicked social issues, we can only succeed when we are able to mobilize the resources across the entire community.  </a:t>
            </a:r>
          </a:p>
          <a:p>
            <a:endParaRPr lang="en-US" dirty="0"/>
          </a:p>
        </p:txBody>
      </p:sp>
    </p:spTree>
    <p:extLst>
      <p:ext uri="{BB962C8B-B14F-4D97-AF65-F5344CB8AC3E}">
        <p14:creationId xmlns:p14="http://schemas.microsoft.com/office/powerpoint/2010/main" val="2717946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406DE-02EC-232B-10DB-FEB1142436B0}"/>
              </a:ext>
            </a:extLst>
          </p:cNvPr>
          <p:cNvSpPr>
            <a:spLocks noGrp="1"/>
          </p:cNvSpPr>
          <p:nvPr>
            <p:ph type="title"/>
          </p:nvPr>
        </p:nvSpPr>
        <p:spPr/>
        <p:txBody>
          <a:bodyPr/>
          <a:lstStyle/>
          <a:p>
            <a:r>
              <a:rPr lang="en-US" dirty="0"/>
              <a:t>Question</a:t>
            </a:r>
          </a:p>
        </p:txBody>
      </p:sp>
      <p:sp>
        <p:nvSpPr>
          <p:cNvPr id="5" name="Content Placeholder 4">
            <a:extLst>
              <a:ext uri="{FF2B5EF4-FFF2-40B4-BE49-F238E27FC236}">
                <a16:creationId xmlns:a16="http://schemas.microsoft.com/office/drawing/2014/main" id="{B16DA102-1429-E783-46CB-D1BCD94A6385}"/>
              </a:ext>
            </a:extLst>
          </p:cNvPr>
          <p:cNvSpPr>
            <a:spLocks noGrp="1"/>
          </p:cNvSpPr>
          <p:nvPr>
            <p:ph sz="half" idx="1"/>
          </p:nvPr>
        </p:nvSpPr>
        <p:spPr/>
        <p:txBody>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Reflect to the earlier question</a:t>
            </a:r>
            <a:r>
              <a:rPr lang="en-US" sz="1800" b="0" i="0" u="none" strike="noStrike" dirty="0">
                <a:solidFill>
                  <a:srgbClr val="000000"/>
                </a:solidFill>
                <a:effectLst/>
                <a:latin typeface="Arial" panose="020B0604020202020204" pitchFamily="34" charset="0"/>
              </a:rPr>
              <a:t>: </a:t>
            </a:r>
            <a:r>
              <a:rPr lang="en-US" sz="1800" dirty="0"/>
              <a:t>Think of a time where you led or participated in a tense public engagement session, </a:t>
            </a:r>
            <a:r>
              <a:rPr lang="en-US" sz="1800" dirty="0">
                <a:solidFill>
                  <a:srgbClr val="000000"/>
                </a:solidFill>
                <a:latin typeface="Arial" panose="020B0604020202020204" pitchFamily="34" charset="0"/>
              </a:rPr>
              <a:t>w</a:t>
            </a:r>
            <a:r>
              <a:rPr lang="en-US" sz="1800" b="0" i="0" u="none" strike="noStrike" dirty="0">
                <a:solidFill>
                  <a:srgbClr val="000000"/>
                </a:solidFill>
                <a:effectLst/>
                <a:latin typeface="Arial" panose="020B0604020202020204" pitchFamily="34" charset="0"/>
              </a:rPr>
              <a:t>hat helped to bridge or eliminate the tension?</a:t>
            </a:r>
            <a:endParaRPr lang="en-US" b="0" dirty="0">
              <a:effectLst/>
            </a:endParaRPr>
          </a:p>
          <a:p>
            <a:pPr marL="91440" indent="0">
              <a:buNone/>
            </a:pPr>
            <a:endParaRPr lang="en-US" dirty="0"/>
          </a:p>
        </p:txBody>
      </p:sp>
      <p:pic>
        <p:nvPicPr>
          <p:cNvPr id="8" name="Content Placeholder 7">
            <a:extLst>
              <a:ext uri="{FF2B5EF4-FFF2-40B4-BE49-F238E27FC236}">
                <a16:creationId xmlns:a16="http://schemas.microsoft.com/office/drawing/2014/main" id="{B6DE557C-6B83-1DA0-88D8-0AB5D5203DAE}"/>
              </a:ext>
            </a:extLst>
          </p:cNvPr>
          <p:cNvPicPr>
            <a:picLocks noGrp="1" noChangeAspect="1"/>
          </p:cNvPicPr>
          <p:nvPr>
            <p:ph sz="half" idx="2"/>
          </p:nvPr>
        </p:nvPicPr>
        <p:blipFill>
          <a:blip r:embed="rId2"/>
          <a:stretch>
            <a:fillRect/>
          </a:stretch>
        </p:blipFill>
        <p:spPr>
          <a:xfrm>
            <a:off x="7195344" y="2378075"/>
            <a:ext cx="2971800" cy="2971800"/>
          </a:xfrm>
          <a:prstGeom prst="rect">
            <a:avLst/>
          </a:prstGeom>
        </p:spPr>
      </p:pic>
    </p:spTree>
    <p:extLst>
      <p:ext uri="{BB962C8B-B14F-4D97-AF65-F5344CB8AC3E}">
        <p14:creationId xmlns:p14="http://schemas.microsoft.com/office/powerpoint/2010/main" val="454549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nchor="b">
            <a:normAutofit/>
          </a:bodyPr>
          <a:lstStyle/>
          <a:p>
            <a:r>
              <a:rPr lang="en-US" dirty="0"/>
              <a:t>Key’s to (re)building trust – Before you initiate Public Engagement Plan </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sz="half" idx="1"/>
          </p:nvPr>
        </p:nvSpPr>
        <p:spPr>
          <a:xfrm>
            <a:off x="914399" y="2377440"/>
            <a:ext cx="6883769" cy="3374136"/>
          </a:xfrm>
        </p:spPr>
        <p:txBody>
          <a:bodyPr anchor="t">
            <a:normAutofit fontScale="92500" lnSpcReduction="20000"/>
          </a:bodyPr>
          <a:lstStyle/>
          <a:p>
            <a:pPr>
              <a:lnSpc>
                <a:spcPct val="100000"/>
              </a:lnSpc>
            </a:pPr>
            <a:r>
              <a:rPr lang="en-US" sz="1600" dirty="0"/>
              <a:t>Develop an advisory group of the community to help you prepare the engagement plan</a:t>
            </a:r>
          </a:p>
          <a:p>
            <a:pPr>
              <a:lnSpc>
                <a:spcPct val="100000"/>
              </a:lnSpc>
            </a:pPr>
            <a:r>
              <a:rPr lang="en-US" sz="1600" dirty="0"/>
              <a:t>When mapping out the process be flexible and nimble. </a:t>
            </a:r>
          </a:p>
          <a:p>
            <a:pPr lvl="1">
              <a:lnSpc>
                <a:spcPct val="100000"/>
              </a:lnSpc>
            </a:pPr>
            <a:r>
              <a:rPr lang="en-US" sz="1600" dirty="0"/>
              <a:t>For example, if receiving a grant work with the funder to be patient and flexible.</a:t>
            </a:r>
          </a:p>
          <a:p>
            <a:pPr>
              <a:lnSpc>
                <a:spcPct val="100000"/>
              </a:lnSpc>
            </a:pPr>
            <a:r>
              <a:rPr lang="en-US" sz="1600" b="0" i="0" u="none" strike="noStrike" dirty="0">
                <a:effectLst/>
              </a:rPr>
              <a:t>Understand what led to any of the breakdowns of trust in the first place and what has contributed to an ongoing breakdown of trust.</a:t>
            </a:r>
          </a:p>
          <a:p>
            <a:pPr lvl="1">
              <a:lnSpc>
                <a:spcPct val="100000"/>
              </a:lnSpc>
            </a:pPr>
            <a:r>
              <a:rPr lang="en-US" sz="1600" dirty="0"/>
              <a:t>For example, has there been a historical injustice; is there institutional distrust; is there a misuse of data</a:t>
            </a:r>
          </a:p>
          <a:p>
            <a:pPr>
              <a:lnSpc>
                <a:spcPct val="100000"/>
              </a:lnSpc>
            </a:pPr>
            <a:r>
              <a:rPr lang="en-US" sz="1600" dirty="0"/>
              <a:t>Explore where there are areas of systematic and structural racism </a:t>
            </a:r>
          </a:p>
          <a:p>
            <a:pPr>
              <a:lnSpc>
                <a:spcPct val="100000"/>
              </a:lnSpc>
            </a:pPr>
            <a:r>
              <a:rPr lang="en-US" sz="1600" dirty="0"/>
              <a:t>Map and evaluate the current institutional and power structures within the community </a:t>
            </a:r>
          </a:p>
        </p:txBody>
      </p:sp>
      <p:pic>
        <p:nvPicPr>
          <p:cNvPr id="3" name="Content Placeholder 2" descr="A circular diagram of a cultural response framework&#10;&#10;AI-generated content may be incorrect.">
            <a:extLst>
              <a:ext uri="{FF2B5EF4-FFF2-40B4-BE49-F238E27FC236}">
                <a16:creationId xmlns:a16="http://schemas.microsoft.com/office/drawing/2014/main" id="{632AA88F-2184-1BA2-624C-5F5737CBD99E}"/>
              </a:ext>
            </a:extLst>
          </p:cNvPr>
          <p:cNvPicPr>
            <a:picLocks noGrp="1" noChangeAspect="1"/>
          </p:cNvPicPr>
          <p:nvPr>
            <p:ph sz="half" idx="2"/>
          </p:nvPr>
        </p:nvPicPr>
        <p:blipFill>
          <a:blip r:embed="rId2"/>
          <a:stretch>
            <a:fillRect/>
          </a:stretch>
        </p:blipFill>
        <p:spPr>
          <a:xfrm>
            <a:off x="7798169" y="3115572"/>
            <a:ext cx="3479431" cy="1897871"/>
          </a:xfrm>
        </p:spPr>
      </p:pic>
    </p:spTree>
    <p:extLst>
      <p:ext uri="{BB962C8B-B14F-4D97-AF65-F5344CB8AC3E}">
        <p14:creationId xmlns:p14="http://schemas.microsoft.com/office/powerpoint/2010/main" val="3210320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Engaging the community</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idx="1"/>
          </p:nvPr>
        </p:nvSpPr>
        <p:spPr>
          <a:xfrm>
            <a:off x="914400" y="2377440"/>
            <a:ext cx="10204704" cy="2971800"/>
          </a:xfrm>
        </p:spPr>
        <p:txBody>
          <a:bodyPr/>
          <a:lstStyle/>
          <a:p>
            <a:endParaRPr lang="en-US" dirty="0"/>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Acknowledge differences in culture </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Frame differences as assets</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Create opportunities for people of different cultures to interact</a:t>
            </a: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Establish healthy patterns and conflict management</a:t>
            </a:r>
          </a:p>
          <a:p>
            <a:pPr rtl="0" fontAlgn="base">
              <a:spcBef>
                <a:spcPts val="0"/>
              </a:spcBef>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Find common goals </a:t>
            </a:r>
          </a:p>
          <a:p>
            <a:endParaRPr lang="en-US" dirty="0"/>
          </a:p>
        </p:txBody>
      </p:sp>
    </p:spTree>
    <p:extLst>
      <p:ext uri="{BB962C8B-B14F-4D97-AF65-F5344CB8AC3E}">
        <p14:creationId xmlns:p14="http://schemas.microsoft.com/office/powerpoint/2010/main" val="1249351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Steps after the engagement is done </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idx="1"/>
          </p:nvPr>
        </p:nvSpPr>
        <p:spPr>
          <a:xfrm>
            <a:off x="914400" y="2377440"/>
            <a:ext cx="10204704" cy="2971800"/>
          </a:xfrm>
        </p:spPr>
        <p:txBody>
          <a:bodyPr/>
          <a:lstStyle/>
          <a:p>
            <a:pPr rtl="0" fontAlgn="base">
              <a:spcBef>
                <a:spcPts val="0"/>
              </a:spcBef>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Address some of the smaller tasks first - e.g. those that are  “low-hanging fruit.”  </a:t>
            </a:r>
          </a:p>
          <a:p>
            <a:pPr lvl="1" fontAlgn="base">
              <a:spcBef>
                <a:spcPts val="0"/>
              </a:spcBef>
              <a:spcAft>
                <a:spcPts val="1200"/>
              </a:spcAft>
            </a:pPr>
            <a:r>
              <a:rPr lang="en-US" sz="1800" b="0" i="0" u="none" strike="noStrike" dirty="0">
                <a:solidFill>
                  <a:srgbClr val="595959"/>
                </a:solidFill>
                <a:effectLst/>
                <a:latin typeface="Arial" panose="020B0604020202020204" pitchFamily="34" charset="0"/>
              </a:rPr>
              <a:t>This can demonstrate that you can work together on something, which in turn can help to gain or reestablish trust.</a:t>
            </a:r>
          </a:p>
          <a:p>
            <a:pPr rtl="0" fontAlgn="base">
              <a:spcBef>
                <a:spcPts val="0"/>
              </a:spcBef>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Find ways to continually build and rebuild trust.</a:t>
            </a:r>
          </a:p>
          <a:p>
            <a:pPr marL="91440" indent="0">
              <a:buNone/>
            </a:pPr>
            <a:endParaRPr lang="en-US" dirty="0"/>
          </a:p>
        </p:txBody>
      </p:sp>
    </p:spTree>
    <p:extLst>
      <p:ext uri="{BB962C8B-B14F-4D97-AF65-F5344CB8AC3E}">
        <p14:creationId xmlns:p14="http://schemas.microsoft.com/office/powerpoint/2010/main" val="88830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b="1" dirty="0"/>
              <a:t>Highlights and Takeaways </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Create an action plan.  This could take on the form of a racial equity theory of change which can help you identify what can hinder or help, what you must know, and what you must do in able to be successful in achieving your projects outputs and outcomes.</a:t>
            </a:r>
          </a:p>
          <a:p>
            <a:pPr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Building trust takes time; build this into your project</a:t>
            </a:r>
          </a:p>
          <a:p>
            <a:pPr rtl="0" fontAlgn="base">
              <a:spcBef>
                <a:spcPts val="0"/>
              </a:spcBef>
              <a:spcAft>
                <a:spcPts val="1200"/>
              </a:spcAft>
              <a:buFont typeface="Arial" panose="020B0604020202020204" pitchFamily="34" charset="0"/>
              <a:buChar char="•"/>
            </a:pPr>
            <a:r>
              <a:rPr lang="en-US" sz="1800" b="0" i="0" u="none" strike="noStrike" dirty="0">
                <a:effectLst/>
                <a:latin typeface="Arial" panose="020B0604020202020204" pitchFamily="34" charset="0"/>
              </a:rPr>
              <a:t>Be aware of your own biases; conscious or unconscious, and be willing to acknowledge other cultures and credit opportunities for people of other cultures to interact.</a:t>
            </a:r>
          </a:p>
          <a:p>
            <a:pPr rtl="0" fontAlgn="base">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Find ways to continually build and rebuild relationships and trust, long after the engagement has occurred.</a:t>
            </a:r>
          </a:p>
        </p:txBody>
      </p:sp>
    </p:spTree>
    <p:extLst>
      <p:ext uri="{BB962C8B-B14F-4D97-AF65-F5344CB8AC3E}">
        <p14:creationId xmlns:p14="http://schemas.microsoft.com/office/powerpoint/2010/main" val="2375109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78CA9-8B43-6E1F-630F-05DA201D45C1}"/>
              </a:ext>
            </a:extLst>
          </p:cNvPr>
          <p:cNvSpPr>
            <a:spLocks noGrp="1"/>
          </p:cNvSpPr>
          <p:nvPr>
            <p:ph type="title"/>
          </p:nvPr>
        </p:nvSpPr>
        <p:spPr/>
        <p:txBody>
          <a:bodyPr/>
          <a:lstStyle/>
          <a:p>
            <a:r>
              <a:rPr lang="en-US" dirty="0"/>
              <a:t>Resources </a:t>
            </a:r>
          </a:p>
        </p:txBody>
      </p:sp>
      <p:sp>
        <p:nvSpPr>
          <p:cNvPr id="5" name="Content Placeholder 4">
            <a:extLst>
              <a:ext uri="{FF2B5EF4-FFF2-40B4-BE49-F238E27FC236}">
                <a16:creationId xmlns:a16="http://schemas.microsoft.com/office/drawing/2014/main" id="{B98B071E-9364-D2B5-C31F-C1EFEB65B8F3}"/>
              </a:ext>
            </a:extLst>
          </p:cNvPr>
          <p:cNvSpPr>
            <a:spLocks noGrp="1"/>
          </p:cNvSpPr>
          <p:nvPr>
            <p:ph idx="1"/>
          </p:nvPr>
        </p:nvSpPr>
        <p:spPr/>
        <p:txBody>
          <a:bodyPr/>
          <a:lstStyle/>
          <a:p>
            <a:r>
              <a:rPr lang="en-US" sz="1800" b="0" i="0" u="sng"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Build Trust in Communities | Social Capital | UMN Extension</a:t>
            </a:r>
            <a:endParaRPr lang="en-US" sz="1800" b="0" i="0" u="sng" strike="noStrike" dirty="0">
              <a:effectLst/>
              <a:latin typeface="Arial" panose="020B0604020202020204" pitchFamily="34" charset="0"/>
            </a:endParaRPr>
          </a:p>
          <a:p>
            <a:pPr rtl="0">
              <a:spcBef>
                <a:spcPts val="0"/>
              </a:spcBef>
              <a:spcAft>
                <a:spcPts val="1200"/>
              </a:spcAft>
            </a:pPr>
            <a:r>
              <a:rPr lang="en-US" sz="1800" b="0" i="0" u="sng"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Qualitative Approaches to Studying Marginalized Communities | Oxford Research Encyclopedia of Education</a:t>
            </a:r>
            <a:endParaRPr lang="en-US" b="0" dirty="0">
              <a:effectLst/>
            </a:endParaRPr>
          </a:p>
          <a:p>
            <a:pPr rtl="0">
              <a:spcBef>
                <a:spcPts val="0"/>
              </a:spcBef>
              <a:spcAft>
                <a:spcPts val="1200"/>
              </a:spcAft>
            </a:pPr>
            <a:r>
              <a:rPr lang="en-US" sz="1800" b="0" i="0" u="sng"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Identification of the Marginalized Urban Communities Charact…</a:t>
            </a:r>
            <a:endParaRPr lang="en-US" b="0" dirty="0">
              <a:effectLst/>
            </a:endParaRPr>
          </a:p>
          <a:p>
            <a:pPr rtl="0">
              <a:spcBef>
                <a:spcPts val="0"/>
              </a:spcBef>
              <a:spcAft>
                <a:spcPts val="1200"/>
              </a:spcAft>
            </a:pPr>
            <a:r>
              <a:rPr lang="en-US" sz="1800" b="0" i="0" u="none" strike="noStrike" dirty="0" err="1">
                <a:effectLst/>
                <a:latin typeface="Arial" panose="020B0604020202020204" pitchFamily="34" charset="0"/>
              </a:rPr>
              <a:t>Blandin</a:t>
            </a:r>
            <a:r>
              <a:rPr lang="en-US" sz="1800" b="0" i="0" u="none" strike="noStrike" dirty="0">
                <a:effectLst/>
                <a:latin typeface="Arial" panose="020B0604020202020204" pitchFamily="34" charset="0"/>
              </a:rPr>
              <a:t> Community Leadership Handbook  </a:t>
            </a:r>
            <a:endParaRPr lang="en-US" b="0" dirty="0">
              <a:effectLst/>
            </a:endParaRPr>
          </a:p>
          <a:p>
            <a:pPr rtl="0">
              <a:spcBef>
                <a:spcPts val="0"/>
              </a:spcBef>
              <a:spcAft>
                <a:spcPts val="1200"/>
              </a:spcAft>
            </a:pPr>
            <a:r>
              <a:rPr lang="en-US" sz="1800" b="0" i="0" u="none" strike="noStrike" dirty="0">
                <a:effectLst/>
                <a:latin typeface="Arial" panose="020B0604020202020204" pitchFamily="34" charset="0"/>
              </a:rPr>
              <a:t>Berg (2019) Promoting tribal, city, and county relationships.  </a:t>
            </a:r>
            <a:endParaRPr lang="en-US" b="0" dirty="0">
              <a:effectLst/>
            </a:endParaRPr>
          </a:p>
          <a:p>
            <a:pPr marL="91440" indent="0">
              <a:buNone/>
            </a:pPr>
            <a:br>
              <a:rPr lang="en-US" dirty="0"/>
            </a:br>
            <a:endParaRPr lang="en-US" dirty="0"/>
          </a:p>
        </p:txBody>
      </p:sp>
    </p:spTree>
    <p:extLst>
      <p:ext uri="{BB962C8B-B14F-4D97-AF65-F5344CB8AC3E}">
        <p14:creationId xmlns:p14="http://schemas.microsoft.com/office/powerpoint/2010/main" val="1261939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a:t>                                  Questions </a:t>
            </a:r>
            <a:endParaRPr lang="en-US" dirty="0"/>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dirty="0"/>
              <a:t>Mitchell Berg					Scott Burgins</a:t>
            </a:r>
          </a:p>
          <a:p>
            <a:r>
              <a:rPr lang="en-US" dirty="0">
                <a:hlinkClick r:id="rId2">
                  <a:extLst>
                    <a:ext uri="{A12FA001-AC4F-418D-AE19-62706E023703}">
                      <ahyp:hlinkClr xmlns:ahyp="http://schemas.microsoft.com/office/drawing/2018/hyperlinkcolor" val="tx"/>
                    </a:ext>
                  </a:extLst>
                </a:hlinkClick>
              </a:rPr>
              <a:t>bergmi@iu.edu</a:t>
            </a:r>
            <a:r>
              <a:rPr lang="en-US" dirty="0"/>
              <a:t>					</a:t>
            </a:r>
            <a:r>
              <a:rPr lang="en-US" dirty="0">
                <a:hlinkClick r:id="rId3">
                  <a:extLst>
                    <a:ext uri="{A12FA001-AC4F-418D-AE19-62706E023703}">
                      <ahyp:hlinkClr xmlns:ahyp="http://schemas.microsoft.com/office/drawing/2018/hyperlinkcolor" val="tx"/>
                    </a:ext>
                  </a:extLst>
                </a:hlinkClick>
              </a:rPr>
              <a:t>rburgins@iu.edu</a:t>
            </a:r>
            <a:r>
              <a:rPr lang="en-US" dirty="0"/>
              <a:t>	</a:t>
            </a:r>
          </a:p>
        </p:txBody>
      </p:sp>
    </p:spTree>
    <p:extLst>
      <p:ext uri="{BB962C8B-B14F-4D97-AF65-F5344CB8AC3E}">
        <p14:creationId xmlns:p14="http://schemas.microsoft.com/office/powerpoint/2010/main" val="46358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Definitions </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idx="1"/>
          </p:nvPr>
        </p:nvSpPr>
        <p:spPr>
          <a:xfrm>
            <a:off x="914400" y="2377440"/>
            <a:ext cx="10204704" cy="2971800"/>
          </a:xfrm>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Marginalized populations</a:t>
            </a:r>
          </a:p>
          <a:p>
            <a:pPr marL="742950" lvl="1" indent="-285750" rtl="0" fontAlgn="base">
              <a:spcBef>
                <a:spcPts val="0"/>
              </a:spcBef>
              <a:spcAft>
                <a:spcPts val="0"/>
              </a:spcAft>
              <a:buFont typeface="Arial" panose="020B0604020202020204" pitchFamily="34" charset="0"/>
              <a:buChar char="•"/>
            </a:pPr>
            <a:r>
              <a:rPr lang="en-US" sz="1400" b="0" i="0" u="none" strike="noStrike" dirty="0" err="1">
                <a:solidFill>
                  <a:srgbClr val="595959"/>
                </a:solidFill>
                <a:effectLst/>
                <a:latin typeface="Arial" panose="020B0604020202020204" pitchFamily="34" charset="0"/>
              </a:rPr>
              <a:t>Moree</a:t>
            </a:r>
            <a:r>
              <a:rPr lang="en-US" sz="1400" b="0" i="0" u="none" strike="noStrike" dirty="0">
                <a:solidFill>
                  <a:srgbClr val="595959"/>
                </a:solidFill>
                <a:effectLst/>
                <a:latin typeface="Arial" panose="020B0604020202020204" pitchFamily="34" charset="0"/>
              </a:rPr>
              <a:t> (2018) defines Marginalized populations as people who have fewer possibilities and options in their lives than those studying them.  </a:t>
            </a:r>
          </a:p>
          <a:p>
            <a:pPr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Marginalized (urban) communities</a:t>
            </a:r>
          </a:p>
          <a:p>
            <a:pPr marL="742950" lvl="1" indent="-285750" rtl="0" fontAlgn="base">
              <a:spcBef>
                <a:spcPts val="0"/>
              </a:spcBef>
              <a:spcAft>
                <a:spcPts val="0"/>
              </a:spcAft>
              <a:buFont typeface="Arial" panose="020B0604020202020204" pitchFamily="34" charset="0"/>
              <a:buChar char="•"/>
            </a:pPr>
            <a:r>
              <a:rPr lang="en-US" sz="1400" b="0" i="0" u="none" strike="noStrike" dirty="0" err="1">
                <a:solidFill>
                  <a:srgbClr val="595959"/>
                </a:solidFill>
                <a:effectLst/>
                <a:latin typeface="Arial" panose="020B0604020202020204" pitchFamily="34" charset="0"/>
              </a:rPr>
              <a:t>Cahyani</a:t>
            </a:r>
            <a:r>
              <a:rPr lang="en-US" sz="1400" b="0" i="0" u="none" strike="noStrike" dirty="0">
                <a:solidFill>
                  <a:srgbClr val="595959"/>
                </a:solidFill>
                <a:effectLst/>
                <a:latin typeface="Arial" panose="020B0604020202020204" pitchFamily="34" charset="0"/>
              </a:rPr>
              <a:t> and </a:t>
            </a:r>
            <a:r>
              <a:rPr lang="en-US" sz="1400" b="0" i="0" u="none" strike="noStrike" dirty="0" err="1">
                <a:solidFill>
                  <a:srgbClr val="595959"/>
                </a:solidFill>
                <a:effectLst/>
                <a:latin typeface="Arial" panose="020B0604020202020204" pitchFamily="34" charset="0"/>
              </a:rPr>
              <a:t>Widaningsih</a:t>
            </a:r>
            <a:r>
              <a:rPr lang="en-US" sz="1400" b="0" i="0" u="none" strike="noStrike" dirty="0">
                <a:solidFill>
                  <a:srgbClr val="595959"/>
                </a:solidFill>
                <a:effectLst/>
                <a:latin typeface="Arial" panose="020B0604020202020204" pitchFamily="34" charset="0"/>
              </a:rPr>
              <a:t> (2019) define marginalized urban community “as a group of people who do not have access to the economic and formal infrastructure of the city.  </a:t>
            </a:r>
          </a:p>
          <a:p>
            <a:pPr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Social Capital </a:t>
            </a:r>
            <a:br>
              <a:rPr lang="en-US" sz="1400" b="0" i="0" u="none" strike="noStrike" dirty="0">
                <a:solidFill>
                  <a:srgbClr val="595959"/>
                </a:solidFill>
                <a:effectLst/>
                <a:latin typeface="Arial" panose="020B0604020202020204" pitchFamily="34" charset="0"/>
              </a:rPr>
            </a:br>
            <a:r>
              <a:rPr lang="en-US" sz="1400" b="0" i="0" u="none" strike="noStrike" dirty="0">
                <a:solidFill>
                  <a:srgbClr val="595959"/>
                </a:solidFill>
                <a:effectLst/>
                <a:latin typeface="Arial" panose="020B0604020202020204" pitchFamily="34" charset="0"/>
              </a:rPr>
              <a:t>The leadership competency of developing and maintaining relationships that allow us to work together and share resources in spite of our differences.  </a:t>
            </a:r>
          </a:p>
          <a:p>
            <a:pPr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Trust</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A belief in the character, ability and strength of the other party</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To believe that someone is good and honest </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Trust is earned </a:t>
            </a:r>
          </a:p>
          <a:p>
            <a:pPr rtl="0" fontAlgn="base">
              <a:spcBef>
                <a:spcPts val="0"/>
              </a:spcBef>
              <a:spcAft>
                <a:spcPts val="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Respect </a:t>
            </a:r>
          </a:p>
          <a:p>
            <a:pPr marL="742950" lvl="1" indent="-285750" rtl="0" fontAlgn="base">
              <a:spcBef>
                <a:spcPts val="0"/>
              </a:spcBef>
              <a:spcAft>
                <a:spcPts val="1200"/>
              </a:spcAft>
              <a:buFont typeface="Arial" panose="020B0604020202020204" pitchFamily="34" charset="0"/>
              <a:buChar char="•"/>
            </a:pPr>
            <a:r>
              <a:rPr lang="en-US" sz="1400" b="0" i="0" u="none" strike="noStrike" dirty="0">
                <a:solidFill>
                  <a:srgbClr val="595959"/>
                </a:solidFill>
                <a:effectLst/>
                <a:latin typeface="Arial" panose="020B0604020202020204" pitchFamily="34" charset="0"/>
              </a:rPr>
              <a:t>Someone held with high regard </a:t>
            </a:r>
          </a:p>
          <a:p>
            <a:endParaRPr lang="en-US" dirty="0"/>
          </a:p>
        </p:txBody>
      </p:sp>
    </p:spTree>
    <p:extLst>
      <p:ext uri="{BB962C8B-B14F-4D97-AF65-F5344CB8AC3E}">
        <p14:creationId xmlns:p14="http://schemas.microsoft.com/office/powerpoint/2010/main" val="258110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nchor="b">
            <a:normAutofit/>
          </a:bodyPr>
          <a:lstStyle/>
          <a:p>
            <a:r>
              <a:rPr lang="en-US" dirty="0"/>
              <a:t>Question</a:t>
            </a:r>
          </a:p>
        </p:txBody>
      </p:sp>
      <p:sp>
        <p:nvSpPr>
          <p:cNvPr id="8" name="Content Placeholder 2">
            <a:extLst>
              <a:ext uri="{FF2B5EF4-FFF2-40B4-BE49-F238E27FC236}">
                <a16:creationId xmlns:a16="http://schemas.microsoft.com/office/drawing/2014/main" id="{D91773EC-0186-91A5-E01B-E134E2B60C38}"/>
              </a:ext>
            </a:extLst>
          </p:cNvPr>
          <p:cNvSpPr>
            <a:spLocks noGrp="1"/>
          </p:cNvSpPr>
          <p:nvPr>
            <p:ph sz="half" idx="1"/>
          </p:nvPr>
        </p:nvSpPr>
        <p:spPr>
          <a:xfrm>
            <a:off x="914400" y="2377440"/>
            <a:ext cx="4866132" cy="2971800"/>
          </a:xfrm>
        </p:spPr>
        <p:txBody>
          <a:bodyPr anchor="t">
            <a:normAutofit/>
          </a:bodyPr>
          <a:lstStyle/>
          <a:p>
            <a:r>
              <a:rPr lang="en-US" dirty="0"/>
              <a:t>Think of a time where you led or participated in a tense public engagement session, and think of what were the contributing factors that led to the tension?</a:t>
            </a:r>
          </a:p>
        </p:txBody>
      </p:sp>
      <p:pic>
        <p:nvPicPr>
          <p:cNvPr id="2" name="Picture 1">
            <a:extLst>
              <a:ext uri="{FF2B5EF4-FFF2-40B4-BE49-F238E27FC236}">
                <a16:creationId xmlns:a16="http://schemas.microsoft.com/office/drawing/2014/main" id="{F3175736-03AB-B70A-1575-05A4DC641948}"/>
              </a:ext>
            </a:extLst>
          </p:cNvPr>
          <p:cNvPicPr>
            <a:picLocks noChangeAspect="1"/>
          </p:cNvPicPr>
          <p:nvPr/>
        </p:nvPicPr>
        <p:blipFill>
          <a:blip r:embed="rId2"/>
          <a:stretch>
            <a:fillRect/>
          </a:stretch>
        </p:blipFill>
        <p:spPr>
          <a:xfrm>
            <a:off x="7195566" y="2377440"/>
            <a:ext cx="2971800" cy="2971800"/>
          </a:xfrm>
          <a:prstGeom prst="rect">
            <a:avLst/>
          </a:prstGeom>
          <a:noFill/>
        </p:spPr>
      </p:pic>
    </p:spTree>
    <p:extLst>
      <p:ext uri="{BB962C8B-B14F-4D97-AF65-F5344CB8AC3E}">
        <p14:creationId xmlns:p14="http://schemas.microsoft.com/office/powerpoint/2010/main" val="4070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4E9380-6085-6034-05A1-935C51FB94D9}"/>
              </a:ext>
            </a:extLst>
          </p:cNvPr>
          <p:cNvSpPr>
            <a:spLocks noGrp="1"/>
          </p:cNvSpPr>
          <p:nvPr>
            <p:ph type="title"/>
          </p:nvPr>
        </p:nvSpPr>
        <p:spPr>
          <a:xfrm>
            <a:off x="914400" y="914400"/>
            <a:ext cx="10200132" cy="1188720"/>
          </a:xfrm>
        </p:spPr>
        <p:txBody>
          <a:bodyPr/>
          <a:lstStyle/>
          <a:p>
            <a:r>
              <a:rPr lang="en-US" dirty="0"/>
              <a:t>What can Lead to Distrust</a:t>
            </a:r>
          </a:p>
        </p:txBody>
      </p:sp>
      <p:sp>
        <p:nvSpPr>
          <p:cNvPr id="5" name="TextBox 4">
            <a:extLst>
              <a:ext uri="{FF2B5EF4-FFF2-40B4-BE49-F238E27FC236}">
                <a16:creationId xmlns:a16="http://schemas.microsoft.com/office/drawing/2014/main" id="{D2C1D0E0-C27F-C99B-6A04-9D02D91135E5}"/>
              </a:ext>
            </a:extLst>
          </p:cNvPr>
          <p:cNvSpPr txBox="1"/>
          <p:nvPr/>
        </p:nvSpPr>
        <p:spPr>
          <a:xfrm>
            <a:off x="822960" y="2514600"/>
            <a:ext cx="10200132" cy="2118529"/>
          </a:xfrm>
          <a:prstGeom prst="rect">
            <a:avLst/>
          </a:prstGeom>
          <a:noFill/>
        </p:spPr>
        <p:txBody>
          <a:bodyPr wrap="square">
            <a:spAutoFit/>
          </a:bodyPr>
          <a:lstStyle/>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Lack of trust </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Racism </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Feeling of being underrepresented  </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Lack of communication</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Feeling of not being recognized or heard  </a:t>
            </a:r>
          </a:p>
        </p:txBody>
      </p:sp>
    </p:spTree>
    <p:extLst>
      <p:ext uri="{BB962C8B-B14F-4D97-AF65-F5344CB8AC3E}">
        <p14:creationId xmlns:p14="http://schemas.microsoft.com/office/powerpoint/2010/main" val="46332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Who </a:t>
            </a:r>
            <a:r>
              <a:rPr lang="en-US" i="1" dirty="0"/>
              <a:t>Feels</a:t>
            </a:r>
            <a:r>
              <a:rPr lang="en-US" dirty="0"/>
              <a:t> Underrepresented?</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dirty="0"/>
              <a:t>A Cautionary Tale</a:t>
            </a:r>
          </a:p>
        </p:txBody>
      </p:sp>
    </p:spTree>
    <p:extLst>
      <p:ext uri="{BB962C8B-B14F-4D97-AF65-F5344CB8AC3E}">
        <p14:creationId xmlns:p14="http://schemas.microsoft.com/office/powerpoint/2010/main" val="189297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b="1" dirty="0"/>
              <a:t>Highlights </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p:txBody>
          <a:bodyPr/>
          <a:lstStyle/>
          <a:p>
            <a:r>
              <a:rPr lang="en-US" dirty="0"/>
              <a:t> Justified or not, many Americans feel underrepresented and left behind.</a:t>
            </a:r>
          </a:p>
          <a:p>
            <a:r>
              <a:rPr lang="en-US" dirty="0"/>
              <a:t> Issues extend beyond racial and ethnic identities, and include economic and regional ones.</a:t>
            </a:r>
          </a:p>
          <a:p>
            <a:r>
              <a:rPr lang="en-US" dirty="0"/>
              <a:t>Failure to recognize and act on these concerns pose a danger to efficient government  planning. </a:t>
            </a:r>
          </a:p>
        </p:txBody>
      </p:sp>
    </p:spTree>
    <p:extLst>
      <p:ext uri="{BB962C8B-B14F-4D97-AF65-F5344CB8AC3E}">
        <p14:creationId xmlns:p14="http://schemas.microsoft.com/office/powerpoint/2010/main" val="3165888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D3AECE-FAE7-4B26-A239-F533E3C95EF5}"/>
</file>

<file path=customXml/itemProps2.xml><?xml version="1.0" encoding="utf-8"?>
<ds:datastoreItem xmlns:ds="http://schemas.openxmlformats.org/officeDocument/2006/customXml" ds:itemID="{45BD382E-95DF-4B8C-851A-8C9B99EA0366}"/>
</file>

<file path=customXml/itemProps3.xml><?xml version="1.0" encoding="utf-8"?>
<ds:datastoreItem xmlns:ds="http://schemas.openxmlformats.org/officeDocument/2006/customXml" ds:itemID="{3E4B5A74-1BCB-4DA3-A36E-32D45EA65206}"/>
</file>

<file path=docProps/app.xml><?xml version="1.0" encoding="utf-8"?>
<Properties xmlns="http://schemas.openxmlformats.org/officeDocument/2006/extended-properties" xmlns:vt="http://schemas.openxmlformats.org/officeDocument/2006/docPropsVTypes">
  <TotalTime>1081</TotalTime>
  <Words>1347</Words>
  <Application>Microsoft Office PowerPoint</Application>
  <PresentationFormat>Widescreen</PresentationFormat>
  <Paragraphs>143</Paragraphs>
  <Slides>46</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Aptos</vt:lpstr>
      <vt:lpstr>Arial</vt:lpstr>
      <vt:lpstr>Calibri</vt:lpstr>
      <vt:lpstr>Calibri Light</vt:lpstr>
      <vt:lpstr>Lato</vt:lpstr>
      <vt:lpstr>Lato Black</vt:lpstr>
      <vt:lpstr>Wingdings</vt:lpstr>
      <vt:lpstr>Office Theme</vt:lpstr>
      <vt:lpstr>1_Office Theme</vt:lpstr>
      <vt:lpstr>2_Office Theme</vt:lpstr>
      <vt:lpstr>3_Office Theme</vt:lpstr>
      <vt:lpstr>Building Trust and Social Capital In Marginalized Communities</vt:lpstr>
      <vt:lpstr>Outline </vt:lpstr>
      <vt:lpstr>Introductions </vt:lpstr>
      <vt:lpstr>Why Look at this Issue?</vt:lpstr>
      <vt:lpstr>Definitions </vt:lpstr>
      <vt:lpstr>Question</vt:lpstr>
      <vt:lpstr>What can Lead to Distrust</vt:lpstr>
      <vt:lpstr>Who Feels Underrepresented?</vt:lpstr>
      <vt:lpstr>Highlights </vt:lpstr>
      <vt:lpstr>Sinking Middle Class</vt:lpstr>
      <vt:lpstr>Sinking Middle Class</vt:lpstr>
      <vt:lpstr>As an Administrator with a Plan to Finish,  I Don’t Gain Anything by …</vt:lpstr>
      <vt:lpstr>Owen County, Indiana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Costs of Fixing the Problem </vt:lpstr>
      <vt:lpstr>PowerPoint Presentation</vt:lpstr>
      <vt:lpstr>City of Crookston, MN </vt:lpstr>
      <vt:lpstr>Highlights </vt:lpstr>
      <vt:lpstr>Concerns going into the study   </vt:lpstr>
      <vt:lpstr>Question</vt:lpstr>
      <vt:lpstr>Key’s to (re)building trust – Before you initiate Public Engagement Plan </vt:lpstr>
      <vt:lpstr>Engaging the community</vt:lpstr>
      <vt:lpstr>Steps after the engagement is done </vt:lpstr>
      <vt:lpstr>Highlights and Takeaways </vt:lpstr>
      <vt:lpstr>Resources </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38</cp:revision>
  <dcterms:created xsi:type="dcterms:W3CDTF">2022-10-21T14:04:38Z</dcterms:created>
  <dcterms:modified xsi:type="dcterms:W3CDTF">2025-03-26T19:40:31Z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