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7" r:id="rId2"/>
    <p:sldId id="265" r:id="rId3"/>
    <p:sldId id="278" r:id="rId4"/>
    <p:sldId id="256" r:id="rId5"/>
    <p:sldId id="261" r:id="rId6"/>
    <p:sldId id="260" r:id="rId7"/>
    <p:sldId id="275" r:id="rId8"/>
    <p:sldId id="264" r:id="rId9"/>
    <p:sldId id="263" r:id="rId10"/>
    <p:sldId id="277" r:id="rId11"/>
    <p:sldId id="283" r:id="rId12"/>
    <p:sldId id="266" r:id="rId13"/>
    <p:sldId id="284" r:id="rId14"/>
    <p:sldId id="282" r:id="rId15"/>
    <p:sldId id="279" r:id="rId16"/>
    <p:sldId id="276" r:id="rId17"/>
    <p:sldId id="268" r:id="rId18"/>
    <p:sldId id="281" r:id="rId19"/>
    <p:sldId id="285" r:id="rId20"/>
    <p:sldId id="274"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7D2"/>
    <a:srgbClr val="FFFFFF"/>
    <a:srgbClr val="5639AF"/>
    <a:srgbClr val="FF9933"/>
    <a:srgbClr val="FF6633"/>
    <a:srgbClr val="556633"/>
    <a:srgbClr val="982068"/>
    <a:srgbClr val="642265"/>
    <a:srgbClr val="663399"/>
    <a:srgbClr val="2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DF20A-9BB4-4A6A-BC69-80A8DF4C62C1}" v="224" dt="2025-03-21T17:30:08.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3"/>
    <p:restoredTop sz="89089" autoAdjust="0"/>
  </p:normalViewPr>
  <p:slideViewPr>
    <p:cSldViewPr snapToGrid="0">
      <p:cViewPr varScale="1">
        <p:scale>
          <a:sx n="90" d="100"/>
          <a:sy n="90" d="100"/>
        </p:scale>
        <p:origin x="1566" y="30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659D08-E812-102E-5EB2-B5EC898ECC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6A12ED-C3D6-D4A5-0301-6868083456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B6491C-EB6F-C249-8FA1-AECF54EECB29}" type="datetimeFigureOut">
              <a:t>3/26/2025</a:t>
            </a:fld>
            <a:endParaRPr lang="en-US"/>
          </a:p>
        </p:txBody>
      </p:sp>
      <p:sp>
        <p:nvSpPr>
          <p:cNvPr id="4" name="Footer Placeholder 3">
            <a:extLst>
              <a:ext uri="{FF2B5EF4-FFF2-40B4-BE49-F238E27FC236}">
                <a16:creationId xmlns:a16="http://schemas.microsoft.com/office/drawing/2014/main" id="{02B89403-6E1B-5DFF-0A1A-15AD840B7E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D2401-2B4A-75AD-D2DE-7D57B18CC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21D00F-A447-3041-B3A5-9ED839F4319E}" type="slidenum">
              <a:t>‹#›</a:t>
            </a:fld>
            <a:endParaRPr lang="en-US"/>
          </a:p>
        </p:txBody>
      </p:sp>
    </p:spTree>
    <p:extLst>
      <p:ext uri="{BB962C8B-B14F-4D97-AF65-F5344CB8AC3E}">
        <p14:creationId xmlns:p14="http://schemas.microsoft.com/office/powerpoint/2010/main" val="197745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53BE2-10D4-4EF4-9569-E39913060074}"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31263-CDA5-43FF-A8BF-149184BEB01A}" type="slidenum">
              <a:rPr lang="en-US" smtClean="0"/>
              <a:t>‹#›</a:t>
            </a:fld>
            <a:endParaRPr lang="en-US"/>
          </a:p>
        </p:txBody>
      </p:sp>
    </p:spTree>
    <p:extLst>
      <p:ext uri="{BB962C8B-B14F-4D97-AF65-F5344CB8AC3E}">
        <p14:creationId xmlns:p14="http://schemas.microsoft.com/office/powerpoint/2010/main" val="361142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Opener: Show of hands: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-Whose City has a sustainability or climate action plan?</a:t>
            </a:r>
          </a:p>
          <a:p>
            <a:pPr marL="0" marR="0">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-Raise your right hand if you have a big community-wide carbon neutrality or net zero goal, like being carbon neutral by 2050</a:t>
            </a:r>
          </a:p>
          <a:p>
            <a:pPr marL="0" marR="0">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-Raise your left hand if you have a big clean energy goal for city operations, like 100% Renewable Energy by 2035</a:t>
            </a:r>
          </a:p>
          <a:p>
            <a:pPr marL="0" marR="0">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-Cool! Congratulations on setting big goals. You can put your hands down. Last one – I want to take the temperature in the room and see the confidence you have in meeting those goals. Raise your hand high if you’re very confident, maybe down by your face if you’re feeling progress is being made but could be better, and maybe down here if you’re pretty worried about reaching those goals.</a:t>
            </a:r>
          </a:p>
          <a:p>
            <a:pPr marL="0" marR="0">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-Got it. They’re audacious goals, I get it. Merriam-Webster defines “audacious” as intrepidly daring, and used it in the phrase “an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audacious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mountain climber”. For some cities, the mountain may be Mt. Rainier – daunting, but doable, thanks to an abundance of support and resources. For others, their mountain is Everest. But people do ascend Mount Everest every year, and even those who make it to base camp have hiked for about 6-8 days and accomplished something worthy. I’m hoping to help guide you to resources and strategies to help you make progress on your audacious goals.</a:t>
            </a:r>
          </a:p>
          <a:p>
            <a:endParaRPr lang="en-US" dirty="0"/>
          </a:p>
        </p:txBody>
      </p:sp>
      <p:sp>
        <p:nvSpPr>
          <p:cNvPr id="4" name="Slide Number Placeholder 3"/>
          <p:cNvSpPr>
            <a:spLocks noGrp="1"/>
          </p:cNvSpPr>
          <p:nvPr>
            <p:ph type="sldNum" sz="quarter" idx="5"/>
          </p:nvPr>
        </p:nvSpPr>
        <p:spPr/>
        <p:txBody>
          <a:bodyPr/>
          <a:lstStyle/>
          <a:p>
            <a:fld id="{D3E31263-CDA5-43FF-A8BF-149184BEB01A}" type="slidenum">
              <a:rPr lang="en-US" smtClean="0"/>
              <a:t>2</a:t>
            </a:fld>
            <a:endParaRPr lang="en-US"/>
          </a:p>
        </p:txBody>
      </p:sp>
    </p:spTree>
    <p:extLst>
      <p:ext uri="{BB962C8B-B14F-4D97-AF65-F5344CB8AC3E}">
        <p14:creationId xmlns:p14="http://schemas.microsoft.com/office/powerpoint/2010/main" val="384696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sure whether to include this anywhere? Seems to be one of the only remaining BIL programs still open.</a:t>
            </a:r>
          </a:p>
        </p:txBody>
      </p:sp>
      <p:sp>
        <p:nvSpPr>
          <p:cNvPr id="4" name="Slide Number Placeholder 3"/>
          <p:cNvSpPr>
            <a:spLocks noGrp="1"/>
          </p:cNvSpPr>
          <p:nvPr>
            <p:ph type="sldNum" sz="quarter" idx="5"/>
          </p:nvPr>
        </p:nvSpPr>
        <p:spPr/>
        <p:txBody>
          <a:bodyPr/>
          <a:lstStyle/>
          <a:p>
            <a:fld id="{D3E31263-CDA5-43FF-A8BF-149184BEB01A}" type="slidenum">
              <a:rPr lang="en-US" smtClean="0"/>
              <a:t>20</a:t>
            </a:fld>
            <a:endParaRPr lang="en-US"/>
          </a:p>
        </p:txBody>
      </p:sp>
    </p:spTree>
    <p:extLst>
      <p:ext uri="{BB962C8B-B14F-4D97-AF65-F5344CB8AC3E}">
        <p14:creationId xmlns:p14="http://schemas.microsoft.com/office/powerpoint/2010/main" val="14113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Cincinnati has goals for both city operations and community-wide.</a:t>
            </a:r>
          </a:p>
          <a:p>
            <a:r>
              <a:rPr lang="en-US" dirty="0"/>
              <a:t>Based on our 2022 community carbon emissions estimates, city operations is responsible for only approximately 3% of our total community-wide emissions, but it is important we lead the way on emissions reductions.</a:t>
            </a:r>
          </a:p>
          <a:p>
            <a:r>
              <a:rPr lang="en-US" dirty="0"/>
              <a:t>It also means that we have to work in collaboration with many partners. So those are the first two takeaways: your municipality can lead the way, even if it’s not a huge contributor to your community’s emissions, and that this work takes a coalition of stakeholders to drive </a:t>
            </a:r>
            <a:r>
              <a:rPr lang="en-US"/>
              <a:t>down emissions across all these sectors.</a:t>
            </a:r>
            <a:endParaRPr lang="en-US" dirty="0"/>
          </a:p>
        </p:txBody>
      </p:sp>
      <p:sp>
        <p:nvSpPr>
          <p:cNvPr id="4" name="Slide Number Placeholder 3"/>
          <p:cNvSpPr>
            <a:spLocks noGrp="1"/>
          </p:cNvSpPr>
          <p:nvPr>
            <p:ph type="sldNum" sz="quarter" idx="5"/>
          </p:nvPr>
        </p:nvSpPr>
        <p:spPr/>
        <p:txBody>
          <a:bodyPr/>
          <a:lstStyle/>
          <a:p>
            <a:fld id="{D3E31263-CDA5-43FF-A8BF-149184BEB01A}" type="slidenum">
              <a:rPr lang="en-US" smtClean="0"/>
              <a:t>3</a:t>
            </a:fld>
            <a:endParaRPr lang="en-US"/>
          </a:p>
        </p:txBody>
      </p:sp>
    </p:spTree>
    <p:extLst>
      <p:ext uri="{BB962C8B-B14F-4D97-AF65-F5344CB8AC3E}">
        <p14:creationId xmlns:p14="http://schemas.microsoft.com/office/powerpoint/2010/main" val="354139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Set the Stage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anticipation of this audience, I expected there to be some folks here with clean energy or carbon neutrality goals for city operations and those who are thinking about community-wide clean energy or carbon neutrality goals. This presentation has something for everyone.</a:t>
            </a:r>
          </a:p>
          <a:p>
            <a:pPr marL="342900" marR="0" lvl="0" indent="-342900">
              <a:lnSpc>
                <a:spcPct val="107000"/>
              </a:lnSpc>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said, I’ve divided the presentation into [Funding sources] like tax credits and direct pay and [Strategies] like policies and programs. How to find new funding resources? And how do you meet your goals? Two similar but different lenses</a:t>
            </a:r>
          </a:p>
          <a:p>
            <a:endParaRPr lang="en-US" dirty="0"/>
          </a:p>
        </p:txBody>
      </p:sp>
      <p:sp>
        <p:nvSpPr>
          <p:cNvPr id="4" name="Slide Number Placeholder 3"/>
          <p:cNvSpPr>
            <a:spLocks noGrp="1"/>
          </p:cNvSpPr>
          <p:nvPr>
            <p:ph type="sldNum" sz="quarter" idx="5"/>
          </p:nvPr>
        </p:nvSpPr>
        <p:spPr/>
        <p:txBody>
          <a:bodyPr/>
          <a:lstStyle/>
          <a:p>
            <a:fld id="{D3E31263-CDA5-43FF-A8BF-149184BEB01A}" type="slidenum">
              <a:rPr lang="en-US" smtClean="0"/>
              <a:t>4</a:t>
            </a:fld>
            <a:endParaRPr lang="en-US"/>
          </a:p>
        </p:txBody>
      </p:sp>
    </p:spTree>
    <p:extLst>
      <p:ext uri="{BB962C8B-B14F-4D97-AF65-F5344CB8AC3E}">
        <p14:creationId xmlns:p14="http://schemas.microsoft.com/office/powerpoint/2010/main" val="174518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Federal Incentives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past few years there have been several pathways for federal funding of clean energy and other energy-related projects, policies, and programs: the Inflation Reduction Act (IRA), the Bipartisan Infrastructure Law (BIL, also known as the IIJA Infrastructure Investment and Jobs Act), and congressional earmark spending. This last one is not my area of expertise, but organizations like the Urban Sustainability Directors Network, or USDN, are promoting this as a funding route that is still being prioritized by Congress* (will need to remove if the Gov’t Shutdown passes a year-long continuation bill). Consult with your intergovernmental and policy staff on approaching your Congressional offices.</a:t>
            </a: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BIL was signed into law (11/15/21) 9 months before the IRA (8/16/22), and a lot of that funding has already been disbursed. But there is funding that is currently being held up at the federal level coming from the BIL. Probably most pertinent for this crowd is the Energy Efficiency Conservation Block Grant (EECBG) formula funding that was awarded to state energy offices for distribution among local governments. </a:t>
            </a: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your municipality received an EECBG award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still aspects of the IRA that local governments can take advantage of.</a:t>
            </a:r>
          </a:p>
          <a:p>
            <a:endParaRPr lang="en-US" dirty="0"/>
          </a:p>
        </p:txBody>
      </p:sp>
      <p:sp>
        <p:nvSpPr>
          <p:cNvPr id="4" name="Slide Number Placeholder 3"/>
          <p:cNvSpPr>
            <a:spLocks noGrp="1"/>
          </p:cNvSpPr>
          <p:nvPr>
            <p:ph type="sldNum" sz="quarter" idx="5"/>
          </p:nvPr>
        </p:nvSpPr>
        <p:spPr/>
        <p:txBody>
          <a:bodyPr/>
          <a:lstStyle/>
          <a:p>
            <a:fld id="{D3E31263-CDA5-43FF-A8BF-149184BEB01A}" type="slidenum">
              <a:rPr lang="en-US" smtClean="0"/>
              <a:t>5</a:t>
            </a:fld>
            <a:endParaRPr lang="en-US"/>
          </a:p>
        </p:txBody>
      </p:sp>
    </p:spTree>
    <p:extLst>
      <p:ext uri="{BB962C8B-B14F-4D97-AF65-F5344CB8AC3E}">
        <p14:creationId xmlns:p14="http://schemas.microsoft.com/office/powerpoint/2010/main" val="20378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IRA Programs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IRA consists of tax credits, grant and loan programs that represent a historic investment in energy upgrades to buildings, vehicles, manufacturing, and energy generation sources. There are incentives built in for seemingly everyone, from individuals, to businesses, to tax-exempt organizations – which includes local governments, public institutions like schools and publicly-owned utilities, traditional nonprofits, and houses of worship, contributing to cleaner indoor and ambient air, more comfortable and weatherized homes, more affordable utility bills, and pathways to stable, living wage green jobs.</a:t>
            </a:r>
          </a:p>
          <a:p>
            <a:pPr marL="0" marR="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particularly special part of the IRA was the introduction of the Elective Pay process, which allows tax-exempt entities to claim particular tax credits in the form of a direct payment or refund. Can I see a show of hands, who in the audience is from a municipality that has already taken advantage of Elective Pay? Cool!</a:t>
            </a:r>
          </a:p>
          <a:p>
            <a:endParaRPr lang="en-US" dirty="0"/>
          </a:p>
        </p:txBody>
      </p:sp>
      <p:sp>
        <p:nvSpPr>
          <p:cNvPr id="4" name="Slide Number Placeholder 3"/>
          <p:cNvSpPr>
            <a:spLocks noGrp="1"/>
          </p:cNvSpPr>
          <p:nvPr>
            <p:ph type="sldNum" sz="quarter" idx="5"/>
          </p:nvPr>
        </p:nvSpPr>
        <p:spPr/>
        <p:txBody>
          <a:bodyPr/>
          <a:lstStyle/>
          <a:p>
            <a:fld id="{D3E31263-CDA5-43FF-A8BF-149184BEB01A}" type="slidenum">
              <a:rPr lang="en-US" smtClean="0"/>
              <a:t>6</a:t>
            </a:fld>
            <a:endParaRPr lang="en-US"/>
          </a:p>
        </p:txBody>
      </p:sp>
    </p:spTree>
    <p:extLst>
      <p:ext uri="{BB962C8B-B14F-4D97-AF65-F5344CB8AC3E}">
        <p14:creationId xmlns:p14="http://schemas.microsoft.com/office/powerpoint/2010/main" val="40843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6E12-BD56-8DB4-A2A3-A96683733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47645-8515-F4C5-0443-C5DBF88DD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1414C-BF80-A06E-E243-F25384458953}"/>
              </a:ext>
            </a:extLst>
          </p:cNvPr>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IRA Programs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IRA consists of tax credits, grant and loan programs that represent a historic investment in energy upgrades to buildings, vehicles, manufacturing, and energy generation sources. There are incentives built in for seemingly everyone, from individuals, to businesses, to tax-exempt organizations – which includes local governments, public institutions like schools and publicly-owned utilities, traditional nonprofits, and houses of worship, contributing to cleaner indoor and ambient air, more comfortable and weatherized homes, more affordable utility bills, and pathways to stable, living wage green jobs.</a:t>
            </a:r>
          </a:p>
          <a:p>
            <a:pPr marL="0" marR="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particularly special part of the IRA was the introduction of the Elective Pay process, which allows tax-exempt entities to claim particular tax credits in the form of a direct payment or refund. Can I see a show of hands, who in the audience is from a municipality that has already taken advantage of Elective Pay? Cool!</a:t>
            </a:r>
          </a:p>
          <a:p>
            <a:endParaRPr lang="en-US" dirty="0"/>
          </a:p>
        </p:txBody>
      </p:sp>
      <p:sp>
        <p:nvSpPr>
          <p:cNvPr id="4" name="Slide Number Placeholder 3">
            <a:extLst>
              <a:ext uri="{FF2B5EF4-FFF2-40B4-BE49-F238E27FC236}">
                <a16:creationId xmlns:a16="http://schemas.microsoft.com/office/drawing/2014/main" id="{00FEA0B7-E20A-563D-0F67-B9F6534EA4F8}"/>
              </a:ext>
            </a:extLst>
          </p:cNvPr>
          <p:cNvSpPr>
            <a:spLocks noGrp="1"/>
          </p:cNvSpPr>
          <p:nvPr>
            <p:ph type="sldNum" sz="quarter" idx="5"/>
          </p:nvPr>
        </p:nvSpPr>
        <p:spPr/>
        <p:txBody>
          <a:bodyPr/>
          <a:lstStyle/>
          <a:p>
            <a:fld id="{D3E31263-CDA5-43FF-A8BF-149184BEB01A}" type="slidenum">
              <a:rPr lang="en-US" smtClean="0"/>
              <a:t>7</a:t>
            </a:fld>
            <a:endParaRPr lang="en-US"/>
          </a:p>
        </p:txBody>
      </p:sp>
    </p:spTree>
    <p:extLst>
      <p:ext uri="{BB962C8B-B14F-4D97-AF65-F5344CB8AC3E}">
        <p14:creationId xmlns:p14="http://schemas.microsoft.com/office/powerpoint/2010/main" val="15002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City’s revolving loan fund for facilities</a:t>
            </a:r>
          </a:p>
        </p:txBody>
      </p:sp>
      <p:sp>
        <p:nvSpPr>
          <p:cNvPr id="4" name="Slide Number Placeholder 3"/>
          <p:cNvSpPr>
            <a:spLocks noGrp="1"/>
          </p:cNvSpPr>
          <p:nvPr>
            <p:ph type="sldNum" sz="quarter" idx="5"/>
          </p:nvPr>
        </p:nvSpPr>
        <p:spPr/>
        <p:txBody>
          <a:bodyPr/>
          <a:lstStyle/>
          <a:p>
            <a:fld id="{D3E31263-CDA5-43FF-A8BF-149184BEB01A}" type="slidenum">
              <a:rPr lang="en-US" smtClean="0"/>
              <a:t>10</a:t>
            </a:fld>
            <a:endParaRPr lang="en-US"/>
          </a:p>
        </p:txBody>
      </p:sp>
    </p:spTree>
    <p:extLst>
      <p:ext uri="{BB962C8B-B14F-4D97-AF65-F5344CB8AC3E}">
        <p14:creationId xmlns:p14="http://schemas.microsoft.com/office/powerpoint/2010/main" val="251545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AAD7-6799-2599-87A5-1E2D8AF3F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407BC-0511-3B6D-E3DF-DCE325DA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3D493-3834-DE3A-0151-5B209787196B}"/>
              </a:ext>
            </a:extLst>
          </p:cNvPr>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Federal Incentives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past few years there have been several pathways for federal funding of clean energy and other energy-related projects, policies, and programs: the Inflation Reduction Act (IRA), the Bipartisan Infrastructure Law (BIL, also known as the IIJA Infrastructure Investment and Jobs Act), and congressional earmark spending. This last one is not my area of expertise, but organizations like the Urban Sustainability Directors Network, or USDN, are promoting this as a funding route that is still being prioritized by Congress* (will need to remove if the Gov’t Shutdown passes a year-long continuation bill). Consult with your intergovernmental and policy staff on approaching your Congressional offices.</a:t>
            </a: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BIL was signed into law (11/15/21) 9 months before the IRA (8/16/22), and a lot of that funding has already been disbursed. But there is funding that is currently being held up at the federal level coming from the BIL. Probably most pertinent for this crowd is the Energy Efficiency Conservation Block Grant (EECBG) formula funding that was awarded to state energy offices for distribution among local governments. </a:t>
            </a: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your municipality received an EECBG award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still aspects of the IRA that local governments can take advantage of.</a:t>
            </a:r>
          </a:p>
          <a:p>
            <a:endParaRPr lang="en-US" dirty="0"/>
          </a:p>
        </p:txBody>
      </p:sp>
      <p:sp>
        <p:nvSpPr>
          <p:cNvPr id="4" name="Slide Number Placeholder 3">
            <a:extLst>
              <a:ext uri="{FF2B5EF4-FFF2-40B4-BE49-F238E27FC236}">
                <a16:creationId xmlns:a16="http://schemas.microsoft.com/office/drawing/2014/main" id="{3D4E4EC4-48B3-E52C-21AE-AA654AE7BECC}"/>
              </a:ext>
            </a:extLst>
          </p:cNvPr>
          <p:cNvSpPr>
            <a:spLocks noGrp="1"/>
          </p:cNvSpPr>
          <p:nvPr>
            <p:ph type="sldNum" sz="quarter" idx="5"/>
          </p:nvPr>
        </p:nvSpPr>
        <p:spPr/>
        <p:txBody>
          <a:bodyPr/>
          <a:lstStyle/>
          <a:p>
            <a:fld id="{D3E31263-CDA5-43FF-A8BF-149184BEB01A}" type="slidenum">
              <a:rPr lang="en-US" smtClean="0"/>
              <a:t>15</a:t>
            </a:fld>
            <a:endParaRPr lang="en-US"/>
          </a:p>
        </p:txBody>
      </p:sp>
    </p:spTree>
    <p:extLst>
      <p:ext uri="{BB962C8B-B14F-4D97-AF65-F5344CB8AC3E}">
        <p14:creationId xmlns:p14="http://schemas.microsoft.com/office/powerpoint/2010/main" val="214539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EABB-4085-501D-D1D8-12A71B1D4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32B14-FC35-32BC-6A38-C17F40344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2F36B-DDB0-A8E5-875E-A4848EA365E8}"/>
              </a:ext>
            </a:extLst>
          </p:cNvPr>
          <p:cNvSpPr>
            <a:spLocks noGrp="1"/>
          </p:cNvSpPr>
          <p:nvPr>
            <p:ph type="body" idx="1"/>
          </p:nvPr>
        </p:nvSpPr>
        <p:spPr/>
        <p: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Federal Incentives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past few years there have been several pathways for federal funding of clean energy and other energy-related projects, policies, and programs: the Inflation Reduction Act (IRA), the Bipartisan Infrastructure Law (BIL, also known as the IIJA Infrastructure Investment and Jobs Act), and congressional earmark spending. This last one is not my area of expertise, but organizations like the Urban Sustainability Directors Network, or USDN, are promoting this as a funding route that is still being prioritized by Congress* (will need to remove if the Gov’t Shutdown passes a year-long continuation bill). Consult with your intergovernmental and policy staff on approaching your Congressional offices.</a:t>
            </a:r>
          </a:p>
          <a:p>
            <a:pPr marL="342900" marR="0" lvl="0" indent="-342900">
              <a:lnSpc>
                <a:spcPct val="107000"/>
              </a:lnSpc>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BIL was signed into law (11/15/21) 9 months before the IRA (8/16/22), and a lot of that funding has already been disbursed. But there is funding that is currently being held up at the federal level coming from the BIL. Probably most pertinent for this crowd is the Energy Efficiency Conservation Block Grant (EECBG) formula funding that was awarded to state energy offices for distribution among local governments. </a:t>
            </a: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your municipality received an EECBG award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still aspects of the IRA that local governments can take advantage of.</a:t>
            </a:r>
          </a:p>
          <a:p>
            <a:endParaRPr lang="en-US" dirty="0"/>
          </a:p>
        </p:txBody>
      </p:sp>
      <p:sp>
        <p:nvSpPr>
          <p:cNvPr id="4" name="Slide Number Placeholder 3">
            <a:extLst>
              <a:ext uri="{FF2B5EF4-FFF2-40B4-BE49-F238E27FC236}">
                <a16:creationId xmlns:a16="http://schemas.microsoft.com/office/drawing/2014/main" id="{317E1B50-94FB-F927-45B7-194C74E03F0C}"/>
              </a:ext>
            </a:extLst>
          </p:cNvPr>
          <p:cNvSpPr>
            <a:spLocks noGrp="1"/>
          </p:cNvSpPr>
          <p:nvPr>
            <p:ph type="sldNum" sz="quarter" idx="5"/>
          </p:nvPr>
        </p:nvSpPr>
        <p:spPr/>
        <p:txBody>
          <a:bodyPr/>
          <a:lstStyle/>
          <a:p>
            <a:fld id="{D3E31263-CDA5-43FF-A8BF-149184BEB01A}" type="slidenum">
              <a:rPr lang="en-US" smtClean="0"/>
              <a:t>19</a:t>
            </a:fld>
            <a:endParaRPr lang="en-US"/>
          </a:p>
        </p:txBody>
      </p:sp>
    </p:spTree>
    <p:extLst>
      <p:ext uri="{BB962C8B-B14F-4D97-AF65-F5344CB8AC3E}">
        <p14:creationId xmlns:p14="http://schemas.microsoft.com/office/powerpoint/2010/main" val="2721347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AF47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D23A37-EAF7-893F-7439-7F9F87CF3CC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9342B71-B696-F8B2-7ED7-22148F559BCA}"/>
              </a:ext>
            </a:extLst>
          </p:cNvPr>
          <p:cNvPicPr>
            <a:picLocks noChangeAspect="1"/>
          </p:cNvPicPr>
          <p:nvPr userDrawn="1"/>
        </p:nvPicPr>
        <p:blipFill>
          <a:blip r:embed="rId3"/>
          <a:stretch>
            <a:fillRect/>
          </a:stretch>
        </p:blipFill>
        <p:spPr>
          <a:xfrm>
            <a:off x="914400" y="914200"/>
            <a:ext cx="7179276" cy="1335678"/>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AF47D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EDD8A-59D9-0964-418E-397FAFEC184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F67CCA1-6A3F-EBAB-DD0F-7A02C986B57C}"/>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5639A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A76B0-DC9C-FBB8-A8BC-76BE4CE166E1}"/>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C85FBE17-B2A0-85C0-D74A-26966904EEB2}"/>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5639A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4D651-295B-F8DD-2E5E-7A768A4CB7A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D47C6ECF-2430-53C4-1702-4C3C40F8B15B}"/>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44126D4-7669-B633-EE63-C2EFA5B178B1}"/>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0" name="Picture 9">
            <a:extLst>
              <a:ext uri="{FF2B5EF4-FFF2-40B4-BE49-F238E27FC236}">
                <a16:creationId xmlns:a16="http://schemas.microsoft.com/office/drawing/2014/main" id="{30EA4E81-E36C-EE3C-2BB0-663EA937912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EBA952-CCDB-1E6E-E88D-968826540EDE}"/>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3" name="Picture 12">
            <a:extLst>
              <a:ext uri="{FF2B5EF4-FFF2-40B4-BE49-F238E27FC236}">
                <a16:creationId xmlns:a16="http://schemas.microsoft.com/office/drawing/2014/main" id="{5E304164-518E-5614-4B87-35C3BDB3163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A615D97-F31F-C020-23C1-2C828478B514}"/>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5" name="Picture 4">
            <a:extLst>
              <a:ext uri="{FF2B5EF4-FFF2-40B4-BE49-F238E27FC236}">
                <a16:creationId xmlns:a16="http://schemas.microsoft.com/office/drawing/2014/main" id="{E4B546C7-9579-F7C8-1F5A-2D04D56D52D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5639AF"/>
                </a:solidFill>
              </a:defRPr>
            </a:lvl1pPr>
          </a:lstStyle>
          <a:p>
            <a:r>
              <a:rPr lang="en-US"/>
              <a:t>Click to edit Master title style</a:t>
            </a:r>
          </a:p>
        </p:txBody>
      </p:sp>
      <p:pic>
        <p:nvPicPr>
          <p:cNvPr id="3" name="Picture 2">
            <a:extLst>
              <a:ext uri="{FF2B5EF4-FFF2-40B4-BE49-F238E27FC236}">
                <a16:creationId xmlns:a16="http://schemas.microsoft.com/office/drawing/2014/main" id="{0A8F312C-7E4B-E2BB-5DC6-C346383C0993}"/>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4" name="Picture 3">
            <a:extLst>
              <a:ext uri="{FF2B5EF4-FFF2-40B4-BE49-F238E27FC236}">
                <a16:creationId xmlns:a16="http://schemas.microsoft.com/office/drawing/2014/main" id="{54EF02BD-0187-159A-5083-0339FC9A983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1B99E-7D0C-1E4A-354E-06F7BEE64494}"/>
              </a:ext>
            </a:extLst>
          </p:cNvPr>
          <p:cNvPicPr>
            <a:picLocks noChangeAspect="1"/>
          </p:cNvPicPr>
          <p:nvPr userDrawn="1"/>
        </p:nvPicPr>
        <p:blipFill>
          <a:blip r:embed="rId3"/>
          <a:stretch>
            <a:fillRect/>
          </a:stretch>
        </p:blipFill>
        <p:spPr>
          <a:xfrm>
            <a:off x="9050274" y="5943600"/>
            <a:ext cx="2064258" cy="384048"/>
          </a:xfrm>
          <a:prstGeom prst="rect">
            <a:avLst/>
          </a:prstGeom>
          <a:blipFill>
            <a:blip r:embed="rId2">
              <a:alphaModFix amt="25000"/>
            </a:blip>
            <a:stretch>
              <a:fillRect/>
            </a:stretch>
          </a:blipFill>
        </p:spPr>
      </p:pic>
      <p:pic>
        <p:nvPicPr>
          <p:cNvPr id="5" name="Picture 4">
            <a:extLst>
              <a:ext uri="{FF2B5EF4-FFF2-40B4-BE49-F238E27FC236}">
                <a16:creationId xmlns:a16="http://schemas.microsoft.com/office/drawing/2014/main" id="{2AF6B117-3FEA-EDF1-4335-31D6534502D2}"/>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hyperlink" Target="https://www.irs.gov/credits-deductions/energy-efficient-home-improvement-credit#:~:text=If%20you%20make%20qualified%20energy,previous%20versions%20of%20Form%205695." TargetMode="External"/><Relationship Id="rId13" Type="http://schemas.openxmlformats.org/officeDocument/2006/relationships/hyperlink" Target="https://www.irs.gov/credits-deductions/cost-recovery-for-qualified-clean-energy-facilities-property-and-technology" TargetMode="External"/><Relationship Id="rId18" Type="http://schemas.openxmlformats.org/officeDocument/2006/relationships/image" Target="../media/image25.svg"/><Relationship Id="rId3" Type="http://schemas.openxmlformats.org/officeDocument/2006/relationships/hyperlink" Target="https://www.irs.gov/credits-deductions/alternative-fuel-vehicle-refueling-property-credit" TargetMode="External"/><Relationship Id="rId7" Type="http://schemas.openxmlformats.org/officeDocument/2006/relationships/hyperlink" Target="https://www.bluegreenalliance.org/resources/bluegreen-alliance-domestic-content-user-guide/" TargetMode="External"/><Relationship Id="rId12" Type="http://schemas.openxmlformats.org/officeDocument/2006/relationships/hyperlink" Target="https://www.irs.gov/credits-deductions/energy-efficient-commercial-buildings-deduction" TargetMode="External"/><Relationship Id="rId17" Type="http://schemas.openxmlformats.org/officeDocument/2006/relationships/image" Target="../media/image24.png"/><Relationship Id="rId2" Type="http://schemas.openxmlformats.org/officeDocument/2006/relationships/hyperlink" Target="https://www.irs.gov/credits-deductions/commercial-clean-vehicle-credit" TargetMode="Externa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9.xml"/><Relationship Id="rId6" Type="http://schemas.openxmlformats.org/officeDocument/2006/relationships/hyperlink" Target="https://energycommunities.gov/energy-community-tax-credit-bonus/" TargetMode="External"/><Relationship Id="rId11" Type="http://schemas.openxmlformats.org/officeDocument/2006/relationships/hyperlink" Target="https://www.irs.gov/credits-deductions/credits-for-new-clean-vehicles-purchased-in-2023-or-after" TargetMode="External"/><Relationship Id="rId5" Type="http://schemas.openxmlformats.org/officeDocument/2006/relationships/hyperlink" Target="https://www.energy.gov/justice/low-income-communities-bonus-credit-program" TargetMode="External"/><Relationship Id="rId15" Type="http://schemas.openxmlformats.org/officeDocument/2006/relationships/image" Target="../media/image22.png"/><Relationship Id="rId10" Type="http://schemas.openxmlformats.org/officeDocument/2006/relationships/hyperlink" Target="https://www.irs.gov/credits-deductions/used-clean-vehicle-credit" TargetMode="External"/><Relationship Id="rId19" Type="http://schemas.openxmlformats.org/officeDocument/2006/relationships/image" Target="../media/image26.png"/><Relationship Id="rId4" Type="http://schemas.openxmlformats.org/officeDocument/2006/relationships/hyperlink" Target="https://www.cleanegroup.org/wp-content/uploads/Direct-Pay-Fact-Sheet.pdf" TargetMode="External"/><Relationship Id="rId9" Type="http://schemas.openxmlformats.org/officeDocument/2006/relationships/hyperlink" Target="https://www.irs.gov/credits-deductions/residential-clean-energy-credit" TargetMode="External"/><Relationship Id="rId14" Type="http://schemas.openxmlformats.org/officeDocument/2006/relationships/hyperlink" Target="https://www.irs.gov/credits-deductions/credit-for-builders-of-energy-efficient-hom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eb.archive.org/web/20250122075747/https:/www.energy.gov/scep/home-energy-rebates-progress-tracker" TargetMode="External"/><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hyperlink" Target="https://www.energy.gov/scep/home-energy-rebates-progress-tracker"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ncsolarcen-prod.s3.amazonaws.com/wp-content/uploads/2023/11/DSIRE_3rd-Party-PPA_Nov_2023.pdf" TargetMode="External"/><Relationship Id="rId2" Type="http://schemas.openxmlformats.org/officeDocument/2006/relationships/hyperlink" Target="https://www.cnet.com/home/energy-and-utilities/does-your-state-allow-power-purchase-agreements-find-out-here/" TargetMode="External"/><Relationship Id="rId1" Type="http://schemas.openxmlformats.org/officeDocument/2006/relationships/slideLayout" Target="../slideLayouts/slideLayout4.xml"/><Relationship Id="rId4" Type="http://schemas.openxmlformats.org/officeDocument/2006/relationships/hyperlink" Target="https://www.epa.gov/green-power-markets/community-choice-aggregation#thre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rel.gov/state-local-tribal/community-solar.html" TargetMode="External"/><Relationship Id="rId2" Type="http://schemas.openxmlformats.org/officeDocument/2006/relationships/hyperlink" Target="https://www.cnet.com/home/energy-and-utilities/which-states-have-community-solar-find-out-here/"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flickr.com/photos/fkehren/94020717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epa.gov/inflation-reduction-act/thriving-communities-grantmaking-progra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Clean Energy Funding Strategies to Meet Audacious Goals</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dirty="0"/>
              <a:t>Nikki Vandivort, FUSE Executive Fellow – Clean Energy &amp; Electrification, City of Cincinnati Office of Environment &amp; Sustainability</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4B58D-7F83-5F81-F6A6-4764CFE02D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674AF4-47AC-572D-86AF-71D87CF8CB7E}"/>
              </a:ext>
            </a:extLst>
          </p:cNvPr>
          <p:cNvSpPr txBox="1"/>
          <p:nvPr/>
        </p:nvSpPr>
        <p:spPr>
          <a:xfrm>
            <a:off x="426721" y="4915711"/>
            <a:ext cx="11077303" cy="923330"/>
          </a:xfrm>
          <a:prstGeom prst="rect">
            <a:avLst/>
          </a:prstGeom>
          <a:noFill/>
        </p:spPr>
        <p:txBody>
          <a:bodyPr wrap="square" rtlCol="0">
            <a:spAutoFit/>
          </a:bodyPr>
          <a:lstStyle/>
          <a:p>
            <a:r>
              <a:rPr lang="en-US" dirty="0"/>
              <a:t>The City of Cincinnati is pursuing Investment Tax Credits through Elective Pay for solar installations at 8 city facilities: 5 from FY2024 and 3 from FY2025. Other eligible technology includes ground-source heat pumps, battery backup storage, small wind, and more (but solar is probably most common).   			</a:t>
            </a:r>
            <a:r>
              <a:rPr lang="en-US" sz="1400" dirty="0"/>
              <a:t>Images: McKinstry</a:t>
            </a:r>
            <a:endParaRPr lang="en-US" sz="1600" dirty="0"/>
          </a:p>
        </p:txBody>
      </p:sp>
      <p:pic>
        <p:nvPicPr>
          <p:cNvPr id="5" name="Picture 4" descr="A solar panels on a roof&#10;&#10;AI-generated content may be incorrect.">
            <a:extLst>
              <a:ext uri="{FF2B5EF4-FFF2-40B4-BE49-F238E27FC236}">
                <a16:creationId xmlns:a16="http://schemas.microsoft.com/office/drawing/2014/main" id="{57D0E77B-5740-1246-84BD-CAB5496A753E}"/>
              </a:ext>
            </a:extLst>
          </p:cNvPr>
          <p:cNvPicPr>
            <a:picLocks noChangeAspect="1"/>
          </p:cNvPicPr>
          <p:nvPr/>
        </p:nvPicPr>
        <p:blipFill>
          <a:blip r:embed="rId3"/>
          <a:stretch>
            <a:fillRect/>
          </a:stretch>
        </p:blipFill>
        <p:spPr>
          <a:xfrm>
            <a:off x="200297" y="483324"/>
            <a:ext cx="5765076" cy="4323807"/>
          </a:xfrm>
          <a:prstGeom prst="rect">
            <a:avLst/>
          </a:prstGeom>
        </p:spPr>
      </p:pic>
      <p:pic>
        <p:nvPicPr>
          <p:cNvPr id="8" name="Picture 7" descr="Solar panels on a roof&#10;&#10;AI-generated content may be incorrect.">
            <a:extLst>
              <a:ext uri="{FF2B5EF4-FFF2-40B4-BE49-F238E27FC236}">
                <a16:creationId xmlns:a16="http://schemas.microsoft.com/office/drawing/2014/main" id="{73F4B4AB-1AFE-32D5-35E4-4F58AF6373C5}"/>
              </a:ext>
            </a:extLst>
          </p:cNvPr>
          <p:cNvPicPr>
            <a:picLocks noChangeAspect="1"/>
          </p:cNvPicPr>
          <p:nvPr/>
        </p:nvPicPr>
        <p:blipFill>
          <a:blip r:embed="rId4"/>
          <a:stretch>
            <a:fillRect/>
          </a:stretch>
        </p:blipFill>
        <p:spPr>
          <a:xfrm>
            <a:off x="6226628" y="483324"/>
            <a:ext cx="5765076" cy="4323807"/>
          </a:xfrm>
          <a:prstGeom prst="rect">
            <a:avLst/>
          </a:prstGeom>
        </p:spPr>
      </p:pic>
    </p:spTree>
    <p:extLst>
      <p:ext uri="{BB962C8B-B14F-4D97-AF65-F5344CB8AC3E}">
        <p14:creationId xmlns:p14="http://schemas.microsoft.com/office/powerpoint/2010/main" val="54345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9EBDB1-FEEA-C585-C7CC-43EDC499FE9F}"/>
              </a:ext>
            </a:extLst>
          </p:cNvPr>
          <p:cNvGraphicFramePr>
            <a:graphicFrameLocks noGrp="1"/>
          </p:cNvGraphicFramePr>
          <p:nvPr>
            <p:extLst>
              <p:ext uri="{D42A27DB-BD31-4B8C-83A1-F6EECF244321}">
                <p14:modId xmlns:p14="http://schemas.microsoft.com/office/powerpoint/2010/main" val="2280016356"/>
              </p:ext>
            </p:extLst>
          </p:nvPr>
        </p:nvGraphicFramePr>
        <p:xfrm>
          <a:off x="282606" y="635974"/>
          <a:ext cx="11626788" cy="5283200"/>
        </p:xfrm>
        <a:graphic>
          <a:graphicData uri="http://schemas.openxmlformats.org/drawingml/2006/table">
            <a:tbl>
              <a:tblPr firstRow="1" bandRow="1">
                <a:tableStyleId>{7DF18680-E054-41AD-8BC1-D1AEF772440D}</a:tableStyleId>
              </a:tblPr>
              <a:tblGrid>
                <a:gridCol w="947275">
                  <a:extLst>
                    <a:ext uri="{9D8B030D-6E8A-4147-A177-3AD203B41FA5}">
                      <a16:colId xmlns:a16="http://schemas.microsoft.com/office/drawing/2014/main" val="4007411187"/>
                    </a:ext>
                  </a:extLst>
                </a:gridCol>
                <a:gridCol w="6262333">
                  <a:extLst>
                    <a:ext uri="{9D8B030D-6E8A-4147-A177-3AD203B41FA5}">
                      <a16:colId xmlns:a16="http://schemas.microsoft.com/office/drawing/2014/main" val="1821968677"/>
                    </a:ext>
                  </a:extLst>
                </a:gridCol>
                <a:gridCol w="1034454">
                  <a:extLst>
                    <a:ext uri="{9D8B030D-6E8A-4147-A177-3AD203B41FA5}">
                      <a16:colId xmlns:a16="http://schemas.microsoft.com/office/drawing/2014/main" val="1190718655"/>
                    </a:ext>
                  </a:extLst>
                </a:gridCol>
                <a:gridCol w="1049154">
                  <a:extLst>
                    <a:ext uri="{9D8B030D-6E8A-4147-A177-3AD203B41FA5}">
                      <a16:colId xmlns:a16="http://schemas.microsoft.com/office/drawing/2014/main" val="2498220549"/>
                    </a:ext>
                  </a:extLst>
                </a:gridCol>
                <a:gridCol w="1001027">
                  <a:extLst>
                    <a:ext uri="{9D8B030D-6E8A-4147-A177-3AD203B41FA5}">
                      <a16:colId xmlns:a16="http://schemas.microsoft.com/office/drawing/2014/main" val="1606846557"/>
                    </a:ext>
                  </a:extLst>
                </a:gridCol>
                <a:gridCol w="1332545">
                  <a:extLst>
                    <a:ext uri="{9D8B030D-6E8A-4147-A177-3AD203B41FA5}">
                      <a16:colId xmlns:a16="http://schemas.microsoft.com/office/drawing/2014/main" val="1115429532"/>
                    </a:ext>
                  </a:extLst>
                </a:gridCol>
              </a:tblGrid>
              <a:tr h="440881">
                <a:tc>
                  <a:txBody>
                    <a:bodyPr/>
                    <a:lstStyle/>
                    <a:p>
                      <a:r>
                        <a:rPr lang="en-US" dirty="0"/>
                        <a:t>IRC</a:t>
                      </a:r>
                    </a:p>
                  </a:txBody>
                  <a:tcPr anchor="ctr">
                    <a:lnL w="6350" cap="flat" cmpd="sng" algn="ctr">
                      <a:solidFill>
                        <a:srgbClr val="AF47D2"/>
                      </a:solidFill>
                      <a:prstDash val="solid"/>
                      <a:round/>
                      <a:headEnd type="none" w="med" len="med"/>
                      <a:tailEnd type="none" w="med" len="med"/>
                    </a:lnL>
                    <a:lnR w="1270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tc>
                  <a:txBody>
                    <a:bodyPr/>
                    <a:lstStyle/>
                    <a:p>
                      <a:r>
                        <a:rPr lang="en-US" dirty="0"/>
                        <a:t>Tax Credit/Deduction Name</a:t>
                      </a:r>
                    </a:p>
                  </a:txBody>
                  <a:tcPr anchor="ctr">
                    <a:lnL w="12700" cap="flat" cmpd="sng" algn="ctr">
                      <a:solidFill>
                        <a:srgbClr val="AF47D2"/>
                      </a:solidFill>
                      <a:prstDash val="solid"/>
                      <a:round/>
                      <a:headEnd type="none" w="med" len="med"/>
                      <a:tailEnd type="none" w="med" len="med"/>
                    </a:lnL>
                    <a:lnR w="1270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tc>
                  <a:txBody>
                    <a:bodyPr/>
                    <a:lstStyle/>
                    <a:p>
                      <a:r>
                        <a:rPr lang="en-US" sz="1600" dirty="0"/>
                        <a:t>For Whom</a:t>
                      </a:r>
                    </a:p>
                  </a:txBody>
                  <a:tcPr anchor="ctr">
                    <a:lnL w="12700" cap="flat" cmpd="sng" algn="ctr">
                      <a:solidFill>
                        <a:srgbClr val="AF47D2"/>
                      </a:solidFill>
                      <a:prstDash val="solid"/>
                      <a:round/>
                      <a:headEnd type="none" w="med" len="med"/>
                      <a:tailEnd type="none" w="med" len="med"/>
                    </a:lnL>
                    <a:lnR w="1270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tc>
                  <a:txBody>
                    <a:bodyPr/>
                    <a:lstStyle/>
                    <a:p>
                      <a:r>
                        <a:rPr lang="en-US" sz="1700" dirty="0"/>
                        <a:t>Efficiency</a:t>
                      </a:r>
                    </a:p>
                  </a:txBody>
                  <a:tcPr anchor="ctr">
                    <a:lnL w="12700" cap="flat" cmpd="sng" algn="ctr">
                      <a:solidFill>
                        <a:srgbClr val="AF47D2"/>
                      </a:solidFill>
                      <a:prstDash val="solid"/>
                      <a:round/>
                      <a:headEnd type="none" w="med" len="med"/>
                      <a:tailEnd type="none" w="med" len="med"/>
                    </a:lnL>
                    <a:lnR w="1270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tc>
                  <a:txBody>
                    <a:bodyPr/>
                    <a:lstStyle/>
                    <a:p>
                      <a:r>
                        <a:rPr lang="en-US" sz="1700" dirty="0"/>
                        <a:t>Electrify</a:t>
                      </a:r>
                    </a:p>
                  </a:txBody>
                  <a:tcPr anchor="ctr">
                    <a:lnL w="12700" cap="flat" cmpd="sng" algn="ctr">
                      <a:solidFill>
                        <a:srgbClr val="AF47D2"/>
                      </a:solidFill>
                      <a:prstDash val="solid"/>
                      <a:round/>
                      <a:headEnd type="none" w="med" len="med"/>
                      <a:tailEnd type="none" w="med" len="med"/>
                    </a:lnL>
                    <a:lnR w="1270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tc>
                  <a:txBody>
                    <a:bodyPr/>
                    <a:lstStyle/>
                    <a:p>
                      <a:r>
                        <a:rPr lang="en-US" sz="1600" dirty="0"/>
                        <a:t>Clean Energy &amp; Storage</a:t>
                      </a:r>
                    </a:p>
                  </a:txBody>
                  <a:tcPr anchor="ctr">
                    <a:lnL w="1270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solidFill>
                  </a:tcPr>
                </a:tc>
                <a:extLst>
                  <a:ext uri="{0D108BD9-81ED-4DB2-BD59-A6C34878D82A}">
                    <a16:rowId xmlns:a16="http://schemas.microsoft.com/office/drawing/2014/main" val="3962544541"/>
                  </a:ext>
                </a:extLst>
              </a:tr>
              <a:tr h="370840">
                <a:tc>
                  <a:txBody>
                    <a:bodyPr/>
                    <a:lstStyle/>
                    <a:p>
                      <a:r>
                        <a:rPr lang="en-US" sz="1750" dirty="0">
                          <a:hlinkClick r:id="rId2"/>
                        </a:rPr>
                        <a:t>45W</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Commercial Clean Vehicles</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465712765"/>
                  </a:ext>
                </a:extLst>
              </a:tr>
              <a:tr h="370840">
                <a:tc>
                  <a:txBody>
                    <a:bodyPr/>
                    <a:lstStyle/>
                    <a:p>
                      <a:r>
                        <a:rPr lang="en-US" sz="1750" dirty="0">
                          <a:hlinkClick r:id="rId3"/>
                        </a:rPr>
                        <a:t>30C</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r>
                        <a:rPr lang="en-US" sz="1750" dirty="0"/>
                        <a:t>Alternative Fuel Vehicle Refueling Property Credit</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extLst>
                  <a:ext uri="{0D108BD9-81ED-4DB2-BD59-A6C34878D82A}">
                    <a16:rowId xmlns:a16="http://schemas.microsoft.com/office/drawing/2014/main" val="2057290739"/>
                  </a:ext>
                </a:extLst>
              </a:tr>
              <a:tr h="370840">
                <a:tc>
                  <a:txBody>
                    <a:bodyPr/>
                    <a:lstStyle/>
                    <a:p>
                      <a:r>
                        <a:rPr lang="en-US" sz="1750" dirty="0">
                          <a:hlinkClick r:id="rId4"/>
                        </a:rPr>
                        <a:t>48/48E</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Investment Tax Credit (ITC)</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1693092037"/>
                  </a:ext>
                </a:extLst>
              </a:tr>
              <a:tr h="370840">
                <a:tc>
                  <a:txBody>
                    <a:bodyPr/>
                    <a:lstStyle/>
                    <a:p>
                      <a:r>
                        <a:rPr lang="en-US" sz="1750" dirty="0"/>
                        <a:t>45/45Y</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tc>
                  <a:txBody>
                    <a:bodyPr/>
                    <a:lstStyle/>
                    <a:p>
                      <a:r>
                        <a:rPr lang="en-US" sz="1750" dirty="0"/>
                        <a:t>Production Tax Credit (PTC) – </a:t>
                      </a:r>
                      <a:r>
                        <a:rPr lang="en-US" sz="1750" i="1" dirty="0"/>
                        <a:t>more common for utility-scale</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6769733"/>
                  </a:ext>
                </a:extLst>
              </a:tr>
              <a:tr h="370840">
                <a:tc>
                  <a:txBody>
                    <a:bodyPr/>
                    <a:lstStyle/>
                    <a:p>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ITC/PTC Bonus Credits: 10%-20% </a:t>
                      </a:r>
                      <a:r>
                        <a:rPr lang="en-US" sz="1750" dirty="0">
                          <a:hlinkClick r:id="rId5"/>
                        </a:rPr>
                        <a:t>Low-Income Communities</a:t>
                      </a:r>
                      <a:r>
                        <a:rPr lang="en-US" sz="1750" dirty="0"/>
                        <a:t>, 10% </a:t>
                      </a:r>
                      <a:r>
                        <a:rPr lang="en-US" sz="1750" dirty="0">
                          <a:hlinkClick r:id="rId6"/>
                        </a:rPr>
                        <a:t>Energy Communities</a:t>
                      </a:r>
                      <a:r>
                        <a:rPr lang="en-US" sz="1750" dirty="0"/>
                        <a:t>, and 10% </a:t>
                      </a:r>
                      <a:r>
                        <a:rPr lang="en-US" sz="1750" dirty="0">
                          <a:hlinkClick r:id="rId7"/>
                        </a:rPr>
                        <a:t>Domestic Content</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sz="1750" dirty="0"/>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599385680"/>
                  </a:ext>
                </a:extLst>
              </a:tr>
              <a:tr h="370840">
                <a:tc>
                  <a:txBody>
                    <a:bodyPr/>
                    <a:lstStyle/>
                    <a:p>
                      <a:r>
                        <a:rPr lang="en-US" sz="1750" dirty="0">
                          <a:hlinkClick r:id="rId8"/>
                        </a:rPr>
                        <a:t>25C</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r>
                        <a:rPr lang="en-US" sz="1750" dirty="0"/>
                        <a:t>Energy Efficient Home Improvement</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extLst>
                  <a:ext uri="{0D108BD9-81ED-4DB2-BD59-A6C34878D82A}">
                    <a16:rowId xmlns:a16="http://schemas.microsoft.com/office/drawing/2014/main" val="1484461994"/>
                  </a:ext>
                </a:extLst>
              </a:tr>
              <a:tr h="370840">
                <a:tc>
                  <a:txBody>
                    <a:bodyPr/>
                    <a:lstStyle/>
                    <a:p>
                      <a:r>
                        <a:rPr lang="en-US" sz="1750" dirty="0">
                          <a:hlinkClick r:id="rId9"/>
                        </a:rPr>
                        <a:t>25D</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Residential Clean Energy</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482525648"/>
                  </a:ext>
                </a:extLst>
              </a:tr>
              <a:tr h="370840">
                <a:tc>
                  <a:txBody>
                    <a:bodyPr/>
                    <a:lstStyle/>
                    <a:p>
                      <a:r>
                        <a:rPr lang="en-US" sz="1750" dirty="0">
                          <a:hlinkClick r:id="rId10"/>
                        </a:rPr>
                        <a:t>25E</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r>
                        <a:rPr lang="en-US" sz="1750" dirty="0"/>
                        <a:t>Used Clean Vehicles</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extLst>
                  <a:ext uri="{0D108BD9-81ED-4DB2-BD59-A6C34878D82A}">
                    <a16:rowId xmlns:a16="http://schemas.microsoft.com/office/drawing/2014/main" val="1748166210"/>
                  </a:ext>
                </a:extLst>
              </a:tr>
              <a:tr h="370840">
                <a:tc>
                  <a:txBody>
                    <a:bodyPr/>
                    <a:lstStyle/>
                    <a:p>
                      <a:r>
                        <a:rPr lang="en-US" sz="1750" dirty="0">
                          <a:hlinkClick r:id="rId11"/>
                        </a:rPr>
                        <a:t>30D</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New Clean Vehicles</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2338161219"/>
                  </a:ext>
                </a:extLst>
              </a:tr>
              <a:tr h="370840">
                <a:tc>
                  <a:txBody>
                    <a:bodyPr/>
                    <a:lstStyle/>
                    <a:p>
                      <a:r>
                        <a:rPr lang="en-US" sz="1750" dirty="0">
                          <a:hlinkClick r:id="rId12"/>
                        </a:rPr>
                        <a:t>179D</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r>
                        <a:rPr lang="en-US" sz="1750" dirty="0"/>
                        <a:t>Commercial Buildings Energy-Efficiency Tax Deduction</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extLst>
                  <a:ext uri="{0D108BD9-81ED-4DB2-BD59-A6C34878D82A}">
                    <a16:rowId xmlns:a16="http://schemas.microsoft.com/office/drawing/2014/main" val="3446826516"/>
                  </a:ext>
                </a:extLst>
              </a:tr>
              <a:tr h="370840">
                <a:tc>
                  <a:txBody>
                    <a:bodyPr/>
                    <a:lstStyle/>
                    <a:p>
                      <a:r>
                        <a:rPr lang="en-US" sz="1750" dirty="0">
                          <a:hlinkClick r:id="rId13"/>
                        </a:rPr>
                        <a:t>168e3B</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sz="1750" dirty="0"/>
                        <a:t>Cost Recovery for Energy Property Tax Deduction</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797382635"/>
                  </a:ext>
                </a:extLst>
              </a:tr>
              <a:tr h="370840">
                <a:tc>
                  <a:txBody>
                    <a:bodyPr/>
                    <a:lstStyle/>
                    <a:p>
                      <a:r>
                        <a:rPr lang="en-US" sz="1750" dirty="0">
                          <a:hlinkClick r:id="rId14"/>
                        </a:rPr>
                        <a:t>45L</a:t>
                      </a: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r>
                        <a:rPr lang="en-US" sz="1750" dirty="0"/>
                        <a:t>New Energy Efficient Homes</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50" dirty="0"/>
                        <a:t>X</a:t>
                      </a:r>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algn="ct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750" dirty="0"/>
                    </a:p>
                  </a:txBody>
                  <a:tcP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10000"/>
                      </a:srgbClr>
                    </a:solidFill>
                  </a:tcPr>
                </a:tc>
                <a:extLst>
                  <a:ext uri="{0D108BD9-81ED-4DB2-BD59-A6C34878D82A}">
                    <a16:rowId xmlns:a16="http://schemas.microsoft.com/office/drawing/2014/main" val="2105917920"/>
                  </a:ext>
                </a:extLst>
              </a:tr>
            </a:tbl>
          </a:graphicData>
        </a:graphic>
      </p:graphicFrame>
      <p:grpSp>
        <p:nvGrpSpPr>
          <p:cNvPr id="17" name="Group 16">
            <a:extLst>
              <a:ext uri="{FF2B5EF4-FFF2-40B4-BE49-F238E27FC236}">
                <a16:creationId xmlns:a16="http://schemas.microsoft.com/office/drawing/2014/main" id="{A70E932A-3628-BD07-428E-83552BB0B946}"/>
              </a:ext>
            </a:extLst>
          </p:cNvPr>
          <p:cNvGrpSpPr/>
          <p:nvPr/>
        </p:nvGrpSpPr>
        <p:grpSpPr>
          <a:xfrm>
            <a:off x="419624" y="50676"/>
            <a:ext cx="4525904" cy="567446"/>
            <a:chOff x="371282" y="5323803"/>
            <a:chExt cx="4525904" cy="567446"/>
          </a:xfrm>
        </p:grpSpPr>
        <p:pic>
          <p:nvPicPr>
            <p:cNvPr id="6" name="Graphic 5" descr="Court with solid fill">
              <a:extLst>
                <a:ext uri="{FF2B5EF4-FFF2-40B4-BE49-F238E27FC236}">
                  <a16:creationId xmlns:a16="http://schemas.microsoft.com/office/drawing/2014/main" id="{C20EBD18-AE71-BFFF-351F-E450092736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282" y="5323803"/>
              <a:ext cx="567446" cy="567446"/>
            </a:xfrm>
            <a:prstGeom prst="rect">
              <a:avLst/>
            </a:prstGeom>
          </p:spPr>
        </p:pic>
        <p:sp>
          <p:nvSpPr>
            <p:cNvPr id="11" name="TextBox 10">
              <a:extLst>
                <a:ext uri="{FF2B5EF4-FFF2-40B4-BE49-F238E27FC236}">
                  <a16:creationId xmlns:a16="http://schemas.microsoft.com/office/drawing/2014/main" id="{543EE92B-2B17-5E08-EED7-CA792F97F9AD}"/>
                </a:ext>
              </a:extLst>
            </p:cNvPr>
            <p:cNvSpPr txBox="1"/>
            <p:nvPr/>
          </p:nvSpPr>
          <p:spPr>
            <a:xfrm>
              <a:off x="911660" y="5368029"/>
              <a:ext cx="3985526" cy="523220"/>
            </a:xfrm>
            <a:prstGeom prst="rect">
              <a:avLst/>
            </a:prstGeom>
            <a:noFill/>
          </p:spPr>
          <p:txBody>
            <a:bodyPr wrap="square" rtlCol="0">
              <a:spAutoFit/>
            </a:bodyPr>
            <a:lstStyle/>
            <a:p>
              <a:r>
                <a:rPr lang="en-US" sz="1400" dirty="0"/>
                <a:t>Tax Exempt (local gov’t, nonprofits, public institutions, faith communities)</a:t>
              </a:r>
            </a:p>
          </p:txBody>
        </p:sp>
      </p:grpSp>
      <p:grpSp>
        <p:nvGrpSpPr>
          <p:cNvPr id="15" name="Group 14">
            <a:extLst>
              <a:ext uri="{FF2B5EF4-FFF2-40B4-BE49-F238E27FC236}">
                <a16:creationId xmlns:a16="http://schemas.microsoft.com/office/drawing/2014/main" id="{D4068A55-A6B8-1450-733B-B1EDDE9275F0}"/>
              </a:ext>
            </a:extLst>
          </p:cNvPr>
          <p:cNvGrpSpPr/>
          <p:nvPr/>
        </p:nvGrpSpPr>
        <p:grpSpPr>
          <a:xfrm>
            <a:off x="7116132" y="33981"/>
            <a:ext cx="1584547" cy="609600"/>
            <a:chOff x="8232834" y="5282032"/>
            <a:chExt cx="1584547" cy="609600"/>
          </a:xfrm>
        </p:grpSpPr>
        <p:pic>
          <p:nvPicPr>
            <p:cNvPr id="10" name="Graphic 9" descr="Board Of Directors with solid fill">
              <a:extLst>
                <a:ext uri="{FF2B5EF4-FFF2-40B4-BE49-F238E27FC236}">
                  <a16:creationId xmlns:a16="http://schemas.microsoft.com/office/drawing/2014/main" id="{464D395E-15EB-541B-703A-B1F7768911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32834" y="5282032"/>
              <a:ext cx="609600" cy="609600"/>
            </a:xfrm>
            <a:prstGeom prst="rect">
              <a:avLst/>
            </a:prstGeom>
          </p:spPr>
        </p:pic>
        <p:sp>
          <p:nvSpPr>
            <p:cNvPr id="13" name="TextBox 12">
              <a:extLst>
                <a:ext uri="{FF2B5EF4-FFF2-40B4-BE49-F238E27FC236}">
                  <a16:creationId xmlns:a16="http://schemas.microsoft.com/office/drawing/2014/main" id="{1D3023BC-6262-3248-429D-8A36F69894F6}"/>
                </a:ext>
              </a:extLst>
            </p:cNvPr>
            <p:cNvSpPr txBox="1"/>
            <p:nvPr/>
          </p:nvSpPr>
          <p:spPr>
            <a:xfrm>
              <a:off x="8842434" y="5447809"/>
              <a:ext cx="974947" cy="307777"/>
            </a:xfrm>
            <a:prstGeom prst="rect">
              <a:avLst/>
            </a:prstGeom>
            <a:noFill/>
          </p:spPr>
          <p:txBody>
            <a:bodyPr wrap="none" rtlCol="0">
              <a:spAutoFit/>
            </a:bodyPr>
            <a:lstStyle/>
            <a:p>
              <a:r>
                <a:rPr lang="en-US" sz="1400" dirty="0"/>
                <a:t>Businesses</a:t>
              </a:r>
            </a:p>
          </p:txBody>
        </p:sp>
      </p:grpSp>
      <p:grpSp>
        <p:nvGrpSpPr>
          <p:cNvPr id="16" name="Group 15">
            <a:extLst>
              <a:ext uri="{FF2B5EF4-FFF2-40B4-BE49-F238E27FC236}">
                <a16:creationId xmlns:a16="http://schemas.microsoft.com/office/drawing/2014/main" id="{49957D7F-BD3D-8DA0-772C-51DE41C55EA0}"/>
              </a:ext>
            </a:extLst>
          </p:cNvPr>
          <p:cNvGrpSpPr/>
          <p:nvPr/>
        </p:nvGrpSpPr>
        <p:grpSpPr>
          <a:xfrm>
            <a:off x="4482410" y="3752"/>
            <a:ext cx="3212113" cy="593460"/>
            <a:chOff x="5005348" y="5281734"/>
            <a:chExt cx="3212113" cy="593460"/>
          </a:xfrm>
        </p:grpSpPr>
        <p:pic>
          <p:nvPicPr>
            <p:cNvPr id="8" name="Graphic 7" descr="House with solid fill">
              <a:extLst>
                <a:ext uri="{FF2B5EF4-FFF2-40B4-BE49-F238E27FC236}">
                  <a16:creationId xmlns:a16="http://schemas.microsoft.com/office/drawing/2014/main" id="{B7CEA93D-9A13-C06D-9C36-349FEF4498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05348" y="5281734"/>
              <a:ext cx="593460" cy="593460"/>
            </a:xfrm>
            <a:prstGeom prst="rect">
              <a:avLst/>
            </a:prstGeom>
          </p:spPr>
        </p:pic>
        <p:sp>
          <p:nvSpPr>
            <p:cNvPr id="14" name="TextBox 13">
              <a:extLst>
                <a:ext uri="{FF2B5EF4-FFF2-40B4-BE49-F238E27FC236}">
                  <a16:creationId xmlns:a16="http://schemas.microsoft.com/office/drawing/2014/main" id="{F6821EB7-AC51-D52D-76F1-529E915C2353}"/>
                </a:ext>
              </a:extLst>
            </p:cNvPr>
            <p:cNvSpPr txBox="1"/>
            <p:nvPr/>
          </p:nvSpPr>
          <p:spPr>
            <a:xfrm>
              <a:off x="5536486" y="5481662"/>
              <a:ext cx="2680975" cy="307777"/>
            </a:xfrm>
            <a:prstGeom prst="rect">
              <a:avLst/>
            </a:prstGeom>
            <a:noFill/>
          </p:spPr>
          <p:txBody>
            <a:bodyPr wrap="square" rtlCol="0">
              <a:spAutoFit/>
            </a:bodyPr>
            <a:lstStyle/>
            <a:p>
              <a:r>
                <a:rPr lang="en-US" sz="1400" dirty="0"/>
                <a:t>Homeowners, renters</a:t>
              </a:r>
            </a:p>
          </p:txBody>
        </p:sp>
      </p:grpSp>
      <p:grpSp>
        <p:nvGrpSpPr>
          <p:cNvPr id="45" name="Group 44">
            <a:extLst>
              <a:ext uri="{FF2B5EF4-FFF2-40B4-BE49-F238E27FC236}">
                <a16:creationId xmlns:a16="http://schemas.microsoft.com/office/drawing/2014/main" id="{621F161C-9673-EBDD-C7D2-09432C4862B0}"/>
              </a:ext>
            </a:extLst>
          </p:cNvPr>
          <p:cNvGrpSpPr/>
          <p:nvPr/>
        </p:nvGrpSpPr>
        <p:grpSpPr>
          <a:xfrm>
            <a:off x="7540787" y="1245574"/>
            <a:ext cx="935344" cy="4637313"/>
            <a:chOff x="7540788" y="611988"/>
            <a:chExt cx="935344" cy="4637313"/>
          </a:xfrm>
        </p:grpSpPr>
        <p:grpSp>
          <p:nvGrpSpPr>
            <p:cNvPr id="40" name="Group 39">
              <a:extLst>
                <a:ext uri="{FF2B5EF4-FFF2-40B4-BE49-F238E27FC236}">
                  <a16:creationId xmlns:a16="http://schemas.microsoft.com/office/drawing/2014/main" id="{58591ABD-0A6C-BB7B-2343-640D3241C9F2}"/>
                </a:ext>
              </a:extLst>
            </p:cNvPr>
            <p:cNvGrpSpPr/>
            <p:nvPr/>
          </p:nvGrpSpPr>
          <p:grpSpPr>
            <a:xfrm>
              <a:off x="7540788" y="611988"/>
              <a:ext cx="935344" cy="4284893"/>
              <a:chOff x="7503602" y="680280"/>
              <a:chExt cx="935344" cy="4284893"/>
            </a:xfrm>
          </p:grpSpPr>
          <p:pic>
            <p:nvPicPr>
              <p:cNvPr id="23" name="Graphic 22" descr="Court with solid fill">
                <a:extLst>
                  <a:ext uri="{FF2B5EF4-FFF2-40B4-BE49-F238E27FC236}">
                    <a16:creationId xmlns:a16="http://schemas.microsoft.com/office/drawing/2014/main" id="{EC84AB0F-F74C-8062-B2B3-953E91FDFA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690443"/>
                <a:ext cx="307472" cy="307472"/>
              </a:xfrm>
              <a:prstGeom prst="rect">
                <a:avLst/>
              </a:prstGeom>
            </p:spPr>
          </p:pic>
          <p:pic>
            <p:nvPicPr>
              <p:cNvPr id="24" name="Graphic 23" descr="Court with solid fill">
                <a:extLst>
                  <a:ext uri="{FF2B5EF4-FFF2-40B4-BE49-F238E27FC236}">
                    <a16:creationId xmlns:a16="http://schemas.microsoft.com/office/drawing/2014/main" id="{EFE7DAB1-7B53-7A54-1057-71842A1A19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1078386"/>
                <a:ext cx="307472" cy="307472"/>
              </a:xfrm>
              <a:prstGeom prst="rect">
                <a:avLst/>
              </a:prstGeom>
            </p:spPr>
          </p:pic>
          <p:pic>
            <p:nvPicPr>
              <p:cNvPr id="25" name="Graphic 24" descr="Court with solid fill">
                <a:extLst>
                  <a:ext uri="{FF2B5EF4-FFF2-40B4-BE49-F238E27FC236}">
                    <a16:creationId xmlns:a16="http://schemas.microsoft.com/office/drawing/2014/main" id="{B92DC755-21D0-5CD2-917A-55B14101B7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1466330"/>
                <a:ext cx="307472" cy="307472"/>
              </a:xfrm>
              <a:prstGeom prst="rect">
                <a:avLst/>
              </a:prstGeom>
            </p:spPr>
          </p:pic>
          <p:pic>
            <p:nvPicPr>
              <p:cNvPr id="26" name="Graphic 25" descr="Court with solid fill">
                <a:extLst>
                  <a:ext uri="{FF2B5EF4-FFF2-40B4-BE49-F238E27FC236}">
                    <a16:creationId xmlns:a16="http://schemas.microsoft.com/office/drawing/2014/main" id="{4BE6B4F1-0D4F-35B1-0AA3-48D800EAE7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1807448"/>
                <a:ext cx="307472" cy="307472"/>
              </a:xfrm>
              <a:prstGeom prst="rect">
                <a:avLst/>
              </a:prstGeom>
            </p:spPr>
          </p:pic>
          <p:pic>
            <p:nvPicPr>
              <p:cNvPr id="27" name="Graphic 26" descr="Court with solid fill">
                <a:extLst>
                  <a:ext uri="{FF2B5EF4-FFF2-40B4-BE49-F238E27FC236}">
                    <a16:creationId xmlns:a16="http://schemas.microsoft.com/office/drawing/2014/main" id="{BFD78106-C307-A04B-FEFB-021C49FE92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2309887"/>
                <a:ext cx="307472" cy="307472"/>
              </a:xfrm>
              <a:prstGeom prst="rect">
                <a:avLst/>
              </a:prstGeom>
            </p:spPr>
          </p:pic>
          <p:pic>
            <p:nvPicPr>
              <p:cNvPr id="28" name="Graphic 27" descr="House with solid fill">
                <a:extLst>
                  <a:ext uri="{FF2B5EF4-FFF2-40B4-BE49-F238E27FC236}">
                    <a16:creationId xmlns:a16="http://schemas.microsoft.com/office/drawing/2014/main" id="{A2E80F58-39E1-236A-C810-B5EA6262004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11074" y="2824572"/>
                <a:ext cx="307472" cy="307472"/>
              </a:xfrm>
              <a:prstGeom prst="rect">
                <a:avLst/>
              </a:prstGeom>
            </p:spPr>
          </p:pic>
          <p:pic>
            <p:nvPicPr>
              <p:cNvPr id="29" name="Graphic 28" descr="House with solid fill">
                <a:extLst>
                  <a:ext uri="{FF2B5EF4-FFF2-40B4-BE49-F238E27FC236}">
                    <a16:creationId xmlns:a16="http://schemas.microsoft.com/office/drawing/2014/main" id="{752FCB09-E95A-5B36-C32F-5711A4B8948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11074" y="3212474"/>
                <a:ext cx="307472" cy="307472"/>
              </a:xfrm>
              <a:prstGeom prst="rect">
                <a:avLst/>
              </a:prstGeom>
            </p:spPr>
          </p:pic>
          <p:pic>
            <p:nvPicPr>
              <p:cNvPr id="30" name="Graphic 29" descr="House with solid fill">
                <a:extLst>
                  <a:ext uri="{FF2B5EF4-FFF2-40B4-BE49-F238E27FC236}">
                    <a16:creationId xmlns:a16="http://schemas.microsoft.com/office/drawing/2014/main" id="{7DEF819A-D4B4-0C7F-3110-17A94FB9A5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11074" y="3572221"/>
                <a:ext cx="307472" cy="307472"/>
              </a:xfrm>
              <a:prstGeom prst="rect">
                <a:avLst/>
              </a:prstGeom>
            </p:spPr>
          </p:pic>
          <p:pic>
            <p:nvPicPr>
              <p:cNvPr id="31" name="Graphic 30" descr="House with solid fill">
                <a:extLst>
                  <a:ext uri="{FF2B5EF4-FFF2-40B4-BE49-F238E27FC236}">
                    <a16:creationId xmlns:a16="http://schemas.microsoft.com/office/drawing/2014/main" id="{325707E6-C45D-401E-7A6E-1A1BAED28C9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11074" y="3931968"/>
                <a:ext cx="307472" cy="307472"/>
              </a:xfrm>
              <a:prstGeom prst="rect">
                <a:avLst/>
              </a:prstGeom>
            </p:spPr>
          </p:pic>
          <p:pic>
            <p:nvPicPr>
              <p:cNvPr id="32" name="Graphic 31" descr="Court with solid fill">
                <a:extLst>
                  <a:ext uri="{FF2B5EF4-FFF2-40B4-BE49-F238E27FC236}">
                    <a16:creationId xmlns:a16="http://schemas.microsoft.com/office/drawing/2014/main" id="{80A86702-AE02-E130-AB35-813F1D7A8C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03602" y="4290280"/>
                <a:ext cx="307472" cy="307472"/>
              </a:xfrm>
              <a:prstGeom prst="rect">
                <a:avLst/>
              </a:prstGeom>
            </p:spPr>
          </p:pic>
          <p:pic>
            <p:nvPicPr>
              <p:cNvPr id="33" name="Graphic 32" descr="Board Of Directors with solid fill">
                <a:extLst>
                  <a:ext uri="{FF2B5EF4-FFF2-40B4-BE49-F238E27FC236}">
                    <a16:creationId xmlns:a16="http://schemas.microsoft.com/office/drawing/2014/main" id="{D3942A13-7825-5656-A7AA-96EEE7F3C22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14635" y="680280"/>
                <a:ext cx="307473" cy="307473"/>
              </a:xfrm>
              <a:prstGeom prst="rect">
                <a:avLst/>
              </a:prstGeom>
            </p:spPr>
          </p:pic>
          <p:pic>
            <p:nvPicPr>
              <p:cNvPr id="34" name="Graphic 33" descr="Board Of Directors with solid fill">
                <a:extLst>
                  <a:ext uri="{FF2B5EF4-FFF2-40B4-BE49-F238E27FC236}">
                    <a16:creationId xmlns:a16="http://schemas.microsoft.com/office/drawing/2014/main" id="{529DD9C5-8ECF-DD9D-A5A8-AB696CD0F18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31473" y="1078385"/>
                <a:ext cx="307473" cy="307473"/>
              </a:xfrm>
              <a:prstGeom prst="rect">
                <a:avLst/>
              </a:prstGeom>
            </p:spPr>
          </p:pic>
          <p:pic>
            <p:nvPicPr>
              <p:cNvPr id="35" name="Graphic 34" descr="House with solid fill">
                <a:extLst>
                  <a:ext uri="{FF2B5EF4-FFF2-40B4-BE49-F238E27FC236}">
                    <a16:creationId xmlns:a16="http://schemas.microsoft.com/office/drawing/2014/main" id="{8A6AF02A-4794-1820-35DA-035BBCB9043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11074" y="1070306"/>
                <a:ext cx="307472" cy="307472"/>
              </a:xfrm>
              <a:prstGeom prst="rect">
                <a:avLst/>
              </a:prstGeom>
            </p:spPr>
          </p:pic>
          <p:pic>
            <p:nvPicPr>
              <p:cNvPr id="36" name="Graphic 35" descr="Board Of Directors with solid fill">
                <a:extLst>
                  <a:ext uri="{FF2B5EF4-FFF2-40B4-BE49-F238E27FC236}">
                    <a16:creationId xmlns:a16="http://schemas.microsoft.com/office/drawing/2014/main" id="{E3E312F9-052F-690F-DBA3-00B684F481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31472" y="1458208"/>
                <a:ext cx="307473" cy="307473"/>
              </a:xfrm>
              <a:prstGeom prst="rect">
                <a:avLst/>
              </a:prstGeom>
            </p:spPr>
          </p:pic>
          <p:pic>
            <p:nvPicPr>
              <p:cNvPr id="37" name="Graphic 36" descr="Board Of Directors with solid fill">
                <a:extLst>
                  <a:ext uri="{FF2B5EF4-FFF2-40B4-BE49-F238E27FC236}">
                    <a16:creationId xmlns:a16="http://schemas.microsoft.com/office/drawing/2014/main" id="{430198F8-F92E-FECD-3A09-21DD6BBE77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31472" y="1827313"/>
                <a:ext cx="307473" cy="307473"/>
              </a:xfrm>
              <a:prstGeom prst="rect">
                <a:avLst/>
              </a:prstGeom>
            </p:spPr>
          </p:pic>
          <p:pic>
            <p:nvPicPr>
              <p:cNvPr id="38" name="Graphic 37" descr="Board Of Directors with solid fill">
                <a:extLst>
                  <a:ext uri="{FF2B5EF4-FFF2-40B4-BE49-F238E27FC236}">
                    <a16:creationId xmlns:a16="http://schemas.microsoft.com/office/drawing/2014/main" id="{D0CE2837-0D4A-02D9-BE5D-7100D5BE1CF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21848" y="2325367"/>
                <a:ext cx="307473" cy="307473"/>
              </a:xfrm>
              <a:prstGeom prst="rect">
                <a:avLst/>
              </a:prstGeom>
            </p:spPr>
          </p:pic>
          <p:pic>
            <p:nvPicPr>
              <p:cNvPr id="39" name="Graphic 38" descr="Board Of Directors with solid fill">
                <a:extLst>
                  <a:ext uri="{FF2B5EF4-FFF2-40B4-BE49-F238E27FC236}">
                    <a16:creationId xmlns:a16="http://schemas.microsoft.com/office/drawing/2014/main" id="{DE45E6CB-3455-DA7E-C030-C892D3678F7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14634" y="4657700"/>
                <a:ext cx="307473" cy="307473"/>
              </a:xfrm>
              <a:prstGeom prst="rect">
                <a:avLst/>
              </a:prstGeom>
            </p:spPr>
          </p:pic>
        </p:grpSp>
        <p:pic>
          <p:nvPicPr>
            <p:cNvPr id="41" name="Graphic 40" descr="Board Of Directors with solid fill">
              <a:extLst>
                <a:ext uri="{FF2B5EF4-FFF2-40B4-BE49-F238E27FC236}">
                  <a16:creationId xmlns:a16="http://schemas.microsoft.com/office/drawing/2014/main" id="{19038D63-1514-9DFA-A14D-39E88CC972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51819" y="4941828"/>
              <a:ext cx="307473" cy="307473"/>
            </a:xfrm>
            <a:prstGeom prst="rect">
              <a:avLst/>
            </a:prstGeom>
          </p:spPr>
        </p:pic>
        <p:pic>
          <p:nvPicPr>
            <p:cNvPr id="44" name="Graphic 43" descr="Board Of Directors with solid fill">
              <a:extLst>
                <a:ext uri="{FF2B5EF4-FFF2-40B4-BE49-F238E27FC236}">
                  <a16:creationId xmlns:a16="http://schemas.microsoft.com/office/drawing/2014/main" id="{7018702E-11BC-91E5-56E0-B41AD74F1F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59034" y="4218579"/>
              <a:ext cx="307473" cy="307473"/>
            </a:xfrm>
            <a:prstGeom prst="rect">
              <a:avLst/>
            </a:prstGeom>
          </p:spPr>
        </p:pic>
      </p:grpSp>
    </p:spTree>
    <p:extLst>
      <p:ext uri="{BB962C8B-B14F-4D97-AF65-F5344CB8AC3E}">
        <p14:creationId xmlns:p14="http://schemas.microsoft.com/office/powerpoint/2010/main" val="242157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AFA106-C8A8-8FDD-68DA-B201112C3774}"/>
              </a:ext>
            </a:extLst>
          </p:cNvPr>
          <p:cNvSpPr txBox="1"/>
          <p:nvPr/>
        </p:nvSpPr>
        <p:spPr>
          <a:xfrm>
            <a:off x="2989627" y="5017463"/>
            <a:ext cx="8888568" cy="1169551"/>
          </a:xfrm>
          <a:prstGeom prst="rect">
            <a:avLst/>
          </a:prstGeom>
          <a:noFill/>
        </p:spPr>
        <p:txBody>
          <a:bodyPr wrap="square" rtlCol="0">
            <a:spAutoFit/>
          </a:bodyPr>
          <a:lstStyle/>
          <a:p>
            <a:r>
              <a:rPr lang="en-US" sz="1750" dirty="0"/>
              <a:t>The City-owned Center Hill Landfill is a closed municipal landfill. The City of Cincinnati is considering adding up to 5 megawatts of solar at the landfill with a </a:t>
            </a:r>
            <a:r>
              <a:rPr lang="en-US" sz="1750" b="1" dirty="0"/>
              <a:t>Solar For All </a:t>
            </a:r>
            <a:r>
              <a:rPr lang="en-US" sz="1750" dirty="0"/>
              <a:t>grant and potential ITC tax credits. 					                </a:t>
            </a:r>
            <a:r>
              <a:rPr lang="en-US" sz="1400" dirty="0"/>
              <a:t>Image: Google Earth</a:t>
            </a:r>
          </a:p>
          <a:p>
            <a:endParaRPr lang="en-US" sz="1750" dirty="0"/>
          </a:p>
        </p:txBody>
      </p:sp>
      <p:pic>
        <p:nvPicPr>
          <p:cNvPr id="4" name="Picture 3" descr="A screenshot of a computer&#10;&#10;Description automatically generated">
            <a:extLst>
              <a:ext uri="{FF2B5EF4-FFF2-40B4-BE49-F238E27FC236}">
                <a16:creationId xmlns:a16="http://schemas.microsoft.com/office/drawing/2014/main" id="{D3991ECA-62E3-DBB0-BFC8-4D3EFF9A012E}"/>
              </a:ext>
            </a:extLst>
          </p:cNvPr>
          <p:cNvPicPr>
            <a:picLocks noChangeAspect="1"/>
          </p:cNvPicPr>
          <p:nvPr/>
        </p:nvPicPr>
        <p:blipFill rotWithShape="1">
          <a:blip r:embed="rId2"/>
          <a:srcRect l="9390" t="28611" r="58607" b="10278"/>
          <a:stretch/>
        </p:blipFill>
        <p:spPr>
          <a:xfrm>
            <a:off x="2989627" y="218628"/>
            <a:ext cx="8888568" cy="4798835"/>
          </a:xfrm>
          <a:prstGeom prst="rect">
            <a:avLst/>
          </a:prstGeom>
        </p:spPr>
      </p:pic>
      <p:pic>
        <p:nvPicPr>
          <p:cNvPr id="6" name="Picture 5">
            <a:extLst>
              <a:ext uri="{FF2B5EF4-FFF2-40B4-BE49-F238E27FC236}">
                <a16:creationId xmlns:a16="http://schemas.microsoft.com/office/drawing/2014/main" id="{9231BBDF-AA83-6E63-CA43-B3DF1EE2B4CB}"/>
              </a:ext>
            </a:extLst>
          </p:cNvPr>
          <p:cNvPicPr>
            <a:picLocks noChangeAspect="1"/>
          </p:cNvPicPr>
          <p:nvPr/>
        </p:nvPicPr>
        <p:blipFill>
          <a:blip r:embed="rId3"/>
          <a:srcRect l="66000" t="16806" r="16315" b="3755"/>
          <a:stretch/>
        </p:blipFill>
        <p:spPr>
          <a:xfrm>
            <a:off x="583312" y="802094"/>
            <a:ext cx="3151290" cy="3981318"/>
          </a:xfrm>
          <a:prstGeom prst="rect">
            <a:avLst/>
          </a:prstGeom>
          <a:ln w="12700">
            <a:solidFill>
              <a:schemeClr val="accent1">
                <a:lumMod val="50000"/>
              </a:schemeClr>
            </a:solidFill>
          </a:ln>
        </p:spPr>
      </p:pic>
      <p:sp>
        <p:nvSpPr>
          <p:cNvPr id="7" name="TextBox 6">
            <a:extLst>
              <a:ext uri="{FF2B5EF4-FFF2-40B4-BE49-F238E27FC236}">
                <a16:creationId xmlns:a16="http://schemas.microsoft.com/office/drawing/2014/main" id="{1658BFC0-0CCB-AE17-3E02-8DE2DB56CDED}"/>
              </a:ext>
            </a:extLst>
          </p:cNvPr>
          <p:cNvSpPr txBox="1"/>
          <p:nvPr/>
        </p:nvSpPr>
        <p:spPr>
          <a:xfrm>
            <a:off x="483326" y="4783412"/>
            <a:ext cx="1959832" cy="338554"/>
          </a:xfrm>
          <a:prstGeom prst="rect">
            <a:avLst/>
          </a:prstGeom>
          <a:noFill/>
        </p:spPr>
        <p:txBody>
          <a:bodyPr wrap="none" rtlCol="0">
            <a:spAutoFit/>
          </a:bodyPr>
          <a:lstStyle/>
          <a:p>
            <a:r>
              <a:rPr lang="en-US" sz="1600" dirty="0"/>
              <a:t>Report: January 2024</a:t>
            </a:r>
          </a:p>
        </p:txBody>
      </p:sp>
    </p:spTree>
    <p:extLst>
      <p:ext uri="{BB962C8B-B14F-4D97-AF65-F5344CB8AC3E}">
        <p14:creationId xmlns:p14="http://schemas.microsoft.com/office/powerpoint/2010/main" val="126193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EF51-2A1C-00FB-B42E-34AFFC0686C3}"/>
              </a:ext>
            </a:extLst>
          </p:cNvPr>
          <p:cNvSpPr txBox="1">
            <a:spLocks/>
          </p:cNvSpPr>
          <p:nvPr/>
        </p:nvSpPr>
        <p:spPr>
          <a:xfrm>
            <a:off x="500513" y="1150107"/>
            <a:ext cx="6615953" cy="594360"/>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IRA: Solar For All Awards</a:t>
            </a:r>
          </a:p>
        </p:txBody>
      </p:sp>
      <p:sp>
        <p:nvSpPr>
          <p:cNvPr id="3" name="TextBox 2">
            <a:extLst>
              <a:ext uri="{FF2B5EF4-FFF2-40B4-BE49-F238E27FC236}">
                <a16:creationId xmlns:a16="http://schemas.microsoft.com/office/drawing/2014/main" id="{854B4CFC-A83E-5774-1FB1-0EDBF440EC1D}"/>
              </a:ext>
            </a:extLst>
          </p:cNvPr>
          <p:cNvSpPr txBox="1"/>
          <p:nvPr/>
        </p:nvSpPr>
        <p:spPr>
          <a:xfrm>
            <a:off x="500513" y="2089827"/>
            <a:ext cx="5794695" cy="3539430"/>
          </a:xfrm>
          <a:prstGeom prst="rect">
            <a:avLst/>
          </a:prstGeom>
          <a:noFill/>
        </p:spPr>
        <p:txBody>
          <a:bodyPr wrap="square" rtlCol="0">
            <a:spAutoFit/>
          </a:bodyPr>
          <a:lstStyle/>
          <a:p>
            <a:r>
              <a:rPr lang="en-US" sz="2000" dirty="0"/>
              <a:t>60 awards: 49 states, 6 Tribes/Tribal Coalitions, and 5 multi-state awards</a:t>
            </a:r>
          </a:p>
          <a:p>
            <a:pPr marL="285750" indent="-285750">
              <a:buFont typeface="Arial" panose="020B0604020202020204" pitchFamily="34" charset="0"/>
              <a:buChar char="•"/>
            </a:pPr>
            <a:endParaRPr lang="en-US" b="1" dirty="0"/>
          </a:p>
          <a:p>
            <a:r>
              <a:rPr lang="en-US" b="1" dirty="0">
                <a:solidFill>
                  <a:srgbClr val="00B050"/>
                </a:solidFill>
              </a:rPr>
              <a:t>Funding:</a:t>
            </a:r>
          </a:p>
          <a:p>
            <a:pPr marL="285750" indent="-285750">
              <a:buFont typeface="Arial" panose="020B0604020202020204" pitchFamily="34" charset="0"/>
              <a:buChar char="•"/>
            </a:pPr>
            <a:r>
              <a:rPr lang="en-US" dirty="0"/>
              <a:t>Single-family and Multifamily solar</a:t>
            </a:r>
          </a:p>
          <a:p>
            <a:pPr marL="285750" indent="-285750">
              <a:buFont typeface="Arial" panose="020B0604020202020204" pitchFamily="34" charset="0"/>
              <a:buChar char="•"/>
            </a:pPr>
            <a:r>
              <a:rPr lang="en-US" dirty="0"/>
              <a:t>Community solar</a:t>
            </a:r>
          </a:p>
          <a:p>
            <a:pPr marL="285750" indent="-285750">
              <a:buFont typeface="Arial" panose="020B0604020202020204" pitchFamily="34" charset="0"/>
              <a:buChar char="•"/>
            </a:pPr>
            <a:r>
              <a:rPr lang="en-US" dirty="0"/>
              <a:t>Workforce training</a:t>
            </a:r>
          </a:p>
          <a:p>
            <a:pPr marL="285750" indent="-285750">
              <a:buFont typeface="Arial" panose="020B0604020202020204" pitchFamily="34" charset="0"/>
              <a:buChar char="•"/>
            </a:pPr>
            <a:r>
              <a:rPr lang="en-US" dirty="0"/>
              <a:t>Technical assistance, education, and outreach</a:t>
            </a:r>
          </a:p>
          <a:p>
            <a:pPr marL="285750" indent="-285750">
              <a:buFont typeface="Arial" panose="020B0604020202020204" pitchFamily="34" charset="0"/>
              <a:buChar char="•"/>
            </a:pPr>
            <a:endParaRPr lang="en-US" dirty="0"/>
          </a:p>
          <a:p>
            <a:r>
              <a:rPr lang="en-US" sz="2000" i="1" dirty="0">
                <a:solidFill>
                  <a:srgbClr val="AF47D2"/>
                </a:solidFill>
              </a:rPr>
              <a:t>What can you do to ensure that your city and residents are positioned to draw state award funding?</a:t>
            </a:r>
          </a:p>
          <a:p>
            <a:endParaRPr lang="en-US" b="1" dirty="0"/>
          </a:p>
        </p:txBody>
      </p:sp>
      <p:pic>
        <p:nvPicPr>
          <p:cNvPr id="5" name="Picture 4" descr="A person in an orange shirt and white hard hat working on a solar panel&#10;&#10;AI-generated content may be incorrect.">
            <a:extLst>
              <a:ext uri="{FF2B5EF4-FFF2-40B4-BE49-F238E27FC236}">
                <a16:creationId xmlns:a16="http://schemas.microsoft.com/office/drawing/2014/main" id="{71C80927-B709-20CE-C381-BFDEC3CCDC55}"/>
              </a:ext>
            </a:extLst>
          </p:cNvPr>
          <p:cNvPicPr>
            <a:picLocks noChangeAspect="1"/>
          </p:cNvPicPr>
          <p:nvPr/>
        </p:nvPicPr>
        <p:blipFill>
          <a:blip r:embed="rId2"/>
          <a:srcRect r="17282"/>
          <a:stretch/>
        </p:blipFill>
        <p:spPr>
          <a:xfrm>
            <a:off x="6500951" y="1150107"/>
            <a:ext cx="5344542" cy="4307418"/>
          </a:xfrm>
          <a:prstGeom prst="rect">
            <a:avLst/>
          </a:prstGeom>
        </p:spPr>
      </p:pic>
    </p:spTree>
    <p:extLst>
      <p:ext uri="{BB962C8B-B14F-4D97-AF65-F5344CB8AC3E}">
        <p14:creationId xmlns:p14="http://schemas.microsoft.com/office/powerpoint/2010/main" val="16351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1E9A-612F-30D5-1E37-3A654719A369}"/>
              </a:ext>
            </a:extLst>
          </p:cNvPr>
          <p:cNvSpPr txBox="1">
            <a:spLocks/>
          </p:cNvSpPr>
          <p:nvPr/>
        </p:nvSpPr>
        <p:spPr>
          <a:xfrm>
            <a:off x="510138" y="389711"/>
            <a:ext cx="8663359" cy="594360"/>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IRA: Home Energy Rebate Programs</a:t>
            </a:r>
          </a:p>
        </p:txBody>
      </p:sp>
      <p:sp>
        <p:nvSpPr>
          <p:cNvPr id="7" name="TextBox 6">
            <a:extLst>
              <a:ext uri="{FF2B5EF4-FFF2-40B4-BE49-F238E27FC236}">
                <a16:creationId xmlns:a16="http://schemas.microsoft.com/office/drawing/2014/main" id="{EF981F56-1360-561C-2119-E41989B22CFD}"/>
              </a:ext>
            </a:extLst>
          </p:cNvPr>
          <p:cNvSpPr txBox="1"/>
          <p:nvPr/>
        </p:nvSpPr>
        <p:spPr>
          <a:xfrm>
            <a:off x="404909" y="1366679"/>
            <a:ext cx="5691091" cy="3508653"/>
          </a:xfrm>
          <a:prstGeom prst="rect">
            <a:avLst/>
          </a:prstGeom>
          <a:noFill/>
        </p:spPr>
        <p:txBody>
          <a:bodyPr wrap="square" rtlCol="0">
            <a:spAutoFit/>
          </a:bodyPr>
          <a:lstStyle/>
          <a:p>
            <a:r>
              <a:rPr lang="en-US" sz="2000" dirty="0"/>
              <a:t>55 states and territories awarded</a:t>
            </a:r>
          </a:p>
          <a:p>
            <a:endParaRPr lang="en-US" sz="2000" dirty="0"/>
          </a:p>
          <a:p>
            <a:r>
              <a:rPr lang="en-US" sz="2000" b="1" dirty="0">
                <a:solidFill>
                  <a:srgbClr val="00B050"/>
                </a:solidFill>
              </a:rPr>
              <a:t>Single-Family &amp; Multifamily Households</a:t>
            </a:r>
            <a:endParaRPr lang="en-US" sz="1600" b="1" dirty="0">
              <a:solidFill>
                <a:srgbClr val="00B050"/>
              </a:solidFill>
            </a:endParaRPr>
          </a:p>
          <a:p>
            <a:pPr marL="285750" indent="-285750">
              <a:buFont typeface="Arial" panose="020B0604020202020204" pitchFamily="34" charset="0"/>
              <a:buChar char="•"/>
            </a:pPr>
            <a:r>
              <a:rPr lang="en-US" dirty="0"/>
              <a:t>Energy Audits</a:t>
            </a:r>
          </a:p>
          <a:p>
            <a:pPr marL="285750" indent="-285750">
              <a:buFont typeface="Arial" panose="020B0604020202020204" pitchFamily="34" charset="0"/>
              <a:buChar char="•"/>
            </a:pPr>
            <a:r>
              <a:rPr lang="en-US" dirty="0"/>
              <a:t>Weatherization (e.g. insulation, air sealing, ventilation)</a:t>
            </a:r>
          </a:p>
          <a:p>
            <a:pPr marL="285750" indent="-285750">
              <a:buFont typeface="Arial" panose="020B0604020202020204" pitchFamily="34" charset="0"/>
              <a:buChar char="•"/>
            </a:pPr>
            <a:r>
              <a:rPr lang="en-US" dirty="0"/>
              <a:t>Electrification (e.g. heat pumps for HVAC, water heating, and clothes dryers; electric/induction stoves; electric wiring &amp; panels, etc.)</a:t>
            </a:r>
          </a:p>
          <a:p>
            <a:endParaRPr lang="en-US" dirty="0"/>
          </a:p>
          <a:p>
            <a:r>
              <a:rPr lang="en-US" sz="1800" i="1" dirty="0">
                <a:solidFill>
                  <a:srgbClr val="AF47D2"/>
                </a:solidFill>
              </a:rPr>
              <a:t>Again: What can you do to ensure that your city and residents are positioned to draw state award funding?</a:t>
            </a:r>
            <a:endParaRPr lang="en-US" dirty="0">
              <a:solidFill>
                <a:srgbClr val="AF47D2"/>
              </a:solidFill>
            </a:endParaRPr>
          </a:p>
          <a:p>
            <a:endParaRPr lang="en-US" b="1" dirty="0"/>
          </a:p>
        </p:txBody>
      </p:sp>
      <p:pic>
        <p:nvPicPr>
          <p:cNvPr id="8" name="Picture 7">
            <a:extLst>
              <a:ext uri="{FF2B5EF4-FFF2-40B4-BE49-F238E27FC236}">
                <a16:creationId xmlns:a16="http://schemas.microsoft.com/office/drawing/2014/main" id="{E513B055-D1B3-ABC4-8004-24FCE4040B65}"/>
              </a:ext>
            </a:extLst>
          </p:cNvPr>
          <p:cNvPicPr>
            <a:picLocks noChangeAspect="1"/>
          </p:cNvPicPr>
          <p:nvPr/>
        </p:nvPicPr>
        <p:blipFill>
          <a:blip r:embed="rId2"/>
          <a:srcRect l="9474" t="21017" r="59579" b="6280"/>
          <a:stretch/>
        </p:blipFill>
        <p:spPr>
          <a:xfrm>
            <a:off x="6201229" y="1134034"/>
            <a:ext cx="5990771" cy="3958188"/>
          </a:xfrm>
          <a:prstGeom prst="rect">
            <a:avLst/>
          </a:prstGeom>
        </p:spPr>
      </p:pic>
      <p:sp>
        <p:nvSpPr>
          <p:cNvPr id="9" name="TextBox 8">
            <a:extLst>
              <a:ext uri="{FF2B5EF4-FFF2-40B4-BE49-F238E27FC236}">
                <a16:creationId xmlns:a16="http://schemas.microsoft.com/office/drawing/2014/main" id="{40BBEC20-D4AF-F535-584C-5234A1EB96D4}"/>
              </a:ext>
            </a:extLst>
          </p:cNvPr>
          <p:cNvSpPr txBox="1"/>
          <p:nvPr/>
        </p:nvSpPr>
        <p:spPr>
          <a:xfrm>
            <a:off x="2497394" y="5257941"/>
            <a:ext cx="9694606" cy="553998"/>
          </a:xfrm>
          <a:prstGeom prst="rect">
            <a:avLst/>
          </a:prstGeom>
          <a:noFill/>
        </p:spPr>
        <p:txBody>
          <a:bodyPr wrap="square" rtlCol="0">
            <a:spAutoFit/>
          </a:bodyPr>
          <a:lstStyle/>
          <a:p>
            <a:pPr algn="r"/>
            <a:r>
              <a:rPr lang="en-US" sz="1200" dirty="0"/>
              <a:t>Current Source: Internet Archive, </a:t>
            </a:r>
            <a:r>
              <a:rPr lang="en-US" sz="1200" dirty="0">
                <a:hlinkClick r:id="rId3"/>
              </a:rPr>
              <a:t>https://web.archive.org/web/20250122075747/https:/www.energy.gov/scep/home-energy-rebates-progress-tracker</a:t>
            </a:r>
            <a:r>
              <a:rPr lang="en-US" sz="1200" dirty="0"/>
              <a:t> </a:t>
            </a:r>
          </a:p>
          <a:p>
            <a:pPr algn="r"/>
            <a:r>
              <a:rPr lang="en-US" sz="1200" dirty="0"/>
              <a:t>Original Source: January 17, 2025, </a:t>
            </a:r>
            <a:r>
              <a:rPr lang="en-US" sz="1200" dirty="0">
                <a:hlinkClick r:id="rId4"/>
              </a:rPr>
              <a:t>https://www.energy.gov/scep/home-energy-rebates-progress-tracker</a:t>
            </a:r>
            <a:r>
              <a:rPr lang="en-US" dirty="0"/>
              <a:t> </a:t>
            </a:r>
          </a:p>
        </p:txBody>
      </p:sp>
    </p:spTree>
    <p:extLst>
      <p:ext uri="{BB962C8B-B14F-4D97-AF65-F5344CB8AC3E}">
        <p14:creationId xmlns:p14="http://schemas.microsoft.com/office/powerpoint/2010/main" val="49968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99CA3-318A-BD6C-6419-EFBE79718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F1B67-729F-DD05-5C32-5FEAC6BFC58E}"/>
              </a:ext>
            </a:extLst>
          </p:cNvPr>
          <p:cNvSpPr>
            <a:spLocks noGrp="1"/>
          </p:cNvSpPr>
          <p:nvPr>
            <p:ph type="title"/>
          </p:nvPr>
        </p:nvSpPr>
        <p:spPr>
          <a:xfrm>
            <a:off x="909828" y="0"/>
            <a:ext cx="10200132" cy="1188720"/>
          </a:xfrm>
        </p:spPr>
        <p:txBody>
          <a:bodyPr/>
          <a:lstStyle/>
          <a:p>
            <a:r>
              <a:rPr lang="en-US" b="1" dirty="0"/>
              <a:t>Large Scale Clean Energy Strategies</a:t>
            </a:r>
            <a:endParaRPr lang="en-US" dirty="0"/>
          </a:p>
        </p:txBody>
      </p:sp>
      <p:sp>
        <p:nvSpPr>
          <p:cNvPr id="3" name="Content Placeholder 2">
            <a:extLst>
              <a:ext uri="{FF2B5EF4-FFF2-40B4-BE49-F238E27FC236}">
                <a16:creationId xmlns:a16="http://schemas.microsoft.com/office/drawing/2014/main" id="{3E097F52-3317-2600-366D-41B8E64477E7}"/>
              </a:ext>
            </a:extLst>
          </p:cNvPr>
          <p:cNvSpPr>
            <a:spLocks noGrp="1"/>
          </p:cNvSpPr>
          <p:nvPr>
            <p:ph idx="1"/>
          </p:nvPr>
        </p:nvSpPr>
        <p:spPr>
          <a:xfrm>
            <a:off x="909828" y="1472666"/>
            <a:ext cx="10204704" cy="4139898"/>
          </a:xfrm>
        </p:spPr>
        <p:txBody>
          <a:bodyPr/>
          <a:lstStyle/>
          <a:p>
            <a:pPr>
              <a:spcBef>
                <a:spcPts val="0"/>
              </a:spcBef>
              <a:spcAft>
                <a:spcPts val="800"/>
              </a:spcAft>
            </a:pPr>
            <a:r>
              <a:rPr lang="en-US" dirty="0"/>
              <a:t>Power Purchase Agreements</a:t>
            </a:r>
          </a:p>
          <a:p>
            <a:pPr lvl="1">
              <a:spcBef>
                <a:spcPts val="0"/>
              </a:spcBef>
              <a:spcAft>
                <a:spcPts val="800"/>
              </a:spcAft>
            </a:pPr>
            <a:r>
              <a:rPr lang="en-US" sz="1600" dirty="0"/>
              <a:t>Cincinnati, OH | Washington D.C. | Pendleton, OR | Fremont, NE</a:t>
            </a:r>
          </a:p>
          <a:p>
            <a:pPr>
              <a:spcBef>
                <a:spcPts val="0"/>
              </a:spcBef>
              <a:spcAft>
                <a:spcPts val="800"/>
              </a:spcAft>
            </a:pPr>
            <a:r>
              <a:rPr lang="en-US" dirty="0"/>
              <a:t>Community Solar</a:t>
            </a:r>
          </a:p>
          <a:p>
            <a:pPr>
              <a:spcBef>
                <a:spcPts val="0"/>
              </a:spcBef>
              <a:spcAft>
                <a:spcPts val="800"/>
              </a:spcAft>
            </a:pPr>
            <a:r>
              <a:rPr lang="en-US" dirty="0"/>
              <a:t>Community Choice Aggregation</a:t>
            </a:r>
          </a:p>
          <a:p>
            <a:pPr>
              <a:spcBef>
                <a:spcPts val="0"/>
              </a:spcBef>
              <a:spcAft>
                <a:spcPts val="800"/>
              </a:spcAft>
            </a:pPr>
            <a:r>
              <a:rPr lang="en-US" dirty="0"/>
              <a:t>Benchmarking &amp; Building Performance Standards</a:t>
            </a:r>
          </a:p>
          <a:p>
            <a:pPr lvl="1">
              <a:spcBef>
                <a:spcPts val="0"/>
              </a:spcBef>
              <a:spcAft>
                <a:spcPts val="800"/>
              </a:spcAft>
            </a:pPr>
            <a:r>
              <a:rPr lang="en-US" sz="1600" dirty="0"/>
              <a:t>St. Louis, MO| Reno, NV | New York City, NY | Vancouver, BC | 2030 Districts</a:t>
            </a:r>
          </a:p>
          <a:p>
            <a:pPr>
              <a:spcBef>
                <a:spcPts val="0"/>
              </a:spcBef>
              <a:spcAft>
                <a:spcPts val="800"/>
              </a:spcAft>
            </a:pPr>
            <a:r>
              <a:rPr lang="en-US" dirty="0"/>
              <a:t>Green Tariffs</a:t>
            </a:r>
          </a:p>
          <a:p>
            <a:pPr lvl="1">
              <a:spcBef>
                <a:spcPts val="0"/>
              </a:spcBef>
              <a:spcAft>
                <a:spcPts val="800"/>
              </a:spcAft>
            </a:pPr>
            <a:r>
              <a:rPr lang="en-US" sz="1600" dirty="0"/>
              <a:t>Bozeman &amp; Missoula, MT | Charlotte, NC</a:t>
            </a:r>
          </a:p>
          <a:p>
            <a:pPr>
              <a:spcBef>
                <a:spcPts val="0"/>
              </a:spcBef>
              <a:spcAft>
                <a:spcPts val="800"/>
              </a:spcAft>
            </a:pPr>
            <a:r>
              <a:rPr lang="en-US" dirty="0"/>
              <a:t>Climate Millage, Carbon Tax, Carbon Fee</a:t>
            </a:r>
          </a:p>
          <a:p>
            <a:pPr lvl="1">
              <a:spcBef>
                <a:spcPts val="0"/>
              </a:spcBef>
              <a:spcAft>
                <a:spcPts val="800"/>
              </a:spcAft>
            </a:pPr>
            <a:r>
              <a:rPr lang="en-US" sz="1600" dirty="0"/>
              <a:t>Ann Arbor, MI | Denver &amp; Boulder, CO | Athens, OH</a:t>
            </a:r>
          </a:p>
        </p:txBody>
      </p:sp>
    </p:spTree>
    <p:extLst>
      <p:ext uri="{BB962C8B-B14F-4D97-AF65-F5344CB8AC3E}">
        <p14:creationId xmlns:p14="http://schemas.microsoft.com/office/powerpoint/2010/main" val="451230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9616-B591-5640-F500-2A16BFB25E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3E1AEEA-5FD3-42DC-A0A3-70C19F96F538}"/>
              </a:ext>
            </a:extLst>
          </p:cNvPr>
          <p:cNvPicPr>
            <a:picLocks noChangeAspect="1"/>
          </p:cNvPicPr>
          <p:nvPr/>
        </p:nvPicPr>
        <p:blipFill>
          <a:blip r:embed="rId2"/>
          <a:stretch>
            <a:fillRect/>
          </a:stretch>
        </p:blipFill>
        <p:spPr>
          <a:xfrm>
            <a:off x="667352" y="385011"/>
            <a:ext cx="7620000" cy="5076825"/>
          </a:xfrm>
          <a:prstGeom prst="rect">
            <a:avLst/>
          </a:prstGeom>
        </p:spPr>
      </p:pic>
      <p:sp>
        <p:nvSpPr>
          <p:cNvPr id="3" name="TextBox 2">
            <a:extLst>
              <a:ext uri="{FF2B5EF4-FFF2-40B4-BE49-F238E27FC236}">
                <a16:creationId xmlns:a16="http://schemas.microsoft.com/office/drawing/2014/main" id="{CD9EA2B4-B5EE-1A58-7055-9E966BEA307F}"/>
              </a:ext>
            </a:extLst>
          </p:cNvPr>
          <p:cNvSpPr txBox="1"/>
          <p:nvPr/>
        </p:nvSpPr>
        <p:spPr>
          <a:xfrm>
            <a:off x="956110" y="5461836"/>
            <a:ext cx="7331242" cy="338554"/>
          </a:xfrm>
          <a:prstGeom prst="rect">
            <a:avLst/>
          </a:prstGeom>
          <a:noFill/>
        </p:spPr>
        <p:txBody>
          <a:bodyPr wrap="square" rtlCol="0">
            <a:spAutoFit/>
          </a:bodyPr>
          <a:lstStyle/>
          <a:p>
            <a:pPr algn="r"/>
            <a:r>
              <a:rPr lang="en-US" sz="1600" dirty="0"/>
              <a:t>Image: Algonquin Power &amp; Utilities Corp.</a:t>
            </a:r>
          </a:p>
        </p:txBody>
      </p:sp>
      <p:sp>
        <p:nvSpPr>
          <p:cNvPr id="4" name="TextBox 3">
            <a:extLst>
              <a:ext uri="{FF2B5EF4-FFF2-40B4-BE49-F238E27FC236}">
                <a16:creationId xmlns:a16="http://schemas.microsoft.com/office/drawing/2014/main" id="{D37E67FD-878A-1AB4-D0B3-47BDE4DEEA2F}"/>
              </a:ext>
            </a:extLst>
          </p:cNvPr>
          <p:cNvSpPr txBox="1"/>
          <p:nvPr/>
        </p:nvSpPr>
        <p:spPr>
          <a:xfrm>
            <a:off x="8434048" y="1270535"/>
            <a:ext cx="3578280" cy="4078039"/>
          </a:xfrm>
          <a:prstGeom prst="rect">
            <a:avLst/>
          </a:prstGeom>
          <a:noFill/>
        </p:spPr>
        <p:txBody>
          <a:bodyPr wrap="square" rtlCol="0">
            <a:spAutoFit/>
          </a:bodyPr>
          <a:lstStyle/>
          <a:p>
            <a:r>
              <a:rPr lang="en-US" sz="2000" b="1" dirty="0"/>
              <a:t>New Market Solar Project</a:t>
            </a:r>
          </a:p>
          <a:p>
            <a:r>
              <a:rPr lang="en-US" dirty="0"/>
              <a:t>900 Acres, Highland County, OH</a:t>
            </a:r>
          </a:p>
          <a:p>
            <a:r>
              <a:rPr lang="en-US" dirty="0"/>
              <a:t>Power Purchase Agreement (PPA)</a:t>
            </a:r>
          </a:p>
          <a:p>
            <a:endParaRPr lang="en-US" dirty="0"/>
          </a:p>
          <a:p>
            <a:pPr marL="285750" indent="-285750">
              <a:spcAft>
                <a:spcPts val="600"/>
              </a:spcAft>
              <a:buFont typeface="Arial" panose="020B0604020202020204" pitchFamily="34" charset="0"/>
              <a:buChar char="•"/>
            </a:pPr>
            <a:r>
              <a:rPr lang="en-US" dirty="0"/>
              <a:t>35 MW cover ~25% of the City’s annual operations (completed early 2022)</a:t>
            </a:r>
          </a:p>
          <a:p>
            <a:pPr marL="285750" indent="-285750">
              <a:buFont typeface="Arial" panose="020B0604020202020204" pitchFamily="34" charset="0"/>
              <a:buChar char="•"/>
            </a:pPr>
            <a:r>
              <a:rPr lang="en-US" dirty="0"/>
              <a:t>65 MW cover ~8% of total residential electricity usage (completed Spring 2024)</a:t>
            </a:r>
          </a:p>
          <a:p>
            <a:pPr marL="285750" indent="-285750">
              <a:buFont typeface="Arial" panose="020B0604020202020204" pitchFamily="34" charset="0"/>
              <a:buChar char="•"/>
            </a:pPr>
            <a:endParaRPr lang="en-US" dirty="0"/>
          </a:p>
          <a:p>
            <a:r>
              <a:rPr lang="en-US" dirty="0"/>
              <a:t>Estimated $1.8 million savings over 20 years</a:t>
            </a:r>
          </a:p>
          <a:p>
            <a:endParaRPr lang="en-US" dirty="0"/>
          </a:p>
        </p:txBody>
      </p:sp>
      <p:sp>
        <p:nvSpPr>
          <p:cNvPr id="5" name="TextBox 4">
            <a:extLst>
              <a:ext uri="{FF2B5EF4-FFF2-40B4-BE49-F238E27FC236}">
                <a16:creationId xmlns:a16="http://schemas.microsoft.com/office/drawing/2014/main" id="{5DD78A15-1F6D-9573-94AD-042CCACD4E8F}"/>
              </a:ext>
            </a:extLst>
          </p:cNvPr>
          <p:cNvSpPr txBox="1"/>
          <p:nvPr/>
        </p:nvSpPr>
        <p:spPr>
          <a:xfrm>
            <a:off x="8567912" y="385011"/>
            <a:ext cx="2872838" cy="646331"/>
          </a:xfrm>
          <a:prstGeom prst="rect">
            <a:avLst/>
          </a:prstGeom>
          <a:noFill/>
        </p:spPr>
        <p:txBody>
          <a:bodyPr wrap="none" rtlCol="0">
            <a:spAutoFit/>
          </a:bodyPr>
          <a:lstStyle/>
          <a:p>
            <a:r>
              <a:rPr lang="en-US" i="1" dirty="0"/>
              <a:t>Strategy:</a:t>
            </a:r>
          </a:p>
          <a:p>
            <a:r>
              <a:rPr lang="en-US" dirty="0"/>
              <a:t>Power Purchase Agreements</a:t>
            </a:r>
          </a:p>
        </p:txBody>
      </p:sp>
    </p:spTree>
    <p:extLst>
      <p:ext uri="{BB962C8B-B14F-4D97-AF65-F5344CB8AC3E}">
        <p14:creationId xmlns:p14="http://schemas.microsoft.com/office/powerpoint/2010/main" val="3917390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403-A0C9-8DFB-1D5C-019AE7883A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3E5365-CEC9-044B-FD89-28529BDACCF5}"/>
              </a:ext>
            </a:extLst>
          </p:cNvPr>
          <p:cNvSpPr>
            <a:spLocks noGrp="1"/>
          </p:cNvSpPr>
          <p:nvPr>
            <p:ph type="title"/>
          </p:nvPr>
        </p:nvSpPr>
        <p:spPr>
          <a:xfrm>
            <a:off x="385011" y="842142"/>
            <a:ext cx="11097928" cy="594360"/>
          </a:xfrm>
        </p:spPr>
        <p:txBody>
          <a:bodyPr/>
          <a:lstStyle/>
          <a:p>
            <a:r>
              <a:rPr lang="en-US" b="1" dirty="0"/>
              <a:t>States where PPAs</a:t>
            </a:r>
            <a:r>
              <a:rPr lang="en-US" b="1" dirty="0">
                <a:solidFill>
                  <a:srgbClr val="FFFF00"/>
                </a:solidFill>
              </a:rPr>
              <a:t> </a:t>
            </a:r>
            <a:r>
              <a:rPr lang="en-US" b="1" dirty="0"/>
              <a:t>and </a:t>
            </a:r>
            <a:r>
              <a:rPr lang="en-US" b="1" u="sng" dirty="0"/>
              <a:t>Community Choice Aggregation </a:t>
            </a:r>
            <a:r>
              <a:rPr lang="en-US" b="1" dirty="0"/>
              <a:t>(CCA a.k.a. CCE) are allowed</a:t>
            </a:r>
          </a:p>
        </p:txBody>
      </p:sp>
      <p:sp>
        <p:nvSpPr>
          <p:cNvPr id="3" name="TextBox 2">
            <a:extLst>
              <a:ext uri="{FF2B5EF4-FFF2-40B4-BE49-F238E27FC236}">
                <a16:creationId xmlns:a16="http://schemas.microsoft.com/office/drawing/2014/main" id="{A8B766DD-8AA0-8065-913E-8761B76EFA92}"/>
              </a:ext>
            </a:extLst>
          </p:cNvPr>
          <p:cNvSpPr txBox="1"/>
          <p:nvPr/>
        </p:nvSpPr>
        <p:spPr>
          <a:xfrm>
            <a:off x="1107932" y="1657322"/>
            <a:ext cx="1943276" cy="3785652"/>
          </a:xfrm>
          <a:prstGeom prst="rect">
            <a:avLst/>
          </a:prstGeom>
          <a:noFill/>
        </p:spPr>
        <p:txBody>
          <a:bodyPr wrap="square" rtlCol="0">
            <a:spAutoFit/>
          </a:bodyPr>
          <a:lstStyle/>
          <a:p>
            <a:r>
              <a:rPr lang="en-US" sz="2400" dirty="0">
                <a:solidFill>
                  <a:schemeClr val="bg1"/>
                </a:solidFill>
              </a:rPr>
              <a:t>Arizona</a:t>
            </a:r>
            <a:endParaRPr lang="en-US" sz="2400" dirty="0">
              <a:solidFill>
                <a:srgbClr val="FFFF00"/>
              </a:solidFill>
            </a:endParaRPr>
          </a:p>
          <a:p>
            <a:r>
              <a:rPr lang="en-US" sz="2400" dirty="0">
                <a:solidFill>
                  <a:schemeClr val="bg1"/>
                </a:solidFill>
              </a:rPr>
              <a:t>Arkansas</a:t>
            </a:r>
          </a:p>
          <a:p>
            <a:r>
              <a:rPr lang="en-US" sz="2400" u="sng" dirty="0">
                <a:solidFill>
                  <a:schemeClr val="bg1"/>
                </a:solidFill>
              </a:rPr>
              <a:t>California</a:t>
            </a:r>
            <a:endParaRPr lang="en-US" sz="2400" dirty="0">
              <a:solidFill>
                <a:schemeClr val="bg1"/>
              </a:solidFill>
            </a:endParaRPr>
          </a:p>
          <a:p>
            <a:r>
              <a:rPr lang="en-US" sz="2400" dirty="0">
                <a:solidFill>
                  <a:schemeClr val="bg1"/>
                </a:solidFill>
              </a:rPr>
              <a:t>Colorado</a:t>
            </a:r>
          </a:p>
          <a:p>
            <a:r>
              <a:rPr lang="en-US" sz="2400" dirty="0">
                <a:solidFill>
                  <a:schemeClr val="bg1"/>
                </a:solidFill>
              </a:rPr>
              <a:t>Connecticut</a:t>
            </a:r>
          </a:p>
          <a:p>
            <a:r>
              <a:rPr lang="en-US" sz="2400" dirty="0">
                <a:solidFill>
                  <a:schemeClr val="bg1"/>
                </a:solidFill>
              </a:rPr>
              <a:t>Delaware</a:t>
            </a:r>
          </a:p>
          <a:p>
            <a:r>
              <a:rPr lang="en-US" sz="2400" dirty="0">
                <a:solidFill>
                  <a:schemeClr val="bg1"/>
                </a:solidFill>
              </a:rPr>
              <a:t>Georgia</a:t>
            </a:r>
          </a:p>
          <a:p>
            <a:r>
              <a:rPr lang="en-US" sz="2400" dirty="0">
                <a:solidFill>
                  <a:schemeClr val="bg1"/>
                </a:solidFill>
              </a:rPr>
              <a:t>Hawaii</a:t>
            </a:r>
          </a:p>
          <a:p>
            <a:r>
              <a:rPr lang="en-US" sz="2400" u="sng" dirty="0">
                <a:solidFill>
                  <a:schemeClr val="bg1"/>
                </a:solidFill>
              </a:rPr>
              <a:t>Illinois</a:t>
            </a:r>
            <a:endParaRPr lang="en-US" sz="2400" dirty="0">
              <a:solidFill>
                <a:schemeClr val="bg1"/>
              </a:solidFill>
            </a:endParaRPr>
          </a:p>
          <a:p>
            <a:r>
              <a:rPr lang="en-US" sz="2400" dirty="0">
                <a:solidFill>
                  <a:schemeClr val="bg1"/>
                </a:solidFill>
              </a:rPr>
              <a:t>Iowa</a:t>
            </a:r>
          </a:p>
        </p:txBody>
      </p:sp>
      <p:sp>
        <p:nvSpPr>
          <p:cNvPr id="6" name="TextBox 5">
            <a:extLst>
              <a:ext uri="{FF2B5EF4-FFF2-40B4-BE49-F238E27FC236}">
                <a16:creationId xmlns:a16="http://schemas.microsoft.com/office/drawing/2014/main" id="{0BB3F2C3-DB2B-8992-FA5E-9D5E037DFFDD}"/>
              </a:ext>
            </a:extLst>
          </p:cNvPr>
          <p:cNvSpPr txBox="1"/>
          <p:nvPr/>
        </p:nvSpPr>
        <p:spPr>
          <a:xfrm>
            <a:off x="3305248" y="1657322"/>
            <a:ext cx="2518035" cy="3785652"/>
          </a:xfrm>
          <a:prstGeom prst="rect">
            <a:avLst/>
          </a:prstGeom>
          <a:noFill/>
        </p:spPr>
        <p:txBody>
          <a:bodyPr wrap="square" rtlCol="0">
            <a:spAutoFit/>
          </a:bodyPr>
          <a:lstStyle/>
          <a:p>
            <a:r>
              <a:rPr lang="en-US" sz="2400" dirty="0">
                <a:solidFill>
                  <a:schemeClr val="bg1"/>
                </a:solidFill>
              </a:rPr>
              <a:t>Maine</a:t>
            </a:r>
          </a:p>
          <a:p>
            <a:r>
              <a:rPr lang="en-US" sz="2400" u="sng" dirty="0">
                <a:solidFill>
                  <a:schemeClr val="bg1"/>
                </a:solidFill>
              </a:rPr>
              <a:t>Maryland</a:t>
            </a:r>
            <a:endParaRPr lang="en-US" sz="2400" dirty="0">
              <a:solidFill>
                <a:schemeClr val="bg1"/>
              </a:solidFill>
            </a:endParaRPr>
          </a:p>
          <a:p>
            <a:r>
              <a:rPr lang="en-US" sz="2400" u="sng" dirty="0">
                <a:solidFill>
                  <a:schemeClr val="bg1"/>
                </a:solidFill>
              </a:rPr>
              <a:t>Massachusetts</a:t>
            </a:r>
            <a:endParaRPr lang="en-US" sz="2400" dirty="0">
              <a:solidFill>
                <a:schemeClr val="bg1"/>
              </a:solidFill>
            </a:endParaRPr>
          </a:p>
          <a:p>
            <a:r>
              <a:rPr lang="en-US" sz="2400" dirty="0">
                <a:solidFill>
                  <a:schemeClr val="bg1"/>
                </a:solidFill>
              </a:rPr>
              <a:t>Michigan</a:t>
            </a:r>
          </a:p>
          <a:p>
            <a:r>
              <a:rPr lang="en-US" sz="2400" dirty="0">
                <a:solidFill>
                  <a:schemeClr val="bg1"/>
                </a:solidFill>
              </a:rPr>
              <a:t>Nebraska</a:t>
            </a:r>
          </a:p>
          <a:p>
            <a:r>
              <a:rPr lang="en-US" sz="2400" dirty="0">
                <a:solidFill>
                  <a:schemeClr val="bg1"/>
                </a:solidFill>
              </a:rPr>
              <a:t>Nevada</a:t>
            </a:r>
          </a:p>
          <a:p>
            <a:r>
              <a:rPr lang="en-US" sz="2400" u="sng" dirty="0">
                <a:solidFill>
                  <a:schemeClr val="bg1"/>
                </a:solidFill>
              </a:rPr>
              <a:t>New Hampshire</a:t>
            </a:r>
            <a:endParaRPr lang="en-US" sz="2400" dirty="0">
              <a:solidFill>
                <a:schemeClr val="bg1"/>
              </a:solidFill>
            </a:endParaRPr>
          </a:p>
          <a:p>
            <a:r>
              <a:rPr lang="en-US" sz="2400" u="sng" dirty="0">
                <a:solidFill>
                  <a:schemeClr val="bg1"/>
                </a:solidFill>
              </a:rPr>
              <a:t>New Jersey</a:t>
            </a:r>
            <a:endParaRPr lang="en-US" sz="2400" dirty="0">
              <a:solidFill>
                <a:schemeClr val="bg1"/>
              </a:solidFill>
            </a:endParaRPr>
          </a:p>
          <a:p>
            <a:r>
              <a:rPr lang="en-US" sz="2400" dirty="0">
                <a:solidFill>
                  <a:schemeClr val="bg1"/>
                </a:solidFill>
              </a:rPr>
              <a:t>New Mexico</a:t>
            </a:r>
          </a:p>
          <a:p>
            <a:r>
              <a:rPr lang="en-US" sz="2400" u="sng" dirty="0">
                <a:solidFill>
                  <a:schemeClr val="bg1"/>
                </a:solidFill>
              </a:rPr>
              <a:t>New York</a:t>
            </a:r>
            <a:endParaRPr lang="en-US" sz="2400" dirty="0">
              <a:solidFill>
                <a:schemeClr val="bg1"/>
              </a:solidFill>
            </a:endParaRPr>
          </a:p>
        </p:txBody>
      </p:sp>
      <p:sp>
        <p:nvSpPr>
          <p:cNvPr id="7" name="TextBox 6">
            <a:extLst>
              <a:ext uri="{FF2B5EF4-FFF2-40B4-BE49-F238E27FC236}">
                <a16:creationId xmlns:a16="http://schemas.microsoft.com/office/drawing/2014/main" id="{80306735-EE81-6585-5C06-0969FE23CFA7}"/>
              </a:ext>
            </a:extLst>
          </p:cNvPr>
          <p:cNvSpPr txBox="1"/>
          <p:nvPr/>
        </p:nvSpPr>
        <p:spPr>
          <a:xfrm>
            <a:off x="5997317" y="1657322"/>
            <a:ext cx="2235677" cy="3785652"/>
          </a:xfrm>
          <a:prstGeom prst="rect">
            <a:avLst/>
          </a:prstGeom>
          <a:noFill/>
        </p:spPr>
        <p:txBody>
          <a:bodyPr wrap="square" rtlCol="0">
            <a:spAutoFit/>
          </a:bodyPr>
          <a:lstStyle/>
          <a:p>
            <a:r>
              <a:rPr lang="en-US" sz="2400" u="sng" dirty="0">
                <a:solidFill>
                  <a:schemeClr val="bg1"/>
                </a:solidFill>
              </a:rPr>
              <a:t>Ohio</a:t>
            </a:r>
            <a:endParaRPr lang="en-US" sz="2400" dirty="0">
              <a:solidFill>
                <a:schemeClr val="bg1"/>
              </a:solidFill>
            </a:endParaRPr>
          </a:p>
          <a:p>
            <a:r>
              <a:rPr lang="en-US" sz="2400" dirty="0">
                <a:solidFill>
                  <a:schemeClr val="bg1"/>
                </a:solidFill>
              </a:rPr>
              <a:t>Oregon</a:t>
            </a:r>
          </a:p>
          <a:p>
            <a:r>
              <a:rPr lang="en-US" sz="2400" dirty="0">
                <a:solidFill>
                  <a:schemeClr val="bg1"/>
                </a:solidFill>
              </a:rPr>
              <a:t>Pennsylvania</a:t>
            </a:r>
          </a:p>
          <a:p>
            <a:r>
              <a:rPr lang="en-US" sz="2400" u="sng" dirty="0">
                <a:solidFill>
                  <a:schemeClr val="bg1"/>
                </a:solidFill>
              </a:rPr>
              <a:t>Rhode Island</a:t>
            </a:r>
            <a:endParaRPr lang="en-US" sz="2400" dirty="0">
              <a:solidFill>
                <a:schemeClr val="bg1"/>
              </a:solidFill>
            </a:endParaRPr>
          </a:p>
          <a:p>
            <a:r>
              <a:rPr lang="en-US" sz="2400" dirty="0">
                <a:solidFill>
                  <a:schemeClr val="bg1"/>
                </a:solidFill>
              </a:rPr>
              <a:t>Texas</a:t>
            </a:r>
          </a:p>
          <a:p>
            <a:r>
              <a:rPr lang="en-US" sz="2400" dirty="0">
                <a:solidFill>
                  <a:schemeClr val="bg1"/>
                </a:solidFill>
              </a:rPr>
              <a:t>Utah</a:t>
            </a:r>
          </a:p>
          <a:p>
            <a:r>
              <a:rPr lang="en-US" sz="2400" dirty="0">
                <a:solidFill>
                  <a:schemeClr val="bg1"/>
                </a:solidFill>
              </a:rPr>
              <a:t>Vermont</a:t>
            </a:r>
          </a:p>
          <a:p>
            <a:r>
              <a:rPr lang="en-US" sz="2400" u="sng" dirty="0">
                <a:solidFill>
                  <a:schemeClr val="bg1"/>
                </a:solidFill>
              </a:rPr>
              <a:t>Virginia</a:t>
            </a:r>
            <a:endParaRPr lang="en-US" sz="2400" dirty="0">
              <a:solidFill>
                <a:schemeClr val="bg1"/>
              </a:solidFill>
            </a:endParaRPr>
          </a:p>
          <a:p>
            <a:r>
              <a:rPr lang="en-US" sz="2400" dirty="0">
                <a:solidFill>
                  <a:schemeClr val="bg1"/>
                </a:solidFill>
              </a:rPr>
              <a:t>Washington</a:t>
            </a:r>
          </a:p>
          <a:p>
            <a:r>
              <a:rPr lang="en-US" sz="2400" dirty="0">
                <a:solidFill>
                  <a:schemeClr val="bg1"/>
                </a:solidFill>
              </a:rPr>
              <a:t>West Virginia</a:t>
            </a:r>
          </a:p>
        </p:txBody>
      </p:sp>
      <p:sp>
        <p:nvSpPr>
          <p:cNvPr id="8" name="TextBox 7">
            <a:extLst>
              <a:ext uri="{FF2B5EF4-FFF2-40B4-BE49-F238E27FC236}">
                <a16:creationId xmlns:a16="http://schemas.microsoft.com/office/drawing/2014/main" id="{61969B0F-EB28-6D32-82B2-42B1CCA2A048}"/>
              </a:ext>
            </a:extLst>
          </p:cNvPr>
          <p:cNvSpPr txBox="1"/>
          <p:nvPr/>
        </p:nvSpPr>
        <p:spPr>
          <a:xfrm>
            <a:off x="8349466" y="2684858"/>
            <a:ext cx="2734602" cy="1200329"/>
          </a:xfrm>
          <a:prstGeom prst="rect">
            <a:avLst/>
          </a:prstGeom>
          <a:noFill/>
        </p:spPr>
        <p:txBody>
          <a:bodyPr wrap="square" rtlCol="0">
            <a:spAutoFit/>
          </a:bodyPr>
          <a:lstStyle/>
          <a:p>
            <a:r>
              <a:rPr lang="en-US" sz="2400" i="1" dirty="0">
                <a:solidFill>
                  <a:schemeClr val="bg1"/>
                </a:solidFill>
              </a:rPr>
              <a:t>Also</a:t>
            </a:r>
            <a:r>
              <a:rPr lang="en-US" sz="2400" dirty="0">
                <a:solidFill>
                  <a:schemeClr val="bg1"/>
                </a:solidFill>
              </a:rPr>
              <a:t>:</a:t>
            </a:r>
          </a:p>
          <a:p>
            <a:r>
              <a:rPr lang="en-US" sz="2400" dirty="0">
                <a:solidFill>
                  <a:schemeClr val="bg1"/>
                </a:solidFill>
              </a:rPr>
              <a:t>Puerto Rico</a:t>
            </a:r>
          </a:p>
          <a:p>
            <a:r>
              <a:rPr lang="en-US" sz="2400" u="sng" dirty="0">
                <a:solidFill>
                  <a:schemeClr val="bg1"/>
                </a:solidFill>
              </a:rPr>
              <a:t>Washington D.C.</a:t>
            </a:r>
          </a:p>
        </p:txBody>
      </p:sp>
      <p:sp>
        <p:nvSpPr>
          <p:cNvPr id="10" name="TextBox 9">
            <a:extLst>
              <a:ext uri="{FF2B5EF4-FFF2-40B4-BE49-F238E27FC236}">
                <a16:creationId xmlns:a16="http://schemas.microsoft.com/office/drawing/2014/main" id="{1E47069D-D074-1EC1-1656-E28E92163447}"/>
              </a:ext>
            </a:extLst>
          </p:cNvPr>
          <p:cNvSpPr txBox="1"/>
          <p:nvPr/>
        </p:nvSpPr>
        <p:spPr>
          <a:xfrm>
            <a:off x="0" y="6333874"/>
            <a:ext cx="11673784" cy="430887"/>
          </a:xfrm>
          <a:prstGeom prst="rect">
            <a:avLst/>
          </a:prstGeom>
          <a:noFill/>
        </p:spPr>
        <p:txBody>
          <a:bodyPr wrap="square">
            <a:spAutoFit/>
          </a:bodyPr>
          <a:lstStyle/>
          <a:p>
            <a:r>
              <a:rPr lang="en-US" sz="1100" dirty="0">
                <a:solidFill>
                  <a:schemeClr val="bg1"/>
                </a:solidFill>
              </a:rPr>
              <a:t>Sources: PPAs: </a:t>
            </a:r>
            <a:r>
              <a:rPr lang="en-US" sz="1100" dirty="0">
                <a:solidFill>
                  <a:schemeClr val="bg1"/>
                </a:solidFill>
                <a:hlinkClick r:id="rId2">
                  <a:extLst>
                    <a:ext uri="{A12FA001-AC4F-418D-AE19-62706E023703}">
                      <ahyp:hlinkClr xmlns:ahyp="http://schemas.microsoft.com/office/drawing/2018/hyperlinkcolor" val="tx"/>
                    </a:ext>
                  </a:extLst>
                </a:hlinkClick>
              </a:rPr>
              <a:t>https://www.cnet.com/home/energy-and-utilities/does-your-state-allow-power-purchase-agreements-find-out-here/</a:t>
            </a:r>
            <a:r>
              <a:rPr lang="en-US" sz="1100" dirty="0">
                <a:solidFill>
                  <a:schemeClr val="bg1"/>
                </a:solidFill>
              </a:rPr>
              <a:t>; </a:t>
            </a:r>
            <a:r>
              <a:rPr lang="en-US" sz="1100" dirty="0">
                <a:solidFill>
                  <a:schemeClr val="bg1"/>
                </a:solidFill>
                <a:hlinkClick r:id="rId3">
                  <a:extLst>
                    <a:ext uri="{A12FA001-AC4F-418D-AE19-62706E023703}">
                      <ahyp:hlinkClr xmlns:ahyp="http://schemas.microsoft.com/office/drawing/2018/hyperlinkcolor" val="tx"/>
                    </a:ext>
                  </a:extLst>
                </a:hlinkClick>
              </a:rPr>
              <a:t>https://ncsolarcen-prod.s3.amazonaws.com/wp-content/uploads/2023/11/DSIRE_3rd-Party-PPA_Nov_2023.pdf</a:t>
            </a:r>
            <a:r>
              <a:rPr lang="en-US" sz="1100" dirty="0">
                <a:solidFill>
                  <a:schemeClr val="bg1"/>
                </a:solidFill>
              </a:rPr>
              <a:t>  </a:t>
            </a:r>
            <a:r>
              <a:rPr lang="en-US" sz="1100" u="sng" dirty="0">
                <a:solidFill>
                  <a:schemeClr val="bg1"/>
                </a:solidFill>
              </a:rPr>
              <a:t>CCA</a:t>
            </a:r>
            <a:r>
              <a:rPr lang="en-US" sz="1100" dirty="0">
                <a:solidFill>
                  <a:schemeClr val="bg1"/>
                </a:solidFill>
              </a:rPr>
              <a:t>: </a:t>
            </a:r>
            <a:r>
              <a:rPr lang="en-US" sz="1100" dirty="0">
                <a:solidFill>
                  <a:schemeClr val="bg1"/>
                </a:solidFill>
                <a:hlinkClick r:id="rId4">
                  <a:extLst>
                    <a:ext uri="{A12FA001-AC4F-418D-AE19-62706E023703}">
                      <ahyp:hlinkClr xmlns:ahyp="http://schemas.microsoft.com/office/drawing/2018/hyperlinkcolor" val="tx"/>
                    </a:ext>
                  </a:extLst>
                </a:hlinkClick>
              </a:rPr>
              <a:t>https://www.epa.gov/green-power-markets/community-choice-aggregation#three</a:t>
            </a:r>
            <a:endParaRPr lang="en-US" sz="1100" dirty="0">
              <a:solidFill>
                <a:schemeClr val="bg1"/>
              </a:solidFill>
            </a:endParaRPr>
          </a:p>
        </p:txBody>
      </p:sp>
    </p:spTree>
    <p:extLst>
      <p:ext uri="{BB962C8B-B14F-4D97-AF65-F5344CB8AC3E}">
        <p14:creationId xmlns:p14="http://schemas.microsoft.com/office/powerpoint/2010/main" val="3132107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5E364-FC68-1E27-F5A2-CD4E9CF37A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F87C52-DD9C-AEB0-0584-86594432589E}"/>
              </a:ext>
            </a:extLst>
          </p:cNvPr>
          <p:cNvSpPr>
            <a:spLocks noGrp="1"/>
          </p:cNvSpPr>
          <p:nvPr>
            <p:ph type="title"/>
          </p:nvPr>
        </p:nvSpPr>
        <p:spPr>
          <a:xfrm>
            <a:off x="547036" y="831573"/>
            <a:ext cx="11097928" cy="594360"/>
          </a:xfrm>
        </p:spPr>
        <p:txBody>
          <a:bodyPr/>
          <a:lstStyle/>
          <a:p>
            <a:r>
              <a:rPr lang="en-US" b="1" dirty="0"/>
              <a:t>Community Solar</a:t>
            </a:r>
          </a:p>
        </p:txBody>
      </p:sp>
      <p:sp>
        <p:nvSpPr>
          <p:cNvPr id="6" name="TextBox 5">
            <a:extLst>
              <a:ext uri="{FF2B5EF4-FFF2-40B4-BE49-F238E27FC236}">
                <a16:creationId xmlns:a16="http://schemas.microsoft.com/office/drawing/2014/main" id="{571FF078-77F2-0B6C-440D-7153E8ACAD56}"/>
              </a:ext>
            </a:extLst>
          </p:cNvPr>
          <p:cNvSpPr txBox="1"/>
          <p:nvPr/>
        </p:nvSpPr>
        <p:spPr>
          <a:xfrm>
            <a:off x="1180471" y="1861859"/>
            <a:ext cx="10302468" cy="357020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800" dirty="0">
                <a:solidFill>
                  <a:schemeClr val="bg1"/>
                </a:solidFill>
              </a:rPr>
              <a:t>Projects in 44 states, including Washington D.C.</a:t>
            </a:r>
          </a:p>
          <a:p>
            <a:pPr marL="342900" indent="-342900">
              <a:spcAft>
                <a:spcPts val="600"/>
              </a:spcAft>
              <a:buFont typeface="Arial" panose="020B0604020202020204" pitchFamily="34" charset="0"/>
              <a:buChar char="•"/>
            </a:pPr>
            <a:r>
              <a:rPr lang="en-US" sz="2800" dirty="0">
                <a:solidFill>
                  <a:schemeClr val="bg1"/>
                </a:solidFill>
              </a:rPr>
              <a:t>23 states and D.C. have policies that support community solar</a:t>
            </a:r>
          </a:p>
          <a:p>
            <a:pPr marL="342900" indent="-342900">
              <a:spcAft>
                <a:spcPts val="600"/>
              </a:spcAft>
              <a:buFont typeface="Arial" panose="020B0604020202020204" pitchFamily="34" charset="0"/>
              <a:buChar char="•"/>
            </a:pPr>
            <a:r>
              <a:rPr lang="en-US" sz="2800" dirty="0">
                <a:solidFill>
                  <a:schemeClr val="bg1"/>
                </a:solidFill>
              </a:rPr>
              <a:t>About 73% of installed community solar is in four states:</a:t>
            </a:r>
          </a:p>
          <a:p>
            <a:pPr marL="1257300" lvl="2" indent="-342900">
              <a:spcAft>
                <a:spcPts val="600"/>
              </a:spcAft>
              <a:buFont typeface="Arial" panose="020B0604020202020204" pitchFamily="34" charset="0"/>
              <a:buChar char="•"/>
            </a:pPr>
            <a:r>
              <a:rPr lang="en-US" sz="2800" dirty="0">
                <a:solidFill>
                  <a:schemeClr val="bg1"/>
                </a:solidFill>
              </a:rPr>
              <a:t>Florida (2,085 MW-AC)</a:t>
            </a:r>
          </a:p>
          <a:p>
            <a:pPr marL="1257300" lvl="2" indent="-342900">
              <a:spcAft>
                <a:spcPts val="600"/>
              </a:spcAft>
              <a:buFont typeface="Arial" panose="020B0604020202020204" pitchFamily="34" charset="0"/>
              <a:buChar char="•"/>
            </a:pPr>
            <a:r>
              <a:rPr lang="en-US" sz="2800" dirty="0">
                <a:solidFill>
                  <a:schemeClr val="bg1"/>
                </a:solidFill>
              </a:rPr>
              <a:t>New York (1,764 MW-AC)</a:t>
            </a:r>
          </a:p>
          <a:p>
            <a:pPr marL="1257300" lvl="2" indent="-342900">
              <a:spcAft>
                <a:spcPts val="600"/>
              </a:spcAft>
              <a:buFont typeface="Arial" panose="020B0604020202020204" pitchFamily="34" charset="0"/>
              <a:buChar char="•"/>
            </a:pPr>
            <a:r>
              <a:rPr lang="en-US" sz="2800" dirty="0">
                <a:solidFill>
                  <a:schemeClr val="bg1"/>
                </a:solidFill>
              </a:rPr>
              <a:t>Massachusetts (1,014 MW-AC)</a:t>
            </a:r>
          </a:p>
          <a:p>
            <a:pPr marL="1257300" lvl="2" indent="-342900">
              <a:spcAft>
                <a:spcPts val="600"/>
              </a:spcAft>
              <a:buFont typeface="Arial" panose="020B0604020202020204" pitchFamily="34" charset="0"/>
              <a:buChar char="•"/>
            </a:pPr>
            <a:r>
              <a:rPr lang="en-US" sz="2800" dirty="0">
                <a:solidFill>
                  <a:schemeClr val="bg1"/>
                </a:solidFill>
              </a:rPr>
              <a:t>Minnesota (910 MW-AC)</a:t>
            </a:r>
          </a:p>
        </p:txBody>
      </p:sp>
      <p:sp>
        <p:nvSpPr>
          <p:cNvPr id="10" name="TextBox 9">
            <a:extLst>
              <a:ext uri="{FF2B5EF4-FFF2-40B4-BE49-F238E27FC236}">
                <a16:creationId xmlns:a16="http://schemas.microsoft.com/office/drawing/2014/main" id="{9EC85D9F-8E2F-BD5C-2846-046BF8572560}"/>
              </a:ext>
            </a:extLst>
          </p:cNvPr>
          <p:cNvSpPr txBox="1"/>
          <p:nvPr/>
        </p:nvSpPr>
        <p:spPr>
          <a:xfrm>
            <a:off x="0" y="6333874"/>
            <a:ext cx="11673784" cy="430887"/>
          </a:xfrm>
          <a:prstGeom prst="rect">
            <a:avLst/>
          </a:prstGeom>
          <a:noFill/>
        </p:spPr>
        <p:txBody>
          <a:bodyPr wrap="square">
            <a:spAutoFit/>
          </a:bodyPr>
          <a:lstStyle/>
          <a:p>
            <a:r>
              <a:rPr lang="en-US" sz="1100" dirty="0">
                <a:solidFill>
                  <a:schemeClr val="bg1"/>
                </a:solidFill>
              </a:rPr>
              <a:t>Sources: </a:t>
            </a:r>
            <a:r>
              <a:rPr lang="en-US" sz="1100" dirty="0">
                <a:solidFill>
                  <a:schemeClr val="bg1"/>
                </a:solidFill>
                <a:hlinkClick r:id="rId2">
                  <a:extLst>
                    <a:ext uri="{A12FA001-AC4F-418D-AE19-62706E023703}">
                      <ahyp:hlinkClr xmlns:ahyp="http://schemas.microsoft.com/office/drawing/2018/hyperlinkcolor" val="tx"/>
                    </a:ext>
                  </a:extLst>
                </a:hlinkClick>
              </a:rPr>
              <a:t>https://www.cnet.com/home/energy-and-utilities/which-states-have-community-solar-find-out-here/</a:t>
            </a:r>
            <a:endParaRPr lang="en-US" sz="1100" dirty="0">
              <a:solidFill>
                <a:schemeClr val="bg1"/>
              </a:solidFill>
            </a:endParaRPr>
          </a:p>
          <a:p>
            <a:r>
              <a:rPr lang="en-US" sz="1100" dirty="0">
                <a:solidFill>
                  <a:schemeClr val="bg1"/>
                </a:solidFill>
                <a:hlinkClick r:id="rId3">
                  <a:extLst>
                    <a:ext uri="{A12FA001-AC4F-418D-AE19-62706E023703}">
                      <ahyp:hlinkClr xmlns:ahyp="http://schemas.microsoft.com/office/drawing/2018/hyperlinkcolor" val="tx"/>
                    </a:ext>
                  </a:extLst>
                </a:hlinkClick>
              </a:rPr>
              <a:t>https://www.nrel.gov/state-local-tribal/community-solar.html</a:t>
            </a:r>
            <a:r>
              <a:rPr lang="en-US" sz="1100" dirty="0">
                <a:solidFill>
                  <a:schemeClr val="bg1"/>
                </a:solidFill>
              </a:rPr>
              <a:t>   </a:t>
            </a:r>
          </a:p>
        </p:txBody>
      </p:sp>
    </p:spTree>
    <p:extLst>
      <p:ext uri="{BB962C8B-B14F-4D97-AF65-F5344CB8AC3E}">
        <p14:creationId xmlns:p14="http://schemas.microsoft.com/office/powerpoint/2010/main" val="363375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990D-288C-8D1E-E478-565C38F90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C0961-C5AE-F2BA-BE0A-D4817CCC878C}"/>
              </a:ext>
            </a:extLst>
          </p:cNvPr>
          <p:cNvSpPr>
            <a:spLocks noGrp="1"/>
          </p:cNvSpPr>
          <p:nvPr>
            <p:ph type="title"/>
          </p:nvPr>
        </p:nvSpPr>
        <p:spPr>
          <a:xfrm>
            <a:off x="909828" y="0"/>
            <a:ext cx="10200132" cy="1188720"/>
          </a:xfrm>
        </p:spPr>
        <p:txBody>
          <a:bodyPr/>
          <a:lstStyle/>
          <a:p>
            <a:r>
              <a:rPr lang="en-US" dirty="0"/>
              <a:t>Small-Medium Clean Energy </a:t>
            </a:r>
            <a:r>
              <a:rPr lang="en-US" b="1" dirty="0"/>
              <a:t>Strategies</a:t>
            </a:r>
            <a:endParaRPr lang="en-US" dirty="0"/>
          </a:p>
        </p:txBody>
      </p:sp>
      <p:sp>
        <p:nvSpPr>
          <p:cNvPr id="3" name="Content Placeholder 2">
            <a:extLst>
              <a:ext uri="{FF2B5EF4-FFF2-40B4-BE49-F238E27FC236}">
                <a16:creationId xmlns:a16="http://schemas.microsoft.com/office/drawing/2014/main" id="{97DADFED-0D68-2BB2-0B20-E1AD02556616}"/>
              </a:ext>
            </a:extLst>
          </p:cNvPr>
          <p:cNvSpPr>
            <a:spLocks noGrp="1"/>
          </p:cNvSpPr>
          <p:nvPr>
            <p:ph idx="1"/>
          </p:nvPr>
        </p:nvSpPr>
        <p:spPr>
          <a:xfrm>
            <a:off x="905256" y="1520793"/>
            <a:ext cx="10204704" cy="2971800"/>
          </a:xfrm>
        </p:spPr>
        <p:txBody>
          <a:bodyPr/>
          <a:lstStyle/>
          <a:p>
            <a:pPr>
              <a:spcBef>
                <a:spcPts val="0"/>
              </a:spcBef>
              <a:spcAft>
                <a:spcPts val="1000"/>
              </a:spcAft>
            </a:pPr>
            <a:r>
              <a:rPr lang="en-US" dirty="0"/>
              <a:t>Develop implementable plans </a:t>
            </a:r>
            <a:r>
              <a:rPr lang="en-US" sz="1600" dirty="0"/>
              <a:t>(e.g. Fleet Electrification Plan; EV Readiness Community Plan)</a:t>
            </a:r>
          </a:p>
          <a:p>
            <a:pPr>
              <a:spcBef>
                <a:spcPts val="0"/>
              </a:spcBef>
              <a:spcAft>
                <a:spcPts val="1000"/>
              </a:spcAft>
            </a:pPr>
            <a:r>
              <a:rPr lang="en-US" dirty="0"/>
              <a:t>Property Assessed Clean Energy (PACE) programs</a:t>
            </a:r>
          </a:p>
          <a:p>
            <a:pPr>
              <a:spcBef>
                <a:spcPts val="0"/>
              </a:spcBef>
              <a:spcAft>
                <a:spcPts val="1000"/>
              </a:spcAft>
            </a:pPr>
            <a:r>
              <a:rPr lang="en-US" dirty="0"/>
              <a:t>Solarize programs </a:t>
            </a:r>
            <a:r>
              <a:rPr lang="en-US" sz="1600" dirty="0"/>
              <a:t>(Example: Solar United Neighbors)</a:t>
            </a:r>
          </a:p>
          <a:p>
            <a:pPr>
              <a:spcBef>
                <a:spcPts val="0"/>
              </a:spcBef>
              <a:spcAft>
                <a:spcPts val="1000"/>
              </a:spcAft>
            </a:pPr>
            <a:r>
              <a:rPr lang="en-US" dirty="0"/>
              <a:t>Sustainable Energy Utility </a:t>
            </a:r>
            <a:r>
              <a:rPr lang="en-US" sz="1600" dirty="0"/>
              <a:t>(Example: Ann Arbor, MI)</a:t>
            </a:r>
          </a:p>
          <a:p>
            <a:pPr>
              <a:spcBef>
                <a:spcPts val="0"/>
              </a:spcBef>
              <a:spcAft>
                <a:spcPts val="1000"/>
              </a:spcAft>
            </a:pPr>
            <a:r>
              <a:rPr lang="en-US" dirty="0"/>
              <a:t>Team with local lenders to offer an energy improvement/clean energy low-cost loan program for homeowners </a:t>
            </a:r>
            <a:r>
              <a:rPr lang="en-US" sz="1600" dirty="0"/>
              <a:t>(Example: Hamilton County, OH HIP and Revive + Thrive programs)</a:t>
            </a:r>
          </a:p>
          <a:p>
            <a:pPr>
              <a:spcBef>
                <a:spcPts val="0"/>
              </a:spcBef>
              <a:spcAft>
                <a:spcPts val="1000"/>
              </a:spcAft>
            </a:pPr>
            <a:r>
              <a:rPr lang="en-US" dirty="0"/>
              <a:t>Fund energy audits for businesses and tax-exempt buildings</a:t>
            </a:r>
          </a:p>
          <a:p>
            <a:pPr>
              <a:spcBef>
                <a:spcPts val="0"/>
              </a:spcBef>
              <a:spcAft>
                <a:spcPts val="1000"/>
              </a:spcAft>
            </a:pPr>
            <a:r>
              <a:rPr lang="en-US" dirty="0"/>
              <a:t>ESCO’s/Performance Contracting for City Facilities</a:t>
            </a:r>
          </a:p>
          <a:p>
            <a:pPr>
              <a:spcBef>
                <a:spcPts val="0"/>
              </a:spcBef>
              <a:spcAft>
                <a:spcPts val="1000"/>
              </a:spcAft>
            </a:pPr>
            <a:r>
              <a:rPr lang="en-US" dirty="0"/>
              <a:t>Energy Ready Programs: SolSmart, Charging Smart, and Small Wind Smart</a:t>
            </a:r>
          </a:p>
        </p:txBody>
      </p:sp>
    </p:spTree>
    <p:extLst>
      <p:ext uri="{BB962C8B-B14F-4D97-AF65-F5344CB8AC3E}">
        <p14:creationId xmlns:p14="http://schemas.microsoft.com/office/powerpoint/2010/main" val="190003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range with a small white tower&#10;&#10;AI-generated content may be incorrect.">
            <a:extLst>
              <a:ext uri="{FF2B5EF4-FFF2-40B4-BE49-F238E27FC236}">
                <a16:creationId xmlns:a16="http://schemas.microsoft.com/office/drawing/2014/main" id="{5F378727-5353-A8F3-9E3E-5E2454A1D370}"/>
              </a:ext>
            </a:extLst>
          </p:cNvPr>
          <p:cNvPicPr>
            <a:picLocks noChangeAspect="1"/>
          </p:cNvPicPr>
          <p:nvPr/>
        </p:nvPicPr>
        <p:blipFill>
          <a:blip r:embed="rId3"/>
          <a:stretch>
            <a:fillRect/>
          </a:stretch>
        </p:blipFill>
        <p:spPr>
          <a:xfrm>
            <a:off x="1841811" y="190954"/>
            <a:ext cx="8508378" cy="5636801"/>
          </a:xfrm>
          <a:prstGeom prst="rect">
            <a:avLst/>
          </a:prstGeom>
        </p:spPr>
      </p:pic>
      <p:sp>
        <p:nvSpPr>
          <p:cNvPr id="8" name="TextBox 7">
            <a:extLst>
              <a:ext uri="{FF2B5EF4-FFF2-40B4-BE49-F238E27FC236}">
                <a16:creationId xmlns:a16="http://schemas.microsoft.com/office/drawing/2014/main" id="{64359006-651F-754E-7018-C8FF435A61E2}"/>
              </a:ext>
            </a:extLst>
          </p:cNvPr>
          <p:cNvSpPr txBox="1"/>
          <p:nvPr/>
        </p:nvSpPr>
        <p:spPr>
          <a:xfrm>
            <a:off x="7052650" y="6509441"/>
            <a:ext cx="5047985" cy="276999"/>
          </a:xfrm>
          <a:prstGeom prst="rect">
            <a:avLst/>
          </a:prstGeom>
          <a:noFill/>
        </p:spPr>
        <p:txBody>
          <a:bodyPr wrap="none" rtlCol="0">
            <a:spAutoFit/>
          </a:bodyPr>
          <a:lstStyle/>
          <a:p>
            <a:r>
              <a:rPr lang="en-US" sz="1200" dirty="0"/>
              <a:t>Photo by Frank Kehren: </a:t>
            </a:r>
            <a:r>
              <a:rPr lang="en-US" sz="1200" dirty="0">
                <a:hlinkClick r:id="rId4"/>
              </a:rPr>
              <a:t>https://www.flickr.com/photos/fkehren/9402071730/</a:t>
            </a:r>
            <a:r>
              <a:rPr lang="en-US" sz="1200" dirty="0"/>
              <a:t> </a:t>
            </a:r>
          </a:p>
        </p:txBody>
      </p:sp>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3810956" y="346782"/>
            <a:ext cx="5034464" cy="576949"/>
          </a:xfrm>
        </p:spPr>
        <p:txBody>
          <a:bodyPr/>
          <a:lstStyle/>
          <a:p>
            <a:r>
              <a:rPr lang="en-US" dirty="0"/>
              <a:t>Opener: Show of Hands</a:t>
            </a:r>
          </a:p>
        </p:txBody>
      </p:sp>
    </p:spTree>
    <p:extLst>
      <p:ext uri="{BB962C8B-B14F-4D97-AF65-F5344CB8AC3E}">
        <p14:creationId xmlns:p14="http://schemas.microsoft.com/office/powerpoint/2010/main" val="214870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8360-0F72-E466-3A41-365A81A0F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24B49-D2F5-1EC0-E225-4C52519420CE}"/>
              </a:ext>
            </a:extLst>
          </p:cNvPr>
          <p:cNvSpPr>
            <a:spLocks noGrp="1"/>
          </p:cNvSpPr>
          <p:nvPr>
            <p:ph type="title"/>
          </p:nvPr>
        </p:nvSpPr>
        <p:spPr/>
        <p:txBody>
          <a:bodyPr/>
          <a:lstStyle/>
          <a:p>
            <a:r>
              <a:rPr lang="en-US" b="1" dirty="0"/>
              <a:t>Resources:</a:t>
            </a:r>
            <a:br>
              <a:rPr lang="en-US" b="1" dirty="0"/>
            </a:br>
            <a:r>
              <a:rPr lang="en-US" b="1" dirty="0"/>
              <a:t>Open Federal Funding &amp; Incentives</a:t>
            </a:r>
            <a:endParaRPr lang="en-US" dirty="0"/>
          </a:p>
        </p:txBody>
      </p:sp>
      <p:sp>
        <p:nvSpPr>
          <p:cNvPr id="3" name="Content Placeholder 2">
            <a:extLst>
              <a:ext uri="{FF2B5EF4-FFF2-40B4-BE49-F238E27FC236}">
                <a16:creationId xmlns:a16="http://schemas.microsoft.com/office/drawing/2014/main" id="{E22E6DF9-05A3-8EF1-7159-048929D9CDA0}"/>
              </a:ext>
            </a:extLst>
          </p:cNvPr>
          <p:cNvSpPr>
            <a:spLocks noGrp="1"/>
          </p:cNvSpPr>
          <p:nvPr>
            <p:ph idx="1"/>
          </p:nvPr>
        </p:nvSpPr>
        <p:spPr>
          <a:xfrm>
            <a:off x="914400" y="2550694"/>
            <a:ext cx="10204704" cy="2798545"/>
          </a:xfrm>
        </p:spPr>
        <p:txBody>
          <a:bodyPr/>
          <a:lstStyle/>
          <a:p>
            <a:r>
              <a:rPr lang="en-US" dirty="0"/>
              <a:t>EPA Thriving Communities Grantmaking Grants:</a:t>
            </a:r>
          </a:p>
          <a:p>
            <a:pPr lvl="1"/>
            <a:r>
              <a:rPr lang="en-US" sz="1600" b="1" u="sng" dirty="0">
                <a:hlinkClick r:id="rId3"/>
              </a:rPr>
              <a:t>https://www.epa.gov/inflation-reduction-act/thriving-communities-grantmaking-program</a:t>
            </a:r>
            <a:r>
              <a:rPr lang="en-US" sz="1600" b="1" u="sng" dirty="0"/>
              <a:t> </a:t>
            </a:r>
            <a:endParaRPr lang="en-US" b="1" u="sng" dirty="0"/>
          </a:p>
          <a:p>
            <a:endParaRPr lang="en-US" b="1" u="sng" dirty="0"/>
          </a:p>
          <a:p>
            <a:endParaRPr lang="en-US" dirty="0"/>
          </a:p>
        </p:txBody>
      </p:sp>
    </p:spTree>
    <p:extLst>
      <p:ext uri="{BB962C8B-B14F-4D97-AF65-F5344CB8AC3E}">
        <p14:creationId xmlns:p14="http://schemas.microsoft.com/office/powerpoint/2010/main" val="30935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2753-BD4B-2A47-C275-DE4627A64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FA7B4-4F21-EE44-B850-42D5E5C559B8}"/>
              </a:ext>
            </a:extLst>
          </p:cNvPr>
          <p:cNvSpPr>
            <a:spLocks noGrp="1"/>
          </p:cNvSpPr>
          <p:nvPr>
            <p:ph type="title"/>
          </p:nvPr>
        </p:nvSpPr>
        <p:spPr>
          <a:xfrm>
            <a:off x="914400" y="1905802"/>
            <a:ext cx="10204704" cy="1645920"/>
          </a:xfrm>
        </p:spPr>
        <p:txBody>
          <a:bodyPr/>
          <a:lstStyle/>
          <a:p>
            <a:r>
              <a:rPr lang="en-US" dirty="0"/>
              <a:t>Thank you!</a:t>
            </a:r>
          </a:p>
        </p:txBody>
      </p:sp>
      <p:sp>
        <p:nvSpPr>
          <p:cNvPr id="4" name="Text Placeholder 3">
            <a:extLst>
              <a:ext uri="{FF2B5EF4-FFF2-40B4-BE49-F238E27FC236}">
                <a16:creationId xmlns:a16="http://schemas.microsoft.com/office/drawing/2014/main" id="{D57A34B4-1512-C529-DF1B-781C2341CB50}"/>
              </a:ext>
            </a:extLst>
          </p:cNvPr>
          <p:cNvSpPr>
            <a:spLocks noGrp="1"/>
          </p:cNvSpPr>
          <p:nvPr>
            <p:ph type="body" idx="1"/>
          </p:nvPr>
        </p:nvSpPr>
        <p:spPr>
          <a:xfrm>
            <a:off x="914400" y="3551722"/>
            <a:ext cx="10204704" cy="1371600"/>
          </a:xfrm>
        </p:spPr>
        <p:txBody>
          <a:bodyPr/>
          <a:lstStyle/>
          <a:p>
            <a:r>
              <a:rPr lang="en-US" dirty="0"/>
              <a:t>Check out our </a:t>
            </a:r>
            <a:r>
              <a:rPr lang="en-US" b="1" i="1" dirty="0"/>
              <a:t>ElectrifyCincy.org </a:t>
            </a:r>
            <a:r>
              <a:rPr lang="en-US" dirty="0"/>
              <a:t>Website!</a:t>
            </a:r>
          </a:p>
          <a:p>
            <a:pPr algn="r">
              <a:spcBef>
                <a:spcPts val="0"/>
              </a:spcBef>
              <a:spcAft>
                <a:spcPts val="0"/>
              </a:spcAft>
            </a:pPr>
            <a:r>
              <a:rPr lang="en-US" sz="2400" dirty="0"/>
              <a:t>Contact:</a:t>
            </a:r>
          </a:p>
          <a:p>
            <a:pPr algn="r">
              <a:spcBef>
                <a:spcPts val="0"/>
              </a:spcBef>
              <a:spcAft>
                <a:spcPts val="0"/>
              </a:spcAft>
            </a:pPr>
            <a:r>
              <a:rPr lang="en-US" sz="2000" dirty="0"/>
              <a:t>Nikki Vandivort</a:t>
            </a:r>
          </a:p>
          <a:p>
            <a:pPr algn="r">
              <a:spcBef>
                <a:spcPts val="0"/>
              </a:spcBef>
              <a:spcAft>
                <a:spcPts val="0"/>
              </a:spcAft>
            </a:pPr>
            <a:r>
              <a:rPr lang="en-US" sz="2000" dirty="0"/>
              <a:t>FUSE Executive Fellow – Clean Energy &amp; Electrification</a:t>
            </a:r>
          </a:p>
          <a:p>
            <a:pPr algn="r">
              <a:spcBef>
                <a:spcPts val="0"/>
              </a:spcBef>
              <a:spcAft>
                <a:spcPts val="0"/>
              </a:spcAft>
            </a:pPr>
            <a:r>
              <a:rPr lang="en-US" sz="2000" dirty="0"/>
              <a:t>nikki.vandivort@cincinnati-oh.gov</a:t>
            </a:r>
          </a:p>
        </p:txBody>
      </p:sp>
    </p:spTree>
    <p:extLst>
      <p:ext uri="{BB962C8B-B14F-4D97-AF65-F5344CB8AC3E}">
        <p14:creationId xmlns:p14="http://schemas.microsoft.com/office/powerpoint/2010/main" val="80666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13B23-434E-8F59-B5C0-A504BB107BA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868B646-BBFB-E5D0-DAF5-93C8318B755C}"/>
              </a:ext>
            </a:extLst>
          </p:cNvPr>
          <p:cNvPicPr>
            <a:picLocks noChangeAspect="1"/>
          </p:cNvPicPr>
          <p:nvPr/>
        </p:nvPicPr>
        <p:blipFill>
          <a:blip r:embed="rId3"/>
          <a:srcRect l="59786" t="27714" r="28107" b="17047"/>
          <a:stretch/>
        </p:blipFill>
        <p:spPr>
          <a:xfrm>
            <a:off x="9159699" y="2520964"/>
            <a:ext cx="2462914" cy="3160377"/>
          </a:xfrm>
          <a:prstGeom prst="rect">
            <a:avLst/>
          </a:prstGeom>
          <a:ln w="6350">
            <a:solidFill>
              <a:schemeClr val="tx1"/>
            </a:solidFill>
          </a:ln>
        </p:spPr>
      </p:pic>
      <p:pic>
        <p:nvPicPr>
          <p:cNvPr id="8" name="Picture 7">
            <a:extLst>
              <a:ext uri="{FF2B5EF4-FFF2-40B4-BE49-F238E27FC236}">
                <a16:creationId xmlns:a16="http://schemas.microsoft.com/office/drawing/2014/main" id="{A2DCE625-1EF3-8DDE-B9F8-741EC507AF05}"/>
              </a:ext>
            </a:extLst>
          </p:cNvPr>
          <p:cNvPicPr>
            <a:picLocks noChangeAspect="1"/>
          </p:cNvPicPr>
          <p:nvPr/>
        </p:nvPicPr>
        <p:blipFill>
          <a:blip r:embed="rId4"/>
          <a:srcRect l="65893" t="79143" r="13214" b="12476"/>
          <a:stretch/>
        </p:blipFill>
        <p:spPr>
          <a:xfrm>
            <a:off x="2849880" y="79106"/>
            <a:ext cx="9303597" cy="1049637"/>
          </a:xfrm>
          <a:prstGeom prst="rect">
            <a:avLst/>
          </a:prstGeom>
        </p:spPr>
      </p:pic>
      <p:sp>
        <p:nvSpPr>
          <p:cNvPr id="9" name="TextBox 8">
            <a:extLst>
              <a:ext uri="{FF2B5EF4-FFF2-40B4-BE49-F238E27FC236}">
                <a16:creationId xmlns:a16="http://schemas.microsoft.com/office/drawing/2014/main" id="{878CB6DE-DDAC-8F4F-44EF-D68C9FDB00E8}"/>
              </a:ext>
            </a:extLst>
          </p:cNvPr>
          <p:cNvSpPr txBox="1"/>
          <p:nvPr/>
        </p:nvSpPr>
        <p:spPr>
          <a:xfrm>
            <a:off x="6926647" y="4850344"/>
            <a:ext cx="2233052" cy="830997"/>
          </a:xfrm>
          <a:prstGeom prst="rect">
            <a:avLst/>
          </a:prstGeom>
          <a:noFill/>
          <a:ln>
            <a:solidFill>
              <a:schemeClr val="tx1"/>
            </a:solidFill>
          </a:ln>
        </p:spPr>
        <p:txBody>
          <a:bodyPr wrap="square" rtlCol="0">
            <a:spAutoFit/>
          </a:bodyPr>
          <a:lstStyle/>
          <a:p>
            <a:r>
              <a:rPr lang="en-US" sz="2400" b="1" dirty="0"/>
              <a:t>City Operations</a:t>
            </a:r>
          </a:p>
          <a:p>
            <a:r>
              <a:rPr lang="en-US" sz="2400" b="1" dirty="0"/>
              <a:t>Energy Goals &gt;</a:t>
            </a:r>
          </a:p>
        </p:txBody>
      </p:sp>
      <p:pic>
        <p:nvPicPr>
          <p:cNvPr id="11" name="Picture 10">
            <a:extLst>
              <a:ext uri="{FF2B5EF4-FFF2-40B4-BE49-F238E27FC236}">
                <a16:creationId xmlns:a16="http://schemas.microsoft.com/office/drawing/2014/main" id="{DA7EC4B5-4A60-8C48-E765-3C077877FE5D}"/>
              </a:ext>
            </a:extLst>
          </p:cNvPr>
          <p:cNvPicPr>
            <a:picLocks noChangeAspect="1"/>
          </p:cNvPicPr>
          <p:nvPr/>
        </p:nvPicPr>
        <p:blipFill>
          <a:blip r:embed="rId5"/>
          <a:srcRect l="91929" t="23086" r="2867" b="8169"/>
          <a:stretch/>
        </p:blipFill>
        <p:spPr>
          <a:xfrm>
            <a:off x="664143" y="165698"/>
            <a:ext cx="1541813" cy="5727653"/>
          </a:xfrm>
          <a:prstGeom prst="rect">
            <a:avLst/>
          </a:prstGeom>
          <a:ln w="6350">
            <a:solidFill>
              <a:schemeClr val="tx1"/>
            </a:solidFill>
          </a:ln>
        </p:spPr>
      </p:pic>
      <p:sp>
        <p:nvSpPr>
          <p:cNvPr id="12" name="TextBox 11">
            <a:extLst>
              <a:ext uri="{FF2B5EF4-FFF2-40B4-BE49-F238E27FC236}">
                <a16:creationId xmlns:a16="http://schemas.microsoft.com/office/drawing/2014/main" id="{BFE122D8-B029-7E1C-4FE6-D8A7E833F84C}"/>
              </a:ext>
            </a:extLst>
          </p:cNvPr>
          <p:cNvSpPr txBox="1"/>
          <p:nvPr/>
        </p:nvSpPr>
        <p:spPr>
          <a:xfrm>
            <a:off x="2205956" y="1128743"/>
            <a:ext cx="2760680" cy="830997"/>
          </a:xfrm>
          <a:prstGeom prst="rect">
            <a:avLst/>
          </a:prstGeom>
          <a:noFill/>
          <a:ln>
            <a:solidFill>
              <a:schemeClr val="tx1"/>
            </a:solidFill>
          </a:ln>
        </p:spPr>
        <p:txBody>
          <a:bodyPr wrap="square" rtlCol="0">
            <a:spAutoFit/>
          </a:bodyPr>
          <a:lstStyle/>
          <a:p>
            <a:r>
              <a:rPr lang="en-US" sz="2400" b="1" dirty="0"/>
              <a:t>&lt; 2022 Community Carbon Emissions</a:t>
            </a:r>
          </a:p>
        </p:txBody>
      </p:sp>
      <p:grpSp>
        <p:nvGrpSpPr>
          <p:cNvPr id="2" name="Group 1">
            <a:extLst>
              <a:ext uri="{FF2B5EF4-FFF2-40B4-BE49-F238E27FC236}">
                <a16:creationId xmlns:a16="http://schemas.microsoft.com/office/drawing/2014/main" id="{52079684-778E-01E7-9B69-DEA6B0D7100D}"/>
              </a:ext>
            </a:extLst>
          </p:cNvPr>
          <p:cNvGrpSpPr/>
          <p:nvPr/>
        </p:nvGrpSpPr>
        <p:grpSpPr>
          <a:xfrm>
            <a:off x="2849880" y="2543131"/>
            <a:ext cx="6492240" cy="2197368"/>
            <a:chOff x="2856255" y="2423388"/>
            <a:chExt cx="6492240" cy="2197368"/>
          </a:xfrm>
        </p:grpSpPr>
        <p:pic>
          <p:nvPicPr>
            <p:cNvPr id="3" name="Picture 2">
              <a:extLst>
                <a:ext uri="{FF2B5EF4-FFF2-40B4-BE49-F238E27FC236}">
                  <a16:creationId xmlns:a16="http://schemas.microsoft.com/office/drawing/2014/main" id="{AFB37D8A-AADE-16A7-D2F4-D58BA0258DE8}"/>
                </a:ext>
              </a:extLst>
            </p:cNvPr>
            <p:cNvPicPr>
              <a:picLocks noChangeAspect="1"/>
            </p:cNvPicPr>
            <p:nvPr/>
          </p:nvPicPr>
          <p:blipFill>
            <a:blip r:embed="rId6"/>
            <a:srcRect l="65036" t="52857" r="16964" b="27333"/>
            <a:stretch/>
          </p:blipFill>
          <p:spPr>
            <a:xfrm>
              <a:off x="2856255" y="2755823"/>
              <a:ext cx="6025155" cy="1864933"/>
            </a:xfrm>
            <a:prstGeom prst="rect">
              <a:avLst/>
            </a:prstGeom>
          </p:spPr>
        </p:pic>
        <p:sp>
          <p:nvSpPr>
            <p:cNvPr id="4" name="TextBox 3">
              <a:extLst>
                <a:ext uri="{FF2B5EF4-FFF2-40B4-BE49-F238E27FC236}">
                  <a16:creationId xmlns:a16="http://schemas.microsoft.com/office/drawing/2014/main" id="{C57559B7-A43B-B51B-4C7E-A9F46172528F}"/>
                </a:ext>
              </a:extLst>
            </p:cNvPr>
            <p:cNvSpPr txBox="1"/>
            <p:nvPr/>
          </p:nvSpPr>
          <p:spPr>
            <a:xfrm>
              <a:off x="2856255" y="2423388"/>
              <a:ext cx="6492240" cy="461665"/>
            </a:xfrm>
            <a:prstGeom prst="rect">
              <a:avLst/>
            </a:prstGeom>
            <a:noFill/>
          </p:spPr>
          <p:txBody>
            <a:bodyPr wrap="square" rtlCol="0">
              <a:spAutoFit/>
            </a:bodyPr>
            <a:lstStyle/>
            <a:p>
              <a:r>
                <a:rPr lang="en-US" sz="2400" b="1" dirty="0"/>
                <a:t>Cincinnati’s Community-wide Climate Targets</a:t>
              </a:r>
            </a:p>
          </p:txBody>
        </p:sp>
      </p:grpSp>
    </p:spTree>
    <p:extLst>
      <p:ext uri="{BB962C8B-B14F-4D97-AF65-F5344CB8AC3E}">
        <p14:creationId xmlns:p14="http://schemas.microsoft.com/office/powerpoint/2010/main" val="108337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691082" y="1984851"/>
            <a:ext cx="10200132" cy="594360"/>
          </a:xfrm>
        </p:spPr>
        <p:txBody>
          <a:bodyPr/>
          <a:lstStyle/>
          <a:p>
            <a:r>
              <a:rPr lang="en-US" sz="3500" b="1" dirty="0"/>
              <a:t>Operations or City-wide </a:t>
            </a:r>
          </a:p>
        </p:txBody>
      </p:sp>
      <p:sp>
        <p:nvSpPr>
          <p:cNvPr id="2" name="Title 3">
            <a:extLst>
              <a:ext uri="{FF2B5EF4-FFF2-40B4-BE49-F238E27FC236}">
                <a16:creationId xmlns:a16="http://schemas.microsoft.com/office/drawing/2014/main" id="{977179D5-F786-A38C-9FC1-26EF369DF7AB}"/>
              </a:ext>
            </a:extLst>
          </p:cNvPr>
          <p:cNvSpPr txBox="1">
            <a:spLocks/>
          </p:cNvSpPr>
          <p:nvPr/>
        </p:nvSpPr>
        <p:spPr>
          <a:xfrm>
            <a:off x="3719803" y="3684430"/>
            <a:ext cx="7704499" cy="594360"/>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0"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r"/>
            <a:r>
              <a:rPr lang="en-US" sz="4000" b="1" dirty="0"/>
              <a:t> </a:t>
            </a:r>
            <a:r>
              <a:rPr lang="en-US" sz="3200" b="1" dirty="0"/>
              <a:t>Funding Sources &amp; Strategies</a:t>
            </a:r>
            <a:endParaRPr lang="en-US" sz="4000" b="1" dirty="0"/>
          </a:p>
        </p:txBody>
      </p:sp>
      <p:cxnSp>
        <p:nvCxnSpPr>
          <p:cNvPr id="8" name="Straight Connector 7">
            <a:extLst>
              <a:ext uri="{FF2B5EF4-FFF2-40B4-BE49-F238E27FC236}">
                <a16:creationId xmlns:a16="http://schemas.microsoft.com/office/drawing/2014/main" id="{06F2E985-B851-5621-B0EF-69886B195071}"/>
              </a:ext>
            </a:extLst>
          </p:cNvPr>
          <p:cNvCxnSpPr>
            <a:cxnSpLocks/>
          </p:cNvCxnSpPr>
          <p:nvPr/>
        </p:nvCxnSpPr>
        <p:spPr>
          <a:xfrm>
            <a:off x="5791148" y="774163"/>
            <a:ext cx="81534" cy="439471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18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b="1" dirty="0"/>
              <a:t>Federal Funding &amp; Incentives</a:t>
            </a:r>
            <a:endParaRPr lang="en-US" dirty="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p:txBody>
          <a:bodyPr/>
          <a:lstStyle/>
          <a:p>
            <a:r>
              <a:rPr lang="en-US" b="1" u="sng" dirty="0"/>
              <a:t>Inflation Reduction Act (IRA)</a:t>
            </a:r>
          </a:p>
          <a:p>
            <a:r>
              <a:rPr lang="en-US" dirty="0"/>
              <a:t>Bipartisan Infrastructure Law (BIL, also known as IIJA)</a:t>
            </a:r>
          </a:p>
          <a:p>
            <a:r>
              <a:rPr lang="en-US" dirty="0"/>
              <a:t>Congressionally Directed Spending or Community Project Funding (i.e. Congressional Earmarks)</a:t>
            </a:r>
          </a:p>
        </p:txBody>
      </p:sp>
    </p:spTree>
    <p:extLst>
      <p:ext uri="{BB962C8B-B14F-4D97-AF65-F5344CB8AC3E}">
        <p14:creationId xmlns:p14="http://schemas.microsoft.com/office/powerpoint/2010/main" val="227239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54D0-3771-3122-4A7A-0E9E79170105}"/>
              </a:ext>
            </a:extLst>
          </p:cNvPr>
          <p:cNvSpPr>
            <a:spLocks noGrp="1"/>
          </p:cNvSpPr>
          <p:nvPr>
            <p:ph type="title"/>
          </p:nvPr>
        </p:nvSpPr>
        <p:spPr/>
        <p:txBody>
          <a:bodyPr/>
          <a:lstStyle/>
          <a:p>
            <a:r>
              <a:rPr lang="en-US" b="1" dirty="0"/>
              <a:t>IRA Programs</a:t>
            </a:r>
            <a:endParaRPr lang="en-US" dirty="0"/>
          </a:p>
        </p:txBody>
      </p:sp>
      <p:sp>
        <p:nvSpPr>
          <p:cNvPr id="3" name="Content Placeholder 2">
            <a:extLst>
              <a:ext uri="{FF2B5EF4-FFF2-40B4-BE49-F238E27FC236}">
                <a16:creationId xmlns:a16="http://schemas.microsoft.com/office/drawing/2014/main" id="{31F21053-74D1-1A00-CE7A-6FFE1F911513}"/>
              </a:ext>
            </a:extLst>
          </p:cNvPr>
          <p:cNvSpPr>
            <a:spLocks noGrp="1"/>
          </p:cNvSpPr>
          <p:nvPr>
            <p:ph sz="half" idx="1"/>
          </p:nvPr>
        </p:nvSpPr>
        <p:spPr>
          <a:xfrm>
            <a:off x="1229868" y="2581977"/>
            <a:ext cx="4866132" cy="2971800"/>
          </a:xfrm>
        </p:spPr>
        <p:txBody>
          <a:bodyPr/>
          <a:lstStyle/>
          <a:p>
            <a:pPr>
              <a:buClr>
                <a:srgbClr val="AF47D2"/>
              </a:buClr>
            </a:pPr>
            <a:r>
              <a:rPr lang="en-US" dirty="0"/>
              <a:t>Energy Audits</a:t>
            </a:r>
          </a:p>
          <a:p>
            <a:pPr>
              <a:buClr>
                <a:srgbClr val="AF47D2"/>
              </a:buClr>
            </a:pPr>
            <a:r>
              <a:rPr lang="en-US" dirty="0"/>
              <a:t>Energy Efficiency</a:t>
            </a:r>
          </a:p>
          <a:p>
            <a:pPr>
              <a:buClr>
                <a:srgbClr val="AF47D2"/>
              </a:buClr>
            </a:pPr>
            <a:r>
              <a:rPr lang="en-US" dirty="0"/>
              <a:t>Electrification</a:t>
            </a:r>
          </a:p>
          <a:p>
            <a:pPr>
              <a:buClr>
                <a:srgbClr val="AF47D2"/>
              </a:buClr>
            </a:pPr>
            <a:r>
              <a:rPr lang="en-US" dirty="0"/>
              <a:t>Clean Energy</a:t>
            </a: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p>
        </p:txBody>
      </p:sp>
      <p:graphicFrame>
        <p:nvGraphicFramePr>
          <p:cNvPr id="7" name="Table 7">
            <a:extLst>
              <a:ext uri="{FF2B5EF4-FFF2-40B4-BE49-F238E27FC236}">
                <a16:creationId xmlns:a16="http://schemas.microsoft.com/office/drawing/2014/main" id="{34839D49-CF27-26EC-8C03-4A85F8437AE4}"/>
              </a:ext>
            </a:extLst>
          </p:cNvPr>
          <p:cNvGraphicFramePr>
            <a:graphicFrameLocks noGrp="1"/>
          </p:cNvGraphicFramePr>
          <p:nvPr>
            <p:extLst>
              <p:ext uri="{D42A27DB-BD31-4B8C-83A1-F6EECF244321}">
                <p14:modId xmlns:p14="http://schemas.microsoft.com/office/powerpoint/2010/main" val="2590285486"/>
              </p:ext>
            </p:extLst>
          </p:nvPr>
        </p:nvGraphicFramePr>
        <p:xfrm>
          <a:off x="4707804" y="1635509"/>
          <a:ext cx="6808206" cy="3340521"/>
        </p:xfrm>
        <a:graphic>
          <a:graphicData uri="http://schemas.openxmlformats.org/drawingml/2006/table">
            <a:tbl>
              <a:tblPr firstRow="1" bandRow="1">
                <a:tableStyleId>{5C22544A-7EE6-4342-B048-85BDC9FD1C3A}</a:tableStyleId>
              </a:tblPr>
              <a:tblGrid>
                <a:gridCol w="3168713">
                  <a:extLst>
                    <a:ext uri="{9D8B030D-6E8A-4147-A177-3AD203B41FA5}">
                      <a16:colId xmlns:a16="http://schemas.microsoft.com/office/drawing/2014/main" val="2521135805"/>
                    </a:ext>
                  </a:extLst>
                </a:gridCol>
                <a:gridCol w="3639493">
                  <a:extLst>
                    <a:ext uri="{9D8B030D-6E8A-4147-A177-3AD203B41FA5}">
                      <a16:colId xmlns:a16="http://schemas.microsoft.com/office/drawing/2014/main" val="1988734642"/>
                    </a:ext>
                  </a:extLst>
                </a:gridCol>
              </a:tblGrid>
              <a:tr h="597321">
                <a:tc gridSpan="2">
                  <a:txBody>
                    <a:bodyPr/>
                    <a:lstStyle/>
                    <a:p>
                      <a:r>
                        <a:rPr lang="en-US" sz="2400" dirty="0">
                          <a:solidFill>
                            <a:srgbClr val="5639AF"/>
                          </a:solidFill>
                        </a:rPr>
                        <a:t>A Sample of IRA Incentives</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1C82B8"/>
                    </a:solidFill>
                  </a:tcPr>
                </a:tc>
                <a:extLst>
                  <a:ext uri="{0D108BD9-81ED-4DB2-BD59-A6C34878D82A}">
                    <a16:rowId xmlns:a16="http://schemas.microsoft.com/office/drawing/2014/main" val="1772828294"/>
                  </a:ext>
                </a:extLst>
              </a:tr>
              <a:tr h="457200">
                <a:tc>
                  <a:txBody>
                    <a:bodyPr/>
                    <a:lstStyle/>
                    <a:p>
                      <a:r>
                        <a:rPr lang="en-US" sz="1400" b="0" i="0" cap="none" spc="0" dirty="0">
                          <a:ln>
                            <a:noFill/>
                          </a:ln>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Program</a:t>
                      </a:r>
                      <a:endParaRPr lang="en-US" sz="1400" b="1" i="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txBody>
                  <a:tcPr marL="18288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For Whom</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AF47D2"/>
                    </a:solidFill>
                  </a:tcPr>
                </a:tc>
                <a:extLst>
                  <a:ext uri="{0D108BD9-81ED-4DB2-BD59-A6C34878D82A}">
                    <a16:rowId xmlns:a16="http://schemas.microsoft.com/office/drawing/2014/main" val="2006696107"/>
                  </a:ext>
                </a:extLst>
              </a:tr>
              <a:tr h="457200">
                <a:tc>
                  <a:txBody>
                    <a:bodyPr/>
                    <a:lstStyle/>
                    <a:p>
                      <a:r>
                        <a:rPr lang="en-US" dirty="0"/>
                        <a:t>Tax Credits &amp; </a:t>
                      </a:r>
                      <a:r>
                        <a:rPr lang="en-US" b="0" u="none" dirty="0"/>
                        <a:t>Elective Pay</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dirty="0"/>
                        <a:t>Individuals, Businesses, </a:t>
                      </a:r>
                      <a:r>
                        <a:rPr lang="en-US" sz="1800" b="0" u="none" dirty="0"/>
                        <a:t>Tax-Exempt</a:t>
                      </a:r>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404123969"/>
                  </a:ext>
                </a:extLst>
              </a:tr>
              <a:tr h="457200">
                <a:tc>
                  <a:txBody>
                    <a:bodyPr/>
                    <a:lstStyle/>
                    <a:p>
                      <a:r>
                        <a:rPr lang="en-US" dirty="0"/>
                        <a:t>Tax Deductions</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r>
                        <a:rPr lang="en-US" dirty="0"/>
                        <a:t>Commercial, </a:t>
                      </a:r>
                      <a:r>
                        <a:rPr lang="en-US" b="0" dirty="0"/>
                        <a:t>Tax-Exempt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extLst>
                  <a:ext uri="{0D108BD9-81ED-4DB2-BD59-A6C34878D82A}">
                    <a16:rowId xmlns:a16="http://schemas.microsoft.com/office/drawing/2014/main" val="299017990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Low-Cost Loans</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dirty="0"/>
                        <a:t>Individuals, Commercial, Tax-Exempt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586609497"/>
                  </a:ext>
                </a:extLst>
              </a:tr>
              <a:tr h="457200">
                <a:tc>
                  <a:txBody>
                    <a:bodyPr/>
                    <a:lstStyle/>
                    <a:p>
                      <a:r>
                        <a:rPr lang="en-US" dirty="0"/>
                        <a:t>Solar For All</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r>
                        <a:rPr lang="en-US" dirty="0"/>
                        <a:t>Single-Family &amp; Multifamily</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extLst>
                  <a:ext uri="{0D108BD9-81ED-4DB2-BD59-A6C34878D82A}">
                    <a16:rowId xmlns:a16="http://schemas.microsoft.com/office/drawing/2014/main" val="381052798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 Energy Rebate Programs</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Single-Family &amp; Multifamily</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extLst>
                  <a:ext uri="{0D108BD9-81ED-4DB2-BD59-A6C34878D82A}">
                    <a16:rowId xmlns:a16="http://schemas.microsoft.com/office/drawing/2014/main" val="1702237875"/>
                  </a:ext>
                </a:extLst>
              </a:tr>
            </a:tbl>
          </a:graphicData>
        </a:graphic>
      </p:graphicFrame>
    </p:spTree>
    <p:extLst>
      <p:ext uri="{BB962C8B-B14F-4D97-AF65-F5344CB8AC3E}">
        <p14:creationId xmlns:p14="http://schemas.microsoft.com/office/powerpoint/2010/main" val="873964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1AC3F-0B19-724A-418B-778CB5DD7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218E3-7060-D05D-A6EA-002E57B568FF}"/>
              </a:ext>
            </a:extLst>
          </p:cNvPr>
          <p:cNvSpPr>
            <a:spLocks noGrp="1"/>
          </p:cNvSpPr>
          <p:nvPr>
            <p:ph type="title"/>
          </p:nvPr>
        </p:nvSpPr>
        <p:spPr>
          <a:xfrm>
            <a:off x="914399" y="659218"/>
            <a:ext cx="6615953" cy="594360"/>
          </a:xfrm>
        </p:spPr>
        <p:txBody>
          <a:bodyPr/>
          <a:lstStyle/>
          <a:p>
            <a:r>
              <a:rPr lang="en-US" b="1" dirty="0"/>
              <a:t>IRA Tax Credits &amp; Elective Pay</a:t>
            </a:r>
            <a:endParaRPr lang="en-US" dirty="0"/>
          </a:p>
        </p:txBody>
      </p:sp>
      <p:sp>
        <p:nvSpPr>
          <p:cNvPr id="6" name="TextBox 5">
            <a:extLst>
              <a:ext uri="{FF2B5EF4-FFF2-40B4-BE49-F238E27FC236}">
                <a16:creationId xmlns:a16="http://schemas.microsoft.com/office/drawing/2014/main" id="{6118ECE1-CDF4-4FB4-8917-2170DF252B3A}"/>
              </a:ext>
            </a:extLst>
          </p:cNvPr>
          <p:cNvSpPr txBox="1"/>
          <p:nvPr/>
        </p:nvSpPr>
        <p:spPr>
          <a:xfrm>
            <a:off x="-2225040" y="-3429000"/>
            <a:ext cx="184731" cy="369332"/>
          </a:xfrm>
          <a:prstGeom prst="rect">
            <a:avLst/>
          </a:prstGeom>
          <a:noFill/>
        </p:spPr>
        <p:txBody>
          <a:bodyPr wrap="none" rtlCol="0">
            <a:spAutoFit/>
          </a:bodyPr>
          <a:lstStyle/>
          <a:p>
            <a:endParaRPr lang="en-US"/>
          </a:p>
        </p:txBody>
      </p:sp>
      <p:graphicFrame>
        <p:nvGraphicFramePr>
          <p:cNvPr id="7" name="Table 7">
            <a:extLst>
              <a:ext uri="{FF2B5EF4-FFF2-40B4-BE49-F238E27FC236}">
                <a16:creationId xmlns:a16="http://schemas.microsoft.com/office/drawing/2014/main" id="{B48B7166-341F-DA16-70DC-AE73EFA60BC0}"/>
              </a:ext>
            </a:extLst>
          </p:cNvPr>
          <p:cNvGraphicFramePr>
            <a:graphicFrameLocks noGrp="1"/>
          </p:cNvGraphicFramePr>
          <p:nvPr>
            <p:extLst>
              <p:ext uri="{D42A27DB-BD31-4B8C-83A1-F6EECF244321}">
                <p14:modId xmlns:p14="http://schemas.microsoft.com/office/powerpoint/2010/main" val="3819723316"/>
              </p:ext>
            </p:extLst>
          </p:nvPr>
        </p:nvGraphicFramePr>
        <p:xfrm>
          <a:off x="580913" y="1751431"/>
          <a:ext cx="11241740" cy="3630695"/>
        </p:xfrm>
        <a:graphic>
          <a:graphicData uri="http://schemas.openxmlformats.org/drawingml/2006/table">
            <a:tbl>
              <a:tblPr firstRow="1" bandRow="1">
                <a:tableStyleId>{5C22544A-7EE6-4342-B048-85BDC9FD1C3A}</a:tableStyleId>
              </a:tblPr>
              <a:tblGrid>
                <a:gridCol w="1014293">
                  <a:extLst>
                    <a:ext uri="{9D8B030D-6E8A-4147-A177-3AD203B41FA5}">
                      <a16:colId xmlns:a16="http://schemas.microsoft.com/office/drawing/2014/main" val="2521135805"/>
                    </a:ext>
                  </a:extLst>
                </a:gridCol>
                <a:gridCol w="6710163">
                  <a:extLst>
                    <a:ext uri="{9D8B030D-6E8A-4147-A177-3AD203B41FA5}">
                      <a16:colId xmlns:a16="http://schemas.microsoft.com/office/drawing/2014/main" val="884958819"/>
                    </a:ext>
                  </a:extLst>
                </a:gridCol>
                <a:gridCol w="731055">
                  <a:extLst>
                    <a:ext uri="{9D8B030D-6E8A-4147-A177-3AD203B41FA5}">
                      <a16:colId xmlns:a16="http://schemas.microsoft.com/office/drawing/2014/main" val="3493053100"/>
                    </a:ext>
                  </a:extLst>
                </a:gridCol>
                <a:gridCol w="935915">
                  <a:extLst>
                    <a:ext uri="{9D8B030D-6E8A-4147-A177-3AD203B41FA5}">
                      <a16:colId xmlns:a16="http://schemas.microsoft.com/office/drawing/2014/main" val="1433946261"/>
                    </a:ext>
                  </a:extLst>
                </a:gridCol>
                <a:gridCol w="871369">
                  <a:extLst>
                    <a:ext uri="{9D8B030D-6E8A-4147-A177-3AD203B41FA5}">
                      <a16:colId xmlns:a16="http://schemas.microsoft.com/office/drawing/2014/main" val="3208198621"/>
                    </a:ext>
                  </a:extLst>
                </a:gridCol>
                <a:gridCol w="978945">
                  <a:extLst>
                    <a:ext uri="{9D8B030D-6E8A-4147-A177-3AD203B41FA5}">
                      <a16:colId xmlns:a16="http://schemas.microsoft.com/office/drawing/2014/main" val="1988734642"/>
                    </a:ext>
                  </a:extLst>
                </a:gridCol>
              </a:tblGrid>
              <a:tr h="674135">
                <a:tc gridSpan="6">
                  <a:txBody>
                    <a:bodyPr/>
                    <a:lstStyle/>
                    <a:p>
                      <a:r>
                        <a:rPr lang="en-US" sz="2400" dirty="0">
                          <a:solidFill>
                            <a:srgbClr val="5639AF"/>
                          </a:solidFill>
                        </a:rPr>
                        <a:t>IRA Tax Credits Eligible for Elective Pay </a:t>
                      </a:r>
                      <a:r>
                        <a:rPr lang="en-US" sz="2400" i="1" dirty="0">
                          <a:solidFill>
                            <a:srgbClr val="5639AF"/>
                          </a:solidFill>
                        </a:rPr>
                        <a:t>and </a:t>
                      </a:r>
                      <a:r>
                        <a:rPr lang="en-US" sz="2400" dirty="0">
                          <a:solidFill>
                            <a:srgbClr val="5639AF"/>
                          </a:solidFill>
                        </a:rPr>
                        <a:t>Relevant for Local Governments</a:t>
                      </a: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solidFill>
                      <a:srgbClr val="1C82B8"/>
                    </a:solidFill>
                  </a:tcPr>
                </a:tc>
                <a:extLst>
                  <a:ext uri="{0D108BD9-81ED-4DB2-BD59-A6C34878D82A}">
                    <a16:rowId xmlns:a16="http://schemas.microsoft.com/office/drawing/2014/main" val="1772828294"/>
                  </a:ext>
                </a:extLst>
              </a:tr>
              <a:tr h="457200">
                <a:tc>
                  <a:txBody>
                    <a:bodyPr/>
                    <a:lstStyle/>
                    <a:p>
                      <a:r>
                        <a:rPr lang="en-US" sz="1400" b="0" i="0" cap="none" spc="0" dirty="0">
                          <a:ln>
                            <a:noFill/>
                          </a:ln>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IRC</a:t>
                      </a:r>
                      <a:endParaRPr lang="en-US" sz="1400" b="1" i="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txBody>
                  <a:tcPr marL="18288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r>
                        <a:rPr lang="en-US" sz="14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Tax Credit Name</a:t>
                      </a:r>
                    </a:p>
                  </a:txBody>
                  <a:tcPr marL="18288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pPr algn="ctr"/>
                      <a:r>
                        <a:rPr lang="en-US" sz="13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Direct Pay</a:t>
                      </a:r>
                    </a:p>
                  </a:txBody>
                  <a:tcPr marL="4572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pPr algn="ctr"/>
                      <a:r>
                        <a:rPr lang="en-US" sz="13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Efficiency</a:t>
                      </a:r>
                    </a:p>
                  </a:txBody>
                  <a:tcPr marL="4572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pPr algn="ctr"/>
                      <a:r>
                        <a:rPr lang="en-US" sz="13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Electrify</a:t>
                      </a:r>
                    </a:p>
                  </a:txBody>
                  <a:tcPr marL="4572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Renewables &amp; Storage</a:t>
                      </a:r>
                    </a:p>
                  </a:txBody>
                  <a:tcPr marL="45720" marR="45720"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F47D2"/>
                    </a:solidFill>
                  </a:tcPr>
                </a:tc>
                <a:extLst>
                  <a:ext uri="{0D108BD9-81ED-4DB2-BD59-A6C34878D82A}">
                    <a16:rowId xmlns:a16="http://schemas.microsoft.com/office/drawing/2014/main" val="2006696107"/>
                  </a:ext>
                </a:extLst>
              </a:tr>
              <a:tr h="457200">
                <a:tc>
                  <a:txBody>
                    <a:bodyPr/>
                    <a:lstStyle/>
                    <a:p>
                      <a:r>
                        <a:rPr lang="en-US" b="0" u="none" dirty="0"/>
                        <a:t>45W</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r>
                        <a:rPr lang="en-US" b="0" u="none" dirty="0"/>
                        <a:t>Commercial Clean Vehicles</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algn="ctr"/>
                      <a:r>
                        <a:rPr lang="en-US" dirty="0"/>
                        <a: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404123969"/>
                  </a:ext>
                </a:extLst>
              </a:tr>
              <a:tr h="457200">
                <a:tc>
                  <a:txBody>
                    <a:bodyPr/>
                    <a:lstStyle/>
                    <a:p>
                      <a:r>
                        <a:rPr lang="en-US" dirty="0"/>
                        <a:t>30C</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r>
                        <a:rPr lang="en-US" b="0" u="none" dirty="0"/>
                        <a:t>Alternative Fuel Vehicle Refueling Property Credit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AF47D2">
                        <a:alpha val="9804"/>
                      </a:srgbClr>
                    </a:solidFill>
                  </a:tcPr>
                </a:tc>
                <a:extLst>
                  <a:ext uri="{0D108BD9-81ED-4DB2-BD59-A6C34878D82A}">
                    <a16:rowId xmlns:a16="http://schemas.microsoft.com/office/drawing/2014/main" val="299017990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48/48E</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Investment Tax Credit (ITC)</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solidFill>
                  </a:tcPr>
                </a:tc>
                <a:extLst>
                  <a:ext uri="{0D108BD9-81ED-4DB2-BD59-A6C34878D82A}">
                    <a16:rowId xmlns:a16="http://schemas.microsoft.com/office/drawing/2014/main" val="3586609497"/>
                  </a:ext>
                </a:extLst>
              </a:tr>
              <a:tr h="457200">
                <a:tc>
                  <a:txBody>
                    <a:bodyPr/>
                    <a:lstStyle/>
                    <a:p>
                      <a:r>
                        <a:rPr lang="en-US" dirty="0"/>
                        <a:t>45/45Y</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tc>
                  <a:txBody>
                    <a:bodyPr/>
                    <a:lstStyle/>
                    <a:p>
                      <a:r>
                        <a:rPr lang="en-US" b="0" u="none" dirty="0"/>
                        <a:t>Production Tax Credit (PTC) – </a:t>
                      </a:r>
                      <a:r>
                        <a:rPr lang="en-US" b="0" i="1" u="none" dirty="0"/>
                        <a:t>more common for utility-scale</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tc>
                  <a:txBody>
                    <a:bodyPr/>
                    <a:lstStyle/>
                    <a:p>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chemeClr val="bg1">
                        <a:lumMod val="65000"/>
                        <a:alpha val="50000"/>
                      </a:schemeClr>
                    </a:solidFill>
                  </a:tcPr>
                </a:tc>
                <a:extLst>
                  <a:ext uri="{0D108BD9-81ED-4DB2-BD59-A6C34878D82A}">
                    <a16:rowId xmlns:a16="http://schemas.microsoft.com/office/drawing/2014/main" val="381052798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Bonus</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ITC/PTC Bonus Credits: 10%-20% extra Low-Income Communities (competitive), 10% Energy Communities, and 10% Domestic Content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X</a:t>
                      </a:r>
                    </a:p>
                  </a:txBody>
                  <a:tcPr anchor="ctr">
                    <a:lnL w="6350" cap="flat" cmpd="sng" algn="ctr">
                      <a:solidFill>
                        <a:srgbClr val="AF47D2"/>
                      </a:solidFill>
                      <a:prstDash val="solid"/>
                      <a:round/>
                      <a:headEnd type="none" w="med" len="med"/>
                      <a:tailEnd type="none" w="med" len="med"/>
                    </a:lnL>
                    <a:lnR w="6350" cap="flat" cmpd="sng" algn="ctr">
                      <a:solidFill>
                        <a:srgbClr val="AF47D2"/>
                      </a:solidFill>
                      <a:prstDash val="solid"/>
                      <a:round/>
                      <a:headEnd type="none" w="med" len="med"/>
                      <a:tailEnd type="none" w="med" len="med"/>
                    </a:lnR>
                    <a:lnT w="6350" cap="flat" cmpd="sng" algn="ctr">
                      <a:solidFill>
                        <a:srgbClr val="AF47D2"/>
                      </a:solidFill>
                      <a:prstDash val="solid"/>
                      <a:round/>
                      <a:headEnd type="none" w="med" len="med"/>
                      <a:tailEnd type="none" w="med" len="med"/>
                    </a:lnT>
                    <a:lnB w="6350" cap="flat" cmpd="sng" algn="ctr">
                      <a:solidFill>
                        <a:srgbClr val="AF47D2"/>
                      </a:solidFill>
                      <a:prstDash val="solid"/>
                      <a:round/>
                      <a:headEnd type="none" w="med" len="med"/>
                      <a:tailEnd type="none" w="med" len="med"/>
                    </a:lnB>
                    <a:solidFill>
                      <a:srgbClr val="FFFFFF">
                        <a:alpha val="20000"/>
                      </a:srgbClr>
                    </a:solidFill>
                  </a:tcPr>
                </a:tc>
                <a:extLst>
                  <a:ext uri="{0D108BD9-81ED-4DB2-BD59-A6C34878D82A}">
                    <a16:rowId xmlns:a16="http://schemas.microsoft.com/office/drawing/2014/main" val="1702237875"/>
                  </a:ext>
                </a:extLst>
              </a:tr>
            </a:tbl>
          </a:graphicData>
        </a:graphic>
      </p:graphicFrame>
    </p:spTree>
    <p:extLst>
      <p:ext uri="{BB962C8B-B14F-4D97-AF65-F5344CB8AC3E}">
        <p14:creationId xmlns:p14="http://schemas.microsoft.com/office/powerpoint/2010/main" val="852622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9D68DC47-E1B2-D68B-A625-BA2D730D5648}"/>
              </a:ext>
            </a:extLst>
          </p:cNvPr>
          <p:cNvGraphicFramePr>
            <a:graphicFrameLocks noGrp="1"/>
          </p:cNvGraphicFramePr>
          <p:nvPr>
            <p:extLst>
              <p:ext uri="{D42A27DB-BD31-4B8C-83A1-F6EECF244321}">
                <p14:modId xmlns:p14="http://schemas.microsoft.com/office/powerpoint/2010/main" val="1193448134"/>
              </p:ext>
            </p:extLst>
          </p:nvPr>
        </p:nvGraphicFramePr>
        <p:xfrm>
          <a:off x="5717744" y="1444862"/>
          <a:ext cx="3775560" cy="4352544"/>
        </p:xfrm>
        <a:graphic>
          <a:graphicData uri="http://schemas.openxmlformats.org/drawingml/2006/table">
            <a:tbl>
              <a:tblPr firstRow="1" bandRow="1">
                <a:tableStyleId>{5C22544A-7EE6-4342-B048-85BDC9FD1C3A}</a:tableStyleId>
              </a:tblPr>
              <a:tblGrid>
                <a:gridCol w="3775560">
                  <a:extLst>
                    <a:ext uri="{9D8B030D-6E8A-4147-A177-3AD203B41FA5}">
                      <a16:colId xmlns:a16="http://schemas.microsoft.com/office/drawing/2014/main" val="3301227504"/>
                    </a:ext>
                  </a:extLst>
                </a:gridCol>
              </a:tblGrid>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835068"/>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754175"/>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702522"/>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561485"/>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9573067"/>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545813"/>
                  </a:ext>
                </a:extLst>
              </a:tr>
              <a:tr h="0">
                <a:tc>
                  <a:txBody>
                    <a:bodyPr/>
                    <a:lstStyle/>
                    <a:p>
                      <a:endParaRPr lang="en-US" dirty="0"/>
                    </a:p>
                  </a:txBody>
                  <a:tcPr marB="30175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0644849"/>
                  </a:ext>
                </a:extLst>
              </a:tr>
            </a:tbl>
          </a:graphicData>
        </a:graphic>
      </p:graphicFrame>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833236" y="320784"/>
            <a:ext cx="6185648" cy="1021976"/>
          </a:xfrm>
        </p:spPr>
        <p:txBody>
          <a:bodyPr/>
          <a:lstStyle/>
          <a:p>
            <a:r>
              <a:rPr lang="en-US" sz="2400" b="1" dirty="0"/>
              <a:t>Investment Tax Credit (“48” and “48E”) &amp; Bonus Credits</a:t>
            </a:r>
            <a:endParaRPr lang="en-US" sz="2400" dirty="0"/>
          </a:p>
        </p:txBody>
      </p:sp>
      <p:sp>
        <p:nvSpPr>
          <p:cNvPr id="3" name="Content Placeholder 2">
            <a:extLst>
              <a:ext uri="{FF2B5EF4-FFF2-40B4-BE49-F238E27FC236}">
                <a16:creationId xmlns:a16="http://schemas.microsoft.com/office/drawing/2014/main" id="{4B91E8D8-3347-842C-F529-74B51132E5E8}"/>
              </a:ext>
            </a:extLst>
          </p:cNvPr>
          <p:cNvSpPr>
            <a:spLocks noGrp="1"/>
          </p:cNvSpPr>
          <p:nvPr>
            <p:ph sz="half" idx="1"/>
          </p:nvPr>
        </p:nvSpPr>
        <p:spPr>
          <a:xfrm>
            <a:off x="769329" y="1676601"/>
            <a:ext cx="4212609" cy="2971800"/>
          </a:xfrm>
        </p:spPr>
        <p:txBody>
          <a:bodyPr/>
          <a:lstStyle/>
          <a:p>
            <a:r>
              <a:rPr lang="en-US" dirty="0"/>
              <a:t>Clean energy projects &lt;1 megawatt qualify for the 30% base credit without prevailing wage or apprenticeship programs</a:t>
            </a:r>
          </a:p>
          <a:p>
            <a:r>
              <a:rPr lang="en-US" dirty="0"/>
              <a:t>Energy Communities: 10% Bonus</a:t>
            </a:r>
          </a:p>
          <a:p>
            <a:r>
              <a:rPr lang="en-US" dirty="0"/>
              <a:t>Domestic Content: 10% Bonus</a:t>
            </a:r>
          </a:p>
          <a:p>
            <a:r>
              <a:rPr lang="en-US" dirty="0"/>
              <a:t>Low Income Communities: 10 or 20% Bonus. </a:t>
            </a:r>
            <a:r>
              <a:rPr lang="en-US" i="1" u="sng" dirty="0"/>
              <a:t>Competitive</a:t>
            </a:r>
            <a:r>
              <a:rPr lang="en-US" u="sng" dirty="0"/>
              <a:t>.</a:t>
            </a:r>
            <a:r>
              <a:rPr lang="en-US" dirty="0"/>
              <a:t> Projects must be &lt; 5MW</a:t>
            </a:r>
          </a:p>
        </p:txBody>
      </p:sp>
      <p:sp>
        <p:nvSpPr>
          <p:cNvPr id="6" name="TextBox 2">
            <a:extLst>
              <a:ext uri="{FF2B5EF4-FFF2-40B4-BE49-F238E27FC236}">
                <a16:creationId xmlns:a16="http://schemas.microsoft.com/office/drawing/2014/main" id="{DAE2BF2A-EAE7-4948-A345-78978685C59A}"/>
              </a:ext>
            </a:extLst>
          </p:cNvPr>
          <p:cNvSpPr txBox="1"/>
          <p:nvPr/>
        </p:nvSpPr>
        <p:spPr>
          <a:xfrm>
            <a:off x="9180977" y="1576889"/>
            <a:ext cx="2816027" cy="44133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lnSpc>
                <a:spcPct val="80000"/>
              </a:lnSpc>
            </a:pPr>
            <a:r>
              <a:rPr lang="en-US" sz="1400" b="1" dirty="0">
                <a:latin typeface="+mn-lt"/>
              </a:rPr>
              <a:t>**Low-Income</a:t>
            </a:r>
            <a:r>
              <a:rPr lang="en-US" sz="1400" b="1" baseline="0" dirty="0">
                <a:latin typeface="+mn-lt"/>
              </a:rPr>
              <a:t> Residential Building</a:t>
            </a:r>
          </a:p>
          <a:p>
            <a:pPr algn="ctr">
              <a:lnSpc>
                <a:spcPct val="80000"/>
              </a:lnSpc>
            </a:pPr>
            <a:r>
              <a:rPr lang="en-US" sz="1400" b="1" baseline="0" dirty="0">
                <a:latin typeface="+mn-lt"/>
              </a:rPr>
              <a:t>Project or Economic Benefit Project</a:t>
            </a:r>
            <a:endParaRPr lang="en-US" sz="1400" b="1" dirty="0">
              <a:latin typeface="+mn-lt"/>
            </a:endParaRPr>
          </a:p>
        </p:txBody>
      </p:sp>
      <p:sp>
        <p:nvSpPr>
          <p:cNvPr id="7" name="TextBox 1">
            <a:extLst>
              <a:ext uri="{FF2B5EF4-FFF2-40B4-BE49-F238E27FC236}">
                <a16:creationId xmlns:a16="http://schemas.microsoft.com/office/drawing/2014/main" id="{3F3E576F-1438-D573-1771-2F844ACE1394}"/>
              </a:ext>
            </a:extLst>
          </p:cNvPr>
          <p:cNvSpPr txBox="1"/>
          <p:nvPr/>
        </p:nvSpPr>
        <p:spPr>
          <a:xfrm>
            <a:off x="9285536" y="2223656"/>
            <a:ext cx="2078198" cy="44133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lnSpc>
                <a:spcPct val="80000"/>
              </a:lnSpc>
            </a:pPr>
            <a:r>
              <a:rPr lang="en-US" sz="1200" b="1" dirty="0">
                <a:latin typeface="+mn-lt"/>
              </a:rPr>
              <a:t>*</a:t>
            </a:r>
            <a:r>
              <a:rPr lang="en-US" sz="1400" b="1" dirty="0">
                <a:latin typeface="+mn-lt"/>
              </a:rPr>
              <a:t>Low-Income Community</a:t>
            </a:r>
          </a:p>
          <a:p>
            <a:pPr algn="ctr">
              <a:lnSpc>
                <a:spcPct val="80000"/>
              </a:lnSpc>
            </a:pPr>
            <a:r>
              <a:rPr lang="en-US" sz="1400" b="1" dirty="0">
                <a:latin typeface="+mn-lt"/>
              </a:rPr>
              <a:t>or Tribal</a:t>
            </a:r>
            <a:r>
              <a:rPr lang="en-US" sz="1400" b="1" baseline="0" dirty="0">
                <a:latin typeface="+mn-lt"/>
              </a:rPr>
              <a:t> Land</a:t>
            </a:r>
            <a:endParaRPr lang="en-US" sz="1400" b="1" dirty="0">
              <a:latin typeface="+mn-lt"/>
            </a:endParaRPr>
          </a:p>
        </p:txBody>
      </p:sp>
      <p:sp>
        <p:nvSpPr>
          <p:cNvPr id="8" name="TextBox 1">
            <a:extLst>
              <a:ext uri="{FF2B5EF4-FFF2-40B4-BE49-F238E27FC236}">
                <a16:creationId xmlns:a16="http://schemas.microsoft.com/office/drawing/2014/main" id="{B9939402-21B4-5E06-4931-9380C10370F3}"/>
              </a:ext>
            </a:extLst>
          </p:cNvPr>
          <p:cNvSpPr txBox="1"/>
          <p:nvPr/>
        </p:nvSpPr>
        <p:spPr>
          <a:xfrm>
            <a:off x="9380852" y="2868318"/>
            <a:ext cx="1705275" cy="29418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80000"/>
              </a:lnSpc>
            </a:pPr>
            <a:r>
              <a:rPr lang="en-US" sz="1600" b="1" dirty="0">
                <a:latin typeface="+mn-lt"/>
              </a:rPr>
              <a:t>Domestic Content</a:t>
            </a:r>
          </a:p>
        </p:txBody>
      </p:sp>
      <p:sp>
        <p:nvSpPr>
          <p:cNvPr id="9" name="TextBox 1">
            <a:extLst>
              <a:ext uri="{FF2B5EF4-FFF2-40B4-BE49-F238E27FC236}">
                <a16:creationId xmlns:a16="http://schemas.microsoft.com/office/drawing/2014/main" id="{0513257E-5B3E-77F6-D65B-1AB3E03B07CD}"/>
              </a:ext>
            </a:extLst>
          </p:cNvPr>
          <p:cNvSpPr txBox="1"/>
          <p:nvPr/>
        </p:nvSpPr>
        <p:spPr>
          <a:xfrm>
            <a:off x="9353099" y="3480121"/>
            <a:ext cx="1802866" cy="29418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80000"/>
              </a:lnSpc>
            </a:pPr>
            <a:r>
              <a:rPr lang="en-US" sz="1600" b="1" dirty="0">
                <a:latin typeface="+mn-lt"/>
              </a:rPr>
              <a:t>Energy Community</a:t>
            </a:r>
          </a:p>
        </p:txBody>
      </p:sp>
      <p:sp>
        <p:nvSpPr>
          <p:cNvPr id="10" name="TextBox 1">
            <a:extLst>
              <a:ext uri="{FF2B5EF4-FFF2-40B4-BE49-F238E27FC236}">
                <a16:creationId xmlns:a16="http://schemas.microsoft.com/office/drawing/2014/main" id="{F09382ED-6A24-74EA-3E24-E927925992CE}"/>
              </a:ext>
            </a:extLst>
          </p:cNvPr>
          <p:cNvSpPr txBox="1"/>
          <p:nvPr/>
        </p:nvSpPr>
        <p:spPr>
          <a:xfrm>
            <a:off x="9567522" y="4769381"/>
            <a:ext cx="1145763" cy="29418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80000"/>
              </a:lnSpc>
            </a:pPr>
            <a:r>
              <a:rPr lang="en-US" sz="1600" b="1" dirty="0">
                <a:latin typeface="+mn-lt"/>
              </a:rPr>
              <a:t>Base Credit</a:t>
            </a:r>
          </a:p>
        </p:txBody>
      </p:sp>
      <p:graphicFrame>
        <p:nvGraphicFramePr>
          <p:cNvPr id="11" name="Table 10">
            <a:extLst>
              <a:ext uri="{FF2B5EF4-FFF2-40B4-BE49-F238E27FC236}">
                <a16:creationId xmlns:a16="http://schemas.microsoft.com/office/drawing/2014/main" id="{DE54CBFD-297E-03E6-9AB8-2E6530F87BC4}"/>
              </a:ext>
            </a:extLst>
          </p:cNvPr>
          <p:cNvGraphicFramePr>
            <a:graphicFrameLocks noGrp="1"/>
          </p:cNvGraphicFramePr>
          <p:nvPr>
            <p:extLst>
              <p:ext uri="{D42A27DB-BD31-4B8C-83A1-F6EECF244321}">
                <p14:modId xmlns:p14="http://schemas.microsoft.com/office/powerpoint/2010/main" val="2384872188"/>
              </p:ext>
            </p:extLst>
          </p:nvPr>
        </p:nvGraphicFramePr>
        <p:xfrm>
          <a:off x="4918030" y="1342760"/>
          <a:ext cx="799714" cy="4828032"/>
        </p:xfrm>
        <a:graphic>
          <a:graphicData uri="http://schemas.openxmlformats.org/drawingml/2006/table">
            <a:tbl>
              <a:tblPr firstRow="1" bandRow="1">
                <a:tableStyleId>{5C22544A-7EE6-4342-B048-85BDC9FD1C3A}</a:tableStyleId>
              </a:tblPr>
              <a:tblGrid>
                <a:gridCol w="799714">
                  <a:extLst>
                    <a:ext uri="{9D8B030D-6E8A-4147-A177-3AD203B41FA5}">
                      <a16:colId xmlns:a16="http://schemas.microsoft.com/office/drawing/2014/main" val="161877714"/>
                    </a:ext>
                  </a:extLst>
                </a:gridCol>
              </a:tblGrid>
              <a:tr h="0">
                <a:tc>
                  <a:txBody>
                    <a:bodyPr/>
                    <a:lstStyle/>
                    <a:p>
                      <a:pPr algn="r"/>
                      <a:r>
                        <a:rPr lang="en-US" sz="12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70%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098789"/>
                  </a:ext>
                </a:extLst>
              </a:tr>
              <a:tr h="0">
                <a:tc>
                  <a:txBody>
                    <a:bodyPr/>
                    <a:lstStyle/>
                    <a:p>
                      <a:pPr algn="r"/>
                      <a:r>
                        <a:rPr lang="en-US" sz="1200" b="0" dirty="0">
                          <a:solidFill>
                            <a:schemeClr val="tx1"/>
                          </a:solidFill>
                          <a:latin typeface="ADLaM Display" panose="020F0502020204030204" pitchFamily="2" charset="0"/>
                          <a:ea typeface="ADLaM Display" panose="020F0502020204030204" pitchFamily="2" charset="0"/>
                          <a:cs typeface="ADLaM Display" panose="020F0502020204030204" pitchFamily="2" charset="0"/>
                        </a:rPr>
                        <a:t>60%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1666160"/>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50%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7973049"/>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40%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3000637"/>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30%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4483283"/>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20%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0402619"/>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10%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8445722"/>
                  </a:ext>
                </a:extLst>
              </a:tr>
              <a:tr h="0">
                <a:tc>
                  <a:txBody>
                    <a:bodyPr/>
                    <a:lstStyle/>
                    <a:p>
                      <a:pPr algn="r"/>
                      <a:r>
                        <a:rPr lang="en-US" sz="1200" dirty="0">
                          <a:latin typeface="ADLaM Display" panose="020F0502020204030204" pitchFamily="2" charset="0"/>
                          <a:ea typeface="ADLaM Display" panose="020F0502020204030204" pitchFamily="2" charset="0"/>
                          <a:cs typeface="ADLaM Display" panose="020F0502020204030204" pitchFamily="2" charset="0"/>
                        </a:rPr>
                        <a:t>0%</a:t>
                      </a:r>
                    </a:p>
                  </a:txBody>
                  <a:tcPr marB="3749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3297141"/>
                  </a:ext>
                </a:extLst>
              </a:tr>
            </a:tbl>
          </a:graphicData>
        </a:graphic>
      </p:graphicFrame>
      <p:pic>
        <p:nvPicPr>
          <p:cNvPr id="13" name="Picture 12">
            <a:extLst>
              <a:ext uri="{FF2B5EF4-FFF2-40B4-BE49-F238E27FC236}">
                <a16:creationId xmlns:a16="http://schemas.microsoft.com/office/drawing/2014/main" id="{5665FE9E-F936-70D2-5660-8C3CB93ED2CD}"/>
              </a:ext>
            </a:extLst>
          </p:cNvPr>
          <p:cNvPicPr>
            <a:picLocks noChangeAspect="1"/>
          </p:cNvPicPr>
          <p:nvPr/>
        </p:nvPicPr>
        <p:blipFill>
          <a:blip r:embed="rId2"/>
          <a:stretch>
            <a:fillRect/>
          </a:stretch>
        </p:blipFill>
        <p:spPr>
          <a:xfrm>
            <a:off x="6096001" y="1457018"/>
            <a:ext cx="2994066" cy="4352545"/>
          </a:xfrm>
          <a:prstGeom prst="rect">
            <a:avLst/>
          </a:prstGeom>
        </p:spPr>
      </p:pic>
      <p:sp>
        <p:nvSpPr>
          <p:cNvPr id="18" name="TextBox 17">
            <a:extLst>
              <a:ext uri="{FF2B5EF4-FFF2-40B4-BE49-F238E27FC236}">
                <a16:creationId xmlns:a16="http://schemas.microsoft.com/office/drawing/2014/main" id="{38F9142B-1D26-A98B-FE39-3FFA2CB077A8}"/>
              </a:ext>
            </a:extLst>
          </p:cNvPr>
          <p:cNvSpPr txBox="1"/>
          <p:nvPr/>
        </p:nvSpPr>
        <p:spPr>
          <a:xfrm>
            <a:off x="7771015" y="1854324"/>
            <a:ext cx="415498" cy="369332"/>
          </a:xfrm>
          <a:prstGeom prst="rect">
            <a:avLst/>
          </a:prstGeom>
          <a:noFill/>
        </p:spPr>
        <p:txBody>
          <a:bodyPr wrap="none" rtlCol="0">
            <a:spAutoFit/>
          </a:bodyPr>
          <a:lstStyle/>
          <a:p>
            <a:r>
              <a:rPr lang="en-US" b="1" dirty="0">
                <a:solidFill>
                  <a:schemeClr val="bg1"/>
                </a:solidFill>
              </a:rPr>
              <a:t>**</a:t>
            </a:r>
          </a:p>
        </p:txBody>
      </p:sp>
      <p:sp>
        <p:nvSpPr>
          <p:cNvPr id="19" name="TextBox 18">
            <a:extLst>
              <a:ext uri="{FF2B5EF4-FFF2-40B4-BE49-F238E27FC236}">
                <a16:creationId xmlns:a16="http://schemas.microsoft.com/office/drawing/2014/main" id="{D9A6D82D-92D3-B892-DE2C-E8D72646C0DF}"/>
              </a:ext>
            </a:extLst>
          </p:cNvPr>
          <p:cNvSpPr txBox="1"/>
          <p:nvPr/>
        </p:nvSpPr>
        <p:spPr>
          <a:xfrm>
            <a:off x="6364114" y="2174229"/>
            <a:ext cx="300082" cy="369332"/>
          </a:xfrm>
          <a:prstGeom prst="rect">
            <a:avLst/>
          </a:prstGeom>
          <a:noFill/>
        </p:spPr>
        <p:txBody>
          <a:bodyPr wrap="none" rtlCol="0">
            <a:spAutoFit/>
          </a:bodyPr>
          <a:lstStyle/>
          <a:p>
            <a:r>
              <a:rPr lang="en-US" b="1" dirty="0">
                <a:solidFill>
                  <a:schemeClr val="bg1"/>
                </a:solidFill>
              </a:rPr>
              <a:t>*</a:t>
            </a:r>
          </a:p>
        </p:txBody>
      </p:sp>
    </p:spTree>
    <p:extLst>
      <p:ext uri="{BB962C8B-B14F-4D97-AF65-F5344CB8AC3E}">
        <p14:creationId xmlns:p14="http://schemas.microsoft.com/office/powerpoint/2010/main" val="2330350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903818-08B4-4C60-DC8E-7E8AB531EC78}"/>
              </a:ext>
            </a:extLst>
          </p:cNvPr>
          <p:cNvSpPr/>
          <p:nvPr/>
        </p:nvSpPr>
        <p:spPr>
          <a:xfrm>
            <a:off x="914400" y="1376978"/>
            <a:ext cx="5095300" cy="4485939"/>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666F57-F5BB-B552-DBD9-F640E52B1AD3}"/>
              </a:ext>
            </a:extLst>
          </p:cNvPr>
          <p:cNvSpPr/>
          <p:nvPr/>
        </p:nvSpPr>
        <p:spPr>
          <a:xfrm>
            <a:off x="6009700" y="1376978"/>
            <a:ext cx="5267900" cy="448593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9EFC1-A744-3A61-6292-313050781A45}"/>
              </a:ext>
            </a:extLst>
          </p:cNvPr>
          <p:cNvSpPr>
            <a:spLocks noGrp="1"/>
          </p:cNvSpPr>
          <p:nvPr>
            <p:ph type="title"/>
          </p:nvPr>
        </p:nvSpPr>
        <p:spPr>
          <a:xfrm>
            <a:off x="914400" y="0"/>
            <a:ext cx="10200132" cy="1204856"/>
          </a:xfrm>
        </p:spPr>
        <p:txBody>
          <a:bodyPr/>
          <a:lstStyle/>
          <a:p>
            <a:r>
              <a:rPr lang="en-US" dirty="0"/>
              <a:t>IRA Tax Credits &amp; Elective Pay (A.K.A. Direct Pay)</a:t>
            </a:r>
          </a:p>
        </p:txBody>
      </p:sp>
      <p:pic>
        <p:nvPicPr>
          <p:cNvPr id="11" name="Graphic 10" descr="Modern architecture with solid fill">
            <a:extLst>
              <a:ext uri="{FF2B5EF4-FFF2-40B4-BE49-F238E27FC236}">
                <a16:creationId xmlns:a16="http://schemas.microsoft.com/office/drawing/2014/main" id="{09AFD7C0-ECFA-8FC8-6886-251F3E07CA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2737" y="1992960"/>
            <a:ext cx="1321846" cy="1321846"/>
          </a:xfrm>
          <a:prstGeom prst="rect">
            <a:avLst/>
          </a:prstGeom>
        </p:spPr>
      </p:pic>
      <p:pic>
        <p:nvPicPr>
          <p:cNvPr id="13" name="Picture 12" descr="A black and white image of a solar panel and a sun&#10;&#10;AI-generated content may be incorrect.">
            <a:extLst>
              <a:ext uri="{FF2B5EF4-FFF2-40B4-BE49-F238E27FC236}">
                <a16:creationId xmlns:a16="http://schemas.microsoft.com/office/drawing/2014/main" id="{032459CE-1236-54DF-5373-4D1363A2CA8B}"/>
              </a:ext>
            </a:extLst>
          </p:cNvPr>
          <p:cNvPicPr>
            <a:picLocks noChangeAspect="1"/>
          </p:cNvPicPr>
          <p:nvPr/>
        </p:nvPicPr>
        <p:blipFill>
          <a:blip r:embed="rId4"/>
          <a:stretch>
            <a:fillRect/>
          </a:stretch>
        </p:blipFill>
        <p:spPr>
          <a:xfrm>
            <a:off x="1803660" y="3654014"/>
            <a:ext cx="1983889" cy="1983889"/>
          </a:xfrm>
          <a:prstGeom prst="rect">
            <a:avLst/>
          </a:prstGeom>
        </p:spPr>
      </p:pic>
      <p:pic>
        <p:nvPicPr>
          <p:cNvPr id="16" name="Graphic 15" descr="Handshake outline">
            <a:extLst>
              <a:ext uri="{FF2B5EF4-FFF2-40B4-BE49-F238E27FC236}">
                <a16:creationId xmlns:a16="http://schemas.microsoft.com/office/drawing/2014/main" id="{24E6A49E-5E99-696F-2946-0821B31A0C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8642" y="2244607"/>
            <a:ext cx="909977" cy="909977"/>
          </a:xfrm>
          <a:prstGeom prst="rect">
            <a:avLst/>
          </a:prstGeom>
        </p:spPr>
      </p:pic>
      <p:pic>
        <p:nvPicPr>
          <p:cNvPr id="18" name="Graphic 17" descr="Contract outline">
            <a:extLst>
              <a:ext uri="{FF2B5EF4-FFF2-40B4-BE49-F238E27FC236}">
                <a16:creationId xmlns:a16="http://schemas.microsoft.com/office/drawing/2014/main" id="{5DC44336-E3A4-EB82-8BBD-2EE69ACDF5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7110" y="2953810"/>
            <a:ext cx="713043" cy="713043"/>
          </a:xfrm>
          <a:prstGeom prst="rect">
            <a:avLst/>
          </a:prstGeom>
        </p:spPr>
      </p:pic>
      <p:sp>
        <p:nvSpPr>
          <p:cNvPr id="22" name="TextBox 21">
            <a:extLst>
              <a:ext uri="{FF2B5EF4-FFF2-40B4-BE49-F238E27FC236}">
                <a16:creationId xmlns:a16="http://schemas.microsoft.com/office/drawing/2014/main" id="{B1FC01B1-B206-AF15-3BCF-3C681260E2E9}"/>
              </a:ext>
            </a:extLst>
          </p:cNvPr>
          <p:cNvSpPr txBox="1"/>
          <p:nvPr/>
        </p:nvSpPr>
        <p:spPr>
          <a:xfrm>
            <a:off x="2535954" y="1400451"/>
            <a:ext cx="2019784" cy="400110"/>
          </a:xfrm>
          <a:prstGeom prst="rect">
            <a:avLst/>
          </a:prstGeom>
          <a:noFill/>
        </p:spPr>
        <p:txBody>
          <a:bodyPr wrap="none" rtlCol="0">
            <a:spAutoFit/>
          </a:bodyPr>
          <a:lstStyle/>
          <a:p>
            <a:r>
              <a:rPr lang="en-US" sz="2000" b="1" dirty="0"/>
              <a:t>Before Direct Pay</a:t>
            </a:r>
          </a:p>
        </p:txBody>
      </p:sp>
      <p:sp>
        <p:nvSpPr>
          <p:cNvPr id="24" name="TextBox 23">
            <a:extLst>
              <a:ext uri="{FF2B5EF4-FFF2-40B4-BE49-F238E27FC236}">
                <a16:creationId xmlns:a16="http://schemas.microsoft.com/office/drawing/2014/main" id="{BE88801E-8458-357B-9B20-F175F6E00620}"/>
              </a:ext>
            </a:extLst>
          </p:cNvPr>
          <p:cNvSpPr txBox="1"/>
          <p:nvPr/>
        </p:nvSpPr>
        <p:spPr>
          <a:xfrm>
            <a:off x="7640869" y="1428384"/>
            <a:ext cx="1856983" cy="400110"/>
          </a:xfrm>
          <a:prstGeom prst="rect">
            <a:avLst/>
          </a:prstGeom>
          <a:noFill/>
        </p:spPr>
        <p:txBody>
          <a:bodyPr wrap="none" rtlCol="0">
            <a:spAutoFit/>
          </a:bodyPr>
          <a:lstStyle/>
          <a:p>
            <a:r>
              <a:rPr lang="en-US" sz="2000" b="1" dirty="0"/>
              <a:t>After Direct Pay</a:t>
            </a:r>
          </a:p>
        </p:txBody>
      </p:sp>
      <p:sp>
        <p:nvSpPr>
          <p:cNvPr id="25" name="TextBox 24">
            <a:extLst>
              <a:ext uri="{FF2B5EF4-FFF2-40B4-BE49-F238E27FC236}">
                <a16:creationId xmlns:a16="http://schemas.microsoft.com/office/drawing/2014/main" id="{ED33EFED-4714-60DD-C284-930A79777B0D}"/>
              </a:ext>
            </a:extLst>
          </p:cNvPr>
          <p:cNvSpPr txBox="1"/>
          <p:nvPr/>
        </p:nvSpPr>
        <p:spPr>
          <a:xfrm>
            <a:off x="1182336" y="1808294"/>
            <a:ext cx="1242648" cy="369332"/>
          </a:xfrm>
          <a:prstGeom prst="rect">
            <a:avLst/>
          </a:prstGeom>
          <a:noFill/>
        </p:spPr>
        <p:txBody>
          <a:bodyPr wrap="none" rtlCol="0">
            <a:spAutoFit/>
          </a:bodyPr>
          <a:lstStyle/>
          <a:p>
            <a:r>
              <a:rPr lang="en-US" dirty="0"/>
              <a:t>Tax Exempt</a:t>
            </a:r>
          </a:p>
        </p:txBody>
      </p:sp>
      <p:sp>
        <p:nvSpPr>
          <p:cNvPr id="27" name="TextBox 26">
            <a:extLst>
              <a:ext uri="{FF2B5EF4-FFF2-40B4-BE49-F238E27FC236}">
                <a16:creationId xmlns:a16="http://schemas.microsoft.com/office/drawing/2014/main" id="{643914C3-D80A-C52D-620C-C92F5C6F3990}"/>
              </a:ext>
            </a:extLst>
          </p:cNvPr>
          <p:cNvSpPr txBox="1"/>
          <p:nvPr/>
        </p:nvSpPr>
        <p:spPr>
          <a:xfrm>
            <a:off x="4116213" y="2045211"/>
            <a:ext cx="1772152" cy="369332"/>
          </a:xfrm>
          <a:prstGeom prst="rect">
            <a:avLst/>
          </a:prstGeom>
          <a:noFill/>
        </p:spPr>
        <p:txBody>
          <a:bodyPr wrap="none" rtlCol="0">
            <a:spAutoFit/>
          </a:bodyPr>
          <a:lstStyle/>
          <a:p>
            <a:r>
              <a:rPr lang="en-US" dirty="0"/>
              <a:t>Private Company</a:t>
            </a:r>
          </a:p>
        </p:txBody>
      </p:sp>
      <p:cxnSp>
        <p:nvCxnSpPr>
          <p:cNvPr id="29" name="Straight Arrow Connector 28">
            <a:extLst>
              <a:ext uri="{FF2B5EF4-FFF2-40B4-BE49-F238E27FC236}">
                <a16:creationId xmlns:a16="http://schemas.microsoft.com/office/drawing/2014/main" id="{C5DA100A-6B88-1566-8917-C354835A58F9}"/>
              </a:ext>
            </a:extLst>
          </p:cNvPr>
          <p:cNvCxnSpPr>
            <a:cxnSpLocks/>
          </p:cNvCxnSpPr>
          <p:nvPr/>
        </p:nvCxnSpPr>
        <p:spPr>
          <a:xfrm>
            <a:off x="2601080" y="2831024"/>
            <a:ext cx="17234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E09731-CB1A-FFBF-BAE3-96844C68A1AC}"/>
              </a:ext>
            </a:extLst>
          </p:cNvPr>
          <p:cNvSpPr txBox="1"/>
          <p:nvPr/>
        </p:nvSpPr>
        <p:spPr>
          <a:xfrm>
            <a:off x="3146217" y="2095571"/>
            <a:ext cx="486030" cy="769441"/>
          </a:xfrm>
          <a:prstGeom prst="rect">
            <a:avLst/>
          </a:prstGeom>
          <a:noFill/>
        </p:spPr>
        <p:txBody>
          <a:bodyPr wrap="none" rtlCol="0">
            <a:spAutoFit/>
          </a:bodyPr>
          <a:lstStyle/>
          <a:p>
            <a:r>
              <a:rPr lang="en-US" sz="4400" b="1" dirty="0">
                <a:solidFill>
                  <a:srgbClr val="00B050"/>
                </a:solidFill>
                <a:latin typeface="Aptos" panose="020B0004020202020204" pitchFamily="34" charset="0"/>
              </a:rPr>
              <a:t>$</a:t>
            </a:r>
          </a:p>
        </p:txBody>
      </p:sp>
      <p:grpSp>
        <p:nvGrpSpPr>
          <p:cNvPr id="37" name="Group 36">
            <a:extLst>
              <a:ext uri="{FF2B5EF4-FFF2-40B4-BE49-F238E27FC236}">
                <a16:creationId xmlns:a16="http://schemas.microsoft.com/office/drawing/2014/main" id="{E10FEE70-73E3-4938-3A6C-9E8F61B27097}"/>
              </a:ext>
            </a:extLst>
          </p:cNvPr>
          <p:cNvGrpSpPr/>
          <p:nvPr/>
        </p:nvGrpSpPr>
        <p:grpSpPr>
          <a:xfrm>
            <a:off x="6773522" y="1972071"/>
            <a:ext cx="1983889" cy="3890846"/>
            <a:chOff x="7630398" y="2000616"/>
            <a:chExt cx="1983889" cy="3890846"/>
          </a:xfrm>
        </p:grpSpPr>
        <p:pic>
          <p:nvPicPr>
            <p:cNvPr id="14" name="Picture 13" descr="A black and white image of a solar panel and a sun&#10;&#10;AI-generated content may be incorrect.">
              <a:extLst>
                <a:ext uri="{FF2B5EF4-FFF2-40B4-BE49-F238E27FC236}">
                  <a16:creationId xmlns:a16="http://schemas.microsoft.com/office/drawing/2014/main" id="{4550BC7E-B767-DC9B-3BE8-BBF2D6DB72B9}"/>
                </a:ext>
              </a:extLst>
            </p:cNvPr>
            <p:cNvPicPr>
              <a:picLocks noChangeAspect="1"/>
            </p:cNvPicPr>
            <p:nvPr/>
          </p:nvPicPr>
          <p:blipFill>
            <a:blip r:embed="rId4"/>
            <a:stretch>
              <a:fillRect/>
            </a:stretch>
          </p:blipFill>
          <p:spPr>
            <a:xfrm>
              <a:off x="7630398" y="3907573"/>
              <a:ext cx="1983889" cy="1983889"/>
            </a:xfrm>
            <a:prstGeom prst="rect">
              <a:avLst/>
            </a:prstGeom>
          </p:spPr>
        </p:pic>
        <p:pic>
          <p:nvPicPr>
            <p:cNvPr id="19" name="Graphic 18" descr="Modern architecture with solid fill">
              <a:extLst>
                <a:ext uri="{FF2B5EF4-FFF2-40B4-BE49-F238E27FC236}">
                  <a16:creationId xmlns:a16="http://schemas.microsoft.com/office/drawing/2014/main" id="{0399BE6F-71B5-C6D7-0EC1-7444762A95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8437" y="2177626"/>
              <a:ext cx="1321846" cy="1321846"/>
            </a:xfrm>
            <a:prstGeom prst="rect">
              <a:avLst/>
            </a:prstGeom>
          </p:spPr>
        </p:pic>
        <p:sp>
          <p:nvSpPr>
            <p:cNvPr id="26" name="TextBox 25">
              <a:extLst>
                <a:ext uri="{FF2B5EF4-FFF2-40B4-BE49-F238E27FC236}">
                  <a16:creationId xmlns:a16="http://schemas.microsoft.com/office/drawing/2014/main" id="{DC95A553-3ABD-A8C2-A464-CF7077E0B947}"/>
                </a:ext>
              </a:extLst>
            </p:cNvPr>
            <p:cNvSpPr txBox="1"/>
            <p:nvPr/>
          </p:nvSpPr>
          <p:spPr>
            <a:xfrm>
              <a:off x="7948036" y="2000616"/>
              <a:ext cx="1242648" cy="369332"/>
            </a:xfrm>
            <a:prstGeom prst="rect">
              <a:avLst/>
            </a:prstGeom>
            <a:noFill/>
          </p:spPr>
          <p:txBody>
            <a:bodyPr wrap="none" rtlCol="0">
              <a:spAutoFit/>
            </a:bodyPr>
            <a:lstStyle/>
            <a:p>
              <a:r>
                <a:rPr lang="en-US" dirty="0"/>
                <a:t>Tax Exempt</a:t>
              </a:r>
            </a:p>
          </p:txBody>
        </p:sp>
        <p:sp>
          <p:nvSpPr>
            <p:cNvPr id="34" name="TextBox 33">
              <a:extLst>
                <a:ext uri="{FF2B5EF4-FFF2-40B4-BE49-F238E27FC236}">
                  <a16:creationId xmlns:a16="http://schemas.microsoft.com/office/drawing/2014/main" id="{14C87856-0E31-A155-9B0C-486BFCE2B401}"/>
                </a:ext>
              </a:extLst>
            </p:cNvPr>
            <p:cNvSpPr txBox="1"/>
            <p:nvPr/>
          </p:nvSpPr>
          <p:spPr>
            <a:xfrm>
              <a:off x="8744253" y="3522852"/>
              <a:ext cx="486030" cy="769441"/>
            </a:xfrm>
            <a:prstGeom prst="rect">
              <a:avLst/>
            </a:prstGeom>
            <a:noFill/>
          </p:spPr>
          <p:txBody>
            <a:bodyPr wrap="none" rtlCol="0">
              <a:spAutoFit/>
            </a:bodyPr>
            <a:lstStyle/>
            <a:p>
              <a:r>
                <a:rPr lang="en-US" sz="4400" b="1" dirty="0">
                  <a:solidFill>
                    <a:srgbClr val="00B050"/>
                  </a:solidFill>
                  <a:latin typeface="Aptos" panose="020B0004020202020204" pitchFamily="34" charset="0"/>
                </a:rPr>
                <a:t>$</a:t>
              </a:r>
            </a:p>
          </p:txBody>
        </p:sp>
        <p:cxnSp>
          <p:nvCxnSpPr>
            <p:cNvPr id="35" name="Straight Arrow Connector 34">
              <a:extLst>
                <a:ext uri="{FF2B5EF4-FFF2-40B4-BE49-F238E27FC236}">
                  <a16:creationId xmlns:a16="http://schemas.microsoft.com/office/drawing/2014/main" id="{44D514FA-19B9-6F7B-F24C-208F14DD5570}"/>
                </a:ext>
              </a:extLst>
            </p:cNvPr>
            <p:cNvCxnSpPr>
              <a:cxnSpLocks/>
            </p:cNvCxnSpPr>
            <p:nvPr/>
          </p:nvCxnSpPr>
          <p:spPr>
            <a:xfrm>
              <a:off x="8660681" y="3499472"/>
              <a:ext cx="0" cy="1068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4874A0A9-3878-26FC-A0D8-3AACD6DB4B0C}"/>
              </a:ext>
            </a:extLst>
          </p:cNvPr>
          <p:cNvSpPr txBox="1"/>
          <p:nvPr/>
        </p:nvSpPr>
        <p:spPr>
          <a:xfrm>
            <a:off x="8983736" y="2969918"/>
            <a:ext cx="2065527" cy="1477328"/>
          </a:xfrm>
          <a:prstGeom prst="rect">
            <a:avLst/>
          </a:prstGeom>
          <a:noFill/>
        </p:spPr>
        <p:txBody>
          <a:bodyPr wrap="square" rtlCol="0">
            <a:spAutoFit/>
          </a:bodyPr>
          <a:lstStyle/>
          <a:p>
            <a:r>
              <a:rPr lang="en-US" dirty="0"/>
              <a:t>Tax Exempt entities can take advantage of the full clean energy tax credits directly</a:t>
            </a:r>
          </a:p>
        </p:txBody>
      </p:sp>
      <p:sp>
        <p:nvSpPr>
          <p:cNvPr id="40" name="TextBox 39">
            <a:extLst>
              <a:ext uri="{FF2B5EF4-FFF2-40B4-BE49-F238E27FC236}">
                <a16:creationId xmlns:a16="http://schemas.microsoft.com/office/drawing/2014/main" id="{4909FE20-8E47-5FCF-8BC1-86960FFB5C2B}"/>
              </a:ext>
            </a:extLst>
          </p:cNvPr>
          <p:cNvSpPr txBox="1"/>
          <p:nvPr/>
        </p:nvSpPr>
        <p:spPr>
          <a:xfrm>
            <a:off x="2747259" y="2967924"/>
            <a:ext cx="1340616" cy="646331"/>
          </a:xfrm>
          <a:prstGeom prst="rect">
            <a:avLst/>
          </a:prstGeom>
          <a:noFill/>
        </p:spPr>
        <p:txBody>
          <a:bodyPr wrap="square" rtlCol="0">
            <a:spAutoFit/>
          </a:bodyPr>
          <a:lstStyle/>
          <a:p>
            <a:pPr algn="ctr"/>
            <a:r>
              <a:rPr lang="en-US" dirty="0"/>
              <a:t>Financing Agreement</a:t>
            </a:r>
          </a:p>
        </p:txBody>
      </p:sp>
      <p:cxnSp>
        <p:nvCxnSpPr>
          <p:cNvPr id="41" name="Straight Arrow Connector 40">
            <a:extLst>
              <a:ext uri="{FF2B5EF4-FFF2-40B4-BE49-F238E27FC236}">
                <a16:creationId xmlns:a16="http://schemas.microsoft.com/office/drawing/2014/main" id="{5651EAB1-1382-A7EB-DBF3-6E2B9C938D7E}"/>
              </a:ext>
            </a:extLst>
          </p:cNvPr>
          <p:cNvCxnSpPr>
            <a:cxnSpLocks/>
          </p:cNvCxnSpPr>
          <p:nvPr/>
        </p:nvCxnSpPr>
        <p:spPr>
          <a:xfrm flipH="1">
            <a:off x="3528902" y="3673065"/>
            <a:ext cx="1174622" cy="896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48436A4-5BCD-14F6-B40C-A879715F5145}"/>
              </a:ext>
            </a:extLst>
          </p:cNvPr>
          <p:cNvSpPr txBox="1"/>
          <p:nvPr/>
        </p:nvSpPr>
        <p:spPr>
          <a:xfrm>
            <a:off x="4013874" y="4111697"/>
            <a:ext cx="1920344" cy="1754326"/>
          </a:xfrm>
          <a:prstGeom prst="rect">
            <a:avLst/>
          </a:prstGeom>
          <a:noFill/>
        </p:spPr>
        <p:txBody>
          <a:bodyPr wrap="square" rtlCol="0">
            <a:spAutoFit/>
          </a:bodyPr>
          <a:lstStyle/>
          <a:p>
            <a:r>
              <a:rPr lang="en-US" dirty="0"/>
              <a:t>Private company claims federal tax credits. Nonprofit gets a “discount” on clean energy project.</a:t>
            </a:r>
          </a:p>
        </p:txBody>
      </p:sp>
    </p:spTree>
    <p:extLst>
      <p:ext uri="{BB962C8B-B14F-4D97-AF65-F5344CB8AC3E}">
        <p14:creationId xmlns:p14="http://schemas.microsoft.com/office/powerpoint/2010/main" val="3426032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7EE428-0C7C-497D-9691-5D391DF243E4}"/>
</file>

<file path=customXml/itemProps2.xml><?xml version="1.0" encoding="utf-8"?>
<ds:datastoreItem xmlns:ds="http://schemas.openxmlformats.org/officeDocument/2006/customXml" ds:itemID="{436370C4-9716-4494-9B54-FA5A8DDF7C28}"/>
</file>

<file path=customXml/itemProps3.xml><?xml version="1.0" encoding="utf-8"?>
<ds:datastoreItem xmlns:ds="http://schemas.openxmlformats.org/officeDocument/2006/customXml" ds:itemID="{F48F7CD7-A585-46D5-BFB7-5475E49BABB1}"/>
</file>

<file path=docProps/app.xml><?xml version="1.0" encoding="utf-8"?>
<Properties xmlns="http://schemas.openxmlformats.org/officeDocument/2006/extended-properties" xmlns:vt="http://schemas.openxmlformats.org/officeDocument/2006/docPropsVTypes">
  <TotalTime>14272</TotalTime>
  <Words>2893</Words>
  <Application>Microsoft Office PowerPoint</Application>
  <PresentationFormat>Widescreen</PresentationFormat>
  <Paragraphs>289</Paragraphs>
  <Slides>21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ADLaM Display</vt:lpstr>
      <vt:lpstr>Aptos</vt:lpstr>
      <vt:lpstr>Arial</vt:lpstr>
      <vt:lpstr>Calibri</vt:lpstr>
      <vt:lpstr>Lato</vt:lpstr>
      <vt:lpstr>Lato Black</vt:lpstr>
      <vt:lpstr>Office Theme</vt:lpstr>
      <vt:lpstr>Clean Energy Funding Strategies to Meet Audacious Goals</vt:lpstr>
      <vt:lpstr>Opener: Show of Hands</vt:lpstr>
      <vt:lpstr>PowerPoint Presentation</vt:lpstr>
      <vt:lpstr>Operations or City-wide </vt:lpstr>
      <vt:lpstr>Federal Funding &amp; Incentives</vt:lpstr>
      <vt:lpstr>IRA Programs</vt:lpstr>
      <vt:lpstr>IRA Tax Credits &amp; Elective Pay</vt:lpstr>
      <vt:lpstr>Investment Tax Credit (“48” and “48E”) &amp; Bonus Credits</vt:lpstr>
      <vt:lpstr>IRA Tax Credits &amp; Elective Pay (A.K.A. Direct Pay)</vt:lpstr>
      <vt:lpstr>PowerPoint Presentation</vt:lpstr>
      <vt:lpstr>PowerPoint Presentation</vt:lpstr>
      <vt:lpstr>PowerPoint Presentation</vt:lpstr>
      <vt:lpstr>PowerPoint Presentation</vt:lpstr>
      <vt:lpstr>PowerPoint Presentation</vt:lpstr>
      <vt:lpstr>Large Scale Clean Energy Strategies</vt:lpstr>
      <vt:lpstr>PowerPoint Presentation</vt:lpstr>
      <vt:lpstr>States where PPAs and Community Choice Aggregation (CCA a.k.a. CCE) are allowed</vt:lpstr>
      <vt:lpstr>Community Solar</vt:lpstr>
      <vt:lpstr>Small-Medium Clean Energy Strategies</vt:lpstr>
      <vt:lpstr>Resources: Open Federal Funding &amp; Incentives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25</cp:revision>
  <dcterms:created xsi:type="dcterms:W3CDTF">2022-10-21T14:04:38Z</dcterms:created>
  <dcterms:modified xsi:type="dcterms:W3CDTF">2025-03-26T19:56:20Z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