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4"/>
  </p:handoutMasterIdLst>
  <p:sldIdLst>
    <p:sldId id="257" r:id="rId2"/>
    <p:sldId id="265" r:id="rId3"/>
    <p:sldId id="267" r:id="rId4"/>
    <p:sldId id="256" r:id="rId5"/>
    <p:sldId id="261" r:id="rId6"/>
    <p:sldId id="260" r:id="rId7"/>
    <p:sldId id="273" r:id="rId8"/>
    <p:sldId id="268" r:id="rId9"/>
    <p:sldId id="263" r:id="rId10"/>
    <p:sldId id="264" r:id="rId11"/>
    <p:sldId id="269" r:id="rId12"/>
    <p:sldId id="270" r:id="rId13"/>
    <p:sldId id="271" r:id="rId14"/>
    <p:sldId id="282" r:id="rId15"/>
    <p:sldId id="275" r:id="rId16"/>
    <p:sldId id="272" r:id="rId17"/>
    <p:sldId id="281" r:id="rId18"/>
    <p:sldId id="274" r:id="rId19"/>
    <p:sldId id="283" r:id="rId20"/>
    <p:sldId id="276" r:id="rId21"/>
    <p:sldId id="279"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47D2"/>
    <a:srgbClr val="5639AF"/>
    <a:srgbClr val="FF9933"/>
    <a:srgbClr val="FF6633"/>
    <a:srgbClr val="556633"/>
    <a:srgbClr val="982068"/>
    <a:srgbClr val="FFFFFF"/>
    <a:srgbClr val="642265"/>
    <a:srgbClr val="663399"/>
    <a:srgbClr val="2842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057CE8-09CE-489A-AD9A-49C90870F057}" v="4" dt="2025-03-25T14:04:44.6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3"/>
    <p:restoredTop sz="94713"/>
  </p:normalViewPr>
  <p:slideViewPr>
    <p:cSldViewPr snapToGrid="0">
      <p:cViewPr varScale="1">
        <p:scale>
          <a:sx n="97" d="100"/>
          <a:sy n="97" d="100"/>
        </p:scale>
        <p:origin x="1290" y="306"/>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659D08-E812-102E-5EB2-B5EC898ECC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B6A12ED-C3D6-D4A5-0301-6868083456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B6491C-EB6F-C249-8FA1-AECF54EECB29}" type="datetimeFigureOut">
              <a:t>3/26/2025</a:t>
            </a:fld>
            <a:endParaRPr lang="en-US" dirty="0"/>
          </a:p>
        </p:txBody>
      </p:sp>
      <p:sp>
        <p:nvSpPr>
          <p:cNvPr id="4" name="Footer Placeholder 3">
            <a:extLst>
              <a:ext uri="{FF2B5EF4-FFF2-40B4-BE49-F238E27FC236}">
                <a16:creationId xmlns:a16="http://schemas.microsoft.com/office/drawing/2014/main" id="{02B89403-6E1B-5DFF-0A1A-15AD840B7E1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B9D2401-2B4A-75AD-D2DE-7D57B18CC6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21D00F-A447-3041-B3A5-9ED839F4319E}" type="slidenum">
              <a:t>‹#›</a:t>
            </a:fld>
            <a:endParaRPr lang="en-US" dirty="0"/>
          </a:p>
        </p:txBody>
      </p:sp>
    </p:spTree>
    <p:extLst>
      <p:ext uri="{BB962C8B-B14F-4D97-AF65-F5344CB8AC3E}">
        <p14:creationId xmlns:p14="http://schemas.microsoft.com/office/powerpoint/2010/main" val="19774594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p:bg>
      <p:bgPr>
        <a:solidFill>
          <a:srgbClr val="AF47D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D23A37-EAF7-893F-7439-7F9F87CF3CC2}"/>
              </a:ext>
            </a:extLst>
          </p:cNvPr>
          <p:cNvPicPr>
            <a:picLocks noChangeAspect="1"/>
          </p:cNvPicPr>
          <p:nvPr userDrawn="1"/>
        </p:nvPicPr>
        <p:blipFill>
          <a:blip r:embed="rId2">
            <a:alphaModFix amt="5000"/>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19342B71-B696-F8B2-7ED7-22148F559BCA}"/>
              </a:ext>
            </a:extLst>
          </p:cNvPr>
          <p:cNvPicPr>
            <a:picLocks noChangeAspect="1"/>
          </p:cNvPicPr>
          <p:nvPr userDrawn="1"/>
        </p:nvPicPr>
        <p:blipFill>
          <a:blip r:embed="rId3"/>
          <a:stretch>
            <a:fillRect/>
          </a:stretch>
        </p:blipFill>
        <p:spPr>
          <a:xfrm>
            <a:off x="914400" y="914200"/>
            <a:ext cx="7179276" cy="1335678"/>
          </a:xfrm>
          <a:prstGeom prst="rect">
            <a:avLst/>
          </a:prstGeom>
        </p:spPr>
      </p:pic>
      <p:sp>
        <p:nvSpPr>
          <p:cNvPr id="2" name="Title 1">
            <a:extLst>
              <a:ext uri="{FF2B5EF4-FFF2-40B4-BE49-F238E27FC236}">
                <a16:creationId xmlns:a16="http://schemas.microsoft.com/office/drawing/2014/main" id="{0692AB0A-ABEA-3973-1A86-A3AA2E9F3DFB}"/>
              </a:ext>
            </a:extLst>
          </p:cNvPr>
          <p:cNvSpPr>
            <a:spLocks noGrp="1"/>
          </p:cNvSpPr>
          <p:nvPr>
            <p:ph type="title"/>
          </p:nvPr>
        </p:nvSpPr>
        <p:spPr>
          <a:xfrm>
            <a:off x="914400" y="2472098"/>
            <a:ext cx="10204704" cy="1551262"/>
          </a:xfrm>
        </p:spPr>
        <p:txBody>
          <a:bodyPr anchor="b"/>
          <a:lstStyle>
            <a:lvl1pPr>
              <a:defRPr sz="4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F3D066A-62BE-F642-164A-7DBDE8329B59}"/>
              </a:ext>
            </a:extLst>
          </p:cNvPr>
          <p:cNvSpPr>
            <a:spLocks noGrp="1"/>
          </p:cNvSpPr>
          <p:nvPr>
            <p:ph type="body" idx="1"/>
          </p:nvPr>
        </p:nvSpPr>
        <p:spPr>
          <a:xfrm>
            <a:off x="914400" y="4297680"/>
            <a:ext cx="10204704" cy="1046216"/>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a:extLst>
              <a:ext uri="{FF2B5EF4-FFF2-40B4-BE49-F238E27FC236}">
                <a16:creationId xmlns:a16="http://schemas.microsoft.com/office/drawing/2014/main" id="{C4E1AF1C-F847-990B-B70D-7DF63E1B8803}"/>
              </a:ext>
            </a:extLst>
          </p:cNvPr>
          <p:cNvPicPr>
            <a:picLocks noChangeAspect="1"/>
          </p:cNvPicPr>
          <p:nvPr userDrawn="1"/>
        </p:nvPicPr>
        <p:blipFill>
          <a:blip r:embed="rId4"/>
          <a:stretch>
            <a:fillRect/>
          </a:stretch>
        </p:blipFill>
        <p:spPr>
          <a:xfrm>
            <a:off x="914400" y="5943600"/>
            <a:ext cx="1917127" cy="385948"/>
          </a:xfrm>
          <a:prstGeom prst="rect">
            <a:avLst/>
          </a:prstGeom>
        </p:spPr>
      </p:pic>
    </p:spTree>
    <p:extLst>
      <p:ext uri="{BB962C8B-B14F-4D97-AF65-F5344CB8AC3E}">
        <p14:creationId xmlns:p14="http://schemas.microsoft.com/office/powerpoint/2010/main" val="1430135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divider 1">
    <p:bg>
      <p:bgPr>
        <a:solidFill>
          <a:srgbClr val="AF47D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AEDD8A-59D9-0964-418E-397FAFEC1842}"/>
              </a:ext>
            </a:extLst>
          </p:cNvPr>
          <p:cNvPicPr>
            <a:picLocks noChangeAspect="1"/>
          </p:cNvPicPr>
          <p:nvPr userDrawn="1"/>
        </p:nvPicPr>
        <p:blipFill>
          <a:blip r:embed="rId2">
            <a:alphaModFix amt="5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692AB0A-ABEA-3973-1A86-A3AA2E9F3DFB}"/>
              </a:ext>
            </a:extLst>
          </p:cNvPr>
          <p:cNvSpPr>
            <a:spLocks noGrp="1"/>
          </p:cNvSpPr>
          <p:nvPr>
            <p:ph type="title"/>
          </p:nvPr>
        </p:nvSpPr>
        <p:spPr>
          <a:xfrm>
            <a:off x="914400" y="2377440"/>
            <a:ext cx="10204704" cy="1645920"/>
          </a:xfrm>
        </p:spPr>
        <p:txBody>
          <a:bodyPr anchor="b"/>
          <a:lstStyle>
            <a:lvl1pP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F3D066A-62BE-F642-164A-7DBDE8329B59}"/>
              </a:ext>
            </a:extLst>
          </p:cNvPr>
          <p:cNvSpPr>
            <a:spLocks noGrp="1"/>
          </p:cNvSpPr>
          <p:nvPr>
            <p:ph type="body" idx="1"/>
          </p:nvPr>
        </p:nvSpPr>
        <p:spPr>
          <a:xfrm>
            <a:off x="914400" y="4297680"/>
            <a:ext cx="10204704" cy="1371600"/>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7247A065-CAEA-DB78-386A-57A765AAD95D}"/>
              </a:ext>
            </a:extLst>
          </p:cNvPr>
          <p:cNvPicPr>
            <a:picLocks noChangeAspect="1"/>
          </p:cNvPicPr>
          <p:nvPr userDrawn="1"/>
        </p:nvPicPr>
        <p:blipFill>
          <a:blip r:embed="rId3"/>
          <a:stretch>
            <a:fillRect/>
          </a:stretch>
        </p:blipFill>
        <p:spPr>
          <a:xfrm>
            <a:off x="914400" y="5943600"/>
            <a:ext cx="1917127" cy="385948"/>
          </a:xfrm>
          <a:prstGeom prst="rect">
            <a:avLst/>
          </a:prstGeom>
        </p:spPr>
      </p:pic>
      <p:pic>
        <p:nvPicPr>
          <p:cNvPr id="8" name="Picture 7">
            <a:extLst>
              <a:ext uri="{FF2B5EF4-FFF2-40B4-BE49-F238E27FC236}">
                <a16:creationId xmlns:a16="http://schemas.microsoft.com/office/drawing/2014/main" id="{2F67CCA1-6A3F-EBAB-DD0F-7A02C986B57C}"/>
              </a:ext>
            </a:extLst>
          </p:cNvPr>
          <p:cNvPicPr>
            <a:picLocks noChangeAspect="1"/>
          </p:cNvPicPr>
          <p:nvPr userDrawn="1"/>
        </p:nvPicPr>
        <p:blipFill>
          <a:blip r:embed="rId4"/>
          <a:stretch>
            <a:fillRect/>
          </a:stretch>
        </p:blipFill>
        <p:spPr>
          <a:xfrm>
            <a:off x="9044632" y="5943600"/>
            <a:ext cx="2074472" cy="385948"/>
          </a:xfrm>
          <a:prstGeom prst="rect">
            <a:avLst/>
          </a:prstGeom>
        </p:spPr>
      </p:pic>
    </p:spTree>
    <p:extLst>
      <p:ext uri="{BB962C8B-B14F-4D97-AF65-F5344CB8AC3E}">
        <p14:creationId xmlns:p14="http://schemas.microsoft.com/office/powerpoint/2010/main" val="164309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2">
    <p:bg>
      <p:bgPr>
        <a:solidFill>
          <a:srgbClr val="5639A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1A76B0-DC9C-FBB8-A8BC-76BE4CE166E1}"/>
              </a:ext>
            </a:extLst>
          </p:cNvPr>
          <p:cNvPicPr>
            <a:picLocks noChangeAspect="1"/>
          </p:cNvPicPr>
          <p:nvPr userDrawn="1"/>
        </p:nvPicPr>
        <p:blipFill>
          <a:blip r:embed="rId2">
            <a:alphaModFix amt="5000"/>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C3A0DF7F-1CA5-FD66-F5B8-B12CBC9DF3EB}"/>
              </a:ext>
            </a:extLst>
          </p:cNvPr>
          <p:cNvPicPr>
            <a:picLocks noChangeAspect="1"/>
          </p:cNvPicPr>
          <p:nvPr userDrawn="1"/>
        </p:nvPicPr>
        <p:blipFill>
          <a:blip r:embed="rId3"/>
          <a:stretch>
            <a:fillRect/>
          </a:stretch>
        </p:blipFill>
        <p:spPr>
          <a:xfrm>
            <a:off x="914400" y="5943600"/>
            <a:ext cx="1917127" cy="385948"/>
          </a:xfrm>
          <a:prstGeom prst="rect">
            <a:avLst/>
          </a:prstGeom>
        </p:spPr>
      </p:pic>
      <p:sp>
        <p:nvSpPr>
          <p:cNvPr id="3" name="Title 1">
            <a:extLst>
              <a:ext uri="{FF2B5EF4-FFF2-40B4-BE49-F238E27FC236}">
                <a16:creationId xmlns:a16="http://schemas.microsoft.com/office/drawing/2014/main" id="{335AC90F-BA2E-C833-4A81-99403BF05688}"/>
              </a:ext>
            </a:extLst>
          </p:cNvPr>
          <p:cNvSpPr>
            <a:spLocks noGrp="1"/>
          </p:cNvSpPr>
          <p:nvPr>
            <p:ph type="title"/>
          </p:nvPr>
        </p:nvSpPr>
        <p:spPr>
          <a:xfrm>
            <a:off x="914400" y="2377440"/>
            <a:ext cx="10204704" cy="1645920"/>
          </a:xfrm>
        </p:spPr>
        <p:txBody>
          <a:bodyPr anchor="b"/>
          <a:lstStyle>
            <a:lvl1pPr>
              <a:defRPr sz="3600">
                <a:solidFill>
                  <a:schemeClr val="bg1"/>
                </a:solidFill>
              </a:defRPr>
            </a:lvl1pPr>
          </a:lstStyle>
          <a:p>
            <a:r>
              <a:rPr lang="en-US"/>
              <a:t>Click to edit Master title style</a:t>
            </a:r>
          </a:p>
        </p:txBody>
      </p:sp>
      <p:sp>
        <p:nvSpPr>
          <p:cNvPr id="4" name="Text Placeholder 2">
            <a:extLst>
              <a:ext uri="{FF2B5EF4-FFF2-40B4-BE49-F238E27FC236}">
                <a16:creationId xmlns:a16="http://schemas.microsoft.com/office/drawing/2014/main" id="{5DDAFD94-9B6D-982F-022F-1E37D56AF4B6}"/>
              </a:ext>
            </a:extLst>
          </p:cNvPr>
          <p:cNvSpPr>
            <a:spLocks noGrp="1"/>
          </p:cNvSpPr>
          <p:nvPr>
            <p:ph type="body" idx="1"/>
          </p:nvPr>
        </p:nvSpPr>
        <p:spPr>
          <a:xfrm>
            <a:off x="914400" y="4297680"/>
            <a:ext cx="10204704" cy="1371600"/>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Picture 5">
            <a:extLst>
              <a:ext uri="{FF2B5EF4-FFF2-40B4-BE49-F238E27FC236}">
                <a16:creationId xmlns:a16="http://schemas.microsoft.com/office/drawing/2014/main" id="{C85FBE17-B2A0-85C0-D74A-26966904EEB2}"/>
              </a:ext>
            </a:extLst>
          </p:cNvPr>
          <p:cNvPicPr>
            <a:picLocks noChangeAspect="1"/>
          </p:cNvPicPr>
          <p:nvPr userDrawn="1"/>
        </p:nvPicPr>
        <p:blipFill>
          <a:blip r:embed="rId4"/>
          <a:stretch>
            <a:fillRect/>
          </a:stretch>
        </p:blipFill>
        <p:spPr>
          <a:xfrm>
            <a:off x="9044632" y="5943600"/>
            <a:ext cx="2074472" cy="385948"/>
          </a:xfrm>
          <a:prstGeom prst="rect">
            <a:avLst/>
          </a:prstGeom>
        </p:spPr>
      </p:pic>
    </p:spTree>
    <p:extLst>
      <p:ext uri="{BB962C8B-B14F-4D97-AF65-F5344CB8AC3E}">
        <p14:creationId xmlns:p14="http://schemas.microsoft.com/office/powerpoint/2010/main" val="234130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dark background">
    <p:bg>
      <p:bgPr>
        <a:solidFill>
          <a:srgbClr val="5639A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A4D651-295B-F8DD-2E5E-7A768A4CB7AF}"/>
              </a:ext>
            </a:extLst>
          </p:cNvPr>
          <p:cNvPicPr>
            <a:picLocks noChangeAspect="1"/>
          </p:cNvPicPr>
          <p:nvPr userDrawn="1"/>
        </p:nvPicPr>
        <p:blipFill>
          <a:blip r:embed="rId2">
            <a:alphaModFix amt="5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400EE76-E34B-0A7F-FE8B-892C636DCF90}"/>
              </a:ext>
            </a:extLst>
          </p:cNvPr>
          <p:cNvSpPr>
            <a:spLocks noGrp="1"/>
          </p:cNvSpPr>
          <p:nvPr>
            <p:ph type="title"/>
          </p:nvPr>
        </p:nvSpPr>
        <p:spPr/>
        <p:txBody>
          <a:bodyPr/>
          <a:lstStyle>
            <a:lvl1pPr>
              <a:defRPr b="0" i="0" baseline="0">
                <a:solidFill>
                  <a:schemeClr val="bg1"/>
                </a:solidFill>
                <a:latin typeface="Lato Black" panose="020F050202020403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8C8176E-821F-3D15-EFAB-D8397D2A59D0}"/>
              </a:ext>
            </a:extLst>
          </p:cNvPr>
          <p:cNvSpPr>
            <a:spLocks noGrp="1"/>
          </p:cNvSpPr>
          <p:nvPr>
            <p:ph idx="1"/>
          </p:nvPr>
        </p:nvSpPr>
        <p:spPr>
          <a:xfrm>
            <a:off x="914400" y="2377440"/>
            <a:ext cx="10204704" cy="29718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6289AE22-784A-F130-D222-256E5305E9C1}"/>
              </a:ext>
            </a:extLst>
          </p:cNvPr>
          <p:cNvPicPr>
            <a:picLocks noChangeAspect="1"/>
          </p:cNvPicPr>
          <p:nvPr userDrawn="1"/>
        </p:nvPicPr>
        <p:blipFill>
          <a:blip r:embed="rId3"/>
          <a:stretch>
            <a:fillRect/>
          </a:stretch>
        </p:blipFill>
        <p:spPr>
          <a:xfrm>
            <a:off x="914400" y="5943600"/>
            <a:ext cx="1917127" cy="385948"/>
          </a:xfrm>
          <a:prstGeom prst="rect">
            <a:avLst/>
          </a:prstGeom>
        </p:spPr>
      </p:pic>
      <p:pic>
        <p:nvPicPr>
          <p:cNvPr id="4" name="Picture 3">
            <a:extLst>
              <a:ext uri="{FF2B5EF4-FFF2-40B4-BE49-F238E27FC236}">
                <a16:creationId xmlns:a16="http://schemas.microsoft.com/office/drawing/2014/main" id="{D47C6ECF-2430-53C4-1702-4C3C40F8B15B}"/>
              </a:ext>
            </a:extLst>
          </p:cNvPr>
          <p:cNvPicPr>
            <a:picLocks noChangeAspect="1"/>
          </p:cNvPicPr>
          <p:nvPr userDrawn="1"/>
        </p:nvPicPr>
        <p:blipFill>
          <a:blip r:embed="rId4"/>
          <a:stretch>
            <a:fillRect/>
          </a:stretch>
        </p:blipFill>
        <p:spPr>
          <a:xfrm>
            <a:off x="9044632" y="5943600"/>
            <a:ext cx="2074472" cy="385948"/>
          </a:xfrm>
          <a:prstGeom prst="rect">
            <a:avLst/>
          </a:prstGeom>
        </p:spPr>
      </p:pic>
    </p:spTree>
    <p:extLst>
      <p:ext uri="{BB962C8B-B14F-4D97-AF65-F5344CB8AC3E}">
        <p14:creationId xmlns:p14="http://schemas.microsoft.com/office/powerpoint/2010/main" val="184876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on white">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EE76-E34B-0A7F-FE8B-892C636DCF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C8176E-821F-3D15-EFAB-D8397D2A59D0}"/>
              </a:ext>
            </a:extLst>
          </p:cNvPr>
          <p:cNvSpPr>
            <a:spLocks noGrp="1"/>
          </p:cNvSpPr>
          <p:nvPr>
            <p:ph idx="1"/>
          </p:nvPr>
        </p:nvSpPr>
        <p:spPr>
          <a:xfrm>
            <a:off x="914400" y="2377440"/>
            <a:ext cx="10204704"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44126D4-7669-B633-EE63-C2EFA5B178B1}"/>
              </a:ext>
            </a:extLst>
          </p:cNvPr>
          <p:cNvPicPr>
            <a:picLocks noChangeAspect="1"/>
          </p:cNvPicPr>
          <p:nvPr userDrawn="1"/>
        </p:nvPicPr>
        <p:blipFill>
          <a:blip r:embed="rId3"/>
          <a:stretch>
            <a:fillRect/>
          </a:stretch>
        </p:blipFill>
        <p:spPr>
          <a:xfrm>
            <a:off x="9050274" y="5943600"/>
            <a:ext cx="2064258" cy="384048"/>
          </a:xfrm>
          <a:prstGeom prst="rect">
            <a:avLst/>
          </a:prstGeom>
        </p:spPr>
      </p:pic>
      <p:pic>
        <p:nvPicPr>
          <p:cNvPr id="10" name="Picture 9">
            <a:extLst>
              <a:ext uri="{FF2B5EF4-FFF2-40B4-BE49-F238E27FC236}">
                <a16:creationId xmlns:a16="http://schemas.microsoft.com/office/drawing/2014/main" id="{30EA4E81-E36C-EE3C-2BB0-663EA937912B}"/>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2259970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and two blocks content">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A6CB-1115-E3F6-9A68-2E81A61D9315}"/>
              </a:ext>
            </a:extLst>
          </p:cNvPr>
          <p:cNvSpPr>
            <a:spLocks noGrp="1"/>
          </p:cNvSpPr>
          <p:nvPr>
            <p:ph type="title"/>
          </p:nvPr>
        </p:nvSpPr>
        <p:spPr/>
        <p:txBody>
          <a:bodyPr/>
          <a:lstStyle>
            <a:lvl1pPr>
              <a:defRPr baseline="0">
                <a:solidFill>
                  <a:srgbClr val="5639AF"/>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15A43F7-FDBC-39D1-C8DA-A8E027F9ACD2}"/>
              </a:ext>
            </a:extLst>
          </p:cNvPr>
          <p:cNvSpPr>
            <a:spLocks noGrp="1"/>
          </p:cNvSpPr>
          <p:nvPr>
            <p:ph sz="half" idx="1"/>
          </p:nvPr>
        </p:nvSpPr>
        <p:spPr>
          <a:xfrm>
            <a:off x="914400" y="2377440"/>
            <a:ext cx="486613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061839-701E-49D1-765D-9055617C8968}"/>
              </a:ext>
            </a:extLst>
          </p:cNvPr>
          <p:cNvSpPr>
            <a:spLocks noGrp="1"/>
          </p:cNvSpPr>
          <p:nvPr>
            <p:ph sz="half" idx="2"/>
          </p:nvPr>
        </p:nvSpPr>
        <p:spPr>
          <a:xfrm>
            <a:off x="6248400" y="2377440"/>
            <a:ext cx="486613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D6EBA952-CCDB-1E6E-E88D-968826540EDE}"/>
              </a:ext>
            </a:extLst>
          </p:cNvPr>
          <p:cNvPicPr>
            <a:picLocks noChangeAspect="1"/>
          </p:cNvPicPr>
          <p:nvPr userDrawn="1"/>
        </p:nvPicPr>
        <p:blipFill>
          <a:blip r:embed="rId3"/>
          <a:stretch>
            <a:fillRect/>
          </a:stretch>
        </p:blipFill>
        <p:spPr>
          <a:xfrm>
            <a:off x="9050274" y="5943600"/>
            <a:ext cx="2064258" cy="384048"/>
          </a:xfrm>
          <a:prstGeom prst="rect">
            <a:avLst/>
          </a:prstGeom>
        </p:spPr>
      </p:pic>
      <p:pic>
        <p:nvPicPr>
          <p:cNvPr id="13" name="Picture 12">
            <a:extLst>
              <a:ext uri="{FF2B5EF4-FFF2-40B4-BE49-F238E27FC236}">
                <a16:creationId xmlns:a16="http://schemas.microsoft.com/office/drawing/2014/main" id="{5E304164-518E-5614-4B87-35C3BDB31631}"/>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207890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left">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A6CB-1115-E3F6-9A68-2E81A61D9315}"/>
              </a:ext>
            </a:extLst>
          </p:cNvPr>
          <p:cNvSpPr>
            <a:spLocks noGrp="1"/>
          </p:cNvSpPr>
          <p:nvPr>
            <p:ph type="title"/>
          </p:nvPr>
        </p:nvSpPr>
        <p:spPr>
          <a:xfrm>
            <a:off x="914400" y="914400"/>
            <a:ext cx="4866132" cy="1188720"/>
          </a:xfrm>
        </p:spPr>
        <p:txBody>
          <a:bodyPr/>
          <a:lstStyle>
            <a:lvl1pPr>
              <a:lnSpc>
                <a:spcPct val="100000"/>
              </a:lnSpc>
              <a:defRPr>
                <a:solidFill>
                  <a:srgbClr val="5639AF"/>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15A43F7-FDBC-39D1-C8DA-A8E027F9ACD2}"/>
              </a:ext>
            </a:extLst>
          </p:cNvPr>
          <p:cNvSpPr>
            <a:spLocks noGrp="1"/>
          </p:cNvSpPr>
          <p:nvPr>
            <p:ph sz="half" idx="1"/>
          </p:nvPr>
        </p:nvSpPr>
        <p:spPr>
          <a:xfrm>
            <a:off x="914400" y="2377440"/>
            <a:ext cx="4866132" cy="2971800"/>
          </a:xfrm>
        </p:spPr>
        <p:txBody>
          <a:bodyPr/>
          <a:lstStyle>
            <a:lvl1pPr marL="228600" indent="-137160">
              <a:buClr>
                <a:srgbClr val="982068"/>
              </a:buClr>
              <a:buFont typeface="Arial" panose="020B0604020202020204" pitchFamily="34" charset="0"/>
              <a:buChar char="•"/>
              <a:defRPr/>
            </a:lvl1pPr>
            <a:lvl2pPr marL="685800" indent="-137160">
              <a:buClr>
                <a:srgbClr val="982068"/>
              </a:buClr>
              <a:buFont typeface="Arial" panose="020B0604020202020204" pitchFamily="34" charset="0"/>
              <a:buChar char="•"/>
              <a:defRPr/>
            </a:lvl2pPr>
            <a:lvl3pPr marL="1143000" indent="-137160">
              <a:buClr>
                <a:srgbClr val="982068"/>
              </a:buClr>
              <a:buFont typeface="Arial" panose="020B0604020202020204" pitchFamily="34" charset="0"/>
              <a:buChar char="•"/>
              <a:defRPr/>
            </a:lvl3pPr>
            <a:lvl4pPr marL="1600200" indent="-137160">
              <a:buClr>
                <a:srgbClr val="982068"/>
              </a:buClr>
              <a:buFont typeface="Arial" panose="020B0604020202020204" pitchFamily="34" charset="0"/>
              <a:buChar char="•"/>
              <a:defRPr/>
            </a:lvl4pPr>
            <a:lvl5pPr marL="2057400" indent="-137160">
              <a:buClr>
                <a:srgbClr val="982068"/>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AA615D97-F31F-C020-23C1-2C828478B514}"/>
              </a:ext>
            </a:extLst>
          </p:cNvPr>
          <p:cNvPicPr>
            <a:picLocks noChangeAspect="1"/>
          </p:cNvPicPr>
          <p:nvPr userDrawn="1"/>
        </p:nvPicPr>
        <p:blipFill>
          <a:blip r:embed="rId3"/>
          <a:stretch>
            <a:fillRect/>
          </a:stretch>
        </p:blipFill>
        <p:spPr>
          <a:xfrm>
            <a:off x="9050274" y="5943600"/>
            <a:ext cx="2064258" cy="384048"/>
          </a:xfrm>
          <a:prstGeom prst="rect">
            <a:avLst/>
          </a:prstGeom>
        </p:spPr>
      </p:pic>
      <p:pic>
        <p:nvPicPr>
          <p:cNvPr id="5" name="Picture 4">
            <a:extLst>
              <a:ext uri="{FF2B5EF4-FFF2-40B4-BE49-F238E27FC236}">
                <a16:creationId xmlns:a16="http://schemas.microsoft.com/office/drawing/2014/main" id="{E4B546C7-9579-F7C8-1F5A-2D04D56D52D1}"/>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4281483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 white">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8CFF-6142-FCF5-594F-85F8C6FC1CC9}"/>
              </a:ext>
            </a:extLst>
          </p:cNvPr>
          <p:cNvSpPr>
            <a:spLocks noGrp="1"/>
          </p:cNvSpPr>
          <p:nvPr>
            <p:ph type="title"/>
          </p:nvPr>
        </p:nvSpPr>
        <p:spPr/>
        <p:txBody>
          <a:bodyPr/>
          <a:lstStyle>
            <a:lvl1pPr>
              <a:defRPr>
                <a:solidFill>
                  <a:srgbClr val="5639AF"/>
                </a:solidFill>
              </a:defRPr>
            </a:lvl1pPr>
          </a:lstStyle>
          <a:p>
            <a:r>
              <a:rPr lang="en-US"/>
              <a:t>Click to edit Master title style</a:t>
            </a:r>
          </a:p>
        </p:txBody>
      </p:sp>
      <p:pic>
        <p:nvPicPr>
          <p:cNvPr id="3" name="Picture 2">
            <a:extLst>
              <a:ext uri="{FF2B5EF4-FFF2-40B4-BE49-F238E27FC236}">
                <a16:creationId xmlns:a16="http://schemas.microsoft.com/office/drawing/2014/main" id="{0A8F312C-7E4B-E2BB-5DC6-C346383C0993}"/>
              </a:ext>
            </a:extLst>
          </p:cNvPr>
          <p:cNvPicPr>
            <a:picLocks noChangeAspect="1"/>
          </p:cNvPicPr>
          <p:nvPr userDrawn="1"/>
        </p:nvPicPr>
        <p:blipFill>
          <a:blip r:embed="rId3"/>
          <a:stretch>
            <a:fillRect/>
          </a:stretch>
        </p:blipFill>
        <p:spPr>
          <a:xfrm>
            <a:off x="9050274" y="5943600"/>
            <a:ext cx="2064258" cy="384048"/>
          </a:xfrm>
          <a:prstGeom prst="rect">
            <a:avLst/>
          </a:prstGeom>
        </p:spPr>
      </p:pic>
      <p:pic>
        <p:nvPicPr>
          <p:cNvPr id="4" name="Picture 3">
            <a:extLst>
              <a:ext uri="{FF2B5EF4-FFF2-40B4-BE49-F238E27FC236}">
                <a16:creationId xmlns:a16="http://schemas.microsoft.com/office/drawing/2014/main" id="{54EF02BD-0187-159A-5083-0339FC9A983B}"/>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2745517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 white">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B1B99E-7D0C-1E4A-354E-06F7BEE64494}"/>
              </a:ext>
            </a:extLst>
          </p:cNvPr>
          <p:cNvPicPr>
            <a:picLocks noChangeAspect="1"/>
          </p:cNvPicPr>
          <p:nvPr userDrawn="1"/>
        </p:nvPicPr>
        <p:blipFill>
          <a:blip r:embed="rId3"/>
          <a:stretch>
            <a:fillRect/>
          </a:stretch>
        </p:blipFill>
        <p:spPr>
          <a:xfrm>
            <a:off x="9050274" y="5943600"/>
            <a:ext cx="2064258" cy="384048"/>
          </a:xfrm>
          <a:prstGeom prst="rect">
            <a:avLst/>
          </a:prstGeom>
          <a:blipFill>
            <a:blip r:embed="rId2">
              <a:alphaModFix amt="25000"/>
            </a:blip>
            <a:stretch>
              <a:fillRect/>
            </a:stretch>
          </a:blipFill>
        </p:spPr>
      </p:pic>
      <p:pic>
        <p:nvPicPr>
          <p:cNvPr id="5" name="Picture 4">
            <a:extLst>
              <a:ext uri="{FF2B5EF4-FFF2-40B4-BE49-F238E27FC236}">
                <a16:creationId xmlns:a16="http://schemas.microsoft.com/office/drawing/2014/main" id="{2AF6B117-3FEA-EDF1-4335-31D6534502D2}"/>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31322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A72AB5-2D61-E791-3C5A-2889D3855DD7}"/>
              </a:ext>
            </a:extLst>
          </p:cNvPr>
          <p:cNvSpPr>
            <a:spLocks noGrp="1"/>
          </p:cNvSpPr>
          <p:nvPr>
            <p:ph type="title"/>
          </p:nvPr>
        </p:nvSpPr>
        <p:spPr>
          <a:xfrm>
            <a:off x="914400" y="914400"/>
            <a:ext cx="10200132" cy="1188720"/>
          </a:xfrm>
          <a:prstGeom prst="rect">
            <a:avLst/>
          </a:prstGeom>
        </p:spPr>
        <p:txBody>
          <a:bodyPr vert="horz" lIns="0" tIns="0" rIns="0" bIns="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4B622004-5CF5-C111-0323-2D4DC3F09205}"/>
              </a:ext>
            </a:extLst>
          </p:cNvPr>
          <p:cNvSpPr>
            <a:spLocks noGrp="1"/>
          </p:cNvSpPr>
          <p:nvPr>
            <p:ph type="body" idx="1"/>
          </p:nvPr>
        </p:nvSpPr>
        <p:spPr>
          <a:xfrm>
            <a:off x="914400" y="2377440"/>
            <a:ext cx="10204704" cy="32004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5389375"/>
      </p:ext>
    </p:extLst>
  </p:cSld>
  <p:clrMap bg1="lt1" tx1="dk1" bg2="lt2" tx2="dk2" accent1="accent1" accent2="accent2" accent3="accent3" accent4="accent4" accent5="accent5" accent6="accent6" hlink="hlink" folHlink="folHlink"/>
  <p:sldLayoutIdLst>
    <p:sldLayoutId id="2147483651" r:id="rId1"/>
    <p:sldLayoutId id="2147483661" r:id="rId2"/>
    <p:sldLayoutId id="2147483655" r:id="rId3"/>
    <p:sldLayoutId id="2147483650" r:id="rId4"/>
    <p:sldLayoutId id="2147483656" r:id="rId5"/>
    <p:sldLayoutId id="2147483652" r:id="rId6"/>
    <p:sldLayoutId id="2147483659" r:id="rId7"/>
    <p:sldLayoutId id="2147483654" r:id="rId8"/>
    <p:sldLayoutId id="2147483663" r:id="rId9"/>
  </p:sldLayoutIdLst>
  <p:txStyles>
    <p:titleStyle>
      <a:lvl1pPr algn="l" defTabSz="914400" rtl="0" eaLnBrk="1" latinLnBrk="0" hangingPunct="1">
        <a:lnSpc>
          <a:spcPct val="110000"/>
        </a:lnSpc>
        <a:spcBef>
          <a:spcPct val="0"/>
        </a:spcBef>
        <a:buNone/>
        <a:defRPr sz="3600" b="1" i="0" kern="1200">
          <a:solidFill>
            <a:srgbClr val="5639AF"/>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228600" indent="-137160" algn="l" defTabSz="914400" rtl="0" eaLnBrk="1" latinLnBrk="0" hangingPunct="1">
        <a:lnSpc>
          <a:spcPct val="110000"/>
        </a:lnSpc>
        <a:spcBef>
          <a:spcPts val="1000"/>
        </a:spcBef>
        <a:spcAft>
          <a:spcPts val="600"/>
        </a:spcAft>
        <a:buClr>
          <a:srgbClr val="AF47D2"/>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1pPr>
      <a:lvl2pPr marL="685800" indent="-137160" algn="l" defTabSz="914400" rtl="0" eaLnBrk="1" latinLnBrk="0" hangingPunct="1">
        <a:lnSpc>
          <a:spcPct val="110000"/>
        </a:lnSpc>
        <a:spcBef>
          <a:spcPts val="500"/>
        </a:spcBef>
        <a:spcAft>
          <a:spcPts val="600"/>
        </a:spcAft>
        <a:buClr>
          <a:srgbClr val="AF47D2"/>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2pPr>
      <a:lvl3pPr marL="1143000" indent="-137160" algn="l" defTabSz="914400" rtl="0" eaLnBrk="1" latinLnBrk="0" hangingPunct="1">
        <a:lnSpc>
          <a:spcPct val="110000"/>
        </a:lnSpc>
        <a:spcBef>
          <a:spcPts val="500"/>
        </a:spcBef>
        <a:spcAft>
          <a:spcPts val="600"/>
        </a:spcAft>
        <a:buClr>
          <a:srgbClr val="AF47D2"/>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3pPr>
      <a:lvl4pPr marL="1600200" indent="-137160" algn="l" defTabSz="914400" rtl="0" eaLnBrk="1" latinLnBrk="0" hangingPunct="1">
        <a:lnSpc>
          <a:spcPct val="110000"/>
        </a:lnSpc>
        <a:spcBef>
          <a:spcPts val="500"/>
        </a:spcBef>
        <a:spcAft>
          <a:spcPts val="600"/>
        </a:spcAft>
        <a:buClr>
          <a:srgbClr val="AF47D2"/>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4pPr>
      <a:lvl5pPr marL="2057400" indent="-137160" algn="l" defTabSz="914400" rtl="0" eaLnBrk="1" latinLnBrk="0" hangingPunct="1">
        <a:lnSpc>
          <a:spcPct val="110000"/>
        </a:lnSpc>
        <a:spcBef>
          <a:spcPts val="500"/>
        </a:spcBef>
        <a:spcAft>
          <a:spcPts val="600"/>
        </a:spcAft>
        <a:buClr>
          <a:srgbClr val="AF47D2"/>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gqUckKQNU90&amp;t=7s" TargetMode="External"/><Relationship Id="rId2" Type="http://schemas.openxmlformats.org/officeDocument/2006/relationships/hyperlink" Target="https://www.youtube.com/watch?v=4UP1XlL5uVE&amp;t=5432s" TargetMode="Externa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wib55iNjBW8"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087A8-7650-D4F0-9EDB-4B95E777F372}"/>
              </a:ext>
            </a:extLst>
          </p:cNvPr>
          <p:cNvSpPr>
            <a:spLocks noGrp="1"/>
          </p:cNvSpPr>
          <p:nvPr>
            <p:ph type="title"/>
          </p:nvPr>
        </p:nvSpPr>
        <p:spPr>
          <a:xfrm>
            <a:off x="914400" y="2560320"/>
            <a:ext cx="10204704" cy="1371600"/>
          </a:xfrm>
        </p:spPr>
        <p:txBody>
          <a:bodyPr/>
          <a:lstStyle/>
          <a:p>
            <a:r>
              <a:rPr lang="en-US" sz="2800" dirty="0"/>
              <a:t>FRAUD.THEFT.LIES. $3.2M in Taxpayer Funds...GONE. A Community Turned Upside Down. What Happened Next?!</a:t>
            </a:r>
          </a:p>
        </p:txBody>
      </p:sp>
      <p:sp>
        <p:nvSpPr>
          <p:cNvPr id="3" name="Text Placeholder 2">
            <a:extLst>
              <a:ext uri="{FF2B5EF4-FFF2-40B4-BE49-F238E27FC236}">
                <a16:creationId xmlns:a16="http://schemas.microsoft.com/office/drawing/2014/main" id="{22B506AA-AA05-1CC8-9D9A-F47235C90F53}"/>
              </a:ext>
            </a:extLst>
          </p:cNvPr>
          <p:cNvSpPr>
            <a:spLocks noGrp="1"/>
          </p:cNvSpPr>
          <p:nvPr>
            <p:ph type="body" idx="1"/>
          </p:nvPr>
        </p:nvSpPr>
        <p:spPr>
          <a:xfrm>
            <a:off x="914400" y="4297680"/>
            <a:ext cx="10204704" cy="1010590"/>
          </a:xfrm>
        </p:spPr>
        <p:txBody>
          <a:bodyPr/>
          <a:lstStyle/>
          <a:p>
            <a:r>
              <a:rPr lang="en-US" sz="2000" dirty="0"/>
              <a:t>Eden Ratliff- ICMA-CM, M.A.</a:t>
            </a:r>
          </a:p>
          <a:p>
            <a:r>
              <a:rPr lang="en-US" sz="2000" dirty="0"/>
              <a:t>Deputy City Manager- Charlottesville, Va</a:t>
            </a:r>
          </a:p>
        </p:txBody>
      </p:sp>
    </p:spTree>
    <p:extLst>
      <p:ext uri="{BB962C8B-B14F-4D97-AF65-F5344CB8AC3E}">
        <p14:creationId xmlns:p14="http://schemas.microsoft.com/office/powerpoint/2010/main" val="3875376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CD88F-9305-0612-D21A-C7AE694AC1C6}"/>
              </a:ext>
            </a:extLst>
          </p:cNvPr>
          <p:cNvSpPr>
            <a:spLocks noGrp="1"/>
          </p:cNvSpPr>
          <p:nvPr>
            <p:ph type="title"/>
          </p:nvPr>
        </p:nvSpPr>
        <p:spPr>
          <a:xfrm>
            <a:off x="914399" y="914400"/>
            <a:ext cx="7502013" cy="1209368"/>
          </a:xfrm>
        </p:spPr>
        <p:txBody>
          <a:bodyPr/>
          <a:lstStyle/>
          <a:p>
            <a:r>
              <a:rPr lang="en-US" b="1" dirty="0"/>
              <a:t>Fraud Response Team </a:t>
            </a:r>
            <a:endParaRPr lang="en-US" dirty="0"/>
          </a:p>
        </p:txBody>
      </p:sp>
      <p:sp>
        <p:nvSpPr>
          <p:cNvPr id="3" name="Content Placeholder 2">
            <a:extLst>
              <a:ext uri="{FF2B5EF4-FFF2-40B4-BE49-F238E27FC236}">
                <a16:creationId xmlns:a16="http://schemas.microsoft.com/office/drawing/2014/main" id="{4B91E8D8-3347-842C-F529-74B51132E5E8}"/>
              </a:ext>
            </a:extLst>
          </p:cNvPr>
          <p:cNvSpPr>
            <a:spLocks noGrp="1"/>
          </p:cNvSpPr>
          <p:nvPr>
            <p:ph sz="half" idx="1"/>
          </p:nvPr>
        </p:nvSpPr>
        <p:spPr>
          <a:xfrm>
            <a:off x="914399" y="2377440"/>
            <a:ext cx="10156723" cy="2971800"/>
          </a:xfrm>
        </p:spPr>
        <p:txBody>
          <a:bodyPr/>
          <a:lstStyle/>
          <a:p>
            <a:r>
              <a:rPr lang="en-US" dirty="0"/>
              <a:t>Forensic Accountant 				(Marcum LLP., Ricardo Zayas)</a:t>
            </a:r>
          </a:p>
          <a:p>
            <a:r>
              <a:rPr lang="en-US" dirty="0"/>
              <a:t>Chester County District Attorney’s Office </a:t>
            </a:r>
          </a:p>
          <a:p>
            <a:r>
              <a:rPr lang="en-US" dirty="0"/>
              <a:t>Counsel for the Township 			(Blank Rome, Joseph G. Poluka, Esq.)</a:t>
            </a:r>
          </a:p>
          <a:p>
            <a:r>
              <a:rPr lang="en-US" dirty="0"/>
              <a:t>Public Relations Counsel			(Envision Strategies, Carl Francis) </a:t>
            </a:r>
          </a:p>
          <a:p>
            <a:r>
              <a:rPr lang="en-US" dirty="0"/>
              <a:t>Township Manager and Board of Supervisors  </a:t>
            </a:r>
          </a:p>
        </p:txBody>
      </p:sp>
    </p:spTree>
    <p:extLst>
      <p:ext uri="{BB962C8B-B14F-4D97-AF65-F5344CB8AC3E}">
        <p14:creationId xmlns:p14="http://schemas.microsoft.com/office/powerpoint/2010/main" val="2330350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54D0-3771-3122-4A7A-0E9E79170105}"/>
              </a:ext>
            </a:extLst>
          </p:cNvPr>
          <p:cNvSpPr>
            <a:spLocks noGrp="1"/>
          </p:cNvSpPr>
          <p:nvPr>
            <p:ph type="title"/>
          </p:nvPr>
        </p:nvSpPr>
        <p:spPr>
          <a:xfrm>
            <a:off x="914399" y="914400"/>
            <a:ext cx="10771833" cy="1034980"/>
          </a:xfrm>
        </p:spPr>
        <p:txBody>
          <a:bodyPr/>
          <a:lstStyle/>
          <a:p>
            <a:r>
              <a:rPr lang="en-US" dirty="0"/>
              <a:t>Inside the Township Building</a:t>
            </a:r>
          </a:p>
        </p:txBody>
      </p:sp>
      <p:sp>
        <p:nvSpPr>
          <p:cNvPr id="3" name="Content Placeholder 2">
            <a:extLst>
              <a:ext uri="{FF2B5EF4-FFF2-40B4-BE49-F238E27FC236}">
                <a16:creationId xmlns:a16="http://schemas.microsoft.com/office/drawing/2014/main" id="{31F21053-74D1-1A00-CE7A-6FFE1F911513}"/>
              </a:ext>
            </a:extLst>
          </p:cNvPr>
          <p:cNvSpPr>
            <a:spLocks noGrp="1"/>
          </p:cNvSpPr>
          <p:nvPr>
            <p:ph sz="half" idx="1"/>
          </p:nvPr>
        </p:nvSpPr>
        <p:spPr>
          <a:xfrm>
            <a:off x="914400" y="2377440"/>
            <a:ext cx="8986684" cy="2971800"/>
          </a:xfrm>
        </p:spPr>
        <p:txBody>
          <a:bodyPr/>
          <a:lstStyle/>
          <a:p>
            <a:pPr>
              <a:buClr>
                <a:srgbClr val="AF47D2"/>
              </a:buClr>
            </a:pPr>
            <a:endParaRPr lang="en-US" dirty="0"/>
          </a:p>
        </p:txBody>
      </p:sp>
      <p:sp>
        <p:nvSpPr>
          <p:cNvPr id="6" name="TextBox 5">
            <a:extLst>
              <a:ext uri="{FF2B5EF4-FFF2-40B4-BE49-F238E27FC236}">
                <a16:creationId xmlns:a16="http://schemas.microsoft.com/office/drawing/2014/main" id="{92BB4313-050C-F701-2EE8-D94DF81655CD}"/>
              </a:ext>
            </a:extLst>
          </p:cNvPr>
          <p:cNvSpPr txBox="1"/>
          <p:nvPr/>
        </p:nvSpPr>
        <p:spPr>
          <a:xfrm>
            <a:off x="-2225040" y="-34290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51502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54D0-3771-3122-4A7A-0E9E79170105}"/>
              </a:ext>
            </a:extLst>
          </p:cNvPr>
          <p:cNvSpPr>
            <a:spLocks noGrp="1"/>
          </p:cNvSpPr>
          <p:nvPr>
            <p:ph type="title"/>
          </p:nvPr>
        </p:nvSpPr>
        <p:spPr>
          <a:xfrm>
            <a:off x="914399" y="914400"/>
            <a:ext cx="10771833" cy="1034980"/>
          </a:xfrm>
        </p:spPr>
        <p:txBody>
          <a:bodyPr/>
          <a:lstStyle/>
          <a:p>
            <a:r>
              <a:rPr lang="en-US" dirty="0"/>
              <a:t>Communications- The Strategy </a:t>
            </a:r>
          </a:p>
        </p:txBody>
      </p:sp>
      <p:sp>
        <p:nvSpPr>
          <p:cNvPr id="3" name="Content Placeholder 2">
            <a:extLst>
              <a:ext uri="{FF2B5EF4-FFF2-40B4-BE49-F238E27FC236}">
                <a16:creationId xmlns:a16="http://schemas.microsoft.com/office/drawing/2014/main" id="{31F21053-74D1-1A00-CE7A-6FFE1F911513}"/>
              </a:ext>
            </a:extLst>
          </p:cNvPr>
          <p:cNvSpPr>
            <a:spLocks noGrp="1"/>
          </p:cNvSpPr>
          <p:nvPr>
            <p:ph sz="half" idx="1"/>
          </p:nvPr>
        </p:nvSpPr>
        <p:spPr>
          <a:xfrm>
            <a:off x="914400" y="2377440"/>
            <a:ext cx="8986684" cy="2971800"/>
          </a:xfrm>
        </p:spPr>
        <p:txBody>
          <a:bodyPr/>
          <a:lstStyle/>
          <a:p>
            <a:pPr>
              <a:buClr>
                <a:srgbClr val="AF47D2"/>
              </a:buClr>
            </a:pPr>
            <a:r>
              <a:rPr lang="en-US" dirty="0"/>
              <a:t>Who Committed the Crime. Who is responsible for fixing it? </a:t>
            </a:r>
          </a:p>
          <a:p>
            <a:pPr>
              <a:buClr>
                <a:srgbClr val="AF47D2"/>
              </a:buClr>
            </a:pPr>
            <a:r>
              <a:rPr lang="en-US" dirty="0"/>
              <a:t>Do not play “hide the ball” </a:t>
            </a:r>
          </a:p>
          <a:p>
            <a:pPr>
              <a:buClr>
                <a:srgbClr val="AF47D2"/>
              </a:buClr>
            </a:pPr>
            <a:r>
              <a:rPr lang="en-US" dirty="0"/>
              <a:t>Receiving Information should be Easy</a:t>
            </a:r>
          </a:p>
          <a:p>
            <a:pPr>
              <a:buClr>
                <a:srgbClr val="AF47D2"/>
              </a:buClr>
            </a:pPr>
            <a:endParaRPr lang="en-US" dirty="0"/>
          </a:p>
        </p:txBody>
      </p:sp>
      <p:sp>
        <p:nvSpPr>
          <p:cNvPr id="6" name="TextBox 5">
            <a:extLst>
              <a:ext uri="{FF2B5EF4-FFF2-40B4-BE49-F238E27FC236}">
                <a16:creationId xmlns:a16="http://schemas.microsoft.com/office/drawing/2014/main" id="{92BB4313-050C-F701-2EE8-D94DF81655CD}"/>
              </a:ext>
            </a:extLst>
          </p:cNvPr>
          <p:cNvSpPr txBox="1"/>
          <p:nvPr/>
        </p:nvSpPr>
        <p:spPr>
          <a:xfrm>
            <a:off x="-2225040" y="-34290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58482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54D0-3771-3122-4A7A-0E9E79170105}"/>
              </a:ext>
            </a:extLst>
          </p:cNvPr>
          <p:cNvSpPr>
            <a:spLocks noGrp="1"/>
          </p:cNvSpPr>
          <p:nvPr>
            <p:ph type="title"/>
          </p:nvPr>
        </p:nvSpPr>
        <p:spPr>
          <a:xfrm>
            <a:off x="914399" y="914400"/>
            <a:ext cx="10771833" cy="1034980"/>
          </a:xfrm>
        </p:spPr>
        <p:txBody>
          <a:bodyPr/>
          <a:lstStyle/>
          <a:p>
            <a:r>
              <a:rPr lang="en-US" dirty="0"/>
              <a:t>Communications- The Strategy </a:t>
            </a:r>
          </a:p>
        </p:txBody>
      </p:sp>
      <p:sp>
        <p:nvSpPr>
          <p:cNvPr id="3" name="Content Placeholder 2">
            <a:extLst>
              <a:ext uri="{FF2B5EF4-FFF2-40B4-BE49-F238E27FC236}">
                <a16:creationId xmlns:a16="http://schemas.microsoft.com/office/drawing/2014/main" id="{31F21053-74D1-1A00-CE7A-6FFE1F911513}"/>
              </a:ext>
            </a:extLst>
          </p:cNvPr>
          <p:cNvSpPr>
            <a:spLocks noGrp="1"/>
          </p:cNvSpPr>
          <p:nvPr>
            <p:ph sz="half" idx="1"/>
          </p:nvPr>
        </p:nvSpPr>
        <p:spPr>
          <a:xfrm>
            <a:off x="914400" y="2377440"/>
            <a:ext cx="8986684" cy="2971800"/>
          </a:xfrm>
        </p:spPr>
        <p:txBody>
          <a:bodyPr/>
          <a:lstStyle/>
          <a:p>
            <a:pPr>
              <a:buClr>
                <a:srgbClr val="AF47D2"/>
              </a:buClr>
            </a:pPr>
            <a:r>
              <a:rPr lang="en-US" dirty="0">
                <a:hlinkClick r:id="rId2"/>
              </a:rPr>
              <a:t>https://www.youtube.com/watch?v=4UP1XlL5uVE&amp;t=5432s</a:t>
            </a:r>
            <a:endParaRPr lang="en-US" dirty="0"/>
          </a:p>
          <a:p>
            <a:pPr>
              <a:buClr>
                <a:srgbClr val="AF47D2"/>
              </a:buClr>
            </a:pPr>
            <a:r>
              <a:rPr lang="en-US" dirty="0">
                <a:hlinkClick r:id="rId3"/>
              </a:rPr>
              <a:t>https://www.youtube.com/watch?v=gqUckKQNU90&amp;t=7s</a:t>
            </a:r>
            <a:r>
              <a:rPr lang="en-US" dirty="0"/>
              <a:t> </a:t>
            </a:r>
          </a:p>
        </p:txBody>
      </p:sp>
      <p:sp>
        <p:nvSpPr>
          <p:cNvPr id="6" name="TextBox 5">
            <a:extLst>
              <a:ext uri="{FF2B5EF4-FFF2-40B4-BE49-F238E27FC236}">
                <a16:creationId xmlns:a16="http://schemas.microsoft.com/office/drawing/2014/main" id="{92BB4313-050C-F701-2EE8-D94DF81655CD}"/>
              </a:ext>
            </a:extLst>
          </p:cNvPr>
          <p:cNvSpPr txBox="1"/>
          <p:nvPr/>
        </p:nvSpPr>
        <p:spPr>
          <a:xfrm>
            <a:off x="-2225040" y="-3429000"/>
            <a:ext cx="184731" cy="369332"/>
          </a:xfrm>
          <a:prstGeom prst="rect">
            <a:avLst/>
          </a:prstGeom>
          <a:noFill/>
        </p:spPr>
        <p:txBody>
          <a:bodyPr wrap="none" rtlCol="0">
            <a:spAutoFit/>
          </a:bodyPr>
          <a:lstStyle/>
          <a:p>
            <a:endParaRPr lang="en-US" dirty="0"/>
          </a:p>
        </p:txBody>
      </p:sp>
      <p:pic>
        <p:nvPicPr>
          <p:cNvPr id="8" name="Picture 7" descr="Qr code&#10;&#10;AI-generated content may be incorrect.">
            <a:extLst>
              <a:ext uri="{FF2B5EF4-FFF2-40B4-BE49-F238E27FC236}">
                <a16:creationId xmlns:a16="http://schemas.microsoft.com/office/drawing/2014/main" id="{866ECFF8-226D-07A6-53A6-33C256834E4E}"/>
              </a:ext>
            </a:extLst>
          </p:cNvPr>
          <p:cNvPicPr>
            <a:picLocks noChangeAspect="1"/>
          </p:cNvPicPr>
          <p:nvPr/>
        </p:nvPicPr>
        <p:blipFill>
          <a:blip r:embed="rId4"/>
          <a:stretch>
            <a:fillRect/>
          </a:stretch>
        </p:blipFill>
        <p:spPr>
          <a:xfrm>
            <a:off x="738344" y="3285810"/>
            <a:ext cx="2657789" cy="2657789"/>
          </a:xfrm>
          <a:prstGeom prst="rect">
            <a:avLst/>
          </a:prstGeom>
        </p:spPr>
      </p:pic>
      <p:pic>
        <p:nvPicPr>
          <p:cNvPr id="10" name="Picture 9" descr="Qr code&#10;&#10;AI-generated content may be incorrect.">
            <a:extLst>
              <a:ext uri="{FF2B5EF4-FFF2-40B4-BE49-F238E27FC236}">
                <a16:creationId xmlns:a16="http://schemas.microsoft.com/office/drawing/2014/main" id="{0A6CC960-F8CB-DE10-3412-41F25AFA5E3B}"/>
              </a:ext>
            </a:extLst>
          </p:cNvPr>
          <p:cNvPicPr>
            <a:picLocks noChangeAspect="1"/>
          </p:cNvPicPr>
          <p:nvPr/>
        </p:nvPicPr>
        <p:blipFill>
          <a:blip r:embed="rId5"/>
          <a:stretch>
            <a:fillRect/>
          </a:stretch>
        </p:blipFill>
        <p:spPr>
          <a:xfrm>
            <a:off x="5179716" y="3285810"/>
            <a:ext cx="2657789" cy="2657789"/>
          </a:xfrm>
          <a:prstGeom prst="rect">
            <a:avLst/>
          </a:prstGeom>
        </p:spPr>
      </p:pic>
    </p:spTree>
    <p:extLst>
      <p:ext uri="{BB962C8B-B14F-4D97-AF65-F5344CB8AC3E}">
        <p14:creationId xmlns:p14="http://schemas.microsoft.com/office/powerpoint/2010/main" val="637652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8801310-94C6-5640-BE42-263AAB7767A1}"/>
              </a:ext>
            </a:extLst>
          </p:cNvPr>
          <p:cNvPicPr>
            <a:picLocks noGrp="1" noChangeAspect="1"/>
          </p:cNvPicPr>
          <p:nvPr>
            <p:ph sz="half" idx="1"/>
          </p:nvPr>
        </p:nvPicPr>
        <p:blipFill>
          <a:blip r:embed="rId2"/>
          <a:srcRect r="-2" b="15458"/>
          <a:stretch/>
        </p:blipFill>
        <p:spPr>
          <a:xfrm>
            <a:off x="-6588" y="10"/>
            <a:ext cx="12198588" cy="6857990"/>
          </a:xfrm>
          <a:prstGeom prst="rect">
            <a:avLst/>
          </a:prstGeom>
        </p:spPr>
      </p:pic>
      <p:sp>
        <p:nvSpPr>
          <p:cNvPr id="6" name="TextBox 5">
            <a:extLst>
              <a:ext uri="{FF2B5EF4-FFF2-40B4-BE49-F238E27FC236}">
                <a16:creationId xmlns:a16="http://schemas.microsoft.com/office/drawing/2014/main" id="{92BB4313-050C-F701-2EE8-D94DF81655CD}"/>
              </a:ext>
            </a:extLst>
          </p:cNvPr>
          <p:cNvSpPr txBox="1"/>
          <p:nvPr/>
        </p:nvSpPr>
        <p:spPr>
          <a:xfrm>
            <a:off x="-2225040" y="-34290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95533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peaking into a microphone&#10;&#10;AI-generated content may be incorrect.">
            <a:extLst>
              <a:ext uri="{FF2B5EF4-FFF2-40B4-BE49-F238E27FC236}">
                <a16:creationId xmlns:a16="http://schemas.microsoft.com/office/drawing/2014/main" id="{7CA50EE0-89A2-271F-08FC-9A5B00F38B76}"/>
              </a:ext>
            </a:extLst>
          </p:cNvPr>
          <p:cNvPicPr>
            <a:picLocks noChangeAspect="1"/>
          </p:cNvPicPr>
          <p:nvPr/>
        </p:nvPicPr>
        <p:blipFill>
          <a:blip r:embed="rId2"/>
          <a:stretch>
            <a:fillRect/>
          </a:stretch>
        </p:blipFill>
        <p:spPr>
          <a:xfrm>
            <a:off x="875070" y="504395"/>
            <a:ext cx="10163605" cy="5133394"/>
          </a:xfrm>
          <a:prstGeom prst="rect">
            <a:avLst/>
          </a:prstGeom>
        </p:spPr>
      </p:pic>
    </p:spTree>
    <p:extLst>
      <p:ext uri="{BB962C8B-B14F-4D97-AF65-F5344CB8AC3E}">
        <p14:creationId xmlns:p14="http://schemas.microsoft.com/office/powerpoint/2010/main" val="1885897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54D0-3771-3122-4A7A-0E9E79170105}"/>
              </a:ext>
            </a:extLst>
          </p:cNvPr>
          <p:cNvSpPr>
            <a:spLocks noGrp="1"/>
          </p:cNvSpPr>
          <p:nvPr>
            <p:ph type="title"/>
          </p:nvPr>
        </p:nvSpPr>
        <p:spPr>
          <a:xfrm>
            <a:off x="914399" y="914400"/>
            <a:ext cx="10771833" cy="1034980"/>
          </a:xfrm>
        </p:spPr>
        <p:txBody>
          <a:bodyPr/>
          <a:lstStyle/>
          <a:p>
            <a:r>
              <a:rPr lang="en-US" dirty="0"/>
              <a:t>Prosecution</a:t>
            </a:r>
          </a:p>
        </p:txBody>
      </p:sp>
      <p:sp>
        <p:nvSpPr>
          <p:cNvPr id="3" name="Content Placeholder 2">
            <a:extLst>
              <a:ext uri="{FF2B5EF4-FFF2-40B4-BE49-F238E27FC236}">
                <a16:creationId xmlns:a16="http://schemas.microsoft.com/office/drawing/2014/main" id="{31F21053-74D1-1A00-CE7A-6FFE1F911513}"/>
              </a:ext>
            </a:extLst>
          </p:cNvPr>
          <p:cNvSpPr>
            <a:spLocks noGrp="1"/>
          </p:cNvSpPr>
          <p:nvPr>
            <p:ph sz="half" idx="1"/>
          </p:nvPr>
        </p:nvSpPr>
        <p:spPr>
          <a:xfrm>
            <a:off x="914400" y="2377440"/>
            <a:ext cx="8986684" cy="2971800"/>
          </a:xfrm>
        </p:spPr>
        <p:txBody>
          <a:bodyPr/>
          <a:lstStyle/>
          <a:p>
            <a:pPr>
              <a:buClr>
                <a:srgbClr val="AF47D2"/>
              </a:buClr>
            </a:pPr>
            <a:r>
              <a:rPr lang="en-US" dirty="0"/>
              <a:t>Hurry Up and Wait </a:t>
            </a:r>
          </a:p>
          <a:p>
            <a:pPr>
              <a:buClr>
                <a:srgbClr val="AF47D2"/>
              </a:buClr>
            </a:pPr>
            <a:r>
              <a:rPr lang="en-US" dirty="0"/>
              <a:t>COVID-19 </a:t>
            </a:r>
          </a:p>
        </p:txBody>
      </p:sp>
      <p:sp>
        <p:nvSpPr>
          <p:cNvPr id="6" name="TextBox 5">
            <a:extLst>
              <a:ext uri="{FF2B5EF4-FFF2-40B4-BE49-F238E27FC236}">
                <a16:creationId xmlns:a16="http://schemas.microsoft.com/office/drawing/2014/main" id="{92BB4313-050C-F701-2EE8-D94DF81655CD}"/>
              </a:ext>
            </a:extLst>
          </p:cNvPr>
          <p:cNvSpPr txBox="1"/>
          <p:nvPr/>
        </p:nvSpPr>
        <p:spPr>
          <a:xfrm>
            <a:off x="-2225040" y="-34290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75280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54D0-3771-3122-4A7A-0E9E79170105}"/>
              </a:ext>
            </a:extLst>
          </p:cNvPr>
          <p:cNvSpPr>
            <a:spLocks noGrp="1"/>
          </p:cNvSpPr>
          <p:nvPr>
            <p:ph type="title"/>
          </p:nvPr>
        </p:nvSpPr>
        <p:spPr>
          <a:xfrm>
            <a:off x="914399" y="914400"/>
            <a:ext cx="10771833" cy="1034980"/>
          </a:xfrm>
        </p:spPr>
        <p:txBody>
          <a:bodyPr/>
          <a:lstStyle/>
          <a:p>
            <a:r>
              <a:rPr lang="en-US" dirty="0"/>
              <a:t>Recovery </a:t>
            </a:r>
          </a:p>
        </p:txBody>
      </p:sp>
      <p:sp>
        <p:nvSpPr>
          <p:cNvPr id="3" name="Content Placeholder 2">
            <a:extLst>
              <a:ext uri="{FF2B5EF4-FFF2-40B4-BE49-F238E27FC236}">
                <a16:creationId xmlns:a16="http://schemas.microsoft.com/office/drawing/2014/main" id="{31F21053-74D1-1A00-CE7A-6FFE1F911513}"/>
              </a:ext>
            </a:extLst>
          </p:cNvPr>
          <p:cNvSpPr>
            <a:spLocks noGrp="1"/>
          </p:cNvSpPr>
          <p:nvPr>
            <p:ph sz="half" idx="1"/>
          </p:nvPr>
        </p:nvSpPr>
        <p:spPr>
          <a:xfrm>
            <a:off x="914400" y="2377440"/>
            <a:ext cx="8986684" cy="2971800"/>
          </a:xfrm>
        </p:spPr>
        <p:txBody>
          <a:bodyPr/>
          <a:lstStyle/>
          <a:p>
            <a:pPr>
              <a:buClr>
                <a:srgbClr val="AF47D2"/>
              </a:buClr>
            </a:pPr>
            <a:r>
              <a:rPr lang="en-US" dirty="0"/>
              <a:t>Who should have known about the crimes as they were being committed? </a:t>
            </a:r>
          </a:p>
          <a:p>
            <a:pPr>
              <a:buClr>
                <a:srgbClr val="AF47D2"/>
              </a:buClr>
            </a:pPr>
            <a:r>
              <a:rPr lang="en-US" dirty="0"/>
              <a:t>Insurance </a:t>
            </a:r>
          </a:p>
          <a:p>
            <a:pPr>
              <a:buClr>
                <a:srgbClr val="AF47D2"/>
              </a:buClr>
            </a:pPr>
            <a:r>
              <a:rPr lang="en-US" dirty="0"/>
              <a:t>The accused </a:t>
            </a:r>
          </a:p>
          <a:p>
            <a:pPr>
              <a:buClr>
                <a:srgbClr val="AF47D2"/>
              </a:buClr>
            </a:pPr>
            <a:r>
              <a:rPr lang="en-US" dirty="0"/>
              <a:t>80% recovery of stolen funds and cost</a:t>
            </a:r>
          </a:p>
          <a:p>
            <a:pPr>
              <a:buClr>
                <a:srgbClr val="AF47D2"/>
              </a:buClr>
            </a:pPr>
            <a:r>
              <a:rPr lang="en-US" dirty="0"/>
              <a:t>Note: Diminishing rate of return</a:t>
            </a:r>
          </a:p>
          <a:p>
            <a:pPr>
              <a:buClr>
                <a:srgbClr val="AF47D2"/>
              </a:buClr>
            </a:pPr>
            <a:endParaRPr lang="en-US" dirty="0"/>
          </a:p>
        </p:txBody>
      </p:sp>
      <p:sp>
        <p:nvSpPr>
          <p:cNvPr id="6" name="TextBox 5">
            <a:extLst>
              <a:ext uri="{FF2B5EF4-FFF2-40B4-BE49-F238E27FC236}">
                <a16:creationId xmlns:a16="http://schemas.microsoft.com/office/drawing/2014/main" id="{92BB4313-050C-F701-2EE8-D94DF81655CD}"/>
              </a:ext>
            </a:extLst>
          </p:cNvPr>
          <p:cNvSpPr txBox="1"/>
          <p:nvPr/>
        </p:nvSpPr>
        <p:spPr>
          <a:xfrm>
            <a:off x="-2225040" y="-34290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77043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54D0-3771-3122-4A7A-0E9E79170105}"/>
              </a:ext>
            </a:extLst>
          </p:cNvPr>
          <p:cNvSpPr>
            <a:spLocks noGrp="1"/>
          </p:cNvSpPr>
          <p:nvPr>
            <p:ph type="title"/>
          </p:nvPr>
        </p:nvSpPr>
        <p:spPr>
          <a:xfrm>
            <a:off x="914399" y="914400"/>
            <a:ext cx="10771833" cy="1034980"/>
          </a:xfrm>
        </p:spPr>
        <p:txBody>
          <a:bodyPr/>
          <a:lstStyle/>
          <a:p>
            <a:r>
              <a:rPr lang="en-US" dirty="0"/>
              <a:t>Local Government Services</a:t>
            </a:r>
          </a:p>
        </p:txBody>
      </p:sp>
      <p:sp>
        <p:nvSpPr>
          <p:cNvPr id="3" name="Content Placeholder 2">
            <a:extLst>
              <a:ext uri="{FF2B5EF4-FFF2-40B4-BE49-F238E27FC236}">
                <a16:creationId xmlns:a16="http://schemas.microsoft.com/office/drawing/2014/main" id="{31F21053-74D1-1A00-CE7A-6FFE1F911513}"/>
              </a:ext>
            </a:extLst>
          </p:cNvPr>
          <p:cNvSpPr>
            <a:spLocks noGrp="1"/>
          </p:cNvSpPr>
          <p:nvPr>
            <p:ph sz="half" idx="1"/>
          </p:nvPr>
        </p:nvSpPr>
        <p:spPr>
          <a:xfrm>
            <a:off x="914400" y="2377440"/>
            <a:ext cx="8986684" cy="2971800"/>
          </a:xfrm>
        </p:spPr>
        <p:txBody>
          <a:bodyPr/>
          <a:lstStyle/>
          <a:p>
            <a:pPr>
              <a:buClr>
                <a:srgbClr val="AF47D2"/>
              </a:buClr>
            </a:pPr>
            <a:r>
              <a:rPr lang="en-US" dirty="0"/>
              <a:t>We still had a government to run! </a:t>
            </a:r>
          </a:p>
        </p:txBody>
      </p:sp>
      <p:sp>
        <p:nvSpPr>
          <p:cNvPr id="6" name="TextBox 5">
            <a:extLst>
              <a:ext uri="{FF2B5EF4-FFF2-40B4-BE49-F238E27FC236}">
                <a16:creationId xmlns:a16="http://schemas.microsoft.com/office/drawing/2014/main" id="{92BB4313-050C-F701-2EE8-D94DF81655CD}"/>
              </a:ext>
            </a:extLst>
          </p:cNvPr>
          <p:cNvSpPr txBox="1"/>
          <p:nvPr/>
        </p:nvSpPr>
        <p:spPr>
          <a:xfrm>
            <a:off x="-2225040" y="-34290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42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54D0-3771-3122-4A7A-0E9E79170105}"/>
              </a:ext>
            </a:extLst>
          </p:cNvPr>
          <p:cNvSpPr>
            <a:spLocks noGrp="1"/>
          </p:cNvSpPr>
          <p:nvPr>
            <p:ph type="title"/>
          </p:nvPr>
        </p:nvSpPr>
        <p:spPr>
          <a:xfrm>
            <a:off x="762001" y="5074024"/>
            <a:ext cx="10109199" cy="598032"/>
          </a:xfrm>
        </p:spPr>
        <p:txBody>
          <a:bodyPr vert="horz" lIns="91440" tIns="45720" rIns="91440" bIns="45720" rtlCol="0" anchor="ctr">
            <a:normAutofit/>
          </a:bodyPr>
          <a:lstStyle/>
          <a:p>
            <a:pPr>
              <a:lnSpc>
                <a:spcPct val="90000"/>
              </a:lnSpc>
            </a:pPr>
            <a:r>
              <a:rPr lang="en-US" kern="1200">
                <a:solidFill>
                  <a:schemeClr val="tx1"/>
                </a:solidFill>
                <a:latin typeface="+mj-lt"/>
                <a:ea typeface="+mj-ea"/>
                <a:cs typeface="+mj-cs"/>
              </a:rPr>
              <a:t>Local Government Services</a:t>
            </a:r>
          </a:p>
        </p:txBody>
      </p:sp>
      <p:pic>
        <p:nvPicPr>
          <p:cNvPr id="5" name="Picture 4">
            <a:extLst>
              <a:ext uri="{FF2B5EF4-FFF2-40B4-BE49-F238E27FC236}">
                <a16:creationId xmlns:a16="http://schemas.microsoft.com/office/drawing/2014/main" id="{348D2576-1410-561D-E458-F64FA828E6D9}"/>
              </a:ext>
            </a:extLst>
          </p:cNvPr>
          <p:cNvPicPr>
            <a:picLocks noChangeAspect="1"/>
          </p:cNvPicPr>
          <p:nvPr/>
        </p:nvPicPr>
        <p:blipFill>
          <a:blip r:embed="rId2"/>
          <a:srcRect b="1861"/>
          <a:stretch/>
        </p:blipFill>
        <p:spPr>
          <a:xfrm>
            <a:off x="20" y="-40"/>
            <a:ext cx="6095980" cy="4172827"/>
          </a:xfrm>
          <a:prstGeom prst="rect">
            <a:avLst/>
          </a:prstGeom>
        </p:spPr>
      </p:pic>
      <p:pic>
        <p:nvPicPr>
          <p:cNvPr id="4" name="Picture 3">
            <a:extLst>
              <a:ext uri="{FF2B5EF4-FFF2-40B4-BE49-F238E27FC236}">
                <a16:creationId xmlns:a16="http://schemas.microsoft.com/office/drawing/2014/main" id="{3CBC27EC-07C6-691E-6C6B-9469FB792D80}"/>
              </a:ext>
            </a:extLst>
          </p:cNvPr>
          <p:cNvPicPr>
            <a:picLocks noChangeAspect="1"/>
          </p:cNvPicPr>
          <p:nvPr/>
        </p:nvPicPr>
        <p:blipFill>
          <a:blip r:embed="rId3"/>
          <a:srcRect b="1861"/>
          <a:stretch/>
        </p:blipFill>
        <p:spPr>
          <a:xfrm>
            <a:off x="6096000" y="-43"/>
            <a:ext cx="6096000" cy="4172829"/>
          </a:xfrm>
          <a:prstGeom prst="rect">
            <a:avLst/>
          </a:prstGeom>
        </p:spPr>
      </p:pic>
      <p:cxnSp>
        <p:nvCxnSpPr>
          <p:cNvPr id="17" name="Straight Connector 16">
            <a:extLst>
              <a:ext uri="{FF2B5EF4-FFF2-40B4-BE49-F238E27FC236}">
                <a16:creationId xmlns:a16="http://schemas.microsoft.com/office/drawing/2014/main" id="{7667AA61-5C27-F30F-D229-06CBE5709F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481151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2BB4313-050C-F701-2EE8-D94DF81655CD}"/>
              </a:ext>
            </a:extLst>
          </p:cNvPr>
          <p:cNvSpPr txBox="1"/>
          <p:nvPr/>
        </p:nvSpPr>
        <p:spPr>
          <a:xfrm>
            <a:off x="-2225040" y="-34290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228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B5BF445-1CA4-8D98-47D0-2333A4A5B221}"/>
              </a:ext>
            </a:extLst>
          </p:cNvPr>
          <p:cNvSpPr>
            <a:spLocks noGrp="1"/>
          </p:cNvSpPr>
          <p:nvPr>
            <p:ph type="body" idx="1"/>
          </p:nvPr>
        </p:nvSpPr>
        <p:spPr>
          <a:xfrm>
            <a:off x="884903" y="728571"/>
            <a:ext cx="10204704" cy="1371600"/>
          </a:xfrm>
        </p:spPr>
        <p:txBody>
          <a:bodyPr/>
          <a:lstStyle/>
          <a:p>
            <a:r>
              <a:rPr lang="en-US" dirty="0"/>
              <a:t>You are escorted to a second-floor conference room of Town Hall where you are greeted by the elected body for your first in person interview. You notice an office door wrapped in “Police Line. Do Not Cross” tape. </a:t>
            </a:r>
          </a:p>
          <a:p>
            <a:endParaRPr lang="en-US" dirty="0"/>
          </a:p>
          <a:p>
            <a:r>
              <a:rPr lang="en-US" dirty="0"/>
              <a:t>What do you say to the elected body when they say, </a:t>
            </a:r>
          </a:p>
          <a:p>
            <a:endParaRPr lang="en-US" dirty="0"/>
          </a:p>
          <a:p>
            <a:r>
              <a:rPr lang="en-US" dirty="0"/>
              <a:t>“Tell us what you know about our community?”</a:t>
            </a:r>
          </a:p>
        </p:txBody>
      </p:sp>
    </p:spTree>
    <p:extLst>
      <p:ext uri="{BB962C8B-B14F-4D97-AF65-F5344CB8AC3E}">
        <p14:creationId xmlns:p14="http://schemas.microsoft.com/office/powerpoint/2010/main" val="2148702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54D0-3771-3122-4A7A-0E9E79170105}"/>
              </a:ext>
            </a:extLst>
          </p:cNvPr>
          <p:cNvSpPr>
            <a:spLocks noGrp="1"/>
          </p:cNvSpPr>
          <p:nvPr>
            <p:ph type="title"/>
          </p:nvPr>
        </p:nvSpPr>
        <p:spPr>
          <a:xfrm>
            <a:off x="914399" y="914400"/>
            <a:ext cx="10771833" cy="1034980"/>
          </a:xfrm>
        </p:spPr>
        <p:txBody>
          <a:bodyPr/>
          <a:lstStyle/>
          <a:p>
            <a:r>
              <a:rPr lang="en-US" dirty="0"/>
              <a:t>Lessons Learned</a:t>
            </a:r>
          </a:p>
        </p:txBody>
      </p:sp>
      <p:sp>
        <p:nvSpPr>
          <p:cNvPr id="3" name="Content Placeholder 2">
            <a:extLst>
              <a:ext uri="{FF2B5EF4-FFF2-40B4-BE49-F238E27FC236}">
                <a16:creationId xmlns:a16="http://schemas.microsoft.com/office/drawing/2014/main" id="{31F21053-74D1-1A00-CE7A-6FFE1F911513}"/>
              </a:ext>
            </a:extLst>
          </p:cNvPr>
          <p:cNvSpPr>
            <a:spLocks noGrp="1"/>
          </p:cNvSpPr>
          <p:nvPr>
            <p:ph sz="half" idx="1"/>
          </p:nvPr>
        </p:nvSpPr>
        <p:spPr>
          <a:xfrm>
            <a:off x="914400" y="2377440"/>
            <a:ext cx="8986684" cy="2971800"/>
          </a:xfrm>
        </p:spPr>
        <p:txBody>
          <a:bodyPr/>
          <a:lstStyle/>
          <a:p>
            <a:pPr>
              <a:buClr>
                <a:srgbClr val="AF47D2"/>
              </a:buClr>
            </a:pPr>
            <a:r>
              <a:rPr lang="en-US" dirty="0"/>
              <a:t>Fraud can happen anywhere </a:t>
            </a:r>
          </a:p>
          <a:p>
            <a:pPr>
              <a:buClr>
                <a:srgbClr val="AF47D2"/>
              </a:buClr>
            </a:pPr>
            <a:r>
              <a:rPr lang="en-US" dirty="0"/>
              <a:t>Never “Check the Box” </a:t>
            </a:r>
          </a:p>
          <a:p>
            <a:pPr>
              <a:buClr>
                <a:srgbClr val="AF47D2"/>
              </a:buClr>
            </a:pPr>
            <a:r>
              <a:rPr lang="en-US" dirty="0"/>
              <a:t>The Spotlight can be very bright </a:t>
            </a:r>
          </a:p>
          <a:p>
            <a:pPr>
              <a:buClr>
                <a:srgbClr val="AF47D2"/>
              </a:buClr>
            </a:pPr>
            <a:r>
              <a:rPr lang="en-US" dirty="0"/>
              <a:t>Sometimes there is no playbook </a:t>
            </a:r>
          </a:p>
        </p:txBody>
      </p:sp>
      <p:sp>
        <p:nvSpPr>
          <p:cNvPr id="6" name="TextBox 5">
            <a:extLst>
              <a:ext uri="{FF2B5EF4-FFF2-40B4-BE49-F238E27FC236}">
                <a16:creationId xmlns:a16="http://schemas.microsoft.com/office/drawing/2014/main" id="{92BB4313-050C-F701-2EE8-D94DF81655CD}"/>
              </a:ext>
            </a:extLst>
          </p:cNvPr>
          <p:cNvSpPr txBox="1"/>
          <p:nvPr/>
        </p:nvSpPr>
        <p:spPr>
          <a:xfrm>
            <a:off x="-2225040" y="-34290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85249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54D0-3771-3122-4A7A-0E9E79170105}"/>
              </a:ext>
            </a:extLst>
          </p:cNvPr>
          <p:cNvSpPr>
            <a:spLocks noGrp="1"/>
          </p:cNvSpPr>
          <p:nvPr>
            <p:ph type="title"/>
          </p:nvPr>
        </p:nvSpPr>
        <p:spPr>
          <a:xfrm>
            <a:off x="914399" y="914400"/>
            <a:ext cx="10771833" cy="1034980"/>
          </a:xfrm>
        </p:spPr>
        <p:txBody>
          <a:bodyPr/>
          <a:lstStyle/>
          <a:p>
            <a:r>
              <a:rPr lang="en-US" dirty="0"/>
              <a:t>Questions </a:t>
            </a:r>
          </a:p>
        </p:txBody>
      </p:sp>
      <p:sp>
        <p:nvSpPr>
          <p:cNvPr id="3" name="Content Placeholder 2">
            <a:extLst>
              <a:ext uri="{FF2B5EF4-FFF2-40B4-BE49-F238E27FC236}">
                <a16:creationId xmlns:a16="http://schemas.microsoft.com/office/drawing/2014/main" id="{31F21053-74D1-1A00-CE7A-6FFE1F911513}"/>
              </a:ext>
            </a:extLst>
          </p:cNvPr>
          <p:cNvSpPr>
            <a:spLocks noGrp="1"/>
          </p:cNvSpPr>
          <p:nvPr>
            <p:ph sz="half" idx="1"/>
          </p:nvPr>
        </p:nvSpPr>
        <p:spPr>
          <a:xfrm>
            <a:off x="914400" y="2377440"/>
            <a:ext cx="8986684" cy="2971800"/>
          </a:xfrm>
        </p:spPr>
        <p:txBody>
          <a:bodyPr/>
          <a:lstStyle/>
          <a:p>
            <a:pPr>
              <a:buClr>
                <a:srgbClr val="AF47D2"/>
              </a:buClr>
            </a:pPr>
            <a:r>
              <a:rPr lang="en-US" dirty="0"/>
              <a:t>What did it feel like? Was it fast pace? </a:t>
            </a:r>
          </a:p>
          <a:p>
            <a:pPr>
              <a:buClr>
                <a:srgbClr val="AF47D2"/>
              </a:buClr>
            </a:pPr>
            <a:r>
              <a:rPr lang="en-US" dirty="0"/>
              <a:t>Were there any municipal elections during this timeframe? </a:t>
            </a:r>
          </a:p>
          <a:p>
            <a:pPr>
              <a:buClr>
                <a:srgbClr val="AF47D2"/>
              </a:buClr>
            </a:pPr>
            <a:r>
              <a:rPr lang="en-US" dirty="0"/>
              <a:t>Does the public still talk about it? </a:t>
            </a:r>
          </a:p>
          <a:p>
            <a:pPr>
              <a:buClr>
                <a:srgbClr val="AF47D2"/>
              </a:buClr>
            </a:pPr>
            <a:r>
              <a:rPr lang="en-US" dirty="0"/>
              <a:t>What was the employee experience? </a:t>
            </a:r>
          </a:p>
        </p:txBody>
      </p:sp>
      <p:sp>
        <p:nvSpPr>
          <p:cNvPr id="6" name="TextBox 5">
            <a:extLst>
              <a:ext uri="{FF2B5EF4-FFF2-40B4-BE49-F238E27FC236}">
                <a16:creationId xmlns:a16="http://schemas.microsoft.com/office/drawing/2014/main" id="{92BB4313-050C-F701-2EE8-D94DF81655CD}"/>
              </a:ext>
            </a:extLst>
          </p:cNvPr>
          <p:cNvSpPr txBox="1"/>
          <p:nvPr/>
        </p:nvSpPr>
        <p:spPr>
          <a:xfrm>
            <a:off x="-2225040" y="-34290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83692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54D0-3771-3122-4A7A-0E9E79170105}"/>
              </a:ext>
            </a:extLst>
          </p:cNvPr>
          <p:cNvSpPr>
            <a:spLocks noGrp="1"/>
          </p:cNvSpPr>
          <p:nvPr>
            <p:ph type="title"/>
          </p:nvPr>
        </p:nvSpPr>
        <p:spPr>
          <a:xfrm>
            <a:off x="914399" y="914400"/>
            <a:ext cx="10771833" cy="1034980"/>
          </a:xfrm>
        </p:spPr>
        <p:txBody>
          <a:bodyPr/>
          <a:lstStyle/>
          <a:p>
            <a:r>
              <a:rPr lang="en-US" dirty="0"/>
              <a:t>Thank you!</a:t>
            </a:r>
          </a:p>
        </p:txBody>
      </p:sp>
      <p:sp>
        <p:nvSpPr>
          <p:cNvPr id="3" name="Content Placeholder 2">
            <a:extLst>
              <a:ext uri="{FF2B5EF4-FFF2-40B4-BE49-F238E27FC236}">
                <a16:creationId xmlns:a16="http://schemas.microsoft.com/office/drawing/2014/main" id="{31F21053-74D1-1A00-CE7A-6FFE1F911513}"/>
              </a:ext>
            </a:extLst>
          </p:cNvPr>
          <p:cNvSpPr>
            <a:spLocks noGrp="1"/>
          </p:cNvSpPr>
          <p:nvPr>
            <p:ph sz="half" idx="1"/>
          </p:nvPr>
        </p:nvSpPr>
        <p:spPr>
          <a:xfrm>
            <a:off x="914400" y="2377440"/>
            <a:ext cx="8986684" cy="2971800"/>
          </a:xfrm>
        </p:spPr>
        <p:txBody>
          <a:bodyPr/>
          <a:lstStyle/>
          <a:p>
            <a:pPr>
              <a:buClr>
                <a:srgbClr val="AF47D2"/>
              </a:buClr>
            </a:pPr>
            <a:endParaRPr lang="en-US" dirty="0"/>
          </a:p>
        </p:txBody>
      </p:sp>
      <p:sp>
        <p:nvSpPr>
          <p:cNvPr id="6" name="TextBox 5">
            <a:extLst>
              <a:ext uri="{FF2B5EF4-FFF2-40B4-BE49-F238E27FC236}">
                <a16:creationId xmlns:a16="http://schemas.microsoft.com/office/drawing/2014/main" id="{92BB4313-050C-F701-2EE8-D94DF81655CD}"/>
              </a:ext>
            </a:extLst>
          </p:cNvPr>
          <p:cNvSpPr txBox="1"/>
          <p:nvPr/>
        </p:nvSpPr>
        <p:spPr>
          <a:xfrm>
            <a:off x="-2225040" y="-34290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06860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087A8-7650-D4F0-9EDB-4B95E777F372}"/>
              </a:ext>
            </a:extLst>
          </p:cNvPr>
          <p:cNvSpPr>
            <a:spLocks noGrp="1"/>
          </p:cNvSpPr>
          <p:nvPr>
            <p:ph type="title"/>
          </p:nvPr>
        </p:nvSpPr>
        <p:spPr>
          <a:xfrm>
            <a:off x="914400" y="2560320"/>
            <a:ext cx="10204704" cy="1371600"/>
          </a:xfrm>
        </p:spPr>
        <p:txBody>
          <a:bodyPr/>
          <a:lstStyle/>
          <a:p>
            <a:r>
              <a:rPr lang="en-US" sz="2800" dirty="0"/>
              <a:t>FRAUD.THEFT.LIES. $3.2M in Taxpayer Funds...GONE. A Community Turned Upside Down. What Happened Next?!</a:t>
            </a:r>
          </a:p>
        </p:txBody>
      </p:sp>
      <p:sp>
        <p:nvSpPr>
          <p:cNvPr id="3" name="Text Placeholder 2">
            <a:extLst>
              <a:ext uri="{FF2B5EF4-FFF2-40B4-BE49-F238E27FC236}">
                <a16:creationId xmlns:a16="http://schemas.microsoft.com/office/drawing/2014/main" id="{22B506AA-AA05-1CC8-9D9A-F47235C90F53}"/>
              </a:ext>
            </a:extLst>
          </p:cNvPr>
          <p:cNvSpPr>
            <a:spLocks noGrp="1"/>
          </p:cNvSpPr>
          <p:nvPr>
            <p:ph type="body" idx="1"/>
          </p:nvPr>
        </p:nvSpPr>
        <p:spPr>
          <a:xfrm>
            <a:off x="914400" y="4297680"/>
            <a:ext cx="10204704" cy="1010590"/>
          </a:xfrm>
        </p:spPr>
        <p:txBody>
          <a:bodyPr/>
          <a:lstStyle/>
          <a:p>
            <a:r>
              <a:rPr lang="en-US" sz="2000" dirty="0"/>
              <a:t>Eden Ratliff- ICMA-CM, M.A.</a:t>
            </a:r>
          </a:p>
          <a:p>
            <a:r>
              <a:rPr lang="en-US" sz="2000" dirty="0"/>
              <a:t>Deputy City Manager- Charlottesville, Va</a:t>
            </a:r>
          </a:p>
        </p:txBody>
      </p:sp>
    </p:spTree>
    <p:extLst>
      <p:ext uri="{BB962C8B-B14F-4D97-AF65-F5344CB8AC3E}">
        <p14:creationId xmlns:p14="http://schemas.microsoft.com/office/powerpoint/2010/main" val="2294440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29DC3F-EE1E-ABF6-E5BB-1DFDA3E5513E}"/>
              </a:ext>
            </a:extLst>
          </p:cNvPr>
          <p:cNvSpPr>
            <a:spLocks noGrp="1"/>
          </p:cNvSpPr>
          <p:nvPr>
            <p:ph idx="1"/>
          </p:nvPr>
        </p:nvSpPr>
        <p:spPr>
          <a:xfrm>
            <a:off x="914400" y="2377439"/>
            <a:ext cx="4355690" cy="3453089"/>
          </a:xfrm>
        </p:spPr>
        <p:txBody>
          <a:bodyPr/>
          <a:lstStyle/>
          <a:p>
            <a:r>
              <a:rPr lang="en-US" dirty="0"/>
              <a:t>Second Class Township </a:t>
            </a:r>
          </a:p>
          <a:p>
            <a:r>
              <a:rPr lang="en-US" dirty="0"/>
              <a:t>8,000 Population </a:t>
            </a:r>
          </a:p>
          <a:p>
            <a:r>
              <a:rPr lang="en-US" dirty="0"/>
              <a:t>3 Member Board of Supervisors </a:t>
            </a:r>
          </a:p>
          <a:p>
            <a:r>
              <a:rPr lang="en-US" dirty="0"/>
              <a:t>$12.5M Budget ($5.5M General Fund) </a:t>
            </a:r>
          </a:p>
          <a:p>
            <a:r>
              <a:rPr lang="en-US" dirty="0"/>
              <a:t>~30 Employees </a:t>
            </a:r>
          </a:p>
          <a:p>
            <a:r>
              <a:rPr lang="en-US" dirty="0"/>
              <a:t>Mushroom Capital of the World </a:t>
            </a:r>
          </a:p>
        </p:txBody>
      </p:sp>
      <p:sp>
        <p:nvSpPr>
          <p:cNvPr id="7" name="Title 6">
            <a:extLst>
              <a:ext uri="{FF2B5EF4-FFF2-40B4-BE49-F238E27FC236}">
                <a16:creationId xmlns:a16="http://schemas.microsoft.com/office/drawing/2014/main" id="{C10E021A-31CB-56BE-76BB-6CD9430ABBA0}"/>
              </a:ext>
            </a:extLst>
          </p:cNvPr>
          <p:cNvSpPr>
            <a:spLocks noGrp="1"/>
          </p:cNvSpPr>
          <p:nvPr>
            <p:ph type="title"/>
          </p:nvPr>
        </p:nvSpPr>
        <p:spPr/>
        <p:txBody>
          <a:bodyPr/>
          <a:lstStyle/>
          <a:p>
            <a:r>
              <a:rPr lang="en-US" dirty="0"/>
              <a:t>Kennett Township, Pa </a:t>
            </a:r>
          </a:p>
        </p:txBody>
      </p:sp>
      <p:pic>
        <p:nvPicPr>
          <p:cNvPr id="14" name="Picture 13" descr="Logo&#10;&#10;AI-generated content may be incorrect.">
            <a:extLst>
              <a:ext uri="{FF2B5EF4-FFF2-40B4-BE49-F238E27FC236}">
                <a16:creationId xmlns:a16="http://schemas.microsoft.com/office/drawing/2014/main" id="{275D7581-93F0-4B30-C858-D41197CD2974}"/>
              </a:ext>
            </a:extLst>
          </p:cNvPr>
          <p:cNvPicPr>
            <a:picLocks noChangeAspect="1"/>
          </p:cNvPicPr>
          <p:nvPr/>
        </p:nvPicPr>
        <p:blipFill>
          <a:blip r:embed="rId2"/>
          <a:stretch>
            <a:fillRect/>
          </a:stretch>
        </p:blipFill>
        <p:spPr>
          <a:xfrm>
            <a:off x="9330966" y="441960"/>
            <a:ext cx="2143125" cy="2133600"/>
          </a:xfrm>
          <a:prstGeom prst="rect">
            <a:avLst/>
          </a:prstGeom>
        </p:spPr>
      </p:pic>
    </p:spTree>
    <p:extLst>
      <p:ext uri="{BB962C8B-B14F-4D97-AF65-F5344CB8AC3E}">
        <p14:creationId xmlns:p14="http://schemas.microsoft.com/office/powerpoint/2010/main" val="3716180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5B97239-2685-48C8-8104-1D4E4E383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9" name="Picture 8" descr="A picture containing road, sky, truck, outdoor&#10;&#10;AI-generated content may be incorrect.">
            <a:extLst>
              <a:ext uri="{FF2B5EF4-FFF2-40B4-BE49-F238E27FC236}">
                <a16:creationId xmlns:a16="http://schemas.microsoft.com/office/drawing/2014/main" id="{F631B8F6-0509-5328-E7F7-5C51D28C7F57}"/>
              </a:ext>
            </a:extLst>
          </p:cNvPr>
          <p:cNvPicPr>
            <a:picLocks noChangeAspect="1"/>
          </p:cNvPicPr>
          <p:nvPr/>
        </p:nvPicPr>
        <p:blipFill>
          <a:blip r:embed="rId2"/>
          <a:srcRect t="27081" r="1" b="23784"/>
          <a:stretch/>
        </p:blipFill>
        <p:spPr>
          <a:xfrm>
            <a:off x="321734" y="321733"/>
            <a:ext cx="5674894" cy="3030842"/>
          </a:xfrm>
          <a:prstGeom prst="rect">
            <a:avLst/>
          </a:prstGeom>
        </p:spPr>
      </p:pic>
      <p:pic>
        <p:nvPicPr>
          <p:cNvPr id="13" name="Picture 12" descr="Map&#10;&#10;AI-generated content may be incorrect.">
            <a:extLst>
              <a:ext uri="{FF2B5EF4-FFF2-40B4-BE49-F238E27FC236}">
                <a16:creationId xmlns:a16="http://schemas.microsoft.com/office/drawing/2014/main" id="{FF09795E-97D2-324B-5115-4092A907626C}"/>
              </a:ext>
            </a:extLst>
          </p:cNvPr>
          <p:cNvPicPr>
            <a:picLocks noChangeAspect="1"/>
          </p:cNvPicPr>
          <p:nvPr/>
        </p:nvPicPr>
        <p:blipFill>
          <a:blip r:embed="rId3"/>
          <a:srcRect l="3600" r="-4" b="-4"/>
          <a:stretch/>
        </p:blipFill>
        <p:spPr>
          <a:xfrm>
            <a:off x="321735" y="3524289"/>
            <a:ext cx="2676579" cy="2776517"/>
          </a:xfrm>
          <a:prstGeom prst="rect">
            <a:avLst/>
          </a:prstGeom>
        </p:spPr>
      </p:pic>
      <p:pic>
        <p:nvPicPr>
          <p:cNvPr id="11" name="Picture 10" descr="A large brick building with a lawn in front of it">
            <a:extLst>
              <a:ext uri="{FF2B5EF4-FFF2-40B4-BE49-F238E27FC236}">
                <a16:creationId xmlns:a16="http://schemas.microsoft.com/office/drawing/2014/main" id="{746FEFBB-DD42-5143-C19B-A32C5004F747}"/>
              </a:ext>
            </a:extLst>
          </p:cNvPr>
          <p:cNvPicPr>
            <a:picLocks noChangeAspect="1"/>
          </p:cNvPicPr>
          <p:nvPr/>
        </p:nvPicPr>
        <p:blipFill>
          <a:blip r:embed="rId4"/>
          <a:srcRect r="3" b="1805"/>
          <a:stretch/>
        </p:blipFill>
        <p:spPr>
          <a:xfrm>
            <a:off x="3159553" y="3514855"/>
            <a:ext cx="2837076" cy="2785951"/>
          </a:xfrm>
          <a:prstGeom prst="rect">
            <a:avLst/>
          </a:prstGeom>
        </p:spPr>
      </p:pic>
      <p:pic>
        <p:nvPicPr>
          <p:cNvPr id="15" name="Picture 14" descr="A picture containing tree, outdoor, grass, field&#10;&#10;AI-generated content may be incorrect.">
            <a:extLst>
              <a:ext uri="{FF2B5EF4-FFF2-40B4-BE49-F238E27FC236}">
                <a16:creationId xmlns:a16="http://schemas.microsoft.com/office/drawing/2014/main" id="{4B2F2C01-F2F2-F42F-4CE2-9381FA281341}"/>
              </a:ext>
            </a:extLst>
          </p:cNvPr>
          <p:cNvPicPr>
            <a:picLocks noChangeAspect="1"/>
          </p:cNvPicPr>
          <p:nvPr/>
        </p:nvPicPr>
        <p:blipFill>
          <a:blip r:embed="rId5"/>
          <a:srcRect l="5087" r="-1" b="-1"/>
          <a:stretch/>
        </p:blipFill>
        <p:spPr>
          <a:xfrm>
            <a:off x="6195373" y="321733"/>
            <a:ext cx="5674892" cy="5979074"/>
          </a:xfrm>
          <a:prstGeom prst="rect">
            <a:avLst/>
          </a:prstGeom>
        </p:spPr>
      </p:pic>
    </p:spTree>
    <p:extLst>
      <p:ext uri="{BB962C8B-B14F-4D97-AF65-F5344CB8AC3E}">
        <p14:creationId xmlns:p14="http://schemas.microsoft.com/office/powerpoint/2010/main" val="227239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54D0-3771-3122-4A7A-0E9E79170105}"/>
              </a:ext>
            </a:extLst>
          </p:cNvPr>
          <p:cNvSpPr>
            <a:spLocks noGrp="1"/>
          </p:cNvSpPr>
          <p:nvPr>
            <p:ph type="title"/>
          </p:nvPr>
        </p:nvSpPr>
        <p:spPr>
          <a:xfrm>
            <a:off x="914399" y="914400"/>
            <a:ext cx="10771833" cy="1034980"/>
          </a:xfrm>
        </p:spPr>
        <p:txBody>
          <a:bodyPr/>
          <a:lstStyle/>
          <a:p>
            <a:r>
              <a:rPr lang="en-US" dirty="0"/>
              <a:t>Timeline of Events </a:t>
            </a:r>
          </a:p>
        </p:txBody>
      </p:sp>
      <p:sp>
        <p:nvSpPr>
          <p:cNvPr id="3" name="Content Placeholder 2">
            <a:extLst>
              <a:ext uri="{FF2B5EF4-FFF2-40B4-BE49-F238E27FC236}">
                <a16:creationId xmlns:a16="http://schemas.microsoft.com/office/drawing/2014/main" id="{31F21053-74D1-1A00-CE7A-6FFE1F911513}"/>
              </a:ext>
            </a:extLst>
          </p:cNvPr>
          <p:cNvSpPr>
            <a:spLocks noGrp="1"/>
          </p:cNvSpPr>
          <p:nvPr>
            <p:ph sz="half" idx="1"/>
          </p:nvPr>
        </p:nvSpPr>
        <p:spPr>
          <a:xfrm>
            <a:off x="914400" y="2377440"/>
            <a:ext cx="8986684" cy="2971800"/>
          </a:xfrm>
        </p:spPr>
        <p:txBody>
          <a:bodyPr/>
          <a:lstStyle/>
          <a:p>
            <a:pPr>
              <a:buClr>
                <a:srgbClr val="AF47D2"/>
              </a:buClr>
            </a:pPr>
            <a:r>
              <a:rPr lang="en-US" dirty="0"/>
              <a:t>April 2019- Strange Phone Call from CapitalOne </a:t>
            </a:r>
          </a:p>
          <a:p>
            <a:pPr>
              <a:buClr>
                <a:srgbClr val="AF47D2"/>
              </a:buClr>
            </a:pPr>
            <a:r>
              <a:rPr lang="en-US" dirty="0"/>
              <a:t>May 2019- Termination of Manager </a:t>
            </a:r>
          </a:p>
          <a:p>
            <a:pPr>
              <a:buClr>
                <a:srgbClr val="AF47D2"/>
              </a:buClr>
            </a:pPr>
            <a:r>
              <a:rPr lang="en-US" dirty="0"/>
              <a:t>Summer 2019- Investigation and Search for new Manager </a:t>
            </a:r>
          </a:p>
          <a:p>
            <a:pPr>
              <a:buClr>
                <a:srgbClr val="AF47D2"/>
              </a:buClr>
            </a:pPr>
            <a:r>
              <a:rPr lang="en-US" dirty="0"/>
              <a:t>December 2019:</a:t>
            </a:r>
          </a:p>
          <a:p>
            <a:pPr>
              <a:buClr>
                <a:srgbClr val="AF47D2"/>
              </a:buClr>
            </a:pPr>
            <a:r>
              <a:rPr lang="en-US" dirty="0">
                <a:hlinkClick r:id="rId2"/>
              </a:rPr>
              <a:t>https://www.youtube.com/watch?v=wib55iNjBW8</a:t>
            </a:r>
            <a:endParaRPr lang="en-US" dirty="0"/>
          </a:p>
        </p:txBody>
      </p:sp>
      <p:sp>
        <p:nvSpPr>
          <p:cNvPr id="6" name="TextBox 5">
            <a:extLst>
              <a:ext uri="{FF2B5EF4-FFF2-40B4-BE49-F238E27FC236}">
                <a16:creationId xmlns:a16="http://schemas.microsoft.com/office/drawing/2014/main" id="{92BB4313-050C-F701-2EE8-D94DF81655CD}"/>
              </a:ext>
            </a:extLst>
          </p:cNvPr>
          <p:cNvSpPr txBox="1"/>
          <p:nvPr/>
        </p:nvSpPr>
        <p:spPr>
          <a:xfrm>
            <a:off x="-2225040" y="-34290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73964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54D0-3771-3122-4A7A-0E9E79170105}"/>
              </a:ext>
            </a:extLst>
          </p:cNvPr>
          <p:cNvSpPr>
            <a:spLocks noGrp="1"/>
          </p:cNvSpPr>
          <p:nvPr>
            <p:ph type="title"/>
          </p:nvPr>
        </p:nvSpPr>
        <p:spPr>
          <a:xfrm>
            <a:off x="914399" y="914400"/>
            <a:ext cx="10771833" cy="1034980"/>
          </a:xfrm>
        </p:spPr>
        <p:txBody>
          <a:bodyPr/>
          <a:lstStyle/>
          <a:p>
            <a:r>
              <a:rPr lang="en-US" dirty="0"/>
              <a:t>Timeline of Events </a:t>
            </a:r>
          </a:p>
        </p:txBody>
      </p:sp>
      <p:sp>
        <p:nvSpPr>
          <p:cNvPr id="3" name="Content Placeholder 2">
            <a:extLst>
              <a:ext uri="{FF2B5EF4-FFF2-40B4-BE49-F238E27FC236}">
                <a16:creationId xmlns:a16="http://schemas.microsoft.com/office/drawing/2014/main" id="{31F21053-74D1-1A00-CE7A-6FFE1F911513}"/>
              </a:ext>
            </a:extLst>
          </p:cNvPr>
          <p:cNvSpPr>
            <a:spLocks noGrp="1"/>
          </p:cNvSpPr>
          <p:nvPr>
            <p:ph sz="half" idx="1"/>
          </p:nvPr>
        </p:nvSpPr>
        <p:spPr>
          <a:xfrm>
            <a:off x="914400" y="2377440"/>
            <a:ext cx="8986684" cy="2971800"/>
          </a:xfrm>
        </p:spPr>
        <p:txBody>
          <a:bodyPr/>
          <a:lstStyle/>
          <a:p>
            <a:pPr>
              <a:buClr>
                <a:srgbClr val="AF47D2"/>
              </a:buClr>
            </a:pPr>
            <a:r>
              <a:rPr lang="en-US" dirty="0"/>
              <a:t>Discovery </a:t>
            </a:r>
          </a:p>
          <a:p>
            <a:pPr>
              <a:buClr>
                <a:srgbClr val="AF47D2"/>
              </a:buClr>
            </a:pPr>
            <a:r>
              <a:rPr lang="en-US" dirty="0"/>
              <a:t>Investigation </a:t>
            </a:r>
          </a:p>
          <a:p>
            <a:pPr>
              <a:buClr>
                <a:srgbClr val="AF47D2"/>
              </a:buClr>
            </a:pPr>
            <a:r>
              <a:rPr lang="en-US" dirty="0"/>
              <a:t>Criminal Charges </a:t>
            </a:r>
          </a:p>
          <a:p>
            <a:pPr>
              <a:buClr>
                <a:srgbClr val="AF47D2"/>
              </a:buClr>
            </a:pPr>
            <a:r>
              <a:rPr lang="en-US" dirty="0"/>
              <a:t>Prosecution </a:t>
            </a:r>
          </a:p>
          <a:p>
            <a:pPr>
              <a:buClr>
                <a:srgbClr val="AF47D2"/>
              </a:buClr>
            </a:pPr>
            <a:r>
              <a:rPr lang="en-US" dirty="0"/>
              <a:t>Recovery </a:t>
            </a:r>
          </a:p>
        </p:txBody>
      </p:sp>
      <p:sp>
        <p:nvSpPr>
          <p:cNvPr id="6" name="TextBox 5">
            <a:extLst>
              <a:ext uri="{FF2B5EF4-FFF2-40B4-BE49-F238E27FC236}">
                <a16:creationId xmlns:a16="http://schemas.microsoft.com/office/drawing/2014/main" id="{92BB4313-050C-F701-2EE8-D94DF81655CD}"/>
              </a:ext>
            </a:extLst>
          </p:cNvPr>
          <p:cNvSpPr txBox="1"/>
          <p:nvPr/>
        </p:nvSpPr>
        <p:spPr>
          <a:xfrm>
            <a:off x="-2225040" y="-34290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30914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CD88F-9305-0612-D21A-C7AE694AC1C6}"/>
              </a:ext>
            </a:extLst>
          </p:cNvPr>
          <p:cNvSpPr>
            <a:spLocks noGrp="1"/>
          </p:cNvSpPr>
          <p:nvPr>
            <p:ph type="title"/>
          </p:nvPr>
        </p:nvSpPr>
        <p:spPr/>
        <p:txBody>
          <a:bodyPr/>
          <a:lstStyle/>
          <a:p>
            <a:r>
              <a:rPr lang="en-US" b="1" dirty="0"/>
              <a:t>Quick Facts </a:t>
            </a:r>
            <a:endParaRPr lang="en-US" dirty="0"/>
          </a:p>
        </p:txBody>
      </p:sp>
      <p:sp>
        <p:nvSpPr>
          <p:cNvPr id="3" name="Content Placeholder 2">
            <a:extLst>
              <a:ext uri="{FF2B5EF4-FFF2-40B4-BE49-F238E27FC236}">
                <a16:creationId xmlns:a16="http://schemas.microsoft.com/office/drawing/2014/main" id="{4B91E8D8-3347-842C-F529-74B51132E5E8}"/>
              </a:ext>
            </a:extLst>
          </p:cNvPr>
          <p:cNvSpPr>
            <a:spLocks noGrp="1"/>
          </p:cNvSpPr>
          <p:nvPr>
            <p:ph sz="half" idx="1"/>
          </p:nvPr>
        </p:nvSpPr>
        <p:spPr>
          <a:xfrm>
            <a:off x="914400" y="2347942"/>
            <a:ext cx="9134168" cy="3354767"/>
          </a:xfrm>
        </p:spPr>
        <p:txBody>
          <a:bodyPr/>
          <a:lstStyle/>
          <a:p>
            <a:r>
              <a:rPr lang="en-US" dirty="0"/>
              <a:t>$3.2M in Fraud over a 7-year period </a:t>
            </a:r>
          </a:p>
          <a:p>
            <a:r>
              <a:rPr lang="en-US" dirty="0"/>
              <a:t>Checks, Direct Deposits, Credit Cards, E- Trade Account</a:t>
            </a:r>
          </a:p>
          <a:p>
            <a:r>
              <a:rPr lang="en-US" dirty="0"/>
              <a:t>115 Felony Counts </a:t>
            </a:r>
          </a:p>
          <a:p>
            <a:endParaRPr lang="en-US" dirty="0"/>
          </a:p>
        </p:txBody>
      </p:sp>
      <p:pic>
        <p:nvPicPr>
          <p:cNvPr id="4" name="Picture 3">
            <a:extLst>
              <a:ext uri="{FF2B5EF4-FFF2-40B4-BE49-F238E27FC236}">
                <a16:creationId xmlns:a16="http://schemas.microsoft.com/office/drawing/2014/main" id="{1A22E367-4AEE-A89E-F6A0-AC9E0ECD6068}"/>
              </a:ext>
            </a:extLst>
          </p:cNvPr>
          <p:cNvPicPr>
            <a:picLocks noChangeAspect="1"/>
          </p:cNvPicPr>
          <p:nvPr/>
        </p:nvPicPr>
        <p:blipFill>
          <a:blip r:embed="rId2"/>
          <a:stretch>
            <a:fillRect/>
          </a:stretch>
        </p:blipFill>
        <p:spPr>
          <a:xfrm>
            <a:off x="8976851" y="1632230"/>
            <a:ext cx="2501304" cy="3593540"/>
          </a:xfrm>
          <a:prstGeom prst="rect">
            <a:avLst/>
          </a:prstGeom>
        </p:spPr>
      </p:pic>
    </p:spTree>
    <p:extLst>
      <p:ext uri="{BB962C8B-B14F-4D97-AF65-F5344CB8AC3E}">
        <p14:creationId xmlns:p14="http://schemas.microsoft.com/office/powerpoint/2010/main" val="2045341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9EFC1-A744-3A61-6292-313050781A45}"/>
              </a:ext>
            </a:extLst>
          </p:cNvPr>
          <p:cNvSpPr>
            <a:spLocks noGrp="1"/>
          </p:cNvSpPr>
          <p:nvPr>
            <p:ph type="title"/>
          </p:nvPr>
        </p:nvSpPr>
        <p:spPr/>
        <p:txBody>
          <a:bodyPr/>
          <a:lstStyle/>
          <a:p>
            <a:r>
              <a:rPr lang="en-US" b="1" dirty="0"/>
              <a:t>Manager Transition </a:t>
            </a:r>
            <a:endParaRPr lang="en-US" dirty="0"/>
          </a:p>
        </p:txBody>
      </p:sp>
      <p:sp>
        <p:nvSpPr>
          <p:cNvPr id="3" name="Content Placeholder 2">
            <a:extLst>
              <a:ext uri="{FF2B5EF4-FFF2-40B4-BE49-F238E27FC236}">
                <a16:creationId xmlns:a16="http://schemas.microsoft.com/office/drawing/2014/main" id="{D92C5CF9-2700-70EA-1F74-1D925A3CAEAE}"/>
              </a:ext>
            </a:extLst>
          </p:cNvPr>
          <p:cNvSpPr>
            <a:spLocks noGrp="1"/>
          </p:cNvSpPr>
          <p:nvPr>
            <p:ph sz="half" idx="1"/>
          </p:nvPr>
        </p:nvSpPr>
        <p:spPr>
          <a:xfrm>
            <a:off x="914400" y="2377440"/>
            <a:ext cx="8691716" cy="3197450"/>
          </a:xfrm>
        </p:spPr>
        <p:txBody>
          <a:bodyPr/>
          <a:lstStyle/>
          <a:p>
            <a:r>
              <a:rPr lang="en-US" dirty="0"/>
              <a:t>Township Manager, Crisis Manager, Therapist </a:t>
            </a:r>
          </a:p>
          <a:p>
            <a:r>
              <a:rPr lang="en-US" dirty="0"/>
              <a:t>Building a Budget </a:t>
            </a:r>
          </a:p>
          <a:p>
            <a:r>
              <a:rPr lang="en-US" dirty="0"/>
              <a:t>Assembling a Team (Fraud Team and Township Team) </a:t>
            </a:r>
          </a:p>
          <a:p>
            <a:r>
              <a:rPr lang="en-US" dirty="0"/>
              <a:t>Having a Plan</a:t>
            </a:r>
          </a:p>
          <a:p>
            <a:r>
              <a:rPr lang="en-US" dirty="0"/>
              <a:t>Eye on the Prize </a:t>
            </a:r>
          </a:p>
        </p:txBody>
      </p:sp>
    </p:spTree>
    <p:extLst>
      <p:ext uri="{BB962C8B-B14F-4D97-AF65-F5344CB8AC3E}">
        <p14:creationId xmlns:p14="http://schemas.microsoft.com/office/powerpoint/2010/main" val="34260321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FC534586D1B347AAFEC02C9E763AE3" ma:contentTypeVersion="14" ma:contentTypeDescription="Create a new document." ma:contentTypeScope="" ma:versionID="b0a38cab70a4669f13807f20987e9b77">
  <xsd:schema xmlns:xsd="http://www.w3.org/2001/XMLSchema" xmlns:xs="http://www.w3.org/2001/XMLSchema" xmlns:p="http://schemas.microsoft.com/office/2006/metadata/properties" xmlns:ns2="c7a0c1b0-6cfd-46fa-a72b-3b33342aa67a" xmlns:ns3="2b03622c-df81-4295-bffa-b76f23cfa4dd" targetNamespace="http://schemas.microsoft.com/office/2006/metadata/properties" ma:root="true" ma:fieldsID="ebf161fdef5544a2f6ade3d8f3da9c05" ns2:_="" ns3:_="">
    <xsd:import namespace="c7a0c1b0-6cfd-46fa-a72b-3b33342aa67a"/>
    <xsd:import namespace="2b03622c-df81-4295-bffa-b76f23cfa4d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a0c1b0-6cfd-46fa-a72b-3b33342aa6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2d73b94-0eba-4d43-b2d8-ac573da019e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03622c-df81-4295-bffa-b76f23cfa4d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f22fdd60-512c-4846-84f8-bcaad8deb88d}" ma:internalName="TaxCatchAll" ma:showField="CatchAllData" ma:web="2b03622c-df81-4295-bffa-b76f23cfa4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b03622c-df81-4295-bffa-b76f23cfa4dd" xsi:nil="true"/>
    <lcf76f155ced4ddcb4097134ff3c332f xmlns="c7a0c1b0-6cfd-46fa-a72b-3b33342aa67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2DB70C6-2792-41B9-A605-72ADF061238C}"/>
</file>

<file path=customXml/itemProps2.xml><?xml version="1.0" encoding="utf-8"?>
<ds:datastoreItem xmlns:ds="http://schemas.openxmlformats.org/officeDocument/2006/customXml" ds:itemID="{86F9B3C2-7F21-49CE-A777-D4E672BFDF76}"/>
</file>

<file path=customXml/itemProps3.xml><?xml version="1.0" encoding="utf-8"?>
<ds:datastoreItem xmlns:ds="http://schemas.openxmlformats.org/officeDocument/2006/customXml" ds:itemID="{3075FDF1-98DC-4EB2-A410-FF1EEA54DBAF}"/>
</file>

<file path=docProps/app.xml><?xml version="1.0" encoding="utf-8"?>
<Properties xmlns="http://schemas.openxmlformats.org/officeDocument/2006/extended-properties" xmlns:vt="http://schemas.openxmlformats.org/officeDocument/2006/docPropsVTypes">
  <TotalTime>1976</TotalTime>
  <Words>511</Words>
  <Application>Microsoft Office PowerPoint</Application>
  <PresentationFormat>Widescreen</PresentationFormat>
  <Paragraphs>77</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Aptos</vt:lpstr>
      <vt:lpstr>Arial</vt:lpstr>
      <vt:lpstr>Lato</vt:lpstr>
      <vt:lpstr>Lato Black</vt:lpstr>
      <vt:lpstr>Office Theme</vt:lpstr>
      <vt:lpstr>FRAUD.THEFT.LIES. $3.2M in Taxpayer Funds...GONE. A Community Turned Upside Down. What Happened Next?!</vt:lpstr>
      <vt:lpstr>PowerPoint Presentation</vt:lpstr>
      <vt:lpstr>FRAUD.THEFT.LIES. $3.2M in Taxpayer Funds...GONE. A Community Turned Upside Down. What Happened Next?!</vt:lpstr>
      <vt:lpstr>Kennett Township, Pa </vt:lpstr>
      <vt:lpstr>PowerPoint Presentation</vt:lpstr>
      <vt:lpstr>Timeline of Events </vt:lpstr>
      <vt:lpstr>Timeline of Events </vt:lpstr>
      <vt:lpstr>Quick Facts </vt:lpstr>
      <vt:lpstr>Manager Transition </vt:lpstr>
      <vt:lpstr>Fraud Response Team </vt:lpstr>
      <vt:lpstr>Inside the Township Building</vt:lpstr>
      <vt:lpstr>Communications- The Strategy </vt:lpstr>
      <vt:lpstr>Communications- The Strategy </vt:lpstr>
      <vt:lpstr>PowerPoint Presentation</vt:lpstr>
      <vt:lpstr>PowerPoint Presentation</vt:lpstr>
      <vt:lpstr>Prosecution</vt:lpstr>
      <vt:lpstr>Recovery </vt:lpstr>
      <vt:lpstr>Local Government Services</vt:lpstr>
      <vt:lpstr>Local Government Services</vt:lpstr>
      <vt:lpstr>Lessons Learned</vt:lpstr>
      <vt:lpstr>Questions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Delia Jones</dc:creator>
  <cp:lastModifiedBy>Felicia Littky</cp:lastModifiedBy>
  <cp:revision>41</cp:revision>
  <dcterms:created xsi:type="dcterms:W3CDTF">2022-10-21T14:04:38Z</dcterms:created>
  <dcterms:modified xsi:type="dcterms:W3CDTF">2025-03-26T19:34:21Z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0x0101003EFC534586D1B347AAFEC02C9E763AE3</vt:lpwstr>
  </property>
</Properties>
</file>