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Plus Jakarta Sans ExtraBold"/>
      <p:bold r:id="rId12"/>
      <p:boldItalic r:id="rId13"/>
    </p:embeddedFont>
    <p:embeddedFont>
      <p:font typeface="Lato"/>
      <p:regular r:id="rId14"/>
      <p:bold r:id="rId15"/>
      <p:italic r:id="rId16"/>
      <p:boldItalic r:id="rId17"/>
    </p:embeddedFont>
    <p:embeddedFont>
      <p:font typeface="Plus Jakarta Sans"/>
      <p:regular r:id="rId18"/>
      <p:bold r:id="rId19"/>
      <p:italic r:id="rId20"/>
      <p:boldItalic r:id="rId21"/>
    </p:embeddedFont>
    <p:embeddedFont>
      <p:font typeface="Inter"/>
      <p:regular r:id="rId22"/>
      <p:bold r:id="rId23"/>
      <p:italic r:id="rId24"/>
      <p:boldItalic r:id="rId25"/>
    </p:embeddedFont>
    <p:embeddedFont>
      <p:font typeface="Plus Jakarta Sans SemiBold"/>
      <p:regular r:id="rId26"/>
      <p:bold r:id="rId27"/>
      <p:italic r:id="rId28"/>
      <p:boldItalic r:id="rId29"/>
    </p:embeddedFont>
    <p:embeddedFont>
      <p:font typeface="Lato Black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h1SVyes3v2aX/Z+WTWJpSi98ra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PlusJakartaSansSemiBold-regular.fntdata"/><Relationship Id="rId13" Type="http://schemas.openxmlformats.org/officeDocument/2006/relationships/font" Target="fonts/PlusJakartaSansExtraBold-boldItalic.fntdata"/><Relationship Id="rId18" Type="http://schemas.openxmlformats.org/officeDocument/2006/relationships/font" Target="fonts/PlusJakartaSans-regular.fntdata"/><Relationship Id="rId21" Type="http://schemas.openxmlformats.org/officeDocument/2006/relationships/font" Target="fonts/PlusJakartaSans-boldItalic.fntdata"/><Relationship Id="rId3" Type="http://schemas.openxmlformats.org/officeDocument/2006/relationships/slideMaster" Target="slideMasters/slideMaster1.xml"/><Relationship Id="rId34" Type="http://schemas.openxmlformats.org/officeDocument/2006/relationships/customXml" Target="../customXml/item2.xml"/><Relationship Id="rId25" Type="http://schemas.openxmlformats.org/officeDocument/2006/relationships/font" Target="fonts/Inter-boldItalic.fntdata"/><Relationship Id="rId7" Type="http://schemas.openxmlformats.org/officeDocument/2006/relationships/slide" Target="slides/slide3.xml"/><Relationship Id="rId12" Type="http://schemas.openxmlformats.org/officeDocument/2006/relationships/font" Target="fonts/PlusJakartaSansExtraBold-bold.fntdata"/><Relationship Id="rId17" Type="http://schemas.openxmlformats.org/officeDocument/2006/relationships/font" Target="fonts/Lato-boldItalic.fntdata"/><Relationship Id="rId33" Type="http://schemas.openxmlformats.org/officeDocument/2006/relationships/customXml" Target="../customXml/item1.xml"/><Relationship Id="rId20" Type="http://schemas.openxmlformats.org/officeDocument/2006/relationships/font" Target="fonts/PlusJakartaSans-italic.fntdata"/><Relationship Id="rId2" Type="http://schemas.openxmlformats.org/officeDocument/2006/relationships/presProps" Target="presProps.xml"/><Relationship Id="rId29" Type="http://schemas.openxmlformats.org/officeDocument/2006/relationships/font" Target="fonts/PlusJakartaSansSemiBold-boldItalic.fntdata"/><Relationship Id="rId16" Type="http://schemas.openxmlformats.org/officeDocument/2006/relationships/font" Target="fonts/Lato-italic.fntdata"/><Relationship Id="rId24" Type="http://schemas.openxmlformats.org/officeDocument/2006/relationships/font" Target="fonts/Inter-italic.fntdata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customschemas.google.com/relationships/presentationmetadata" Target="metadata"/><Relationship Id="rId23" Type="http://schemas.openxmlformats.org/officeDocument/2006/relationships/font" Target="fonts/Inter-bold.fntdata"/><Relationship Id="rId28" Type="http://schemas.openxmlformats.org/officeDocument/2006/relationships/font" Target="fonts/PlusJakartaSansSemiBold-italic.fntdata"/><Relationship Id="rId5" Type="http://schemas.openxmlformats.org/officeDocument/2006/relationships/slide" Target="slides/slide1.xml"/><Relationship Id="rId15" Type="http://schemas.openxmlformats.org/officeDocument/2006/relationships/font" Target="fonts/Lato-bold.fntdata"/><Relationship Id="rId31" Type="http://schemas.openxmlformats.org/officeDocument/2006/relationships/font" Target="fonts/LatoBlack-boldItalic.fntdata"/><Relationship Id="rId10" Type="http://schemas.openxmlformats.org/officeDocument/2006/relationships/slide" Target="slides/slide6.xml"/><Relationship Id="rId19" Type="http://schemas.openxmlformats.org/officeDocument/2006/relationships/font" Target="fonts/PlusJakartaSans-bold.fntdata"/><Relationship Id="rId22" Type="http://schemas.openxmlformats.org/officeDocument/2006/relationships/font" Target="fonts/Inter-regular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font" Target="fonts/PlusJakartaSansSemiBold-bold.fntdata"/><Relationship Id="rId30" Type="http://schemas.openxmlformats.org/officeDocument/2006/relationships/font" Target="fonts/LatoBlack-bold.fntdata"/><Relationship Id="rId14" Type="http://schemas.openxmlformats.org/officeDocument/2006/relationships/font" Target="fonts/Lato-regular.fntdata"/><Relationship Id="rId35" Type="http://schemas.openxmlformats.org/officeDocument/2006/relationships/customXml" Target="../customXml/item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3b2d29e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343b2d29e32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3b2d29e3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343b2d29e32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3b2d29e3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343b2d29e32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3b2d29e3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343b2d29e32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secHead">
  <p:cSld name="SECTION_HEADER">
    <p:bg>
      <p:bgPr>
        <a:solidFill>
          <a:srgbClr val="AF47D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0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914200"/>
            <a:ext cx="7179276" cy="13356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>
            <p:ph type="title"/>
          </p:nvPr>
        </p:nvSpPr>
        <p:spPr>
          <a:xfrm>
            <a:off x="914400" y="2472098"/>
            <a:ext cx="10204704" cy="15512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 Black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10"/>
          <p:cNvSpPr txBox="1"/>
          <p:nvPr>
            <p:ph idx="1" type="body"/>
          </p:nvPr>
        </p:nvSpPr>
        <p:spPr>
          <a:xfrm>
            <a:off x="914400" y="4297680"/>
            <a:ext cx="10204704" cy="1046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3" name="Google Shape;1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5943600"/>
            <a:ext cx="1917127" cy="38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2">
  <p:cSld name="section divider 2">
    <p:bg>
      <p:bgPr>
        <a:solidFill>
          <a:srgbClr val="5639A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1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5943600"/>
            <a:ext cx="1917127" cy="3859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/>
          <p:nvPr>
            <p:ph type="title"/>
          </p:nvPr>
        </p:nvSpPr>
        <p:spPr>
          <a:xfrm>
            <a:off x="914400" y="2377440"/>
            <a:ext cx="1020470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body"/>
          </p:nvPr>
        </p:nvSpPr>
        <p:spPr>
          <a:xfrm>
            <a:off x="914400" y="4297680"/>
            <a:ext cx="1020470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44632" y="5943600"/>
            <a:ext cx="2074472" cy="38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dark background" type="obj">
  <p:cSld name="OBJECT">
    <p:bg>
      <p:bgPr>
        <a:solidFill>
          <a:srgbClr val="5639AF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2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2"/>
          <p:cNvSpPr txBox="1"/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0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914400" y="2377440"/>
            <a:ext cx="10204704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" name="Google Shape;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5943600"/>
            <a:ext cx="1917127" cy="38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44632" y="5943600"/>
            <a:ext cx="2074472" cy="38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on white">
  <p:cSld name="title and content on white">
    <p:bg>
      <p:bgPr>
        <a:blipFill>
          <a:blip r:embed="rId2">
            <a:alphaModFix amt="5000"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639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914400" y="2377440"/>
            <a:ext cx="10204704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147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2pPr>
            <a:lvl3pPr indent="-331469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4pPr>
            <a:lvl5pPr indent="-33147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9" name="Google Shape;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0274" y="5943600"/>
            <a:ext cx="2064258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5989320"/>
            <a:ext cx="1802130" cy="30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left">
  <p:cSld name="title content left">
    <p:bg>
      <p:bgPr>
        <a:blipFill>
          <a:blip r:embed="rId2">
            <a:alphaModFix amt="5000"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914400" y="914400"/>
            <a:ext cx="4866132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9AF"/>
              </a:buClr>
              <a:buSzPts val="3600"/>
              <a:buFont typeface="Lato Black"/>
              <a:buNone/>
              <a:defRPr>
                <a:solidFill>
                  <a:srgbClr val="5639A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914400" y="2377440"/>
            <a:ext cx="4866132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82068"/>
              </a:buClr>
              <a:buSzPts val="1800"/>
              <a:buFont typeface="Arial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82068"/>
              </a:buClr>
              <a:buSzPts val="1800"/>
              <a:buFont typeface="Arial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82068"/>
              </a:buClr>
              <a:buSzPts val="1800"/>
              <a:buFont typeface="Arial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82068"/>
              </a:buClr>
              <a:buSzPts val="1800"/>
              <a:buFont typeface="Arial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82068"/>
              </a:buClr>
              <a:buSzPts val="1800"/>
              <a:buFont typeface="Arial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0274" y="5943600"/>
            <a:ext cx="2064258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5989320"/>
            <a:ext cx="1802130" cy="30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blocks content" type="twoObj">
  <p:cSld name="TWO_OBJECTS">
    <p:bg>
      <p:bgPr>
        <a:blipFill>
          <a:blip r:embed="rId2">
            <a:alphaModFix amt="5000"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639AF"/>
              </a:buClr>
              <a:buSzPts val="3600"/>
              <a:buFont typeface="Lato Black"/>
              <a:buNone/>
              <a:defRPr>
                <a:solidFill>
                  <a:srgbClr val="5639A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914400" y="2377440"/>
            <a:ext cx="4866132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147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2pPr>
            <a:lvl3pPr indent="-331469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4pPr>
            <a:lvl5pPr indent="-33147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6248400" y="2377440"/>
            <a:ext cx="4866132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147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2pPr>
            <a:lvl3pPr indent="-331469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4pPr>
            <a:lvl5pPr indent="-33147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" name="Google Shape;4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0274" y="5943600"/>
            <a:ext cx="2064258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5989320"/>
            <a:ext cx="1802130" cy="30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 white">
  <p:cSld name="1_title on white">
    <p:bg>
      <p:bgPr>
        <a:blipFill>
          <a:blip r:embed="rId2">
            <a:alphaModFix amt="5000"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0274" y="5943600"/>
            <a:ext cx="2064258" cy="384048"/>
          </a:xfrm>
          <a:prstGeom prst="rect">
            <a:avLst/>
          </a:prstGeom>
          <a:blipFill rotWithShape="1">
            <a:blip r:embed="rId2">
              <a:alphaModFix amt="25000"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44" name="Google Shape;4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5989320"/>
            <a:ext cx="1802130" cy="30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1">
  <p:cSld name="section divider 1">
    <p:bg>
      <p:bgPr>
        <a:solidFill>
          <a:srgbClr val="AF47D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7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7"/>
          <p:cNvSpPr txBox="1"/>
          <p:nvPr>
            <p:ph type="title"/>
          </p:nvPr>
        </p:nvSpPr>
        <p:spPr>
          <a:xfrm>
            <a:off x="914400" y="2377440"/>
            <a:ext cx="1020470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" type="body"/>
          </p:nvPr>
        </p:nvSpPr>
        <p:spPr>
          <a:xfrm>
            <a:off x="914400" y="4297680"/>
            <a:ext cx="1020470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49" name="Google Shape;4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5943600"/>
            <a:ext cx="1917127" cy="38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44632" y="5943600"/>
            <a:ext cx="2074472" cy="38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white" type="titleOnly">
  <p:cSld name="TITLE_ONLY">
    <p:bg>
      <p:bgPr>
        <a:blipFill>
          <a:blip r:embed="rId2">
            <a:alphaModFix amt="5000"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639AF"/>
              </a:buClr>
              <a:buSzPts val="3600"/>
              <a:buFont typeface="Lato Black"/>
              <a:buNone/>
              <a:defRPr>
                <a:solidFill>
                  <a:srgbClr val="5639A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3" name="Google Shape;5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0274" y="5943600"/>
            <a:ext cx="2064258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5989320"/>
            <a:ext cx="1802130" cy="30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639AF"/>
              </a:buClr>
              <a:buSzPts val="3600"/>
              <a:buFont typeface="Lato Black"/>
              <a:buNone/>
              <a:defRPr b="1" i="0" sz="3600" u="none" cap="none" strike="noStrike">
                <a:solidFill>
                  <a:srgbClr val="5639A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914400" y="2377440"/>
            <a:ext cx="102047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AF47D2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AF47D2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AF47D2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AF47D2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AF47D2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0" Type="http://schemas.openxmlformats.org/officeDocument/2006/relationships/image" Target="../media/image18.png"/><Relationship Id="rId9" Type="http://schemas.openxmlformats.org/officeDocument/2006/relationships/image" Target="../media/image10.png"/><Relationship Id="rId5" Type="http://schemas.openxmlformats.org/officeDocument/2006/relationships/image" Target="../media/image24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s://www2.deloitte.com/uk/en/insights/industry/public-sector/trust-in-state-local-government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gif"/><Relationship Id="rId4" Type="http://schemas.openxmlformats.org/officeDocument/2006/relationships/image" Target="../media/image22.gif"/><Relationship Id="rId5" Type="http://schemas.openxmlformats.org/officeDocument/2006/relationships/image" Target="../media/image20.gif"/><Relationship Id="rId6" Type="http://schemas.openxmlformats.org/officeDocument/2006/relationships/image" Target="../media/image19.gif"/><Relationship Id="rId7" Type="http://schemas.openxmlformats.org/officeDocument/2006/relationships/image" Target="../media/image23.png"/><Relationship Id="rId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type="title"/>
          </p:nvPr>
        </p:nvSpPr>
        <p:spPr>
          <a:xfrm>
            <a:off x="914400" y="2560325"/>
            <a:ext cx="10204800" cy="199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 Black"/>
              <a:buNone/>
            </a:pPr>
            <a:r>
              <a:rPr lang="en-US" sz="4100"/>
              <a:t>From Data to Action: How Normal, IL Transforms Survey Insights into Community Impact</a:t>
            </a:r>
            <a:endParaRPr sz="4100"/>
          </a:p>
        </p:txBody>
      </p:sp>
      <p:sp>
        <p:nvSpPr>
          <p:cNvPr id="60" name="Google Shape;60;p1"/>
          <p:cNvSpPr txBox="1"/>
          <p:nvPr>
            <p:ph idx="1" type="body"/>
          </p:nvPr>
        </p:nvSpPr>
        <p:spPr>
          <a:xfrm>
            <a:off x="914400" y="5041946"/>
            <a:ext cx="102048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-US"/>
              <a:t>Cathy Oloffson, Luis Carranza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3"/>
          <p:cNvGrpSpPr/>
          <p:nvPr/>
        </p:nvGrpSpPr>
        <p:grpSpPr>
          <a:xfrm>
            <a:off x="457200" y="375100"/>
            <a:ext cx="2679000" cy="250550"/>
            <a:chOff x="457200" y="375100"/>
            <a:chExt cx="2679000" cy="250550"/>
          </a:xfrm>
        </p:grpSpPr>
        <p:cxnSp>
          <p:nvCxnSpPr>
            <p:cNvPr id="66" name="Google Shape;66;p3"/>
            <p:cNvCxnSpPr/>
            <p:nvPr/>
          </p:nvCxnSpPr>
          <p:spPr>
            <a:xfrm>
              <a:off x="457200" y="625650"/>
              <a:ext cx="2679000" cy="0"/>
            </a:xfrm>
            <a:prstGeom prst="straightConnector1">
              <a:avLst/>
            </a:prstGeom>
            <a:noFill/>
            <a:ln cap="flat" cmpd="sng" w="9525">
              <a:solidFill>
                <a:srgbClr val="E7E6E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67" name="Google Shape;67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7200" y="375100"/>
              <a:ext cx="805227" cy="177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3"/>
          <p:cNvSpPr txBox="1"/>
          <p:nvPr/>
        </p:nvSpPr>
        <p:spPr>
          <a:xfrm>
            <a:off x="400304" y="920000"/>
            <a:ext cx="47610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6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Our </a:t>
            </a:r>
            <a:r>
              <a:rPr b="1" lang="en-US" sz="16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Vision</a:t>
            </a:r>
            <a:endParaRPr b="1" sz="1600">
              <a:solidFill>
                <a:srgbClr val="FFFFFF"/>
              </a:solidFill>
              <a:latin typeface="Plus Jakarta Sans"/>
              <a:ea typeface="Plus Jakarta Sans"/>
              <a:cs typeface="Plus Jakarta Sans"/>
              <a:sym typeface="Plus Jakarta Sans"/>
              <a:extLst>
                <a:ext uri="http://customooxmlschemas.google.com/">
                  <go:slidesCustomData xmlns:go="http://customooxmlschemas.google.com/" textRoundtripDataId="2"/>
                </a:ext>
              </a:extLs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SzPts val="1100"/>
              <a:buNone/>
            </a:pPr>
            <a:r>
              <a:rPr lang="en-US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A world where </a:t>
            </a:r>
            <a:r>
              <a:rPr b="1" lang="en-US">
                <a:solidFill>
                  <a:srgbClr val="3BD1BB"/>
                </a:solidFill>
                <a:latin typeface="Plus Jakarta Sans"/>
                <a:ea typeface="Plus Jakarta Sans"/>
                <a:cs typeface="Plus Jakarta Sans"/>
                <a:sym typeface="Plus Jakarta Sans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strong trust</a:t>
            </a:r>
            <a:r>
              <a:rPr lang="en-US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 between communities and the government agencies that serve them </a:t>
            </a:r>
            <a:r>
              <a:rPr b="1" lang="en-US">
                <a:solidFill>
                  <a:srgbClr val="3BD1BB"/>
                </a:solidFill>
                <a:latin typeface="Plus Jakarta Sans"/>
                <a:ea typeface="Plus Jakarta Sans"/>
                <a:cs typeface="Plus Jakarta Sans"/>
                <a:sym typeface="Plus Jakarta Sans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radically improves life</a:t>
            </a:r>
            <a:r>
              <a:rPr lang="en-US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 in every communit</a:t>
            </a:r>
            <a:r>
              <a:rPr lang="en-US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y.</a:t>
            </a:r>
            <a:endParaRPr sz="15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419350" y="2724075"/>
            <a:ext cx="8027700" cy="25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9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Our Mission</a:t>
            </a:r>
            <a:endParaRPr b="1" sz="3000">
              <a:solidFill>
                <a:srgbClr val="FFFFFF"/>
              </a:solidFill>
              <a:latin typeface="Plus Jakarta Sans"/>
              <a:ea typeface="Plus Jakarta Sans"/>
              <a:cs typeface="Plus Jakarta Sans"/>
              <a:sym typeface="Plus Jakarta Sans"/>
              <a:extLst>
                <a:ext uri="http://customooxmlschemas.google.com/">
                  <go:slidesCustomData xmlns:go="http://customooxmlschemas.google.com/" textRoundtripDataId="8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7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Zencity is </a:t>
            </a:r>
            <a:r>
              <a:rPr b="1" lang="en-US" sz="2700">
                <a:solidFill>
                  <a:srgbClr val="3BD1BB"/>
                </a:solidFill>
                <a:latin typeface="Plus Jakarta Sans"/>
                <a:ea typeface="Plus Jakarta Sans"/>
                <a:cs typeface="Plus Jakarta Sans"/>
                <a:sym typeface="Plus Jakarta Sans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setting the standard</a:t>
            </a:r>
            <a:r>
              <a:rPr lang="en-US" sz="27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 for how state and local governments </a:t>
            </a:r>
            <a:r>
              <a:rPr b="1" lang="en-US" sz="2700">
                <a:solidFill>
                  <a:srgbClr val="FAD565"/>
                </a:solidFill>
                <a:latin typeface="Plus Jakarta Sans"/>
                <a:ea typeface="Plus Jakarta Sans"/>
                <a:cs typeface="Plus Jakarta Sans"/>
                <a:sym typeface="Plus Jakarta Sans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get community </a:t>
            </a:r>
            <a:r>
              <a:rPr b="1" lang="en-US" sz="2700">
                <a:solidFill>
                  <a:srgbClr val="FAD565"/>
                </a:solidFill>
                <a:latin typeface="Plus Jakarta Sans"/>
                <a:ea typeface="Plus Jakarta Sans"/>
                <a:cs typeface="Plus Jakarta Sans"/>
                <a:sym typeface="Plus Jakarta Sans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input</a:t>
            </a:r>
            <a:r>
              <a:rPr lang="en-US" sz="27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, understand it, and use it to </a:t>
            </a:r>
            <a:r>
              <a:rPr b="1" lang="en-US" sz="2700">
                <a:solidFill>
                  <a:srgbClr val="FF9900"/>
                </a:solidFill>
                <a:latin typeface="Plus Jakarta Sans"/>
                <a:ea typeface="Plus Jakarta Sans"/>
                <a:cs typeface="Plus Jakarta Sans"/>
                <a:sym typeface="Plus Jakarta Sans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take effective action</a:t>
            </a:r>
            <a:r>
              <a:rPr lang="en-US" sz="27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.</a:t>
            </a:r>
            <a:endParaRPr sz="2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g343b2d29e32_0_7"/>
          <p:cNvGrpSpPr/>
          <p:nvPr/>
        </p:nvGrpSpPr>
        <p:grpSpPr>
          <a:xfrm>
            <a:off x="457200" y="375100"/>
            <a:ext cx="2679000" cy="250550"/>
            <a:chOff x="457200" y="375100"/>
            <a:chExt cx="2679000" cy="250550"/>
          </a:xfrm>
        </p:grpSpPr>
        <p:cxnSp>
          <p:nvCxnSpPr>
            <p:cNvPr id="75" name="Google Shape;75;g343b2d29e32_0_7"/>
            <p:cNvCxnSpPr/>
            <p:nvPr/>
          </p:nvCxnSpPr>
          <p:spPr>
            <a:xfrm>
              <a:off x="457200" y="625650"/>
              <a:ext cx="2679000" cy="0"/>
            </a:xfrm>
            <a:prstGeom prst="straightConnector1">
              <a:avLst/>
            </a:prstGeom>
            <a:noFill/>
            <a:ln cap="flat" cmpd="sng" w="9525">
              <a:solidFill>
                <a:srgbClr val="E7E6E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76" name="Google Shape;76;g343b2d29e32_0_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7200" y="375100"/>
              <a:ext cx="805227" cy="177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g343b2d29e32_0_7"/>
          <p:cNvSpPr txBox="1"/>
          <p:nvPr/>
        </p:nvSpPr>
        <p:spPr>
          <a:xfrm>
            <a:off x="7393814" y="1698740"/>
            <a:ext cx="30486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The platform allows us to understand the needs and concerns of our residents to make the best decisions.</a:t>
            </a:r>
            <a:r>
              <a:rPr b="1" lang="en-US" sz="1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endParaRPr b="1" sz="1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8" name="Google Shape;78;g343b2d29e32_0_7"/>
          <p:cNvSpPr/>
          <p:nvPr/>
        </p:nvSpPr>
        <p:spPr>
          <a:xfrm>
            <a:off x="7458690" y="1357848"/>
            <a:ext cx="329719" cy="281430"/>
          </a:xfrm>
          <a:custGeom>
            <a:rect b="b" l="l" r="r" t="t"/>
            <a:pathLst>
              <a:path extrusionOk="0" h="150901" w="192818">
                <a:moveTo>
                  <a:pt x="0" y="0"/>
                </a:moveTo>
                <a:lnTo>
                  <a:pt x="0" y="83833"/>
                </a:lnTo>
                <a:lnTo>
                  <a:pt x="46109" y="83833"/>
                </a:lnTo>
                <a:lnTo>
                  <a:pt x="46109" y="92217"/>
                </a:lnTo>
                <a:lnTo>
                  <a:pt x="46075" y="93726"/>
                </a:lnTo>
                <a:lnTo>
                  <a:pt x="45874" y="96677"/>
                </a:lnTo>
                <a:lnTo>
                  <a:pt x="45472" y="99561"/>
                </a:lnTo>
                <a:lnTo>
                  <a:pt x="44834" y="102310"/>
                </a:lnTo>
                <a:lnTo>
                  <a:pt x="44063" y="104926"/>
                </a:lnTo>
                <a:lnTo>
                  <a:pt x="43091" y="107441"/>
                </a:lnTo>
                <a:lnTo>
                  <a:pt x="41951" y="109755"/>
                </a:lnTo>
                <a:lnTo>
                  <a:pt x="40676" y="111934"/>
                </a:lnTo>
                <a:lnTo>
                  <a:pt x="39234" y="113946"/>
                </a:lnTo>
                <a:lnTo>
                  <a:pt x="37692" y="115724"/>
                </a:lnTo>
                <a:lnTo>
                  <a:pt x="36015" y="117300"/>
                </a:lnTo>
                <a:lnTo>
                  <a:pt x="34238" y="118675"/>
                </a:lnTo>
                <a:lnTo>
                  <a:pt x="32360" y="119781"/>
                </a:lnTo>
                <a:lnTo>
                  <a:pt x="30382" y="120653"/>
                </a:lnTo>
                <a:lnTo>
                  <a:pt x="28336" y="121223"/>
                </a:lnTo>
                <a:lnTo>
                  <a:pt x="26223" y="121525"/>
                </a:lnTo>
                <a:lnTo>
                  <a:pt x="25150" y="121558"/>
                </a:lnTo>
                <a:lnTo>
                  <a:pt x="20959" y="121558"/>
                </a:lnTo>
                <a:lnTo>
                  <a:pt x="20959" y="150900"/>
                </a:lnTo>
                <a:lnTo>
                  <a:pt x="25150" y="150900"/>
                </a:lnTo>
                <a:lnTo>
                  <a:pt x="28168" y="150833"/>
                </a:lnTo>
                <a:lnTo>
                  <a:pt x="34070" y="150263"/>
                </a:lnTo>
                <a:lnTo>
                  <a:pt x="39804" y="149056"/>
                </a:lnTo>
                <a:lnTo>
                  <a:pt x="45304" y="147346"/>
                </a:lnTo>
                <a:lnTo>
                  <a:pt x="50569" y="145132"/>
                </a:lnTo>
                <a:lnTo>
                  <a:pt x="55565" y="142416"/>
                </a:lnTo>
                <a:lnTo>
                  <a:pt x="60260" y="139231"/>
                </a:lnTo>
                <a:lnTo>
                  <a:pt x="64586" y="135643"/>
                </a:lnTo>
                <a:lnTo>
                  <a:pt x="68576" y="131652"/>
                </a:lnTo>
                <a:lnTo>
                  <a:pt x="72164" y="127326"/>
                </a:lnTo>
                <a:lnTo>
                  <a:pt x="75350" y="122632"/>
                </a:lnTo>
                <a:lnTo>
                  <a:pt x="78066" y="117635"/>
                </a:lnTo>
                <a:lnTo>
                  <a:pt x="80279" y="112370"/>
                </a:lnTo>
                <a:lnTo>
                  <a:pt x="81989" y="106871"/>
                </a:lnTo>
                <a:lnTo>
                  <a:pt x="83197" y="101137"/>
                </a:lnTo>
                <a:lnTo>
                  <a:pt x="83767" y="95235"/>
                </a:lnTo>
                <a:lnTo>
                  <a:pt x="83834" y="92217"/>
                </a:lnTo>
                <a:lnTo>
                  <a:pt x="83834" y="0"/>
                </a:lnTo>
                <a:close/>
                <a:moveTo>
                  <a:pt x="108984" y="0"/>
                </a:moveTo>
                <a:lnTo>
                  <a:pt x="108984" y="83833"/>
                </a:lnTo>
                <a:lnTo>
                  <a:pt x="155092" y="83833"/>
                </a:lnTo>
                <a:lnTo>
                  <a:pt x="155092" y="92217"/>
                </a:lnTo>
                <a:lnTo>
                  <a:pt x="155059" y="93726"/>
                </a:lnTo>
                <a:lnTo>
                  <a:pt x="154857" y="96677"/>
                </a:lnTo>
                <a:lnTo>
                  <a:pt x="154455" y="99561"/>
                </a:lnTo>
                <a:lnTo>
                  <a:pt x="153818" y="102310"/>
                </a:lnTo>
                <a:lnTo>
                  <a:pt x="153047" y="104926"/>
                </a:lnTo>
                <a:lnTo>
                  <a:pt x="152074" y="107441"/>
                </a:lnTo>
                <a:lnTo>
                  <a:pt x="150934" y="109755"/>
                </a:lnTo>
                <a:lnTo>
                  <a:pt x="149660" y="111934"/>
                </a:lnTo>
                <a:lnTo>
                  <a:pt x="148218" y="113946"/>
                </a:lnTo>
                <a:lnTo>
                  <a:pt x="146675" y="115724"/>
                </a:lnTo>
                <a:lnTo>
                  <a:pt x="144999" y="117300"/>
                </a:lnTo>
                <a:lnTo>
                  <a:pt x="143221" y="118675"/>
                </a:lnTo>
                <a:lnTo>
                  <a:pt x="141343" y="119781"/>
                </a:lnTo>
                <a:lnTo>
                  <a:pt x="139365" y="120653"/>
                </a:lnTo>
                <a:lnTo>
                  <a:pt x="137319" y="121223"/>
                </a:lnTo>
                <a:lnTo>
                  <a:pt x="135207" y="121525"/>
                </a:lnTo>
                <a:lnTo>
                  <a:pt x="134134" y="121558"/>
                </a:lnTo>
                <a:lnTo>
                  <a:pt x="129942" y="121558"/>
                </a:lnTo>
                <a:lnTo>
                  <a:pt x="129942" y="150900"/>
                </a:lnTo>
                <a:lnTo>
                  <a:pt x="134134" y="150900"/>
                </a:lnTo>
                <a:lnTo>
                  <a:pt x="137152" y="150833"/>
                </a:lnTo>
                <a:lnTo>
                  <a:pt x="143054" y="150263"/>
                </a:lnTo>
                <a:lnTo>
                  <a:pt x="148788" y="149056"/>
                </a:lnTo>
                <a:lnTo>
                  <a:pt x="154287" y="147346"/>
                </a:lnTo>
                <a:lnTo>
                  <a:pt x="159552" y="145132"/>
                </a:lnTo>
                <a:lnTo>
                  <a:pt x="164549" y="142416"/>
                </a:lnTo>
                <a:lnTo>
                  <a:pt x="169243" y="139231"/>
                </a:lnTo>
                <a:lnTo>
                  <a:pt x="173569" y="135643"/>
                </a:lnTo>
                <a:lnTo>
                  <a:pt x="177560" y="131652"/>
                </a:lnTo>
                <a:lnTo>
                  <a:pt x="181148" y="127326"/>
                </a:lnTo>
                <a:lnTo>
                  <a:pt x="184333" y="122632"/>
                </a:lnTo>
                <a:lnTo>
                  <a:pt x="187049" y="117635"/>
                </a:lnTo>
                <a:lnTo>
                  <a:pt x="189263" y="112370"/>
                </a:lnTo>
                <a:lnTo>
                  <a:pt x="190973" y="106871"/>
                </a:lnTo>
                <a:lnTo>
                  <a:pt x="192180" y="101137"/>
                </a:lnTo>
                <a:lnTo>
                  <a:pt x="192750" y="95235"/>
                </a:lnTo>
                <a:lnTo>
                  <a:pt x="192817" y="92217"/>
                </a:lnTo>
                <a:lnTo>
                  <a:pt x="192817" y="0"/>
                </a:lnTo>
                <a:close/>
              </a:path>
            </a:pathLst>
          </a:custGeom>
          <a:solidFill>
            <a:srgbClr val="3BD1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343b2d29e32_0_7"/>
          <p:cNvSpPr txBox="1"/>
          <p:nvPr/>
        </p:nvSpPr>
        <p:spPr>
          <a:xfrm>
            <a:off x="7393814" y="2851827"/>
            <a:ext cx="24528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Todd Gloria, San Diego Mayor</a:t>
            </a:r>
            <a:r>
              <a:rPr lang="en-US" sz="1000">
                <a:solidFill>
                  <a:srgbClr val="FCF5F1"/>
                </a:solidFill>
                <a:latin typeface="Plus Jakarta Sans"/>
                <a:ea typeface="Plus Jakarta Sans"/>
                <a:cs typeface="Plus Jakarta Sans"/>
                <a:sym typeface="Plus Jakarta Sans"/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 </a:t>
            </a:r>
            <a:endParaRPr sz="1000">
              <a:solidFill>
                <a:srgbClr val="FCF5F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80" name="Google Shape;80;g343b2d29e32_0_7"/>
          <p:cNvSpPr txBox="1"/>
          <p:nvPr/>
        </p:nvSpPr>
        <p:spPr>
          <a:xfrm>
            <a:off x="381000" y="1182226"/>
            <a:ext cx="6630900" cy="26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FFFFFF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350+ government organizations </a:t>
            </a:r>
            <a:endParaRPr sz="2800">
              <a:solidFill>
                <a:srgbClr val="FFFFFF"/>
              </a:solidFill>
              <a:latin typeface="Plus Jakarta Sans SemiBold"/>
              <a:ea typeface="Plus Jakarta Sans SemiBold"/>
              <a:cs typeface="Plus Jakarta Sans SemiBold"/>
              <a:sym typeface="Plus Jakarta Sa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FFFFFF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use Zencity every day to </a:t>
            </a:r>
            <a:endParaRPr sz="2800">
              <a:solidFill>
                <a:srgbClr val="FFFFFF"/>
              </a:solidFill>
              <a:latin typeface="Plus Jakarta Sans SemiBold"/>
              <a:ea typeface="Plus Jakarta Sans SemiBold"/>
              <a:cs typeface="Plus Jakarta Sans SemiBold"/>
              <a:sym typeface="Plus Jakarta Sa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3BD1BB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improve services, increase satisfaction &amp; build trust </a:t>
            </a:r>
            <a:endParaRPr sz="2800">
              <a:solidFill>
                <a:srgbClr val="3BD1BB"/>
              </a:solidFill>
              <a:latin typeface="Plus Jakarta Sans SemiBold"/>
              <a:ea typeface="Plus Jakarta Sans SemiBold"/>
              <a:cs typeface="Plus Jakarta Sans SemiBold"/>
              <a:sym typeface="Plus Jakarta Sans SemiBold"/>
            </a:endParaRPr>
          </a:p>
        </p:txBody>
      </p:sp>
      <p:pic>
        <p:nvPicPr>
          <p:cNvPr id="81" name="Google Shape;81;g343b2d29e32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0292" y="4376282"/>
            <a:ext cx="714313" cy="72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343b2d29e32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1791" y="4421261"/>
            <a:ext cx="649154" cy="65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343b2d29e32_0_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2678" y="4376278"/>
            <a:ext cx="815514" cy="82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343b2d29e32_0_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55088" y="4256985"/>
            <a:ext cx="1043568" cy="1059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343b2d29e32_0_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64797" y="4536404"/>
            <a:ext cx="815510" cy="50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343b2d29e32_0_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88296" y="4349020"/>
            <a:ext cx="815500" cy="833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343b2d29e32_0_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41305" y="4374234"/>
            <a:ext cx="815499" cy="825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3b2d29e32_0_26"/>
          <p:cNvSpPr txBox="1"/>
          <p:nvPr>
            <p:ph type="title"/>
          </p:nvPr>
        </p:nvSpPr>
        <p:spPr>
          <a:xfrm>
            <a:off x="914400" y="3076765"/>
            <a:ext cx="10204800" cy="164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FFFBF2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Local government keeps our world running</a:t>
            </a:r>
            <a:endParaRPr/>
          </a:p>
        </p:txBody>
      </p:sp>
      <p:sp>
        <p:nvSpPr>
          <p:cNvPr id="93" name="Google Shape;93;g343b2d29e32_0_26"/>
          <p:cNvSpPr txBox="1"/>
          <p:nvPr>
            <p:ph idx="1" type="body"/>
          </p:nvPr>
        </p:nvSpPr>
        <p:spPr>
          <a:xfrm>
            <a:off x="914400" y="2544878"/>
            <a:ext cx="102048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600">
                <a:solidFill>
                  <a:srgbClr val="3BD1B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We start from the belief that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g343b2d29e32_0_31"/>
          <p:cNvGrpSpPr/>
          <p:nvPr/>
        </p:nvGrpSpPr>
        <p:grpSpPr>
          <a:xfrm>
            <a:off x="457200" y="375100"/>
            <a:ext cx="2679000" cy="250550"/>
            <a:chOff x="457200" y="375100"/>
            <a:chExt cx="2679000" cy="250550"/>
          </a:xfrm>
        </p:grpSpPr>
        <p:cxnSp>
          <p:nvCxnSpPr>
            <p:cNvPr id="99" name="Google Shape;99;g343b2d29e32_0_31"/>
            <p:cNvCxnSpPr/>
            <p:nvPr/>
          </p:nvCxnSpPr>
          <p:spPr>
            <a:xfrm>
              <a:off x="457200" y="625650"/>
              <a:ext cx="2679000" cy="0"/>
            </a:xfrm>
            <a:prstGeom prst="straightConnector1">
              <a:avLst/>
            </a:prstGeom>
            <a:noFill/>
            <a:ln cap="flat" cmpd="sng" w="9525">
              <a:solidFill>
                <a:srgbClr val="E7E6E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00" name="Google Shape;100;g343b2d29e32_0_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7200" y="375100"/>
              <a:ext cx="805227" cy="177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g343b2d29e32_0_31"/>
          <p:cNvSpPr txBox="1"/>
          <p:nvPr/>
        </p:nvSpPr>
        <p:spPr>
          <a:xfrm>
            <a:off x="7648533" y="3973641"/>
            <a:ext cx="3467100" cy="12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“Trust helps government connect with residents and encourages voluntary compliance with rules and regulations.”</a:t>
            </a:r>
            <a:r>
              <a:rPr b="1" lang="en-US" sz="1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endParaRPr b="1" sz="1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2" name="Google Shape;102;g343b2d29e32_0_31"/>
          <p:cNvSpPr/>
          <p:nvPr/>
        </p:nvSpPr>
        <p:spPr>
          <a:xfrm>
            <a:off x="7720120" y="3604990"/>
            <a:ext cx="364426" cy="304443"/>
          </a:xfrm>
          <a:custGeom>
            <a:rect b="b" l="l" r="r" t="t"/>
            <a:pathLst>
              <a:path extrusionOk="0" h="150901" w="192818">
                <a:moveTo>
                  <a:pt x="0" y="0"/>
                </a:moveTo>
                <a:lnTo>
                  <a:pt x="0" y="83833"/>
                </a:lnTo>
                <a:lnTo>
                  <a:pt x="46109" y="83833"/>
                </a:lnTo>
                <a:lnTo>
                  <a:pt x="46109" y="92217"/>
                </a:lnTo>
                <a:lnTo>
                  <a:pt x="46075" y="93726"/>
                </a:lnTo>
                <a:lnTo>
                  <a:pt x="45874" y="96677"/>
                </a:lnTo>
                <a:lnTo>
                  <a:pt x="45472" y="99561"/>
                </a:lnTo>
                <a:lnTo>
                  <a:pt x="44834" y="102310"/>
                </a:lnTo>
                <a:lnTo>
                  <a:pt x="44063" y="104926"/>
                </a:lnTo>
                <a:lnTo>
                  <a:pt x="43091" y="107441"/>
                </a:lnTo>
                <a:lnTo>
                  <a:pt x="41951" y="109755"/>
                </a:lnTo>
                <a:lnTo>
                  <a:pt x="40676" y="111934"/>
                </a:lnTo>
                <a:lnTo>
                  <a:pt x="39234" y="113946"/>
                </a:lnTo>
                <a:lnTo>
                  <a:pt x="37692" y="115724"/>
                </a:lnTo>
                <a:lnTo>
                  <a:pt x="36015" y="117300"/>
                </a:lnTo>
                <a:lnTo>
                  <a:pt x="34238" y="118675"/>
                </a:lnTo>
                <a:lnTo>
                  <a:pt x="32360" y="119781"/>
                </a:lnTo>
                <a:lnTo>
                  <a:pt x="30382" y="120653"/>
                </a:lnTo>
                <a:lnTo>
                  <a:pt x="28336" y="121223"/>
                </a:lnTo>
                <a:lnTo>
                  <a:pt x="26223" y="121525"/>
                </a:lnTo>
                <a:lnTo>
                  <a:pt x="25150" y="121558"/>
                </a:lnTo>
                <a:lnTo>
                  <a:pt x="20959" y="121558"/>
                </a:lnTo>
                <a:lnTo>
                  <a:pt x="20959" y="150900"/>
                </a:lnTo>
                <a:lnTo>
                  <a:pt x="25150" y="150900"/>
                </a:lnTo>
                <a:lnTo>
                  <a:pt x="28168" y="150833"/>
                </a:lnTo>
                <a:lnTo>
                  <a:pt x="34070" y="150263"/>
                </a:lnTo>
                <a:lnTo>
                  <a:pt x="39804" y="149056"/>
                </a:lnTo>
                <a:lnTo>
                  <a:pt x="45304" y="147346"/>
                </a:lnTo>
                <a:lnTo>
                  <a:pt x="50569" y="145132"/>
                </a:lnTo>
                <a:lnTo>
                  <a:pt x="55565" y="142416"/>
                </a:lnTo>
                <a:lnTo>
                  <a:pt x="60260" y="139231"/>
                </a:lnTo>
                <a:lnTo>
                  <a:pt x="64586" y="135643"/>
                </a:lnTo>
                <a:lnTo>
                  <a:pt x="68576" y="131652"/>
                </a:lnTo>
                <a:lnTo>
                  <a:pt x="72164" y="127326"/>
                </a:lnTo>
                <a:lnTo>
                  <a:pt x="75350" y="122632"/>
                </a:lnTo>
                <a:lnTo>
                  <a:pt x="78066" y="117635"/>
                </a:lnTo>
                <a:lnTo>
                  <a:pt x="80279" y="112370"/>
                </a:lnTo>
                <a:lnTo>
                  <a:pt x="81989" y="106871"/>
                </a:lnTo>
                <a:lnTo>
                  <a:pt x="83197" y="101137"/>
                </a:lnTo>
                <a:lnTo>
                  <a:pt x="83767" y="95235"/>
                </a:lnTo>
                <a:lnTo>
                  <a:pt x="83834" y="92217"/>
                </a:lnTo>
                <a:lnTo>
                  <a:pt x="83834" y="0"/>
                </a:lnTo>
                <a:close/>
                <a:moveTo>
                  <a:pt x="108984" y="0"/>
                </a:moveTo>
                <a:lnTo>
                  <a:pt x="108984" y="83833"/>
                </a:lnTo>
                <a:lnTo>
                  <a:pt x="155092" y="83833"/>
                </a:lnTo>
                <a:lnTo>
                  <a:pt x="155092" y="92217"/>
                </a:lnTo>
                <a:lnTo>
                  <a:pt x="155059" y="93726"/>
                </a:lnTo>
                <a:lnTo>
                  <a:pt x="154857" y="96677"/>
                </a:lnTo>
                <a:lnTo>
                  <a:pt x="154455" y="99561"/>
                </a:lnTo>
                <a:lnTo>
                  <a:pt x="153818" y="102310"/>
                </a:lnTo>
                <a:lnTo>
                  <a:pt x="153047" y="104926"/>
                </a:lnTo>
                <a:lnTo>
                  <a:pt x="152074" y="107441"/>
                </a:lnTo>
                <a:lnTo>
                  <a:pt x="150934" y="109755"/>
                </a:lnTo>
                <a:lnTo>
                  <a:pt x="149660" y="111934"/>
                </a:lnTo>
                <a:lnTo>
                  <a:pt x="148218" y="113946"/>
                </a:lnTo>
                <a:lnTo>
                  <a:pt x="146675" y="115724"/>
                </a:lnTo>
                <a:lnTo>
                  <a:pt x="144999" y="117300"/>
                </a:lnTo>
                <a:lnTo>
                  <a:pt x="143221" y="118675"/>
                </a:lnTo>
                <a:lnTo>
                  <a:pt x="141343" y="119781"/>
                </a:lnTo>
                <a:lnTo>
                  <a:pt x="139365" y="120653"/>
                </a:lnTo>
                <a:lnTo>
                  <a:pt x="137319" y="121223"/>
                </a:lnTo>
                <a:lnTo>
                  <a:pt x="135207" y="121525"/>
                </a:lnTo>
                <a:lnTo>
                  <a:pt x="134134" y="121558"/>
                </a:lnTo>
                <a:lnTo>
                  <a:pt x="129942" y="121558"/>
                </a:lnTo>
                <a:lnTo>
                  <a:pt x="129942" y="150900"/>
                </a:lnTo>
                <a:lnTo>
                  <a:pt x="134134" y="150900"/>
                </a:lnTo>
                <a:lnTo>
                  <a:pt x="137152" y="150833"/>
                </a:lnTo>
                <a:lnTo>
                  <a:pt x="143054" y="150263"/>
                </a:lnTo>
                <a:lnTo>
                  <a:pt x="148788" y="149056"/>
                </a:lnTo>
                <a:lnTo>
                  <a:pt x="154287" y="147346"/>
                </a:lnTo>
                <a:lnTo>
                  <a:pt x="159552" y="145132"/>
                </a:lnTo>
                <a:lnTo>
                  <a:pt x="164549" y="142416"/>
                </a:lnTo>
                <a:lnTo>
                  <a:pt x="169243" y="139231"/>
                </a:lnTo>
                <a:lnTo>
                  <a:pt x="173569" y="135643"/>
                </a:lnTo>
                <a:lnTo>
                  <a:pt x="177560" y="131652"/>
                </a:lnTo>
                <a:lnTo>
                  <a:pt x="181148" y="127326"/>
                </a:lnTo>
                <a:lnTo>
                  <a:pt x="184333" y="122632"/>
                </a:lnTo>
                <a:lnTo>
                  <a:pt x="187049" y="117635"/>
                </a:lnTo>
                <a:lnTo>
                  <a:pt x="189263" y="112370"/>
                </a:lnTo>
                <a:lnTo>
                  <a:pt x="190973" y="106871"/>
                </a:lnTo>
                <a:lnTo>
                  <a:pt x="192180" y="101137"/>
                </a:lnTo>
                <a:lnTo>
                  <a:pt x="192750" y="95235"/>
                </a:lnTo>
                <a:lnTo>
                  <a:pt x="192817" y="92217"/>
                </a:lnTo>
                <a:lnTo>
                  <a:pt x="192817" y="0"/>
                </a:lnTo>
                <a:close/>
              </a:path>
            </a:pathLst>
          </a:custGeom>
          <a:solidFill>
            <a:srgbClr val="3BD1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343b2d29e32_0_31"/>
          <p:cNvSpPr txBox="1"/>
          <p:nvPr/>
        </p:nvSpPr>
        <p:spPr>
          <a:xfrm>
            <a:off x="7349907" y="5120360"/>
            <a:ext cx="39885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</a:t>
            </a:r>
            <a:r>
              <a:rPr lang="en-US" sz="1000">
                <a:solidFill>
                  <a:srgbClr val="FFFFFF"/>
                </a:solidFill>
                <a:uFill>
                  <a:noFill/>
                </a:uFill>
                <a:latin typeface="Plus Jakarta Sans"/>
                <a:ea typeface="Plus Jakarta Sans"/>
                <a:cs typeface="Plus Jakarta Sans"/>
                <a:sym typeface="Plus Jakart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Deloitte </a:t>
            </a:r>
            <a:r>
              <a:rPr lang="en-US" sz="1000">
                <a:solidFill>
                  <a:srgbClr val="FCF5F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Center for Government Insights</a:t>
            </a:r>
            <a:endParaRPr sz="1000">
              <a:solidFill>
                <a:srgbClr val="FCF5F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04" name="Google Shape;104;g343b2d29e32_0_31"/>
          <p:cNvSpPr txBox="1"/>
          <p:nvPr/>
        </p:nvSpPr>
        <p:spPr>
          <a:xfrm>
            <a:off x="381000" y="1182225"/>
            <a:ext cx="6871200" cy="28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Building trust with your </a:t>
            </a:r>
            <a:r>
              <a:rPr b="1" lang="en-US" sz="36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  <a:extLst>
                  <a:ext uri="http://customooxmlschemas.google.com/">
                    <go:slidesCustomData xmlns:go="http://customooxmlschemas.google.com/" textRoundtripDataId="18"/>
                  </a:ext>
                </a:extLst>
              </a:rPr>
              <a:t>community</a:t>
            </a:r>
            <a:r>
              <a:rPr b="1" lang="en-US" sz="36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is </a:t>
            </a:r>
            <a:r>
              <a:rPr b="1" lang="en-US" sz="3600">
                <a:solidFill>
                  <a:srgbClr val="3BD1B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the key to success</a:t>
            </a:r>
            <a:r>
              <a:rPr lang="en-US" sz="3600">
                <a:solidFill>
                  <a:srgbClr val="3BD1BB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 </a:t>
            </a:r>
            <a:endParaRPr sz="3600">
              <a:solidFill>
                <a:srgbClr val="3BD1BB"/>
              </a:solidFill>
              <a:latin typeface="Plus Jakarta Sans SemiBold"/>
              <a:ea typeface="Plus Jakarta Sans SemiBold"/>
              <a:cs typeface="Plus Jakarta Sans SemiBold"/>
              <a:sym typeface="Plus Jakarta Sans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g343b2d29e32_0_52"/>
          <p:cNvGrpSpPr/>
          <p:nvPr/>
        </p:nvGrpSpPr>
        <p:grpSpPr>
          <a:xfrm>
            <a:off x="457200" y="375100"/>
            <a:ext cx="2679000" cy="250550"/>
            <a:chOff x="457200" y="375100"/>
            <a:chExt cx="2679000" cy="250550"/>
          </a:xfrm>
        </p:grpSpPr>
        <p:cxnSp>
          <p:nvCxnSpPr>
            <p:cNvPr id="110" name="Google Shape;110;g343b2d29e32_0_52"/>
            <p:cNvCxnSpPr/>
            <p:nvPr/>
          </p:nvCxnSpPr>
          <p:spPr>
            <a:xfrm>
              <a:off x="457200" y="625650"/>
              <a:ext cx="2679000" cy="0"/>
            </a:xfrm>
            <a:prstGeom prst="straightConnector1">
              <a:avLst/>
            </a:prstGeom>
            <a:noFill/>
            <a:ln cap="flat" cmpd="sng" w="9525">
              <a:solidFill>
                <a:srgbClr val="E7E6E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11" name="Google Shape;111;g343b2d29e32_0_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7200" y="375100"/>
              <a:ext cx="805227" cy="177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g343b2d29e32_0_52"/>
          <p:cNvSpPr txBox="1"/>
          <p:nvPr/>
        </p:nvSpPr>
        <p:spPr>
          <a:xfrm>
            <a:off x="488693" y="998325"/>
            <a:ext cx="8464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BF2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 complex problem requires </a:t>
            </a:r>
            <a:endParaRPr b="1" sz="2800">
              <a:solidFill>
                <a:srgbClr val="FFFBF2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BD1B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 comprehensive solution, </a:t>
            </a:r>
            <a:endParaRPr b="1" sz="2800">
              <a:solidFill>
                <a:srgbClr val="3BD1BB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BF2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built for our time.</a:t>
            </a:r>
            <a:endParaRPr b="1" sz="2800">
              <a:solidFill>
                <a:srgbClr val="FFFBF2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13" name="Google Shape;113;g343b2d29e32_0_52"/>
          <p:cNvSpPr txBox="1"/>
          <p:nvPr/>
        </p:nvSpPr>
        <p:spPr>
          <a:xfrm>
            <a:off x="371350" y="4692170"/>
            <a:ext cx="20790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PEW Research, 2021 </a:t>
            </a:r>
            <a:endParaRPr sz="1000">
              <a:solidFill>
                <a:srgbClr val="FCF5F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14" name="Google Shape;114;g343b2d29e32_0_52"/>
          <p:cNvSpPr txBox="1"/>
          <p:nvPr/>
        </p:nvSpPr>
        <p:spPr>
          <a:xfrm>
            <a:off x="469079" y="3830655"/>
            <a:ext cx="22995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BD1B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Everyone is online</a:t>
            </a:r>
            <a:endParaRPr b="1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&gt;93% Of US adults use the internet</a:t>
            </a:r>
            <a:endParaRPr b="1" sz="1000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15" name="Google Shape;115;g343b2d29e32_0_52"/>
          <p:cNvSpPr txBox="1"/>
          <p:nvPr/>
        </p:nvSpPr>
        <p:spPr>
          <a:xfrm>
            <a:off x="8587047" y="3830655"/>
            <a:ext cx="26796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BD1B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AI productivity boom</a:t>
            </a:r>
            <a:endParaRPr b="1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Average productivity growth through use of AI is 66%</a:t>
            </a:r>
            <a:endParaRPr b="1" sz="1200">
              <a:solidFill>
                <a:srgbClr val="FFFFFF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BD1BB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16" name="Google Shape;116;g343b2d29e32_0_52"/>
          <p:cNvSpPr txBox="1"/>
          <p:nvPr/>
        </p:nvSpPr>
        <p:spPr>
          <a:xfrm>
            <a:off x="8587056" y="4692175"/>
            <a:ext cx="17793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Nielsen Research Group, 2023</a:t>
            </a:r>
            <a:endParaRPr sz="1000">
              <a:solidFill>
                <a:srgbClr val="FCF5F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17" name="Google Shape;117;g343b2d29e32_0_52"/>
          <p:cNvSpPr txBox="1"/>
          <p:nvPr/>
        </p:nvSpPr>
        <p:spPr>
          <a:xfrm>
            <a:off x="4193718" y="3830655"/>
            <a:ext cx="31311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BD1B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 multi-model approach</a:t>
            </a:r>
            <a:endParaRPr b="1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Combining  passive and proactive tools is required to ensure effective engagement</a:t>
            </a:r>
            <a:endParaRPr b="1" sz="1200">
              <a:solidFill>
                <a:srgbClr val="FFFFFF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BD1BB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18" name="Google Shape;118;g343b2d29e32_0_52"/>
          <p:cNvSpPr txBox="1"/>
          <p:nvPr/>
        </p:nvSpPr>
        <p:spPr>
          <a:xfrm>
            <a:off x="4193725" y="4692179"/>
            <a:ext cx="24267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The Responsive City Cycle Report, 2022</a:t>
            </a:r>
            <a:endParaRPr sz="1000">
              <a:solidFill>
                <a:srgbClr val="FCF5F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pic>
        <p:nvPicPr>
          <p:cNvPr id="119" name="Google Shape;119;g343b2d29e32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7047" y="3203999"/>
            <a:ext cx="489907" cy="45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43b2d29e32_0_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079" y="3203999"/>
            <a:ext cx="489908" cy="45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43b2d29e32_0_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93735" y="3205221"/>
            <a:ext cx="489908" cy="45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50" y="0"/>
            <a:ext cx="12192000" cy="3229500"/>
          </a:xfrm>
          <a:prstGeom prst="rect">
            <a:avLst/>
          </a:prstGeom>
          <a:solidFill>
            <a:srgbClr val="A7F1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8603450" y="1801077"/>
            <a:ext cx="3209700" cy="3229500"/>
          </a:xfrm>
          <a:prstGeom prst="roundRect">
            <a:avLst>
              <a:gd fmla="val 596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grpSp>
        <p:nvGrpSpPr>
          <p:cNvPr id="128" name="Google Shape;128;p4"/>
          <p:cNvGrpSpPr/>
          <p:nvPr/>
        </p:nvGrpSpPr>
        <p:grpSpPr>
          <a:xfrm>
            <a:off x="427906" y="1801132"/>
            <a:ext cx="3209520" cy="3230034"/>
            <a:chOff x="320950" y="1450538"/>
            <a:chExt cx="2407200" cy="2601300"/>
          </a:xfrm>
        </p:grpSpPr>
        <p:sp>
          <p:nvSpPr>
            <p:cNvPr id="129" name="Google Shape;129;p4"/>
            <p:cNvSpPr/>
            <p:nvPr/>
          </p:nvSpPr>
          <p:spPr>
            <a:xfrm>
              <a:off x="320950" y="1450538"/>
              <a:ext cx="2407200" cy="2601300"/>
            </a:xfrm>
            <a:prstGeom prst="roundRect">
              <a:avLst>
                <a:gd fmla="val 5964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473137" y="2333038"/>
              <a:ext cx="1003800" cy="290100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Plus Jakarta Sans"/>
                  <a:ea typeface="Plus Jakarta Sans"/>
                  <a:cs typeface="Plus Jakarta Sans"/>
                  <a:sym typeface="Plus Jakarta Sans"/>
                </a:rPr>
                <a:t>Sentiment analysis</a:t>
              </a:r>
              <a:endParaRPr b="1" sz="800"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468988" y="2333038"/>
              <a:ext cx="1003800" cy="290100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Plus Jakarta Sans"/>
                  <a:ea typeface="Plus Jakarta Sans"/>
                  <a:cs typeface="Plus Jakarta Sans"/>
                  <a:sym typeface="Plus Jakarta Sans"/>
                </a:rPr>
                <a:t>Community surveys</a:t>
              </a:r>
              <a:endParaRPr b="1" sz="800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45613" y="3469088"/>
              <a:ext cx="1058700" cy="290100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Plus Jakarta Sans"/>
                  <a:ea typeface="Plus Jakarta Sans"/>
                  <a:cs typeface="Plus Jakarta Sans"/>
                  <a:sym typeface="Plus Jakarta Sans"/>
                </a:rPr>
                <a:t>Digital engagement</a:t>
              </a:r>
              <a:endParaRPr b="1" sz="800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415737" y="3469088"/>
              <a:ext cx="1110300" cy="290100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Plus Jakarta Sans"/>
                  <a:ea typeface="Plus Jakarta Sans"/>
                  <a:cs typeface="Plus Jakarta Sans"/>
                  <a:sym typeface="Plus Jakarta Sans"/>
                </a:rPr>
                <a:t>Experience surveys</a:t>
              </a:r>
              <a:endParaRPr b="1" sz="800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pic>
          <p:nvPicPr>
            <p:cNvPr id="134" name="Google Shape;134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29663" y="2860188"/>
              <a:ext cx="509899" cy="50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43487" y="2906962"/>
              <a:ext cx="463125" cy="463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715938" y="1737725"/>
              <a:ext cx="509876" cy="509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43463" y="1761100"/>
              <a:ext cx="463125" cy="463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4"/>
          <p:cNvSpPr txBox="1"/>
          <p:nvPr/>
        </p:nvSpPr>
        <p:spPr>
          <a:xfrm>
            <a:off x="1324983" y="272762"/>
            <a:ext cx="954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The </a:t>
            </a:r>
            <a:r>
              <a:rPr lang="en-US" sz="2800">
                <a:latin typeface="Plus Jakarta Sans ExtraBold"/>
                <a:ea typeface="Plus Jakarta Sans ExtraBold"/>
                <a:cs typeface="Plus Jakarta Sans ExtraBold"/>
                <a:sym typeface="Plus Jakarta Sans ExtraBold"/>
              </a:rPr>
              <a:t>Zencity </a:t>
            </a:r>
            <a:r>
              <a:rPr lang="en-US" sz="2800"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Platform</a:t>
            </a:r>
            <a:endParaRPr sz="2800">
              <a:solidFill>
                <a:srgbClr val="290A3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427917" y="5417369"/>
            <a:ext cx="3006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Collect input</a:t>
            </a:r>
            <a:endParaRPr sz="1100"/>
          </a:p>
        </p:txBody>
      </p:sp>
      <p:sp>
        <p:nvSpPr>
          <p:cNvPr id="140" name="Google Shape;140;p4"/>
          <p:cNvSpPr txBox="1"/>
          <p:nvPr/>
        </p:nvSpPr>
        <p:spPr>
          <a:xfrm>
            <a:off x="5821717" y="5417369"/>
            <a:ext cx="934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Analyze </a:t>
            </a:r>
            <a:endParaRPr sz="1100"/>
          </a:p>
        </p:txBody>
      </p:sp>
      <p:sp>
        <p:nvSpPr>
          <p:cNvPr id="141" name="Google Shape;141;p4"/>
          <p:cNvSpPr txBox="1"/>
          <p:nvPr/>
        </p:nvSpPr>
        <p:spPr>
          <a:xfrm>
            <a:off x="9481811" y="5417369"/>
            <a:ext cx="2048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Build trust</a:t>
            </a:r>
            <a:endParaRPr sz="1100"/>
          </a:p>
        </p:txBody>
      </p:sp>
      <p:grpSp>
        <p:nvGrpSpPr>
          <p:cNvPr id="142" name="Google Shape;142;p4"/>
          <p:cNvGrpSpPr/>
          <p:nvPr/>
        </p:nvGrpSpPr>
        <p:grpSpPr>
          <a:xfrm>
            <a:off x="9339314" y="2394461"/>
            <a:ext cx="2175855" cy="360217"/>
            <a:chOff x="7059300" y="1756351"/>
            <a:chExt cx="1631932" cy="290100"/>
          </a:xfrm>
        </p:grpSpPr>
        <p:sp>
          <p:nvSpPr>
            <p:cNvPr id="143" name="Google Shape;143;p4"/>
            <p:cNvSpPr/>
            <p:nvPr/>
          </p:nvSpPr>
          <p:spPr>
            <a:xfrm>
              <a:off x="7170831" y="1756351"/>
              <a:ext cx="1520400" cy="290100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Plus Jakarta Sans"/>
                  <a:ea typeface="Plus Jakarta Sans"/>
                  <a:cs typeface="Plus Jakarta Sans"/>
                  <a:sym typeface="Plus Jakarta Sans"/>
                </a:rPr>
                <a:t>Performance Management</a:t>
              </a:r>
              <a:endParaRPr b="1" sz="800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59300" y="1845730"/>
              <a:ext cx="111525" cy="111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>
            <a:off x="9339314" y="2826333"/>
            <a:ext cx="1778664" cy="360217"/>
            <a:chOff x="7059300" y="2181247"/>
            <a:chExt cx="1334032" cy="290100"/>
          </a:xfrm>
        </p:grpSpPr>
        <p:sp>
          <p:nvSpPr>
            <p:cNvPr id="146" name="Google Shape;146;p4"/>
            <p:cNvSpPr/>
            <p:nvPr/>
          </p:nvSpPr>
          <p:spPr>
            <a:xfrm>
              <a:off x="7170831" y="2181247"/>
              <a:ext cx="1222500" cy="290100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Plus Jakarta Sans"/>
                  <a:ea typeface="Plus Jakarta Sans"/>
                  <a:cs typeface="Plus Jakarta Sans"/>
                  <a:sym typeface="Plus Jakarta Sans"/>
                </a:rPr>
                <a:t>Capital Projects</a:t>
              </a:r>
              <a:endParaRPr b="1" sz="800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59300" y="2270630"/>
              <a:ext cx="111525" cy="111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>
            <a:off x="9339314" y="3258204"/>
            <a:ext cx="2324643" cy="360217"/>
            <a:chOff x="7059300" y="2606138"/>
            <a:chExt cx="1743526" cy="290100"/>
          </a:xfrm>
        </p:grpSpPr>
        <p:sp>
          <p:nvSpPr>
            <p:cNvPr id="149" name="Google Shape;149;p4"/>
            <p:cNvSpPr/>
            <p:nvPr/>
          </p:nvSpPr>
          <p:spPr>
            <a:xfrm>
              <a:off x="7170825" y="2606138"/>
              <a:ext cx="1632000" cy="290100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Plus Jakarta Sans"/>
                  <a:ea typeface="Plus Jakarta Sans"/>
                  <a:cs typeface="Plus Jakarta Sans"/>
                  <a:sym typeface="Plus Jakarta Sans"/>
                </a:rPr>
                <a:t>Annual &amp; Strategic Planning</a:t>
              </a:r>
              <a:endParaRPr b="1" sz="800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59300" y="2695530"/>
              <a:ext cx="111525" cy="111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>
            <a:off x="9339314" y="3690075"/>
            <a:ext cx="2387440" cy="360217"/>
            <a:chOff x="7059300" y="3031038"/>
            <a:chExt cx="1790625" cy="290100"/>
          </a:xfrm>
        </p:grpSpPr>
        <p:sp>
          <p:nvSpPr>
            <p:cNvPr id="152" name="Google Shape;152;p4"/>
            <p:cNvSpPr/>
            <p:nvPr/>
          </p:nvSpPr>
          <p:spPr>
            <a:xfrm>
              <a:off x="7170825" y="3031038"/>
              <a:ext cx="1679100" cy="290100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Plus Jakarta Sans"/>
                  <a:ea typeface="Plus Jakarta Sans"/>
                  <a:cs typeface="Plus Jakarta Sans"/>
                  <a:sym typeface="Plus Jakarta Sans"/>
                </a:rPr>
                <a:t>Messaging &amp; Communications</a:t>
              </a:r>
              <a:endParaRPr b="1" sz="800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59300" y="3120417"/>
              <a:ext cx="111525" cy="111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>
            <a:off x="9339314" y="4121940"/>
            <a:ext cx="1778664" cy="360217"/>
            <a:chOff x="7059300" y="3303536"/>
            <a:chExt cx="1334032" cy="290100"/>
          </a:xfrm>
        </p:grpSpPr>
        <p:sp>
          <p:nvSpPr>
            <p:cNvPr id="155" name="Google Shape;155;p4"/>
            <p:cNvSpPr/>
            <p:nvPr/>
          </p:nvSpPr>
          <p:spPr>
            <a:xfrm>
              <a:off x="7170831" y="3303536"/>
              <a:ext cx="1222500" cy="290100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Plus Jakarta Sans"/>
                  <a:ea typeface="Plus Jakarta Sans"/>
                  <a:cs typeface="Plus Jakarta Sans"/>
                  <a:sym typeface="Plus Jakarta Sans"/>
                </a:rPr>
                <a:t>Public Safety &amp; Trust</a:t>
              </a:r>
              <a:endParaRPr b="1" sz="800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59300" y="3392905"/>
              <a:ext cx="111525" cy="11133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7" name="Google Shape;157;p4"/>
          <p:cNvCxnSpPr>
            <a:stCxn id="139" idx="3"/>
            <a:endCxn id="140" idx="1"/>
          </p:cNvCxnSpPr>
          <p:nvPr/>
        </p:nvCxnSpPr>
        <p:spPr>
          <a:xfrm>
            <a:off x="3434817" y="5578919"/>
            <a:ext cx="23868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58" name="Google Shape;158;p4"/>
          <p:cNvCxnSpPr>
            <a:stCxn id="140" idx="3"/>
          </p:cNvCxnSpPr>
          <p:nvPr/>
        </p:nvCxnSpPr>
        <p:spPr>
          <a:xfrm>
            <a:off x="6756217" y="5578919"/>
            <a:ext cx="25563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159" name="Google Shape;159;p4"/>
          <p:cNvGrpSpPr/>
          <p:nvPr/>
        </p:nvGrpSpPr>
        <p:grpSpPr>
          <a:xfrm>
            <a:off x="3368079" y="1325205"/>
            <a:ext cx="5811275" cy="4103078"/>
            <a:chOff x="2936981" y="1742050"/>
            <a:chExt cx="3536775" cy="2681575"/>
          </a:xfrm>
        </p:grpSpPr>
        <p:sp>
          <p:nvSpPr>
            <p:cNvPr id="160" name="Google Shape;160;p4"/>
            <p:cNvSpPr/>
            <p:nvPr/>
          </p:nvSpPr>
          <p:spPr>
            <a:xfrm>
              <a:off x="3003356" y="1826525"/>
              <a:ext cx="3470400" cy="2597100"/>
            </a:xfrm>
            <a:prstGeom prst="roundRect">
              <a:avLst>
                <a:gd fmla="val 3152" name="adj"/>
              </a:avLst>
            </a:prstGeom>
            <a:solidFill>
              <a:srgbClr val="EEE2DB"/>
            </a:solidFill>
            <a:ln cap="flat" cmpd="sng" w="9525">
              <a:solidFill>
                <a:srgbClr val="EEE2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936981" y="1742050"/>
              <a:ext cx="3470400" cy="2597100"/>
            </a:xfrm>
            <a:prstGeom prst="roundRect">
              <a:avLst>
                <a:gd fmla="val 3152" name="adj"/>
              </a:avLst>
            </a:prstGeom>
            <a:solidFill>
              <a:srgbClr val="FFFFFF"/>
            </a:solidFill>
            <a:ln cap="flat" cmpd="sng" w="9525">
              <a:solidFill>
                <a:srgbClr val="EEE2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964437" y="1776000"/>
              <a:ext cx="3415488" cy="25425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Google Shape;163;p4"/>
          <p:cNvSpPr txBox="1"/>
          <p:nvPr/>
        </p:nvSpPr>
        <p:spPr>
          <a:xfrm>
            <a:off x="1324983" y="799599"/>
            <a:ext cx="9542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Plus Jakarta Sans"/>
                <a:ea typeface="Plus Jakarta Sans"/>
                <a:cs typeface="Plus Jakarta Sans"/>
                <a:sym typeface="Plus Jakarta Sans"/>
              </a:rPr>
              <a:t>Inclusive, timely and actionable source of truth for community input.</a:t>
            </a:r>
            <a:endParaRPr sz="1300">
              <a:solidFill>
                <a:srgbClr val="290A33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grpSp>
        <p:nvGrpSpPr>
          <p:cNvPr id="164" name="Google Shape;164;p4"/>
          <p:cNvGrpSpPr/>
          <p:nvPr/>
        </p:nvGrpSpPr>
        <p:grpSpPr>
          <a:xfrm>
            <a:off x="9339314" y="4553795"/>
            <a:ext cx="1778664" cy="360217"/>
            <a:chOff x="7059300" y="3303536"/>
            <a:chExt cx="1334032" cy="290100"/>
          </a:xfrm>
        </p:grpSpPr>
        <p:sp>
          <p:nvSpPr>
            <p:cNvPr id="165" name="Google Shape;165;p4"/>
            <p:cNvSpPr/>
            <p:nvPr/>
          </p:nvSpPr>
          <p:spPr>
            <a:xfrm>
              <a:off x="7170831" y="3303536"/>
              <a:ext cx="1222500" cy="290100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latin typeface="Plus Jakarta Sans"/>
                  <a:ea typeface="Plus Jakarta Sans"/>
                  <a:cs typeface="Plus Jakarta Sans"/>
                  <a:sym typeface="Plus Jakarta Sans"/>
                </a:rPr>
                <a:t>Capital Projects</a:t>
              </a:r>
              <a:endParaRPr b="1" sz="800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pic>
          <p:nvPicPr>
            <p:cNvPr id="166" name="Google Shape;166;p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59300" y="3392905"/>
              <a:ext cx="111525" cy="111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" name="Google Shape;167;p4"/>
          <p:cNvGrpSpPr/>
          <p:nvPr/>
        </p:nvGrpSpPr>
        <p:grpSpPr>
          <a:xfrm>
            <a:off x="9339314" y="1962607"/>
            <a:ext cx="2473439" cy="360217"/>
            <a:chOff x="7059300" y="1756350"/>
            <a:chExt cx="1855125" cy="290100"/>
          </a:xfrm>
        </p:grpSpPr>
        <p:sp>
          <p:nvSpPr>
            <p:cNvPr id="168" name="Google Shape;168;p4"/>
            <p:cNvSpPr/>
            <p:nvPr/>
          </p:nvSpPr>
          <p:spPr>
            <a:xfrm>
              <a:off x="7170825" y="1756350"/>
              <a:ext cx="1743600" cy="290100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Plus Jakarta Sans"/>
                  <a:ea typeface="Plus Jakarta Sans"/>
                  <a:cs typeface="Plus Jakarta Sans"/>
                  <a:sym typeface="Plus Jakarta Sans"/>
                </a:rPr>
                <a:t>Budget &amp; Resource Allocation</a:t>
              </a:r>
              <a:endParaRPr b="1" sz="800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pic>
          <p:nvPicPr>
            <p:cNvPr id="169" name="Google Shape;169;p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59300" y="1845730"/>
              <a:ext cx="111525" cy="1113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C534586D1B347AAFEC02C9E763AE3" ma:contentTypeVersion="14" ma:contentTypeDescription="Create a new document." ma:contentTypeScope="" ma:versionID="b0a38cab70a4669f13807f20987e9b77">
  <xsd:schema xmlns:xsd="http://www.w3.org/2001/XMLSchema" xmlns:xs="http://www.w3.org/2001/XMLSchema" xmlns:p="http://schemas.microsoft.com/office/2006/metadata/properties" xmlns:ns2="c7a0c1b0-6cfd-46fa-a72b-3b33342aa67a" xmlns:ns3="2b03622c-df81-4295-bffa-b76f23cfa4dd" targetNamespace="http://schemas.microsoft.com/office/2006/metadata/properties" ma:root="true" ma:fieldsID="ebf161fdef5544a2f6ade3d8f3da9c05" ns2:_="" ns3:_="">
    <xsd:import namespace="c7a0c1b0-6cfd-46fa-a72b-3b33342aa67a"/>
    <xsd:import namespace="2b03622c-df81-4295-bffa-b76f23cfa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0c1b0-6cfd-46fa-a72b-3b33342aa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2d73b94-0eba-4d43-b2d8-ac573da01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3622c-df81-4295-bffa-b76f23cfa4d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22fdd60-512c-4846-84f8-bcaad8deb88d}" ma:internalName="TaxCatchAll" ma:showField="CatchAllData" ma:web="2b03622c-df81-4295-bffa-b76f23cfa4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03622c-df81-4295-bffa-b76f23cfa4dd" xsi:nil="true"/>
    <lcf76f155ced4ddcb4097134ff3c332f xmlns="c7a0c1b0-6cfd-46fa-a72b-3b33342aa6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015497-449B-499E-B162-5A345FAD0739}"/>
</file>

<file path=customXml/itemProps2.xml><?xml version="1.0" encoding="utf-8"?>
<ds:datastoreItem xmlns:ds="http://schemas.openxmlformats.org/officeDocument/2006/customXml" ds:itemID="{A5980898-B823-4432-BBC0-6CE44A95B2B1}"/>
</file>

<file path=customXml/itemProps3.xml><?xml version="1.0" encoding="utf-8"?>
<ds:datastoreItem xmlns:ds="http://schemas.openxmlformats.org/officeDocument/2006/customXml" ds:itemID="{9A3ADD3E-C0A4-48C5-BA39-39CC52409FAA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Delia Jones</dc:creator>
  <dcterms:created xsi:type="dcterms:W3CDTF">2022-10-21T14:04:38Z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0x0101003EFC534586D1B347AAFEC02C9E763AE3</vt:lpwstr>
  </property>
</Properties>
</file>