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7" r:id="rId5"/>
    <p:sldId id="338" r:id="rId6"/>
    <p:sldId id="342" r:id="rId7"/>
    <p:sldId id="341" r:id="rId8"/>
    <p:sldId id="356" r:id="rId9"/>
    <p:sldId id="343" r:id="rId10"/>
    <p:sldId id="344" r:id="rId11"/>
    <p:sldId id="346" r:id="rId12"/>
    <p:sldId id="347" r:id="rId13"/>
    <p:sldId id="357" r:id="rId14"/>
    <p:sldId id="358" r:id="rId15"/>
    <p:sldId id="359" r:id="rId16"/>
    <p:sldId id="360" r:id="rId17"/>
    <p:sldId id="350" r:id="rId18"/>
    <p:sldId id="351" r:id="rId19"/>
    <p:sldId id="349" r:id="rId20"/>
    <p:sldId id="353" r:id="rId21"/>
    <p:sldId id="268" r:id="rId22"/>
    <p:sldId id="273" r:id="rId23"/>
    <p:sldId id="272" r:id="rId24"/>
    <p:sldId id="274" r:id="rId25"/>
    <p:sldId id="275" r:id="rId26"/>
    <p:sldId id="276" r:id="rId27"/>
    <p:sldId id="332" r:id="rId28"/>
    <p:sldId id="317" r:id="rId29"/>
    <p:sldId id="355" r:id="rId30"/>
    <p:sldId id="318" r:id="rId31"/>
    <p:sldId id="319" r:id="rId32"/>
    <p:sldId id="320" r:id="rId33"/>
    <p:sldId id="294" r:id="rId34"/>
    <p:sldId id="321" r:id="rId35"/>
    <p:sldId id="322" r:id="rId36"/>
    <p:sldId id="323" r:id="rId37"/>
    <p:sldId id="324" r:id="rId38"/>
    <p:sldId id="325" r:id="rId39"/>
    <p:sldId id="327" r:id="rId40"/>
    <p:sldId id="330" r:id="rId41"/>
    <p:sldId id="331" r:id="rId42"/>
    <p:sldId id="271" r:id="rId43"/>
    <p:sldId id="329" r:id="rId44"/>
    <p:sldId id="337" r:id="rId45"/>
    <p:sldId id="361" r:id="rId46"/>
    <p:sldId id="339" r:id="rId47"/>
    <p:sldId id="33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6EF353-EE36-4046-B918-D8097F3E144D}">
          <p14:sldIdLst>
            <p14:sldId id="257"/>
          </p14:sldIdLst>
        </p14:section>
        <p14:section name="Staff Digital Experience - Rebecca" id="{30006743-6437-4CBA-B05E-9985120CB6D3}">
          <p14:sldIdLst>
            <p14:sldId id="338"/>
            <p14:sldId id="342"/>
            <p14:sldId id="341"/>
            <p14:sldId id="356"/>
            <p14:sldId id="343"/>
            <p14:sldId id="344"/>
            <p14:sldId id="346"/>
            <p14:sldId id="347"/>
            <p14:sldId id="357"/>
            <p14:sldId id="358"/>
            <p14:sldId id="359"/>
            <p14:sldId id="360"/>
            <p14:sldId id="350"/>
            <p14:sldId id="351"/>
            <p14:sldId id="349"/>
          </p14:sldIdLst>
        </p14:section>
        <p14:section name="Resident Experience - Cate" id="{E95E4643-5139-4CAE-95C5-FB9905EED42D}">
          <p14:sldIdLst>
            <p14:sldId id="353"/>
            <p14:sldId id="268"/>
            <p14:sldId id="273"/>
            <p14:sldId id="272"/>
            <p14:sldId id="274"/>
            <p14:sldId id="275"/>
            <p14:sldId id="276"/>
            <p14:sldId id="332"/>
            <p14:sldId id="317"/>
            <p14:sldId id="355"/>
            <p14:sldId id="318"/>
            <p14:sldId id="319"/>
            <p14:sldId id="320"/>
            <p14:sldId id="294"/>
            <p14:sldId id="321"/>
            <p14:sldId id="322"/>
            <p14:sldId id="323"/>
            <p14:sldId id="324"/>
            <p14:sldId id="325"/>
            <p14:sldId id="327"/>
            <p14:sldId id="330"/>
            <p14:sldId id="331"/>
            <p14:sldId id="271"/>
            <p14:sldId id="329"/>
            <p14:sldId id="337"/>
            <p14:sldId id="361"/>
            <p14:sldId id="339"/>
            <p14:sldId id="3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099EAE-CE19-6011-0D45-9A519DCA9B47}" name="Ryba, Cate" initials="CR" userId="S::catherine.ryba@tylertech.com::155b6d82-d402-4fde-b45a-8546b4fb3f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041"/>
    <a:srgbClr val="3366CC"/>
    <a:srgbClr val="982068"/>
    <a:srgbClr val="FFFFFF"/>
    <a:srgbClr val="642265"/>
    <a:srgbClr val="663399"/>
    <a:srgbClr val="28427C"/>
    <a:srgbClr val="1C82B8"/>
    <a:srgbClr val="505050"/>
    <a:srgbClr val="00B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7B1183-1D10-4B12-87DE-B4BBEEE1A63D}"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639BD123-F051-4A24-9B11-BA517149AED3}">
      <dgm:prSet custT="1"/>
      <dgm:spPr/>
      <dgm:t>
        <a:bodyPr/>
        <a:lstStyle/>
        <a:p>
          <a:pPr>
            <a:lnSpc>
              <a:spcPct val="100000"/>
            </a:lnSpc>
          </a:pPr>
          <a:r>
            <a:rPr lang="en-US" sz="2400" b="0" i="0">
              <a:solidFill>
                <a:schemeClr val="bg1"/>
              </a:solidFill>
            </a:rPr>
            <a:t>Task Management, workflow and Scheduling tools</a:t>
          </a:r>
          <a:endParaRPr lang="en-US" sz="2400">
            <a:solidFill>
              <a:schemeClr val="bg1"/>
            </a:solidFill>
          </a:endParaRPr>
        </a:p>
      </dgm:t>
    </dgm:pt>
    <dgm:pt modelId="{94AE3165-B58B-41FC-A078-14CA57A7B126}" type="parTrans" cxnId="{A25E4FA1-0743-4B2A-84C8-1C7277CB51B6}">
      <dgm:prSet/>
      <dgm:spPr/>
      <dgm:t>
        <a:bodyPr/>
        <a:lstStyle/>
        <a:p>
          <a:endParaRPr lang="en-US"/>
        </a:p>
      </dgm:t>
    </dgm:pt>
    <dgm:pt modelId="{D2EAEC72-A113-4952-8FEE-4EEF939A7269}" type="sibTrans" cxnId="{A25E4FA1-0743-4B2A-84C8-1C7277CB51B6}">
      <dgm:prSet/>
      <dgm:spPr/>
      <dgm:t>
        <a:bodyPr/>
        <a:lstStyle/>
        <a:p>
          <a:endParaRPr lang="en-US"/>
        </a:p>
      </dgm:t>
    </dgm:pt>
    <dgm:pt modelId="{6775D99D-9727-45D8-A7CA-584AC24467A7}">
      <dgm:prSet custT="1"/>
      <dgm:spPr/>
      <dgm:t>
        <a:bodyPr/>
        <a:lstStyle/>
        <a:p>
          <a:pPr>
            <a:lnSpc>
              <a:spcPct val="100000"/>
            </a:lnSpc>
          </a:pPr>
          <a:r>
            <a:rPr lang="en-US" sz="2400" b="0" i="0">
              <a:solidFill>
                <a:schemeClr val="bg1"/>
              </a:solidFill>
            </a:rPr>
            <a:t>Mobile solutions for field staff</a:t>
          </a:r>
          <a:endParaRPr lang="en-US" sz="2400">
            <a:solidFill>
              <a:schemeClr val="bg1"/>
            </a:solidFill>
          </a:endParaRPr>
        </a:p>
      </dgm:t>
    </dgm:pt>
    <dgm:pt modelId="{EB5BF63D-7D6F-42BD-AFD5-ACF92D2B34E2}" type="parTrans" cxnId="{0619992E-BD2B-4CC3-93B2-9996B1CA093E}">
      <dgm:prSet/>
      <dgm:spPr/>
      <dgm:t>
        <a:bodyPr/>
        <a:lstStyle/>
        <a:p>
          <a:endParaRPr lang="en-US"/>
        </a:p>
      </dgm:t>
    </dgm:pt>
    <dgm:pt modelId="{5AC8DBDF-F9AA-41CB-89F3-F42350A209FB}" type="sibTrans" cxnId="{0619992E-BD2B-4CC3-93B2-9996B1CA093E}">
      <dgm:prSet/>
      <dgm:spPr/>
      <dgm:t>
        <a:bodyPr/>
        <a:lstStyle/>
        <a:p>
          <a:endParaRPr lang="en-US"/>
        </a:p>
      </dgm:t>
    </dgm:pt>
    <dgm:pt modelId="{DE46B100-0CDD-4A52-A760-0FAB16FDD643}">
      <dgm:prSet custT="1"/>
      <dgm:spPr/>
      <dgm:t>
        <a:bodyPr/>
        <a:lstStyle/>
        <a:p>
          <a:pPr>
            <a:lnSpc>
              <a:spcPct val="100000"/>
            </a:lnSpc>
          </a:pPr>
          <a:r>
            <a:rPr lang="en-US" sz="2400" b="0" i="0">
              <a:solidFill>
                <a:schemeClr val="bg1"/>
              </a:solidFill>
            </a:rPr>
            <a:t>Communication platforms </a:t>
          </a:r>
          <a:endParaRPr lang="en-US" sz="2400">
            <a:solidFill>
              <a:schemeClr val="bg1"/>
            </a:solidFill>
          </a:endParaRPr>
        </a:p>
      </dgm:t>
    </dgm:pt>
    <dgm:pt modelId="{07A5AFD8-7BC3-4A31-927C-55A1A00F309C}" type="parTrans" cxnId="{2D86306D-5B94-41DC-AB44-AC4726AC21BA}">
      <dgm:prSet/>
      <dgm:spPr/>
      <dgm:t>
        <a:bodyPr/>
        <a:lstStyle/>
        <a:p>
          <a:endParaRPr lang="en-US"/>
        </a:p>
      </dgm:t>
    </dgm:pt>
    <dgm:pt modelId="{BF681498-32F6-459F-A55A-52BFB741796E}" type="sibTrans" cxnId="{2D86306D-5B94-41DC-AB44-AC4726AC21BA}">
      <dgm:prSet/>
      <dgm:spPr/>
      <dgm:t>
        <a:bodyPr/>
        <a:lstStyle/>
        <a:p>
          <a:endParaRPr lang="en-US"/>
        </a:p>
      </dgm:t>
    </dgm:pt>
    <dgm:pt modelId="{4C2A2959-C627-4944-821D-F6BE297792AF}" type="pres">
      <dgm:prSet presAssocID="{617B1183-1D10-4B12-87DE-B4BBEEE1A63D}" presName="root" presStyleCnt="0">
        <dgm:presLayoutVars>
          <dgm:dir/>
          <dgm:resizeHandles val="exact"/>
        </dgm:presLayoutVars>
      </dgm:prSet>
      <dgm:spPr/>
    </dgm:pt>
    <dgm:pt modelId="{E068B9BF-88AB-45DB-A8A9-99050FD6F21C}" type="pres">
      <dgm:prSet presAssocID="{639BD123-F051-4A24-9B11-BA517149AED3}" presName="compNode" presStyleCnt="0"/>
      <dgm:spPr/>
    </dgm:pt>
    <dgm:pt modelId="{ECC1EFD2-9BFE-4EB8-99DD-38CCF6660C3C}" type="pres">
      <dgm:prSet presAssocID="{639BD123-F051-4A24-9B11-BA517149AED3}" presName="iconRect" presStyleLbl="node1" presStyleIdx="0" presStyleCnt="3" custScaleX="568347" custScaleY="435403" custLinFactY="-57315" custLinFactNeighborX="3575"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064E7808-2A28-48CD-AC00-5B9C3BC40503}" type="pres">
      <dgm:prSet presAssocID="{639BD123-F051-4A24-9B11-BA517149AED3}" presName="spaceRect" presStyleCnt="0"/>
      <dgm:spPr/>
    </dgm:pt>
    <dgm:pt modelId="{E6D6DC6B-E965-49A1-98A3-E9D2554F1D15}" type="pres">
      <dgm:prSet presAssocID="{639BD123-F051-4A24-9B11-BA517149AED3}" presName="textRect" presStyleLbl="revTx" presStyleIdx="0" presStyleCnt="3" custScaleX="340866">
        <dgm:presLayoutVars>
          <dgm:chMax val="1"/>
          <dgm:chPref val="1"/>
        </dgm:presLayoutVars>
      </dgm:prSet>
      <dgm:spPr/>
    </dgm:pt>
    <dgm:pt modelId="{438D5576-4D44-4B92-ABD2-611D32B93A64}" type="pres">
      <dgm:prSet presAssocID="{D2EAEC72-A113-4952-8FEE-4EEF939A7269}" presName="sibTrans" presStyleCnt="0"/>
      <dgm:spPr/>
    </dgm:pt>
    <dgm:pt modelId="{DFBA4F4C-E9A5-4963-AB36-98AFC0985B2C}" type="pres">
      <dgm:prSet presAssocID="{6775D99D-9727-45D8-A7CA-584AC24467A7}" presName="compNode" presStyleCnt="0"/>
      <dgm:spPr/>
    </dgm:pt>
    <dgm:pt modelId="{131C9FE3-45F5-4F7A-BB99-0C8B955D1674}" type="pres">
      <dgm:prSet presAssocID="{6775D99D-9727-45D8-A7CA-584AC24467A7}" presName="iconRect" presStyleLbl="node1" presStyleIdx="1" presStyleCnt="3" custScaleX="702342" custScaleY="349594" custLinFactY="-25137" custLinFactNeighborX="-527"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4E7B24FE-56E2-4A89-95B2-38AC1DD1ED65}" type="pres">
      <dgm:prSet presAssocID="{6775D99D-9727-45D8-A7CA-584AC24467A7}" presName="spaceRect" presStyleCnt="0"/>
      <dgm:spPr/>
    </dgm:pt>
    <dgm:pt modelId="{2EA82981-C175-4BA1-854D-A6D6BD6852B1}" type="pres">
      <dgm:prSet presAssocID="{6775D99D-9727-45D8-A7CA-584AC24467A7}" presName="textRect" presStyleLbl="revTx" presStyleIdx="1" presStyleCnt="3" custScaleX="340866">
        <dgm:presLayoutVars>
          <dgm:chMax val="1"/>
          <dgm:chPref val="1"/>
        </dgm:presLayoutVars>
      </dgm:prSet>
      <dgm:spPr/>
    </dgm:pt>
    <dgm:pt modelId="{C4DFAF3E-BE45-465B-A0BB-E5BA2E958E1D}" type="pres">
      <dgm:prSet presAssocID="{5AC8DBDF-F9AA-41CB-89F3-F42350A209FB}" presName="sibTrans" presStyleCnt="0"/>
      <dgm:spPr/>
    </dgm:pt>
    <dgm:pt modelId="{733A8877-0F96-4A85-8C5C-DD318F2B19C6}" type="pres">
      <dgm:prSet presAssocID="{DE46B100-0CDD-4A52-A760-0FAB16FDD643}" presName="compNode" presStyleCnt="0"/>
      <dgm:spPr/>
    </dgm:pt>
    <dgm:pt modelId="{70EE00A3-7451-466E-9978-585C5C806821}" type="pres">
      <dgm:prSet presAssocID="{DE46B100-0CDD-4A52-A760-0FAB16FDD643}" presName="iconRect" presStyleLbl="node1" presStyleIdx="2" presStyleCnt="3" custScaleX="528857" custScaleY="385348" custLinFactY="-199" custLinFactNeighborX="-32178"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FC7DE886-AE11-4C97-BF1F-3C7A40FDA3CF}" type="pres">
      <dgm:prSet presAssocID="{DE46B100-0CDD-4A52-A760-0FAB16FDD643}" presName="spaceRect" presStyleCnt="0"/>
      <dgm:spPr/>
    </dgm:pt>
    <dgm:pt modelId="{605661C3-93DA-48AB-BC6F-13A893C6217A}" type="pres">
      <dgm:prSet presAssocID="{DE46B100-0CDD-4A52-A760-0FAB16FDD643}" presName="textRect" presStyleLbl="revTx" presStyleIdx="2" presStyleCnt="3" custScaleX="340866">
        <dgm:presLayoutVars>
          <dgm:chMax val="1"/>
          <dgm:chPref val="1"/>
        </dgm:presLayoutVars>
      </dgm:prSet>
      <dgm:spPr/>
    </dgm:pt>
  </dgm:ptLst>
  <dgm:cxnLst>
    <dgm:cxn modelId="{67551529-E9B4-43CC-8259-8A306B17443B}" type="presOf" srcId="{6775D99D-9727-45D8-A7CA-584AC24467A7}" destId="{2EA82981-C175-4BA1-854D-A6D6BD6852B1}" srcOrd="0" destOrd="0" presId="urn:microsoft.com/office/officeart/2018/2/layout/IconLabelList"/>
    <dgm:cxn modelId="{0619992E-BD2B-4CC3-93B2-9996B1CA093E}" srcId="{617B1183-1D10-4B12-87DE-B4BBEEE1A63D}" destId="{6775D99D-9727-45D8-A7CA-584AC24467A7}" srcOrd="1" destOrd="0" parTransId="{EB5BF63D-7D6F-42BD-AFD5-ACF92D2B34E2}" sibTransId="{5AC8DBDF-F9AA-41CB-89F3-F42350A209FB}"/>
    <dgm:cxn modelId="{2D86306D-5B94-41DC-AB44-AC4726AC21BA}" srcId="{617B1183-1D10-4B12-87DE-B4BBEEE1A63D}" destId="{DE46B100-0CDD-4A52-A760-0FAB16FDD643}" srcOrd="2" destOrd="0" parTransId="{07A5AFD8-7BC3-4A31-927C-55A1A00F309C}" sibTransId="{BF681498-32F6-459F-A55A-52BFB741796E}"/>
    <dgm:cxn modelId="{CCA27859-C225-4FC4-B0D3-9DD393D84B90}" type="presOf" srcId="{617B1183-1D10-4B12-87DE-B4BBEEE1A63D}" destId="{4C2A2959-C627-4944-821D-F6BE297792AF}" srcOrd="0" destOrd="0" presId="urn:microsoft.com/office/officeart/2018/2/layout/IconLabelList"/>
    <dgm:cxn modelId="{A25E4FA1-0743-4B2A-84C8-1C7277CB51B6}" srcId="{617B1183-1D10-4B12-87DE-B4BBEEE1A63D}" destId="{639BD123-F051-4A24-9B11-BA517149AED3}" srcOrd="0" destOrd="0" parTransId="{94AE3165-B58B-41FC-A078-14CA57A7B126}" sibTransId="{D2EAEC72-A113-4952-8FEE-4EEF939A7269}"/>
    <dgm:cxn modelId="{88B176CC-9E7F-4998-9231-44185DF39471}" type="presOf" srcId="{639BD123-F051-4A24-9B11-BA517149AED3}" destId="{E6D6DC6B-E965-49A1-98A3-E9D2554F1D15}" srcOrd="0" destOrd="0" presId="urn:microsoft.com/office/officeart/2018/2/layout/IconLabelList"/>
    <dgm:cxn modelId="{617741F7-5C6A-410F-B252-6CFBB25EE723}" type="presOf" srcId="{DE46B100-0CDD-4A52-A760-0FAB16FDD643}" destId="{605661C3-93DA-48AB-BC6F-13A893C6217A}" srcOrd="0" destOrd="0" presId="urn:microsoft.com/office/officeart/2018/2/layout/IconLabelList"/>
    <dgm:cxn modelId="{7C655BE3-69A7-4375-8EE7-9A2D7902E925}" type="presParOf" srcId="{4C2A2959-C627-4944-821D-F6BE297792AF}" destId="{E068B9BF-88AB-45DB-A8A9-99050FD6F21C}" srcOrd="0" destOrd="0" presId="urn:microsoft.com/office/officeart/2018/2/layout/IconLabelList"/>
    <dgm:cxn modelId="{9EBE7B1D-43B4-4724-AA47-F69661D28EDB}" type="presParOf" srcId="{E068B9BF-88AB-45DB-A8A9-99050FD6F21C}" destId="{ECC1EFD2-9BFE-4EB8-99DD-38CCF6660C3C}" srcOrd="0" destOrd="0" presId="urn:microsoft.com/office/officeart/2018/2/layout/IconLabelList"/>
    <dgm:cxn modelId="{9A8E348A-F16D-4ACF-B65F-BB144321B5B0}" type="presParOf" srcId="{E068B9BF-88AB-45DB-A8A9-99050FD6F21C}" destId="{064E7808-2A28-48CD-AC00-5B9C3BC40503}" srcOrd="1" destOrd="0" presId="urn:microsoft.com/office/officeart/2018/2/layout/IconLabelList"/>
    <dgm:cxn modelId="{61E1ADB7-A4AB-4C86-82D0-9D93DECC9C65}" type="presParOf" srcId="{E068B9BF-88AB-45DB-A8A9-99050FD6F21C}" destId="{E6D6DC6B-E965-49A1-98A3-E9D2554F1D15}" srcOrd="2" destOrd="0" presId="urn:microsoft.com/office/officeart/2018/2/layout/IconLabelList"/>
    <dgm:cxn modelId="{62436151-D90E-4EEA-B137-C6DF0B20AA68}" type="presParOf" srcId="{4C2A2959-C627-4944-821D-F6BE297792AF}" destId="{438D5576-4D44-4B92-ABD2-611D32B93A64}" srcOrd="1" destOrd="0" presId="urn:microsoft.com/office/officeart/2018/2/layout/IconLabelList"/>
    <dgm:cxn modelId="{A88E9875-3786-4BD8-816F-A6944F54F0CF}" type="presParOf" srcId="{4C2A2959-C627-4944-821D-F6BE297792AF}" destId="{DFBA4F4C-E9A5-4963-AB36-98AFC0985B2C}" srcOrd="2" destOrd="0" presId="urn:microsoft.com/office/officeart/2018/2/layout/IconLabelList"/>
    <dgm:cxn modelId="{46ECC222-A69D-4406-B414-93C0EAA0010B}" type="presParOf" srcId="{DFBA4F4C-E9A5-4963-AB36-98AFC0985B2C}" destId="{131C9FE3-45F5-4F7A-BB99-0C8B955D1674}" srcOrd="0" destOrd="0" presId="urn:microsoft.com/office/officeart/2018/2/layout/IconLabelList"/>
    <dgm:cxn modelId="{BF1C2237-7EBD-4151-9665-CE601B0108D2}" type="presParOf" srcId="{DFBA4F4C-E9A5-4963-AB36-98AFC0985B2C}" destId="{4E7B24FE-56E2-4A89-95B2-38AC1DD1ED65}" srcOrd="1" destOrd="0" presId="urn:microsoft.com/office/officeart/2018/2/layout/IconLabelList"/>
    <dgm:cxn modelId="{4D56AC43-A966-4803-A05E-1D1AC6276352}" type="presParOf" srcId="{DFBA4F4C-E9A5-4963-AB36-98AFC0985B2C}" destId="{2EA82981-C175-4BA1-854D-A6D6BD6852B1}" srcOrd="2" destOrd="0" presId="urn:microsoft.com/office/officeart/2018/2/layout/IconLabelList"/>
    <dgm:cxn modelId="{69E0E0E1-BFBA-4BBF-95E4-74E4D24FC2AC}" type="presParOf" srcId="{4C2A2959-C627-4944-821D-F6BE297792AF}" destId="{C4DFAF3E-BE45-465B-A0BB-E5BA2E958E1D}" srcOrd="3" destOrd="0" presId="urn:microsoft.com/office/officeart/2018/2/layout/IconLabelList"/>
    <dgm:cxn modelId="{0D7A89AC-6708-49CC-9678-C02BF777854A}" type="presParOf" srcId="{4C2A2959-C627-4944-821D-F6BE297792AF}" destId="{733A8877-0F96-4A85-8C5C-DD318F2B19C6}" srcOrd="4" destOrd="0" presId="urn:microsoft.com/office/officeart/2018/2/layout/IconLabelList"/>
    <dgm:cxn modelId="{105CBA22-F4A9-4A03-95B2-41C994854D70}" type="presParOf" srcId="{733A8877-0F96-4A85-8C5C-DD318F2B19C6}" destId="{70EE00A3-7451-466E-9978-585C5C806821}" srcOrd="0" destOrd="0" presId="urn:microsoft.com/office/officeart/2018/2/layout/IconLabelList"/>
    <dgm:cxn modelId="{DAD594E6-B70F-4E09-994D-EBC38D2BC71D}" type="presParOf" srcId="{733A8877-0F96-4A85-8C5C-DD318F2B19C6}" destId="{FC7DE886-AE11-4C97-BF1F-3C7A40FDA3CF}" srcOrd="1" destOrd="0" presId="urn:microsoft.com/office/officeart/2018/2/layout/IconLabelList"/>
    <dgm:cxn modelId="{AB5E734B-E486-4500-A2B9-39A7B350A9F7}" type="presParOf" srcId="{733A8877-0F96-4A85-8C5C-DD318F2B19C6}" destId="{605661C3-93DA-48AB-BC6F-13A893C6217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1EFD2-9BFE-4EB8-99DD-38CCF6660C3C}">
      <dsp:nvSpPr>
        <dsp:cNvPr id="0" name=""/>
        <dsp:cNvSpPr/>
      </dsp:nvSpPr>
      <dsp:spPr>
        <a:xfrm>
          <a:off x="454710" y="176058"/>
          <a:ext cx="2594026" cy="1987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D6DC6B-E965-49A1-98A3-E9D2554F1D15}">
      <dsp:nvSpPr>
        <dsp:cNvPr id="0" name=""/>
        <dsp:cNvSpPr/>
      </dsp:nvSpPr>
      <dsp:spPr>
        <a:xfrm>
          <a:off x="6777" y="2337068"/>
          <a:ext cx="3457260" cy="45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0" i="0" kern="1200">
              <a:solidFill>
                <a:schemeClr val="bg1"/>
              </a:solidFill>
            </a:rPr>
            <a:t>Task Management, workflow and Scheduling tools</a:t>
          </a:r>
          <a:endParaRPr lang="en-US" sz="2400" kern="1200">
            <a:solidFill>
              <a:schemeClr val="bg1"/>
            </a:solidFill>
          </a:endParaRPr>
        </a:p>
      </dsp:txBody>
      <dsp:txXfrm>
        <a:off x="6777" y="2337068"/>
        <a:ext cx="3457260" cy="458421"/>
      </dsp:txXfrm>
    </dsp:sp>
    <dsp:sp modelId="{131C9FE3-45F5-4F7A-BB99-0C8B955D1674}">
      <dsp:nvSpPr>
        <dsp:cNvPr id="0" name=""/>
        <dsp:cNvSpPr/>
      </dsp:nvSpPr>
      <dsp:spPr>
        <a:xfrm>
          <a:off x="3764956" y="463749"/>
          <a:ext cx="3205601" cy="15956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A82981-C175-4BA1-854D-A6D6BD6852B1}">
      <dsp:nvSpPr>
        <dsp:cNvPr id="0" name=""/>
        <dsp:cNvSpPr/>
      </dsp:nvSpPr>
      <dsp:spPr>
        <a:xfrm>
          <a:off x="3641532" y="2282070"/>
          <a:ext cx="3457260" cy="45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0" i="0" kern="1200">
              <a:solidFill>
                <a:schemeClr val="bg1"/>
              </a:solidFill>
            </a:rPr>
            <a:t>Mobile solutions for field staff</a:t>
          </a:r>
          <a:endParaRPr lang="en-US" sz="2400" kern="1200">
            <a:solidFill>
              <a:schemeClr val="bg1"/>
            </a:solidFill>
          </a:endParaRPr>
        </a:p>
      </dsp:txBody>
      <dsp:txXfrm>
        <a:off x="3641532" y="2282070"/>
        <a:ext cx="3457260" cy="458421"/>
      </dsp:txXfrm>
    </dsp:sp>
    <dsp:sp modelId="{70EE00A3-7451-466E-9978-585C5C806821}">
      <dsp:nvSpPr>
        <dsp:cNvPr id="0" name=""/>
        <dsp:cNvSpPr/>
      </dsp:nvSpPr>
      <dsp:spPr>
        <a:xfrm>
          <a:off x="7651158" y="536773"/>
          <a:ext cx="2413788" cy="17587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5661C3-93DA-48AB-BC6F-13A893C6217A}">
      <dsp:nvSpPr>
        <dsp:cNvPr id="0" name=""/>
        <dsp:cNvSpPr/>
      </dsp:nvSpPr>
      <dsp:spPr>
        <a:xfrm>
          <a:off x="7276287" y="2322867"/>
          <a:ext cx="3457260" cy="458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0" i="0" kern="1200">
              <a:solidFill>
                <a:schemeClr val="bg1"/>
              </a:solidFill>
            </a:rPr>
            <a:t>Communication platforms </a:t>
          </a:r>
          <a:endParaRPr lang="en-US" sz="2400" kern="1200">
            <a:solidFill>
              <a:schemeClr val="bg1"/>
            </a:solidFill>
          </a:endParaRPr>
        </a:p>
      </dsp:txBody>
      <dsp:txXfrm>
        <a:off x="7276287" y="2322867"/>
        <a:ext cx="3457260" cy="45842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6DD3E-DF27-4ECF-BFE0-82AA8185D2FA}"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A302E-EC77-4F43-98AA-A2DA95ACAF80}" type="slidenum">
              <a:rPr lang="en-US" smtClean="0"/>
              <a:t>‹#›</a:t>
            </a:fld>
            <a:endParaRPr lang="en-US"/>
          </a:p>
        </p:txBody>
      </p:sp>
    </p:spTree>
    <p:extLst>
      <p:ext uri="{BB962C8B-B14F-4D97-AF65-F5344CB8AC3E}">
        <p14:creationId xmlns:p14="http://schemas.microsoft.com/office/powerpoint/2010/main" val="2218909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latin typeface="Lato"/>
              <a:ea typeface="Lato"/>
              <a:cs typeface="Lato"/>
            </a:endParaRPr>
          </a:p>
          <a:p>
            <a:pPr marL="285750" indent="-285750">
              <a:buFont typeface="Arial"/>
              <a:buChar char="•"/>
            </a:pPr>
            <a:r>
              <a:rPr lang="en-US"/>
              <a:t>2000 to Now (2025):</a:t>
            </a:r>
          </a:p>
          <a:p>
            <a:pPr marL="285750" lvl="1" indent="-285750">
              <a:buFont typeface="Arial"/>
              <a:buChar char="•"/>
            </a:pPr>
            <a:r>
              <a:rPr lang="en-US"/>
              <a:t>Efficiency: The shift from paper-based, manual processes to digital, integrated workflows has greatly streamlined government services, leading to faster and more efficient delivery to residents.</a:t>
            </a:r>
          </a:p>
          <a:p>
            <a:pPr marL="285750" lvl="1" indent="-285750">
              <a:buFont typeface="Arial"/>
              <a:buChar char="•"/>
            </a:pPr>
            <a:r>
              <a:rPr lang="en-US"/>
              <a:t>Workload &amp; Burnout: With the rise of automation and AI-driven tools, governments have been able to offload repetitive tasks from staff, reducing workload and burnout. The adoption of task management software and remote work capabilities has further empowered employees to work more efficiently while maintaining a better work-life balance.</a:t>
            </a:r>
          </a:p>
          <a:p>
            <a:pPr marL="285750" lvl="1" indent="-285750">
              <a:buFont typeface="Arial"/>
              <a:buChar char="•"/>
            </a:pPr>
            <a:r>
              <a:rPr lang="en-US"/>
              <a:t>This technological transformation has not only improved service delivery but also contributed to more satisfied, productive government staff.</a:t>
            </a:r>
          </a:p>
        </p:txBody>
      </p:sp>
      <p:sp>
        <p:nvSpPr>
          <p:cNvPr id="4" name="Slide Number Placeholder 3"/>
          <p:cNvSpPr>
            <a:spLocks noGrp="1"/>
          </p:cNvSpPr>
          <p:nvPr>
            <p:ph type="sldNum" sz="quarter" idx="5"/>
          </p:nvPr>
        </p:nvSpPr>
        <p:spPr/>
        <p:txBody>
          <a:bodyPr/>
          <a:lstStyle/>
          <a:p>
            <a:fld id="{361A302E-EC77-4F43-98AA-A2DA95ACAF80}" type="slidenum">
              <a:rPr lang="en-US" smtClean="0"/>
              <a:t>4</a:t>
            </a:fld>
            <a:endParaRPr lang="en-US"/>
          </a:p>
        </p:txBody>
      </p:sp>
    </p:spTree>
    <p:extLst>
      <p:ext uri="{BB962C8B-B14F-4D97-AF65-F5344CB8AC3E}">
        <p14:creationId xmlns:p14="http://schemas.microsoft.com/office/powerpoint/2010/main" val="1837594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63AFE-7186-FFDB-8CE7-A35114E68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D740E-EEF4-842A-5DCF-398D72CC8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A063D-81DC-8A3F-BF03-961BD927E6B6}"/>
              </a:ext>
            </a:extLst>
          </p:cNvPr>
          <p:cNvSpPr>
            <a:spLocks noGrp="1"/>
          </p:cNvSpPr>
          <p:nvPr>
            <p:ph type="body" idx="1"/>
          </p:nvPr>
        </p:nvSpPr>
        <p:spPr/>
        <p:txBody>
          <a:bodyPr/>
          <a:lstStyle/>
          <a:p>
            <a:pPr algn="l" fontAlgn="base"/>
            <a:r>
              <a:rPr lang="en-US" b="0" i="0">
                <a:solidFill>
                  <a:srgbClr val="000000"/>
                </a:solidFill>
                <a:effectLst/>
                <a:latin typeface="TradeGothic"/>
              </a:rPr>
              <a:t>Payments, finances, and budgeting are the backbone of local government. Without useful data and systems, financial accuracy suffers, and governments can struggle to identify efficiencies.</a:t>
            </a:r>
          </a:p>
          <a:p>
            <a:pPr algn="l" fontAlgn="base"/>
            <a:r>
              <a:rPr lang="en-US" b="0" i="0">
                <a:solidFill>
                  <a:srgbClr val="000000"/>
                </a:solidFill>
                <a:effectLst/>
                <a:latin typeface="TradeGothic"/>
              </a:rPr>
              <a:t>The city of Grovetown, Georgia, saw how an aging financial solution negatively affected their employees and residents. Switching to a modern, cloud-based solution offered numerous benefits, and empowered the city to reshape its payment and budgeting setup.</a:t>
            </a:r>
          </a:p>
          <a:p>
            <a:endParaRPr lang="en-US"/>
          </a:p>
          <a:p>
            <a:pPr algn="l" fontAlgn="base"/>
            <a:r>
              <a:rPr lang="en-US" b="0" i="0">
                <a:solidFill>
                  <a:srgbClr val="000000"/>
                </a:solidFill>
                <a:effectLst/>
                <a:latin typeface="TradeGothic"/>
              </a:rPr>
              <a:t>Grovetown’s legacy solution worked well before it stopped receiving updates in 2014. This required the nine finance employees to spend several years entering data manually from other portals and resolving user complaints for utility or other public payments.</a:t>
            </a:r>
          </a:p>
          <a:p>
            <a:pPr algn="l" fontAlgn="base"/>
            <a:r>
              <a:rPr lang="en-US" b="0" i="0">
                <a:solidFill>
                  <a:srgbClr val="000000"/>
                </a:solidFill>
                <a:effectLst/>
                <a:latin typeface="TradeGothic"/>
              </a:rPr>
              <a:t>“Due to the potential for error, omissions, and lost documentation in manual entry, the financial information in the old system wasn’t always reliable,” Staff Accountant Kristal Singletary said.</a:t>
            </a:r>
          </a:p>
          <a:p>
            <a:pPr algn="l" fontAlgn="base"/>
            <a:r>
              <a:rPr lang="en-US" b="0" i="0">
                <a:solidFill>
                  <a:srgbClr val="000000"/>
                </a:solidFill>
                <a:effectLst/>
                <a:latin typeface="TradeGothic"/>
              </a:rPr>
              <a:t>These challenges, along with issues on the public-facing side of the solution, stressed the nine-person finance department. They dealt with occasional delays in posted payments, which could trigger a late payment penalty or utility shutoff, even though a resident’s payment was made. A lack of self-service options meant there was lots of staff time spent helping users with basic questions. The legacy solution was clearly not the way forward for a growing city of about 17,000.</a:t>
            </a:r>
          </a:p>
          <a:p>
            <a:endParaRPr lang="en-US"/>
          </a:p>
        </p:txBody>
      </p:sp>
      <p:sp>
        <p:nvSpPr>
          <p:cNvPr id="4" name="Slide Number Placeholder 3">
            <a:extLst>
              <a:ext uri="{FF2B5EF4-FFF2-40B4-BE49-F238E27FC236}">
                <a16:creationId xmlns:a16="http://schemas.microsoft.com/office/drawing/2014/main" id="{F14389C7-7BF7-1998-88B3-4129236325F0}"/>
              </a:ext>
            </a:extLst>
          </p:cNvPr>
          <p:cNvSpPr>
            <a:spLocks noGrp="1"/>
          </p:cNvSpPr>
          <p:nvPr>
            <p:ph type="sldNum" sz="quarter" idx="5"/>
          </p:nvPr>
        </p:nvSpPr>
        <p:spPr/>
        <p:txBody>
          <a:bodyPr/>
          <a:lstStyle/>
          <a:p>
            <a:fld id="{D6012523-F685-4542-AC7F-FF178992CD88}" type="slidenum">
              <a:rPr lang="en-US" smtClean="0"/>
              <a:t>15</a:t>
            </a:fld>
            <a:endParaRPr lang="en-US"/>
          </a:p>
        </p:txBody>
      </p:sp>
    </p:spTree>
    <p:extLst>
      <p:ext uri="{BB962C8B-B14F-4D97-AF65-F5344CB8AC3E}">
        <p14:creationId xmlns:p14="http://schemas.microsoft.com/office/powerpoint/2010/main" val="234872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17</a:t>
            </a:fld>
            <a:endParaRPr lang="en-US"/>
          </a:p>
        </p:txBody>
      </p:sp>
    </p:spTree>
    <p:extLst>
      <p:ext uri="{BB962C8B-B14F-4D97-AF65-F5344CB8AC3E}">
        <p14:creationId xmlns:p14="http://schemas.microsoft.com/office/powerpoint/2010/main" val="1920773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Show timeline, briefly discuss, move forward to explore each era.</a:t>
            </a:r>
          </a:p>
          <a:p>
            <a:endParaRPr lang="en-US"/>
          </a:p>
        </p:txBody>
      </p:sp>
      <p:sp>
        <p:nvSpPr>
          <p:cNvPr id="4" name="Slide Number Placeholder 3"/>
          <p:cNvSpPr>
            <a:spLocks noGrp="1"/>
          </p:cNvSpPr>
          <p:nvPr>
            <p:ph type="sldNum" sz="quarter" idx="5"/>
          </p:nvPr>
        </p:nvSpPr>
        <p:spPr/>
        <p:txBody>
          <a:bodyPr/>
          <a:lstStyle/>
          <a:p>
            <a:fld id="{D6012523-F685-4542-AC7F-FF178992CD88}" type="slidenum">
              <a:rPr lang="en-US" smtClean="0"/>
              <a:t>18</a:t>
            </a:fld>
            <a:endParaRPr lang="en-US"/>
          </a:p>
        </p:txBody>
      </p:sp>
    </p:spTree>
    <p:extLst>
      <p:ext uri="{BB962C8B-B14F-4D97-AF65-F5344CB8AC3E}">
        <p14:creationId xmlns:p14="http://schemas.microsoft.com/office/powerpoint/2010/main" val="2867542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the early days of e-government, static websites with limited interactivity were the norm.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Basic PDF forms and downloadable documents were available. Digital communication channels were limited, primarily involving email.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At the same time, technology systems were largely siloed within government departments, leading to a fragmented resident experience.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Give example of economic dev dept needing better mapping data, had to barter w/Public Safety to get it.</a:t>
            </a:r>
          </a:p>
        </p:txBody>
      </p:sp>
      <p:sp>
        <p:nvSpPr>
          <p:cNvPr id="4" name="Slide Number Placeholder 3"/>
          <p:cNvSpPr>
            <a:spLocks noGrp="1"/>
          </p:cNvSpPr>
          <p:nvPr>
            <p:ph type="sldNum" sz="quarter" idx="5"/>
          </p:nvPr>
        </p:nvSpPr>
        <p:spPr/>
        <p:txBody>
          <a:bodyPr/>
          <a:lstStyle/>
          <a:p>
            <a:fld id="{D6012523-F685-4542-AC7F-FF178992CD88}" type="slidenum">
              <a:rPr lang="en-US" smtClean="0"/>
              <a:t>19</a:t>
            </a:fld>
            <a:endParaRPr lang="en-US"/>
          </a:p>
        </p:txBody>
      </p:sp>
    </p:spTree>
    <p:extLst>
      <p:ext uri="{BB962C8B-B14F-4D97-AF65-F5344CB8AC3E}">
        <p14:creationId xmlns:p14="http://schemas.microsoft.com/office/powerpoint/2010/main" val="2048443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 days of green screen? I remember using HTE green screen software in my first government job, trying to get permit data for better understanding economic development trends in my City.</a:t>
            </a:r>
          </a:p>
          <a:p>
            <a:endParaRPr lang="en-US"/>
          </a:p>
          <a:p>
            <a:r>
              <a:rPr lang="en-US"/>
              <a:t>Mobile apps for specific services were introduced, online transactions and forms became more prevalent, and preliminary efforts were made to connect data and systems across departments and jurisdictions. The rapid adoption of social media made two-way communication between governments and the public possible. </a:t>
            </a:r>
          </a:p>
        </p:txBody>
      </p:sp>
      <p:sp>
        <p:nvSpPr>
          <p:cNvPr id="4" name="Slide Number Placeholder 3"/>
          <p:cNvSpPr>
            <a:spLocks noGrp="1"/>
          </p:cNvSpPr>
          <p:nvPr>
            <p:ph type="sldNum" sz="quarter" idx="5"/>
          </p:nvPr>
        </p:nvSpPr>
        <p:spPr/>
        <p:txBody>
          <a:bodyPr/>
          <a:lstStyle/>
          <a:p>
            <a:fld id="{D6012523-F685-4542-AC7F-FF178992CD88}" type="slidenum">
              <a:rPr lang="en-US" smtClean="0"/>
              <a:t>20</a:t>
            </a:fld>
            <a:endParaRPr lang="en-US"/>
          </a:p>
        </p:txBody>
      </p:sp>
    </p:spTree>
    <p:extLst>
      <p:ext uri="{BB962C8B-B14F-4D97-AF65-F5344CB8AC3E}">
        <p14:creationId xmlns:p14="http://schemas.microsoft.com/office/powerpoint/2010/main" val="220844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rise of social, mobile, and integration heralded a new era for the digital public experience, mirroring the trends seen in the retail sector. Just as consumers were becoming accustomed to personalized online shopping and banking experiences, residents expected the same level of convenience and customization from government services.</a:t>
            </a:r>
          </a:p>
          <a:p>
            <a:endParaRPr lang="en-US"/>
          </a:p>
          <a:p>
            <a:r>
              <a:rPr lang="en-US"/>
              <a:t>Local governments needed to compete with language, reach and savvy of national brands to reach their residents, which can be really tough when you’re also just trying to fill the next pothole or balance your budget. </a:t>
            </a:r>
          </a:p>
        </p:txBody>
      </p:sp>
      <p:sp>
        <p:nvSpPr>
          <p:cNvPr id="4" name="Slide Number Placeholder 3"/>
          <p:cNvSpPr>
            <a:spLocks noGrp="1"/>
          </p:cNvSpPr>
          <p:nvPr>
            <p:ph type="sldNum" sz="quarter" idx="5"/>
          </p:nvPr>
        </p:nvSpPr>
        <p:spPr/>
        <p:txBody>
          <a:bodyPr/>
          <a:lstStyle/>
          <a:p>
            <a:fld id="{D6012523-F685-4542-AC7F-FF178992CD88}" type="slidenum">
              <a:rPr lang="en-US" smtClean="0"/>
              <a:t>21</a:t>
            </a:fld>
            <a:endParaRPr lang="en-US"/>
          </a:p>
        </p:txBody>
      </p:sp>
    </p:spTree>
    <p:extLst>
      <p:ext uri="{BB962C8B-B14F-4D97-AF65-F5344CB8AC3E}">
        <p14:creationId xmlns:p14="http://schemas.microsoft.com/office/powerpoint/2010/main" val="3907995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32FDE-8889-30E8-F7B2-690FB1656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B374E-1A6A-D62C-70D7-734EDC50E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EEF39-1B32-F228-70C7-1B203D084EF6}"/>
              </a:ext>
            </a:extLst>
          </p:cNvPr>
          <p:cNvSpPr>
            <a:spLocks noGrp="1"/>
          </p:cNvSpPr>
          <p:nvPr>
            <p:ph type="body" idx="1"/>
          </p:nvPr>
        </p:nvSpPr>
        <p:spPr/>
        <p:txBody>
          <a:bodyPr/>
          <a:lstStyle/>
          <a:p>
            <a:r>
              <a:rPr lang="en-US"/>
              <a:t>As governments recognized the importance of a connected, integrated resident-centric experience, robust web portals and mobile apps became the standard.</a:t>
            </a:r>
          </a:p>
          <a:p>
            <a:endParaRPr lang="en-US"/>
          </a:p>
          <a:p>
            <a:r>
              <a:rPr lang="en-US"/>
              <a:t>Multi-channel service delivery allowed for more effective communication to residents, while advanced data analytics improved government transparency. </a:t>
            </a:r>
          </a:p>
          <a:p>
            <a:endParaRPr lang="en-US"/>
          </a:p>
          <a:p>
            <a:r>
              <a:rPr lang="en-US"/>
              <a:t>Integration and interoperability across government departments and systems became a priority, enabling secure, digital engagement with residents.</a:t>
            </a:r>
          </a:p>
          <a:p>
            <a:endParaRPr lang="en-US"/>
          </a:p>
          <a:p>
            <a:r>
              <a:rPr lang="en-US"/>
              <a:t>When I was on city council, we implemented a storm water fee – countless staff hours were spent on outreach meetings, mailers, emails, news stories. Yet, still, I got angry phone calls once the fee was in place that people had never heard about it. You have to use ALL channels available to you. </a:t>
            </a:r>
          </a:p>
        </p:txBody>
      </p:sp>
      <p:sp>
        <p:nvSpPr>
          <p:cNvPr id="4" name="Slide Number Placeholder 3">
            <a:extLst>
              <a:ext uri="{FF2B5EF4-FFF2-40B4-BE49-F238E27FC236}">
                <a16:creationId xmlns:a16="http://schemas.microsoft.com/office/drawing/2014/main" id="{220BEF2B-D494-BFE6-3071-C413A6847D9F}"/>
              </a:ext>
            </a:extLst>
          </p:cNvPr>
          <p:cNvSpPr>
            <a:spLocks noGrp="1"/>
          </p:cNvSpPr>
          <p:nvPr>
            <p:ph type="sldNum" sz="quarter" idx="5"/>
          </p:nvPr>
        </p:nvSpPr>
        <p:spPr/>
        <p:txBody>
          <a:bodyPr/>
          <a:lstStyle/>
          <a:p>
            <a:fld id="{D6012523-F685-4542-AC7F-FF178992CD88}" type="slidenum">
              <a:rPr lang="en-US" smtClean="0"/>
              <a:t>22</a:t>
            </a:fld>
            <a:endParaRPr lang="en-US"/>
          </a:p>
        </p:txBody>
      </p:sp>
    </p:spTree>
    <p:extLst>
      <p:ext uri="{BB962C8B-B14F-4D97-AF65-F5344CB8AC3E}">
        <p14:creationId xmlns:p14="http://schemas.microsoft.com/office/powerpoint/2010/main" val="3863680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2A2A2A"/>
                </a:solidFill>
                <a:effectLst/>
                <a:latin typeface="Georgia" panose="02040502050405020303" pitchFamily="18" charset="0"/>
              </a:rPr>
              <a:t>The vast majority of Americans – 98% – now own a cellphone of some kind. </a:t>
            </a:r>
          </a:p>
          <a:p>
            <a:pPr marL="171450" indent="-171450">
              <a:buFont typeface="Arial" panose="020B0604020202020204" pitchFamily="34" charset="0"/>
              <a:buChar char="•"/>
            </a:pPr>
            <a:endParaRPr lang="en-US" b="0" i="0">
              <a:solidFill>
                <a:srgbClr val="2A2A2A"/>
              </a:solidFill>
              <a:effectLst/>
              <a:latin typeface="Georgia" panose="02040502050405020303" pitchFamily="18" charset="0"/>
            </a:endParaRPr>
          </a:p>
          <a:p>
            <a:pPr marL="171450" indent="-171450">
              <a:buFont typeface="Arial" panose="020B0604020202020204" pitchFamily="34" charset="0"/>
              <a:buChar char="•"/>
            </a:pPr>
            <a:r>
              <a:rPr lang="en-US" b="0" i="0">
                <a:solidFill>
                  <a:srgbClr val="2A2A2A"/>
                </a:solidFill>
                <a:effectLst/>
                <a:latin typeface="Georgia" panose="02040502050405020303" pitchFamily="18" charset="0"/>
              </a:rPr>
              <a:t>Nine-in-ten (91%) own a smartphone, up from just 35% in the Pew Center’s first survey of smartphone ownership conducted in 2011. </a:t>
            </a:r>
          </a:p>
          <a:p>
            <a:pPr marL="171450" indent="-171450">
              <a:buFont typeface="Arial" panose="020B0604020202020204" pitchFamily="34" charset="0"/>
              <a:buChar char="•"/>
            </a:pPr>
            <a:endParaRPr lang="en-US" b="0" i="0">
              <a:solidFill>
                <a:srgbClr val="2A2A2A"/>
              </a:solidFill>
              <a:effectLst/>
              <a:latin typeface="Georgia" panose="02040502050405020303" pitchFamily="18" charset="0"/>
            </a:endParaRPr>
          </a:p>
          <a:p>
            <a:pPr marL="171450" indent="-171450">
              <a:buFont typeface="Arial" panose="020B0604020202020204" pitchFamily="34" charset="0"/>
              <a:buChar char="•"/>
            </a:pPr>
            <a:r>
              <a:rPr lang="en-US" b="0" i="0">
                <a:solidFill>
                  <a:srgbClr val="474747"/>
                </a:solidFill>
                <a:effectLst/>
                <a:latin typeface="Roboto" panose="02000000000000000000" pitchFamily="2" charset="0"/>
              </a:rPr>
              <a:t>Today, 15% of </a:t>
            </a:r>
            <a:r>
              <a:rPr lang="en-US" b="1" i="0">
                <a:solidFill>
                  <a:srgbClr val="767676"/>
                </a:solidFill>
                <a:effectLst/>
                <a:latin typeface="Roboto" panose="02000000000000000000" pitchFamily="2" charset="0"/>
              </a:rPr>
              <a:t>U.S. adults</a:t>
            </a:r>
            <a:r>
              <a:rPr lang="en-US" b="0" i="0">
                <a:solidFill>
                  <a:srgbClr val="474747"/>
                </a:solidFill>
                <a:effectLst/>
                <a:latin typeface="Roboto" panose="02000000000000000000" pitchFamily="2" charset="0"/>
              </a:rPr>
              <a:t> are “</a:t>
            </a:r>
            <a:r>
              <a:rPr lang="en-US" b="1" i="0">
                <a:solidFill>
                  <a:srgbClr val="767676"/>
                </a:solidFill>
                <a:effectLst/>
                <a:latin typeface="Roboto" panose="02000000000000000000" pitchFamily="2" charset="0"/>
              </a:rPr>
              <a:t>smartphone</a:t>
            </a:r>
            <a:r>
              <a:rPr lang="en-US" b="0" i="0">
                <a:solidFill>
                  <a:srgbClr val="474747"/>
                </a:solidFill>
                <a:effectLst/>
                <a:latin typeface="Roboto" panose="02000000000000000000" pitchFamily="2" charset="0"/>
              </a:rPr>
              <a:t>-only” internet </a:t>
            </a:r>
            <a:r>
              <a:rPr lang="en-US" b="1" i="0">
                <a:solidFill>
                  <a:srgbClr val="767676"/>
                </a:solidFill>
                <a:effectLst/>
                <a:latin typeface="Roboto" panose="02000000000000000000" pitchFamily="2" charset="0"/>
              </a:rPr>
              <a:t>users</a:t>
            </a:r>
            <a:r>
              <a:rPr lang="en-US" b="0" i="0">
                <a:solidFill>
                  <a:srgbClr val="474747"/>
                </a:solidFill>
                <a:effectLst/>
                <a:latin typeface="Roboto" panose="02000000000000000000" pitchFamily="2" charset="0"/>
              </a:rPr>
              <a:t> – meaning they own a </a:t>
            </a:r>
            <a:r>
              <a:rPr lang="en-US" b="1" i="0">
                <a:solidFill>
                  <a:srgbClr val="767676"/>
                </a:solidFill>
                <a:effectLst/>
                <a:latin typeface="Roboto" panose="02000000000000000000" pitchFamily="2" charset="0"/>
              </a:rPr>
              <a:t>smartphone</a:t>
            </a:r>
            <a:r>
              <a:rPr lang="en-US" b="0" i="0">
                <a:solidFill>
                  <a:srgbClr val="474747"/>
                </a:solidFill>
                <a:effectLst/>
                <a:latin typeface="Roboto" panose="02000000000000000000" pitchFamily="2" charset="0"/>
              </a:rPr>
              <a:t> but say they do not subscribe to a home broadband.  </a:t>
            </a:r>
            <a:endParaRPr lang="en-US"/>
          </a:p>
        </p:txBody>
      </p:sp>
      <p:sp>
        <p:nvSpPr>
          <p:cNvPr id="4" name="Slide Number Placeholder 3"/>
          <p:cNvSpPr>
            <a:spLocks noGrp="1"/>
          </p:cNvSpPr>
          <p:nvPr>
            <p:ph type="sldNum" sz="quarter" idx="5"/>
          </p:nvPr>
        </p:nvSpPr>
        <p:spPr/>
        <p:txBody>
          <a:bodyPr/>
          <a:lstStyle/>
          <a:p>
            <a:fld id="{D6012523-F685-4542-AC7F-FF178992CD88}" type="slidenum">
              <a:rPr lang="en-US" smtClean="0"/>
              <a:t>23</a:t>
            </a:fld>
            <a:endParaRPr lang="en-US"/>
          </a:p>
        </p:txBody>
      </p:sp>
    </p:spTree>
    <p:extLst>
      <p:ext uri="{BB962C8B-B14F-4D97-AF65-F5344CB8AC3E}">
        <p14:creationId xmlns:p14="http://schemas.microsoft.com/office/powerpoint/2010/main" val="3971032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24</a:t>
            </a:fld>
            <a:endParaRPr lang="en-US"/>
          </a:p>
        </p:txBody>
      </p:sp>
    </p:spTree>
    <p:extLst>
      <p:ext uri="{BB962C8B-B14F-4D97-AF65-F5344CB8AC3E}">
        <p14:creationId xmlns:p14="http://schemas.microsoft.com/office/powerpoint/2010/main" val="366982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D049-6F9A-7527-4517-DDD0BB868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E91A4-D062-C70F-3B24-06249C248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D673A-28A9-3EDE-D7E6-7D76AF710F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1D919B-E825-681C-73B3-C874AEB1B889}"/>
              </a:ext>
            </a:extLst>
          </p:cNvPr>
          <p:cNvSpPr>
            <a:spLocks noGrp="1"/>
          </p:cNvSpPr>
          <p:nvPr>
            <p:ph type="sldNum" sz="quarter" idx="5"/>
          </p:nvPr>
        </p:nvSpPr>
        <p:spPr/>
        <p:txBody>
          <a:bodyPr/>
          <a:lstStyle/>
          <a:p>
            <a:fld id="{D6012523-F685-4542-AC7F-FF178992CD88}" type="slidenum">
              <a:rPr lang="en-US" smtClean="0"/>
              <a:t>29</a:t>
            </a:fld>
            <a:endParaRPr lang="en-US"/>
          </a:p>
        </p:txBody>
      </p:sp>
    </p:spTree>
    <p:extLst>
      <p:ext uri="{BB962C8B-B14F-4D97-AF65-F5344CB8AC3E}">
        <p14:creationId xmlns:p14="http://schemas.microsoft.com/office/powerpoint/2010/main" val="56247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a:p>
            <a:r>
              <a:rPr lang="en-US"/>
              <a:t>2000</a:t>
            </a:r>
          </a:p>
          <a:p>
            <a:r>
              <a:rPr lang="en-US"/>
              <a:t>Paper based and siloed</a:t>
            </a:r>
          </a:p>
          <a:p>
            <a:r>
              <a:rPr lang="en-US"/>
              <a:t>Departments operated independently</a:t>
            </a:r>
          </a:p>
          <a:p>
            <a:r>
              <a:rPr lang="en-US"/>
              <a:t>Limited integration and automation</a:t>
            </a:r>
          </a:p>
          <a:p>
            <a:r>
              <a:rPr lang="en-US"/>
              <a:t>Slower response times</a:t>
            </a:r>
          </a:p>
          <a:p>
            <a:pPr marL="285750" indent="-285750">
              <a:buFont typeface="Arial,Sans-Serif"/>
              <a:buChar char="•"/>
            </a:pPr>
            <a:endParaRPr lang="en-US"/>
          </a:p>
          <a:p>
            <a:r>
              <a:rPr lang="en-US"/>
              <a:t>2025</a:t>
            </a:r>
          </a:p>
          <a:p>
            <a:pPr marL="742950" lvl="1" indent="-285750">
              <a:lnSpc>
                <a:spcPct val="107000"/>
              </a:lnSpc>
              <a:spcAft>
                <a:spcPts val="800"/>
              </a:spcAft>
              <a:buFont typeface="Courier New,monospace"/>
              <a:buChar char="o"/>
            </a:pPr>
            <a:r>
              <a:rPr lang="en-US" b="1"/>
              <a:t>Automation &amp; Digitalization</a:t>
            </a:r>
            <a:r>
              <a:rPr lang="en-US"/>
              <a:t>: Today, many government functions are fully automated or digitized, allowing for faster processing of applications, requests, and services. For example, departments now use </a:t>
            </a:r>
            <a:r>
              <a:rPr lang="en-US" b="1"/>
              <a:t>integrated platforms</a:t>
            </a:r>
            <a:r>
              <a:rPr lang="en-US"/>
              <a:t> that connect multiple services, such as tax filing, social services, or permits, improving coordination across agencies.</a:t>
            </a:r>
          </a:p>
          <a:p>
            <a:pPr marL="742950" lvl="1" indent="-285750">
              <a:lnSpc>
                <a:spcPct val="107000"/>
              </a:lnSpc>
              <a:spcAft>
                <a:spcPts val="800"/>
              </a:spcAft>
              <a:buFont typeface="Courier New,monospace"/>
              <a:buChar char="o"/>
            </a:pPr>
            <a:r>
              <a:rPr lang="en-US" b="1"/>
              <a:t>Cloud Computing</a:t>
            </a:r>
            <a:r>
              <a:rPr lang="en-US"/>
              <a:t> has enabled governments to centralize data, allowing staff to access records and process information in real-time from anywhere. This reduces delays and errors, improving overall efficiency.</a:t>
            </a:r>
          </a:p>
          <a:p>
            <a:pPr marL="742950" lvl="1" indent="-285750">
              <a:lnSpc>
                <a:spcPct val="107000"/>
              </a:lnSpc>
              <a:spcAft>
                <a:spcPts val="800"/>
              </a:spcAft>
              <a:buFont typeface="Courier New,monospace"/>
              <a:buChar char="o"/>
            </a:pPr>
            <a:r>
              <a:rPr lang="en-US" b="1"/>
              <a:t>Digital Platforms</a:t>
            </a:r>
            <a:r>
              <a:rPr lang="en-US"/>
              <a:t>: Government services such as paying taxes, applying for permits, or requesting maintenance are now commonly available online, providing residents with faster access and reducing the need for in-person visits.</a:t>
            </a:r>
          </a:p>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5</a:t>
            </a:fld>
            <a:endParaRPr lang="en-US"/>
          </a:p>
        </p:txBody>
      </p:sp>
    </p:spTree>
    <p:extLst>
      <p:ext uri="{BB962C8B-B14F-4D97-AF65-F5344CB8AC3E}">
        <p14:creationId xmlns:p14="http://schemas.microsoft.com/office/powerpoint/2010/main" val="1868171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55600"/>
            <a:ext cx="4760913" cy="26781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spcBef>
                <a:spcPct val="0"/>
              </a:spcBef>
            </a:pPr>
            <a:fld id="{9D1FE447-DA53-4191-97C8-F522C13BDE27}" type="slidenum">
              <a:rPr lang="uk-UA" smtClean="0"/>
              <a:pPr>
                <a:spcBef>
                  <a:spcPct val="0"/>
                </a:spcBef>
              </a:pPr>
              <a:t>30</a:t>
            </a:fld>
            <a:endParaRPr lang="uk-UA"/>
          </a:p>
        </p:txBody>
      </p:sp>
    </p:spTree>
    <p:extLst>
      <p:ext uri="{BB962C8B-B14F-4D97-AF65-F5344CB8AC3E}">
        <p14:creationId xmlns:p14="http://schemas.microsoft.com/office/powerpoint/2010/main" val="169652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2965A-D10D-CC97-D707-07E2E9DC4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E1914-8718-4D16-C42F-CBFD02E59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A35F6-145A-2C9F-8078-B392BECDE0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93514-7AFF-C3D7-D778-8EBE3F200877}"/>
              </a:ext>
            </a:extLst>
          </p:cNvPr>
          <p:cNvSpPr>
            <a:spLocks noGrp="1"/>
          </p:cNvSpPr>
          <p:nvPr>
            <p:ph type="sldNum" sz="quarter" idx="5"/>
          </p:nvPr>
        </p:nvSpPr>
        <p:spPr/>
        <p:txBody>
          <a:bodyPr/>
          <a:lstStyle/>
          <a:p>
            <a:fld id="{D6012523-F685-4542-AC7F-FF178992CD88}" type="slidenum">
              <a:rPr lang="en-US" smtClean="0"/>
              <a:t>35</a:t>
            </a:fld>
            <a:endParaRPr lang="en-US"/>
          </a:p>
        </p:txBody>
      </p:sp>
    </p:spTree>
    <p:extLst>
      <p:ext uri="{BB962C8B-B14F-4D97-AF65-F5344CB8AC3E}">
        <p14:creationId xmlns:p14="http://schemas.microsoft.com/office/powerpoint/2010/main" val="1485219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12523-F685-4542-AC7F-FF178992CD88}" type="slidenum">
              <a:rPr lang="en-US" smtClean="0"/>
              <a:t>37</a:t>
            </a:fld>
            <a:endParaRPr lang="en-US"/>
          </a:p>
        </p:txBody>
      </p:sp>
    </p:spTree>
    <p:extLst>
      <p:ext uri="{BB962C8B-B14F-4D97-AF65-F5344CB8AC3E}">
        <p14:creationId xmlns:p14="http://schemas.microsoft.com/office/powerpoint/2010/main" val="3806043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4F924-3035-E81B-3A3E-3FAB3784A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FC93E-A633-9082-66A5-E4205277E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93B58-F344-8186-0090-1FAF3FA9FC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FC7FB6-E376-AA76-61DD-2827B478C2A8}"/>
              </a:ext>
            </a:extLst>
          </p:cNvPr>
          <p:cNvSpPr>
            <a:spLocks noGrp="1"/>
          </p:cNvSpPr>
          <p:nvPr>
            <p:ph type="sldNum" sz="quarter" idx="5"/>
          </p:nvPr>
        </p:nvSpPr>
        <p:spPr/>
        <p:txBody>
          <a:bodyPr/>
          <a:lstStyle/>
          <a:p>
            <a:fld id="{D6012523-F685-4542-AC7F-FF178992CD88}" type="slidenum">
              <a:rPr lang="en-US" smtClean="0"/>
              <a:t>38</a:t>
            </a:fld>
            <a:endParaRPr lang="en-US"/>
          </a:p>
        </p:txBody>
      </p:sp>
    </p:spTree>
    <p:extLst>
      <p:ext uri="{BB962C8B-B14F-4D97-AF65-F5344CB8AC3E}">
        <p14:creationId xmlns:p14="http://schemas.microsoft.com/office/powerpoint/2010/main" val="988281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AI-powered tools can provide instant, personalized responses to resident inquiries, even during high-demand periods. For instance, AI tools can help residents find evacuation routes, apply for aid, or get real-time updates during emergencies. Advanced AI could also analyze community sentiment and predict potential issues before they escalate.</a:t>
            </a:r>
            <a:r>
              <a:rPr lang="en-US" sz="1800" kern="100">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lang="en-US" sz="1800">
                <a:solidFill>
                  <a:srgbClr val="000000"/>
                </a:solidFill>
                <a:effectLst/>
                <a:latin typeface="Arial" panose="020B0604020202020204" pitchFamily="34" charset="0"/>
                <a:ea typeface="Aptos" panose="020B0004020202020204" pitchFamily="34" charset="0"/>
              </a:rPr>
              <a:t>Ex: post-Helene</a:t>
            </a:r>
          </a:p>
          <a:p>
            <a:pPr marL="0" marR="0"/>
            <a:endParaRPr lang="en-US" sz="180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Technologies like geofencing and location-based notifications allow governments to deliver targeted information to residents in specific areas. This ensures that messages reach the right people at the right time without overwhelming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0" marR="0"/>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Future platforms will integrate data from various government departments, private organizations, and even citizen-generated sources like social media or sensor data. This holistic approach ensures quicker, more informed decision-making and streamlines access to services for residents. This is the One Tyler vision.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With mobile usage dominating, future solutions will emphasize user-friendly, mobile-first platforms that allow residents to engage with their government easily. Features like offline capabilities or low-bandwidth functionality will also be critical in ensuring access for underserved areas or during a disaster. A reminder that 97% of people have smart phones, but many don’t have computers or internet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endParaRPr lang="en-US"/>
          </a:p>
        </p:txBody>
      </p:sp>
      <p:sp>
        <p:nvSpPr>
          <p:cNvPr id="4" name="Slide Number Placeholder 3"/>
          <p:cNvSpPr>
            <a:spLocks noGrp="1"/>
          </p:cNvSpPr>
          <p:nvPr>
            <p:ph type="sldNum" sz="quarter" idx="5"/>
          </p:nvPr>
        </p:nvSpPr>
        <p:spPr/>
        <p:txBody>
          <a:bodyPr/>
          <a:lstStyle/>
          <a:p>
            <a:fld id="{D6012523-F685-4542-AC7F-FF178992CD88}" type="slidenum">
              <a:rPr lang="en-US" smtClean="0"/>
              <a:t>40</a:t>
            </a:fld>
            <a:endParaRPr lang="en-US"/>
          </a:p>
        </p:txBody>
      </p:sp>
    </p:spTree>
    <p:extLst>
      <p:ext uri="{BB962C8B-B14F-4D97-AF65-F5344CB8AC3E}">
        <p14:creationId xmlns:p14="http://schemas.microsoft.com/office/powerpoint/2010/main" val="261483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E14D0-1399-B650-8FFD-A0692F71B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94185-0DA8-1C46-CEC9-519ED30B4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364FC-AA2C-BFFE-31C8-CE6E309868C6}"/>
              </a:ext>
            </a:extLst>
          </p:cNvPr>
          <p:cNvSpPr>
            <a:spLocks noGrp="1"/>
          </p:cNvSpPr>
          <p:nvPr>
            <p:ph type="body" idx="1"/>
          </p:nvPr>
        </p:nvSpPr>
        <p:spPr/>
        <p:txBody>
          <a:bodyPr/>
          <a:lstStyle/>
          <a:p>
            <a:pPr marL="0" marR="0" lvl="0" indent="0">
              <a:buSzPts val="1000"/>
              <a:buFont typeface="Symbol" panose="05050102010706020507" pitchFamily="18" charset="2"/>
              <a:buNone/>
              <a:tabLst>
                <a:tab pos="457200" algn="l"/>
              </a:tabLst>
            </a:pPr>
            <a:r>
              <a:rPr lang="en-US" sz="18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Prioritize Listening</a:t>
            </a: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Regularly engage with your community to understand their needs, concerns, and expectations. Use surveys, town halls, and online forums to collect feedback.</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Build mechanisms for two-way communication so residents feel heard and valued.</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Invest in Scalable, Flexible Technology</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Choose technology platforms that can scale with your community’s needs and adapt to changing circumstances. Look for systems that are interoperable and capable of integrating with future innovations.</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Cloud-based solutions </a:t>
            </a: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for flexibility during crises, ensuring continuous service delivery even when physical infrastructure is disrupted.</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effectLst/>
                <a:latin typeface="Arial" panose="020B0604020202020204" pitchFamily="34" charset="0"/>
                <a:ea typeface="Aptos" panose="020B0004020202020204" pitchFamily="34" charset="0"/>
              </a:rPr>
              <a:t>Emphasize Accessibility </a:t>
            </a:r>
            <a:endPar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Design systems that are inclusive, ensuring access for residents with disabilities, limited digital literacy, or language barriers.</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Address the digital divide by promoting initiatives like free Wi-Fi in public spaces or community access points for those without internet at home.</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Leverage Data to Drive Decision-Making</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Use data analytics to identify trends, allocate resources effectively, and make informed decisions during both routine operations and emergencies.</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Build a data governance framework that ensures transparency, security, and ethical use of resident information.</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Focus on Transparency and Trust</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Be transparent about decision-making processes, especially during a crisis. Share updates frequently, even when challenges arise, to maintain public trust.</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Use technology to provide visibility into government actions, such as dashboards showing resource allocation or project progress.</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Foster a Culture of Innovation</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Encourage teams to explore new technologies and experiment with pilot projects.</a:t>
            </a:r>
            <a:endPar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800" kern="100">
                <a:solidFill>
                  <a:srgbClr val="000000"/>
                </a:solidFill>
                <a:effectLst/>
                <a:latin typeface="Arial" panose="020B0604020202020204" pitchFamily="34" charset="0"/>
                <a:ea typeface="Aptos" panose="020B0004020202020204" pitchFamily="34" charset="0"/>
                <a:cs typeface="Arial" panose="020B0604020202020204" pitchFamily="34" charset="0"/>
              </a:rPr>
              <a:t>Stay informed about emerging trends in civic tech and be open to adopting solutions that could enhance resident engagement.</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endParaRPr lang="en-US"/>
          </a:p>
        </p:txBody>
      </p:sp>
      <p:sp>
        <p:nvSpPr>
          <p:cNvPr id="4" name="Slide Number Placeholder 3">
            <a:extLst>
              <a:ext uri="{FF2B5EF4-FFF2-40B4-BE49-F238E27FC236}">
                <a16:creationId xmlns:a16="http://schemas.microsoft.com/office/drawing/2014/main" id="{73234C35-89CF-4E4B-FFBC-EF0DFE8A806C}"/>
              </a:ext>
            </a:extLst>
          </p:cNvPr>
          <p:cNvSpPr>
            <a:spLocks noGrp="1"/>
          </p:cNvSpPr>
          <p:nvPr>
            <p:ph type="sldNum" sz="quarter" idx="5"/>
          </p:nvPr>
        </p:nvSpPr>
        <p:spPr/>
        <p:txBody>
          <a:bodyPr/>
          <a:lstStyle/>
          <a:p>
            <a:fld id="{D6012523-F685-4542-AC7F-FF178992CD88}" type="slidenum">
              <a:rPr lang="en-US" smtClean="0"/>
              <a:t>41</a:t>
            </a:fld>
            <a:endParaRPr lang="en-US"/>
          </a:p>
        </p:txBody>
      </p:sp>
    </p:spTree>
    <p:extLst>
      <p:ext uri="{BB962C8B-B14F-4D97-AF65-F5344CB8AC3E}">
        <p14:creationId xmlns:p14="http://schemas.microsoft.com/office/powerpoint/2010/main" val="3606450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12523-F685-4542-AC7F-FF178992CD88}" type="slidenum">
              <a:rPr lang="en-US" smtClean="0"/>
              <a:t>44</a:t>
            </a:fld>
            <a:endParaRPr lang="en-US"/>
          </a:p>
        </p:txBody>
      </p:sp>
    </p:spTree>
    <p:extLst>
      <p:ext uri="{BB962C8B-B14F-4D97-AF65-F5344CB8AC3E}">
        <p14:creationId xmlns:p14="http://schemas.microsoft.com/office/powerpoint/2010/main" val="147697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Summary of my notes below:</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2000 to 2025</a:t>
            </a:r>
            <a:r>
              <a:rPr lang="en-US" sz="1100" kern="10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Task Management</a:t>
            </a:r>
            <a:r>
              <a:rPr lang="en-US" sz="1100" kern="100">
                <a:effectLst/>
                <a:latin typeface="Aptos" panose="020B0004020202020204" pitchFamily="34" charset="0"/>
                <a:ea typeface="Aptos" panose="020B0004020202020204" pitchFamily="34" charset="0"/>
                <a:cs typeface="Times New Roman" panose="02020603050405020304" pitchFamily="18" charset="0"/>
              </a:rPr>
              <a:t> has evolved from basic, manual processes to </a:t>
            </a:r>
            <a:r>
              <a:rPr lang="en-US" sz="1100" b="1" kern="100">
                <a:effectLst/>
                <a:latin typeface="Aptos" panose="020B0004020202020204" pitchFamily="34" charset="0"/>
                <a:ea typeface="Aptos" panose="020B0004020202020204" pitchFamily="34" charset="0"/>
                <a:cs typeface="Times New Roman" panose="02020603050405020304" pitchFamily="18" charset="0"/>
              </a:rPr>
              <a:t>advanced digital platforms</a:t>
            </a:r>
            <a:r>
              <a:rPr lang="en-US" sz="1100" kern="100">
                <a:effectLst/>
                <a:latin typeface="Aptos" panose="020B0004020202020204" pitchFamily="34" charset="0"/>
                <a:ea typeface="Aptos" panose="020B0004020202020204" pitchFamily="34" charset="0"/>
                <a:cs typeface="Times New Roman" panose="02020603050405020304" pitchFamily="18" charset="0"/>
              </a:rPr>
              <a:t> that allow for real-time tracking, collaboration, and reporting. This shift has drastically improved productivity, accountability, and coordination across teams.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Mobile Solutions</a:t>
            </a:r>
            <a:r>
              <a:rPr lang="en-US" sz="1100" kern="100">
                <a:effectLst/>
                <a:latin typeface="Aptos" panose="020B0004020202020204" pitchFamily="34" charset="0"/>
                <a:ea typeface="Aptos" panose="020B0004020202020204" pitchFamily="34" charset="0"/>
                <a:cs typeface="Times New Roman" panose="02020603050405020304" pitchFamily="18" charset="0"/>
              </a:rPr>
              <a:t> have transformed field operations by providing </a:t>
            </a:r>
            <a:r>
              <a:rPr lang="en-US" sz="1100" b="1" kern="100">
                <a:effectLst/>
                <a:latin typeface="Aptos" panose="020B0004020202020204" pitchFamily="34" charset="0"/>
                <a:ea typeface="Aptos" panose="020B0004020202020204" pitchFamily="34" charset="0"/>
                <a:cs typeface="Times New Roman" panose="02020603050405020304" pitchFamily="18" charset="0"/>
              </a:rPr>
              <a:t>real-time updates</a:t>
            </a:r>
            <a:r>
              <a:rPr lang="en-US" sz="1100" kern="100">
                <a:effectLst/>
                <a:latin typeface="Aptos" panose="020B0004020202020204" pitchFamily="34" charset="0"/>
                <a:ea typeface="Aptos" panose="020B0004020202020204" pitchFamily="34" charset="0"/>
                <a:cs typeface="Times New Roman" panose="02020603050405020304" pitchFamily="18" charset="0"/>
              </a:rPr>
              <a:t>, enabling </a:t>
            </a:r>
            <a:r>
              <a:rPr lang="en-US" sz="1100" b="1" kern="100">
                <a:effectLst/>
                <a:latin typeface="Aptos" panose="020B0004020202020204" pitchFamily="34" charset="0"/>
                <a:ea typeface="Aptos" panose="020B0004020202020204" pitchFamily="34" charset="0"/>
                <a:cs typeface="Times New Roman" panose="02020603050405020304" pitchFamily="18" charset="0"/>
              </a:rPr>
              <a:t>paperless workflows</a:t>
            </a:r>
            <a:r>
              <a:rPr lang="en-US" sz="1100" kern="100">
                <a:effectLst/>
                <a:latin typeface="Aptos" panose="020B0004020202020204" pitchFamily="34" charset="0"/>
                <a:ea typeface="Aptos" panose="020B0004020202020204" pitchFamily="34" charset="0"/>
                <a:cs typeface="Times New Roman" panose="02020603050405020304" pitchFamily="18" charset="0"/>
              </a:rPr>
              <a:t>, and improving </a:t>
            </a:r>
            <a:r>
              <a:rPr lang="en-US" sz="1100" b="1" kern="100">
                <a:effectLst/>
                <a:latin typeface="Aptos" panose="020B0004020202020204" pitchFamily="34" charset="0"/>
                <a:ea typeface="Aptos" panose="020B0004020202020204" pitchFamily="34" charset="0"/>
                <a:cs typeface="Times New Roman" panose="02020603050405020304" pitchFamily="18" charset="0"/>
              </a:rPr>
              <a:t>communication</a:t>
            </a:r>
            <a:r>
              <a:rPr lang="en-US" sz="1100" kern="100">
                <a:effectLst/>
                <a:latin typeface="Aptos" panose="020B0004020202020204" pitchFamily="34" charset="0"/>
                <a:ea typeface="Aptos" panose="020B0004020202020204" pitchFamily="34" charset="0"/>
                <a:cs typeface="Times New Roman" panose="02020603050405020304" pitchFamily="18" charset="0"/>
              </a:rPr>
              <a:t> between field staff and back-office teams, leading to quicker response times and increased efficiency.</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Communication Platforms</a:t>
            </a:r>
            <a:r>
              <a:rPr lang="en-US" sz="1100" kern="100">
                <a:effectLst/>
                <a:latin typeface="Aptos" panose="020B0004020202020204" pitchFamily="34" charset="0"/>
                <a:ea typeface="Aptos" panose="020B0004020202020204" pitchFamily="34" charset="0"/>
                <a:cs typeface="Times New Roman" panose="02020603050405020304" pitchFamily="18" charset="0"/>
              </a:rPr>
              <a:t> have replaced fragmented communication methods (e.g., emails, phone calls) with integrated tools that enable </a:t>
            </a:r>
            <a:r>
              <a:rPr lang="en-US" sz="1100" b="1" kern="100">
                <a:effectLst/>
                <a:latin typeface="Aptos" panose="020B0004020202020204" pitchFamily="34" charset="0"/>
                <a:ea typeface="Aptos" panose="020B0004020202020204" pitchFamily="34" charset="0"/>
                <a:cs typeface="Times New Roman" panose="02020603050405020304" pitchFamily="18" charset="0"/>
              </a:rPr>
              <a:t>seamless, real-time communication</a:t>
            </a:r>
            <a:r>
              <a:rPr lang="en-US" sz="1100" kern="100">
                <a:effectLst/>
                <a:latin typeface="Aptos" panose="020B0004020202020204" pitchFamily="34" charset="0"/>
                <a:ea typeface="Aptos" panose="020B0004020202020204" pitchFamily="34" charset="0"/>
                <a:cs typeface="Times New Roman" panose="02020603050405020304" pitchFamily="18" charset="0"/>
              </a:rPr>
              <a:t>, breaking down barriers between departments and improving service delivery and issue resolution.</a:t>
            </a:r>
          </a:p>
          <a:p>
            <a:pPr marL="0" marR="0">
              <a:lnSpc>
                <a:spcPct val="107000"/>
              </a:lnSpc>
              <a:spcAft>
                <a:spcPts val="800"/>
              </a:spcAft>
            </a:pPr>
            <a:r>
              <a:rPr lang="en-US" sz="1100" kern="100">
                <a:effectLst/>
                <a:latin typeface="Aptos" panose="020B0004020202020204" pitchFamily="34" charset="0"/>
                <a:ea typeface="Aptos" panose="020B0004020202020204" pitchFamily="34" charset="0"/>
                <a:cs typeface="Times New Roman" panose="02020603050405020304" pitchFamily="18" charset="0"/>
              </a:rPr>
              <a:t>These technological advancements have made government operations far more efficient, collaborative, and responsive, ultimately enhancing both staff productivity and service quality.</a:t>
            </a: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Task Management, Workflow, Scheduling tools</a:t>
            </a:r>
          </a:p>
          <a:p>
            <a:pPr marL="0" marR="0">
              <a:lnSpc>
                <a:spcPct val="107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2000:</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b="1" kern="100">
                <a:effectLst/>
                <a:latin typeface="Aptos" panose="020B0004020202020204" pitchFamily="34" charset="0"/>
                <a:ea typeface="Aptos" panose="020B0004020202020204" pitchFamily="34" charset="0"/>
                <a:cs typeface="Times New Roman" panose="02020603050405020304" pitchFamily="18" charset="0"/>
              </a:rPr>
              <a:t>Limited Digitalization</a:t>
            </a:r>
            <a:r>
              <a:rPr lang="en-US" sz="1800" kern="100">
                <a:effectLst/>
                <a:latin typeface="Aptos" panose="020B0004020202020204" pitchFamily="34" charset="0"/>
                <a:ea typeface="Aptos" panose="020B0004020202020204" pitchFamily="34" charset="0"/>
                <a:cs typeface="Times New Roman" panose="02020603050405020304" pitchFamily="18" charset="0"/>
              </a:rPr>
              <a:t>: In the early 2000s, task management was often done manually or through basic, outdated software (e.g., spreadsheets or simple databases). Many government departments relied on paper calendars or sticky notes for scheduling, which led to disorganization, missed deadlines, and inefficient workflows.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b="1" kern="100">
                <a:effectLst/>
                <a:latin typeface="Aptos" panose="020B0004020202020204" pitchFamily="34" charset="0"/>
                <a:ea typeface="Aptos" panose="020B0004020202020204" pitchFamily="34" charset="0"/>
                <a:cs typeface="Times New Roman" panose="02020603050405020304" pitchFamily="18" charset="0"/>
              </a:rPr>
              <a:t>Lack of Integration</a:t>
            </a:r>
            <a:r>
              <a:rPr lang="en-US" sz="1800" kern="100">
                <a:effectLst/>
                <a:latin typeface="Aptos" panose="020B0004020202020204" pitchFamily="34" charset="0"/>
                <a:ea typeface="Aptos" panose="020B0004020202020204" pitchFamily="34" charset="0"/>
                <a:cs typeface="Times New Roman" panose="02020603050405020304" pitchFamily="18" charset="0"/>
              </a:rPr>
              <a:t>: Different departments often used separate systems, leading to challenges in tracking progress and aligning tasks across teams.</a:t>
            </a:r>
          </a:p>
          <a:p>
            <a:endParaRPr lang="en-US"/>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Adoption of Advanced Task Management Software</a:t>
            </a:r>
            <a:r>
              <a:rPr lang="en-US" sz="1100" kern="100">
                <a:effectLst/>
                <a:latin typeface="Aptos" panose="020B0004020202020204" pitchFamily="34" charset="0"/>
                <a:ea typeface="Aptos" panose="020B0004020202020204" pitchFamily="34" charset="0"/>
                <a:cs typeface="Times New Roman" panose="02020603050405020304" pitchFamily="18" charset="0"/>
              </a:rPr>
              <a:t>: Today, government agencies widely use tools like </a:t>
            </a:r>
            <a:r>
              <a:rPr lang="en-US" sz="1100" b="1" kern="100">
                <a:effectLst/>
                <a:latin typeface="Aptos" panose="020B0004020202020204" pitchFamily="34" charset="0"/>
                <a:ea typeface="Aptos" panose="020B0004020202020204" pitchFamily="34" charset="0"/>
                <a:cs typeface="Times New Roman" panose="02020603050405020304" pitchFamily="18" charset="0"/>
              </a:rPr>
              <a:t>Trello</a:t>
            </a:r>
            <a:r>
              <a:rPr lang="en-US" sz="1100" kern="100">
                <a:effectLst/>
                <a:latin typeface="Aptos" panose="020B0004020202020204" pitchFamily="34" charset="0"/>
                <a:ea typeface="Aptos" panose="020B0004020202020204" pitchFamily="34" charset="0"/>
                <a:cs typeface="Times New Roman" panose="02020603050405020304" pitchFamily="18" charset="0"/>
              </a:rPr>
              <a:t>, </a:t>
            </a:r>
            <a:r>
              <a:rPr lang="en-US" sz="1100" b="1" kern="100">
                <a:effectLst/>
                <a:latin typeface="Aptos" panose="020B0004020202020204" pitchFamily="34" charset="0"/>
                <a:ea typeface="Aptos" panose="020B0004020202020204" pitchFamily="34" charset="0"/>
                <a:cs typeface="Times New Roman" panose="02020603050405020304" pitchFamily="18" charset="0"/>
              </a:rPr>
              <a:t>Asana</a:t>
            </a:r>
            <a:r>
              <a:rPr lang="en-US" sz="1100" kern="100">
                <a:effectLst/>
                <a:latin typeface="Aptos" panose="020B0004020202020204" pitchFamily="34" charset="0"/>
                <a:ea typeface="Aptos" panose="020B0004020202020204" pitchFamily="34" charset="0"/>
                <a:cs typeface="Times New Roman" panose="02020603050405020304" pitchFamily="18" charset="0"/>
              </a:rPr>
              <a:t>, and </a:t>
            </a:r>
            <a:r>
              <a:rPr lang="en-US" sz="1100" b="1" kern="100">
                <a:effectLst/>
                <a:latin typeface="Aptos" panose="020B0004020202020204" pitchFamily="34" charset="0"/>
                <a:ea typeface="Aptos" panose="020B0004020202020204" pitchFamily="34" charset="0"/>
                <a:cs typeface="Times New Roman" panose="02020603050405020304" pitchFamily="18" charset="0"/>
              </a:rPr>
              <a:t>Monday.com</a:t>
            </a:r>
            <a:r>
              <a:rPr lang="en-US" sz="1100" kern="100">
                <a:effectLst/>
                <a:latin typeface="Aptos" panose="020B0004020202020204" pitchFamily="34" charset="0"/>
                <a:ea typeface="Aptos" panose="020B0004020202020204" pitchFamily="34" charset="0"/>
                <a:cs typeface="Times New Roman" panose="02020603050405020304" pitchFamily="18" charset="0"/>
              </a:rPr>
              <a:t> to manage tasks and schedules. These tools allow for:</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Task Assignment &amp; Tracking</a:t>
            </a:r>
            <a:r>
              <a:rPr lang="en-US" sz="1100" kern="100">
                <a:effectLst/>
                <a:latin typeface="Aptos" panose="020B0004020202020204" pitchFamily="34" charset="0"/>
                <a:ea typeface="Aptos" panose="020B0004020202020204" pitchFamily="34" charset="0"/>
                <a:cs typeface="Times New Roman" panose="02020603050405020304" pitchFamily="18" charset="0"/>
              </a:rPr>
              <a:t>: These platforms enable teams to assign tasks, set deadlines, and track progress in real-time, ensuring clear accountability and transparency.</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Collaborative Planning</a:t>
            </a:r>
            <a:r>
              <a:rPr lang="en-US" sz="1100" kern="100">
                <a:effectLst/>
                <a:latin typeface="Aptos" panose="020B0004020202020204" pitchFamily="34" charset="0"/>
                <a:ea typeface="Aptos" panose="020B0004020202020204" pitchFamily="34" charset="0"/>
                <a:cs typeface="Times New Roman" panose="02020603050405020304" pitchFamily="18" charset="0"/>
              </a:rPr>
              <a:t>: Multiple team members can contribute to a project, add comments, and track updates in one centralized platform. This eliminates silos and improves coordination across departments.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Automated Reminders &amp; Notifications</a:t>
            </a:r>
            <a:r>
              <a:rPr lang="en-US" sz="1100" kern="100">
                <a:effectLst/>
                <a:latin typeface="Aptos" panose="020B0004020202020204" pitchFamily="34" charset="0"/>
                <a:ea typeface="Aptos" panose="020B0004020202020204" pitchFamily="34" charset="0"/>
                <a:cs typeface="Times New Roman" panose="02020603050405020304" pitchFamily="18" charset="0"/>
              </a:rPr>
              <a:t>: These tools send automated reminders and updates, reducing the risk of missed deadlines and ensuring timely task completion.</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Reporting &amp; Analytics</a:t>
            </a:r>
            <a:r>
              <a:rPr lang="en-US" sz="1100" kern="100">
                <a:effectLst/>
                <a:latin typeface="Aptos" panose="020B0004020202020204" pitchFamily="34" charset="0"/>
                <a:ea typeface="Aptos" panose="020B0004020202020204" pitchFamily="34" charset="0"/>
                <a:cs typeface="Times New Roman" panose="02020603050405020304" pitchFamily="18" charset="0"/>
              </a:rPr>
              <a:t>: Built-in reporting features help managers track performance and identify bottlenecks, improving overall productivity.</a:t>
            </a:r>
          </a:p>
          <a:p>
            <a:endParaRPr lang="en-US"/>
          </a:p>
          <a:p>
            <a:pPr marL="0" marR="0">
              <a:lnSpc>
                <a:spcPct val="107000"/>
              </a:lnSpc>
              <a:spcAft>
                <a:spcPts val="80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Mobile Solutions for Field Staff</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2000: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Limited Mobility</a:t>
            </a:r>
            <a:r>
              <a:rPr lang="en-US" sz="1100" kern="100">
                <a:effectLst/>
                <a:latin typeface="Aptos" panose="020B0004020202020204" pitchFamily="34" charset="0"/>
                <a:ea typeface="Aptos" panose="020B0004020202020204" pitchFamily="34" charset="0"/>
                <a:cs typeface="Times New Roman" panose="02020603050405020304" pitchFamily="18" charset="0"/>
              </a:rPr>
              <a:t>: In 2000, field staff in government often relied on paper forms, phones, or fax machines to communicate and submit reports. Communication was slow and required staff to return to the office or a fixed location to report findings or access necessary information.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Manual Updates</a:t>
            </a:r>
            <a:r>
              <a:rPr lang="en-US" sz="1100" kern="100">
                <a:effectLst/>
                <a:latin typeface="Aptos" panose="020B0004020202020204" pitchFamily="34" charset="0"/>
                <a:ea typeface="Aptos" panose="020B0004020202020204" pitchFamily="34" charset="0"/>
                <a:cs typeface="Times New Roman" panose="02020603050405020304" pitchFamily="18" charset="0"/>
              </a:rPr>
              <a:t>: Field staff had to manually track service requests, maintenance schedules, or inspections, leading to delays, errors, and a lack of real-time information.</a:t>
            </a:r>
          </a:p>
          <a:p>
            <a:pPr marL="0" marR="0">
              <a:lnSpc>
                <a:spcPct val="107000"/>
              </a:lnSpc>
              <a:spcAft>
                <a:spcPts val="80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2025: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Mobile Apps Revolutionize Fieldwork</a:t>
            </a:r>
            <a:r>
              <a:rPr lang="en-US" sz="1100" kern="100">
                <a:effectLst/>
                <a:latin typeface="Aptos" panose="020B0004020202020204" pitchFamily="34" charset="0"/>
                <a:ea typeface="Aptos" panose="020B0004020202020204" pitchFamily="34" charset="0"/>
                <a:cs typeface="Times New Roman" panose="02020603050405020304" pitchFamily="18" charset="0"/>
              </a:rPr>
              <a:t>: Today, mobile solutions have significantly improved field operations. Government employees, such as maintenance workers, inspectors, or emergency responders, now use </a:t>
            </a:r>
            <a:r>
              <a:rPr lang="en-US" sz="1100" b="1" kern="100">
                <a:effectLst/>
                <a:latin typeface="Aptos" panose="020B0004020202020204" pitchFamily="34" charset="0"/>
                <a:ea typeface="Aptos" panose="020B0004020202020204" pitchFamily="34" charset="0"/>
                <a:cs typeface="Times New Roman" panose="02020603050405020304" pitchFamily="18" charset="0"/>
              </a:rPr>
              <a:t>mobile apps</a:t>
            </a:r>
            <a:r>
              <a:rPr lang="en-US" sz="1100" kern="100">
                <a:effectLst/>
                <a:latin typeface="Aptos" panose="020B0004020202020204" pitchFamily="34" charset="0"/>
                <a:ea typeface="Aptos" panose="020B0004020202020204" pitchFamily="34" charset="0"/>
                <a:cs typeface="Times New Roman" panose="02020603050405020304" pitchFamily="18" charset="0"/>
              </a:rPr>
              <a:t> to:</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Real-Time Updates</a:t>
            </a:r>
            <a:r>
              <a:rPr lang="en-US" sz="1100" kern="100">
                <a:effectLst/>
                <a:latin typeface="Aptos" panose="020B0004020202020204" pitchFamily="34" charset="0"/>
                <a:ea typeface="Aptos" panose="020B0004020202020204" pitchFamily="34" charset="0"/>
                <a:cs typeface="Times New Roman" panose="02020603050405020304" pitchFamily="18" charset="0"/>
              </a:rPr>
              <a:t>: Apps allow field staff to receive immediate updates on service requests, inspections, or tasks, ensuring they can act quickly and efficiently.</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Track Progress &amp; Report Issues</a:t>
            </a:r>
            <a:r>
              <a:rPr lang="en-US" sz="1100" kern="100">
                <a:effectLst/>
                <a:latin typeface="Aptos" panose="020B0004020202020204" pitchFamily="34" charset="0"/>
                <a:ea typeface="Aptos" panose="020B0004020202020204" pitchFamily="34" charset="0"/>
                <a:cs typeface="Times New Roman" panose="02020603050405020304" pitchFamily="18" charset="0"/>
              </a:rPr>
              <a:t>: Field staff can update records in real-time, submit reports, and mark tasks as complete directly from their mobile devices. This reduces downtime and eliminates the need for time-consuming paperwork.</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GPS &amp; Navigation</a:t>
            </a:r>
            <a:r>
              <a:rPr lang="en-US" sz="1100" kern="100">
                <a:effectLst/>
                <a:latin typeface="Aptos" panose="020B0004020202020204" pitchFamily="34" charset="0"/>
                <a:ea typeface="Aptos" panose="020B0004020202020204" pitchFamily="34" charset="0"/>
                <a:cs typeface="Times New Roman" panose="02020603050405020304" pitchFamily="18" charset="0"/>
              </a:rPr>
              <a:t>: Mobile apps now offer built-in GPS and route optimization, helping field staff find the quickest routes to their destinations, reducing delays.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Collaboration with Back-office Staff</a:t>
            </a:r>
            <a:r>
              <a:rPr lang="en-US" sz="1100" kern="100">
                <a:effectLst/>
                <a:latin typeface="Aptos" panose="020B0004020202020204" pitchFamily="34" charset="0"/>
                <a:ea typeface="Aptos" panose="020B0004020202020204" pitchFamily="34" charset="0"/>
                <a:cs typeface="Times New Roman" panose="02020603050405020304" pitchFamily="18" charset="0"/>
              </a:rPr>
              <a:t>: With mobile apps, field staff can instantly communicate with back-office teams, request support, or escalate issues that require immediate attention.</a:t>
            </a:r>
          </a:p>
          <a:p>
            <a:pPr marL="742950" marR="0" lvl="1" indent="-285750">
              <a:lnSpc>
                <a:spcPct val="107000"/>
              </a:lnSpc>
              <a:spcAft>
                <a:spcPts val="800"/>
              </a:spcAft>
              <a:buSzPts val="1000"/>
              <a:buFont typeface="Courier New" panose="02070309020205020404" pitchFamily="49" charset="0"/>
              <a:buChar char="o"/>
              <a:tabLst>
                <a:tab pos="914400" algn="l"/>
              </a:tabLst>
            </a:pP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Communication Platforms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2000: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Traditional Communication Methods</a:t>
            </a:r>
            <a:r>
              <a:rPr lang="en-US" sz="1100" kern="100">
                <a:effectLst/>
                <a:latin typeface="Aptos" panose="020B0004020202020204" pitchFamily="34" charset="0"/>
                <a:ea typeface="Aptos" panose="020B0004020202020204" pitchFamily="34" charset="0"/>
                <a:cs typeface="Times New Roman" panose="02020603050405020304" pitchFamily="18" charset="0"/>
              </a:rPr>
              <a:t>: Prior to the rise of modern communication platforms, government departments relied heavily on traditional methods like phone calls, emails, and memos to communicate. These methods were often slow, inefficient, and fragmented across different departments, causing delays in decision-making and issue resolution.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Limited Cross-Department Collaboration</a:t>
            </a:r>
            <a:r>
              <a:rPr lang="en-US" sz="1100" kern="100">
                <a:effectLst/>
                <a:latin typeface="Aptos" panose="020B0004020202020204" pitchFamily="34" charset="0"/>
                <a:ea typeface="Aptos" panose="020B0004020202020204" pitchFamily="34" charset="0"/>
                <a:cs typeface="Times New Roman" panose="02020603050405020304" pitchFamily="18" charset="0"/>
              </a:rPr>
              <a:t>: Communication between teams was often disjointed, requiring back-and-forth emails or face-to-face meetings, which could delay project timelines and service delivery.</a:t>
            </a:r>
          </a:p>
          <a:p>
            <a:pPr marL="0" marR="0">
              <a:lnSpc>
                <a:spcPct val="107000"/>
              </a:lnSpc>
              <a:spcAft>
                <a:spcPts val="800"/>
              </a:spcAft>
            </a:pPr>
            <a:r>
              <a:rPr lang="en-US" sz="1100" b="1" kern="100">
                <a:effectLst/>
                <a:latin typeface="Aptos" panose="020B0004020202020204" pitchFamily="34" charset="0"/>
                <a:ea typeface="Aptos" panose="020B0004020202020204" pitchFamily="34" charset="0"/>
                <a:cs typeface="Times New Roman" panose="02020603050405020304" pitchFamily="18" charset="0"/>
              </a:rPr>
              <a:t>2025: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Modern Communication Platforms</a:t>
            </a:r>
            <a:r>
              <a:rPr lang="en-US" sz="1100" kern="100">
                <a:effectLst/>
                <a:latin typeface="Aptos" panose="020B0004020202020204" pitchFamily="34" charset="0"/>
                <a:ea typeface="Aptos" panose="020B0004020202020204" pitchFamily="34" charset="0"/>
                <a:cs typeface="Times New Roman" panose="02020603050405020304" pitchFamily="18" charset="0"/>
              </a:rPr>
              <a:t>: Tools like </a:t>
            </a:r>
            <a:r>
              <a:rPr lang="en-US" sz="1100" b="1" kern="100">
                <a:effectLst/>
                <a:latin typeface="Aptos" panose="020B0004020202020204" pitchFamily="34" charset="0"/>
                <a:ea typeface="Aptos" panose="020B0004020202020204" pitchFamily="34" charset="0"/>
                <a:cs typeface="Times New Roman" panose="02020603050405020304" pitchFamily="18" charset="0"/>
              </a:rPr>
              <a:t>Slack</a:t>
            </a:r>
            <a:r>
              <a:rPr lang="en-US" sz="1100" kern="100">
                <a:effectLst/>
                <a:latin typeface="Aptos" panose="020B0004020202020204" pitchFamily="34" charset="0"/>
                <a:ea typeface="Aptos" panose="020B0004020202020204" pitchFamily="34" charset="0"/>
                <a:cs typeface="Times New Roman" panose="02020603050405020304" pitchFamily="18" charset="0"/>
              </a:rPr>
              <a:t>, </a:t>
            </a:r>
            <a:r>
              <a:rPr lang="en-US" sz="1100" b="1" kern="100">
                <a:effectLst/>
                <a:latin typeface="Aptos" panose="020B0004020202020204" pitchFamily="34" charset="0"/>
                <a:ea typeface="Aptos" panose="020B0004020202020204" pitchFamily="34" charset="0"/>
                <a:cs typeface="Times New Roman" panose="02020603050405020304" pitchFamily="18" charset="0"/>
              </a:rPr>
              <a:t>Microsoft Teams</a:t>
            </a:r>
            <a:r>
              <a:rPr lang="en-US" sz="1100" kern="100">
                <a:effectLst/>
                <a:latin typeface="Aptos" panose="020B0004020202020204" pitchFamily="34" charset="0"/>
                <a:ea typeface="Aptos" panose="020B0004020202020204" pitchFamily="34" charset="0"/>
                <a:cs typeface="Times New Roman" panose="02020603050405020304" pitchFamily="18" charset="0"/>
              </a:rPr>
              <a:t>, and </a:t>
            </a:r>
            <a:r>
              <a:rPr lang="en-US" sz="1100" b="1" kern="100">
                <a:effectLst/>
                <a:latin typeface="Aptos" panose="020B0004020202020204" pitchFamily="34" charset="0"/>
                <a:ea typeface="Aptos" panose="020B0004020202020204" pitchFamily="34" charset="0"/>
                <a:cs typeface="Times New Roman" panose="02020603050405020304" pitchFamily="18" charset="0"/>
              </a:rPr>
              <a:t>Zoom</a:t>
            </a:r>
            <a:r>
              <a:rPr lang="en-US" sz="1100" kern="100">
                <a:effectLst/>
                <a:latin typeface="Aptos" panose="020B0004020202020204" pitchFamily="34" charset="0"/>
                <a:ea typeface="Aptos" panose="020B0004020202020204" pitchFamily="34" charset="0"/>
                <a:cs typeface="Times New Roman" panose="02020603050405020304" pitchFamily="18" charset="0"/>
              </a:rPr>
              <a:t> have transformed communication in government, enabling:</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Seamless, Real-Time Communication</a:t>
            </a:r>
            <a:r>
              <a:rPr lang="en-US" sz="1100" kern="100">
                <a:effectLst/>
                <a:latin typeface="Aptos" panose="020B0004020202020204" pitchFamily="34" charset="0"/>
                <a:ea typeface="Aptos" panose="020B0004020202020204" pitchFamily="34" charset="0"/>
                <a:cs typeface="Times New Roman" panose="02020603050405020304" pitchFamily="18" charset="0"/>
              </a:rPr>
              <a:t>: These platforms allow for instant messaging, video calls, and file sharing, enabling teams to communicate quickly and efficiently regardless of location.</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Cross-Department Collaboration</a:t>
            </a:r>
            <a:r>
              <a:rPr lang="en-US" sz="1100" kern="100">
                <a:effectLst/>
                <a:latin typeface="Aptos" panose="020B0004020202020204" pitchFamily="34" charset="0"/>
                <a:ea typeface="Aptos" panose="020B0004020202020204" pitchFamily="34" charset="0"/>
                <a:cs typeface="Times New Roman" panose="02020603050405020304" pitchFamily="18" charset="0"/>
              </a:rPr>
              <a:t>: With channels dedicated to specific projects or topics, teams across different departments can collaborate in real-time, share documents, and resolve issues faster.</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Integrated Workflow</a:t>
            </a:r>
            <a:r>
              <a:rPr lang="en-US" sz="1100" kern="100">
                <a:effectLst/>
                <a:latin typeface="Aptos" panose="020B0004020202020204" pitchFamily="34" charset="0"/>
                <a:ea typeface="Aptos" panose="020B0004020202020204" pitchFamily="34" charset="0"/>
                <a:cs typeface="Times New Roman" panose="02020603050405020304" pitchFamily="18" charset="0"/>
              </a:rPr>
              <a:t>: These platforms are often integrated with other tools like task management software (e.g., Asana, Trello), enabling streamlined communication and task tracking in a single environment.</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100" b="1" kern="100">
                <a:effectLst/>
                <a:latin typeface="Aptos" panose="020B0004020202020204" pitchFamily="34" charset="0"/>
                <a:ea typeface="Aptos" panose="020B0004020202020204" pitchFamily="34" charset="0"/>
                <a:cs typeface="Times New Roman" panose="02020603050405020304" pitchFamily="18" charset="0"/>
              </a:rPr>
              <a:t>Transparency &amp; Accountability</a:t>
            </a:r>
            <a:r>
              <a:rPr lang="en-US" sz="1100" kern="100">
                <a:effectLst/>
                <a:latin typeface="Aptos" panose="020B0004020202020204" pitchFamily="34" charset="0"/>
                <a:ea typeface="Aptos" panose="020B0004020202020204" pitchFamily="34" charset="0"/>
                <a:cs typeface="Times New Roman" panose="02020603050405020304" pitchFamily="18" charset="0"/>
              </a:rPr>
              <a:t>: By using these platforms, all team members can view conversations, updates, and files related to ongoing projects, ensuring everyone is on the same page.</a:t>
            </a:r>
          </a:p>
          <a:p>
            <a:pPr marL="457200" marR="0" lvl="1" indent="0">
              <a:lnSpc>
                <a:spcPct val="107000"/>
              </a:lnSpc>
              <a:spcAft>
                <a:spcPts val="800"/>
              </a:spcAft>
              <a:buSzPts val="1000"/>
              <a:buFont typeface="Courier New" panose="02070309020205020404" pitchFamily="49" charset="0"/>
              <a:buNone/>
              <a:tabLst>
                <a:tab pos="914400" algn="l"/>
              </a:tabLst>
            </a:pP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6</a:t>
            </a:fld>
            <a:endParaRPr lang="en-US"/>
          </a:p>
        </p:txBody>
      </p:sp>
    </p:spTree>
    <p:extLst>
      <p:ext uri="{BB962C8B-B14F-4D97-AF65-F5344CB8AC3E}">
        <p14:creationId xmlns:p14="http://schemas.microsoft.com/office/powerpoint/2010/main" val="98411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Summary: </a:t>
            </a:r>
            <a:r>
              <a:rPr lang="en-US"/>
              <a:t>as we transition into a future where new technologies are a regular part of local government operations, the key to success lies in ongoing training and fostering a culture of adaptability. This not only helps with smoother technology adoption but also ensures that our teams remain forward-thinking, efficient, and ready to serve their communities effectively.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 an influx of sophisticated platforms like citizen engagement tools, asset management software, and data analytics systems, the complexity of training has increased dramatically.</a:t>
            </a:r>
          </a:p>
          <a:p>
            <a:r>
              <a:rPr lang="en-US" b="1"/>
              <a:t>Ongoing Support</a:t>
            </a:r>
            <a:r>
              <a:rPr lang="en-US"/>
              <a:t>:</a:t>
            </a:r>
          </a:p>
          <a:p>
            <a:pPr>
              <a:buFont typeface="Arial" panose="020B0604020202020204" pitchFamily="34" charset="0"/>
              <a:buChar char="•"/>
            </a:pPr>
            <a:r>
              <a:rPr lang="en-US" b="1"/>
              <a:t>Need for continuous learning</a:t>
            </a:r>
            <a:r>
              <a:rPr lang="en-US"/>
              <a:t>: As technology evolves rapidly, we cannot rely on a one-time training session. Local governments now need to provide </a:t>
            </a:r>
            <a:r>
              <a:rPr lang="en-US" b="1"/>
              <a:t>ongoing support</a:t>
            </a:r>
            <a:r>
              <a:rPr lang="en-US"/>
              <a:t>, including regular workshops, access to tutorials, or dedicated internal trainers to ensure staff are comfortable with new systems and updates. Peer mentorship is also vital as seasoned staff can assist others in navigating new tools.</a:t>
            </a:r>
          </a:p>
          <a:p>
            <a:pPr>
              <a:buFont typeface="Arial" panose="020B0604020202020204" pitchFamily="34" charset="0"/>
              <a:buChar char="•"/>
            </a:pPr>
            <a:r>
              <a:rPr lang="en-US" b="1"/>
              <a:t>Practical example</a:t>
            </a:r>
            <a:r>
              <a:rPr lang="en-US"/>
              <a:t>: For instance, when a new platform like (competitors </a:t>
            </a:r>
            <a:r>
              <a:rPr lang="en-US" err="1"/>
              <a:t>CivicPlus</a:t>
            </a:r>
            <a:r>
              <a:rPr lang="en-US"/>
              <a:t> or </a:t>
            </a:r>
            <a:r>
              <a:rPr lang="en-US" err="1"/>
              <a:t>Cityworks</a:t>
            </a:r>
            <a:r>
              <a:rPr lang="en-US"/>
              <a:t>) is introduced, the team should not only undergo initial training but also have access to refresher courses and problem-solving resources as they use the platform in real-world scenarios.</a:t>
            </a:r>
          </a:p>
          <a:p>
            <a:pPr>
              <a:buFont typeface="Arial" panose="020B0604020202020204" pitchFamily="34" charset="0"/>
              <a:buChar char="•"/>
            </a:pPr>
            <a:endParaRPr lang="en-US"/>
          </a:p>
          <a:p>
            <a:r>
              <a:rPr lang="en-US" b="1"/>
              <a:t>Building a Culture of Adaptability </a:t>
            </a:r>
          </a:p>
          <a:p>
            <a:r>
              <a:rPr lang="en-US" b="1"/>
              <a:t>From 2000 to 2025</a:t>
            </a:r>
            <a:r>
              <a:rPr lang="en-US"/>
              <a:t>: The mindset towards technology has shifted. In the early 2000s, there was resistance to change due to concerns about automation replacing jobs. Today, however, technology is seen more as a </a:t>
            </a:r>
            <a:r>
              <a:rPr lang="en-US" b="1"/>
              <a:t>tool for growth</a:t>
            </a:r>
            <a:r>
              <a:rPr lang="en-US"/>
              <a:t> that can free up staff to focus on higher-value tasks.</a:t>
            </a:r>
          </a:p>
          <a:p>
            <a:pPr>
              <a:buFont typeface="Arial" panose="020B0604020202020204" pitchFamily="34" charset="0"/>
              <a:buChar char="•"/>
            </a:pPr>
            <a:r>
              <a:rPr lang="en-US" b="1"/>
              <a:t>Fostering Adaptability</a:t>
            </a:r>
            <a:r>
              <a:rPr lang="en-US"/>
              <a:t>:</a:t>
            </a:r>
          </a:p>
          <a:p>
            <a:pPr marL="742950" lvl="1" indent="-285750">
              <a:buFont typeface="Arial" panose="020B0604020202020204" pitchFamily="34" charset="0"/>
              <a:buChar char="•"/>
            </a:pPr>
            <a:r>
              <a:rPr lang="en-US"/>
              <a:t>To ensure successful adoption, it's vital to build a culture that embraces change and sees technology as an opportunity for </a:t>
            </a:r>
            <a:r>
              <a:rPr lang="en-US" b="1"/>
              <a:t>growth</a:t>
            </a:r>
            <a:r>
              <a:rPr lang="en-US"/>
              <a:t> and </a:t>
            </a:r>
            <a:r>
              <a:rPr lang="en-US" b="1"/>
              <a:t>innovation</a:t>
            </a:r>
            <a:r>
              <a:rPr lang="en-US"/>
              <a:t> rather than a threat. We need to encourage staff to see themselves as </a:t>
            </a:r>
            <a:r>
              <a:rPr lang="en-US" b="1"/>
              <a:t>lifelong learners</a:t>
            </a:r>
            <a:r>
              <a:rPr lang="en-US"/>
              <a:t>, where learning new systems and processes is part of their professional growth.</a:t>
            </a:r>
          </a:p>
          <a:p>
            <a:pPr marL="742950" lvl="1" indent="-285750">
              <a:buFont typeface="Arial" panose="020B0604020202020204" pitchFamily="34" charset="0"/>
              <a:buChar char="•"/>
            </a:pPr>
            <a:r>
              <a:rPr lang="en-US" b="1"/>
              <a:t>Example of Change</a:t>
            </a:r>
            <a:r>
              <a:rPr lang="en-US"/>
              <a:t>: When transitioning from manual forms to an online permit system, a mindset shift is required. Staff should be encouraged to see this as an opportunity to improve efficiency and focus on citizen service, rather than viewing the software as an extra task.</a:t>
            </a:r>
          </a:p>
          <a:p>
            <a:pPr>
              <a:buFont typeface="Arial" panose="020B0604020202020204" pitchFamily="34" charset="0"/>
              <a:buChar char="•"/>
            </a:pPr>
            <a:endParaRPr lang="en-US"/>
          </a:p>
          <a:p>
            <a:pPr>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7</a:t>
            </a:fld>
            <a:endParaRPr lang="en-US"/>
          </a:p>
        </p:txBody>
      </p:sp>
    </p:spTree>
    <p:extLst>
      <p:ext uri="{BB962C8B-B14F-4D97-AF65-F5344CB8AC3E}">
        <p14:creationId xmlns:p14="http://schemas.microsoft.com/office/powerpoint/2010/main" val="417494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Aft>
                <a:spcPts val="800"/>
              </a:spcAft>
              <a:buSzPts val="1000"/>
              <a:buFont typeface="Symbol" panose="05050102010706020507" pitchFamily="18" charset="2"/>
              <a:buNone/>
              <a:tabLst>
                <a:tab pos="457200" algn="l"/>
              </a:tabLst>
            </a:pPr>
            <a:r>
              <a:rPr lang="en-US" sz="2800" b="1"/>
              <a:t>Summary: </a:t>
            </a:r>
            <a:r>
              <a:rPr lang="en-US" sz="2800"/>
              <a:t>the key to successful technology adoption in local governments from 2000 to 2025 lies in </a:t>
            </a:r>
            <a:r>
              <a:rPr lang="en-US" sz="2800" b="1"/>
              <a:t>inclusion</a:t>
            </a:r>
            <a:r>
              <a:rPr lang="en-US" sz="2800"/>
              <a:t> and </a:t>
            </a:r>
            <a:r>
              <a:rPr lang="en-US" sz="2800" b="1"/>
              <a:t>transparency</a:t>
            </a:r>
            <a:r>
              <a:rPr lang="en-US" sz="2800"/>
              <a:t>. By involving staff in the selection of tools and reassuring them that technology is a support system, we create an environment where everyone feels heard, valued, and empowered. When staff understand how technology can make their jobs easier, they become champions of the change, leading to better outcomes for the entire community.</a:t>
            </a:r>
            <a:endParaRPr lang="en-US" sz="1800" b="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endParaRPr lang="en-US" sz="1800" b="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800" b="0" kern="100">
                <a:effectLst/>
                <a:latin typeface="Aptos" panose="020B0004020202020204" pitchFamily="34" charset="0"/>
                <a:ea typeface="Aptos" panose="020B0004020202020204" pitchFamily="34" charset="0"/>
                <a:cs typeface="Times New Roman" panose="02020603050405020304" pitchFamily="18" charset="0"/>
              </a:rPr>
              <a:t>Inclusion and Transparency</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800" b="0" kern="100">
                <a:effectLst/>
                <a:latin typeface="Aptos" panose="020B0004020202020204" pitchFamily="34" charset="0"/>
                <a:ea typeface="Aptos" panose="020B0004020202020204" pitchFamily="34" charset="0"/>
                <a:cs typeface="Times New Roman" panose="02020603050405020304" pitchFamily="18" charset="0"/>
              </a:rPr>
              <a:t>Involve staff in selecting tools to ensure they feel heard and understand how technology will benefit their roles.</a:t>
            </a:r>
          </a:p>
          <a:p>
            <a:pPr marL="742950" marR="0" lvl="1" indent="-285750">
              <a:lnSpc>
                <a:spcPct val="107000"/>
              </a:lnSpc>
              <a:spcAft>
                <a:spcPts val="800"/>
              </a:spcAft>
              <a:buSzPts val="1000"/>
              <a:buFont typeface="Courier New" panose="02070309020205020404" pitchFamily="49" charset="0"/>
              <a:buChar char="o"/>
              <a:tabLst>
                <a:tab pos="914400" algn="l"/>
              </a:tabLst>
            </a:pPr>
            <a:r>
              <a:rPr lang="en-US" sz="1800" b="0" kern="100">
                <a:effectLst/>
                <a:latin typeface="Aptos" panose="020B0004020202020204" pitchFamily="34" charset="0"/>
                <a:ea typeface="Aptos" panose="020B0004020202020204" pitchFamily="34" charset="0"/>
                <a:cs typeface="Times New Roman" panose="02020603050405020304" pitchFamily="18" charset="0"/>
              </a:rPr>
              <a:t>Addressing Concerns: Reassure staff that technology is designed to support them, not replace them. Digital tools reduce stress and help with workload management.</a:t>
            </a:r>
          </a:p>
          <a:p>
            <a:endParaRPr lang="en-US"/>
          </a:p>
          <a:p>
            <a:r>
              <a:rPr lang="en-US"/>
              <a:t>From 2000 to 2025, the way local governments interact with technology has transformed not just in the tools we use, but also in how we involve our staff in decision-making. As technology becomes central to day-to-day operations, it's essential that staff feel included in the process and understand how these tools will ultimately support their work</a:t>
            </a:r>
          </a:p>
          <a:p>
            <a:endParaRPr lang="en-US"/>
          </a:p>
          <a:p>
            <a:r>
              <a:rPr lang="en-US" b="1"/>
              <a:t>Involving Staff in Tool Selection </a:t>
            </a:r>
          </a:p>
          <a:p>
            <a:r>
              <a:rPr lang="en-US" b="1"/>
              <a:t>From 2000 to 2025</a:t>
            </a:r>
            <a:r>
              <a:rPr lang="en-US"/>
              <a:t>: Back in 2000, many local governments implemented new technologies without much input from staff, assuming top-down decisions would suffice. However, we've learned that involving staff in the selection process is key to achieving successful adoption and fostering a positive environment around these changes.</a:t>
            </a:r>
          </a:p>
          <a:p>
            <a:pPr>
              <a:buFont typeface="Arial" panose="020B0604020202020204" pitchFamily="34" charset="0"/>
              <a:buChar char="•"/>
            </a:pPr>
            <a:r>
              <a:rPr lang="en-US" b="1"/>
              <a:t>Why Involvement is Important</a:t>
            </a:r>
            <a:r>
              <a:rPr lang="en-US"/>
              <a:t>:</a:t>
            </a:r>
          </a:p>
          <a:p>
            <a:pPr marL="742950" lvl="1" indent="-285750">
              <a:buFont typeface="Arial" panose="020B0604020202020204" pitchFamily="34" charset="0"/>
              <a:buChar char="•"/>
            </a:pPr>
            <a:r>
              <a:rPr lang="en-US" b="1"/>
              <a:t>Ownership and Buy-In</a:t>
            </a:r>
            <a:r>
              <a:rPr lang="en-US"/>
              <a:t>: When staff are involved in selecting tools, they feel a sense of ownership and investment in the process. They're more likely to embrace the technology and use it effectively if they have a say in its selection. This is a shift from the earlier approach, where decisions were often made solely by leadership or IT departments.</a:t>
            </a:r>
          </a:p>
          <a:p>
            <a:pPr marL="742950" lvl="1" indent="-285750">
              <a:buFont typeface="Arial" panose="020B0604020202020204" pitchFamily="34" charset="0"/>
              <a:buChar char="•"/>
            </a:pPr>
            <a:r>
              <a:rPr lang="en-US" b="1"/>
              <a:t>Understanding the Benefits</a:t>
            </a:r>
            <a:r>
              <a:rPr lang="en-US"/>
              <a:t>: When staff have input, they can better understand how the tools will directly benefit their roles. This understanding leads to smoother transitions, increased adoption, and better overall outcomes.</a:t>
            </a:r>
          </a:p>
          <a:p>
            <a:pPr>
              <a:buFont typeface="Arial" panose="020B0604020202020204" pitchFamily="34" charset="0"/>
              <a:buChar char="•"/>
            </a:pPr>
            <a:r>
              <a:rPr lang="en-US" b="1"/>
              <a:t>Practical Example</a:t>
            </a:r>
            <a:r>
              <a:rPr lang="en-US"/>
              <a:t>: For instance, when implementing a new communication platform for public engagement, involving department heads and front-line staff in the selection process ensures the platform is tailored to meet their needs. By gathering their feedback on features like ease of use or integration with existing systems, you avoid the common pitfall of adopting a tool that doesn’t align with their daily workflows.</a:t>
            </a:r>
          </a:p>
          <a:p>
            <a:pPr>
              <a:buFont typeface="Arial" panose="020B0604020202020204" pitchFamily="34" charset="0"/>
              <a:buChar char="•"/>
            </a:pPr>
            <a:endParaRPr lang="en-US"/>
          </a:p>
          <a:p>
            <a:r>
              <a:rPr lang="en-US" b="1"/>
              <a:t>Addressing Concerns: Reassuring Staff (1 minute)</a:t>
            </a:r>
          </a:p>
          <a:p>
            <a:pPr>
              <a:buFont typeface="Arial" panose="020B0604020202020204" pitchFamily="34" charset="0"/>
              <a:buChar char="•"/>
            </a:pPr>
            <a:r>
              <a:rPr lang="en-US" b="1"/>
              <a:t>From 2000 to 2025</a:t>
            </a:r>
            <a:r>
              <a:rPr lang="en-US"/>
              <a:t>: In 2000, there was often a fear of technology replacing human jobs, especially with the rise of automation and digital systems. Today, however, there’s a better understanding that these tools are designed to </a:t>
            </a:r>
            <a:r>
              <a:rPr lang="en-US" b="1"/>
              <a:t>support</a:t>
            </a:r>
            <a:r>
              <a:rPr lang="en-US"/>
              <a:t> staff, not replace them. This shift in mindset is critical to successful adoption.</a:t>
            </a:r>
          </a:p>
          <a:p>
            <a:pPr>
              <a:buFont typeface="Arial" panose="020B0604020202020204" pitchFamily="34" charset="0"/>
              <a:buChar char="•"/>
            </a:pPr>
            <a:r>
              <a:rPr lang="en-US" b="1"/>
              <a:t>Reassurance about Technology</a:t>
            </a:r>
            <a:r>
              <a:rPr lang="en-US"/>
              <a:t>:</a:t>
            </a:r>
          </a:p>
          <a:p>
            <a:pPr marL="742950" lvl="1" indent="-285750">
              <a:buFont typeface="Arial" panose="020B0604020202020204" pitchFamily="34" charset="0"/>
              <a:buChar char="•"/>
            </a:pPr>
            <a:r>
              <a:rPr lang="en-US" b="1"/>
              <a:t>Supporting, Not Replacing</a:t>
            </a:r>
            <a:r>
              <a:rPr lang="en-US"/>
              <a:t>: The primary role of new digital tools is to </a:t>
            </a:r>
            <a:r>
              <a:rPr lang="en-US" b="1"/>
              <a:t>reduce workload</a:t>
            </a:r>
            <a:r>
              <a:rPr lang="en-US"/>
              <a:t> and </a:t>
            </a:r>
            <a:r>
              <a:rPr lang="en-US" b="1"/>
              <a:t>alleviate stress</a:t>
            </a:r>
            <a:r>
              <a:rPr lang="en-US"/>
              <a:t>. By automating repetitive tasks like data entry or scheduling, these tools give staff more time to focus on higher-level tasks that require critical thinking and creativity.</a:t>
            </a:r>
          </a:p>
          <a:p>
            <a:pPr marL="742950" lvl="1" indent="-285750">
              <a:buFont typeface="Arial" panose="020B0604020202020204" pitchFamily="34" charset="0"/>
              <a:buChar char="•"/>
            </a:pPr>
            <a:r>
              <a:rPr lang="en-US" b="1"/>
              <a:t>Example</a:t>
            </a:r>
            <a:r>
              <a:rPr lang="en-US"/>
              <a:t>: Consider a tool that helps streamline permit processing. While the software may handle document review or status tracking automatically, it frees up staff to engage with citizens more effectively, answer questions, and solve problems, rather than spending time on administrative duties.</a:t>
            </a:r>
          </a:p>
          <a:p>
            <a:pPr>
              <a:buFont typeface="Arial" panose="020B0604020202020204" pitchFamily="34" charset="0"/>
              <a:buChar char="•"/>
            </a:pPr>
            <a:r>
              <a:rPr lang="en-US" b="1"/>
              <a:t>Reducing Stress and Improving Workload Management</a:t>
            </a:r>
            <a:r>
              <a:rPr lang="en-US"/>
              <a:t>:</a:t>
            </a:r>
          </a:p>
          <a:p>
            <a:pPr marL="742950" lvl="1" indent="-285750">
              <a:buFont typeface="Arial" panose="020B0604020202020204" pitchFamily="34" charset="0"/>
              <a:buChar char="•"/>
            </a:pPr>
            <a:r>
              <a:rPr lang="en-US"/>
              <a:t>Technology can reduce stress by helping staff manage their workloads more efficiently. Tools that automate reminders, create task lists, or track progress can reduce the burden on employees and create more predictable workdays. This transparency into workload management ensures that no one feels overwhelmed or left behind.</a:t>
            </a:r>
          </a:p>
          <a:p>
            <a:pPr>
              <a:buFont typeface="Arial" panose="020B0604020202020204" pitchFamily="34" charset="0"/>
              <a:buChar char="•"/>
            </a:pPr>
            <a:r>
              <a:rPr lang="en-US" b="1"/>
              <a:t>Encouraging Open Dialogue</a:t>
            </a:r>
            <a:r>
              <a:rPr lang="en-US"/>
              <a:t>: It’s important to create an open dialogue with staff during the implementation of new tools. This means proactively addressing concerns and reassuring them that these tools are designed to help, not harm, by focusing on the benefits and by addressing specific concerns such as job displacement.</a:t>
            </a:r>
          </a:p>
          <a:p>
            <a:pPr>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8</a:t>
            </a:fld>
            <a:endParaRPr lang="en-US"/>
          </a:p>
        </p:txBody>
      </p:sp>
    </p:spTree>
    <p:extLst>
      <p:ext uri="{BB962C8B-B14F-4D97-AF65-F5344CB8AC3E}">
        <p14:creationId xmlns:p14="http://schemas.microsoft.com/office/powerpoint/2010/main" val="302287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10</a:t>
            </a:fld>
            <a:endParaRPr lang="en-US"/>
          </a:p>
        </p:txBody>
      </p:sp>
    </p:spTree>
    <p:extLst>
      <p:ext uri="{BB962C8B-B14F-4D97-AF65-F5344CB8AC3E}">
        <p14:creationId xmlns:p14="http://schemas.microsoft.com/office/powerpoint/2010/main" val="443861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000000"/>
                </a:solidFill>
                <a:effectLst/>
                <a:latin typeface="TradeGothic"/>
              </a:rPr>
              <a:t>Rancho Cordova is a diverse and steadily growing community. The city of Rancho Cordova’s ability to ensure organizational efficiency and responsiveness in community development and business licensing processes are key priorities. Unfortunately, the city was using outdated software that relied heavily on a cumbersome paper-based process and manual data entry. The system was not configured for online services and confused the city’s citizens, resulting in incorrect submittals. The outdated system created extra work for staff and frustrated citizens attempting to use the system.</a:t>
            </a:r>
          </a:p>
          <a:p>
            <a:pPr algn="l" fontAlgn="base"/>
            <a:r>
              <a:rPr lang="en-US" b="0" i="0">
                <a:solidFill>
                  <a:srgbClr val="000000"/>
                </a:solidFill>
                <a:effectLst/>
                <a:latin typeface="TradeGothic"/>
              </a:rPr>
              <a:t>The city knew it needed an enterprise permitting, planning, code management, and licensing solution that allowed it to connect and engage easily with citizens online.</a:t>
            </a:r>
          </a:p>
          <a:p>
            <a:pPr algn="l" fontAlgn="base"/>
            <a:r>
              <a:rPr lang="en-US" b="0" i="0">
                <a:solidFill>
                  <a:srgbClr val="000000"/>
                </a:solidFill>
                <a:effectLst/>
                <a:latin typeface="TradeGothic"/>
              </a:rPr>
              <a:t>“We had our legacy system for over 10 years. It was not user friendly, and it was problematic for staff,” says Kelly Whitman, city of Rancho Cordova planning technician II. “It was not built to suit our needs, so the staff was getting frustrated with the issues. We knew we needed change, so we decided to find something that was more well suited for our staff and our community.”</a:t>
            </a:r>
          </a:p>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11</a:t>
            </a:fld>
            <a:endParaRPr lang="en-US"/>
          </a:p>
        </p:txBody>
      </p:sp>
    </p:spTree>
    <p:extLst>
      <p:ext uri="{BB962C8B-B14F-4D97-AF65-F5344CB8AC3E}">
        <p14:creationId xmlns:p14="http://schemas.microsoft.com/office/powerpoint/2010/main" val="2682716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Aft>
                <a:spcPts val="1200"/>
              </a:spcAft>
            </a:pPr>
            <a:r>
              <a:rPr lang="en-US" b="0" i="0">
                <a:solidFill>
                  <a:srgbClr val="3C3F46"/>
                </a:solidFill>
                <a:effectLst/>
                <a:latin typeface="Amplitude"/>
              </a:rPr>
              <a:t>Solution</a:t>
            </a:r>
          </a:p>
          <a:p>
            <a:pPr algn="l" fontAlgn="base"/>
            <a:r>
              <a:rPr lang="en-US" b="0" i="0">
                <a:solidFill>
                  <a:srgbClr val="000000"/>
                </a:solidFill>
                <a:effectLst/>
                <a:latin typeface="TradeGothic"/>
              </a:rPr>
              <a:t>In response to the challenge, Rancho Cordova set out to deploy an intelligent system with advanced features that would direct citizens to the correct applications and improve efficiencies.</a:t>
            </a:r>
          </a:p>
          <a:p>
            <a:pPr algn="l" fontAlgn="base"/>
            <a:r>
              <a:rPr lang="en-US" b="0" i="0">
                <a:solidFill>
                  <a:srgbClr val="000000"/>
                </a:solidFill>
                <a:effectLst/>
                <a:latin typeface="TradeGothic"/>
              </a:rPr>
              <a:t>“We started with releasing a request for proposal, and we interviewed several software companies about their products,” says Whitman. “Tyler’s Enterprise Licensing &amp; Permitting was the only solution that was unanimously voted on by all departments that would be using the software.”</a:t>
            </a:r>
          </a:p>
          <a:p>
            <a:pPr algn="l" fontAlgn="base"/>
            <a:r>
              <a:rPr lang="en-US" b="0" i="0">
                <a:solidFill>
                  <a:srgbClr val="000000"/>
                </a:solidFill>
                <a:effectLst/>
                <a:latin typeface="TradeGothic"/>
              </a:rPr>
              <a:t>Tyler’s Enterprise Permitting &amp; Licensing provided a cloud-based permitting, planning, code management, and licensing solution with a portal and back-office functionality that was easily navigated and user-friendly for internal and external customers.</a:t>
            </a:r>
          </a:p>
          <a:p>
            <a:pPr algn="l" fontAlgn="base"/>
            <a:r>
              <a:rPr lang="en-US" b="0" i="0">
                <a:solidFill>
                  <a:srgbClr val="000000"/>
                </a:solidFill>
                <a:effectLst/>
                <a:latin typeface="TradeGothic"/>
              </a:rPr>
              <a:t>The process started with phase 1 in 2018 with licensing and Civic Access (Enterprise Permitting &amp; Licensing’s online public-facing portal), followed by phase 2 in 2021 with building, planning, public works, and code enforcement.</a:t>
            </a:r>
          </a:p>
          <a:p>
            <a:pPr algn="l" fontAlgn="base"/>
            <a:r>
              <a:rPr lang="en-US" b="0" i="0">
                <a:solidFill>
                  <a:srgbClr val="000000"/>
                </a:solidFill>
                <a:effectLst/>
                <a:latin typeface="TradeGothic"/>
              </a:rPr>
              <a:t>A crucial part of Rancho Cordova’s success was the implementation of Tyler’s Decision Engine, an easy-to-navigate digital guide that helps applicants navigate the online permitting and licensing process.</a:t>
            </a:r>
          </a:p>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12</a:t>
            </a:fld>
            <a:endParaRPr lang="en-US"/>
          </a:p>
        </p:txBody>
      </p:sp>
    </p:spTree>
    <p:extLst>
      <p:ext uri="{BB962C8B-B14F-4D97-AF65-F5344CB8AC3E}">
        <p14:creationId xmlns:p14="http://schemas.microsoft.com/office/powerpoint/2010/main" val="1560460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2625"/>
              </a:spcBef>
              <a:spcAft>
                <a:spcPts val="1875"/>
              </a:spcAft>
              <a:buFont typeface="Arial" panose="020B0604020202020204" pitchFamily="34" charset="0"/>
              <a:buChar char="•"/>
            </a:pPr>
            <a:r>
              <a:rPr lang="en-US" b="0" i="0">
                <a:solidFill>
                  <a:srgbClr val="000000"/>
                </a:solidFill>
                <a:effectLst/>
                <a:latin typeface="TradeGothic"/>
              </a:rPr>
              <a:t>Decreased wrong application submissions by 76%</a:t>
            </a:r>
          </a:p>
          <a:p>
            <a:pPr algn="l" fontAlgn="base">
              <a:spcBef>
                <a:spcPts val="2625"/>
              </a:spcBef>
              <a:spcAft>
                <a:spcPts val="1875"/>
              </a:spcAft>
              <a:buFont typeface="Arial" panose="020B0604020202020204" pitchFamily="34" charset="0"/>
              <a:buChar char="•"/>
            </a:pPr>
            <a:r>
              <a:rPr lang="en-US" b="0" i="0">
                <a:solidFill>
                  <a:srgbClr val="000000"/>
                </a:solidFill>
                <a:effectLst/>
                <a:latin typeface="TradeGothic"/>
              </a:rPr>
              <a:t> Served more than 5,000 registered users since adoption of Civic Access</a:t>
            </a:r>
          </a:p>
          <a:p>
            <a:pPr algn="l" fontAlgn="base">
              <a:spcBef>
                <a:spcPts val="2625"/>
              </a:spcBef>
              <a:spcAft>
                <a:spcPts val="1875"/>
              </a:spcAft>
              <a:buFont typeface="Arial" panose="020B0604020202020204" pitchFamily="34" charset="0"/>
              <a:buChar char="•"/>
            </a:pPr>
            <a:r>
              <a:rPr lang="en-US" b="0" i="0">
                <a:solidFill>
                  <a:srgbClr val="000000"/>
                </a:solidFill>
                <a:effectLst/>
                <a:latin typeface="TradeGothic"/>
              </a:rPr>
              <a:t> Enabled online license applications and renewals</a:t>
            </a:r>
          </a:p>
          <a:p>
            <a:endParaRPr lang="en-US"/>
          </a:p>
        </p:txBody>
      </p:sp>
      <p:sp>
        <p:nvSpPr>
          <p:cNvPr id="4" name="Slide Number Placeholder 3"/>
          <p:cNvSpPr>
            <a:spLocks noGrp="1"/>
          </p:cNvSpPr>
          <p:nvPr>
            <p:ph type="sldNum" sz="quarter" idx="5"/>
          </p:nvPr>
        </p:nvSpPr>
        <p:spPr/>
        <p:txBody>
          <a:bodyPr/>
          <a:lstStyle/>
          <a:p>
            <a:fld id="{361A302E-EC77-4F43-98AA-A2DA95ACAF80}" type="slidenum">
              <a:rPr lang="en-US" smtClean="0"/>
              <a:t>13</a:t>
            </a:fld>
            <a:endParaRPr lang="en-US"/>
          </a:p>
        </p:txBody>
      </p:sp>
    </p:spTree>
    <p:extLst>
      <p:ext uri="{BB962C8B-B14F-4D97-AF65-F5344CB8AC3E}">
        <p14:creationId xmlns:p14="http://schemas.microsoft.com/office/powerpoint/2010/main" val="1486053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3366C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F1B777-A353-BA0F-D087-94FCE899129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887BDB3-85C2-21A4-50AF-02CCE53C5FAE}"/>
              </a:ext>
            </a:extLst>
          </p:cNvPr>
          <p:cNvPicPr>
            <a:picLocks noChangeAspect="1"/>
          </p:cNvPicPr>
          <p:nvPr userDrawn="1"/>
        </p:nvPicPr>
        <p:blipFill>
          <a:blip r:embed="rId3"/>
          <a:stretch>
            <a:fillRect/>
          </a:stretch>
        </p:blipFill>
        <p:spPr>
          <a:xfrm>
            <a:off x="914400" y="920245"/>
            <a:ext cx="7162800" cy="1332613"/>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a:noFill/>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B3F77DF-D02D-0923-8BCB-39182B9A305C}"/>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 Title ">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638AE9F-CAA5-8E4C-B45F-ECC862916A61}"/>
              </a:ext>
            </a:extLst>
          </p:cNvPr>
          <p:cNvSpPr>
            <a:spLocks noGrp="1"/>
          </p:cNvSpPr>
          <p:nvPr>
            <p:ph type="title" hasCustomPrompt="1"/>
          </p:nvPr>
        </p:nvSpPr>
        <p:spPr>
          <a:xfrm>
            <a:off x="459495" y="251643"/>
            <a:ext cx="11419677" cy="715915"/>
          </a:xfrm>
          <a:prstGeom prst="rect">
            <a:avLst/>
          </a:prstGeom>
        </p:spPr>
        <p:txBody>
          <a:bodyPr vert="horz" anchor="ctr">
            <a:normAutofit/>
          </a:bodyPr>
          <a:lstStyle>
            <a:lvl1pPr algn="l">
              <a:defRPr sz="3200" b="1" i="0">
                <a:solidFill>
                  <a:schemeClr val="tx1"/>
                </a:solidFill>
                <a:latin typeface="+mj-lt"/>
                <a:cs typeface="Arial" panose="020B0604020202020204" pitchFamily="34" charset="0"/>
              </a:defRPr>
            </a:lvl1pPr>
          </a:lstStyle>
          <a:p>
            <a:r>
              <a:rPr lang="en-US"/>
              <a:t>Title Goes Here</a:t>
            </a:r>
          </a:p>
        </p:txBody>
      </p:sp>
      <p:sp>
        <p:nvSpPr>
          <p:cNvPr id="7" name="Text Placeholder 2">
            <a:extLst>
              <a:ext uri="{FF2B5EF4-FFF2-40B4-BE49-F238E27FC236}">
                <a16:creationId xmlns:a16="http://schemas.microsoft.com/office/drawing/2014/main" id="{FE52D6F9-7623-4047-86FA-84077042F186}"/>
              </a:ext>
            </a:extLst>
          </p:cNvPr>
          <p:cNvSpPr>
            <a:spLocks noGrp="1"/>
          </p:cNvSpPr>
          <p:nvPr>
            <p:ph type="body" sz="quarter" idx="12"/>
          </p:nvPr>
        </p:nvSpPr>
        <p:spPr>
          <a:xfrm>
            <a:off x="665517" y="1090677"/>
            <a:ext cx="11182609" cy="4935368"/>
          </a:xfrm>
          <a:prstGeom prst="rect">
            <a:avLst/>
          </a:prstGeom>
        </p:spPr>
        <p:txBody>
          <a:bodyPr anchor="ctr">
            <a:normAutofit/>
          </a:bodyPr>
          <a:lstStyle>
            <a:lvl1pPr marL="0" indent="0">
              <a:spcBef>
                <a:spcPts val="0"/>
              </a:spcBef>
              <a:spcAft>
                <a:spcPts val="1600"/>
              </a:spcAft>
              <a:buNone/>
              <a:defRPr sz="2400"/>
            </a:lvl1pPr>
            <a:lvl2pPr marL="990575" indent="-380990">
              <a:spcBef>
                <a:spcPts val="0"/>
              </a:spcBef>
              <a:spcAft>
                <a:spcPts val="1600"/>
              </a:spcAft>
              <a:buClr>
                <a:schemeClr val="tx1">
                  <a:lumMod val="60000"/>
                  <a:lumOff val="40000"/>
                </a:schemeClr>
              </a:buClr>
              <a:buFont typeface="Arial" panose="020B0604020202020204" pitchFamily="34" charset="0"/>
              <a:buChar char="•"/>
              <a:defRPr sz="2133"/>
            </a:lvl2pPr>
            <a:lvl3pPr>
              <a:spcBef>
                <a:spcPts val="0"/>
              </a:spcBef>
              <a:spcAft>
                <a:spcPts val="1600"/>
              </a:spcAft>
              <a:buClr>
                <a:schemeClr val="tx1">
                  <a:lumMod val="60000"/>
                  <a:lumOff val="40000"/>
                </a:schemeClr>
              </a:buClr>
              <a:defRPr sz="1867"/>
            </a:lvl3pPr>
            <a:lvl4pPr marL="2133547" indent="-304792">
              <a:spcBef>
                <a:spcPts val="0"/>
              </a:spcBef>
              <a:spcAft>
                <a:spcPts val="1600"/>
              </a:spcAft>
              <a:buClr>
                <a:schemeClr val="tx1">
                  <a:lumMod val="60000"/>
                  <a:lumOff val="40000"/>
                </a:schemeClr>
              </a:buClr>
              <a:buFont typeface="Arial" panose="020B0604020202020204" pitchFamily="34" charset="0"/>
              <a:buChar char="•"/>
              <a:defRPr sz="1867"/>
            </a:lvl4pPr>
            <a:lvl5pPr marL="2743131" indent="-304792">
              <a:spcBef>
                <a:spcPts val="0"/>
              </a:spcBef>
              <a:spcAft>
                <a:spcPts val="1600"/>
              </a:spcAft>
              <a:buClr>
                <a:schemeClr val="tx1">
                  <a:lumMod val="60000"/>
                  <a:lumOff val="40000"/>
                </a:schemeClr>
              </a:buClr>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39EAD36-F617-9341-93C0-61010F2010EC}"/>
              </a:ext>
            </a:extLst>
          </p:cNvPr>
          <p:cNvPicPr>
            <a:picLocks noChangeAspect="1"/>
          </p:cNvPicPr>
          <p:nvPr userDrawn="1"/>
        </p:nvPicPr>
        <p:blipFill>
          <a:blip r:embed="rId2"/>
          <a:srcRect/>
          <a:stretch/>
        </p:blipFill>
        <p:spPr>
          <a:xfrm>
            <a:off x="-1135" y="0"/>
            <a:ext cx="368300" cy="6858000"/>
          </a:xfrm>
          <a:prstGeom prst="rect">
            <a:avLst/>
          </a:prstGeom>
        </p:spPr>
      </p:pic>
    </p:spTree>
    <p:extLst>
      <p:ext uri="{BB962C8B-B14F-4D97-AF65-F5344CB8AC3E}">
        <p14:creationId xmlns:p14="http://schemas.microsoft.com/office/powerpoint/2010/main" val="279275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3366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C91004-76E5-5DAA-D2A5-810909EDD35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3CD8C60-7C99-C909-33AE-187F89D1F836}"/>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F2804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D0110-6FD1-2F62-2DF5-DD8F72CF2908}"/>
              </a:ext>
            </a:extLst>
          </p:cNvPr>
          <p:cNvPicPr>
            <a:picLocks noChangeAspect="1"/>
          </p:cNvPicPr>
          <p:nvPr userDrawn="1"/>
        </p:nvPicPr>
        <p:blipFill>
          <a:blip r:embed="rId2">
            <a:alphaModFix amt="7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80B15F4-4A0D-2768-5F32-B865E42C2E68}"/>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3366C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DCF1BD-0C4A-F945-26DC-47C4876C3237}"/>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11" name="Picture 10">
            <a:extLst>
              <a:ext uri="{FF2B5EF4-FFF2-40B4-BE49-F238E27FC236}">
                <a16:creationId xmlns:a16="http://schemas.microsoft.com/office/drawing/2014/main" id="{934DE7D8-5FC8-9600-C790-C779660F0345}"/>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0D19FAD-F309-68F5-A3B2-CDA3822D6BFC}"/>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CD65C983-B597-FAAA-70D7-6044492B9D8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26C71CA-159A-0BB2-841A-831F2F95C663}"/>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18" name="Picture 17">
            <a:extLst>
              <a:ext uri="{FF2B5EF4-FFF2-40B4-BE49-F238E27FC236}">
                <a16:creationId xmlns:a16="http://schemas.microsoft.com/office/drawing/2014/main" id="{6DD3659B-9012-A08D-4FA1-7DFC29E74E4B}"/>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E0A2ABB-85BC-8DE4-E128-C41838383781}"/>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A85DB0B0-DFC7-330C-C468-9FD1B862B3B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3366CC"/>
                </a:solidFill>
              </a:defRPr>
            </a:lvl1pPr>
          </a:lstStyle>
          <a:p>
            <a:r>
              <a:rPr lang="en-US"/>
              <a:t>Click to edit Master title style</a:t>
            </a:r>
          </a:p>
        </p:txBody>
      </p:sp>
      <p:pic>
        <p:nvPicPr>
          <p:cNvPr id="5" name="Picture 4">
            <a:extLst>
              <a:ext uri="{FF2B5EF4-FFF2-40B4-BE49-F238E27FC236}">
                <a16:creationId xmlns:a16="http://schemas.microsoft.com/office/drawing/2014/main" id="{565436FE-1AD5-1155-9A51-2F9B050C690E}"/>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7" name="Picture 6">
            <a:extLst>
              <a:ext uri="{FF2B5EF4-FFF2-40B4-BE49-F238E27FC236}">
                <a16:creationId xmlns:a16="http://schemas.microsoft.com/office/drawing/2014/main" id="{3B122182-C948-3EC4-4863-D95B981DFEF7}"/>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23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313C3-8F84-8917-4109-7D9EFE546E9C}"/>
              </a:ext>
            </a:extLst>
          </p:cNvPr>
          <p:cNvPicPr>
            <a:picLocks noChangeAspect="1"/>
          </p:cNvPicPr>
          <p:nvPr userDrawn="1"/>
        </p:nvPicPr>
        <p:blipFill>
          <a:blip r:embed="rId3"/>
          <a:stretch>
            <a:fillRect/>
          </a:stretch>
        </p:blipFill>
        <p:spPr>
          <a:xfrm>
            <a:off x="8823960" y="5961888"/>
            <a:ext cx="2293620" cy="426720"/>
          </a:xfrm>
          <a:prstGeom prst="rect">
            <a:avLst/>
          </a:prstGeom>
          <a:noFill/>
        </p:spPr>
      </p:pic>
      <p:pic>
        <p:nvPicPr>
          <p:cNvPr id="5" name="Picture 4">
            <a:extLst>
              <a:ext uri="{FF2B5EF4-FFF2-40B4-BE49-F238E27FC236}">
                <a16:creationId xmlns:a16="http://schemas.microsoft.com/office/drawing/2014/main" id="{CA1B790C-F7CC-1ACD-A33A-6201B2F81B3D}"/>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a:noFill/>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64" r:id="rId10"/>
  </p:sldLayoutIdLst>
  <p:txStyles>
    <p:title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386584"/>
            <a:ext cx="10204704" cy="1545336"/>
          </a:xfrm>
        </p:spPr>
        <p:txBody>
          <a:bodyPr/>
          <a:lstStyle/>
          <a:p>
            <a:r>
              <a:rPr lang="en-US" sz="3100">
                <a:effectLst/>
                <a:latin typeface="Aptos" panose="020B0004020202020204" pitchFamily="34" charset="0"/>
                <a:ea typeface="Aptos" panose="020B0004020202020204" pitchFamily="34" charset="0"/>
                <a:cs typeface="Times New Roman" panose="02020603050405020304" pitchFamily="18" charset="0"/>
              </a:rPr>
              <a:t>From Paperwork to Productivity: Streamlining Operations &amp; Connecting with Residents in the Digital Age</a:t>
            </a:r>
            <a:endParaRPr lang="en-US" sz="3100"/>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sz="2400">
                <a:latin typeface="Arial Nova Light"/>
                <a:cs typeface="Arial"/>
              </a:rPr>
              <a:t>Rebecca MacLaren, Vice President, Product &amp; Development</a:t>
            </a:r>
          </a:p>
          <a:p>
            <a:r>
              <a:rPr lang="en-US" sz="2400">
                <a:latin typeface="Arial Nova Light"/>
                <a:cs typeface="Arial"/>
              </a:rPr>
              <a:t>Cate Ryba, Director, My Civic &amp; Resident Engagement</a:t>
            </a:r>
          </a:p>
        </p:txBody>
      </p:sp>
      <p:pic>
        <p:nvPicPr>
          <p:cNvPr id="7" name="Picture 6">
            <a:extLst>
              <a:ext uri="{FF2B5EF4-FFF2-40B4-BE49-F238E27FC236}">
                <a16:creationId xmlns:a16="http://schemas.microsoft.com/office/drawing/2014/main" id="{C507D8D5-8CC4-A2BF-E600-8EB5F2F94DBD}"/>
              </a:ext>
            </a:extLst>
          </p:cNvPr>
          <p:cNvPicPr>
            <a:picLocks noChangeAspect="1"/>
          </p:cNvPicPr>
          <p:nvPr/>
        </p:nvPicPr>
        <p:blipFill>
          <a:blip r:embed="rId2"/>
          <a:stretch>
            <a:fillRect/>
          </a:stretch>
        </p:blipFill>
        <p:spPr>
          <a:xfrm>
            <a:off x="8502647" y="5308270"/>
            <a:ext cx="3377738" cy="13006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2238-3AD5-2066-B1FB-75AD89215710}"/>
              </a:ext>
            </a:extLst>
          </p:cNvPr>
          <p:cNvSpPr>
            <a:spLocks noGrp="1"/>
          </p:cNvSpPr>
          <p:nvPr>
            <p:ph type="title"/>
          </p:nvPr>
        </p:nvSpPr>
        <p:spPr>
          <a:xfrm>
            <a:off x="914400" y="914400"/>
            <a:ext cx="10200132" cy="1188720"/>
          </a:xfrm>
        </p:spPr>
        <p:txBody>
          <a:bodyPr anchor="b">
            <a:normAutofit/>
          </a:bodyPr>
          <a:lstStyle/>
          <a:p>
            <a:r>
              <a:rPr lang="en-US"/>
              <a:t>City of Rancho Cordova</a:t>
            </a:r>
          </a:p>
        </p:txBody>
      </p:sp>
      <p:pic>
        <p:nvPicPr>
          <p:cNvPr id="5" name="Picture 4">
            <a:extLst>
              <a:ext uri="{FF2B5EF4-FFF2-40B4-BE49-F238E27FC236}">
                <a16:creationId xmlns:a16="http://schemas.microsoft.com/office/drawing/2014/main" id="{1B465E4C-A35A-854F-7101-3584C9FF6649}"/>
              </a:ext>
            </a:extLst>
          </p:cNvPr>
          <p:cNvPicPr>
            <a:picLocks noChangeAspect="1"/>
          </p:cNvPicPr>
          <p:nvPr/>
        </p:nvPicPr>
        <p:blipFill>
          <a:blip r:embed="rId3"/>
          <a:stretch>
            <a:fillRect/>
          </a:stretch>
        </p:blipFill>
        <p:spPr>
          <a:xfrm>
            <a:off x="914400" y="2498460"/>
            <a:ext cx="10204704" cy="2729759"/>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7599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C966-2D1B-B57C-7FD0-F013BAC46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2159E-4D81-23C7-5587-6119D6449601}"/>
              </a:ext>
            </a:extLst>
          </p:cNvPr>
          <p:cNvSpPr>
            <a:spLocks noGrp="1"/>
          </p:cNvSpPr>
          <p:nvPr>
            <p:ph type="title"/>
          </p:nvPr>
        </p:nvSpPr>
        <p:spPr/>
        <p:txBody>
          <a:bodyPr/>
          <a:lstStyle/>
          <a:p>
            <a:r>
              <a:rPr lang="en-US"/>
              <a:t>Challenge</a:t>
            </a:r>
          </a:p>
        </p:txBody>
      </p:sp>
      <p:sp>
        <p:nvSpPr>
          <p:cNvPr id="3" name="Content Placeholder 2">
            <a:extLst>
              <a:ext uri="{FF2B5EF4-FFF2-40B4-BE49-F238E27FC236}">
                <a16:creationId xmlns:a16="http://schemas.microsoft.com/office/drawing/2014/main" id="{DD284B49-2BB1-AED1-8644-DF0FEF92A11E}"/>
              </a:ext>
            </a:extLst>
          </p:cNvPr>
          <p:cNvSpPr>
            <a:spLocks noGrp="1"/>
          </p:cNvSpPr>
          <p:nvPr>
            <p:ph sz="half" idx="1"/>
          </p:nvPr>
        </p:nvSpPr>
        <p:spPr>
          <a:xfrm>
            <a:off x="914400" y="2377440"/>
            <a:ext cx="11057860" cy="2971800"/>
          </a:xfrm>
        </p:spPr>
        <p:txBody>
          <a:bodyPr/>
          <a:lstStyle/>
          <a:p>
            <a:r>
              <a:rPr lang="en-US"/>
              <a:t>Diverse, steady growth community</a:t>
            </a:r>
          </a:p>
          <a:p>
            <a:r>
              <a:rPr lang="en-US"/>
              <a:t>Organizational efficiency</a:t>
            </a:r>
          </a:p>
          <a:p>
            <a:pPr lvl="1"/>
            <a:r>
              <a:rPr lang="en-US"/>
              <a:t>Community development and biz licenses </a:t>
            </a:r>
          </a:p>
          <a:p>
            <a:r>
              <a:rPr lang="en-US"/>
              <a:t>Current process was extremely paper heavy even though they had software, it was outdated</a:t>
            </a:r>
          </a:p>
          <a:p>
            <a:pPr marL="91440" indent="0">
              <a:buNone/>
            </a:pPr>
            <a:r>
              <a:rPr lang="en-US" b="0" i="0">
                <a:solidFill>
                  <a:srgbClr val="0070C0"/>
                </a:solidFill>
                <a:effectLst/>
                <a:latin typeface="TradeGothic"/>
              </a:rPr>
              <a:t>“We had our legacy system for over 10 years. It was not user friendly, and it was problematic for staff,” says Kelly Whitman, city of Rancho Cordova planning technician II. “It was not built to suit our needs, so the staff was getting frustrated with the issues. We knew we needed change, so we decided to find something that was more well suited for our staff and our community.”</a:t>
            </a:r>
          </a:p>
          <a:p>
            <a:endParaRPr lang="en-US"/>
          </a:p>
        </p:txBody>
      </p:sp>
    </p:spTree>
    <p:extLst>
      <p:ext uri="{BB962C8B-B14F-4D97-AF65-F5344CB8AC3E}">
        <p14:creationId xmlns:p14="http://schemas.microsoft.com/office/powerpoint/2010/main" val="179951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BA12-32B8-2F6F-6EC1-8385DBC1CB69}"/>
              </a:ext>
            </a:extLst>
          </p:cNvPr>
          <p:cNvSpPr>
            <a:spLocks noGrp="1"/>
          </p:cNvSpPr>
          <p:nvPr>
            <p:ph type="title"/>
          </p:nvPr>
        </p:nvSpPr>
        <p:spPr/>
        <p:txBody>
          <a:bodyPr/>
          <a:lstStyle/>
          <a:p>
            <a:r>
              <a:rPr lang="en-US"/>
              <a:t>Solution</a:t>
            </a:r>
          </a:p>
        </p:txBody>
      </p:sp>
      <p:sp>
        <p:nvSpPr>
          <p:cNvPr id="3" name="Content Placeholder 2">
            <a:extLst>
              <a:ext uri="{FF2B5EF4-FFF2-40B4-BE49-F238E27FC236}">
                <a16:creationId xmlns:a16="http://schemas.microsoft.com/office/drawing/2014/main" id="{DA3B7A11-B5EC-0CA4-FBA3-EFDFA7F831E2}"/>
              </a:ext>
            </a:extLst>
          </p:cNvPr>
          <p:cNvSpPr>
            <a:spLocks noGrp="1"/>
          </p:cNvSpPr>
          <p:nvPr>
            <p:ph sz="half" idx="1"/>
          </p:nvPr>
        </p:nvSpPr>
        <p:spPr>
          <a:xfrm>
            <a:off x="914400" y="2377440"/>
            <a:ext cx="9855200" cy="2971800"/>
          </a:xfrm>
        </p:spPr>
        <p:txBody>
          <a:bodyPr/>
          <a:lstStyle/>
          <a:p>
            <a:r>
              <a:rPr lang="en-US"/>
              <a:t>An intelligent system with advanced features that would direct citizens to the correct applications.	</a:t>
            </a:r>
          </a:p>
          <a:p>
            <a:pPr lvl="1"/>
            <a:r>
              <a:rPr lang="en-US"/>
              <a:t>Improved efficiencies </a:t>
            </a:r>
          </a:p>
          <a:p>
            <a:pPr lvl="1"/>
            <a:r>
              <a:rPr lang="en-US"/>
              <a:t>Provided Cloud based permitting, planning, code management and licensing </a:t>
            </a:r>
          </a:p>
          <a:p>
            <a:pPr lvl="1"/>
            <a:r>
              <a:rPr lang="en-US"/>
              <a:t>Online public facing portal (Civic Access)</a:t>
            </a:r>
          </a:p>
          <a:p>
            <a:pPr marL="548640" lvl="1" indent="0">
              <a:buNone/>
            </a:pPr>
            <a:endParaRPr lang="en-US"/>
          </a:p>
        </p:txBody>
      </p:sp>
    </p:spTree>
    <p:extLst>
      <p:ext uri="{BB962C8B-B14F-4D97-AF65-F5344CB8AC3E}">
        <p14:creationId xmlns:p14="http://schemas.microsoft.com/office/powerpoint/2010/main" val="378969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68A2-12FA-8EB0-DCE2-3CA4DB56F290}"/>
              </a:ext>
            </a:extLst>
          </p:cNvPr>
          <p:cNvSpPr>
            <a:spLocks noGrp="1"/>
          </p:cNvSpPr>
          <p:nvPr>
            <p:ph type="title"/>
          </p:nvPr>
        </p:nvSpPr>
        <p:spPr/>
        <p:txBody>
          <a:bodyPr/>
          <a:lstStyle/>
          <a:p>
            <a:r>
              <a:rPr lang="en-US"/>
              <a:t>Highlights </a:t>
            </a:r>
          </a:p>
        </p:txBody>
      </p:sp>
      <p:sp>
        <p:nvSpPr>
          <p:cNvPr id="3" name="Content Placeholder 2">
            <a:extLst>
              <a:ext uri="{FF2B5EF4-FFF2-40B4-BE49-F238E27FC236}">
                <a16:creationId xmlns:a16="http://schemas.microsoft.com/office/drawing/2014/main" id="{04E5EDDA-756F-20BA-751A-0F65D514D36E}"/>
              </a:ext>
            </a:extLst>
          </p:cNvPr>
          <p:cNvSpPr>
            <a:spLocks noGrp="1"/>
          </p:cNvSpPr>
          <p:nvPr>
            <p:ph sz="half" idx="1"/>
          </p:nvPr>
        </p:nvSpPr>
        <p:spPr>
          <a:xfrm>
            <a:off x="176471" y="2399261"/>
            <a:ext cx="4866132" cy="2971800"/>
          </a:xfrm>
        </p:spPr>
        <p:txBody>
          <a:bodyPr/>
          <a:lstStyle/>
          <a:p>
            <a:r>
              <a:rPr lang="en-US"/>
              <a:t>Decreased wrong application submissions by </a:t>
            </a:r>
            <a:r>
              <a:rPr lang="en-US" b="1"/>
              <a:t>76%</a:t>
            </a:r>
          </a:p>
          <a:p>
            <a:r>
              <a:rPr lang="en-US" b="1"/>
              <a:t>5,000 </a:t>
            </a:r>
            <a:r>
              <a:rPr lang="en-US"/>
              <a:t>registered users since adoption of Civic Access</a:t>
            </a:r>
          </a:p>
          <a:p>
            <a:r>
              <a:rPr lang="en-US"/>
              <a:t>Enabled online license and renewals </a:t>
            </a:r>
            <a:r>
              <a:rPr lang="en-US" b="1"/>
              <a:t>24/7</a:t>
            </a:r>
          </a:p>
          <a:p>
            <a:endParaRPr lang="en-US"/>
          </a:p>
        </p:txBody>
      </p:sp>
      <p:pic>
        <p:nvPicPr>
          <p:cNvPr id="5" name="Picture 4">
            <a:extLst>
              <a:ext uri="{FF2B5EF4-FFF2-40B4-BE49-F238E27FC236}">
                <a16:creationId xmlns:a16="http://schemas.microsoft.com/office/drawing/2014/main" id="{B238BFA0-BEB7-E44B-4554-3D41D3834257}"/>
              </a:ext>
            </a:extLst>
          </p:cNvPr>
          <p:cNvPicPr>
            <a:picLocks noChangeAspect="1"/>
          </p:cNvPicPr>
          <p:nvPr/>
        </p:nvPicPr>
        <p:blipFill>
          <a:blip r:embed="rId3"/>
          <a:stretch>
            <a:fillRect/>
          </a:stretch>
        </p:blipFill>
        <p:spPr>
          <a:xfrm>
            <a:off x="5338732" y="1508760"/>
            <a:ext cx="6676797" cy="3596229"/>
          </a:xfrm>
          <a:prstGeom prst="rect">
            <a:avLst/>
          </a:prstGeom>
        </p:spPr>
      </p:pic>
    </p:spTree>
    <p:extLst>
      <p:ext uri="{BB962C8B-B14F-4D97-AF65-F5344CB8AC3E}">
        <p14:creationId xmlns:p14="http://schemas.microsoft.com/office/powerpoint/2010/main" val="4237765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DC81E-A063-F0BC-6C8C-51BC91B08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E94321-648B-6A0B-0FA7-3E8450B0CB2F}"/>
              </a:ext>
            </a:extLst>
          </p:cNvPr>
          <p:cNvSpPr>
            <a:spLocks noGrp="1"/>
          </p:cNvSpPr>
          <p:nvPr>
            <p:ph type="title"/>
          </p:nvPr>
        </p:nvSpPr>
        <p:spPr/>
        <p:txBody>
          <a:bodyPr/>
          <a:lstStyle/>
          <a:p>
            <a:r>
              <a:rPr lang="en-US"/>
              <a:t>Case Study: Grovetown, GA</a:t>
            </a:r>
          </a:p>
        </p:txBody>
      </p:sp>
    </p:spTree>
    <p:extLst>
      <p:ext uri="{BB962C8B-B14F-4D97-AF65-F5344CB8AC3E}">
        <p14:creationId xmlns:p14="http://schemas.microsoft.com/office/powerpoint/2010/main" val="180703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B52AC-F7A5-31BE-BB86-9234EFDDE27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3046E2F-D431-1CDE-879F-7983C8BDD5EA}"/>
              </a:ext>
            </a:extLst>
          </p:cNvPr>
          <p:cNvSpPr>
            <a:spLocks noGrp="1"/>
          </p:cNvSpPr>
          <p:nvPr>
            <p:ph type="title"/>
          </p:nvPr>
        </p:nvSpPr>
        <p:spPr>
          <a:xfrm>
            <a:off x="262646" y="457200"/>
            <a:ext cx="10200132" cy="1188720"/>
          </a:xfrm>
        </p:spPr>
        <p:txBody>
          <a:bodyPr anchor="b">
            <a:normAutofit/>
          </a:bodyPr>
          <a:lstStyle/>
          <a:p>
            <a:r>
              <a:rPr lang="en-US"/>
              <a:t>Scaling to Connect to Residents</a:t>
            </a:r>
          </a:p>
        </p:txBody>
      </p:sp>
      <p:sp>
        <p:nvSpPr>
          <p:cNvPr id="4" name="Content Placeholder 2">
            <a:extLst>
              <a:ext uri="{FF2B5EF4-FFF2-40B4-BE49-F238E27FC236}">
                <a16:creationId xmlns:a16="http://schemas.microsoft.com/office/drawing/2014/main" id="{6607888C-22F4-1B10-14CF-8F102E1258CD}"/>
              </a:ext>
            </a:extLst>
          </p:cNvPr>
          <p:cNvSpPr>
            <a:spLocks noGrp="1"/>
          </p:cNvSpPr>
          <p:nvPr>
            <p:ph sz="half" idx="1"/>
          </p:nvPr>
        </p:nvSpPr>
        <p:spPr>
          <a:xfrm>
            <a:off x="914400" y="2377440"/>
            <a:ext cx="4866132" cy="2971800"/>
          </a:xfrm>
        </p:spPr>
        <p:txBody>
          <a:bodyPr anchor="t">
            <a:normAutofit/>
          </a:bodyPr>
          <a:lstStyle/>
          <a:p>
            <a:pPr marL="380990" indent="-380990">
              <a:buChar char="•"/>
            </a:pPr>
            <a:r>
              <a:rPr lang="en-US"/>
              <a:t>Growing city, aging system</a:t>
            </a:r>
          </a:p>
          <a:p>
            <a:pPr marL="380990" indent="-380990">
              <a:buChar char="•"/>
            </a:pPr>
            <a:r>
              <a:rPr lang="en-US"/>
              <a:t>Move to the cloud</a:t>
            </a:r>
          </a:p>
          <a:p>
            <a:pPr marL="380990" indent="-380990">
              <a:buChar char="•"/>
            </a:pPr>
            <a:r>
              <a:rPr lang="en-US"/>
              <a:t>Public Satisfaction</a:t>
            </a:r>
          </a:p>
          <a:p>
            <a:pPr marL="380990" indent="-380990">
              <a:buChar char="•"/>
            </a:pPr>
            <a:r>
              <a:rPr lang="en-US"/>
              <a:t>Connecting to Community</a:t>
            </a:r>
          </a:p>
          <a:p>
            <a:pPr marL="380990" indent="-380990">
              <a:buChar char="•"/>
            </a:pPr>
            <a:endParaRPr lang="en-US"/>
          </a:p>
          <a:p>
            <a:pPr marL="380990" indent="-380990">
              <a:buChar char="•"/>
            </a:pPr>
            <a:endParaRPr lang="en-US"/>
          </a:p>
        </p:txBody>
      </p:sp>
      <p:pic>
        <p:nvPicPr>
          <p:cNvPr id="1026" name="Picture 2">
            <a:extLst>
              <a:ext uri="{FF2B5EF4-FFF2-40B4-BE49-F238E27FC236}">
                <a16:creationId xmlns:a16="http://schemas.microsoft.com/office/drawing/2014/main" id="{FA7D2242-498A-F912-EDFC-6A436124F0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70" r="-3" b="12202"/>
          <a:stretch/>
        </p:blipFill>
        <p:spPr bwMode="auto">
          <a:xfrm>
            <a:off x="5538280" y="2103120"/>
            <a:ext cx="6572656" cy="3732892"/>
          </a:xfrm>
          <a:prstGeom prst="rect">
            <a:avLst/>
          </a:prstGeom>
          <a:noFill/>
        </p:spPr>
      </p:pic>
    </p:spTree>
    <p:extLst>
      <p:ext uri="{BB962C8B-B14F-4D97-AF65-F5344CB8AC3E}">
        <p14:creationId xmlns:p14="http://schemas.microsoft.com/office/powerpoint/2010/main" val="590847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027C-5D81-40E0-D112-C083F2633EA6}"/>
            </a:ext>
          </a:extLst>
        </p:cNvPr>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7186A630-753E-EDC8-B98C-3DA8A466CCD2}"/>
              </a:ext>
            </a:extLst>
          </p:cNvPr>
          <p:cNvPicPr>
            <a:picLocks noChangeAspect="1"/>
          </p:cNvPicPr>
          <p:nvPr/>
        </p:nvPicPr>
        <p:blipFill>
          <a:blip r:embed="rId2"/>
          <a:stretch>
            <a:fillRect/>
          </a:stretch>
        </p:blipFill>
        <p:spPr>
          <a:xfrm>
            <a:off x="8787099" y="946618"/>
            <a:ext cx="2535185" cy="5486400"/>
          </a:xfrm>
          <a:prstGeom prst="roundRect">
            <a:avLst/>
          </a:prstGeom>
          <a:ln>
            <a:solidFill>
              <a:schemeClr val="tx1"/>
            </a:solidFill>
          </a:ln>
          <a:effectLst>
            <a:outerShdw blurRad="50800" dist="38100" dir="2700000" algn="tl" rotWithShape="0">
              <a:prstClr val="black">
                <a:alpha val="40000"/>
              </a:prstClr>
            </a:outerShdw>
          </a:effectLst>
        </p:spPr>
      </p:pic>
      <p:pic>
        <p:nvPicPr>
          <p:cNvPr id="3" name="Picture 2" descr="Image">
            <a:extLst>
              <a:ext uri="{FF2B5EF4-FFF2-40B4-BE49-F238E27FC236}">
                <a16:creationId xmlns:a16="http://schemas.microsoft.com/office/drawing/2014/main" id="{7306B936-EB69-4AB1-5A88-B04783ACD063}"/>
              </a:ext>
            </a:extLst>
          </p:cNvPr>
          <p:cNvPicPr>
            <a:picLocks noChangeAspect="1"/>
          </p:cNvPicPr>
          <p:nvPr/>
        </p:nvPicPr>
        <p:blipFill>
          <a:blip r:embed="rId3"/>
          <a:stretch>
            <a:fillRect/>
          </a:stretch>
        </p:blipFill>
        <p:spPr>
          <a:xfrm>
            <a:off x="5708467" y="944754"/>
            <a:ext cx="2534145" cy="5486400"/>
          </a:xfrm>
          <a:prstGeom prst="roundRect">
            <a:avLst/>
          </a:prstGeom>
          <a:ln>
            <a:solidFill>
              <a:schemeClr val="tx1"/>
            </a:solidFill>
          </a:ln>
          <a:effectLst/>
        </p:spPr>
      </p:pic>
      <p:sp>
        <p:nvSpPr>
          <p:cNvPr id="5" name="Content Placeholder 2">
            <a:extLst>
              <a:ext uri="{FF2B5EF4-FFF2-40B4-BE49-F238E27FC236}">
                <a16:creationId xmlns:a16="http://schemas.microsoft.com/office/drawing/2014/main" id="{D0BD27E8-992B-7901-63AD-32039516A0E2}"/>
              </a:ext>
            </a:extLst>
          </p:cNvPr>
          <p:cNvSpPr>
            <a:spLocks noGrp="1"/>
          </p:cNvSpPr>
          <p:nvPr>
            <p:ph idx="1"/>
          </p:nvPr>
        </p:nvSpPr>
        <p:spPr>
          <a:xfrm>
            <a:off x="537210" y="2447504"/>
            <a:ext cx="4740655" cy="2971800"/>
          </a:xfrm>
        </p:spPr>
        <p:txBody>
          <a:bodyPr/>
          <a:lstStyle/>
          <a:p>
            <a:pPr marL="380990" indent="-380990">
              <a:buChar char="•"/>
            </a:pPr>
            <a:r>
              <a:rPr lang="en-US" sz="2400">
                <a:solidFill>
                  <a:schemeClr val="tx1"/>
                </a:solidFill>
              </a:rPr>
              <a:t>Education &amp; outreach led to 10% of residents with mobile app in first 9 months</a:t>
            </a:r>
          </a:p>
          <a:p>
            <a:pPr marL="380990" indent="-380990">
              <a:buChar char="•"/>
            </a:pPr>
            <a:r>
              <a:rPr lang="en-US" sz="2400" b="1">
                <a:solidFill>
                  <a:schemeClr val="tx1"/>
                </a:solidFill>
              </a:rPr>
              <a:t>30% </a:t>
            </a:r>
            <a:r>
              <a:rPr lang="en-US" sz="2400">
                <a:solidFill>
                  <a:schemeClr val="tx1"/>
                </a:solidFill>
              </a:rPr>
              <a:t>more online payments after app launch</a:t>
            </a:r>
          </a:p>
          <a:p>
            <a:pPr marL="380990" indent="-380990">
              <a:buChar char="•"/>
            </a:pPr>
            <a:r>
              <a:rPr lang="en-US" sz="2400" b="1">
                <a:solidFill>
                  <a:schemeClr val="tx1"/>
                </a:solidFill>
              </a:rPr>
              <a:t>70% </a:t>
            </a:r>
            <a:r>
              <a:rPr lang="en-US" sz="2400">
                <a:solidFill>
                  <a:schemeClr val="tx1"/>
                </a:solidFill>
              </a:rPr>
              <a:t>of payments made online</a:t>
            </a:r>
          </a:p>
          <a:p>
            <a:pPr marL="380990" indent="-380990">
              <a:buChar char="•"/>
            </a:pPr>
            <a:endParaRPr lang="en-US" sz="2400">
              <a:solidFill>
                <a:schemeClr val="tx1"/>
              </a:solidFill>
            </a:endParaRPr>
          </a:p>
          <a:p>
            <a:pPr marL="380990" indent="-380990">
              <a:buChar char="•"/>
            </a:pPr>
            <a:endParaRPr lang="en-US" sz="2400">
              <a:solidFill>
                <a:schemeClr val="tx1"/>
              </a:solidFill>
            </a:endParaRPr>
          </a:p>
        </p:txBody>
      </p:sp>
      <p:sp>
        <p:nvSpPr>
          <p:cNvPr id="6" name="Title 1">
            <a:extLst>
              <a:ext uri="{FF2B5EF4-FFF2-40B4-BE49-F238E27FC236}">
                <a16:creationId xmlns:a16="http://schemas.microsoft.com/office/drawing/2014/main" id="{3CA4D12F-02B3-7CEF-0C1E-C76ABBC11F16}"/>
              </a:ext>
            </a:extLst>
          </p:cNvPr>
          <p:cNvSpPr>
            <a:spLocks noGrp="1"/>
          </p:cNvSpPr>
          <p:nvPr>
            <p:ph type="title"/>
          </p:nvPr>
        </p:nvSpPr>
        <p:spPr>
          <a:xfrm>
            <a:off x="537210" y="724683"/>
            <a:ext cx="4740655" cy="1188720"/>
          </a:xfrm>
        </p:spPr>
        <p:txBody>
          <a:bodyPr/>
          <a:lstStyle/>
          <a:p>
            <a:r>
              <a:rPr lang="en-US" sz="3200"/>
              <a:t>Driving online payments</a:t>
            </a:r>
          </a:p>
        </p:txBody>
      </p:sp>
      <p:pic>
        <p:nvPicPr>
          <p:cNvPr id="2054" name="Picture 6" descr="A black screen with white border&#10;&#10;Description automatically generated">
            <a:extLst>
              <a:ext uri="{FF2B5EF4-FFF2-40B4-BE49-F238E27FC236}">
                <a16:creationId xmlns:a16="http://schemas.microsoft.com/office/drawing/2014/main" id="{1D1C185A-91A7-7900-A0F4-39E712E42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2451" y="846915"/>
            <a:ext cx="2784480" cy="56820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A black screen with white border&#10;&#10;Description automatically generated">
            <a:extLst>
              <a:ext uri="{FF2B5EF4-FFF2-40B4-BE49-F238E27FC236}">
                <a16:creationId xmlns:a16="http://schemas.microsoft.com/office/drawing/2014/main" id="{02DC3741-B935-24AA-7595-9B676C990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918" y="852756"/>
            <a:ext cx="2784480" cy="56820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5076A135-2039-3759-2AEB-29F0E1501510}"/>
              </a:ext>
            </a:extLst>
          </p:cNvPr>
          <p:cNvSpPr/>
          <p:nvPr/>
        </p:nvSpPr>
        <p:spPr bwMode="auto">
          <a:xfrm rot="-1680000">
            <a:off x="7416836" y="4257113"/>
            <a:ext cx="1891122" cy="117884"/>
          </a:xfrm>
          <a:prstGeom prst="rightArrow">
            <a:avLst/>
          </a:prstGeom>
          <a:solidFill>
            <a:srgbClr val="C00000"/>
          </a:solidFill>
          <a:ln w="6350" cap="sq" algn="ctr">
            <a:noFill/>
            <a:miter lim="800000"/>
            <a:headEnd/>
            <a:tailEnd/>
          </a:ln>
          <a:effectLst/>
        </p:spPr>
        <p:txBody>
          <a:bodyPr wrap="none" rtlCol="0" anchor="ctr"/>
          <a:lstStyle/>
          <a:p>
            <a:pPr algn="ctr"/>
            <a:endParaRPr lang="en-US" sz="2400">
              <a:solidFill>
                <a:schemeClr val="tx1">
                  <a:lumMod val="75000"/>
                  <a:lumOff val="25000"/>
                </a:schemeClr>
              </a:solidFill>
              <a:cs typeface="Tahoma" pitchFamily="34" charset="0"/>
            </a:endParaRPr>
          </a:p>
        </p:txBody>
      </p:sp>
    </p:spTree>
    <p:extLst>
      <p:ext uri="{BB962C8B-B14F-4D97-AF65-F5344CB8AC3E}">
        <p14:creationId xmlns:p14="http://schemas.microsoft.com/office/powerpoint/2010/main" val="373286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8385F-F935-3D7A-BC44-E333BB0B27F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588199-CC71-6211-B9AD-75E57B0B3A9C}"/>
              </a:ext>
            </a:extLst>
          </p:cNvPr>
          <p:cNvSpPr>
            <a:spLocks noGrp="1"/>
          </p:cNvSpPr>
          <p:nvPr>
            <p:ph type="title"/>
          </p:nvPr>
        </p:nvSpPr>
        <p:spPr>
          <a:xfrm>
            <a:off x="995934" y="3084576"/>
            <a:ext cx="10200132" cy="1188720"/>
          </a:xfrm>
        </p:spPr>
        <p:txBody>
          <a:bodyPr/>
          <a:lstStyle/>
          <a:p>
            <a:r>
              <a:rPr lang="en-US" b="1"/>
              <a:t>Cate Ryba</a:t>
            </a:r>
          </a:p>
        </p:txBody>
      </p:sp>
      <p:sp>
        <p:nvSpPr>
          <p:cNvPr id="5" name="Content Placeholder 4">
            <a:extLst>
              <a:ext uri="{FF2B5EF4-FFF2-40B4-BE49-F238E27FC236}">
                <a16:creationId xmlns:a16="http://schemas.microsoft.com/office/drawing/2014/main" id="{4449F1A2-F277-8547-6BC2-B9F63EF4CA84}"/>
              </a:ext>
            </a:extLst>
          </p:cNvPr>
          <p:cNvSpPr>
            <a:spLocks noGrp="1"/>
          </p:cNvSpPr>
          <p:nvPr>
            <p:ph idx="1"/>
          </p:nvPr>
        </p:nvSpPr>
        <p:spPr>
          <a:xfrm>
            <a:off x="995933" y="4462272"/>
            <a:ext cx="6790321" cy="2971800"/>
          </a:xfrm>
        </p:spPr>
        <p:txBody>
          <a:bodyPr/>
          <a:lstStyle/>
          <a:p>
            <a:pPr marL="91440" indent="0">
              <a:buNone/>
            </a:pPr>
            <a:r>
              <a:rPr lang="en-US" sz="2400" b="1"/>
              <a:t>Tyler Technologies</a:t>
            </a:r>
          </a:p>
          <a:p>
            <a:pPr marL="91440" indent="0">
              <a:buNone/>
            </a:pPr>
            <a:r>
              <a:rPr lang="en-US" sz="2400"/>
              <a:t>Director of My Civic &amp; Resident Engagement</a:t>
            </a:r>
          </a:p>
        </p:txBody>
      </p:sp>
      <p:pic>
        <p:nvPicPr>
          <p:cNvPr id="2" name="Picture Placeholder 5" descr="A person smiling with blonde hair&#10;&#10;AI-generated content may be incorrect.">
            <a:extLst>
              <a:ext uri="{FF2B5EF4-FFF2-40B4-BE49-F238E27FC236}">
                <a16:creationId xmlns:a16="http://schemas.microsoft.com/office/drawing/2014/main" id="{63D213B3-F7E9-F033-5B37-4FB40A2EFAA8}"/>
              </a:ext>
            </a:extLst>
          </p:cNvPr>
          <p:cNvPicPr>
            <a:picLocks noChangeAspect="1"/>
          </p:cNvPicPr>
          <p:nvPr/>
        </p:nvPicPr>
        <p:blipFill>
          <a:blip r:embed="rId3"/>
          <a:srcRect l="5274" r="5274"/>
          <a:stretch>
            <a:fillRect/>
          </a:stretch>
        </p:blipFill>
        <p:spPr>
          <a:xfrm>
            <a:off x="7678985" y="1520952"/>
            <a:ext cx="3517081" cy="3517081"/>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3321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4BAFFA-3BCB-6075-FD3D-DE3A7E7D1F42}"/>
              </a:ext>
            </a:extLst>
          </p:cNvPr>
          <p:cNvSpPr txBox="1">
            <a:spLocks/>
          </p:cNvSpPr>
          <p:nvPr/>
        </p:nvSpPr>
        <p:spPr>
          <a:xfrm>
            <a:off x="914400" y="914400"/>
            <a:ext cx="10200132" cy="1188720"/>
          </a:xfrm>
          <a:prstGeom prst="rect">
            <a:avLst/>
          </a:prstGeom>
          <a:noFill/>
        </p:spPr>
        <p:txBody>
          <a:bodyPr vert="horz" lIns="0" tIns="0" rIns="0" bIns="0" rtlCol="0" anchor="b" anchorCtr="0">
            <a:norm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spcAft>
                <a:spcPts val="600"/>
              </a:spcAft>
            </a:pPr>
            <a:r>
              <a:rPr lang="en-US" b="0" i="0" kern="1200" baseline="0">
                <a:solidFill>
                  <a:schemeClr val="accent2"/>
                </a:solidFill>
                <a:latin typeface="Lato Black" panose="020F0502020204030203" pitchFamily="34" charset="0"/>
                <a:ea typeface="Lato Black" panose="020F0502020204030203" pitchFamily="34" charset="0"/>
                <a:cs typeface="Lato Black" panose="020F0502020204030203" pitchFamily="34" charset="0"/>
              </a:rPr>
              <a:t>Resident Digital Experience Timeline</a:t>
            </a:r>
          </a:p>
        </p:txBody>
      </p:sp>
      <p:grpSp>
        <p:nvGrpSpPr>
          <p:cNvPr id="6" name="Group 5">
            <a:extLst>
              <a:ext uri="{FF2B5EF4-FFF2-40B4-BE49-F238E27FC236}">
                <a16:creationId xmlns:a16="http://schemas.microsoft.com/office/drawing/2014/main" id="{A39E2641-3072-0EF6-AC5E-564B431CC870}"/>
              </a:ext>
            </a:extLst>
          </p:cNvPr>
          <p:cNvGrpSpPr/>
          <p:nvPr/>
        </p:nvGrpSpPr>
        <p:grpSpPr>
          <a:xfrm>
            <a:off x="914400" y="2674619"/>
            <a:ext cx="10204704" cy="2983230"/>
            <a:chOff x="914400" y="2674619"/>
            <a:chExt cx="10204704" cy="2983230"/>
          </a:xfrm>
        </p:grpSpPr>
        <p:sp>
          <p:nvSpPr>
            <p:cNvPr id="7" name="Straight Connector 6">
              <a:extLst>
                <a:ext uri="{FF2B5EF4-FFF2-40B4-BE49-F238E27FC236}">
                  <a16:creationId xmlns:a16="http://schemas.microsoft.com/office/drawing/2014/main" id="{ECC3AFB5-8190-5C75-D733-E6967A17A47A}"/>
                </a:ext>
              </a:extLst>
            </p:cNvPr>
            <p:cNvSpPr/>
            <p:nvPr/>
          </p:nvSpPr>
          <p:spPr>
            <a:xfrm>
              <a:off x="914400" y="3863340"/>
              <a:ext cx="10204704"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8" name="Teardrop 7">
              <a:extLst>
                <a:ext uri="{FF2B5EF4-FFF2-40B4-BE49-F238E27FC236}">
                  <a16:creationId xmlns:a16="http://schemas.microsoft.com/office/drawing/2014/main" id="{458782FF-91BC-E618-5C25-F6C09CF430F3}"/>
                </a:ext>
              </a:extLst>
            </p:cNvPr>
            <p:cNvSpPr/>
            <p:nvPr/>
          </p:nvSpPr>
          <p:spPr>
            <a:xfrm rot="8100000">
              <a:off x="967320" y="2719881"/>
              <a:ext cx="218543" cy="218543"/>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9" name="Oval 8">
              <a:extLst>
                <a:ext uri="{FF2B5EF4-FFF2-40B4-BE49-F238E27FC236}">
                  <a16:creationId xmlns:a16="http://schemas.microsoft.com/office/drawing/2014/main" id="{7D4F0742-281E-4D8F-18D2-A7899C82C566}"/>
                </a:ext>
              </a:extLst>
            </p:cNvPr>
            <p:cNvSpPr/>
            <p:nvPr/>
          </p:nvSpPr>
          <p:spPr>
            <a:xfrm>
              <a:off x="991599" y="2744160"/>
              <a:ext cx="169986" cy="16998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1675336A-8368-EFA5-F11B-2C7BC02C297B}"/>
                </a:ext>
              </a:extLst>
            </p:cNvPr>
            <p:cNvSpPr/>
            <p:nvPr/>
          </p:nvSpPr>
          <p:spPr>
            <a:xfrm>
              <a:off x="1231126" y="2983687"/>
              <a:ext cx="2421053" cy="879652"/>
            </a:xfrm>
            <a:custGeom>
              <a:avLst/>
              <a:gdLst>
                <a:gd name="connsiteX0" fmla="*/ 0 w 2421053"/>
                <a:gd name="connsiteY0" fmla="*/ 0 h 879652"/>
                <a:gd name="connsiteX1" fmla="*/ 2421053 w 2421053"/>
                <a:gd name="connsiteY1" fmla="*/ 0 h 879652"/>
                <a:gd name="connsiteX2" fmla="*/ 2421053 w 2421053"/>
                <a:gd name="connsiteY2" fmla="*/ 879652 h 879652"/>
                <a:gd name="connsiteX3" fmla="*/ 0 w 2421053"/>
                <a:gd name="connsiteY3" fmla="*/ 879652 h 879652"/>
                <a:gd name="connsiteX4" fmla="*/ 0 w 2421053"/>
                <a:gd name="connsiteY4" fmla="*/ 0 h 87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879652">
                  <a:moveTo>
                    <a:pt x="0" y="0"/>
                  </a:moveTo>
                  <a:lnTo>
                    <a:pt x="2421053" y="0"/>
                  </a:lnTo>
                  <a:lnTo>
                    <a:pt x="2421053" y="879652"/>
                  </a:lnTo>
                  <a:lnTo>
                    <a:pt x="0" y="879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First websites and emergence of search engines</a:t>
              </a:r>
            </a:p>
          </p:txBody>
        </p:sp>
        <p:sp>
          <p:nvSpPr>
            <p:cNvPr id="11" name="Freeform: Shape 10">
              <a:extLst>
                <a:ext uri="{FF2B5EF4-FFF2-40B4-BE49-F238E27FC236}">
                  <a16:creationId xmlns:a16="http://schemas.microsoft.com/office/drawing/2014/main" id="{825D5775-FBDD-5250-F489-B7CDAA956566}"/>
                </a:ext>
              </a:extLst>
            </p:cNvPr>
            <p:cNvSpPr/>
            <p:nvPr/>
          </p:nvSpPr>
          <p:spPr>
            <a:xfrm>
              <a:off x="1231126" y="2674619"/>
              <a:ext cx="2421053" cy="309067"/>
            </a:xfrm>
            <a:custGeom>
              <a:avLst/>
              <a:gdLst>
                <a:gd name="connsiteX0" fmla="*/ 0 w 2421053"/>
                <a:gd name="connsiteY0" fmla="*/ 0 h 309067"/>
                <a:gd name="connsiteX1" fmla="*/ 2421053 w 2421053"/>
                <a:gd name="connsiteY1" fmla="*/ 0 h 309067"/>
                <a:gd name="connsiteX2" fmla="*/ 2421053 w 2421053"/>
                <a:gd name="connsiteY2" fmla="*/ 309067 h 309067"/>
                <a:gd name="connsiteX3" fmla="*/ 0 w 2421053"/>
                <a:gd name="connsiteY3" fmla="*/ 309067 h 309067"/>
                <a:gd name="connsiteX4" fmla="*/ 0 w 2421053"/>
                <a:gd name="connsiteY4" fmla="*/ 0 h 30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309067">
                  <a:moveTo>
                    <a:pt x="0" y="0"/>
                  </a:moveTo>
                  <a:lnTo>
                    <a:pt x="2421053" y="0"/>
                  </a:lnTo>
                  <a:lnTo>
                    <a:pt x="2421053" y="309067"/>
                  </a:lnTo>
                  <a:lnTo>
                    <a:pt x="0" y="309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kern="1200"/>
                <a:t>1990s</a:t>
              </a:r>
            </a:p>
          </p:txBody>
        </p:sp>
        <p:sp>
          <p:nvSpPr>
            <p:cNvPr id="12" name="Straight Connector 11">
              <a:extLst>
                <a:ext uri="{FF2B5EF4-FFF2-40B4-BE49-F238E27FC236}">
                  <a16:creationId xmlns:a16="http://schemas.microsoft.com/office/drawing/2014/main" id="{D697DA2B-271D-FDD9-E0D9-EC016201108B}"/>
                </a:ext>
              </a:extLst>
            </p:cNvPr>
            <p:cNvSpPr/>
            <p:nvPr/>
          </p:nvSpPr>
          <p:spPr>
            <a:xfrm>
              <a:off x="1076592" y="2983687"/>
              <a:ext cx="0" cy="879652"/>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3" name="Oval 12">
              <a:extLst>
                <a:ext uri="{FF2B5EF4-FFF2-40B4-BE49-F238E27FC236}">
                  <a16:creationId xmlns:a16="http://schemas.microsoft.com/office/drawing/2014/main" id="{4676D9D8-6DD8-BC01-F053-46A6552B628D}"/>
                </a:ext>
              </a:extLst>
            </p:cNvPr>
            <p:cNvSpPr/>
            <p:nvPr/>
          </p:nvSpPr>
          <p:spPr>
            <a:xfrm>
              <a:off x="1048776" y="3835523"/>
              <a:ext cx="55632" cy="5563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3">
              <a:scrgbClr r="0" g="0" b="0"/>
            </a:lnRef>
            <a:fillRef idx="1">
              <a:scrgbClr r="0" g="0" b="0"/>
            </a:fillRef>
            <a:effectRef idx="1">
              <a:scrgbClr r="0" g="0" b="0"/>
            </a:effectRef>
            <a:fontRef idx="minor">
              <a:schemeClr val="lt1"/>
            </a:fontRef>
          </p:style>
          <p:txBody>
            <a:bodyPr/>
            <a:lstStyle/>
            <a:p>
              <a:endParaRPr lang="en-US"/>
            </a:p>
          </p:txBody>
        </p:sp>
        <p:sp>
          <p:nvSpPr>
            <p:cNvPr id="14" name="Teardrop 13">
              <a:extLst>
                <a:ext uri="{FF2B5EF4-FFF2-40B4-BE49-F238E27FC236}">
                  <a16:creationId xmlns:a16="http://schemas.microsoft.com/office/drawing/2014/main" id="{1CD5DA68-F819-A1CB-5CB4-26173087EC70}"/>
                </a:ext>
              </a:extLst>
            </p:cNvPr>
            <p:cNvSpPr/>
            <p:nvPr/>
          </p:nvSpPr>
          <p:spPr>
            <a:xfrm rot="18900000">
              <a:off x="2421811" y="4788254"/>
              <a:ext cx="218543" cy="218543"/>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3C551A5C-273C-9897-09D9-975475FC260D}"/>
                </a:ext>
              </a:extLst>
            </p:cNvPr>
            <p:cNvSpPr/>
            <p:nvPr/>
          </p:nvSpPr>
          <p:spPr>
            <a:xfrm>
              <a:off x="2446089" y="4812532"/>
              <a:ext cx="169986" cy="16998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1B730F57-906D-3DF9-5ED9-DD56FC76D0CB}"/>
                </a:ext>
              </a:extLst>
            </p:cNvPr>
            <p:cNvSpPr/>
            <p:nvPr/>
          </p:nvSpPr>
          <p:spPr>
            <a:xfrm>
              <a:off x="2685616" y="4160519"/>
              <a:ext cx="2421053" cy="879652"/>
            </a:xfrm>
            <a:custGeom>
              <a:avLst/>
              <a:gdLst>
                <a:gd name="connsiteX0" fmla="*/ 0 w 2421053"/>
                <a:gd name="connsiteY0" fmla="*/ 0 h 879652"/>
                <a:gd name="connsiteX1" fmla="*/ 2421053 w 2421053"/>
                <a:gd name="connsiteY1" fmla="*/ 0 h 879652"/>
                <a:gd name="connsiteX2" fmla="*/ 2421053 w 2421053"/>
                <a:gd name="connsiteY2" fmla="*/ 879652 h 879652"/>
                <a:gd name="connsiteX3" fmla="*/ 0 w 2421053"/>
                <a:gd name="connsiteY3" fmla="*/ 879652 h 879652"/>
                <a:gd name="connsiteX4" fmla="*/ 0 w 2421053"/>
                <a:gd name="connsiteY4" fmla="*/ 0 h 87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879652">
                  <a:moveTo>
                    <a:pt x="0" y="0"/>
                  </a:moveTo>
                  <a:lnTo>
                    <a:pt x="2421053" y="0"/>
                  </a:lnTo>
                  <a:lnTo>
                    <a:pt x="2421053" y="879652"/>
                  </a:lnTo>
                  <a:lnTo>
                    <a:pt x="0" y="879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The rise of e-government initiatives</a:t>
              </a:r>
            </a:p>
          </p:txBody>
        </p:sp>
        <p:sp>
          <p:nvSpPr>
            <p:cNvPr id="17" name="Freeform: Shape 16">
              <a:extLst>
                <a:ext uri="{FF2B5EF4-FFF2-40B4-BE49-F238E27FC236}">
                  <a16:creationId xmlns:a16="http://schemas.microsoft.com/office/drawing/2014/main" id="{6544DEDA-F807-9523-1ED0-23FA6C0D1835}"/>
                </a:ext>
              </a:extLst>
            </p:cNvPr>
            <p:cNvSpPr/>
            <p:nvPr/>
          </p:nvSpPr>
          <p:spPr>
            <a:xfrm>
              <a:off x="2685616" y="5348782"/>
              <a:ext cx="2421053" cy="309067"/>
            </a:xfrm>
            <a:custGeom>
              <a:avLst/>
              <a:gdLst>
                <a:gd name="connsiteX0" fmla="*/ 0 w 2421053"/>
                <a:gd name="connsiteY0" fmla="*/ 0 h 309067"/>
                <a:gd name="connsiteX1" fmla="*/ 2421053 w 2421053"/>
                <a:gd name="connsiteY1" fmla="*/ 0 h 309067"/>
                <a:gd name="connsiteX2" fmla="*/ 2421053 w 2421053"/>
                <a:gd name="connsiteY2" fmla="*/ 309067 h 309067"/>
                <a:gd name="connsiteX3" fmla="*/ 0 w 2421053"/>
                <a:gd name="connsiteY3" fmla="*/ 309067 h 309067"/>
                <a:gd name="connsiteX4" fmla="*/ 0 w 2421053"/>
                <a:gd name="connsiteY4" fmla="*/ 0 h 30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309067">
                  <a:moveTo>
                    <a:pt x="0" y="0"/>
                  </a:moveTo>
                  <a:lnTo>
                    <a:pt x="2421053" y="0"/>
                  </a:lnTo>
                  <a:lnTo>
                    <a:pt x="2421053" y="309067"/>
                  </a:lnTo>
                  <a:lnTo>
                    <a:pt x="0" y="309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kern="1200"/>
                <a:t>1990s-2000s</a:t>
              </a:r>
            </a:p>
          </p:txBody>
        </p:sp>
        <p:sp>
          <p:nvSpPr>
            <p:cNvPr id="18" name="Straight Connector 17">
              <a:extLst>
                <a:ext uri="{FF2B5EF4-FFF2-40B4-BE49-F238E27FC236}">
                  <a16:creationId xmlns:a16="http://schemas.microsoft.com/office/drawing/2014/main" id="{2912B6DA-6E14-570C-6884-A6EE2D13FBA0}"/>
                </a:ext>
              </a:extLst>
            </p:cNvPr>
            <p:cNvSpPr/>
            <p:nvPr/>
          </p:nvSpPr>
          <p:spPr>
            <a:xfrm>
              <a:off x="2531083" y="3863340"/>
              <a:ext cx="0" cy="879652"/>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9" name="Oval 18">
              <a:extLst>
                <a:ext uri="{FF2B5EF4-FFF2-40B4-BE49-F238E27FC236}">
                  <a16:creationId xmlns:a16="http://schemas.microsoft.com/office/drawing/2014/main" id="{F5DAF1EC-7A1A-F285-D0C4-2B4BBCE015C3}"/>
                </a:ext>
              </a:extLst>
            </p:cNvPr>
            <p:cNvSpPr/>
            <p:nvPr/>
          </p:nvSpPr>
          <p:spPr>
            <a:xfrm>
              <a:off x="2503267" y="3835523"/>
              <a:ext cx="55632" cy="5563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3">
              <a:scrgbClr r="0" g="0" b="0"/>
            </a:lnRef>
            <a:fillRef idx="1">
              <a:scrgbClr r="0" g="0" b="0"/>
            </a:fillRef>
            <a:effectRef idx="1">
              <a:scrgbClr r="0" g="0" b="0"/>
            </a:effectRef>
            <a:fontRef idx="minor">
              <a:schemeClr val="lt1"/>
            </a:fontRef>
          </p:style>
          <p:txBody>
            <a:bodyPr/>
            <a:lstStyle/>
            <a:p>
              <a:endParaRPr lang="en-US"/>
            </a:p>
          </p:txBody>
        </p:sp>
        <p:sp>
          <p:nvSpPr>
            <p:cNvPr id="20" name="Teardrop 19">
              <a:extLst>
                <a:ext uri="{FF2B5EF4-FFF2-40B4-BE49-F238E27FC236}">
                  <a16:creationId xmlns:a16="http://schemas.microsoft.com/office/drawing/2014/main" id="{0E947803-FE5A-08AF-88AB-A6352751502F}"/>
                </a:ext>
              </a:extLst>
            </p:cNvPr>
            <p:cNvSpPr/>
            <p:nvPr/>
          </p:nvSpPr>
          <p:spPr>
            <a:xfrm rot="8100000">
              <a:off x="3876302" y="2719881"/>
              <a:ext cx="218543" cy="218543"/>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09DDACD1-1688-1702-C798-0B70F172BE9C}"/>
                </a:ext>
              </a:extLst>
            </p:cNvPr>
            <p:cNvSpPr/>
            <p:nvPr/>
          </p:nvSpPr>
          <p:spPr>
            <a:xfrm>
              <a:off x="3900580" y="2744160"/>
              <a:ext cx="169986" cy="16998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0E6F14A6-D266-EEEF-4D95-ECEB49412795}"/>
                </a:ext>
              </a:extLst>
            </p:cNvPr>
            <p:cNvSpPr/>
            <p:nvPr/>
          </p:nvSpPr>
          <p:spPr>
            <a:xfrm>
              <a:off x="4140107" y="2983687"/>
              <a:ext cx="2421053" cy="879652"/>
            </a:xfrm>
            <a:custGeom>
              <a:avLst/>
              <a:gdLst>
                <a:gd name="connsiteX0" fmla="*/ 0 w 2421053"/>
                <a:gd name="connsiteY0" fmla="*/ 0 h 879652"/>
                <a:gd name="connsiteX1" fmla="*/ 2421053 w 2421053"/>
                <a:gd name="connsiteY1" fmla="*/ 0 h 879652"/>
                <a:gd name="connsiteX2" fmla="*/ 2421053 w 2421053"/>
                <a:gd name="connsiteY2" fmla="*/ 879652 h 879652"/>
                <a:gd name="connsiteX3" fmla="*/ 0 w 2421053"/>
                <a:gd name="connsiteY3" fmla="*/ 879652 h 879652"/>
                <a:gd name="connsiteX4" fmla="*/ 0 w 2421053"/>
                <a:gd name="connsiteY4" fmla="*/ 0 h 87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879652">
                  <a:moveTo>
                    <a:pt x="0" y="0"/>
                  </a:moveTo>
                  <a:lnTo>
                    <a:pt x="2421053" y="0"/>
                  </a:lnTo>
                  <a:lnTo>
                    <a:pt x="2421053" y="879652"/>
                  </a:lnTo>
                  <a:lnTo>
                    <a:pt x="0" y="879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The social media revolution</a:t>
              </a:r>
            </a:p>
          </p:txBody>
        </p:sp>
        <p:sp>
          <p:nvSpPr>
            <p:cNvPr id="23" name="Freeform: Shape 22">
              <a:extLst>
                <a:ext uri="{FF2B5EF4-FFF2-40B4-BE49-F238E27FC236}">
                  <a16:creationId xmlns:a16="http://schemas.microsoft.com/office/drawing/2014/main" id="{A7C5B4A7-D0AE-11E5-F110-035134EDE30D}"/>
                </a:ext>
              </a:extLst>
            </p:cNvPr>
            <p:cNvSpPr/>
            <p:nvPr/>
          </p:nvSpPr>
          <p:spPr>
            <a:xfrm>
              <a:off x="4140107" y="2674619"/>
              <a:ext cx="2421053" cy="309067"/>
            </a:xfrm>
            <a:custGeom>
              <a:avLst/>
              <a:gdLst>
                <a:gd name="connsiteX0" fmla="*/ 0 w 2421053"/>
                <a:gd name="connsiteY0" fmla="*/ 0 h 309067"/>
                <a:gd name="connsiteX1" fmla="*/ 2421053 w 2421053"/>
                <a:gd name="connsiteY1" fmla="*/ 0 h 309067"/>
                <a:gd name="connsiteX2" fmla="*/ 2421053 w 2421053"/>
                <a:gd name="connsiteY2" fmla="*/ 309067 h 309067"/>
                <a:gd name="connsiteX3" fmla="*/ 0 w 2421053"/>
                <a:gd name="connsiteY3" fmla="*/ 309067 h 309067"/>
                <a:gd name="connsiteX4" fmla="*/ 0 w 2421053"/>
                <a:gd name="connsiteY4" fmla="*/ 0 h 30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309067">
                  <a:moveTo>
                    <a:pt x="0" y="0"/>
                  </a:moveTo>
                  <a:lnTo>
                    <a:pt x="2421053" y="0"/>
                  </a:lnTo>
                  <a:lnTo>
                    <a:pt x="2421053" y="309067"/>
                  </a:lnTo>
                  <a:lnTo>
                    <a:pt x="0" y="309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kern="1200"/>
                <a:t>Mid 2000s</a:t>
              </a:r>
            </a:p>
          </p:txBody>
        </p:sp>
        <p:sp>
          <p:nvSpPr>
            <p:cNvPr id="24" name="Straight Connector 23">
              <a:extLst>
                <a:ext uri="{FF2B5EF4-FFF2-40B4-BE49-F238E27FC236}">
                  <a16:creationId xmlns:a16="http://schemas.microsoft.com/office/drawing/2014/main" id="{175ECA84-37B9-0A6B-B539-111EAE2276FB}"/>
                </a:ext>
              </a:extLst>
            </p:cNvPr>
            <p:cNvSpPr/>
            <p:nvPr/>
          </p:nvSpPr>
          <p:spPr>
            <a:xfrm>
              <a:off x="3985574" y="2983687"/>
              <a:ext cx="0" cy="879652"/>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5" name="Oval 24">
              <a:extLst>
                <a:ext uri="{FF2B5EF4-FFF2-40B4-BE49-F238E27FC236}">
                  <a16:creationId xmlns:a16="http://schemas.microsoft.com/office/drawing/2014/main" id="{0FB32C70-28CF-45FF-53CA-63B554DE36AA}"/>
                </a:ext>
              </a:extLst>
            </p:cNvPr>
            <p:cNvSpPr/>
            <p:nvPr/>
          </p:nvSpPr>
          <p:spPr>
            <a:xfrm>
              <a:off x="3957757" y="3835523"/>
              <a:ext cx="55632" cy="5563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3">
              <a:scrgbClr r="0" g="0" b="0"/>
            </a:lnRef>
            <a:fillRef idx="1">
              <a:scrgbClr r="0" g="0" b="0"/>
            </a:fillRef>
            <a:effectRef idx="1">
              <a:scrgbClr r="0" g="0" b="0"/>
            </a:effectRef>
            <a:fontRef idx="minor">
              <a:schemeClr val="lt1"/>
            </a:fontRef>
          </p:style>
          <p:txBody>
            <a:bodyPr/>
            <a:lstStyle/>
            <a:p>
              <a:endParaRPr lang="en-US"/>
            </a:p>
          </p:txBody>
        </p:sp>
        <p:sp>
          <p:nvSpPr>
            <p:cNvPr id="26" name="Teardrop 25">
              <a:extLst>
                <a:ext uri="{FF2B5EF4-FFF2-40B4-BE49-F238E27FC236}">
                  <a16:creationId xmlns:a16="http://schemas.microsoft.com/office/drawing/2014/main" id="{7C805962-EC81-2479-41F2-F985509BC711}"/>
                </a:ext>
              </a:extLst>
            </p:cNvPr>
            <p:cNvSpPr/>
            <p:nvPr/>
          </p:nvSpPr>
          <p:spPr>
            <a:xfrm rot="18900000">
              <a:off x="5330792" y="4788254"/>
              <a:ext cx="218543" cy="218543"/>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EAA15A68-4AA3-230D-0B01-239898FF36E4}"/>
                </a:ext>
              </a:extLst>
            </p:cNvPr>
            <p:cNvSpPr/>
            <p:nvPr/>
          </p:nvSpPr>
          <p:spPr>
            <a:xfrm>
              <a:off x="5355071" y="4812532"/>
              <a:ext cx="169986" cy="16998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8" name="Freeform: Shape 27">
              <a:extLst>
                <a:ext uri="{FF2B5EF4-FFF2-40B4-BE49-F238E27FC236}">
                  <a16:creationId xmlns:a16="http://schemas.microsoft.com/office/drawing/2014/main" id="{F62BBCC9-4882-9C9D-6C5D-394144192FF4}"/>
                </a:ext>
              </a:extLst>
            </p:cNvPr>
            <p:cNvSpPr/>
            <p:nvPr/>
          </p:nvSpPr>
          <p:spPr>
            <a:xfrm>
              <a:off x="5594598" y="3863340"/>
              <a:ext cx="2421053" cy="879652"/>
            </a:xfrm>
            <a:custGeom>
              <a:avLst/>
              <a:gdLst>
                <a:gd name="connsiteX0" fmla="*/ 0 w 2421053"/>
                <a:gd name="connsiteY0" fmla="*/ 0 h 879652"/>
                <a:gd name="connsiteX1" fmla="*/ 2421053 w 2421053"/>
                <a:gd name="connsiteY1" fmla="*/ 0 h 879652"/>
                <a:gd name="connsiteX2" fmla="*/ 2421053 w 2421053"/>
                <a:gd name="connsiteY2" fmla="*/ 879652 h 879652"/>
                <a:gd name="connsiteX3" fmla="*/ 0 w 2421053"/>
                <a:gd name="connsiteY3" fmla="*/ 879652 h 879652"/>
                <a:gd name="connsiteX4" fmla="*/ 0 w 2421053"/>
                <a:gd name="connsiteY4" fmla="*/ 0 h 87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879652">
                  <a:moveTo>
                    <a:pt x="0" y="0"/>
                  </a:moveTo>
                  <a:lnTo>
                    <a:pt x="2421053" y="0"/>
                  </a:lnTo>
                  <a:lnTo>
                    <a:pt x="2421053" y="879652"/>
                  </a:lnTo>
                  <a:lnTo>
                    <a:pt x="0" y="879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The mobile revolution</a:t>
              </a:r>
            </a:p>
          </p:txBody>
        </p:sp>
        <p:sp>
          <p:nvSpPr>
            <p:cNvPr id="29" name="Freeform: Shape 28">
              <a:extLst>
                <a:ext uri="{FF2B5EF4-FFF2-40B4-BE49-F238E27FC236}">
                  <a16:creationId xmlns:a16="http://schemas.microsoft.com/office/drawing/2014/main" id="{64980046-36FF-074C-209F-5982F11F05E2}"/>
                </a:ext>
              </a:extLst>
            </p:cNvPr>
            <p:cNvSpPr/>
            <p:nvPr/>
          </p:nvSpPr>
          <p:spPr>
            <a:xfrm>
              <a:off x="5594598" y="4742992"/>
              <a:ext cx="2421053" cy="309067"/>
            </a:xfrm>
            <a:custGeom>
              <a:avLst/>
              <a:gdLst>
                <a:gd name="connsiteX0" fmla="*/ 0 w 2421053"/>
                <a:gd name="connsiteY0" fmla="*/ 0 h 309067"/>
                <a:gd name="connsiteX1" fmla="*/ 2421053 w 2421053"/>
                <a:gd name="connsiteY1" fmla="*/ 0 h 309067"/>
                <a:gd name="connsiteX2" fmla="*/ 2421053 w 2421053"/>
                <a:gd name="connsiteY2" fmla="*/ 309067 h 309067"/>
                <a:gd name="connsiteX3" fmla="*/ 0 w 2421053"/>
                <a:gd name="connsiteY3" fmla="*/ 309067 h 309067"/>
                <a:gd name="connsiteX4" fmla="*/ 0 w 2421053"/>
                <a:gd name="connsiteY4" fmla="*/ 0 h 30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309067">
                  <a:moveTo>
                    <a:pt x="0" y="0"/>
                  </a:moveTo>
                  <a:lnTo>
                    <a:pt x="2421053" y="0"/>
                  </a:lnTo>
                  <a:lnTo>
                    <a:pt x="2421053" y="309067"/>
                  </a:lnTo>
                  <a:lnTo>
                    <a:pt x="0" y="309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3600" kern="1200"/>
                <a:t>Late 2000s</a:t>
              </a:r>
            </a:p>
          </p:txBody>
        </p:sp>
        <p:sp>
          <p:nvSpPr>
            <p:cNvPr id="30" name="Straight Connector 29">
              <a:extLst>
                <a:ext uri="{FF2B5EF4-FFF2-40B4-BE49-F238E27FC236}">
                  <a16:creationId xmlns:a16="http://schemas.microsoft.com/office/drawing/2014/main" id="{81069F41-AD5E-001A-B1AA-91EE9C413EF6}"/>
                </a:ext>
              </a:extLst>
            </p:cNvPr>
            <p:cNvSpPr/>
            <p:nvPr/>
          </p:nvSpPr>
          <p:spPr>
            <a:xfrm>
              <a:off x="5440064" y="3863340"/>
              <a:ext cx="0" cy="879652"/>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1" name="Oval 30">
              <a:extLst>
                <a:ext uri="{FF2B5EF4-FFF2-40B4-BE49-F238E27FC236}">
                  <a16:creationId xmlns:a16="http://schemas.microsoft.com/office/drawing/2014/main" id="{DF0A7C0D-BC0B-AFEA-F370-B8F21146AD8D}"/>
                </a:ext>
              </a:extLst>
            </p:cNvPr>
            <p:cNvSpPr/>
            <p:nvPr/>
          </p:nvSpPr>
          <p:spPr>
            <a:xfrm>
              <a:off x="5412248" y="3835523"/>
              <a:ext cx="55632" cy="5563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3">
              <a:scrgbClr r="0" g="0" b="0"/>
            </a:lnRef>
            <a:fillRef idx="1">
              <a:scrgbClr r="0" g="0" b="0"/>
            </a:fillRef>
            <a:effectRef idx="1">
              <a:scrgbClr r="0" g="0" b="0"/>
            </a:effectRef>
            <a:fontRef idx="minor">
              <a:schemeClr val="lt1"/>
            </a:fontRef>
          </p:style>
          <p:txBody>
            <a:bodyPr/>
            <a:lstStyle/>
            <a:p>
              <a:endParaRPr lang="en-US"/>
            </a:p>
          </p:txBody>
        </p:sp>
        <p:sp>
          <p:nvSpPr>
            <p:cNvPr id="32" name="Teardrop 31">
              <a:extLst>
                <a:ext uri="{FF2B5EF4-FFF2-40B4-BE49-F238E27FC236}">
                  <a16:creationId xmlns:a16="http://schemas.microsoft.com/office/drawing/2014/main" id="{A3519BED-17EE-4FEE-EADA-CA38456D7ADA}"/>
                </a:ext>
              </a:extLst>
            </p:cNvPr>
            <p:cNvSpPr/>
            <p:nvPr/>
          </p:nvSpPr>
          <p:spPr>
            <a:xfrm rot="8100000">
              <a:off x="6785283" y="2719881"/>
              <a:ext cx="218543" cy="218543"/>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3" name="Oval 32">
              <a:extLst>
                <a:ext uri="{FF2B5EF4-FFF2-40B4-BE49-F238E27FC236}">
                  <a16:creationId xmlns:a16="http://schemas.microsoft.com/office/drawing/2014/main" id="{55A877E0-BCD0-8188-CF7C-B5FF44140573}"/>
                </a:ext>
              </a:extLst>
            </p:cNvPr>
            <p:cNvSpPr/>
            <p:nvPr/>
          </p:nvSpPr>
          <p:spPr>
            <a:xfrm>
              <a:off x="6809561" y="2744160"/>
              <a:ext cx="169986" cy="16998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4" name="Freeform: Shape 33">
              <a:extLst>
                <a:ext uri="{FF2B5EF4-FFF2-40B4-BE49-F238E27FC236}">
                  <a16:creationId xmlns:a16="http://schemas.microsoft.com/office/drawing/2014/main" id="{885C1109-F732-F985-DA23-9095A8CBB7A7}"/>
                </a:ext>
              </a:extLst>
            </p:cNvPr>
            <p:cNvSpPr/>
            <p:nvPr/>
          </p:nvSpPr>
          <p:spPr>
            <a:xfrm>
              <a:off x="7049089" y="2983687"/>
              <a:ext cx="2421053" cy="879652"/>
            </a:xfrm>
            <a:custGeom>
              <a:avLst/>
              <a:gdLst>
                <a:gd name="connsiteX0" fmla="*/ 0 w 2421053"/>
                <a:gd name="connsiteY0" fmla="*/ 0 h 879652"/>
                <a:gd name="connsiteX1" fmla="*/ 2421053 w 2421053"/>
                <a:gd name="connsiteY1" fmla="*/ 0 h 879652"/>
                <a:gd name="connsiteX2" fmla="*/ 2421053 w 2421053"/>
                <a:gd name="connsiteY2" fmla="*/ 879652 h 879652"/>
                <a:gd name="connsiteX3" fmla="*/ 0 w 2421053"/>
                <a:gd name="connsiteY3" fmla="*/ 879652 h 879652"/>
                <a:gd name="connsiteX4" fmla="*/ 0 w 2421053"/>
                <a:gd name="connsiteY4" fmla="*/ 0 h 87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879652">
                  <a:moveTo>
                    <a:pt x="0" y="0"/>
                  </a:moveTo>
                  <a:lnTo>
                    <a:pt x="2421053" y="0"/>
                  </a:lnTo>
                  <a:lnTo>
                    <a:pt x="2421053" y="879652"/>
                  </a:lnTo>
                  <a:lnTo>
                    <a:pt x="0" y="879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Big data, personalization of services, and automation</a:t>
              </a:r>
            </a:p>
          </p:txBody>
        </p:sp>
        <p:sp>
          <p:nvSpPr>
            <p:cNvPr id="35" name="Freeform: Shape 34">
              <a:extLst>
                <a:ext uri="{FF2B5EF4-FFF2-40B4-BE49-F238E27FC236}">
                  <a16:creationId xmlns:a16="http://schemas.microsoft.com/office/drawing/2014/main" id="{3065C894-B48E-919C-2666-5AC47FDAF435}"/>
                </a:ext>
              </a:extLst>
            </p:cNvPr>
            <p:cNvSpPr/>
            <p:nvPr/>
          </p:nvSpPr>
          <p:spPr>
            <a:xfrm>
              <a:off x="7049089" y="2674619"/>
              <a:ext cx="2421053" cy="309067"/>
            </a:xfrm>
            <a:custGeom>
              <a:avLst/>
              <a:gdLst>
                <a:gd name="connsiteX0" fmla="*/ 0 w 2421053"/>
                <a:gd name="connsiteY0" fmla="*/ 0 h 309067"/>
                <a:gd name="connsiteX1" fmla="*/ 2421053 w 2421053"/>
                <a:gd name="connsiteY1" fmla="*/ 0 h 309067"/>
                <a:gd name="connsiteX2" fmla="*/ 2421053 w 2421053"/>
                <a:gd name="connsiteY2" fmla="*/ 309067 h 309067"/>
                <a:gd name="connsiteX3" fmla="*/ 0 w 2421053"/>
                <a:gd name="connsiteY3" fmla="*/ 309067 h 309067"/>
                <a:gd name="connsiteX4" fmla="*/ 0 w 2421053"/>
                <a:gd name="connsiteY4" fmla="*/ 0 h 30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309067">
                  <a:moveTo>
                    <a:pt x="0" y="0"/>
                  </a:moveTo>
                  <a:lnTo>
                    <a:pt x="2421053" y="0"/>
                  </a:lnTo>
                  <a:lnTo>
                    <a:pt x="2421053" y="309067"/>
                  </a:lnTo>
                  <a:lnTo>
                    <a:pt x="0" y="309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28600" bIns="0" numCol="1" spcCol="1270" anchor="ctr" anchorCtr="0">
              <a:noAutofit/>
            </a:bodyPr>
            <a:lstStyle/>
            <a:p>
              <a:pPr marL="0" lvl="0" indent="0" algn="l" defTabSz="1600200">
                <a:lnSpc>
                  <a:spcPct val="90000"/>
                </a:lnSpc>
                <a:spcBef>
                  <a:spcPct val="0"/>
                </a:spcBef>
                <a:spcAft>
                  <a:spcPct val="35000"/>
                </a:spcAft>
                <a:buNone/>
                <a:defRPr b="1"/>
              </a:pPr>
              <a:r>
                <a:rPr lang="en-US" sz="3600" kern="1200"/>
                <a:t>2010s</a:t>
              </a:r>
            </a:p>
          </p:txBody>
        </p:sp>
        <p:sp>
          <p:nvSpPr>
            <p:cNvPr id="36" name="Straight Connector 35">
              <a:extLst>
                <a:ext uri="{FF2B5EF4-FFF2-40B4-BE49-F238E27FC236}">
                  <a16:creationId xmlns:a16="http://schemas.microsoft.com/office/drawing/2014/main" id="{5156BDD5-AC4C-8A36-F373-9BBD981A187C}"/>
                </a:ext>
              </a:extLst>
            </p:cNvPr>
            <p:cNvSpPr/>
            <p:nvPr/>
          </p:nvSpPr>
          <p:spPr>
            <a:xfrm>
              <a:off x="6894555" y="2983687"/>
              <a:ext cx="0" cy="879652"/>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7" name="Oval 36">
              <a:extLst>
                <a:ext uri="{FF2B5EF4-FFF2-40B4-BE49-F238E27FC236}">
                  <a16:creationId xmlns:a16="http://schemas.microsoft.com/office/drawing/2014/main" id="{FB8C4096-12A0-2831-72C3-784227C1B60F}"/>
                </a:ext>
              </a:extLst>
            </p:cNvPr>
            <p:cNvSpPr/>
            <p:nvPr/>
          </p:nvSpPr>
          <p:spPr>
            <a:xfrm>
              <a:off x="6866739" y="3835523"/>
              <a:ext cx="55632" cy="5563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3">
              <a:scrgbClr r="0" g="0" b="0"/>
            </a:lnRef>
            <a:fillRef idx="1">
              <a:scrgbClr r="0" g="0" b="0"/>
            </a:fillRef>
            <a:effectRef idx="1">
              <a:scrgbClr r="0" g="0" b="0"/>
            </a:effectRef>
            <a:fontRef idx="minor">
              <a:schemeClr val="lt1"/>
            </a:fontRef>
          </p:style>
          <p:txBody>
            <a:bodyPr/>
            <a:lstStyle/>
            <a:p>
              <a:endParaRPr lang="en-US"/>
            </a:p>
          </p:txBody>
        </p:sp>
        <p:sp>
          <p:nvSpPr>
            <p:cNvPr id="38" name="Teardrop 37">
              <a:extLst>
                <a:ext uri="{FF2B5EF4-FFF2-40B4-BE49-F238E27FC236}">
                  <a16:creationId xmlns:a16="http://schemas.microsoft.com/office/drawing/2014/main" id="{6416BD33-5FC5-DB54-E148-C45DB6A5311C}"/>
                </a:ext>
              </a:extLst>
            </p:cNvPr>
            <p:cNvSpPr/>
            <p:nvPr/>
          </p:nvSpPr>
          <p:spPr>
            <a:xfrm rot="18900000">
              <a:off x="8239774" y="4788254"/>
              <a:ext cx="218543" cy="218543"/>
            </a:xfrm>
            <a:prstGeom prst="teardrop">
              <a:avLst>
                <a:gd name="adj" fmla="val 11500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9" name="Oval 38">
              <a:extLst>
                <a:ext uri="{FF2B5EF4-FFF2-40B4-BE49-F238E27FC236}">
                  <a16:creationId xmlns:a16="http://schemas.microsoft.com/office/drawing/2014/main" id="{CB7B7B04-57E1-46F2-166E-1BDCB1F7E8A2}"/>
                </a:ext>
              </a:extLst>
            </p:cNvPr>
            <p:cNvSpPr/>
            <p:nvPr/>
          </p:nvSpPr>
          <p:spPr>
            <a:xfrm>
              <a:off x="8264052" y="4812532"/>
              <a:ext cx="169986" cy="16998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0" name="Freeform: Shape 39">
              <a:extLst>
                <a:ext uri="{FF2B5EF4-FFF2-40B4-BE49-F238E27FC236}">
                  <a16:creationId xmlns:a16="http://schemas.microsoft.com/office/drawing/2014/main" id="{D92C50F3-D680-A882-8772-D0563AB5AF45}"/>
                </a:ext>
              </a:extLst>
            </p:cNvPr>
            <p:cNvSpPr/>
            <p:nvPr/>
          </p:nvSpPr>
          <p:spPr>
            <a:xfrm>
              <a:off x="8503579" y="3863340"/>
              <a:ext cx="2421053" cy="879652"/>
            </a:xfrm>
            <a:custGeom>
              <a:avLst/>
              <a:gdLst>
                <a:gd name="connsiteX0" fmla="*/ 0 w 2421053"/>
                <a:gd name="connsiteY0" fmla="*/ 0 h 879652"/>
                <a:gd name="connsiteX1" fmla="*/ 2421053 w 2421053"/>
                <a:gd name="connsiteY1" fmla="*/ 0 h 879652"/>
                <a:gd name="connsiteX2" fmla="*/ 2421053 w 2421053"/>
                <a:gd name="connsiteY2" fmla="*/ 879652 h 879652"/>
                <a:gd name="connsiteX3" fmla="*/ 0 w 2421053"/>
                <a:gd name="connsiteY3" fmla="*/ 879652 h 879652"/>
                <a:gd name="connsiteX4" fmla="*/ 0 w 2421053"/>
                <a:gd name="connsiteY4" fmla="*/ 0 h 87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879652">
                  <a:moveTo>
                    <a:pt x="0" y="0"/>
                  </a:moveTo>
                  <a:lnTo>
                    <a:pt x="2421053" y="0"/>
                  </a:lnTo>
                  <a:lnTo>
                    <a:pt x="2421053" y="879652"/>
                  </a:lnTo>
                  <a:lnTo>
                    <a:pt x="0" y="879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Focus on accessibility, privacy, AI and security</a:t>
              </a:r>
            </a:p>
          </p:txBody>
        </p:sp>
        <p:sp>
          <p:nvSpPr>
            <p:cNvPr id="41" name="Freeform: Shape 40">
              <a:extLst>
                <a:ext uri="{FF2B5EF4-FFF2-40B4-BE49-F238E27FC236}">
                  <a16:creationId xmlns:a16="http://schemas.microsoft.com/office/drawing/2014/main" id="{09EE811B-21C9-AD96-EBEC-9E41EDC654C9}"/>
                </a:ext>
              </a:extLst>
            </p:cNvPr>
            <p:cNvSpPr/>
            <p:nvPr/>
          </p:nvSpPr>
          <p:spPr>
            <a:xfrm>
              <a:off x="8503579" y="4742992"/>
              <a:ext cx="2421053" cy="309067"/>
            </a:xfrm>
            <a:custGeom>
              <a:avLst/>
              <a:gdLst>
                <a:gd name="connsiteX0" fmla="*/ 0 w 2421053"/>
                <a:gd name="connsiteY0" fmla="*/ 0 h 309067"/>
                <a:gd name="connsiteX1" fmla="*/ 2421053 w 2421053"/>
                <a:gd name="connsiteY1" fmla="*/ 0 h 309067"/>
                <a:gd name="connsiteX2" fmla="*/ 2421053 w 2421053"/>
                <a:gd name="connsiteY2" fmla="*/ 309067 h 309067"/>
                <a:gd name="connsiteX3" fmla="*/ 0 w 2421053"/>
                <a:gd name="connsiteY3" fmla="*/ 309067 h 309067"/>
                <a:gd name="connsiteX4" fmla="*/ 0 w 2421053"/>
                <a:gd name="connsiteY4" fmla="*/ 0 h 309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053" h="309067">
                  <a:moveTo>
                    <a:pt x="0" y="0"/>
                  </a:moveTo>
                  <a:lnTo>
                    <a:pt x="2421053" y="0"/>
                  </a:lnTo>
                  <a:lnTo>
                    <a:pt x="2421053" y="309067"/>
                  </a:lnTo>
                  <a:lnTo>
                    <a:pt x="0" y="3090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3600" kern="1200"/>
                <a:t>2020s</a:t>
              </a:r>
            </a:p>
          </p:txBody>
        </p:sp>
        <p:sp>
          <p:nvSpPr>
            <p:cNvPr id="42" name="Straight Connector 41">
              <a:extLst>
                <a:ext uri="{FF2B5EF4-FFF2-40B4-BE49-F238E27FC236}">
                  <a16:creationId xmlns:a16="http://schemas.microsoft.com/office/drawing/2014/main" id="{E805525B-5CC5-11EB-626C-0A93D46AD032}"/>
                </a:ext>
              </a:extLst>
            </p:cNvPr>
            <p:cNvSpPr/>
            <p:nvPr/>
          </p:nvSpPr>
          <p:spPr>
            <a:xfrm>
              <a:off x="8349046" y="3863340"/>
              <a:ext cx="0" cy="879652"/>
            </a:xfrm>
            <a:prstGeom prst="line">
              <a:avLst/>
            </a:prstGeom>
            <a:noFill/>
            <a:ln w="12700" cap="flat" cmpd="sng" algn="ctr">
              <a:solidFill>
                <a:schemeClr val="accent1">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3" name="Oval 42">
              <a:extLst>
                <a:ext uri="{FF2B5EF4-FFF2-40B4-BE49-F238E27FC236}">
                  <a16:creationId xmlns:a16="http://schemas.microsoft.com/office/drawing/2014/main" id="{7C8709FF-2BCA-8B6F-E62B-0908DDA5D33B}"/>
                </a:ext>
              </a:extLst>
            </p:cNvPr>
            <p:cNvSpPr/>
            <p:nvPr/>
          </p:nvSpPr>
          <p:spPr>
            <a:xfrm>
              <a:off x="8321230" y="3835523"/>
              <a:ext cx="55632" cy="55632"/>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3">
              <a:scrgbClr r="0" g="0" b="0"/>
            </a:lnRef>
            <a:fillRef idx="1">
              <a:scrgbClr r="0" g="0" b="0"/>
            </a:fillRef>
            <a:effectRef idx="1">
              <a:scrgbClr r="0" g="0" b="0"/>
            </a:effectRef>
            <a:fontRef idx="minor">
              <a:schemeClr val="lt1"/>
            </a:fontRef>
          </p:style>
          <p:txBody>
            <a:bodyPr/>
            <a:lstStyle/>
            <a:p>
              <a:endParaRPr lang="en-US"/>
            </a:p>
          </p:txBody>
        </p:sp>
      </p:grpSp>
    </p:spTree>
    <p:extLst>
      <p:ext uri="{BB962C8B-B14F-4D97-AF65-F5344CB8AC3E}">
        <p14:creationId xmlns:p14="http://schemas.microsoft.com/office/powerpoint/2010/main" val="116247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45156-3D4F-43A2-46C7-97A39B27F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7E08C2-5C10-0CE1-6DB3-8BF6E3F9B095}"/>
              </a:ext>
            </a:extLst>
          </p:cNvPr>
          <p:cNvSpPr>
            <a:spLocks noGrp="1"/>
          </p:cNvSpPr>
          <p:nvPr>
            <p:ph type="title"/>
          </p:nvPr>
        </p:nvSpPr>
        <p:spPr/>
        <p:txBody>
          <a:bodyPr/>
          <a:lstStyle/>
          <a:p>
            <a:r>
              <a:rPr lang="en-US"/>
              <a:t>The Early Days…</a:t>
            </a:r>
          </a:p>
        </p:txBody>
      </p:sp>
      <p:sp>
        <p:nvSpPr>
          <p:cNvPr id="3" name="Content Placeholder 2">
            <a:extLst>
              <a:ext uri="{FF2B5EF4-FFF2-40B4-BE49-F238E27FC236}">
                <a16:creationId xmlns:a16="http://schemas.microsoft.com/office/drawing/2014/main" id="{ADE54397-383D-8BEB-6C48-B36B627A64DB}"/>
              </a:ext>
            </a:extLst>
          </p:cNvPr>
          <p:cNvSpPr>
            <a:spLocks noGrp="1"/>
          </p:cNvSpPr>
          <p:nvPr>
            <p:ph idx="1"/>
          </p:nvPr>
        </p:nvSpPr>
        <p:spPr/>
        <p:txBody>
          <a:bodyPr/>
          <a:lstStyle/>
          <a:p>
            <a:r>
              <a:rPr lang="en-US" sz="2800"/>
              <a:t>Static websites: the kitchen sink!</a:t>
            </a:r>
          </a:p>
          <a:p>
            <a:r>
              <a:rPr lang="en-US" sz="2800"/>
              <a:t>Basic forms and downloads available</a:t>
            </a:r>
          </a:p>
          <a:p>
            <a:r>
              <a:rPr lang="en-US" sz="2800"/>
              <a:t>Email newsletters (still around!)</a:t>
            </a:r>
          </a:p>
          <a:p>
            <a:r>
              <a:rPr lang="en-US" sz="2800"/>
              <a:t>Siloed technology in city departments</a:t>
            </a:r>
          </a:p>
        </p:txBody>
      </p:sp>
      <p:pic>
        <p:nvPicPr>
          <p:cNvPr id="1028" name="Picture 4" descr="Farm Silos against the Background of White Clouds in the Blue Sky · Free  Stock Photo">
            <a:extLst>
              <a:ext uri="{FF2B5EF4-FFF2-40B4-BE49-F238E27FC236}">
                <a16:creationId xmlns:a16="http://schemas.microsoft.com/office/drawing/2014/main" id="{375F9CAD-5E87-1305-4341-55ABEF8F7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440" y="317270"/>
            <a:ext cx="3566160" cy="534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9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D68FD-D9D2-58EC-105C-49C209F686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5A3D1-6C72-8CD1-5C61-F69679EA3D32}"/>
              </a:ext>
            </a:extLst>
          </p:cNvPr>
          <p:cNvSpPr>
            <a:spLocks noGrp="1"/>
          </p:cNvSpPr>
          <p:nvPr>
            <p:ph type="title"/>
          </p:nvPr>
        </p:nvSpPr>
        <p:spPr>
          <a:xfrm>
            <a:off x="1489753" y="3158277"/>
            <a:ext cx="10204704" cy="1645920"/>
          </a:xfrm>
        </p:spPr>
        <p:txBody>
          <a:bodyPr/>
          <a:lstStyle/>
          <a:p>
            <a:r>
              <a:rPr lang="en-US" b="0">
                <a:latin typeface="Lato"/>
                <a:ea typeface="Lato"/>
                <a:cs typeface="Lato"/>
              </a:rPr>
              <a:t>Before</a:t>
            </a:r>
            <a:r>
              <a:rPr lang="en-US">
                <a:latin typeface="Lato Black"/>
                <a:ea typeface="Lato Black"/>
                <a:cs typeface="Lato Black"/>
              </a:rPr>
              <a:t> local government </a:t>
            </a:r>
            <a:r>
              <a:rPr lang="en-US" b="0">
                <a:latin typeface="Lato"/>
                <a:ea typeface="Lato"/>
                <a:cs typeface="Lato"/>
              </a:rPr>
              <a:t>can roll up its sleeves and </a:t>
            </a:r>
            <a:r>
              <a:rPr lang="en-US">
                <a:latin typeface="Lato Black"/>
                <a:ea typeface="Lato Black"/>
                <a:cs typeface="Lato Black"/>
              </a:rPr>
              <a:t>serve its Residents, </a:t>
            </a:r>
            <a:r>
              <a:rPr lang="en-US" b="0">
                <a:latin typeface="Lato"/>
                <a:ea typeface="Lato"/>
                <a:cs typeface="Lato"/>
              </a:rPr>
              <a:t>it needs to first equip its staff</a:t>
            </a:r>
            <a:r>
              <a:rPr lang="en-US">
                <a:latin typeface="Lato Black"/>
                <a:ea typeface="Lato Black"/>
                <a:cs typeface="Lato Black"/>
              </a:rPr>
              <a:t> </a:t>
            </a:r>
            <a:r>
              <a:rPr lang="en-US">
                <a:latin typeface="Lato"/>
                <a:ea typeface="Lato"/>
                <a:cs typeface="Lato"/>
              </a:rPr>
              <a:t>with the right tools, training, and a solid game plan</a:t>
            </a:r>
            <a:r>
              <a:rPr lang="en-US" b="0">
                <a:latin typeface="Lato"/>
                <a:ea typeface="Lato"/>
                <a:cs typeface="Lato"/>
              </a:rPr>
              <a:t>. Because</a:t>
            </a:r>
            <a:r>
              <a:rPr lang="en-US">
                <a:latin typeface="Lato"/>
                <a:ea typeface="Lato"/>
                <a:cs typeface="Lato"/>
              </a:rPr>
              <a:t> a team </a:t>
            </a:r>
            <a:r>
              <a:rPr lang="en-US" b="0">
                <a:latin typeface="Lato"/>
                <a:ea typeface="Lato"/>
                <a:cs typeface="Lato"/>
              </a:rPr>
              <a:t>that’s ready to tackle challenges is</a:t>
            </a:r>
            <a:r>
              <a:rPr lang="en-US">
                <a:latin typeface="Lato"/>
                <a:ea typeface="Lato"/>
                <a:cs typeface="Lato"/>
              </a:rPr>
              <a:t> </a:t>
            </a:r>
            <a:r>
              <a:rPr lang="en-US">
                <a:latin typeface="Lato Black"/>
                <a:ea typeface="Lato Black"/>
                <a:cs typeface="Lato Black"/>
              </a:rPr>
              <a:t>the real backbone of any great service. </a:t>
            </a:r>
          </a:p>
        </p:txBody>
      </p:sp>
    </p:spTree>
    <p:extLst>
      <p:ext uri="{BB962C8B-B14F-4D97-AF65-F5344CB8AC3E}">
        <p14:creationId xmlns:p14="http://schemas.microsoft.com/office/powerpoint/2010/main" val="418187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F33C-0952-C823-DC2D-E888479B19BC}"/>
            </a:ext>
          </a:extLst>
        </p:cNvPr>
        <p:cNvGrpSpPr/>
        <p:nvPr/>
      </p:nvGrpSpPr>
      <p:grpSpPr>
        <a:xfrm>
          <a:off x="0" y="0"/>
          <a:ext cx="0" cy="0"/>
          <a:chOff x="0" y="0"/>
          <a:chExt cx="0" cy="0"/>
        </a:xfrm>
      </p:grpSpPr>
      <p:pic>
        <p:nvPicPr>
          <p:cNvPr id="1028" name="Picture 4" descr="Pin page">
            <a:extLst>
              <a:ext uri="{FF2B5EF4-FFF2-40B4-BE49-F238E27FC236}">
                <a16:creationId xmlns:a16="http://schemas.microsoft.com/office/drawing/2014/main" id="{032B6DCF-B5E7-7015-CD54-AAE8047F2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60" y="560070"/>
            <a:ext cx="3661587" cy="48806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4A3FAFAF-8A64-693D-846B-8E35CF029F09}"/>
              </a:ext>
            </a:extLst>
          </p:cNvPr>
          <p:cNvCxnSpPr>
            <a:cxnSpLocks/>
          </p:cNvCxnSpPr>
          <p:nvPr/>
        </p:nvCxnSpPr>
        <p:spPr>
          <a:xfrm>
            <a:off x="4937760" y="2846070"/>
            <a:ext cx="1325880" cy="0"/>
          </a:xfrm>
          <a:prstGeom prst="straightConnector1">
            <a:avLst/>
          </a:prstGeom>
          <a:ln w="117475">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person holding a phone&#10;&#10;AI-generated content may be incorrect.">
            <a:extLst>
              <a:ext uri="{FF2B5EF4-FFF2-40B4-BE49-F238E27FC236}">
                <a16:creationId xmlns:a16="http://schemas.microsoft.com/office/drawing/2014/main" id="{C4BA1654-3DD6-8254-FD4E-C6F2E1BBACB3}"/>
              </a:ext>
            </a:extLst>
          </p:cNvPr>
          <p:cNvPicPr>
            <a:picLocks noChangeAspect="1"/>
          </p:cNvPicPr>
          <p:nvPr/>
        </p:nvPicPr>
        <p:blipFill>
          <a:blip r:embed="rId4"/>
          <a:srcRect l="16458" r="11542"/>
          <a:stretch/>
        </p:blipFill>
        <p:spPr>
          <a:xfrm>
            <a:off x="6584362" y="560069"/>
            <a:ext cx="4849978" cy="5052060"/>
          </a:xfrm>
          <a:prstGeom prst="rect">
            <a:avLst/>
          </a:prstGeom>
        </p:spPr>
      </p:pic>
    </p:spTree>
    <p:extLst>
      <p:ext uri="{BB962C8B-B14F-4D97-AF65-F5344CB8AC3E}">
        <p14:creationId xmlns:p14="http://schemas.microsoft.com/office/powerpoint/2010/main" val="73336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D099-FD40-E4A9-7DCA-2BCEA17A5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DE9C9-2A62-3CE1-676B-133748EA8921}"/>
              </a:ext>
            </a:extLst>
          </p:cNvPr>
          <p:cNvSpPr>
            <a:spLocks noGrp="1"/>
          </p:cNvSpPr>
          <p:nvPr>
            <p:ph type="title"/>
          </p:nvPr>
        </p:nvSpPr>
        <p:spPr>
          <a:xfrm>
            <a:off x="914400" y="914400"/>
            <a:ext cx="10200132" cy="1188720"/>
          </a:xfrm>
        </p:spPr>
        <p:txBody>
          <a:bodyPr anchor="b">
            <a:normAutofit/>
          </a:bodyPr>
          <a:lstStyle/>
          <a:p>
            <a:r>
              <a:rPr lang="en-US"/>
              <a:t>Channels change, as does the pace</a:t>
            </a:r>
          </a:p>
        </p:txBody>
      </p:sp>
      <p:sp>
        <p:nvSpPr>
          <p:cNvPr id="3" name="Content Placeholder 2">
            <a:extLst>
              <a:ext uri="{FF2B5EF4-FFF2-40B4-BE49-F238E27FC236}">
                <a16:creationId xmlns:a16="http://schemas.microsoft.com/office/drawing/2014/main" id="{A4EC5D5F-D896-4985-18D8-F2F8744B4899}"/>
              </a:ext>
            </a:extLst>
          </p:cNvPr>
          <p:cNvSpPr>
            <a:spLocks noGrp="1"/>
          </p:cNvSpPr>
          <p:nvPr>
            <p:ph sz="half" idx="1"/>
          </p:nvPr>
        </p:nvSpPr>
        <p:spPr>
          <a:xfrm>
            <a:off x="914400" y="2377440"/>
            <a:ext cx="4866132" cy="2971800"/>
          </a:xfrm>
        </p:spPr>
        <p:txBody>
          <a:bodyPr anchor="t">
            <a:normAutofit/>
          </a:bodyPr>
          <a:lstStyle/>
          <a:p>
            <a:r>
              <a:rPr lang="en-US" sz="2400"/>
              <a:t>Rise of Social Media</a:t>
            </a:r>
          </a:p>
          <a:p>
            <a:r>
              <a:rPr lang="en-US" sz="2400"/>
              <a:t>Online retailing</a:t>
            </a:r>
          </a:p>
          <a:p>
            <a:r>
              <a:rPr lang="en-US" sz="2400"/>
              <a:t>Residents' expectations: personalized experiences</a:t>
            </a:r>
          </a:p>
        </p:txBody>
      </p:sp>
      <p:pic>
        <p:nvPicPr>
          <p:cNvPr id="1026" name="Picture 2" descr="Social Media City: Navigating the Digital Hub of Connection and Engagement  | by Galiniostech | Medium">
            <a:extLst>
              <a:ext uri="{FF2B5EF4-FFF2-40B4-BE49-F238E27FC236}">
                <a16:creationId xmlns:a16="http://schemas.microsoft.com/office/drawing/2014/main" id="{7C77A826-407B-3782-608C-295632630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8" r="11404"/>
          <a:stretch/>
        </p:blipFill>
        <p:spPr bwMode="auto">
          <a:xfrm>
            <a:off x="5076825" y="2651760"/>
            <a:ext cx="2943226" cy="2971800"/>
          </a:xfrm>
          <a:prstGeom prst="rect">
            <a:avLst/>
          </a:prstGeom>
          <a:solidFill>
            <a:srgbClr val="FFFFFF"/>
          </a:solidFill>
        </p:spPr>
      </p:pic>
      <p:pic>
        <p:nvPicPr>
          <p:cNvPr id="5" name="Picture 4" descr="A person in a vest and hat on a road&#10;&#10;AI-generated content may be incorrect.">
            <a:extLst>
              <a:ext uri="{FF2B5EF4-FFF2-40B4-BE49-F238E27FC236}">
                <a16:creationId xmlns:a16="http://schemas.microsoft.com/office/drawing/2014/main" id="{588379F7-5D82-1B42-8254-1FC14AD7AD01}"/>
              </a:ext>
            </a:extLst>
          </p:cNvPr>
          <p:cNvPicPr>
            <a:picLocks noChangeAspect="1"/>
          </p:cNvPicPr>
          <p:nvPr/>
        </p:nvPicPr>
        <p:blipFill>
          <a:blip r:embed="rId4"/>
          <a:stretch>
            <a:fillRect/>
          </a:stretch>
        </p:blipFill>
        <p:spPr>
          <a:xfrm>
            <a:off x="8326882" y="768954"/>
            <a:ext cx="3232150" cy="3765611"/>
          </a:xfrm>
          <a:prstGeom prst="rect">
            <a:avLst/>
          </a:prstGeom>
        </p:spPr>
      </p:pic>
    </p:spTree>
    <p:extLst>
      <p:ext uri="{BB962C8B-B14F-4D97-AF65-F5344CB8AC3E}">
        <p14:creationId xmlns:p14="http://schemas.microsoft.com/office/powerpoint/2010/main" val="127840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77E8D-BE95-2C6D-2724-F6D17BAF0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55252-C51E-5807-BB16-5E01E21B9655}"/>
              </a:ext>
            </a:extLst>
          </p:cNvPr>
          <p:cNvSpPr>
            <a:spLocks noGrp="1"/>
          </p:cNvSpPr>
          <p:nvPr>
            <p:ph type="title"/>
          </p:nvPr>
        </p:nvSpPr>
        <p:spPr/>
        <p:txBody>
          <a:bodyPr/>
          <a:lstStyle/>
          <a:p>
            <a:r>
              <a:rPr lang="en-US"/>
              <a:t>Multi-channel Service Delivery</a:t>
            </a:r>
          </a:p>
        </p:txBody>
      </p:sp>
      <p:sp>
        <p:nvSpPr>
          <p:cNvPr id="3" name="Content Placeholder 2">
            <a:extLst>
              <a:ext uri="{FF2B5EF4-FFF2-40B4-BE49-F238E27FC236}">
                <a16:creationId xmlns:a16="http://schemas.microsoft.com/office/drawing/2014/main" id="{BCE19E24-E602-B8BC-EAE5-2F8B97C97FA5}"/>
              </a:ext>
            </a:extLst>
          </p:cNvPr>
          <p:cNvSpPr>
            <a:spLocks noGrp="1"/>
          </p:cNvSpPr>
          <p:nvPr>
            <p:ph idx="1"/>
          </p:nvPr>
        </p:nvSpPr>
        <p:spPr/>
        <p:txBody>
          <a:bodyPr/>
          <a:lstStyle/>
          <a:p>
            <a:r>
              <a:rPr lang="en-US" sz="3000"/>
              <a:t>Integrated, resident-centric experiences</a:t>
            </a:r>
          </a:p>
          <a:p>
            <a:r>
              <a:rPr lang="en-US" sz="3000"/>
              <a:t>Robust web portals</a:t>
            </a:r>
          </a:p>
          <a:p>
            <a:r>
              <a:rPr lang="en-US" sz="3000"/>
              <a:t>Mobile apps</a:t>
            </a:r>
          </a:p>
          <a:p>
            <a:r>
              <a:rPr lang="en-US" sz="3000"/>
              <a:t>Data driven decision making</a:t>
            </a:r>
          </a:p>
        </p:txBody>
      </p:sp>
    </p:spTree>
    <p:extLst>
      <p:ext uri="{BB962C8B-B14F-4D97-AF65-F5344CB8AC3E}">
        <p14:creationId xmlns:p14="http://schemas.microsoft.com/office/powerpoint/2010/main" val="503256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5AC94-F3AF-8000-B64C-A6D6F373C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6CBAEC-44A2-7FF9-8CBC-695B76416142}"/>
              </a:ext>
            </a:extLst>
          </p:cNvPr>
          <p:cNvSpPr>
            <a:spLocks noGrp="1"/>
          </p:cNvSpPr>
          <p:nvPr>
            <p:ph type="title"/>
          </p:nvPr>
        </p:nvSpPr>
        <p:spPr/>
        <p:txBody>
          <a:bodyPr/>
          <a:lstStyle/>
          <a:p>
            <a:r>
              <a:rPr lang="en-US" b="1"/>
              <a:t>Where are your residents?</a:t>
            </a:r>
            <a:endParaRPr lang="en-US"/>
          </a:p>
        </p:txBody>
      </p:sp>
      <p:sp>
        <p:nvSpPr>
          <p:cNvPr id="12" name="Title 1">
            <a:extLst>
              <a:ext uri="{FF2B5EF4-FFF2-40B4-BE49-F238E27FC236}">
                <a16:creationId xmlns:a16="http://schemas.microsoft.com/office/drawing/2014/main" id="{1F6BA53D-58BC-B9D8-9413-561C935BCF8F}"/>
              </a:ext>
            </a:extLst>
          </p:cNvPr>
          <p:cNvSpPr txBox="1">
            <a:spLocks/>
          </p:cNvSpPr>
          <p:nvPr/>
        </p:nvSpPr>
        <p:spPr>
          <a:xfrm>
            <a:off x="1106424" y="2508504"/>
            <a:ext cx="8101584" cy="2033016"/>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17000">
                <a:solidFill>
                  <a:schemeClr val="accent2"/>
                </a:solidFill>
              </a:rPr>
              <a:t>9 in 10</a:t>
            </a:r>
          </a:p>
        </p:txBody>
      </p:sp>
      <p:sp>
        <p:nvSpPr>
          <p:cNvPr id="13" name="Title 1">
            <a:extLst>
              <a:ext uri="{FF2B5EF4-FFF2-40B4-BE49-F238E27FC236}">
                <a16:creationId xmlns:a16="http://schemas.microsoft.com/office/drawing/2014/main" id="{B0E03C5F-DD37-56DB-E73E-8573C5141C14}"/>
              </a:ext>
            </a:extLst>
          </p:cNvPr>
          <p:cNvSpPr txBox="1">
            <a:spLocks/>
          </p:cNvSpPr>
          <p:nvPr/>
        </p:nvSpPr>
        <p:spPr>
          <a:xfrm>
            <a:off x="3435096" y="3947160"/>
            <a:ext cx="10200132" cy="11887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i="1"/>
              <a:t>U.S. ADULTS HAVE A SMARTPHONE</a:t>
            </a:r>
          </a:p>
        </p:txBody>
      </p:sp>
    </p:spTree>
    <p:extLst>
      <p:ext uri="{BB962C8B-B14F-4D97-AF65-F5344CB8AC3E}">
        <p14:creationId xmlns:p14="http://schemas.microsoft.com/office/powerpoint/2010/main" val="4143730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D6B26-8444-ED22-5BBD-DADC1ED6B5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9B1B81-2C48-186D-99D7-B1A00B673C67}"/>
              </a:ext>
            </a:extLst>
          </p:cNvPr>
          <p:cNvSpPr>
            <a:spLocks noGrp="1"/>
          </p:cNvSpPr>
          <p:nvPr>
            <p:ph type="title"/>
          </p:nvPr>
        </p:nvSpPr>
        <p:spPr/>
        <p:txBody>
          <a:bodyPr/>
          <a:lstStyle/>
          <a:p>
            <a:r>
              <a:rPr lang="en-US" b="1"/>
              <a:t>Meet your residents where they are!</a:t>
            </a:r>
          </a:p>
        </p:txBody>
      </p:sp>
      <p:sp>
        <p:nvSpPr>
          <p:cNvPr id="5" name="Content Placeholder 4">
            <a:extLst>
              <a:ext uri="{FF2B5EF4-FFF2-40B4-BE49-F238E27FC236}">
                <a16:creationId xmlns:a16="http://schemas.microsoft.com/office/drawing/2014/main" id="{650F3AD0-FCF8-CD19-355B-63E5ACED7588}"/>
              </a:ext>
            </a:extLst>
          </p:cNvPr>
          <p:cNvSpPr>
            <a:spLocks noGrp="1"/>
          </p:cNvSpPr>
          <p:nvPr>
            <p:ph idx="1"/>
          </p:nvPr>
        </p:nvSpPr>
        <p:spPr/>
        <p:txBody>
          <a:bodyPr/>
          <a:lstStyle/>
          <a:p>
            <a:r>
              <a:rPr lang="en-US" sz="2400"/>
              <a:t>Online payment portals</a:t>
            </a:r>
          </a:p>
          <a:p>
            <a:r>
              <a:rPr lang="en-US" sz="2400"/>
              <a:t>Mobile solutions</a:t>
            </a:r>
          </a:p>
          <a:p>
            <a:r>
              <a:rPr lang="en-US" sz="2400"/>
              <a:t>Engagement on socials</a:t>
            </a:r>
          </a:p>
          <a:p>
            <a:r>
              <a:rPr lang="en-US" sz="2400"/>
              <a:t>On site information driving towards mobile/online</a:t>
            </a:r>
          </a:p>
          <a:p>
            <a:r>
              <a:rPr lang="en-US" sz="2400"/>
              <a:t>Every outreach alerts to other engagement channels</a:t>
            </a:r>
          </a:p>
        </p:txBody>
      </p:sp>
    </p:spTree>
    <p:extLst>
      <p:ext uri="{BB962C8B-B14F-4D97-AF65-F5344CB8AC3E}">
        <p14:creationId xmlns:p14="http://schemas.microsoft.com/office/powerpoint/2010/main" val="883186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D2A65-8621-6240-5291-9C9DEFADA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D6D3B-5553-D811-5E32-9AC2328EE0F1}"/>
              </a:ext>
            </a:extLst>
          </p:cNvPr>
          <p:cNvSpPr>
            <a:spLocks noGrp="1"/>
          </p:cNvSpPr>
          <p:nvPr>
            <p:ph type="title"/>
          </p:nvPr>
        </p:nvSpPr>
        <p:spPr/>
        <p:txBody>
          <a:bodyPr/>
          <a:lstStyle/>
          <a:p>
            <a:r>
              <a:rPr lang="en-US"/>
              <a:t>Case Study: El Cajon, CA</a:t>
            </a:r>
          </a:p>
        </p:txBody>
      </p:sp>
    </p:spTree>
    <p:extLst>
      <p:ext uri="{BB962C8B-B14F-4D97-AF65-F5344CB8AC3E}">
        <p14:creationId xmlns:p14="http://schemas.microsoft.com/office/powerpoint/2010/main" val="1263596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4DE0-46C9-2B43-5A74-B5A8E661B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1341D-0FA6-D4D3-6F36-733B7CB52811}"/>
              </a:ext>
            </a:extLst>
          </p:cNvPr>
          <p:cNvSpPr>
            <a:spLocks noGrp="1"/>
          </p:cNvSpPr>
          <p:nvPr>
            <p:ph type="title"/>
          </p:nvPr>
        </p:nvSpPr>
        <p:spPr/>
        <p:txBody>
          <a:bodyPr/>
          <a:lstStyle/>
          <a:p>
            <a:r>
              <a:rPr lang="en-US"/>
              <a:t>El Cajon, CA</a:t>
            </a:r>
          </a:p>
        </p:txBody>
      </p:sp>
      <p:sp>
        <p:nvSpPr>
          <p:cNvPr id="3" name="Content Placeholder 2">
            <a:extLst>
              <a:ext uri="{FF2B5EF4-FFF2-40B4-BE49-F238E27FC236}">
                <a16:creationId xmlns:a16="http://schemas.microsoft.com/office/drawing/2014/main" id="{C19B4076-9356-755A-74D8-9F9B90BF954D}"/>
              </a:ext>
            </a:extLst>
          </p:cNvPr>
          <p:cNvSpPr>
            <a:spLocks noGrp="1"/>
          </p:cNvSpPr>
          <p:nvPr>
            <p:ph sz="half" idx="1"/>
          </p:nvPr>
        </p:nvSpPr>
        <p:spPr/>
        <p:txBody>
          <a:bodyPr/>
          <a:lstStyle/>
          <a:p>
            <a:r>
              <a:rPr lang="en-US" sz="2800">
                <a:cs typeface="Arial"/>
              </a:rPr>
              <a:t>Population = 106,215</a:t>
            </a:r>
          </a:p>
          <a:p>
            <a:r>
              <a:rPr lang="en-US" sz="2800">
                <a:cs typeface="Arial"/>
              </a:rPr>
              <a:t>Total City Staff (FTE) = 421.5</a:t>
            </a:r>
          </a:p>
          <a:p>
            <a:r>
              <a:rPr lang="en-US" sz="2800">
                <a:cs typeface="Arial"/>
              </a:rPr>
              <a:t>Size = 14.1 square miles</a:t>
            </a:r>
            <a:endParaRPr lang="en-US" sz="2800"/>
          </a:p>
        </p:txBody>
      </p:sp>
      <p:sp>
        <p:nvSpPr>
          <p:cNvPr id="6" name="TextBox 5">
            <a:extLst>
              <a:ext uri="{FF2B5EF4-FFF2-40B4-BE49-F238E27FC236}">
                <a16:creationId xmlns:a16="http://schemas.microsoft.com/office/drawing/2014/main" id="{15F63342-5DD7-3E48-E7B3-91F53D6C1B88}"/>
              </a:ext>
            </a:extLst>
          </p:cNvPr>
          <p:cNvSpPr txBox="1"/>
          <p:nvPr/>
        </p:nvSpPr>
        <p:spPr>
          <a:xfrm>
            <a:off x="-2225040" y="-3429000"/>
            <a:ext cx="184731" cy="369332"/>
          </a:xfrm>
          <a:prstGeom prst="rect">
            <a:avLst/>
          </a:prstGeom>
          <a:noFill/>
        </p:spPr>
        <p:txBody>
          <a:bodyPr wrap="none" rtlCol="0">
            <a:spAutoFit/>
          </a:bodyPr>
          <a:lstStyle/>
          <a:p>
            <a:endParaRPr lang="en-US"/>
          </a:p>
        </p:txBody>
      </p:sp>
      <p:pic>
        <p:nvPicPr>
          <p:cNvPr id="7" name="Picture 6">
            <a:extLst>
              <a:ext uri="{FF2B5EF4-FFF2-40B4-BE49-F238E27FC236}">
                <a16:creationId xmlns:a16="http://schemas.microsoft.com/office/drawing/2014/main" id="{299DE3EC-5284-60F2-77D5-094E5FF5E048}"/>
              </a:ext>
            </a:extLst>
          </p:cNvPr>
          <p:cNvPicPr>
            <a:picLocks noChangeAspect="1"/>
          </p:cNvPicPr>
          <p:nvPr/>
        </p:nvPicPr>
        <p:blipFill>
          <a:blip r:embed="rId2"/>
          <a:stretch>
            <a:fillRect/>
          </a:stretch>
        </p:blipFill>
        <p:spPr>
          <a:xfrm>
            <a:off x="6187225" y="0"/>
            <a:ext cx="6004775" cy="6858000"/>
          </a:xfrm>
          <a:prstGeom prst="rect">
            <a:avLst/>
          </a:prstGeom>
        </p:spPr>
      </p:pic>
      <p:sp>
        <p:nvSpPr>
          <p:cNvPr id="4" name="TextBox 3">
            <a:extLst>
              <a:ext uri="{FF2B5EF4-FFF2-40B4-BE49-F238E27FC236}">
                <a16:creationId xmlns:a16="http://schemas.microsoft.com/office/drawing/2014/main" id="{4FB859C6-218F-C35F-FCA5-1939A05A03AC}"/>
              </a:ext>
            </a:extLst>
          </p:cNvPr>
          <p:cNvSpPr txBox="1"/>
          <p:nvPr/>
        </p:nvSpPr>
        <p:spPr>
          <a:xfrm>
            <a:off x="6290631" y="6499952"/>
            <a:ext cx="5614930" cy="276999"/>
          </a:xfrm>
          <a:prstGeom prst="rect">
            <a:avLst/>
          </a:prstGeom>
          <a:noFill/>
        </p:spPr>
        <p:txBody>
          <a:bodyPr wrap="square" rtlCol="0">
            <a:spAutoFit/>
          </a:bodyPr>
          <a:lstStyle/>
          <a:p>
            <a:r>
              <a:rPr lang="en-US" sz="1200">
                <a:solidFill>
                  <a:schemeClr val="bg1"/>
                </a:solidFill>
              </a:rPr>
              <a:t>Source: California Department of Water Resources</a:t>
            </a:r>
          </a:p>
        </p:txBody>
      </p:sp>
    </p:spTree>
    <p:extLst>
      <p:ext uri="{BB962C8B-B14F-4D97-AF65-F5344CB8AC3E}">
        <p14:creationId xmlns:p14="http://schemas.microsoft.com/office/powerpoint/2010/main" val="206306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361E2-2ECD-2BE5-6608-9153FAD11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7DBD7-6D8A-51CB-D82C-A67E530CFEA7}"/>
              </a:ext>
            </a:extLst>
          </p:cNvPr>
          <p:cNvSpPr>
            <a:spLocks noGrp="1"/>
          </p:cNvSpPr>
          <p:nvPr>
            <p:ph type="title"/>
          </p:nvPr>
        </p:nvSpPr>
        <p:spPr/>
        <p:txBody>
          <a:bodyPr/>
          <a:lstStyle/>
          <a:p>
            <a:r>
              <a:rPr lang="en-US" b="1"/>
              <a:t>The Pothole Challenge</a:t>
            </a:r>
            <a:endParaRPr lang="en-US"/>
          </a:p>
        </p:txBody>
      </p:sp>
      <p:sp>
        <p:nvSpPr>
          <p:cNvPr id="3" name="Content Placeholder 2">
            <a:extLst>
              <a:ext uri="{FF2B5EF4-FFF2-40B4-BE49-F238E27FC236}">
                <a16:creationId xmlns:a16="http://schemas.microsoft.com/office/drawing/2014/main" id="{B58A12A2-7927-B438-B2F6-BC7DC33AE99A}"/>
              </a:ext>
            </a:extLst>
          </p:cNvPr>
          <p:cNvSpPr>
            <a:spLocks noGrp="1"/>
          </p:cNvSpPr>
          <p:nvPr>
            <p:ph sz="half" idx="1"/>
          </p:nvPr>
        </p:nvSpPr>
        <p:spPr/>
        <p:txBody>
          <a:bodyPr/>
          <a:lstStyle/>
          <a:p>
            <a:pPr marL="380990" marR="0" lvl="0" indent="-380990" algn="l" defTabSz="914400" rtl="0" eaLnBrk="1" fontAlgn="auto" latinLnBrk="0" hangingPunct="1">
              <a:lnSpc>
                <a:spcPct val="110000"/>
              </a:lnSpc>
              <a:spcBef>
                <a:spcPts val="0"/>
              </a:spcBef>
              <a:spcAft>
                <a:spcPts val="1600"/>
              </a:spcAft>
              <a:buClr>
                <a:srgbClr val="F28041"/>
              </a:buClr>
              <a:buSzPct val="90000"/>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Motivation Behind the Challenge</a:t>
            </a:r>
          </a:p>
          <a:p>
            <a:pPr marL="380990" marR="0" lvl="0" indent="-380990" algn="l" defTabSz="914400" rtl="0" eaLnBrk="1" fontAlgn="auto" latinLnBrk="0" hangingPunct="1">
              <a:lnSpc>
                <a:spcPct val="110000"/>
              </a:lnSpc>
              <a:spcBef>
                <a:spcPts val="0"/>
              </a:spcBef>
              <a:spcAft>
                <a:spcPts val="1600"/>
              </a:spcAft>
              <a:buClr>
                <a:srgbClr val="F28041"/>
              </a:buClr>
              <a:buSzPct val="90000"/>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How the Pothole Challenge Was Executed:</a:t>
            </a:r>
          </a:p>
          <a:p>
            <a:pPr marL="1371566" marR="0" lvl="1" indent="-380990" algn="l" defTabSz="914400" rtl="0" eaLnBrk="1" fontAlgn="auto" latinLnBrk="0" hangingPunct="1">
              <a:lnSpc>
                <a:spcPct val="110000"/>
              </a:lnSpc>
              <a:spcBef>
                <a:spcPts val="0"/>
              </a:spcBef>
              <a:spcAft>
                <a:spcPts val="1600"/>
              </a:spcAft>
              <a:buClr>
                <a:srgbClr val="8D8D8D"/>
              </a:buClr>
              <a:buSzPct val="90000"/>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Promotion on Local News and Social Media</a:t>
            </a:r>
          </a:p>
          <a:p>
            <a:pPr marL="1371566" marR="0" lvl="1" indent="-380990" algn="l" defTabSz="914400" rtl="0" eaLnBrk="1" fontAlgn="auto" latinLnBrk="0" hangingPunct="1">
              <a:lnSpc>
                <a:spcPct val="110000"/>
              </a:lnSpc>
              <a:spcBef>
                <a:spcPts val="0"/>
              </a:spcBef>
              <a:spcAft>
                <a:spcPts val="1600"/>
              </a:spcAft>
              <a:buClr>
                <a:srgbClr val="8D8D8D"/>
              </a:buClr>
              <a:buSzPct val="90000"/>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Involvement of Public Works Team</a:t>
            </a:r>
          </a:p>
        </p:txBody>
      </p:sp>
      <p:sp>
        <p:nvSpPr>
          <p:cNvPr id="6" name="TextBox 5">
            <a:extLst>
              <a:ext uri="{FF2B5EF4-FFF2-40B4-BE49-F238E27FC236}">
                <a16:creationId xmlns:a16="http://schemas.microsoft.com/office/drawing/2014/main" id="{55D5936B-A62A-5519-AE86-0EE9921350E7}"/>
              </a:ext>
            </a:extLst>
          </p:cNvPr>
          <p:cNvSpPr txBox="1"/>
          <p:nvPr/>
        </p:nvSpPr>
        <p:spPr>
          <a:xfrm>
            <a:off x="-2225040" y="-3429000"/>
            <a:ext cx="184731" cy="369332"/>
          </a:xfrm>
          <a:prstGeom prst="rect">
            <a:avLst/>
          </a:prstGeom>
          <a:noFill/>
        </p:spPr>
        <p:txBody>
          <a:bodyPr wrap="none" rtlCol="0">
            <a:spAutoFit/>
          </a:bodyPr>
          <a:lstStyle/>
          <a:p>
            <a:endParaRPr lang="en-US"/>
          </a:p>
        </p:txBody>
      </p:sp>
      <p:pic>
        <p:nvPicPr>
          <p:cNvPr id="4" name="Picture 3" descr="A hand holding a phone with a screen on it&#10;&#10;Description automatically generated">
            <a:extLst>
              <a:ext uri="{FF2B5EF4-FFF2-40B4-BE49-F238E27FC236}">
                <a16:creationId xmlns:a16="http://schemas.microsoft.com/office/drawing/2014/main" id="{D1DF4DA1-343F-42D8-29ED-81A25B63C33E}"/>
              </a:ext>
            </a:extLst>
          </p:cNvPr>
          <p:cNvPicPr>
            <a:picLocks noChangeAspect="1"/>
          </p:cNvPicPr>
          <p:nvPr/>
        </p:nvPicPr>
        <p:blipFill rotWithShape="1">
          <a:blip r:embed="rId2"/>
          <a:srcRect l="27705" r="24829"/>
          <a:stretch/>
        </p:blipFill>
        <p:spPr>
          <a:xfrm>
            <a:off x="7315200" y="13"/>
            <a:ext cx="4876800" cy="6857987"/>
          </a:xfrm>
          <a:prstGeom prst="rect">
            <a:avLst/>
          </a:prstGeom>
          <a:noFill/>
        </p:spPr>
      </p:pic>
    </p:spTree>
    <p:extLst>
      <p:ext uri="{BB962C8B-B14F-4D97-AF65-F5344CB8AC3E}">
        <p14:creationId xmlns:p14="http://schemas.microsoft.com/office/powerpoint/2010/main" val="373887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A5009-72C3-2660-9824-85A3FE98460D}"/>
            </a:ext>
          </a:extLst>
        </p:cNvPr>
        <p:cNvGrpSpPr/>
        <p:nvPr/>
      </p:nvGrpSpPr>
      <p:grpSpPr>
        <a:xfrm>
          <a:off x="0" y="0"/>
          <a:ext cx="0" cy="0"/>
          <a:chOff x="0" y="0"/>
          <a:chExt cx="0" cy="0"/>
        </a:xfrm>
      </p:grpSpPr>
      <p:pic>
        <p:nvPicPr>
          <p:cNvPr id="2" name="Picture 1" descr="A collage of news images&#10;&#10;Description automatically generated">
            <a:extLst>
              <a:ext uri="{FF2B5EF4-FFF2-40B4-BE49-F238E27FC236}">
                <a16:creationId xmlns:a16="http://schemas.microsoft.com/office/drawing/2014/main" id="{E6A32E15-6A69-82F2-E125-AFE2F9284227}"/>
              </a:ext>
            </a:extLst>
          </p:cNvPr>
          <p:cNvPicPr>
            <a:picLocks noChangeAspect="1"/>
          </p:cNvPicPr>
          <p:nvPr/>
        </p:nvPicPr>
        <p:blipFill rotWithShape="1">
          <a:blip r:embed="rId2"/>
          <a:srcRect r="-183" b="53744"/>
          <a:stretch/>
        </p:blipFill>
        <p:spPr>
          <a:xfrm>
            <a:off x="439620" y="397225"/>
            <a:ext cx="6590585" cy="3365241"/>
          </a:xfrm>
          <a:prstGeom prst="rect">
            <a:avLst/>
          </a:prstGeom>
          <a:ln>
            <a:noFill/>
          </a:ln>
          <a:effectLst>
            <a:outerShdw blurRad="292100" dist="139700" dir="2700000" algn="tl" rotWithShape="0">
              <a:srgbClr val="333333">
                <a:alpha val="65000"/>
              </a:srgbClr>
            </a:outerShdw>
          </a:effectLst>
        </p:spPr>
      </p:pic>
      <p:pic>
        <p:nvPicPr>
          <p:cNvPr id="3" name="Picture 2" descr="A collage of news images&#10;&#10;Description automatically generated">
            <a:extLst>
              <a:ext uri="{FF2B5EF4-FFF2-40B4-BE49-F238E27FC236}">
                <a16:creationId xmlns:a16="http://schemas.microsoft.com/office/drawing/2014/main" id="{BF7FA85E-DE50-5E53-DA88-3322F2C2CB8E}"/>
              </a:ext>
            </a:extLst>
          </p:cNvPr>
          <p:cNvPicPr>
            <a:picLocks noChangeAspect="1"/>
          </p:cNvPicPr>
          <p:nvPr/>
        </p:nvPicPr>
        <p:blipFill rotWithShape="1">
          <a:blip r:embed="rId2"/>
          <a:srcRect t="45674" r="110" b="101"/>
          <a:stretch/>
        </p:blipFill>
        <p:spPr>
          <a:xfrm>
            <a:off x="5523662" y="2794023"/>
            <a:ext cx="6043873" cy="3600935"/>
          </a:xfrm>
          <a:prstGeom prst="rect">
            <a:avLst/>
          </a:prstGeom>
          <a:ln>
            <a:noFill/>
          </a:ln>
          <a:effectLst>
            <a:outerShdw blurRad="292100" dist="139700" dir="2700000" algn="tl" rotWithShape="0">
              <a:srgbClr val="333333">
                <a:alpha val="65000"/>
              </a:srgbClr>
            </a:outerShdw>
          </a:effectLst>
        </p:spPr>
      </p:pic>
      <p:pic>
        <p:nvPicPr>
          <p:cNvPr id="4" name="Picture 3" descr="A palm tree with a purple background&#10;&#10;Description automatically generated">
            <a:extLst>
              <a:ext uri="{FF2B5EF4-FFF2-40B4-BE49-F238E27FC236}">
                <a16:creationId xmlns:a16="http://schemas.microsoft.com/office/drawing/2014/main" id="{6A71324F-18BE-16D3-C533-BBB954B092CC}"/>
              </a:ext>
            </a:extLst>
          </p:cNvPr>
          <p:cNvPicPr>
            <a:picLocks noChangeAspect="1"/>
          </p:cNvPicPr>
          <p:nvPr/>
        </p:nvPicPr>
        <p:blipFill>
          <a:blip r:embed="rId3"/>
          <a:stretch>
            <a:fillRect/>
          </a:stretch>
        </p:blipFill>
        <p:spPr>
          <a:xfrm>
            <a:off x="6779410" y="1020533"/>
            <a:ext cx="4963137" cy="12429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30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19976-929F-DAC8-89B7-A8465BF5476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89245302-1A4E-F977-943F-D81211764B61}"/>
              </a:ext>
            </a:extLst>
          </p:cNvPr>
          <p:cNvSpPr txBox="1">
            <a:spLocks/>
          </p:cNvSpPr>
          <p:nvPr/>
        </p:nvSpPr>
        <p:spPr>
          <a:xfrm>
            <a:off x="1117854" y="1894332"/>
            <a:ext cx="8391906" cy="2033016"/>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latin typeface="Arial"/>
                <a:cs typeface="Arial"/>
              </a:rPr>
              <a:t>"The community response meant that our phenomenal Public Works team was doing the equivalent of filling</a:t>
            </a:r>
            <a:r>
              <a:rPr lang="en-US" b="1">
                <a:latin typeface="Arial"/>
                <a:cs typeface="Arial"/>
              </a:rPr>
              <a:t> </a:t>
            </a:r>
            <a:r>
              <a:rPr lang="en-US" i="1">
                <a:solidFill>
                  <a:schemeClr val="accent2"/>
                </a:solidFill>
                <a:latin typeface="Arial"/>
                <a:cs typeface="Arial"/>
              </a:rPr>
              <a:t>a year's worth of potholes in five days." </a:t>
            </a:r>
          </a:p>
        </p:txBody>
      </p:sp>
      <p:sp>
        <p:nvSpPr>
          <p:cNvPr id="13" name="Title 1">
            <a:extLst>
              <a:ext uri="{FF2B5EF4-FFF2-40B4-BE49-F238E27FC236}">
                <a16:creationId xmlns:a16="http://schemas.microsoft.com/office/drawing/2014/main" id="{CEC3936F-4640-8AB9-6FA7-D7ED45CB4D4C}"/>
              </a:ext>
            </a:extLst>
          </p:cNvPr>
          <p:cNvSpPr txBox="1">
            <a:spLocks/>
          </p:cNvSpPr>
          <p:nvPr/>
        </p:nvSpPr>
        <p:spPr>
          <a:xfrm>
            <a:off x="6349746" y="4072890"/>
            <a:ext cx="10200132" cy="11887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i="1"/>
              <a:t>-Sara Diaz, IT Director</a:t>
            </a:r>
          </a:p>
        </p:txBody>
      </p:sp>
    </p:spTree>
    <p:extLst>
      <p:ext uri="{BB962C8B-B14F-4D97-AF65-F5344CB8AC3E}">
        <p14:creationId xmlns:p14="http://schemas.microsoft.com/office/powerpoint/2010/main" val="33738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4693-774F-E007-DB82-00EF4356AEEA}"/>
              </a:ext>
            </a:extLst>
          </p:cNvPr>
          <p:cNvSpPr>
            <a:spLocks noGrp="1"/>
          </p:cNvSpPr>
          <p:nvPr>
            <p:ph type="title"/>
          </p:nvPr>
        </p:nvSpPr>
        <p:spPr/>
        <p:txBody>
          <a:bodyPr/>
          <a:lstStyle/>
          <a:p>
            <a:r>
              <a:rPr lang="en-US">
                <a:latin typeface="Lato Black"/>
                <a:ea typeface="Lato Black"/>
                <a:cs typeface="Lato Black"/>
              </a:rPr>
              <a:t>Transforming </a:t>
            </a:r>
            <a:r>
              <a:rPr lang="en-US">
                <a:latin typeface="Lato"/>
                <a:ea typeface="Lato"/>
                <a:cs typeface="Lato"/>
              </a:rPr>
              <a:t>Operations </a:t>
            </a:r>
            <a:endParaRPr lang="en-US">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90DC1C10-A6EA-9708-8C1A-3D61005A56DA}"/>
              </a:ext>
            </a:extLst>
          </p:cNvPr>
          <p:cNvSpPr>
            <a:spLocks noGrp="1"/>
          </p:cNvSpPr>
          <p:nvPr>
            <p:ph idx="1"/>
          </p:nvPr>
        </p:nvSpPr>
        <p:spPr/>
        <p:txBody>
          <a:bodyPr/>
          <a:lstStyle/>
          <a:p>
            <a:r>
              <a:rPr lang="en-US"/>
              <a:t>Importance of Staff Productivity and Efficiency</a:t>
            </a:r>
          </a:p>
          <a:p>
            <a:r>
              <a:rPr lang="en-US"/>
              <a:t>Key Technologies to Boost Staff Productivity </a:t>
            </a:r>
          </a:p>
          <a:p>
            <a:r>
              <a:rPr lang="en-US"/>
              <a:t>Building Staff Trust in Technology </a:t>
            </a:r>
          </a:p>
          <a:p>
            <a:r>
              <a:rPr lang="en-US"/>
              <a:t>Case study examples  </a:t>
            </a:r>
          </a:p>
        </p:txBody>
      </p:sp>
    </p:spTree>
    <p:extLst>
      <p:ext uri="{BB962C8B-B14F-4D97-AF65-F5344CB8AC3E}">
        <p14:creationId xmlns:p14="http://schemas.microsoft.com/office/powerpoint/2010/main" val="2989781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n orange vest using a tablet&#10;&#10;AI-generated content may be incorrect.">
            <a:extLst>
              <a:ext uri="{FF2B5EF4-FFF2-40B4-BE49-F238E27FC236}">
                <a16:creationId xmlns:a16="http://schemas.microsoft.com/office/drawing/2014/main" id="{B2CCDFCC-6009-9D72-5F41-31DD0A233B1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EECD901-8710-9308-E557-FA0C5BC5A66D}"/>
              </a:ext>
            </a:extLst>
          </p:cNvPr>
          <p:cNvSpPr>
            <a:spLocks noGrp="1"/>
          </p:cNvSpPr>
          <p:nvPr>
            <p:ph type="title"/>
          </p:nvPr>
        </p:nvSpPr>
        <p:spPr>
          <a:xfrm>
            <a:off x="504695" y="1379682"/>
            <a:ext cx="11419677" cy="1431636"/>
          </a:xfrm>
          <a:effectLst>
            <a:outerShdw blurRad="50800" dist="38100" dir="2700000" algn="tl" rotWithShape="0">
              <a:prstClr val="black">
                <a:alpha val="40000"/>
              </a:prstClr>
            </a:outerShdw>
          </a:effectLst>
        </p:spPr>
        <p:txBody>
          <a:bodyPr vert="horz" lIns="121920" tIns="60960" rIns="121920" bIns="60960" rtlCol="0" anchor="b" anchorCtr="0">
            <a:normAutofit/>
          </a:bodyPr>
          <a:lstStyle/>
          <a:p>
            <a:r>
              <a:rPr lang="en-US" sz="4000">
                <a:solidFill>
                  <a:schemeClr val="bg1"/>
                </a:solidFill>
                <a:latin typeface="Lato Black" panose="020F0502020204030203" pitchFamily="34" charset="0"/>
                <a:cs typeface="Lato Black" panose="020F0502020204030203" pitchFamily="34" charset="0"/>
              </a:rPr>
              <a:t>In-Field Efficiency Tools</a:t>
            </a:r>
          </a:p>
        </p:txBody>
      </p:sp>
      <p:sp>
        <p:nvSpPr>
          <p:cNvPr id="3" name="Text Placeholder 2">
            <a:extLst>
              <a:ext uri="{FF2B5EF4-FFF2-40B4-BE49-F238E27FC236}">
                <a16:creationId xmlns:a16="http://schemas.microsoft.com/office/drawing/2014/main" id="{3A3F7291-6519-E448-07D8-D5F03AF1EA76}"/>
              </a:ext>
            </a:extLst>
          </p:cNvPr>
          <p:cNvSpPr>
            <a:spLocks noGrp="1"/>
          </p:cNvSpPr>
          <p:nvPr>
            <p:ph type="body" sz="quarter" idx="12"/>
          </p:nvPr>
        </p:nvSpPr>
        <p:spPr>
          <a:xfrm>
            <a:off x="504695" y="3088042"/>
            <a:ext cx="11182609" cy="4455759"/>
          </a:xfrm>
          <a:noFill/>
          <a:effectLst>
            <a:outerShdw blurRad="50800" dist="38100" dir="2700000" algn="tl" rotWithShape="0">
              <a:prstClr val="black">
                <a:alpha val="40000"/>
              </a:prstClr>
            </a:outerShdw>
          </a:effectLst>
        </p:spPr>
        <p:txBody>
          <a:bodyPr vert="horz" lIns="121920" tIns="60960" rIns="121920" bIns="60960" rtlCol="0" anchor="t" anchorCtr="0">
            <a:normAutofit/>
          </a:bodyPr>
          <a:lstStyle/>
          <a:p>
            <a:pPr marL="457189" indent="-457189">
              <a:buFont typeface="Arial" panose="020B0604020202020204" pitchFamily="34" charset="0"/>
              <a:buChar char="•"/>
            </a:pPr>
            <a:r>
              <a:rPr lang="en-US" sz="3200" b="1">
                <a:solidFill>
                  <a:schemeClr val="bg1"/>
                </a:solidFill>
                <a:latin typeface="Lato Black" panose="020F0502020204030203" pitchFamily="34" charset="0"/>
                <a:ea typeface="Lato Black" panose="020F0502020204030203" pitchFamily="34" charset="0"/>
                <a:cs typeface="Lato Black" panose="020F0502020204030203" pitchFamily="34" charset="0"/>
              </a:rPr>
              <a:t>Execute tasks quickly with access on-the-go</a:t>
            </a:r>
          </a:p>
          <a:p>
            <a:pPr marL="457189" indent="-457189">
              <a:buFont typeface="Arial" panose="020B0604020202020204" pitchFamily="34" charset="0"/>
              <a:buChar char="•"/>
            </a:pPr>
            <a:r>
              <a:rPr lang="en-US" sz="3200" b="1">
                <a:solidFill>
                  <a:schemeClr val="bg1"/>
                </a:solidFill>
                <a:latin typeface="Lato Black" panose="020F0502020204030203" pitchFamily="34" charset="0"/>
                <a:ea typeface="Lato Black" panose="020F0502020204030203" pitchFamily="34" charset="0"/>
                <a:cs typeface="Lato Black" panose="020F0502020204030203" pitchFamily="34" charset="0"/>
              </a:rPr>
              <a:t>Service more requests in a year (50x more!)</a:t>
            </a:r>
          </a:p>
          <a:p>
            <a:pPr marL="457189" indent="-457189">
              <a:buFont typeface="Arial" panose="020B0604020202020204" pitchFamily="34" charset="0"/>
              <a:buChar char="•"/>
            </a:pPr>
            <a:r>
              <a:rPr lang="en-US" sz="3200" b="1">
                <a:solidFill>
                  <a:schemeClr val="bg1"/>
                </a:solidFill>
                <a:latin typeface="Lato Black" panose="020F0502020204030203" pitchFamily="34" charset="0"/>
                <a:ea typeface="Lato Black" panose="020F0502020204030203" pitchFamily="34" charset="0"/>
                <a:cs typeface="Lato Black" panose="020F0502020204030203" pitchFamily="34" charset="0"/>
              </a:rPr>
              <a:t>Utilize existing staff in more capacities</a:t>
            </a:r>
          </a:p>
        </p:txBody>
      </p:sp>
    </p:spTree>
    <p:extLst>
      <p:ext uri="{BB962C8B-B14F-4D97-AF65-F5344CB8AC3E}">
        <p14:creationId xmlns:p14="http://schemas.microsoft.com/office/powerpoint/2010/main" val="3689719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95E7C-31C9-46A4-272A-ACF03EE9E1AB}"/>
            </a:ext>
          </a:extLst>
        </p:cNvPr>
        <p:cNvGrpSpPr/>
        <p:nvPr/>
      </p:nvGrpSpPr>
      <p:grpSpPr>
        <a:xfrm>
          <a:off x="0" y="0"/>
          <a:ext cx="0" cy="0"/>
          <a:chOff x="0" y="0"/>
          <a:chExt cx="0" cy="0"/>
        </a:xfrm>
      </p:grpSpPr>
      <p:pic>
        <p:nvPicPr>
          <p:cNvPr id="2" name="Picture 1" descr="A person in reflective vests smiling&#10;&#10;Description automatically generated">
            <a:extLst>
              <a:ext uri="{FF2B5EF4-FFF2-40B4-BE49-F238E27FC236}">
                <a16:creationId xmlns:a16="http://schemas.microsoft.com/office/drawing/2014/main" id="{555E7A91-5082-1BC9-2CCA-FD2DD1E516E2}"/>
              </a:ext>
            </a:extLst>
          </p:cNvPr>
          <p:cNvPicPr>
            <a:picLocks noChangeAspect="1"/>
          </p:cNvPicPr>
          <p:nvPr/>
        </p:nvPicPr>
        <p:blipFill rotWithShape="1">
          <a:blip r:embed="rId2"/>
          <a:srcRect l="1280" t="1302" b="1593"/>
          <a:stretch/>
        </p:blipFill>
        <p:spPr>
          <a:xfrm>
            <a:off x="440676" y="581754"/>
            <a:ext cx="3414486" cy="4366564"/>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descr="A person in a suit and tie&#10;&#10;Description automatically generated">
            <a:extLst>
              <a:ext uri="{FF2B5EF4-FFF2-40B4-BE49-F238E27FC236}">
                <a16:creationId xmlns:a16="http://schemas.microsoft.com/office/drawing/2014/main" id="{DED2671C-DDD0-9CE5-DA7A-7EB2E07152CC}"/>
              </a:ext>
            </a:extLst>
          </p:cNvPr>
          <p:cNvPicPr>
            <a:picLocks noChangeAspect="1"/>
          </p:cNvPicPr>
          <p:nvPr/>
        </p:nvPicPr>
        <p:blipFill rotWithShape="1">
          <a:blip r:embed="rId3"/>
          <a:srcRect l="1531" t="3039" r="947" b="2992"/>
          <a:stretch/>
        </p:blipFill>
        <p:spPr>
          <a:xfrm>
            <a:off x="3282059" y="3219683"/>
            <a:ext cx="5322296" cy="2912660"/>
          </a:xfrm>
          <a:prstGeom prst="rect">
            <a:avLst/>
          </a:prstGeom>
          <a:ln>
            <a:solidFill>
              <a:schemeClr val="tx1"/>
            </a:solidFill>
          </a:ln>
          <a:effectLst>
            <a:outerShdw blurRad="50800" dist="38100" dir="2700000" algn="tl" rotWithShape="0">
              <a:prstClr val="black">
                <a:alpha val="40000"/>
              </a:prstClr>
            </a:outerShdw>
          </a:effectLst>
        </p:spPr>
      </p:pic>
      <p:sp>
        <p:nvSpPr>
          <p:cNvPr id="4" name="Text Placeholder 2">
            <a:extLst>
              <a:ext uri="{FF2B5EF4-FFF2-40B4-BE49-F238E27FC236}">
                <a16:creationId xmlns:a16="http://schemas.microsoft.com/office/drawing/2014/main" id="{F424AC09-629D-5427-DF72-85BB96799B74}"/>
              </a:ext>
            </a:extLst>
          </p:cNvPr>
          <p:cNvSpPr txBox="1">
            <a:spLocks/>
          </p:cNvSpPr>
          <p:nvPr/>
        </p:nvSpPr>
        <p:spPr>
          <a:xfrm>
            <a:off x="4142500" y="278521"/>
            <a:ext cx="6751560" cy="1682596"/>
          </a:xfrm>
          <a:prstGeom prst="rect">
            <a:avLst/>
          </a:prstGeom>
        </p:spPr>
        <p:txBody>
          <a:bodyPr vert="horz" lIns="121920" tIns="60960" rIns="121920" bIns="60960" rtlCol="0" anchor="t" anchorCtr="0">
            <a:noAutofit/>
          </a:bodyPr>
          <a:lst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2600" b="1">
                <a:solidFill>
                  <a:srgbClr val="000000"/>
                </a:solidFill>
                <a:latin typeface="Lato Black" panose="020F0502020204030203" pitchFamily="34" charset="0"/>
                <a:ea typeface="Lato Black" panose="020F0502020204030203" pitchFamily="34" charset="0"/>
                <a:cs typeface="Lato Black" panose="020F0502020204030203" pitchFamily="34" charset="0"/>
              </a:rPr>
              <a:t>"We are doing our best to show the citizens that 'hey, if you submit an issue with the city, we are going to respond to it and we are going to respond quickly.' </a:t>
            </a:r>
            <a:r>
              <a:rPr lang="en-US" sz="2600" b="1" i="1">
                <a:solidFill>
                  <a:schemeClr val="accent2"/>
                </a:solidFill>
                <a:latin typeface="Lato Black" panose="020F0502020204030203" pitchFamily="34" charset="0"/>
                <a:ea typeface="Lato Black" panose="020F0502020204030203" pitchFamily="34" charset="0"/>
                <a:cs typeface="Lato Black" panose="020F0502020204030203" pitchFamily="34" charset="0"/>
              </a:rPr>
              <a:t>This is how good government works</a:t>
            </a:r>
            <a:r>
              <a:rPr lang="en-US" sz="2600" b="1">
                <a:solidFill>
                  <a:schemeClr val="accent2"/>
                </a:solidFill>
                <a:latin typeface="Lato Black" panose="020F0502020204030203" pitchFamily="34" charset="0"/>
                <a:ea typeface="Lato Black" panose="020F0502020204030203" pitchFamily="34" charset="0"/>
                <a:cs typeface="Lato Black" panose="020F0502020204030203" pitchFamily="34" charset="0"/>
              </a:rPr>
              <a:t>.</a:t>
            </a:r>
            <a:r>
              <a:rPr lang="en-US" sz="2600" b="1">
                <a:solidFill>
                  <a:srgbClr val="000000"/>
                </a:solidFill>
                <a:latin typeface="Lato Black" panose="020F0502020204030203" pitchFamily="34" charset="0"/>
                <a:ea typeface="Lato Black" panose="020F0502020204030203" pitchFamily="34" charset="0"/>
                <a:cs typeface="Lato Black" panose="020F0502020204030203" pitchFamily="34" charset="0"/>
              </a:rPr>
              <a:t>"</a:t>
            </a:r>
            <a:endParaRPr lang="en-US" sz="2600" b="1">
              <a:latin typeface="Lato Black" panose="020F0502020204030203" pitchFamily="34" charset="0"/>
              <a:ea typeface="Lato Black" panose="020F0502020204030203" pitchFamily="34" charset="0"/>
              <a:cs typeface="Lato Black" panose="020F0502020204030203" pitchFamily="34" charset="0"/>
            </a:endParaRPr>
          </a:p>
        </p:txBody>
      </p:sp>
      <p:sp>
        <p:nvSpPr>
          <p:cNvPr id="5" name="TextBox 4">
            <a:extLst>
              <a:ext uri="{FF2B5EF4-FFF2-40B4-BE49-F238E27FC236}">
                <a16:creationId xmlns:a16="http://schemas.microsoft.com/office/drawing/2014/main" id="{0FB964A6-D8A6-D775-62BF-59E76DA38F1A}"/>
              </a:ext>
            </a:extLst>
          </p:cNvPr>
          <p:cNvSpPr txBox="1"/>
          <p:nvPr/>
        </p:nvSpPr>
        <p:spPr bwMode="auto">
          <a:xfrm>
            <a:off x="7812886" y="2473858"/>
            <a:ext cx="4188006" cy="492443"/>
          </a:xfrm>
          <a:prstGeom prst="rect">
            <a:avLst/>
          </a:prstGeom>
          <a:noFill/>
          <a:ln w="12700" cap="sq" algn="ctr">
            <a:noFill/>
            <a:miter lim="800000"/>
            <a:headEnd/>
            <a:tailEn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spAutoFit/>
          </a:bodyPr>
          <a:lstStyle/>
          <a:p>
            <a:pPr marL="380990" indent="-380990">
              <a:buFont typeface="Calibri"/>
              <a:buChar char="-"/>
            </a:pPr>
            <a:r>
              <a:rPr lang="en-US" sz="2400">
                <a:solidFill>
                  <a:schemeClr val="accent3"/>
                </a:solidFill>
                <a:latin typeface="Lato Black" panose="020F0502020204030203" pitchFamily="34" charset="0"/>
                <a:ea typeface="Lato Black" panose="020F0502020204030203" pitchFamily="34" charset="0"/>
                <a:cs typeface="Lato Black" panose="020F0502020204030203" pitchFamily="34" charset="0"/>
              </a:rPr>
              <a:t>Councilmember Phil Ortiz</a:t>
            </a:r>
          </a:p>
        </p:txBody>
      </p:sp>
    </p:spTree>
    <p:extLst>
      <p:ext uri="{BB962C8B-B14F-4D97-AF65-F5344CB8AC3E}">
        <p14:creationId xmlns:p14="http://schemas.microsoft.com/office/powerpoint/2010/main" val="1429006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2EDF-75CA-1492-CBFD-8F3F22B77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377A9-1D78-37C0-C8A6-3011279861BC}"/>
              </a:ext>
            </a:extLst>
          </p:cNvPr>
          <p:cNvSpPr>
            <a:spLocks noGrp="1"/>
          </p:cNvSpPr>
          <p:nvPr>
            <p:ph type="title"/>
          </p:nvPr>
        </p:nvSpPr>
        <p:spPr/>
        <p:txBody>
          <a:bodyPr/>
          <a:lstStyle/>
          <a:p>
            <a:r>
              <a:rPr lang="en-US"/>
              <a:t>Case Study: Village of Hampshire, IL</a:t>
            </a:r>
          </a:p>
        </p:txBody>
      </p:sp>
    </p:spTree>
    <p:extLst>
      <p:ext uri="{BB962C8B-B14F-4D97-AF65-F5344CB8AC3E}">
        <p14:creationId xmlns:p14="http://schemas.microsoft.com/office/powerpoint/2010/main" val="417531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37A11-CD83-D3C9-C3EC-8D19D1928FB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20BA3A-2133-F8A2-1146-422F5276A909}"/>
              </a:ext>
            </a:extLst>
          </p:cNvPr>
          <p:cNvPicPr>
            <a:picLocks noChangeAspect="1"/>
          </p:cNvPicPr>
          <p:nvPr/>
        </p:nvPicPr>
        <p:blipFill rotWithShape="1">
          <a:blip r:embed="rId2"/>
          <a:srcRect t="-58" b="-4703"/>
          <a:stretch/>
        </p:blipFill>
        <p:spPr>
          <a:xfrm>
            <a:off x="7646669" y="1"/>
            <a:ext cx="4221025" cy="5683814"/>
          </a:xfrm>
          <a:prstGeom prst="rect">
            <a:avLst/>
          </a:prstGeom>
          <a:noFill/>
        </p:spPr>
      </p:pic>
      <p:sp>
        <p:nvSpPr>
          <p:cNvPr id="3" name="Title 1">
            <a:extLst>
              <a:ext uri="{FF2B5EF4-FFF2-40B4-BE49-F238E27FC236}">
                <a16:creationId xmlns:a16="http://schemas.microsoft.com/office/drawing/2014/main" id="{007C4A28-3E90-E746-1317-DE5C1A5C19C0}"/>
              </a:ext>
            </a:extLst>
          </p:cNvPr>
          <p:cNvSpPr>
            <a:spLocks noGrp="1"/>
          </p:cNvSpPr>
          <p:nvPr>
            <p:ph type="title"/>
          </p:nvPr>
        </p:nvSpPr>
        <p:spPr>
          <a:xfrm>
            <a:off x="914400" y="914400"/>
            <a:ext cx="10200132" cy="1188720"/>
          </a:xfrm>
        </p:spPr>
        <p:txBody>
          <a:bodyPr/>
          <a:lstStyle/>
          <a:p>
            <a:r>
              <a:rPr lang="en-US"/>
              <a:t>Driving Resident Adoption</a:t>
            </a:r>
          </a:p>
        </p:txBody>
      </p:sp>
      <p:sp>
        <p:nvSpPr>
          <p:cNvPr id="4" name="Content Placeholder 2">
            <a:extLst>
              <a:ext uri="{FF2B5EF4-FFF2-40B4-BE49-F238E27FC236}">
                <a16:creationId xmlns:a16="http://schemas.microsoft.com/office/drawing/2014/main" id="{B4BD97ED-5C2B-FD81-7737-251C4D303094}"/>
              </a:ext>
            </a:extLst>
          </p:cNvPr>
          <p:cNvSpPr>
            <a:spLocks noGrp="1"/>
          </p:cNvSpPr>
          <p:nvPr>
            <p:ph idx="1"/>
          </p:nvPr>
        </p:nvSpPr>
        <p:spPr>
          <a:xfrm>
            <a:off x="914400" y="2377440"/>
            <a:ext cx="10204704" cy="2971800"/>
          </a:xfrm>
        </p:spPr>
        <p:txBody>
          <a:bodyPr/>
          <a:lstStyle/>
          <a:p>
            <a:pPr marL="380990" indent="-380990">
              <a:buChar char="•"/>
            </a:pPr>
            <a:r>
              <a:rPr lang="en-US" sz="2400">
                <a:solidFill>
                  <a:schemeClr val="tx1"/>
                </a:solidFill>
              </a:rPr>
              <a:t>Prioritized marketing to residents</a:t>
            </a:r>
          </a:p>
          <a:p>
            <a:pPr marL="380990" indent="-380990">
              <a:buChar char="•"/>
            </a:pPr>
            <a:r>
              <a:rPr lang="en-US" sz="2400">
                <a:solidFill>
                  <a:schemeClr val="tx1"/>
                </a:solidFill>
              </a:rPr>
              <a:t>Innovative approaches to driving downloads</a:t>
            </a:r>
          </a:p>
          <a:p>
            <a:pPr marL="1371566" lvl="1"/>
            <a:r>
              <a:rPr lang="en-US" sz="2400">
                <a:solidFill>
                  <a:schemeClr val="tx1"/>
                </a:solidFill>
              </a:rPr>
              <a:t>Giveaways</a:t>
            </a:r>
          </a:p>
          <a:p>
            <a:pPr marL="1371566" lvl="1"/>
            <a:r>
              <a:rPr lang="en-US" sz="2400">
                <a:solidFill>
                  <a:schemeClr val="tx1"/>
                </a:solidFill>
              </a:rPr>
              <a:t>Contests </a:t>
            </a:r>
          </a:p>
          <a:p>
            <a:pPr marL="380990" indent="-380990">
              <a:buChar char="•"/>
            </a:pPr>
            <a:r>
              <a:rPr lang="en-US" sz="2400">
                <a:solidFill>
                  <a:schemeClr val="tx1"/>
                </a:solidFill>
              </a:rPr>
              <a:t>Over 22% of residents use the app</a:t>
            </a:r>
          </a:p>
        </p:txBody>
      </p:sp>
    </p:spTree>
    <p:extLst>
      <p:ext uri="{BB962C8B-B14F-4D97-AF65-F5344CB8AC3E}">
        <p14:creationId xmlns:p14="http://schemas.microsoft.com/office/powerpoint/2010/main" val="10862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50C59-3EB0-BDC5-19AD-A74EA042E20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BFAF9F9-E963-E19D-A8B1-103B1D0AEC96}"/>
              </a:ext>
            </a:extLst>
          </p:cNvPr>
          <p:cNvSpPr>
            <a:spLocks noGrp="1"/>
          </p:cNvSpPr>
          <p:nvPr>
            <p:ph type="title"/>
          </p:nvPr>
        </p:nvSpPr>
        <p:spPr>
          <a:xfrm>
            <a:off x="519542" y="914400"/>
            <a:ext cx="10200132" cy="1188720"/>
          </a:xfrm>
        </p:spPr>
        <p:txBody>
          <a:bodyPr/>
          <a:lstStyle/>
          <a:p>
            <a:r>
              <a:rPr lang="en-US"/>
              <a:t>Engagement </a:t>
            </a:r>
            <a:r>
              <a:rPr lang="en-US">
                <a:sym typeface="Wingdings" panose="05000000000000000000" pitchFamily="2" charset="2"/>
              </a:rPr>
              <a:t> Efficiency</a:t>
            </a:r>
            <a:endParaRPr lang="en-US"/>
          </a:p>
        </p:txBody>
      </p:sp>
      <p:sp>
        <p:nvSpPr>
          <p:cNvPr id="4" name="Content Placeholder 2">
            <a:extLst>
              <a:ext uri="{FF2B5EF4-FFF2-40B4-BE49-F238E27FC236}">
                <a16:creationId xmlns:a16="http://schemas.microsoft.com/office/drawing/2014/main" id="{3E8602EA-BE45-85BC-80DA-F46C1A2FF943}"/>
              </a:ext>
            </a:extLst>
          </p:cNvPr>
          <p:cNvSpPr>
            <a:spLocks noGrp="1"/>
          </p:cNvSpPr>
          <p:nvPr>
            <p:ph idx="1"/>
          </p:nvPr>
        </p:nvSpPr>
        <p:spPr>
          <a:xfrm>
            <a:off x="613061" y="2377440"/>
            <a:ext cx="10204704" cy="2971800"/>
          </a:xfrm>
        </p:spPr>
        <p:txBody>
          <a:bodyPr/>
          <a:lstStyle/>
          <a:p>
            <a:pPr marL="380990" indent="-380990">
              <a:buChar char="•"/>
            </a:pPr>
            <a:r>
              <a:rPr lang="en-US" sz="2400">
                <a:solidFill>
                  <a:schemeClr val="tx1"/>
                </a:solidFill>
              </a:rPr>
              <a:t>Asked residents’ help for snow emergency</a:t>
            </a:r>
          </a:p>
          <a:p>
            <a:pPr marL="380990" indent="-380990">
              <a:buChar char="•"/>
            </a:pPr>
            <a:r>
              <a:rPr lang="en-US" sz="2400">
                <a:solidFill>
                  <a:schemeClr val="tx1"/>
                </a:solidFill>
              </a:rPr>
              <a:t>Usage skyrockets pre-storm</a:t>
            </a:r>
          </a:p>
          <a:p>
            <a:pPr marL="380990" indent="-380990">
              <a:buChar char="•"/>
            </a:pPr>
            <a:r>
              <a:rPr lang="en-US" sz="2400">
                <a:solidFill>
                  <a:schemeClr val="tx1"/>
                </a:solidFill>
              </a:rPr>
              <a:t>Staff coordinates based on data</a:t>
            </a:r>
          </a:p>
          <a:p>
            <a:pPr marL="380990" indent="-380990">
              <a:buChar char="•"/>
            </a:pPr>
            <a:r>
              <a:rPr lang="en-US" sz="2400">
                <a:solidFill>
                  <a:schemeClr val="tx1"/>
                </a:solidFill>
              </a:rPr>
              <a:t>Gamechanger for snow removal</a:t>
            </a:r>
          </a:p>
        </p:txBody>
      </p:sp>
      <p:pic>
        <p:nvPicPr>
          <p:cNvPr id="5" name="Picture 4" descr="A white truck with orange lights&#10;&#10;Description automatically generated">
            <a:extLst>
              <a:ext uri="{FF2B5EF4-FFF2-40B4-BE49-F238E27FC236}">
                <a16:creationId xmlns:a16="http://schemas.microsoft.com/office/drawing/2014/main" id="{A5D9834F-0652-7BD2-9ECA-A493D33F1FAF}"/>
              </a:ext>
            </a:extLst>
          </p:cNvPr>
          <p:cNvPicPr>
            <a:picLocks noChangeAspect="1"/>
          </p:cNvPicPr>
          <p:nvPr/>
        </p:nvPicPr>
        <p:blipFill rotWithShape="1">
          <a:blip r:embed="rId2"/>
          <a:srcRect l="3861" t="14992" r="29210" b="6600"/>
          <a:stretch/>
        </p:blipFill>
        <p:spPr>
          <a:xfrm>
            <a:off x="6922023" y="1620982"/>
            <a:ext cx="5094598" cy="347679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4934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5641F-4D20-EF89-49C3-77CC87045ED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5E2FE10-8825-AABD-A55D-D74CD44ACFDE}"/>
              </a:ext>
            </a:extLst>
          </p:cNvPr>
          <p:cNvSpPr txBox="1">
            <a:spLocks/>
          </p:cNvSpPr>
          <p:nvPr/>
        </p:nvSpPr>
        <p:spPr>
          <a:xfrm>
            <a:off x="1509741" y="1941962"/>
            <a:ext cx="8391906" cy="2033016"/>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pPr algn="l"/>
            <a:r>
              <a:rPr lang="en-US" sz="3600">
                <a:latin typeface="Arial"/>
                <a:cs typeface="Arial"/>
              </a:rPr>
              <a:t>“Our </a:t>
            </a:r>
            <a:r>
              <a:rPr lang="en-US" sz="3600" err="1">
                <a:latin typeface="Arial"/>
                <a:cs typeface="Arial"/>
              </a:rPr>
              <a:t>myHampshire</a:t>
            </a:r>
            <a:r>
              <a:rPr lang="en-US" sz="3600">
                <a:latin typeface="Arial"/>
                <a:cs typeface="Arial"/>
              </a:rPr>
              <a:t> app has saved us countless staff hours and increased our levels of service. </a:t>
            </a:r>
            <a:r>
              <a:rPr lang="en-US" sz="3600" b="1" i="1">
                <a:solidFill>
                  <a:schemeClr val="accent2"/>
                </a:solidFill>
                <a:latin typeface="Arial"/>
                <a:cs typeface="Arial"/>
              </a:rPr>
              <a:t>We love that it is our own Hampshire brand</a:t>
            </a:r>
            <a:r>
              <a:rPr lang="en-US" sz="3600">
                <a:latin typeface="Arial"/>
                <a:cs typeface="Arial"/>
              </a:rPr>
              <a:t>, too.”</a:t>
            </a:r>
          </a:p>
        </p:txBody>
      </p:sp>
      <p:sp>
        <p:nvSpPr>
          <p:cNvPr id="13" name="Title 1">
            <a:extLst>
              <a:ext uri="{FF2B5EF4-FFF2-40B4-BE49-F238E27FC236}">
                <a16:creationId xmlns:a16="http://schemas.microsoft.com/office/drawing/2014/main" id="{80787FE4-2BD4-BCC8-12B0-1DCDDBC54E84}"/>
              </a:ext>
            </a:extLst>
          </p:cNvPr>
          <p:cNvSpPr txBox="1">
            <a:spLocks/>
          </p:cNvSpPr>
          <p:nvPr/>
        </p:nvSpPr>
        <p:spPr>
          <a:xfrm>
            <a:off x="6349746" y="4072890"/>
            <a:ext cx="10200132" cy="1188720"/>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2800" i="1"/>
              <a:t>-Jay Hedges, Village Administrator</a:t>
            </a:r>
          </a:p>
        </p:txBody>
      </p:sp>
    </p:spTree>
    <p:extLst>
      <p:ext uri="{BB962C8B-B14F-4D97-AF65-F5344CB8AC3E}">
        <p14:creationId xmlns:p14="http://schemas.microsoft.com/office/powerpoint/2010/main" val="2565358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2964-7445-907F-8A7B-19C47DD1C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CB98E-6189-CA09-5ED3-7039291A7DA6}"/>
              </a:ext>
            </a:extLst>
          </p:cNvPr>
          <p:cNvSpPr>
            <a:spLocks noGrp="1"/>
          </p:cNvSpPr>
          <p:nvPr>
            <p:ph type="title"/>
          </p:nvPr>
        </p:nvSpPr>
        <p:spPr/>
        <p:txBody>
          <a:bodyPr/>
          <a:lstStyle/>
          <a:p>
            <a:r>
              <a:rPr lang="en-US"/>
              <a:t>Case Study: Kansas City, MO</a:t>
            </a:r>
          </a:p>
        </p:txBody>
      </p:sp>
    </p:spTree>
    <p:extLst>
      <p:ext uri="{BB962C8B-B14F-4D97-AF65-F5344CB8AC3E}">
        <p14:creationId xmlns:p14="http://schemas.microsoft.com/office/powerpoint/2010/main" val="2415845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841A0-B368-FA64-088F-4542C78EF3F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F90026B-B22D-914F-DB1D-54E557F0DF9D}"/>
              </a:ext>
            </a:extLst>
          </p:cNvPr>
          <p:cNvSpPr>
            <a:spLocks noGrp="1"/>
          </p:cNvSpPr>
          <p:nvPr>
            <p:ph type="title"/>
          </p:nvPr>
        </p:nvSpPr>
        <p:spPr>
          <a:xfrm>
            <a:off x="914400" y="914400"/>
            <a:ext cx="10200132" cy="1188720"/>
          </a:xfrm>
        </p:spPr>
        <p:txBody>
          <a:bodyPr/>
          <a:lstStyle/>
          <a:p>
            <a:r>
              <a:rPr lang="en-US"/>
              <a:t>Data Driven Decisions</a:t>
            </a:r>
          </a:p>
        </p:txBody>
      </p:sp>
      <p:sp>
        <p:nvSpPr>
          <p:cNvPr id="4" name="Content Placeholder 2">
            <a:extLst>
              <a:ext uri="{FF2B5EF4-FFF2-40B4-BE49-F238E27FC236}">
                <a16:creationId xmlns:a16="http://schemas.microsoft.com/office/drawing/2014/main" id="{D8B19463-8BC5-5772-8CF5-D2109927BEC6}"/>
              </a:ext>
            </a:extLst>
          </p:cNvPr>
          <p:cNvSpPr>
            <a:spLocks noGrp="1"/>
          </p:cNvSpPr>
          <p:nvPr>
            <p:ph idx="1"/>
          </p:nvPr>
        </p:nvSpPr>
        <p:spPr>
          <a:xfrm>
            <a:off x="537210" y="2447504"/>
            <a:ext cx="10204704" cy="2971800"/>
          </a:xfrm>
        </p:spPr>
        <p:txBody>
          <a:bodyPr/>
          <a:lstStyle/>
          <a:p>
            <a:pPr marL="380990" indent="-380990">
              <a:buChar char="•"/>
            </a:pPr>
            <a:r>
              <a:rPr lang="en-US" sz="2400">
                <a:solidFill>
                  <a:schemeClr val="tx1"/>
                </a:solidFill>
              </a:rPr>
              <a:t>Residents reported missed trash pickups</a:t>
            </a:r>
          </a:p>
          <a:p>
            <a:pPr marL="380990" indent="-380990">
              <a:buChar char="•"/>
            </a:pPr>
            <a:r>
              <a:rPr lang="en-US" sz="2400">
                <a:solidFill>
                  <a:schemeClr val="tx1"/>
                </a:solidFill>
              </a:rPr>
              <a:t>Used work order system</a:t>
            </a:r>
          </a:p>
          <a:p>
            <a:pPr marL="380990" indent="-380990">
              <a:buChar char="•"/>
            </a:pPr>
            <a:r>
              <a:rPr lang="en-US" sz="2400">
                <a:solidFill>
                  <a:schemeClr val="tx1"/>
                </a:solidFill>
              </a:rPr>
              <a:t>Refunds for missed pickups</a:t>
            </a:r>
          </a:p>
          <a:p>
            <a:pPr marL="380990" indent="-380990">
              <a:buChar char="•"/>
            </a:pPr>
            <a:r>
              <a:rPr lang="en-US" sz="2400">
                <a:solidFill>
                  <a:schemeClr val="tx1"/>
                </a:solidFill>
              </a:rPr>
              <a:t>Changed vendor</a:t>
            </a:r>
          </a:p>
          <a:p>
            <a:pPr marL="380990" indent="-380990">
              <a:buChar char="•"/>
            </a:pPr>
            <a:endParaRPr lang="en-US" sz="2400">
              <a:solidFill>
                <a:schemeClr val="tx1"/>
              </a:solidFill>
            </a:endParaRPr>
          </a:p>
          <a:p>
            <a:pPr marL="380990" indent="-380990">
              <a:buChar char="•"/>
            </a:pPr>
            <a:endParaRPr lang="en-US" sz="2400">
              <a:solidFill>
                <a:schemeClr val="tx1"/>
              </a:solidFill>
            </a:endParaRPr>
          </a:p>
        </p:txBody>
      </p:sp>
      <p:pic>
        <p:nvPicPr>
          <p:cNvPr id="6" name="Picture 5" descr="A screenshot of a map&#10;&#10;Description automatically generated">
            <a:extLst>
              <a:ext uri="{FF2B5EF4-FFF2-40B4-BE49-F238E27FC236}">
                <a16:creationId xmlns:a16="http://schemas.microsoft.com/office/drawing/2014/main" id="{BB51CF96-53C6-F5C1-02E0-D79CCCDECF37}"/>
              </a:ext>
            </a:extLst>
          </p:cNvPr>
          <p:cNvPicPr>
            <a:picLocks noChangeAspect="1"/>
          </p:cNvPicPr>
          <p:nvPr/>
        </p:nvPicPr>
        <p:blipFill rotWithShape="1">
          <a:blip r:embed="rId3"/>
          <a:srcRect l="32330" t="12788" r="45150" b="22715"/>
          <a:stretch/>
        </p:blipFill>
        <p:spPr>
          <a:xfrm>
            <a:off x="6963171" y="263632"/>
            <a:ext cx="5183599" cy="6330736"/>
          </a:xfrm>
          <a:prstGeom prst="rect">
            <a:avLst/>
          </a:prstGeom>
          <a:ln>
            <a:solidFill>
              <a:schemeClr val="tx1"/>
            </a:solidFill>
          </a:ln>
        </p:spPr>
      </p:pic>
      <p:pic>
        <p:nvPicPr>
          <p:cNvPr id="7" name="Picture 6" descr="A screenshot of a map&#10;&#10;Description automatically generated">
            <a:extLst>
              <a:ext uri="{FF2B5EF4-FFF2-40B4-BE49-F238E27FC236}">
                <a16:creationId xmlns:a16="http://schemas.microsoft.com/office/drawing/2014/main" id="{EE539D77-1926-8DBA-DF00-3DAD12F3FC87}"/>
              </a:ext>
            </a:extLst>
          </p:cNvPr>
          <p:cNvPicPr>
            <a:picLocks noChangeAspect="1"/>
          </p:cNvPicPr>
          <p:nvPr/>
        </p:nvPicPr>
        <p:blipFill rotWithShape="1">
          <a:blip r:embed="rId3"/>
          <a:srcRect l="37599" t="84048" r="30530" b="1746"/>
          <a:stretch/>
        </p:blipFill>
        <p:spPr>
          <a:xfrm>
            <a:off x="6964490" y="5780677"/>
            <a:ext cx="5184918" cy="1008743"/>
          </a:xfrm>
          <a:prstGeom prst="rect">
            <a:avLst/>
          </a:prstGeom>
          <a:ln w="57150">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8416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7217-7604-E3EE-C47A-15D10F04C0E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6264798-0666-F85E-6F96-4DD88CC04F73}"/>
              </a:ext>
            </a:extLst>
          </p:cNvPr>
          <p:cNvSpPr>
            <a:spLocks noGrp="1"/>
          </p:cNvSpPr>
          <p:nvPr>
            <p:ph type="title"/>
          </p:nvPr>
        </p:nvSpPr>
        <p:spPr>
          <a:xfrm>
            <a:off x="914400" y="914400"/>
            <a:ext cx="10200132" cy="1188720"/>
          </a:xfrm>
        </p:spPr>
        <p:txBody>
          <a:bodyPr/>
          <a:lstStyle/>
          <a:p>
            <a:r>
              <a:rPr lang="en-US" err="1"/>
              <a:t>myKCMO</a:t>
            </a:r>
            <a:endParaRPr lang="en-US"/>
          </a:p>
        </p:txBody>
      </p:sp>
      <p:sp>
        <p:nvSpPr>
          <p:cNvPr id="4" name="Content Placeholder 2">
            <a:extLst>
              <a:ext uri="{FF2B5EF4-FFF2-40B4-BE49-F238E27FC236}">
                <a16:creationId xmlns:a16="http://schemas.microsoft.com/office/drawing/2014/main" id="{C3AE5EDD-5C9F-63AF-225E-FDFB64BE19C6}"/>
              </a:ext>
            </a:extLst>
          </p:cNvPr>
          <p:cNvSpPr>
            <a:spLocks noGrp="1"/>
          </p:cNvSpPr>
          <p:nvPr>
            <p:ph idx="1"/>
          </p:nvPr>
        </p:nvSpPr>
        <p:spPr>
          <a:xfrm>
            <a:off x="537210" y="2447504"/>
            <a:ext cx="10204704" cy="2971800"/>
          </a:xfrm>
        </p:spPr>
        <p:txBody>
          <a:bodyPr/>
          <a:lstStyle/>
          <a:p>
            <a:pPr marL="380990" indent="-380990">
              <a:buChar char="•"/>
            </a:pPr>
            <a:r>
              <a:rPr lang="en-US" sz="2400">
                <a:solidFill>
                  <a:schemeClr val="tx1"/>
                </a:solidFill>
              </a:rPr>
              <a:t>42,000 active devices</a:t>
            </a:r>
          </a:p>
          <a:p>
            <a:pPr marL="380990" indent="-380990">
              <a:buChar char="•"/>
            </a:pPr>
            <a:r>
              <a:rPr lang="en-US" sz="2400">
                <a:solidFill>
                  <a:schemeClr val="tx1"/>
                </a:solidFill>
              </a:rPr>
              <a:t>Push notifications</a:t>
            </a:r>
          </a:p>
          <a:p>
            <a:pPr marL="380990" indent="-380990">
              <a:buChar char="•"/>
            </a:pPr>
            <a:r>
              <a:rPr lang="en-US" sz="2400">
                <a:solidFill>
                  <a:schemeClr val="tx1"/>
                </a:solidFill>
              </a:rPr>
              <a:t>Police Reports</a:t>
            </a:r>
          </a:p>
          <a:p>
            <a:pPr marL="380990" indent="-380990">
              <a:buChar char="•"/>
            </a:pPr>
            <a:r>
              <a:rPr lang="en-US" sz="2400">
                <a:solidFill>
                  <a:schemeClr val="tx1"/>
                </a:solidFill>
              </a:rPr>
              <a:t>Budget Surveys</a:t>
            </a:r>
          </a:p>
          <a:p>
            <a:pPr marL="380990" indent="-380990">
              <a:buChar char="•"/>
            </a:pPr>
            <a:endParaRPr lang="en-US" sz="2400">
              <a:solidFill>
                <a:schemeClr val="tx1"/>
              </a:solidFill>
            </a:endParaRPr>
          </a:p>
          <a:p>
            <a:pPr marL="380990" indent="-380990">
              <a:buChar char="•"/>
            </a:pPr>
            <a:endParaRPr lang="en-US" sz="2400">
              <a:solidFill>
                <a:schemeClr val="tx1"/>
              </a:solidFill>
            </a:endParaRPr>
          </a:p>
        </p:txBody>
      </p:sp>
      <p:pic>
        <p:nvPicPr>
          <p:cNvPr id="1026" name="Picture 2">
            <a:extLst>
              <a:ext uri="{FF2B5EF4-FFF2-40B4-BE49-F238E27FC236}">
                <a16:creationId xmlns:a16="http://schemas.microsoft.com/office/drawing/2014/main" id="{6E073C41-2ECB-34D4-4C14-7B21B63F4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729" y="517366"/>
            <a:ext cx="2261473" cy="4901938"/>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descr="A black screen with white border&#10;&#10;Description automatically generated">
            <a:extLst>
              <a:ext uri="{FF2B5EF4-FFF2-40B4-BE49-F238E27FC236}">
                <a16:creationId xmlns:a16="http://schemas.microsoft.com/office/drawing/2014/main" id="{59FFF29C-0022-11AF-AF4D-7D3C99202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763" y="482205"/>
            <a:ext cx="2419406" cy="49370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4304D03-274E-4023-A4E1-B51F91F3F6D2}"/>
              </a:ext>
            </a:extLst>
          </p:cNvPr>
          <p:cNvPicPr>
            <a:picLocks noChangeAspect="1"/>
          </p:cNvPicPr>
          <p:nvPr/>
        </p:nvPicPr>
        <p:blipFill>
          <a:blip r:embed="rId5"/>
          <a:stretch>
            <a:fillRect/>
          </a:stretch>
        </p:blipFill>
        <p:spPr>
          <a:xfrm>
            <a:off x="7426608" y="1546631"/>
            <a:ext cx="4830098" cy="2874540"/>
          </a:xfrm>
          <a:prstGeom prst="rect">
            <a:avLst/>
          </a:prstGeom>
        </p:spPr>
      </p:pic>
    </p:spTree>
    <p:extLst>
      <p:ext uri="{BB962C8B-B14F-4D97-AF65-F5344CB8AC3E}">
        <p14:creationId xmlns:p14="http://schemas.microsoft.com/office/powerpoint/2010/main" val="4212653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4A582-E715-EF10-28A0-6EE634185C8A}"/>
            </a:ext>
          </a:extLst>
        </p:cNvPr>
        <p:cNvGrpSpPr/>
        <p:nvPr/>
      </p:nvGrpSpPr>
      <p:grpSpPr>
        <a:xfrm>
          <a:off x="0" y="0"/>
          <a:ext cx="0" cy="0"/>
          <a:chOff x="0" y="0"/>
          <a:chExt cx="0" cy="0"/>
        </a:xfrm>
      </p:grpSpPr>
      <p:pic>
        <p:nvPicPr>
          <p:cNvPr id="8" name="Picture 6" descr="8,500+ Old Rotary Phone Stock Photos, Pictures &amp; Royalty-Free Images -  iStock | Telephone, Smart phone">
            <a:extLst>
              <a:ext uri="{FF2B5EF4-FFF2-40B4-BE49-F238E27FC236}">
                <a16:creationId xmlns:a16="http://schemas.microsoft.com/office/drawing/2014/main" id="{6D3B9AF3-E656-FCF7-ABC8-0537767E6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47" y="1328784"/>
            <a:ext cx="4794164" cy="3666126"/>
          </a:xfrm>
          <a:prstGeom prst="rect">
            <a:avLst/>
          </a:prstGeom>
          <a:noFill/>
          <a:extLst>
            <a:ext uri="{909E8E84-426E-40DD-AFC4-6F175D3DCCD1}">
              <a14:hiddenFill xmlns:a14="http://schemas.microsoft.com/office/drawing/2010/main">
                <a:solidFill>
                  <a:srgbClr val="FFFFFF"/>
                </a:solidFill>
              </a14:hiddenFill>
            </a:ext>
          </a:extLst>
        </p:spPr>
      </p:pic>
      <p:pic>
        <p:nvPicPr>
          <p:cNvPr id="2" name="32835 My Civic Report an Issue Animated Graphics">
            <a:hlinkClick r:id="" action="ppaction://media"/>
            <a:extLst>
              <a:ext uri="{FF2B5EF4-FFF2-40B4-BE49-F238E27FC236}">
                <a16:creationId xmlns:a16="http://schemas.microsoft.com/office/drawing/2014/main" id="{019BB374-354C-94B8-38CA-5E76A7AC58F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627" t="992" r="7206" b="94"/>
          <a:stretch/>
        </p:blipFill>
        <p:spPr>
          <a:xfrm>
            <a:off x="7666142" y="366137"/>
            <a:ext cx="2630001" cy="5367151"/>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638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EEC1-3130-1826-3837-B42CC11A2CE0}"/>
              </a:ext>
            </a:extLst>
          </p:cNvPr>
          <p:cNvSpPr>
            <a:spLocks noGrp="1"/>
          </p:cNvSpPr>
          <p:nvPr>
            <p:ph type="title"/>
          </p:nvPr>
        </p:nvSpPr>
        <p:spPr>
          <a:xfrm>
            <a:off x="338830" y="685091"/>
            <a:ext cx="10200132" cy="1188720"/>
          </a:xfrm>
        </p:spPr>
        <p:txBody>
          <a:bodyPr/>
          <a:lstStyle/>
          <a:p>
            <a:r>
              <a:rPr lang="en-US" b="0">
                <a:latin typeface="Lato" panose="020F0502020204030203" pitchFamily="34" charset="0"/>
                <a:ea typeface="Lato" panose="020F0502020204030203" pitchFamily="34" charset="0"/>
                <a:cs typeface="Lato" panose="020F0502020204030203" pitchFamily="34" charset="0"/>
              </a:rPr>
              <a:t>Importance of </a:t>
            </a:r>
            <a:r>
              <a:rPr lang="en-US" b="0">
                <a:latin typeface="Lato Black"/>
                <a:ea typeface="Lato Black"/>
                <a:cs typeface="Lato Black"/>
              </a:rPr>
              <a:t>Staff Productivity </a:t>
            </a:r>
            <a:r>
              <a:rPr lang="en-US" b="0">
                <a:latin typeface="Lato" panose="020F0502020204030203" pitchFamily="34" charset="0"/>
                <a:ea typeface="Lato" panose="020F0502020204030203" pitchFamily="34" charset="0"/>
                <a:cs typeface="Lato" panose="020F0502020204030203" pitchFamily="34" charset="0"/>
              </a:rPr>
              <a:t>and</a:t>
            </a:r>
            <a:r>
              <a:rPr lang="en-US" b="0">
                <a:latin typeface="Lato Black"/>
                <a:ea typeface="Lato Black"/>
                <a:cs typeface="Lato Black"/>
              </a:rPr>
              <a:t> Efficiency</a:t>
            </a:r>
            <a:endParaRPr lang="en-US">
              <a:latin typeface="Lato Black"/>
              <a:ea typeface="Lato Black"/>
              <a:cs typeface="Lato Black"/>
            </a:endParaRPr>
          </a:p>
        </p:txBody>
      </p:sp>
      <p:pic>
        <p:nvPicPr>
          <p:cNvPr id="1026" name="Picture 2">
            <a:extLst>
              <a:ext uri="{FF2B5EF4-FFF2-40B4-BE49-F238E27FC236}">
                <a16:creationId xmlns:a16="http://schemas.microsoft.com/office/drawing/2014/main" id="{AE75ECA8-EE88-DCB8-0E39-652F6C65A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30" y="2406417"/>
            <a:ext cx="5452153" cy="3066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7FD6D45-DC2F-BC8D-D7D8-1A86CFE52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642" y="2406417"/>
            <a:ext cx="5452153" cy="30668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14065C-8DD8-19F9-9F1D-749505D54368}"/>
              </a:ext>
            </a:extLst>
          </p:cNvPr>
          <p:cNvSpPr txBox="1"/>
          <p:nvPr/>
        </p:nvSpPr>
        <p:spPr>
          <a:xfrm>
            <a:off x="338830" y="1965364"/>
            <a:ext cx="1343025" cy="369332"/>
          </a:xfrm>
          <a:prstGeom prst="rect">
            <a:avLst/>
          </a:prstGeom>
          <a:noFill/>
        </p:spPr>
        <p:txBody>
          <a:bodyPr wrap="square" rtlCol="0">
            <a:spAutoFit/>
          </a:bodyPr>
          <a:lstStyle/>
          <a:p>
            <a:r>
              <a:rPr lang="en-US"/>
              <a:t>2000</a:t>
            </a:r>
          </a:p>
        </p:txBody>
      </p:sp>
      <p:sp>
        <p:nvSpPr>
          <p:cNvPr id="6" name="TextBox 5">
            <a:extLst>
              <a:ext uri="{FF2B5EF4-FFF2-40B4-BE49-F238E27FC236}">
                <a16:creationId xmlns:a16="http://schemas.microsoft.com/office/drawing/2014/main" id="{8BFE6007-0C51-4756-D387-DCE162648270}"/>
              </a:ext>
            </a:extLst>
          </p:cNvPr>
          <p:cNvSpPr txBox="1"/>
          <p:nvPr/>
        </p:nvSpPr>
        <p:spPr>
          <a:xfrm>
            <a:off x="6875024" y="1975120"/>
            <a:ext cx="1343025" cy="369332"/>
          </a:xfrm>
          <a:prstGeom prst="rect">
            <a:avLst/>
          </a:prstGeom>
          <a:noFill/>
        </p:spPr>
        <p:txBody>
          <a:bodyPr wrap="square" rtlCol="0">
            <a:spAutoFit/>
          </a:bodyPr>
          <a:lstStyle/>
          <a:p>
            <a:r>
              <a:rPr lang="en-US"/>
              <a:t>2025</a:t>
            </a:r>
          </a:p>
        </p:txBody>
      </p:sp>
    </p:spTree>
    <p:extLst>
      <p:ext uri="{BB962C8B-B14F-4D97-AF65-F5344CB8AC3E}">
        <p14:creationId xmlns:p14="http://schemas.microsoft.com/office/powerpoint/2010/main" val="179571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565B5-20C3-4D66-4CB2-227B1A9BD8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222D3B-67E7-27D9-7773-E0440D1D0F68}"/>
              </a:ext>
            </a:extLst>
          </p:cNvPr>
          <p:cNvSpPr>
            <a:spLocks noGrp="1"/>
          </p:cNvSpPr>
          <p:nvPr>
            <p:ph type="title"/>
          </p:nvPr>
        </p:nvSpPr>
        <p:spPr/>
        <p:txBody>
          <a:bodyPr/>
          <a:lstStyle/>
          <a:p>
            <a:r>
              <a:rPr lang="en-US" b="1"/>
              <a:t>What’s next in the Resident Digital Experience?</a:t>
            </a:r>
          </a:p>
        </p:txBody>
      </p:sp>
      <p:sp>
        <p:nvSpPr>
          <p:cNvPr id="5" name="Content Placeholder 4">
            <a:extLst>
              <a:ext uri="{FF2B5EF4-FFF2-40B4-BE49-F238E27FC236}">
                <a16:creationId xmlns:a16="http://schemas.microsoft.com/office/drawing/2014/main" id="{AFD1A4EA-62CC-B298-1AF7-159A25F199C2}"/>
              </a:ext>
            </a:extLst>
          </p:cNvPr>
          <p:cNvSpPr>
            <a:spLocks noGrp="1"/>
          </p:cNvSpPr>
          <p:nvPr>
            <p:ph idx="1"/>
          </p:nvPr>
        </p:nvSpPr>
        <p:spPr>
          <a:xfrm>
            <a:off x="909828" y="2531332"/>
            <a:ext cx="10204704" cy="2971800"/>
          </a:xfrm>
        </p:spPr>
        <p:txBody>
          <a:bodyPr/>
          <a:lstStyle/>
          <a:p>
            <a:r>
              <a:rPr lang="en-US" sz="2400"/>
              <a:t>Artificial Intelligence and Chatbots</a:t>
            </a:r>
          </a:p>
          <a:p>
            <a:r>
              <a:rPr lang="en-US" sz="2400"/>
              <a:t>Hyper-Localized Communication</a:t>
            </a:r>
          </a:p>
          <a:p>
            <a:r>
              <a:rPr lang="en-US" sz="2400"/>
              <a:t>Integrated Data Ecosystems</a:t>
            </a:r>
          </a:p>
          <a:p>
            <a:r>
              <a:rPr lang="en-US" sz="2400"/>
              <a:t>Mobile First Solutions</a:t>
            </a:r>
          </a:p>
        </p:txBody>
      </p:sp>
    </p:spTree>
    <p:extLst>
      <p:ext uri="{BB962C8B-B14F-4D97-AF65-F5344CB8AC3E}">
        <p14:creationId xmlns:p14="http://schemas.microsoft.com/office/powerpoint/2010/main" val="1648928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869F6-FE86-2F54-DBDE-7DBBC1D003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EF8F23-FC8F-5C5A-115E-E43FB6F69631}"/>
              </a:ext>
            </a:extLst>
          </p:cNvPr>
          <p:cNvSpPr>
            <a:spLocks noGrp="1"/>
          </p:cNvSpPr>
          <p:nvPr>
            <p:ph type="title"/>
          </p:nvPr>
        </p:nvSpPr>
        <p:spPr/>
        <p:txBody>
          <a:bodyPr/>
          <a:lstStyle/>
          <a:p>
            <a:r>
              <a:rPr lang="en-US" b="1"/>
              <a:t>Strengthen YOUR Residents’ Digital Experience</a:t>
            </a:r>
          </a:p>
        </p:txBody>
      </p:sp>
      <p:sp>
        <p:nvSpPr>
          <p:cNvPr id="5" name="Content Placeholder 4">
            <a:extLst>
              <a:ext uri="{FF2B5EF4-FFF2-40B4-BE49-F238E27FC236}">
                <a16:creationId xmlns:a16="http://schemas.microsoft.com/office/drawing/2014/main" id="{AB89F516-6957-7471-4E95-F53050DE4742}"/>
              </a:ext>
            </a:extLst>
          </p:cNvPr>
          <p:cNvSpPr>
            <a:spLocks noGrp="1"/>
          </p:cNvSpPr>
          <p:nvPr>
            <p:ph idx="1"/>
          </p:nvPr>
        </p:nvSpPr>
        <p:spPr/>
        <p:txBody>
          <a:bodyPr/>
          <a:lstStyle/>
          <a:p>
            <a:r>
              <a:rPr lang="en-US"/>
              <a:t>Prioritize listening to residents</a:t>
            </a:r>
          </a:p>
          <a:p>
            <a:r>
              <a:rPr lang="en-US"/>
              <a:t>Invest in scalable, flexible technology</a:t>
            </a:r>
          </a:p>
          <a:p>
            <a:r>
              <a:rPr lang="en-US"/>
              <a:t>Emphasize accessibility</a:t>
            </a:r>
          </a:p>
          <a:p>
            <a:r>
              <a:rPr lang="en-US"/>
              <a:t>Leverage data to drive decision making</a:t>
            </a:r>
          </a:p>
          <a:p>
            <a:r>
              <a:rPr lang="en-US"/>
              <a:t>Focus on transparency &amp; trust</a:t>
            </a:r>
          </a:p>
          <a:p>
            <a:r>
              <a:rPr lang="en-US"/>
              <a:t>Foster a culture of innovation</a:t>
            </a:r>
          </a:p>
          <a:p>
            <a:endParaRPr lang="en-US"/>
          </a:p>
        </p:txBody>
      </p:sp>
    </p:spTree>
    <p:extLst>
      <p:ext uri="{BB962C8B-B14F-4D97-AF65-F5344CB8AC3E}">
        <p14:creationId xmlns:p14="http://schemas.microsoft.com/office/powerpoint/2010/main" val="4015234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51A41-5803-F56A-9542-E912055C6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469B1-ED0E-EDDA-D289-93BBDBDBA303}"/>
              </a:ext>
            </a:extLst>
          </p:cNvPr>
          <p:cNvSpPr>
            <a:spLocks noGrp="1"/>
          </p:cNvSpPr>
          <p:nvPr>
            <p:ph type="title"/>
          </p:nvPr>
        </p:nvSpPr>
        <p:spPr/>
        <p:txBody>
          <a:bodyPr/>
          <a:lstStyle/>
          <a:p>
            <a:r>
              <a:rPr lang="en-US" b="1"/>
              <a:t>Questions</a:t>
            </a:r>
            <a:endParaRPr lang="en-US"/>
          </a:p>
        </p:txBody>
      </p:sp>
      <p:sp>
        <p:nvSpPr>
          <p:cNvPr id="3" name="Content Placeholder 2">
            <a:extLst>
              <a:ext uri="{FF2B5EF4-FFF2-40B4-BE49-F238E27FC236}">
                <a16:creationId xmlns:a16="http://schemas.microsoft.com/office/drawing/2014/main" id="{5588DD52-C6E5-C88A-1A89-931B0FB04F60}"/>
              </a:ext>
            </a:extLst>
          </p:cNvPr>
          <p:cNvSpPr>
            <a:spLocks noGrp="1"/>
          </p:cNvSpPr>
          <p:nvPr>
            <p:ph idx="1"/>
          </p:nvPr>
        </p:nvSpPr>
        <p:spPr/>
        <p:txBody>
          <a:bodyPr/>
          <a:lstStyle/>
          <a:p>
            <a:r>
              <a:rPr lang="en-US"/>
              <a:t>What new technologies are you currently using or planning to use internally to increase staff efficiency?</a:t>
            </a:r>
          </a:p>
          <a:p>
            <a:r>
              <a:rPr lang="en-US"/>
              <a:t>Do you have any successes or failures to share around resident engagement using technology?</a:t>
            </a:r>
          </a:p>
          <a:p>
            <a:r>
              <a:rPr lang="en-US"/>
              <a:t>What has been the biggest roadblock or concern with the evolution of digital government? </a:t>
            </a:r>
          </a:p>
          <a:p>
            <a:r>
              <a:rPr lang="en-US"/>
              <a:t>How do you share knowledge, training and technology across government agencies?</a:t>
            </a:r>
          </a:p>
        </p:txBody>
      </p:sp>
    </p:spTree>
    <p:extLst>
      <p:ext uri="{BB962C8B-B14F-4D97-AF65-F5344CB8AC3E}">
        <p14:creationId xmlns:p14="http://schemas.microsoft.com/office/powerpoint/2010/main" val="4058241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51A41-5803-F56A-9542-E912055C6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469B1-ED0E-EDDA-D289-93BBDBDBA303}"/>
              </a:ext>
            </a:extLst>
          </p:cNvPr>
          <p:cNvSpPr>
            <a:spLocks noGrp="1"/>
          </p:cNvSpPr>
          <p:nvPr>
            <p:ph type="title"/>
          </p:nvPr>
        </p:nvSpPr>
        <p:spPr>
          <a:xfrm>
            <a:off x="877824" y="3133344"/>
            <a:ext cx="10200132" cy="1188720"/>
          </a:xfrm>
        </p:spPr>
        <p:txBody>
          <a:bodyPr/>
          <a:lstStyle/>
          <a:p>
            <a:r>
              <a:rPr lang="en-US" sz="9600" b="1"/>
              <a:t>Questions</a:t>
            </a:r>
            <a:endParaRPr lang="en-US" sz="9600"/>
          </a:p>
        </p:txBody>
      </p:sp>
    </p:spTree>
    <p:extLst>
      <p:ext uri="{BB962C8B-B14F-4D97-AF65-F5344CB8AC3E}">
        <p14:creationId xmlns:p14="http://schemas.microsoft.com/office/powerpoint/2010/main" val="2195945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D122E-6938-2C12-9DFA-879375CA2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1469FF-AB44-F200-6E58-29224167DBBB}"/>
              </a:ext>
            </a:extLst>
          </p:cNvPr>
          <p:cNvSpPr>
            <a:spLocks noGrp="1"/>
          </p:cNvSpPr>
          <p:nvPr>
            <p:ph type="title"/>
          </p:nvPr>
        </p:nvSpPr>
        <p:spPr/>
        <p:txBody>
          <a:bodyPr/>
          <a:lstStyle/>
          <a:p>
            <a:r>
              <a:rPr lang="en-US"/>
              <a:t>Learn More About Tyler’s Work</a:t>
            </a:r>
          </a:p>
        </p:txBody>
      </p:sp>
      <p:sp>
        <p:nvSpPr>
          <p:cNvPr id="4" name="Text Placeholder 3">
            <a:extLst>
              <a:ext uri="{FF2B5EF4-FFF2-40B4-BE49-F238E27FC236}">
                <a16:creationId xmlns:a16="http://schemas.microsoft.com/office/drawing/2014/main" id="{13C9A886-B1A4-DB5C-B978-52B9368A907C}"/>
              </a:ext>
            </a:extLst>
          </p:cNvPr>
          <p:cNvSpPr>
            <a:spLocks noGrp="1"/>
          </p:cNvSpPr>
          <p:nvPr>
            <p:ph type="body" idx="1"/>
          </p:nvPr>
        </p:nvSpPr>
        <p:spPr/>
        <p:txBody>
          <a:bodyPr/>
          <a:lstStyle/>
          <a:p>
            <a:r>
              <a:rPr lang="en-US"/>
              <a:t>with City &amp; County partners</a:t>
            </a:r>
          </a:p>
        </p:txBody>
      </p:sp>
      <p:pic>
        <p:nvPicPr>
          <p:cNvPr id="1026" name="Picture 2">
            <a:extLst>
              <a:ext uri="{FF2B5EF4-FFF2-40B4-BE49-F238E27FC236}">
                <a16:creationId xmlns:a16="http://schemas.microsoft.com/office/drawing/2014/main" id="{D3DDC36A-C4D7-A10E-DDA2-51EB53F8B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796" y="1683258"/>
            <a:ext cx="3881628" cy="388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11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2489-48F9-2AC7-0C89-D166918DC075}"/>
              </a:ext>
            </a:extLst>
          </p:cNvPr>
          <p:cNvSpPr>
            <a:spLocks noGrp="1"/>
          </p:cNvSpPr>
          <p:nvPr>
            <p:ph type="title"/>
          </p:nvPr>
        </p:nvSpPr>
        <p:spPr/>
        <p:txBody>
          <a:bodyPr/>
          <a:lstStyle/>
          <a:p>
            <a:r>
              <a:rPr lang="en-US" b="0">
                <a:latin typeface="Lato" panose="020F0502020204030203" pitchFamily="34" charset="0"/>
                <a:ea typeface="Lato" panose="020F0502020204030203" pitchFamily="34" charset="0"/>
                <a:cs typeface="Lato" panose="020F0502020204030203" pitchFamily="34" charset="0"/>
              </a:rPr>
              <a:t>Importance of </a:t>
            </a:r>
            <a:r>
              <a:rPr lang="en-US" b="0">
                <a:latin typeface="Lato Black"/>
                <a:ea typeface="Lato Black"/>
                <a:cs typeface="Lato Black"/>
              </a:rPr>
              <a:t>Staff Productivity </a:t>
            </a:r>
            <a:r>
              <a:rPr lang="en-US" b="0">
                <a:latin typeface="Lato" panose="020F0502020204030203" pitchFamily="34" charset="0"/>
                <a:ea typeface="Lato" panose="020F0502020204030203" pitchFamily="34" charset="0"/>
                <a:cs typeface="Lato" panose="020F0502020204030203" pitchFamily="34" charset="0"/>
              </a:rPr>
              <a:t>and</a:t>
            </a:r>
            <a:r>
              <a:rPr lang="en-US" b="0">
                <a:latin typeface="Lato Black"/>
                <a:ea typeface="Lato Black"/>
                <a:cs typeface="Lato Black"/>
              </a:rPr>
              <a:t> Efficiency</a:t>
            </a:r>
            <a:endParaRPr lang="en-US"/>
          </a:p>
        </p:txBody>
      </p:sp>
      <p:sp>
        <p:nvSpPr>
          <p:cNvPr id="3" name="Content Placeholder 2">
            <a:extLst>
              <a:ext uri="{FF2B5EF4-FFF2-40B4-BE49-F238E27FC236}">
                <a16:creationId xmlns:a16="http://schemas.microsoft.com/office/drawing/2014/main" id="{2F00E332-2FEB-A3D8-5603-7C8DA7AF7559}"/>
              </a:ext>
            </a:extLst>
          </p:cNvPr>
          <p:cNvSpPr>
            <a:spLocks noGrp="1"/>
          </p:cNvSpPr>
          <p:nvPr>
            <p:ph sz="half" idx="1"/>
          </p:nvPr>
        </p:nvSpPr>
        <p:spPr/>
        <p:txBody>
          <a:bodyPr/>
          <a:lstStyle/>
          <a:p>
            <a:r>
              <a:rPr lang="en-US"/>
              <a:t>2000</a:t>
            </a:r>
          </a:p>
          <a:p>
            <a:pPr lvl="1"/>
            <a:r>
              <a:rPr lang="en-US"/>
              <a:t>Paper based and siloed</a:t>
            </a:r>
          </a:p>
          <a:p>
            <a:pPr lvl="1"/>
            <a:r>
              <a:rPr lang="en-US"/>
              <a:t>Departments operated independently</a:t>
            </a:r>
          </a:p>
          <a:p>
            <a:pPr lvl="1"/>
            <a:r>
              <a:rPr lang="en-US"/>
              <a:t>Limited integration and automation</a:t>
            </a:r>
          </a:p>
          <a:p>
            <a:pPr lvl="1"/>
            <a:r>
              <a:rPr lang="en-US"/>
              <a:t>Slower response times</a:t>
            </a:r>
          </a:p>
          <a:p>
            <a:pPr lvl="1"/>
            <a:endParaRPr lang="en-US"/>
          </a:p>
          <a:p>
            <a:endParaRPr lang="en-US"/>
          </a:p>
        </p:txBody>
      </p:sp>
      <p:sp>
        <p:nvSpPr>
          <p:cNvPr id="4" name="Content Placeholder 3">
            <a:extLst>
              <a:ext uri="{FF2B5EF4-FFF2-40B4-BE49-F238E27FC236}">
                <a16:creationId xmlns:a16="http://schemas.microsoft.com/office/drawing/2014/main" id="{689FBC33-5EB3-70D2-6049-B8596BB7CDDA}"/>
              </a:ext>
            </a:extLst>
          </p:cNvPr>
          <p:cNvSpPr>
            <a:spLocks noGrp="1"/>
          </p:cNvSpPr>
          <p:nvPr>
            <p:ph sz="half" idx="2"/>
          </p:nvPr>
        </p:nvSpPr>
        <p:spPr/>
        <p:txBody>
          <a:bodyPr/>
          <a:lstStyle/>
          <a:p>
            <a:r>
              <a:rPr lang="en-US"/>
              <a:t>2025</a:t>
            </a:r>
          </a:p>
          <a:p>
            <a:pPr lvl="1"/>
            <a:r>
              <a:rPr lang="en-US"/>
              <a:t>Automation and digitization, creating fast processing</a:t>
            </a:r>
          </a:p>
          <a:p>
            <a:pPr lvl="1"/>
            <a:r>
              <a:rPr lang="en-US"/>
              <a:t>Cloud Computing, centralizing data</a:t>
            </a:r>
          </a:p>
          <a:p>
            <a:pPr lvl="1"/>
            <a:r>
              <a:rPr lang="en-US"/>
              <a:t>Digital Platforms, (Covid), online services and payments</a:t>
            </a:r>
          </a:p>
        </p:txBody>
      </p:sp>
    </p:spTree>
    <p:extLst>
      <p:ext uri="{BB962C8B-B14F-4D97-AF65-F5344CB8AC3E}">
        <p14:creationId xmlns:p14="http://schemas.microsoft.com/office/powerpoint/2010/main" val="2246380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4C6F-ADD8-8A6B-E3E3-916D1042D856}"/>
              </a:ext>
            </a:extLst>
          </p:cNvPr>
          <p:cNvSpPr>
            <a:spLocks noGrp="1"/>
          </p:cNvSpPr>
          <p:nvPr>
            <p:ph type="title"/>
          </p:nvPr>
        </p:nvSpPr>
        <p:spPr>
          <a:xfrm>
            <a:off x="914400" y="914400"/>
            <a:ext cx="10200132" cy="1188720"/>
          </a:xfrm>
        </p:spPr>
        <p:txBody>
          <a:bodyPr anchor="b">
            <a:normAutofit/>
          </a:bodyPr>
          <a:lstStyle/>
          <a:p>
            <a:r>
              <a:rPr lang="en-US"/>
              <a:t>Key Technologies to Boost Staff Productivity  </a:t>
            </a:r>
          </a:p>
        </p:txBody>
      </p:sp>
      <p:graphicFrame>
        <p:nvGraphicFramePr>
          <p:cNvPr id="10" name="Content Placeholder 2">
            <a:extLst>
              <a:ext uri="{FF2B5EF4-FFF2-40B4-BE49-F238E27FC236}">
                <a16:creationId xmlns:a16="http://schemas.microsoft.com/office/drawing/2014/main" id="{34E0E187-9456-82F2-D132-3256288CA0ED}"/>
              </a:ext>
            </a:extLst>
          </p:cNvPr>
          <p:cNvGraphicFramePr>
            <a:graphicFrameLocks noGrp="1"/>
          </p:cNvGraphicFramePr>
          <p:nvPr>
            <p:ph idx="1"/>
            <p:extLst>
              <p:ext uri="{D42A27DB-BD31-4B8C-83A1-F6EECF244321}">
                <p14:modId xmlns:p14="http://schemas.microsoft.com/office/powerpoint/2010/main" val="1909796419"/>
              </p:ext>
            </p:extLst>
          </p:nvPr>
        </p:nvGraphicFramePr>
        <p:xfrm>
          <a:off x="557938" y="2168213"/>
          <a:ext cx="10740325" cy="3775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7917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513CB-5D35-2DDD-0C2D-F48EBC921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496E7-11F6-09E2-2341-5F08DBDFE135}"/>
              </a:ext>
            </a:extLst>
          </p:cNvPr>
          <p:cNvSpPr>
            <a:spLocks noGrp="1"/>
          </p:cNvSpPr>
          <p:nvPr>
            <p:ph type="title"/>
          </p:nvPr>
        </p:nvSpPr>
        <p:spPr>
          <a:xfrm>
            <a:off x="914400" y="914400"/>
            <a:ext cx="10200132" cy="1188720"/>
          </a:xfrm>
        </p:spPr>
        <p:txBody>
          <a:bodyPr anchor="b">
            <a:normAutofit/>
          </a:bodyPr>
          <a:lstStyle/>
          <a:p>
            <a:r>
              <a:rPr lang="en-US"/>
              <a:t>Staff Training and Adoption of new Tech</a:t>
            </a:r>
          </a:p>
        </p:txBody>
      </p:sp>
      <p:sp>
        <p:nvSpPr>
          <p:cNvPr id="3" name="Content Placeholder 2">
            <a:extLst>
              <a:ext uri="{FF2B5EF4-FFF2-40B4-BE49-F238E27FC236}">
                <a16:creationId xmlns:a16="http://schemas.microsoft.com/office/drawing/2014/main" id="{197A3C91-C288-96A3-E559-37A745F9C18C}"/>
              </a:ext>
            </a:extLst>
          </p:cNvPr>
          <p:cNvSpPr>
            <a:spLocks noGrp="1"/>
          </p:cNvSpPr>
          <p:nvPr>
            <p:ph sz="half" idx="1"/>
          </p:nvPr>
        </p:nvSpPr>
        <p:spPr>
          <a:xfrm>
            <a:off x="914400" y="2377440"/>
            <a:ext cx="4866132" cy="2971800"/>
          </a:xfrm>
        </p:spPr>
        <p:txBody>
          <a:bodyPr anchor="t">
            <a:normAutofit fontScale="92500" lnSpcReduction="10000"/>
          </a:bodyPr>
          <a:lstStyle/>
          <a:p>
            <a:r>
              <a:rPr lang="en-US"/>
              <a:t>Culture of support</a:t>
            </a:r>
          </a:p>
          <a:p>
            <a:pPr lvl="1"/>
            <a:r>
              <a:rPr lang="en-US"/>
              <a:t>Foster growth and innovation</a:t>
            </a:r>
          </a:p>
          <a:p>
            <a:pPr lvl="1"/>
            <a:r>
              <a:rPr lang="en-US"/>
              <a:t>Encourage transition</a:t>
            </a:r>
          </a:p>
          <a:p>
            <a:r>
              <a:rPr lang="en-US"/>
              <a:t>Ongoing support and continuous learning</a:t>
            </a:r>
          </a:p>
          <a:p>
            <a:pPr lvl="1"/>
            <a:r>
              <a:rPr lang="en-US"/>
              <a:t>Dedicated internal trainers</a:t>
            </a:r>
          </a:p>
          <a:p>
            <a:pPr lvl="1"/>
            <a:r>
              <a:rPr lang="en-US"/>
              <a:t>Workshops</a:t>
            </a:r>
          </a:p>
          <a:p>
            <a:pPr lvl="1"/>
            <a:r>
              <a:rPr lang="en-US"/>
              <a:t>Tutorials</a:t>
            </a:r>
          </a:p>
        </p:txBody>
      </p:sp>
      <p:pic>
        <p:nvPicPr>
          <p:cNvPr id="2050" name="Picture 2">
            <a:extLst>
              <a:ext uri="{FF2B5EF4-FFF2-40B4-BE49-F238E27FC236}">
                <a16:creationId xmlns:a16="http://schemas.microsoft.com/office/drawing/2014/main" id="{8715E2B7-9F2F-4933-5E2B-B714FA83AE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48400" y="2494740"/>
            <a:ext cx="4866132" cy="2737199"/>
          </a:xfrm>
          <a:prstGeom prst="rect">
            <a:avLst/>
          </a:prstGeom>
          <a:solidFill>
            <a:srgbClr val="FFFFFF"/>
          </a:solidFill>
        </p:spPr>
      </p:pic>
    </p:spTree>
    <p:extLst>
      <p:ext uri="{BB962C8B-B14F-4D97-AF65-F5344CB8AC3E}">
        <p14:creationId xmlns:p14="http://schemas.microsoft.com/office/powerpoint/2010/main" val="1757902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32D57-BBE9-6FF1-4C07-BCB376FC0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0CB97-99A2-6E9A-6767-0206C063F3D2}"/>
              </a:ext>
            </a:extLst>
          </p:cNvPr>
          <p:cNvSpPr>
            <a:spLocks noGrp="1"/>
          </p:cNvSpPr>
          <p:nvPr>
            <p:ph type="title"/>
          </p:nvPr>
        </p:nvSpPr>
        <p:spPr>
          <a:xfrm>
            <a:off x="914400" y="914400"/>
            <a:ext cx="10200132" cy="1188720"/>
          </a:xfrm>
        </p:spPr>
        <p:txBody>
          <a:bodyPr anchor="b">
            <a:normAutofit/>
          </a:bodyPr>
          <a:lstStyle/>
          <a:p>
            <a:r>
              <a:rPr lang="en-US"/>
              <a:t>Staff Trust in New Tech</a:t>
            </a:r>
          </a:p>
        </p:txBody>
      </p:sp>
      <p:sp>
        <p:nvSpPr>
          <p:cNvPr id="3" name="Content Placeholder 2">
            <a:extLst>
              <a:ext uri="{FF2B5EF4-FFF2-40B4-BE49-F238E27FC236}">
                <a16:creationId xmlns:a16="http://schemas.microsoft.com/office/drawing/2014/main" id="{2B645612-271B-1495-A52D-6C54936EEA83}"/>
              </a:ext>
            </a:extLst>
          </p:cNvPr>
          <p:cNvSpPr>
            <a:spLocks noGrp="1"/>
          </p:cNvSpPr>
          <p:nvPr>
            <p:ph sz="half" idx="1"/>
          </p:nvPr>
        </p:nvSpPr>
        <p:spPr>
          <a:xfrm>
            <a:off x="914400" y="2377440"/>
            <a:ext cx="4866132" cy="2971800"/>
          </a:xfrm>
        </p:spPr>
        <p:txBody>
          <a:bodyPr anchor="t">
            <a:normAutofit lnSpcReduction="10000"/>
          </a:bodyPr>
          <a:lstStyle/>
          <a:p>
            <a:r>
              <a:rPr lang="en-US"/>
              <a:t>Inclusion and Transparency</a:t>
            </a:r>
          </a:p>
          <a:p>
            <a:pPr lvl="1"/>
            <a:r>
              <a:rPr lang="en-US"/>
              <a:t>Involve the staff in selecting tools</a:t>
            </a:r>
          </a:p>
          <a:p>
            <a:pPr marL="548640" lvl="1" indent="0">
              <a:buNone/>
            </a:pPr>
            <a:r>
              <a:rPr lang="en-US"/>
              <a:t>They are the ones that use them!!</a:t>
            </a:r>
          </a:p>
          <a:p>
            <a:pPr lvl="1"/>
            <a:r>
              <a:rPr lang="en-US"/>
              <a:t>Explain the why. Reducing workload, alleviating stress</a:t>
            </a:r>
          </a:p>
          <a:p>
            <a:r>
              <a:rPr lang="en-US"/>
              <a:t>Address Concerns </a:t>
            </a:r>
          </a:p>
          <a:p>
            <a:pPr lvl="1"/>
            <a:r>
              <a:rPr lang="en-US"/>
              <a:t>Encourage open dialogue</a:t>
            </a:r>
          </a:p>
        </p:txBody>
      </p:sp>
      <p:pic>
        <p:nvPicPr>
          <p:cNvPr id="7" name="Picture 6" descr="A silhouette of a person helping another person to climb a mountain&#10;&#10;AI-generated content may be incorrect.">
            <a:extLst>
              <a:ext uri="{FF2B5EF4-FFF2-40B4-BE49-F238E27FC236}">
                <a16:creationId xmlns:a16="http://schemas.microsoft.com/office/drawing/2014/main" id="{E8A4CFC1-97FB-491E-A522-2BFCE4C5F89A}"/>
              </a:ext>
            </a:extLst>
          </p:cNvPr>
          <p:cNvPicPr>
            <a:picLocks noChangeAspect="1"/>
          </p:cNvPicPr>
          <p:nvPr/>
        </p:nvPicPr>
        <p:blipFill>
          <a:blip r:embed="rId3"/>
          <a:srcRect r="-3" b="33071"/>
          <a:stretch/>
        </p:blipFill>
        <p:spPr>
          <a:xfrm>
            <a:off x="6248400" y="2377440"/>
            <a:ext cx="4866132" cy="2971800"/>
          </a:xfrm>
          <a:prstGeom prst="rect">
            <a:avLst/>
          </a:prstGeom>
          <a:noFill/>
        </p:spPr>
      </p:pic>
    </p:spTree>
    <p:extLst>
      <p:ext uri="{BB962C8B-B14F-4D97-AF65-F5344CB8AC3E}">
        <p14:creationId xmlns:p14="http://schemas.microsoft.com/office/powerpoint/2010/main" val="512662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B1E5F-00B7-7321-FE1B-F8C66596C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88EA5-44BF-52B6-0171-864D0A0D94F0}"/>
              </a:ext>
            </a:extLst>
          </p:cNvPr>
          <p:cNvSpPr>
            <a:spLocks noGrp="1"/>
          </p:cNvSpPr>
          <p:nvPr>
            <p:ph type="title"/>
          </p:nvPr>
        </p:nvSpPr>
        <p:spPr>
          <a:xfrm>
            <a:off x="331075" y="2219785"/>
            <a:ext cx="10204704" cy="1645920"/>
          </a:xfrm>
        </p:spPr>
        <p:txBody>
          <a:bodyPr/>
          <a:lstStyle/>
          <a:p>
            <a:r>
              <a:rPr lang="en-US"/>
              <a:t>Case Study: City of Rancho Cordova, California</a:t>
            </a:r>
          </a:p>
        </p:txBody>
      </p:sp>
    </p:spTree>
    <p:extLst>
      <p:ext uri="{BB962C8B-B14F-4D97-AF65-F5344CB8AC3E}">
        <p14:creationId xmlns:p14="http://schemas.microsoft.com/office/powerpoint/2010/main" val="1237595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a0c1b0-6cfd-46fa-a72b-3b33342aa67a">
      <Terms xmlns="http://schemas.microsoft.com/office/infopath/2007/PartnerControls"/>
    </lcf76f155ced4ddcb4097134ff3c332f>
    <TaxCatchAll xmlns="2b03622c-df81-4295-bffa-b76f23cfa4dd" xsi:nil="true"/>
  </documentManagement>
</p:properties>
</file>

<file path=customXml/itemProps1.xml><?xml version="1.0" encoding="utf-8"?>
<ds:datastoreItem xmlns:ds="http://schemas.openxmlformats.org/officeDocument/2006/customXml" ds:itemID="{5D7DA95B-6D58-4FA3-8F3E-17C0BFFD16CD}">
  <ds:schemaRefs>
    <ds:schemaRef ds:uri="http://schemas.microsoft.com/sharepoint/v3/contenttype/forms"/>
  </ds:schemaRefs>
</ds:datastoreItem>
</file>

<file path=customXml/itemProps2.xml><?xml version="1.0" encoding="utf-8"?>
<ds:datastoreItem xmlns:ds="http://schemas.openxmlformats.org/officeDocument/2006/customXml" ds:itemID="{7B76129F-E8EE-4722-9677-03913B4D8DD0}"/>
</file>

<file path=customXml/itemProps3.xml><?xml version="1.0" encoding="utf-8"?>
<ds:datastoreItem xmlns:ds="http://schemas.openxmlformats.org/officeDocument/2006/customXml" ds:itemID="{FC793FA9-CD7B-41CC-8735-E0CC7C90F221}">
  <ds:schemaRefs>
    <ds:schemaRef ds:uri="1c45057e-98cb-43de-bcbe-103a48860ae6"/>
    <ds:schemaRef ds:uri="df410387-8666-4cbd-b603-d6540d2d55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26</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From Paperwork to Productivity: Streamlining Operations &amp; Connecting with Residents in the Digital Age</vt:lpstr>
      <vt:lpstr>Before local government can roll up its sleeves and serve its Residents, it needs to first equip its staff with the right tools, training, and a solid game plan. Because a team that’s ready to tackle challenges is the real backbone of any great service. </vt:lpstr>
      <vt:lpstr>Transforming Operations </vt:lpstr>
      <vt:lpstr>Importance of Staff Productivity and Efficiency</vt:lpstr>
      <vt:lpstr>Importance of Staff Productivity and Efficiency</vt:lpstr>
      <vt:lpstr>Key Technologies to Boost Staff Productivity  </vt:lpstr>
      <vt:lpstr>Staff Training and Adoption of new Tech</vt:lpstr>
      <vt:lpstr>Staff Trust in New Tech</vt:lpstr>
      <vt:lpstr>Case Study: City of Rancho Cordova, California</vt:lpstr>
      <vt:lpstr>City of Rancho Cordova</vt:lpstr>
      <vt:lpstr>Challenge</vt:lpstr>
      <vt:lpstr>Solution</vt:lpstr>
      <vt:lpstr>Highlights </vt:lpstr>
      <vt:lpstr>Case Study: Grovetown, GA</vt:lpstr>
      <vt:lpstr>Scaling to Connect to Residents</vt:lpstr>
      <vt:lpstr>Driving online payments</vt:lpstr>
      <vt:lpstr>Cate Ryba</vt:lpstr>
      <vt:lpstr>PowerPoint Presentation</vt:lpstr>
      <vt:lpstr>The Early Days…</vt:lpstr>
      <vt:lpstr>PowerPoint Presentation</vt:lpstr>
      <vt:lpstr>Channels change, as does the pace</vt:lpstr>
      <vt:lpstr>Multi-channel Service Delivery</vt:lpstr>
      <vt:lpstr>Where are your residents?</vt:lpstr>
      <vt:lpstr>Meet your residents where they are!</vt:lpstr>
      <vt:lpstr>Case Study: El Cajon, CA</vt:lpstr>
      <vt:lpstr>El Cajon, CA</vt:lpstr>
      <vt:lpstr>The Pothole Challenge</vt:lpstr>
      <vt:lpstr>PowerPoint Presentation</vt:lpstr>
      <vt:lpstr>PowerPoint Presentation</vt:lpstr>
      <vt:lpstr>In-Field Efficiency Tools</vt:lpstr>
      <vt:lpstr>PowerPoint Presentation</vt:lpstr>
      <vt:lpstr>Case Study: Village of Hampshire, IL</vt:lpstr>
      <vt:lpstr>Driving Resident Adoption</vt:lpstr>
      <vt:lpstr>Engagement  Efficiency</vt:lpstr>
      <vt:lpstr>PowerPoint Presentation</vt:lpstr>
      <vt:lpstr>Case Study: Kansas City, MO</vt:lpstr>
      <vt:lpstr>Data Driven Decisions</vt:lpstr>
      <vt:lpstr>myKCMO</vt:lpstr>
      <vt:lpstr>PowerPoint Presentation</vt:lpstr>
      <vt:lpstr>What’s next in the Resident Digital Experience?</vt:lpstr>
      <vt:lpstr>Strengthen YOUR Residents’ Digital Experience</vt:lpstr>
      <vt:lpstr>Questions</vt:lpstr>
      <vt:lpstr>Questions</vt:lpstr>
      <vt:lpstr>Learn More About Tyler’s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revision>4</cp:revision>
  <dcterms:created xsi:type="dcterms:W3CDTF">2022-10-21T14:04:38Z</dcterms:created>
  <dcterms:modified xsi:type="dcterms:W3CDTF">2025-03-13T14:54:08Z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y fmtid="{D5CDD505-2E9C-101B-9397-08002B2CF9AE}" pid="3" name="MediaServiceImageTags">
    <vt:lpwstr/>
  </property>
</Properties>
</file>