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Lato" panose="020F0502020204030203" pitchFamily="34" charset="0"/>
      <p:regular r:id="rId23"/>
      <p:bold r:id="rId24"/>
      <p:italic r:id="rId25"/>
      <p:boldItalic r:id="rId26"/>
    </p:embeddedFont>
    <p:embeddedFont>
      <p:font typeface="Lato Black" panose="020F0502020204030203" pitchFamily="34" charset="0"/>
      <p:bold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8boLTbc3QPixk2udBFqBktJQ5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customschemas.google.com/relationships/presentationmetadata" Target="metadata"/><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42e22ce32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we did - changed ordinances - form based code, noncoms, lot covg, ; updated policies; rezoned properties; State HRI grant</a:t>
            </a:r>
            <a:endParaRPr/>
          </a:p>
        </p:txBody>
      </p:sp>
      <p:sp>
        <p:nvSpPr>
          <p:cNvPr id="125" name="Google Shape;125;g342e22ce328_0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42e22ce328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we did - changed ordinances - form based code, noncoms, lot covg, ; updated policies; rezoned properties; State HRI grant</a:t>
            </a:r>
            <a:endParaRPr/>
          </a:p>
        </p:txBody>
      </p:sp>
      <p:sp>
        <p:nvSpPr>
          <p:cNvPr id="135" name="Google Shape;135;g342e22ce328_0_1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40ad652ba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340ad652ba4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2e22ce32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Re-structured ED functions; Work in Progress - improved comms, updating materials, updating processes; State RRC</a:t>
            </a:r>
            <a:endParaRPr/>
          </a:p>
        </p:txBody>
      </p:sp>
      <p:sp>
        <p:nvSpPr>
          <p:cNvPr id="152" name="Google Shape;152;g342e22ce32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40ad652ba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Smart Town North - pre-submittal mtg; laid out approvals, key concerns, incentives process. Land use approvals done, incentives under way, proj expected to break ground in 2025. </a:t>
            </a:r>
            <a:endParaRPr/>
          </a:p>
        </p:txBody>
      </p:sp>
      <p:sp>
        <p:nvSpPr>
          <p:cNvPr id="164" name="Google Shape;164;g340ad652ba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40ad652b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process - our big bet; be first on the dance floor to get others going. spend money to catalyze confidence. Hotel study, fairlane, etc. These are activities that developers or property owners typically do. They also cost money, which, at least for us, has led developers to hesitate to do any of them, causing stagnation on sites despite strong interest in making something happen. In short, they are waiting for someone else to go first and showcase the likelihood of success. We are absorbing that risk and cost to “prove the market” and mitigate risk for them to come in and make something happen. Image idea: high school prom dance floor. </a:t>
            </a:r>
            <a:endParaRPr/>
          </a:p>
        </p:txBody>
      </p:sp>
      <p:sp>
        <p:nvSpPr>
          <p:cNvPr id="180" name="Google Shape;180;g340ad652ba4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42e22ce328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process - our big bet; be first on the dance floor to get others going. spend money to catalyze confidence. Hotel study, fairlane, etc. These are activities that developers or property owners typically do. They also cost money, which, at least for us, has led developers to hesitate to do any of them, causing stagnation on sites despite strong interest in making something happen. In short, they are waiting for someone else to go first and showcase the likelihood of success. We are absorbing that risk and cost to “prove the market” and mitigate risk for them to come in and make something happen. Image idea: high school prom dance floor. </a:t>
            </a:r>
            <a:endParaRPr/>
          </a:p>
        </p:txBody>
      </p:sp>
      <p:sp>
        <p:nvSpPr>
          <p:cNvPr id="188" name="Google Shape;188;g342e22ce328_0_1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42e22ce328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Midtown; 5050 lot; </a:t>
            </a:r>
            <a:endParaRPr/>
          </a:p>
        </p:txBody>
      </p:sp>
      <p:sp>
        <p:nvSpPr>
          <p:cNvPr id="195" name="Google Shape;195;g342e22ce328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40ad652ba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Midtown; 5050 lot; </a:t>
            </a:r>
            <a:endParaRPr/>
          </a:p>
        </p:txBody>
      </p:sp>
      <p:sp>
        <p:nvSpPr>
          <p:cNvPr id="219" name="Google Shape;219;g340ad652ba4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40ad652ba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340ad652ba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40ad652b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Main takeaway - the point of packaging is to line everything up and get as close to foolproof as circumstances allow. </a:t>
            </a:r>
            <a:endParaRPr/>
          </a:p>
        </p:txBody>
      </p:sp>
      <p:sp>
        <p:nvSpPr>
          <p:cNvPr id="63" name="Google Shape;63;g340ad652b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40ad652b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340ad652ba4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Everyone wants to do cool/great projects. Everyone wants prosperity in their town. Many variables can bring down even the best project. Packaging helps identify and work through the issues to maximize certainty around success and build momentum toward the goal. </a:t>
            </a:r>
            <a:endParaRPr/>
          </a:p>
        </p:txBody>
      </p:sp>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42e22ce328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Packaging turns assumptions into strengths by working through them toward a feasible path to success. - working through what you can control and what you need will help you on a specific project to proactively line up what you can to maximize success. It will also nurture a culture of strategic thinking that helps you discern where your time and focus are best spent and weeding out serious opportunities from distractions. </a:t>
            </a:r>
            <a:endParaRPr/>
          </a:p>
        </p:txBody>
      </p:sp>
      <p:sp>
        <p:nvSpPr>
          <p:cNvPr id="78" name="Google Shape;78;g342e22ce328_0_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40ad652ba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Many cities across America do this. This is our approach and what we focus on. </a:t>
            </a:r>
            <a:endParaRPr/>
          </a:p>
        </p:txBody>
      </p:sp>
      <p:sp>
        <p:nvSpPr>
          <p:cNvPr id="84" name="Google Shape;84;g340ad652ba4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TAKEAWAY: A meaningful, resonant, well-thought out and supported reason will drive momentum from idea to ribbon cutting, especially when things get tough. Master Plan? Strategic Plan? Investor idea? These provide varying levels of credibility and rationale for moving forward. “Start with Why”</a:t>
            </a:r>
            <a:endParaRPr/>
          </a:p>
        </p:txBody>
      </p:sp>
      <p:sp>
        <p:nvSpPr>
          <p:cNvPr id="89" name="Google Shape;8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42e22ce32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we did - housing study, master plan, strat plan, allocated money</a:t>
            </a:r>
            <a:br>
              <a:rPr lang="en-US"/>
            </a:br>
            <a:r>
              <a:rPr lang="en-US"/>
              <a:t>CLARITY: Spell it out! You need housing, green space, or more retail. This site is the perfect location, with great access, zoning, etc.</a:t>
            </a:r>
            <a:br>
              <a:rPr lang="en-US"/>
            </a:br>
            <a:r>
              <a:rPr lang="en-US"/>
              <a:t>CREDIBILITY: Master Plans, Strategic Plans, Studies, Priority Site Designations - instill investor confidence and community consensus. </a:t>
            </a:r>
            <a:endParaRPr/>
          </a:p>
        </p:txBody>
      </p:sp>
      <p:sp>
        <p:nvSpPr>
          <p:cNvPr id="98" name="Google Shape;98;g342e22ce32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40ad652ba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340ad652ba4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42e22ce32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we did - changed ordinances - form based code, noncoms, lot covg, ; updated policies; rezoned properties; State HRI grant</a:t>
            </a:r>
            <a:endParaRPr/>
          </a:p>
        </p:txBody>
      </p:sp>
      <p:sp>
        <p:nvSpPr>
          <p:cNvPr id="117" name="Google Shape;117;g342e22ce32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secHead">
  <p:cSld name="SECTION_HEADER">
    <p:bg>
      <p:bgPr>
        <a:solidFill>
          <a:srgbClr val="AF47D2"/>
        </a:solidFill>
        <a:effectLst/>
      </p:bgPr>
    </p:bg>
    <p:spTree>
      <p:nvGrpSpPr>
        <p:cNvPr id="1" name="Shape 8"/>
        <p:cNvGrpSpPr/>
        <p:nvPr/>
      </p:nvGrpSpPr>
      <p:grpSpPr>
        <a:xfrm>
          <a:off x="0" y="0"/>
          <a:ext cx="0" cy="0"/>
          <a:chOff x="0" y="0"/>
          <a:chExt cx="0" cy="0"/>
        </a:xfrm>
      </p:grpSpPr>
      <p:pic>
        <p:nvPicPr>
          <p:cNvPr id="9" name="Google Shape;9;p10"/>
          <p:cNvPicPr preferRelativeResize="0"/>
          <p:nvPr/>
        </p:nvPicPr>
        <p:blipFill rotWithShape="1">
          <a:blip r:embed="rId2">
            <a:alphaModFix amt="5000"/>
          </a:blip>
          <a:srcRect/>
          <a:stretch/>
        </p:blipFill>
        <p:spPr>
          <a:xfrm>
            <a:off x="0" y="0"/>
            <a:ext cx="12192000" cy="6858000"/>
          </a:xfrm>
          <a:prstGeom prst="rect">
            <a:avLst/>
          </a:prstGeom>
          <a:noFill/>
          <a:ln>
            <a:noFill/>
          </a:ln>
        </p:spPr>
      </p:pic>
      <p:pic>
        <p:nvPicPr>
          <p:cNvPr id="10" name="Google Shape;10;p10"/>
          <p:cNvPicPr preferRelativeResize="0"/>
          <p:nvPr/>
        </p:nvPicPr>
        <p:blipFill rotWithShape="1">
          <a:blip r:embed="rId3">
            <a:alphaModFix/>
          </a:blip>
          <a:srcRect/>
          <a:stretch/>
        </p:blipFill>
        <p:spPr>
          <a:xfrm>
            <a:off x="914400" y="914200"/>
            <a:ext cx="7179276" cy="1335678"/>
          </a:xfrm>
          <a:prstGeom prst="rect">
            <a:avLst/>
          </a:prstGeom>
          <a:noFill/>
          <a:ln>
            <a:noFill/>
          </a:ln>
        </p:spPr>
      </p:pic>
      <p:sp>
        <p:nvSpPr>
          <p:cNvPr id="11" name="Google Shape;11;p10"/>
          <p:cNvSpPr txBox="1">
            <a:spLocks noGrp="1"/>
          </p:cNvSpPr>
          <p:nvPr>
            <p:ph type="title"/>
          </p:nvPr>
        </p:nvSpPr>
        <p:spPr>
          <a:xfrm>
            <a:off x="914400" y="2472098"/>
            <a:ext cx="10204704" cy="1551262"/>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chemeClr val="lt1"/>
              </a:buClr>
              <a:buSzPts val="4400"/>
              <a:buFont typeface="Lato Black"/>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10"/>
          <p:cNvSpPr txBox="1">
            <a:spLocks noGrp="1"/>
          </p:cNvSpPr>
          <p:nvPr>
            <p:ph type="body" idx="1"/>
          </p:nvPr>
        </p:nvSpPr>
        <p:spPr>
          <a:xfrm>
            <a:off x="914400" y="4297680"/>
            <a:ext cx="10204704" cy="104621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000"/>
              </a:spcBef>
              <a:spcAft>
                <a:spcPts val="0"/>
              </a:spcAft>
              <a:buSzPts val="2520"/>
              <a:buNone/>
              <a:defRPr sz="2800">
                <a:solidFill>
                  <a:schemeClr val="lt1"/>
                </a:solidFill>
              </a:defRPr>
            </a:lvl1pPr>
            <a:lvl2pPr marL="914400" lvl="1" indent="-228600" algn="l">
              <a:lnSpc>
                <a:spcPct val="110000"/>
              </a:lnSpc>
              <a:spcBef>
                <a:spcPts val="600"/>
              </a:spcBef>
              <a:spcAft>
                <a:spcPts val="0"/>
              </a:spcAft>
              <a:buSzPts val="1800"/>
              <a:buNone/>
              <a:defRPr sz="2000">
                <a:solidFill>
                  <a:srgbClr val="888888"/>
                </a:solidFill>
              </a:defRPr>
            </a:lvl2pPr>
            <a:lvl3pPr marL="1371600" lvl="2" indent="-228600" algn="l">
              <a:lnSpc>
                <a:spcPct val="110000"/>
              </a:lnSpc>
              <a:spcBef>
                <a:spcPts val="600"/>
              </a:spcBef>
              <a:spcAft>
                <a:spcPts val="0"/>
              </a:spcAft>
              <a:buSzPts val="1620"/>
              <a:buNone/>
              <a:defRPr sz="1800">
                <a:solidFill>
                  <a:srgbClr val="888888"/>
                </a:solidFill>
              </a:defRPr>
            </a:lvl3pPr>
            <a:lvl4pPr marL="1828800" lvl="3" indent="-228600" algn="l">
              <a:lnSpc>
                <a:spcPct val="110000"/>
              </a:lnSpc>
              <a:spcBef>
                <a:spcPts val="600"/>
              </a:spcBef>
              <a:spcAft>
                <a:spcPts val="0"/>
              </a:spcAft>
              <a:buSzPts val="1440"/>
              <a:buNone/>
              <a:defRPr sz="1600">
                <a:solidFill>
                  <a:srgbClr val="888888"/>
                </a:solidFill>
              </a:defRPr>
            </a:lvl4pPr>
            <a:lvl5pPr marL="2286000" lvl="4" indent="-228600" algn="l">
              <a:lnSpc>
                <a:spcPct val="110000"/>
              </a:lnSpc>
              <a:spcBef>
                <a:spcPts val="600"/>
              </a:spcBef>
              <a:spcAft>
                <a:spcPts val="0"/>
              </a:spcAft>
              <a:buSzPts val="14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3" name="Google Shape;13;p10"/>
          <p:cNvPicPr preferRelativeResize="0"/>
          <p:nvPr/>
        </p:nvPicPr>
        <p:blipFill rotWithShape="1">
          <a:blip r:embed="rId4">
            <a:alphaModFix/>
          </a:blip>
          <a:srcRect/>
          <a:stretch/>
        </p:blipFill>
        <p:spPr>
          <a:xfrm>
            <a:off x="914400" y="5943600"/>
            <a:ext cx="1917127" cy="3859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divider 2">
  <p:cSld name="section divider 2">
    <p:bg>
      <p:bgPr>
        <a:solidFill>
          <a:srgbClr val="5639AF"/>
        </a:solidFill>
        <a:effectLst/>
      </p:bgPr>
    </p:bg>
    <p:spTree>
      <p:nvGrpSpPr>
        <p:cNvPr id="1" name="Shape 14"/>
        <p:cNvGrpSpPr/>
        <p:nvPr/>
      </p:nvGrpSpPr>
      <p:grpSpPr>
        <a:xfrm>
          <a:off x="0" y="0"/>
          <a:ext cx="0" cy="0"/>
          <a:chOff x="0" y="0"/>
          <a:chExt cx="0" cy="0"/>
        </a:xfrm>
      </p:grpSpPr>
      <p:pic>
        <p:nvPicPr>
          <p:cNvPr id="15" name="Google Shape;15;p11"/>
          <p:cNvPicPr preferRelativeResize="0"/>
          <p:nvPr/>
        </p:nvPicPr>
        <p:blipFill rotWithShape="1">
          <a:blip r:embed="rId2">
            <a:alphaModFix amt="5000"/>
          </a:blip>
          <a:srcRect/>
          <a:stretch/>
        </p:blipFill>
        <p:spPr>
          <a:xfrm>
            <a:off x="0" y="0"/>
            <a:ext cx="12192000" cy="6858000"/>
          </a:xfrm>
          <a:prstGeom prst="rect">
            <a:avLst/>
          </a:prstGeom>
          <a:noFill/>
          <a:ln>
            <a:noFill/>
          </a:ln>
        </p:spPr>
      </p:pic>
      <p:pic>
        <p:nvPicPr>
          <p:cNvPr id="16" name="Google Shape;16;p11"/>
          <p:cNvPicPr preferRelativeResize="0"/>
          <p:nvPr/>
        </p:nvPicPr>
        <p:blipFill rotWithShape="1">
          <a:blip r:embed="rId3">
            <a:alphaModFix/>
          </a:blip>
          <a:srcRect/>
          <a:stretch/>
        </p:blipFill>
        <p:spPr>
          <a:xfrm>
            <a:off x="914400" y="5943600"/>
            <a:ext cx="1917127" cy="385948"/>
          </a:xfrm>
          <a:prstGeom prst="rect">
            <a:avLst/>
          </a:prstGeom>
          <a:noFill/>
          <a:ln>
            <a:noFill/>
          </a:ln>
        </p:spPr>
      </p:pic>
      <p:sp>
        <p:nvSpPr>
          <p:cNvPr id="17" name="Google Shape;17;p11"/>
          <p:cNvSpPr txBox="1">
            <a:spLocks noGrp="1"/>
          </p:cNvSpPr>
          <p:nvPr>
            <p:ph type="title"/>
          </p:nvPr>
        </p:nvSpPr>
        <p:spPr>
          <a:xfrm>
            <a:off x="914400" y="2377440"/>
            <a:ext cx="10204704" cy="164592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chemeClr val="lt1"/>
              </a:buClr>
              <a:buSzPts val="3600"/>
              <a:buFont typeface="Lato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1"/>
          <p:cNvSpPr txBox="1">
            <a:spLocks noGrp="1"/>
          </p:cNvSpPr>
          <p:nvPr>
            <p:ph type="body" idx="1"/>
          </p:nvPr>
        </p:nvSpPr>
        <p:spPr>
          <a:xfrm>
            <a:off x="914400" y="4297680"/>
            <a:ext cx="10204704" cy="1371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000"/>
              </a:spcBef>
              <a:spcAft>
                <a:spcPts val="0"/>
              </a:spcAft>
              <a:buSzPts val="2520"/>
              <a:buNone/>
              <a:defRPr sz="2800">
                <a:solidFill>
                  <a:schemeClr val="lt1"/>
                </a:solidFill>
              </a:defRPr>
            </a:lvl1pPr>
            <a:lvl2pPr marL="914400" lvl="1" indent="-228600" algn="l">
              <a:lnSpc>
                <a:spcPct val="110000"/>
              </a:lnSpc>
              <a:spcBef>
                <a:spcPts val="600"/>
              </a:spcBef>
              <a:spcAft>
                <a:spcPts val="0"/>
              </a:spcAft>
              <a:buSzPts val="1800"/>
              <a:buNone/>
              <a:defRPr sz="2000">
                <a:solidFill>
                  <a:srgbClr val="888888"/>
                </a:solidFill>
              </a:defRPr>
            </a:lvl2pPr>
            <a:lvl3pPr marL="1371600" lvl="2" indent="-228600" algn="l">
              <a:lnSpc>
                <a:spcPct val="110000"/>
              </a:lnSpc>
              <a:spcBef>
                <a:spcPts val="600"/>
              </a:spcBef>
              <a:spcAft>
                <a:spcPts val="0"/>
              </a:spcAft>
              <a:buSzPts val="1620"/>
              <a:buNone/>
              <a:defRPr sz="1800">
                <a:solidFill>
                  <a:srgbClr val="888888"/>
                </a:solidFill>
              </a:defRPr>
            </a:lvl3pPr>
            <a:lvl4pPr marL="1828800" lvl="3" indent="-228600" algn="l">
              <a:lnSpc>
                <a:spcPct val="110000"/>
              </a:lnSpc>
              <a:spcBef>
                <a:spcPts val="600"/>
              </a:spcBef>
              <a:spcAft>
                <a:spcPts val="0"/>
              </a:spcAft>
              <a:buSzPts val="1440"/>
              <a:buNone/>
              <a:defRPr sz="1600">
                <a:solidFill>
                  <a:srgbClr val="888888"/>
                </a:solidFill>
              </a:defRPr>
            </a:lvl4pPr>
            <a:lvl5pPr marL="2286000" lvl="4" indent="-228600" algn="l">
              <a:lnSpc>
                <a:spcPct val="110000"/>
              </a:lnSpc>
              <a:spcBef>
                <a:spcPts val="600"/>
              </a:spcBef>
              <a:spcAft>
                <a:spcPts val="0"/>
              </a:spcAft>
              <a:buSzPts val="14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9" name="Google Shape;19;p11"/>
          <p:cNvPicPr preferRelativeResize="0"/>
          <p:nvPr/>
        </p:nvPicPr>
        <p:blipFill rotWithShape="1">
          <a:blip r:embed="rId4">
            <a:alphaModFix/>
          </a:blip>
          <a:srcRect/>
          <a:stretch/>
        </p:blipFill>
        <p:spPr>
          <a:xfrm>
            <a:off x="9044632" y="5943600"/>
            <a:ext cx="2074472" cy="3859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dark background" type="obj">
  <p:cSld name="OBJECT">
    <p:bg>
      <p:bgPr>
        <a:solidFill>
          <a:srgbClr val="5639AF"/>
        </a:solidFill>
        <a:effectLst/>
      </p:bgPr>
    </p:bg>
    <p:spTree>
      <p:nvGrpSpPr>
        <p:cNvPr id="1" name="Shape 20"/>
        <p:cNvGrpSpPr/>
        <p:nvPr/>
      </p:nvGrpSpPr>
      <p:grpSpPr>
        <a:xfrm>
          <a:off x="0" y="0"/>
          <a:ext cx="0" cy="0"/>
          <a:chOff x="0" y="0"/>
          <a:chExt cx="0" cy="0"/>
        </a:xfrm>
      </p:grpSpPr>
      <p:pic>
        <p:nvPicPr>
          <p:cNvPr id="21" name="Google Shape;21;p12"/>
          <p:cNvPicPr preferRelativeResize="0"/>
          <p:nvPr/>
        </p:nvPicPr>
        <p:blipFill rotWithShape="1">
          <a:blip r:embed="rId2">
            <a:alphaModFix amt="5000"/>
          </a:blip>
          <a:srcRect/>
          <a:stretch/>
        </p:blipFill>
        <p:spPr>
          <a:xfrm>
            <a:off x="0" y="0"/>
            <a:ext cx="12192000" cy="6858000"/>
          </a:xfrm>
          <a:prstGeom prst="rect">
            <a:avLst/>
          </a:prstGeom>
          <a:noFill/>
          <a:ln>
            <a:noFill/>
          </a:ln>
        </p:spPr>
      </p:pic>
      <p:sp>
        <p:nvSpPr>
          <p:cNvPr id="22" name="Google Shape;22;p12"/>
          <p:cNvSpPr txBox="1">
            <a:spLocks noGrp="1"/>
          </p:cNvSpPr>
          <p:nvPr>
            <p:ph type="title"/>
          </p:nvPr>
        </p:nvSpPr>
        <p:spPr>
          <a:xfrm>
            <a:off x="914400" y="914400"/>
            <a:ext cx="10200132" cy="118872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chemeClr val="lt1"/>
              </a:buClr>
              <a:buSzPts val="3600"/>
              <a:buFont typeface="Lato Black"/>
              <a:buNone/>
              <a:defRPr b="0" i="0">
                <a:solidFill>
                  <a:schemeClr val="lt1"/>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914400" y="2377440"/>
            <a:ext cx="10204704" cy="2971800"/>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1000"/>
              </a:spcBef>
              <a:spcAft>
                <a:spcPts val="0"/>
              </a:spcAft>
              <a:buClr>
                <a:schemeClr val="lt1"/>
              </a:buClr>
              <a:buSzPts val="1800"/>
              <a:buChar char="•"/>
              <a:defRPr>
                <a:solidFill>
                  <a:schemeClr val="lt1"/>
                </a:solidFill>
              </a:defRPr>
            </a:lvl1pPr>
            <a:lvl2pPr marL="914400" lvl="1" indent="-342900" algn="l">
              <a:lnSpc>
                <a:spcPct val="110000"/>
              </a:lnSpc>
              <a:spcBef>
                <a:spcPts val="600"/>
              </a:spcBef>
              <a:spcAft>
                <a:spcPts val="0"/>
              </a:spcAft>
              <a:buClr>
                <a:schemeClr val="lt1"/>
              </a:buClr>
              <a:buSzPts val="1800"/>
              <a:buChar char="•"/>
              <a:defRPr>
                <a:solidFill>
                  <a:schemeClr val="lt1"/>
                </a:solidFill>
              </a:defRPr>
            </a:lvl2pPr>
            <a:lvl3pPr marL="1371600" lvl="2" indent="-342900" algn="l">
              <a:lnSpc>
                <a:spcPct val="110000"/>
              </a:lnSpc>
              <a:spcBef>
                <a:spcPts val="600"/>
              </a:spcBef>
              <a:spcAft>
                <a:spcPts val="0"/>
              </a:spcAft>
              <a:buClr>
                <a:schemeClr val="lt1"/>
              </a:buClr>
              <a:buSzPts val="1800"/>
              <a:buChar char="•"/>
              <a:defRPr>
                <a:solidFill>
                  <a:schemeClr val="lt1"/>
                </a:solidFill>
              </a:defRPr>
            </a:lvl3pPr>
            <a:lvl4pPr marL="1828800" lvl="3" indent="-342900" algn="l">
              <a:lnSpc>
                <a:spcPct val="110000"/>
              </a:lnSpc>
              <a:spcBef>
                <a:spcPts val="600"/>
              </a:spcBef>
              <a:spcAft>
                <a:spcPts val="0"/>
              </a:spcAft>
              <a:buClr>
                <a:schemeClr val="lt1"/>
              </a:buClr>
              <a:buSzPts val="1800"/>
              <a:buChar char="•"/>
              <a:defRPr>
                <a:solidFill>
                  <a:schemeClr val="lt1"/>
                </a:solidFill>
              </a:defRPr>
            </a:lvl4pPr>
            <a:lvl5pPr marL="2286000" lvl="4" indent="-342900" algn="l">
              <a:lnSpc>
                <a:spcPct val="11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12"/>
          <p:cNvPicPr preferRelativeResize="0"/>
          <p:nvPr/>
        </p:nvPicPr>
        <p:blipFill rotWithShape="1">
          <a:blip r:embed="rId3">
            <a:alphaModFix/>
          </a:blip>
          <a:srcRect/>
          <a:stretch/>
        </p:blipFill>
        <p:spPr>
          <a:xfrm>
            <a:off x="914400" y="5943600"/>
            <a:ext cx="1917127" cy="385948"/>
          </a:xfrm>
          <a:prstGeom prst="rect">
            <a:avLst/>
          </a:prstGeom>
          <a:noFill/>
          <a:ln>
            <a:noFill/>
          </a:ln>
        </p:spPr>
      </p:pic>
      <p:pic>
        <p:nvPicPr>
          <p:cNvPr id="25" name="Google Shape;25;p12"/>
          <p:cNvPicPr preferRelativeResize="0"/>
          <p:nvPr/>
        </p:nvPicPr>
        <p:blipFill rotWithShape="1">
          <a:blip r:embed="rId4">
            <a:alphaModFix/>
          </a:blip>
          <a:srcRect/>
          <a:stretch/>
        </p:blipFill>
        <p:spPr>
          <a:xfrm>
            <a:off x="9044632" y="5943600"/>
            <a:ext cx="2074472" cy="3859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on white">
  <p:cSld name="title and content on white">
    <p:bg>
      <p:bgPr>
        <a:blipFill>
          <a:blip r:embed="rId2">
            <a:alphaModFix amt="5000"/>
          </a:blip>
          <a:stretch>
            <a:fillRect/>
          </a:stretch>
        </a:blipFill>
        <a:effectLst/>
      </p:bgPr>
    </p:bg>
    <p:spTree>
      <p:nvGrpSpPr>
        <p:cNvPr id="1" name="Shape 26"/>
        <p:cNvGrpSpPr/>
        <p:nvPr/>
      </p:nvGrpSpPr>
      <p:grpSpPr>
        <a:xfrm>
          <a:off x="0" y="0"/>
          <a:ext cx="0" cy="0"/>
          <a:chOff x="0" y="0"/>
          <a:chExt cx="0" cy="0"/>
        </a:xfrm>
      </p:grpSpPr>
      <p:sp>
        <p:nvSpPr>
          <p:cNvPr id="27" name="Google Shape;27;p13"/>
          <p:cNvSpPr txBox="1">
            <a:spLocks noGrp="1"/>
          </p:cNvSpPr>
          <p:nvPr>
            <p:ph type="title"/>
          </p:nvPr>
        </p:nvSpPr>
        <p:spPr>
          <a:xfrm>
            <a:off x="914400" y="914400"/>
            <a:ext cx="10200132" cy="118872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rgbClr val="5639A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3"/>
          <p:cNvSpPr txBox="1">
            <a:spLocks noGrp="1"/>
          </p:cNvSpPr>
          <p:nvPr>
            <p:ph type="body" idx="1"/>
          </p:nvPr>
        </p:nvSpPr>
        <p:spPr>
          <a:xfrm>
            <a:off x="914400" y="2377440"/>
            <a:ext cx="10204704" cy="2971800"/>
          </a:xfrm>
          <a:prstGeom prst="rect">
            <a:avLst/>
          </a:prstGeom>
          <a:noFill/>
          <a:ln>
            <a:noFill/>
          </a:ln>
        </p:spPr>
        <p:txBody>
          <a:bodyPr spcFirstLastPara="1" wrap="square" lIns="0" tIns="0" rIns="0" bIns="0" anchor="t" anchorCtr="0">
            <a:noAutofit/>
          </a:bodyPr>
          <a:lstStyle>
            <a:lvl1pPr marL="457200" lvl="0" indent="-331470" algn="l">
              <a:lnSpc>
                <a:spcPct val="110000"/>
              </a:lnSpc>
              <a:spcBef>
                <a:spcPts val="1000"/>
              </a:spcBef>
              <a:spcAft>
                <a:spcPts val="0"/>
              </a:spcAft>
              <a:buSzPts val="1620"/>
              <a:buChar char="•"/>
              <a:defRPr/>
            </a:lvl1pPr>
            <a:lvl2pPr marL="914400" lvl="1" indent="-331469" algn="l">
              <a:lnSpc>
                <a:spcPct val="110000"/>
              </a:lnSpc>
              <a:spcBef>
                <a:spcPts val="600"/>
              </a:spcBef>
              <a:spcAft>
                <a:spcPts val="0"/>
              </a:spcAft>
              <a:buSzPts val="1620"/>
              <a:buChar char="•"/>
              <a:defRPr/>
            </a:lvl2pPr>
            <a:lvl3pPr marL="1371600" lvl="2" indent="-331469" algn="l">
              <a:lnSpc>
                <a:spcPct val="110000"/>
              </a:lnSpc>
              <a:spcBef>
                <a:spcPts val="600"/>
              </a:spcBef>
              <a:spcAft>
                <a:spcPts val="0"/>
              </a:spcAft>
              <a:buSzPts val="1620"/>
              <a:buChar char="•"/>
              <a:defRPr/>
            </a:lvl3pPr>
            <a:lvl4pPr marL="1828800" lvl="3" indent="-331469" algn="l">
              <a:lnSpc>
                <a:spcPct val="110000"/>
              </a:lnSpc>
              <a:spcBef>
                <a:spcPts val="600"/>
              </a:spcBef>
              <a:spcAft>
                <a:spcPts val="0"/>
              </a:spcAft>
              <a:buSzPts val="1620"/>
              <a:buChar char="•"/>
              <a:defRPr/>
            </a:lvl4pPr>
            <a:lvl5pPr marL="2286000" lvl="4" indent="-331470" algn="l">
              <a:lnSpc>
                <a:spcPct val="110000"/>
              </a:lnSpc>
              <a:spcBef>
                <a:spcPts val="600"/>
              </a:spcBef>
              <a:spcAft>
                <a:spcPts val="0"/>
              </a:spcAft>
              <a:buSzPts val="16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13"/>
          <p:cNvPicPr preferRelativeResize="0"/>
          <p:nvPr/>
        </p:nvPicPr>
        <p:blipFill rotWithShape="1">
          <a:blip r:embed="rId3">
            <a:alphaModFix/>
          </a:blip>
          <a:srcRect/>
          <a:stretch/>
        </p:blipFill>
        <p:spPr>
          <a:xfrm>
            <a:off x="9050274" y="5943600"/>
            <a:ext cx="2064258" cy="384048"/>
          </a:xfrm>
          <a:prstGeom prst="rect">
            <a:avLst/>
          </a:prstGeom>
          <a:noFill/>
          <a:ln>
            <a:noFill/>
          </a:ln>
        </p:spPr>
      </p:pic>
      <p:pic>
        <p:nvPicPr>
          <p:cNvPr id="30" name="Google Shape;30;p13"/>
          <p:cNvPicPr preferRelativeResize="0"/>
          <p:nvPr/>
        </p:nvPicPr>
        <p:blipFill rotWithShape="1">
          <a:blip r:embed="rId4">
            <a:alphaModFix/>
          </a:blip>
          <a:srcRect/>
          <a:stretch/>
        </p:blipFill>
        <p:spPr>
          <a:xfrm>
            <a:off x="914400" y="5989320"/>
            <a:ext cx="1802130" cy="30099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left">
  <p:cSld name="title content left">
    <p:bg>
      <p:bgPr>
        <a:blipFill>
          <a:blip r:embed="rId2">
            <a:alphaModFix amt="5000"/>
          </a:blip>
          <a:stretch>
            <a:fillRect/>
          </a:stretch>
        </a:blipFill>
        <a:effectLst/>
      </p:bgPr>
    </p:bg>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914400" y="914400"/>
            <a:ext cx="4866132" cy="118872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5639AF"/>
              </a:buClr>
              <a:buSzPts val="3600"/>
              <a:buFont typeface="Lato Black"/>
              <a:buNone/>
              <a:defRPr>
                <a:solidFill>
                  <a:srgbClr val="5639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914400" y="2377440"/>
            <a:ext cx="4866132" cy="2971800"/>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1000"/>
              </a:spcBef>
              <a:spcAft>
                <a:spcPts val="0"/>
              </a:spcAft>
              <a:buClr>
                <a:srgbClr val="982068"/>
              </a:buClr>
              <a:buSzPts val="1800"/>
              <a:buFont typeface="Arial"/>
              <a:buChar char="•"/>
              <a:defRPr/>
            </a:lvl1pPr>
            <a:lvl2pPr marL="914400" lvl="1" indent="-342900" algn="l">
              <a:lnSpc>
                <a:spcPct val="110000"/>
              </a:lnSpc>
              <a:spcBef>
                <a:spcPts val="600"/>
              </a:spcBef>
              <a:spcAft>
                <a:spcPts val="0"/>
              </a:spcAft>
              <a:buClr>
                <a:srgbClr val="982068"/>
              </a:buClr>
              <a:buSzPts val="1800"/>
              <a:buFont typeface="Arial"/>
              <a:buChar char="•"/>
              <a:defRPr/>
            </a:lvl2pPr>
            <a:lvl3pPr marL="1371600" lvl="2" indent="-342900" algn="l">
              <a:lnSpc>
                <a:spcPct val="110000"/>
              </a:lnSpc>
              <a:spcBef>
                <a:spcPts val="600"/>
              </a:spcBef>
              <a:spcAft>
                <a:spcPts val="0"/>
              </a:spcAft>
              <a:buClr>
                <a:srgbClr val="982068"/>
              </a:buClr>
              <a:buSzPts val="1800"/>
              <a:buFont typeface="Arial"/>
              <a:buChar char="•"/>
              <a:defRPr/>
            </a:lvl3pPr>
            <a:lvl4pPr marL="1828800" lvl="3" indent="-342900" algn="l">
              <a:lnSpc>
                <a:spcPct val="110000"/>
              </a:lnSpc>
              <a:spcBef>
                <a:spcPts val="600"/>
              </a:spcBef>
              <a:spcAft>
                <a:spcPts val="0"/>
              </a:spcAft>
              <a:buClr>
                <a:srgbClr val="982068"/>
              </a:buClr>
              <a:buSzPts val="1800"/>
              <a:buFont typeface="Arial"/>
              <a:buChar char="•"/>
              <a:defRPr/>
            </a:lvl4pPr>
            <a:lvl5pPr marL="2286000" lvl="4" indent="-342900" algn="l">
              <a:lnSpc>
                <a:spcPct val="110000"/>
              </a:lnSpc>
              <a:spcBef>
                <a:spcPts val="600"/>
              </a:spcBef>
              <a:spcAft>
                <a:spcPts val="0"/>
              </a:spcAft>
              <a:buClr>
                <a:srgbClr val="982068"/>
              </a:buClr>
              <a:buSzPts val="1800"/>
              <a:buFont typeface="Arial"/>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14"/>
          <p:cNvPicPr preferRelativeResize="0"/>
          <p:nvPr/>
        </p:nvPicPr>
        <p:blipFill rotWithShape="1">
          <a:blip r:embed="rId3">
            <a:alphaModFix/>
          </a:blip>
          <a:srcRect/>
          <a:stretch/>
        </p:blipFill>
        <p:spPr>
          <a:xfrm>
            <a:off x="9050274" y="5943600"/>
            <a:ext cx="2064258" cy="384048"/>
          </a:xfrm>
          <a:prstGeom prst="rect">
            <a:avLst/>
          </a:prstGeom>
          <a:noFill/>
          <a:ln>
            <a:noFill/>
          </a:ln>
        </p:spPr>
      </p:pic>
      <p:pic>
        <p:nvPicPr>
          <p:cNvPr id="35" name="Google Shape;35;p14"/>
          <p:cNvPicPr preferRelativeResize="0"/>
          <p:nvPr/>
        </p:nvPicPr>
        <p:blipFill rotWithShape="1">
          <a:blip r:embed="rId4">
            <a:alphaModFix/>
          </a:blip>
          <a:srcRect/>
          <a:stretch/>
        </p:blipFill>
        <p:spPr>
          <a:xfrm>
            <a:off x="914400" y="5989320"/>
            <a:ext cx="1802130" cy="3009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blocks content" type="twoObj">
  <p:cSld name="TWO_OBJECTS">
    <p:bg>
      <p:bgPr>
        <a:blipFill>
          <a:blip r:embed="rId2">
            <a:alphaModFix amt="5000"/>
          </a:blip>
          <a:stretch>
            <a:fillRect/>
          </a:stretch>
        </a:blipFill>
        <a:effectLst/>
      </p:bgPr>
    </p:bg>
    <p:spTree>
      <p:nvGrpSpPr>
        <p:cNvPr id="1" name="Shape 36"/>
        <p:cNvGrpSpPr/>
        <p:nvPr/>
      </p:nvGrpSpPr>
      <p:grpSpPr>
        <a:xfrm>
          <a:off x="0" y="0"/>
          <a:ext cx="0" cy="0"/>
          <a:chOff x="0" y="0"/>
          <a:chExt cx="0" cy="0"/>
        </a:xfrm>
      </p:grpSpPr>
      <p:sp>
        <p:nvSpPr>
          <p:cNvPr id="37" name="Google Shape;37;p15"/>
          <p:cNvSpPr txBox="1">
            <a:spLocks noGrp="1"/>
          </p:cNvSpPr>
          <p:nvPr>
            <p:ph type="title"/>
          </p:nvPr>
        </p:nvSpPr>
        <p:spPr>
          <a:xfrm>
            <a:off x="914400" y="914400"/>
            <a:ext cx="10200132" cy="118872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rgbClr val="5639AF"/>
              </a:buClr>
              <a:buSzPts val="3600"/>
              <a:buFont typeface="Lato Black"/>
              <a:buNone/>
              <a:defRPr>
                <a:solidFill>
                  <a:srgbClr val="5639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5"/>
          <p:cNvSpPr txBox="1">
            <a:spLocks noGrp="1"/>
          </p:cNvSpPr>
          <p:nvPr>
            <p:ph type="body" idx="1"/>
          </p:nvPr>
        </p:nvSpPr>
        <p:spPr>
          <a:xfrm>
            <a:off x="914400" y="2377440"/>
            <a:ext cx="4866132" cy="2971800"/>
          </a:xfrm>
          <a:prstGeom prst="rect">
            <a:avLst/>
          </a:prstGeom>
          <a:noFill/>
          <a:ln>
            <a:noFill/>
          </a:ln>
        </p:spPr>
        <p:txBody>
          <a:bodyPr spcFirstLastPara="1" wrap="square" lIns="0" tIns="0" rIns="0" bIns="0" anchor="t" anchorCtr="0">
            <a:noAutofit/>
          </a:bodyPr>
          <a:lstStyle>
            <a:lvl1pPr marL="457200" lvl="0" indent="-331470" algn="l">
              <a:lnSpc>
                <a:spcPct val="110000"/>
              </a:lnSpc>
              <a:spcBef>
                <a:spcPts val="1000"/>
              </a:spcBef>
              <a:spcAft>
                <a:spcPts val="0"/>
              </a:spcAft>
              <a:buSzPts val="1620"/>
              <a:buChar char="•"/>
              <a:defRPr/>
            </a:lvl1pPr>
            <a:lvl2pPr marL="914400" lvl="1" indent="-331469" algn="l">
              <a:lnSpc>
                <a:spcPct val="110000"/>
              </a:lnSpc>
              <a:spcBef>
                <a:spcPts val="600"/>
              </a:spcBef>
              <a:spcAft>
                <a:spcPts val="0"/>
              </a:spcAft>
              <a:buSzPts val="1620"/>
              <a:buChar char="•"/>
              <a:defRPr/>
            </a:lvl2pPr>
            <a:lvl3pPr marL="1371600" lvl="2" indent="-331469" algn="l">
              <a:lnSpc>
                <a:spcPct val="110000"/>
              </a:lnSpc>
              <a:spcBef>
                <a:spcPts val="600"/>
              </a:spcBef>
              <a:spcAft>
                <a:spcPts val="0"/>
              </a:spcAft>
              <a:buSzPts val="1620"/>
              <a:buChar char="•"/>
              <a:defRPr/>
            </a:lvl3pPr>
            <a:lvl4pPr marL="1828800" lvl="3" indent="-331469" algn="l">
              <a:lnSpc>
                <a:spcPct val="110000"/>
              </a:lnSpc>
              <a:spcBef>
                <a:spcPts val="600"/>
              </a:spcBef>
              <a:spcAft>
                <a:spcPts val="0"/>
              </a:spcAft>
              <a:buSzPts val="1620"/>
              <a:buChar char="•"/>
              <a:defRPr/>
            </a:lvl4pPr>
            <a:lvl5pPr marL="2286000" lvl="4" indent="-331470" algn="l">
              <a:lnSpc>
                <a:spcPct val="110000"/>
              </a:lnSpc>
              <a:spcBef>
                <a:spcPts val="600"/>
              </a:spcBef>
              <a:spcAft>
                <a:spcPts val="0"/>
              </a:spcAft>
              <a:buSzPts val="16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5"/>
          <p:cNvSpPr txBox="1">
            <a:spLocks noGrp="1"/>
          </p:cNvSpPr>
          <p:nvPr>
            <p:ph type="body" idx="2"/>
          </p:nvPr>
        </p:nvSpPr>
        <p:spPr>
          <a:xfrm>
            <a:off x="6248400" y="2377440"/>
            <a:ext cx="4866132" cy="2971800"/>
          </a:xfrm>
          <a:prstGeom prst="rect">
            <a:avLst/>
          </a:prstGeom>
          <a:noFill/>
          <a:ln>
            <a:noFill/>
          </a:ln>
        </p:spPr>
        <p:txBody>
          <a:bodyPr spcFirstLastPara="1" wrap="square" lIns="0" tIns="0" rIns="0" bIns="0" anchor="t" anchorCtr="0">
            <a:noAutofit/>
          </a:bodyPr>
          <a:lstStyle>
            <a:lvl1pPr marL="457200" lvl="0" indent="-331470" algn="l">
              <a:lnSpc>
                <a:spcPct val="110000"/>
              </a:lnSpc>
              <a:spcBef>
                <a:spcPts val="1000"/>
              </a:spcBef>
              <a:spcAft>
                <a:spcPts val="0"/>
              </a:spcAft>
              <a:buSzPts val="1620"/>
              <a:buChar char="•"/>
              <a:defRPr/>
            </a:lvl1pPr>
            <a:lvl2pPr marL="914400" lvl="1" indent="-331469" algn="l">
              <a:lnSpc>
                <a:spcPct val="110000"/>
              </a:lnSpc>
              <a:spcBef>
                <a:spcPts val="600"/>
              </a:spcBef>
              <a:spcAft>
                <a:spcPts val="0"/>
              </a:spcAft>
              <a:buSzPts val="1620"/>
              <a:buChar char="•"/>
              <a:defRPr/>
            </a:lvl2pPr>
            <a:lvl3pPr marL="1371600" lvl="2" indent="-331469" algn="l">
              <a:lnSpc>
                <a:spcPct val="110000"/>
              </a:lnSpc>
              <a:spcBef>
                <a:spcPts val="600"/>
              </a:spcBef>
              <a:spcAft>
                <a:spcPts val="0"/>
              </a:spcAft>
              <a:buSzPts val="1620"/>
              <a:buChar char="•"/>
              <a:defRPr/>
            </a:lvl3pPr>
            <a:lvl4pPr marL="1828800" lvl="3" indent="-331469" algn="l">
              <a:lnSpc>
                <a:spcPct val="110000"/>
              </a:lnSpc>
              <a:spcBef>
                <a:spcPts val="600"/>
              </a:spcBef>
              <a:spcAft>
                <a:spcPts val="0"/>
              </a:spcAft>
              <a:buSzPts val="1620"/>
              <a:buChar char="•"/>
              <a:defRPr/>
            </a:lvl4pPr>
            <a:lvl5pPr marL="2286000" lvl="4" indent="-331470" algn="l">
              <a:lnSpc>
                <a:spcPct val="110000"/>
              </a:lnSpc>
              <a:spcBef>
                <a:spcPts val="600"/>
              </a:spcBef>
              <a:spcAft>
                <a:spcPts val="0"/>
              </a:spcAft>
              <a:buSzPts val="16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 name="Google Shape;40;p15"/>
          <p:cNvPicPr preferRelativeResize="0"/>
          <p:nvPr/>
        </p:nvPicPr>
        <p:blipFill rotWithShape="1">
          <a:blip r:embed="rId3">
            <a:alphaModFix/>
          </a:blip>
          <a:srcRect/>
          <a:stretch/>
        </p:blipFill>
        <p:spPr>
          <a:xfrm>
            <a:off x="9050274" y="5943600"/>
            <a:ext cx="2064258" cy="384048"/>
          </a:xfrm>
          <a:prstGeom prst="rect">
            <a:avLst/>
          </a:prstGeom>
          <a:noFill/>
          <a:ln>
            <a:noFill/>
          </a:ln>
        </p:spPr>
      </p:pic>
      <p:pic>
        <p:nvPicPr>
          <p:cNvPr id="41" name="Google Shape;41;p15"/>
          <p:cNvPicPr preferRelativeResize="0"/>
          <p:nvPr/>
        </p:nvPicPr>
        <p:blipFill rotWithShape="1">
          <a:blip r:embed="rId4">
            <a:alphaModFix/>
          </a:blip>
          <a:srcRect/>
          <a:stretch/>
        </p:blipFill>
        <p:spPr>
          <a:xfrm>
            <a:off x="914400" y="5989320"/>
            <a:ext cx="1802130" cy="3009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 white">
  <p:cSld name="1_title on white">
    <p:bg>
      <p:bgPr>
        <a:blipFill>
          <a:blip r:embed="rId2">
            <a:alphaModFix amt="5000"/>
          </a:blip>
          <a:stretch>
            <a:fillRect/>
          </a:stretch>
        </a:blipFill>
        <a:effectLst/>
      </p:bgPr>
    </p:bg>
    <p:spTree>
      <p:nvGrpSpPr>
        <p:cNvPr id="1" name="Shape 42"/>
        <p:cNvGrpSpPr/>
        <p:nvPr/>
      </p:nvGrpSpPr>
      <p:grpSpPr>
        <a:xfrm>
          <a:off x="0" y="0"/>
          <a:ext cx="0" cy="0"/>
          <a:chOff x="0" y="0"/>
          <a:chExt cx="0" cy="0"/>
        </a:xfrm>
      </p:grpSpPr>
      <p:pic>
        <p:nvPicPr>
          <p:cNvPr id="43" name="Google Shape;43;p16"/>
          <p:cNvPicPr preferRelativeResize="0"/>
          <p:nvPr/>
        </p:nvPicPr>
        <p:blipFill rotWithShape="1">
          <a:blip r:embed="rId3">
            <a:alphaModFix/>
          </a:blip>
          <a:srcRect/>
          <a:stretch/>
        </p:blipFill>
        <p:spPr>
          <a:xfrm>
            <a:off x="9050274" y="5943600"/>
            <a:ext cx="2064258" cy="384048"/>
          </a:xfrm>
          <a:prstGeom prst="rect">
            <a:avLst/>
          </a:prstGeom>
          <a:blipFill rotWithShape="1">
            <a:blip r:embed="rId2">
              <a:alphaModFix amt="25000"/>
            </a:blip>
            <a:stretch>
              <a:fillRect/>
            </a:stretch>
          </a:blipFill>
          <a:ln>
            <a:noFill/>
          </a:ln>
        </p:spPr>
      </p:pic>
      <p:pic>
        <p:nvPicPr>
          <p:cNvPr id="44" name="Google Shape;44;p16"/>
          <p:cNvPicPr preferRelativeResize="0"/>
          <p:nvPr/>
        </p:nvPicPr>
        <p:blipFill rotWithShape="1">
          <a:blip r:embed="rId4">
            <a:alphaModFix/>
          </a:blip>
          <a:srcRect/>
          <a:stretch/>
        </p:blipFill>
        <p:spPr>
          <a:xfrm>
            <a:off x="914400" y="5989320"/>
            <a:ext cx="1802130" cy="30099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1">
  <p:cSld name="section divider 1">
    <p:bg>
      <p:bgPr>
        <a:solidFill>
          <a:srgbClr val="AF47D2"/>
        </a:solidFill>
        <a:effectLst/>
      </p:bgPr>
    </p:bg>
    <p:spTree>
      <p:nvGrpSpPr>
        <p:cNvPr id="1" name="Shape 45"/>
        <p:cNvGrpSpPr/>
        <p:nvPr/>
      </p:nvGrpSpPr>
      <p:grpSpPr>
        <a:xfrm>
          <a:off x="0" y="0"/>
          <a:ext cx="0" cy="0"/>
          <a:chOff x="0" y="0"/>
          <a:chExt cx="0" cy="0"/>
        </a:xfrm>
      </p:grpSpPr>
      <p:pic>
        <p:nvPicPr>
          <p:cNvPr id="46" name="Google Shape;46;p17"/>
          <p:cNvPicPr preferRelativeResize="0"/>
          <p:nvPr/>
        </p:nvPicPr>
        <p:blipFill rotWithShape="1">
          <a:blip r:embed="rId2">
            <a:alphaModFix amt="5000"/>
          </a:blip>
          <a:srcRect/>
          <a:stretch/>
        </p:blipFill>
        <p:spPr>
          <a:xfrm>
            <a:off x="0" y="0"/>
            <a:ext cx="12192000" cy="6858000"/>
          </a:xfrm>
          <a:prstGeom prst="rect">
            <a:avLst/>
          </a:prstGeom>
          <a:noFill/>
          <a:ln>
            <a:noFill/>
          </a:ln>
        </p:spPr>
      </p:pic>
      <p:sp>
        <p:nvSpPr>
          <p:cNvPr id="47" name="Google Shape;47;p17"/>
          <p:cNvSpPr txBox="1">
            <a:spLocks noGrp="1"/>
          </p:cNvSpPr>
          <p:nvPr>
            <p:ph type="title"/>
          </p:nvPr>
        </p:nvSpPr>
        <p:spPr>
          <a:xfrm>
            <a:off x="914400" y="2377440"/>
            <a:ext cx="10204704" cy="164592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chemeClr val="lt1"/>
              </a:buClr>
              <a:buSzPts val="3600"/>
              <a:buFont typeface="Lato Black"/>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7"/>
          <p:cNvSpPr txBox="1">
            <a:spLocks noGrp="1"/>
          </p:cNvSpPr>
          <p:nvPr>
            <p:ph type="body" idx="1"/>
          </p:nvPr>
        </p:nvSpPr>
        <p:spPr>
          <a:xfrm>
            <a:off x="914400" y="4297680"/>
            <a:ext cx="10204704" cy="1371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000"/>
              </a:spcBef>
              <a:spcAft>
                <a:spcPts val="0"/>
              </a:spcAft>
              <a:buSzPts val="2520"/>
              <a:buNone/>
              <a:defRPr sz="2800">
                <a:solidFill>
                  <a:schemeClr val="lt1"/>
                </a:solidFill>
              </a:defRPr>
            </a:lvl1pPr>
            <a:lvl2pPr marL="914400" lvl="1" indent="-228600" algn="l">
              <a:lnSpc>
                <a:spcPct val="110000"/>
              </a:lnSpc>
              <a:spcBef>
                <a:spcPts val="600"/>
              </a:spcBef>
              <a:spcAft>
                <a:spcPts val="0"/>
              </a:spcAft>
              <a:buSzPts val="1800"/>
              <a:buNone/>
              <a:defRPr sz="2000">
                <a:solidFill>
                  <a:srgbClr val="888888"/>
                </a:solidFill>
              </a:defRPr>
            </a:lvl2pPr>
            <a:lvl3pPr marL="1371600" lvl="2" indent="-228600" algn="l">
              <a:lnSpc>
                <a:spcPct val="110000"/>
              </a:lnSpc>
              <a:spcBef>
                <a:spcPts val="600"/>
              </a:spcBef>
              <a:spcAft>
                <a:spcPts val="0"/>
              </a:spcAft>
              <a:buSzPts val="1620"/>
              <a:buNone/>
              <a:defRPr sz="1800">
                <a:solidFill>
                  <a:srgbClr val="888888"/>
                </a:solidFill>
              </a:defRPr>
            </a:lvl3pPr>
            <a:lvl4pPr marL="1828800" lvl="3" indent="-228600" algn="l">
              <a:lnSpc>
                <a:spcPct val="110000"/>
              </a:lnSpc>
              <a:spcBef>
                <a:spcPts val="600"/>
              </a:spcBef>
              <a:spcAft>
                <a:spcPts val="0"/>
              </a:spcAft>
              <a:buSzPts val="1440"/>
              <a:buNone/>
              <a:defRPr sz="1600">
                <a:solidFill>
                  <a:srgbClr val="888888"/>
                </a:solidFill>
              </a:defRPr>
            </a:lvl4pPr>
            <a:lvl5pPr marL="2286000" lvl="4" indent="-228600" algn="l">
              <a:lnSpc>
                <a:spcPct val="110000"/>
              </a:lnSpc>
              <a:spcBef>
                <a:spcPts val="600"/>
              </a:spcBef>
              <a:spcAft>
                <a:spcPts val="0"/>
              </a:spcAft>
              <a:buSzPts val="14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9" name="Google Shape;49;p17"/>
          <p:cNvPicPr preferRelativeResize="0"/>
          <p:nvPr/>
        </p:nvPicPr>
        <p:blipFill rotWithShape="1">
          <a:blip r:embed="rId3">
            <a:alphaModFix/>
          </a:blip>
          <a:srcRect/>
          <a:stretch/>
        </p:blipFill>
        <p:spPr>
          <a:xfrm>
            <a:off x="914400" y="5943600"/>
            <a:ext cx="1917127" cy="385948"/>
          </a:xfrm>
          <a:prstGeom prst="rect">
            <a:avLst/>
          </a:prstGeom>
          <a:noFill/>
          <a:ln>
            <a:noFill/>
          </a:ln>
        </p:spPr>
      </p:pic>
      <p:pic>
        <p:nvPicPr>
          <p:cNvPr id="50" name="Google Shape;50;p17"/>
          <p:cNvPicPr preferRelativeResize="0"/>
          <p:nvPr/>
        </p:nvPicPr>
        <p:blipFill rotWithShape="1">
          <a:blip r:embed="rId4">
            <a:alphaModFix/>
          </a:blip>
          <a:srcRect/>
          <a:stretch/>
        </p:blipFill>
        <p:spPr>
          <a:xfrm>
            <a:off x="9044632" y="5943600"/>
            <a:ext cx="2074472" cy="3859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 white" type="titleOnly">
  <p:cSld name="TITLE_ONLY">
    <p:bg>
      <p:bgPr>
        <a:blipFill>
          <a:blip r:embed="rId2">
            <a:alphaModFix amt="5000"/>
          </a:blip>
          <a:stretch>
            <a:fillRect/>
          </a:stretch>
        </a:blipFill>
        <a:effectLst/>
      </p:bgPr>
    </p:bg>
    <p:spTree>
      <p:nvGrpSpPr>
        <p:cNvPr id="1" name="Shape 51"/>
        <p:cNvGrpSpPr/>
        <p:nvPr/>
      </p:nvGrpSpPr>
      <p:grpSpPr>
        <a:xfrm>
          <a:off x="0" y="0"/>
          <a:ext cx="0" cy="0"/>
          <a:chOff x="0" y="0"/>
          <a:chExt cx="0" cy="0"/>
        </a:xfrm>
      </p:grpSpPr>
      <p:sp>
        <p:nvSpPr>
          <p:cNvPr id="52" name="Google Shape;52;p18"/>
          <p:cNvSpPr txBox="1">
            <a:spLocks noGrp="1"/>
          </p:cNvSpPr>
          <p:nvPr>
            <p:ph type="title"/>
          </p:nvPr>
        </p:nvSpPr>
        <p:spPr>
          <a:xfrm>
            <a:off x="914400" y="914400"/>
            <a:ext cx="10200132" cy="118872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rgbClr val="5639AF"/>
              </a:buClr>
              <a:buSzPts val="3600"/>
              <a:buFont typeface="Lato Black"/>
              <a:buNone/>
              <a:defRPr>
                <a:solidFill>
                  <a:srgbClr val="5639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3" name="Google Shape;53;p18"/>
          <p:cNvPicPr preferRelativeResize="0"/>
          <p:nvPr/>
        </p:nvPicPr>
        <p:blipFill rotWithShape="1">
          <a:blip r:embed="rId3">
            <a:alphaModFix/>
          </a:blip>
          <a:srcRect/>
          <a:stretch/>
        </p:blipFill>
        <p:spPr>
          <a:xfrm>
            <a:off x="9050274" y="5943600"/>
            <a:ext cx="2064258" cy="384048"/>
          </a:xfrm>
          <a:prstGeom prst="rect">
            <a:avLst/>
          </a:prstGeom>
          <a:noFill/>
          <a:ln>
            <a:noFill/>
          </a:ln>
        </p:spPr>
      </p:pic>
      <p:pic>
        <p:nvPicPr>
          <p:cNvPr id="54" name="Google Shape;54;p18"/>
          <p:cNvPicPr preferRelativeResize="0"/>
          <p:nvPr/>
        </p:nvPicPr>
        <p:blipFill rotWithShape="1">
          <a:blip r:embed="rId4">
            <a:alphaModFix/>
          </a:blip>
          <a:srcRect/>
          <a:stretch/>
        </p:blipFill>
        <p:spPr>
          <a:xfrm>
            <a:off x="914400" y="5989320"/>
            <a:ext cx="1802130" cy="3009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914400" y="914400"/>
            <a:ext cx="10200132" cy="1188720"/>
          </a:xfrm>
          <a:prstGeom prst="rect">
            <a:avLst/>
          </a:prstGeom>
          <a:noFill/>
          <a:ln>
            <a:noFill/>
          </a:ln>
        </p:spPr>
        <p:txBody>
          <a:bodyPr spcFirstLastPara="1" wrap="square" lIns="0" tIns="0" rIns="0" bIns="0" anchor="b" anchorCtr="0">
            <a:noAutofit/>
          </a:bodyPr>
          <a:lstStyle>
            <a:lvl1pPr marR="0" lvl="0" algn="l" rtl="0">
              <a:lnSpc>
                <a:spcPct val="110000"/>
              </a:lnSpc>
              <a:spcBef>
                <a:spcPts val="0"/>
              </a:spcBef>
              <a:spcAft>
                <a:spcPts val="0"/>
              </a:spcAft>
              <a:buClr>
                <a:srgbClr val="5639AF"/>
              </a:buClr>
              <a:buSzPts val="3600"/>
              <a:buFont typeface="Lato Black"/>
              <a:buNone/>
              <a:defRPr sz="3600" b="1" i="0" u="none" strike="noStrike" cap="none">
                <a:solidFill>
                  <a:srgbClr val="5639AF"/>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914400" y="2377440"/>
            <a:ext cx="10204704" cy="3200400"/>
          </a:xfrm>
          <a:prstGeom prst="rect">
            <a:avLst/>
          </a:prstGeom>
          <a:noFill/>
          <a:ln>
            <a:noFill/>
          </a:ln>
        </p:spPr>
        <p:txBody>
          <a:bodyPr spcFirstLastPara="1" wrap="square" lIns="0" tIns="0" rIns="0" bIns="0" anchor="t" anchorCtr="0">
            <a:noAutofit/>
          </a:bodyPr>
          <a:lstStyle>
            <a:lvl1pPr marL="457200" marR="0" lvl="0" indent="-342900" algn="l" rtl="0">
              <a:lnSpc>
                <a:spcPct val="110000"/>
              </a:lnSpc>
              <a:spcBef>
                <a:spcPts val="1000"/>
              </a:spcBef>
              <a:spcAft>
                <a:spcPts val="0"/>
              </a:spcAft>
              <a:buClr>
                <a:srgbClr val="AF47D2"/>
              </a:buClr>
              <a:buSzPts val="1800"/>
              <a:buFont typeface="Arial"/>
              <a:buChar char="•"/>
              <a:defRPr sz="2000" b="0" i="0" u="none" strike="noStrike" cap="none">
                <a:solidFill>
                  <a:srgbClr val="505050"/>
                </a:solidFill>
                <a:latin typeface="Lato"/>
                <a:ea typeface="Lato"/>
                <a:cs typeface="Lato"/>
                <a:sym typeface="Lato"/>
              </a:defRPr>
            </a:lvl1pPr>
            <a:lvl2pPr marL="914400" marR="0" lvl="1" indent="-342900" algn="l" rtl="0">
              <a:lnSpc>
                <a:spcPct val="110000"/>
              </a:lnSpc>
              <a:spcBef>
                <a:spcPts val="600"/>
              </a:spcBef>
              <a:spcAft>
                <a:spcPts val="0"/>
              </a:spcAft>
              <a:buClr>
                <a:srgbClr val="AF47D2"/>
              </a:buClr>
              <a:buSzPts val="1800"/>
              <a:buFont typeface="Arial"/>
              <a:buChar char="•"/>
              <a:defRPr sz="2000" b="0" i="0" u="none" strike="noStrike" cap="none">
                <a:solidFill>
                  <a:srgbClr val="505050"/>
                </a:solidFill>
                <a:latin typeface="Lato"/>
                <a:ea typeface="Lato"/>
                <a:cs typeface="Lato"/>
                <a:sym typeface="Lato"/>
              </a:defRPr>
            </a:lvl2pPr>
            <a:lvl3pPr marL="1371600" marR="0" lvl="2" indent="-342900" algn="l" rtl="0">
              <a:lnSpc>
                <a:spcPct val="110000"/>
              </a:lnSpc>
              <a:spcBef>
                <a:spcPts val="600"/>
              </a:spcBef>
              <a:spcAft>
                <a:spcPts val="0"/>
              </a:spcAft>
              <a:buClr>
                <a:srgbClr val="AF47D2"/>
              </a:buClr>
              <a:buSzPts val="1800"/>
              <a:buFont typeface="Arial"/>
              <a:buChar char="•"/>
              <a:defRPr sz="2000" b="0" i="0" u="none" strike="noStrike" cap="none">
                <a:solidFill>
                  <a:srgbClr val="505050"/>
                </a:solidFill>
                <a:latin typeface="Lato"/>
                <a:ea typeface="Lato"/>
                <a:cs typeface="Lato"/>
                <a:sym typeface="Lato"/>
              </a:defRPr>
            </a:lvl3pPr>
            <a:lvl4pPr marL="1828800" marR="0" lvl="3" indent="-342900" algn="l" rtl="0">
              <a:lnSpc>
                <a:spcPct val="110000"/>
              </a:lnSpc>
              <a:spcBef>
                <a:spcPts val="600"/>
              </a:spcBef>
              <a:spcAft>
                <a:spcPts val="0"/>
              </a:spcAft>
              <a:buClr>
                <a:srgbClr val="AF47D2"/>
              </a:buClr>
              <a:buSzPts val="1800"/>
              <a:buFont typeface="Arial"/>
              <a:buChar char="•"/>
              <a:defRPr sz="2000" b="0" i="0" u="none" strike="noStrike" cap="none">
                <a:solidFill>
                  <a:srgbClr val="505050"/>
                </a:solidFill>
                <a:latin typeface="Lato"/>
                <a:ea typeface="Lato"/>
                <a:cs typeface="Lato"/>
                <a:sym typeface="Lato"/>
              </a:defRPr>
            </a:lvl4pPr>
            <a:lvl5pPr marL="2286000" marR="0" lvl="4" indent="-342900" algn="l" rtl="0">
              <a:lnSpc>
                <a:spcPct val="110000"/>
              </a:lnSpc>
              <a:spcBef>
                <a:spcPts val="600"/>
              </a:spcBef>
              <a:spcAft>
                <a:spcPts val="0"/>
              </a:spcAft>
              <a:buClr>
                <a:srgbClr val="AF47D2"/>
              </a:buClr>
              <a:buSzPts val="1800"/>
              <a:buFont typeface="Arial"/>
              <a:buChar char="•"/>
              <a:defRPr sz="2000" b="0" i="0" u="none" strike="noStrike" cap="none">
                <a:solidFill>
                  <a:srgbClr val="505050"/>
                </a:solidFill>
                <a:latin typeface="Lato"/>
                <a:ea typeface="Lato"/>
                <a:cs typeface="Lato"/>
                <a:sym typeface="Lato"/>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6"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
          <p:cNvSpPr txBox="1">
            <a:spLocks noGrp="1"/>
          </p:cNvSpPr>
          <p:nvPr>
            <p:ph type="title"/>
          </p:nvPr>
        </p:nvSpPr>
        <p:spPr>
          <a:xfrm>
            <a:off x="914400" y="2560320"/>
            <a:ext cx="10204704" cy="13716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4400"/>
              <a:buFont typeface="Lato Black"/>
              <a:buNone/>
            </a:pPr>
            <a:r>
              <a:rPr lang="en-US"/>
              <a:t>If You Package It, They Will Come</a:t>
            </a:r>
            <a:endParaRPr/>
          </a:p>
        </p:txBody>
      </p:sp>
      <p:sp>
        <p:nvSpPr>
          <p:cNvPr id="60" name="Google Shape;60;p1"/>
          <p:cNvSpPr txBox="1">
            <a:spLocks noGrp="1"/>
          </p:cNvSpPr>
          <p:nvPr>
            <p:ph type="body" idx="1"/>
          </p:nvPr>
        </p:nvSpPr>
        <p:spPr>
          <a:xfrm>
            <a:off x="914400" y="4297680"/>
            <a:ext cx="10204704" cy="101059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SzPts val="2520"/>
              <a:buNone/>
            </a:pPr>
            <a:r>
              <a:rPr lang="en-US"/>
              <a:t>Jordan Twardy, Economic Development Director</a:t>
            </a:r>
            <a:endParaRPr/>
          </a:p>
          <a:p>
            <a:pPr marL="0" lvl="0" indent="0" algn="l" rtl="0">
              <a:lnSpc>
                <a:spcPct val="110000"/>
              </a:lnSpc>
              <a:spcBef>
                <a:spcPts val="0"/>
              </a:spcBef>
              <a:spcAft>
                <a:spcPts val="0"/>
              </a:spcAft>
              <a:buSzPts val="2520"/>
              <a:buNone/>
            </a:pPr>
            <a:r>
              <a:rPr lang="en-US"/>
              <a:t>City of Dearborn, Michigan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342e22ce328_0_84"/>
          <p:cNvSpPr txBox="1">
            <a:spLocks noGrp="1"/>
          </p:cNvSpPr>
          <p:nvPr>
            <p:ph type="title"/>
          </p:nvPr>
        </p:nvSpPr>
        <p:spPr>
          <a:xfrm>
            <a:off x="914400" y="609600"/>
            <a:ext cx="9865500" cy="1188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5639AF"/>
              </a:buClr>
              <a:buSzPts val="3600"/>
              <a:buFont typeface="Lato Black"/>
              <a:buNone/>
            </a:pPr>
            <a:r>
              <a:rPr lang="en-US"/>
              <a:t>Packaging Zoning and Regulatory</a:t>
            </a:r>
            <a:endParaRPr/>
          </a:p>
        </p:txBody>
      </p:sp>
      <p:pic>
        <p:nvPicPr>
          <p:cNvPr id="128" name="Google Shape;128;g342e22ce328_0_84" descr="rube goldberg machine"/>
          <p:cNvPicPr preferRelativeResize="0"/>
          <p:nvPr/>
        </p:nvPicPr>
        <p:blipFill>
          <a:blip r:embed="rId3">
            <a:alphaModFix/>
          </a:blip>
          <a:stretch>
            <a:fillRect/>
          </a:stretch>
        </p:blipFill>
        <p:spPr>
          <a:xfrm>
            <a:off x="5036975" y="1341150"/>
            <a:ext cx="3648325" cy="3648325"/>
          </a:xfrm>
          <a:prstGeom prst="rect">
            <a:avLst/>
          </a:prstGeom>
          <a:noFill/>
          <a:ln>
            <a:noFill/>
          </a:ln>
        </p:spPr>
      </p:pic>
      <p:sp>
        <p:nvSpPr>
          <p:cNvPr id="129" name="Google Shape;129;g342e22ce328_0_84"/>
          <p:cNvSpPr txBox="1">
            <a:spLocks noGrp="1"/>
          </p:cNvSpPr>
          <p:nvPr>
            <p:ph type="body" idx="1"/>
          </p:nvPr>
        </p:nvSpPr>
        <p:spPr>
          <a:xfrm>
            <a:off x="821075" y="2196450"/>
            <a:ext cx="4046400" cy="2465100"/>
          </a:xfrm>
          <a:prstGeom prst="rect">
            <a:avLst/>
          </a:prstGeom>
          <a:noFill/>
          <a:ln>
            <a:noFill/>
          </a:ln>
        </p:spPr>
        <p:txBody>
          <a:bodyPr spcFirstLastPara="1" wrap="square" lIns="0" tIns="0" rIns="0" bIns="0" anchor="t" anchorCtr="0">
            <a:noAutofit/>
          </a:bodyPr>
          <a:lstStyle/>
          <a:p>
            <a:pPr marL="228600" lvl="0" indent="-168909" algn="l" rtl="0">
              <a:lnSpc>
                <a:spcPct val="110000"/>
              </a:lnSpc>
              <a:spcBef>
                <a:spcPts val="1600"/>
              </a:spcBef>
              <a:spcAft>
                <a:spcPts val="0"/>
              </a:spcAft>
              <a:buClr>
                <a:srgbClr val="982068"/>
              </a:buClr>
              <a:buSzPts val="2300"/>
              <a:buFont typeface="Arial"/>
              <a:buChar char="•"/>
            </a:pPr>
            <a:r>
              <a:rPr lang="en-US" sz="2500"/>
              <a:t> Maximize the reach of staff approvals</a:t>
            </a:r>
            <a:endParaRPr sz="2500"/>
          </a:p>
          <a:p>
            <a:pPr marL="228600" lvl="0" indent="-181609" algn="l" rtl="0">
              <a:lnSpc>
                <a:spcPct val="110000"/>
              </a:lnSpc>
              <a:spcBef>
                <a:spcPts val="1600"/>
              </a:spcBef>
              <a:spcAft>
                <a:spcPts val="0"/>
              </a:spcAft>
              <a:buSzPts val="2500"/>
              <a:buChar char="•"/>
            </a:pPr>
            <a:r>
              <a:rPr lang="en-US" sz="2500"/>
              <a:t> Proactively ID success factors for public approvals</a:t>
            </a:r>
            <a:endParaRPr sz="2500"/>
          </a:p>
          <a:p>
            <a:pPr marL="228600" lvl="0" indent="-181609" algn="l" rtl="0">
              <a:lnSpc>
                <a:spcPct val="110000"/>
              </a:lnSpc>
              <a:spcBef>
                <a:spcPts val="1600"/>
              </a:spcBef>
              <a:spcAft>
                <a:spcPts val="0"/>
              </a:spcAft>
              <a:buSzPts val="2500"/>
              <a:buChar char="•"/>
            </a:pPr>
            <a:r>
              <a:rPr lang="en-US" sz="2500"/>
              <a:t> Update zoning ordinances to remove roadblocks.</a:t>
            </a:r>
            <a:endParaRPr sz="2500"/>
          </a:p>
          <a:p>
            <a:pPr marL="0" lvl="0" indent="0" algn="l" rtl="0">
              <a:lnSpc>
                <a:spcPct val="110000"/>
              </a:lnSpc>
              <a:spcBef>
                <a:spcPts val="1600"/>
              </a:spcBef>
              <a:spcAft>
                <a:spcPts val="0"/>
              </a:spcAft>
              <a:buNone/>
            </a:pPr>
            <a:endParaRPr sz="2500"/>
          </a:p>
        </p:txBody>
      </p:sp>
      <p:pic>
        <p:nvPicPr>
          <p:cNvPr id="130" name="Google Shape;130;g342e22ce328_0_84" descr="four gears in a row"/>
          <p:cNvPicPr preferRelativeResize="0"/>
          <p:nvPr/>
        </p:nvPicPr>
        <p:blipFill rotWithShape="1">
          <a:blip r:embed="rId4">
            <a:alphaModFix/>
          </a:blip>
          <a:srcRect t="28320" b="27044"/>
          <a:stretch/>
        </p:blipFill>
        <p:spPr>
          <a:xfrm>
            <a:off x="8783275" y="2624524"/>
            <a:ext cx="3256325" cy="1453412"/>
          </a:xfrm>
          <a:prstGeom prst="rect">
            <a:avLst/>
          </a:prstGeom>
          <a:noFill/>
          <a:ln>
            <a:noFill/>
          </a:ln>
        </p:spPr>
      </p:pic>
      <p:sp>
        <p:nvSpPr>
          <p:cNvPr id="131" name="Google Shape;131;g342e22ce328_0_84"/>
          <p:cNvSpPr txBox="1"/>
          <p:nvPr/>
        </p:nvSpPr>
        <p:spPr>
          <a:xfrm>
            <a:off x="5383850" y="4661550"/>
            <a:ext cx="6375900" cy="992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US" sz="2500" i="1">
                <a:solidFill>
                  <a:srgbClr val="5639AF"/>
                </a:solidFill>
                <a:latin typeface="Lato"/>
                <a:ea typeface="Lato"/>
                <a:cs typeface="Lato"/>
                <a:sym typeface="Lato"/>
              </a:rPr>
              <a:t>Incentivize outcomes you want: give them the least time, complexity, and uncertainty.</a:t>
            </a:r>
            <a:endParaRPr i="1">
              <a:solidFill>
                <a:srgbClr val="5639AF"/>
              </a:solidFill>
            </a:endParaRPr>
          </a:p>
        </p:txBody>
      </p:sp>
      <p:sp>
        <p:nvSpPr>
          <p:cNvPr id="132" name="Google Shape;132;g342e22ce328_0_84"/>
          <p:cNvSpPr/>
          <p:nvPr/>
        </p:nvSpPr>
        <p:spPr>
          <a:xfrm>
            <a:off x="8079825" y="3225275"/>
            <a:ext cx="703200" cy="430500"/>
          </a:xfrm>
          <a:prstGeom prst="rightArrow">
            <a:avLst>
              <a:gd name="adj1" fmla="val 44770"/>
              <a:gd name="adj2" fmla="val 75278"/>
            </a:avLst>
          </a:prstGeom>
          <a:solidFill>
            <a:srgbClr val="826CC4"/>
          </a:solidFill>
          <a:ln w="9525" cap="flat" cmpd="sng">
            <a:solidFill>
              <a:srgbClr val="F596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g342e22ce328_0_106"/>
          <p:cNvPicPr preferRelativeResize="0"/>
          <p:nvPr/>
        </p:nvPicPr>
        <p:blipFill rotWithShape="1">
          <a:blip r:embed="rId3">
            <a:alphaModFix/>
          </a:blip>
          <a:srcRect r="8223"/>
          <a:stretch/>
        </p:blipFill>
        <p:spPr>
          <a:xfrm>
            <a:off x="8048631" y="1918100"/>
            <a:ext cx="3571069" cy="3890875"/>
          </a:xfrm>
          <a:prstGeom prst="rect">
            <a:avLst/>
          </a:prstGeom>
          <a:noFill/>
          <a:ln>
            <a:noFill/>
          </a:ln>
        </p:spPr>
      </p:pic>
      <p:sp>
        <p:nvSpPr>
          <p:cNvPr id="138" name="Google Shape;138;g342e22ce328_0_106"/>
          <p:cNvSpPr txBox="1">
            <a:spLocks noGrp="1"/>
          </p:cNvSpPr>
          <p:nvPr>
            <p:ph type="title"/>
          </p:nvPr>
        </p:nvSpPr>
        <p:spPr>
          <a:xfrm>
            <a:off x="914400" y="609600"/>
            <a:ext cx="9865500" cy="1188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5639AF"/>
              </a:buClr>
              <a:buSzPts val="3600"/>
              <a:buFont typeface="Lato Black"/>
              <a:buNone/>
            </a:pPr>
            <a:r>
              <a:rPr lang="en-US"/>
              <a:t>Dearborn’s Approach: </a:t>
            </a:r>
            <a:r>
              <a:rPr lang="en-US" b="0">
                <a:latin typeface="Lato"/>
                <a:ea typeface="Lato"/>
                <a:cs typeface="Lato"/>
                <a:sym typeface="Lato"/>
              </a:rPr>
              <a:t>Regulation             Vision</a:t>
            </a:r>
            <a:endParaRPr b="0">
              <a:latin typeface="Lato"/>
              <a:ea typeface="Lato"/>
              <a:cs typeface="Lato"/>
              <a:sym typeface="Lato"/>
            </a:endParaRPr>
          </a:p>
        </p:txBody>
      </p:sp>
      <p:sp>
        <p:nvSpPr>
          <p:cNvPr id="139" name="Google Shape;139;g342e22ce328_0_106"/>
          <p:cNvSpPr txBox="1">
            <a:spLocks noGrp="1"/>
          </p:cNvSpPr>
          <p:nvPr>
            <p:ph type="body" idx="1"/>
          </p:nvPr>
        </p:nvSpPr>
        <p:spPr>
          <a:xfrm>
            <a:off x="914400" y="2179350"/>
            <a:ext cx="7050900" cy="3658500"/>
          </a:xfrm>
          <a:prstGeom prst="rect">
            <a:avLst/>
          </a:prstGeom>
          <a:noFill/>
          <a:ln>
            <a:noFill/>
          </a:ln>
        </p:spPr>
        <p:txBody>
          <a:bodyPr spcFirstLastPara="1" wrap="square" lIns="0" tIns="0" rIns="0" bIns="0" anchor="t" anchorCtr="0">
            <a:noAutofit/>
          </a:bodyPr>
          <a:lstStyle/>
          <a:p>
            <a:pPr marL="228600" lvl="0" indent="-181609" algn="l" rtl="0">
              <a:lnSpc>
                <a:spcPct val="110000"/>
              </a:lnSpc>
              <a:spcBef>
                <a:spcPts val="1600"/>
              </a:spcBef>
              <a:spcAft>
                <a:spcPts val="0"/>
              </a:spcAft>
              <a:buSzPts val="2500"/>
              <a:buChar char="•"/>
            </a:pPr>
            <a:r>
              <a:rPr lang="en-US" sz="2500"/>
              <a:t> Aligned FBC with mixed use construction needs</a:t>
            </a:r>
            <a:endParaRPr sz="2500"/>
          </a:p>
          <a:p>
            <a:pPr marL="228600" lvl="0" indent="-181609" algn="l" rtl="0">
              <a:lnSpc>
                <a:spcPct val="110000"/>
              </a:lnSpc>
              <a:spcBef>
                <a:spcPts val="1600"/>
              </a:spcBef>
              <a:spcAft>
                <a:spcPts val="0"/>
              </a:spcAft>
              <a:buSzPts val="2500"/>
              <a:buChar char="•"/>
            </a:pPr>
            <a:r>
              <a:rPr lang="en-US" sz="2500"/>
              <a:t> Parking exemption for downtown districts</a:t>
            </a:r>
            <a:endParaRPr sz="2500"/>
          </a:p>
          <a:p>
            <a:pPr marL="228600" lvl="0" indent="-181609" algn="l" rtl="0">
              <a:lnSpc>
                <a:spcPct val="110000"/>
              </a:lnSpc>
              <a:spcBef>
                <a:spcPts val="1600"/>
              </a:spcBef>
              <a:spcAft>
                <a:spcPts val="0"/>
              </a:spcAft>
              <a:buSzPts val="2500"/>
              <a:buChar char="•"/>
            </a:pPr>
            <a:r>
              <a:rPr lang="en-US" sz="2500"/>
              <a:t> Stopped sending easy decisions to ZBA</a:t>
            </a:r>
            <a:endParaRPr sz="2500"/>
          </a:p>
          <a:p>
            <a:pPr marL="228600" lvl="0" indent="-181609" algn="l" rtl="0">
              <a:lnSpc>
                <a:spcPct val="110000"/>
              </a:lnSpc>
              <a:spcBef>
                <a:spcPts val="1600"/>
              </a:spcBef>
              <a:spcAft>
                <a:spcPts val="0"/>
              </a:spcAft>
              <a:buSzPts val="2500"/>
              <a:buChar char="•"/>
            </a:pPr>
            <a:r>
              <a:rPr lang="en-US" sz="2500"/>
              <a:t> Investing $500K+ in Master Plan, zoning update</a:t>
            </a:r>
            <a:endParaRPr sz="2500"/>
          </a:p>
          <a:p>
            <a:pPr marL="228600" lvl="0" indent="-181609" algn="l" rtl="0">
              <a:lnSpc>
                <a:spcPct val="110000"/>
              </a:lnSpc>
              <a:spcBef>
                <a:spcPts val="1600"/>
              </a:spcBef>
              <a:spcAft>
                <a:spcPts val="0"/>
              </a:spcAft>
              <a:buSzPts val="2500"/>
              <a:buChar char="•"/>
            </a:pPr>
            <a:r>
              <a:rPr lang="en-US" sz="2500"/>
              <a:t> Aligned with state BMPs/goals</a:t>
            </a:r>
            <a:endParaRPr sz="2500"/>
          </a:p>
          <a:p>
            <a:pPr marL="228600" lvl="0" indent="-181609" algn="l" rtl="0">
              <a:lnSpc>
                <a:spcPct val="110000"/>
              </a:lnSpc>
              <a:spcBef>
                <a:spcPts val="1600"/>
              </a:spcBef>
              <a:spcAft>
                <a:spcPts val="0"/>
              </a:spcAft>
              <a:buSzPts val="2500"/>
              <a:buChar char="•"/>
            </a:pPr>
            <a:r>
              <a:rPr lang="en-US" sz="2500"/>
              <a:t> Housed all land use services within Econ Dev</a:t>
            </a:r>
            <a:endParaRPr sz="2500"/>
          </a:p>
          <a:p>
            <a:pPr marL="0" lvl="0" indent="0" algn="l" rtl="0">
              <a:lnSpc>
                <a:spcPct val="110000"/>
              </a:lnSpc>
              <a:spcBef>
                <a:spcPts val="1600"/>
              </a:spcBef>
              <a:spcAft>
                <a:spcPts val="0"/>
              </a:spcAft>
              <a:buNone/>
            </a:pPr>
            <a:endParaRPr sz="2500"/>
          </a:p>
        </p:txBody>
      </p:sp>
      <p:pic>
        <p:nvPicPr>
          <p:cNvPr id="140" name="Google Shape;140;g342e22ce328_0_106"/>
          <p:cNvPicPr preferRelativeResize="0"/>
          <p:nvPr/>
        </p:nvPicPr>
        <p:blipFill>
          <a:blip r:embed="rId4">
            <a:alphaModFix/>
          </a:blip>
          <a:stretch>
            <a:fillRect/>
          </a:stretch>
        </p:blipFill>
        <p:spPr>
          <a:xfrm>
            <a:off x="9113214" y="3960725"/>
            <a:ext cx="1441875" cy="1441854"/>
          </a:xfrm>
          <a:prstGeom prst="rect">
            <a:avLst/>
          </a:prstGeom>
          <a:noFill/>
          <a:ln>
            <a:noFill/>
          </a:ln>
        </p:spPr>
      </p:pic>
      <p:pic>
        <p:nvPicPr>
          <p:cNvPr id="141" name="Google Shape;141;g342e22ce328_0_106"/>
          <p:cNvPicPr preferRelativeResize="0"/>
          <p:nvPr/>
        </p:nvPicPr>
        <p:blipFill>
          <a:blip r:embed="rId5">
            <a:alphaModFix/>
          </a:blip>
          <a:stretch>
            <a:fillRect/>
          </a:stretch>
        </p:blipFill>
        <p:spPr>
          <a:xfrm>
            <a:off x="9582550" y="2447574"/>
            <a:ext cx="2193300" cy="627275"/>
          </a:xfrm>
          <a:prstGeom prst="rect">
            <a:avLst/>
          </a:prstGeom>
          <a:noFill/>
          <a:ln>
            <a:noFill/>
          </a:ln>
        </p:spPr>
      </p:pic>
      <p:pic>
        <p:nvPicPr>
          <p:cNvPr id="142" name="Google Shape;142;g342e22ce328_0_106"/>
          <p:cNvPicPr preferRelativeResize="0"/>
          <p:nvPr/>
        </p:nvPicPr>
        <p:blipFill>
          <a:blip r:embed="rId6">
            <a:alphaModFix/>
          </a:blip>
          <a:stretch>
            <a:fillRect/>
          </a:stretch>
        </p:blipFill>
        <p:spPr>
          <a:xfrm>
            <a:off x="7778710" y="1228523"/>
            <a:ext cx="1006689" cy="689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46"/>
        <p:cNvGrpSpPr/>
        <p:nvPr/>
      </p:nvGrpSpPr>
      <p:grpSpPr>
        <a:xfrm>
          <a:off x="0" y="0"/>
          <a:ext cx="0" cy="0"/>
          <a:chOff x="0" y="0"/>
          <a:chExt cx="0" cy="0"/>
        </a:xfrm>
      </p:grpSpPr>
      <p:sp>
        <p:nvSpPr>
          <p:cNvPr id="147" name="Google Shape;147;g340ad652ba4_0_36"/>
          <p:cNvSpPr txBox="1">
            <a:spLocks noGrp="1"/>
          </p:cNvSpPr>
          <p:nvPr>
            <p:ph type="title"/>
          </p:nvPr>
        </p:nvSpPr>
        <p:spPr>
          <a:xfrm>
            <a:off x="914400" y="914400"/>
            <a:ext cx="10200000" cy="11886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b="1"/>
              <a:t>Clear &amp; Supportive Processes</a:t>
            </a:r>
            <a:endParaRPr/>
          </a:p>
        </p:txBody>
      </p:sp>
      <p:sp>
        <p:nvSpPr>
          <p:cNvPr id="148" name="Google Shape;148;g340ad652ba4_0_36"/>
          <p:cNvSpPr txBox="1">
            <a:spLocks noGrp="1"/>
          </p:cNvSpPr>
          <p:nvPr>
            <p:ph type="body" idx="1"/>
          </p:nvPr>
        </p:nvSpPr>
        <p:spPr>
          <a:xfrm>
            <a:off x="914400" y="2377450"/>
            <a:ext cx="6366600" cy="2971800"/>
          </a:xfrm>
          <a:prstGeom prst="rect">
            <a:avLst/>
          </a:prstGeom>
          <a:noFill/>
          <a:ln>
            <a:noFill/>
          </a:ln>
        </p:spPr>
        <p:txBody>
          <a:bodyPr spcFirstLastPara="1" wrap="square" lIns="0" tIns="0" rIns="0" bIns="0" anchor="t" anchorCtr="0">
            <a:noAutofit/>
          </a:bodyPr>
          <a:lstStyle/>
          <a:p>
            <a:pPr marL="228600" lvl="0" indent="-168909" algn="l" rtl="0">
              <a:lnSpc>
                <a:spcPct val="110000"/>
              </a:lnSpc>
              <a:spcBef>
                <a:spcPts val="1600"/>
              </a:spcBef>
              <a:spcAft>
                <a:spcPts val="0"/>
              </a:spcAft>
              <a:buClr>
                <a:schemeClr val="lt1"/>
              </a:buClr>
              <a:buSzPts val="2300"/>
              <a:buChar char="•"/>
            </a:pPr>
            <a:r>
              <a:rPr lang="en-US" sz="2500"/>
              <a:t> Can you clearly and easily articulate every approval needed? </a:t>
            </a:r>
            <a:endParaRPr sz="2500"/>
          </a:p>
          <a:p>
            <a:pPr marL="228600" lvl="0" indent="-168909" algn="l" rtl="0">
              <a:lnSpc>
                <a:spcPct val="110000"/>
              </a:lnSpc>
              <a:spcBef>
                <a:spcPts val="1600"/>
              </a:spcBef>
              <a:spcAft>
                <a:spcPts val="0"/>
              </a:spcAft>
              <a:buClr>
                <a:schemeClr val="lt1"/>
              </a:buClr>
              <a:buSzPts val="2300"/>
              <a:buChar char="•"/>
            </a:pPr>
            <a:r>
              <a:rPr lang="en-US" sz="2500"/>
              <a:t> Are all process stakeholders biased toward delivering the vision?</a:t>
            </a:r>
            <a:endParaRPr sz="2500"/>
          </a:p>
          <a:p>
            <a:pPr marL="228600" lvl="0" indent="-168909" algn="l" rtl="0">
              <a:lnSpc>
                <a:spcPct val="110000"/>
              </a:lnSpc>
              <a:spcBef>
                <a:spcPts val="1600"/>
              </a:spcBef>
              <a:spcAft>
                <a:spcPts val="0"/>
              </a:spcAft>
              <a:buClr>
                <a:schemeClr val="lt1"/>
              </a:buClr>
              <a:buSzPts val="2300"/>
              <a:buChar char="•"/>
            </a:pPr>
            <a:r>
              <a:rPr lang="en-US" sz="2500"/>
              <a:t> Do the processes prioritize the desired outcomes? </a:t>
            </a:r>
            <a:endParaRPr sz="2500"/>
          </a:p>
        </p:txBody>
      </p:sp>
      <p:pic>
        <p:nvPicPr>
          <p:cNvPr id="149" name="Google Shape;149;g340ad652ba4_0_36"/>
          <p:cNvPicPr preferRelativeResize="0"/>
          <p:nvPr/>
        </p:nvPicPr>
        <p:blipFill>
          <a:blip r:embed="rId3">
            <a:alphaModFix/>
          </a:blip>
          <a:stretch>
            <a:fillRect/>
          </a:stretch>
        </p:blipFill>
        <p:spPr>
          <a:xfrm>
            <a:off x="7374300" y="515738"/>
            <a:ext cx="4369851" cy="5826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42e22ce328_0_39"/>
          <p:cNvSpPr txBox="1">
            <a:spLocks noGrp="1"/>
          </p:cNvSpPr>
          <p:nvPr>
            <p:ph type="body" idx="1"/>
          </p:nvPr>
        </p:nvSpPr>
        <p:spPr>
          <a:xfrm>
            <a:off x="416750" y="4565475"/>
            <a:ext cx="3427500" cy="9723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1600"/>
              </a:spcBef>
              <a:spcAft>
                <a:spcPts val="0"/>
              </a:spcAft>
              <a:buNone/>
            </a:pPr>
            <a:r>
              <a:rPr lang="en-US" sz="2500"/>
              <a:t>All processes and applications succinct and organized. </a:t>
            </a:r>
            <a:endParaRPr sz="2500"/>
          </a:p>
        </p:txBody>
      </p:sp>
      <p:sp>
        <p:nvSpPr>
          <p:cNvPr id="155" name="Google Shape;155;g342e22ce328_0_39"/>
          <p:cNvSpPr txBox="1">
            <a:spLocks noGrp="1"/>
          </p:cNvSpPr>
          <p:nvPr>
            <p:ph type="title"/>
          </p:nvPr>
        </p:nvSpPr>
        <p:spPr>
          <a:xfrm>
            <a:off x="914400" y="609600"/>
            <a:ext cx="9865500" cy="1188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5639AF"/>
              </a:buClr>
              <a:buSzPts val="3600"/>
              <a:buFont typeface="Lato Black"/>
              <a:buNone/>
            </a:pPr>
            <a:r>
              <a:rPr lang="en-US"/>
              <a:t>Packaging Clear &amp; Supportive Processes</a:t>
            </a:r>
            <a:endParaRPr/>
          </a:p>
        </p:txBody>
      </p:sp>
      <p:sp>
        <p:nvSpPr>
          <p:cNvPr id="156" name="Google Shape;156;g342e22ce328_0_39"/>
          <p:cNvSpPr txBox="1">
            <a:spLocks noGrp="1"/>
          </p:cNvSpPr>
          <p:nvPr>
            <p:ph type="body" idx="1"/>
          </p:nvPr>
        </p:nvSpPr>
        <p:spPr>
          <a:xfrm>
            <a:off x="4352650" y="4565475"/>
            <a:ext cx="3427500" cy="9723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1600"/>
              </a:spcBef>
              <a:spcAft>
                <a:spcPts val="0"/>
              </a:spcAft>
              <a:buNone/>
            </a:pPr>
            <a:r>
              <a:rPr lang="en-US" sz="2500"/>
              <a:t>Build decision-maker buy-in and organize them around success.</a:t>
            </a:r>
            <a:endParaRPr sz="2500"/>
          </a:p>
        </p:txBody>
      </p:sp>
      <p:sp>
        <p:nvSpPr>
          <p:cNvPr id="157" name="Google Shape;157;g342e22ce328_0_39"/>
          <p:cNvSpPr txBox="1">
            <a:spLocks noGrp="1"/>
          </p:cNvSpPr>
          <p:nvPr>
            <p:ph type="body" idx="1"/>
          </p:nvPr>
        </p:nvSpPr>
        <p:spPr>
          <a:xfrm>
            <a:off x="8353950" y="4585900"/>
            <a:ext cx="3427500" cy="9723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1600"/>
              </a:spcBef>
              <a:spcAft>
                <a:spcPts val="0"/>
              </a:spcAft>
              <a:buNone/>
            </a:pPr>
            <a:r>
              <a:rPr lang="en-US" sz="2500"/>
              <a:t>Have a progress champion to prioritize process commitments.</a:t>
            </a:r>
            <a:endParaRPr sz="2500"/>
          </a:p>
        </p:txBody>
      </p:sp>
      <p:pic>
        <p:nvPicPr>
          <p:cNvPr id="158" name="Google Shape;158;g342e22ce328_0_39"/>
          <p:cNvPicPr preferRelativeResize="0"/>
          <p:nvPr/>
        </p:nvPicPr>
        <p:blipFill rotWithShape="1">
          <a:blip r:embed="rId3">
            <a:alphaModFix/>
          </a:blip>
          <a:srcRect l="16791" r="11203"/>
          <a:stretch/>
        </p:blipFill>
        <p:spPr>
          <a:xfrm>
            <a:off x="4345075" y="1932150"/>
            <a:ext cx="3556226" cy="2569925"/>
          </a:xfrm>
          <a:prstGeom prst="rect">
            <a:avLst/>
          </a:prstGeom>
          <a:noFill/>
          <a:ln w="19050" cap="flat" cmpd="sng">
            <a:solidFill>
              <a:srgbClr val="5639AF"/>
            </a:solidFill>
            <a:prstDash val="solid"/>
            <a:round/>
            <a:headEnd type="none" w="sm" len="sm"/>
            <a:tailEnd type="none" w="sm" len="sm"/>
          </a:ln>
        </p:spPr>
      </p:pic>
      <p:sp>
        <p:nvSpPr>
          <p:cNvPr id="159" name="Google Shape;159;g342e22ce328_0_39"/>
          <p:cNvSpPr txBox="1"/>
          <p:nvPr/>
        </p:nvSpPr>
        <p:spPr>
          <a:xfrm>
            <a:off x="4425463" y="1741232"/>
            <a:ext cx="3748500" cy="3849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300" i="1" dirty="0">
                <a:solidFill>
                  <a:schemeClr val="lt1"/>
                </a:solidFill>
                <a:latin typeface="Lato"/>
                <a:ea typeface="Lato"/>
                <a:cs typeface="Lato"/>
                <a:sym typeface="Lato"/>
              </a:rPr>
              <a:t>https://www.justwatch.com/us/tv-show/voltron</a:t>
            </a:r>
            <a:endParaRPr sz="1300" i="1" dirty="0">
              <a:solidFill>
                <a:schemeClr val="lt1"/>
              </a:solidFill>
            </a:endParaRPr>
          </a:p>
        </p:txBody>
      </p:sp>
      <p:pic>
        <p:nvPicPr>
          <p:cNvPr id="160" name="Google Shape;160;g342e22ce328_0_39" descr="dominoes in a row"/>
          <p:cNvPicPr preferRelativeResize="0"/>
          <p:nvPr/>
        </p:nvPicPr>
        <p:blipFill>
          <a:blip r:embed="rId4">
            <a:alphaModFix/>
          </a:blip>
          <a:stretch>
            <a:fillRect/>
          </a:stretch>
        </p:blipFill>
        <p:spPr>
          <a:xfrm>
            <a:off x="708175" y="1540637"/>
            <a:ext cx="3061375" cy="3061375"/>
          </a:xfrm>
          <a:prstGeom prst="rect">
            <a:avLst/>
          </a:prstGeom>
          <a:noFill/>
          <a:ln>
            <a:noFill/>
          </a:ln>
        </p:spPr>
      </p:pic>
      <p:pic>
        <p:nvPicPr>
          <p:cNvPr id="161" name="Google Shape;161;g342e22ce328_0_39" descr="problem solving"/>
          <p:cNvPicPr preferRelativeResize="0"/>
          <p:nvPr/>
        </p:nvPicPr>
        <p:blipFill rotWithShape="1">
          <a:blip r:embed="rId5">
            <a:alphaModFix/>
          </a:blip>
          <a:srcRect l="3857" t="8551" r="3412" b="7442"/>
          <a:stretch/>
        </p:blipFill>
        <p:spPr>
          <a:xfrm>
            <a:off x="8717875" y="1907088"/>
            <a:ext cx="2836750" cy="2569925"/>
          </a:xfrm>
          <a:prstGeom prst="rect">
            <a:avLst/>
          </a:prstGeom>
          <a:noFill/>
          <a:ln w="19050" cap="flat" cmpd="sng">
            <a:solidFill>
              <a:srgbClr val="5639AF"/>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65"/>
        <p:cNvGrpSpPr/>
        <p:nvPr/>
      </p:nvGrpSpPr>
      <p:grpSpPr>
        <a:xfrm>
          <a:off x="0" y="0"/>
          <a:ext cx="0" cy="0"/>
          <a:chOff x="0" y="0"/>
          <a:chExt cx="0" cy="0"/>
        </a:xfrm>
      </p:grpSpPr>
      <p:sp>
        <p:nvSpPr>
          <p:cNvPr id="166" name="Google Shape;166;g340ad652ba4_0_41"/>
          <p:cNvSpPr txBox="1">
            <a:spLocks noGrp="1"/>
          </p:cNvSpPr>
          <p:nvPr>
            <p:ph type="title"/>
          </p:nvPr>
        </p:nvSpPr>
        <p:spPr>
          <a:xfrm>
            <a:off x="852225" y="527150"/>
            <a:ext cx="10200000" cy="584700"/>
          </a:xfrm>
          <a:prstGeom prst="rect">
            <a:avLst/>
          </a:prstGeom>
          <a:noFill/>
          <a:ln>
            <a:noFill/>
          </a:ln>
        </p:spPr>
        <p:txBody>
          <a:bodyPr spcFirstLastPara="1" wrap="square" lIns="0" tIns="0" rIns="0" bIns="0" anchor="b" anchorCtr="0">
            <a:noAutofit/>
          </a:bodyPr>
          <a:lstStyle/>
          <a:p>
            <a:pPr marL="0" lvl="0" indent="0" algn="ctr" rtl="0">
              <a:lnSpc>
                <a:spcPct val="110000"/>
              </a:lnSpc>
              <a:spcBef>
                <a:spcPts val="0"/>
              </a:spcBef>
              <a:spcAft>
                <a:spcPts val="0"/>
              </a:spcAft>
              <a:buClr>
                <a:schemeClr val="lt1"/>
              </a:buClr>
              <a:buSzPts val="3600"/>
              <a:buFont typeface="Lato Black"/>
              <a:buNone/>
            </a:pPr>
            <a:r>
              <a:rPr lang="en-US" b="1"/>
              <a:t>Example: A Dearborn Package</a:t>
            </a:r>
            <a:endParaRPr/>
          </a:p>
        </p:txBody>
      </p:sp>
      <p:pic>
        <p:nvPicPr>
          <p:cNvPr id="167" name="Google Shape;167;g340ad652ba4_0_41"/>
          <p:cNvPicPr preferRelativeResize="0"/>
          <p:nvPr/>
        </p:nvPicPr>
        <p:blipFill rotWithShape="1">
          <a:blip r:embed="rId3">
            <a:alphaModFix/>
          </a:blip>
          <a:srcRect l="13193" r="6991"/>
          <a:stretch/>
        </p:blipFill>
        <p:spPr>
          <a:xfrm>
            <a:off x="560550" y="1431175"/>
            <a:ext cx="3141302" cy="2213949"/>
          </a:xfrm>
          <a:prstGeom prst="rect">
            <a:avLst/>
          </a:prstGeom>
          <a:noFill/>
          <a:ln w="28575" cap="flat" cmpd="sng">
            <a:solidFill>
              <a:schemeClr val="lt1"/>
            </a:solidFill>
            <a:prstDash val="solid"/>
            <a:round/>
            <a:headEnd type="none" w="sm" len="sm"/>
            <a:tailEnd type="none" w="sm" len="sm"/>
          </a:ln>
        </p:spPr>
      </p:pic>
      <p:pic>
        <p:nvPicPr>
          <p:cNvPr id="168" name="Google Shape;168;g340ad652ba4_0_41"/>
          <p:cNvPicPr preferRelativeResize="0"/>
          <p:nvPr/>
        </p:nvPicPr>
        <p:blipFill rotWithShape="1">
          <a:blip r:embed="rId4">
            <a:alphaModFix/>
          </a:blip>
          <a:srcRect t="8458"/>
          <a:stretch/>
        </p:blipFill>
        <p:spPr>
          <a:xfrm rot="-396545">
            <a:off x="266438" y="3298419"/>
            <a:ext cx="2900698" cy="1018336"/>
          </a:xfrm>
          <a:prstGeom prst="rect">
            <a:avLst/>
          </a:prstGeom>
          <a:noFill/>
          <a:ln w="28575" cap="flat" cmpd="sng">
            <a:solidFill>
              <a:srgbClr val="5639AF"/>
            </a:solidFill>
            <a:prstDash val="solid"/>
            <a:round/>
            <a:headEnd type="none" w="sm" len="sm"/>
            <a:tailEnd type="none" w="sm" len="sm"/>
          </a:ln>
        </p:spPr>
      </p:pic>
      <p:sp>
        <p:nvSpPr>
          <p:cNvPr id="169" name="Google Shape;169;g340ad652ba4_0_41"/>
          <p:cNvSpPr txBox="1"/>
          <p:nvPr/>
        </p:nvSpPr>
        <p:spPr>
          <a:xfrm>
            <a:off x="217475" y="4381021"/>
            <a:ext cx="3442200" cy="13176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300" dirty="0">
                <a:solidFill>
                  <a:schemeClr val="lt1"/>
                </a:solidFill>
                <a:latin typeface="Lato"/>
                <a:ea typeface="Lato"/>
                <a:cs typeface="Lato"/>
                <a:sym typeface="Lato"/>
              </a:rPr>
              <a:t>Developer brought a second project to undeveloped site</a:t>
            </a:r>
            <a:endParaRPr sz="1200" dirty="0"/>
          </a:p>
        </p:txBody>
      </p:sp>
      <p:sp>
        <p:nvSpPr>
          <p:cNvPr id="170" name="Google Shape;170;g340ad652ba4_0_41"/>
          <p:cNvSpPr txBox="1"/>
          <p:nvPr/>
        </p:nvSpPr>
        <p:spPr>
          <a:xfrm>
            <a:off x="515938" y="1373875"/>
            <a:ext cx="3748500" cy="3849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300" i="1">
                <a:solidFill>
                  <a:schemeClr val="dk1"/>
                </a:solidFill>
                <a:latin typeface="Lato"/>
                <a:ea typeface="Lato"/>
                <a:cs typeface="Lato"/>
                <a:sym typeface="Lato"/>
              </a:rPr>
              <a:t>Image credit: Waza Construction</a:t>
            </a:r>
            <a:endParaRPr sz="1300" i="1">
              <a:solidFill>
                <a:schemeClr val="dk1"/>
              </a:solidFill>
            </a:endParaRPr>
          </a:p>
        </p:txBody>
      </p:sp>
      <p:pic>
        <p:nvPicPr>
          <p:cNvPr id="171" name="Google Shape;171;g340ad652ba4_0_41"/>
          <p:cNvPicPr preferRelativeResize="0"/>
          <p:nvPr/>
        </p:nvPicPr>
        <p:blipFill>
          <a:blip r:embed="rId5">
            <a:alphaModFix/>
          </a:blip>
          <a:stretch>
            <a:fillRect/>
          </a:stretch>
        </p:blipFill>
        <p:spPr>
          <a:xfrm rot="-131231">
            <a:off x="9079674" y="1011746"/>
            <a:ext cx="2349579" cy="3052804"/>
          </a:xfrm>
          <a:prstGeom prst="rect">
            <a:avLst/>
          </a:prstGeom>
          <a:noFill/>
          <a:ln w="19050" cap="flat" cmpd="sng">
            <a:solidFill>
              <a:srgbClr val="5639AF"/>
            </a:solidFill>
            <a:prstDash val="solid"/>
            <a:round/>
            <a:headEnd type="none" w="sm" len="sm"/>
            <a:tailEnd type="none" w="sm" len="sm"/>
          </a:ln>
        </p:spPr>
      </p:pic>
      <p:pic>
        <p:nvPicPr>
          <p:cNvPr id="172" name="Google Shape;172;g340ad652ba4_0_41"/>
          <p:cNvPicPr preferRelativeResize="0"/>
          <p:nvPr/>
        </p:nvPicPr>
        <p:blipFill>
          <a:blip r:embed="rId6">
            <a:alphaModFix/>
          </a:blip>
          <a:stretch>
            <a:fillRect/>
          </a:stretch>
        </p:blipFill>
        <p:spPr>
          <a:xfrm rot="-153121">
            <a:off x="8548834" y="1483492"/>
            <a:ext cx="2419581" cy="3121115"/>
          </a:xfrm>
          <a:prstGeom prst="rect">
            <a:avLst/>
          </a:prstGeom>
          <a:noFill/>
          <a:ln w="19050" cap="flat" cmpd="sng">
            <a:solidFill>
              <a:srgbClr val="5639AF"/>
            </a:solidFill>
            <a:prstDash val="solid"/>
            <a:round/>
            <a:headEnd type="none" w="sm" len="sm"/>
            <a:tailEnd type="none" w="sm" len="sm"/>
          </a:ln>
        </p:spPr>
      </p:pic>
      <p:sp>
        <p:nvSpPr>
          <p:cNvPr id="173" name="Google Shape;173;g340ad652ba4_0_41"/>
          <p:cNvSpPr/>
          <p:nvPr/>
        </p:nvSpPr>
        <p:spPr>
          <a:xfrm>
            <a:off x="4813050" y="1331175"/>
            <a:ext cx="2556300" cy="3234900"/>
          </a:xfrm>
          <a:prstGeom prst="foldedCorner">
            <a:avLst>
              <a:gd name="adj" fmla="val 16667"/>
            </a:avLst>
          </a:prstGeom>
          <a:solidFill>
            <a:srgbClr val="826CC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4" name="Google Shape;174;g340ad652ba4_0_41"/>
          <p:cNvSpPr txBox="1"/>
          <p:nvPr/>
        </p:nvSpPr>
        <p:spPr>
          <a:xfrm>
            <a:off x="4918050" y="1282925"/>
            <a:ext cx="2346300" cy="1456266"/>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300" b="1" u="sng" dirty="0">
                <a:solidFill>
                  <a:schemeClr val="lt1"/>
                </a:solidFill>
                <a:latin typeface="Lato"/>
                <a:ea typeface="Lato"/>
                <a:cs typeface="Lato"/>
                <a:sym typeface="Lato"/>
              </a:rPr>
              <a:t>Vision</a:t>
            </a:r>
            <a:r>
              <a:rPr lang="en-US" sz="2300" b="1" dirty="0">
                <a:solidFill>
                  <a:schemeClr val="lt1"/>
                </a:solidFill>
                <a:latin typeface="Lato"/>
                <a:ea typeface="Lato"/>
                <a:cs typeface="Lato"/>
                <a:sym typeface="Lato"/>
              </a:rPr>
              <a:t>: </a:t>
            </a:r>
            <a:br>
              <a:rPr lang="en-US" sz="2300" b="1" dirty="0">
                <a:solidFill>
                  <a:schemeClr val="lt1"/>
                </a:solidFill>
                <a:latin typeface="Lato"/>
                <a:ea typeface="Lato"/>
                <a:cs typeface="Lato"/>
                <a:sym typeface="Lato"/>
              </a:rPr>
            </a:br>
            <a:r>
              <a:rPr lang="en-US" sz="2000" dirty="0">
                <a:solidFill>
                  <a:schemeClr val="lt1"/>
                </a:solidFill>
                <a:latin typeface="Lato"/>
                <a:ea typeface="Lato"/>
                <a:cs typeface="Lato"/>
                <a:sym typeface="Lato"/>
              </a:rPr>
              <a:t>City needs 1,500 housing units</a:t>
            </a:r>
            <a:endParaRPr sz="2300" dirty="0">
              <a:solidFill>
                <a:schemeClr val="lt1"/>
              </a:solidFill>
              <a:latin typeface="Lato"/>
              <a:ea typeface="Lato"/>
              <a:cs typeface="Lato"/>
              <a:sym typeface="Lato"/>
            </a:endParaRPr>
          </a:p>
        </p:txBody>
      </p:sp>
      <p:sp>
        <p:nvSpPr>
          <p:cNvPr id="175" name="Google Shape;175;g340ad652ba4_0_41"/>
          <p:cNvSpPr txBox="1"/>
          <p:nvPr/>
        </p:nvSpPr>
        <p:spPr>
          <a:xfrm>
            <a:off x="4918050" y="2554275"/>
            <a:ext cx="2346300" cy="179482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300" b="1" u="sng" dirty="0">
                <a:solidFill>
                  <a:schemeClr val="lt1"/>
                </a:solidFill>
                <a:latin typeface="Lato"/>
                <a:ea typeface="Lato"/>
                <a:cs typeface="Lato"/>
                <a:sym typeface="Lato"/>
              </a:rPr>
              <a:t>Zoning</a:t>
            </a:r>
            <a:r>
              <a:rPr lang="en-US" sz="2300" b="1" dirty="0">
                <a:solidFill>
                  <a:schemeClr val="lt1"/>
                </a:solidFill>
                <a:latin typeface="Lato"/>
                <a:ea typeface="Lato"/>
                <a:cs typeface="Lato"/>
                <a:sym typeface="Lato"/>
              </a:rPr>
              <a:t>: </a:t>
            </a:r>
            <a:br>
              <a:rPr lang="en-US" sz="2300" b="1" dirty="0">
                <a:solidFill>
                  <a:schemeClr val="lt1"/>
                </a:solidFill>
                <a:latin typeface="Lato"/>
                <a:ea typeface="Lato"/>
                <a:cs typeface="Lato"/>
                <a:sym typeface="Lato"/>
              </a:rPr>
            </a:br>
            <a:r>
              <a:rPr lang="en-US" sz="2000" dirty="0">
                <a:solidFill>
                  <a:schemeClr val="lt1"/>
                </a:solidFill>
                <a:latin typeface="Lato"/>
                <a:ea typeface="Lato"/>
                <a:cs typeface="Lato"/>
                <a:sym typeface="Lato"/>
              </a:rPr>
              <a:t>Staff outlined path up front - SLU &amp; Variance</a:t>
            </a:r>
            <a:endParaRPr sz="2300" dirty="0">
              <a:solidFill>
                <a:schemeClr val="lt1"/>
              </a:solidFill>
              <a:latin typeface="Lato"/>
              <a:ea typeface="Lato"/>
              <a:cs typeface="Lato"/>
              <a:sym typeface="Lato"/>
            </a:endParaRPr>
          </a:p>
        </p:txBody>
      </p:sp>
      <p:sp>
        <p:nvSpPr>
          <p:cNvPr id="176" name="Google Shape;176;g340ad652ba4_0_41"/>
          <p:cNvSpPr txBox="1"/>
          <p:nvPr/>
        </p:nvSpPr>
        <p:spPr>
          <a:xfrm>
            <a:off x="4242988" y="4431258"/>
            <a:ext cx="3442200" cy="13176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300" dirty="0">
                <a:solidFill>
                  <a:schemeClr val="lt1"/>
                </a:solidFill>
                <a:latin typeface="Lato"/>
                <a:ea typeface="Lato"/>
                <a:cs typeface="Lato"/>
                <a:sym typeface="Lato"/>
              </a:rPr>
              <a:t>City proactively laid out approval path and flagged key variables</a:t>
            </a:r>
            <a:endParaRPr sz="1200" dirty="0"/>
          </a:p>
        </p:txBody>
      </p:sp>
      <p:sp>
        <p:nvSpPr>
          <p:cNvPr id="177" name="Google Shape;177;g340ad652ba4_0_41"/>
          <p:cNvSpPr txBox="1"/>
          <p:nvPr/>
        </p:nvSpPr>
        <p:spPr>
          <a:xfrm>
            <a:off x="8268513" y="4471456"/>
            <a:ext cx="3442200" cy="13176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300" dirty="0">
                <a:solidFill>
                  <a:schemeClr val="lt1"/>
                </a:solidFill>
                <a:latin typeface="Lato"/>
                <a:ea typeface="Lato"/>
                <a:cs typeface="Lato"/>
                <a:sym typeface="Lato"/>
              </a:rPr>
              <a:t>Processes are tight and tracked; all stakeholders briefed and aligned</a:t>
            </a:r>
            <a:endParaRPr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340ad652ba4_0_5"/>
          <p:cNvSpPr txBox="1">
            <a:spLocks noGrp="1"/>
          </p:cNvSpPr>
          <p:nvPr>
            <p:ph type="title"/>
          </p:nvPr>
        </p:nvSpPr>
        <p:spPr>
          <a:xfrm>
            <a:off x="914400" y="762000"/>
            <a:ext cx="9865500" cy="721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5639AF"/>
              </a:buClr>
              <a:buSzPts val="3600"/>
              <a:buFont typeface="Lato Black"/>
              <a:buNone/>
            </a:pPr>
            <a:r>
              <a:rPr lang="en-US"/>
              <a:t>When the basic package isn’t enough…</a:t>
            </a:r>
            <a:endParaRPr/>
          </a:p>
        </p:txBody>
      </p:sp>
      <p:sp>
        <p:nvSpPr>
          <p:cNvPr id="183" name="Google Shape;183;g340ad652ba4_0_5"/>
          <p:cNvSpPr txBox="1">
            <a:spLocks noGrp="1"/>
          </p:cNvSpPr>
          <p:nvPr>
            <p:ph type="body" idx="1"/>
          </p:nvPr>
        </p:nvSpPr>
        <p:spPr>
          <a:xfrm>
            <a:off x="914400" y="1897650"/>
            <a:ext cx="6584400" cy="29718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US" sz="2500" b="1" i="1"/>
              <a:t>We have opportunity and interest in our housing vision, but not a lot of movement. </a:t>
            </a:r>
            <a:endParaRPr sz="2500" b="1" i="1"/>
          </a:p>
          <a:p>
            <a:pPr marL="228600" lvl="0" indent="-181609" algn="l" rtl="0">
              <a:lnSpc>
                <a:spcPct val="110000"/>
              </a:lnSpc>
              <a:spcBef>
                <a:spcPts val="1600"/>
              </a:spcBef>
              <a:spcAft>
                <a:spcPts val="0"/>
              </a:spcAft>
              <a:buSzPts val="2500"/>
              <a:buChar char="•"/>
            </a:pPr>
            <a:r>
              <a:rPr lang="en-US" sz="2500"/>
              <a:t> Housing is expensive and uncertain.</a:t>
            </a:r>
            <a:endParaRPr sz="2500"/>
          </a:p>
          <a:p>
            <a:pPr marL="228600" lvl="0" indent="-181609" algn="l" rtl="0">
              <a:lnSpc>
                <a:spcPct val="110000"/>
              </a:lnSpc>
              <a:spcBef>
                <a:spcPts val="1600"/>
              </a:spcBef>
              <a:spcAft>
                <a:spcPts val="0"/>
              </a:spcAft>
              <a:buSzPts val="2500"/>
              <a:buChar char="•"/>
            </a:pPr>
            <a:r>
              <a:rPr lang="en-US" sz="2500"/>
              <a:t> We had a reputation of being difficult.</a:t>
            </a:r>
            <a:endParaRPr sz="2500"/>
          </a:p>
          <a:p>
            <a:pPr marL="228600" lvl="0" indent="-181609" algn="l" rtl="0">
              <a:lnSpc>
                <a:spcPct val="110000"/>
              </a:lnSpc>
              <a:spcBef>
                <a:spcPts val="1600"/>
              </a:spcBef>
              <a:spcAft>
                <a:spcPts val="0"/>
              </a:spcAft>
              <a:buSzPts val="2500"/>
              <a:buChar char="•"/>
            </a:pPr>
            <a:r>
              <a:rPr lang="en-US" sz="2500"/>
              <a:t> Local owners/investors are new to this work.</a:t>
            </a:r>
            <a:endParaRPr sz="2500"/>
          </a:p>
        </p:txBody>
      </p:sp>
      <p:pic>
        <p:nvPicPr>
          <p:cNvPr id="184" name="Google Shape;184;g340ad652ba4_0_5" descr="empty dance floor ready for the party"/>
          <p:cNvPicPr preferRelativeResize="0"/>
          <p:nvPr/>
        </p:nvPicPr>
        <p:blipFill>
          <a:blip r:embed="rId3">
            <a:alphaModFix/>
          </a:blip>
          <a:stretch>
            <a:fillRect/>
          </a:stretch>
        </p:blipFill>
        <p:spPr>
          <a:xfrm>
            <a:off x="7642600" y="1729775"/>
            <a:ext cx="3759425" cy="3759425"/>
          </a:xfrm>
          <a:prstGeom prst="rect">
            <a:avLst/>
          </a:prstGeom>
          <a:noFill/>
          <a:ln w="28575" cap="flat" cmpd="sng">
            <a:solidFill>
              <a:srgbClr val="5639AF"/>
            </a:solidFill>
            <a:prstDash val="solid"/>
            <a:round/>
            <a:headEnd type="none" w="sm" len="sm"/>
            <a:tailEnd type="none" w="sm" len="sm"/>
          </a:ln>
        </p:spPr>
      </p:pic>
      <p:sp>
        <p:nvSpPr>
          <p:cNvPr id="185" name="Google Shape;185;g340ad652ba4_0_5"/>
          <p:cNvSpPr txBox="1"/>
          <p:nvPr/>
        </p:nvSpPr>
        <p:spPr>
          <a:xfrm>
            <a:off x="914400" y="4869450"/>
            <a:ext cx="6375900" cy="5694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US" sz="2500" i="1">
                <a:solidFill>
                  <a:srgbClr val="5639AF"/>
                </a:solidFill>
                <a:latin typeface="Lato"/>
                <a:ea typeface="Lato"/>
                <a:cs typeface="Lato"/>
                <a:sym typeface="Lato"/>
              </a:rPr>
              <a:t>We decided to get the party started!</a:t>
            </a:r>
            <a:endParaRPr i="1">
              <a:solidFill>
                <a:srgbClr val="5639A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342e22ce328_0_151"/>
          <p:cNvSpPr txBox="1">
            <a:spLocks noGrp="1"/>
          </p:cNvSpPr>
          <p:nvPr>
            <p:ph type="title"/>
          </p:nvPr>
        </p:nvSpPr>
        <p:spPr>
          <a:xfrm>
            <a:off x="914400" y="762000"/>
            <a:ext cx="9865500" cy="643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5639AF"/>
              </a:buClr>
              <a:buSzPts val="3600"/>
              <a:buFont typeface="Lato Black"/>
              <a:buNone/>
            </a:pPr>
            <a:r>
              <a:rPr lang="en-US"/>
              <a:t>Pre-Development - Dearborn’s ultimate playlist</a:t>
            </a:r>
            <a:endParaRPr/>
          </a:p>
        </p:txBody>
      </p:sp>
      <p:sp>
        <p:nvSpPr>
          <p:cNvPr id="191" name="Google Shape;191;g342e22ce328_0_151"/>
          <p:cNvSpPr txBox="1">
            <a:spLocks noGrp="1"/>
          </p:cNvSpPr>
          <p:nvPr>
            <p:ph type="body" idx="1"/>
          </p:nvPr>
        </p:nvSpPr>
        <p:spPr>
          <a:xfrm>
            <a:off x="914400" y="1943100"/>
            <a:ext cx="6584400" cy="29718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US" sz="2500" b="1" i="1"/>
              <a:t>Knowing our strengths, we decided to focus on things that would build certainty and trust:</a:t>
            </a:r>
            <a:endParaRPr sz="2500" b="1" i="1"/>
          </a:p>
          <a:p>
            <a:pPr marL="228600" lvl="0" indent="-181609" algn="l" rtl="0">
              <a:lnSpc>
                <a:spcPct val="110000"/>
              </a:lnSpc>
              <a:spcBef>
                <a:spcPts val="1600"/>
              </a:spcBef>
              <a:spcAft>
                <a:spcPts val="0"/>
              </a:spcAft>
              <a:buSzPts val="2500"/>
              <a:buChar char="•"/>
            </a:pPr>
            <a:r>
              <a:rPr lang="en-US" sz="2500"/>
              <a:t> Site control and clarity</a:t>
            </a:r>
            <a:endParaRPr sz="2500"/>
          </a:p>
          <a:p>
            <a:pPr marL="228600" lvl="0" indent="-181609" algn="l" rtl="0">
              <a:lnSpc>
                <a:spcPct val="110000"/>
              </a:lnSpc>
              <a:spcBef>
                <a:spcPts val="1600"/>
              </a:spcBef>
              <a:spcAft>
                <a:spcPts val="0"/>
              </a:spcAft>
              <a:buSzPts val="2500"/>
              <a:buChar char="•"/>
            </a:pPr>
            <a:r>
              <a:rPr lang="en-US" sz="2500"/>
              <a:t> Preliminary concept approvals</a:t>
            </a:r>
            <a:endParaRPr sz="2500"/>
          </a:p>
          <a:p>
            <a:pPr marL="228600" lvl="0" indent="-181609" algn="l" rtl="0">
              <a:lnSpc>
                <a:spcPct val="110000"/>
              </a:lnSpc>
              <a:spcBef>
                <a:spcPts val="1600"/>
              </a:spcBef>
              <a:spcAft>
                <a:spcPts val="0"/>
              </a:spcAft>
              <a:buSzPts val="2500"/>
              <a:buChar char="•"/>
            </a:pPr>
            <a:r>
              <a:rPr lang="en-US" sz="2500"/>
              <a:t> Industry recruitment and engagement</a:t>
            </a:r>
            <a:endParaRPr sz="2500"/>
          </a:p>
        </p:txBody>
      </p:sp>
      <p:pic>
        <p:nvPicPr>
          <p:cNvPr id="192" name="Google Shape;192;g342e22ce328_0_151" descr="dj with hijab turning the music up to get people on the dance floor"/>
          <p:cNvPicPr preferRelativeResize="0"/>
          <p:nvPr/>
        </p:nvPicPr>
        <p:blipFill rotWithShape="1">
          <a:blip r:embed="rId3">
            <a:alphaModFix/>
          </a:blip>
          <a:srcRect/>
          <a:stretch/>
        </p:blipFill>
        <p:spPr>
          <a:xfrm>
            <a:off x="7607575" y="1657414"/>
            <a:ext cx="4100850" cy="41008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96"/>
        <p:cNvGrpSpPr/>
        <p:nvPr/>
      </p:nvGrpSpPr>
      <p:grpSpPr>
        <a:xfrm>
          <a:off x="0" y="0"/>
          <a:ext cx="0" cy="0"/>
          <a:chOff x="0" y="0"/>
          <a:chExt cx="0" cy="0"/>
        </a:xfrm>
      </p:grpSpPr>
      <p:sp>
        <p:nvSpPr>
          <p:cNvPr id="197" name="Google Shape;197;g342e22ce328_0_165"/>
          <p:cNvSpPr txBox="1">
            <a:spLocks noGrp="1"/>
          </p:cNvSpPr>
          <p:nvPr>
            <p:ph type="title"/>
          </p:nvPr>
        </p:nvSpPr>
        <p:spPr>
          <a:xfrm>
            <a:off x="870925" y="696700"/>
            <a:ext cx="11000700" cy="6594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b="1"/>
              <a:t>Building credibility for our vision</a:t>
            </a:r>
            <a:endParaRPr/>
          </a:p>
        </p:txBody>
      </p:sp>
      <p:sp>
        <p:nvSpPr>
          <p:cNvPr id="198" name="Google Shape;198;g342e22ce328_0_165"/>
          <p:cNvSpPr/>
          <p:nvPr/>
        </p:nvSpPr>
        <p:spPr>
          <a:xfrm>
            <a:off x="850650" y="1483575"/>
            <a:ext cx="3178800" cy="3832200"/>
          </a:xfrm>
          <a:prstGeom prst="foldedCorner">
            <a:avLst>
              <a:gd name="adj" fmla="val 16667"/>
            </a:avLst>
          </a:prstGeom>
          <a:solidFill>
            <a:srgbClr val="826CC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99" name="Google Shape;199;g342e22ce328_0_165"/>
          <p:cNvSpPr txBox="1"/>
          <p:nvPr/>
        </p:nvSpPr>
        <p:spPr>
          <a:xfrm>
            <a:off x="901000" y="1435325"/>
            <a:ext cx="3128400" cy="3713807"/>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000" b="1" dirty="0">
                <a:solidFill>
                  <a:schemeClr val="lt1"/>
                </a:solidFill>
                <a:latin typeface="Lato"/>
                <a:ea typeface="Lato"/>
                <a:cs typeface="Lato"/>
                <a:sym typeface="Lato"/>
              </a:rPr>
              <a:t>Process Re-Org </a:t>
            </a:r>
            <a:br>
              <a:rPr lang="en-US" sz="2000" b="1" dirty="0">
                <a:solidFill>
                  <a:schemeClr val="lt1"/>
                </a:solidFill>
                <a:latin typeface="Lato"/>
                <a:ea typeface="Lato"/>
                <a:cs typeface="Lato"/>
                <a:sym typeface="Lato"/>
              </a:rPr>
            </a:br>
            <a:r>
              <a:rPr lang="en-US" sz="2000" dirty="0">
                <a:solidFill>
                  <a:schemeClr val="lt1"/>
                </a:solidFill>
                <a:latin typeface="Lato"/>
                <a:ea typeface="Lato"/>
                <a:cs typeface="Lato"/>
                <a:sym typeface="Lato"/>
              </a:rPr>
              <a:t>(2022)</a:t>
            </a:r>
            <a:endParaRPr sz="2000" dirty="0">
              <a:solidFill>
                <a:schemeClr val="lt1"/>
              </a:solidFill>
              <a:latin typeface="Lato"/>
              <a:ea typeface="Lato"/>
              <a:cs typeface="Lato"/>
              <a:sym typeface="Lato"/>
            </a:endParaRPr>
          </a:p>
          <a:p>
            <a:pPr marL="0" lvl="0" indent="0" algn="ctr" rtl="0">
              <a:lnSpc>
                <a:spcPct val="110000"/>
              </a:lnSpc>
              <a:spcBef>
                <a:spcPts val="1600"/>
              </a:spcBef>
              <a:spcAft>
                <a:spcPts val="0"/>
              </a:spcAft>
              <a:buNone/>
            </a:pPr>
            <a:r>
              <a:rPr lang="en-US" sz="2000" b="1" dirty="0">
                <a:solidFill>
                  <a:schemeClr val="lt1"/>
                </a:solidFill>
                <a:latin typeface="Lato"/>
                <a:ea typeface="Lato"/>
                <a:cs typeface="Lato"/>
                <a:sym typeface="Lato"/>
              </a:rPr>
              <a:t>Ordinance Updates </a:t>
            </a:r>
            <a:r>
              <a:rPr lang="en-US" sz="2000" dirty="0">
                <a:solidFill>
                  <a:schemeClr val="lt1"/>
                </a:solidFill>
                <a:latin typeface="Lato"/>
                <a:ea typeface="Lato"/>
                <a:cs typeface="Lato"/>
                <a:sym typeface="Lato"/>
              </a:rPr>
              <a:t>(2024)</a:t>
            </a:r>
            <a:endParaRPr sz="2000" dirty="0">
              <a:solidFill>
                <a:schemeClr val="lt1"/>
              </a:solidFill>
              <a:latin typeface="Lato"/>
              <a:ea typeface="Lato"/>
              <a:cs typeface="Lato"/>
              <a:sym typeface="Lato"/>
            </a:endParaRPr>
          </a:p>
          <a:p>
            <a:pPr marL="0" lvl="0" indent="0" algn="ctr" rtl="0">
              <a:lnSpc>
                <a:spcPct val="110000"/>
              </a:lnSpc>
              <a:spcBef>
                <a:spcPts val="1600"/>
              </a:spcBef>
              <a:spcAft>
                <a:spcPts val="0"/>
              </a:spcAft>
              <a:buNone/>
            </a:pPr>
            <a:r>
              <a:rPr lang="en-US" sz="2000" b="1" dirty="0">
                <a:solidFill>
                  <a:schemeClr val="lt1"/>
                </a:solidFill>
                <a:latin typeface="Lato"/>
                <a:ea typeface="Lato"/>
                <a:cs typeface="Lato"/>
                <a:sym typeface="Lato"/>
              </a:rPr>
              <a:t>Housing &amp; Hotel Market Studies</a:t>
            </a:r>
            <a:r>
              <a:rPr lang="en-US" sz="2000" dirty="0">
                <a:solidFill>
                  <a:schemeClr val="lt1"/>
                </a:solidFill>
                <a:latin typeface="Lato"/>
                <a:ea typeface="Lato"/>
                <a:cs typeface="Lato"/>
                <a:sym typeface="Lato"/>
              </a:rPr>
              <a:t> (2025)</a:t>
            </a:r>
            <a:endParaRPr sz="2000" dirty="0">
              <a:solidFill>
                <a:schemeClr val="lt1"/>
              </a:solidFill>
              <a:latin typeface="Lato"/>
              <a:ea typeface="Lato"/>
              <a:cs typeface="Lato"/>
              <a:sym typeface="Lato"/>
            </a:endParaRPr>
          </a:p>
          <a:p>
            <a:pPr marL="0" lvl="0" indent="0" algn="ctr" rtl="0">
              <a:lnSpc>
                <a:spcPct val="110000"/>
              </a:lnSpc>
              <a:spcBef>
                <a:spcPts val="1600"/>
              </a:spcBef>
              <a:spcAft>
                <a:spcPts val="0"/>
              </a:spcAft>
              <a:buNone/>
            </a:pPr>
            <a:r>
              <a:rPr lang="en-US" sz="2000" b="1" dirty="0">
                <a:solidFill>
                  <a:schemeClr val="lt1"/>
                </a:solidFill>
                <a:latin typeface="Lato"/>
                <a:ea typeface="Lato"/>
                <a:cs typeface="Lato"/>
                <a:sym typeface="Lato"/>
              </a:rPr>
              <a:t>Mayor’s Strategic Plan </a:t>
            </a:r>
            <a:r>
              <a:rPr lang="en-US" sz="2000" dirty="0">
                <a:solidFill>
                  <a:schemeClr val="lt1"/>
                </a:solidFill>
                <a:latin typeface="Lato"/>
                <a:ea typeface="Lato"/>
                <a:cs typeface="Lato"/>
                <a:sym typeface="Lato"/>
              </a:rPr>
              <a:t>(2025)</a:t>
            </a:r>
            <a:endParaRPr sz="2000" b="1" dirty="0">
              <a:solidFill>
                <a:schemeClr val="lt1"/>
              </a:solidFill>
              <a:latin typeface="Lato"/>
              <a:ea typeface="Lato"/>
              <a:cs typeface="Lato"/>
              <a:sym typeface="Lato"/>
            </a:endParaRPr>
          </a:p>
        </p:txBody>
      </p:sp>
      <p:sp>
        <p:nvSpPr>
          <p:cNvPr id="200" name="Google Shape;200;g342e22ce328_0_165"/>
          <p:cNvSpPr txBox="1"/>
          <p:nvPr/>
        </p:nvSpPr>
        <p:spPr>
          <a:xfrm>
            <a:off x="205275" y="5199925"/>
            <a:ext cx="4478700" cy="5388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300" dirty="0">
                <a:solidFill>
                  <a:schemeClr val="lt1"/>
                </a:solidFill>
                <a:latin typeface="Lato"/>
                <a:ea typeface="Lato"/>
                <a:cs typeface="Lato"/>
                <a:sym typeface="Lato"/>
              </a:rPr>
              <a:t>Data &amp; Self-Improvement</a:t>
            </a:r>
            <a:endParaRPr sz="1200" dirty="0"/>
          </a:p>
        </p:txBody>
      </p:sp>
      <p:pic>
        <p:nvPicPr>
          <p:cNvPr id="201" name="Google Shape;201;g342e22ce328_0_165"/>
          <p:cNvPicPr preferRelativeResize="0"/>
          <p:nvPr/>
        </p:nvPicPr>
        <p:blipFill rotWithShape="1">
          <a:blip r:embed="rId3">
            <a:alphaModFix/>
          </a:blip>
          <a:srcRect b="2780"/>
          <a:stretch/>
        </p:blipFill>
        <p:spPr>
          <a:xfrm>
            <a:off x="4833325" y="1723025"/>
            <a:ext cx="2908101" cy="2993575"/>
          </a:xfrm>
          <a:prstGeom prst="rect">
            <a:avLst/>
          </a:prstGeom>
          <a:noFill/>
          <a:ln w="28575" cap="flat" cmpd="sng">
            <a:solidFill>
              <a:schemeClr val="lt1"/>
            </a:solidFill>
            <a:prstDash val="solid"/>
            <a:round/>
            <a:headEnd type="none" w="sm" len="sm"/>
            <a:tailEnd type="none" w="sm" len="sm"/>
          </a:ln>
        </p:spPr>
      </p:pic>
      <p:pic>
        <p:nvPicPr>
          <p:cNvPr id="202" name="Google Shape;202;g342e22ce328_0_165"/>
          <p:cNvPicPr preferRelativeResize="0"/>
          <p:nvPr/>
        </p:nvPicPr>
        <p:blipFill>
          <a:blip r:embed="rId4">
            <a:alphaModFix/>
          </a:blip>
          <a:stretch>
            <a:fillRect/>
          </a:stretch>
        </p:blipFill>
        <p:spPr>
          <a:xfrm rot="943637">
            <a:off x="5099651" y="1849381"/>
            <a:ext cx="2803398" cy="2972213"/>
          </a:xfrm>
          <a:prstGeom prst="rect">
            <a:avLst/>
          </a:prstGeom>
          <a:noFill/>
          <a:ln w="19050" cap="flat" cmpd="sng">
            <a:solidFill>
              <a:schemeClr val="lt1"/>
            </a:solidFill>
            <a:prstDash val="solid"/>
            <a:round/>
            <a:headEnd type="none" w="sm" len="sm"/>
            <a:tailEnd type="none" w="sm" len="sm"/>
          </a:ln>
        </p:spPr>
      </p:pic>
      <p:pic>
        <p:nvPicPr>
          <p:cNvPr id="203" name="Google Shape;203;g342e22ce328_0_165"/>
          <p:cNvPicPr preferRelativeResize="0"/>
          <p:nvPr/>
        </p:nvPicPr>
        <p:blipFill>
          <a:blip r:embed="rId5">
            <a:alphaModFix/>
          </a:blip>
          <a:stretch>
            <a:fillRect/>
          </a:stretch>
        </p:blipFill>
        <p:spPr>
          <a:xfrm rot="1845089">
            <a:off x="5437210" y="1942914"/>
            <a:ext cx="2278005" cy="2785148"/>
          </a:xfrm>
          <a:prstGeom prst="rect">
            <a:avLst/>
          </a:prstGeom>
          <a:noFill/>
          <a:ln w="28575" cap="flat" cmpd="sng">
            <a:solidFill>
              <a:schemeClr val="lt1"/>
            </a:solidFill>
            <a:prstDash val="solid"/>
            <a:round/>
            <a:headEnd type="none" w="sm" len="sm"/>
            <a:tailEnd type="none" w="sm" len="sm"/>
          </a:ln>
        </p:spPr>
      </p:pic>
      <p:pic>
        <p:nvPicPr>
          <p:cNvPr id="204" name="Google Shape;204;g342e22ce328_0_165"/>
          <p:cNvPicPr preferRelativeResize="0"/>
          <p:nvPr/>
        </p:nvPicPr>
        <p:blipFill>
          <a:blip r:embed="rId6">
            <a:alphaModFix/>
          </a:blip>
          <a:stretch>
            <a:fillRect/>
          </a:stretch>
        </p:blipFill>
        <p:spPr>
          <a:xfrm>
            <a:off x="4953012" y="2530200"/>
            <a:ext cx="3246402" cy="2323206"/>
          </a:xfrm>
          <a:prstGeom prst="rect">
            <a:avLst/>
          </a:prstGeom>
          <a:noFill/>
          <a:ln w="28575" cap="flat" cmpd="sng">
            <a:solidFill>
              <a:schemeClr val="lt1"/>
            </a:solidFill>
            <a:prstDash val="solid"/>
            <a:round/>
            <a:headEnd type="none" w="sm" len="sm"/>
            <a:tailEnd type="none" w="sm" len="sm"/>
          </a:ln>
        </p:spPr>
      </p:pic>
      <p:sp>
        <p:nvSpPr>
          <p:cNvPr id="205" name="Google Shape;205;g342e22ce328_0_165"/>
          <p:cNvSpPr txBox="1"/>
          <p:nvPr/>
        </p:nvSpPr>
        <p:spPr>
          <a:xfrm>
            <a:off x="4480725" y="5189876"/>
            <a:ext cx="4191000" cy="5388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300" dirty="0">
                <a:solidFill>
                  <a:schemeClr val="lt1"/>
                </a:solidFill>
                <a:latin typeface="Lato"/>
                <a:ea typeface="Lato"/>
                <a:cs typeface="Lato"/>
                <a:sym typeface="Lato"/>
              </a:rPr>
              <a:t>Direct investment in our goals</a:t>
            </a:r>
            <a:endParaRPr sz="1200" dirty="0"/>
          </a:p>
        </p:txBody>
      </p:sp>
      <p:sp>
        <p:nvSpPr>
          <p:cNvPr id="206" name="Google Shape;206;g342e22ce328_0_165"/>
          <p:cNvSpPr txBox="1"/>
          <p:nvPr/>
        </p:nvSpPr>
        <p:spPr>
          <a:xfrm>
            <a:off x="8671725" y="5179830"/>
            <a:ext cx="3246300" cy="5388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300" dirty="0">
                <a:solidFill>
                  <a:schemeClr val="lt1"/>
                </a:solidFill>
                <a:latin typeface="Lato"/>
                <a:ea typeface="Lato"/>
                <a:cs typeface="Lato"/>
                <a:sym typeface="Lato"/>
              </a:rPr>
              <a:t>Industry Engagement</a:t>
            </a:r>
            <a:endParaRPr sz="1200" dirty="0"/>
          </a:p>
        </p:txBody>
      </p:sp>
      <p:pic>
        <p:nvPicPr>
          <p:cNvPr id="207" name="Google Shape;207;g342e22ce328_0_165"/>
          <p:cNvPicPr preferRelativeResize="0"/>
          <p:nvPr/>
        </p:nvPicPr>
        <p:blipFill rotWithShape="1">
          <a:blip r:embed="rId7">
            <a:alphaModFix/>
          </a:blip>
          <a:srcRect t="35141" b="34108"/>
          <a:stretch/>
        </p:blipFill>
        <p:spPr>
          <a:xfrm>
            <a:off x="8552610" y="1542927"/>
            <a:ext cx="1784427" cy="548751"/>
          </a:xfrm>
          <a:prstGeom prst="rect">
            <a:avLst/>
          </a:prstGeom>
          <a:noFill/>
          <a:ln w="28575" cap="flat" cmpd="sng">
            <a:solidFill>
              <a:srgbClr val="5639AF"/>
            </a:solidFill>
            <a:prstDash val="solid"/>
            <a:round/>
            <a:headEnd type="none" w="sm" len="sm"/>
            <a:tailEnd type="none" w="sm" len="sm"/>
          </a:ln>
        </p:spPr>
      </p:pic>
      <p:pic>
        <p:nvPicPr>
          <p:cNvPr id="208" name="Google Shape;208;g342e22ce328_0_165"/>
          <p:cNvPicPr preferRelativeResize="0"/>
          <p:nvPr/>
        </p:nvPicPr>
        <p:blipFill rotWithShape="1">
          <a:blip r:embed="rId8">
            <a:alphaModFix/>
          </a:blip>
          <a:srcRect t="36856" b="40407"/>
          <a:stretch/>
        </p:blipFill>
        <p:spPr>
          <a:xfrm>
            <a:off x="8552600" y="2962097"/>
            <a:ext cx="2185051" cy="496770"/>
          </a:xfrm>
          <a:prstGeom prst="rect">
            <a:avLst/>
          </a:prstGeom>
          <a:noFill/>
          <a:ln w="28575" cap="flat" cmpd="sng">
            <a:solidFill>
              <a:srgbClr val="5639AF"/>
            </a:solidFill>
            <a:prstDash val="solid"/>
            <a:round/>
            <a:headEnd type="none" w="sm" len="sm"/>
            <a:tailEnd type="none" w="sm" len="sm"/>
          </a:ln>
        </p:spPr>
      </p:pic>
      <p:pic>
        <p:nvPicPr>
          <p:cNvPr id="209" name="Google Shape;209;g342e22ce328_0_165"/>
          <p:cNvPicPr preferRelativeResize="0"/>
          <p:nvPr/>
        </p:nvPicPr>
        <p:blipFill>
          <a:blip r:embed="rId9">
            <a:alphaModFix/>
          </a:blip>
          <a:stretch>
            <a:fillRect/>
          </a:stretch>
        </p:blipFill>
        <p:spPr>
          <a:xfrm>
            <a:off x="8545300" y="2305375"/>
            <a:ext cx="1329100" cy="443033"/>
          </a:xfrm>
          <a:prstGeom prst="rect">
            <a:avLst/>
          </a:prstGeom>
          <a:noFill/>
          <a:ln>
            <a:noFill/>
          </a:ln>
        </p:spPr>
      </p:pic>
      <p:pic>
        <p:nvPicPr>
          <p:cNvPr id="210" name="Google Shape;210;g342e22ce328_0_165"/>
          <p:cNvPicPr preferRelativeResize="0"/>
          <p:nvPr/>
        </p:nvPicPr>
        <p:blipFill rotWithShape="1">
          <a:blip r:embed="rId10">
            <a:alphaModFix/>
          </a:blip>
          <a:srcRect t="31662" b="30656"/>
          <a:stretch/>
        </p:blipFill>
        <p:spPr>
          <a:xfrm>
            <a:off x="10081268" y="2278500"/>
            <a:ext cx="1978184" cy="496775"/>
          </a:xfrm>
          <a:prstGeom prst="rect">
            <a:avLst/>
          </a:prstGeom>
          <a:noFill/>
          <a:ln w="28575" cap="flat" cmpd="sng">
            <a:solidFill>
              <a:srgbClr val="5639AF"/>
            </a:solidFill>
            <a:prstDash val="solid"/>
            <a:round/>
            <a:headEnd type="none" w="sm" len="sm"/>
            <a:tailEnd type="none" w="sm" len="sm"/>
          </a:ln>
        </p:spPr>
      </p:pic>
      <p:pic>
        <p:nvPicPr>
          <p:cNvPr id="211" name="Google Shape;211;g342e22ce328_0_165"/>
          <p:cNvPicPr preferRelativeResize="0"/>
          <p:nvPr/>
        </p:nvPicPr>
        <p:blipFill rotWithShape="1">
          <a:blip r:embed="rId11">
            <a:alphaModFix/>
          </a:blip>
          <a:srcRect t="10072" b="11112"/>
          <a:stretch/>
        </p:blipFill>
        <p:spPr>
          <a:xfrm>
            <a:off x="10730348" y="1542925"/>
            <a:ext cx="1329102" cy="548750"/>
          </a:xfrm>
          <a:prstGeom prst="rect">
            <a:avLst/>
          </a:prstGeom>
          <a:noFill/>
          <a:ln>
            <a:noFill/>
          </a:ln>
        </p:spPr>
      </p:pic>
      <p:pic>
        <p:nvPicPr>
          <p:cNvPr id="212" name="Google Shape;212;g342e22ce328_0_165"/>
          <p:cNvPicPr preferRelativeResize="0"/>
          <p:nvPr/>
        </p:nvPicPr>
        <p:blipFill>
          <a:blip r:embed="rId12">
            <a:alphaModFix/>
          </a:blip>
          <a:stretch>
            <a:fillRect/>
          </a:stretch>
        </p:blipFill>
        <p:spPr>
          <a:xfrm>
            <a:off x="11090825" y="3257623"/>
            <a:ext cx="770850" cy="770850"/>
          </a:xfrm>
          <a:prstGeom prst="rect">
            <a:avLst/>
          </a:prstGeom>
          <a:noFill/>
          <a:ln>
            <a:noFill/>
          </a:ln>
        </p:spPr>
      </p:pic>
      <p:pic>
        <p:nvPicPr>
          <p:cNvPr id="213" name="Google Shape;213;g342e22ce328_0_165"/>
          <p:cNvPicPr preferRelativeResize="0"/>
          <p:nvPr/>
        </p:nvPicPr>
        <p:blipFill rotWithShape="1">
          <a:blip r:embed="rId13">
            <a:alphaModFix/>
          </a:blip>
          <a:srcRect l="16323" t="17979" r="11986" b="11899"/>
          <a:stretch/>
        </p:blipFill>
        <p:spPr>
          <a:xfrm>
            <a:off x="8751575" y="3672575"/>
            <a:ext cx="969375" cy="496775"/>
          </a:xfrm>
          <a:prstGeom prst="rect">
            <a:avLst/>
          </a:prstGeom>
          <a:noFill/>
          <a:ln>
            <a:noFill/>
          </a:ln>
        </p:spPr>
      </p:pic>
      <p:pic>
        <p:nvPicPr>
          <p:cNvPr id="214" name="Google Shape;214;g342e22ce328_0_165"/>
          <p:cNvPicPr preferRelativeResize="0"/>
          <p:nvPr/>
        </p:nvPicPr>
        <p:blipFill rotWithShape="1">
          <a:blip r:embed="rId14">
            <a:alphaModFix/>
          </a:blip>
          <a:srcRect l="11040" t="29589" r="62331" b="29131"/>
          <a:stretch/>
        </p:blipFill>
        <p:spPr>
          <a:xfrm>
            <a:off x="10000737" y="3728238"/>
            <a:ext cx="810301" cy="659400"/>
          </a:xfrm>
          <a:prstGeom prst="rect">
            <a:avLst/>
          </a:prstGeom>
          <a:noFill/>
          <a:ln>
            <a:noFill/>
          </a:ln>
        </p:spPr>
      </p:pic>
      <p:pic>
        <p:nvPicPr>
          <p:cNvPr id="215" name="Google Shape;215;g342e22ce328_0_165"/>
          <p:cNvPicPr preferRelativeResize="0"/>
          <p:nvPr/>
        </p:nvPicPr>
        <p:blipFill>
          <a:blip r:embed="rId15">
            <a:alphaModFix/>
          </a:blip>
          <a:stretch>
            <a:fillRect/>
          </a:stretch>
        </p:blipFill>
        <p:spPr>
          <a:xfrm>
            <a:off x="8671725" y="4550564"/>
            <a:ext cx="1784425" cy="408826"/>
          </a:xfrm>
          <a:prstGeom prst="rect">
            <a:avLst/>
          </a:prstGeom>
          <a:noFill/>
          <a:ln>
            <a:noFill/>
          </a:ln>
        </p:spPr>
      </p:pic>
      <p:pic>
        <p:nvPicPr>
          <p:cNvPr id="216" name="Google Shape;216;g342e22ce328_0_165"/>
          <p:cNvPicPr preferRelativeResize="0"/>
          <p:nvPr/>
        </p:nvPicPr>
        <p:blipFill rotWithShape="1">
          <a:blip r:embed="rId16">
            <a:alphaModFix/>
          </a:blip>
          <a:srcRect l="33024" t="39117" r="35981" b="36840"/>
          <a:stretch/>
        </p:blipFill>
        <p:spPr>
          <a:xfrm>
            <a:off x="10738349" y="4387625"/>
            <a:ext cx="1329101" cy="5938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220"/>
        <p:cNvGrpSpPr/>
        <p:nvPr/>
      </p:nvGrpSpPr>
      <p:grpSpPr>
        <a:xfrm>
          <a:off x="0" y="0"/>
          <a:ext cx="0" cy="0"/>
          <a:chOff x="0" y="0"/>
          <a:chExt cx="0" cy="0"/>
        </a:xfrm>
      </p:grpSpPr>
      <p:sp>
        <p:nvSpPr>
          <p:cNvPr id="221" name="Google Shape;221;g340ad652ba4_0_46"/>
          <p:cNvSpPr txBox="1">
            <a:spLocks noGrp="1"/>
          </p:cNvSpPr>
          <p:nvPr>
            <p:ph type="title"/>
          </p:nvPr>
        </p:nvSpPr>
        <p:spPr>
          <a:xfrm>
            <a:off x="870925" y="696700"/>
            <a:ext cx="11000700" cy="6594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b="1"/>
              <a:t>Colson St. Lot: a closer look at a scary site</a:t>
            </a:r>
            <a:endParaRPr/>
          </a:p>
        </p:txBody>
      </p:sp>
      <p:pic>
        <p:nvPicPr>
          <p:cNvPr id="222" name="Google Shape;222;g340ad652ba4_0_46"/>
          <p:cNvPicPr preferRelativeResize="0"/>
          <p:nvPr/>
        </p:nvPicPr>
        <p:blipFill>
          <a:blip r:embed="rId3">
            <a:alphaModFix/>
          </a:blip>
          <a:stretch>
            <a:fillRect/>
          </a:stretch>
        </p:blipFill>
        <p:spPr>
          <a:xfrm>
            <a:off x="7991926" y="1573750"/>
            <a:ext cx="3783574" cy="3399450"/>
          </a:xfrm>
          <a:prstGeom prst="rect">
            <a:avLst/>
          </a:prstGeom>
          <a:noFill/>
          <a:ln>
            <a:noFill/>
          </a:ln>
        </p:spPr>
      </p:pic>
      <p:sp>
        <p:nvSpPr>
          <p:cNvPr id="223" name="Google Shape;223;g340ad652ba4_0_46"/>
          <p:cNvSpPr txBox="1"/>
          <p:nvPr/>
        </p:nvSpPr>
        <p:spPr>
          <a:xfrm>
            <a:off x="9053471" y="4701896"/>
            <a:ext cx="2721900" cy="3849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300" i="1" dirty="0">
                <a:solidFill>
                  <a:schemeClr val="lt1"/>
                </a:solidFill>
                <a:latin typeface="Lato"/>
                <a:ea typeface="Lato"/>
                <a:cs typeface="Lato"/>
                <a:sym typeface="Lato"/>
              </a:rPr>
              <a:t>Image credit: Cartoon Network</a:t>
            </a:r>
            <a:endParaRPr sz="1300" i="1" dirty="0">
              <a:solidFill>
                <a:schemeClr val="lt1"/>
              </a:solidFill>
            </a:endParaRPr>
          </a:p>
        </p:txBody>
      </p:sp>
      <p:pic>
        <p:nvPicPr>
          <p:cNvPr id="224" name="Google Shape;224;g340ad652ba4_0_46"/>
          <p:cNvPicPr preferRelativeResize="0"/>
          <p:nvPr/>
        </p:nvPicPr>
        <p:blipFill rotWithShape="1">
          <a:blip r:embed="rId4">
            <a:alphaModFix/>
          </a:blip>
          <a:srcRect b="2780"/>
          <a:stretch/>
        </p:blipFill>
        <p:spPr>
          <a:xfrm>
            <a:off x="870925" y="1662400"/>
            <a:ext cx="3688626" cy="3797050"/>
          </a:xfrm>
          <a:prstGeom prst="rect">
            <a:avLst/>
          </a:prstGeom>
          <a:noFill/>
          <a:ln w="28575" cap="flat" cmpd="sng">
            <a:solidFill>
              <a:schemeClr val="lt1"/>
            </a:solidFill>
            <a:prstDash val="solid"/>
            <a:round/>
            <a:headEnd type="none" w="sm" len="sm"/>
            <a:tailEnd type="none" w="sm" len="sm"/>
          </a:ln>
        </p:spPr>
      </p:pic>
      <p:sp>
        <p:nvSpPr>
          <p:cNvPr id="225" name="Google Shape;225;g340ad652ba4_0_46"/>
          <p:cNvSpPr txBox="1"/>
          <p:nvPr/>
        </p:nvSpPr>
        <p:spPr>
          <a:xfrm>
            <a:off x="4637150" y="1510000"/>
            <a:ext cx="4261200" cy="4843500"/>
          </a:xfrm>
          <a:prstGeom prst="rect">
            <a:avLst/>
          </a:prstGeom>
          <a:noFill/>
          <a:ln>
            <a:noFill/>
          </a:ln>
        </p:spPr>
        <p:txBody>
          <a:bodyPr spcFirstLastPara="1" wrap="square" lIns="91425" tIns="91425" rIns="91425" bIns="91425" anchor="t" anchorCtr="0">
            <a:spAutoFit/>
          </a:bodyPr>
          <a:lstStyle/>
          <a:p>
            <a:pPr marL="457200" lvl="0" indent="-374650" algn="l" rtl="0">
              <a:lnSpc>
                <a:spcPct val="110000"/>
              </a:lnSpc>
              <a:spcBef>
                <a:spcPts val="1600"/>
              </a:spcBef>
              <a:spcAft>
                <a:spcPts val="0"/>
              </a:spcAft>
              <a:buClr>
                <a:schemeClr val="lt1"/>
              </a:buClr>
              <a:buSzPts val="2300"/>
              <a:buFont typeface="Lato"/>
              <a:buChar char="●"/>
            </a:pPr>
            <a:r>
              <a:rPr lang="en-US" sz="2300">
                <a:solidFill>
                  <a:schemeClr val="lt1"/>
                </a:solidFill>
                <a:latin typeface="Lato"/>
                <a:ea typeface="Lato"/>
                <a:cs typeface="Lato"/>
                <a:sym typeface="Lato"/>
              </a:rPr>
              <a:t>800-space parking lot assembled by eminent domain</a:t>
            </a:r>
            <a:endParaRPr sz="2300">
              <a:solidFill>
                <a:schemeClr val="lt1"/>
              </a:solidFill>
              <a:latin typeface="Lato"/>
              <a:ea typeface="Lato"/>
              <a:cs typeface="Lato"/>
              <a:sym typeface="Lato"/>
            </a:endParaRPr>
          </a:p>
          <a:p>
            <a:pPr marL="457200" lvl="0" indent="-374650" algn="l" rtl="0">
              <a:lnSpc>
                <a:spcPct val="110000"/>
              </a:lnSpc>
              <a:spcBef>
                <a:spcPts val="0"/>
              </a:spcBef>
              <a:spcAft>
                <a:spcPts val="0"/>
              </a:spcAft>
              <a:buClr>
                <a:schemeClr val="lt1"/>
              </a:buClr>
              <a:buSzPts val="2300"/>
              <a:buFont typeface="Lato"/>
              <a:buChar char="●"/>
            </a:pPr>
            <a:r>
              <a:rPr lang="en-US" sz="2300">
                <a:solidFill>
                  <a:schemeClr val="lt1"/>
                </a:solidFill>
                <a:latin typeface="Lato"/>
                <a:ea typeface="Lato"/>
                <a:cs typeface="Lato"/>
                <a:sym typeface="Lato"/>
              </a:rPr>
              <a:t>In significant disrepair </a:t>
            </a:r>
            <a:endParaRPr sz="2300">
              <a:solidFill>
                <a:schemeClr val="lt1"/>
              </a:solidFill>
              <a:latin typeface="Lato"/>
              <a:ea typeface="Lato"/>
              <a:cs typeface="Lato"/>
              <a:sym typeface="Lato"/>
            </a:endParaRPr>
          </a:p>
          <a:p>
            <a:pPr marL="457200" lvl="0" indent="-374650" algn="l" rtl="0">
              <a:lnSpc>
                <a:spcPct val="110000"/>
              </a:lnSpc>
              <a:spcBef>
                <a:spcPts val="0"/>
              </a:spcBef>
              <a:spcAft>
                <a:spcPts val="0"/>
              </a:spcAft>
              <a:buClr>
                <a:schemeClr val="lt1"/>
              </a:buClr>
              <a:buSzPts val="2300"/>
              <a:buFont typeface="Lato"/>
              <a:buChar char="●"/>
            </a:pPr>
            <a:r>
              <a:rPr lang="en-US" sz="2300">
                <a:solidFill>
                  <a:schemeClr val="lt1"/>
                </a:solidFill>
                <a:latin typeface="Lato"/>
                <a:ea typeface="Lato"/>
                <a:cs typeface="Lato"/>
                <a:sym typeface="Lato"/>
              </a:rPr>
              <a:t>Adjacent to distressed retail</a:t>
            </a:r>
            <a:endParaRPr sz="2300">
              <a:solidFill>
                <a:schemeClr val="lt1"/>
              </a:solidFill>
              <a:latin typeface="Lato"/>
              <a:ea typeface="Lato"/>
              <a:cs typeface="Lato"/>
              <a:sym typeface="Lato"/>
            </a:endParaRPr>
          </a:p>
          <a:p>
            <a:pPr marL="457200" lvl="0" indent="-374650" algn="l" rtl="0">
              <a:lnSpc>
                <a:spcPct val="110000"/>
              </a:lnSpc>
              <a:spcBef>
                <a:spcPts val="0"/>
              </a:spcBef>
              <a:spcAft>
                <a:spcPts val="0"/>
              </a:spcAft>
              <a:buClr>
                <a:schemeClr val="lt1"/>
              </a:buClr>
              <a:buSzPts val="2300"/>
              <a:buFont typeface="Lato"/>
              <a:buChar char="●"/>
            </a:pPr>
            <a:r>
              <a:rPr lang="en-US" sz="2300">
                <a:solidFill>
                  <a:schemeClr val="lt1"/>
                </a:solidFill>
                <a:latin typeface="Lato"/>
                <a:ea typeface="Lato"/>
                <a:cs typeface="Lato"/>
                <a:sym typeface="Lato"/>
              </a:rPr>
              <a:t>Vision: high density housing and green space</a:t>
            </a:r>
            <a:endParaRPr sz="2300">
              <a:solidFill>
                <a:schemeClr val="lt1"/>
              </a:solidFill>
              <a:latin typeface="Lato"/>
              <a:ea typeface="Lato"/>
              <a:cs typeface="Lato"/>
              <a:sym typeface="Lato"/>
            </a:endParaRPr>
          </a:p>
          <a:p>
            <a:pPr marL="0" lvl="0" indent="0" algn="l" rtl="0">
              <a:lnSpc>
                <a:spcPct val="110000"/>
              </a:lnSpc>
              <a:spcBef>
                <a:spcPts val="1600"/>
              </a:spcBef>
              <a:spcAft>
                <a:spcPts val="0"/>
              </a:spcAft>
              <a:buNone/>
            </a:pPr>
            <a:r>
              <a:rPr lang="en-US" sz="2300" i="1">
                <a:solidFill>
                  <a:schemeClr val="lt1"/>
                </a:solidFill>
                <a:latin typeface="Lato"/>
                <a:ea typeface="Lato"/>
                <a:cs typeface="Lato"/>
                <a:sym typeface="Lato"/>
              </a:rPr>
              <a:t>Our focus: </a:t>
            </a:r>
            <a:endParaRPr sz="2300" i="1">
              <a:solidFill>
                <a:schemeClr val="lt1"/>
              </a:solidFill>
              <a:latin typeface="Lato"/>
              <a:ea typeface="Lato"/>
              <a:cs typeface="Lato"/>
              <a:sym typeface="Lato"/>
            </a:endParaRPr>
          </a:p>
          <a:p>
            <a:pPr marL="457200" lvl="0" indent="-374650" algn="l" rtl="0">
              <a:lnSpc>
                <a:spcPct val="110000"/>
              </a:lnSpc>
              <a:spcBef>
                <a:spcPts val="1600"/>
              </a:spcBef>
              <a:spcAft>
                <a:spcPts val="0"/>
              </a:spcAft>
              <a:buClr>
                <a:schemeClr val="lt1"/>
              </a:buClr>
              <a:buSzPts val="2300"/>
              <a:buFont typeface="Lato"/>
              <a:buChar char="●"/>
            </a:pPr>
            <a:r>
              <a:rPr lang="en-US" sz="2300" i="1">
                <a:solidFill>
                  <a:schemeClr val="lt1"/>
                </a:solidFill>
                <a:latin typeface="Lato"/>
                <a:ea typeface="Lato"/>
                <a:cs typeface="Lato"/>
                <a:sym typeface="Lato"/>
              </a:rPr>
              <a:t>Development envelope</a:t>
            </a:r>
            <a:endParaRPr sz="2300" i="1">
              <a:solidFill>
                <a:schemeClr val="lt1"/>
              </a:solidFill>
              <a:latin typeface="Lato"/>
              <a:ea typeface="Lato"/>
              <a:cs typeface="Lato"/>
              <a:sym typeface="Lato"/>
            </a:endParaRPr>
          </a:p>
          <a:p>
            <a:pPr marL="457200" lvl="0" indent="-374650" algn="l" rtl="0">
              <a:lnSpc>
                <a:spcPct val="110000"/>
              </a:lnSpc>
              <a:spcBef>
                <a:spcPts val="0"/>
              </a:spcBef>
              <a:spcAft>
                <a:spcPts val="0"/>
              </a:spcAft>
              <a:buClr>
                <a:schemeClr val="lt1"/>
              </a:buClr>
              <a:buSzPts val="2300"/>
              <a:buFont typeface="Lato"/>
              <a:buChar char="●"/>
            </a:pPr>
            <a:r>
              <a:rPr lang="en-US" sz="2300" i="1">
                <a:solidFill>
                  <a:schemeClr val="lt1"/>
                </a:solidFill>
                <a:latin typeface="Lato"/>
                <a:ea typeface="Lato"/>
                <a:cs typeface="Lato"/>
                <a:sym typeface="Lato"/>
              </a:rPr>
              <a:t>Preliminary PUD Approval</a:t>
            </a:r>
            <a:endParaRPr sz="2300" i="1">
              <a:solidFill>
                <a:schemeClr val="lt1"/>
              </a:solidFill>
              <a:latin typeface="Lato"/>
              <a:ea typeface="Lato"/>
              <a:cs typeface="Lato"/>
              <a:sym typeface="Lato"/>
            </a:endParaRPr>
          </a:p>
          <a:p>
            <a:pPr marL="457200" lvl="0" indent="-374650" algn="l" rtl="0">
              <a:lnSpc>
                <a:spcPct val="110000"/>
              </a:lnSpc>
              <a:spcBef>
                <a:spcPts val="0"/>
              </a:spcBef>
              <a:spcAft>
                <a:spcPts val="0"/>
              </a:spcAft>
              <a:buClr>
                <a:schemeClr val="lt1"/>
              </a:buClr>
              <a:buSzPts val="2300"/>
              <a:buFont typeface="Lato"/>
              <a:buChar char="●"/>
            </a:pPr>
            <a:r>
              <a:rPr lang="en-US" sz="2300" i="1">
                <a:solidFill>
                  <a:schemeClr val="lt1"/>
                </a:solidFill>
                <a:latin typeface="Lato"/>
                <a:ea typeface="Lato"/>
                <a:cs typeface="Lato"/>
                <a:sym typeface="Lato"/>
              </a:rPr>
              <a:t>RFP for Developer</a:t>
            </a:r>
            <a:endParaRPr sz="2300" i="1">
              <a:solidFill>
                <a:schemeClr val="l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26CC4"/>
        </a:solidFill>
        <a:effectLst/>
      </p:bgPr>
    </p:bg>
    <p:spTree>
      <p:nvGrpSpPr>
        <p:cNvPr id="1" name="Shape 229"/>
        <p:cNvGrpSpPr/>
        <p:nvPr/>
      </p:nvGrpSpPr>
      <p:grpSpPr>
        <a:xfrm>
          <a:off x="0" y="0"/>
          <a:ext cx="0" cy="0"/>
          <a:chOff x="0" y="0"/>
          <a:chExt cx="0" cy="0"/>
        </a:xfrm>
      </p:grpSpPr>
      <p:sp>
        <p:nvSpPr>
          <p:cNvPr id="230" name="Google Shape;230;g340ad652ba4_0_56"/>
          <p:cNvSpPr txBox="1">
            <a:spLocks noGrp="1"/>
          </p:cNvSpPr>
          <p:nvPr>
            <p:ph type="title"/>
          </p:nvPr>
        </p:nvSpPr>
        <p:spPr>
          <a:xfrm>
            <a:off x="914400" y="549821"/>
            <a:ext cx="10204800" cy="10350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a:t>Let’s start your package!</a:t>
            </a:r>
            <a:endParaRPr b="0">
              <a:latin typeface="Lato"/>
              <a:ea typeface="Lato"/>
              <a:cs typeface="Lato"/>
              <a:sym typeface="Lato"/>
            </a:endParaRPr>
          </a:p>
        </p:txBody>
      </p:sp>
      <p:sp>
        <p:nvSpPr>
          <p:cNvPr id="231" name="Google Shape;231;g340ad652ba4_0_56"/>
          <p:cNvSpPr txBox="1">
            <a:spLocks noGrp="1"/>
          </p:cNvSpPr>
          <p:nvPr>
            <p:ph type="body" idx="1"/>
          </p:nvPr>
        </p:nvSpPr>
        <p:spPr>
          <a:xfrm>
            <a:off x="914400" y="1586983"/>
            <a:ext cx="7776300" cy="2971800"/>
          </a:xfrm>
          <a:prstGeom prst="rect">
            <a:avLst/>
          </a:prstGeom>
          <a:noFill/>
          <a:ln>
            <a:noFill/>
          </a:ln>
        </p:spPr>
        <p:txBody>
          <a:bodyPr spcFirstLastPara="1" wrap="square" lIns="0" tIns="0" rIns="0" bIns="0" anchor="t" anchorCtr="0">
            <a:noAutofit/>
          </a:bodyPr>
          <a:lstStyle/>
          <a:p>
            <a:pPr marL="228600" lvl="0" indent="-175259" algn="l" rtl="0">
              <a:lnSpc>
                <a:spcPct val="110000"/>
              </a:lnSpc>
              <a:spcBef>
                <a:spcPts val="1600"/>
              </a:spcBef>
              <a:spcAft>
                <a:spcPts val="0"/>
              </a:spcAft>
              <a:buClr>
                <a:schemeClr val="lt1"/>
              </a:buClr>
              <a:buSzPts val="2400"/>
              <a:buAutoNum type="arabicPeriod"/>
            </a:pPr>
            <a:r>
              <a:rPr lang="en-US" sz="2400" dirty="0"/>
              <a:t> What is your vision? Is it clear? What gives it credibility?</a:t>
            </a:r>
            <a:endParaRPr sz="2400" dirty="0"/>
          </a:p>
          <a:p>
            <a:pPr marL="228600" lvl="0" indent="-175259" algn="l" rtl="0">
              <a:lnSpc>
                <a:spcPct val="110000"/>
              </a:lnSpc>
              <a:spcBef>
                <a:spcPts val="1600"/>
              </a:spcBef>
              <a:spcAft>
                <a:spcPts val="0"/>
              </a:spcAft>
              <a:buClr>
                <a:schemeClr val="lt1"/>
              </a:buClr>
              <a:buSzPts val="2400"/>
              <a:buAutoNum type="arabicPeriod"/>
            </a:pPr>
            <a:r>
              <a:rPr lang="en-US" sz="2400" dirty="0"/>
              <a:t> Are your processes likely to advance the vision as is? </a:t>
            </a:r>
            <a:endParaRPr sz="2400" dirty="0"/>
          </a:p>
          <a:p>
            <a:pPr marL="228600" lvl="0" indent="-175259" algn="l" rtl="0">
              <a:lnSpc>
                <a:spcPct val="110000"/>
              </a:lnSpc>
              <a:spcBef>
                <a:spcPts val="1600"/>
              </a:spcBef>
              <a:spcAft>
                <a:spcPts val="0"/>
              </a:spcAft>
              <a:buClr>
                <a:schemeClr val="lt1"/>
              </a:buClr>
              <a:buSzPts val="2400"/>
              <a:buAutoNum type="arabicPeriod"/>
            </a:pPr>
            <a:r>
              <a:rPr lang="en-US" sz="2400" dirty="0"/>
              <a:t> Do you anticipate pitfalls/pushback? Can pre- development work mitigate any? </a:t>
            </a:r>
            <a:endParaRPr sz="2400" dirty="0"/>
          </a:p>
          <a:p>
            <a:pPr marL="228600" lvl="0" indent="-175259" algn="l" rtl="0">
              <a:lnSpc>
                <a:spcPct val="110000"/>
              </a:lnSpc>
              <a:spcBef>
                <a:spcPts val="1600"/>
              </a:spcBef>
              <a:spcAft>
                <a:spcPts val="0"/>
              </a:spcAft>
              <a:buClr>
                <a:schemeClr val="lt1"/>
              </a:buClr>
              <a:buSzPts val="2400"/>
              <a:buAutoNum type="arabicPeriod"/>
            </a:pPr>
            <a:r>
              <a:rPr lang="en-US" sz="2400" dirty="0"/>
              <a:t> Where do you have leverage, resources, and/or allies? </a:t>
            </a:r>
            <a:endParaRPr sz="2400" dirty="0"/>
          </a:p>
          <a:p>
            <a:pPr marL="228600" lvl="0" indent="-175259" algn="l" rtl="0">
              <a:lnSpc>
                <a:spcPct val="110000"/>
              </a:lnSpc>
              <a:spcBef>
                <a:spcPts val="1600"/>
              </a:spcBef>
              <a:spcAft>
                <a:spcPts val="0"/>
              </a:spcAft>
              <a:buClr>
                <a:schemeClr val="lt1"/>
              </a:buClr>
              <a:buSzPts val="2400"/>
              <a:buAutoNum type="arabicPeriod"/>
            </a:pPr>
            <a:r>
              <a:rPr lang="en-US" sz="2400" dirty="0"/>
              <a:t> What are 1-2 actions you can take in the next 2 weeks to move forward? </a:t>
            </a:r>
            <a:endParaRPr sz="2400" dirty="0"/>
          </a:p>
        </p:txBody>
      </p:sp>
      <p:pic>
        <p:nvPicPr>
          <p:cNvPr id="232" name="Google Shape;232;g340ad652ba4_0_56" descr="penguin excitedly holding a pen and notepad"/>
          <p:cNvPicPr preferRelativeResize="0"/>
          <p:nvPr/>
        </p:nvPicPr>
        <p:blipFill rotWithShape="1">
          <a:blip r:embed="rId3">
            <a:alphaModFix/>
          </a:blip>
          <a:srcRect l="16339" r="17536"/>
          <a:stretch/>
        </p:blipFill>
        <p:spPr>
          <a:xfrm flipH="1">
            <a:off x="8919300" y="625525"/>
            <a:ext cx="3222075" cy="4872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340ad652ba4_0_0"/>
          <p:cNvSpPr txBox="1">
            <a:spLocks noGrp="1"/>
          </p:cNvSpPr>
          <p:nvPr>
            <p:ph type="body" idx="1"/>
          </p:nvPr>
        </p:nvSpPr>
        <p:spPr>
          <a:xfrm>
            <a:off x="914400" y="2377450"/>
            <a:ext cx="6426300" cy="24651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US" sz="2500" b="1"/>
              <a:t>Lining up all the variables to maximize success before a project even begins.</a:t>
            </a:r>
            <a:endParaRPr sz="2500" b="1"/>
          </a:p>
          <a:p>
            <a:pPr marL="228600" lvl="0" indent="-168909" algn="l" rtl="0">
              <a:lnSpc>
                <a:spcPct val="110000"/>
              </a:lnSpc>
              <a:spcBef>
                <a:spcPts val="1600"/>
              </a:spcBef>
              <a:spcAft>
                <a:spcPts val="0"/>
              </a:spcAft>
              <a:buClr>
                <a:srgbClr val="982068"/>
              </a:buClr>
              <a:buSzPts val="2300"/>
              <a:buFont typeface="Arial"/>
              <a:buChar char="•"/>
            </a:pPr>
            <a:r>
              <a:rPr lang="en-US" sz="2500"/>
              <a:t> Clear vision that defines success</a:t>
            </a:r>
            <a:endParaRPr sz="2500"/>
          </a:p>
          <a:p>
            <a:pPr marL="228600" lvl="0" indent="-181609" algn="l" rtl="0">
              <a:lnSpc>
                <a:spcPct val="110000"/>
              </a:lnSpc>
              <a:spcBef>
                <a:spcPts val="1600"/>
              </a:spcBef>
              <a:spcAft>
                <a:spcPts val="0"/>
              </a:spcAft>
              <a:buSzPts val="2500"/>
              <a:buChar char="•"/>
            </a:pPr>
            <a:r>
              <a:rPr lang="en-US" sz="2500"/>
              <a:t> Favorable zoning/regulatory landscape</a:t>
            </a:r>
            <a:endParaRPr sz="2500"/>
          </a:p>
          <a:p>
            <a:pPr marL="228600" lvl="0" indent="-181609" algn="l" rtl="0">
              <a:lnSpc>
                <a:spcPct val="110000"/>
              </a:lnSpc>
              <a:spcBef>
                <a:spcPts val="1600"/>
              </a:spcBef>
              <a:spcAft>
                <a:spcPts val="0"/>
              </a:spcAft>
              <a:buSzPts val="2500"/>
              <a:buChar char="•"/>
            </a:pPr>
            <a:r>
              <a:rPr lang="en-US" sz="2500"/>
              <a:t> Clear &amp; supportive approval processes</a:t>
            </a:r>
            <a:endParaRPr sz="2500"/>
          </a:p>
        </p:txBody>
      </p:sp>
      <p:sp>
        <p:nvSpPr>
          <p:cNvPr id="66" name="Google Shape;66;g340ad652ba4_0_0"/>
          <p:cNvSpPr txBox="1">
            <a:spLocks noGrp="1"/>
          </p:cNvSpPr>
          <p:nvPr>
            <p:ph type="title"/>
          </p:nvPr>
        </p:nvSpPr>
        <p:spPr>
          <a:xfrm>
            <a:off x="914400" y="609600"/>
            <a:ext cx="10472100" cy="1188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5639AF"/>
              </a:buClr>
              <a:buSzPts val="3600"/>
              <a:buFont typeface="Lato Black"/>
              <a:buNone/>
            </a:pPr>
            <a:r>
              <a:rPr lang="en-US"/>
              <a:t>What is “Packaging”?</a:t>
            </a:r>
            <a:endParaRPr/>
          </a:p>
        </p:txBody>
      </p:sp>
      <p:pic>
        <p:nvPicPr>
          <p:cNvPr id="67" name="Google Shape;67;g340ad652ba4_0_0"/>
          <p:cNvPicPr preferRelativeResize="0"/>
          <p:nvPr/>
        </p:nvPicPr>
        <p:blipFill>
          <a:blip r:embed="rId3">
            <a:alphaModFix/>
          </a:blip>
          <a:stretch>
            <a:fillRect/>
          </a:stretch>
        </p:blipFill>
        <p:spPr>
          <a:xfrm>
            <a:off x="7128500" y="1990025"/>
            <a:ext cx="4735050" cy="2367525"/>
          </a:xfrm>
          <a:prstGeom prst="rect">
            <a:avLst/>
          </a:prstGeom>
          <a:noFill/>
          <a:ln w="19050" cap="flat" cmpd="sng">
            <a:solidFill>
              <a:srgbClr val="5639AF"/>
            </a:solidFill>
            <a:prstDash val="solid"/>
            <a:round/>
            <a:headEnd type="none" w="sm" len="sm"/>
            <a:tailEnd type="none" w="sm" len="sm"/>
          </a:ln>
        </p:spPr>
      </p:pic>
      <p:sp>
        <p:nvSpPr>
          <p:cNvPr id="68" name="Google Shape;68;g340ad652ba4_0_0"/>
          <p:cNvSpPr txBox="1"/>
          <p:nvPr/>
        </p:nvSpPr>
        <p:spPr>
          <a:xfrm>
            <a:off x="8772211" y="3796175"/>
            <a:ext cx="3173964" cy="694519"/>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800" i="1" dirty="0">
                <a:solidFill>
                  <a:schemeClr val="lt1"/>
                </a:solidFill>
                <a:latin typeface="Lato"/>
                <a:ea typeface="Lato"/>
                <a:cs typeface="Lato"/>
                <a:sym typeface="Lato"/>
              </a:rPr>
              <a:t>Image Credit: Law &amp; Order</a:t>
            </a:r>
            <a:endParaRPr sz="1800" i="1" dirty="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340ad652ba4_0_26"/>
          <p:cNvSpPr txBox="1">
            <a:spLocks noGrp="1"/>
          </p:cNvSpPr>
          <p:nvPr>
            <p:ph type="title"/>
          </p:nvPr>
        </p:nvSpPr>
        <p:spPr>
          <a:xfrm>
            <a:off x="914400" y="914400"/>
            <a:ext cx="10200000" cy="11886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b="1"/>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914400" y="2377440"/>
            <a:ext cx="10204704" cy="164592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a:t>Why Should We </a:t>
            </a:r>
            <a:endParaRPr/>
          </a:p>
          <a:p>
            <a:pPr marL="0" lvl="0" indent="0" algn="l" rtl="0">
              <a:lnSpc>
                <a:spcPct val="110000"/>
              </a:lnSpc>
              <a:spcBef>
                <a:spcPts val="0"/>
              </a:spcBef>
              <a:spcAft>
                <a:spcPts val="0"/>
              </a:spcAft>
              <a:buClr>
                <a:schemeClr val="lt1"/>
              </a:buClr>
              <a:buSzPts val="3600"/>
              <a:buFont typeface="Lato Black"/>
              <a:buNone/>
            </a:pPr>
            <a:r>
              <a:rPr lang="en-US"/>
              <a:t>Package Sites? </a:t>
            </a:r>
            <a:endParaRPr/>
          </a:p>
        </p:txBody>
      </p:sp>
      <p:pic>
        <p:nvPicPr>
          <p:cNvPr id="74" name="Google Shape;74;p2"/>
          <p:cNvPicPr preferRelativeResize="0"/>
          <p:nvPr/>
        </p:nvPicPr>
        <p:blipFill rotWithShape="1">
          <a:blip r:embed="rId3">
            <a:alphaModFix/>
          </a:blip>
          <a:srcRect t="4579" b="6325"/>
          <a:stretch/>
        </p:blipFill>
        <p:spPr>
          <a:xfrm>
            <a:off x="5181600" y="519325"/>
            <a:ext cx="6842450" cy="4769750"/>
          </a:xfrm>
          <a:prstGeom prst="rect">
            <a:avLst/>
          </a:prstGeom>
          <a:noFill/>
          <a:ln w="28575" cap="flat" cmpd="sng">
            <a:solidFill>
              <a:schemeClr val="lt1"/>
            </a:solidFill>
            <a:prstDash val="solid"/>
            <a:round/>
            <a:headEnd type="none" w="sm" len="sm"/>
            <a:tailEnd type="none" w="sm" len="sm"/>
          </a:ln>
        </p:spPr>
      </p:pic>
      <p:sp>
        <p:nvSpPr>
          <p:cNvPr id="75" name="Google Shape;75;p2"/>
          <p:cNvSpPr txBox="1"/>
          <p:nvPr/>
        </p:nvSpPr>
        <p:spPr>
          <a:xfrm>
            <a:off x="5181600" y="5027820"/>
            <a:ext cx="4743000" cy="461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800" i="1" dirty="0">
                <a:solidFill>
                  <a:schemeClr val="lt1"/>
                </a:solidFill>
                <a:latin typeface="Lato"/>
                <a:ea typeface="Lato"/>
                <a:cs typeface="Lato"/>
                <a:sym typeface="Lato"/>
              </a:rPr>
              <a:t>Image Credit: imgflip.com Meme Generator</a:t>
            </a:r>
            <a:endParaRPr sz="1800" i="1" dirty="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342e22ce328_0_128"/>
          <p:cNvSpPr txBox="1">
            <a:spLocks noGrp="1"/>
          </p:cNvSpPr>
          <p:nvPr>
            <p:ph type="title"/>
          </p:nvPr>
        </p:nvSpPr>
        <p:spPr>
          <a:xfrm>
            <a:off x="914400" y="609600"/>
            <a:ext cx="10285500" cy="1188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5639AF"/>
              </a:buClr>
              <a:buSzPts val="3600"/>
              <a:buFont typeface="Lato Black"/>
              <a:buNone/>
            </a:pPr>
            <a:r>
              <a:rPr lang="en-US"/>
              <a:t>Packaging Benefits Developers and Communities</a:t>
            </a:r>
            <a:endParaRPr/>
          </a:p>
        </p:txBody>
      </p:sp>
      <p:sp>
        <p:nvSpPr>
          <p:cNvPr id="81" name="Google Shape;81;g342e22ce328_0_128"/>
          <p:cNvSpPr txBox="1">
            <a:spLocks noGrp="1"/>
          </p:cNvSpPr>
          <p:nvPr>
            <p:ph type="body" idx="1"/>
          </p:nvPr>
        </p:nvSpPr>
        <p:spPr>
          <a:xfrm>
            <a:off x="914400" y="2301250"/>
            <a:ext cx="9383400" cy="2971800"/>
          </a:xfrm>
          <a:prstGeom prst="rect">
            <a:avLst/>
          </a:prstGeom>
          <a:noFill/>
          <a:ln>
            <a:noFill/>
          </a:ln>
        </p:spPr>
        <p:txBody>
          <a:bodyPr spcFirstLastPara="1" wrap="square" lIns="0" tIns="0" rIns="0" bIns="0" anchor="t" anchorCtr="0">
            <a:noAutofit/>
          </a:bodyPr>
          <a:lstStyle/>
          <a:p>
            <a:pPr marL="228600" lvl="0" indent="-168909" algn="l" rtl="0">
              <a:lnSpc>
                <a:spcPct val="110000"/>
              </a:lnSpc>
              <a:spcBef>
                <a:spcPts val="0"/>
              </a:spcBef>
              <a:spcAft>
                <a:spcPts val="0"/>
              </a:spcAft>
              <a:buClr>
                <a:srgbClr val="982068"/>
              </a:buClr>
              <a:buSzPts val="2300"/>
              <a:buFont typeface="Arial"/>
              <a:buChar char="•"/>
            </a:pPr>
            <a:r>
              <a:rPr lang="en-US" sz="2500"/>
              <a:t> Foster alignment between government processes and priorities</a:t>
            </a:r>
            <a:endParaRPr sz="2500"/>
          </a:p>
          <a:p>
            <a:pPr marL="228600" lvl="0" indent="-168909" algn="l" rtl="0">
              <a:lnSpc>
                <a:spcPct val="110000"/>
              </a:lnSpc>
              <a:spcBef>
                <a:spcPts val="1600"/>
              </a:spcBef>
              <a:spcAft>
                <a:spcPts val="0"/>
              </a:spcAft>
              <a:buClr>
                <a:srgbClr val="982068"/>
              </a:buClr>
              <a:buSzPts val="2300"/>
              <a:buFont typeface="Arial"/>
              <a:buChar char="•"/>
            </a:pPr>
            <a:r>
              <a:rPr lang="en-US" sz="2500"/>
              <a:t> Facilitate better matching between projects and locations</a:t>
            </a:r>
            <a:endParaRPr sz="2500"/>
          </a:p>
          <a:p>
            <a:pPr marL="228600" lvl="0" indent="-181609" algn="l" rtl="0">
              <a:lnSpc>
                <a:spcPct val="110000"/>
              </a:lnSpc>
              <a:spcBef>
                <a:spcPts val="1600"/>
              </a:spcBef>
              <a:spcAft>
                <a:spcPts val="0"/>
              </a:spcAft>
              <a:buSzPts val="2500"/>
              <a:buChar char="•"/>
            </a:pPr>
            <a:r>
              <a:rPr lang="en-US" sz="2500"/>
              <a:t> Cultivate a reputation of success for your community</a:t>
            </a:r>
            <a:endParaRPr sz="2500"/>
          </a:p>
          <a:p>
            <a:pPr marL="228600" lvl="0" indent="-181609" algn="l" rtl="0">
              <a:lnSpc>
                <a:spcPct val="110000"/>
              </a:lnSpc>
              <a:spcBef>
                <a:spcPts val="1600"/>
              </a:spcBef>
              <a:spcAft>
                <a:spcPts val="0"/>
              </a:spcAft>
              <a:buSzPts val="2500"/>
              <a:buChar char="•"/>
            </a:pPr>
            <a:r>
              <a:rPr lang="en-US" sz="2500"/>
              <a:t> Attract stronger, more impactful projects</a:t>
            </a:r>
            <a:endParaRPr sz="2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340ad652ba4_0_17"/>
          <p:cNvSpPr txBox="1">
            <a:spLocks noGrp="1"/>
          </p:cNvSpPr>
          <p:nvPr>
            <p:ph type="title"/>
          </p:nvPr>
        </p:nvSpPr>
        <p:spPr>
          <a:xfrm>
            <a:off x="914400" y="2377440"/>
            <a:ext cx="10204800" cy="16458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a:t>Framework for Planning &amp; Action:</a:t>
            </a:r>
            <a:endParaRPr/>
          </a:p>
          <a:p>
            <a:pPr marL="0" lvl="0" indent="0" algn="l" rtl="0">
              <a:lnSpc>
                <a:spcPct val="110000"/>
              </a:lnSpc>
              <a:spcBef>
                <a:spcPts val="0"/>
              </a:spcBef>
              <a:spcAft>
                <a:spcPts val="0"/>
              </a:spcAft>
              <a:buClr>
                <a:schemeClr val="lt1"/>
              </a:buClr>
              <a:buSzPts val="3600"/>
              <a:buFont typeface="Lato Black"/>
              <a:buNone/>
            </a:pPr>
            <a:r>
              <a:rPr lang="en-US" b="0">
                <a:latin typeface="Lato"/>
                <a:ea typeface="Lato"/>
                <a:cs typeface="Lato"/>
                <a:sym typeface="Lato"/>
              </a:rPr>
              <a:t>Dearborn’s Approach to Packaging</a:t>
            </a:r>
            <a:endParaRPr b="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914400" y="914400"/>
            <a:ext cx="10200132" cy="118872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b="1"/>
              <a:t>Vision: What is it?</a:t>
            </a:r>
            <a:endParaRPr/>
          </a:p>
        </p:txBody>
      </p:sp>
      <p:sp>
        <p:nvSpPr>
          <p:cNvPr id="92" name="Google Shape;92;p3"/>
          <p:cNvSpPr txBox="1">
            <a:spLocks noGrp="1"/>
          </p:cNvSpPr>
          <p:nvPr>
            <p:ph type="body" idx="1"/>
          </p:nvPr>
        </p:nvSpPr>
        <p:spPr>
          <a:xfrm>
            <a:off x="914400" y="2377450"/>
            <a:ext cx="5402400" cy="2971800"/>
          </a:xfrm>
          <a:prstGeom prst="rect">
            <a:avLst/>
          </a:prstGeom>
          <a:noFill/>
          <a:ln>
            <a:noFill/>
          </a:ln>
        </p:spPr>
        <p:txBody>
          <a:bodyPr spcFirstLastPara="1" wrap="square" lIns="0" tIns="0" rIns="0" bIns="0" anchor="t" anchorCtr="0">
            <a:noAutofit/>
          </a:bodyPr>
          <a:lstStyle/>
          <a:p>
            <a:pPr marL="228600" lvl="0" indent="-168909" algn="l" rtl="0">
              <a:lnSpc>
                <a:spcPct val="110000"/>
              </a:lnSpc>
              <a:spcBef>
                <a:spcPts val="0"/>
              </a:spcBef>
              <a:spcAft>
                <a:spcPts val="0"/>
              </a:spcAft>
              <a:buClr>
                <a:schemeClr val="lt1"/>
              </a:buClr>
              <a:buSzPts val="2300"/>
              <a:buChar char="•"/>
            </a:pPr>
            <a:r>
              <a:rPr lang="en-US" sz="2500"/>
              <a:t> What does the community want? </a:t>
            </a:r>
            <a:endParaRPr sz="2500"/>
          </a:p>
          <a:p>
            <a:pPr marL="228600" lvl="0" indent="-168909" algn="l" rtl="0">
              <a:lnSpc>
                <a:spcPct val="110000"/>
              </a:lnSpc>
              <a:spcBef>
                <a:spcPts val="1600"/>
              </a:spcBef>
              <a:spcAft>
                <a:spcPts val="0"/>
              </a:spcAft>
              <a:buClr>
                <a:schemeClr val="lt1"/>
              </a:buClr>
              <a:buSzPts val="2300"/>
              <a:buChar char="•"/>
            </a:pPr>
            <a:r>
              <a:rPr lang="en-US" sz="2500"/>
              <a:t> Is there stakeholder buy-in?</a:t>
            </a:r>
            <a:endParaRPr sz="2500"/>
          </a:p>
          <a:p>
            <a:pPr marL="228600" lvl="0" indent="-181609" algn="l" rtl="0">
              <a:lnSpc>
                <a:spcPct val="110000"/>
              </a:lnSpc>
              <a:spcBef>
                <a:spcPts val="1600"/>
              </a:spcBef>
              <a:spcAft>
                <a:spcPts val="0"/>
              </a:spcAft>
              <a:buSzPts val="2500"/>
              <a:buChar char="•"/>
            </a:pPr>
            <a:r>
              <a:rPr lang="en-US" sz="2500"/>
              <a:t> How does your project serve the goal? </a:t>
            </a:r>
            <a:endParaRPr sz="2500"/>
          </a:p>
        </p:txBody>
      </p:sp>
      <p:sp>
        <p:nvSpPr>
          <p:cNvPr id="93" name="Google Shape;93;p3"/>
          <p:cNvSpPr txBox="1"/>
          <p:nvPr/>
        </p:nvSpPr>
        <p:spPr>
          <a:xfrm>
            <a:off x="7141000" y="4455826"/>
            <a:ext cx="4914300" cy="461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800" i="1" dirty="0">
                <a:solidFill>
                  <a:schemeClr val="lt1"/>
                </a:solidFill>
                <a:latin typeface="Lato"/>
                <a:ea typeface="Lato"/>
                <a:cs typeface="Lato"/>
                <a:sym typeface="Lato"/>
              </a:rPr>
              <a:t>Image Credit: Simon Sinek, simonsinek.com</a:t>
            </a:r>
            <a:endParaRPr sz="1800" i="1" dirty="0">
              <a:solidFill>
                <a:schemeClr val="lt1"/>
              </a:solidFill>
            </a:endParaRPr>
          </a:p>
        </p:txBody>
      </p:sp>
      <p:pic>
        <p:nvPicPr>
          <p:cNvPr id="94" name="Google Shape;94;p3"/>
          <p:cNvPicPr preferRelativeResize="0"/>
          <p:nvPr/>
        </p:nvPicPr>
        <p:blipFill rotWithShape="1">
          <a:blip r:embed="rId3">
            <a:alphaModFix/>
          </a:blip>
          <a:srcRect l="5252" t="15926" r="4494" b="22817"/>
          <a:stretch/>
        </p:blipFill>
        <p:spPr>
          <a:xfrm>
            <a:off x="6612300" y="1130575"/>
            <a:ext cx="5402400" cy="3606600"/>
          </a:xfrm>
          <a:prstGeom prst="rect">
            <a:avLst/>
          </a:prstGeom>
          <a:noFill/>
          <a:ln w="19050" cap="flat" cmpd="sng">
            <a:solidFill>
              <a:schemeClr val="lt1"/>
            </a:solidFill>
            <a:prstDash val="solid"/>
            <a:round/>
            <a:headEnd type="none" w="sm" len="sm"/>
            <a:tailEnd type="none" w="sm" len="sm"/>
          </a:ln>
        </p:spPr>
      </p:pic>
      <p:pic>
        <p:nvPicPr>
          <p:cNvPr id="95" name="Google Shape;95;p3"/>
          <p:cNvPicPr preferRelativeResize="0"/>
          <p:nvPr/>
        </p:nvPicPr>
        <p:blipFill rotWithShape="1">
          <a:blip r:embed="rId3">
            <a:alphaModFix/>
          </a:blip>
          <a:srcRect l="36285" t="93615" r="37464" b="1983"/>
          <a:stretch/>
        </p:blipFill>
        <p:spPr>
          <a:xfrm>
            <a:off x="9985150" y="4351675"/>
            <a:ext cx="1930025" cy="318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342e22ce328_0_9"/>
          <p:cNvSpPr txBox="1">
            <a:spLocks noGrp="1"/>
          </p:cNvSpPr>
          <p:nvPr>
            <p:ph type="body" idx="1"/>
          </p:nvPr>
        </p:nvSpPr>
        <p:spPr>
          <a:xfrm>
            <a:off x="601775" y="4122325"/>
            <a:ext cx="5340300" cy="5694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1600"/>
              </a:spcBef>
              <a:spcAft>
                <a:spcPts val="0"/>
              </a:spcAft>
              <a:buNone/>
            </a:pPr>
            <a:r>
              <a:rPr lang="en-US" sz="2500" b="1" i="1"/>
              <a:t>Clarity </a:t>
            </a:r>
            <a:r>
              <a:rPr lang="en-US" sz="2500" b="1"/>
              <a:t>| </a:t>
            </a:r>
            <a:r>
              <a:rPr lang="en-US" sz="2500" i="1"/>
              <a:t>Define &amp; connect to the goal.</a:t>
            </a:r>
            <a:endParaRPr sz="2500" i="1"/>
          </a:p>
        </p:txBody>
      </p:sp>
      <p:sp>
        <p:nvSpPr>
          <p:cNvPr id="101" name="Google Shape;101;g342e22ce328_0_9"/>
          <p:cNvSpPr txBox="1">
            <a:spLocks noGrp="1"/>
          </p:cNvSpPr>
          <p:nvPr>
            <p:ph type="title"/>
          </p:nvPr>
        </p:nvSpPr>
        <p:spPr>
          <a:xfrm>
            <a:off x="914400" y="76200"/>
            <a:ext cx="9865500" cy="11886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rgbClr val="5639AF"/>
              </a:buClr>
              <a:buSzPts val="3600"/>
              <a:buFont typeface="Lato Black"/>
              <a:buNone/>
            </a:pPr>
            <a:r>
              <a:rPr lang="en-US"/>
              <a:t>Packaging the Vision</a:t>
            </a:r>
            <a:endParaRPr/>
          </a:p>
        </p:txBody>
      </p:sp>
      <p:sp>
        <p:nvSpPr>
          <p:cNvPr id="102" name="Google Shape;102;g342e22ce328_0_9"/>
          <p:cNvSpPr txBox="1">
            <a:spLocks noGrp="1"/>
          </p:cNvSpPr>
          <p:nvPr>
            <p:ph type="body" idx="1"/>
          </p:nvPr>
        </p:nvSpPr>
        <p:spPr>
          <a:xfrm>
            <a:off x="6674500" y="4117825"/>
            <a:ext cx="5240700" cy="9306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1600"/>
              </a:spcBef>
              <a:spcAft>
                <a:spcPts val="0"/>
              </a:spcAft>
              <a:buNone/>
            </a:pPr>
            <a:r>
              <a:rPr lang="en-US" sz="2500" b="1" i="1"/>
              <a:t>Credibility </a:t>
            </a:r>
            <a:r>
              <a:rPr lang="en-US" sz="2500" b="1"/>
              <a:t>| </a:t>
            </a:r>
            <a:r>
              <a:rPr lang="en-US" sz="2500" i="1"/>
              <a:t>Assemble diverse supports </a:t>
            </a:r>
            <a:br>
              <a:rPr lang="en-US" sz="2500" i="1"/>
            </a:br>
            <a:r>
              <a:rPr lang="en-US" sz="2500" i="1"/>
              <a:t>to garner resources &amp; momentum.</a:t>
            </a:r>
            <a:endParaRPr sz="2500" i="1"/>
          </a:p>
        </p:txBody>
      </p:sp>
      <p:pic>
        <p:nvPicPr>
          <p:cNvPr id="103" name="Google Shape;103;g342e22ce328_0_9"/>
          <p:cNvPicPr preferRelativeResize="0"/>
          <p:nvPr/>
        </p:nvPicPr>
        <p:blipFill rotWithShape="1">
          <a:blip r:embed="rId3">
            <a:alphaModFix/>
          </a:blip>
          <a:srcRect t="2504" r="21899" b="14009"/>
          <a:stretch/>
        </p:blipFill>
        <p:spPr>
          <a:xfrm>
            <a:off x="7036750" y="1509425"/>
            <a:ext cx="4469400" cy="2516175"/>
          </a:xfrm>
          <a:prstGeom prst="rect">
            <a:avLst/>
          </a:prstGeom>
          <a:noFill/>
          <a:ln w="28575" cap="flat" cmpd="sng">
            <a:solidFill>
              <a:srgbClr val="5639AF"/>
            </a:solidFill>
            <a:prstDash val="solid"/>
            <a:round/>
            <a:headEnd type="none" w="sm" len="sm"/>
            <a:tailEnd type="none" w="sm" len="sm"/>
          </a:ln>
        </p:spPr>
      </p:pic>
      <p:pic>
        <p:nvPicPr>
          <p:cNvPr id="104" name="Google Shape;104;g342e22ce328_0_9"/>
          <p:cNvPicPr preferRelativeResize="0"/>
          <p:nvPr/>
        </p:nvPicPr>
        <p:blipFill rotWithShape="1">
          <a:blip r:embed="rId4">
            <a:alphaModFix/>
          </a:blip>
          <a:srcRect l="3335" t="19768" r="10464" b="9274"/>
          <a:stretch/>
        </p:blipFill>
        <p:spPr>
          <a:xfrm>
            <a:off x="478950" y="1527025"/>
            <a:ext cx="5433549" cy="2516175"/>
          </a:xfrm>
          <a:prstGeom prst="rect">
            <a:avLst/>
          </a:prstGeom>
          <a:noFill/>
          <a:ln w="38100" cap="flat" cmpd="sng">
            <a:solidFill>
              <a:srgbClr val="5639AF"/>
            </a:solidFill>
            <a:prstDash val="solid"/>
            <a:round/>
            <a:headEnd type="none" w="sm" len="sm"/>
            <a:tailEnd type="none" w="sm" len="sm"/>
          </a:ln>
        </p:spPr>
      </p:pic>
      <p:sp>
        <p:nvSpPr>
          <p:cNvPr id="105" name="Google Shape;105;g342e22ce328_0_9"/>
          <p:cNvSpPr txBox="1"/>
          <p:nvPr/>
        </p:nvSpPr>
        <p:spPr>
          <a:xfrm>
            <a:off x="2926000" y="3488016"/>
            <a:ext cx="3748500" cy="461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800" i="1" dirty="0">
                <a:solidFill>
                  <a:schemeClr val="lt1"/>
                </a:solidFill>
                <a:latin typeface="Lato"/>
                <a:ea typeface="Lato"/>
                <a:cs typeface="Lato"/>
                <a:sym typeface="Lato"/>
              </a:rPr>
              <a:t>Image Credit: Marvel Studios</a:t>
            </a:r>
            <a:endParaRPr sz="1800" i="1" dirty="0">
              <a:solidFill>
                <a:schemeClr val="lt1"/>
              </a:solidFill>
            </a:endParaRPr>
          </a:p>
        </p:txBody>
      </p:sp>
      <p:sp>
        <p:nvSpPr>
          <p:cNvPr id="106" name="Google Shape;106;g342e22ce328_0_9"/>
          <p:cNvSpPr txBox="1"/>
          <p:nvPr/>
        </p:nvSpPr>
        <p:spPr>
          <a:xfrm>
            <a:off x="8443450" y="3488016"/>
            <a:ext cx="3062700" cy="461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800" i="1" dirty="0">
                <a:solidFill>
                  <a:schemeClr val="lt1"/>
                </a:solidFill>
                <a:latin typeface="Lato"/>
                <a:ea typeface="Lato"/>
                <a:cs typeface="Lato"/>
                <a:sym typeface="Lato"/>
              </a:rPr>
              <a:t>Image Credit: Marvel Studios</a:t>
            </a:r>
            <a:endParaRPr sz="1800" i="1" dirty="0">
              <a:solidFill>
                <a:schemeClr val="lt1"/>
              </a:solidFill>
            </a:endParaRPr>
          </a:p>
        </p:txBody>
      </p:sp>
      <p:sp>
        <p:nvSpPr>
          <p:cNvPr id="107" name="Google Shape;107;g342e22ce328_0_9"/>
          <p:cNvSpPr txBox="1"/>
          <p:nvPr/>
        </p:nvSpPr>
        <p:spPr>
          <a:xfrm>
            <a:off x="1668026" y="5228025"/>
            <a:ext cx="8470924" cy="813013"/>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600"/>
              </a:spcBef>
              <a:spcAft>
                <a:spcPts val="0"/>
              </a:spcAft>
              <a:buNone/>
            </a:pPr>
            <a:r>
              <a:rPr lang="en-US" sz="2500" i="1" dirty="0">
                <a:solidFill>
                  <a:srgbClr val="5639AF"/>
                </a:solidFill>
                <a:latin typeface="Lato"/>
                <a:ea typeface="Lato"/>
                <a:cs typeface="Lato"/>
                <a:sym typeface="Lato"/>
              </a:rPr>
              <a:t>Potent Sources: Adopted City Plan, Budget, CIP, Stakeholders</a:t>
            </a:r>
            <a:endParaRPr sz="2500" i="1" dirty="0">
              <a:solidFill>
                <a:srgbClr val="5639AF"/>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11"/>
        <p:cNvGrpSpPr/>
        <p:nvPr/>
      </p:nvGrpSpPr>
      <p:grpSpPr>
        <a:xfrm>
          <a:off x="0" y="0"/>
          <a:ext cx="0" cy="0"/>
          <a:chOff x="0" y="0"/>
          <a:chExt cx="0" cy="0"/>
        </a:xfrm>
      </p:grpSpPr>
      <p:sp>
        <p:nvSpPr>
          <p:cNvPr id="112" name="Google Shape;112;g340ad652ba4_0_31"/>
          <p:cNvSpPr txBox="1">
            <a:spLocks noGrp="1"/>
          </p:cNvSpPr>
          <p:nvPr>
            <p:ph type="title"/>
          </p:nvPr>
        </p:nvSpPr>
        <p:spPr>
          <a:xfrm>
            <a:off x="914400" y="914400"/>
            <a:ext cx="10200000" cy="11886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3600"/>
              <a:buFont typeface="Lato Black"/>
              <a:buNone/>
            </a:pPr>
            <a:r>
              <a:rPr lang="en-US" b="1"/>
              <a:t>Favorable Zoning &amp; Regulatory Landscape</a:t>
            </a:r>
            <a:endParaRPr/>
          </a:p>
        </p:txBody>
      </p:sp>
      <p:sp>
        <p:nvSpPr>
          <p:cNvPr id="113" name="Google Shape;113;g340ad652ba4_0_31"/>
          <p:cNvSpPr txBox="1">
            <a:spLocks noGrp="1"/>
          </p:cNvSpPr>
          <p:nvPr>
            <p:ph type="body" idx="1"/>
          </p:nvPr>
        </p:nvSpPr>
        <p:spPr>
          <a:xfrm>
            <a:off x="914400" y="2377450"/>
            <a:ext cx="4687200" cy="2971800"/>
          </a:xfrm>
          <a:prstGeom prst="rect">
            <a:avLst/>
          </a:prstGeom>
          <a:noFill/>
          <a:ln>
            <a:noFill/>
          </a:ln>
        </p:spPr>
        <p:txBody>
          <a:bodyPr spcFirstLastPara="1" wrap="square" lIns="0" tIns="0" rIns="0" bIns="0" anchor="t" anchorCtr="0">
            <a:noAutofit/>
          </a:bodyPr>
          <a:lstStyle/>
          <a:p>
            <a:pPr marL="228600" lvl="0" indent="-168909" algn="l" rtl="0">
              <a:lnSpc>
                <a:spcPct val="110000"/>
              </a:lnSpc>
              <a:spcBef>
                <a:spcPts val="1600"/>
              </a:spcBef>
              <a:spcAft>
                <a:spcPts val="0"/>
              </a:spcAft>
              <a:buClr>
                <a:schemeClr val="lt1"/>
              </a:buClr>
              <a:buSzPts val="2300"/>
              <a:buChar char="•"/>
            </a:pPr>
            <a:r>
              <a:rPr lang="en-US" sz="2500"/>
              <a:t> Do your zoning laws allow the vision? Do they enable it? </a:t>
            </a:r>
            <a:endParaRPr sz="2500"/>
          </a:p>
          <a:p>
            <a:pPr marL="228600" lvl="0" indent="-181609" algn="l" rtl="0">
              <a:lnSpc>
                <a:spcPct val="110000"/>
              </a:lnSpc>
              <a:spcBef>
                <a:spcPts val="1600"/>
              </a:spcBef>
              <a:spcAft>
                <a:spcPts val="0"/>
              </a:spcAft>
              <a:buSzPts val="2500"/>
              <a:buChar char="•"/>
            </a:pPr>
            <a:r>
              <a:rPr lang="en-US" sz="2500"/>
              <a:t> How many steps would be needed to gain approval for your vision? </a:t>
            </a:r>
            <a:endParaRPr sz="2500"/>
          </a:p>
          <a:p>
            <a:pPr marL="0" lvl="0" indent="0" algn="l" rtl="0">
              <a:lnSpc>
                <a:spcPct val="110000"/>
              </a:lnSpc>
              <a:spcBef>
                <a:spcPts val="1600"/>
              </a:spcBef>
              <a:spcAft>
                <a:spcPts val="0"/>
              </a:spcAft>
              <a:buNone/>
            </a:pPr>
            <a:endParaRPr sz="2500"/>
          </a:p>
        </p:txBody>
      </p:sp>
      <p:pic>
        <p:nvPicPr>
          <p:cNvPr id="114" name="Google Shape;114;g340ad652ba4_0_31" descr="dominoes in a row"/>
          <p:cNvPicPr preferRelativeResize="0"/>
          <p:nvPr/>
        </p:nvPicPr>
        <p:blipFill>
          <a:blip r:embed="rId3">
            <a:alphaModFix/>
          </a:blip>
          <a:stretch>
            <a:fillRect/>
          </a:stretch>
        </p:blipFill>
        <p:spPr>
          <a:xfrm>
            <a:off x="6239100" y="1112525"/>
            <a:ext cx="5022575" cy="5022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342e22ce328_0_14"/>
          <p:cNvSpPr txBox="1">
            <a:spLocks noGrp="1"/>
          </p:cNvSpPr>
          <p:nvPr>
            <p:ph type="title"/>
          </p:nvPr>
        </p:nvSpPr>
        <p:spPr>
          <a:xfrm>
            <a:off x="1371600" y="609600"/>
            <a:ext cx="9865500" cy="1188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5639AF"/>
              </a:buClr>
              <a:buSzPts val="3600"/>
              <a:buFont typeface="Lato Black"/>
              <a:buNone/>
            </a:pPr>
            <a:r>
              <a:rPr lang="en-US"/>
              <a:t>How would Drake react to your community?</a:t>
            </a:r>
            <a:endParaRPr/>
          </a:p>
        </p:txBody>
      </p:sp>
      <p:pic>
        <p:nvPicPr>
          <p:cNvPr id="120" name="Google Shape;120;g342e22ce328_0_14"/>
          <p:cNvPicPr preferRelativeResize="0"/>
          <p:nvPr/>
        </p:nvPicPr>
        <p:blipFill rotWithShape="1">
          <a:blip r:embed="rId3">
            <a:alphaModFix/>
          </a:blip>
          <a:srcRect l="1674" r="1510" b="50888"/>
          <a:stretch/>
        </p:blipFill>
        <p:spPr>
          <a:xfrm>
            <a:off x="127525" y="2261375"/>
            <a:ext cx="5762650" cy="2923325"/>
          </a:xfrm>
          <a:prstGeom prst="rect">
            <a:avLst/>
          </a:prstGeom>
          <a:noFill/>
          <a:ln w="28575" cap="flat" cmpd="sng">
            <a:solidFill>
              <a:srgbClr val="5639AF"/>
            </a:solidFill>
            <a:prstDash val="solid"/>
            <a:round/>
            <a:headEnd type="none" w="sm" len="sm"/>
            <a:tailEnd type="none" w="sm" len="sm"/>
          </a:ln>
        </p:spPr>
      </p:pic>
      <p:pic>
        <p:nvPicPr>
          <p:cNvPr id="121" name="Google Shape;121;g342e22ce328_0_14"/>
          <p:cNvPicPr preferRelativeResize="0"/>
          <p:nvPr/>
        </p:nvPicPr>
        <p:blipFill rotWithShape="1">
          <a:blip r:embed="rId3">
            <a:alphaModFix/>
          </a:blip>
          <a:srcRect t="50888" r="1516"/>
          <a:stretch/>
        </p:blipFill>
        <p:spPr>
          <a:xfrm>
            <a:off x="6115225" y="2261375"/>
            <a:ext cx="5862175" cy="2923325"/>
          </a:xfrm>
          <a:prstGeom prst="rect">
            <a:avLst/>
          </a:prstGeom>
          <a:noFill/>
          <a:ln w="28575" cap="flat" cmpd="sng">
            <a:solidFill>
              <a:srgbClr val="5639AF"/>
            </a:solidFill>
            <a:prstDash val="solid"/>
            <a:round/>
            <a:headEnd type="none" w="sm" len="sm"/>
            <a:tailEnd type="none" w="sm" len="sm"/>
          </a:ln>
        </p:spPr>
      </p:pic>
      <p:sp>
        <p:nvSpPr>
          <p:cNvPr id="122" name="Google Shape;122;g342e22ce328_0_14"/>
          <p:cNvSpPr txBox="1"/>
          <p:nvPr/>
        </p:nvSpPr>
        <p:spPr>
          <a:xfrm>
            <a:off x="127525" y="4570489"/>
            <a:ext cx="3748500" cy="461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600"/>
              </a:spcBef>
              <a:spcAft>
                <a:spcPts val="0"/>
              </a:spcAft>
              <a:buNone/>
            </a:pPr>
            <a:r>
              <a:rPr lang="en-US" sz="1800" i="1" dirty="0">
                <a:solidFill>
                  <a:schemeClr val="lt1"/>
                </a:solidFill>
                <a:latin typeface="Lato"/>
                <a:ea typeface="Lato"/>
                <a:cs typeface="Lato"/>
                <a:sym typeface="Lato"/>
              </a:rPr>
              <a:t>Image Credit: imgflip.com</a:t>
            </a:r>
            <a:endParaRPr sz="1800" i="1" dirty="0">
              <a:solidFill>
                <a:schemeClr val="lt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4" ma:contentTypeDescription="Create a new document." ma:contentTypeScope="" ma:versionID="b0a38cab70a4669f13807f20987e9b77">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ebf161fdef5544a2f6ade3d8f3da9c05"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03622c-df81-4295-bffa-b76f23cfa4dd" xsi:nil="true"/>
    <lcf76f155ced4ddcb4097134ff3c332f xmlns="c7a0c1b0-6cfd-46fa-a72b-3b33342aa6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F042A0-8F3C-4285-80A4-84197C3C458D}"/>
</file>

<file path=customXml/itemProps2.xml><?xml version="1.0" encoding="utf-8"?>
<ds:datastoreItem xmlns:ds="http://schemas.openxmlformats.org/officeDocument/2006/customXml" ds:itemID="{7077F431-EC72-4A5F-AE6E-134E73BCFEBF}"/>
</file>

<file path=customXml/itemProps3.xml><?xml version="1.0" encoding="utf-8"?>
<ds:datastoreItem xmlns:ds="http://schemas.openxmlformats.org/officeDocument/2006/customXml" ds:itemID="{26278ABD-9318-424E-8A4F-54267AF2DA82}"/>
</file>

<file path=docProps/app.xml><?xml version="1.0" encoding="utf-8"?>
<Properties xmlns="http://schemas.openxmlformats.org/officeDocument/2006/extended-properties" xmlns:vt="http://schemas.openxmlformats.org/officeDocument/2006/docPropsVTypes">
  <TotalTime>0</TotalTime>
  <Words>1438</Words>
  <Application>Microsoft Office PowerPoint</Application>
  <PresentationFormat>Widescreen</PresentationFormat>
  <Paragraphs>114</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Lato Black</vt:lpstr>
      <vt:lpstr>Lato</vt:lpstr>
      <vt:lpstr>Arial</vt:lpstr>
      <vt:lpstr>Office Theme</vt:lpstr>
      <vt:lpstr>If You Package It, They Will Come</vt:lpstr>
      <vt:lpstr>What is “Packaging”?</vt:lpstr>
      <vt:lpstr>Why Should We  Package Sites? </vt:lpstr>
      <vt:lpstr>Packaging Benefits Developers and Communities</vt:lpstr>
      <vt:lpstr>Framework for Planning &amp; Action: Dearborn’s Approach to Packaging</vt:lpstr>
      <vt:lpstr>Vision: What is it?</vt:lpstr>
      <vt:lpstr>Packaging the Vision</vt:lpstr>
      <vt:lpstr>Favorable Zoning &amp; Regulatory Landscape</vt:lpstr>
      <vt:lpstr>How would Drake react to your community?</vt:lpstr>
      <vt:lpstr>Packaging Zoning and Regulatory</vt:lpstr>
      <vt:lpstr>Dearborn’s Approach: Regulation             Vision</vt:lpstr>
      <vt:lpstr>Clear &amp; Supportive Processes</vt:lpstr>
      <vt:lpstr>Packaging Clear &amp; Supportive Processes</vt:lpstr>
      <vt:lpstr>Example: A Dearborn Package</vt:lpstr>
      <vt:lpstr>When the basic package isn’t enough…</vt:lpstr>
      <vt:lpstr>Pre-Development - Dearborn’s ultimate playlist</vt:lpstr>
      <vt:lpstr>Building credibility for our vision</vt:lpstr>
      <vt:lpstr>Colson St. Lot: a closer look at a scary site</vt:lpstr>
      <vt:lpstr>Let’s start your package!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You Package It, They Will Come</dc:title>
  <dc:creator>Delia Jones</dc:creator>
  <cp:lastModifiedBy>Felicia Littky</cp:lastModifiedBy>
  <cp:revision>1</cp:revision>
  <dcterms:created xsi:type="dcterms:W3CDTF">2022-10-21T14:04:38Z</dcterms:created>
  <dcterms:modified xsi:type="dcterms:W3CDTF">2025-03-26T20:08:32Z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ies>
</file>